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67"/>
  </p:notesMasterIdLst>
  <p:handoutMasterIdLst>
    <p:handoutMasterId r:id="rId68"/>
  </p:handoutMasterIdLst>
  <p:sldIdLst>
    <p:sldId id="256" r:id="rId5"/>
    <p:sldId id="267" r:id="rId6"/>
    <p:sldId id="268" r:id="rId7"/>
    <p:sldId id="269" r:id="rId8"/>
    <p:sldId id="359" r:id="rId9"/>
    <p:sldId id="322" r:id="rId10"/>
    <p:sldId id="272" r:id="rId11"/>
    <p:sldId id="349" r:id="rId12"/>
    <p:sldId id="273" r:id="rId13"/>
    <p:sldId id="333" r:id="rId14"/>
    <p:sldId id="328" r:id="rId15"/>
    <p:sldId id="329" r:id="rId16"/>
    <p:sldId id="274" r:id="rId17"/>
    <p:sldId id="276" r:id="rId18"/>
    <p:sldId id="277" r:id="rId19"/>
    <p:sldId id="323" r:id="rId20"/>
    <p:sldId id="278" r:id="rId21"/>
    <p:sldId id="280" r:id="rId22"/>
    <p:sldId id="335" r:id="rId23"/>
    <p:sldId id="310" r:id="rId24"/>
    <p:sldId id="342" r:id="rId25"/>
    <p:sldId id="357" r:id="rId26"/>
    <p:sldId id="281" r:id="rId27"/>
    <p:sldId id="282" r:id="rId28"/>
    <p:sldId id="283" r:id="rId29"/>
    <p:sldId id="286" r:id="rId30"/>
    <p:sldId id="344" r:id="rId31"/>
    <p:sldId id="317" r:id="rId32"/>
    <p:sldId id="324" r:id="rId33"/>
    <p:sldId id="284" r:id="rId34"/>
    <p:sldId id="285" r:id="rId35"/>
    <p:sldId id="347" r:id="rId36"/>
    <p:sldId id="360" r:id="rId37"/>
    <p:sldId id="358" r:id="rId38"/>
    <p:sldId id="318" r:id="rId39"/>
    <p:sldId id="319" r:id="rId40"/>
    <p:sldId id="287" r:id="rId41"/>
    <p:sldId id="288" r:id="rId42"/>
    <p:sldId id="289" r:id="rId43"/>
    <p:sldId id="290" r:id="rId44"/>
    <p:sldId id="291" r:id="rId45"/>
    <p:sldId id="293" r:id="rId46"/>
    <p:sldId id="294" r:id="rId47"/>
    <p:sldId id="295" r:id="rId48"/>
    <p:sldId id="325" r:id="rId49"/>
    <p:sldId id="296" r:id="rId50"/>
    <p:sldId id="297" r:id="rId51"/>
    <p:sldId id="312" r:id="rId52"/>
    <p:sldId id="326" r:id="rId53"/>
    <p:sldId id="313" r:id="rId54"/>
    <p:sldId id="299" r:id="rId55"/>
    <p:sldId id="311" r:id="rId56"/>
    <p:sldId id="300" r:id="rId57"/>
    <p:sldId id="321" r:id="rId58"/>
    <p:sldId id="352" r:id="rId59"/>
    <p:sldId id="353" r:id="rId60"/>
    <p:sldId id="354" r:id="rId61"/>
    <p:sldId id="316" r:id="rId62"/>
    <p:sldId id="356" r:id="rId63"/>
    <p:sldId id="306" r:id="rId64"/>
    <p:sldId id="336" r:id="rId65"/>
    <p:sldId id="262" r:id="rId66"/>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69067" autoAdjust="0"/>
  </p:normalViewPr>
  <p:slideViewPr>
    <p:cSldViewPr>
      <p:cViewPr varScale="1">
        <p:scale>
          <a:sx n="50" d="100"/>
          <a:sy n="50" d="100"/>
        </p:scale>
        <p:origin x="-1944" y="-84"/>
      </p:cViewPr>
      <p:guideLst>
        <p:guide orient="horz" pos="2160"/>
        <p:guide pos="2880"/>
      </p:guideLst>
    </p:cSldViewPr>
  </p:slideViewPr>
  <p:outlineViewPr>
    <p:cViewPr>
      <p:scale>
        <a:sx n="33" d="100"/>
        <a:sy n="33" d="100"/>
      </p:scale>
      <p:origin x="0" y="98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'Out and In - New'!$A$13</c:f>
              <c:strCache>
                <c:ptCount val="1"/>
                <c:pt idx="0">
                  <c:v>Outpatient - 160/176 Primary</c:v>
                </c:pt>
              </c:strCache>
            </c:strRef>
          </c:tx>
          <c:invertIfNegative val="0"/>
          <c:cat>
            <c:strRef>
              <c:f>'Out and In - New'!$B$12:$H$12</c:f>
              <c:strCache>
                <c:ptCount val="7"/>
                <c:pt idx="0">
                  <c:v>FY07</c:v>
                </c:pt>
                <c:pt idx="1">
                  <c:v>FY08</c:v>
                </c:pt>
                <c:pt idx="2">
                  <c:v>FY09</c:v>
                </c:pt>
                <c:pt idx="3">
                  <c:v>FY10</c:v>
                </c:pt>
                <c:pt idx="4">
                  <c:v>FY11</c:v>
                </c:pt>
                <c:pt idx="5">
                  <c:v>FY12</c:v>
                </c:pt>
                <c:pt idx="6">
                  <c:v>FY13</c:v>
                </c:pt>
              </c:strCache>
            </c:strRef>
          </c:cat>
          <c:val>
            <c:numRef>
              <c:f>'Out and In - New'!$B$13:$H$13</c:f>
              <c:numCache>
                <c:formatCode>#,###</c:formatCode>
                <c:ptCount val="7"/>
                <c:pt idx="0">
                  <c:v>22155</c:v>
                </c:pt>
                <c:pt idx="1">
                  <c:v>26059</c:v>
                </c:pt>
                <c:pt idx="2">
                  <c:v>389427</c:v>
                </c:pt>
                <c:pt idx="3">
                  <c:v>668238</c:v>
                </c:pt>
                <c:pt idx="4">
                  <c:v>1193279</c:v>
                </c:pt>
                <c:pt idx="5">
                  <c:v>1787942</c:v>
                </c:pt>
                <c:pt idx="6">
                  <c:v>1924263</c:v>
                </c:pt>
              </c:numCache>
            </c:numRef>
          </c:val>
        </c:ser>
        <c:ser>
          <c:idx val="1"/>
          <c:order val="1"/>
          <c:tx>
            <c:strRef>
              <c:f>'Out and In - New'!$A$14</c:f>
              <c:strCache>
                <c:ptCount val="1"/>
                <c:pt idx="0">
                  <c:v>Outpatient - 160 Secondary</c:v>
                </c:pt>
              </c:strCache>
            </c:strRef>
          </c:tx>
          <c:invertIfNegative val="0"/>
          <c:cat>
            <c:strRef>
              <c:f>'Out and In - New'!$B$12:$H$12</c:f>
              <c:strCache>
                <c:ptCount val="7"/>
                <c:pt idx="0">
                  <c:v>FY07</c:v>
                </c:pt>
                <c:pt idx="1">
                  <c:v>FY08</c:v>
                </c:pt>
                <c:pt idx="2">
                  <c:v>FY09</c:v>
                </c:pt>
                <c:pt idx="3">
                  <c:v>FY10</c:v>
                </c:pt>
                <c:pt idx="4">
                  <c:v>FY11</c:v>
                </c:pt>
                <c:pt idx="5">
                  <c:v>FY12</c:v>
                </c:pt>
                <c:pt idx="6">
                  <c:v>FY13</c:v>
                </c:pt>
              </c:strCache>
            </c:strRef>
          </c:cat>
          <c:val>
            <c:numRef>
              <c:f>'Out and In - New'!$B$14:$H$14</c:f>
              <c:numCache>
                <c:formatCode>#,###</c:formatCode>
                <c:ptCount val="7"/>
                <c:pt idx="0">
                  <c:v>1528013</c:v>
                </c:pt>
                <c:pt idx="1">
                  <c:v>1639782</c:v>
                </c:pt>
                <c:pt idx="2">
                  <c:v>1473923</c:v>
                </c:pt>
                <c:pt idx="3">
                  <c:v>1447788</c:v>
                </c:pt>
                <c:pt idx="4">
                  <c:v>1408104</c:v>
                </c:pt>
                <c:pt idx="5">
                  <c:v>1550698</c:v>
                </c:pt>
                <c:pt idx="6">
                  <c:v>1623014</c:v>
                </c:pt>
              </c:numCache>
            </c:numRef>
          </c:val>
        </c:ser>
        <c:ser>
          <c:idx val="2"/>
          <c:order val="2"/>
          <c:tx>
            <c:strRef>
              <c:f>'Out and In - New'!$A$15</c:f>
              <c:strCache>
                <c:ptCount val="1"/>
                <c:pt idx="0">
                  <c:v>Inpatient - 160/176 Primary</c:v>
                </c:pt>
              </c:strCache>
            </c:strRef>
          </c:tx>
          <c:invertIfNegative val="0"/>
          <c:cat>
            <c:strRef>
              <c:f>'Out and In - New'!$B$12:$H$12</c:f>
              <c:strCache>
                <c:ptCount val="7"/>
                <c:pt idx="0">
                  <c:v>FY07</c:v>
                </c:pt>
                <c:pt idx="1">
                  <c:v>FY08</c:v>
                </c:pt>
                <c:pt idx="2">
                  <c:v>FY09</c:v>
                </c:pt>
                <c:pt idx="3">
                  <c:v>FY10</c:v>
                </c:pt>
                <c:pt idx="4">
                  <c:v>FY11</c:v>
                </c:pt>
                <c:pt idx="5">
                  <c:v>FY12</c:v>
                </c:pt>
                <c:pt idx="6">
                  <c:v>FY13</c:v>
                </c:pt>
              </c:strCache>
            </c:strRef>
          </c:cat>
          <c:val>
            <c:numRef>
              <c:f>'Out and In - New'!$B$15:$H$15</c:f>
              <c:numCache>
                <c:formatCode>#,###</c:formatCode>
                <c:ptCount val="7"/>
                <c:pt idx="0">
                  <c:v>8</c:v>
                </c:pt>
                <c:pt idx="1">
                  <c:v>14</c:v>
                </c:pt>
                <c:pt idx="2">
                  <c:v>12095</c:v>
                </c:pt>
                <c:pt idx="3">
                  <c:v>51734</c:v>
                </c:pt>
                <c:pt idx="4">
                  <c:v>208062</c:v>
                </c:pt>
                <c:pt idx="5">
                  <c:v>383246</c:v>
                </c:pt>
                <c:pt idx="6">
                  <c:v>496059</c:v>
                </c:pt>
              </c:numCache>
            </c:numRef>
          </c:val>
        </c:ser>
        <c:ser>
          <c:idx val="3"/>
          <c:order val="3"/>
          <c:tx>
            <c:strRef>
              <c:f>'Out and In - New'!$A$16</c:f>
              <c:strCache>
                <c:ptCount val="1"/>
                <c:pt idx="0">
                  <c:v>Inpatient - 160 Secondary</c:v>
                </c:pt>
              </c:strCache>
            </c:strRef>
          </c:tx>
          <c:invertIfNegative val="0"/>
          <c:cat>
            <c:strRef>
              <c:f>'Out and In - New'!$B$12:$H$12</c:f>
              <c:strCache>
                <c:ptCount val="7"/>
                <c:pt idx="0">
                  <c:v>FY07</c:v>
                </c:pt>
                <c:pt idx="1">
                  <c:v>FY08</c:v>
                </c:pt>
                <c:pt idx="2">
                  <c:v>FY09</c:v>
                </c:pt>
                <c:pt idx="3">
                  <c:v>FY10</c:v>
                </c:pt>
                <c:pt idx="4">
                  <c:v>FY11</c:v>
                </c:pt>
                <c:pt idx="5">
                  <c:v>FY12</c:v>
                </c:pt>
                <c:pt idx="6">
                  <c:v>FY13</c:v>
                </c:pt>
              </c:strCache>
            </c:strRef>
          </c:cat>
          <c:val>
            <c:numRef>
              <c:f>'Out and In - New'!$B$16:$H$16</c:f>
              <c:numCache>
                <c:formatCode>#,###</c:formatCode>
                <c:ptCount val="7"/>
                <c:pt idx="0">
                  <c:v>10340</c:v>
                </c:pt>
                <c:pt idx="1">
                  <c:v>9315</c:v>
                </c:pt>
                <c:pt idx="2">
                  <c:v>3515</c:v>
                </c:pt>
                <c:pt idx="3">
                  <c:v>5683</c:v>
                </c:pt>
                <c:pt idx="4">
                  <c:v>6472</c:v>
                </c:pt>
                <c:pt idx="5">
                  <c:v>8651</c:v>
                </c:pt>
                <c:pt idx="6">
                  <c:v>10439</c:v>
                </c:pt>
              </c:numCache>
            </c:numRef>
          </c:val>
        </c:ser>
        <c:dLbls>
          <c:showLegendKey val="0"/>
          <c:showVal val="0"/>
          <c:showCatName val="0"/>
          <c:showSerName val="0"/>
          <c:showPercent val="0"/>
          <c:showBubbleSize val="0"/>
        </c:dLbls>
        <c:gapWidth val="150"/>
        <c:overlap val="100"/>
        <c:axId val="159607040"/>
        <c:axId val="159621120"/>
      </c:barChart>
      <c:catAx>
        <c:axId val="159607040"/>
        <c:scaling>
          <c:orientation val="minMax"/>
        </c:scaling>
        <c:delete val="0"/>
        <c:axPos val="b"/>
        <c:majorTickMark val="out"/>
        <c:minorTickMark val="none"/>
        <c:tickLblPos val="nextTo"/>
        <c:txPr>
          <a:bodyPr/>
          <a:lstStyle/>
          <a:p>
            <a:pPr>
              <a:defRPr sz="2800"/>
            </a:pPr>
            <a:endParaRPr lang="en-US"/>
          </a:p>
        </c:txPr>
        <c:crossAx val="159621120"/>
        <c:crosses val="autoZero"/>
        <c:auto val="1"/>
        <c:lblAlgn val="ctr"/>
        <c:lblOffset val="100"/>
        <c:noMultiLvlLbl val="0"/>
      </c:catAx>
      <c:valAx>
        <c:axId val="159621120"/>
        <c:scaling>
          <c:orientation val="minMax"/>
        </c:scaling>
        <c:delete val="0"/>
        <c:axPos val="l"/>
        <c:majorGridlines/>
        <c:numFmt formatCode="#,###" sourceLinked="1"/>
        <c:majorTickMark val="out"/>
        <c:minorTickMark val="none"/>
        <c:tickLblPos val="nextTo"/>
        <c:txPr>
          <a:bodyPr/>
          <a:lstStyle/>
          <a:p>
            <a:pPr>
              <a:defRPr sz="2800"/>
            </a:pPr>
            <a:endParaRPr lang="en-US"/>
          </a:p>
        </c:txPr>
        <c:crossAx val="159607040"/>
        <c:crosses val="autoZero"/>
        <c:crossBetween val="between"/>
      </c:valAx>
    </c:plotArea>
    <c:legend>
      <c:legendPos val="t"/>
      <c:legendEntry>
        <c:idx val="0"/>
        <c:txPr>
          <a:bodyPr/>
          <a:lstStyle/>
          <a:p>
            <a:pPr>
              <a:defRPr sz="2800"/>
            </a:pPr>
            <a:endParaRPr lang="en-US"/>
          </a:p>
        </c:txPr>
      </c:legendEntry>
      <c:legendEntry>
        <c:idx val="1"/>
        <c:txPr>
          <a:bodyPr/>
          <a:lstStyle/>
          <a:p>
            <a:pPr>
              <a:defRPr sz="2800"/>
            </a:pPr>
            <a:endParaRPr lang="en-US"/>
          </a:p>
        </c:txPr>
      </c:legendEntry>
      <c:legendEntry>
        <c:idx val="2"/>
        <c:txPr>
          <a:bodyPr/>
          <a:lstStyle/>
          <a:p>
            <a:pPr>
              <a:defRPr sz="2800"/>
            </a:pPr>
            <a:endParaRPr lang="en-US"/>
          </a:p>
        </c:txPr>
      </c:legendEntry>
      <c:legendEntry>
        <c:idx val="3"/>
        <c:txPr>
          <a:bodyPr/>
          <a:lstStyle/>
          <a:p>
            <a:pPr>
              <a:defRPr sz="2800"/>
            </a:pPr>
            <a:endParaRPr lang="en-US"/>
          </a:p>
        </c:txPr>
      </c:legendEntry>
      <c:layout>
        <c:manualLayout>
          <c:xMode val="edge"/>
          <c:yMode val="edge"/>
          <c:x val="0.34325535870516183"/>
          <c:y val="1.1894647143419321E-2"/>
          <c:w val="0.62460028433945791"/>
          <c:h val="0.31293318096113426"/>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937997686729836"/>
          <c:y val="3.3684420065469338E-2"/>
          <c:w val="0.86802115307620442"/>
          <c:h val="0.83212672151936062"/>
        </c:manualLayout>
      </c:layout>
      <c:barChart>
        <c:barDir val="col"/>
        <c:grouping val="stacked"/>
        <c:varyColors val="0"/>
        <c:ser>
          <c:idx val="2"/>
          <c:order val="0"/>
          <c:tx>
            <c:strRef>
              <c:f>'Out and In - New'!$A$15</c:f>
              <c:strCache>
                <c:ptCount val="1"/>
                <c:pt idx="0">
                  <c:v>Inpatient - 160/176 Primary</c:v>
                </c:pt>
              </c:strCache>
            </c:strRef>
          </c:tx>
          <c:invertIfNegative val="0"/>
          <c:cat>
            <c:strRef>
              <c:f>'Out and In - New'!$B$12:$H$12</c:f>
              <c:strCache>
                <c:ptCount val="7"/>
                <c:pt idx="0">
                  <c:v>FY07</c:v>
                </c:pt>
                <c:pt idx="1">
                  <c:v>FY08</c:v>
                </c:pt>
                <c:pt idx="2">
                  <c:v>FY09</c:v>
                </c:pt>
                <c:pt idx="3">
                  <c:v>FY10</c:v>
                </c:pt>
                <c:pt idx="4">
                  <c:v>FY11</c:v>
                </c:pt>
                <c:pt idx="5">
                  <c:v>FY12</c:v>
                </c:pt>
                <c:pt idx="6">
                  <c:v>FY13</c:v>
                </c:pt>
              </c:strCache>
            </c:strRef>
          </c:cat>
          <c:val>
            <c:numRef>
              <c:f>'Out and In - New'!$B$15:$H$15</c:f>
              <c:numCache>
                <c:formatCode>#,###</c:formatCode>
                <c:ptCount val="7"/>
                <c:pt idx="0">
                  <c:v>8</c:v>
                </c:pt>
                <c:pt idx="1">
                  <c:v>14</c:v>
                </c:pt>
                <c:pt idx="2">
                  <c:v>12095</c:v>
                </c:pt>
                <c:pt idx="3">
                  <c:v>51734</c:v>
                </c:pt>
                <c:pt idx="4">
                  <c:v>208062</c:v>
                </c:pt>
                <c:pt idx="5">
                  <c:v>383246</c:v>
                </c:pt>
                <c:pt idx="6">
                  <c:v>496059</c:v>
                </c:pt>
              </c:numCache>
            </c:numRef>
          </c:val>
        </c:ser>
        <c:ser>
          <c:idx val="3"/>
          <c:order val="1"/>
          <c:tx>
            <c:strRef>
              <c:f>'Out and In - New'!$A$16</c:f>
              <c:strCache>
                <c:ptCount val="1"/>
                <c:pt idx="0">
                  <c:v>Inpatient - 160 Secondary</c:v>
                </c:pt>
              </c:strCache>
            </c:strRef>
          </c:tx>
          <c:invertIfNegative val="0"/>
          <c:cat>
            <c:strRef>
              <c:f>'Out and In - New'!$B$12:$H$12</c:f>
              <c:strCache>
                <c:ptCount val="7"/>
                <c:pt idx="0">
                  <c:v>FY07</c:v>
                </c:pt>
                <c:pt idx="1">
                  <c:v>FY08</c:v>
                </c:pt>
                <c:pt idx="2">
                  <c:v>FY09</c:v>
                </c:pt>
                <c:pt idx="3">
                  <c:v>FY10</c:v>
                </c:pt>
                <c:pt idx="4">
                  <c:v>FY11</c:v>
                </c:pt>
                <c:pt idx="5">
                  <c:v>FY12</c:v>
                </c:pt>
                <c:pt idx="6">
                  <c:v>FY13</c:v>
                </c:pt>
              </c:strCache>
            </c:strRef>
          </c:cat>
          <c:val>
            <c:numRef>
              <c:f>'Out and In - New'!$B$16:$H$16</c:f>
              <c:numCache>
                <c:formatCode>#,###</c:formatCode>
                <c:ptCount val="7"/>
                <c:pt idx="0">
                  <c:v>10340</c:v>
                </c:pt>
                <c:pt idx="1">
                  <c:v>9315</c:v>
                </c:pt>
                <c:pt idx="2">
                  <c:v>3515</c:v>
                </c:pt>
                <c:pt idx="3">
                  <c:v>5683</c:v>
                </c:pt>
                <c:pt idx="4">
                  <c:v>6472</c:v>
                </c:pt>
                <c:pt idx="5">
                  <c:v>8651</c:v>
                </c:pt>
                <c:pt idx="6">
                  <c:v>10439</c:v>
                </c:pt>
              </c:numCache>
            </c:numRef>
          </c:val>
        </c:ser>
        <c:dLbls>
          <c:showLegendKey val="0"/>
          <c:showVal val="0"/>
          <c:showCatName val="0"/>
          <c:showSerName val="0"/>
          <c:showPercent val="0"/>
          <c:showBubbleSize val="0"/>
        </c:dLbls>
        <c:gapWidth val="150"/>
        <c:overlap val="100"/>
        <c:axId val="162913664"/>
        <c:axId val="162915456"/>
      </c:barChart>
      <c:catAx>
        <c:axId val="162913664"/>
        <c:scaling>
          <c:orientation val="minMax"/>
        </c:scaling>
        <c:delete val="0"/>
        <c:axPos val="b"/>
        <c:majorTickMark val="out"/>
        <c:minorTickMark val="none"/>
        <c:tickLblPos val="nextTo"/>
        <c:txPr>
          <a:bodyPr/>
          <a:lstStyle/>
          <a:p>
            <a:pPr>
              <a:defRPr sz="2800"/>
            </a:pPr>
            <a:endParaRPr lang="en-US"/>
          </a:p>
        </c:txPr>
        <c:crossAx val="162915456"/>
        <c:crosses val="autoZero"/>
        <c:auto val="1"/>
        <c:lblAlgn val="ctr"/>
        <c:lblOffset val="100"/>
        <c:noMultiLvlLbl val="0"/>
      </c:catAx>
      <c:valAx>
        <c:axId val="162915456"/>
        <c:scaling>
          <c:orientation val="minMax"/>
        </c:scaling>
        <c:delete val="0"/>
        <c:axPos val="l"/>
        <c:majorGridlines/>
        <c:numFmt formatCode="#,###" sourceLinked="1"/>
        <c:majorTickMark val="out"/>
        <c:minorTickMark val="none"/>
        <c:tickLblPos val="nextTo"/>
        <c:txPr>
          <a:bodyPr/>
          <a:lstStyle/>
          <a:p>
            <a:pPr>
              <a:defRPr sz="2800"/>
            </a:pPr>
            <a:endParaRPr lang="en-US"/>
          </a:p>
        </c:txPr>
        <c:crossAx val="162913664"/>
        <c:crosses val="autoZero"/>
        <c:crossBetween val="between"/>
      </c:valAx>
    </c:plotArea>
    <c:legend>
      <c:legendPos val="b"/>
      <c:layout>
        <c:manualLayout>
          <c:xMode val="edge"/>
          <c:yMode val="edge"/>
          <c:x val="0.23527736998976823"/>
          <c:y val="0.3873104485534814"/>
          <c:w val="0.38820232216735617"/>
          <c:h val="0.25688430800082573"/>
        </c:manualLayout>
      </c:layout>
      <c:overlay val="0"/>
      <c:spPr>
        <a:solidFill>
          <a:schemeClr val="lt1"/>
        </a:solidFill>
        <a:ln w="25400" cap="flat" cmpd="sng" algn="ctr">
          <a:solidFill>
            <a:schemeClr val="accent4"/>
          </a:solidFill>
          <a:prstDash val="solid"/>
        </a:ln>
        <a:effectLst/>
      </c:spPr>
      <c:txPr>
        <a:bodyPr/>
        <a:lstStyle/>
        <a:p>
          <a:pPr>
            <a:defRPr sz="2800">
              <a:solidFill>
                <a:schemeClr val="dk1"/>
              </a:solidFill>
              <a:latin typeface="+mn-lt"/>
              <a:ea typeface="+mn-ea"/>
              <a:cs typeface="+mn-cs"/>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_rels/data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diagrams/_rels/data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 Id="rId4" Type="http://schemas.openxmlformats.org/officeDocument/2006/relationships/image" Target="../media/image17.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 Id="rId4"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8DC535-8E76-4C91-8A11-DC9C7987583A}" type="doc">
      <dgm:prSet loTypeId="urn:microsoft.com/office/officeart/2005/8/layout/process5" loCatId="process" qsTypeId="urn:microsoft.com/office/officeart/2005/8/quickstyle/simple1" qsCatId="simple" csTypeId="urn:microsoft.com/office/officeart/2005/8/colors/accent3_2" csCatId="accent3" phldr="1"/>
      <dgm:spPr/>
      <dgm:t>
        <a:bodyPr/>
        <a:lstStyle/>
        <a:p>
          <a:endParaRPr lang="en-US"/>
        </a:p>
      </dgm:t>
    </dgm:pt>
    <dgm:pt modelId="{A7CC0DBC-D9F3-41DD-A008-B84B48761D47}">
      <dgm:prSet custT="1"/>
      <dgm:spPr/>
      <dgm:t>
        <a:bodyPr/>
        <a:lstStyle/>
        <a:p>
          <a:pPr rtl="0"/>
          <a:r>
            <a:rPr lang="en-US" sz="4000" dirty="0" smtClean="0"/>
            <a:t>Goal</a:t>
          </a:r>
          <a:endParaRPr lang="en-US" sz="2800" dirty="0"/>
        </a:p>
      </dgm:t>
      <dgm:extLst>
        <a:ext uri="{E40237B7-FDA0-4F09-8148-C483321AD2D9}">
          <dgm14:cNvPr xmlns:dgm14="http://schemas.microsoft.com/office/drawing/2010/diagram" id="0" name="" descr="Goal&#10; Improve documentation of pharmacist encounters&#10;"/>
        </a:ext>
      </dgm:extLst>
    </dgm:pt>
    <dgm:pt modelId="{3B42F0CE-B719-44A9-9426-C8C7D3425ACB}" type="parTrans" cxnId="{36DE375A-0D4E-4131-BAB0-F6363F8D790F}">
      <dgm:prSet/>
      <dgm:spPr/>
      <dgm:t>
        <a:bodyPr/>
        <a:lstStyle/>
        <a:p>
          <a:endParaRPr lang="en-US"/>
        </a:p>
      </dgm:t>
    </dgm:pt>
    <dgm:pt modelId="{65F6311B-89DB-4EB9-93B5-44DA4464AF91}" type="sibTrans" cxnId="{36DE375A-0D4E-4131-BAB0-F6363F8D790F}">
      <dgm:prSet/>
      <dgm:spPr/>
      <dgm:t>
        <a:bodyPr/>
        <a:lstStyle/>
        <a:p>
          <a:endParaRPr lang="en-US"/>
        </a:p>
      </dgm:t>
    </dgm:pt>
    <dgm:pt modelId="{EC299686-3E53-46B8-8397-98C3EC076F2B}">
      <dgm:prSet custT="1"/>
      <dgm:spPr/>
      <dgm:t>
        <a:bodyPr/>
        <a:lstStyle/>
        <a:p>
          <a:pPr rtl="0"/>
          <a:r>
            <a:rPr lang="en-US" sz="2800" dirty="0" smtClean="0"/>
            <a:t>Improve documentation of pharmacist encounters</a:t>
          </a:r>
          <a:endParaRPr lang="en-US" sz="2800" dirty="0"/>
        </a:p>
      </dgm:t>
    </dgm:pt>
    <dgm:pt modelId="{F207E834-A3A9-4DAF-A4D9-708F675678CC}" type="parTrans" cxnId="{830A3325-BF68-4031-A302-B3141AD23156}">
      <dgm:prSet/>
      <dgm:spPr/>
      <dgm:t>
        <a:bodyPr/>
        <a:lstStyle/>
        <a:p>
          <a:endParaRPr lang="en-US"/>
        </a:p>
      </dgm:t>
    </dgm:pt>
    <dgm:pt modelId="{15C490CA-7C78-40BA-BC0B-4BD00AD9A284}" type="sibTrans" cxnId="{830A3325-BF68-4031-A302-B3141AD23156}">
      <dgm:prSet/>
      <dgm:spPr/>
      <dgm:t>
        <a:bodyPr/>
        <a:lstStyle/>
        <a:p>
          <a:endParaRPr lang="en-US"/>
        </a:p>
      </dgm:t>
    </dgm:pt>
    <dgm:pt modelId="{43AF2080-096D-4F59-BD2E-73F0F9C50846}">
      <dgm:prSet custT="1"/>
      <dgm:spPr/>
      <dgm:t>
        <a:bodyPr/>
        <a:lstStyle/>
        <a:p>
          <a:pPr rtl="0"/>
          <a:r>
            <a:rPr lang="en-US" sz="4000" dirty="0" smtClean="0"/>
            <a:t>Milestones</a:t>
          </a:r>
          <a:endParaRPr lang="en-US" sz="4000" dirty="0"/>
        </a:p>
      </dgm:t>
      <dgm:extLst>
        <a:ext uri="{E40237B7-FDA0-4F09-8148-C483321AD2D9}">
          <dgm14:cNvPr xmlns:dgm14="http://schemas.microsoft.com/office/drawing/2010/diagram" id="0" name="" descr="Milestones&#10;“160” approved for use as a primary stop code&#10;Expanded the definition of encounter &#10;"/>
        </a:ext>
      </dgm:extLst>
    </dgm:pt>
    <dgm:pt modelId="{7E88B617-20F8-4E56-BBDA-761FD69A8E29}" type="parTrans" cxnId="{04B115BA-6D7C-42C3-8083-5A2AB5494145}">
      <dgm:prSet/>
      <dgm:spPr/>
      <dgm:t>
        <a:bodyPr/>
        <a:lstStyle/>
        <a:p>
          <a:endParaRPr lang="en-US"/>
        </a:p>
      </dgm:t>
    </dgm:pt>
    <dgm:pt modelId="{A25E6408-59AF-40A5-BB8C-55C85D6E2B13}" type="sibTrans" cxnId="{04B115BA-6D7C-42C3-8083-5A2AB5494145}">
      <dgm:prSet/>
      <dgm:spPr/>
      <dgm:t>
        <a:bodyPr/>
        <a:lstStyle/>
        <a:p>
          <a:endParaRPr lang="en-US"/>
        </a:p>
      </dgm:t>
    </dgm:pt>
    <dgm:pt modelId="{67A47373-09A4-40C0-BE33-569A5306ABA1}">
      <dgm:prSet custT="1"/>
      <dgm:spPr/>
      <dgm:t>
        <a:bodyPr/>
        <a:lstStyle/>
        <a:p>
          <a:pPr rtl="0"/>
          <a:r>
            <a:rPr lang="en-US" sz="2800" dirty="0" smtClean="0"/>
            <a:t>“160” approved for use as a primary stop code</a:t>
          </a:r>
          <a:endParaRPr lang="en-US" sz="2800" dirty="0"/>
        </a:p>
      </dgm:t>
    </dgm:pt>
    <dgm:pt modelId="{67F46911-B1E9-42A8-BB69-FBB322D9BC19}" type="parTrans" cxnId="{1577D873-4DD4-4BA8-990C-2EF713358F08}">
      <dgm:prSet/>
      <dgm:spPr/>
      <dgm:t>
        <a:bodyPr/>
        <a:lstStyle/>
        <a:p>
          <a:endParaRPr lang="en-US"/>
        </a:p>
      </dgm:t>
    </dgm:pt>
    <dgm:pt modelId="{00D2D3C7-E88F-4100-A0C7-C99AE0FE9F92}" type="sibTrans" cxnId="{1577D873-4DD4-4BA8-990C-2EF713358F08}">
      <dgm:prSet/>
      <dgm:spPr/>
      <dgm:t>
        <a:bodyPr/>
        <a:lstStyle/>
        <a:p>
          <a:endParaRPr lang="en-US"/>
        </a:p>
      </dgm:t>
    </dgm:pt>
    <dgm:pt modelId="{0866806E-0106-4053-9753-26901E6A9906}">
      <dgm:prSet custT="1"/>
      <dgm:spPr/>
      <dgm:t>
        <a:bodyPr/>
        <a:lstStyle/>
        <a:p>
          <a:pPr rtl="0"/>
          <a:r>
            <a:rPr lang="en-US" sz="2800" dirty="0" smtClean="0"/>
            <a:t>Expanded the definition of encounter </a:t>
          </a:r>
          <a:endParaRPr lang="en-US" sz="2800" dirty="0"/>
        </a:p>
      </dgm:t>
    </dgm:pt>
    <dgm:pt modelId="{CE327A5F-4804-45D0-A333-5BADAF808383}" type="parTrans" cxnId="{B16C6B4B-668E-4701-9F9F-C28C0C6B2411}">
      <dgm:prSet/>
      <dgm:spPr/>
      <dgm:t>
        <a:bodyPr/>
        <a:lstStyle/>
        <a:p>
          <a:endParaRPr lang="en-US"/>
        </a:p>
      </dgm:t>
    </dgm:pt>
    <dgm:pt modelId="{FBD4F280-FAFD-4DB5-A335-AC59A4865949}" type="sibTrans" cxnId="{B16C6B4B-668E-4701-9F9F-C28C0C6B2411}">
      <dgm:prSet/>
      <dgm:spPr/>
      <dgm:t>
        <a:bodyPr/>
        <a:lstStyle/>
        <a:p>
          <a:endParaRPr lang="en-US"/>
        </a:p>
      </dgm:t>
    </dgm:pt>
    <dgm:pt modelId="{39B3C078-361B-4F5F-A3D5-498FDB62CF7D}">
      <dgm:prSet custT="1"/>
      <dgm:spPr/>
      <dgm:t>
        <a:bodyPr/>
        <a:lstStyle/>
        <a:p>
          <a:pPr rtl="0"/>
          <a:r>
            <a:rPr lang="en-US" sz="3600" dirty="0" smtClean="0"/>
            <a:t>Workload/Billing Workgroup formed in 2007 </a:t>
          </a:r>
          <a:endParaRPr lang="en-US" sz="3200" dirty="0"/>
        </a:p>
      </dgm:t>
      <dgm:extLst>
        <a:ext uri="{E40237B7-FDA0-4F09-8148-C483321AD2D9}">
          <dgm14:cNvPr xmlns:dgm14="http://schemas.microsoft.com/office/drawing/2010/diagram" id="0" name="" descr="Workload/Billing Workgroup formed in 2007 &#10;"/>
        </a:ext>
      </dgm:extLst>
    </dgm:pt>
    <dgm:pt modelId="{D2325C1F-601C-4B2E-A1A4-D1F90963C1AA}" type="parTrans" cxnId="{7826A26B-79D3-4B30-A4C8-1554162F9823}">
      <dgm:prSet/>
      <dgm:spPr/>
      <dgm:t>
        <a:bodyPr/>
        <a:lstStyle/>
        <a:p>
          <a:endParaRPr lang="en-US"/>
        </a:p>
      </dgm:t>
    </dgm:pt>
    <dgm:pt modelId="{4328EFE5-F527-437A-8F6F-2319829655D2}" type="sibTrans" cxnId="{7826A26B-79D3-4B30-A4C8-1554162F9823}">
      <dgm:prSet/>
      <dgm:spPr/>
      <dgm:t>
        <a:bodyPr/>
        <a:lstStyle/>
        <a:p>
          <a:endParaRPr lang="en-US"/>
        </a:p>
      </dgm:t>
    </dgm:pt>
    <dgm:pt modelId="{62F9B194-54D3-4482-B6C3-31A5C176EF49}" type="pres">
      <dgm:prSet presAssocID="{FD8DC535-8E76-4C91-8A11-DC9C7987583A}" presName="diagram" presStyleCnt="0">
        <dgm:presLayoutVars>
          <dgm:dir/>
          <dgm:resizeHandles val="exact"/>
        </dgm:presLayoutVars>
      </dgm:prSet>
      <dgm:spPr/>
      <dgm:t>
        <a:bodyPr/>
        <a:lstStyle/>
        <a:p>
          <a:endParaRPr lang="en-US"/>
        </a:p>
      </dgm:t>
    </dgm:pt>
    <dgm:pt modelId="{4D02980B-2615-4BAB-8082-CC4764ABC007}" type="pres">
      <dgm:prSet presAssocID="{39B3C078-361B-4F5F-A3D5-498FDB62CF7D}" presName="node" presStyleLbl="node1" presStyleIdx="0" presStyleCnt="3" custScaleX="151245" custScaleY="135870" custLinFactNeighborX="-10654" custLinFactNeighborY="-16207">
        <dgm:presLayoutVars>
          <dgm:bulletEnabled val="1"/>
        </dgm:presLayoutVars>
      </dgm:prSet>
      <dgm:spPr/>
      <dgm:t>
        <a:bodyPr/>
        <a:lstStyle/>
        <a:p>
          <a:endParaRPr lang="en-US"/>
        </a:p>
      </dgm:t>
    </dgm:pt>
    <dgm:pt modelId="{CF445C2F-B1C6-4DCB-9DDC-649528031E0E}" type="pres">
      <dgm:prSet presAssocID="{4328EFE5-F527-437A-8F6F-2319829655D2}" presName="sibTrans" presStyleLbl="sibTrans2D1" presStyleIdx="0" presStyleCnt="2" custAng="21419769" custScaleX="117444" custScaleY="76368" custLinFactNeighborY="-11046"/>
      <dgm:spPr/>
      <dgm:t>
        <a:bodyPr/>
        <a:lstStyle/>
        <a:p>
          <a:endParaRPr lang="en-US"/>
        </a:p>
      </dgm:t>
    </dgm:pt>
    <dgm:pt modelId="{05EE06B1-7E8B-457D-BD7F-2E18A3E5EFD7}" type="pres">
      <dgm:prSet presAssocID="{4328EFE5-F527-437A-8F6F-2319829655D2}" presName="connectorText" presStyleLbl="sibTrans2D1" presStyleIdx="0" presStyleCnt="2"/>
      <dgm:spPr/>
      <dgm:t>
        <a:bodyPr/>
        <a:lstStyle/>
        <a:p>
          <a:endParaRPr lang="en-US"/>
        </a:p>
      </dgm:t>
    </dgm:pt>
    <dgm:pt modelId="{035FFB8B-79AB-4A79-A9B5-F1BBD3B2128F}" type="pres">
      <dgm:prSet presAssocID="{A7CC0DBC-D9F3-41DD-A008-B84B48761D47}" presName="node" presStyleLbl="node1" presStyleIdx="1" presStyleCnt="3" custScaleX="124844" custScaleY="167916" custLinFactNeighborX="-3392">
        <dgm:presLayoutVars>
          <dgm:bulletEnabled val="1"/>
        </dgm:presLayoutVars>
      </dgm:prSet>
      <dgm:spPr/>
      <dgm:t>
        <a:bodyPr/>
        <a:lstStyle/>
        <a:p>
          <a:endParaRPr lang="en-US"/>
        </a:p>
      </dgm:t>
    </dgm:pt>
    <dgm:pt modelId="{62B6A43A-63EF-4FA8-802D-2C1ED8AE950D}" type="pres">
      <dgm:prSet presAssocID="{65F6311B-89DB-4EB9-93B5-44DA4464AF91}" presName="sibTrans" presStyleLbl="sibTrans2D1" presStyleIdx="1" presStyleCnt="2" custAng="20822224" custScaleX="132102" custLinFactNeighborX="48483" custLinFactNeighborY="6359"/>
      <dgm:spPr/>
      <dgm:t>
        <a:bodyPr/>
        <a:lstStyle/>
        <a:p>
          <a:endParaRPr lang="en-US"/>
        </a:p>
      </dgm:t>
    </dgm:pt>
    <dgm:pt modelId="{E40320DA-D68A-42DB-9860-B8CE6F910D31}" type="pres">
      <dgm:prSet presAssocID="{65F6311B-89DB-4EB9-93B5-44DA4464AF91}" presName="connectorText" presStyleLbl="sibTrans2D1" presStyleIdx="1" presStyleCnt="2"/>
      <dgm:spPr/>
      <dgm:t>
        <a:bodyPr/>
        <a:lstStyle/>
        <a:p>
          <a:endParaRPr lang="en-US"/>
        </a:p>
      </dgm:t>
    </dgm:pt>
    <dgm:pt modelId="{512FF14A-9822-4DC5-B3FF-EF8B57B4837A}" type="pres">
      <dgm:prSet presAssocID="{43AF2080-096D-4F59-BD2E-73F0F9C50846}" presName="node" presStyleLbl="node1" presStyleIdx="2" presStyleCnt="3" custScaleX="191452" custScaleY="163366" custLinFactNeighborY="176">
        <dgm:presLayoutVars>
          <dgm:bulletEnabled val="1"/>
        </dgm:presLayoutVars>
      </dgm:prSet>
      <dgm:spPr/>
      <dgm:t>
        <a:bodyPr/>
        <a:lstStyle/>
        <a:p>
          <a:endParaRPr lang="en-US"/>
        </a:p>
      </dgm:t>
    </dgm:pt>
  </dgm:ptLst>
  <dgm:cxnLst>
    <dgm:cxn modelId="{830A3325-BF68-4031-A302-B3141AD23156}" srcId="{A7CC0DBC-D9F3-41DD-A008-B84B48761D47}" destId="{EC299686-3E53-46B8-8397-98C3EC076F2B}" srcOrd="0" destOrd="0" parTransId="{F207E834-A3A9-4DAF-A4D9-708F675678CC}" sibTransId="{15C490CA-7C78-40BA-BC0B-4BD00AD9A284}"/>
    <dgm:cxn modelId="{25F2FEB6-6898-4159-96F2-AADC77BFECF2}" type="presOf" srcId="{39B3C078-361B-4F5F-A3D5-498FDB62CF7D}" destId="{4D02980B-2615-4BAB-8082-CC4764ABC007}" srcOrd="0" destOrd="0" presId="urn:microsoft.com/office/officeart/2005/8/layout/process5"/>
    <dgm:cxn modelId="{04B115BA-6D7C-42C3-8083-5A2AB5494145}" srcId="{FD8DC535-8E76-4C91-8A11-DC9C7987583A}" destId="{43AF2080-096D-4F59-BD2E-73F0F9C50846}" srcOrd="2" destOrd="0" parTransId="{7E88B617-20F8-4E56-BBDA-761FD69A8E29}" sibTransId="{A25E6408-59AF-40A5-BB8C-55C85D6E2B13}"/>
    <dgm:cxn modelId="{AC72C8FB-D665-4587-B555-F2EA381B4A64}" type="presOf" srcId="{A7CC0DBC-D9F3-41DD-A008-B84B48761D47}" destId="{035FFB8B-79AB-4A79-A9B5-F1BBD3B2128F}" srcOrd="0" destOrd="0" presId="urn:microsoft.com/office/officeart/2005/8/layout/process5"/>
    <dgm:cxn modelId="{36DE375A-0D4E-4131-BAB0-F6363F8D790F}" srcId="{FD8DC535-8E76-4C91-8A11-DC9C7987583A}" destId="{A7CC0DBC-D9F3-41DD-A008-B84B48761D47}" srcOrd="1" destOrd="0" parTransId="{3B42F0CE-B719-44A9-9426-C8C7D3425ACB}" sibTransId="{65F6311B-89DB-4EB9-93B5-44DA4464AF91}"/>
    <dgm:cxn modelId="{7826A26B-79D3-4B30-A4C8-1554162F9823}" srcId="{FD8DC535-8E76-4C91-8A11-DC9C7987583A}" destId="{39B3C078-361B-4F5F-A3D5-498FDB62CF7D}" srcOrd="0" destOrd="0" parTransId="{D2325C1F-601C-4B2E-A1A4-D1F90963C1AA}" sibTransId="{4328EFE5-F527-437A-8F6F-2319829655D2}"/>
    <dgm:cxn modelId="{96B175DB-D03B-4B88-8ECA-6EDFB805EF17}" type="presOf" srcId="{4328EFE5-F527-437A-8F6F-2319829655D2}" destId="{05EE06B1-7E8B-457D-BD7F-2E18A3E5EFD7}" srcOrd="1" destOrd="0" presId="urn:microsoft.com/office/officeart/2005/8/layout/process5"/>
    <dgm:cxn modelId="{2F8EE541-55B3-4B15-B242-ED6020C7E2EE}" type="presOf" srcId="{65F6311B-89DB-4EB9-93B5-44DA4464AF91}" destId="{62B6A43A-63EF-4FA8-802D-2C1ED8AE950D}" srcOrd="0" destOrd="0" presId="urn:microsoft.com/office/officeart/2005/8/layout/process5"/>
    <dgm:cxn modelId="{5625C6DE-5778-4841-A9F3-694BC9E9C3C4}" type="presOf" srcId="{67A47373-09A4-40C0-BE33-569A5306ABA1}" destId="{512FF14A-9822-4DC5-B3FF-EF8B57B4837A}" srcOrd="0" destOrd="1" presId="urn:microsoft.com/office/officeart/2005/8/layout/process5"/>
    <dgm:cxn modelId="{85CC5C6C-2286-4EF3-B58D-79157B9B5BB1}" type="presOf" srcId="{FD8DC535-8E76-4C91-8A11-DC9C7987583A}" destId="{62F9B194-54D3-4482-B6C3-31A5C176EF49}" srcOrd="0" destOrd="0" presId="urn:microsoft.com/office/officeart/2005/8/layout/process5"/>
    <dgm:cxn modelId="{FA19BD95-199C-4B85-A446-0CCF73152B25}" type="presOf" srcId="{EC299686-3E53-46B8-8397-98C3EC076F2B}" destId="{035FFB8B-79AB-4A79-A9B5-F1BBD3B2128F}" srcOrd="0" destOrd="1" presId="urn:microsoft.com/office/officeart/2005/8/layout/process5"/>
    <dgm:cxn modelId="{F63BF865-E7D5-421B-A189-1C42BF63B307}" type="presOf" srcId="{65F6311B-89DB-4EB9-93B5-44DA4464AF91}" destId="{E40320DA-D68A-42DB-9860-B8CE6F910D31}" srcOrd="1" destOrd="0" presId="urn:microsoft.com/office/officeart/2005/8/layout/process5"/>
    <dgm:cxn modelId="{C234E41C-589D-41EE-AC02-CFE5073239F5}" type="presOf" srcId="{4328EFE5-F527-437A-8F6F-2319829655D2}" destId="{CF445C2F-B1C6-4DCB-9DDC-649528031E0E}" srcOrd="0" destOrd="0" presId="urn:microsoft.com/office/officeart/2005/8/layout/process5"/>
    <dgm:cxn modelId="{1577D873-4DD4-4BA8-990C-2EF713358F08}" srcId="{43AF2080-096D-4F59-BD2E-73F0F9C50846}" destId="{67A47373-09A4-40C0-BE33-569A5306ABA1}" srcOrd="0" destOrd="0" parTransId="{67F46911-B1E9-42A8-BB69-FBB322D9BC19}" sibTransId="{00D2D3C7-E88F-4100-A0C7-C99AE0FE9F92}"/>
    <dgm:cxn modelId="{8A017FB9-ED7B-4F00-8C0C-559968223D75}" type="presOf" srcId="{0866806E-0106-4053-9753-26901E6A9906}" destId="{512FF14A-9822-4DC5-B3FF-EF8B57B4837A}" srcOrd="0" destOrd="2" presId="urn:microsoft.com/office/officeart/2005/8/layout/process5"/>
    <dgm:cxn modelId="{B16C6B4B-668E-4701-9F9F-C28C0C6B2411}" srcId="{43AF2080-096D-4F59-BD2E-73F0F9C50846}" destId="{0866806E-0106-4053-9753-26901E6A9906}" srcOrd="1" destOrd="0" parTransId="{CE327A5F-4804-45D0-A333-5BADAF808383}" sibTransId="{FBD4F280-FAFD-4DB5-A335-AC59A4865949}"/>
    <dgm:cxn modelId="{FE6BBED9-0764-4523-8F1C-B2538C82550C}" type="presOf" srcId="{43AF2080-096D-4F59-BD2E-73F0F9C50846}" destId="{512FF14A-9822-4DC5-B3FF-EF8B57B4837A}" srcOrd="0" destOrd="0" presId="urn:microsoft.com/office/officeart/2005/8/layout/process5"/>
    <dgm:cxn modelId="{AAB82B88-8B1C-4044-873B-763EC81D17A4}" type="presParOf" srcId="{62F9B194-54D3-4482-B6C3-31A5C176EF49}" destId="{4D02980B-2615-4BAB-8082-CC4764ABC007}" srcOrd="0" destOrd="0" presId="urn:microsoft.com/office/officeart/2005/8/layout/process5"/>
    <dgm:cxn modelId="{9750FDE0-883B-4995-B62A-E77E7AEFC01F}" type="presParOf" srcId="{62F9B194-54D3-4482-B6C3-31A5C176EF49}" destId="{CF445C2F-B1C6-4DCB-9DDC-649528031E0E}" srcOrd="1" destOrd="0" presId="urn:microsoft.com/office/officeart/2005/8/layout/process5"/>
    <dgm:cxn modelId="{D5AAE877-1EA5-4648-97A0-1F220409D34B}" type="presParOf" srcId="{CF445C2F-B1C6-4DCB-9DDC-649528031E0E}" destId="{05EE06B1-7E8B-457D-BD7F-2E18A3E5EFD7}" srcOrd="0" destOrd="0" presId="urn:microsoft.com/office/officeart/2005/8/layout/process5"/>
    <dgm:cxn modelId="{5479C4C8-5C5C-4BBF-BC72-4A7F89893B18}" type="presParOf" srcId="{62F9B194-54D3-4482-B6C3-31A5C176EF49}" destId="{035FFB8B-79AB-4A79-A9B5-F1BBD3B2128F}" srcOrd="2" destOrd="0" presId="urn:microsoft.com/office/officeart/2005/8/layout/process5"/>
    <dgm:cxn modelId="{04D3E7A8-986D-4579-BC01-E7B3F877C5CD}" type="presParOf" srcId="{62F9B194-54D3-4482-B6C3-31A5C176EF49}" destId="{62B6A43A-63EF-4FA8-802D-2C1ED8AE950D}" srcOrd="3" destOrd="0" presId="urn:microsoft.com/office/officeart/2005/8/layout/process5"/>
    <dgm:cxn modelId="{12FC513F-BE24-4BF9-858A-4FCC31621DB5}" type="presParOf" srcId="{62B6A43A-63EF-4FA8-802D-2C1ED8AE950D}" destId="{E40320DA-D68A-42DB-9860-B8CE6F910D31}" srcOrd="0" destOrd="0" presId="urn:microsoft.com/office/officeart/2005/8/layout/process5"/>
    <dgm:cxn modelId="{BAC25099-5D37-4CC0-AFC9-9FBE9FB9320C}" type="presParOf" srcId="{62F9B194-54D3-4482-B6C3-31A5C176EF49}" destId="{512FF14A-9822-4DC5-B3FF-EF8B57B4837A}" srcOrd="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10A2FAB-18E0-874B-B3A2-B6EAA6040CFB}" type="doc">
      <dgm:prSet loTypeId="urn:microsoft.com/office/officeart/2005/8/layout/vList5" loCatId="" qsTypeId="urn:microsoft.com/office/officeart/2005/8/quickstyle/simple4" qsCatId="simple" csTypeId="urn:microsoft.com/office/officeart/2005/8/colors/accent5_2" csCatId="accent5" phldr="1"/>
      <dgm:spPr/>
      <dgm:t>
        <a:bodyPr/>
        <a:lstStyle/>
        <a:p>
          <a:endParaRPr lang="en-US"/>
        </a:p>
      </dgm:t>
    </dgm:pt>
    <dgm:pt modelId="{C00C3542-5751-9C4E-A467-1E51B9E6E463}">
      <dgm:prSet phldrT="[Text]"/>
      <dgm:spPr/>
      <dgm:t>
        <a:bodyPr/>
        <a:lstStyle/>
        <a:p>
          <a:r>
            <a:rPr lang="en-US" dirty="0" smtClean="0"/>
            <a:t>Face To Face</a:t>
          </a:r>
        </a:p>
      </dgm:t>
    </dgm:pt>
    <dgm:pt modelId="{D78BB684-2332-F044-BE73-D3F2A92B599E}" type="parTrans" cxnId="{05FAEB1C-911F-3A44-A888-11A050D212D8}">
      <dgm:prSet/>
      <dgm:spPr/>
      <dgm:t>
        <a:bodyPr/>
        <a:lstStyle/>
        <a:p>
          <a:endParaRPr lang="en-US"/>
        </a:p>
      </dgm:t>
    </dgm:pt>
    <dgm:pt modelId="{BFE62262-24DD-314E-85A0-E22A2BC7DCA3}" type="sibTrans" cxnId="{05FAEB1C-911F-3A44-A888-11A050D212D8}">
      <dgm:prSet/>
      <dgm:spPr/>
      <dgm:t>
        <a:bodyPr/>
        <a:lstStyle/>
        <a:p>
          <a:endParaRPr lang="en-US"/>
        </a:p>
      </dgm:t>
    </dgm:pt>
    <dgm:pt modelId="{6737B1DD-2834-AD48-9EB1-20E771706B77}">
      <dgm:prSet phldrT="[Text]"/>
      <dgm:spPr/>
      <dgm:t>
        <a:bodyPr/>
        <a:lstStyle/>
        <a:p>
          <a:r>
            <a:rPr lang="en-US" dirty="0" smtClean="0"/>
            <a:t>323 (Primary Care)</a:t>
          </a:r>
          <a:endParaRPr lang="en-US" dirty="0"/>
        </a:p>
      </dgm:t>
    </dgm:pt>
    <dgm:pt modelId="{31A38BCF-BBBD-1D45-A80D-78B68C3E04FF}" type="parTrans" cxnId="{E89204CE-B7B1-0549-BF0E-103E6B6F1D6F}">
      <dgm:prSet/>
      <dgm:spPr/>
      <dgm:t>
        <a:bodyPr/>
        <a:lstStyle/>
        <a:p>
          <a:endParaRPr lang="en-US"/>
        </a:p>
      </dgm:t>
    </dgm:pt>
    <dgm:pt modelId="{6C000E19-0C9F-944D-A338-AC58C7819D0C}" type="sibTrans" cxnId="{E89204CE-B7B1-0549-BF0E-103E6B6F1D6F}">
      <dgm:prSet/>
      <dgm:spPr/>
      <dgm:t>
        <a:bodyPr/>
        <a:lstStyle/>
        <a:p>
          <a:endParaRPr lang="en-US"/>
        </a:p>
      </dgm:t>
    </dgm:pt>
    <dgm:pt modelId="{168A72C5-A3DE-7343-851C-AB5BFBB1A108}">
      <dgm:prSet phldrT="[Text]"/>
      <dgm:spPr/>
      <dgm:t>
        <a:bodyPr/>
        <a:lstStyle/>
        <a:p>
          <a:r>
            <a:rPr lang="en-US" dirty="0" smtClean="0"/>
            <a:t>317 (Anticoagulation)</a:t>
          </a:r>
          <a:endParaRPr lang="en-US" dirty="0"/>
        </a:p>
      </dgm:t>
    </dgm:pt>
    <dgm:pt modelId="{A054D1A8-0423-6B45-B11E-740E4416FADD}" type="parTrans" cxnId="{4BE8F88E-4BA2-7247-9C78-ABD714700492}">
      <dgm:prSet/>
      <dgm:spPr/>
      <dgm:t>
        <a:bodyPr/>
        <a:lstStyle/>
        <a:p>
          <a:endParaRPr lang="en-US"/>
        </a:p>
      </dgm:t>
    </dgm:pt>
    <dgm:pt modelId="{41F491FA-3E01-AC4C-9957-755CE8B21D46}" type="sibTrans" cxnId="{4BE8F88E-4BA2-7247-9C78-ABD714700492}">
      <dgm:prSet/>
      <dgm:spPr/>
      <dgm:t>
        <a:bodyPr/>
        <a:lstStyle/>
        <a:p>
          <a:endParaRPr lang="en-US"/>
        </a:p>
      </dgm:t>
    </dgm:pt>
    <dgm:pt modelId="{0D531041-8566-494D-BBB6-5C4E0990C107}">
      <dgm:prSet phldrT="[Text]"/>
      <dgm:spPr/>
      <dgm:t>
        <a:bodyPr/>
        <a:lstStyle/>
        <a:p>
          <a:r>
            <a:rPr lang="en-US" dirty="0" smtClean="0"/>
            <a:t>Telephone</a:t>
          </a:r>
          <a:endParaRPr lang="en-US" dirty="0"/>
        </a:p>
      </dgm:t>
    </dgm:pt>
    <dgm:pt modelId="{B11C3661-28B0-374C-8C56-9BDFE4D29867}" type="parTrans" cxnId="{8F45EC33-0251-314D-9453-57E830E40379}">
      <dgm:prSet/>
      <dgm:spPr/>
      <dgm:t>
        <a:bodyPr/>
        <a:lstStyle/>
        <a:p>
          <a:endParaRPr lang="en-US"/>
        </a:p>
      </dgm:t>
    </dgm:pt>
    <dgm:pt modelId="{C00FD8C6-A8ED-3440-9B61-FBF7790A3E08}" type="sibTrans" cxnId="{8F45EC33-0251-314D-9453-57E830E40379}">
      <dgm:prSet/>
      <dgm:spPr/>
      <dgm:t>
        <a:bodyPr/>
        <a:lstStyle/>
        <a:p>
          <a:endParaRPr lang="en-US"/>
        </a:p>
      </dgm:t>
    </dgm:pt>
    <dgm:pt modelId="{580953AE-1999-B84C-9D0D-C2950BDA3C7B}">
      <dgm:prSet phldrT="[Text]"/>
      <dgm:spPr/>
      <dgm:t>
        <a:bodyPr/>
        <a:lstStyle/>
        <a:p>
          <a:r>
            <a:rPr lang="en-US" dirty="0" smtClean="0"/>
            <a:t>160 (</a:t>
          </a:r>
          <a:r>
            <a:rPr lang="en-US" dirty="0" smtClean="0"/>
            <a:t>Clinical Pharmacy</a:t>
          </a:r>
          <a:r>
            <a:rPr lang="en-US" dirty="0" smtClean="0"/>
            <a:t>)</a:t>
          </a:r>
          <a:endParaRPr lang="en-US" dirty="0"/>
        </a:p>
      </dgm:t>
    </dgm:pt>
    <dgm:pt modelId="{2861CCAA-57AF-2548-905F-A429BBF4F2FE}" type="parTrans" cxnId="{10428433-0F38-1F4B-8870-CD8FC64CA406}">
      <dgm:prSet/>
      <dgm:spPr/>
      <dgm:t>
        <a:bodyPr/>
        <a:lstStyle/>
        <a:p>
          <a:endParaRPr lang="en-US"/>
        </a:p>
      </dgm:t>
    </dgm:pt>
    <dgm:pt modelId="{970FA1F2-088A-D049-A056-69B694A3D642}" type="sibTrans" cxnId="{10428433-0F38-1F4B-8870-CD8FC64CA406}">
      <dgm:prSet/>
      <dgm:spPr/>
      <dgm:t>
        <a:bodyPr/>
        <a:lstStyle/>
        <a:p>
          <a:endParaRPr lang="en-US"/>
        </a:p>
      </dgm:t>
    </dgm:pt>
    <dgm:pt modelId="{AB422B42-40F7-294D-A313-860DDE5EECDB}">
      <dgm:prSet phldrT="[Text]"/>
      <dgm:spPr/>
      <dgm:t>
        <a:bodyPr/>
        <a:lstStyle/>
        <a:p>
          <a:r>
            <a:rPr lang="en-US" dirty="0" smtClean="0"/>
            <a:t>Chart Consult </a:t>
          </a:r>
        </a:p>
        <a:p>
          <a:r>
            <a:rPr lang="en-US" dirty="0" smtClean="0"/>
            <a:t>E-Consult</a:t>
          </a:r>
          <a:endParaRPr lang="en-US" dirty="0"/>
        </a:p>
      </dgm:t>
    </dgm:pt>
    <dgm:pt modelId="{6195C25F-A0E0-244F-8491-74D5645C50D3}" type="parTrans" cxnId="{73E029A3-E41A-CB4B-A013-DA976E97CA40}">
      <dgm:prSet/>
      <dgm:spPr/>
      <dgm:t>
        <a:bodyPr/>
        <a:lstStyle/>
        <a:p>
          <a:endParaRPr lang="en-US"/>
        </a:p>
      </dgm:t>
    </dgm:pt>
    <dgm:pt modelId="{435190A1-7C87-2444-96DA-664D6FCEA384}" type="sibTrans" cxnId="{73E029A3-E41A-CB4B-A013-DA976E97CA40}">
      <dgm:prSet/>
      <dgm:spPr/>
      <dgm:t>
        <a:bodyPr/>
        <a:lstStyle/>
        <a:p>
          <a:endParaRPr lang="en-US"/>
        </a:p>
      </dgm:t>
    </dgm:pt>
    <dgm:pt modelId="{2E5F7F57-96F1-6347-A6A4-24F220EF534E}">
      <dgm:prSet phldrT="[Text]"/>
      <dgm:spPr/>
      <dgm:t>
        <a:bodyPr/>
        <a:lstStyle/>
        <a:p>
          <a:r>
            <a:rPr lang="en-US" dirty="0" smtClean="0"/>
            <a:t>697 (Chart Consult)</a:t>
          </a:r>
          <a:endParaRPr lang="en-US" dirty="0"/>
        </a:p>
      </dgm:t>
    </dgm:pt>
    <dgm:pt modelId="{FCBBC9B8-E72B-064C-90DB-070075DB45D8}" type="parTrans" cxnId="{3C0D0841-28F8-7644-9C89-72A0DC3CA048}">
      <dgm:prSet/>
      <dgm:spPr/>
      <dgm:t>
        <a:bodyPr/>
        <a:lstStyle/>
        <a:p>
          <a:endParaRPr lang="en-US"/>
        </a:p>
      </dgm:t>
    </dgm:pt>
    <dgm:pt modelId="{BC68ECEE-62C1-7740-A77F-D77EC5551B32}" type="sibTrans" cxnId="{3C0D0841-28F8-7644-9C89-72A0DC3CA048}">
      <dgm:prSet/>
      <dgm:spPr/>
      <dgm:t>
        <a:bodyPr/>
        <a:lstStyle/>
        <a:p>
          <a:endParaRPr lang="en-US"/>
        </a:p>
      </dgm:t>
    </dgm:pt>
    <dgm:pt modelId="{FC803062-7E98-AC4B-BBD2-3BEDC3DE959D}" type="pres">
      <dgm:prSet presAssocID="{C10A2FAB-18E0-874B-B3A2-B6EAA6040CFB}" presName="Name0" presStyleCnt="0">
        <dgm:presLayoutVars>
          <dgm:dir/>
          <dgm:animLvl val="lvl"/>
          <dgm:resizeHandles val="exact"/>
        </dgm:presLayoutVars>
      </dgm:prSet>
      <dgm:spPr/>
      <dgm:t>
        <a:bodyPr/>
        <a:lstStyle/>
        <a:p>
          <a:endParaRPr lang="en-US"/>
        </a:p>
      </dgm:t>
    </dgm:pt>
    <dgm:pt modelId="{A692B997-1A63-A845-AAC5-9B162AE74044}" type="pres">
      <dgm:prSet presAssocID="{C00C3542-5751-9C4E-A467-1E51B9E6E463}" presName="linNode" presStyleCnt="0"/>
      <dgm:spPr/>
      <dgm:t>
        <a:bodyPr/>
        <a:lstStyle/>
        <a:p>
          <a:endParaRPr lang="en-US"/>
        </a:p>
      </dgm:t>
    </dgm:pt>
    <dgm:pt modelId="{3D812FC1-2DF6-8F47-A2B8-2E43247ED960}" type="pres">
      <dgm:prSet presAssocID="{C00C3542-5751-9C4E-A467-1E51B9E6E463}" presName="parentText" presStyleLbl="node1" presStyleIdx="0" presStyleCnt="3" custLinFactNeighborX="-1460" custLinFactNeighborY="-151">
        <dgm:presLayoutVars>
          <dgm:chMax val="1"/>
          <dgm:bulletEnabled val="1"/>
        </dgm:presLayoutVars>
      </dgm:prSet>
      <dgm:spPr/>
      <dgm:t>
        <a:bodyPr/>
        <a:lstStyle/>
        <a:p>
          <a:endParaRPr lang="en-US"/>
        </a:p>
      </dgm:t>
    </dgm:pt>
    <dgm:pt modelId="{50AE7EA2-47B1-C246-9457-5FFAD03F8F91}" type="pres">
      <dgm:prSet presAssocID="{C00C3542-5751-9C4E-A467-1E51B9E6E463}" presName="descendantText" presStyleLbl="alignAccFollowNode1" presStyleIdx="0" presStyleCnt="3">
        <dgm:presLayoutVars>
          <dgm:bulletEnabled val="1"/>
        </dgm:presLayoutVars>
      </dgm:prSet>
      <dgm:spPr/>
      <dgm:t>
        <a:bodyPr/>
        <a:lstStyle/>
        <a:p>
          <a:endParaRPr lang="en-US"/>
        </a:p>
      </dgm:t>
    </dgm:pt>
    <dgm:pt modelId="{A89B4EB9-0566-DB4E-B665-1E8AD93D1402}" type="pres">
      <dgm:prSet presAssocID="{BFE62262-24DD-314E-85A0-E22A2BC7DCA3}" presName="sp" presStyleCnt="0"/>
      <dgm:spPr/>
      <dgm:t>
        <a:bodyPr/>
        <a:lstStyle/>
        <a:p>
          <a:endParaRPr lang="en-US"/>
        </a:p>
      </dgm:t>
    </dgm:pt>
    <dgm:pt modelId="{DD67BD95-F6BB-3A46-ADF0-019109C055CB}" type="pres">
      <dgm:prSet presAssocID="{0D531041-8566-494D-BBB6-5C4E0990C107}" presName="linNode" presStyleCnt="0"/>
      <dgm:spPr/>
      <dgm:t>
        <a:bodyPr/>
        <a:lstStyle/>
        <a:p>
          <a:endParaRPr lang="en-US"/>
        </a:p>
      </dgm:t>
    </dgm:pt>
    <dgm:pt modelId="{B704871C-8D3F-B949-BF5C-92F8F581718B}" type="pres">
      <dgm:prSet presAssocID="{0D531041-8566-494D-BBB6-5C4E0990C107}" presName="parentText" presStyleLbl="node1" presStyleIdx="1" presStyleCnt="3">
        <dgm:presLayoutVars>
          <dgm:chMax val="1"/>
          <dgm:bulletEnabled val="1"/>
        </dgm:presLayoutVars>
      </dgm:prSet>
      <dgm:spPr/>
      <dgm:t>
        <a:bodyPr/>
        <a:lstStyle/>
        <a:p>
          <a:endParaRPr lang="en-US"/>
        </a:p>
      </dgm:t>
    </dgm:pt>
    <dgm:pt modelId="{9194CC13-B241-4E4A-ACAC-C252CDBBE999}" type="pres">
      <dgm:prSet presAssocID="{0D531041-8566-494D-BBB6-5C4E0990C107}" presName="descendantText" presStyleLbl="alignAccFollowNode1" presStyleIdx="1" presStyleCnt="3">
        <dgm:presLayoutVars>
          <dgm:bulletEnabled val="1"/>
        </dgm:presLayoutVars>
      </dgm:prSet>
      <dgm:spPr/>
      <dgm:t>
        <a:bodyPr/>
        <a:lstStyle/>
        <a:p>
          <a:endParaRPr lang="en-US"/>
        </a:p>
      </dgm:t>
    </dgm:pt>
    <dgm:pt modelId="{4195A327-244A-B84E-8664-5F7904EF3B84}" type="pres">
      <dgm:prSet presAssocID="{C00FD8C6-A8ED-3440-9B61-FBF7790A3E08}" presName="sp" presStyleCnt="0"/>
      <dgm:spPr/>
      <dgm:t>
        <a:bodyPr/>
        <a:lstStyle/>
        <a:p>
          <a:endParaRPr lang="en-US"/>
        </a:p>
      </dgm:t>
    </dgm:pt>
    <dgm:pt modelId="{8A96569D-CAF0-4C45-9998-EED7DC741A30}" type="pres">
      <dgm:prSet presAssocID="{AB422B42-40F7-294D-A313-860DDE5EECDB}" presName="linNode" presStyleCnt="0"/>
      <dgm:spPr/>
      <dgm:t>
        <a:bodyPr/>
        <a:lstStyle/>
        <a:p>
          <a:endParaRPr lang="en-US"/>
        </a:p>
      </dgm:t>
    </dgm:pt>
    <dgm:pt modelId="{FAC261B7-3821-8745-8097-7ED45109DB77}" type="pres">
      <dgm:prSet presAssocID="{AB422B42-40F7-294D-A313-860DDE5EECDB}" presName="parentText" presStyleLbl="node1" presStyleIdx="2" presStyleCnt="3">
        <dgm:presLayoutVars>
          <dgm:chMax val="1"/>
          <dgm:bulletEnabled val="1"/>
        </dgm:presLayoutVars>
      </dgm:prSet>
      <dgm:spPr/>
      <dgm:t>
        <a:bodyPr/>
        <a:lstStyle/>
        <a:p>
          <a:endParaRPr lang="en-US"/>
        </a:p>
      </dgm:t>
    </dgm:pt>
    <dgm:pt modelId="{8BA7C837-11EC-EB44-B613-5B629F41E3B8}" type="pres">
      <dgm:prSet presAssocID="{AB422B42-40F7-294D-A313-860DDE5EECDB}" presName="descendantText" presStyleLbl="alignAccFollowNode1" presStyleIdx="2" presStyleCnt="3">
        <dgm:presLayoutVars>
          <dgm:bulletEnabled val="1"/>
        </dgm:presLayoutVars>
      </dgm:prSet>
      <dgm:spPr/>
      <dgm:t>
        <a:bodyPr/>
        <a:lstStyle/>
        <a:p>
          <a:endParaRPr lang="en-US"/>
        </a:p>
      </dgm:t>
    </dgm:pt>
  </dgm:ptLst>
  <dgm:cxnLst>
    <dgm:cxn modelId="{8F45EC33-0251-314D-9453-57E830E40379}" srcId="{C10A2FAB-18E0-874B-B3A2-B6EAA6040CFB}" destId="{0D531041-8566-494D-BBB6-5C4E0990C107}" srcOrd="1" destOrd="0" parTransId="{B11C3661-28B0-374C-8C56-9BDFE4D29867}" sibTransId="{C00FD8C6-A8ED-3440-9B61-FBF7790A3E08}"/>
    <dgm:cxn modelId="{E89204CE-B7B1-0549-BF0E-103E6B6F1D6F}" srcId="{C00C3542-5751-9C4E-A467-1E51B9E6E463}" destId="{6737B1DD-2834-AD48-9EB1-20E771706B77}" srcOrd="0" destOrd="0" parTransId="{31A38BCF-BBBD-1D45-A80D-78B68C3E04FF}" sibTransId="{6C000E19-0C9F-944D-A338-AC58C7819D0C}"/>
    <dgm:cxn modelId="{05FAEB1C-911F-3A44-A888-11A050D212D8}" srcId="{C10A2FAB-18E0-874B-B3A2-B6EAA6040CFB}" destId="{C00C3542-5751-9C4E-A467-1E51B9E6E463}" srcOrd="0" destOrd="0" parTransId="{D78BB684-2332-F044-BE73-D3F2A92B599E}" sibTransId="{BFE62262-24DD-314E-85A0-E22A2BC7DCA3}"/>
    <dgm:cxn modelId="{366BF2EA-A252-6643-8677-D9A4159740B4}" type="presOf" srcId="{6737B1DD-2834-AD48-9EB1-20E771706B77}" destId="{50AE7EA2-47B1-C246-9457-5FFAD03F8F91}" srcOrd="0" destOrd="0" presId="urn:microsoft.com/office/officeart/2005/8/layout/vList5"/>
    <dgm:cxn modelId="{3C0D0841-28F8-7644-9C89-72A0DC3CA048}" srcId="{AB422B42-40F7-294D-A313-860DDE5EECDB}" destId="{2E5F7F57-96F1-6347-A6A4-24F220EF534E}" srcOrd="0" destOrd="0" parTransId="{FCBBC9B8-E72B-064C-90DB-070075DB45D8}" sibTransId="{BC68ECEE-62C1-7740-A77F-D77EC5551B32}"/>
    <dgm:cxn modelId="{58811416-3F1D-A04A-BCAD-F2B97B56F72B}" type="presOf" srcId="{AB422B42-40F7-294D-A313-860DDE5EECDB}" destId="{FAC261B7-3821-8745-8097-7ED45109DB77}" srcOrd="0" destOrd="0" presId="urn:microsoft.com/office/officeart/2005/8/layout/vList5"/>
    <dgm:cxn modelId="{10428433-0F38-1F4B-8870-CD8FC64CA406}" srcId="{0D531041-8566-494D-BBB6-5C4E0990C107}" destId="{580953AE-1999-B84C-9D0D-C2950BDA3C7B}" srcOrd="0" destOrd="0" parTransId="{2861CCAA-57AF-2548-905F-A429BBF4F2FE}" sibTransId="{970FA1F2-088A-D049-A056-69B694A3D642}"/>
    <dgm:cxn modelId="{900A848E-1C32-0F43-9714-A3A23CF52EA1}" type="presOf" srcId="{0D531041-8566-494D-BBB6-5C4E0990C107}" destId="{B704871C-8D3F-B949-BF5C-92F8F581718B}" srcOrd="0" destOrd="0" presId="urn:microsoft.com/office/officeart/2005/8/layout/vList5"/>
    <dgm:cxn modelId="{A2BBA347-C32B-984A-A2C2-9F15F90576C0}" type="presOf" srcId="{580953AE-1999-B84C-9D0D-C2950BDA3C7B}" destId="{9194CC13-B241-4E4A-ACAC-C252CDBBE999}" srcOrd="0" destOrd="0" presId="urn:microsoft.com/office/officeart/2005/8/layout/vList5"/>
    <dgm:cxn modelId="{73E029A3-E41A-CB4B-A013-DA976E97CA40}" srcId="{C10A2FAB-18E0-874B-B3A2-B6EAA6040CFB}" destId="{AB422B42-40F7-294D-A313-860DDE5EECDB}" srcOrd="2" destOrd="0" parTransId="{6195C25F-A0E0-244F-8491-74D5645C50D3}" sibTransId="{435190A1-7C87-2444-96DA-664D6FCEA384}"/>
    <dgm:cxn modelId="{4BE8F88E-4BA2-7247-9C78-ABD714700492}" srcId="{C00C3542-5751-9C4E-A467-1E51B9E6E463}" destId="{168A72C5-A3DE-7343-851C-AB5BFBB1A108}" srcOrd="1" destOrd="0" parTransId="{A054D1A8-0423-6B45-B11E-740E4416FADD}" sibTransId="{41F491FA-3E01-AC4C-9957-755CE8B21D46}"/>
    <dgm:cxn modelId="{58A8DC67-DBCC-704D-9F59-4B36D2451416}" type="presOf" srcId="{168A72C5-A3DE-7343-851C-AB5BFBB1A108}" destId="{50AE7EA2-47B1-C246-9457-5FFAD03F8F91}" srcOrd="0" destOrd="1" presId="urn:microsoft.com/office/officeart/2005/8/layout/vList5"/>
    <dgm:cxn modelId="{B868DD70-461D-704A-ACEA-B663D1BAF497}" type="presOf" srcId="{C00C3542-5751-9C4E-A467-1E51B9E6E463}" destId="{3D812FC1-2DF6-8F47-A2B8-2E43247ED960}" srcOrd="0" destOrd="0" presId="urn:microsoft.com/office/officeart/2005/8/layout/vList5"/>
    <dgm:cxn modelId="{2A2527AD-2637-694B-B5BE-A5BA1312DF67}" type="presOf" srcId="{2E5F7F57-96F1-6347-A6A4-24F220EF534E}" destId="{8BA7C837-11EC-EB44-B613-5B629F41E3B8}" srcOrd="0" destOrd="0" presId="urn:microsoft.com/office/officeart/2005/8/layout/vList5"/>
    <dgm:cxn modelId="{C3C8C2C9-CAD3-0448-9CD5-7A2D2BD91818}" type="presOf" srcId="{C10A2FAB-18E0-874B-B3A2-B6EAA6040CFB}" destId="{FC803062-7E98-AC4B-BBD2-3BEDC3DE959D}" srcOrd="0" destOrd="0" presId="urn:microsoft.com/office/officeart/2005/8/layout/vList5"/>
    <dgm:cxn modelId="{39621C7F-6D35-FB4F-A921-B51B1C9C25EE}" type="presParOf" srcId="{FC803062-7E98-AC4B-BBD2-3BEDC3DE959D}" destId="{A692B997-1A63-A845-AAC5-9B162AE74044}" srcOrd="0" destOrd="0" presId="urn:microsoft.com/office/officeart/2005/8/layout/vList5"/>
    <dgm:cxn modelId="{F9399852-1F3B-7D48-99DB-A54C8E67B5E0}" type="presParOf" srcId="{A692B997-1A63-A845-AAC5-9B162AE74044}" destId="{3D812FC1-2DF6-8F47-A2B8-2E43247ED960}" srcOrd="0" destOrd="0" presId="urn:microsoft.com/office/officeart/2005/8/layout/vList5"/>
    <dgm:cxn modelId="{A408E189-1ECE-B74D-BD35-288F9B1A4071}" type="presParOf" srcId="{A692B997-1A63-A845-AAC5-9B162AE74044}" destId="{50AE7EA2-47B1-C246-9457-5FFAD03F8F91}" srcOrd="1" destOrd="0" presId="urn:microsoft.com/office/officeart/2005/8/layout/vList5"/>
    <dgm:cxn modelId="{62D7BDB2-758C-7145-93C9-B60D90A3F73E}" type="presParOf" srcId="{FC803062-7E98-AC4B-BBD2-3BEDC3DE959D}" destId="{A89B4EB9-0566-DB4E-B665-1E8AD93D1402}" srcOrd="1" destOrd="0" presId="urn:microsoft.com/office/officeart/2005/8/layout/vList5"/>
    <dgm:cxn modelId="{513C8D57-8A7F-3246-A69C-7141C1DC97DE}" type="presParOf" srcId="{FC803062-7E98-AC4B-BBD2-3BEDC3DE959D}" destId="{DD67BD95-F6BB-3A46-ADF0-019109C055CB}" srcOrd="2" destOrd="0" presId="urn:microsoft.com/office/officeart/2005/8/layout/vList5"/>
    <dgm:cxn modelId="{F23CFD65-6AC6-F042-86FA-03E0862605E6}" type="presParOf" srcId="{DD67BD95-F6BB-3A46-ADF0-019109C055CB}" destId="{B704871C-8D3F-B949-BF5C-92F8F581718B}" srcOrd="0" destOrd="0" presId="urn:microsoft.com/office/officeart/2005/8/layout/vList5"/>
    <dgm:cxn modelId="{B43BB984-7509-CD4F-930E-1312CC7F4877}" type="presParOf" srcId="{DD67BD95-F6BB-3A46-ADF0-019109C055CB}" destId="{9194CC13-B241-4E4A-ACAC-C252CDBBE999}" srcOrd="1" destOrd="0" presId="urn:microsoft.com/office/officeart/2005/8/layout/vList5"/>
    <dgm:cxn modelId="{4DCEC8DF-254E-D647-9110-F8715FBCEF14}" type="presParOf" srcId="{FC803062-7E98-AC4B-BBD2-3BEDC3DE959D}" destId="{4195A327-244A-B84E-8664-5F7904EF3B84}" srcOrd="3" destOrd="0" presId="urn:microsoft.com/office/officeart/2005/8/layout/vList5"/>
    <dgm:cxn modelId="{059443C4-FACA-4145-847A-85BD09240E1F}" type="presParOf" srcId="{FC803062-7E98-AC4B-BBD2-3BEDC3DE959D}" destId="{8A96569D-CAF0-4C45-9998-EED7DC741A30}" srcOrd="4" destOrd="0" presId="urn:microsoft.com/office/officeart/2005/8/layout/vList5"/>
    <dgm:cxn modelId="{91056F90-E913-1445-BAA1-41539328D41E}" type="presParOf" srcId="{8A96569D-CAF0-4C45-9998-EED7DC741A30}" destId="{FAC261B7-3821-8745-8097-7ED45109DB77}" srcOrd="0" destOrd="0" presId="urn:microsoft.com/office/officeart/2005/8/layout/vList5"/>
    <dgm:cxn modelId="{BA6F40DC-1373-4B49-A52B-2432B5EDB137}" type="presParOf" srcId="{8A96569D-CAF0-4C45-9998-EED7DC741A30}" destId="{8BA7C837-11EC-EB44-B613-5B629F41E3B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C5BB06D-8935-4EC7-A1DD-7C912A8929B3}" type="doc">
      <dgm:prSet loTypeId="urn:microsoft.com/office/officeart/2005/8/layout/hProcess7#1" loCatId="list" qsTypeId="urn:microsoft.com/office/officeart/2005/8/quickstyle/simple1" qsCatId="simple" csTypeId="urn:microsoft.com/office/officeart/2005/8/colors/accent3_3" csCatId="accent3" phldr="1"/>
      <dgm:spPr/>
      <dgm:t>
        <a:bodyPr/>
        <a:lstStyle/>
        <a:p>
          <a:endParaRPr lang="en-US"/>
        </a:p>
      </dgm:t>
    </dgm:pt>
    <dgm:pt modelId="{235AE09B-AEC0-484C-B818-B28611AF6A6C}">
      <dgm:prSet custT="1"/>
      <dgm:spPr/>
      <dgm:t>
        <a:bodyPr/>
        <a:lstStyle/>
        <a:p>
          <a:pPr rtl="0"/>
          <a:r>
            <a:rPr lang="en-US" sz="2800" dirty="0" smtClean="0"/>
            <a:t>338:</a:t>
          </a:r>
          <a:endParaRPr lang="en-US" sz="2800" dirty="0"/>
        </a:p>
      </dgm:t>
    </dgm:pt>
    <dgm:pt modelId="{C4516F15-A397-4B5E-A73F-1984F11C2EB5}" type="parTrans" cxnId="{8BDCD19A-6133-4B20-BB1E-11DA014C00C0}">
      <dgm:prSet/>
      <dgm:spPr/>
      <dgm:t>
        <a:bodyPr/>
        <a:lstStyle/>
        <a:p>
          <a:endParaRPr lang="en-US"/>
        </a:p>
      </dgm:t>
    </dgm:pt>
    <dgm:pt modelId="{98ECD053-E541-4BC3-9CBE-C9430713B83F}" type="sibTrans" cxnId="{8BDCD19A-6133-4B20-BB1E-11DA014C00C0}">
      <dgm:prSet/>
      <dgm:spPr/>
      <dgm:t>
        <a:bodyPr/>
        <a:lstStyle/>
        <a:p>
          <a:endParaRPr lang="en-US"/>
        </a:p>
      </dgm:t>
    </dgm:pt>
    <dgm:pt modelId="{9E859035-4233-4278-9454-7BC5D3B475E1}">
      <dgm:prSet custT="1"/>
      <dgm:spPr/>
      <dgm:t>
        <a:bodyPr/>
        <a:lstStyle/>
        <a:p>
          <a:pPr rtl="0"/>
          <a:r>
            <a:rPr lang="en-US" sz="2800" dirty="0" smtClean="0"/>
            <a:t>147:</a:t>
          </a:r>
          <a:endParaRPr lang="en-US" sz="2800" dirty="0"/>
        </a:p>
      </dgm:t>
    </dgm:pt>
    <dgm:pt modelId="{33FDAA2C-6222-4B40-9D20-A2FFB75E3C2D}" type="parTrans" cxnId="{A5769EA5-18A9-4FF9-B1C2-063AE60DCEFD}">
      <dgm:prSet/>
      <dgm:spPr/>
      <dgm:t>
        <a:bodyPr/>
        <a:lstStyle/>
        <a:p>
          <a:endParaRPr lang="en-US"/>
        </a:p>
      </dgm:t>
    </dgm:pt>
    <dgm:pt modelId="{34BE4D91-D9AE-4DF6-B7C9-A726CA2DCA15}" type="sibTrans" cxnId="{A5769EA5-18A9-4FF9-B1C2-063AE60DCEFD}">
      <dgm:prSet/>
      <dgm:spPr/>
      <dgm:t>
        <a:bodyPr/>
        <a:lstStyle/>
        <a:p>
          <a:endParaRPr lang="en-US"/>
        </a:p>
      </dgm:t>
    </dgm:pt>
    <dgm:pt modelId="{39FAF9F3-9508-423C-8817-86FC9EF8189B}">
      <dgm:prSet custT="1"/>
      <dgm:spPr/>
      <dgm:t>
        <a:bodyPr/>
        <a:lstStyle/>
        <a:p>
          <a:pPr rtl="0"/>
          <a:r>
            <a:rPr lang="en-US" sz="2800" dirty="0" smtClean="0"/>
            <a:t>178:</a:t>
          </a:r>
          <a:endParaRPr lang="en-US" sz="2800" dirty="0"/>
        </a:p>
      </dgm:t>
    </dgm:pt>
    <dgm:pt modelId="{83D6DAAE-D329-4F15-BFCD-0CD511DE6608}" type="parTrans" cxnId="{7827CF17-722D-4874-9884-6471A7149267}">
      <dgm:prSet/>
      <dgm:spPr/>
      <dgm:t>
        <a:bodyPr/>
        <a:lstStyle/>
        <a:p>
          <a:endParaRPr lang="en-US"/>
        </a:p>
      </dgm:t>
    </dgm:pt>
    <dgm:pt modelId="{EF926FCD-7647-4453-B28B-2FF3FE024105}" type="sibTrans" cxnId="{7827CF17-722D-4874-9884-6471A7149267}">
      <dgm:prSet/>
      <dgm:spPr/>
      <dgm:t>
        <a:bodyPr/>
        <a:lstStyle/>
        <a:p>
          <a:endParaRPr lang="en-US"/>
        </a:p>
      </dgm:t>
    </dgm:pt>
    <dgm:pt modelId="{2372DAB0-FAD2-4CE3-A751-0E9434ABABDB}">
      <dgm:prSet custT="1"/>
      <dgm:spPr/>
      <dgm:t>
        <a:bodyPr/>
        <a:lstStyle/>
        <a:p>
          <a:pPr rtl="0"/>
          <a:r>
            <a:rPr lang="en-US" sz="2800" dirty="0" smtClean="0"/>
            <a:t>160:</a:t>
          </a:r>
          <a:endParaRPr lang="en-US" sz="2800" dirty="0"/>
        </a:p>
      </dgm:t>
    </dgm:pt>
    <dgm:pt modelId="{3D81ED69-5C86-4698-BF78-89CC1BB7A216}" type="parTrans" cxnId="{2FE412D4-C7C5-469E-A846-D65BEC1E50DD}">
      <dgm:prSet/>
      <dgm:spPr/>
      <dgm:t>
        <a:bodyPr/>
        <a:lstStyle/>
        <a:p>
          <a:endParaRPr lang="en-US"/>
        </a:p>
      </dgm:t>
    </dgm:pt>
    <dgm:pt modelId="{969327FB-0073-4EB0-8ED1-1659588F3443}" type="sibTrans" cxnId="{2FE412D4-C7C5-469E-A846-D65BEC1E50DD}">
      <dgm:prSet/>
      <dgm:spPr/>
      <dgm:t>
        <a:bodyPr/>
        <a:lstStyle/>
        <a:p>
          <a:endParaRPr lang="en-US"/>
        </a:p>
      </dgm:t>
    </dgm:pt>
    <dgm:pt modelId="{EA0E2F16-8476-40F2-A3FB-192E465F0FC2}">
      <dgm:prSet custT="1"/>
      <dgm:spPr/>
      <dgm:t>
        <a:bodyPr/>
        <a:lstStyle/>
        <a:p>
          <a:pPr rtl="0"/>
          <a:endParaRPr lang="en-US" sz="2800" dirty="0" smtClean="0"/>
        </a:p>
        <a:p>
          <a:pPr rtl="0"/>
          <a:endParaRPr lang="en-US" sz="2800" dirty="0" smtClean="0"/>
        </a:p>
        <a:p>
          <a:pPr rtl="0"/>
          <a:r>
            <a:rPr lang="en-US" sz="2800" dirty="0" smtClean="0"/>
            <a:t>Telephone Primary Care</a:t>
          </a:r>
          <a:endParaRPr lang="en-US" sz="2800" dirty="0"/>
        </a:p>
      </dgm:t>
    </dgm:pt>
    <dgm:pt modelId="{E331775F-6547-46F4-8F0F-A02CDCB817FE}" type="parTrans" cxnId="{9ECF4A60-9AA6-4CD0-AB1B-D12CAA96295E}">
      <dgm:prSet/>
      <dgm:spPr/>
      <dgm:t>
        <a:bodyPr/>
        <a:lstStyle/>
        <a:p>
          <a:endParaRPr lang="en-US"/>
        </a:p>
      </dgm:t>
    </dgm:pt>
    <dgm:pt modelId="{C311FEB0-1579-4903-94F9-41F9223DEAD4}" type="sibTrans" cxnId="{9ECF4A60-9AA6-4CD0-AB1B-D12CAA96295E}">
      <dgm:prSet/>
      <dgm:spPr/>
      <dgm:t>
        <a:bodyPr/>
        <a:lstStyle/>
        <a:p>
          <a:endParaRPr lang="en-US"/>
        </a:p>
      </dgm:t>
    </dgm:pt>
    <dgm:pt modelId="{66F5C61D-77C9-4BB1-87C6-7346BA63C2C2}">
      <dgm:prSet custT="1"/>
      <dgm:spPr/>
      <dgm:t>
        <a:bodyPr/>
        <a:lstStyle/>
        <a:p>
          <a:pPr rtl="0"/>
          <a:endParaRPr lang="en-US" sz="2800" dirty="0" smtClean="0"/>
        </a:p>
        <a:p>
          <a:pPr rtl="0"/>
          <a:endParaRPr lang="en-US" sz="2800" dirty="0" smtClean="0"/>
        </a:p>
        <a:p>
          <a:pPr rtl="0"/>
          <a:r>
            <a:rPr lang="en-US" sz="2800" dirty="0" smtClean="0"/>
            <a:t>Telephone Ancillary</a:t>
          </a:r>
          <a:endParaRPr lang="en-US" sz="2800" dirty="0"/>
        </a:p>
      </dgm:t>
    </dgm:pt>
    <dgm:pt modelId="{7F76A4AA-DD07-403E-B9B3-00B419411033}" type="parTrans" cxnId="{DB5F4709-2A73-4CA5-A2A8-E4C3907EC17E}">
      <dgm:prSet/>
      <dgm:spPr/>
      <dgm:t>
        <a:bodyPr/>
        <a:lstStyle/>
        <a:p>
          <a:endParaRPr lang="en-US"/>
        </a:p>
      </dgm:t>
    </dgm:pt>
    <dgm:pt modelId="{6D8EFD59-57E8-4C9F-A13E-D6A8C86154F3}" type="sibTrans" cxnId="{DB5F4709-2A73-4CA5-A2A8-E4C3907EC17E}">
      <dgm:prSet/>
      <dgm:spPr/>
      <dgm:t>
        <a:bodyPr/>
        <a:lstStyle/>
        <a:p>
          <a:endParaRPr lang="en-US"/>
        </a:p>
      </dgm:t>
    </dgm:pt>
    <dgm:pt modelId="{364349E2-765C-4419-8D48-27D8712EE377}">
      <dgm:prSet custT="1"/>
      <dgm:spPr/>
      <dgm:t>
        <a:bodyPr/>
        <a:lstStyle/>
        <a:p>
          <a:pPr rtl="0"/>
          <a:endParaRPr lang="en-US" sz="2800" dirty="0" smtClean="0"/>
        </a:p>
        <a:p>
          <a:pPr rtl="0"/>
          <a:endParaRPr lang="en-US" sz="2800" dirty="0" smtClean="0"/>
        </a:p>
        <a:p>
          <a:pPr rtl="0"/>
          <a:r>
            <a:rPr lang="en-US" sz="2800" dirty="0" smtClean="0"/>
            <a:t>Telephone HBPC</a:t>
          </a:r>
        </a:p>
      </dgm:t>
    </dgm:pt>
    <dgm:pt modelId="{90A5D4C6-1FBD-4998-B34E-08F775E96C70}" type="parTrans" cxnId="{5D15DEB2-8967-4419-BB01-3073D31D84FD}">
      <dgm:prSet/>
      <dgm:spPr/>
      <dgm:t>
        <a:bodyPr/>
        <a:lstStyle/>
        <a:p>
          <a:endParaRPr lang="en-US"/>
        </a:p>
      </dgm:t>
    </dgm:pt>
    <dgm:pt modelId="{5E78D942-17EC-426E-8FB1-3661846F4D3E}" type="sibTrans" cxnId="{5D15DEB2-8967-4419-BB01-3073D31D84FD}">
      <dgm:prSet/>
      <dgm:spPr/>
      <dgm:t>
        <a:bodyPr/>
        <a:lstStyle/>
        <a:p>
          <a:endParaRPr lang="en-US"/>
        </a:p>
      </dgm:t>
    </dgm:pt>
    <dgm:pt modelId="{E83E3BFC-98F0-42C9-BFBC-30EF07B75D9B}">
      <dgm:prSet custT="1"/>
      <dgm:spPr/>
      <dgm:t>
        <a:bodyPr anchor="b"/>
        <a:lstStyle/>
        <a:p>
          <a:pPr rtl="0"/>
          <a:endParaRPr lang="en-US" sz="2800" dirty="0" smtClean="0"/>
        </a:p>
        <a:p>
          <a:pPr rtl="0"/>
          <a:endParaRPr lang="en-US" sz="2800" dirty="0" smtClean="0"/>
        </a:p>
        <a:p>
          <a:pPr rtl="0"/>
          <a:r>
            <a:rPr lang="en-US" sz="2800" b="0" dirty="0" smtClean="0">
              <a:solidFill>
                <a:schemeClr val="tx1"/>
              </a:solidFill>
            </a:rPr>
            <a:t>Secondary</a:t>
          </a:r>
          <a:r>
            <a:rPr lang="en-US" sz="2800" b="1" dirty="0" smtClean="0">
              <a:solidFill>
                <a:schemeClr val="bg1"/>
              </a:solidFill>
            </a:rPr>
            <a:t> </a:t>
          </a:r>
          <a:r>
            <a:rPr lang="en-US" sz="2800" dirty="0" smtClean="0"/>
            <a:t>stop code for clinical pharmacy</a:t>
          </a:r>
          <a:endParaRPr lang="en-US" sz="2800" dirty="0"/>
        </a:p>
      </dgm:t>
    </dgm:pt>
    <dgm:pt modelId="{AC93E0EB-EA26-4992-ACEB-917AA4E7998B}" type="parTrans" cxnId="{75C42DCA-4F53-4DCE-914B-EEA2D6A339CC}">
      <dgm:prSet/>
      <dgm:spPr/>
      <dgm:t>
        <a:bodyPr/>
        <a:lstStyle/>
        <a:p>
          <a:endParaRPr lang="en-US"/>
        </a:p>
      </dgm:t>
    </dgm:pt>
    <dgm:pt modelId="{60C18674-C523-4F5C-9BDB-9EDC63946CA1}" type="sibTrans" cxnId="{75C42DCA-4F53-4DCE-914B-EEA2D6A339CC}">
      <dgm:prSet/>
      <dgm:spPr/>
      <dgm:t>
        <a:bodyPr/>
        <a:lstStyle/>
        <a:p>
          <a:endParaRPr lang="en-US"/>
        </a:p>
      </dgm:t>
    </dgm:pt>
    <dgm:pt modelId="{ECE8C4A3-CFFC-4F96-BE08-6A9EBAC6088F}" type="pres">
      <dgm:prSet presAssocID="{0C5BB06D-8935-4EC7-A1DD-7C912A8929B3}" presName="Name0" presStyleCnt="0">
        <dgm:presLayoutVars>
          <dgm:dir/>
          <dgm:animLvl val="lvl"/>
          <dgm:resizeHandles val="exact"/>
        </dgm:presLayoutVars>
      </dgm:prSet>
      <dgm:spPr/>
      <dgm:t>
        <a:bodyPr/>
        <a:lstStyle/>
        <a:p>
          <a:endParaRPr lang="en-US"/>
        </a:p>
      </dgm:t>
    </dgm:pt>
    <dgm:pt modelId="{8063B391-4090-48A8-BE21-2F336825EEC0}" type="pres">
      <dgm:prSet presAssocID="{235AE09B-AEC0-484C-B818-B28611AF6A6C}" presName="compositeNode" presStyleCnt="0">
        <dgm:presLayoutVars>
          <dgm:bulletEnabled val="1"/>
        </dgm:presLayoutVars>
      </dgm:prSet>
      <dgm:spPr/>
    </dgm:pt>
    <dgm:pt modelId="{F5402092-C7CA-47F3-9DA5-7C1368C58F70}" type="pres">
      <dgm:prSet presAssocID="{235AE09B-AEC0-484C-B818-B28611AF6A6C}" presName="bgRect" presStyleLbl="node1" presStyleIdx="0" presStyleCnt="4"/>
      <dgm:spPr/>
      <dgm:t>
        <a:bodyPr/>
        <a:lstStyle/>
        <a:p>
          <a:endParaRPr lang="en-US"/>
        </a:p>
      </dgm:t>
    </dgm:pt>
    <dgm:pt modelId="{50E8B0E0-2FA3-46E4-8A81-D41A230B56DA}" type="pres">
      <dgm:prSet presAssocID="{235AE09B-AEC0-484C-B818-B28611AF6A6C}" presName="parentNode" presStyleLbl="node1" presStyleIdx="0" presStyleCnt="4">
        <dgm:presLayoutVars>
          <dgm:chMax val="0"/>
          <dgm:bulletEnabled val="1"/>
        </dgm:presLayoutVars>
      </dgm:prSet>
      <dgm:spPr/>
      <dgm:t>
        <a:bodyPr/>
        <a:lstStyle/>
        <a:p>
          <a:endParaRPr lang="en-US"/>
        </a:p>
      </dgm:t>
    </dgm:pt>
    <dgm:pt modelId="{C4F1E89F-332D-4BDF-8FA5-5AEAAB91C864}" type="pres">
      <dgm:prSet presAssocID="{235AE09B-AEC0-484C-B818-B28611AF6A6C}" presName="childNode" presStyleLbl="node1" presStyleIdx="0" presStyleCnt="4">
        <dgm:presLayoutVars>
          <dgm:bulletEnabled val="1"/>
        </dgm:presLayoutVars>
      </dgm:prSet>
      <dgm:spPr/>
      <dgm:t>
        <a:bodyPr/>
        <a:lstStyle/>
        <a:p>
          <a:endParaRPr lang="en-US"/>
        </a:p>
      </dgm:t>
    </dgm:pt>
    <dgm:pt modelId="{95EFA82C-DD26-4C3A-8A56-7D9FD66B27A3}" type="pres">
      <dgm:prSet presAssocID="{98ECD053-E541-4BC3-9CBE-C9430713B83F}" presName="hSp" presStyleCnt="0"/>
      <dgm:spPr/>
    </dgm:pt>
    <dgm:pt modelId="{97EDCB91-F88C-4C57-BB13-FC569610B778}" type="pres">
      <dgm:prSet presAssocID="{98ECD053-E541-4BC3-9CBE-C9430713B83F}" presName="vProcSp" presStyleCnt="0"/>
      <dgm:spPr/>
    </dgm:pt>
    <dgm:pt modelId="{4D6B0C9E-8CC6-4B8B-968C-422732B9553C}" type="pres">
      <dgm:prSet presAssocID="{98ECD053-E541-4BC3-9CBE-C9430713B83F}" presName="vSp1" presStyleCnt="0"/>
      <dgm:spPr/>
    </dgm:pt>
    <dgm:pt modelId="{946E6813-153B-4DFE-B403-A90DB07F0371}" type="pres">
      <dgm:prSet presAssocID="{98ECD053-E541-4BC3-9CBE-C9430713B83F}" presName="simulatedConn" presStyleLbl="solidFgAcc1" presStyleIdx="0" presStyleCnt="3"/>
      <dgm:spPr/>
    </dgm:pt>
    <dgm:pt modelId="{B61F6FC6-9523-4A61-B9F6-7DD406B7080A}" type="pres">
      <dgm:prSet presAssocID="{98ECD053-E541-4BC3-9CBE-C9430713B83F}" presName="vSp2" presStyleCnt="0"/>
      <dgm:spPr/>
    </dgm:pt>
    <dgm:pt modelId="{850CCB0A-BD2B-4268-A27B-342F149CAD66}" type="pres">
      <dgm:prSet presAssocID="{98ECD053-E541-4BC3-9CBE-C9430713B83F}" presName="sibTrans" presStyleCnt="0"/>
      <dgm:spPr/>
    </dgm:pt>
    <dgm:pt modelId="{C53C28C1-77EA-4A79-A562-DC93022342D9}" type="pres">
      <dgm:prSet presAssocID="{9E859035-4233-4278-9454-7BC5D3B475E1}" presName="compositeNode" presStyleCnt="0">
        <dgm:presLayoutVars>
          <dgm:bulletEnabled val="1"/>
        </dgm:presLayoutVars>
      </dgm:prSet>
      <dgm:spPr/>
    </dgm:pt>
    <dgm:pt modelId="{30C985BA-F9AA-4A96-BA12-D48D89560AB4}" type="pres">
      <dgm:prSet presAssocID="{9E859035-4233-4278-9454-7BC5D3B475E1}" presName="bgRect" presStyleLbl="node1" presStyleIdx="1" presStyleCnt="4"/>
      <dgm:spPr/>
      <dgm:t>
        <a:bodyPr/>
        <a:lstStyle/>
        <a:p>
          <a:endParaRPr lang="en-US"/>
        </a:p>
      </dgm:t>
    </dgm:pt>
    <dgm:pt modelId="{2E9BCC23-FD4C-4BC6-8173-083BD0267E82}" type="pres">
      <dgm:prSet presAssocID="{9E859035-4233-4278-9454-7BC5D3B475E1}" presName="parentNode" presStyleLbl="node1" presStyleIdx="1" presStyleCnt="4">
        <dgm:presLayoutVars>
          <dgm:chMax val="0"/>
          <dgm:bulletEnabled val="1"/>
        </dgm:presLayoutVars>
      </dgm:prSet>
      <dgm:spPr/>
      <dgm:t>
        <a:bodyPr/>
        <a:lstStyle/>
        <a:p>
          <a:endParaRPr lang="en-US"/>
        </a:p>
      </dgm:t>
    </dgm:pt>
    <dgm:pt modelId="{12D021F5-0B9F-4723-BA54-BAA2183AB9C3}" type="pres">
      <dgm:prSet presAssocID="{9E859035-4233-4278-9454-7BC5D3B475E1}" presName="childNode" presStyleLbl="node1" presStyleIdx="1" presStyleCnt="4">
        <dgm:presLayoutVars>
          <dgm:bulletEnabled val="1"/>
        </dgm:presLayoutVars>
      </dgm:prSet>
      <dgm:spPr/>
      <dgm:t>
        <a:bodyPr/>
        <a:lstStyle/>
        <a:p>
          <a:endParaRPr lang="en-US"/>
        </a:p>
      </dgm:t>
    </dgm:pt>
    <dgm:pt modelId="{F55B24D9-685C-4D0F-9371-77ED7A14F971}" type="pres">
      <dgm:prSet presAssocID="{34BE4D91-D9AE-4DF6-B7C9-A726CA2DCA15}" presName="hSp" presStyleCnt="0"/>
      <dgm:spPr/>
    </dgm:pt>
    <dgm:pt modelId="{EDD19098-6E88-468E-9BD4-2B447CC9DD1A}" type="pres">
      <dgm:prSet presAssocID="{34BE4D91-D9AE-4DF6-B7C9-A726CA2DCA15}" presName="vProcSp" presStyleCnt="0"/>
      <dgm:spPr/>
    </dgm:pt>
    <dgm:pt modelId="{09A750A8-D6F8-4003-BAE0-E45F75AB8720}" type="pres">
      <dgm:prSet presAssocID="{34BE4D91-D9AE-4DF6-B7C9-A726CA2DCA15}" presName="vSp1" presStyleCnt="0"/>
      <dgm:spPr/>
    </dgm:pt>
    <dgm:pt modelId="{6756382B-1167-4564-BEEB-5C846F72FBE3}" type="pres">
      <dgm:prSet presAssocID="{34BE4D91-D9AE-4DF6-B7C9-A726CA2DCA15}" presName="simulatedConn" presStyleLbl="solidFgAcc1" presStyleIdx="1" presStyleCnt="3"/>
      <dgm:spPr/>
    </dgm:pt>
    <dgm:pt modelId="{59F6C63A-7F21-44E2-A2E2-860DF27B9E62}" type="pres">
      <dgm:prSet presAssocID="{34BE4D91-D9AE-4DF6-B7C9-A726CA2DCA15}" presName="vSp2" presStyleCnt="0"/>
      <dgm:spPr/>
    </dgm:pt>
    <dgm:pt modelId="{D3E80380-8327-482C-B76E-A5C17F23A1C0}" type="pres">
      <dgm:prSet presAssocID="{34BE4D91-D9AE-4DF6-B7C9-A726CA2DCA15}" presName="sibTrans" presStyleCnt="0"/>
      <dgm:spPr/>
    </dgm:pt>
    <dgm:pt modelId="{60C192A8-C486-4C08-BAEB-87A302AAA52B}" type="pres">
      <dgm:prSet presAssocID="{39FAF9F3-9508-423C-8817-86FC9EF8189B}" presName="compositeNode" presStyleCnt="0">
        <dgm:presLayoutVars>
          <dgm:bulletEnabled val="1"/>
        </dgm:presLayoutVars>
      </dgm:prSet>
      <dgm:spPr/>
    </dgm:pt>
    <dgm:pt modelId="{3D8646C1-63D7-48AE-B0E6-92A31F877036}" type="pres">
      <dgm:prSet presAssocID="{39FAF9F3-9508-423C-8817-86FC9EF8189B}" presName="bgRect" presStyleLbl="node1" presStyleIdx="2" presStyleCnt="4"/>
      <dgm:spPr/>
      <dgm:t>
        <a:bodyPr/>
        <a:lstStyle/>
        <a:p>
          <a:endParaRPr lang="en-US"/>
        </a:p>
      </dgm:t>
    </dgm:pt>
    <dgm:pt modelId="{37309C23-A02E-4AB0-BEE8-35966D248B09}" type="pres">
      <dgm:prSet presAssocID="{39FAF9F3-9508-423C-8817-86FC9EF8189B}" presName="parentNode" presStyleLbl="node1" presStyleIdx="2" presStyleCnt="4">
        <dgm:presLayoutVars>
          <dgm:chMax val="0"/>
          <dgm:bulletEnabled val="1"/>
        </dgm:presLayoutVars>
      </dgm:prSet>
      <dgm:spPr/>
      <dgm:t>
        <a:bodyPr/>
        <a:lstStyle/>
        <a:p>
          <a:endParaRPr lang="en-US"/>
        </a:p>
      </dgm:t>
    </dgm:pt>
    <dgm:pt modelId="{E5206F46-D9AC-4F41-BB1E-68204EB24644}" type="pres">
      <dgm:prSet presAssocID="{39FAF9F3-9508-423C-8817-86FC9EF8189B}" presName="childNode" presStyleLbl="node1" presStyleIdx="2" presStyleCnt="4">
        <dgm:presLayoutVars>
          <dgm:bulletEnabled val="1"/>
        </dgm:presLayoutVars>
      </dgm:prSet>
      <dgm:spPr/>
      <dgm:t>
        <a:bodyPr/>
        <a:lstStyle/>
        <a:p>
          <a:endParaRPr lang="en-US"/>
        </a:p>
      </dgm:t>
    </dgm:pt>
    <dgm:pt modelId="{312AA180-92B7-442D-B8FB-569D4ABA770B}" type="pres">
      <dgm:prSet presAssocID="{EF926FCD-7647-4453-B28B-2FF3FE024105}" presName="hSp" presStyleCnt="0"/>
      <dgm:spPr/>
    </dgm:pt>
    <dgm:pt modelId="{FEA8817A-B4F5-4AE5-99A1-408CF0402095}" type="pres">
      <dgm:prSet presAssocID="{EF926FCD-7647-4453-B28B-2FF3FE024105}" presName="vProcSp" presStyleCnt="0"/>
      <dgm:spPr/>
    </dgm:pt>
    <dgm:pt modelId="{DF15F8B5-C7FE-4022-8E04-DD41175315F5}" type="pres">
      <dgm:prSet presAssocID="{EF926FCD-7647-4453-B28B-2FF3FE024105}" presName="vSp1" presStyleCnt="0"/>
      <dgm:spPr/>
    </dgm:pt>
    <dgm:pt modelId="{5247A93F-5E5D-4E49-B3BC-CB8325D45698}" type="pres">
      <dgm:prSet presAssocID="{EF926FCD-7647-4453-B28B-2FF3FE024105}" presName="simulatedConn" presStyleLbl="solidFgAcc1" presStyleIdx="2" presStyleCnt="3"/>
      <dgm:spPr/>
    </dgm:pt>
    <dgm:pt modelId="{852A31B5-2BF1-4462-8BF2-1B5B335F7407}" type="pres">
      <dgm:prSet presAssocID="{EF926FCD-7647-4453-B28B-2FF3FE024105}" presName="vSp2" presStyleCnt="0"/>
      <dgm:spPr/>
    </dgm:pt>
    <dgm:pt modelId="{A6486475-3E4D-48BE-8C64-2FF9284E3DEE}" type="pres">
      <dgm:prSet presAssocID="{EF926FCD-7647-4453-B28B-2FF3FE024105}" presName="sibTrans" presStyleCnt="0"/>
      <dgm:spPr/>
    </dgm:pt>
    <dgm:pt modelId="{7C25B406-2B9D-47BB-919F-3DF43CF981A7}" type="pres">
      <dgm:prSet presAssocID="{2372DAB0-FAD2-4CE3-A751-0E9434ABABDB}" presName="compositeNode" presStyleCnt="0">
        <dgm:presLayoutVars>
          <dgm:bulletEnabled val="1"/>
        </dgm:presLayoutVars>
      </dgm:prSet>
      <dgm:spPr/>
    </dgm:pt>
    <dgm:pt modelId="{36AA5DC9-18E6-4B28-85CE-43C0DB69DA68}" type="pres">
      <dgm:prSet presAssocID="{2372DAB0-FAD2-4CE3-A751-0E9434ABABDB}" presName="bgRect" presStyleLbl="node1" presStyleIdx="3" presStyleCnt="4"/>
      <dgm:spPr/>
      <dgm:t>
        <a:bodyPr/>
        <a:lstStyle/>
        <a:p>
          <a:endParaRPr lang="en-US"/>
        </a:p>
      </dgm:t>
    </dgm:pt>
    <dgm:pt modelId="{F4DE9BE4-DEFC-4510-BC9E-3A5D2876F039}" type="pres">
      <dgm:prSet presAssocID="{2372DAB0-FAD2-4CE3-A751-0E9434ABABDB}" presName="parentNode" presStyleLbl="node1" presStyleIdx="3" presStyleCnt="4">
        <dgm:presLayoutVars>
          <dgm:chMax val="0"/>
          <dgm:bulletEnabled val="1"/>
        </dgm:presLayoutVars>
      </dgm:prSet>
      <dgm:spPr/>
      <dgm:t>
        <a:bodyPr/>
        <a:lstStyle/>
        <a:p>
          <a:endParaRPr lang="en-US"/>
        </a:p>
      </dgm:t>
    </dgm:pt>
    <dgm:pt modelId="{406F76F8-DE18-4AA1-B259-AFAF6B44F5D8}" type="pres">
      <dgm:prSet presAssocID="{2372DAB0-FAD2-4CE3-A751-0E9434ABABDB}" presName="childNode" presStyleLbl="node1" presStyleIdx="3" presStyleCnt="4">
        <dgm:presLayoutVars>
          <dgm:bulletEnabled val="1"/>
        </dgm:presLayoutVars>
      </dgm:prSet>
      <dgm:spPr/>
      <dgm:t>
        <a:bodyPr/>
        <a:lstStyle/>
        <a:p>
          <a:endParaRPr lang="en-US"/>
        </a:p>
      </dgm:t>
    </dgm:pt>
  </dgm:ptLst>
  <dgm:cxnLst>
    <dgm:cxn modelId="{DB5F4709-2A73-4CA5-A2A8-E4C3907EC17E}" srcId="{9E859035-4233-4278-9454-7BC5D3B475E1}" destId="{66F5C61D-77C9-4BB1-87C6-7346BA63C2C2}" srcOrd="0" destOrd="0" parTransId="{7F76A4AA-DD07-403E-B9B3-00B419411033}" sibTransId="{6D8EFD59-57E8-4C9F-A13E-D6A8C86154F3}"/>
    <dgm:cxn modelId="{59446F17-4D4C-4A0F-9C6D-1D40165D29F8}" type="presOf" srcId="{235AE09B-AEC0-484C-B818-B28611AF6A6C}" destId="{F5402092-C7CA-47F3-9DA5-7C1368C58F70}" srcOrd="0" destOrd="0" presId="urn:microsoft.com/office/officeart/2005/8/layout/hProcess7#1"/>
    <dgm:cxn modelId="{3426455E-16C1-4416-9B18-1B064D6E6F75}" type="presOf" srcId="{2372DAB0-FAD2-4CE3-A751-0E9434ABABDB}" destId="{36AA5DC9-18E6-4B28-85CE-43C0DB69DA68}" srcOrd="0" destOrd="0" presId="urn:microsoft.com/office/officeart/2005/8/layout/hProcess7#1"/>
    <dgm:cxn modelId="{FEBCC838-0576-4839-88AC-008FCF8A5584}" type="presOf" srcId="{EA0E2F16-8476-40F2-A3FB-192E465F0FC2}" destId="{C4F1E89F-332D-4BDF-8FA5-5AEAAB91C864}" srcOrd="0" destOrd="0" presId="urn:microsoft.com/office/officeart/2005/8/layout/hProcess7#1"/>
    <dgm:cxn modelId="{7827CF17-722D-4874-9884-6471A7149267}" srcId="{0C5BB06D-8935-4EC7-A1DD-7C912A8929B3}" destId="{39FAF9F3-9508-423C-8817-86FC9EF8189B}" srcOrd="2" destOrd="0" parTransId="{83D6DAAE-D329-4F15-BFCD-0CD511DE6608}" sibTransId="{EF926FCD-7647-4453-B28B-2FF3FE024105}"/>
    <dgm:cxn modelId="{6E6670B1-FA7C-45DC-A127-4BBC02C9668A}" type="presOf" srcId="{364349E2-765C-4419-8D48-27D8712EE377}" destId="{E5206F46-D9AC-4F41-BB1E-68204EB24644}" srcOrd="0" destOrd="0" presId="urn:microsoft.com/office/officeart/2005/8/layout/hProcess7#1"/>
    <dgm:cxn modelId="{4FF62205-409A-4CDC-8E48-58F2B8BFD801}" type="presOf" srcId="{9E859035-4233-4278-9454-7BC5D3B475E1}" destId="{30C985BA-F9AA-4A96-BA12-D48D89560AB4}" srcOrd="0" destOrd="0" presId="urn:microsoft.com/office/officeart/2005/8/layout/hProcess7#1"/>
    <dgm:cxn modelId="{8BDCD19A-6133-4B20-BB1E-11DA014C00C0}" srcId="{0C5BB06D-8935-4EC7-A1DD-7C912A8929B3}" destId="{235AE09B-AEC0-484C-B818-B28611AF6A6C}" srcOrd="0" destOrd="0" parTransId="{C4516F15-A397-4B5E-A73F-1984F11C2EB5}" sibTransId="{98ECD053-E541-4BC3-9CBE-C9430713B83F}"/>
    <dgm:cxn modelId="{DDB44F75-7F7A-40D7-A107-50C6E3EE2B67}" type="presOf" srcId="{E83E3BFC-98F0-42C9-BFBC-30EF07B75D9B}" destId="{406F76F8-DE18-4AA1-B259-AFAF6B44F5D8}" srcOrd="0" destOrd="0" presId="urn:microsoft.com/office/officeart/2005/8/layout/hProcess7#1"/>
    <dgm:cxn modelId="{E98AA574-F336-4187-BB96-702E7413649A}" type="presOf" srcId="{39FAF9F3-9508-423C-8817-86FC9EF8189B}" destId="{3D8646C1-63D7-48AE-B0E6-92A31F877036}" srcOrd="0" destOrd="0" presId="urn:microsoft.com/office/officeart/2005/8/layout/hProcess7#1"/>
    <dgm:cxn modelId="{A43549A5-17BD-4CA4-8677-E8A5FE920A48}" type="presOf" srcId="{9E859035-4233-4278-9454-7BC5D3B475E1}" destId="{2E9BCC23-FD4C-4BC6-8173-083BD0267E82}" srcOrd="1" destOrd="0" presId="urn:microsoft.com/office/officeart/2005/8/layout/hProcess7#1"/>
    <dgm:cxn modelId="{A5769EA5-18A9-4FF9-B1C2-063AE60DCEFD}" srcId="{0C5BB06D-8935-4EC7-A1DD-7C912A8929B3}" destId="{9E859035-4233-4278-9454-7BC5D3B475E1}" srcOrd="1" destOrd="0" parTransId="{33FDAA2C-6222-4B40-9D20-A2FFB75E3C2D}" sibTransId="{34BE4D91-D9AE-4DF6-B7C9-A726CA2DCA15}"/>
    <dgm:cxn modelId="{5D15DEB2-8967-4419-BB01-3073D31D84FD}" srcId="{39FAF9F3-9508-423C-8817-86FC9EF8189B}" destId="{364349E2-765C-4419-8D48-27D8712EE377}" srcOrd="0" destOrd="0" parTransId="{90A5D4C6-1FBD-4998-B34E-08F775E96C70}" sibTransId="{5E78D942-17EC-426E-8FB1-3661846F4D3E}"/>
    <dgm:cxn modelId="{7012CDB0-F7F3-4506-BA77-64DFC1F9AF8D}" type="presOf" srcId="{2372DAB0-FAD2-4CE3-A751-0E9434ABABDB}" destId="{F4DE9BE4-DEFC-4510-BC9E-3A5D2876F039}" srcOrd="1" destOrd="0" presId="urn:microsoft.com/office/officeart/2005/8/layout/hProcess7#1"/>
    <dgm:cxn modelId="{E53C5EA7-29A5-4F14-9CB3-52F1085C47C1}" type="presOf" srcId="{0C5BB06D-8935-4EC7-A1DD-7C912A8929B3}" destId="{ECE8C4A3-CFFC-4F96-BE08-6A9EBAC6088F}" srcOrd="0" destOrd="0" presId="urn:microsoft.com/office/officeart/2005/8/layout/hProcess7#1"/>
    <dgm:cxn modelId="{6129CA2A-0400-4F24-B577-946B1FB418A2}" type="presOf" srcId="{66F5C61D-77C9-4BB1-87C6-7346BA63C2C2}" destId="{12D021F5-0B9F-4723-BA54-BAA2183AB9C3}" srcOrd="0" destOrd="0" presId="urn:microsoft.com/office/officeart/2005/8/layout/hProcess7#1"/>
    <dgm:cxn modelId="{2FE412D4-C7C5-469E-A846-D65BEC1E50DD}" srcId="{0C5BB06D-8935-4EC7-A1DD-7C912A8929B3}" destId="{2372DAB0-FAD2-4CE3-A751-0E9434ABABDB}" srcOrd="3" destOrd="0" parTransId="{3D81ED69-5C86-4698-BF78-89CC1BB7A216}" sibTransId="{969327FB-0073-4EB0-8ED1-1659588F3443}"/>
    <dgm:cxn modelId="{325CE407-41AD-476A-B5A8-09595203B9A4}" type="presOf" srcId="{235AE09B-AEC0-484C-B818-B28611AF6A6C}" destId="{50E8B0E0-2FA3-46E4-8A81-D41A230B56DA}" srcOrd="1" destOrd="0" presId="urn:microsoft.com/office/officeart/2005/8/layout/hProcess7#1"/>
    <dgm:cxn modelId="{880C036B-A8BC-429B-B005-E4D401EE0EB7}" type="presOf" srcId="{39FAF9F3-9508-423C-8817-86FC9EF8189B}" destId="{37309C23-A02E-4AB0-BEE8-35966D248B09}" srcOrd="1" destOrd="0" presId="urn:microsoft.com/office/officeart/2005/8/layout/hProcess7#1"/>
    <dgm:cxn modelId="{75C42DCA-4F53-4DCE-914B-EEA2D6A339CC}" srcId="{2372DAB0-FAD2-4CE3-A751-0E9434ABABDB}" destId="{E83E3BFC-98F0-42C9-BFBC-30EF07B75D9B}" srcOrd="0" destOrd="0" parTransId="{AC93E0EB-EA26-4992-ACEB-917AA4E7998B}" sibTransId="{60C18674-C523-4F5C-9BDB-9EDC63946CA1}"/>
    <dgm:cxn modelId="{9ECF4A60-9AA6-4CD0-AB1B-D12CAA96295E}" srcId="{235AE09B-AEC0-484C-B818-B28611AF6A6C}" destId="{EA0E2F16-8476-40F2-A3FB-192E465F0FC2}" srcOrd="0" destOrd="0" parTransId="{E331775F-6547-46F4-8F0F-A02CDCB817FE}" sibTransId="{C311FEB0-1579-4903-94F9-41F9223DEAD4}"/>
    <dgm:cxn modelId="{390BDDD3-7E2D-4CF0-B3D1-9C45E665DECA}" type="presParOf" srcId="{ECE8C4A3-CFFC-4F96-BE08-6A9EBAC6088F}" destId="{8063B391-4090-48A8-BE21-2F336825EEC0}" srcOrd="0" destOrd="0" presId="urn:microsoft.com/office/officeart/2005/8/layout/hProcess7#1"/>
    <dgm:cxn modelId="{D014EDFA-7DFE-4F3E-A87C-BFF2E7073649}" type="presParOf" srcId="{8063B391-4090-48A8-BE21-2F336825EEC0}" destId="{F5402092-C7CA-47F3-9DA5-7C1368C58F70}" srcOrd="0" destOrd="0" presId="urn:microsoft.com/office/officeart/2005/8/layout/hProcess7#1"/>
    <dgm:cxn modelId="{7CC896F8-EDF1-49D6-B4D3-67E60C47EECB}" type="presParOf" srcId="{8063B391-4090-48A8-BE21-2F336825EEC0}" destId="{50E8B0E0-2FA3-46E4-8A81-D41A230B56DA}" srcOrd="1" destOrd="0" presId="urn:microsoft.com/office/officeart/2005/8/layout/hProcess7#1"/>
    <dgm:cxn modelId="{1470A05C-1446-4CDE-B713-8527F364EDCB}" type="presParOf" srcId="{8063B391-4090-48A8-BE21-2F336825EEC0}" destId="{C4F1E89F-332D-4BDF-8FA5-5AEAAB91C864}" srcOrd="2" destOrd="0" presId="urn:microsoft.com/office/officeart/2005/8/layout/hProcess7#1"/>
    <dgm:cxn modelId="{A8C62F95-BB24-45FD-A5A7-1A926EB462A0}" type="presParOf" srcId="{ECE8C4A3-CFFC-4F96-BE08-6A9EBAC6088F}" destId="{95EFA82C-DD26-4C3A-8A56-7D9FD66B27A3}" srcOrd="1" destOrd="0" presId="urn:microsoft.com/office/officeart/2005/8/layout/hProcess7#1"/>
    <dgm:cxn modelId="{7FA08D11-5304-40B2-84DF-15D34296E0E0}" type="presParOf" srcId="{ECE8C4A3-CFFC-4F96-BE08-6A9EBAC6088F}" destId="{97EDCB91-F88C-4C57-BB13-FC569610B778}" srcOrd="2" destOrd="0" presId="urn:microsoft.com/office/officeart/2005/8/layout/hProcess7#1"/>
    <dgm:cxn modelId="{CA82FC99-0564-4193-972A-331C30AC2293}" type="presParOf" srcId="{97EDCB91-F88C-4C57-BB13-FC569610B778}" destId="{4D6B0C9E-8CC6-4B8B-968C-422732B9553C}" srcOrd="0" destOrd="0" presId="urn:microsoft.com/office/officeart/2005/8/layout/hProcess7#1"/>
    <dgm:cxn modelId="{62600953-E78B-4EF5-A90A-B3CFDE710660}" type="presParOf" srcId="{97EDCB91-F88C-4C57-BB13-FC569610B778}" destId="{946E6813-153B-4DFE-B403-A90DB07F0371}" srcOrd="1" destOrd="0" presId="urn:microsoft.com/office/officeart/2005/8/layout/hProcess7#1"/>
    <dgm:cxn modelId="{B32FBD50-CBF2-4C70-B38B-161CF8CBDB6A}" type="presParOf" srcId="{97EDCB91-F88C-4C57-BB13-FC569610B778}" destId="{B61F6FC6-9523-4A61-B9F6-7DD406B7080A}" srcOrd="2" destOrd="0" presId="urn:microsoft.com/office/officeart/2005/8/layout/hProcess7#1"/>
    <dgm:cxn modelId="{78BA66AD-8022-4ED1-B9FD-5ACAEF41139A}" type="presParOf" srcId="{ECE8C4A3-CFFC-4F96-BE08-6A9EBAC6088F}" destId="{850CCB0A-BD2B-4268-A27B-342F149CAD66}" srcOrd="3" destOrd="0" presId="urn:microsoft.com/office/officeart/2005/8/layout/hProcess7#1"/>
    <dgm:cxn modelId="{00501B74-7B36-4A48-BE6A-BC975E84A0D6}" type="presParOf" srcId="{ECE8C4A3-CFFC-4F96-BE08-6A9EBAC6088F}" destId="{C53C28C1-77EA-4A79-A562-DC93022342D9}" srcOrd="4" destOrd="0" presId="urn:microsoft.com/office/officeart/2005/8/layout/hProcess7#1"/>
    <dgm:cxn modelId="{12ADBFB7-0498-49C7-97DC-876BE50CBB8F}" type="presParOf" srcId="{C53C28C1-77EA-4A79-A562-DC93022342D9}" destId="{30C985BA-F9AA-4A96-BA12-D48D89560AB4}" srcOrd="0" destOrd="0" presId="urn:microsoft.com/office/officeart/2005/8/layout/hProcess7#1"/>
    <dgm:cxn modelId="{FD532FEA-23E8-4AFA-8E41-42FABE07C93F}" type="presParOf" srcId="{C53C28C1-77EA-4A79-A562-DC93022342D9}" destId="{2E9BCC23-FD4C-4BC6-8173-083BD0267E82}" srcOrd="1" destOrd="0" presId="urn:microsoft.com/office/officeart/2005/8/layout/hProcess7#1"/>
    <dgm:cxn modelId="{EA71CD58-CC2A-41D0-B9F2-551E12B3DE1C}" type="presParOf" srcId="{C53C28C1-77EA-4A79-A562-DC93022342D9}" destId="{12D021F5-0B9F-4723-BA54-BAA2183AB9C3}" srcOrd="2" destOrd="0" presId="urn:microsoft.com/office/officeart/2005/8/layout/hProcess7#1"/>
    <dgm:cxn modelId="{7E9B70F8-26E6-42E2-8215-7F75ABD0C678}" type="presParOf" srcId="{ECE8C4A3-CFFC-4F96-BE08-6A9EBAC6088F}" destId="{F55B24D9-685C-4D0F-9371-77ED7A14F971}" srcOrd="5" destOrd="0" presId="urn:microsoft.com/office/officeart/2005/8/layout/hProcess7#1"/>
    <dgm:cxn modelId="{E2EE1B76-8D08-4DE6-AF49-2D6AD7B6A6F2}" type="presParOf" srcId="{ECE8C4A3-CFFC-4F96-BE08-6A9EBAC6088F}" destId="{EDD19098-6E88-468E-9BD4-2B447CC9DD1A}" srcOrd="6" destOrd="0" presId="urn:microsoft.com/office/officeart/2005/8/layout/hProcess7#1"/>
    <dgm:cxn modelId="{CB72934B-420C-4374-BE4C-A606B64D3D23}" type="presParOf" srcId="{EDD19098-6E88-468E-9BD4-2B447CC9DD1A}" destId="{09A750A8-D6F8-4003-BAE0-E45F75AB8720}" srcOrd="0" destOrd="0" presId="urn:microsoft.com/office/officeart/2005/8/layout/hProcess7#1"/>
    <dgm:cxn modelId="{C188A88B-4A39-4FDC-925D-6FAA3DC2099F}" type="presParOf" srcId="{EDD19098-6E88-468E-9BD4-2B447CC9DD1A}" destId="{6756382B-1167-4564-BEEB-5C846F72FBE3}" srcOrd="1" destOrd="0" presId="urn:microsoft.com/office/officeart/2005/8/layout/hProcess7#1"/>
    <dgm:cxn modelId="{425BC650-4FAB-4C44-8D5F-ED66F595A95B}" type="presParOf" srcId="{EDD19098-6E88-468E-9BD4-2B447CC9DD1A}" destId="{59F6C63A-7F21-44E2-A2E2-860DF27B9E62}" srcOrd="2" destOrd="0" presId="urn:microsoft.com/office/officeart/2005/8/layout/hProcess7#1"/>
    <dgm:cxn modelId="{5C6882AB-42DE-49BD-B84B-7F11F702FD19}" type="presParOf" srcId="{ECE8C4A3-CFFC-4F96-BE08-6A9EBAC6088F}" destId="{D3E80380-8327-482C-B76E-A5C17F23A1C0}" srcOrd="7" destOrd="0" presId="urn:microsoft.com/office/officeart/2005/8/layout/hProcess7#1"/>
    <dgm:cxn modelId="{0F1C81B3-3B44-4A82-9E32-4182B526FF65}" type="presParOf" srcId="{ECE8C4A3-CFFC-4F96-BE08-6A9EBAC6088F}" destId="{60C192A8-C486-4C08-BAEB-87A302AAA52B}" srcOrd="8" destOrd="0" presId="urn:microsoft.com/office/officeart/2005/8/layout/hProcess7#1"/>
    <dgm:cxn modelId="{16C6345A-9C71-44BB-86FA-6541DDD61697}" type="presParOf" srcId="{60C192A8-C486-4C08-BAEB-87A302AAA52B}" destId="{3D8646C1-63D7-48AE-B0E6-92A31F877036}" srcOrd="0" destOrd="0" presId="urn:microsoft.com/office/officeart/2005/8/layout/hProcess7#1"/>
    <dgm:cxn modelId="{E6A97603-BE31-4502-BA00-82A41407E866}" type="presParOf" srcId="{60C192A8-C486-4C08-BAEB-87A302AAA52B}" destId="{37309C23-A02E-4AB0-BEE8-35966D248B09}" srcOrd="1" destOrd="0" presId="urn:microsoft.com/office/officeart/2005/8/layout/hProcess7#1"/>
    <dgm:cxn modelId="{8FA5D110-F326-4E58-AF01-3C2A2427EC2A}" type="presParOf" srcId="{60C192A8-C486-4C08-BAEB-87A302AAA52B}" destId="{E5206F46-D9AC-4F41-BB1E-68204EB24644}" srcOrd="2" destOrd="0" presId="urn:microsoft.com/office/officeart/2005/8/layout/hProcess7#1"/>
    <dgm:cxn modelId="{57A1BFC6-D1F7-44AE-B7BB-2A2ECC3E784E}" type="presParOf" srcId="{ECE8C4A3-CFFC-4F96-BE08-6A9EBAC6088F}" destId="{312AA180-92B7-442D-B8FB-569D4ABA770B}" srcOrd="9" destOrd="0" presId="urn:microsoft.com/office/officeart/2005/8/layout/hProcess7#1"/>
    <dgm:cxn modelId="{831700D2-A1B2-4289-9197-29976787AF70}" type="presParOf" srcId="{ECE8C4A3-CFFC-4F96-BE08-6A9EBAC6088F}" destId="{FEA8817A-B4F5-4AE5-99A1-408CF0402095}" srcOrd="10" destOrd="0" presId="urn:microsoft.com/office/officeart/2005/8/layout/hProcess7#1"/>
    <dgm:cxn modelId="{DEFF17B1-06AC-4034-945B-A1428FEDB05C}" type="presParOf" srcId="{FEA8817A-B4F5-4AE5-99A1-408CF0402095}" destId="{DF15F8B5-C7FE-4022-8E04-DD41175315F5}" srcOrd="0" destOrd="0" presId="urn:microsoft.com/office/officeart/2005/8/layout/hProcess7#1"/>
    <dgm:cxn modelId="{188F6D1B-0A03-46F1-A0B9-55545F57BCC4}" type="presParOf" srcId="{FEA8817A-B4F5-4AE5-99A1-408CF0402095}" destId="{5247A93F-5E5D-4E49-B3BC-CB8325D45698}" srcOrd="1" destOrd="0" presId="urn:microsoft.com/office/officeart/2005/8/layout/hProcess7#1"/>
    <dgm:cxn modelId="{938BE4E5-6FDF-46F6-A8D3-DB29EEE024F8}" type="presParOf" srcId="{FEA8817A-B4F5-4AE5-99A1-408CF0402095}" destId="{852A31B5-2BF1-4462-8BF2-1B5B335F7407}" srcOrd="2" destOrd="0" presId="urn:microsoft.com/office/officeart/2005/8/layout/hProcess7#1"/>
    <dgm:cxn modelId="{014FC93A-51F5-4FDB-BF51-8697077CCF1D}" type="presParOf" srcId="{ECE8C4A3-CFFC-4F96-BE08-6A9EBAC6088F}" destId="{A6486475-3E4D-48BE-8C64-2FF9284E3DEE}" srcOrd="11" destOrd="0" presId="urn:microsoft.com/office/officeart/2005/8/layout/hProcess7#1"/>
    <dgm:cxn modelId="{41E1F4F5-5C42-4866-829A-61D6BAF87095}" type="presParOf" srcId="{ECE8C4A3-CFFC-4F96-BE08-6A9EBAC6088F}" destId="{7C25B406-2B9D-47BB-919F-3DF43CF981A7}" srcOrd="12" destOrd="0" presId="urn:microsoft.com/office/officeart/2005/8/layout/hProcess7#1"/>
    <dgm:cxn modelId="{67BBC3F9-CC4E-4FCD-9F4D-4A4DABE50D04}" type="presParOf" srcId="{7C25B406-2B9D-47BB-919F-3DF43CF981A7}" destId="{36AA5DC9-18E6-4B28-85CE-43C0DB69DA68}" srcOrd="0" destOrd="0" presId="urn:microsoft.com/office/officeart/2005/8/layout/hProcess7#1"/>
    <dgm:cxn modelId="{4A0CB281-A4E7-4357-B6D9-460F988C99AD}" type="presParOf" srcId="{7C25B406-2B9D-47BB-919F-3DF43CF981A7}" destId="{F4DE9BE4-DEFC-4510-BC9E-3A5D2876F039}" srcOrd="1" destOrd="0" presId="urn:microsoft.com/office/officeart/2005/8/layout/hProcess7#1"/>
    <dgm:cxn modelId="{4948F0C5-8A24-46B4-AB8F-5034D57A3953}" type="presParOf" srcId="{7C25B406-2B9D-47BB-919F-3DF43CF981A7}" destId="{406F76F8-DE18-4AA1-B259-AFAF6B44F5D8}" srcOrd="2" destOrd="0" presId="urn:microsoft.com/office/officeart/2005/8/layout/hProcess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DEB8423-655C-8A4F-BA5C-627554E7255F}" type="doc">
      <dgm:prSet loTypeId="urn:microsoft.com/office/officeart/2008/layout/HorizontalMultiLevelHierarchy" loCatId="" qsTypeId="urn:microsoft.com/office/officeart/2005/8/quickstyle/simple1" qsCatId="simple" csTypeId="urn:microsoft.com/office/officeart/2005/8/colors/accent3_2" csCatId="accent3" phldr="1"/>
      <dgm:spPr/>
      <dgm:t>
        <a:bodyPr/>
        <a:lstStyle/>
        <a:p>
          <a:endParaRPr lang="en-US"/>
        </a:p>
      </dgm:t>
    </dgm:pt>
    <dgm:pt modelId="{462D6E15-0471-0E4F-BFA5-6E6701947CA2}">
      <dgm:prSet phldrT="[Text]"/>
      <dgm:spPr/>
      <dgm:t>
        <a:bodyPr/>
        <a:lstStyle/>
        <a:p>
          <a:r>
            <a:rPr lang="en-US" dirty="0" smtClean="0"/>
            <a:t>Chart Consult</a:t>
          </a:r>
          <a:endParaRPr lang="en-US" dirty="0"/>
        </a:p>
      </dgm:t>
    </dgm:pt>
    <dgm:pt modelId="{E4B116F0-1DE4-8B42-86EB-D4144482E524}" type="parTrans" cxnId="{3B7A8E6B-3714-F348-B601-5DEDD691165D}">
      <dgm:prSet/>
      <dgm:spPr/>
      <dgm:t>
        <a:bodyPr/>
        <a:lstStyle/>
        <a:p>
          <a:endParaRPr lang="en-US"/>
        </a:p>
      </dgm:t>
    </dgm:pt>
    <dgm:pt modelId="{7D0E1CCD-53D3-C948-80F1-3B79A1A05899}" type="sibTrans" cxnId="{3B7A8E6B-3714-F348-B601-5DEDD691165D}">
      <dgm:prSet/>
      <dgm:spPr/>
      <dgm:t>
        <a:bodyPr/>
        <a:lstStyle/>
        <a:p>
          <a:endParaRPr lang="en-US"/>
        </a:p>
      </dgm:t>
    </dgm:pt>
    <dgm:pt modelId="{9B17838D-FAF2-BA43-9703-25CDA6D651ED}">
      <dgm:prSet/>
      <dgm:spPr/>
      <dgm:t>
        <a:bodyPr/>
        <a:lstStyle/>
        <a:p>
          <a:r>
            <a:rPr lang="en-US" dirty="0" smtClean="0"/>
            <a:t>Not Face to Face</a:t>
          </a:r>
          <a:endParaRPr lang="en-US" dirty="0"/>
        </a:p>
      </dgm:t>
    </dgm:pt>
    <dgm:pt modelId="{5F8C25B4-48C6-BE45-9440-42B90BCEE6E3}" type="parTrans" cxnId="{2C694E91-05F5-8A49-A0E5-0FD89F35A366}">
      <dgm:prSet/>
      <dgm:spPr/>
      <dgm:t>
        <a:bodyPr/>
        <a:lstStyle/>
        <a:p>
          <a:endParaRPr lang="en-US"/>
        </a:p>
      </dgm:t>
    </dgm:pt>
    <dgm:pt modelId="{A5C7F094-6822-5242-A1F4-5F44C507A501}" type="sibTrans" cxnId="{2C694E91-05F5-8A49-A0E5-0FD89F35A366}">
      <dgm:prSet/>
      <dgm:spPr/>
      <dgm:t>
        <a:bodyPr/>
        <a:lstStyle/>
        <a:p>
          <a:endParaRPr lang="en-US"/>
        </a:p>
      </dgm:t>
    </dgm:pt>
    <dgm:pt modelId="{C6F98791-7309-584D-9579-387E60B35987}">
      <dgm:prSet/>
      <dgm:spPr/>
      <dgm:t>
        <a:bodyPr/>
        <a:lstStyle/>
        <a:p>
          <a:r>
            <a:rPr lang="en-US" dirty="0" smtClean="0"/>
            <a:t>Not Telephone</a:t>
          </a:r>
          <a:endParaRPr lang="en-US" dirty="0"/>
        </a:p>
      </dgm:t>
    </dgm:pt>
    <dgm:pt modelId="{640A57DD-394F-2544-8534-8255BEDFA284}" type="parTrans" cxnId="{E9E39A3B-C44A-F54C-9C30-3A7FDEB61BE1}">
      <dgm:prSet/>
      <dgm:spPr/>
      <dgm:t>
        <a:bodyPr/>
        <a:lstStyle/>
        <a:p>
          <a:endParaRPr lang="en-US"/>
        </a:p>
      </dgm:t>
    </dgm:pt>
    <dgm:pt modelId="{8F099F44-4275-4C47-AEC3-44DE8E8E5E81}" type="sibTrans" cxnId="{E9E39A3B-C44A-F54C-9C30-3A7FDEB61BE1}">
      <dgm:prSet/>
      <dgm:spPr/>
      <dgm:t>
        <a:bodyPr/>
        <a:lstStyle/>
        <a:p>
          <a:endParaRPr lang="en-US"/>
        </a:p>
      </dgm:t>
    </dgm:pt>
    <dgm:pt modelId="{1A569D0E-0AD9-3941-93E2-C09E48A7F65E}">
      <dgm:prSet/>
      <dgm:spPr/>
      <dgm:t>
        <a:bodyPr/>
        <a:lstStyle/>
        <a:p>
          <a:r>
            <a:rPr lang="en-US" dirty="0" smtClean="0"/>
            <a:t>Not An E-Consult</a:t>
          </a:r>
          <a:endParaRPr lang="en-US" dirty="0"/>
        </a:p>
      </dgm:t>
    </dgm:pt>
    <dgm:pt modelId="{3158EEDD-7F10-914C-899F-1AC7DB35C7BD}" type="parTrans" cxnId="{88157EF2-F274-3C4F-B951-0CE4AA014067}">
      <dgm:prSet/>
      <dgm:spPr/>
      <dgm:t>
        <a:bodyPr/>
        <a:lstStyle/>
        <a:p>
          <a:endParaRPr lang="en-US"/>
        </a:p>
      </dgm:t>
    </dgm:pt>
    <dgm:pt modelId="{E87F9EC3-343A-2141-83A1-930898839255}" type="sibTrans" cxnId="{88157EF2-F274-3C4F-B951-0CE4AA014067}">
      <dgm:prSet/>
      <dgm:spPr/>
      <dgm:t>
        <a:bodyPr/>
        <a:lstStyle/>
        <a:p>
          <a:endParaRPr lang="en-US"/>
        </a:p>
      </dgm:t>
    </dgm:pt>
    <dgm:pt modelId="{F89B0ED8-2B8B-5743-87AD-98200EE63EB2}">
      <dgm:prSet/>
      <dgm:spPr/>
      <dgm:t>
        <a:bodyPr/>
        <a:lstStyle/>
        <a:p>
          <a:r>
            <a:rPr lang="en-US" dirty="0" smtClean="0"/>
            <a:t>Meets Definition of Count</a:t>
          </a:r>
          <a:endParaRPr lang="en-US" dirty="0"/>
        </a:p>
      </dgm:t>
    </dgm:pt>
    <dgm:pt modelId="{985CBEC1-6A73-5347-8FF4-F8F5FC927060}" type="parTrans" cxnId="{DDC42930-5FBD-044F-8453-56974E2181AF}">
      <dgm:prSet/>
      <dgm:spPr/>
      <dgm:t>
        <a:bodyPr/>
        <a:lstStyle/>
        <a:p>
          <a:endParaRPr lang="en-US"/>
        </a:p>
      </dgm:t>
    </dgm:pt>
    <dgm:pt modelId="{2B50CB6A-5FE9-0F42-BE74-7DF2069F9DA1}" type="sibTrans" cxnId="{DDC42930-5FBD-044F-8453-56974E2181AF}">
      <dgm:prSet/>
      <dgm:spPr/>
      <dgm:t>
        <a:bodyPr/>
        <a:lstStyle/>
        <a:p>
          <a:endParaRPr lang="en-US"/>
        </a:p>
      </dgm:t>
    </dgm:pt>
    <dgm:pt modelId="{A149B705-1691-4E48-89C3-FDCA12BBC92E}" type="pres">
      <dgm:prSet presAssocID="{7DEB8423-655C-8A4F-BA5C-627554E7255F}" presName="Name0" presStyleCnt="0">
        <dgm:presLayoutVars>
          <dgm:chPref val="1"/>
          <dgm:dir/>
          <dgm:animOne val="branch"/>
          <dgm:animLvl val="lvl"/>
          <dgm:resizeHandles val="exact"/>
        </dgm:presLayoutVars>
      </dgm:prSet>
      <dgm:spPr/>
      <dgm:t>
        <a:bodyPr/>
        <a:lstStyle/>
        <a:p>
          <a:endParaRPr lang="en-US"/>
        </a:p>
      </dgm:t>
    </dgm:pt>
    <dgm:pt modelId="{32925E85-0BC6-8B49-BB16-48C849015257}" type="pres">
      <dgm:prSet presAssocID="{462D6E15-0471-0E4F-BFA5-6E6701947CA2}" presName="root1" presStyleCnt="0"/>
      <dgm:spPr/>
      <dgm:t>
        <a:bodyPr/>
        <a:lstStyle/>
        <a:p>
          <a:endParaRPr lang="en-US"/>
        </a:p>
      </dgm:t>
    </dgm:pt>
    <dgm:pt modelId="{09198C7E-2466-E542-82B4-59FF0AE4C26C}" type="pres">
      <dgm:prSet presAssocID="{462D6E15-0471-0E4F-BFA5-6E6701947CA2}" presName="LevelOneTextNode" presStyleLbl="node0" presStyleIdx="0" presStyleCnt="1" custScaleX="141023" custLinFactNeighborX="-94557">
        <dgm:presLayoutVars>
          <dgm:chPref val="3"/>
        </dgm:presLayoutVars>
      </dgm:prSet>
      <dgm:spPr/>
      <dgm:t>
        <a:bodyPr/>
        <a:lstStyle/>
        <a:p>
          <a:endParaRPr lang="en-US"/>
        </a:p>
      </dgm:t>
    </dgm:pt>
    <dgm:pt modelId="{C8EB4771-1ADF-BA4B-8194-6C70C2D35CB1}" type="pres">
      <dgm:prSet presAssocID="{462D6E15-0471-0E4F-BFA5-6E6701947CA2}" presName="level2hierChild" presStyleCnt="0"/>
      <dgm:spPr/>
      <dgm:t>
        <a:bodyPr/>
        <a:lstStyle/>
        <a:p>
          <a:endParaRPr lang="en-US"/>
        </a:p>
      </dgm:t>
    </dgm:pt>
    <dgm:pt modelId="{A9E74CFF-613D-6546-AAEA-024850ACADF7}" type="pres">
      <dgm:prSet presAssocID="{5F8C25B4-48C6-BE45-9440-42B90BCEE6E3}" presName="conn2-1" presStyleLbl="parChTrans1D2" presStyleIdx="0" presStyleCnt="4"/>
      <dgm:spPr/>
      <dgm:t>
        <a:bodyPr/>
        <a:lstStyle/>
        <a:p>
          <a:endParaRPr lang="en-US"/>
        </a:p>
      </dgm:t>
    </dgm:pt>
    <dgm:pt modelId="{39E1B8B7-6ACE-6245-BD99-2EAA82553099}" type="pres">
      <dgm:prSet presAssocID="{5F8C25B4-48C6-BE45-9440-42B90BCEE6E3}" presName="connTx" presStyleLbl="parChTrans1D2" presStyleIdx="0" presStyleCnt="4"/>
      <dgm:spPr/>
      <dgm:t>
        <a:bodyPr/>
        <a:lstStyle/>
        <a:p>
          <a:endParaRPr lang="en-US"/>
        </a:p>
      </dgm:t>
    </dgm:pt>
    <dgm:pt modelId="{F6FA97D4-F1AB-9D4B-BD0E-44CA39F0E83B}" type="pres">
      <dgm:prSet presAssocID="{9B17838D-FAF2-BA43-9703-25CDA6D651ED}" presName="root2" presStyleCnt="0"/>
      <dgm:spPr/>
      <dgm:t>
        <a:bodyPr/>
        <a:lstStyle/>
        <a:p>
          <a:endParaRPr lang="en-US"/>
        </a:p>
      </dgm:t>
    </dgm:pt>
    <dgm:pt modelId="{D6FCE56A-CA15-5540-B7E5-A78BC486BB72}" type="pres">
      <dgm:prSet presAssocID="{9B17838D-FAF2-BA43-9703-25CDA6D651ED}" presName="LevelTwoTextNode" presStyleLbl="node2" presStyleIdx="0" presStyleCnt="4" custScaleX="141023">
        <dgm:presLayoutVars>
          <dgm:chPref val="3"/>
        </dgm:presLayoutVars>
      </dgm:prSet>
      <dgm:spPr/>
      <dgm:t>
        <a:bodyPr/>
        <a:lstStyle/>
        <a:p>
          <a:endParaRPr lang="en-US"/>
        </a:p>
      </dgm:t>
    </dgm:pt>
    <dgm:pt modelId="{74E95EE0-390B-AA4C-9763-9BDA9BF82C6C}" type="pres">
      <dgm:prSet presAssocID="{9B17838D-FAF2-BA43-9703-25CDA6D651ED}" presName="level3hierChild" presStyleCnt="0"/>
      <dgm:spPr/>
      <dgm:t>
        <a:bodyPr/>
        <a:lstStyle/>
        <a:p>
          <a:endParaRPr lang="en-US"/>
        </a:p>
      </dgm:t>
    </dgm:pt>
    <dgm:pt modelId="{DC1C05ED-63C5-954C-90CA-197ACBE46E6F}" type="pres">
      <dgm:prSet presAssocID="{640A57DD-394F-2544-8534-8255BEDFA284}" presName="conn2-1" presStyleLbl="parChTrans1D2" presStyleIdx="1" presStyleCnt="4"/>
      <dgm:spPr/>
      <dgm:t>
        <a:bodyPr/>
        <a:lstStyle/>
        <a:p>
          <a:endParaRPr lang="en-US"/>
        </a:p>
      </dgm:t>
    </dgm:pt>
    <dgm:pt modelId="{A45A7AD7-2B0B-2C48-A996-46FB70EB30E5}" type="pres">
      <dgm:prSet presAssocID="{640A57DD-394F-2544-8534-8255BEDFA284}" presName="connTx" presStyleLbl="parChTrans1D2" presStyleIdx="1" presStyleCnt="4"/>
      <dgm:spPr/>
      <dgm:t>
        <a:bodyPr/>
        <a:lstStyle/>
        <a:p>
          <a:endParaRPr lang="en-US"/>
        </a:p>
      </dgm:t>
    </dgm:pt>
    <dgm:pt modelId="{3426E7E3-D5B5-0C4C-9763-982378E4CC8F}" type="pres">
      <dgm:prSet presAssocID="{C6F98791-7309-584D-9579-387E60B35987}" presName="root2" presStyleCnt="0"/>
      <dgm:spPr/>
      <dgm:t>
        <a:bodyPr/>
        <a:lstStyle/>
        <a:p>
          <a:endParaRPr lang="en-US"/>
        </a:p>
      </dgm:t>
    </dgm:pt>
    <dgm:pt modelId="{A7CB652D-B7AD-9947-B3AC-2F810265AD71}" type="pres">
      <dgm:prSet presAssocID="{C6F98791-7309-584D-9579-387E60B35987}" presName="LevelTwoTextNode" presStyleLbl="node2" presStyleIdx="1" presStyleCnt="4" custScaleX="141023">
        <dgm:presLayoutVars>
          <dgm:chPref val="3"/>
        </dgm:presLayoutVars>
      </dgm:prSet>
      <dgm:spPr/>
      <dgm:t>
        <a:bodyPr/>
        <a:lstStyle/>
        <a:p>
          <a:endParaRPr lang="en-US"/>
        </a:p>
      </dgm:t>
    </dgm:pt>
    <dgm:pt modelId="{269C5188-9B7F-6140-9061-64EB0CA776A5}" type="pres">
      <dgm:prSet presAssocID="{C6F98791-7309-584D-9579-387E60B35987}" presName="level3hierChild" presStyleCnt="0"/>
      <dgm:spPr/>
      <dgm:t>
        <a:bodyPr/>
        <a:lstStyle/>
        <a:p>
          <a:endParaRPr lang="en-US"/>
        </a:p>
      </dgm:t>
    </dgm:pt>
    <dgm:pt modelId="{2972CEB8-354E-EB44-9FA7-A7BC9F5767C5}" type="pres">
      <dgm:prSet presAssocID="{3158EEDD-7F10-914C-899F-1AC7DB35C7BD}" presName="conn2-1" presStyleLbl="parChTrans1D2" presStyleIdx="2" presStyleCnt="4"/>
      <dgm:spPr/>
      <dgm:t>
        <a:bodyPr/>
        <a:lstStyle/>
        <a:p>
          <a:endParaRPr lang="en-US"/>
        </a:p>
      </dgm:t>
    </dgm:pt>
    <dgm:pt modelId="{3FB2D755-A0AC-9C46-9427-F2AF8EB14BBA}" type="pres">
      <dgm:prSet presAssocID="{3158EEDD-7F10-914C-899F-1AC7DB35C7BD}" presName="connTx" presStyleLbl="parChTrans1D2" presStyleIdx="2" presStyleCnt="4"/>
      <dgm:spPr/>
      <dgm:t>
        <a:bodyPr/>
        <a:lstStyle/>
        <a:p>
          <a:endParaRPr lang="en-US"/>
        </a:p>
      </dgm:t>
    </dgm:pt>
    <dgm:pt modelId="{8BFE37F1-3975-6447-9F4C-BAFC16920619}" type="pres">
      <dgm:prSet presAssocID="{1A569D0E-0AD9-3941-93E2-C09E48A7F65E}" presName="root2" presStyleCnt="0"/>
      <dgm:spPr/>
      <dgm:t>
        <a:bodyPr/>
        <a:lstStyle/>
        <a:p>
          <a:endParaRPr lang="en-US"/>
        </a:p>
      </dgm:t>
    </dgm:pt>
    <dgm:pt modelId="{5530C265-10A4-6F46-81A8-69E8FB92BEBE}" type="pres">
      <dgm:prSet presAssocID="{1A569D0E-0AD9-3941-93E2-C09E48A7F65E}" presName="LevelTwoTextNode" presStyleLbl="node2" presStyleIdx="2" presStyleCnt="4" custScaleX="141023">
        <dgm:presLayoutVars>
          <dgm:chPref val="3"/>
        </dgm:presLayoutVars>
      </dgm:prSet>
      <dgm:spPr/>
      <dgm:t>
        <a:bodyPr/>
        <a:lstStyle/>
        <a:p>
          <a:endParaRPr lang="en-US"/>
        </a:p>
      </dgm:t>
    </dgm:pt>
    <dgm:pt modelId="{C6FF8E00-3646-EA45-B5DE-6B6D509DF5BE}" type="pres">
      <dgm:prSet presAssocID="{1A569D0E-0AD9-3941-93E2-C09E48A7F65E}" presName="level3hierChild" presStyleCnt="0"/>
      <dgm:spPr/>
      <dgm:t>
        <a:bodyPr/>
        <a:lstStyle/>
        <a:p>
          <a:endParaRPr lang="en-US"/>
        </a:p>
      </dgm:t>
    </dgm:pt>
    <dgm:pt modelId="{878977AD-AF37-3940-8BC1-B66B16CF09C3}" type="pres">
      <dgm:prSet presAssocID="{985CBEC1-6A73-5347-8FF4-F8F5FC927060}" presName="conn2-1" presStyleLbl="parChTrans1D2" presStyleIdx="3" presStyleCnt="4"/>
      <dgm:spPr/>
      <dgm:t>
        <a:bodyPr/>
        <a:lstStyle/>
        <a:p>
          <a:endParaRPr lang="en-US"/>
        </a:p>
      </dgm:t>
    </dgm:pt>
    <dgm:pt modelId="{E369411A-267C-954B-A7A6-C70F26CE7A2B}" type="pres">
      <dgm:prSet presAssocID="{985CBEC1-6A73-5347-8FF4-F8F5FC927060}" presName="connTx" presStyleLbl="parChTrans1D2" presStyleIdx="3" presStyleCnt="4"/>
      <dgm:spPr/>
      <dgm:t>
        <a:bodyPr/>
        <a:lstStyle/>
        <a:p>
          <a:endParaRPr lang="en-US"/>
        </a:p>
      </dgm:t>
    </dgm:pt>
    <dgm:pt modelId="{3C847C5B-3B3E-2341-A230-AE60AC74195A}" type="pres">
      <dgm:prSet presAssocID="{F89B0ED8-2B8B-5743-87AD-98200EE63EB2}" presName="root2" presStyleCnt="0"/>
      <dgm:spPr/>
      <dgm:t>
        <a:bodyPr/>
        <a:lstStyle/>
        <a:p>
          <a:endParaRPr lang="en-US"/>
        </a:p>
      </dgm:t>
    </dgm:pt>
    <dgm:pt modelId="{739F829A-199D-344A-AAA3-14863510BAF3}" type="pres">
      <dgm:prSet presAssocID="{F89B0ED8-2B8B-5743-87AD-98200EE63EB2}" presName="LevelTwoTextNode" presStyleLbl="node2" presStyleIdx="3" presStyleCnt="4" custScaleX="141023">
        <dgm:presLayoutVars>
          <dgm:chPref val="3"/>
        </dgm:presLayoutVars>
      </dgm:prSet>
      <dgm:spPr/>
      <dgm:t>
        <a:bodyPr/>
        <a:lstStyle/>
        <a:p>
          <a:endParaRPr lang="en-US"/>
        </a:p>
      </dgm:t>
    </dgm:pt>
    <dgm:pt modelId="{5C5EBC93-6601-FC4B-B455-FC9FFF4C4CA9}" type="pres">
      <dgm:prSet presAssocID="{F89B0ED8-2B8B-5743-87AD-98200EE63EB2}" presName="level3hierChild" presStyleCnt="0"/>
      <dgm:spPr/>
      <dgm:t>
        <a:bodyPr/>
        <a:lstStyle/>
        <a:p>
          <a:endParaRPr lang="en-US"/>
        </a:p>
      </dgm:t>
    </dgm:pt>
  </dgm:ptLst>
  <dgm:cxnLst>
    <dgm:cxn modelId="{3200F7D5-EA5D-6744-ABCA-B6C3B429BE2D}" type="presOf" srcId="{F89B0ED8-2B8B-5743-87AD-98200EE63EB2}" destId="{739F829A-199D-344A-AAA3-14863510BAF3}" srcOrd="0" destOrd="0" presId="urn:microsoft.com/office/officeart/2008/layout/HorizontalMultiLevelHierarchy"/>
    <dgm:cxn modelId="{D0B9D13D-A526-7149-AC67-E9D3C6A2ED97}" type="presOf" srcId="{462D6E15-0471-0E4F-BFA5-6E6701947CA2}" destId="{09198C7E-2466-E542-82B4-59FF0AE4C26C}" srcOrd="0" destOrd="0" presId="urn:microsoft.com/office/officeart/2008/layout/HorizontalMultiLevelHierarchy"/>
    <dgm:cxn modelId="{55D26F72-5977-9E41-A891-2A583467FF91}" type="presOf" srcId="{1A569D0E-0AD9-3941-93E2-C09E48A7F65E}" destId="{5530C265-10A4-6F46-81A8-69E8FB92BEBE}" srcOrd="0" destOrd="0" presId="urn:microsoft.com/office/officeart/2008/layout/HorizontalMultiLevelHierarchy"/>
    <dgm:cxn modelId="{3B7A8E6B-3714-F348-B601-5DEDD691165D}" srcId="{7DEB8423-655C-8A4F-BA5C-627554E7255F}" destId="{462D6E15-0471-0E4F-BFA5-6E6701947CA2}" srcOrd="0" destOrd="0" parTransId="{E4B116F0-1DE4-8B42-86EB-D4144482E524}" sibTransId="{7D0E1CCD-53D3-C948-80F1-3B79A1A05899}"/>
    <dgm:cxn modelId="{2C694E91-05F5-8A49-A0E5-0FD89F35A366}" srcId="{462D6E15-0471-0E4F-BFA5-6E6701947CA2}" destId="{9B17838D-FAF2-BA43-9703-25CDA6D651ED}" srcOrd="0" destOrd="0" parTransId="{5F8C25B4-48C6-BE45-9440-42B90BCEE6E3}" sibTransId="{A5C7F094-6822-5242-A1F4-5F44C507A501}"/>
    <dgm:cxn modelId="{DDC42930-5FBD-044F-8453-56974E2181AF}" srcId="{462D6E15-0471-0E4F-BFA5-6E6701947CA2}" destId="{F89B0ED8-2B8B-5743-87AD-98200EE63EB2}" srcOrd="3" destOrd="0" parTransId="{985CBEC1-6A73-5347-8FF4-F8F5FC927060}" sibTransId="{2B50CB6A-5FE9-0F42-BE74-7DF2069F9DA1}"/>
    <dgm:cxn modelId="{EA8E2796-E96C-C748-BE89-5FF2A3C7AE34}" type="presOf" srcId="{5F8C25B4-48C6-BE45-9440-42B90BCEE6E3}" destId="{39E1B8B7-6ACE-6245-BD99-2EAA82553099}" srcOrd="1" destOrd="0" presId="urn:microsoft.com/office/officeart/2008/layout/HorizontalMultiLevelHierarchy"/>
    <dgm:cxn modelId="{2C689374-DFA2-DF45-A8FA-14BE312BDF69}" type="presOf" srcId="{640A57DD-394F-2544-8534-8255BEDFA284}" destId="{A45A7AD7-2B0B-2C48-A996-46FB70EB30E5}" srcOrd="1" destOrd="0" presId="urn:microsoft.com/office/officeart/2008/layout/HorizontalMultiLevelHierarchy"/>
    <dgm:cxn modelId="{88157EF2-F274-3C4F-B951-0CE4AA014067}" srcId="{462D6E15-0471-0E4F-BFA5-6E6701947CA2}" destId="{1A569D0E-0AD9-3941-93E2-C09E48A7F65E}" srcOrd="2" destOrd="0" parTransId="{3158EEDD-7F10-914C-899F-1AC7DB35C7BD}" sibTransId="{E87F9EC3-343A-2141-83A1-930898839255}"/>
    <dgm:cxn modelId="{BE921002-A1CB-AD46-B914-BB309022B753}" type="presOf" srcId="{640A57DD-394F-2544-8534-8255BEDFA284}" destId="{DC1C05ED-63C5-954C-90CA-197ACBE46E6F}" srcOrd="0" destOrd="0" presId="urn:microsoft.com/office/officeart/2008/layout/HorizontalMultiLevelHierarchy"/>
    <dgm:cxn modelId="{0D9C6EF0-AB8E-1D4D-A960-2AF5AD56D349}" type="presOf" srcId="{985CBEC1-6A73-5347-8FF4-F8F5FC927060}" destId="{878977AD-AF37-3940-8BC1-B66B16CF09C3}" srcOrd="0" destOrd="0" presId="urn:microsoft.com/office/officeart/2008/layout/HorizontalMultiLevelHierarchy"/>
    <dgm:cxn modelId="{F1299190-3201-434A-B7F4-319490B6CD64}" type="presOf" srcId="{985CBEC1-6A73-5347-8FF4-F8F5FC927060}" destId="{E369411A-267C-954B-A7A6-C70F26CE7A2B}" srcOrd="1" destOrd="0" presId="urn:microsoft.com/office/officeart/2008/layout/HorizontalMultiLevelHierarchy"/>
    <dgm:cxn modelId="{7E0FD0BD-B16A-E845-A031-1D5F5BA1E3BA}" type="presOf" srcId="{9B17838D-FAF2-BA43-9703-25CDA6D651ED}" destId="{D6FCE56A-CA15-5540-B7E5-A78BC486BB72}" srcOrd="0" destOrd="0" presId="urn:microsoft.com/office/officeart/2008/layout/HorizontalMultiLevelHierarchy"/>
    <dgm:cxn modelId="{F54A757D-40B1-984E-AF52-A00D22910D8C}" type="presOf" srcId="{3158EEDD-7F10-914C-899F-1AC7DB35C7BD}" destId="{3FB2D755-A0AC-9C46-9427-F2AF8EB14BBA}" srcOrd="1" destOrd="0" presId="urn:microsoft.com/office/officeart/2008/layout/HorizontalMultiLevelHierarchy"/>
    <dgm:cxn modelId="{5B33078F-99D2-4C44-8F75-7150F52C5CA9}" type="presOf" srcId="{5F8C25B4-48C6-BE45-9440-42B90BCEE6E3}" destId="{A9E74CFF-613D-6546-AAEA-024850ACADF7}" srcOrd="0" destOrd="0" presId="urn:microsoft.com/office/officeart/2008/layout/HorizontalMultiLevelHierarchy"/>
    <dgm:cxn modelId="{11003FAA-1ECB-AC44-A566-68857D8AF901}" type="presOf" srcId="{C6F98791-7309-584D-9579-387E60B35987}" destId="{A7CB652D-B7AD-9947-B3AC-2F810265AD71}" srcOrd="0" destOrd="0" presId="urn:microsoft.com/office/officeart/2008/layout/HorizontalMultiLevelHierarchy"/>
    <dgm:cxn modelId="{623DAA3A-8049-EF43-BDFB-8B583881657E}" type="presOf" srcId="{3158EEDD-7F10-914C-899F-1AC7DB35C7BD}" destId="{2972CEB8-354E-EB44-9FA7-A7BC9F5767C5}" srcOrd="0" destOrd="0" presId="urn:microsoft.com/office/officeart/2008/layout/HorizontalMultiLevelHierarchy"/>
    <dgm:cxn modelId="{D1B0C9A2-95A3-6240-8398-0044AC1958D5}" type="presOf" srcId="{7DEB8423-655C-8A4F-BA5C-627554E7255F}" destId="{A149B705-1691-4E48-89C3-FDCA12BBC92E}" srcOrd="0" destOrd="0" presId="urn:microsoft.com/office/officeart/2008/layout/HorizontalMultiLevelHierarchy"/>
    <dgm:cxn modelId="{E9E39A3B-C44A-F54C-9C30-3A7FDEB61BE1}" srcId="{462D6E15-0471-0E4F-BFA5-6E6701947CA2}" destId="{C6F98791-7309-584D-9579-387E60B35987}" srcOrd="1" destOrd="0" parTransId="{640A57DD-394F-2544-8534-8255BEDFA284}" sibTransId="{8F099F44-4275-4C47-AEC3-44DE8E8E5E81}"/>
    <dgm:cxn modelId="{99A341C4-A0B1-EE4B-B26C-D77D5D75AAB8}" type="presParOf" srcId="{A149B705-1691-4E48-89C3-FDCA12BBC92E}" destId="{32925E85-0BC6-8B49-BB16-48C849015257}" srcOrd="0" destOrd="0" presId="urn:microsoft.com/office/officeart/2008/layout/HorizontalMultiLevelHierarchy"/>
    <dgm:cxn modelId="{D70124A3-644D-3141-B471-4C1EAF2E3B5D}" type="presParOf" srcId="{32925E85-0BC6-8B49-BB16-48C849015257}" destId="{09198C7E-2466-E542-82B4-59FF0AE4C26C}" srcOrd="0" destOrd="0" presId="urn:microsoft.com/office/officeart/2008/layout/HorizontalMultiLevelHierarchy"/>
    <dgm:cxn modelId="{C145DF1E-0198-5B44-AA2F-558046C7510F}" type="presParOf" srcId="{32925E85-0BC6-8B49-BB16-48C849015257}" destId="{C8EB4771-1ADF-BA4B-8194-6C70C2D35CB1}" srcOrd="1" destOrd="0" presId="urn:microsoft.com/office/officeart/2008/layout/HorizontalMultiLevelHierarchy"/>
    <dgm:cxn modelId="{9BDA8346-C2C7-A742-875D-9BDD970E4D84}" type="presParOf" srcId="{C8EB4771-1ADF-BA4B-8194-6C70C2D35CB1}" destId="{A9E74CFF-613D-6546-AAEA-024850ACADF7}" srcOrd="0" destOrd="0" presId="urn:microsoft.com/office/officeart/2008/layout/HorizontalMultiLevelHierarchy"/>
    <dgm:cxn modelId="{D7CD8CCF-BCB5-9849-B672-90CCBD225D26}" type="presParOf" srcId="{A9E74CFF-613D-6546-AAEA-024850ACADF7}" destId="{39E1B8B7-6ACE-6245-BD99-2EAA82553099}" srcOrd="0" destOrd="0" presId="urn:microsoft.com/office/officeart/2008/layout/HorizontalMultiLevelHierarchy"/>
    <dgm:cxn modelId="{ED4AEE76-01A9-3945-BFE2-365016ACD6F9}" type="presParOf" srcId="{C8EB4771-1ADF-BA4B-8194-6C70C2D35CB1}" destId="{F6FA97D4-F1AB-9D4B-BD0E-44CA39F0E83B}" srcOrd="1" destOrd="0" presId="urn:microsoft.com/office/officeart/2008/layout/HorizontalMultiLevelHierarchy"/>
    <dgm:cxn modelId="{A5A0C9A9-00DA-6B4D-BAA5-C334B048336F}" type="presParOf" srcId="{F6FA97D4-F1AB-9D4B-BD0E-44CA39F0E83B}" destId="{D6FCE56A-CA15-5540-B7E5-A78BC486BB72}" srcOrd="0" destOrd="0" presId="urn:microsoft.com/office/officeart/2008/layout/HorizontalMultiLevelHierarchy"/>
    <dgm:cxn modelId="{E64FDD8F-7A52-884D-ABFA-13308884A3BD}" type="presParOf" srcId="{F6FA97D4-F1AB-9D4B-BD0E-44CA39F0E83B}" destId="{74E95EE0-390B-AA4C-9763-9BDA9BF82C6C}" srcOrd="1" destOrd="0" presId="urn:microsoft.com/office/officeart/2008/layout/HorizontalMultiLevelHierarchy"/>
    <dgm:cxn modelId="{25E321CE-D767-D54E-8542-895C5590A0B9}" type="presParOf" srcId="{C8EB4771-1ADF-BA4B-8194-6C70C2D35CB1}" destId="{DC1C05ED-63C5-954C-90CA-197ACBE46E6F}" srcOrd="2" destOrd="0" presId="urn:microsoft.com/office/officeart/2008/layout/HorizontalMultiLevelHierarchy"/>
    <dgm:cxn modelId="{41232A23-417A-6E46-871E-D85B0AA2D12C}" type="presParOf" srcId="{DC1C05ED-63C5-954C-90CA-197ACBE46E6F}" destId="{A45A7AD7-2B0B-2C48-A996-46FB70EB30E5}" srcOrd="0" destOrd="0" presId="urn:microsoft.com/office/officeart/2008/layout/HorizontalMultiLevelHierarchy"/>
    <dgm:cxn modelId="{DBF2BC55-D97A-A849-B117-AFA3349E7138}" type="presParOf" srcId="{C8EB4771-1ADF-BA4B-8194-6C70C2D35CB1}" destId="{3426E7E3-D5B5-0C4C-9763-982378E4CC8F}" srcOrd="3" destOrd="0" presId="urn:microsoft.com/office/officeart/2008/layout/HorizontalMultiLevelHierarchy"/>
    <dgm:cxn modelId="{79FE48A0-B6C1-F94E-A8D1-699F5B3B3E0D}" type="presParOf" srcId="{3426E7E3-D5B5-0C4C-9763-982378E4CC8F}" destId="{A7CB652D-B7AD-9947-B3AC-2F810265AD71}" srcOrd="0" destOrd="0" presId="urn:microsoft.com/office/officeart/2008/layout/HorizontalMultiLevelHierarchy"/>
    <dgm:cxn modelId="{CC2AF6FF-ED4B-BF4B-9F7B-73256DB18436}" type="presParOf" srcId="{3426E7E3-D5B5-0C4C-9763-982378E4CC8F}" destId="{269C5188-9B7F-6140-9061-64EB0CA776A5}" srcOrd="1" destOrd="0" presId="urn:microsoft.com/office/officeart/2008/layout/HorizontalMultiLevelHierarchy"/>
    <dgm:cxn modelId="{D857EB07-306B-E44E-B44D-580DFBD162F5}" type="presParOf" srcId="{C8EB4771-1ADF-BA4B-8194-6C70C2D35CB1}" destId="{2972CEB8-354E-EB44-9FA7-A7BC9F5767C5}" srcOrd="4" destOrd="0" presId="urn:microsoft.com/office/officeart/2008/layout/HorizontalMultiLevelHierarchy"/>
    <dgm:cxn modelId="{1E8E45E5-2281-E04E-B30F-DB4285C475C0}" type="presParOf" srcId="{2972CEB8-354E-EB44-9FA7-A7BC9F5767C5}" destId="{3FB2D755-A0AC-9C46-9427-F2AF8EB14BBA}" srcOrd="0" destOrd="0" presId="urn:microsoft.com/office/officeart/2008/layout/HorizontalMultiLevelHierarchy"/>
    <dgm:cxn modelId="{131E28B1-257D-0C4E-9623-76CC31BF39E8}" type="presParOf" srcId="{C8EB4771-1ADF-BA4B-8194-6C70C2D35CB1}" destId="{8BFE37F1-3975-6447-9F4C-BAFC16920619}" srcOrd="5" destOrd="0" presId="urn:microsoft.com/office/officeart/2008/layout/HorizontalMultiLevelHierarchy"/>
    <dgm:cxn modelId="{8ABC871E-F366-3841-AC60-7B6A6AEFFF97}" type="presParOf" srcId="{8BFE37F1-3975-6447-9F4C-BAFC16920619}" destId="{5530C265-10A4-6F46-81A8-69E8FB92BEBE}" srcOrd="0" destOrd="0" presId="urn:microsoft.com/office/officeart/2008/layout/HorizontalMultiLevelHierarchy"/>
    <dgm:cxn modelId="{2199690A-C2D4-9B47-B6B0-A73F04F5B0C4}" type="presParOf" srcId="{8BFE37F1-3975-6447-9F4C-BAFC16920619}" destId="{C6FF8E00-3646-EA45-B5DE-6B6D509DF5BE}" srcOrd="1" destOrd="0" presId="urn:microsoft.com/office/officeart/2008/layout/HorizontalMultiLevelHierarchy"/>
    <dgm:cxn modelId="{95FDFA2A-C1A4-754F-88A5-A6F978DACC83}" type="presParOf" srcId="{C8EB4771-1ADF-BA4B-8194-6C70C2D35CB1}" destId="{878977AD-AF37-3940-8BC1-B66B16CF09C3}" srcOrd="6" destOrd="0" presId="urn:microsoft.com/office/officeart/2008/layout/HorizontalMultiLevelHierarchy"/>
    <dgm:cxn modelId="{45F53BF8-F424-1E4A-880B-8041D9378637}" type="presParOf" srcId="{878977AD-AF37-3940-8BC1-B66B16CF09C3}" destId="{E369411A-267C-954B-A7A6-C70F26CE7A2B}" srcOrd="0" destOrd="0" presId="urn:microsoft.com/office/officeart/2008/layout/HorizontalMultiLevelHierarchy"/>
    <dgm:cxn modelId="{40679B99-A805-5E4B-9C49-D5D042647EE4}" type="presParOf" srcId="{C8EB4771-1ADF-BA4B-8194-6C70C2D35CB1}" destId="{3C847C5B-3B3E-2341-A230-AE60AC74195A}" srcOrd="7" destOrd="0" presId="urn:microsoft.com/office/officeart/2008/layout/HorizontalMultiLevelHierarchy"/>
    <dgm:cxn modelId="{B672D72A-6B83-D448-B638-69C8CCD0CA3C}" type="presParOf" srcId="{3C847C5B-3B3E-2341-A230-AE60AC74195A}" destId="{739F829A-199D-344A-AAA3-14863510BAF3}" srcOrd="0" destOrd="0" presId="urn:microsoft.com/office/officeart/2008/layout/HorizontalMultiLevelHierarchy"/>
    <dgm:cxn modelId="{5EAAE944-2209-7043-B052-E39B837C88B0}" type="presParOf" srcId="{3C847C5B-3B3E-2341-A230-AE60AC74195A}" destId="{5C5EBC93-6601-FC4B-B455-FC9FFF4C4CA9}"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0279E9D-AAA5-5842-B478-1D0D1C96E1FE}" type="doc">
      <dgm:prSet loTypeId="urn:microsoft.com/office/officeart/2005/8/layout/balance1" loCatId="" qsTypeId="urn:microsoft.com/office/officeart/2005/8/quickstyle/simple4" qsCatId="simple" csTypeId="urn:microsoft.com/office/officeart/2005/8/colors/accent3_3" csCatId="accent3" phldr="1"/>
      <dgm:spPr/>
      <dgm:t>
        <a:bodyPr/>
        <a:lstStyle/>
        <a:p>
          <a:endParaRPr lang="en-US"/>
        </a:p>
      </dgm:t>
    </dgm:pt>
    <dgm:pt modelId="{44400282-1651-374D-9A55-CCE51F05D858}">
      <dgm:prSet phldrT="[Text]" custT="1"/>
      <dgm:spPr/>
      <dgm:t>
        <a:bodyPr/>
        <a:lstStyle/>
        <a:p>
          <a:r>
            <a:rPr lang="en-US" sz="2800" dirty="0" smtClean="0"/>
            <a:t>E-Consult</a:t>
          </a:r>
          <a:endParaRPr lang="en-US" sz="2800" dirty="0"/>
        </a:p>
      </dgm:t>
    </dgm:pt>
    <dgm:pt modelId="{00C792E2-3ABD-C940-8C89-AA81F85B1F9D}" type="parTrans" cxnId="{79D75F7A-95AD-8C4F-B6C5-2F5A3943C22C}">
      <dgm:prSet/>
      <dgm:spPr/>
      <dgm:t>
        <a:bodyPr/>
        <a:lstStyle/>
        <a:p>
          <a:endParaRPr lang="en-US" sz="2800"/>
        </a:p>
      </dgm:t>
    </dgm:pt>
    <dgm:pt modelId="{7C6DC759-E808-B04A-8BBC-4BAE2E03B5E9}" type="sibTrans" cxnId="{79D75F7A-95AD-8C4F-B6C5-2F5A3943C22C}">
      <dgm:prSet/>
      <dgm:spPr/>
      <dgm:t>
        <a:bodyPr/>
        <a:lstStyle/>
        <a:p>
          <a:endParaRPr lang="en-US" sz="2800"/>
        </a:p>
      </dgm:t>
    </dgm:pt>
    <dgm:pt modelId="{FCC41D23-42C2-D24A-A08B-EE634615C979}">
      <dgm:prSet phldrT="[Text]" custT="1"/>
      <dgm:spPr/>
      <dgm:t>
        <a:bodyPr/>
        <a:lstStyle/>
        <a:p>
          <a:r>
            <a:rPr lang="en-US" sz="2800" dirty="0" smtClean="0"/>
            <a:t>Consult</a:t>
          </a:r>
          <a:endParaRPr lang="en-US" sz="2800" dirty="0"/>
        </a:p>
      </dgm:t>
    </dgm:pt>
    <dgm:pt modelId="{21FECAD1-4948-604E-8BD9-890E1C12FDB7}" type="parTrans" cxnId="{E73CDDF7-D42F-B243-A8D9-166312296704}">
      <dgm:prSet/>
      <dgm:spPr/>
      <dgm:t>
        <a:bodyPr/>
        <a:lstStyle/>
        <a:p>
          <a:endParaRPr lang="en-US" sz="2800"/>
        </a:p>
      </dgm:t>
    </dgm:pt>
    <dgm:pt modelId="{E3D82656-F381-4846-BB54-D16777456352}" type="sibTrans" cxnId="{E73CDDF7-D42F-B243-A8D9-166312296704}">
      <dgm:prSet/>
      <dgm:spPr/>
      <dgm:t>
        <a:bodyPr/>
        <a:lstStyle/>
        <a:p>
          <a:endParaRPr lang="en-US" sz="2800"/>
        </a:p>
      </dgm:t>
    </dgm:pt>
    <dgm:pt modelId="{1620020E-88A6-104B-A39D-0FC85FDF3636}">
      <dgm:prSet phldrT="[Text]" custT="1"/>
      <dgm:spPr/>
      <dgm:t>
        <a:bodyPr/>
        <a:lstStyle/>
        <a:p>
          <a:r>
            <a:rPr lang="en-US" sz="2800" dirty="0" smtClean="0"/>
            <a:t>1 time</a:t>
          </a:r>
          <a:endParaRPr lang="en-US" sz="2800" dirty="0"/>
        </a:p>
      </dgm:t>
    </dgm:pt>
    <dgm:pt modelId="{2F9815F7-9116-1D42-AAE6-2847E245F6EF}" type="parTrans" cxnId="{729A31DE-B267-F74D-8E21-5D49E4D1BB7A}">
      <dgm:prSet/>
      <dgm:spPr/>
      <dgm:t>
        <a:bodyPr/>
        <a:lstStyle/>
        <a:p>
          <a:endParaRPr lang="en-US" sz="2800"/>
        </a:p>
      </dgm:t>
    </dgm:pt>
    <dgm:pt modelId="{9390BC80-5D9E-A54C-BDFC-69FE0CD51B77}" type="sibTrans" cxnId="{729A31DE-B267-F74D-8E21-5D49E4D1BB7A}">
      <dgm:prSet/>
      <dgm:spPr/>
      <dgm:t>
        <a:bodyPr/>
        <a:lstStyle/>
        <a:p>
          <a:endParaRPr lang="en-US" sz="2800"/>
        </a:p>
      </dgm:t>
    </dgm:pt>
    <dgm:pt modelId="{B9F2C266-59FD-FC41-912A-8E151A8DD46E}">
      <dgm:prSet phldrT="[Text]" custT="1"/>
      <dgm:spPr/>
      <dgm:t>
        <a:bodyPr/>
        <a:lstStyle/>
        <a:p>
          <a:r>
            <a:rPr lang="en-US" sz="2800" dirty="0" smtClean="0"/>
            <a:t>Chart</a:t>
          </a:r>
          <a:endParaRPr lang="en-US" sz="2800" dirty="0"/>
        </a:p>
      </dgm:t>
    </dgm:pt>
    <dgm:pt modelId="{E5E09A95-ED91-4246-8E28-7159FD5DF09C}" type="parTrans" cxnId="{DA704A2C-16CF-C243-81F5-3BBE1D74A08B}">
      <dgm:prSet/>
      <dgm:spPr/>
      <dgm:t>
        <a:bodyPr/>
        <a:lstStyle/>
        <a:p>
          <a:endParaRPr lang="en-US" sz="2800"/>
        </a:p>
      </dgm:t>
    </dgm:pt>
    <dgm:pt modelId="{F8DE1DB2-0D71-E840-B7F5-2BC2D1C6D4FF}" type="sibTrans" cxnId="{DA704A2C-16CF-C243-81F5-3BBE1D74A08B}">
      <dgm:prSet/>
      <dgm:spPr/>
      <dgm:t>
        <a:bodyPr/>
        <a:lstStyle/>
        <a:p>
          <a:endParaRPr lang="en-US" sz="2800"/>
        </a:p>
      </dgm:t>
    </dgm:pt>
    <dgm:pt modelId="{F4DB3655-4632-2841-8808-00B95B02C2F4}">
      <dgm:prSet phldrT="[Text]" custT="1"/>
      <dgm:spPr/>
      <dgm:t>
        <a:bodyPr/>
        <a:lstStyle/>
        <a:p>
          <a:r>
            <a:rPr lang="en-US" sz="2800" dirty="0" smtClean="0"/>
            <a:t>Auto consult</a:t>
          </a:r>
          <a:endParaRPr lang="en-US" sz="2800" dirty="0"/>
        </a:p>
      </dgm:t>
    </dgm:pt>
    <dgm:pt modelId="{7C59C8C0-A29E-4D4E-AF32-A095C6F158F9}" type="parTrans" cxnId="{C58FF64A-E3F0-E448-B56B-707C0E90DA94}">
      <dgm:prSet/>
      <dgm:spPr/>
      <dgm:t>
        <a:bodyPr/>
        <a:lstStyle/>
        <a:p>
          <a:endParaRPr lang="en-US" sz="2800"/>
        </a:p>
      </dgm:t>
    </dgm:pt>
    <dgm:pt modelId="{57F0B1ED-4C94-C043-9D4D-E692F1853C6F}" type="sibTrans" cxnId="{C58FF64A-E3F0-E448-B56B-707C0E90DA94}">
      <dgm:prSet/>
      <dgm:spPr/>
      <dgm:t>
        <a:bodyPr/>
        <a:lstStyle/>
        <a:p>
          <a:endParaRPr lang="en-US" sz="2800"/>
        </a:p>
      </dgm:t>
    </dgm:pt>
    <dgm:pt modelId="{ABBB47C3-2484-1840-A4D0-756FCA3B48FD}">
      <dgm:prSet phldrT="[Text]" custT="1"/>
      <dgm:spPr/>
      <dgm:t>
        <a:bodyPr/>
        <a:lstStyle/>
        <a:p>
          <a:r>
            <a:rPr lang="en-US" sz="2800" dirty="0" smtClean="0"/>
            <a:t>Recurring</a:t>
          </a:r>
          <a:endParaRPr lang="en-US" sz="2800" dirty="0"/>
        </a:p>
      </dgm:t>
    </dgm:pt>
    <dgm:pt modelId="{8550BFA6-D1F8-1F4F-8388-5F18D20FA89B}" type="parTrans" cxnId="{27B8A358-666A-714D-B688-9E6D586FCB6A}">
      <dgm:prSet/>
      <dgm:spPr/>
      <dgm:t>
        <a:bodyPr/>
        <a:lstStyle/>
        <a:p>
          <a:endParaRPr lang="en-US" sz="2800"/>
        </a:p>
      </dgm:t>
    </dgm:pt>
    <dgm:pt modelId="{CABAB2A0-B7BD-C14A-A805-C05AC62B084B}" type="sibTrans" cxnId="{27B8A358-666A-714D-B688-9E6D586FCB6A}">
      <dgm:prSet/>
      <dgm:spPr/>
      <dgm:t>
        <a:bodyPr/>
        <a:lstStyle/>
        <a:p>
          <a:endParaRPr lang="en-US" sz="2800"/>
        </a:p>
      </dgm:t>
    </dgm:pt>
    <dgm:pt modelId="{49CC1D09-BE9F-364E-B67C-9A7A3A302CBE}">
      <dgm:prSet phldrT="[Text]" custT="1"/>
      <dgm:spPr/>
      <dgm:t>
        <a:bodyPr/>
        <a:lstStyle/>
        <a:p>
          <a:r>
            <a:rPr lang="en-US" sz="2800" dirty="0" smtClean="0"/>
            <a:t>NFs</a:t>
          </a:r>
          <a:endParaRPr lang="en-US" sz="2800" dirty="0"/>
        </a:p>
      </dgm:t>
    </dgm:pt>
    <dgm:pt modelId="{32EB65CD-49E2-214F-8CF6-CF5923032426}" type="parTrans" cxnId="{8F7F547C-F350-1546-A715-7060014AE222}">
      <dgm:prSet/>
      <dgm:spPr/>
      <dgm:t>
        <a:bodyPr/>
        <a:lstStyle/>
        <a:p>
          <a:endParaRPr lang="en-US" sz="2800"/>
        </a:p>
      </dgm:t>
    </dgm:pt>
    <dgm:pt modelId="{B307138A-D789-2F4B-A46A-189143C6F338}" type="sibTrans" cxnId="{8F7F547C-F350-1546-A715-7060014AE222}">
      <dgm:prSet/>
      <dgm:spPr/>
      <dgm:t>
        <a:bodyPr/>
        <a:lstStyle/>
        <a:p>
          <a:endParaRPr lang="en-US" sz="2800"/>
        </a:p>
      </dgm:t>
    </dgm:pt>
    <dgm:pt modelId="{45724E04-A316-8943-9EE2-2EA19C13F636}">
      <dgm:prSet custT="1"/>
      <dgm:spPr/>
      <dgm:t>
        <a:bodyPr/>
        <a:lstStyle/>
        <a:p>
          <a:r>
            <a:rPr lang="en-US" sz="2800" dirty="0" smtClean="0"/>
            <a:t>Consult</a:t>
          </a:r>
          <a:endParaRPr lang="en-US" sz="2800" dirty="0"/>
        </a:p>
      </dgm:t>
    </dgm:pt>
    <dgm:pt modelId="{96B8971E-28BA-5E49-9FEC-601102993155}" type="parTrans" cxnId="{3BC7D7EF-7EE2-8F40-89D5-A7F389B952AA}">
      <dgm:prSet/>
      <dgm:spPr/>
      <dgm:t>
        <a:bodyPr/>
        <a:lstStyle/>
        <a:p>
          <a:endParaRPr lang="en-US" sz="2800"/>
        </a:p>
      </dgm:t>
    </dgm:pt>
    <dgm:pt modelId="{BBB143AE-CB57-9545-A10B-91A518B05D2D}" type="sibTrans" cxnId="{3BC7D7EF-7EE2-8F40-89D5-A7F389B952AA}">
      <dgm:prSet/>
      <dgm:spPr/>
      <dgm:t>
        <a:bodyPr/>
        <a:lstStyle/>
        <a:p>
          <a:endParaRPr lang="en-US" sz="2800"/>
        </a:p>
      </dgm:t>
    </dgm:pt>
    <dgm:pt modelId="{9F5E872E-B8AA-5042-8808-327D14E794C0}" type="pres">
      <dgm:prSet presAssocID="{D0279E9D-AAA5-5842-B478-1D0D1C96E1FE}" presName="outerComposite" presStyleCnt="0">
        <dgm:presLayoutVars>
          <dgm:chMax val="2"/>
          <dgm:animLvl val="lvl"/>
          <dgm:resizeHandles val="exact"/>
        </dgm:presLayoutVars>
      </dgm:prSet>
      <dgm:spPr/>
      <dgm:t>
        <a:bodyPr/>
        <a:lstStyle/>
        <a:p>
          <a:endParaRPr lang="en-US"/>
        </a:p>
      </dgm:t>
    </dgm:pt>
    <dgm:pt modelId="{EA000011-0CB3-CD41-AFEF-1F7F0089AEB5}" type="pres">
      <dgm:prSet presAssocID="{D0279E9D-AAA5-5842-B478-1D0D1C96E1FE}" presName="dummyMaxCanvas" presStyleCnt="0"/>
      <dgm:spPr/>
      <dgm:t>
        <a:bodyPr/>
        <a:lstStyle/>
        <a:p>
          <a:endParaRPr lang="en-US"/>
        </a:p>
      </dgm:t>
    </dgm:pt>
    <dgm:pt modelId="{4D7437BD-B4C1-5045-AD74-F892B7A7DAD9}" type="pres">
      <dgm:prSet presAssocID="{D0279E9D-AAA5-5842-B478-1D0D1C96E1FE}" presName="parentComposite" presStyleCnt="0"/>
      <dgm:spPr/>
      <dgm:t>
        <a:bodyPr/>
        <a:lstStyle/>
        <a:p>
          <a:endParaRPr lang="en-US"/>
        </a:p>
      </dgm:t>
    </dgm:pt>
    <dgm:pt modelId="{48A7BE44-7C51-CA43-8C9D-EF2321743AF5}" type="pres">
      <dgm:prSet presAssocID="{D0279E9D-AAA5-5842-B478-1D0D1C96E1FE}" presName="parent1" presStyleLbl="alignAccFollowNode1" presStyleIdx="0" presStyleCnt="4">
        <dgm:presLayoutVars>
          <dgm:chMax val="4"/>
        </dgm:presLayoutVars>
      </dgm:prSet>
      <dgm:spPr/>
      <dgm:t>
        <a:bodyPr/>
        <a:lstStyle/>
        <a:p>
          <a:endParaRPr lang="en-US"/>
        </a:p>
      </dgm:t>
    </dgm:pt>
    <dgm:pt modelId="{37DB2D61-1B7F-D549-93F3-7DA8839ADC21}" type="pres">
      <dgm:prSet presAssocID="{D0279E9D-AAA5-5842-B478-1D0D1C96E1FE}" presName="parent2" presStyleLbl="alignAccFollowNode1" presStyleIdx="1" presStyleCnt="4">
        <dgm:presLayoutVars>
          <dgm:chMax val="4"/>
        </dgm:presLayoutVars>
      </dgm:prSet>
      <dgm:spPr/>
      <dgm:t>
        <a:bodyPr/>
        <a:lstStyle/>
        <a:p>
          <a:endParaRPr lang="en-US"/>
        </a:p>
      </dgm:t>
    </dgm:pt>
    <dgm:pt modelId="{FBF84E3D-6DFA-C243-90F4-81B10B2CED6D}" type="pres">
      <dgm:prSet presAssocID="{D0279E9D-AAA5-5842-B478-1D0D1C96E1FE}" presName="childrenComposite" presStyleCnt="0"/>
      <dgm:spPr/>
      <dgm:t>
        <a:bodyPr/>
        <a:lstStyle/>
        <a:p>
          <a:endParaRPr lang="en-US"/>
        </a:p>
      </dgm:t>
    </dgm:pt>
    <dgm:pt modelId="{A10BDCAD-FF5D-8F43-8D22-409EF828A956}" type="pres">
      <dgm:prSet presAssocID="{D0279E9D-AAA5-5842-B478-1D0D1C96E1FE}" presName="dummyMaxCanvas_ChildArea" presStyleCnt="0"/>
      <dgm:spPr/>
      <dgm:t>
        <a:bodyPr/>
        <a:lstStyle/>
        <a:p>
          <a:endParaRPr lang="en-US"/>
        </a:p>
      </dgm:t>
    </dgm:pt>
    <dgm:pt modelId="{76F01F8B-468D-A043-8FFC-A5513CCC4C11}" type="pres">
      <dgm:prSet presAssocID="{D0279E9D-AAA5-5842-B478-1D0D1C96E1FE}" presName="fulcrum" presStyleLbl="alignAccFollowNode1" presStyleIdx="2" presStyleCnt="4"/>
      <dgm:spPr/>
      <dgm:t>
        <a:bodyPr/>
        <a:lstStyle/>
        <a:p>
          <a:endParaRPr lang="en-US"/>
        </a:p>
      </dgm:t>
    </dgm:pt>
    <dgm:pt modelId="{9B9A6905-E4EA-B347-BA5E-C0C569654ACF}" type="pres">
      <dgm:prSet presAssocID="{D0279E9D-AAA5-5842-B478-1D0D1C96E1FE}" presName="balance_24" presStyleLbl="alignAccFollowNode1" presStyleIdx="3" presStyleCnt="4">
        <dgm:presLayoutVars>
          <dgm:bulletEnabled val="1"/>
        </dgm:presLayoutVars>
      </dgm:prSet>
      <dgm:spPr/>
      <dgm:t>
        <a:bodyPr/>
        <a:lstStyle/>
        <a:p>
          <a:endParaRPr lang="en-US"/>
        </a:p>
      </dgm:t>
    </dgm:pt>
    <dgm:pt modelId="{4B0F9AEF-83B3-7949-BDE1-BEBC25D5C912}" type="pres">
      <dgm:prSet presAssocID="{D0279E9D-AAA5-5842-B478-1D0D1C96E1FE}" presName="right_24_1" presStyleLbl="node1" presStyleIdx="0" presStyleCnt="6" custScaleX="113377">
        <dgm:presLayoutVars>
          <dgm:bulletEnabled val="1"/>
        </dgm:presLayoutVars>
      </dgm:prSet>
      <dgm:spPr/>
      <dgm:t>
        <a:bodyPr/>
        <a:lstStyle/>
        <a:p>
          <a:endParaRPr lang="en-US"/>
        </a:p>
      </dgm:t>
    </dgm:pt>
    <dgm:pt modelId="{9A1967A1-B4E6-7B4A-B35D-34F973AF253A}" type="pres">
      <dgm:prSet presAssocID="{D0279E9D-AAA5-5842-B478-1D0D1C96E1FE}" presName="right_24_2" presStyleLbl="node1" presStyleIdx="1" presStyleCnt="6">
        <dgm:presLayoutVars>
          <dgm:bulletEnabled val="1"/>
        </dgm:presLayoutVars>
      </dgm:prSet>
      <dgm:spPr/>
      <dgm:t>
        <a:bodyPr/>
        <a:lstStyle/>
        <a:p>
          <a:endParaRPr lang="en-US"/>
        </a:p>
      </dgm:t>
    </dgm:pt>
    <dgm:pt modelId="{95DD5D12-A28F-174D-BD8E-6CA2677ABFA8}" type="pres">
      <dgm:prSet presAssocID="{D0279E9D-AAA5-5842-B478-1D0D1C96E1FE}" presName="right_24_3" presStyleLbl="node1" presStyleIdx="2" presStyleCnt="6">
        <dgm:presLayoutVars>
          <dgm:bulletEnabled val="1"/>
        </dgm:presLayoutVars>
      </dgm:prSet>
      <dgm:spPr/>
      <dgm:t>
        <a:bodyPr/>
        <a:lstStyle/>
        <a:p>
          <a:endParaRPr lang="en-US"/>
        </a:p>
      </dgm:t>
    </dgm:pt>
    <dgm:pt modelId="{2B748D6E-0800-0D46-9587-9978DBC13AA4}" type="pres">
      <dgm:prSet presAssocID="{D0279E9D-AAA5-5842-B478-1D0D1C96E1FE}" presName="right_24_4" presStyleLbl="node1" presStyleIdx="3" presStyleCnt="6">
        <dgm:presLayoutVars>
          <dgm:bulletEnabled val="1"/>
        </dgm:presLayoutVars>
      </dgm:prSet>
      <dgm:spPr/>
      <dgm:t>
        <a:bodyPr/>
        <a:lstStyle/>
        <a:p>
          <a:endParaRPr lang="en-US"/>
        </a:p>
      </dgm:t>
    </dgm:pt>
    <dgm:pt modelId="{704C01A8-6B39-7F45-8AAD-1874EF9FF876}" type="pres">
      <dgm:prSet presAssocID="{D0279E9D-AAA5-5842-B478-1D0D1C96E1FE}" presName="left_24_1" presStyleLbl="node1" presStyleIdx="4" presStyleCnt="6">
        <dgm:presLayoutVars>
          <dgm:bulletEnabled val="1"/>
        </dgm:presLayoutVars>
      </dgm:prSet>
      <dgm:spPr/>
      <dgm:t>
        <a:bodyPr/>
        <a:lstStyle/>
        <a:p>
          <a:endParaRPr lang="en-US"/>
        </a:p>
      </dgm:t>
    </dgm:pt>
    <dgm:pt modelId="{E8A7A90E-D592-7546-997E-3963949570F2}" type="pres">
      <dgm:prSet presAssocID="{D0279E9D-AAA5-5842-B478-1D0D1C96E1FE}" presName="left_24_2" presStyleLbl="node1" presStyleIdx="5" presStyleCnt="6">
        <dgm:presLayoutVars>
          <dgm:bulletEnabled val="1"/>
        </dgm:presLayoutVars>
      </dgm:prSet>
      <dgm:spPr/>
      <dgm:t>
        <a:bodyPr/>
        <a:lstStyle/>
        <a:p>
          <a:endParaRPr lang="en-US"/>
        </a:p>
      </dgm:t>
    </dgm:pt>
  </dgm:ptLst>
  <dgm:cxnLst>
    <dgm:cxn modelId="{729A31DE-B267-F74D-8E21-5D49E4D1BB7A}" srcId="{44400282-1651-374D-9A55-CCE51F05D858}" destId="{1620020E-88A6-104B-A39D-0FC85FDF3636}" srcOrd="1" destOrd="0" parTransId="{2F9815F7-9116-1D42-AAE6-2847E245F6EF}" sibTransId="{9390BC80-5D9E-A54C-BDFC-69FE0CD51B77}"/>
    <dgm:cxn modelId="{9C4D5901-65D3-4C7A-A4E2-668B94E2244A}" type="presOf" srcId="{D0279E9D-AAA5-5842-B478-1D0D1C96E1FE}" destId="{9F5E872E-B8AA-5042-8808-327D14E794C0}" srcOrd="0" destOrd="0" presId="urn:microsoft.com/office/officeart/2005/8/layout/balance1"/>
    <dgm:cxn modelId="{E73CDDF7-D42F-B243-A8D9-166312296704}" srcId="{44400282-1651-374D-9A55-CCE51F05D858}" destId="{FCC41D23-42C2-D24A-A08B-EE634615C979}" srcOrd="0" destOrd="0" parTransId="{21FECAD1-4948-604E-8BD9-890E1C12FDB7}" sibTransId="{E3D82656-F381-4846-BB54-D16777456352}"/>
    <dgm:cxn modelId="{3BC7D7EF-7EE2-8F40-89D5-A7F389B952AA}" srcId="{B9F2C266-59FD-FC41-912A-8E151A8DD46E}" destId="{45724E04-A316-8943-9EE2-2EA19C13F636}" srcOrd="1" destOrd="0" parTransId="{96B8971E-28BA-5E49-9FEC-601102993155}" sibTransId="{BBB143AE-CB57-9545-A10B-91A518B05D2D}"/>
    <dgm:cxn modelId="{8F7F547C-F350-1546-A715-7060014AE222}" srcId="{B9F2C266-59FD-FC41-912A-8E151A8DD46E}" destId="{49CC1D09-BE9F-364E-B67C-9A7A3A302CBE}" srcOrd="3" destOrd="0" parTransId="{32EB65CD-49E2-214F-8CF6-CF5923032426}" sibTransId="{B307138A-D789-2F4B-A46A-189143C6F338}"/>
    <dgm:cxn modelId="{C45E01AE-EDAE-4475-9E94-0B0D005DA339}" type="presOf" srcId="{F4DB3655-4632-2841-8808-00B95B02C2F4}" destId="{4B0F9AEF-83B3-7949-BDE1-BEBC25D5C912}" srcOrd="0" destOrd="0" presId="urn:microsoft.com/office/officeart/2005/8/layout/balance1"/>
    <dgm:cxn modelId="{3F7D4646-582C-4A75-921C-E9AC053DE4F1}" type="presOf" srcId="{FCC41D23-42C2-D24A-A08B-EE634615C979}" destId="{704C01A8-6B39-7F45-8AAD-1874EF9FF876}" srcOrd="0" destOrd="0" presId="urn:microsoft.com/office/officeart/2005/8/layout/balance1"/>
    <dgm:cxn modelId="{9FD5621B-B677-4DC8-8759-2571EABD4792}" type="presOf" srcId="{ABBB47C3-2484-1840-A4D0-756FCA3B48FD}" destId="{95DD5D12-A28F-174D-BD8E-6CA2677ABFA8}" srcOrd="0" destOrd="0" presId="urn:microsoft.com/office/officeart/2005/8/layout/balance1"/>
    <dgm:cxn modelId="{27B8A358-666A-714D-B688-9E6D586FCB6A}" srcId="{B9F2C266-59FD-FC41-912A-8E151A8DD46E}" destId="{ABBB47C3-2484-1840-A4D0-756FCA3B48FD}" srcOrd="2" destOrd="0" parTransId="{8550BFA6-D1F8-1F4F-8388-5F18D20FA89B}" sibTransId="{CABAB2A0-B7BD-C14A-A805-C05AC62B084B}"/>
    <dgm:cxn modelId="{B088A2AD-3DAB-496B-9368-73A3787EDC8C}" type="presOf" srcId="{49CC1D09-BE9F-364E-B67C-9A7A3A302CBE}" destId="{2B748D6E-0800-0D46-9587-9978DBC13AA4}" srcOrd="0" destOrd="0" presId="urn:microsoft.com/office/officeart/2005/8/layout/balance1"/>
    <dgm:cxn modelId="{DA704A2C-16CF-C243-81F5-3BBE1D74A08B}" srcId="{D0279E9D-AAA5-5842-B478-1D0D1C96E1FE}" destId="{B9F2C266-59FD-FC41-912A-8E151A8DD46E}" srcOrd="1" destOrd="0" parTransId="{E5E09A95-ED91-4246-8E28-7159FD5DF09C}" sibTransId="{F8DE1DB2-0D71-E840-B7F5-2BC2D1C6D4FF}"/>
    <dgm:cxn modelId="{1770675F-B77E-4442-A79D-21E4A53BC30B}" type="presOf" srcId="{44400282-1651-374D-9A55-CCE51F05D858}" destId="{48A7BE44-7C51-CA43-8C9D-EF2321743AF5}" srcOrd="0" destOrd="0" presId="urn:microsoft.com/office/officeart/2005/8/layout/balance1"/>
    <dgm:cxn modelId="{494EAE01-F0BE-457C-9A82-903FEC7BF67E}" type="presOf" srcId="{1620020E-88A6-104B-A39D-0FC85FDF3636}" destId="{E8A7A90E-D592-7546-997E-3963949570F2}" srcOrd="0" destOrd="0" presId="urn:microsoft.com/office/officeart/2005/8/layout/balance1"/>
    <dgm:cxn modelId="{E2A00D42-DF46-4530-B69D-54F43C911CB9}" type="presOf" srcId="{B9F2C266-59FD-FC41-912A-8E151A8DD46E}" destId="{37DB2D61-1B7F-D549-93F3-7DA8839ADC21}" srcOrd="0" destOrd="0" presId="urn:microsoft.com/office/officeart/2005/8/layout/balance1"/>
    <dgm:cxn modelId="{700828F9-2027-4AD6-92E4-D74FCFCC1359}" type="presOf" srcId="{45724E04-A316-8943-9EE2-2EA19C13F636}" destId="{9A1967A1-B4E6-7B4A-B35D-34F973AF253A}" srcOrd="0" destOrd="0" presId="urn:microsoft.com/office/officeart/2005/8/layout/balance1"/>
    <dgm:cxn modelId="{79D75F7A-95AD-8C4F-B6C5-2F5A3943C22C}" srcId="{D0279E9D-AAA5-5842-B478-1D0D1C96E1FE}" destId="{44400282-1651-374D-9A55-CCE51F05D858}" srcOrd="0" destOrd="0" parTransId="{00C792E2-3ABD-C940-8C89-AA81F85B1F9D}" sibTransId="{7C6DC759-E808-B04A-8BBC-4BAE2E03B5E9}"/>
    <dgm:cxn modelId="{C58FF64A-E3F0-E448-B56B-707C0E90DA94}" srcId="{B9F2C266-59FD-FC41-912A-8E151A8DD46E}" destId="{F4DB3655-4632-2841-8808-00B95B02C2F4}" srcOrd="0" destOrd="0" parTransId="{7C59C8C0-A29E-4D4E-AF32-A095C6F158F9}" sibTransId="{57F0B1ED-4C94-C043-9D4D-E692F1853C6F}"/>
    <dgm:cxn modelId="{B2FA29C5-3F90-49AC-B24C-16B6E5D79CF8}" type="presParOf" srcId="{9F5E872E-B8AA-5042-8808-327D14E794C0}" destId="{EA000011-0CB3-CD41-AFEF-1F7F0089AEB5}" srcOrd="0" destOrd="0" presId="urn:microsoft.com/office/officeart/2005/8/layout/balance1"/>
    <dgm:cxn modelId="{13DE25AC-FECB-4180-AB84-97D1E1C6C61F}" type="presParOf" srcId="{9F5E872E-B8AA-5042-8808-327D14E794C0}" destId="{4D7437BD-B4C1-5045-AD74-F892B7A7DAD9}" srcOrd="1" destOrd="0" presId="urn:microsoft.com/office/officeart/2005/8/layout/balance1"/>
    <dgm:cxn modelId="{21107D97-91D6-46A6-9779-977C7E034EAF}" type="presParOf" srcId="{4D7437BD-B4C1-5045-AD74-F892B7A7DAD9}" destId="{48A7BE44-7C51-CA43-8C9D-EF2321743AF5}" srcOrd="0" destOrd="0" presId="urn:microsoft.com/office/officeart/2005/8/layout/balance1"/>
    <dgm:cxn modelId="{E9FD3118-CD23-4F94-B77D-EA3078331A17}" type="presParOf" srcId="{4D7437BD-B4C1-5045-AD74-F892B7A7DAD9}" destId="{37DB2D61-1B7F-D549-93F3-7DA8839ADC21}" srcOrd="1" destOrd="0" presId="urn:microsoft.com/office/officeart/2005/8/layout/balance1"/>
    <dgm:cxn modelId="{74A33D1F-729B-4B98-9821-283585996CF2}" type="presParOf" srcId="{9F5E872E-B8AA-5042-8808-327D14E794C0}" destId="{FBF84E3D-6DFA-C243-90F4-81B10B2CED6D}" srcOrd="2" destOrd="0" presId="urn:microsoft.com/office/officeart/2005/8/layout/balance1"/>
    <dgm:cxn modelId="{734CBA69-3914-4F53-AED0-A22D422CCF1D}" type="presParOf" srcId="{FBF84E3D-6DFA-C243-90F4-81B10B2CED6D}" destId="{A10BDCAD-FF5D-8F43-8D22-409EF828A956}" srcOrd="0" destOrd="0" presId="urn:microsoft.com/office/officeart/2005/8/layout/balance1"/>
    <dgm:cxn modelId="{DD6C20DB-FBCB-4511-BB17-BC1E33FDB2CF}" type="presParOf" srcId="{FBF84E3D-6DFA-C243-90F4-81B10B2CED6D}" destId="{76F01F8B-468D-A043-8FFC-A5513CCC4C11}" srcOrd="1" destOrd="0" presId="urn:microsoft.com/office/officeart/2005/8/layout/balance1"/>
    <dgm:cxn modelId="{D9BD1615-4489-4F52-A653-529B727D58EB}" type="presParOf" srcId="{FBF84E3D-6DFA-C243-90F4-81B10B2CED6D}" destId="{9B9A6905-E4EA-B347-BA5E-C0C569654ACF}" srcOrd="2" destOrd="0" presId="urn:microsoft.com/office/officeart/2005/8/layout/balance1"/>
    <dgm:cxn modelId="{64855723-9476-4B5E-A335-AEBE8783049D}" type="presParOf" srcId="{FBF84E3D-6DFA-C243-90F4-81B10B2CED6D}" destId="{4B0F9AEF-83B3-7949-BDE1-BEBC25D5C912}" srcOrd="3" destOrd="0" presId="urn:microsoft.com/office/officeart/2005/8/layout/balance1"/>
    <dgm:cxn modelId="{A2FC8C95-3148-47E0-905D-F0F5C30AD85A}" type="presParOf" srcId="{FBF84E3D-6DFA-C243-90F4-81B10B2CED6D}" destId="{9A1967A1-B4E6-7B4A-B35D-34F973AF253A}" srcOrd="4" destOrd="0" presId="urn:microsoft.com/office/officeart/2005/8/layout/balance1"/>
    <dgm:cxn modelId="{DF231B02-3526-4014-965D-347FE4A98379}" type="presParOf" srcId="{FBF84E3D-6DFA-C243-90F4-81B10B2CED6D}" destId="{95DD5D12-A28F-174D-BD8E-6CA2677ABFA8}" srcOrd="5" destOrd="0" presId="urn:microsoft.com/office/officeart/2005/8/layout/balance1"/>
    <dgm:cxn modelId="{5AD3268D-3C00-42F9-9AA6-51CBBD8FF527}" type="presParOf" srcId="{FBF84E3D-6DFA-C243-90F4-81B10B2CED6D}" destId="{2B748D6E-0800-0D46-9587-9978DBC13AA4}" srcOrd="6" destOrd="0" presId="urn:microsoft.com/office/officeart/2005/8/layout/balance1"/>
    <dgm:cxn modelId="{40D3B7B3-7D71-4918-ABB3-8A24CC160FC8}" type="presParOf" srcId="{FBF84E3D-6DFA-C243-90F4-81B10B2CED6D}" destId="{704C01A8-6B39-7F45-8AAD-1874EF9FF876}" srcOrd="7" destOrd="0" presId="urn:microsoft.com/office/officeart/2005/8/layout/balance1"/>
    <dgm:cxn modelId="{BC986C75-4C04-4D32-8BC4-80C2B1FC108E}" type="presParOf" srcId="{FBF84E3D-6DFA-C243-90F4-81B10B2CED6D}" destId="{E8A7A90E-D592-7546-997E-3963949570F2}" srcOrd="8"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287F9F5-C257-7E44-B0B8-335FA8FC2A85}" type="doc">
      <dgm:prSet loTypeId="urn:microsoft.com/office/officeart/2005/8/layout/funnel1" loCatId="" qsTypeId="urn:microsoft.com/office/officeart/2005/8/quickstyle/simple1" qsCatId="simple" csTypeId="urn:microsoft.com/office/officeart/2005/8/colors/accent4_3" csCatId="accent4" phldr="1"/>
      <dgm:spPr/>
      <dgm:t>
        <a:bodyPr/>
        <a:lstStyle/>
        <a:p>
          <a:endParaRPr lang="en-US"/>
        </a:p>
      </dgm:t>
    </dgm:pt>
    <dgm:pt modelId="{D03F49C6-CF27-7C42-8432-23785B1F3BED}">
      <dgm:prSet phldrT="[Text]"/>
      <dgm:spPr/>
      <dgm:t>
        <a:bodyPr/>
        <a:lstStyle/>
        <a:p>
          <a:r>
            <a:rPr lang="en-US" dirty="0" smtClean="0"/>
            <a:t>1 Stop</a:t>
          </a:r>
          <a:endParaRPr lang="en-US" dirty="0"/>
        </a:p>
      </dgm:t>
    </dgm:pt>
    <dgm:pt modelId="{FA631412-88A4-5D48-AFD8-18A4AA735E7C}" type="parTrans" cxnId="{0180FD46-B2AC-7948-BF30-D70DCD1743B2}">
      <dgm:prSet/>
      <dgm:spPr/>
      <dgm:t>
        <a:bodyPr/>
        <a:lstStyle/>
        <a:p>
          <a:endParaRPr lang="en-US"/>
        </a:p>
      </dgm:t>
    </dgm:pt>
    <dgm:pt modelId="{0C0EEF4D-CA7E-C544-B132-9214FF3BD408}" type="sibTrans" cxnId="{0180FD46-B2AC-7948-BF30-D70DCD1743B2}">
      <dgm:prSet/>
      <dgm:spPr/>
      <dgm:t>
        <a:bodyPr/>
        <a:lstStyle/>
        <a:p>
          <a:endParaRPr lang="en-US"/>
        </a:p>
      </dgm:t>
    </dgm:pt>
    <dgm:pt modelId="{02D16BAC-2684-6D4F-A838-097B595E31C1}">
      <dgm:prSet phldrT="[Text]"/>
      <dgm:spPr/>
      <dgm:t>
        <a:bodyPr/>
        <a:lstStyle/>
        <a:p>
          <a:r>
            <a:rPr lang="en-US" dirty="0" smtClean="0"/>
            <a:t>2 Stop</a:t>
          </a:r>
          <a:endParaRPr lang="en-US" dirty="0"/>
        </a:p>
      </dgm:t>
    </dgm:pt>
    <dgm:pt modelId="{58DEC3B8-D0D9-3C4A-9B60-109A2D115EDE}" type="parTrans" cxnId="{CD36561B-0907-8843-B403-57CCD2D15622}">
      <dgm:prSet/>
      <dgm:spPr/>
      <dgm:t>
        <a:bodyPr/>
        <a:lstStyle/>
        <a:p>
          <a:endParaRPr lang="en-US"/>
        </a:p>
      </dgm:t>
    </dgm:pt>
    <dgm:pt modelId="{AF36FA2C-46D9-B846-B222-197FF257DB5C}" type="sibTrans" cxnId="{CD36561B-0907-8843-B403-57CCD2D15622}">
      <dgm:prSet/>
      <dgm:spPr/>
      <dgm:t>
        <a:bodyPr/>
        <a:lstStyle/>
        <a:p>
          <a:endParaRPr lang="en-US"/>
        </a:p>
      </dgm:t>
    </dgm:pt>
    <dgm:pt modelId="{A8CC5527-F74B-8A40-BEEA-59216D095AE4}">
      <dgm:prSet phldrT="[Text]"/>
      <dgm:spPr/>
      <dgm:t>
        <a:bodyPr/>
        <a:lstStyle/>
        <a:p>
          <a:r>
            <a:rPr lang="en-US" dirty="0" smtClean="0"/>
            <a:t>Char4</a:t>
          </a:r>
          <a:endParaRPr lang="en-US" dirty="0"/>
        </a:p>
      </dgm:t>
    </dgm:pt>
    <dgm:pt modelId="{77280A17-EB04-2A42-B227-ED781C98B902}" type="parTrans" cxnId="{6122992B-62D3-2F44-A877-FF6DB6F45928}">
      <dgm:prSet/>
      <dgm:spPr/>
      <dgm:t>
        <a:bodyPr/>
        <a:lstStyle/>
        <a:p>
          <a:endParaRPr lang="en-US"/>
        </a:p>
      </dgm:t>
    </dgm:pt>
    <dgm:pt modelId="{AEF89BEB-4B2B-0345-83F8-9ECC5D964E22}" type="sibTrans" cxnId="{6122992B-62D3-2F44-A877-FF6DB6F45928}">
      <dgm:prSet/>
      <dgm:spPr/>
      <dgm:t>
        <a:bodyPr/>
        <a:lstStyle/>
        <a:p>
          <a:endParaRPr lang="en-US"/>
        </a:p>
      </dgm:t>
    </dgm:pt>
    <dgm:pt modelId="{A1DC682E-DAE1-A841-8B11-2739089FDF56}">
      <dgm:prSet phldrT="[Text]" custT="1"/>
      <dgm:spPr/>
      <dgm:t>
        <a:bodyPr/>
        <a:lstStyle/>
        <a:p>
          <a:r>
            <a:rPr lang="en-US" sz="3600" dirty="0" smtClean="0"/>
            <a:t>Provides Details Regarding Type of Encounter</a:t>
          </a:r>
          <a:endParaRPr lang="en-US" sz="3600" dirty="0"/>
        </a:p>
      </dgm:t>
    </dgm:pt>
    <dgm:pt modelId="{AC4C0602-2488-D147-AD93-A3124F088545}" type="parTrans" cxnId="{19485EBD-B86D-4A4C-96C8-C9AC89052A94}">
      <dgm:prSet/>
      <dgm:spPr/>
      <dgm:t>
        <a:bodyPr/>
        <a:lstStyle/>
        <a:p>
          <a:endParaRPr lang="en-US"/>
        </a:p>
      </dgm:t>
    </dgm:pt>
    <dgm:pt modelId="{3ACB8941-7CB1-9041-9C4C-9F3E171B20CF}" type="sibTrans" cxnId="{19485EBD-B86D-4A4C-96C8-C9AC89052A94}">
      <dgm:prSet/>
      <dgm:spPr/>
      <dgm:t>
        <a:bodyPr/>
        <a:lstStyle/>
        <a:p>
          <a:endParaRPr lang="en-US"/>
        </a:p>
      </dgm:t>
    </dgm:pt>
    <dgm:pt modelId="{2CCAFD42-3833-DF42-AB35-D4A99DB3BCC6}" type="pres">
      <dgm:prSet presAssocID="{D287F9F5-C257-7E44-B0B8-335FA8FC2A85}" presName="Name0" presStyleCnt="0">
        <dgm:presLayoutVars>
          <dgm:chMax val="4"/>
          <dgm:resizeHandles val="exact"/>
        </dgm:presLayoutVars>
      </dgm:prSet>
      <dgm:spPr/>
      <dgm:t>
        <a:bodyPr/>
        <a:lstStyle/>
        <a:p>
          <a:endParaRPr lang="en-US"/>
        </a:p>
      </dgm:t>
    </dgm:pt>
    <dgm:pt modelId="{7EE796D1-95EB-FE47-ADA3-CDCFBF42E2D8}" type="pres">
      <dgm:prSet presAssocID="{D287F9F5-C257-7E44-B0B8-335FA8FC2A85}" presName="ellipse" presStyleLbl="trBgShp" presStyleIdx="0" presStyleCnt="1"/>
      <dgm:spPr/>
      <dgm:t>
        <a:bodyPr/>
        <a:lstStyle/>
        <a:p>
          <a:endParaRPr lang="en-US"/>
        </a:p>
      </dgm:t>
    </dgm:pt>
    <dgm:pt modelId="{1EE90B13-4249-0A44-8F8C-E70B3936A179}" type="pres">
      <dgm:prSet presAssocID="{D287F9F5-C257-7E44-B0B8-335FA8FC2A85}" presName="arrow1" presStyleLbl="fgShp" presStyleIdx="0" presStyleCnt="1"/>
      <dgm:spPr/>
      <dgm:t>
        <a:bodyPr/>
        <a:lstStyle/>
        <a:p>
          <a:endParaRPr lang="en-US"/>
        </a:p>
      </dgm:t>
    </dgm:pt>
    <dgm:pt modelId="{11E22E35-55E6-3242-8D5C-3003C01D1888}" type="pres">
      <dgm:prSet presAssocID="{D287F9F5-C257-7E44-B0B8-335FA8FC2A85}" presName="rectangle" presStyleLbl="revTx" presStyleIdx="0" presStyleCnt="1" custScaleX="208696" custLinFactNeighborY="-21111">
        <dgm:presLayoutVars>
          <dgm:bulletEnabled val="1"/>
        </dgm:presLayoutVars>
      </dgm:prSet>
      <dgm:spPr/>
      <dgm:t>
        <a:bodyPr/>
        <a:lstStyle/>
        <a:p>
          <a:endParaRPr lang="en-US"/>
        </a:p>
      </dgm:t>
    </dgm:pt>
    <dgm:pt modelId="{92D81A9A-4CE3-0F44-98C1-36B56DA463CB}" type="pres">
      <dgm:prSet presAssocID="{02D16BAC-2684-6D4F-A838-097B595E31C1}" presName="item1" presStyleLbl="node1" presStyleIdx="0" presStyleCnt="3">
        <dgm:presLayoutVars>
          <dgm:bulletEnabled val="1"/>
        </dgm:presLayoutVars>
      </dgm:prSet>
      <dgm:spPr/>
      <dgm:t>
        <a:bodyPr/>
        <a:lstStyle/>
        <a:p>
          <a:endParaRPr lang="en-US"/>
        </a:p>
      </dgm:t>
    </dgm:pt>
    <dgm:pt modelId="{B10B5555-3285-2E48-9147-3C426F6D51B3}" type="pres">
      <dgm:prSet presAssocID="{A8CC5527-F74B-8A40-BEEA-59216D095AE4}" presName="item2" presStyleLbl="node1" presStyleIdx="1" presStyleCnt="3">
        <dgm:presLayoutVars>
          <dgm:bulletEnabled val="1"/>
        </dgm:presLayoutVars>
      </dgm:prSet>
      <dgm:spPr/>
      <dgm:t>
        <a:bodyPr/>
        <a:lstStyle/>
        <a:p>
          <a:endParaRPr lang="en-US"/>
        </a:p>
      </dgm:t>
    </dgm:pt>
    <dgm:pt modelId="{AFE2B631-DA6F-C349-9ED4-BD956120EE71}" type="pres">
      <dgm:prSet presAssocID="{A1DC682E-DAE1-A841-8B11-2739089FDF56}" presName="item3" presStyleLbl="node1" presStyleIdx="2" presStyleCnt="3">
        <dgm:presLayoutVars>
          <dgm:bulletEnabled val="1"/>
        </dgm:presLayoutVars>
      </dgm:prSet>
      <dgm:spPr/>
      <dgm:t>
        <a:bodyPr/>
        <a:lstStyle/>
        <a:p>
          <a:endParaRPr lang="en-US"/>
        </a:p>
      </dgm:t>
    </dgm:pt>
    <dgm:pt modelId="{4075312C-FED2-E846-A934-6031627DB06D}" type="pres">
      <dgm:prSet presAssocID="{D287F9F5-C257-7E44-B0B8-335FA8FC2A85}" presName="funnel" presStyleLbl="trAlignAcc1" presStyleIdx="0" presStyleCnt="1"/>
      <dgm:spPr/>
      <dgm:t>
        <a:bodyPr/>
        <a:lstStyle/>
        <a:p>
          <a:endParaRPr lang="en-US"/>
        </a:p>
      </dgm:t>
    </dgm:pt>
  </dgm:ptLst>
  <dgm:cxnLst>
    <dgm:cxn modelId="{6122992B-62D3-2F44-A877-FF6DB6F45928}" srcId="{D287F9F5-C257-7E44-B0B8-335FA8FC2A85}" destId="{A8CC5527-F74B-8A40-BEEA-59216D095AE4}" srcOrd="2" destOrd="0" parTransId="{77280A17-EB04-2A42-B227-ED781C98B902}" sibTransId="{AEF89BEB-4B2B-0345-83F8-9ECC5D964E22}"/>
    <dgm:cxn modelId="{19485EBD-B86D-4A4C-96C8-C9AC89052A94}" srcId="{D287F9F5-C257-7E44-B0B8-335FA8FC2A85}" destId="{A1DC682E-DAE1-A841-8B11-2739089FDF56}" srcOrd="3" destOrd="0" parTransId="{AC4C0602-2488-D147-AD93-A3124F088545}" sibTransId="{3ACB8941-7CB1-9041-9C4C-9F3E171B20CF}"/>
    <dgm:cxn modelId="{4C3067F2-354B-D348-966D-C8AC3F8BBBDA}" type="presOf" srcId="{D03F49C6-CF27-7C42-8432-23785B1F3BED}" destId="{AFE2B631-DA6F-C349-9ED4-BD956120EE71}" srcOrd="0" destOrd="0" presId="urn:microsoft.com/office/officeart/2005/8/layout/funnel1"/>
    <dgm:cxn modelId="{DD84A9FE-3A31-EE42-9EB2-3D0F30AB7BFC}" type="presOf" srcId="{A8CC5527-F74B-8A40-BEEA-59216D095AE4}" destId="{92D81A9A-4CE3-0F44-98C1-36B56DA463CB}" srcOrd="0" destOrd="0" presId="urn:microsoft.com/office/officeart/2005/8/layout/funnel1"/>
    <dgm:cxn modelId="{4E28DD0E-9F33-714A-8F25-263F14A3559B}" type="presOf" srcId="{D287F9F5-C257-7E44-B0B8-335FA8FC2A85}" destId="{2CCAFD42-3833-DF42-AB35-D4A99DB3BCC6}" srcOrd="0" destOrd="0" presId="urn:microsoft.com/office/officeart/2005/8/layout/funnel1"/>
    <dgm:cxn modelId="{CD36561B-0907-8843-B403-57CCD2D15622}" srcId="{D287F9F5-C257-7E44-B0B8-335FA8FC2A85}" destId="{02D16BAC-2684-6D4F-A838-097B595E31C1}" srcOrd="1" destOrd="0" parTransId="{58DEC3B8-D0D9-3C4A-9B60-109A2D115EDE}" sibTransId="{AF36FA2C-46D9-B846-B222-197FF257DB5C}"/>
    <dgm:cxn modelId="{2CD8A05B-2210-D94F-9E70-C99D3E44A712}" type="presOf" srcId="{02D16BAC-2684-6D4F-A838-097B595E31C1}" destId="{B10B5555-3285-2E48-9147-3C426F6D51B3}" srcOrd="0" destOrd="0" presId="urn:microsoft.com/office/officeart/2005/8/layout/funnel1"/>
    <dgm:cxn modelId="{0180FD46-B2AC-7948-BF30-D70DCD1743B2}" srcId="{D287F9F5-C257-7E44-B0B8-335FA8FC2A85}" destId="{D03F49C6-CF27-7C42-8432-23785B1F3BED}" srcOrd="0" destOrd="0" parTransId="{FA631412-88A4-5D48-AFD8-18A4AA735E7C}" sibTransId="{0C0EEF4D-CA7E-C544-B132-9214FF3BD408}"/>
    <dgm:cxn modelId="{CD02E714-9C8E-6B41-BA7F-854C9EC2FB2A}" type="presOf" srcId="{A1DC682E-DAE1-A841-8B11-2739089FDF56}" destId="{11E22E35-55E6-3242-8D5C-3003C01D1888}" srcOrd="0" destOrd="0" presId="urn:microsoft.com/office/officeart/2005/8/layout/funnel1"/>
    <dgm:cxn modelId="{D9108C52-88B2-4D49-81BC-77AD4723AB59}" type="presParOf" srcId="{2CCAFD42-3833-DF42-AB35-D4A99DB3BCC6}" destId="{7EE796D1-95EB-FE47-ADA3-CDCFBF42E2D8}" srcOrd="0" destOrd="0" presId="urn:microsoft.com/office/officeart/2005/8/layout/funnel1"/>
    <dgm:cxn modelId="{4994E5C7-65BA-0D4F-BCBF-C3DC4B23C898}" type="presParOf" srcId="{2CCAFD42-3833-DF42-AB35-D4A99DB3BCC6}" destId="{1EE90B13-4249-0A44-8F8C-E70B3936A179}" srcOrd="1" destOrd="0" presId="urn:microsoft.com/office/officeart/2005/8/layout/funnel1"/>
    <dgm:cxn modelId="{3149BBCB-9405-0F43-99C2-A56B94FC66DF}" type="presParOf" srcId="{2CCAFD42-3833-DF42-AB35-D4A99DB3BCC6}" destId="{11E22E35-55E6-3242-8D5C-3003C01D1888}" srcOrd="2" destOrd="0" presId="urn:microsoft.com/office/officeart/2005/8/layout/funnel1"/>
    <dgm:cxn modelId="{CFF4C216-8982-D74D-8185-E7CA3B0184CD}" type="presParOf" srcId="{2CCAFD42-3833-DF42-AB35-D4A99DB3BCC6}" destId="{92D81A9A-4CE3-0F44-98C1-36B56DA463CB}" srcOrd="3" destOrd="0" presId="urn:microsoft.com/office/officeart/2005/8/layout/funnel1"/>
    <dgm:cxn modelId="{822BBACC-B900-4642-B18C-1E22D8ADE5C3}" type="presParOf" srcId="{2CCAFD42-3833-DF42-AB35-D4A99DB3BCC6}" destId="{B10B5555-3285-2E48-9147-3C426F6D51B3}" srcOrd="4" destOrd="0" presId="urn:microsoft.com/office/officeart/2005/8/layout/funnel1"/>
    <dgm:cxn modelId="{832CDE95-4B35-4842-87BE-8DD4E27E727A}" type="presParOf" srcId="{2CCAFD42-3833-DF42-AB35-D4A99DB3BCC6}" destId="{AFE2B631-DA6F-C349-9ED4-BD956120EE71}" srcOrd="5" destOrd="0" presId="urn:microsoft.com/office/officeart/2005/8/layout/funnel1"/>
    <dgm:cxn modelId="{096E2EEE-0472-4547-96AC-1D00C0B6DD1F}" type="presParOf" srcId="{2CCAFD42-3833-DF42-AB35-D4A99DB3BCC6}" destId="{4075312C-FED2-E846-A934-6031627DB06D}"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D8CF277-873D-41DF-8860-4BA4A136D641}" type="doc">
      <dgm:prSet loTypeId="urn:microsoft.com/office/officeart/2005/8/layout/default#1" loCatId="list" qsTypeId="urn:microsoft.com/office/officeart/2005/8/quickstyle/simple1" qsCatId="simple" csTypeId="urn:microsoft.com/office/officeart/2005/8/colors/accent2_3" csCatId="accent2" phldr="1"/>
      <dgm:spPr/>
      <dgm:t>
        <a:bodyPr/>
        <a:lstStyle/>
        <a:p>
          <a:endParaRPr lang="en-US"/>
        </a:p>
      </dgm:t>
    </dgm:pt>
    <dgm:pt modelId="{3D2C3832-32B2-42A2-B856-79022CEB5B4C}">
      <dgm:prSet custT="1"/>
      <dgm:spPr/>
      <dgm:t>
        <a:bodyPr/>
        <a:lstStyle/>
        <a:p>
          <a:pPr rtl="0"/>
          <a:r>
            <a:rPr lang="en-US" sz="2800" b="1" dirty="0" smtClean="0"/>
            <a:t>Services provided by a pharmacist to a patient during a face-to-face encounter that involve an assessment and intervention</a:t>
          </a:r>
          <a:endParaRPr lang="en-US" sz="2800" dirty="0"/>
        </a:p>
      </dgm:t>
      <dgm:extLst>
        <a:ext uri="{E40237B7-FDA0-4F09-8148-C483321AD2D9}">
          <dgm14:cNvPr xmlns:dgm14="http://schemas.microsoft.com/office/drawing/2010/diagram" id="0" name="" descr="Services provided by a pharmacist to a patient during a face-to-face encounter that involve an assessment and intervention&#10;Also used for chart consults and e-consults despite face-to-face definition &#10;"/>
        </a:ext>
      </dgm:extLst>
    </dgm:pt>
    <dgm:pt modelId="{F50C9E26-7972-4AE4-ADA4-2CC6DECFC05B}" type="parTrans" cxnId="{A53FF2E9-5C12-4ED3-8F46-5862C0E11997}">
      <dgm:prSet/>
      <dgm:spPr/>
      <dgm:t>
        <a:bodyPr/>
        <a:lstStyle/>
        <a:p>
          <a:endParaRPr lang="en-US"/>
        </a:p>
      </dgm:t>
    </dgm:pt>
    <dgm:pt modelId="{4DDD24B5-0E54-48F1-8875-DE95D6368D4E}" type="sibTrans" cxnId="{A53FF2E9-5C12-4ED3-8F46-5862C0E11997}">
      <dgm:prSet/>
      <dgm:spPr/>
      <dgm:t>
        <a:bodyPr/>
        <a:lstStyle/>
        <a:p>
          <a:endParaRPr lang="en-US"/>
        </a:p>
      </dgm:t>
    </dgm:pt>
    <dgm:pt modelId="{7BBF6A74-708B-4BCC-AD36-B588D7483BDB}">
      <dgm:prSet custT="1"/>
      <dgm:spPr/>
      <dgm:t>
        <a:bodyPr/>
        <a:lstStyle/>
        <a:p>
          <a:pPr rtl="0"/>
          <a:r>
            <a:rPr lang="en-US" sz="2800" b="1" dirty="0" smtClean="0"/>
            <a:t>Also used for chart consults and e-consults despite face-to-face definition </a:t>
          </a:r>
          <a:endParaRPr lang="en-US" sz="2800" dirty="0"/>
        </a:p>
      </dgm:t>
      <dgm:extLst>
        <a:ext uri="{E40237B7-FDA0-4F09-8148-C483321AD2D9}">
          <dgm14:cNvPr xmlns:dgm14="http://schemas.microsoft.com/office/drawing/2010/diagram" id="0" name="" descr="Services provided by a pharmacist to a patient during a face-to-face encounter that involve an assessment and intervention&#10;Also used for chart consults and e-consults despite face-to-face definition &#10;"/>
        </a:ext>
      </dgm:extLst>
    </dgm:pt>
    <dgm:pt modelId="{3959A34D-32E9-4E4D-A07A-6178DDBE0760}" type="parTrans" cxnId="{63908CB1-1A63-4F1A-884C-55C222450022}">
      <dgm:prSet/>
      <dgm:spPr/>
      <dgm:t>
        <a:bodyPr/>
        <a:lstStyle/>
        <a:p>
          <a:endParaRPr lang="en-US"/>
        </a:p>
      </dgm:t>
    </dgm:pt>
    <dgm:pt modelId="{A70B5EC0-F111-42AE-99E0-8821D758701E}" type="sibTrans" cxnId="{63908CB1-1A63-4F1A-884C-55C222450022}">
      <dgm:prSet/>
      <dgm:spPr/>
      <dgm:t>
        <a:bodyPr/>
        <a:lstStyle/>
        <a:p>
          <a:endParaRPr lang="en-US"/>
        </a:p>
      </dgm:t>
    </dgm:pt>
    <dgm:pt modelId="{5ACE82AC-47CC-4DE9-927C-69940BB85DC6}" type="pres">
      <dgm:prSet presAssocID="{CD8CF277-873D-41DF-8860-4BA4A136D641}" presName="diagram" presStyleCnt="0">
        <dgm:presLayoutVars>
          <dgm:dir/>
          <dgm:resizeHandles val="exact"/>
        </dgm:presLayoutVars>
      </dgm:prSet>
      <dgm:spPr/>
      <dgm:t>
        <a:bodyPr/>
        <a:lstStyle/>
        <a:p>
          <a:endParaRPr lang="en-US"/>
        </a:p>
      </dgm:t>
    </dgm:pt>
    <dgm:pt modelId="{EDD3535A-3A0D-4BC3-BD0C-9E45CB63CD96}" type="pres">
      <dgm:prSet presAssocID="{3D2C3832-32B2-42A2-B856-79022CEB5B4C}" presName="node" presStyleLbl="node1" presStyleIdx="0" presStyleCnt="2">
        <dgm:presLayoutVars>
          <dgm:bulletEnabled val="1"/>
        </dgm:presLayoutVars>
      </dgm:prSet>
      <dgm:spPr/>
      <dgm:t>
        <a:bodyPr/>
        <a:lstStyle/>
        <a:p>
          <a:endParaRPr lang="en-US"/>
        </a:p>
      </dgm:t>
    </dgm:pt>
    <dgm:pt modelId="{A6A92320-5AF4-4D62-81CF-882B1EEB57DF}" type="pres">
      <dgm:prSet presAssocID="{4DDD24B5-0E54-48F1-8875-DE95D6368D4E}" presName="sibTrans" presStyleCnt="0"/>
      <dgm:spPr/>
    </dgm:pt>
    <dgm:pt modelId="{BFF80912-D6A6-497E-BB27-4D7E8BCC492A}" type="pres">
      <dgm:prSet presAssocID="{7BBF6A74-708B-4BCC-AD36-B588D7483BDB}" presName="node" presStyleLbl="node1" presStyleIdx="1" presStyleCnt="2">
        <dgm:presLayoutVars>
          <dgm:bulletEnabled val="1"/>
        </dgm:presLayoutVars>
      </dgm:prSet>
      <dgm:spPr/>
      <dgm:t>
        <a:bodyPr/>
        <a:lstStyle/>
        <a:p>
          <a:endParaRPr lang="en-US"/>
        </a:p>
      </dgm:t>
    </dgm:pt>
  </dgm:ptLst>
  <dgm:cxnLst>
    <dgm:cxn modelId="{13DA8DF1-37DD-4CDF-9386-EE68B96CFA1B}" type="presOf" srcId="{7BBF6A74-708B-4BCC-AD36-B588D7483BDB}" destId="{BFF80912-D6A6-497E-BB27-4D7E8BCC492A}" srcOrd="0" destOrd="0" presId="urn:microsoft.com/office/officeart/2005/8/layout/default#1"/>
    <dgm:cxn modelId="{A53FF2E9-5C12-4ED3-8F46-5862C0E11997}" srcId="{CD8CF277-873D-41DF-8860-4BA4A136D641}" destId="{3D2C3832-32B2-42A2-B856-79022CEB5B4C}" srcOrd="0" destOrd="0" parTransId="{F50C9E26-7972-4AE4-ADA4-2CC6DECFC05B}" sibTransId="{4DDD24B5-0E54-48F1-8875-DE95D6368D4E}"/>
    <dgm:cxn modelId="{BE21BE64-7875-47BB-82B6-DCA6EFD4A5B8}" type="presOf" srcId="{CD8CF277-873D-41DF-8860-4BA4A136D641}" destId="{5ACE82AC-47CC-4DE9-927C-69940BB85DC6}" srcOrd="0" destOrd="0" presId="urn:microsoft.com/office/officeart/2005/8/layout/default#1"/>
    <dgm:cxn modelId="{63908CB1-1A63-4F1A-884C-55C222450022}" srcId="{CD8CF277-873D-41DF-8860-4BA4A136D641}" destId="{7BBF6A74-708B-4BCC-AD36-B588D7483BDB}" srcOrd="1" destOrd="0" parTransId="{3959A34D-32E9-4E4D-A07A-6178DDBE0760}" sibTransId="{A70B5EC0-F111-42AE-99E0-8821D758701E}"/>
    <dgm:cxn modelId="{F549A04A-059F-4B99-8900-4F3B84A85786}" type="presOf" srcId="{3D2C3832-32B2-42A2-B856-79022CEB5B4C}" destId="{EDD3535A-3A0D-4BC3-BD0C-9E45CB63CD96}" srcOrd="0" destOrd="0" presId="urn:microsoft.com/office/officeart/2005/8/layout/default#1"/>
    <dgm:cxn modelId="{7AC22CCE-4715-4816-95F4-AC4149C3D31F}" type="presParOf" srcId="{5ACE82AC-47CC-4DE9-927C-69940BB85DC6}" destId="{EDD3535A-3A0D-4BC3-BD0C-9E45CB63CD96}" srcOrd="0" destOrd="0" presId="urn:microsoft.com/office/officeart/2005/8/layout/default#1"/>
    <dgm:cxn modelId="{84A4622C-183D-4CF2-B660-0EB07258B3FA}" type="presParOf" srcId="{5ACE82AC-47CC-4DE9-927C-69940BB85DC6}" destId="{A6A92320-5AF4-4D62-81CF-882B1EEB57DF}" srcOrd="1" destOrd="0" presId="urn:microsoft.com/office/officeart/2005/8/layout/default#1"/>
    <dgm:cxn modelId="{3F0A81D6-D3B6-47FA-A051-DC2B52B172B2}" type="presParOf" srcId="{5ACE82AC-47CC-4DE9-927C-69940BB85DC6}" destId="{BFF80912-D6A6-497E-BB27-4D7E8BCC492A}" srcOrd="2"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7F46854-0C66-48D8-B434-884A5B34922B}" type="doc">
      <dgm:prSet loTypeId="urn:microsoft.com/office/officeart/2005/8/layout/vList3#2" loCatId="list" qsTypeId="urn:microsoft.com/office/officeart/2005/8/quickstyle/simple1" qsCatId="simple" csTypeId="urn:microsoft.com/office/officeart/2005/8/colors/accent2_3" csCatId="accent2" phldr="1"/>
      <dgm:spPr/>
      <dgm:t>
        <a:bodyPr/>
        <a:lstStyle/>
        <a:p>
          <a:endParaRPr lang="en-US"/>
        </a:p>
      </dgm:t>
    </dgm:pt>
    <dgm:pt modelId="{786E514C-07D8-4270-A154-42DBA80106E4}">
      <dgm:prSet/>
      <dgm:spPr/>
      <dgm:t>
        <a:bodyPr/>
        <a:lstStyle/>
        <a:p>
          <a:pPr rtl="0"/>
          <a:r>
            <a:rPr lang="en-US" b="1" dirty="0" smtClean="0"/>
            <a:t>Initial 15 minutes with a new MTM patient </a:t>
          </a:r>
          <a:endParaRPr lang="en-US" dirty="0"/>
        </a:p>
      </dgm:t>
    </dgm:pt>
    <dgm:pt modelId="{6038FC5C-783B-48DB-8E86-E29F9B3219EA}" type="parTrans" cxnId="{6D754E11-8127-4D3F-BC80-D07C2B42CFA2}">
      <dgm:prSet/>
      <dgm:spPr/>
      <dgm:t>
        <a:bodyPr/>
        <a:lstStyle/>
        <a:p>
          <a:endParaRPr lang="en-US"/>
        </a:p>
      </dgm:t>
    </dgm:pt>
    <dgm:pt modelId="{0A585A22-78EB-43C5-8863-A44B29CB97B5}" type="sibTrans" cxnId="{6D754E11-8127-4D3F-BC80-D07C2B42CFA2}">
      <dgm:prSet/>
      <dgm:spPr/>
      <dgm:t>
        <a:bodyPr/>
        <a:lstStyle/>
        <a:p>
          <a:endParaRPr lang="en-US"/>
        </a:p>
      </dgm:t>
    </dgm:pt>
    <dgm:pt modelId="{69034517-AEFE-4C9F-A822-4671D40B4417}">
      <dgm:prSet/>
      <dgm:spPr/>
      <dgm:t>
        <a:bodyPr/>
        <a:lstStyle/>
        <a:p>
          <a:pPr rtl="0"/>
          <a:r>
            <a:rPr lang="en-US" b="1" dirty="0" smtClean="0"/>
            <a:t>Each additional 15 minutes of an initial or subsequent MTM encounter; use in conjunction with 99605 or 99606</a:t>
          </a:r>
          <a:endParaRPr lang="en-US" dirty="0"/>
        </a:p>
      </dgm:t>
      <dgm:extLst>
        <a:ext uri="{E40237B7-FDA0-4F09-8148-C483321AD2D9}">
          <dgm14:cNvPr xmlns:dgm14="http://schemas.microsoft.com/office/drawing/2010/diagram" id="0" name="" descr="Initial 15 minutes with a new MTM patient &#10;Initial 15 minutes with an established patient &#10;Each additional 15 minutes of an initial or subsequent MTM encounter; use in conjunction with 99605 or 99606&#10;"/>
        </a:ext>
      </dgm:extLst>
    </dgm:pt>
    <dgm:pt modelId="{4E020005-E916-470C-A89E-9D20B17D4CCB}" type="parTrans" cxnId="{25311DE7-D075-462A-9531-CB3041A9A7BB}">
      <dgm:prSet/>
      <dgm:spPr/>
      <dgm:t>
        <a:bodyPr/>
        <a:lstStyle/>
        <a:p>
          <a:endParaRPr lang="en-US"/>
        </a:p>
      </dgm:t>
    </dgm:pt>
    <dgm:pt modelId="{3DA94F46-46D7-4F57-9F4C-12E852A49449}" type="sibTrans" cxnId="{25311DE7-D075-462A-9531-CB3041A9A7BB}">
      <dgm:prSet/>
      <dgm:spPr/>
      <dgm:t>
        <a:bodyPr/>
        <a:lstStyle/>
        <a:p>
          <a:endParaRPr lang="en-US"/>
        </a:p>
      </dgm:t>
    </dgm:pt>
    <dgm:pt modelId="{519BE040-A56F-4A2D-B333-A538BE75B683}">
      <dgm:prSet/>
      <dgm:spPr/>
      <dgm:t>
        <a:bodyPr/>
        <a:lstStyle/>
        <a:p>
          <a:pPr rtl="0"/>
          <a:r>
            <a:rPr lang="en-US" b="1" dirty="0" smtClean="0"/>
            <a:t>Initial 15 minutes with an established patient </a:t>
          </a:r>
          <a:endParaRPr lang="en-US" dirty="0"/>
        </a:p>
      </dgm:t>
      <dgm:extLst>
        <a:ext uri="{E40237B7-FDA0-4F09-8148-C483321AD2D9}">
          <dgm14:cNvPr xmlns:dgm14="http://schemas.microsoft.com/office/drawing/2010/diagram" id="0" name="" descr="Initial 15 minutes with a new MTM patient &#10;Initial 15 minutes with an established patient &#10;Each additional 15 minutes of an initial or subsequent MTM encounter; use in conjunction with 99605 or 99606&#10;"/>
        </a:ext>
      </dgm:extLst>
    </dgm:pt>
    <dgm:pt modelId="{86DA203B-153B-4213-953C-0F6CA18341A9}" type="sibTrans" cxnId="{E1874260-7435-4152-9DBD-A24FBDF5E8C7}">
      <dgm:prSet/>
      <dgm:spPr/>
      <dgm:t>
        <a:bodyPr/>
        <a:lstStyle/>
        <a:p>
          <a:endParaRPr lang="en-US"/>
        </a:p>
      </dgm:t>
    </dgm:pt>
    <dgm:pt modelId="{130E4E88-013A-4E3E-AA6F-4574E6232AD9}" type="parTrans" cxnId="{E1874260-7435-4152-9DBD-A24FBDF5E8C7}">
      <dgm:prSet/>
      <dgm:spPr/>
      <dgm:t>
        <a:bodyPr/>
        <a:lstStyle/>
        <a:p>
          <a:endParaRPr lang="en-US"/>
        </a:p>
      </dgm:t>
    </dgm:pt>
    <dgm:pt modelId="{DA327476-F64F-4E10-8F8F-7727402D4913}" type="pres">
      <dgm:prSet presAssocID="{27F46854-0C66-48D8-B434-884A5B34922B}" presName="linearFlow" presStyleCnt="0">
        <dgm:presLayoutVars>
          <dgm:dir/>
          <dgm:resizeHandles val="exact"/>
        </dgm:presLayoutVars>
      </dgm:prSet>
      <dgm:spPr/>
      <dgm:t>
        <a:bodyPr/>
        <a:lstStyle/>
        <a:p>
          <a:endParaRPr lang="en-US"/>
        </a:p>
      </dgm:t>
    </dgm:pt>
    <dgm:pt modelId="{6E72679A-08AE-46BA-B285-BA73E3EF3F46}" type="pres">
      <dgm:prSet presAssocID="{786E514C-07D8-4270-A154-42DBA80106E4}" presName="composite" presStyleCnt="0"/>
      <dgm:spPr/>
    </dgm:pt>
    <dgm:pt modelId="{25CC4A9C-F37C-4FC0-B226-B54186373707}" type="pres">
      <dgm:prSet presAssocID="{786E514C-07D8-4270-A154-42DBA80106E4}" presName="imgShp" presStyleLbl="fgImgPlace1" presStyleIdx="0" presStyleCnt="3"/>
      <dgm:spPr/>
      <dgm:extLst>
        <a:ext uri="{E40237B7-FDA0-4F09-8148-C483321AD2D9}">
          <dgm14:cNvPr xmlns:dgm14="http://schemas.microsoft.com/office/drawing/2010/diagram" id="0" name="" descr="Initial 15 minutes with a new MTM patient &#10;Initial 15 minutes with an established patient &#10;Each additional 15 minutes of an initial or subsequent MTM encounter; use in conjunction with 99605 or 99606&#10;"/>
        </a:ext>
      </dgm:extLst>
    </dgm:pt>
    <dgm:pt modelId="{EFEA8185-7875-4CF2-9372-E4B0C6A76A10}" type="pres">
      <dgm:prSet presAssocID="{786E514C-07D8-4270-A154-42DBA80106E4}" presName="txShp" presStyleLbl="node1" presStyleIdx="0" presStyleCnt="3">
        <dgm:presLayoutVars>
          <dgm:bulletEnabled val="1"/>
        </dgm:presLayoutVars>
      </dgm:prSet>
      <dgm:spPr/>
      <dgm:t>
        <a:bodyPr/>
        <a:lstStyle/>
        <a:p>
          <a:endParaRPr lang="en-US"/>
        </a:p>
      </dgm:t>
    </dgm:pt>
    <dgm:pt modelId="{014A4585-060A-4EF2-B307-4819BFD06E6E}" type="pres">
      <dgm:prSet presAssocID="{0A585A22-78EB-43C5-8863-A44B29CB97B5}" presName="spacing" presStyleCnt="0"/>
      <dgm:spPr/>
    </dgm:pt>
    <dgm:pt modelId="{0A6F793C-CF28-4436-A639-513B990E2B3C}" type="pres">
      <dgm:prSet presAssocID="{519BE040-A56F-4A2D-B333-A538BE75B683}" presName="composite" presStyleCnt="0"/>
      <dgm:spPr/>
    </dgm:pt>
    <dgm:pt modelId="{9C5562FB-FD50-425D-B1C8-1979C24ABFE1}" type="pres">
      <dgm:prSet presAssocID="{519BE040-A56F-4A2D-B333-A538BE75B683}" presName="imgShp" presStyleLbl="fgImgPlace1" presStyleIdx="1" presStyleCnt="3"/>
      <dgm:spPr/>
      <dgm:extLst>
        <a:ext uri="{E40237B7-FDA0-4F09-8148-C483321AD2D9}">
          <dgm14:cNvPr xmlns:dgm14="http://schemas.microsoft.com/office/drawing/2010/diagram" id="0" name="" descr="Initial 15 minutes with a new MTM patient &#10;Initial 15 minutes with an established patient &#10;Each additional 15 minutes of an initial or subsequent MTM encounter; use in conjunction with 99605 or 99606&#10;"/>
        </a:ext>
      </dgm:extLst>
    </dgm:pt>
    <dgm:pt modelId="{E43AAB0B-7F69-4AAA-A8BF-E67CB302EF3F}" type="pres">
      <dgm:prSet presAssocID="{519BE040-A56F-4A2D-B333-A538BE75B683}" presName="txShp" presStyleLbl="node1" presStyleIdx="1" presStyleCnt="3">
        <dgm:presLayoutVars>
          <dgm:bulletEnabled val="1"/>
        </dgm:presLayoutVars>
      </dgm:prSet>
      <dgm:spPr/>
      <dgm:t>
        <a:bodyPr/>
        <a:lstStyle/>
        <a:p>
          <a:endParaRPr lang="en-US"/>
        </a:p>
      </dgm:t>
    </dgm:pt>
    <dgm:pt modelId="{6DA82C7F-B07A-4513-94BF-A8178DE7B462}" type="pres">
      <dgm:prSet presAssocID="{86DA203B-153B-4213-953C-0F6CA18341A9}" presName="spacing" presStyleCnt="0"/>
      <dgm:spPr/>
    </dgm:pt>
    <dgm:pt modelId="{72E20543-D651-4E23-A178-01C446A20F45}" type="pres">
      <dgm:prSet presAssocID="{69034517-AEFE-4C9F-A822-4671D40B4417}" presName="composite" presStyleCnt="0"/>
      <dgm:spPr/>
    </dgm:pt>
    <dgm:pt modelId="{7DE13B27-C9B4-4047-BC9D-DEC7D6653695}" type="pres">
      <dgm:prSet presAssocID="{69034517-AEFE-4C9F-A822-4671D40B4417}" presName="imgShp" presStyleLbl="fgImgPlace1" presStyleIdx="2" presStyleCnt="3"/>
      <dgm:spPr/>
      <dgm:extLst>
        <a:ext uri="{E40237B7-FDA0-4F09-8148-C483321AD2D9}">
          <dgm14:cNvPr xmlns:dgm14="http://schemas.microsoft.com/office/drawing/2010/diagram" id="0" name="" descr="Initial 15 minutes with a new MTM patient &#10;Initial 15 minutes with an established patient &#10;Each additional 15 minutes of an initial or subsequent MTM encounter; use in conjunction with 99605 or 99606&#10;"/>
        </a:ext>
      </dgm:extLst>
    </dgm:pt>
    <dgm:pt modelId="{B6A1FA79-5E87-4104-AE90-F7FFDF72EA18}" type="pres">
      <dgm:prSet presAssocID="{69034517-AEFE-4C9F-A822-4671D40B4417}" presName="txShp" presStyleLbl="node1" presStyleIdx="2" presStyleCnt="3">
        <dgm:presLayoutVars>
          <dgm:bulletEnabled val="1"/>
        </dgm:presLayoutVars>
      </dgm:prSet>
      <dgm:spPr/>
      <dgm:t>
        <a:bodyPr/>
        <a:lstStyle/>
        <a:p>
          <a:endParaRPr lang="en-US"/>
        </a:p>
      </dgm:t>
    </dgm:pt>
  </dgm:ptLst>
  <dgm:cxnLst>
    <dgm:cxn modelId="{70194B57-57E2-4FE0-A92C-60D7B215386D}" type="presOf" srcId="{519BE040-A56F-4A2D-B333-A538BE75B683}" destId="{E43AAB0B-7F69-4AAA-A8BF-E67CB302EF3F}" srcOrd="0" destOrd="0" presId="urn:microsoft.com/office/officeart/2005/8/layout/vList3#2"/>
    <dgm:cxn modelId="{2EF8C1CF-2E56-435F-A411-5C7FD65A58AB}" type="presOf" srcId="{69034517-AEFE-4C9F-A822-4671D40B4417}" destId="{B6A1FA79-5E87-4104-AE90-F7FFDF72EA18}" srcOrd="0" destOrd="0" presId="urn:microsoft.com/office/officeart/2005/8/layout/vList3#2"/>
    <dgm:cxn modelId="{6D754E11-8127-4D3F-BC80-D07C2B42CFA2}" srcId="{27F46854-0C66-48D8-B434-884A5B34922B}" destId="{786E514C-07D8-4270-A154-42DBA80106E4}" srcOrd="0" destOrd="0" parTransId="{6038FC5C-783B-48DB-8E86-E29F9B3219EA}" sibTransId="{0A585A22-78EB-43C5-8863-A44B29CB97B5}"/>
    <dgm:cxn modelId="{BABAC5D0-662B-43F3-8464-3010D10B41F4}" type="presOf" srcId="{27F46854-0C66-48D8-B434-884A5B34922B}" destId="{DA327476-F64F-4E10-8F8F-7727402D4913}" srcOrd="0" destOrd="0" presId="urn:microsoft.com/office/officeart/2005/8/layout/vList3#2"/>
    <dgm:cxn modelId="{25311DE7-D075-462A-9531-CB3041A9A7BB}" srcId="{27F46854-0C66-48D8-B434-884A5B34922B}" destId="{69034517-AEFE-4C9F-A822-4671D40B4417}" srcOrd="2" destOrd="0" parTransId="{4E020005-E916-470C-A89E-9D20B17D4CCB}" sibTransId="{3DA94F46-46D7-4F57-9F4C-12E852A49449}"/>
    <dgm:cxn modelId="{E1874260-7435-4152-9DBD-A24FBDF5E8C7}" srcId="{27F46854-0C66-48D8-B434-884A5B34922B}" destId="{519BE040-A56F-4A2D-B333-A538BE75B683}" srcOrd="1" destOrd="0" parTransId="{130E4E88-013A-4E3E-AA6F-4574E6232AD9}" sibTransId="{86DA203B-153B-4213-953C-0F6CA18341A9}"/>
    <dgm:cxn modelId="{96DBE2D3-3D2D-428C-A21D-8574978160B0}" type="presOf" srcId="{786E514C-07D8-4270-A154-42DBA80106E4}" destId="{EFEA8185-7875-4CF2-9372-E4B0C6A76A10}" srcOrd="0" destOrd="0" presId="urn:microsoft.com/office/officeart/2005/8/layout/vList3#2"/>
    <dgm:cxn modelId="{7E056D6B-BB2D-4163-A377-025B4AFC0C54}" type="presParOf" srcId="{DA327476-F64F-4E10-8F8F-7727402D4913}" destId="{6E72679A-08AE-46BA-B285-BA73E3EF3F46}" srcOrd="0" destOrd="0" presId="urn:microsoft.com/office/officeart/2005/8/layout/vList3#2"/>
    <dgm:cxn modelId="{C990E64D-8EA9-4A50-8049-FC78D088287B}" type="presParOf" srcId="{6E72679A-08AE-46BA-B285-BA73E3EF3F46}" destId="{25CC4A9C-F37C-4FC0-B226-B54186373707}" srcOrd="0" destOrd="0" presId="urn:microsoft.com/office/officeart/2005/8/layout/vList3#2"/>
    <dgm:cxn modelId="{E3367BCC-3799-41B9-9475-5FF7FA4D3872}" type="presParOf" srcId="{6E72679A-08AE-46BA-B285-BA73E3EF3F46}" destId="{EFEA8185-7875-4CF2-9372-E4B0C6A76A10}" srcOrd="1" destOrd="0" presId="urn:microsoft.com/office/officeart/2005/8/layout/vList3#2"/>
    <dgm:cxn modelId="{60722884-2232-4434-B1A7-B7C0E3D7CD97}" type="presParOf" srcId="{DA327476-F64F-4E10-8F8F-7727402D4913}" destId="{014A4585-060A-4EF2-B307-4819BFD06E6E}" srcOrd="1" destOrd="0" presId="urn:microsoft.com/office/officeart/2005/8/layout/vList3#2"/>
    <dgm:cxn modelId="{A74AC48C-7A82-47F1-9895-69D9C93E0018}" type="presParOf" srcId="{DA327476-F64F-4E10-8F8F-7727402D4913}" destId="{0A6F793C-CF28-4436-A639-513B990E2B3C}" srcOrd="2" destOrd="0" presId="urn:microsoft.com/office/officeart/2005/8/layout/vList3#2"/>
    <dgm:cxn modelId="{917B4470-B9F5-42F7-8816-3828B746774F}" type="presParOf" srcId="{0A6F793C-CF28-4436-A639-513B990E2B3C}" destId="{9C5562FB-FD50-425D-B1C8-1979C24ABFE1}" srcOrd="0" destOrd="0" presId="urn:microsoft.com/office/officeart/2005/8/layout/vList3#2"/>
    <dgm:cxn modelId="{D16F42F1-EF18-41E0-8A34-3BF467DA74E8}" type="presParOf" srcId="{0A6F793C-CF28-4436-A639-513B990E2B3C}" destId="{E43AAB0B-7F69-4AAA-A8BF-E67CB302EF3F}" srcOrd="1" destOrd="0" presId="urn:microsoft.com/office/officeart/2005/8/layout/vList3#2"/>
    <dgm:cxn modelId="{191736B5-8F31-4CBE-9632-5F1F07B9669D}" type="presParOf" srcId="{DA327476-F64F-4E10-8F8F-7727402D4913}" destId="{6DA82C7F-B07A-4513-94BF-A8178DE7B462}" srcOrd="3" destOrd="0" presId="urn:microsoft.com/office/officeart/2005/8/layout/vList3#2"/>
    <dgm:cxn modelId="{07D26A44-58CC-4B16-8671-CC18D7C60A19}" type="presParOf" srcId="{DA327476-F64F-4E10-8F8F-7727402D4913}" destId="{72E20543-D651-4E23-A178-01C446A20F45}" srcOrd="4" destOrd="0" presId="urn:microsoft.com/office/officeart/2005/8/layout/vList3#2"/>
    <dgm:cxn modelId="{FD8F8ACE-BA4E-49C5-BBD9-BE39FEFBDF24}" type="presParOf" srcId="{72E20543-D651-4E23-A178-01C446A20F45}" destId="{7DE13B27-C9B4-4047-BC9D-DEC7D6653695}" srcOrd="0" destOrd="0" presId="urn:microsoft.com/office/officeart/2005/8/layout/vList3#2"/>
    <dgm:cxn modelId="{2AAC66B5-C930-489B-9E29-4B9A05AD79D5}" type="presParOf" srcId="{72E20543-D651-4E23-A178-01C446A20F45}" destId="{B6A1FA79-5E87-4104-AE90-F7FFDF72EA18}" srcOrd="1" destOrd="0" presId="urn:microsoft.com/office/officeart/2005/8/layout/vList3#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B34AA2B-8E11-4AFF-BF7C-D3EF56FF97C4}" type="doc">
      <dgm:prSet loTypeId="urn:microsoft.com/office/officeart/2005/8/layout/vList5" loCatId="list" qsTypeId="urn:microsoft.com/office/officeart/2005/8/quickstyle/simple1" qsCatId="simple" csTypeId="urn:microsoft.com/office/officeart/2005/8/colors/accent2_3" csCatId="accent2" phldr="1"/>
      <dgm:spPr/>
      <dgm:t>
        <a:bodyPr/>
        <a:lstStyle/>
        <a:p>
          <a:endParaRPr lang="en-US"/>
        </a:p>
      </dgm:t>
    </dgm:pt>
    <dgm:pt modelId="{704056C8-9828-4222-9CF6-A6D14A26F618}">
      <dgm:prSet/>
      <dgm:spPr/>
      <dgm:t>
        <a:bodyPr/>
        <a:lstStyle/>
        <a:p>
          <a:pPr rtl="0"/>
          <a:r>
            <a:rPr lang="en-US" b="1" dirty="0" smtClean="0"/>
            <a:t>Menu Option</a:t>
          </a:r>
          <a:endParaRPr lang="en-US" dirty="0"/>
        </a:p>
      </dgm:t>
      <dgm:extLst>
        <a:ext uri="{E40237B7-FDA0-4F09-8148-C483321AD2D9}">
          <dgm14:cNvPr xmlns:dgm14="http://schemas.microsoft.com/office/drawing/2010/diagram" id="0" name="" descr="Menu Option&#10; MCCR System Definition Menu Option&#10; Flag Stop Codes/Clinics for Third Party (FLTP)&#10;Non-Billable OR Billable&#10; A Stop/Clinic is assumed billable until it is flagged as non-billable&#10; Stops the auto biller from creating bills for specified billable Stops/Clinics&#10;"/>
        </a:ext>
      </dgm:extLst>
    </dgm:pt>
    <dgm:pt modelId="{CA9D6054-979C-474A-A581-6D397EFA479C}" type="parTrans" cxnId="{C93AF128-2C00-4639-912F-4FAA09DD48F0}">
      <dgm:prSet/>
      <dgm:spPr/>
      <dgm:t>
        <a:bodyPr/>
        <a:lstStyle/>
        <a:p>
          <a:endParaRPr lang="en-US"/>
        </a:p>
      </dgm:t>
    </dgm:pt>
    <dgm:pt modelId="{DAA99DFD-CCD4-465B-98B0-587B010D63DA}" type="sibTrans" cxnId="{C93AF128-2C00-4639-912F-4FAA09DD48F0}">
      <dgm:prSet/>
      <dgm:spPr/>
      <dgm:t>
        <a:bodyPr/>
        <a:lstStyle/>
        <a:p>
          <a:endParaRPr lang="en-US"/>
        </a:p>
      </dgm:t>
    </dgm:pt>
    <dgm:pt modelId="{3B621DDD-9542-4C9E-9C5B-BD46AFB70AEC}">
      <dgm:prSet custT="1"/>
      <dgm:spPr/>
      <dgm:t>
        <a:bodyPr/>
        <a:lstStyle/>
        <a:p>
          <a:pPr rtl="0"/>
          <a:r>
            <a:rPr lang="en-US" sz="3200" b="1" dirty="0" smtClean="0"/>
            <a:t>MCCR System Definition Menu Option</a:t>
          </a:r>
          <a:endParaRPr lang="en-US" sz="3200" dirty="0"/>
        </a:p>
      </dgm:t>
      <dgm:extLst>
        <a:ext uri="{E40237B7-FDA0-4F09-8148-C483321AD2D9}">
          <dgm14:cNvPr xmlns:dgm14="http://schemas.microsoft.com/office/drawing/2010/diagram" id="0" name="" descr="Menu Option&#10; MCCR System Definition Menu Option&#10; Flag Stop Codes/Clinics for Third Party (FLTP)&#10;Non-Billable OR Billable&#10; A Stop/Clinic is assumed billable until it is flagged as non-billable&#10; Stops the auto biller from creating bills for specified billable Stops/Clinics&#10;"/>
        </a:ext>
      </dgm:extLst>
    </dgm:pt>
    <dgm:pt modelId="{52A244CF-0E70-4A02-8704-78ECB3585CC4}" type="parTrans" cxnId="{905B7C10-F798-403B-B463-61FC74E93029}">
      <dgm:prSet/>
      <dgm:spPr/>
      <dgm:t>
        <a:bodyPr/>
        <a:lstStyle/>
        <a:p>
          <a:endParaRPr lang="en-US"/>
        </a:p>
      </dgm:t>
    </dgm:pt>
    <dgm:pt modelId="{6F07A93D-A6B1-4AEC-B447-CA21C7A1CCEA}" type="sibTrans" cxnId="{905B7C10-F798-403B-B463-61FC74E93029}">
      <dgm:prSet/>
      <dgm:spPr/>
      <dgm:t>
        <a:bodyPr/>
        <a:lstStyle/>
        <a:p>
          <a:endParaRPr lang="en-US"/>
        </a:p>
      </dgm:t>
    </dgm:pt>
    <dgm:pt modelId="{46080055-B206-4DF5-B81F-1000CFE61F78}">
      <dgm:prSet custT="1"/>
      <dgm:spPr/>
      <dgm:t>
        <a:bodyPr/>
        <a:lstStyle/>
        <a:p>
          <a:pPr rtl="0"/>
          <a:r>
            <a:rPr lang="en-US" sz="3200" b="1" dirty="0" smtClean="0"/>
            <a:t>Flag Stop Codes/Clinics for Third Party (FLTP)</a:t>
          </a:r>
          <a:endParaRPr lang="en-US" sz="3200" dirty="0"/>
        </a:p>
      </dgm:t>
    </dgm:pt>
    <dgm:pt modelId="{857A078B-F8DA-4408-9E44-5869D3BF92F5}" type="parTrans" cxnId="{E8560A11-5927-47C4-9E00-B6FD2B969804}">
      <dgm:prSet/>
      <dgm:spPr/>
      <dgm:t>
        <a:bodyPr/>
        <a:lstStyle/>
        <a:p>
          <a:endParaRPr lang="en-US"/>
        </a:p>
      </dgm:t>
    </dgm:pt>
    <dgm:pt modelId="{02814019-4832-4417-9FDB-C14DA944A4DE}" type="sibTrans" cxnId="{E8560A11-5927-47C4-9E00-B6FD2B969804}">
      <dgm:prSet/>
      <dgm:spPr/>
      <dgm:t>
        <a:bodyPr/>
        <a:lstStyle/>
        <a:p>
          <a:endParaRPr lang="en-US"/>
        </a:p>
      </dgm:t>
    </dgm:pt>
    <dgm:pt modelId="{3CB3B6D5-AF52-4B69-9232-7C78EB97C106}">
      <dgm:prSet/>
      <dgm:spPr/>
      <dgm:t>
        <a:bodyPr/>
        <a:lstStyle/>
        <a:p>
          <a:pPr rtl="0"/>
          <a:r>
            <a:rPr lang="en-US" b="1" smtClean="0"/>
            <a:t>Non-Billable OR Billable</a:t>
          </a:r>
          <a:endParaRPr lang="en-US"/>
        </a:p>
      </dgm:t>
      <dgm:extLst>
        <a:ext uri="{E40237B7-FDA0-4F09-8148-C483321AD2D9}">
          <dgm14:cNvPr xmlns:dgm14="http://schemas.microsoft.com/office/drawing/2010/diagram" id="0" name="" descr="Menu Option&#10; MCCR System Definition Menu Option&#10; Flag Stop Codes/Clinics for Third Party (FLTP)&#10;Non-Billable OR Billable&#10; A Stop/Clinic is assumed billable until it is flagged as non-billable&#10; Stops the auto biller from creating bills for specified billable Stops/Clinics&#10;"/>
        </a:ext>
      </dgm:extLst>
    </dgm:pt>
    <dgm:pt modelId="{4CEF8989-9264-41D1-B4C1-4DB81D36AC5D}" type="parTrans" cxnId="{46A4CB15-8C0B-4D0C-90AE-4A4F2A3B3658}">
      <dgm:prSet/>
      <dgm:spPr/>
      <dgm:t>
        <a:bodyPr/>
        <a:lstStyle/>
        <a:p>
          <a:endParaRPr lang="en-US"/>
        </a:p>
      </dgm:t>
    </dgm:pt>
    <dgm:pt modelId="{E50FA6C8-6826-44F0-B2CF-0C7DFB120456}" type="sibTrans" cxnId="{46A4CB15-8C0B-4D0C-90AE-4A4F2A3B3658}">
      <dgm:prSet/>
      <dgm:spPr/>
      <dgm:t>
        <a:bodyPr/>
        <a:lstStyle/>
        <a:p>
          <a:endParaRPr lang="en-US"/>
        </a:p>
      </dgm:t>
    </dgm:pt>
    <dgm:pt modelId="{DAEFDF46-FF7E-4C53-8897-842F863E2DF2}">
      <dgm:prSet custT="1"/>
      <dgm:spPr/>
      <dgm:t>
        <a:bodyPr/>
        <a:lstStyle/>
        <a:p>
          <a:pPr rtl="0"/>
          <a:r>
            <a:rPr lang="en-US" sz="2800" b="1" dirty="0" smtClean="0"/>
            <a:t>A Stop/Clinic is assumed billable until it is flagged as non-billable</a:t>
          </a:r>
          <a:endParaRPr lang="en-US" sz="2800" dirty="0"/>
        </a:p>
      </dgm:t>
      <dgm:extLst>
        <a:ext uri="{E40237B7-FDA0-4F09-8148-C483321AD2D9}">
          <dgm14:cNvPr xmlns:dgm14="http://schemas.microsoft.com/office/drawing/2010/diagram" id="0" name="" descr="Menu Option&#10; MCCR System Definition Menu Option&#10; Flag Stop Codes/Clinics for Third Party (FLTP)&#10;Non-Billable OR Billable&#10; A Stop/Clinic is assumed billable until it is flagged as non-billable&#10; Stops the auto biller from creating bills for specified billable Stops/Clinics&#10;"/>
        </a:ext>
      </dgm:extLst>
    </dgm:pt>
    <dgm:pt modelId="{DAC976A8-64DA-4E61-B07B-ACCA49C82E4F}" type="parTrans" cxnId="{83F29070-AF29-455B-BCE1-92B5346AA08D}">
      <dgm:prSet/>
      <dgm:spPr/>
      <dgm:t>
        <a:bodyPr/>
        <a:lstStyle/>
        <a:p>
          <a:endParaRPr lang="en-US"/>
        </a:p>
      </dgm:t>
    </dgm:pt>
    <dgm:pt modelId="{57458429-4DE3-4AC4-84C5-19ACFCAF4EB8}" type="sibTrans" cxnId="{83F29070-AF29-455B-BCE1-92B5346AA08D}">
      <dgm:prSet/>
      <dgm:spPr/>
      <dgm:t>
        <a:bodyPr/>
        <a:lstStyle/>
        <a:p>
          <a:endParaRPr lang="en-US"/>
        </a:p>
      </dgm:t>
    </dgm:pt>
    <dgm:pt modelId="{93657F31-C109-4848-815E-CABE3CEDBD3F}">
      <dgm:prSet custT="1"/>
      <dgm:spPr/>
      <dgm:t>
        <a:bodyPr/>
        <a:lstStyle/>
        <a:p>
          <a:pPr rtl="0"/>
          <a:r>
            <a:rPr lang="en-US" sz="2800" b="1" dirty="0" smtClean="0"/>
            <a:t>Stops the auto biller from creating bills for specified billable Stops/Clinics</a:t>
          </a:r>
          <a:endParaRPr lang="en-US" sz="2800" dirty="0"/>
        </a:p>
      </dgm:t>
    </dgm:pt>
    <dgm:pt modelId="{629ACF32-643E-4E65-8E58-9DC0F5897BD4}" type="parTrans" cxnId="{D8360D47-DF8B-4970-9A0B-59C8A6F22C39}">
      <dgm:prSet/>
      <dgm:spPr/>
      <dgm:t>
        <a:bodyPr/>
        <a:lstStyle/>
        <a:p>
          <a:endParaRPr lang="en-US"/>
        </a:p>
      </dgm:t>
    </dgm:pt>
    <dgm:pt modelId="{5F237329-50C1-4E5C-B2BF-F3C0BB591144}" type="sibTrans" cxnId="{D8360D47-DF8B-4970-9A0B-59C8A6F22C39}">
      <dgm:prSet/>
      <dgm:spPr/>
      <dgm:t>
        <a:bodyPr/>
        <a:lstStyle/>
        <a:p>
          <a:endParaRPr lang="en-US"/>
        </a:p>
      </dgm:t>
    </dgm:pt>
    <dgm:pt modelId="{2189A119-E424-4D2E-BB5D-B7DF2E002949}" type="pres">
      <dgm:prSet presAssocID="{4B34AA2B-8E11-4AFF-BF7C-D3EF56FF97C4}" presName="Name0" presStyleCnt="0">
        <dgm:presLayoutVars>
          <dgm:dir/>
          <dgm:animLvl val="lvl"/>
          <dgm:resizeHandles val="exact"/>
        </dgm:presLayoutVars>
      </dgm:prSet>
      <dgm:spPr/>
      <dgm:t>
        <a:bodyPr/>
        <a:lstStyle/>
        <a:p>
          <a:endParaRPr lang="en-US"/>
        </a:p>
      </dgm:t>
    </dgm:pt>
    <dgm:pt modelId="{B0F1A864-FDBD-409B-9AB4-67B290D748BF}" type="pres">
      <dgm:prSet presAssocID="{704056C8-9828-4222-9CF6-A6D14A26F618}" presName="linNode" presStyleCnt="0"/>
      <dgm:spPr/>
    </dgm:pt>
    <dgm:pt modelId="{96C43C03-5642-451D-960C-55ABBA855BE0}" type="pres">
      <dgm:prSet presAssocID="{704056C8-9828-4222-9CF6-A6D14A26F618}" presName="parentText" presStyleLbl="node1" presStyleIdx="0" presStyleCnt="2">
        <dgm:presLayoutVars>
          <dgm:chMax val="1"/>
          <dgm:bulletEnabled val="1"/>
        </dgm:presLayoutVars>
      </dgm:prSet>
      <dgm:spPr/>
      <dgm:t>
        <a:bodyPr/>
        <a:lstStyle/>
        <a:p>
          <a:endParaRPr lang="en-US"/>
        </a:p>
      </dgm:t>
    </dgm:pt>
    <dgm:pt modelId="{F1ACA55F-A83D-4A74-9723-6D177168B216}" type="pres">
      <dgm:prSet presAssocID="{704056C8-9828-4222-9CF6-A6D14A26F618}" presName="descendantText" presStyleLbl="alignAccFollowNode1" presStyleIdx="0" presStyleCnt="2">
        <dgm:presLayoutVars>
          <dgm:bulletEnabled val="1"/>
        </dgm:presLayoutVars>
      </dgm:prSet>
      <dgm:spPr/>
      <dgm:t>
        <a:bodyPr/>
        <a:lstStyle/>
        <a:p>
          <a:endParaRPr lang="en-US"/>
        </a:p>
      </dgm:t>
    </dgm:pt>
    <dgm:pt modelId="{A9062833-9A49-4AFB-80A0-BA948A1DD385}" type="pres">
      <dgm:prSet presAssocID="{DAA99DFD-CCD4-465B-98B0-587B010D63DA}" presName="sp" presStyleCnt="0"/>
      <dgm:spPr/>
    </dgm:pt>
    <dgm:pt modelId="{D9AB9CCE-6605-44DB-8154-45E2FC491BBD}" type="pres">
      <dgm:prSet presAssocID="{3CB3B6D5-AF52-4B69-9232-7C78EB97C106}" presName="linNode" presStyleCnt="0"/>
      <dgm:spPr/>
    </dgm:pt>
    <dgm:pt modelId="{7DD90CDF-3CE1-4CB8-BD04-10F089FEA977}" type="pres">
      <dgm:prSet presAssocID="{3CB3B6D5-AF52-4B69-9232-7C78EB97C106}" presName="parentText" presStyleLbl="node1" presStyleIdx="1" presStyleCnt="2">
        <dgm:presLayoutVars>
          <dgm:chMax val="1"/>
          <dgm:bulletEnabled val="1"/>
        </dgm:presLayoutVars>
      </dgm:prSet>
      <dgm:spPr/>
      <dgm:t>
        <a:bodyPr/>
        <a:lstStyle/>
        <a:p>
          <a:endParaRPr lang="en-US"/>
        </a:p>
      </dgm:t>
    </dgm:pt>
    <dgm:pt modelId="{88663CF4-8380-4FB2-8959-25A3DB0878C0}" type="pres">
      <dgm:prSet presAssocID="{3CB3B6D5-AF52-4B69-9232-7C78EB97C106}" presName="descendantText" presStyleLbl="alignAccFollowNode1" presStyleIdx="1" presStyleCnt="2">
        <dgm:presLayoutVars>
          <dgm:bulletEnabled val="1"/>
        </dgm:presLayoutVars>
      </dgm:prSet>
      <dgm:spPr/>
      <dgm:t>
        <a:bodyPr/>
        <a:lstStyle/>
        <a:p>
          <a:endParaRPr lang="en-US"/>
        </a:p>
      </dgm:t>
    </dgm:pt>
  </dgm:ptLst>
  <dgm:cxnLst>
    <dgm:cxn modelId="{83F29070-AF29-455B-BCE1-92B5346AA08D}" srcId="{3CB3B6D5-AF52-4B69-9232-7C78EB97C106}" destId="{DAEFDF46-FF7E-4C53-8897-842F863E2DF2}" srcOrd="0" destOrd="0" parTransId="{DAC976A8-64DA-4E61-B07B-ACCA49C82E4F}" sibTransId="{57458429-4DE3-4AC4-84C5-19ACFCAF4EB8}"/>
    <dgm:cxn modelId="{52219ABF-CBDF-4F4D-BF40-FB9AC83EA0C9}" type="presOf" srcId="{4B34AA2B-8E11-4AFF-BF7C-D3EF56FF97C4}" destId="{2189A119-E424-4D2E-BB5D-B7DF2E002949}" srcOrd="0" destOrd="0" presId="urn:microsoft.com/office/officeart/2005/8/layout/vList5"/>
    <dgm:cxn modelId="{AD737BB9-9D54-478E-8451-05FD14984700}" type="presOf" srcId="{DAEFDF46-FF7E-4C53-8897-842F863E2DF2}" destId="{88663CF4-8380-4FB2-8959-25A3DB0878C0}" srcOrd="0" destOrd="0" presId="urn:microsoft.com/office/officeart/2005/8/layout/vList5"/>
    <dgm:cxn modelId="{46A4CB15-8C0B-4D0C-90AE-4A4F2A3B3658}" srcId="{4B34AA2B-8E11-4AFF-BF7C-D3EF56FF97C4}" destId="{3CB3B6D5-AF52-4B69-9232-7C78EB97C106}" srcOrd="1" destOrd="0" parTransId="{4CEF8989-9264-41D1-B4C1-4DB81D36AC5D}" sibTransId="{E50FA6C8-6826-44F0-B2CF-0C7DFB120456}"/>
    <dgm:cxn modelId="{905B7C10-F798-403B-B463-61FC74E93029}" srcId="{704056C8-9828-4222-9CF6-A6D14A26F618}" destId="{3B621DDD-9542-4C9E-9C5B-BD46AFB70AEC}" srcOrd="0" destOrd="0" parTransId="{52A244CF-0E70-4A02-8704-78ECB3585CC4}" sibTransId="{6F07A93D-A6B1-4AEC-B447-CA21C7A1CCEA}"/>
    <dgm:cxn modelId="{F55A4723-8A4E-49DD-A7A8-66B8A4728CCF}" type="presOf" srcId="{93657F31-C109-4848-815E-CABE3CEDBD3F}" destId="{88663CF4-8380-4FB2-8959-25A3DB0878C0}" srcOrd="0" destOrd="1" presId="urn:microsoft.com/office/officeart/2005/8/layout/vList5"/>
    <dgm:cxn modelId="{2BED8396-8CD7-45D0-8679-C334BB046393}" type="presOf" srcId="{3B621DDD-9542-4C9E-9C5B-BD46AFB70AEC}" destId="{F1ACA55F-A83D-4A74-9723-6D177168B216}" srcOrd="0" destOrd="0" presId="urn:microsoft.com/office/officeart/2005/8/layout/vList5"/>
    <dgm:cxn modelId="{F84599E6-8461-4B06-9D5E-DA58E5D7201E}" type="presOf" srcId="{3CB3B6D5-AF52-4B69-9232-7C78EB97C106}" destId="{7DD90CDF-3CE1-4CB8-BD04-10F089FEA977}" srcOrd="0" destOrd="0" presId="urn:microsoft.com/office/officeart/2005/8/layout/vList5"/>
    <dgm:cxn modelId="{C1B5B8B8-BDC4-4FF3-9B9B-D6727A753CB2}" type="presOf" srcId="{46080055-B206-4DF5-B81F-1000CFE61F78}" destId="{F1ACA55F-A83D-4A74-9723-6D177168B216}" srcOrd="0" destOrd="1" presId="urn:microsoft.com/office/officeart/2005/8/layout/vList5"/>
    <dgm:cxn modelId="{C93AF128-2C00-4639-912F-4FAA09DD48F0}" srcId="{4B34AA2B-8E11-4AFF-BF7C-D3EF56FF97C4}" destId="{704056C8-9828-4222-9CF6-A6D14A26F618}" srcOrd="0" destOrd="0" parTransId="{CA9D6054-979C-474A-A581-6D397EFA479C}" sibTransId="{DAA99DFD-CCD4-465B-98B0-587B010D63DA}"/>
    <dgm:cxn modelId="{E8560A11-5927-47C4-9E00-B6FD2B969804}" srcId="{704056C8-9828-4222-9CF6-A6D14A26F618}" destId="{46080055-B206-4DF5-B81F-1000CFE61F78}" srcOrd="1" destOrd="0" parTransId="{857A078B-F8DA-4408-9E44-5869D3BF92F5}" sibTransId="{02814019-4832-4417-9FDB-C14DA944A4DE}"/>
    <dgm:cxn modelId="{D8360D47-DF8B-4970-9A0B-59C8A6F22C39}" srcId="{3CB3B6D5-AF52-4B69-9232-7C78EB97C106}" destId="{93657F31-C109-4848-815E-CABE3CEDBD3F}" srcOrd="1" destOrd="0" parTransId="{629ACF32-643E-4E65-8E58-9DC0F5897BD4}" sibTransId="{5F237329-50C1-4E5C-B2BF-F3C0BB591144}"/>
    <dgm:cxn modelId="{87447533-6606-41ED-BF0B-977C13AF0378}" type="presOf" srcId="{704056C8-9828-4222-9CF6-A6D14A26F618}" destId="{96C43C03-5642-451D-960C-55ABBA855BE0}" srcOrd="0" destOrd="0" presId="urn:microsoft.com/office/officeart/2005/8/layout/vList5"/>
    <dgm:cxn modelId="{756E8049-45F4-4BCB-8B62-D0FCBCED49E2}" type="presParOf" srcId="{2189A119-E424-4D2E-BB5D-B7DF2E002949}" destId="{B0F1A864-FDBD-409B-9AB4-67B290D748BF}" srcOrd="0" destOrd="0" presId="urn:microsoft.com/office/officeart/2005/8/layout/vList5"/>
    <dgm:cxn modelId="{EA3BBE92-C90D-4C8F-B9D4-9C8480304B03}" type="presParOf" srcId="{B0F1A864-FDBD-409B-9AB4-67B290D748BF}" destId="{96C43C03-5642-451D-960C-55ABBA855BE0}" srcOrd="0" destOrd="0" presId="urn:microsoft.com/office/officeart/2005/8/layout/vList5"/>
    <dgm:cxn modelId="{DF791105-DACA-41EF-B639-C015E66CE263}" type="presParOf" srcId="{B0F1A864-FDBD-409B-9AB4-67B290D748BF}" destId="{F1ACA55F-A83D-4A74-9723-6D177168B216}" srcOrd="1" destOrd="0" presId="urn:microsoft.com/office/officeart/2005/8/layout/vList5"/>
    <dgm:cxn modelId="{5B89CA48-DBFE-4D59-8E94-115E6B166992}" type="presParOf" srcId="{2189A119-E424-4D2E-BB5D-B7DF2E002949}" destId="{A9062833-9A49-4AFB-80A0-BA948A1DD385}" srcOrd="1" destOrd="0" presId="urn:microsoft.com/office/officeart/2005/8/layout/vList5"/>
    <dgm:cxn modelId="{F243CBF7-BC6A-4408-B0B0-5AF00C533A6A}" type="presParOf" srcId="{2189A119-E424-4D2E-BB5D-B7DF2E002949}" destId="{D9AB9CCE-6605-44DB-8154-45E2FC491BBD}" srcOrd="2" destOrd="0" presId="urn:microsoft.com/office/officeart/2005/8/layout/vList5"/>
    <dgm:cxn modelId="{E00708E7-DC7A-4B2A-85CD-99028170317B}" type="presParOf" srcId="{D9AB9CCE-6605-44DB-8154-45E2FC491BBD}" destId="{7DD90CDF-3CE1-4CB8-BD04-10F089FEA977}" srcOrd="0" destOrd="0" presId="urn:microsoft.com/office/officeart/2005/8/layout/vList5"/>
    <dgm:cxn modelId="{4653E1F9-7C91-4067-9F4A-A97D9D8D7D30}" type="presParOf" srcId="{D9AB9CCE-6605-44DB-8154-45E2FC491BBD}" destId="{88663CF4-8380-4FB2-8959-25A3DB0878C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B6B94A0-7606-4336-B217-A7AE198B80E0}" type="doc">
      <dgm:prSet loTypeId="urn:microsoft.com/office/officeart/2005/8/layout/hList1" loCatId="list" qsTypeId="urn:microsoft.com/office/officeart/2005/8/quickstyle/simple1" qsCatId="simple" csTypeId="urn:microsoft.com/office/officeart/2005/8/colors/accent4_3" csCatId="accent4" phldr="1"/>
      <dgm:spPr/>
      <dgm:t>
        <a:bodyPr/>
        <a:lstStyle/>
        <a:p>
          <a:endParaRPr lang="en-US"/>
        </a:p>
      </dgm:t>
    </dgm:pt>
    <dgm:pt modelId="{3B97A701-40D7-4FF0-A354-2B0B74399D2C}">
      <dgm:prSet custT="1"/>
      <dgm:spPr/>
      <dgm:t>
        <a:bodyPr/>
        <a:lstStyle/>
        <a:p>
          <a:pPr rtl="0"/>
          <a:r>
            <a:rPr lang="en-US" sz="2800" dirty="0" smtClean="0"/>
            <a:t>160</a:t>
          </a:r>
          <a:endParaRPr lang="en-US" sz="2800" dirty="0"/>
        </a:p>
      </dgm:t>
    </dgm:pt>
    <dgm:pt modelId="{0968BB28-D84B-4545-B88E-CBAB58AB4C76}" type="parTrans" cxnId="{146EB7A5-E4D5-4497-B149-FBFC006D4BED}">
      <dgm:prSet/>
      <dgm:spPr/>
      <dgm:t>
        <a:bodyPr/>
        <a:lstStyle/>
        <a:p>
          <a:endParaRPr lang="en-US"/>
        </a:p>
      </dgm:t>
    </dgm:pt>
    <dgm:pt modelId="{57CF4497-EFDB-4A53-8D4D-C552662783AF}" type="sibTrans" cxnId="{146EB7A5-E4D5-4497-B149-FBFC006D4BED}">
      <dgm:prSet/>
      <dgm:spPr/>
      <dgm:t>
        <a:bodyPr/>
        <a:lstStyle/>
        <a:p>
          <a:endParaRPr lang="en-US"/>
        </a:p>
      </dgm:t>
    </dgm:pt>
    <dgm:pt modelId="{B196041C-DDEB-487A-A327-58F9A3F5AE91}">
      <dgm:prSet custT="1"/>
      <dgm:spPr/>
      <dgm:t>
        <a:bodyPr/>
        <a:lstStyle/>
        <a:p>
          <a:pPr rtl="0"/>
          <a:r>
            <a:rPr lang="en-US" sz="2800" dirty="0" smtClean="0"/>
            <a:t>719 </a:t>
          </a:r>
          <a:endParaRPr lang="en-US" sz="2800" dirty="0"/>
        </a:p>
      </dgm:t>
    </dgm:pt>
    <dgm:pt modelId="{D8A8B6B6-86C4-4A50-B75A-90021E121E8A}" type="parTrans" cxnId="{D3280573-4501-4087-A5AD-BEBB03859E34}">
      <dgm:prSet/>
      <dgm:spPr/>
      <dgm:t>
        <a:bodyPr/>
        <a:lstStyle/>
        <a:p>
          <a:endParaRPr lang="en-US"/>
        </a:p>
      </dgm:t>
    </dgm:pt>
    <dgm:pt modelId="{73216690-4CF2-401E-BB15-24D0A28EF29F}" type="sibTrans" cxnId="{D3280573-4501-4087-A5AD-BEBB03859E34}">
      <dgm:prSet/>
      <dgm:spPr/>
      <dgm:t>
        <a:bodyPr/>
        <a:lstStyle/>
        <a:p>
          <a:endParaRPr lang="en-US"/>
        </a:p>
      </dgm:t>
    </dgm:pt>
    <dgm:pt modelId="{497419E6-DB27-40B2-BAFD-35BF8A885D97}">
      <dgm:prSet custT="1"/>
      <dgm:spPr/>
      <dgm:t>
        <a:bodyPr/>
        <a:lstStyle/>
        <a:p>
          <a:pPr rtl="0"/>
          <a:r>
            <a:rPr lang="en-US" sz="2800" dirty="0" smtClean="0"/>
            <a:t>98969</a:t>
          </a:r>
          <a:endParaRPr lang="en-US" sz="2800" dirty="0"/>
        </a:p>
      </dgm:t>
    </dgm:pt>
    <dgm:pt modelId="{AA55FE09-CE91-497C-9D9B-16CF416AC07E}" type="parTrans" cxnId="{766AC91B-C427-4541-A1BD-AE842C277C87}">
      <dgm:prSet/>
      <dgm:spPr/>
      <dgm:t>
        <a:bodyPr/>
        <a:lstStyle/>
        <a:p>
          <a:endParaRPr lang="en-US"/>
        </a:p>
      </dgm:t>
    </dgm:pt>
    <dgm:pt modelId="{346FAEB9-2A2A-496B-8482-977406FE730C}" type="sibTrans" cxnId="{766AC91B-C427-4541-A1BD-AE842C277C87}">
      <dgm:prSet/>
      <dgm:spPr/>
      <dgm:t>
        <a:bodyPr/>
        <a:lstStyle/>
        <a:p>
          <a:endParaRPr lang="en-US"/>
        </a:p>
      </dgm:t>
    </dgm:pt>
    <dgm:pt modelId="{BAB8B9C0-B2F5-42A1-8EF5-DAF1502241F0}">
      <dgm:prSet custT="1"/>
      <dgm:spPr/>
      <dgm:t>
        <a:bodyPr/>
        <a:lstStyle/>
        <a:p>
          <a:pPr rtl="0"/>
          <a:r>
            <a:rPr lang="en-US" sz="2800" dirty="0" smtClean="0"/>
            <a:t>Primary stop code   </a:t>
          </a:r>
          <a:endParaRPr lang="en-US" sz="2800" dirty="0"/>
        </a:p>
      </dgm:t>
    </dgm:pt>
    <dgm:pt modelId="{A910A980-8A23-49B8-9378-A74C7B118D86}" type="parTrans" cxnId="{99B0C4ED-E169-4402-ABA7-99682CEF3CD4}">
      <dgm:prSet/>
      <dgm:spPr/>
      <dgm:t>
        <a:bodyPr/>
        <a:lstStyle/>
        <a:p>
          <a:endParaRPr lang="en-US"/>
        </a:p>
      </dgm:t>
    </dgm:pt>
    <dgm:pt modelId="{BE84BBC4-85C7-4F9E-B599-E0502CE0CE01}" type="sibTrans" cxnId="{99B0C4ED-E169-4402-ABA7-99682CEF3CD4}">
      <dgm:prSet/>
      <dgm:spPr/>
      <dgm:t>
        <a:bodyPr/>
        <a:lstStyle/>
        <a:p>
          <a:endParaRPr lang="en-US"/>
        </a:p>
      </dgm:t>
    </dgm:pt>
    <dgm:pt modelId="{AA0EAD50-A625-44E7-9D7C-BCFB82922735}">
      <dgm:prSet custT="1"/>
      <dgm:spPr/>
      <dgm:t>
        <a:bodyPr/>
        <a:lstStyle/>
        <a:p>
          <a:pPr rtl="0"/>
          <a:r>
            <a:rPr lang="en-US" sz="2800" dirty="0" smtClean="0"/>
            <a:t>Secondary stop code  </a:t>
          </a:r>
          <a:endParaRPr lang="en-US" sz="2800" dirty="0"/>
        </a:p>
      </dgm:t>
    </dgm:pt>
    <dgm:pt modelId="{DC81BC18-4D86-4DAA-9827-39EAB97E9CB4}" type="parTrans" cxnId="{B3F99606-6687-4C9F-A305-1D2BCFD0168D}">
      <dgm:prSet/>
      <dgm:spPr/>
      <dgm:t>
        <a:bodyPr/>
        <a:lstStyle/>
        <a:p>
          <a:endParaRPr lang="en-US"/>
        </a:p>
      </dgm:t>
    </dgm:pt>
    <dgm:pt modelId="{891A9E6A-8E67-497F-8166-CAFC45064716}" type="sibTrans" cxnId="{B3F99606-6687-4C9F-A305-1D2BCFD0168D}">
      <dgm:prSet/>
      <dgm:spPr/>
      <dgm:t>
        <a:bodyPr/>
        <a:lstStyle/>
        <a:p>
          <a:endParaRPr lang="en-US"/>
        </a:p>
      </dgm:t>
    </dgm:pt>
    <dgm:pt modelId="{52800D03-A3AA-4FAD-9567-C3AD8B5C7BF5}">
      <dgm:prSet custT="1"/>
      <dgm:spPr/>
      <dgm:t>
        <a:bodyPr/>
        <a:lstStyle/>
        <a:p>
          <a:pPr rtl="0"/>
          <a:r>
            <a:rPr lang="en-US" sz="2800" dirty="0" smtClean="0"/>
            <a:t>CPT Code </a:t>
          </a:r>
          <a:r>
            <a:rPr lang="en-US" sz="2800" dirty="0" smtClean="0">
              <a:latin typeface="+mj-lt"/>
            </a:rPr>
            <a:t>online assessment/ management</a:t>
          </a:r>
          <a:endParaRPr lang="en-US" sz="2800" dirty="0">
            <a:latin typeface="+mj-lt"/>
          </a:endParaRPr>
        </a:p>
      </dgm:t>
    </dgm:pt>
    <dgm:pt modelId="{E92B5C95-CFFD-4196-8712-CBD394DF63CB}" type="parTrans" cxnId="{4B996392-3EFB-4BD9-A650-C702AB260A24}">
      <dgm:prSet/>
      <dgm:spPr/>
      <dgm:t>
        <a:bodyPr/>
        <a:lstStyle/>
        <a:p>
          <a:endParaRPr lang="en-US"/>
        </a:p>
      </dgm:t>
    </dgm:pt>
    <dgm:pt modelId="{C2C914BE-B518-4F97-856F-817D004C3B75}" type="sibTrans" cxnId="{4B996392-3EFB-4BD9-A650-C702AB260A24}">
      <dgm:prSet/>
      <dgm:spPr/>
      <dgm:t>
        <a:bodyPr/>
        <a:lstStyle/>
        <a:p>
          <a:endParaRPr lang="en-US"/>
        </a:p>
      </dgm:t>
    </dgm:pt>
    <dgm:pt modelId="{8752B921-3BC3-47CC-9543-BF46B0D8F16C}" type="pres">
      <dgm:prSet presAssocID="{AB6B94A0-7606-4336-B217-A7AE198B80E0}" presName="Name0" presStyleCnt="0">
        <dgm:presLayoutVars>
          <dgm:dir/>
          <dgm:animLvl val="lvl"/>
          <dgm:resizeHandles val="exact"/>
        </dgm:presLayoutVars>
      </dgm:prSet>
      <dgm:spPr/>
      <dgm:t>
        <a:bodyPr/>
        <a:lstStyle/>
        <a:p>
          <a:endParaRPr lang="en-US"/>
        </a:p>
      </dgm:t>
    </dgm:pt>
    <dgm:pt modelId="{32AEA3C0-4928-4F63-810E-20EB6775D726}" type="pres">
      <dgm:prSet presAssocID="{3B97A701-40D7-4FF0-A354-2B0B74399D2C}" presName="composite" presStyleCnt="0"/>
      <dgm:spPr/>
      <dgm:t>
        <a:bodyPr/>
        <a:lstStyle/>
        <a:p>
          <a:endParaRPr lang="en-US"/>
        </a:p>
      </dgm:t>
    </dgm:pt>
    <dgm:pt modelId="{81DD70BE-1F8C-47E3-B32C-08DEA3D76959}" type="pres">
      <dgm:prSet presAssocID="{3B97A701-40D7-4FF0-A354-2B0B74399D2C}" presName="parTx" presStyleLbl="alignNode1" presStyleIdx="0" presStyleCnt="3">
        <dgm:presLayoutVars>
          <dgm:chMax val="0"/>
          <dgm:chPref val="0"/>
          <dgm:bulletEnabled val="1"/>
        </dgm:presLayoutVars>
      </dgm:prSet>
      <dgm:spPr/>
      <dgm:t>
        <a:bodyPr/>
        <a:lstStyle/>
        <a:p>
          <a:endParaRPr lang="en-US"/>
        </a:p>
      </dgm:t>
    </dgm:pt>
    <dgm:pt modelId="{B49B2A5E-AE43-4274-BFE1-3720041168AE}" type="pres">
      <dgm:prSet presAssocID="{3B97A701-40D7-4FF0-A354-2B0B74399D2C}" presName="desTx" presStyleLbl="alignAccFollowNode1" presStyleIdx="0" presStyleCnt="3" custScaleY="100000">
        <dgm:presLayoutVars>
          <dgm:bulletEnabled val="1"/>
        </dgm:presLayoutVars>
      </dgm:prSet>
      <dgm:spPr/>
      <dgm:t>
        <a:bodyPr/>
        <a:lstStyle/>
        <a:p>
          <a:endParaRPr lang="en-US"/>
        </a:p>
      </dgm:t>
    </dgm:pt>
    <dgm:pt modelId="{F7FA58A1-E380-42F4-8228-62CAFEF35F2D}" type="pres">
      <dgm:prSet presAssocID="{57CF4497-EFDB-4A53-8D4D-C552662783AF}" presName="space" presStyleCnt="0"/>
      <dgm:spPr/>
      <dgm:t>
        <a:bodyPr/>
        <a:lstStyle/>
        <a:p>
          <a:endParaRPr lang="en-US"/>
        </a:p>
      </dgm:t>
    </dgm:pt>
    <dgm:pt modelId="{57EBB804-90F3-4DEF-A9D0-4548B4353F2E}" type="pres">
      <dgm:prSet presAssocID="{B196041C-DDEB-487A-A327-58F9A3F5AE91}" presName="composite" presStyleCnt="0"/>
      <dgm:spPr/>
      <dgm:t>
        <a:bodyPr/>
        <a:lstStyle/>
        <a:p>
          <a:endParaRPr lang="en-US"/>
        </a:p>
      </dgm:t>
    </dgm:pt>
    <dgm:pt modelId="{F2D9AA2B-F607-49F5-97FF-DA3AAC3065A6}" type="pres">
      <dgm:prSet presAssocID="{B196041C-DDEB-487A-A327-58F9A3F5AE91}" presName="parTx" presStyleLbl="alignNode1" presStyleIdx="1" presStyleCnt="3">
        <dgm:presLayoutVars>
          <dgm:chMax val="0"/>
          <dgm:chPref val="0"/>
          <dgm:bulletEnabled val="1"/>
        </dgm:presLayoutVars>
      </dgm:prSet>
      <dgm:spPr/>
      <dgm:t>
        <a:bodyPr/>
        <a:lstStyle/>
        <a:p>
          <a:endParaRPr lang="en-US"/>
        </a:p>
      </dgm:t>
    </dgm:pt>
    <dgm:pt modelId="{6009F921-04C3-41C6-8C65-598AAF969057}" type="pres">
      <dgm:prSet presAssocID="{B196041C-DDEB-487A-A327-58F9A3F5AE91}" presName="desTx" presStyleLbl="alignAccFollowNode1" presStyleIdx="1" presStyleCnt="3" custScaleY="100000">
        <dgm:presLayoutVars>
          <dgm:bulletEnabled val="1"/>
        </dgm:presLayoutVars>
      </dgm:prSet>
      <dgm:spPr/>
      <dgm:t>
        <a:bodyPr/>
        <a:lstStyle/>
        <a:p>
          <a:endParaRPr lang="en-US"/>
        </a:p>
      </dgm:t>
    </dgm:pt>
    <dgm:pt modelId="{619F6F34-16DE-400C-BEF9-3C9E35C6650C}" type="pres">
      <dgm:prSet presAssocID="{73216690-4CF2-401E-BB15-24D0A28EF29F}" presName="space" presStyleCnt="0"/>
      <dgm:spPr/>
      <dgm:t>
        <a:bodyPr/>
        <a:lstStyle/>
        <a:p>
          <a:endParaRPr lang="en-US"/>
        </a:p>
      </dgm:t>
    </dgm:pt>
    <dgm:pt modelId="{5022A219-60BC-49CF-BD55-818A88C30B6F}" type="pres">
      <dgm:prSet presAssocID="{497419E6-DB27-40B2-BAFD-35BF8A885D97}" presName="composite" presStyleCnt="0"/>
      <dgm:spPr/>
      <dgm:t>
        <a:bodyPr/>
        <a:lstStyle/>
        <a:p>
          <a:endParaRPr lang="en-US"/>
        </a:p>
      </dgm:t>
    </dgm:pt>
    <dgm:pt modelId="{9B076F09-80E2-49B8-9454-B66B510C018A}" type="pres">
      <dgm:prSet presAssocID="{497419E6-DB27-40B2-BAFD-35BF8A885D97}" presName="parTx" presStyleLbl="alignNode1" presStyleIdx="2" presStyleCnt="3">
        <dgm:presLayoutVars>
          <dgm:chMax val="0"/>
          <dgm:chPref val="0"/>
          <dgm:bulletEnabled val="1"/>
        </dgm:presLayoutVars>
      </dgm:prSet>
      <dgm:spPr/>
      <dgm:t>
        <a:bodyPr/>
        <a:lstStyle/>
        <a:p>
          <a:endParaRPr lang="en-US"/>
        </a:p>
      </dgm:t>
    </dgm:pt>
    <dgm:pt modelId="{7CF8C761-6BA4-4093-99C9-4A5D1DD09829}" type="pres">
      <dgm:prSet presAssocID="{497419E6-DB27-40B2-BAFD-35BF8A885D97}" presName="desTx" presStyleLbl="alignAccFollowNode1" presStyleIdx="2" presStyleCnt="3" custScaleY="100000">
        <dgm:presLayoutVars>
          <dgm:bulletEnabled val="1"/>
        </dgm:presLayoutVars>
      </dgm:prSet>
      <dgm:spPr/>
      <dgm:t>
        <a:bodyPr/>
        <a:lstStyle/>
        <a:p>
          <a:endParaRPr lang="en-US"/>
        </a:p>
      </dgm:t>
    </dgm:pt>
  </dgm:ptLst>
  <dgm:cxnLst>
    <dgm:cxn modelId="{A54A3DC8-0CAD-4B15-B5B2-2B5E465927BA}" type="presOf" srcId="{AA0EAD50-A625-44E7-9D7C-BCFB82922735}" destId="{6009F921-04C3-41C6-8C65-598AAF969057}" srcOrd="0" destOrd="0" presId="urn:microsoft.com/office/officeart/2005/8/layout/hList1"/>
    <dgm:cxn modelId="{B3F99606-6687-4C9F-A305-1D2BCFD0168D}" srcId="{B196041C-DDEB-487A-A327-58F9A3F5AE91}" destId="{AA0EAD50-A625-44E7-9D7C-BCFB82922735}" srcOrd="0" destOrd="0" parTransId="{DC81BC18-4D86-4DAA-9827-39EAB97E9CB4}" sibTransId="{891A9E6A-8E67-497F-8166-CAFC45064716}"/>
    <dgm:cxn modelId="{4B996392-3EFB-4BD9-A650-C702AB260A24}" srcId="{497419E6-DB27-40B2-BAFD-35BF8A885D97}" destId="{52800D03-A3AA-4FAD-9567-C3AD8B5C7BF5}" srcOrd="0" destOrd="0" parTransId="{E92B5C95-CFFD-4196-8712-CBD394DF63CB}" sibTransId="{C2C914BE-B518-4F97-856F-817D004C3B75}"/>
    <dgm:cxn modelId="{766AC91B-C427-4541-A1BD-AE842C277C87}" srcId="{AB6B94A0-7606-4336-B217-A7AE198B80E0}" destId="{497419E6-DB27-40B2-BAFD-35BF8A885D97}" srcOrd="2" destOrd="0" parTransId="{AA55FE09-CE91-497C-9D9B-16CF416AC07E}" sibTransId="{346FAEB9-2A2A-496B-8482-977406FE730C}"/>
    <dgm:cxn modelId="{99B0C4ED-E169-4402-ABA7-99682CEF3CD4}" srcId="{3B97A701-40D7-4FF0-A354-2B0B74399D2C}" destId="{BAB8B9C0-B2F5-42A1-8EF5-DAF1502241F0}" srcOrd="0" destOrd="0" parTransId="{A910A980-8A23-49B8-9378-A74C7B118D86}" sibTransId="{BE84BBC4-85C7-4F9E-B599-E0502CE0CE01}"/>
    <dgm:cxn modelId="{AB8EE13E-85C8-43F4-BE68-C8F2A2E7D18C}" type="presOf" srcId="{B196041C-DDEB-487A-A327-58F9A3F5AE91}" destId="{F2D9AA2B-F607-49F5-97FF-DA3AAC3065A6}" srcOrd="0" destOrd="0" presId="urn:microsoft.com/office/officeart/2005/8/layout/hList1"/>
    <dgm:cxn modelId="{CEB5EE07-C401-4879-BC2D-B0FC90E6E260}" type="presOf" srcId="{BAB8B9C0-B2F5-42A1-8EF5-DAF1502241F0}" destId="{B49B2A5E-AE43-4274-BFE1-3720041168AE}" srcOrd="0" destOrd="0" presId="urn:microsoft.com/office/officeart/2005/8/layout/hList1"/>
    <dgm:cxn modelId="{7569D8F7-4F68-4E61-9215-F295D671B082}" type="presOf" srcId="{AB6B94A0-7606-4336-B217-A7AE198B80E0}" destId="{8752B921-3BC3-47CC-9543-BF46B0D8F16C}" srcOrd="0" destOrd="0" presId="urn:microsoft.com/office/officeart/2005/8/layout/hList1"/>
    <dgm:cxn modelId="{FCE1F75E-665C-4543-95D5-CB23FBEDA474}" type="presOf" srcId="{497419E6-DB27-40B2-BAFD-35BF8A885D97}" destId="{9B076F09-80E2-49B8-9454-B66B510C018A}" srcOrd="0" destOrd="0" presId="urn:microsoft.com/office/officeart/2005/8/layout/hList1"/>
    <dgm:cxn modelId="{9F50567E-851A-4855-AD7A-2092B8DCE64D}" type="presOf" srcId="{52800D03-A3AA-4FAD-9567-C3AD8B5C7BF5}" destId="{7CF8C761-6BA4-4093-99C9-4A5D1DD09829}" srcOrd="0" destOrd="0" presId="urn:microsoft.com/office/officeart/2005/8/layout/hList1"/>
    <dgm:cxn modelId="{146EB7A5-E4D5-4497-B149-FBFC006D4BED}" srcId="{AB6B94A0-7606-4336-B217-A7AE198B80E0}" destId="{3B97A701-40D7-4FF0-A354-2B0B74399D2C}" srcOrd="0" destOrd="0" parTransId="{0968BB28-D84B-4545-B88E-CBAB58AB4C76}" sibTransId="{57CF4497-EFDB-4A53-8D4D-C552662783AF}"/>
    <dgm:cxn modelId="{D3280573-4501-4087-A5AD-BEBB03859E34}" srcId="{AB6B94A0-7606-4336-B217-A7AE198B80E0}" destId="{B196041C-DDEB-487A-A327-58F9A3F5AE91}" srcOrd="1" destOrd="0" parTransId="{D8A8B6B6-86C4-4A50-B75A-90021E121E8A}" sibTransId="{73216690-4CF2-401E-BB15-24D0A28EF29F}"/>
    <dgm:cxn modelId="{7A216307-1176-4584-B8FE-4B63D3F40064}" type="presOf" srcId="{3B97A701-40D7-4FF0-A354-2B0B74399D2C}" destId="{81DD70BE-1F8C-47E3-B32C-08DEA3D76959}" srcOrd="0" destOrd="0" presId="urn:microsoft.com/office/officeart/2005/8/layout/hList1"/>
    <dgm:cxn modelId="{AB1011D4-7B01-4A9A-8C2F-90E88DDBA63E}" type="presParOf" srcId="{8752B921-3BC3-47CC-9543-BF46B0D8F16C}" destId="{32AEA3C0-4928-4F63-810E-20EB6775D726}" srcOrd="0" destOrd="0" presId="urn:microsoft.com/office/officeart/2005/8/layout/hList1"/>
    <dgm:cxn modelId="{6FBBBC43-F0EB-4316-85FF-CB772A0180B7}" type="presParOf" srcId="{32AEA3C0-4928-4F63-810E-20EB6775D726}" destId="{81DD70BE-1F8C-47E3-B32C-08DEA3D76959}" srcOrd="0" destOrd="0" presId="urn:microsoft.com/office/officeart/2005/8/layout/hList1"/>
    <dgm:cxn modelId="{8ADA4C26-16B7-45E1-8793-895F155ABA9D}" type="presParOf" srcId="{32AEA3C0-4928-4F63-810E-20EB6775D726}" destId="{B49B2A5E-AE43-4274-BFE1-3720041168AE}" srcOrd="1" destOrd="0" presId="urn:microsoft.com/office/officeart/2005/8/layout/hList1"/>
    <dgm:cxn modelId="{7BAC21D1-76D2-4F52-A4FC-B268F7652B01}" type="presParOf" srcId="{8752B921-3BC3-47CC-9543-BF46B0D8F16C}" destId="{F7FA58A1-E380-42F4-8228-62CAFEF35F2D}" srcOrd="1" destOrd="0" presId="urn:microsoft.com/office/officeart/2005/8/layout/hList1"/>
    <dgm:cxn modelId="{829441FF-68E9-408F-82C2-3556021CE1EF}" type="presParOf" srcId="{8752B921-3BC3-47CC-9543-BF46B0D8F16C}" destId="{57EBB804-90F3-4DEF-A9D0-4548B4353F2E}" srcOrd="2" destOrd="0" presId="urn:microsoft.com/office/officeart/2005/8/layout/hList1"/>
    <dgm:cxn modelId="{861008DC-B8E4-4620-B17C-13B9DC5C629E}" type="presParOf" srcId="{57EBB804-90F3-4DEF-A9D0-4548B4353F2E}" destId="{F2D9AA2B-F607-49F5-97FF-DA3AAC3065A6}" srcOrd="0" destOrd="0" presId="urn:microsoft.com/office/officeart/2005/8/layout/hList1"/>
    <dgm:cxn modelId="{086A5DFF-57F4-4BBB-9D0A-8CDA201499D8}" type="presParOf" srcId="{57EBB804-90F3-4DEF-A9D0-4548B4353F2E}" destId="{6009F921-04C3-41C6-8C65-598AAF969057}" srcOrd="1" destOrd="0" presId="urn:microsoft.com/office/officeart/2005/8/layout/hList1"/>
    <dgm:cxn modelId="{35628A23-AA64-4AE6-8AB3-030686D05F9A}" type="presParOf" srcId="{8752B921-3BC3-47CC-9543-BF46B0D8F16C}" destId="{619F6F34-16DE-400C-BEF9-3C9E35C6650C}" srcOrd="3" destOrd="0" presId="urn:microsoft.com/office/officeart/2005/8/layout/hList1"/>
    <dgm:cxn modelId="{132AACE5-29BD-4489-8679-195C94B43E88}" type="presParOf" srcId="{8752B921-3BC3-47CC-9543-BF46B0D8F16C}" destId="{5022A219-60BC-49CF-BD55-818A88C30B6F}" srcOrd="4" destOrd="0" presId="urn:microsoft.com/office/officeart/2005/8/layout/hList1"/>
    <dgm:cxn modelId="{11AD6679-07AC-41A2-812D-E5E1E8A51D3F}" type="presParOf" srcId="{5022A219-60BC-49CF-BD55-818A88C30B6F}" destId="{9B076F09-80E2-49B8-9454-B66B510C018A}" srcOrd="0" destOrd="0" presId="urn:microsoft.com/office/officeart/2005/8/layout/hList1"/>
    <dgm:cxn modelId="{5CEFDE45-C0E7-472D-AFAD-B47E2D8E75B2}" type="presParOf" srcId="{5022A219-60BC-49CF-BD55-818A88C30B6F}" destId="{7CF8C761-6BA4-4093-99C9-4A5D1DD0982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D8552AA-F460-4FCA-AF55-6CBEC361578E}" type="doc">
      <dgm:prSet loTypeId="urn:microsoft.com/office/officeart/2005/8/layout/process2" loCatId="process" qsTypeId="urn:microsoft.com/office/officeart/2005/8/quickstyle/simple1" qsCatId="simple" csTypeId="urn:microsoft.com/office/officeart/2005/8/colors/accent4_5" csCatId="accent4" phldr="1"/>
      <dgm:spPr/>
      <dgm:t>
        <a:bodyPr/>
        <a:lstStyle/>
        <a:p>
          <a:endParaRPr lang="en-US"/>
        </a:p>
      </dgm:t>
    </dgm:pt>
    <dgm:pt modelId="{0CFB0719-5FA2-4E96-BAF2-088058145AB3}">
      <dgm:prSet custT="1"/>
      <dgm:spPr/>
      <dgm:t>
        <a:bodyPr/>
        <a:lstStyle/>
        <a:p>
          <a:pPr rtl="0"/>
          <a:r>
            <a:rPr lang="en-US" sz="2800" dirty="0" smtClean="0"/>
            <a:t>Medication Management Question</a:t>
          </a:r>
          <a:endParaRPr lang="en-US" sz="2800" dirty="0"/>
        </a:p>
      </dgm:t>
      <dgm:extLst>
        <a:ext uri="{E40237B7-FDA0-4F09-8148-C483321AD2D9}">
          <dgm14:cNvPr xmlns:dgm14="http://schemas.microsoft.com/office/drawing/2010/diagram" id="0" name="" descr="Medication Management Question&#10;PACT provider to PACT pharmacist&#10;PACT pharmacist to Specialty pharmacist&#10;Medication Management question to a CPS at another facility&#10;"/>
        </a:ext>
      </dgm:extLst>
    </dgm:pt>
    <dgm:pt modelId="{446DA021-4D0A-401B-8496-4DBAA29CA634}" type="parTrans" cxnId="{CFD20436-8A77-40F6-BBC1-F04B43E3C7D1}">
      <dgm:prSet/>
      <dgm:spPr/>
      <dgm:t>
        <a:bodyPr/>
        <a:lstStyle/>
        <a:p>
          <a:endParaRPr lang="en-US"/>
        </a:p>
      </dgm:t>
    </dgm:pt>
    <dgm:pt modelId="{76B063AC-479C-46D7-9B24-8A963A17A9C0}" type="sibTrans" cxnId="{CFD20436-8A77-40F6-BBC1-F04B43E3C7D1}">
      <dgm:prSet/>
      <dgm:spPr/>
      <dgm:t>
        <a:bodyPr/>
        <a:lstStyle/>
        <a:p>
          <a:endParaRPr lang="en-US"/>
        </a:p>
      </dgm:t>
      <dgm:extLst>
        <a:ext uri="{E40237B7-FDA0-4F09-8148-C483321AD2D9}">
          <dgm14:cNvPr xmlns:dgm14="http://schemas.microsoft.com/office/drawing/2010/diagram" id="0" name="" descr="Medication Management Question&#10;PACT provider to PACT pharmacist&#10;PACT pharmacist to Specialty pharmacist&#10;Medication Management question to a CPS at another facility&#10;"/>
        </a:ext>
      </dgm:extLst>
    </dgm:pt>
    <dgm:pt modelId="{879C6281-D9D4-477E-8834-9A96759DE21B}">
      <dgm:prSet custT="1"/>
      <dgm:spPr/>
      <dgm:t>
        <a:bodyPr/>
        <a:lstStyle/>
        <a:p>
          <a:pPr rtl="0"/>
          <a:r>
            <a:rPr lang="en-US" sz="2800" dirty="0" smtClean="0"/>
            <a:t>PACT provider to PACT pharmacist</a:t>
          </a:r>
          <a:endParaRPr lang="en-US" sz="2800" dirty="0"/>
        </a:p>
      </dgm:t>
      <dgm:extLst>
        <a:ext uri="{E40237B7-FDA0-4F09-8148-C483321AD2D9}">
          <dgm14:cNvPr xmlns:dgm14="http://schemas.microsoft.com/office/drawing/2010/diagram" id="0" name="" descr="Medication Management Question&#10;PACT provider to PACT pharmacist&#10;PACT pharmacist to Specialty pharmacist&#10;Medication Management question to a CPS at another facility&#10;"/>
        </a:ext>
      </dgm:extLst>
    </dgm:pt>
    <dgm:pt modelId="{443CFBDA-34DE-4BD7-84F5-D8BF22E65EDA}" type="parTrans" cxnId="{8675FA00-B62F-4D10-9B53-CD3F9390D1FF}">
      <dgm:prSet/>
      <dgm:spPr/>
      <dgm:t>
        <a:bodyPr/>
        <a:lstStyle/>
        <a:p>
          <a:endParaRPr lang="en-US"/>
        </a:p>
      </dgm:t>
    </dgm:pt>
    <dgm:pt modelId="{EB8781AA-FD95-4835-A4DB-D17F840E4366}" type="sibTrans" cxnId="{8675FA00-B62F-4D10-9B53-CD3F9390D1FF}">
      <dgm:prSet/>
      <dgm:spPr/>
      <dgm:t>
        <a:bodyPr/>
        <a:lstStyle/>
        <a:p>
          <a:endParaRPr lang="en-US"/>
        </a:p>
      </dgm:t>
      <dgm:extLst>
        <a:ext uri="{E40237B7-FDA0-4F09-8148-C483321AD2D9}">
          <dgm14:cNvPr xmlns:dgm14="http://schemas.microsoft.com/office/drawing/2010/diagram" id="0" name="" descr="Medication Management Question&#10;PACT provider to PACT pharmacist&#10;PACT pharmacist to Specialty pharmacist&#10;Medication Management question to a CPS at another facility&#10;"/>
        </a:ext>
      </dgm:extLst>
    </dgm:pt>
    <dgm:pt modelId="{D83F6EFD-1A1A-472F-94C4-FCE81EE9168D}">
      <dgm:prSet custT="1"/>
      <dgm:spPr/>
      <dgm:t>
        <a:bodyPr/>
        <a:lstStyle/>
        <a:p>
          <a:pPr rtl="0"/>
          <a:r>
            <a:rPr lang="en-US" sz="2800" dirty="0" smtClean="0"/>
            <a:t>PACT pharmacist to Specialty pharmacist</a:t>
          </a:r>
          <a:endParaRPr lang="en-US" sz="2800" dirty="0"/>
        </a:p>
      </dgm:t>
      <dgm:extLst>
        <a:ext uri="{E40237B7-FDA0-4F09-8148-C483321AD2D9}">
          <dgm14:cNvPr xmlns:dgm14="http://schemas.microsoft.com/office/drawing/2010/diagram" id="0" name="" descr="Medication Management Question&#10;PACT provider to PACT pharmacist&#10;PACT pharmacist to Specialty pharmacist&#10;Medication Management question to a CPS at another facility&#10;"/>
        </a:ext>
      </dgm:extLst>
    </dgm:pt>
    <dgm:pt modelId="{40BD9808-6642-4571-8189-C242B62F7217}" type="parTrans" cxnId="{882B7333-4018-44FF-BDA1-D23EF49E8C39}">
      <dgm:prSet/>
      <dgm:spPr/>
      <dgm:t>
        <a:bodyPr/>
        <a:lstStyle/>
        <a:p>
          <a:endParaRPr lang="en-US"/>
        </a:p>
      </dgm:t>
    </dgm:pt>
    <dgm:pt modelId="{255B1DFC-462D-45C3-983A-84D49D101AF0}" type="sibTrans" cxnId="{882B7333-4018-44FF-BDA1-D23EF49E8C39}">
      <dgm:prSet/>
      <dgm:spPr/>
      <dgm:t>
        <a:bodyPr/>
        <a:lstStyle/>
        <a:p>
          <a:endParaRPr lang="en-US"/>
        </a:p>
      </dgm:t>
      <dgm:extLst>
        <a:ext uri="{E40237B7-FDA0-4F09-8148-C483321AD2D9}">
          <dgm14:cNvPr xmlns:dgm14="http://schemas.microsoft.com/office/drawing/2010/diagram" id="0" name="" descr="Medication Management Question&#10;PACT provider to PACT pharmacist&#10;PACT pharmacist to Specialty pharmacist&#10;Medication Management question to a CPS at another facility&#10;"/>
        </a:ext>
      </dgm:extLst>
    </dgm:pt>
    <dgm:pt modelId="{C0A42E18-02F0-40A5-925B-5D0826BEF6CB}">
      <dgm:prSet custT="1"/>
      <dgm:spPr/>
      <dgm:t>
        <a:bodyPr/>
        <a:lstStyle/>
        <a:p>
          <a:pPr rtl="0"/>
          <a:r>
            <a:rPr lang="en-US" sz="2800" dirty="0" smtClean="0"/>
            <a:t>Medication Management question to a CPS at another facility</a:t>
          </a:r>
          <a:endParaRPr lang="en-US" sz="2800" dirty="0"/>
        </a:p>
      </dgm:t>
      <dgm:extLst>
        <a:ext uri="{E40237B7-FDA0-4F09-8148-C483321AD2D9}">
          <dgm14:cNvPr xmlns:dgm14="http://schemas.microsoft.com/office/drawing/2010/diagram" id="0" name="" descr="Medication Management Question&#10;PACT provider to PACT pharmacist&#10;PACT pharmacist to Specialty pharmacist&#10;Medication Management question to a CPS at another facility&#10;"/>
        </a:ext>
      </dgm:extLst>
    </dgm:pt>
    <dgm:pt modelId="{AB8E2A66-4F0B-4ACA-8E69-7CECD7EC4D63}" type="parTrans" cxnId="{0B7A3E09-C495-4C4E-B448-85EBC1FA014C}">
      <dgm:prSet/>
      <dgm:spPr/>
      <dgm:t>
        <a:bodyPr/>
        <a:lstStyle/>
        <a:p>
          <a:endParaRPr lang="en-US"/>
        </a:p>
      </dgm:t>
    </dgm:pt>
    <dgm:pt modelId="{972A60BE-7A77-40B3-85DA-6D5E1BF51822}" type="sibTrans" cxnId="{0B7A3E09-C495-4C4E-B448-85EBC1FA014C}">
      <dgm:prSet/>
      <dgm:spPr/>
      <dgm:t>
        <a:bodyPr/>
        <a:lstStyle/>
        <a:p>
          <a:endParaRPr lang="en-US"/>
        </a:p>
      </dgm:t>
    </dgm:pt>
    <dgm:pt modelId="{B37DB840-6A16-4A36-88B8-773A553CFE85}" type="pres">
      <dgm:prSet presAssocID="{CD8552AA-F460-4FCA-AF55-6CBEC361578E}" presName="linearFlow" presStyleCnt="0">
        <dgm:presLayoutVars>
          <dgm:resizeHandles val="exact"/>
        </dgm:presLayoutVars>
      </dgm:prSet>
      <dgm:spPr/>
      <dgm:t>
        <a:bodyPr/>
        <a:lstStyle/>
        <a:p>
          <a:endParaRPr lang="en-US"/>
        </a:p>
      </dgm:t>
    </dgm:pt>
    <dgm:pt modelId="{EC0787F9-C797-4291-A8AD-9A42F2CB54C8}" type="pres">
      <dgm:prSet presAssocID="{0CFB0719-5FA2-4E96-BAF2-088058145AB3}" presName="node" presStyleLbl="node1" presStyleIdx="0" presStyleCnt="4">
        <dgm:presLayoutVars>
          <dgm:bulletEnabled val="1"/>
        </dgm:presLayoutVars>
      </dgm:prSet>
      <dgm:spPr/>
      <dgm:t>
        <a:bodyPr/>
        <a:lstStyle/>
        <a:p>
          <a:endParaRPr lang="en-US"/>
        </a:p>
      </dgm:t>
    </dgm:pt>
    <dgm:pt modelId="{5420EE45-405A-4D18-82FE-02F1F2629447}" type="pres">
      <dgm:prSet presAssocID="{76B063AC-479C-46D7-9B24-8A963A17A9C0}" presName="sibTrans" presStyleLbl="sibTrans2D1" presStyleIdx="0" presStyleCnt="3"/>
      <dgm:spPr/>
      <dgm:t>
        <a:bodyPr/>
        <a:lstStyle/>
        <a:p>
          <a:endParaRPr lang="en-US"/>
        </a:p>
      </dgm:t>
    </dgm:pt>
    <dgm:pt modelId="{83DF8D9B-5204-4AB6-829F-42202EE28831}" type="pres">
      <dgm:prSet presAssocID="{76B063AC-479C-46D7-9B24-8A963A17A9C0}" presName="connectorText" presStyleLbl="sibTrans2D1" presStyleIdx="0" presStyleCnt="3"/>
      <dgm:spPr/>
      <dgm:t>
        <a:bodyPr/>
        <a:lstStyle/>
        <a:p>
          <a:endParaRPr lang="en-US"/>
        </a:p>
      </dgm:t>
    </dgm:pt>
    <dgm:pt modelId="{BDA9F48B-B123-437F-87A5-2C7AA8B2F6F8}" type="pres">
      <dgm:prSet presAssocID="{879C6281-D9D4-477E-8834-9A96759DE21B}" presName="node" presStyleLbl="node1" presStyleIdx="1" presStyleCnt="4">
        <dgm:presLayoutVars>
          <dgm:bulletEnabled val="1"/>
        </dgm:presLayoutVars>
      </dgm:prSet>
      <dgm:spPr/>
      <dgm:t>
        <a:bodyPr/>
        <a:lstStyle/>
        <a:p>
          <a:endParaRPr lang="en-US"/>
        </a:p>
      </dgm:t>
    </dgm:pt>
    <dgm:pt modelId="{8FC81AEF-B667-4488-8817-39B042653DC8}" type="pres">
      <dgm:prSet presAssocID="{EB8781AA-FD95-4835-A4DB-D17F840E4366}" presName="sibTrans" presStyleLbl="sibTrans2D1" presStyleIdx="1" presStyleCnt="3"/>
      <dgm:spPr/>
      <dgm:t>
        <a:bodyPr/>
        <a:lstStyle/>
        <a:p>
          <a:endParaRPr lang="en-US"/>
        </a:p>
      </dgm:t>
    </dgm:pt>
    <dgm:pt modelId="{2347C320-CD1C-459C-8378-0DD0CF962B6A}" type="pres">
      <dgm:prSet presAssocID="{EB8781AA-FD95-4835-A4DB-D17F840E4366}" presName="connectorText" presStyleLbl="sibTrans2D1" presStyleIdx="1" presStyleCnt="3"/>
      <dgm:spPr/>
      <dgm:t>
        <a:bodyPr/>
        <a:lstStyle/>
        <a:p>
          <a:endParaRPr lang="en-US"/>
        </a:p>
      </dgm:t>
    </dgm:pt>
    <dgm:pt modelId="{ADF1D41C-BC17-47E5-BF50-257A28D661F2}" type="pres">
      <dgm:prSet presAssocID="{D83F6EFD-1A1A-472F-94C4-FCE81EE9168D}" presName="node" presStyleLbl="node1" presStyleIdx="2" presStyleCnt="4">
        <dgm:presLayoutVars>
          <dgm:bulletEnabled val="1"/>
        </dgm:presLayoutVars>
      </dgm:prSet>
      <dgm:spPr/>
      <dgm:t>
        <a:bodyPr/>
        <a:lstStyle/>
        <a:p>
          <a:endParaRPr lang="en-US"/>
        </a:p>
      </dgm:t>
    </dgm:pt>
    <dgm:pt modelId="{D0604E60-1212-4EEF-A0C7-E644E293ADF9}" type="pres">
      <dgm:prSet presAssocID="{255B1DFC-462D-45C3-983A-84D49D101AF0}" presName="sibTrans" presStyleLbl="sibTrans2D1" presStyleIdx="2" presStyleCnt="3"/>
      <dgm:spPr/>
      <dgm:t>
        <a:bodyPr/>
        <a:lstStyle/>
        <a:p>
          <a:endParaRPr lang="en-US"/>
        </a:p>
      </dgm:t>
    </dgm:pt>
    <dgm:pt modelId="{C9603508-00B7-4548-B7DD-C19428FCF186}" type="pres">
      <dgm:prSet presAssocID="{255B1DFC-462D-45C3-983A-84D49D101AF0}" presName="connectorText" presStyleLbl="sibTrans2D1" presStyleIdx="2" presStyleCnt="3"/>
      <dgm:spPr/>
      <dgm:t>
        <a:bodyPr/>
        <a:lstStyle/>
        <a:p>
          <a:endParaRPr lang="en-US"/>
        </a:p>
      </dgm:t>
    </dgm:pt>
    <dgm:pt modelId="{61ED8763-65DF-476B-BD92-140D40EA45BD}" type="pres">
      <dgm:prSet presAssocID="{C0A42E18-02F0-40A5-925B-5D0826BEF6CB}" presName="node" presStyleLbl="node1" presStyleIdx="3" presStyleCnt="4">
        <dgm:presLayoutVars>
          <dgm:bulletEnabled val="1"/>
        </dgm:presLayoutVars>
      </dgm:prSet>
      <dgm:spPr/>
      <dgm:t>
        <a:bodyPr/>
        <a:lstStyle/>
        <a:p>
          <a:endParaRPr lang="en-US"/>
        </a:p>
      </dgm:t>
    </dgm:pt>
  </dgm:ptLst>
  <dgm:cxnLst>
    <dgm:cxn modelId="{E7DEFD6C-C3CB-4978-B756-A211A7688131}" type="presOf" srcId="{76B063AC-479C-46D7-9B24-8A963A17A9C0}" destId="{83DF8D9B-5204-4AB6-829F-42202EE28831}" srcOrd="1" destOrd="0" presId="urn:microsoft.com/office/officeart/2005/8/layout/process2"/>
    <dgm:cxn modelId="{BBD4D78F-ED2D-42DF-9152-F04D850E60EE}" type="presOf" srcId="{D83F6EFD-1A1A-472F-94C4-FCE81EE9168D}" destId="{ADF1D41C-BC17-47E5-BF50-257A28D661F2}" srcOrd="0" destOrd="0" presId="urn:microsoft.com/office/officeart/2005/8/layout/process2"/>
    <dgm:cxn modelId="{CFD20436-8A77-40F6-BBC1-F04B43E3C7D1}" srcId="{CD8552AA-F460-4FCA-AF55-6CBEC361578E}" destId="{0CFB0719-5FA2-4E96-BAF2-088058145AB3}" srcOrd="0" destOrd="0" parTransId="{446DA021-4D0A-401B-8496-4DBAA29CA634}" sibTransId="{76B063AC-479C-46D7-9B24-8A963A17A9C0}"/>
    <dgm:cxn modelId="{ADB815D6-0D99-40E0-AC62-3259AC33E1A9}" type="presOf" srcId="{255B1DFC-462D-45C3-983A-84D49D101AF0}" destId="{D0604E60-1212-4EEF-A0C7-E644E293ADF9}" srcOrd="0" destOrd="0" presId="urn:microsoft.com/office/officeart/2005/8/layout/process2"/>
    <dgm:cxn modelId="{7AE71F81-654A-4FDE-BBFE-64D7F0E0ECE4}" type="presOf" srcId="{EB8781AA-FD95-4835-A4DB-D17F840E4366}" destId="{8FC81AEF-B667-4488-8817-39B042653DC8}" srcOrd="0" destOrd="0" presId="urn:microsoft.com/office/officeart/2005/8/layout/process2"/>
    <dgm:cxn modelId="{8675FA00-B62F-4D10-9B53-CD3F9390D1FF}" srcId="{CD8552AA-F460-4FCA-AF55-6CBEC361578E}" destId="{879C6281-D9D4-477E-8834-9A96759DE21B}" srcOrd="1" destOrd="0" parTransId="{443CFBDA-34DE-4BD7-84F5-D8BF22E65EDA}" sibTransId="{EB8781AA-FD95-4835-A4DB-D17F840E4366}"/>
    <dgm:cxn modelId="{656466DB-DA56-467E-ACAF-9BF04386AD03}" type="presOf" srcId="{0CFB0719-5FA2-4E96-BAF2-088058145AB3}" destId="{EC0787F9-C797-4291-A8AD-9A42F2CB54C8}" srcOrd="0" destOrd="0" presId="urn:microsoft.com/office/officeart/2005/8/layout/process2"/>
    <dgm:cxn modelId="{62414031-C1E9-4910-B091-7CBCA19BB583}" type="presOf" srcId="{CD8552AA-F460-4FCA-AF55-6CBEC361578E}" destId="{B37DB840-6A16-4A36-88B8-773A553CFE85}" srcOrd="0" destOrd="0" presId="urn:microsoft.com/office/officeart/2005/8/layout/process2"/>
    <dgm:cxn modelId="{F852884C-8B6D-4C12-9290-46D9DCD280E4}" type="presOf" srcId="{EB8781AA-FD95-4835-A4DB-D17F840E4366}" destId="{2347C320-CD1C-459C-8378-0DD0CF962B6A}" srcOrd="1" destOrd="0" presId="urn:microsoft.com/office/officeart/2005/8/layout/process2"/>
    <dgm:cxn modelId="{882B7333-4018-44FF-BDA1-D23EF49E8C39}" srcId="{CD8552AA-F460-4FCA-AF55-6CBEC361578E}" destId="{D83F6EFD-1A1A-472F-94C4-FCE81EE9168D}" srcOrd="2" destOrd="0" parTransId="{40BD9808-6642-4571-8189-C242B62F7217}" sibTransId="{255B1DFC-462D-45C3-983A-84D49D101AF0}"/>
    <dgm:cxn modelId="{F7518099-1B0C-4FCF-BB6C-C0F71D170480}" type="presOf" srcId="{76B063AC-479C-46D7-9B24-8A963A17A9C0}" destId="{5420EE45-405A-4D18-82FE-02F1F2629447}" srcOrd="0" destOrd="0" presId="urn:microsoft.com/office/officeart/2005/8/layout/process2"/>
    <dgm:cxn modelId="{76AC5D52-90F1-44BE-B7BF-A82EE30AA157}" type="presOf" srcId="{C0A42E18-02F0-40A5-925B-5D0826BEF6CB}" destId="{61ED8763-65DF-476B-BD92-140D40EA45BD}" srcOrd="0" destOrd="0" presId="urn:microsoft.com/office/officeart/2005/8/layout/process2"/>
    <dgm:cxn modelId="{34BE174A-804A-40F6-A7B1-645CFA482D32}" type="presOf" srcId="{879C6281-D9D4-477E-8834-9A96759DE21B}" destId="{BDA9F48B-B123-437F-87A5-2C7AA8B2F6F8}" srcOrd="0" destOrd="0" presId="urn:microsoft.com/office/officeart/2005/8/layout/process2"/>
    <dgm:cxn modelId="{3408B410-B345-4797-A3E8-807CB1215997}" type="presOf" srcId="{255B1DFC-462D-45C3-983A-84D49D101AF0}" destId="{C9603508-00B7-4548-B7DD-C19428FCF186}" srcOrd="1" destOrd="0" presId="urn:microsoft.com/office/officeart/2005/8/layout/process2"/>
    <dgm:cxn modelId="{0B7A3E09-C495-4C4E-B448-85EBC1FA014C}" srcId="{CD8552AA-F460-4FCA-AF55-6CBEC361578E}" destId="{C0A42E18-02F0-40A5-925B-5D0826BEF6CB}" srcOrd="3" destOrd="0" parTransId="{AB8E2A66-4F0B-4ACA-8E69-7CECD7EC4D63}" sibTransId="{972A60BE-7A77-40B3-85DA-6D5E1BF51822}"/>
    <dgm:cxn modelId="{BA7C340D-AF9D-41DE-95E6-38951901096F}" type="presParOf" srcId="{B37DB840-6A16-4A36-88B8-773A553CFE85}" destId="{EC0787F9-C797-4291-A8AD-9A42F2CB54C8}" srcOrd="0" destOrd="0" presId="urn:microsoft.com/office/officeart/2005/8/layout/process2"/>
    <dgm:cxn modelId="{ADF59EE6-F665-4AE3-8784-E08C957709CF}" type="presParOf" srcId="{B37DB840-6A16-4A36-88B8-773A553CFE85}" destId="{5420EE45-405A-4D18-82FE-02F1F2629447}" srcOrd="1" destOrd="0" presId="urn:microsoft.com/office/officeart/2005/8/layout/process2"/>
    <dgm:cxn modelId="{17CD8843-A722-4558-997D-D553475707E1}" type="presParOf" srcId="{5420EE45-405A-4D18-82FE-02F1F2629447}" destId="{83DF8D9B-5204-4AB6-829F-42202EE28831}" srcOrd="0" destOrd="0" presId="urn:microsoft.com/office/officeart/2005/8/layout/process2"/>
    <dgm:cxn modelId="{985ED8A6-99C0-4C0B-B436-BCD6EC3DC677}" type="presParOf" srcId="{B37DB840-6A16-4A36-88B8-773A553CFE85}" destId="{BDA9F48B-B123-437F-87A5-2C7AA8B2F6F8}" srcOrd="2" destOrd="0" presId="urn:microsoft.com/office/officeart/2005/8/layout/process2"/>
    <dgm:cxn modelId="{2FA1B466-62F6-423A-B9CA-F96A4E0CF67C}" type="presParOf" srcId="{B37DB840-6A16-4A36-88B8-773A553CFE85}" destId="{8FC81AEF-B667-4488-8817-39B042653DC8}" srcOrd="3" destOrd="0" presId="urn:microsoft.com/office/officeart/2005/8/layout/process2"/>
    <dgm:cxn modelId="{E9A834E9-197E-40B3-B341-F5C3CB3F8CF9}" type="presParOf" srcId="{8FC81AEF-B667-4488-8817-39B042653DC8}" destId="{2347C320-CD1C-459C-8378-0DD0CF962B6A}" srcOrd="0" destOrd="0" presId="urn:microsoft.com/office/officeart/2005/8/layout/process2"/>
    <dgm:cxn modelId="{1D5F84E1-0D48-4A2B-A802-F777F5F57477}" type="presParOf" srcId="{B37DB840-6A16-4A36-88B8-773A553CFE85}" destId="{ADF1D41C-BC17-47E5-BF50-257A28D661F2}" srcOrd="4" destOrd="0" presId="urn:microsoft.com/office/officeart/2005/8/layout/process2"/>
    <dgm:cxn modelId="{D5D79D56-3425-42F7-B3BC-14F7B102DC6B}" type="presParOf" srcId="{B37DB840-6A16-4A36-88B8-773A553CFE85}" destId="{D0604E60-1212-4EEF-A0C7-E644E293ADF9}" srcOrd="5" destOrd="0" presId="urn:microsoft.com/office/officeart/2005/8/layout/process2"/>
    <dgm:cxn modelId="{6660331B-5386-497D-9FBF-EDBD2BEC99F5}" type="presParOf" srcId="{D0604E60-1212-4EEF-A0C7-E644E293ADF9}" destId="{C9603508-00B7-4548-B7DD-C19428FCF186}" srcOrd="0" destOrd="0" presId="urn:microsoft.com/office/officeart/2005/8/layout/process2"/>
    <dgm:cxn modelId="{547D2E9A-5A03-4716-AFDC-43127E7E4EB6}" type="presParOf" srcId="{B37DB840-6A16-4A36-88B8-773A553CFE85}" destId="{61ED8763-65DF-476B-BD92-140D40EA45BD}"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0C9D80-4B0B-4CC7-B617-233946172822}" type="doc">
      <dgm:prSet loTypeId="urn:microsoft.com/office/officeart/2005/8/layout/hierarchy3" loCatId="hierarchy" qsTypeId="urn:microsoft.com/office/officeart/2005/8/quickstyle/simple1" qsCatId="simple" csTypeId="urn:microsoft.com/office/officeart/2005/8/colors/accent3_3" csCatId="accent3" phldr="1"/>
      <dgm:spPr/>
      <dgm:t>
        <a:bodyPr/>
        <a:lstStyle/>
        <a:p>
          <a:endParaRPr lang="en-US"/>
        </a:p>
      </dgm:t>
    </dgm:pt>
    <dgm:pt modelId="{66849457-26CD-4F75-8BA4-941004431ED3}">
      <dgm:prSet custT="1"/>
      <dgm:spPr/>
      <dgm:t>
        <a:bodyPr/>
        <a:lstStyle/>
        <a:p>
          <a:pPr rtl="0"/>
          <a:r>
            <a:rPr lang="en-US" sz="2800" b="1" dirty="0" smtClean="0"/>
            <a:t>PBM Guidance Documents</a:t>
          </a:r>
          <a:endParaRPr lang="en-US" sz="2800" dirty="0"/>
        </a:p>
      </dgm:t>
      <dgm:extLst>
        <a:ext uri="{E40237B7-FDA0-4F09-8148-C483321AD2D9}">
          <dgm14:cNvPr xmlns:dgm14="http://schemas.microsoft.com/office/drawing/2010/diagram" id="0" name="" descr="PBM Guidance Documents&#10; Clinic Set-Up&#10; Virtual Care Guidance&#10;&#10;DSS Documents&#10; Identifier reference&#10; CHAR4 (alpha code) reference&#10; Pharmacy Workload Collection Document &#10;"/>
        </a:ext>
      </dgm:extLst>
    </dgm:pt>
    <dgm:pt modelId="{3D6BBA12-A92F-465B-B4C3-26CC47C1615D}" type="parTrans" cxnId="{C9CF8C5C-A863-4FFE-9847-9F9DB580DFA1}">
      <dgm:prSet/>
      <dgm:spPr/>
      <dgm:t>
        <a:bodyPr/>
        <a:lstStyle/>
        <a:p>
          <a:endParaRPr lang="en-US"/>
        </a:p>
      </dgm:t>
    </dgm:pt>
    <dgm:pt modelId="{843847C7-CBF4-4F4C-A47D-5F1721BDC280}" type="sibTrans" cxnId="{C9CF8C5C-A863-4FFE-9847-9F9DB580DFA1}">
      <dgm:prSet/>
      <dgm:spPr/>
      <dgm:t>
        <a:bodyPr/>
        <a:lstStyle/>
        <a:p>
          <a:endParaRPr lang="en-US"/>
        </a:p>
      </dgm:t>
    </dgm:pt>
    <dgm:pt modelId="{139BCF9A-4BF6-4DE4-827C-27FDD7288822}">
      <dgm:prSet custT="1"/>
      <dgm:spPr/>
      <dgm:t>
        <a:bodyPr/>
        <a:lstStyle/>
        <a:p>
          <a:pPr rtl="0"/>
          <a:r>
            <a:rPr lang="en-US" sz="2800" b="1" smtClean="0"/>
            <a:t>Clinic Set-Up</a:t>
          </a:r>
          <a:endParaRPr lang="en-US" sz="2800"/>
        </a:p>
      </dgm:t>
      <dgm:extLst>
        <a:ext uri="{E40237B7-FDA0-4F09-8148-C483321AD2D9}">
          <dgm14:cNvPr xmlns:dgm14="http://schemas.microsoft.com/office/drawing/2010/diagram" id="0" name="" descr="PBM Guidance Documents&#10; Clinic Set-Up&#10; Virtual Care Guidance&#10;&#10;DSS Documents&#10; Identifier reference&#10; CHAR4 (alpha code) reference&#10; Pharmacy Workload Collection Document &#10;"/>
        </a:ext>
      </dgm:extLst>
    </dgm:pt>
    <dgm:pt modelId="{4E83B983-9FF3-4AF0-B33F-9C77AD6C3D0C}" type="parTrans" cxnId="{4954F395-A44A-44C8-B062-92464583AC74}">
      <dgm:prSet/>
      <dgm:spPr/>
      <dgm:t>
        <a:bodyPr/>
        <a:lstStyle/>
        <a:p>
          <a:endParaRPr lang="en-US"/>
        </a:p>
      </dgm:t>
      <dgm:extLst>
        <a:ext uri="{E40237B7-FDA0-4F09-8148-C483321AD2D9}">
          <dgm14:cNvPr xmlns:dgm14="http://schemas.microsoft.com/office/drawing/2010/diagram" id="0" name="" descr="PBM Guidance Documents&#10; Clinic Set-Up&#10; Virtual Care Guidance&#10;&#10;DSS Documents&#10; Identifier reference&#10; CHAR4 (alpha code) reference&#10; Pharmacy Workload Collection Document &#10;"/>
        </a:ext>
      </dgm:extLst>
    </dgm:pt>
    <dgm:pt modelId="{E9569A50-07A5-430D-A64F-EB82914019A7}" type="sibTrans" cxnId="{4954F395-A44A-44C8-B062-92464583AC74}">
      <dgm:prSet/>
      <dgm:spPr/>
      <dgm:t>
        <a:bodyPr/>
        <a:lstStyle/>
        <a:p>
          <a:endParaRPr lang="en-US"/>
        </a:p>
      </dgm:t>
    </dgm:pt>
    <dgm:pt modelId="{312EF0C5-A7DF-456B-B413-48EE5757C9EB}">
      <dgm:prSet custT="1"/>
      <dgm:spPr/>
      <dgm:t>
        <a:bodyPr/>
        <a:lstStyle/>
        <a:p>
          <a:pPr rtl="0"/>
          <a:r>
            <a:rPr lang="en-US" sz="2800" b="1" dirty="0" smtClean="0"/>
            <a:t>Virtual Care Guidance</a:t>
          </a:r>
          <a:endParaRPr lang="en-US" sz="2800" dirty="0"/>
        </a:p>
      </dgm:t>
      <dgm:extLst>
        <a:ext uri="{E40237B7-FDA0-4F09-8148-C483321AD2D9}">
          <dgm14:cNvPr xmlns:dgm14="http://schemas.microsoft.com/office/drawing/2010/diagram" id="0" name="" descr="PBM Guidance Documents&#10; Clinic Set-Up&#10; Virtual Care Guidance&#10;&#10;DSS Documents&#10; Identifier reference&#10; CHAR4 (alpha code) reference&#10; Pharmacy Workload Collection Document &#10;"/>
        </a:ext>
      </dgm:extLst>
    </dgm:pt>
    <dgm:pt modelId="{B1B36C24-53B1-4D05-BCC9-55F5BD1FC12C}" type="parTrans" cxnId="{76DE5785-F573-40B1-A5F3-7ABAF12AA11C}">
      <dgm:prSet/>
      <dgm:spPr/>
      <dgm:t>
        <a:bodyPr/>
        <a:lstStyle/>
        <a:p>
          <a:endParaRPr lang="en-US"/>
        </a:p>
      </dgm:t>
      <dgm:extLst>
        <a:ext uri="{E40237B7-FDA0-4F09-8148-C483321AD2D9}">
          <dgm14:cNvPr xmlns:dgm14="http://schemas.microsoft.com/office/drawing/2010/diagram" id="0" name="" descr="PBM Guidance Documents&#10; Clinic Set-Up&#10; Virtual Care Guidance&#10;&#10;DSS Documents&#10; Identifier reference&#10; CHAR4 (alpha code) reference&#10; Pharmacy Workload Collection Document &#10;"/>
        </a:ext>
      </dgm:extLst>
    </dgm:pt>
    <dgm:pt modelId="{08A1930C-B0E6-4771-811C-69A0385E8347}" type="sibTrans" cxnId="{76DE5785-F573-40B1-A5F3-7ABAF12AA11C}">
      <dgm:prSet/>
      <dgm:spPr/>
      <dgm:t>
        <a:bodyPr/>
        <a:lstStyle/>
        <a:p>
          <a:endParaRPr lang="en-US"/>
        </a:p>
      </dgm:t>
    </dgm:pt>
    <dgm:pt modelId="{686696D5-22EB-4FBC-8584-575B5FEFA780}">
      <dgm:prSet custT="1"/>
      <dgm:spPr/>
      <dgm:t>
        <a:bodyPr/>
        <a:lstStyle/>
        <a:p>
          <a:pPr rtl="0"/>
          <a:r>
            <a:rPr lang="en-US" sz="2800" b="1" dirty="0" smtClean="0"/>
            <a:t>DSS Documents</a:t>
          </a:r>
          <a:endParaRPr lang="en-US" sz="2800" dirty="0"/>
        </a:p>
      </dgm:t>
      <dgm:extLst>
        <a:ext uri="{E40237B7-FDA0-4F09-8148-C483321AD2D9}">
          <dgm14:cNvPr xmlns:dgm14="http://schemas.microsoft.com/office/drawing/2010/diagram" id="0" name="" descr="PBM Guidance Documents&#10; Clinic Set-Up&#10; Virtual Care Guidance&#10;&#10;DSS Documents&#10; Identifier reference&#10; CHAR4 (alpha code) reference&#10; Pharmacy Workload Collection Document &#10;"/>
        </a:ext>
      </dgm:extLst>
    </dgm:pt>
    <dgm:pt modelId="{049E8C60-09A3-483C-BEB2-D3206AD2187A}" type="parTrans" cxnId="{503C580C-DA26-43C6-AF26-1B1EB67A476F}">
      <dgm:prSet/>
      <dgm:spPr/>
      <dgm:t>
        <a:bodyPr/>
        <a:lstStyle/>
        <a:p>
          <a:endParaRPr lang="en-US"/>
        </a:p>
      </dgm:t>
    </dgm:pt>
    <dgm:pt modelId="{C0680AE9-A59A-47BB-85FE-F5D3FE407477}" type="sibTrans" cxnId="{503C580C-DA26-43C6-AF26-1B1EB67A476F}">
      <dgm:prSet/>
      <dgm:spPr/>
      <dgm:t>
        <a:bodyPr/>
        <a:lstStyle/>
        <a:p>
          <a:endParaRPr lang="en-US"/>
        </a:p>
      </dgm:t>
    </dgm:pt>
    <dgm:pt modelId="{222213D2-3A1A-47C5-AB08-771F3B4810F0}">
      <dgm:prSet custT="1"/>
      <dgm:spPr/>
      <dgm:t>
        <a:bodyPr/>
        <a:lstStyle/>
        <a:p>
          <a:pPr rtl="0"/>
          <a:r>
            <a:rPr lang="en-US" sz="2800" b="1" dirty="0" smtClean="0"/>
            <a:t>Identifier reference</a:t>
          </a:r>
          <a:endParaRPr lang="en-US" sz="2800" dirty="0"/>
        </a:p>
      </dgm:t>
      <dgm:extLst>
        <a:ext uri="{E40237B7-FDA0-4F09-8148-C483321AD2D9}">
          <dgm14:cNvPr xmlns:dgm14="http://schemas.microsoft.com/office/drawing/2010/diagram" id="0" name="" descr="PBM Guidance Documents&#10; Clinic Set-Up&#10; Virtual Care Guidance&#10;&#10;DSS Documents&#10; Identifier reference&#10; CHAR4 (alpha code) reference&#10; Pharmacy Workload Collection Document &#10;"/>
        </a:ext>
      </dgm:extLst>
    </dgm:pt>
    <dgm:pt modelId="{A377838E-E725-431B-BE47-2EE3012D6AA7}" type="parTrans" cxnId="{2A3FE6BC-B445-4E55-8EE2-D40785ED141E}">
      <dgm:prSet/>
      <dgm:spPr/>
      <dgm:t>
        <a:bodyPr/>
        <a:lstStyle/>
        <a:p>
          <a:endParaRPr lang="en-US"/>
        </a:p>
      </dgm:t>
      <dgm:extLst>
        <a:ext uri="{E40237B7-FDA0-4F09-8148-C483321AD2D9}">
          <dgm14:cNvPr xmlns:dgm14="http://schemas.microsoft.com/office/drawing/2010/diagram" id="0" name="" descr="PBM Guidance Documents&#10; Clinic Set-Up&#10; Virtual Care Guidance&#10;&#10;DSS Documents&#10; Identifier reference&#10; CHAR4 (alpha code) reference&#10; Pharmacy Workload Collection Document &#10;"/>
        </a:ext>
      </dgm:extLst>
    </dgm:pt>
    <dgm:pt modelId="{4596B8AD-29D9-40A8-80F0-4F123C857366}" type="sibTrans" cxnId="{2A3FE6BC-B445-4E55-8EE2-D40785ED141E}">
      <dgm:prSet/>
      <dgm:spPr/>
      <dgm:t>
        <a:bodyPr/>
        <a:lstStyle/>
        <a:p>
          <a:endParaRPr lang="en-US"/>
        </a:p>
      </dgm:t>
    </dgm:pt>
    <dgm:pt modelId="{0E58788A-315D-46BE-9399-7FFE070D378A}">
      <dgm:prSet custT="1"/>
      <dgm:spPr/>
      <dgm:t>
        <a:bodyPr/>
        <a:lstStyle/>
        <a:p>
          <a:pPr rtl="0"/>
          <a:r>
            <a:rPr lang="en-US" sz="2800" b="1" dirty="0" smtClean="0"/>
            <a:t>CHAR4 (alpha code) reference</a:t>
          </a:r>
          <a:endParaRPr lang="en-US" sz="2800" dirty="0"/>
        </a:p>
      </dgm:t>
      <dgm:extLst>
        <a:ext uri="{E40237B7-FDA0-4F09-8148-C483321AD2D9}">
          <dgm14:cNvPr xmlns:dgm14="http://schemas.microsoft.com/office/drawing/2010/diagram" id="0" name="" descr="PBM Guidance Documents&#10; Clinic Set-Up&#10; Virtual Care Guidance&#10;&#10;DSS Documents&#10; Identifier reference&#10; CHAR4 (alpha code) reference&#10; Pharmacy Workload Collection Document &#10;"/>
        </a:ext>
      </dgm:extLst>
    </dgm:pt>
    <dgm:pt modelId="{BF782C46-40BC-4EBC-A823-2B19C69E5964}" type="parTrans" cxnId="{6711C9F5-F8DA-4A29-BC18-5D3424A4A6DE}">
      <dgm:prSet/>
      <dgm:spPr/>
      <dgm:t>
        <a:bodyPr/>
        <a:lstStyle/>
        <a:p>
          <a:endParaRPr lang="en-US"/>
        </a:p>
      </dgm:t>
      <dgm:extLst>
        <a:ext uri="{E40237B7-FDA0-4F09-8148-C483321AD2D9}">
          <dgm14:cNvPr xmlns:dgm14="http://schemas.microsoft.com/office/drawing/2010/diagram" id="0" name="" descr="PBM Guidance Documents&#10; Clinic Set-Up&#10; Virtual Care Guidance&#10;&#10;DSS Documents&#10; Identifier reference&#10; CHAR4 (alpha code) reference&#10; Pharmacy Workload Collection Document &#10;"/>
        </a:ext>
      </dgm:extLst>
    </dgm:pt>
    <dgm:pt modelId="{9E73D880-1892-41B5-9E09-EF304BBB05F0}" type="sibTrans" cxnId="{6711C9F5-F8DA-4A29-BC18-5D3424A4A6DE}">
      <dgm:prSet/>
      <dgm:spPr/>
      <dgm:t>
        <a:bodyPr/>
        <a:lstStyle/>
        <a:p>
          <a:endParaRPr lang="en-US"/>
        </a:p>
      </dgm:t>
    </dgm:pt>
    <dgm:pt modelId="{F03326B8-0AA4-424F-803B-6C133D6A665B}">
      <dgm:prSet custT="1"/>
      <dgm:spPr/>
      <dgm:t>
        <a:bodyPr/>
        <a:lstStyle/>
        <a:p>
          <a:pPr rtl="0"/>
          <a:r>
            <a:rPr lang="en-US" sz="2800" b="1" dirty="0" smtClean="0"/>
            <a:t>Pharmacy Workload Collection Document </a:t>
          </a:r>
          <a:endParaRPr lang="en-US" sz="2800" dirty="0"/>
        </a:p>
      </dgm:t>
      <dgm:extLst>
        <a:ext uri="{E40237B7-FDA0-4F09-8148-C483321AD2D9}">
          <dgm14:cNvPr xmlns:dgm14="http://schemas.microsoft.com/office/drawing/2010/diagram" id="0" name="" descr="PBM Guidance Documents&#10; Clinic Set-Up&#10; Virtual Care Guidance&#10;&#10;DSS Documents&#10; Identifier reference&#10; CHAR4 (alpha code) reference&#10; Pharmacy Workload Collection Document &#10;"/>
        </a:ext>
      </dgm:extLst>
    </dgm:pt>
    <dgm:pt modelId="{3CECC86B-8671-42C3-A501-4E56810C0631}" type="parTrans" cxnId="{592DF119-5E3A-48E0-BB6E-2D2A1871B6A4}">
      <dgm:prSet/>
      <dgm:spPr/>
      <dgm:t>
        <a:bodyPr/>
        <a:lstStyle/>
        <a:p>
          <a:endParaRPr lang="en-US"/>
        </a:p>
      </dgm:t>
      <dgm:extLst>
        <a:ext uri="{E40237B7-FDA0-4F09-8148-C483321AD2D9}">
          <dgm14:cNvPr xmlns:dgm14="http://schemas.microsoft.com/office/drawing/2010/diagram" id="0" name="" descr="PBM Guidance Documents&#10; Clinic Set-Up&#10; Virtual Care Guidance&#10;&#10;DSS Documents&#10; Identifier reference&#10; CHAR4 (alpha code) reference&#10; Pharmacy Workload Collection Document &#10;"/>
        </a:ext>
      </dgm:extLst>
    </dgm:pt>
    <dgm:pt modelId="{FE1D7745-4E52-4558-9C31-8B920A667683}" type="sibTrans" cxnId="{592DF119-5E3A-48E0-BB6E-2D2A1871B6A4}">
      <dgm:prSet/>
      <dgm:spPr/>
      <dgm:t>
        <a:bodyPr/>
        <a:lstStyle/>
        <a:p>
          <a:endParaRPr lang="en-US"/>
        </a:p>
      </dgm:t>
    </dgm:pt>
    <dgm:pt modelId="{CD23DBE2-D2E7-4B0B-AA47-348536E7EB57}" type="pres">
      <dgm:prSet presAssocID="{F30C9D80-4B0B-4CC7-B617-233946172822}" presName="diagram" presStyleCnt="0">
        <dgm:presLayoutVars>
          <dgm:chPref val="1"/>
          <dgm:dir/>
          <dgm:animOne val="branch"/>
          <dgm:animLvl val="lvl"/>
          <dgm:resizeHandles/>
        </dgm:presLayoutVars>
      </dgm:prSet>
      <dgm:spPr/>
      <dgm:t>
        <a:bodyPr/>
        <a:lstStyle/>
        <a:p>
          <a:endParaRPr lang="en-US"/>
        </a:p>
      </dgm:t>
    </dgm:pt>
    <dgm:pt modelId="{D0DAE5D1-9B8A-4F61-8F4E-88B4D0DEC5C4}" type="pres">
      <dgm:prSet presAssocID="{66849457-26CD-4F75-8BA4-941004431ED3}" presName="root" presStyleCnt="0"/>
      <dgm:spPr/>
    </dgm:pt>
    <dgm:pt modelId="{191AA52B-770C-4712-A84E-594CEDA99D0C}" type="pres">
      <dgm:prSet presAssocID="{66849457-26CD-4F75-8BA4-941004431ED3}" presName="rootComposite" presStyleCnt="0"/>
      <dgm:spPr/>
    </dgm:pt>
    <dgm:pt modelId="{3E258A78-701D-4F86-845B-A5B6F6A74AAC}" type="pres">
      <dgm:prSet presAssocID="{66849457-26CD-4F75-8BA4-941004431ED3}" presName="rootText" presStyleLbl="node1" presStyleIdx="0" presStyleCnt="2" custScaleX="593390" custScaleY="315163"/>
      <dgm:spPr/>
      <dgm:t>
        <a:bodyPr/>
        <a:lstStyle/>
        <a:p>
          <a:endParaRPr lang="en-US"/>
        </a:p>
      </dgm:t>
    </dgm:pt>
    <dgm:pt modelId="{93A931DE-3E3B-4F4E-8B09-23D1ED54C661}" type="pres">
      <dgm:prSet presAssocID="{66849457-26CD-4F75-8BA4-941004431ED3}" presName="rootConnector" presStyleLbl="node1" presStyleIdx="0" presStyleCnt="2"/>
      <dgm:spPr/>
      <dgm:t>
        <a:bodyPr/>
        <a:lstStyle/>
        <a:p>
          <a:endParaRPr lang="en-US"/>
        </a:p>
      </dgm:t>
    </dgm:pt>
    <dgm:pt modelId="{42781CEE-16A3-4990-9DCC-19E22A725794}" type="pres">
      <dgm:prSet presAssocID="{66849457-26CD-4F75-8BA4-941004431ED3}" presName="childShape" presStyleCnt="0"/>
      <dgm:spPr/>
    </dgm:pt>
    <dgm:pt modelId="{B12A26BE-2AFD-491C-9F6A-4B3E19E09D29}" type="pres">
      <dgm:prSet presAssocID="{4E83B983-9FF3-4AF0-B33F-9C77AD6C3D0C}" presName="Name13" presStyleLbl="parChTrans1D2" presStyleIdx="0" presStyleCnt="5"/>
      <dgm:spPr/>
      <dgm:t>
        <a:bodyPr/>
        <a:lstStyle/>
        <a:p>
          <a:endParaRPr lang="en-US"/>
        </a:p>
      </dgm:t>
    </dgm:pt>
    <dgm:pt modelId="{CE8D62D2-C9CB-4DC5-B107-B24CA566496E}" type="pres">
      <dgm:prSet presAssocID="{139BCF9A-4BF6-4DE4-827C-27FDD7288822}" presName="childText" presStyleLbl="bgAcc1" presStyleIdx="0" presStyleCnt="5" custScaleX="593390" custScaleY="315163">
        <dgm:presLayoutVars>
          <dgm:bulletEnabled val="1"/>
        </dgm:presLayoutVars>
      </dgm:prSet>
      <dgm:spPr/>
      <dgm:t>
        <a:bodyPr/>
        <a:lstStyle/>
        <a:p>
          <a:endParaRPr lang="en-US"/>
        </a:p>
      </dgm:t>
    </dgm:pt>
    <dgm:pt modelId="{74809B3B-9166-40D6-8778-3B40DF601C77}" type="pres">
      <dgm:prSet presAssocID="{B1B36C24-53B1-4D05-BCC9-55F5BD1FC12C}" presName="Name13" presStyleLbl="parChTrans1D2" presStyleIdx="1" presStyleCnt="5"/>
      <dgm:spPr/>
      <dgm:t>
        <a:bodyPr/>
        <a:lstStyle/>
        <a:p>
          <a:endParaRPr lang="en-US"/>
        </a:p>
      </dgm:t>
    </dgm:pt>
    <dgm:pt modelId="{96FFFCCA-4EFA-44C3-A7B2-B523C9B7E7A3}" type="pres">
      <dgm:prSet presAssocID="{312EF0C5-A7DF-456B-B413-48EE5757C9EB}" presName="childText" presStyleLbl="bgAcc1" presStyleIdx="1" presStyleCnt="5" custScaleX="593390" custScaleY="315163">
        <dgm:presLayoutVars>
          <dgm:bulletEnabled val="1"/>
        </dgm:presLayoutVars>
      </dgm:prSet>
      <dgm:spPr/>
      <dgm:t>
        <a:bodyPr/>
        <a:lstStyle/>
        <a:p>
          <a:endParaRPr lang="en-US"/>
        </a:p>
      </dgm:t>
    </dgm:pt>
    <dgm:pt modelId="{C1137643-2338-4459-ADFC-29B2D0FE7D6F}" type="pres">
      <dgm:prSet presAssocID="{686696D5-22EB-4FBC-8584-575B5FEFA780}" presName="root" presStyleCnt="0"/>
      <dgm:spPr/>
    </dgm:pt>
    <dgm:pt modelId="{4B2229C9-245E-46DF-B005-4EB4826EE49D}" type="pres">
      <dgm:prSet presAssocID="{686696D5-22EB-4FBC-8584-575B5FEFA780}" presName="rootComposite" presStyleCnt="0"/>
      <dgm:spPr/>
    </dgm:pt>
    <dgm:pt modelId="{F105BCB2-974C-4854-AF02-A4BCC056CB85}" type="pres">
      <dgm:prSet presAssocID="{686696D5-22EB-4FBC-8584-575B5FEFA780}" presName="rootText" presStyleLbl="node1" presStyleIdx="1" presStyleCnt="2" custScaleX="593390" custScaleY="315163"/>
      <dgm:spPr/>
      <dgm:t>
        <a:bodyPr/>
        <a:lstStyle/>
        <a:p>
          <a:endParaRPr lang="en-US"/>
        </a:p>
      </dgm:t>
    </dgm:pt>
    <dgm:pt modelId="{24A32A7E-738E-4E74-9B84-B4ADC5D0A98F}" type="pres">
      <dgm:prSet presAssocID="{686696D5-22EB-4FBC-8584-575B5FEFA780}" presName="rootConnector" presStyleLbl="node1" presStyleIdx="1" presStyleCnt="2"/>
      <dgm:spPr/>
      <dgm:t>
        <a:bodyPr/>
        <a:lstStyle/>
        <a:p>
          <a:endParaRPr lang="en-US"/>
        </a:p>
      </dgm:t>
    </dgm:pt>
    <dgm:pt modelId="{99D1A57A-58F1-4F4E-BBF1-2F4B3B08E2CB}" type="pres">
      <dgm:prSet presAssocID="{686696D5-22EB-4FBC-8584-575B5FEFA780}" presName="childShape" presStyleCnt="0"/>
      <dgm:spPr/>
    </dgm:pt>
    <dgm:pt modelId="{843770E4-3169-431E-99B1-40B177B80261}" type="pres">
      <dgm:prSet presAssocID="{A377838E-E725-431B-BE47-2EE3012D6AA7}" presName="Name13" presStyleLbl="parChTrans1D2" presStyleIdx="2" presStyleCnt="5"/>
      <dgm:spPr/>
      <dgm:t>
        <a:bodyPr/>
        <a:lstStyle/>
        <a:p>
          <a:endParaRPr lang="en-US"/>
        </a:p>
      </dgm:t>
    </dgm:pt>
    <dgm:pt modelId="{E2F5DB11-8BCC-4CCB-8330-D4B45DC740F1}" type="pres">
      <dgm:prSet presAssocID="{222213D2-3A1A-47C5-AB08-771F3B4810F0}" presName="childText" presStyleLbl="bgAcc1" presStyleIdx="2" presStyleCnt="5" custScaleX="593390" custScaleY="315163">
        <dgm:presLayoutVars>
          <dgm:bulletEnabled val="1"/>
        </dgm:presLayoutVars>
      </dgm:prSet>
      <dgm:spPr/>
      <dgm:t>
        <a:bodyPr/>
        <a:lstStyle/>
        <a:p>
          <a:endParaRPr lang="en-US"/>
        </a:p>
      </dgm:t>
    </dgm:pt>
    <dgm:pt modelId="{3CB23B0E-ED99-49B3-82BC-839F76692280}" type="pres">
      <dgm:prSet presAssocID="{BF782C46-40BC-4EBC-A823-2B19C69E5964}" presName="Name13" presStyleLbl="parChTrans1D2" presStyleIdx="3" presStyleCnt="5"/>
      <dgm:spPr/>
      <dgm:t>
        <a:bodyPr/>
        <a:lstStyle/>
        <a:p>
          <a:endParaRPr lang="en-US"/>
        </a:p>
      </dgm:t>
    </dgm:pt>
    <dgm:pt modelId="{49C38057-29F3-4F07-968B-54AEAD9742E8}" type="pres">
      <dgm:prSet presAssocID="{0E58788A-315D-46BE-9399-7FFE070D378A}" presName="childText" presStyleLbl="bgAcc1" presStyleIdx="3" presStyleCnt="5" custScaleX="593390" custScaleY="315163">
        <dgm:presLayoutVars>
          <dgm:bulletEnabled val="1"/>
        </dgm:presLayoutVars>
      </dgm:prSet>
      <dgm:spPr/>
      <dgm:t>
        <a:bodyPr/>
        <a:lstStyle/>
        <a:p>
          <a:endParaRPr lang="en-US"/>
        </a:p>
      </dgm:t>
    </dgm:pt>
    <dgm:pt modelId="{D955B47F-164B-4EBC-B65E-7D665C9B922B}" type="pres">
      <dgm:prSet presAssocID="{3CECC86B-8671-42C3-A501-4E56810C0631}" presName="Name13" presStyleLbl="parChTrans1D2" presStyleIdx="4" presStyleCnt="5"/>
      <dgm:spPr/>
      <dgm:t>
        <a:bodyPr/>
        <a:lstStyle/>
        <a:p>
          <a:endParaRPr lang="en-US"/>
        </a:p>
      </dgm:t>
    </dgm:pt>
    <dgm:pt modelId="{982F7058-164C-4B10-9919-7BE091309E51}" type="pres">
      <dgm:prSet presAssocID="{F03326B8-0AA4-424F-803B-6C133D6A665B}" presName="childText" presStyleLbl="bgAcc1" presStyleIdx="4" presStyleCnt="5" custScaleX="593390" custScaleY="315163">
        <dgm:presLayoutVars>
          <dgm:bulletEnabled val="1"/>
        </dgm:presLayoutVars>
      </dgm:prSet>
      <dgm:spPr/>
      <dgm:t>
        <a:bodyPr/>
        <a:lstStyle/>
        <a:p>
          <a:endParaRPr lang="en-US"/>
        </a:p>
      </dgm:t>
    </dgm:pt>
  </dgm:ptLst>
  <dgm:cxnLst>
    <dgm:cxn modelId="{592DF119-5E3A-48E0-BB6E-2D2A1871B6A4}" srcId="{686696D5-22EB-4FBC-8584-575B5FEFA780}" destId="{F03326B8-0AA4-424F-803B-6C133D6A665B}" srcOrd="2" destOrd="0" parTransId="{3CECC86B-8671-42C3-A501-4E56810C0631}" sibTransId="{FE1D7745-4E52-4558-9C31-8B920A667683}"/>
    <dgm:cxn modelId="{D95B613E-B717-4661-8C52-76D904126BC9}" type="presOf" srcId="{0E58788A-315D-46BE-9399-7FFE070D378A}" destId="{49C38057-29F3-4F07-968B-54AEAD9742E8}" srcOrd="0" destOrd="0" presId="urn:microsoft.com/office/officeart/2005/8/layout/hierarchy3"/>
    <dgm:cxn modelId="{9AA4EF6E-BF48-43F5-90B3-D4786C2DEDC0}" type="presOf" srcId="{F30C9D80-4B0B-4CC7-B617-233946172822}" destId="{CD23DBE2-D2E7-4B0B-AA47-348536E7EB57}" srcOrd="0" destOrd="0" presId="urn:microsoft.com/office/officeart/2005/8/layout/hierarchy3"/>
    <dgm:cxn modelId="{AB634AE1-C109-4577-AB32-D82678B6CCAA}" type="presOf" srcId="{4E83B983-9FF3-4AF0-B33F-9C77AD6C3D0C}" destId="{B12A26BE-2AFD-491C-9F6A-4B3E19E09D29}" srcOrd="0" destOrd="0" presId="urn:microsoft.com/office/officeart/2005/8/layout/hierarchy3"/>
    <dgm:cxn modelId="{CAAC91EE-D2F8-4011-A1FA-9984AAAD3803}" type="presOf" srcId="{139BCF9A-4BF6-4DE4-827C-27FDD7288822}" destId="{CE8D62D2-C9CB-4DC5-B107-B24CA566496E}" srcOrd="0" destOrd="0" presId="urn:microsoft.com/office/officeart/2005/8/layout/hierarchy3"/>
    <dgm:cxn modelId="{D00600BF-937C-43B5-BE4F-7030218A6C2D}" type="presOf" srcId="{66849457-26CD-4F75-8BA4-941004431ED3}" destId="{3E258A78-701D-4F86-845B-A5B6F6A74AAC}" srcOrd="0" destOrd="0" presId="urn:microsoft.com/office/officeart/2005/8/layout/hierarchy3"/>
    <dgm:cxn modelId="{34A8B92B-3FD9-4511-9DEF-0B5496EAEC81}" type="presOf" srcId="{A377838E-E725-431B-BE47-2EE3012D6AA7}" destId="{843770E4-3169-431E-99B1-40B177B80261}" srcOrd="0" destOrd="0" presId="urn:microsoft.com/office/officeart/2005/8/layout/hierarchy3"/>
    <dgm:cxn modelId="{4954F395-A44A-44C8-B062-92464583AC74}" srcId="{66849457-26CD-4F75-8BA4-941004431ED3}" destId="{139BCF9A-4BF6-4DE4-827C-27FDD7288822}" srcOrd="0" destOrd="0" parTransId="{4E83B983-9FF3-4AF0-B33F-9C77AD6C3D0C}" sibTransId="{E9569A50-07A5-430D-A64F-EB82914019A7}"/>
    <dgm:cxn modelId="{C9CF8C5C-A863-4FFE-9847-9F9DB580DFA1}" srcId="{F30C9D80-4B0B-4CC7-B617-233946172822}" destId="{66849457-26CD-4F75-8BA4-941004431ED3}" srcOrd="0" destOrd="0" parTransId="{3D6BBA12-A92F-465B-B4C3-26CC47C1615D}" sibTransId="{843847C7-CBF4-4F4C-A47D-5F1721BDC280}"/>
    <dgm:cxn modelId="{CAA1D454-B4F1-4BE2-8636-CDCE3DA16B27}" type="presOf" srcId="{222213D2-3A1A-47C5-AB08-771F3B4810F0}" destId="{E2F5DB11-8BCC-4CCB-8330-D4B45DC740F1}" srcOrd="0" destOrd="0" presId="urn:microsoft.com/office/officeart/2005/8/layout/hierarchy3"/>
    <dgm:cxn modelId="{D2E9FA18-928E-47E3-B313-5B63E1390E4A}" type="presOf" srcId="{686696D5-22EB-4FBC-8584-575B5FEFA780}" destId="{24A32A7E-738E-4E74-9B84-B4ADC5D0A98F}" srcOrd="1" destOrd="0" presId="urn:microsoft.com/office/officeart/2005/8/layout/hierarchy3"/>
    <dgm:cxn modelId="{C621CE54-914C-4C84-89BB-B42AAAE391AA}" type="presOf" srcId="{312EF0C5-A7DF-456B-B413-48EE5757C9EB}" destId="{96FFFCCA-4EFA-44C3-A7B2-B523C9B7E7A3}" srcOrd="0" destOrd="0" presId="urn:microsoft.com/office/officeart/2005/8/layout/hierarchy3"/>
    <dgm:cxn modelId="{2A3FE6BC-B445-4E55-8EE2-D40785ED141E}" srcId="{686696D5-22EB-4FBC-8584-575B5FEFA780}" destId="{222213D2-3A1A-47C5-AB08-771F3B4810F0}" srcOrd="0" destOrd="0" parTransId="{A377838E-E725-431B-BE47-2EE3012D6AA7}" sibTransId="{4596B8AD-29D9-40A8-80F0-4F123C857366}"/>
    <dgm:cxn modelId="{76DE5785-F573-40B1-A5F3-7ABAF12AA11C}" srcId="{66849457-26CD-4F75-8BA4-941004431ED3}" destId="{312EF0C5-A7DF-456B-B413-48EE5757C9EB}" srcOrd="1" destOrd="0" parTransId="{B1B36C24-53B1-4D05-BCC9-55F5BD1FC12C}" sibTransId="{08A1930C-B0E6-4771-811C-69A0385E8347}"/>
    <dgm:cxn modelId="{6711C9F5-F8DA-4A29-BC18-5D3424A4A6DE}" srcId="{686696D5-22EB-4FBC-8584-575B5FEFA780}" destId="{0E58788A-315D-46BE-9399-7FFE070D378A}" srcOrd="1" destOrd="0" parTransId="{BF782C46-40BC-4EBC-A823-2B19C69E5964}" sibTransId="{9E73D880-1892-41B5-9E09-EF304BBB05F0}"/>
    <dgm:cxn modelId="{AC82DB26-70EE-4A95-8878-C1154E7F6D30}" type="presOf" srcId="{F03326B8-0AA4-424F-803B-6C133D6A665B}" destId="{982F7058-164C-4B10-9919-7BE091309E51}" srcOrd="0" destOrd="0" presId="urn:microsoft.com/office/officeart/2005/8/layout/hierarchy3"/>
    <dgm:cxn modelId="{89CABD65-FCC6-48DB-A1F6-9E72B590D4D9}" type="presOf" srcId="{66849457-26CD-4F75-8BA4-941004431ED3}" destId="{93A931DE-3E3B-4F4E-8B09-23D1ED54C661}" srcOrd="1" destOrd="0" presId="urn:microsoft.com/office/officeart/2005/8/layout/hierarchy3"/>
    <dgm:cxn modelId="{C5099C28-8806-438E-8E4D-D50052D8C9AF}" type="presOf" srcId="{BF782C46-40BC-4EBC-A823-2B19C69E5964}" destId="{3CB23B0E-ED99-49B3-82BC-839F76692280}" srcOrd="0" destOrd="0" presId="urn:microsoft.com/office/officeart/2005/8/layout/hierarchy3"/>
    <dgm:cxn modelId="{503C580C-DA26-43C6-AF26-1B1EB67A476F}" srcId="{F30C9D80-4B0B-4CC7-B617-233946172822}" destId="{686696D5-22EB-4FBC-8584-575B5FEFA780}" srcOrd="1" destOrd="0" parTransId="{049E8C60-09A3-483C-BEB2-D3206AD2187A}" sibTransId="{C0680AE9-A59A-47BB-85FE-F5D3FE407477}"/>
    <dgm:cxn modelId="{4574203D-E30E-407A-A500-5CB2371A07CE}" type="presOf" srcId="{686696D5-22EB-4FBC-8584-575B5FEFA780}" destId="{F105BCB2-974C-4854-AF02-A4BCC056CB85}" srcOrd="0" destOrd="0" presId="urn:microsoft.com/office/officeart/2005/8/layout/hierarchy3"/>
    <dgm:cxn modelId="{EDFB8377-47F3-4BFF-80F5-2A582DFEC1AF}" type="presOf" srcId="{B1B36C24-53B1-4D05-BCC9-55F5BD1FC12C}" destId="{74809B3B-9166-40D6-8778-3B40DF601C77}" srcOrd="0" destOrd="0" presId="urn:microsoft.com/office/officeart/2005/8/layout/hierarchy3"/>
    <dgm:cxn modelId="{CD4A6426-550B-4823-9D6E-D8ABC03177E1}" type="presOf" srcId="{3CECC86B-8671-42C3-A501-4E56810C0631}" destId="{D955B47F-164B-4EBC-B65E-7D665C9B922B}" srcOrd="0" destOrd="0" presId="urn:microsoft.com/office/officeart/2005/8/layout/hierarchy3"/>
    <dgm:cxn modelId="{F1BC8B0E-4FB5-4290-868F-42E9094A45B6}" type="presParOf" srcId="{CD23DBE2-D2E7-4B0B-AA47-348536E7EB57}" destId="{D0DAE5D1-9B8A-4F61-8F4E-88B4D0DEC5C4}" srcOrd="0" destOrd="0" presId="urn:microsoft.com/office/officeart/2005/8/layout/hierarchy3"/>
    <dgm:cxn modelId="{9B193A50-BE0A-47C5-9425-E935BF3C1AF8}" type="presParOf" srcId="{D0DAE5D1-9B8A-4F61-8F4E-88B4D0DEC5C4}" destId="{191AA52B-770C-4712-A84E-594CEDA99D0C}" srcOrd="0" destOrd="0" presId="urn:microsoft.com/office/officeart/2005/8/layout/hierarchy3"/>
    <dgm:cxn modelId="{BF4FFA17-F960-46A3-A7AA-85304F05256E}" type="presParOf" srcId="{191AA52B-770C-4712-A84E-594CEDA99D0C}" destId="{3E258A78-701D-4F86-845B-A5B6F6A74AAC}" srcOrd="0" destOrd="0" presId="urn:microsoft.com/office/officeart/2005/8/layout/hierarchy3"/>
    <dgm:cxn modelId="{1DD31B6C-748F-456B-85E6-ADC703BB983E}" type="presParOf" srcId="{191AA52B-770C-4712-A84E-594CEDA99D0C}" destId="{93A931DE-3E3B-4F4E-8B09-23D1ED54C661}" srcOrd="1" destOrd="0" presId="urn:microsoft.com/office/officeart/2005/8/layout/hierarchy3"/>
    <dgm:cxn modelId="{97300A5E-03E8-4B11-84BD-43059A866688}" type="presParOf" srcId="{D0DAE5D1-9B8A-4F61-8F4E-88B4D0DEC5C4}" destId="{42781CEE-16A3-4990-9DCC-19E22A725794}" srcOrd="1" destOrd="0" presId="urn:microsoft.com/office/officeart/2005/8/layout/hierarchy3"/>
    <dgm:cxn modelId="{327CF85A-EA41-47DB-91EF-A8420027F3C4}" type="presParOf" srcId="{42781CEE-16A3-4990-9DCC-19E22A725794}" destId="{B12A26BE-2AFD-491C-9F6A-4B3E19E09D29}" srcOrd="0" destOrd="0" presId="urn:microsoft.com/office/officeart/2005/8/layout/hierarchy3"/>
    <dgm:cxn modelId="{02E9B325-6EFC-4DAD-82C4-B03B0592258F}" type="presParOf" srcId="{42781CEE-16A3-4990-9DCC-19E22A725794}" destId="{CE8D62D2-C9CB-4DC5-B107-B24CA566496E}" srcOrd="1" destOrd="0" presId="urn:microsoft.com/office/officeart/2005/8/layout/hierarchy3"/>
    <dgm:cxn modelId="{AC410D0D-0132-44BD-8B0A-283A8E18E78F}" type="presParOf" srcId="{42781CEE-16A3-4990-9DCC-19E22A725794}" destId="{74809B3B-9166-40D6-8778-3B40DF601C77}" srcOrd="2" destOrd="0" presId="urn:microsoft.com/office/officeart/2005/8/layout/hierarchy3"/>
    <dgm:cxn modelId="{F85EF4BE-2051-4072-BC08-A9EC0A1E2278}" type="presParOf" srcId="{42781CEE-16A3-4990-9DCC-19E22A725794}" destId="{96FFFCCA-4EFA-44C3-A7B2-B523C9B7E7A3}" srcOrd="3" destOrd="0" presId="urn:microsoft.com/office/officeart/2005/8/layout/hierarchy3"/>
    <dgm:cxn modelId="{FE362818-5806-42B4-B64B-C16EF4031C6D}" type="presParOf" srcId="{CD23DBE2-D2E7-4B0B-AA47-348536E7EB57}" destId="{C1137643-2338-4459-ADFC-29B2D0FE7D6F}" srcOrd="1" destOrd="0" presId="urn:microsoft.com/office/officeart/2005/8/layout/hierarchy3"/>
    <dgm:cxn modelId="{67931007-615A-4ECE-9B31-D1100ABC356B}" type="presParOf" srcId="{C1137643-2338-4459-ADFC-29B2D0FE7D6F}" destId="{4B2229C9-245E-46DF-B005-4EB4826EE49D}" srcOrd="0" destOrd="0" presId="urn:microsoft.com/office/officeart/2005/8/layout/hierarchy3"/>
    <dgm:cxn modelId="{E09EB0CC-E0A2-4923-97AE-34172C7144A5}" type="presParOf" srcId="{4B2229C9-245E-46DF-B005-4EB4826EE49D}" destId="{F105BCB2-974C-4854-AF02-A4BCC056CB85}" srcOrd="0" destOrd="0" presId="urn:microsoft.com/office/officeart/2005/8/layout/hierarchy3"/>
    <dgm:cxn modelId="{B774964F-D04D-4E6C-B3AD-64A55BF40200}" type="presParOf" srcId="{4B2229C9-245E-46DF-B005-4EB4826EE49D}" destId="{24A32A7E-738E-4E74-9B84-B4ADC5D0A98F}" srcOrd="1" destOrd="0" presId="urn:microsoft.com/office/officeart/2005/8/layout/hierarchy3"/>
    <dgm:cxn modelId="{064BB09C-F560-4D61-A486-4FD1917987F5}" type="presParOf" srcId="{C1137643-2338-4459-ADFC-29B2D0FE7D6F}" destId="{99D1A57A-58F1-4F4E-BBF1-2F4B3B08E2CB}" srcOrd="1" destOrd="0" presId="urn:microsoft.com/office/officeart/2005/8/layout/hierarchy3"/>
    <dgm:cxn modelId="{BD6F86D2-2E4C-44C6-A92E-100E1FA83EEB}" type="presParOf" srcId="{99D1A57A-58F1-4F4E-BBF1-2F4B3B08E2CB}" destId="{843770E4-3169-431E-99B1-40B177B80261}" srcOrd="0" destOrd="0" presId="urn:microsoft.com/office/officeart/2005/8/layout/hierarchy3"/>
    <dgm:cxn modelId="{1C7BB041-6E17-4395-9C48-C50DFF8B2545}" type="presParOf" srcId="{99D1A57A-58F1-4F4E-BBF1-2F4B3B08E2CB}" destId="{E2F5DB11-8BCC-4CCB-8330-D4B45DC740F1}" srcOrd="1" destOrd="0" presId="urn:microsoft.com/office/officeart/2005/8/layout/hierarchy3"/>
    <dgm:cxn modelId="{62FB4FA0-5442-4BEF-AF6B-418E136EE49D}" type="presParOf" srcId="{99D1A57A-58F1-4F4E-BBF1-2F4B3B08E2CB}" destId="{3CB23B0E-ED99-49B3-82BC-839F76692280}" srcOrd="2" destOrd="0" presId="urn:microsoft.com/office/officeart/2005/8/layout/hierarchy3"/>
    <dgm:cxn modelId="{7EF4067F-C13D-4C6A-A97F-2B7801BB46FA}" type="presParOf" srcId="{99D1A57A-58F1-4F4E-BBF1-2F4B3B08E2CB}" destId="{49C38057-29F3-4F07-968B-54AEAD9742E8}" srcOrd="3" destOrd="0" presId="urn:microsoft.com/office/officeart/2005/8/layout/hierarchy3"/>
    <dgm:cxn modelId="{8C3C3CF9-F0E6-4EC9-BE40-1EC41A033AFE}" type="presParOf" srcId="{99D1A57A-58F1-4F4E-BBF1-2F4B3B08E2CB}" destId="{D955B47F-164B-4EBC-B65E-7D665C9B922B}" srcOrd="4" destOrd="0" presId="urn:microsoft.com/office/officeart/2005/8/layout/hierarchy3"/>
    <dgm:cxn modelId="{A59AE1AC-62EC-4974-B8F4-662A2170546A}" type="presParOf" srcId="{99D1A57A-58F1-4F4E-BBF1-2F4B3B08E2CB}" destId="{982F7058-164C-4B10-9919-7BE091309E51}"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C4091DE-4CA9-4728-8F33-71989D3B18A7}" type="doc">
      <dgm:prSet loTypeId="urn:microsoft.com/office/officeart/2005/8/layout/hierarchy3" loCatId="list" qsTypeId="urn:microsoft.com/office/officeart/2005/8/quickstyle/simple1" qsCatId="simple" csTypeId="urn:microsoft.com/office/officeart/2005/8/colors/accent4_5" csCatId="accent4" phldr="1"/>
      <dgm:spPr/>
      <dgm:t>
        <a:bodyPr/>
        <a:lstStyle/>
        <a:p>
          <a:endParaRPr lang="en-US"/>
        </a:p>
      </dgm:t>
    </dgm:pt>
    <dgm:pt modelId="{47093777-EEE3-4319-9239-ADC81684FF76}">
      <dgm:prSet phldrT="[Text]"/>
      <dgm:spPr/>
      <dgm:t>
        <a:bodyPr/>
        <a:lstStyle/>
        <a:p>
          <a:r>
            <a:rPr lang="en-US" dirty="0" smtClean="0"/>
            <a:t>Patient Site</a:t>
          </a:r>
          <a:endParaRPr lang="en-US" dirty="0"/>
        </a:p>
      </dgm:t>
    </dgm:pt>
    <dgm:pt modelId="{2F9FFBFA-9685-443F-9AB8-84109FBD5EBD}" type="parTrans" cxnId="{3E550478-10E6-4472-8B18-5CB831861B1C}">
      <dgm:prSet/>
      <dgm:spPr/>
      <dgm:t>
        <a:bodyPr/>
        <a:lstStyle/>
        <a:p>
          <a:endParaRPr lang="en-US"/>
        </a:p>
      </dgm:t>
    </dgm:pt>
    <dgm:pt modelId="{0815EE79-E711-4CE1-90D5-227C6642928B}" type="sibTrans" cxnId="{3E550478-10E6-4472-8B18-5CB831861B1C}">
      <dgm:prSet/>
      <dgm:spPr/>
      <dgm:t>
        <a:bodyPr/>
        <a:lstStyle/>
        <a:p>
          <a:endParaRPr lang="en-US"/>
        </a:p>
      </dgm:t>
    </dgm:pt>
    <dgm:pt modelId="{2CD2D87A-6499-4FE7-9503-84383C3EBE59}">
      <dgm:prSet phldrT="[Text]"/>
      <dgm:spPr/>
      <dgm:t>
        <a:bodyPr/>
        <a:lstStyle/>
        <a:p>
          <a:r>
            <a:rPr lang="en-US" dirty="0" smtClean="0"/>
            <a:t>160</a:t>
          </a:r>
          <a:endParaRPr lang="en-US" dirty="0"/>
        </a:p>
      </dgm:t>
    </dgm:pt>
    <dgm:pt modelId="{2B6E15A4-B946-4485-9134-B601BA43CAA9}" type="parTrans" cxnId="{E8E4D8BC-1DBC-4146-B064-A7DD59C12909}">
      <dgm:prSet/>
      <dgm:spPr/>
      <dgm:t>
        <a:bodyPr/>
        <a:lstStyle/>
        <a:p>
          <a:endParaRPr lang="en-US"/>
        </a:p>
      </dgm:t>
    </dgm:pt>
    <dgm:pt modelId="{A8E2B307-150E-4836-AAC8-A52467FB5ED4}" type="sibTrans" cxnId="{E8E4D8BC-1DBC-4146-B064-A7DD59C12909}">
      <dgm:prSet/>
      <dgm:spPr/>
      <dgm:t>
        <a:bodyPr/>
        <a:lstStyle/>
        <a:p>
          <a:endParaRPr lang="en-US"/>
        </a:p>
      </dgm:t>
    </dgm:pt>
    <dgm:pt modelId="{49F97670-C134-4B01-9BE5-FF9E34376168}">
      <dgm:prSet phldrT="[Text]"/>
      <dgm:spPr/>
      <dgm:t>
        <a:bodyPr/>
        <a:lstStyle/>
        <a:p>
          <a:r>
            <a:rPr lang="en-US" dirty="0" smtClean="0"/>
            <a:t>690</a:t>
          </a:r>
          <a:endParaRPr lang="en-US" dirty="0"/>
        </a:p>
      </dgm:t>
    </dgm:pt>
    <dgm:pt modelId="{B1AB1B0A-9DDC-4572-96D9-5AEBED6B8463}" type="parTrans" cxnId="{CDEF5F7A-E39D-4118-B681-CA0D408E6B60}">
      <dgm:prSet/>
      <dgm:spPr/>
      <dgm:t>
        <a:bodyPr/>
        <a:lstStyle/>
        <a:p>
          <a:endParaRPr lang="en-US"/>
        </a:p>
      </dgm:t>
    </dgm:pt>
    <dgm:pt modelId="{4C489E79-6608-4483-AFBA-D052BD69BA00}" type="sibTrans" cxnId="{CDEF5F7A-E39D-4118-B681-CA0D408E6B60}">
      <dgm:prSet/>
      <dgm:spPr/>
      <dgm:t>
        <a:bodyPr/>
        <a:lstStyle/>
        <a:p>
          <a:endParaRPr lang="en-US"/>
        </a:p>
      </dgm:t>
    </dgm:pt>
    <dgm:pt modelId="{3363DB19-7FD6-41B8-9374-36C1A3A2FFA8}">
      <dgm:prSet phldrT="[Text]"/>
      <dgm:spPr/>
      <dgm:t>
        <a:bodyPr/>
        <a:lstStyle/>
        <a:p>
          <a:r>
            <a:rPr lang="en-US" dirty="0" smtClean="0"/>
            <a:t>Provider Site</a:t>
          </a:r>
          <a:endParaRPr lang="en-US" dirty="0"/>
        </a:p>
      </dgm:t>
    </dgm:pt>
    <dgm:pt modelId="{3A0E1EA1-05A1-4607-B6C8-980ED87E35D0}" type="parTrans" cxnId="{20774517-F8F5-4143-8AB9-65C1E77633C5}">
      <dgm:prSet/>
      <dgm:spPr/>
      <dgm:t>
        <a:bodyPr/>
        <a:lstStyle/>
        <a:p>
          <a:endParaRPr lang="en-US"/>
        </a:p>
      </dgm:t>
    </dgm:pt>
    <dgm:pt modelId="{CBB7E6B5-5061-4D66-BAE3-218FFC1BE7C1}" type="sibTrans" cxnId="{20774517-F8F5-4143-8AB9-65C1E77633C5}">
      <dgm:prSet/>
      <dgm:spPr/>
      <dgm:t>
        <a:bodyPr/>
        <a:lstStyle/>
        <a:p>
          <a:endParaRPr lang="en-US"/>
        </a:p>
      </dgm:t>
    </dgm:pt>
    <dgm:pt modelId="{61ECB811-5281-470D-9139-14109C92AAB1}">
      <dgm:prSet phldrT="[Text]"/>
      <dgm:spPr/>
      <dgm:t>
        <a:bodyPr/>
        <a:lstStyle/>
        <a:p>
          <a:r>
            <a:rPr lang="en-US" dirty="0" smtClean="0"/>
            <a:t>160</a:t>
          </a:r>
          <a:endParaRPr lang="en-US" dirty="0"/>
        </a:p>
      </dgm:t>
    </dgm:pt>
    <dgm:pt modelId="{4D7AF6BF-4519-4ADC-82F9-E4CA2AA867F6}" type="parTrans" cxnId="{0842FB01-AF48-42C9-9229-582BB375A412}">
      <dgm:prSet/>
      <dgm:spPr/>
      <dgm:t>
        <a:bodyPr/>
        <a:lstStyle/>
        <a:p>
          <a:endParaRPr lang="en-US"/>
        </a:p>
      </dgm:t>
    </dgm:pt>
    <dgm:pt modelId="{4C3665B2-AE72-4C27-A689-EF35F883EDE1}" type="sibTrans" cxnId="{0842FB01-AF48-42C9-9229-582BB375A412}">
      <dgm:prSet/>
      <dgm:spPr/>
      <dgm:t>
        <a:bodyPr/>
        <a:lstStyle/>
        <a:p>
          <a:endParaRPr lang="en-US"/>
        </a:p>
      </dgm:t>
    </dgm:pt>
    <dgm:pt modelId="{E0A2D43B-0E60-4F18-8A5A-BA0CCA1A52CE}">
      <dgm:prSet phldrT="[Text]"/>
      <dgm:spPr/>
      <dgm:t>
        <a:bodyPr/>
        <a:lstStyle/>
        <a:p>
          <a:r>
            <a:rPr lang="en-US" dirty="0" smtClean="0"/>
            <a:t>692</a:t>
          </a:r>
        </a:p>
        <a:p>
          <a:r>
            <a:rPr lang="en-US" dirty="0" smtClean="0"/>
            <a:t>693 </a:t>
          </a:r>
          <a:endParaRPr lang="en-US" dirty="0"/>
        </a:p>
      </dgm:t>
    </dgm:pt>
    <dgm:pt modelId="{A308675B-62C5-4BBD-A403-19D76D012CDF}" type="parTrans" cxnId="{F73E04B9-2529-40F4-8B94-5DB8DA29211E}">
      <dgm:prSet/>
      <dgm:spPr/>
      <dgm:t>
        <a:bodyPr/>
        <a:lstStyle/>
        <a:p>
          <a:endParaRPr lang="en-US"/>
        </a:p>
      </dgm:t>
    </dgm:pt>
    <dgm:pt modelId="{E2CFCFF4-7787-43EE-B5B1-DD33AC967CAF}" type="sibTrans" cxnId="{F73E04B9-2529-40F4-8B94-5DB8DA29211E}">
      <dgm:prSet/>
      <dgm:spPr/>
      <dgm:t>
        <a:bodyPr/>
        <a:lstStyle/>
        <a:p>
          <a:endParaRPr lang="en-US"/>
        </a:p>
      </dgm:t>
    </dgm:pt>
    <dgm:pt modelId="{CE444219-7A59-4A80-B11B-BCB51B6FAB5E}" type="pres">
      <dgm:prSet presAssocID="{3C4091DE-4CA9-4728-8F33-71989D3B18A7}" presName="diagram" presStyleCnt="0">
        <dgm:presLayoutVars>
          <dgm:chPref val="1"/>
          <dgm:dir/>
          <dgm:animOne val="branch"/>
          <dgm:animLvl val="lvl"/>
          <dgm:resizeHandles/>
        </dgm:presLayoutVars>
      </dgm:prSet>
      <dgm:spPr/>
      <dgm:t>
        <a:bodyPr/>
        <a:lstStyle/>
        <a:p>
          <a:endParaRPr lang="en-US"/>
        </a:p>
      </dgm:t>
    </dgm:pt>
    <dgm:pt modelId="{DB392416-6F4C-4950-8D3A-38B62B63699D}" type="pres">
      <dgm:prSet presAssocID="{47093777-EEE3-4319-9239-ADC81684FF76}" presName="root" presStyleCnt="0"/>
      <dgm:spPr/>
    </dgm:pt>
    <dgm:pt modelId="{5BA862D9-4AE3-496C-96E5-638AB95EEB84}" type="pres">
      <dgm:prSet presAssocID="{47093777-EEE3-4319-9239-ADC81684FF76}" presName="rootComposite" presStyleCnt="0"/>
      <dgm:spPr/>
    </dgm:pt>
    <dgm:pt modelId="{5137C706-7A98-42D0-8F4A-5E2A06CA58B2}" type="pres">
      <dgm:prSet presAssocID="{47093777-EEE3-4319-9239-ADC81684FF76}" presName="rootText" presStyleLbl="node1" presStyleIdx="0" presStyleCnt="2"/>
      <dgm:spPr/>
      <dgm:t>
        <a:bodyPr/>
        <a:lstStyle/>
        <a:p>
          <a:endParaRPr lang="en-US"/>
        </a:p>
      </dgm:t>
    </dgm:pt>
    <dgm:pt modelId="{85E590BA-7F78-4230-9466-6417B721598E}" type="pres">
      <dgm:prSet presAssocID="{47093777-EEE3-4319-9239-ADC81684FF76}" presName="rootConnector" presStyleLbl="node1" presStyleIdx="0" presStyleCnt="2"/>
      <dgm:spPr/>
      <dgm:t>
        <a:bodyPr/>
        <a:lstStyle/>
        <a:p>
          <a:endParaRPr lang="en-US"/>
        </a:p>
      </dgm:t>
    </dgm:pt>
    <dgm:pt modelId="{854EF391-83A2-4776-8BC8-52FD37DF9962}" type="pres">
      <dgm:prSet presAssocID="{47093777-EEE3-4319-9239-ADC81684FF76}" presName="childShape" presStyleCnt="0"/>
      <dgm:spPr/>
    </dgm:pt>
    <dgm:pt modelId="{EF02A5FF-7973-4360-BEAD-436E569A9BDA}" type="pres">
      <dgm:prSet presAssocID="{2B6E15A4-B946-4485-9134-B601BA43CAA9}" presName="Name13" presStyleLbl="parChTrans1D2" presStyleIdx="0" presStyleCnt="4"/>
      <dgm:spPr/>
      <dgm:t>
        <a:bodyPr/>
        <a:lstStyle/>
        <a:p>
          <a:endParaRPr lang="en-US"/>
        </a:p>
      </dgm:t>
    </dgm:pt>
    <dgm:pt modelId="{DC184CFF-7A60-4772-A4FE-81A7405B2063}" type="pres">
      <dgm:prSet presAssocID="{2CD2D87A-6499-4FE7-9503-84383C3EBE59}" presName="childText" presStyleLbl="bgAcc1" presStyleIdx="0" presStyleCnt="4">
        <dgm:presLayoutVars>
          <dgm:bulletEnabled val="1"/>
        </dgm:presLayoutVars>
      </dgm:prSet>
      <dgm:spPr/>
      <dgm:t>
        <a:bodyPr/>
        <a:lstStyle/>
        <a:p>
          <a:endParaRPr lang="en-US"/>
        </a:p>
      </dgm:t>
    </dgm:pt>
    <dgm:pt modelId="{B05A96E4-0914-4774-BAC7-333989257F96}" type="pres">
      <dgm:prSet presAssocID="{B1AB1B0A-9DDC-4572-96D9-5AEBED6B8463}" presName="Name13" presStyleLbl="parChTrans1D2" presStyleIdx="1" presStyleCnt="4"/>
      <dgm:spPr/>
      <dgm:t>
        <a:bodyPr/>
        <a:lstStyle/>
        <a:p>
          <a:endParaRPr lang="en-US"/>
        </a:p>
      </dgm:t>
    </dgm:pt>
    <dgm:pt modelId="{A2D87499-F930-4ABE-A19E-B16713C9B922}" type="pres">
      <dgm:prSet presAssocID="{49F97670-C134-4B01-9BE5-FF9E34376168}" presName="childText" presStyleLbl="bgAcc1" presStyleIdx="1" presStyleCnt="4">
        <dgm:presLayoutVars>
          <dgm:bulletEnabled val="1"/>
        </dgm:presLayoutVars>
      </dgm:prSet>
      <dgm:spPr/>
      <dgm:t>
        <a:bodyPr/>
        <a:lstStyle/>
        <a:p>
          <a:endParaRPr lang="en-US"/>
        </a:p>
      </dgm:t>
    </dgm:pt>
    <dgm:pt modelId="{B26F4DFC-4A9F-4C15-ADD2-128C9C309298}" type="pres">
      <dgm:prSet presAssocID="{3363DB19-7FD6-41B8-9374-36C1A3A2FFA8}" presName="root" presStyleCnt="0"/>
      <dgm:spPr/>
    </dgm:pt>
    <dgm:pt modelId="{4EA391CF-88CB-4769-B5D6-31A2C7EE898C}" type="pres">
      <dgm:prSet presAssocID="{3363DB19-7FD6-41B8-9374-36C1A3A2FFA8}" presName="rootComposite" presStyleCnt="0"/>
      <dgm:spPr/>
    </dgm:pt>
    <dgm:pt modelId="{8B84322A-2D79-4C7B-A608-D3BA303B3B4A}" type="pres">
      <dgm:prSet presAssocID="{3363DB19-7FD6-41B8-9374-36C1A3A2FFA8}" presName="rootText" presStyleLbl="node1" presStyleIdx="1" presStyleCnt="2"/>
      <dgm:spPr/>
      <dgm:t>
        <a:bodyPr/>
        <a:lstStyle/>
        <a:p>
          <a:endParaRPr lang="en-US"/>
        </a:p>
      </dgm:t>
    </dgm:pt>
    <dgm:pt modelId="{957595B8-B24A-43E3-A179-3A30EC538A5E}" type="pres">
      <dgm:prSet presAssocID="{3363DB19-7FD6-41B8-9374-36C1A3A2FFA8}" presName="rootConnector" presStyleLbl="node1" presStyleIdx="1" presStyleCnt="2"/>
      <dgm:spPr/>
      <dgm:t>
        <a:bodyPr/>
        <a:lstStyle/>
        <a:p>
          <a:endParaRPr lang="en-US"/>
        </a:p>
      </dgm:t>
    </dgm:pt>
    <dgm:pt modelId="{EB4731D5-EC85-4E32-B231-932F506105BC}" type="pres">
      <dgm:prSet presAssocID="{3363DB19-7FD6-41B8-9374-36C1A3A2FFA8}" presName="childShape" presStyleCnt="0"/>
      <dgm:spPr/>
    </dgm:pt>
    <dgm:pt modelId="{6933E0A1-5B19-494E-B189-4CAF0DD0A875}" type="pres">
      <dgm:prSet presAssocID="{4D7AF6BF-4519-4ADC-82F9-E4CA2AA867F6}" presName="Name13" presStyleLbl="parChTrans1D2" presStyleIdx="2" presStyleCnt="4"/>
      <dgm:spPr/>
      <dgm:t>
        <a:bodyPr/>
        <a:lstStyle/>
        <a:p>
          <a:endParaRPr lang="en-US"/>
        </a:p>
      </dgm:t>
    </dgm:pt>
    <dgm:pt modelId="{C1FBBA50-92F4-46BD-B187-01760CD45DD3}" type="pres">
      <dgm:prSet presAssocID="{61ECB811-5281-470D-9139-14109C92AAB1}" presName="childText" presStyleLbl="bgAcc1" presStyleIdx="2" presStyleCnt="4">
        <dgm:presLayoutVars>
          <dgm:bulletEnabled val="1"/>
        </dgm:presLayoutVars>
      </dgm:prSet>
      <dgm:spPr/>
      <dgm:t>
        <a:bodyPr/>
        <a:lstStyle/>
        <a:p>
          <a:endParaRPr lang="en-US"/>
        </a:p>
      </dgm:t>
    </dgm:pt>
    <dgm:pt modelId="{4D02878F-3B7D-4732-A767-86A579A899BC}" type="pres">
      <dgm:prSet presAssocID="{A308675B-62C5-4BBD-A403-19D76D012CDF}" presName="Name13" presStyleLbl="parChTrans1D2" presStyleIdx="3" presStyleCnt="4"/>
      <dgm:spPr/>
      <dgm:t>
        <a:bodyPr/>
        <a:lstStyle/>
        <a:p>
          <a:endParaRPr lang="en-US"/>
        </a:p>
      </dgm:t>
    </dgm:pt>
    <dgm:pt modelId="{EC263B97-C419-4D3C-AF1E-3D86BF04B442}" type="pres">
      <dgm:prSet presAssocID="{E0A2D43B-0E60-4F18-8A5A-BA0CCA1A52CE}" presName="childText" presStyleLbl="bgAcc1" presStyleIdx="3" presStyleCnt="4">
        <dgm:presLayoutVars>
          <dgm:bulletEnabled val="1"/>
        </dgm:presLayoutVars>
      </dgm:prSet>
      <dgm:spPr/>
      <dgm:t>
        <a:bodyPr/>
        <a:lstStyle/>
        <a:p>
          <a:endParaRPr lang="en-US"/>
        </a:p>
      </dgm:t>
    </dgm:pt>
  </dgm:ptLst>
  <dgm:cxnLst>
    <dgm:cxn modelId="{0842FB01-AF48-42C9-9229-582BB375A412}" srcId="{3363DB19-7FD6-41B8-9374-36C1A3A2FFA8}" destId="{61ECB811-5281-470D-9139-14109C92AAB1}" srcOrd="0" destOrd="0" parTransId="{4D7AF6BF-4519-4ADC-82F9-E4CA2AA867F6}" sibTransId="{4C3665B2-AE72-4C27-A689-EF35F883EDE1}"/>
    <dgm:cxn modelId="{896FA627-509B-432D-BD3F-C132E4DF4D62}" type="presOf" srcId="{61ECB811-5281-470D-9139-14109C92AAB1}" destId="{C1FBBA50-92F4-46BD-B187-01760CD45DD3}" srcOrd="0" destOrd="0" presId="urn:microsoft.com/office/officeart/2005/8/layout/hierarchy3"/>
    <dgm:cxn modelId="{07C9DDD5-6272-439A-A9EA-20F3EEFD7436}" type="presOf" srcId="{A308675B-62C5-4BBD-A403-19D76D012CDF}" destId="{4D02878F-3B7D-4732-A767-86A579A899BC}" srcOrd="0" destOrd="0" presId="urn:microsoft.com/office/officeart/2005/8/layout/hierarchy3"/>
    <dgm:cxn modelId="{0A9C68B7-6096-40B4-8F7A-464ADD4A1EB6}" type="presOf" srcId="{3C4091DE-4CA9-4728-8F33-71989D3B18A7}" destId="{CE444219-7A59-4A80-B11B-BCB51B6FAB5E}" srcOrd="0" destOrd="0" presId="urn:microsoft.com/office/officeart/2005/8/layout/hierarchy3"/>
    <dgm:cxn modelId="{56B58CA7-6F00-4189-9034-72BAE1E2E765}" type="presOf" srcId="{3363DB19-7FD6-41B8-9374-36C1A3A2FFA8}" destId="{957595B8-B24A-43E3-A179-3A30EC538A5E}" srcOrd="1" destOrd="0" presId="urn:microsoft.com/office/officeart/2005/8/layout/hierarchy3"/>
    <dgm:cxn modelId="{E3C69224-AC82-4F62-8FC2-8DAD00EEAB7A}" type="presOf" srcId="{49F97670-C134-4B01-9BE5-FF9E34376168}" destId="{A2D87499-F930-4ABE-A19E-B16713C9B922}" srcOrd="0" destOrd="0" presId="urn:microsoft.com/office/officeart/2005/8/layout/hierarchy3"/>
    <dgm:cxn modelId="{FF2EFA30-6D8A-47B9-952D-292B7F5F43EA}" type="presOf" srcId="{E0A2D43B-0E60-4F18-8A5A-BA0CCA1A52CE}" destId="{EC263B97-C419-4D3C-AF1E-3D86BF04B442}" srcOrd="0" destOrd="0" presId="urn:microsoft.com/office/officeart/2005/8/layout/hierarchy3"/>
    <dgm:cxn modelId="{82143DC3-659C-4974-9F3A-EE285A3F3775}" type="presOf" srcId="{4D7AF6BF-4519-4ADC-82F9-E4CA2AA867F6}" destId="{6933E0A1-5B19-494E-B189-4CAF0DD0A875}" srcOrd="0" destOrd="0" presId="urn:microsoft.com/office/officeart/2005/8/layout/hierarchy3"/>
    <dgm:cxn modelId="{E8E4D8BC-1DBC-4146-B064-A7DD59C12909}" srcId="{47093777-EEE3-4319-9239-ADC81684FF76}" destId="{2CD2D87A-6499-4FE7-9503-84383C3EBE59}" srcOrd="0" destOrd="0" parTransId="{2B6E15A4-B946-4485-9134-B601BA43CAA9}" sibTransId="{A8E2B307-150E-4836-AAC8-A52467FB5ED4}"/>
    <dgm:cxn modelId="{20774517-F8F5-4143-8AB9-65C1E77633C5}" srcId="{3C4091DE-4CA9-4728-8F33-71989D3B18A7}" destId="{3363DB19-7FD6-41B8-9374-36C1A3A2FFA8}" srcOrd="1" destOrd="0" parTransId="{3A0E1EA1-05A1-4607-B6C8-980ED87E35D0}" sibTransId="{CBB7E6B5-5061-4D66-BAE3-218FFC1BE7C1}"/>
    <dgm:cxn modelId="{CB9B7811-899A-4FE6-9CD1-DD9746D9F90F}" type="presOf" srcId="{47093777-EEE3-4319-9239-ADC81684FF76}" destId="{85E590BA-7F78-4230-9466-6417B721598E}" srcOrd="1" destOrd="0" presId="urn:microsoft.com/office/officeart/2005/8/layout/hierarchy3"/>
    <dgm:cxn modelId="{CDEF5F7A-E39D-4118-B681-CA0D408E6B60}" srcId="{47093777-EEE3-4319-9239-ADC81684FF76}" destId="{49F97670-C134-4B01-9BE5-FF9E34376168}" srcOrd="1" destOrd="0" parTransId="{B1AB1B0A-9DDC-4572-96D9-5AEBED6B8463}" sibTransId="{4C489E79-6608-4483-AFBA-D052BD69BA00}"/>
    <dgm:cxn modelId="{267E9579-ED2F-4F74-9CAB-7A1E5F116E04}" type="presOf" srcId="{2B6E15A4-B946-4485-9134-B601BA43CAA9}" destId="{EF02A5FF-7973-4360-BEAD-436E569A9BDA}" srcOrd="0" destOrd="0" presId="urn:microsoft.com/office/officeart/2005/8/layout/hierarchy3"/>
    <dgm:cxn modelId="{EB7667DC-57FB-4C52-AA4F-DF807A2BB3D0}" type="presOf" srcId="{3363DB19-7FD6-41B8-9374-36C1A3A2FFA8}" destId="{8B84322A-2D79-4C7B-A608-D3BA303B3B4A}" srcOrd="0" destOrd="0" presId="urn:microsoft.com/office/officeart/2005/8/layout/hierarchy3"/>
    <dgm:cxn modelId="{C88FB1A1-AE90-4C82-BF9E-B3015770F34E}" type="presOf" srcId="{2CD2D87A-6499-4FE7-9503-84383C3EBE59}" destId="{DC184CFF-7A60-4772-A4FE-81A7405B2063}" srcOrd="0" destOrd="0" presId="urn:microsoft.com/office/officeart/2005/8/layout/hierarchy3"/>
    <dgm:cxn modelId="{80ED88F8-FA77-498E-AB25-E4E890ADB087}" type="presOf" srcId="{47093777-EEE3-4319-9239-ADC81684FF76}" destId="{5137C706-7A98-42D0-8F4A-5E2A06CA58B2}" srcOrd="0" destOrd="0" presId="urn:microsoft.com/office/officeart/2005/8/layout/hierarchy3"/>
    <dgm:cxn modelId="{81F145F0-5FF9-4DC1-A477-F5D32C08AC2B}" type="presOf" srcId="{B1AB1B0A-9DDC-4572-96D9-5AEBED6B8463}" destId="{B05A96E4-0914-4774-BAC7-333989257F96}" srcOrd="0" destOrd="0" presId="urn:microsoft.com/office/officeart/2005/8/layout/hierarchy3"/>
    <dgm:cxn modelId="{F73E04B9-2529-40F4-8B94-5DB8DA29211E}" srcId="{3363DB19-7FD6-41B8-9374-36C1A3A2FFA8}" destId="{E0A2D43B-0E60-4F18-8A5A-BA0CCA1A52CE}" srcOrd="1" destOrd="0" parTransId="{A308675B-62C5-4BBD-A403-19D76D012CDF}" sibTransId="{E2CFCFF4-7787-43EE-B5B1-DD33AC967CAF}"/>
    <dgm:cxn modelId="{3E550478-10E6-4472-8B18-5CB831861B1C}" srcId="{3C4091DE-4CA9-4728-8F33-71989D3B18A7}" destId="{47093777-EEE3-4319-9239-ADC81684FF76}" srcOrd="0" destOrd="0" parTransId="{2F9FFBFA-9685-443F-9AB8-84109FBD5EBD}" sibTransId="{0815EE79-E711-4CE1-90D5-227C6642928B}"/>
    <dgm:cxn modelId="{52578A0A-C9CB-476D-AC67-5C6C8BDB6E03}" type="presParOf" srcId="{CE444219-7A59-4A80-B11B-BCB51B6FAB5E}" destId="{DB392416-6F4C-4950-8D3A-38B62B63699D}" srcOrd="0" destOrd="0" presId="urn:microsoft.com/office/officeart/2005/8/layout/hierarchy3"/>
    <dgm:cxn modelId="{F37EEB92-23AD-4CE1-BE4B-85D741F3BA38}" type="presParOf" srcId="{DB392416-6F4C-4950-8D3A-38B62B63699D}" destId="{5BA862D9-4AE3-496C-96E5-638AB95EEB84}" srcOrd="0" destOrd="0" presId="urn:microsoft.com/office/officeart/2005/8/layout/hierarchy3"/>
    <dgm:cxn modelId="{D0C3073D-12C6-4CAB-A0BF-37EBB9E78A1C}" type="presParOf" srcId="{5BA862D9-4AE3-496C-96E5-638AB95EEB84}" destId="{5137C706-7A98-42D0-8F4A-5E2A06CA58B2}" srcOrd="0" destOrd="0" presId="urn:microsoft.com/office/officeart/2005/8/layout/hierarchy3"/>
    <dgm:cxn modelId="{272388F9-42C9-4EF8-A406-D8DF94E11FE9}" type="presParOf" srcId="{5BA862D9-4AE3-496C-96E5-638AB95EEB84}" destId="{85E590BA-7F78-4230-9466-6417B721598E}" srcOrd="1" destOrd="0" presId="urn:microsoft.com/office/officeart/2005/8/layout/hierarchy3"/>
    <dgm:cxn modelId="{7C45376D-AF00-4172-B103-03EA4FD52FC2}" type="presParOf" srcId="{DB392416-6F4C-4950-8D3A-38B62B63699D}" destId="{854EF391-83A2-4776-8BC8-52FD37DF9962}" srcOrd="1" destOrd="0" presId="urn:microsoft.com/office/officeart/2005/8/layout/hierarchy3"/>
    <dgm:cxn modelId="{FB194EC9-2FA0-401A-8D70-57989BE5155C}" type="presParOf" srcId="{854EF391-83A2-4776-8BC8-52FD37DF9962}" destId="{EF02A5FF-7973-4360-BEAD-436E569A9BDA}" srcOrd="0" destOrd="0" presId="urn:microsoft.com/office/officeart/2005/8/layout/hierarchy3"/>
    <dgm:cxn modelId="{C8BB7096-3CF8-493D-BC10-4E526361CBED}" type="presParOf" srcId="{854EF391-83A2-4776-8BC8-52FD37DF9962}" destId="{DC184CFF-7A60-4772-A4FE-81A7405B2063}" srcOrd="1" destOrd="0" presId="urn:microsoft.com/office/officeart/2005/8/layout/hierarchy3"/>
    <dgm:cxn modelId="{717FFE78-B25B-4420-8343-E4ACA1F3442C}" type="presParOf" srcId="{854EF391-83A2-4776-8BC8-52FD37DF9962}" destId="{B05A96E4-0914-4774-BAC7-333989257F96}" srcOrd="2" destOrd="0" presId="urn:microsoft.com/office/officeart/2005/8/layout/hierarchy3"/>
    <dgm:cxn modelId="{688A498B-E119-4200-800D-6229F699CB3C}" type="presParOf" srcId="{854EF391-83A2-4776-8BC8-52FD37DF9962}" destId="{A2D87499-F930-4ABE-A19E-B16713C9B922}" srcOrd="3" destOrd="0" presId="urn:microsoft.com/office/officeart/2005/8/layout/hierarchy3"/>
    <dgm:cxn modelId="{77625797-272E-4C10-810F-BC4145D74051}" type="presParOf" srcId="{CE444219-7A59-4A80-B11B-BCB51B6FAB5E}" destId="{B26F4DFC-4A9F-4C15-ADD2-128C9C309298}" srcOrd="1" destOrd="0" presId="urn:microsoft.com/office/officeart/2005/8/layout/hierarchy3"/>
    <dgm:cxn modelId="{09BE0C75-2D34-4FD7-9885-97A96571412F}" type="presParOf" srcId="{B26F4DFC-4A9F-4C15-ADD2-128C9C309298}" destId="{4EA391CF-88CB-4769-B5D6-31A2C7EE898C}" srcOrd="0" destOrd="0" presId="urn:microsoft.com/office/officeart/2005/8/layout/hierarchy3"/>
    <dgm:cxn modelId="{CB8409D8-C03E-4C3A-8D50-A47AEEA2129A}" type="presParOf" srcId="{4EA391CF-88CB-4769-B5D6-31A2C7EE898C}" destId="{8B84322A-2D79-4C7B-A608-D3BA303B3B4A}" srcOrd="0" destOrd="0" presId="urn:microsoft.com/office/officeart/2005/8/layout/hierarchy3"/>
    <dgm:cxn modelId="{D0F20FA5-D795-4E91-9126-7AE74CD1F7A2}" type="presParOf" srcId="{4EA391CF-88CB-4769-B5D6-31A2C7EE898C}" destId="{957595B8-B24A-43E3-A179-3A30EC538A5E}" srcOrd="1" destOrd="0" presId="urn:microsoft.com/office/officeart/2005/8/layout/hierarchy3"/>
    <dgm:cxn modelId="{D1DF4EE5-2946-493D-BF43-EC57DD6C8273}" type="presParOf" srcId="{B26F4DFC-4A9F-4C15-ADD2-128C9C309298}" destId="{EB4731D5-EC85-4E32-B231-932F506105BC}" srcOrd="1" destOrd="0" presId="urn:microsoft.com/office/officeart/2005/8/layout/hierarchy3"/>
    <dgm:cxn modelId="{E5B71B21-3590-4A86-B915-7B6EEFFFC5D6}" type="presParOf" srcId="{EB4731D5-EC85-4E32-B231-932F506105BC}" destId="{6933E0A1-5B19-494E-B189-4CAF0DD0A875}" srcOrd="0" destOrd="0" presId="urn:microsoft.com/office/officeart/2005/8/layout/hierarchy3"/>
    <dgm:cxn modelId="{68786D6F-92E8-4A47-A46C-CBB5534B31EF}" type="presParOf" srcId="{EB4731D5-EC85-4E32-B231-932F506105BC}" destId="{C1FBBA50-92F4-46BD-B187-01760CD45DD3}" srcOrd="1" destOrd="0" presId="urn:microsoft.com/office/officeart/2005/8/layout/hierarchy3"/>
    <dgm:cxn modelId="{0CC3D9B8-0D92-4AF8-A690-D876ED6CA21E}" type="presParOf" srcId="{EB4731D5-EC85-4E32-B231-932F506105BC}" destId="{4D02878F-3B7D-4732-A767-86A579A899BC}" srcOrd="2" destOrd="0" presId="urn:microsoft.com/office/officeart/2005/8/layout/hierarchy3"/>
    <dgm:cxn modelId="{CD889572-F163-4D67-87A1-9A291EBCCAA3}" type="presParOf" srcId="{EB4731D5-EC85-4E32-B231-932F506105BC}" destId="{EC263B97-C419-4D3C-AF1E-3D86BF04B442}"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50FCB79-105C-4BA7-8BA2-03C259618642}" type="doc">
      <dgm:prSet loTypeId="urn:microsoft.com/office/officeart/2005/8/layout/default#2" loCatId="list" qsTypeId="urn:microsoft.com/office/officeart/2005/8/quickstyle/simple1" qsCatId="simple" csTypeId="urn:microsoft.com/office/officeart/2005/8/colors/accent4_3" csCatId="accent4" phldr="1"/>
      <dgm:spPr/>
      <dgm:t>
        <a:bodyPr/>
        <a:lstStyle/>
        <a:p>
          <a:endParaRPr lang="en-US"/>
        </a:p>
      </dgm:t>
    </dgm:pt>
    <dgm:pt modelId="{B6B61484-F234-4355-8214-6788409CF951}">
      <dgm:prSet custT="1"/>
      <dgm:spPr>
        <a:solidFill>
          <a:schemeClr val="accent4">
            <a:lumMod val="75000"/>
          </a:schemeClr>
        </a:solidFill>
      </dgm:spPr>
      <dgm:t>
        <a:bodyPr/>
        <a:lstStyle/>
        <a:p>
          <a:pPr rtl="0"/>
          <a:r>
            <a:rPr lang="en-US" sz="3200" dirty="0" smtClean="0"/>
            <a:t>Operations manually available on the </a:t>
          </a:r>
          <a:r>
            <a:rPr lang="en-US" sz="3200" dirty="0" err="1" smtClean="0"/>
            <a:t>telehealth</a:t>
          </a:r>
          <a:r>
            <a:rPr lang="en-US" sz="3200" dirty="0" smtClean="0"/>
            <a:t> site</a:t>
          </a:r>
          <a:endParaRPr lang="en-US" sz="3200" dirty="0"/>
        </a:p>
      </dgm:t>
      <dgm:extLst>
        <a:ext uri="{E40237B7-FDA0-4F09-8148-C483321AD2D9}">
          <dgm14:cNvPr xmlns:dgm14="http://schemas.microsoft.com/office/drawing/2010/diagram" id="0" name="" descr="Operations manually available on the telehealth site&#10;Pharmacist role may vary&#10; Direct HT care coordination&#10; Assist HT with Medication Management needs of the patient&#10;Due to lack of pharmacy specific codes, excellent place to use alpha codes&#10;"/>
        </a:ext>
      </dgm:extLst>
    </dgm:pt>
    <dgm:pt modelId="{161C3DAC-A55A-422B-9B19-CB1947C5C821}" type="parTrans" cxnId="{78F44238-D366-4364-B96E-91CF5F3DF2EE}">
      <dgm:prSet/>
      <dgm:spPr/>
      <dgm:t>
        <a:bodyPr/>
        <a:lstStyle/>
        <a:p>
          <a:endParaRPr lang="en-US"/>
        </a:p>
      </dgm:t>
    </dgm:pt>
    <dgm:pt modelId="{5B5095E9-4F6A-48C6-888A-2833379FBDED}" type="sibTrans" cxnId="{78F44238-D366-4364-B96E-91CF5F3DF2EE}">
      <dgm:prSet/>
      <dgm:spPr/>
      <dgm:t>
        <a:bodyPr/>
        <a:lstStyle/>
        <a:p>
          <a:endParaRPr lang="en-US"/>
        </a:p>
      </dgm:t>
    </dgm:pt>
    <dgm:pt modelId="{462AB81C-6197-4EED-9A0B-3F457002371A}">
      <dgm:prSet custT="1"/>
      <dgm:spPr>
        <a:solidFill>
          <a:schemeClr val="accent4">
            <a:lumMod val="60000"/>
            <a:lumOff val="40000"/>
          </a:schemeClr>
        </a:solidFill>
      </dgm:spPr>
      <dgm:t>
        <a:bodyPr/>
        <a:lstStyle/>
        <a:p>
          <a:pPr rtl="0"/>
          <a:r>
            <a:rPr lang="en-US" sz="3200" dirty="0" smtClean="0"/>
            <a:t>Pharmacist role may vary</a:t>
          </a:r>
          <a:endParaRPr lang="en-US" sz="3200" dirty="0"/>
        </a:p>
      </dgm:t>
      <dgm:extLst>
        <a:ext uri="{E40237B7-FDA0-4F09-8148-C483321AD2D9}">
          <dgm14:cNvPr xmlns:dgm14="http://schemas.microsoft.com/office/drawing/2010/diagram" id="0" name="" descr="Operations manually available on the telehealth site&#10;Pharmacist role may vary&#10; Direct HT care coordination&#10; Assist HT with Medication Management needs of the patient&#10;Due to lack of pharmacy specific codes, excellent place to use alpha codes&#10;"/>
        </a:ext>
      </dgm:extLst>
    </dgm:pt>
    <dgm:pt modelId="{F60FC1DC-DFE3-49AA-9F71-D70D398892A0}" type="parTrans" cxnId="{289D1D00-3EAF-4067-B30C-C0CC67152911}">
      <dgm:prSet/>
      <dgm:spPr/>
      <dgm:t>
        <a:bodyPr/>
        <a:lstStyle/>
        <a:p>
          <a:endParaRPr lang="en-US"/>
        </a:p>
      </dgm:t>
    </dgm:pt>
    <dgm:pt modelId="{85D88686-9C64-4BD1-AEE5-34D81E0E0CB0}" type="sibTrans" cxnId="{289D1D00-3EAF-4067-B30C-C0CC67152911}">
      <dgm:prSet/>
      <dgm:spPr/>
      <dgm:t>
        <a:bodyPr/>
        <a:lstStyle/>
        <a:p>
          <a:endParaRPr lang="en-US"/>
        </a:p>
      </dgm:t>
    </dgm:pt>
    <dgm:pt modelId="{495FBDA3-56AB-49DA-9B8F-DC0C36F98607}">
      <dgm:prSet custT="1"/>
      <dgm:spPr>
        <a:solidFill>
          <a:schemeClr val="accent4">
            <a:lumMod val="60000"/>
            <a:lumOff val="40000"/>
          </a:schemeClr>
        </a:solidFill>
      </dgm:spPr>
      <dgm:t>
        <a:bodyPr/>
        <a:lstStyle/>
        <a:p>
          <a:pPr rtl="0"/>
          <a:r>
            <a:rPr lang="en-US" sz="2800" dirty="0" smtClean="0"/>
            <a:t>Direct HT care coordination</a:t>
          </a:r>
          <a:endParaRPr lang="en-US" sz="2800" dirty="0"/>
        </a:p>
      </dgm:t>
    </dgm:pt>
    <dgm:pt modelId="{109C67D4-27B1-48CD-93D1-DE56894C924C}" type="parTrans" cxnId="{6F8F8177-C83F-4ABA-8B00-0C4DB6EE2F92}">
      <dgm:prSet/>
      <dgm:spPr/>
      <dgm:t>
        <a:bodyPr/>
        <a:lstStyle/>
        <a:p>
          <a:endParaRPr lang="en-US"/>
        </a:p>
      </dgm:t>
    </dgm:pt>
    <dgm:pt modelId="{69C17B35-AF9E-44C5-98F3-D271F9F87A0D}" type="sibTrans" cxnId="{6F8F8177-C83F-4ABA-8B00-0C4DB6EE2F92}">
      <dgm:prSet/>
      <dgm:spPr/>
      <dgm:t>
        <a:bodyPr/>
        <a:lstStyle/>
        <a:p>
          <a:endParaRPr lang="en-US"/>
        </a:p>
      </dgm:t>
    </dgm:pt>
    <dgm:pt modelId="{B768E601-4991-493F-811B-E3C504040B12}">
      <dgm:prSet custT="1"/>
      <dgm:spPr>
        <a:solidFill>
          <a:schemeClr val="accent4">
            <a:lumMod val="60000"/>
            <a:lumOff val="40000"/>
          </a:schemeClr>
        </a:solidFill>
      </dgm:spPr>
      <dgm:t>
        <a:bodyPr/>
        <a:lstStyle/>
        <a:p>
          <a:pPr rtl="0"/>
          <a:r>
            <a:rPr lang="en-US" sz="2800" dirty="0" smtClean="0"/>
            <a:t>Assist HT with Medication Management needs of the patient</a:t>
          </a:r>
          <a:endParaRPr lang="en-US" sz="2800" dirty="0"/>
        </a:p>
      </dgm:t>
    </dgm:pt>
    <dgm:pt modelId="{70ADE774-37D5-43D3-9642-7A76EFBCB7B4}" type="parTrans" cxnId="{8A890134-A675-4B4B-9F9F-41005A14EBDF}">
      <dgm:prSet/>
      <dgm:spPr/>
      <dgm:t>
        <a:bodyPr/>
        <a:lstStyle/>
        <a:p>
          <a:endParaRPr lang="en-US"/>
        </a:p>
      </dgm:t>
    </dgm:pt>
    <dgm:pt modelId="{A07A97B4-BFE2-4283-B573-AEE6CAB4C227}" type="sibTrans" cxnId="{8A890134-A675-4B4B-9F9F-41005A14EBDF}">
      <dgm:prSet/>
      <dgm:spPr/>
      <dgm:t>
        <a:bodyPr/>
        <a:lstStyle/>
        <a:p>
          <a:endParaRPr lang="en-US"/>
        </a:p>
      </dgm:t>
    </dgm:pt>
    <dgm:pt modelId="{D76BEAC0-E285-478F-8840-9B80361A7790}">
      <dgm:prSet custT="1"/>
      <dgm:spPr>
        <a:solidFill>
          <a:schemeClr val="accent4"/>
        </a:solidFill>
      </dgm:spPr>
      <dgm:t>
        <a:bodyPr/>
        <a:lstStyle/>
        <a:p>
          <a:pPr rtl="0"/>
          <a:r>
            <a:rPr lang="en-US" sz="3200" dirty="0" smtClean="0"/>
            <a:t>Due to lack of pharmacy specific codes, excellent place to use alpha codes</a:t>
          </a:r>
          <a:endParaRPr lang="en-US" sz="3200" dirty="0"/>
        </a:p>
      </dgm:t>
      <dgm:extLst>
        <a:ext uri="{E40237B7-FDA0-4F09-8148-C483321AD2D9}">
          <dgm14:cNvPr xmlns:dgm14="http://schemas.microsoft.com/office/drawing/2010/diagram" id="0" name="" descr="Operations manually available on the telehealth site&#10;Pharmacist role may vary&#10; Direct HT care coordination&#10; Assist HT with Medication Management needs of the patient&#10;Due to lack of pharmacy specific codes, excellent place to use alpha codes&#10;"/>
        </a:ext>
      </dgm:extLst>
    </dgm:pt>
    <dgm:pt modelId="{A10334E2-3F8F-43AB-A85F-F829C8E9A391}" type="parTrans" cxnId="{A7ECCFE8-0BB0-4492-A925-77743B5A6D47}">
      <dgm:prSet/>
      <dgm:spPr/>
      <dgm:t>
        <a:bodyPr/>
        <a:lstStyle/>
        <a:p>
          <a:endParaRPr lang="en-US"/>
        </a:p>
      </dgm:t>
    </dgm:pt>
    <dgm:pt modelId="{90D0668A-FBAB-453D-BAB5-ED8A3377A65B}" type="sibTrans" cxnId="{A7ECCFE8-0BB0-4492-A925-77743B5A6D47}">
      <dgm:prSet/>
      <dgm:spPr/>
      <dgm:t>
        <a:bodyPr/>
        <a:lstStyle/>
        <a:p>
          <a:endParaRPr lang="en-US"/>
        </a:p>
      </dgm:t>
    </dgm:pt>
    <dgm:pt modelId="{8040E9F6-F56C-48E4-9A1A-BD6BF1D8221A}" type="pres">
      <dgm:prSet presAssocID="{350FCB79-105C-4BA7-8BA2-03C259618642}" presName="diagram" presStyleCnt="0">
        <dgm:presLayoutVars>
          <dgm:dir/>
          <dgm:resizeHandles val="exact"/>
        </dgm:presLayoutVars>
      </dgm:prSet>
      <dgm:spPr/>
      <dgm:t>
        <a:bodyPr/>
        <a:lstStyle/>
        <a:p>
          <a:endParaRPr lang="en-US"/>
        </a:p>
      </dgm:t>
    </dgm:pt>
    <dgm:pt modelId="{64A06126-A83C-4D87-A695-89FBF35AD1E0}" type="pres">
      <dgm:prSet presAssocID="{B6B61484-F234-4355-8214-6788409CF951}" presName="node" presStyleLbl="node1" presStyleIdx="0" presStyleCnt="3" custLinFactX="5973" custLinFactY="32597" custLinFactNeighborX="100000" custLinFactNeighborY="100000">
        <dgm:presLayoutVars>
          <dgm:bulletEnabled val="1"/>
        </dgm:presLayoutVars>
      </dgm:prSet>
      <dgm:spPr/>
      <dgm:t>
        <a:bodyPr/>
        <a:lstStyle/>
        <a:p>
          <a:endParaRPr lang="en-US"/>
        </a:p>
      </dgm:t>
    </dgm:pt>
    <dgm:pt modelId="{3AC608FE-F07D-4FF5-8D0E-A7BA51604FD9}" type="pres">
      <dgm:prSet presAssocID="{5B5095E9-4F6A-48C6-888A-2833379FBDED}" presName="sibTrans" presStyleCnt="0"/>
      <dgm:spPr/>
    </dgm:pt>
    <dgm:pt modelId="{578D35B2-11CD-4538-93A0-22629D0F341C}" type="pres">
      <dgm:prSet presAssocID="{462AB81C-6197-4EED-9A0B-3F457002371A}" presName="node" presStyleLbl="node1" presStyleIdx="1" presStyleCnt="3" custScaleY="143616" custLinFactX="-5823" custLinFactNeighborX="-100000" custLinFactNeighborY="2883">
        <dgm:presLayoutVars>
          <dgm:bulletEnabled val="1"/>
        </dgm:presLayoutVars>
      </dgm:prSet>
      <dgm:spPr/>
      <dgm:t>
        <a:bodyPr/>
        <a:lstStyle/>
        <a:p>
          <a:endParaRPr lang="en-US"/>
        </a:p>
      </dgm:t>
    </dgm:pt>
    <dgm:pt modelId="{888859FA-5E47-45D2-AAF8-D73FA3137C04}" type="pres">
      <dgm:prSet presAssocID="{85D88686-9C64-4BD1-AEE5-34D81E0E0CB0}" presName="sibTrans" presStyleCnt="0"/>
      <dgm:spPr/>
    </dgm:pt>
    <dgm:pt modelId="{140FCD34-9B26-4366-A0E7-1212D8133257}" type="pres">
      <dgm:prSet presAssocID="{D76BEAC0-E285-478F-8840-9B80361A7790}" presName="node" presStyleLbl="node1" presStyleIdx="2" presStyleCnt="3" custLinFactNeighborX="-50848" custLinFactNeighborY="-5877">
        <dgm:presLayoutVars>
          <dgm:bulletEnabled val="1"/>
        </dgm:presLayoutVars>
      </dgm:prSet>
      <dgm:spPr/>
      <dgm:t>
        <a:bodyPr/>
        <a:lstStyle/>
        <a:p>
          <a:endParaRPr lang="en-US"/>
        </a:p>
      </dgm:t>
    </dgm:pt>
  </dgm:ptLst>
  <dgm:cxnLst>
    <dgm:cxn modelId="{91CD1FA3-DC43-4C35-868A-14D43BE2CDEE}" type="presOf" srcId="{350FCB79-105C-4BA7-8BA2-03C259618642}" destId="{8040E9F6-F56C-48E4-9A1A-BD6BF1D8221A}" srcOrd="0" destOrd="0" presId="urn:microsoft.com/office/officeart/2005/8/layout/default#2"/>
    <dgm:cxn modelId="{44945A06-6C05-4F6B-B3F7-9E63A40F23C2}" type="presOf" srcId="{B768E601-4991-493F-811B-E3C504040B12}" destId="{578D35B2-11CD-4538-93A0-22629D0F341C}" srcOrd="0" destOrd="2" presId="urn:microsoft.com/office/officeart/2005/8/layout/default#2"/>
    <dgm:cxn modelId="{115222FD-D286-4751-A1D4-B8DE049AA132}" type="presOf" srcId="{D76BEAC0-E285-478F-8840-9B80361A7790}" destId="{140FCD34-9B26-4366-A0E7-1212D8133257}" srcOrd="0" destOrd="0" presId="urn:microsoft.com/office/officeart/2005/8/layout/default#2"/>
    <dgm:cxn modelId="{8841CF44-5B09-405F-9CBE-A9CCD52A500A}" type="presOf" srcId="{495FBDA3-56AB-49DA-9B8F-DC0C36F98607}" destId="{578D35B2-11CD-4538-93A0-22629D0F341C}" srcOrd="0" destOrd="1" presId="urn:microsoft.com/office/officeart/2005/8/layout/default#2"/>
    <dgm:cxn modelId="{8D6240A9-00A0-47DA-A698-B49CFE741695}" type="presOf" srcId="{B6B61484-F234-4355-8214-6788409CF951}" destId="{64A06126-A83C-4D87-A695-89FBF35AD1E0}" srcOrd="0" destOrd="0" presId="urn:microsoft.com/office/officeart/2005/8/layout/default#2"/>
    <dgm:cxn modelId="{78F44238-D366-4364-B96E-91CF5F3DF2EE}" srcId="{350FCB79-105C-4BA7-8BA2-03C259618642}" destId="{B6B61484-F234-4355-8214-6788409CF951}" srcOrd="0" destOrd="0" parTransId="{161C3DAC-A55A-422B-9B19-CB1947C5C821}" sibTransId="{5B5095E9-4F6A-48C6-888A-2833379FBDED}"/>
    <dgm:cxn modelId="{DC3AEC2F-0A26-4D0B-8F1A-9BF18D5F9078}" type="presOf" srcId="{462AB81C-6197-4EED-9A0B-3F457002371A}" destId="{578D35B2-11CD-4538-93A0-22629D0F341C}" srcOrd="0" destOrd="0" presId="urn:microsoft.com/office/officeart/2005/8/layout/default#2"/>
    <dgm:cxn modelId="{6F8F8177-C83F-4ABA-8B00-0C4DB6EE2F92}" srcId="{462AB81C-6197-4EED-9A0B-3F457002371A}" destId="{495FBDA3-56AB-49DA-9B8F-DC0C36F98607}" srcOrd="0" destOrd="0" parTransId="{109C67D4-27B1-48CD-93D1-DE56894C924C}" sibTransId="{69C17B35-AF9E-44C5-98F3-D271F9F87A0D}"/>
    <dgm:cxn modelId="{8A890134-A675-4B4B-9F9F-41005A14EBDF}" srcId="{462AB81C-6197-4EED-9A0B-3F457002371A}" destId="{B768E601-4991-493F-811B-E3C504040B12}" srcOrd="1" destOrd="0" parTransId="{70ADE774-37D5-43D3-9642-7A76EFBCB7B4}" sibTransId="{A07A97B4-BFE2-4283-B573-AEE6CAB4C227}"/>
    <dgm:cxn modelId="{289D1D00-3EAF-4067-B30C-C0CC67152911}" srcId="{350FCB79-105C-4BA7-8BA2-03C259618642}" destId="{462AB81C-6197-4EED-9A0B-3F457002371A}" srcOrd="1" destOrd="0" parTransId="{F60FC1DC-DFE3-49AA-9F71-D70D398892A0}" sibTransId="{85D88686-9C64-4BD1-AEE5-34D81E0E0CB0}"/>
    <dgm:cxn modelId="{A7ECCFE8-0BB0-4492-A925-77743B5A6D47}" srcId="{350FCB79-105C-4BA7-8BA2-03C259618642}" destId="{D76BEAC0-E285-478F-8840-9B80361A7790}" srcOrd="2" destOrd="0" parTransId="{A10334E2-3F8F-43AB-A85F-F829C8E9A391}" sibTransId="{90D0668A-FBAB-453D-BAB5-ED8A3377A65B}"/>
    <dgm:cxn modelId="{3202944F-FA1F-443E-8369-E08CBBB63E3D}" type="presParOf" srcId="{8040E9F6-F56C-48E4-9A1A-BD6BF1D8221A}" destId="{64A06126-A83C-4D87-A695-89FBF35AD1E0}" srcOrd="0" destOrd="0" presId="urn:microsoft.com/office/officeart/2005/8/layout/default#2"/>
    <dgm:cxn modelId="{03233969-3D7D-44E4-88D7-335C11C01556}" type="presParOf" srcId="{8040E9F6-F56C-48E4-9A1A-BD6BF1D8221A}" destId="{3AC608FE-F07D-4FF5-8D0E-A7BA51604FD9}" srcOrd="1" destOrd="0" presId="urn:microsoft.com/office/officeart/2005/8/layout/default#2"/>
    <dgm:cxn modelId="{2872877E-B580-4B7E-9139-0AA5A29F40B7}" type="presParOf" srcId="{8040E9F6-F56C-48E4-9A1A-BD6BF1D8221A}" destId="{578D35B2-11CD-4538-93A0-22629D0F341C}" srcOrd="2" destOrd="0" presId="urn:microsoft.com/office/officeart/2005/8/layout/default#2"/>
    <dgm:cxn modelId="{70172BA1-C6EF-4348-9E5D-73777DFB434C}" type="presParOf" srcId="{8040E9F6-F56C-48E4-9A1A-BD6BF1D8221A}" destId="{888859FA-5E47-45D2-AAF8-D73FA3137C04}" srcOrd="3" destOrd="0" presId="urn:microsoft.com/office/officeart/2005/8/layout/default#2"/>
    <dgm:cxn modelId="{23290DC8-19D7-4D3F-B59E-867DB2267EC0}" type="presParOf" srcId="{8040E9F6-F56C-48E4-9A1A-BD6BF1D8221A}" destId="{140FCD34-9B26-4366-A0E7-1212D8133257}" srcOrd="4" destOrd="0" presId="urn:microsoft.com/office/officeart/2005/8/layout/defaul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5176E0-CDF4-4076-AF55-9B4CE1A751C2}" type="doc">
      <dgm:prSet loTypeId="urn:microsoft.com/office/officeart/2005/8/layout/radial4" loCatId="relationship" qsTypeId="urn:microsoft.com/office/officeart/2005/8/quickstyle/simple1" qsCatId="simple" csTypeId="urn:microsoft.com/office/officeart/2005/8/colors/accent4_3" csCatId="accent4" phldr="1"/>
      <dgm:spPr/>
      <dgm:t>
        <a:bodyPr/>
        <a:lstStyle/>
        <a:p>
          <a:endParaRPr lang="en-US"/>
        </a:p>
      </dgm:t>
    </dgm:pt>
    <dgm:pt modelId="{2A9F67C9-B685-428E-9F33-CCCFC37EF653}">
      <dgm:prSet phldrT="[Text]"/>
      <dgm:spPr/>
      <dgm:t>
        <a:bodyPr/>
        <a:lstStyle/>
        <a:p>
          <a:r>
            <a:rPr lang="en-US" b="1" dirty="0" smtClean="0"/>
            <a:t>PHARMACY WORKLOAD CAPTURE</a:t>
          </a:r>
          <a:endParaRPr lang="en-US" b="1" dirty="0"/>
        </a:p>
      </dgm:t>
      <dgm:extLst>
        <a:ext uri="{E40237B7-FDA0-4F09-8148-C483321AD2D9}">
          <dgm14:cNvPr xmlns:dgm14="http://schemas.microsoft.com/office/drawing/2010/diagram" id="0" name="" descr="PHARMACY WORKLOAD CAPTURE&#10;&#10;These key elements that affect pharmacy workload capture&#10; Encounter?&#10; Nature of Interaction&#10; Clinic Set-Up&#10; Coding&#10;"/>
        </a:ext>
      </dgm:extLst>
    </dgm:pt>
    <dgm:pt modelId="{5E48B87F-8B57-4C1F-B850-E9AC99023E42}" type="parTrans" cxnId="{F009ECCD-43EA-491E-882A-7E5C778B4CED}">
      <dgm:prSet/>
      <dgm:spPr/>
      <dgm:t>
        <a:bodyPr/>
        <a:lstStyle/>
        <a:p>
          <a:endParaRPr lang="en-US"/>
        </a:p>
      </dgm:t>
    </dgm:pt>
    <dgm:pt modelId="{99277947-B68C-4005-8AF2-FA79C5F98CE9}" type="sibTrans" cxnId="{F009ECCD-43EA-491E-882A-7E5C778B4CED}">
      <dgm:prSet/>
      <dgm:spPr/>
      <dgm:t>
        <a:bodyPr/>
        <a:lstStyle/>
        <a:p>
          <a:endParaRPr lang="en-US"/>
        </a:p>
      </dgm:t>
    </dgm:pt>
    <dgm:pt modelId="{FB33C9AC-0676-4A66-B377-F4F37FDBB47F}">
      <dgm:prSet phldrT="[Text]"/>
      <dgm:spPr/>
      <dgm:t>
        <a:bodyPr/>
        <a:lstStyle/>
        <a:p>
          <a:r>
            <a:rPr lang="en-US" b="1" dirty="0" smtClean="0"/>
            <a:t>Encounter?</a:t>
          </a:r>
          <a:endParaRPr lang="en-US" b="1" dirty="0"/>
        </a:p>
      </dgm:t>
      <dgm:extLst>
        <a:ext uri="{E40237B7-FDA0-4F09-8148-C483321AD2D9}">
          <dgm14:cNvPr xmlns:dgm14="http://schemas.microsoft.com/office/drawing/2010/diagram" id="0" name="" descr="PHARMACY WORKLOAD CAPTURE&#10; Encounter?&#10; Nature of Interaction&#10; Clinic Set-Up&#10; Coding&#10;"/>
        </a:ext>
      </dgm:extLst>
    </dgm:pt>
    <dgm:pt modelId="{AFDDD03C-0E92-4C56-A295-186A59C2A099}" type="parTrans" cxnId="{6947D4CA-8E0D-4DD9-8487-B4F812285F2D}">
      <dgm:prSet/>
      <dgm:spPr/>
      <dgm:t>
        <a:bodyPr/>
        <a:lstStyle/>
        <a:p>
          <a:endParaRPr lang="en-US"/>
        </a:p>
      </dgm:t>
      <dgm:extLst>
        <a:ext uri="{E40237B7-FDA0-4F09-8148-C483321AD2D9}">
          <dgm14:cNvPr xmlns:dgm14="http://schemas.microsoft.com/office/drawing/2010/diagram" id="0" name="" descr="PHARMACY WORKLOAD CAPTURE&#10; Encounter?&#10; Nature of Interaction&#10; Clinic Set-Up&#10; Coding&#10;"/>
        </a:ext>
      </dgm:extLst>
    </dgm:pt>
    <dgm:pt modelId="{4D73E949-1C21-4807-89D4-CC6BDBDABEAB}" type="sibTrans" cxnId="{6947D4CA-8E0D-4DD9-8487-B4F812285F2D}">
      <dgm:prSet/>
      <dgm:spPr/>
      <dgm:t>
        <a:bodyPr/>
        <a:lstStyle/>
        <a:p>
          <a:endParaRPr lang="en-US"/>
        </a:p>
      </dgm:t>
    </dgm:pt>
    <dgm:pt modelId="{8380CB8F-BE4B-41A1-9DAE-BD83D04E470F}">
      <dgm:prSet phldrT="[Text]"/>
      <dgm:spPr/>
      <dgm:t>
        <a:bodyPr/>
        <a:lstStyle/>
        <a:p>
          <a:r>
            <a:rPr lang="en-US" b="1" dirty="0" smtClean="0"/>
            <a:t>Nature of Interaction</a:t>
          </a:r>
        </a:p>
      </dgm:t>
      <dgm:extLst>
        <a:ext uri="{E40237B7-FDA0-4F09-8148-C483321AD2D9}">
          <dgm14:cNvPr xmlns:dgm14="http://schemas.microsoft.com/office/drawing/2010/diagram" id="0" name="" descr="PHARMACY WORKLOAD CAPTURE&#10; Encounter?&#10; Nature of Interaction&#10; Clinic Set-Up&#10; Coding&#10;"/>
        </a:ext>
      </dgm:extLst>
    </dgm:pt>
    <dgm:pt modelId="{ED397604-E9D4-4E81-9FE7-579056B8A0A8}" type="parTrans" cxnId="{5224F228-4A03-4CD6-97BE-BF138E43C647}">
      <dgm:prSet/>
      <dgm:spPr/>
      <dgm:t>
        <a:bodyPr/>
        <a:lstStyle/>
        <a:p>
          <a:endParaRPr lang="en-US"/>
        </a:p>
      </dgm:t>
      <dgm:extLst>
        <a:ext uri="{E40237B7-FDA0-4F09-8148-C483321AD2D9}">
          <dgm14:cNvPr xmlns:dgm14="http://schemas.microsoft.com/office/drawing/2010/diagram" id="0" name="" descr="PHARMACY WORKLOAD CAPTURE&#10; Encounter?&#10; Nature of Interaction&#10; Clinic Set-Up&#10; Coding&#10;"/>
        </a:ext>
      </dgm:extLst>
    </dgm:pt>
    <dgm:pt modelId="{026EAB45-6609-4064-BBA5-340E7BE5850E}" type="sibTrans" cxnId="{5224F228-4A03-4CD6-97BE-BF138E43C647}">
      <dgm:prSet/>
      <dgm:spPr/>
      <dgm:t>
        <a:bodyPr/>
        <a:lstStyle/>
        <a:p>
          <a:endParaRPr lang="en-US"/>
        </a:p>
      </dgm:t>
    </dgm:pt>
    <dgm:pt modelId="{FD56AC4E-71D9-47E0-ACCA-E3FF87389635}">
      <dgm:prSet phldrT="[Text]"/>
      <dgm:spPr/>
      <dgm:t>
        <a:bodyPr/>
        <a:lstStyle/>
        <a:p>
          <a:r>
            <a:rPr lang="en-US" b="1" dirty="0" smtClean="0"/>
            <a:t>Clinic Set-Up</a:t>
          </a:r>
          <a:endParaRPr lang="en-US" b="1" dirty="0"/>
        </a:p>
      </dgm:t>
      <dgm:extLst>
        <a:ext uri="{E40237B7-FDA0-4F09-8148-C483321AD2D9}">
          <dgm14:cNvPr xmlns:dgm14="http://schemas.microsoft.com/office/drawing/2010/diagram" id="0" name="" descr="PHARMACY WORKLOAD CAPTURE&#10; Encounter?&#10; Nature of Interaction&#10; Clinic Set-Up&#10; Coding&#10;"/>
        </a:ext>
      </dgm:extLst>
    </dgm:pt>
    <dgm:pt modelId="{BBC2599A-3A68-44A2-BA40-61235053CC9B}" type="parTrans" cxnId="{DBAF67C3-835F-42A4-A66D-9B6E13535BA9}">
      <dgm:prSet/>
      <dgm:spPr/>
      <dgm:t>
        <a:bodyPr/>
        <a:lstStyle/>
        <a:p>
          <a:endParaRPr lang="en-US"/>
        </a:p>
      </dgm:t>
      <dgm:extLst>
        <a:ext uri="{E40237B7-FDA0-4F09-8148-C483321AD2D9}">
          <dgm14:cNvPr xmlns:dgm14="http://schemas.microsoft.com/office/drawing/2010/diagram" id="0" name="" descr="PHARMACY WORKLOAD CAPTURE&#10; Encounter?&#10; Nature of Interaction&#10; Clinic Set-Up&#10; Coding&#10;"/>
        </a:ext>
      </dgm:extLst>
    </dgm:pt>
    <dgm:pt modelId="{A703710A-AE00-4681-910E-FE01FBA538C9}" type="sibTrans" cxnId="{DBAF67C3-835F-42A4-A66D-9B6E13535BA9}">
      <dgm:prSet/>
      <dgm:spPr/>
      <dgm:t>
        <a:bodyPr/>
        <a:lstStyle/>
        <a:p>
          <a:endParaRPr lang="en-US"/>
        </a:p>
      </dgm:t>
    </dgm:pt>
    <dgm:pt modelId="{D3E10711-5447-4209-8BEA-DCAA9ABDE2A2}">
      <dgm:prSet phldrT="[Text]"/>
      <dgm:spPr/>
      <dgm:t>
        <a:bodyPr/>
        <a:lstStyle/>
        <a:p>
          <a:r>
            <a:rPr lang="en-US" b="1" dirty="0" smtClean="0"/>
            <a:t>Coding</a:t>
          </a:r>
          <a:endParaRPr lang="en-US" b="1" dirty="0"/>
        </a:p>
      </dgm:t>
      <dgm:extLst>
        <a:ext uri="{E40237B7-FDA0-4F09-8148-C483321AD2D9}">
          <dgm14:cNvPr xmlns:dgm14="http://schemas.microsoft.com/office/drawing/2010/diagram" id="0" name="" descr="PHARMACY WORKLOAD CAPTURE&#10; Encounter?&#10; Nature of Interaction&#10; Clinic Set-Up&#10; Coding&#10;"/>
        </a:ext>
      </dgm:extLst>
    </dgm:pt>
    <dgm:pt modelId="{7E4C0E73-5F48-43CD-8493-4501CE39394F}" type="parTrans" cxnId="{A78B68CA-0FDC-4405-8235-CE68E47EB733}">
      <dgm:prSet/>
      <dgm:spPr/>
      <dgm:t>
        <a:bodyPr/>
        <a:lstStyle/>
        <a:p>
          <a:endParaRPr lang="en-US"/>
        </a:p>
      </dgm:t>
      <dgm:extLst>
        <a:ext uri="{E40237B7-FDA0-4F09-8148-C483321AD2D9}">
          <dgm14:cNvPr xmlns:dgm14="http://schemas.microsoft.com/office/drawing/2010/diagram" id="0" name="" descr="PHARMACY WORKLOAD CAPTURE&#10; Encounter?&#10; Nature of Interaction&#10; Clinic Set-Up&#10; Coding&#10;"/>
        </a:ext>
      </dgm:extLst>
    </dgm:pt>
    <dgm:pt modelId="{A03255DC-17C4-4853-B6C7-87DF8286DCB9}" type="sibTrans" cxnId="{A78B68CA-0FDC-4405-8235-CE68E47EB733}">
      <dgm:prSet/>
      <dgm:spPr/>
      <dgm:t>
        <a:bodyPr/>
        <a:lstStyle/>
        <a:p>
          <a:endParaRPr lang="en-US"/>
        </a:p>
      </dgm:t>
    </dgm:pt>
    <dgm:pt modelId="{C9C81295-48FE-4CB0-9363-D7F881B2D5C6}" type="pres">
      <dgm:prSet presAssocID="{695176E0-CDF4-4076-AF55-9B4CE1A751C2}" presName="cycle" presStyleCnt="0">
        <dgm:presLayoutVars>
          <dgm:chMax val="1"/>
          <dgm:dir/>
          <dgm:animLvl val="ctr"/>
          <dgm:resizeHandles val="exact"/>
        </dgm:presLayoutVars>
      </dgm:prSet>
      <dgm:spPr/>
      <dgm:t>
        <a:bodyPr/>
        <a:lstStyle/>
        <a:p>
          <a:endParaRPr lang="en-US"/>
        </a:p>
      </dgm:t>
    </dgm:pt>
    <dgm:pt modelId="{8953DD89-6C1F-4EF7-83B5-C658281D258B}" type="pres">
      <dgm:prSet presAssocID="{2A9F67C9-B685-428E-9F33-CCCFC37EF653}" presName="centerShape" presStyleLbl="node0" presStyleIdx="0" presStyleCnt="1" custLinFactNeighborX="-578"/>
      <dgm:spPr/>
      <dgm:t>
        <a:bodyPr/>
        <a:lstStyle/>
        <a:p>
          <a:endParaRPr lang="en-US"/>
        </a:p>
      </dgm:t>
    </dgm:pt>
    <dgm:pt modelId="{25CDF685-F758-413E-987F-1A00CB174209}" type="pres">
      <dgm:prSet presAssocID="{AFDDD03C-0E92-4C56-A295-186A59C2A099}" presName="parTrans" presStyleLbl="bgSibTrans2D1" presStyleIdx="0" presStyleCnt="4"/>
      <dgm:spPr/>
      <dgm:t>
        <a:bodyPr/>
        <a:lstStyle/>
        <a:p>
          <a:endParaRPr lang="en-US"/>
        </a:p>
      </dgm:t>
    </dgm:pt>
    <dgm:pt modelId="{5AC3EC4D-BA66-4DDE-AFD7-0A8D570CE00D}" type="pres">
      <dgm:prSet presAssocID="{FB33C9AC-0676-4A66-B377-F4F37FDBB47F}" presName="node" presStyleLbl="node1" presStyleIdx="0" presStyleCnt="4" custScaleX="92829">
        <dgm:presLayoutVars>
          <dgm:bulletEnabled val="1"/>
        </dgm:presLayoutVars>
      </dgm:prSet>
      <dgm:spPr/>
      <dgm:t>
        <a:bodyPr/>
        <a:lstStyle/>
        <a:p>
          <a:endParaRPr lang="en-US"/>
        </a:p>
      </dgm:t>
    </dgm:pt>
    <dgm:pt modelId="{A51EE8A9-3AD3-4D46-B942-62FAC1642495}" type="pres">
      <dgm:prSet presAssocID="{ED397604-E9D4-4E81-9FE7-579056B8A0A8}" presName="parTrans" presStyleLbl="bgSibTrans2D1" presStyleIdx="1" presStyleCnt="4"/>
      <dgm:spPr/>
      <dgm:t>
        <a:bodyPr/>
        <a:lstStyle/>
        <a:p>
          <a:endParaRPr lang="en-US"/>
        </a:p>
      </dgm:t>
    </dgm:pt>
    <dgm:pt modelId="{CCDA6B6F-7839-4AF0-941B-273B708DCD7E}" type="pres">
      <dgm:prSet presAssocID="{8380CB8F-BE4B-41A1-9DAE-BD83D04E470F}" presName="node" presStyleLbl="node1" presStyleIdx="1" presStyleCnt="4" custScaleX="115918">
        <dgm:presLayoutVars>
          <dgm:bulletEnabled val="1"/>
        </dgm:presLayoutVars>
      </dgm:prSet>
      <dgm:spPr/>
      <dgm:t>
        <a:bodyPr/>
        <a:lstStyle/>
        <a:p>
          <a:endParaRPr lang="en-US"/>
        </a:p>
      </dgm:t>
    </dgm:pt>
    <dgm:pt modelId="{111E3930-F19F-44E4-BB6E-71B8D12B5AA9}" type="pres">
      <dgm:prSet presAssocID="{BBC2599A-3A68-44A2-BA40-61235053CC9B}" presName="parTrans" presStyleLbl="bgSibTrans2D1" presStyleIdx="2" presStyleCnt="4"/>
      <dgm:spPr/>
      <dgm:t>
        <a:bodyPr/>
        <a:lstStyle/>
        <a:p>
          <a:endParaRPr lang="en-US"/>
        </a:p>
      </dgm:t>
    </dgm:pt>
    <dgm:pt modelId="{E473F7DB-79E3-4B58-AEA7-07C54093FBD5}" type="pres">
      <dgm:prSet presAssocID="{FD56AC4E-71D9-47E0-ACCA-E3FF87389635}" presName="node" presStyleLbl="node1" presStyleIdx="2" presStyleCnt="4" custScaleX="113335">
        <dgm:presLayoutVars>
          <dgm:bulletEnabled val="1"/>
        </dgm:presLayoutVars>
      </dgm:prSet>
      <dgm:spPr/>
      <dgm:t>
        <a:bodyPr/>
        <a:lstStyle/>
        <a:p>
          <a:endParaRPr lang="en-US"/>
        </a:p>
      </dgm:t>
    </dgm:pt>
    <dgm:pt modelId="{2D945FC0-A58D-46C8-B8F3-0AD972C7E633}" type="pres">
      <dgm:prSet presAssocID="{7E4C0E73-5F48-43CD-8493-4501CE39394F}" presName="parTrans" presStyleLbl="bgSibTrans2D1" presStyleIdx="3" presStyleCnt="4"/>
      <dgm:spPr/>
      <dgm:t>
        <a:bodyPr/>
        <a:lstStyle/>
        <a:p>
          <a:endParaRPr lang="en-US"/>
        </a:p>
      </dgm:t>
    </dgm:pt>
    <dgm:pt modelId="{BD49CF7C-2FA9-47D1-B916-E27CD8D8E904}" type="pres">
      <dgm:prSet presAssocID="{D3E10711-5447-4209-8BEA-DCAA9ABDE2A2}" presName="node" presStyleLbl="node1" presStyleIdx="3" presStyleCnt="4" custScaleX="88497">
        <dgm:presLayoutVars>
          <dgm:bulletEnabled val="1"/>
        </dgm:presLayoutVars>
      </dgm:prSet>
      <dgm:spPr/>
      <dgm:t>
        <a:bodyPr/>
        <a:lstStyle/>
        <a:p>
          <a:endParaRPr lang="en-US"/>
        </a:p>
      </dgm:t>
    </dgm:pt>
  </dgm:ptLst>
  <dgm:cxnLst>
    <dgm:cxn modelId="{6947D4CA-8E0D-4DD9-8487-B4F812285F2D}" srcId="{2A9F67C9-B685-428E-9F33-CCCFC37EF653}" destId="{FB33C9AC-0676-4A66-B377-F4F37FDBB47F}" srcOrd="0" destOrd="0" parTransId="{AFDDD03C-0E92-4C56-A295-186A59C2A099}" sibTransId="{4D73E949-1C21-4807-89D4-CC6BDBDABEAB}"/>
    <dgm:cxn modelId="{6A41BA1C-33BB-194A-8DD2-8C59AF29383E}" type="presOf" srcId="{695176E0-CDF4-4076-AF55-9B4CE1A751C2}" destId="{C9C81295-48FE-4CB0-9363-D7F881B2D5C6}" srcOrd="0" destOrd="0" presId="urn:microsoft.com/office/officeart/2005/8/layout/radial4"/>
    <dgm:cxn modelId="{F99D43F8-9699-6944-A902-D5CD1BA77BFB}" type="presOf" srcId="{ED397604-E9D4-4E81-9FE7-579056B8A0A8}" destId="{A51EE8A9-3AD3-4D46-B942-62FAC1642495}" srcOrd="0" destOrd="0" presId="urn:microsoft.com/office/officeart/2005/8/layout/radial4"/>
    <dgm:cxn modelId="{DBAF67C3-835F-42A4-A66D-9B6E13535BA9}" srcId="{2A9F67C9-B685-428E-9F33-CCCFC37EF653}" destId="{FD56AC4E-71D9-47E0-ACCA-E3FF87389635}" srcOrd="2" destOrd="0" parTransId="{BBC2599A-3A68-44A2-BA40-61235053CC9B}" sibTransId="{A703710A-AE00-4681-910E-FE01FBA538C9}"/>
    <dgm:cxn modelId="{F009ECCD-43EA-491E-882A-7E5C778B4CED}" srcId="{695176E0-CDF4-4076-AF55-9B4CE1A751C2}" destId="{2A9F67C9-B685-428E-9F33-CCCFC37EF653}" srcOrd="0" destOrd="0" parTransId="{5E48B87F-8B57-4C1F-B850-E9AC99023E42}" sibTransId="{99277947-B68C-4005-8AF2-FA79C5F98CE9}"/>
    <dgm:cxn modelId="{19C90FC6-791F-F04E-9673-4CFB4F11749A}" type="presOf" srcId="{D3E10711-5447-4209-8BEA-DCAA9ABDE2A2}" destId="{BD49CF7C-2FA9-47D1-B916-E27CD8D8E904}" srcOrd="0" destOrd="0" presId="urn:microsoft.com/office/officeart/2005/8/layout/radial4"/>
    <dgm:cxn modelId="{A78B68CA-0FDC-4405-8235-CE68E47EB733}" srcId="{2A9F67C9-B685-428E-9F33-CCCFC37EF653}" destId="{D3E10711-5447-4209-8BEA-DCAA9ABDE2A2}" srcOrd="3" destOrd="0" parTransId="{7E4C0E73-5F48-43CD-8493-4501CE39394F}" sibTransId="{A03255DC-17C4-4853-B6C7-87DF8286DCB9}"/>
    <dgm:cxn modelId="{430DBC41-14DB-0B4E-8F1E-F80A24404AAA}" type="presOf" srcId="{7E4C0E73-5F48-43CD-8493-4501CE39394F}" destId="{2D945FC0-A58D-46C8-B8F3-0AD972C7E633}" srcOrd="0" destOrd="0" presId="urn:microsoft.com/office/officeart/2005/8/layout/radial4"/>
    <dgm:cxn modelId="{E388DD55-F79B-964A-A5AC-D1989BF1535E}" type="presOf" srcId="{FD56AC4E-71D9-47E0-ACCA-E3FF87389635}" destId="{E473F7DB-79E3-4B58-AEA7-07C54093FBD5}" srcOrd="0" destOrd="0" presId="urn:microsoft.com/office/officeart/2005/8/layout/radial4"/>
    <dgm:cxn modelId="{1768EE4D-5D4A-4D4B-9077-C16C026E5B23}" type="presOf" srcId="{FB33C9AC-0676-4A66-B377-F4F37FDBB47F}" destId="{5AC3EC4D-BA66-4DDE-AFD7-0A8D570CE00D}" srcOrd="0" destOrd="0" presId="urn:microsoft.com/office/officeart/2005/8/layout/radial4"/>
    <dgm:cxn modelId="{CD12E919-CA97-D84A-A951-C8892F3A1B7E}" type="presOf" srcId="{BBC2599A-3A68-44A2-BA40-61235053CC9B}" destId="{111E3930-F19F-44E4-BB6E-71B8D12B5AA9}" srcOrd="0" destOrd="0" presId="urn:microsoft.com/office/officeart/2005/8/layout/radial4"/>
    <dgm:cxn modelId="{8289AAB3-F55F-AB4C-A777-441ED3125504}" type="presOf" srcId="{AFDDD03C-0E92-4C56-A295-186A59C2A099}" destId="{25CDF685-F758-413E-987F-1A00CB174209}" srcOrd="0" destOrd="0" presId="urn:microsoft.com/office/officeart/2005/8/layout/radial4"/>
    <dgm:cxn modelId="{5224F228-4A03-4CD6-97BE-BF138E43C647}" srcId="{2A9F67C9-B685-428E-9F33-CCCFC37EF653}" destId="{8380CB8F-BE4B-41A1-9DAE-BD83D04E470F}" srcOrd="1" destOrd="0" parTransId="{ED397604-E9D4-4E81-9FE7-579056B8A0A8}" sibTransId="{026EAB45-6609-4064-BBA5-340E7BE5850E}"/>
    <dgm:cxn modelId="{783C12CB-53BC-704D-BB29-9BBCAB9E5D36}" type="presOf" srcId="{2A9F67C9-B685-428E-9F33-CCCFC37EF653}" destId="{8953DD89-6C1F-4EF7-83B5-C658281D258B}" srcOrd="0" destOrd="0" presId="urn:microsoft.com/office/officeart/2005/8/layout/radial4"/>
    <dgm:cxn modelId="{137DFAC5-C696-9C43-99BA-37E81E708FDD}" type="presOf" srcId="{8380CB8F-BE4B-41A1-9DAE-BD83D04E470F}" destId="{CCDA6B6F-7839-4AF0-941B-273B708DCD7E}" srcOrd="0" destOrd="0" presId="urn:microsoft.com/office/officeart/2005/8/layout/radial4"/>
    <dgm:cxn modelId="{4D95EB83-79A7-3F49-8EA3-66D3CAE671CD}" type="presParOf" srcId="{C9C81295-48FE-4CB0-9363-D7F881B2D5C6}" destId="{8953DD89-6C1F-4EF7-83B5-C658281D258B}" srcOrd="0" destOrd="0" presId="urn:microsoft.com/office/officeart/2005/8/layout/radial4"/>
    <dgm:cxn modelId="{CBEB8588-483A-1C40-ABB5-32FF29E194E8}" type="presParOf" srcId="{C9C81295-48FE-4CB0-9363-D7F881B2D5C6}" destId="{25CDF685-F758-413E-987F-1A00CB174209}" srcOrd="1" destOrd="0" presId="urn:microsoft.com/office/officeart/2005/8/layout/radial4"/>
    <dgm:cxn modelId="{9982C629-C12C-214B-9E5C-47E43C80DBD8}" type="presParOf" srcId="{C9C81295-48FE-4CB0-9363-D7F881B2D5C6}" destId="{5AC3EC4D-BA66-4DDE-AFD7-0A8D570CE00D}" srcOrd="2" destOrd="0" presId="urn:microsoft.com/office/officeart/2005/8/layout/radial4"/>
    <dgm:cxn modelId="{B293BD5E-F415-AE46-8FAB-56F2B58BE98C}" type="presParOf" srcId="{C9C81295-48FE-4CB0-9363-D7F881B2D5C6}" destId="{A51EE8A9-3AD3-4D46-B942-62FAC1642495}" srcOrd="3" destOrd="0" presId="urn:microsoft.com/office/officeart/2005/8/layout/radial4"/>
    <dgm:cxn modelId="{D412746C-4783-724F-9B9D-74176A3B683F}" type="presParOf" srcId="{C9C81295-48FE-4CB0-9363-D7F881B2D5C6}" destId="{CCDA6B6F-7839-4AF0-941B-273B708DCD7E}" srcOrd="4" destOrd="0" presId="urn:microsoft.com/office/officeart/2005/8/layout/radial4"/>
    <dgm:cxn modelId="{024FA349-92A7-E946-BEDF-AFB44042B210}" type="presParOf" srcId="{C9C81295-48FE-4CB0-9363-D7F881B2D5C6}" destId="{111E3930-F19F-44E4-BB6E-71B8D12B5AA9}" srcOrd="5" destOrd="0" presId="urn:microsoft.com/office/officeart/2005/8/layout/radial4"/>
    <dgm:cxn modelId="{57BBDE89-A508-BE47-92E1-DD34B832A25E}" type="presParOf" srcId="{C9C81295-48FE-4CB0-9363-D7F881B2D5C6}" destId="{E473F7DB-79E3-4B58-AEA7-07C54093FBD5}" srcOrd="6" destOrd="0" presId="urn:microsoft.com/office/officeart/2005/8/layout/radial4"/>
    <dgm:cxn modelId="{095A2080-909B-C143-9102-99DEBA2EC2BA}" type="presParOf" srcId="{C9C81295-48FE-4CB0-9363-D7F881B2D5C6}" destId="{2D945FC0-A58D-46C8-B8F3-0AD972C7E633}" srcOrd="7" destOrd="0" presId="urn:microsoft.com/office/officeart/2005/8/layout/radial4"/>
    <dgm:cxn modelId="{77D5CB84-B9EA-0448-BEF2-76303621E756}" type="presParOf" srcId="{C9C81295-48FE-4CB0-9363-D7F881B2D5C6}" destId="{BD49CF7C-2FA9-47D1-B916-E27CD8D8E904}"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5C0AAE-5282-7F4F-BF12-0C6E901CB974}" type="doc">
      <dgm:prSet loTypeId="urn:microsoft.com/office/officeart/2005/8/layout/radial4" loCatId="" qsTypeId="urn:microsoft.com/office/officeart/2005/8/quickstyle/simple4" qsCatId="simple" csTypeId="urn:microsoft.com/office/officeart/2005/8/colors/accent3_3" csCatId="accent3" phldr="1"/>
      <dgm:spPr/>
      <dgm:t>
        <a:bodyPr/>
        <a:lstStyle/>
        <a:p>
          <a:endParaRPr lang="en-US"/>
        </a:p>
      </dgm:t>
    </dgm:pt>
    <dgm:pt modelId="{3880D835-240E-9E48-A964-32F59EC6BAA7}">
      <dgm:prSet phldrT="[Text]"/>
      <dgm:spPr/>
      <dgm:t>
        <a:bodyPr/>
        <a:lstStyle/>
        <a:p>
          <a:r>
            <a:rPr lang="en-US" dirty="0" smtClean="0"/>
            <a:t>Encounter</a:t>
          </a:r>
          <a:endParaRPr lang="en-US" dirty="0"/>
        </a:p>
      </dgm:t>
      <dgm:extLst>
        <a:ext uri="{E40237B7-FDA0-4F09-8148-C483321AD2D9}">
          <dgm14:cNvPr xmlns:dgm14="http://schemas.microsoft.com/office/drawing/2010/diagram" id="0" name="" descr="Encounter&#10;&#10; Clinical Decision Making?  &#10; History Taken?&#10; Documented?&#10;"/>
        </a:ext>
      </dgm:extLst>
    </dgm:pt>
    <dgm:pt modelId="{A1A78E63-CA39-A647-BA5D-548510A43E81}" type="parTrans" cxnId="{D944E9FE-9085-1C47-A85B-51A6726164F8}">
      <dgm:prSet/>
      <dgm:spPr/>
      <dgm:t>
        <a:bodyPr/>
        <a:lstStyle/>
        <a:p>
          <a:endParaRPr lang="en-US"/>
        </a:p>
      </dgm:t>
    </dgm:pt>
    <dgm:pt modelId="{51611AFC-D234-F040-B293-5DA73EFACC0E}" type="sibTrans" cxnId="{D944E9FE-9085-1C47-A85B-51A6726164F8}">
      <dgm:prSet/>
      <dgm:spPr/>
      <dgm:t>
        <a:bodyPr/>
        <a:lstStyle/>
        <a:p>
          <a:endParaRPr lang="en-US"/>
        </a:p>
      </dgm:t>
    </dgm:pt>
    <dgm:pt modelId="{7A3121E4-B3DC-7743-A9A8-AA1CB9CC3DE3}">
      <dgm:prSet phldrT="[Text]"/>
      <dgm:spPr/>
      <dgm:t>
        <a:bodyPr/>
        <a:lstStyle/>
        <a:p>
          <a:r>
            <a:rPr lang="en-US" dirty="0" smtClean="0"/>
            <a:t>Clinical Decision Making?  </a:t>
          </a:r>
          <a:endParaRPr lang="en-US" dirty="0"/>
        </a:p>
      </dgm:t>
      <dgm:extLst>
        <a:ext uri="{E40237B7-FDA0-4F09-8148-C483321AD2D9}">
          <dgm14:cNvPr xmlns:dgm14="http://schemas.microsoft.com/office/drawing/2010/diagram" id="0" name="" descr="Encounter&#10;&#10; Clinical Decision Making?  &#10; History Taken?&#10; Documented?&#10;"/>
        </a:ext>
      </dgm:extLst>
    </dgm:pt>
    <dgm:pt modelId="{86FDE801-6079-0648-84EE-E323027411B7}" type="parTrans" cxnId="{06CF2121-5AEA-484F-BE38-F030812AB600}">
      <dgm:prSet/>
      <dgm:spPr/>
      <dgm:t>
        <a:bodyPr/>
        <a:lstStyle/>
        <a:p>
          <a:endParaRPr lang="en-US"/>
        </a:p>
      </dgm:t>
      <dgm:extLst>
        <a:ext uri="{E40237B7-FDA0-4F09-8148-C483321AD2D9}">
          <dgm14:cNvPr xmlns:dgm14="http://schemas.microsoft.com/office/drawing/2010/diagram" id="0" name="" descr="Encounter&#10;&#10; Clinical Decision Making?  &#10; History Taken?&#10; Documented?&#10;"/>
        </a:ext>
      </dgm:extLst>
    </dgm:pt>
    <dgm:pt modelId="{C3589C1A-9A5B-6348-9D4B-39709E2CD91C}" type="sibTrans" cxnId="{06CF2121-5AEA-484F-BE38-F030812AB600}">
      <dgm:prSet/>
      <dgm:spPr/>
      <dgm:t>
        <a:bodyPr/>
        <a:lstStyle/>
        <a:p>
          <a:endParaRPr lang="en-US"/>
        </a:p>
      </dgm:t>
    </dgm:pt>
    <dgm:pt modelId="{226A1CDD-5F68-604A-AC05-917D2D7F762D}">
      <dgm:prSet phldrT="[Text]"/>
      <dgm:spPr/>
      <dgm:t>
        <a:bodyPr/>
        <a:lstStyle/>
        <a:p>
          <a:r>
            <a:rPr lang="en-US" dirty="0" smtClean="0"/>
            <a:t>History Taken?</a:t>
          </a:r>
          <a:endParaRPr lang="en-US" dirty="0"/>
        </a:p>
      </dgm:t>
      <dgm:extLst>
        <a:ext uri="{E40237B7-FDA0-4F09-8148-C483321AD2D9}">
          <dgm14:cNvPr xmlns:dgm14="http://schemas.microsoft.com/office/drawing/2010/diagram" id="0" name="" descr="Encounter&#10;&#10; Clinical Decision Making?  &#10; History Taken?&#10; Documented?&#10;"/>
        </a:ext>
      </dgm:extLst>
    </dgm:pt>
    <dgm:pt modelId="{E19472A3-EF82-4747-9919-11F8A144575F}" type="parTrans" cxnId="{2D80A478-B55C-954E-A5AE-322D4F3C728A}">
      <dgm:prSet/>
      <dgm:spPr/>
      <dgm:t>
        <a:bodyPr/>
        <a:lstStyle/>
        <a:p>
          <a:endParaRPr lang="en-US"/>
        </a:p>
      </dgm:t>
      <dgm:extLst>
        <a:ext uri="{E40237B7-FDA0-4F09-8148-C483321AD2D9}">
          <dgm14:cNvPr xmlns:dgm14="http://schemas.microsoft.com/office/drawing/2010/diagram" id="0" name="" descr="Encounter&#10;&#10; Clinical Decision Making?  &#10; History Taken?&#10; Documented?&#10;"/>
        </a:ext>
      </dgm:extLst>
    </dgm:pt>
    <dgm:pt modelId="{FE700AB8-DC24-9942-A129-3CF57CD6651C}" type="sibTrans" cxnId="{2D80A478-B55C-954E-A5AE-322D4F3C728A}">
      <dgm:prSet/>
      <dgm:spPr/>
      <dgm:t>
        <a:bodyPr/>
        <a:lstStyle/>
        <a:p>
          <a:endParaRPr lang="en-US"/>
        </a:p>
      </dgm:t>
    </dgm:pt>
    <dgm:pt modelId="{2D5604F4-0883-1242-A451-E836292BD592}">
      <dgm:prSet phldrT="[Text]"/>
      <dgm:spPr/>
      <dgm:t>
        <a:bodyPr/>
        <a:lstStyle/>
        <a:p>
          <a:r>
            <a:rPr lang="en-US" dirty="0" smtClean="0"/>
            <a:t>Documented?</a:t>
          </a:r>
          <a:endParaRPr lang="en-US" dirty="0"/>
        </a:p>
      </dgm:t>
      <dgm:extLst>
        <a:ext uri="{E40237B7-FDA0-4F09-8148-C483321AD2D9}">
          <dgm14:cNvPr xmlns:dgm14="http://schemas.microsoft.com/office/drawing/2010/diagram" id="0" name="" descr="Encounter&#10; Clinical Decision Making?  &#10; History Taken?&#10; Documented?&#10;"/>
        </a:ext>
      </dgm:extLst>
    </dgm:pt>
    <dgm:pt modelId="{729D82AE-98FF-8E41-96D6-C23BD37FD756}" type="parTrans" cxnId="{DA9BDB2C-7907-D74A-8E5E-D73B668D9D31}">
      <dgm:prSet/>
      <dgm:spPr/>
      <dgm:t>
        <a:bodyPr/>
        <a:lstStyle/>
        <a:p>
          <a:endParaRPr lang="en-US"/>
        </a:p>
      </dgm:t>
      <dgm:extLst>
        <a:ext uri="{E40237B7-FDA0-4F09-8148-C483321AD2D9}">
          <dgm14:cNvPr xmlns:dgm14="http://schemas.microsoft.com/office/drawing/2010/diagram" id="0" name="" descr="Encounter&#10;&#10; Clinical Decision Making?  &#10; History Taken?&#10; Documented?&#10;"/>
        </a:ext>
      </dgm:extLst>
    </dgm:pt>
    <dgm:pt modelId="{020B645F-5C16-2044-9CA6-C311A6E91534}" type="sibTrans" cxnId="{DA9BDB2C-7907-D74A-8E5E-D73B668D9D31}">
      <dgm:prSet/>
      <dgm:spPr/>
      <dgm:t>
        <a:bodyPr/>
        <a:lstStyle/>
        <a:p>
          <a:endParaRPr lang="en-US"/>
        </a:p>
      </dgm:t>
    </dgm:pt>
    <dgm:pt modelId="{88036CE8-8AFD-1A4F-92AD-6853166725AC}" type="pres">
      <dgm:prSet presAssocID="{065C0AAE-5282-7F4F-BF12-0C6E901CB974}" presName="cycle" presStyleCnt="0">
        <dgm:presLayoutVars>
          <dgm:chMax val="1"/>
          <dgm:dir/>
          <dgm:animLvl val="ctr"/>
          <dgm:resizeHandles val="exact"/>
        </dgm:presLayoutVars>
      </dgm:prSet>
      <dgm:spPr/>
      <dgm:t>
        <a:bodyPr/>
        <a:lstStyle/>
        <a:p>
          <a:endParaRPr lang="en-US"/>
        </a:p>
      </dgm:t>
    </dgm:pt>
    <dgm:pt modelId="{6FDEDCE5-15E7-BF43-AF8F-0D7DF3A27FB4}" type="pres">
      <dgm:prSet presAssocID="{3880D835-240E-9E48-A964-32F59EC6BAA7}" presName="centerShape" presStyleLbl="node0" presStyleIdx="0" presStyleCnt="1"/>
      <dgm:spPr/>
      <dgm:t>
        <a:bodyPr/>
        <a:lstStyle/>
        <a:p>
          <a:endParaRPr lang="en-US"/>
        </a:p>
      </dgm:t>
    </dgm:pt>
    <dgm:pt modelId="{DD0769AA-D59C-6B4B-8924-9EB9D6ED17E8}" type="pres">
      <dgm:prSet presAssocID="{86FDE801-6079-0648-84EE-E323027411B7}" presName="parTrans" presStyleLbl="bgSibTrans2D1" presStyleIdx="0" presStyleCnt="3"/>
      <dgm:spPr/>
      <dgm:t>
        <a:bodyPr/>
        <a:lstStyle/>
        <a:p>
          <a:endParaRPr lang="en-US"/>
        </a:p>
      </dgm:t>
    </dgm:pt>
    <dgm:pt modelId="{D04F77FF-2B59-4D49-A927-BFE6328367DA}" type="pres">
      <dgm:prSet presAssocID="{7A3121E4-B3DC-7743-A9A8-AA1CB9CC3DE3}" presName="node" presStyleLbl="node1" presStyleIdx="0" presStyleCnt="3" custRadScaleRad="99394" custRadScaleInc="-147">
        <dgm:presLayoutVars>
          <dgm:bulletEnabled val="1"/>
        </dgm:presLayoutVars>
      </dgm:prSet>
      <dgm:spPr/>
      <dgm:t>
        <a:bodyPr/>
        <a:lstStyle/>
        <a:p>
          <a:endParaRPr lang="en-US"/>
        </a:p>
      </dgm:t>
    </dgm:pt>
    <dgm:pt modelId="{593D57E0-9452-3B4D-A8F6-D8E0D81A55B0}" type="pres">
      <dgm:prSet presAssocID="{E19472A3-EF82-4747-9919-11F8A144575F}" presName="parTrans" presStyleLbl="bgSibTrans2D1" presStyleIdx="1" presStyleCnt="3"/>
      <dgm:spPr/>
      <dgm:t>
        <a:bodyPr/>
        <a:lstStyle/>
        <a:p>
          <a:endParaRPr lang="en-US"/>
        </a:p>
      </dgm:t>
    </dgm:pt>
    <dgm:pt modelId="{870E482F-E056-534E-BCA3-455436BA7E19}" type="pres">
      <dgm:prSet presAssocID="{226A1CDD-5F68-604A-AC05-917D2D7F762D}" presName="node" presStyleLbl="node1" presStyleIdx="1" presStyleCnt="3">
        <dgm:presLayoutVars>
          <dgm:bulletEnabled val="1"/>
        </dgm:presLayoutVars>
      </dgm:prSet>
      <dgm:spPr/>
      <dgm:t>
        <a:bodyPr/>
        <a:lstStyle/>
        <a:p>
          <a:endParaRPr lang="en-US"/>
        </a:p>
      </dgm:t>
    </dgm:pt>
    <dgm:pt modelId="{619BD142-9961-F747-90E7-CA61EEC36D9A}" type="pres">
      <dgm:prSet presAssocID="{729D82AE-98FF-8E41-96D6-C23BD37FD756}" presName="parTrans" presStyleLbl="bgSibTrans2D1" presStyleIdx="2" presStyleCnt="3"/>
      <dgm:spPr/>
      <dgm:t>
        <a:bodyPr/>
        <a:lstStyle/>
        <a:p>
          <a:endParaRPr lang="en-US"/>
        </a:p>
      </dgm:t>
    </dgm:pt>
    <dgm:pt modelId="{13935192-B6CF-5B4C-BD4E-2DAEFF59EC85}" type="pres">
      <dgm:prSet presAssocID="{2D5604F4-0883-1242-A451-E836292BD592}" presName="node" presStyleLbl="node1" presStyleIdx="2" presStyleCnt="3" custScaleX="112629" custScaleY="96971">
        <dgm:presLayoutVars>
          <dgm:bulletEnabled val="1"/>
        </dgm:presLayoutVars>
      </dgm:prSet>
      <dgm:spPr/>
      <dgm:t>
        <a:bodyPr/>
        <a:lstStyle/>
        <a:p>
          <a:endParaRPr lang="en-US"/>
        </a:p>
      </dgm:t>
    </dgm:pt>
  </dgm:ptLst>
  <dgm:cxnLst>
    <dgm:cxn modelId="{D944E9FE-9085-1C47-A85B-51A6726164F8}" srcId="{065C0AAE-5282-7F4F-BF12-0C6E901CB974}" destId="{3880D835-240E-9E48-A964-32F59EC6BAA7}" srcOrd="0" destOrd="0" parTransId="{A1A78E63-CA39-A647-BA5D-548510A43E81}" sibTransId="{51611AFC-D234-F040-B293-5DA73EFACC0E}"/>
    <dgm:cxn modelId="{7CED88E8-D4E8-C04D-83F7-61C6426A28D9}" type="presOf" srcId="{7A3121E4-B3DC-7743-A9A8-AA1CB9CC3DE3}" destId="{D04F77FF-2B59-4D49-A927-BFE6328367DA}" srcOrd="0" destOrd="0" presId="urn:microsoft.com/office/officeart/2005/8/layout/radial4"/>
    <dgm:cxn modelId="{1A205D66-7A08-594A-8789-799AB304849E}" type="presOf" srcId="{065C0AAE-5282-7F4F-BF12-0C6E901CB974}" destId="{88036CE8-8AFD-1A4F-92AD-6853166725AC}" srcOrd="0" destOrd="0" presId="urn:microsoft.com/office/officeart/2005/8/layout/radial4"/>
    <dgm:cxn modelId="{53A7CD49-9FEE-314D-898F-D1B84D51E1AD}" type="presOf" srcId="{2D5604F4-0883-1242-A451-E836292BD592}" destId="{13935192-B6CF-5B4C-BD4E-2DAEFF59EC85}" srcOrd="0" destOrd="0" presId="urn:microsoft.com/office/officeart/2005/8/layout/radial4"/>
    <dgm:cxn modelId="{09DA2DCE-84EA-424B-A3E1-0763990A7212}" type="presOf" srcId="{3880D835-240E-9E48-A964-32F59EC6BAA7}" destId="{6FDEDCE5-15E7-BF43-AF8F-0D7DF3A27FB4}" srcOrd="0" destOrd="0" presId="urn:microsoft.com/office/officeart/2005/8/layout/radial4"/>
    <dgm:cxn modelId="{CAA056D8-69B8-9D4E-9300-1243B0DCBD70}" type="presOf" srcId="{729D82AE-98FF-8E41-96D6-C23BD37FD756}" destId="{619BD142-9961-F747-90E7-CA61EEC36D9A}" srcOrd="0" destOrd="0" presId="urn:microsoft.com/office/officeart/2005/8/layout/radial4"/>
    <dgm:cxn modelId="{06CF2121-5AEA-484F-BE38-F030812AB600}" srcId="{3880D835-240E-9E48-A964-32F59EC6BAA7}" destId="{7A3121E4-B3DC-7743-A9A8-AA1CB9CC3DE3}" srcOrd="0" destOrd="0" parTransId="{86FDE801-6079-0648-84EE-E323027411B7}" sibTransId="{C3589C1A-9A5B-6348-9D4B-39709E2CD91C}"/>
    <dgm:cxn modelId="{755B66EA-B666-8C4F-AD9E-DF23AE941657}" type="presOf" srcId="{E19472A3-EF82-4747-9919-11F8A144575F}" destId="{593D57E0-9452-3B4D-A8F6-D8E0D81A55B0}" srcOrd="0" destOrd="0" presId="urn:microsoft.com/office/officeart/2005/8/layout/radial4"/>
    <dgm:cxn modelId="{2D80A478-B55C-954E-A5AE-322D4F3C728A}" srcId="{3880D835-240E-9E48-A964-32F59EC6BAA7}" destId="{226A1CDD-5F68-604A-AC05-917D2D7F762D}" srcOrd="1" destOrd="0" parTransId="{E19472A3-EF82-4747-9919-11F8A144575F}" sibTransId="{FE700AB8-DC24-9942-A129-3CF57CD6651C}"/>
    <dgm:cxn modelId="{DA9BDB2C-7907-D74A-8E5E-D73B668D9D31}" srcId="{3880D835-240E-9E48-A964-32F59EC6BAA7}" destId="{2D5604F4-0883-1242-A451-E836292BD592}" srcOrd="2" destOrd="0" parTransId="{729D82AE-98FF-8E41-96D6-C23BD37FD756}" sibTransId="{020B645F-5C16-2044-9CA6-C311A6E91534}"/>
    <dgm:cxn modelId="{2B99F784-6A59-F04B-B5C4-6DEC32F4B5EC}" type="presOf" srcId="{86FDE801-6079-0648-84EE-E323027411B7}" destId="{DD0769AA-D59C-6B4B-8924-9EB9D6ED17E8}" srcOrd="0" destOrd="0" presId="urn:microsoft.com/office/officeart/2005/8/layout/radial4"/>
    <dgm:cxn modelId="{C68E85CE-EDAB-0E4E-852D-18BAA7D9B31B}" type="presOf" srcId="{226A1CDD-5F68-604A-AC05-917D2D7F762D}" destId="{870E482F-E056-534E-BCA3-455436BA7E19}" srcOrd="0" destOrd="0" presId="urn:microsoft.com/office/officeart/2005/8/layout/radial4"/>
    <dgm:cxn modelId="{586A1257-AD7A-0B46-BFE8-F07C16EFA31F}" type="presParOf" srcId="{88036CE8-8AFD-1A4F-92AD-6853166725AC}" destId="{6FDEDCE5-15E7-BF43-AF8F-0D7DF3A27FB4}" srcOrd="0" destOrd="0" presId="urn:microsoft.com/office/officeart/2005/8/layout/radial4"/>
    <dgm:cxn modelId="{CE267BCB-D53B-6C4F-8539-DA9B443E822E}" type="presParOf" srcId="{88036CE8-8AFD-1A4F-92AD-6853166725AC}" destId="{DD0769AA-D59C-6B4B-8924-9EB9D6ED17E8}" srcOrd="1" destOrd="0" presId="urn:microsoft.com/office/officeart/2005/8/layout/radial4"/>
    <dgm:cxn modelId="{38FC81FE-816A-0746-85A7-97932268B07B}" type="presParOf" srcId="{88036CE8-8AFD-1A4F-92AD-6853166725AC}" destId="{D04F77FF-2B59-4D49-A927-BFE6328367DA}" srcOrd="2" destOrd="0" presId="urn:microsoft.com/office/officeart/2005/8/layout/radial4"/>
    <dgm:cxn modelId="{FBBFC4EF-0836-E044-A05E-D1496B4E5335}" type="presParOf" srcId="{88036CE8-8AFD-1A4F-92AD-6853166725AC}" destId="{593D57E0-9452-3B4D-A8F6-D8E0D81A55B0}" srcOrd="3" destOrd="0" presId="urn:microsoft.com/office/officeart/2005/8/layout/radial4"/>
    <dgm:cxn modelId="{A679279F-F293-0243-A5A2-A6C82C084312}" type="presParOf" srcId="{88036CE8-8AFD-1A4F-92AD-6853166725AC}" destId="{870E482F-E056-534E-BCA3-455436BA7E19}" srcOrd="4" destOrd="0" presId="urn:microsoft.com/office/officeart/2005/8/layout/radial4"/>
    <dgm:cxn modelId="{61E6331D-F5FF-8746-A35A-2337D83CB4F6}" type="presParOf" srcId="{88036CE8-8AFD-1A4F-92AD-6853166725AC}" destId="{619BD142-9961-F747-90E7-CA61EEC36D9A}" srcOrd="5" destOrd="0" presId="urn:microsoft.com/office/officeart/2005/8/layout/radial4"/>
    <dgm:cxn modelId="{16DD32E2-6F26-9E4A-8E13-541CAFA51B78}" type="presParOf" srcId="{88036CE8-8AFD-1A4F-92AD-6853166725AC}" destId="{13935192-B6CF-5B4C-BD4E-2DAEFF59EC85}"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F2FE37-B77F-4002-A5B4-2D8660F900C2}" type="doc">
      <dgm:prSet loTypeId="urn:microsoft.com/office/officeart/2005/8/layout/vList3#1" loCatId="list" qsTypeId="urn:microsoft.com/office/officeart/2005/8/quickstyle/simple1" qsCatId="simple" csTypeId="urn:microsoft.com/office/officeart/2005/8/colors/accent3_3" csCatId="accent3" phldr="1"/>
      <dgm:spPr/>
    </dgm:pt>
    <dgm:pt modelId="{4F7073BC-154D-4254-AD74-7114CC7BB1C8}">
      <dgm:prSet phldrT="[Text]" custT="1"/>
      <dgm:spPr/>
      <dgm:t>
        <a:bodyPr/>
        <a:lstStyle/>
        <a:p>
          <a:r>
            <a:rPr lang="en-US" sz="5900" dirty="0" smtClean="0"/>
            <a:t>Face to Face</a:t>
          </a:r>
          <a:endParaRPr lang="en-US" sz="5900" dirty="0"/>
        </a:p>
      </dgm:t>
    </dgm:pt>
    <dgm:pt modelId="{4830E11D-791F-40F1-8DC2-040321C8FE78}" type="parTrans" cxnId="{CF036362-FCE2-4CB4-A915-7FE38AD6AA99}">
      <dgm:prSet/>
      <dgm:spPr/>
      <dgm:t>
        <a:bodyPr/>
        <a:lstStyle/>
        <a:p>
          <a:endParaRPr lang="en-US"/>
        </a:p>
      </dgm:t>
    </dgm:pt>
    <dgm:pt modelId="{E0343187-8D2F-4A70-9CFD-3FFF99B07582}" type="sibTrans" cxnId="{CF036362-FCE2-4CB4-A915-7FE38AD6AA99}">
      <dgm:prSet/>
      <dgm:spPr/>
      <dgm:t>
        <a:bodyPr/>
        <a:lstStyle/>
        <a:p>
          <a:endParaRPr lang="en-US"/>
        </a:p>
      </dgm:t>
    </dgm:pt>
    <dgm:pt modelId="{D6132B4F-AED8-44CA-91AF-0E4E549E75E4}">
      <dgm:prSet phldrT="[Text]"/>
      <dgm:spPr/>
      <dgm:t>
        <a:bodyPr/>
        <a:lstStyle/>
        <a:p>
          <a:r>
            <a:rPr lang="en-US" dirty="0" smtClean="0"/>
            <a:t>Telephone</a:t>
          </a:r>
          <a:endParaRPr lang="en-US" dirty="0"/>
        </a:p>
      </dgm:t>
      <dgm:extLst>
        <a:ext uri="{E40237B7-FDA0-4F09-8148-C483321AD2D9}">
          <dgm14:cNvPr xmlns:dgm14="http://schemas.microsoft.com/office/drawing/2010/diagram" id="0" name="" descr="Disease state management clinics can be face to face, telephone or virtual care.&#10;"/>
        </a:ext>
      </dgm:extLst>
    </dgm:pt>
    <dgm:pt modelId="{ED6E1224-E668-4938-96EF-89002B052B82}" type="parTrans" cxnId="{76B80CE6-2F75-483A-B8D8-5D484E0755E9}">
      <dgm:prSet/>
      <dgm:spPr/>
      <dgm:t>
        <a:bodyPr/>
        <a:lstStyle/>
        <a:p>
          <a:endParaRPr lang="en-US"/>
        </a:p>
      </dgm:t>
    </dgm:pt>
    <dgm:pt modelId="{DEC64C06-DE32-41D6-9E38-D29E0B676D12}" type="sibTrans" cxnId="{76B80CE6-2F75-483A-B8D8-5D484E0755E9}">
      <dgm:prSet/>
      <dgm:spPr/>
      <dgm:t>
        <a:bodyPr/>
        <a:lstStyle/>
        <a:p>
          <a:endParaRPr lang="en-US"/>
        </a:p>
      </dgm:t>
    </dgm:pt>
    <dgm:pt modelId="{8010BA4B-CC08-4945-9489-1AFA7AAEAE3E}">
      <dgm:prSet phldrT="[Text]"/>
      <dgm:spPr/>
      <dgm:t>
        <a:bodyPr/>
        <a:lstStyle/>
        <a:p>
          <a:r>
            <a:rPr lang="en-US" dirty="0" smtClean="0"/>
            <a:t>Virtual Care</a:t>
          </a:r>
          <a:endParaRPr lang="en-US" dirty="0"/>
        </a:p>
      </dgm:t>
    </dgm:pt>
    <dgm:pt modelId="{75F77336-F66E-4C8D-B499-C104E1A1D1C8}" type="parTrans" cxnId="{BB27E3E0-1888-4847-924E-463B6D2BF110}">
      <dgm:prSet/>
      <dgm:spPr/>
      <dgm:t>
        <a:bodyPr/>
        <a:lstStyle/>
        <a:p>
          <a:endParaRPr lang="en-US"/>
        </a:p>
      </dgm:t>
    </dgm:pt>
    <dgm:pt modelId="{3FCEBD39-93CB-4FBF-A419-C2A0B009059C}" type="sibTrans" cxnId="{BB27E3E0-1888-4847-924E-463B6D2BF110}">
      <dgm:prSet/>
      <dgm:spPr/>
      <dgm:t>
        <a:bodyPr/>
        <a:lstStyle/>
        <a:p>
          <a:endParaRPr lang="en-US"/>
        </a:p>
      </dgm:t>
    </dgm:pt>
    <dgm:pt modelId="{BBD14D43-F6D6-4D53-930A-B7AF35A334A5}" type="pres">
      <dgm:prSet presAssocID="{26F2FE37-B77F-4002-A5B4-2D8660F900C2}" presName="linearFlow" presStyleCnt="0">
        <dgm:presLayoutVars>
          <dgm:dir/>
          <dgm:resizeHandles val="exact"/>
        </dgm:presLayoutVars>
      </dgm:prSet>
      <dgm:spPr/>
    </dgm:pt>
    <dgm:pt modelId="{D63152A1-7B59-4D96-8DCE-417BFB079F92}" type="pres">
      <dgm:prSet presAssocID="{4F7073BC-154D-4254-AD74-7114CC7BB1C8}" presName="composite" presStyleCnt="0"/>
      <dgm:spPr/>
    </dgm:pt>
    <dgm:pt modelId="{E30941CF-CCF2-442F-826F-547CDC521DBF}" type="pres">
      <dgm:prSet presAssocID="{4F7073BC-154D-4254-AD74-7114CC7BB1C8}"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DFDF11E4-CA70-41DE-82B4-8BFB5AA84811}" type="pres">
      <dgm:prSet presAssocID="{4F7073BC-154D-4254-AD74-7114CC7BB1C8}" presName="txShp" presStyleLbl="node1" presStyleIdx="0" presStyleCnt="3">
        <dgm:presLayoutVars>
          <dgm:bulletEnabled val="1"/>
        </dgm:presLayoutVars>
      </dgm:prSet>
      <dgm:spPr/>
      <dgm:t>
        <a:bodyPr/>
        <a:lstStyle/>
        <a:p>
          <a:endParaRPr lang="en-US"/>
        </a:p>
      </dgm:t>
    </dgm:pt>
    <dgm:pt modelId="{EE2FE03E-3A69-4366-AAE7-42531BE21853}" type="pres">
      <dgm:prSet presAssocID="{E0343187-8D2F-4A70-9CFD-3FFF99B07582}" presName="spacing" presStyleCnt="0"/>
      <dgm:spPr/>
    </dgm:pt>
    <dgm:pt modelId="{BA7DB6FA-6D03-4A26-AEC7-2F761D126955}" type="pres">
      <dgm:prSet presAssocID="{D6132B4F-AED8-44CA-91AF-0E4E549E75E4}" presName="composite" presStyleCnt="0"/>
      <dgm:spPr/>
    </dgm:pt>
    <dgm:pt modelId="{8E3F26EC-5D01-4424-9FA2-E0E6B0017B76}" type="pres">
      <dgm:prSet presAssocID="{D6132B4F-AED8-44CA-91AF-0E4E549E75E4}"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dgm:spPr>
    </dgm:pt>
    <dgm:pt modelId="{9E2C6823-81B1-4021-B653-355E423B3EB0}" type="pres">
      <dgm:prSet presAssocID="{D6132B4F-AED8-44CA-91AF-0E4E549E75E4}" presName="txShp" presStyleLbl="node1" presStyleIdx="1" presStyleCnt="3">
        <dgm:presLayoutVars>
          <dgm:bulletEnabled val="1"/>
        </dgm:presLayoutVars>
      </dgm:prSet>
      <dgm:spPr/>
      <dgm:t>
        <a:bodyPr/>
        <a:lstStyle/>
        <a:p>
          <a:endParaRPr lang="en-US"/>
        </a:p>
      </dgm:t>
    </dgm:pt>
    <dgm:pt modelId="{79128CA6-CDD1-4BE2-9A15-01E8142EF45C}" type="pres">
      <dgm:prSet presAssocID="{DEC64C06-DE32-41D6-9E38-D29E0B676D12}" presName="spacing" presStyleCnt="0"/>
      <dgm:spPr/>
    </dgm:pt>
    <dgm:pt modelId="{5E4A8C15-18C0-4357-98E0-0BBA99B33285}" type="pres">
      <dgm:prSet presAssocID="{8010BA4B-CC08-4945-9489-1AFA7AAEAE3E}" presName="composite" presStyleCnt="0"/>
      <dgm:spPr/>
    </dgm:pt>
    <dgm:pt modelId="{2E8622B2-80A7-437E-8D02-B793F39C4661}" type="pres">
      <dgm:prSet presAssocID="{8010BA4B-CC08-4945-9489-1AFA7AAEAE3E}" presName="imgShp" presStyleLbl="fgImgPlace1" presStyleIdx="2" presStyleCnt="3" custScaleY="9613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dgm:spPr>
    </dgm:pt>
    <dgm:pt modelId="{375B4561-8106-4457-BC6B-2097AC1EB649}" type="pres">
      <dgm:prSet presAssocID="{8010BA4B-CC08-4945-9489-1AFA7AAEAE3E}" presName="txShp" presStyleLbl="node1" presStyleIdx="2" presStyleCnt="3">
        <dgm:presLayoutVars>
          <dgm:bulletEnabled val="1"/>
        </dgm:presLayoutVars>
      </dgm:prSet>
      <dgm:spPr/>
      <dgm:t>
        <a:bodyPr/>
        <a:lstStyle/>
        <a:p>
          <a:endParaRPr lang="en-US"/>
        </a:p>
      </dgm:t>
    </dgm:pt>
  </dgm:ptLst>
  <dgm:cxnLst>
    <dgm:cxn modelId="{B843B6C9-5401-4915-9E92-8DF1CBF3F2B2}" type="presOf" srcId="{D6132B4F-AED8-44CA-91AF-0E4E549E75E4}" destId="{9E2C6823-81B1-4021-B653-355E423B3EB0}" srcOrd="0" destOrd="0" presId="urn:microsoft.com/office/officeart/2005/8/layout/vList3#1"/>
    <dgm:cxn modelId="{CF036362-FCE2-4CB4-A915-7FE38AD6AA99}" srcId="{26F2FE37-B77F-4002-A5B4-2D8660F900C2}" destId="{4F7073BC-154D-4254-AD74-7114CC7BB1C8}" srcOrd="0" destOrd="0" parTransId="{4830E11D-791F-40F1-8DC2-040321C8FE78}" sibTransId="{E0343187-8D2F-4A70-9CFD-3FFF99B07582}"/>
    <dgm:cxn modelId="{BB27E3E0-1888-4847-924E-463B6D2BF110}" srcId="{26F2FE37-B77F-4002-A5B4-2D8660F900C2}" destId="{8010BA4B-CC08-4945-9489-1AFA7AAEAE3E}" srcOrd="2" destOrd="0" parTransId="{75F77336-F66E-4C8D-B499-C104E1A1D1C8}" sibTransId="{3FCEBD39-93CB-4FBF-A419-C2A0B009059C}"/>
    <dgm:cxn modelId="{814E50D6-155D-486E-94B3-189FD031141A}" type="presOf" srcId="{4F7073BC-154D-4254-AD74-7114CC7BB1C8}" destId="{DFDF11E4-CA70-41DE-82B4-8BFB5AA84811}" srcOrd="0" destOrd="0" presId="urn:microsoft.com/office/officeart/2005/8/layout/vList3#1"/>
    <dgm:cxn modelId="{670E1367-5757-4E73-9248-84E98488515F}" type="presOf" srcId="{8010BA4B-CC08-4945-9489-1AFA7AAEAE3E}" destId="{375B4561-8106-4457-BC6B-2097AC1EB649}" srcOrd="0" destOrd="0" presId="urn:microsoft.com/office/officeart/2005/8/layout/vList3#1"/>
    <dgm:cxn modelId="{2A66FB4F-6B50-4BD9-A8A9-B14D83D0CA5F}" type="presOf" srcId="{26F2FE37-B77F-4002-A5B4-2D8660F900C2}" destId="{BBD14D43-F6D6-4D53-930A-B7AF35A334A5}" srcOrd="0" destOrd="0" presId="urn:microsoft.com/office/officeart/2005/8/layout/vList3#1"/>
    <dgm:cxn modelId="{76B80CE6-2F75-483A-B8D8-5D484E0755E9}" srcId="{26F2FE37-B77F-4002-A5B4-2D8660F900C2}" destId="{D6132B4F-AED8-44CA-91AF-0E4E549E75E4}" srcOrd="1" destOrd="0" parTransId="{ED6E1224-E668-4938-96EF-89002B052B82}" sibTransId="{DEC64C06-DE32-41D6-9E38-D29E0B676D12}"/>
    <dgm:cxn modelId="{95614CA8-CF8B-4C81-908E-5286836B54B3}" type="presParOf" srcId="{BBD14D43-F6D6-4D53-930A-B7AF35A334A5}" destId="{D63152A1-7B59-4D96-8DCE-417BFB079F92}" srcOrd="0" destOrd="0" presId="urn:microsoft.com/office/officeart/2005/8/layout/vList3#1"/>
    <dgm:cxn modelId="{FB124C6C-52A1-4B49-95A4-BE50FF7FF64C}" type="presParOf" srcId="{D63152A1-7B59-4D96-8DCE-417BFB079F92}" destId="{E30941CF-CCF2-442F-826F-547CDC521DBF}" srcOrd="0" destOrd="0" presId="urn:microsoft.com/office/officeart/2005/8/layout/vList3#1"/>
    <dgm:cxn modelId="{8D901F09-4678-4891-AF30-7666F5CE6CE6}" type="presParOf" srcId="{D63152A1-7B59-4D96-8DCE-417BFB079F92}" destId="{DFDF11E4-CA70-41DE-82B4-8BFB5AA84811}" srcOrd="1" destOrd="0" presId="urn:microsoft.com/office/officeart/2005/8/layout/vList3#1"/>
    <dgm:cxn modelId="{30C1002B-B89C-4080-8E94-9A427E08CCA5}" type="presParOf" srcId="{BBD14D43-F6D6-4D53-930A-B7AF35A334A5}" destId="{EE2FE03E-3A69-4366-AAE7-42531BE21853}" srcOrd="1" destOrd="0" presId="urn:microsoft.com/office/officeart/2005/8/layout/vList3#1"/>
    <dgm:cxn modelId="{058F2281-9ED7-4E47-A61F-D13CFA12D93D}" type="presParOf" srcId="{BBD14D43-F6D6-4D53-930A-B7AF35A334A5}" destId="{BA7DB6FA-6D03-4A26-AEC7-2F761D126955}" srcOrd="2" destOrd="0" presId="urn:microsoft.com/office/officeart/2005/8/layout/vList3#1"/>
    <dgm:cxn modelId="{6CD7CEDB-A656-4351-B0A6-A573527D15D7}" type="presParOf" srcId="{BA7DB6FA-6D03-4A26-AEC7-2F761D126955}" destId="{8E3F26EC-5D01-4424-9FA2-E0E6B0017B76}" srcOrd="0" destOrd="0" presId="urn:microsoft.com/office/officeart/2005/8/layout/vList3#1"/>
    <dgm:cxn modelId="{0C90BE13-70C0-49D7-8F4F-D2C3194509CA}" type="presParOf" srcId="{BA7DB6FA-6D03-4A26-AEC7-2F761D126955}" destId="{9E2C6823-81B1-4021-B653-355E423B3EB0}" srcOrd="1" destOrd="0" presId="urn:microsoft.com/office/officeart/2005/8/layout/vList3#1"/>
    <dgm:cxn modelId="{F0C24DEC-5148-43B0-BF99-646CF7A79CDE}" type="presParOf" srcId="{BBD14D43-F6D6-4D53-930A-B7AF35A334A5}" destId="{79128CA6-CDD1-4BE2-9A15-01E8142EF45C}" srcOrd="3" destOrd="0" presId="urn:microsoft.com/office/officeart/2005/8/layout/vList3#1"/>
    <dgm:cxn modelId="{6E159955-86FC-49D2-BCB7-5F6DF7324FBE}" type="presParOf" srcId="{BBD14D43-F6D6-4D53-930A-B7AF35A334A5}" destId="{5E4A8C15-18C0-4357-98E0-0BBA99B33285}" srcOrd="4" destOrd="0" presId="urn:microsoft.com/office/officeart/2005/8/layout/vList3#1"/>
    <dgm:cxn modelId="{4FAB4174-DC60-47DD-9C2E-FE117CDE24E3}" type="presParOf" srcId="{5E4A8C15-18C0-4357-98E0-0BBA99B33285}" destId="{2E8622B2-80A7-437E-8D02-B793F39C4661}" srcOrd="0" destOrd="0" presId="urn:microsoft.com/office/officeart/2005/8/layout/vList3#1"/>
    <dgm:cxn modelId="{2B876C40-CAC8-45EB-940C-E15217673495}" type="presParOf" srcId="{5E4A8C15-18C0-4357-98E0-0BBA99B33285}" destId="{375B4561-8106-4457-BC6B-2097AC1EB649}"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1433A8-5200-47F0-AFCE-564B5B806635}" type="doc">
      <dgm:prSet loTypeId="urn:microsoft.com/office/officeart/2005/8/layout/vList2" loCatId="list" qsTypeId="urn:microsoft.com/office/officeart/2005/8/quickstyle/simple1" qsCatId="simple" csTypeId="urn:microsoft.com/office/officeart/2005/8/colors/accent3_3" csCatId="accent3" phldr="1"/>
      <dgm:spPr/>
      <dgm:t>
        <a:bodyPr/>
        <a:lstStyle/>
        <a:p>
          <a:endParaRPr lang="en-US"/>
        </a:p>
      </dgm:t>
    </dgm:pt>
    <dgm:pt modelId="{083EE4C1-0915-47EF-AE8C-46A23EB0F377}">
      <dgm:prSet custT="1"/>
      <dgm:spPr/>
      <dgm:t>
        <a:bodyPr/>
        <a:lstStyle/>
        <a:p>
          <a:pPr rtl="0"/>
          <a:r>
            <a:rPr lang="en-US" sz="3600" dirty="0" smtClean="0"/>
            <a:t>Inpatient consults</a:t>
          </a:r>
          <a:endParaRPr lang="en-US" sz="3600" dirty="0"/>
        </a:p>
      </dgm:t>
      <dgm:extLst>
        <a:ext uri="{E40237B7-FDA0-4F09-8148-C483321AD2D9}">
          <dgm14:cNvPr xmlns:dgm14="http://schemas.microsoft.com/office/drawing/2010/diagram" id="0" name="" descr="Inpatient consults&#10; Aminoglycoside dosing/monitoring&#10; Anticoagulation dosing/monitoring&#10;Extensive medication education&#10;"/>
        </a:ext>
      </dgm:extLst>
    </dgm:pt>
    <dgm:pt modelId="{D8092379-9CEA-4472-80BF-AB588758BF95}" type="parTrans" cxnId="{23AF2718-73F0-45FE-AC90-6CD4D5BA566E}">
      <dgm:prSet/>
      <dgm:spPr/>
      <dgm:t>
        <a:bodyPr/>
        <a:lstStyle/>
        <a:p>
          <a:endParaRPr lang="en-US"/>
        </a:p>
      </dgm:t>
    </dgm:pt>
    <dgm:pt modelId="{DBD00990-A05C-40EA-892D-69D6A1A49772}" type="sibTrans" cxnId="{23AF2718-73F0-45FE-AC90-6CD4D5BA566E}">
      <dgm:prSet/>
      <dgm:spPr/>
      <dgm:t>
        <a:bodyPr/>
        <a:lstStyle/>
        <a:p>
          <a:endParaRPr lang="en-US"/>
        </a:p>
      </dgm:t>
    </dgm:pt>
    <dgm:pt modelId="{D34A6D71-868B-4B39-93BC-A7632FE1A6DA}">
      <dgm:prSet custT="1"/>
      <dgm:spPr/>
      <dgm:t>
        <a:bodyPr/>
        <a:lstStyle/>
        <a:p>
          <a:pPr rtl="0"/>
          <a:r>
            <a:rPr lang="en-US" sz="3600" dirty="0" smtClean="0"/>
            <a:t>Aminoglycoside dosing/monitoring</a:t>
          </a:r>
          <a:endParaRPr lang="en-US" sz="3600" dirty="0"/>
        </a:p>
      </dgm:t>
      <dgm:extLst>
        <a:ext uri="{E40237B7-FDA0-4F09-8148-C483321AD2D9}">
          <dgm14:cNvPr xmlns:dgm14="http://schemas.microsoft.com/office/drawing/2010/diagram" id="0" name="" descr="Inpatient consults&#10; Aminoglycoside dosing/monitoring&#10; Anticoagulation dosing/monitoring&#10;Extensive medication education&#10;"/>
        </a:ext>
      </dgm:extLst>
    </dgm:pt>
    <dgm:pt modelId="{F7313335-722A-4994-95F9-37E728BA93E0}" type="parTrans" cxnId="{FC0CBB9F-EAB4-4674-8FBA-AF33F7820858}">
      <dgm:prSet/>
      <dgm:spPr/>
      <dgm:t>
        <a:bodyPr/>
        <a:lstStyle/>
        <a:p>
          <a:endParaRPr lang="en-US"/>
        </a:p>
      </dgm:t>
    </dgm:pt>
    <dgm:pt modelId="{91B51DB6-8765-4C37-8A44-B8C15F942576}" type="sibTrans" cxnId="{FC0CBB9F-EAB4-4674-8FBA-AF33F7820858}">
      <dgm:prSet/>
      <dgm:spPr/>
      <dgm:t>
        <a:bodyPr/>
        <a:lstStyle/>
        <a:p>
          <a:endParaRPr lang="en-US"/>
        </a:p>
      </dgm:t>
    </dgm:pt>
    <dgm:pt modelId="{4109336E-7525-431C-B8BC-E1C47576563A}">
      <dgm:prSet custT="1"/>
      <dgm:spPr/>
      <dgm:t>
        <a:bodyPr/>
        <a:lstStyle/>
        <a:p>
          <a:pPr rtl="0"/>
          <a:r>
            <a:rPr lang="en-US" sz="3600" dirty="0" smtClean="0"/>
            <a:t>Anticoagulation dosing/monitoring</a:t>
          </a:r>
          <a:endParaRPr lang="en-US" sz="3600" dirty="0"/>
        </a:p>
      </dgm:t>
    </dgm:pt>
    <dgm:pt modelId="{3CCBA01B-7A72-469F-981B-32CF1259794F}" type="parTrans" cxnId="{8DD9BCB9-4B84-4F22-95E2-DED5217BED4A}">
      <dgm:prSet/>
      <dgm:spPr/>
      <dgm:t>
        <a:bodyPr/>
        <a:lstStyle/>
        <a:p>
          <a:endParaRPr lang="en-US"/>
        </a:p>
      </dgm:t>
    </dgm:pt>
    <dgm:pt modelId="{984ADCD1-75A2-4CE0-A53E-33B4C63A7B26}" type="sibTrans" cxnId="{8DD9BCB9-4B84-4F22-95E2-DED5217BED4A}">
      <dgm:prSet/>
      <dgm:spPr/>
      <dgm:t>
        <a:bodyPr/>
        <a:lstStyle/>
        <a:p>
          <a:endParaRPr lang="en-US"/>
        </a:p>
      </dgm:t>
    </dgm:pt>
    <dgm:pt modelId="{3C06836C-0A6A-414D-BA53-03AC3AFA5D9C}">
      <dgm:prSet custT="1"/>
      <dgm:spPr/>
      <dgm:t>
        <a:bodyPr/>
        <a:lstStyle/>
        <a:p>
          <a:pPr rtl="0"/>
          <a:r>
            <a:rPr lang="en-US" sz="3600" dirty="0" smtClean="0"/>
            <a:t>Extensive medication education</a:t>
          </a:r>
          <a:endParaRPr lang="en-US" sz="3600" dirty="0"/>
        </a:p>
      </dgm:t>
      <dgm:extLst>
        <a:ext uri="{E40237B7-FDA0-4F09-8148-C483321AD2D9}">
          <dgm14:cNvPr xmlns:dgm14="http://schemas.microsoft.com/office/drawing/2010/diagram" id="0" name="" descr="Inpatient consults&#10; Aminoglycoside dosing/monitoring&#10; Anticoagulation dosing/monitoring&#10;Extensive medication education&#10;"/>
        </a:ext>
      </dgm:extLst>
    </dgm:pt>
    <dgm:pt modelId="{C4850FE0-4477-4ACA-BB34-521866FFC779}" type="parTrans" cxnId="{2B581E83-823E-4F88-9CCD-125A6B89E531}">
      <dgm:prSet/>
      <dgm:spPr/>
      <dgm:t>
        <a:bodyPr/>
        <a:lstStyle/>
        <a:p>
          <a:endParaRPr lang="en-US"/>
        </a:p>
      </dgm:t>
    </dgm:pt>
    <dgm:pt modelId="{AA0832FD-7A75-4AB5-BDBC-9D9A54A11376}" type="sibTrans" cxnId="{2B581E83-823E-4F88-9CCD-125A6B89E531}">
      <dgm:prSet/>
      <dgm:spPr/>
      <dgm:t>
        <a:bodyPr/>
        <a:lstStyle/>
        <a:p>
          <a:endParaRPr lang="en-US"/>
        </a:p>
      </dgm:t>
    </dgm:pt>
    <dgm:pt modelId="{613F4A91-6EA8-4AB3-AD9A-6F9D5A83F03F}" type="pres">
      <dgm:prSet presAssocID="{1A1433A8-5200-47F0-AFCE-564B5B806635}" presName="linear" presStyleCnt="0">
        <dgm:presLayoutVars>
          <dgm:animLvl val="lvl"/>
          <dgm:resizeHandles val="exact"/>
        </dgm:presLayoutVars>
      </dgm:prSet>
      <dgm:spPr/>
      <dgm:t>
        <a:bodyPr/>
        <a:lstStyle/>
        <a:p>
          <a:endParaRPr lang="en-US"/>
        </a:p>
      </dgm:t>
    </dgm:pt>
    <dgm:pt modelId="{926FBDD7-C971-4F45-A9A4-5096FD036177}" type="pres">
      <dgm:prSet presAssocID="{083EE4C1-0915-47EF-AE8C-46A23EB0F377}" presName="parentText" presStyleLbl="node1" presStyleIdx="0" presStyleCnt="2">
        <dgm:presLayoutVars>
          <dgm:chMax val="0"/>
          <dgm:bulletEnabled val="1"/>
        </dgm:presLayoutVars>
      </dgm:prSet>
      <dgm:spPr/>
      <dgm:t>
        <a:bodyPr/>
        <a:lstStyle/>
        <a:p>
          <a:endParaRPr lang="en-US"/>
        </a:p>
      </dgm:t>
    </dgm:pt>
    <dgm:pt modelId="{066D92A0-672A-44C7-AF97-5AD230939CA4}" type="pres">
      <dgm:prSet presAssocID="{083EE4C1-0915-47EF-AE8C-46A23EB0F377}" presName="childText" presStyleLbl="revTx" presStyleIdx="0" presStyleCnt="1">
        <dgm:presLayoutVars>
          <dgm:bulletEnabled val="1"/>
        </dgm:presLayoutVars>
      </dgm:prSet>
      <dgm:spPr/>
      <dgm:t>
        <a:bodyPr/>
        <a:lstStyle/>
        <a:p>
          <a:endParaRPr lang="en-US"/>
        </a:p>
      </dgm:t>
    </dgm:pt>
    <dgm:pt modelId="{214108DA-6DF3-4084-AD9B-DCFC9240BB0E}" type="pres">
      <dgm:prSet presAssocID="{3C06836C-0A6A-414D-BA53-03AC3AFA5D9C}" presName="parentText" presStyleLbl="node1" presStyleIdx="1" presStyleCnt="2">
        <dgm:presLayoutVars>
          <dgm:chMax val="0"/>
          <dgm:bulletEnabled val="1"/>
        </dgm:presLayoutVars>
      </dgm:prSet>
      <dgm:spPr/>
      <dgm:t>
        <a:bodyPr/>
        <a:lstStyle/>
        <a:p>
          <a:endParaRPr lang="en-US"/>
        </a:p>
      </dgm:t>
    </dgm:pt>
  </dgm:ptLst>
  <dgm:cxnLst>
    <dgm:cxn modelId="{23AF2718-73F0-45FE-AC90-6CD4D5BA566E}" srcId="{1A1433A8-5200-47F0-AFCE-564B5B806635}" destId="{083EE4C1-0915-47EF-AE8C-46A23EB0F377}" srcOrd="0" destOrd="0" parTransId="{D8092379-9CEA-4472-80BF-AB588758BF95}" sibTransId="{DBD00990-A05C-40EA-892D-69D6A1A49772}"/>
    <dgm:cxn modelId="{5288F840-C31F-496B-9336-DDF0249A9011}" type="presOf" srcId="{083EE4C1-0915-47EF-AE8C-46A23EB0F377}" destId="{926FBDD7-C971-4F45-A9A4-5096FD036177}" srcOrd="0" destOrd="0" presId="urn:microsoft.com/office/officeart/2005/8/layout/vList2"/>
    <dgm:cxn modelId="{8DD9BCB9-4B84-4F22-95E2-DED5217BED4A}" srcId="{083EE4C1-0915-47EF-AE8C-46A23EB0F377}" destId="{4109336E-7525-431C-B8BC-E1C47576563A}" srcOrd="1" destOrd="0" parTransId="{3CCBA01B-7A72-469F-981B-32CF1259794F}" sibTransId="{984ADCD1-75A2-4CE0-A53E-33B4C63A7B26}"/>
    <dgm:cxn modelId="{AF9B4FC0-2651-4578-9C24-75117E1768E0}" type="presOf" srcId="{4109336E-7525-431C-B8BC-E1C47576563A}" destId="{066D92A0-672A-44C7-AF97-5AD230939CA4}" srcOrd="0" destOrd="1" presId="urn:microsoft.com/office/officeart/2005/8/layout/vList2"/>
    <dgm:cxn modelId="{FC0CBB9F-EAB4-4674-8FBA-AF33F7820858}" srcId="{083EE4C1-0915-47EF-AE8C-46A23EB0F377}" destId="{D34A6D71-868B-4B39-93BC-A7632FE1A6DA}" srcOrd="0" destOrd="0" parTransId="{F7313335-722A-4994-95F9-37E728BA93E0}" sibTransId="{91B51DB6-8765-4C37-8A44-B8C15F942576}"/>
    <dgm:cxn modelId="{2A8C41EA-FCD9-4A0C-807E-9CAC7486EF7A}" type="presOf" srcId="{1A1433A8-5200-47F0-AFCE-564B5B806635}" destId="{613F4A91-6EA8-4AB3-AD9A-6F9D5A83F03F}" srcOrd="0" destOrd="0" presId="urn:microsoft.com/office/officeart/2005/8/layout/vList2"/>
    <dgm:cxn modelId="{C31A2421-AA67-44DD-A349-EF35E1493726}" type="presOf" srcId="{3C06836C-0A6A-414D-BA53-03AC3AFA5D9C}" destId="{214108DA-6DF3-4084-AD9B-DCFC9240BB0E}" srcOrd="0" destOrd="0" presId="urn:microsoft.com/office/officeart/2005/8/layout/vList2"/>
    <dgm:cxn modelId="{2B581E83-823E-4F88-9CCD-125A6B89E531}" srcId="{1A1433A8-5200-47F0-AFCE-564B5B806635}" destId="{3C06836C-0A6A-414D-BA53-03AC3AFA5D9C}" srcOrd="1" destOrd="0" parTransId="{C4850FE0-4477-4ACA-BB34-521866FFC779}" sibTransId="{AA0832FD-7A75-4AB5-BDBC-9D9A54A11376}"/>
    <dgm:cxn modelId="{8CD62B42-B4CE-438D-A355-FA883C7B0656}" type="presOf" srcId="{D34A6D71-868B-4B39-93BC-A7632FE1A6DA}" destId="{066D92A0-672A-44C7-AF97-5AD230939CA4}" srcOrd="0" destOrd="0" presId="urn:microsoft.com/office/officeart/2005/8/layout/vList2"/>
    <dgm:cxn modelId="{02C8F692-1612-45A8-8E6B-2BE2D28FC189}" type="presParOf" srcId="{613F4A91-6EA8-4AB3-AD9A-6F9D5A83F03F}" destId="{926FBDD7-C971-4F45-A9A4-5096FD036177}" srcOrd="0" destOrd="0" presId="urn:microsoft.com/office/officeart/2005/8/layout/vList2"/>
    <dgm:cxn modelId="{1A3D9A42-B563-4F41-BCF1-28F365A95854}" type="presParOf" srcId="{613F4A91-6EA8-4AB3-AD9A-6F9D5A83F03F}" destId="{066D92A0-672A-44C7-AF97-5AD230939CA4}" srcOrd="1" destOrd="0" presId="urn:microsoft.com/office/officeart/2005/8/layout/vList2"/>
    <dgm:cxn modelId="{A5F2E912-BE96-4798-8128-3E9829BC71CB}" type="presParOf" srcId="{613F4A91-6EA8-4AB3-AD9A-6F9D5A83F03F}" destId="{214108DA-6DF3-4084-AD9B-DCFC9240BB0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039877D-64AC-E744-BBB1-42FA90C18200}" type="doc">
      <dgm:prSet loTypeId="urn:microsoft.com/office/officeart/2005/8/layout/vProcess5" loCatId="" qsTypeId="urn:microsoft.com/office/officeart/2005/8/quickstyle/simple4" qsCatId="simple" csTypeId="urn:microsoft.com/office/officeart/2005/8/colors/accent4_3" csCatId="accent4" phldr="1"/>
      <dgm:spPr/>
      <dgm:t>
        <a:bodyPr/>
        <a:lstStyle/>
        <a:p>
          <a:endParaRPr lang="en-US"/>
        </a:p>
      </dgm:t>
    </dgm:pt>
    <dgm:pt modelId="{AEFC5CE9-AA05-8B41-9722-5A09816E2849}">
      <dgm:prSet phldrT="[Text]"/>
      <dgm:spPr/>
      <dgm:t>
        <a:bodyPr/>
        <a:lstStyle/>
        <a:p>
          <a:r>
            <a:rPr lang="en-US" dirty="0" smtClean="0"/>
            <a:t>PBM Clinic Set-Up Guidance</a:t>
          </a:r>
          <a:endParaRPr lang="en-US" dirty="0"/>
        </a:p>
      </dgm:t>
      <dgm:extLst>
        <a:ext uri="{E40237B7-FDA0-4F09-8148-C483321AD2D9}">
          <dgm14:cNvPr xmlns:dgm14="http://schemas.microsoft.com/office/drawing/2010/diagram" id="0" name="" descr="PBM Clinic Set-Up Guidance&#10;Nature of Interaction&#10;Stop Codes &#10;CHAR4 (alpha codes)&#10;"/>
        </a:ext>
      </dgm:extLst>
    </dgm:pt>
    <dgm:pt modelId="{B59D2F5B-C061-6D4F-927B-344F9D2AE629}" type="parTrans" cxnId="{78207FB1-2AAD-3E41-A0E6-86C36247115D}">
      <dgm:prSet/>
      <dgm:spPr/>
      <dgm:t>
        <a:bodyPr/>
        <a:lstStyle/>
        <a:p>
          <a:endParaRPr lang="en-US"/>
        </a:p>
      </dgm:t>
    </dgm:pt>
    <dgm:pt modelId="{E5C22492-F8C6-4541-91B3-6E75E9825414}" type="sibTrans" cxnId="{78207FB1-2AAD-3E41-A0E6-86C36247115D}">
      <dgm:prSet/>
      <dgm:spPr/>
      <dgm:t>
        <a:bodyPr/>
        <a:lstStyle/>
        <a:p>
          <a:endParaRPr lang="en-US"/>
        </a:p>
      </dgm:t>
      <dgm:extLst>
        <a:ext uri="{E40237B7-FDA0-4F09-8148-C483321AD2D9}">
          <dgm14:cNvPr xmlns:dgm14="http://schemas.microsoft.com/office/drawing/2010/diagram" id="0" name="" descr="PBM Clinic Set-Up Guidance&#10;Nature of Interaction&#10;Stop Codes &#10;CHAR4 (alpha codes)&#10;"/>
        </a:ext>
      </dgm:extLst>
    </dgm:pt>
    <dgm:pt modelId="{0FB8A5EB-939D-1941-897F-47620DC579B1}">
      <dgm:prSet phldrT="[Text]"/>
      <dgm:spPr/>
      <dgm:t>
        <a:bodyPr/>
        <a:lstStyle/>
        <a:p>
          <a:r>
            <a:rPr lang="en-US" dirty="0" smtClean="0"/>
            <a:t>Stop Codes </a:t>
          </a:r>
          <a:endParaRPr lang="en-US" dirty="0"/>
        </a:p>
      </dgm:t>
      <dgm:extLst>
        <a:ext uri="{E40237B7-FDA0-4F09-8148-C483321AD2D9}">
          <dgm14:cNvPr xmlns:dgm14="http://schemas.microsoft.com/office/drawing/2010/diagram" id="0" name="" descr="PBM Clinic Set-Up Guidance&#10;Nature of Interaction&#10;Stop Codes &#10;CHAR4 (alpha codes)&#10;"/>
        </a:ext>
      </dgm:extLst>
    </dgm:pt>
    <dgm:pt modelId="{CE7D6D5B-53F8-7940-AE8E-B8EF3BA76B54}" type="parTrans" cxnId="{EAAD3566-2752-D543-A7A9-007872902A4C}">
      <dgm:prSet/>
      <dgm:spPr/>
      <dgm:t>
        <a:bodyPr/>
        <a:lstStyle/>
        <a:p>
          <a:endParaRPr lang="en-US"/>
        </a:p>
      </dgm:t>
    </dgm:pt>
    <dgm:pt modelId="{E13FDC6D-849E-6446-ACDC-4FACA0478036}" type="sibTrans" cxnId="{EAAD3566-2752-D543-A7A9-007872902A4C}">
      <dgm:prSet/>
      <dgm:spPr/>
      <dgm:t>
        <a:bodyPr/>
        <a:lstStyle/>
        <a:p>
          <a:endParaRPr lang="en-US"/>
        </a:p>
      </dgm:t>
      <dgm:extLst>
        <a:ext uri="{E40237B7-FDA0-4F09-8148-C483321AD2D9}">
          <dgm14:cNvPr xmlns:dgm14="http://schemas.microsoft.com/office/drawing/2010/diagram" id="0" name="" descr="PBM Clinic Set-Up Guidance&#10;Nature of Interaction&#10;Stop Codes &#10;CHAR4 (alpha codes)&#10;"/>
        </a:ext>
      </dgm:extLst>
    </dgm:pt>
    <dgm:pt modelId="{862682C0-F777-824D-B817-93977FC18CE6}">
      <dgm:prSet phldrT="[Text]"/>
      <dgm:spPr/>
      <dgm:t>
        <a:bodyPr/>
        <a:lstStyle/>
        <a:p>
          <a:r>
            <a:rPr lang="en-US" dirty="0" smtClean="0"/>
            <a:t>CHAR4 (alpha codes)</a:t>
          </a:r>
          <a:endParaRPr lang="en-US" dirty="0"/>
        </a:p>
      </dgm:t>
      <dgm:extLst>
        <a:ext uri="{E40237B7-FDA0-4F09-8148-C483321AD2D9}">
          <dgm14:cNvPr xmlns:dgm14="http://schemas.microsoft.com/office/drawing/2010/diagram" id="0" name="" descr="PBM Clinic Set-Up Guidance&#10;Nature of Interaction&#10;Stop Codes &#10;CHAR4 (alpha codes)&#10;"/>
        </a:ext>
      </dgm:extLst>
    </dgm:pt>
    <dgm:pt modelId="{62863424-7CBC-404A-95CB-8C794F0A4CE9}" type="parTrans" cxnId="{11ECB848-902B-9545-94B7-32A7DE886CA8}">
      <dgm:prSet/>
      <dgm:spPr/>
      <dgm:t>
        <a:bodyPr/>
        <a:lstStyle/>
        <a:p>
          <a:endParaRPr lang="en-US"/>
        </a:p>
      </dgm:t>
    </dgm:pt>
    <dgm:pt modelId="{5A50D750-FB79-2F46-97D1-C4D365BC3F3B}" type="sibTrans" cxnId="{11ECB848-902B-9545-94B7-32A7DE886CA8}">
      <dgm:prSet/>
      <dgm:spPr/>
      <dgm:t>
        <a:bodyPr/>
        <a:lstStyle/>
        <a:p>
          <a:endParaRPr lang="en-US"/>
        </a:p>
      </dgm:t>
    </dgm:pt>
    <dgm:pt modelId="{97572D46-DF1B-7440-A7A7-2B8B9875CCDE}">
      <dgm:prSet/>
      <dgm:spPr/>
      <dgm:t>
        <a:bodyPr/>
        <a:lstStyle/>
        <a:p>
          <a:r>
            <a:rPr lang="en-US" smtClean="0"/>
            <a:t>Nature of Interaction</a:t>
          </a:r>
          <a:endParaRPr lang="en-US" dirty="0"/>
        </a:p>
      </dgm:t>
      <dgm:extLst>
        <a:ext uri="{E40237B7-FDA0-4F09-8148-C483321AD2D9}">
          <dgm14:cNvPr xmlns:dgm14="http://schemas.microsoft.com/office/drawing/2010/diagram" id="0" name="" descr="PBM Clinic Set-Up Guidance&#10;Nature of Interaction&#10;Stop Codes &#10;CHAR4 (alpha codes)&#10;"/>
        </a:ext>
      </dgm:extLst>
    </dgm:pt>
    <dgm:pt modelId="{575FE5E1-9DF8-804D-BCD6-8FEB2EF8AA72}" type="parTrans" cxnId="{81F65120-D616-8440-BF2B-FF64F7618BA8}">
      <dgm:prSet/>
      <dgm:spPr/>
      <dgm:t>
        <a:bodyPr/>
        <a:lstStyle/>
        <a:p>
          <a:endParaRPr lang="en-US"/>
        </a:p>
      </dgm:t>
    </dgm:pt>
    <dgm:pt modelId="{B8A40300-46AD-AF49-9FFB-FA16147C8FAC}" type="sibTrans" cxnId="{81F65120-D616-8440-BF2B-FF64F7618BA8}">
      <dgm:prSet/>
      <dgm:spPr/>
      <dgm:t>
        <a:bodyPr/>
        <a:lstStyle/>
        <a:p>
          <a:endParaRPr lang="en-US"/>
        </a:p>
      </dgm:t>
      <dgm:extLst>
        <a:ext uri="{E40237B7-FDA0-4F09-8148-C483321AD2D9}">
          <dgm14:cNvPr xmlns:dgm14="http://schemas.microsoft.com/office/drawing/2010/diagram" id="0" name="" descr="PBM Clinic Set-Up Guidance&#10;Nature of Interaction&#10;Stop Codes &#10;CHAR4 (alpha codes)&#10;"/>
        </a:ext>
      </dgm:extLst>
    </dgm:pt>
    <dgm:pt modelId="{4EC0E862-C740-1A42-8138-687FEDEE6918}" type="pres">
      <dgm:prSet presAssocID="{2039877D-64AC-E744-BBB1-42FA90C18200}" presName="outerComposite" presStyleCnt="0">
        <dgm:presLayoutVars>
          <dgm:chMax val="5"/>
          <dgm:dir/>
          <dgm:resizeHandles val="exact"/>
        </dgm:presLayoutVars>
      </dgm:prSet>
      <dgm:spPr/>
      <dgm:t>
        <a:bodyPr/>
        <a:lstStyle/>
        <a:p>
          <a:endParaRPr lang="en-US"/>
        </a:p>
      </dgm:t>
    </dgm:pt>
    <dgm:pt modelId="{90F282E6-7243-4E49-93FD-6424BA9C22D7}" type="pres">
      <dgm:prSet presAssocID="{2039877D-64AC-E744-BBB1-42FA90C18200}" presName="dummyMaxCanvas" presStyleCnt="0">
        <dgm:presLayoutVars/>
      </dgm:prSet>
      <dgm:spPr/>
      <dgm:t>
        <a:bodyPr/>
        <a:lstStyle/>
        <a:p>
          <a:endParaRPr lang="en-US"/>
        </a:p>
      </dgm:t>
    </dgm:pt>
    <dgm:pt modelId="{AA998519-F082-B84E-BD6C-F2A643F51924}" type="pres">
      <dgm:prSet presAssocID="{2039877D-64AC-E744-BBB1-42FA90C18200}" presName="FourNodes_1" presStyleLbl="node1" presStyleIdx="0" presStyleCnt="4">
        <dgm:presLayoutVars>
          <dgm:bulletEnabled val="1"/>
        </dgm:presLayoutVars>
      </dgm:prSet>
      <dgm:spPr/>
      <dgm:t>
        <a:bodyPr/>
        <a:lstStyle/>
        <a:p>
          <a:endParaRPr lang="en-US"/>
        </a:p>
      </dgm:t>
    </dgm:pt>
    <dgm:pt modelId="{DDDAD1D3-A93E-7945-A3A5-3E6580279D71}" type="pres">
      <dgm:prSet presAssocID="{2039877D-64AC-E744-BBB1-42FA90C18200}" presName="FourNodes_2" presStyleLbl="node1" presStyleIdx="1" presStyleCnt="4">
        <dgm:presLayoutVars>
          <dgm:bulletEnabled val="1"/>
        </dgm:presLayoutVars>
      </dgm:prSet>
      <dgm:spPr/>
      <dgm:t>
        <a:bodyPr/>
        <a:lstStyle/>
        <a:p>
          <a:endParaRPr lang="en-US"/>
        </a:p>
      </dgm:t>
    </dgm:pt>
    <dgm:pt modelId="{CE58FF5B-9901-C14D-955E-D1456084FD20}" type="pres">
      <dgm:prSet presAssocID="{2039877D-64AC-E744-BBB1-42FA90C18200}" presName="FourNodes_3" presStyleLbl="node1" presStyleIdx="2" presStyleCnt="4">
        <dgm:presLayoutVars>
          <dgm:bulletEnabled val="1"/>
        </dgm:presLayoutVars>
      </dgm:prSet>
      <dgm:spPr/>
      <dgm:t>
        <a:bodyPr/>
        <a:lstStyle/>
        <a:p>
          <a:endParaRPr lang="en-US"/>
        </a:p>
      </dgm:t>
    </dgm:pt>
    <dgm:pt modelId="{5B8BD113-9341-744D-9C99-43558A9B2A74}" type="pres">
      <dgm:prSet presAssocID="{2039877D-64AC-E744-BBB1-42FA90C18200}" presName="FourNodes_4" presStyleLbl="node1" presStyleIdx="3" presStyleCnt="4">
        <dgm:presLayoutVars>
          <dgm:bulletEnabled val="1"/>
        </dgm:presLayoutVars>
      </dgm:prSet>
      <dgm:spPr/>
      <dgm:t>
        <a:bodyPr/>
        <a:lstStyle/>
        <a:p>
          <a:endParaRPr lang="en-US"/>
        </a:p>
      </dgm:t>
    </dgm:pt>
    <dgm:pt modelId="{42B8FE06-CF25-EE47-BBE9-036AD7EC798F}" type="pres">
      <dgm:prSet presAssocID="{2039877D-64AC-E744-BBB1-42FA90C18200}" presName="FourConn_1-2" presStyleLbl="fgAccFollowNode1" presStyleIdx="0" presStyleCnt="3">
        <dgm:presLayoutVars>
          <dgm:bulletEnabled val="1"/>
        </dgm:presLayoutVars>
      </dgm:prSet>
      <dgm:spPr/>
      <dgm:t>
        <a:bodyPr/>
        <a:lstStyle/>
        <a:p>
          <a:endParaRPr lang="en-US"/>
        </a:p>
      </dgm:t>
    </dgm:pt>
    <dgm:pt modelId="{747974A9-5942-B44F-A504-DC6354D23CB3}" type="pres">
      <dgm:prSet presAssocID="{2039877D-64AC-E744-BBB1-42FA90C18200}" presName="FourConn_2-3" presStyleLbl="fgAccFollowNode1" presStyleIdx="1" presStyleCnt="3">
        <dgm:presLayoutVars>
          <dgm:bulletEnabled val="1"/>
        </dgm:presLayoutVars>
      </dgm:prSet>
      <dgm:spPr/>
      <dgm:t>
        <a:bodyPr/>
        <a:lstStyle/>
        <a:p>
          <a:endParaRPr lang="en-US"/>
        </a:p>
      </dgm:t>
    </dgm:pt>
    <dgm:pt modelId="{0D2006EA-94F0-BC4B-B582-062FB83EDA49}" type="pres">
      <dgm:prSet presAssocID="{2039877D-64AC-E744-BBB1-42FA90C18200}" presName="FourConn_3-4" presStyleLbl="fgAccFollowNode1" presStyleIdx="2" presStyleCnt="3">
        <dgm:presLayoutVars>
          <dgm:bulletEnabled val="1"/>
        </dgm:presLayoutVars>
      </dgm:prSet>
      <dgm:spPr/>
      <dgm:t>
        <a:bodyPr/>
        <a:lstStyle/>
        <a:p>
          <a:endParaRPr lang="en-US"/>
        </a:p>
      </dgm:t>
    </dgm:pt>
    <dgm:pt modelId="{6BE65A3D-6695-DF43-BCD6-7E849F1B86E3}" type="pres">
      <dgm:prSet presAssocID="{2039877D-64AC-E744-BBB1-42FA90C18200}" presName="FourNodes_1_text" presStyleLbl="node1" presStyleIdx="3" presStyleCnt="4">
        <dgm:presLayoutVars>
          <dgm:bulletEnabled val="1"/>
        </dgm:presLayoutVars>
      </dgm:prSet>
      <dgm:spPr/>
      <dgm:t>
        <a:bodyPr/>
        <a:lstStyle/>
        <a:p>
          <a:endParaRPr lang="en-US"/>
        </a:p>
      </dgm:t>
    </dgm:pt>
    <dgm:pt modelId="{9F6E29E6-0CD0-CC4D-915B-F59C0D8866E3}" type="pres">
      <dgm:prSet presAssocID="{2039877D-64AC-E744-BBB1-42FA90C18200}" presName="FourNodes_2_text" presStyleLbl="node1" presStyleIdx="3" presStyleCnt="4">
        <dgm:presLayoutVars>
          <dgm:bulletEnabled val="1"/>
        </dgm:presLayoutVars>
      </dgm:prSet>
      <dgm:spPr/>
      <dgm:t>
        <a:bodyPr/>
        <a:lstStyle/>
        <a:p>
          <a:endParaRPr lang="en-US"/>
        </a:p>
      </dgm:t>
    </dgm:pt>
    <dgm:pt modelId="{D8AC087C-66F6-3E43-B2FA-2FC0F1E01551}" type="pres">
      <dgm:prSet presAssocID="{2039877D-64AC-E744-BBB1-42FA90C18200}" presName="FourNodes_3_text" presStyleLbl="node1" presStyleIdx="3" presStyleCnt="4">
        <dgm:presLayoutVars>
          <dgm:bulletEnabled val="1"/>
        </dgm:presLayoutVars>
      </dgm:prSet>
      <dgm:spPr/>
      <dgm:t>
        <a:bodyPr/>
        <a:lstStyle/>
        <a:p>
          <a:endParaRPr lang="en-US"/>
        </a:p>
      </dgm:t>
    </dgm:pt>
    <dgm:pt modelId="{9C0430EB-39EE-4D4D-8381-C2D8A04D9C78}" type="pres">
      <dgm:prSet presAssocID="{2039877D-64AC-E744-BBB1-42FA90C18200}" presName="FourNodes_4_text" presStyleLbl="node1" presStyleIdx="3" presStyleCnt="4">
        <dgm:presLayoutVars>
          <dgm:bulletEnabled val="1"/>
        </dgm:presLayoutVars>
      </dgm:prSet>
      <dgm:spPr/>
      <dgm:t>
        <a:bodyPr/>
        <a:lstStyle/>
        <a:p>
          <a:endParaRPr lang="en-US"/>
        </a:p>
      </dgm:t>
    </dgm:pt>
  </dgm:ptLst>
  <dgm:cxnLst>
    <dgm:cxn modelId="{2BD20825-5206-3546-BBF5-D243283A84E3}" type="presOf" srcId="{E5C22492-F8C6-4541-91B3-6E75E9825414}" destId="{42B8FE06-CF25-EE47-BBE9-036AD7EC798F}" srcOrd="0" destOrd="0" presId="urn:microsoft.com/office/officeart/2005/8/layout/vProcess5"/>
    <dgm:cxn modelId="{A87FD4E7-87C3-8E44-9248-26CD010C5786}" type="presOf" srcId="{B8A40300-46AD-AF49-9FFB-FA16147C8FAC}" destId="{747974A9-5942-B44F-A504-DC6354D23CB3}" srcOrd="0" destOrd="0" presId="urn:microsoft.com/office/officeart/2005/8/layout/vProcess5"/>
    <dgm:cxn modelId="{D24C4AC3-C63B-5143-AD8C-C2073E78A3EC}" type="presOf" srcId="{0FB8A5EB-939D-1941-897F-47620DC579B1}" destId="{D8AC087C-66F6-3E43-B2FA-2FC0F1E01551}" srcOrd="1" destOrd="0" presId="urn:microsoft.com/office/officeart/2005/8/layout/vProcess5"/>
    <dgm:cxn modelId="{6E9A3474-FED1-AC4B-95B3-6A06373B700E}" type="presOf" srcId="{AEFC5CE9-AA05-8B41-9722-5A09816E2849}" destId="{AA998519-F082-B84E-BD6C-F2A643F51924}" srcOrd="0" destOrd="0" presId="urn:microsoft.com/office/officeart/2005/8/layout/vProcess5"/>
    <dgm:cxn modelId="{68665225-C933-3140-830A-99B974726B2A}" type="presOf" srcId="{2039877D-64AC-E744-BBB1-42FA90C18200}" destId="{4EC0E862-C740-1A42-8138-687FEDEE6918}" srcOrd="0" destOrd="0" presId="urn:microsoft.com/office/officeart/2005/8/layout/vProcess5"/>
    <dgm:cxn modelId="{E81B07DF-BC30-9F49-8749-F77F0A4DC822}" type="presOf" srcId="{E13FDC6D-849E-6446-ACDC-4FACA0478036}" destId="{0D2006EA-94F0-BC4B-B582-062FB83EDA49}" srcOrd="0" destOrd="0" presId="urn:microsoft.com/office/officeart/2005/8/layout/vProcess5"/>
    <dgm:cxn modelId="{2AD0D4C4-FED1-5D44-9EC4-1F9A923F554C}" type="presOf" srcId="{AEFC5CE9-AA05-8B41-9722-5A09816E2849}" destId="{6BE65A3D-6695-DF43-BCD6-7E849F1B86E3}" srcOrd="1" destOrd="0" presId="urn:microsoft.com/office/officeart/2005/8/layout/vProcess5"/>
    <dgm:cxn modelId="{249E85C7-8632-0C42-95B7-307BFEE8B5AC}" type="presOf" srcId="{97572D46-DF1B-7440-A7A7-2B8B9875CCDE}" destId="{9F6E29E6-0CD0-CC4D-915B-F59C0D8866E3}" srcOrd="1" destOrd="0" presId="urn:microsoft.com/office/officeart/2005/8/layout/vProcess5"/>
    <dgm:cxn modelId="{2B60BD64-0CAA-3C4C-AB85-3174F341D330}" type="presOf" srcId="{97572D46-DF1B-7440-A7A7-2B8B9875CCDE}" destId="{DDDAD1D3-A93E-7945-A3A5-3E6580279D71}" srcOrd="0" destOrd="0" presId="urn:microsoft.com/office/officeart/2005/8/layout/vProcess5"/>
    <dgm:cxn modelId="{EAAD3566-2752-D543-A7A9-007872902A4C}" srcId="{2039877D-64AC-E744-BBB1-42FA90C18200}" destId="{0FB8A5EB-939D-1941-897F-47620DC579B1}" srcOrd="2" destOrd="0" parTransId="{CE7D6D5B-53F8-7940-AE8E-B8EF3BA76B54}" sibTransId="{E13FDC6D-849E-6446-ACDC-4FACA0478036}"/>
    <dgm:cxn modelId="{B522A61E-5453-D145-9D46-478FD5B6D8B0}" type="presOf" srcId="{862682C0-F777-824D-B817-93977FC18CE6}" destId="{5B8BD113-9341-744D-9C99-43558A9B2A74}" srcOrd="0" destOrd="0" presId="urn:microsoft.com/office/officeart/2005/8/layout/vProcess5"/>
    <dgm:cxn modelId="{D4676437-3498-D94E-AE1C-0FE182357627}" type="presOf" srcId="{862682C0-F777-824D-B817-93977FC18CE6}" destId="{9C0430EB-39EE-4D4D-8381-C2D8A04D9C78}" srcOrd="1" destOrd="0" presId="urn:microsoft.com/office/officeart/2005/8/layout/vProcess5"/>
    <dgm:cxn modelId="{D5D14D18-28DB-064F-B839-C1F9682D9D35}" type="presOf" srcId="{0FB8A5EB-939D-1941-897F-47620DC579B1}" destId="{CE58FF5B-9901-C14D-955E-D1456084FD20}" srcOrd="0" destOrd="0" presId="urn:microsoft.com/office/officeart/2005/8/layout/vProcess5"/>
    <dgm:cxn modelId="{81F65120-D616-8440-BF2B-FF64F7618BA8}" srcId="{2039877D-64AC-E744-BBB1-42FA90C18200}" destId="{97572D46-DF1B-7440-A7A7-2B8B9875CCDE}" srcOrd="1" destOrd="0" parTransId="{575FE5E1-9DF8-804D-BCD6-8FEB2EF8AA72}" sibTransId="{B8A40300-46AD-AF49-9FFB-FA16147C8FAC}"/>
    <dgm:cxn modelId="{78207FB1-2AAD-3E41-A0E6-86C36247115D}" srcId="{2039877D-64AC-E744-BBB1-42FA90C18200}" destId="{AEFC5CE9-AA05-8B41-9722-5A09816E2849}" srcOrd="0" destOrd="0" parTransId="{B59D2F5B-C061-6D4F-927B-344F9D2AE629}" sibTransId="{E5C22492-F8C6-4541-91B3-6E75E9825414}"/>
    <dgm:cxn modelId="{11ECB848-902B-9545-94B7-32A7DE886CA8}" srcId="{2039877D-64AC-E744-BBB1-42FA90C18200}" destId="{862682C0-F777-824D-B817-93977FC18CE6}" srcOrd="3" destOrd="0" parTransId="{62863424-7CBC-404A-95CB-8C794F0A4CE9}" sibTransId="{5A50D750-FB79-2F46-97D1-C4D365BC3F3B}"/>
    <dgm:cxn modelId="{AD884E75-ACF8-564F-BD83-77B3C1F5F348}" type="presParOf" srcId="{4EC0E862-C740-1A42-8138-687FEDEE6918}" destId="{90F282E6-7243-4E49-93FD-6424BA9C22D7}" srcOrd="0" destOrd="0" presId="urn:microsoft.com/office/officeart/2005/8/layout/vProcess5"/>
    <dgm:cxn modelId="{DDFA0A0D-99E2-424E-8368-6C45DD6304D0}" type="presParOf" srcId="{4EC0E862-C740-1A42-8138-687FEDEE6918}" destId="{AA998519-F082-B84E-BD6C-F2A643F51924}" srcOrd="1" destOrd="0" presId="urn:microsoft.com/office/officeart/2005/8/layout/vProcess5"/>
    <dgm:cxn modelId="{86DED962-0040-AB4E-9E31-2B09DFD48B9C}" type="presParOf" srcId="{4EC0E862-C740-1A42-8138-687FEDEE6918}" destId="{DDDAD1D3-A93E-7945-A3A5-3E6580279D71}" srcOrd="2" destOrd="0" presId="urn:microsoft.com/office/officeart/2005/8/layout/vProcess5"/>
    <dgm:cxn modelId="{FB1C7F4D-0893-2C44-B85E-BBA6F81A5E8C}" type="presParOf" srcId="{4EC0E862-C740-1A42-8138-687FEDEE6918}" destId="{CE58FF5B-9901-C14D-955E-D1456084FD20}" srcOrd="3" destOrd="0" presId="urn:microsoft.com/office/officeart/2005/8/layout/vProcess5"/>
    <dgm:cxn modelId="{3A6CB23B-72AB-3342-85BC-A017C4DE7D62}" type="presParOf" srcId="{4EC0E862-C740-1A42-8138-687FEDEE6918}" destId="{5B8BD113-9341-744D-9C99-43558A9B2A74}" srcOrd="4" destOrd="0" presId="urn:microsoft.com/office/officeart/2005/8/layout/vProcess5"/>
    <dgm:cxn modelId="{0B1CABC3-F338-1248-8406-9FB2D6F7DECF}" type="presParOf" srcId="{4EC0E862-C740-1A42-8138-687FEDEE6918}" destId="{42B8FE06-CF25-EE47-BBE9-036AD7EC798F}" srcOrd="5" destOrd="0" presId="urn:microsoft.com/office/officeart/2005/8/layout/vProcess5"/>
    <dgm:cxn modelId="{CDDA9DF6-339B-3443-AA49-0FBA7BB3E11C}" type="presParOf" srcId="{4EC0E862-C740-1A42-8138-687FEDEE6918}" destId="{747974A9-5942-B44F-A504-DC6354D23CB3}" srcOrd="6" destOrd="0" presId="urn:microsoft.com/office/officeart/2005/8/layout/vProcess5"/>
    <dgm:cxn modelId="{BF5C3393-6E2A-6345-8E73-E93AAD1D2D0F}" type="presParOf" srcId="{4EC0E862-C740-1A42-8138-687FEDEE6918}" destId="{0D2006EA-94F0-BC4B-B582-062FB83EDA49}" srcOrd="7" destOrd="0" presId="urn:microsoft.com/office/officeart/2005/8/layout/vProcess5"/>
    <dgm:cxn modelId="{5F2D3684-B5EE-CF42-8823-354E66C34F01}" type="presParOf" srcId="{4EC0E862-C740-1A42-8138-687FEDEE6918}" destId="{6BE65A3D-6695-DF43-BCD6-7E849F1B86E3}" srcOrd="8" destOrd="0" presId="urn:microsoft.com/office/officeart/2005/8/layout/vProcess5"/>
    <dgm:cxn modelId="{9BC4BB02-562D-DF40-A105-F9F87845AFC1}" type="presParOf" srcId="{4EC0E862-C740-1A42-8138-687FEDEE6918}" destId="{9F6E29E6-0CD0-CC4D-915B-F59C0D8866E3}" srcOrd="9" destOrd="0" presId="urn:microsoft.com/office/officeart/2005/8/layout/vProcess5"/>
    <dgm:cxn modelId="{6F09B3E4-50BE-A04E-A208-B10BB1F8595E}" type="presParOf" srcId="{4EC0E862-C740-1A42-8138-687FEDEE6918}" destId="{D8AC087C-66F6-3E43-B2FA-2FC0F1E01551}" srcOrd="10" destOrd="0" presId="urn:microsoft.com/office/officeart/2005/8/layout/vProcess5"/>
    <dgm:cxn modelId="{57CD0144-05BF-334C-8669-1068F44314B9}" type="presParOf" srcId="{4EC0E862-C740-1A42-8138-687FEDEE6918}" destId="{9C0430EB-39EE-4D4D-8381-C2D8A04D9C78}"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95176E0-CDF4-4076-AF55-9B4CE1A751C2}" type="doc">
      <dgm:prSet loTypeId="urn:microsoft.com/office/officeart/2005/8/layout/radial4" loCatId="relationship" qsTypeId="urn:microsoft.com/office/officeart/2005/8/quickstyle/simple1" qsCatId="simple" csTypeId="urn:microsoft.com/office/officeart/2005/8/colors/accent3_2" csCatId="accent3" phldr="1"/>
      <dgm:spPr/>
      <dgm:t>
        <a:bodyPr/>
        <a:lstStyle/>
        <a:p>
          <a:endParaRPr lang="en-US"/>
        </a:p>
      </dgm:t>
    </dgm:pt>
    <dgm:pt modelId="{2A9F67C9-B685-428E-9F33-CCCFC37EF653}">
      <dgm:prSet phldrT="[Text]"/>
      <dgm:spPr>
        <a:effectLst>
          <a:outerShdw blurRad="50800" dist="38100" dir="5400000" algn="t" rotWithShape="0">
            <a:prstClr val="black">
              <a:alpha val="40000"/>
            </a:prstClr>
          </a:outerShdw>
        </a:effectLst>
      </dgm:spPr>
      <dgm:t>
        <a:bodyPr/>
        <a:lstStyle/>
        <a:p>
          <a:r>
            <a:rPr lang="en-US" b="1" dirty="0" smtClean="0"/>
            <a:t>Encounter</a:t>
          </a:r>
          <a:endParaRPr lang="en-US" b="1" dirty="0"/>
        </a:p>
      </dgm:t>
      <dgm:extLst>
        <a:ext uri="{E40237B7-FDA0-4F09-8148-C483321AD2D9}">
          <dgm14:cNvPr xmlns:dgm14="http://schemas.microsoft.com/office/drawing/2010/diagram" id="0" name="" descr="Encounter&#10; Face To Face&#10; Telephone&#10; Chart Consult&#10; Virtual Care &#10;"/>
        </a:ext>
      </dgm:extLst>
    </dgm:pt>
    <dgm:pt modelId="{5E48B87F-8B57-4C1F-B850-E9AC99023E42}" type="parTrans" cxnId="{F009ECCD-43EA-491E-882A-7E5C778B4CED}">
      <dgm:prSet/>
      <dgm:spPr/>
      <dgm:t>
        <a:bodyPr/>
        <a:lstStyle/>
        <a:p>
          <a:endParaRPr lang="en-US"/>
        </a:p>
      </dgm:t>
    </dgm:pt>
    <dgm:pt modelId="{99277947-B68C-4005-8AF2-FA79C5F98CE9}" type="sibTrans" cxnId="{F009ECCD-43EA-491E-882A-7E5C778B4CED}">
      <dgm:prSet/>
      <dgm:spPr/>
      <dgm:t>
        <a:bodyPr/>
        <a:lstStyle/>
        <a:p>
          <a:endParaRPr lang="en-US"/>
        </a:p>
      </dgm:t>
    </dgm:pt>
    <dgm:pt modelId="{FB33C9AC-0676-4A66-B377-F4F37FDBB47F}">
      <dgm:prSet phldrT="[Text]"/>
      <dgm:spPr>
        <a:effectLst>
          <a:outerShdw blurRad="50800" dist="38100" dir="2700000" algn="tl" rotWithShape="0">
            <a:prstClr val="black">
              <a:alpha val="40000"/>
            </a:prstClr>
          </a:outerShdw>
        </a:effectLst>
      </dgm:spPr>
      <dgm:t>
        <a:bodyPr/>
        <a:lstStyle/>
        <a:p>
          <a:r>
            <a:rPr lang="en-US" b="1" dirty="0" smtClean="0"/>
            <a:t>Face To Face</a:t>
          </a:r>
          <a:endParaRPr lang="en-US" b="1" dirty="0"/>
        </a:p>
      </dgm:t>
      <dgm:extLst>
        <a:ext uri="{E40237B7-FDA0-4F09-8148-C483321AD2D9}">
          <dgm14:cNvPr xmlns:dgm14="http://schemas.microsoft.com/office/drawing/2010/diagram" id="0" name="" descr="Encounter&#10; Face To Face&#10; Telephone&#10; Chart Consult&#10; Virtual Care &#10;"/>
        </a:ext>
      </dgm:extLst>
    </dgm:pt>
    <dgm:pt modelId="{AFDDD03C-0E92-4C56-A295-186A59C2A099}" type="parTrans" cxnId="{6947D4CA-8E0D-4DD9-8487-B4F812285F2D}">
      <dgm:prSet/>
      <dgm:spPr/>
      <dgm:t>
        <a:bodyPr/>
        <a:lstStyle/>
        <a:p>
          <a:endParaRPr lang="en-US"/>
        </a:p>
      </dgm:t>
      <dgm:extLst>
        <a:ext uri="{E40237B7-FDA0-4F09-8148-C483321AD2D9}">
          <dgm14:cNvPr xmlns:dgm14="http://schemas.microsoft.com/office/drawing/2010/diagram" id="0" name="" descr="Encounter&#10; Face To Face&#10; Telephone&#10; Chart Consult&#10; Virtual Care &#10;"/>
        </a:ext>
      </dgm:extLst>
    </dgm:pt>
    <dgm:pt modelId="{4D73E949-1C21-4807-89D4-CC6BDBDABEAB}" type="sibTrans" cxnId="{6947D4CA-8E0D-4DD9-8487-B4F812285F2D}">
      <dgm:prSet/>
      <dgm:spPr/>
      <dgm:t>
        <a:bodyPr/>
        <a:lstStyle/>
        <a:p>
          <a:endParaRPr lang="en-US"/>
        </a:p>
      </dgm:t>
    </dgm:pt>
    <dgm:pt modelId="{8380CB8F-BE4B-41A1-9DAE-BD83D04E470F}">
      <dgm:prSet phldrT="[Text]"/>
      <dgm:spPr>
        <a:effectLst>
          <a:outerShdw blurRad="50800" dist="38100" dir="2700000" algn="tl" rotWithShape="0">
            <a:prstClr val="black">
              <a:alpha val="40000"/>
            </a:prstClr>
          </a:outerShdw>
        </a:effectLst>
      </dgm:spPr>
      <dgm:t>
        <a:bodyPr/>
        <a:lstStyle/>
        <a:p>
          <a:r>
            <a:rPr lang="en-US" b="1" dirty="0" smtClean="0"/>
            <a:t>Telephone</a:t>
          </a:r>
        </a:p>
      </dgm:t>
      <dgm:extLst>
        <a:ext uri="{E40237B7-FDA0-4F09-8148-C483321AD2D9}">
          <dgm14:cNvPr xmlns:dgm14="http://schemas.microsoft.com/office/drawing/2010/diagram" id="0" name="" descr="Encounter&#10; Face To Face&#10; Telephone&#10; Chart Consult&#10; Virtual Care &#10;"/>
        </a:ext>
      </dgm:extLst>
    </dgm:pt>
    <dgm:pt modelId="{ED397604-E9D4-4E81-9FE7-579056B8A0A8}" type="parTrans" cxnId="{5224F228-4A03-4CD6-97BE-BF138E43C647}">
      <dgm:prSet/>
      <dgm:spPr/>
      <dgm:t>
        <a:bodyPr/>
        <a:lstStyle/>
        <a:p>
          <a:endParaRPr lang="en-US"/>
        </a:p>
      </dgm:t>
      <dgm:extLst>
        <a:ext uri="{E40237B7-FDA0-4F09-8148-C483321AD2D9}">
          <dgm14:cNvPr xmlns:dgm14="http://schemas.microsoft.com/office/drawing/2010/diagram" id="0" name="" descr="Encounter&#10; Face To Face&#10; Telephone&#10; Chart Consult&#10; Virtual Care &#10;"/>
        </a:ext>
      </dgm:extLst>
    </dgm:pt>
    <dgm:pt modelId="{026EAB45-6609-4064-BBA5-340E7BE5850E}" type="sibTrans" cxnId="{5224F228-4A03-4CD6-97BE-BF138E43C647}">
      <dgm:prSet/>
      <dgm:spPr/>
      <dgm:t>
        <a:bodyPr/>
        <a:lstStyle/>
        <a:p>
          <a:endParaRPr lang="en-US"/>
        </a:p>
      </dgm:t>
    </dgm:pt>
    <dgm:pt modelId="{FD56AC4E-71D9-47E0-ACCA-E3FF87389635}">
      <dgm:prSet phldrT="[Text]"/>
      <dgm:spPr>
        <a:effectLst>
          <a:outerShdw blurRad="50800" dist="38100" dir="2700000" algn="tl" rotWithShape="0">
            <a:prstClr val="black">
              <a:alpha val="40000"/>
            </a:prstClr>
          </a:outerShdw>
        </a:effectLst>
      </dgm:spPr>
      <dgm:t>
        <a:bodyPr/>
        <a:lstStyle/>
        <a:p>
          <a:r>
            <a:rPr lang="en-US" b="1" dirty="0" smtClean="0"/>
            <a:t>Chart Consult</a:t>
          </a:r>
          <a:endParaRPr lang="en-US" b="1" dirty="0"/>
        </a:p>
      </dgm:t>
      <dgm:extLst>
        <a:ext uri="{E40237B7-FDA0-4F09-8148-C483321AD2D9}">
          <dgm14:cNvPr xmlns:dgm14="http://schemas.microsoft.com/office/drawing/2010/diagram" id="0" name="" descr="Encounter&#10; Face To Face&#10; Telephone&#10; Chart Consult&#10; Virtual Care &#10;"/>
        </a:ext>
      </dgm:extLst>
    </dgm:pt>
    <dgm:pt modelId="{BBC2599A-3A68-44A2-BA40-61235053CC9B}" type="parTrans" cxnId="{DBAF67C3-835F-42A4-A66D-9B6E13535BA9}">
      <dgm:prSet/>
      <dgm:spPr/>
      <dgm:t>
        <a:bodyPr/>
        <a:lstStyle/>
        <a:p>
          <a:endParaRPr lang="en-US"/>
        </a:p>
      </dgm:t>
      <dgm:extLst>
        <a:ext uri="{E40237B7-FDA0-4F09-8148-C483321AD2D9}">
          <dgm14:cNvPr xmlns:dgm14="http://schemas.microsoft.com/office/drawing/2010/diagram" id="0" name="" descr="Encounter&#10; Face To Face&#10; Telephone&#10; Chart Consult&#10; Virtual Care &#10;"/>
        </a:ext>
      </dgm:extLst>
    </dgm:pt>
    <dgm:pt modelId="{A703710A-AE00-4681-910E-FE01FBA538C9}" type="sibTrans" cxnId="{DBAF67C3-835F-42A4-A66D-9B6E13535BA9}">
      <dgm:prSet/>
      <dgm:spPr/>
      <dgm:t>
        <a:bodyPr/>
        <a:lstStyle/>
        <a:p>
          <a:endParaRPr lang="en-US"/>
        </a:p>
      </dgm:t>
    </dgm:pt>
    <dgm:pt modelId="{D3E10711-5447-4209-8BEA-DCAA9ABDE2A2}">
      <dgm:prSet phldrT="[Text]"/>
      <dgm:spPr>
        <a:effectLst>
          <a:outerShdw blurRad="50800" dist="38100" dir="2700000" algn="tl" rotWithShape="0">
            <a:prstClr val="black">
              <a:alpha val="40000"/>
            </a:prstClr>
          </a:outerShdw>
        </a:effectLst>
      </dgm:spPr>
      <dgm:t>
        <a:bodyPr/>
        <a:lstStyle/>
        <a:p>
          <a:r>
            <a:rPr lang="en-US" b="1" dirty="0" smtClean="0"/>
            <a:t>Virtual Care </a:t>
          </a:r>
          <a:endParaRPr lang="en-US" b="1" dirty="0"/>
        </a:p>
      </dgm:t>
      <dgm:extLst>
        <a:ext uri="{E40237B7-FDA0-4F09-8148-C483321AD2D9}">
          <dgm14:cNvPr xmlns:dgm14="http://schemas.microsoft.com/office/drawing/2010/diagram" id="0" name="" descr="Encounter&#10; Face To Face&#10; Telephone&#10; Chart Consult&#10; Virtual Care &#10;"/>
        </a:ext>
      </dgm:extLst>
    </dgm:pt>
    <dgm:pt modelId="{7E4C0E73-5F48-43CD-8493-4501CE39394F}" type="parTrans" cxnId="{A78B68CA-0FDC-4405-8235-CE68E47EB733}">
      <dgm:prSet/>
      <dgm:spPr/>
      <dgm:t>
        <a:bodyPr/>
        <a:lstStyle/>
        <a:p>
          <a:endParaRPr lang="en-US"/>
        </a:p>
      </dgm:t>
      <dgm:extLst>
        <a:ext uri="{E40237B7-FDA0-4F09-8148-C483321AD2D9}">
          <dgm14:cNvPr xmlns:dgm14="http://schemas.microsoft.com/office/drawing/2010/diagram" id="0" name="" descr="Encounter&#10; Face To Face&#10; Telephone&#10; Chart Consult&#10; Virtual Care &#10;"/>
        </a:ext>
      </dgm:extLst>
    </dgm:pt>
    <dgm:pt modelId="{A03255DC-17C4-4853-B6C7-87DF8286DCB9}" type="sibTrans" cxnId="{A78B68CA-0FDC-4405-8235-CE68E47EB733}">
      <dgm:prSet/>
      <dgm:spPr/>
      <dgm:t>
        <a:bodyPr/>
        <a:lstStyle/>
        <a:p>
          <a:endParaRPr lang="en-US"/>
        </a:p>
      </dgm:t>
    </dgm:pt>
    <dgm:pt modelId="{C9C81295-48FE-4CB0-9363-D7F881B2D5C6}" type="pres">
      <dgm:prSet presAssocID="{695176E0-CDF4-4076-AF55-9B4CE1A751C2}" presName="cycle" presStyleCnt="0">
        <dgm:presLayoutVars>
          <dgm:chMax val="1"/>
          <dgm:dir/>
          <dgm:animLvl val="ctr"/>
          <dgm:resizeHandles val="exact"/>
        </dgm:presLayoutVars>
      </dgm:prSet>
      <dgm:spPr/>
      <dgm:t>
        <a:bodyPr/>
        <a:lstStyle/>
        <a:p>
          <a:endParaRPr lang="en-US"/>
        </a:p>
      </dgm:t>
    </dgm:pt>
    <dgm:pt modelId="{8953DD89-6C1F-4EF7-83B5-C658281D258B}" type="pres">
      <dgm:prSet presAssocID="{2A9F67C9-B685-428E-9F33-CCCFC37EF653}" presName="centerShape" presStyleLbl="node0" presStyleIdx="0" presStyleCnt="1" custScaleX="117172" custScaleY="111699"/>
      <dgm:spPr/>
      <dgm:t>
        <a:bodyPr/>
        <a:lstStyle/>
        <a:p>
          <a:endParaRPr lang="en-US"/>
        </a:p>
      </dgm:t>
    </dgm:pt>
    <dgm:pt modelId="{25CDF685-F758-413E-987F-1A00CB174209}" type="pres">
      <dgm:prSet presAssocID="{AFDDD03C-0E92-4C56-A295-186A59C2A099}" presName="parTrans" presStyleLbl="bgSibTrans2D1" presStyleIdx="0" presStyleCnt="4"/>
      <dgm:spPr/>
      <dgm:t>
        <a:bodyPr/>
        <a:lstStyle/>
        <a:p>
          <a:endParaRPr lang="en-US"/>
        </a:p>
      </dgm:t>
    </dgm:pt>
    <dgm:pt modelId="{5AC3EC4D-BA66-4DDE-AFD7-0A8D570CE00D}" type="pres">
      <dgm:prSet presAssocID="{FB33C9AC-0676-4A66-B377-F4F37FDBB47F}" presName="node" presStyleLbl="node1" presStyleIdx="0" presStyleCnt="4" custScaleX="92829">
        <dgm:presLayoutVars>
          <dgm:bulletEnabled val="1"/>
        </dgm:presLayoutVars>
      </dgm:prSet>
      <dgm:spPr/>
      <dgm:t>
        <a:bodyPr/>
        <a:lstStyle/>
        <a:p>
          <a:endParaRPr lang="en-US"/>
        </a:p>
      </dgm:t>
    </dgm:pt>
    <dgm:pt modelId="{A51EE8A9-3AD3-4D46-B942-62FAC1642495}" type="pres">
      <dgm:prSet presAssocID="{ED397604-E9D4-4E81-9FE7-579056B8A0A8}" presName="parTrans" presStyleLbl="bgSibTrans2D1" presStyleIdx="1" presStyleCnt="4"/>
      <dgm:spPr/>
      <dgm:t>
        <a:bodyPr/>
        <a:lstStyle/>
        <a:p>
          <a:endParaRPr lang="en-US"/>
        </a:p>
      </dgm:t>
    </dgm:pt>
    <dgm:pt modelId="{CCDA6B6F-7839-4AF0-941B-273B708DCD7E}" type="pres">
      <dgm:prSet presAssocID="{8380CB8F-BE4B-41A1-9DAE-BD83D04E470F}" presName="node" presStyleLbl="node1" presStyleIdx="1" presStyleCnt="4" custScaleX="115918" custRadScaleRad="100222" custRadScaleInc="-581">
        <dgm:presLayoutVars>
          <dgm:bulletEnabled val="1"/>
        </dgm:presLayoutVars>
      </dgm:prSet>
      <dgm:spPr/>
      <dgm:t>
        <a:bodyPr/>
        <a:lstStyle/>
        <a:p>
          <a:endParaRPr lang="en-US"/>
        </a:p>
      </dgm:t>
    </dgm:pt>
    <dgm:pt modelId="{111E3930-F19F-44E4-BB6E-71B8D12B5AA9}" type="pres">
      <dgm:prSet presAssocID="{BBC2599A-3A68-44A2-BA40-61235053CC9B}" presName="parTrans" presStyleLbl="bgSibTrans2D1" presStyleIdx="2" presStyleCnt="4"/>
      <dgm:spPr/>
      <dgm:t>
        <a:bodyPr/>
        <a:lstStyle/>
        <a:p>
          <a:endParaRPr lang="en-US"/>
        </a:p>
      </dgm:t>
    </dgm:pt>
    <dgm:pt modelId="{E473F7DB-79E3-4B58-AEA7-07C54093FBD5}" type="pres">
      <dgm:prSet presAssocID="{FD56AC4E-71D9-47E0-ACCA-E3FF87389635}" presName="node" presStyleLbl="node1" presStyleIdx="2" presStyleCnt="4" custScaleX="113335">
        <dgm:presLayoutVars>
          <dgm:bulletEnabled val="1"/>
        </dgm:presLayoutVars>
      </dgm:prSet>
      <dgm:spPr/>
      <dgm:t>
        <a:bodyPr/>
        <a:lstStyle/>
        <a:p>
          <a:endParaRPr lang="en-US"/>
        </a:p>
      </dgm:t>
    </dgm:pt>
    <dgm:pt modelId="{2D945FC0-A58D-46C8-B8F3-0AD972C7E633}" type="pres">
      <dgm:prSet presAssocID="{7E4C0E73-5F48-43CD-8493-4501CE39394F}" presName="parTrans" presStyleLbl="bgSibTrans2D1" presStyleIdx="3" presStyleCnt="4"/>
      <dgm:spPr/>
      <dgm:t>
        <a:bodyPr/>
        <a:lstStyle/>
        <a:p>
          <a:endParaRPr lang="en-US"/>
        </a:p>
      </dgm:t>
    </dgm:pt>
    <dgm:pt modelId="{BD49CF7C-2FA9-47D1-B916-E27CD8D8E904}" type="pres">
      <dgm:prSet presAssocID="{D3E10711-5447-4209-8BEA-DCAA9ABDE2A2}" presName="node" presStyleLbl="node1" presStyleIdx="3" presStyleCnt="4" custScaleX="88497">
        <dgm:presLayoutVars>
          <dgm:bulletEnabled val="1"/>
        </dgm:presLayoutVars>
      </dgm:prSet>
      <dgm:spPr/>
      <dgm:t>
        <a:bodyPr/>
        <a:lstStyle/>
        <a:p>
          <a:endParaRPr lang="en-US"/>
        </a:p>
      </dgm:t>
    </dgm:pt>
  </dgm:ptLst>
  <dgm:cxnLst>
    <dgm:cxn modelId="{388B6E4C-6BEB-0645-96F2-EDE127322FB4}" type="presOf" srcId="{FD56AC4E-71D9-47E0-ACCA-E3FF87389635}" destId="{E473F7DB-79E3-4B58-AEA7-07C54093FBD5}" srcOrd="0" destOrd="0" presId="urn:microsoft.com/office/officeart/2005/8/layout/radial4"/>
    <dgm:cxn modelId="{BD9D0888-1F87-4340-8A27-A709C86C1E6A}" type="presOf" srcId="{BBC2599A-3A68-44A2-BA40-61235053CC9B}" destId="{111E3930-F19F-44E4-BB6E-71B8D12B5AA9}" srcOrd="0" destOrd="0" presId="urn:microsoft.com/office/officeart/2005/8/layout/radial4"/>
    <dgm:cxn modelId="{C333243E-5919-E246-9A8C-AC2C6512271E}" type="presOf" srcId="{FB33C9AC-0676-4A66-B377-F4F37FDBB47F}" destId="{5AC3EC4D-BA66-4DDE-AFD7-0A8D570CE00D}" srcOrd="0" destOrd="0" presId="urn:microsoft.com/office/officeart/2005/8/layout/radial4"/>
    <dgm:cxn modelId="{DBAF67C3-835F-42A4-A66D-9B6E13535BA9}" srcId="{2A9F67C9-B685-428E-9F33-CCCFC37EF653}" destId="{FD56AC4E-71D9-47E0-ACCA-E3FF87389635}" srcOrd="2" destOrd="0" parTransId="{BBC2599A-3A68-44A2-BA40-61235053CC9B}" sibTransId="{A703710A-AE00-4681-910E-FE01FBA538C9}"/>
    <dgm:cxn modelId="{30F90A17-7563-7C4C-95F2-64CB835136AC}" type="presOf" srcId="{695176E0-CDF4-4076-AF55-9B4CE1A751C2}" destId="{C9C81295-48FE-4CB0-9363-D7F881B2D5C6}" srcOrd="0" destOrd="0" presId="urn:microsoft.com/office/officeart/2005/8/layout/radial4"/>
    <dgm:cxn modelId="{75715D7D-EF9A-234E-9B05-68024B4E8014}" type="presOf" srcId="{AFDDD03C-0E92-4C56-A295-186A59C2A099}" destId="{25CDF685-F758-413E-987F-1A00CB174209}" srcOrd="0" destOrd="0" presId="urn:microsoft.com/office/officeart/2005/8/layout/radial4"/>
    <dgm:cxn modelId="{F5D69E93-A706-4046-AF49-ADF9B9193207}" type="presOf" srcId="{2A9F67C9-B685-428E-9F33-CCCFC37EF653}" destId="{8953DD89-6C1F-4EF7-83B5-C658281D258B}" srcOrd="0" destOrd="0" presId="urn:microsoft.com/office/officeart/2005/8/layout/radial4"/>
    <dgm:cxn modelId="{A78B68CA-0FDC-4405-8235-CE68E47EB733}" srcId="{2A9F67C9-B685-428E-9F33-CCCFC37EF653}" destId="{D3E10711-5447-4209-8BEA-DCAA9ABDE2A2}" srcOrd="3" destOrd="0" parTransId="{7E4C0E73-5F48-43CD-8493-4501CE39394F}" sibTransId="{A03255DC-17C4-4853-B6C7-87DF8286DCB9}"/>
    <dgm:cxn modelId="{79D8B213-6208-1345-B361-51FA1A3DB476}" type="presOf" srcId="{ED397604-E9D4-4E81-9FE7-579056B8A0A8}" destId="{A51EE8A9-3AD3-4D46-B942-62FAC1642495}" srcOrd="0" destOrd="0" presId="urn:microsoft.com/office/officeart/2005/8/layout/radial4"/>
    <dgm:cxn modelId="{5224F228-4A03-4CD6-97BE-BF138E43C647}" srcId="{2A9F67C9-B685-428E-9F33-CCCFC37EF653}" destId="{8380CB8F-BE4B-41A1-9DAE-BD83D04E470F}" srcOrd="1" destOrd="0" parTransId="{ED397604-E9D4-4E81-9FE7-579056B8A0A8}" sibTransId="{026EAB45-6609-4064-BBA5-340E7BE5850E}"/>
    <dgm:cxn modelId="{0AEA4733-DBA4-B24B-8C4F-C57C87B55737}" type="presOf" srcId="{8380CB8F-BE4B-41A1-9DAE-BD83D04E470F}" destId="{CCDA6B6F-7839-4AF0-941B-273B708DCD7E}" srcOrd="0" destOrd="0" presId="urn:microsoft.com/office/officeart/2005/8/layout/radial4"/>
    <dgm:cxn modelId="{6947D4CA-8E0D-4DD9-8487-B4F812285F2D}" srcId="{2A9F67C9-B685-428E-9F33-CCCFC37EF653}" destId="{FB33C9AC-0676-4A66-B377-F4F37FDBB47F}" srcOrd="0" destOrd="0" parTransId="{AFDDD03C-0E92-4C56-A295-186A59C2A099}" sibTransId="{4D73E949-1C21-4807-89D4-CC6BDBDABEAB}"/>
    <dgm:cxn modelId="{15DCAD11-F1AC-0245-A3E3-19D4DCBB6007}" type="presOf" srcId="{7E4C0E73-5F48-43CD-8493-4501CE39394F}" destId="{2D945FC0-A58D-46C8-B8F3-0AD972C7E633}" srcOrd="0" destOrd="0" presId="urn:microsoft.com/office/officeart/2005/8/layout/radial4"/>
    <dgm:cxn modelId="{26068572-0D5B-A742-BD8E-D43E1660C04F}" type="presOf" srcId="{D3E10711-5447-4209-8BEA-DCAA9ABDE2A2}" destId="{BD49CF7C-2FA9-47D1-B916-E27CD8D8E904}" srcOrd="0" destOrd="0" presId="urn:microsoft.com/office/officeart/2005/8/layout/radial4"/>
    <dgm:cxn modelId="{F009ECCD-43EA-491E-882A-7E5C778B4CED}" srcId="{695176E0-CDF4-4076-AF55-9B4CE1A751C2}" destId="{2A9F67C9-B685-428E-9F33-CCCFC37EF653}" srcOrd="0" destOrd="0" parTransId="{5E48B87F-8B57-4C1F-B850-E9AC99023E42}" sibTransId="{99277947-B68C-4005-8AF2-FA79C5F98CE9}"/>
    <dgm:cxn modelId="{B1583DC4-F369-4140-8E82-0B33E4329351}" type="presParOf" srcId="{C9C81295-48FE-4CB0-9363-D7F881B2D5C6}" destId="{8953DD89-6C1F-4EF7-83B5-C658281D258B}" srcOrd="0" destOrd="0" presId="urn:microsoft.com/office/officeart/2005/8/layout/radial4"/>
    <dgm:cxn modelId="{9806C9B0-CD15-604C-B668-1496866712D0}" type="presParOf" srcId="{C9C81295-48FE-4CB0-9363-D7F881B2D5C6}" destId="{25CDF685-F758-413E-987F-1A00CB174209}" srcOrd="1" destOrd="0" presId="urn:microsoft.com/office/officeart/2005/8/layout/radial4"/>
    <dgm:cxn modelId="{91B76FB7-3775-8041-92BC-5061B42B0507}" type="presParOf" srcId="{C9C81295-48FE-4CB0-9363-D7F881B2D5C6}" destId="{5AC3EC4D-BA66-4DDE-AFD7-0A8D570CE00D}" srcOrd="2" destOrd="0" presId="urn:microsoft.com/office/officeart/2005/8/layout/radial4"/>
    <dgm:cxn modelId="{34E03304-5B96-0E43-AB23-800EC04C0B12}" type="presParOf" srcId="{C9C81295-48FE-4CB0-9363-D7F881B2D5C6}" destId="{A51EE8A9-3AD3-4D46-B942-62FAC1642495}" srcOrd="3" destOrd="0" presId="urn:microsoft.com/office/officeart/2005/8/layout/radial4"/>
    <dgm:cxn modelId="{92CBC64B-0169-A141-A6DD-F3C02411F3CD}" type="presParOf" srcId="{C9C81295-48FE-4CB0-9363-D7F881B2D5C6}" destId="{CCDA6B6F-7839-4AF0-941B-273B708DCD7E}" srcOrd="4" destOrd="0" presId="urn:microsoft.com/office/officeart/2005/8/layout/radial4"/>
    <dgm:cxn modelId="{B6BAB2D7-F409-2F48-A8C2-1CB62980F097}" type="presParOf" srcId="{C9C81295-48FE-4CB0-9363-D7F881B2D5C6}" destId="{111E3930-F19F-44E4-BB6E-71B8D12B5AA9}" srcOrd="5" destOrd="0" presId="urn:microsoft.com/office/officeart/2005/8/layout/radial4"/>
    <dgm:cxn modelId="{2AFC0BDE-0D81-AF4D-B59F-E4435B8C76F8}" type="presParOf" srcId="{C9C81295-48FE-4CB0-9363-D7F881B2D5C6}" destId="{E473F7DB-79E3-4B58-AEA7-07C54093FBD5}" srcOrd="6" destOrd="0" presId="urn:microsoft.com/office/officeart/2005/8/layout/radial4"/>
    <dgm:cxn modelId="{3CCB0F6C-2BA0-2F4F-B688-913C41BFA8E8}" type="presParOf" srcId="{C9C81295-48FE-4CB0-9363-D7F881B2D5C6}" destId="{2D945FC0-A58D-46C8-B8F3-0AD972C7E633}" srcOrd="7" destOrd="0" presId="urn:microsoft.com/office/officeart/2005/8/layout/radial4"/>
    <dgm:cxn modelId="{957C7F29-081D-7140-8DF1-92D3FBCF946E}" type="presParOf" srcId="{C9C81295-48FE-4CB0-9363-D7F881B2D5C6}" destId="{BD49CF7C-2FA9-47D1-B916-E27CD8D8E904}"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CFA2CE7-BF48-DC4A-B933-A3864D57F64A}" type="doc">
      <dgm:prSet loTypeId="urn:microsoft.com/office/officeart/2005/8/layout/pList2#1" loCatId="" qsTypeId="urn:microsoft.com/office/officeart/2005/8/quickstyle/simple4" qsCatId="simple" csTypeId="urn:microsoft.com/office/officeart/2005/8/colors/accent5_2" csCatId="accent5" phldr="1"/>
      <dgm:spPr/>
    </dgm:pt>
    <dgm:pt modelId="{6F8633EF-AF7D-6046-9A8C-1F6419B6AFAA}">
      <dgm:prSet phldrT="[Text]"/>
      <dgm:spPr/>
      <dgm:t>
        <a:bodyPr/>
        <a:lstStyle/>
        <a:p>
          <a:r>
            <a:rPr lang="en-US" dirty="0" smtClean="0"/>
            <a:t>160</a:t>
          </a:r>
        </a:p>
        <a:p>
          <a:r>
            <a:rPr lang="en-US" dirty="0" smtClean="0"/>
            <a:t>176</a:t>
          </a:r>
          <a:endParaRPr lang="en-US" dirty="0"/>
        </a:p>
      </dgm:t>
    </dgm:pt>
    <dgm:pt modelId="{4F276FFA-4897-BE44-BC92-F85DFAB2EF40}" type="parTrans" cxnId="{4DD17649-B576-2A4E-B336-ADF9F358A9AA}">
      <dgm:prSet/>
      <dgm:spPr/>
      <dgm:t>
        <a:bodyPr/>
        <a:lstStyle/>
        <a:p>
          <a:endParaRPr lang="en-US"/>
        </a:p>
      </dgm:t>
    </dgm:pt>
    <dgm:pt modelId="{ADB5F4EC-F027-3842-9ACA-06C64850F430}" type="sibTrans" cxnId="{4DD17649-B576-2A4E-B336-ADF9F358A9AA}">
      <dgm:prSet/>
      <dgm:spPr/>
      <dgm:t>
        <a:bodyPr/>
        <a:lstStyle/>
        <a:p>
          <a:endParaRPr lang="en-US"/>
        </a:p>
      </dgm:t>
    </dgm:pt>
    <dgm:pt modelId="{C7C40099-934B-B341-9F96-46C00E7EA147}">
      <dgm:prSet phldrT="[Text]"/>
      <dgm:spPr/>
      <dgm:t>
        <a:bodyPr/>
        <a:lstStyle/>
        <a:p>
          <a:r>
            <a:rPr lang="en-US" dirty="0" smtClean="0"/>
            <a:t>160</a:t>
          </a:r>
        </a:p>
        <a:p>
          <a:r>
            <a:rPr lang="en-US" dirty="0" smtClean="0"/>
            <a:t>176</a:t>
          </a:r>
          <a:endParaRPr lang="en-US" dirty="0"/>
        </a:p>
      </dgm:t>
    </dgm:pt>
    <dgm:pt modelId="{A2E9AFE8-45FE-7041-BD95-4389D9D9EBA5}" type="parTrans" cxnId="{768876EB-58A4-D74D-87E8-BDBD7168289E}">
      <dgm:prSet/>
      <dgm:spPr/>
      <dgm:t>
        <a:bodyPr/>
        <a:lstStyle/>
        <a:p>
          <a:endParaRPr lang="en-US"/>
        </a:p>
      </dgm:t>
    </dgm:pt>
    <dgm:pt modelId="{93D21AD8-3DBE-B24F-BD7D-1491A5584050}" type="sibTrans" cxnId="{768876EB-58A4-D74D-87E8-BDBD7168289E}">
      <dgm:prSet/>
      <dgm:spPr/>
      <dgm:t>
        <a:bodyPr/>
        <a:lstStyle/>
        <a:p>
          <a:endParaRPr lang="en-US"/>
        </a:p>
      </dgm:t>
    </dgm:pt>
    <dgm:pt modelId="{1225C782-7545-2F4A-934E-06D0DA6DB679}">
      <dgm:prSet phldrT="[Text]"/>
      <dgm:spPr/>
      <dgm:t>
        <a:bodyPr/>
        <a:lstStyle/>
        <a:p>
          <a:r>
            <a:rPr lang="en-US" dirty="0" smtClean="0"/>
            <a:t>Modality</a:t>
          </a:r>
        </a:p>
        <a:p>
          <a:r>
            <a:rPr lang="en-US" dirty="0" smtClean="0"/>
            <a:t>Specific</a:t>
          </a:r>
          <a:endParaRPr lang="en-US" dirty="0"/>
        </a:p>
      </dgm:t>
    </dgm:pt>
    <dgm:pt modelId="{21735D2E-84AB-AD4B-B9A3-DA063BF9EE30}" type="parTrans" cxnId="{49F1C850-367F-EC46-98D5-11A95D92E64E}">
      <dgm:prSet/>
      <dgm:spPr/>
      <dgm:t>
        <a:bodyPr/>
        <a:lstStyle/>
        <a:p>
          <a:endParaRPr lang="en-US"/>
        </a:p>
      </dgm:t>
    </dgm:pt>
    <dgm:pt modelId="{BE236C0B-0FDC-714D-9212-BAD5DBE8267E}" type="sibTrans" cxnId="{49F1C850-367F-EC46-98D5-11A95D92E64E}">
      <dgm:prSet/>
      <dgm:spPr/>
      <dgm:t>
        <a:bodyPr/>
        <a:lstStyle/>
        <a:p>
          <a:endParaRPr lang="en-US"/>
        </a:p>
      </dgm:t>
    </dgm:pt>
    <dgm:pt modelId="{0DE9C4E5-D26D-C34A-AFC0-289A1C003B5D}">
      <dgm:prSet/>
      <dgm:spPr/>
      <dgm:t>
        <a:bodyPr/>
        <a:lstStyle/>
        <a:p>
          <a:r>
            <a:rPr lang="en-US" dirty="0" smtClean="0"/>
            <a:t>147</a:t>
          </a:r>
        </a:p>
        <a:p>
          <a:r>
            <a:rPr lang="en-US" dirty="0" smtClean="0"/>
            <a:t>338</a:t>
          </a:r>
        </a:p>
        <a:p>
          <a:r>
            <a:rPr lang="en-US" dirty="0" smtClean="0"/>
            <a:t>178</a:t>
          </a:r>
        </a:p>
        <a:p>
          <a:endParaRPr lang="en-US" dirty="0"/>
        </a:p>
      </dgm:t>
    </dgm:pt>
    <dgm:pt modelId="{F204AD41-FA9C-B84A-8769-BB436BD3A885}" type="parTrans" cxnId="{6D5A1DF7-2434-FF48-8657-B36F5BE9B77F}">
      <dgm:prSet/>
      <dgm:spPr/>
      <dgm:t>
        <a:bodyPr/>
        <a:lstStyle/>
        <a:p>
          <a:endParaRPr lang="en-US"/>
        </a:p>
      </dgm:t>
    </dgm:pt>
    <dgm:pt modelId="{CB5EBF02-D830-FB47-8E63-EC16D67334D2}" type="sibTrans" cxnId="{6D5A1DF7-2434-FF48-8657-B36F5BE9B77F}">
      <dgm:prSet/>
      <dgm:spPr/>
      <dgm:t>
        <a:bodyPr/>
        <a:lstStyle/>
        <a:p>
          <a:endParaRPr lang="en-US"/>
        </a:p>
      </dgm:t>
    </dgm:pt>
    <dgm:pt modelId="{4F215134-2E8E-1C4A-A08C-BA8A5EB5A6E4}" type="pres">
      <dgm:prSet presAssocID="{2CFA2CE7-BF48-DC4A-B933-A3864D57F64A}" presName="Name0" presStyleCnt="0">
        <dgm:presLayoutVars>
          <dgm:dir/>
          <dgm:resizeHandles val="exact"/>
        </dgm:presLayoutVars>
      </dgm:prSet>
      <dgm:spPr/>
    </dgm:pt>
    <dgm:pt modelId="{6CA1EC54-5536-9D4E-8096-87BBF5E24130}" type="pres">
      <dgm:prSet presAssocID="{2CFA2CE7-BF48-DC4A-B933-A3864D57F64A}" presName="bkgdShp" presStyleLbl="alignAccFollowNode1" presStyleIdx="0" presStyleCnt="1"/>
      <dgm:spPr/>
    </dgm:pt>
    <dgm:pt modelId="{63A184A5-3BC4-5A42-B67D-7FC5D960109D}" type="pres">
      <dgm:prSet presAssocID="{2CFA2CE7-BF48-DC4A-B933-A3864D57F64A}" presName="linComp" presStyleCnt="0"/>
      <dgm:spPr/>
    </dgm:pt>
    <dgm:pt modelId="{2BCF6131-2157-014E-9462-E4B1E0065C30}" type="pres">
      <dgm:prSet presAssocID="{6F8633EF-AF7D-6046-9A8C-1F6419B6AFAA}" presName="compNode" presStyleCnt="0"/>
      <dgm:spPr/>
    </dgm:pt>
    <dgm:pt modelId="{A5B91685-6205-D54A-9B60-9BEBE3362865}" type="pres">
      <dgm:prSet presAssocID="{6F8633EF-AF7D-6046-9A8C-1F6419B6AFAA}" presName="node" presStyleLbl="node1" presStyleIdx="0" presStyleCnt="4">
        <dgm:presLayoutVars>
          <dgm:bulletEnabled val="1"/>
        </dgm:presLayoutVars>
      </dgm:prSet>
      <dgm:spPr/>
      <dgm:t>
        <a:bodyPr/>
        <a:lstStyle/>
        <a:p>
          <a:endParaRPr lang="en-US"/>
        </a:p>
      </dgm:t>
    </dgm:pt>
    <dgm:pt modelId="{02E4B428-A2F3-AE4A-83B0-A59B0BB11071}" type="pres">
      <dgm:prSet presAssocID="{6F8633EF-AF7D-6046-9A8C-1F6419B6AFAA}" presName="invisiNode" presStyleLbl="node1" presStyleIdx="0" presStyleCnt="4"/>
      <dgm:spPr/>
    </dgm:pt>
    <dgm:pt modelId="{B390502A-78E8-B24E-8442-17D20CF868BD}" type="pres">
      <dgm:prSet presAssocID="{6F8633EF-AF7D-6046-9A8C-1F6419B6AFAA}" presName="imagNode"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2000" r="-32000"/>
          </a:stretch>
        </a:blipFill>
      </dgm:spPr>
    </dgm:pt>
    <dgm:pt modelId="{80DD0C97-1FBE-F845-96E6-97E015E506F5}" type="pres">
      <dgm:prSet presAssocID="{ADB5F4EC-F027-3842-9ACA-06C64850F430}" presName="sibTrans" presStyleLbl="sibTrans2D1" presStyleIdx="0" presStyleCnt="0"/>
      <dgm:spPr/>
      <dgm:t>
        <a:bodyPr/>
        <a:lstStyle/>
        <a:p>
          <a:endParaRPr lang="en-US"/>
        </a:p>
      </dgm:t>
    </dgm:pt>
    <dgm:pt modelId="{6CF8CCF4-1740-8B47-B7AA-D26FB8F03158}" type="pres">
      <dgm:prSet presAssocID="{0DE9C4E5-D26D-C34A-AFC0-289A1C003B5D}" presName="compNode" presStyleCnt="0"/>
      <dgm:spPr/>
    </dgm:pt>
    <dgm:pt modelId="{4FDE42B7-A402-7D4A-8F17-9FFE117208A7}" type="pres">
      <dgm:prSet presAssocID="{0DE9C4E5-D26D-C34A-AFC0-289A1C003B5D}" presName="node" presStyleLbl="node1" presStyleIdx="1" presStyleCnt="4">
        <dgm:presLayoutVars>
          <dgm:bulletEnabled val="1"/>
        </dgm:presLayoutVars>
      </dgm:prSet>
      <dgm:spPr/>
      <dgm:t>
        <a:bodyPr/>
        <a:lstStyle/>
        <a:p>
          <a:endParaRPr lang="en-US"/>
        </a:p>
      </dgm:t>
    </dgm:pt>
    <dgm:pt modelId="{BBD9FA03-FDA1-EB4D-9EDE-5A16C857B667}" type="pres">
      <dgm:prSet presAssocID="{0DE9C4E5-D26D-C34A-AFC0-289A1C003B5D}" presName="invisiNode" presStyleLbl="node1" presStyleIdx="1" presStyleCnt="4"/>
      <dgm:spPr/>
    </dgm:pt>
    <dgm:pt modelId="{33B73C45-797A-D14A-9FBD-B907179A234E}" type="pres">
      <dgm:prSet presAssocID="{0DE9C4E5-D26D-C34A-AFC0-289A1C003B5D}"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dgm:spPr>
    </dgm:pt>
    <dgm:pt modelId="{7734F4DB-8763-5647-9787-D916142349D0}" type="pres">
      <dgm:prSet presAssocID="{CB5EBF02-D830-FB47-8E63-EC16D67334D2}" presName="sibTrans" presStyleLbl="sibTrans2D1" presStyleIdx="0" presStyleCnt="0"/>
      <dgm:spPr/>
      <dgm:t>
        <a:bodyPr/>
        <a:lstStyle/>
        <a:p>
          <a:endParaRPr lang="en-US"/>
        </a:p>
      </dgm:t>
    </dgm:pt>
    <dgm:pt modelId="{95D5DE81-5D4E-8F4D-9E80-5FB9FFBEC424}" type="pres">
      <dgm:prSet presAssocID="{C7C40099-934B-B341-9F96-46C00E7EA147}" presName="compNode" presStyleCnt="0"/>
      <dgm:spPr/>
    </dgm:pt>
    <dgm:pt modelId="{73D1C875-91CD-3C42-AB2C-6925003B06AF}" type="pres">
      <dgm:prSet presAssocID="{C7C40099-934B-B341-9F96-46C00E7EA147}" presName="node" presStyleLbl="node1" presStyleIdx="2" presStyleCnt="4">
        <dgm:presLayoutVars>
          <dgm:bulletEnabled val="1"/>
        </dgm:presLayoutVars>
      </dgm:prSet>
      <dgm:spPr/>
      <dgm:t>
        <a:bodyPr/>
        <a:lstStyle/>
        <a:p>
          <a:endParaRPr lang="en-US"/>
        </a:p>
      </dgm:t>
    </dgm:pt>
    <dgm:pt modelId="{29693163-7E2F-0F40-8048-4E78386F2EA1}" type="pres">
      <dgm:prSet presAssocID="{C7C40099-934B-B341-9F96-46C00E7EA147}" presName="invisiNode" presStyleLbl="node1" presStyleIdx="2" presStyleCnt="4"/>
      <dgm:spPr/>
    </dgm:pt>
    <dgm:pt modelId="{A9977BB3-9AE6-4E4A-89B4-39CBCD4A49C3}" type="pres">
      <dgm:prSet presAssocID="{C7C40099-934B-B341-9F96-46C00E7EA147}"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1000" r="-31000"/>
          </a:stretch>
        </a:blipFill>
      </dgm:spPr>
    </dgm:pt>
    <dgm:pt modelId="{05EAC418-A8E4-F940-835D-E1E4F5A950E2}" type="pres">
      <dgm:prSet presAssocID="{93D21AD8-3DBE-B24F-BD7D-1491A5584050}" presName="sibTrans" presStyleLbl="sibTrans2D1" presStyleIdx="0" presStyleCnt="0"/>
      <dgm:spPr/>
      <dgm:t>
        <a:bodyPr/>
        <a:lstStyle/>
        <a:p>
          <a:endParaRPr lang="en-US"/>
        </a:p>
      </dgm:t>
    </dgm:pt>
    <dgm:pt modelId="{163F275A-6D3D-6A44-8285-CB8390EB4664}" type="pres">
      <dgm:prSet presAssocID="{1225C782-7545-2F4A-934E-06D0DA6DB679}" presName="compNode" presStyleCnt="0"/>
      <dgm:spPr/>
    </dgm:pt>
    <dgm:pt modelId="{F0EB7A93-B736-364E-9C2C-3362EEE7CA1E}" type="pres">
      <dgm:prSet presAssocID="{1225C782-7545-2F4A-934E-06D0DA6DB679}" presName="node" presStyleLbl="node1" presStyleIdx="3" presStyleCnt="4">
        <dgm:presLayoutVars>
          <dgm:bulletEnabled val="1"/>
        </dgm:presLayoutVars>
      </dgm:prSet>
      <dgm:spPr/>
      <dgm:t>
        <a:bodyPr/>
        <a:lstStyle/>
        <a:p>
          <a:endParaRPr lang="en-US"/>
        </a:p>
      </dgm:t>
    </dgm:pt>
    <dgm:pt modelId="{D9C99C90-DA27-7A4D-A262-C61A16BD2D91}" type="pres">
      <dgm:prSet presAssocID="{1225C782-7545-2F4A-934E-06D0DA6DB679}" presName="invisiNode" presStyleLbl="node1" presStyleIdx="3" presStyleCnt="4"/>
      <dgm:spPr/>
    </dgm:pt>
    <dgm:pt modelId="{2699BA8E-8251-694F-8A19-1F4538F0581F}" type="pres">
      <dgm:prSet presAssocID="{1225C782-7545-2F4A-934E-06D0DA6DB679}"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0000" b="-10000"/>
          </a:stretch>
        </a:blipFill>
      </dgm:spPr>
    </dgm:pt>
  </dgm:ptLst>
  <dgm:cxnLst>
    <dgm:cxn modelId="{6F57D8D2-0F5D-C640-A263-9960B6824D2B}" type="presOf" srcId="{0DE9C4E5-D26D-C34A-AFC0-289A1C003B5D}" destId="{4FDE42B7-A402-7D4A-8F17-9FFE117208A7}" srcOrd="0" destOrd="0" presId="urn:microsoft.com/office/officeart/2005/8/layout/pList2#1"/>
    <dgm:cxn modelId="{4DD17649-B576-2A4E-B336-ADF9F358A9AA}" srcId="{2CFA2CE7-BF48-DC4A-B933-A3864D57F64A}" destId="{6F8633EF-AF7D-6046-9A8C-1F6419B6AFAA}" srcOrd="0" destOrd="0" parTransId="{4F276FFA-4897-BE44-BC92-F85DFAB2EF40}" sibTransId="{ADB5F4EC-F027-3842-9ACA-06C64850F430}"/>
    <dgm:cxn modelId="{3F4BFDD2-230D-4141-B8ED-C196D5D7BB0D}" type="presOf" srcId="{2CFA2CE7-BF48-DC4A-B933-A3864D57F64A}" destId="{4F215134-2E8E-1C4A-A08C-BA8A5EB5A6E4}" srcOrd="0" destOrd="0" presId="urn:microsoft.com/office/officeart/2005/8/layout/pList2#1"/>
    <dgm:cxn modelId="{49F1C850-367F-EC46-98D5-11A95D92E64E}" srcId="{2CFA2CE7-BF48-DC4A-B933-A3864D57F64A}" destId="{1225C782-7545-2F4A-934E-06D0DA6DB679}" srcOrd="3" destOrd="0" parTransId="{21735D2E-84AB-AD4B-B9A3-DA063BF9EE30}" sibTransId="{BE236C0B-0FDC-714D-9212-BAD5DBE8267E}"/>
    <dgm:cxn modelId="{32486622-8DE1-054A-9EBD-CF20DE89F40A}" type="presOf" srcId="{93D21AD8-3DBE-B24F-BD7D-1491A5584050}" destId="{05EAC418-A8E4-F940-835D-E1E4F5A950E2}" srcOrd="0" destOrd="0" presId="urn:microsoft.com/office/officeart/2005/8/layout/pList2#1"/>
    <dgm:cxn modelId="{6D5A1DF7-2434-FF48-8657-B36F5BE9B77F}" srcId="{2CFA2CE7-BF48-DC4A-B933-A3864D57F64A}" destId="{0DE9C4E5-D26D-C34A-AFC0-289A1C003B5D}" srcOrd="1" destOrd="0" parTransId="{F204AD41-FA9C-B84A-8769-BB436BD3A885}" sibTransId="{CB5EBF02-D830-FB47-8E63-EC16D67334D2}"/>
    <dgm:cxn modelId="{ABECEB90-872C-A54B-BB50-77942D66D7E6}" type="presOf" srcId="{1225C782-7545-2F4A-934E-06D0DA6DB679}" destId="{F0EB7A93-B736-364E-9C2C-3362EEE7CA1E}" srcOrd="0" destOrd="0" presId="urn:microsoft.com/office/officeart/2005/8/layout/pList2#1"/>
    <dgm:cxn modelId="{F452334A-8F71-8B40-9567-3176BA10E88A}" type="presOf" srcId="{CB5EBF02-D830-FB47-8E63-EC16D67334D2}" destId="{7734F4DB-8763-5647-9787-D916142349D0}" srcOrd="0" destOrd="0" presId="urn:microsoft.com/office/officeart/2005/8/layout/pList2#1"/>
    <dgm:cxn modelId="{768876EB-58A4-D74D-87E8-BDBD7168289E}" srcId="{2CFA2CE7-BF48-DC4A-B933-A3864D57F64A}" destId="{C7C40099-934B-B341-9F96-46C00E7EA147}" srcOrd="2" destOrd="0" parTransId="{A2E9AFE8-45FE-7041-BD95-4389D9D9EBA5}" sibTransId="{93D21AD8-3DBE-B24F-BD7D-1491A5584050}"/>
    <dgm:cxn modelId="{B8F9F3AF-F9AF-FD40-9D39-BFAA145927C8}" type="presOf" srcId="{ADB5F4EC-F027-3842-9ACA-06C64850F430}" destId="{80DD0C97-1FBE-F845-96E6-97E015E506F5}" srcOrd="0" destOrd="0" presId="urn:microsoft.com/office/officeart/2005/8/layout/pList2#1"/>
    <dgm:cxn modelId="{A43BA034-D1DF-4A46-8F01-7445BAE4882D}" type="presOf" srcId="{C7C40099-934B-B341-9F96-46C00E7EA147}" destId="{73D1C875-91CD-3C42-AB2C-6925003B06AF}" srcOrd="0" destOrd="0" presId="urn:microsoft.com/office/officeart/2005/8/layout/pList2#1"/>
    <dgm:cxn modelId="{DB93888F-D983-4843-A2C7-6799F629E50E}" type="presOf" srcId="{6F8633EF-AF7D-6046-9A8C-1F6419B6AFAA}" destId="{A5B91685-6205-D54A-9B60-9BEBE3362865}" srcOrd="0" destOrd="0" presId="urn:microsoft.com/office/officeart/2005/8/layout/pList2#1"/>
    <dgm:cxn modelId="{56F11EFC-662A-0446-8DBC-3A9F94EFC9F0}" type="presParOf" srcId="{4F215134-2E8E-1C4A-A08C-BA8A5EB5A6E4}" destId="{6CA1EC54-5536-9D4E-8096-87BBF5E24130}" srcOrd="0" destOrd="0" presId="urn:microsoft.com/office/officeart/2005/8/layout/pList2#1"/>
    <dgm:cxn modelId="{4DC9FEF5-80BD-4E49-A96A-083A934126AD}" type="presParOf" srcId="{4F215134-2E8E-1C4A-A08C-BA8A5EB5A6E4}" destId="{63A184A5-3BC4-5A42-B67D-7FC5D960109D}" srcOrd="1" destOrd="0" presId="urn:microsoft.com/office/officeart/2005/8/layout/pList2#1"/>
    <dgm:cxn modelId="{65EF1B50-BF47-7C43-812C-EBD36E85FFDB}" type="presParOf" srcId="{63A184A5-3BC4-5A42-B67D-7FC5D960109D}" destId="{2BCF6131-2157-014E-9462-E4B1E0065C30}" srcOrd="0" destOrd="0" presId="urn:microsoft.com/office/officeart/2005/8/layout/pList2#1"/>
    <dgm:cxn modelId="{B7128C2D-A1A8-2648-958C-BBEBEB49A449}" type="presParOf" srcId="{2BCF6131-2157-014E-9462-E4B1E0065C30}" destId="{A5B91685-6205-D54A-9B60-9BEBE3362865}" srcOrd="0" destOrd="0" presId="urn:microsoft.com/office/officeart/2005/8/layout/pList2#1"/>
    <dgm:cxn modelId="{72A361FE-3F87-EB40-8395-6460668EF842}" type="presParOf" srcId="{2BCF6131-2157-014E-9462-E4B1E0065C30}" destId="{02E4B428-A2F3-AE4A-83B0-A59B0BB11071}" srcOrd="1" destOrd="0" presId="urn:microsoft.com/office/officeart/2005/8/layout/pList2#1"/>
    <dgm:cxn modelId="{0A4B5E73-2282-B84B-B9AB-C4F658CDF2F8}" type="presParOf" srcId="{2BCF6131-2157-014E-9462-E4B1E0065C30}" destId="{B390502A-78E8-B24E-8442-17D20CF868BD}" srcOrd="2" destOrd="0" presId="urn:microsoft.com/office/officeart/2005/8/layout/pList2#1"/>
    <dgm:cxn modelId="{EBBD0D57-0778-C246-8C68-3210AD041F13}" type="presParOf" srcId="{63A184A5-3BC4-5A42-B67D-7FC5D960109D}" destId="{80DD0C97-1FBE-F845-96E6-97E015E506F5}" srcOrd="1" destOrd="0" presId="urn:microsoft.com/office/officeart/2005/8/layout/pList2#1"/>
    <dgm:cxn modelId="{86415DD4-94E3-F24D-B437-CD1538D450A3}" type="presParOf" srcId="{63A184A5-3BC4-5A42-B67D-7FC5D960109D}" destId="{6CF8CCF4-1740-8B47-B7AA-D26FB8F03158}" srcOrd="2" destOrd="0" presId="urn:microsoft.com/office/officeart/2005/8/layout/pList2#1"/>
    <dgm:cxn modelId="{527E18C6-17AA-4C48-AF9B-D95BE2B658FD}" type="presParOf" srcId="{6CF8CCF4-1740-8B47-B7AA-D26FB8F03158}" destId="{4FDE42B7-A402-7D4A-8F17-9FFE117208A7}" srcOrd="0" destOrd="0" presId="urn:microsoft.com/office/officeart/2005/8/layout/pList2#1"/>
    <dgm:cxn modelId="{18868AA1-B160-0F46-9F92-C228A4B2F8D1}" type="presParOf" srcId="{6CF8CCF4-1740-8B47-B7AA-D26FB8F03158}" destId="{BBD9FA03-FDA1-EB4D-9EDE-5A16C857B667}" srcOrd="1" destOrd="0" presId="urn:microsoft.com/office/officeart/2005/8/layout/pList2#1"/>
    <dgm:cxn modelId="{BE8B56EC-EC5E-DB46-858C-6AD78F90DC76}" type="presParOf" srcId="{6CF8CCF4-1740-8B47-B7AA-D26FB8F03158}" destId="{33B73C45-797A-D14A-9FBD-B907179A234E}" srcOrd="2" destOrd="0" presId="urn:microsoft.com/office/officeart/2005/8/layout/pList2#1"/>
    <dgm:cxn modelId="{7EB6D91D-6C94-7B46-82AF-956B3B8C8E4F}" type="presParOf" srcId="{63A184A5-3BC4-5A42-B67D-7FC5D960109D}" destId="{7734F4DB-8763-5647-9787-D916142349D0}" srcOrd="3" destOrd="0" presId="urn:microsoft.com/office/officeart/2005/8/layout/pList2#1"/>
    <dgm:cxn modelId="{8A9B9F2C-F901-674F-880A-55FF91D26F8A}" type="presParOf" srcId="{63A184A5-3BC4-5A42-B67D-7FC5D960109D}" destId="{95D5DE81-5D4E-8F4D-9E80-5FB9FFBEC424}" srcOrd="4" destOrd="0" presId="urn:microsoft.com/office/officeart/2005/8/layout/pList2#1"/>
    <dgm:cxn modelId="{EAE1B40F-B7FE-554F-94B4-8D568FE67653}" type="presParOf" srcId="{95D5DE81-5D4E-8F4D-9E80-5FB9FFBEC424}" destId="{73D1C875-91CD-3C42-AB2C-6925003B06AF}" srcOrd="0" destOrd="0" presId="urn:microsoft.com/office/officeart/2005/8/layout/pList2#1"/>
    <dgm:cxn modelId="{B98C538C-F157-FC43-A632-444F82ED731B}" type="presParOf" srcId="{95D5DE81-5D4E-8F4D-9E80-5FB9FFBEC424}" destId="{29693163-7E2F-0F40-8048-4E78386F2EA1}" srcOrd="1" destOrd="0" presId="urn:microsoft.com/office/officeart/2005/8/layout/pList2#1"/>
    <dgm:cxn modelId="{A2719C7F-E001-D24E-B3CF-C4A186EC7A70}" type="presParOf" srcId="{95D5DE81-5D4E-8F4D-9E80-5FB9FFBEC424}" destId="{A9977BB3-9AE6-4E4A-89B4-39CBCD4A49C3}" srcOrd="2" destOrd="0" presId="urn:microsoft.com/office/officeart/2005/8/layout/pList2#1"/>
    <dgm:cxn modelId="{D97F9569-6EF3-4243-8B92-297E920822A9}" type="presParOf" srcId="{63A184A5-3BC4-5A42-B67D-7FC5D960109D}" destId="{05EAC418-A8E4-F940-835D-E1E4F5A950E2}" srcOrd="5" destOrd="0" presId="urn:microsoft.com/office/officeart/2005/8/layout/pList2#1"/>
    <dgm:cxn modelId="{C6E4065C-E060-2B47-B5A2-54B53943C187}" type="presParOf" srcId="{63A184A5-3BC4-5A42-B67D-7FC5D960109D}" destId="{163F275A-6D3D-6A44-8285-CB8390EB4664}" srcOrd="6" destOrd="0" presId="urn:microsoft.com/office/officeart/2005/8/layout/pList2#1"/>
    <dgm:cxn modelId="{A02F9DC3-C009-1947-8CF9-0B799F83B231}" type="presParOf" srcId="{163F275A-6D3D-6A44-8285-CB8390EB4664}" destId="{F0EB7A93-B736-364E-9C2C-3362EEE7CA1E}" srcOrd="0" destOrd="0" presId="urn:microsoft.com/office/officeart/2005/8/layout/pList2#1"/>
    <dgm:cxn modelId="{5F993C8A-214A-F64E-A96E-5A1814B8BDB6}" type="presParOf" srcId="{163F275A-6D3D-6A44-8285-CB8390EB4664}" destId="{D9C99C90-DA27-7A4D-A262-C61A16BD2D91}" srcOrd="1" destOrd="0" presId="urn:microsoft.com/office/officeart/2005/8/layout/pList2#1"/>
    <dgm:cxn modelId="{9875CE0D-8638-6448-8D69-BA530A9D6A11}" type="presParOf" srcId="{163F275A-6D3D-6A44-8285-CB8390EB4664}" destId="{2699BA8E-8251-694F-8A19-1F4538F0581F}"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02980B-2615-4BAB-8082-CC4764ABC007}">
      <dsp:nvSpPr>
        <dsp:cNvPr id="0" name=""/>
        <dsp:cNvSpPr/>
      </dsp:nvSpPr>
      <dsp:spPr>
        <a:xfrm>
          <a:off x="0" y="0"/>
          <a:ext cx="4098981" cy="220937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n-US" sz="3600" kern="1200" dirty="0" smtClean="0"/>
            <a:t>Workload/Billing Workgroup formed in 2007 </a:t>
          </a:r>
          <a:endParaRPr lang="en-US" sz="3200" kern="1200" dirty="0"/>
        </a:p>
      </dsp:txBody>
      <dsp:txXfrm>
        <a:off x="64710" y="64710"/>
        <a:ext cx="3969561" cy="2079956"/>
      </dsp:txXfrm>
    </dsp:sp>
    <dsp:sp modelId="{CF445C2F-B1C6-4DCB-9DDC-649528031E0E}">
      <dsp:nvSpPr>
        <dsp:cNvPr id="0" name=""/>
        <dsp:cNvSpPr/>
      </dsp:nvSpPr>
      <dsp:spPr>
        <a:xfrm rot="21600000">
          <a:off x="4321015" y="913950"/>
          <a:ext cx="798382" cy="513284"/>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rot="-21600000">
        <a:off x="4321015" y="1016607"/>
        <a:ext cx="644397" cy="307970"/>
      </dsp:txXfrm>
    </dsp:sp>
    <dsp:sp modelId="{035FFB8B-79AB-4A79-A9B5-F1BBD3B2128F}">
      <dsp:nvSpPr>
        <dsp:cNvPr id="0" name=""/>
        <dsp:cNvSpPr/>
      </dsp:nvSpPr>
      <dsp:spPr>
        <a:xfrm>
          <a:off x="5379858" y="2986"/>
          <a:ext cx="3383472" cy="273047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lvl="0" algn="l" defTabSz="1778000" rtl="0">
            <a:lnSpc>
              <a:spcPct val="90000"/>
            </a:lnSpc>
            <a:spcBef>
              <a:spcPct val="0"/>
            </a:spcBef>
            <a:spcAft>
              <a:spcPct val="35000"/>
            </a:spcAft>
          </a:pPr>
          <a:r>
            <a:rPr lang="en-US" sz="4000" kern="1200" dirty="0" smtClean="0"/>
            <a:t>Goal</a:t>
          </a:r>
          <a:endParaRPr lang="en-US" sz="2800" kern="1200" dirty="0"/>
        </a:p>
        <a:p>
          <a:pPr marL="285750" lvl="1" indent="-285750" algn="l" defTabSz="1244600" rtl="0">
            <a:lnSpc>
              <a:spcPct val="90000"/>
            </a:lnSpc>
            <a:spcBef>
              <a:spcPct val="0"/>
            </a:spcBef>
            <a:spcAft>
              <a:spcPct val="15000"/>
            </a:spcAft>
            <a:buChar char="••"/>
          </a:pPr>
          <a:r>
            <a:rPr lang="en-US" sz="2800" kern="1200" dirty="0" smtClean="0"/>
            <a:t>Improve documentation of pharmacist encounters</a:t>
          </a:r>
          <a:endParaRPr lang="en-US" sz="2800" kern="1200" dirty="0"/>
        </a:p>
      </dsp:txBody>
      <dsp:txXfrm>
        <a:off x="5459831" y="82959"/>
        <a:ext cx="3223526" cy="2570529"/>
      </dsp:txXfrm>
    </dsp:sp>
    <dsp:sp modelId="{62B6A43A-63EF-4FA8-802D-2C1ED8AE950D}">
      <dsp:nvSpPr>
        <dsp:cNvPr id="0" name=""/>
        <dsp:cNvSpPr/>
      </dsp:nvSpPr>
      <dsp:spPr>
        <a:xfrm rot="5348410">
          <a:off x="6562287" y="2967300"/>
          <a:ext cx="778301" cy="672119"/>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822450">
            <a:lnSpc>
              <a:spcPct val="90000"/>
            </a:lnSpc>
            <a:spcBef>
              <a:spcPct val="0"/>
            </a:spcBef>
            <a:spcAft>
              <a:spcPct val="35000"/>
            </a:spcAft>
          </a:pPr>
          <a:endParaRPr lang="en-US" sz="4100" kern="1200"/>
        </a:p>
      </dsp:txBody>
      <dsp:txXfrm rot="-5400000">
        <a:off x="6748289" y="2914220"/>
        <a:ext cx="403271" cy="576665"/>
      </dsp:txXfrm>
    </dsp:sp>
    <dsp:sp modelId="{512FF14A-9822-4DC5-B3FF-EF8B57B4837A}">
      <dsp:nvSpPr>
        <dsp:cNvPr id="0" name=""/>
        <dsp:cNvSpPr/>
      </dsp:nvSpPr>
      <dsp:spPr>
        <a:xfrm>
          <a:off x="3666603" y="3820387"/>
          <a:ext cx="5188655" cy="265648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lvl="0" algn="l" defTabSz="1778000" rtl="0">
            <a:lnSpc>
              <a:spcPct val="90000"/>
            </a:lnSpc>
            <a:spcBef>
              <a:spcPct val="0"/>
            </a:spcBef>
            <a:spcAft>
              <a:spcPct val="35000"/>
            </a:spcAft>
          </a:pPr>
          <a:r>
            <a:rPr lang="en-US" sz="4000" kern="1200" dirty="0" smtClean="0"/>
            <a:t>Milestones</a:t>
          </a:r>
          <a:endParaRPr lang="en-US" sz="4000" kern="1200" dirty="0"/>
        </a:p>
        <a:p>
          <a:pPr marL="285750" lvl="1" indent="-285750" algn="l" defTabSz="1244600" rtl="0">
            <a:lnSpc>
              <a:spcPct val="90000"/>
            </a:lnSpc>
            <a:spcBef>
              <a:spcPct val="0"/>
            </a:spcBef>
            <a:spcAft>
              <a:spcPct val="15000"/>
            </a:spcAft>
            <a:buChar char="••"/>
          </a:pPr>
          <a:r>
            <a:rPr lang="en-US" sz="2800" kern="1200" dirty="0" smtClean="0"/>
            <a:t>“160” approved for use as a primary stop code</a:t>
          </a:r>
          <a:endParaRPr lang="en-US" sz="2800" kern="1200" dirty="0"/>
        </a:p>
        <a:p>
          <a:pPr marL="285750" lvl="1" indent="-285750" algn="l" defTabSz="1244600" rtl="0">
            <a:lnSpc>
              <a:spcPct val="90000"/>
            </a:lnSpc>
            <a:spcBef>
              <a:spcPct val="0"/>
            </a:spcBef>
            <a:spcAft>
              <a:spcPct val="15000"/>
            </a:spcAft>
            <a:buChar char="••"/>
          </a:pPr>
          <a:r>
            <a:rPr lang="en-US" sz="2800" kern="1200" dirty="0" smtClean="0"/>
            <a:t>Expanded the definition of encounter </a:t>
          </a:r>
          <a:endParaRPr lang="en-US" sz="2800" kern="1200" dirty="0"/>
        </a:p>
      </dsp:txBody>
      <dsp:txXfrm>
        <a:off x="3744409" y="3898193"/>
        <a:ext cx="5033043" cy="250087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E7EA2-47B1-C246-9457-5FFAD03F8F91}">
      <dsp:nvSpPr>
        <dsp:cNvPr id="0" name=""/>
        <dsp:cNvSpPr/>
      </dsp:nvSpPr>
      <dsp:spPr>
        <a:xfrm rot="5400000">
          <a:off x="4699563" y="-1549952"/>
          <a:ext cx="1689496" cy="5218176"/>
        </a:xfrm>
        <a:prstGeom prst="round2SameRect">
          <a:avLst/>
        </a:prstGeom>
        <a:solidFill>
          <a:schemeClr val="accent5">
            <a:alpha val="90000"/>
            <a:tint val="40000"/>
            <a:hueOff val="0"/>
            <a:satOff val="0"/>
            <a:lumOff val="0"/>
            <a:alphaOff val="0"/>
          </a:schemeClr>
        </a:solidFill>
        <a:ln w="9525"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0" tIns="76200" rIns="152400" bIns="76200" numCol="1" spcCol="1270" anchor="ctr" anchorCtr="0">
          <a:noAutofit/>
        </a:bodyPr>
        <a:lstStyle/>
        <a:p>
          <a:pPr marL="285750" lvl="1" indent="-285750" algn="l" defTabSz="1778000">
            <a:lnSpc>
              <a:spcPct val="90000"/>
            </a:lnSpc>
            <a:spcBef>
              <a:spcPct val="0"/>
            </a:spcBef>
            <a:spcAft>
              <a:spcPct val="15000"/>
            </a:spcAft>
            <a:buChar char="••"/>
          </a:pPr>
          <a:r>
            <a:rPr lang="en-US" sz="4000" kern="1200" dirty="0" smtClean="0"/>
            <a:t>323 (Primary Care)</a:t>
          </a:r>
          <a:endParaRPr lang="en-US" sz="4000" kern="1200" dirty="0"/>
        </a:p>
        <a:p>
          <a:pPr marL="285750" lvl="1" indent="-285750" algn="l" defTabSz="1778000">
            <a:lnSpc>
              <a:spcPct val="90000"/>
            </a:lnSpc>
            <a:spcBef>
              <a:spcPct val="0"/>
            </a:spcBef>
            <a:spcAft>
              <a:spcPct val="15000"/>
            </a:spcAft>
            <a:buChar char="••"/>
          </a:pPr>
          <a:r>
            <a:rPr lang="en-US" sz="4000" kern="1200" dirty="0" smtClean="0"/>
            <a:t>317 (Anticoagulation)</a:t>
          </a:r>
          <a:endParaRPr lang="en-US" sz="4000" kern="1200" dirty="0"/>
        </a:p>
      </dsp:txBody>
      <dsp:txXfrm rot="-5400000">
        <a:off x="2935223" y="296862"/>
        <a:ext cx="5135702" cy="1524548"/>
      </dsp:txXfrm>
    </dsp:sp>
    <dsp:sp modelId="{3D812FC1-2DF6-8F47-A2B8-2E43247ED960}">
      <dsp:nvSpPr>
        <dsp:cNvPr id="0" name=""/>
        <dsp:cNvSpPr/>
      </dsp:nvSpPr>
      <dsp:spPr>
        <a:xfrm>
          <a:off x="0" y="10"/>
          <a:ext cx="2935224" cy="2111871"/>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a:lnSpc>
              <a:spcPct val="90000"/>
            </a:lnSpc>
            <a:spcBef>
              <a:spcPct val="0"/>
            </a:spcBef>
            <a:spcAft>
              <a:spcPct val="35000"/>
            </a:spcAft>
          </a:pPr>
          <a:r>
            <a:rPr lang="en-US" sz="3700" kern="1200" dirty="0" smtClean="0"/>
            <a:t>Face To Face</a:t>
          </a:r>
        </a:p>
      </dsp:txBody>
      <dsp:txXfrm>
        <a:off x="103093" y="103103"/>
        <a:ext cx="2729038" cy="1905685"/>
      </dsp:txXfrm>
    </dsp:sp>
    <dsp:sp modelId="{9194CC13-B241-4E4A-ACAC-C252CDBBE999}">
      <dsp:nvSpPr>
        <dsp:cNvPr id="0" name=""/>
        <dsp:cNvSpPr/>
      </dsp:nvSpPr>
      <dsp:spPr>
        <a:xfrm rot="5400000">
          <a:off x="4699563" y="667511"/>
          <a:ext cx="1689496" cy="5218176"/>
        </a:xfrm>
        <a:prstGeom prst="round2SameRect">
          <a:avLst/>
        </a:prstGeom>
        <a:solidFill>
          <a:schemeClr val="accent5">
            <a:alpha val="90000"/>
            <a:tint val="40000"/>
            <a:hueOff val="0"/>
            <a:satOff val="0"/>
            <a:lumOff val="0"/>
            <a:alphaOff val="0"/>
          </a:schemeClr>
        </a:solidFill>
        <a:ln w="9525"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0" tIns="76200" rIns="152400" bIns="76200" numCol="1" spcCol="1270" anchor="ctr" anchorCtr="0">
          <a:noAutofit/>
        </a:bodyPr>
        <a:lstStyle/>
        <a:p>
          <a:pPr marL="285750" lvl="1" indent="-285750" algn="l" defTabSz="1778000">
            <a:lnSpc>
              <a:spcPct val="90000"/>
            </a:lnSpc>
            <a:spcBef>
              <a:spcPct val="0"/>
            </a:spcBef>
            <a:spcAft>
              <a:spcPct val="15000"/>
            </a:spcAft>
            <a:buChar char="••"/>
          </a:pPr>
          <a:r>
            <a:rPr lang="en-US" sz="4000" kern="1200" dirty="0" smtClean="0"/>
            <a:t>160 (</a:t>
          </a:r>
          <a:r>
            <a:rPr lang="en-US" sz="4000" kern="1200" dirty="0" smtClean="0"/>
            <a:t>Clinical Pharmacy</a:t>
          </a:r>
          <a:r>
            <a:rPr lang="en-US" sz="4000" kern="1200" dirty="0" smtClean="0"/>
            <a:t>)</a:t>
          </a:r>
          <a:endParaRPr lang="en-US" sz="4000" kern="1200" dirty="0"/>
        </a:p>
      </dsp:txBody>
      <dsp:txXfrm rot="-5400000">
        <a:off x="2935223" y="2514325"/>
        <a:ext cx="5135702" cy="1524548"/>
      </dsp:txXfrm>
    </dsp:sp>
    <dsp:sp modelId="{B704871C-8D3F-B949-BF5C-92F8F581718B}">
      <dsp:nvSpPr>
        <dsp:cNvPr id="0" name=""/>
        <dsp:cNvSpPr/>
      </dsp:nvSpPr>
      <dsp:spPr>
        <a:xfrm>
          <a:off x="0" y="2220664"/>
          <a:ext cx="2935224" cy="2111871"/>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a:lnSpc>
              <a:spcPct val="90000"/>
            </a:lnSpc>
            <a:spcBef>
              <a:spcPct val="0"/>
            </a:spcBef>
            <a:spcAft>
              <a:spcPct val="35000"/>
            </a:spcAft>
          </a:pPr>
          <a:r>
            <a:rPr lang="en-US" sz="3700" kern="1200" dirty="0" smtClean="0"/>
            <a:t>Telephone</a:t>
          </a:r>
          <a:endParaRPr lang="en-US" sz="3700" kern="1200" dirty="0"/>
        </a:p>
      </dsp:txBody>
      <dsp:txXfrm>
        <a:off x="103093" y="2323757"/>
        <a:ext cx="2729038" cy="1905685"/>
      </dsp:txXfrm>
    </dsp:sp>
    <dsp:sp modelId="{8BA7C837-11EC-EB44-B613-5B629F41E3B8}">
      <dsp:nvSpPr>
        <dsp:cNvPr id="0" name=""/>
        <dsp:cNvSpPr/>
      </dsp:nvSpPr>
      <dsp:spPr>
        <a:xfrm rot="5400000">
          <a:off x="4699563" y="2884976"/>
          <a:ext cx="1689496" cy="5218176"/>
        </a:xfrm>
        <a:prstGeom prst="round2SameRect">
          <a:avLst/>
        </a:prstGeom>
        <a:solidFill>
          <a:schemeClr val="accent5">
            <a:alpha val="90000"/>
            <a:tint val="40000"/>
            <a:hueOff val="0"/>
            <a:satOff val="0"/>
            <a:lumOff val="0"/>
            <a:alphaOff val="0"/>
          </a:schemeClr>
        </a:solidFill>
        <a:ln w="9525"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0" tIns="76200" rIns="152400" bIns="76200" numCol="1" spcCol="1270" anchor="ctr" anchorCtr="0">
          <a:noAutofit/>
        </a:bodyPr>
        <a:lstStyle/>
        <a:p>
          <a:pPr marL="285750" lvl="1" indent="-285750" algn="l" defTabSz="1778000">
            <a:lnSpc>
              <a:spcPct val="90000"/>
            </a:lnSpc>
            <a:spcBef>
              <a:spcPct val="0"/>
            </a:spcBef>
            <a:spcAft>
              <a:spcPct val="15000"/>
            </a:spcAft>
            <a:buChar char="••"/>
          </a:pPr>
          <a:r>
            <a:rPr lang="en-US" sz="4000" kern="1200" dirty="0" smtClean="0"/>
            <a:t>697 (Chart Consult)</a:t>
          </a:r>
          <a:endParaRPr lang="en-US" sz="4000" kern="1200" dirty="0"/>
        </a:p>
      </dsp:txBody>
      <dsp:txXfrm rot="-5400000">
        <a:off x="2935223" y="4731790"/>
        <a:ext cx="5135702" cy="1524548"/>
      </dsp:txXfrm>
    </dsp:sp>
    <dsp:sp modelId="{FAC261B7-3821-8745-8097-7ED45109DB77}">
      <dsp:nvSpPr>
        <dsp:cNvPr id="0" name=""/>
        <dsp:cNvSpPr/>
      </dsp:nvSpPr>
      <dsp:spPr>
        <a:xfrm>
          <a:off x="0" y="4438129"/>
          <a:ext cx="2935224" cy="2111871"/>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a:lnSpc>
              <a:spcPct val="90000"/>
            </a:lnSpc>
            <a:spcBef>
              <a:spcPct val="0"/>
            </a:spcBef>
            <a:spcAft>
              <a:spcPct val="35000"/>
            </a:spcAft>
          </a:pPr>
          <a:r>
            <a:rPr lang="en-US" sz="3700" kern="1200" dirty="0" smtClean="0"/>
            <a:t>Chart Consult </a:t>
          </a:r>
        </a:p>
        <a:p>
          <a:pPr lvl="0" algn="ctr" defTabSz="1644650">
            <a:lnSpc>
              <a:spcPct val="90000"/>
            </a:lnSpc>
            <a:spcBef>
              <a:spcPct val="0"/>
            </a:spcBef>
            <a:spcAft>
              <a:spcPct val="35000"/>
            </a:spcAft>
          </a:pPr>
          <a:r>
            <a:rPr lang="en-US" sz="3700" kern="1200" dirty="0" smtClean="0"/>
            <a:t>E-Consult</a:t>
          </a:r>
          <a:endParaRPr lang="en-US" sz="3700" kern="1200" dirty="0"/>
        </a:p>
      </dsp:txBody>
      <dsp:txXfrm>
        <a:off x="103093" y="4541222"/>
        <a:ext cx="2729038" cy="190568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02092-C7CA-47F3-9DA5-7C1368C58F70}">
      <dsp:nvSpPr>
        <dsp:cNvPr id="0" name=""/>
        <dsp:cNvSpPr/>
      </dsp:nvSpPr>
      <dsp:spPr>
        <a:xfrm>
          <a:off x="3576" y="1985679"/>
          <a:ext cx="2151533" cy="2581840"/>
        </a:xfrm>
        <a:prstGeom prst="roundRect">
          <a:avLst>
            <a:gd name="adj" fmla="val 50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lvl="0" algn="r" defTabSz="1244600" rtl="0">
            <a:lnSpc>
              <a:spcPct val="90000"/>
            </a:lnSpc>
            <a:spcBef>
              <a:spcPct val="0"/>
            </a:spcBef>
            <a:spcAft>
              <a:spcPct val="35000"/>
            </a:spcAft>
          </a:pPr>
          <a:r>
            <a:rPr lang="en-US" sz="2800" kern="1200" dirty="0" smtClean="0"/>
            <a:t>338:</a:t>
          </a:r>
          <a:endParaRPr lang="en-US" sz="2800" kern="1200" dirty="0"/>
        </a:p>
      </dsp:txBody>
      <dsp:txXfrm rot="16200000">
        <a:off x="-839824" y="2829080"/>
        <a:ext cx="2117109" cy="430306"/>
      </dsp:txXfrm>
    </dsp:sp>
    <dsp:sp modelId="{C4F1E89F-332D-4BDF-8FA5-5AEAAB91C864}">
      <dsp:nvSpPr>
        <dsp:cNvPr id="0" name=""/>
        <dsp:cNvSpPr/>
      </dsp:nvSpPr>
      <dsp:spPr>
        <a:xfrm>
          <a:off x="433883" y="1985679"/>
          <a:ext cx="1602892" cy="258184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lvl="0" algn="l" defTabSz="1244600" rtl="0">
            <a:lnSpc>
              <a:spcPct val="90000"/>
            </a:lnSpc>
            <a:spcBef>
              <a:spcPct val="0"/>
            </a:spcBef>
            <a:spcAft>
              <a:spcPct val="35000"/>
            </a:spcAft>
          </a:pPr>
          <a:endParaRPr lang="en-US" sz="2800" kern="1200" dirty="0" smtClean="0"/>
        </a:p>
        <a:p>
          <a:pPr lvl="0" algn="l" defTabSz="1244600" rtl="0">
            <a:lnSpc>
              <a:spcPct val="90000"/>
            </a:lnSpc>
            <a:spcBef>
              <a:spcPct val="0"/>
            </a:spcBef>
            <a:spcAft>
              <a:spcPct val="35000"/>
            </a:spcAft>
          </a:pPr>
          <a:endParaRPr lang="en-US" sz="2800" kern="1200" dirty="0" smtClean="0"/>
        </a:p>
        <a:p>
          <a:pPr lvl="0" algn="l" defTabSz="1244600" rtl="0">
            <a:lnSpc>
              <a:spcPct val="90000"/>
            </a:lnSpc>
            <a:spcBef>
              <a:spcPct val="0"/>
            </a:spcBef>
            <a:spcAft>
              <a:spcPct val="35000"/>
            </a:spcAft>
          </a:pPr>
          <a:r>
            <a:rPr lang="en-US" sz="2800" kern="1200" dirty="0" smtClean="0"/>
            <a:t>Telephone Primary Care</a:t>
          </a:r>
          <a:endParaRPr lang="en-US" sz="2800" kern="1200" dirty="0"/>
        </a:p>
      </dsp:txBody>
      <dsp:txXfrm>
        <a:off x="433883" y="1985679"/>
        <a:ext cx="1602892" cy="2581840"/>
      </dsp:txXfrm>
    </dsp:sp>
    <dsp:sp modelId="{30C985BA-F9AA-4A96-BA12-D48D89560AB4}">
      <dsp:nvSpPr>
        <dsp:cNvPr id="0" name=""/>
        <dsp:cNvSpPr/>
      </dsp:nvSpPr>
      <dsp:spPr>
        <a:xfrm>
          <a:off x="2230414" y="1985679"/>
          <a:ext cx="2151533" cy="2581840"/>
        </a:xfrm>
        <a:prstGeom prst="roundRect">
          <a:avLst>
            <a:gd name="adj" fmla="val 5000"/>
          </a:avLst>
        </a:prstGeom>
        <a:solidFill>
          <a:schemeClr val="accent3">
            <a:shade val="80000"/>
            <a:hueOff val="72970"/>
            <a:satOff val="-477"/>
            <a:lumOff val="81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lvl="0" algn="r" defTabSz="1244600" rtl="0">
            <a:lnSpc>
              <a:spcPct val="90000"/>
            </a:lnSpc>
            <a:spcBef>
              <a:spcPct val="0"/>
            </a:spcBef>
            <a:spcAft>
              <a:spcPct val="35000"/>
            </a:spcAft>
          </a:pPr>
          <a:r>
            <a:rPr lang="en-US" sz="2800" kern="1200" dirty="0" smtClean="0"/>
            <a:t>147:</a:t>
          </a:r>
          <a:endParaRPr lang="en-US" sz="2800" kern="1200" dirty="0"/>
        </a:p>
      </dsp:txBody>
      <dsp:txXfrm rot="16200000">
        <a:off x="1387013" y="2829080"/>
        <a:ext cx="2117109" cy="430306"/>
      </dsp:txXfrm>
    </dsp:sp>
    <dsp:sp modelId="{946E6813-153B-4DFE-B403-A90DB07F0371}">
      <dsp:nvSpPr>
        <dsp:cNvPr id="0" name=""/>
        <dsp:cNvSpPr/>
      </dsp:nvSpPr>
      <dsp:spPr>
        <a:xfrm rot="5400000">
          <a:off x="2051374" y="4038620"/>
          <a:ext cx="379595" cy="322730"/>
        </a:xfrm>
        <a:prstGeom prst="flowChartExtra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D021F5-0B9F-4723-BA54-BAA2183AB9C3}">
      <dsp:nvSpPr>
        <dsp:cNvPr id="0" name=""/>
        <dsp:cNvSpPr/>
      </dsp:nvSpPr>
      <dsp:spPr>
        <a:xfrm>
          <a:off x="2660721" y="1985679"/>
          <a:ext cx="1602892" cy="258184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lvl="0" algn="l" defTabSz="1244600" rtl="0">
            <a:lnSpc>
              <a:spcPct val="90000"/>
            </a:lnSpc>
            <a:spcBef>
              <a:spcPct val="0"/>
            </a:spcBef>
            <a:spcAft>
              <a:spcPct val="35000"/>
            </a:spcAft>
          </a:pPr>
          <a:endParaRPr lang="en-US" sz="2800" kern="1200" dirty="0" smtClean="0"/>
        </a:p>
        <a:p>
          <a:pPr lvl="0" algn="l" defTabSz="1244600" rtl="0">
            <a:lnSpc>
              <a:spcPct val="90000"/>
            </a:lnSpc>
            <a:spcBef>
              <a:spcPct val="0"/>
            </a:spcBef>
            <a:spcAft>
              <a:spcPct val="35000"/>
            </a:spcAft>
          </a:pPr>
          <a:endParaRPr lang="en-US" sz="2800" kern="1200" dirty="0" smtClean="0"/>
        </a:p>
        <a:p>
          <a:pPr lvl="0" algn="l" defTabSz="1244600" rtl="0">
            <a:lnSpc>
              <a:spcPct val="90000"/>
            </a:lnSpc>
            <a:spcBef>
              <a:spcPct val="0"/>
            </a:spcBef>
            <a:spcAft>
              <a:spcPct val="35000"/>
            </a:spcAft>
          </a:pPr>
          <a:r>
            <a:rPr lang="en-US" sz="2800" kern="1200" dirty="0" smtClean="0"/>
            <a:t>Telephone Ancillary</a:t>
          </a:r>
          <a:endParaRPr lang="en-US" sz="2800" kern="1200" dirty="0"/>
        </a:p>
      </dsp:txBody>
      <dsp:txXfrm>
        <a:off x="2660721" y="1985679"/>
        <a:ext cx="1602892" cy="2581840"/>
      </dsp:txXfrm>
    </dsp:sp>
    <dsp:sp modelId="{3D8646C1-63D7-48AE-B0E6-92A31F877036}">
      <dsp:nvSpPr>
        <dsp:cNvPr id="0" name=""/>
        <dsp:cNvSpPr/>
      </dsp:nvSpPr>
      <dsp:spPr>
        <a:xfrm>
          <a:off x="4457251" y="1985679"/>
          <a:ext cx="2151533" cy="2581840"/>
        </a:xfrm>
        <a:prstGeom prst="roundRect">
          <a:avLst>
            <a:gd name="adj" fmla="val 5000"/>
          </a:avLst>
        </a:prstGeom>
        <a:solidFill>
          <a:schemeClr val="accent3">
            <a:shade val="80000"/>
            <a:hueOff val="145939"/>
            <a:satOff val="-954"/>
            <a:lumOff val="163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lvl="0" algn="r" defTabSz="1244600" rtl="0">
            <a:lnSpc>
              <a:spcPct val="90000"/>
            </a:lnSpc>
            <a:spcBef>
              <a:spcPct val="0"/>
            </a:spcBef>
            <a:spcAft>
              <a:spcPct val="35000"/>
            </a:spcAft>
          </a:pPr>
          <a:r>
            <a:rPr lang="en-US" sz="2800" kern="1200" dirty="0" smtClean="0"/>
            <a:t>178:</a:t>
          </a:r>
          <a:endParaRPr lang="en-US" sz="2800" kern="1200" dirty="0"/>
        </a:p>
      </dsp:txBody>
      <dsp:txXfrm rot="16200000">
        <a:off x="3613850" y="2829080"/>
        <a:ext cx="2117109" cy="430306"/>
      </dsp:txXfrm>
    </dsp:sp>
    <dsp:sp modelId="{6756382B-1167-4564-BEEB-5C846F72FBE3}">
      <dsp:nvSpPr>
        <dsp:cNvPr id="0" name=""/>
        <dsp:cNvSpPr/>
      </dsp:nvSpPr>
      <dsp:spPr>
        <a:xfrm rot="5400000">
          <a:off x="4278211" y="4038620"/>
          <a:ext cx="379595" cy="322730"/>
        </a:xfrm>
        <a:prstGeom prst="flowChartExtract">
          <a:avLst/>
        </a:prstGeom>
        <a:solidFill>
          <a:schemeClr val="lt1">
            <a:hueOff val="0"/>
            <a:satOff val="0"/>
            <a:lumOff val="0"/>
            <a:alphaOff val="0"/>
          </a:schemeClr>
        </a:solidFill>
        <a:ln w="25400" cap="flat" cmpd="sng" algn="ctr">
          <a:solidFill>
            <a:schemeClr val="accent3">
              <a:shade val="80000"/>
              <a:hueOff val="109454"/>
              <a:satOff val="-716"/>
              <a:lumOff val="12277"/>
              <a:alphaOff val="0"/>
            </a:schemeClr>
          </a:solidFill>
          <a:prstDash val="solid"/>
        </a:ln>
        <a:effectLst/>
      </dsp:spPr>
      <dsp:style>
        <a:lnRef idx="2">
          <a:scrgbClr r="0" g="0" b="0"/>
        </a:lnRef>
        <a:fillRef idx="1">
          <a:scrgbClr r="0" g="0" b="0"/>
        </a:fillRef>
        <a:effectRef idx="0">
          <a:scrgbClr r="0" g="0" b="0"/>
        </a:effectRef>
        <a:fontRef idx="minor"/>
      </dsp:style>
    </dsp:sp>
    <dsp:sp modelId="{E5206F46-D9AC-4F41-BB1E-68204EB24644}">
      <dsp:nvSpPr>
        <dsp:cNvPr id="0" name=""/>
        <dsp:cNvSpPr/>
      </dsp:nvSpPr>
      <dsp:spPr>
        <a:xfrm>
          <a:off x="4887558" y="1985679"/>
          <a:ext cx="1602892" cy="258184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lvl="0" algn="l" defTabSz="1244600" rtl="0">
            <a:lnSpc>
              <a:spcPct val="90000"/>
            </a:lnSpc>
            <a:spcBef>
              <a:spcPct val="0"/>
            </a:spcBef>
            <a:spcAft>
              <a:spcPct val="35000"/>
            </a:spcAft>
          </a:pPr>
          <a:endParaRPr lang="en-US" sz="2800" kern="1200" dirty="0" smtClean="0"/>
        </a:p>
        <a:p>
          <a:pPr lvl="0" algn="l" defTabSz="1244600" rtl="0">
            <a:lnSpc>
              <a:spcPct val="90000"/>
            </a:lnSpc>
            <a:spcBef>
              <a:spcPct val="0"/>
            </a:spcBef>
            <a:spcAft>
              <a:spcPct val="35000"/>
            </a:spcAft>
          </a:pPr>
          <a:endParaRPr lang="en-US" sz="2800" kern="1200" dirty="0" smtClean="0"/>
        </a:p>
        <a:p>
          <a:pPr lvl="0" algn="l" defTabSz="1244600" rtl="0">
            <a:lnSpc>
              <a:spcPct val="90000"/>
            </a:lnSpc>
            <a:spcBef>
              <a:spcPct val="0"/>
            </a:spcBef>
            <a:spcAft>
              <a:spcPct val="35000"/>
            </a:spcAft>
          </a:pPr>
          <a:r>
            <a:rPr lang="en-US" sz="2800" kern="1200" dirty="0" smtClean="0"/>
            <a:t>Telephone HBPC</a:t>
          </a:r>
        </a:p>
      </dsp:txBody>
      <dsp:txXfrm>
        <a:off x="4887558" y="1985679"/>
        <a:ext cx="1602892" cy="2581840"/>
      </dsp:txXfrm>
    </dsp:sp>
    <dsp:sp modelId="{36AA5DC9-18E6-4B28-85CE-43C0DB69DA68}">
      <dsp:nvSpPr>
        <dsp:cNvPr id="0" name=""/>
        <dsp:cNvSpPr/>
      </dsp:nvSpPr>
      <dsp:spPr>
        <a:xfrm>
          <a:off x="6684089" y="1985679"/>
          <a:ext cx="2151533" cy="2581840"/>
        </a:xfrm>
        <a:prstGeom prst="roundRect">
          <a:avLst>
            <a:gd name="adj" fmla="val 5000"/>
          </a:avLst>
        </a:prstGeom>
        <a:solidFill>
          <a:schemeClr val="accent3">
            <a:shade val="80000"/>
            <a:hueOff val="218909"/>
            <a:satOff val="-1431"/>
            <a:lumOff val="245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lvl="0" algn="r" defTabSz="1244600" rtl="0">
            <a:lnSpc>
              <a:spcPct val="90000"/>
            </a:lnSpc>
            <a:spcBef>
              <a:spcPct val="0"/>
            </a:spcBef>
            <a:spcAft>
              <a:spcPct val="35000"/>
            </a:spcAft>
          </a:pPr>
          <a:r>
            <a:rPr lang="en-US" sz="2800" kern="1200" dirty="0" smtClean="0"/>
            <a:t>160:</a:t>
          </a:r>
          <a:endParaRPr lang="en-US" sz="2800" kern="1200" dirty="0"/>
        </a:p>
      </dsp:txBody>
      <dsp:txXfrm rot="16200000">
        <a:off x="5840688" y="2829080"/>
        <a:ext cx="2117109" cy="430306"/>
      </dsp:txXfrm>
    </dsp:sp>
    <dsp:sp modelId="{5247A93F-5E5D-4E49-B3BC-CB8325D45698}">
      <dsp:nvSpPr>
        <dsp:cNvPr id="0" name=""/>
        <dsp:cNvSpPr/>
      </dsp:nvSpPr>
      <dsp:spPr>
        <a:xfrm rot="5400000">
          <a:off x="6505049" y="4038620"/>
          <a:ext cx="379595" cy="322730"/>
        </a:xfrm>
        <a:prstGeom prst="flowChartExtract">
          <a:avLst/>
        </a:prstGeom>
        <a:solidFill>
          <a:schemeClr val="lt1">
            <a:hueOff val="0"/>
            <a:satOff val="0"/>
            <a:lumOff val="0"/>
            <a:alphaOff val="0"/>
          </a:schemeClr>
        </a:solidFill>
        <a:ln w="25400" cap="flat" cmpd="sng" algn="ctr">
          <a:solidFill>
            <a:schemeClr val="accent3">
              <a:shade val="80000"/>
              <a:hueOff val="218909"/>
              <a:satOff val="-1431"/>
              <a:lumOff val="24554"/>
              <a:alphaOff val="0"/>
            </a:schemeClr>
          </a:solidFill>
          <a:prstDash val="solid"/>
        </a:ln>
        <a:effectLst/>
      </dsp:spPr>
      <dsp:style>
        <a:lnRef idx="2">
          <a:scrgbClr r="0" g="0" b="0"/>
        </a:lnRef>
        <a:fillRef idx="1">
          <a:scrgbClr r="0" g="0" b="0"/>
        </a:fillRef>
        <a:effectRef idx="0">
          <a:scrgbClr r="0" g="0" b="0"/>
        </a:effectRef>
        <a:fontRef idx="minor"/>
      </dsp:style>
    </dsp:sp>
    <dsp:sp modelId="{406F76F8-DE18-4AA1-B259-AFAF6B44F5D8}">
      <dsp:nvSpPr>
        <dsp:cNvPr id="0" name=""/>
        <dsp:cNvSpPr/>
      </dsp:nvSpPr>
      <dsp:spPr>
        <a:xfrm>
          <a:off x="7114396" y="1985679"/>
          <a:ext cx="1602892" cy="258184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b" anchorCtr="0">
          <a:noAutofit/>
        </a:bodyPr>
        <a:lstStyle/>
        <a:p>
          <a:pPr lvl="0" algn="l" defTabSz="1244600" rtl="0">
            <a:lnSpc>
              <a:spcPct val="90000"/>
            </a:lnSpc>
            <a:spcBef>
              <a:spcPct val="0"/>
            </a:spcBef>
            <a:spcAft>
              <a:spcPct val="35000"/>
            </a:spcAft>
          </a:pPr>
          <a:endParaRPr lang="en-US" sz="2800" kern="1200" dirty="0" smtClean="0"/>
        </a:p>
        <a:p>
          <a:pPr lvl="0" algn="l" defTabSz="1244600" rtl="0">
            <a:lnSpc>
              <a:spcPct val="90000"/>
            </a:lnSpc>
            <a:spcBef>
              <a:spcPct val="0"/>
            </a:spcBef>
            <a:spcAft>
              <a:spcPct val="35000"/>
            </a:spcAft>
          </a:pPr>
          <a:endParaRPr lang="en-US" sz="2800" kern="1200" dirty="0" smtClean="0"/>
        </a:p>
        <a:p>
          <a:pPr lvl="0" algn="l" defTabSz="1244600" rtl="0">
            <a:lnSpc>
              <a:spcPct val="90000"/>
            </a:lnSpc>
            <a:spcBef>
              <a:spcPct val="0"/>
            </a:spcBef>
            <a:spcAft>
              <a:spcPct val="35000"/>
            </a:spcAft>
          </a:pPr>
          <a:r>
            <a:rPr lang="en-US" sz="2800" b="0" kern="1200" dirty="0" smtClean="0">
              <a:solidFill>
                <a:schemeClr val="tx1"/>
              </a:solidFill>
            </a:rPr>
            <a:t>Secondary</a:t>
          </a:r>
          <a:r>
            <a:rPr lang="en-US" sz="2800" b="1" kern="1200" dirty="0" smtClean="0">
              <a:solidFill>
                <a:schemeClr val="bg1"/>
              </a:solidFill>
            </a:rPr>
            <a:t> </a:t>
          </a:r>
          <a:r>
            <a:rPr lang="en-US" sz="2800" kern="1200" dirty="0" smtClean="0"/>
            <a:t>stop code for clinical pharmacy</a:t>
          </a:r>
          <a:endParaRPr lang="en-US" sz="2800" kern="1200" dirty="0"/>
        </a:p>
      </dsp:txBody>
      <dsp:txXfrm>
        <a:off x="7114396" y="1985679"/>
        <a:ext cx="1602892" cy="25818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977AD-AF37-3940-8BC1-B66B16CF09C3}">
      <dsp:nvSpPr>
        <dsp:cNvPr id="0" name=""/>
        <dsp:cNvSpPr/>
      </dsp:nvSpPr>
      <dsp:spPr>
        <a:xfrm>
          <a:off x="1735471" y="3238499"/>
          <a:ext cx="955350" cy="2307431"/>
        </a:xfrm>
        <a:custGeom>
          <a:avLst/>
          <a:gdLst/>
          <a:ahLst/>
          <a:cxnLst/>
          <a:rect l="0" t="0" r="0" b="0"/>
          <a:pathLst>
            <a:path>
              <a:moveTo>
                <a:pt x="0" y="0"/>
              </a:moveTo>
              <a:lnTo>
                <a:pt x="477675" y="0"/>
              </a:lnTo>
              <a:lnTo>
                <a:pt x="477675" y="2307431"/>
              </a:lnTo>
              <a:lnTo>
                <a:pt x="955350" y="230743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2150711" y="4329780"/>
        <a:ext cx="124869" cy="124869"/>
      </dsp:txXfrm>
    </dsp:sp>
    <dsp:sp modelId="{2972CEB8-354E-EB44-9FA7-A7BC9F5767C5}">
      <dsp:nvSpPr>
        <dsp:cNvPr id="0" name=""/>
        <dsp:cNvSpPr/>
      </dsp:nvSpPr>
      <dsp:spPr>
        <a:xfrm>
          <a:off x="1735471" y="3238499"/>
          <a:ext cx="955350" cy="769143"/>
        </a:xfrm>
        <a:custGeom>
          <a:avLst/>
          <a:gdLst/>
          <a:ahLst/>
          <a:cxnLst/>
          <a:rect l="0" t="0" r="0" b="0"/>
          <a:pathLst>
            <a:path>
              <a:moveTo>
                <a:pt x="0" y="0"/>
              </a:moveTo>
              <a:lnTo>
                <a:pt x="477675" y="0"/>
              </a:lnTo>
              <a:lnTo>
                <a:pt x="477675" y="769143"/>
              </a:lnTo>
              <a:lnTo>
                <a:pt x="955350" y="769143"/>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182484" y="3592409"/>
        <a:ext cx="61324" cy="61324"/>
      </dsp:txXfrm>
    </dsp:sp>
    <dsp:sp modelId="{DC1C05ED-63C5-954C-90CA-197ACBE46E6F}">
      <dsp:nvSpPr>
        <dsp:cNvPr id="0" name=""/>
        <dsp:cNvSpPr/>
      </dsp:nvSpPr>
      <dsp:spPr>
        <a:xfrm>
          <a:off x="1735471" y="2469356"/>
          <a:ext cx="955350" cy="769143"/>
        </a:xfrm>
        <a:custGeom>
          <a:avLst/>
          <a:gdLst/>
          <a:ahLst/>
          <a:cxnLst/>
          <a:rect l="0" t="0" r="0" b="0"/>
          <a:pathLst>
            <a:path>
              <a:moveTo>
                <a:pt x="0" y="769143"/>
              </a:moveTo>
              <a:lnTo>
                <a:pt x="477675" y="769143"/>
              </a:lnTo>
              <a:lnTo>
                <a:pt x="477675" y="0"/>
              </a:lnTo>
              <a:lnTo>
                <a:pt x="955350" y="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182484" y="2823265"/>
        <a:ext cx="61324" cy="61324"/>
      </dsp:txXfrm>
    </dsp:sp>
    <dsp:sp modelId="{A9E74CFF-613D-6546-AAEA-024850ACADF7}">
      <dsp:nvSpPr>
        <dsp:cNvPr id="0" name=""/>
        <dsp:cNvSpPr/>
      </dsp:nvSpPr>
      <dsp:spPr>
        <a:xfrm>
          <a:off x="1735471" y="931068"/>
          <a:ext cx="955350" cy="2307431"/>
        </a:xfrm>
        <a:custGeom>
          <a:avLst/>
          <a:gdLst/>
          <a:ahLst/>
          <a:cxnLst/>
          <a:rect l="0" t="0" r="0" b="0"/>
          <a:pathLst>
            <a:path>
              <a:moveTo>
                <a:pt x="0" y="2307431"/>
              </a:moveTo>
              <a:lnTo>
                <a:pt x="477675" y="2307431"/>
              </a:lnTo>
              <a:lnTo>
                <a:pt x="477675" y="0"/>
              </a:lnTo>
              <a:lnTo>
                <a:pt x="955350" y="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2150711" y="2022349"/>
        <a:ext cx="124869" cy="124869"/>
      </dsp:txXfrm>
    </dsp:sp>
    <dsp:sp modelId="{09198C7E-2466-E542-82B4-59FF0AE4C26C}">
      <dsp:nvSpPr>
        <dsp:cNvPr id="0" name=""/>
        <dsp:cNvSpPr/>
      </dsp:nvSpPr>
      <dsp:spPr>
        <a:xfrm rot="16200000">
          <a:off x="-2370764" y="2370764"/>
          <a:ext cx="6476999" cy="173547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sz="6500" kern="1200" dirty="0" smtClean="0"/>
            <a:t>Chart Consult</a:t>
          </a:r>
          <a:endParaRPr lang="en-US" sz="6500" kern="1200" dirty="0"/>
        </a:p>
      </dsp:txBody>
      <dsp:txXfrm>
        <a:off x="-2370764" y="2370764"/>
        <a:ext cx="6476999" cy="1735471"/>
      </dsp:txXfrm>
    </dsp:sp>
    <dsp:sp modelId="{D6FCE56A-CA15-5540-B7E5-A78BC486BB72}">
      <dsp:nvSpPr>
        <dsp:cNvPr id="0" name=""/>
        <dsp:cNvSpPr/>
      </dsp:nvSpPr>
      <dsp:spPr>
        <a:xfrm>
          <a:off x="2690821" y="315753"/>
          <a:ext cx="5692346" cy="123063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1866900">
            <a:lnSpc>
              <a:spcPct val="90000"/>
            </a:lnSpc>
            <a:spcBef>
              <a:spcPct val="0"/>
            </a:spcBef>
            <a:spcAft>
              <a:spcPct val="35000"/>
            </a:spcAft>
          </a:pPr>
          <a:r>
            <a:rPr lang="en-US" sz="4200" kern="1200" dirty="0" smtClean="0"/>
            <a:t>Not Face to Face</a:t>
          </a:r>
          <a:endParaRPr lang="en-US" sz="4200" kern="1200" dirty="0"/>
        </a:p>
      </dsp:txBody>
      <dsp:txXfrm>
        <a:off x="2690821" y="315753"/>
        <a:ext cx="5692346" cy="1230630"/>
      </dsp:txXfrm>
    </dsp:sp>
    <dsp:sp modelId="{A7CB652D-B7AD-9947-B3AC-2F810265AD71}">
      <dsp:nvSpPr>
        <dsp:cNvPr id="0" name=""/>
        <dsp:cNvSpPr/>
      </dsp:nvSpPr>
      <dsp:spPr>
        <a:xfrm>
          <a:off x="2690821" y="1854041"/>
          <a:ext cx="5692346" cy="123063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1866900">
            <a:lnSpc>
              <a:spcPct val="90000"/>
            </a:lnSpc>
            <a:spcBef>
              <a:spcPct val="0"/>
            </a:spcBef>
            <a:spcAft>
              <a:spcPct val="35000"/>
            </a:spcAft>
          </a:pPr>
          <a:r>
            <a:rPr lang="en-US" sz="4200" kern="1200" dirty="0" smtClean="0"/>
            <a:t>Not Telephone</a:t>
          </a:r>
          <a:endParaRPr lang="en-US" sz="4200" kern="1200" dirty="0"/>
        </a:p>
      </dsp:txBody>
      <dsp:txXfrm>
        <a:off x="2690821" y="1854041"/>
        <a:ext cx="5692346" cy="1230630"/>
      </dsp:txXfrm>
    </dsp:sp>
    <dsp:sp modelId="{5530C265-10A4-6F46-81A8-69E8FB92BEBE}">
      <dsp:nvSpPr>
        <dsp:cNvPr id="0" name=""/>
        <dsp:cNvSpPr/>
      </dsp:nvSpPr>
      <dsp:spPr>
        <a:xfrm>
          <a:off x="2690821" y="3392328"/>
          <a:ext cx="5692346" cy="123063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1866900">
            <a:lnSpc>
              <a:spcPct val="90000"/>
            </a:lnSpc>
            <a:spcBef>
              <a:spcPct val="0"/>
            </a:spcBef>
            <a:spcAft>
              <a:spcPct val="35000"/>
            </a:spcAft>
          </a:pPr>
          <a:r>
            <a:rPr lang="en-US" sz="4200" kern="1200" dirty="0" smtClean="0"/>
            <a:t>Not An E-Consult</a:t>
          </a:r>
          <a:endParaRPr lang="en-US" sz="4200" kern="1200" dirty="0"/>
        </a:p>
      </dsp:txBody>
      <dsp:txXfrm>
        <a:off x="2690821" y="3392328"/>
        <a:ext cx="5692346" cy="1230630"/>
      </dsp:txXfrm>
    </dsp:sp>
    <dsp:sp modelId="{739F829A-199D-344A-AAA3-14863510BAF3}">
      <dsp:nvSpPr>
        <dsp:cNvPr id="0" name=""/>
        <dsp:cNvSpPr/>
      </dsp:nvSpPr>
      <dsp:spPr>
        <a:xfrm>
          <a:off x="2690821" y="4930616"/>
          <a:ext cx="5692346" cy="123063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1866900">
            <a:lnSpc>
              <a:spcPct val="90000"/>
            </a:lnSpc>
            <a:spcBef>
              <a:spcPct val="0"/>
            </a:spcBef>
            <a:spcAft>
              <a:spcPct val="35000"/>
            </a:spcAft>
          </a:pPr>
          <a:r>
            <a:rPr lang="en-US" sz="4200" kern="1200" dirty="0" smtClean="0"/>
            <a:t>Meets Definition of Count</a:t>
          </a:r>
          <a:endParaRPr lang="en-US" sz="4200" kern="1200" dirty="0"/>
        </a:p>
      </dsp:txBody>
      <dsp:txXfrm>
        <a:off x="2690821" y="4930616"/>
        <a:ext cx="5692346" cy="123063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7BE44-7C51-CA43-8C9D-EF2321743AF5}">
      <dsp:nvSpPr>
        <dsp:cNvPr id="0" name=""/>
        <dsp:cNvSpPr/>
      </dsp:nvSpPr>
      <dsp:spPr>
        <a:xfrm>
          <a:off x="2886455" y="0"/>
          <a:ext cx="2002536" cy="1112520"/>
        </a:xfrm>
        <a:prstGeom prst="roundRect">
          <a:avLst>
            <a:gd name="adj" fmla="val 10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E-Consult</a:t>
          </a:r>
          <a:endParaRPr lang="en-US" sz="2800" kern="1200" dirty="0"/>
        </a:p>
      </dsp:txBody>
      <dsp:txXfrm>
        <a:off x="2919040" y="32585"/>
        <a:ext cx="1937366" cy="1047350"/>
      </dsp:txXfrm>
    </dsp:sp>
    <dsp:sp modelId="{37DB2D61-1B7F-D549-93F3-7DA8839ADC21}">
      <dsp:nvSpPr>
        <dsp:cNvPr id="0" name=""/>
        <dsp:cNvSpPr/>
      </dsp:nvSpPr>
      <dsp:spPr>
        <a:xfrm>
          <a:off x="5779008" y="0"/>
          <a:ext cx="2002536" cy="1112520"/>
        </a:xfrm>
        <a:prstGeom prst="roundRect">
          <a:avLst>
            <a:gd name="adj" fmla="val 10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Chart</a:t>
          </a:r>
          <a:endParaRPr lang="en-US" sz="2800" kern="1200" dirty="0"/>
        </a:p>
      </dsp:txBody>
      <dsp:txXfrm>
        <a:off x="5811593" y="32585"/>
        <a:ext cx="1937366" cy="1047350"/>
      </dsp:txXfrm>
    </dsp:sp>
    <dsp:sp modelId="{76F01F8B-468D-A043-8FFC-A5513CCC4C11}">
      <dsp:nvSpPr>
        <dsp:cNvPr id="0" name=""/>
        <dsp:cNvSpPr/>
      </dsp:nvSpPr>
      <dsp:spPr>
        <a:xfrm>
          <a:off x="4916804" y="4728210"/>
          <a:ext cx="834390" cy="834390"/>
        </a:xfrm>
        <a:prstGeom prst="triangle">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B9A6905-E4EA-B347-BA5E-C0C569654ACF}">
      <dsp:nvSpPr>
        <dsp:cNvPr id="0" name=""/>
        <dsp:cNvSpPr/>
      </dsp:nvSpPr>
      <dsp:spPr>
        <a:xfrm rot="240000">
          <a:off x="2830065" y="4370664"/>
          <a:ext cx="5007868" cy="350184"/>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B0F9AEF-83B3-7949-BDE1-BEBC25D5C912}">
      <dsp:nvSpPr>
        <dsp:cNvPr id="0" name=""/>
        <dsp:cNvSpPr/>
      </dsp:nvSpPr>
      <dsp:spPr>
        <a:xfrm rot="240000">
          <a:off x="5705443" y="3749360"/>
          <a:ext cx="2260916" cy="667176"/>
        </a:xfrm>
        <a:prstGeom prst="roundRect">
          <a:avLst/>
        </a:prstGeom>
        <a:gradFill rotWithShape="0">
          <a:gsLst>
            <a:gs pos="0">
              <a:schemeClr val="accent3">
                <a:shade val="80000"/>
                <a:hueOff val="0"/>
                <a:satOff val="0"/>
                <a:lumOff val="0"/>
                <a:alphaOff val="0"/>
                <a:shade val="51000"/>
                <a:satMod val="130000"/>
              </a:schemeClr>
            </a:gs>
            <a:gs pos="80000">
              <a:schemeClr val="accent3">
                <a:shade val="80000"/>
                <a:hueOff val="0"/>
                <a:satOff val="0"/>
                <a:lumOff val="0"/>
                <a:alphaOff val="0"/>
                <a:shade val="93000"/>
                <a:satMod val="130000"/>
              </a:schemeClr>
            </a:gs>
            <a:gs pos="100000">
              <a:schemeClr val="accent3">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Auto consult</a:t>
          </a:r>
          <a:endParaRPr lang="en-US" sz="2800" kern="1200" dirty="0"/>
        </a:p>
      </dsp:txBody>
      <dsp:txXfrm>
        <a:off x="5738012" y="3781929"/>
        <a:ext cx="2195778" cy="602038"/>
      </dsp:txXfrm>
    </dsp:sp>
    <dsp:sp modelId="{9A1967A1-B4E6-7B4A-B35D-34F973AF253A}">
      <dsp:nvSpPr>
        <dsp:cNvPr id="0" name=""/>
        <dsp:cNvSpPr/>
      </dsp:nvSpPr>
      <dsp:spPr>
        <a:xfrm rot="240000">
          <a:off x="5897870" y="3005530"/>
          <a:ext cx="1987315" cy="686308"/>
        </a:xfrm>
        <a:prstGeom prst="roundRect">
          <a:avLst/>
        </a:prstGeom>
        <a:gradFill rotWithShape="0">
          <a:gsLst>
            <a:gs pos="0">
              <a:schemeClr val="accent3">
                <a:shade val="80000"/>
                <a:hueOff val="43782"/>
                <a:satOff val="-286"/>
                <a:lumOff val="4911"/>
                <a:alphaOff val="0"/>
                <a:shade val="51000"/>
                <a:satMod val="130000"/>
              </a:schemeClr>
            </a:gs>
            <a:gs pos="80000">
              <a:schemeClr val="accent3">
                <a:shade val="80000"/>
                <a:hueOff val="43782"/>
                <a:satOff val="-286"/>
                <a:lumOff val="4911"/>
                <a:alphaOff val="0"/>
                <a:shade val="93000"/>
                <a:satMod val="130000"/>
              </a:schemeClr>
            </a:gs>
            <a:gs pos="100000">
              <a:schemeClr val="accent3">
                <a:shade val="80000"/>
                <a:hueOff val="43782"/>
                <a:satOff val="-286"/>
                <a:lumOff val="491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Consult</a:t>
          </a:r>
          <a:endParaRPr lang="en-US" sz="2800" kern="1200" dirty="0"/>
        </a:p>
      </dsp:txBody>
      <dsp:txXfrm>
        <a:off x="5931373" y="3039033"/>
        <a:ext cx="1920309" cy="619302"/>
      </dsp:txXfrm>
    </dsp:sp>
    <dsp:sp modelId="{95DD5D12-A28F-174D-BD8E-6CA2677ABFA8}">
      <dsp:nvSpPr>
        <dsp:cNvPr id="0" name=""/>
        <dsp:cNvSpPr/>
      </dsp:nvSpPr>
      <dsp:spPr>
        <a:xfrm rot="240000">
          <a:off x="5953496" y="2271267"/>
          <a:ext cx="1987315" cy="686308"/>
        </a:xfrm>
        <a:prstGeom prst="roundRect">
          <a:avLst/>
        </a:prstGeom>
        <a:gradFill rotWithShape="0">
          <a:gsLst>
            <a:gs pos="0">
              <a:schemeClr val="accent3">
                <a:shade val="80000"/>
                <a:hueOff val="87564"/>
                <a:satOff val="-572"/>
                <a:lumOff val="9822"/>
                <a:alphaOff val="0"/>
                <a:shade val="51000"/>
                <a:satMod val="130000"/>
              </a:schemeClr>
            </a:gs>
            <a:gs pos="80000">
              <a:schemeClr val="accent3">
                <a:shade val="80000"/>
                <a:hueOff val="87564"/>
                <a:satOff val="-572"/>
                <a:lumOff val="9822"/>
                <a:alphaOff val="0"/>
                <a:shade val="93000"/>
                <a:satMod val="130000"/>
              </a:schemeClr>
            </a:gs>
            <a:gs pos="100000">
              <a:schemeClr val="accent3">
                <a:shade val="80000"/>
                <a:hueOff val="87564"/>
                <a:satOff val="-572"/>
                <a:lumOff val="982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Recurring</a:t>
          </a:r>
          <a:endParaRPr lang="en-US" sz="2800" kern="1200" dirty="0"/>
        </a:p>
      </dsp:txBody>
      <dsp:txXfrm>
        <a:off x="5986999" y="2304770"/>
        <a:ext cx="1920309" cy="619302"/>
      </dsp:txXfrm>
    </dsp:sp>
    <dsp:sp modelId="{2B748D6E-0800-0D46-9587-9978DBC13AA4}">
      <dsp:nvSpPr>
        <dsp:cNvPr id="0" name=""/>
        <dsp:cNvSpPr/>
      </dsp:nvSpPr>
      <dsp:spPr>
        <a:xfrm rot="240000">
          <a:off x="6009122" y="1537004"/>
          <a:ext cx="1987315" cy="686308"/>
        </a:xfrm>
        <a:prstGeom prst="roundRect">
          <a:avLst/>
        </a:prstGeom>
        <a:gradFill rotWithShape="0">
          <a:gsLst>
            <a:gs pos="0">
              <a:schemeClr val="accent3">
                <a:shade val="80000"/>
                <a:hueOff val="131345"/>
                <a:satOff val="-859"/>
                <a:lumOff val="14732"/>
                <a:alphaOff val="0"/>
                <a:shade val="51000"/>
                <a:satMod val="130000"/>
              </a:schemeClr>
            </a:gs>
            <a:gs pos="80000">
              <a:schemeClr val="accent3">
                <a:shade val="80000"/>
                <a:hueOff val="131345"/>
                <a:satOff val="-859"/>
                <a:lumOff val="14732"/>
                <a:alphaOff val="0"/>
                <a:shade val="93000"/>
                <a:satMod val="130000"/>
              </a:schemeClr>
            </a:gs>
            <a:gs pos="100000">
              <a:schemeClr val="accent3">
                <a:shade val="80000"/>
                <a:hueOff val="131345"/>
                <a:satOff val="-859"/>
                <a:lumOff val="1473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NFs</a:t>
          </a:r>
          <a:endParaRPr lang="en-US" sz="2800" kern="1200" dirty="0"/>
        </a:p>
      </dsp:txBody>
      <dsp:txXfrm>
        <a:off x="6042625" y="1570507"/>
        <a:ext cx="1920309" cy="619302"/>
      </dsp:txXfrm>
    </dsp:sp>
    <dsp:sp modelId="{704C01A8-6B39-7F45-8AAD-1874EF9FF876}">
      <dsp:nvSpPr>
        <dsp:cNvPr id="0" name=""/>
        <dsp:cNvSpPr/>
      </dsp:nvSpPr>
      <dsp:spPr>
        <a:xfrm rot="240000">
          <a:off x="2949692" y="3539540"/>
          <a:ext cx="1987315" cy="686308"/>
        </a:xfrm>
        <a:prstGeom prst="roundRect">
          <a:avLst/>
        </a:prstGeom>
        <a:gradFill rotWithShape="0">
          <a:gsLst>
            <a:gs pos="0">
              <a:schemeClr val="accent3">
                <a:shade val="80000"/>
                <a:hueOff val="175127"/>
                <a:satOff val="-1145"/>
                <a:lumOff val="19643"/>
                <a:alphaOff val="0"/>
                <a:shade val="51000"/>
                <a:satMod val="130000"/>
              </a:schemeClr>
            </a:gs>
            <a:gs pos="80000">
              <a:schemeClr val="accent3">
                <a:shade val="80000"/>
                <a:hueOff val="175127"/>
                <a:satOff val="-1145"/>
                <a:lumOff val="19643"/>
                <a:alphaOff val="0"/>
                <a:shade val="93000"/>
                <a:satMod val="130000"/>
              </a:schemeClr>
            </a:gs>
            <a:gs pos="100000">
              <a:schemeClr val="accent3">
                <a:shade val="80000"/>
                <a:hueOff val="175127"/>
                <a:satOff val="-1145"/>
                <a:lumOff val="1964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Consult</a:t>
          </a:r>
          <a:endParaRPr lang="en-US" sz="2800" kern="1200" dirty="0"/>
        </a:p>
      </dsp:txBody>
      <dsp:txXfrm>
        <a:off x="2983195" y="3573043"/>
        <a:ext cx="1920309" cy="619302"/>
      </dsp:txXfrm>
    </dsp:sp>
    <dsp:sp modelId="{E8A7A90E-D592-7546-997E-3963949570F2}">
      <dsp:nvSpPr>
        <dsp:cNvPr id="0" name=""/>
        <dsp:cNvSpPr/>
      </dsp:nvSpPr>
      <dsp:spPr>
        <a:xfrm rot="240000">
          <a:off x="3005318" y="2805277"/>
          <a:ext cx="1987315" cy="686308"/>
        </a:xfrm>
        <a:prstGeom prst="roundRect">
          <a:avLst/>
        </a:prstGeom>
        <a:gradFill rotWithShape="0">
          <a:gsLst>
            <a:gs pos="0">
              <a:schemeClr val="accent3">
                <a:shade val="80000"/>
                <a:hueOff val="218909"/>
                <a:satOff val="-1431"/>
                <a:lumOff val="24554"/>
                <a:alphaOff val="0"/>
                <a:shade val="51000"/>
                <a:satMod val="130000"/>
              </a:schemeClr>
            </a:gs>
            <a:gs pos="80000">
              <a:schemeClr val="accent3">
                <a:shade val="80000"/>
                <a:hueOff val="218909"/>
                <a:satOff val="-1431"/>
                <a:lumOff val="24554"/>
                <a:alphaOff val="0"/>
                <a:shade val="93000"/>
                <a:satMod val="130000"/>
              </a:schemeClr>
            </a:gs>
            <a:gs pos="100000">
              <a:schemeClr val="accent3">
                <a:shade val="80000"/>
                <a:hueOff val="218909"/>
                <a:satOff val="-1431"/>
                <a:lumOff val="2455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1 time</a:t>
          </a:r>
          <a:endParaRPr lang="en-US" sz="2800" kern="1200" dirty="0"/>
        </a:p>
      </dsp:txBody>
      <dsp:txXfrm>
        <a:off x="3038821" y="2838780"/>
        <a:ext cx="1920309" cy="6193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E796D1-95EB-FE47-ADA3-CDCFBF42E2D8}">
      <dsp:nvSpPr>
        <dsp:cNvPr id="0" name=""/>
        <dsp:cNvSpPr/>
      </dsp:nvSpPr>
      <dsp:spPr>
        <a:xfrm>
          <a:off x="2027395" y="278606"/>
          <a:ext cx="5529262" cy="1920240"/>
        </a:xfrm>
        <a:prstGeom prst="ellipse">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E90B13-4249-0A44-8F8C-E70B3936A179}">
      <dsp:nvSpPr>
        <dsp:cNvPr id="0" name=""/>
        <dsp:cNvSpPr/>
      </dsp:nvSpPr>
      <dsp:spPr>
        <a:xfrm>
          <a:off x="4264818" y="4980622"/>
          <a:ext cx="1071562" cy="685800"/>
        </a:xfrm>
        <a:prstGeom prst="down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E22E35-55E6-3242-8D5C-3003C01D1888}">
      <dsp:nvSpPr>
        <dsp:cNvPr id="0" name=""/>
        <dsp:cNvSpPr/>
      </dsp:nvSpPr>
      <dsp:spPr>
        <a:xfrm>
          <a:off x="-566539" y="5257801"/>
          <a:ext cx="10734278" cy="1285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dirty="0" smtClean="0"/>
            <a:t>Provides Details Regarding Type of Encounter</a:t>
          </a:r>
          <a:endParaRPr lang="en-US" sz="3600" kern="1200" dirty="0"/>
        </a:p>
      </dsp:txBody>
      <dsp:txXfrm>
        <a:off x="-566539" y="5257801"/>
        <a:ext cx="10734278" cy="1285875"/>
      </dsp:txXfrm>
    </dsp:sp>
    <dsp:sp modelId="{92D81A9A-4CE3-0F44-98C1-36B56DA463CB}">
      <dsp:nvSpPr>
        <dsp:cNvPr id="0" name=""/>
        <dsp:cNvSpPr/>
      </dsp:nvSpPr>
      <dsp:spPr>
        <a:xfrm>
          <a:off x="4037647" y="2347150"/>
          <a:ext cx="1928812" cy="1928812"/>
        </a:xfrm>
        <a:prstGeom prst="ellipse">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r>
            <a:rPr lang="en-US" sz="4100" kern="1200" dirty="0" smtClean="0"/>
            <a:t>Char4</a:t>
          </a:r>
          <a:endParaRPr lang="en-US" sz="4100" kern="1200" dirty="0"/>
        </a:p>
      </dsp:txBody>
      <dsp:txXfrm>
        <a:off x="4320115" y="2629618"/>
        <a:ext cx="1363876" cy="1363876"/>
      </dsp:txXfrm>
    </dsp:sp>
    <dsp:sp modelId="{B10B5555-3285-2E48-9147-3C426F6D51B3}">
      <dsp:nvSpPr>
        <dsp:cNvPr id="0" name=""/>
        <dsp:cNvSpPr/>
      </dsp:nvSpPr>
      <dsp:spPr>
        <a:xfrm>
          <a:off x="2657474" y="900112"/>
          <a:ext cx="1928812" cy="1928812"/>
        </a:xfrm>
        <a:prstGeom prst="ellipse">
          <a:avLst/>
        </a:prstGeom>
        <a:solidFill>
          <a:schemeClr val="accent4">
            <a:shade val="80000"/>
            <a:hueOff val="-88279"/>
            <a:satOff val="-2183"/>
            <a:lumOff val="124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r>
            <a:rPr lang="en-US" sz="4100" kern="1200" dirty="0" smtClean="0"/>
            <a:t>2 Stop</a:t>
          </a:r>
          <a:endParaRPr lang="en-US" sz="4100" kern="1200" dirty="0"/>
        </a:p>
      </dsp:txBody>
      <dsp:txXfrm>
        <a:off x="2939942" y="1182580"/>
        <a:ext cx="1363876" cy="1363876"/>
      </dsp:txXfrm>
    </dsp:sp>
    <dsp:sp modelId="{AFE2B631-DA6F-C349-9ED4-BD956120EE71}">
      <dsp:nvSpPr>
        <dsp:cNvPr id="0" name=""/>
        <dsp:cNvSpPr/>
      </dsp:nvSpPr>
      <dsp:spPr>
        <a:xfrm>
          <a:off x="4629149" y="433768"/>
          <a:ext cx="1928812" cy="1928812"/>
        </a:xfrm>
        <a:prstGeom prst="ellipse">
          <a:avLst/>
        </a:prstGeom>
        <a:solidFill>
          <a:schemeClr val="accent4">
            <a:shade val="80000"/>
            <a:hueOff val="-176558"/>
            <a:satOff val="-4365"/>
            <a:lumOff val="249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r>
            <a:rPr lang="en-US" sz="4100" kern="1200" dirty="0" smtClean="0"/>
            <a:t>1 Stop</a:t>
          </a:r>
          <a:endParaRPr lang="en-US" sz="4100" kern="1200" dirty="0"/>
        </a:p>
      </dsp:txBody>
      <dsp:txXfrm>
        <a:off x="4911617" y="716236"/>
        <a:ext cx="1363876" cy="1363876"/>
      </dsp:txXfrm>
    </dsp:sp>
    <dsp:sp modelId="{4075312C-FED2-E846-A934-6031627DB06D}">
      <dsp:nvSpPr>
        <dsp:cNvPr id="0" name=""/>
        <dsp:cNvSpPr/>
      </dsp:nvSpPr>
      <dsp:spPr>
        <a:xfrm>
          <a:off x="1800224" y="42862"/>
          <a:ext cx="6000750" cy="4800600"/>
        </a:xfrm>
        <a:prstGeom prst="funnel">
          <a:avLst/>
        </a:prstGeom>
        <a:solidFill>
          <a:schemeClr val="lt1">
            <a:alpha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D3535A-3A0D-4BC3-BD0C-9E45CB63CD96}">
      <dsp:nvSpPr>
        <dsp:cNvPr id="0" name=""/>
        <dsp:cNvSpPr/>
      </dsp:nvSpPr>
      <dsp:spPr>
        <a:xfrm>
          <a:off x="1079" y="1023565"/>
          <a:ext cx="4208115" cy="2524869"/>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smtClean="0"/>
            <a:t>Services provided by a pharmacist to a patient during a face-to-face encounter that involve an assessment and intervention</a:t>
          </a:r>
          <a:endParaRPr lang="en-US" sz="2800" kern="1200" dirty="0"/>
        </a:p>
      </dsp:txBody>
      <dsp:txXfrm>
        <a:off x="1079" y="1023565"/>
        <a:ext cx="4208115" cy="2524869"/>
      </dsp:txXfrm>
    </dsp:sp>
    <dsp:sp modelId="{BFF80912-D6A6-497E-BB27-4D7E8BCC492A}">
      <dsp:nvSpPr>
        <dsp:cNvPr id="0" name=""/>
        <dsp:cNvSpPr/>
      </dsp:nvSpPr>
      <dsp:spPr>
        <a:xfrm>
          <a:off x="4630005" y="1023565"/>
          <a:ext cx="4208115" cy="2524869"/>
        </a:xfrm>
        <a:prstGeom prst="rect">
          <a:avLst/>
        </a:prstGeom>
        <a:solidFill>
          <a:schemeClr val="accent2">
            <a:shade val="80000"/>
            <a:hueOff val="-35872"/>
            <a:satOff val="-4024"/>
            <a:lumOff val="256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smtClean="0"/>
            <a:t>Also used for chart consults and e-consults despite face-to-face definition </a:t>
          </a:r>
          <a:endParaRPr lang="en-US" sz="2800" kern="1200" dirty="0"/>
        </a:p>
      </dsp:txBody>
      <dsp:txXfrm>
        <a:off x="4630005" y="1023565"/>
        <a:ext cx="4208115" cy="252486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258A78-701D-4F86-845B-A5B6F6A74AAC}">
      <dsp:nvSpPr>
        <dsp:cNvPr id="0" name=""/>
        <dsp:cNvSpPr/>
      </dsp:nvSpPr>
      <dsp:spPr>
        <a:xfrm>
          <a:off x="198" y="917216"/>
          <a:ext cx="4328226" cy="1149409"/>
        </a:xfrm>
        <a:prstGeom prst="roundRect">
          <a:avLst>
            <a:gd name="adj" fmla="val 100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n-US" sz="2800" b="1" kern="1200" dirty="0" smtClean="0"/>
            <a:t>PBM Guidance Documents</a:t>
          </a:r>
          <a:endParaRPr lang="en-US" sz="2800" kern="1200" dirty="0"/>
        </a:p>
      </dsp:txBody>
      <dsp:txXfrm>
        <a:off x="33863" y="950881"/>
        <a:ext cx="4260896" cy="1082079"/>
      </dsp:txXfrm>
    </dsp:sp>
    <dsp:sp modelId="{B12A26BE-2AFD-491C-9F6A-4B3E19E09D29}">
      <dsp:nvSpPr>
        <dsp:cNvPr id="0" name=""/>
        <dsp:cNvSpPr/>
      </dsp:nvSpPr>
      <dsp:spPr>
        <a:xfrm>
          <a:off x="433020" y="2066626"/>
          <a:ext cx="432822" cy="665880"/>
        </a:xfrm>
        <a:custGeom>
          <a:avLst/>
          <a:gdLst/>
          <a:ahLst/>
          <a:cxnLst/>
          <a:rect l="0" t="0" r="0" b="0"/>
          <a:pathLst>
            <a:path>
              <a:moveTo>
                <a:pt x="0" y="0"/>
              </a:moveTo>
              <a:lnTo>
                <a:pt x="0" y="665880"/>
              </a:lnTo>
              <a:lnTo>
                <a:pt x="432822" y="665880"/>
              </a:lnTo>
            </a:path>
          </a:pathLst>
        </a:custGeom>
        <a:noFill/>
        <a:ln w="25400" cap="flat" cmpd="sng" algn="ctr">
          <a:solidFill>
            <a:schemeClr val="accent3">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8D62D2-C9CB-4DC5-B107-B24CA566496E}">
      <dsp:nvSpPr>
        <dsp:cNvPr id="0" name=""/>
        <dsp:cNvSpPr/>
      </dsp:nvSpPr>
      <dsp:spPr>
        <a:xfrm>
          <a:off x="865843" y="2157802"/>
          <a:ext cx="3462580" cy="1149409"/>
        </a:xfrm>
        <a:prstGeom prst="roundRect">
          <a:avLst>
            <a:gd name="adj" fmla="val 10000"/>
          </a:avLst>
        </a:prstGeom>
        <a:solidFill>
          <a:schemeClr val="lt1">
            <a:alpha val="9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n-US" sz="2800" b="1" kern="1200" smtClean="0"/>
            <a:t>Clinic Set-Up</a:t>
          </a:r>
          <a:endParaRPr lang="en-US" sz="2800" kern="1200"/>
        </a:p>
      </dsp:txBody>
      <dsp:txXfrm>
        <a:off x="899508" y="2191467"/>
        <a:ext cx="3395250" cy="1082079"/>
      </dsp:txXfrm>
    </dsp:sp>
    <dsp:sp modelId="{74809B3B-9166-40D6-8778-3B40DF601C77}">
      <dsp:nvSpPr>
        <dsp:cNvPr id="0" name=""/>
        <dsp:cNvSpPr/>
      </dsp:nvSpPr>
      <dsp:spPr>
        <a:xfrm>
          <a:off x="433020" y="2066626"/>
          <a:ext cx="432822" cy="1906466"/>
        </a:xfrm>
        <a:custGeom>
          <a:avLst/>
          <a:gdLst/>
          <a:ahLst/>
          <a:cxnLst/>
          <a:rect l="0" t="0" r="0" b="0"/>
          <a:pathLst>
            <a:path>
              <a:moveTo>
                <a:pt x="0" y="0"/>
              </a:moveTo>
              <a:lnTo>
                <a:pt x="0" y="1906466"/>
              </a:lnTo>
              <a:lnTo>
                <a:pt x="432822" y="1906466"/>
              </a:lnTo>
            </a:path>
          </a:pathLst>
        </a:custGeom>
        <a:noFill/>
        <a:ln w="25400" cap="flat" cmpd="sng" algn="ctr">
          <a:solidFill>
            <a:schemeClr val="accent3">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FFCCA-4EFA-44C3-A7B2-B523C9B7E7A3}">
      <dsp:nvSpPr>
        <dsp:cNvPr id="0" name=""/>
        <dsp:cNvSpPr/>
      </dsp:nvSpPr>
      <dsp:spPr>
        <a:xfrm>
          <a:off x="865843" y="3398387"/>
          <a:ext cx="3462580" cy="1149409"/>
        </a:xfrm>
        <a:prstGeom prst="roundRect">
          <a:avLst>
            <a:gd name="adj" fmla="val 10000"/>
          </a:avLst>
        </a:prstGeom>
        <a:solidFill>
          <a:schemeClr val="lt1">
            <a:alpha val="90000"/>
            <a:hueOff val="0"/>
            <a:satOff val="0"/>
            <a:lumOff val="0"/>
            <a:alphaOff val="0"/>
          </a:schemeClr>
        </a:solidFill>
        <a:ln w="25400" cap="flat" cmpd="sng" algn="ctr">
          <a:solidFill>
            <a:schemeClr val="accent3">
              <a:shade val="80000"/>
              <a:hueOff val="54727"/>
              <a:satOff val="-358"/>
              <a:lumOff val="61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n-US" sz="2800" b="1" kern="1200" dirty="0" smtClean="0"/>
            <a:t>Virtual Care Guidance</a:t>
          </a:r>
          <a:endParaRPr lang="en-US" sz="2800" kern="1200" dirty="0"/>
        </a:p>
      </dsp:txBody>
      <dsp:txXfrm>
        <a:off x="899508" y="3432052"/>
        <a:ext cx="3395250" cy="1082079"/>
      </dsp:txXfrm>
    </dsp:sp>
    <dsp:sp modelId="{F105BCB2-974C-4854-AF02-A4BCC056CB85}">
      <dsp:nvSpPr>
        <dsp:cNvPr id="0" name=""/>
        <dsp:cNvSpPr/>
      </dsp:nvSpPr>
      <dsp:spPr>
        <a:xfrm>
          <a:off x="4510775" y="917216"/>
          <a:ext cx="4328226" cy="1149409"/>
        </a:xfrm>
        <a:prstGeom prst="roundRect">
          <a:avLst>
            <a:gd name="adj" fmla="val 10000"/>
          </a:avLst>
        </a:prstGeom>
        <a:solidFill>
          <a:schemeClr val="accent3">
            <a:shade val="80000"/>
            <a:hueOff val="218909"/>
            <a:satOff val="-1431"/>
            <a:lumOff val="245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n-US" sz="2800" b="1" kern="1200" dirty="0" smtClean="0"/>
            <a:t>DSS Documents</a:t>
          </a:r>
          <a:endParaRPr lang="en-US" sz="2800" kern="1200" dirty="0"/>
        </a:p>
      </dsp:txBody>
      <dsp:txXfrm>
        <a:off x="4544440" y="950881"/>
        <a:ext cx="4260896" cy="1082079"/>
      </dsp:txXfrm>
    </dsp:sp>
    <dsp:sp modelId="{843770E4-3169-431E-99B1-40B177B80261}">
      <dsp:nvSpPr>
        <dsp:cNvPr id="0" name=""/>
        <dsp:cNvSpPr/>
      </dsp:nvSpPr>
      <dsp:spPr>
        <a:xfrm>
          <a:off x="4943598" y="2066626"/>
          <a:ext cx="432822" cy="665880"/>
        </a:xfrm>
        <a:custGeom>
          <a:avLst/>
          <a:gdLst/>
          <a:ahLst/>
          <a:cxnLst/>
          <a:rect l="0" t="0" r="0" b="0"/>
          <a:pathLst>
            <a:path>
              <a:moveTo>
                <a:pt x="0" y="0"/>
              </a:moveTo>
              <a:lnTo>
                <a:pt x="0" y="665880"/>
              </a:lnTo>
              <a:lnTo>
                <a:pt x="432822" y="665880"/>
              </a:lnTo>
            </a:path>
          </a:pathLst>
        </a:custGeom>
        <a:noFill/>
        <a:ln w="25400" cap="flat" cmpd="sng" algn="ctr">
          <a:solidFill>
            <a:schemeClr val="accent3">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F5DB11-8BCC-4CCB-8330-D4B45DC740F1}">
      <dsp:nvSpPr>
        <dsp:cNvPr id="0" name=""/>
        <dsp:cNvSpPr/>
      </dsp:nvSpPr>
      <dsp:spPr>
        <a:xfrm>
          <a:off x="5376421" y="2157802"/>
          <a:ext cx="3462580" cy="1149409"/>
        </a:xfrm>
        <a:prstGeom prst="roundRect">
          <a:avLst>
            <a:gd name="adj" fmla="val 10000"/>
          </a:avLst>
        </a:prstGeom>
        <a:solidFill>
          <a:schemeClr val="lt1">
            <a:alpha val="90000"/>
            <a:hueOff val="0"/>
            <a:satOff val="0"/>
            <a:lumOff val="0"/>
            <a:alphaOff val="0"/>
          </a:schemeClr>
        </a:solidFill>
        <a:ln w="25400" cap="flat" cmpd="sng" algn="ctr">
          <a:solidFill>
            <a:schemeClr val="accent3">
              <a:shade val="80000"/>
              <a:hueOff val="109454"/>
              <a:satOff val="-716"/>
              <a:lumOff val="122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n-US" sz="2800" b="1" kern="1200" dirty="0" smtClean="0"/>
            <a:t>Identifier reference</a:t>
          </a:r>
          <a:endParaRPr lang="en-US" sz="2800" kern="1200" dirty="0"/>
        </a:p>
      </dsp:txBody>
      <dsp:txXfrm>
        <a:off x="5410086" y="2191467"/>
        <a:ext cx="3395250" cy="1082079"/>
      </dsp:txXfrm>
    </dsp:sp>
    <dsp:sp modelId="{3CB23B0E-ED99-49B3-82BC-839F76692280}">
      <dsp:nvSpPr>
        <dsp:cNvPr id="0" name=""/>
        <dsp:cNvSpPr/>
      </dsp:nvSpPr>
      <dsp:spPr>
        <a:xfrm>
          <a:off x="4943598" y="2066626"/>
          <a:ext cx="432822" cy="1906466"/>
        </a:xfrm>
        <a:custGeom>
          <a:avLst/>
          <a:gdLst/>
          <a:ahLst/>
          <a:cxnLst/>
          <a:rect l="0" t="0" r="0" b="0"/>
          <a:pathLst>
            <a:path>
              <a:moveTo>
                <a:pt x="0" y="0"/>
              </a:moveTo>
              <a:lnTo>
                <a:pt x="0" y="1906466"/>
              </a:lnTo>
              <a:lnTo>
                <a:pt x="432822" y="1906466"/>
              </a:lnTo>
            </a:path>
          </a:pathLst>
        </a:custGeom>
        <a:noFill/>
        <a:ln w="25400" cap="flat" cmpd="sng" algn="ctr">
          <a:solidFill>
            <a:schemeClr val="accent3">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C38057-29F3-4F07-968B-54AEAD9742E8}">
      <dsp:nvSpPr>
        <dsp:cNvPr id="0" name=""/>
        <dsp:cNvSpPr/>
      </dsp:nvSpPr>
      <dsp:spPr>
        <a:xfrm>
          <a:off x="5376421" y="3398387"/>
          <a:ext cx="3462580" cy="1149409"/>
        </a:xfrm>
        <a:prstGeom prst="roundRect">
          <a:avLst>
            <a:gd name="adj" fmla="val 10000"/>
          </a:avLst>
        </a:prstGeom>
        <a:solidFill>
          <a:schemeClr val="lt1">
            <a:alpha val="90000"/>
            <a:hueOff val="0"/>
            <a:satOff val="0"/>
            <a:lumOff val="0"/>
            <a:alphaOff val="0"/>
          </a:schemeClr>
        </a:solidFill>
        <a:ln w="25400" cap="flat" cmpd="sng" algn="ctr">
          <a:solidFill>
            <a:schemeClr val="accent3">
              <a:shade val="80000"/>
              <a:hueOff val="164182"/>
              <a:satOff val="-1073"/>
              <a:lumOff val="1841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n-US" sz="2800" b="1" kern="1200" dirty="0" smtClean="0"/>
            <a:t>CHAR4 (alpha code) reference</a:t>
          </a:r>
          <a:endParaRPr lang="en-US" sz="2800" kern="1200" dirty="0"/>
        </a:p>
      </dsp:txBody>
      <dsp:txXfrm>
        <a:off x="5410086" y="3432052"/>
        <a:ext cx="3395250" cy="1082079"/>
      </dsp:txXfrm>
    </dsp:sp>
    <dsp:sp modelId="{D955B47F-164B-4EBC-B65E-7D665C9B922B}">
      <dsp:nvSpPr>
        <dsp:cNvPr id="0" name=""/>
        <dsp:cNvSpPr/>
      </dsp:nvSpPr>
      <dsp:spPr>
        <a:xfrm>
          <a:off x="4943598" y="2066626"/>
          <a:ext cx="432822" cy="3147052"/>
        </a:xfrm>
        <a:custGeom>
          <a:avLst/>
          <a:gdLst/>
          <a:ahLst/>
          <a:cxnLst/>
          <a:rect l="0" t="0" r="0" b="0"/>
          <a:pathLst>
            <a:path>
              <a:moveTo>
                <a:pt x="0" y="0"/>
              </a:moveTo>
              <a:lnTo>
                <a:pt x="0" y="3147052"/>
              </a:lnTo>
              <a:lnTo>
                <a:pt x="432822" y="3147052"/>
              </a:lnTo>
            </a:path>
          </a:pathLst>
        </a:custGeom>
        <a:noFill/>
        <a:ln w="25400" cap="flat" cmpd="sng" algn="ctr">
          <a:solidFill>
            <a:schemeClr val="accent3">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2F7058-164C-4B10-9919-7BE091309E51}">
      <dsp:nvSpPr>
        <dsp:cNvPr id="0" name=""/>
        <dsp:cNvSpPr/>
      </dsp:nvSpPr>
      <dsp:spPr>
        <a:xfrm>
          <a:off x="5376421" y="4638973"/>
          <a:ext cx="3462580" cy="1149409"/>
        </a:xfrm>
        <a:prstGeom prst="roundRect">
          <a:avLst>
            <a:gd name="adj" fmla="val 10000"/>
          </a:avLst>
        </a:prstGeom>
        <a:solidFill>
          <a:schemeClr val="lt1">
            <a:alpha val="90000"/>
            <a:hueOff val="0"/>
            <a:satOff val="0"/>
            <a:lumOff val="0"/>
            <a:alphaOff val="0"/>
          </a:schemeClr>
        </a:solidFill>
        <a:ln w="25400" cap="flat" cmpd="sng" algn="ctr">
          <a:solidFill>
            <a:schemeClr val="accent3">
              <a:shade val="80000"/>
              <a:hueOff val="218909"/>
              <a:satOff val="-1431"/>
              <a:lumOff val="2455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n-US" sz="2800" b="1" kern="1200" dirty="0" smtClean="0"/>
            <a:t>Pharmacy Workload Collection Document </a:t>
          </a:r>
          <a:endParaRPr lang="en-US" sz="2800" kern="1200" dirty="0"/>
        </a:p>
      </dsp:txBody>
      <dsp:txXfrm>
        <a:off x="5410086" y="4672638"/>
        <a:ext cx="3395250" cy="108207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3DD89-6C1F-4EF7-83B5-C658281D258B}">
      <dsp:nvSpPr>
        <dsp:cNvPr id="0" name=""/>
        <dsp:cNvSpPr/>
      </dsp:nvSpPr>
      <dsp:spPr>
        <a:xfrm>
          <a:off x="3322297" y="3145143"/>
          <a:ext cx="2468880" cy="2468880"/>
        </a:xfrm>
        <a:prstGeom prst="ellipse">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b="1" kern="1200" dirty="0" smtClean="0"/>
            <a:t>PHARMACY WORKLOAD CAPTURE</a:t>
          </a:r>
          <a:endParaRPr lang="en-US" sz="2700" b="1" kern="1200" dirty="0"/>
        </a:p>
      </dsp:txBody>
      <dsp:txXfrm>
        <a:off x="3683856" y="3506702"/>
        <a:ext cx="1745762" cy="1745762"/>
      </dsp:txXfrm>
    </dsp:sp>
    <dsp:sp modelId="{25CDF685-F758-413E-987F-1A00CB174209}">
      <dsp:nvSpPr>
        <dsp:cNvPr id="0" name=""/>
        <dsp:cNvSpPr/>
      </dsp:nvSpPr>
      <dsp:spPr>
        <a:xfrm rot="11710402">
          <a:off x="1162693" y="3394854"/>
          <a:ext cx="2120488" cy="703630"/>
        </a:xfrm>
        <a:prstGeom prst="leftArrow">
          <a:avLst>
            <a:gd name="adj1" fmla="val 60000"/>
            <a:gd name="adj2" fmla="val 50000"/>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C3EC4D-BA66-4DDE-AFD7-0A8D570CE00D}">
      <dsp:nvSpPr>
        <dsp:cNvPr id="0" name=""/>
        <dsp:cNvSpPr/>
      </dsp:nvSpPr>
      <dsp:spPr>
        <a:xfrm>
          <a:off x="111032" y="2530986"/>
          <a:ext cx="2177244" cy="1876348"/>
        </a:xfrm>
        <a:prstGeom prst="roundRect">
          <a:avLst>
            <a:gd name="adj" fmla="val 10000"/>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b="1" kern="1200" dirty="0" smtClean="0"/>
            <a:t>Encounter?</a:t>
          </a:r>
          <a:endParaRPr lang="en-US" sz="3200" b="1" kern="1200" dirty="0"/>
        </a:p>
      </dsp:txBody>
      <dsp:txXfrm>
        <a:off x="165988" y="2585942"/>
        <a:ext cx="2067332" cy="1766436"/>
      </dsp:txXfrm>
    </dsp:sp>
    <dsp:sp modelId="{A51EE8A9-3AD3-4D46-B942-62FAC1642495}">
      <dsp:nvSpPr>
        <dsp:cNvPr id="0" name=""/>
        <dsp:cNvSpPr/>
      </dsp:nvSpPr>
      <dsp:spPr>
        <a:xfrm rot="14736192">
          <a:off x="2482313" y="1814890"/>
          <a:ext cx="2141534" cy="703630"/>
        </a:xfrm>
        <a:prstGeom prst="leftArrow">
          <a:avLst>
            <a:gd name="adj1" fmla="val 60000"/>
            <a:gd name="adj2" fmla="val 50000"/>
          </a:avLst>
        </a:prstGeom>
        <a:solidFill>
          <a:schemeClr val="accent4">
            <a:shade val="90000"/>
            <a:hueOff val="-58791"/>
            <a:satOff val="-1409"/>
            <a:lumOff val="746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DA6B6F-7839-4AF0-941B-273B708DCD7E}">
      <dsp:nvSpPr>
        <dsp:cNvPr id="0" name=""/>
        <dsp:cNvSpPr/>
      </dsp:nvSpPr>
      <dsp:spPr>
        <a:xfrm>
          <a:off x="1751405" y="253376"/>
          <a:ext cx="2718782" cy="1876348"/>
        </a:xfrm>
        <a:prstGeom prst="roundRect">
          <a:avLst>
            <a:gd name="adj" fmla="val 10000"/>
          </a:avLst>
        </a:prstGeom>
        <a:solidFill>
          <a:schemeClr val="accent4">
            <a:shade val="80000"/>
            <a:hueOff val="-58853"/>
            <a:satOff val="-1455"/>
            <a:lumOff val="83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b="1" kern="1200" dirty="0" smtClean="0"/>
            <a:t>Nature of Interaction</a:t>
          </a:r>
        </a:p>
      </dsp:txBody>
      <dsp:txXfrm>
        <a:off x="1806361" y="308332"/>
        <a:ext cx="2608870" cy="1766436"/>
      </dsp:txXfrm>
    </dsp:sp>
    <dsp:sp modelId="{111E3930-F19F-44E4-BB6E-71B8D12B5AA9}">
      <dsp:nvSpPr>
        <dsp:cNvPr id="0" name=""/>
        <dsp:cNvSpPr/>
      </dsp:nvSpPr>
      <dsp:spPr>
        <a:xfrm rot="17735841">
          <a:off x="4527364" y="1820054"/>
          <a:ext cx="2174012" cy="703630"/>
        </a:xfrm>
        <a:prstGeom prst="leftArrow">
          <a:avLst>
            <a:gd name="adj1" fmla="val 60000"/>
            <a:gd name="adj2" fmla="val 50000"/>
          </a:avLst>
        </a:prstGeom>
        <a:solidFill>
          <a:schemeClr val="accent4">
            <a:shade val="90000"/>
            <a:hueOff val="-117582"/>
            <a:satOff val="-2819"/>
            <a:lumOff val="1492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73F7DB-79E3-4B58-AEA7-07C54093FBD5}">
      <dsp:nvSpPr>
        <dsp:cNvPr id="0" name=""/>
        <dsp:cNvSpPr/>
      </dsp:nvSpPr>
      <dsp:spPr>
        <a:xfrm>
          <a:off x="4754905" y="253376"/>
          <a:ext cx="2658199" cy="1876348"/>
        </a:xfrm>
        <a:prstGeom prst="roundRect">
          <a:avLst>
            <a:gd name="adj" fmla="val 10000"/>
          </a:avLst>
        </a:prstGeom>
        <a:solidFill>
          <a:schemeClr val="accent4">
            <a:shade val="80000"/>
            <a:hueOff val="-117705"/>
            <a:satOff val="-2910"/>
            <a:lumOff val="166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b="1" kern="1200" dirty="0" smtClean="0"/>
            <a:t>Clinic Set-Up</a:t>
          </a:r>
          <a:endParaRPr lang="en-US" sz="3200" b="1" kern="1200" dirty="0"/>
        </a:p>
      </dsp:txBody>
      <dsp:txXfrm>
        <a:off x="4809861" y="308332"/>
        <a:ext cx="2548287" cy="1766436"/>
      </dsp:txXfrm>
    </dsp:sp>
    <dsp:sp modelId="{2D945FC0-A58D-46C8-B8F3-0AD972C7E633}">
      <dsp:nvSpPr>
        <dsp:cNvPr id="0" name=""/>
        <dsp:cNvSpPr/>
      </dsp:nvSpPr>
      <dsp:spPr>
        <a:xfrm rot="20710172">
          <a:off x="5836979" y="3398225"/>
          <a:ext cx="2194723" cy="703630"/>
        </a:xfrm>
        <a:prstGeom prst="leftArrow">
          <a:avLst>
            <a:gd name="adj1" fmla="val 60000"/>
            <a:gd name="adj2" fmla="val 50000"/>
          </a:avLst>
        </a:prstGeom>
        <a:solidFill>
          <a:schemeClr val="accent4">
            <a:shade val="90000"/>
            <a:hueOff val="-176373"/>
            <a:satOff val="-4228"/>
            <a:lumOff val="2238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49CF7C-2FA9-47D1-B916-E27CD8D8E904}">
      <dsp:nvSpPr>
        <dsp:cNvPr id="0" name=""/>
        <dsp:cNvSpPr/>
      </dsp:nvSpPr>
      <dsp:spPr>
        <a:xfrm>
          <a:off x="6957326" y="2530986"/>
          <a:ext cx="2075640" cy="1876348"/>
        </a:xfrm>
        <a:prstGeom prst="roundRect">
          <a:avLst>
            <a:gd name="adj" fmla="val 10000"/>
          </a:avLst>
        </a:prstGeom>
        <a:solidFill>
          <a:schemeClr val="accent4">
            <a:shade val="80000"/>
            <a:hueOff val="-176558"/>
            <a:satOff val="-4365"/>
            <a:lumOff val="249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b="1" kern="1200" dirty="0" smtClean="0"/>
            <a:t>Coding</a:t>
          </a:r>
          <a:endParaRPr lang="en-US" sz="3200" b="1" kern="1200" dirty="0"/>
        </a:p>
      </dsp:txBody>
      <dsp:txXfrm>
        <a:off x="7012282" y="2585942"/>
        <a:ext cx="1965728" cy="17664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DEDCE5-15E7-BF43-AF8F-0D7DF3A27FB4}">
      <dsp:nvSpPr>
        <dsp:cNvPr id="0" name=""/>
        <dsp:cNvSpPr/>
      </dsp:nvSpPr>
      <dsp:spPr>
        <a:xfrm>
          <a:off x="2940984" y="3640628"/>
          <a:ext cx="2789872" cy="2789872"/>
        </a:xfrm>
        <a:prstGeom prst="ellipse">
          <a:avLst/>
        </a:prstGeom>
        <a:gradFill rotWithShape="0">
          <a:gsLst>
            <a:gs pos="0">
              <a:schemeClr val="accent3">
                <a:shade val="80000"/>
                <a:hueOff val="0"/>
                <a:satOff val="0"/>
                <a:lumOff val="0"/>
                <a:alphaOff val="0"/>
                <a:shade val="51000"/>
                <a:satMod val="130000"/>
              </a:schemeClr>
            </a:gs>
            <a:gs pos="80000">
              <a:schemeClr val="accent3">
                <a:shade val="80000"/>
                <a:hueOff val="0"/>
                <a:satOff val="0"/>
                <a:lumOff val="0"/>
                <a:alphaOff val="0"/>
                <a:shade val="93000"/>
                <a:satMod val="130000"/>
              </a:schemeClr>
            </a:gs>
            <a:gs pos="100000">
              <a:schemeClr val="accent3">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t>Encounter</a:t>
          </a:r>
          <a:endParaRPr lang="en-US" sz="3600" kern="1200" dirty="0"/>
        </a:p>
      </dsp:txBody>
      <dsp:txXfrm>
        <a:off x="3349551" y="4049195"/>
        <a:ext cx="1972738" cy="1972738"/>
      </dsp:txXfrm>
    </dsp:sp>
    <dsp:sp modelId="{DD0769AA-D59C-6B4B-8924-9EB9D6ED17E8}">
      <dsp:nvSpPr>
        <dsp:cNvPr id="0" name=""/>
        <dsp:cNvSpPr/>
      </dsp:nvSpPr>
      <dsp:spPr>
        <a:xfrm rot="12894708">
          <a:off x="1057249" y="3127585"/>
          <a:ext cx="2228963" cy="795113"/>
        </a:xfrm>
        <a:prstGeom prst="leftArrow">
          <a:avLst>
            <a:gd name="adj1" fmla="val 60000"/>
            <a:gd name="adj2" fmla="val 50000"/>
          </a:avLst>
        </a:prstGeom>
        <a:gradFill rotWithShape="0">
          <a:gsLst>
            <a:gs pos="0">
              <a:schemeClr val="accent3">
                <a:shade val="90000"/>
                <a:hueOff val="0"/>
                <a:satOff val="0"/>
                <a:lumOff val="0"/>
                <a:alphaOff val="0"/>
                <a:shade val="51000"/>
                <a:satMod val="130000"/>
              </a:schemeClr>
            </a:gs>
            <a:gs pos="80000">
              <a:schemeClr val="accent3">
                <a:shade val="90000"/>
                <a:hueOff val="0"/>
                <a:satOff val="0"/>
                <a:lumOff val="0"/>
                <a:alphaOff val="0"/>
                <a:shade val="93000"/>
                <a:satMod val="130000"/>
              </a:schemeClr>
            </a:gs>
            <a:gs pos="100000">
              <a:schemeClr val="accent3">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04F77FF-2B59-4D49-A927-BFE6328367DA}">
      <dsp:nvSpPr>
        <dsp:cNvPr id="0" name=""/>
        <dsp:cNvSpPr/>
      </dsp:nvSpPr>
      <dsp:spPr>
        <a:xfrm>
          <a:off x="-67371" y="1827156"/>
          <a:ext cx="2650378" cy="2120303"/>
        </a:xfrm>
        <a:prstGeom prst="roundRect">
          <a:avLst>
            <a:gd name="adj" fmla="val 10000"/>
          </a:avLst>
        </a:prstGeom>
        <a:gradFill rotWithShape="0">
          <a:gsLst>
            <a:gs pos="0">
              <a:schemeClr val="accent3">
                <a:shade val="80000"/>
                <a:hueOff val="0"/>
                <a:satOff val="0"/>
                <a:lumOff val="0"/>
                <a:alphaOff val="0"/>
                <a:shade val="51000"/>
                <a:satMod val="130000"/>
              </a:schemeClr>
            </a:gs>
            <a:gs pos="80000">
              <a:schemeClr val="accent3">
                <a:shade val="80000"/>
                <a:hueOff val="0"/>
                <a:satOff val="0"/>
                <a:lumOff val="0"/>
                <a:alphaOff val="0"/>
                <a:shade val="93000"/>
                <a:satMod val="130000"/>
              </a:schemeClr>
            </a:gs>
            <a:gs pos="100000">
              <a:schemeClr val="accent3">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0485" tIns="70485" rIns="70485" bIns="70485" numCol="1" spcCol="1270" anchor="ctr" anchorCtr="0">
          <a:noAutofit/>
        </a:bodyPr>
        <a:lstStyle/>
        <a:p>
          <a:pPr lvl="0" algn="ctr" defTabSz="1644650">
            <a:lnSpc>
              <a:spcPct val="90000"/>
            </a:lnSpc>
            <a:spcBef>
              <a:spcPct val="0"/>
            </a:spcBef>
            <a:spcAft>
              <a:spcPct val="35000"/>
            </a:spcAft>
          </a:pPr>
          <a:r>
            <a:rPr lang="en-US" sz="3700" kern="1200" dirty="0" smtClean="0"/>
            <a:t>Clinical Decision Making?  </a:t>
          </a:r>
          <a:endParaRPr lang="en-US" sz="3700" kern="1200" dirty="0"/>
        </a:p>
      </dsp:txBody>
      <dsp:txXfrm>
        <a:off x="-5269" y="1889258"/>
        <a:ext cx="2526174" cy="1996099"/>
      </dsp:txXfrm>
    </dsp:sp>
    <dsp:sp modelId="{593D57E0-9452-3B4D-A8F6-D8E0D81A55B0}">
      <dsp:nvSpPr>
        <dsp:cNvPr id="0" name=""/>
        <dsp:cNvSpPr/>
      </dsp:nvSpPr>
      <dsp:spPr>
        <a:xfrm rot="16200000">
          <a:off x="3210625" y="1986789"/>
          <a:ext cx="2250590" cy="795113"/>
        </a:xfrm>
        <a:prstGeom prst="leftArrow">
          <a:avLst>
            <a:gd name="adj1" fmla="val 60000"/>
            <a:gd name="adj2" fmla="val 50000"/>
          </a:avLst>
        </a:prstGeom>
        <a:gradFill rotWithShape="0">
          <a:gsLst>
            <a:gs pos="0">
              <a:schemeClr val="accent3">
                <a:shade val="90000"/>
                <a:hueOff val="109447"/>
                <a:satOff val="-1766"/>
                <a:lumOff val="10911"/>
                <a:alphaOff val="0"/>
                <a:shade val="51000"/>
                <a:satMod val="130000"/>
              </a:schemeClr>
            </a:gs>
            <a:gs pos="80000">
              <a:schemeClr val="accent3">
                <a:shade val="90000"/>
                <a:hueOff val="109447"/>
                <a:satOff val="-1766"/>
                <a:lumOff val="10911"/>
                <a:alphaOff val="0"/>
                <a:shade val="93000"/>
                <a:satMod val="130000"/>
              </a:schemeClr>
            </a:gs>
            <a:gs pos="100000">
              <a:schemeClr val="accent3">
                <a:shade val="90000"/>
                <a:hueOff val="109447"/>
                <a:satOff val="-1766"/>
                <a:lumOff val="1091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70E482F-E056-534E-BCA3-455436BA7E19}">
      <dsp:nvSpPr>
        <dsp:cNvPr id="0" name=""/>
        <dsp:cNvSpPr/>
      </dsp:nvSpPr>
      <dsp:spPr>
        <a:xfrm>
          <a:off x="3010731" y="198899"/>
          <a:ext cx="2650378" cy="2120303"/>
        </a:xfrm>
        <a:prstGeom prst="roundRect">
          <a:avLst>
            <a:gd name="adj" fmla="val 10000"/>
          </a:avLst>
        </a:prstGeom>
        <a:gradFill rotWithShape="0">
          <a:gsLst>
            <a:gs pos="0">
              <a:schemeClr val="accent3">
                <a:shade val="80000"/>
                <a:hueOff val="109454"/>
                <a:satOff val="-716"/>
                <a:lumOff val="12277"/>
                <a:alphaOff val="0"/>
                <a:shade val="51000"/>
                <a:satMod val="130000"/>
              </a:schemeClr>
            </a:gs>
            <a:gs pos="80000">
              <a:schemeClr val="accent3">
                <a:shade val="80000"/>
                <a:hueOff val="109454"/>
                <a:satOff val="-716"/>
                <a:lumOff val="12277"/>
                <a:alphaOff val="0"/>
                <a:shade val="93000"/>
                <a:satMod val="130000"/>
              </a:schemeClr>
            </a:gs>
            <a:gs pos="100000">
              <a:schemeClr val="accent3">
                <a:shade val="80000"/>
                <a:hueOff val="109454"/>
                <a:satOff val="-716"/>
                <a:lumOff val="1227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0485" tIns="70485" rIns="70485" bIns="70485" numCol="1" spcCol="1270" anchor="ctr" anchorCtr="0">
          <a:noAutofit/>
        </a:bodyPr>
        <a:lstStyle/>
        <a:p>
          <a:pPr lvl="0" algn="ctr" defTabSz="1644650">
            <a:lnSpc>
              <a:spcPct val="90000"/>
            </a:lnSpc>
            <a:spcBef>
              <a:spcPct val="0"/>
            </a:spcBef>
            <a:spcAft>
              <a:spcPct val="35000"/>
            </a:spcAft>
          </a:pPr>
          <a:r>
            <a:rPr lang="en-US" sz="3700" kern="1200" dirty="0" smtClean="0"/>
            <a:t>History Taken?</a:t>
          </a:r>
          <a:endParaRPr lang="en-US" sz="3700" kern="1200" dirty="0"/>
        </a:p>
      </dsp:txBody>
      <dsp:txXfrm>
        <a:off x="3072833" y="261001"/>
        <a:ext cx="2526174" cy="1996099"/>
      </dsp:txXfrm>
    </dsp:sp>
    <dsp:sp modelId="{619BD142-9961-F747-90E7-CA61EEC36D9A}">
      <dsp:nvSpPr>
        <dsp:cNvPr id="0" name=""/>
        <dsp:cNvSpPr/>
      </dsp:nvSpPr>
      <dsp:spPr>
        <a:xfrm rot="19500000">
          <a:off x="5382376" y="3117331"/>
          <a:ext cx="2250590" cy="795113"/>
        </a:xfrm>
        <a:prstGeom prst="leftArrow">
          <a:avLst>
            <a:gd name="adj1" fmla="val 60000"/>
            <a:gd name="adj2" fmla="val 50000"/>
          </a:avLst>
        </a:prstGeom>
        <a:gradFill rotWithShape="0">
          <a:gsLst>
            <a:gs pos="0">
              <a:schemeClr val="accent3">
                <a:shade val="90000"/>
                <a:hueOff val="218895"/>
                <a:satOff val="-3532"/>
                <a:lumOff val="21821"/>
                <a:alphaOff val="0"/>
                <a:shade val="51000"/>
                <a:satMod val="130000"/>
              </a:schemeClr>
            </a:gs>
            <a:gs pos="80000">
              <a:schemeClr val="accent3">
                <a:shade val="90000"/>
                <a:hueOff val="218895"/>
                <a:satOff val="-3532"/>
                <a:lumOff val="21821"/>
                <a:alphaOff val="0"/>
                <a:shade val="93000"/>
                <a:satMod val="130000"/>
              </a:schemeClr>
            </a:gs>
            <a:gs pos="100000">
              <a:schemeClr val="accent3">
                <a:shade val="90000"/>
                <a:hueOff val="218895"/>
                <a:satOff val="-3532"/>
                <a:lumOff val="2182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3935192-B6CF-5B4C-BD4E-2DAEFF59EC85}">
      <dsp:nvSpPr>
        <dsp:cNvPr id="0" name=""/>
        <dsp:cNvSpPr/>
      </dsp:nvSpPr>
      <dsp:spPr>
        <a:xfrm>
          <a:off x="5936912" y="1841405"/>
          <a:ext cx="2985095" cy="2056079"/>
        </a:xfrm>
        <a:prstGeom prst="roundRect">
          <a:avLst>
            <a:gd name="adj" fmla="val 10000"/>
          </a:avLst>
        </a:prstGeom>
        <a:gradFill rotWithShape="0">
          <a:gsLst>
            <a:gs pos="0">
              <a:schemeClr val="accent3">
                <a:shade val="80000"/>
                <a:hueOff val="218909"/>
                <a:satOff val="-1431"/>
                <a:lumOff val="24554"/>
                <a:alphaOff val="0"/>
                <a:shade val="51000"/>
                <a:satMod val="130000"/>
              </a:schemeClr>
            </a:gs>
            <a:gs pos="80000">
              <a:schemeClr val="accent3">
                <a:shade val="80000"/>
                <a:hueOff val="218909"/>
                <a:satOff val="-1431"/>
                <a:lumOff val="24554"/>
                <a:alphaOff val="0"/>
                <a:shade val="93000"/>
                <a:satMod val="130000"/>
              </a:schemeClr>
            </a:gs>
            <a:gs pos="100000">
              <a:schemeClr val="accent3">
                <a:shade val="80000"/>
                <a:hueOff val="218909"/>
                <a:satOff val="-1431"/>
                <a:lumOff val="2455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0485" tIns="70485" rIns="70485" bIns="70485" numCol="1" spcCol="1270" anchor="ctr" anchorCtr="0">
          <a:noAutofit/>
        </a:bodyPr>
        <a:lstStyle/>
        <a:p>
          <a:pPr lvl="0" algn="ctr" defTabSz="1644650">
            <a:lnSpc>
              <a:spcPct val="90000"/>
            </a:lnSpc>
            <a:spcBef>
              <a:spcPct val="0"/>
            </a:spcBef>
            <a:spcAft>
              <a:spcPct val="35000"/>
            </a:spcAft>
          </a:pPr>
          <a:r>
            <a:rPr lang="en-US" sz="3700" kern="1200" dirty="0" smtClean="0"/>
            <a:t>Documented?</a:t>
          </a:r>
          <a:endParaRPr lang="en-US" sz="3700" kern="1200" dirty="0"/>
        </a:p>
      </dsp:txBody>
      <dsp:txXfrm>
        <a:off x="5997132" y="1901625"/>
        <a:ext cx="2864655" cy="19356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F11E4-CA70-41DE-82B4-8BFB5AA84811}">
      <dsp:nvSpPr>
        <dsp:cNvPr id="0" name=""/>
        <dsp:cNvSpPr/>
      </dsp:nvSpPr>
      <dsp:spPr>
        <a:xfrm rot="10800000">
          <a:off x="1854322" y="2571"/>
          <a:ext cx="6080760" cy="1290808"/>
        </a:xfrm>
        <a:prstGeom prst="homePlate">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9211" tIns="224790" rIns="419608" bIns="224790" numCol="1" spcCol="1270" anchor="ctr" anchorCtr="0">
          <a:noAutofit/>
        </a:bodyPr>
        <a:lstStyle/>
        <a:p>
          <a:pPr lvl="0" algn="ctr" defTabSz="2622550">
            <a:lnSpc>
              <a:spcPct val="90000"/>
            </a:lnSpc>
            <a:spcBef>
              <a:spcPct val="0"/>
            </a:spcBef>
            <a:spcAft>
              <a:spcPct val="35000"/>
            </a:spcAft>
          </a:pPr>
          <a:r>
            <a:rPr lang="en-US" sz="5900" kern="1200" dirty="0" smtClean="0"/>
            <a:t>Face to Face</a:t>
          </a:r>
          <a:endParaRPr lang="en-US" sz="5900" kern="1200" dirty="0"/>
        </a:p>
      </dsp:txBody>
      <dsp:txXfrm rot="10800000">
        <a:off x="2177024" y="2571"/>
        <a:ext cx="5758058" cy="1290808"/>
      </dsp:txXfrm>
    </dsp:sp>
    <dsp:sp modelId="{E30941CF-CCF2-442F-826F-547CDC521DBF}">
      <dsp:nvSpPr>
        <dsp:cNvPr id="0" name=""/>
        <dsp:cNvSpPr/>
      </dsp:nvSpPr>
      <dsp:spPr>
        <a:xfrm>
          <a:off x="1208917" y="2571"/>
          <a:ext cx="1290808" cy="129080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2C6823-81B1-4021-B653-355E423B3EB0}">
      <dsp:nvSpPr>
        <dsp:cNvPr id="0" name=""/>
        <dsp:cNvSpPr/>
      </dsp:nvSpPr>
      <dsp:spPr>
        <a:xfrm rot="10800000">
          <a:off x="1854322" y="1678695"/>
          <a:ext cx="6080760" cy="1290808"/>
        </a:xfrm>
        <a:prstGeom prst="homePlate">
          <a:avLst/>
        </a:prstGeom>
        <a:solidFill>
          <a:schemeClr val="accent3">
            <a:shade val="80000"/>
            <a:hueOff val="109454"/>
            <a:satOff val="-716"/>
            <a:lumOff val="122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9211" tIns="224790" rIns="419608" bIns="224790" numCol="1" spcCol="1270" anchor="ctr" anchorCtr="0">
          <a:noAutofit/>
        </a:bodyPr>
        <a:lstStyle/>
        <a:p>
          <a:pPr lvl="0" algn="ctr" defTabSz="2622550">
            <a:lnSpc>
              <a:spcPct val="90000"/>
            </a:lnSpc>
            <a:spcBef>
              <a:spcPct val="0"/>
            </a:spcBef>
            <a:spcAft>
              <a:spcPct val="35000"/>
            </a:spcAft>
          </a:pPr>
          <a:r>
            <a:rPr lang="en-US" sz="5900" kern="1200" dirty="0" smtClean="0"/>
            <a:t>Telephone</a:t>
          </a:r>
          <a:endParaRPr lang="en-US" sz="5900" kern="1200" dirty="0"/>
        </a:p>
      </dsp:txBody>
      <dsp:txXfrm rot="10800000">
        <a:off x="2177024" y="1678695"/>
        <a:ext cx="5758058" cy="1290808"/>
      </dsp:txXfrm>
    </dsp:sp>
    <dsp:sp modelId="{8E3F26EC-5D01-4424-9FA2-E0E6B0017B76}">
      <dsp:nvSpPr>
        <dsp:cNvPr id="0" name=""/>
        <dsp:cNvSpPr/>
      </dsp:nvSpPr>
      <dsp:spPr>
        <a:xfrm>
          <a:off x="1208917" y="1678695"/>
          <a:ext cx="1290808" cy="129080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5B4561-8106-4457-BC6B-2097AC1EB649}">
      <dsp:nvSpPr>
        <dsp:cNvPr id="0" name=""/>
        <dsp:cNvSpPr/>
      </dsp:nvSpPr>
      <dsp:spPr>
        <a:xfrm rot="10800000">
          <a:off x="1854322" y="3354820"/>
          <a:ext cx="6080760" cy="1290808"/>
        </a:xfrm>
        <a:prstGeom prst="homePlate">
          <a:avLst/>
        </a:prstGeom>
        <a:solidFill>
          <a:schemeClr val="accent3">
            <a:shade val="80000"/>
            <a:hueOff val="218909"/>
            <a:satOff val="-1431"/>
            <a:lumOff val="245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9211" tIns="224790" rIns="419608" bIns="224790" numCol="1" spcCol="1270" anchor="ctr" anchorCtr="0">
          <a:noAutofit/>
        </a:bodyPr>
        <a:lstStyle/>
        <a:p>
          <a:pPr lvl="0" algn="ctr" defTabSz="2622550">
            <a:lnSpc>
              <a:spcPct val="90000"/>
            </a:lnSpc>
            <a:spcBef>
              <a:spcPct val="0"/>
            </a:spcBef>
            <a:spcAft>
              <a:spcPct val="35000"/>
            </a:spcAft>
          </a:pPr>
          <a:r>
            <a:rPr lang="en-US" sz="5900" kern="1200" dirty="0" smtClean="0"/>
            <a:t>Virtual Care</a:t>
          </a:r>
          <a:endParaRPr lang="en-US" sz="5900" kern="1200" dirty="0"/>
        </a:p>
      </dsp:txBody>
      <dsp:txXfrm rot="10800000">
        <a:off x="2177024" y="3354820"/>
        <a:ext cx="5758058" cy="1290808"/>
      </dsp:txXfrm>
    </dsp:sp>
    <dsp:sp modelId="{2E8622B2-80A7-437E-8D02-B793F39C4661}">
      <dsp:nvSpPr>
        <dsp:cNvPr id="0" name=""/>
        <dsp:cNvSpPr/>
      </dsp:nvSpPr>
      <dsp:spPr>
        <a:xfrm>
          <a:off x="1208917" y="3379771"/>
          <a:ext cx="1290808" cy="124090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FBDD7-C971-4F45-A9A4-5096FD036177}">
      <dsp:nvSpPr>
        <dsp:cNvPr id="0" name=""/>
        <dsp:cNvSpPr/>
      </dsp:nvSpPr>
      <dsp:spPr>
        <a:xfrm>
          <a:off x="0" y="82724"/>
          <a:ext cx="8763000" cy="1216800"/>
        </a:xfrm>
        <a:prstGeom prst="roundRect">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n-US" sz="3600" kern="1200" dirty="0" smtClean="0"/>
            <a:t>Inpatient consults</a:t>
          </a:r>
          <a:endParaRPr lang="en-US" sz="3600" kern="1200" dirty="0"/>
        </a:p>
      </dsp:txBody>
      <dsp:txXfrm>
        <a:off x="59399" y="142123"/>
        <a:ext cx="8644202" cy="1098002"/>
      </dsp:txXfrm>
    </dsp:sp>
    <dsp:sp modelId="{066D92A0-672A-44C7-AF97-5AD230939CA4}">
      <dsp:nvSpPr>
        <dsp:cNvPr id="0" name=""/>
        <dsp:cNvSpPr/>
      </dsp:nvSpPr>
      <dsp:spPr>
        <a:xfrm>
          <a:off x="0" y="1299524"/>
          <a:ext cx="8763000" cy="1210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8225" tIns="45720" rIns="256032" bIns="45720" numCol="1" spcCol="1270" anchor="t" anchorCtr="0">
          <a:noAutofit/>
        </a:bodyPr>
        <a:lstStyle/>
        <a:p>
          <a:pPr marL="285750" lvl="1" indent="-285750" algn="l" defTabSz="1600200" rtl="0">
            <a:lnSpc>
              <a:spcPct val="90000"/>
            </a:lnSpc>
            <a:spcBef>
              <a:spcPct val="0"/>
            </a:spcBef>
            <a:spcAft>
              <a:spcPct val="20000"/>
            </a:spcAft>
            <a:buChar char="••"/>
          </a:pPr>
          <a:r>
            <a:rPr lang="en-US" sz="3600" kern="1200" dirty="0" smtClean="0"/>
            <a:t>Aminoglycoside dosing/monitoring</a:t>
          </a:r>
          <a:endParaRPr lang="en-US" sz="3600" kern="1200" dirty="0"/>
        </a:p>
        <a:p>
          <a:pPr marL="285750" lvl="1" indent="-285750" algn="l" defTabSz="1600200" rtl="0">
            <a:lnSpc>
              <a:spcPct val="90000"/>
            </a:lnSpc>
            <a:spcBef>
              <a:spcPct val="0"/>
            </a:spcBef>
            <a:spcAft>
              <a:spcPct val="20000"/>
            </a:spcAft>
            <a:buChar char="••"/>
          </a:pPr>
          <a:r>
            <a:rPr lang="en-US" sz="3600" kern="1200" dirty="0" smtClean="0"/>
            <a:t>Anticoagulation dosing/monitoring</a:t>
          </a:r>
          <a:endParaRPr lang="en-US" sz="3600" kern="1200" dirty="0"/>
        </a:p>
      </dsp:txBody>
      <dsp:txXfrm>
        <a:off x="0" y="1299524"/>
        <a:ext cx="8763000" cy="1210950"/>
      </dsp:txXfrm>
    </dsp:sp>
    <dsp:sp modelId="{214108DA-6DF3-4084-AD9B-DCFC9240BB0E}">
      <dsp:nvSpPr>
        <dsp:cNvPr id="0" name=""/>
        <dsp:cNvSpPr/>
      </dsp:nvSpPr>
      <dsp:spPr>
        <a:xfrm>
          <a:off x="0" y="2510474"/>
          <a:ext cx="8763000" cy="1216800"/>
        </a:xfrm>
        <a:prstGeom prst="roundRect">
          <a:avLst/>
        </a:prstGeom>
        <a:solidFill>
          <a:schemeClr val="accent3">
            <a:shade val="80000"/>
            <a:hueOff val="218909"/>
            <a:satOff val="-1431"/>
            <a:lumOff val="245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n-US" sz="3600" kern="1200" dirty="0" smtClean="0"/>
            <a:t>Extensive medication education</a:t>
          </a:r>
          <a:endParaRPr lang="en-US" sz="3600" kern="1200" dirty="0"/>
        </a:p>
      </dsp:txBody>
      <dsp:txXfrm>
        <a:off x="59399" y="2569873"/>
        <a:ext cx="8644202" cy="10980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98519-F082-B84E-BD6C-F2A643F51924}">
      <dsp:nvSpPr>
        <dsp:cNvPr id="0" name=""/>
        <dsp:cNvSpPr/>
      </dsp:nvSpPr>
      <dsp:spPr>
        <a:xfrm>
          <a:off x="0" y="0"/>
          <a:ext cx="7193280" cy="1408176"/>
        </a:xfrm>
        <a:prstGeom prst="roundRect">
          <a:avLst>
            <a:gd name="adj" fmla="val 10000"/>
          </a:avLst>
        </a:prstGeom>
        <a:gradFill rotWithShape="0">
          <a:gsLst>
            <a:gs pos="0">
              <a:schemeClr val="accent4">
                <a:shade val="80000"/>
                <a:hueOff val="0"/>
                <a:satOff val="0"/>
                <a:lumOff val="0"/>
                <a:alphaOff val="0"/>
                <a:shade val="51000"/>
                <a:satMod val="130000"/>
              </a:schemeClr>
            </a:gs>
            <a:gs pos="80000">
              <a:schemeClr val="accent4">
                <a:shade val="80000"/>
                <a:hueOff val="0"/>
                <a:satOff val="0"/>
                <a:lumOff val="0"/>
                <a:alphaOff val="0"/>
                <a:shade val="93000"/>
                <a:satMod val="130000"/>
              </a:schemeClr>
            </a:gs>
            <a:gs pos="100000">
              <a:schemeClr val="accent4">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US" sz="3700" kern="1200" dirty="0" smtClean="0"/>
            <a:t>PBM Clinic Set-Up Guidance</a:t>
          </a:r>
          <a:endParaRPr lang="en-US" sz="3700" kern="1200" dirty="0"/>
        </a:p>
      </dsp:txBody>
      <dsp:txXfrm>
        <a:off x="41244" y="41244"/>
        <a:ext cx="5554757" cy="1325688"/>
      </dsp:txXfrm>
    </dsp:sp>
    <dsp:sp modelId="{DDDAD1D3-A93E-7945-A3A5-3E6580279D71}">
      <dsp:nvSpPr>
        <dsp:cNvPr id="0" name=""/>
        <dsp:cNvSpPr/>
      </dsp:nvSpPr>
      <dsp:spPr>
        <a:xfrm>
          <a:off x="602437" y="1664208"/>
          <a:ext cx="7193280" cy="1408176"/>
        </a:xfrm>
        <a:prstGeom prst="roundRect">
          <a:avLst>
            <a:gd name="adj" fmla="val 10000"/>
          </a:avLst>
        </a:prstGeom>
        <a:gradFill rotWithShape="0">
          <a:gsLst>
            <a:gs pos="0">
              <a:schemeClr val="accent4">
                <a:shade val="80000"/>
                <a:hueOff val="-58853"/>
                <a:satOff val="-1455"/>
                <a:lumOff val="8329"/>
                <a:alphaOff val="0"/>
                <a:shade val="51000"/>
                <a:satMod val="130000"/>
              </a:schemeClr>
            </a:gs>
            <a:gs pos="80000">
              <a:schemeClr val="accent4">
                <a:shade val="80000"/>
                <a:hueOff val="-58853"/>
                <a:satOff val="-1455"/>
                <a:lumOff val="8329"/>
                <a:alphaOff val="0"/>
                <a:shade val="93000"/>
                <a:satMod val="130000"/>
              </a:schemeClr>
            </a:gs>
            <a:gs pos="100000">
              <a:schemeClr val="accent4">
                <a:shade val="80000"/>
                <a:hueOff val="-58853"/>
                <a:satOff val="-1455"/>
                <a:lumOff val="832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US" sz="3700" kern="1200" smtClean="0"/>
            <a:t>Nature of Interaction</a:t>
          </a:r>
          <a:endParaRPr lang="en-US" sz="3700" kern="1200" dirty="0"/>
        </a:p>
      </dsp:txBody>
      <dsp:txXfrm>
        <a:off x="643681" y="1705452"/>
        <a:ext cx="5593040" cy="1325688"/>
      </dsp:txXfrm>
    </dsp:sp>
    <dsp:sp modelId="{CE58FF5B-9901-C14D-955E-D1456084FD20}">
      <dsp:nvSpPr>
        <dsp:cNvPr id="0" name=""/>
        <dsp:cNvSpPr/>
      </dsp:nvSpPr>
      <dsp:spPr>
        <a:xfrm>
          <a:off x="1195882" y="3328416"/>
          <a:ext cx="7193280" cy="1408176"/>
        </a:xfrm>
        <a:prstGeom prst="roundRect">
          <a:avLst>
            <a:gd name="adj" fmla="val 10000"/>
          </a:avLst>
        </a:prstGeom>
        <a:gradFill rotWithShape="0">
          <a:gsLst>
            <a:gs pos="0">
              <a:schemeClr val="accent4">
                <a:shade val="80000"/>
                <a:hueOff val="-117705"/>
                <a:satOff val="-2910"/>
                <a:lumOff val="16659"/>
                <a:alphaOff val="0"/>
                <a:shade val="51000"/>
                <a:satMod val="130000"/>
              </a:schemeClr>
            </a:gs>
            <a:gs pos="80000">
              <a:schemeClr val="accent4">
                <a:shade val="80000"/>
                <a:hueOff val="-117705"/>
                <a:satOff val="-2910"/>
                <a:lumOff val="16659"/>
                <a:alphaOff val="0"/>
                <a:shade val="93000"/>
                <a:satMod val="130000"/>
              </a:schemeClr>
            </a:gs>
            <a:gs pos="100000">
              <a:schemeClr val="accent4">
                <a:shade val="80000"/>
                <a:hueOff val="-117705"/>
                <a:satOff val="-2910"/>
                <a:lumOff val="1665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US" sz="3700" kern="1200" dirty="0" smtClean="0"/>
            <a:t>Stop Codes </a:t>
          </a:r>
          <a:endParaRPr lang="en-US" sz="3700" kern="1200" dirty="0"/>
        </a:p>
      </dsp:txBody>
      <dsp:txXfrm>
        <a:off x="1237126" y="3369660"/>
        <a:ext cx="5602031" cy="1325688"/>
      </dsp:txXfrm>
    </dsp:sp>
    <dsp:sp modelId="{5B8BD113-9341-744D-9C99-43558A9B2A74}">
      <dsp:nvSpPr>
        <dsp:cNvPr id="0" name=""/>
        <dsp:cNvSpPr/>
      </dsp:nvSpPr>
      <dsp:spPr>
        <a:xfrm>
          <a:off x="1798319" y="4992624"/>
          <a:ext cx="7193280" cy="1408176"/>
        </a:xfrm>
        <a:prstGeom prst="roundRect">
          <a:avLst>
            <a:gd name="adj" fmla="val 10000"/>
          </a:avLst>
        </a:prstGeom>
        <a:gradFill rotWithShape="0">
          <a:gsLst>
            <a:gs pos="0">
              <a:schemeClr val="accent4">
                <a:shade val="80000"/>
                <a:hueOff val="-176558"/>
                <a:satOff val="-4365"/>
                <a:lumOff val="24988"/>
                <a:alphaOff val="0"/>
                <a:shade val="51000"/>
                <a:satMod val="130000"/>
              </a:schemeClr>
            </a:gs>
            <a:gs pos="80000">
              <a:schemeClr val="accent4">
                <a:shade val="80000"/>
                <a:hueOff val="-176558"/>
                <a:satOff val="-4365"/>
                <a:lumOff val="24988"/>
                <a:alphaOff val="0"/>
                <a:shade val="93000"/>
                <a:satMod val="130000"/>
              </a:schemeClr>
            </a:gs>
            <a:gs pos="100000">
              <a:schemeClr val="accent4">
                <a:shade val="80000"/>
                <a:hueOff val="-176558"/>
                <a:satOff val="-4365"/>
                <a:lumOff val="249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US" sz="3700" kern="1200" dirty="0" smtClean="0"/>
            <a:t>CHAR4 (alpha codes)</a:t>
          </a:r>
          <a:endParaRPr lang="en-US" sz="3700" kern="1200" dirty="0"/>
        </a:p>
      </dsp:txBody>
      <dsp:txXfrm>
        <a:off x="1839563" y="5033868"/>
        <a:ext cx="5593040" cy="1325688"/>
      </dsp:txXfrm>
    </dsp:sp>
    <dsp:sp modelId="{42B8FE06-CF25-EE47-BBE9-036AD7EC798F}">
      <dsp:nvSpPr>
        <dsp:cNvPr id="0" name=""/>
        <dsp:cNvSpPr/>
      </dsp:nvSpPr>
      <dsp:spPr>
        <a:xfrm>
          <a:off x="6277965" y="1078534"/>
          <a:ext cx="915314" cy="915314"/>
        </a:xfrm>
        <a:prstGeom prst="downArrow">
          <a:avLst>
            <a:gd name="adj1" fmla="val 55000"/>
            <a:gd name="adj2" fmla="val 45000"/>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483911" y="1078534"/>
        <a:ext cx="503422" cy="688774"/>
      </dsp:txXfrm>
    </dsp:sp>
    <dsp:sp modelId="{747974A9-5942-B44F-A504-DC6354D23CB3}">
      <dsp:nvSpPr>
        <dsp:cNvPr id="0" name=""/>
        <dsp:cNvSpPr/>
      </dsp:nvSpPr>
      <dsp:spPr>
        <a:xfrm>
          <a:off x="6880402" y="2742742"/>
          <a:ext cx="915314" cy="915314"/>
        </a:xfrm>
        <a:prstGeom prst="downArrow">
          <a:avLst>
            <a:gd name="adj1" fmla="val 55000"/>
            <a:gd name="adj2" fmla="val 45000"/>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7086348" y="2742742"/>
        <a:ext cx="503422" cy="688774"/>
      </dsp:txXfrm>
    </dsp:sp>
    <dsp:sp modelId="{0D2006EA-94F0-BC4B-B582-062FB83EDA49}">
      <dsp:nvSpPr>
        <dsp:cNvPr id="0" name=""/>
        <dsp:cNvSpPr/>
      </dsp:nvSpPr>
      <dsp:spPr>
        <a:xfrm>
          <a:off x="7473848" y="4406950"/>
          <a:ext cx="915314" cy="915314"/>
        </a:xfrm>
        <a:prstGeom prst="downArrow">
          <a:avLst>
            <a:gd name="adj1" fmla="val 55000"/>
            <a:gd name="adj2" fmla="val 45000"/>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7679794" y="4406950"/>
        <a:ext cx="503422" cy="68877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3DD89-6C1F-4EF7-83B5-C658281D258B}">
      <dsp:nvSpPr>
        <dsp:cNvPr id="0" name=""/>
        <dsp:cNvSpPr/>
      </dsp:nvSpPr>
      <dsp:spPr>
        <a:xfrm>
          <a:off x="3047044" y="4185989"/>
          <a:ext cx="2797412" cy="266674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b="1" kern="1200" dirty="0" smtClean="0"/>
            <a:t>Encounter</a:t>
          </a:r>
          <a:endParaRPr lang="en-US" sz="3500" b="1" kern="1200" dirty="0"/>
        </a:p>
      </dsp:txBody>
      <dsp:txXfrm>
        <a:off x="3456716" y="4576525"/>
        <a:ext cx="1978068" cy="1885675"/>
      </dsp:txXfrm>
    </dsp:sp>
    <dsp:sp modelId="{25CDF685-F758-413E-987F-1A00CB174209}">
      <dsp:nvSpPr>
        <dsp:cNvPr id="0" name=""/>
        <dsp:cNvSpPr/>
      </dsp:nvSpPr>
      <dsp:spPr>
        <a:xfrm rot="11700000">
          <a:off x="1127761" y="4544267"/>
          <a:ext cx="1897131" cy="680420"/>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C3EC4D-BA66-4DDE-AFD7-0A8D570CE00D}">
      <dsp:nvSpPr>
        <dsp:cNvPr id="0" name=""/>
        <dsp:cNvSpPr/>
      </dsp:nvSpPr>
      <dsp:spPr>
        <a:xfrm>
          <a:off x="107370" y="3731743"/>
          <a:ext cx="2105425" cy="181445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1915" tIns="81915" rIns="81915" bIns="81915" numCol="1" spcCol="1270" anchor="ctr" anchorCtr="0">
          <a:noAutofit/>
        </a:bodyPr>
        <a:lstStyle/>
        <a:p>
          <a:pPr lvl="0" algn="ctr" defTabSz="1911350">
            <a:lnSpc>
              <a:spcPct val="90000"/>
            </a:lnSpc>
            <a:spcBef>
              <a:spcPct val="0"/>
            </a:spcBef>
            <a:spcAft>
              <a:spcPct val="35000"/>
            </a:spcAft>
          </a:pPr>
          <a:r>
            <a:rPr lang="en-US" sz="4300" b="1" kern="1200" dirty="0" smtClean="0"/>
            <a:t>Face To Face</a:t>
          </a:r>
          <a:endParaRPr lang="en-US" sz="4300" b="1" kern="1200" dirty="0"/>
        </a:p>
      </dsp:txBody>
      <dsp:txXfrm>
        <a:off x="160514" y="3784887"/>
        <a:ext cx="1999137" cy="1708167"/>
      </dsp:txXfrm>
    </dsp:sp>
    <dsp:sp modelId="{A51EE8A9-3AD3-4D46-B942-62FAC1642495}">
      <dsp:nvSpPr>
        <dsp:cNvPr id="0" name=""/>
        <dsp:cNvSpPr/>
      </dsp:nvSpPr>
      <dsp:spPr>
        <a:xfrm rot="14684313">
          <a:off x="2431706" y="2978248"/>
          <a:ext cx="1950984" cy="680420"/>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DA6B6F-7839-4AF0-941B-273B708DCD7E}">
      <dsp:nvSpPr>
        <dsp:cNvPr id="0" name=""/>
        <dsp:cNvSpPr/>
      </dsp:nvSpPr>
      <dsp:spPr>
        <a:xfrm>
          <a:off x="1676357" y="1529025"/>
          <a:ext cx="2629100" cy="181445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1915" tIns="81915" rIns="81915" bIns="81915" numCol="1" spcCol="1270" anchor="ctr" anchorCtr="0">
          <a:noAutofit/>
        </a:bodyPr>
        <a:lstStyle/>
        <a:p>
          <a:pPr lvl="0" algn="ctr" defTabSz="1911350">
            <a:lnSpc>
              <a:spcPct val="90000"/>
            </a:lnSpc>
            <a:spcBef>
              <a:spcPct val="0"/>
            </a:spcBef>
            <a:spcAft>
              <a:spcPct val="35000"/>
            </a:spcAft>
          </a:pPr>
          <a:r>
            <a:rPr lang="en-US" sz="4300" b="1" kern="1200" dirty="0" smtClean="0"/>
            <a:t>Telephone</a:t>
          </a:r>
        </a:p>
      </dsp:txBody>
      <dsp:txXfrm>
        <a:off x="1729501" y="1582169"/>
        <a:ext cx="2522812" cy="1708167"/>
      </dsp:txXfrm>
    </dsp:sp>
    <dsp:sp modelId="{111E3930-F19F-44E4-BB6E-71B8D12B5AA9}">
      <dsp:nvSpPr>
        <dsp:cNvPr id="0" name=""/>
        <dsp:cNvSpPr/>
      </dsp:nvSpPr>
      <dsp:spPr>
        <a:xfrm rot="17700000">
          <a:off x="4500493" y="2977236"/>
          <a:ext cx="1944054" cy="680420"/>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73F7DB-79E3-4B58-AEA7-07C54093FBD5}">
      <dsp:nvSpPr>
        <dsp:cNvPr id="0" name=""/>
        <dsp:cNvSpPr/>
      </dsp:nvSpPr>
      <dsp:spPr>
        <a:xfrm>
          <a:off x="4598059" y="1529263"/>
          <a:ext cx="2570515" cy="181445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1915" tIns="81915" rIns="81915" bIns="81915" numCol="1" spcCol="1270" anchor="ctr" anchorCtr="0">
          <a:noAutofit/>
        </a:bodyPr>
        <a:lstStyle/>
        <a:p>
          <a:pPr lvl="0" algn="ctr" defTabSz="1911350">
            <a:lnSpc>
              <a:spcPct val="90000"/>
            </a:lnSpc>
            <a:spcBef>
              <a:spcPct val="0"/>
            </a:spcBef>
            <a:spcAft>
              <a:spcPct val="35000"/>
            </a:spcAft>
          </a:pPr>
          <a:r>
            <a:rPr lang="en-US" sz="4300" b="1" kern="1200" dirty="0" smtClean="0"/>
            <a:t>Chart Consult</a:t>
          </a:r>
          <a:endParaRPr lang="en-US" sz="4300" b="1" kern="1200" dirty="0"/>
        </a:p>
      </dsp:txBody>
      <dsp:txXfrm>
        <a:off x="4651203" y="1582407"/>
        <a:ext cx="2464227" cy="1708167"/>
      </dsp:txXfrm>
    </dsp:sp>
    <dsp:sp modelId="{2D945FC0-A58D-46C8-B8F3-0AD972C7E633}">
      <dsp:nvSpPr>
        <dsp:cNvPr id="0" name=""/>
        <dsp:cNvSpPr/>
      </dsp:nvSpPr>
      <dsp:spPr>
        <a:xfrm rot="20700000">
          <a:off x="5866607" y="4544267"/>
          <a:ext cx="1897131" cy="680420"/>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49CF7C-2FA9-47D1-B916-E27CD8D8E904}">
      <dsp:nvSpPr>
        <dsp:cNvPr id="0" name=""/>
        <dsp:cNvSpPr/>
      </dsp:nvSpPr>
      <dsp:spPr>
        <a:xfrm>
          <a:off x="6727830" y="3731743"/>
          <a:ext cx="2007172" cy="181445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1915" tIns="81915" rIns="81915" bIns="81915" numCol="1" spcCol="1270" anchor="ctr" anchorCtr="0">
          <a:noAutofit/>
        </a:bodyPr>
        <a:lstStyle/>
        <a:p>
          <a:pPr lvl="0" algn="ctr" defTabSz="1911350">
            <a:lnSpc>
              <a:spcPct val="90000"/>
            </a:lnSpc>
            <a:spcBef>
              <a:spcPct val="0"/>
            </a:spcBef>
            <a:spcAft>
              <a:spcPct val="35000"/>
            </a:spcAft>
          </a:pPr>
          <a:r>
            <a:rPr lang="en-US" sz="4300" b="1" kern="1200" dirty="0" smtClean="0"/>
            <a:t>Virtual Care </a:t>
          </a:r>
          <a:endParaRPr lang="en-US" sz="4300" b="1" kern="1200" dirty="0"/>
        </a:p>
      </dsp:txBody>
      <dsp:txXfrm>
        <a:off x="6780974" y="3784887"/>
        <a:ext cx="1900884" cy="170816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A1EC54-5536-9D4E-8096-87BBF5E24130}">
      <dsp:nvSpPr>
        <dsp:cNvPr id="0" name=""/>
        <dsp:cNvSpPr/>
      </dsp:nvSpPr>
      <dsp:spPr>
        <a:xfrm>
          <a:off x="0" y="0"/>
          <a:ext cx="8851700" cy="2846069"/>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390502A-78E8-B24E-8442-17D20CF868BD}">
      <dsp:nvSpPr>
        <dsp:cNvPr id="0" name=""/>
        <dsp:cNvSpPr/>
      </dsp:nvSpPr>
      <dsp:spPr>
        <a:xfrm>
          <a:off x="267988" y="379475"/>
          <a:ext cx="1933888" cy="2087117"/>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2000" r="-32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5B91685-6205-D54A-9B60-9BEBE3362865}">
      <dsp:nvSpPr>
        <dsp:cNvPr id="0" name=""/>
        <dsp:cNvSpPr/>
      </dsp:nvSpPr>
      <dsp:spPr>
        <a:xfrm rot="10800000">
          <a:off x="267988" y="2846069"/>
          <a:ext cx="1933888" cy="3478528"/>
        </a:xfrm>
        <a:prstGeom prst="round2SameRect">
          <a:avLst>
            <a:gd name="adj1" fmla="val 10500"/>
            <a:gd name="adj2" fmla="val 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t" anchorCtr="0">
          <a:noAutofit/>
        </a:bodyPr>
        <a:lstStyle/>
        <a:p>
          <a:pPr lvl="0" algn="ctr" defTabSz="1333500">
            <a:lnSpc>
              <a:spcPct val="90000"/>
            </a:lnSpc>
            <a:spcBef>
              <a:spcPct val="0"/>
            </a:spcBef>
            <a:spcAft>
              <a:spcPct val="35000"/>
            </a:spcAft>
          </a:pPr>
          <a:r>
            <a:rPr lang="en-US" sz="3000" kern="1200" dirty="0" smtClean="0"/>
            <a:t>160</a:t>
          </a:r>
        </a:p>
        <a:p>
          <a:pPr lvl="0" algn="ctr" defTabSz="1333500">
            <a:lnSpc>
              <a:spcPct val="90000"/>
            </a:lnSpc>
            <a:spcBef>
              <a:spcPct val="0"/>
            </a:spcBef>
            <a:spcAft>
              <a:spcPct val="35000"/>
            </a:spcAft>
          </a:pPr>
          <a:r>
            <a:rPr lang="en-US" sz="3000" kern="1200" dirty="0" smtClean="0"/>
            <a:t>176</a:t>
          </a:r>
          <a:endParaRPr lang="en-US" sz="3000" kern="1200" dirty="0"/>
        </a:p>
      </dsp:txBody>
      <dsp:txXfrm rot="10800000">
        <a:off x="327462" y="2846069"/>
        <a:ext cx="1814940" cy="3419054"/>
      </dsp:txXfrm>
    </dsp:sp>
    <dsp:sp modelId="{33B73C45-797A-D14A-9FBD-B907179A234E}">
      <dsp:nvSpPr>
        <dsp:cNvPr id="0" name=""/>
        <dsp:cNvSpPr/>
      </dsp:nvSpPr>
      <dsp:spPr>
        <a:xfrm>
          <a:off x="2395266" y="379475"/>
          <a:ext cx="1933888" cy="208711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FDE42B7-A402-7D4A-8F17-9FFE117208A7}">
      <dsp:nvSpPr>
        <dsp:cNvPr id="0" name=""/>
        <dsp:cNvSpPr/>
      </dsp:nvSpPr>
      <dsp:spPr>
        <a:xfrm rot="10800000">
          <a:off x="2395266" y="2846069"/>
          <a:ext cx="1933888" cy="3478528"/>
        </a:xfrm>
        <a:prstGeom prst="round2SameRect">
          <a:avLst>
            <a:gd name="adj1" fmla="val 10500"/>
            <a:gd name="adj2" fmla="val 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t" anchorCtr="0">
          <a:noAutofit/>
        </a:bodyPr>
        <a:lstStyle/>
        <a:p>
          <a:pPr lvl="0" algn="ctr" defTabSz="1333500">
            <a:lnSpc>
              <a:spcPct val="90000"/>
            </a:lnSpc>
            <a:spcBef>
              <a:spcPct val="0"/>
            </a:spcBef>
            <a:spcAft>
              <a:spcPct val="35000"/>
            </a:spcAft>
          </a:pPr>
          <a:r>
            <a:rPr lang="en-US" sz="3000" kern="1200" dirty="0" smtClean="0"/>
            <a:t>147</a:t>
          </a:r>
        </a:p>
        <a:p>
          <a:pPr lvl="0" algn="ctr" defTabSz="1333500">
            <a:lnSpc>
              <a:spcPct val="90000"/>
            </a:lnSpc>
            <a:spcBef>
              <a:spcPct val="0"/>
            </a:spcBef>
            <a:spcAft>
              <a:spcPct val="35000"/>
            </a:spcAft>
          </a:pPr>
          <a:r>
            <a:rPr lang="en-US" sz="3000" kern="1200" dirty="0" smtClean="0"/>
            <a:t>338</a:t>
          </a:r>
        </a:p>
        <a:p>
          <a:pPr lvl="0" algn="ctr" defTabSz="1333500">
            <a:lnSpc>
              <a:spcPct val="90000"/>
            </a:lnSpc>
            <a:spcBef>
              <a:spcPct val="0"/>
            </a:spcBef>
            <a:spcAft>
              <a:spcPct val="35000"/>
            </a:spcAft>
          </a:pPr>
          <a:r>
            <a:rPr lang="en-US" sz="3000" kern="1200" dirty="0" smtClean="0"/>
            <a:t>178</a:t>
          </a:r>
        </a:p>
        <a:p>
          <a:pPr lvl="0" algn="ctr" defTabSz="1333500">
            <a:lnSpc>
              <a:spcPct val="90000"/>
            </a:lnSpc>
            <a:spcBef>
              <a:spcPct val="0"/>
            </a:spcBef>
            <a:spcAft>
              <a:spcPct val="35000"/>
            </a:spcAft>
          </a:pPr>
          <a:endParaRPr lang="en-US" sz="3000" kern="1200" dirty="0"/>
        </a:p>
      </dsp:txBody>
      <dsp:txXfrm rot="10800000">
        <a:off x="2454740" y="2846069"/>
        <a:ext cx="1814940" cy="3419054"/>
      </dsp:txXfrm>
    </dsp:sp>
    <dsp:sp modelId="{A9977BB3-9AE6-4E4A-89B4-39CBCD4A49C3}">
      <dsp:nvSpPr>
        <dsp:cNvPr id="0" name=""/>
        <dsp:cNvSpPr/>
      </dsp:nvSpPr>
      <dsp:spPr>
        <a:xfrm>
          <a:off x="4522544" y="379475"/>
          <a:ext cx="1933888" cy="2087117"/>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1000" r="-31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3D1C875-91CD-3C42-AB2C-6925003B06AF}">
      <dsp:nvSpPr>
        <dsp:cNvPr id="0" name=""/>
        <dsp:cNvSpPr/>
      </dsp:nvSpPr>
      <dsp:spPr>
        <a:xfrm rot="10800000">
          <a:off x="4522544" y="2846069"/>
          <a:ext cx="1933888" cy="3478528"/>
        </a:xfrm>
        <a:prstGeom prst="round2SameRect">
          <a:avLst>
            <a:gd name="adj1" fmla="val 10500"/>
            <a:gd name="adj2" fmla="val 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t" anchorCtr="0">
          <a:noAutofit/>
        </a:bodyPr>
        <a:lstStyle/>
        <a:p>
          <a:pPr lvl="0" algn="ctr" defTabSz="1333500">
            <a:lnSpc>
              <a:spcPct val="90000"/>
            </a:lnSpc>
            <a:spcBef>
              <a:spcPct val="0"/>
            </a:spcBef>
            <a:spcAft>
              <a:spcPct val="35000"/>
            </a:spcAft>
          </a:pPr>
          <a:r>
            <a:rPr lang="en-US" sz="3000" kern="1200" dirty="0" smtClean="0"/>
            <a:t>160</a:t>
          </a:r>
        </a:p>
        <a:p>
          <a:pPr lvl="0" algn="ctr" defTabSz="1333500">
            <a:lnSpc>
              <a:spcPct val="90000"/>
            </a:lnSpc>
            <a:spcBef>
              <a:spcPct val="0"/>
            </a:spcBef>
            <a:spcAft>
              <a:spcPct val="35000"/>
            </a:spcAft>
          </a:pPr>
          <a:r>
            <a:rPr lang="en-US" sz="3000" kern="1200" dirty="0" smtClean="0"/>
            <a:t>176</a:t>
          </a:r>
          <a:endParaRPr lang="en-US" sz="3000" kern="1200" dirty="0"/>
        </a:p>
      </dsp:txBody>
      <dsp:txXfrm rot="10800000">
        <a:off x="4582018" y="2846069"/>
        <a:ext cx="1814940" cy="3419054"/>
      </dsp:txXfrm>
    </dsp:sp>
    <dsp:sp modelId="{2699BA8E-8251-694F-8A19-1F4538F0581F}">
      <dsp:nvSpPr>
        <dsp:cNvPr id="0" name=""/>
        <dsp:cNvSpPr/>
      </dsp:nvSpPr>
      <dsp:spPr>
        <a:xfrm>
          <a:off x="6649822" y="379475"/>
          <a:ext cx="1933888" cy="2087117"/>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10000" b="-10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0EB7A93-B736-364E-9C2C-3362EEE7CA1E}">
      <dsp:nvSpPr>
        <dsp:cNvPr id="0" name=""/>
        <dsp:cNvSpPr/>
      </dsp:nvSpPr>
      <dsp:spPr>
        <a:xfrm rot="10800000">
          <a:off x="6649822" y="2846069"/>
          <a:ext cx="1933888" cy="3478528"/>
        </a:xfrm>
        <a:prstGeom prst="round2SameRect">
          <a:avLst>
            <a:gd name="adj1" fmla="val 10500"/>
            <a:gd name="adj2" fmla="val 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t" anchorCtr="0">
          <a:noAutofit/>
        </a:bodyPr>
        <a:lstStyle/>
        <a:p>
          <a:pPr lvl="0" algn="ctr" defTabSz="1333500">
            <a:lnSpc>
              <a:spcPct val="90000"/>
            </a:lnSpc>
            <a:spcBef>
              <a:spcPct val="0"/>
            </a:spcBef>
            <a:spcAft>
              <a:spcPct val="35000"/>
            </a:spcAft>
          </a:pPr>
          <a:r>
            <a:rPr lang="en-US" sz="3000" kern="1200" dirty="0" smtClean="0"/>
            <a:t>Modality</a:t>
          </a:r>
        </a:p>
        <a:p>
          <a:pPr lvl="0" algn="ctr" defTabSz="1333500">
            <a:lnSpc>
              <a:spcPct val="90000"/>
            </a:lnSpc>
            <a:spcBef>
              <a:spcPct val="0"/>
            </a:spcBef>
            <a:spcAft>
              <a:spcPct val="35000"/>
            </a:spcAft>
          </a:pPr>
          <a:r>
            <a:rPr lang="en-US" sz="3000" kern="1200" dirty="0" smtClean="0"/>
            <a:t>Specific</a:t>
          </a:r>
          <a:endParaRPr lang="en-US" sz="3000" kern="1200" dirty="0"/>
        </a:p>
      </dsp:txBody>
      <dsp:txXfrm rot="10800000">
        <a:off x="6709296" y="2846069"/>
        <a:ext cx="1814940" cy="3419054"/>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7#1">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1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5.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4EDFA507-74EA-474D-BC8A-34C5C523EA22}" type="datetimeFigureOut">
              <a:rPr lang="en-US" smtClean="0"/>
              <a:pPr/>
              <a:t>1/14/2014</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26A88954-A4EA-403A-BBB8-1C9D3CEE5F74}" type="slidenum">
              <a:rPr lang="en-US" smtClean="0"/>
              <a:pPr/>
              <a:t>‹#›</a:t>
            </a:fld>
            <a:endParaRPr lang="en-US"/>
          </a:p>
        </p:txBody>
      </p:sp>
    </p:spTree>
    <p:extLst>
      <p:ext uri="{BB962C8B-B14F-4D97-AF65-F5344CB8AC3E}">
        <p14:creationId xmlns:p14="http://schemas.microsoft.com/office/powerpoint/2010/main" val="309604910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620D9645-9FEF-40F9-82B4-6B900C180273}" type="datetimeFigureOut">
              <a:rPr lang="en-US" smtClean="0"/>
              <a:pPr/>
              <a:t>1/14/2014</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08AA51C3-518F-4F0D-B932-9AF47A2C9D15}" type="slidenum">
              <a:rPr lang="en-US" smtClean="0"/>
              <a:pPr/>
              <a:t>‹#›</a:t>
            </a:fld>
            <a:endParaRPr lang="en-US"/>
          </a:p>
        </p:txBody>
      </p:sp>
    </p:spTree>
    <p:extLst>
      <p:ext uri="{BB962C8B-B14F-4D97-AF65-F5344CB8AC3E}">
        <p14:creationId xmlns:p14="http://schemas.microsoft.com/office/powerpoint/2010/main" val="22057128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vaww.dss.med.va.gov/programdocs/pd_oident.as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vaww.dss.med.va.gov/programdocs/pd_oident.asp"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vaww.dss.med.va.gov/programdocs/pd_clinictop.asp"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vaww.infoshare.va.gov/sites/ClinicalPharmacy/Clinical%20Specialty%20Pages/Virtual%20Care.aspx"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a:t>
            </a:r>
            <a:r>
              <a:rPr lang="en-US" baseline="0" dirty="0" smtClean="0"/>
              <a:t> Joe</a:t>
            </a:r>
            <a:r>
              <a:rPr lang="en-US" dirty="0" smtClean="0"/>
              <a:t>!  I am happy to be here today to talk</a:t>
            </a:r>
            <a:r>
              <a:rPr lang="en-US" baseline="0" dirty="0" smtClean="0"/>
              <a:t> about Workload Capture and Coding for pharmacists.  </a:t>
            </a:r>
          </a:p>
          <a:p>
            <a:endParaRPr lang="en-US" baseline="0" dirty="0" smtClean="0"/>
          </a:p>
          <a:p>
            <a:r>
              <a:rPr lang="en-US" baseline="0" dirty="0" smtClean="0"/>
              <a:t>I would like to remind everyone that you can click on the green download button above my head to download a copy of the slides.</a:t>
            </a:r>
            <a:endParaRPr lang="en-US" dirty="0"/>
          </a:p>
        </p:txBody>
      </p:sp>
    </p:spTree>
    <p:extLst>
      <p:ext uri="{BB962C8B-B14F-4D97-AF65-F5344CB8AC3E}">
        <p14:creationId xmlns:p14="http://schemas.microsoft.com/office/powerpoint/2010/main" val="3573419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far right, facing your screen, you will find</a:t>
            </a:r>
            <a:r>
              <a:rPr lang="en-US" baseline="0" dirty="0" smtClean="0"/>
              <a:t> an annual report created by Samantha Wright that is broken down by facility and complexity.</a:t>
            </a:r>
          </a:p>
          <a:p>
            <a:endParaRPr lang="en-US" baseline="0" dirty="0" smtClean="0"/>
          </a:p>
          <a:p>
            <a:r>
              <a:rPr lang="en-US" baseline="0" dirty="0" smtClean="0"/>
              <a:t>These annual reports are always an excellent way to see how you are doing compared to other facilities of the same complexity.</a:t>
            </a:r>
            <a:endParaRPr lang="en-US" dirty="0"/>
          </a:p>
        </p:txBody>
      </p:sp>
    </p:spTree>
    <p:extLst>
      <p:ext uri="{BB962C8B-B14F-4D97-AF65-F5344CB8AC3E}">
        <p14:creationId xmlns:p14="http://schemas.microsoft.com/office/powerpoint/2010/main" val="2411371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let’s pause for a moment and take a look at your poll results. </a:t>
            </a:r>
          </a:p>
          <a:p>
            <a:endParaRPr lang="en-US" dirty="0" smtClean="0"/>
          </a:p>
          <a:p>
            <a:pPr>
              <a:defRPr/>
            </a:pPr>
            <a:r>
              <a:rPr lang="en-US" sz="1200" dirty="0" smtClean="0"/>
              <a:t>What is your greatest concern regarding clinical pharmacy encounter documentation at your Medical Center?</a:t>
            </a:r>
          </a:p>
          <a:p>
            <a:endParaRPr lang="en-US" i="0" baseline="0" dirty="0" smtClean="0"/>
          </a:p>
          <a:p>
            <a:r>
              <a:rPr lang="en-US" i="0" baseline="0" dirty="0" smtClean="0"/>
              <a:t>Ad-lib to the audience results, then advance to move on.</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11</a:t>
            </a:fld>
            <a:endParaRPr lang="en-US"/>
          </a:p>
        </p:txBody>
      </p:sp>
    </p:spTree>
    <p:extLst>
      <p:ext uri="{BB962C8B-B14F-4D97-AF65-F5344CB8AC3E}">
        <p14:creationId xmlns:p14="http://schemas.microsoft.com/office/powerpoint/2010/main" val="508556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slide is a c</a:t>
            </a:r>
            <a:r>
              <a:rPr lang="en-US" dirty="0" smtClean="0"/>
              <a:t>ue to Tech Team that you’re moving on)  “Click” again to move on</a:t>
            </a:r>
          </a:p>
        </p:txBody>
      </p:sp>
      <p:sp>
        <p:nvSpPr>
          <p:cNvPr id="4" name="Slide Number Placeholder 3"/>
          <p:cNvSpPr>
            <a:spLocks noGrp="1"/>
          </p:cNvSpPr>
          <p:nvPr>
            <p:ph type="sldNum" sz="quarter" idx="10"/>
          </p:nvPr>
        </p:nvSpPr>
        <p:spPr/>
        <p:txBody>
          <a:bodyPr/>
          <a:lstStyle/>
          <a:p>
            <a:fld id="{08AA51C3-518F-4F0D-B932-9AF47A2C9D15}" type="slidenum">
              <a:rPr lang="en-US" smtClean="0"/>
              <a:pPr/>
              <a:t>12</a:t>
            </a:fld>
            <a:endParaRPr lang="en-US"/>
          </a:p>
        </p:txBody>
      </p:sp>
    </p:spTree>
    <p:extLst>
      <p:ext uri="{BB962C8B-B14F-4D97-AF65-F5344CB8AC3E}">
        <p14:creationId xmlns:p14="http://schemas.microsoft.com/office/powerpoint/2010/main" val="508556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r>
              <a:rPr lang="en-US" sz="2400" b="1" dirty="0" smtClean="0">
                <a:latin typeface="Tw Cen MT" charset="0"/>
              </a:rPr>
              <a:t>It is very important for you to become</a:t>
            </a:r>
            <a:r>
              <a:rPr lang="en-US" sz="2400" b="1" baseline="0" dirty="0" smtClean="0">
                <a:latin typeface="Tw Cen MT" charset="0"/>
              </a:rPr>
              <a:t> familiar with certain key references related to </a:t>
            </a:r>
            <a:r>
              <a:rPr lang="en-US" sz="2400" b="1" dirty="0" smtClean="0">
                <a:latin typeface="Tw Cen MT" charset="0"/>
              </a:rPr>
              <a:t>workload capture in the VA.</a:t>
            </a:r>
          </a:p>
          <a:p>
            <a:pPr eaLnBrk="1" hangingPunct="1">
              <a:lnSpc>
                <a:spcPct val="80000"/>
              </a:lnSpc>
            </a:pPr>
            <a:r>
              <a:rPr lang="en-US" sz="2400" b="1" baseline="0" dirty="0" smtClean="0">
                <a:latin typeface="Tw Cen MT" charset="0"/>
              </a:rPr>
              <a:t>PBM Guidance Documents:  1. Clinic Set-up    2.  Virtual Care Guidance (currently updating)</a:t>
            </a:r>
          </a:p>
          <a:p>
            <a:pPr eaLnBrk="1" hangingPunct="1">
              <a:lnSpc>
                <a:spcPct val="80000"/>
              </a:lnSpc>
            </a:pPr>
            <a:r>
              <a:rPr lang="en-US" sz="2400" b="1" baseline="0" dirty="0" smtClean="0">
                <a:latin typeface="Tw Cen MT" charset="0"/>
              </a:rPr>
              <a:t>DSS Documents can be found on the DSS website can be found in the notes section of the slide,  which as a reminder can be downloaded by clicking on the green download button above my head.</a:t>
            </a:r>
          </a:p>
          <a:p>
            <a:pPr eaLnBrk="1" hangingPunct="1">
              <a:lnSpc>
                <a:spcPct val="80000"/>
              </a:lnSpc>
            </a:pPr>
            <a:r>
              <a:rPr lang="en-US" sz="2400" b="1" baseline="0" dirty="0" smtClean="0">
                <a:latin typeface="Tw Cen MT" charset="0"/>
              </a:rPr>
              <a:t>There you can find the:</a:t>
            </a:r>
          </a:p>
          <a:p>
            <a:pPr eaLnBrk="1" hangingPunct="1">
              <a:lnSpc>
                <a:spcPct val="80000"/>
              </a:lnSpc>
            </a:pPr>
            <a:r>
              <a:rPr lang="en-US" sz="2400" b="1" baseline="0" dirty="0" smtClean="0">
                <a:latin typeface="Tw Cen MT" charset="0"/>
              </a:rPr>
              <a:t>	</a:t>
            </a:r>
          </a:p>
          <a:p>
            <a:pPr eaLnBrk="1" hangingPunct="1">
              <a:lnSpc>
                <a:spcPct val="80000"/>
              </a:lnSpc>
            </a:pPr>
            <a:r>
              <a:rPr lang="en-US" sz="2400" b="1" baseline="0" dirty="0" smtClean="0">
                <a:latin typeface="Tw Cen MT" charset="0"/>
              </a:rPr>
              <a:t>	           2. DSS </a:t>
            </a:r>
            <a:r>
              <a:rPr lang="en-US" sz="2400" b="1" baseline="0" dirty="0" err="1" smtClean="0">
                <a:latin typeface="Tw Cen MT" charset="0"/>
              </a:rPr>
              <a:t>Indentifier</a:t>
            </a:r>
            <a:r>
              <a:rPr lang="en-US" sz="2400" b="1" baseline="0" dirty="0" smtClean="0">
                <a:latin typeface="Tw Cen MT" charset="0"/>
              </a:rPr>
              <a:t> (stop code) Reference (on the DSS website) – </a:t>
            </a:r>
          </a:p>
          <a:p>
            <a:pPr eaLnBrk="1" hangingPunct="1">
              <a:lnSpc>
                <a:spcPct val="80000"/>
              </a:lnSpc>
            </a:pPr>
            <a:r>
              <a:rPr lang="en-US" sz="2400" b="1" baseline="0" dirty="0" smtClean="0">
                <a:latin typeface="Tw Cen MT" charset="0"/>
              </a:rPr>
              <a:t>                               3.  Char4  or (alpha code) reference</a:t>
            </a:r>
          </a:p>
          <a:p>
            <a:pPr eaLnBrk="1" hangingPunct="1">
              <a:lnSpc>
                <a:spcPct val="80000"/>
              </a:lnSpc>
            </a:pPr>
            <a:r>
              <a:rPr lang="en-US" sz="2400" b="1" baseline="0" dirty="0" smtClean="0">
                <a:latin typeface="Tw Cen MT" charset="0"/>
              </a:rPr>
              <a:t>	           4.  Pharmacy workload collection document which was created with DSS and HIMs</a:t>
            </a:r>
          </a:p>
          <a:p>
            <a:pPr eaLnBrk="1" hangingPunct="1">
              <a:lnSpc>
                <a:spcPct val="80000"/>
              </a:lnSpc>
            </a:pPr>
            <a:r>
              <a:rPr lang="en-US" sz="2400" b="1" baseline="0" dirty="0" smtClean="0">
                <a:latin typeface="Tw Cen MT" charset="0"/>
              </a:rPr>
              <a:t>                                to answer many of the frequently asked questions by the field.</a:t>
            </a:r>
          </a:p>
          <a:p>
            <a:pPr lvl="1" eaLnBrk="1" hangingPunct="1">
              <a:lnSpc>
                <a:spcPct val="80000"/>
              </a:lnSpc>
            </a:pPr>
            <a:endParaRPr lang="en-US" sz="2000" b="1" u="sng" dirty="0" smtClean="0">
              <a:latin typeface="Tw Cen MT" charset="0"/>
              <a:hlinkClick r:id="rId3"/>
            </a:endParaRPr>
          </a:p>
          <a:p>
            <a:pPr lvl="1" eaLnBrk="1" hangingPunct="1">
              <a:lnSpc>
                <a:spcPct val="80000"/>
              </a:lnSpc>
            </a:pPr>
            <a:r>
              <a:rPr lang="en-US" sz="2000" b="1" u="sng" dirty="0" smtClean="0">
                <a:latin typeface="Tw Cen MT" charset="0"/>
                <a:hlinkClick r:id="rId3"/>
              </a:rPr>
              <a:t>http</a:t>
            </a:r>
            <a:r>
              <a:rPr lang="en-US" sz="2000" b="1" u="sng" dirty="0">
                <a:latin typeface="Tw Cen MT" charset="0"/>
                <a:hlinkClick r:id="rId3"/>
              </a:rPr>
              <a:t>://vaww.dss.med.va.gov/programdocs/pd_oident.asp</a:t>
            </a:r>
            <a:endParaRPr lang="en-US" sz="2000" b="1" u="sng" dirty="0">
              <a:latin typeface="Tw Cen MT" charset="0"/>
            </a:endParaRPr>
          </a:p>
          <a:p>
            <a:pPr lvl="2" eaLnBrk="1" hangingPunct="1">
              <a:lnSpc>
                <a:spcPct val="80000"/>
              </a:lnSpc>
            </a:pPr>
            <a:r>
              <a:rPr lang="en-US" sz="1700" b="1" u="sng" dirty="0">
                <a:latin typeface="Tw Cen MT" charset="0"/>
              </a:rPr>
              <a:t>Website updated </a:t>
            </a:r>
            <a:r>
              <a:rPr lang="en-US" sz="1700" b="1" u="sng" dirty="0" smtClean="0">
                <a:latin typeface="Tw Cen MT" charset="0"/>
              </a:rPr>
              <a:t>semi</a:t>
            </a:r>
            <a:r>
              <a:rPr lang="en-US" sz="1700" b="1" u="sng" baseline="0" dirty="0" smtClean="0">
                <a:latin typeface="Tw Cen MT" charset="0"/>
              </a:rPr>
              <a:t>annually</a:t>
            </a:r>
            <a:endParaRPr lang="en-US" sz="1700" b="1" u="sng" dirty="0">
              <a:latin typeface="Tw Cen MT" charset="0"/>
            </a:endParaRPr>
          </a:p>
          <a:p>
            <a:pPr eaLnBrk="1" hangingPunct="1">
              <a:lnSpc>
                <a:spcPct val="80000"/>
              </a:lnSpc>
            </a:pPr>
            <a:r>
              <a:rPr lang="en-US" sz="2200" b="1" dirty="0" smtClean="0">
                <a:solidFill>
                  <a:srgbClr val="C00000"/>
                </a:solidFill>
                <a:latin typeface="Tw Cen MT" charset="0"/>
              </a:rPr>
              <a:t>         DSS </a:t>
            </a:r>
            <a:r>
              <a:rPr lang="en-US" sz="2200" b="1" dirty="0">
                <a:solidFill>
                  <a:srgbClr val="C00000"/>
                </a:solidFill>
                <a:latin typeface="Tw Cen MT" charset="0"/>
              </a:rPr>
              <a:t>Pharmacy Workload Collection Document</a:t>
            </a:r>
          </a:p>
          <a:p>
            <a:pPr lvl="1" eaLnBrk="1" hangingPunct="1">
              <a:lnSpc>
                <a:spcPct val="80000"/>
              </a:lnSpc>
            </a:pPr>
            <a:r>
              <a:rPr lang="en-US" sz="1900" b="1" dirty="0">
                <a:solidFill>
                  <a:srgbClr val="C00000"/>
                </a:solidFill>
                <a:latin typeface="Tw Cen MT" charset="0"/>
              </a:rPr>
              <a:t>http://vaww.dss.med.va.gov/programdocs/pd_clinictop.asp</a:t>
            </a:r>
          </a:p>
          <a:p>
            <a:pPr eaLnBrk="1" hangingPunct="1">
              <a:spcBef>
                <a:spcPct val="0"/>
              </a:spcBef>
            </a:pPr>
            <a:endParaRPr lang="en-US" dirty="0">
              <a:latin typeface="Calibri" charset="0"/>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4E067F0-9C8F-264F-906A-4F50871D772A}" type="slidenum">
              <a:rPr lang="en-US" sz="1200">
                <a:latin typeface="Calibri" charset="0"/>
              </a:rPr>
              <a:pPr eaLnBrk="1" hangingPunct="1"/>
              <a:t>13</a:t>
            </a:fld>
            <a:endParaRPr lang="en-US" sz="12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certain</a:t>
            </a:r>
            <a:r>
              <a:rPr lang="en-US" baseline="0" dirty="0" smtClean="0"/>
              <a:t> key elements that affect pharmacy workload capture.</a:t>
            </a:r>
          </a:p>
          <a:p>
            <a:endParaRPr lang="en-US" baseline="0" dirty="0" smtClean="0"/>
          </a:p>
          <a:p>
            <a:r>
              <a:rPr lang="en-US" baseline="0" dirty="0" smtClean="0"/>
              <a:t>Is it an encounter?  </a:t>
            </a:r>
          </a:p>
          <a:p>
            <a:r>
              <a:rPr lang="en-US" baseline="0" dirty="0" smtClean="0"/>
              <a:t>What is the nature of the interaction?  F2F, telephone, chart review, virtual modality</a:t>
            </a:r>
          </a:p>
          <a:p>
            <a:endParaRPr lang="en-US" baseline="0" dirty="0" smtClean="0"/>
          </a:p>
          <a:p>
            <a:r>
              <a:rPr lang="en-US" baseline="0" dirty="0" smtClean="0"/>
              <a:t>Clinic set-up is very dependent on the nature of the interaction!</a:t>
            </a:r>
          </a:p>
          <a:p>
            <a:endParaRPr lang="en-US" baseline="0" dirty="0" smtClean="0"/>
          </a:p>
          <a:p>
            <a:r>
              <a:rPr lang="en-US" baseline="0" dirty="0" smtClean="0"/>
              <a:t>Coding</a:t>
            </a:r>
            <a:endParaRPr lang="en-US" dirty="0"/>
          </a:p>
        </p:txBody>
      </p:sp>
    </p:spTree>
    <p:extLst>
      <p:ext uri="{BB962C8B-B14F-4D97-AF65-F5344CB8AC3E}">
        <p14:creationId xmlns:p14="http://schemas.microsoft.com/office/powerpoint/2010/main" val="712192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325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lvl="1" eaLnBrk="1" hangingPunct="1">
              <a:lnSpc>
                <a:spcPct val="90000"/>
              </a:lnSpc>
            </a:pPr>
            <a:r>
              <a:rPr lang="en-US" sz="3000" b="1" dirty="0" smtClean="0">
                <a:latin typeface="Tw Cen MT" charset="0"/>
              </a:rPr>
              <a:t>What is a Patient Care Encounter?  </a:t>
            </a:r>
          </a:p>
          <a:p>
            <a:pPr lvl="1" eaLnBrk="1" hangingPunct="1">
              <a:lnSpc>
                <a:spcPct val="90000"/>
              </a:lnSpc>
            </a:pPr>
            <a:endParaRPr lang="en-US" sz="3000" b="1" dirty="0" smtClean="0">
              <a:latin typeface="Tw Cen MT" charset="0"/>
            </a:endParaRPr>
          </a:p>
          <a:p>
            <a:pPr lvl="1" eaLnBrk="1" hangingPunct="1">
              <a:lnSpc>
                <a:spcPct val="90000"/>
              </a:lnSpc>
            </a:pPr>
            <a:r>
              <a:rPr lang="en-US" sz="3000" b="1" dirty="0" smtClean="0">
                <a:latin typeface="Tw Cen MT" charset="0"/>
              </a:rPr>
              <a:t>A:</a:t>
            </a:r>
            <a:r>
              <a:rPr lang="en-US" sz="3000" b="1" baseline="0" dirty="0" smtClean="0">
                <a:latin typeface="Tw Cen MT" charset="0"/>
              </a:rPr>
              <a:t>  P</a:t>
            </a:r>
            <a:r>
              <a:rPr lang="en-US" sz="3000" b="1" dirty="0" smtClean="0">
                <a:latin typeface="Tw Cen MT" charset="0"/>
              </a:rPr>
              <a:t>rofessional contact between a patient and a practitioner </a:t>
            </a:r>
          </a:p>
          <a:p>
            <a:pPr lvl="1" eaLnBrk="1" hangingPunct="1">
              <a:lnSpc>
                <a:spcPct val="90000"/>
              </a:lnSpc>
            </a:pPr>
            <a:r>
              <a:rPr lang="en-US" sz="3000" b="1" dirty="0" smtClean="0">
                <a:latin typeface="Tw Cen MT" charset="0"/>
              </a:rPr>
              <a:t>Encounter = outpatient or inpatient setting</a:t>
            </a:r>
          </a:p>
          <a:p>
            <a:pPr lvl="1" eaLnBrk="1" hangingPunct="1">
              <a:lnSpc>
                <a:spcPct val="90000"/>
              </a:lnSpc>
            </a:pPr>
            <a:r>
              <a:rPr lang="en-US" sz="3000" b="1" dirty="0" smtClean="0">
                <a:latin typeface="Tw Cen MT" charset="0"/>
              </a:rPr>
              <a:t>Encounter = count workload</a:t>
            </a:r>
          </a:p>
          <a:p>
            <a:pPr eaLnBrk="1" hangingPunct="1">
              <a:lnSpc>
                <a:spcPct val="90000"/>
              </a:lnSpc>
              <a:defRPr/>
            </a:pPr>
            <a:endParaRPr lang="en-US" sz="2800" b="1" dirty="0" smtClean="0">
              <a:latin typeface="Tw Cen MT" charset="0"/>
              <a:cs typeface="+mn-cs"/>
            </a:endParaRPr>
          </a:p>
          <a:p>
            <a:pPr marL="274637" lvl="2" indent="0" eaLnBrk="1" hangingPunct="1">
              <a:lnSpc>
                <a:spcPct val="90000"/>
              </a:lnSpc>
              <a:spcBef>
                <a:spcPts val="700"/>
              </a:spcBef>
              <a:buSzPct val="60000"/>
              <a:buFont typeface="Wingdings" charset="0"/>
              <a:buNone/>
            </a:pPr>
            <a:r>
              <a:rPr lang="en-US" sz="3000" b="1" dirty="0" smtClean="0">
                <a:latin typeface="Tw Cen MT" charset="0"/>
              </a:rPr>
              <a:t>1.</a:t>
            </a:r>
            <a:r>
              <a:rPr lang="en-US" sz="3000" b="1" baseline="0" dirty="0" smtClean="0">
                <a:latin typeface="Tw Cen MT" charset="0"/>
              </a:rPr>
              <a:t> </a:t>
            </a:r>
            <a:r>
              <a:rPr lang="en-US" sz="3000" b="1" dirty="0" smtClean="0">
                <a:latin typeface="Tw Cen MT" charset="0"/>
              </a:rPr>
              <a:t>Legal and professional obligations</a:t>
            </a:r>
          </a:p>
          <a:p>
            <a:pPr marL="274637" lvl="2" indent="0" eaLnBrk="1" hangingPunct="1">
              <a:lnSpc>
                <a:spcPct val="90000"/>
              </a:lnSpc>
              <a:spcBef>
                <a:spcPts val="700"/>
              </a:spcBef>
              <a:buSzPct val="60000"/>
              <a:buFont typeface="Wingdings" charset="0"/>
              <a:buNone/>
            </a:pPr>
            <a:r>
              <a:rPr lang="en-US" sz="3000" b="1" dirty="0" smtClean="0">
                <a:latin typeface="Tw Cen MT" charset="0"/>
              </a:rPr>
              <a:t>2. Encourage consistency throughout VA Clinical Pharmacy Services to ensure count credit for clinical pharmacist services</a:t>
            </a:r>
          </a:p>
          <a:p>
            <a:pPr marL="274637" lvl="2" indent="0" eaLnBrk="1" hangingPunct="1">
              <a:lnSpc>
                <a:spcPct val="90000"/>
              </a:lnSpc>
              <a:spcBef>
                <a:spcPts val="700"/>
              </a:spcBef>
              <a:buSzPct val="60000"/>
              <a:buFont typeface="Wingdings" charset="0"/>
              <a:buNone/>
            </a:pPr>
            <a:r>
              <a:rPr lang="en-US" sz="3000" b="1" dirty="0" smtClean="0">
                <a:latin typeface="Tw Cen MT" charset="0"/>
              </a:rPr>
              <a:t>3. Advance profession</a:t>
            </a:r>
          </a:p>
          <a:p>
            <a:pPr eaLnBrk="1" hangingPunct="1">
              <a:lnSpc>
                <a:spcPct val="90000"/>
              </a:lnSpc>
              <a:defRPr/>
            </a:pPr>
            <a:endParaRPr lang="en-US" sz="2800" b="1" dirty="0" smtClean="0">
              <a:latin typeface="Tw Cen MT" charset="0"/>
              <a:cs typeface="+mn-cs"/>
            </a:endParaRPr>
          </a:p>
          <a:p>
            <a:pPr eaLnBrk="1" hangingPunct="1">
              <a:spcBef>
                <a:spcPct val="0"/>
              </a:spcBef>
              <a:defRPr/>
            </a:pPr>
            <a:endParaRPr lang="en-US" dirty="0">
              <a:latin typeface="Calibri" charset="0"/>
              <a:cs typeface="+mn-cs"/>
            </a:endParaRP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143FF8-C14D-694E-864B-F8D97FB34C59}" type="slidenum">
              <a:rPr lang="en-US" sz="1200">
                <a:latin typeface="Calibri" charset="0"/>
              </a:rPr>
              <a:pPr eaLnBrk="1" hangingPunct="1"/>
              <a:t>15</a:t>
            </a:fld>
            <a:endParaRPr lang="en-US" sz="120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I’d like to ask another poll question.  </a:t>
            </a:r>
          </a:p>
          <a:p>
            <a:endParaRPr lang="en-US" dirty="0" smtClean="0"/>
          </a:p>
          <a:p>
            <a:r>
              <a:rPr lang="en-US" dirty="0" smtClean="0"/>
              <a:t>Which of the following is NOT considered count workload?  </a:t>
            </a:r>
          </a:p>
          <a:p>
            <a:endParaRPr lang="en-US" dirty="0" smtClean="0"/>
          </a:p>
          <a:p>
            <a:r>
              <a:rPr lang="en-US" dirty="0" smtClean="0"/>
              <a:t>To answer this question, use the blue polling</a:t>
            </a:r>
            <a:r>
              <a:rPr lang="en-US" baseline="0" dirty="0" smtClean="0"/>
              <a:t> icon above my head.  We’ll move on and come back to your results in just a moment.</a:t>
            </a:r>
          </a:p>
          <a:p>
            <a:endParaRPr lang="en-US" i="0" baseline="0" dirty="0" smtClean="0"/>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508556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normAutofit fontScale="92500" lnSpcReduction="10000"/>
          </a:bodyPr>
          <a:lstStyle/>
          <a:p>
            <a:pPr eaLnBrk="1" hangingPunct="1">
              <a:defRPr/>
            </a:pPr>
            <a:r>
              <a:rPr lang="en-US" sz="2100" b="1" dirty="0" smtClean="0">
                <a:latin typeface="Tw Cen MT" charset="0"/>
                <a:cs typeface="+mn-cs"/>
              </a:rPr>
              <a:t>How</a:t>
            </a:r>
            <a:r>
              <a:rPr lang="en-US" sz="2100" b="1" baseline="0" dirty="0" smtClean="0">
                <a:latin typeface="Tw Cen MT" charset="0"/>
                <a:cs typeface="+mn-cs"/>
              </a:rPr>
              <a:t> do you know if it is an encounter, or “COUNT” workload?</a:t>
            </a:r>
          </a:p>
          <a:p>
            <a:pPr eaLnBrk="1" hangingPunct="1">
              <a:defRPr/>
            </a:pPr>
            <a:endParaRPr lang="en-US" sz="2100" b="1" dirty="0" smtClean="0">
              <a:latin typeface="Tw Cen MT" charset="0"/>
              <a:cs typeface="+mn-cs"/>
            </a:endParaRPr>
          </a:p>
          <a:p>
            <a:pPr eaLnBrk="1" hangingPunct="1">
              <a:defRPr/>
            </a:pPr>
            <a:r>
              <a:rPr lang="en-US" sz="2100" b="1" dirty="0" smtClean="0">
                <a:latin typeface="Tw Cen MT" charset="0"/>
                <a:cs typeface="+mn-cs"/>
              </a:rPr>
              <a:t>*Count refers to activity that meets the definition of an encounter (PCDC VHA Directive 2009-002) </a:t>
            </a:r>
          </a:p>
          <a:p>
            <a:pPr marL="742950" lvl="1" indent="-285750" eaLnBrk="1" hangingPunct="1">
              <a:defRPr/>
            </a:pPr>
            <a:r>
              <a:rPr lang="en-US" sz="2000" b="1" dirty="0" smtClean="0">
                <a:latin typeface="Tw Cen MT" charset="0"/>
              </a:rPr>
              <a:t>Count activity requires (3 </a:t>
            </a:r>
            <a:r>
              <a:rPr lang="en-US" sz="2000" b="1" dirty="0" smtClean="0">
                <a:latin typeface="Tw Cen MT" charset="0"/>
                <a:sym typeface="Wingdings 2" charset="0"/>
              </a:rPr>
              <a:t></a:t>
            </a:r>
            <a:r>
              <a:rPr lang="ja-JP" altLang="en-US" sz="2000" b="1" dirty="0" smtClean="0">
                <a:latin typeface="Tw Cen MT" charset="0"/>
                <a:sym typeface="Wingdings 2" charset="0"/>
              </a:rPr>
              <a:t>’</a:t>
            </a:r>
            <a:r>
              <a:rPr lang="en-US" sz="2000" b="1" dirty="0" smtClean="0">
                <a:latin typeface="Tw Cen MT" charset="0"/>
                <a:sym typeface="Wingdings 2" charset="0"/>
              </a:rPr>
              <a:t>s)</a:t>
            </a:r>
            <a:r>
              <a:rPr lang="en-US" sz="2000" b="1" dirty="0" smtClean="0">
                <a:latin typeface="Tw Cen MT" charset="0"/>
              </a:rPr>
              <a:t>: </a:t>
            </a:r>
          </a:p>
          <a:p>
            <a:pPr marL="1143000" lvl="2" eaLnBrk="1" hangingPunct="1">
              <a:defRPr/>
            </a:pPr>
            <a:r>
              <a:rPr lang="en-US" sz="1800" b="1" dirty="0" smtClean="0">
                <a:latin typeface="Tw Cen MT" charset="0"/>
              </a:rPr>
              <a:t>Documentation </a:t>
            </a:r>
            <a:r>
              <a:rPr lang="en-US" sz="1800" b="1" dirty="0" smtClean="0">
                <a:latin typeface="Tw Cen MT" charset="0"/>
              </a:rPr>
              <a:t>must include medical history </a:t>
            </a:r>
            <a:r>
              <a:rPr lang="en-US" sz="1800" b="1" dirty="0" smtClean="0">
                <a:latin typeface="Tw Cen MT" charset="0"/>
                <a:sym typeface="Wingdings 2" charset="0"/>
              </a:rPr>
              <a:t></a:t>
            </a:r>
            <a:endParaRPr lang="en-US" sz="1800" b="1" dirty="0" smtClean="0">
              <a:latin typeface="Tw Cen MT" charset="0"/>
            </a:endParaRPr>
          </a:p>
          <a:p>
            <a:pPr marL="1143000" lvl="2" eaLnBrk="1" hangingPunct="1">
              <a:defRPr/>
            </a:pPr>
            <a:r>
              <a:rPr lang="en-US" sz="1800" b="1" dirty="0" smtClean="0">
                <a:latin typeface="Tw Cen MT" charset="0"/>
              </a:rPr>
              <a:t>Documentation must include clinical decision making </a:t>
            </a:r>
            <a:r>
              <a:rPr lang="en-US" sz="1800" b="1" dirty="0" smtClean="0">
                <a:latin typeface="Tw Cen MT" charset="0"/>
                <a:sym typeface="Wingdings 2" charset="0"/>
              </a:rPr>
              <a:t></a:t>
            </a:r>
          </a:p>
          <a:p>
            <a:pPr marL="1143000" marR="0" lvl="2"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Tw Cen MT" charset="0"/>
              </a:rPr>
              <a:t>A corresponding progress note in CPRS </a:t>
            </a:r>
            <a:r>
              <a:rPr lang="en-US" sz="1800" b="1" dirty="0" smtClean="0">
                <a:latin typeface="Tw Cen MT" charset="0"/>
                <a:sym typeface="Wingdings 2" charset="0"/>
              </a:rPr>
              <a:t></a:t>
            </a:r>
          </a:p>
          <a:p>
            <a:pPr marL="1143000" lvl="2" eaLnBrk="1" hangingPunct="1">
              <a:defRPr/>
            </a:pPr>
            <a:endParaRPr lang="en-US" sz="1800" b="1" dirty="0" smtClean="0">
              <a:latin typeface="Tw Cen MT" charset="0"/>
            </a:endParaRPr>
          </a:p>
          <a:p>
            <a:pPr eaLnBrk="1" hangingPunct="1">
              <a:defRPr/>
            </a:pPr>
            <a:r>
              <a:rPr lang="en-US" sz="2000" b="1" dirty="0" smtClean="0">
                <a:latin typeface="Tw Cen MT" charset="0"/>
                <a:cs typeface="+mn-cs"/>
              </a:rPr>
              <a:t>I </a:t>
            </a:r>
            <a:r>
              <a:rPr lang="en-US" sz="2000" b="1" dirty="0" smtClean="0">
                <a:latin typeface="Tw Cen MT" charset="0"/>
                <a:cs typeface="+mn-cs"/>
              </a:rPr>
              <a:t>receive a great deal of facility</a:t>
            </a:r>
            <a:r>
              <a:rPr lang="en-US" sz="2000" b="1" baseline="0" dirty="0" smtClean="0">
                <a:latin typeface="Tw Cen MT" charset="0"/>
                <a:cs typeface="+mn-cs"/>
              </a:rPr>
              <a:t> specific questions regarding count workload.  You must remember that a </a:t>
            </a:r>
            <a:r>
              <a:rPr lang="en-US" sz="2000" b="1" dirty="0" smtClean="0">
                <a:latin typeface="Tw Cen MT" charset="0"/>
                <a:cs typeface="+mn-cs"/>
              </a:rPr>
              <a:t>professional contact at one facility may be count but at another facility it may be non-count.  </a:t>
            </a:r>
          </a:p>
          <a:p>
            <a:pPr eaLnBrk="1" hangingPunct="1">
              <a:defRPr/>
            </a:pPr>
            <a:r>
              <a:rPr lang="en-US" sz="2000" b="1" dirty="0" smtClean="0">
                <a:latin typeface="Tw Cen MT" charset="0"/>
                <a:cs typeface="+mn-cs"/>
              </a:rPr>
              <a:t>*For example, medication reconciliation – at one facility the</a:t>
            </a:r>
            <a:r>
              <a:rPr lang="en-US" sz="2000" b="1" baseline="0" dirty="0" smtClean="0">
                <a:latin typeface="Tw Cen MT" charset="0"/>
                <a:cs typeface="+mn-cs"/>
              </a:rPr>
              <a:t> pharmacist may be taking a history AND making a clinical decision but at another facility, the pharmacist may only be taking a history.  The latter would not be count workload.  </a:t>
            </a:r>
            <a:endParaRPr lang="en-US" sz="2000" b="1" dirty="0" smtClean="0">
              <a:latin typeface="Tw Cen MT" charset="0"/>
              <a:cs typeface="+mn-cs"/>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4B9DB63-AF30-6048-B360-F50884169BD7}" type="slidenum">
              <a:rPr lang="en-US" sz="1200">
                <a:latin typeface="Calibri" charset="0"/>
              </a:rPr>
              <a:pPr eaLnBrk="1" hangingPunct="1"/>
              <a:t>17</a:t>
            </a:fld>
            <a:endParaRPr lang="en-US" sz="120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most of you know, clinical pharmacy patient</a:t>
            </a:r>
            <a:r>
              <a:rPr lang="en-US" baseline="0" dirty="0" smtClean="0"/>
              <a:t> care encounters take on a variety of formats:</a:t>
            </a:r>
          </a:p>
          <a:p>
            <a:endParaRPr lang="en-US" baseline="0" dirty="0" smtClean="0"/>
          </a:p>
          <a:p>
            <a:r>
              <a:rPr lang="en-US" baseline="0" dirty="0" smtClean="0"/>
              <a:t>For example, Disease state management clinics can be face to face, telephone or virtual care.</a:t>
            </a:r>
            <a:endParaRPr lang="en-US" dirty="0"/>
          </a:p>
        </p:txBody>
      </p:sp>
    </p:spTree>
    <p:extLst>
      <p:ext uri="{BB962C8B-B14F-4D97-AF65-F5344CB8AC3E}">
        <p14:creationId xmlns:p14="http://schemas.microsoft.com/office/powerpoint/2010/main" val="3962241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examples of patient</a:t>
            </a:r>
            <a:r>
              <a:rPr lang="en-US" baseline="0" dirty="0" smtClean="0"/>
              <a:t> care encounters are:</a:t>
            </a:r>
          </a:p>
          <a:p>
            <a:endParaRPr lang="en-US" baseline="0" dirty="0" smtClean="0"/>
          </a:p>
          <a:p>
            <a:r>
              <a:rPr lang="en-US" baseline="0" dirty="0" smtClean="0"/>
              <a:t>Inpatient consults such as aminoglycoside or anticoagulation dosing/monitoring</a:t>
            </a:r>
          </a:p>
          <a:p>
            <a:endParaRPr lang="en-US" baseline="0" dirty="0" smtClean="0"/>
          </a:p>
          <a:p>
            <a:r>
              <a:rPr lang="en-US" baseline="0" dirty="0" smtClean="0"/>
              <a:t>Extensive medication education can also be documented as an encounter.</a:t>
            </a:r>
          </a:p>
          <a:p>
            <a:endParaRPr lang="en-US" dirty="0"/>
          </a:p>
        </p:txBody>
      </p:sp>
    </p:spTree>
    <p:extLst>
      <p:ext uri="{BB962C8B-B14F-4D97-AF65-F5344CB8AC3E}">
        <p14:creationId xmlns:p14="http://schemas.microsoft.com/office/powerpoint/2010/main" val="3962241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2400" b="1" dirty="0" smtClean="0"/>
              <a:t>1. Pharmacy Benefits Management (PBM) has been active since 2007 in establishing guidance on the consistent process for clinical pharmacy workload documentation</a:t>
            </a:r>
          </a:p>
          <a:p>
            <a:pPr lvl="1"/>
            <a:endParaRPr lang="en-US" sz="2400" b="1" dirty="0" smtClean="0">
              <a:latin typeface="Tw Cen MT" charset="0"/>
            </a:endParaRPr>
          </a:p>
          <a:p>
            <a:pPr lvl="1"/>
            <a:r>
              <a:rPr lang="en-US" sz="2400" b="1" dirty="0" smtClean="0">
                <a:latin typeface="Tw Cen MT" charset="0"/>
              </a:rPr>
              <a:t>Original </a:t>
            </a:r>
            <a:r>
              <a:rPr lang="en-US" sz="2400" b="1" dirty="0">
                <a:latin typeface="Tw Cen MT" charset="0"/>
              </a:rPr>
              <a:t>Group:   Lori </a:t>
            </a:r>
            <a:r>
              <a:rPr lang="en-US" sz="2400" b="1" dirty="0" err="1">
                <a:latin typeface="Tw Cen MT" charset="0"/>
              </a:rPr>
              <a:t>Golterman</a:t>
            </a:r>
            <a:r>
              <a:rPr lang="en-US" sz="2400" b="1" dirty="0">
                <a:latin typeface="Tw Cen MT" charset="0"/>
              </a:rPr>
              <a:t>, Jan Carmichael, Sharon </a:t>
            </a:r>
            <a:r>
              <a:rPr lang="en-US" sz="2400" b="1" dirty="0" smtClean="0">
                <a:latin typeface="Tw Cen MT" charset="0"/>
              </a:rPr>
              <a:t>Castle</a:t>
            </a:r>
          </a:p>
          <a:p>
            <a:pPr lvl="1"/>
            <a:endParaRPr lang="en-US" sz="2400" b="1" dirty="0" smtClean="0">
              <a:latin typeface="Tw Cen MT" charset="0"/>
            </a:endParaRPr>
          </a:p>
          <a:p>
            <a:pPr lvl="1"/>
            <a:r>
              <a:rPr lang="en-US" sz="2400" b="1" dirty="0" smtClean="0">
                <a:latin typeface="Tw Cen MT" charset="0"/>
              </a:rPr>
              <a:t>The goal of</a:t>
            </a:r>
            <a:r>
              <a:rPr lang="en-US" sz="2400" b="1" baseline="0" dirty="0" smtClean="0">
                <a:latin typeface="Tw Cen MT" charset="0"/>
              </a:rPr>
              <a:t> the original workgroup was to </a:t>
            </a:r>
            <a:r>
              <a:rPr lang="en-US" sz="2400" b="1" dirty="0" smtClean="0">
                <a:latin typeface="Tw Cen MT" charset="0"/>
              </a:rPr>
              <a:t>improve</a:t>
            </a:r>
            <a:r>
              <a:rPr lang="en-US" sz="2400" b="1" baseline="0" dirty="0" smtClean="0">
                <a:latin typeface="Tw Cen MT" charset="0"/>
              </a:rPr>
              <a:t> documentation of pharmacist encounters</a:t>
            </a:r>
          </a:p>
          <a:p>
            <a:pPr lvl="1"/>
            <a:endParaRPr lang="en-US" sz="2400" b="1" dirty="0" smtClean="0">
              <a:latin typeface="Tw Cen MT"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400" b="1" dirty="0" smtClean="0"/>
              <a:t>We</a:t>
            </a:r>
            <a:r>
              <a:rPr lang="en-US" sz="2400" b="1" baseline="0" dirty="0" smtClean="0"/>
              <a:t> reached several </a:t>
            </a:r>
            <a:r>
              <a:rPr lang="en-US" sz="2400" b="1" dirty="0" smtClean="0"/>
              <a:t>Milestones</a:t>
            </a:r>
            <a:r>
              <a:rPr lang="en-US" sz="2400" b="1" baseline="0" dirty="0" smtClean="0"/>
              <a:t> during the first few years.</a:t>
            </a:r>
            <a:endParaRPr lang="en-US" sz="2400" b="1"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2400" dirty="0" smtClean="0"/>
          </a:p>
          <a:p>
            <a:pPr marL="914400" marR="0" lvl="1" indent="-457200" algn="l" defTabSz="914400" rtl="0" eaLnBrk="1" fontAlgn="auto" latinLnBrk="0" hangingPunct="1">
              <a:lnSpc>
                <a:spcPct val="100000"/>
              </a:lnSpc>
              <a:spcBef>
                <a:spcPts val="0"/>
              </a:spcBef>
              <a:spcAft>
                <a:spcPts val="0"/>
              </a:spcAft>
              <a:buClrTx/>
              <a:buSzTx/>
              <a:buFontTx/>
              <a:buAutoNum type="arabicPeriod"/>
              <a:tabLst/>
              <a:defRPr/>
            </a:pPr>
            <a:r>
              <a:rPr lang="en-US" sz="2400" dirty="0" smtClean="0"/>
              <a:t>The clinical pharmacy stop code 160 was</a:t>
            </a:r>
            <a:r>
              <a:rPr lang="en-US" sz="2400" baseline="0" dirty="0" smtClean="0"/>
              <a:t> </a:t>
            </a:r>
            <a:r>
              <a:rPr lang="en-US" sz="2400" dirty="0" smtClean="0"/>
              <a:t>approved for use as a primary stop code</a:t>
            </a:r>
          </a:p>
          <a:p>
            <a:pPr marL="914400" marR="0" lvl="1" indent="-457200" algn="l" defTabSz="914400" rtl="0" eaLnBrk="1" fontAlgn="auto" latinLnBrk="0" hangingPunct="1">
              <a:lnSpc>
                <a:spcPct val="100000"/>
              </a:lnSpc>
              <a:spcBef>
                <a:spcPts val="0"/>
              </a:spcBef>
              <a:spcAft>
                <a:spcPts val="0"/>
              </a:spcAft>
              <a:buClrTx/>
              <a:buSzTx/>
              <a:buFontTx/>
              <a:buAutoNum type="arabicPeriod"/>
              <a:tabLst/>
              <a:defRPr/>
            </a:pPr>
            <a:r>
              <a:rPr lang="en-US" sz="2400" dirty="0" smtClean="0"/>
              <a:t>Also, we</a:t>
            </a:r>
            <a:r>
              <a:rPr lang="en-US" sz="2400" baseline="0" dirty="0" smtClean="0"/>
              <a:t> were able to e</a:t>
            </a:r>
            <a:r>
              <a:rPr lang="en-US" sz="2400" dirty="0" smtClean="0"/>
              <a:t>xpand the definition</a:t>
            </a:r>
            <a:r>
              <a:rPr lang="en-US" sz="2400" baseline="0" dirty="0" smtClean="0"/>
              <a:t> of an encounter for pharmacists</a:t>
            </a:r>
            <a:endParaRPr lang="en-US" sz="2400" dirty="0" smtClean="0"/>
          </a:p>
          <a:p>
            <a:pPr lvl="1"/>
            <a:endParaRPr lang="en-US" sz="2400" b="1" dirty="0" smtClean="0">
              <a:latin typeface="Tw Cen MT"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8E1699-F6E6-9149-8609-A439BD89F85C}" type="slidenum">
              <a:rPr lang="en-US" sz="1200">
                <a:latin typeface="Calibri" charset="0"/>
              </a:rPr>
              <a:pPr eaLnBrk="1" hangingPunct="1"/>
              <a:t>2</a:t>
            </a:fld>
            <a:endParaRPr lang="en-US"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Let’s talk about some examples of NONCOUNT</a:t>
            </a:r>
            <a:r>
              <a:rPr lang="en-US" sz="2400" baseline="0" dirty="0" smtClean="0"/>
              <a:t> Workload:</a:t>
            </a:r>
          </a:p>
          <a:p>
            <a:r>
              <a:rPr lang="en-US" sz="2400" baseline="0" dirty="0" smtClean="0"/>
              <a:t>1. </a:t>
            </a:r>
            <a:r>
              <a:rPr lang="en-US" sz="2400" dirty="0" smtClean="0"/>
              <a:t>A patient requesting refills on a medication</a:t>
            </a:r>
          </a:p>
          <a:p>
            <a:r>
              <a:rPr lang="en-US" sz="2400" dirty="0" smtClean="0"/>
              <a:t>2. Telephone follow-up &lt; 7 days after a previous encounter</a:t>
            </a:r>
          </a:p>
          <a:p>
            <a:r>
              <a:rPr lang="en-US" sz="2400" dirty="0" smtClean="0"/>
              <a:t>3. General education at the pharmacy window</a:t>
            </a:r>
          </a:p>
          <a:p>
            <a:r>
              <a:rPr lang="en-US" sz="2400" dirty="0" smtClean="0"/>
              <a:t>	*Take with food or finish all of your</a:t>
            </a:r>
            <a:r>
              <a:rPr lang="en-US" sz="2400" baseline="0" dirty="0" smtClean="0"/>
              <a:t> antibiotic is not sufficient for count workload.</a:t>
            </a:r>
          </a:p>
          <a:p>
            <a:r>
              <a:rPr lang="en-US" sz="2400" baseline="0" dirty="0" smtClean="0"/>
              <a:t>	**Detailed medication reviews with patients or detailed education on insulin or inhaler teaching would 	be considered extensive medication</a:t>
            </a:r>
            <a:endParaRPr lang="en-US" sz="2400" dirty="0" smtClean="0"/>
          </a:p>
          <a:p>
            <a:r>
              <a:rPr lang="en-US" sz="2400" dirty="0" smtClean="0"/>
              <a:t>	</a:t>
            </a:r>
            <a:endParaRPr lang="en-US" sz="2100" b="1" dirty="0" smtClean="0">
              <a:latin typeface="Tw Cen MT" charset="0"/>
            </a:endParaRPr>
          </a:p>
          <a:p>
            <a:endParaRPr lang="en-US" dirty="0"/>
          </a:p>
        </p:txBody>
      </p:sp>
    </p:spTree>
    <p:extLst>
      <p:ext uri="{BB962C8B-B14F-4D97-AF65-F5344CB8AC3E}">
        <p14:creationId xmlns:p14="http://schemas.microsoft.com/office/powerpoint/2010/main" val="1954285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let’s pause for a moment and take a look at your poll results.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Which of the following is </a:t>
            </a:r>
            <a:r>
              <a:rPr lang="en-US" sz="1200" u="sng" dirty="0" smtClean="0"/>
              <a:t>NOT </a:t>
            </a:r>
            <a:r>
              <a:rPr lang="en-US" sz="1200" dirty="0" smtClean="0"/>
              <a:t>considered count workload?</a:t>
            </a:r>
          </a:p>
          <a:p>
            <a:endParaRPr lang="en-US" i="0" baseline="0" dirty="0" smtClean="0"/>
          </a:p>
          <a:p>
            <a:r>
              <a:rPr lang="en-US" i="0" baseline="0" dirty="0" smtClean="0"/>
              <a:t>Ad-lib to the audience results, then advance to move on.</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21</a:t>
            </a:fld>
            <a:endParaRPr lang="en-US"/>
          </a:p>
        </p:txBody>
      </p:sp>
    </p:spTree>
    <p:extLst>
      <p:ext uri="{BB962C8B-B14F-4D97-AF65-F5344CB8AC3E}">
        <p14:creationId xmlns:p14="http://schemas.microsoft.com/office/powerpoint/2010/main" val="508556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slide is a c</a:t>
            </a:r>
            <a:r>
              <a:rPr lang="en-US" dirty="0" smtClean="0"/>
              <a:t>ue to Tech Team that you’re moving on)  “Click” again to move on</a:t>
            </a:r>
          </a:p>
        </p:txBody>
      </p:sp>
      <p:sp>
        <p:nvSpPr>
          <p:cNvPr id="4" name="Slide Number Placeholder 3"/>
          <p:cNvSpPr>
            <a:spLocks noGrp="1"/>
          </p:cNvSpPr>
          <p:nvPr>
            <p:ph type="sldNum" sz="quarter" idx="10"/>
          </p:nvPr>
        </p:nvSpPr>
        <p:spPr/>
        <p:txBody>
          <a:bodyPr/>
          <a:lstStyle/>
          <a:p>
            <a:fld id="{08AA51C3-518F-4F0D-B932-9AF47A2C9D15}" type="slidenum">
              <a:rPr lang="en-US" smtClean="0"/>
              <a:pPr/>
              <a:t>22</a:t>
            </a:fld>
            <a:endParaRPr lang="en-US"/>
          </a:p>
        </p:txBody>
      </p:sp>
    </p:spTree>
    <p:extLst>
      <p:ext uri="{BB962C8B-B14F-4D97-AF65-F5344CB8AC3E}">
        <p14:creationId xmlns:p14="http://schemas.microsoft.com/office/powerpoint/2010/main" val="508556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After a decision is made that the clinical</a:t>
            </a:r>
            <a:r>
              <a:rPr lang="en-US" baseline="0" dirty="0" smtClean="0">
                <a:latin typeface="Calibri" charset="0"/>
              </a:rPr>
              <a:t> pharmacist intervention is count workload, a clinic must be set-up to document the encounter.</a:t>
            </a:r>
          </a:p>
          <a:p>
            <a:endParaRPr lang="en-US" baseline="0" dirty="0" smtClean="0">
              <a:latin typeface="Calibri" charset="0"/>
            </a:endParaRPr>
          </a:p>
          <a:p>
            <a:r>
              <a:rPr lang="en-US" baseline="0" dirty="0" smtClean="0">
                <a:latin typeface="Calibri" charset="0"/>
              </a:rPr>
              <a:t>PBM has created a detailed document to assist in consistent clinic set-up.</a:t>
            </a:r>
          </a:p>
          <a:p>
            <a:endParaRPr lang="en-US" baseline="0" dirty="0" smtClean="0">
              <a:latin typeface="Calibri" charset="0"/>
            </a:endParaRPr>
          </a:p>
          <a:p>
            <a:r>
              <a:rPr lang="en-US" baseline="0" dirty="0" smtClean="0">
                <a:latin typeface="Calibri" charset="0"/>
              </a:rPr>
              <a:t>Establishing the nature of the interaction is key in choosing appropriate stop codes.</a:t>
            </a:r>
          </a:p>
          <a:p>
            <a:endParaRPr lang="en-US" baseline="0" dirty="0" smtClean="0">
              <a:latin typeface="Calibri" charset="0"/>
            </a:endParaRPr>
          </a:p>
          <a:p>
            <a:r>
              <a:rPr lang="en-US" baseline="0" dirty="0" smtClean="0">
                <a:latin typeface="Calibri" charset="0"/>
              </a:rPr>
              <a:t>Choosing the appropriate CHAR4 code is the final step in proper clinic set-up.   </a:t>
            </a:r>
          </a:p>
          <a:p>
            <a:endParaRPr lang="en-US" baseline="0" dirty="0" smtClean="0">
              <a:latin typeface="Calibri" charset="0"/>
            </a:endParaRPr>
          </a:p>
          <a:p>
            <a:r>
              <a:rPr lang="en-US" b="1" baseline="0" dirty="0" smtClean="0">
                <a:solidFill>
                  <a:schemeClr val="accent2"/>
                </a:solidFill>
                <a:latin typeface="Calibri" charset="0"/>
              </a:rPr>
              <a:t>The link to the guidance document can be found in the notes section of these slides.</a:t>
            </a: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D9C867-1731-6640-8116-34C82DFE6940}" type="slidenum">
              <a:rPr lang="en-US" sz="1200">
                <a:latin typeface="Calibri" charset="0"/>
              </a:rPr>
              <a:pPr eaLnBrk="1" hangingPunct="1"/>
              <a:t>23</a:t>
            </a:fld>
            <a:endParaRPr lang="en-US" sz="1200">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The nature of the interaction for the encounter will affect clinic set-up and copays to patient.</a:t>
            </a:r>
          </a:p>
          <a:p>
            <a:endParaRPr lang="en-US" dirty="0">
              <a:latin typeface="Calibri" charset="0"/>
            </a:endParaRPr>
          </a:p>
          <a:p>
            <a:r>
              <a:rPr lang="en-US" dirty="0">
                <a:latin typeface="Calibri" charset="0"/>
              </a:rPr>
              <a:t>Review PBM Guidance Document and work with your local DSS to ensure appropriate set-up.</a:t>
            </a: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31211A-1E9F-3948-BA0A-5A22A85097AF}" type="slidenum">
              <a:rPr lang="en-US" sz="1200">
                <a:latin typeface="Calibri" charset="0"/>
              </a:rPr>
              <a:pPr eaLnBrk="1" hangingPunct="1"/>
              <a:t>24</a:t>
            </a:fld>
            <a:endParaRPr lang="en-US" sz="1200">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lnSpc>
                <a:spcPct val="80000"/>
              </a:lnSpc>
            </a:pPr>
            <a:r>
              <a:rPr lang="en-US" sz="3600" b="1" dirty="0" smtClean="0">
                <a:latin typeface="Tw Cen MT" charset="0"/>
              </a:rPr>
              <a:t>Selection of Stop Codes/DSS Identifiers</a:t>
            </a:r>
          </a:p>
          <a:p>
            <a:pPr lvl="1">
              <a:lnSpc>
                <a:spcPct val="80000"/>
              </a:lnSpc>
            </a:pPr>
            <a:r>
              <a:rPr lang="en-US" sz="3200" b="1" dirty="0" smtClean="0">
                <a:latin typeface="Tw Cen MT" charset="0"/>
              </a:rPr>
              <a:t>1. DSS website is a valuable</a:t>
            </a:r>
            <a:r>
              <a:rPr lang="en-US" sz="3200" b="1" baseline="0" dirty="0" smtClean="0">
                <a:latin typeface="Tw Cen MT" charset="0"/>
              </a:rPr>
              <a:t> resource</a:t>
            </a:r>
            <a:endParaRPr lang="en-US" sz="3200" b="1" dirty="0" smtClean="0">
              <a:latin typeface="Tw Cen MT" charset="0"/>
            </a:endParaRPr>
          </a:p>
          <a:p>
            <a:pPr lvl="1">
              <a:lnSpc>
                <a:spcPct val="80000"/>
              </a:lnSpc>
            </a:pPr>
            <a:r>
              <a:rPr lang="en-US" sz="3200" b="1" dirty="0" smtClean="0">
                <a:latin typeface="Tw Cen MT" charset="0"/>
              </a:rPr>
              <a:t>2. FY14 Summary of Active DSS Identifiers</a:t>
            </a:r>
          </a:p>
          <a:p>
            <a:pPr lvl="2">
              <a:lnSpc>
                <a:spcPct val="80000"/>
              </a:lnSpc>
            </a:pPr>
            <a:r>
              <a:rPr lang="en-US" sz="2800" b="1" dirty="0" smtClean="0">
                <a:latin typeface="Tw Cen MT" charset="0"/>
              </a:rPr>
              <a:t>Changes each year</a:t>
            </a:r>
          </a:p>
          <a:p>
            <a:pPr lvl="2">
              <a:lnSpc>
                <a:spcPct val="80000"/>
              </a:lnSpc>
            </a:pPr>
            <a:r>
              <a:rPr lang="en-US" sz="2800" b="1" dirty="0" smtClean="0">
                <a:latin typeface="Tw Cen MT" charset="0"/>
              </a:rPr>
              <a:t>Midyear changes/updates</a:t>
            </a:r>
          </a:p>
          <a:p>
            <a:pPr lvl="1">
              <a:lnSpc>
                <a:spcPct val="80000"/>
              </a:lnSpc>
            </a:pPr>
            <a:r>
              <a:rPr lang="en-US" sz="3200" b="1" dirty="0" smtClean="0">
                <a:latin typeface="Tw Cen MT" charset="0"/>
              </a:rPr>
              <a:t>3. Provides detail on each stop code/identifier</a:t>
            </a:r>
          </a:p>
          <a:p>
            <a:pPr lvl="1">
              <a:lnSpc>
                <a:spcPct val="80000"/>
              </a:lnSpc>
            </a:pPr>
            <a:r>
              <a:rPr lang="en-US" sz="3200" b="1" dirty="0" smtClean="0">
                <a:latin typeface="Tw Cen MT" charset="0"/>
              </a:rPr>
              <a:t>4. Primary, secondary or both</a:t>
            </a:r>
          </a:p>
          <a:p>
            <a:pPr lvl="1">
              <a:lnSpc>
                <a:spcPct val="80000"/>
              </a:lnSpc>
            </a:pPr>
            <a:r>
              <a:rPr lang="en-US" sz="3200" b="1" dirty="0" smtClean="0">
                <a:latin typeface="Tw Cen MT" charset="0"/>
              </a:rPr>
              <a:t>5. Definition provided for each stop code</a:t>
            </a:r>
          </a:p>
          <a:p>
            <a:pPr eaLnBrk="1" hangingPunct="1"/>
            <a:endParaRPr lang="en-US" dirty="0" smtClean="0">
              <a:latin typeface="Calibri" charset="0"/>
            </a:endParaRPr>
          </a:p>
          <a:p>
            <a:pPr eaLnBrk="1" hangingPunct="1"/>
            <a:endParaRPr lang="en-US" dirty="0" smtClean="0">
              <a:latin typeface="Calibri"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3200" b="1" u="sng" dirty="0" smtClean="0">
                <a:latin typeface="Tw Cen MT" charset="0"/>
                <a:hlinkClick r:id="rId3"/>
              </a:rPr>
              <a:t>http://vaww.dss.med.va.gov/programdocs/pd_oident.asp</a:t>
            </a:r>
            <a:endParaRPr lang="en-US" sz="3200" b="1" u="sng" dirty="0" smtClean="0">
              <a:latin typeface="Tw Cen MT" charset="0"/>
            </a:endParaRPr>
          </a:p>
          <a:p>
            <a:pPr eaLnBrk="1" hangingPunct="1"/>
            <a:endParaRPr lang="en-US" dirty="0">
              <a:latin typeface="Calibri" charset="0"/>
            </a:endParaRP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B95FF0-5EF6-D347-A2CE-23314EA34048}" type="slidenum">
              <a:rPr lang="en-US" sz="1200">
                <a:latin typeface="Calibri" charset="0"/>
              </a:rPr>
              <a:pPr eaLnBrk="1" hangingPunct="1"/>
              <a:t>25</a:t>
            </a:fld>
            <a:endParaRPr lang="en-US" sz="1200">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a:t>
            </a:r>
            <a:r>
              <a:rPr lang="en-US" baseline="0" dirty="0" smtClean="0"/>
              <a:t> downloaded version of the DSS Active Identifier reference.  </a:t>
            </a:r>
          </a:p>
          <a:p>
            <a:endParaRPr lang="en-US" baseline="0" dirty="0" smtClean="0"/>
          </a:p>
          <a:p>
            <a:r>
              <a:rPr lang="en-US" baseline="0" dirty="0" smtClean="0"/>
              <a:t>I often receive questions about stop codes for certain pharmacy clinics or groups.  As mentioned earlier, there is a PBM guidance document on clinic set-up.  However, if what you are looking for is unique or not in the guidance document, you can easily use the “FIND” function to search for key </a:t>
            </a:r>
            <a:r>
              <a:rPr lang="en-US" baseline="0" dirty="0" err="1" smtClean="0"/>
              <a:t>workds</a:t>
            </a:r>
            <a:r>
              <a:rPr lang="en-US" baseline="0" dirty="0" smtClean="0"/>
              <a:t>.</a:t>
            </a:r>
          </a:p>
          <a:p>
            <a:endParaRPr lang="en-US" baseline="0" dirty="0" smtClean="0"/>
          </a:p>
          <a:p>
            <a:r>
              <a:rPr lang="en-US" baseline="0" dirty="0" smtClean="0"/>
              <a:t>In the example on the screen, I am searching for the key word, “GROUP”</a:t>
            </a:r>
            <a:endParaRPr lang="en-US" dirty="0"/>
          </a:p>
        </p:txBody>
      </p:sp>
    </p:spTree>
    <p:extLst>
      <p:ext uri="{BB962C8B-B14F-4D97-AF65-F5344CB8AC3E}">
        <p14:creationId xmlns:p14="http://schemas.microsoft.com/office/powerpoint/2010/main" val="1373067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Now I’d like to ask another poll question.  </a:t>
            </a:r>
          </a:p>
          <a:p>
            <a:endParaRPr lang="en-US" dirty="0" smtClean="0"/>
          </a:p>
          <a:p>
            <a:pPr marL="0" indent="0">
              <a:buNone/>
            </a:pPr>
            <a:r>
              <a:rPr lang="en-US" sz="1200" b="1" dirty="0" smtClean="0"/>
              <a:t>You recently hired two pharmacists to do MTM on your new Patient Aligned Care Teams.  </a:t>
            </a:r>
          </a:p>
          <a:p>
            <a:pPr marL="0" indent="0">
              <a:buNone/>
            </a:pPr>
            <a:r>
              <a:rPr lang="en-US" sz="1200" b="1" dirty="0" smtClean="0"/>
              <a:t>The pharmacist will receive consults from the PACT MD and will see 15 patients for face to face visits on a daily basis. What is the correct stop code pair?</a:t>
            </a:r>
          </a:p>
          <a:p>
            <a:endParaRPr lang="en-US" dirty="0" smtClean="0"/>
          </a:p>
          <a:p>
            <a:endParaRPr lang="en-US" dirty="0" smtClean="0"/>
          </a:p>
          <a:p>
            <a:r>
              <a:rPr lang="en-US" dirty="0" smtClean="0"/>
              <a:t>To answer this question, use the blue polling</a:t>
            </a:r>
            <a:r>
              <a:rPr lang="en-US" baseline="0" dirty="0" smtClean="0"/>
              <a:t> icon above my head.  We’ll move on and come back to your results in just a moment.</a:t>
            </a:r>
          </a:p>
          <a:p>
            <a:endParaRPr lang="en-US" i="0" baseline="0" dirty="0" smtClean="0"/>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508556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4400" b="1" dirty="0" smtClean="0"/>
              <a:t>The Primary Stop Code </a:t>
            </a:r>
            <a:r>
              <a:rPr lang="en-US" sz="4400" b="1" baseline="0" dirty="0" smtClean="0"/>
              <a:t>is the first 3 numbers of the DSS Identifier. </a:t>
            </a:r>
          </a:p>
          <a:p>
            <a:pPr marL="0" indent="0">
              <a:buNone/>
            </a:pPr>
            <a:endParaRPr lang="en-US" sz="4400" b="1" baseline="0" dirty="0" smtClean="0"/>
          </a:p>
          <a:p>
            <a:pPr marL="0" indent="0">
              <a:buNone/>
            </a:pPr>
            <a:r>
              <a:rPr lang="en-US" sz="4400" b="1" baseline="0" dirty="0" smtClean="0"/>
              <a:t>It designates the main clinical group responsible for the care of the patient</a:t>
            </a:r>
          </a:p>
          <a:p>
            <a:pPr marL="0" indent="0">
              <a:buNone/>
            </a:pPr>
            <a:endParaRPr lang="en-US" sz="4400" b="1" baseline="0" dirty="0" smtClean="0"/>
          </a:p>
          <a:p>
            <a:pPr marL="0" indent="0">
              <a:buNone/>
            </a:pPr>
            <a:r>
              <a:rPr lang="en-US" dirty="0" smtClean="0"/>
              <a:t>Pharmacy clinics should be given a primary stop code of 160</a:t>
            </a:r>
            <a:endParaRPr lang="en-US" i="1" dirty="0" smtClean="0"/>
          </a:p>
          <a:p>
            <a:endParaRPr lang="en-US" sz="1200" i="1" dirty="0" smtClean="0"/>
          </a:p>
          <a:p>
            <a:endParaRPr lang="en-US" sz="1200" i="1" dirty="0" smtClean="0"/>
          </a:p>
          <a:p>
            <a:r>
              <a:rPr lang="en-US" sz="1200" i="1" dirty="0" smtClean="0"/>
              <a:t>Note: There may be identified issues that require facilities to change the primary stop code from 160 to another code.  If this occurs, it is imperative that the 160 stop code be used in the secondary position.</a:t>
            </a:r>
          </a:p>
          <a:p>
            <a:endParaRPr lang="en-US" sz="1200" i="1" dirty="0" smtClean="0"/>
          </a:p>
          <a:p>
            <a:r>
              <a:rPr lang="en-US" sz="1200" i="1" dirty="0" smtClean="0"/>
              <a:t>For example, some performance measures may</a:t>
            </a:r>
            <a:r>
              <a:rPr lang="en-US" sz="1200" i="1" baseline="0" dirty="0" smtClean="0"/>
              <a:t>  only track primary stop codes.  If the program office who created the performance measure did not include 160 in their tracking, you will need to use their codes.  This can also be the case when program offices are tracking costs of programs – you may need to compromise in order for your facility to receive credit.</a:t>
            </a:r>
            <a:endParaRPr lang="en-US" dirty="0"/>
          </a:p>
        </p:txBody>
      </p:sp>
    </p:spTree>
    <p:extLst>
      <p:ext uri="{BB962C8B-B14F-4D97-AF65-F5344CB8AC3E}">
        <p14:creationId xmlns:p14="http://schemas.microsoft.com/office/powerpoint/2010/main" val="2164730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sz="4800" b="1" dirty="0" smtClean="0"/>
              <a:t>Secondary Stop Code  </a:t>
            </a:r>
          </a:p>
          <a:p>
            <a:pPr lvl="1"/>
            <a:r>
              <a:rPr lang="en-US" dirty="0" smtClean="0"/>
              <a:t>Last three numbers of the DSS Identifier  </a:t>
            </a:r>
          </a:p>
          <a:p>
            <a:pPr lvl="1"/>
            <a:endParaRPr lang="en-US" dirty="0" smtClean="0"/>
          </a:p>
          <a:p>
            <a:pPr lvl="1"/>
            <a:r>
              <a:rPr lang="en-US" dirty="0" smtClean="0"/>
              <a:t>Should be used to further define the practice setting</a:t>
            </a:r>
          </a:p>
          <a:p>
            <a:endParaRPr lang="en-US" sz="1200" i="1" dirty="0" smtClean="0"/>
          </a:p>
          <a:p>
            <a:r>
              <a:rPr lang="en-US" sz="1200" i="1" dirty="0" smtClean="0"/>
              <a:t>As mentioned previously, there may be identified issues that require facilities to change the primary stop code from 160 to another code.  If this occurs, it is imperative that the 160 stop code be used in the secondary position.</a:t>
            </a:r>
            <a:endParaRPr lang="en-US" dirty="0"/>
          </a:p>
        </p:txBody>
      </p:sp>
    </p:spTree>
    <p:extLst>
      <p:ext uri="{BB962C8B-B14F-4D97-AF65-F5344CB8AC3E}">
        <p14:creationId xmlns:p14="http://schemas.microsoft.com/office/powerpoint/2010/main" val="2164730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2400" baseline="0" dirty="0" smtClean="0"/>
              <a:t>Recently, we have been focusing on consistent processes and standardization.  </a:t>
            </a:r>
          </a:p>
          <a:p>
            <a:pPr>
              <a:defRPr/>
            </a:pPr>
            <a:endParaRPr lang="en-US" sz="2400" baseline="0" dirty="0" smtClean="0"/>
          </a:p>
          <a:p>
            <a:pPr>
              <a:defRPr/>
            </a:pPr>
            <a:r>
              <a:rPr lang="en-US" sz="2400" dirty="0" smtClean="0"/>
              <a:t>Standardization of clinic set-up will assist PBM by:</a:t>
            </a:r>
          </a:p>
          <a:p>
            <a:pPr>
              <a:defRPr/>
            </a:pPr>
            <a:endParaRPr lang="en-US" sz="2400" dirty="0" smtClean="0"/>
          </a:p>
          <a:p>
            <a:pPr lvl="1">
              <a:defRPr/>
            </a:pPr>
            <a:r>
              <a:rPr lang="en-US" sz="2200" dirty="0" smtClean="0"/>
              <a:t>1. Identifying areas of practice for Clinical Pharmacy Specialists</a:t>
            </a:r>
          </a:p>
          <a:p>
            <a:pPr lvl="1">
              <a:defRPr/>
            </a:pPr>
            <a:r>
              <a:rPr lang="en-US" sz="2200" dirty="0" smtClean="0"/>
              <a:t>2. Allowing easier aggregation and tracking of workload</a:t>
            </a:r>
          </a:p>
          <a:p>
            <a:endParaRPr lang="en-US" dirty="0"/>
          </a:p>
        </p:txBody>
      </p:sp>
    </p:spTree>
    <p:extLst>
      <p:ext uri="{BB962C8B-B14F-4D97-AF65-F5344CB8AC3E}">
        <p14:creationId xmlns:p14="http://schemas.microsoft.com/office/powerpoint/2010/main" val="2682483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normAutofit fontScale="92500" lnSpcReduction="20000"/>
          </a:bodyPr>
          <a:lstStyle/>
          <a:p>
            <a:pPr eaLnBrk="1" hangingPunct="1">
              <a:lnSpc>
                <a:spcPct val="70000"/>
              </a:lnSpc>
              <a:defRPr/>
            </a:pPr>
            <a:r>
              <a:rPr lang="en-US" sz="2400" b="1" dirty="0" smtClean="0">
                <a:latin typeface="Tw Cen MT" charset="0"/>
                <a:cs typeface="+mn-cs"/>
              </a:rPr>
              <a:t>What</a:t>
            </a:r>
            <a:r>
              <a:rPr lang="en-US" sz="2400" b="1" baseline="0" dirty="0" smtClean="0">
                <a:latin typeface="Tw Cen MT" charset="0"/>
                <a:cs typeface="+mn-cs"/>
              </a:rPr>
              <a:t> are some common primary stop codes?</a:t>
            </a:r>
          </a:p>
          <a:p>
            <a:pPr eaLnBrk="1" hangingPunct="1">
              <a:lnSpc>
                <a:spcPct val="70000"/>
              </a:lnSpc>
              <a:defRPr/>
            </a:pPr>
            <a:endParaRPr lang="en-US" sz="2400" b="1" dirty="0" smtClean="0">
              <a:latin typeface="Tw Cen MT" charset="0"/>
              <a:cs typeface="+mn-cs"/>
            </a:endParaRPr>
          </a:p>
          <a:p>
            <a:pPr marL="0" marR="0" indent="0" algn="l" defTabSz="914400" rtl="0" eaLnBrk="1" fontAlgn="auto" latinLnBrk="0" hangingPunct="1">
              <a:lnSpc>
                <a:spcPct val="70000"/>
              </a:lnSpc>
              <a:spcBef>
                <a:spcPts val="0"/>
              </a:spcBef>
              <a:spcAft>
                <a:spcPts val="0"/>
              </a:spcAft>
              <a:buClrTx/>
              <a:buSzTx/>
              <a:buFontTx/>
              <a:buNone/>
              <a:tabLst/>
              <a:defRPr/>
            </a:pPr>
            <a:r>
              <a:rPr lang="en-US" sz="2800" b="1" dirty="0" smtClean="0">
                <a:latin typeface="Tw Cen MT" charset="0"/>
                <a:cs typeface="+mn-cs"/>
              </a:rPr>
              <a:t>Face-to</a:t>
            </a:r>
            <a:r>
              <a:rPr lang="en-US" sz="2800" b="1" baseline="0" dirty="0" smtClean="0">
                <a:latin typeface="Tw Cen MT" charset="0"/>
                <a:cs typeface="+mn-cs"/>
              </a:rPr>
              <a:t>-Face:  </a:t>
            </a:r>
          </a:p>
          <a:p>
            <a:pPr marL="0" marR="0" indent="0" algn="l" defTabSz="914400" rtl="0" eaLnBrk="1" fontAlgn="auto" latinLnBrk="0" hangingPunct="1">
              <a:lnSpc>
                <a:spcPct val="70000"/>
              </a:lnSpc>
              <a:spcBef>
                <a:spcPts val="0"/>
              </a:spcBef>
              <a:spcAft>
                <a:spcPts val="0"/>
              </a:spcAft>
              <a:buClrTx/>
              <a:buSzTx/>
              <a:buFontTx/>
              <a:buNone/>
              <a:tabLst/>
              <a:defRPr/>
            </a:pPr>
            <a:endParaRPr lang="en-US" sz="2800" b="1" baseline="0" dirty="0" smtClean="0">
              <a:solidFill>
                <a:srgbClr val="C00000"/>
              </a:solidFill>
              <a:latin typeface="Tw Cen MT" charset="0"/>
              <a:cs typeface="+mn-cs"/>
            </a:endParaRPr>
          </a:p>
          <a:p>
            <a:pPr marL="0" marR="0" indent="0" algn="l" defTabSz="914400" rtl="0" eaLnBrk="1" fontAlgn="auto" latinLnBrk="0" hangingPunct="1">
              <a:lnSpc>
                <a:spcPct val="70000"/>
              </a:lnSpc>
              <a:spcBef>
                <a:spcPts val="0"/>
              </a:spcBef>
              <a:spcAft>
                <a:spcPts val="0"/>
              </a:spcAft>
              <a:buClrTx/>
              <a:buSzTx/>
              <a:buFontTx/>
              <a:buNone/>
              <a:tabLst/>
              <a:defRPr/>
            </a:pPr>
            <a:r>
              <a:rPr lang="en-US" sz="2400" b="1" dirty="0" smtClean="0">
                <a:solidFill>
                  <a:srgbClr val="C00000"/>
                </a:solidFill>
                <a:latin typeface="Tw Cen MT" charset="0"/>
              </a:rPr>
              <a:t>160 – Clinical Pharmacy</a:t>
            </a:r>
          </a:p>
          <a:p>
            <a:pPr marL="0" marR="0" indent="0" algn="l" defTabSz="914400" rtl="0" eaLnBrk="1" fontAlgn="auto" latinLnBrk="0" hangingPunct="1">
              <a:lnSpc>
                <a:spcPct val="70000"/>
              </a:lnSpc>
              <a:spcBef>
                <a:spcPts val="0"/>
              </a:spcBef>
              <a:spcAft>
                <a:spcPts val="0"/>
              </a:spcAft>
              <a:buClrTx/>
              <a:buSzTx/>
              <a:buFontTx/>
              <a:buNone/>
              <a:tabLst/>
              <a:defRPr/>
            </a:pPr>
            <a:r>
              <a:rPr lang="en-US" sz="2400" b="1" dirty="0" smtClean="0">
                <a:solidFill>
                  <a:srgbClr val="C00000"/>
                </a:solidFill>
                <a:latin typeface="Tw Cen MT" charset="0"/>
              </a:rPr>
              <a:t>176 - HBPC</a:t>
            </a:r>
          </a:p>
          <a:p>
            <a:pPr eaLnBrk="1" hangingPunct="1">
              <a:lnSpc>
                <a:spcPct val="70000"/>
              </a:lnSpc>
              <a:defRPr/>
            </a:pPr>
            <a:endParaRPr lang="en-US" sz="2400" b="1" dirty="0" smtClean="0">
              <a:latin typeface="Tw Cen MT" charset="0"/>
              <a:cs typeface="+mn-cs"/>
            </a:endParaRPr>
          </a:p>
          <a:p>
            <a:pPr eaLnBrk="1" hangingPunct="1">
              <a:lnSpc>
                <a:spcPct val="70000"/>
              </a:lnSpc>
              <a:defRPr/>
            </a:pPr>
            <a:r>
              <a:rPr lang="en-US" sz="2400" b="1" dirty="0" smtClean="0">
                <a:latin typeface="Tw Cen MT" charset="0"/>
                <a:cs typeface="+mn-cs"/>
              </a:rPr>
              <a:t>Telephone</a:t>
            </a:r>
            <a:r>
              <a:rPr lang="en-US" sz="2400" b="1" baseline="0" dirty="0" smtClean="0">
                <a:latin typeface="Tw Cen MT" charset="0"/>
                <a:cs typeface="+mn-cs"/>
              </a:rPr>
              <a:t> has 3 commonly used primary stop codes and one MUST be used as a primary if it is a telephone encounter</a:t>
            </a:r>
          </a:p>
          <a:p>
            <a:pPr eaLnBrk="1" hangingPunct="1">
              <a:lnSpc>
                <a:spcPct val="70000"/>
              </a:lnSpc>
              <a:defRPr/>
            </a:pPr>
            <a:endParaRPr lang="en-US" sz="2400" b="1" baseline="0" dirty="0" smtClean="0">
              <a:latin typeface="Tw Cen MT" charset="0"/>
              <a:cs typeface="+mn-cs"/>
            </a:endParaRPr>
          </a:p>
          <a:p>
            <a:pPr eaLnBrk="1" hangingPunct="1">
              <a:lnSpc>
                <a:spcPct val="70000"/>
              </a:lnSpc>
              <a:defRPr/>
            </a:pPr>
            <a:r>
              <a:rPr lang="en-US" sz="2400" b="1" baseline="0" dirty="0" smtClean="0">
                <a:latin typeface="Tw Cen MT" charset="0"/>
                <a:cs typeface="+mn-cs"/>
              </a:rPr>
              <a:t>338 – PACT telephone</a:t>
            </a:r>
          </a:p>
          <a:p>
            <a:pPr eaLnBrk="1" hangingPunct="1">
              <a:lnSpc>
                <a:spcPct val="70000"/>
              </a:lnSpc>
              <a:defRPr/>
            </a:pPr>
            <a:r>
              <a:rPr lang="en-US" sz="2400" b="1" baseline="0" dirty="0" smtClean="0">
                <a:latin typeface="Tw Cen MT" charset="0"/>
                <a:cs typeface="+mn-cs"/>
              </a:rPr>
              <a:t>147 – All other telephone besides PACT and HBPC</a:t>
            </a:r>
          </a:p>
          <a:p>
            <a:pPr eaLnBrk="1" hangingPunct="1">
              <a:lnSpc>
                <a:spcPct val="70000"/>
              </a:lnSpc>
              <a:defRPr/>
            </a:pPr>
            <a:r>
              <a:rPr lang="en-US" sz="2400" b="1" baseline="0" dirty="0" smtClean="0">
                <a:latin typeface="Tw Cen MT" charset="0"/>
                <a:cs typeface="+mn-cs"/>
              </a:rPr>
              <a:t>178 – HBPC telephone</a:t>
            </a:r>
          </a:p>
          <a:p>
            <a:pPr eaLnBrk="1" hangingPunct="1">
              <a:lnSpc>
                <a:spcPct val="70000"/>
              </a:lnSpc>
              <a:defRPr/>
            </a:pPr>
            <a:endParaRPr lang="en-US" sz="2400" b="1" baseline="0" dirty="0" smtClean="0">
              <a:solidFill>
                <a:srgbClr val="C00000"/>
              </a:solidFill>
              <a:latin typeface="Tw Cen MT" charset="0"/>
              <a:cs typeface="+mn-cs"/>
            </a:endParaRPr>
          </a:p>
          <a:p>
            <a:pPr eaLnBrk="1" hangingPunct="1">
              <a:lnSpc>
                <a:spcPct val="70000"/>
              </a:lnSpc>
              <a:defRPr/>
            </a:pPr>
            <a:r>
              <a:rPr lang="en-US" sz="2400" b="1" baseline="0" dirty="0" smtClean="0">
                <a:solidFill>
                  <a:srgbClr val="C00000"/>
                </a:solidFill>
                <a:latin typeface="Tw Cen MT" charset="0"/>
                <a:cs typeface="+mn-cs"/>
              </a:rPr>
              <a:t>Chart Consults</a:t>
            </a:r>
          </a:p>
          <a:p>
            <a:pPr eaLnBrk="1" hangingPunct="1">
              <a:lnSpc>
                <a:spcPct val="70000"/>
              </a:lnSpc>
              <a:defRPr/>
            </a:pPr>
            <a:endParaRPr lang="en-US" sz="2400" b="1" baseline="0" dirty="0" smtClean="0">
              <a:solidFill>
                <a:srgbClr val="C00000"/>
              </a:solidFill>
              <a:latin typeface="Tw Cen MT" charset="0"/>
              <a:cs typeface="+mn-cs"/>
            </a:endParaRPr>
          </a:p>
          <a:p>
            <a:pPr eaLnBrk="1" hangingPunct="1">
              <a:lnSpc>
                <a:spcPct val="70000"/>
              </a:lnSpc>
              <a:defRPr/>
            </a:pPr>
            <a:r>
              <a:rPr lang="en-US" sz="2400" b="1" baseline="0" dirty="0" smtClean="0">
                <a:solidFill>
                  <a:srgbClr val="C00000"/>
                </a:solidFill>
                <a:latin typeface="Tw Cen MT" charset="0"/>
                <a:cs typeface="+mn-cs"/>
              </a:rPr>
              <a:t>160 – Clinical Pharmacy</a:t>
            </a:r>
          </a:p>
          <a:p>
            <a:pPr eaLnBrk="1" hangingPunct="1">
              <a:lnSpc>
                <a:spcPct val="70000"/>
              </a:lnSpc>
              <a:defRPr/>
            </a:pPr>
            <a:r>
              <a:rPr lang="en-US" sz="2400" b="1" baseline="0" dirty="0" smtClean="0">
                <a:solidFill>
                  <a:srgbClr val="C00000"/>
                </a:solidFill>
                <a:latin typeface="Tw Cen MT" charset="0"/>
                <a:cs typeface="+mn-cs"/>
              </a:rPr>
              <a:t>176 – HBPC</a:t>
            </a:r>
          </a:p>
          <a:p>
            <a:pPr eaLnBrk="1" hangingPunct="1">
              <a:lnSpc>
                <a:spcPct val="70000"/>
              </a:lnSpc>
              <a:defRPr/>
            </a:pPr>
            <a:endParaRPr lang="en-US" sz="1800" b="1" dirty="0" smtClean="0">
              <a:solidFill>
                <a:srgbClr val="C00000"/>
              </a:solidFill>
              <a:latin typeface="Tw Cen MT" charset="0"/>
            </a:endParaRPr>
          </a:p>
          <a:p>
            <a:pPr eaLnBrk="1" hangingPunct="1">
              <a:lnSpc>
                <a:spcPct val="70000"/>
              </a:lnSpc>
              <a:defRPr/>
            </a:pPr>
            <a:r>
              <a:rPr lang="en-US" sz="2400" b="1" dirty="0" smtClean="0">
                <a:latin typeface="Tw Cen MT" charset="0"/>
                <a:cs typeface="+mn-cs"/>
              </a:rPr>
              <a:t>Certain areas may require deviation from this guidance for special funding or performance measure tracking</a:t>
            </a:r>
            <a:r>
              <a:rPr lang="en-US" sz="2700" b="1" dirty="0" smtClean="0">
                <a:latin typeface="Tw Cen MT" charset="0"/>
                <a:cs typeface="+mn-cs"/>
              </a:rPr>
              <a:t>	</a:t>
            </a:r>
          </a:p>
          <a:p>
            <a:pPr>
              <a:defRPr/>
            </a:pPr>
            <a:endParaRPr lang="en-US" dirty="0">
              <a:cs typeface="+mn-cs"/>
            </a:endParaRP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2A5E29-B3F9-9147-8DCC-1FD2833E510E}" type="slidenum">
              <a:rPr lang="en-US" sz="1200">
                <a:latin typeface="Calibri" charset="0"/>
              </a:rPr>
              <a:pPr eaLnBrk="1" hangingPunct="1"/>
              <a:t>30</a:t>
            </a:fld>
            <a:endParaRPr lang="en-US" sz="1200">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normAutofit fontScale="92500" lnSpcReduction="20000"/>
          </a:bodyPr>
          <a:lstStyle/>
          <a:p>
            <a:pPr>
              <a:defRPr/>
            </a:pPr>
            <a:r>
              <a:rPr lang="en-US" dirty="0" smtClean="0">
                <a:cs typeface="+mn-cs"/>
              </a:rPr>
              <a:t>What are some common secondary stop codes?</a:t>
            </a:r>
          </a:p>
          <a:p>
            <a:pPr>
              <a:defRPr/>
            </a:pPr>
            <a:endParaRPr lang="en-US" dirty="0" smtClean="0">
              <a:cs typeface="+mn-cs"/>
            </a:endParaRPr>
          </a:p>
          <a:p>
            <a:pPr>
              <a:defRPr/>
            </a:pPr>
            <a:r>
              <a:rPr lang="en-US" dirty="0" smtClean="0">
                <a:cs typeface="+mn-cs"/>
              </a:rPr>
              <a:t>Face to face:</a:t>
            </a:r>
          </a:p>
          <a:p>
            <a:pPr>
              <a:defRPr/>
            </a:pPr>
            <a:r>
              <a:rPr lang="en-US" dirty="0" smtClean="0">
                <a:cs typeface="+mn-cs"/>
              </a:rPr>
              <a:t>323 (PACT/primary</a:t>
            </a:r>
            <a:r>
              <a:rPr lang="en-US" baseline="0" dirty="0" smtClean="0">
                <a:cs typeface="+mn-cs"/>
              </a:rPr>
              <a:t> care)</a:t>
            </a:r>
          </a:p>
          <a:p>
            <a:pPr>
              <a:defRPr/>
            </a:pPr>
            <a:r>
              <a:rPr lang="en-US" baseline="0" dirty="0" smtClean="0">
                <a:cs typeface="+mn-cs"/>
              </a:rPr>
              <a:t>317 (Anticoagulation)</a:t>
            </a:r>
          </a:p>
          <a:p>
            <a:pPr>
              <a:defRPr/>
            </a:pPr>
            <a:endParaRPr lang="en-US" baseline="0" dirty="0" smtClean="0">
              <a:cs typeface="+mn-cs"/>
            </a:endParaRPr>
          </a:p>
          <a:p>
            <a:pPr>
              <a:defRPr/>
            </a:pPr>
            <a:r>
              <a:rPr lang="en-US" baseline="0" dirty="0" smtClean="0">
                <a:cs typeface="+mn-cs"/>
              </a:rPr>
              <a:t>Telephone</a:t>
            </a:r>
          </a:p>
          <a:p>
            <a:pPr>
              <a:defRPr/>
            </a:pPr>
            <a:r>
              <a:rPr lang="en-US" baseline="0" dirty="0" smtClean="0">
                <a:cs typeface="+mn-cs"/>
              </a:rPr>
              <a:t>160 **HIGHLY ENCOURAGED or you will not know it’s a pharmacy telephone visit.</a:t>
            </a:r>
          </a:p>
          <a:p>
            <a:pPr>
              <a:defRPr/>
            </a:pPr>
            <a:endParaRPr lang="en-US" baseline="0" dirty="0" smtClean="0">
              <a:cs typeface="+mn-cs"/>
            </a:endParaRPr>
          </a:p>
          <a:p>
            <a:pPr>
              <a:defRPr/>
            </a:pPr>
            <a:r>
              <a:rPr lang="en-US" baseline="0" dirty="0" smtClean="0">
                <a:cs typeface="+mn-cs"/>
              </a:rPr>
              <a:t>Chart Consult/E-consult</a:t>
            </a:r>
          </a:p>
          <a:p>
            <a:pPr>
              <a:defRPr/>
            </a:pPr>
            <a:r>
              <a:rPr lang="en-US" baseline="0" dirty="0" smtClean="0">
                <a:cs typeface="+mn-cs"/>
              </a:rPr>
              <a:t>697 **Required** No other options</a:t>
            </a:r>
          </a:p>
          <a:p>
            <a:pPr>
              <a:defRPr/>
            </a:pPr>
            <a:endParaRPr lang="en-US" baseline="0" dirty="0" smtClean="0">
              <a:cs typeface="+mn-cs"/>
            </a:endParaRPr>
          </a:p>
          <a:p>
            <a:pPr>
              <a:defRPr/>
            </a:pPr>
            <a:r>
              <a:rPr lang="en-US" baseline="0" dirty="0" smtClean="0">
                <a:cs typeface="+mn-cs"/>
              </a:rPr>
              <a:t>The PBM guidance document on clinic set up provides a great deal of primary/secondary stop code options.</a:t>
            </a:r>
            <a:endParaRPr lang="en-US" dirty="0">
              <a:cs typeface="+mn-cs"/>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61648D-CBCA-4448-9D90-0E58A50EDE77}" type="slidenum">
              <a:rPr lang="en-US" sz="1200">
                <a:latin typeface="Calibri" charset="0"/>
              </a:rPr>
              <a:pPr eaLnBrk="1" hangingPunct="1"/>
              <a:t>31</a:t>
            </a:fld>
            <a:endParaRPr lang="en-US" sz="1200">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let’s pause for a moment and take a look at your poll results. </a:t>
            </a:r>
          </a:p>
          <a:p>
            <a:endParaRPr lang="en-US" dirty="0" smtClean="0"/>
          </a:p>
          <a:p>
            <a:pPr>
              <a:defRPr/>
            </a:pPr>
            <a:r>
              <a:rPr lang="en-US" sz="1200" dirty="0" smtClean="0"/>
              <a:t>What is your greatest concern regarding clinical pharmacy encounter documentation at your Medical Center?</a:t>
            </a:r>
          </a:p>
          <a:p>
            <a:endParaRPr lang="en-US" i="0" baseline="0" dirty="0" smtClean="0"/>
          </a:p>
          <a:p>
            <a:r>
              <a:rPr lang="en-US" i="0" baseline="0" dirty="0" smtClean="0"/>
              <a:t>Ad-lib to the audience results, then advance to move on.</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32</a:t>
            </a:fld>
            <a:endParaRPr lang="en-US"/>
          </a:p>
        </p:txBody>
      </p:sp>
    </p:spTree>
    <p:extLst>
      <p:ext uri="{BB962C8B-B14F-4D97-AF65-F5344CB8AC3E}">
        <p14:creationId xmlns:p14="http://schemas.microsoft.com/office/powerpoint/2010/main" val="508556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slide is a c</a:t>
            </a:r>
            <a:r>
              <a:rPr lang="en-US" dirty="0" smtClean="0"/>
              <a:t>ue to Tech Team that you’re moving on)  “Click” again to move on</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33</a:t>
            </a:fld>
            <a:endParaRPr lang="en-US"/>
          </a:p>
        </p:txBody>
      </p:sp>
    </p:spTree>
    <p:extLst>
      <p:ext uri="{BB962C8B-B14F-4D97-AF65-F5344CB8AC3E}">
        <p14:creationId xmlns:p14="http://schemas.microsoft.com/office/powerpoint/2010/main" val="508556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What is a CHAR4 Code?</a:t>
            </a:r>
            <a:r>
              <a:rPr lang="en-US" altLang="en-US" b="1" baseline="0" dirty="0" smtClean="0"/>
              <a:t>    The CHAR4 code was previously called an ALPHA code</a:t>
            </a:r>
          </a:p>
          <a:p>
            <a:endParaRPr lang="en-US" altLang="en-US" b="1" dirty="0" smtClean="0"/>
          </a:p>
          <a:p>
            <a:r>
              <a:rPr lang="en-US" altLang="en-US" b="1" dirty="0" smtClean="0"/>
              <a:t>CHAR</a:t>
            </a:r>
            <a:r>
              <a:rPr lang="en-US" altLang="en-US" b="1" baseline="0" dirty="0" smtClean="0"/>
              <a:t>4 codes p</a:t>
            </a:r>
            <a:r>
              <a:rPr lang="en-US" altLang="en-US" b="1" dirty="0" smtClean="0"/>
              <a:t>rovide further granularity </a:t>
            </a:r>
            <a:r>
              <a:rPr lang="en-US" altLang="en-US" b="1" u="sng" dirty="0" smtClean="0"/>
              <a:t>by clinic </a:t>
            </a:r>
            <a:r>
              <a:rPr lang="en-US" altLang="en-US" b="1" u="none" dirty="0" smtClean="0"/>
              <a:t>(it</a:t>
            </a:r>
            <a:r>
              <a:rPr lang="en-US" altLang="en-US" b="1" u="none" baseline="0" dirty="0" smtClean="0"/>
              <a:t> is NOT tied to each patient encounter)</a:t>
            </a:r>
            <a:endParaRPr lang="en-US" altLang="en-US" b="1" u="sng" dirty="0" smtClean="0"/>
          </a:p>
          <a:p>
            <a:r>
              <a:rPr lang="en-US" altLang="en-US" b="1" dirty="0" smtClean="0"/>
              <a:t>A code is available</a:t>
            </a:r>
            <a:r>
              <a:rPr lang="en-US" altLang="en-US" b="1" baseline="0" dirty="0" smtClean="0"/>
              <a:t> for MOST</a:t>
            </a:r>
            <a:r>
              <a:rPr lang="en-US" altLang="en-US" b="1" dirty="0" smtClean="0"/>
              <a:t> major practice areas </a:t>
            </a:r>
          </a:p>
          <a:p>
            <a:endParaRPr lang="en-US" altLang="en-US" b="1" dirty="0" smtClean="0"/>
          </a:p>
          <a:p>
            <a:r>
              <a:rPr lang="en-US" altLang="en-US" b="1" dirty="0" smtClean="0"/>
              <a:t>See PBM Guidance Document on Clinic Set-Up for standardized use of </a:t>
            </a:r>
            <a:r>
              <a:rPr lang="en-US" altLang="en-US" b="1" baseline="0" dirty="0" smtClean="0"/>
              <a:t>CHAR4 codes</a:t>
            </a:r>
          </a:p>
          <a:p>
            <a:r>
              <a:rPr lang="en-US" altLang="en-US" b="1" baseline="0" dirty="0" smtClean="0"/>
              <a:t>In this guidance, there are very specific details on the set-up of anticoagulation clinics and appropriate use of CHAR4 codes!</a:t>
            </a:r>
          </a:p>
          <a:p>
            <a:endParaRPr lang="en-US" altLang="en-US" b="1" dirty="0" smtClean="0"/>
          </a:p>
          <a:p>
            <a:r>
              <a:rPr lang="en-US" altLang="en-US" b="1" dirty="0" smtClean="0"/>
              <a:t>For example, DMPH</a:t>
            </a:r>
            <a:r>
              <a:rPr lang="en-US" altLang="en-US" b="1" baseline="0" dirty="0" smtClean="0"/>
              <a:t> – Diabetes pharmacist clinic would be used where diabetes is the only disease state being treated in the clinic; MTMP (Medication Therapy Management Pharmacist clinic) would be used as a broad category if  you are doing multiple disease states or overall medication management in your clinic.</a:t>
            </a:r>
            <a:endParaRPr lang="en-US" altLang="en-US" b="1" dirty="0" smtClean="0"/>
          </a:p>
          <a:p>
            <a:endParaRPr lang="en-US" altLang="en-US" b="1" dirty="0" smtClean="0"/>
          </a:p>
          <a:p>
            <a:r>
              <a:rPr lang="en-US" altLang="en-US" b="1" dirty="0" smtClean="0"/>
              <a:t>DSS must enter alpha codes in the DSS side of VISTA</a:t>
            </a:r>
          </a:p>
          <a:p>
            <a:pPr lvl="1"/>
            <a:r>
              <a:rPr lang="en-US" altLang="en-US" b="1" dirty="0" smtClean="0"/>
              <a:t>The </a:t>
            </a:r>
            <a:r>
              <a:rPr lang="en-US" altLang="en-US" b="1" dirty="0" err="1" smtClean="0"/>
              <a:t>fileman</a:t>
            </a:r>
            <a:r>
              <a:rPr lang="en-US" altLang="en-US" b="1" dirty="0" smtClean="0"/>
              <a:t> field is called Clinic and Stop Codes</a:t>
            </a:r>
          </a:p>
          <a:p>
            <a:pPr lvl="1"/>
            <a:r>
              <a:rPr lang="en-US" altLang="en-US" b="1" dirty="0" smtClean="0"/>
              <a:t>Field is not visible to us as part of the clinic profile</a:t>
            </a:r>
          </a:p>
          <a:p>
            <a:pPr lvl="1"/>
            <a:r>
              <a:rPr lang="en-US" altLang="en-US" b="1" dirty="0" smtClean="0"/>
              <a:t>Please work with your local DSS staff for addition of alpha codes</a:t>
            </a:r>
          </a:p>
          <a:p>
            <a:pPr lvl="2"/>
            <a:r>
              <a:rPr lang="en-US" altLang="en-US" b="1" dirty="0" smtClean="0"/>
              <a:t>Example: Inpatient Pharmacokinetics Clinic 160/697, PKPH</a:t>
            </a:r>
          </a:p>
          <a:p>
            <a:endParaRPr lang="en-US" dirty="0" smtClean="0"/>
          </a:p>
          <a:p>
            <a:r>
              <a:rPr lang="en-US" dirty="0" smtClean="0"/>
              <a:t>Facilities</a:t>
            </a:r>
            <a:r>
              <a:rPr lang="en-US" baseline="0" dirty="0" smtClean="0"/>
              <a:t> often ask me about the importance of CHAR4 codes.  Do I really need to add them?  For telephone and chart consult it is imperative so that we know what types of services are taking place in those clinics.  It can also provide more granularity for face to face clinics as well.  For example, 160/323 – clinical pharmacist in PACT, you may want more CHAR4 detail.</a:t>
            </a:r>
            <a:endParaRPr lang="en-US" dirty="0" smtClean="0"/>
          </a:p>
          <a:p>
            <a:endParaRPr lang="en-US" dirty="0"/>
          </a:p>
        </p:txBody>
      </p:sp>
    </p:spTree>
    <p:extLst>
      <p:ext uri="{BB962C8B-B14F-4D97-AF65-F5344CB8AC3E}">
        <p14:creationId xmlns:p14="http://schemas.microsoft.com/office/powerpoint/2010/main" val="1549249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800" dirty="0" smtClean="0"/>
              <a:t>So,</a:t>
            </a:r>
            <a:r>
              <a:rPr lang="en-US" sz="2800" baseline="0" dirty="0" smtClean="0"/>
              <a:t> what would your clinic set up be for a face-to-face clinical pharmacy encounter?</a:t>
            </a:r>
          </a:p>
          <a:p>
            <a:pPr lvl="0"/>
            <a:endParaRPr lang="en-US" sz="2800" baseline="0" dirty="0" smtClean="0"/>
          </a:p>
          <a:p>
            <a:pPr lvl="0"/>
            <a:r>
              <a:rPr lang="en-US" sz="2800" dirty="0" smtClean="0"/>
              <a:t>Clinic set up as 160/XXX</a:t>
            </a:r>
          </a:p>
          <a:p>
            <a:pPr lvl="1"/>
            <a:r>
              <a:rPr lang="en-US" dirty="0" smtClean="0"/>
              <a:t>160/323 should be utilized for all PACT</a:t>
            </a:r>
          </a:p>
          <a:p>
            <a:pPr lvl="1"/>
            <a:r>
              <a:rPr lang="en-US" dirty="0" smtClean="0"/>
              <a:t>Clinics or disease management associated with specialty should be given secondary code for the specialty practice area</a:t>
            </a:r>
          </a:p>
          <a:p>
            <a:pPr lvl="0"/>
            <a:r>
              <a:rPr lang="en-US" sz="2800" dirty="0" smtClean="0"/>
              <a:t>Avoid 160/000 unless a secondary stop code does not exist to define the care </a:t>
            </a:r>
          </a:p>
          <a:p>
            <a:pPr lvl="0"/>
            <a:r>
              <a:rPr lang="en-US" sz="2800" dirty="0" smtClean="0"/>
              <a:t>Avoid 160/160 as it provides no useful information</a:t>
            </a:r>
          </a:p>
          <a:p>
            <a:pPr lvl="0"/>
            <a:r>
              <a:rPr lang="en-US" sz="2800" dirty="0" smtClean="0"/>
              <a:t>A four character (CHAR4/alpha) code is ideal to further define the type of care being provided</a:t>
            </a:r>
          </a:p>
          <a:p>
            <a:pPr lvl="1"/>
            <a:endParaRPr lang="en-US" sz="1800" b="1" dirty="0" smtClean="0"/>
          </a:p>
          <a:p>
            <a:pPr lvl="1"/>
            <a:endParaRPr lang="en-US" sz="1800" dirty="0" smtClean="0"/>
          </a:p>
        </p:txBody>
      </p:sp>
    </p:spTree>
    <p:extLst>
      <p:ext uri="{BB962C8B-B14F-4D97-AF65-F5344CB8AC3E}">
        <p14:creationId xmlns:p14="http://schemas.microsoft.com/office/powerpoint/2010/main" val="34487723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800" dirty="0" smtClean="0"/>
              <a:t>Telephone encounters require specific telephone primary stop codes.</a:t>
            </a:r>
          </a:p>
          <a:p>
            <a:pPr lvl="0"/>
            <a:r>
              <a:rPr lang="en-US" sz="2800" dirty="0" smtClean="0"/>
              <a:t> Primary stop codes commonly used by pharmacists include:</a:t>
            </a:r>
            <a:endParaRPr lang="en-US" sz="2400" dirty="0" smtClean="0"/>
          </a:p>
          <a:p>
            <a:pPr lvl="1"/>
            <a:r>
              <a:rPr lang="en-US" sz="2400" dirty="0" smtClean="0"/>
              <a:t>338:  Telephone Primary Care</a:t>
            </a:r>
            <a:endParaRPr lang="en-US" sz="2000" dirty="0" smtClean="0"/>
          </a:p>
          <a:p>
            <a:pPr lvl="1"/>
            <a:r>
              <a:rPr lang="en-US" sz="2400" dirty="0" smtClean="0"/>
              <a:t>147:  Telephone Ancillary</a:t>
            </a:r>
            <a:endParaRPr lang="en-US" sz="2000" dirty="0" smtClean="0"/>
          </a:p>
          <a:p>
            <a:pPr lvl="1"/>
            <a:r>
              <a:rPr lang="en-US" sz="2400" dirty="0" smtClean="0"/>
              <a:t>178:  Telephone HBPC</a:t>
            </a:r>
            <a:endParaRPr lang="en-US" sz="2000" dirty="0" smtClean="0"/>
          </a:p>
          <a:p>
            <a:pPr lvl="0"/>
            <a:r>
              <a:rPr lang="en-US" sz="2800" dirty="0" smtClean="0"/>
              <a:t>Secondary stop code:  160 clinical pharmacy </a:t>
            </a:r>
          </a:p>
          <a:p>
            <a:pPr lvl="0"/>
            <a:r>
              <a:rPr lang="en-US" sz="2800" dirty="0" smtClean="0"/>
              <a:t>Alpha codes (CHAR 4 codes):  *USE*</a:t>
            </a:r>
          </a:p>
          <a:p>
            <a:pPr lvl="1"/>
            <a:r>
              <a:rPr lang="en-US" sz="2400" dirty="0" smtClean="0"/>
              <a:t>Further delineate the pharmacist’s practice area</a:t>
            </a:r>
          </a:p>
          <a:p>
            <a:pPr lvl="1"/>
            <a:r>
              <a:rPr lang="en-US" sz="2400" dirty="0" smtClean="0"/>
              <a:t>338/160 or 147/160 = Clinical pharmacy telephone but no insight into practice area</a:t>
            </a:r>
            <a:endParaRPr lang="en-US" sz="2000" dirty="0" smtClean="0"/>
          </a:p>
          <a:p>
            <a:endParaRPr lang="en-US" dirty="0"/>
          </a:p>
        </p:txBody>
      </p:sp>
    </p:spTree>
    <p:extLst>
      <p:ext uri="{BB962C8B-B14F-4D97-AF65-F5344CB8AC3E}">
        <p14:creationId xmlns:p14="http://schemas.microsoft.com/office/powerpoint/2010/main" val="36102528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are chart consults?   It is easier to define chart consult by telling you what they are NOT -</a:t>
            </a:r>
          </a:p>
          <a:p>
            <a:endParaRPr lang="en-US" baseline="0" dirty="0" smtClean="0"/>
          </a:p>
          <a:p>
            <a:r>
              <a:rPr lang="en-US" baseline="0" dirty="0" smtClean="0"/>
              <a:t>Chart consults are NOT FACE to FACE</a:t>
            </a:r>
          </a:p>
          <a:p>
            <a:r>
              <a:rPr lang="en-US" baseline="0" dirty="0" smtClean="0"/>
              <a:t>They are not Telephone</a:t>
            </a:r>
          </a:p>
          <a:p>
            <a:r>
              <a:rPr lang="en-US" baseline="0" dirty="0" smtClean="0"/>
              <a:t>Chart consults are NOT and E-consult</a:t>
            </a:r>
          </a:p>
          <a:p>
            <a:endParaRPr lang="en-US" baseline="0" dirty="0" smtClean="0"/>
          </a:p>
          <a:p>
            <a:r>
              <a:rPr lang="en-US" baseline="0" dirty="0" smtClean="0"/>
              <a:t>The workload must meet the definition of count (history taken/clinical decision making)!</a:t>
            </a:r>
          </a:p>
          <a:p>
            <a:endParaRPr lang="en-US" baseline="0" dirty="0" smtClean="0"/>
          </a:p>
          <a:p>
            <a:r>
              <a:rPr lang="en-US" baseline="0" dirty="0" smtClean="0"/>
              <a:t>Chart consult workload must be encountered in a specific clinic set-up appropriately for chart consults.</a:t>
            </a:r>
          </a:p>
        </p:txBody>
      </p:sp>
    </p:spTree>
    <p:extLst>
      <p:ext uri="{BB962C8B-B14F-4D97-AF65-F5344CB8AC3E}">
        <p14:creationId xmlns:p14="http://schemas.microsoft.com/office/powerpoint/2010/main" val="3405500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normAutofit fontScale="92500" lnSpcReduction="20000"/>
          </a:bodyPr>
          <a:lstStyle/>
          <a:p>
            <a:pPr>
              <a:defRPr/>
            </a:pPr>
            <a:r>
              <a:rPr lang="en-US" sz="2400" dirty="0" smtClean="0">
                <a:cs typeface="+mn-cs"/>
              </a:rPr>
              <a:t>Criteria for a chart consult clinic was established early in 2009</a:t>
            </a:r>
            <a:r>
              <a:rPr lang="en-US" sz="2400" baseline="0" dirty="0" smtClean="0">
                <a:cs typeface="+mn-cs"/>
              </a:rPr>
              <a:t> during our early discussions with DSS and HIMS on pharmacy workload capture.</a:t>
            </a:r>
            <a:endParaRPr lang="en-US" sz="2400" dirty="0" smtClean="0">
              <a:cs typeface="+mn-cs"/>
            </a:endParaRPr>
          </a:p>
          <a:p>
            <a:pPr lvl="1">
              <a:defRPr/>
            </a:pPr>
            <a:r>
              <a:rPr lang="en-US" sz="2000" dirty="0" smtClean="0"/>
              <a:t>Consult must be received  - OR</a:t>
            </a:r>
            <a:r>
              <a:rPr lang="en-US" sz="2000" baseline="0" dirty="0" smtClean="0"/>
              <a:t> - a</a:t>
            </a:r>
            <a:endParaRPr lang="en-US" sz="2000" dirty="0" smtClean="0"/>
          </a:p>
          <a:p>
            <a:pPr lvl="1">
              <a:defRPr/>
            </a:pPr>
            <a:r>
              <a:rPr lang="en-US" sz="2000" dirty="0" smtClean="0"/>
              <a:t>Business rule (e.g., local medical center policy, committee decision) must exist to warrant an “automatic consult” to pharmacy.  </a:t>
            </a:r>
            <a:endParaRPr lang="en-US" sz="2000" dirty="0" smtClean="0"/>
          </a:p>
          <a:p>
            <a:pPr lvl="1">
              <a:defRPr/>
            </a:pPr>
            <a:r>
              <a:rPr lang="en-US" sz="2000" dirty="0" smtClean="0"/>
              <a:t>*The original workgroup spent a great deal of time fighting for the ability to do a policy/business rule.  The original rules</a:t>
            </a:r>
            <a:r>
              <a:rPr lang="en-US" sz="2000" baseline="0" dirty="0" smtClean="0"/>
              <a:t> required us to ask providers to enter a consult which was very counterproductive in situations where we had rules that allowed pharmacists to automatically consult on things.  For example, aminoglycoside monitoring at many facilities is an automatic consult for pharmacy.  We did not want our pharmacists to have to chase down physicians for </a:t>
            </a:r>
            <a:r>
              <a:rPr lang="en-US" sz="2000" baseline="0" smtClean="0"/>
              <a:t>an official consult.</a:t>
            </a:r>
            <a:endParaRPr lang="en-US" sz="2000" dirty="0" smtClean="0"/>
          </a:p>
          <a:p>
            <a:pPr lvl="1">
              <a:defRPr/>
            </a:pPr>
            <a:r>
              <a:rPr lang="en-US" sz="2000" dirty="0" smtClean="0"/>
              <a:t>*Note:  See DSS “Pharmacy Workload Collection” document for additional details at: </a:t>
            </a:r>
            <a:r>
              <a:rPr lang="en-US" sz="2000" u="sng" dirty="0" smtClean="0">
                <a:hlinkClick r:id="rId3"/>
              </a:rPr>
              <a:t>http://vaww.dss.med.va.gov/programdocs/pd_clinictop.asp</a:t>
            </a:r>
            <a:r>
              <a:rPr lang="en-US" sz="2000" dirty="0" smtClean="0"/>
              <a:t> </a:t>
            </a:r>
          </a:p>
          <a:p>
            <a:pPr lvl="1">
              <a:defRPr/>
            </a:pPr>
            <a:endParaRPr lang="en-US" sz="2200" b="1" dirty="0" smtClean="0">
              <a:latin typeface="Tw Cen MT" charset="0"/>
            </a:endParaRPr>
          </a:p>
          <a:p>
            <a:pPr>
              <a:defRPr/>
            </a:pPr>
            <a:r>
              <a:rPr lang="en-US" sz="2400" dirty="0" smtClean="0">
                <a:cs typeface="+mn-cs"/>
              </a:rPr>
              <a:t>Primary stop code:  160 </a:t>
            </a:r>
            <a:r>
              <a:rPr lang="en-US" sz="2400" i="1" dirty="0" smtClean="0">
                <a:cs typeface="+mn-cs"/>
              </a:rPr>
              <a:t>(176 if HBPC)</a:t>
            </a:r>
          </a:p>
          <a:p>
            <a:pPr>
              <a:defRPr/>
            </a:pPr>
            <a:r>
              <a:rPr lang="en-US" sz="2400" dirty="0" smtClean="0">
                <a:cs typeface="+mn-cs"/>
              </a:rPr>
              <a:t>Secondary stop code:  697 </a:t>
            </a:r>
          </a:p>
          <a:p>
            <a:pPr>
              <a:defRPr/>
            </a:pPr>
            <a:r>
              <a:rPr lang="en-US" sz="2400" dirty="0" smtClean="0">
                <a:cs typeface="+mn-cs"/>
              </a:rPr>
              <a:t>Alpha (Char4) Code:  </a:t>
            </a:r>
            <a:r>
              <a:rPr lang="en-US" sz="2400" b="1" dirty="0" smtClean="0">
                <a:cs typeface="+mn-cs"/>
              </a:rPr>
              <a:t>*Important to Use*</a:t>
            </a:r>
          </a:p>
          <a:p>
            <a:pPr lvl="1">
              <a:defRPr/>
            </a:pPr>
            <a:r>
              <a:rPr lang="en-US" sz="2000" dirty="0" smtClean="0"/>
              <a:t>Further delineate the pharmacist’s practice area. </a:t>
            </a:r>
          </a:p>
          <a:p>
            <a:pPr lvl="1">
              <a:defRPr/>
            </a:pPr>
            <a:r>
              <a:rPr lang="en-US" sz="2000" dirty="0" smtClean="0"/>
              <a:t>160/697 = Clinical pharmacy chart consult but no insight into practice area</a:t>
            </a:r>
          </a:p>
          <a:p>
            <a:pPr>
              <a:defRPr/>
            </a:pPr>
            <a:endParaRPr lang="en-US" sz="2400" dirty="0" smtClean="0">
              <a:cs typeface="+mn-cs"/>
            </a:endParaRPr>
          </a:p>
          <a:p>
            <a:pPr lvl="1">
              <a:defRPr/>
            </a:pPr>
            <a:endParaRPr lang="en-US" sz="2200" b="1" dirty="0" smtClean="0">
              <a:latin typeface="Tw Cen MT" charset="0"/>
            </a:endParaRPr>
          </a:p>
          <a:p>
            <a:pPr>
              <a:defRPr/>
            </a:pPr>
            <a:endParaRPr lang="en-US" dirty="0">
              <a:cs typeface="+mn-cs"/>
            </a:endParaRPr>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91FBF0-D76E-0F47-893F-6CEC9CDA4063}" type="slidenum">
              <a:rPr lang="en-US" sz="1200">
                <a:latin typeface="Calibri" charset="0"/>
              </a:rPr>
              <a:pPr eaLnBrk="1" hangingPunct="1"/>
              <a:t>38</a:t>
            </a:fld>
            <a:endParaRPr lang="en-US" sz="1200">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How can you really distinguish between an E-consult and a Chart Consult?</a:t>
            </a:r>
          </a:p>
          <a:p>
            <a:endParaRPr lang="en-US" dirty="0" smtClean="0">
              <a:latin typeface="Calibri" charset="0"/>
            </a:endParaRPr>
          </a:p>
          <a:p>
            <a:r>
              <a:rPr lang="en-US" dirty="0" smtClean="0">
                <a:latin typeface="Calibri" charset="0"/>
              </a:rPr>
              <a:t>PBM has recently created more detailed E-Consult </a:t>
            </a:r>
            <a:r>
              <a:rPr lang="en-US" dirty="0">
                <a:latin typeface="Calibri" charset="0"/>
              </a:rPr>
              <a:t>Guidance in coordination with The Office of Specialty </a:t>
            </a:r>
            <a:r>
              <a:rPr lang="en-US" dirty="0" smtClean="0">
                <a:latin typeface="Calibri" charset="0"/>
              </a:rPr>
              <a:t>Care based on many questions</a:t>
            </a:r>
            <a:r>
              <a:rPr lang="en-US" baseline="0" dirty="0" smtClean="0">
                <a:latin typeface="Calibri" charset="0"/>
              </a:rPr>
              <a:t> from the field.  </a:t>
            </a:r>
            <a:endParaRPr lang="en-US" dirty="0">
              <a:latin typeface="Calibri" charset="0"/>
            </a:endParaRPr>
          </a:p>
          <a:p>
            <a:endParaRPr lang="en-US" dirty="0" smtClean="0">
              <a:solidFill>
                <a:srgbClr val="FF0000"/>
              </a:solidFill>
              <a:latin typeface="Calibri" charset="0"/>
            </a:endParaRPr>
          </a:p>
          <a:p>
            <a:r>
              <a:rPr lang="en-US" dirty="0" smtClean="0">
                <a:solidFill>
                  <a:srgbClr val="FF0000"/>
                </a:solidFill>
                <a:latin typeface="Calibri" charset="0"/>
              </a:rPr>
              <a:t>The E-consult is a 1 time event that requires a consult to be placed where as </a:t>
            </a:r>
          </a:p>
          <a:p>
            <a:endParaRPr lang="en-US" dirty="0" smtClean="0">
              <a:solidFill>
                <a:srgbClr val="FF0000"/>
              </a:solidFill>
              <a:latin typeface="Calibri" charset="0"/>
            </a:endParaRPr>
          </a:p>
          <a:p>
            <a:r>
              <a:rPr lang="en-US" dirty="0" smtClean="0">
                <a:solidFill>
                  <a:srgbClr val="FF0000"/>
                </a:solidFill>
                <a:latin typeface="Calibri" charset="0"/>
              </a:rPr>
              <a:t>A chart consult is recurring and can be</a:t>
            </a:r>
            <a:r>
              <a:rPr lang="en-US" baseline="0" dirty="0" smtClean="0">
                <a:solidFill>
                  <a:srgbClr val="FF0000"/>
                </a:solidFill>
                <a:latin typeface="Calibri" charset="0"/>
              </a:rPr>
              <a:t> initiated by a consult or as we just discussed the “automatic consult” to pharmacy.  </a:t>
            </a:r>
            <a:endParaRPr lang="en-US" dirty="0">
              <a:solidFill>
                <a:srgbClr val="FF0000"/>
              </a:solidFill>
              <a:latin typeface="Calibri" charset="0"/>
            </a:endParaRPr>
          </a:p>
          <a:p>
            <a:endParaRPr lang="en-US" dirty="0" smtClean="0">
              <a:solidFill>
                <a:srgbClr val="FF0000"/>
              </a:solidFill>
              <a:latin typeface="Calibri" charset="0"/>
            </a:endParaRPr>
          </a:p>
          <a:p>
            <a:r>
              <a:rPr lang="en-US" dirty="0" smtClean="0">
                <a:solidFill>
                  <a:srgbClr val="FF0000"/>
                </a:solidFill>
                <a:latin typeface="Calibri" charset="0"/>
              </a:rPr>
              <a:t>We will discuss this in more detail later in the presentation!</a:t>
            </a:r>
            <a:endParaRPr lang="en-US" dirty="0">
              <a:solidFill>
                <a:srgbClr val="FF0000"/>
              </a:solidFill>
              <a:latin typeface="Calibri" charset="0"/>
            </a:endParaRPr>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A4621A-5E5C-9D4C-A62A-4261F66D6654}" type="slidenum">
              <a:rPr lang="en-US" sz="1200">
                <a:latin typeface="Calibri" charset="0"/>
              </a:rPr>
              <a:pPr eaLnBrk="1" hangingPunct="1"/>
              <a:t>39</a:t>
            </a:fld>
            <a:endParaRPr lang="en-US"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Credit:  Samantha</a:t>
            </a:r>
            <a:r>
              <a:rPr lang="en-US" baseline="0" dirty="0" smtClean="0">
                <a:latin typeface="Calibri" charset="0"/>
              </a:rPr>
              <a:t> Wright, VISN 12</a:t>
            </a:r>
          </a:p>
          <a:p>
            <a:endParaRPr lang="en-US" dirty="0" smtClean="0">
              <a:latin typeface="Calibri" charset="0"/>
            </a:endParaRPr>
          </a:p>
          <a:p>
            <a:r>
              <a:rPr lang="en-US" dirty="0" smtClean="0">
                <a:latin typeface="Calibri" charset="0"/>
              </a:rPr>
              <a:t>Educational </a:t>
            </a:r>
            <a:r>
              <a:rPr lang="en-US" dirty="0">
                <a:latin typeface="Calibri" charset="0"/>
              </a:rPr>
              <a:t>sessions and training have led to a 3-fold increase in encounter </a:t>
            </a:r>
            <a:r>
              <a:rPr lang="en-US" dirty="0" smtClean="0">
                <a:latin typeface="Calibri" charset="0"/>
              </a:rPr>
              <a:t>documentation.</a:t>
            </a:r>
            <a:endParaRPr lang="en-US" dirty="0">
              <a:latin typeface="Calibri" charset="0"/>
            </a:endParaRPr>
          </a:p>
          <a:p>
            <a:endParaRPr lang="en-US" dirty="0">
              <a:latin typeface="Calibri" charset="0"/>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E87CD6-0883-454D-A013-0F5F1B5A63C8}" type="slidenum">
              <a:rPr lang="en-US" sz="1200">
                <a:latin typeface="Calibri" charset="0"/>
              </a:rPr>
              <a:pPr eaLnBrk="1" hangingPunct="1"/>
              <a:t>4</a:t>
            </a:fld>
            <a:endParaRPr lang="en-US" sz="1200">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latin typeface="Tw Cen MT" charset="0"/>
              </a:rPr>
              <a:t>The 3 key ingredients to your clinic set up are</a:t>
            </a:r>
            <a:r>
              <a:rPr lang="en-US" b="1" baseline="0" dirty="0" smtClean="0">
                <a:latin typeface="Tw Cen MT" charset="0"/>
              </a:rPr>
              <a:t> choosing the appropriate:</a:t>
            </a:r>
          </a:p>
          <a:p>
            <a:endParaRPr lang="en-US" b="1" baseline="0" dirty="0" smtClean="0">
              <a:latin typeface="Tw Cen MT" charset="0"/>
            </a:endParaRPr>
          </a:p>
          <a:p>
            <a:r>
              <a:rPr lang="en-US" b="1" baseline="0" dirty="0" smtClean="0">
                <a:latin typeface="Tw Cen MT" charset="0"/>
              </a:rPr>
              <a:t>Primary stop code</a:t>
            </a:r>
          </a:p>
          <a:p>
            <a:r>
              <a:rPr lang="en-US" b="1" baseline="0" dirty="0" smtClean="0">
                <a:latin typeface="Tw Cen MT" charset="0"/>
              </a:rPr>
              <a:t>Secondary stop code </a:t>
            </a:r>
          </a:p>
          <a:p>
            <a:r>
              <a:rPr lang="en-US" b="1" baseline="0" dirty="0" smtClean="0">
                <a:latin typeface="Tw Cen MT" charset="0"/>
              </a:rPr>
              <a:t>Char4 code</a:t>
            </a:r>
          </a:p>
          <a:p>
            <a:endParaRPr lang="en-US" b="1" baseline="0" dirty="0" smtClean="0">
              <a:latin typeface="Tw Cen MT" charset="0"/>
            </a:endParaRPr>
          </a:p>
          <a:p>
            <a:r>
              <a:rPr lang="en-US" b="1" baseline="0" dirty="0" smtClean="0">
                <a:latin typeface="Tw Cen MT" charset="0"/>
              </a:rPr>
              <a:t>If chosen correctly, using the standardized clinic set-up guidance, it will provide details of clinical pharmacy practice for you locally.  </a:t>
            </a:r>
          </a:p>
          <a:p>
            <a:endParaRPr lang="en-US" b="1" baseline="0" dirty="0" smtClean="0">
              <a:latin typeface="Tw Cen MT" charset="0"/>
            </a:endParaRPr>
          </a:p>
          <a:p>
            <a:r>
              <a:rPr lang="en-US" b="1" baseline="0" dirty="0" smtClean="0">
                <a:latin typeface="Tw Cen MT" charset="0"/>
              </a:rPr>
              <a:t>It will also provide details on global pharmacy practice for your VISN and the National Program Office.</a:t>
            </a:r>
            <a:endParaRPr lang="en-US" b="1" dirty="0" smtClean="0">
              <a:latin typeface="Tw Cen MT" charset="0"/>
            </a:endParaRPr>
          </a:p>
          <a:p>
            <a:endParaRPr lang="en-US" dirty="0">
              <a:latin typeface="Calibri" charset="0"/>
            </a:endParaRP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C3C9D2-F66A-EE41-8F19-B15FDBDCF883}" type="slidenum">
              <a:rPr lang="en-US" sz="1200">
                <a:latin typeface="Calibri" charset="0"/>
              </a:rPr>
              <a:pPr eaLnBrk="1" hangingPunct="1"/>
              <a:t>40</a:t>
            </a:fld>
            <a:endParaRPr lang="en-US" sz="1200">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normAutofit fontScale="6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Tw Cen MT" charset="0"/>
                <a:cs typeface="+mn-cs"/>
              </a:rPr>
              <a:t>So, let’s shift</a:t>
            </a:r>
            <a:r>
              <a:rPr lang="en-US" sz="1200" b="1" baseline="0" dirty="0" smtClean="0">
                <a:latin typeface="Tw Cen MT" charset="0"/>
                <a:cs typeface="+mn-cs"/>
              </a:rPr>
              <a:t> gears and talk about how clinic set-up affects Veteran copays.</a:t>
            </a:r>
            <a:endParaRPr lang="en-US" sz="1200" b="1" dirty="0" smtClean="0">
              <a:latin typeface="Tw Cen MT" charset="0"/>
              <a:cs typeface="+mn-cs"/>
            </a:endParaRPr>
          </a:p>
          <a:p>
            <a:endParaRPr lang="en-US" dirty="0" smtClean="0"/>
          </a:p>
          <a:p>
            <a:r>
              <a:rPr lang="en-US" dirty="0" smtClean="0"/>
              <a:t>160 stop code = Basic Copay ($15)</a:t>
            </a:r>
          </a:p>
          <a:p>
            <a:r>
              <a:rPr lang="en-US" dirty="0" smtClean="0"/>
              <a:t>Copay applies to face to face encounter</a:t>
            </a:r>
          </a:p>
          <a:p>
            <a:r>
              <a:rPr lang="en-US" dirty="0" smtClean="0"/>
              <a:t>There is no copay for telephone or chart consult IF the clinics are set up appropriately</a:t>
            </a:r>
          </a:p>
          <a:p>
            <a:r>
              <a:rPr lang="en-US" dirty="0" smtClean="0"/>
              <a:t>Two visits in 1 day?  </a:t>
            </a:r>
          </a:p>
          <a:p>
            <a:pPr lvl="1"/>
            <a:r>
              <a:rPr lang="en-US" dirty="0" smtClean="0"/>
              <a:t>Only 1 copay charged</a:t>
            </a:r>
          </a:p>
          <a:p>
            <a:r>
              <a:rPr lang="en-US" dirty="0" smtClean="0"/>
              <a:t>Inappropriate to misrepresent clinic set-up to avoid a copay</a:t>
            </a:r>
          </a:p>
          <a:p>
            <a:pPr>
              <a:defRPr/>
            </a:pPr>
            <a:endParaRPr lang="en-US" sz="2800" b="1" dirty="0" smtClean="0">
              <a:latin typeface="Tw Cen MT" charset="0"/>
              <a:cs typeface="+mn-cs"/>
            </a:endParaRPr>
          </a:p>
          <a:p>
            <a:pPr>
              <a:defRPr/>
            </a:pPr>
            <a:endParaRPr lang="en-US" sz="2800" b="1" dirty="0" smtClean="0">
              <a:latin typeface="Tw Cen MT" charset="0"/>
              <a:cs typeface="+mn-cs"/>
            </a:endParaRP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C36B92E-F5A1-AE48-8A49-8AFA8BA2631E}" type="slidenum">
              <a:rPr lang="en-US" sz="1200">
                <a:latin typeface="Calibri" charset="0"/>
              </a:rPr>
              <a:pPr eaLnBrk="1" hangingPunct="1"/>
              <a:t>41</a:t>
            </a:fld>
            <a:endParaRPr lang="en-US" sz="1200">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3200" b="1" dirty="0" smtClean="0">
                <a:latin typeface="Tw Cen MT" charset="0"/>
              </a:rPr>
              <a:t>Let’s look at a</a:t>
            </a:r>
            <a:r>
              <a:rPr lang="en-US" sz="3200" b="1" baseline="0" dirty="0" smtClean="0">
                <a:latin typeface="Tw Cen MT" charset="0"/>
              </a:rPr>
              <a:t> common scenario:</a:t>
            </a:r>
          </a:p>
          <a:p>
            <a:r>
              <a:rPr lang="en-US" sz="3200" b="1" baseline="0" dirty="0" smtClean="0">
                <a:latin typeface="Tw Cen MT" charset="0"/>
              </a:rPr>
              <a:t>           -</a:t>
            </a:r>
            <a:r>
              <a:rPr lang="en-US" sz="3200" b="1" dirty="0" smtClean="0">
                <a:latin typeface="Tw Cen MT" charset="0"/>
              </a:rPr>
              <a:t>Pharmacist sees patient in PACT clinic</a:t>
            </a:r>
          </a:p>
          <a:p>
            <a:pPr lvl="1"/>
            <a:r>
              <a:rPr lang="en-US" sz="2800" b="1" dirty="0" smtClean="0">
                <a:latin typeface="Tw Cen MT" charset="0"/>
              </a:rPr>
              <a:t>-Clinic set-up:  160 primary/</a:t>
            </a:r>
            <a:r>
              <a:rPr lang="en-US" b="1" dirty="0" smtClean="0">
                <a:latin typeface="Tw Cen MT" charset="0"/>
              </a:rPr>
              <a:t>323</a:t>
            </a:r>
            <a:r>
              <a:rPr lang="en-US" sz="2800" b="1" dirty="0" smtClean="0">
                <a:latin typeface="Tw Cen MT" charset="0"/>
              </a:rPr>
              <a:t> secondary</a:t>
            </a:r>
          </a:p>
          <a:p>
            <a:pPr lvl="1"/>
            <a:r>
              <a:rPr lang="en-US" sz="2800" b="1" dirty="0" smtClean="0">
                <a:latin typeface="Tw Cen MT" charset="0"/>
              </a:rPr>
              <a:t>-Progress note entered</a:t>
            </a:r>
          </a:p>
          <a:p>
            <a:pPr lvl="1"/>
            <a:r>
              <a:rPr lang="en-US" sz="2800" b="1" dirty="0" smtClean="0">
                <a:latin typeface="Tw Cen MT" charset="0"/>
              </a:rPr>
              <a:t>-History and clinical decision making documented</a:t>
            </a:r>
          </a:p>
          <a:p>
            <a:pPr lvl="2"/>
            <a:r>
              <a:rPr lang="en-US" sz="2400" b="1" dirty="0" smtClean="0">
                <a:latin typeface="Tw Cen MT" charset="0"/>
              </a:rPr>
              <a:t>Count (3 </a:t>
            </a:r>
            <a:r>
              <a:rPr lang="en-US" sz="2400" b="1" dirty="0" smtClean="0">
                <a:latin typeface="Tw Cen MT" charset="0"/>
                <a:sym typeface="Wingdings 2" charset="0"/>
              </a:rPr>
              <a:t></a:t>
            </a:r>
            <a:r>
              <a:rPr lang="ja-JP" altLang="en-US" sz="2400" b="1" dirty="0" smtClean="0">
                <a:latin typeface="Tw Cen MT" charset="0"/>
                <a:sym typeface="Wingdings 2" charset="0"/>
              </a:rPr>
              <a:t>’</a:t>
            </a:r>
            <a:r>
              <a:rPr lang="en-US" altLang="ja-JP" sz="2400" b="1" dirty="0" smtClean="0">
                <a:latin typeface="Tw Cen MT" charset="0"/>
                <a:sym typeface="Wingdings 2" charset="0"/>
              </a:rPr>
              <a:t>s)</a:t>
            </a:r>
          </a:p>
          <a:p>
            <a:pPr lvl="2"/>
            <a:endParaRPr lang="en-US" altLang="ja-JP" sz="2400" b="1" dirty="0" smtClean="0">
              <a:latin typeface="Tw Cen MT" charset="0"/>
              <a:sym typeface="Wingdings 2" charset="0"/>
            </a:endParaRPr>
          </a:p>
          <a:p>
            <a:r>
              <a:rPr lang="en-US" sz="3200" b="1" dirty="0" smtClean="0">
                <a:latin typeface="Tw Cen MT" charset="0"/>
              </a:rPr>
              <a:t>Basic copay ($15) charged for 160 stop code</a:t>
            </a:r>
          </a:p>
          <a:p>
            <a:pPr lvl="2"/>
            <a:endParaRPr lang="en-US" sz="1800" b="1" dirty="0" smtClean="0">
              <a:latin typeface="Tw Cen MT" charset="0"/>
            </a:endParaRPr>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109421-0F85-964A-B8C5-443BC22A6850}" type="slidenum">
              <a:rPr lang="en-US" sz="1200">
                <a:latin typeface="Calibri" charset="0"/>
              </a:rPr>
              <a:pPr eaLnBrk="1" hangingPunct="1"/>
              <a:t>42</a:t>
            </a:fld>
            <a:endParaRPr lang="en-US" sz="1200">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2800" b="1" dirty="0" smtClean="0">
                <a:latin typeface="Tw Cen MT" charset="0"/>
              </a:rPr>
              <a:t>Let’s discuss</a:t>
            </a:r>
            <a:r>
              <a:rPr lang="en-US" sz="2800" b="1" baseline="0" dirty="0" smtClean="0">
                <a:latin typeface="Tw Cen MT" charset="0"/>
              </a:rPr>
              <a:t> another scenario:</a:t>
            </a:r>
          </a:p>
          <a:p>
            <a:endParaRPr lang="en-US" sz="2800" b="1" dirty="0" smtClean="0">
              <a:latin typeface="Tw Cen MT" charset="0"/>
            </a:endParaRPr>
          </a:p>
          <a:p>
            <a:r>
              <a:rPr lang="en-US" sz="2800" b="1" dirty="0" smtClean="0">
                <a:latin typeface="Tw Cen MT" charset="0"/>
              </a:rPr>
              <a:t>Pharmacokinetic intervention</a:t>
            </a:r>
          </a:p>
          <a:p>
            <a:pPr lvl="1"/>
            <a:r>
              <a:rPr lang="en-US" b="1" dirty="0" smtClean="0">
                <a:latin typeface="Tw Cen MT" charset="0"/>
              </a:rPr>
              <a:t>Pharmacist reviews patient history/chart</a:t>
            </a:r>
          </a:p>
          <a:p>
            <a:pPr lvl="1"/>
            <a:r>
              <a:rPr lang="en-US" b="1" dirty="0" smtClean="0">
                <a:latin typeface="Tw Cen MT" charset="0"/>
              </a:rPr>
              <a:t>Orders appropriate lab work</a:t>
            </a:r>
          </a:p>
          <a:p>
            <a:pPr lvl="1"/>
            <a:r>
              <a:rPr lang="en-US" b="1" dirty="0" smtClean="0">
                <a:latin typeface="Tw Cen MT" charset="0"/>
              </a:rPr>
              <a:t>Ensures correct dosing/med</a:t>
            </a:r>
          </a:p>
          <a:p>
            <a:r>
              <a:rPr lang="en-US" sz="2800" b="1" dirty="0" smtClean="0">
                <a:latin typeface="Tw Cen MT" charset="0"/>
              </a:rPr>
              <a:t>Clinic set-up:  160 primary/697 secondary</a:t>
            </a:r>
          </a:p>
          <a:p>
            <a:pPr lvl="1"/>
            <a:r>
              <a:rPr lang="en-US" b="1" dirty="0" smtClean="0">
                <a:latin typeface="Tw Cen MT" charset="0"/>
              </a:rPr>
              <a:t>History and clinical decision making documented</a:t>
            </a:r>
          </a:p>
          <a:p>
            <a:pPr lvl="2"/>
            <a:r>
              <a:rPr lang="en-US" sz="2800" b="1" dirty="0" smtClean="0">
                <a:latin typeface="Tw Cen MT" charset="0"/>
              </a:rPr>
              <a:t>Count (3 </a:t>
            </a:r>
            <a:r>
              <a:rPr lang="en-US" sz="2800" b="1" dirty="0" smtClean="0">
                <a:latin typeface="Tw Cen MT" charset="0"/>
                <a:sym typeface="Wingdings 2" charset="0"/>
              </a:rPr>
              <a:t></a:t>
            </a:r>
            <a:r>
              <a:rPr lang="ja-JP" altLang="en-US" sz="2800" b="1" dirty="0" smtClean="0">
                <a:latin typeface="Tw Cen MT" charset="0"/>
                <a:sym typeface="Wingdings 2" charset="0"/>
              </a:rPr>
              <a:t>’</a:t>
            </a:r>
            <a:r>
              <a:rPr lang="en-US" altLang="ja-JP" sz="2800" b="1" dirty="0" smtClean="0">
                <a:latin typeface="Tw Cen MT" charset="0"/>
                <a:sym typeface="Wingdings 2" charset="0"/>
              </a:rPr>
              <a:t>s)</a:t>
            </a:r>
          </a:p>
          <a:p>
            <a:pPr marL="914400" lvl="2" indent="0">
              <a:buNone/>
            </a:pPr>
            <a:endParaRPr lang="en-US" altLang="ja-JP" sz="2800" b="1" dirty="0" smtClean="0">
              <a:latin typeface="Tw Cen MT" charset="0"/>
              <a:sym typeface="Wingdings 2" charset="0"/>
            </a:endParaRPr>
          </a:p>
          <a:p>
            <a:r>
              <a:rPr lang="en-US" dirty="0" smtClean="0">
                <a:latin typeface="Calibri" charset="0"/>
              </a:rPr>
              <a:t>The</a:t>
            </a:r>
            <a:r>
              <a:rPr lang="en-US" baseline="0" dirty="0" smtClean="0">
                <a:latin typeface="Calibri" charset="0"/>
              </a:rPr>
              <a:t> 697 secondary stop code for a chart consult will PREVENT a basic copay from being charged even though 160 is in the primary position.</a:t>
            </a:r>
          </a:p>
          <a:p>
            <a:endParaRPr lang="en-US" baseline="0" dirty="0" smtClean="0">
              <a:latin typeface="Calibri" charset="0"/>
            </a:endParaRPr>
          </a:p>
          <a:p>
            <a:pPr marL="914400" lvl="2" indent="0">
              <a:buNone/>
            </a:pPr>
            <a:endParaRPr lang="en-US" altLang="ja-JP" sz="2800" b="1" dirty="0" smtClean="0">
              <a:latin typeface="Tw Cen MT" charset="0"/>
            </a:endParaRPr>
          </a:p>
        </p:txBody>
      </p:sp>
      <p:sp>
        <p:nvSpPr>
          <p:cNvPr id="74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D64862-E928-8144-83E3-2E35C69613DF}" type="slidenum">
              <a:rPr lang="en-US" sz="1200">
                <a:latin typeface="Calibri" charset="0"/>
              </a:rPr>
              <a:pPr eaLnBrk="1" hangingPunct="1"/>
              <a:t>43</a:t>
            </a:fld>
            <a:endParaRPr lang="en-US" sz="1200">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complete the encounter, appropriate coding must be done – this is</a:t>
            </a:r>
            <a:r>
              <a:rPr lang="en-US" baseline="0" dirty="0" smtClean="0"/>
              <a:t> very important for billing of services.</a:t>
            </a:r>
          </a:p>
          <a:p>
            <a:endParaRPr lang="en-US" baseline="0" dirty="0" smtClean="0"/>
          </a:p>
          <a:p>
            <a:r>
              <a:rPr lang="en-US" baseline="0" dirty="0" smtClean="0"/>
              <a:t>Recently, the State of California has recognized pharmacists as providers which will further increase the ability to bill for clinical pharmacy services.</a:t>
            </a:r>
            <a:endParaRPr lang="en-US" dirty="0"/>
          </a:p>
        </p:txBody>
      </p:sp>
    </p:spTree>
    <p:extLst>
      <p:ext uri="{BB962C8B-B14F-4D97-AF65-F5344CB8AC3E}">
        <p14:creationId xmlns:p14="http://schemas.microsoft.com/office/powerpoint/2010/main" val="31845275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normAutofit fontScale="55000" lnSpcReduction="20000"/>
          </a:bodyPr>
          <a:lstStyle/>
          <a:p>
            <a:r>
              <a:rPr lang="en-US" sz="2800" b="1" dirty="0" smtClean="0">
                <a:latin typeface="Tw Cen MT" charset="0"/>
              </a:rPr>
              <a:t>Medication Therapy Management CPT</a:t>
            </a:r>
            <a:r>
              <a:rPr lang="en-US" sz="2800" b="1" baseline="0" dirty="0" smtClean="0">
                <a:latin typeface="Tw Cen MT" charset="0"/>
              </a:rPr>
              <a:t> codes can be used for s</a:t>
            </a:r>
            <a:r>
              <a:rPr lang="en-US" sz="2800" b="1" dirty="0" smtClean="0">
                <a:latin typeface="Tw Cen MT" charset="0"/>
              </a:rPr>
              <a:t>ervices provided by a pharmacist to a patient during a face-to-face encounter that involve an assessment and intervention</a:t>
            </a:r>
          </a:p>
          <a:p>
            <a:endParaRPr lang="en-US" sz="2800" b="1" dirty="0" smtClean="0">
              <a:latin typeface="Tw Cen MT" charset="0"/>
            </a:endParaRPr>
          </a:p>
          <a:p>
            <a:r>
              <a:rPr lang="en-US" sz="2800" b="1" dirty="0" smtClean="0">
                <a:latin typeface="Tw Cen MT" charset="0"/>
              </a:rPr>
              <a:t>Also used for chart consults and e-consults despite face-to-face definition </a:t>
            </a:r>
          </a:p>
          <a:p>
            <a:pPr>
              <a:defRPr/>
            </a:pPr>
            <a:endParaRPr lang="en-US" sz="2400" b="1" dirty="0" smtClean="0">
              <a:latin typeface="Tw Cen MT" charset="0"/>
            </a:endParaRP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7E817E-54D2-7241-8041-2C585A94E655}" type="slidenum">
              <a:rPr lang="en-US" sz="1200">
                <a:latin typeface="Calibri" charset="0"/>
                <a:cs typeface="Arial" charset="0"/>
              </a:rPr>
              <a:pPr eaLnBrk="1" hangingPunct="1"/>
              <a:t>45</a:t>
            </a:fld>
            <a:endParaRPr lang="en-US" sz="1200">
              <a:latin typeface="Calibri" charset="0"/>
              <a:cs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normAutofit fontScale="55000" lnSpcReduction="20000"/>
          </a:bodyPr>
          <a:lstStyle/>
          <a:p>
            <a:r>
              <a:rPr lang="en-US" sz="2800" b="1" dirty="0" smtClean="0">
                <a:latin typeface="Tw Cen MT" charset="0"/>
              </a:rPr>
              <a:t>The Medication</a:t>
            </a:r>
            <a:r>
              <a:rPr lang="en-US" sz="2800" b="1" baseline="0" dirty="0" smtClean="0">
                <a:latin typeface="Tw Cen MT" charset="0"/>
              </a:rPr>
              <a:t> Therapy Management CPT codes are:</a:t>
            </a:r>
          </a:p>
          <a:p>
            <a:r>
              <a:rPr lang="en-US" sz="2800" b="1" baseline="0" dirty="0" smtClean="0">
                <a:latin typeface="Tw Cen MT" charset="0"/>
              </a:rPr>
              <a:t>          </a:t>
            </a:r>
            <a:r>
              <a:rPr lang="en-US" sz="2800" b="1" dirty="0" smtClean="0">
                <a:latin typeface="Tw Cen MT" charset="0"/>
              </a:rPr>
              <a:t>99605:   Initial 15 minutes with a new MTM patient </a:t>
            </a:r>
          </a:p>
          <a:p>
            <a:pPr lvl="1"/>
            <a:r>
              <a:rPr lang="en-US" sz="2800" b="1" dirty="0" smtClean="0">
                <a:latin typeface="Tw Cen MT" charset="0"/>
              </a:rPr>
              <a:t>99606:   Initial 15 minutes with an established patient </a:t>
            </a:r>
          </a:p>
          <a:p>
            <a:pPr lvl="1"/>
            <a:r>
              <a:rPr lang="en-US" sz="2800" b="1" dirty="0" smtClean="0">
                <a:latin typeface="Tw Cen MT" charset="0"/>
              </a:rPr>
              <a:t>99607:  Each additional 15 minutes of an initial or subsequent MTM encounter; use in conjunction with 99605 or 99606</a:t>
            </a:r>
          </a:p>
          <a:p>
            <a:r>
              <a:rPr lang="en-US" sz="2800" b="1" dirty="0" smtClean="0">
                <a:latin typeface="Tw Cen MT" charset="0"/>
              </a:rPr>
              <a:t>Also used for chart consults and e-consults despite face-to-face definition </a:t>
            </a:r>
          </a:p>
          <a:p>
            <a:pPr>
              <a:defRPr/>
            </a:pPr>
            <a:endParaRPr lang="en-US" sz="2400" b="1" dirty="0" smtClean="0">
              <a:latin typeface="Tw Cen MT" charset="0"/>
            </a:endParaRPr>
          </a:p>
          <a:p>
            <a:pPr>
              <a:defRPr/>
            </a:pPr>
            <a:endParaRPr lang="en-US" dirty="0"/>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7E817E-54D2-7241-8041-2C585A94E655}" type="slidenum">
              <a:rPr lang="en-US" sz="1200">
                <a:latin typeface="Calibri" charset="0"/>
                <a:cs typeface="Arial" charset="0"/>
              </a:rPr>
              <a:pPr eaLnBrk="1" hangingPunct="1"/>
              <a:t>46</a:t>
            </a:fld>
            <a:endParaRPr lang="en-US" sz="1200">
              <a:latin typeface="Calibri" charset="0"/>
              <a:cs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88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sz="2400" b="1" dirty="0" smtClean="0">
                <a:latin typeface="Tw Cen MT" charset="0"/>
              </a:rPr>
              <a:t>A CPT code is necessary to complete an inpatient or chart consult encounter</a:t>
            </a:r>
          </a:p>
          <a:p>
            <a:pPr>
              <a:lnSpc>
                <a:spcPct val="80000"/>
              </a:lnSpc>
            </a:pPr>
            <a:r>
              <a:rPr lang="en-US" sz="2400" b="1" dirty="0" smtClean="0">
                <a:latin typeface="Tw Cen MT" charset="0"/>
              </a:rPr>
              <a:t>Inpatient/Chart consults are frequently </a:t>
            </a:r>
            <a:r>
              <a:rPr lang="en-US" sz="2400" b="1" u="sng" dirty="0" smtClean="0">
                <a:latin typeface="Tw Cen MT" charset="0"/>
              </a:rPr>
              <a:t>not</a:t>
            </a:r>
            <a:r>
              <a:rPr lang="en-US" sz="2400" b="1" dirty="0" smtClean="0">
                <a:latin typeface="Tw Cen MT" charset="0"/>
              </a:rPr>
              <a:t> face to face</a:t>
            </a:r>
          </a:p>
          <a:p>
            <a:pPr>
              <a:lnSpc>
                <a:spcPct val="80000"/>
              </a:lnSpc>
            </a:pPr>
            <a:r>
              <a:rPr lang="en-US" sz="2400" b="1" dirty="0" smtClean="0">
                <a:latin typeface="Tw Cen MT" charset="0"/>
              </a:rPr>
              <a:t>HIMS recommends pharmacy use the MTM codes as there are no other codes available for pharmacist use</a:t>
            </a:r>
          </a:p>
          <a:p>
            <a:pPr>
              <a:lnSpc>
                <a:spcPct val="80000"/>
              </a:lnSpc>
            </a:pPr>
            <a:r>
              <a:rPr lang="en-US" sz="2400" b="1" dirty="0" smtClean="0">
                <a:latin typeface="Tw Cen MT" charset="0"/>
              </a:rPr>
              <a:t>Do not use additional minutes code (99607)</a:t>
            </a:r>
          </a:p>
          <a:p>
            <a:pPr>
              <a:lnSpc>
                <a:spcPct val="80000"/>
              </a:lnSpc>
            </a:pPr>
            <a:r>
              <a:rPr lang="en-US" sz="2400" b="1" dirty="0" smtClean="0">
                <a:latin typeface="Tw Cen MT" charset="0"/>
              </a:rPr>
              <a:t>Mark clinic as </a:t>
            </a:r>
            <a:r>
              <a:rPr lang="en-US" sz="2400" b="1" dirty="0" err="1" smtClean="0">
                <a:latin typeface="Tw Cen MT" charset="0"/>
              </a:rPr>
              <a:t>nonbillable</a:t>
            </a:r>
            <a:r>
              <a:rPr lang="en-US" sz="2400" b="1" dirty="0" smtClean="0">
                <a:latin typeface="Tw Cen MT" charset="0"/>
              </a:rPr>
              <a:t> in MCCR package until payers recognize these services</a:t>
            </a:r>
          </a:p>
          <a:p>
            <a:pPr>
              <a:lnSpc>
                <a:spcPct val="80000"/>
              </a:lnSpc>
            </a:pPr>
            <a:r>
              <a:rPr lang="en-US" sz="2400" b="1" dirty="0" smtClean="0">
                <a:latin typeface="Tw Cen MT" charset="0"/>
              </a:rPr>
              <a:t>Notify coding staff that pharmacy clinics with a secondary stop of 160 should not be billed</a:t>
            </a:r>
          </a:p>
          <a:p>
            <a:pPr marL="0" indent="0">
              <a:lnSpc>
                <a:spcPct val="80000"/>
              </a:lnSpc>
              <a:buNone/>
            </a:pPr>
            <a:endParaRPr lang="en-US" sz="1800" b="1" dirty="0" smtClean="0">
              <a:latin typeface="Tw Cen MT" charset="0"/>
            </a:endParaRPr>
          </a:p>
          <a:p>
            <a:pPr lvl="1">
              <a:lnSpc>
                <a:spcPct val="80000"/>
              </a:lnSpc>
              <a:buFont typeface="Wingdings 2" charset="0"/>
              <a:buNone/>
            </a:pPr>
            <a:endParaRPr lang="en-US" sz="1700" b="1" dirty="0">
              <a:latin typeface="Tw Cen MT" charset="0"/>
            </a:endParaRPr>
          </a:p>
          <a:p>
            <a:endParaRPr lang="en-US" dirty="0">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dirty="0" smtClean="0">
                <a:latin typeface="Tw Cen MT" charset="0"/>
              </a:rPr>
              <a:t>Option available in MCCR package </a:t>
            </a:r>
          </a:p>
          <a:p>
            <a:r>
              <a:rPr lang="en-US" sz="2800" b="1" dirty="0" smtClean="0">
                <a:latin typeface="Tw Cen MT" charset="0"/>
              </a:rPr>
              <a:t>Work closely with billing staff to ensure billable clinics are marked billable</a:t>
            </a:r>
          </a:p>
          <a:p>
            <a:pPr lvl="1"/>
            <a:r>
              <a:rPr lang="en-US" sz="2500" b="1" dirty="0" smtClean="0">
                <a:latin typeface="Tw Cen MT" charset="0"/>
              </a:rPr>
              <a:t>Not all facilities are aware that institutional fees can be billed for pharmacy clinics</a:t>
            </a:r>
          </a:p>
          <a:p>
            <a:pPr>
              <a:buFont typeface="Wingdings" charset="0"/>
              <a:buNone/>
            </a:pPr>
            <a:endParaRPr lang="en-US" sz="2800" b="1" dirty="0" smtClean="0">
              <a:latin typeface="Tw Cen MT" charset="0"/>
            </a:endParaRPr>
          </a:p>
          <a:p>
            <a:endParaRPr lang="en-US" dirty="0"/>
          </a:p>
        </p:txBody>
      </p:sp>
    </p:spTree>
    <p:extLst>
      <p:ext uri="{BB962C8B-B14F-4D97-AF65-F5344CB8AC3E}">
        <p14:creationId xmlns:p14="http://schemas.microsoft.com/office/powerpoint/2010/main" val="15233150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dirty="0" smtClean="0">
                <a:latin typeface="Tw Cen MT" charset="0"/>
              </a:rPr>
              <a:t>Option available in MCCR package </a:t>
            </a:r>
          </a:p>
          <a:p>
            <a:endParaRPr lang="en-US" sz="2800" b="1" dirty="0" smtClean="0">
              <a:latin typeface="Tw Cen MT" charset="0"/>
            </a:endParaRPr>
          </a:p>
          <a:p>
            <a:r>
              <a:rPr lang="en-US" sz="2800" b="1" dirty="0" smtClean="0">
                <a:latin typeface="Tw Cen MT" charset="0"/>
              </a:rPr>
              <a:t>Generic recommendations</a:t>
            </a:r>
          </a:p>
          <a:p>
            <a:pPr lvl="1"/>
            <a:r>
              <a:rPr lang="en-US" sz="2500" b="1" dirty="0" smtClean="0">
                <a:latin typeface="Tw Cen MT" charset="0"/>
              </a:rPr>
              <a:t>Face to face – mark billable</a:t>
            </a:r>
          </a:p>
          <a:p>
            <a:pPr lvl="1"/>
            <a:r>
              <a:rPr lang="en-US" sz="2500" b="1" dirty="0" smtClean="0">
                <a:latin typeface="Tw Cen MT" charset="0"/>
              </a:rPr>
              <a:t>Non Face to Face (160/697) – mark </a:t>
            </a:r>
            <a:r>
              <a:rPr lang="en-US" sz="2500" b="1" dirty="0" err="1" smtClean="0">
                <a:latin typeface="Tw Cen MT" charset="0"/>
              </a:rPr>
              <a:t>nonbillable</a:t>
            </a:r>
            <a:endParaRPr lang="en-US" sz="2500" b="1" dirty="0" smtClean="0">
              <a:latin typeface="Tw Cen MT" charset="0"/>
            </a:endParaRPr>
          </a:p>
          <a:p>
            <a:pPr lvl="2"/>
            <a:r>
              <a:rPr lang="en-US" sz="2200" b="1" dirty="0" smtClean="0">
                <a:latin typeface="Tw Cen MT" charset="0"/>
              </a:rPr>
              <a:t>Mark clinic </a:t>
            </a:r>
            <a:r>
              <a:rPr lang="en-US" sz="2200" b="1" dirty="0" err="1" smtClean="0">
                <a:latin typeface="Tw Cen MT" charset="0"/>
              </a:rPr>
              <a:t>nonbillable</a:t>
            </a:r>
            <a:r>
              <a:rPr lang="en-US" sz="2200" b="1" dirty="0" smtClean="0">
                <a:latin typeface="Tw Cen MT" charset="0"/>
              </a:rPr>
              <a:t> to avoid coding staff misinterpreting a note and thinking it is a face to face, billable clinic</a:t>
            </a:r>
          </a:p>
          <a:p>
            <a:pPr>
              <a:buFont typeface="Wingdings" charset="0"/>
              <a:buNone/>
            </a:pPr>
            <a:endParaRPr lang="en-US" sz="2800" b="1" dirty="0" smtClean="0">
              <a:latin typeface="Tw Cen MT" charset="0"/>
            </a:endParaRPr>
          </a:p>
          <a:p>
            <a:endParaRPr lang="en-US" dirty="0"/>
          </a:p>
        </p:txBody>
      </p:sp>
    </p:spTree>
    <p:extLst>
      <p:ext uri="{BB962C8B-B14F-4D97-AF65-F5344CB8AC3E}">
        <p14:creationId xmlns:p14="http://schemas.microsoft.com/office/powerpoint/2010/main" val="1523315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more detailed look at inpatient</a:t>
            </a:r>
            <a:r>
              <a:rPr lang="en-US" baseline="0" dirty="0" smtClean="0"/>
              <a:t> pharmacy encounters.  </a:t>
            </a:r>
          </a:p>
          <a:p>
            <a:endParaRPr lang="en-US" baseline="0" dirty="0" smtClean="0"/>
          </a:p>
          <a:p>
            <a:r>
              <a:rPr lang="en-US" baseline="0" dirty="0" smtClean="0"/>
              <a:t>I frequently receive questions about inpatient encounters and as you can see, they have grown exponentially over the past several years.</a:t>
            </a:r>
            <a:endParaRPr lang="en-US" dirty="0"/>
          </a:p>
        </p:txBody>
      </p:sp>
    </p:spTree>
    <p:extLst>
      <p:ext uri="{BB962C8B-B14F-4D97-AF65-F5344CB8AC3E}">
        <p14:creationId xmlns:p14="http://schemas.microsoft.com/office/powerpoint/2010/main" val="35164762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charset="0"/>
              <a:buNone/>
            </a:pPr>
            <a:r>
              <a:rPr lang="en-US" sz="1200" dirty="0" smtClean="0">
                <a:latin typeface="Tw Cen MT" charset="0"/>
              </a:rPr>
              <a:t>To mark a clinic non-billable the VISTA menu option is</a:t>
            </a:r>
            <a:r>
              <a:rPr lang="en-US" sz="1200" baseline="0" dirty="0" smtClean="0">
                <a:latin typeface="Tw Cen MT" charset="0"/>
              </a:rPr>
              <a:t> MCCR System Definition Menu Option.</a:t>
            </a:r>
            <a:r>
              <a:rPr lang="en-US" sz="1200" dirty="0" smtClean="0">
                <a:latin typeface="Tw Cen MT" charset="0"/>
              </a:rPr>
              <a:t> </a:t>
            </a:r>
          </a:p>
          <a:p>
            <a:pPr>
              <a:buFont typeface="Wingdings" charset="0"/>
              <a:buNone/>
            </a:pPr>
            <a:endParaRPr lang="en-US" sz="3200" b="1" dirty="0" smtClean="0">
              <a:latin typeface="Tw Cen MT" charset="0"/>
            </a:endParaRPr>
          </a:p>
          <a:p>
            <a:pPr>
              <a:buFont typeface="Wingdings" charset="0"/>
              <a:buNone/>
            </a:pPr>
            <a:r>
              <a:rPr lang="en-US" sz="3200" b="1" dirty="0" smtClean="0">
                <a:latin typeface="Tw Cen MT" charset="0"/>
              </a:rPr>
              <a:t>Flag Stop Codes and Clinics for Third Party Billing</a:t>
            </a:r>
          </a:p>
          <a:p>
            <a:pPr>
              <a:buFont typeface="Wingdings" charset="0"/>
              <a:buNone/>
            </a:pPr>
            <a:r>
              <a:rPr lang="en-US" sz="1200" dirty="0" smtClean="0">
                <a:latin typeface="Tw Cen MT" charset="0"/>
              </a:rPr>
              <a:t>===============================================================================</a:t>
            </a:r>
          </a:p>
          <a:p>
            <a:pPr>
              <a:buFont typeface="Wingdings" charset="0"/>
              <a:buNone/>
            </a:pPr>
            <a:r>
              <a:rPr lang="en-US" sz="1200" dirty="0" smtClean="0">
                <a:latin typeface="Tw Cen MT" charset="0"/>
              </a:rPr>
              <a:t>FOR THIRD PARTY BILLING, THIS OPTION IS USED TO SET UP:</a:t>
            </a:r>
          </a:p>
          <a:p>
            <a:pPr>
              <a:buFont typeface="Wingdings" charset="0"/>
              <a:buNone/>
            </a:pPr>
            <a:r>
              <a:rPr lang="en-US" sz="1200" dirty="0" smtClean="0">
                <a:latin typeface="Tw Cen MT" charset="0"/>
              </a:rPr>
              <a:t>1. INDIVIDUAL OR A GROUP OF STOP CODES OR CLINICS AS:</a:t>
            </a:r>
          </a:p>
          <a:p>
            <a:pPr>
              <a:buFont typeface="Wingdings" charset="0"/>
              <a:buNone/>
            </a:pPr>
            <a:r>
              <a:rPr lang="en-US" sz="1200" dirty="0" smtClean="0">
                <a:latin typeface="Tw Cen MT" charset="0"/>
              </a:rPr>
              <a:t>   a. NON-BILLABLE OR BILLABLE.</a:t>
            </a:r>
          </a:p>
          <a:p>
            <a:pPr>
              <a:buFont typeface="Wingdings" charset="0"/>
              <a:buNone/>
            </a:pPr>
            <a:r>
              <a:rPr lang="en-US" sz="1200" dirty="0" smtClean="0">
                <a:latin typeface="Tw Cen MT" charset="0"/>
              </a:rPr>
              <a:t>      A Stop/Clinic is assumed billable until it is flagged as non-billable.</a:t>
            </a:r>
          </a:p>
          <a:p>
            <a:pPr>
              <a:buFont typeface="Wingdings" charset="0"/>
              <a:buNone/>
            </a:pPr>
            <a:r>
              <a:rPr lang="en-US" sz="1200" dirty="0" smtClean="0">
                <a:latin typeface="Tw Cen MT" charset="0"/>
              </a:rPr>
              <a:t>   b. IGNORED BY THE AUTO BILLER.  Stops the auto biller from creating</a:t>
            </a:r>
          </a:p>
          <a:p>
            <a:pPr>
              <a:buFont typeface="Wingdings" charset="0"/>
              <a:buNone/>
            </a:pPr>
            <a:r>
              <a:rPr lang="en-US" sz="1200" dirty="0" smtClean="0">
                <a:latin typeface="Tw Cen MT" charset="0"/>
              </a:rPr>
              <a:t>      bills for specified billable Stops/Clinics.</a:t>
            </a:r>
          </a:p>
          <a:p>
            <a:pPr>
              <a:buFont typeface="Wingdings" charset="0"/>
              <a:buNone/>
            </a:pPr>
            <a:r>
              <a:rPr lang="en-US" sz="1200" dirty="0" smtClean="0">
                <a:latin typeface="Tw Cen MT" charset="0"/>
              </a:rPr>
              <a:t>2. ALL CLINICS TO BE:</a:t>
            </a:r>
          </a:p>
          <a:p>
            <a:pPr>
              <a:buFont typeface="Wingdings" charset="0"/>
              <a:buNone/>
            </a:pPr>
            <a:r>
              <a:rPr lang="en-US" sz="1200" dirty="0" smtClean="0">
                <a:latin typeface="Tw Cen MT" charset="0"/>
              </a:rPr>
              <a:t>   a. IGNORED BY THE AUTO BILLER.  Stops the auto biller from creating bills</a:t>
            </a:r>
          </a:p>
          <a:p>
            <a:pPr>
              <a:buFont typeface="Wingdings" charset="0"/>
              <a:buNone/>
            </a:pPr>
            <a:r>
              <a:rPr lang="en-US" sz="1200" dirty="0" smtClean="0">
                <a:latin typeface="Tw Cen MT" charset="0"/>
              </a:rPr>
              <a:t>      for ALL clinics.  Should only be used if the outpatient auto biller</a:t>
            </a:r>
          </a:p>
          <a:p>
            <a:pPr>
              <a:buFont typeface="Wingdings" charset="0"/>
              <a:buNone/>
            </a:pPr>
            <a:r>
              <a:rPr lang="en-US" sz="1200" dirty="0" smtClean="0">
                <a:latin typeface="Tw Cen MT" charset="0"/>
              </a:rPr>
              <a:t>      is on but only a small number of Clinics should be auto billed.</a:t>
            </a:r>
          </a:p>
          <a:p>
            <a:pPr>
              <a:buFont typeface="Wingdings" charset="0"/>
              <a:buNone/>
            </a:pPr>
            <a:r>
              <a:rPr lang="en-US" sz="1200" dirty="0" smtClean="0">
                <a:latin typeface="Tw Cen MT" charset="0"/>
              </a:rPr>
              <a:t>   b. BILLED BY THE AUTO BILLER.  Resets all Clinics to be auto billed.</a:t>
            </a:r>
          </a:p>
          <a:p>
            <a:pPr>
              <a:buFont typeface="Wingdings" charset="0"/>
              <a:buNone/>
            </a:pPr>
            <a:r>
              <a:rPr lang="en-US" sz="1200" dirty="0" smtClean="0">
                <a:latin typeface="Tw Cen MT" charset="0"/>
              </a:rPr>
              <a:t>Use of this option will have an immediate effect on your billing operations</a:t>
            </a:r>
          </a:p>
          <a:p>
            <a:pPr>
              <a:buFont typeface="Wingdings" charset="0"/>
              <a:buNone/>
            </a:pPr>
            <a:r>
              <a:rPr lang="en-US" sz="1200" dirty="0" smtClean="0">
                <a:latin typeface="Tw Cen MT" charset="0"/>
              </a:rPr>
              <a:t>so you should have your work pre-planned before using this option.</a:t>
            </a:r>
          </a:p>
          <a:p>
            <a:pPr>
              <a:buFont typeface="Wingdings" charset="0"/>
              <a:buNone/>
            </a:pPr>
            <a:endParaRPr lang="en-US" sz="1200" dirty="0" smtClean="0">
              <a:latin typeface="Tw Cen MT" charset="0"/>
            </a:endParaRPr>
          </a:p>
          <a:p>
            <a:pPr>
              <a:buFont typeface="Wingdings" charset="0"/>
              <a:buNone/>
            </a:pPr>
            <a:r>
              <a:rPr lang="en-US" sz="1200" dirty="0" smtClean="0">
                <a:latin typeface="Tw Cen MT" charset="0"/>
              </a:rPr>
              <a:t>Is this clinic Non-Billable for Third Party Billing? YES</a:t>
            </a:r>
          </a:p>
          <a:p>
            <a:pPr>
              <a:buFont typeface="Wingdings" charset="0"/>
              <a:buNone/>
            </a:pPr>
            <a:r>
              <a:rPr lang="en-US" sz="1200" dirty="0" smtClean="0">
                <a:latin typeface="Tw Cen MT" charset="0"/>
              </a:rPr>
              <a:t>Please enter the date this should become effective: 010108  (JAN 01, 2008)</a:t>
            </a:r>
          </a:p>
          <a:p>
            <a:pPr>
              <a:buFont typeface="Wingdings" charset="0"/>
              <a:buNone/>
            </a:pPr>
            <a:r>
              <a:rPr lang="en-US" sz="1200" dirty="0" smtClean="0">
                <a:latin typeface="Tw Cen MT" charset="0"/>
              </a:rPr>
              <a:t> DERMATOLOGY-TELEPHONE</a:t>
            </a:r>
          </a:p>
          <a:p>
            <a:pPr>
              <a:buFont typeface="Wingdings" charset="0"/>
              <a:buNone/>
            </a:pPr>
            <a:r>
              <a:rPr lang="en-US" sz="1200" dirty="0" smtClean="0">
                <a:latin typeface="Tw Cen MT" charset="0"/>
              </a:rPr>
              <a:t> </a:t>
            </a:r>
          </a:p>
          <a:p>
            <a:pPr>
              <a:buFont typeface="Wingdings" charset="0"/>
              <a:buNone/>
            </a:pPr>
            <a:r>
              <a:rPr lang="en-US" sz="1200" dirty="0" smtClean="0">
                <a:latin typeface="Tw Cen MT" charset="0"/>
              </a:rPr>
              <a:t>Effective Jan 01, 2008 the above clinics will be Non-billable</a:t>
            </a:r>
          </a:p>
          <a:p>
            <a:pPr>
              <a:buFont typeface="Wingdings" charset="0"/>
              <a:buNone/>
            </a:pPr>
            <a:r>
              <a:rPr lang="en-US" sz="1200" dirty="0" smtClean="0">
                <a:latin typeface="Tw Cen MT" charset="0"/>
              </a:rPr>
              <a:t>and will NOT have bills created by the Third Party auto biller.</a:t>
            </a:r>
          </a:p>
          <a:p>
            <a:pPr>
              <a:buFont typeface="Wingdings" charset="0"/>
              <a:buNone/>
            </a:pPr>
            <a:r>
              <a:rPr lang="en-US" sz="1200" dirty="0" smtClean="0">
                <a:latin typeface="Tw Cen MT" charset="0"/>
              </a:rPr>
              <a:t> </a:t>
            </a:r>
          </a:p>
          <a:p>
            <a:pPr>
              <a:buFont typeface="Wingdings" charset="0"/>
              <a:buNone/>
            </a:pPr>
            <a:r>
              <a:rPr lang="en-US" sz="1200" dirty="0" smtClean="0">
                <a:latin typeface="Tw Cen MT" charset="0"/>
              </a:rPr>
              <a:t>Is this correct, is it okay to proceed and file these entries? YES</a:t>
            </a:r>
          </a:p>
          <a:p>
            <a:pPr>
              <a:buFont typeface="Wingdings" charset="0"/>
              <a:buNone/>
            </a:pPr>
            <a:r>
              <a:rPr lang="en-US" sz="1200" dirty="0" smtClean="0">
                <a:latin typeface="Tw Cen MT" charset="0"/>
              </a:rPr>
              <a:t> Filing these CLINIC entries...  . done</a:t>
            </a:r>
          </a:p>
          <a:p>
            <a:endParaRPr lang="en-US" dirty="0" smtClean="0"/>
          </a:p>
          <a:p>
            <a:pPr>
              <a:buFont typeface="Wingdings" charset="0"/>
              <a:buNone/>
            </a:pPr>
            <a:endParaRPr lang="en-US" sz="1200" dirty="0" smtClean="0">
              <a:latin typeface="Tw Cen MT" charset="0"/>
            </a:endParaRPr>
          </a:p>
          <a:p>
            <a:pPr>
              <a:buFont typeface="Wingdings" charset="0"/>
              <a:buNone/>
            </a:pPr>
            <a:r>
              <a:rPr lang="en-US" sz="1200" dirty="0" smtClean="0">
                <a:latin typeface="Tw Cen MT" charset="0"/>
              </a:rPr>
              <a:t>Select one of the following:</a:t>
            </a:r>
          </a:p>
          <a:p>
            <a:pPr>
              <a:buFont typeface="Wingdings" charset="0"/>
              <a:buNone/>
            </a:pPr>
            <a:r>
              <a:rPr lang="en-US" sz="1200" dirty="0" smtClean="0">
                <a:latin typeface="Tw Cen MT" charset="0"/>
              </a:rPr>
              <a:t>          S         STOP CODES</a:t>
            </a:r>
          </a:p>
          <a:p>
            <a:pPr>
              <a:buFont typeface="Wingdings" charset="0"/>
              <a:buNone/>
            </a:pPr>
            <a:r>
              <a:rPr lang="en-US" sz="1200" dirty="0" smtClean="0">
                <a:latin typeface="Tw Cen MT" charset="0"/>
              </a:rPr>
              <a:t>          C         CLINICS</a:t>
            </a:r>
          </a:p>
          <a:p>
            <a:pPr>
              <a:buFont typeface="Wingdings" charset="0"/>
              <a:buNone/>
            </a:pPr>
            <a:r>
              <a:rPr lang="en-US" sz="1200" dirty="0" smtClean="0">
                <a:latin typeface="Tw Cen MT" charset="0"/>
              </a:rPr>
              <a:t>          A         ALL CLINICS</a:t>
            </a:r>
          </a:p>
          <a:p>
            <a:pPr>
              <a:buFont typeface="Wingdings" charset="0"/>
              <a:buNone/>
            </a:pPr>
            <a:r>
              <a:rPr lang="en-US" sz="1200" dirty="0" smtClean="0">
                <a:latin typeface="Tw Cen MT" charset="0"/>
              </a:rPr>
              <a:t> </a:t>
            </a:r>
          </a:p>
          <a:p>
            <a:pPr>
              <a:buFont typeface="Wingdings" charset="0"/>
              <a:buNone/>
            </a:pPr>
            <a:r>
              <a:rPr lang="en-US" sz="1200" dirty="0" smtClean="0">
                <a:latin typeface="Tw Cen MT" charset="0"/>
              </a:rPr>
              <a:t>Enter your choice: CLINICS</a:t>
            </a:r>
          </a:p>
          <a:p>
            <a:pPr>
              <a:buFont typeface="Wingdings" charset="0"/>
              <a:buNone/>
            </a:pPr>
            <a:r>
              <a:rPr lang="en-US" sz="1200" dirty="0" smtClean="0">
                <a:latin typeface="Tw Cen MT" charset="0"/>
              </a:rPr>
              <a:t> You may now enter the clinics that you wish to flag.  Please note</a:t>
            </a:r>
          </a:p>
          <a:p>
            <a:pPr>
              <a:buFont typeface="Wingdings" charset="0"/>
              <a:buNone/>
            </a:pPr>
            <a:r>
              <a:rPr lang="en-US" sz="1200" dirty="0" smtClean="0">
                <a:latin typeface="Tw Cen MT" charset="0"/>
              </a:rPr>
              <a:t>all clinics that you select will be assigned the same effective</a:t>
            </a:r>
          </a:p>
          <a:p>
            <a:pPr>
              <a:buFont typeface="Wingdings" charset="0"/>
              <a:buNone/>
            </a:pPr>
            <a:r>
              <a:rPr lang="en-US" sz="1200" dirty="0" smtClean="0">
                <a:latin typeface="Tw Cen MT" charset="0"/>
              </a:rPr>
              <a:t>date and billable status and auto bill status.</a:t>
            </a:r>
          </a:p>
          <a:p>
            <a:pPr>
              <a:buFont typeface="Wingdings" charset="0"/>
              <a:buNone/>
            </a:pPr>
            <a:r>
              <a:rPr lang="en-US" sz="1200" dirty="0" smtClean="0">
                <a:latin typeface="Tw Cen MT" charset="0"/>
              </a:rPr>
              <a:t>Select CLINIC: DERMATOLOGY-TELEPHONE</a:t>
            </a:r>
          </a:p>
          <a:p>
            <a:pPr>
              <a:buFont typeface="Wingdings" charset="0"/>
              <a:buNone/>
            </a:pPr>
            <a:r>
              <a:rPr lang="en-US" sz="1200" dirty="0" smtClean="0">
                <a:latin typeface="Tw Cen MT" charset="0"/>
              </a:rPr>
              <a:t>Next CLINIC:</a:t>
            </a:r>
          </a:p>
          <a:p>
            <a:pPr>
              <a:buFont typeface="Wingdings" charset="0"/>
              <a:buNone/>
            </a:pPr>
            <a:r>
              <a:rPr lang="en-US" sz="1200" dirty="0" smtClean="0">
                <a:latin typeface="Tw Cen MT" charset="0"/>
              </a:rPr>
              <a:t> </a:t>
            </a:r>
          </a:p>
        </p:txBody>
      </p:sp>
    </p:spTree>
    <p:extLst>
      <p:ext uri="{BB962C8B-B14F-4D97-AF65-F5344CB8AC3E}">
        <p14:creationId xmlns:p14="http://schemas.microsoft.com/office/powerpoint/2010/main" val="15927498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24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smtClean="0">
                <a:latin typeface="Tw Cen MT" charset="0"/>
              </a:rPr>
              <a:t>CPT</a:t>
            </a:r>
            <a:r>
              <a:rPr lang="en-US" sz="1200" b="1" baseline="0" dirty="0" smtClean="0">
                <a:latin typeface="Tw Cen MT" charset="0"/>
              </a:rPr>
              <a:t> codes for telephone services should use the non-physician services code</a:t>
            </a:r>
            <a:endParaRPr lang="en-US" sz="1200" b="1" dirty="0" smtClean="0">
              <a:latin typeface="Tw Cen MT" charset="0"/>
            </a:endParaRPr>
          </a:p>
          <a:p>
            <a:r>
              <a:rPr lang="en-US" sz="1200" b="1" dirty="0" smtClean="0">
                <a:latin typeface="Tw Cen MT" charset="0"/>
              </a:rPr>
              <a:t>98966    	5-10 minutes of medical discussion</a:t>
            </a:r>
          </a:p>
          <a:p>
            <a:r>
              <a:rPr lang="en-US" sz="1200" b="1" dirty="0" smtClean="0">
                <a:latin typeface="Tw Cen MT" charset="0"/>
              </a:rPr>
              <a:t>98967  	11-20 minutes of medical discussion</a:t>
            </a:r>
          </a:p>
          <a:p>
            <a:r>
              <a:rPr lang="en-US" sz="1200" b="1" dirty="0" smtClean="0">
                <a:latin typeface="Tw Cen MT" charset="0"/>
              </a:rPr>
              <a:t>98968	21-30 minutes of medical discussion</a:t>
            </a:r>
          </a:p>
        </p:txBody>
      </p:sp>
      <p:sp>
        <p:nvSpPr>
          <p:cNvPr id="1024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69C437-BB38-AA47-B16C-9EC949F61B88}" type="slidenum">
              <a:rPr lang="en-US" sz="1200">
                <a:latin typeface="Calibri" charset="0"/>
                <a:cs typeface="Arial" charset="0"/>
              </a:rPr>
              <a:pPr eaLnBrk="1" hangingPunct="1"/>
              <a:t>51</a:t>
            </a:fld>
            <a:endParaRPr lang="en-US" sz="1200">
              <a:latin typeface="Calibri" charset="0"/>
              <a:cs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Virtual</a:t>
            </a:r>
            <a:r>
              <a:rPr lang="en-US" baseline="0" dirty="0" smtClean="0"/>
              <a:t> care modalities are becoming increasingly popular in the VA.</a:t>
            </a:r>
          </a:p>
          <a:p>
            <a:endParaRPr lang="en-US" baseline="0" dirty="0" smtClean="0"/>
          </a:p>
          <a:p>
            <a:r>
              <a:rPr lang="en-US" baseline="0" dirty="0" smtClean="0"/>
              <a:t>The benefits are wide-spread, providing benefit to the veteran and to the institution.</a:t>
            </a:r>
          </a:p>
          <a:p>
            <a:endParaRPr lang="en-US" baseline="0" dirty="0" smtClean="0"/>
          </a:p>
          <a:p>
            <a:r>
              <a:rPr lang="en-US" baseline="0" dirty="0" smtClean="0"/>
              <a:t>We will briefly touch on a variety of these modalities, including:</a:t>
            </a:r>
          </a:p>
          <a:p>
            <a:endParaRPr lang="en-US" baseline="0" dirty="0" smtClean="0"/>
          </a:p>
          <a:p>
            <a:r>
              <a:rPr lang="en-US" baseline="0" dirty="0" smtClean="0"/>
              <a:t>Secure messaging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E-Consults</a:t>
            </a:r>
            <a:endParaRPr lang="en-US" dirty="0" smtClean="0"/>
          </a:p>
          <a:p>
            <a:r>
              <a:rPr lang="en-US" baseline="0" dirty="0" smtClean="0"/>
              <a:t>Clinical Video </a:t>
            </a:r>
            <a:r>
              <a:rPr lang="en-US" baseline="0" dirty="0" err="1" smtClean="0"/>
              <a:t>Telehealth</a:t>
            </a:r>
            <a:endParaRPr lang="en-US" baseline="0" dirty="0" smtClean="0"/>
          </a:p>
          <a:p>
            <a:r>
              <a:rPr lang="en-US" baseline="0" dirty="0" smtClean="0"/>
              <a:t>Home </a:t>
            </a:r>
            <a:r>
              <a:rPr lang="en-US" baseline="0" dirty="0" err="1" smtClean="0"/>
              <a:t>Telehealth</a:t>
            </a:r>
            <a:endParaRPr lang="en-US" baseline="0" dirty="0" smtClean="0"/>
          </a:p>
        </p:txBody>
      </p:sp>
    </p:spTree>
    <p:extLst>
      <p:ext uri="{BB962C8B-B14F-4D97-AF65-F5344CB8AC3E}">
        <p14:creationId xmlns:p14="http://schemas.microsoft.com/office/powerpoint/2010/main" val="2192910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w Cen MT" charset="0"/>
              </a:rPr>
              <a:t>Secure messaging is an excellent way to communicate with the patient via the computer.</a:t>
            </a:r>
          </a:p>
          <a:p>
            <a:endParaRPr lang="en-US" dirty="0" smtClean="0">
              <a:latin typeface="Tw Cen MT" charset="0"/>
            </a:endParaRPr>
          </a:p>
          <a:p>
            <a:r>
              <a:rPr lang="en-US" dirty="0" smtClean="0">
                <a:latin typeface="Tw Cen MT" charset="0"/>
              </a:rPr>
              <a:t>This</a:t>
            </a:r>
            <a:r>
              <a:rPr lang="en-US" baseline="0" dirty="0" smtClean="0">
                <a:latin typeface="Tw Cen MT" charset="0"/>
              </a:rPr>
              <a:t> form of communication is extremely important to our younger, veteran population and has also become popular with our older veterans who have computers!  </a:t>
            </a:r>
            <a:endParaRPr lang="en-US" dirty="0" smtClean="0">
              <a:latin typeface="Tw Cen MT" charset="0"/>
            </a:endParaRPr>
          </a:p>
          <a:p>
            <a:endParaRPr lang="en-US" dirty="0" smtClean="0">
              <a:latin typeface="Tw Cen MT" charset="0"/>
            </a:endParaRPr>
          </a:p>
          <a:p>
            <a:r>
              <a:rPr lang="en-US" dirty="0" smtClean="0">
                <a:latin typeface="Tw Cen MT" charset="0"/>
              </a:rPr>
              <a:t>Primary stop code:  160 </a:t>
            </a:r>
          </a:p>
          <a:p>
            <a:r>
              <a:rPr lang="en-US" dirty="0" smtClean="0">
                <a:latin typeface="Tw Cen MT" charset="0"/>
              </a:rPr>
              <a:t>Secondary stop code:  719 </a:t>
            </a:r>
          </a:p>
          <a:p>
            <a:r>
              <a:rPr lang="en-US" dirty="0" smtClean="0">
                <a:latin typeface="Tw Cen MT" charset="0"/>
              </a:rPr>
              <a:t>CPT Code: 98969 (online assessment/management) </a:t>
            </a:r>
          </a:p>
          <a:p>
            <a:pPr lvl="1"/>
            <a:r>
              <a:rPr lang="en-US" sz="3200" dirty="0" smtClean="0">
                <a:latin typeface="Tw Cen MT" charset="0"/>
              </a:rPr>
              <a:t>The service being reported with this code cannot be a continuation of a service that was provided within the previous seven days</a:t>
            </a:r>
          </a:p>
          <a:p>
            <a:r>
              <a:rPr lang="en-US" sz="2800" dirty="0" smtClean="0">
                <a:latin typeface="Tw Cen MT" charset="0"/>
              </a:rPr>
              <a:t>See PBM Guidance Document on Clinic Set-Up for further information</a:t>
            </a:r>
          </a:p>
          <a:p>
            <a:endParaRPr lang="en-US" sz="2800" dirty="0" smtClean="0">
              <a:latin typeface="Tw Cen MT" charset="0"/>
            </a:endParaRPr>
          </a:p>
        </p:txBody>
      </p:sp>
    </p:spTree>
    <p:extLst>
      <p:ext uri="{BB962C8B-B14F-4D97-AF65-F5344CB8AC3E}">
        <p14:creationId xmlns:p14="http://schemas.microsoft.com/office/powerpoint/2010/main" val="27456347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has been a great deal of attention lately on E-consults.  Recently, the clinical pharmacy program office released E-consult guidance to provide consistent use of e-consults throughout the system.</a:t>
            </a:r>
            <a:endParaRPr lang="en-US" dirty="0"/>
          </a:p>
        </p:txBody>
      </p:sp>
    </p:spTree>
    <p:extLst>
      <p:ext uri="{BB962C8B-B14F-4D97-AF65-F5344CB8AC3E}">
        <p14:creationId xmlns:p14="http://schemas.microsoft.com/office/powerpoint/2010/main" val="10773473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an E-consult?</a:t>
            </a:r>
          </a:p>
          <a:p>
            <a:r>
              <a:rPr lang="en-US" dirty="0" smtClean="0"/>
              <a:t>http://vaww.infoshare.va.gov/sites/specialtycare/SCSTransformation/EConsult/default.aspx</a:t>
            </a:r>
          </a:p>
          <a:p>
            <a:endParaRPr lang="en-US" dirty="0" smtClean="0"/>
          </a:p>
          <a:p>
            <a:r>
              <a:rPr lang="en-US" b="1" dirty="0" smtClean="0"/>
              <a:t>Consult from </a:t>
            </a:r>
            <a:r>
              <a:rPr lang="en-US" b="1" u="none" dirty="0" smtClean="0"/>
              <a:t>Provider to Provider </a:t>
            </a:r>
          </a:p>
          <a:p>
            <a:r>
              <a:rPr lang="en-US" b="1" u="none" dirty="0" smtClean="0"/>
              <a:t>One-time episode of care</a:t>
            </a:r>
            <a:endParaRPr lang="en-US"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Patient must be informed</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Times New Roman"/>
                <a:ea typeface="+mn-ea"/>
                <a:cs typeface="+mn-cs"/>
              </a:rPr>
              <a:t>A formal consent is not required.  For example, the originating provider’s treatment plan may include that an E-consult will be placed and the patient agrees with the treatment plan.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Used to capture </a:t>
            </a:r>
            <a:r>
              <a:rPr lang="en-US" b="1" dirty="0" err="1" smtClean="0"/>
              <a:t>encounterable</a:t>
            </a:r>
            <a:r>
              <a:rPr lang="en-US" b="1" dirty="0" smtClean="0"/>
              <a:t> workload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Times New Roman"/>
                <a:ea typeface="+mn-ea"/>
                <a:cs typeface="+mn-cs"/>
              </a:rPr>
              <a:t>Administrative questions and answers should not be placed through the E-consult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Requires a specific clinic set-up</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Times New Roman"/>
                <a:ea typeface="+mn-ea"/>
                <a:cs typeface="+mn-cs"/>
              </a:rPr>
              <a:t>*See PBM E-Consult Guidance or data definitions for E-consults</a:t>
            </a:r>
            <a:r>
              <a:rPr lang="en-US" sz="1200" kern="1200" baseline="0" dirty="0" smtClean="0">
                <a:solidFill>
                  <a:schemeClr val="tx1"/>
                </a:solidFill>
                <a:effectLst/>
                <a:latin typeface="Times New Roman"/>
                <a:ea typeface="+mn-ea"/>
                <a:cs typeface="+mn-cs"/>
              </a:rPr>
              <a:t> on VSSC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Times New Roman"/>
                <a:ea typeface="+mn-ea"/>
                <a:cs typeface="+mn-cs"/>
              </a:rPr>
              <a:t>https://securereports2.vssc.med.va.gov/ReportServer/Pages/ReportViewer.aspx?%2fTelehealth%2fVirtualCareModality&amp;rs:Command=Render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Tree>
    <p:extLst>
      <p:ext uri="{BB962C8B-B14F-4D97-AF65-F5344CB8AC3E}">
        <p14:creationId xmlns:p14="http://schemas.microsoft.com/office/powerpoint/2010/main" val="11761783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Appropriate use of E-consults</a:t>
            </a:r>
            <a:r>
              <a:rPr lang="en-US" baseline="0" dirty="0" smtClean="0"/>
              <a:t> include:</a:t>
            </a:r>
          </a:p>
          <a:p>
            <a:endParaRPr lang="en-US" baseline="0" dirty="0" smtClean="0"/>
          </a:p>
          <a:p>
            <a:r>
              <a:rPr lang="en-US" baseline="0" dirty="0" smtClean="0"/>
              <a:t>1. Medication Management Question</a:t>
            </a:r>
          </a:p>
          <a:p>
            <a:r>
              <a:rPr lang="en-US" baseline="0" dirty="0" smtClean="0"/>
              <a:t>2. Providers to PACT pharmacist (can be PACT provider to PACT pharmacist but do not to the detriment of the PACT model).  Most facilities are saying PACT provider to PACT pharmacist for very involved/in depth questions.</a:t>
            </a:r>
          </a:p>
          <a:p>
            <a:r>
              <a:rPr lang="en-US" baseline="0" dirty="0" smtClean="0"/>
              <a:t>3. PACT pharmacist to Specialty Pharmacist</a:t>
            </a:r>
          </a:p>
          <a:p>
            <a:r>
              <a:rPr lang="en-US" dirty="0" smtClean="0"/>
              <a:t>4. Medication</a:t>
            </a:r>
            <a:r>
              <a:rPr lang="en-US" baseline="0" dirty="0" smtClean="0"/>
              <a:t> Management questions to a CPS at another facility.</a:t>
            </a:r>
            <a:endParaRPr lang="en-US" dirty="0"/>
          </a:p>
        </p:txBody>
      </p:sp>
    </p:spTree>
    <p:extLst>
      <p:ext uri="{BB962C8B-B14F-4D97-AF65-F5344CB8AC3E}">
        <p14:creationId xmlns:p14="http://schemas.microsoft.com/office/powerpoint/2010/main" val="42532450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Times New Roman"/>
                <a:ea typeface="+mn-ea"/>
                <a:cs typeface="+mn-cs"/>
              </a:rPr>
              <a:t>Inappropriate Use of E-Consults</a:t>
            </a:r>
            <a:r>
              <a:rPr lang="en-US" sz="1200" b="1" kern="1200" baseline="0" dirty="0" smtClean="0">
                <a:solidFill>
                  <a:schemeClr val="tx1"/>
                </a:solidFill>
                <a:effectLst/>
                <a:latin typeface="Times New Roman"/>
                <a:ea typeface="+mn-ea"/>
                <a:cs typeface="+mn-cs"/>
              </a:rPr>
              <a:t> are:</a:t>
            </a:r>
          </a:p>
          <a:p>
            <a:pPr lvl="0"/>
            <a:r>
              <a:rPr lang="en-US" sz="1200" b="1" kern="1200" dirty="0" smtClean="0">
                <a:solidFill>
                  <a:schemeClr val="tx1"/>
                </a:solidFill>
                <a:effectLst/>
                <a:latin typeface="Times New Roman"/>
                <a:ea typeface="+mn-ea"/>
                <a:cs typeface="+mn-cs"/>
              </a:rPr>
              <a:t>Non-formulary or restricted drug consults </a:t>
            </a:r>
            <a:endParaRPr lang="en-US" sz="1200" kern="1200" dirty="0" smtClean="0">
              <a:solidFill>
                <a:schemeClr val="tx1"/>
              </a:solidFill>
              <a:effectLst/>
              <a:latin typeface="Times New Roman"/>
              <a:ea typeface="+mn-ea"/>
              <a:cs typeface="+mn-cs"/>
            </a:endParaRPr>
          </a:p>
          <a:p>
            <a:r>
              <a:rPr lang="en-US" sz="1200" kern="1200" dirty="0" smtClean="0">
                <a:solidFill>
                  <a:schemeClr val="tx1"/>
                </a:solidFill>
                <a:effectLst/>
                <a:latin typeface="Times New Roman"/>
                <a:ea typeface="+mn-ea"/>
                <a:cs typeface="+mn-cs"/>
              </a:rPr>
              <a:t>While these consults do often answer a medication management question, they do not meet the intent of E-consults to increase access to specialty care.</a:t>
            </a:r>
          </a:p>
          <a:p>
            <a:pPr lvl="0"/>
            <a:r>
              <a:rPr lang="en-US" sz="1200" b="1" kern="1200" dirty="0" smtClean="0">
                <a:solidFill>
                  <a:schemeClr val="tx1"/>
                </a:solidFill>
                <a:effectLst/>
                <a:latin typeface="Times New Roman"/>
                <a:ea typeface="+mn-ea"/>
                <a:cs typeface="+mn-cs"/>
              </a:rPr>
              <a:t>Home Based Primary Care (or similar) chart reviews </a:t>
            </a:r>
            <a:endParaRPr lang="en-US" sz="1200" kern="1200" dirty="0" smtClean="0">
              <a:solidFill>
                <a:schemeClr val="tx1"/>
              </a:solidFill>
              <a:effectLst/>
              <a:latin typeface="Times New Roman"/>
              <a:ea typeface="+mn-ea"/>
              <a:cs typeface="+mn-cs"/>
            </a:endParaRPr>
          </a:p>
          <a:p>
            <a:r>
              <a:rPr lang="en-US" sz="1200" kern="1200" dirty="0" smtClean="0">
                <a:solidFill>
                  <a:schemeClr val="tx1"/>
                </a:solidFill>
                <a:effectLst/>
                <a:latin typeface="Times New Roman"/>
                <a:ea typeface="+mn-ea"/>
                <a:cs typeface="+mn-cs"/>
              </a:rPr>
              <a:t>Chart reviews by a pharmacist for HBPC are recurring and are not a single episode of care.  Similar situations would be CLC, palliative care, etc.</a:t>
            </a:r>
          </a:p>
          <a:p>
            <a:pPr lvl="0"/>
            <a:r>
              <a:rPr lang="en-US" sz="1200" b="1" kern="1200" dirty="0" smtClean="0">
                <a:solidFill>
                  <a:schemeClr val="tx1"/>
                </a:solidFill>
                <a:effectLst/>
                <a:latin typeface="Times New Roman"/>
                <a:ea typeface="+mn-ea"/>
                <a:cs typeface="+mn-cs"/>
              </a:rPr>
              <a:t>Clinical interventions originating from dashboard reviews </a:t>
            </a:r>
            <a:endParaRPr lang="en-US" sz="1200" kern="1200" dirty="0" smtClean="0">
              <a:solidFill>
                <a:schemeClr val="tx1"/>
              </a:solidFill>
              <a:effectLst/>
              <a:latin typeface="Times New Roman"/>
              <a:ea typeface="+mn-ea"/>
              <a:cs typeface="+mn-cs"/>
            </a:endParaRPr>
          </a:p>
          <a:p>
            <a:r>
              <a:rPr lang="en-US" sz="1200" kern="1200" dirty="0" smtClean="0">
                <a:solidFill>
                  <a:schemeClr val="tx1"/>
                </a:solidFill>
                <a:effectLst/>
                <a:latin typeface="Times New Roman"/>
                <a:ea typeface="+mn-ea"/>
                <a:cs typeface="+mn-cs"/>
              </a:rPr>
              <a:t>These examples fit into a care coordination role.   There is not a provider requesting a consult for a medication management issue and there is no patient consent for the process.</a:t>
            </a:r>
          </a:p>
          <a:p>
            <a:pPr lvl="0"/>
            <a:r>
              <a:rPr lang="en-US" sz="1200" b="1" kern="1200" dirty="0" smtClean="0">
                <a:solidFill>
                  <a:schemeClr val="tx1"/>
                </a:solidFill>
                <a:effectLst/>
                <a:latin typeface="Times New Roman"/>
                <a:ea typeface="+mn-ea"/>
                <a:cs typeface="+mn-cs"/>
              </a:rPr>
              <a:t>Antimicrobial stewardship monitoring programs </a:t>
            </a:r>
            <a:endParaRPr lang="en-US" sz="1200" kern="1200" dirty="0" smtClean="0">
              <a:solidFill>
                <a:schemeClr val="tx1"/>
              </a:solidFill>
              <a:effectLst/>
              <a:latin typeface="Times New Roman"/>
              <a:ea typeface="+mn-ea"/>
              <a:cs typeface="+mn-cs"/>
            </a:endParaRPr>
          </a:p>
          <a:p>
            <a:r>
              <a:rPr lang="en-US" sz="1200" kern="1200" dirty="0" smtClean="0">
                <a:solidFill>
                  <a:schemeClr val="tx1"/>
                </a:solidFill>
                <a:effectLst/>
                <a:latin typeface="Times New Roman"/>
                <a:ea typeface="+mn-ea"/>
                <a:cs typeface="+mn-cs"/>
              </a:rPr>
              <a:t>Antimicrobial stewardship monitoring programs generally have no consult and require continuous patient monitoring</a:t>
            </a:r>
          </a:p>
          <a:p>
            <a:endParaRPr lang="en-US" dirty="0"/>
          </a:p>
        </p:txBody>
      </p:sp>
    </p:spTree>
    <p:extLst>
      <p:ext uri="{BB962C8B-B14F-4D97-AF65-F5344CB8AC3E}">
        <p14:creationId xmlns:p14="http://schemas.microsoft.com/office/powerpoint/2010/main" val="12418184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Clinical</a:t>
            </a:r>
            <a:r>
              <a:rPr lang="en-US" baseline="0" dirty="0" smtClean="0"/>
              <a:t> Video </a:t>
            </a:r>
            <a:r>
              <a:rPr lang="en-US" baseline="0" dirty="0" err="1" smtClean="0"/>
              <a:t>Telehealth</a:t>
            </a:r>
            <a:r>
              <a:rPr lang="en-US" baseline="0" dirty="0" smtClean="0"/>
              <a:t> is another virtual modality we are using in the VA.</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website is available for the </a:t>
            </a:r>
            <a:r>
              <a:rPr lang="en-US" dirty="0" err="1" smtClean="0"/>
              <a:t>telehealth</a:t>
            </a:r>
            <a:r>
              <a:rPr lang="en-US" dirty="0" smtClean="0"/>
              <a:t> program and is</a:t>
            </a:r>
            <a:r>
              <a:rPr lang="en-US" baseline="0" dirty="0" smtClean="0"/>
              <a:t> included in the notes section of the slides: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http://vaww.telehealth.va.gov/</a:t>
            </a:r>
          </a:p>
          <a:p>
            <a:endParaRPr lang="en-US" dirty="0" smtClean="0"/>
          </a:p>
          <a:p>
            <a:r>
              <a:rPr lang="en-US" dirty="0" smtClean="0"/>
              <a:t>Also, The</a:t>
            </a:r>
            <a:r>
              <a:rPr lang="en-US" baseline="0" dirty="0" smtClean="0"/>
              <a:t> Clinical Pharmacy Program Office and Workload Capture Group are currently working on an update to the guidance.</a:t>
            </a:r>
          </a:p>
          <a:p>
            <a:r>
              <a:rPr lang="en-US" baseline="0" dirty="0" smtClean="0"/>
              <a:t>Available by clicking on the green downloads button above my head</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hlinkClick r:id="rId3"/>
              </a:rPr>
              <a:t>http://vaww.infoshare.va.gov/sites/ClinicalPharmacy/Clinical%20Specialty%20Pages/Virtual%20Care.aspx</a:t>
            </a:r>
            <a:endParaRPr lang="en-US" dirty="0" smtClean="0"/>
          </a:p>
          <a:p>
            <a:endParaRPr lang="en-US" dirty="0"/>
          </a:p>
        </p:txBody>
      </p:sp>
    </p:spTree>
    <p:extLst>
      <p:ext uri="{BB962C8B-B14F-4D97-AF65-F5344CB8AC3E}">
        <p14:creationId xmlns:p14="http://schemas.microsoft.com/office/powerpoint/2010/main" val="4427708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most important thing to understand about Clinical Video </a:t>
            </a:r>
            <a:r>
              <a:rPr lang="en-US" baseline="0" dirty="0" err="1" smtClean="0"/>
              <a:t>Telehealth</a:t>
            </a:r>
            <a:r>
              <a:rPr lang="en-US" baseline="0" dirty="0" smtClean="0"/>
              <a:t> is that it requires two clinics:</a:t>
            </a:r>
          </a:p>
          <a:p>
            <a:endParaRPr lang="en-US" baseline="0" dirty="0" smtClean="0"/>
          </a:p>
          <a:p>
            <a:r>
              <a:rPr lang="en-US" baseline="0" dirty="0" smtClean="0"/>
              <a:t>160 will be the primary stop code</a:t>
            </a:r>
          </a:p>
          <a:p>
            <a:endParaRPr lang="en-US" baseline="0" dirty="0" smtClean="0"/>
          </a:p>
          <a:p>
            <a:pPr marL="228600" indent="-228600">
              <a:buAutoNum type="arabicPeriod"/>
            </a:pPr>
            <a:r>
              <a:rPr lang="en-US" baseline="0" dirty="0" smtClean="0"/>
              <a:t>Originating Site/Patient Site (690)</a:t>
            </a:r>
          </a:p>
          <a:p>
            <a:pPr marL="228600" indent="-228600">
              <a:buAutoNum type="arabicPeriod"/>
            </a:pPr>
            <a:r>
              <a:rPr lang="en-US" baseline="0" dirty="0" smtClean="0"/>
              <a:t>Distant Site/Provider Site  (692 should be used if the distant site is the same station and 693 should be used if it is a different station)</a:t>
            </a:r>
          </a:p>
          <a:p>
            <a:pPr marL="228600" indent="-228600">
              <a:buAutoNum type="arabicPeriod"/>
            </a:pPr>
            <a:endParaRPr lang="en-US" baseline="0" dirty="0" smtClean="0"/>
          </a:p>
          <a:p>
            <a:pPr marL="0" indent="0">
              <a:buNone/>
            </a:pPr>
            <a:r>
              <a:rPr lang="en-US" baseline="0" dirty="0" smtClean="0"/>
              <a:t>The distant site provides data required to complete the encounter for the originating site and the encounter must be completed at both sites to receive workload credit!</a:t>
            </a:r>
          </a:p>
          <a:p>
            <a:endParaRPr lang="en-US" dirty="0"/>
          </a:p>
        </p:txBody>
      </p:sp>
    </p:spTree>
    <p:extLst>
      <p:ext uri="{BB962C8B-B14F-4D97-AF65-F5344CB8AC3E}">
        <p14:creationId xmlns:p14="http://schemas.microsoft.com/office/powerpoint/2010/main" val="1167467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I’d like to ask a poll </a:t>
            </a:r>
            <a:r>
              <a:rPr lang="en-US" dirty="0" smtClean="0"/>
              <a:t>question</a:t>
            </a:r>
            <a:r>
              <a:rPr lang="en-US" baseline="0" dirty="0" smtClean="0"/>
              <a:t> to get an idea of what you are interested in learning about pharmacy workload capture.</a:t>
            </a:r>
            <a:endParaRPr lang="en-US" dirty="0" smtClean="0"/>
          </a:p>
          <a:p>
            <a:endParaRPr lang="en-US" dirty="0" smtClean="0"/>
          </a:p>
          <a:p>
            <a:r>
              <a:rPr lang="en-US" dirty="0" smtClean="0"/>
              <a:t>What is your greatest concern regarding clinical pharmacy encounter documentation at your Medical</a:t>
            </a:r>
            <a:r>
              <a:rPr lang="en-US" baseline="0" dirty="0" smtClean="0"/>
              <a:t> Center?</a:t>
            </a:r>
            <a:endParaRPr lang="en-US" dirty="0" smtClean="0"/>
          </a:p>
          <a:p>
            <a:endParaRPr lang="en-US" dirty="0" smtClean="0"/>
          </a:p>
          <a:p>
            <a:r>
              <a:rPr lang="en-US" dirty="0" smtClean="0"/>
              <a:t>To answer this question, use the blue polling</a:t>
            </a:r>
            <a:r>
              <a:rPr lang="en-US" baseline="0" dirty="0" smtClean="0"/>
              <a:t> icon above my head.  We’ll move on and come back to your results in just a moment.</a:t>
            </a:r>
          </a:p>
          <a:p>
            <a:endParaRPr lang="en-US" i="0" baseline="0" dirty="0" smtClean="0"/>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5085568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aseline="0" dirty="0" smtClean="0"/>
              <a:t>In the past, home </a:t>
            </a:r>
            <a:r>
              <a:rPr lang="en-US" sz="2800" baseline="0" dirty="0" err="1" smtClean="0"/>
              <a:t>telehealth</a:t>
            </a:r>
            <a:r>
              <a:rPr lang="en-US" sz="2800" baseline="0" dirty="0" smtClean="0"/>
              <a:t> was known as care coordination/home </a:t>
            </a:r>
            <a:r>
              <a:rPr lang="en-US" sz="2800" baseline="0" dirty="0" err="1" smtClean="0"/>
              <a:t>telehealth</a:t>
            </a:r>
            <a:r>
              <a:rPr lang="en-US" sz="2800" baseline="0" dirty="0" smtClean="0"/>
              <a:t> or CCHT.</a:t>
            </a:r>
          </a:p>
          <a:p>
            <a:endParaRPr lang="en-US" sz="2800" baseline="0" dirty="0" smtClean="0"/>
          </a:p>
          <a:p>
            <a:r>
              <a:rPr lang="en-US" sz="2800" baseline="0" dirty="0" smtClean="0"/>
              <a:t>Oversight of home </a:t>
            </a:r>
            <a:r>
              <a:rPr lang="en-US" sz="2800" baseline="0" dirty="0" err="1" smtClean="0"/>
              <a:t>telehealth</a:t>
            </a:r>
            <a:r>
              <a:rPr lang="en-US" sz="2800" baseline="0" dirty="0" smtClean="0"/>
              <a:t> generally resides with a nurse leader; however, pharmacists may be involved to assist in medication management.  </a:t>
            </a:r>
          </a:p>
          <a:p>
            <a:endParaRPr lang="en-US" sz="2800" baseline="0" dirty="0" smtClean="0"/>
          </a:p>
          <a:p>
            <a:r>
              <a:rPr lang="en-US" sz="2800" baseline="0" dirty="0" smtClean="0"/>
              <a:t>Patients enrolled self-report important vitals based on disease state, such as weight for heart failure, blood pressure and blood glucose.</a:t>
            </a:r>
          </a:p>
          <a:p>
            <a:endParaRPr lang="en-US" sz="2800" baseline="0" dirty="0" smtClean="0"/>
          </a:p>
          <a:p>
            <a:r>
              <a:rPr lang="en-US" sz="2800" baseline="0" dirty="0" smtClean="0"/>
              <a:t>We hope to provide detailed pharmacy guidance on this topic in FY14.</a:t>
            </a:r>
          </a:p>
          <a:p>
            <a:endParaRPr lang="en-US" sz="2800" baseline="0" dirty="0" smtClean="0"/>
          </a:p>
        </p:txBody>
      </p:sp>
    </p:spTree>
    <p:extLst>
      <p:ext uri="{BB962C8B-B14F-4D97-AF65-F5344CB8AC3E}">
        <p14:creationId xmlns:p14="http://schemas.microsoft.com/office/powerpoint/2010/main" val="31814687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stated, the pharmacists role in home</a:t>
            </a:r>
            <a:r>
              <a:rPr lang="en-US" baseline="0" dirty="0" smtClean="0"/>
              <a:t> </a:t>
            </a:r>
            <a:r>
              <a:rPr lang="en-US" baseline="0" dirty="0" err="1" smtClean="0"/>
              <a:t>telehealth</a:t>
            </a:r>
            <a:r>
              <a:rPr lang="en-US" baseline="0" dirty="0" smtClean="0"/>
              <a:t> may vary:</a:t>
            </a:r>
          </a:p>
          <a:p>
            <a:pPr marL="228600" indent="-228600">
              <a:buAutoNum type="arabicPeriod"/>
            </a:pPr>
            <a:r>
              <a:rPr lang="en-US" baseline="0" dirty="0" smtClean="0"/>
              <a:t>Direct coordination</a:t>
            </a:r>
          </a:p>
          <a:p>
            <a:pPr marL="228600" indent="-228600">
              <a:buAutoNum type="arabicPeriod"/>
            </a:pPr>
            <a:r>
              <a:rPr lang="en-US" baseline="0" dirty="0" smtClean="0"/>
              <a:t>Assist with medication management needs</a:t>
            </a:r>
          </a:p>
          <a:p>
            <a:pPr marL="228600" indent="-228600">
              <a:buAutoNum type="arabicPeriod"/>
            </a:pPr>
            <a:endParaRPr lang="en-US" baseline="0" dirty="0" smtClean="0"/>
          </a:p>
          <a:p>
            <a:r>
              <a:rPr lang="en-US" dirty="0" smtClean="0"/>
              <a:t>For home </a:t>
            </a:r>
            <a:r>
              <a:rPr lang="en-US" dirty="0" err="1" smtClean="0"/>
              <a:t>telehealth</a:t>
            </a:r>
            <a:r>
              <a:rPr lang="en-US" dirty="0" smtClean="0"/>
              <a:t>, a detailed operations manual and coding manual is available</a:t>
            </a:r>
            <a:r>
              <a:rPr lang="en-US" baseline="0" dirty="0" smtClean="0"/>
              <a:t> on the </a:t>
            </a:r>
            <a:r>
              <a:rPr lang="en-US" baseline="0" dirty="0" err="1" smtClean="0"/>
              <a:t>telehealth</a:t>
            </a:r>
            <a:r>
              <a:rPr lang="en-US" baseline="0" dirty="0" smtClean="0"/>
              <a:t> website.</a:t>
            </a:r>
          </a:p>
          <a:p>
            <a:r>
              <a:rPr lang="en-US" baseline="0" dirty="0" smtClean="0"/>
              <a:t>The link is available in the notes section of my slides.</a:t>
            </a:r>
          </a:p>
          <a:p>
            <a:r>
              <a:rPr lang="en-US" dirty="0" smtClean="0"/>
              <a:t>http://vaww.telehealth.va.gov/pgm/ht/index.asp</a:t>
            </a:r>
          </a:p>
          <a:p>
            <a:r>
              <a:rPr lang="en-US" dirty="0" smtClean="0"/>
              <a:t>http://vaww.telehealth.va.gov/pgm/ht/coding.asp</a:t>
            </a:r>
          </a:p>
          <a:p>
            <a:endParaRPr lang="en-US" dirty="0" smtClean="0"/>
          </a:p>
          <a:p>
            <a:r>
              <a:rPr lang="en-US" dirty="0" smtClean="0"/>
              <a:t>This operations manual provides information on appropriate</a:t>
            </a:r>
            <a:r>
              <a:rPr lang="en-US" baseline="0" dirty="0" smtClean="0"/>
              <a:t> clinic location names and appropriate clinic set-up.  </a:t>
            </a:r>
          </a:p>
          <a:p>
            <a:r>
              <a:rPr lang="en-US" baseline="0" dirty="0" smtClean="0"/>
              <a:t>Work with local DSS staff to ensure appropriate codes until guidance comes out for pharmacists in 2014.</a:t>
            </a:r>
          </a:p>
          <a:p>
            <a:endParaRPr lang="en-US" baseline="0" dirty="0" smtClean="0"/>
          </a:p>
          <a:p>
            <a:r>
              <a:rPr lang="en-US" baseline="0" dirty="0" smtClean="0"/>
              <a:t>DSS stop codes are selected based on the organizational structure of HT at each facility.  The facility is required to choose Option 1 (separate service line) or Option 2 (integrated into an existing service line such as primary care or geriatrics).</a:t>
            </a:r>
            <a:endParaRPr lang="en-US" dirty="0"/>
          </a:p>
        </p:txBody>
      </p:sp>
    </p:spTree>
    <p:extLst>
      <p:ext uri="{BB962C8B-B14F-4D97-AF65-F5344CB8AC3E}">
        <p14:creationId xmlns:p14="http://schemas.microsoft.com/office/powerpoint/2010/main" val="34809321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you haven’t submitted your questions yet, there is still time to do so by clicking on the orange “Ask The Presenter” icon.  We’re going to show a brief announcement and be right back to answer your questions.</a:t>
            </a:r>
          </a:p>
          <a:p>
            <a:endParaRPr lang="en-US" baseline="0" dirty="0" smtClean="0"/>
          </a:p>
          <a:p>
            <a:r>
              <a:rPr lang="en-US" baseline="0" dirty="0" smtClean="0"/>
              <a:t>(Stand still and smile until you see the video come up full screen)</a:t>
            </a:r>
          </a:p>
        </p:txBody>
      </p:sp>
    </p:spTree>
    <p:extLst>
      <p:ext uri="{BB962C8B-B14F-4D97-AF65-F5344CB8AC3E}">
        <p14:creationId xmlns:p14="http://schemas.microsoft.com/office/powerpoint/2010/main" val="1761279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A </a:t>
            </a:r>
            <a:r>
              <a:rPr lang="en-US" dirty="0" smtClean="0">
                <a:latin typeface="Calibri" charset="0"/>
              </a:rPr>
              <a:t>section of the Clinical Pharmacy Practice SharePoint</a:t>
            </a:r>
            <a:r>
              <a:rPr lang="en-US" baseline="0" dirty="0" smtClean="0">
                <a:latin typeface="Calibri" charset="0"/>
              </a:rPr>
              <a:t> has been dedicated to workload capture.  </a:t>
            </a:r>
          </a:p>
          <a:p>
            <a:endParaRPr lang="en-US" dirty="0">
              <a:latin typeface="Calibri" charset="0"/>
            </a:endParaRPr>
          </a:p>
          <a:p>
            <a:r>
              <a:rPr lang="en-US" dirty="0" smtClean="0">
                <a:latin typeface="Calibri" charset="0"/>
              </a:rPr>
              <a:t>It contains </a:t>
            </a:r>
            <a:r>
              <a:rPr lang="en-US" dirty="0">
                <a:latin typeface="Calibri" charset="0"/>
              </a:rPr>
              <a:t>PBM Guidance documents in addition to presentations and helpful links to information</a:t>
            </a:r>
          </a:p>
          <a:p>
            <a:r>
              <a:rPr lang="en-US" dirty="0">
                <a:latin typeface="Calibri" charset="0"/>
              </a:rPr>
              <a:t>It </a:t>
            </a:r>
            <a:r>
              <a:rPr lang="en-US" dirty="0" smtClean="0">
                <a:latin typeface="Calibri" charset="0"/>
              </a:rPr>
              <a:t>can </a:t>
            </a:r>
            <a:r>
              <a:rPr lang="en-US" dirty="0">
                <a:latin typeface="Calibri" charset="0"/>
              </a:rPr>
              <a:t>be found at the following link:  http://</a:t>
            </a:r>
            <a:r>
              <a:rPr lang="en-US" dirty="0" smtClean="0">
                <a:latin typeface="Calibri" charset="0"/>
              </a:rPr>
              <a:t>vaww.infoshare.va.gov/sites/ClinicalPharmacy/default.aspx</a:t>
            </a:r>
          </a:p>
          <a:p>
            <a:endParaRPr lang="en-US" dirty="0" smtClean="0">
              <a:latin typeface="Calibri" charset="0"/>
            </a:endParaRPr>
          </a:p>
          <a:p>
            <a:r>
              <a:rPr lang="en-US" dirty="0" smtClean="0">
                <a:latin typeface="Calibri" charset="0"/>
              </a:rPr>
              <a:t>Click on</a:t>
            </a:r>
            <a:r>
              <a:rPr lang="en-US" baseline="0" dirty="0" smtClean="0">
                <a:latin typeface="Calibri" charset="0"/>
              </a:rPr>
              <a:t> the workload capture link at the bottom of the main SharePoint Screen</a:t>
            </a:r>
            <a:endParaRPr lang="en-US" dirty="0">
              <a:latin typeface="Calibri" charset="0"/>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14519B-BEB4-D148-97B3-5798EFD5C4AA}" type="slidenum">
              <a:rPr lang="en-US" sz="1200">
                <a:latin typeface="Calibri" charset="0"/>
              </a:rPr>
              <a:pPr eaLnBrk="1" hangingPunct="1"/>
              <a:t>7</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now in the workload capture section.</a:t>
            </a:r>
          </a:p>
          <a:p>
            <a:endParaRPr lang="en-US" dirty="0" smtClean="0"/>
          </a:p>
          <a:p>
            <a:r>
              <a:rPr lang="en-US" dirty="0" smtClean="0"/>
              <a:t>In the left hand column,</a:t>
            </a:r>
            <a:r>
              <a:rPr lang="en-US" baseline="0" dirty="0" smtClean="0"/>
              <a:t> e</a:t>
            </a:r>
            <a:r>
              <a:rPr lang="en-US" dirty="0" smtClean="0"/>
              <a:t>ducation</a:t>
            </a:r>
            <a:r>
              <a:rPr lang="en-US" baseline="0" dirty="0" smtClean="0"/>
              <a:t> on how to pull data and use basic workload reports is available.</a:t>
            </a:r>
          </a:p>
          <a:p>
            <a:endParaRPr lang="en-US" baseline="0" dirty="0" smtClean="0"/>
          </a:p>
          <a:p>
            <a:r>
              <a:rPr lang="en-US" baseline="0" dirty="0" smtClean="0"/>
              <a:t>Also, useful workload and reporting links for: </a:t>
            </a:r>
          </a:p>
          <a:p>
            <a:endParaRPr lang="en-US" baseline="0" dirty="0" smtClean="0"/>
          </a:p>
          <a:p>
            <a:r>
              <a:rPr lang="en-US" baseline="0" dirty="0" smtClean="0"/>
              <a:t>VSSC Clinic Stops and persons</a:t>
            </a:r>
          </a:p>
          <a:p>
            <a:r>
              <a:rPr lang="en-US" baseline="0" dirty="0" smtClean="0"/>
              <a:t>DSS Cost and Workload Reports for Select Stop Codes</a:t>
            </a:r>
          </a:p>
          <a:p>
            <a:r>
              <a:rPr lang="en-US" baseline="0" dirty="0" smtClean="0"/>
              <a:t>Clinical Pharmacy Program Office (CPPO) reports </a:t>
            </a:r>
          </a:p>
          <a:p>
            <a:r>
              <a:rPr lang="en-US" baseline="0" dirty="0" smtClean="0"/>
              <a:t>Alpha Code reports</a:t>
            </a:r>
          </a:p>
          <a:p>
            <a:endParaRPr lang="en-US" baseline="0" dirty="0" smtClean="0"/>
          </a:p>
        </p:txBody>
      </p:sp>
    </p:spTree>
    <p:extLst>
      <p:ext uri="{BB962C8B-B14F-4D97-AF65-F5344CB8AC3E}">
        <p14:creationId xmlns:p14="http://schemas.microsoft.com/office/powerpoint/2010/main" val="1108801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second column, there are specific folders on key</a:t>
            </a:r>
            <a:r>
              <a:rPr lang="en-US" baseline="0" dirty="0" smtClean="0"/>
              <a:t> topics related to workload capture:</a:t>
            </a:r>
          </a:p>
          <a:p>
            <a:endParaRPr lang="en-US" baseline="0" dirty="0" smtClean="0"/>
          </a:p>
          <a:p>
            <a:r>
              <a:rPr lang="en-US" baseline="0" dirty="0" smtClean="0"/>
              <a:t>1. Billing and Coding (CBO coding Q&amp;A Website)</a:t>
            </a:r>
          </a:p>
          <a:p>
            <a:r>
              <a:rPr lang="en-US" baseline="0" dirty="0" smtClean="0"/>
              <a:t>2. Clinic Set-up and Encounters (PBM Guidance Document on workload capture, DSS workload capture document, 2013 educational </a:t>
            </a:r>
            <a:r>
              <a:rPr lang="en-US" baseline="0" dirty="0" err="1" smtClean="0"/>
              <a:t>powerpoint</a:t>
            </a:r>
            <a:r>
              <a:rPr lang="en-US" baseline="0" dirty="0" smtClean="0"/>
              <a:t>, how to set up an inpatient clinic)</a:t>
            </a:r>
          </a:p>
          <a:p>
            <a:r>
              <a:rPr lang="en-US" baseline="0" dirty="0" smtClean="0"/>
              <a:t>3. Directives and Handbooks (Encounter Directive, Copays)</a:t>
            </a:r>
          </a:p>
          <a:p>
            <a:r>
              <a:rPr lang="en-US" baseline="0" dirty="0" smtClean="0"/>
              <a:t>4. Specialty Guidance (E-Consults, Secure Messaging, Virtual Care, Shared Medical Appointments)</a:t>
            </a:r>
            <a:endParaRPr lang="en-US" dirty="0" smtClean="0"/>
          </a:p>
          <a:p>
            <a:endParaRPr lang="en-US" dirty="0" smtClean="0"/>
          </a:p>
          <a:p>
            <a:endParaRPr lang="en-US" baseline="0" dirty="0" smtClean="0"/>
          </a:p>
          <a:p>
            <a:endParaRPr lang="en-US" dirty="0"/>
          </a:p>
        </p:txBody>
      </p:sp>
    </p:spTree>
    <p:extLst>
      <p:ext uri="{BB962C8B-B14F-4D97-AF65-F5344CB8AC3E}">
        <p14:creationId xmlns:p14="http://schemas.microsoft.com/office/powerpoint/2010/main" val="2411371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r>
              <a:rPr lang="en-US" smtClean="0">
                <a:solidFill>
                  <a:prstClr val="white">
                    <a:tint val="75000"/>
                  </a:prstClr>
                </a:solidFill>
              </a:rPr>
              <a:t>10/2/2012</a:t>
            </a:r>
            <a:endParaRPr lang="en-US">
              <a:solidFill>
                <a:prstClr val="white">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defRPr/>
            </a:pPr>
            <a:r>
              <a:rPr lang="en-US" smtClean="0">
                <a:solidFill>
                  <a:prstClr val="white">
                    <a:tint val="75000"/>
                  </a:prstClr>
                </a:solidFill>
              </a:rPr>
              <a:t>Peter D. Mills Ph.D.                                 VISN 1 Patient Safety Center                                                               </a:t>
            </a:r>
            <a:endParaRPr lang="en-US">
              <a:solidFill>
                <a:prstClr val="white">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B4D4C755-DE0D-429B-93F6-BB5FF8ECA51A}"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725781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r>
              <a:rPr lang="en-US" smtClean="0">
                <a:solidFill>
                  <a:prstClr val="white">
                    <a:tint val="75000"/>
                  </a:prstClr>
                </a:solidFill>
              </a:rPr>
              <a:t>10/2/2012</a:t>
            </a:r>
            <a:endParaRPr lang="en-US">
              <a:solidFill>
                <a:prstClr val="white">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defRPr/>
            </a:pPr>
            <a:r>
              <a:rPr lang="en-US" smtClean="0">
                <a:solidFill>
                  <a:prstClr val="white">
                    <a:tint val="75000"/>
                  </a:prstClr>
                </a:solidFill>
              </a:rPr>
              <a:t>Peter D. Mills Ph.D.                                 VISN 1 Patient Safety Center                                                               </a:t>
            </a:r>
            <a:endParaRPr lang="en-US">
              <a:solidFill>
                <a:prstClr val="white">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8E9F0C81-7A8A-4AF4-97D4-4F5FCB81BB23}"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014159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r>
              <a:rPr lang="en-US" smtClean="0">
                <a:solidFill>
                  <a:prstClr val="white">
                    <a:tint val="75000"/>
                  </a:prstClr>
                </a:solidFill>
              </a:rPr>
              <a:t>10/2/2012</a:t>
            </a:r>
            <a:endParaRPr lang="en-US">
              <a:solidFill>
                <a:prstClr val="white">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defRPr/>
            </a:pPr>
            <a:r>
              <a:rPr lang="en-US" smtClean="0">
                <a:solidFill>
                  <a:prstClr val="white">
                    <a:tint val="75000"/>
                  </a:prstClr>
                </a:solidFill>
              </a:rPr>
              <a:t>Peter D. Mills Ph.D.                                 VISN 1 Patient Safety Center                                                               </a:t>
            </a:r>
            <a:endParaRPr lang="en-US">
              <a:solidFill>
                <a:prstClr val="white">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183420C3-6088-4387-995A-1DF8BD90FEC5}"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972224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a:prstGeom prst="rect">
            <a:avLst/>
          </a:prstGeom>
        </p:spPr>
        <p:txBody>
          <a:bodyPr/>
          <a:lstStyle>
            <a:lvl1pPr>
              <a:defRPr/>
            </a:lvl1pPr>
          </a:lstStyle>
          <a:p>
            <a:pPr>
              <a:defRPr/>
            </a:pPr>
            <a:r>
              <a:rPr lang="en-US" smtClean="0">
                <a:solidFill>
                  <a:prstClr val="white">
                    <a:tint val="75000"/>
                  </a:prstClr>
                </a:solidFill>
              </a:rPr>
              <a:t>10/2/2012</a:t>
            </a:r>
            <a:endParaRPr lang="en-US">
              <a:solidFill>
                <a:prstClr val="white">
                  <a:tint val="75000"/>
                </a:prstClr>
              </a:solidFill>
            </a:endParaRPr>
          </a:p>
        </p:txBody>
      </p:sp>
      <p:sp>
        <p:nvSpPr>
          <p:cNvPr id="6" name="Slide Number Placeholder 5"/>
          <p:cNvSpPr>
            <a:spLocks noGrp="1"/>
          </p:cNvSpPr>
          <p:nvPr>
            <p:ph type="sldNum" sz="quarter" idx="11"/>
          </p:nvPr>
        </p:nvSpPr>
        <p:spPr>
          <a:xfrm>
            <a:off x="6553200" y="6248400"/>
            <a:ext cx="2133600" cy="476250"/>
          </a:xfrm>
          <a:prstGeom prst="rect">
            <a:avLst/>
          </a:prstGeom>
        </p:spPr>
        <p:txBody>
          <a:bodyPr/>
          <a:lstStyle>
            <a:lvl1pPr>
              <a:defRPr/>
            </a:lvl1pPr>
          </a:lstStyle>
          <a:p>
            <a:pPr>
              <a:defRPr/>
            </a:pPr>
            <a:fld id="{185CCE14-1DF4-4AB1-89CF-5019CD6F0496}" type="slidenum">
              <a:rPr lang="en-US">
                <a:solidFill>
                  <a:prstClr val="white">
                    <a:tint val="75000"/>
                  </a:prstClr>
                </a:solidFill>
              </a:rPr>
              <a:pPr>
                <a:defRPr/>
              </a:pPr>
              <a:t>‹#›</a:t>
            </a:fld>
            <a:endParaRPr lang="en-US">
              <a:solidFill>
                <a:prstClr val="white">
                  <a:tint val="75000"/>
                </a:prstClr>
              </a:solidFill>
            </a:endParaRPr>
          </a:p>
        </p:txBody>
      </p:sp>
      <p:sp>
        <p:nvSpPr>
          <p:cNvPr id="7" name="Footer Placeholder 6"/>
          <p:cNvSpPr>
            <a:spLocks noGrp="1"/>
          </p:cNvSpPr>
          <p:nvPr>
            <p:ph type="ftr" sz="quarter" idx="12"/>
          </p:nvPr>
        </p:nvSpPr>
        <p:spPr>
          <a:xfrm>
            <a:off x="3124200" y="6248400"/>
            <a:ext cx="2895600" cy="476250"/>
          </a:xfrm>
          <a:prstGeom prst="rect">
            <a:avLst/>
          </a:prstGeom>
        </p:spPr>
        <p:txBody>
          <a:bodyPr/>
          <a:lstStyle>
            <a:lvl1pPr>
              <a:defRPr/>
            </a:lvl1pPr>
          </a:lstStyle>
          <a:p>
            <a:pPr>
              <a:defRPr/>
            </a:pPr>
            <a:r>
              <a:rPr lang="en-US" smtClean="0">
                <a:solidFill>
                  <a:prstClr val="white">
                    <a:tint val="75000"/>
                  </a:prstClr>
                </a:solidFill>
              </a:rPr>
              <a:t>Peter D. Mills Ph.D.                                 VISN 1 Patient Safety Center                                                               </a:t>
            </a:r>
            <a:endParaRPr lang="en-US">
              <a:solidFill>
                <a:prstClr val="white">
                  <a:tint val="75000"/>
                </a:prstClr>
              </a:solidFill>
            </a:endParaRPr>
          </a:p>
        </p:txBody>
      </p:sp>
    </p:spTree>
    <p:extLst>
      <p:ext uri="{BB962C8B-B14F-4D97-AF65-F5344CB8AC3E}">
        <p14:creationId xmlns:p14="http://schemas.microsoft.com/office/powerpoint/2010/main" val="3252603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a:prstGeom prst="rect">
            <a:avLst/>
          </a:prstGeom>
        </p:spPr>
        <p:txBody>
          <a:bodyPr/>
          <a:lstStyle>
            <a:lvl1pPr>
              <a:defRPr/>
            </a:lvl1pPr>
          </a:lstStyle>
          <a:p>
            <a:pPr>
              <a:defRPr/>
            </a:pPr>
            <a:r>
              <a:rPr lang="en-US" smtClean="0">
                <a:solidFill>
                  <a:prstClr val="white">
                    <a:tint val="75000"/>
                  </a:prstClr>
                </a:solidFill>
              </a:rPr>
              <a:t>10/2/2012</a:t>
            </a:r>
            <a:endParaRPr lang="en-US">
              <a:solidFill>
                <a:prstClr val="white">
                  <a:tint val="75000"/>
                </a:prstClr>
              </a:solidFill>
            </a:endParaRPr>
          </a:p>
        </p:txBody>
      </p:sp>
      <p:sp>
        <p:nvSpPr>
          <p:cNvPr id="6" name="Slide Number Placeholder 5"/>
          <p:cNvSpPr>
            <a:spLocks noGrp="1"/>
          </p:cNvSpPr>
          <p:nvPr>
            <p:ph type="sldNum" sz="quarter" idx="11"/>
          </p:nvPr>
        </p:nvSpPr>
        <p:spPr>
          <a:xfrm>
            <a:off x="6553200" y="6248400"/>
            <a:ext cx="2133600" cy="476250"/>
          </a:xfrm>
          <a:prstGeom prst="rect">
            <a:avLst/>
          </a:prstGeom>
        </p:spPr>
        <p:txBody>
          <a:bodyPr/>
          <a:lstStyle>
            <a:lvl1pPr>
              <a:defRPr/>
            </a:lvl1pPr>
          </a:lstStyle>
          <a:p>
            <a:pPr>
              <a:defRPr/>
            </a:pPr>
            <a:fld id="{A4B967E5-C810-4418-AAF6-FCFC696B1BF3}" type="slidenum">
              <a:rPr lang="en-US">
                <a:solidFill>
                  <a:prstClr val="white">
                    <a:tint val="75000"/>
                  </a:prstClr>
                </a:solidFill>
              </a:rPr>
              <a:pPr>
                <a:defRPr/>
              </a:pPr>
              <a:t>‹#›</a:t>
            </a:fld>
            <a:endParaRPr lang="en-US">
              <a:solidFill>
                <a:prstClr val="white">
                  <a:tint val="75000"/>
                </a:prstClr>
              </a:solidFill>
            </a:endParaRPr>
          </a:p>
        </p:txBody>
      </p:sp>
      <p:sp>
        <p:nvSpPr>
          <p:cNvPr id="7" name="Footer Placeholder 6"/>
          <p:cNvSpPr>
            <a:spLocks noGrp="1"/>
          </p:cNvSpPr>
          <p:nvPr>
            <p:ph type="ftr" sz="quarter" idx="12"/>
          </p:nvPr>
        </p:nvSpPr>
        <p:spPr>
          <a:xfrm>
            <a:off x="3124200" y="6248400"/>
            <a:ext cx="2895600" cy="476250"/>
          </a:xfrm>
          <a:prstGeom prst="rect">
            <a:avLst/>
          </a:prstGeom>
        </p:spPr>
        <p:txBody>
          <a:bodyPr/>
          <a:lstStyle>
            <a:lvl1pPr>
              <a:defRPr/>
            </a:lvl1pPr>
          </a:lstStyle>
          <a:p>
            <a:pPr>
              <a:defRPr/>
            </a:pPr>
            <a:r>
              <a:rPr lang="en-US" smtClean="0">
                <a:solidFill>
                  <a:prstClr val="white">
                    <a:tint val="75000"/>
                  </a:prstClr>
                </a:solidFill>
              </a:rPr>
              <a:t>Peter D. Mills Ph.D.                                 VISN 1 Patient Safety Center                                                               </a:t>
            </a:r>
            <a:endParaRPr lang="en-US">
              <a:solidFill>
                <a:prstClr val="white">
                  <a:tint val="75000"/>
                </a:prstClr>
              </a:solidFill>
            </a:endParaRPr>
          </a:p>
        </p:txBody>
      </p:sp>
    </p:spTree>
    <p:extLst>
      <p:ext uri="{BB962C8B-B14F-4D97-AF65-F5344CB8AC3E}">
        <p14:creationId xmlns:p14="http://schemas.microsoft.com/office/powerpoint/2010/main" val="2230532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r>
              <a:rPr lang="en-US" smtClean="0">
                <a:solidFill>
                  <a:prstClr val="white">
                    <a:tint val="75000"/>
                  </a:prstClr>
                </a:solidFill>
              </a:rPr>
              <a:t>10/2/2012</a:t>
            </a:r>
            <a:endParaRPr lang="en-US">
              <a:solidFill>
                <a:prstClr val="white">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defRPr/>
            </a:pPr>
            <a:r>
              <a:rPr lang="en-US" smtClean="0">
                <a:solidFill>
                  <a:prstClr val="white">
                    <a:tint val="75000"/>
                  </a:prstClr>
                </a:solidFill>
              </a:rPr>
              <a:t>Peter D. Mills Ph.D.                                 VISN 1 Patient Safety Center                                                               </a:t>
            </a:r>
            <a:endParaRPr lang="en-US">
              <a:solidFill>
                <a:prstClr val="white">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3FB249DB-4C06-474C-BBA2-77298CB4C565}"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845064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r>
              <a:rPr lang="en-US" smtClean="0">
                <a:solidFill>
                  <a:prstClr val="white">
                    <a:tint val="75000"/>
                  </a:prstClr>
                </a:solidFill>
              </a:rPr>
              <a:t>10/2/2012</a:t>
            </a:r>
            <a:endParaRPr lang="en-US">
              <a:solidFill>
                <a:prstClr val="white">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defRPr/>
            </a:pPr>
            <a:r>
              <a:rPr lang="en-US" smtClean="0">
                <a:solidFill>
                  <a:prstClr val="white">
                    <a:tint val="75000"/>
                  </a:prstClr>
                </a:solidFill>
              </a:rPr>
              <a:t>Peter D. Mills Ph.D.                                 VISN 1 Patient Safety Center                                                               </a:t>
            </a:r>
            <a:endParaRPr lang="en-US">
              <a:solidFill>
                <a:prstClr val="white">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0D64C528-4057-4191-ABA1-29DD299ABC97}"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589398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r>
              <a:rPr lang="en-US" smtClean="0">
                <a:solidFill>
                  <a:prstClr val="white">
                    <a:tint val="75000"/>
                  </a:prstClr>
                </a:solidFill>
              </a:rPr>
              <a:t>10/2/2012</a:t>
            </a:r>
            <a:endParaRPr lang="en-US">
              <a:solidFill>
                <a:prstClr val="white">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r>
              <a:rPr lang="en-US" smtClean="0">
                <a:solidFill>
                  <a:prstClr val="white">
                    <a:tint val="75000"/>
                  </a:prstClr>
                </a:solidFill>
              </a:rPr>
              <a:t>Peter D. Mills Ph.D.                                 VISN 1 Patient Safety Center                                                               </a:t>
            </a:r>
            <a:endParaRPr lang="en-US">
              <a:solidFill>
                <a:prstClr val="white">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D719D1C9-7DA6-4BAF-AADC-A3C87E7326AB}"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736313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a:defRPr/>
            </a:pPr>
            <a:r>
              <a:rPr lang="en-US" smtClean="0">
                <a:solidFill>
                  <a:prstClr val="white">
                    <a:tint val="75000"/>
                  </a:prstClr>
                </a:solidFill>
              </a:rPr>
              <a:t>10/2/2012</a:t>
            </a:r>
            <a:endParaRPr lang="en-US">
              <a:solidFill>
                <a:prstClr val="white">
                  <a:tint val="75000"/>
                </a:prst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a:defRPr/>
            </a:pPr>
            <a:r>
              <a:rPr lang="en-US" smtClean="0">
                <a:solidFill>
                  <a:prstClr val="white">
                    <a:tint val="75000"/>
                  </a:prstClr>
                </a:solidFill>
              </a:rPr>
              <a:t>Peter D. Mills Ph.D.                                 VISN 1 Patient Safety Center                                                               </a:t>
            </a:r>
            <a:endParaRPr lang="en-US">
              <a:solidFill>
                <a:prstClr val="white">
                  <a:tint val="75000"/>
                </a:prst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a:defRPr/>
            </a:pPr>
            <a:fld id="{7C2FD5F7-7097-4542-9A9B-A177DAEC8377}"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5166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a:defRPr/>
            </a:pPr>
            <a:r>
              <a:rPr lang="en-US" smtClean="0">
                <a:solidFill>
                  <a:prstClr val="white">
                    <a:tint val="75000"/>
                  </a:prstClr>
                </a:solidFill>
              </a:rPr>
              <a:t>10/2/2012</a:t>
            </a:r>
            <a:endParaRPr lang="en-US">
              <a:solidFill>
                <a:prstClr val="white">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a:defRPr/>
            </a:pPr>
            <a:r>
              <a:rPr lang="en-US" smtClean="0">
                <a:solidFill>
                  <a:prstClr val="white">
                    <a:tint val="75000"/>
                  </a:prstClr>
                </a:solidFill>
              </a:rPr>
              <a:t>Peter D. Mills Ph.D.                                 VISN 1 Patient Safety Center                                                               </a:t>
            </a:r>
            <a:endParaRPr lang="en-US">
              <a:solidFill>
                <a:prstClr val="white">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defRPr/>
            </a:pPr>
            <a:fld id="{ECD44DBD-038A-41CC-A2B2-4E9131150128}"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753778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a:defRPr/>
            </a:pPr>
            <a:r>
              <a:rPr lang="en-US" smtClean="0">
                <a:solidFill>
                  <a:prstClr val="white">
                    <a:tint val="75000"/>
                  </a:prstClr>
                </a:solidFill>
              </a:rPr>
              <a:t>10/2/2012</a:t>
            </a:r>
            <a:endParaRPr lang="en-US">
              <a:solidFill>
                <a:prstClr val="white">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a:defRPr/>
            </a:pPr>
            <a:r>
              <a:rPr lang="en-US" smtClean="0">
                <a:solidFill>
                  <a:prstClr val="white">
                    <a:tint val="75000"/>
                  </a:prstClr>
                </a:solidFill>
              </a:rPr>
              <a:t>Peter D. Mills Ph.D.                                 VISN 1 Patient Safety Center                                                               </a:t>
            </a:r>
            <a:endParaRPr lang="en-US">
              <a:solidFill>
                <a:prstClr val="white">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a:defRPr/>
            </a:pPr>
            <a:fld id="{0C536FC6-5F38-4E40-805C-F17C9E70FF44}"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719892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r>
              <a:rPr lang="en-US" smtClean="0">
                <a:solidFill>
                  <a:prstClr val="white">
                    <a:tint val="75000"/>
                  </a:prstClr>
                </a:solidFill>
              </a:rPr>
              <a:t>10/2/2012</a:t>
            </a:r>
            <a:endParaRPr lang="en-US">
              <a:solidFill>
                <a:prstClr val="white">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r>
              <a:rPr lang="en-US" smtClean="0">
                <a:solidFill>
                  <a:prstClr val="white">
                    <a:tint val="75000"/>
                  </a:prstClr>
                </a:solidFill>
              </a:rPr>
              <a:t>Peter D. Mills Ph.D.                                 VISN 1 Patient Safety Center                                                               </a:t>
            </a:r>
            <a:endParaRPr lang="en-US">
              <a:solidFill>
                <a:prstClr val="white">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1D8A46A2-FAAE-4ECD-BB19-7B200EF26583}"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480365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r>
              <a:rPr lang="en-US" smtClean="0">
                <a:solidFill>
                  <a:prstClr val="white">
                    <a:tint val="75000"/>
                  </a:prstClr>
                </a:solidFill>
              </a:rPr>
              <a:t>10/2/2012</a:t>
            </a:r>
            <a:endParaRPr lang="en-US">
              <a:solidFill>
                <a:prstClr val="white">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r>
              <a:rPr lang="en-US" smtClean="0">
                <a:solidFill>
                  <a:prstClr val="white">
                    <a:tint val="75000"/>
                  </a:prstClr>
                </a:solidFill>
              </a:rPr>
              <a:t>Peter D. Mills Ph.D.                                 VISN 1 Patient Safety Center                                                               </a:t>
            </a:r>
            <a:endParaRPr lang="en-US">
              <a:solidFill>
                <a:prstClr val="white">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9664421F-86FB-4BE9-9F67-21EEF7C86A7A}"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551380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5449423"/>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1.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microsoft.com/office/2007/relationships/hdphoto" Target="../media/hdphoto2.wdp"/></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92500" lnSpcReduction="20000"/>
          </a:bodyPr>
          <a:lstStyle/>
          <a:p>
            <a:pPr>
              <a:lnSpc>
                <a:spcPct val="90000"/>
              </a:lnSpc>
            </a:pPr>
            <a:r>
              <a:rPr lang="en-US" b="1" dirty="0" smtClean="0"/>
              <a:t>Sharon </a:t>
            </a:r>
            <a:r>
              <a:rPr lang="en-US" b="1" dirty="0"/>
              <a:t>Castle, </a:t>
            </a:r>
            <a:r>
              <a:rPr lang="en-US" b="1" dirty="0" err="1"/>
              <a:t>Pharm.D</a:t>
            </a:r>
            <a:r>
              <a:rPr lang="en-US" b="1" dirty="0"/>
              <a:t>., BCPS</a:t>
            </a:r>
          </a:p>
          <a:p>
            <a:pPr>
              <a:lnSpc>
                <a:spcPct val="90000"/>
              </a:lnSpc>
            </a:pPr>
            <a:r>
              <a:rPr lang="en-US" b="1" dirty="0"/>
              <a:t>Chief, Pharmacy Service</a:t>
            </a:r>
          </a:p>
          <a:p>
            <a:pPr>
              <a:lnSpc>
                <a:spcPct val="90000"/>
              </a:lnSpc>
            </a:pPr>
            <a:r>
              <a:rPr lang="en-US" b="1" dirty="0"/>
              <a:t>Ralph H. Johnson VA Medical Center</a:t>
            </a:r>
          </a:p>
          <a:p>
            <a:pPr>
              <a:lnSpc>
                <a:spcPct val="90000"/>
              </a:lnSpc>
            </a:pPr>
            <a:r>
              <a:rPr lang="en-US" b="1" dirty="0"/>
              <a:t>Charleston, South </a:t>
            </a:r>
            <a:r>
              <a:rPr lang="en-US" b="1" dirty="0" smtClean="0"/>
              <a:t>Carolina</a:t>
            </a:r>
            <a:endParaRPr lang="en-US" b="1" dirty="0"/>
          </a:p>
        </p:txBody>
      </p:sp>
      <p:pic>
        <p:nvPicPr>
          <p:cNvPr id="4" name="Picture 3" descr="&quot; &quot;"/>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1371600" y="3171825"/>
            <a:ext cx="776128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600200"/>
            <a:ext cx="7772400" cy="1470025"/>
          </a:xfrm>
        </p:spPr>
        <p:txBody>
          <a:bodyPr/>
          <a:lstStyle/>
          <a:p>
            <a:r>
              <a:rPr lang="en-US" b="1" dirty="0"/>
              <a:t>Workload Capture and Coding</a:t>
            </a:r>
            <a:br>
              <a:rPr lang="en-US" b="1" dirty="0"/>
            </a:br>
            <a:r>
              <a:rPr lang="en-US" sz="3600" b="1" dirty="0"/>
              <a:t>Keeping it Simple! </a:t>
            </a:r>
            <a:endParaRPr lang="en-US" dirty="0"/>
          </a:p>
        </p:txBody>
      </p:sp>
    </p:spTree>
    <p:extLst>
      <p:ext uri="{BB962C8B-B14F-4D97-AF65-F5344CB8AC3E}">
        <p14:creationId xmlns:p14="http://schemas.microsoft.com/office/powerpoint/2010/main" val="5201260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2" descr="workload capture page of Clinical Pharmacy Practice SharePoint page"/>
          <p:cNvPicPr>
            <a:picLocks noChangeAspect="1" noChangeArrowheads="1"/>
          </p:cNvPicPr>
          <p:nvPr/>
        </p:nvPicPr>
        <p:blipFill>
          <a:blip r:embed="rId3" cstate="print">
            <a:extLst>
              <a:ext uri="{28A0092B-C50C-407E-A947-70E740481C1C}">
                <a14:useLocalDpi xmlns:a14="http://schemas.microsoft.com/office/drawing/2010/main" val="0"/>
              </a:ext>
            </a:extLst>
          </a:blip>
          <a:srcRect l="989" t="13130" r="4567" b="30608"/>
          <a:stretch>
            <a:fillRect/>
          </a:stretch>
        </p:blipFill>
        <p:spPr bwMode="auto">
          <a:xfrm>
            <a:off x="-77786" y="2048576"/>
            <a:ext cx="9221786" cy="4809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descr="&quot;&quot;"/>
          <p:cNvSpPr/>
          <p:nvPr/>
        </p:nvSpPr>
        <p:spPr>
          <a:xfrm>
            <a:off x="5791200" y="4762498"/>
            <a:ext cx="849443" cy="4953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ular Callout 1" descr="&quot;&quot;"/>
          <p:cNvSpPr/>
          <p:nvPr/>
        </p:nvSpPr>
        <p:spPr>
          <a:xfrm>
            <a:off x="1066800" y="1752600"/>
            <a:ext cx="5486400" cy="4190996"/>
          </a:xfrm>
          <a:prstGeom prst="wedgeRectCallout">
            <a:avLst>
              <a:gd name="adj1" fmla="val 58226"/>
              <a:gd name="adj2" fmla="val 21293"/>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Frame 10" descr="&quot;&quot;"/>
          <p:cNvSpPr/>
          <p:nvPr/>
        </p:nvSpPr>
        <p:spPr>
          <a:xfrm>
            <a:off x="7086600" y="3962399"/>
            <a:ext cx="2026420" cy="1600201"/>
          </a:xfrm>
          <a:prstGeom prst="frame">
            <a:avLst>
              <a:gd name="adj1" fmla="val 3885"/>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2" descr="Workload Tools/Reports link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143" t="35518" r="4567" b="46297"/>
          <a:stretch/>
        </p:blipFill>
        <p:spPr bwMode="auto">
          <a:xfrm>
            <a:off x="1682559" y="2261319"/>
            <a:ext cx="4224402" cy="3314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89" name="Title 1"/>
          <p:cNvSpPr>
            <a:spLocks noGrp="1"/>
          </p:cNvSpPr>
          <p:nvPr>
            <p:ph type="title"/>
          </p:nvPr>
        </p:nvSpPr>
        <p:spPr>
          <a:xfrm>
            <a:off x="-228600" y="381000"/>
            <a:ext cx="9341620" cy="1298028"/>
          </a:xfrm>
        </p:spPr>
        <p:txBody>
          <a:bodyPr>
            <a:noAutofit/>
          </a:bodyPr>
          <a:lstStyle/>
          <a:p>
            <a:r>
              <a:rPr lang="en-US" sz="3600" dirty="0"/>
              <a:t>Clinical Pharmacy Practice SharePoint</a:t>
            </a:r>
            <a:br>
              <a:rPr lang="en-US" sz="3600" dirty="0"/>
            </a:br>
            <a:r>
              <a:rPr lang="en-US" sz="3600" dirty="0"/>
              <a:t>Workload Capture Page</a:t>
            </a:r>
          </a:p>
        </p:txBody>
      </p:sp>
    </p:spTree>
    <p:extLst>
      <p:ext uri="{BB962C8B-B14F-4D97-AF65-F5344CB8AC3E}">
        <p14:creationId xmlns:p14="http://schemas.microsoft.com/office/powerpoint/2010/main" val="9713921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2826" y="2819400"/>
            <a:ext cx="4419600" cy="4038600"/>
          </a:xfrm>
        </p:spPr>
        <p:txBody>
          <a:bodyPr>
            <a:normAutofit/>
          </a:bodyPr>
          <a:lstStyle/>
          <a:p>
            <a:pPr marL="914400" lvl="1" indent="-514350">
              <a:buFont typeface="+mj-lt"/>
              <a:buAutoNum type="alphaUcPeriod"/>
            </a:pPr>
            <a:r>
              <a:rPr lang="en-US" dirty="0" smtClean="0"/>
              <a:t>Clinics </a:t>
            </a:r>
            <a:r>
              <a:rPr lang="en-US" dirty="0"/>
              <a:t>are not set-up appropriately</a:t>
            </a:r>
          </a:p>
          <a:p>
            <a:pPr marL="914400" lvl="1" indent="-514350">
              <a:buFont typeface="+mj-lt"/>
              <a:buAutoNum type="alphaUcPeriod"/>
            </a:pPr>
            <a:r>
              <a:rPr lang="en-US" dirty="0"/>
              <a:t>Not all count workload is being encountered</a:t>
            </a:r>
          </a:p>
          <a:p>
            <a:pPr marL="914400" lvl="1" indent="-514350">
              <a:buFont typeface="+mj-lt"/>
              <a:buAutoNum type="alphaUcPeriod"/>
            </a:pPr>
            <a:r>
              <a:rPr lang="en-US" dirty="0"/>
              <a:t>We have no CHAR4 codes on our clinics</a:t>
            </a:r>
          </a:p>
          <a:p>
            <a:pPr marL="914400" lvl="1" indent="-514350">
              <a:buFont typeface="+mj-lt"/>
              <a:buAutoNum type="alphaUcPeriod"/>
            </a:pPr>
            <a:r>
              <a:rPr lang="en-US" dirty="0"/>
              <a:t>I have no concerns, we are doing well. </a:t>
            </a:r>
          </a:p>
        </p:txBody>
      </p:sp>
      <p:sp>
        <p:nvSpPr>
          <p:cNvPr id="3" name="Rectangle 2" descr="What is your greatest concern regarding clinical pharmacy encounter documentation at your Medical Center?&#10;"/>
          <p:cNvSpPr/>
          <p:nvPr/>
        </p:nvSpPr>
        <p:spPr>
          <a:xfrm>
            <a:off x="457200" y="1414790"/>
            <a:ext cx="8153400" cy="1384995"/>
          </a:xfrm>
          <a:prstGeom prst="rect">
            <a:avLst/>
          </a:prstGeom>
        </p:spPr>
        <p:txBody>
          <a:bodyPr wrap="square">
            <a:spAutoFit/>
          </a:bodyPr>
          <a:lstStyle/>
          <a:p>
            <a:pPr>
              <a:defRPr/>
            </a:pPr>
            <a:r>
              <a:rPr lang="en-US" sz="2800" dirty="0"/>
              <a:t>What is your greatest concern regarding clinical pharmacy encounter documentation at your Medical Center?</a:t>
            </a:r>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90611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2826" y="2819400"/>
            <a:ext cx="4419600" cy="4038600"/>
          </a:xfrm>
        </p:spPr>
        <p:txBody>
          <a:bodyPr>
            <a:normAutofit/>
          </a:bodyPr>
          <a:lstStyle/>
          <a:p>
            <a:pPr marL="914400" lvl="1" indent="-514350">
              <a:buFont typeface="+mj-lt"/>
              <a:buAutoNum type="alphaUcPeriod"/>
            </a:pPr>
            <a:r>
              <a:rPr lang="en-US" dirty="0" smtClean="0"/>
              <a:t>Clinics </a:t>
            </a:r>
            <a:r>
              <a:rPr lang="en-US" dirty="0"/>
              <a:t>are not set-up appropriately</a:t>
            </a:r>
          </a:p>
          <a:p>
            <a:pPr marL="914400" lvl="1" indent="-514350">
              <a:buFont typeface="+mj-lt"/>
              <a:buAutoNum type="alphaUcPeriod"/>
            </a:pPr>
            <a:r>
              <a:rPr lang="en-US" dirty="0"/>
              <a:t>Not all count workload is being encountered</a:t>
            </a:r>
          </a:p>
          <a:p>
            <a:pPr marL="914400" lvl="1" indent="-514350">
              <a:buFont typeface="+mj-lt"/>
              <a:buAutoNum type="alphaUcPeriod"/>
            </a:pPr>
            <a:r>
              <a:rPr lang="en-US" dirty="0"/>
              <a:t>We have no CHAR4 codes on our clinics</a:t>
            </a:r>
          </a:p>
          <a:p>
            <a:pPr marL="914400" lvl="1" indent="-514350">
              <a:buFont typeface="+mj-lt"/>
              <a:buAutoNum type="alphaUcPeriod"/>
            </a:pPr>
            <a:r>
              <a:rPr lang="en-US" dirty="0"/>
              <a:t>I have no concerns, we are doing well. </a:t>
            </a:r>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79571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extLst>
              <p:ext uri="{D42A27DB-BD31-4B8C-83A1-F6EECF244321}">
                <p14:modId xmlns:p14="http://schemas.microsoft.com/office/powerpoint/2010/main" val="4045543425"/>
              </p:ext>
            </p:extLst>
          </p:nvPr>
        </p:nvGraphicFramePr>
        <p:xfrm>
          <a:off x="152400" y="0"/>
          <a:ext cx="8839200" cy="670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8914" name="Title 1"/>
          <p:cNvSpPr>
            <a:spLocks noGrp="1"/>
          </p:cNvSpPr>
          <p:nvPr>
            <p:ph type="title"/>
          </p:nvPr>
        </p:nvSpPr>
        <p:spPr>
          <a:xfrm>
            <a:off x="685800" y="5410200"/>
            <a:ext cx="4953000" cy="990600"/>
          </a:xfrm>
        </p:spPr>
        <p:txBody>
          <a:bodyPr/>
          <a:lstStyle/>
          <a:p>
            <a:pPr eaLnBrk="1" hangingPunct="1"/>
            <a:r>
              <a:rPr lang="en-US" b="1" dirty="0"/>
              <a:t>Key References</a:t>
            </a:r>
          </a:p>
        </p:txBody>
      </p:sp>
    </p:spTree>
    <p:extLst>
      <p:ext uri="{BB962C8B-B14F-4D97-AF65-F5344CB8AC3E}">
        <p14:creationId xmlns:p14="http://schemas.microsoft.com/office/powerpoint/2010/main" val="22108340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
            <p:extLst>
              <p:ext uri="{D42A27DB-BD31-4B8C-83A1-F6EECF244321}">
                <p14:modId xmlns:p14="http://schemas.microsoft.com/office/powerpoint/2010/main" val="180955486"/>
              </p:ext>
            </p:extLst>
          </p:nvPr>
        </p:nvGraphicFramePr>
        <p:xfrm>
          <a:off x="0" y="914400"/>
          <a:ext cx="91440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985" name="Title 1"/>
          <p:cNvSpPr>
            <a:spLocks noGrp="1"/>
          </p:cNvSpPr>
          <p:nvPr>
            <p:ph type="title"/>
          </p:nvPr>
        </p:nvSpPr>
        <p:spPr>
          <a:xfrm>
            <a:off x="612775" y="76200"/>
            <a:ext cx="8153400" cy="990600"/>
          </a:xfrm>
        </p:spPr>
        <p:txBody>
          <a:bodyPr>
            <a:noAutofit/>
          </a:bodyPr>
          <a:lstStyle/>
          <a:p>
            <a:r>
              <a:rPr lang="en-US" sz="6000" b="1" dirty="0" smtClean="0"/>
              <a:t>Key </a:t>
            </a:r>
            <a:r>
              <a:rPr lang="en-US" sz="6000" b="1" dirty="0"/>
              <a:t>Elements</a:t>
            </a:r>
            <a:endParaRPr lang="en-US" sz="7200" dirty="0"/>
          </a:p>
        </p:txBody>
      </p:sp>
    </p:spTree>
    <p:extLst>
      <p:ext uri="{BB962C8B-B14F-4D97-AF65-F5344CB8AC3E}">
        <p14:creationId xmlns:p14="http://schemas.microsoft.com/office/powerpoint/2010/main" val="40164059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physician writing on a chart"/>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3400" y="0"/>
            <a:ext cx="10189028" cy="6796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1" name="Content Placeholder 2"/>
          <p:cNvSpPr>
            <a:spLocks noGrp="1"/>
          </p:cNvSpPr>
          <p:nvPr>
            <p:ph sz="quarter" idx="1"/>
          </p:nvPr>
        </p:nvSpPr>
        <p:spPr>
          <a:xfrm>
            <a:off x="-76200" y="5257800"/>
            <a:ext cx="9220200" cy="1600200"/>
          </a:xfr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oAutofit/>
          </a:bodyPr>
          <a:lstStyle/>
          <a:p>
            <a:pPr marL="0" indent="0" algn="ctr" eaLnBrk="1" hangingPunct="1">
              <a:lnSpc>
                <a:spcPct val="90000"/>
              </a:lnSpc>
              <a:buNone/>
            </a:pPr>
            <a:r>
              <a:rPr lang="en-US" b="1" dirty="0"/>
              <a:t>Patient Care Data Capture, VHA Directive </a:t>
            </a:r>
            <a:r>
              <a:rPr lang="en-US" b="1" dirty="0" smtClean="0"/>
              <a:t>2009-002</a:t>
            </a:r>
            <a:endParaRPr lang="en-US" b="1" dirty="0"/>
          </a:p>
          <a:p>
            <a:pPr marL="0" indent="0" algn="ctr" eaLnBrk="1" hangingPunct="1">
              <a:lnSpc>
                <a:spcPct val="90000"/>
              </a:lnSpc>
              <a:buNone/>
            </a:pPr>
            <a:r>
              <a:rPr lang="en-US" b="1" dirty="0"/>
              <a:t>Why document workload</a:t>
            </a:r>
            <a:r>
              <a:rPr lang="en-US" b="1" dirty="0" smtClean="0"/>
              <a:t>?</a:t>
            </a:r>
            <a:endParaRPr lang="en-US" sz="2800" b="1" dirty="0">
              <a:latin typeface="Tw Cen MT" charset="0"/>
            </a:endParaRPr>
          </a:p>
        </p:txBody>
      </p:sp>
      <p:sp>
        <p:nvSpPr>
          <p:cNvPr id="2" name="Rectangle 1" descr="PCE = Patient Care Encounter; professional contact between a patient and a practitioner &#10;Encounter = outpatient or inpatient setting&#10;Encounter = count workload&#10;"/>
          <p:cNvSpPr/>
          <p:nvPr/>
        </p:nvSpPr>
        <p:spPr>
          <a:xfrm>
            <a:off x="228600" y="152400"/>
            <a:ext cx="8610600" cy="2133600"/>
          </a:xfrm>
          <a:prstGeom prst="rect">
            <a:avLst/>
          </a:prstGeom>
          <a:ln w="76200"/>
        </p:spPr>
        <p:style>
          <a:lnRef idx="2">
            <a:schemeClr val="accent4"/>
          </a:lnRef>
          <a:fillRef idx="1">
            <a:schemeClr val="lt1"/>
          </a:fillRef>
          <a:effectRef idx="0">
            <a:schemeClr val="accent4"/>
          </a:effectRef>
          <a:fontRef idx="minor">
            <a:schemeClr val="dk1"/>
          </a:fontRef>
        </p:style>
        <p:txBody>
          <a:bodyPr rtlCol="0" anchor="ctr"/>
          <a:lstStyle/>
          <a:p>
            <a:pPr lvl="1">
              <a:lnSpc>
                <a:spcPct val="90000"/>
              </a:lnSpc>
            </a:pPr>
            <a:r>
              <a:rPr lang="en-US" sz="4000" b="1" u="sng" dirty="0">
                <a:latin typeface="+mj-lt"/>
              </a:rPr>
              <a:t>PCE</a:t>
            </a:r>
            <a:r>
              <a:rPr lang="en-US" sz="4000" dirty="0">
                <a:latin typeface="+mj-lt"/>
              </a:rPr>
              <a:t> </a:t>
            </a:r>
            <a:r>
              <a:rPr lang="en-US" sz="3000" dirty="0">
                <a:latin typeface="+mj-lt"/>
              </a:rPr>
              <a:t>= </a:t>
            </a:r>
            <a:r>
              <a:rPr lang="en-US" sz="3000" dirty="0" smtClean="0">
                <a:latin typeface="+mj-lt"/>
              </a:rPr>
              <a:t>Patient Care Encounter; professional </a:t>
            </a:r>
            <a:r>
              <a:rPr lang="en-US" sz="3000" dirty="0">
                <a:latin typeface="+mj-lt"/>
              </a:rPr>
              <a:t>contact between a patient and a practitioner </a:t>
            </a:r>
          </a:p>
          <a:p>
            <a:pPr lvl="1">
              <a:lnSpc>
                <a:spcPct val="90000"/>
              </a:lnSpc>
            </a:pPr>
            <a:r>
              <a:rPr lang="en-US" sz="4000" b="1" u="sng" dirty="0">
                <a:latin typeface="+mj-lt"/>
              </a:rPr>
              <a:t>Encounter</a:t>
            </a:r>
            <a:r>
              <a:rPr lang="en-US" sz="4000" dirty="0">
                <a:latin typeface="+mj-lt"/>
              </a:rPr>
              <a:t> </a:t>
            </a:r>
            <a:r>
              <a:rPr lang="en-US" sz="3000" dirty="0">
                <a:latin typeface="+mj-lt"/>
              </a:rPr>
              <a:t>= outpatient or inpatient setting</a:t>
            </a:r>
          </a:p>
          <a:p>
            <a:pPr lvl="1">
              <a:lnSpc>
                <a:spcPct val="90000"/>
              </a:lnSpc>
            </a:pPr>
            <a:r>
              <a:rPr lang="en-US" sz="4000" b="1" u="sng" dirty="0">
                <a:latin typeface="+mj-lt"/>
              </a:rPr>
              <a:t>Encounter</a:t>
            </a:r>
            <a:r>
              <a:rPr lang="en-US" sz="4000" dirty="0">
                <a:latin typeface="+mj-lt"/>
              </a:rPr>
              <a:t> </a:t>
            </a:r>
            <a:r>
              <a:rPr lang="en-US" sz="3000" dirty="0">
                <a:latin typeface="+mj-lt"/>
              </a:rPr>
              <a:t>= count </a:t>
            </a:r>
            <a:r>
              <a:rPr lang="en-US" sz="3000" dirty="0" smtClean="0">
                <a:latin typeface="+mj-lt"/>
              </a:rPr>
              <a:t>workload</a:t>
            </a:r>
            <a:endParaRPr lang="en-US" sz="3000" dirty="0">
              <a:latin typeface="+mj-lt"/>
            </a:endParaRPr>
          </a:p>
        </p:txBody>
      </p:sp>
    </p:spTree>
    <p:extLst>
      <p:ext uri="{BB962C8B-B14F-4D97-AF65-F5344CB8AC3E}">
        <p14:creationId xmlns:p14="http://schemas.microsoft.com/office/powerpoint/2010/main" val="26147588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600200"/>
            <a:ext cx="8534400" cy="4876800"/>
          </a:xfrm>
        </p:spPr>
        <p:txBody>
          <a:bodyPr>
            <a:normAutofit fontScale="85000" lnSpcReduction="20000"/>
          </a:bodyPr>
          <a:lstStyle/>
          <a:p>
            <a:pPr marL="0" indent="0">
              <a:buNone/>
              <a:defRPr/>
            </a:pPr>
            <a:r>
              <a:rPr lang="en-US" sz="4000" dirty="0" smtClean="0"/>
              <a:t>Which of the following is </a:t>
            </a:r>
            <a:r>
              <a:rPr lang="en-US" sz="4000" u="sng" dirty="0" smtClean="0"/>
              <a:t>NOT </a:t>
            </a:r>
            <a:r>
              <a:rPr lang="en-US" sz="4000" dirty="0" smtClean="0"/>
              <a:t>considered count workload?</a:t>
            </a:r>
            <a:endParaRPr lang="en-US" sz="4000" dirty="0"/>
          </a:p>
          <a:p>
            <a:pPr marL="0" indent="0">
              <a:buFont typeface="Wingdings" charset="0"/>
              <a:buNone/>
              <a:defRPr/>
            </a:pPr>
            <a:endParaRPr lang="en-US" sz="4000" dirty="0"/>
          </a:p>
          <a:p>
            <a:pPr marL="742950" indent="-742950">
              <a:buAutoNum type="alphaUcPeriod"/>
              <a:defRPr/>
            </a:pPr>
            <a:r>
              <a:rPr lang="en-US" sz="4000" dirty="0" smtClean="0"/>
              <a:t>Medication management F2F clinics</a:t>
            </a:r>
          </a:p>
          <a:p>
            <a:pPr marL="742950" indent="-742950">
              <a:buAutoNum type="alphaUcPeriod"/>
              <a:defRPr/>
            </a:pPr>
            <a:r>
              <a:rPr lang="en-US" sz="4000" dirty="0" smtClean="0"/>
              <a:t>Medication management telephone clinics</a:t>
            </a:r>
          </a:p>
          <a:p>
            <a:pPr marL="742950" indent="-742950">
              <a:buAutoNum type="alphaUcPeriod"/>
              <a:defRPr/>
            </a:pPr>
            <a:r>
              <a:rPr lang="en-US" sz="4000" dirty="0" smtClean="0"/>
              <a:t>Patient calling to request refills on medications</a:t>
            </a:r>
          </a:p>
          <a:p>
            <a:pPr marL="742950" indent="-742950">
              <a:buAutoNum type="alphaUcPeriod"/>
              <a:defRPr/>
            </a:pPr>
            <a:r>
              <a:rPr lang="en-US" sz="4000" dirty="0" smtClean="0"/>
              <a:t>Pharmacist medication adjustments in inpatient (aminoglycosides, warfarin)</a:t>
            </a:r>
          </a:p>
          <a:p>
            <a:pPr marL="742950" indent="-742950">
              <a:buAutoNum type="alphaUcPeriod"/>
              <a:defRPr/>
            </a:pPr>
            <a:r>
              <a:rPr lang="en-US" sz="4000" dirty="0" err="1" smtClean="0"/>
              <a:t>Nonformulary</a:t>
            </a:r>
            <a:r>
              <a:rPr lang="en-US" sz="4000" dirty="0" smtClean="0"/>
              <a:t> consults</a:t>
            </a:r>
            <a:endParaRPr lang="en-US" sz="4000" dirty="0"/>
          </a:p>
        </p:txBody>
      </p:sp>
      <p:sp>
        <p:nvSpPr>
          <p:cNvPr id="4" name="Title 3"/>
          <p:cNvSpPr>
            <a:spLocks noGrp="1"/>
          </p:cNvSpPr>
          <p:nvPr>
            <p:ph type="title"/>
          </p:nvPr>
        </p:nvSpPr>
        <p:spPr>
          <a:xfrm>
            <a:off x="914400" y="228600"/>
            <a:ext cx="8229600" cy="1143000"/>
          </a:xfrm>
        </p:spPr>
        <p:txBody>
          <a:bodyPr/>
          <a:lstStyle/>
          <a:p>
            <a:r>
              <a:rPr lang="en-US" dirty="0" smtClean="0"/>
              <a:t>Poll Question</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47498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
            <p:extLst>
              <p:ext uri="{D42A27DB-BD31-4B8C-83A1-F6EECF244321}">
                <p14:modId xmlns:p14="http://schemas.microsoft.com/office/powerpoint/2010/main" val="563803416"/>
              </p:ext>
            </p:extLst>
          </p:nvPr>
        </p:nvGraphicFramePr>
        <p:xfrm>
          <a:off x="152400" y="152400"/>
          <a:ext cx="8839200" cy="662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1254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07764027"/>
              </p:ext>
            </p:extLst>
          </p:nvPr>
        </p:nvGraphicFramePr>
        <p:xfrm>
          <a:off x="228600" y="1981200"/>
          <a:ext cx="91440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8129" name="Title 1"/>
          <p:cNvSpPr>
            <a:spLocks noGrp="1"/>
          </p:cNvSpPr>
          <p:nvPr>
            <p:ph type="title"/>
          </p:nvPr>
        </p:nvSpPr>
        <p:spPr>
          <a:xfrm>
            <a:off x="457200" y="152400"/>
            <a:ext cx="8305800" cy="1676400"/>
          </a:xfrm>
          <a:ln w="76200">
            <a:solidFill>
              <a:schemeClr val="accent4"/>
            </a:solidFill>
          </a:ln>
        </p:spPr>
        <p:style>
          <a:lnRef idx="2">
            <a:schemeClr val="accent4"/>
          </a:lnRef>
          <a:fillRef idx="1">
            <a:schemeClr val="lt1"/>
          </a:fillRef>
          <a:effectRef idx="0">
            <a:schemeClr val="accent4"/>
          </a:effectRef>
          <a:fontRef idx="minor">
            <a:schemeClr val="dk1"/>
          </a:fontRef>
        </p:style>
        <p:txBody>
          <a:bodyPr>
            <a:noAutofit/>
          </a:bodyPr>
          <a:lstStyle/>
          <a:p>
            <a:r>
              <a:rPr lang="en-US" b="1" dirty="0" smtClean="0"/>
              <a:t>Patient Care Encounter</a:t>
            </a:r>
            <a:br>
              <a:rPr lang="en-US" b="1" dirty="0" smtClean="0"/>
            </a:br>
            <a:r>
              <a:rPr lang="en-US" b="1" dirty="0" smtClean="0"/>
              <a:t>Disease State Management Clinics</a:t>
            </a:r>
            <a:endParaRPr lang="en-US" b="1" dirty="0"/>
          </a:p>
        </p:txBody>
      </p:sp>
    </p:spTree>
    <p:extLst>
      <p:ext uri="{BB962C8B-B14F-4D97-AF65-F5344CB8AC3E}">
        <p14:creationId xmlns:p14="http://schemas.microsoft.com/office/powerpoint/2010/main" val="39130794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sz="quarter" idx="1"/>
            <p:extLst>
              <p:ext uri="{D42A27DB-BD31-4B8C-83A1-F6EECF244321}">
                <p14:modId xmlns:p14="http://schemas.microsoft.com/office/powerpoint/2010/main" val="2246292801"/>
              </p:ext>
            </p:extLst>
          </p:nvPr>
        </p:nvGraphicFramePr>
        <p:xfrm>
          <a:off x="344557" y="2590800"/>
          <a:ext cx="8763000" cy="381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8129" name="Title 1"/>
          <p:cNvSpPr>
            <a:spLocks noGrp="1"/>
          </p:cNvSpPr>
          <p:nvPr>
            <p:ph type="title"/>
          </p:nvPr>
        </p:nvSpPr>
        <p:spPr>
          <a:xfrm>
            <a:off x="533400" y="228600"/>
            <a:ext cx="8153400" cy="1905000"/>
          </a:xfrm>
          <a:ln w="76200">
            <a:solidFill>
              <a:schemeClr val="accent4"/>
            </a:solidFill>
          </a:ln>
        </p:spPr>
        <p:style>
          <a:lnRef idx="2">
            <a:schemeClr val="accent4"/>
          </a:lnRef>
          <a:fillRef idx="1">
            <a:schemeClr val="lt1"/>
          </a:fillRef>
          <a:effectRef idx="0">
            <a:schemeClr val="accent4"/>
          </a:effectRef>
          <a:fontRef idx="minor">
            <a:schemeClr val="dk1"/>
          </a:fontRef>
        </p:style>
        <p:txBody>
          <a:bodyPr>
            <a:noAutofit/>
          </a:bodyPr>
          <a:lstStyle/>
          <a:p>
            <a:r>
              <a:rPr lang="en-US" sz="4000" b="1" dirty="0" smtClean="0"/>
              <a:t>Patient Care Encounter</a:t>
            </a:r>
            <a:br>
              <a:rPr lang="en-US" sz="4000" b="1" dirty="0" smtClean="0"/>
            </a:br>
            <a:r>
              <a:rPr lang="en-US" sz="4000" b="1" dirty="0" smtClean="0"/>
              <a:t>“Count Workload”</a:t>
            </a:r>
            <a:endParaRPr lang="en-US" sz="4000" b="1" dirty="0"/>
          </a:p>
        </p:txBody>
      </p:sp>
    </p:spTree>
    <p:extLst>
      <p:ext uri="{BB962C8B-B14F-4D97-AF65-F5344CB8AC3E}">
        <p14:creationId xmlns:p14="http://schemas.microsoft.com/office/powerpoint/2010/main" val="20824212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sz="quarter" idx="1"/>
            <p:extLst>
              <p:ext uri="{D42A27DB-BD31-4B8C-83A1-F6EECF244321}">
                <p14:modId xmlns:p14="http://schemas.microsoft.com/office/powerpoint/2010/main" val="2441117817"/>
              </p:ext>
            </p:extLst>
          </p:nvPr>
        </p:nvGraphicFramePr>
        <p:xfrm>
          <a:off x="152400" y="152400"/>
          <a:ext cx="9144000"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650" name="Title 3"/>
          <p:cNvSpPr>
            <a:spLocks noGrp="1"/>
          </p:cNvSpPr>
          <p:nvPr>
            <p:ph type="title"/>
          </p:nvPr>
        </p:nvSpPr>
        <p:spPr>
          <a:xfrm>
            <a:off x="0" y="2667000"/>
            <a:ext cx="6324600" cy="1447800"/>
          </a:xfrm>
        </p:spPr>
        <p:txBody>
          <a:bodyPr>
            <a:noAutofit/>
          </a:bodyPr>
          <a:lstStyle/>
          <a:p>
            <a:r>
              <a:rPr lang="en-US" sz="8000" b="1" dirty="0" smtClean="0"/>
              <a:t>BACKGROUND</a:t>
            </a:r>
            <a:endParaRPr lang="en-US" sz="8000" b="1" dirty="0"/>
          </a:p>
        </p:txBody>
      </p:sp>
    </p:spTree>
    <p:extLst>
      <p:ext uri="{BB962C8B-B14F-4D97-AF65-F5344CB8AC3E}">
        <p14:creationId xmlns:p14="http://schemas.microsoft.com/office/powerpoint/2010/main" val="6193910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tethescope with purple tubing resting on a presciption form"/>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7200" y="0"/>
            <a:ext cx="10058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609600" y="4419600"/>
            <a:ext cx="8229600" cy="2133600"/>
          </a:xfrm>
          <a:ln w="76200"/>
        </p:spPr>
        <p:style>
          <a:lnRef idx="2">
            <a:schemeClr val="accent4"/>
          </a:lnRef>
          <a:fillRef idx="1">
            <a:schemeClr val="lt1"/>
          </a:fillRef>
          <a:effectRef idx="0">
            <a:schemeClr val="accent4"/>
          </a:effectRef>
          <a:fontRef idx="minor">
            <a:schemeClr val="dk1"/>
          </a:fontRef>
        </p:style>
        <p:txBody>
          <a:bodyPr>
            <a:normAutofit lnSpcReduction="10000"/>
          </a:bodyPr>
          <a:lstStyle/>
          <a:p>
            <a:r>
              <a:rPr lang="en-US" dirty="0" smtClean="0"/>
              <a:t>A patient requesting refills on a medication</a:t>
            </a:r>
          </a:p>
          <a:p>
            <a:r>
              <a:rPr lang="en-US" dirty="0" smtClean="0"/>
              <a:t>Telephone follow-up &lt; 7 days after a previous encounter</a:t>
            </a:r>
          </a:p>
          <a:p>
            <a:r>
              <a:rPr lang="en-US" dirty="0" smtClean="0"/>
              <a:t>General education at the pharmacy window</a:t>
            </a:r>
          </a:p>
          <a:p>
            <a:pPr marL="0" indent="0">
              <a:buNone/>
            </a:pPr>
            <a:endParaRPr lang="en-US" dirty="0"/>
          </a:p>
        </p:txBody>
      </p:sp>
      <p:sp>
        <p:nvSpPr>
          <p:cNvPr id="2" name="Title 1"/>
          <p:cNvSpPr>
            <a:spLocks noGrp="1"/>
          </p:cNvSpPr>
          <p:nvPr>
            <p:ph type="title"/>
          </p:nvPr>
        </p:nvSpPr>
        <p:spPr>
          <a:xfrm>
            <a:off x="457200" y="274638"/>
            <a:ext cx="5410200" cy="1143000"/>
          </a:xfrm>
          <a:ln w="76200"/>
        </p:spPr>
        <p:style>
          <a:lnRef idx="2">
            <a:schemeClr val="accent3"/>
          </a:lnRef>
          <a:fillRef idx="1">
            <a:schemeClr val="lt1"/>
          </a:fillRef>
          <a:effectRef idx="0">
            <a:schemeClr val="accent3"/>
          </a:effectRef>
          <a:fontRef idx="minor">
            <a:schemeClr val="dk1"/>
          </a:fontRef>
        </p:style>
        <p:txBody>
          <a:bodyPr>
            <a:normAutofit/>
          </a:bodyPr>
          <a:lstStyle/>
          <a:p>
            <a:r>
              <a:rPr lang="en-US" dirty="0" smtClean="0"/>
              <a:t>Non-Count Workload</a:t>
            </a:r>
            <a:endParaRPr lang="en-US" dirty="0"/>
          </a:p>
        </p:txBody>
      </p:sp>
    </p:spTree>
    <p:extLst>
      <p:ext uri="{BB962C8B-B14F-4D97-AF65-F5344CB8AC3E}">
        <p14:creationId xmlns:p14="http://schemas.microsoft.com/office/powerpoint/2010/main" val="10196058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6200" y="1828800"/>
            <a:ext cx="5029200" cy="4038600"/>
          </a:xfrm>
        </p:spPr>
        <p:txBody>
          <a:bodyPr>
            <a:noAutofit/>
          </a:bodyPr>
          <a:lstStyle/>
          <a:p>
            <a:pPr marL="742950" indent="-742950">
              <a:buAutoNum type="alphaUcPeriod"/>
              <a:defRPr/>
            </a:pPr>
            <a:r>
              <a:rPr lang="en-US" sz="2800" dirty="0" smtClean="0"/>
              <a:t>Medication management F2F clinics</a:t>
            </a:r>
          </a:p>
          <a:p>
            <a:pPr marL="742950" indent="-742950">
              <a:buAutoNum type="alphaUcPeriod"/>
              <a:defRPr/>
            </a:pPr>
            <a:r>
              <a:rPr lang="en-US" sz="2800" dirty="0" smtClean="0"/>
              <a:t>Medication management telephone clinics</a:t>
            </a:r>
          </a:p>
          <a:p>
            <a:pPr marL="742950" indent="-742950">
              <a:buAutoNum type="alphaUcPeriod"/>
              <a:defRPr/>
            </a:pPr>
            <a:r>
              <a:rPr lang="en-US" sz="2800" dirty="0" smtClean="0"/>
              <a:t>Patient calling to request refills on medications</a:t>
            </a:r>
          </a:p>
          <a:p>
            <a:pPr marL="742950" indent="-742950">
              <a:buAutoNum type="alphaUcPeriod"/>
              <a:defRPr/>
            </a:pPr>
            <a:r>
              <a:rPr lang="en-US" sz="2800" dirty="0" smtClean="0"/>
              <a:t>Pharmacist medication adjustments in inpatient (aminoglycosides, warfarin)</a:t>
            </a:r>
          </a:p>
          <a:p>
            <a:pPr marL="742950" indent="-742950">
              <a:buAutoNum type="alphaUcPeriod"/>
              <a:defRPr/>
            </a:pPr>
            <a:r>
              <a:rPr lang="en-US" sz="2800" dirty="0" err="1" smtClean="0"/>
              <a:t>Nonformulary</a:t>
            </a:r>
            <a:r>
              <a:rPr lang="en-US" sz="2800" dirty="0" smtClean="0"/>
              <a:t> consults</a:t>
            </a:r>
          </a:p>
          <a:p>
            <a:pPr marL="914400" lvl="1" indent="-514350">
              <a:buFont typeface="+mj-lt"/>
              <a:buAutoNum type="alphaUcPeriod"/>
            </a:pPr>
            <a:endParaRPr lang="en-US" dirty="0"/>
          </a:p>
        </p:txBody>
      </p:sp>
      <p:sp>
        <p:nvSpPr>
          <p:cNvPr id="2" name="Rectangle 1" descr="Which of the following is NOT considered count workload?&#10;"/>
          <p:cNvSpPr/>
          <p:nvPr/>
        </p:nvSpPr>
        <p:spPr>
          <a:xfrm>
            <a:off x="457200" y="914400"/>
            <a:ext cx="8305800" cy="1077218"/>
          </a:xfrm>
          <a:prstGeom prst="rect">
            <a:avLst/>
          </a:prstGeom>
        </p:spPr>
        <p:txBody>
          <a:bodyPr wrap="square">
            <a:spAutoFit/>
          </a:bodyPr>
          <a:lstStyle/>
          <a:p>
            <a:pPr>
              <a:defRPr/>
            </a:pPr>
            <a:r>
              <a:rPr lang="en-US" sz="3200" dirty="0"/>
              <a:t>Which of the following is </a:t>
            </a:r>
            <a:r>
              <a:rPr lang="en-US" sz="3200" u="sng" dirty="0"/>
              <a:t>NOT </a:t>
            </a:r>
            <a:r>
              <a:rPr lang="en-US" sz="3200" dirty="0"/>
              <a:t>considered count workload?</a:t>
            </a:r>
          </a:p>
        </p:txBody>
      </p:sp>
      <p:sp>
        <p:nvSpPr>
          <p:cNvPr id="4" name="Title 3"/>
          <p:cNvSpPr>
            <a:spLocks noGrp="1"/>
          </p:cNvSpPr>
          <p:nvPr>
            <p:ph type="title"/>
          </p:nvPr>
        </p:nvSpPr>
        <p:spPr>
          <a:xfrm>
            <a:off x="914400" y="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1143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09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6200" y="1828800"/>
            <a:ext cx="5029200" cy="4038600"/>
          </a:xfrm>
        </p:spPr>
        <p:txBody>
          <a:bodyPr>
            <a:noAutofit/>
          </a:bodyPr>
          <a:lstStyle/>
          <a:p>
            <a:pPr marL="742950" indent="-742950">
              <a:buAutoNum type="alphaUcPeriod"/>
              <a:defRPr/>
            </a:pPr>
            <a:r>
              <a:rPr lang="en-US" sz="2800" dirty="0" smtClean="0"/>
              <a:t>Medication management F2F clinics</a:t>
            </a:r>
          </a:p>
          <a:p>
            <a:pPr marL="742950" indent="-742950">
              <a:buAutoNum type="alphaUcPeriod"/>
              <a:defRPr/>
            </a:pPr>
            <a:r>
              <a:rPr lang="en-US" sz="2800" dirty="0" smtClean="0"/>
              <a:t>Medication management telephone clinics</a:t>
            </a:r>
          </a:p>
          <a:p>
            <a:pPr marL="742950" indent="-742950">
              <a:buAutoNum type="alphaUcPeriod"/>
              <a:defRPr/>
            </a:pPr>
            <a:r>
              <a:rPr lang="en-US" sz="2800" dirty="0" smtClean="0"/>
              <a:t>Patient calling to request refills on medications</a:t>
            </a:r>
          </a:p>
          <a:p>
            <a:pPr marL="742950" indent="-742950">
              <a:buAutoNum type="alphaUcPeriod"/>
              <a:defRPr/>
            </a:pPr>
            <a:r>
              <a:rPr lang="en-US" sz="2800" dirty="0" smtClean="0"/>
              <a:t>Pharmacist medication adjustments in inpatient (aminoglycosides, warfarin)</a:t>
            </a:r>
          </a:p>
          <a:p>
            <a:pPr marL="742950" indent="-742950">
              <a:buAutoNum type="alphaUcPeriod"/>
              <a:defRPr/>
            </a:pPr>
            <a:r>
              <a:rPr lang="en-US" sz="2800" dirty="0" err="1" smtClean="0"/>
              <a:t>Nonformulary</a:t>
            </a:r>
            <a:r>
              <a:rPr lang="en-US" sz="2800" dirty="0" smtClean="0"/>
              <a:t> consults</a:t>
            </a:r>
          </a:p>
          <a:p>
            <a:pPr marL="914400" lvl="1" indent="-514350">
              <a:buFont typeface="+mj-lt"/>
              <a:buAutoNum type="alphaUcPeriod"/>
            </a:pPr>
            <a:endParaRPr lang="en-US" dirty="0"/>
          </a:p>
        </p:txBody>
      </p:sp>
      <p:sp>
        <p:nvSpPr>
          <p:cNvPr id="4" name="Title 3"/>
          <p:cNvSpPr>
            <a:spLocks noGrp="1"/>
          </p:cNvSpPr>
          <p:nvPr>
            <p:ph type="title"/>
          </p:nvPr>
        </p:nvSpPr>
        <p:spPr>
          <a:xfrm>
            <a:off x="914400" y="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1143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96539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extLst>
              <p:ext uri="{D42A27DB-BD31-4B8C-83A1-F6EECF244321}">
                <p14:modId xmlns:p14="http://schemas.microsoft.com/office/powerpoint/2010/main" val="2079577114"/>
              </p:ext>
            </p:extLst>
          </p:nvPr>
        </p:nvGraphicFramePr>
        <p:xfrm>
          <a:off x="76200" y="228600"/>
          <a:ext cx="89916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97894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
            <p:extLst>
              <p:ext uri="{D42A27DB-BD31-4B8C-83A1-F6EECF244321}">
                <p14:modId xmlns:p14="http://schemas.microsoft.com/office/powerpoint/2010/main" val="604166282"/>
              </p:ext>
            </p:extLst>
          </p:nvPr>
        </p:nvGraphicFramePr>
        <p:xfrm>
          <a:off x="149226" y="-304800"/>
          <a:ext cx="8842374" cy="838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1201" name="Title 1"/>
          <p:cNvSpPr>
            <a:spLocks noGrp="1"/>
          </p:cNvSpPr>
          <p:nvPr>
            <p:ph type="title"/>
          </p:nvPr>
        </p:nvSpPr>
        <p:spPr>
          <a:xfrm>
            <a:off x="612775" y="0"/>
            <a:ext cx="8153400" cy="990600"/>
          </a:xfrm>
        </p:spPr>
        <p:txBody>
          <a:bodyPr/>
          <a:lstStyle/>
          <a:p>
            <a:r>
              <a:rPr lang="en-US" b="1" dirty="0"/>
              <a:t>Nature Of Interaction</a:t>
            </a:r>
          </a:p>
        </p:txBody>
      </p:sp>
    </p:spTree>
    <p:extLst>
      <p:ext uri="{BB962C8B-B14F-4D97-AF65-F5344CB8AC3E}">
        <p14:creationId xmlns:p14="http://schemas.microsoft.com/office/powerpoint/2010/main" val="26381842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gnifying glass of binary digits, ones and zeros"/>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85630" y="1052422"/>
            <a:ext cx="4158370" cy="6338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descr="DSS website&#10;&#10;FY14 Summary of Active DSS Identifiers&#10;Changes each year&#10;Midyear changes/updates&#10;&#10;Provides detail on each stop code/identifier&#10;&#10;Primary, secondary or both&#10;&#10;Definition provided for each stop code&#10;"/>
          <p:cNvSpPr/>
          <p:nvPr/>
        </p:nvSpPr>
        <p:spPr>
          <a:xfrm>
            <a:off x="76200" y="1447800"/>
            <a:ext cx="4572000" cy="5410200"/>
          </a:xfrm>
          <a:prstGeom prst="rect">
            <a:avLst/>
          </a:prstGeom>
        </p:spPr>
        <p:txBody>
          <a:bodyPr/>
          <a:lstStyle/>
          <a:p>
            <a:pPr lvl="0" rtl="0">
              <a:spcBef>
                <a:spcPts val="600"/>
              </a:spcBef>
              <a:spcAft>
                <a:spcPts val="600"/>
              </a:spcAft>
              <a:buChar char="•"/>
            </a:pPr>
            <a:r>
              <a:rPr lang="en-US" sz="2800" dirty="0" smtClean="0"/>
              <a:t>DSS website</a:t>
            </a:r>
            <a:endParaRPr lang="en-US" sz="2800" dirty="0"/>
          </a:p>
          <a:p>
            <a:pPr lvl="0" rtl="0">
              <a:buChar char="•"/>
            </a:pPr>
            <a:r>
              <a:rPr lang="en-US" sz="2800" dirty="0" smtClean="0"/>
              <a:t>FY14 Summary of Active DSS Identifiers</a:t>
            </a:r>
            <a:endParaRPr lang="en-US" sz="2800" dirty="0"/>
          </a:p>
          <a:p>
            <a:pPr lvl="1" rtl="0">
              <a:buChar char="•"/>
            </a:pPr>
            <a:r>
              <a:rPr lang="en-US" sz="2800" dirty="0" smtClean="0"/>
              <a:t>Changes each year</a:t>
            </a:r>
            <a:endParaRPr lang="en-US" sz="2800" dirty="0"/>
          </a:p>
          <a:p>
            <a:pPr lvl="1" rtl="0">
              <a:buChar char="•"/>
            </a:pPr>
            <a:r>
              <a:rPr lang="en-US" sz="2800" dirty="0" smtClean="0"/>
              <a:t>Midyear changes/updates</a:t>
            </a:r>
            <a:endParaRPr lang="en-US" sz="2800" dirty="0"/>
          </a:p>
          <a:p>
            <a:pPr lvl="0" rtl="0">
              <a:spcBef>
                <a:spcPts val="600"/>
              </a:spcBef>
              <a:spcAft>
                <a:spcPts val="600"/>
              </a:spcAft>
              <a:buChar char="•"/>
            </a:pPr>
            <a:r>
              <a:rPr lang="en-US" sz="2800" dirty="0" smtClean="0"/>
              <a:t>Provides detail on each stop code/identifier</a:t>
            </a:r>
            <a:endParaRPr lang="en-US" sz="2800" dirty="0"/>
          </a:p>
          <a:p>
            <a:pPr lvl="0" rtl="0">
              <a:spcBef>
                <a:spcPts val="600"/>
              </a:spcBef>
              <a:spcAft>
                <a:spcPts val="600"/>
              </a:spcAft>
              <a:buChar char="•"/>
            </a:pPr>
            <a:r>
              <a:rPr lang="en-US" sz="2800" dirty="0" smtClean="0"/>
              <a:t>Primary, secondary or both</a:t>
            </a:r>
            <a:endParaRPr lang="en-US" sz="2800" dirty="0"/>
          </a:p>
          <a:p>
            <a:pPr lvl="0" rtl="0">
              <a:spcBef>
                <a:spcPts val="600"/>
              </a:spcBef>
              <a:spcAft>
                <a:spcPts val="600"/>
              </a:spcAft>
              <a:buChar char="•"/>
            </a:pPr>
            <a:r>
              <a:rPr lang="en-US" sz="2800" dirty="0" smtClean="0"/>
              <a:t>Definition provided for each stop code</a:t>
            </a:r>
            <a:endParaRPr lang="en-US" sz="2800" dirty="0"/>
          </a:p>
        </p:txBody>
      </p:sp>
      <p:sp>
        <p:nvSpPr>
          <p:cNvPr id="53250" name="Rectangle 2"/>
          <p:cNvSpPr>
            <a:spLocks noGrp="1"/>
          </p:cNvSpPr>
          <p:nvPr>
            <p:ph type="title"/>
          </p:nvPr>
        </p:nvSpPr>
        <p:spPr>
          <a:xfrm>
            <a:off x="0" y="76200"/>
            <a:ext cx="9144000" cy="900022"/>
          </a:xfrm>
          <a:ln w="76200"/>
        </p:spPr>
        <p:style>
          <a:lnRef idx="2">
            <a:schemeClr val="accent5"/>
          </a:lnRef>
          <a:fillRef idx="1">
            <a:schemeClr val="lt1"/>
          </a:fillRef>
          <a:effectRef idx="0">
            <a:schemeClr val="accent5"/>
          </a:effectRef>
          <a:fontRef idx="minor">
            <a:schemeClr val="dk1"/>
          </a:fontRef>
        </p:style>
        <p:txBody>
          <a:bodyPr>
            <a:normAutofit fontScale="90000"/>
          </a:bodyPr>
          <a:lstStyle/>
          <a:p>
            <a:pPr>
              <a:lnSpc>
                <a:spcPct val="80000"/>
              </a:lnSpc>
            </a:pPr>
            <a:r>
              <a:rPr lang="en-US" b="1" dirty="0"/>
              <a:t>Selection of Stop Codes/DSS Identifiers</a:t>
            </a:r>
          </a:p>
        </p:txBody>
      </p:sp>
    </p:spTree>
    <p:extLst>
      <p:ext uri="{BB962C8B-B14F-4D97-AF65-F5344CB8AC3E}">
        <p14:creationId xmlns:p14="http://schemas.microsoft.com/office/powerpoint/2010/main" val="35642752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4" descr="list of active DSS identifiers"/>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b="11644"/>
          <a:stretch>
            <a:fillRect/>
          </a:stretch>
        </p:blipFill>
        <p:spPr>
          <a:xfrm>
            <a:off x="-61739" y="914400"/>
            <a:ext cx="9343678" cy="5981700"/>
          </a:xfrm>
        </p:spPr>
      </p:pic>
      <p:pic>
        <p:nvPicPr>
          <p:cNvPr id="5" name="Picture 4" descr="Find and Replace search box"/>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89" t="15704" r="51362" b="58515"/>
          <a:stretch/>
        </p:blipFill>
        <p:spPr>
          <a:xfrm>
            <a:off x="304800" y="1676400"/>
            <a:ext cx="7010400" cy="3007021"/>
          </a:xfrm>
          <a:prstGeom prst="rect">
            <a:avLst/>
          </a:prstGeom>
        </p:spPr>
      </p:pic>
      <p:sp>
        <p:nvSpPr>
          <p:cNvPr id="59393" name="Title 1"/>
          <p:cNvSpPr>
            <a:spLocks noGrp="1"/>
          </p:cNvSpPr>
          <p:nvPr>
            <p:ph type="title"/>
          </p:nvPr>
        </p:nvSpPr>
        <p:spPr>
          <a:xfrm>
            <a:off x="0" y="0"/>
            <a:ext cx="9144000" cy="1219200"/>
          </a:xfrm>
          <a:ln w="76200"/>
        </p:spPr>
        <p:style>
          <a:lnRef idx="2">
            <a:schemeClr val="accent3"/>
          </a:lnRef>
          <a:fillRef idx="1">
            <a:schemeClr val="lt1"/>
          </a:fillRef>
          <a:effectRef idx="0">
            <a:schemeClr val="accent3"/>
          </a:effectRef>
          <a:fontRef idx="minor">
            <a:schemeClr val="dk1"/>
          </a:fontRef>
        </p:style>
        <p:txBody>
          <a:bodyPr>
            <a:normAutofit fontScale="90000"/>
          </a:bodyPr>
          <a:lstStyle/>
          <a:p>
            <a:r>
              <a:rPr lang="en-US" b="1" dirty="0">
                <a:latin typeface="+mj-lt"/>
              </a:rPr>
              <a:t>DSS Active Identifiers</a:t>
            </a:r>
            <a:br>
              <a:rPr lang="en-US" b="1" dirty="0">
                <a:latin typeface="+mj-lt"/>
              </a:rPr>
            </a:br>
            <a:r>
              <a:rPr lang="en-US" sz="3200" b="1" dirty="0">
                <a:latin typeface="+mj-lt"/>
              </a:rPr>
              <a:t>Use </a:t>
            </a:r>
            <a:r>
              <a:rPr lang="ja-JP" altLang="en-US" sz="3200" b="1" dirty="0">
                <a:latin typeface="+mj-lt"/>
              </a:rPr>
              <a:t>“</a:t>
            </a:r>
            <a:r>
              <a:rPr lang="en-US" altLang="ja-JP" sz="3200" b="1" dirty="0">
                <a:latin typeface="+mj-lt"/>
              </a:rPr>
              <a:t>Find</a:t>
            </a:r>
            <a:r>
              <a:rPr lang="ja-JP" altLang="en-US" sz="3200" b="1" dirty="0">
                <a:latin typeface="+mj-lt"/>
              </a:rPr>
              <a:t>”</a:t>
            </a:r>
            <a:r>
              <a:rPr lang="en-US" altLang="ja-JP" sz="3200" b="1" dirty="0">
                <a:latin typeface="+mj-lt"/>
              </a:rPr>
              <a:t> to Search For Key Words</a:t>
            </a:r>
            <a:endParaRPr lang="en-US" b="1" dirty="0">
              <a:latin typeface="+mj-lt"/>
            </a:endParaRPr>
          </a:p>
        </p:txBody>
      </p:sp>
    </p:spTree>
    <p:extLst>
      <p:ext uri="{BB962C8B-B14F-4D97-AF65-F5344CB8AC3E}">
        <p14:creationId xmlns:p14="http://schemas.microsoft.com/office/powerpoint/2010/main" val="21558910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600200"/>
            <a:ext cx="8534400" cy="4876800"/>
          </a:xfrm>
        </p:spPr>
        <p:txBody>
          <a:bodyPr>
            <a:normAutofit fontScale="77500" lnSpcReduction="20000"/>
          </a:bodyPr>
          <a:lstStyle/>
          <a:p>
            <a:pPr marL="0" indent="0">
              <a:buNone/>
            </a:pPr>
            <a:r>
              <a:rPr lang="en-US" sz="4000" dirty="0"/>
              <a:t>You recently hired two pharmacists to do </a:t>
            </a:r>
            <a:r>
              <a:rPr lang="en-US" sz="4000" dirty="0" smtClean="0"/>
              <a:t>Medication Therapy Management (MTM) </a:t>
            </a:r>
            <a:r>
              <a:rPr lang="en-US" sz="4000" dirty="0"/>
              <a:t>on your new Patient Aligned Care </a:t>
            </a:r>
            <a:r>
              <a:rPr lang="en-US" sz="4000" dirty="0" smtClean="0"/>
              <a:t>Teams (PACT).  </a:t>
            </a:r>
            <a:endParaRPr lang="en-US" sz="4000" dirty="0"/>
          </a:p>
          <a:p>
            <a:pPr marL="0" indent="0">
              <a:buNone/>
            </a:pPr>
            <a:r>
              <a:rPr lang="en-US" sz="4000" dirty="0"/>
              <a:t>The pharmacist will receive consults from the PACT MD and will see 15 patients for face to face visits on a daily basis. What is the correct stop code pair?</a:t>
            </a:r>
          </a:p>
          <a:p>
            <a:pPr marL="0" indent="0">
              <a:buFont typeface="Wingdings" charset="0"/>
              <a:buNone/>
              <a:defRPr/>
            </a:pPr>
            <a:endParaRPr lang="en-US" sz="4000" dirty="0"/>
          </a:p>
          <a:p>
            <a:pPr marL="0" indent="0">
              <a:buNone/>
            </a:pPr>
            <a:r>
              <a:rPr lang="en-US" sz="4000" dirty="0"/>
              <a:t>A.  323 (Primary Care)/160 (Clinical Pharmacy)</a:t>
            </a:r>
          </a:p>
          <a:p>
            <a:pPr marL="0" indent="0">
              <a:buNone/>
            </a:pPr>
            <a:r>
              <a:rPr lang="en-US" sz="4000" dirty="0"/>
              <a:t>B.   160 (Clinical Pharmacy)/697 (Chart Consult)</a:t>
            </a:r>
          </a:p>
          <a:p>
            <a:pPr marL="0" indent="0">
              <a:buNone/>
            </a:pPr>
            <a:r>
              <a:rPr lang="en-US" sz="4000" dirty="0"/>
              <a:t>C.  160 (Clinical Pharmacy)/No secondary stop</a:t>
            </a:r>
          </a:p>
          <a:p>
            <a:pPr marL="0" indent="0">
              <a:buNone/>
            </a:pPr>
            <a:r>
              <a:rPr lang="en-US" sz="4000" dirty="0"/>
              <a:t>D.   160 (Clinical Pharmacy)/323 (Primary Care)</a:t>
            </a:r>
          </a:p>
        </p:txBody>
      </p:sp>
      <p:sp>
        <p:nvSpPr>
          <p:cNvPr id="4" name="Title 3"/>
          <p:cNvSpPr>
            <a:spLocks noGrp="1"/>
          </p:cNvSpPr>
          <p:nvPr>
            <p:ph type="title"/>
          </p:nvPr>
        </p:nvSpPr>
        <p:spPr>
          <a:xfrm>
            <a:off x="914400" y="228600"/>
            <a:ext cx="8229600" cy="1143000"/>
          </a:xfrm>
        </p:spPr>
        <p:txBody>
          <a:bodyPr/>
          <a:lstStyle/>
          <a:p>
            <a:r>
              <a:rPr lang="en-US" dirty="0" smtClean="0"/>
              <a:t>Poll Question</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4002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descr="160"/>
          <p:cNvSpPr/>
          <p:nvPr/>
        </p:nvSpPr>
        <p:spPr>
          <a:xfrm>
            <a:off x="457200" y="3048000"/>
            <a:ext cx="8229600" cy="3276600"/>
          </a:xfrm>
          <a:prstGeom prst="wedgeRectCallout">
            <a:avLst>
              <a:gd name="adj1" fmla="val -20657"/>
              <a:gd name="adj2" fmla="val -6574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4400" dirty="0" smtClean="0"/>
              <a:t>160</a:t>
            </a:r>
            <a:endParaRPr lang="en-US" dirty="0"/>
          </a:p>
        </p:txBody>
      </p:sp>
      <p:sp>
        <p:nvSpPr>
          <p:cNvPr id="3" name="Content Placeholder 2"/>
          <p:cNvSpPr>
            <a:spLocks noGrp="1"/>
          </p:cNvSpPr>
          <p:nvPr>
            <p:ph idx="1"/>
          </p:nvPr>
        </p:nvSpPr>
        <p:spPr>
          <a:xfrm>
            <a:off x="457200" y="838201"/>
            <a:ext cx="8229600" cy="1752599"/>
          </a:xfrm>
        </p:spPr>
        <p:txBody>
          <a:bodyPr>
            <a:normAutofit/>
          </a:bodyPr>
          <a:lstStyle/>
          <a:p>
            <a:pPr marL="0" indent="0">
              <a:buNone/>
            </a:pPr>
            <a:r>
              <a:rPr lang="en-US" sz="4400" b="1" dirty="0"/>
              <a:t>Primary Stop Code  </a:t>
            </a:r>
          </a:p>
          <a:p>
            <a:pPr lvl="1"/>
            <a:r>
              <a:rPr lang="en-US" dirty="0" smtClean="0"/>
              <a:t>Designates the </a:t>
            </a:r>
            <a:r>
              <a:rPr lang="en-US" dirty="0"/>
              <a:t>main clinical group responsible for the </a:t>
            </a:r>
            <a:r>
              <a:rPr lang="en-US" dirty="0" smtClean="0"/>
              <a:t>care</a:t>
            </a:r>
            <a:endParaRPr lang="en-US" dirty="0"/>
          </a:p>
        </p:txBody>
      </p:sp>
    </p:spTree>
    <p:extLst>
      <p:ext uri="{BB962C8B-B14F-4D97-AF65-F5344CB8AC3E}">
        <p14:creationId xmlns:p14="http://schemas.microsoft.com/office/powerpoint/2010/main" val="31606728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876800"/>
            <a:ext cx="8229600" cy="990600"/>
          </a:xfrm>
        </p:spPr>
        <p:txBody>
          <a:bodyPr>
            <a:noAutofit/>
          </a:bodyPr>
          <a:lstStyle/>
          <a:p>
            <a:pPr marL="0" lvl="0" indent="0" algn="ctr">
              <a:buNone/>
            </a:pPr>
            <a:r>
              <a:rPr lang="en-US" sz="4800" b="1" dirty="0" smtClean="0"/>
              <a:t>Secondary </a:t>
            </a:r>
            <a:r>
              <a:rPr lang="en-US" sz="4800" b="1" dirty="0"/>
              <a:t>Stop Code  </a:t>
            </a:r>
          </a:p>
          <a:p>
            <a:pPr marL="0" indent="0">
              <a:buNone/>
            </a:pPr>
            <a:endParaRPr lang="en-US" sz="3600" dirty="0"/>
          </a:p>
        </p:txBody>
      </p:sp>
      <p:sp>
        <p:nvSpPr>
          <p:cNvPr id="6" name="Rectangle 5" descr="XXX"/>
          <p:cNvSpPr/>
          <p:nvPr/>
        </p:nvSpPr>
        <p:spPr>
          <a:xfrm>
            <a:off x="609600" y="1371599"/>
            <a:ext cx="8686800" cy="304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00" spc="7500" dirty="0" smtClean="0"/>
              <a:t>XXX</a:t>
            </a:r>
            <a:endParaRPr lang="en-US" sz="23900" spc="7500" dirty="0"/>
          </a:p>
        </p:txBody>
      </p:sp>
      <p:sp>
        <p:nvSpPr>
          <p:cNvPr id="7" name="Double Brace 6" descr="&quot;&quot;"/>
          <p:cNvSpPr/>
          <p:nvPr/>
        </p:nvSpPr>
        <p:spPr>
          <a:xfrm rot="16200000">
            <a:off x="228601" y="1752599"/>
            <a:ext cx="3429000" cy="2209800"/>
          </a:xfrm>
          <a:prstGeom prst="bracePair">
            <a:avLst/>
          </a:prstGeom>
          <a:ln w="203200"/>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8" name="Double Brace 7" descr="&quot;&quot;"/>
          <p:cNvSpPr/>
          <p:nvPr/>
        </p:nvSpPr>
        <p:spPr>
          <a:xfrm rot="16200000">
            <a:off x="5410200" y="1752600"/>
            <a:ext cx="3429000" cy="2209800"/>
          </a:xfrm>
          <a:prstGeom prst="bracePair">
            <a:avLst/>
          </a:prstGeom>
          <a:ln w="203200"/>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2" name="Double Brace 1" descr="&quot;&quot;"/>
          <p:cNvSpPr/>
          <p:nvPr/>
        </p:nvSpPr>
        <p:spPr>
          <a:xfrm rot="16200000">
            <a:off x="2819400" y="1752599"/>
            <a:ext cx="3429000" cy="2209800"/>
          </a:xfrm>
          <a:prstGeom prst="bracePair">
            <a:avLst/>
          </a:prstGeom>
          <a:ln w="203200"/>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984691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road sign: Rules Apply"/>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95400" y="0"/>
            <a:ext cx="6479696" cy="7010400"/>
          </a:xfrm>
          <a:prstGeom prst="rect">
            <a:avLst/>
          </a:prstGeom>
          <a:noFill/>
          <a:extLst>
            <a:ext uri="{909E8E84-426E-40DD-AFC4-6F175D3DCCD1}">
              <a14:hiddenFill xmlns:a14="http://schemas.microsoft.com/office/drawing/2010/main">
                <a:solidFill>
                  <a:srgbClr val="FFFFFF"/>
                </a:solidFill>
              </a14:hiddenFill>
            </a:ext>
          </a:extLst>
        </p:spPr>
      </p:pic>
      <p:sp>
        <p:nvSpPr>
          <p:cNvPr id="14337" name="Content Placeholder 2"/>
          <p:cNvSpPr>
            <a:spLocks noGrp="1"/>
          </p:cNvSpPr>
          <p:nvPr>
            <p:ph idx="1"/>
          </p:nvPr>
        </p:nvSpPr>
        <p:spPr>
          <a:xfrm>
            <a:off x="152401" y="4648200"/>
            <a:ext cx="8839200" cy="2057400"/>
          </a:xfrm>
          <a:ln w="76200"/>
        </p:spPr>
        <p:style>
          <a:lnRef idx="2">
            <a:schemeClr val="accent4"/>
          </a:lnRef>
          <a:fillRef idx="1">
            <a:schemeClr val="lt1"/>
          </a:fillRef>
          <a:effectRef idx="0">
            <a:schemeClr val="accent4"/>
          </a:effectRef>
          <a:fontRef idx="minor">
            <a:schemeClr val="dk1"/>
          </a:fontRef>
        </p:style>
        <p:txBody>
          <a:bodyPr>
            <a:noAutofit/>
          </a:bodyPr>
          <a:lstStyle/>
          <a:p>
            <a:pPr marL="0" indent="0">
              <a:buNone/>
              <a:defRPr/>
            </a:pPr>
            <a:r>
              <a:rPr lang="en-US" sz="2800" dirty="0" smtClean="0">
                <a:solidFill>
                  <a:schemeClr val="bg1"/>
                </a:solidFill>
              </a:rPr>
              <a:t>Standardization of clinic set-up will assist PBM by:</a:t>
            </a:r>
          </a:p>
          <a:p>
            <a:pPr lvl="1">
              <a:defRPr/>
            </a:pPr>
            <a:r>
              <a:rPr lang="en-US" dirty="0" smtClean="0">
                <a:solidFill>
                  <a:schemeClr val="bg1"/>
                </a:solidFill>
              </a:rPr>
              <a:t>Identifying areas of practice for Clinical Pharmacy Specialists</a:t>
            </a:r>
          </a:p>
          <a:p>
            <a:pPr lvl="1">
              <a:defRPr/>
            </a:pPr>
            <a:r>
              <a:rPr lang="en-US" dirty="0" smtClean="0">
                <a:solidFill>
                  <a:schemeClr val="bg1"/>
                </a:solidFill>
              </a:rPr>
              <a:t>Allowing easier aggregation and tracking of workload</a:t>
            </a:r>
          </a:p>
        </p:txBody>
      </p:sp>
      <p:sp>
        <p:nvSpPr>
          <p:cNvPr id="29699" name="Title 4"/>
          <p:cNvSpPr>
            <a:spLocks noGrp="1"/>
          </p:cNvSpPr>
          <p:nvPr>
            <p:ph type="title"/>
          </p:nvPr>
        </p:nvSpPr>
        <p:spPr>
          <a:xfrm>
            <a:off x="533400" y="152400"/>
            <a:ext cx="6172200" cy="1295400"/>
          </a:xfrm>
          <a:ln w="76200"/>
        </p:spPr>
        <p:style>
          <a:lnRef idx="2">
            <a:schemeClr val="accent3"/>
          </a:lnRef>
          <a:fillRef idx="1">
            <a:schemeClr val="lt1"/>
          </a:fillRef>
          <a:effectRef idx="0">
            <a:schemeClr val="accent3"/>
          </a:effectRef>
          <a:fontRef idx="minor">
            <a:schemeClr val="dk1"/>
          </a:fontRef>
        </p:style>
        <p:txBody>
          <a:bodyPr>
            <a:normAutofit/>
          </a:bodyPr>
          <a:lstStyle/>
          <a:p>
            <a:r>
              <a:rPr lang="en-US" sz="3600" dirty="0">
                <a:solidFill>
                  <a:schemeClr val="bg1"/>
                </a:solidFill>
              </a:rPr>
              <a:t>Pharmacy Benefits Management (PBM)</a:t>
            </a:r>
            <a:endParaRPr lang="en-US" sz="3600" b="1" dirty="0">
              <a:solidFill>
                <a:schemeClr val="bg1"/>
              </a:solidFill>
            </a:endParaRPr>
          </a:p>
        </p:txBody>
      </p:sp>
    </p:spTree>
    <p:extLst>
      <p:ext uri="{BB962C8B-B14F-4D97-AF65-F5344CB8AC3E}">
        <p14:creationId xmlns:p14="http://schemas.microsoft.com/office/powerpoint/2010/main" val="18925533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What are some common primary stop codes?&#10;&#10;Face-to-Face:  &#10;&#10;160 – Clinical Pharmacy&#10;176 - HBPC&#10;&#10;Telephone has 3 commonly used primary stop codes and one MUST be used as a primary if it is a telephone encounter&#10;&#10;338 – PACT telephone&#10;147 – All other telephone besides PACT and HBPC&#10;178 – HBPC telephone&#10;&#10;Chart Consults&#10;&#10;160 – Clinical Pharmacy&#10;176 – HBPC&#10;&#10;Certain areas may require deviation from this guidance for special funding or performance measure tracking &#10;&#10;"/>
          <p:cNvGraphicFramePr>
            <a:graphicFrameLocks noGrp="1"/>
          </p:cNvGraphicFramePr>
          <p:nvPr>
            <p:ph sz="quarter" idx="1"/>
            <p:extLst>
              <p:ext uri="{D42A27DB-BD31-4B8C-83A1-F6EECF244321}">
                <p14:modId xmlns:p14="http://schemas.microsoft.com/office/powerpoint/2010/main" val="1680209969"/>
              </p:ext>
            </p:extLst>
          </p:nvPr>
        </p:nvGraphicFramePr>
        <p:xfrm>
          <a:off x="139900" y="152401"/>
          <a:ext cx="8851700" cy="63245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5297" name="Title 1"/>
          <p:cNvSpPr>
            <a:spLocks noGrp="1"/>
          </p:cNvSpPr>
          <p:nvPr>
            <p:ph type="title"/>
          </p:nvPr>
        </p:nvSpPr>
        <p:spPr>
          <a:xfrm>
            <a:off x="457200" y="5715000"/>
            <a:ext cx="8153400" cy="990600"/>
          </a:xfrm>
          <a:ln w="76200">
            <a:solidFill>
              <a:schemeClr val="tx1"/>
            </a:solidFill>
          </a:ln>
        </p:spPr>
        <p:txBody>
          <a:bodyPr>
            <a:noAutofit/>
          </a:bodyPr>
          <a:lstStyle/>
          <a:p>
            <a:r>
              <a:rPr lang="en-US" sz="6000" b="1" dirty="0"/>
              <a:t>Primary Stop Codes</a:t>
            </a:r>
          </a:p>
        </p:txBody>
      </p:sp>
    </p:spTree>
    <p:extLst>
      <p:ext uri="{BB962C8B-B14F-4D97-AF65-F5344CB8AC3E}">
        <p14:creationId xmlns:p14="http://schemas.microsoft.com/office/powerpoint/2010/main" val="9988517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What are common secondary stop codes?&#10;&#10;Face to face:&#10;323 (PACT/primary care)&#10;317 (Anticoagulation&#10;&#10;Telephone&#10;160 **HIGHLY ENCOURAGED or you will not know it’s a pharmacy telephone visit.&#10;&#10;Chart Consult/E-consult&#10;697 **Required** No other options"/>
          <p:cNvGraphicFramePr>
            <a:graphicFrameLocks noGrp="1"/>
          </p:cNvGraphicFramePr>
          <p:nvPr>
            <p:ph sz="quarter" idx="1"/>
            <p:extLst>
              <p:ext uri="{D42A27DB-BD31-4B8C-83A1-F6EECF244321}">
                <p14:modId xmlns:p14="http://schemas.microsoft.com/office/powerpoint/2010/main" val="1679878125"/>
              </p:ext>
            </p:extLst>
          </p:nvPr>
        </p:nvGraphicFramePr>
        <p:xfrm>
          <a:off x="76200" y="152400"/>
          <a:ext cx="8153400" cy="655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7345" name="Title 1"/>
          <p:cNvSpPr>
            <a:spLocks noGrp="1"/>
          </p:cNvSpPr>
          <p:nvPr>
            <p:ph type="title"/>
          </p:nvPr>
        </p:nvSpPr>
        <p:spPr>
          <a:xfrm rot="5400000">
            <a:off x="5295900" y="2933700"/>
            <a:ext cx="6553200" cy="990600"/>
          </a:xfrm>
          <a:ln w="76200"/>
        </p:spPr>
        <p:style>
          <a:lnRef idx="2">
            <a:schemeClr val="accent5"/>
          </a:lnRef>
          <a:fillRef idx="1">
            <a:schemeClr val="lt1"/>
          </a:fillRef>
          <a:effectRef idx="0">
            <a:schemeClr val="accent5"/>
          </a:effectRef>
          <a:fontRef idx="minor">
            <a:schemeClr val="dk1"/>
          </a:fontRef>
        </p:style>
        <p:txBody>
          <a:bodyPr>
            <a:normAutofit fontScale="90000"/>
          </a:bodyPr>
          <a:lstStyle/>
          <a:p>
            <a:r>
              <a:rPr lang="en-US" sz="4000" dirty="0"/>
              <a:t>Common Secondary Stop Codes</a:t>
            </a:r>
          </a:p>
        </p:txBody>
      </p:sp>
    </p:spTree>
    <p:extLst>
      <p:ext uri="{BB962C8B-B14F-4D97-AF65-F5344CB8AC3E}">
        <p14:creationId xmlns:p14="http://schemas.microsoft.com/office/powerpoint/2010/main" val="25488782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descr="A.  323 (Primary Care)/160 (Clinical Pharmacy)&#10;B.   160 (Clinical Pharmacy)/697 (Chart Consult)&#10;C.  160 (Clinical Pharmacy)/No secondary stop&#10;D.   160 (Clinical Pharmacy)/323 (Primary Care)&#10;&#10;"/>
          <p:cNvSpPr>
            <a:spLocks noGrp="1"/>
          </p:cNvSpPr>
          <p:nvPr>
            <p:ph idx="1"/>
          </p:nvPr>
        </p:nvSpPr>
        <p:spPr>
          <a:xfrm>
            <a:off x="0" y="3276600"/>
            <a:ext cx="4876800" cy="4038600"/>
          </a:xfrm>
        </p:spPr>
        <p:txBody>
          <a:bodyPr>
            <a:noAutofit/>
          </a:bodyPr>
          <a:lstStyle/>
          <a:p>
            <a:pPr marL="742950" indent="-742950">
              <a:spcBef>
                <a:spcPts val="0"/>
              </a:spcBef>
              <a:buAutoNum type="alphaUcPeriod"/>
            </a:pPr>
            <a:r>
              <a:rPr lang="en-US" sz="2800" dirty="0" smtClean="0"/>
              <a:t>323 </a:t>
            </a:r>
            <a:r>
              <a:rPr lang="en-US" sz="2800" dirty="0"/>
              <a:t>(Primary Care</a:t>
            </a:r>
            <a:r>
              <a:rPr lang="en-US" sz="2800" dirty="0" smtClean="0"/>
              <a:t>)/ 160 </a:t>
            </a:r>
            <a:r>
              <a:rPr lang="en-US" sz="2800" dirty="0"/>
              <a:t>(Clinical Pharmacy)</a:t>
            </a:r>
          </a:p>
          <a:p>
            <a:pPr marL="742950" indent="-742950">
              <a:spcBef>
                <a:spcPts val="0"/>
              </a:spcBef>
              <a:buAutoNum type="alphaUcPeriod" startAt="2"/>
            </a:pPr>
            <a:r>
              <a:rPr lang="en-US" sz="2800" dirty="0" smtClean="0"/>
              <a:t>160 </a:t>
            </a:r>
            <a:r>
              <a:rPr lang="en-US" sz="2800" dirty="0"/>
              <a:t>(Clinical Pharmacy</a:t>
            </a:r>
            <a:r>
              <a:rPr lang="en-US" sz="2800" dirty="0" smtClean="0"/>
              <a:t>)/ (</a:t>
            </a:r>
            <a:r>
              <a:rPr lang="en-US" sz="2800" dirty="0"/>
              <a:t>Chart Consult)</a:t>
            </a:r>
          </a:p>
          <a:p>
            <a:pPr marL="742950" indent="-742950">
              <a:spcBef>
                <a:spcPts val="0"/>
              </a:spcBef>
              <a:buAutoNum type="alphaUcPeriod" startAt="3"/>
            </a:pPr>
            <a:r>
              <a:rPr lang="en-US" sz="2800" dirty="0" smtClean="0"/>
              <a:t>160 </a:t>
            </a:r>
            <a:r>
              <a:rPr lang="en-US" sz="2800" dirty="0"/>
              <a:t>(Clinical Pharmacy</a:t>
            </a:r>
            <a:r>
              <a:rPr lang="en-US" sz="2800" dirty="0" smtClean="0"/>
              <a:t>)/ No </a:t>
            </a:r>
            <a:r>
              <a:rPr lang="en-US" sz="2800" dirty="0"/>
              <a:t>secondary stop</a:t>
            </a:r>
          </a:p>
          <a:p>
            <a:pPr marL="742950" indent="-742950">
              <a:spcBef>
                <a:spcPts val="0"/>
              </a:spcBef>
              <a:buAutoNum type="alphaUcPeriod" startAt="4"/>
            </a:pPr>
            <a:r>
              <a:rPr lang="en-US" sz="2800" dirty="0" smtClean="0"/>
              <a:t>160 </a:t>
            </a:r>
            <a:r>
              <a:rPr lang="en-US" sz="2800" dirty="0"/>
              <a:t>(Clinical Pharmacy</a:t>
            </a:r>
            <a:r>
              <a:rPr lang="en-US" sz="2800" dirty="0" smtClean="0"/>
              <a:t>)/ 323 </a:t>
            </a:r>
            <a:r>
              <a:rPr lang="en-US" sz="2800" dirty="0"/>
              <a:t>(Primary Care</a:t>
            </a:r>
            <a:r>
              <a:rPr lang="en-US" sz="2800" dirty="0" smtClean="0"/>
              <a:t>)</a:t>
            </a:r>
            <a:endParaRPr lang="en-US" sz="2800" dirty="0"/>
          </a:p>
        </p:txBody>
      </p:sp>
      <p:sp>
        <p:nvSpPr>
          <p:cNvPr id="2" name="Rectangle 1" descr="You recently hired two pharmacists to do MTM on your new Patient Aligned Care Teams.  &#10;The pharmacist will receive consults from the PACT MD and will see 15 patients for face to face visits on a daily basis. What is the correct stop code pair&#10;"/>
          <p:cNvSpPr/>
          <p:nvPr/>
        </p:nvSpPr>
        <p:spPr>
          <a:xfrm>
            <a:off x="0" y="1143000"/>
            <a:ext cx="9144000" cy="1815882"/>
          </a:xfrm>
          <a:prstGeom prst="rect">
            <a:avLst/>
          </a:prstGeom>
        </p:spPr>
        <p:txBody>
          <a:bodyPr wrap="square">
            <a:spAutoFit/>
          </a:bodyPr>
          <a:lstStyle/>
          <a:p>
            <a:r>
              <a:rPr lang="en-US" sz="2800" dirty="0"/>
              <a:t>You recently hired two pharmacists to do MTM on your new </a:t>
            </a:r>
            <a:r>
              <a:rPr lang="en-US" sz="2800" dirty="0" smtClean="0"/>
              <a:t>PACT.  </a:t>
            </a:r>
            <a:r>
              <a:rPr lang="en-US" sz="2800" dirty="0" smtClean="0"/>
              <a:t>The </a:t>
            </a:r>
            <a:r>
              <a:rPr lang="en-US" sz="2800" dirty="0"/>
              <a:t>pharmacist will receive consults from the PACT MD and will see 15 patients for face to face visits on a daily basis. What is the correct stop code pair</a:t>
            </a:r>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1058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descr="A.  323 (Primary Care)/160 (Clinical Pharmacy)&#10;B.   160 (Clinical Pharmacy)/697 (Chart Consult)&#10;C.  160 (Clinical Pharmacy)/No secondary stop&#10;D.   160 (Clinical Pharmacy)/323 (Primary Care)&#10;&#10;"/>
          <p:cNvSpPr>
            <a:spLocks noGrp="1"/>
          </p:cNvSpPr>
          <p:nvPr>
            <p:ph idx="1"/>
          </p:nvPr>
        </p:nvSpPr>
        <p:spPr>
          <a:xfrm>
            <a:off x="0" y="3276600"/>
            <a:ext cx="4876800" cy="4038600"/>
          </a:xfrm>
        </p:spPr>
        <p:txBody>
          <a:bodyPr>
            <a:noAutofit/>
          </a:bodyPr>
          <a:lstStyle/>
          <a:p>
            <a:pPr marL="742950" indent="-742950">
              <a:spcBef>
                <a:spcPts val="0"/>
              </a:spcBef>
              <a:buAutoNum type="alphaUcPeriod"/>
            </a:pPr>
            <a:r>
              <a:rPr lang="en-US" sz="2800" dirty="0" smtClean="0"/>
              <a:t>323 </a:t>
            </a:r>
            <a:r>
              <a:rPr lang="en-US" sz="2800" dirty="0"/>
              <a:t>(Primary Care</a:t>
            </a:r>
            <a:r>
              <a:rPr lang="en-US" sz="2800" dirty="0" smtClean="0"/>
              <a:t>)/ 160 </a:t>
            </a:r>
            <a:r>
              <a:rPr lang="en-US" sz="2800" dirty="0"/>
              <a:t>(Clinical Pharmacy)</a:t>
            </a:r>
          </a:p>
          <a:p>
            <a:pPr marL="742950" indent="-742950">
              <a:spcBef>
                <a:spcPts val="0"/>
              </a:spcBef>
              <a:buAutoNum type="alphaUcPeriod" startAt="2"/>
            </a:pPr>
            <a:r>
              <a:rPr lang="en-US" sz="2800" dirty="0" smtClean="0"/>
              <a:t>160 </a:t>
            </a:r>
            <a:r>
              <a:rPr lang="en-US" sz="2800" dirty="0"/>
              <a:t>(Clinical Pharmacy</a:t>
            </a:r>
            <a:r>
              <a:rPr lang="en-US" sz="2800" dirty="0" smtClean="0"/>
              <a:t>)/ (</a:t>
            </a:r>
            <a:r>
              <a:rPr lang="en-US" sz="2800" dirty="0"/>
              <a:t>Chart Consult)</a:t>
            </a:r>
          </a:p>
          <a:p>
            <a:pPr marL="742950" indent="-742950">
              <a:spcBef>
                <a:spcPts val="0"/>
              </a:spcBef>
              <a:buAutoNum type="alphaUcPeriod" startAt="3"/>
            </a:pPr>
            <a:r>
              <a:rPr lang="en-US" sz="2800" dirty="0" smtClean="0"/>
              <a:t>160 </a:t>
            </a:r>
            <a:r>
              <a:rPr lang="en-US" sz="2800" dirty="0"/>
              <a:t>(Clinical Pharmacy</a:t>
            </a:r>
            <a:r>
              <a:rPr lang="en-US" sz="2800" dirty="0" smtClean="0"/>
              <a:t>)/ No </a:t>
            </a:r>
            <a:r>
              <a:rPr lang="en-US" sz="2800" dirty="0"/>
              <a:t>secondary stop</a:t>
            </a:r>
          </a:p>
          <a:p>
            <a:pPr marL="742950" indent="-742950">
              <a:spcBef>
                <a:spcPts val="0"/>
              </a:spcBef>
              <a:buAutoNum type="alphaUcPeriod" startAt="4"/>
            </a:pPr>
            <a:r>
              <a:rPr lang="en-US" sz="2800" dirty="0" smtClean="0"/>
              <a:t>160 </a:t>
            </a:r>
            <a:r>
              <a:rPr lang="en-US" sz="2800" dirty="0"/>
              <a:t>(Clinical Pharmacy</a:t>
            </a:r>
            <a:r>
              <a:rPr lang="en-US" sz="2800" dirty="0" smtClean="0"/>
              <a:t>)/ 323 </a:t>
            </a:r>
            <a:r>
              <a:rPr lang="en-US" sz="2800" dirty="0"/>
              <a:t>(Primary Care</a:t>
            </a:r>
            <a:r>
              <a:rPr lang="en-US" sz="2800" dirty="0" smtClean="0"/>
              <a:t>)</a:t>
            </a:r>
            <a:endParaRPr lang="en-US" sz="2800" dirty="0"/>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38892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olorful magnetic letters"/>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bwMode="auto">
          <a:xfrm>
            <a:off x="-448656" y="-12037"/>
            <a:ext cx="10041312" cy="68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295400" y="1295400"/>
            <a:ext cx="6553200" cy="3810000"/>
          </a:xfrm>
          <a:ln w="76200"/>
        </p:spPr>
        <p:style>
          <a:lnRef idx="2">
            <a:schemeClr val="accent5"/>
          </a:lnRef>
          <a:fillRef idx="1">
            <a:schemeClr val="lt1"/>
          </a:fillRef>
          <a:effectRef idx="0">
            <a:schemeClr val="accent5"/>
          </a:effectRef>
          <a:fontRef idx="minor">
            <a:schemeClr val="dk1"/>
          </a:fontRef>
        </p:style>
        <p:txBody>
          <a:bodyPr>
            <a:normAutofit/>
          </a:bodyPr>
          <a:lstStyle/>
          <a:p>
            <a:r>
              <a:rPr lang="en-US" sz="8800" b="1" dirty="0"/>
              <a:t>CHAR4</a:t>
            </a:r>
            <a:r>
              <a:rPr lang="en-US" sz="8800" b="1" dirty="0" smtClean="0"/>
              <a:t>/ Alpha </a:t>
            </a:r>
            <a:r>
              <a:rPr lang="en-US" sz="8800" b="1" dirty="0"/>
              <a:t>Code</a:t>
            </a:r>
          </a:p>
        </p:txBody>
      </p:sp>
    </p:spTree>
    <p:extLst>
      <p:ext uri="{BB962C8B-B14F-4D97-AF65-F5344CB8AC3E}">
        <p14:creationId xmlns:p14="http://schemas.microsoft.com/office/powerpoint/2010/main" val="41313394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7300" y="0"/>
            <a:ext cx="4076700" cy="6858000"/>
          </a:xfrm>
          <a:ln w="76200">
            <a:solidFill>
              <a:schemeClr val="accent3"/>
            </a:solidFill>
          </a:ln>
        </p:spPr>
        <p:txBody>
          <a:bodyPr anchor="ctr">
            <a:noAutofit/>
          </a:bodyPr>
          <a:lstStyle/>
          <a:p>
            <a:pPr lvl="0"/>
            <a:r>
              <a:rPr lang="en-US" dirty="0" smtClean="0"/>
              <a:t>Clinic </a:t>
            </a:r>
            <a:r>
              <a:rPr lang="en-US" dirty="0"/>
              <a:t>set up </a:t>
            </a:r>
            <a:r>
              <a:rPr lang="en-US" dirty="0" smtClean="0"/>
              <a:t>as: </a:t>
            </a:r>
            <a:r>
              <a:rPr lang="en-US" dirty="0"/>
              <a:t>160/</a:t>
            </a:r>
            <a:r>
              <a:rPr lang="en-US" dirty="0" smtClean="0"/>
              <a:t>XXX</a:t>
            </a:r>
          </a:p>
          <a:p>
            <a:pPr lvl="1"/>
            <a:r>
              <a:rPr lang="en-US" sz="3200" dirty="0" smtClean="0"/>
              <a:t>160</a:t>
            </a:r>
            <a:r>
              <a:rPr lang="en-US" sz="3200" dirty="0"/>
              <a:t>/323 should be utilized for all </a:t>
            </a:r>
            <a:r>
              <a:rPr lang="en-US" sz="3200" dirty="0" smtClean="0"/>
              <a:t>PACT</a:t>
            </a:r>
          </a:p>
          <a:p>
            <a:r>
              <a:rPr lang="en-US" dirty="0" smtClean="0"/>
              <a:t>Avoid codes: 160/000 , 160/160 </a:t>
            </a:r>
          </a:p>
          <a:p>
            <a:r>
              <a:rPr lang="en-US" dirty="0" smtClean="0"/>
              <a:t>A </a:t>
            </a:r>
            <a:r>
              <a:rPr lang="en-US" dirty="0"/>
              <a:t>four character </a:t>
            </a:r>
            <a:r>
              <a:rPr lang="en-US" dirty="0" smtClean="0"/>
              <a:t>(CHAR4/alpha</a:t>
            </a:r>
            <a:r>
              <a:rPr lang="en-US" dirty="0"/>
              <a:t>) code </a:t>
            </a:r>
            <a:r>
              <a:rPr lang="en-US" dirty="0" smtClean="0"/>
              <a:t>is ideal to further </a:t>
            </a:r>
            <a:r>
              <a:rPr lang="en-US" dirty="0"/>
              <a:t>define the type of care being </a:t>
            </a:r>
            <a:r>
              <a:rPr lang="en-US" dirty="0" smtClean="0"/>
              <a:t>provided</a:t>
            </a:r>
          </a:p>
        </p:txBody>
      </p:sp>
      <p:pic>
        <p:nvPicPr>
          <p:cNvPr id="6146" name="Picture 2" descr="smiling pharmacist handing medication to custome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210191"/>
            <a:ext cx="5067300" cy="759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5486400"/>
            <a:ext cx="5067300" cy="1371600"/>
          </a:xfrm>
          <a:ln w="76200"/>
        </p:spPr>
        <p:style>
          <a:lnRef idx="2">
            <a:schemeClr val="accent3"/>
          </a:lnRef>
          <a:fillRef idx="1">
            <a:schemeClr val="lt1"/>
          </a:fillRef>
          <a:effectRef idx="0">
            <a:schemeClr val="accent3"/>
          </a:effectRef>
          <a:fontRef idx="minor">
            <a:schemeClr val="dk1"/>
          </a:fontRef>
        </p:style>
        <p:txBody>
          <a:bodyPr>
            <a:normAutofit fontScale="90000"/>
          </a:bodyPr>
          <a:lstStyle/>
          <a:p>
            <a:r>
              <a:rPr lang="en-US" sz="3200" b="1" dirty="0" smtClean="0"/>
              <a:t>Face-to-Face </a:t>
            </a:r>
            <a:br>
              <a:rPr lang="en-US" sz="3200" b="1" dirty="0" smtClean="0"/>
            </a:br>
            <a:r>
              <a:rPr lang="en-US" sz="3200" b="1" dirty="0" smtClean="0"/>
              <a:t>Clinical Pharmacy Encounters</a:t>
            </a:r>
            <a:br>
              <a:rPr lang="en-US" sz="3200" b="1" dirty="0" smtClean="0"/>
            </a:br>
            <a:r>
              <a:rPr lang="en-US" sz="3200" b="1" dirty="0" smtClean="0"/>
              <a:t>Outpatient or Inpatient</a:t>
            </a:r>
            <a:endParaRPr lang="en-US" sz="3200" b="1" dirty="0"/>
          </a:p>
        </p:txBody>
      </p:sp>
    </p:spTree>
    <p:extLst>
      <p:ext uri="{BB962C8B-B14F-4D97-AF65-F5344CB8AC3E}">
        <p14:creationId xmlns:p14="http://schemas.microsoft.com/office/powerpoint/2010/main" val="26235106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4419600"/>
            <a:ext cx="8763000" cy="2286000"/>
          </a:xfrm>
          <a:prstGeom prst="rect">
            <a:avLst/>
          </a:prstGeom>
          <a:ln w="76200"/>
        </p:spPr>
        <p:style>
          <a:lnRef idx="2">
            <a:schemeClr val="accent3"/>
          </a:lnRef>
          <a:fillRef idx="1">
            <a:schemeClr val="lt1"/>
          </a:fillRef>
          <a:effectRef idx="0">
            <a:schemeClr val="accent3"/>
          </a:effectRef>
          <a:fontRef idx="minor">
            <a:schemeClr val="dk1"/>
          </a:fontRef>
        </p:style>
        <p:txBody>
          <a:bodyPr rtlCol="0" anchor="ctr"/>
          <a:lstStyle/>
          <a:p>
            <a:pPr lvl="0"/>
            <a:r>
              <a:rPr lang="en-US" sz="3200" dirty="0"/>
              <a:t>Alpha codes (CHAR 4 </a:t>
            </a:r>
            <a:r>
              <a:rPr lang="en-US" sz="3200" dirty="0" smtClean="0"/>
              <a:t>codes)</a:t>
            </a:r>
          </a:p>
          <a:p>
            <a:pPr lvl="0"/>
            <a:r>
              <a:rPr lang="en-US" sz="3200" dirty="0"/>
              <a:t>	</a:t>
            </a:r>
            <a:r>
              <a:rPr lang="en-US" sz="2800" dirty="0" smtClean="0"/>
              <a:t>Further </a:t>
            </a:r>
            <a:r>
              <a:rPr lang="en-US" sz="2800" dirty="0"/>
              <a:t>delineate the pharmacist’s practice area</a:t>
            </a:r>
          </a:p>
          <a:p>
            <a:pPr lvl="1"/>
            <a:r>
              <a:rPr lang="en-US" sz="2800" dirty="0" smtClean="0"/>
              <a:t>	338/160 </a:t>
            </a:r>
            <a:r>
              <a:rPr lang="en-US" sz="2800" dirty="0"/>
              <a:t>or 147/160 = </a:t>
            </a:r>
            <a:r>
              <a:rPr lang="en-US" sz="2800" dirty="0" smtClean="0"/>
              <a:t>What does this tell us?  </a:t>
            </a:r>
          </a:p>
          <a:p>
            <a:pPr lvl="1"/>
            <a:r>
              <a:rPr lang="en-US" sz="2800" dirty="0" smtClean="0"/>
              <a:t>	Clinical </a:t>
            </a:r>
            <a:r>
              <a:rPr lang="en-US" sz="2800" dirty="0"/>
              <a:t>pharmacy telephone but no insight </a:t>
            </a:r>
            <a:r>
              <a:rPr lang="en-US" sz="2800" dirty="0" smtClean="0"/>
              <a:t>into 	practice area</a:t>
            </a:r>
            <a:endParaRPr lang="en-US" sz="2400" dirty="0"/>
          </a:p>
        </p:txBody>
      </p:sp>
      <p:graphicFrame>
        <p:nvGraphicFramePr>
          <p:cNvPr id="5" name="Content Placeholder 4" descr="Telephone primary stop codes commonly used by pharmacists&#10;338:  Telephone Primary Care&#10;147:  Telephone Ancillary&#10;178:  Telephone HBPC&#10;Secondary stop code:  160 clinical pharmacy &#10;Alpha codes (CHAR 4 codes):  *USE*&#10;Further delineate the pharmacist’s practice area&#10;338/160 or 147/160 = Clinical pharmacy telephone but no insight into practice area&#10;&#10;"/>
          <p:cNvGraphicFramePr>
            <a:graphicFrameLocks noGrp="1"/>
          </p:cNvGraphicFramePr>
          <p:nvPr>
            <p:ph idx="1"/>
            <p:extLst>
              <p:ext uri="{D42A27DB-BD31-4B8C-83A1-F6EECF244321}">
                <p14:modId xmlns:p14="http://schemas.microsoft.com/office/powerpoint/2010/main" val="3397845448"/>
              </p:ext>
            </p:extLst>
          </p:nvPr>
        </p:nvGraphicFramePr>
        <p:xfrm>
          <a:off x="152400" y="-304800"/>
          <a:ext cx="8839200" cy="655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style>
          <a:lnRef idx="2">
            <a:schemeClr val="accent3"/>
          </a:lnRef>
          <a:fillRef idx="1">
            <a:schemeClr val="lt1"/>
          </a:fillRef>
          <a:effectRef idx="0">
            <a:schemeClr val="accent3"/>
          </a:effectRef>
          <a:fontRef idx="minor">
            <a:schemeClr val="dk1"/>
          </a:fontRef>
        </p:style>
        <p:txBody>
          <a:bodyPr/>
          <a:lstStyle/>
          <a:p>
            <a:r>
              <a:rPr lang="en-US" sz="3200" dirty="0" smtClean="0"/>
              <a:t>Telephone Patient Care Encounters</a:t>
            </a:r>
            <a:endParaRPr lang="en-US" sz="3200" dirty="0"/>
          </a:p>
        </p:txBody>
      </p:sp>
    </p:spTree>
    <p:extLst>
      <p:ext uri="{BB962C8B-B14F-4D97-AF65-F5344CB8AC3E}">
        <p14:creationId xmlns:p14="http://schemas.microsoft.com/office/powerpoint/2010/main" val="12408129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Chart consults are NOT FACE to FACE&#10;They are not Telephone&#10;Chart consults are NOT and E-consult&#10;&#10;The workload must meet the definition of count!&#10;"/>
          <p:cNvGraphicFramePr>
            <a:graphicFrameLocks noGrp="1"/>
          </p:cNvGraphicFramePr>
          <p:nvPr>
            <p:ph sz="quarter" idx="4294967295"/>
            <p:extLst>
              <p:ext uri="{D42A27DB-BD31-4B8C-83A1-F6EECF244321}">
                <p14:modId xmlns:p14="http://schemas.microsoft.com/office/powerpoint/2010/main" val="3730899989"/>
              </p:ext>
            </p:extLst>
          </p:nvPr>
        </p:nvGraphicFramePr>
        <p:xfrm>
          <a:off x="228600" y="152400"/>
          <a:ext cx="8531225"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69329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tethescope and prescription form"/>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8600" y="0"/>
            <a:ext cx="9601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descr="Formal Consult&#10;-OR-&#10;Policy/Business Rule for Automatic Consult&#10;to&#10;Primary Stop Code:  160&#10;Secondary Stop Code:  697&#10;"/>
          <p:cNvSpPr/>
          <p:nvPr/>
        </p:nvSpPr>
        <p:spPr>
          <a:xfrm>
            <a:off x="5562600" y="0"/>
            <a:ext cx="3581400" cy="662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600"/>
              </a:spcAft>
            </a:pPr>
            <a:r>
              <a:rPr lang="en-US" sz="3200" dirty="0">
                <a:solidFill>
                  <a:sysClr val="windowText" lastClr="000000"/>
                </a:solidFill>
              </a:rPr>
              <a:t>Formal Consult</a:t>
            </a:r>
          </a:p>
          <a:p>
            <a:pPr lvl="0" algn="ctr">
              <a:spcAft>
                <a:spcPts val="600"/>
              </a:spcAft>
            </a:pPr>
            <a:r>
              <a:rPr lang="en-US" sz="2800" dirty="0">
                <a:solidFill>
                  <a:sysClr val="windowText" lastClr="000000"/>
                </a:solidFill>
              </a:rPr>
              <a:t>-OR-</a:t>
            </a:r>
          </a:p>
          <a:p>
            <a:pPr lvl="0" algn="ctr">
              <a:spcAft>
                <a:spcPts val="600"/>
              </a:spcAft>
            </a:pPr>
            <a:r>
              <a:rPr lang="en-US" sz="3200" dirty="0">
                <a:solidFill>
                  <a:sysClr val="windowText" lastClr="000000"/>
                </a:solidFill>
              </a:rPr>
              <a:t>Policy/Business Rule for Automatic Consult</a:t>
            </a:r>
            <a:endParaRPr lang="en-US" sz="2800" dirty="0">
              <a:solidFill>
                <a:sysClr val="windowText" lastClr="000000"/>
              </a:solidFill>
            </a:endParaRPr>
          </a:p>
          <a:p>
            <a:pPr lvl="0" algn="ctr"/>
            <a:endParaRPr lang="en-US" sz="3200" dirty="0" smtClean="0">
              <a:solidFill>
                <a:sysClr val="windowText" lastClr="000000"/>
              </a:solidFill>
            </a:endParaRPr>
          </a:p>
          <a:p>
            <a:pPr lvl="0" algn="ctr"/>
            <a:endParaRPr lang="en-US" sz="3200" dirty="0">
              <a:solidFill>
                <a:sysClr val="windowText" lastClr="000000"/>
              </a:solidFill>
            </a:endParaRPr>
          </a:p>
          <a:p>
            <a:pPr lvl="0" algn="ctr"/>
            <a:endParaRPr lang="en-US" sz="3200" dirty="0" smtClean="0">
              <a:solidFill>
                <a:sysClr val="windowText" lastClr="000000"/>
              </a:solidFill>
            </a:endParaRPr>
          </a:p>
          <a:p>
            <a:pPr lvl="0" algn="ctr"/>
            <a:r>
              <a:rPr lang="en-US" sz="3200" dirty="0" smtClean="0">
                <a:solidFill>
                  <a:sysClr val="windowText" lastClr="000000"/>
                </a:solidFill>
              </a:rPr>
              <a:t>Primary </a:t>
            </a:r>
            <a:r>
              <a:rPr lang="en-US" sz="3200" dirty="0">
                <a:solidFill>
                  <a:sysClr val="windowText" lastClr="000000"/>
                </a:solidFill>
              </a:rPr>
              <a:t>Stop Code:  </a:t>
            </a:r>
            <a:r>
              <a:rPr lang="en-US" sz="3200" dirty="0" smtClean="0">
                <a:solidFill>
                  <a:sysClr val="windowText" lastClr="000000"/>
                </a:solidFill>
              </a:rPr>
              <a:t>160</a:t>
            </a:r>
          </a:p>
          <a:p>
            <a:pPr lvl="0" algn="ctr"/>
            <a:endParaRPr lang="en-US" sz="3200" dirty="0">
              <a:solidFill>
                <a:sysClr val="windowText" lastClr="000000"/>
              </a:solidFill>
            </a:endParaRPr>
          </a:p>
          <a:p>
            <a:pPr algn="ctr"/>
            <a:r>
              <a:rPr lang="en-US" sz="3200" dirty="0">
                <a:solidFill>
                  <a:sysClr val="windowText" lastClr="000000"/>
                </a:solidFill>
              </a:rPr>
              <a:t>Secondary Stop Code:  </a:t>
            </a:r>
            <a:r>
              <a:rPr lang="en-US" sz="3200" dirty="0" smtClean="0">
                <a:solidFill>
                  <a:sysClr val="windowText" lastClr="000000"/>
                </a:solidFill>
              </a:rPr>
              <a:t>697</a:t>
            </a:r>
            <a:endParaRPr lang="en-US" sz="3200" dirty="0">
              <a:solidFill>
                <a:sysClr val="windowText" lastClr="000000"/>
              </a:solidFill>
            </a:endParaRPr>
          </a:p>
        </p:txBody>
      </p:sp>
      <p:sp>
        <p:nvSpPr>
          <p:cNvPr id="3" name="Down Arrow 2" descr="&quot;&quot;"/>
          <p:cNvSpPr/>
          <p:nvPr/>
        </p:nvSpPr>
        <p:spPr>
          <a:xfrm>
            <a:off x="6934200" y="2667000"/>
            <a:ext cx="990600" cy="1524000"/>
          </a:xfrm>
          <a:prstGeom prst="downArrow">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4933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descr="How can you really distinguish between an E-consult and a Chart Consult?&#10;&#10;PBM has recently created more detailed E-Consult Guidance in coordination with The Office of Specialty Care based on many questions from the field.  &#10;&#10;The E-consult is a 1 time event that requires a consult to be placed where as &#10;&#10;A chart consult is recurring and can be initiated by a consult or as we just discussed the “automatic consult” to pharmacy.  &#10;&#10;We will discuss this in more detail later in the presentation!&#10;"/>
          <p:cNvGraphicFramePr>
            <a:graphicFrameLocks/>
          </p:cNvGraphicFramePr>
          <p:nvPr>
            <p:extLst>
              <p:ext uri="{D42A27DB-BD31-4B8C-83A1-F6EECF244321}">
                <p14:modId xmlns:p14="http://schemas.microsoft.com/office/powerpoint/2010/main" val="3995972040"/>
              </p:ext>
            </p:extLst>
          </p:nvPr>
        </p:nvGraphicFramePr>
        <p:xfrm>
          <a:off x="-838200" y="1143000"/>
          <a:ext cx="106680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3489" name="Title 1"/>
          <p:cNvSpPr>
            <a:spLocks noGrp="1"/>
          </p:cNvSpPr>
          <p:nvPr>
            <p:ph type="title"/>
          </p:nvPr>
        </p:nvSpPr>
        <p:spPr>
          <a:xfrm>
            <a:off x="0" y="76200"/>
            <a:ext cx="9144000" cy="990600"/>
          </a:xfrm>
          <a:ln w="76200"/>
        </p:spPr>
        <p:style>
          <a:lnRef idx="2">
            <a:schemeClr val="accent3"/>
          </a:lnRef>
          <a:fillRef idx="1">
            <a:schemeClr val="lt1"/>
          </a:fillRef>
          <a:effectRef idx="0">
            <a:schemeClr val="accent3"/>
          </a:effectRef>
          <a:fontRef idx="minor">
            <a:schemeClr val="dk1"/>
          </a:fontRef>
        </p:style>
        <p:txBody>
          <a:bodyPr/>
          <a:lstStyle/>
          <a:p>
            <a:r>
              <a:rPr lang="en-US" dirty="0" smtClean="0"/>
              <a:t>E-Consult versus Chart </a:t>
            </a:r>
            <a:r>
              <a:rPr lang="en-US" dirty="0"/>
              <a:t>Consult</a:t>
            </a:r>
          </a:p>
        </p:txBody>
      </p:sp>
    </p:spTree>
    <p:extLst>
      <p:ext uri="{BB962C8B-B14F-4D97-AF65-F5344CB8AC3E}">
        <p14:creationId xmlns:p14="http://schemas.microsoft.com/office/powerpoint/2010/main" val="9456812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descr="bar chart displays Clinical Pharmacy Encounters&#10;FY07-FY13, and increase of 1.5 million in FY07 to just over 4 million in FY13; Educational sessions and training have led to a 3-fold increase in encounter documentation.&#10;"/>
          <p:cNvGraphicFramePr>
            <a:graphicFrameLocks/>
          </p:cNvGraphicFramePr>
          <p:nvPr>
            <p:extLst>
              <p:ext uri="{D42A27DB-BD31-4B8C-83A1-F6EECF244321}">
                <p14:modId xmlns:p14="http://schemas.microsoft.com/office/powerpoint/2010/main" val="3277661205"/>
              </p:ext>
            </p:extLst>
          </p:nvPr>
        </p:nvGraphicFramePr>
        <p:xfrm>
          <a:off x="0" y="0"/>
          <a:ext cx="9144000" cy="6824133"/>
        </p:xfrm>
        <a:graphic>
          <a:graphicData uri="http://schemas.openxmlformats.org/drawingml/2006/chart">
            <c:chart xmlns:c="http://schemas.openxmlformats.org/drawingml/2006/chart" xmlns:r="http://schemas.openxmlformats.org/officeDocument/2006/relationships" r:id="rId3"/>
          </a:graphicData>
        </a:graphic>
      </p:graphicFrame>
      <p:sp>
        <p:nvSpPr>
          <p:cNvPr id="30721" name="Title 1"/>
          <p:cNvSpPr>
            <a:spLocks noGrp="1"/>
          </p:cNvSpPr>
          <p:nvPr>
            <p:ph type="title"/>
          </p:nvPr>
        </p:nvSpPr>
        <p:spPr>
          <a:xfrm>
            <a:off x="152400" y="304800"/>
            <a:ext cx="3352800" cy="1790700"/>
          </a:xfrm>
        </p:spPr>
        <p:style>
          <a:lnRef idx="2">
            <a:schemeClr val="accent3"/>
          </a:lnRef>
          <a:fillRef idx="1">
            <a:schemeClr val="lt1"/>
          </a:fillRef>
          <a:effectRef idx="0">
            <a:schemeClr val="accent3"/>
          </a:effectRef>
          <a:fontRef idx="minor">
            <a:schemeClr val="dk1"/>
          </a:fontRef>
        </p:style>
        <p:txBody>
          <a:bodyPr>
            <a:normAutofit fontScale="90000"/>
          </a:bodyPr>
          <a:lstStyle/>
          <a:p>
            <a:r>
              <a:rPr lang="en-US" sz="3600" dirty="0">
                <a:solidFill>
                  <a:schemeClr val="bg1"/>
                </a:solidFill>
              </a:rPr>
              <a:t>Clinical Pharmacy Encounters</a:t>
            </a:r>
            <a:br>
              <a:rPr lang="en-US" sz="3600" dirty="0">
                <a:solidFill>
                  <a:schemeClr val="bg1"/>
                </a:solidFill>
              </a:rPr>
            </a:br>
            <a:r>
              <a:rPr lang="en-US" sz="3100" dirty="0" smtClean="0">
                <a:solidFill>
                  <a:schemeClr val="bg1"/>
                </a:solidFill>
              </a:rPr>
              <a:t>FY07-FY13</a:t>
            </a:r>
            <a:endParaRPr lang="en-US" sz="4000" dirty="0">
              <a:solidFill>
                <a:schemeClr val="bg1"/>
              </a:solidFill>
            </a:endParaRPr>
          </a:p>
        </p:txBody>
      </p:sp>
    </p:spTree>
    <p:extLst>
      <p:ext uri="{BB962C8B-B14F-4D97-AF65-F5344CB8AC3E}">
        <p14:creationId xmlns:p14="http://schemas.microsoft.com/office/powerpoint/2010/main" val="38379103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The 3 key ingredients to your clinic set up are choosing the appropriate:&#10;&#10;Primary stop code&#10;Secondary stop code &#10;Char4 code&#10;&#10;If chosen correctly, using the standardized clinic set-up guidance, it will provide details of clinical pharmacy practice for you locally.  &#10;&#10;It will also provide details on global pharmacy practice for your VISN and the National Program Office.&#10;&#10;"/>
          <p:cNvGraphicFramePr>
            <a:graphicFrameLocks noGrp="1"/>
          </p:cNvGraphicFramePr>
          <p:nvPr>
            <p:ph sz="quarter" idx="1"/>
            <p:extLst>
              <p:ext uri="{D42A27DB-BD31-4B8C-83A1-F6EECF244321}">
                <p14:modId xmlns:p14="http://schemas.microsoft.com/office/powerpoint/2010/main" val="3226101946"/>
              </p:ext>
            </p:extLst>
          </p:nvPr>
        </p:nvGraphicFramePr>
        <p:xfrm>
          <a:off x="-152400" y="457200"/>
          <a:ext cx="9601199"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5537" name="Title 1"/>
          <p:cNvSpPr>
            <a:spLocks noGrp="1"/>
          </p:cNvSpPr>
          <p:nvPr>
            <p:ph type="title"/>
          </p:nvPr>
        </p:nvSpPr>
        <p:spPr>
          <a:xfrm>
            <a:off x="76200" y="76200"/>
            <a:ext cx="4724400" cy="1600200"/>
          </a:xfrm>
          <a:solidFill>
            <a:schemeClr val="tx1">
              <a:alpha val="80000"/>
            </a:schemeClr>
          </a:solidFill>
          <a:ln w="76200"/>
        </p:spPr>
        <p:style>
          <a:lnRef idx="2">
            <a:schemeClr val="accent4"/>
          </a:lnRef>
          <a:fillRef idx="1">
            <a:schemeClr val="lt1"/>
          </a:fillRef>
          <a:effectRef idx="0">
            <a:schemeClr val="accent4"/>
          </a:effectRef>
          <a:fontRef idx="minor">
            <a:schemeClr val="dk1"/>
          </a:fontRef>
        </p:style>
        <p:txBody>
          <a:bodyPr>
            <a:normAutofit/>
          </a:bodyPr>
          <a:lstStyle/>
          <a:p>
            <a:r>
              <a:rPr lang="en-US" dirty="0" smtClean="0"/>
              <a:t>3 Key Ingredients to Clinic Set-Up</a:t>
            </a:r>
            <a:endParaRPr lang="en-US" dirty="0"/>
          </a:p>
        </p:txBody>
      </p:sp>
    </p:spTree>
    <p:extLst>
      <p:ext uri="{BB962C8B-B14F-4D97-AF65-F5344CB8AC3E}">
        <p14:creationId xmlns:p14="http://schemas.microsoft.com/office/powerpoint/2010/main" val="28183581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ollar bills in pill bottles"/>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19200" y="-533400"/>
            <a:ext cx="7924800" cy="792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86" name="Content Placeholder 2"/>
          <p:cNvSpPr>
            <a:spLocks noGrp="1"/>
          </p:cNvSpPr>
          <p:nvPr>
            <p:ph sz="quarter" idx="1"/>
          </p:nvPr>
        </p:nvSpPr>
        <p:spPr>
          <a:xfrm>
            <a:off x="1143000" y="6019800"/>
            <a:ext cx="7924800" cy="685800"/>
          </a:xfrm>
          <a:ln w="76200"/>
        </p:spPr>
        <p:style>
          <a:lnRef idx="2">
            <a:schemeClr val="accent4"/>
          </a:lnRef>
          <a:fillRef idx="1">
            <a:schemeClr val="lt1"/>
          </a:fillRef>
          <a:effectRef idx="0">
            <a:schemeClr val="accent4"/>
          </a:effectRef>
          <a:fontRef idx="minor">
            <a:schemeClr val="dk1"/>
          </a:fontRef>
        </p:style>
        <p:txBody>
          <a:bodyPr>
            <a:noAutofit/>
          </a:bodyPr>
          <a:lstStyle/>
          <a:p>
            <a:pPr marL="0" indent="0">
              <a:buNone/>
            </a:pPr>
            <a:r>
              <a:rPr lang="en-US" sz="4400" dirty="0" smtClean="0"/>
              <a:t>160 stop code = Basic Copay ($15)</a:t>
            </a:r>
          </a:p>
        </p:txBody>
      </p:sp>
      <p:sp>
        <p:nvSpPr>
          <p:cNvPr id="67585" name="Title 1"/>
          <p:cNvSpPr>
            <a:spLocks noGrp="1"/>
          </p:cNvSpPr>
          <p:nvPr>
            <p:ph type="title"/>
          </p:nvPr>
        </p:nvSpPr>
        <p:spPr>
          <a:xfrm rot="16200000">
            <a:off x="-2819401" y="2819400"/>
            <a:ext cx="6858004" cy="1219199"/>
          </a:xfrm>
          <a:solidFill>
            <a:schemeClr val="accent4">
              <a:lumMod val="60000"/>
              <a:lumOff val="40000"/>
            </a:schemeClr>
          </a:solidFill>
          <a:ln w="76200"/>
        </p:spPr>
        <p:style>
          <a:lnRef idx="2">
            <a:schemeClr val="accent4"/>
          </a:lnRef>
          <a:fillRef idx="1">
            <a:schemeClr val="lt1"/>
          </a:fillRef>
          <a:effectRef idx="0">
            <a:schemeClr val="accent4"/>
          </a:effectRef>
          <a:fontRef idx="minor">
            <a:schemeClr val="dk1"/>
          </a:fontRef>
        </p:style>
        <p:txBody>
          <a:bodyPr/>
          <a:lstStyle/>
          <a:p>
            <a:r>
              <a:rPr lang="en-US" dirty="0">
                <a:solidFill>
                  <a:schemeClr val="tx1"/>
                </a:solidFill>
              </a:rPr>
              <a:t>Understanding Copays</a:t>
            </a:r>
          </a:p>
        </p:txBody>
      </p:sp>
    </p:spTree>
    <p:extLst>
      <p:ext uri="{BB962C8B-B14F-4D97-AF65-F5344CB8AC3E}">
        <p14:creationId xmlns:p14="http://schemas.microsoft.com/office/powerpoint/2010/main" val="32435250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ysician writing a script"/>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63" y="860485"/>
            <a:ext cx="9153524" cy="60147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descr="Clinic set-up:  160 primary/323 secondary&#10;"/>
          <p:cNvSpPr/>
          <p:nvPr/>
        </p:nvSpPr>
        <p:spPr>
          <a:xfrm>
            <a:off x="147636" y="5562600"/>
            <a:ext cx="8843964" cy="1143000"/>
          </a:xfrm>
          <a:prstGeom prst="rect">
            <a:avLst/>
          </a:prstGeom>
          <a:ln w="76200"/>
        </p:spPr>
        <p:style>
          <a:lnRef idx="2">
            <a:schemeClr val="accent3"/>
          </a:lnRef>
          <a:fillRef idx="1">
            <a:schemeClr val="lt1"/>
          </a:fillRef>
          <a:effectRef idx="0">
            <a:schemeClr val="accent3"/>
          </a:effectRef>
          <a:fontRef idx="minor">
            <a:schemeClr val="dk1"/>
          </a:fontRef>
        </p:style>
        <p:txBody>
          <a:bodyPr rtlCol="0" anchor="ctr"/>
          <a:lstStyle/>
          <a:p>
            <a:pPr marL="0" lvl="1" algn="ctr"/>
            <a:r>
              <a:rPr lang="en-US" sz="3600" b="1" dirty="0">
                <a:latin typeface="+mj-lt"/>
              </a:rPr>
              <a:t>Clinic set-up:  160 primary/323 </a:t>
            </a:r>
            <a:r>
              <a:rPr lang="en-US" sz="3600" b="1" dirty="0" smtClean="0">
                <a:latin typeface="+mj-lt"/>
              </a:rPr>
              <a:t>secondary</a:t>
            </a:r>
            <a:endParaRPr lang="en-US" sz="3600" b="1" dirty="0">
              <a:latin typeface="+mj-lt"/>
            </a:endParaRPr>
          </a:p>
        </p:txBody>
      </p:sp>
      <p:sp>
        <p:nvSpPr>
          <p:cNvPr id="71682" name="Title 1"/>
          <p:cNvSpPr>
            <a:spLocks noGrp="1"/>
          </p:cNvSpPr>
          <p:nvPr>
            <p:ph type="title"/>
          </p:nvPr>
        </p:nvSpPr>
        <p:spPr>
          <a:xfrm>
            <a:off x="612775" y="-152400"/>
            <a:ext cx="8153400" cy="990600"/>
          </a:xfrm>
        </p:spPr>
        <p:txBody>
          <a:bodyPr>
            <a:noAutofit/>
          </a:bodyPr>
          <a:lstStyle/>
          <a:p>
            <a:r>
              <a:rPr lang="en-US" sz="7200" b="1" dirty="0"/>
              <a:t>Copay </a:t>
            </a:r>
            <a:r>
              <a:rPr lang="en-US" sz="7200" b="1" dirty="0" smtClean="0"/>
              <a:t>Scenario</a:t>
            </a:r>
            <a:endParaRPr lang="en-US" sz="7200" b="1" dirty="0"/>
          </a:p>
        </p:txBody>
      </p:sp>
    </p:spTree>
    <p:extLst>
      <p:ext uri="{BB962C8B-B14F-4D97-AF65-F5344CB8AC3E}">
        <p14:creationId xmlns:p14="http://schemas.microsoft.com/office/powerpoint/2010/main" val="40138368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hysician marking chart"/>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61" y="929148"/>
            <a:ext cx="9148762" cy="5928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0" name="Title 1"/>
          <p:cNvSpPr>
            <a:spLocks noGrp="1"/>
          </p:cNvSpPr>
          <p:nvPr>
            <p:ph type="title"/>
          </p:nvPr>
        </p:nvSpPr>
        <p:spPr>
          <a:xfrm>
            <a:off x="-228600" y="5791200"/>
            <a:ext cx="6781800" cy="990600"/>
          </a:xfrm>
        </p:spPr>
        <p:txBody>
          <a:bodyPr>
            <a:noAutofit/>
          </a:bodyPr>
          <a:lstStyle/>
          <a:p>
            <a:r>
              <a:rPr lang="en-US" sz="5400" b="1" dirty="0">
                <a:solidFill>
                  <a:schemeClr val="accent4">
                    <a:lumMod val="50000"/>
                  </a:schemeClr>
                </a:solidFill>
              </a:rPr>
              <a:t>Copay </a:t>
            </a:r>
            <a:r>
              <a:rPr lang="en-US" sz="5400" b="1" dirty="0" smtClean="0">
                <a:solidFill>
                  <a:schemeClr val="accent4">
                    <a:lumMod val="50000"/>
                  </a:schemeClr>
                </a:solidFill>
              </a:rPr>
              <a:t>Scenario #2</a:t>
            </a:r>
            <a:endParaRPr lang="en-US" sz="5400" b="1" dirty="0">
              <a:solidFill>
                <a:schemeClr val="accent4">
                  <a:lumMod val="50000"/>
                </a:schemeClr>
              </a:solidFill>
            </a:endParaRPr>
          </a:p>
        </p:txBody>
      </p:sp>
      <p:sp>
        <p:nvSpPr>
          <p:cNvPr id="2" name="Rectangle 1"/>
          <p:cNvSpPr/>
          <p:nvPr/>
        </p:nvSpPr>
        <p:spPr>
          <a:xfrm>
            <a:off x="0" y="0"/>
            <a:ext cx="9144000" cy="929148"/>
          </a:xfrm>
          <a:prstGeom prst="rect">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b="1" dirty="0">
                <a:latin typeface="+mj-lt"/>
              </a:rPr>
              <a:t>Clinic set-up:  160 primary/697 </a:t>
            </a:r>
            <a:r>
              <a:rPr lang="en-US" sz="3600" b="1" dirty="0" smtClean="0">
                <a:latin typeface="+mj-lt"/>
              </a:rPr>
              <a:t>secondary</a:t>
            </a:r>
            <a:endParaRPr lang="en-US" sz="3600" b="1" dirty="0">
              <a:latin typeface="+mj-lt"/>
            </a:endParaRPr>
          </a:p>
        </p:txBody>
      </p:sp>
    </p:spTree>
    <p:extLst>
      <p:ext uri="{BB962C8B-B14F-4D97-AF65-F5344CB8AC3E}">
        <p14:creationId xmlns:p14="http://schemas.microsoft.com/office/powerpoint/2010/main" val="34317764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igsaw puzzle with piece missi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0031" y="1"/>
            <a:ext cx="9644062" cy="6857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78" name="Content Placeholder 2"/>
          <p:cNvSpPr>
            <a:spLocks noGrp="1"/>
          </p:cNvSpPr>
          <p:nvPr>
            <p:ph sz="quarter" idx="1"/>
          </p:nvPr>
        </p:nvSpPr>
        <p:spPr>
          <a:xfrm>
            <a:off x="3657600" y="5334000"/>
            <a:ext cx="5330825" cy="685800"/>
          </a:xfrm>
          <a:ln w="76200">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a:noAutofit/>
          </a:bodyPr>
          <a:lstStyle/>
          <a:p>
            <a:pPr marL="0" indent="0">
              <a:buNone/>
            </a:pPr>
            <a:r>
              <a:rPr lang="en-US" sz="4000" dirty="0"/>
              <a:t>Last piece of the puzzle</a:t>
            </a:r>
            <a:r>
              <a:rPr lang="en-US" sz="4000" dirty="0" smtClean="0"/>
              <a:t>…</a:t>
            </a:r>
            <a:endParaRPr lang="en-US" sz="4000" dirty="0"/>
          </a:p>
        </p:txBody>
      </p:sp>
      <p:sp>
        <p:nvSpPr>
          <p:cNvPr id="75777" name="Title 1"/>
          <p:cNvSpPr>
            <a:spLocks noGrp="1"/>
          </p:cNvSpPr>
          <p:nvPr>
            <p:ph type="title"/>
          </p:nvPr>
        </p:nvSpPr>
        <p:spPr>
          <a:xfrm>
            <a:off x="612775" y="228600"/>
            <a:ext cx="8153400" cy="990600"/>
          </a:xfrm>
        </p:spPr>
        <p:txBody>
          <a:bodyPr>
            <a:normAutofit/>
          </a:bodyPr>
          <a:lstStyle/>
          <a:p>
            <a:r>
              <a:rPr lang="en-US" sz="5400" b="1" dirty="0" smtClean="0">
                <a:solidFill>
                  <a:schemeClr val="bg1"/>
                </a:solidFill>
              </a:rPr>
              <a:t>Coding</a:t>
            </a:r>
            <a:endParaRPr lang="en-US" sz="5400" b="1" dirty="0">
              <a:solidFill>
                <a:schemeClr val="bg1"/>
              </a:solidFill>
            </a:endParaRPr>
          </a:p>
        </p:txBody>
      </p:sp>
    </p:spTree>
    <p:extLst>
      <p:ext uri="{BB962C8B-B14F-4D97-AF65-F5344CB8AC3E}">
        <p14:creationId xmlns:p14="http://schemas.microsoft.com/office/powerpoint/2010/main" val="4905954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926161329"/>
              </p:ext>
            </p:extLst>
          </p:nvPr>
        </p:nvGraphicFramePr>
        <p:xfrm>
          <a:off x="152400" y="1371600"/>
          <a:ext cx="88392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6802" name="Rectangle 2"/>
          <p:cNvSpPr>
            <a:spLocks noGrp="1"/>
          </p:cNvSpPr>
          <p:nvPr>
            <p:ph type="title"/>
          </p:nvPr>
        </p:nvSpPr>
        <p:spPr>
          <a:xfrm>
            <a:off x="609600" y="228600"/>
            <a:ext cx="8153400" cy="990600"/>
          </a:xfrm>
        </p:spPr>
        <p:txBody>
          <a:bodyPr/>
          <a:lstStyle/>
          <a:p>
            <a:r>
              <a:rPr lang="en-US" b="1" dirty="0"/>
              <a:t>Medication Therapy Management</a:t>
            </a:r>
          </a:p>
        </p:txBody>
      </p:sp>
    </p:spTree>
    <p:extLst>
      <p:ext uri="{BB962C8B-B14F-4D97-AF65-F5344CB8AC3E}">
        <p14:creationId xmlns:p14="http://schemas.microsoft.com/office/powerpoint/2010/main" val="39457677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descr="Services provided by a pharmacist to a patient during a face-to-face encounter that involve an assessment and intervention&#10;99605:   Initial 15 minutes with a new MTM patient &#10;99606:   Initial 15 minutes with an established patient &#10;99607:  Each additional 15 minutes of an initial or subsequent MTM encounter; use in conjunction with 99605 or 99606&#10;Also used for chart consults and e-consults despite face-to-face definition &#10;"/>
          <p:cNvGraphicFramePr/>
          <p:nvPr>
            <p:extLst>
              <p:ext uri="{D42A27DB-BD31-4B8C-83A1-F6EECF244321}">
                <p14:modId xmlns:p14="http://schemas.microsoft.com/office/powerpoint/2010/main" val="4116117739"/>
              </p:ext>
            </p:extLst>
          </p:nvPr>
        </p:nvGraphicFramePr>
        <p:xfrm>
          <a:off x="-609600" y="152400"/>
          <a:ext cx="89916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descr="&quot;&quot;"/>
          <p:cNvSpPr txBox="1"/>
          <p:nvPr/>
        </p:nvSpPr>
        <p:spPr>
          <a:xfrm>
            <a:off x="806622" y="685800"/>
            <a:ext cx="1098378" cy="523220"/>
          </a:xfrm>
          <a:prstGeom prst="rect">
            <a:avLst/>
          </a:prstGeom>
          <a:noFill/>
        </p:spPr>
        <p:txBody>
          <a:bodyPr wrap="none" rtlCol="0">
            <a:spAutoFit/>
          </a:bodyPr>
          <a:lstStyle/>
          <a:p>
            <a:r>
              <a:rPr lang="en-US" sz="2800" dirty="0" smtClean="0">
                <a:solidFill>
                  <a:schemeClr val="accent2"/>
                </a:solidFill>
              </a:rPr>
              <a:t>99605</a:t>
            </a:r>
            <a:endParaRPr lang="en-US" sz="2800" dirty="0">
              <a:solidFill>
                <a:schemeClr val="accent2"/>
              </a:solidFill>
            </a:endParaRPr>
          </a:p>
        </p:txBody>
      </p:sp>
      <p:sp>
        <p:nvSpPr>
          <p:cNvPr id="6" name="TextBox 5" descr="&quot;&quot;"/>
          <p:cNvSpPr txBox="1"/>
          <p:nvPr/>
        </p:nvSpPr>
        <p:spPr>
          <a:xfrm>
            <a:off x="806622" y="3167390"/>
            <a:ext cx="1098378" cy="523220"/>
          </a:xfrm>
          <a:prstGeom prst="rect">
            <a:avLst/>
          </a:prstGeom>
          <a:noFill/>
        </p:spPr>
        <p:txBody>
          <a:bodyPr wrap="none" rtlCol="0">
            <a:spAutoFit/>
          </a:bodyPr>
          <a:lstStyle/>
          <a:p>
            <a:r>
              <a:rPr lang="en-US" sz="2800" dirty="0" smtClean="0">
                <a:solidFill>
                  <a:schemeClr val="accent2"/>
                </a:solidFill>
              </a:rPr>
              <a:t>99606</a:t>
            </a:r>
            <a:endParaRPr lang="en-US" sz="2800" dirty="0">
              <a:solidFill>
                <a:schemeClr val="accent2"/>
              </a:solidFill>
            </a:endParaRPr>
          </a:p>
        </p:txBody>
      </p:sp>
      <p:sp>
        <p:nvSpPr>
          <p:cNvPr id="7" name="TextBox 6" descr="&quot;&quot;"/>
          <p:cNvSpPr txBox="1"/>
          <p:nvPr/>
        </p:nvSpPr>
        <p:spPr>
          <a:xfrm>
            <a:off x="806622" y="5509712"/>
            <a:ext cx="1098378" cy="523220"/>
          </a:xfrm>
          <a:prstGeom prst="rect">
            <a:avLst/>
          </a:prstGeom>
          <a:noFill/>
        </p:spPr>
        <p:txBody>
          <a:bodyPr wrap="none" rtlCol="0">
            <a:spAutoFit/>
          </a:bodyPr>
          <a:lstStyle/>
          <a:p>
            <a:r>
              <a:rPr lang="en-US" sz="2800" dirty="0" smtClean="0">
                <a:solidFill>
                  <a:schemeClr val="accent2"/>
                </a:solidFill>
              </a:rPr>
              <a:t>99607</a:t>
            </a:r>
            <a:endParaRPr lang="en-US" dirty="0">
              <a:solidFill>
                <a:schemeClr val="accent2"/>
              </a:solidFill>
            </a:endParaRPr>
          </a:p>
        </p:txBody>
      </p:sp>
      <p:sp>
        <p:nvSpPr>
          <p:cNvPr id="76802" name="Rectangle 2"/>
          <p:cNvSpPr>
            <a:spLocks noGrp="1"/>
          </p:cNvSpPr>
          <p:nvPr>
            <p:ph type="title"/>
          </p:nvPr>
        </p:nvSpPr>
        <p:spPr>
          <a:xfrm rot="5400000">
            <a:off x="4343400" y="3048000"/>
            <a:ext cx="8153400" cy="990600"/>
          </a:xfrm>
        </p:spPr>
        <p:txBody>
          <a:bodyPr>
            <a:normAutofit/>
          </a:bodyPr>
          <a:lstStyle/>
          <a:p>
            <a:r>
              <a:rPr lang="en-US" sz="3600" b="1" dirty="0"/>
              <a:t>Medication Therapy Management</a:t>
            </a:r>
          </a:p>
        </p:txBody>
      </p:sp>
    </p:spTree>
    <p:extLst>
      <p:ext uri="{BB962C8B-B14F-4D97-AF65-F5344CB8AC3E}">
        <p14:creationId xmlns:p14="http://schemas.microsoft.com/office/powerpoint/2010/main" val="17240967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anging files with patient records"/>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71462" y="1"/>
            <a:ext cx="9644062" cy="6857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26" name="Rectangle 5"/>
          <p:cNvSpPr>
            <a:spLocks noGrp="1"/>
          </p:cNvSpPr>
          <p:nvPr>
            <p:ph type="title" idx="4294967295"/>
          </p:nvPr>
        </p:nvSpPr>
        <p:spPr>
          <a:xfrm>
            <a:off x="457200" y="4648200"/>
            <a:ext cx="8229600" cy="1143000"/>
          </a:xfrm>
        </p:spPr>
        <p:txBody>
          <a:bodyPr>
            <a:noAutofit/>
          </a:bodyPr>
          <a:lstStyle/>
          <a:p>
            <a:r>
              <a:rPr lang="en-US" sz="6600" b="1" dirty="0">
                <a:solidFill>
                  <a:schemeClr val="bg1"/>
                </a:solidFill>
              </a:rPr>
              <a:t>MTM Codes </a:t>
            </a:r>
            <a:br>
              <a:rPr lang="en-US" sz="6600" b="1" dirty="0">
                <a:solidFill>
                  <a:schemeClr val="bg1"/>
                </a:solidFill>
              </a:rPr>
            </a:br>
            <a:r>
              <a:rPr lang="en-US" sz="5400" b="1" dirty="0">
                <a:solidFill>
                  <a:schemeClr val="bg1"/>
                </a:solidFill>
              </a:rPr>
              <a:t>Inpatient/Chart Consults</a:t>
            </a:r>
          </a:p>
        </p:txBody>
      </p:sp>
    </p:spTree>
    <p:extLst>
      <p:ext uri="{BB962C8B-B14F-4D97-AF65-F5344CB8AC3E}">
        <p14:creationId xmlns:p14="http://schemas.microsoft.com/office/powerpoint/2010/main" val="37670300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wo healthcare professionals consulting over a chart"/>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24400" y="1714"/>
            <a:ext cx="4572000" cy="6854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6" name="Content Placeholder 5"/>
          <p:cNvSpPr>
            <a:spLocks noGrp="1"/>
          </p:cNvSpPr>
          <p:nvPr>
            <p:ph sz="quarter" idx="1"/>
          </p:nvPr>
        </p:nvSpPr>
        <p:spPr>
          <a:xfrm>
            <a:off x="228600" y="2057400"/>
            <a:ext cx="4191000" cy="6172200"/>
          </a:xfrm>
        </p:spPr>
        <p:txBody>
          <a:bodyPr>
            <a:noAutofit/>
          </a:bodyPr>
          <a:lstStyle/>
          <a:p>
            <a:pPr marL="0" indent="0">
              <a:buNone/>
            </a:pPr>
            <a:r>
              <a:rPr lang="en-US" sz="2800" b="1" dirty="0" smtClean="0"/>
              <a:t>Work </a:t>
            </a:r>
            <a:r>
              <a:rPr lang="en-US" sz="2800" b="1" dirty="0"/>
              <a:t>closely with billing staff to ensure billable clinics are marked billable</a:t>
            </a:r>
          </a:p>
          <a:p>
            <a:pPr lvl="1"/>
            <a:r>
              <a:rPr lang="en-US" b="1" dirty="0"/>
              <a:t>Not all facilities are aware that institutional fees can be billed for pharmacy clinics</a:t>
            </a:r>
          </a:p>
          <a:p>
            <a:pPr>
              <a:buFont typeface="Wingdings" charset="0"/>
              <a:buNone/>
            </a:pPr>
            <a:endParaRPr lang="en-US" sz="2800" b="1" dirty="0"/>
          </a:p>
        </p:txBody>
      </p:sp>
      <p:sp>
        <p:nvSpPr>
          <p:cNvPr id="6" name="Rectangle 5" descr="&quot;&quot;"/>
          <p:cNvSpPr/>
          <p:nvPr/>
        </p:nvSpPr>
        <p:spPr>
          <a:xfrm>
            <a:off x="0" y="1676400"/>
            <a:ext cx="4724400" cy="228600"/>
          </a:xfrm>
          <a:prstGeom prst="rect">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45" name="Title 4"/>
          <p:cNvSpPr>
            <a:spLocks noGrp="1"/>
          </p:cNvSpPr>
          <p:nvPr>
            <p:ph type="title"/>
          </p:nvPr>
        </p:nvSpPr>
        <p:spPr>
          <a:xfrm>
            <a:off x="-76200" y="9939"/>
            <a:ext cx="4953000" cy="1905000"/>
          </a:xfrm>
        </p:spPr>
        <p:txBody>
          <a:bodyPr>
            <a:normAutofit/>
          </a:bodyPr>
          <a:lstStyle/>
          <a:p>
            <a:r>
              <a:rPr lang="en-US" b="1" dirty="0" smtClean="0"/>
              <a:t>Billable/Non-billable </a:t>
            </a:r>
            <a:r>
              <a:rPr lang="en-US" b="1" dirty="0"/>
              <a:t>Option</a:t>
            </a:r>
          </a:p>
        </p:txBody>
      </p:sp>
    </p:spTree>
    <p:extLst>
      <p:ext uri="{BB962C8B-B14F-4D97-AF65-F5344CB8AC3E}">
        <p14:creationId xmlns:p14="http://schemas.microsoft.com/office/powerpoint/2010/main" val="23953412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ysician and patient reviewing meds"/>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6" name="Content Placeholder 5" descr="Face to face – mark billable&#10;Non Face to Face (160/697) – mark non-billable&#10;Mark clinic non-billable to avoid coding staff misinterpreting a note and thinking it is a face to face, billable clinic&#10;"/>
          <p:cNvSpPr>
            <a:spLocks noGrp="1"/>
          </p:cNvSpPr>
          <p:nvPr>
            <p:ph sz="quarter" idx="1"/>
          </p:nvPr>
        </p:nvSpPr>
        <p:spPr>
          <a:xfrm>
            <a:off x="0" y="4114800"/>
            <a:ext cx="9144000" cy="2743200"/>
          </a:xfrm>
          <a:ln w="76200"/>
        </p:spPr>
        <p:style>
          <a:lnRef idx="2">
            <a:schemeClr val="accent2"/>
          </a:lnRef>
          <a:fillRef idx="1">
            <a:schemeClr val="lt1"/>
          </a:fillRef>
          <a:effectRef idx="0">
            <a:schemeClr val="accent2"/>
          </a:effectRef>
          <a:fontRef idx="minor">
            <a:schemeClr val="dk1"/>
          </a:fontRef>
        </p:style>
        <p:txBody>
          <a:bodyPr>
            <a:noAutofit/>
          </a:bodyPr>
          <a:lstStyle/>
          <a:p>
            <a:pPr marL="57150" indent="0">
              <a:buNone/>
            </a:pPr>
            <a:r>
              <a:rPr lang="en-US" sz="3600" b="1" u="sng" dirty="0" smtClean="0">
                <a:solidFill>
                  <a:schemeClr val="accent2"/>
                </a:solidFill>
              </a:rPr>
              <a:t>Face </a:t>
            </a:r>
            <a:r>
              <a:rPr lang="en-US" sz="3600" b="1" u="sng" dirty="0">
                <a:solidFill>
                  <a:schemeClr val="accent2"/>
                </a:solidFill>
              </a:rPr>
              <a:t>to face </a:t>
            </a:r>
            <a:r>
              <a:rPr lang="en-US" sz="2800" b="1" dirty="0"/>
              <a:t>– mark billable</a:t>
            </a:r>
          </a:p>
          <a:p>
            <a:pPr marL="57150" indent="0">
              <a:buNone/>
            </a:pPr>
            <a:r>
              <a:rPr lang="en-US" sz="3600" b="1" u="sng" dirty="0">
                <a:solidFill>
                  <a:schemeClr val="accent2"/>
                </a:solidFill>
              </a:rPr>
              <a:t>Non Face to Face </a:t>
            </a:r>
            <a:r>
              <a:rPr lang="en-US" sz="2800" b="1" dirty="0"/>
              <a:t>(160/697) – mark </a:t>
            </a:r>
            <a:r>
              <a:rPr lang="en-US" sz="2800" b="1" dirty="0" smtClean="0"/>
              <a:t>non-billable</a:t>
            </a:r>
            <a:endParaRPr lang="en-US" sz="2800" b="1" dirty="0"/>
          </a:p>
          <a:p>
            <a:pPr marL="514350" lvl="1" indent="0">
              <a:buNone/>
            </a:pPr>
            <a:r>
              <a:rPr lang="en-US" b="1" dirty="0"/>
              <a:t>Mark clinic </a:t>
            </a:r>
            <a:r>
              <a:rPr lang="en-US" b="1" dirty="0" smtClean="0"/>
              <a:t>non-billable </a:t>
            </a:r>
            <a:r>
              <a:rPr lang="en-US" b="1" dirty="0"/>
              <a:t>to avoid coding staff misinterpreting a note and thinking it is a face to face, billable </a:t>
            </a:r>
            <a:r>
              <a:rPr lang="en-US" b="1" dirty="0" smtClean="0"/>
              <a:t>clinic</a:t>
            </a:r>
            <a:endParaRPr lang="en-US" b="1" dirty="0"/>
          </a:p>
        </p:txBody>
      </p:sp>
      <p:sp>
        <p:nvSpPr>
          <p:cNvPr id="82945" name="Title 4"/>
          <p:cNvSpPr>
            <a:spLocks noGrp="1"/>
          </p:cNvSpPr>
          <p:nvPr>
            <p:ph type="title"/>
          </p:nvPr>
        </p:nvSpPr>
        <p:spPr>
          <a:xfrm>
            <a:off x="609600" y="0"/>
            <a:ext cx="8153400" cy="990600"/>
          </a:xfrm>
        </p:spPr>
        <p:txBody>
          <a:bodyPr/>
          <a:lstStyle/>
          <a:p>
            <a:r>
              <a:rPr lang="en-US" b="1" dirty="0" smtClean="0">
                <a:solidFill>
                  <a:schemeClr val="bg1"/>
                </a:solidFill>
              </a:rPr>
              <a:t>Generic Recommendations</a:t>
            </a:r>
            <a:endParaRPr lang="en-US" b="1" dirty="0">
              <a:solidFill>
                <a:schemeClr val="bg1"/>
              </a:solidFill>
            </a:endParaRPr>
          </a:p>
        </p:txBody>
      </p:sp>
    </p:spTree>
    <p:extLst>
      <p:ext uri="{BB962C8B-B14F-4D97-AF65-F5344CB8AC3E}">
        <p14:creationId xmlns:p14="http://schemas.microsoft.com/office/powerpoint/2010/main" val="31446445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descr="bar chart displays Inpatient Clinical Pharmacy Encounters&#10;FY07-FY13; just over 500,000 in FY13 "/>
          <p:cNvGraphicFramePr>
            <a:graphicFrameLocks noGrp="1"/>
          </p:cNvGraphicFramePr>
          <p:nvPr>
            <p:ph idx="1"/>
            <p:extLst>
              <p:ext uri="{D42A27DB-BD31-4B8C-83A1-F6EECF244321}">
                <p14:modId xmlns:p14="http://schemas.microsoft.com/office/powerpoint/2010/main" val="4080524449"/>
              </p:ext>
            </p:extLst>
          </p:nvPr>
        </p:nvGraphicFramePr>
        <p:xfrm>
          <a:off x="177084" y="124326"/>
          <a:ext cx="8789831" cy="6781800"/>
        </p:xfrm>
        <a:graphic>
          <a:graphicData uri="http://schemas.openxmlformats.org/drawingml/2006/chart">
            <c:chart xmlns:c="http://schemas.openxmlformats.org/drawingml/2006/chart" xmlns:r="http://schemas.openxmlformats.org/officeDocument/2006/relationships" r:id="rId3"/>
          </a:graphicData>
        </a:graphic>
      </p:graphicFrame>
      <p:sp>
        <p:nvSpPr>
          <p:cNvPr id="32769" name="Title 1"/>
          <p:cNvSpPr>
            <a:spLocks noGrp="1"/>
          </p:cNvSpPr>
          <p:nvPr>
            <p:ph type="title"/>
          </p:nvPr>
        </p:nvSpPr>
        <p:spPr>
          <a:xfrm>
            <a:off x="1676400" y="457200"/>
            <a:ext cx="4876800" cy="1676400"/>
          </a:xfrm>
          <a:solidFill>
            <a:schemeClr val="tx1"/>
          </a:solidFill>
        </p:spPr>
        <p:txBody>
          <a:bodyPr>
            <a:normAutofit/>
          </a:bodyPr>
          <a:lstStyle/>
          <a:p>
            <a:r>
              <a:rPr lang="en-US" sz="3200" dirty="0">
                <a:solidFill>
                  <a:schemeClr val="bg1"/>
                </a:solidFill>
              </a:rPr>
              <a:t>Inpatient Clinical Pharmacy Encounters</a:t>
            </a:r>
            <a:br>
              <a:rPr lang="en-US" sz="3200" dirty="0">
                <a:solidFill>
                  <a:schemeClr val="bg1"/>
                </a:solidFill>
              </a:rPr>
            </a:br>
            <a:r>
              <a:rPr lang="en-US" sz="3200" dirty="0" smtClean="0">
                <a:solidFill>
                  <a:schemeClr val="bg1"/>
                </a:solidFill>
              </a:rPr>
              <a:t>FY07-FY13</a:t>
            </a:r>
            <a:endParaRPr lang="en-US" sz="3200" dirty="0">
              <a:solidFill>
                <a:schemeClr val="bg1"/>
              </a:solidFill>
            </a:endParaRPr>
          </a:p>
        </p:txBody>
      </p:sp>
    </p:spTree>
    <p:extLst>
      <p:ext uri="{BB962C8B-B14F-4D97-AF65-F5344CB8AC3E}">
        <p14:creationId xmlns:p14="http://schemas.microsoft.com/office/powerpoint/2010/main" val="19430270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sz="quarter" idx="1"/>
            <p:extLst>
              <p:ext uri="{D42A27DB-BD31-4B8C-83A1-F6EECF244321}">
                <p14:modId xmlns:p14="http://schemas.microsoft.com/office/powerpoint/2010/main" val="2572608701"/>
              </p:ext>
            </p:extLst>
          </p:nvPr>
        </p:nvGraphicFramePr>
        <p:xfrm>
          <a:off x="76200" y="762000"/>
          <a:ext cx="89154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3969" name="Title 4"/>
          <p:cNvSpPr>
            <a:spLocks noGrp="1"/>
          </p:cNvSpPr>
          <p:nvPr>
            <p:ph type="title"/>
          </p:nvPr>
        </p:nvSpPr>
        <p:spPr>
          <a:xfrm>
            <a:off x="612775" y="-76200"/>
            <a:ext cx="8153400" cy="1143000"/>
          </a:xfrm>
        </p:spPr>
        <p:txBody>
          <a:bodyPr>
            <a:normAutofit fontScale="90000"/>
          </a:bodyPr>
          <a:lstStyle/>
          <a:p>
            <a:r>
              <a:rPr lang="en-US" b="1" dirty="0"/>
              <a:t>Clinic </a:t>
            </a:r>
            <a:r>
              <a:rPr lang="en-US" b="1" dirty="0" smtClean="0"/>
              <a:t>Non-billable</a:t>
            </a:r>
            <a:br>
              <a:rPr lang="en-US" b="1" dirty="0" smtClean="0"/>
            </a:br>
            <a:r>
              <a:rPr lang="en-US" sz="3600" b="1" dirty="0" smtClean="0"/>
              <a:t>VISTA Option</a:t>
            </a:r>
            <a:endParaRPr lang="en-US" sz="3600" b="1" dirty="0"/>
          </a:p>
        </p:txBody>
      </p:sp>
    </p:spTree>
    <p:extLst>
      <p:ext uri="{BB962C8B-B14F-4D97-AF65-F5344CB8AC3E}">
        <p14:creationId xmlns:p14="http://schemas.microsoft.com/office/powerpoint/2010/main" val="28494118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armacist o phone reviewing prescription">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457200"/>
            <a:ext cx="9124950" cy="6214090"/>
          </a:xfrm>
          <a:prstGeom prst="rect">
            <a:avLst/>
          </a:prstGeom>
          <a:noFill/>
          <a:extLst>
            <a:ext uri="{909E8E84-426E-40DD-AFC4-6F175D3DCCD1}">
              <a14:hiddenFill xmlns:a14="http://schemas.microsoft.com/office/drawing/2010/main">
                <a:solidFill>
                  <a:srgbClr val="FFFFFF"/>
                </a:solidFill>
              </a14:hiddenFill>
            </a:ext>
          </a:extLst>
        </p:spPr>
      </p:pic>
      <p:sp>
        <p:nvSpPr>
          <p:cNvPr id="80899" name="Rectangle 3"/>
          <p:cNvSpPr>
            <a:spLocks noGrp="1"/>
          </p:cNvSpPr>
          <p:nvPr>
            <p:ph type="body" idx="1"/>
          </p:nvPr>
        </p:nvSpPr>
        <p:spPr>
          <a:xfrm>
            <a:off x="0" y="5171662"/>
            <a:ext cx="9144000" cy="1676399"/>
          </a:xfrm>
        </p:spPr>
        <p:style>
          <a:lnRef idx="2">
            <a:schemeClr val="accent2"/>
          </a:lnRef>
          <a:fillRef idx="1">
            <a:schemeClr val="lt1"/>
          </a:fillRef>
          <a:effectRef idx="0">
            <a:schemeClr val="accent2"/>
          </a:effectRef>
          <a:fontRef idx="minor">
            <a:schemeClr val="dk1"/>
          </a:fontRef>
        </p:style>
        <p:txBody>
          <a:bodyPr/>
          <a:lstStyle/>
          <a:p>
            <a:pPr marL="0" indent="0">
              <a:buNone/>
            </a:pPr>
            <a:r>
              <a:rPr lang="en-US" sz="2800" b="1" u="sng" dirty="0" smtClean="0">
                <a:solidFill>
                  <a:schemeClr val="accent2"/>
                </a:solidFill>
              </a:rPr>
              <a:t>98966</a:t>
            </a:r>
            <a:r>
              <a:rPr lang="en-US" sz="2800" b="1" dirty="0" smtClean="0"/>
              <a:t>:  5-10 </a:t>
            </a:r>
            <a:r>
              <a:rPr lang="en-US" sz="2800" b="1" dirty="0"/>
              <a:t>minutes of medical discussion</a:t>
            </a:r>
          </a:p>
          <a:p>
            <a:pPr marL="0" indent="0" algn="ctr">
              <a:buNone/>
            </a:pPr>
            <a:r>
              <a:rPr lang="en-US" sz="2800" b="1" u="sng" dirty="0" smtClean="0">
                <a:solidFill>
                  <a:schemeClr val="accent2"/>
                </a:solidFill>
              </a:rPr>
              <a:t>98967</a:t>
            </a:r>
            <a:r>
              <a:rPr lang="en-US" sz="2800" b="1" dirty="0" smtClean="0"/>
              <a:t>:  11-20 </a:t>
            </a:r>
            <a:r>
              <a:rPr lang="en-US" sz="2800" b="1" dirty="0"/>
              <a:t>minutes of medical discussion</a:t>
            </a:r>
          </a:p>
          <a:p>
            <a:pPr marL="0" indent="0" algn="r">
              <a:buNone/>
            </a:pPr>
            <a:r>
              <a:rPr lang="en-US" sz="2800" b="1" u="sng" dirty="0">
                <a:solidFill>
                  <a:schemeClr val="accent2"/>
                </a:solidFill>
              </a:rPr>
              <a:t>98968</a:t>
            </a:r>
            <a:r>
              <a:rPr lang="en-US" sz="2800" b="1" u="sng" dirty="0"/>
              <a:t>	</a:t>
            </a:r>
            <a:r>
              <a:rPr lang="en-US" sz="2800" b="1" dirty="0" smtClean="0"/>
              <a:t>: 21-30 </a:t>
            </a:r>
            <a:r>
              <a:rPr lang="en-US" sz="2800" b="1" dirty="0"/>
              <a:t>minutes of medical discussion</a:t>
            </a:r>
          </a:p>
          <a:p>
            <a:pPr marL="0" indent="0" algn="ctr">
              <a:buNone/>
            </a:pPr>
            <a:endParaRPr lang="en-US" sz="2800" b="1" dirty="0"/>
          </a:p>
        </p:txBody>
      </p:sp>
      <p:sp>
        <p:nvSpPr>
          <p:cNvPr id="80898" name="Rectangle 2"/>
          <p:cNvSpPr>
            <a:spLocks noGrp="1"/>
          </p:cNvSpPr>
          <p:nvPr>
            <p:ph type="title"/>
          </p:nvPr>
        </p:nvSpPr>
        <p:spPr>
          <a:xfrm>
            <a:off x="76200" y="0"/>
            <a:ext cx="5105400" cy="2514600"/>
          </a:xfrm>
        </p:spPr>
        <p:txBody>
          <a:bodyPr>
            <a:normAutofit/>
          </a:bodyPr>
          <a:lstStyle/>
          <a:p>
            <a:r>
              <a:rPr lang="en-US" sz="4000" b="1" dirty="0">
                <a:solidFill>
                  <a:schemeClr val="bg1"/>
                </a:solidFill>
              </a:rPr>
              <a:t>CPT Codes</a:t>
            </a:r>
            <a:br>
              <a:rPr lang="en-US" sz="4000" b="1" dirty="0">
                <a:solidFill>
                  <a:schemeClr val="bg1"/>
                </a:solidFill>
              </a:rPr>
            </a:br>
            <a:r>
              <a:rPr lang="en-US" sz="4000" b="1" dirty="0">
                <a:solidFill>
                  <a:schemeClr val="bg1"/>
                </a:solidFill>
              </a:rPr>
              <a:t>Non Physician Services - Telephone</a:t>
            </a:r>
          </a:p>
        </p:txBody>
      </p:sp>
    </p:spTree>
    <p:extLst>
      <p:ext uri="{BB962C8B-B14F-4D97-AF65-F5344CB8AC3E}">
        <p14:creationId xmlns:p14="http://schemas.microsoft.com/office/powerpoint/2010/main" val="32610745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hands at a keyboard"/>
          <p:cNvPicPr>
            <a:picLocks noGrp="1" noChangeAspect="1"/>
          </p:cNvPicPr>
          <p:nvPr>
            <p:ph sz="half" idx="1"/>
          </p:nvPr>
        </p:nvPicPr>
        <p:blipFill>
          <a:blip r:embed="rId3" cstate="print"/>
          <a:srcRect l="20628" r="20628"/>
          <a:stretch>
            <a:fillRect/>
          </a:stretch>
        </p:blipFill>
        <p:spPr>
          <a:xfrm>
            <a:off x="3941286" y="211618"/>
            <a:ext cx="5278914" cy="6417782"/>
          </a:xfrm>
          <a:prstGeom prst="ellipse">
            <a:avLst/>
          </a:prstGeom>
          <a:ln>
            <a:noFill/>
          </a:ln>
          <a:effectLst>
            <a:softEdge rad="112500"/>
          </a:effectLst>
        </p:spPr>
      </p:pic>
      <p:sp>
        <p:nvSpPr>
          <p:cNvPr id="6" name="Title 5"/>
          <p:cNvSpPr>
            <a:spLocks noGrp="1"/>
          </p:cNvSpPr>
          <p:nvPr>
            <p:ph type="title"/>
          </p:nvPr>
        </p:nvSpPr>
        <p:spPr>
          <a:xfrm>
            <a:off x="228600" y="2857500"/>
            <a:ext cx="3657600" cy="1143000"/>
          </a:xfrm>
          <a:ln w="76200"/>
        </p:spPr>
        <p:style>
          <a:lnRef idx="2">
            <a:schemeClr val="accent2"/>
          </a:lnRef>
          <a:fillRef idx="1">
            <a:schemeClr val="lt1"/>
          </a:fillRef>
          <a:effectRef idx="0">
            <a:schemeClr val="accent2"/>
          </a:effectRef>
          <a:fontRef idx="minor">
            <a:schemeClr val="dk1"/>
          </a:fontRef>
        </p:style>
        <p:txBody>
          <a:bodyPr/>
          <a:lstStyle/>
          <a:p>
            <a:r>
              <a:rPr lang="en-US" dirty="0" smtClean="0"/>
              <a:t>Virtual Care</a:t>
            </a:r>
            <a:endParaRPr lang="en-US" dirty="0"/>
          </a:p>
        </p:txBody>
      </p:sp>
    </p:spTree>
    <p:extLst>
      <p:ext uri="{BB962C8B-B14F-4D97-AF65-F5344CB8AC3E}">
        <p14:creationId xmlns:p14="http://schemas.microsoft.com/office/powerpoint/2010/main" val="33573953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descr="Primary stop code:  160 &#10;Secondary stop code:  719 &#10;CPT Code: 98969 (online assessment/management) &#10;The service being reported with this code cannot be a continuation of a service that was provided within the previous seven days&#10;See PBM Guidance Document on Clinic Set-Up for further information&#10;"/>
          <p:cNvGraphicFramePr>
            <a:graphicFrameLocks noGrp="1"/>
          </p:cNvGraphicFramePr>
          <p:nvPr>
            <p:ph sz="quarter" idx="1"/>
            <p:extLst>
              <p:ext uri="{D42A27DB-BD31-4B8C-83A1-F6EECF244321}">
                <p14:modId xmlns:p14="http://schemas.microsoft.com/office/powerpoint/2010/main" val="299032599"/>
              </p:ext>
            </p:extLst>
          </p:nvPr>
        </p:nvGraphicFramePr>
        <p:xfrm>
          <a:off x="0" y="-304800"/>
          <a:ext cx="91440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0" y="4419600"/>
            <a:ext cx="9144000" cy="2438400"/>
          </a:xfrm>
          <a:prstGeom prst="rect">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smtClean="0">
                <a:latin typeface="+mj-lt"/>
              </a:rPr>
              <a:t>See </a:t>
            </a:r>
            <a:r>
              <a:rPr lang="en-US" sz="3600" u="sng" dirty="0">
                <a:solidFill>
                  <a:schemeClr val="accent4"/>
                </a:solidFill>
                <a:latin typeface="+mj-lt"/>
              </a:rPr>
              <a:t>PBM Guidance Document</a:t>
            </a:r>
            <a:r>
              <a:rPr lang="en-US" sz="2800" dirty="0">
                <a:solidFill>
                  <a:schemeClr val="accent4"/>
                </a:solidFill>
                <a:latin typeface="+mj-lt"/>
              </a:rPr>
              <a:t> </a:t>
            </a:r>
            <a:r>
              <a:rPr lang="en-US" sz="2800" dirty="0">
                <a:latin typeface="+mj-lt"/>
              </a:rPr>
              <a:t>on Clinic Set-Up for further </a:t>
            </a:r>
            <a:r>
              <a:rPr lang="en-US" sz="2800" dirty="0" smtClean="0">
                <a:latin typeface="+mj-lt"/>
              </a:rPr>
              <a:t>information</a:t>
            </a:r>
            <a:endParaRPr lang="en-US" sz="2800" dirty="0">
              <a:latin typeface="+mj-lt"/>
            </a:endParaRPr>
          </a:p>
        </p:txBody>
      </p:sp>
      <p:sp>
        <p:nvSpPr>
          <p:cNvPr id="81921" name="Title 1"/>
          <p:cNvSpPr>
            <a:spLocks noGrp="1"/>
          </p:cNvSpPr>
          <p:nvPr>
            <p:ph type="title"/>
          </p:nvPr>
        </p:nvSpPr>
        <p:spPr>
          <a:xfrm>
            <a:off x="612775" y="-152400"/>
            <a:ext cx="8153400" cy="990600"/>
          </a:xfrm>
        </p:spPr>
        <p:txBody>
          <a:bodyPr/>
          <a:lstStyle/>
          <a:p>
            <a:r>
              <a:rPr lang="en-US" b="1" dirty="0"/>
              <a:t>Secure Messaging	</a:t>
            </a:r>
          </a:p>
        </p:txBody>
      </p:sp>
    </p:spTree>
    <p:extLst>
      <p:ext uri="{BB962C8B-B14F-4D97-AF65-F5344CB8AC3E}">
        <p14:creationId xmlns:p14="http://schemas.microsoft.com/office/powerpoint/2010/main" val="1940016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tethescope and keyboard"/>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0031" y="0"/>
            <a:ext cx="9644062" cy="6432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5638800"/>
            <a:ext cx="9220200" cy="1219200"/>
          </a:xfrm>
          <a:ln w="76200"/>
        </p:spPr>
        <p:style>
          <a:lnRef idx="2">
            <a:schemeClr val="accent2"/>
          </a:lnRef>
          <a:fillRef idx="1">
            <a:schemeClr val="lt1"/>
          </a:fillRef>
          <a:effectRef idx="0">
            <a:schemeClr val="accent2"/>
          </a:effectRef>
          <a:fontRef idx="minor">
            <a:schemeClr val="dk1"/>
          </a:fontRef>
        </p:style>
        <p:txBody>
          <a:bodyPr/>
          <a:lstStyle/>
          <a:p>
            <a:r>
              <a:rPr lang="en-US" dirty="0" smtClean="0"/>
              <a:t>E-Consults</a:t>
            </a:r>
            <a:endParaRPr lang="en-US" dirty="0"/>
          </a:p>
        </p:txBody>
      </p:sp>
    </p:spTree>
    <p:extLst>
      <p:ext uri="{BB962C8B-B14F-4D97-AF65-F5344CB8AC3E}">
        <p14:creationId xmlns:p14="http://schemas.microsoft.com/office/powerpoint/2010/main" val="28755307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HA exam room with mobile e-consult stat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3" name="Content Placeholder 2"/>
          <p:cNvSpPr>
            <a:spLocks noGrp="1"/>
          </p:cNvSpPr>
          <p:nvPr>
            <p:ph idx="1"/>
          </p:nvPr>
        </p:nvSpPr>
        <p:spPr>
          <a:xfrm>
            <a:off x="0" y="4242816"/>
            <a:ext cx="9144000" cy="2590800"/>
          </a:xfr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en-US" sz="2800" dirty="0" smtClean="0"/>
              <a:t>Consult </a:t>
            </a:r>
            <a:r>
              <a:rPr lang="en-US" sz="2800" dirty="0"/>
              <a:t>from Provider to Provider </a:t>
            </a:r>
            <a:endParaRPr lang="en-US" sz="2800" dirty="0" smtClean="0"/>
          </a:p>
          <a:p>
            <a:r>
              <a:rPr lang="en-US" sz="2800" dirty="0" smtClean="0"/>
              <a:t>One-time </a:t>
            </a:r>
            <a:r>
              <a:rPr lang="en-US" sz="2800" dirty="0"/>
              <a:t>episode of </a:t>
            </a:r>
            <a:r>
              <a:rPr lang="en-US" sz="2800" dirty="0" smtClean="0"/>
              <a:t>care</a:t>
            </a:r>
          </a:p>
          <a:p>
            <a:r>
              <a:rPr lang="en-US" sz="2800" dirty="0" smtClean="0"/>
              <a:t>Patient must be informed</a:t>
            </a:r>
          </a:p>
          <a:p>
            <a:r>
              <a:rPr lang="en-US" sz="2800" dirty="0" smtClean="0"/>
              <a:t>Used to capture </a:t>
            </a:r>
            <a:r>
              <a:rPr lang="en-US" sz="2800" dirty="0" err="1" smtClean="0"/>
              <a:t>encounterable</a:t>
            </a:r>
            <a:r>
              <a:rPr lang="en-US" sz="2800" dirty="0" smtClean="0"/>
              <a:t> workload</a:t>
            </a:r>
          </a:p>
          <a:p>
            <a:r>
              <a:rPr lang="en-US" sz="2800" dirty="0" smtClean="0"/>
              <a:t>Requires a specific clinic set-up</a:t>
            </a:r>
            <a:endParaRPr lang="en-US" sz="2800" dirty="0"/>
          </a:p>
        </p:txBody>
      </p:sp>
      <p:sp>
        <p:nvSpPr>
          <p:cNvPr id="2" name="Title 1"/>
          <p:cNvSpPr>
            <a:spLocks noGrp="1"/>
          </p:cNvSpPr>
          <p:nvPr>
            <p:ph type="title"/>
          </p:nvPr>
        </p:nvSpPr>
        <p:spPr>
          <a:xfrm>
            <a:off x="457200" y="-304800"/>
            <a:ext cx="8229600" cy="1143000"/>
          </a:xfrm>
        </p:spPr>
        <p:txBody>
          <a:bodyPr/>
          <a:lstStyle/>
          <a:p>
            <a:r>
              <a:rPr lang="en-US" b="1" dirty="0" smtClean="0"/>
              <a:t>E-Consults</a:t>
            </a:r>
            <a:endParaRPr lang="en-US" b="1" dirty="0"/>
          </a:p>
        </p:txBody>
      </p:sp>
    </p:spTree>
    <p:extLst>
      <p:ext uri="{BB962C8B-B14F-4D97-AF65-F5344CB8AC3E}">
        <p14:creationId xmlns:p14="http://schemas.microsoft.com/office/powerpoint/2010/main" val="9397825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38953124"/>
              </p:ext>
            </p:extLst>
          </p:nvPr>
        </p:nvGraphicFramePr>
        <p:xfrm>
          <a:off x="0" y="152400"/>
          <a:ext cx="9144000" cy="6507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rot="16200000">
            <a:off x="-3467099" y="2933700"/>
            <a:ext cx="8229600" cy="1143000"/>
          </a:xfrm>
        </p:spPr>
        <p:txBody>
          <a:bodyPr/>
          <a:lstStyle/>
          <a:p>
            <a:r>
              <a:rPr lang="en-US" dirty="0" smtClean="0"/>
              <a:t>E-Consults Appropriate Use</a:t>
            </a:r>
            <a:endParaRPr lang="en-US" dirty="0"/>
          </a:p>
        </p:txBody>
      </p:sp>
    </p:spTree>
    <p:extLst>
      <p:ext uri="{BB962C8B-B14F-4D97-AF65-F5344CB8AC3E}">
        <p14:creationId xmlns:p14="http://schemas.microsoft.com/office/powerpoint/2010/main" val="42384206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ircle-slash &quot;banned symbol"/>
          <p:cNvPicPr>
            <a:picLocks noChangeAspect="1" noChangeArrowheads="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artisticBlur/>
                    </a14:imgEffect>
                  </a14:imgLayer>
                </a14:imgProps>
              </a:ext>
              <a:ext uri="{28A0092B-C50C-407E-A947-70E740481C1C}">
                <a14:useLocalDpi xmlns:a14="http://schemas.microsoft.com/office/drawing/2010/main" val="0"/>
              </a:ext>
            </a:extLst>
          </a:blip>
          <a:stretch>
            <a:fillRect/>
          </a:stretch>
        </p:blipFill>
        <p:spPr bwMode="auto">
          <a:xfrm>
            <a:off x="1371600" y="0"/>
            <a:ext cx="7010400" cy="6885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descr="Non-formulary or restricted drug consults&#10;HBPC/CLC or similar recurring reviews&#10;Clinical interventions from dashboard reviews&#10;Antimicrobial stewardship monitoring&#10;"/>
          <p:cNvSpPr>
            <a:spLocks noGrp="1"/>
          </p:cNvSpPr>
          <p:nvPr>
            <p:ph idx="1"/>
          </p:nvPr>
        </p:nvSpPr>
        <p:spPr>
          <a:xfrm>
            <a:off x="1371600" y="321732"/>
            <a:ext cx="7010400" cy="6460068"/>
          </a:xfrm>
          <a:noFill/>
          <a:ln w="76200">
            <a:noFill/>
          </a:ln>
        </p:spPr>
        <p:style>
          <a:lnRef idx="2">
            <a:schemeClr val="accent4"/>
          </a:lnRef>
          <a:fillRef idx="1">
            <a:schemeClr val="lt1"/>
          </a:fillRef>
          <a:effectRef idx="0">
            <a:schemeClr val="accent4"/>
          </a:effectRef>
          <a:fontRef idx="minor">
            <a:schemeClr val="dk1"/>
          </a:fontRef>
        </p:style>
        <p:txBody>
          <a:bodyPr>
            <a:noAutofit/>
          </a:bodyPr>
          <a:lstStyle/>
          <a:p>
            <a:r>
              <a:rPr lang="en-US" sz="4400" b="1" dirty="0" smtClean="0">
                <a:solidFill>
                  <a:schemeClr val="tx1"/>
                </a:solidFill>
              </a:rPr>
              <a:t>Non-formulary or restricted drug consults</a:t>
            </a:r>
          </a:p>
          <a:p>
            <a:r>
              <a:rPr lang="en-US" sz="4400" b="1" dirty="0" smtClean="0">
                <a:solidFill>
                  <a:schemeClr val="tx1"/>
                </a:solidFill>
              </a:rPr>
              <a:t>HBPC/Community Living Center (CLC) or similar recurring reviews</a:t>
            </a:r>
          </a:p>
          <a:p>
            <a:r>
              <a:rPr lang="en-US" sz="4400" b="1" dirty="0" smtClean="0">
                <a:solidFill>
                  <a:schemeClr val="tx1"/>
                </a:solidFill>
              </a:rPr>
              <a:t>Clinical interventions from dashboard reviews</a:t>
            </a:r>
          </a:p>
          <a:p>
            <a:r>
              <a:rPr lang="en-US" sz="4400" b="1" dirty="0" smtClean="0">
                <a:solidFill>
                  <a:schemeClr val="tx1"/>
                </a:solidFill>
              </a:rPr>
              <a:t>Antimicrobial stewardship monitoring</a:t>
            </a:r>
            <a:endParaRPr lang="en-US" sz="4400" b="1" dirty="0">
              <a:solidFill>
                <a:schemeClr val="tx1"/>
              </a:solidFill>
            </a:endParaRPr>
          </a:p>
        </p:txBody>
      </p:sp>
      <p:sp>
        <p:nvSpPr>
          <p:cNvPr id="2" name="Title 1"/>
          <p:cNvSpPr>
            <a:spLocks noGrp="1"/>
          </p:cNvSpPr>
          <p:nvPr>
            <p:ph type="title"/>
          </p:nvPr>
        </p:nvSpPr>
        <p:spPr>
          <a:xfrm rot="16200000">
            <a:off x="-3619499" y="2857500"/>
            <a:ext cx="8229600" cy="1143000"/>
          </a:xfrm>
        </p:spPr>
        <p:txBody>
          <a:bodyPr/>
          <a:lstStyle/>
          <a:p>
            <a:r>
              <a:rPr lang="en-US" dirty="0" smtClean="0"/>
              <a:t>E-Consults Inappropriate Use</a:t>
            </a:r>
            <a:endParaRPr lang="en-US" dirty="0"/>
          </a:p>
        </p:txBody>
      </p:sp>
    </p:spTree>
    <p:extLst>
      <p:ext uri="{BB962C8B-B14F-4D97-AF65-F5344CB8AC3E}">
        <p14:creationId xmlns:p14="http://schemas.microsoft.com/office/powerpoint/2010/main" val="31038388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ealthcare professional setting up e-consult stat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784"/>
          <a:stretch/>
        </p:blipFill>
        <p:spPr bwMode="auto">
          <a:xfrm rot="10800000" flipV="1">
            <a:off x="2" y="1646084"/>
            <a:ext cx="9143998" cy="5211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0" y="762000"/>
            <a:ext cx="9144000" cy="12192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anchor="ctr"/>
          <a:lstStyle/>
          <a:p>
            <a:pPr marL="0" indent="0" algn="ctr">
              <a:buNone/>
            </a:pPr>
            <a:r>
              <a:rPr lang="en-US" dirty="0" smtClean="0"/>
              <a:t>“</a:t>
            </a:r>
            <a:r>
              <a:rPr lang="en-US" dirty="0"/>
              <a:t>Business Plan for Clinical Pharmacy Services via Clinical Video </a:t>
            </a:r>
            <a:r>
              <a:rPr lang="en-US" dirty="0" err="1"/>
              <a:t>Telehealth</a:t>
            </a:r>
            <a:r>
              <a:rPr lang="en-US" dirty="0" smtClean="0"/>
              <a:t>”</a:t>
            </a:r>
            <a:endParaRPr lang="en-US" dirty="0"/>
          </a:p>
        </p:txBody>
      </p:sp>
      <p:sp>
        <p:nvSpPr>
          <p:cNvPr id="2" name="Title 1"/>
          <p:cNvSpPr>
            <a:spLocks noGrp="1"/>
          </p:cNvSpPr>
          <p:nvPr>
            <p:ph type="title"/>
          </p:nvPr>
        </p:nvSpPr>
        <p:spPr>
          <a:xfrm>
            <a:off x="457200" y="-152400"/>
            <a:ext cx="8229600" cy="1143000"/>
          </a:xfrm>
        </p:spPr>
        <p:txBody>
          <a:bodyPr/>
          <a:lstStyle/>
          <a:p>
            <a:r>
              <a:rPr lang="en-US" dirty="0" smtClean="0"/>
              <a:t>Clinical Video </a:t>
            </a:r>
            <a:r>
              <a:rPr lang="en-US" dirty="0" err="1" smtClean="0"/>
              <a:t>Telehealth</a:t>
            </a:r>
            <a:endParaRPr lang="en-US" dirty="0"/>
          </a:p>
        </p:txBody>
      </p:sp>
    </p:spTree>
    <p:extLst>
      <p:ext uri="{BB962C8B-B14F-4D97-AF65-F5344CB8AC3E}">
        <p14:creationId xmlns:p14="http://schemas.microsoft.com/office/powerpoint/2010/main" val="38421761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descr="Different Station&#10;"/>
          <p:cNvSpPr txBox="1"/>
          <p:nvPr/>
        </p:nvSpPr>
        <p:spPr>
          <a:xfrm>
            <a:off x="7116494" y="5703648"/>
            <a:ext cx="2209800" cy="954107"/>
          </a:xfrm>
          <a:prstGeom prst="rect">
            <a:avLst/>
          </a:prstGeom>
          <a:noFill/>
        </p:spPr>
        <p:txBody>
          <a:bodyPr wrap="square" rtlCol="0">
            <a:spAutoFit/>
          </a:bodyPr>
          <a:lstStyle/>
          <a:p>
            <a:r>
              <a:rPr lang="en-US" sz="2800" dirty="0" smtClean="0">
                <a:solidFill>
                  <a:schemeClr val="tx1">
                    <a:lumMod val="95000"/>
                  </a:schemeClr>
                </a:solidFill>
              </a:rPr>
              <a:t>Different</a:t>
            </a:r>
          </a:p>
          <a:p>
            <a:r>
              <a:rPr lang="en-US" sz="2800" dirty="0" smtClean="0">
                <a:solidFill>
                  <a:schemeClr val="tx1">
                    <a:lumMod val="95000"/>
                  </a:schemeClr>
                </a:solidFill>
              </a:rPr>
              <a:t>Station</a:t>
            </a:r>
            <a:endParaRPr lang="en-US" sz="2800" dirty="0">
              <a:solidFill>
                <a:schemeClr val="tx1">
                  <a:lumMod val="95000"/>
                </a:schemeClr>
              </a:solidFill>
            </a:endParaRPr>
          </a:p>
        </p:txBody>
      </p:sp>
      <p:sp>
        <p:nvSpPr>
          <p:cNvPr id="5" name="TextBox 4" descr="Same Station&#10;"/>
          <p:cNvSpPr txBox="1"/>
          <p:nvPr/>
        </p:nvSpPr>
        <p:spPr>
          <a:xfrm>
            <a:off x="7094220" y="5164817"/>
            <a:ext cx="2209800" cy="523220"/>
          </a:xfrm>
          <a:prstGeom prst="rect">
            <a:avLst/>
          </a:prstGeom>
          <a:noFill/>
        </p:spPr>
        <p:txBody>
          <a:bodyPr wrap="square" rtlCol="0">
            <a:spAutoFit/>
          </a:bodyPr>
          <a:lstStyle/>
          <a:p>
            <a:r>
              <a:rPr lang="en-US" sz="2800" dirty="0" smtClean="0">
                <a:solidFill>
                  <a:schemeClr val="tx1">
                    <a:lumMod val="95000"/>
                  </a:schemeClr>
                </a:solidFill>
              </a:rPr>
              <a:t>Same Station</a:t>
            </a:r>
            <a:endParaRPr lang="en-US" sz="2800" dirty="0">
              <a:solidFill>
                <a:schemeClr val="tx1">
                  <a:lumMod val="95000"/>
                </a:schemeClr>
              </a:solidFill>
            </a:endParaRPr>
          </a:p>
        </p:txBody>
      </p:sp>
      <p:graphicFrame>
        <p:nvGraphicFramePr>
          <p:cNvPr id="3" name="Diagram 2" descr="The most important thing to understand about Clinical Video Telehealth is that it requires two clinics:&#10;&#10;160 will be the primary stop code&#10;&#10;Originating Site/Patient Site (690)&#10;Distant Site/Provider Site  (692 should be used if the distant site is the same station and 693 should be used if it is a different station)&#10;&#10;The distant site provides data required to complete the encounter for the originating site and the encounter must be completed at both sites to receive workload credit!&#10;"/>
          <p:cNvGraphicFramePr/>
          <p:nvPr>
            <p:extLst>
              <p:ext uri="{D42A27DB-BD31-4B8C-83A1-F6EECF244321}">
                <p14:modId xmlns:p14="http://schemas.microsoft.com/office/powerpoint/2010/main" val="3097411653"/>
              </p:ext>
            </p:extLst>
          </p:nvPr>
        </p:nvGraphicFramePr>
        <p:xfrm>
          <a:off x="304800" y="1676400"/>
          <a:ext cx="72390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eft-Right Arrow 5" descr="&quot;&quot;"/>
          <p:cNvSpPr/>
          <p:nvPr/>
        </p:nvSpPr>
        <p:spPr>
          <a:xfrm>
            <a:off x="3581400" y="2286000"/>
            <a:ext cx="685800" cy="304800"/>
          </a:xfrm>
          <a:prstGeom prst="leftRightArrow">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Content Placeholder 2" descr="Clinical Video Telehealth&#10;Requires Two (2) Appointments&#10;"/>
          <p:cNvSpPr txBox="1">
            <a:spLocks/>
          </p:cNvSpPr>
          <p:nvPr/>
        </p:nvSpPr>
        <p:spPr>
          <a:xfrm>
            <a:off x="152400" y="76200"/>
            <a:ext cx="8839200" cy="1295400"/>
          </a:xfrm>
          <a:prstGeom prst="rect">
            <a:avLst/>
          </a:prstGeom>
          <a:noFill/>
          <a:ln w="63500" cap="flat" cmpd="sng" algn="ctr">
            <a:solidFill>
              <a:schemeClr val="accent4"/>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anchor="ct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r>
              <a:rPr lang="en-US" sz="4000" b="1" dirty="0" smtClean="0"/>
              <a:t>Clinical Video </a:t>
            </a:r>
            <a:r>
              <a:rPr lang="en-US" sz="4000" b="1" dirty="0" err="1" smtClean="0"/>
              <a:t>Telehealth</a:t>
            </a:r>
            <a:endParaRPr lang="en-US" sz="4000" b="1" dirty="0"/>
          </a:p>
          <a:p>
            <a:pPr marL="0" indent="0" algn="ctr">
              <a:buFont typeface="Arial" pitchFamily="34" charset="0"/>
              <a:buNone/>
            </a:pPr>
            <a:r>
              <a:rPr lang="en-US" sz="4000" b="1" dirty="0" smtClean="0"/>
              <a:t>Requires Two (2) Appointments</a:t>
            </a:r>
            <a:endParaRPr lang="en-US" sz="4000" b="1" dirty="0"/>
          </a:p>
        </p:txBody>
      </p:sp>
    </p:spTree>
    <p:extLst>
      <p:ext uri="{BB962C8B-B14F-4D97-AF65-F5344CB8AC3E}">
        <p14:creationId xmlns:p14="http://schemas.microsoft.com/office/powerpoint/2010/main" val="36168630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600200"/>
            <a:ext cx="8534400" cy="4876800"/>
          </a:xfrm>
        </p:spPr>
        <p:txBody>
          <a:bodyPr>
            <a:normAutofit fontScale="92500" lnSpcReduction="20000"/>
          </a:bodyPr>
          <a:lstStyle/>
          <a:p>
            <a:pPr marL="0" indent="0">
              <a:buNone/>
              <a:defRPr/>
            </a:pPr>
            <a:r>
              <a:rPr lang="en-US" sz="4000" dirty="0"/>
              <a:t>What is your greatest concern regarding clinical pharmacy </a:t>
            </a:r>
            <a:r>
              <a:rPr lang="en-US" sz="4000" dirty="0" smtClean="0"/>
              <a:t>encounter documentation </a:t>
            </a:r>
            <a:r>
              <a:rPr lang="en-US" sz="4000" dirty="0"/>
              <a:t>at your Medical Center?</a:t>
            </a:r>
          </a:p>
          <a:p>
            <a:pPr marL="0" indent="0">
              <a:buFont typeface="Wingdings" charset="0"/>
              <a:buNone/>
              <a:defRPr/>
            </a:pPr>
            <a:endParaRPr lang="en-US" sz="4000" dirty="0"/>
          </a:p>
          <a:p>
            <a:pPr marL="0" indent="0">
              <a:buNone/>
              <a:defRPr/>
            </a:pPr>
            <a:r>
              <a:rPr lang="en-US" sz="4000" dirty="0" smtClean="0"/>
              <a:t>A.   Clinics </a:t>
            </a:r>
            <a:r>
              <a:rPr lang="en-US" sz="4000" dirty="0"/>
              <a:t>are not set-up appropriately</a:t>
            </a:r>
          </a:p>
          <a:p>
            <a:pPr marL="742950" indent="-742950">
              <a:buAutoNum type="alphaUcPeriod" startAt="2"/>
              <a:defRPr/>
            </a:pPr>
            <a:r>
              <a:rPr lang="en-US" sz="4000" dirty="0" smtClean="0"/>
              <a:t>Not </a:t>
            </a:r>
            <a:r>
              <a:rPr lang="en-US" sz="4000" dirty="0"/>
              <a:t>all count workload is being </a:t>
            </a:r>
            <a:r>
              <a:rPr lang="en-US" sz="4000" dirty="0" smtClean="0"/>
              <a:t>encountered</a:t>
            </a:r>
          </a:p>
          <a:p>
            <a:pPr marL="742950" indent="-742950">
              <a:buAutoNum type="alphaUcPeriod" startAt="2"/>
              <a:defRPr/>
            </a:pPr>
            <a:r>
              <a:rPr lang="en-US" sz="4000" dirty="0" smtClean="0"/>
              <a:t>We </a:t>
            </a:r>
            <a:r>
              <a:rPr lang="en-US" sz="4000" dirty="0"/>
              <a:t>have no CHAR4 codes on our </a:t>
            </a:r>
            <a:r>
              <a:rPr lang="en-US" sz="4000" dirty="0" smtClean="0"/>
              <a:t>clinics</a:t>
            </a:r>
          </a:p>
          <a:p>
            <a:pPr marL="742950" indent="-742950">
              <a:buAutoNum type="alphaUcPeriod" startAt="2"/>
              <a:defRPr/>
            </a:pPr>
            <a:r>
              <a:rPr lang="en-US" sz="4000" dirty="0" smtClean="0"/>
              <a:t>I </a:t>
            </a:r>
            <a:r>
              <a:rPr lang="en-US" sz="4000" dirty="0"/>
              <a:t>have no concerns, we are doing </a:t>
            </a:r>
            <a:r>
              <a:rPr lang="en-US" sz="4000" dirty="0" smtClean="0"/>
              <a:t>well  </a:t>
            </a:r>
            <a:endParaRPr lang="en-US" sz="4000" dirty="0"/>
          </a:p>
        </p:txBody>
      </p:sp>
      <p:sp>
        <p:nvSpPr>
          <p:cNvPr id="4" name="Title 3"/>
          <p:cNvSpPr>
            <a:spLocks noGrp="1"/>
          </p:cNvSpPr>
          <p:nvPr>
            <p:ph type="title"/>
          </p:nvPr>
        </p:nvSpPr>
        <p:spPr>
          <a:xfrm>
            <a:off x="914400" y="228600"/>
            <a:ext cx="8229600" cy="1143000"/>
          </a:xfrm>
        </p:spPr>
        <p:txBody>
          <a:bodyPr/>
          <a:lstStyle/>
          <a:p>
            <a:r>
              <a:rPr lang="en-US" dirty="0" smtClean="0"/>
              <a:t>Poll Question</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6309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an checking his blood glucose"/>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871408" y="943775"/>
            <a:ext cx="3268582" cy="499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descr="man taking his blood pressure"/>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43528" y="943775"/>
            <a:ext cx="6154456" cy="477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descr="&quot;&quot;"/>
          <p:cNvSpPr/>
          <p:nvPr/>
        </p:nvSpPr>
        <p:spPr>
          <a:xfrm>
            <a:off x="-1" y="791375"/>
            <a:ext cx="9144000" cy="1524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descr="&quot;&quot;"/>
          <p:cNvSpPr/>
          <p:nvPr/>
        </p:nvSpPr>
        <p:spPr>
          <a:xfrm rot="16200000">
            <a:off x="3472915" y="3405587"/>
            <a:ext cx="5076025" cy="1524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8066" name="Content Placeholder 2"/>
          <p:cNvSpPr>
            <a:spLocks noGrp="1"/>
          </p:cNvSpPr>
          <p:nvPr>
            <p:ph sz="quarter" idx="1"/>
          </p:nvPr>
        </p:nvSpPr>
        <p:spPr>
          <a:xfrm>
            <a:off x="0" y="5715000"/>
            <a:ext cx="9220200" cy="1143000"/>
          </a:xfr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marL="0" indent="0">
              <a:buNone/>
            </a:pPr>
            <a:r>
              <a:rPr lang="en-US" sz="2800" dirty="0"/>
              <a:t>Program growth, frequent changes</a:t>
            </a:r>
          </a:p>
          <a:p>
            <a:pPr marL="0" indent="0">
              <a:buNone/>
            </a:pPr>
            <a:r>
              <a:rPr lang="en-US" sz="2800" dirty="0"/>
              <a:t>Detailed guidance on documentation </a:t>
            </a:r>
            <a:r>
              <a:rPr lang="en-US" sz="2800" dirty="0" smtClean="0"/>
              <a:t>forthcoming in FY14</a:t>
            </a:r>
          </a:p>
        </p:txBody>
      </p:sp>
      <p:sp>
        <p:nvSpPr>
          <p:cNvPr id="88065" name="Title 1"/>
          <p:cNvSpPr>
            <a:spLocks noGrp="1"/>
          </p:cNvSpPr>
          <p:nvPr>
            <p:ph type="title"/>
          </p:nvPr>
        </p:nvSpPr>
        <p:spPr>
          <a:xfrm>
            <a:off x="495300" y="0"/>
            <a:ext cx="8153400" cy="990600"/>
          </a:xfrm>
          <a:noFill/>
        </p:spPr>
        <p:txBody>
          <a:bodyPr/>
          <a:lstStyle/>
          <a:p>
            <a:r>
              <a:rPr lang="en-US" sz="4000" b="1" dirty="0" smtClean="0"/>
              <a:t>Home </a:t>
            </a:r>
            <a:r>
              <a:rPr lang="en-US" sz="4000" b="1" dirty="0" err="1"/>
              <a:t>Telehealth</a:t>
            </a:r>
            <a:endParaRPr lang="en-US" sz="4000" b="1" dirty="0"/>
          </a:p>
        </p:txBody>
      </p:sp>
    </p:spTree>
    <p:extLst>
      <p:ext uri="{BB962C8B-B14F-4D97-AF65-F5344CB8AC3E}">
        <p14:creationId xmlns:p14="http://schemas.microsoft.com/office/powerpoint/2010/main" val="18068652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extLst>
              <p:ext uri="{D42A27DB-BD31-4B8C-83A1-F6EECF244321}">
                <p14:modId xmlns:p14="http://schemas.microsoft.com/office/powerpoint/2010/main" val="4194716922"/>
              </p:ext>
            </p:extLst>
          </p:nvPr>
        </p:nvGraphicFramePr>
        <p:xfrm>
          <a:off x="76200" y="-76200"/>
          <a:ext cx="8909050" cy="678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8065" name="Title 1"/>
          <p:cNvSpPr>
            <a:spLocks noGrp="1"/>
          </p:cNvSpPr>
          <p:nvPr>
            <p:ph type="title"/>
          </p:nvPr>
        </p:nvSpPr>
        <p:spPr>
          <a:xfrm>
            <a:off x="4462272" y="1143000"/>
            <a:ext cx="4648200" cy="1524000"/>
          </a:xfrm>
        </p:spPr>
        <p:txBody>
          <a:bodyPr>
            <a:noAutofit/>
          </a:bodyPr>
          <a:lstStyle/>
          <a:p>
            <a:r>
              <a:rPr lang="en-US" sz="6000" b="1" dirty="0" smtClean="0"/>
              <a:t>Home </a:t>
            </a:r>
            <a:r>
              <a:rPr lang="en-US" sz="6000" b="1" dirty="0" err="1" smtClean="0"/>
              <a:t>Telehealth</a:t>
            </a:r>
            <a:r>
              <a:rPr lang="en-US" sz="6000" b="1" dirty="0" smtClean="0"/>
              <a:t> (HT)</a:t>
            </a:r>
            <a:endParaRPr lang="en-US" sz="6000" b="1" dirty="0"/>
          </a:p>
        </p:txBody>
      </p:sp>
    </p:spTree>
    <p:extLst>
      <p:ext uri="{BB962C8B-B14F-4D97-AF65-F5344CB8AC3E}">
        <p14:creationId xmlns:p14="http://schemas.microsoft.com/office/powerpoint/2010/main" val="192643478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quot; &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3621088"/>
            <a:ext cx="776128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47800" y="2133600"/>
            <a:ext cx="8229600" cy="1143000"/>
          </a:xfrm>
        </p:spPr>
        <p:txBody>
          <a:bodyPr/>
          <a:lstStyle/>
          <a:p>
            <a:r>
              <a:rPr lang="en-US" dirty="0" smtClean="0"/>
              <a:t>Ask the Presenter</a:t>
            </a:r>
            <a:endParaRPr lang="en-US" dirty="0"/>
          </a:p>
        </p:txBody>
      </p:sp>
      <p:pic>
        <p:nvPicPr>
          <p:cNvPr id="4" name="Picture 4" descr="Image of the My VeHU Campus &quot;Ask The Presenter&quot; Ico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2130425"/>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5563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idx="4294967295"/>
          </p:nvPr>
        </p:nvSpPr>
        <p:spPr>
          <a:xfrm>
            <a:off x="0" y="274638"/>
            <a:ext cx="8229600" cy="1290637"/>
          </a:xfrm>
        </p:spPr>
        <p:txBody>
          <a:bodyPr/>
          <a:lstStyle/>
          <a:p>
            <a:r>
              <a:rPr lang="en-US" dirty="0">
                <a:latin typeface="Tw Cen MT" charset="0"/>
              </a:rPr>
              <a:t>PBM Workload Capture SharePoint</a:t>
            </a:r>
          </a:p>
        </p:txBody>
      </p:sp>
      <p:pic>
        <p:nvPicPr>
          <p:cNvPr id="35843" name="Picture 2" descr="Clinical Pharmacy Practcie Site SharePoint page"/>
          <p:cNvPicPr>
            <a:picLocks noChangeAspect="1" noChangeArrowheads="1"/>
          </p:cNvPicPr>
          <p:nvPr/>
        </p:nvPicPr>
        <p:blipFill>
          <a:blip r:embed="rId3" cstate="print">
            <a:extLst>
              <a:ext uri="{28A0092B-C50C-407E-A947-70E740481C1C}">
                <a14:useLocalDpi xmlns:a14="http://schemas.microsoft.com/office/drawing/2010/main" val="0"/>
              </a:ext>
            </a:extLst>
          </a:blip>
          <a:srcRect l="1430" t="9467" r="38441" b="14806"/>
          <a:stretch>
            <a:fillRect/>
          </a:stretch>
        </p:blipFill>
        <p:spPr bwMode="auto">
          <a:xfrm>
            <a:off x="0" y="30480"/>
            <a:ext cx="9288462" cy="6897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ular Callout 2" descr="&quot;&quot;"/>
          <p:cNvSpPr/>
          <p:nvPr/>
        </p:nvSpPr>
        <p:spPr>
          <a:xfrm>
            <a:off x="76200" y="1981200"/>
            <a:ext cx="8991600" cy="3276600"/>
          </a:xfrm>
          <a:prstGeom prst="wedgeRectCallout">
            <a:avLst>
              <a:gd name="adj1" fmla="val -20494"/>
              <a:gd name="adj2" fmla="val 69012"/>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7" name="Picture 2" descr="Scope of Practice and Professional Practice Evaluations&#10;&#10;Workload Captur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547" t="75816" r="76650" b="18155"/>
          <a:stretch/>
        </p:blipFill>
        <p:spPr bwMode="auto">
          <a:xfrm>
            <a:off x="304800" y="2500947"/>
            <a:ext cx="8540476" cy="2223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eft Arrow 5" descr="&quot;&quot;"/>
          <p:cNvSpPr/>
          <p:nvPr/>
        </p:nvSpPr>
        <p:spPr>
          <a:xfrm>
            <a:off x="4724400" y="3659187"/>
            <a:ext cx="4054549" cy="1065213"/>
          </a:xfrm>
          <a:prstGeom prst="leftArrow">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sp>
        <p:nvSpPr>
          <p:cNvPr id="35845" name="TextBox 6" descr="New SharePoint Link&#10;"/>
          <p:cNvSpPr txBox="1">
            <a:spLocks noChangeArrowheads="1"/>
          </p:cNvSpPr>
          <p:nvPr/>
        </p:nvSpPr>
        <p:spPr bwMode="auto">
          <a:xfrm>
            <a:off x="5257800" y="3887787"/>
            <a:ext cx="40484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t>New SharePoint Link</a:t>
            </a:r>
          </a:p>
        </p:txBody>
      </p:sp>
      <p:sp>
        <p:nvSpPr>
          <p:cNvPr id="4" name="Frame 3" descr="&quot;&quot;"/>
          <p:cNvSpPr/>
          <p:nvPr/>
        </p:nvSpPr>
        <p:spPr>
          <a:xfrm>
            <a:off x="1295400" y="5943600"/>
            <a:ext cx="2362200" cy="685800"/>
          </a:xfrm>
          <a:prstGeom prst="frame">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46702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rkload capture page of Clinical Pharmacy Practice SharePoint p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862" b="19158"/>
          <a:stretch/>
        </p:blipFill>
        <p:spPr bwMode="auto">
          <a:xfrm>
            <a:off x="0" y="762000"/>
            <a:ext cx="9067800" cy="5444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ame 4" descr="&quot;&quot;"/>
          <p:cNvSpPr/>
          <p:nvPr/>
        </p:nvSpPr>
        <p:spPr>
          <a:xfrm>
            <a:off x="74614" y="1926179"/>
            <a:ext cx="3049586" cy="4114800"/>
          </a:xfrm>
          <a:prstGeom prst="frame">
            <a:avLst>
              <a:gd name="adj1" fmla="val 3885"/>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5" descr="&quot;&quot;"/>
          <p:cNvGrpSpPr/>
          <p:nvPr/>
        </p:nvGrpSpPr>
        <p:grpSpPr>
          <a:xfrm>
            <a:off x="3581400" y="76200"/>
            <a:ext cx="5181600" cy="5791200"/>
            <a:chOff x="4191000" y="533400"/>
            <a:chExt cx="4648200" cy="5257800"/>
          </a:xfrm>
        </p:grpSpPr>
        <p:sp>
          <p:nvSpPr>
            <p:cNvPr id="7" name="Rectangular Callout 6"/>
            <p:cNvSpPr/>
            <p:nvPr/>
          </p:nvSpPr>
          <p:spPr>
            <a:xfrm>
              <a:off x="4191000" y="533400"/>
              <a:ext cx="4648200" cy="5257800"/>
            </a:xfrm>
            <a:prstGeom prst="wedgeRectCallout">
              <a:avLst>
                <a:gd name="adj1" fmla="val -58481"/>
                <a:gd name="adj2" fmla="val 19555"/>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p:cNvSpPr/>
            <p:nvPr/>
          </p:nvSpPr>
          <p:spPr>
            <a:xfrm>
              <a:off x="7391400" y="2590800"/>
              <a:ext cx="7620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2" descr="Education section of websit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01" t="36045" r="65504" b="19158"/>
          <a:stretch/>
        </p:blipFill>
        <p:spPr bwMode="auto">
          <a:xfrm>
            <a:off x="3810000" y="212508"/>
            <a:ext cx="4724400" cy="5582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descr="&quot;&quot;"/>
          <p:cNvSpPr/>
          <p:nvPr/>
        </p:nvSpPr>
        <p:spPr>
          <a:xfrm>
            <a:off x="7315200" y="1295400"/>
            <a:ext cx="83820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descr="&quot;&quot;"/>
          <p:cNvSpPr/>
          <p:nvPr/>
        </p:nvSpPr>
        <p:spPr>
          <a:xfrm>
            <a:off x="2057400" y="3124200"/>
            <a:ext cx="83820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32390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2" descr="workload capture page of Clinical Pharmacy Practice SharePoint page"/>
          <p:cNvPicPr>
            <a:picLocks noChangeAspect="1" noChangeArrowheads="1"/>
          </p:cNvPicPr>
          <p:nvPr/>
        </p:nvPicPr>
        <p:blipFill>
          <a:blip r:embed="rId3" cstate="print">
            <a:extLst>
              <a:ext uri="{28A0092B-C50C-407E-A947-70E740481C1C}">
                <a14:useLocalDpi xmlns:a14="http://schemas.microsoft.com/office/drawing/2010/main" val="0"/>
              </a:ext>
            </a:extLst>
          </a:blip>
          <a:srcRect l="989" t="13130" r="4567" b="30608"/>
          <a:stretch>
            <a:fillRect/>
          </a:stretch>
        </p:blipFill>
        <p:spPr bwMode="auto">
          <a:xfrm>
            <a:off x="0" y="1371600"/>
            <a:ext cx="9144000" cy="4768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descr="&quot;&quot;"/>
          <p:cNvSpPr/>
          <p:nvPr/>
        </p:nvSpPr>
        <p:spPr>
          <a:xfrm>
            <a:off x="2057400" y="4495800"/>
            <a:ext cx="7620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ame 10" descr="&quot;&quot;"/>
          <p:cNvSpPr/>
          <p:nvPr/>
        </p:nvSpPr>
        <p:spPr>
          <a:xfrm>
            <a:off x="2971800" y="3168655"/>
            <a:ext cx="4114800" cy="1631945"/>
          </a:xfrm>
          <a:prstGeom prst="frame">
            <a:avLst>
              <a:gd name="adj1" fmla="val 3885"/>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descr="&quot;&quot;"/>
          <p:cNvSpPr/>
          <p:nvPr/>
        </p:nvSpPr>
        <p:spPr>
          <a:xfrm>
            <a:off x="5715000" y="4003573"/>
            <a:ext cx="990600" cy="5684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ular Callout 8" descr="&quot;&quot;"/>
          <p:cNvSpPr/>
          <p:nvPr/>
        </p:nvSpPr>
        <p:spPr>
          <a:xfrm>
            <a:off x="2225040" y="0"/>
            <a:ext cx="7071360" cy="2819400"/>
          </a:xfrm>
          <a:prstGeom prst="wedgeRectCallout">
            <a:avLst>
              <a:gd name="adj1" fmla="val -21386"/>
              <a:gd name="adj2" fmla="val 60830"/>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5" name="Picture 2" descr="PBM Workload Capture Guidance links of web sit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699" t="35691" r="24706" b="48197"/>
          <a:stretch/>
        </p:blipFill>
        <p:spPr bwMode="auto">
          <a:xfrm>
            <a:off x="2438400" y="228599"/>
            <a:ext cx="6553199" cy="2286001"/>
          </a:xfrm>
          <a:prstGeom prst="rect">
            <a:avLst/>
          </a:prstGeom>
          <a:noFill/>
          <a:ln w="190500">
            <a:noFill/>
            <a:miter lim="800000"/>
            <a:headEnd/>
            <a:tailEnd/>
          </a:ln>
          <a:extLst>
            <a:ext uri="{909E8E84-426E-40DD-AFC4-6F175D3DCCD1}">
              <a14:hiddenFill xmlns:a14="http://schemas.microsoft.com/office/drawing/2010/main">
                <a:solidFill>
                  <a:schemeClr val="accent1"/>
                </a:solidFill>
              </a14:hiddenFill>
            </a:ext>
          </a:extLst>
        </p:spPr>
      </p:pic>
      <p:sp>
        <p:nvSpPr>
          <p:cNvPr id="14" name="Rectangle 13" descr="&quot;&quot;"/>
          <p:cNvSpPr/>
          <p:nvPr/>
        </p:nvSpPr>
        <p:spPr>
          <a:xfrm>
            <a:off x="6858000" y="1447800"/>
            <a:ext cx="1447800" cy="10344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010621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1559AB98C77D04C9FE6E8C6A550D54D" ma:contentTypeVersion="0" ma:contentTypeDescription="Create a new document." ma:contentTypeScope="" ma:versionID="0de430ac68d186b5dbe2ccab9bf7b062">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E73F67A3-7E9A-429D-9B0F-0599822572EA}">
  <ds:schemaRefs>
    <ds:schemaRef ds:uri="http://purl.org/dc/dcmitype/"/>
    <ds:schemaRef ds:uri="http://schemas.microsoft.com/office/2006/documentManagement/types"/>
    <ds:schemaRef ds:uri="http://schemas.microsoft.com/office/2006/metadata/properties"/>
    <ds:schemaRef ds:uri="http://purl.org/dc/elements/1.1/"/>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5F477EB-152E-45BD-A08C-9E44C9112408}">
  <ds:schemaRefs>
    <ds:schemaRef ds:uri="http://schemas.microsoft.com/sharepoint/v3/contenttype/forms"/>
  </ds:schemaRefs>
</ds:datastoreItem>
</file>

<file path=customXml/itemProps3.xml><?xml version="1.0" encoding="utf-8"?>
<ds:datastoreItem xmlns:ds="http://schemas.openxmlformats.org/officeDocument/2006/customXml" ds:itemID="{C3AD0424-2F13-44F4-8E10-2A988A4A08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5136</TotalTime>
  <Words>5574</Words>
  <Application>Microsoft Office PowerPoint</Application>
  <PresentationFormat>On-screen Show (4:3)</PresentationFormat>
  <Paragraphs>807</Paragraphs>
  <Slides>62</Slides>
  <Notes>62</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1_Office Theme</vt:lpstr>
      <vt:lpstr>Workload Capture and Coding Keeping it Simple! </vt:lpstr>
      <vt:lpstr>BACKGROUND</vt:lpstr>
      <vt:lpstr>Pharmacy Benefits Management (PBM)</vt:lpstr>
      <vt:lpstr>Clinical Pharmacy Encounters FY07-FY13</vt:lpstr>
      <vt:lpstr>Inpatient Clinical Pharmacy Encounters FY07-FY13</vt:lpstr>
      <vt:lpstr>Poll Question</vt:lpstr>
      <vt:lpstr>PBM Workload Capture SharePoint</vt:lpstr>
      <vt:lpstr>PowerPoint Presentation</vt:lpstr>
      <vt:lpstr>PowerPoint Presentation</vt:lpstr>
      <vt:lpstr>Clinical Pharmacy Practice SharePoint Workload Capture Page</vt:lpstr>
      <vt:lpstr>Poll Results</vt:lpstr>
      <vt:lpstr>Poll Results</vt:lpstr>
      <vt:lpstr>Key References</vt:lpstr>
      <vt:lpstr>Key Elements</vt:lpstr>
      <vt:lpstr>PowerPoint Presentation</vt:lpstr>
      <vt:lpstr>Poll Question</vt:lpstr>
      <vt:lpstr>PowerPoint Presentation</vt:lpstr>
      <vt:lpstr>Patient Care Encounter Disease State Management Clinics</vt:lpstr>
      <vt:lpstr>Patient Care Encounter “Count Workload”</vt:lpstr>
      <vt:lpstr>Non-Count Workload</vt:lpstr>
      <vt:lpstr>Poll Results</vt:lpstr>
      <vt:lpstr>Poll Results</vt:lpstr>
      <vt:lpstr>PowerPoint Presentation</vt:lpstr>
      <vt:lpstr>Nature Of Interaction</vt:lpstr>
      <vt:lpstr>Selection of Stop Codes/DSS Identifiers</vt:lpstr>
      <vt:lpstr>DSS Active Identifiers Use “Find” to Search For Key Words</vt:lpstr>
      <vt:lpstr>Poll Question</vt:lpstr>
      <vt:lpstr>PowerPoint Presentation</vt:lpstr>
      <vt:lpstr>PowerPoint Presentation</vt:lpstr>
      <vt:lpstr>Primary Stop Codes</vt:lpstr>
      <vt:lpstr>Common Secondary Stop Codes</vt:lpstr>
      <vt:lpstr>Poll Results</vt:lpstr>
      <vt:lpstr>Poll Results</vt:lpstr>
      <vt:lpstr>CHAR4/ Alpha Code</vt:lpstr>
      <vt:lpstr>Face-to-Face  Clinical Pharmacy Encounters Outpatient or Inpatient</vt:lpstr>
      <vt:lpstr>Telephone Patient Care Encounters</vt:lpstr>
      <vt:lpstr>PowerPoint Presentation</vt:lpstr>
      <vt:lpstr>PowerPoint Presentation</vt:lpstr>
      <vt:lpstr>E-Consult versus Chart Consult</vt:lpstr>
      <vt:lpstr>3 Key Ingredients to Clinic Set-Up</vt:lpstr>
      <vt:lpstr>Understanding Copays</vt:lpstr>
      <vt:lpstr>Copay Scenario</vt:lpstr>
      <vt:lpstr>Copay Scenario #2</vt:lpstr>
      <vt:lpstr>Coding</vt:lpstr>
      <vt:lpstr>Medication Therapy Management</vt:lpstr>
      <vt:lpstr>Medication Therapy Management</vt:lpstr>
      <vt:lpstr>MTM Codes  Inpatient/Chart Consults</vt:lpstr>
      <vt:lpstr>Billable/Non-billable Option</vt:lpstr>
      <vt:lpstr>Generic Recommendations</vt:lpstr>
      <vt:lpstr>Clinic Non-billable VISTA Option</vt:lpstr>
      <vt:lpstr>CPT Codes Non Physician Services - Telephone</vt:lpstr>
      <vt:lpstr>Virtual Care</vt:lpstr>
      <vt:lpstr>Secure Messaging </vt:lpstr>
      <vt:lpstr>E-Consults</vt:lpstr>
      <vt:lpstr>E-Consults</vt:lpstr>
      <vt:lpstr>E-Consults Appropriate Use</vt:lpstr>
      <vt:lpstr>E-Consults Inappropriate Use</vt:lpstr>
      <vt:lpstr>Clinical Video Telehealth</vt:lpstr>
      <vt:lpstr>PowerPoint Presentation</vt:lpstr>
      <vt:lpstr>Home Telehealth</vt:lpstr>
      <vt:lpstr>Home Telehealth (HT)</vt:lpstr>
      <vt:lpstr>Ask the Presenter</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Workload Capture and Coding: Keeping it Simple!</dc:title>
  <dc:creator>VHA OIA Training Strategy</dc:creator>
  <cp:keywords>Pharmacy, workload capture, Disease state management, Stop Codes, DSS Identifiers</cp:keywords>
  <cp:lastModifiedBy>Presenter</cp:lastModifiedBy>
  <cp:revision>239</cp:revision>
  <cp:lastPrinted>2013-10-01T18:31:02Z</cp:lastPrinted>
  <dcterms:created xsi:type="dcterms:W3CDTF">2012-09-17T16:29:14Z</dcterms:created>
  <dcterms:modified xsi:type="dcterms:W3CDTF">2014-01-14T21:56:38Z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0x01010061559AB98C77D04C9FE6E8C6A550D54D</vt:lpwstr>
  </property>
</Properties>
</file>