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8.xml" ContentType="application/vnd.openxmlformats-officedocument.drawingml.diagramData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50.xml" ContentType="application/vnd.openxmlformats-officedocument.presentationml.notesSlide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colors10.xml" ContentType="application/vnd.openxmlformats-officedocument.drawingml.diagramColors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40.xml" ContentType="application/vnd.openxmlformats-officedocument.presentationml.notesSlide+xml"/>
  <Override PartName="/ppt/diagrams/quickStyle12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78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88"/>
  </p:notesMasterIdLst>
  <p:sldIdLst>
    <p:sldId id="256" r:id="rId5"/>
    <p:sldId id="270" r:id="rId6"/>
    <p:sldId id="267" r:id="rId7"/>
    <p:sldId id="269" r:id="rId8"/>
    <p:sldId id="271" r:id="rId9"/>
    <p:sldId id="261" r:id="rId10"/>
    <p:sldId id="325" r:id="rId11"/>
    <p:sldId id="268" r:id="rId12"/>
    <p:sldId id="278" r:id="rId13"/>
    <p:sldId id="283" r:id="rId14"/>
    <p:sldId id="284" r:id="rId15"/>
    <p:sldId id="285" r:id="rId16"/>
    <p:sldId id="287" r:id="rId17"/>
    <p:sldId id="289" r:id="rId18"/>
    <p:sldId id="274" r:id="rId19"/>
    <p:sldId id="290" r:id="rId20"/>
    <p:sldId id="321" r:id="rId21"/>
    <p:sldId id="298" r:id="rId22"/>
    <p:sldId id="358" r:id="rId23"/>
    <p:sldId id="364" r:id="rId24"/>
    <p:sldId id="359" r:id="rId25"/>
    <p:sldId id="360" r:id="rId26"/>
    <p:sldId id="297" r:id="rId27"/>
    <p:sldId id="282" r:id="rId28"/>
    <p:sldId id="365" r:id="rId29"/>
    <p:sldId id="294" r:id="rId30"/>
    <p:sldId id="296" r:id="rId31"/>
    <p:sldId id="362" r:id="rId32"/>
    <p:sldId id="292" r:id="rId33"/>
    <p:sldId id="293" r:id="rId34"/>
    <p:sldId id="352" r:id="rId35"/>
    <p:sldId id="295" r:id="rId36"/>
    <p:sldId id="363" r:id="rId37"/>
    <p:sldId id="366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44" r:id="rId60"/>
    <p:sldId id="348" r:id="rId61"/>
    <p:sldId id="345" r:id="rId62"/>
    <p:sldId id="346" r:id="rId63"/>
    <p:sldId id="347" r:id="rId64"/>
    <p:sldId id="355" r:id="rId65"/>
    <p:sldId id="349" r:id="rId66"/>
    <p:sldId id="350" r:id="rId67"/>
    <p:sldId id="354" r:id="rId68"/>
    <p:sldId id="353" r:id="rId69"/>
    <p:sldId id="361" r:id="rId70"/>
    <p:sldId id="351" r:id="rId71"/>
    <p:sldId id="286" r:id="rId72"/>
    <p:sldId id="323" r:id="rId73"/>
    <p:sldId id="357" r:id="rId74"/>
    <p:sldId id="329" r:id="rId75"/>
    <p:sldId id="356" r:id="rId76"/>
    <p:sldId id="324" r:id="rId77"/>
    <p:sldId id="330" r:id="rId78"/>
    <p:sldId id="333" r:id="rId79"/>
    <p:sldId id="337" r:id="rId80"/>
    <p:sldId id="332" r:id="rId81"/>
    <p:sldId id="342" r:id="rId82"/>
    <p:sldId id="336" r:id="rId83"/>
    <p:sldId id="335" r:id="rId84"/>
    <p:sldId id="306" r:id="rId85"/>
    <p:sldId id="322" r:id="rId86"/>
    <p:sldId id="262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C8E26"/>
    <a:srgbClr val="2E67AC"/>
    <a:srgbClr val="336BAF"/>
    <a:srgbClr val="3270BC"/>
    <a:srgbClr val="3775BF"/>
    <a:srgbClr val="269CBC"/>
    <a:srgbClr val="2792AF"/>
    <a:srgbClr val="22748A"/>
    <a:srgbClr val="27A2C3"/>
    <a:srgbClr val="2B9FB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65233" autoAdjust="0"/>
  </p:normalViewPr>
  <p:slideViewPr>
    <p:cSldViewPr>
      <p:cViewPr varScale="1">
        <p:scale>
          <a:sx n="42" d="100"/>
          <a:sy n="42" d="100"/>
        </p:scale>
        <p:origin x="-210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92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FBA75-4B94-492D-8FAD-C80BA0A550E9}" type="doc">
      <dgm:prSet loTypeId="urn:microsoft.com/office/officeart/2005/8/layout/default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AEF526-7B61-4B70-9496-EC2C35501882}">
      <dgm:prSet/>
      <dgm:spPr/>
      <dgm:t>
        <a:bodyPr anchor="t"/>
        <a:lstStyle/>
        <a:p>
          <a:pPr rtl="0"/>
          <a:r>
            <a:rPr lang="en-US" dirty="0" smtClean="0"/>
            <a:t>1. Understand the Blue Button concept and how it relates to Meaningful Use</a:t>
          </a:r>
          <a:endParaRPr lang="en-US" dirty="0"/>
        </a:p>
      </dgm:t>
      <dgm:extLst>
        <a:ext uri="{E40237B7-FDA0-4F09-8148-C483321AD2D9}">
          <dgm14:cNvPr xmlns="" xmlns:dgm14="http://schemas.microsoft.com/office/drawing/2010/diagram" id="0" name="" descr=" Understand the Blue Button concept and how it relates to Meaningful Use&#10;"/>
        </a:ext>
      </dgm:extLst>
    </dgm:pt>
    <dgm:pt modelId="{42ECA32B-B361-4912-8511-1B12ED236661}" type="parTrans" cxnId="{16A88C3C-0541-4D8D-8A9C-79E307CAD9FB}">
      <dgm:prSet/>
      <dgm:spPr/>
      <dgm:t>
        <a:bodyPr/>
        <a:lstStyle/>
        <a:p>
          <a:endParaRPr lang="en-US"/>
        </a:p>
      </dgm:t>
    </dgm:pt>
    <dgm:pt modelId="{276EA4CA-3F91-481C-A542-F4C83D322B9E}" type="sibTrans" cxnId="{16A88C3C-0541-4D8D-8A9C-79E307CAD9FB}">
      <dgm:prSet/>
      <dgm:spPr/>
      <dgm:t>
        <a:bodyPr/>
        <a:lstStyle/>
        <a:p>
          <a:endParaRPr lang="en-US"/>
        </a:p>
      </dgm:t>
    </dgm:pt>
    <dgm:pt modelId="{42577333-1E3E-4972-B8F6-AD7D30CF5135}">
      <dgm:prSet/>
      <dgm:spPr/>
      <dgm:t>
        <a:bodyPr/>
        <a:lstStyle/>
        <a:p>
          <a:pPr rtl="0"/>
          <a:r>
            <a:rPr lang="en-US" dirty="0" smtClean="0"/>
            <a:t>2. Describe the VA Blue Button and </a:t>
          </a:r>
          <a:br>
            <a:rPr lang="en-US" dirty="0" smtClean="0"/>
          </a:br>
          <a:r>
            <a:rPr lang="en-US" dirty="0" smtClean="0"/>
            <a:t>VA </a:t>
          </a:r>
          <a:r>
            <a:rPr lang="en-US" dirty="0" err="1" smtClean="0"/>
            <a:t>OpenNotes</a:t>
          </a:r>
          <a:r>
            <a:rPr lang="en-US" dirty="0" smtClean="0"/>
            <a:t>, and how they relate to VA health care delivery</a:t>
          </a:r>
          <a:endParaRPr lang="en-US" dirty="0"/>
        </a:p>
      </dgm:t>
      <dgm:extLst>
        <a:ext uri="{E40237B7-FDA0-4F09-8148-C483321AD2D9}">
          <dgm14:cNvPr xmlns="" xmlns:dgm14="http://schemas.microsoft.com/office/drawing/2010/diagram" id="0" name="" descr="2. Describe the VA Blue Button and &#10;VA OpenNotes, and how they relate to VA health care delivery&#10;"/>
        </a:ext>
      </dgm:extLst>
    </dgm:pt>
    <dgm:pt modelId="{C228943D-2734-4A3E-89E1-8DC4B1606DFA}" type="parTrans" cxnId="{669AD34B-285F-4F22-8953-712BAEB45E30}">
      <dgm:prSet/>
      <dgm:spPr/>
      <dgm:t>
        <a:bodyPr/>
        <a:lstStyle/>
        <a:p>
          <a:endParaRPr lang="en-US"/>
        </a:p>
      </dgm:t>
    </dgm:pt>
    <dgm:pt modelId="{7A1FE252-D59B-4E66-A3BF-4889AEC085A4}" type="sibTrans" cxnId="{669AD34B-285F-4F22-8953-712BAEB45E30}">
      <dgm:prSet/>
      <dgm:spPr/>
      <dgm:t>
        <a:bodyPr/>
        <a:lstStyle/>
        <a:p>
          <a:endParaRPr lang="en-US"/>
        </a:p>
      </dgm:t>
    </dgm:pt>
    <dgm:pt modelId="{D065A721-66A6-463D-996C-43CBD8D2548F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rgbClr val="3571B9"/>
            </a:gs>
            <a:gs pos="100000">
              <a:srgbClr val="3372BF"/>
            </a:gs>
          </a:gsLst>
        </a:gradFill>
      </dgm:spPr>
      <dgm:t>
        <a:bodyPr/>
        <a:lstStyle/>
        <a:p>
          <a:pPr rtl="0"/>
          <a:r>
            <a:rPr lang="en-US" dirty="0" smtClean="0"/>
            <a:t>3. Describe Veteran feedback received to date, and the patient experience with VA </a:t>
          </a:r>
          <a:r>
            <a:rPr lang="en-US" dirty="0" err="1" smtClean="0"/>
            <a:t>OpenNotes</a:t>
          </a:r>
          <a:r>
            <a:rPr lang="en-US" dirty="0" smtClean="0"/>
            <a:t>.</a:t>
          </a:r>
          <a:endParaRPr lang="en-US" dirty="0"/>
        </a:p>
      </dgm:t>
      <dgm:extLst>
        <a:ext uri="{E40237B7-FDA0-4F09-8148-C483321AD2D9}">
          <dgm14:cNvPr xmlns="" xmlns:dgm14="http://schemas.microsoft.com/office/drawing/2010/diagram" id="0" name="" descr="3. Describe Veteran feedback received to date, and the patient experience with VA OpenNotes.&#10;"/>
        </a:ext>
      </dgm:extLst>
    </dgm:pt>
    <dgm:pt modelId="{1D3829EA-5B15-4EA1-9469-0CBEC783F711}" type="parTrans" cxnId="{248FA0F0-E66D-4160-B025-C1E3EA27A0AC}">
      <dgm:prSet/>
      <dgm:spPr/>
      <dgm:t>
        <a:bodyPr/>
        <a:lstStyle/>
        <a:p>
          <a:endParaRPr lang="en-US"/>
        </a:p>
      </dgm:t>
    </dgm:pt>
    <dgm:pt modelId="{8713D97F-01E2-4B1B-AFCC-46E01A496C4F}" type="sibTrans" cxnId="{248FA0F0-E66D-4160-B025-C1E3EA27A0AC}">
      <dgm:prSet/>
      <dgm:spPr/>
      <dgm:t>
        <a:bodyPr/>
        <a:lstStyle/>
        <a:p>
          <a:endParaRPr lang="en-US"/>
        </a:p>
      </dgm:t>
    </dgm:pt>
    <dgm:pt modelId="{952BFF0C-97F6-4D1A-A52F-417849DC27DB}" type="pres">
      <dgm:prSet presAssocID="{E29FBA75-4B94-492D-8FAD-C80BA0A550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8F096D-67F1-47DB-8AAD-FEB47BB22CFA}" type="pres">
      <dgm:prSet presAssocID="{17AEF526-7B61-4B70-9496-EC2C355018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869C9-919F-4AA6-AC89-EE83D4307AA2}" type="pres">
      <dgm:prSet presAssocID="{276EA4CA-3F91-481C-A542-F4C83D322B9E}" presName="sibTrans" presStyleCnt="0"/>
      <dgm:spPr/>
    </dgm:pt>
    <dgm:pt modelId="{80A03AC6-99EA-4C10-96E8-626A0AC560B9}" type="pres">
      <dgm:prSet presAssocID="{42577333-1E3E-4972-B8F6-AD7D30CF51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9F2E6-BC6F-4F8A-903B-B706D9E24095}" type="pres">
      <dgm:prSet presAssocID="{7A1FE252-D59B-4E66-A3BF-4889AEC085A4}" presName="sibTrans" presStyleCnt="0"/>
      <dgm:spPr/>
    </dgm:pt>
    <dgm:pt modelId="{58F49171-8877-405F-BE95-5194548AF805}" type="pres">
      <dgm:prSet presAssocID="{D065A721-66A6-463D-996C-43CBD8D2548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E0208A-0136-4EE7-99F8-A3DB48B0D047}" type="presOf" srcId="{D065A721-66A6-463D-996C-43CBD8D2548F}" destId="{58F49171-8877-405F-BE95-5194548AF805}" srcOrd="0" destOrd="0" presId="urn:microsoft.com/office/officeart/2005/8/layout/default#1"/>
    <dgm:cxn modelId="{14D1E859-2673-4E63-B1A0-4104A9C98B9B}" type="presOf" srcId="{42577333-1E3E-4972-B8F6-AD7D30CF5135}" destId="{80A03AC6-99EA-4C10-96E8-626A0AC560B9}" srcOrd="0" destOrd="0" presId="urn:microsoft.com/office/officeart/2005/8/layout/default#1"/>
    <dgm:cxn modelId="{16A88C3C-0541-4D8D-8A9C-79E307CAD9FB}" srcId="{E29FBA75-4B94-492D-8FAD-C80BA0A550E9}" destId="{17AEF526-7B61-4B70-9496-EC2C35501882}" srcOrd="0" destOrd="0" parTransId="{42ECA32B-B361-4912-8511-1B12ED236661}" sibTransId="{276EA4CA-3F91-481C-A542-F4C83D322B9E}"/>
    <dgm:cxn modelId="{248FA0F0-E66D-4160-B025-C1E3EA27A0AC}" srcId="{E29FBA75-4B94-492D-8FAD-C80BA0A550E9}" destId="{D065A721-66A6-463D-996C-43CBD8D2548F}" srcOrd="2" destOrd="0" parTransId="{1D3829EA-5B15-4EA1-9469-0CBEC783F711}" sibTransId="{8713D97F-01E2-4B1B-AFCC-46E01A496C4F}"/>
    <dgm:cxn modelId="{DE34B883-1BE4-4DF7-A59C-0BF26D7413BF}" type="presOf" srcId="{17AEF526-7B61-4B70-9496-EC2C35501882}" destId="{FB8F096D-67F1-47DB-8AAD-FEB47BB22CFA}" srcOrd="0" destOrd="0" presId="urn:microsoft.com/office/officeart/2005/8/layout/default#1"/>
    <dgm:cxn modelId="{669AD34B-285F-4F22-8953-712BAEB45E30}" srcId="{E29FBA75-4B94-492D-8FAD-C80BA0A550E9}" destId="{42577333-1E3E-4972-B8F6-AD7D30CF5135}" srcOrd="1" destOrd="0" parTransId="{C228943D-2734-4A3E-89E1-8DC4B1606DFA}" sibTransId="{7A1FE252-D59B-4E66-A3BF-4889AEC085A4}"/>
    <dgm:cxn modelId="{32418A9C-7D34-4A5E-9425-7C083AD186CC}" type="presOf" srcId="{E29FBA75-4B94-492D-8FAD-C80BA0A550E9}" destId="{952BFF0C-97F6-4D1A-A52F-417849DC27DB}" srcOrd="0" destOrd="0" presId="urn:microsoft.com/office/officeart/2005/8/layout/default#1"/>
    <dgm:cxn modelId="{522B43DF-074F-441C-9403-05D44CE73645}" type="presParOf" srcId="{952BFF0C-97F6-4D1A-A52F-417849DC27DB}" destId="{FB8F096D-67F1-47DB-8AAD-FEB47BB22CFA}" srcOrd="0" destOrd="0" presId="urn:microsoft.com/office/officeart/2005/8/layout/default#1"/>
    <dgm:cxn modelId="{00FEA87E-DC62-4C49-92E9-6B3C95EC397F}" type="presParOf" srcId="{952BFF0C-97F6-4D1A-A52F-417849DC27DB}" destId="{353869C9-919F-4AA6-AC89-EE83D4307AA2}" srcOrd="1" destOrd="0" presId="urn:microsoft.com/office/officeart/2005/8/layout/default#1"/>
    <dgm:cxn modelId="{B1E273A1-9337-4DE7-9EB6-BCDB532A1B74}" type="presParOf" srcId="{952BFF0C-97F6-4D1A-A52F-417849DC27DB}" destId="{80A03AC6-99EA-4C10-96E8-626A0AC560B9}" srcOrd="2" destOrd="0" presId="urn:microsoft.com/office/officeart/2005/8/layout/default#1"/>
    <dgm:cxn modelId="{B0C45319-3F20-4F55-A331-741887ACB71A}" type="presParOf" srcId="{952BFF0C-97F6-4D1A-A52F-417849DC27DB}" destId="{0139F2E6-BC6F-4F8A-903B-B706D9E24095}" srcOrd="3" destOrd="0" presId="urn:microsoft.com/office/officeart/2005/8/layout/default#1"/>
    <dgm:cxn modelId="{44D51AB9-056D-4193-95F2-8A20D63F2687}" type="presParOf" srcId="{952BFF0C-97F6-4D1A-A52F-417849DC27DB}" destId="{58F49171-8877-405F-BE95-5194548AF805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5A761E6-4E58-4155-B3F9-9665D102372B}" type="doc">
      <dgm:prSet loTypeId="urn:microsoft.com/office/officeart/2008/layout/LinedList" loCatId="list" qsTypeId="urn:microsoft.com/office/officeart/2005/8/quickstyle/3d1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D62BA23-6BC8-4F5F-B71E-BFE5C5BC92D6}">
      <dgm:prSet/>
      <dgm:spPr/>
      <dgm:t>
        <a:bodyPr/>
        <a:lstStyle/>
        <a:p>
          <a:pPr rtl="0"/>
          <a:r>
            <a:rPr lang="en-US" smtClean="0"/>
            <a:t>Few reported significant impact </a:t>
          </a:r>
          <a:br>
            <a:rPr lang="en-US" smtClean="0"/>
          </a:br>
          <a:r>
            <a:rPr lang="en-US" smtClean="0"/>
            <a:t>on workflow</a:t>
          </a:r>
          <a:endParaRPr lang="en-US"/>
        </a:p>
      </dgm:t>
    </dgm:pt>
    <dgm:pt modelId="{EBD7B80A-072D-46B3-AB71-62046EF07AD1}" type="parTrans" cxnId="{22E4F342-2C76-4C9C-B17A-760AAFDF325C}">
      <dgm:prSet/>
      <dgm:spPr/>
      <dgm:t>
        <a:bodyPr/>
        <a:lstStyle/>
        <a:p>
          <a:endParaRPr lang="en-US"/>
        </a:p>
      </dgm:t>
    </dgm:pt>
    <dgm:pt modelId="{2A0C678D-645D-4BAF-9596-CBF7C9B07C88}" type="sibTrans" cxnId="{22E4F342-2C76-4C9C-B17A-760AAFDF325C}">
      <dgm:prSet/>
      <dgm:spPr/>
      <dgm:t>
        <a:bodyPr/>
        <a:lstStyle/>
        <a:p>
          <a:endParaRPr lang="en-US"/>
        </a:p>
      </dgm:t>
    </dgm:pt>
    <dgm:pt modelId="{8756E638-7286-4CF4-93D3-888CEF2600B2}">
      <dgm:prSet/>
      <dgm:spPr/>
      <dgm:t>
        <a:bodyPr/>
        <a:lstStyle/>
        <a:p>
          <a:pPr rtl="0"/>
          <a:r>
            <a:rPr lang="en-US" smtClean="0"/>
            <a:t>Minority reported changing </a:t>
          </a:r>
          <a:br>
            <a:rPr lang="en-US" smtClean="0"/>
          </a:br>
          <a:r>
            <a:rPr lang="en-US" smtClean="0"/>
            <a:t>their documentation </a:t>
          </a:r>
          <a:endParaRPr lang="en-US"/>
        </a:p>
      </dgm:t>
    </dgm:pt>
    <dgm:pt modelId="{5C7653F6-393F-4529-A445-175BD865A537}" type="parTrans" cxnId="{7148BCB5-AEA4-4750-B253-54B13EF428CB}">
      <dgm:prSet/>
      <dgm:spPr/>
      <dgm:t>
        <a:bodyPr/>
        <a:lstStyle/>
        <a:p>
          <a:endParaRPr lang="en-US"/>
        </a:p>
      </dgm:t>
    </dgm:pt>
    <dgm:pt modelId="{3306AC27-551E-482A-8DD7-B5A846238582}" type="sibTrans" cxnId="{7148BCB5-AEA4-4750-B253-54B13EF428CB}">
      <dgm:prSet/>
      <dgm:spPr/>
      <dgm:t>
        <a:bodyPr/>
        <a:lstStyle/>
        <a:p>
          <a:endParaRPr lang="en-US"/>
        </a:p>
      </dgm:t>
    </dgm:pt>
    <dgm:pt modelId="{A3FCFF8F-08F6-4644-BD57-AC0D059E57E1}">
      <dgm:prSet/>
      <dgm:spPr/>
      <dgm:t>
        <a:bodyPr/>
        <a:lstStyle/>
        <a:p>
          <a:pPr rtl="0"/>
          <a:r>
            <a:rPr lang="en-US" smtClean="0"/>
            <a:t>Concerns about potential harm </a:t>
          </a:r>
          <a:br>
            <a:rPr lang="en-US" smtClean="0"/>
          </a:br>
          <a:r>
            <a:rPr lang="en-US" smtClean="0"/>
            <a:t>were not realized</a:t>
          </a:r>
          <a:endParaRPr lang="en-US"/>
        </a:p>
      </dgm:t>
    </dgm:pt>
    <dgm:pt modelId="{8860B0FF-A83B-4327-ACCF-C95D80C0A319}" type="parTrans" cxnId="{12221BC0-502D-4F4D-BAD3-6E7F3DA3A08E}">
      <dgm:prSet/>
      <dgm:spPr/>
      <dgm:t>
        <a:bodyPr/>
        <a:lstStyle/>
        <a:p>
          <a:endParaRPr lang="en-US"/>
        </a:p>
      </dgm:t>
    </dgm:pt>
    <dgm:pt modelId="{2ECC80FA-C9DF-4D5B-BCDA-2A8800E2EC06}" type="sibTrans" cxnId="{12221BC0-502D-4F4D-BAD3-6E7F3DA3A08E}">
      <dgm:prSet/>
      <dgm:spPr/>
      <dgm:t>
        <a:bodyPr/>
        <a:lstStyle/>
        <a:p>
          <a:endParaRPr lang="en-US"/>
        </a:p>
      </dgm:t>
    </dgm:pt>
    <dgm:pt modelId="{B0C4056C-8336-48A6-977B-B3F7A69DD6EC}">
      <dgm:prSet/>
      <dgm:spPr/>
      <dgm:t>
        <a:bodyPr/>
        <a:lstStyle/>
        <a:p>
          <a:pPr rtl="0"/>
          <a:r>
            <a:rPr lang="en-US" smtClean="0"/>
            <a:t>Many described stronger relationships with their patients (trust, transparency, shared decisions)</a:t>
          </a:r>
          <a:endParaRPr lang="en-US"/>
        </a:p>
      </dgm:t>
    </dgm:pt>
    <dgm:pt modelId="{184178C1-0389-4B7C-A743-7CC533DE9DB3}" type="parTrans" cxnId="{AF6A27EB-A6E5-405C-B038-080AE45CD0A9}">
      <dgm:prSet/>
      <dgm:spPr/>
      <dgm:t>
        <a:bodyPr/>
        <a:lstStyle/>
        <a:p>
          <a:endParaRPr lang="en-US"/>
        </a:p>
      </dgm:t>
    </dgm:pt>
    <dgm:pt modelId="{9986611D-6DFC-4C32-9B9C-D01163498EB9}" type="sibTrans" cxnId="{AF6A27EB-A6E5-405C-B038-080AE45CD0A9}">
      <dgm:prSet/>
      <dgm:spPr/>
      <dgm:t>
        <a:bodyPr/>
        <a:lstStyle/>
        <a:p>
          <a:endParaRPr lang="en-US"/>
        </a:p>
      </dgm:t>
    </dgm:pt>
    <dgm:pt modelId="{D14CE016-4B79-4EA4-93B3-72498A4ACB2A}">
      <dgm:prSet/>
      <dgm:spPr/>
      <dgm:t>
        <a:bodyPr/>
        <a:lstStyle/>
        <a:p>
          <a:pPr rtl="0"/>
          <a:r>
            <a:rPr lang="en-US" smtClean="0"/>
            <a:t>All elected to continue </a:t>
          </a:r>
          <a:br>
            <a:rPr lang="en-US" smtClean="0"/>
          </a:br>
          <a:r>
            <a:rPr lang="en-US" smtClean="0"/>
            <a:t>sharing their notes</a:t>
          </a:r>
          <a:endParaRPr lang="en-US"/>
        </a:p>
      </dgm:t>
    </dgm:pt>
    <dgm:pt modelId="{CCCAFF19-57D2-44B3-A7A1-B67FBF123B6F}" type="parTrans" cxnId="{F701DF04-498C-40E8-9B5C-BB37F9A388F8}">
      <dgm:prSet/>
      <dgm:spPr/>
      <dgm:t>
        <a:bodyPr/>
        <a:lstStyle/>
        <a:p>
          <a:endParaRPr lang="en-US"/>
        </a:p>
      </dgm:t>
    </dgm:pt>
    <dgm:pt modelId="{2D1F9A22-7B8B-423B-996A-91724600C850}" type="sibTrans" cxnId="{F701DF04-498C-40E8-9B5C-BB37F9A388F8}">
      <dgm:prSet/>
      <dgm:spPr/>
      <dgm:t>
        <a:bodyPr/>
        <a:lstStyle/>
        <a:p>
          <a:endParaRPr lang="en-US"/>
        </a:p>
      </dgm:t>
    </dgm:pt>
    <dgm:pt modelId="{DA9A262F-B761-4B31-A68A-1CDFEDCDFA03}" type="pres">
      <dgm:prSet presAssocID="{95A761E6-4E58-4155-B3F9-9665D102372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B49688B-AAA7-4BC0-9AB0-3B54EEFD796F}" type="pres">
      <dgm:prSet presAssocID="{5D62BA23-6BC8-4F5F-B71E-BFE5C5BC92D6}" presName="thickLine" presStyleLbl="alignNode1" presStyleIdx="0" presStyleCnt="5"/>
      <dgm:spPr/>
    </dgm:pt>
    <dgm:pt modelId="{4416CF8B-01BF-468B-94B6-762E03D97AD3}" type="pres">
      <dgm:prSet presAssocID="{5D62BA23-6BC8-4F5F-B71E-BFE5C5BC92D6}" presName="horz1" presStyleCnt="0"/>
      <dgm:spPr/>
    </dgm:pt>
    <dgm:pt modelId="{B5AC44D7-8A08-421E-A60D-232F5667A27C}" type="pres">
      <dgm:prSet presAssocID="{5D62BA23-6BC8-4F5F-B71E-BFE5C5BC92D6}" presName="tx1" presStyleLbl="revTx" presStyleIdx="0" presStyleCnt="5"/>
      <dgm:spPr/>
      <dgm:t>
        <a:bodyPr/>
        <a:lstStyle/>
        <a:p>
          <a:endParaRPr lang="en-US"/>
        </a:p>
      </dgm:t>
    </dgm:pt>
    <dgm:pt modelId="{8AFC049B-3348-4F5C-87F8-A3AEEC6698F8}" type="pres">
      <dgm:prSet presAssocID="{5D62BA23-6BC8-4F5F-B71E-BFE5C5BC92D6}" presName="vert1" presStyleCnt="0"/>
      <dgm:spPr/>
    </dgm:pt>
    <dgm:pt modelId="{F2434C33-6C87-4C3D-B407-479671667B21}" type="pres">
      <dgm:prSet presAssocID="{8756E638-7286-4CF4-93D3-888CEF2600B2}" presName="thickLine" presStyleLbl="alignNode1" presStyleIdx="1" presStyleCnt="5"/>
      <dgm:spPr/>
    </dgm:pt>
    <dgm:pt modelId="{C39DAC8F-2A88-4F96-B5F4-633B976F35FB}" type="pres">
      <dgm:prSet presAssocID="{8756E638-7286-4CF4-93D3-888CEF2600B2}" presName="horz1" presStyleCnt="0"/>
      <dgm:spPr/>
    </dgm:pt>
    <dgm:pt modelId="{75414543-C087-495D-AC98-F4EF4A90B77A}" type="pres">
      <dgm:prSet presAssocID="{8756E638-7286-4CF4-93D3-888CEF2600B2}" presName="tx1" presStyleLbl="revTx" presStyleIdx="1" presStyleCnt="5"/>
      <dgm:spPr/>
      <dgm:t>
        <a:bodyPr/>
        <a:lstStyle/>
        <a:p>
          <a:endParaRPr lang="en-US"/>
        </a:p>
      </dgm:t>
    </dgm:pt>
    <dgm:pt modelId="{C7147D5A-B67B-41AF-A79A-FB4147BDC1BE}" type="pres">
      <dgm:prSet presAssocID="{8756E638-7286-4CF4-93D3-888CEF2600B2}" presName="vert1" presStyleCnt="0"/>
      <dgm:spPr/>
    </dgm:pt>
    <dgm:pt modelId="{56AADCB5-0ACA-492C-9B68-A972CF351380}" type="pres">
      <dgm:prSet presAssocID="{A3FCFF8F-08F6-4644-BD57-AC0D059E57E1}" presName="thickLine" presStyleLbl="alignNode1" presStyleIdx="2" presStyleCnt="5"/>
      <dgm:spPr/>
    </dgm:pt>
    <dgm:pt modelId="{FC00C8CD-3059-43DC-81CE-92532BF8D6C9}" type="pres">
      <dgm:prSet presAssocID="{A3FCFF8F-08F6-4644-BD57-AC0D059E57E1}" presName="horz1" presStyleCnt="0"/>
      <dgm:spPr/>
    </dgm:pt>
    <dgm:pt modelId="{8970C5E4-9411-488F-9428-2A8F03D7D88A}" type="pres">
      <dgm:prSet presAssocID="{A3FCFF8F-08F6-4644-BD57-AC0D059E57E1}" presName="tx1" presStyleLbl="revTx" presStyleIdx="2" presStyleCnt="5"/>
      <dgm:spPr/>
      <dgm:t>
        <a:bodyPr/>
        <a:lstStyle/>
        <a:p>
          <a:endParaRPr lang="en-US"/>
        </a:p>
      </dgm:t>
    </dgm:pt>
    <dgm:pt modelId="{9DE989F6-C4A3-4CDB-81CF-A46DDAC51A55}" type="pres">
      <dgm:prSet presAssocID="{A3FCFF8F-08F6-4644-BD57-AC0D059E57E1}" presName="vert1" presStyleCnt="0"/>
      <dgm:spPr/>
    </dgm:pt>
    <dgm:pt modelId="{B4A68537-FAAD-459A-800C-ECF67940B484}" type="pres">
      <dgm:prSet presAssocID="{B0C4056C-8336-48A6-977B-B3F7A69DD6EC}" presName="thickLine" presStyleLbl="alignNode1" presStyleIdx="3" presStyleCnt="5"/>
      <dgm:spPr/>
    </dgm:pt>
    <dgm:pt modelId="{D8ECC075-4B43-40BE-ADB3-C8BB7D7B1A32}" type="pres">
      <dgm:prSet presAssocID="{B0C4056C-8336-48A6-977B-B3F7A69DD6EC}" presName="horz1" presStyleCnt="0"/>
      <dgm:spPr/>
    </dgm:pt>
    <dgm:pt modelId="{CF8EA283-3693-4702-8DE1-1336627A68C0}" type="pres">
      <dgm:prSet presAssocID="{B0C4056C-8336-48A6-977B-B3F7A69DD6EC}" presName="tx1" presStyleLbl="revTx" presStyleIdx="3" presStyleCnt="5"/>
      <dgm:spPr/>
      <dgm:t>
        <a:bodyPr/>
        <a:lstStyle/>
        <a:p>
          <a:endParaRPr lang="en-US"/>
        </a:p>
      </dgm:t>
    </dgm:pt>
    <dgm:pt modelId="{16B6B044-CD8E-4DBD-894B-3CD05E22FF7F}" type="pres">
      <dgm:prSet presAssocID="{B0C4056C-8336-48A6-977B-B3F7A69DD6EC}" presName="vert1" presStyleCnt="0"/>
      <dgm:spPr/>
    </dgm:pt>
    <dgm:pt modelId="{26F0DE7F-AD39-4AD0-A8E0-BDDC36141C4B}" type="pres">
      <dgm:prSet presAssocID="{D14CE016-4B79-4EA4-93B3-72498A4ACB2A}" presName="thickLine" presStyleLbl="alignNode1" presStyleIdx="4" presStyleCnt="5"/>
      <dgm:spPr/>
    </dgm:pt>
    <dgm:pt modelId="{179F26F8-C1C8-4747-8CD5-3B791D23E40D}" type="pres">
      <dgm:prSet presAssocID="{D14CE016-4B79-4EA4-93B3-72498A4ACB2A}" presName="horz1" presStyleCnt="0"/>
      <dgm:spPr/>
    </dgm:pt>
    <dgm:pt modelId="{385E5C0E-2DFC-464C-9ECF-A6BF92CB00BD}" type="pres">
      <dgm:prSet presAssocID="{D14CE016-4B79-4EA4-93B3-72498A4ACB2A}" presName="tx1" presStyleLbl="revTx" presStyleIdx="4" presStyleCnt="5"/>
      <dgm:spPr/>
      <dgm:t>
        <a:bodyPr/>
        <a:lstStyle/>
        <a:p>
          <a:endParaRPr lang="en-US"/>
        </a:p>
      </dgm:t>
    </dgm:pt>
    <dgm:pt modelId="{172CA23E-C831-4079-8AFB-4FF48E09B57F}" type="pres">
      <dgm:prSet presAssocID="{D14CE016-4B79-4EA4-93B3-72498A4ACB2A}" presName="vert1" presStyleCnt="0"/>
      <dgm:spPr/>
    </dgm:pt>
  </dgm:ptLst>
  <dgm:cxnLst>
    <dgm:cxn modelId="{60C5ECE3-A3A3-4A2D-B45A-C04F0011F310}" type="presOf" srcId="{8756E638-7286-4CF4-93D3-888CEF2600B2}" destId="{75414543-C087-495D-AC98-F4EF4A90B77A}" srcOrd="0" destOrd="0" presId="urn:microsoft.com/office/officeart/2008/layout/LinedList"/>
    <dgm:cxn modelId="{AF6A27EB-A6E5-405C-B038-080AE45CD0A9}" srcId="{95A761E6-4E58-4155-B3F9-9665D102372B}" destId="{B0C4056C-8336-48A6-977B-B3F7A69DD6EC}" srcOrd="3" destOrd="0" parTransId="{184178C1-0389-4B7C-A743-7CC533DE9DB3}" sibTransId="{9986611D-6DFC-4C32-9B9C-D01163498EB9}"/>
    <dgm:cxn modelId="{12221BC0-502D-4F4D-BAD3-6E7F3DA3A08E}" srcId="{95A761E6-4E58-4155-B3F9-9665D102372B}" destId="{A3FCFF8F-08F6-4644-BD57-AC0D059E57E1}" srcOrd="2" destOrd="0" parTransId="{8860B0FF-A83B-4327-ACCF-C95D80C0A319}" sibTransId="{2ECC80FA-C9DF-4D5B-BCDA-2A8800E2EC06}"/>
    <dgm:cxn modelId="{22E4F342-2C76-4C9C-B17A-760AAFDF325C}" srcId="{95A761E6-4E58-4155-B3F9-9665D102372B}" destId="{5D62BA23-6BC8-4F5F-B71E-BFE5C5BC92D6}" srcOrd="0" destOrd="0" parTransId="{EBD7B80A-072D-46B3-AB71-62046EF07AD1}" sibTransId="{2A0C678D-645D-4BAF-9596-CBF7C9B07C88}"/>
    <dgm:cxn modelId="{F701DF04-498C-40E8-9B5C-BB37F9A388F8}" srcId="{95A761E6-4E58-4155-B3F9-9665D102372B}" destId="{D14CE016-4B79-4EA4-93B3-72498A4ACB2A}" srcOrd="4" destOrd="0" parTransId="{CCCAFF19-57D2-44B3-A7A1-B67FBF123B6F}" sibTransId="{2D1F9A22-7B8B-423B-996A-91724600C850}"/>
    <dgm:cxn modelId="{A906DEED-9A13-4D1B-80D4-4635CE600727}" type="presOf" srcId="{95A761E6-4E58-4155-B3F9-9665D102372B}" destId="{DA9A262F-B761-4B31-A68A-1CDFEDCDFA03}" srcOrd="0" destOrd="0" presId="urn:microsoft.com/office/officeart/2008/layout/LinedList"/>
    <dgm:cxn modelId="{39B0C73C-5ED5-4F1C-B0A7-5B17BC13841D}" type="presOf" srcId="{B0C4056C-8336-48A6-977B-B3F7A69DD6EC}" destId="{CF8EA283-3693-4702-8DE1-1336627A68C0}" srcOrd="0" destOrd="0" presId="urn:microsoft.com/office/officeart/2008/layout/LinedList"/>
    <dgm:cxn modelId="{C0278601-2976-4238-B284-76AB4F95DBE2}" type="presOf" srcId="{A3FCFF8F-08F6-4644-BD57-AC0D059E57E1}" destId="{8970C5E4-9411-488F-9428-2A8F03D7D88A}" srcOrd="0" destOrd="0" presId="urn:microsoft.com/office/officeart/2008/layout/LinedList"/>
    <dgm:cxn modelId="{CAF490C2-5BD7-4FC3-B19B-C5F3EE3EAB45}" type="presOf" srcId="{D14CE016-4B79-4EA4-93B3-72498A4ACB2A}" destId="{385E5C0E-2DFC-464C-9ECF-A6BF92CB00BD}" srcOrd="0" destOrd="0" presId="urn:microsoft.com/office/officeart/2008/layout/LinedList"/>
    <dgm:cxn modelId="{EA8B602E-8553-4AFC-B1EE-732BF12A35D8}" type="presOf" srcId="{5D62BA23-6BC8-4F5F-B71E-BFE5C5BC92D6}" destId="{B5AC44D7-8A08-421E-A60D-232F5667A27C}" srcOrd="0" destOrd="0" presId="urn:microsoft.com/office/officeart/2008/layout/LinedList"/>
    <dgm:cxn modelId="{7148BCB5-AEA4-4750-B253-54B13EF428CB}" srcId="{95A761E6-4E58-4155-B3F9-9665D102372B}" destId="{8756E638-7286-4CF4-93D3-888CEF2600B2}" srcOrd="1" destOrd="0" parTransId="{5C7653F6-393F-4529-A445-175BD865A537}" sibTransId="{3306AC27-551E-482A-8DD7-B5A846238582}"/>
    <dgm:cxn modelId="{1FB14278-DB4B-4B44-A7D5-743614085F42}" type="presParOf" srcId="{DA9A262F-B761-4B31-A68A-1CDFEDCDFA03}" destId="{CB49688B-AAA7-4BC0-9AB0-3B54EEFD796F}" srcOrd="0" destOrd="0" presId="urn:microsoft.com/office/officeart/2008/layout/LinedList"/>
    <dgm:cxn modelId="{033DE5A6-1575-4987-A90C-00F9BFDFFEBA}" type="presParOf" srcId="{DA9A262F-B761-4B31-A68A-1CDFEDCDFA03}" destId="{4416CF8B-01BF-468B-94B6-762E03D97AD3}" srcOrd="1" destOrd="0" presId="urn:microsoft.com/office/officeart/2008/layout/LinedList"/>
    <dgm:cxn modelId="{20A18FD2-B693-4433-9430-9A39C1D3DFA3}" type="presParOf" srcId="{4416CF8B-01BF-468B-94B6-762E03D97AD3}" destId="{B5AC44D7-8A08-421E-A60D-232F5667A27C}" srcOrd="0" destOrd="0" presId="urn:microsoft.com/office/officeart/2008/layout/LinedList"/>
    <dgm:cxn modelId="{DC7CC3BB-9CDD-4DD6-9D0C-97F2C73777FE}" type="presParOf" srcId="{4416CF8B-01BF-468B-94B6-762E03D97AD3}" destId="{8AFC049B-3348-4F5C-87F8-A3AEEC6698F8}" srcOrd="1" destOrd="0" presId="urn:microsoft.com/office/officeart/2008/layout/LinedList"/>
    <dgm:cxn modelId="{AD6767C9-09DA-4FE8-A6F5-A8C60453DA23}" type="presParOf" srcId="{DA9A262F-B761-4B31-A68A-1CDFEDCDFA03}" destId="{F2434C33-6C87-4C3D-B407-479671667B21}" srcOrd="2" destOrd="0" presId="urn:microsoft.com/office/officeart/2008/layout/LinedList"/>
    <dgm:cxn modelId="{A56E1B1A-8B8B-41FC-AB30-F111C896B9D1}" type="presParOf" srcId="{DA9A262F-B761-4B31-A68A-1CDFEDCDFA03}" destId="{C39DAC8F-2A88-4F96-B5F4-633B976F35FB}" srcOrd="3" destOrd="0" presId="urn:microsoft.com/office/officeart/2008/layout/LinedList"/>
    <dgm:cxn modelId="{EC128FB2-431D-44D7-98B4-AD6F7A6127D4}" type="presParOf" srcId="{C39DAC8F-2A88-4F96-B5F4-633B976F35FB}" destId="{75414543-C087-495D-AC98-F4EF4A90B77A}" srcOrd="0" destOrd="0" presId="urn:microsoft.com/office/officeart/2008/layout/LinedList"/>
    <dgm:cxn modelId="{68DD7AE7-181F-40A1-9630-322E8F03D269}" type="presParOf" srcId="{C39DAC8F-2A88-4F96-B5F4-633B976F35FB}" destId="{C7147D5A-B67B-41AF-A79A-FB4147BDC1BE}" srcOrd="1" destOrd="0" presId="urn:microsoft.com/office/officeart/2008/layout/LinedList"/>
    <dgm:cxn modelId="{17B84391-37B9-41E0-9507-F22BAF7A77BC}" type="presParOf" srcId="{DA9A262F-B761-4B31-A68A-1CDFEDCDFA03}" destId="{56AADCB5-0ACA-492C-9B68-A972CF351380}" srcOrd="4" destOrd="0" presId="urn:microsoft.com/office/officeart/2008/layout/LinedList"/>
    <dgm:cxn modelId="{C4BCDBBF-86BD-48D6-811C-5124AB3950BD}" type="presParOf" srcId="{DA9A262F-B761-4B31-A68A-1CDFEDCDFA03}" destId="{FC00C8CD-3059-43DC-81CE-92532BF8D6C9}" srcOrd="5" destOrd="0" presId="urn:microsoft.com/office/officeart/2008/layout/LinedList"/>
    <dgm:cxn modelId="{837C13E1-005F-480F-9DDB-76551EBF07AC}" type="presParOf" srcId="{FC00C8CD-3059-43DC-81CE-92532BF8D6C9}" destId="{8970C5E4-9411-488F-9428-2A8F03D7D88A}" srcOrd="0" destOrd="0" presId="urn:microsoft.com/office/officeart/2008/layout/LinedList"/>
    <dgm:cxn modelId="{AE3E8FC7-CB98-45B6-9E5E-CCEEEB38C86A}" type="presParOf" srcId="{FC00C8CD-3059-43DC-81CE-92532BF8D6C9}" destId="{9DE989F6-C4A3-4CDB-81CF-A46DDAC51A55}" srcOrd="1" destOrd="0" presId="urn:microsoft.com/office/officeart/2008/layout/LinedList"/>
    <dgm:cxn modelId="{ECEBC78D-2606-4B52-A70B-00B95B6368EB}" type="presParOf" srcId="{DA9A262F-B761-4B31-A68A-1CDFEDCDFA03}" destId="{B4A68537-FAAD-459A-800C-ECF67940B484}" srcOrd="6" destOrd="0" presId="urn:microsoft.com/office/officeart/2008/layout/LinedList"/>
    <dgm:cxn modelId="{E86FA5D6-AFA3-4723-83B2-F8FA779BF783}" type="presParOf" srcId="{DA9A262F-B761-4B31-A68A-1CDFEDCDFA03}" destId="{D8ECC075-4B43-40BE-ADB3-C8BB7D7B1A32}" srcOrd="7" destOrd="0" presId="urn:microsoft.com/office/officeart/2008/layout/LinedList"/>
    <dgm:cxn modelId="{343E12EA-008F-41AA-8B0A-66074EB2AF09}" type="presParOf" srcId="{D8ECC075-4B43-40BE-ADB3-C8BB7D7B1A32}" destId="{CF8EA283-3693-4702-8DE1-1336627A68C0}" srcOrd="0" destOrd="0" presId="urn:microsoft.com/office/officeart/2008/layout/LinedList"/>
    <dgm:cxn modelId="{770C5AC3-3562-4055-A96D-0D505E47E605}" type="presParOf" srcId="{D8ECC075-4B43-40BE-ADB3-C8BB7D7B1A32}" destId="{16B6B044-CD8E-4DBD-894B-3CD05E22FF7F}" srcOrd="1" destOrd="0" presId="urn:microsoft.com/office/officeart/2008/layout/LinedList"/>
    <dgm:cxn modelId="{F7A0E89A-16FC-4712-95D3-C9F59862A83D}" type="presParOf" srcId="{DA9A262F-B761-4B31-A68A-1CDFEDCDFA03}" destId="{26F0DE7F-AD39-4AD0-A8E0-BDDC36141C4B}" srcOrd="8" destOrd="0" presId="urn:microsoft.com/office/officeart/2008/layout/LinedList"/>
    <dgm:cxn modelId="{A188C591-53EE-4B49-B708-B71EAC211D13}" type="presParOf" srcId="{DA9A262F-B761-4B31-A68A-1CDFEDCDFA03}" destId="{179F26F8-C1C8-4747-8CD5-3B791D23E40D}" srcOrd="9" destOrd="0" presId="urn:microsoft.com/office/officeart/2008/layout/LinedList"/>
    <dgm:cxn modelId="{1C892B5B-A739-4FA3-8E08-B6C4661245D9}" type="presParOf" srcId="{179F26F8-C1C8-4747-8CD5-3B791D23E40D}" destId="{385E5C0E-2DFC-464C-9ECF-A6BF92CB00BD}" srcOrd="0" destOrd="0" presId="urn:microsoft.com/office/officeart/2008/layout/LinedList"/>
    <dgm:cxn modelId="{C899D442-4E35-4C16-9DD3-DC6FCC5004FD}" type="presParOf" srcId="{179F26F8-C1C8-4747-8CD5-3B791D23E40D}" destId="{172CA23E-C831-4079-8AFB-4FF48E09B57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0B52E4-B386-4079-891D-7B29A4C4B38A}" type="doc">
      <dgm:prSet loTypeId="urn:microsoft.com/office/officeart/2005/8/layout/list1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BF37B58-B8FD-4387-86DB-5408632A88D3}">
      <dgm:prSet/>
      <dgm:spPr/>
      <dgm:t>
        <a:bodyPr/>
        <a:lstStyle/>
        <a:p>
          <a:pPr rtl="0"/>
          <a:r>
            <a:rPr lang="en-US" smtClean="0"/>
            <a:t>Patients:</a:t>
          </a:r>
          <a:endParaRPr lang="en-US"/>
        </a:p>
      </dgm:t>
    </dgm:pt>
    <dgm:pt modelId="{125FDDC0-DF61-4D3F-9DA8-45785A0FE62A}" type="parTrans" cxnId="{A00A443B-7AA6-4442-8850-DBCF919B0B66}">
      <dgm:prSet/>
      <dgm:spPr/>
      <dgm:t>
        <a:bodyPr/>
        <a:lstStyle/>
        <a:p>
          <a:endParaRPr lang="en-US"/>
        </a:p>
      </dgm:t>
    </dgm:pt>
    <dgm:pt modelId="{4D32AD68-5A63-4B10-9823-B7C2ABAA83D5}" type="sibTrans" cxnId="{A00A443B-7AA6-4442-8850-DBCF919B0B66}">
      <dgm:prSet/>
      <dgm:spPr/>
      <dgm:t>
        <a:bodyPr/>
        <a:lstStyle/>
        <a:p>
          <a:endParaRPr lang="en-US"/>
        </a:p>
      </dgm:t>
    </dgm:pt>
    <dgm:pt modelId="{A8F513A5-46C1-43E0-BCBE-95A10A9E939C}">
      <dgm:prSet/>
      <dgm:spPr/>
      <dgm:t>
        <a:bodyPr/>
        <a:lstStyle/>
        <a:p>
          <a:pPr rtl="0"/>
          <a:r>
            <a:rPr lang="en-US" dirty="0" smtClean="0"/>
            <a:t>Have a legal right to access all information in their VA health record</a:t>
          </a:r>
          <a:endParaRPr lang="en-US" dirty="0"/>
        </a:p>
      </dgm:t>
    </dgm:pt>
    <dgm:pt modelId="{1F278761-E6FE-4BA8-A3CF-646F7847D9C9}" type="parTrans" cxnId="{425737EA-86DE-46C6-A5DF-06A2222D7B2E}">
      <dgm:prSet/>
      <dgm:spPr/>
      <dgm:t>
        <a:bodyPr/>
        <a:lstStyle/>
        <a:p>
          <a:endParaRPr lang="en-US"/>
        </a:p>
      </dgm:t>
    </dgm:pt>
    <dgm:pt modelId="{C977AD30-FBBF-4979-BC5D-D17A835D3A4E}" type="sibTrans" cxnId="{425737EA-86DE-46C6-A5DF-06A2222D7B2E}">
      <dgm:prSet/>
      <dgm:spPr/>
      <dgm:t>
        <a:bodyPr/>
        <a:lstStyle/>
        <a:p>
          <a:endParaRPr lang="en-US"/>
        </a:p>
      </dgm:t>
    </dgm:pt>
    <dgm:pt modelId="{6D3D8E11-4B2A-4628-9018-012C87A75F9B}">
      <dgm:prSet/>
      <dgm:spPr/>
      <dgm:t>
        <a:bodyPr/>
        <a:lstStyle/>
        <a:p>
          <a:pPr rtl="0"/>
          <a:r>
            <a:rPr lang="en-US" dirty="0" smtClean="0"/>
            <a:t>Can request a copy of their information via their local Release of Information Office</a:t>
          </a:r>
          <a:endParaRPr lang="en-US" dirty="0"/>
        </a:p>
      </dgm:t>
    </dgm:pt>
    <dgm:pt modelId="{5D734924-4B9C-4708-8FB4-C6304F16B874}" type="parTrans" cxnId="{A8EB9F23-28E2-47D7-90C5-137D7B88BB60}">
      <dgm:prSet/>
      <dgm:spPr/>
      <dgm:t>
        <a:bodyPr/>
        <a:lstStyle/>
        <a:p>
          <a:endParaRPr lang="en-US"/>
        </a:p>
      </dgm:t>
    </dgm:pt>
    <dgm:pt modelId="{84B88158-68B7-4F12-8A88-2A48D30DA774}" type="sibTrans" cxnId="{A8EB9F23-28E2-47D7-90C5-137D7B88BB60}">
      <dgm:prSet/>
      <dgm:spPr/>
      <dgm:t>
        <a:bodyPr/>
        <a:lstStyle/>
        <a:p>
          <a:endParaRPr lang="en-US"/>
        </a:p>
      </dgm:t>
    </dgm:pt>
    <dgm:pt modelId="{BC3FAD8E-54FD-4209-9547-5D182277C347}" type="pres">
      <dgm:prSet presAssocID="{EF0B52E4-B386-4079-891D-7B29A4C4B3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7475C0-EAA6-4C85-9B67-48F368867347}" type="pres">
      <dgm:prSet presAssocID="{5BF37B58-B8FD-4387-86DB-5408632A88D3}" presName="parentLin" presStyleCnt="0"/>
      <dgm:spPr/>
    </dgm:pt>
    <dgm:pt modelId="{2F1EA4C5-B521-4691-A5FB-5CCEE6ABB461}" type="pres">
      <dgm:prSet presAssocID="{5BF37B58-B8FD-4387-86DB-5408632A88D3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FD19C59F-7C29-42E7-9715-6148A8D5D1E3}" type="pres">
      <dgm:prSet presAssocID="{5BF37B58-B8FD-4387-86DB-5408632A88D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C0B8CF-9BB2-4543-A59F-C41C8B229B8A}" type="pres">
      <dgm:prSet presAssocID="{5BF37B58-B8FD-4387-86DB-5408632A88D3}" presName="negativeSpace" presStyleCnt="0"/>
      <dgm:spPr/>
    </dgm:pt>
    <dgm:pt modelId="{0B67821E-4F6B-49ED-B3F0-701ECA45F787}" type="pres">
      <dgm:prSet presAssocID="{5BF37B58-B8FD-4387-86DB-5408632A88D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1FB5D9-3640-4CE3-BF00-ACE4D3E26EA5}" type="presOf" srcId="{5BF37B58-B8FD-4387-86DB-5408632A88D3}" destId="{2F1EA4C5-B521-4691-A5FB-5CCEE6ABB461}" srcOrd="0" destOrd="0" presId="urn:microsoft.com/office/officeart/2005/8/layout/list1"/>
    <dgm:cxn modelId="{A00A443B-7AA6-4442-8850-DBCF919B0B66}" srcId="{EF0B52E4-B386-4079-891D-7B29A4C4B38A}" destId="{5BF37B58-B8FD-4387-86DB-5408632A88D3}" srcOrd="0" destOrd="0" parTransId="{125FDDC0-DF61-4D3F-9DA8-45785A0FE62A}" sibTransId="{4D32AD68-5A63-4B10-9823-B7C2ABAA83D5}"/>
    <dgm:cxn modelId="{A8EB9F23-28E2-47D7-90C5-137D7B88BB60}" srcId="{5BF37B58-B8FD-4387-86DB-5408632A88D3}" destId="{6D3D8E11-4B2A-4628-9018-012C87A75F9B}" srcOrd="1" destOrd="0" parTransId="{5D734924-4B9C-4708-8FB4-C6304F16B874}" sibTransId="{84B88158-68B7-4F12-8A88-2A48D30DA774}"/>
    <dgm:cxn modelId="{478BEB4D-648B-49D6-9243-25E04BC5F89E}" type="presOf" srcId="{5BF37B58-B8FD-4387-86DB-5408632A88D3}" destId="{FD19C59F-7C29-42E7-9715-6148A8D5D1E3}" srcOrd="1" destOrd="0" presId="urn:microsoft.com/office/officeart/2005/8/layout/list1"/>
    <dgm:cxn modelId="{4EBC2B18-60FF-45BB-93BA-EEFD1A1C2281}" type="presOf" srcId="{6D3D8E11-4B2A-4628-9018-012C87A75F9B}" destId="{0B67821E-4F6B-49ED-B3F0-701ECA45F787}" srcOrd="0" destOrd="1" presId="urn:microsoft.com/office/officeart/2005/8/layout/list1"/>
    <dgm:cxn modelId="{F1D2B462-8D92-4925-8C96-0BB9916BAC4C}" type="presOf" srcId="{A8F513A5-46C1-43E0-BCBE-95A10A9E939C}" destId="{0B67821E-4F6B-49ED-B3F0-701ECA45F787}" srcOrd="0" destOrd="0" presId="urn:microsoft.com/office/officeart/2005/8/layout/list1"/>
    <dgm:cxn modelId="{425737EA-86DE-46C6-A5DF-06A2222D7B2E}" srcId="{5BF37B58-B8FD-4387-86DB-5408632A88D3}" destId="{A8F513A5-46C1-43E0-BCBE-95A10A9E939C}" srcOrd="0" destOrd="0" parTransId="{1F278761-E6FE-4BA8-A3CF-646F7847D9C9}" sibTransId="{C977AD30-FBBF-4979-BC5D-D17A835D3A4E}"/>
    <dgm:cxn modelId="{1DFF4CA4-9160-4061-BAC3-D940CB5A9CAB}" type="presOf" srcId="{EF0B52E4-B386-4079-891D-7B29A4C4B38A}" destId="{BC3FAD8E-54FD-4209-9547-5D182277C347}" srcOrd="0" destOrd="0" presId="urn:microsoft.com/office/officeart/2005/8/layout/list1"/>
    <dgm:cxn modelId="{96C8A149-3C0A-4DAD-84D0-274DDB39E073}" type="presParOf" srcId="{BC3FAD8E-54FD-4209-9547-5D182277C347}" destId="{857475C0-EAA6-4C85-9B67-48F368867347}" srcOrd="0" destOrd="0" presId="urn:microsoft.com/office/officeart/2005/8/layout/list1"/>
    <dgm:cxn modelId="{4BFE1227-A8DD-4971-AC28-40A579F08F3B}" type="presParOf" srcId="{857475C0-EAA6-4C85-9B67-48F368867347}" destId="{2F1EA4C5-B521-4691-A5FB-5CCEE6ABB461}" srcOrd="0" destOrd="0" presId="urn:microsoft.com/office/officeart/2005/8/layout/list1"/>
    <dgm:cxn modelId="{CF7B6BEF-2CB2-43E5-B299-5E5556A1F848}" type="presParOf" srcId="{857475C0-EAA6-4C85-9B67-48F368867347}" destId="{FD19C59F-7C29-42E7-9715-6148A8D5D1E3}" srcOrd="1" destOrd="0" presId="urn:microsoft.com/office/officeart/2005/8/layout/list1"/>
    <dgm:cxn modelId="{327524CB-D4A5-4CF1-97C2-279F39B6BB43}" type="presParOf" srcId="{BC3FAD8E-54FD-4209-9547-5D182277C347}" destId="{76C0B8CF-9BB2-4543-A59F-C41C8B229B8A}" srcOrd="1" destOrd="0" presId="urn:microsoft.com/office/officeart/2005/8/layout/list1"/>
    <dgm:cxn modelId="{867ED28E-9893-4638-8F91-F0C0A3861BB8}" type="presParOf" srcId="{BC3FAD8E-54FD-4209-9547-5D182277C347}" destId="{0B67821E-4F6B-49ED-B3F0-701ECA45F78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7B0E85-16A6-483F-BF68-4F8C12316CE0}" type="doc">
      <dgm:prSet loTypeId="urn:microsoft.com/office/officeart/2005/8/layout/vList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8D2EE5D-C591-490A-BDBE-92690BCF3F17}">
      <dgm:prSet custT="1"/>
      <dgm:spPr/>
      <dgm:t>
        <a:bodyPr/>
        <a:lstStyle/>
        <a:p>
          <a:pPr algn="l" rtl="0"/>
          <a:r>
            <a:rPr lang="en-US" sz="2800" dirty="0" smtClean="0"/>
            <a:t>All signed Progress Notes</a:t>
          </a:r>
          <a:endParaRPr lang="en-US" sz="2800" dirty="0"/>
        </a:p>
      </dgm:t>
    </dgm:pt>
    <dgm:pt modelId="{ADF3B953-06B0-4A12-ACB9-1940CD397E3E}" type="parTrans" cxnId="{76B7C611-ED11-44F9-99B2-3B56FDFE9A47}">
      <dgm:prSet/>
      <dgm:spPr/>
      <dgm:t>
        <a:bodyPr/>
        <a:lstStyle/>
        <a:p>
          <a:endParaRPr lang="en-US" sz="2800"/>
        </a:p>
      </dgm:t>
    </dgm:pt>
    <dgm:pt modelId="{490CDA27-0A46-4315-BFB5-75366809505E}" type="sibTrans" cxnId="{76B7C611-ED11-44F9-99B2-3B56FDFE9A47}">
      <dgm:prSet/>
      <dgm:spPr/>
      <dgm:t>
        <a:bodyPr/>
        <a:lstStyle/>
        <a:p>
          <a:endParaRPr lang="en-US" sz="2800"/>
        </a:p>
      </dgm:t>
    </dgm:pt>
    <dgm:pt modelId="{ECB28674-44D9-428B-A7DC-94ABEFB3E4E7}">
      <dgm:prSet custT="1"/>
      <dgm:spPr/>
      <dgm:t>
        <a:bodyPr/>
        <a:lstStyle/>
        <a:p>
          <a:pPr algn="l" rtl="0"/>
          <a:r>
            <a:rPr lang="en-US" sz="2800" smtClean="0"/>
            <a:t>3 calendar day hold </a:t>
          </a:r>
          <a:br>
            <a:rPr lang="en-US" sz="2800" smtClean="0"/>
          </a:br>
          <a:r>
            <a:rPr lang="en-US" sz="2800" smtClean="0"/>
            <a:t>for communication</a:t>
          </a:r>
          <a:endParaRPr lang="en-US" sz="2800"/>
        </a:p>
      </dgm:t>
    </dgm:pt>
    <dgm:pt modelId="{789BD71E-122B-44FE-90FB-1D8C92E830F5}" type="parTrans" cxnId="{AB798181-0B77-4441-BFF3-FAA5EA43C812}">
      <dgm:prSet/>
      <dgm:spPr/>
      <dgm:t>
        <a:bodyPr/>
        <a:lstStyle/>
        <a:p>
          <a:endParaRPr lang="en-US" sz="2800"/>
        </a:p>
      </dgm:t>
    </dgm:pt>
    <dgm:pt modelId="{BD39DB6F-19D3-4D22-B7F9-33B1CA2AA5FA}" type="sibTrans" cxnId="{AB798181-0B77-4441-BFF3-FAA5EA43C812}">
      <dgm:prSet/>
      <dgm:spPr/>
      <dgm:t>
        <a:bodyPr/>
        <a:lstStyle/>
        <a:p>
          <a:endParaRPr lang="en-US" sz="2800"/>
        </a:p>
      </dgm:t>
    </dgm:pt>
    <dgm:pt modelId="{376756C3-158C-4FEF-BC5C-608C5DF6B852}">
      <dgm:prSet custT="1"/>
      <dgm:spPr/>
      <dgm:t>
        <a:bodyPr/>
        <a:lstStyle/>
        <a:p>
          <a:pPr algn="l" rtl="0"/>
          <a:r>
            <a:rPr lang="en-US" sz="2800" smtClean="0"/>
            <a:t>Must be signed by all </a:t>
          </a:r>
          <a:br>
            <a:rPr lang="en-US" sz="2800" smtClean="0"/>
          </a:br>
          <a:r>
            <a:rPr lang="en-US" sz="2800" smtClean="0"/>
            <a:t>required co-signers</a:t>
          </a:r>
          <a:endParaRPr lang="en-US" sz="2800"/>
        </a:p>
      </dgm:t>
    </dgm:pt>
    <dgm:pt modelId="{ED1B652D-9529-426C-8912-7EE5A4FFECC7}" type="parTrans" cxnId="{80D15907-E8B2-4207-8889-68A0F51AAC92}">
      <dgm:prSet/>
      <dgm:spPr/>
      <dgm:t>
        <a:bodyPr/>
        <a:lstStyle/>
        <a:p>
          <a:endParaRPr lang="en-US" sz="2800"/>
        </a:p>
      </dgm:t>
    </dgm:pt>
    <dgm:pt modelId="{44C4C67E-1DA5-45A0-BBF7-7251A9D43930}" type="sibTrans" cxnId="{80D15907-E8B2-4207-8889-68A0F51AAC92}">
      <dgm:prSet/>
      <dgm:spPr/>
      <dgm:t>
        <a:bodyPr/>
        <a:lstStyle/>
        <a:p>
          <a:endParaRPr lang="en-US" sz="2800"/>
        </a:p>
      </dgm:t>
    </dgm:pt>
    <dgm:pt modelId="{4E8ECFCF-A443-43E7-95A9-E5A888EA8BFE}">
      <dgm:prSet custT="1"/>
      <dgm:spPr/>
      <dgm:t>
        <a:bodyPr/>
        <a:lstStyle/>
        <a:p>
          <a:pPr algn="l" rtl="0"/>
          <a:r>
            <a:rPr lang="en-US" sz="2800" smtClean="0"/>
            <a:t>VA Notes from January 1, 2013 forward</a:t>
          </a:r>
          <a:endParaRPr lang="en-US" sz="2800"/>
        </a:p>
      </dgm:t>
    </dgm:pt>
    <dgm:pt modelId="{7C26F228-EE44-4162-88C7-40596F1B2572}" type="parTrans" cxnId="{9CA17FBB-B1C3-4B86-89BF-F94BFE1B118C}">
      <dgm:prSet/>
      <dgm:spPr/>
      <dgm:t>
        <a:bodyPr/>
        <a:lstStyle/>
        <a:p>
          <a:endParaRPr lang="en-US" sz="2800"/>
        </a:p>
      </dgm:t>
    </dgm:pt>
    <dgm:pt modelId="{AEF87D1B-9099-4D32-9A10-849DF4655D53}" type="sibTrans" cxnId="{9CA17FBB-B1C3-4B86-89BF-F94BFE1B118C}">
      <dgm:prSet/>
      <dgm:spPr/>
      <dgm:t>
        <a:bodyPr/>
        <a:lstStyle/>
        <a:p>
          <a:endParaRPr lang="en-US" sz="2800"/>
        </a:p>
      </dgm:t>
    </dgm:pt>
    <dgm:pt modelId="{A0FDFE43-3606-4476-B8C6-972F23E86A04}">
      <dgm:prSet custT="1"/>
      <dgm:spPr/>
      <dgm:t>
        <a:bodyPr/>
        <a:lstStyle/>
        <a:p>
          <a:pPr algn="l" rtl="0"/>
          <a:r>
            <a:rPr lang="en-US" sz="2800" smtClean="0"/>
            <a:t>Note addendums </a:t>
          </a:r>
          <a:endParaRPr lang="en-US" sz="2800" dirty="0"/>
        </a:p>
      </dgm:t>
    </dgm:pt>
    <dgm:pt modelId="{FAC44970-F681-4A32-B08A-701C94D51CB8}" type="parTrans" cxnId="{A9F6E87B-0BE4-44E3-9EC0-08643495023A}">
      <dgm:prSet/>
      <dgm:spPr/>
      <dgm:t>
        <a:bodyPr/>
        <a:lstStyle/>
        <a:p>
          <a:endParaRPr lang="en-US"/>
        </a:p>
      </dgm:t>
    </dgm:pt>
    <dgm:pt modelId="{EBCBDEC7-2B0F-47D5-902A-7D7E920270F3}" type="sibTrans" cxnId="{A9F6E87B-0BE4-44E3-9EC0-08643495023A}">
      <dgm:prSet/>
      <dgm:spPr/>
      <dgm:t>
        <a:bodyPr/>
        <a:lstStyle/>
        <a:p>
          <a:endParaRPr lang="en-US"/>
        </a:p>
      </dgm:t>
    </dgm:pt>
    <dgm:pt modelId="{E6A6A4AC-EB70-447F-9D52-3220634CF012}" type="pres">
      <dgm:prSet presAssocID="{477B0E85-16A6-483F-BF68-4F8C12316C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23EC2C-03A8-44A1-BE2E-4CFAFE236691}" type="pres">
      <dgm:prSet presAssocID="{58D2EE5D-C591-490A-BDBE-92690BCF3F1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09FEF0-F91A-4FA8-8F37-4385756E9D15}" type="pres">
      <dgm:prSet presAssocID="{490CDA27-0A46-4315-BFB5-75366809505E}" presName="spacer" presStyleCnt="0"/>
      <dgm:spPr/>
    </dgm:pt>
    <dgm:pt modelId="{4D4B353D-42D1-4A56-848C-2CD00DF5D51A}" type="pres">
      <dgm:prSet presAssocID="{A0FDFE43-3606-4476-B8C6-972F23E86A0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37CF2A-75EA-418A-B311-ACF1B1E97F8B}" type="pres">
      <dgm:prSet presAssocID="{EBCBDEC7-2B0F-47D5-902A-7D7E920270F3}" presName="spacer" presStyleCnt="0"/>
      <dgm:spPr/>
    </dgm:pt>
    <dgm:pt modelId="{D169BE68-F50D-4561-B54D-9E1FCAE664FE}" type="pres">
      <dgm:prSet presAssocID="{ECB28674-44D9-428B-A7DC-94ABEFB3E4E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AE511E-FE65-4450-AF47-E780AD357951}" type="pres">
      <dgm:prSet presAssocID="{BD39DB6F-19D3-4D22-B7F9-33B1CA2AA5FA}" presName="spacer" presStyleCnt="0"/>
      <dgm:spPr/>
    </dgm:pt>
    <dgm:pt modelId="{1BEB4963-9DB6-4A6B-914B-543A26577BB6}" type="pres">
      <dgm:prSet presAssocID="{376756C3-158C-4FEF-BC5C-608C5DF6B85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03931-CC98-4BA2-A634-0BE71CFCCB1D}" type="pres">
      <dgm:prSet presAssocID="{44C4C67E-1DA5-45A0-BBF7-7251A9D43930}" presName="spacer" presStyleCnt="0"/>
      <dgm:spPr/>
    </dgm:pt>
    <dgm:pt modelId="{EB2D3B26-9F99-460A-BE4E-76457795EE29}" type="pres">
      <dgm:prSet presAssocID="{4E8ECFCF-A443-43E7-95A9-E5A888EA8BF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F6E87B-0BE4-44E3-9EC0-08643495023A}" srcId="{477B0E85-16A6-483F-BF68-4F8C12316CE0}" destId="{A0FDFE43-3606-4476-B8C6-972F23E86A04}" srcOrd="1" destOrd="0" parTransId="{FAC44970-F681-4A32-B08A-701C94D51CB8}" sibTransId="{EBCBDEC7-2B0F-47D5-902A-7D7E920270F3}"/>
    <dgm:cxn modelId="{CB327BDC-025F-4907-A5AF-FC0C82E1C0B8}" type="presOf" srcId="{376756C3-158C-4FEF-BC5C-608C5DF6B852}" destId="{1BEB4963-9DB6-4A6B-914B-543A26577BB6}" srcOrd="0" destOrd="0" presId="urn:microsoft.com/office/officeart/2005/8/layout/vList2"/>
    <dgm:cxn modelId="{1DE9E2F8-4C8B-4DF6-B4D4-D48A9D103BDD}" type="presOf" srcId="{477B0E85-16A6-483F-BF68-4F8C12316CE0}" destId="{E6A6A4AC-EB70-447F-9D52-3220634CF012}" srcOrd="0" destOrd="0" presId="urn:microsoft.com/office/officeart/2005/8/layout/vList2"/>
    <dgm:cxn modelId="{AB798181-0B77-4441-BFF3-FAA5EA43C812}" srcId="{477B0E85-16A6-483F-BF68-4F8C12316CE0}" destId="{ECB28674-44D9-428B-A7DC-94ABEFB3E4E7}" srcOrd="2" destOrd="0" parTransId="{789BD71E-122B-44FE-90FB-1D8C92E830F5}" sibTransId="{BD39DB6F-19D3-4D22-B7F9-33B1CA2AA5FA}"/>
    <dgm:cxn modelId="{65F44B11-D59F-41E4-A75F-66F28173606C}" type="presOf" srcId="{4E8ECFCF-A443-43E7-95A9-E5A888EA8BFE}" destId="{EB2D3B26-9F99-460A-BE4E-76457795EE29}" srcOrd="0" destOrd="0" presId="urn:microsoft.com/office/officeart/2005/8/layout/vList2"/>
    <dgm:cxn modelId="{F9BCAE5D-F6E6-436D-8809-BC95962723DB}" type="presOf" srcId="{ECB28674-44D9-428B-A7DC-94ABEFB3E4E7}" destId="{D169BE68-F50D-4561-B54D-9E1FCAE664FE}" srcOrd="0" destOrd="0" presId="urn:microsoft.com/office/officeart/2005/8/layout/vList2"/>
    <dgm:cxn modelId="{76B7C611-ED11-44F9-99B2-3B56FDFE9A47}" srcId="{477B0E85-16A6-483F-BF68-4F8C12316CE0}" destId="{58D2EE5D-C591-490A-BDBE-92690BCF3F17}" srcOrd="0" destOrd="0" parTransId="{ADF3B953-06B0-4A12-ACB9-1940CD397E3E}" sibTransId="{490CDA27-0A46-4315-BFB5-75366809505E}"/>
    <dgm:cxn modelId="{97C1BE8F-6E77-4486-905C-6C2A92B55CEE}" type="presOf" srcId="{A0FDFE43-3606-4476-B8C6-972F23E86A04}" destId="{4D4B353D-42D1-4A56-848C-2CD00DF5D51A}" srcOrd="0" destOrd="0" presId="urn:microsoft.com/office/officeart/2005/8/layout/vList2"/>
    <dgm:cxn modelId="{9CA17FBB-B1C3-4B86-89BF-F94BFE1B118C}" srcId="{477B0E85-16A6-483F-BF68-4F8C12316CE0}" destId="{4E8ECFCF-A443-43E7-95A9-E5A888EA8BFE}" srcOrd="4" destOrd="0" parTransId="{7C26F228-EE44-4162-88C7-40596F1B2572}" sibTransId="{AEF87D1B-9099-4D32-9A10-849DF4655D53}"/>
    <dgm:cxn modelId="{62AFFCF3-B8B7-4D72-A067-6D6F65077303}" type="presOf" srcId="{58D2EE5D-C591-490A-BDBE-92690BCF3F17}" destId="{3B23EC2C-03A8-44A1-BE2E-4CFAFE236691}" srcOrd="0" destOrd="0" presId="urn:microsoft.com/office/officeart/2005/8/layout/vList2"/>
    <dgm:cxn modelId="{80D15907-E8B2-4207-8889-68A0F51AAC92}" srcId="{477B0E85-16A6-483F-BF68-4F8C12316CE0}" destId="{376756C3-158C-4FEF-BC5C-608C5DF6B852}" srcOrd="3" destOrd="0" parTransId="{ED1B652D-9529-426C-8912-7EE5A4FFECC7}" sibTransId="{44C4C67E-1DA5-45A0-BBF7-7251A9D43930}"/>
    <dgm:cxn modelId="{C3D0AFA5-B0BD-4E49-9CE9-1E7CDE075C86}" type="presParOf" srcId="{E6A6A4AC-EB70-447F-9D52-3220634CF012}" destId="{3B23EC2C-03A8-44A1-BE2E-4CFAFE236691}" srcOrd="0" destOrd="0" presId="urn:microsoft.com/office/officeart/2005/8/layout/vList2"/>
    <dgm:cxn modelId="{943128E6-D49B-42F8-B767-557325A50397}" type="presParOf" srcId="{E6A6A4AC-EB70-447F-9D52-3220634CF012}" destId="{4B09FEF0-F91A-4FA8-8F37-4385756E9D15}" srcOrd="1" destOrd="0" presId="urn:microsoft.com/office/officeart/2005/8/layout/vList2"/>
    <dgm:cxn modelId="{AFE7F379-8C93-472A-A491-9F7446C867AA}" type="presParOf" srcId="{E6A6A4AC-EB70-447F-9D52-3220634CF012}" destId="{4D4B353D-42D1-4A56-848C-2CD00DF5D51A}" srcOrd="2" destOrd="0" presId="urn:microsoft.com/office/officeart/2005/8/layout/vList2"/>
    <dgm:cxn modelId="{A9F37774-0B41-401E-94D0-5EA1A2B1FA06}" type="presParOf" srcId="{E6A6A4AC-EB70-447F-9D52-3220634CF012}" destId="{7937CF2A-75EA-418A-B311-ACF1B1E97F8B}" srcOrd="3" destOrd="0" presId="urn:microsoft.com/office/officeart/2005/8/layout/vList2"/>
    <dgm:cxn modelId="{23AC1600-7AB6-48E2-A314-FA228629855F}" type="presParOf" srcId="{E6A6A4AC-EB70-447F-9D52-3220634CF012}" destId="{D169BE68-F50D-4561-B54D-9E1FCAE664FE}" srcOrd="4" destOrd="0" presId="urn:microsoft.com/office/officeart/2005/8/layout/vList2"/>
    <dgm:cxn modelId="{5F10DAA2-84FC-48FE-87E4-D9180695EAC1}" type="presParOf" srcId="{E6A6A4AC-EB70-447F-9D52-3220634CF012}" destId="{50AE511E-FE65-4450-AF47-E780AD357951}" srcOrd="5" destOrd="0" presId="urn:microsoft.com/office/officeart/2005/8/layout/vList2"/>
    <dgm:cxn modelId="{687E8F94-44B6-4DD9-A6B3-ADE4224EBC60}" type="presParOf" srcId="{E6A6A4AC-EB70-447F-9D52-3220634CF012}" destId="{1BEB4963-9DB6-4A6B-914B-543A26577BB6}" srcOrd="6" destOrd="0" presId="urn:microsoft.com/office/officeart/2005/8/layout/vList2"/>
    <dgm:cxn modelId="{2C1CBF7A-B175-43D8-A875-41BF2EFDB731}" type="presParOf" srcId="{E6A6A4AC-EB70-447F-9D52-3220634CF012}" destId="{30303931-CC98-4BA2-A634-0BE71CFCCB1D}" srcOrd="7" destOrd="0" presId="urn:microsoft.com/office/officeart/2005/8/layout/vList2"/>
    <dgm:cxn modelId="{BF847091-F6EB-4117-AD2D-094B6CA4B277}" type="presParOf" srcId="{E6A6A4AC-EB70-447F-9D52-3220634CF012}" destId="{EB2D3B26-9F99-460A-BE4E-76457795EE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270D96-0263-4133-81F4-F668E0622351}" type="doc">
      <dgm:prSet loTypeId="urn:microsoft.com/office/officeart/2008/layout/AlternatingPictureBlocks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1230F4-10E1-4FAF-8650-6C09D93E1722}">
      <dgm:prSet custT="1"/>
      <dgm:spPr/>
      <dgm:t>
        <a:bodyPr/>
        <a:lstStyle/>
        <a:p>
          <a:pPr rtl="0"/>
          <a:r>
            <a:rPr lang="en-US" sz="2800" dirty="0" smtClean="0"/>
            <a:t>“Blue Button” - shorthand for a </a:t>
          </a:r>
          <a:r>
            <a:rPr lang="en-US" sz="2800" i="1" dirty="0" smtClean="0"/>
            <a:t>movement</a:t>
          </a:r>
          <a:r>
            <a:rPr lang="en-US" sz="2800" dirty="0" smtClean="0"/>
            <a:t> toward an improved healthcare system in which patients and providers use information technology to collaborate and improve health. </a:t>
          </a:r>
          <a:endParaRPr lang="en-US" sz="2800" dirty="0"/>
        </a:p>
      </dgm:t>
      <dgm:extLst>
        <a:ext uri="{E40237B7-FDA0-4F09-8148-C483321AD2D9}">
          <dgm14:cNvPr xmlns="" xmlns:dgm14="http://schemas.microsoft.com/office/drawing/2010/diagram" id="0" name="" descr="“Blue Button” - shorthand for a movement toward an improved healthcare system in which patients and providers use information technology to collaborate and improve health. &#10;"/>
        </a:ext>
      </dgm:extLst>
    </dgm:pt>
    <dgm:pt modelId="{6FAD9757-316A-4DF1-A728-44A09346724F}" type="parTrans" cxnId="{9E870AEC-2B43-4334-A048-A96281C7D149}">
      <dgm:prSet/>
      <dgm:spPr/>
      <dgm:t>
        <a:bodyPr/>
        <a:lstStyle/>
        <a:p>
          <a:endParaRPr lang="en-US" sz="2800"/>
        </a:p>
      </dgm:t>
    </dgm:pt>
    <dgm:pt modelId="{0CDABF94-4C15-47D1-B3CF-70520A18C7A9}" type="sibTrans" cxnId="{9E870AEC-2B43-4334-A048-A96281C7D149}">
      <dgm:prSet/>
      <dgm:spPr/>
      <dgm:t>
        <a:bodyPr/>
        <a:lstStyle/>
        <a:p>
          <a:endParaRPr lang="en-US" sz="2800"/>
        </a:p>
      </dgm:t>
    </dgm:pt>
    <dgm:pt modelId="{9F9D932D-B1B2-4110-A03B-CE5D5E918172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rgbClr val="3571B9"/>
            </a:gs>
            <a:gs pos="100000">
              <a:srgbClr val="3372BF"/>
            </a:gs>
          </a:gsLst>
        </a:gradFill>
      </dgm:spPr>
      <dgm:t>
        <a:bodyPr/>
        <a:lstStyle/>
        <a:p>
          <a:pPr rtl="0"/>
          <a:r>
            <a:rPr lang="en-US" sz="2800" dirty="0" smtClean="0"/>
            <a:t>To “Blue Button” is a verb, meaning, for a consumer, “download my health data so I can use it.” </a:t>
          </a:r>
          <a:endParaRPr lang="en-US" sz="2800" dirty="0"/>
        </a:p>
      </dgm:t>
      <dgm:extLst>
        <a:ext uri="{E40237B7-FDA0-4F09-8148-C483321AD2D9}">
          <dgm14:cNvPr xmlns="" xmlns:dgm14="http://schemas.microsoft.com/office/drawing/2010/diagram" id="0" name="" descr="To “Blue Button” is a verb, meaning, for a consumer, “download my health data so I can use it.” &#10;"/>
        </a:ext>
      </dgm:extLst>
    </dgm:pt>
    <dgm:pt modelId="{8761F122-B499-4ACF-93A4-226DA718BB78}" type="parTrans" cxnId="{81FA0574-769C-4E17-9F46-33FEC5D9EC56}">
      <dgm:prSet/>
      <dgm:spPr/>
      <dgm:t>
        <a:bodyPr/>
        <a:lstStyle/>
        <a:p>
          <a:endParaRPr lang="en-US" sz="2800"/>
        </a:p>
      </dgm:t>
    </dgm:pt>
    <dgm:pt modelId="{31295B3D-EB71-4186-8FD7-E43618694CA3}" type="sibTrans" cxnId="{81FA0574-769C-4E17-9F46-33FEC5D9EC56}">
      <dgm:prSet/>
      <dgm:spPr/>
      <dgm:t>
        <a:bodyPr/>
        <a:lstStyle/>
        <a:p>
          <a:endParaRPr lang="en-US" sz="2800"/>
        </a:p>
      </dgm:t>
    </dgm:pt>
    <dgm:pt modelId="{33E1DC58-5D6B-413D-9E9F-5C9595B915F9}" type="pres">
      <dgm:prSet presAssocID="{C1270D96-0263-4133-81F4-F668E062235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1A24B-EF79-4B87-A975-908FF06E44CE}" type="pres">
      <dgm:prSet presAssocID="{A61230F4-10E1-4FAF-8650-6C09D93E1722}" presName="comp" presStyleCnt="0"/>
      <dgm:spPr/>
    </dgm:pt>
    <dgm:pt modelId="{05961AF7-6248-4BDD-9FC1-9E027A15FB67}" type="pres">
      <dgm:prSet presAssocID="{A61230F4-10E1-4FAF-8650-6C09D93E1722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570B8-9A45-4720-A648-21ADAB0379A4}" type="pres">
      <dgm:prSet presAssocID="{A61230F4-10E1-4FAF-8650-6C09D93E1722}" presName="rect1" presStyleLbl="lnNode1" presStyleIdx="0" presStyleCnt="2" custScaleX="105089" custScaleY="904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extLst>
        <a:ext uri="{E40237B7-FDA0-4F09-8148-C483321AD2D9}">
          <dgm14:cNvPr xmlns="" xmlns:dgm14="http://schemas.microsoft.com/office/drawing/2010/diagram" id="0" name="" descr="Image of the blue button"/>
        </a:ext>
      </dgm:extLst>
    </dgm:pt>
    <dgm:pt modelId="{D9331CB7-F59D-49C4-AFAE-F6BD71033AB8}" type="pres">
      <dgm:prSet presAssocID="{0CDABF94-4C15-47D1-B3CF-70520A18C7A9}" presName="sibTrans" presStyleCnt="0"/>
      <dgm:spPr/>
    </dgm:pt>
    <dgm:pt modelId="{7E97912D-05D7-494A-B17C-B038B36E630F}" type="pres">
      <dgm:prSet presAssocID="{9F9D932D-B1B2-4110-A03B-CE5D5E918172}" presName="comp" presStyleCnt="0"/>
      <dgm:spPr/>
    </dgm:pt>
    <dgm:pt modelId="{FAEFED5F-4AE0-416F-895C-199BC41924B2}" type="pres">
      <dgm:prSet presAssocID="{9F9D932D-B1B2-4110-A03B-CE5D5E918172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1D543-2D77-407B-A937-78F4DBA7706B}" type="pres">
      <dgm:prSet presAssocID="{9F9D932D-B1B2-4110-A03B-CE5D5E918172}" presName="rect1" presStyleLbl="lnNode1" presStyleIdx="1" presStyleCnt="2" custScaleX="104389" custScaleY="904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extLst>
        <a:ext uri="{E40237B7-FDA0-4F09-8148-C483321AD2D9}">
          <dgm14:cNvPr xmlns="" xmlns:dgm14="http://schemas.microsoft.com/office/drawing/2010/diagram" id="0" name="" descr="Image of  the blue button"/>
        </a:ext>
      </dgm:extLst>
    </dgm:pt>
  </dgm:ptLst>
  <dgm:cxnLst>
    <dgm:cxn modelId="{51C885C5-A207-404F-BF18-2080899185A4}" type="presOf" srcId="{9F9D932D-B1B2-4110-A03B-CE5D5E918172}" destId="{FAEFED5F-4AE0-416F-895C-199BC41924B2}" srcOrd="0" destOrd="0" presId="urn:microsoft.com/office/officeart/2008/layout/AlternatingPictureBlocks"/>
    <dgm:cxn modelId="{3EE8A9CA-1727-4678-AD7C-F75C15F02F42}" type="presOf" srcId="{A61230F4-10E1-4FAF-8650-6C09D93E1722}" destId="{05961AF7-6248-4BDD-9FC1-9E027A15FB67}" srcOrd="0" destOrd="0" presId="urn:microsoft.com/office/officeart/2008/layout/AlternatingPictureBlocks"/>
    <dgm:cxn modelId="{9E870AEC-2B43-4334-A048-A96281C7D149}" srcId="{C1270D96-0263-4133-81F4-F668E0622351}" destId="{A61230F4-10E1-4FAF-8650-6C09D93E1722}" srcOrd="0" destOrd="0" parTransId="{6FAD9757-316A-4DF1-A728-44A09346724F}" sibTransId="{0CDABF94-4C15-47D1-B3CF-70520A18C7A9}"/>
    <dgm:cxn modelId="{44C83ABE-8C41-4FEF-B666-2B8ACFEF0EA1}" type="presOf" srcId="{C1270D96-0263-4133-81F4-F668E0622351}" destId="{33E1DC58-5D6B-413D-9E9F-5C9595B915F9}" srcOrd="0" destOrd="0" presId="urn:microsoft.com/office/officeart/2008/layout/AlternatingPictureBlocks"/>
    <dgm:cxn modelId="{81FA0574-769C-4E17-9F46-33FEC5D9EC56}" srcId="{C1270D96-0263-4133-81F4-F668E0622351}" destId="{9F9D932D-B1B2-4110-A03B-CE5D5E918172}" srcOrd="1" destOrd="0" parTransId="{8761F122-B499-4ACF-93A4-226DA718BB78}" sibTransId="{31295B3D-EB71-4186-8FD7-E43618694CA3}"/>
    <dgm:cxn modelId="{E8242AFC-931B-4C03-BB7D-BB655A54CD27}" type="presParOf" srcId="{33E1DC58-5D6B-413D-9E9F-5C9595B915F9}" destId="{FEB1A24B-EF79-4B87-A975-908FF06E44CE}" srcOrd="0" destOrd="0" presId="urn:microsoft.com/office/officeart/2008/layout/AlternatingPictureBlocks"/>
    <dgm:cxn modelId="{E5A1EC47-8602-4380-BB04-6D66D0D9DA66}" type="presParOf" srcId="{FEB1A24B-EF79-4B87-A975-908FF06E44CE}" destId="{05961AF7-6248-4BDD-9FC1-9E027A15FB67}" srcOrd="0" destOrd="0" presId="urn:microsoft.com/office/officeart/2008/layout/AlternatingPictureBlocks"/>
    <dgm:cxn modelId="{FC3D3934-1012-479C-B040-A4530E8776D0}" type="presParOf" srcId="{FEB1A24B-EF79-4B87-A975-908FF06E44CE}" destId="{C0B570B8-9A45-4720-A648-21ADAB0379A4}" srcOrd="1" destOrd="0" presId="urn:microsoft.com/office/officeart/2008/layout/AlternatingPictureBlocks"/>
    <dgm:cxn modelId="{4C22BACB-0E32-432B-AFC0-12DBC4742DE6}" type="presParOf" srcId="{33E1DC58-5D6B-413D-9E9F-5C9595B915F9}" destId="{D9331CB7-F59D-49C4-AFAE-F6BD71033AB8}" srcOrd="1" destOrd="0" presId="urn:microsoft.com/office/officeart/2008/layout/AlternatingPictureBlocks"/>
    <dgm:cxn modelId="{59F70FD6-F605-465D-B5DB-2EBA5268D17D}" type="presParOf" srcId="{33E1DC58-5D6B-413D-9E9F-5C9595B915F9}" destId="{7E97912D-05D7-494A-B17C-B038B36E630F}" srcOrd="2" destOrd="0" presId="urn:microsoft.com/office/officeart/2008/layout/AlternatingPictureBlocks"/>
    <dgm:cxn modelId="{6E1B9AA5-0E27-4AA6-8075-88F431C2F037}" type="presParOf" srcId="{7E97912D-05D7-494A-B17C-B038B36E630F}" destId="{FAEFED5F-4AE0-416F-895C-199BC41924B2}" srcOrd="0" destOrd="0" presId="urn:microsoft.com/office/officeart/2008/layout/AlternatingPictureBlocks"/>
    <dgm:cxn modelId="{E9442E19-C181-4D63-B0B9-3E9B32E1BE57}" type="presParOf" srcId="{7E97912D-05D7-494A-B17C-B038B36E630F}" destId="{48B1D543-2D77-407B-A937-78F4DBA7706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F8D428-F4B2-4498-884D-4276E92AD99B}" type="doc">
      <dgm:prSet loTypeId="urn:microsoft.com/office/officeart/2008/layout/LinedList" loCatId="list" qsTypeId="urn:microsoft.com/office/officeart/2005/8/quickstyle/3d1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42B5874-7FFC-4C50-A41D-52F1AA7C8145}">
      <dgm:prSet/>
      <dgm:spPr/>
      <dgm:t>
        <a:bodyPr/>
        <a:lstStyle/>
        <a:p>
          <a:pPr rtl="0"/>
          <a:r>
            <a:rPr lang="en-US" smtClean="0"/>
            <a:t>· Improve quality, safety &amp; efficiency</a:t>
          </a:r>
          <a:endParaRPr lang="en-US"/>
        </a:p>
      </dgm:t>
    </dgm:pt>
    <dgm:pt modelId="{577FDD1C-E136-4497-BD48-7B948A1E1425}" type="parTrans" cxnId="{E2CB6E53-DDD3-404E-9B2E-10E6F983CA3C}">
      <dgm:prSet/>
      <dgm:spPr/>
      <dgm:t>
        <a:bodyPr/>
        <a:lstStyle/>
        <a:p>
          <a:endParaRPr lang="en-US"/>
        </a:p>
      </dgm:t>
    </dgm:pt>
    <dgm:pt modelId="{B06C9938-4949-4C3D-9A23-5D3B00DB281A}" type="sibTrans" cxnId="{E2CB6E53-DDD3-404E-9B2E-10E6F983CA3C}">
      <dgm:prSet/>
      <dgm:spPr/>
      <dgm:t>
        <a:bodyPr/>
        <a:lstStyle/>
        <a:p>
          <a:endParaRPr lang="en-US"/>
        </a:p>
      </dgm:t>
    </dgm:pt>
    <dgm:pt modelId="{4EAC1E79-25EC-460D-A48F-B1BB816C38EC}">
      <dgm:prSet/>
      <dgm:spPr/>
      <dgm:t>
        <a:bodyPr/>
        <a:lstStyle/>
        <a:p>
          <a:pPr rtl="0"/>
          <a:r>
            <a:rPr lang="en-US" smtClean="0"/>
            <a:t>· Reduce health disparities</a:t>
          </a:r>
          <a:endParaRPr lang="en-US"/>
        </a:p>
      </dgm:t>
    </dgm:pt>
    <dgm:pt modelId="{D8DEA7E6-05D5-48A3-9137-C1D705A0171D}" type="parTrans" cxnId="{E34EA50B-329C-4FD3-A203-EF24D27B72A4}">
      <dgm:prSet/>
      <dgm:spPr/>
      <dgm:t>
        <a:bodyPr/>
        <a:lstStyle/>
        <a:p>
          <a:endParaRPr lang="en-US"/>
        </a:p>
      </dgm:t>
    </dgm:pt>
    <dgm:pt modelId="{47131379-5F40-4BBF-AB66-12FA3343F68E}" type="sibTrans" cxnId="{E34EA50B-329C-4FD3-A203-EF24D27B72A4}">
      <dgm:prSet/>
      <dgm:spPr/>
      <dgm:t>
        <a:bodyPr/>
        <a:lstStyle/>
        <a:p>
          <a:endParaRPr lang="en-US"/>
        </a:p>
      </dgm:t>
    </dgm:pt>
    <dgm:pt modelId="{70D1EC2C-E91B-49E3-9334-610C80A949FD}">
      <dgm:prSet/>
      <dgm:spPr/>
      <dgm:t>
        <a:bodyPr/>
        <a:lstStyle/>
        <a:p>
          <a:pPr rtl="0"/>
          <a:r>
            <a:rPr lang="en-US" smtClean="0"/>
            <a:t>· Engage patients &amp; families in their health care</a:t>
          </a:r>
          <a:endParaRPr lang="en-US"/>
        </a:p>
      </dgm:t>
    </dgm:pt>
    <dgm:pt modelId="{2C3E6748-C28D-49A9-B69C-F89208D04D78}" type="parTrans" cxnId="{6CA4A25A-3F8C-46FF-984D-92E128402CCC}">
      <dgm:prSet/>
      <dgm:spPr/>
      <dgm:t>
        <a:bodyPr/>
        <a:lstStyle/>
        <a:p>
          <a:endParaRPr lang="en-US"/>
        </a:p>
      </dgm:t>
    </dgm:pt>
    <dgm:pt modelId="{C15FE812-B933-4650-BB0A-CED26772A8A5}" type="sibTrans" cxnId="{6CA4A25A-3F8C-46FF-984D-92E128402CCC}">
      <dgm:prSet/>
      <dgm:spPr/>
      <dgm:t>
        <a:bodyPr/>
        <a:lstStyle/>
        <a:p>
          <a:endParaRPr lang="en-US"/>
        </a:p>
      </dgm:t>
    </dgm:pt>
    <dgm:pt modelId="{3C097B65-623D-4954-8420-90D0A00400FB}">
      <dgm:prSet/>
      <dgm:spPr/>
      <dgm:t>
        <a:bodyPr/>
        <a:lstStyle/>
        <a:p>
          <a:pPr rtl="0"/>
          <a:r>
            <a:rPr lang="en-US" dirty="0" smtClean="0"/>
            <a:t>· Improve care coordination</a:t>
          </a:r>
          <a:endParaRPr lang="en-US" dirty="0"/>
        </a:p>
      </dgm:t>
    </dgm:pt>
    <dgm:pt modelId="{95B1C3B6-D060-43A2-9730-A354DD4D02B8}" type="parTrans" cxnId="{FFCCC6E1-FB6B-4592-BDDF-9909B949FEFA}">
      <dgm:prSet/>
      <dgm:spPr/>
      <dgm:t>
        <a:bodyPr/>
        <a:lstStyle/>
        <a:p>
          <a:endParaRPr lang="en-US"/>
        </a:p>
      </dgm:t>
    </dgm:pt>
    <dgm:pt modelId="{2C0234A1-0BB8-4B8A-9C5C-FE2A72FEAD83}" type="sibTrans" cxnId="{FFCCC6E1-FB6B-4592-BDDF-9909B949FEFA}">
      <dgm:prSet/>
      <dgm:spPr/>
      <dgm:t>
        <a:bodyPr/>
        <a:lstStyle/>
        <a:p>
          <a:endParaRPr lang="en-US"/>
        </a:p>
      </dgm:t>
    </dgm:pt>
    <dgm:pt modelId="{E719AB4C-A3BC-4A0D-9337-6A68558EC9D6}">
      <dgm:prSet/>
      <dgm:spPr/>
      <dgm:t>
        <a:bodyPr/>
        <a:lstStyle/>
        <a:p>
          <a:pPr rtl="0"/>
          <a:r>
            <a:rPr lang="en-US" smtClean="0"/>
            <a:t>· Improve population &amp; public health</a:t>
          </a:r>
          <a:endParaRPr lang="en-US"/>
        </a:p>
      </dgm:t>
    </dgm:pt>
    <dgm:pt modelId="{A8A3054D-64A9-403F-A62B-247F5FDC68F9}" type="parTrans" cxnId="{BA2093A3-8AC5-43EF-B31A-3F93E80549CD}">
      <dgm:prSet/>
      <dgm:spPr/>
      <dgm:t>
        <a:bodyPr/>
        <a:lstStyle/>
        <a:p>
          <a:endParaRPr lang="en-US"/>
        </a:p>
      </dgm:t>
    </dgm:pt>
    <dgm:pt modelId="{B22B4F8D-B8C5-45AD-9E81-E23D884FF51F}" type="sibTrans" cxnId="{BA2093A3-8AC5-43EF-B31A-3F93E80549CD}">
      <dgm:prSet/>
      <dgm:spPr/>
      <dgm:t>
        <a:bodyPr/>
        <a:lstStyle/>
        <a:p>
          <a:endParaRPr lang="en-US"/>
        </a:p>
      </dgm:t>
    </dgm:pt>
    <dgm:pt modelId="{9041350E-82D5-450D-BC4F-F9641D85E1BA}">
      <dgm:prSet/>
      <dgm:spPr/>
      <dgm:t>
        <a:bodyPr/>
        <a:lstStyle/>
        <a:p>
          <a:pPr rtl="0"/>
          <a:r>
            <a:rPr lang="en-US" smtClean="0"/>
            <a:t>· Maintain privacy &amp; security across all areas</a:t>
          </a:r>
          <a:endParaRPr lang="en-US"/>
        </a:p>
      </dgm:t>
    </dgm:pt>
    <dgm:pt modelId="{7F9C06D0-AE1C-4644-BDEF-4BAF86D2E143}" type="parTrans" cxnId="{7D2C2DCA-5A67-40AC-8748-A5A24FC5449E}">
      <dgm:prSet/>
      <dgm:spPr/>
      <dgm:t>
        <a:bodyPr/>
        <a:lstStyle/>
        <a:p>
          <a:endParaRPr lang="en-US"/>
        </a:p>
      </dgm:t>
    </dgm:pt>
    <dgm:pt modelId="{2C0639F1-819C-4426-986D-229F574CDFB5}" type="sibTrans" cxnId="{7D2C2DCA-5A67-40AC-8748-A5A24FC5449E}">
      <dgm:prSet/>
      <dgm:spPr/>
      <dgm:t>
        <a:bodyPr/>
        <a:lstStyle/>
        <a:p>
          <a:endParaRPr lang="en-US"/>
        </a:p>
      </dgm:t>
    </dgm:pt>
    <dgm:pt modelId="{0A6C5D75-6D59-4DB4-8789-859914785A85}" type="pres">
      <dgm:prSet presAssocID="{5AF8D428-F4B2-4498-884D-4276E92AD99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C1E1BD2-893C-4B8D-8BBC-0F332B2023D9}" type="pres">
      <dgm:prSet presAssocID="{742B5874-7FFC-4C50-A41D-52F1AA7C8145}" presName="thickLine" presStyleLbl="alignNode1" presStyleIdx="0" presStyleCnt="6"/>
      <dgm:spPr/>
    </dgm:pt>
    <dgm:pt modelId="{0FB845D6-7983-41A4-941F-52F37281DBC3}" type="pres">
      <dgm:prSet presAssocID="{742B5874-7FFC-4C50-A41D-52F1AA7C8145}" presName="horz1" presStyleCnt="0"/>
      <dgm:spPr/>
    </dgm:pt>
    <dgm:pt modelId="{5FB57C8C-29D3-41C3-AECB-79E9914E72C2}" type="pres">
      <dgm:prSet presAssocID="{742B5874-7FFC-4C50-A41D-52F1AA7C8145}" presName="tx1" presStyleLbl="revTx" presStyleIdx="0" presStyleCnt="6"/>
      <dgm:spPr/>
      <dgm:t>
        <a:bodyPr/>
        <a:lstStyle/>
        <a:p>
          <a:endParaRPr lang="en-US"/>
        </a:p>
      </dgm:t>
    </dgm:pt>
    <dgm:pt modelId="{7568B14E-62B7-4E93-BD4B-4FEBC5424F91}" type="pres">
      <dgm:prSet presAssocID="{742B5874-7FFC-4C50-A41D-52F1AA7C8145}" presName="vert1" presStyleCnt="0"/>
      <dgm:spPr/>
    </dgm:pt>
    <dgm:pt modelId="{21444015-52AB-47F4-B1F0-F5B57195C76B}" type="pres">
      <dgm:prSet presAssocID="{4EAC1E79-25EC-460D-A48F-B1BB816C38EC}" presName="thickLine" presStyleLbl="alignNode1" presStyleIdx="1" presStyleCnt="6"/>
      <dgm:spPr/>
    </dgm:pt>
    <dgm:pt modelId="{3B138152-E7E3-4B66-B010-27055E82895C}" type="pres">
      <dgm:prSet presAssocID="{4EAC1E79-25EC-460D-A48F-B1BB816C38EC}" presName="horz1" presStyleCnt="0"/>
      <dgm:spPr/>
    </dgm:pt>
    <dgm:pt modelId="{4F0C4067-B9E2-424C-AA36-3FD9FF29C819}" type="pres">
      <dgm:prSet presAssocID="{4EAC1E79-25EC-460D-A48F-B1BB816C38EC}" presName="tx1" presStyleLbl="revTx" presStyleIdx="1" presStyleCnt="6"/>
      <dgm:spPr/>
      <dgm:t>
        <a:bodyPr/>
        <a:lstStyle/>
        <a:p>
          <a:endParaRPr lang="en-US"/>
        </a:p>
      </dgm:t>
    </dgm:pt>
    <dgm:pt modelId="{5070D387-6427-4701-B7F4-53A40881554E}" type="pres">
      <dgm:prSet presAssocID="{4EAC1E79-25EC-460D-A48F-B1BB816C38EC}" presName="vert1" presStyleCnt="0"/>
      <dgm:spPr/>
    </dgm:pt>
    <dgm:pt modelId="{143E4D0C-7A9B-403C-B9BD-DB834FFFB4B3}" type="pres">
      <dgm:prSet presAssocID="{70D1EC2C-E91B-49E3-9334-610C80A949FD}" presName="thickLine" presStyleLbl="alignNode1" presStyleIdx="2" presStyleCnt="6"/>
      <dgm:spPr/>
    </dgm:pt>
    <dgm:pt modelId="{84B8E0BF-9237-4813-9BD6-DD2F022532BE}" type="pres">
      <dgm:prSet presAssocID="{70D1EC2C-E91B-49E3-9334-610C80A949FD}" presName="horz1" presStyleCnt="0"/>
      <dgm:spPr/>
    </dgm:pt>
    <dgm:pt modelId="{BF872133-952C-4D5B-94BA-2C76D0A5F0C1}" type="pres">
      <dgm:prSet presAssocID="{70D1EC2C-E91B-49E3-9334-610C80A949FD}" presName="tx1" presStyleLbl="revTx" presStyleIdx="2" presStyleCnt="6"/>
      <dgm:spPr/>
      <dgm:t>
        <a:bodyPr/>
        <a:lstStyle/>
        <a:p>
          <a:endParaRPr lang="en-US"/>
        </a:p>
      </dgm:t>
    </dgm:pt>
    <dgm:pt modelId="{6942FF6D-F955-4597-9E05-EE72C81CC9E1}" type="pres">
      <dgm:prSet presAssocID="{70D1EC2C-E91B-49E3-9334-610C80A949FD}" presName="vert1" presStyleCnt="0"/>
      <dgm:spPr/>
    </dgm:pt>
    <dgm:pt modelId="{A6498527-B473-453D-9556-6EED89962562}" type="pres">
      <dgm:prSet presAssocID="{3C097B65-623D-4954-8420-90D0A00400FB}" presName="thickLine" presStyleLbl="alignNode1" presStyleIdx="3" presStyleCnt="6"/>
      <dgm:spPr/>
    </dgm:pt>
    <dgm:pt modelId="{B4833E45-DEA9-4653-A89F-7707143968A5}" type="pres">
      <dgm:prSet presAssocID="{3C097B65-623D-4954-8420-90D0A00400FB}" presName="horz1" presStyleCnt="0"/>
      <dgm:spPr/>
    </dgm:pt>
    <dgm:pt modelId="{278D2E78-5ADE-48EF-B4DF-1A91885BFD21}" type="pres">
      <dgm:prSet presAssocID="{3C097B65-623D-4954-8420-90D0A00400FB}" presName="tx1" presStyleLbl="revTx" presStyleIdx="3" presStyleCnt="6"/>
      <dgm:spPr/>
      <dgm:t>
        <a:bodyPr/>
        <a:lstStyle/>
        <a:p>
          <a:endParaRPr lang="en-US"/>
        </a:p>
      </dgm:t>
    </dgm:pt>
    <dgm:pt modelId="{79427883-955F-49FD-B46E-640ADBDBCCF0}" type="pres">
      <dgm:prSet presAssocID="{3C097B65-623D-4954-8420-90D0A00400FB}" presName="vert1" presStyleCnt="0"/>
      <dgm:spPr/>
    </dgm:pt>
    <dgm:pt modelId="{7D988D31-41FA-4BAF-8663-00CE72A8313B}" type="pres">
      <dgm:prSet presAssocID="{E719AB4C-A3BC-4A0D-9337-6A68558EC9D6}" presName="thickLine" presStyleLbl="alignNode1" presStyleIdx="4" presStyleCnt="6"/>
      <dgm:spPr/>
    </dgm:pt>
    <dgm:pt modelId="{B98E67AC-70D3-4D53-976F-D60F75AAA2C9}" type="pres">
      <dgm:prSet presAssocID="{E719AB4C-A3BC-4A0D-9337-6A68558EC9D6}" presName="horz1" presStyleCnt="0"/>
      <dgm:spPr/>
    </dgm:pt>
    <dgm:pt modelId="{77F8A170-B0AB-4F7F-B5CB-7B8DFFFDC46E}" type="pres">
      <dgm:prSet presAssocID="{E719AB4C-A3BC-4A0D-9337-6A68558EC9D6}" presName="tx1" presStyleLbl="revTx" presStyleIdx="4" presStyleCnt="6"/>
      <dgm:spPr/>
      <dgm:t>
        <a:bodyPr/>
        <a:lstStyle/>
        <a:p>
          <a:endParaRPr lang="en-US"/>
        </a:p>
      </dgm:t>
    </dgm:pt>
    <dgm:pt modelId="{86AAA0FF-4B67-4EE8-A1C9-1765FE4F1E51}" type="pres">
      <dgm:prSet presAssocID="{E719AB4C-A3BC-4A0D-9337-6A68558EC9D6}" presName="vert1" presStyleCnt="0"/>
      <dgm:spPr/>
    </dgm:pt>
    <dgm:pt modelId="{5DC41ADD-58F0-4EDF-8879-F1185F38CAFE}" type="pres">
      <dgm:prSet presAssocID="{9041350E-82D5-450D-BC4F-F9641D85E1BA}" presName="thickLine" presStyleLbl="alignNode1" presStyleIdx="5" presStyleCnt="6"/>
      <dgm:spPr/>
    </dgm:pt>
    <dgm:pt modelId="{338E894E-0A27-421D-B321-4DAFF60E75F4}" type="pres">
      <dgm:prSet presAssocID="{9041350E-82D5-450D-BC4F-F9641D85E1BA}" presName="horz1" presStyleCnt="0"/>
      <dgm:spPr/>
    </dgm:pt>
    <dgm:pt modelId="{4AE74AFE-5E8C-4851-B45D-329B0090A126}" type="pres">
      <dgm:prSet presAssocID="{9041350E-82D5-450D-BC4F-F9641D85E1BA}" presName="tx1" presStyleLbl="revTx" presStyleIdx="5" presStyleCnt="6"/>
      <dgm:spPr/>
      <dgm:t>
        <a:bodyPr/>
        <a:lstStyle/>
        <a:p>
          <a:endParaRPr lang="en-US"/>
        </a:p>
      </dgm:t>
    </dgm:pt>
    <dgm:pt modelId="{C3FEEB67-56C7-474D-8671-9073C8E765FA}" type="pres">
      <dgm:prSet presAssocID="{9041350E-82D5-450D-BC4F-F9641D85E1BA}" presName="vert1" presStyleCnt="0"/>
      <dgm:spPr/>
    </dgm:pt>
  </dgm:ptLst>
  <dgm:cxnLst>
    <dgm:cxn modelId="{7D2C2DCA-5A67-40AC-8748-A5A24FC5449E}" srcId="{5AF8D428-F4B2-4498-884D-4276E92AD99B}" destId="{9041350E-82D5-450D-BC4F-F9641D85E1BA}" srcOrd="5" destOrd="0" parTransId="{7F9C06D0-AE1C-4644-BDEF-4BAF86D2E143}" sibTransId="{2C0639F1-819C-4426-986D-229F574CDFB5}"/>
    <dgm:cxn modelId="{5C0F1C1E-8B76-4794-8C7A-1F768022E60F}" type="presOf" srcId="{E719AB4C-A3BC-4A0D-9337-6A68558EC9D6}" destId="{77F8A170-B0AB-4F7F-B5CB-7B8DFFFDC46E}" srcOrd="0" destOrd="0" presId="urn:microsoft.com/office/officeart/2008/layout/LinedList"/>
    <dgm:cxn modelId="{B863834E-FC90-4741-B16B-503A88BBAFF3}" type="presOf" srcId="{5AF8D428-F4B2-4498-884D-4276E92AD99B}" destId="{0A6C5D75-6D59-4DB4-8789-859914785A85}" srcOrd="0" destOrd="0" presId="urn:microsoft.com/office/officeart/2008/layout/LinedList"/>
    <dgm:cxn modelId="{602EABC3-4450-4719-98F4-1283FDE95C5C}" type="presOf" srcId="{742B5874-7FFC-4C50-A41D-52F1AA7C8145}" destId="{5FB57C8C-29D3-41C3-AECB-79E9914E72C2}" srcOrd="0" destOrd="0" presId="urn:microsoft.com/office/officeart/2008/layout/LinedList"/>
    <dgm:cxn modelId="{E2CB6E53-DDD3-404E-9B2E-10E6F983CA3C}" srcId="{5AF8D428-F4B2-4498-884D-4276E92AD99B}" destId="{742B5874-7FFC-4C50-A41D-52F1AA7C8145}" srcOrd="0" destOrd="0" parTransId="{577FDD1C-E136-4497-BD48-7B948A1E1425}" sibTransId="{B06C9938-4949-4C3D-9A23-5D3B00DB281A}"/>
    <dgm:cxn modelId="{8C0CD911-0E0A-4901-86C8-FCD414886A4E}" type="presOf" srcId="{9041350E-82D5-450D-BC4F-F9641D85E1BA}" destId="{4AE74AFE-5E8C-4851-B45D-329B0090A126}" srcOrd="0" destOrd="0" presId="urn:microsoft.com/office/officeart/2008/layout/LinedList"/>
    <dgm:cxn modelId="{E59EA8E4-0D7F-4700-BA13-8E4004095659}" type="presOf" srcId="{70D1EC2C-E91B-49E3-9334-610C80A949FD}" destId="{BF872133-952C-4D5B-94BA-2C76D0A5F0C1}" srcOrd="0" destOrd="0" presId="urn:microsoft.com/office/officeart/2008/layout/LinedList"/>
    <dgm:cxn modelId="{E34EA50B-329C-4FD3-A203-EF24D27B72A4}" srcId="{5AF8D428-F4B2-4498-884D-4276E92AD99B}" destId="{4EAC1E79-25EC-460D-A48F-B1BB816C38EC}" srcOrd="1" destOrd="0" parTransId="{D8DEA7E6-05D5-48A3-9137-C1D705A0171D}" sibTransId="{47131379-5F40-4BBF-AB66-12FA3343F68E}"/>
    <dgm:cxn modelId="{BA2093A3-8AC5-43EF-B31A-3F93E80549CD}" srcId="{5AF8D428-F4B2-4498-884D-4276E92AD99B}" destId="{E719AB4C-A3BC-4A0D-9337-6A68558EC9D6}" srcOrd="4" destOrd="0" parTransId="{A8A3054D-64A9-403F-A62B-247F5FDC68F9}" sibTransId="{B22B4F8D-B8C5-45AD-9E81-E23D884FF51F}"/>
    <dgm:cxn modelId="{4130BF8D-980F-4EA0-93B0-AE1BC3E15756}" type="presOf" srcId="{3C097B65-623D-4954-8420-90D0A00400FB}" destId="{278D2E78-5ADE-48EF-B4DF-1A91885BFD21}" srcOrd="0" destOrd="0" presId="urn:microsoft.com/office/officeart/2008/layout/LinedList"/>
    <dgm:cxn modelId="{50ABD585-AADD-48AE-9B03-BA4BBF4A1610}" type="presOf" srcId="{4EAC1E79-25EC-460D-A48F-B1BB816C38EC}" destId="{4F0C4067-B9E2-424C-AA36-3FD9FF29C819}" srcOrd="0" destOrd="0" presId="urn:microsoft.com/office/officeart/2008/layout/LinedList"/>
    <dgm:cxn modelId="{6CA4A25A-3F8C-46FF-984D-92E128402CCC}" srcId="{5AF8D428-F4B2-4498-884D-4276E92AD99B}" destId="{70D1EC2C-E91B-49E3-9334-610C80A949FD}" srcOrd="2" destOrd="0" parTransId="{2C3E6748-C28D-49A9-B69C-F89208D04D78}" sibTransId="{C15FE812-B933-4650-BB0A-CED26772A8A5}"/>
    <dgm:cxn modelId="{FFCCC6E1-FB6B-4592-BDDF-9909B949FEFA}" srcId="{5AF8D428-F4B2-4498-884D-4276E92AD99B}" destId="{3C097B65-623D-4954-8420-90D0A00400FB}" srcOrd="3" destOrd="0" parTransId="{95B1C3B6-D060-43A2-9730-A354DD4D02B8}" sibTransId="{2C0234A1-0BB8-4B8A-9C5C-FE2A72FEAD83}"/>
    <dgm:cxn modelId="{08059F8A-DF19-4FC6-984F-6AC46A13E820}" type="presParOf" srcId="{0A6C5D75-6D59-4DB4-8789-859914785A85}" destId="{EC1E1BD2-893C-4B8D-8BBC-0F332B2023D9}" srcOrd="0" destOrd="0" presId="urn:microsoft.com/office/officeart/2008/layout/LinedList"/>
    <dgm:cxn modelId="{4A0CC288-4F35-49A1-83C2-6CB1771ECC22}" type="presParOf" srcId="{0A6C5D75-6D59-4DB4-8789-859914785A85}" destId="{0FB845D6-7983-41A4-941F-52F37281DBC3}" srcOrd="1" destOrd="0" presId="urn:microsoft.com/office/officeart/2008/layout/LinedList"/>
    <dgm:cxn modelId="{8E31A7E7-936C-4E55-BDFF-BFD817D28BE0}" type="presParOf" srcId="{0FB845D6-7983-41A4-941F-52F37281DBC3}" destId="{5FB57C8C-29D3-41C3-AECB-79E9914E72C2}" srcOrd="0" destOrd="0" presId="urn:microsoft.com/office/officeart/2008/layout/LinedList"/>
    <dgm:cxn modelId="{349CCA68-382D-4F50-994E-E588E285903A}" type="presParOf" srcId="{0FB845D6-7983-41A4-941F-52F37281DBC3}" destId="{7568B14E-62B7-4E93-BD4B-4FEBC5424F91}" srcOrd="1" destOrd="0" presId="urn:microsoft.com/office/officeart/2008/layout/LinedList"/>
    <dgm:cxn modelId="{F0F2588B-97A2-4494-9C45-00845D4A5338}" type="presParOf" srcId="{0A6C5D75-6D59-4DB4-8789-859914785A85}" destId="{21444015-52AB-47F4-B1F0-F5B57195C76B}" srcOrd="2" destOrd="0" presId="urn:microsoft.com/office/officeart/2008/layout/LinedList"/>
    <dgm:cxn modelId="{A904ED4A-B503-43C2-AE8B-E63F4FB99CE7}" type="presParOf" srcId="{0A6C5D75-6D59-4DB4-8789-859914785A85}" destId="{3B138152-E7E3-4B66-B010-27055E82895C}" srcOrd="3" destOrd="0" presId="urn:microsoft.com/office/officeart/2008/layout/LinedList"/>
    <dgm:cxn modelId="{9A9F845F-2B9A-481B-9353-773209ADD0A6}" type="presParOf" srcId="{3B138152-E7E3-4B66-B010-27055E82895C}" destId="{4F0C4067-B9E2-424C-AA36-3FD9FF29C819}" srcOrd="0" destOrd="0" presId="urn:microsoft.com/office/officeart/2008/layout/LinedList"/>
    <dgm:cxn modelId="{D07ACA15-F5C5-4707-8264-56F701629C9A}" type="presParOf" srcId="{3B138152-E7E3-4B66-B010-27055E82895C}" destId="{5070D387-6427-4701-B7F4-53A40881554E}" srcOrd="1" destOrd="0" presId="urn:microsoft.com/office/officeart/2008/layout/LinedList"/>
    <dgm:cxn modelId="{4FF6CC16-7DB6-492B-9879-F190DEC65AD0}" type="presParOf" srcId="{0A6C5D75-6D59-4DB4-8789-859914785A85}" destId="{143E4D0C-7A9B-403C-B9BD-DB834FFFB4B3}" srcOrd="4" destOrd="0" presId="urn:microsoft.com/office/officeart/2008/layout/LinedList"/>
    <dgm:cxn modelId="{4443A2F0-607D-41A2-90D7-BB7393063D24}" type="presParOf" srcId="{0A6C5D75-6D59-4DB4-8789-859914785A85}" destId="{84B8E0BF-9237-4813-9BD6-DD2F022532BE}" srcOrd="5" destOrd="0" presId="urn:microsoft.com/office/officeart/2008/layout/LinedList"/>
    <dgm:cxn modelId="{BFC5A6CE-D96C-414E-B11B-A810A458E357}" type="presParOf" srcId="{84B8E0BF-9237-4813-9BD6-DD2F022532BE}" destId="{BF872133-952C-4D5B-94BA-2C76D0A5F0C1}" srcOrd="0" destOrd="0" presId="urn:microsoft.com/office/officeart/2008/layout/LinedList"/>
    <dgm:cxn modelId="{3BA26D33-3D34-40A5-AC3F-C01063DC2230}" type="presParOf" srcId="{84B8E0BF-9237-4813-9BD6-DD2F022532BE}" destId="{6942FF6D-F955-4597-9E05-EE72C81CC9E1}" srcOrd="1" destOrd="0" presId="urn:microsoft.com/office/officeart/2008/layout/LinedList"/>
    <dgm:cxn modelId="{313EA99D-0D5D-4DDF-AC47-1D7FE3720091}" type="presParOf" srcId="{0A6C5D75-6D59-4DB4-8789-859914785A85}" destId="{A6498527-B473-453D-9556-6EED89962562}" srcOrd="6" destOrd="0" presId="urn:microsoft.com/office/officeart/2008/layout/LinedList"/>
    <dgm:cxn modelId="{8C0A392F-C5DB-422E-AD9E-C65F5AC0ACA0}" type="presParOf" srcId="{0A6C5D75-6D59-4DB4-8789-859914785A85}" destId="{B4833E45-DEA9-4653-A89F-7707143968A5}" srcOrd="7" destOrd="0" presId="urn:microsoft.com/office/officeart/2008/layout/LinedList"/>
    <dgm:cxn modelId="{A989F7D9-584F-41A5-AA80-70DC9267902A}" type="presParOf" srcId="{B4833E45-DEA9-4653-A89F-7707143968A5}" destId="{278D2E78-5ADE-48EF-B4DF-1A91885BFD21}" srcOrd="0" destOrd="0" presId="urn:microsoft.com/office/officeart/2008/layout/LinedList"/>
    <dgm:cxn modelId="{9A277465-C93C-430B-8118-909CA7F206DF}" type="presParOf" srcId="{B4833E45-DEA9-4653-A89F-7707143968A5}" destId="{79427883-955F-49FD-B46E-640ADBDBCCF0}" srcOrd="1" destOrd="0" presId="urn:microsoft.com/office/officeart/2008/layout/LinedList"/>
    <dgm:cxn modelId="{6B35BC33-3651-4723-8BBB-98EC0280D695}" type="presParOf" srcId="{0A6C5D75-6D59-4DB4-8789-859914785A85}" destId="{7D988D31-41FA-4BAF-8663-00CE72A8313B}" srcOrd="8" destOrd="0" presId="urn:microsoft.com/office/officeart/2008/layout/LinedList"/>
    <dgm:cxn modelId="{7960013D-39A2-4DD6-8301-BF6CD478DCEA}" type="presParOf" srcId="{0A6C5D75-6D59-4DB4-8789-859914785A85}" destId="{B98E67AC-70D3-4D53-976F-D60F75AAA2C9}" srcOrd="9" destOrd="0" presId="urn:microsoft.com/office/officeart/2008/layout/LinedList"/>
    <dgm:cxn modelId="{F77AB62D-8FE8-4871-9FCC-E8C5E5BC5C65}" type="presParOf" srcId="{B98E67AC-70D3-4D53-976F-D60F75AAA2C9}" destId="{77F8A170-B0AB-4F7F-B5CB-7B8DFFFDC46E}" srcOrd="0" destOrd="0" presId="urn:microsoft.com/office/officeart/2008/layout/LinedList"/>
    <dgm:cxn modelId="{791A4B81-9070-4946-A344-29EEC95C9BF5}" type="presParOf" srcId="{B98E67AC-70D3-4D53-976F-D60F75AAA2C9}" destId="{86AAA0FF-4B67-4EE8-A1C9-1765FE4F1E51}" srcOrd="1" destOrd="0" presId="urn:microsoft.com/office/officeart/2008/layout/LinedList"/>
    <dgm:cxn modelId="{5B23E984-733B-4DFC-A045-578A134CCC31}" type="presParOf" srcId="{0A6C5D75-6D59-4DB4-8789-859914785A85}" destId="{5DC41ADD-58F0-4EDF-8879-F1185F38CAFE}" srcOrd="10" destOrd="0" presId="urn:microsoft.com/office/officeart/2008/layout/LinedList"/>
    <dgm:cxn modelId="{75B5461E-F81A-4896-A745-8090A3D3B5E1}" type="presParOf" srcId="{0A6C5D75-6D59-4DB4-8789-859914785A85}" destId="{338E894E-0A27-421D-B321-4DAFF60E75F4}" srcOrd="11" destOrd="0" presId="urn:microsoft.com/office/officeart/2008/layout/LinedList"/>
    <dgm:cxn modelId="{B37D33FD-C1E8-4520-98E2-54E039F62537}" type="presParOf" srcId="{338E894E-0A27-421D-B321-4DAFF60E75F4}" destId="{4AE74AFE-5E8C-4851-B45D-329B0090A126}" srcOrd="0" destOrd="0" presId="urn:microsoft.com/office/officeart/2008/layout/LinedList"/>
    <dgm:cxn modelId="{02B43F36-AB96-40E6-A6A6-5A13B8E4134E}" type="presParOf" srcId="{338E894E-0A27-421D-B321-4DAFF60E75F4}" destId="{C3FEEB67-56C7-474D-8671-9073C8E765F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B019FE-2F67-40AA-A528-483953448844}" type="doc">
      <dgm:prSet loTypeId="urn:microsoft.com/office/officeart/2005/8/layout/h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7AC6991-001F-449F-AB62-52277A1860FF}">
      <dgm:prSet custT="1"/>
      <dgm:spPr/>
      <dgm:t>
        <a:bodyPr/>
        <a:lstStyle/>
        <a:p>
          <a:pPr rtl="0"/>
          <a:r>
            <a:rPr lang="en-US" sz="3600" dirty="0" smtClean="0"/>
            <a:t>Provide </a:t>
          </a:r>
          <a:endParaRPr lang="en-US" sz="3600" dirty="0"/>
        </a:p>
      </dgm:t>
      <dgm:extLst>
        <a:ext uri="{E40237B7-FDA0-4F09-8148-C483321AD2D9}">
          <dgm14:cNvPr xmlns="" xmlns:dgm14="http://schemas.microsoft.com/office/drawing/2010/diagram" id="0" name="" descr="Graphic of My HealtheVet Objectives &quot;Provide&quot;"/>
        </a:ext>
      </dgm:extLst>
    </dgm:pt>
    <dgm:pt modelId="{0D09A633-F744-4666-AF5C-4E06A092CF7C}" type="parTrans" cxnId="{043D5A7A-B56A-48F2-96F6-2AEE8B870E52}">
      <dgm:prSet/>
      <dgm:spPr/>
      <dgm:t>
        <a:bodyPr/>
        <a:lstStyle/>
        <a:p>
          <a:endParaRPr lang="en-US"/>
        </a:p>
      </dgm:t>
    </dgm:pt>
    <dgm:pt modelId="{4DE07701-FFDE-48E7-A269-323C3044AB40}" type="sibTrans" cxnId="{043D5A7A-B56A-48F2-96F6-2AEE8B870E52}">
      <dgm:prSet/>
      <dgm:spPr/>
      <dgm:t>
        <a:bodyPr/>
        <a:lstStyle/>
        <a:p>
          <a:endParaRPr lang="en-US"/>
        </a:p>
      </dgm:t>
    </dgm:pt>
    <dgm:pt modelId="{A3078B1A-A99A-4C52-AA96-07B48E0302B2}">
      <dgm:prSet custT="1"/>
      <dgm:spPr/>
      <dgm:t>
        <a:bodyPr/>
        <a:lstStyle/>
        <a:p>
          <a:pPr rtl="0"/>
          <a:r>
            <a:rPr lang="en-US" sz="2800" dirty="0" smtClean="0"/>
            <a:t>Easy to use Personal Health Record (PHR)</a:t>
          </a:r>
          <a:endParaRPr lang="en-US" sz="2800" dirty="0"/>
        </a:p>
      </dgm:t>
    </dgm:pt>
    <dgm:pt modelId="{CA8CAD4C-33C4-4960-AA07-12839D0BA045}" type="parTrans" cxnId="{6BB6189E-93C8-4050-9A63-972BEF9563FF}">
      <dgm:prSet/>
      <dgm:spPr/>
      <dgm:t>
        <a:bodyPr/>
        <a:lstStyle/>
        <a:p>
          <a:endParaRPr lang="en-US"/>
        </a:p>
      </dgm:t>
    </dgm:pt>
    <dgm:pt modelId="{51577B41-C849-40C8-8D5B-755E739945CD}" type="sibTrans" cxnId="{6BB6189E-93C8-4050-9A63-972BEF9563FF}">
      <dgm:prSet/>
      <dgm:spPr/>
      <dgm:t>
        <a:bodyPr/>
        <a:lstStyle/>
        <a:p>
          <a:endParaRPr lang="en-US"/>
        </a:p>
      </dgm:t>
    </dgm:pt>
    <dgm:pt modelId="{AF94AC8E-614C-483E-8269-3F1CE66807B6}">
      <dgm:prSet custT="1"/>
      <dgm:spPr/>
      <dgm:t>
        <a:bodyPr/>
        <a:lstStyle/>
        <a:p>
          <a:pPr rtl="0"/>
          <a:r>
            <a:rPr lang="en-US" sz="2800" dirty="0" smtClean="0"/>
            <a:t>Easy access to data </a:t>
          </a:r>
          <a:endParaRPr lang="en-US" sz="2800" dirty="0"/>
        </a:p>
      </dgm:t>
    </dgm:pt>
    <dgm:pt modelId="{7097AE03-2D11-4CBA-B92E-B13529B04CCD}" type="parTrans" cxnId="{2BC95A52-E546-48CB-B821-27BB7ABD8B68}">
      <dgm:prSet/>
      <dgm:spPr/>
      <dgm:t>
        <a:bodyPr/>
        <a:lstStyle/>
        <a:p>
          <a:endParaRPr lang="en-US"/>
        </a:p>
      </dgm:t>
    </dgm:pt>
    <dgm:pt modelId="{8233463F-3402-44C7-8976-66AE1553F300}" type="sibTrans" cxnId="{2BC95A52-E546-48CB-B821-27BB7ABD8B68}">
      <dgm:prSet/>
      <dgm:spPr/>
      <dgm:t>
        <a:bodyPr/>
        <a:lstStyle/>
        <a:p>
          <a:endParaRPr lang="en-US"/>
        </a:p>
      </dgm:t>
    </dgm:pt>
    <dgm:pt modelId="{5B99E0F5-9D31-418F-9254-E6DEB6E3D404}">
      <dgm:prSet custT="1"/>
      <dgm:spPr/>
      <dgm:t>
        <a:bodyPr/>
        <a:lstStyle/>
        <a:p>
          <a:pPr rtl="0"/>
          <a:r>
            <a:rPr lang="en-US" sz="2800" dirty="0" smtClean="0"/>
            <a:t>Tools to understand </a:t>
          </a:r>
          <a:br>
            <a:rPr lang="en-US" sz="2800" dirty="0" smtClean="0"/>
          </a:br>
          <a:r>
            <a:rPr lang="en-US" sz="2800" dirty="0" smtClean="0"/>
            <a:t>and manage information</a:t>
          </a:r>
          <a:endParaRPr lang="en-US" sz="2800" dirty="0"/>
        </a:p>
      </dgm:t>
    </dgm:pt>
    <dgm:pt modelId="{FEEAB8A6-1CFB-4A52-8B8F-1EC18EFCF6D2}" type="parTrans" cxnId="{1373C9DF-7F75-428A-8B8C-CFFB313C61F2}">
      <dgm:prSet/>
      <dgm:spPr/>
      <dgm:t>
        <a:bodyPr/>
        <a:lstStyle/>
        <a:p>
          <a:endParaRPr lang="en-US"/>
        </a:p>
      </dgm:t>
    </dgm:pt>
    <dgm:pt modelId="{CB0BBE2C-7245-434A-B9A5-324B9F3B258F}" type="sibTrans" cxnId="{1373C9DF-7F75-428A-8B8C-CFFB313C61F2}">
      <dgm:prSet/>
      <dgm:spPr/>
      <dgm:t>
        <a:bodyPr/>
        <a:lstStyle/>
        <a:p>
          <a:endParaRPr lang="en-US"/>
        </a:p>
      </dgm:t>
    </dgm:pt>
    <dgm:pt modelId="{F2B64389-D63C-4FA2-931A-0B65BA186009}">
      <dgm:prSet custT="1"/>
      <dgm:spPr/>
      <dgm:t>
        <a:bodyPr/>
        <a:lstStyle/>
        <a:p>
          <a:pPr rtl="0"/>
          <a:r>
            <a:rPr lang="en-US" sz="2800" dirty="0" smtClean="0"/>
            <a:t>Secure communication</a:t>
          </a:r>
          <a:endParaRPr lang="en-US" sz="2800" dirty="0"/>
        </a:p>
      </dgm:t>
    </dgm:pt>
    <dgm:pt modelId="{BD42D1BA-7E9A-498D-99D9-F2BC87510E53}" type="parTrans" cxnId="{D9379C21-D154-4F29-9395-2776521B33D6}">
      <dgm:prSet/>
      <dgm:spPr/>
      <dgm:t>
        <a:bodyPr/>
        <a:lstStyle/>
        <a:p>
          <a:endParaRPr lang="en-US"/>
        </a:p>
      </dgm:t>
    </dgm:pt>
    <dgm:pt modelId="{4BF28600-4907-4E7D-8ADE-C39BEAA3ABDB}" type="sibTrans" cxnId="{D9379C21-D154-4F29-9395-2776521B33D6}">
      <dgm:prSet/>
      <dgm:spPr/>
      <dgm:t>
        <a:bodyPr/>
        <a:lstStyle/>
        <a:p>
          <a:endParaRPr lang="en-US"/>
        </a:p>
      </dgm:t>
    </dgm:pt>
    <dgm:pt modelId="{DA9CE618-A424-472F-82BA-3339FEB98E64}" type="pres">
      <dgm:prSet presAssocID="{76B019FE-2F67-40AA-A528-4839534488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1B9083-C77C-410F-BB45-1C251172ED77}" type="pres">
      <dgm:prSet presAssocID="{D7AC6991-001F-449F-AB62-52277A1860FF}" presName="composite" presStyleCnt="0"/>
      <dgm:spPr/>
    </dgm:pt>
    <dgm:pt modelId="{64E530E5-B3CA-4B52-A21A-5F9583DBA6EB}" type="pres">
      <dgm:prSet presAssocID="{D7AC6991-001F-449F-AB62-52277A1860FF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ED2C2-D391-4844-9577-73ADE99BBF24}" type="pres">
      <dgm:prSet presAssocID="{D7AC6991-001F-449F-AB62-52277A1860FF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FD51D0-3621-4393-ABD2-3825B9504D23}" type="presOf" srcId="{F2B64389-D63C-4FA2-931A-0B65BA186009}" destId="{874ED2C2-D391-4844-9577-73ADE99BBF24}" srcOrd="0" destOrd="3" presId="urn:microsoft.com/office/officeart/2005/8/layout/hList1"/>
    <dgm:cxn modelId="{D9379C21-D154-4F29-9395-2776521B33D6}" srcId="{D7AC6991-001F-449F-AB62-52277A1860FF}" destId="{F2B64389-D63C-4FA2-931A-0B65BA186009}" srcOrd="3" destOrd="0" parTransId="{BD42D1BA-7E9A-498D-99D9-F2BC87510E53}" sibTransId="{4BF28600-4907-4E7D-8ADE-C39BEAA3ABDB}"/>
    <dgm:cxn modelId="{C51A7E7B-A931-459E-9FB2-EDB6C1B04AF5}" type="presOf" srcId="{5B99E0F5-9D31-418F-9254-E6DEB6E3D404}" destId="{874ED2C2-D391-4844-9577-73ADE99BBF24}" srcOrd="0" destOrd="2" presId="urn:microsoft.com/office/officeart/2005/8/layout/hList1"/>
    <dgm:cxn modelId="{1373C9DF-7F75-428A-8B8C-CFFB313C61F2}" srcId="{D7AC6991-001F-449F-AB62-52277A1860FF}" destId="{5B99E0F5-9D31-418F-9254-E6DEB6E3D404}" srcOrd="2" destOrd="0" parTransId="{FEEAB8A6-1CFB-4A52-8B8F-1EC18EFCF6D2}" sibTransId="{CB0BBE2C-7245-434A-B9A5-324B9F3B258F}"/>
    <dgm:cxn modelId="{A18F6A3B-E81D-490E-AD38-B1BBCB9D1D18}" type="presOf" srcId="{D7AC6991-001F-449F-AB62-52277A1860FF}" destId="{64E530E5-B3CA-4B52-A21A-5F9583DBA6EB}" srcOrd="0" destOrd="0" presId="urn:microsoft.com/office/officeart/2005/8/layout/hList1"/>
    <dgm:cxn modelId="{2BC95A52-E546-48CB-B821-27BB7ABD8B68}" srcId="{D7AC6991-001F-449F-AB62-52277A1860FF}" destId="{AF94AC8E-614C-483E-8269-3F1CE66807B6}" srcOrd="1" destOrd="0" parTransId="{7097AE03-2D11-4CBA-B92E-B13529B04CCD}" sibTransId="{8233463F-3402-44C7-8976-66AE1553F300}"/>
    <dgm:cxn modelId="{043D5A7A-B56A-48F2-96F6-2AEE8B870E52}" srcId="{76B019FE-2F67-40AA-A528-483953448844}" destId="{D7AC6991-001F-449F-AB62-52277A1860FF}" srcOrd="0" destOrd="0" parTransId="{0D09A633-F744-4666-AF5C-4E06A092CF7C}" sibTransId="{4DE07701-FFDE-48E7-A269-323C3044AB40}"/>
    <dgm:cxn modelId="{57629D56-9C40-4158-BFD8-2EB3FA845C6A}" type="presOf" srcId="{AF94AC8E-614C-483E-8269-3F1CE66807B6}" destId="{874ED2C2-D391-4844-9577-73ADE99BBF24}" srcOrd="0" destOrd="1" presId="urn:microsoft.com/office/officeart/2005/8/layout/hList1"/>
    <dgm:cxn modelId="{1C33732C-56FF-4E08-9C0A-69FC9E680F33}" type="presOf" srcId="{76B019FE-2F67-40AA-A528-483953448844}" destId="{DA9CE618-A424-472F-82BA-3339FEB98E64}" srcOrd="0" destOrd="0" presId="urn:microsoft.com/office/officeart/2005/8/layout/hList1"/>
    <dgm:cxn modelId="{6BB6189E-93C8-4050-9A63-972BEF9563FF}" srcId="{D7AC6991-001F-449F-AB62-52277A1860FF}" destId="{A3078B1A-A99A-4C52-AA96-07B48E0302B2}" srcOrd="0" destOrd="0" parTransId="{CA8CAD4C-33C4-4960-AA07-12839D0BA045}" sibTransId="{51577B41-C849-40C8-8D5B-755E739945CD}"/>
    <dgm:cxn modelId="{D35D9BF5-93B8-48E5-B7EE-F155C79021AB}" type="presOf" srcId="{A3078B1A-A99A-4C52-AA96-07B48E0302B2}" destId="{874ED2C2-D391-4844-9577-73ADE99BBF24}" srcOrd="0" destOrd="0" presId="urn:microsoft.com/office/officeart/2005/8/layout/hList1"/>
    <dgm:cxn modelId="{B1554D35-8171-44BE-B09D-78B278813E22}" type="presParOf" srcId="{DA9CE618-A424-472F-82BA-3339FEB98E64}" destId="{D11B9083-C77C-410F-BB45-1C251172ED77}" srcOrd="0" destOrd="0" presId="urn:microsoft.com/office/officeart/2005/8/layout/hList1"/>
    <dgm:cxn modelId="{CC7DAD69-BB05-4719-B9EA-C7717F64F1B1}" type="presParOf" srcId="{D11B9083-C77C-410F-BB45-1C251172ED77}" destId="{64E530E5-B3CA-4B52-A21A-5F9583DBA6EB}" srcOrd="0" destOrd="0" presId="urn:microsoft.com/office/officeart/2005/8/layout/hList1"/>
    <dgm:cxn modelId="{CABD9662-071B-4424-8E2D-749947BE5B5A}" type="presParOf" srcId="{D11B9083-C77C-410F-BB45-1C251172ED77}" destId="{874ED2C2-D391-4844-9577-73ADE99BBF2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B019FE-2F67-40AA-A528-483953448844}" type="doc">
      <dgm:prSet loTypeId="urn:microsoft.com/office/officeart/2005/8/layout/h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7AC6991-001F-449F-AB62-52277A1860FF}">
      <dgm:prSet custT="1"/>
      <dgm:spPr/>
      <dgm:t>
        <a:bodyPr/>
        <a:lstStyle/>
        <a:p>
          <a:pPr rtl="0"/>
          <a:r>
            <a:rPr lang="en-US" sz="3600" dirty="0" smtClean="0"/>
            <a:t>Improve </a:t>
          </a:r>
          <a:endParaRPr lang="en-US" sz="3600" dirty="0"/>
        </a:p>
      </dgm:t>
      <dgm:extLst>
        <a:ext uri="{E40237B7-FDA0-4F09-8148-C483321AD2D9}">
          <dgm14:cNvPr xmlns="" xmlns:dgm14="http://schemas.microsoft.com/office/drawing/2010/diagram" id="0" name="" descr="Graphic of MyHealtheVet Objectives &quot;Improve&quot;"/>
        </a:ext>
      </dgm:extLst>
    </dgm:pt>
    <dgm:pt modelId="{0D09A633-F744-4666-AF5C-4E06A092CF7C}" type="parTrans" cxnId="{043D5A7A-B56A-48F2-96F6-2AEE8B870E52}">
      <dgm:prSet/>
      <dgm:spPr/>
      <dgm:t>
        <a:bodyPr/>
        <a:lstStyle/>
        <a:p>
          <a:endParaRPr lang="en-US"/>
        </a:p>
      </dgm:t>
    </dgm:pt>
    <dgm:pt modelId="{4DE07701-FFDE-48E7-A269-323C3044AB40}" type="sibTrans" cxnId="{043D5A7A-B56A-48F2-96F6-2AEE8B870E52}">
      <dgm:prSet/>
      <dgm:spPr/>
      <dgm:t>
        <a:bodyPr/>
        <a:lstStyle/>
        <a:p>
          <a:endParaRPr lang="en-US"/>
        </a:p>
      </dgm:t>
    </dgm:pt>
    <dgm:pt modelId="{6044941E-1747-4332-8288-56A3052C3FAF}">
      <dgm:prSet custT="1"/>
      <dgm:spPr/>
      <dgm:t>
        <a:bodyPr/>
        <a:lstStyle/>
        <a:p>
          <a:pPr rtl="0"/>
          <a:r>
            <a:rPr lang="en-US" sz="2800" dirty="0" smtClean="0"/>
            <a:t>Access</a:t>
          </a:r>
        </a:p>
      </dgm:t>
    </dgm:pt>
    <dgm:pt modelId="{3AD818B0-089F-42B8-A600-B07AFE6F2402}" type="parTrans" cxnId="{C54E8CBC-2BF7-4443-BA50-EA43D158F380}">
      <dgm:prSet/>
      <dgm:spPr/>
      <dgm:t>
        <a:bodyPr/>
        <a:lstStyle/>
        <a:p>
          <a:endParaRPr lang="en-US"/>
        </a:p>
      </dgm:t>
    </dgm:pt>
    <dgm:pt modelId="{8FDB0DE1-F4A9-4366-8B5B-8A19023777BC}" type="sibTrans" cxnId="{C54E8CBC-2BF7-4443-BA50-EA43D158F380}">
      <dgm:prSet/>
      <dgm:spPr/>
      <dgm:t>
        <a:bodyPr/>
        <a:lstStyle/>
        <a:p>
          <a:endParaRPr lang="en-US"/>
        </a:p>
      </dgm:t>
    </dgm:pt>
    <dgm:pt modelId="{7AFB452E-B9CF-49DF-8DD0-EF1D8C8DF97E}">
      <dgm:prSet custT="1"/>
      <dgm:spPr/>
      <dgm:t>
        <a:bodyPr/>
        <a:lstStyle/>
        <a:p>
          <a:pPr rtl="0"/>
          <a:r>
            <a:rPr lang="en-US" sz="2800" dirty="0" smtClean="0"/>
            <a:t>Satisfaction</a:t>
          </a:r>
        </a:p>
      </dgm:t>
    </dgm:pt>
    <dgm:pt modelId="{7FD56C26-FD60-43BB-9E26-32F716BF9A19}" type="parTrans" cxnId="{EC28A078-C164-45F3-980B-8489559B0C91}">
      <dgm:prSet/>
      <dgm:spPr/>
      <dgm:t>
        <a:bodyPr/>
        <a:lstStyle/>
        <a:p>
          <a:endParaRPr lang="en-US"/>
        </a:p>
      </dgm:t>
    </dgm:pt>
    <dgm:pt modelId="{4523CD8B-1FF1-4AFA-BA3B-4A1C54ACAF21}" type="sibTrans" cxnId="{EC28A078-C164-45F3-980B-8489559B0C91}">
      <dgm:prSet/>
      <dgm:spPr/>
      <dgm:t>
        <a:bodyPr/>
        <a:lstStyle/>
        <a:p>
          <a:endParaRPr lang="en-US"/>
        </a:p>
      </dgm:t>
    </dgm:pt>
    <dgm:pt modelId="{B1BD254F-AF2E-43E9-B5DF-CC9FF4314A61}">
      <dgm:prSet custT="1"/>
      <dgm:spPr/>
      <dgm:t>
        <a:bodyPr/>
        <a:lstStyle/>
        <a:p>
          <a:pPr rtl="0"/>
          <a:r>
            <a:rPr lang="en-US" sz="2800" dirty="0" smtClean="0"/>
            <a:t>Outcomes</a:t>
          </a:r>
        </a:p>
      </dgm:t>
    </dgm:pt>
    <dgm:pt modelId="{BAC0B429-BDF4-4724-A6B1-235A106E0781}" type="parTrans" cxnId="{44E502DC-FB66-416B-ADFF-1E076C76E502}">
      <dgm:prSet/>
      <dgm:spPr/>
      <dgm:t>
        <a:bodyPr/>
        <a:lstStyle/>
        <a:p>
          <a:endParaRPr lang="en-US"/>
        </a:p>
      </dgm:t>
    </dgm:pt>
    <dgm:pt modelId="{25AB311E-EA22-4D95-9EC1-A15151D3F316}" type="sibTrans" cxnId="{44E502DC-FB66-416B-ADFF-1E076C76E502}">
      <dgm:prSet/>
      <dgm:spPr/>
      <dgm:t>
        <a:bodyPr/>
        <a:lstStyle/>
        <a:p>
          <a:endParaRPr lang="en-US"/>
        </a:p>
      </dgm:t>
    </dgm:pt>
    <dgm:pt modelId="{DA9CE618-A424-472F-82BA-3339FEB98E64}" type="pres">
      <dgm:prSet presAssocID="{76B019FE-2F67-40AA-A528-4839534488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1B9083-C77C-410F-BB45-1C251172ED77}" type="pres">
      <dgm:prSet presAssocID="{D7AC6991-001F-449F-AB62-52277A1860FF}" presName="composite" presStyleCnt="0"/>
      <dgm:spPr/>
    </dgm:pt>
    <dgm:pt modelId="{64E530E5-B3CA-4B52-A21A-5F9583DBA6EB}" type="pres">
      <dgm:prSet presAssocID="{D7AC6991-001F-449F-AB62-52277A1860FF}" presName="parTx" presStyleLbl="alignNode1" presStyleIdx="0" presStyleCnt="1" custLinFactNeighborY="-20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ED2C2-D391-4844-9577-73ADE99BBF24}" type="pres">
      <dgm:prSet presAssocID="{D7AC6991-001F-449F-AB62-52277A1860FF}" presName="desTx" presStyleLbl="alignAccFollowNode1" presStyleIdx="0" presStyleCnt="1" custScaleY="102858" custLinFactNeighborY="-12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4E8CBC-2BF7-4443-BA50-EA43D158F380}" srcId="{D7AC6991-001F-449F-AB62-52277A1860FF}" destId="{6044941E-1747-4332-8288-56A3052C3FAF}" srcOrd="0" destOrd="0" parTransId="{3AD818B0-089F-42B8-A600-B07AFE6F2402}" sibTransId="{8FDB0DE1-F4A9-4366-8B5B-8A19023777BC}"/>
    <dgm:cxn modelId="{44E502DC-FB66-416B-ADFF-1E076C76E502}" srcId="{D7AC6991-001F-449F-AB62-52277A1860FF}" destId="{B1BD254F-AF2E-43E9-B5DF-CC9FF4314A61}" srcOrd="2" destOrd="0" parTransId="{BAC0B429-BDF4-4724-A6B1-235A106E0781}" sibTransId="{25AB311E-EA22-4D95-9EC1-A15151D3F316}"/>
    <dgm:cxn modelId="{8D3DA117-65FE-48E7-A86E-B4DBC7BA903F}" type="presOf" srcId="{7AFB452E-B9CF-49DF-8DD0-EF1D8C8DF97E}" destId="{874ED2C2-D391-4844-9577-73ADE99BBF24}" srcOrd="0" destOrd="1" presId="urn:microsoft.com/office/officeart/2005/8/layout/hList1"/>
    <dgm:cxn modelId="{C7E38D81-7490-41A3-96E1-7697F143DB30}" type="presOf" srcId="{6044941E-1747-4332-8288-56A3052C3FAF}" destId="{874ED2C2-D391-4844-9577-73ADE99BBF24}" srcOrd="0" destOrd="0" presId="urn:microsoft.com/office/officeart/2005/8/layout/hList1"/>
    <dgm:cxn modelId="{5E6929B4-3EF1-45A5-8A42-30F608E35319}" type="presOf" srcId="{D7AC6991-001F-449F-AB62-52277A1860FF}" destId="{64E530E5-B3CA-4B52-A21A-5F9583DBA6EB}" srcOrd="0" destOrd="0" presId="urn:microsoft.com/office/officeart/2005/8/layout/hList1"/>
    <dgm:cxn modelId="{043D5A7A-B56A-48F2-96F6-2AEE8B870E52}" srcId="{76B019FE-2F67-40AA-A528-483953448844}" destId="{D7AC6991-001F-449F-AB62-52277A1860FF}" srcOrd="0" destOrd="0" parTransId="{0D09A633-F744-4666-AF5C-4E06A092CF7C}" sibTransId="{4DE07701-FFDE-48E7-A269-323C3044AB40}"/>
    <dgm:cxn modelId="{51A3AF18-5C7A-44DC-9A5A-01F5473C07FE}" type="presOf" srcId="{B1BD254F-AF2E-43E9-B5DF-CC9FF4314A61}" destId="{874ED2C2-D391-4844-9577-73ADE99BBF24}" srcOrd="0" destOrd="2" presId="urn:microsoft.com/office/officeart/2005/8/layout/hList1"/>
    <dgm:cxn modelId="{2EBC7235-7AD4-4F4E-926E-FF1750126CD2}" type="presOf" srcId="{76B019FE-2F67-40AA-A528-483953448844}" destId="{DA9CE618-A424-472F-82BA-3339FEB98E64}" srcOrd="0" destOrd="0" presId="urn:microsoft.com/office/officeart/2005/8/layout/hList1"/>
    <dgm:cxn modelId="{EC28A078-C164-45F3-980B-8489559B0C91}" srcId="{D7AC6991-001F-449F-AB62-52277A1860FF}" destId="{7AFB452E-B9CF-49DF-8DD0-EF1D8C8DF97E}" srcOrd="1" destOrd="0" parTransId="{7FD56C26-FD60-43BB-9E26-32F716BF9A19}" sibTransId="{4523CD8B-1FF1-4AFA-BA3B-4A1C54ACAF21}"/>
    <dgm:cxn modelId="{A558D525-6F52-4380-8D79-53E5A6F2D7E6}" type="presParOf" srcId="{DA9CE618-A424-472F-82BA-3339FEB98E64}" destId="{D11B9083-C77C-410F-BB45-1C251172ED77}" srcOrd="0" destOrd="0" presId="urn:microsoft.com/office/officeart/2005/8/layout/hList1"/>
    <dgm:cxn modelId="{5E9B08AA-A3E2-4392-8339-C4A203D62D37}" type="presParOf" srcId="{D11B9083-C77C-410F-BB45-1C251172ED77}" destId="{64E530E5-B3CA-4B52-A21A-5F9583DBA6EB}" srcOrd="0" destOrd="0" presId="urn:microsoft.com/office/officeart/2005/8/layout/hList1"/>
    <dgm:cxn modelId="{4C6701E1-7403-445E-BA7E-405FC52F142C}" type="presParOf" srcId="{D11B9083-C77C-410F-BB45-1C251172ED77}" destId="{874ED2C2-D391-4844-9577-73ADE99BBF2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A4151E-2890-4F10-B1AB-D544A2B4D20A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0EFD1DA2-3B5F-4238-ADD6-CC25C1810394}">
      <dgm:prSet custT="1"/>
      <dgm:spPr/>
      <dgm:t>
        <a:bodyPr/>
        <a:lstStyle/>
        <a:p>
          <a:pPr algn="ctr" rtl="0"/>
          <a:r>
            <a:rPr lang="en-US" sz="3600" b="0" smtClean="0"/>
            <a:t>Self-reported data </a:t>
          </a:r>
          <a:endParaRPr lang="en-US" sz="3600" b="0"/>
        </a:p>
      </dgm:t>
    </dgm:pt>
    <dgm:pt modelId="{A0EACCCB-BED0-449D-8BE7-DFA22D9BED80}" type="parTrans" cxnId="{52C97AE7-9E69-4D46-BF97-346AFA292C02}">
      <dgm:prSet/>
      <dgm:spPr/>
      <dgm:t>
        <a:bodyPr/>
        <a:lstStyle/>
        <a:p>
          <a:pPr algn="ctr"/>
          <a:endParaRPr lang="en-US" sz="3600" b="0"/>
        </a:p>
      </dgm:t>
    </dgm:pt>
    <dgm:pt modelId="{98F8A358-4752-431F-8721-E63B3EADDC5D}" type="sibTrans" cxnId="{52C97AE7-9E69-4D46-BF97-346AFA292C02}">
      <dgm:prSet/>
      <dgm:spPr/>
      <dgm:t>
        <a:bodyPr/>
        <a:lstStyle/>
        <a:p>
          <a:pPr algn="ctr"/>
          <a:endParaRPr lang="en-US" sz="3600" b="0"/>
        </a:p>
      </dgm:t>
    </dgm:pt>
    <dgm:pt modelId="{1D73E8EC-6509-4F2C-85BA-418189045C8F}">
      <dgm:prSet custT="1"/>
      <dgm:spPr/>
      <dgm:t>
        <a:bodyPr/>
        <a:lstStyle/>
        <a:p>
          <a:pPr algn="ctr" rtl="0"/>
          <a:r>
            <a:rPr lang="en-US" sz="3600" b="0" dirty="0" smtClean="0"/>
            <a:t>Information from the VA EHR </a:t>
          </a:r>
          <a:endParaRPr lang="en-US" sz="3600" b="0" dirty="0"/>
        </a:p>
      </dgm:t>
    </dgm:pt>
    <dgm:pt modelId="{A02B2003-FA08-4AD0-A804-0FA6CF48E9F9}" type="parTrans" cxnId="{39AAF883-1FA1-4400-BF80-F9D19E76FBD1}">
      <dgm:prSet/>
      <dgm:spPr/>
      <dgm:t>
        <a:bodyPr/>
        <a:lstStyle/>
        <a:p>
          <a:pPr algn="ctr"/>
          <a:endParaRPr lang="en-US" sz="3600" b="0"/>
        </a:p>
      </dgm:t>
    </dgm:pt>
    <dgm:pt modelId="{25B8DE57-9557-49C0-BCF0-8AE46E0CF1E6}" type="sibTrans" cxnId="{39AAF883-1FA1-4400-BF80-F9D19E76FBD1}">
      <dgm:prSet/>
      <dgm:spPr/>
      <dgm:t>
        <a:bodyPr/>
        <a:lstStyle/>
        <a:p>
          <a:pPr algn="ctr"/>
          <a:endParaRPr lang="en-US" sz="3600" b="0"/>
        </a:p>
      </dgm:t>
    </dgm:pt>
    <dgm:pt modelId="{98B44544-3797-4C47-818D-8A09941D15F7}">
      <dgm:prSet custT="1"/>
      <dgm:spPr/>
      <dgm:t>
        <a:bodyPr/>
        <a:lstStyle/>
        <a:p>
          <a:pPr algn="ctr" rtl="0"/>
          <a:r>
            <a:rPr lang="en-US" sz="3600" b="0" smtClean="0"/>
            <a:t>Military Service Information </a:t>
          </a:r>
          <a:br>
            <a:rPr lang="en-US" sz="3600" b="0" smtClean="0"/>
          </a:br>
          <a:endParaRPr lang="en-US" sz="3600" b="0"/>
        </a:p>
      </dgm:t>
    </dgm:pt>
    <dgm:pt modelId="{5FEF6FC8-9903-4B3C-9AF8-CC15F2B0681C}" type="parTrans" cxnId="{50309A58-43AC-4DEA-8759-6B27C51C2ECF}">
      <dgm:prSet/>
      <dgm:spPr/>
      <dgm:t>
        <a:bodyPr/>
        <a:lstStyle/>
        <a:p>
          <a:pPr algn="ctr"/>
          <a:endParaRPr lang="en-US" sz="3600" b="0"/>
        </a:p>
      </dgm:t>
    </dgm:pt>
    <dgm:pt modelId="{3EC56205-9511-4072-87F1-5895DC18D2CC}" type="sibTrans" cxnId="{50309A58-43AC-4DEA-8759-6B27C51C2ECF}">
      <dgm:prSet/>
      <dgm:spPr/>
      <dgm:t>
        <a:bodyPr/>
        <a:lstStyle/>
        <a:p>
          <a:pPr algn="ctr"/>
          <a:endParaRPr lang="en-US" sz="3600" b="0"/>
        </a:p>
      </dgm:t>
    </dgm:pt>
    <dgm:pt modelId="{6D5F2683-3BC2-4267-9FB3-F11FF03139EA}" type="pres">
      <dgm:prSet presAssocID="{73A4151E-2890-4F10-B1AB-D544A2B4D2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7B8638-2DF8-4E5C-A9CE-26EC8E859844}" type="pres">
      <dgm:prSet presAssocID="{0EFD1DA2-3B5F-4238-ADD6-CC25C181039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6F5CCF-564B-4D41-B12E-0C3FEE750BC9}" type="pres">
      <dgm:prSet presAssocID="{98F8A358-4752-431F-8721-E63B3EADDC5D}" presName="spacer" presStyleCnt="0"/>
      <dgm:spPr/>
    </dgm:pt>
    <dgm:pt modelId="{23D6705E-910C-427E-8DA8-9B216C7DF8BD}" type="pres">
      <dgm:prSet presAssocID="{1D73E8EC-6509-4F2C-85BA-418189045C8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68660-DE23-49DC-B3C7-6E98E7F8ADFB}" type="pres">
      <dgm:prSet presAssocID="{25B8DE57-9557-49C0-BCF0-8AE46E0CF1E6}" presName="spacer" presStyleCnt="0"/>
      <dgm:spPr/>
    </dgm:pt>
    <dgm:pt modelId="{8AF3515A-BABF-44E0-8D59-D72888783AEE}" type="pres">
      <dgm:prSet presAssocID="{98B44544-3797-4C47-818D-8A09941D15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B03C0-842E-4F4B-AB53-6C480A42EC41}" type="presOf" srcId="{73A4151E-2890-4F10-B1AB-D544A2B4D20A}" destId="{6D5F2683-3BC2-4267-9FB3-F11FF03139EA}" srcOrd="0" destOrd="0" presId="urn:microsoft.com/office/officeart/2005/8/layout/vList2"/>
    <dgm:cxn modelId="{721CC60F-2917-4E6C-AEA3-A50A598F93EF}" type="presOf" srcId="{1D73E8EC-6509-4F2C-85BA-418189045C8F}" destId="{23D6705E-910C-427E-8DA8-9B216C7DF8BD}" srcOrd="0" destOrd="0" presId="urn:microsoft.com/office/officeart/2005/8/layout/vList2"/>
    <dgm:cxn modelId="{39AAF883-1FA1-4400-BF80-F9D19E76FBD1}" srcId="{73A4151E-2890-4F10-B1AB-D544A2B4D20A}" destId="{1D73E8EC-6509-4F2C-85BA-418189045C8F}" srcOrd="1" destOrd="0" parTransId="{A02B2003-FA08-4AD0-A804-0FA6CF48E9F9}" sibTransId="{25B8DE57-9557-49C0-BCF0-8AE46E0CF1E6}"/>
    <dgm:cxn modelId="{50309A58-43AC-4DEA-8759-6B27C51C2ECF}" srcId="{73A4151E-2890-4F10-B1AB-D544A2B4D20A}" destId="{98B44544-3797-4C47-818D-8A09941D15F7}" srcOrd="2" destOrd="0" parTransId="{5FEF6FC8-9903-4B3C-9AF8-CC15F2B0681C}" sibTransId="{3EC56205-9511-4072-87F1-5895DC18D2CC}"/>
    <dgm:cxn modelId="{56555D64-14AE-4576-A63B-F66EB87C9FCE}" type="presOf" srcId="{98B44544-3797-4C47-818D-8A09941D15F7}" destId="{8AF3515A-BABF-44E0-8D59-D72888783AEE}" srcOrd="0" destOrd="0" presId="urn:microsoft.com/office/officeart/2005/8/layout/vList2"/>
    <dgm:cxn modelId="{52C97AE7-9E69-4D46-BF97-346AFA292C02}" srcId="{73A4151E-2890-4F10-B1AB-D544A2B4D20A}" destId="{0EFD1DA2-3B5F-4238-ADD6-CC25C1810394}" srcOrd="0" destOrd="0" parTransId="{A0EACCCB-BED0-449D-8BE7-DFA22D9BED80}" sibTransId="{98F8A358-4752-431F-8721-E63B3EADDC5D}"/>
    <dgm:cxn modelId="{3C9209BD-77BB-479C-9FB0-0A19BB21FA99}" type="presOf" srcId="{0EFD1DA2-3B5F-4238-ADD6-CC25C1810394}" destId="{5B7B8638-2DF8-4E5C-A9CE-26EC8E859844}" srcOrd="0" destOrd="0" presId="urn:microsoft.com/office/officeart/2005/8/layout/vList2"/>
    <dgm:cxn modelId="{489078C7-6356-4033-9F2E-78C7459DD5D9}" type="presParOf" srcId="{6D5F2683-3BC2-4267-9FB3-F11FF03139EA}" destId="{5B7B8638-2DF8-4E5C-A9CE-26EC8E859844}" srcOrd="0" destOrd="0" presId="urn:microsoft.com/office/officeart/2005/8/layout/vList2"/>
    <dgm:cxn modelId="{3AC488B1-6C89-42F6-BFBD-E8243BF6F965}" type="presParOf" srcId="{6D5F2683-3BC2-4267-9FB3-F11FF03139EA}" destId="{D26F5CCF-564B-4D41-B12E-0C3FEE750BC9}" srcOrd="1" destOrd="0" presId="urn:microsoft.com/office/officeart/2005/8/layout/vList2"/>
    <dgm:cxn modelId="{D6C66A24-7396-4020-9B90-354B9875F2A5}" type="presParOf" srcId="{6D5F2683-3BC2-4267-9FB3-F11FF03139EA}" destId="{23D6705E-910C-427E-8DA8-9B216C7DF8BD}" srcOrd="2" destOrd="0" presId="urn:microsoft.com/office/officeart/2005/8/layout/vList2"/>
    <dgm:cxn modelId="{AB99D8C5-58C6-4674-96BA-35FDE2FD5817}" type="presParOf" srcId="{6D5F2683-3BC2-4267-9FB3-F11FF03139EA}" destId="{B9A68660-DE23-49DC-B3C7-6E98E7F8ADFB}" srcOrd="3" destOrd="0" presId="urn:microsoft.com/office/officeart/2005/8/layout/vList2"/>
    <dgm:cxn modelId="{979D5405-0BC4-49C3-A419-B13D7243C59F}" type="presParOf" srcId="{6D5F2683-3BC2-4267-9FB3-F11FF03139EA}" destId="{8AF3515A-BABF-44E0-8D59-D72888783AE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7CD511-0EAD-4182-BCAD-95C0111AA1AF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9A9968D-EBEB-47BD-BD4B-589C1AA4FA3D}">
      <dgm:prSet custT="1"/>
      <dgm:spPr/>
      <dgm:t>
        <a:bodyPr/>
        <a:lstStyle/>
        <a:p>
          <a:pPr rtl="0"/>
          <a:r>
            <a:rPr lang="en-US" sz="3200" smtClean="0"/>
            <a:t>Standards-based </a:t>
          </a:r>
          <a:br>
            <a:rPr lang="en-US" sz="3200" smtClean="0"/>
          </a:br>
          <a:r>
            <a:rPr lang="en-US" sz="3200" smtClean="0"/>
            <a:t>health summary</a:t>
          </a:r>
          <a:endParaRPr lang="en-US" sz="3200"/>
        </a:p>
      </dgm:t>
    </dgm:pt>
    <dgm:pt modelId="{C10A451B-6AFE-4232-814A-6D60B8F32103}" type="parTrans" cxnId="{35B21F9E-4824-4E47-B776-6A0E8E50AF50}">
      <dgm:prSet/>
      <dgm:spPr/>
      <dgm:t>
        <a:bodyPr/>
        <a:lstStyle/>
        <a:p>
          <a:endParaRPr lang="en-US" sz="3200"/>
        </a:p>
      </dgm:t>
    </dgm:pt>
    <dgm:pt modelId="{B5AE2D6B-8D7F-4C12-ACF1-0697E78B2C91}" type="sibTrans" cxnId="{35B21F9E-4824-4E47-B776-6A0E8E50AF50}">
      <dgm:prSet/>
      <dgm:spPr/>
      <dgm:t>
        <a:bodyPr/>
        <a:lstStyle/>
        <a:p>
          <a:endParaRPr lang="en-US" sz="3200"/>
        </a:p>
      </dgm:t>
    </dgm:pt>
    <dgm:pt modelId="{B000E526-480F-49EA-995C-CAC72C32BE40}">
      <dgm:prSet custT="1"/>
      <dgm:spPr/>
      <dgm:t>
        <a:bodyPr/>
        <a:lstStyle/>
        <a:p>
          <a:pPr rtl="0"/>
          <a:r>
            <a:rPr lang="en-US" sz="3200" smtClean="0"/>
            <a:t>Available in xml and PDF </a:t>
          </a:r>
          <a:endParaRPr lang="en-US" sz="3200"/>
        </a:p>
      </dgm:t>
    </dgm:pt>
    <dgm:pt modelId="{065E0342-5C47-45BA-A9C6-C6D4F4562BFA}" type="parTrans" cxnId="{1A224F03-1393-460A-B92C-E47744AC62A7}">
      <dgm:prSet/>
      <dgm:spPr/>
      <dgm:t>
        <a:bodyPr/>
        <a:lstStyle/>
        <a:p>
          <a:endParaRPr lang="en-US" sz="3200"/>
        </a:p>
      </dgm:t>
    </dgm:pt>
    <dgm:pt modelId="{AF3BAC0B-61E3-4912-A2C8-5319FC3234B3}" type="sibTrans" cxnId="{1A224F03-1393-460A-B92C-E47744AC62A7}">
      <dgm:prSet/>
      <dgm:spPr/>
      <dgm:t>
        <a:bodyPr/>
        <a:lstStyle/>
        <a:p>
          <a:endParaRPr lang="en-US" sz="3200"/>
        </a:p>
      </dgm:t>
    </dgm:pt>
    <dgm:pt modelId="{B686C23A-78B9-4265-BD75-7971201D98E0}">
      <dgm:prSet custT="1"/>
      <dgm:spPr/>
      <dgm:t>
        <a:bodyPr/>
        <a:lstStyle/>
        <a:p>
          <a:pPr rtl="0"/>
          <a:r>
            <a:rPr lang="en-US" sz="3200" smtClean="0"/>
            <a:t>Next iteration will: </a:t>
          </a:r>
          <a:endParaRPr lang="en-US" sz="3200"/>
        </a:p>
      </dgm:t>
    </dgm:pt>
    <dgm:pt modelId="{69E99801-A455-4142-9B1A-944961C2606E}" type="parTrans" cxnId="{F12A2387-0A4D-4B69-8EE3-04D8C83ED9E5}">
      <dgm:prSet/>
      <dgm:spPr/>
      <dgm:t>
        <a:bodyPr/>
        <a:lstStyle/>
        <a:p>
          <a:endParaRPr lang="en-US" sz="3200"/>
        </a:p>
      </dgm:t>
    </dgm:pt>
    <dgm:pt modelId="{64CFBB47-FC66-424E-B7F0-14AF50EB9594}" type="sibTrans" cxnId="{F12A2387-0A4D-4B69-8EE3-04D8C83ED9E5}">
      <dgm:prSet/>
      <dgm:spPr/>
      <dgm:t>
        <a:bodyPr/>
        <a:lstStyle/>
        <a:p>
          <a:endParaRPr lang="en-US" sz="3200"/>
        </a:p>
      </dgm:t>
    </dgm:pt>
    <dgm:pt modelId="{853D1B61-D4D7-4718-9913-154533511712}">
      <dgm:prSet custT="1"/>
      <dgm:spPr/>
      <dgm:t>
        <a:bodyPr/>
        <a:lstStyle/>
        <a:p>
          <a:pPr rtl="0"/>
          <a:r>
            <a:rPr lang="en-US" sz="2800" dirty="0" smtClean="0"/>
            <a:t>Expand data (C-CDA)</a:t>
          </a:r>
          <a:endParaRPr lang="en-US" sz="2800" dirty="0"/>
        </a:p>
      </dgm:t>
    </dgm:pt>
    <dgm:pt modelId="{6B7104DE-203C-4202-A16C-FB00B595943B}" type="parTrans" cxnId="{6C86FA1C-0317-486C-9FAD-C68B0255E1DE}">
      <dgm:prSet/>
      <dgm:spPr/>
      <dgm:t>
        <a:bodyPr/>
        <a:lstStyle/>
        <a:p>
          <a:endParaRPr lang="en-US" sz="3200"/>
        </a:p>
      </dgm:t>
    </dgm:pt>
    <dgm:pt modelId="{8C3A4665-FC80-4770-87EA-C7D0AE8D7512}" type="sibTrans" cxnId="{6C86FA1C-0317-486C-9FAD-C68B0255E1DE}">
      <dgm:prSet/>
      <dgm:spPr/>
      <dgm:t>
        <a:bodyPr/>
        <a:lstStyle/>
        <a:p>
          <a:endParaRPr lang="en-US" sz="3200"/>
        </a:p>
      </dgm:t>
    </dgm:pt>
    <dgm:pt modelId="{8934CE72-2D76-4295-8294-1B1B2142A806}">
      <dgm:prSet custT="1"/>
      <dgm:spPr/>
      <dgm:t>
        <a:bodyPr/>
        <a:lstStyle/>
        <a:p>
          <a:pPr rtl="0"/>
          <a:r>
            <a:rPr lang="en-US" sz="2800" dirty="0" smtClean="0"/>
            <a:t>Enable patients to share via DIRECT (Meaningful Use: View/Download/Transmit</a:t>
          </a:r>
          <a:r>
            <a:rPr lang="en-US" sz="3600" dirty="0" smtClean="0"/>
            <a:t>)</a:t>
          </a:r>
          <a:endParaRPr lang="en-US" sz="3600" dirty="0"/>
        </a:p>
      </dgm:t>
    </dgm:pt>
    <dgm:pt modelId="{87D01CC9-39C0-4C5A-8B7B-2B5118BF7A16}" type="parTrans" cxnId="{E6A9EF87-238F-4B9B-9DF0-7BCC56EF8785}">
      <dgm:prSet/>
      <dgm:spPr/>
      <dgm:t>
        <a:bodyPr/>
        <a:lstStyle/>
        <a:p>
          <a:endParaRPr lang="en-US" sz="3200"/>
        </a:p>
      </dgm:t>
    </dgm:pt>
    <dgm:pt modelId="{BD59BEA0-7AAF-461E-BCF7-13E1A7C37D9B}" type="sibTrans" cxnId="{E6A9EF87-238F-4B9B-9DF0-7BCC56EF8785}">
      <dgm:prSet/>
      <dgm:spPr/>
      <dgm:t>
        <a:bodyPr/>
        <a:lstStyle/>
        <a:p>
          <a:endParaRPr lang="en-US" sz="3200"/>
        </a:p>
      </dgm:t>
    </dgm:pt>
    <dgm:pt modelId="{159A809B-C337-455D-9ED2-4AE6605A2019}" type="pres">
      <dgm:prSet presAssocID="{E27CD511-0EAD-4182-BCAD-95C0111AA1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1EBB1F-CCF2-434B-AF13-D4C84537B7AF}" type="pres">
      <dgm:prSet presAssocID="{B9A9968D-EBEB-47BD-BD4B-589C1AA4FA3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A752EC-B38D-4737-BF7A-9A448361940F}" type="pres">
      <dgm:prSet presAssocID="{B5AE2D6B-8D7F-4C12-ACF1-0697E78B2C91}" presName="spacer" presStyleCnt="0"/>
      <dgm:spPr/>
    </dgm:pt>
    <dgm:pt modelId="{07966496-249B-406B-9055-43BD323BA5A1}" type="pres">
      <dgm:prSet presAssocID="{B000E526-480F-49EA-995C-CAC72C32BE4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D24517-193D-46D2-9404-CAA58910F847}" type="pres">
      <dgm:prSet presAssocID="{AF3BAC0B-61E3-4912-A2C8-5319FC3234B3}" presName="spacer" presStyleCnt="0"/>
      <dgm:spPr/>
    </dgm:pt>
    <dgm:pt modelId="{99FEDE77-913F-4B0F-8B64-6A95B020786F}" type="pres">
      <dgm:prSet presAssocID="{B686C23A-78B9-4265-BD75-7971201D98E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F587EC-CA99-41EB-B6CA-282B72254AAE}" type="pres">
      <dgm:prSet presAssocID="{B686C23A-78B9-4265-BD75-7971201D98E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86FA1C-0317-486C-9FAD-C68B0255E1DE}" srcId="{B686C23A-78B9-4265-BD75-7971201D98E0}" destId="{853D1B61-D4D7-4718-9913-154533511712}" srcOrd="0" destOrd="0" parTransId="{6B7104DE-203C-4202-A16C-FB00B595943B}" sibTransId="{8C3A4665-FC80-4770-87EA-C7D0AE8D7512}"/>
    <dgm:cxn modelId="{DE3A34A2-57E0-4561-A526-263FB5737BF9}" type="presOf" srcId="{B9A9968D-EBEB-47BD-BD4B-589C1AA4FA3D}" destId="{041EBB1F-CCF2-434B-AF13-D4C84537B7AF}" srcOrd="0" destOrd="0" presId="urn:microsoft.com/office/officeart/2005/8/layout/vList2"/>
    <dgm:cxn modelId="{E6A9EF87-238F-4B9B-9DF0-7BCC56EF8785}" srcId="{B686C23A-78B9-4265-BD75-7971201D98E0}" destId="{8934CE72-2D76-4295-8294-1B1B2142A806}" srcOrd="1" destOrd="0" parTransId="{87D01CC9-39C0-4C5A-8B7B-2B5118BF7A16}" sibTransId="{BD59BEA0-7AAF-461E-BCF7-13E1A7C37D9B}"/>
    <dgm:cxn modelId="{F8597995-1274-4782-9D38-2E4F03B1C429}" type="presOf" srcId="{B686C23A-78B9-4265-BD75-7971201D98E0}" destId="{99FEDE77-913F-4B0F-8B64-6A95B020786F}" srcOrd="0" destOrd="0" presId="urn:microsoft.com/office/officeart/2005/8/layout/vList2"/>
    <dgm:cxn modelId="{1A224F03-1393-460A-B92C-E47744AC62A7}" srcId="{E27CD511-0EAD-4182-BCAD-95C0111AA1AF}" destId="{B000E526-480F-49EA-995C-CAC72C32BE40}" srcOrd="1" destOrd="0" parTransId="{065E0342-5C47-45BA-A9C6-C6D4F4562BFA}" sibTransId="{AF3BAC0B-61E3-4912-A2C8-5319FC3234B3}"/>
    <dgm:cxn modelId="{E203A51E-2ADC-43AB-BCF0-1A6F72A3C138}" type="presOf" srcId="{E27CD511-0EAD-4182-BCAD-95C0111AA1AF}" destId="{159A809B-C337-455D-9ED2-4AE6605A2019}" srcOrd="0" destOrd="0" presId="urn:microsoft.com/office/officeart/2005/8/layout/vList2"/>
    <dgm:cxn modelId="{4EC95BC5-2CAA-41F8-9921-B0E0F6557AC2}" type="presOf" srcId="{853D1B61-D4D7-4718-9913-154533511712}" destId="{3CF587EC-CA99-41EB-B6CA-282B72254AAE}" srcOrd="0" destOrd="0" presId="urn:microsoft.com/office/officeart/2005/8/layout/vList2"/>
    <dgm:cxn modelId="{1DFB6F00-9E14-45BD-8BC9-6E4B81A5E63E}" type="presOf" srcId="{B000E526-480F-49EA-995C-CAC72C32BE40}" destId="{07966496-249B-406B-9055-43BD323BA5A1}" srcOrd="0" destOrd="0" presId="urn:microsoft.com/office/officeart/2005/8/layout/vList2"/>
    <dgm:cxn modelId="{35B21F9E-4824-4E47-B776-6A0E8E50AF50}" srcId="{E27CD511-0EAD-4182-BCAD-95C0111AA1AF}" destId="{B9A9968D-EBEB-47BD-BD4B-589C1AA4FA3D}" srcOrd="0" destOrd="0" parTransId="{C10A451B-6AFE-4232-814A-6D60B8F32103}" sibTransId="{B5AE2D6B-8D7F-4C12-ACF1-0697E78B2C91}"/>
    <dgm:cxn modelId="{F12A2387-0A4D-4B69-8EE3-04D8C83ED9E5}" srcId="{E27CD511-0EAD-4182-BCAD-95C0111AA1AF}" destId="{B686C23A-78B9-4265-BD75-7971201D98E0}" srcOrd="2" destOrd="0" parTransId="{69E99801-A455-4142-9B1A-944961C2606E}" sibTransId="{64CFBB47-FC66-424E-B7F0-14AF50EB9594}"/>
    <dgm:cxn modelId="{70868C3C-EBD1-4A1D-AB47-48BAB7FAE234}" type="presOf" srcId="{8934CE72-2D76-4295-8294-1B1B2142A806}" destId="{3CF587EC-CA99-41EB-B6CA-282B72254AAE}" srcOrd="0" destOrd="1" presId="urn:microsoft.com/office/officeart/2005/8/layout/vList2"/>
    <dgm:cxn modelId="{C8A49A72-E240-410E-9E91-166C93ACF090}" type="presParOf" srcId="{159A809B-C337-455D-9ED2-4AE6605A2019}" destId="{041EBB1F-CCF2-434B-AF13-D4C84537B7AF}" srcOrd="0" destOrd="0" presId="urn:microsoft.com/office/officeart/2005/8/layout/vList2"/>
    <dgm:cxn modelId="{A55914F8-1C5E-437A-9A90-C5056AB99055}" type="presParOf" srcId="{159A809B-C337-455D-9ED2-4AE6605A2019}" destId="{ADA752EC-B38D-4737-BF7A-9A448361940F}" srcOrd="1" destOrd="0" presId="urn:microsoft.com/office/officeart/2005/8/layout/vList2"/>
    <dgm:cxn modelId="{9D151642-581B-467C-8B89-580F4294A334}" type="presParOf" srcId="{159A809B-C337-455D-9ED2-4AE6605A2019}" destId="{07966496-249B-406B-9055-43BD323BA5A1}" srcOrd="2" destOrd="0" presId="urn:microsoft.com/office/officeart/2005/8/layout/vList2"/>
    <dgm:cxn modelId="{63237349-3DBC-4398-BF4C-D2C7D6C6074D}" type="presParOf" srcId="{159A809B-C337-455D-9ED2-4AE6605A2019}" destId="{BDD24517-193D-46D2-9404-CAA58910F847}" srcOrd="3" destOrd="0" presId="urn:microsoft.com/office/officeart/2005/8/layout/vList2"/>
    <dgm:cxn modelId="{FE6D28AD-71E6-4DB9-B293-4E4BDD87E75F}" type="presParOf" srcId="{159A809B-C337-455D-9ED2-4AE6605A2019}" destId="{99FEDE77-913F-4B0F-8B64-6A95B020786F}" srcOrd="4" destOrd="0" presId="urn:microsoft.com/office/officeart/2005/8/layout/vList2"/>
    <dgm:cxn modelId="{ACDA2DFB-AF49-48B3-8FF1-80DE12FC5BC2}" type="presParOf" srcId="{159A809B-C337-455D-9ED2-4AE6605A2019}" destId="{3CF587EC-CA99-41EB-B6CA-282B72254AA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2903B2-0E84-4906-B9D5-9213E545E9E9}" type="doc">
      <dgm:prSet loTypeId="urn:microsoft.com/office/officeart/2005/8/layout/vList2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B88BE5C-6C72-49D8-905E-F6ECD3A01B7E}">
      <dgm:prSet/>
      <dgm:spPr>
        <a:gradFill rotWithShape="0">
          <a:gsLst>
            <a:gs pos="0">
              <a:srgbClr val="556C26"/>
            </a:gs>
            <a:gs pos="80000">
              <a:srgbClr val="779A32"/>
            </a:gs>
            <a:gs pos="100000">
              <a:srgbClr val="87B036"/>
            </a:gs>
          </a:gsLst>
        </a:gradFill>
      </dgm:spPr>
      <dgm:t>
        <a:bodyPr/>
        <a:lstStyle/>
        <a:p>
          <a:pPr rtl="0"/>
          <a:r>
            <a:rPr lang="en-US" smtClean="0"/>
            <a:t>VA/DoD alignment</a:t>
          </a:r>
          <a:endParaRPr lang="en-US"/>
        </a:p>
      </dgm:t>
    </dgm:pt>
    <dgm:pt modelId="{8FC7103E-228F-4496-9203-7FCDE5F5698A}" type="parTrans" cxnId="{2C9DC516-AAE7-47EF-BB1E-E6CE9D786B0B}">
      <dgm:prSet/>
      <dgm:spPr/>
      <dgm:t>
        <a:bodyPr/>
        <a:lstStyle/>
        <a:p>
          <a:endParaRPr lang="en-US"/>
        </a:p>
      </dgm:t>
    </dgm:pt>
    <dgm:pt modelId="{EC002910-D3A4-4206-8A9A-B718B3F80253}" type="sibTrans" cxnId="{2C9DC516-AAE7-47EF-BB1E-E6CE9D786B0B}">
      <dgm:prSet/>
      <dgm:spPr/>
      <dgm:t>
        <a:bodyPr/>
        <a:lstStyle/>
        <a:p>
          <a:endParaRPr lang="en-US"/>
        </a:p>
      </dgm:t>
    </dgm:pt>
    <dgm:pt modelId="{68D578D2-2DD3-4D62-9FE1-A21EF5A5D2BA}">
      <dgm:prSet/>
      <dgm:spPr>
        <a:gradFill rotWithShape="0">
          <a:gsLst>
            <a:gs pos="0">
              <a:srgbClr val="556C26"/>
            </a:gs>
            <a:gs pos="80000">
              <a:srgbClr val="779A32"/>
            </a:gs>
            <a:gs pos="100000">
              <a:srgbClr val="87B036"/>
            </a:gs>
          </a:gsLst>
        </a:gradFill>
      </dgm:spPr>
      <dgm:t>
        <a:bodyPr/>
        <a:lstStyle/>
        <a:p>
          <a:pPr rtl="0"/>
          <a:r>
            <a:rPr lang="en-US" smtClean="0"/>
            <a:t>Patient-mediated exchange</a:t>
          </a:r>
          <a:endParaRPr lang="en-US"/>
        </a:p>
      </dgm:t>
    </dgm:pt>
    <dgm:pt modelId="{A563C2BE-12FF-4E26-9203-CD42944E66D5}" type="parTrans" cxnId="{CEDE17BC-AABD-4A78-86FE-7EE78AF145CB}">
      <dgm:prSet/>
      <dgm:spPr/>
      <dgm:t>
        <a:bodyPr/>
        <a:lstStyle/>
        <a:p>
          <a:endParaRPr lang="en-US"/>
        </a:p>
      </dgm:t>
    </dgm:pt>
    <dgm:pt modelId="{3A563979-408A-4316-B369-927BF2025AA5}" type="sibTrans" cxnId="{CEDE17BC-AABD-4A78-86FE-7EE78AF145CB}">
      <dgm:prSet/>
      <dgm:spPr/>
      <dgm:t>
        <a:bodyPr/>
        <a:lstStyle/>
        <a:p>
          <a:endParaRPr lang="en-US"/>
        </a:p>
      </dgm:t>
    </dgm:pt>
    <dgm:pt modelId="{F2A74736-AA2F-4921-8A57-A148643D3439}">
      <dgm:prSet/>
      <dgm:spPr>
        <a:gradFill rotWithShape="0">
          <a:gsLst>
            <a:gs pos="0">
              <a:srgbClr val="556C26"/>
            </a:gs>
            <a:gs pos="80000">
              <a:srgbClr val="779A32"/>
            </a:gs>
            <a:gs pos="100000">
              <a:srgbClr val="87B036"/>
            </a:gs>
          </a:gsLst>
        </a:gradFill>
      </dgm:spPr>
      <dgm:t>
        <a:bodyPr/>
        <a:lstStyle/>
        <a:p>
          <a:pPr rtl="0"/>
          <a:r>
            <a:rPr lang="en-US" smtClean="0"/>
            <a:t>DIRECT secure messaging </a:t>
          </a:r>
          <a:endParaRPr lang="en-US"/>
        </a:p>
      </dgm:t>
    </dgm:pt>
    <dgm:pt modelId="{04494BCA-37B7-4470-9952-C1CDB9504D16}" type="parTrans" cxnId="{FEB8003D-306A-477B-BD44-208C585C8B80}">
      <dgm:prSet/>
      <dgm:spPr/>
      <dgm:t>
        <a:bodyPr/>
        <a:lstStyle/>
        <a:p>
          <a:endParaRPr lang="en-US"/>
        </a:p>
      </dgm:t>
    </dgm:pt>
    <dgm:pt modelId="{0DA7EA93-A88C-4E93-A622-0AB6B41BC094}" type="sibTrans" cxnId="{FEB8003D-306A-477B-BD44-208C585C8B80}">
      <dgm:prSet/>
      <dgm:spPr/>
      <dgm:t>
        <a:bodyPr/>
        <a:lstStyle/>
        <a:p>
          <a:endParaRPr lang="en-US"/>
        </a:p>
      </dgm:t>
    </dgm:pt>
    <dgm:pt modelId="{1C9EB7B3-8BA9-468B-8400-E49826D1EBD8}">
      <dgm:prSet/>
      <dgm:spPr>
        <a:gradFill rotWithShape="0">
          <a:gsLst>
            <a:gs pos="0">
              <a:srgbClr val="556C26"/>
            </a:gs>
            <a:gs pos="80000">
              <a:srgbClr val="779A32"/>
            </a:gs>
            <a:gs pos="100000">
              <a:srgbClr val="87B036"/>
            </a:gs>
          </a:gsLst>
        </a:gradFill>
      </dgm:spPr>
      <dgm:t>
        <a:bodyPr/>
        <a:lstStyle/>
        <a:p>
          <a:pPr rtl="0"/>
          <a:r>
            <a:rPr lang="en-US" smtClean="0"/>
            <a:t>Expand CCD to C-CDA </a:t>
          </a:r>
          <a:endParaRPr lang="en-US"/>
        </a:p>
      </dgm:t>
    </dgm:pt>
    <dgm:pt modelId="{41992E51-2468-415F-A7D3-2AC04708F294}" type="parTrans" cxnId="{234041EC-CF64-4BF7-BFB2-00F47AEA0BD2}">
      <dgm:prSet/>
      <dgm:spPr/>
      <dgm:t>
        <a:bodyPr/>
        <a:lstStyle/>
        <a:p>
          <a:endParaRPr lang="en-US"/>
        </a:p>
      </dgm:t>
    </dgm:pt>
    <dgm:pt modelId="{1AA11B71-8211-4ACA-A2AD-0172A9A1A35C}" type="sibTrans" cxnId="{234041EC-CF64-4BF7-BFB2-00F47AEA0BD2}">
      <dgm:prSet/>
      <dgm:spPr/>
      <dgm:t>
        <a:bodyPr/>
        <a:lstStyle/>
        <a:p>
          <a:endParaRPr lang="en-US"/>
        </a:p>
      </dgm:t>
    </dgm:pt>
    <dgm:pt modelId="{C6268AFB-A068-4762-82F7-B29B5994EB85}">
      <dgm:prSet/>
      <dgm:spPr>
        <a:gradFill rotWithShape="0">
          <a:gsLst>
            <a:gs pos="0">
              <a:srgbClr val="556C26"/>
            </a:gs>
            <a:gs pos="80000">
              <a:srgbClr val="779A32"/>
            </a:gs>
            <a:gs pos="100000">
              <a:srgbClr val="87B036"/>
            </a:gs>
          </a:gsLst>
        </a:gradFill>
      </dgm:spPr>
      <dgm:t>
        <a:bodyPr/>
        <a:lstStyle/>
        <a:p>
          <a:pPr rtl="0"/>
          <a:r>
            <a:rPr lang="en-US" smtClean="0"/>
            <a:t>Enhance usability </a:t>
          </a:r>
          <a:endParaRPr lang="en-US"/>
        </a:p>
      </dgm:t>
    </dgm:pt>
    <dgm:pt modelId="{FD265489-5FBD-425E-A3BC-84FA2FF50367}" type="parTrans" cxnId="{0F65441A-B7D7-459A-A7C4-A91EBA332932}">
      <dgm:prSet/>
      <dgm:spPr/>
      <dgm:t>
        <a:bodyPr/>
        <a:lstStyle/>
        <a:p>
          <a:endParaRPr lang="en-US"/>
        </a:p>
      </dgm:t>
    </dgm:pt>
    <dgm:pt modelId="{72CF4543-C85A-4168-AA08-196DC070DACC}" type="sibTrans" cxnId="{0F65441A-B7D7-459A-A7C4-A91EBA332932}">
      <dgm:prSet/>
      <dgm:spPr/>
      <dgm:t>
        <a:bodyPr/>
        <a:lstStyle/>
        <a:p>
          <a:endParaRPr lang="en-US"/>
        </a:p>
      </dgm:t>
    </dgm:pt>
    <dgm:pt modelId="{C3DA54C6-6060-4805-8432-E2164466325B}">
      <dgm:prSet/>
      <dgm:spPr>
        <a:gradFill rotWithShape="0">
          <a:gsLst>
            <a:gs pos="0">
              <a:srgbClr val="556C26"/>
            </a:gs>
            <a:gs pos="80000">
              <a:srgbClr val="779A32"/>
            </a:gs>
            <a:gs pos="100000">
              <a:srgbClr val="87B036"/>
            </a:gs>
          </a:gsLst>
        </a:gradFill>
      </dgm:spPr>
      <dgm:t>
        <a:bodyPr/>
        <a:lstStyle/>
        <a:p>
          <a:pPr rtl="0"/>
          <a:r>
            <a:rPr lang="en-US" smtClean="0"/>
            <a:t>Support innovation </a:t>
          </a:r>
          <a:endParaRPr lang="en-US"/>
        </a:p>
      </dgm:t>
    </dgm:pt>
    <dgm:pt modelId="{23463734-ABB4-477F-93C0-B7822203E77F}" type="parTrans" cxnId="{5B969078-A2CC-4DF8-9F2D-790518512E0B}">
      <dgm:prSet/>
      <dgm:spPr/>
      <dgm:t>
        <a:bodyPr/>
        <a:lstStyle/>
        <a:p>
          <a:endParaRPr lang="en-US"/>
        </a:p>
      </dgm:t>
    </dgm:pt>
    <dgm:pt modelId="{4D1C9AC8-7EDC-470D-A16C-F95655B996C0}" type="sibTrans" cxnId="{5B969078-A2CC-4DF8-9F2D-790518512E0B}">
      <dgm:prSet/>
      <dgm:spPr/>
      <dgm:t>
        <a:bodyPr/>
        <a:lstStyle/>
        <a:p>
          <a:endParaRPr lang="en-US"/>
        </a:p>
      </dgm:t>
    </dgm:pt>
    <dgm:pt modelId="{7FF2A1AE-B382-47DB-85E9-5405EDC49251}" type="pres">
      <dgm:prSet presAssocID="{802903B2-0E84-4906-B9D5-9213E545E9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517310-D847-44A4-BACF-AEC68F6ABD28}" type="pres">
      <dgm:prSet presAssocID="{CB88BE5C-6C72-49D8-905E-F6ECD3A01B7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D5C65-04B9-45F3-A24D-4F8764CD2BD9}" type="pres">
      <dgm:prSet presAssocID="{EC002910-D3A4-4206-8A9A-B718B3F80253}" presName="spacer" presStyleCnt="0"/>
      <dgm:spPr/>
    </dgm:pt>
    <dgm:pt modelId="{2DF3FA59-DE6C-4DE9-A5F8-B0A59714E10E}" type="pres">
      <dgm:prSet presAssocID="{68D578D2-2DD3-4D62-9FE1-A21EF5A5D2B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9E0ED-83ED-45F0-8EB7-A2172B948033}" type="pres">
      <dgm:prSet presAssocID="{3A563979-408A-4316-B369-927BF2025AA5}" presName="spacer" presStyleCnt="0"/>
      <dgm:spPr/>
    </dgm:pt>
    <dgm:pt modelId="{6321B00E-80B6-4BD8-AC7F-C82EDCDBD915}" type="pres">
      <dgm:prSet presAssocID="{F2A74736-AA2F-4921-8A57-A148643D343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E76364-2D63-440A-9DEE-4DEE4183690C}" type="pres">
      <dgm:prSet presAssocID="{0DA7EA93-A88C-4E93-A622-0AB6B41BC094}" presName="spacer" presStyleCnt="0"/>
      <dgm:spPr/>
    </dgm:pt>
    <dgm:pt modelId="{DA2B14B7-5221-4835-B866-20BDAF98D235}" type="pres">
      <dgm:prSet presAssocID="{1C9EB7B3-8BA9-468B-8400-E49826D1EBD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E671D-87D8-40F9-824C-70242E53DF62}" type="pres">
      <dgm:prSet presAssocID="{1AA11B71-8211-4ACA-A2AD-0172A9A1A35C}" presName="spacer" presStyleCnt="0"/>
      <dgm:spPr/>
    </dgm:pt>
    <dgm:pt modelId="{265028AB-EB50-4431-BB08-D428566EB641}" type="pres">
      <dgm:prSet presAssocID="{C6268AFB-A068-4762-82F7-B29B5994EB85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355F6-4568-45DF-A59B-E4AAE57F9D08}" type="pres">
      <dgm:prSet presAssocID="{72CF4543-C85A-4168-AA08-196DC070DACC}" presName="spacer" presStyleCnt="0"/>
      <dgm:spPr/>
    </dgm:pt>
    <dgm:pt modelId="{996B6B05-26DC-4013-B9F3-7CB7AE5AFD54}" type="pres">
      <dgm:prSet presAssocID="{C3DA54C6-6060-4805-8432-E2164466325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EAB854-C4ED-405B-B47F-5DBB6CD7493A}" type="presOf" srcId="{68D578D2-2DD3-4D62-9FE1-A21EF5A5D2BA}" destId="{2DF3FA59-DE6C-4DE9-A5F8-B0A59714E10E}" srcOrd="0" destOrd="0" presId="urn:microsoft.com/office/officeart/2005/8/layout/vList2"/>
    <dgm:cxn modelId="{CEDE17BC-AABD-4A78-86FE-7EE78AF145CB}" srcId="{802903B2-0E84-4906-B9D5-9213E545E9E9}" destId="{68D578D2-2DD3-4D62-9FE1-A21EF5A5D2BA}" srcOrd="1" destOrd="0" parTransId="{A563C2BE-12FF-4E26-9203-CD42944E66D5}" sibTransId="{3A563979-408A-4316-B369-927BF2025AA5}"/>
    <dgm:cxn modelId="{CCA2AECC-1E87-4BAF-929B-1457786852DC}" type="presOf" srcId="{1C9EB7B3-8BA9-468B-8400-E49826D1EBD8}" destId="{DA2B14B7-5221-4835-B866-20BDAF98D235}" srcOrd="0" destOrd="0" presId="urn:microsoft.com/office/officeart/2005/8/layout/vList2"/>
    <dgm:cxn modelId="{F8460C47-9B92-44E0-BCAB-EB8961E940D5}" type="presOf" srcId="{F2A74736-AA2F-4921-8A57-A148643D3439}" destId="{6321B00E-80B6-4BD8-AC7F-C82EDCDBD915}" srcOrd="0" destOrd="0" presId="urn:microsoft.com/office/officeart/2005/8/layout/vList2"/>
    <dgm:cxn modelId="{6454F5E3-2DE8-4AE4-833A-AD9D8B487D54}" type="presOf" srcId="{802903B2-0E84-4906-B9D5-9213E545E9E9}" destId="{7FF2A1AE-B382-47DB-85E9-5405EDC49251}" srcOrd="0" destOrd="0" presId="urn:microsoft.com/office/officeart/2005/8/layout/vList2"/>
    <dgm:cxn modelId="{A04632EF-4581-42B2-A870-38CCDCDE329F}" type="presOf" srcId="{C3DA54C6-6060-4805-8432-E2164466325B}" destId="{996B6B05-26DC-4013-B9F3-7CB7AE5AFD54}" srcOrd="0" destOrd="0" presId="urn:microsoft.com/office/officeart/2005/8/layout/vList2"/>
    <dgm:cxn modelId="{234041EC-CF64-4BF7-BFB2-00F47AEA0BD2}" srcId="{802903B2-0E84-4906-B9D5-9213E545E9E9}" destId="{1C9EB7B3-8BA9-468B-8400-E49826D1EBD8}" srcOrd="3" destOrd="0" parTransId="{41992E51-2468-415F-A7D3-2AC04708F294}" sibTransId="{1AA11B71-8211-4ACA-A2AD-0172A9A1A35C}"/>
    <dgm:cxn modelId="{FEB8003D-306A-477B-BD44-208C585C8B80}" srcId="{802903B2-0E84-4906-B9D5-9213E545E9E9}" destId="{F2A74736-AA2F-4921-8A57-A148643D3439}" srcOrd="2" destOrd="0" parTransId="{04494BCA-37B7-4470-9952-C1CDB9504D16}" sibTransId="{0DA7EA93-A88C-4E93-A622-0AB6B41BC094}"/>
    <dgm:cxn modelId="{0F65441A-B7D7-459A-A7C4-A91EBA332932}" srcId="{802903B2-0E84-4906-B9D5-9213E545E9E9}" destId="{C6268AFB-A068-4762-82F7-B29B5994EB85}" srcOrd="4" destOrd="0" parTransId="{FD265489-5FBD-425E-A3BC-84FA2FF50367}" sibTransId="{72CF4543-C85A-4168-AA08-196DC070DACC}"/>
    <dgm:cxn modelId="{5B969078-A2CC-4DF8-9F2D-790518512E0B}" srcId="{802903B2-0E84-4906-B9D5-9213E545E9E9}" destId="{C3DA54C6-6060-4805-8432-E2164466325B}" srcOrd="5" destOrd="0" parTransId="{23463734-ABB4-477F-93C0-B7822203E77F}" sibTransId="{4D1C9AC8-7EDC-470D-A16C-F95655B996C0}"/>
    <dgm:cxn modelId="{AF23B02A-C6DD-44D3-A2B0-ACF24781F675}" type="presOf" srcId="{C6268AFB-A068-4762-82F7-B29B5994EB85}" destId="{265028AB-EB50-4431-BB08-D428566EB641}" srcOrd="0" destOrd="0" presId="urn:microsoft.com/office/officeart/2005/8/layout/vList2"/>
    <dgm:cxn modelId="{2C9DC516-AAE7-47EF-BB1E-E6CE9D786B0B}" srcId="{802903B2-0E84-4906-B9D5-9213E545E9E9}" destId="{CB88BE5C-6C72-49D8-905E-F6ECD3A01B7E}" srcOrd="0" destOrd="0" parTransId="{8FC7103E-228F-4496-9203-7FCDE5F5698A}" sibTransId="{EC002910-D3A4-4206-8A9A-B718B3F80253}"/>
    <dgm:cxn modelId="{C29A328A-9F25-40CA-B75D-B593469304BF}" type="presOf" srcId="{CB88BE5C-6C72-49D8-905E-F6ECD3A01B7E}" destId="{05517310-D847-44A4-BACF-AEC68F6ABD28}" srcOrd="0" destOrd="0" presId="urn:microsoft.com/office/officeart/2005/8/layout/vList2"/>
    <dgm:cxn modelId="{E9B335A7-35D6-4F15-A053-7639BC27C1E9}" type="presParOf" srcId="{7FF2A1AE-B382-47DB-85E9-5405EDC49251}" destId="{05517310-D847-44A4-BACF-AEC68F6ABD28}" srcOrd="0" destOrd="0" presId="urn:microsoft.com/office/officeart/2005/8/layout/vList2"/>
    <dgm:cxn modelId="{29A66625-632B-4C89-9C66-2621CF19070C}" type="presParOf" srcId="{7FF2A1AE-B382-47DB-85E9-5405EDC49251}" destId="{CC3D5C65-04B9-45F3-A24D-4F8764CD2BD9}" srcOrd="1" destOrd="0" presId="urn:microsoft.com/office/officeart/2005/8/layout/vList2"/>
    <dgm:cxn modelId="{EF410880-DA0C-4D7F-BFCB-8A67B54E86B4}" type="presParOf" srcId="{7FF2A1AE-B382-47DB-85E9-5405EDC49251}" destId="{2DF3FA59-DE6C-4DE9-A5F8-B0A59714E10E}" srcOrd="2" destOrd="0" presId="urn:microsoft.com/office/officeart/2005/8/layout/vList2"/>
    <dgm:cxn modelId="{16DCB281-F3E4-4217-8483-934380846BB0}" type="presParOf" srcId="{7FF2A1AE-B382-47DB-85E9-5405EDC49251}" destId="{C539E0ED-83ED-45F0-8EB7-A2172B948033}" srcOrd="3" destOrd="0" presId="urn:microsoft.com/office/officeart/2005/8/layout/vList2"/>
    <dgm:cxn modelId="{5A7A18A4-0229-4DAA-9F89-A51A64B6A9CF}" type="presParOf" srcId="{7FF2A1AE-B382-47DB-85E9-5405EDC49251}" destId="{6321B00E-80B6-4BD8-AC7F-C82EDCDBD915}" srcOrd="4" destOrd="0" presId="urn:microsoft.com/office/officeart/2005/8/layout/vList2"/>
    <dgm:cxn modelId="{4CBDA6F6-5FEC-45F3-9DDE-D2420E13DF88}" type="presParOf" srcId="{7FF2A1AE-B382-47DB-85E9-5405EDC49251}" destId="{5AE76364-2D63-440A-9DEE-4DEE4183690C}" srcOrd="5" destOrd="0" presId="urn:microsoft.com/office/officeart/2005/8/layout/vList2"/>
    <dgm:cxn modelId="{A834C317-6C9B-4A6A-9180-A357F058C0A2}" type="presParOf" srcId="{7FF2A1AE-B382-47DB-85E9-5405EDC49251}" destId="{DA2B14B7-5221-4835-B866-20BDAF98D235}" srcOrd="6" destOrd="0" presId="urn:microsoft.com/office/officeart/2005/8/layout/vList2"/>
    <dgm:cxn modelId="{CBDFFAC0-4790-4121-869B-34B6D76862D9}" type="presParOf" srcId="{7FF2A1AE-B382-47DB-85E9-5405EDC49251}" destId="{96CE671D-87D8-40F9-824C-70242E53DF62}" srcOrd="7" destOrd="0" presId="urn:microsoft.com/office/officeart/2005/8/layout/vList2"/>
    <dgm:cxn modelId="{42F2F9A0-D555-4A4A-8DDE-5128F4216F23}" type="presParOf" srcId="{7FF2A1AE-B382-47DB-85E9-5405EDC49251}" destId="{265028AB-EB50-4431-BB08-D428566EB641}" srcOrd="8" destOrd="0" presId="urn:microsoft.com/office/officeart/2005/8/layout/vList2"/>
    <dgm:cxn modelId="{90434C8D-295C-468F-8E8A-9C48298B7A6E}" type="presParOf" srcId="{7FF2A1AE-B382-47DB-85E9-5405EDC49251}" destId="{6B8355F6-4568-45DF-A59B-E4AAE57F9D08}" srcOrd="9" destOrd="0" presId="urn:microsoft.com/office/officeart/2005/8/layout/vList2"/>
    <dgm:cxn modelId="{C0E0AA99-74BA-498E-9BB3-714CB37F0A58}" type="presParOf" srcId="{7FF2A1AE-B382-47DB-85E9-5405EDC49251}" destId="{996B6B05-26DC-4013-B9F3-7CB7AE5AFD5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02C669-75F8-4485-8B22-03DFE3E4649C}" type="doc">
      <dgm:prSet loTypeId="urn:microsoft.com/office/officeart/2005/8/layout/vList2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3806FF4-98EC-40E3-84FD-5C5B72E63FFF}">
      <dgm:prSet/>
      <dgm:spPr>
        <a:gradFill rotWithShape="0">
          <a:gsLst>
            <a:gs pos="0">
              <a:srgbClr val="22748A"/>
            </a:gs>
            <a:gs pos="80000">
              <a:srgbClr val="2792AF"/>
            </a:gs>
            <a:gs pos="100000">
              <a:srgbClr val="269CBC"/>
            </a:gs>
          </a:gsLst>
        </a:gradFill>
      </dgm:spPr>
      <dgm:t>
        <a:bodyPr/>
        <a:lstStyle/>
        <a:p>
          <a:pPr rtl="0"/>
          <a:r>
            <a:rPr lang="en-US" smtClean="0"/>
            <a:t>Better understanding of their health and medical conditions</a:t>
          </a:r>
          <a:endParaRPr lang="en-US"/>
        </a:p>
      </dgm:t>
    </dgm:pt>
    <dgm:pt modelId="{237C10E2-8A86-4B3E-B5FF-A5A640C51A05}" type="parTrans" cxnId="{D63C996B-7D07-4D75-8951-DBABEF02EDBB}">
      <dgm:prSet/>
      <dgm:spPr/>
      <dgm:t>
        <a:bodyPr/>
        <a:lstStyle/>
        <a:p>
          <a:endParaRPr lang="en-US"/>
        </a:p>
      </dgm:t>
    </dgm:pt>
    <dgm:pt modelId="{3F7DBD8B-66F4-4FD2-B193-70E6CA00603B}" type="sibTrans" cxnId="{D63C996B-7D07-4D75-8951-DBABEF02EDBB}">
      <dgm:prSet/>
      <dgm:spPr/>
      <dgm:t>
        <a:bodyPr/>
        <a:lstStyle/>
        <a:p>
          <a:endParaRPr lang="en-US"/>
        </a:p>
      </dgm:t>
    </dgm:pt>
    <dgm:pt modelId="{4A8F6921-D6F1-4E06-ACD1-7F86D75DD628}">
      <dgm:prSet/>
      <dgm:spPr>
        <a:gradFill rotWithShape="0">
          <a:gsLst>
            <a:gs pos="0">
              <a:srgbClr val="22748A"/>
            </a:gs>
            <a:gs pos="80000">
              <a:srgbClr val="2792AF"/>
            </a:gs>
            <a:gs pos="100000">
              <a:srgbClr val="269CBC"/>
            </a:gs>
          </a:gsLst>
        </a:gradFill>
      </dgm:spPr>
      <dgm:t>
        <a:bodyPr/>
        <a:lstStyle/>
        <a:p>
          <a:pPr rtl="0"/>
          <a:r>
            <a:rPr lang="en-US" smtClean="0"/>
            <a:t>Taking better care of themselves</a:t>
          </a:r>
          <a:endParaRPr lang="en-US"/>
        </a:p>
      </dgm:t>
    </dgm:pt>
    <dgm:pt modelId="{099C5887-212E-4196-90A5-FAFF5083BA9E}" type="parTrans" cxnId="{28D063CA-7F16-45A1-8F16-2A358596C660}">
      <dgm:prSet/>
      <dgm:spPr/>
      <dgm:t>
        <a:bodyPr/>
        <a:lstStyle/>
        <a:p>
          <a:endParaRPr lang="en-US"/>
        </a:p>
      </dgm:t>
    </dgm:pt>
    <dgm:pt modelId="{9D4E88FC-84F0-432F-970B-F8DC3ABD517D}" type="sibTrans" cxnId="{28D063CA-7F16-45A1-8F16-2A358596C660}">
      <dgm:prSet/>
      <dgm:spPr/>
      <dgm:t>
        <a:bodyPr/>
        <a:lstStyle/>
        <a:p>
          <a:endParaRPr lang="en-US"/>
        </a:p>
      </dgm:t>
    </dgm:pt>
    <dgm:pt modelId="{3E0DFB10-FAB7-46C8-9252-4A3235E4381C}">
      <dgm:prSet/>
      <dgm:spPr>
        <a:gradFill rotWithShape="0">
          <a:gsLst>
            <a:gs pos="0">
              <a:srgbClr val="22748A"/>
            </a:gs>
            <a:gs pos="80000">
              <a:srgbClr val="2792AF"/>
            </a:gs>
            <a:gs pos="100000">
              <a:srgbClr val="269CBC"/>
            </a:gs>
          </a:gsLst>
        </a:gradFill>
      </dgm:spPr>
      <dgm:t>
        <a:bodyPr/>
        <a:lstStyle/>
        <a:p>
          <a:pPr rtl="0"/>
          <a:r>
            <a:rPr lang="en-US" smtClean="0"/>
            <a:t>Doing better with their medications</a:t>
          </a:r>
          <a:endParaRPr lang="en-US"/>
        </a:p>
      </dgm:t>
    </dgm:pt>
    <dgm:pt modelId="{EA6191B1-4DDC-4A43-B58C-7D4F3877DCDA}" type="parTrans" cxnId="{44D21C3C-1C96-4436-B80B-23789684B63D}">
      <dgm:prSet/>
      <dgm:spPr/>
      <dgm:t>
        <a:bodyPr/>
        <a:lstStyle/>
        <a:p>
          <a:endParaRPr lang="en-US"/>
        </a:p>
      </dgm:t>
    </dgm:pt>
    <dgm:pt modelId="{3298769A-CC42-4302-A60A-6D0524075B02}" type="sibTrans" cxnId="{44D21C3C-1C96-4436-B80B-23789684B63D}">
      <dgm:prSet/>
      <dgm:spPr/>
      <dgm:t>
        <a:bodyPr/>
        <a:lstStyle/>
        <a:p>
          <a:endParaRPr lang="en-US"/>
        </a:p>
      </dgm:t>
    </dgm:pt>
    <dgm:pt modelId="{1AE909BE-6EEF-43B2-88C5-1610E4EE2E44}">
      <dgm:prSet/>
      <dgm:spPr>
        <a:gradFill rotWithShape="0">
          <a:gsLst>
            <a:gs pos="0">
              <a:srgbClr val="22748A"/>
            </a:gs>
            <a:gs pos="80000">
              <a:srgbClr val="2792AF"/>
            </a:gs>
            <a:gs pos="100000">
              <a:srgbClr val="269CBC"/>
            </a:gs>
          </a:gsLst>
        </a:gradFill>
      </dgm:spPr>
      <dgm:t>
        <a:bodyPr/>
        <a:lstStyle/>
        <a:p>
          <a:pPr rtl="0"/>
          <a:r>
            <a:rPr lang="en-US" smtClean="0"/>
            <a:t>Did not feel overwhelmed</a:t>
          </a:r>
          <a:endParaRPr lang="en-US"/>
        </a:p>
      </dgm:t>
    </dgm:pt>
    <dgm:pt modelId="{068E6755-861A-4DD3-A386-B0E0C2FD4FF3}" type="parTrans" cxnId="{8EB37B4D-C0CE-4B87-B722-309F8F674C2D}">
      <dgm:prSet/>
      <dgm:spPr/>
      <dgm:t>
        <a:bodyPr/>
        <a:lstStyle/>
        <a:p>
          <a:endParaRPr lang="en-US"/>
        </a:p>
      </dgm:t>
    </dgm:pt>
    <dgm:pt modelId="{ED2A67AA-9006-4616-ACB8-33608B0816E2}" type="sibTrans" cxnId="{8EB37B4D-C0CE-4B87-B722-309F8F674C2D}">
      <dgm:prSet/>
      <dgm:spPr/>
      <dgm:t>
        <a:bodyPr/>
        <a:lstStyle/>
        <a:p>
          <a:endParaRPr lang="en-US"/>
        </a:p>
      </dgm:t>
    </dgm:pt>
    <dgm:pt modelId="{6386E695-8051-4471-AB64-41339EDC4079}" type="pres">
      <dgm:prSet presAssocID="{8E02C669-75F8-4485-8B22-03DFE3E464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B2D516-B12C-41A5-8860-D90FAADCD271}" type="pres">
      <dgm:prSet presAssocID="{B3806FF4-98EC-40E3-84FD-5C5B72E63FF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53B59-7A8B-41F2-8449-A34835D072F2}" type="pres">
      <dgm:prSet presAssocID="{3F7DBD8B-66F4-4FD2-B193-70E6CA00603B}" presName="spacer" presStyleCnt="0"/>
      <dgm:spPr/>
    </dgm:pt>
    <dgm:pt modelId="{5FD2D1B4-5FDF-4E55-88B5-75838162CDE3}" type="pres">
      <dgm:prSet presAssocID="{4A8F6921-D6F1-4E06-ACD1-7F86D75DD62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C845D-085D-4918-A938-57E6C5437E1D}" type="pres">
      <dgm:prSet presAssocID="{9D4E88FC-84F0-432F-970B-F8DC3ABD517D}" presName="spacer" presStyleCnt="0"/>
      <dgm:spPr/>
    </dgm:pt>
    <dgm:pt modelId="{677CBDDA-79D1-48E3-B6B0-A0B403AD0199}" type="pres">
      <dgm:prSet presAssocID="{3E0DFB10-FAB7-46C8-9252-4A3235E4381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4D9EE-6F2F-46FB-864D-84905CCE2A01}" type="pres">
      <dgm:prSet presAssocID="{3298769A-CC42-4302-A60A-6D0524075B02}" presName="spacer" presStyleCnt="0"/>
      <dgm:spPr/>
    </dgm:pt>
    <dgm:pt modelId="{EC9AD635-652C-4622-96A9-0EE8EEA65234}" type="pres">
      <dgm:prSet presAssocID="{1AE909BE-6EEF-43B2-88C5-1610E4EE2E4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D063CA-7F16-45A1-8F16-2A358596C660}" srcId="{8E02C669-75F8-4485-8B22-03DFE3E4649C}" destId="{4A8F6921-D6F1-4E06-ACD1-7F86D75DD628}" srcOrd="1" destOrd="0" parTransId="{099C5887-212E-4196-90A5-FAFF5083BA9E}" sibTransId="{9D4E88FC-84F0-432F-970B-F8DC3ABD517D}"/>
    <dgm:cxn modelId="{CE5F43A9-699C-4CF7-BD13-E54DAD41552F}" type="presOf" srcId="{4A8F6921-D6F1-4E06-ACD1-7F86D75DD628}" destId="{5FD2D1B4-5FDF-4E55-88B5-75838162CDE3}" srcOrd="0" destOrd="0" presId="urn:microsoft.com/office/officeart/2005/8/layout/vList2"/>
    <dgm:cxn modelId="{8EB37B4D-C0CE-4B87-B722-309F8F674C2D}" srcId="{8E02C669-75F8-4485-8B22-03DFE3E4649C}" destId="{1AE909BE-6EEF-43B2-88C5-1610E4EE2E44}" srcOrd="3" destOrd="0" parTransId="{068E6755-861A-4DD3-A386-B0E0C2FD4FF3}" sibTransId="{ED2A67AA-9006-4616-ACB8-33608B0816E2}"/>
    <dgm:cxn modelId="{17298BA1-1C0C-458B-AE47-4B46E139CBB2}" type="presOf" srcId="{B3806FF4-98EC-40E3-84FD-5C5B72E63FFF}" destId="{62B2D516-B12C-41A5-8860-D90FAADCD271}" srcOrd="0" destOrd="0" presId="urn:microsoft.com/office/officeart/2005/8/layout/vList2"/>
    <dgm:cxn modelId="{44D21C3C-1C96-4436-B80B-23789684B63D}" srcId="{8E02C669-75F8-4485-8B22-03DFE3E4649C}" destId="{3E0DFB10-FAB7-46C8-9252-4A3235E4381C}" srcOrd="2" destOrd="0" parTransId="{EA6191B1-4DDC-4A43-B58C-7D4F3877DCDA}" sibTransId="{3298769A-CC42-4302-A60A-6D0524075B02}"/>
    <dgm:cxn modelId="{D63C996B-7D07-4D75-8951-DBABEF02EDBB}" srcId="{8E02C669-75F8-4485-8B22-03DFE3E4649C}" destId="{B3806FF4-98EC-40E3-84FD-5C5B72E63FFF}" srcOrd="0" destOrd="0" parTransId="{237C10E2-8A86-4B3E-B5FF-A5A640C51A05}" sibTransId="{3F7DBD8B-66F4-4FD2-B193-70E6CA00603B}"/>
    <dgm:cxn modelId="{E7A56DC2-FD3C-4A11-B34E-95574B2B1E85}" type="presOf" srcId="{3E0DFB10-FAB7-46C8-9252-4A3235E4381C}" destId="{677CBDDA-79D1-48E3-B6B0-A0B403AD0199}" srcOrd="0" destOrd="0" presId="urn:microsoft.com/office/officeart/2005/8/layout/vList2"/>
    <dgm:cxn modelId="{68A09676-AA4B-4364-9405-55113E0CDE61}" type="presOf" srcId="{1AE909BE-6EEF-43B2-88C5-1610E4EE2E44}" destId="{EC9AD635-652C-4622-96A9-0EE8EEA65234}" srcOrd="0" destOrd="0" presId="urn:microsoft.com/office/officeart/2005/8/layout/vList2"/>
    <dgm:cxn modelId="{3FCFDF50-7B88-42E1-84C0-13CE1599FC89}" type="presOf" srcId="{8E02C669-75F8-4485-8B22-03DFE3E4649C}" destId="{6386E695-8051-4471-AB64-41339EDC4079}" srcOrd="0" destOrd="0" presId="urn:microsoft.com/office/officeart/2005/8/layout/vList2"/>
    <dgm:cxn modelId="{15522535-819D-41A1-94FA-767DEA6D7286}" type="presParOf" srcId="{6386E695-8051-4471-AB64-41339EDC4079}" destId="{62B2D516-B12C-41A5-8860-D90FAADCD271}" srcOrd="0" destOrd="0" presId="urn:microsoft.com/office/officeart/2005/8/layout/vList2"/>
    <dgm:cxn modelId="{07259D9B-89CA-459F-ACF8-71F2BAE2CBF1}" type="presParOf" srcId="{6386E695-8051-4471-AB64-41339EDC4079}" destId="{8D753B59-7A8B-41F2-8449-A34835D072F2}" srcOrd="1" destOrd="0" presId="urn:microsoft.com/office/officeart/2005/8/layout/vList2"/>
    <dgm:cxn modelId="{98A005F2-3708-4029-BE8D-4369175C9F9C}" type="presParOf" srcId="{6386E695-8051-4471-AB64-41339EDC4079}" destId="{5FD2D1B4-5FDF-4E55-88B5-75838162CDE3}" srcOrd="2" destOrd="0" presId="urn:microsoft.com/office/officeart/2005/8/layout/vList2"/>
    <dgm:cxn modelId="{CD0FD3FF-E2F5-4B96-A0E5-01BEEB99CEE4}" type="presParOf" srcId="{6386E695-8051-4471-AB64-41339EDC4079}" destId="{46BC845D-085D-4918-A938-57E6C5437E1D}" srcOrd="3" destOrd="0" presId="urn:microsoft.com/office/officeart/2005/8/layout/vList2"/>
    <dgm:cxn modelId="{CF28FDEE-A941-4B4D-8CF4-AAF09C8ECFC3}" type="presParOf" srcId="{6386E695-8051-4471-AB64-41339EDC4079}" destId="{677CBDDA-79D1-48E3-B6B0-A0B403AD0199}" srcOrd="4" destOrd="0" presId="urn:microsoft.com/office/officeart/2005/8/layout/vList2"/>
    <dgm:cxn modelId="{F57DC4E5-72CF-4D8E-B03F-F521BBF9A2BB}" type="presParOf" srcId="{6386E695-8051-4471-AB64-41339EDC4079}" destId="{5BE4D9EE-6F2F-46FB-864D-84905CCE2A01}" srcOrd="5" destOrd="0" presId="urn:microsoft.com/office/officeart/2005/8/layout/vList2"/>
    <dgm:cxn modelId="{3BC6E73D-8A8A-44CF-8CAC-8DCDD6E672D3}" type="presParOf" srcId="{6386E695-8051-4471-AB64-41339EDC4079}" destId="{EC9AD635-652C-4622-96A9-0EE8EEA6523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8F096D-67F1-47DB-8AAD-FEB47BB22CFA}">
      <dsp:nvSpPr>
        <dsp:cNvPr id="0" name=""/>
        <dsp:cNvSpPr/>
      </dsp:nvSpPr>
      <dsp:spPr>
        <a:xfrm>
          <a:off x="1060" y="127896"/>
          <a:ext cx="4135561" cy="2481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1. Understand the Blue Button concept and how it relates to Meaningful Use</a:t>
          </a:r>
          <a:endParaRPr lang="en-US" sz="3200" kern="1200" dirty="0"/>
        </a:p>
      </dsp:txBody>
      <dsp:txXfrm>
        <a:off x="1060" y="127896"/>
        <a:ext cx="4135561" cy="2481336"/>
      </dsp:txXfrm>
    </dsp:sp>
    <dsp:sp modelId="{80A03AC6-99EA-4C10-96E8-626A0AC560B9}">
      <dsp:nvSpPr>
        <dsp:cNvPr id="0" name=""/>
        <dsp:cNvSpPr/>
      </dsp:nvSpPr>
      <dsp:spPr>
        <a:xfrm>
          <a:off x="4550178" y="127896"/>
          <a:ext cx="4135561" cy="2481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2. Describe the VA Blue Button and </a:t>
          </a:r>
          <a:br>
            <a:rPr lang="en-US" sz="3200" kern="1200" dirty="0" smtClean="0"/>
          </a:br>
          <a:r>
            <a:rPr lang="en-US" sz="3200" kern="1200" dirty="0" smtClean="0"/>
            <a:t>VA </a:t>
          </a:r>
          <a:r>
            <a:rPr lang="en-US" sz="3200" kern="1200" dirty="0" err="1" smtClean="0"/>
            <a:t>OpenNotes</a:t>
          </a:r>
          <a:r>
            <a:rPr lang="en-US" sz="3200" kern="1200" dirty="0" smtClean="0"/>
            <a:t>, and how they relate to VA health care delivery</a:t>
          </a:r>
          <a:endParaRPr lang="en-US" sz="3200" kern="1200" dirty="0"/>
        </a:p>
      </dsp:txBody>
      <dsp:txXfrm>
        <a:off x="4550178" y="127896"/>
        <a:ext cx="4135561" cy="2481336"/>
      </dsp:txXfrm>
    </dsp:sp>
    <dsp:sp modelId="{58F49171-8877-405F-BE95-5194548AF805}">
      <dsp:nvSpPr>
        <dsp:cNvPr id="0" name=""/>
        <dsp:cNvSpPr/>
      </dsp:nvSpPr>
      <dsp:spPr>
        <a:xfrm>
          <a:off x="2275619" y="3022789"/>
          <a:ext cx="4135561" cy="2481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rgbClr val="3571B9"/>
            </a:gs>
            <a:gs pos="100000">
              <a:srgbClr val="3372B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3. Describe Veteran feedback received to date, and the patient experience with VA </a:t>
          </a:r>
          <a:r>
            <a:rPr lang="en-US" sz="3200" kern="1200" dirty="0" err="1" smtClean="0"/>
            <a:t>OpenNotes</a:t>
          </a:r>
          <a:r>
            <a:rPr lang="en-US" sz="3200" kern="1200" dirty="0" smtClean="0"/>
            <a:t>.</a:t>
          </a:r>
          <a:endParaRPr lang="en-US" sz="3200" kern="1200" dirty="0"/>
        </a:p>
      </dsp:txBody>
      <dsp:txXfrm>
        <a:off x="2275619" y="3022789"/>
        <a:ext cx="4135561" cy="248133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D9645-9FEF-40F9-82B4-6B900C180273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A51C3-518F-4F0D-B932-9AF47A2C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57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Dawnell.</a:t>
            </a:r>
            <a:r>
              <a:rPr lang="en-US" baseline="0" dirty="0" smtClean="0"/>
              <a:t> </a:t>
            </a:r>
            <a:r>
              <a:rPr lang="en-US" dirty="0" smtClean="0"/>
              <a:t>I am so</a:t>
            </a:r>
            <a:r>
              <a:rPr lang="en-US" baseline="0" dirty="0" smtClean="0"/>
              <a:t> excited</a:t>
            </a:r>
            <a:r>
              <a:rPr lang="en-US" dirty="0" smtClean="0"/>
              <a:t> to be here today to talk</a:t>
            </a:r>
            <a:r>
              <a:rPr lang="en-US" baseline="0" dirty="0" smtClean="0"/>
              <a:t> with all of you about the VA Blue Button.</a:t>
            </a:r>
          </a:p>
          <a:p>
            <a:r>
              <a:rPr lang="en-US" baseline="0" dirty="0" smtClean="0"/>
              <a:t>--Proud to say I’ve worked at VA for more than thirty years</a:t>
            </a:r>
          </a:p>
          <a:p>
            <a:r>
              <a:rPr lang="en-US" baseline="0" dirty="0" smtClean="0"/>
              <a:t>--VA has made many important contributions to our nations healthcare system over those years</a:t>
            </a:r>
          </a:p>
          <a:p>
            <a:r>
              <a:rPr lang="en-US" baseline="0" dirty="0" smtClean="0"/>
              <a:t>--But one that I’m MOST excited about has happened just in the last few years:</a:t>
            </a:r>
          </a:p>
          <a:p>
            <a:r>
              <a:rPr lang="en-US" baseline="0" dirty="0" smtClean="0"/>
              <a:t>----opening up the vault of the medical record and enabling patients to ACCESS and DOWNLOAD their data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3419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Meanwhile Beyond</a:t>
            </a:r>
            <a:r>
              <a:rPr lang="en-US" baseline="0" dirty="0" smtClean="0">
                <a:effectLst/>
              </a:rPr>
              <a:t> VA…</a:t>
            </a:r>
          </a:p>
          <a:p>
            <a:r>
              <a:rPr lang="en-US" dirty="0" smtClean="0">
                <a:effectLst/>
              </a:rPr>
              <a:t>--From September 2010 to 2013, the Blue Button evolved from this simple idea to a ‘paradigm shift’</a:t>
            </a:r>
          </a:p>
          <a:p>
            <a:r>
              <a:rPr lang="en-US" dirty="0" smtClean="0">
                <a:effectLst/>
              </a:rPr>
              <a:t>--ONC at DHHS embraced the</a:t>
            </a:r>
            <a:r>
              <a:rPr lang="en-US" baseline="0" dirty="0" smtClean="0">
                <a:effectLst/>
              </a:rPr>
              <a:t> concept, took the reins and set multiple initiatives in motion to spawn a ‘movement’ </a:t>
            </a:r>
          </a:p>
          <a:p>
            <a:r>
              <a:rPr lang="en-US" baseline="0" dirty="0" smtClean="0">
                <a:effectLst/>
              </a:rPr>
              <a:t>-----inspiring industry commitment with the Blue Button Pledge</a:t>
            </a:r>
          </a:p>
          <a:p>
            <a:r>
              <a:rPr lang="en-US" baseline="0" dirty="0" smtClean="0">
                <a:effectLst/>
              </a:rPr>
              <a:t>-----hosting developer’s challenges and contests to optimize the presentation of information to effectively translate ‘data’ into ‘actionable information’ via the Blue Button Accelerator</a:t>
            </a:r>
          </a:p>
          <a:p>
            <a:r>
              <a:rPr lang="en-US" baseline="0" dirty="0" smtClean="0">
                <a:effectLst/>
              </a:rPr>
              <a:t>-----also helping to create consumer awareness, incentivize vendor communities, and creating a vision for expansion (Blue Button Plus and Blue Button DIRECT)</a:t>
            </a:r>
          </a:p>
          <a:p>
            <a:r>
              <a:rPr lang="en-US" baseline="0" dirty="0" smtClean="0">
                <a:effectLst/>
              </a:rPr>
              <a:t>--The “healthIT.gov” website is a great resource to stay abreast of the evolution of the Blue Button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---Here is how ONC now describes </a:t>
            </a:r>
            <a:r>
              <a:rPr lang="en-US" baseline="0" dirty="0" smtClean="0">
                <a:effectLst/>
              </a:rPr>
              <a:t>“Blue Button”</a:t>
            </a:r>
          </a:p>
          <a:p>
            <a:endParaRPr lang="en-US" baseline="0" dirty="0" smtClean="0">
              <a:effectLst/>
            </a:endParaRPr>
          </a:p>
          <a:p>
            <a:r>
              <a:rPr lang="en-US" sz="1200" dirty="0" smtClean="0"/>
              <a:t>“Blue Button” is shorthand for a </a:t>
            </a:r>
            <a:r>
              <a:rPr lang="en-US" sz="1200" i="1" dirty="0" smtClean="0"/>
              <a:t>movement</a:t>
            </a:r>
            <a:r>
              <a:rPr lang="en-US" sz="1200" dirty="0" smtClean="0"/>
              <a:t> toward an improved healthcare system in which patients and providers use information technology to COLLABORATE and improve health. </a:t>
            </a:r>
          </a:p>
          <a:p>
            <a:endParaRPr lang="en-US" sz="1200" dirty="0" smtClean="0"/>
          </a:p>
          <a:p>
            <a:r>
              <a:rPr lang="en-US" sz="1200" dirty="0" smtClean="0"/>
              <a:t>“Blue Button” is not a noun , it’s a verb, meaning, for a consumer, “download my health data so I can use it.” </a:t>
            </a: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 evidence of the scope of this movement…</a:t>
            </a:r>
          </a:p>
          <a:p>
            <a:r>
              <a:rPr lang="en-US" dirty="0" smtClean="0">
                <a:effectLst/>
              </a:rPr>
              <a:t>--seen on twitter [</a:t>
            </a:r>
            <a:r>
              <a:rPr lang="en-US" dirty="0" err="1" smtClean="0">
                <a:effectLst/>
              </a:rPr>
              <a:t>hashtag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BlueButton</a:t>
            </a:r>
            <a:r>
              <a:rPr lang="en-US" dirty="0" smtClean="0">
                <a:effectLst/>
              </a:rPr>
              <a:t>]</a:t>
            </a:r>
          </a:p>
          <a:p>
            <a:r>
              <a:rPr lang="en-US" dirty="0" smtClean="0">
                <a:effectLst/>
              </a:rPr>
              <a:t>--Dr.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Farzad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Mostashari</a:t>
            </a:r>
            <a:r>
              <a:rPr lang="en-US" baseline="0" dirty="0" smtClean="0">
                <a:effectLst/>
              </a:rPr>
              <a:t> [former National Coordinator for Health IT] with his walking gallery jacket painted by artist Regina Holliday</a:t>
            </a:r>
          </a:p>
          <a:p>
            <a:r>
              <a:rPr lang="en-US" baseline="0" dirty="0" smtClean="0">
                <a:effectLst/>
              </a:rPr>
              <a:t>--Holding the Blue Button in his hands with 3 waves of Meaningful Use (representing the 3 stages of meaningful use)</a:t>
            </a:r>
          </a:p>
          <a:p>
            <a:endParaRPr lang="en-US" baseline="0" dirty="0" smtClean="0">
              <a:effectLst/>
            </a:endParaRPr>
          </a:p>
          <a:p>
            <a:r>
              <a:rPr lang="en-US" baseline="0" dirty="0" smtClean="0">
                <a:effectLst/>
              </a:rPr>
              <a:t>--you can use Twitter to stay abreast of the rapidly evolving Blue Button movement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--Meaningful Use of certified EHR Technology places focus on not just implementing technology, but using that technology in meaningful</a:t>
            </a:r>
            <a:r>
              <a:rPr lang="en-US" baseline="0" dirty="0" smtClean="0">
                <a:effectLst/>
              </a:rPr>
              <a:t> ways 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--MU objectives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effectLst/>
              </a:rPr>
              <a:t>Improve healthcare quality, safety, and efficiency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effectLst/>
              </a:rPr>
              <a:t>Reduce health disparities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effectLst/>
              </a:rPr>
              <a:t>Fully ENGAGE patients and their families and caregivers in their health care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effectLst/>
              </a:rPr>
              <a:t>Improve care coordination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effectLst/>
              </a:rPr>
              <a:t>Improve the health of the population and public health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effectLst/>
              </a:rPr>
              <a:t>And of course maintain privacy and security across all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dirty="0" smtClean="0">
                <a:effectLst/>
              </a:rPr>
              <a:t>--How does this relate to the Blue Button?</a:t>
            </a:r>
          </a:p>
          <a:p>
            <a:r>
              <a:rPr lang="en-US" dirty="0" smtClean="0">
                <a:effectLst/>
              </a:rPr>
              <a:t>--Stage 2 of MU criteria now includes</a:t>
            </a:r>
            <a:r>
              <a:rPr lang="en-US" baseline="0" dirty="0" smtClean="0">
                <a:effectLst/>
              </a:rPr>
              <a:t> providing  patients with access to View/Download and Transmit their personal health information</a:t>
            </a:r>
          </a:p>
          <a:p>
            <a:r>
              <a:rPr lang="en-US" baseline="0" dirty="0" smtClean="0">
                <a:effectLst/>
              </a:rPr>
              <a:t>--Blue Button is the tool </a:t>
            </a:r>
          </a:p>
          <a:p>
            <a:r>
              <a:rPr lang="en-US" baseline="0" dirty="0" smtClean="0">
                <a:effectLst/>
              </a:rPr>
              <a:t>--Why is this so important? Let me tell you a personal story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May of 2010 my brother was in the Emergency Room</a:t>
            </a:r>
          </a:p>
          <a:p>
            <a:r>
              <a:rPr lang="en-US" baseline="0" dirty="0" smtClean="0"/>
              <a:t>--Need just-in-time access to critical information (e.g. meds, problem list, allergies, lab results, etc.)</a:t>
            </a:r>
          </a:p>
          <a:p>
            <a:r>
              <a:rPr lang="en-US" baseline="0" dirty="0" smtClean="0"/>
              <a:t>--right information/right place/right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My experience with care coordination</a:t>
            </a:r>
          </a:p>
          <a:p>
            <a:r>
              <a:rPr lang="en-US" baseline="0" dirty="0" smtClean="0"/>
              <a:t>--6 phone calls, 2 letters, and in desperation…one formal patient complaint later…</a:t>
            </a:r>
          </a:p>
          <a:p>
            <a:r>
              <a:rPr lang="en-US" baseline="0" dirty="0" smtClean="0"/>
              <a:t>--Need just-in-time access to critical information (e.g. meds, problem list, allergies, lab results,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--for example, an accurate details about current medications:</a:t>
            </a:r>
            <a:r>
              <a:rPr lang="en-US" baseline="0" dirty="0" smtClean="0"/>
              <a:t>   </a:t>
            </a:r>
            <a:r>
              <a:rPr lang="en-US" dirty="0" smtClean="0"/>
              <a:t>critical to patient safety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0136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Healthcare pivots on INFORMATION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--right information/right place/right time…AND often Just In Time…</a:t>
            </a:r>
          </a:p>
          <a:p>
            <a:r>
              <a:rPr lang="en-US" baseline="0" dirty="0" smtClean="0"/>
              <a:t>--patients play a role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 let’s pause for a moment and take a look at your poll results. </a:t>
            </a:r>
          </a:p>
          <a:p>
            <a:endParaRPr lang="en-US" dirty="0" smtClean="0"/>
          </a:p>
          <a:p>
            <a:r>
              <a:rPr lang="en-US" dirty="0" smtClean="0"/>
              <a:t>I asked you to answer the question: what is your role?</a:t>
            </a:r>
            <a:endParaRPr lang="en-US" sz="1200" dirty="0" smtClean="0"/>
          </a:p>
          <a:p>
            <a:r>
              <a:rPr lang="en-US" dirty="0" smtClean="0"/>
              <a:t>--This was a bit of a trick question.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--Family member or Caregiver ???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We have to get away from thinking that it’s US versus THEM. We ARE THEM.</a:t>
            </a:r>
          </a:p>
          <a:p>
            <a:endParaRPr lang="en-US" dirty="0" smtClean="0"/>
          </a:p>
          <a:p>
            <a:pPr marL="914400" lvl="1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855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--For decades, patient access to their personal health and medical information has been constrained BOTH culturally and technologically.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--Even though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 record keeping continues to transform from paper to electronic…..important data has still been LOCKED in the ‘vault’ of the medical record.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to cue studio to take down poll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8556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are all patients, family members of patients, or caregivers…if not today, then inevitably in future days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--Information is powerful medicine.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--Many of you are also health care professionals, researchers or involved in some very important way in the delivery of healthcare services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--For all of us…Information is powerful medicine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--How will you utilize the Blue Button?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/>
              <a:t>--We’ve talked about the Blue Button concept and how it relates to Meaningful Use </a:t>
            </a:r>
          </a:p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/>
              <a:t>--Now let’s take a closer look at My</a:t>
            </a:r>
            <a:r>
              <a:rPr lang="en-US" sz="1200" baseline="0" dirty="0" smtClean="0"/>
              <a:t> HealtheVet and the VA Blue Button</a:t>
            </a:r>
          </a:p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1200" baseline="0" dirty="0" smtClean="0"/>
              <a:t>--My HealtheVet is VA’s Personal Health Record portal: a suite of tools to empower patients in their care</a:t>
            </a:r>
          </a:p>
          <a:p>
            <a:pPr marL="365760" marR="0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--Veterans can refill prescriptions, use Secure Messaging with their VA health care team, view VA Appointments, access the Veterans Health Library…and much more.</a:t>
            </a:r>
          </a:p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endParaRPr lang="en-US" sz="1200" baseline="0" dirty="0" smtClean="0"/>
          </a:p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</a:t>
            </a:r>
            <a:r>
              <a:rPr lang="en-US" baseline="0" dirty="0" smtClean="0"/>
              <a:t> HealtheVet objectives are aimed at engaging patients to be active participants in their care.</a:t>
            </a:r>
            <a:endParaRPr lang="en-US" sz="1200" baseline="0" dirty="0" smtClean="0">
              <a:latin typeface="+mn-lt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SzPct val="80000"/>
              <a:buFont typeface="Arial" pitchFamily="34" charset="0"/>
              <a:buNone/>
            </a:pPr>
            <a:r>
              <a:rPr lang="en-US" sz="1200" baseline="0" dirty="0" smtClean="0">
                <a:latin typeface="+mn-lt"/>
              </a:rPr>
              <a:t>--</a:t>
            </a:r>
            <a:r>
              <a:rPr lang="en-US" sz="1200" dirty="0" smtClean="0">
                <a:latin typeface="Calibri" pitchFamily="34" charset="0"/>
              </a:rPr>
              <a:t>Provide Veterans with an easy to use Personal Health Record (PHR), trusted health education resources, and tools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SzPct val="80000"/>
              <a:buFont typeface="Arial" pitchFamily="34" charset="0"/>
              <a:buNone/>
            </a:pPr>
            <a:r>
              <a:rPr lang="en-US" sz="1200" dirty="0" smtClean="0">
                <a:latin typeface="Calibri" pitchFamily="34" charset="0"/>
              </a:rPr>
              <a:t>--Give VA patients </a:t>
            </a:r>
            <a:r>
              <a:rPr lang="en-US" sz="1200" b="1" dirty="0" smtClean="0">
                <a:latin typeface="Calibri" pitchFamily="34" charset="0"/>
              </a:rPr>
              <a:t>easy access to data </a:t>
            </a:r>
            <a:r>
              <a:rPr lang="en-US" sz="1200" dirty="0" smtClean="0">
                <a:latin typeface="Calibri" pitchFamily="34" charset="0"/>
              </a:rPr>
              <a:t>from the VA Electronic Health Record (EHR)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SzPct val="80000"/>
              <a:buFont typeface="Arial" pitchFamily="34" charset="0"/>
              <a:buNone/>
            </a:pPr>
            <a:r>
              <a:rPr lang="en-US" sz="1200" dirty="0" smtClean="0">
                <a:latin typeface="Calibri" pitchFamily="34" charset="0"/>
              </a:rPr>
              <a:t>--Provide them with </a:t>
            </a:r>
            <a:r>
              <a:rPr lang="en-US" sz="1200" b="1" dirty="0" smtClean="0">
                <a:latin typeface="Calibri" pitchFamily="34" charset="0"/>
              </a:rPr>
              <a:t>tools to understand and manage</a:t>
            </a:r>
            <a:r>
              <a:rPr lang="en-US" sz="1200" dirty="0" smtClean="0">
                <a:latin typeface="Calibri" pitchFamily="34" charset="0"/>
              </a:rPr>
              <a:t> their information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SzPct val="80000"/>
              <a:buFont typeface="Arial" pitchFamily="34" charset="0"/>
              <a:buNone/>
            </a:pPr>
            <a:r>
              <a:rPr lang="en-US" sz="1200" dirty="0" smtClean="0">
                <a:latin typeface="Calibri" pitchFamily="34" charset="0"/>
              </a:rPr>
              <a:t>--Support their need to </a:t>
            </a:r>
            <a:r>
              <a:rPr lang="en-US" sz="1200" b="1" dirty="0" smtClean="0">
                <a:latin typeface="Calibri" pitchFamily="34" charset="0"/>
              </a:rPr>
              <a:t>communicate easily </a:t>
            </a:r>
            <a:r>
              <a:rPr lang="en-US" sz="1200" dirty="0" smtClean="0">
                <a:latin typeface="Calibri" pitchFamily="34" charset="0"/>
              </a:rPr>
              <a:t>with their health care team(s) using Secure Messaging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0785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 pitchFamily="34" charset="0"/>
              </a:rPr>
              <a:t>--and ultimately…to Improve </a:t>
            </a:r>
            <a:r>
              <a:rPr lang="en-US" sz="1200" b="1" dirty="0" smtClean="0">
                <a:latin typeface="Calibri" pitchFamily="34" charset="0"/>
              </a:rPr>
              <a:t>access, satisfaction, outcomes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94073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Use of My </a:t>
            </a:r>
            <a:r>
              <a:rPr lang="en-US" dirty="0" err="1" smtClean="0">
                <a:effectLst/>
              </a:rPr>
              <a:t>HealtheVet</a:t>
            </a:r>
            <a:r>
              <a:rPr lang="en-US" dirty="0" smtClean="0">
                <a:effectLst/>
              </a:rPr>
              <a:t> continues to</a:t>
            </a:r>
            <a:r>
              <a:rPr lang="en-US" baseline="0" dirty="0" smtClean="0">
                <a:effectLst/>
              </a:rPr>
              <a:t> grow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VA Blue Button enables Veterans</a:t>
            </a:r>
            <a:r>
              <a:rPr lang="en-US" baseline="0" dirty="0" smtClean="0"/>
              <a:t> to View/Print and Download their available personal health information from My HealtheVet.</a:t>
            </a:r>
          </a:p>
          <a:p>
            <a:r>
              <a:rPr lang="en-US" sz="1200" baseline="0" dirty="0" smtClean="0"/>
              <a:t>--</a:t>
            </a:r>
            <a:r>
              <a:rPr lang="en-US" sz="1200" dirty="0" smtClean="0"/>
              <a:t>3 types of output: .txt, .PDF. And .bluebutton</a:t>
            </a:r>
          </a:p>
          <a:p>
            <a:r>
              <a:rPr lang="en-US" sz="1200" dirty="0" smtClean="0">
                <a:latin typeface="Arial" charset="0"/>
                <a:ea typeface="ＭＳ Ｐゴシック"/>
                <a:cs typeface="Arial" charset="0"/>
              </a:rPr>
              <a:t>--3 sources of data: data</a:t>
            </a:r>
            <a:r>
              <a:rPr lang="en-US" sz="1200" baseline="0" dirty="0" smtClean="0">
                <a:latin typeface="Arial" charset="0"/>
                <a:ea typeface="ＭＳ Ｐゴシック"/>
                <a:cs typeface="Arial" charset="0"/>
              </a:rPr>
              <a:t> self-entered into the MHV PHR, data from the VA Electronic Health Record, and Military Service Information from the DoD</a:t>
            </a:r>
          </a:p>
          <a:p>
            <a:r>
              <a:rPr lang="en-US" sz="1200" baseline="0" dirty="0" smtClean="0">
                <a:latin typeface="Arial" charset="0"/>
                <a:ea typeface="ＭＳ Ｐゴシック"/>
                <a:cs typeface="Arial" charset="0"/>
              </a:rPr>
              <a:t>--2 ways to customize: by selecting the date range and/or the types of information to include</a:t>
            </a:r>
            <a:endParaRPr lang="en-US" sz="1200" dirty="0" smtClean="0">
              <a:latin typeface="Arial" charset="0"/>
              <a:ea typeface="ＭＳ Ｐゴシック"/>
              <a:cs typeface="Arial" charset="0"/>
            </a:endParaRP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 pitchFamily="34" charset="0"/>
              </a:rPr>
              <a:t>Veterans can…View, print and download an electronic file that contains all available personal health information from My </a:t>
            </a:r>
            <a:r>
              <a:rPr lang="en-US" sz="1200" dirty="0" err="1" smtClean="0">
                <a:latin typeface="Calibri" pitchFamily="34" charset="0"/>
              </a:rPr>
              <a:t>Health</a:t>
            </a:r>
            <a:r>
              <a:rPr lang="en-US" sz="1200" b="1" i="1" dirty="0" err="1" smtClean="0">
                <a:latin typeface="Calibri" pitchFamily="34" charset="0"/>
              </a:rPr>
              <a:t>e</a:t>
            </a:r>
            <a:r>
              <a:rPr lang="en-US" sz="1200" dirty="0" err="1" smtClean="0">
                <a:latin typeface="Calibri" pitchFamily="34" charset="0"/>
              </a:rPr>
              <a:t>Vet</a:t>
            </a:r>
            <a:r>
              <a:rPr lang="en-US" sz="1200" dirty="0" smtClean="0">
                <a:latin typeface="Calibri" pitchFamily="34" charset="0"/>
              </a:rPr>
              <a:t>.</a:t>
            </a:r>
            <a:endParaRPr lang="en-US" sz="1200" i="1" dirty="0" smtClean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0785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I’d like to ask another poll question.  The question is: Have you ever shared information about the VA Blue Button with a Veteran?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Please</a:t>
            </a:r>
            <a:r>
              <a:rPr lang="en-US" baseline="0" dirty="0" smtClean="0"/>
              <a:t> u</a:t>
            </a:r>
            <a:r>
              <a:rPr lang="en-US" dirty="0" smtClean="0"/>
              <a:t>se the blue polling</a:t>
            </a:r>
            <a:r>
              <a:rPr lang="en-US" baseline="0" dirty="0" smtClean="0"/>
              <a:t> icon above my head to respond “yes” or “no” to this question.  </a:t>
            </a:r>
          </a:p>
          <a:p>
            <a:r>
              <a:rPr lang="en-US" baseline="0" dirty="0" smtClean="0"/>
              <a:t>We’ll move on and come back to your results in just a moment.</a:t>
            </a:r>
          </a:p>
          <a:p>
            <a:endParaRPr lang="en-US" i="0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8556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So to summarize, the VA Blue Button can include:</a:t>
            </a:r>
          </a:p>
          <a:p>
            <a:r>
              <a:rPr lang="en-US" dirty="0" smtClean="0">
                <a:effectLst/>
              </a:rPr>
              <a:t>--self reported or “patient</a:t>
            </a:r>
            <a:r>
              <a:rPr lang="en-US" baseline="0" dirty="0" smtClean="0">
                <a:effectLst/>
              </a:rPr>
              <a:t> generated data” (for example medications, herbals and supplements, health history, non-VA care)</a:t>
            </a:r>
          </a:p>
          <a:p>
            <a:r>
              <a:rPr lang="en-US" baseline="0" dirty="0" smtClean="0">
                <a:effectLst/>
              </a:rPr>
              <a:t>--data from the VA EHR, </a:t>
            </a:r>
            <a:r>
              <a:rPr lang="en-US" dirty="0" smtClean="0">
                <a:latin typeface="Calibri" pitchFamily="34" charset="0"/>
              </a:rPr>
              <a:t>(e.g., appointments, lab results, Wellness reminders, etc.)</a:t>
            </a:r>
            <a:endParaRPr lang="en-US" baseline="0" dirty="0" smtClean="0">
              <a:effectLst/>
            </a:endParaRPr>
          </a:p>
          <a:p>
            <a:r>
              <a:rPr lang="en-US" baseline="0" dirty="0" smtClean="0">
                <a:effectLst/>
              </a:rPr>
              <a:t>--Military Service Information from DoD</a:t>
            </a:r>
            <a:endParaRPr lang="en-US" dirty="0" smtClean="0">
              <a:effectLst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80000"/>
            </a:pP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effectLst/>
              </a:rPr>
              <a:t>In January</a:t>
            </a:r>
            <a:r>
              <a:rPr lang="en-US" baseline="0" dirty="0" smtClean="0">
                <a:effectLst/>
              </a:rPr>
              <a:t> 2013 we significantly expanded the types of information available for Premium users from the VA Electronic Health Record:</a:t>
            </a:r>
          </a:p>
          <a:p>
            <a:r>
              <a:rPr lang="en-US" dirty="0" smtClean="0">
                <a:latin typeface="Calibri" pitchFamily="34" charset="0"/>
              </a:rPr>
              <a:t>(problem list,</a:t>
            </a:r>
            <a:r>
              <a:rPr lang="en-US" baseline="0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allergies, immunizations, vitals and readings, 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VA Notes, pathology and radiology reports, admissions and discharge summaries, etc.)*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--Why is this so important?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--One of the most important issues facing the future of health and medicine is changing the PARADIGM to effectively ENGAGE and EMPOWER people as active participants in their health.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--This change requires a critical shift from historically paternalistic medicine to patient-centered care in which the locus of control and decision-making is centered upon the patient and aligned with their individual needs and preferences.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--Providing people with easy access to their personal health information is a critical first step in building a foundation to inspire and support this change.   </a:t>
            </a:r>
            <a:endParaRPr lang="en-US" dirty="0" smtClean="0">
              <a:effectLst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In January 2013we also added a new information</a:t>
            </a:r>
            <a:r>
              <a:rPr lang="en-US" baseline="0" dirty="0" smtClean="0">
                <a:effectLst/>
              </a:rPr>
              <a:t> product: the VA CCD:</a:t>
            </a:r>
          </a:p>
          <a:p>
            <a:r>
              <a:rPr lang="en-US" baseline="0" dirty="0" smtClean="0">
                <a:effectLst/>
              </a:rPr>
              <a:t>--health summary</a:t>
            </a:r>
          </a:p>
          <a:p>
            <a:r>
              <a:rPr lang="en-US" baseline="0" dirty="0" smtClean="0">
                <a:effectLst/>
              </a:rPr>
              <a:t>--xml or PDF</a:t>
            </a:r>
          </a:p>
          <a:p>
            <a:r>
              <a:rPr lang="en-US" baseline="0" dirty="0" smtClean="0">
                <a:effectLst/>
              </a:rPr>
              <a:t>--interoperable</a:t>
            </a:r>
          </a:p>
          <a:p>
            <a:r>
              <a:rPr lang="en-US" baseline="0" dirty="0" smtClean="0">
                <a:effectLst/>
              </a:rPr>
              <a:t>…the next enhancements will</a:t>
            </a:r>
          </a:p>
          <a:p>
            <a:r>
              <a:rPr lang="en-US" baseline="0" dirty="0" smtClean="0">
                <a:effectLst/>
              </a:rPr>
              <a:t>--expand the types of information that are included</a:t>
            </a:r>
          </a:p>
          <a:p>
            <a:r>
              <a:rPr lang="en-US" baseline="0" dirty="0" smtClean="0">
                <a:effectLst/>
              </a:rPr>
              <a:t>--and enable patients to SHARE via a secure protocol called “DIRECT”</a:t>
            </a:r>
          </a:p>
          <a:p>
            <a:r>
              <a:rPr lang="en-US" baseline="0" dirty="0" smtClean="0">
                <a:effectLst/>
              </a:rPr>
              <a:t>This will meet MU criteria for VDT</a:t>
            </a:r>
          </a:p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--The My HealtheVet Product website is a great place</a:t>
            </a:r>
            <a:r>
              <a:rPr lang="en-US" baseline="0" dirty="0" smtClean="0">
                <a:effectLst/>
              </a:rPr>
              <a:t> on the VA Intranet to obtain information, products, and resources: </a:t>
            </a:r>
            <a:r>
              <a:rPr lang="en-US" sz="1200" dirty="0" smtClean="0"/>
              <a:t>http://vaww.va.gov/myhealthevet/</a:t>
            </a:r>
          </a:p>
          <a:p>
            <a:endParaRPr lang="en-US" baseline="0" dirty="0" smtClean="0">
              <a:effectLst/>
            </a:endParaRPr>
          </a:p>
          <a:p>
            <a:r>
              <a:rPr lang="en-US" baseline="0" dirty="0" smtClean="0">
                <a:effectLst/>
              </a:rPr>
              <a:t>--For example, you can access a complete summary of all of the types of data that are available in both the Blue Button and the VA CCD, as well as the associated business rules for each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Use of the VA Blue Button and VA CCD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 let’s pause for a moment and take a look at your poll results. </a:t>
            </a:r>
          </a:p>
          <a:p>
            <a:endParaRPr lang="en-US" dirty="0" smtClean="0"/>
          </a:p>
          <a:p>
            <a:r>
              <a:rPr lang="en-US" dirty="0" smtClean="0"/>
              <a:t>I asked you to answer the question: Have</a:t>
            </a:r>
            <a:r>
              <a:rPr lang="en-US" baseline="0" dirty="0" smtClean="0"/>
              <a:t> you ever shared information about the VA Blue Button with a Veteran?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It</a:t>
            </a:r>
            <a:r>
              <a:rPr lang="en-US" baseline="0" dirty="0" smtClean="0"/>
              <a:t> looks like…..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Clinician endorsement is a key driver in fostering patient adoption.</a:t>
            </a:r>
            <a:endParaRPr lang="en-US" dirty="0" smtClean="0"/>
          </a:p>
          <a:p>
            <a:pPr marL="914400" lvl="1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8556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to cue studio to take down poll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8556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--Now let’s take a tour of how easy it is to use the VA Blue Button, and along the way I’ll point our some enhancements we’ve made based on direct Veteran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I want to remind you that we have all of these screenshot available in a handout. You can access that by clicking the green download button above my head.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ile a growing number of health care organizations provide patients with access to information via a web-based patient portal system, the idea of enabling all available personal health information to be combined into a single electronic file that can be viewed, printed, and/or downloaded by consumers was a novel solution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[a breakthrough idea]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--The Blue Button concept was a simple idea that aimed to solve this critical problem of data liquidity. [allowing data to flow]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--The Blue Button places control of data and information in patient’s hands, enabling the idea of ‘consumer empowerment’ to take on real and practical meaning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people’s everyday lives. </a:t>
            </a:r>
            <a:endParaRPr lang="en-US" b="1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 are the objectives for our session today…</a:t>
            </a:r>
          </a:p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/>
              <a:t>--Gain an understanding of the Blue Button concept and how it relates to Meaningful Use criteria.</a:t>
            </a:r>
          </a:p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/>
              <a:t>--Be able to describe the VA Blue Button and VA OpenNotes, and how they relate to the delivery of VA health care.</a:t>
            </a:r>
          </a:p>
          <a:p>
            <a:pPr marL="365760" indent="-365760">
              <a:spcBef>
                <a:spcPts val="600"/>
              </a:spcBef>
              <a:spcAft>
                <a:spcPts val="600"/>
              </a:spcAft>
            </a:pPr>
            <a:r>
              <a:rPr lang="en-US" sz="1200" dirty="0" smtClean="0"/>
              <a:t>--Be able to describe Veteran feedback received to date, the refinements that have been made in response, and the patient experience with VA OpenNotes.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--data refresh complete</a:t>
            </a:r>
          </a:p>
          <a:p>
            <a:r>
              <a:rPr lang="en-US" baseline="0" dirty="0" smtClean="0"/>
              <a:t>--download xml or PDF</a:t>
            </a:r>
          </a:p>
          <a:p>
            <a:r>
              <a:rPr lang="en-US" baseline="0" dirty="0" smtClean="0"/>
              <a:t>--View/print in browser window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itchFamily="34" charset="0"/>
              <a:buNone/>
            </a:pPr>
            <a:r>
              <a:rPr lang="en-US" sz="2800" dirty="0" smtClean="0">
                <a:latin typeface="Calibri" pitchFamily="34" charset="0"/>
              </a:rPr>
              <a:t>--VA/</a:t>
            </a:r>
            <a:r>
              <a:rPr lang="en-US" sz="2800" dirty="0" err="1" smtClean="0">
                <a:latin typeface="Calibri" pitchFamily="34" charset="0"/>
              </a:rPr>
              <a:t>DoD</a:t>
            </a:r>
            <a:r>
              <a:rPr lang="en-US" sz="2800" dirty="0" smtClean="0">
                <a:latin typeface="Calibri" pitchFamily="34" charset="0"/>
              </a:rPr>
              <a:t> collaboration to support alignment, harmonization of data and business rules, and services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itchFamily="34" charset="0"/>
              <a:buNone/>
            </a:pPr>
            <a:r>
              <a:rPr lang="en-US" sz="2800" dirty="0" smtClean="0">
                <a:latin typeface="Calibri" pitchFamily="34" charset="0"/>
              </a:rPr>
              <a:t>--Implement Blue Button DIRECT (Blue Button Plus)</a:t>
            </a:r>
          </a:p>
          <a:p>
            <a:pPr marL="800100" lvl="1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DIRECT secure messaging protocol to enable secure patient mediated sharing of CCD to third party </a:t>
            </a:r>
          </a:p>
          <a:p>
            <a:pPr marL="800100" lvl="1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Expand from CCD to C-CDA (more robust data set)</a:t>
            </a:r>
          </a:p>
          <a:p>
            <a:pPr marL="342900" lvl="0" indent="-342900">
              <a:buClr>
                <a:schemeClr val="tx1"/>
              </a:buClr>
              <a:buFont typeface="Arial" pitchFamily="34" charset="0"/>
              <a:buNone/>
            </a:pPr>
            <a:r>
              <a:rPr lang="en-US" sz="2800" dirty="0" smtClean="0">
                <a:latin typeface="Calibri" pitchFamily="34" charset="0"/>
              </a:rPr>
              <a:t>--Continue to enhance usability (Health Design Challenge)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itchFamily="34" charset="0"/>
              <a:buNone/>
            </a:pPr>
            <a:r>
              <a:rPr lang="en-US" sz="2800" dirty="0" smtClean="0">
                <a:latin typeface="Calibri" pitchFamily="34" charset="0"/>
              </a:rPr>
              <a:t>--Continue to partner with industry to support innovation (e.g., Blue Button Co-Design Challenge)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61649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itchFamily="34" charset="0"/>
              <a:buNone/>
            </a:pPr>
            <a:r>
              <a:rPr lang="en-US" sz="2800" dirty="0" smtClean="0">
                <a:latin typeface="Calibri" pitchFamily="34" charset="0"/>
              </a:rPr>
              <a:t>--Future: enable bi-directional data sharing, push (publish updates automatically) and pull (subscribe to automatic updates)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61649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--share my health summary (CCD)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--Now I’d like to focus on one very important type of information that was added the to the VA Blue Button in January 2013</a:t>
            </a:r>
          </a:p>
          <a:p>
            <a:pPr rtl="0"/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--VA joined the OpenNotes Initiative sponsored by the RWJF to provide patients with open access to their clinical notes</a:t>
            </a: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sz="1200" dirty="0" smtClean="0">
                <a:latin typeface="+mn-lt"/>
              </a:rPr>
              <a:t>--The</a:t>
            </a:r>
            <a:r>
              <a:rPr lang="en-US" sz="1200" baseline="0" dirty="0" smtClean="0">
                <a:latin typeface="+mn-lt"/>
              </a:rPr>
              <a:t> OpenNotes study was a 1 year project with 100 providers who volunteered to share their visit notes with their patients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sz="1200" baseline="0" dirty="0" smtClean="0">
                <a:latin typeface="+mn-lt"/>
              </a:rPr>
              <a:t>--20,000 patients participated at 3 major medical centers: Beth Israel Deaconess, </a:t>
            </a:r>
            <a:r>
              <a:rPr lang="en-US" sz="1200" baseline="0" dirty="0" err="1" smtClean="0">
                <a:latin typeface="+mn-lt"/>
              </a:rPr>
              <a:t>Giesenger</a:t>
            </a:r>
            <a:r>
              <a:rPr lang="en-US" sz="1200" baseline="0" dirty="0" smtClean="0">
                <a:latin typeface="+mn-lt"/>
              </a:rPr>
              <a:t>, and Harbor View Medical Center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sz="1200" baseline="0" dirty="0" smtClean="0">
                <a:latin typeface="+mn-lt"/>
              </a:rPr>
              <a:t>--Study findings reveal important benefits for patients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endParaRPr lang="en-US" sz="1200" baseline="0" dirty="0" smtClean="0">
              <a:latin typeface="+mn-lt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endParaRPr lang="en-US" sz="120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I’d like to ask a poll question.  The question I’d like each of you to answer is: what is your role?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Are you a… </a:t>
            </a:r>
          </a:p>
          <a:p>
            <a:r>
              <a:rPr lang="en-US" sz="3600" baseline="0" dirty="0" smtClean="0"/>
              <a:t>--</a:t>
            </a:r>
            <a:r>
              <a:rPr lang="en-US" sz="3600" dirty="0" smtClean="0"/>
              <a:t>Health care professional</a:t>
            </a:r>
          </a:p>
          <a:p>
            <a:r>
              <a:rPr lang="en-US" sz="3600" dirty="0" smtClean="0"/>
              <a:t>--Administrative professional</a:t>
            </a:r>
          </a:p>
          <a:p>
            <a:r>
              <a:rPr lang="en-US" sz="3600" dirty="0" smtClean="0"/>
              <a:t>--VA Researcher</a:t>
            </a:r>
          </a:p>
          <a:p>
            <a:r>
              <a:rPr lang="en-US" sz="3600" dirty="0" smtClean="0"/>
              <a:t>--Other VA staff member</a:t>
            </a:r>
          </a:p>
          <a:p>
            <a:r>
              <a:rPr lang="en-US" sz="3600" dirty="0" smtClean="0"/>
              <a:t>--Patient</a:t>
            </a:r>
          </a:p>
          <a:p>
            <a:r>
              <a:rPr lang="en-US" sz="3600" dirty="0" smtClean="0"/>
              <a:t>--Family member or Caregiver</a:t>
            </a:r>
          </a:p>
          <a:p>
            <a:endParaRPr lang="en-US" dirty="0" smtClean="0"/>
          </a:p>
          <a:p>
            <a:r>
              <a:rPr lang="en-US" dirty="0" smtClean="0"/>
              <a:t>Please use the blue polling</a:t>
            </a:r>
            <a:r>
              <a:rPr lang="en-US" baseline="0" dirty="0" smtClean="0"/>
              <a:t> icon above my head to respond to this question.  </a:t>
            </a:r>
          </a:p>
          <a:p>
            <a:r>
              <a:rPr lang="en-US" baseline="0" dirty="0" smtClean="0"/>
              <a:t>We’ll move on and come back to your results in just a moment.</a:t>
            </a:r>
          </a:p>
          <a:p>
            <a:endParaRPr lang="en-US" i="0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85568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sz="1200" dirty="0" smtClean="0">
                <a:latin typeface="+mn-lt"/>
              </a:rPr>
              <a:t>--Study findings also revealed important evidence for providers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Graph from published</a:t>
            </a:r>
            <a:r>
              <a:rPr lang="en-US" baseline="0" dirty="0" smtClean="0"/>
              <a:t> paper in 2013 in Medical Care: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--Within VA,</a:t>
            </a:r>
            <a:r>
              <a:rPr lang="en-US" baseline="0" dirty="0" smtClean="0"/>
              <a:t> t</a:t>
            </a:r>
            <a:r>
              <a:rPr lang="en-US" dirty="0" smtClean="0"/>
              <a:t>he My Health</a:t>
            </a:r>
            <a:r>
              <a:rPr lang="en-US" b="1" i="1" dirty="0" smtClean="0"/>
              <a:t>e</a:t>
            </a:r>
            <a:r>
              <a:rPr lang="en-US" dirty="0" smtClean="0"/>
              <a:t>Vet Pilot Program (2000-2010) also demonstrated the value of providing patients with easier access to information contained in their VA health record</a:t>
            </a:r>
          </a:p>
          <a:p>
            <a:pPr rtl="0"/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Reference: Nazi KM, Hogan TP,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McInnes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DK, Woods SS, and Graham G. Evaluating patient access to electronic health records: results from a survey of Veterans, Medical Care, 2013 Mar:51 Suppl:S52-S56.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US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rtl="0"/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--P</a:t>
            </a:r>
            <a:r>
              <a:rPr lang="en-US" sz="1200" dirty="0" smtClean="0">
                <a:latin typeface="+mn-lt"/>
              </a:rPr>
              <a:t>atients have a legal right to access all of the information in their VA health record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sz="1200" dirty="0" smtClean="0">
                <a:latin typeface="+mn-lt"/>
              </a:rPr>
              <a:t>--VA patients currently</a:t>
            </a: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exercise this right by requesting a copy of their information via their local Release of Information Office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sz="1200" dirty="0" smtClean="0">
                <a:latin typeface="+mn-lt"/>
              </a:rPr>
              <a:t>--This right is guaranteed by the Office of Civil Rights (re-emphasized in September 2013 at the Consumer Health IT Summit)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sz="1200" dirty="0" smtClean="0">
                <a:latin typeface="+mn-lt"/>
              </a:rPr>
              <a:t>--Veterans have continuously requested easier access to the information in their VA health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VA OpenNotes include?</a:t>
            </a: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All signed Progress Notes </a:t>
            </a:r>
            <a:br>
              <a:rPr lang="en-US" sz="2800" dirty="0" smtClean="0"/>
            </a:br>
            <a:r>
              <a:rPr lang="en-US" sz="2800" dirty="0" smtClean="0"/>
              <a:t>(primary care, specialty care, mental health, social work, </a:t>
            </a:r>
            <a:br>
              <a:rPr lang="en-US" sz="2800" dirty="0" smtClean="0"/>
            </a:br>
            <a:r>
              <a:rPr lang="en-US" sz="2800" dirty="0" smtClean="0"/>
              <a:t>nursing, Secure Messaging, etc.) 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Note addendums 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3 calendar day hold </a:t>
            </a:r>
            <a:br>
              <a:rPr lang="en-US" sz="2800" dirty="0" smtClean="0"/>
            </a:br>
            <a:r>
              <a:rPr lang="en-US" sz="2800" dirty="0" smtClean="0"/>
              <a:t>for communication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Must be signed by all </a:t>
            </a:r>
            <a:br>
              <a:rPr lang="en-US" sz="2800" dirty="0" smtClean="0"/>
            </a:br>
            <a:r>
              <a:rPr lang="en-US" sz="2800" dirty="0" smtClean="0"/>
              <a:t>required co-signers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VA Notes from January 1, 2013 forward</a:t>
            </a:r>
          </a:p>
          <a:p>
            <a:pPr marL="182880" lvl="1" indent="-182880" fontAlgn="t">
              <a:spcBef>
                <a:spcPts val="300"/>
              </a:spcBef>
              <a:spcAft>
                <a:spcPts val="300"/>
              </a:spcAft>
              <a:buNone/>
            </a:pPr>
            <a:endParaRPr lang="en-US" dirty="0" smtClean="0"/>
          </a:p>
          <a:p>
            <a:pPr marL="182880" lvl="1" indent="-182880" fontAlgn="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endParaRPr lang="en-US" dirty="0" smtClean="0"/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--To begin to understand the patient experience with VA OpenNotes we used the ACSI survey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--So how did we get here and where are we going?</a:t>
            </a:r>
          </a:p>
          <a:p>
            <a:r>
              <a:rPr lang="en-US" dirty="0" smtClean="0">
                <a:effectLst/>
              </a:rPr>
              <a:t>--The Blue Button concept originated at a January 2010 meeting of the Markle Foundation Consumer Empowerment Workgroup in which representatives from government and private industry envisioned that adding a big “blue button” to PHR portals would enable patients to have more direct downloadable access to their clinical information.  </a:t>
            </a:r>
          </a:p>
          <a:p>
            <a:r>
              <a:rPr lang="en-US" dirty="0" smtClean="0">
                <a:effectLst/>
              </a:rPr>
              <a:t>    -------give patients direct access to their DATA</a:t>
            </a:r>
          </a:p>
          <a:p>
            <a:r>
              <a:rPr lang="en-US" dirty="0" smtClean="0">
                <a:effectLst/>
              </a:rPr>
              <a:t>    -------incentivize industry to develop applications to transform</a:t>
            </a:r>
            <a:r>
              <a:rPr lang="en-US" baseline="0" dirty="0" smtClean="0">
                <a:effectLst/>
              </a:rPr>
              <a:t> data into actionable INFORMATION   [data.gov]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--Support for the Blue Button concept was underscored in a Markle Foundation survey that found that 70% of patients and 65% of doctors agreed that patients should be able to download and keep copies of their own clinical information.</a:t>
            </a:r>
          </a:p>
          <a:p>
            <a:r>
              <a:rPr lang="en-US" dirty="0" smtClean="0">
                <a:effectLst/>
              </a:rPr>
              <a:t>…a SIMPLE and TRANSFORMATIVE</a:t>
            </a:r>
            <a:r>
              <a:rPr lang="en-US" baseline="0" dirty="0" smtClean="0">
                <a:effectLst/>
              </a:rPr>
              <a:t> idea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--Regina Holliday painted this piece during the recent Consumer</a:t>
            </a:r>
            <a:r>
              <a:rPr lang="en-US" baseline="0" dirty="0" smtClean="0">
                <a:effectLst/>
              </a:rPr>
              <a:t> Health IT Summit in Washington DC in September</a:t>
            </a:r>
          </a:p>
          <a:p>
            <a:r>
              <a:rPr lang="en-US" baseline="0" dirty="0" smtClean="0">
                <a:effectLst/>
              </a:rPr>
              <a:t>--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painting a Blue Button doubles as the Island of Misfit Toys from the classic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Rudolph the Red-nosed Reindeer.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Text “All Misfits Welcome Here” is inscribed upon the button. </a:t>
            </a: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--Features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Farzad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Mostashari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(ONC), Lean Rodriguez (OCR),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ePatient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Dave, and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Lygiea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Ricciardi (ONC)</a:t>
            </a: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http://reginaholliday.blogspot.com/2013/09/time-to-leave-island.html</a:t>
            </a: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If you haven’t submitted your questions yet, there is still time to do so by clicking on the orange “Ask The Presenter” icon.  We’re going to show a brief announcement and be right back to answer your questions.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1279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--VA partnered with the Department of Defense (DoD) and Centers for Medicare &amp; Medicaid Services (CMS), mobilizing to release the first Blue Button on each agency’s beneficiary portal within the next eight months (unprecedented speed for federal agencies). </a:t>
            </a:r>
          </a:p>
          <a:p>
            <a:r>
              <a:rPr lang="en-US" dirty="0" smtClean="0">
                <a:effectLst/>
              </a:rPr>
              <a:t>--By September</a:t>
            </a:r>
            <a:r>
              <a:rPr lang="en-US" baseline="0" dirty="0" smtClean="0">
                <a:effectLst/>
              </a:rPr>
              <a:t> of that same year, all three agencies had added the Blue Button to their beneficiary portals</a:t>
            </a:r>
          </a:p>
          <a:p>
            <a:r>
              <a:rPr lang="en-US" baseline="0" dirty="0" smtClean="0">
                <a:effectLst/>
              </a:rPr>
              <a:t>--The idea was to begin with a simple solution and make incremental enhancements</a:t>
            </a:r>
          </a:p>
          <a:p>
            <a:r>
              <a:rPr lang="en-US" baseline="0" dirty="0" smtClean="0">
                <a:effectLst/>
              </a:rPr>
              <a:t>…..and we did! 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51C3-518F-4F0D-B932-9AF47A2C9D1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475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120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446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069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222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838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374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282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696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002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42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312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2E65-DD5B-4179-8B3B-4F66AF272951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3D47-5C97-42FD-9056-81B5188DCA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121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229600" cy="2538413"/>
          </a:xfrm>
        </p:spPr>
        <p:txBody>
          <a:bodyPr>
            <a:normAutofit fontScale="90000"/>
          </a:bodyPr>
          <a:lstStyle/>
          <a:p>
            <a:r>
              <a:rPr lang="en-US" dirty="0"/>
              <a:t>VA Blue Button </a:t>
            </a:r>
            <a:r>
              <a:rPr lang="en-US"/>
              <a:t>in </a:t>
            </a:r>
            <a:r>
              <a:rPr lang="en-US" smtClean="0"/>
              <a:t>2014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Including VA OpenNotes):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</a:t>
            </a:r>
            <a:r>
              <a:rPr lang="en-US" dirty="0"/>
              <a:t>a Simple Idea Spawned an Era of Change (and What it Means for You) </a:t>
            </a:r>
          </a:p>
        </p:txBody>
      </p:sp>
      <p:pic>
        <p:nvPicPr>
          <p:cNvPr id="4" name="Picture 3" descr="Accent bar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71825"/>
            <a:ext cx="7761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Kim M. Nazi, PhD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01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87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September 2013</a:t>
            </a:r>
            <a:endParaRPr lang="en-US" sz="4400" dirty="0">
              <a:latin typeface="+mj-lt"/>
            </a:endParaRPr>
          </a:p>
        </p:txBody>
      </p:sp>
      <p:pic>
        <p:nvPicPr>
          <p:cNvPr id="1026" name="Picture 2" descr="screen capture of &quot;your Helath Records&quot; web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329"/>
          <a:stretch/>
        </p:blipFill>
        <p:spPr bwMode="auto">
          <a:xfrm>
            <a:off x="452926" y="990600"/>
            <a:ext cx="8233874" cy="5452403"/>
          </a:xfrm>
          <a:prstGeom prst="rect">
            <a:avLst/>
          </a:prstGeom>
          <a:noFill/>
          <a:ln>
            <a:noFill/>
          </a:ln>
          <a:effectLst>
            <a:outerShdw blurRad="63500" dist="38100" dir="5400000" sx="101000" sy="101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181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Today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4" name="Diagram 3" descr="Two pictures of the Blue Button with definitions next to each one."/>
          <p:cNvGraphicFramePr/>
          <p:nvPr>
            <p:extLst>
              <p:ext uri="{D42A27DB-BD31-4B8C-83A1-F6EECF244321}">
                <p14:modId xmlns="" xmlns:p14="http://schemas.microsoft.com/office/powerpoint/2010/main" val="233913330"/>
              </p:ext>
            </p:extLst>
          </p:nvPr>
        </p:nvGraphicFramePr>
        <p:xfrm>
          <a:off x="304800" y="685800"/>
          <a:ext cx="8686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1277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theinspirationroom.com/daily/design/2012/6/new_twitter_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73" r="16127"/>
          <a:stretch/>
        </p:blipFill>
        <p:spPr bwMode="auto">
          <a:xfrm>
            <a:off x="304800" y="66173"/>
            <a:ext cx="4134592" cy="420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43400" y="525959"/>
            <a:ext cx="3021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#</a:t>
            </a:r>
            <a:r>
              <a:rPr lang="en-US" sz="4400" dirty="0" smtClean="0">
                <a:solidFill>
                  <a:srgbClr val="0070C0"/>
                </a:solidFill>
              </a:rPr>
              <a:t>bluebutton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Screen capture of a twitter message from Farzard Mostashari with his picture attached, thanking Regina Holliday for adding him to the walking gall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114800" cy="513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1676400"/>
            <a:ext cx="4114800" cy="5022647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91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H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6765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5659" y="435485"/>
            <a:ext cx="53710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Meaningful Use</a:t>
            </a:r>
          </a:p>
          <a:p>
            <a:r>
              <a:rPr lang="en-US" sz="3600" dirty="0" smtClean="0">
                <a:latin typeface="+mj-lt"/>
              </a:rPr>
              <a:t>of Certified EHR Technology</a:t>
            </a:r>
          </a:p>
        </p:txBody>
      </p:sp>
      <p:graphicFrame>
        <p:nvGraphicFramePr>
          <p:cNvPr id="2" name="Diagram 1" descr="List of Meaningful Uses of certified eHR technology."/>
          <p:cNvGraphicFramePr/>
          <p:nvPr>
            <p:extLst>
              <p:ext uri="{D42A27DB-BD31-4B8C-83A1-F6EECF244321}">
                <p14:modId xmlns="" xmlns:p14="http://schemas.microsoft.com/office/powerpoint/2010/main" val="972252674"/>
              </p:ext>
            </p:extLst>
          </p:nvPr>
        </p:nvGraphicFramePr>
        <p:xfrm>
          <a:off x="152400" y="2209800"/>
          <a:ext cx="8839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7678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1446" y="142272"/>
            <a:ext cx="4281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Meaningful Use</a:t>
            </a:r>
          </a:p>
          <a:p>
            <a:pPr algn="ctr"/>
            <a:r>
              <a:rPr lang="en-US" sz="3600" dirty="0" smtClean="0">
                <a:latin typeface="+mj-lt"/>
              </a:rPr>
              <a:t>Stage 2 Core Measure</a:t>
            </a:r>
            <a:endParaRPr lang="en-US" sz="3600" dirty="0">
              <a:latin typeface="+mj-lt"/>
            </a:endParaRPr>
          </a:p>
        </p:txBody>
      </p:sp>
      <p:pic>
        <p:nvPicPr>
          <p:cNvPr id="8" name="Picture 1" descr="graphic of the Blue Butt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4" y="1350961"/>
            <a:ext cx="1714676" cy="169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1759803"/>
            <a:ext cx="6837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View/Download/Transmit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740" y="3124200"/>
            <a:ext cx="8334521" cy="312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Provide patients the ability to view online, download and transmit their health information within four business days of the information being available to the Eligible Professional. </a:t>
            </a:r>
          </a:p>
        </p:txBody>
      </p:sp>
    </p:spTree>
    <p:extLst>
      <p:ext uri="{BB962C8B-B14F-4D97-AF65-F5344CB8AC3E}">
        <p14:creationId xmlns="" xmlns:p14="http://schemas.microsoft.com/office/powerpoint/2010/main" val="10574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of an emergency room entra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2" r="9055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12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of a woman in distress and frrustr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4438"/>
            <a:ext cx="8153400" cy="681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82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575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+mj-lt"/>
              </a:rPr>
              <a:t>Accurate details are critical to patient safety</a:t>
            </a:r>
            <a:endParaRPr lang="en-US" sz="3200" dirty="0">
              <a:latin typeface="+mj-lt"/>
            </a:endParaRPr>
          </a:p>
        </p:txBody>
      </p:sp>
      <p:pic>
        <p:nvPicPr>
          <p:cNvPr id="2" name="Picture 1" descr="picture of a brown pill bottle with yellow tablets spilling ou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90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13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man touching a touch screen with images of the continents of the world pressing a large button captioned INFORM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9" t="1935" r="119" b="2977"/>
          <a:stretch/>
        </p:blipFill>
        <p:spPr bwMode="auto">
          <a:xfrm>
            <a:off x="0" y="0"/>
            <a:ext cx="913311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41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Poll Results</a:t>
            </a:r>
            <a:endParaRPr lang="en-US" dirty="0"/>
          </a:p>
        </p:txBody>
      </p:sp>
      <p:pic>
        <p:nvPicPr>
          <p:cNvPr id="6" name="Picture 3" descr="image of My VeHU Campus blue polling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41479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What is your role?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981201"/>
            <a:ext cx="3886200" cy="4724399"/>
          </a:xfrm>
        </p:spPr>
        <p:txBody>
          <a:bodyPr>
            <a:noAutofit/>
          </a:bodyPr>
          <a:lstStyle/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Health </a:t>
            </a:r>
            <a:r>
              <a:rPr lang="en-US" dirty="0"/>
              <a:t>care professional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Administrative professional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VA Researcher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Other VA staff member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Patient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Family member or Caregiver</a:t>
            </a:r>
          </a:p>
        </p:txBody>
      </p:sp>
    </p:spTree>
    <p:extLst>
      <p:ext uri="{BB962C8B-B14F-4D97-AF65-F5344CB8AC3E}">
        <p14:creationId xmlns="" xmlns:p14="http://schemas.microsoft.com/office/powerpoint/2010/main" val="35395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2E6B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Medical Record Transformation</a:t>
            </a:r>
            <a:endParaRPr lang="en-US" sz="3200" dirty="0"/>
          </a:p>
        </p:txBody>
      </p:sp>
      <p:pic>
        <p:nvPicPr>
          <p:cNvPr id="2" name="Picture 1" descr="Image of medical file fold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" y="914400"/>
            <a:ext cx="9139430" cy="5943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56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Poll Results</a:t>
            </a:r>
            <a:endParaRPr lang="en-US" dirty="0"/>
          </a:p>
        </p:txBody>
      </p:sp>
      <p:pic>
        <p:nvPicPr>
          <p:cNvPr id="6" name="Picture 3" descr="image of My VeHU Campus blue polling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981201"/>
            <a:ext cx="3962400" cy="4724399"/>
          </a:xfrm>
        </p:spPr>
        <p:txBody>
          <a:bodyPr>
            <a:noAutofit/>
          </a:bodyPr>
          <a:lstStyle/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Health </a:t>
            </a:r>
            <a:r>
              <a:rPr lang="en-US" dirty="0"/>
              <a:t>care professional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Administrative professional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VA Researcher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Other VA staff member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Patient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Family member or Caregiver</a:t>
            </a:r>
          </a:p>
        </p:txBody>
      </p:sp>
    </p:spTree>
    <p:extLst>
      <p:ext uri="{BB962C8B-B14F-4D97-AF65-F5344CB8AC3E}">
        <p14:creationId xmlns="" xmlns:p14="http://schemas.microsoft.com/office/powerpoint/2010/main" val="41568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young lady with an older gentleman, holding hands with her left arm aaround his shoul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21"/>
          <a:stretch/>
        </p:blipFill>
        <p:spPr>
          <a:xfrm>
            <a:off x="0" y="-11289"/>
            <a:ext cx="9158566" cy="68692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5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of a young female physician or intern at a computer screen entering informat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49"/>
          <a:stretch/>
        </p:blipFill>
        <p:spPr>
          <a:xfrm>
            <a:off x="0" y="10886"/>
            <a:ext cx="9144000" cy="5932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3575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Information is Powerful Medicine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9319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My HealtheVet 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91" y="1091424"/>
            <a:ext cx="7381819" cy="467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675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42272"/>
            <a:ext cx="9011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My Health</a:t>
            </a:r>
            <a:r>
              <a:rPr lang="en-US" sz="4400" b="1" i="1" dirty="0" smtClean="0">
                <a:latin typeface="+mj-lt"/>
              </a:rPr>
              <a:t>e</a:t>
            </a:r>
            <a:r>
              <a:rPr lang="en-US" sz="4400" dirty="0" smtClean="0">
                <a:latin typeface="+mj-lt"/>
              </a:rPr>
              <a:t>Vet Objectives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5" name="Diagram 4" descr="Bullet list of My HealtheVet objectives under the title Provide."/>
          <p:cNvGraphicFramePr/>
          <p:nvPr>
            <p:extLst>
              <p:ext uri="{D42A27DB-BD31-4B8C-83A1-F6EECF244321}">
                <p14:modId xmlns="" xmlns:p14="http://schemas.microsoft.com/office/powerpoint/2010/main" val="2110329546"/>
              </p:ext>
            </p:extLst>
          </p:nvPr>
        </p:nvGraphicFramePr>
        <p:xfrm>
          <a:off x="1143000" y="911714"/>
          <a:ext cx="6858000" cy="5489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9472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42272"/>
            <a:ext cx="9011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My Health</a:t>
            </a:r>
            <a:r>
              <a:rPr lang="en-US" sz="4400" b="1" i="1" dirty="0" smtClean="0">
                <a:latin typeface="+mj-lt"/>
              </a:rPr>
              <a:t>e</a:t>
            </a:r>
            <a:r>
              <a:rPr lang="en-US" sz="4400" dirty="0" smtClean="0">
                <a:latin typeface="+mj-lt"/>
              </a:rPr>
              <a:t>Vet Objectives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6" name="Diagram 5" descr="Bullet list of My HealtheVet objectives under the title Improve."/>
          <p:cNvGraphicFramePr/>
          <p:nvPr>
            <p:extLst>
              <p:ext uri="{D42A27DB-BD31-4B8C-83A1-F6EECF244321}">
                <p14:modId xmlns="" xmlns:p14="http://schemas.microsoft.com/office/powerpoint/2010/main" val="2442645415"/>
              </p:ext>
            </p:extLst>
          </p:nvPr>
        </p:nvGraphicFramePr>
        <p:xfrm>
          <a:off x="1152849" y="1295400"/>
          <a:ext cx="6858000" cy="5489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81171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123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Use of My Health</a:t>
            </a:r>
            <a:r>
              <a:rPr lang="en-US" sz="4400" b="1" i="1" dirty="0" smtClean="0">
                <a:latin typeface="+mj-lt"/>
              </a:rPr>
              <a:t>e</a:t>
            </a:r>
            <a:r>
              <a:rPr lang="en-US" sz="4400" dirty="0" smtClean="0">
                <a:latin typeface="+mj-lt"/>
              </a:rPr>
              <a:t>Vet</a:t>
            </a:r>
            <a:r>
              <a:rPr lang="en-US" sz="4400" smtClean="0">
                <a:latin typeface="+mj-lt"/>
              </a:rPr>
              <a:t>: November </a:t>
            </a:r>
            <a:r>
              <a:rPr lang="en-US" sz="4400" dirty="0" smtClean="0">
                <a:latin typeface="+mj-lt"/>
              </a:rPr>
              <a:t>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0472" y="10668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tx2">
                    <a:lumMod val="75000"/>
                  </a:schemeClr>
                </a:solidFill>
              </a:rPr>
              <a:t>2.5 </a:t>
            </a: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million</a:t>
            </a:r>
          </a:p>
          <a:p>
            <a:pPr algn="ctr"/>
            <a:r>
              <a:rPr lang="en-US" sz="2800" dirty="0" smtClean="0"/>
              <a:t>Registered users </a:t>
            </a:r>
            <a:r>
              <a:rPr lang="en-US" sz="2800" smtClean="0"/>
              <a:t>(37% </a:t>
            </a:r>
            <a:r>
              <a:rPr lang="en-US" sz="2800" dirty="0" smtClean="0"/>
              <a:t>of VA patients)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38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1.3 million</a:t>
            </a:r>
          </a:p>
          <a:p>
            <a:pPr algn="ctr"/>
            <a:r>
              <a:rPr lang="en-US" sz="2800" dirty="0" smtClean="0"/>
              <a:t>Users with a premium (authenticated ) account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962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tx2">
                    <a:lumMod val="75000"/>
                  </a:schemeClr>
                </a:solidFill>
              </a:rPr>
              <a:t>47 </a:t>
            </a: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million</a:t>
            </a:r>
          </a:p>
          <a:p>
            <a:pPr algn="ctr"/>
            <a:r>
              <a:rPr lang="en-US" sz="2800" dirty="0" smtClean="0"/>
              <a:t>Online prescription refill since August 2005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411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tx2">
                    <a:lumMod val="75000"/>
                  </a:schemeClr>
                </a:solidFill>
              </a:rPr>
              <a:t>838,000</a:t>
            </a:r>
            <a:endParaRPr lang="en-US" sz="6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800" dirty="0" smtClean="0"/>
              <a:t>Users opted-in for Secure Messaging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2487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0244" y="142272"/>
            <a:ext cx="36375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VA Blue Button</a:t>
            </a:r>
            <a:endParaRPr lang="en-US" sz="44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524000"/>
            <a:ext cx="8709373" cy="3581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571B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348" y="1847874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3571B9"/>
                </a:solidFill>
              </a:rPr>
              <a:t>3</a:t>
            </a:r>
            <a:endParaRPr lang="en-US" sz="6000" dirty="0">
              <a:solidFill>
                <a:srgbClr val="3571B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8289" y="2076474"/>
            <a:ext cx="2849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3200" dirty="0">
                <a:solidFill>
                  <a:srgbClr val="3571B9"/>
                </a:solidFill>
              </a:rPr>
              <a:t>types of </a:t>
            </a:r>
            <a:r>
              <a:rPr lang="en-US" sz="3200" dirty="0" smtClean="0">
                <a:solidFill>
                  <a:srgbClr val="3571B9"/>
                </a:solidFill>
              </a:rPr>
              <a:t>output</a:t>
            </a:r>
            <a:endParaRPr lang="en-US" sz="3200" dirty="0">
              <a:solidFill>
                <a:srgbClr val="3571B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348" y="28134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3571B9"/>
                </a:solidFill>
              </a:rPr>
              <a:t>3</a:t>
            </a:r>
            <a:endParaRPr lang="en-US" sz="6000" dirty="0">
              <a:solidFill>
                <a:srgbClr val="3571B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8289" y="3042011"/>
            <a:ext cx="2810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3200" dirty="0">
                <a:solidFill>
                  <a:srgbClr val="3571B9"/>
                </a:solidFill>
                <a:ea typeface="ＭＳ Ｐゴシック"/>
                <a:cs typeface="Arial" charset="0"/>
              </a:rPr>
              <a:t>sources of data</a:t>
            </a:r>
            <a:endParaRPr lang="en-US" sz="3200" dirty="0">
              <a:solidFill>
                <a:srgbClr val="3571B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348" y="379552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3571B9"/>
                </a:solidFill>
              </a:rPr>
              <a:t>2</a:t>
            </a:r>
            <a:endParaRPr lang="en-US" sz="6000" dirty="0">
              <a:solidFill>
                <a:srgbClr val="3571B9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9846" y="3960453"/>
            <a:ext cx="4474243" cy="685800"/>
          </a:xfrm>
        </p:spPr>
        <p:txBody>
          <a:bodyPr>
            <a:noAutofit/>
          </a:bodyPr>
          <a:lstStyle/>
          <a:p>
            <a:pPr marL="9144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dirty="0" smtClean="0">
                <a:solidFill>
                  <a:srgbClr val="3571B9"/>
                </a:solidFill>
              </a:rPr>
              <a:t>ways to customize</a:t>
            </a:r>
            <a:endParaRPr lang="en-US" dirty="0">
              <a:solidFill>
                <a:srgbClr val="3571B9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3" name="Picture 12" descr="Graphic of Blue Butto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6464" b="93156" l="9353" r="8956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89" y="2108885"/>
            <a:ext cx="2549174" cy="241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767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Poll Question</a:t>
            </a:r>
            <a:endParaRPr lang="en-US" dirty="0"/>
          </a:p>
        </p:txBody>
      </p:sp>
      <p:pic>
        <p:nvPicPr>
          <p:cNvPr id="6" name="Picture 3" descr="image of My VeHU Campus blue polling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Have you ever shared information about the VA Blue Button with a Veteran?</a:t>
            </a:r>
            <a:endParaRPr lang="en-US" sz="3600" dirty="0"/>
          </a:p>
          <a:p>
            <a:pPr marL="1314450" lvl="2" indent="-514350">
              <a:buFont typeface="+mj-lt"/>
              <a:buAutoNum type="alphaUcPeriod"/>
            </a:pPr>
            <a:r>
              <a:rPr lang="en-US" sz="3600" dirty="0" smtClean="0"/>
              <a:t>Yes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dirty="0" smtClean="0"/>
              <a:t>No</a:t>
            </a:r>
          </a:p>
        </p:txBody>
      </p:sp>
    </p:spTree>
    <p:extLst>
      <p:ext uri="{BB962C8B-B14F-4D97-AF65-F5344CB8AC3E}">
        <p14:creationId xmlns="" xmlns:p14="http://schemas.microsoft.com/office/powerpoint/2010/main" val="14597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244" y="68759"/>
            <a:ext cx="36375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VA Blue Button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2" name="Content Placeholder 1" descr="List of Blue Button featur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30442583"/>
              </p:ext>
            </p:extLst>
          </p:nvPr>
        </p:nvGraphicFramePr>
        <p:xfrm>
          <a:off x="228600" y="914400"/>
          <a:ext cx="6172199" cy="5737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Screen capture of a sample Personal Information Repor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8745" y="1850072"/>
            <a:ext cx="2702855" cy="3483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6887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a man with a beard wearing a hat staring out the window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35" r="143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019800"/>
            <a:ext cx="9144000" cy="827314"/>
          </a:xfrm>
          <a:prstGeom prst="rect">
            <a:avLst/>
          </a:prstGeom>
          <a:solidFill>
            <a:srgbClr val="2E6B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Why is it so important?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69702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VA Continuity of Care Document (VA CCD)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2" name="Diagram 1" descr="List of VA Continuity of Care Document features"/>
          <p:cNvGraphicFramePr/>
          <p:nvPr>
            <p:extLst>
              <p:ext uri="{D42A27DB-BD31-4B8C-83A1-F6EECF244321}">
                <p14:modId xmlns="" xmlns:p14="http://schemas.microsoft.com/office/powerpoint/2010/main" val="176225031"/>
              </p:ext>
            </p:extLst>
          </p:nvPr>
        </p:nvGraphicFramePr>
        <p:xfrm>
          <a:off x="277914" y="1371600"/>
          <a:ext cx="574188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Screen capture of the VA Contimuity of care (VA CCD) document from my healtheV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11487"/>
            <a:ext cx="2844998" cy="3453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4862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4080" y="304800"/>
            <a:ext cx="7533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My Health</a:t>
            </a:r>
            <a:r>
              <a:rPr lang="en-US" sz="4400" b="1" i="1" dirty="0" smtClean="0">
                <a:latin typeface="+mj-lt"/>
              </a:rPr>
              <a:t>e</a:t>
            </a:r>
            <a:r>
              <a:rPr lang="en-US" sz="4400" dirty="0" smtClean="0">
                <a:latin typeface="+mj-lt"/>
              </a:rPr>
              <a:t>Vet Product Website</a:t>
            </a:r>
            <a:endParaRPr lang="en-US" sz="4400" dirty="0">
              <a:latin typeface="+mj-lt"/>
            </a:endParaRPr>
          </a:p>
        </p:txBody>
      </p:sp>
      <p:grpSp>
        <p:nvGrpSpPr>
          <p:cNvPr id="12" name="Group 11" descr="Screen capture of the My HeltheVet Product Home page  on the left with an Imageof the Blue buttoon and VA CCD handouts available"/>
          <p:cNvGrpSpPr/>
          <p:nvPr/>
        </p:nvGrpSpPr>
        <p:grpSpPr>
          <a:xfrm>
            <a:off x="1181100" y="1143000"/>
            <a:ext cx="7200900" cy="4800600"/>
            <a:chOff x="609600" y="1143000"/>
            <a:chExt cx="6934200" cy="4640759"/>
          </a:xfrm>
        </p:grpSpPr>
        <p:pic>
          <p:nvPicPr>
            <p:cNvPr id="8194" name="Picture 2" descr="Screen capture of teh MyHealtheVet product home p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425" r="23045" b="4030"/>
            <a:stretch/>
          </p:blipFill>
          <p:spPr bwMode="auto">
            <a:xfrm>
              <a:off x="609600" y="1143000"/>
              <a:ext cx="5099207" cy="46407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5" descr="Screnn capture of the data sheet with the list of associated business rule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829" t="12746" r="28882" b="20929"/>
            <a:stretch/>
          </p:blipFill>
          <p:spPr bwMode="auto">
            <a:xfrm>
              <a:off x="5943600" y="3810000"/>
              <a:ext cx="1543191" cy="18914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5943600" y="1219200"/>
              <a:ext cx="1600200" cy="2466975"/>
              <a:chOff x="5943600" y="1219200"/>
              <a:chExt cx="1600200" cy="2466975"/>
            </a:xfrm>
          </p:grpSpPr>
          <p:pic>
            <p:nvPicPr>
              <p:cNvPr id="8196" name="Picture 4" descr="Snapshot of the New Blue Button Brochure, New Blue Button and VA OpenNotes Fact Sheet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71034"/>
              <a:stretch/>
            </p:blipFill>
            <p:spPr bwMode="auto">
              <a:xfrm>
                <a:off x="5943600" y="1219200"/>
                <a:ext cx="1600200" cy="24669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Connector 8"/>
              <p:cNvCxnSpPr>
                <a:stCxn id="8196" idx="1"/>
              </p:cNvCxnSpPr>
              <p:nvPr/>
            </p:nvCxnSpPr>
            <p:spPr>
              <a:xfrm>
                <a:off x="5943600" y="2452688"/>
                <a:ext cx="0" cy="11287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="" xmlns:p14="http://schemas.microsoft.com/office/powerpoint/2010/main" val="7179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042" y="228600"/>
            <a:ext cx="7145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Use of VA Blue Button/VA CCD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0472" y="10668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tx2">
                    <a:lumMod val="75000"/>
                  </a:schemeClr>
                </a:solidFill>
              </a:rPr>
              <a:t>918,000</a:t>
            </a:r>
            <a:endParaRPr lang="en-US" sz="6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800" dirty="0" smtClean="0"/>
              <a:t>Unique VA Blue Button users since August 2010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3622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tx2">
                    <a:lumMod val="75000"/>
                  </a:schemeClr>
                </a:solidFill>
              </a:rPr>
              <a:t>5.2 </a:t>
            </a: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million</a:t>
            </a:r>
          </a:p>
          <a:p>
            <a:pPr algn="ctr"/>
            <a:r>
              <a:rPr lang="en-US" sz="2800" dirty="0" smtClean="0"/>
              <a:t>VA Blue Button file downloads since August 2010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4038600"/>
            <a:ext cx="723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038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tx2">
                    <a:lumMod val="75000"/>
                  </a:schemeClr>
                </a:solidFill>
              </a:rPr>
              <a:t>73,000</a:t>
            </a:r>
            <a:endParaRPr lang="en-US" sz="6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800" dirty="0" smtClean="0"/>
              <a:t>Unique VA CCD users since January 2013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313" y="53352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tx2">
                    <a:lumMod val="75000"/>
                  </a:schemeClr>
                </a:solidFill>
              </a:rPr>
              <a:t>301,000</a:t>
            </a:r>
            <a:endParaRPr lang="en-US" sz="6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800" dirty="0" smtClean="0"/>
              <a:t>VA CCD file downloads since January 2013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0216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Poll Results</a:t>
            </a:r>
            <a:endParaRPr lang="en-US" dirty="0"/>
          </a:p>
        </p:txBody>
      </p:sp>
      <p:pic>
        <p:nvPicPr>
          <p:cNvPr id="6" name="Picture 3" descr="image of My VeHU Campus blue polling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2438401"/>
            <a:ext cx="4191000" cy="3428999"/>
          </a:xfrm>
        </p:spPr>
        <p:txBody>
          <a:bodyPr>
            <a:noAutofit/>
          </a:bodyPr>
          <a:lstStyle/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Yes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14790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Have you ever shared information about the VA Blue Button with a Veteran?</a:t>
            </a:r>
          </a:p>
        </p:txBody>
      </p:sp>
    </p:spTree>
    <p:extLst>
      <p:ext uri="{BB962C8B-B14F-4D97-AF65-F5344CB8AC3E}">
        <p14:creationId xmlns="" xmlns:p14="http://schemas.microsoft.com/office/powerpoint/2010/main" val="22919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Poll Results</a:t>
            </a:r>
            <a:endParaRPr lang="en-US" dirty="0"/>
          </a:p>
        </p:txBody>
      </p:sp>
      <p:pic>
        <p:nvPicPr>
          <p:cNvPr id="6" name="Picture 3" descr="image of My VeHU Campus blue polling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2438401"/>
            <a:ext cx="4191000" cy="3428999"/>
          </a:xfrm>
        </p:spPr>
        <p:txBody>
          <a:bodyPr>
            <a:noAutofit/>
          </a:bodyPr>
          <a:lstStyle/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Yes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81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aphic of a blue button that is labled &quot;Download my Data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2" y="1930145"/>
            <a:ext cx="8988636" cy="2997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70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0"/>
            <a:ext cx="880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Log on to My Health</a:t>
            </a:r>
            <a:r>
              <a:rPr lang="en-US" sz="4000" b="1" i="1" dirty="0" smtClean="0">
                <a:latin typeface="+mj-lt"/>
              </a:rPr>
              <a:t>e</a:t>
            </a:r>
            <a:r>
              <a:rPr lang="en-US" sz="4000" dirty="0" smtClean="0">
                <a:latin typeface="+mj-lt"/>
              </a:rPr>
              <a:t>Vet </a:t>
            </a:r>
            <a:endParaRPr lang="en-US" sz="4000" dirty="0">
              <a:latin typeface="+mj-lt"/>
            </a:endParaRPr>
          </a:p>
        </p:txBody>
      </p:sp>
      <p:pic>
        <p:nvPicPr>
          <p:cNvPr id="6146" name="Picture 2" descr="MyHealtheVet website home page and log on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39" r="1963" b="6553"/>
          <a:stretch/>
        </p:blipFill>
        <p:spPr bwMode="auto">
          <a:xfrm>
            <a:off x="80314" y="748210"/>
            <a:ext cx="8983372" cy="603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 descr="Screen Capture of the Veteran  Member log on zoom in box"/>
          <p:cNvGrpSpPr/>
          <p:nvPr/>
        </p:nvGrpSpPr>
        <p:grpSpPr>
          <a:xfrm>
            <a:off x="4495801" y="1981200"/>
            <a:ext cx="2613634" cy="3690257"/>
            <a:chOff x="4495801" y="1981200"/>
            <a:chExt cx="2613634" cy="3690257"/>
          </a:xfrm>
        </p:grpSpPr>
        <p:sp>
          <p:nvSpPr>
            <p:cNvPr id="2" name="Rectangular Callout 1"/>
            <p:cNvSpPr/>
            <p:nvPr/>
          </p:nvSpPr>
          <p:spPr>
            <a:xfrm>
              <a:off x="4495801" y="1981200"/>
              <a:ext cx="2613634" cy="3690257"/>
            </a:xfrm>
            <a:prstGeom prst="wedgeRectCallout">
              <a:avLst>
                <a:gd name="adj1" fmla="val 68930"/>
                <a:gd name="adj2" fmla="val -24737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Screen Capture of the Veteran  Member log on zoom in box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8481" t="29058" r="1963" b="36490"/>
            <a:stretch/>
          </p:blipFill>
          <p:spPr bwMode="auto">
            <a:xfrm>
              <a:off x="4559012" y="2057400"/>
              <a:ext cx="2487211" cy="3505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445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Easy Access to the VA Blue Button</a:t>
            </a:r>
            <a:endParaRPr lang="en-US" sz="4000" dirty="0">
              <a:latin typeface="+mj-lt"/>
            </a:endParaRPr>
          </a:p>
        </p:txBody>
      </p:sp>
      <p:pic>
        <p:nvPicPr>
          <p:cNvPr id="8" name="Picture 2" descr="Screen capture of MyHealtheVet Website Personal information ta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26" r="1886" b="4613"/>
          <a:stretch/>
        </p:blipFill>
        <p:spPr bwMode="auto">
          <a:xfrm>
            <a:off x="114181" y="762098"/>
            <a:ext cx="8851689" cy="609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 descr="Personal INformation page/tab highlight using an oval circle"/>
          <p:cNvSpPr/>
          <p:nvPr/>
        </p:nvSpPr>
        <p:spPr>
          <a:xfrm>
            <a:off x="285830" y="1420419"/>
            <a:ext cx="1484768" cy="604544"/>
          </a:xfrm>
          <a:prstGeom prst="ellipse">
            <a:avLst/>
          </a:prstGeom>
          <a:noFill/>
          <a:ln w="92075">
            <a:solidFill>
              <a:srgbClr val="EDF22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 descr="Call out of the Service alerts section on the MyHealtheVet Personal INformation webpage"/>
          <p:cNvGrpSpPr/>
          <p:nvPr/>
        </p:nvGrpSpPr>
        <p:grpSpPr>
          <a:xfrm>
            <a:off x="2810871" y="2624911"/>
            <a:ext cx="2667000" cy="1137386"/>
            <a:chOff x="3067197" y="2641509"/>
            <a:chExt cx="2411055" cy="742058"/>
          </a:xfrm>
        </p:grpSpPr>
        <p:sp>
          <p:nvSpPr>
            <p:cNvPr id="2" name="Rectangular Callout 1" descr="Callout box pointing to the Blue Button link"/>
            <p:cNvSpPr/>
            <p:nvPr/>
          </p:nvSpPr>
          <p:spPr>
            <a:xfrm>
              <a:off x="3067197" y="2641509"/>
              <a:ext cx="2411055" cy="742058"/>
            </a:xfrm>
            <a:prstGeom prst="wedgeRectCallout">
              <a:avLst>
                <a:gd name="adj1" fmla="val 57386"/>
                <a:gd name="adj2" fmla="val -44332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Call out of the Service alerts section on the MyHealtheVet Personal INformation webp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1204" t="35741" r="28822" b="59929"/>
            <a:stretch/>
          </p:blipFill>
          <p:spPr bwMode="auto">
            <a:xfrm>
              <a:off x="3143795" y="2722719"/>
              <a:ext cx="2257859" cy="567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835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My Download Request Page</a:t>
            </a:r>
            <a:endParaRPr lang="en-US" sz="4000" dirty="0">
              <a:latin typeface="+mj-lt"/>
            </a:endParaRPr>
          </a:p>
        </p:txBody>
      </p:sp>
      <p:pic>
        <p:nvPicPr>
          <p:cNvPr id="4" name="Picture 2" descr="Screen capture of the MyHealtheVet Download request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083" y="935854"/>
            <a:ext cx="8721834" cy="584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846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creen capture of the MyHealtheVet Download request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083" y="935854"/>
            <a:ext cx="8721834" cy="584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930" y="68759"/>
            <a:ext cx="896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Request Page: Blue Button User Guide</a:t>
            </a:r>
            <a:endParaRPr lang="en-US" sz="3200" dirty="0">
              <a:latin typeface="+mj-lt"/>
            </a:endParaRPr>
          </a:p>
        </p:txBody>
      </p:sp>
      <p:grpSp>
        <p:nvGrpSpPr>
          <p:cNvPr id="3" name="Group 2" descr="Call out box of teh Blue Button User Guiode section on the download request page"/>
          <p:cNvGrpSpPr/>
          <p:nvPr/>
        </p:nvGrpSpPr>
        <p:grpSpPr>
          <a:xfrm>
            <a:off x="1896958" y="2057400"/>
            <a:ext cx="3200400" cy="1447800"/>
            <a:chOff x="1896958" y="2057400"/>
            <a:chExt cx="3200400" cy="1447800"/>
          </a:xfrm>
        </p:grpSpPr>
        <p:sp>
          <p:nvSpPr>
            <p:cNvPr id="2" name="Rectangular Callout 1" descr="Callout box pointing to the Blue Button User Guide link"/>
            <p:cNvSpPr/>
            <p:nvPr/>
          </p:nvSpPr>
          <p:spPr>
            <a:xfrm>
              <a:off x="1896958" y="2057400"/>
              <a:ext cx="3200400" cy="1447800"/>
            </a:xfrm>
            <a:prstGeom prst="wedgeRectCallout">
              <a:avLst>
                <a:gd name="adj1" fmla="val -22194"/>
                <a:gd name="adj2" fmla="val -66071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Call out box of teh Blue Button User Guiode section on the download request p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5944" t="10725" r="61201" b="81082"/>
            <a:stretch/>
          </p:blipFill>
          <p:spPr bwMode="auto">
            <a:xfrm>
              <a:off x="2057400" y="2133600"/>
              <a:ext cx="2879516" cy="1230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0679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-2285998" y="2286000"/>
            <a:ext cx="6858000" cy="2286001"/>
          </a:xfrm>
          <a:prstGeom prst="rect">
            <a:avLst/>
          </a:prstGeom>
          <a:solidFill>
            <a:srgbClr val="2E6B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Web-based Portal System</a:t>
            </a:r>
            <a:endParaRPr lang="en-US" sz="3600" dirty="0"/>
          </a:p>
        </p:txBody>
      </p:sp>
      <p:pic>
        <p:nvPicPr>
          <p:cNvPr id="2" name="Picture 1" descr="Image of a lady with gray hair wearing glasses looking a a laptop scre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63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Request Page: Blue Button Features</a:t>
            </a:r>
            <a:endParaRPr lang="en-US" sz="3200" dirty="0">
              <a:latin typeface="+mj-lt"/>
            </a:endParaRPr>
          </a:p>
        </p:txBody>
      </p:sp>
      <p:pic>
        <p:nvPicPr>
          <p:cNvPr id="7" name="Picture 2" descr="Screen capture of the MyHealtheVet Download request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083" y="935854"/>
            <a:ext cx="8721834" cy="584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 descr="Call out of the Blue Button Features option located on the MyHealtheVet Download request webpage"/>
          <p:cNvGrpSpPr/>
          <p:nvPr/>
        </p:nvGrpSpPr>
        <p:grpSpPr>
          <a:xfrm>
            <a:off x="696686" y="2971800"/>
            <a:ext cx="4332514" cy="1143000"/>
            <a:chOff x="696686" y="2971800"/>
            <a:chExt cx="4332514" cy="1143000"/>
          </a:xfrm>
        </p:grpSpPr>
        <p:sp>
          <p:nvSpPr>
            <p:cNvPr id="2" name="Rectangular Callout 1" descr="Callout shape pointing to the Blue Buttons feature link"/>
            <p:cNvSpPr/>
            <p:nvPr/>
          </p:nvSpPr>
          <p:spPr>
            <a:xfrm>
              <a:off x="696686" y="2971800"/>
              <a:ext cx="4332514" cy="1143000"/>
            </a:xfrm>
            <a:prstGeom prst="wedgeRectCallout">
              <a:avLst>
                <a:gd name="adj1" fmla="val -40180"/>
                <a:gd name="adj2" fmla="val -68929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all out of the Blue Button Features option located on the MyHealtheVet Download request webp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31" t="28788" r="87037" b="67115"/>
            <a:stretch/>
          </p:blipFill>
          <p:spPr bwMode="auto">
            <a:xfrm>
              <a:off x="813450" y="3069772"/>
              <a:ext cx="4139550" cy="968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2757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reen capture of the MyHealtheVet Download request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083" y="935854"/>
            <a:ext cx="8721834" cy="584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Request Page: Blue Button Features</a:t>
            </a:r>
            <a:endParaRPr lang="en-US" sz="3200" dirty="0">
              <a:latin typeface="+mj-lt"/>
            </a:endParaRPr>
          </a:p>
        </p:txBody>
      </p:sp>
      <p:pic>
        <p:nvPicPr>
          <p:cNvPr id="8" name="Picture 3" descr="Call out box that illustrates the list of the information that is included for download under the basic accounts self reported d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0824"/>
            <a:ext cx="4267200" cy="396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1" descr="screen capture with the Call out box of the Blue Button Features option on the MyHealthevet Download Request page"/>
          <p:cNvGrpSpPr/>
          <p:nvPr/>
        </p:nvGrpSpPr>
        <p:grpSpPr>
          <a:xfrm>
            <a:off x="228600" y="3125102"/>
            <a:ext cx="2590800" cy="684898"/>
            <a:chOff x="228600" y="3125102"/>
            <a:chExt cx="2590800" cy="684898"/>
          </a:xfrm>
        </p:grpSpPr>
        <p:sp>
          <p:nvSpPr>
            <p:cNvPr id="10" name="Rectangular Callout 9" descr="Callout shape pointing to the Blue Button Features link"/>
            <p:cNvSpPr/>
            <p:nvPr/>
          </p:nvSpPr>
          <p:spPr>
            <a:xfrm>
              <a:off x="228600" y="3125102"/>
              <a:ext cx="2590800" cy="684898"/>
            </a:xfrm>
            <a:prstGeom prst="wedgeRectCallout">
              <a:avLst>
                <a:gd name="adj1" fmla="val -33457"/>
                <a:gd name="adj2" fmla="val -97538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screen capture with the Call out box of the Blue Button Features option on the MyHealthevet Download Request p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31" t="28788" r="87037" b="67115"/>
            <a:stretch/>
          </p:blipFill>
          <p:spPr bwMode="auto">
            <a:xfrm>
              <a:off x="304800" y="3153268"/>
              <a:ext cx="2480462" cy="5805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5114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reen capture of the MyHealtheVet Download request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083" y="935854"/>
            <a:ext cx="8721834" cy="584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770" y="68759"/>
            <a:ext cx="880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My Download Request Page: Select Blue Button or VA CCD</a:t>
            </a:r>
            <a:endParaRPr lang="en-US" sz="2800" dirty="0">
              <a:latin typeface="+mj-lt"/>
            </a:endParaRPr>
          </a:p>
        </p:txBody>
      </p:sp>
      <p:grpSp>
        <p:nvGrpSpPr>
          <p:cNvPr id="3" name="Group 2" descr="Call out box to illustrate the download section to select custom or VA CCD data"/>
          <p:cNvGrpSpPr/>
          <p:nvPr/>
        </p:nvGrpSpPr>
        <p:grpSpPr>
          <a:xfrm>
            <a:off x="1295400" y="4953000"/>
            <a:ext cx="4953000" cy="1219200"/>
            <a:chOff x="1295400" y="4953000"/>
            <a:chExt cx="4953000" cy="1219200"/>
          </a:xfrm>
        </p:grpSpPr>
        <p:sp>
          <p:nvSpPr>
            <p:cNvPr id="2" name="Rectangular Callout 1" descr="Callout box pointing to the Continue button."/>
            <p:cNvSpPr/>
            <p:nvPr/>
          </p:nvSpPr>
          <p:spPr>
            <a:xfrm>
              <a:off x="1295400" y="4953000"/>
              <a:ext cx="4953000" cy="1219200"/>
            </a:xfrm>
            <a:prstGeom prst="wedgeRectCallout">
              <a:avLst>
                <a:gd name="adj1" fmla="val -59075"/>
                <a:gd name="adj2" fmla="val 12500"/>
              </a:avLst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all out box to illustrate the download section to select custom or VA CCD dat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730" t="74227" r="65195" b="16095"/>
            <a:stretch/>
          </p:blipFill>
          <p:spPr bwMode="auto">
            <a:xfrm>
              <a:off x="1524000" y="5105400"/>
              <a:ext cx="4495800" cy="881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0587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Download My Selected Data Page</a:t>
            </a:r>
            <a:endParaRPr lang="en-US" sz="3600" dirty="0">
              <a:latin typeface="+mj-lt"/>
            </a:endParaRPr>
          </a:p>
        </p:txBody>
      </p:sp>
      <p:pic>
        <p:nvPicPr>
          <p:cNvPr id="8" name="Picture 2" descr="screen capture of the MyHelatheVet download my selected data web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202" y="775041"/>
            <a:ext cx="8217596" cy="60067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1731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Download My Selected Data Page: Data Refresh</a:t>
            </a:r>
            <a:endParaRPr lang="en-US" sz="3200" dirty="0">
              <a:latin typeface="+mj-lt"/>
            </a:endParaRPr>
          </a:p>
        </p:txBody>
      </p:sp>
      <p:pic>
        <p:nvPicPr>
          <p:cNvPr id="8" name="Picture 2" descr="screen capture of the MyHeatheVet Download my selected Data page: Data Refresh Web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839" y="698841"/>
            <a:ext cx="8160322" cy="596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 descr="Call out boxc from the MYHealtheVet Download my Selected Data page: Refresh on sign in "/>
          <p:cNvGrpSpPr/>
          <p:nvPr/>
        </p:nvGrpSpPr>
        <p:grpSpPr>
          <a:xfrm>
            <a:off x="302717" y="2449285"/>
            <a:ext cx="8663154" cy="3341915"/>
            <a:chOff x="302717" y="2449285"/>
            <a:chExt cx="8663154" cy="3341915"/>
          </a:xfrm>
        </p:grpSpPr>
        <p:sp>
          <p:nvSpPr>
            <p:cNvPr id="2" name="Rectangular Callout 1"/>
            <p:cNvSpPr/>
            <p:nvPr/>
          </p:nvSpPr>
          <p:spPr>
            <a:xfrm>
              <a:off x="302717" y="2449285"/>
              <a:ext cx="8663154" cy="3341915"/>
            </a:xfrm>
            <a:prstGeom prst="wedgeRectCallout">
              <a:avLst>
                <a:gd name="adj1" fmla="val -21698"/>
                <a:gd name="adj2" fmla="val -60904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Call out boxc from the MYHealtheVet Download my Selected Data page: Refresh on sign in 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10" t="17301" r="21453" b="43279"/>
            <a:stretch/>
          </p:blipFill>
          <p:spPr bwMode="auto">
            <a:xfrm>
              <a:off x="381000" y="2514600"/>
              <a:ext cx="8432952" cy="3145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950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Download My Selected Data Page: Data Refresh</a:t>
            </a:r>
            <a:endParaRPr lang="en-US" sz="3200" dirty="0">
              <a:latin typeface="+mj-lt"/>
            </a:endParaRPr>
          </a:p>
        </p:txBody>
      </p:sp>
      <p:pic>
        <p:nvPicPr>
          <p:cNvPr id="8" name="Picture 2" descr="screen captureof the MyHeatheVet Download my selected Data page: Data Refresh Web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079" y="698841"/>
            <a:ext cx="8321842" cy="608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 descr="capture of the call out &quot;Updates are done once a Day&quot; from the Download My Selected Data: data refresh web page "/>
          <p:cNvGrpSpPr/>
          <p:nvPr/>
        </p:nvGrpSpPr>
        <p:grpSpPr>
          <a:xfrm>
            <a:off x="1991037" y="4060371"/>
            <a:ext cx="5324163" cy="664029"/>
            <a:chOff x="1991037" y="3810000"/>
            <a:chExt cx="5324163" cy="664029"/>
          </a:xfrm>
        </p:grpSpPr>
        <p:sp>
          <p:nvSpPr>
            <p:cNvPr id="2" name="Rectangular Callout 1"/>
            <p:cNvSpPr/>
            <p:nvPr/>
          </p:nvSpPr>
          <p:spPr>
            <a:xfrm>
              <a:off x="1991037" y="3810000"/>
              <a:ext cx="5324163" cy="664029"/>
            </a:xfrm>
            <a:prstGeom prst="wedgeRectCallout">
              <a:avLst>
                <a:gd name="adj1" fmla="val -19811"/>
                <a:gd name="adj2" fmla="val -73566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capture of the call out &quot;Updates are done once a Day&quot; from the Download My Selected Data: data refresh web page 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2472" t="50542" r="51831" b="47423"/>
            <a:stretch/>
          </p:blipFill>
          <p:spPr bwMode="auto">
            <a:xfrm>
              <a:off x="2068665" y="3897085"/>
              <a:ext cx="5170335" cy="489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6630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Download My Selected Data Page: Data Refresh</a:t>
            </a:r>
            <a:endParaRPr lang="en-US" sz="3200" dirty="0">
              <a:latin typeface="+mj-lt"/>
            </a:endParaRPr>
          </a:p>
        </p:txBody>
      </p:sp>
      <p:pic>
        <p:nvPicPr>
          <p:cNvPr id="8" name="Picture 2" descr="Screen capture of the MyHealtheVet Download my Selected Data :Data refresh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639" y="698841"/>
            <a:ext cx="8312722" cy="607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ll out Check Updates Overview when the check updates is selec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84" y="836691"/>
            <a:ext cx="5566372" cy="533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27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Download My Selected Data Page: Check Updates</a:t>
            </a:r>
            <a:endParaRPr lang="en-US" sz="3200" dirty="0">
              <a:latin typeface="+mj-lt"/>
            </a:endParaRPr>
          </a:p>
        </p:txBody>
      </p:sp>
      <p:pic>
        <p:nvPicPr>
          <p:cNvPr id="8" name="Picture 2" descr="Screen capture of the MyHelatheVet Download my Selected data web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639" y="705507"/>
            <a:ext cx="8312722" cy="607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 descr="screen capture of the call out of the Check updates button"/>
          <p:cNvGrpSpPr/>
          <p:nvPr/>
        </p:nvGrpSpPr>
        <p:grpSpPr>
          <a:xfrm>
            <a:off x="594672" y="4419600"/>
            <a:ext cx="5806128" cy="1447800"/>
            <a:chOff x="594672" y="4267200"/>
            <a:chExt cx="5806128" cy="1447800"/>
          </a:xfrm>
        </p:grpSpPr>
        <p:sp>
          <p:nvSpPr>
            <p:cNvPr id="2" name="Rectangular Callout 1"/>
            <p:cNvSpPr/>
            <p:nvPr/>
          </p:nvSpPr>
          <p:spPr>
            <a:xfrm>
              <a:off x="594672" y="4267200"/>
              <a:ext cx="5806128" cy="1447800"/>
            </a:xfrm>
            <a:prstGeom prst="wedgeRectCallout">
              <a:avLst>
                <a:gd name="adj1" fmla="val -38831"/>
                <a:gd name="adj2" fmla="val -72086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screen capture of teh call out of the Check updates button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77" t="53152" r="87909" b="43558"/>
            <a:stretch/>
          </p:blipFill>
          <p:spPr bwMode="auto">
            <a:xfrm>
              <a:off x="685800" y="4407665"/>
              <a:ext cx="5587173" cy="1231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1492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Download My Selected Data Page: Data Refresh Completed</a:t>
            </a:r>
            <a:endParaRPr lang="en-US" sz="2800" dirty="0">
              <a:latin typeface="+mj-lt"/>
            </a:endParaRPr>
          </a:p>
        </p:txBody>
      </p:sp>
      <p:grpSp>
        <p:nvGrpSpPr>
          <p:cNvPr id="7" name="Group 6" descr="Screen capture of teh MyHealtheVet Download My Selected Data page: data refresh completed web page"/>
          <p:cNvGrpSpPr/>
          <p:nvPr/>
        </p:nvGrpSpPr>
        <p:grpSpPr>
          <a:xfrm>
            <a:off x="443169" y="720681"/>
            <a:ext cx="8257662" cy="5984919"/>
            <a:chOff x="195894" y="211326"/>
            <a:chExt cx="8734103" cy="6361954"/>
          </a:xfrm>
        </p:grpSpPr>
        <p:pic>
          <p:nvPicPr>
            <p:cNvPr id="9" name="Picture 2" descr="screen capture of the MyHelatheVet download my selected data web p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4000" y="211326"/>
              <a:ext cx="8715997" cy="63619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Screen capture of theself repoted items available to  select that will be included in the report. 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5894" y="4476350"/>
              <a:ext cx="6929184" cy="2096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 descr="Call out to illustrate the response that will display when the update is complete"/>
          <p:cNvGrpSpPr/>
          <p:nvPr/>
        </p:nvGrpSpPr>
        <p:grpSpPr>
          <a:xfrm>
            <a:off x="518369" y="2667000"/>
            <a:ext cx="6187231" cy="1371600"/>
            <a:chOff x="518369" y="2667000"/>
            <a:chExt cx="6187231" cy="1371600"/>
          </a:xfrm>
        </p:grpSpPr>
        <p:sp>
          <p:nvSpPr>
            <p:cNvPr id="2" name="Rectangular Callout 1"/>
            <p:cNvSpPr/>
            <p:nvPr/>
          </p:nvSpPr>
          <p:spPr>
            <a:xfrm>
              <a:off x="518369" y="2667000"/>
              <a:ext cx="6187231" cy="1371600"/>
            </a:xfrm>
            <a:prstGeom prst="wedgeRectCallout">
              <a:avLst>
                <a:gd name="adj1" fmla="val -25935"/>
                <a:gd name="adj2" fmla="val -98611"/>
              </a:avLst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Call out to illustrate the response that will display when the update is complet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16" t="16515" r="72561" b="76755"/>
            <a:stretch/>
          </p:blipFill>
          <p:spPr bwMode="auto">
            <a:xfrm>
              <a:off x="609600" y="2776968"/>
              <a:ext cx="5911824" cy="11103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9318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Download My Selected Data Page: Select Date Range</a:t>
            </a:r>
            <a:endParaRPr lang="en-US" sz="2800" dirty="0">
              <a:latin typeface="+mj-lt"/>
            </a:endParaRPr>
          </a:p>
        </p:txBody>
      </p:sp>
      <p:pic>
        <p:nvPicPr>
          <p:cNvPr id="12" name="Picture 2" descr="screen capture that includes a portion of the MyHelatheVet Download My Select data page,  select date range for th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7970" y="840470"/>
            <a:ext cx="6334430" cy="5834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 descr="screen capture of the call out that includes a portion of the MyHelatheVet Download My Selecte data page date range for the download select date range"/>
          <p:cNvGrpSpPr/>
          <p:nvPr/>
        </p:nvGrpSpPr>
        <p:grpSpPr>
          <a:xfrm>
            <a:off x="1600200" y="1828800"/>
            <a:ext cx="5867400" cy="2206451"/>
            <a:chOff x="1600200" y="1828800"/>
            <a:chExt cx="5867400" cy="2206451"/>
          </a:xfrm>
        </p:grpSpPr>
        <p:sp>
          <p:nvSpPr>
            <p:cNvPr id="2" name="Rectangular Callout 1"/>
            <p:cNvSpPr/>
            <p:nvPr/>
          </p:nvSpPr>
          <p:spPr>
            <a:xfrm>
              <a:off x="1600200" y="1828800"/>
              <a:ext cx="5867400" cy="2206451"/>
            </a:xfrm>
            <a:prstGeom prst="wedgeRectCallout">
              <a:avLst>
                <a:gd name="adj1" fmla="val -34319"/>
                <a:gd name="adj2" fmla="val -61073"/>
              </a:avLst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screen capture of the call out that includes a portion of the MyHelatheVet Download My Selecte data page date range for the download select date ran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894" r="47742" b="81373"/>
            <a:stretch/>
          </p:blipFill>
          <p:spPr bwMode="auto">
            <a:xfrm>
              <a:off x="1698459" y="1981201"/>
              <a:ext cx="5653076" cy="19257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6725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of a man's hand with the index finger selecting the blue button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9" r="2464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24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87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Download My Selected Data Page: Select Type of Information</a:t>
            </a:r>
            <a:endParaRPr lang="en-US" sz="2800" dirty="0">
              <a:latin typeface="+mj-lt"/>
            </a:endParaRPr>
          </a:p>
        </p:txBody>
      </p:sp>
      <p:pic>
        <p:nvPicPr>
          <p:cNvPr id="12" name="Picture 2" descr="screen capture that includes a portion of the MyHelatheVet Download My Select type of information,  select the data type for th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7970" y="818700"/>
            <a:ext cx="6268061" cy="577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1" descr="screen capture of the callout &quot;Select Types of Information to be downloaded&quot;"/>
          <p:cNvGrpSpPr/>
          <p:nvPr/>
        </p:nvGrpSpPr>
        <p:grpSpPr>
          <a:xfrm>
            <a:off x="1568516" y="3124200"/>
            <a:ext cx="4527484" cy="2209800"/>
            <a:chOff x="1568516" y="3124200"/>
            <a:chExt cx="4527484" cy="2209800"/>
          </a:xfrm>
        </p:grpSpPr>
        <p:sp>
          <p:nvSpPr>
            <p:cNvPr id="3" name="Rectangular Callout 2"/>
            <p:cNvSpPr/>
            <p:nvPr/>
          </p:nvSpPr>
          <p:spPr>
            <a:xfrm>
              <a:off x="1568516" y="3124200"/>
              <a:ext cx="4527484" cy="2209800"/>
            </a:xfrm>
            <a:prstGeom prst="wedgeRectCallout">
              <a:avLst>
                <a:gd name="adj1" fmla="val -24417"/>
                <a:gd name="adj2" fmla="val -59161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screen capture of the callout &quot;Select Types of Information to be downloade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63" t="20331" r="62877" b="61484"/>
            <a:stretch/>
          </p:blipFill>
          <p:spPr bwMode="auto">
            <a:xfrm>
              <a:off x="1663567" y="3200400"/>
              <a:ext cx="4356233" cy="2046111"/>
            </a:xfrm>
            <a:prstGeom prst="rect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3109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87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Download My Selected Data Page: Select Type of Information</a:t>
            </a:r>
            <a:endParaRPr lang="en-US" sz="2800" dirty="0">
              <a:latin typeface="+mj-lt"/>
            </a:endParaRPr>
          </a:p>
        </p:txBody>
      </p:sp>
      <p:pic>
        <p:nvPicPr>
          <p:cNvPr id="12" name="Picture 2" descr="screen capture that includes a portion of the MyHelatheVet Download My Select type of information,  select the data type for th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7970" y="818700"/>
            <a:ext cx="6268061" cy="577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 descr="callout boax that displays the Self reported selections that can be included in teh download"/>
          <p:cNvGrpSpPr/>
          <p:nvPr/>
        </p:nvGrpSpPr>
        <p:grpSpPr>
          <a:xfrm>
            <a:off x="3810000" y="1219200"/>
            <a:ext cx="3626116" cy="4724400"/>
            <a:chOff x="2819400" y="1676400"/>
            <a:chExt cx="3701550" cy="4724400"/>
          </a:xfrm>
        </p:grpSpPr>
        <p:sp>
          <p:nvSpPr>
            <p:cNvPr id="2" name="Rectangular Callout 1"/>
            <p:cNvSpPr/>
            <p:nvPr/>
          </p:nvSpPr>
          <p:spPr>
            <a:xfrm>
              <a:off x="2819400" y="1676400"/>
              <a:ext cx="3701550" cy="4724400"/>
            </a:xfrm>
            <a:prstGeom prst="wedgeRectCallout">
              <a:avLst>
                <a:gd name="adj1" fmla="val -80815"/>
                <a:gd name="adj2" fmla="val 2079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callout boax that displays the Self reported selections that can be included in teh downloa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63" t="37342" r="59635" b="9669"/>
            <a:stretch/>
          </p:blipFill>
          <p:spPr bwMode="auto">
            <a:xfrm>
              <a:off x="2936078" y="1832034"/>
              <a:ext cx="3436055" cy="44131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0627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87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Download My Selected Data Page: Select Type of Information</a:t>
            </a:r>
            <a:endParaRPr lang="en-US" sz="2800" dirty="0">
              <a:latin typeface="+mj-lt"/>
            </a:endParaRPr>
          </a:p>
        </p:txBody>
      </p:sp>
      <p:pic>
        <p:nvPicPr>
          <p:cNvPr id="12" name="Picture 2" descr="screen capture that includes a portion of the MyHelatheVet Download My Select type of information,  select the data type for th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7969" y="818700"/>
            <a:ext cx="6268061" cy="577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 descr="screen capture that displays the VA Health INformation that can be selected for download"/>
          <p:cNvGrpSpPr/>
          <p:nvPr/>
        </p:nvGrpSpPr>
        <p:grpSpPr>
          <a:xfrm>
            <a:off x="609389" y="1928049"/>
            <a:ext cx="4876800" cy="4595615"/>
            <a:chOff x="1437970" y="2309615"/>
            <a:chExt cx="4277030" cy="4038600"/>
          </a:xfrm>
        </p:grpSpPr>
        <p:sp>
          <p:nvSpPr>
            <p:cNvPr id="2" name="Rectangular Callout 1"/>
            <p:cNvSpPr/>
            <p:nvPr/>
          </p:nvSpPr>
          <p:spPr>
            <a:xfrm>
              <a:off x="1437970" y="2309615"/>
              <a:ext cx="4277030" cy="4038600"/>
            </a:xfrm>
            <a:prstGeom prst="wedgeRectCallout">
              <a:avLst>
                <a:gd name="adj1" fmla="val 55710"/>
                <a:gd name="adj2" fmla="val 1284"/>
              </a:avLst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screen capture that displays the VA Health INformation that can be selected for downloa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0365" t="36951" r="5785" b="6931"/>
            <a:stretch/>
          </p:blipFill>
          <p:spPr bwMode="auto">
            <a:xfrm>
              <a:off x="1600200" y="2463799"/>
              <a:ext cx="3886200" cy="37302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10984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87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Download My Selected Data Page: Select Type of Information</a:t>
            </a:r>
            <a:endParaRPr lang="en-US" sz="2800" dirty="0">
              <a:latin typeface="+mj-lt"/>
            </a:endParaRPr>
          </a:p>
        </p:txBody>
      </p:sp>
      <p:pic>
        <p:nvPicPr>
          <p:cNvPr id="12" name="Picture 2" descr="screen capture that includes a portion of the MyHelatheVet Download My Select type of information,  select the data type for th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7970" y="818700"/>
            <a:ext cx="6268061" cy="577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 descr="callout that displays one of the selections available under the VA Health information for download, VA Admissions and Discharge"/>
          <p:cNvGrpSpPr/>
          <p:nvPr/>
        </p:nvGrpSpPr>
        <p:grpSpPr>
          <a:xfrm>
            <a:off x="2057400" y="3680178"/>
            <a:ext cx="6705600" cy="1349022"/>
            <a:chOff x="2057400" y="3680178"/>
            <a:chExt cx="6705600" cy="1349022"/>
          </a:xfrm>
        </p:grpSpPr>
        <p:sp>
          <p:nvSpPr>
            <p:cNvPr id="2" name="Rectangular Callout 1"/>
            <p:cNvSpPr/>
            <p:nvPr/>
          </p:nvSpPr>
          <p:spPr>
            <a:xfrm>
              <a:off x="2057400" y="3680178"/>
              <a:ext cx="6705600" cy="1349022"/>
            </a:xfrm>
            <a:prstGeom prst="wedgeRectCallout">
              <a:avLst>
                <a:gd name="adj1" fmla="val -7870"/>
                <a:gd name="adj2" fmla="val -67207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allout that displays one of the selections available under the VA Health information for download, VA Admissions and Dischar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806" t="38124" r="18212" b="54054"/>
            <a:stretch/>
          </p:blipFill>
          <p:spPr bwMode="auto">
            <a:xfrm>
              <a:off x="2133600" y="3746500"/>
              <a:ext cx="6500289" cy="1171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9759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87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Download My Selected Data Page: Select Type of Information</a:t>
            </a:r>
            <a:endParaRPr lang="en-US" sz="2800" dirty="0">
              <a:latin typeface="+mj-lt"/>
            </a:endParaRPr>
          </a:p>
        </p:txBody>
      </p:sp>
      <p:pic>
        <p:nvPicPr>
          <p:cNvPr id="12" name="Picture 2" descr="screen capture that includes a portion of the MyHelatheVet Download My Select type of information,  select the data type for th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7970" y="818700"/>
            <a:ext cx="6268061" cy="577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allout that displays an example with the descripton of the information that will be included when selecting items under the VA Health Information on the DOwnload my seleted data page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485" y="1178900"/>
            <a:ext cx="5027065" cy="4688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69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Results Page</a:t>
            </a:r>
            <a:endParaRPr lang="en-US" sz="3200" dirty="0">
              <a:latin typeface="+mj-lt"/>
            </a:endParaRPr>
          </a:p>
        </p:txBody>
      </p:sp>
      <p:pic>
        <p:nvPicPr>
          <p:cNvPr id="1026" name="Picture 2" descr="Screen capture of the My Download results page, download your data,  and the file(s)  available for downlao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87" r="1404" b="6448"/>
          <a:stretch/>
        </p:blipFill>
        <p:spPr bwMode="auto">
          <a:xfrm>
            <a:off x="164770" y="685800"/>
            <a:ext cx="8801100" cy="603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451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Results Page: View/Print/Download</a:t>
            </a:r>
            <a:endParaRPr lang="en-US" sz="3200" dirty="0">
              <a:latin typeface="+mj-lt"/>
            </a:endParaRPr>
          </a:p>
        </p:txBody>
      </p:sp>
      <p:pic>
        <p:nvPicPr>
          <p:cNvPr id="1026" name="Picture 2" descr="Screen capture of the My Download results page, download your data,  and the file(s)  available for downlao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87" r="1404" b="6448"/>
          <a:stretch/>
        </p:blipFill>
        <p:spPr bwMode="auto">
          <a:xfrm>
            <a:off x="164770" y="685800"/>
            <a:ext cx="8801100" cy="603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 descr="call out of the Personal Information files accessible for download based onthe selected data"/>
          <p:cNvGrpSpPr/>
          <p:nvPr/>
        </p:nvGrpSpPr>
        <p:grpSpPr>
          <a:xfrm>
            <a:off x="128081" y="4489852"/>
            <a:ext cx="8837789" cy="1758548"/>
            <a:chOff x="128081" y="4489852"/>
            <a:chExt cx="8837789" cy="1758548"/>
          </a:xfrm>
        </p:grpSpPr>
        <p:sp>
          <p:nvSpPr>
            <p:cNvPr id="2" name="Rectangular Callout 1"/>
            <p:cNvSpPr/>
            <p:nvPr/>
          </p:nvSpPr>
          <p:spPr>
            <a:xfrm>
              <a:off x="128081" y="4489852"/>
              <a:ext cx="8837789" cy="1758548"/>
            </a:xfrm>
            <a:prstGeom prst="wedgeRectCallout">
              <a:avLst>
                <a:gd name="adj1" fmla="val -28752"/>
                <a:gd name="adj2" fmla="val -57698"/>
              </a:avLst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call out of the Personal Information files accessible for download based onthe selected dat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2837" r="10095" b="26806"/>
            <a:stretch/>
          </p:blipFill>
          <p:spPr bwMode="auto">
            <a:xfrm>
              <a:off x="147296" y="4572000"/>
              <a:ext cx="8768104" cy="15883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2928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Results Page: Text Output</a:t>
            </a:r>
            <a:endParaRPr lang="en-US" sz="3200" dirty="0">
              <a:latin typeface="+mj-lt"/>
            </a:endParaRPr>
          </a:p>
        </p:txBody>
      </p:sp>
      <p:pic>
        <p:nvPicPr>
          <p:cNvPr id="5122" name="Picture 2" descr="screen capture of the My Download results illustrating the files that were created based on the selected veterans preferences under Personal Health Information and includes a sample of the MyHealtheVet Personal Information repo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4" t="8144" r="1743" b="8851"/>
          <a:stretch/>
        </p:blipFill>
        <p:spPr bwMode="auto">
          <a:xfrm>
            <a:off x="115936" y="767825"/>
            <a:ext cx="8912129" cy="609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39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Results Page: PDF Warning</a:t>
            </a:r>
            <a:endParaRPr lang="en-US" sz="3200" dirty="0">
              <a:latin typeface="+mj-lt"/>
            </a:endParaRPr>
          </a:p>
        </p:txBody>
      </p:sp>
      <p:pic>
        <p:nvPicPr>
          <p:cNvPr id="1026" name="Picture 2" descr="Screen capture of the My Download results page, download your data,  and the file(s)  available for downlao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87" r="1404" b="6448"/>
          <a:stretch/>
        </p:blipFill>
        <p:spPr bwMode="auto">
          <a:xfrm>
            <a:off x="164770" y="685800"/>
            <a:ext cx="8801100" cy="603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all out displaying the warning concerning the vulnerablity with the temporary file that will be create for pdf fi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6700838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82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Results Page: Download PDF</a:t>
            </a:r>
            <a:endParaRPr lang="en-US" sz="3200" dirty="0">
              <a:latin typeface="+mj-lt"/>
            </a:endParaRPr>
          </a:p>
        </p:txBody>
      </p:sp>
      <p:pic>
        <p:nvPicPr>
          <p:cNvPr id="1026" name="Picture 2" descr="screen capture of the My Download results illustrating the files that were created based on the selected veterans preferences under Personal Health Information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87" r="1404" b="6448"/>
          <a:stretch/>
        </p:blipFill>
        <p:spPr bwMode="auto">
          <a:xfrm>
            <a:off x="164770" y="685800"/>
            <a:ext cx="8801100" cy="603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all out that displays the options for the download to open or save the created document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0" y="6106248"/>
            <a:ext cx="8965870" cy="46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 descr="large red oval around &quot;Do you want to open or save mhv_MHVTESTVETERAN_20130926_0723.pdf from www.myhealth.va.gov&quot;"/>
          <p:cNvSpPr/>
          <p:nvPr/>
        </p:nvSpPr>
        <p:spPr>
          <a:xfrm>
            <a:off x="0" y="5791200"/>
            <a:ext cx="8965870" cy="926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2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74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Objectives for Today’s Session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4" name="Diagram 3" descr="Table list of the lesson objectives."/>
          <p:cNvGraphicFramePr/>
          <p:nvPr>
            <p:extLst>
              <p:ext uri="{D42A27DB-BD31-4B8C-83A1-F6EECF244321}">
                <p14:modId xmlns="" xmlns:p14="http://schemas.microsoft.com/office/powerpoint/2010/main" val="20308819"/>
              </p:ext>
            </p:extLst>
          </p:nvPr>
        </p:nvGraphicFramePr>
        <p:xfrm>
          <a:off x="228600" y="911713"/>
          <a:ext cx="8686800" cy="5632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8620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Results Page: View/Print PDF</a:t>
            </a:r>
            <a:endParaRPr lang="en-US" sz="3200" dirty="0">
              <a:latin typeface="+mj-lt"/>
            </a:endParaRPr>
          </a:p>
        </p:txBody>
      </p:sp>
      <p:pic>
        <p:nvPicPr>
          <p:cNvPr id="4098" name="Picture 2" descr="screen capture of the Personal Information Report for the requesting veter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47" r="1631" b="5012"/>
          <a:stretch/>
        </p:blipFill>
        <p:spPr bwMode="auto">
          <a:xfrm>
            <a:off x="0" y="584775"/>
            <a:ext cx="9144000" cy="627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6130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My Download Request Page: Select VA CCD</a:t>
            </a:r>
            <a:endParaRPr lang="en-US" sz="3200" dirty="0">
              <a:latin typeface="+mj-lt"/>
            </a:endParaRPr>
          </a:p>
        </p:txBody>
      </p:sp>
      <p:pic>
        <p:nvPicPr>
          <p:cNvPr id="7" name="Picture 2" descr="Screen capture of the MyHealtheVet My Download Request web p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99486"/>
            <a:ext cx="9074482" cy="608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 descr="Call out that illustrates the option to select a download of my customized Blue Button Data or the VA Continuity of Care Document (VA CCD)"/>
          <p:cNvGrpSpPr/>
          <p:nvPr/>
        </p:nvGrpSpPr>
        <p:grpSpPr>
          <a:xfrm>
            <a:off x="1633477" y="4700411"/>
            <a:ext cx="4919723" cy="1166989"/>
            <a:chOff x="1481077" y="4471811"/>
            <a:chExt cx="4919723" cy="1166989"/>
          </a:xfrm>
        </p:grpSpPr>
        <p:sp>
          <p:nvSpPr>
            <p:cNvPr id="2" name="Rectangular Callout 1"/>
            <p:cNvSpPr/>
            <p:nvPr/>
          </p:nvSpPr>
          <p:spPr>
            <a:xfrm>
              <a:off x="1481077" y="4471811"/>
              <a:ext cx="4919723" cy="1166989"/>
            </a:xfrm>
            <a:prstGeom prst="wedgeRectCallout">
              <a:avLst>
                <a:gd name="adj1" fmla="val -56170"/>
                <a:gd name="adj2" fmla="val 16067"/>
              </a:avLst>
            </a:prstGeom>
            <a:solidFill>
              <a:schemeClr val="accent1">
                <a:alpha val="53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all out that illustrates the option to select a download of my customized Blue Button Data or the VA Continuity of Care Document (VA CCD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278" t="73801" r="64638" b="15370"/>
            <a:stretch/>
          </p:blipFill>
          <p:spPr bwMode="auto">
            <a:xfrm>
              <a:off x="1590554" y="4524022"/>
              <a:ext cx="4734046" cy="1038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3343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CCD My Download Results Page</a:t>
            </a:r>
            <a:endParaRPr lang="en-US" sz="3600" dirty="0">
              <a:latin typeface="+mj-lt"/>
            </a:endParaRPr>
          </a:p>
        </p:txBody>
      </p:sp>
      <p:pic>
        <p:nvPicPr>
          <p:cNvPr id="6146" name="Picture 2" descr="Screen capture of the My Download results page, download your data,  and the file(s)  available for downlao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56" r="1565" b="9290"/>
          <a:stretch/>
        </p:blipFill>
        <p:spPr bwMode="auto">
          <a:xfrm>
            <a:off x="1" y="752715"/>
            <a:ext cx="9144000" cy="610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824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CCD My Download Results Page</a:t>
            </a:r>
            <a:endParaRPr lang="en-US" sz="3600" dirty="0">
              <a:latin typeface="+mj-lt"/>
            </a:endParaRPr>
          </a:p>
        </p:txBody>
      </p:sp>
      <p:pic>
        <p:nvPicPr>
          <p:cNvPr id="1026" name="Picture 2" descr="screen capture of My VA CCD download results page&#10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0" y="876300"/>
            <a:ext cx="88011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6800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CCD PDF View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 descr="Screen capture of a sample of the repo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714"/>
            <a:ext cx="9144000" cy="6456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26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graphicFrame>
        <p:nvGraphicFramePr>
          <p:cNvPr id="5" name="Diagram 4" descr="Bullet list of the next steps"/>
          <p:cNvGraphicFramePr/>
          <p:nvPr>
            <p:extLst>
              <p:ext uri="{D42A27DB-BD31-4B8C-83A1-F6EECF244321}">
                <p14:modId xmlns="" xmlns:p14="http://schemas.microsoft.com/office/powerpoint/2010/main" val="1954876266"/>
              </p:ext>
            </p:extLst>
          </p:nvPr>
        </p:nvGraphicFramePr>
        <p:xfrm>
          <a:off x="400051" y="1219200"/>
          <a:ext cx="4705349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Image to represent concepts, innovation and processes (a variety of words used to describe innovation such as: creativity, idea, process, product, new, technology, business, develop, growth, history, level, market, effect, government, compaines, goal, competitive, causes, etc. which are framed in a circle)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59" y="1828800"/>
            <a:ext cx="4019341" cy="3657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75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pic>
        <p:nvPicPr>
          <p:cNvPr id="3" name="Picture 2" descr="Image of a sign post that is labled FU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69" t="10204" r="7702"/>
          <a:stretch/>
        </p:blipFill>
        <p:spPr>
          <a:xfrm>
            <a:off x="152400" y="919225"/>
            <a:ext cx="6781800" cy="59387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4331527"/>
            <a:ext cx="7162799" cy="1752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3200" dirty="0" smtClean="0">
                <a:latin typeface="Calibri" pitchFamily="34" charset="0"/>
              </a:rPr>
              <a:t>bi-directional data sharing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3200" dirty="0" smtClean="0">
                <a:latin typeface="Calibri" pitchFamily="34" charset="0"/>
              </a:rPr>
              <a:t>push (publish updates automatically) 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</a:pPr>
            <a:r>
              <a:rPr lang="en-US" sz="3200" dirty="0" smtClean="0">
                <a:latin typeface="Calibri" pitchFamily="34" charset="0"/>
              </a:rPr>
              <a:t>pull (subscribe to automatic updates)</a:t>
            </a:r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89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770" y="68759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CCD My Download Results Page: Future</a:t>
            </a:r>
            <a:endParaRPr lang="en-US" sz="3600" dirty="0">
              <a:latin typeface="+mj-lt"/>
            </a:endParaRPr>
          </a:p>
        </p:txBody>
      </p:sp>
      <p:pic>
        <p:nvPicPr>
          <p:cNvPr id="7170" name="Picture 2" descr="Screen capture of the My Download results page, download your data,  and the file(s)  available for downlao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09" r="1474" b="14815"/>
          <a:stretch/>
        </p:blipFill>
        <p:spPr bwMode="auto">
          <a:xfrm>
            <a:off x="195952" y="914400"/>
            <a:ext cx="8752096" cy="544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ll out that illustrates the Share My Health Summary (CCD)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95" t="69430" r="17391" b="27131"/>
          <a:stretch/>
        </p:blipFill>
        <p:spPr bwMode="auto">
          <a:xfrm>
            <a:off x="3781765" y="5486400"/>
            <a:ext cx="3232493" cy="54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42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aphic &quot;Open Note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60" y="2400300"/>
            <a:ext cx="452628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1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770" y="314980"/>
            <a:ext cx="880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OpenNotes Evidence: For Patients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2" name="Content Placeholder 1" descr="List of OpenNotes Evidence for patients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17072150"/>
              </p:ext>
            </p:extLst>
          </p:nvPr>
        </p:nvGraphicFramePr>
        <p:xfrm>
          <a:off x="164770" y="1084421"/>
          <a:ext cx="4191000" cy="5000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Annals of Internal Medicine article titled &quot;Inviting Patients to Read Their Doctors' Notes: A Quasi-experimental Study and a Look Ahead.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1676400"/>
            <a:ext cx="4512666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212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mage of My VeHU Campus blue polling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Poll Question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What is your role?</a:t>
            </a:r>
            <a:endParaRPr lang="en-US" sz="3600" dirty="0"/>
          </a:p>
          <a:p>
            <a:pPr marL="1314450" lvl="2" indent="-514350">
              <a:buFont typeface="+mj-lt"/>
              <a:buAutoNum type="alphaUcPeriod"/>
            </a:pPr>
            <a:r>
              <a:rPr lang="en-US" sz="3600" dirty="0" smtClean="0"/>
              <a:t>Health care professional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dirty="0" smtClean="0"/>
              <a:t>Administrative professional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dirty="0" smtClean="0"/>
              <a:t>VA Researcher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dirty="0" smtClean="0"/>
              <a:t>Other VA staff member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dirty="0" smtClean="0"/>
              <a:t>Patient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dirty="0" smtClean="0"/>
              <a:t>Family member or Caregiver</a:t>
            </a:r>
          </a:p>
        </p:txBody>
      </p:sp>
    </p:spTree>
    <p:extLst>
      <p:ext uri="{BB962C8B-B14F-4D97-AF65-F5344CB8AC3E}">
        <p14:creationId xmlns="" xmlns:p14="http://schemas.microsoft.com/office/powerpoint/2010/main" val="39934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770" y="152400"/>
            <a:ext cx="880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OpenNotes Evidence: For Providers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5" name="Content Placeholder 4" descr="List of OpenNotes Evidence for providers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84965026"/>
              </p:ext>
            </p:extLst>
          </p:nvPr>
        </p:nvGraphicFramePr>
        <p:xfrm>
          <a:off x="228600" y="1066800"/>
          <a:ext cx="5257800" cy="553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 descr="Picture of a quote from a primary care physician that reads:  I think it definitely helps patients take more ownership of their care and be more engaged in what’s happening. This is a clear step towards: ‘this is about you, this is what we’re doing, and this is why it’s important.’&#10;"/>
          <p:cNvGrpSpPr/>
          <p:nvPr/>
        </p:nvGrpSpPr>
        <p:grpSpPr>
          <a:xfrm>
            <a:off x="5638800" y="1074003"/>
            <a:ext cx="3327070" cy="5479197"/>
            <a:chOff x="5638800" y="1074003"/>
            <a:chExt cx="3327070" cy="5479197"/>
          </a:xfrm>
        </p:grpSpPr>
        <p:sp>
          <p:nvSpPr>
            <p:cNvPr id="3" name="Rectangle 2"/>
            <p:cNvSpPr/>
            <p:nvPr/>
          </p:nvSpPr>
          <p:spPr>
            <a:xfrm>
              <a:off x="5638800" y="1084421"/>
              <a:ext cx="3327070" cy="546877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816930" y="1161157"/>
              <a:ext cx="3098470" cy="5262979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rgbClr val="336BAF"/>
                </a:gs>
                <a:gs pos="100000">
                  <a:srgbClr val="2E67AC"/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I </a:t>
              </a:r>
              <a:r>
                <a:rPr lang="en-US" sz="2400" dirty="0"/>
                <a:t>think it definitely helps patients take more ownership of their care and be more engaged in what’s </a:t>
              </a:r>
              <a:r>
                <a:rPr lang="en-US" sz="2400" dirty="0" smtClean="0"/>
                <a:t>happening. </a:t>
              </a:r>
            </a:p>
            <a:p>
              <a:pPr algn="ctr"/>
              <a:endParaRPr lang="en-US" sz="2400" dirty="0" smtClean="0"/>
            </a:p>
            <a:p>
              <a:pPr algn="ctr"/>
              <a:r>
                <a:rPr lang="en-US" sz="2400" dirty="0" smtClean="0"/>
                <a:t>This </a:t>
              </a:r>
              <a:r>
                <a:rPr lang="en-US" sz="2400" dirty="0"/>
                <a:t>is a clear step </a:t>
              </a:r>
              <a:r>
                <a:rPr lang="en-US" sz="2400" dirty="0" smtClean="0"/>
                <a:t>towards: </a:t>
              </a:r>
              <a:r>
                <a:rPr lang="en-US" sz="2400" dirty="0"/>
                <a:t>‘this is about you, this is what we’re doing, and this is why it’s </a:t>
              </a:r>
              <a:r>
                <a:rPr lang="en-US" sz="2400" dirty="0" smtClean="0"/>
                <a:t>important.’</a:t>
              </a:r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 smtClean="0"/>
                <a:t>Primary care physician</a:t>
              </a:r>
              <a:endParaRPr lang="en-US" sz="2400" dirty="0"/>
            </a:p>
          </p:txBody>
        </p:sp>
        <p:sp>
          <p:nvSpPr>
            <p:cNvPr id="4" name="TextBox 3"/>
            <p:cNvSpPr txBox="1"/>
            <p:nvPr/>
          </p:nvSpPr>
          <p:spPr>
            <a:xfrm flipV="1">
              <a:off x="8305800" y="4876800"/>
              <a:ext cx="53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Bookman Old Style" pitchFamily="18" charset="0"/>
                  <a:cs typeface="Arial" pitchFamily="34" charset="0"/>
                </a:rPr>
                <a:t>“</a:t>
              </a:r>
              <a:endParaRPr lang="en-US" sz="4800" b="1" dirty="0">
                <a:latin typeface="Bookman Old Style" pitchFamily="18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1200" y="1074003"/>
              <a:ext cx="53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Bookman Old Style" pitchFamily="18" charset="0"/>
                  <a:cs typeface="Arial" pitchFamily="34" charset="0"/>
                </a:rPr>
                <a:t>“</a:t>
              </a:r>
              <a:endParaRPr lang="en-US" sz="4800" b="1" dirty="0">
                <a:latin typeface="Bookman Old Style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261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770" y="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My Health</a:t>
            </a:r>
            <a:r>
              <a:rPr lang="en-US" sz="3600" b="1" i="1" dirty="0" smtClean="0">
                <a:latin typeface="+mj-lt"/>
              </a:rPr>
              <a:t>e</a:t>
            </a:r>
            <a:r>
              <a:rPr lang="en-US" sz="3600" dirty="0" smtClean="0">
                <a:latin typeface="+mj-lt"/>
              </a:rPr>
              <a:t>Vet Pilot Program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2" descr="Bar graph showing the results of the VA My HealtheVet Pilot Experience (2000-2010)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1930" y="685800"/>
            <a:ext cx="8965870" cy="615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73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866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770" y="152400"/>
            <a:ext cx="880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VA OpenNotes: Basic Principles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4" name="Diagram 3" descr="Box lists of patient rights"/>
          <p:cNvGraphicFramePr/>
          <p:nvPr>
            <p:extLst>
              <p:ext uri="{D42A27DB-BD31-4B8C-83A1-F6EECF244321}">
                <p14:modId xmlns="" xmlns:p14="http://schemas.microsoft.com/office/powerpoint/2010/main" val="618801394"/>
              </p:ext>
            </p:extLst>
          </p:nvPr>
        </p:nvGraphicFramePr>
        <p:xfrm>
          <a:off x="304800" y="1084421"/>
          <a:ext cx="8534400" cy="3563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685800" y="4953000"/>
            <a:ext cx="769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 smtClean="0">
                <a:solidFill>
                  <a:srgbClr val="C00000"/>
                </a:solidFill>
              </a:rPr>
              <a:t>But, VA patients have </a:t>
            </a:r>
            <a:r>
              <a:rPr lang="en-US" sz="4000" dirty="0">
                <a:solidFill>
                  <a:srgbClr val="C00000"/>
                </a:solidFill>
              </a:rPr>
              <a:t>continuously requested easier access</a:t>
            </a:r>
          </a:p>
        </p:txBody>
      </p:sp>
    </p:spTree>
    <p:extLst>
      <p:ext uri="{BB962C8B-B14F-4D97-AF65-F5344CB8AC3E}">
        <p14:creationId xmlns="" xmlns:p14="http://schemas.microsoft.com/office/powerpoint/2010/main" val="40559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770" y="0"/>
            <a:ext cx="880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VA OpenNotes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8" name="Content Placeholder 7" descr="Bullet list of what's included in VA OpenNot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63076975"/>
              </p:ext>
            </p:extLst>
          </p:nvPr>
        </p:nvGraphicFramePr>
        <p:xfrm>
          <a:off x="4267200" y="1143000"/>
          <a:ext cx="454627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Image of a man depicting a physician holding a laptop that is labeled Open Notes&#10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0" y="1143001"/>
            <a:ext cx="395003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36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4300" y="2286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American Customer Satisfaction Index (ACSI) Survey</a:t>
            </a:r>
          </a:p>
        </p:txBody>
      </p:sp>
      <p:pic>
        <p:nvPicPr>
          <p:cNvPr id="15" name="Picture 2" descr="Screen Capture of the MyHealtheVet Home web p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1241714"/>
            <a:ext cx="5400675" cy="356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Screen grab of the Customer satifaction Surve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984375"/>
            <a:ext cx="2700337" cy="380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gray">
          <a:xfrm>
            <a:off x="5867400" y="1241714"/>
            <a:ext cx="2971800" cy="45494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ts val="0"/>
              </a:spcBef>
              <a:buClr>
                <a:schemeClr val="tx1"/>
              </a:buClr>
              <a:buFont typeface="Arial" charset="0"/>
              <a:buNone/>
              <a:defRPr/>
            </a:pPr>
            <a:r>
              <a:rPr lang="en-US" sz="2600" dirty="0" smtClean="0">
                <a:latin typeface="+mn-lt"/>
                <a:ea typeface="ＭＳ Ｐゴシック" pitchFamily="-108" charset="-128"/>
              </a:rPr>
              <a:t>22 JUN 2013 </a:t>
            </a:r>
          </a:p>
          <a:p>
            <a:pPr algn="ctr" eaLnBrk="0" hangingPunct="0">
              <a:spcBef>
                <a:spcPts val="0"/>
              </a:spcBef>
              <a:buClr>
                <a:schemeClr val="tx1"/>
              </a:buClr>
              <a:buFont typeface="Arial" charset="0"/>
              <a:buNone/>
              <a:defRPr/>
            </a:pPr>
            <a:r>
              <a:rPr lang="en-US" sz="2600" dirty="0" smtClean="0">
                <a:latin typeface="+mn-lt"/>
                <a:ea typeface="ＭＳ Ｐゴシック" pitchFamily="-108" charset="-128"/>
              </a:rPr>
              <a:t>to 15 SEP 2013</a:t>
            </a:r>
          </a:p>
          <a:p>
            <a:pPr algn="ctr" eaLnBrk="0" hangingPunct="0">
              <a:spcBef>
                <a:spcPts val="0"/>
              </a:spcBef>
              <a:buClr>
                <a:schemeClr val="tx1"/>
              </a:buClr>
              <a:buFont typeface="Arial" charset="0"/>
              <a:buNone/>
              <a:defRPr/>
            </a:pPr>
            <a:endParaRPr lang="en-US" sz="2600" dirty="0" smtClean="0">
              <a:latin typeface="+mn-lt"/>
              <a:ea typeface="ＭＳ Ｐゴシック" pitchFamily="-108" charset="-128"/>
            </a:endParaRPr>
          </a:p>
          <a:p>
            <a:pPr algn="ctr" eaLnBrk="0" hangingPunct="0">
              <a:spcBef>
                <a:spcPts val="0"/>
              </a:spcBef>
              <a:buClr>
                <a:schemeClr val="tx1"/>
              </a:buClr>
              <a:buFont typeface="Arial" charset="0"/>
              <a:buNone/>
              <a:defRPr/>
            </a:pPr>
            <a:r>
              <a:rPr lang="en-US" sz="2600" dirty="0" smtClean="0">
                <a:latin typeface="+mn-lt"/>
                <a:ea typeface="ＭＳ Ｐゴシック" pitchFamily="-108" charset="-128"/>
              </a:rPr>
              <a:t>N=37,103</a:t>
            </a:r>
          </a:p>
          <a:p>
            <a:pPr algn="ctr" eaLnBrk="0" hangingPunct="0">
              <a:spcBef>
                <a:spcPts val="0"/>
              </a:spcBef>
              <a:buClr>
                <a:schemeClr val="tx1"/>
              </a:buClr>
              <a:buFont typeface="Arial" charset="0"/>
              <a:buNone/>
              <a:defRPr/>
            </a:pPr>
            <a:endParaRPr lang="en-US" sz="2600" dirty="0" smtClean="0">
              <a:latin typeface="+mn-lt"/>
              <a:ea typeface="ＭＳ Ｐゴシック" pitchFamily="-108" charset="-128"/>
            </a:endParaRPr>
          </a:p>
          <a:p>
            <a:pPr algn="ctr" eaLnBrk="0" hangingPunct="0">
              <a:spcBef>
                <a:spcPts val="0"/>
              </a:spcBef>
              <a:buClr>
                <a:schemeClr val="tx1"/>
              </a:buClr>
              <a:buFont typeface="Arial" charset="0"/>
              <a:buNone/>
              <a:defRPr/>
            </a:pPr>
            <a:r>
              <a:rPr lang="en-US" sz="2600" dirty="0" smtClean="0">
                <a:latin typeface="+mn-lt"/>
                <a:ea typeface="ＭＳ Ｐゴシック" pitchFamily="-108" charset="-128"/>
              </a:rPr>
              <a:t>% Completed=62%</a:t>
            </a:r>
          </a:p>
          <a:p>
            <a:pPr algn="ctr" eaLnBrk="0" hangingPunct="0">
              <a:spcBef>
                <a:spcPts val="0"/>
              </a:spcBef>
              <a:buClr>
                <a:schemeClr val="tx1"/>
              </a:buClr>
              <a:buFont typeface="Arial" charset="0"/>
              <a:buNone/>
              <a:defRPr/>
            </a:pPr>
            <a:r>
              <a:rPr lang="en-US" sz="2600" dirty="0">
                <a:latin typeface="+mn-lt"/>
                <a:ea typeface="ＭＳ Ｐゴシック" pitchFamily="-108" charset="-128"/>
              </a:rPr>
              <a:t/>
            </a:r>
            <a:br>
              <a:rPr lang="en-US" sz="2600" dirty="0">
                <a:latin typeface="+mn-lt"/>
                <a:ea typeface="ＭＳ Ｐゴシック" pitchFamily="-108" charset="-128"/>
              </a:rPr>
            </a:br>
            <a:r>
              <a:rPr lang="en-US" sz="2600" dirty="0" smtClean="0">
                <a:latin typeface="+mn-lt"/>
                <a:ea typeface="ＭＳ Ｐゴシック" pitchFamily="-108" charset="-128"/>
              </a:rPr>
              <a:t>Random sample of 4% site visitors who’ve navigated 4 pages or more</a:t>
            </a:r>
            <a:endParaRPr lang="en-US" sz="2600" dirty="0">
              <a:latin typeface="+mn-lt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1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1450" y="31498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OpenNotes Users</a:t>
            </a:r>
            <a:endParaRPr lang="en-US" sz="3600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192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55191" y="990600"/>
            <a:ext cx="4033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0" b="1" dirty="0" smtClean="0">
                <a:solidFill>
                  <a:srgbClr val="5C8E26"/>
                </a:solidFill>
              </a:rPr>
              <a:t>79%</a:t>
            </a:r>
            <a:endParaRPr lang="en-US" sz="16000" b="1" dirty="0">
              <a:solidFill>
                <a:srgbClr val="5C8E26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4290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9600" y="3505200"/>
            <a:ext cx="8077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C8E26"/>
                </a:solidFill>
              </a:rPr>
              <a:t>Agree:</a:t>
            </a:r>
          </a:p>
          <a:p>
            <a:pPr algn="ctr"/>
            <a:r>
              <a:rPr lang="en-US" sz="4400"/>
              <a:t> Visit notes will help me do a better job taking my </a:t>
            </a:r>
            <a:br>
              <a:rPr lang="en-US" sz="4400"/>
            </a:br>
            <a:r>
              <a:rPr lang="en-US" sz="4400"/>
              <a:t>medications as prescribed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650424" y="624840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N=6,861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6941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1450" y="31498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OpenNotes Users</a:t>
            </a:r>
            <a:endParaRPr lang="en-US" sz="3600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192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55191" y="990600"/>
            <a:ext cx="4033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0" b="1" smtClean="0">
                <a:solidFill>
                  <a:srgbClr val="5C8E26"/>
                </a:solidFill>
              </a:rPr>
              <a:t>89%</a:t>
            </a:r>
            <a:endParaRPr lang="en-US" sz="16000" b="1" dirty="0">
              <a:solidFill>
                <a:srgbClr val="5C8E26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4290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9600" y="3505200"/>
            <a:ext cx="807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C8E26"/>
                </a:solidFill>
              </a:rPr>
              <a:t>Agree:</a:t>
            </a:r>
          </a:p>
          <a:p>
            <a:r>
              <a:rPr lang="en-US" sz="4400"/>
              <a:t>Visit notes will help me be </a:t>
            </a:r>
          </a:p>
          <a:p>
            <a:r>
              <a:rPr lang="en-US" sz="4400"/>
              <a:t>better prepared for clinic </a:t>
            </a:r>
            <a:r>
              <a:rPr lang="en-US" sz="4400" smtClean="0"/>
              <a:t>visits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650424" y="624840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N=6,861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1148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1450" y="31498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OpenNotes Users</a:t>
            </a:r>
            <a:endParaRPr lang="en-US" sz="3600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192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55191" y="990600"/>
            <a:ext cx="4033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0" b="1" smtClean="0">
                <a:solidFill>
                  <a:srgbClr val="679E2A"/>
                </a:solidFill>
              </a:rPr>
              <a:t>91%</a:t>
            </a:r>
            <a:endParaRPr lang="en-US" sz="16000" b="1" dirty="0">
              <a:solidFill>
                <a:srgbClr val="679E2A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4290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9600" y="3505200"/>
            <a:ext cx="807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C8E26"/>
                </a:solidFill>
              </a:rPr>
              <a:t>Agree:</a:t>
            </a:r>
          </a:p>
          <a:p>
            <a:pPr algn="ctr"/>
            <a:r>
              <a:rPr lang="en-US" sz="4400"/>
              <a:t>Visit notes will help me take </a:t>
            </a:r>
            <a:br>
              <a:rPr lang="en-US" sz="4400"/>
            </a:br>
            <a:r>
              <a:rPr lang="en-US" sz="4400"/>
              <a:t>better care of </a:t>
            </a:r>
            <a:r>
              <a:rPr lang="en-US" sz="4400" smtClean="0"/>
              <a:t>myself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650424" y="624840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N=6,861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9714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1450" y="31498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OpenNotes Users</a:t>
            </a:r>
            <a:endParaRPr lang="en-US" sz="3600" dirty="0"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12192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55191" y="990600"/>
            <a:ext cx="4033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0" b="1" dirty="0" smtClean="0">
                <a:solidFill>
                  <a:srgbClr val="5C8E26"/>
                </a:solidFill>
              </a:rPr>
              <a:t>92%</a:t>
            </a:r>
            <a:endParaRPr lang="en-US" sz="16000" b="1" dirty="0">
              <a:solidFill>
                <a:srgbClr val="5C8E26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34290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9600" y="3505200"/>
            <a:ext cx="8077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C8E26"/>
                </a:solidFill>
              </a:rPr>
              <a:t>Agree:</a:t>
            </a:r>
          </a:p>
          <a:p>
            <a:pPr algn="ctr"/>
            <a:r>
              <a:rPr lang="en-US" sz="4400"/>
              <a:t>Visit notes (VA Notes) will help me understand my health and </a:t>
            </a:r>
            <a:br>
              <a:rPr lang="en-US" sz="4400"/>
            </a:br>
            <a:r>
              <a:rPr lang="en-US" sz="4400"/>
              <a:t>medical conditions </a:t>
            </a:r>
            <a:r>
              <a:rPr lang="en-US" sz="4400" smtClean="0"/>
              <a:t>better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7650424" y="624840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N=6,861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3948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1450" y="31498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OpenNotes Users</a:t>
            </a:r>
            <a:endParaRPr lang="en-US" sz="3600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192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55191" y="990600"/>
            <a:ext cx="4033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0" b="1" smtClean="0">
                <a:solidFill>
                  <a:srgbClr val="C00000"/>
                </a:solidFill>
              </a:rPr>
              <a:t>88%</a:t>
            </a:r>
            <a:endParaRPr lang="en-US" sz="16000" b="1" dirty="0">
              <a:solidFill>
                <a:srgbClr val="C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4290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9600" y="3505200"/>
            <a:ext cx="807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Disagree:</a:t>
            </a:r>
          </a:p>
          <a:p>
            <a:pPr algn="ctr"/>
            <a:r>
              <a:rPr lang="en-US" sz="4400"/>
              <a:t>Visit notes will be more </a:t>
            </a:r>
          </a:p>
          <a:p>
            <a:pPr algn="ctr"/>
            <a:r>
              <a:rPr lang="en-US" sz="4400"/>
              <a:t>confusing than helpful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650424" y="624840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N=6,861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2643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January 2010</a:t>
            </a:r>
            <a:endParaRPr lang="en-US" sz="4400" dirty="0">
              <a:latin typeface="+mj-lt"/>
            </a:endParaRPr>
          </a:p>
        </p:txBody>
      </p:sp>
      <p:pic>
        <p:nvPicPr>
          <p:cNvPr id="5" name="Picture 4" descr="Picture of a yellow glowing lightbul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94" y="845641"/>
            <a:ext cx="4620006" cy="6036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60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1450" y="314980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VA OpenNotes Users</a:t>
            </a:r>
            <a:endParaRPr lang="en-US" sz="3600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192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55191" y="990600"/>
            <a:ext cx="4033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0" b="1" smtClean="0">
                <a:solidFill>
                  <a:srgbClr val="C00000"/>
                </a:solidFill>
              </a:rPr>
              <a:t>87%</a:t>
            </a:r>
            <a:endParaRPr lang="en-US" sz="16000" b="1" dirty="0">
              <a:solidFill>
                <a:srgbClr val="C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429000"/>
            <a:ext cx="807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9600" y="3505200"/>
            <a:ext cx="807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Disagree:</a:t>
            </a:r>
          </a:p>
          <a:p>
            <a:pPr algn="ctr"/>
            <a:r>
              <a:rPr lang="en-US" sz="4400"/>
              <a:t>Visit notes will make me </a:t>
            </a:r>
          </a:p>
          <a:p>
            <a:pPr algn="ctr"/>
            <a:r>
              <a:rPr lang="en-US" sz="4400"/>
              <a:t>worry more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650424" y="624840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N=6,861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7888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770" y="314980"/>
            <a:ext cx="880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Clinical Applications</a:t>
            </a:r>
            <a:endParaRPr lang="en-US" sz="4400" dirty="0"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371600"/>
            <a:ext cx="8151917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Blue Button is a tool to: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Engage patients in being active partners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</a:t>
            </a:r>
            <a:r>
              <a:rPr lang="en-US" dirty="0" smtClean="0"/>
              <a:t>einforce care/treatment plans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</a:t>
            </a:r>
            <a:r>
              <a:rPr lang="en-US" dirty="0" smtClean="0"/>
              <a:t>oordinate care with non-VA providers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Enhance patient-centered care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Improve access, satisfaction, outcomes</a:t>
            </a:r>
          </a:p>
          <a:p>
            <a:pPr marL="182880" lvl="1" indent="-182880" fontAlgn="t"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endParaRPr lang="en-US" dirty="0" smtClean="0"/>
          </a:p>
          <a:p>
            <a:pPr marL="182880" lvl="1" indent="-182880" fontAlgn="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1" descr="blue button  graphi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509837"/>
            <a:ext cx="2160587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300" y="54864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17662" y="5715000"/>
            <a:ext cx="7108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Information is powerful medicine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7003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inting a Blue Button doubles as the Island of Misfit Toys from the classic Rudolph the Red-nosed Reind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81"/>
            <a:ext cx="4987584" cy="686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600" y="533400"/>
            <a:ext cx="3810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/>
          </a:p>
          <a:p>
            <a:pPr algn="ctr"/>
            <a:r>
              <a:rPr lang="en-US" sz="4400" b="1" dirty="0"/>
              <a:t>“Time to </a:t>
            </a:r>
            <a:endParaRPr lang="en-US" sz="4400" b="1" dirty="0" smtClean="0"/>
          </a:p>
          <a:p>
            <a:pPr algn="ctr"/>
            <a:r>
              <a:rPr lang="en-US" sz="4400" b="1" dirty="0" smtClean="0"/>
              <a:t>Leave </a:t>
            </a:r>
            <a:r>
              <a:rPr lang="en-US" sz="4400" b="1" dirty="0"/>
              <a:t>the Island</a:t>
            </a:r>
            <a:r>
              <a:rPr lang="en-US" sz="4400" b="1" dirty="0" smtClean="0"/>
              <a:t>”</a:t>
            </a:r>
            <a:endParaRPr lang="en-US" sz="4400" b="1" dirty="0"/>
          </a:p>
        </p:txBody>
      </p:sp>
      <p:sp>
        <p:nvSpPr>
          <p:cNvPr id="3" name="Rectangle 2"/>
          <p:cNvSpPr/>
          <p:nvPr/>
        </p:nvSpPr>
        <p:spPr>
          <a:xfrm>
            <a:off x="5029200" y="5562600"/>
            <a:ext cx="2419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Regina Holliday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181600" y="6085820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26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148010"/>
            <a:ext cx="7086600" cy="1143000"/>
          </a:xfrm>
        </p:spPr>
        <p:txBody>
          <a:bodyPr/>
          <a:lstStyle/>
          <a:p>
            <a:r>
              <a:rPr lang="en-US" dirty="0" smtClean="0"/>
              <a:t>Ask the Presenter</a:t>
            </a:r>
            <a:endParaRPr lang="en-US" dirty="0"/>
          </a:p>
        </p:txBody>
      </p:sp>
      <p:pic>
        <p:nvPicPr>
          <p:cNvPr id="4" name="Picture 4" descr="Image of the My VeHU Campus &quot;Ask The Presenter&quot;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042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ccent ba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21088"/>
            <a:ext cx="7761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695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4227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September 2010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Image of a blue bue button for  Download my Dat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03" y="1371600"/>
            <a:ext cx="6095497" cy="2675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0786" y="4495800"/>
            <a:ext cx="44224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VA: My Health</a:t>
            </a:r>
            <a:r>
              <a:rPr lang="en-US" sz="3600" b="1" dirty="0" smtClean="0"/>
              <a:t>e</a:t>
            </a:r>
            <a:r>
              <a:rPr lang="en-US" sz="3600" dirty="0" smtClean="0"/>
              <a:t>Vet </a:t>
            </a:r>
          </a:p>
          <a:p>
            <a:pPr algn="ctr"/>
            <a:r>
              <a:rPr lang="en-US" sz="3600" dirty="0" smtClean="0"/>
              <a:t>DoD: </a:t>
            </a:r>
            <a:r>
              <a:rPr lang="en-US" sz="3600" dirty="0"/>
              <a:t>Tricare Online </a:t>
            </a:r>
            <a:endParaRPr lang="en-US" sz="3600" dirty="0" smtClean="0"/>
          </a:p>
          <a:p>
            <a:pPr algn="ctr"/>
            <a:r>
              <a:rPr lang="en-US" sz="3600" dirty="0" smtClean="0"/>
              <a:t>CMS: MyMedicare.gov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2804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4AC843BB2C341AAE087BEC6972632" ma:contentTypeVersion="0" ma:contentTypeDescription="Create a new document." ma:contentTypeScope="" ma:versionID="0989783071d5d18258023327228d7e8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457958-983E-458B-AFC9-305978BB6F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A629D3-5FAA-4A2C-8EAD-15EE4A942595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7D2368A-AACD-468A-8C68-7C281A2850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6352</TotalTime>
  <Words>3830</Words>
  <Application>Microsoft Office PowerPoint</Application>
  <PresentationFormat>On-screen Show (4:3)</PresentationFormat>
  <Paragraphs>524</Paragraphs>
  <Slides>83</Slides>
  <Notes>83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VA Blue Button in 2014  (Including VA OpenNotes):  How a Simple Idea Spawned an Era of Change (and What it Means for You) </vt:lpstr>
      <vt:lpstr>Slide 2</vt:lpstr>
      <vt:lpstr>Slide 3</vt:lpstr>
      <vt:lpstr>Slide 4</vt:lpstr>
      <vt:lpstr>Slide 5</vt:lpstr>
      <vt:lpstr>Slide 6</vt:lpstr>
      <vt:lpstr>Poll Question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Poll Results</vt:lpstr>
      <vt:lpstr>Poll Results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Poll Question</vt:lpstr>
      <vt:lpstr>Slide 29</vt:lpstr>
      <vt:lpstr>Slide 30</vt:lpstr>
      <vt:lpstr>Slide 31</vt:lpstr>
      <vt:lpstr>Slide 32</vt:lpstr>
      <vt:lpstr>Poll Results</vt:lpstr>
      <vt:lpstr>Poll Results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Next Steps</vt:lpstr>
      <vt:lpstr>Next Steps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Ask the Presenter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 Blue Button in 2013 (Including VA OpenNotes), Department of Veterans Affairs</dc:title>
  <dc:subject>VA Blue Button in 2013 and VA OpenNotes</dc:subject>
  <dc:creator>Department of Veterans Affairs, Veterans Health Administration, Office of Employee Education, EES</dc:creator>
  <cp:keywords>blue button, OpenNotes, va, veteran, secure messaging, meaningful use, my healthevet, tricare, EHR</cp:keywords>
  <cp:lastModifiedBy>Presenter</cp:lastModifiedBy>
  <cp:revision>293</cp:revision>
  <dcterms:created xsi:type="dcterms:W3CDTF">2012-09-17T16:29:14Z</dcterms:created>
  <dcterms:modified xsi:type="dcterms:W3CDTF">2014-01-30T22:49:27Z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Department of Veterans Affairs, Veterans Health Administration, Office of Employee Education, EES</vt:lpwstr>
  </property>
  <property fmtid="{D5CDD505-2E9C-101B-9397-08002B2CF9AE}" pid="3" name="language">
    <vt:lpwstr>en</vt:lpwstr>
  </property>
  <property fmtid="{D5CDD505-2E9C-101B-9397-08002B2CF9AE}" pid="4" name="type">
    <vt:lpwstr>presentation</vt:lpwstr>
  </property>
  <property fmtid="{D5CDD505-2E9C-101B-9397-08002B2CF9AE}" pid="5" name="DateCreated">
    <vt:lpwstr>20131008</vt:lpwstr>
  </property>
  <property fmtid="{D5CDD505-2E9C-101B-9397-08002B2CF9AE}" pid="6" name="DateReviewed">
    <vt:lpwstr>20131008</vt:lpwstr>
  </property>
  <property fmtid="{D5CDD505-2E9C-101B-9397-08002B2CF9AE}" pid="7" name="ContentTypeId">
    <vt:lpwstr>0x0101005AC4AC843BB2C341AAE087BEC6972632</vt:lpwstr>
  </property>
</Properties>
</file>