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68"/>
  </p:notesMasterIdLst>
  <p:handoutMasterIdLst>
    <p:handoutMasterId r:id="rId69"/>
  </p:handoutMasterIdLst>
  <p:sldIdLst>
    <p:sldId id="256" r:id="rId5"/>
    <p:sldId id="265" r:id="rId6"/>
    <p:sldId id="305" r:id="rId7"/>
    <p:sldId id="266" r:id="rId8"/>
    <p:sldId id="267" r:id="rId9"/>
    <p:sldId id="306" r:id="rId10"/>
    <p:sldId id="268" r:id="rId11"/>
    <p:sldId id="269" r:id="rId12"/>
    <p:sldId id="310" r:id="rId13"/>
    <p:sldId id="270" r:id="rId14"/>
    <p:sldId id="271" r:id="rId15"/>
    <p:sldId id="272" r:id="rId16"/>
    <p:sldId id="311" r:id="rId17"/>
    <p:sldId id="273" r:id="rId18"/>
    <p:sldId id="274" r:id="rId19"/>
    <p:sldId id="275" r:id="rId20"/>
    <p:sldId id="276" r:id="rId21"/>
    <p:sldId id="277" r:id="rId22"/>
    <p:sldId id="312" r:id="rId23"/>
    <p:sldId id="278" r:id="rId24"/>
    <p:sldId id="279" r:id="rId25"/>
    <p:sldId id="313" r:id="rId26"/>
    <p:sldId id="280" r:id="rId27"/>
    <p:sldId id="281" r:id="rId28"/>
    <p:sldId id="282" r:id="rId29"/>
    <p:sldId id="308" r:id="rId30"/>
    <p:sldId id="283" r:id="rId31"/>
    <p:sldId id="284" r:id="rId32"/>
    <p:sldId id="324" r:id="rId33"/>
    <p:sldId id="285" r:id="rId34"/>
    <p:sldId id="309" r:id="rId35"/>
    <p:sldId id="286" r:id="rId36"/>
    <p:sldId id="287" r:id="rId37"/>
    <p:sldId id="320" r:id="rId38"/>
    <p:sldId id="288" r:id="rId39"/>
    <p:sldId id="289" r:id="rId40"/>
    <p:sldId id="323" r:id="rId41"/>
    <p:sldId id="290" r:id="rId42"/>
    <p:sldId id="291" r:id="rId43"/>
    <p:sldId id="292" r:id="rId44"/>
    <p:sldId id="314" r:id="rId45"/>
    <p:sldId id="293" r:id="rId46"/>
    <p:sldId id="294" r:id="rId47"/>
    <p:sldId id="321" r:id="rId48"/>
    <p:sldId id="295" r:id="rId49"/>
    <p:sldId id="315" r:id="rId50"/>
    <p:sldId id="296" r:id="rId51"/>
    <p:sldId id="297" r:id="rId52"/>
    <p:sldId id="298" r:id="rId53"/>
    <p:sldId id="307" r:id="rId54"/>
    <p:sldId id="299" r:id="rId55"/>
    <p:sldId id="300" r:id="rId56"/>
    <p:sldId id="301" r:id="rId57"/>
    <p:sldId id="302" r:id="rId58"/>
    <p:sldId id="317" r:id="rId59"/>
    <p:sldId id="319" r:id="rId60"/>
    <p:sldId id="318" r:id="rId61"/>
    <p:sldId id="316" r:id="rId62"/>
    <p:sldId id="303" r:id="rId63"/>
    <p:sldId id="326" r:id="rId64"/>
    <p:sldId id="304" r:id="rId65"/>
    <p:sldId id="325" r:id="rId66"/>
    <p:sldId id="262" r:id="rId67"/>
  </p:sldIdLst>
  <p:sldSz cx="9144000" cy="6858000" type="screen4x3"/>
  <p:notesSz cx="7077075" cy="9051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73" autoAdjust="0"/>
    <p:restoredTop sz="71226" autoAdjust="0"/>
  </p:normalViewPr>
  <p:slideViewPr>
    <p:cSldViewPr>
      <p:cViewPr>
        <p:scale>
          <a:sx n="66" d="100"/>
          <a:sy n="66" d="100"/>
        </p:scale>
        <p:origin x="6" y="534"/>
      </p:cViewPr>
      <p:guideLst>
        <p:guide orient="horz" pos="2160"/>
        <p:guide pos="2880"/>
      </p:guideLst>
    </p:cSldViewPr>
  </p:slideViewPr>
  <p:outlineViewPr>
    <p:cViewPr>
      <p:scale>
        <a:sx n="33" d="100"/>
        <a:sy n="33" d="100"/>
      </p:scale>
      <p:origin x="0" y="0"/>
    </p:cViewPr>
  </p:outlineViewPr>
  <p:notesTextViewPr>
    <p:cViewPr>
      <p:scale>
        <a:sx n="1" d="1"/>
        <a:sy n="1" d="1"/>
      </p:scale>
      <p:origin x="24" y="678"/>
    </p:cViewPr>
  </p:notesTextViewPr>
  <p:sorterViewPr>
    <p:cViewPr>
      <p:scale>
        <a:sx n="100" d="100"/>
        <a:sy n="100" d="100"/>
      </p:scale>
      <p:origin x="0" y="0"/>
    </p:cViewPr>
  </p:sorterViewPr>
  <p:notesViewPr>
    <p:cSldViewPr>
      <p:cViewPr varScale="1">
        <p:scale>
          <a:sx n="68" d="100"/>
          <a:sy n="68" d="100"/>
        </p:scale>
        <p:origin x="-3038" y="-58"/>
      </p:cViewPr>
      <p:guideLst>
        <p:guide orient="horz" pos="2851"/>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9307A1-E9BB-4840-A4AA-2896B18F31D2}" type="doc">
      <dgm:prSet loTypeId="urn:microsoft.com/office/officeart/2005/8/layout/default" loCatId="list" qsTypeId="urn:microsoft.com/office/officeart/2005/8/quickstyle/simple4" qsCatId="simple" csTypeId="urn:microsoft.com/office/officeart/2005/8/colors/colorful4" csCatId="colorful" phldr="1"/>
      <dgm:spPr/>
      <dgm:t>
        <a:bodyPr/>
        <a:lstStyle/>
        <a:p>
          <a:endParaRPr lang="en-US"/>
        </a:p>
      </dgm:t>
    </dgm:pt>
    <dgm:pt modelId="{A6C136B6-35B5-40DB-879C-C3213103ED2D}">
      <dgm:prSet custT="1"/>
      <dgm:spPr/>
      <dgm:t>
        <a:bodyPr/>
        <a:lstStyle/>
        <a:p>
          <a:pPr rtl="0"/>
          <a:r>
            <a:rPr lang="en-US" sz="2800" dirty="0" smtClean="0"/>
            <a:t>Alphabetic Index to Diseases and Injury</a:t>
          </a:r>
          <a:endParaRPr lang="en-US" sz="2800" dirty="0"/>
        </a:p>
      </dgm:t>
      <dgm:extLst>
        <a:ext uri="{E40237B7-FDA0-4F09-8148-C483321AD2D9}">
          <dgm14:cNvPr xmlns:dgm14="http://schemas.microsoft.com/office/drawing/2010/diagram" id="0" name="" descr="purple box with text Alphabetic Index to Diseases and Injury&#10;Neoplasm Table&#10;Table of Drugs and Chemicals&#10;"/>
        </a:ext>
      </dgm:extLst>
    </dgm:pt>
    <dgm:pt modelId="{91F05EE6-EF38-446D-B6BD-79484BE12A55}" type="parTrans" cxnId="{E178340C-8E14-4A2E-9097-A192BEFC8F50}">
      <dgm:prSet/>
      <dgm:spPr/>
      <dgm:t>
        <a:bodyPr/>
        <a:lstStyle/>
        <a:p>
          <a:endParaRPr lang="en-US"/>
        </a:p>
      </dgm:t>
    </dgm:pt>
    <dgm:pt modelId="{D53D1CED-0021-4337-AD07-3BA66D331688}" type="sibTrans" cxnId="{E178340C-8E14-4A2E-9097-A192BEFC8F50}">
      <dgm:prSet/>
      <dgm:spPr/>
      <dgm:t>
        <a:bodyPr/>
        <a:lstStyle/>
        <a:p>
          <a:endParaRPr lang="en-US"/>
        </a:p>
      </dgm:t>
    </dgm:pt>
    <dgm:pt modelId="{A9F45A9B-DFC1-472F-9C5A-8AB9233FC618}">
      <dgm:prSet custT="1"/>
      <dgm:spPr/>
      <dgm:t>
        <a:bodyPr/>
        <a:lstStyle/>
        <a:p>
          <a:pPr rtl="0"/>
          <a:r>
            <a:rPr lang="en-US" sz="2800" i="1" dirty="0" smtClean="0"/>
            <a:t>Neoplasm Table</a:t>
          </a:r>
          <a:endParaRPr lang="en-US" sz="2800" i="1" dirty="0"/>
        </a:p>
      </dgm:t>
    </dgm:pt>
    <dgm:pt modelId="{9BD4FBF6-0C2E-4C83-819B-F46D61BAE12B}" type="parTrans" cxnId="{CC2793E6-5E22-4AB9-B78D-53741BD0E86E}">
      <dgm:prSet/>
      <dgm:spPr/>
      <dgm:t>
        <a:bodyPr/>
        <a:lstStyle/>
        <a:p>
          <a:endParaRPr lang="en-US"/>
        </a:p>
      </dgm:t>
    </dgm:pt>
    <dgm:pt modelId="{C7700B4F-F1C4-49A5-ABE8-1F41658B843D}" type="sibTrans" cxnId="{CC2793E6-5E22-4AB9-B78D-53741BD0E86E}">
      <dgm:prSet/>
      <dgm:spPr/>
      <dgm:t>
        <a:bodyPr/>
        <a:lstStyle/>
        <a:p>
          <a:endParaRPr lang="en-US"/>
        </a:p>
      </dgm:t>
    </dgm:pt>
    <dgm:pt modelId="{6CBEA2B5-8BD2-4B6F-B7EC-ECF5AFEC4397}">
      <dgm:prSet custT="1"/>
      <dgm:spPr/>
      <dgm:t>
        <a:bodyPr/>
        <a:lstStyle/>
        <a:p>
          <a:pPr rtl="0"/>
          <a:r>
            <a:rPr lang="en-US" sz="2800" i="1" dirty="0" smtClean="0"/>
            <a:t>Table of Drugs and Chemicals</a:t>
          </a:r>
          <a:endParaRPr lang="en-US" sz="2800" i="1" dirty="0"/>
        </a:p>
      </dgm:t>
    </dgm:pt>
    <dgm:pt modelId="{49EB1E9B-9FF5-4135-97EE-01BB0CE065D1}" type="parTrans" cxnId="{30FE0C4F-131E-43AA-8070-784763440151}">
      <dgm:prSet/>
      <dgm:spPr/>
      <dgm:t>
        <a:bodyPr/>
        <a:lstStyle/>
        <a:p>
          <a:endParaRPr lang="en-US"/>
        </a:p>
      </dgm:t>
    </dgm:pt>
    <dgm:pt modelId="{5D40C1F5-BC87-4676-8D64-DE72537EF309}" type="sibTrans" cxnId="{30FE0C4F-131E-43AA-8070-784763440151}">
      <dgm:prSet/>
      <dgm:spPr/>
      <dgm:t>
        <a:bodyPr/>
        <a:lstStyle/>
        <a:p>
          <a:endParaRPr lang="en-US"/>
        </a:p>
      </dgm:t>
    </dgm:pt>
    <dgm:pt modelId="{07CF0F6D-E56A-485F-881C-7645E88AC730}">
      <dgm:prSet custT="1"/>
      <dgm:spPr/>
      <dgm:t>
        <a:bodyPr/>
        <a:lstStyle/>
        <a:p>
          <a:pPr rtl="0"/>
          <a:r>
            <a:rPr lang="en-US" sz="2800" dirty="0" smtClean="0"/>
            <a:t>Alphabetic Index to External Causes of Injury</a:t>
          </a:r>
          <a:endParaRPr lang="en-US" sz="2800" dirty="0"/>
        </a:p>
      </dgm:t>
      <dgm:extLst>
        <a:ext uri="{E40237B7-FDA0-4F09-8148-C483321AD2D9}">
          <dgm14:cNvPr xmlns:dgm14="http://schemas.microsoft.com/office/drawing/2010/diagram" id="0" name="" descr="blue box with text Alphabetic Index to External Causes of Injury&#10;"/>
        </a:ext>
      </dgm:extLst>
    </dgm:pt>
    <dgm:pt modelId="{9BCB094C-1D58-4D7D-A29D-571C81B1F240}" type="parTrans" cxnId="{5AA77A4B-5A57-4C93-8844-F1BC39FD367C}">
      <dgm:prSet/>
      <dgm:spPr/>
      <dgm:t>
        <a:bodyPr/>
        <a:lstStyle/>
        <a:p>
          <a:endParaRPr lang="en-US"/>
        </a:p>
      </dgm:t>
    </dgm:pt>
    <dgm:pt modelId="{EDFE2B8C-27C4-41A4-B609-8F2E74F458DD}" type="sibTrans" cxnId="{5AA77A4B-5A57-4C93-8844-F1BC39FD367C}">
      <dgm:prSet/>
      <dgm:spPr/>
      <dgm:t>
        <a:bodyPr/>
        <a:lstStyle/>
        <a:p>
          <a:endParaRPr lang="en-US"/>
        </a:p>
      </dgm:t>
    </dgm:pt>
    <dgm:pt modelId="{EE439873-54A1-4E18-BC2D-B271C2A63782}">
      <dgm:prSet custT="1"/>
      <dgm:spPr/>
      <dgm:t>
        <a:bodyPr/>
        <a:lstStyle/>
        <a:p>
          <a:pPr rtl="0"/>
          <a:r>
            <a:rPr lang="en-US" sz="2800" dirty="0" smtClean="0"/>
            <a:t>Tabular List</a:t>
          </a:r>
          <a:endParaRPr lang="en-US" sz="2800" dirty="0"/>
        </a:p>
      </dgm:t>
      <dgm:extLst>
        <a:ext uri="{E40237B7-FDA0-4F09-8148-C483321AD2D9}">
          <dgm14:cNvPr xmlns:dgm14="http://schemas.microsoft.com/office/drawing/2010/diagram" id="0" name="" descr="green box with text Tabular List&#10;"/>
        </a:ext>
      </dgm:extLst>
    </dgm:pt>
    <dgm:pt modelId="{C19D4865-2D4B-4E74-9A40-7929F4591999}" type="parTrans" cxnId="{80309790-FB5B-4514-B780-58E0259B60F5}">
      <dgm:prSet/>
      <dgm:spPr/>
      <dgm:t>
        <a:bodyPr/>
        <a:lstStyle/>
        <a:p>
          <a:endParaRPr lang="en-US"/>
        </a:p>
      </dgm:t>
    </dgm:pt>
    <dgm:pt modelId="{6942BE66-F057-42C8-B447-6223F416B67B}" type="sibTrans" cxnId="{80309790-FB5B-4514-B780-58E0259B60F5}">
      <dgm:prSet/>
      <dgm:spPr/>
      <dgm:t>
        <a:bodyPr/>
        <a:lstStyle/>
        <a:p>
          <a:endParaRPr lang="en-US"/>
        </a:p>
      </dgm:t>
    </dgm:pt>
    <dgm:pt modelId="{5EF16039-A684-415A-AF1A-60C46A005996}">
      <dgm:prSet custT="1"/>
      <dgm:spPr/>
      <dgm:t>
        <a:bodyPr/>
        <a:lstStyle/>
        <a:p>
          <a:pPr rtl="0"/>
          <a:r>
            <a:rPr lang="en-US" sz="2800" dirty="0" smtClean="0"/>
            <a:t>21 Chapters</a:t>
          </a:r>
          <a:endParaRPr lang="en-US" sz="2800" dirty="0"/>
        </a:p>
      </dgm:t>
      <dgm:extLst>
        <a:ext uri="{E40237B7-FDA0-4F09-8148-C483321AD2D9}">
          <dgm14:cNvPr xmlns:dgm14="http://schemas.microsoft.com/office/drawing/2010/diagram" id="0" name="" descr="orange box with text 21 Chapters&#10;Subchapters = Blocks containing 3 digit categories&#10;"/>
        </a:ext>
      </dgm:extLst>
    </dgm:pt>
    <dgm:pt modelId="{38B567AB-C6C4-4E08-B77D-7FFA4860BCF7}" type="parTrans" cxnId="{C2419FCB-D483-4150-A98B-CB3BB7E55520}">
      <dgm:prSet/>
      <dgm:spPr/>
      <dgm:t>
        <a:bodyPr/>
        <a:lstStyle/>
        <a:p>
          <a:endParaRPr lang="en-US"/>
        </a:p>
      </dgm:t>
    </dgm:pt>
    <dgm:pt modelId="{7EC57F42-451E-44E7-8BFD-B206B9F88B65}" type="sibTrans" cxnId="{C2419FCB-D483-4150-A98B-CB3BB7E55520}">
      <dgm:prSet/>
      <dgm:spPr/>
      <dgm:t>
        <a:bodyPr/>
        <a:lstStyle/>
        <a:p>
          <a:endParaRPr lang="en-US"/>
        </a:p>
      </dgm:t>
    </dgm:pt>
    <dgm:pt modelId="{39797817-D868-4331-B4BA-27E25F510A62}">
      <dgm:prSet custT="1"/>
      <dgm:spPr/>
      <dgm:t>
        <a:bodyPr/>
        <a:lstStyle/>
        <a:p>
          <a:pPr rtl="0"/>
          <a:r>
            <a:rPr lang="en-US" sz="2800" i="1" dirty="0" smtClean="0"/>
            <a:t>Subchapters = Blocks containing 3 digit categories</a:t>
          </a:r>
          <a:endParaRPr lang="en-US" sz="2800" i="1" dirty="0"/>
        </a:p>
      </dgm:t>
    </dgm:pt>
    <dgm:pt modelId="{DDEF11F9-0C20-4BC1-A330-642FB3ADFAF5}" type="sibTrans" cxnId="{98A0E469-423F-42E3-882C-6CC838C12B5D}">
      <dgm:prSet/>
      <dgm:spPr/>
      <dgm:t>
        <a:bodyPr/>
        <a:lstStyle/>
        <a:p>
          <a:endParaRPr lang="en-US"/>
        </a:p>
      </dgm:t>
    </dgm:pt>
    <dgm:pt modelId="{781E744A-B9E3-4D39-88F9-432B575AD598}" type="parTrans" cxnId="{98A0E469-423F-42E3-882C-6CC838C12B5D}">
      <dgm:prSet/>
      <dgm:spPr/>
      <dgm:t>
        <a:bodyPr/>
        <a:lstStyle/>
        <a:p>
          <a:endParaRPr lang="en-US"/>
        </a:p>
      </dgm:t>
    </dgm:pt>
    <dgm:pt modelId="{2EB77998-5906-414C-9E49-7D353B1AA8EE}" type="pres">
      <dgm:prSet presAssocID="{C99307A1-E9BB-4840-A4AA-2896B18F31D2}" presName="diagram" presStyleCnt="0">
        <dgm:presLayoutVars>
          <dgm:dir/>
          <dgm:resizeHandles val="exact"/>
        </dgm:presLayoutVars>
      </dgm:prSet>
      <dgm:spPr/>
      <dgm:t>
        <a:bodyPr/>
        <a:lstStyle/>
        <a:p>
          <a:endParaRPr lang="en-US"/>
        </a:p>
      </dgm:t>
    </dgm:pt>
    <dgm:pt modelId="{304D3240-5631-4AF7-BDB5-3FA18FA3F90D}" type="pres">
      <dgm:prSet presAssocID="{A6C136B6-35B5-40DB-879C-C3213103ED2D}" presName="node" presStyleLbl="node1" presStyleIdx="0" presStyleCnt="4">
        <dgm:presLayoutVars>
          <dgm:bulletEnabled val="1"/>
        </dgm:presLayoutVars>
      </dgm:prSet>
      <dgm:spPr/>
      <dgm:t>
        <a:bodyPr/>
        <a:lstStyle/>
        <a:p>
          <a:endParaRPr lang="en-US"/>
        </a:p>
      </dgm:t>
    </dgm:pt>
    <dgm:pt modelId="{5F1E46FB-0A60-4F93-A416-7FCC4F89D25C}" type="pres">
      <dgm:prSet presAssocID="{D53D1CED-0021-4337-AD07-3BA66D331688}" presName="sibTrans" presStyleCnt="0"/>
      <dgm:spPr/>
    </dgm:pt>
    <dgm:pt modelId="{9EAEE8EB-6FE3-4739-A5F2-CA746232464D}" type="pres">
      <dgm:prSet presAssocID="{07CF0F6D-E56A-485F-881C-7645E88AC730}" presName="node" presStyleLbl="node1" presStyleIdx="1" presStyleCnt="4">
        <dgm:presLayoutVars>
          <dgm:bulletEnabled val="1"/>
        </dgm:presLayoutVars>
      </dgm:prSet>
      <dgm:spPr/>
      <dgm:t>
        <a:bodyPr/>
        <a:lstStyle/>
        <a:p>
          <a:endParaRPr lang="en-US"/>
        </a:p>
      </dgm:t>
    </dgm:pt>
    <dgm:pt modelId="{75A30FEA-F1AA-454C-A98F-35AB39FD8830}" type="pres">
      <dgm:prSet presAssocID="{EDFE2B8C-27C4-41A4-B609-8F2E74F458DD}" presName="sibTrans" presStyleCnt="0"/>
      <dgm:spPr/>
    </dgm:pt>
    <dgm:pt modelId="{509ABA8D-9FEA-4BA3-BD52-44DE064F3919}" type="pres">
      <dgm:prSet presAssocID="{EE439873-54A1-4E18-BC2D-B271C2A63782}" presName="node" presStyleLbl="node1" presStyleIdx="2" presStyleCnt="4">
        <dgm:presLayoutVars>
          <dgm:bulletEnabled val="1"/>
        </dgm:presLayoutVars>
      </dgm:prSet>
      <dgm:spPr/>
      <dgm:t>
        <a:bodyPr/>
        <a:lstStyle/>
        <a:p>
          <a:endParaRPr lang="en-US"/>
        </a:p>
      </dgm:t>
    </dgm:pt>
    <dgm:pt modelId="{6B70F101-B160-4502-BA29-A0E9DA8515F5}" type="pres">
      <dgm:prSet presAssocID="{6942BE66-F057-42C8-B447-6223F416B67B}" presName="sibTrans" presStyleCnt="0"/>
      <dgm:spPr/>
    </dgm:pt>
    <dgm:pt modelId="{89C78572-53FF-4A35-8078-0695C82E1789}" type="pres">
      <dgm:prSet presAssocID="{5EF16039-A684-415A-AF1A-60C46A005996}" presName="node" presStyleLbl="node1" presStyleIdx="3" presStyleCnt="4">
        <dgm:presLayoutVars>
          <dgm:bulletEnabled val="1"/>
        </dgm:presLayoutVars>
      </dgm:prSet>
      <dgm:spPr/>
      <dgm:t>
        <a:bodyPr/>
        <a:lstStyle/>
        <a:p>
          <a:endParaRPr lang="en-US"/>
        </a:p>
      </dgm:t>
    </dgm:pt>
  </dgm:ptLst>
  <dgm:cxnLst>
    <dgm:cxn modelId="{C131BC5A-9B6D-46F1-AB09-527320FE897C}" type="presOf" srcId="{39797817-D868-4331-B4BA-27E25F510A62}" destId="{89C78572-53FF-4A35-8078-0695C82E1789}" srcOrd="0" destOrd="1" presId="urn:microsoft.com/office/officeart/2005/8/layout/default"/>
    <dgm:cxn modelId="{E178340C-8E14-4A2E-9097-A192BEFC8F50}" srcId="{C99307A1-E9BB-4840-A4AA-2896B18F31D2}" destId="{A6C136B6-35B5-40DB-879C-C3213103ED2D}" srcOrd="0" destOrd="0" parTransId="{91F05EE6-EF38-446D-B6BD-79484BE12A55}" sibTransId="{D53D1CED-0021-4337-AD07-3BA66D331688}"/>
    <dgm:cxn modelId="{CC2793E6-5E22-4AB9-B78D-53741BD0E86E}" srcId="{A6C136B6-35B5-40DB-879C-C3213103ED2D}" destId="{A9F45A9B-DFC1-472F-9C5A-8AB9233FC618}" srcOrd="0" destOrd="0" parTransId="{9BD4FBF6-0C2E-4C83-819B-F46D61BAE12B}" sibTransId="{C7700B4F-F1C4-49A5-ABE8-1F41658B843D}"/>
    <dgm:cxn modelId="{8953FD4B-8DDB-4630-9295-A9B51375C001}" type="presOf" srcId="{A9F45A9B-DFC1-472F-9C5A-8AB9233FC618}" destId="{304D3240-5631-4AF7-BDB5-3FA18FA3F90D}" srcOrd="0" destOrd="1" presId="urn:microsoft.com/office/officeart/2005/8/layout/default"/>
    <dgm:cxn modelId="{032F6B66-6ED0-4663-BFFC-C5879EF09F37}" type="presOf" srcId="{6CBEA2B5-8BD2-4B6F-B7EC-ECF5AFEC4397}" destId="{304D3240-5631-4AF7-BDB5-3FA18FA3F90D}" srcOrd="0" destOrd="2" presId="urn:microsoft.com/office/officeart/2005/8/layout/default"/>
    <dgm:cxn modelId="{C2419FCB-D483-4150-A98B-CB3BB7E55520}" srcId="{C99307A1-E9BB-4840-A4AA-2896B18F31D2}" destId="{5EF16039-A684-415A-AF1A-60C46A005996}" srcOrd="3" destOrd="0" parTransId="{38B567AB-C6C4-4E08-B77D-7FFA4860BCF7}" sibTransId="{7EC57F42-451E-44E7-8BFD-B206B9F88B65}"/>
    <dgm:cxn modelId="{B2267C1D-DB35-4BCE-96A3-47B4ADD9605C}" type="presOf" srcId="{EE439873-54A1-4E18-BC2D-B271C2A63782}" destId="{509ABA8D-9FEA-4BA3-BD52-44DE064F3919}" srcOrd="0" destOrd="0" presId="urn:microsoft.com/office/officeart/2005/8/layout/default"/>
    <dgm:cxn modelId="{98A0E469-423F-42E3-882C-6CC838C12B5D}" srcId="{5EF16039-A684-415A-AF1A-60C46A005996}" destId="{39797817-D868-4331-B4BA-27E25F510A62}" srcOrd="0" destOrd="0" parTransId="{781E744A-B9E3-4D39-88F9-432B575AD598}" sibTransId="{DDEF11F9-0C20-4BC1-A330-642FB3ADFAF5}"/>
    <dgm:cxn modelId="{5F50D64C-5AE3-4540-B3BA-4DE17EAE7BA2}" type="presOf" srcId="{C99307A1-E9BB-4840-A4AA-2896B18F31D2}" destId="{2EB77998-5906-414C-9E49-7D353B1AA8EE}" srcOrd="0" destOrd="0" presId="urn:microsoft.com/office/officeart/2005/8/layout/default"/>
    <dgm:cxn modelId="{C2656AE0-658B-4F29-AEC6-478767C5CF90}" type="presOf" srcId="{5EF16039-A684-415A-AF1A-60C46A005996}" destId="{89C78572-53FF-4A35-8078-0695C82E1789}" srcOrd="0" destOrd="0" presId="urn:microsoft.com/office/officeart/2005/8/layout/default"/>
    <dgm:cxn modelId="{2A778014-0FA3-4A0B-B579-A12D74CC21D2}" type="presOf" srcId="{07CF0F6D-E56A-485F-881C-7645E88AC730}" destId="{9EAEE8EB-6FE3-4739-A5F2-CA746232464D}" srcOrd="0" destOrd="0" presId="urn:microsoft.com/office/officeart/2005/8/layout/default"/>
    <dgm:cxn modelId="{5AA77A4B-5A57-4C93-8844-F1BC39FD367C}" srcId="{C99307A1-E9BB-4840-A4AA-2896B18F31D2}" destId="{07CF0F6D-E56A-485F-881C-7645E88AC730}" srcOrd="1" destOrd="0" parTransId="{9BCB094C-1D58-4D7D-A29D-571C81B1F240}" sibTransId="{EDFE2B8C-27C4-41A4-B609-8F2E74F458DD}"/>
    <dgm:cxn modelId="{3BAA4F21-A864-4EEC-9390-C0262B5BC1AF}" type="presOf" srcId="{A6C136B6-35B5-40DB-879C-C3213103ED2D}" destId="{304D3240-5631-4AF7-BDB5-3FA18FA3F90D}" srcOrd="0" destOrd="0" presId="urn:microsoft.com/office/officeart/2005/8/layout/default"/>
    <dgm:cxn modelId="{80309790-FB5B-4514-B780-58E0259B60F5}" srcId="{C99307A1-E9BB-4840-A4AA-2896B18F31D2}" destId="{EE439873-54A1-4E18-BC2D-B271C2A63782}" srcOrd="2" destOrd="0" parTransId="{C19D4865-2D4B-4E74-9A40-7929F4591999}" sibTransId="{6942BE66-F057-42C8-B447-6223F416B67B}"/>
    <dgm:cxn modelId="{30FE0C4F-131E-43AA-8070-784763440151}" srcId="{A6C136B6-35B5-40DB-879C-C3213103ED2D}" destId="{6CBEA2B5-8BD2-4B6F-B7EC-ECF5AFEC4397}" srcOrd="1" destOrd="0" parTransId="{49EB1E9B-9FF5-4135-97EE-01BB0CE065D1}" sibTransId="{5D40C1F5-BC87-4676-8D64-DE72537EF309}"/>
    <dgm:cxn modelId="{90335058-664B-4F3E-A708-087206A8872B}" type="presParOf" srcId="{2EB77998-5906-414C-9E49-7D353B1AA8EE}" destId="{304D3240-5631-4AF7-BDB5-3FA18FA3F90D}" srcOrd="0" destOrd="0" presId="urn:microsoft.com/office/officeart/2005/8/layout/default"/>
    <dgm:cxn modelId="{36E06561-6979-4884-A7D2-99363C864B62}" type="presParOf" srcId="{2EB77998-5906-414C-9E49-7D353B1AA8EE}" destId="{5F1E46FB-0A60-4F93-A416-7FCC4F89D25C}" srcOrd="1" destOrd="0" presId="urn:microsoft.com/office/officeart/2005/8/layout/default"/>
    <dgm:cxn modelId="{4E5A4FF8-798A-45D4-B89B-7BD2216BEA2A}" type="presParOf" srcId="{2EB77998-5906-414C-9E49-7D353B1AA8EE}" destId="{9EAEE8EB-6FE3-4739-A5F2-CA746232464D}" srcOrd="2" destOrd="0" presId="urn:microsoft.com/office/officeart/2005/8/layout/default"/>
    <dgm:cxn modelId="{9B2B187C-C5DB-4058-B4B4-14170150E223}" type="presParOf" srcId="{2EB77998-5906-414C-9E49-7D353B1AA8EE}" destId="{75A30FEA-F1AA-454C-A98F-35AB39FD8830}" srcOrd="3" destOrd="0" presId="urn:microsoft.com/office/officeart/2005/8/layout/default"/>
    <dgm:cxn modelId="{426DEEA8-74C4-479D-B04B-6EA776A16F64}" type="presParOf" srcId="{2EB77998-5906-414C-9E49-7D353B1AA8EE}" destId="{509ABA8D-9FEA-4BA3-BD52-44DE064F3919}" srcOrd="4" destOrd="0" presId="urn:microsoft.com/office/officeart/2005/8/layout/default"/>
    <dgm:cxn modelId="{8BB0AC2C-46E9-4549-B6FC-B49F71808E80}" type="presParOf" srcId="{2EB77998-5906-414C-9E49-7D353B1AA8EE}" destId="{6B70F101-B160-4502-BA29-A0E9DA8515F5}" srcOrd="5" destOrd="0" presId="urn:microsoft.com/office/officeart/2005/8/layout/default"/>
    <dgm:cxn modelId="{BA87536A-22D3-44DC-B47B-ECDB3EAFAC33}" type="presParOf" srcId="{2EB77998-5906-414C-9E49-7D353B1AA8EE}" destId="{89C78572-53FF-4A35-8078-0695C82E178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BE44597-D86C-4EED-A30C-D708160D5F3C}"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7E2392BE-6C5D-485D-975E-4E217C7D86BE}">
      <dgm:prSet custT="1"/>
      <dgm:spPr/>
      <dgm:t>
        <a:bodyPr/>
        <a:lstStyle/>
        <a:p>
          <a:pPr rtl="0"/>
          <a:r>
            <a:rPr lang="en-US" sz="2800" dirty="0" smtClean="0"/>
            <a:t>New Instruction Notes</a:t>
          </a:r>
          <a:endParaRPr lang="en-US" sz="2800" dirty="0"/>
        </a:p>
      </dgm:t>
      <dgm:extLst>
        <a:ext uri="{E40237B7-FDA0-4F09-8148-C483321AD2D9}">
          <dgm14:cNvPr xmlns:dgm14="http://schemas.microsoft.com/office/drawing/2010/diagram" id="0" name="" descr="green box with text New Instruction Notes&#10;"/>
        </a:ext>
      </dgm:extLst>
    </dgm:pt>
    <dgm:pt modelId="{081B0BA9-5DFD-4092-B4C1-B1EE105BB911}" type="parTrans" cxnId="{EE264B03-22FB-492F-9972-CCAC3A03820C}">
      <dgm:prSet/>
      <dgm:spPr/>
      <dgm:t>
        <a:bodyPr/>
        <a:lstStyle/>
        <a:p>
          <a:endParaRPr lang="en-US" sz="2800"/>
        </a:p>
      </dgm:t>
    </dgm:pt>
    <dgm:pt modelId="{AE19AC6B-545E-4EB2-803E-3E740CE9792A}" type="sibTrans" cxnId="{EE264B03-22FB-492F-9972-CCAC3A03820C}">
      <dgm:prSet/>
      <dgm:spPr/>
      <dgm:t>
        <a:bodyPr/>
        <a:lstStyle/>
        <a:p>
          <a:endParaRPr lang="en-US" sz="2800"/>
        </a:p>
      </dgm:t>
    </dgm:pt>
    <dgm:pt modelId="{9216CF34-6168-4FB9-8817-612964C09EE8}">
      <dgm:prSet custT="1"/>
      <dgm:spPr/>
      <dgm:t>
        <a:bodyPr/>
        <a:lstStyle/>
        <a:p>
          <a:pPr rtl="0"/>
          <a:r>
            <a:rPr lang="en-US" sz="2800" dirty="0" smtClean="0"/>
            <a:t>New Guideline for Ventilator Associated Pneumonia</a:t>
          </a:r>
          <a:endParaRPr lang="en-US" sz="2800" dirty="0"/>
        </a:p>
      </dgm:t>
      <dgm:extLst>
        <a:ext uri="{E40237B7-FDA0-4F09-8148-C483321AD2D9}">
          <dgm14:cNvPr xmlns:dgm14="http://schemas.microsoft.com/office/drawing/2010/diagram" id="0" name="" descr="green box with text New Guideline for Ventilator Associated Pneumonia Asthma Terminology&#10;"/>
        </a:ext>
      </dgm:extLst>
    </dgm:pt>
    <dgm:pt modelId="{A0FEBFE0-DFB5-4A97-917D-064F4DEDBFA8}" type="parTrans" cxnId="{6CB6C466-5689-4344-BA11-DE1802A0C49F}">
      <dgm:prSet/>
      <dgm:spPr/>
      <dgm:t>
        <a:bodyPr/>
        <a:lstStyle/>
        <a:p>
          <a:endParaRPr lang="en-US" sz="2800"/>
        </a:p>
      </dgm:t>
    </dgm:pt>
    <dgm:pt modelId="{8E7687BD-0B9B-49FE-A6E4-0B533E720C57}" type="sibTrans" cxnId="{6CB6C466-5689-4344-BA11-DE1802A0C49F}">
      <dgm:prSet/>
      <dgm:spPr/>
      <dgm:t>
        <a:bodyPr/>
        <a:lstStyle/>
        <a:p>
          <a:endParaRPr lang="en-US" sz="2800"/>
        </a:p>
      </dgm:t>
    </dgm:pt>
    <dgm:pt modelId="{C23987CB-807C-4F43-B871-492441D2813F}">
      <dgm:prSet custT="1"/>
      <dgm:spPr/>
      <dgm:t>
        <a:bodyPr/>
        <a:lstStyle/>
        <a:p>
          <a:pPr rtl="0"/>
          <a:r>
            <a:rPr lang="en-US" sz="2800" dirty="0" smtClean="0"/>
            <a:t>Asthma Terminology</a:t>
          </a:r>
          <a:endParaRPr lang="en-US" sz="2800" dirty="0"/>
        </a:p>
      </dgm:t>
      <dgm:extLst>
        <a:ext uri="{E40237B7-FDA0-4F09-8148-C483321AD2D9}">
          <dgm14:cNvPr xmlns:dgm14="http://schemas.microsoft.com/office/drawing/2010/diagram" id="0" name="" descr="green box with text Asthma Terminology"/>
        </a:ext>
      </dgm:extLst>
    </dgm:pt>
    <dgm:pt modelId="{A1CFC631-73A9-4669-9AE2-11EE3B967427}" type="parTrans" cxnId="{7170A788-E197-46E8-B7BF-E3E8DF13FB2D}">
      <dgm:prSet/>
      <dgm:spPr/>
      <dgm:t>
        <a:bodyPr/>
        <a:lstStyle/>
        <a:p>
          <a:endParaRPr lang="en-US" sz="2800"/>
        </a:p>
      </dgm:t>
    </dgm:pt>
    <dgm:pt modelId="{52EB8A2D-C5D8-445B-83C3-8F44CAF1B0C1}" type="sibTrans" cxnId="{7170A788-E197-46E8-B7BF-E3E8DF13FB2D}">
      <dgm:prSet/>
      <dgm:spPr/>
      <dgm:t>
        <a:bodyPr/>
        <a:lstStyle/>
        <a:p>
          <a:endParaRPr lang="en-US" sz="2800"/>
        </a:p>
      </dgm:t>
    </dgm:pt>
    <dgm:pt modelId="{CBDDDA24-C4F1-43D0-BDF1-9ED941A9082E}" type="pres">
      <dgm:prSet presAssocID="{EBE44597-D86C-4EED-A30C-D708160D5F3C}" presName="diagram" presStyleCnt="0">
        <dgm:presLayoutVars>
          <dgm:dir/>
          <dgm:resizeHandles val="exact"/>
        </dgm:presLayoutVars>
      </dgm:prSet>
      <dgm:spPr/>
      <dgm:t>
        <a:bodyPr/>
        <a:lstStyle/>
        <a:p>
          <a:endParaRPr lang="en-US"/>
        </a:p>
      </dgm:t>
    </dgm:pt>
    <dgm:pt modelId="{1196BFC2-F57C-4517-A88D-7A0082C89F2D}" type="pres">
      <dgm:prSet presAssocID="{7E2392BE-6C5D-485D-975E-4E217C7D86BE}" presName="node" presStyleLbl="node1" presStyleIdx="0" presStyleCnt="3">
        <dgm:presLayoutVars>
          <dgm:bulletEnabled val="1"/>
        </dgm:presLayoutVars>
      </dgm:prSet>
      <dgm:spPr/>
      <dgm:t>
        <a:bodyPr/>
        <a:lstStyle/>
        <a:p>
          <a:endParaRPr lang="en-US"/>
        </a:p>
      </dgm:t>
    </dgm:pt>
    <dgm:pt modelId="{8AF96950-A75A-409A-84CD-00316168A790}" type="pres">
      <dgm:prSet presAssocID="{AE19AC6B-545E-4EB2-803E-3E740CE9792A}" presName="sibTrans" presStyleCnt="0"/>
      <dgm:spPr/>
    </dgm:pt>
    <dgm:pt modelId="{327F60E5-0620-4E99-942C-DEEC26B199F8}" type="pres">
      <dgm:prSet presAssocID="{9216CF34-6168-4FB9-8817-612964C09EE8}" presName="node" presStyleLbl="node1" presStyleIdx="1" presStyleCnt="3">
        <dgm:presLayoutVars>
          <dgm:bulletEnabled val="1"/>
        </dgm:presLayoutVars>
      </dgm:prSet>
      <dgm:spPr/>
      <dgm:t>
        <a:bodyPr/>
        <a:lstStyle/>
        <a:p>
          <a:endParaRPr lang="en-US"/>
        </a:p>
      </dgm:t>
    </dgm:pt>
    <dgm:pt modelId="{0F1562CE-B579-47FD-BA75-92F58F70E6F9}" type="pres">
      <dgm:prSet presAssocID="{8E7687BD-0B9B-49FE-A6E4-0B533E720C57}" presName="sibTrans" presStyleCnt="0"/>
      <dgm:spPr/>
    </dgm:pt>
    <dgm:pt modelId="{8696AA01-533E-40F5-B578-CD7278F69A70}" type="pres">
      <dgm:prSet presAssocID="{C23987CB-807C-4F43-B871-492441D2813F}" presName="node" presStyleLbl="node1" presStyleIdx="2" presStyleCnt="3">
        <dgm:presLayoutVars>
          <dgm:bulletEnabled val="1"/>
        </dgm:presLayoutVars>
      </dgm:prSet>
      <dgm:spPr/>
      <dgm:t>
        <a:bodyPr/>
        <a:lstStyle/>
        <a:p>
          <a:endParaRPr lang="en-US"/>
        </a:p>
      </dgm:t>
    </dgm:pt>
  </dgm:ptLst>
  <dgm:cxnLst>
    <dgm:cxn modelId="{7170A788-E197-46E8-B7BF-E3E8DF13FB2D}" srcId="{EBE44597-D86C-4EED-A30C-D708160D5F3C}" destId="{C23987CB-807C-4F43-B871-492441D2813F}" srcOrd="2" destOrd="0" parTransId="{A1CFC631-73A9-4669-9AE2-11EE3B967427}" sibTransId="{52EB8A2D-C5D8-445B-83C3-8F44CAF1B0C1}"/>
    <dgm:cxn modelId="{6CB6C466-5689-4344-BA11-DE1802A0C49F}" srcId="{EBE44597-D86C-4EED-A30C-D708160D5F3C}" destId="{9216CF34-6168-4FB9-8817-612964C09EE8}" srcOrd="1" destOrd="0" parTransId="{A0FEBFE0-DFB5-4A97-917D-064F4DEDBFA8}" sibTransId="{8E7687BD-0B9B-49FE-A6E4-0B533E720C57}"/>
    <dgm:cxn modelId="{EE264B03-22FB-492F-9972-CCAC3A03820C}" srcId="{EBE44597-D86C-4EED-A30C-D708160D5F3C}" destId="{7E2392BE-6C5D-485D-975E-4E217C7D86BE}" srcOrd="0" destOrd="0" parTransId="{081B0BA9-5DFD-4092-B4C1-B1EE105BB911}" sibTransId="{AE19AC6B-545E-4EB2-803E-3E740CE9792A}"/>
    <dgm:cxn modelId="{5B576879-CB02-492D-A3C3-AC3AF1155562}" type="presOf" srcId="{9216CF34-6168-4FB9-8817-612964C09EE8}" destId="{327F60E5-0620-4E99-942C-DEEC26B199F8}" srcOrd="0" destOrd="0" presId="urn:microsoft.com/office/officeart/2005/8/layout/default"/>
    <dgm:cxn modelId="{A760ACE1-1310-49D4-8EB3-B638E7A53DD5}" type="presOf" srcId="{C23987CB-807C-4F43-B871-492441D2813F}" destId="{8696AA01-533E-40F5-B578-CD7278F69A70}" srcOrd="0" destOrd="0" presId="urn:microsoft.com/office/officeart/2005/8/layout/default"/>
    <dgm:cxn modelId="{98326371-0A3E-421B-B1EA-307F3CD989DC}" type="presOf" srcId="{7E2392BE-6C5D-485D-975E-4E217C7D86BE}" destId="{1196BFC2-F57C-4517-A88D-7A0082C89F2D}" srcOrd="0" destOrd="0" presId="urn:microsoft.com/office/officeart/2005/8/layout/default"/>
    <dgm:cxn modelId="{79FE66B4-E93B-453F-BCDB-B33CA258A0A8}" type="presOf" srcId="{EBE44597-D86C-4EED-A30C-D708160D5F3C}" destId="{CBDDDA24-C4F1-43D0-BDF1-9ED941A9082E}" srcOrd="0" destOrd="0" presId="urn:microsoft.com/office/officeart/2005/8/layout/default"/>
    <dgm:cxn modelId="{A5CB775B-D977-43F6-91DF-37704BFD8DA2}" type="presParOf" srcId="{CBDDDA24-C4F1-43D0-BDF1-9ED941A9082E}" destId="{1196BFC2-F57C-4517-A88D-7A0082C89F2D}" srcOrd="0" destOrd="0" presId="urn:microsoft.com/office/officeart/2005/8/layout/default"/>
    <dgm:cxn modelId="{9F1180BB-F88B-44F8-9F94-8A31E8C1DBAB}" type="presParOf" srcId="{CBDDDA24-C4F1-43D0-BDF1-9ED941A9082E}" destId="{8AF96950-A75A-409A-84CD-00316168A790}" srcOrd="1" destOrd="0" presId="urn:microsoft.com/office/officeart/2005/8/layout/default"/>
    <dgm:cxn modelId="{2C562727-F1ED-402D-BC5F-C18BC0CAE6EF}" type="presParOf" srcId="{CBDDDA24-C4F1-43D0-BDF1-9ED941A9082E}" destId="{327F60E5-0620-4E99-942C-DEEC26B199F8}" srcOrd="2" destOrd="0" presId="urn:microsoft.com/office/officeart/2005/8/layout/default"/>
    <dgm:cxn modelId="{8FE0EE68-8EEB-45D6-A68D-3AD1CF74DDA7}" type="presParOf" srcId="{CBDDDA24-C4F1-43D0-BDF1-9ED941A9082E}" destId="{0F1562CE-B579-47FD-BA75-92F58F70E6F9}" srcOrd="3" destOrd="0" presId="urn:microsoft.com/office/officeart/2005/8/layout/default"/>
    <dgm:cxn modelId="{C467C6C8-8188-4583-AA88-6A70A6285A44}" type="presParOf" srcId="{CBDDDA24-C4F1-43D0-BDF1-9ED941A9082E}" destId="{8696AA01-533E-40F5-B578-CD7278F69A7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21AEEC6-3A5E-412F-B819-E12F73D690A4}"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EB6DB98D-A575-41E7-BAAD-8AB64F57202D}">
      <dgm:prSet/>
      <dgm:spPr/>
      <dgm:t>
        <a:bodyPr/>
        <a:lstStyle/>
        <a:p>
          <a:pPr rtl="0"/>
          <a:r>
            <a:rPr lang="en-US" dirty="0" smtClean="0"/>
            <a:t>Guidelines Reserved for Future Expansion</a:t>
          </a:r>
          <a:endParaRPr lang="en-US" dirty="0"/>
        </a:p>
      </dgm:t>
      <dgm:extLst>
        <a:ext uri="{E40237B7-FDA0-4F09-8148-C483321AD2D9}">
          <dgm14:cNvPr xmlns:dgm14="http://schemas.microsoft.com/office/drawing/2010/diagram" id="0" name="" descr="purple box with text Guidelines Reserved for Future Expansion&#10;&#10;"/>
        </a:ext>
      </dgm:extLst>
    </dgm:pt>
    <dgm:pt modelId="{6EEF843C-C82F-48D7-B97F-A1F7F91007E6}" type="parTrans" cxnId="{6F45B9BF-BEEC-463E-B734-E376A874E25A}">
      <dgm:prSet/>
      <dgm:spPr/>
      <dgm:t>
        <a:bodyPr/>
        <a:lstStyle/>
        <a:p>
          <a:endParaRPr lang="en-US"/>
        </a:p>
      </dgm:t>
    </dgm:pt>
    <dgm:pt modelId="{2CA7BBD7-B341-48CF-84F6-D3007B446965}" type="sibTrans" cxnId="{6F45B9BF-BEEC-463E-B734-E376A874E25A}">
      <dgm:prSet/>
      <dgm:spPr/>
      <dgm:t>
        <a:bodyPr/>
        <a:lstStyle/>
        <a:p>
          <a:endParaRPr lang="en-US"/>
        </a:p>
      </dgm:t>
    </dgm:pt>
    <dgm:pt modelId="{81074FC1-0964-4B9D-BE75-68486BCFA4D6}">
      <dgm:prSet/>
      <dgm:spPr/>
      <dgm:t>
        <a:bodyPr/>
        <a:lstStyle/>
        <a:p>
          <a:pPr rtl="0"/>
          <a:r>
            <a:rPr lang="en-US" dirty="0" smtClean="0"/>
            <a:t>Terminology Note</a:t>
          </a:r>
          <a:endParaRPr lang="en-US" dirty="0"/>
        </a:p>
      </dgm:t>
      <dgm:extLst>
        <a:ext uri="{E40237B7-FDA0-4F09-8148-C483321AD2D9}">
          <dgm14:cNvPr xmlns:dgm14="http://schemas.microsoft.com/office/drawing/2010/diagram" id="0" name="" descr="red box with text Terminology Note&#10;"/>
        </a:ext>
      </dgm:extLst>
    </dgm:pt>
    <dgm:pt modelId="{9743D8E3-CBF5-418C-8AB1-ADBF67C0A021}" type="parTrans" cxnId="{C8B22DB5-C2B0-40E9-95D0-187F8EC4D0D5}">
      <dgm:prSet/>
      <dgm:spPr/>
      <dgm:t>
        <a:bodyPr/>
        <a:lstStyle/>
        <a:p>
          <a:endParaRPr lang="en-US"/>
        </a:p>
      </dgm:t>
    </dgm:pt>
    <dgm:pt modelId="{EFE43A6D-A49C-4E7C-B0E1-C76BAD9D3140}" type="sibTrans" cxnId="{C8B22DB5-C2B0-40E9-95D0-187F8EC4D0D5}">
      <dgm:prSet/>
      <dgm:spPr/>
      <dgm:t>
        <a:bodyPr/>
        <a:lstStyle/>
        <a:p>
          <a:endParaRPr lang="en-US"/>
        </a:p>
      </dgm:t>
    </dgm:pt>
    <dgm:pt modelId="{85C59481-455D-423D-8746-70E45B381211}" type="pres">
      <dgm:prSet presAssocID="{421AEEC6-3A5E-412F-B819-E12F73D690A4}" presName="diagram" presStyleCnt="0">
        <dgm:presLayoutVars>
          <dgm:dir/>
          <dgm:resizeHandles val="exact"/>
        </dgm:presLayoutVars>
      </dgm:prSet>
      <dgm:spPr/>
      <dgm:t>
        <a:bodyPr/>
        <a:lstStyle/>
        <a:p>
          <a:endParaRPr lang="en-US"/>
        </a:p>
      </dgm:t>
    </dgm:pt>
    <dgm:pt modelId="{76E2AFDF-3FA1-492D-874C-5F72B943BA17}" type="pres">
      <dgm:prSet presAssocID="{EB6DB98D-A575-41E7-BAAD-8AB64F57202D}" presName="node" presStyleLbl="node1" presStyleIdx="0" presStyleCnt="2">
        <dgm:presLayoutVars>
          <dgm:bulletEnabled val="1"/>
        </dgm:presLayoutVars>
      </dgm:prSet>
      <dgm:spPr/>
      <dgm:t>
        <a:bodyPr/>
        <a:lstStyle/>
        <a:p>
          <a:endParaRPr lang="en-US"/>
        </a:p>
      </dgm:t>
    </dgm:pt>
    <dgm:pt modelId="{7DD0F33C-DA58-405E-A1E2-05941274AAAB}" type="pres">
      <dgm:prSet presAssocID="{2CA7BBD7-B341-48CF-84F6-D3007B446965}" presName="sibTrans" presStyleCnt="0"/>
      <dgm:spPr/>
    </dgm:pt>
    <dgm:pt modelId="{EC2593AF-577D-4EF9-A846-677CFFFA7D75}" type="pres">
      <dgm:prSet presAssocID="{81074FC1-0964-4B9D-BE75-68486BCFA4D6}" presName="node" presStyleLbl="node1" presStyleIdx="1" presStyleCnt="2">
        <dgm:presLayoutVars>
          <dgm:bulletEnabled val="1"/>
        </dgm:presLayoutVars>
      </dgm:prSet>
      <dgm:spPr/>
      <dgm:t>
        <a:bodyPr/>
        <a:lstStyle/>
        <a:p>
          <a:endParaRPr lang="en-US"/>
        </a:p>
      </dgm:t>
    </dgm:pt>
  </dgm:ptLst>
  <dgm:cxnLst>
    <dgm:cxn modelId="{C8B22DB5-C2B0-40E9-95D0-187F8EC4D0D5}" srcId="{421AEEC6-3A5E-412F-B819-E12F73D690A4}" destId="{81074FC1-0964-4B9D-BE75-68486BCFA4D6}" srcOrd="1" destOrd="0" parTransId="{9743D8E3-CBF5-418C-8AB1-ADBF67C0A021}" sibTransId="{EFE43A6D-A49C-4E7C-B0E1-C76BAD9D3140}"/>
    <dgm:cxn modelId="{5630617C-A889-482C-9893-B3E181157773}" type="presOf" srcId="{421AEEC6-3A5E-412F-B819-E12F73D690A4}" destId="{85C59481-455D-423D-8746-70E45B381211}" srcOrd="0" destOrd="0" presId="urn:microsoft.com/office/officeart/2005/8/layout/default"/>
    <dgm:cxn modelId="{6F45B9BF-BEEC-463E-B734-E376A874E25A}" srcId="{421AEEC6-3A5E-412F-B819-E12F73D690A4}" destId="{EB6DB98D-A575-41E7-BAAD-8AB64F57202D}" srcOrd="0" destOrd="0" parTransId="{6EEF843C-C82F-48D7-B97F-A1F7F91007E6}" sibTransId="{2CA7BBD7-B341-48CF-84F6-D3007B446965}"/>
    <dgm:cxn modelId="{2CF308A4-1194-4648-8B5A-29665C40455D}" type="presOf" srcId="{EB6DB98D-A575-41E7-BAAD-8AB64F57202D}" destId="{76E2AFDF-3FA1-492D-874C-5F72B943BA17}" srcOrd="0" destOrd="0" presId="urn:microsoft.com/office/officeart/2005/8/layout/default"/>
    <dgm:cxn modelId="{E9DDDB47-2562-4026-9CC1-3C78F1CDFC6D}" type="presOf" srcId="{81074FC1-0964-4B9D-BE75-68486BCFA4D6}" destId="{EC2593AF-577D-4EF9-A846-677CFFFA7D75}" srcOrd="0" destOrd="0" presId="urn:microsoft.com/office/officeart/2005/8/layout/default"/>
    <dgm:cxn modelId="{6CC15684-1309-477E-A50F-1419919F2388}" type="presParOf" srcId="{85C59481-455D-423D-8746-70E45B381211}" destId="{76E2AFDF-3FA1-492D-874C-5F72B943BA17}" srcOrd="0" destOrd="0" presId="urn:microsoft.com/office/officeart/2005/8/layout/default"/>
    <dgm:cxn modelId="{E74F28F4-F2E6-4AE0-A148-09729A0986F9}" type="presParOf" srcId="{85C59481-455D-423D-8746-70E45B381211}" destId="{7DD0F33C-DA58-405E-A1E2-05941274AAAB}" srcOrd="1" destOrd="0" presId="urn:microsoft.com/office/officeart/2005/8/layout/default"/>
    <dgm:cxn modelId="{CF73A615-E59F-4800-9DDE-5EFD6E6895EA}" type="presParOf" srcId="{85C59481-455D-423D-8746-70E45B381211}" destId="{EC2593AF-577D-4EF9-A846-677CFFFA7D75}"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E70BBCD-894D-4451-9D68-6DCCFB754F2F}"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84282EBB-1AF6-49B4-B429-C4FAB483E139}">
      <dgm:prSet phldrT="[Text]" custT="1"/>
      <dgm:spPr/>
      <dgm:t>
        <a:bodyPr/>
        <a:lstStyle/>
        <a:p>
          <a:r>
            <a:rPr lang="en-US" sz="6000" b="1" dirty="0" smtClean="0"/>
            <a:t>ICD-9</a:t>
          </a:r>
          <a:endParaRPr lang="en-US" sz="6000" b="1" dirty="0"/>
        </a:p>
      </dgm:t>
      <dgm:extLst>
        <a:ext uri="{E40237B7-FDA0-4F09-8148-C483321AD2D9}">
          <dgm14:cNvPr xmlns:dgm14="http://schemas.microsoft.com/office/drawing/2010/diagram" id="0" name="" descr="green box with text ICD-9"/>
        </a:ext>
      </dgm:extLst>
    </dgm:pt>
    <dgm:pt modelId="{C10C33B2-8278-4417-851E-B9E6DD0638BE}" type="parTrans" cxnId="{AD74A882-2C5B-4801-90E5-11D67F04F4F0}">
      <dgm:prSet/>
      <dgm:spPr/>
      <dgm:t>
        <a:bodyPr/>
        <a:lstStyle/>
        <a:p>
          <a:endParaRPr lang="en-US"/>
        </a:p>
      </dgm:t>
    </dgm:pt>
    <dgm:pt modelId="{09D29285-D7C9-4E4D-AE96-9197E966B554}" type="sibTrans" cxnId="{AD74A882-2C5B-4801-90E5-11D67F04F4F0}">
      <dgm:prSet/>
      <dgm:spPr/>
      <dgm:t>
        <a:bodyPr/>
        <a:lstStyle/>
        <a:p>
          <a:endParaRPr lang="en-US"/>
        </a:p>
      </dgm:t>
    </dgm:pt>
    <dgm:pt modelId="{0068EF12-4CF2-4F59-9C82-E478F0DBD3A9}">
      <dgm:prSet phldrT="[Text]"/>
      <dgm:spPr/>
      <dgm:t>
        <a:bodyPr/>
        <a:lstStyle/>
        <a:p>
          <a:r>
            <a:rPr lang="en-US" dirty="0" smtClean="0"/>
            <a:t>555.0, 560.9</a:t>
          </a:r>
          <a:endParaRPr lang="en-US" dirty="0"/>
        </a:p>
      </dgm:t>
      <dgm:extLst>
        <a:ext uri="{E40237B7-FDA0-4F09-8148-C483321AD2D9}">
          <dgm14:cNvPr xmlns:dgm14="http://schemas.microsoft.com/office/drawing/2010/diagram" id="0" name="" descr="gray arrow with text ICD-9&#10;555.0, 560.9&#10;Regional Enteritis Small Intestine&#10;Intestinal Obstruction NOS&#10;"/>
        </a:ext>
      </dgm:extLst>
    </dgm:pt>
    <dgm:pt modelId="{F33B8C30-D510-4753-8139-2FA267C1E7FA}" type="parTrans" cxnId="{66713E4A-461A-4E6D-802E-E1997AD979CA}">
      <dgm:prSet/>
      <dgm:spPr/>
      <dgm:t>
        <a:bodyPr/>
        <a:lstStyle/>
        <a:p>
          <a:endParaRPr lang="en-US"/>
        </a:p>
      </dgm:t>
    </dgm:pt>
    <dgm:pt modelId="{826AACB8-9BD4-443E-9472-4DFF30FC6F53}" type="sibTrans" cxnId="{66713E4A-461A-4E6D-802E-E1997AD979CA}">
      <dgm:prSet/>
      <dgm:spPr/>
      <dgm:t>
        <a:bodyPr/>
        <a:lstStyle/>
        <a:p>
          <a:endParaRPr lang="en-US"/>
        </a:p>
      </dgm:t>
    </dgm:pt>
    <dgm:pt modelId="{581EA3D8-ED6A-4740-B650-4C1F9E06D4F3}">
      <dgm:prSet phldrT="[Text]" custT="1"/>
      <dgm:spPr/>
      <dgm:t>
        <a:bodyPr/>
        <a:lstStyle/>
        <a:p>
          <a:r>
            <a:rPr lang="en-US" sz="5400" b="1" dirty="0" smtClean="0"/>
            <a:t>ICD-10</a:t>
          </a:r>
          <a:endParaRPr lang="en-US" sz="5400" b="1" dirty="0"/>
        </a:p>
      </dgm:t>
      <dgm:extLst>
        <a:ext uri="{E40237B7-FDA0-4F09-8148-C483321AD2D9}">
          <dgm14:cNvPr xmlns:dgm14="http://schemas.microsoft.com/office/drawing/2010/diagram" id="0" name="" descr="green box with text ICD-10"/>
        </a:ext>
      </dgm:extLst>
    </dgm:pt>
    <dgm:pt modelId="{C6E204EC-964D-48F3-A163-BC9767954882}" type="parTrans" cxnId="{9296EDC5-4926-4596-A59A-722A0A8ED32C}">
      <dgm:prSet/>
      <dgm:spPr/>
      <dgm:t>
        <a:bodyPr/>
        <a:lstStyle/>
        <a:p>
          <a:endParaRPr lang="en-US"/>
        </a:p>
      </dgm:t>
    </dgm:pt>
    <dgm:pt modelId="{F99FAE7E-BC2D-420C-B0D8-38D48C6A5936}" type="sibTrans" cxnId="{9296EDC5-4926-4596-A59A-722A0A8ED32C}">
      <dgm:prSet/>
      <dgm:spPr/>
      <dgm:t>
        <a:bodyPr/>
        <a:lstStyle/>
        <a:p>
          <a:endParaRPr lang="en-US"/>
        </a:p>
      </dgm:t>
    </dgm:pt>
    <dgm:pt modelId="{10A673E4-EA55-4FC6-B93A-8FB6E87E0583}">
      <dgm:prSet phldrT="[Text]"/>
      <dgm:spPr/>
      <dgm:t>
        <a:bodyPr/>
        <a:lstStyle/>
        <a:p>
          <a:r>
            <a:rPr lang="en-US" dirty="0" smtClean="0"/>
            <a:t>K50.012</a:t>
          </a:r>
          <a:endParaRPr lang="en-US" dirty="0"/>
        </a:p>
      </dgm:t>
      <dgm:extLst>
        <a:ext uri="{E40237B7-FDA0-4F09-8148-C483321AD2D9}">
          <dgm14:cNvPr xmlns:dgm14="http://schemas.microsoft.com/office/drawing/2010/diagram" id="0" name="" descr="gray arrow with text ICD-10&#10;K50.012&#10;Crohn's disease of small intestine with intestinal obstruction&#10;&#10;&#10;&#10;"/>
        </a:ext>
      </dgm:extLst>
    </dgm:pt>
    <dgm:pt modelId="{E66CBB42-F281-42B2-9234-BF7DE8A8C8C8}" type="parTrans" cxnId="{7C0ABEB8-3A5D-46F8-818E-28245575BAF5}">
      <dgm:prSet/>
      <dgm:spPr/>
      <dgm:t>
        <a:bodyPr/>
        <a:lstStyle/>
        <a:p>
          <a:endParaRPr lang="en-US"/>
        </a:p>
      </dgm:t>
    </dgm:pt>
    <dgm:pt modelId="{83FBC295-D657-4E58-99B7-67EC558DEB98}" type="sibTrans" cxnId="{7C0ABEB8-3A5D-46F8-818E-28245575BAF5}">
      <dgm:prSet/>
      <dgm:spPr/>
      <dgm:t>
        <a:bodyPr/>
        <a:lstStyle/>
        <a:p>
          <a:endParaRPr lang="en-US"/>
        </a:p>
      </dgm:t>
    </dgm:pt>
    <dgm:pt modelId="{E7191511-EE2E-47FE-BA9D-56AD15256674}">
      <dgm:prSet/>
      <dgm:spPr/>
      <dgm:t>
        <a:bodyPr/>
        <a:lstStyle/>
        <a:p>
          <a:r>
            <a:rPr lang="en-US" dirty="0" smtClean="0"/>
            <a:t>Crohn's disease of small intestine with intestinal obstruction</a:t>
          </a:r>
        </a:p>
      </dgm:t>
    </dgm:pt>
    <dgm:pt modelId="{1868C35E-81C1-4085-9B83-3E897A921106}" type="parTrans" cxnId="{58398299-410D-4E36-80E5-1E3DABBE5BD2}">
      <dgm:prSet/>
      <dgm:spPr/>
      <dgm:t>
        <a:bodyPr/>
        <a:lstStyle/>
        <a:p>
          <a:endParaRPr lang="en-US"/>
        </a:p>
      </dgm:t>
    </dgm:pt>
    <dgm:pt modelId="{366D68EE-79A2-49D8-AC79-80DD90BBB27F}" type="sibTrans" cxnId="{58398299-410D-4E36-80E5-1E3DABBE5BD2}">
      <dgm:prSet/>
      <dgm:spPr/>
      <dgm:t>
        <a:bodyPr/>
        <a:lstStyle/>
        <a:p>
          <a:endParaRPr lang="en-US"/>
        </a:p>
      </dgm:t>
    </dgm:pt>
    <dgm:pt modelId="{6F3A90F6-F485-4944-9BCD-AEF3559B6060}">
      <dgm:prSet phldrT="[Text]"/>
      <dgm:spPr/>
      <dgm:t>
        <a:bodyPr/>
        <a:lstStyle/>
        <a:p>
          <a:r>
            <a:rPr lang="en-US" dirty="0" smtClean="0"/>
            <a:t>Regional Enteritis Small Intestine</a:t>
          </a:r>
          <a:endParaRPr lang="en-US" dirty="0"/>
        </a:p>
      </dgm:t>
    </dgm:pt>
    <dgm:pt modelId="{B83ADA76-CA9D-4A6A-8F4D-91C5041D21D1}" type="parTrans" cxnId="{45F27D1C-1656-4B34-96D1-7D0353956D79}">
      <dgm:prSet/>
      <dgm:spPr/>
      <dgm:t>
        <a:bodyPr/>
        <a:lstStyle/>
        <a:p>
          <a:endParaRPr lang="en-US"/>
        </a:p>
      </dgm:t>
    </dgm:pt>
    <dgm:pt modelId="{036A43FA-A87F-468D-99EC-AEF6F95282B0}" type="sibTrans" cxnId="{45F27D1C-1656-4B34-96D1-7D0353956D79}">
      <dgm:prSet/>
      <dgm:spPr/>
      <dgm:t>
        <a:bodyPr/>
        <a:lstStyle/>
        <a:p>
          <a:endParaRPr lang="en-US"/>
        </a:p>
      </dgm:t>
    </dgm:pt>
    <dgm:pt modelId="{7E535E28-8CE0-4127-BB8D-5DDB7E0A6EC0}">
      <dgm:prSet phldrT="[Text]"/>
      <dgm:spPr/>
      <dgm:t>
        <a:bodyPr/>
        <a:lstStyle/>
        <a:p>
          <a:r>
            <a:rPr lang="en-US" dirty="0" smtClean="0"/>
            <a:t>Intestinal Obstruction NOS</a:t>
          </a:r>
          <a:endParaRPr lang="en-US" dirty="0"/>
        </a:p>
      </dgm:t>
    </dgm:pt>
    <dgm:pt modelId="{14F90F00-2154-4DF6-8A1C-03D46E8CD230}" type="parTrans" cxnId="{8B585BC3-8C58-4303-B6C3-3CF5C29C1445}">
      <dgm:prSet/>
      <dgm:spPr/>
      <dgm:t>
        <a:bodyPr/>
        <a:lstStyle/>
        <a:p>
          <a:endParaRPr lang="en-US"/>
        </a:p>
      </dgm:t>
    </dgm:pt>
    <dgm:pt modelId="{69354CFD-C5B6-4F78-A81C-CAFD7B2A932F}" type="sibTrans" cxnId="{8B585BC3-8C58-4303-B6C3-3CF5C29C1445}">
      <dgm:prSet/>
      <dgm:spPr/>
      <dgm:t>
        <a:bodyPr/>
        <a:lstStyle/>
        <a:p>
          <a:endParaRPr lang="en-US"/>
        </a:p>
      </dgm:t>
    </dgm:pt>
    <dgm:pt modelId="{EB92C1FB-B458-4866-BDF6-56502E85F7E9}" type="pres">
      <dgm:prSet presAssocID="{6E70BBCD-894D-4451-9D68-6DCCFB754F2F}" presName="Name0" presStyleCnt="0">
        <dgm:presLayoutVars>
          <dgm:dir/>
          <dgm:animLvl val="lvl"/>
          <dgm:resizeHandles/>
        </dgm:presLayoutVars>
      </dgm:prSet>
      <dgm:spPr/>
      <dgm:t>
        <a:bodyPr/>
        <a:lstStyle/>
        <a:p>
          <a:endParaRPr lang="en-US"/>
        </a:p>
      </dgm:t>
    </dgm:pt>
    <dgm:pt modelId="{7118E648-E31D-4F30-8750-262FA534D07B}" type="pres">
      <dgm:prSet presAssocID="{84282EBB-1AF6-49B4-B429-C4FAB483E139}" presName="linNode" presStyleCnt="0"/>
      <dgm:spPr/>
    </dgm:pt>
    <dgm:pt modelId="{D48AC2B5-8283-49CF-B8E6-A914BD2DCA2C}" type="pres">
      <dgm:prSet presAssocID="{84282EBB-1AF6-49B4-B429-C4FAB483E139}" presName="parentShp" presStyleLbl="node1" presStyleIdx="0" presStyleCnt="2" custScaleX="82609" custLinFactNeighborX="-7246">
        <dgm:presLayoutVars>
          <dgm:bulletEnabled val="1"/>
        </dgm:presLayoutVars>
      </dgm:prSet>
      <dgm:spPr/>
      <dgm:t>
        <a:bodyPr/>
        <a:lstStyle/>
        <a:p>
          <a:endParaRPr lang="en-US"/>
        </a:p>
      </dgm:t>
    </dgm:pt>
    <dgm:pt modelId="{D7E8967F-7BA6-4352-9F79-69FD4D97D3C4}" type="pres">
      <dgm:prSet presAssocID="{84282EBB-1AF6-49B4-B429-C4FAB483E139}" presName="childShp" presStyleLbl="bgAccFollowNode1" presStyleIdx="0" presStyleCnt="2" custScaleX="123220" custLinFactNeighborX="32">
        <dgm:presLayoutVars>
          <dgm:bulletEnabled val="1"/>
        </dgm:presLayoutVars>
      </dgm:prSet>
      <dgm:spPr/>
      <dgm:t>
        <a:bodyPr/>
        <a:lstStyle/>
        <a:p>
          <a:endParaRPr lang="en-US"/>
        </a:p>
      </dgm:t>
    </dgm:pt>
    <dgm:pt modelId="{4CC59F12-0338-43B7-ABF1-1BF984DA4111}" type="pres">
      <dgm:prSet presAssocID="{09D29285-D7C9-4E4D-AE96-9197E966B554}" presName="spacing" presStyleCnt="0"/>
      <dgm:spPr/>
    </dgm:pt>
    <dgm:pt modelId="{EE082216-3B66-4FA1-8529-0D94E52F952F}" type="pres">
      <dgm:prSet presAssocID="{581EA3D8-ED6A-4740-B650-4C1F9E06D4F3}" presName="linNode" presStyleCnt="0"/>
      <dgm:spPr/>
    </dgm:pt>
    <dgm:pt modelId="{8937EA48-2C22-46D7-9D91-099F991B56D6}" type="pres">
      <dgm:prSet presAssocID="{581EA3D8-ED6A-4740-B650-4C1F9E06D4F3}" presName="parentShp" presStyleLbl="node1" presStyleIdx="1" presStyleCnt="2" custScaleX="82609" custLinFactNeighborX="-7246">
        <dgm:presLayoutVars>
          <dgm:bulletEnabled val="1"/>
        </dgm:presLayoutVars>
      </dgm:prSet>
      <dgm:spPr/>
      <dgm:t>
        <a:bodyPr/>
        <a:lstStyle/>
        <a:p>
          <a:endParaRPr lang="en-US"/>
        </a:p>
      </dgm:t>
    </dgm:pt>
    <dgm:pt modelId="{CE3885EE-437F-41FC-B7EC-6EA908C56F49}" type="pres">
      <dgm:prSet presAssocID="{581EA3D8-ED6A-4740-B650-4C1F9E06D4F3}" presName="childShp" presStyleLbl="bgAccFollowNode1" presStyleIdx="1" presStyleCnt="2" custScaleX="123220" custLinFactNeighborX="32">
        <dgm:presLayoutVars>
          <dgm:bulletEnabled val="1"/>
        </dgm:presLayoutVars>
      </dgm:prSet>
      <dgm:spPr/>
      <dgm:t>
        <a:bodyPr/>
        <a:lstStyle/>
        <a:p>
          <a:endParaRPr lang="en-US"/>
        </a:p>
      </dgm:t>
    </dgm:pt>
  </dgm:ptLst>
  <dgm:cxnLst>
    <dgm:cxn modelId="{E1D2ADE9-01A9-43A0-9991-F065ABD3A919}" type="presOf" srcId="{10A673E4-EA55-4FC6-B93A-8FB6E87E0583}" destId="{CE3885EE-437F-41FC-B7EC-6EA908C56F49}" srcOrd="0" destOrd="0" presId="urn:microsoft.com/office/officeart/2005/8/layout/vList6"/>
    <dgm:cxn modelId="{1EE56D46-9603-4349-BB49-8337F6A04893}" type="presOf" srcId="{6F3A90F6-F485-4944-9BCD-AEF3559B6060}" destId="{D7E8967F-7BA6-4352-9F79-69FD4D97D3C4}" srcOrd="0" destOrd="1" presId="urn:microsoft.com/office/officeart/2005/8/layout/vList6"/>
    <dgm:cxn modelId="{7C0ABEB8-3A5D-46F8-818E-28245575BAF5}" srcId="{581EA3D8-ED6A-4740-B650-4C1F9E06D4F3}" destId="{10A673E4-EA55-4FC6-B93A-8FB6E87E0583}" srcOrd="0" destOrd="0" parTransId="{E66CBB42-F281-42B2-9234-BF7DE8A8C8C8}" sibTransId="{83FBC295-D657-4E58-99B7-67EC558DEB98}"/>
    <dgm:cxn modelId="{9296EDC5-4926-4596-A59A-722A0A8ED32C}" srcId="{6E70BBCD-894D-4451-9D68-6DCCFB754F2F}" destId="{581EA3D8-ED6A-4740-B650-4C1F9E06D4F3}" srcOrd="1" destOrd="0" parTransId="{C6E204EC-964D-48F3-A163-BC9767954882}" sibTransId="{F99FAE7E-BC2D-420C-B0D8-38D48C6A5936}"/>
    <dgm:cxn modelId="{66713E4A-461A-4E6D-802E-E1997AD979CA}" srcId="{84282EBB-1AF6-49B4-B429-C4FAB483E139}" destId="{0068EF12-4CF2-4F59-9C82-E478F0DBD3A9}" srcOrd="0" destOrd="0" parTransId="{F33B8C30-D510-4753-8139-2FA267C1E7FA}" sibTransId="{826AACB8-9BD4-443E-9472-4DFF30FC6F53}"/>
    <dgm:cxn modelId="{3806D359-6AE2-4C32-9EFF-C4FA735C36D6}" type="presOf" srcId="{84282EBB-1AF6-49B4-B429-C4FAB483E139}" destId="{D48AC2B5-8283-49CF-B8E6-A914BD2DCA2C}" srcOrd="0" destOrd="0" presId="urn:microsoft.com/office/officeart/2005/8/layout/vList6"/>
    <dgm:cxn modelId="{58398299-410D-4E36-80E5-1E3DABBE5BD2}" srcId="{581EA3D8-ED6A-4740-B650-4C1F9E06D4F3}" destId="{E7191511-EE2E-47FE-BA9D-56AD15256674}" srcOrd="1" destOrd="0" parTransId="{1868C35E-81C1-4085-9B83-3E897A921106}" sibTransId="{366D68EE-79A2-49D8-AC79-80DD90BBB27F}"/>
    <dgm:cxn modelId="{45F27D1C-1656-4B34-96D1-7D0353956D79}" srcId="{84282EBB-1AF6-49B4-B429-C4FAB483E139}" destId="{6F3A90F6-F485-4944-9BCD-AEF3559B6060}" srcOrd="1" destOrd="0" parTransId="{B83ADA76-CA9D-4A6A-8F4D-91C5041D21D1}" sibTransId="{036A43FA-A87F-468D-99EC-AEF6F95282B0}"/>
    <dgm:cxn modelId="{8B585BC3-8C58-4303-B6C3-3CF5C29C1445}" srcId="{84282EBB-1AF6-49B4-B429-C4FAB483E139}" destId="{7E535E28-8CE0-4127-BB8D-5DDB7E0A6EC0}" srcOrd="2" destOrd="0" parTransId="{14F90F00-2154-4DF6-8A1C-03D46E8CD230}" sibTransId="{69354CFD-C5B6-4F78-A81C-CAFD7B2A932F}"/>
    <dgm:cxn modelId="{84391A86-2434-4DB8-84ED-C756E8613131}" type="presOf" srcId="{E7191511-EE2E-47FE-BA9D-56AD15256674}" destId="{CE3885EE-437F-41FC-B7EC-6EA908C56F49}" srcOrd="0" destOrd="1" presId="urn:microsoft.com/office/officeart/2005/8/layout/vList6"/>
    <dgm:cxn modelId="{4AD593EC-2357-49F1-AD90-9467CB6FFB2A}" type="presOf" srcId="{7E535E28-8CE0-4127-BB8D-5DDB7E0A6EC0}" destId="{D7E8967F-7BA6-4352-9F79-69FD4D97D3C4}" srcOrd="0" destOrd="2" presId="urn:microsoft.com/office/officeart/2005/8/layout/vList6"/>
    <dgm:cxn modelId="{46024D5C-386F-4712-BD2F-D3536D891182}" type="presOf" srcId="{0068EF12-4CF2-4F59-9C82-E478F0DBD3A9}" destId="{D7E8967F-7BA6-4352-9F79-69FD4D97D3C4}" srcOrd="0" destOrd="0" presId="urn:microsoft.com/office/officeart/2005/8/layout/vList6"/>
    <dgm:cxn modelId="{AD74A882-2C5B-4801-90E5-11D67F04F4F0}" srcId="{6E70BBCD-894D-4451-9D68-6DCCFB754F2F}" destId="{84282EBB-1AF6-49B4-B429-C4FAB483E139}" srcOrd="0" destOrd="0" parTransId="{C10C33B2-8278-4417-851E-B9E6DD0638BE}" sibTransId="{09D29285-D7C9-4E4D-AE96-9197E966B554}"/>
    <dgm:cxn modelId="{A323A444-D319-4582-99D8-BEEB2298C3CD}" type="presOf" srcId="{581EA3D8-ED6A-4740-B650-4C1F9E06D4F3}" destId="{8937EA48-2C22-46D7-9D91-099F991B56D6}" srcOrd="0" destOrd="0" presId="urn:microsoft.com/office/officeart/2005/8/layout/vList6"/>
    <dgm:cxn modelId="{37CEB7EF-BDA7-40BF-9067-D00BDB250848}" type="presOf" srcId="{6E70BBCD-894D-4451-9D68-6DCCFB754F2F}" destId="{EB92C1FB-B458-4866-BDF6-56502E85F7E9}" srcOrd="0" destOrd="0" presId="urn:microsoft.com/office/officeart/2005/8/layout/vList6"/>
    <dgm:cxn modelId="{DBAF77DF-C6C7-4F4A-B871-40A6878C4FCA}" type="presParOf" srcId="{EB92C1FB-B458-4866-BDF6-56502E85F7E9}" destId="{7118E648-E31D-4F30-8750-262FA534D07B}" srcOrd="0" destOrd="0" presId="urn:microsoft.com/office/officeart/2005/8/layout/vList6"/>
    <dgm:cxn modelId="{5DD68A71-B8C9-448A-AFA7-B1B436EEAEDD}" type="presParOf" srcId="{7118E648-E31D-4F30-8750-262FA534D07B}" destId="{D48AC2B5-8283-49CF-B8E6-A914BD2DCA2C}" srcOrd="0" destOrd="0" presId="urn:microsoft.com/office/officeart/2005/8/layout/vList6"/>
    <dgm:cxn modelId="{9AF7342F-DAA2-496E-BED8-A334A6130240}" type="presParOf" srcId="{7118E648-E31D-4F30-8750-262FA534D07B}" destId="{D7E8967F-7BA6-4352-9F79-69FD4D97D3C4}" srcOrd="1" destOrd="0" presId="urn:microsoft.com/office/officeart/2005/8/layout/vList6"/>
    <dgm:cxn modelId="{88C7D629-8362-4AA5-A69C-1DFB09647843}" type="presParOf" srcId="{EB92C1FB-B458-4866-BDF6-56502E85F7E9}" destId="{4CC59F12-0338-43B7-ABF1-1BF984DA4111}" srcOrd="1" destOrd="0" presId="urn:microsoft.com/office/officeart/2005/8/layout/vList6"/>
    <dgm:cxn modelId="{03D67513-EBF5-4119-8293-AB9AEDE9C571}" type="presParOf" srcId="{EB92C1FB-B458-4866-BDF6-56502E85F7E9}" destId="{EE082216-3B66-4FA1-8529-0D94E52F952F}" srcOrd="2" destOrd="0" presId="urn:microsoft.com/office/officeart/2005/8/layout/vList6"/>
    <dgm:cxn modelId="{3766BB0A-4E6C-468E-95AB-9B6F1B4681B5}" type="presParOf" srcId="{EE082216-3B66-4FA1-8529-0D94E52F952F}" destId="{8937EA48-2C22-46D7-9D91-099F991B56D6}" srcOrd="0" destOrd="0" presId="urn:microsoft.com/office/officeart/2005/8/layout/vList6"/>
    <dgm:cxn modelId="{72BE3AEA-DBA7-4C39-8502-3F7C604B575E}" type="presParOf" srcId="{EE082216-3B66-4FA1-8529-0D94E52F952F}" destId="{CE3885EE-437F-41FC-B7EC-6EA908C56F4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03A6076-18E8-4400-8F14-F7C8177F02C0}" type="doc">
      <dgm:prSet loTypeId="urn:microsoft.com/office/officeart/2005/8/layout/hList6" loCatId="list" qsTypeId="urn:microsoft.com/office/officeart/2005/8/quickstyle/simple2" qsCatId="simple" csTypeId="urn:microsoft.com/office/officeart/2005/8/colors/accent3_2" csCatId="accent3" phldr="1"/>
      <dgm:spPr/>
      <dgm:t>
        <a:bodyPr/>
        <a:lstStyle/>
        <a:p>
          <a:endParaRPr lang="en-US"/>
        </a:p>
      </dgm:t>
    </dgm:pt>
    <dgm:pt modelId="{09486E3B-7DA6-4597-9241-0D923A1B32E4}">
      <dgm:prSet custT="1"/>
      <dgm:spPr/>
      <dgm:t>
        <a:bodyPr/>
        <a:lstStyle/>
        <a:p>
          <a:pPr rtl="0"/>
          <a:r>
            <a:rPr lang="en-US" sz="3600" dirty="0" smtClean="0"/>
            <a:t>Ulcers</a:t>
          </a:r>
          <a:endParaRPr lang="en-US" sz="3600" dirty="0"/>
        </a:p>
      </dgm:t>
      <dgm:extLst>
        <a:ext uri="{E40237B7-FDA0-4F09-8148-C483321AD2D9}">
          <dgm14:cNvPr xmlns:dgm14="http://schemas.microsoft.com/office/drawing/2010/diagram" id="0" name="" descr="orange trapezoid with text Ulcers"/>
        </a:ext>
      </dgm:extLst>
    </dgm:pt>
    <dgm:pt modelId="{4D3667EF-7C3D-412A-9B55-3E7CB353EA91}" type="parTrans" cxnId="{1567367D-541D-4E46-B900-BF3776BA14CC}">
      <dgm:prSet/>
      <dgm:spPr/>
      <dgm:t>
        <a:bodyPr/>
        <a:lstStyle/>
        <a:p>
          <a:endParaRPr lang="en-US"/>
        </a:p>
      </dgm:t>
    </dgm:pt>
    <dgm:pt modelId="{D767502A-3467-4F13-A48E-1797D2E92003}" type="sibTrans" cxnId="{1567367D-541D-4E46-B900-BF3776BA14CC}">
      <dgm:prSet/>
      <dgm:spPr/>
      <dgm:t>
        <a:bodyPr/>
        <a:lstStyle/>
        <a:p>
          <a:endParaRPr lang="en-US"/>
        </a:p>
      </dgm:t>
    </dgm:pt>
    <dgm:pt modelId="{ED4D5D21-A66A-41CA-9FD9-D34E86BAF57A}">
      <dgm:prSet custT="1"/>
      <dgm:spPr/>
      <dgm:t>
        <a:bodyPr/>
        <a:lstStyle/>
        <a:p>
          <a:pPr rtl="0"/>
          <a:r>
            <a:rPr lang="en-US" sz="3600" dirty="0" smtClean="0"/>
            <a:t>Dermatitis</a:t>
          </a:r>
          <a:endParaRPr lang="en-US" sz="3600" dirty="0"/>
        </a:p>
      </dgm:t>
      <dgm:extLst>
        <a:ext uri="{E40237B7-FDA0-4F09-8148-C483321AD2D9}">
          <dgm14:cNvPr xmlns:dgm14="http://schemas.microsoft.com/office/drawing/2010/diagram" id="0" name="" descr="orange trapezoid with text Dermatitis&#10;"/>
        </a:ext>
      </dgm:extLst>
    </dgm:pt>
    <dgm:pt modelId="{083D5EB9-E87D-4EBE-A85A-5763752BAE6B}" type="parTrans" cxnId="{BF138CE5-ED51-41F3-9221-77FCFA791EC3}">
      <dgm:prSet/>
      <dgm:spPr/>
      <dgm:t>
        <a:bodyPr/>
        <a:lstStyle/>
        <a:p>
          <a:endParaRPr lang="en-US"/>
        </a:p>
      </dgm:t>
    </dgm:pt>
    <dgm:pt modelId="{898E2DA1-3244-4964-8A73-59A95997BF66}" type="sibTrans" cxnId="{BF138CE5-ED51-41F3-9221-77FCFA791EC3}">
      <dgm:prSet/>
      <dgm:spPr/>
      <dgm:t>
        <a:bodyPr/>
        <a:lstStyle/>
        <a:p>
          <a:endParaRPr lang="en-US"/>
        </a:p>
      </dgm:t>
    </dgm:pt>
    <dgm:pt modelId="{D4E4F634-F4A3-4592-9677-0813CB945FAA}">
      <dgm:prSet custT="1"/>
      <dgm:spPr/>
      <dgm:t>
        <a:bodyPr/>
        <a:lstStyle/>
        <a:p>
          <a:pPr rtl="0"/>
          <a:r>
            <a:rPr lang="en-US" sz="3600" dirty="0" smtClean="0"/>
            <a:t>Eczema</a:t>
          </a:r>
          <a:endParaRPr lang="en-US" sz="3600" dirty="0"/>
        </a:p>
      </dgm:t>
      <dgm:extLst>
        <a:ext uri="{E40237B7-FDA0-4F09-8148-C483321AD2D9}">
          <dgm14:cNvPr xmlns:dgm14="http://schemas.microsoft.com/office/drawing/2010/diagram" id="0" name="" descr="orange trapezoid with text Eczema"/>
        </a:ext>
      </dgm:extLst>
    </dgm:pt>
    <dgm:pt modelId="{BCB07806-9282-4996-9F2B-F89AB8605D67}" type="parTrans" cxnId="{D2FF57D4-8629-438E-89CD-7422E95DFC49}">
      <dgm:prSet/>
      <dgm:spPr/>
      <dgm:t>
        <a:bodyPr/>
        <a:lstStyle/>
        <a:p>
          <a:endParaRPr lang="en-US"/>
        </a:p>
      </dgm:t>
    </dgm:pt>
    <dgm:pt modelId="{196DC956-00EA-4F6F-AA44-3D828648E3D7}" type="sibTrans" cxnId="{D2FF57D4-8629-438E-89CD-7422E95DFC49}">
      <dgm:prSet/>
      <dgm:spPr/>
      <dgm:t>
        <a:bodyPr/>
        <a:lstStyle/>
        <a:p>
          <a:endParaRPr lang="en-US"/>
        </a:p>
      </dgm:t>
    </dgm:pt>
    <dgm:pt modelId="{D1904AA1-F8AE-4E0F-A951-A016F48C9FB7}" type="pres">
      <dgm:prSet presAssocID="{103A6076-18E8-4400-8F14-F7C8177F02C0}" presName="Name0" presStyleCnt="0">
        <dgm:presLayoutVars>
          <dgm:dir/>
          <dgm:resizeHandles val="exact"/>
        </dgm:presLayoutVars>
      </dgm:prSet>
      <dgm:spPr/>
      <dgm:t>
        <a:bodyPr/>
        <a:lstStyle/>
        <a:p>
          <a:endParaRPr lang="en-US"/>
        </a:p>
      </dgm:t>
    </dgm:pt>
    <dgm:pt modelId="{284717DC-A37D-4C78-A240-05D9EFF943A8}" type="pres">
      <dgm:prSet presAssocID="{09486E3B-7DA6-4597-9241-0D923A1B32E4}" presName="node" presStyleLbl="node1" presStyleIdx="0" presStyleCnt="3">
        <dgm:presLayoutVars>
          <dgm:bulletEnabled val="1"/>
        </dgm:presLayoutVars>
      </dgm:prSet>
      <dgm:spPr/>
      <dgm:t>
        <a:bodyPr/>
        <a:lstStyle/>
        <a:p>
          <a:endParaRPr lang="en-US"/>
        </a:p>
      </dgm:t>
    </dgm:pt>
    <dgm:pt modelId="{ADB795CB-1B0B-4905-8C1F-229FCD720E61}" type="pres">
      <dgm:prSet presAssocID="{D767502A-3467-4F13-A48E-1797D2E92003}" presName="sibTrans" presStyleCnt="0"/>
      <dgm:spPr/>
    </dgm:pt>
    <dgm:pt modelId="{B0E2252C-3E69-4374-98F3-3B987BE6D24D}" type="pres">
      <dgm:prSet presAssocID="{ED4D5D21-A66A-41CA-9FD9-D34E86BAF57A}" presName="node" presStyleLbl="node1" presStyleIdx="1" presStyleCnt="3">
        <dgm:presLayoutVars>
          <dgm:bulletEnabled val="1"/>
        </dgm:presLayoutVars>
      </dgm:prSet>
      <dgm:spPr/>
      <dgm:t>
        <a:bodyPr/>
        <a:lstStyle/>
        <a:p>
          <a:endParaRPr lang="en-US"/>
        </a:p>
      </dgm:t>
    </dgm:pt>
    <dgm:pt modelId="{A56A4906-E27E-44C5-9391-9C9D72915517}" type="pres">
      <dgm:prSet presAssocID="{898E2DA1-3244-4964-8A73-59A95997BF66}" presName="sibTrans" presStyleCnt="0"/>
      <dgm:spPr/>
    </dgm:pt>
    <dgm:pt modelId="{53FA1F60-DB7F-4341-9BF2-4BE8D90DDEF7}" type="pres">
      <dgm:prSet presAssocID="{D4E4F634-F4A3-4592-9677-0813CB945FAA}" presName="node" presStyleLbl="node1" presStyleIdx="2" presStyleCnt="3">
        <dgm:presLayoutVars>
          <dgm:bulletEnabled val="1"/>
        </dgm:presLayoutVars>
      </dgm:prSet>
      <dgm:spPr/>
      <dgm:t>
        <a:bodyPr/>
        <a:lstStyle/>
        <a:p>
          <a:endParaRPr lang="en-US"/>
        </a:p>
      </dgm:t>
    </dgm:pt>
  </dgm:ptLst>
  <dgm:cxnLst>
    <dgm:cxn modelId="{1567367D-541D-4E46-B900-BF3776BA14CC}" srcId="{103A6076-18E8-4400-8F14-F7C8177F02C0}" destId="{09486E3B-7DA6-4597-9241-0D923A1B32E4}" srcOrd="0" destOrd="0" parTransId="{4D3667EF-7C3D-412A-9B55-3E7CB353EA91}" sibTransId="{D767502A-3467-4F13-A48E-1797D2E92003}"/>
    <dgm:cxn modelId="{946F9A6C-2AEE-40EF-8194-31AB976B018D}" type="presOf" srcId="{103A6076-18E8-4400-8F14-F7C8177F02C0}" destId="{D1904AA1-F8AE-4E0F-A951-A016F48C9FB7}" srcOrd="0" destOrd="0" presId="urn:microsoft.com/office/officeart/2005/8/layout/hList6"/>
    <dgm:cxn modelId="{BF138CE5-ED51-41F3-9221-77FCFA791EC3}" srcId="{103A6076-18E8-4400-8F14-F7C8177F02C0}" destId="{ED4D5D21-A66A-41CA-9FD9-D34E86BAF57A}" srcOrd="1" destOrd="0" parTransId="{083D5EB9-E87D-4EBE-A85A-5763752BAE6B}" sibTransId="{898E2DA1-3244-4964-8A73-59A95997BF66}"/>
    <dgm:cxn modelId="{B309EF84-D64A-4EDE-86F7-7C4A6BE17004}" type="presOf" srcId="{09486E3B-7DA6-4597-9241-0D923A1B32E4}" destId="{284717DC-A37D-4C78-A240-05D9EFF943A8}" srcOrd="0" destOrd="0" presId="urn:microsoft.com/office/officeart/2005/8/layout/hList6"/>
    <dgm:cxn modelId="{98AEDA3D-4821-4F76-BBED-0AB494504962}" type="presOf" srcId="{ED4D5D21-A66A-41CA-9FD9-D34E86BAF57A}" destId="{B0E2252C-3E69-4374-98F3-3B987BE6D24D}" srcOrd="0" destOrd="0" presId="urn:microsoft.com/office/officeart/2005/8/layout/hList6"/>
    <dgm:cxn modelId="{9FBB4166-834B-4466-AA91-8E1C65FE8AA6}" type="presOf" srcId="{D4E4F634-F4A3-4592-9677-0813CB945FAA}" destId="{53FA1F60-DB7F-4341-9BF2-4BE8D90DDEF7}" srcOrd="0" destOrd="0" presId="urn:microsoft.com/office/officeart/2005/8/layout/hList6"/>
    <dgm:cxn modelId="{D2FF57D4-8629-438E-89CD-7422E95DFC49}" srcId="{103A6076-18E8-4400-8F14-F7C8177F02C0}" destId="{D4E4F634-F4A3-4592-9677-0813CB945FAA}" srcOrd="2" destOrd="0" parTransId="{BCB07806-9282-4996-9F2B-F89AB8605D67}" sibTransId="{196DC956-00EA-4F6F-AA44-3D828648E3D7}"/>
    <dgm:cxn modelId="{AE9543E9-12B6-4920-95FD-058EE4D304D5}" type="presParOf" srcId="{D1904AA1-F8AE-4E0F-A951-A016F48C9FB7}" destId="{284717DC-A37D-4C78-A240-05D9EFF943A8}" srcOrd="0" destOrd="0" presId="urn:microsoft.com/office/officeart/2005/8/layout/hList6"/>
    <dgm:cxn modelId="{157CD498-14EA-47E4-9AA2-FFB583BB978E}" type="presParOf" srcId="{D1904AA1-F8AE-4E0F-A951-A016F48C9FB7}" destId="{ADB795CB-1B0B-4905-8C1F-229FCD720E61}" srcOrd="1" destOrd="0" presId="urn:microsoft.com/office/officeart/2005/8/layout/hList6"/>
    <dgm:cxn modelId="{8B4DE8AF-C3EB-4931-AAEF-34EEDB90952E}" type="presParOf" srcId="{D1904AA1-F8AE-4E0F-A951-A016F48C9FB7}" destId="{B0E2252C-3E69-4374-98F3-3B987BE6D24D}" srcOrd="2" destOrd="0" presId="urn:microsoft.com/office/officeart/2005/8/layout/hList6"/>
    <dgm:cxn modelId="{D33E2AE2-8200-4634-A54B-BE60857F9B70}" type="presParOf" srcId="{D1904AA1-F8AE-4E0F-A951-A016F48C9FB7}" destId="{A56A4906-E27E-44C5-9391-9C9D72915517}" srcOrd="3" destOrd="0" presId="urn:microsoft.com/office/officeart/2005/8/layout/hList6"/>
    <dgm:cxn modelId="{62F1B615-EF4F-4389-B711-603AB0CBC6CE}" type="presParOf" srcId="{D1904AA1-F8AE-4E0F-A951-A016F48C9FB7}" destId="{53FA1F60-DB7F-4341-9BF2-4BE8D90DDEF7}"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E70BBCD-894D-4451-9D68-6DCCFB754F2F}"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84282EBB-1AF6-49B4-B429-C4FAB483E139}">
      <dgm:prSet phldrT="[Text]" custT="1"/>
      <dgm:spPr/>
      <dgm:t>
        <a:bodyPr/>
        <a:lstStyle/>
        <a:p>
          <a:r>
            <a:rPr lang="en-US" sz="6000" b="1" dirty="0" smtClean="0"/>
            <a:t>ICD-9</a:t>
          </a:r>
          <a:endParaRPr lang="en-US" sz="6000" b="1" dirty="0"/>
        </a:p>
      </dgm:t>
      <dgm:extLst>
        <a:ext uri="{E40237B7-FDA0-4F09-8148-C483321AD2D9}">
          <dgm14:cNvPr xmlns:dgm14="http://schemas.microsoft.com/office/drawing/2010/diagram" id="0" name="" descr="green box with text ICD-9"/>
        </a:ext>
      </dgm:extLst>
    </dgm:pt>
    <dgm:pt modelId="{C10C33B2-8278-4417-851E-B9E6DD0638BE}" type="parTrans" cxnId="{AD74A882-2C5B-4801-90E5-11D67F04F4F0}">
      <dgm:prSet/>
      <dgm:spPr/>
      <dgm:t>
        <a:bodyPr/>
        <a:lstStyle/>
        <a:p>
          <a:endParaRPr lang="en-US"/>
        </a:p>
      </dgm:t>
    </dgm:pt>
    <dgm:pt modelId="{09D29285-D7C9-4E4D-AE96-9197E966B554}" type="sibTrans" cxnId="{AD74A882-2C5B-4801-90E5-11D67F04F4F0}">
      <dgm:prSet/>
      <dgm:spPr/>
      <dgm:t>
        <a:bodyPr/>
        <a:lstStyle/>
        <a:p>
          <a:endParaRPr lang="en-US"/>
        </a:p>
      </dgm:t>
    </dgm:pt>
    <dgm:pt modelId="{0068EF12-4CF2-4F59-9C82-E478F0DBD3A9}">
      <dgm:prSet phldrT="[Text]"/>
      <dgm:spPr/>
      <dgm:t>
        <a:bodyPr/>
        <a:lstStyle/>
        <a:p>
          <a:r>
            <a:rPr lang="en-US" dirty="0" smtClean="0"/>
            <a:t>642.33</a:t>
          </a:r>
          <a:endParaRPr lang="en-US" dirty="0"/>
        </a:p>
      </dgm:t>
      <dgm:extLst>
        <a:ext uri="{E40237B7-FDA0-4F09-8148-C483321AD2D9}">
          <dgm14:cNvPr xmlns:dgm14="http://schemas.microsoft.com/office/drawing/2010/diagram" id="0" name="" descr="silver arrow with text&#10;642.33&#10;Transient hypertension of pregnancy, antepartum condition or complication&#10;"/>
        </a:ext>
      </dgm:extLst>
    </dgm:pt>
    <dgm:pt modelId="{F33B8C30-D510-4753-8139-2FA267C1E7FA}" type="parTrans" cxnId="{66713E4A-461A-4E6D-802E-E1997AD979CA}">
      <dgm:prSet/>
      <dgm:spPr/>
      <dgm:t>
        <a:bodyPr/>
        <a:lstStyle/>
        <a:p>
          <a:endParaRPr lang="en-US"/>
        </a:p>
      </dgm:t>
    </dgm:pt>
    <dgm:pt modelId="{826AACB8-9BD4-443E-9472-4DFF30FC6F53}" type="sibTrans" cxnId="{66713E4A-461A-4E6D-802E-E1997AD979CA}">
      <dgm:prSet/>
      <dgm:spPr/>
      <dgm:t>
        <a:bodyPr/>
        <a:lstStyle/>
        <a:p>
          <a:endParaRPr lang="en-US"/>
        </a:p>
      </dgm:t>
    </dgm:pt>
    <dgm:pt modelId="{B0F04E3D-12A3-47D2-AB3E-6B0FFBEF15C9}">
      <dgm:prSet phldrT="[Text]"/>
      <dgm:spPr/>
      <dgm:t>
        <a:bodyPr/>
        <a:lstStyle/>
        <a:p>
          <a:r>
            <a:rPr lang="en-US" dirty="0" smtClean="0"/>
            <a:t>Transient hypertension of pregnancy, </a:t>
          </a:r>
          <a:r>
            <a:rPr lang="en-US" b="1" dirty="0" smtClean="0">
              <a:solidFill>
                <a:srgbClr val="00B050"/>
              </a:solidFill>
            </a:rPr>
            <a:t>antepartum condition </a:t>
          </a:r>
          <a:r>
            <a:rPr lang="en-US" dirty="0" smtClean="0"/>
            <a:t>or complication</a:t>
          </a:r>
          <a:endParaRPr lang="en-US" dirty="0"/>
        </a:p>
      </dgm:t>
    </dgm:pt>
    <dgm:pt modelId="{048B9B20-6DF7-434B-A188-578FCAE0BCC0}" type="parTrans" cxnId="{63220A0C-9060-4BD5-9AFD-D2F40C031817}">
      <dgm:prSet/>
      <dgm:spPr/>
      <dgm:t>
        <a:bodyPr/>
        <a:lstStyle/>
        <a:p>
          <a:endParaRPr lang="en-US"/>
        </a:p>
      </dgm:t>
    </dgm:pt>
    <dgm:pt modelId="{F68934E2-F5E4-4BD1-ABCE-64097E31CDED}" type="sibTrans" cxnId="{63220A0C-9060-4BD5-9AFD-D2F40C031817}">
      <dgm:prSet/>
      <dgm:spPr/>
      <dgm:t>
        <a:bodyPr/>
        <a:lstStyle/>
        <a:p>
          <a:endParaRPr lang="en-US"/>
        </a:p>
      </dgm:t>
    </dgm:pt>
    <dgm:pt modelId="{581EA3D8-ED6A-4740-B650-4C1F9E06D4F3}">
      <dgm:prSet phldrT="[Text]" custT="1"/>
      <dgm:spPr/>
      <dgm:t>
        <a:bodyPr/>
        <a:lstStyle/>
        <a:p>
          <a:r>
            <a:rPr lang="en-US" sz="5400" b="1" dirty="0" smtClean="0"/>
            <a:t>ICD-10</a:t>
          </a:r>
          <a:endParaRPr lang="en-US" sz="5400" b="1" dirty="0"/>
        </a:p>
      </dgm:t>
      <dgm:extLst>
        <a:ext uri="{E40237B7-FDA0-4F09-8148-C483321AD2D9}">
          <dgm14:cNvPr xmlns:dgm14="http://schemas.microsoft.com/office/drawing/2010/diagram" id="0" name="" descr="green box with text ICD-10"/>
        </a:ext>
      </dgm:extLst>
    </dgm:pt>
    <dgm:pt modelId="{C6E204EC-964D-48F3-A163-BC9767954882}" type="parTrans" cxnId="{9296EDC5-4926-4596-A59A-722A0A8ED32C}">
      <dgm:prSet/>
      <dgm:spPr/>
      <dgm:t>
        <a:bodyPr/>
        <a:lstStyle/>
        <a:p>
          <a:endParaRPr lang="en-US"/>
        </a:p>
      </dgm:t>
    </dgm:pt>
    <dgm:pt modelId="{F99FAE7E-BC2D-420C-B0D8-38D48C6A5936}" type="sibTrans" cxnId="{9296EDC5-4926-4596-A59A-722A0A8ED32C}">
      <dgm:prSet/>
      <dgm:spPr/>
      <dgm:t>
        <a:bodyPr/>
        <a:lstStyle/>
        <a:p>
          <a:endParaRPr lang="en-US"/>
        </a:p>
      </dgm:t>
    </dgm:pt>
    <dgm:pt modelId="{10A673E4-EA55-4FC6-B93A-8FB6E87E0583}">
      <dgm:prSet phldrT="[Text]"/>
      <dgm:spPr/>
      <dgm:t>
        <a:bodyPr/>
        <a:lstStyle/>
        <a:p>
          <a:r>
            <a:rPr lang="en-US" dirty="0" smtClean="0"/>
            <a:t>O13.3</a:t>
          </a:r>
          <a:endParaRPr lang="en-US" dirty="0"/>
        </a:p>
      </dgm:t>
      <dgm:extLst>
        <a:ext uri="{E40237B7-FDA0-4F09-8148-C483321AD2D9}">
          <dgm14:cNvPr xmlns:dgm14="http://schemas.microsoft.com/office/drawing/2010/diagram" id="0" name="" descr="silver arrow with text&#10;O13.3&#10;Gestational hypertension without significant proteinuria, third trimester&#10;"/>
        </a:ext>
      </dgm:extLst>
    </dgm:pt>
    <dgm:pt modelId="{E66CBB42-F281-42B2-9234-BF7DE8A8C8C8}" type="parTrans" cxnId="{7C0ABEB8-3A5D-46F8-818E-28245575BAF5}">
      <dgm:prSet/>
      <dgm:spPr/>
      <dgm:t>
        <a:bodyPr/>
        <a:lstStyle/>
        <a:p>
          <a:endParaRPr lang="en-US"/>
        </a:p>
      </dgm:t>
    </dgm:pt>
    <dgm:pt modelId="{83FBC295-D657-4E58-99B7-67EC558DEB98}" type="sibTrans" cxnId="{7C0ABEB8-3A5D-46F8-818E-28245575BAF5}">
      <dgm:prSet/>
      <dgm:spPr/>
      <dgm:t>
        <a:bodyPr/>
        <a:lstStyle/>
        <a:p>
          <a:endParaRPr lang="en-US"/>
        </a:p>
      </dgm:t>
    </dgm:pt>
    <dgm:pt modelId="{81C78390-14D3-4DAF-8BF2-F1B5D3300934}">
      <dgm:prSet phldrT="[Text]"/>
      <dgm:spPr/>
      <dgm:t>
        <a:bodyPr/>
        <a:lstStyle/>
        <a:p>
          <a:r>
            <a:rPr lang="en-US" dirty="0" smtClean="0"/>
            <a:t>Gestational hypertension without significant proteinuria, </a:t>
          </a:r>
          <a:r>
            <a:rPr lang="en-US" b="1" dirty="0" smtClean="0">
              <a:solidFill>
                <a:srgbClr val="00B050"/>
              </a:solidFill>
            </a:rPr>
            <a:t>third trimester</a:t>
          </a:r>
          <a:endParaRPr lang="en-US" b="1" dirty="0">
            <a:solidFill>
              <a:srgbClr val="00B050"/>
            </a:solidFill>
          </a:endParaRPr>
        </a:p>
      </dgm:t>
    </dgm:pt>
    <dgm:pt modelId="{C55BF260-E78A-4BCF-81ED-DB677949A053}" type="parTrans" cxnId="{4FD2054D-0F14-48A7-A5D7-AA16DA503D8C}">
      <dgm:prSet/>
      <dgm:spPr/>
      <dgm:t>
        <a:bodyPr/>
        <a:lstStyle/>
        <a:p>
          <a:endParaRPr lang="en-US"/>
        </a:p>
      </dgm:t>
    </dgm:pt>
    <dgm:pt modelId="{1E3F3BC0-B31B-41B1-A6F3-801460C5F189}" type="sibTrans" cxnId="{4FD2054D-0F14-48A7-A5D7-AA16DA503D8C}">
      <dgm:prSet/>
      <dgm:spPr/>
      <dgm:t>
        <a:bodyPr/>
        <a:lstStyle/>
        <a:p>
          <a:endParaRPr lang="en-US"/>
        </a:p>
      </dgm:t>
    </dgm:pt>
    <dgm:pt modelId="{EB92C1FB-B458-4866-BDF6-56502E85F7E9}" type="pres">
      <dgm:prSet presAssocID="{6E70BBCD-894D-4451-9D68-6DCCFB754F2F}" presName="Name0" presStyleCnt="0">
        <dgm:presLayoutVars>
          <dgm:dir/>
          <dgm:animLvl val="lvl"/>
          <dgm:resizeHandles/>
        </dgm:presLayoutVars>
      </dgm:prSet>
      <dgm:spPr/>
      <dgm:t>
        <a:bodyPr/>
        <a:lstStyle/>
        <a:p>
          <a:endParaRPr lang="en-US"/>
        </a:p>
      </dgm:t>
    </dgm:pt>
    <dgm:pt modelId="{7118E648-E31D-4F30-8750-262FA534D07B}" type="pres">
      <dgm:prSet presAssocID="{84282EBB-1AF6-49B4-B429-C4FAB483E139}" presName="linNode" presStyleCnt="0"/>
      <dgm:spPr/>
    </dgm:pt>
    <dgm:pt modelId="{D48AC2B5-8283-49CF-B8E6-A914BD2DCA2C}" type="pres">
      <dgm:prSet presAssocID="{84282EBB-1AF6-49B4-B429-C4FAB483E139}" presName="parentShp" presStyleLbl="node1" presStyleIdx="0" presStyleCnt="2" custScaleX="82609" custLinFactNeighborX="-7246">
        <dgm:presLayoutVars>
          <dgm:bulletEnabled val="1"/>
        </dgm:presLayoutVars>
      </dgm:prSet>
      <dgm:spPr/>
      <dgm:t>
        <a:bodyPr/>
        <a:lstStyle/>
        <a:p>
          <a:endParaRPr lang="en-US"/>
        </a:p>
      </dgm:t>
    </dgm:pt>
    <dgm:pt modelId="{D7E8967F-7BA6-4352-9F79-69FD4D97D3C4}" type="pres">
      <dgm:prSet presAssocID="{84282EBB-1AF6-49B4-B429-C4FAB483E139}" presName="childShp" presStyleLbl="bgAccFollowNode1" presStyleIdx="0" presStyleCnt="2" custScaleX="123220" custLinFactNeighborX="32">
        <dgm:presLayoutVars>
          <dgm:bulletEnabled val="1"/>
        </dgm:presLayoutVars>
      </dgm:prSet>
      <dgm:spPr/>
      <dgm:t>
        <a:bodyPr/>
        <a:lstStyle/>
        <a:p>
          <a:endParaRPr lang="en-US"/>
        </a:p>
      </dgm:t>
    </dgm:pt>
    <dgm:pt modelId="{4CC59F12-0338-43B7-ABF1-1BF984DA4111}" type="pres">
      <dgm:prSet presAssocID="{09D29285-D7C9-4E4D-AE96-9197E966B554}" presName="spacing" presStyleCnt="0"/>
      <dgm:spPr/>
    </dgm:pt>
    <dgm:pt modelId="{EE082216-3B66-4FA1-8529-0D94E52F952F}" type="pres">
      <dgm:prSet presAssocID="{581EA3D8-ED6A-4740-B650-4C1F9E06D4F3}" presName="linNode" presStyleCnt="0"/>
      <dgm:spPr/>
    </dgm:pt>
    <dgm:pt modelId="{8937EA48-2C22-46D7-9D91-099F991B56D6}" type="pres">
      <dgm:prSet presAssocID="{581EA3D8-ED6A-4740-B650-4C1F9E06D4F3}" presName="parentShp" presStyleLbl="node1" presStyleIdx="1" presStyleCnt="2" custScaleX="82609" custLinFactNeighborX="-7246">
        <dgm:presLayoutVars>
          <dgm:bulletEnabled val="1"/>
        </dgm:presLayoutVars>
      </dgm:prSet>
      <dgm:spPr/>
      <dgm:t>
        <a:bodyPr/>
        <a:lstStyle/>
        <a:p>
          <a:endParaRPr lang="en-US"/>
        </a:p>
      </dgm:t>
    </dgm:pt>
    <dgm:pt modelId="{CE3885EE-437F-41FC-B7EC-6EA908C56F49}" type="pres">
      <dgm:prSet presAssocID="{581EA3D8-ED6A-4740-B650-4C1F9E06D4F3}" presName="childShp" presStyleLbl="bgAccFollowNode1" presStyleIdx="1" presStyleCnt="2" custScaleX="123220" custLinFactNeighborX="32">
        <dgm:presLayoutVars>
          <dgm:bulletEnabled val="1"/>
        </dgm:presLayoutVars>
      </dgm:prSet>
      <dgm:spPr/>
      <dgm:t>
        <a:bodyPr/>
        <a:lstStyle/>
        <a:p>
          <a:endParaRPr lang="en-US"/>
        </a:p>
      </dgm:t>
    </dgm:pt>
  </dgm:ptLst>
  <dgm:cxnLst>
    <dgm:cxn modelId="{56E13852-EF44-400E-A74C-923413F8BC82}" type="presOf" srcId="{84282EBB-1AF6-49B4-B429-C4FAB483E139}" destId="{D48AC2B5-8283-49CF-B8E6-A914BD2DCA2C}" srcOrd="0" destOrd="0" presId="urn:microsoft.com/office/officeart/2005/8/layout/vList6"/>
    <dgm:cxn modelId="{82D935CD-0ABA-4B11-AF1D-D7E6C5A3FEF7}" type="presOf" srcId="{B0F04E3D-12A3-47D2-AB3E-6B0FFBEF15C9}" destId="{D7E8967F-7BA6-4352-9F79-69FD4D97D3C4}" srcOrd="0" destOrd="1" presId="urn:microsoft.com/office/officeart/2005/8/layout/vList6"/>
    <dgm:cxn modelId="{4889822B-397B-4137-BD30-6F8C1716CBED}" type="presOf" srcId="{581EA3D8-ED6A-4740-B650-4C1F9E06D4F3}" destId="{8937EA48-2C22-46D7-9D91-099F991B56D6}" srcOrd="0" destOrd="0" presId="urn:microsoft.com/office/officeart/2005/8/layout/vList6"/>
    <dgm:cxn modelId="{7C0ABEB8-3A5D-46F8-818E-28245575BAF5}" srcId="{581EA3D8-ED6A-4740-B650-4C1F9E06D4F3}" destId="{10A673E4-EA55-4FC6-B93A-8FB6E87E0583}" srcOrd="0" destOrd="0" parTransId="{E66CBB42-F281-42B2-9234-BF7DE8A8C8C8}" sibTransId="{83FBC295-D657-4E58-99B7-67EC558DEB98}"/>
    <dgm:cxn modelId="{BA327AD4-493A-4F06-8F65-B973C20731AE}" type="presOf" srcId="{10A673E4-EA55-4FC6-B93A-8FB6E87E0583}" destId="{CE3885EE-437F-41FC-B7EC-6EA908C56F49}" srcOrd="0" destOrd="0" presId="urn:microsoft.com/office/officeart/2005/8/layout/vList6"/>
    <dgm:cxn modelId="{9296EDC5-4926-4596-A59A-722A0A8ED32C}" srcId="{6E70BBCD-894D-4451-9D68-6DCCFB754F2F}" destId="{581EA3D8-ED6A-4740-B650-4C1F9E06D4F3}" srcOrd="1" destOrd="0" parTransId="{C6E204EC-964D-48F3-A163-BC9767954882}" sibTransId="{F99FAE7E-BC2D-420C-B0D8-38D48C6A5936}"/>
    <dgm:cxn modelId="{66713E4A-461A-4E6D-802E-E1997AD979CA}" srcId="{84282EBB-1AF6-49B4-B429-C4FAB483E139}" destId="{0068EF12-4CF2-4F59-9C82-E478F0DBD3A9}" srcOrd="0" destOrd="0" parTransId="{F33B8C30-D510-4753-8139-2FA267C1E7FA}" sibTransId="{826AACB8-9BD4-443E-9472-4DFF30FC6F53}"/>
    <dgm:cxn modelId="{4FD2054D-0F14-48A7-A5D7-AA16DA503D8C}" srcId="{581EA3D8-ED6A-4740-B650-4C1F9E06D4F3}" destId="{81C78390-14D3-4DAF-8BF2-F1B5D3300934}" srcOrd="1" destOrd="0" parTransId="{C55BF260-E78A-4BCF-81ED-DB677949A053}" sibTransId="{1E3F3BC0-B31B-41B1-A6F3-801460C5F189}"/>
    <dgm:cxn modelId="{FD7B8306-44B7-4325-ACAC-8E18222713CF}" type="presOf" srcId="{6E70BBCD-894D-4451-9D68-6DCCFB754F2F}" destId="{EB92C1FB-B458-4866-BDF6-56502E85F7E9}" srcOrd="0" destOrd="0" presId="urn:microsoft.com/office/officeart/2005/8/layout/vList6"/>
    <dgm:cxn modelId="{4195126D-B8FA-47D6-95B3-F1B03EE7B347}" type="presOf" srcId="{0068EF12-4CF2-4F59-9C82-E478F0DBD3A9}" destId="{D7E8967F-7BA6-4352-9F79-69FD4D97D3C4}" srcOrd="0" destOrd="0" presId="urn:microsoft.com/office/officeart/2005/8/layout/vList6"/>
    <dgm:cxn modelId="{63220A0C-9060-4BD5-9AFD-D2F40C031817}" srcId="{84282EBB-1AF6-49B4-B429-C4FAB483E139}" destId="{B0F04E3D-12A3-47D2-AB3E-6B0FFBEF15C9}" srcOrd="1" destOrd="0" parTransId="{048B9B20-6DF7-434B-A188-578FCAE0BCC0}" sibTransId="{F68934E2-F5E4-4BD1-ABCE-64097E31CDED}"/>
    <dgm:cxn modelId="{04DF696E-ECC4-4E52-ACE1-E44B15F40BFF}" type="presOf" srcId="{81C78390-14D3-4DAF-8BF2-F1B5D3300934}" destId="{CE3885EE-437F-41FC-B7EC-6EA908C56F49}" srcOrd="0" destOrd="1" presId="urn:microsoft.com/office/officeart/2005/8/layout/vList6"/>
    <dgm:cxn modelId="{AD74A882-2C5B-4801-90E5-11D67F04F4F0}" srcId="{6E70BBCD-894D-4451-9D68-6DCCFB754F2F}" destId="{84282EBB-1AF6-49B4-B429-C4FAB483E139}" srcOrd="0" destOrd="0" parTransId="{C10C33B2-8278-4417-851E-B9E6DD0638BE}" sibTransId="{09D29285-D7C9-4E4D-AE96-9197E966B554}"/>
    <dgm:cxn modelId="{D9180B9F-BE8A-43A6-9770-E11BFC30811C}" type="presParOf" srcId="{EB92C1FB-B458-4866-BDF6-56502E85F7E9}" destId="{7118E648-E31D-4F30-8750-262FA534D07B}" srcOrd="0" destOrd="0" presId="urn:microsoft.com/office/officeart/2005/8/layout/vList6"/>
    <dgm:cxn modelId="{A06308DF-41D4-409C-BE3A-9695A1EF57EC}" type="presParOf" srcId="{7118E648-E31D-4F30-8750-262FA534D07B}" destId="{D48AC2B5-8283-49CF-B8E6-A914BD2DCA2C}" srcOrd="0" destOrd="0" presId="urn:microsoft.com/office/officeart/2005/8/layout/vList6"/>
    <dgm:cxn modelId="{DD6773CC-EC29-48E9-B78B-EE49C96BE739}" type="presParOf" srcId="{7118E648-E31D-4F30-8750-262FA534D07B}" destId="{D7E8967F-7BA6-4352-9F79-69FD4D97D3C4}" srcOrd="1" destOrd="0" presId="urn:microsoft.com/office/officeart/2005/8/layout/vList6"/>
    <dgm:cxn modelId="{725246BA-5F02-4743-A7BF-37679174B072}" type="presParOf" srcId="{EB92C1FB-B458-4866-BDF6-56502E85F7E9}" destId="{4CC59F12-0338-43B7-ABF1-1BF984DA4111}" srcOrd="1" destOrd="0" presId="urn:microsoft.com/office/officeart/2005/8/layout/vList6"/>
    <dgm:cxn modelId="{B7725CEC-D543-48CE-8C89-D3DAD7A1C51F}" type="presParOf" srcId="{EB92C1FB-B458-4866-BDF6-56502E85F7E9}" destId="{EE082216-3B66-4FA1-8529-0D94E52F952F}" srcOrd="2" destOrd="0" presId="urn:microsoft.com/office/officeart/2005/8/layout/vList6"/>
    <dgm:cxn modelId="{C820E737-0CB2-40AE-AAA9-38E40E9EADB9}" type="presParOf" srcId="{EE082216-3B66-4FA1-8529-0D94E52F952F}" destId="{8937EA48-2C22-46D7-9D91-099F991B56D6}" srcOrd="0" destOrd="0" presId="urn:microsoft.com/office/officeart/2005/8/layout/vList6"/>
    <dgm:cxn modelId="{09B71C8E-194B-47AD-B9AE-0AB2197D4C67}" type="presParOf" srcId="{EE082216-3B66-4FA1-8529-0D94E52F952F}" destId="{CE3885EE-437F-41FC-B7EC-6EA908C56F4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7F0A70E-D588-4CF4-8238-EBE4059E9F8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3FC03A1-8063-46BA-A4A7-152B70A040FA}">
      <dgm:prSet custT="1"/>
      <dgm:spPr/>
      <dgm:t>
        <a:bodyPr/>
        <a:lstStyle/>
        <a:p>
          <a:pPr rtl="0"/>
          <a:r>
            <a:rPr lang="en-US" sz="2800" dirty="0" smtClean="0"/>
            <a:t>New Arrangement</a:t>
          </a:r>
          <a:endParaRPr lang="en-US" sz="2800" dirty="0"/>
        </a:p>
      </dgm:t>
      <dgm:extLst>
        <a:ext uri="{E40237B7-FDA0-4F09-8148-C483321AD2D9}">
          <dgm14:cNvPr xmlns:dgm14="http://schemas.microsoft.com/office/drawing/2010/diagram" id="0" name="" descr="green box with text New Arrangement&#10;"/>
        </a:ext>
      </dgm:extLst>
    </dgm:pt>
    <dgm:pt modelId="{101F8BC2-FB28-4C35-A11B-089257E15266}" type="parTrans" cxnId="{547F78DB-DED8-4B04-8AE5-DC145B9FA2ED}">
      <dgm:prSet/>
      <dgm:spPr/>
      <dgm:t>
        <a:bodyPr/>
        <a:lstStyle/>
        <a:p>
          <a:endParaRPr lang="en-US"/>
        </a:p>
      </dgm:t>
    </dgm:pt>
    <dgm:pt modelId="{E11582D5-4CB0-4B2A-B9FD-B131EA3A3DE8}" type="sibTrans" cxnId="{547F78DB-DED8-4B04-8AE5-DC145B9FA2ED}">
      <dgm:prSet/>
      <dgm:spPr/>
      <dgm:t>
        <a:bodyPr/>
        <a:lstStyle/>
        <a:p>
          <a:endParaRPr lang="en-US"/>
        </a:p>
      </dgm:t>
    </dgm:pt>
    <dgm:pt modelId="{2022B62F-D435-4DD1-85EB-29FD4C52D2A1}">
      <dgm:prSet custT="1"/>
      <dgm:spPr/>
      <dgm:t>
        <a:bodyPr/>
        <a:lstStyle/>
        <a:p>
          <a:pPr rtl="0"/>
          <a:r>
            <a:rPr lang="en-US" sz="2800" dirty="0" smtClean="0"/>
            <a:t>Updated Terminology</a:t>
          </a:r>
          <a:endParaRPr lang="en-US" sz="2800" dirty="0"/>
        </a:p>
      </dgm:t>
      <dgm:extLst>
        <a:ext uri="{E40237B7-FDA0-4F09-8148-C483321AD2D9}">
          <dgm14:cNvPr xmlns:dgm14="http://schemas.microsoft.com/office/drawing/2010/diagram" id="0" name="" descr="green box with text Updated Terminology&#10;&#10;"/>
        </a:ext>
      </dgm:extLst>
    </dgm:pt>
    <dgm:pt modelId="{7447A357-8A0C-4391-9667-FEE13A562935}" type="parTrans" cxnId="{A0FBD5B6-490F-4CFD-83D8-7E938F598B60}">
      <dgm:prSet/>
      <dgm:spPr/>
      <dgm:t>
        <a:bodyPr/>
        <a:lstStyle/>
        <a:p>
          <a:endParaRPr lang="en-US"/>
        </a:p>
      </dgm:t>
    </dgm:pt>
    <dgm:pt modelId="{B538BB27-BB12-439C-9C2F-8925EB45B671}" type="sibTrans" cxnId="{A0FBD5B6-490F-4CFD-83D8-7E938F598B60}">
      <dgm:prSet/>
      <dgm:spPr/>
      <dgm:t>
        <a:bodyPr/>
        <a:lstStyle/>
        <a:p>
          <a:endParaRPr lang="en-US"/>
        </a:p>
      </dgm:t>
    </dgm:pt>
    <dgm:pt modelId="{5C5DF8E1-7B16-4AD8-B685-6AD7CCDB4492}">
      <dgm:prSet custT="1"/>
      <dgm:spPr/>
      <dgm:t>
        <a:bodyPr/>
        <a:lstStyle/>
        <a:p>
          <a:pPr rtl="0"/>
          <a:r>
            <a:rPr lang="en-US" sz="2800" dirty="0" smtClean="0"/>
            <a:t>Greater Specificity</a:t>
          </a:r>
          <a:endParaRPr lang="en-US" sz="2800" dirty="0"/>
        </a:p>
      </dgm:t>
      <dgm:extLst>
        <a:ext uri="{E40237B7-FDA0-4F09-8148-C483321AD2D9}">
          <dgm14:cNvPr xmlns:dgm14="http://schemas.microsoft.com/office/drawing/2010/diagram" id="0" name="" descr="green box with text Greater Specificity&#10;&#10;&#10;"/>
        </a:ext>
      </dgm:extLst>
    </dgm:pt>
    <dgm:pt modelId="{0F6127F2-695F-45B4-B773-1270AF35245D}" type="parTrans" cxnId="{725B0E0F-D540-4321-93AB-A39CA96E490F}">
      <dgm:prSet/>
      <dgm:spPr/>
      <dgm:t>
        <a:bodyPr/>
        <a:lstStyle/>
        <a:p>
          <a:endParaRPr lang="en-US"/>
        </a:p>
      </dgm:t>
    </dgm:pt>
    <dgm:pt modelId="{3CCCBFDD-540C-496E-81A3-CF3F090A2D41}" type="sibTrans" cxnId="{725B0E0F-D540-4321-93AB-A39CA96E490F}">
      <dgm:prSet/>
      <dgm:spPr/>
      <dgm:t>
        <a:bodyPr/>
        <a:lstStyle/>
        <a:p>
          <a:endParaRPr lang="en-US"/>
        </a:p>
      </dgm:t>
    </dgm:pt>
    <dgm:pt modelId="{799F41EA-DBA3-459F-966A-DF8189D569A8}">
      <dgm:prSet custT="1"/>
      <dgm:spPr/>
      <dgm:t>
        <a:bodyPr/>
        <a:lstStyle/>
        <a:p>
          <a:pPr rtl="0"/>
          <a:r>
            <a:rPr lang="en-US" sz="2800" dirty="0" smtClean="0"/>
            <a:t>Q35.1  Cleft hard palate</a:t>
          </a:r>
          <a:endParaRPr lang="en-US" sz="2800" dirty="0"/>
        </a:p>
      </dgm:t>
      <dgm:extLst>
        <a:ext uri="{E40237B7-FDA0-4F09-8148-C483321AD2D9}">
          <dgm14:cNvPr xmlns:dgm14="http://schemas.microsoft.com/office/drawing/2010/diagram" id="0" name="" descr="gray box with text Q35.1  Cleft hard palate&#10;Q35.3  Cleft soft palate&#10;Q35.5  Cleft hard palate with cleft soft palate&#10;Q35.7  Cleft uvula&#10;Q35.9  Cleft palate, unspecified (Cleft palate NOS)&#10;"/>
        </a:ext>
      </dgm:extLst>
    </dgm:pt>
    <dgm:pt modelId="{9E9B1B4B-9BAD-47FF-9113-6F5BB3FBCD00}" type="parTrans" cxnId="{4F9A7517-AA70-42E0-871F-2C1C2F5ECF95}">
      <dgm:prSet/>
      <dgm:spPr/>
      <dgm:t>
        <a:bodyPr/>
        <a:lstStyle/>
        <a:p>
          <a:endParaRPr lang="en-US"/>
        </a:p>
      </dgm:t>
    </dgm:pt>
    <dgm:pt modelId="{0BABCBE1-79F8-44BD-AF31-EDBB08185F18}" type="sibTrans" cxnId="{4F9A7517-AA70-42E0-871F-2C1C2F5ECF95}">
      <dgm:prSet/>
      <dgm:spPr/>
      <dgm:t>
        <a:bodyPr/>
        <a:lstStyle/>
        <a:p>
          <a:endParaRPr lang="en-US"/>
        </a:p>
      </dgm:t>
    </dgm:pt>
    <dgm:pt modelId="{4B54E418-B397-4197-B5AD-2F17848ACB46}">
      <dgm:prSet custT="1"/>
      <dgm:spPr/>
      <dgm:t>
        <a:bodyPr/>
        <a:lstStyle/>
        <a:p>
          <a:pPr rtl="0"/>
          <a:r>
            <a:rPr lang="en-US" sz="2800" dirty="0" smtClean="0"/>
            <a:t>Q35.3  Cleft soft palate</a:t>
          </a:r>
          <a:endParaRPr lang="en-US" sz="2800" dirty="0"/>
        </a:p>
      </dgm:t>
    </dgm:pt>
    <dgm:pt modelId="{EF37C83D-B511-4181-B158-BD0EF4EB4B0C}" type="parTrans" cxnId="{CD1E4630-6066-49D6-9578-9D3FA9814F7A}">
      <dgm:prSet/>
      <dgm:spPr/>
      <dgm:t>
        <a:bodyPr/>
        <a:lstStyle/>
        <a:p>
          <a:endParaRPr lang="en-US"/>
        </a:p>
      </dgm:t>
    </dgm:pt>
    <dgm:pt modelId="{0D686855-F1FD-4CBA-920C-E12B71C18E84}" type="sibTrans" cxnId="{CD1E4630-6066-49D6-9578-9D3FA9814F7A}">
      <dgm:prSet/>
      <dgm:spPr/>
      <dgm:t>
        <a:bodyPr/>
        <a:lstStyle/>
        <a:p>
          <a:endParaRPr lang="en-US"/>
        </a:p>
      </dgm:t>
    </dgm:pt>
    <dgm:pt modelId="{7CDD3AB5-5396-4769-956E-163D027E2817}">
      <dgm:prSet custT="1"/>
      <dgm:spPr/>
      <dgm:t>
        <a:bodyPr/>
        <a:lstStyle/>
        <a:p>
          <a:pPr rtl="0"/>
          <a:r>
            <a:rPr lang="en-US" sz="2800" dirty="0" smtClean="0"/>
            <a:t>Q35.5  Cleft hard palate with cleft soft palate</a:t>
          </a:r>
          <a:endParaRPr lang="en-US" sz="2800" dirty="0"/>
        </a:p>
      </dgm:t>
    </dgm:pt>
    <dgm:pt modelId="{EBBC4CD6-397F-4A06-8FFA-6897CB1CD15D}" type="parTrans" cxnId="{98C0D61A-6565-4E79-8A93-AFED86B48117}">
      <dgm:prSet/>
      <dgm:spPr/>
      <dgm:t>
        <a:bodyPr/>
        <a:lstStyle/>
        <a:p>
          <a:endParaRPr lang="en-US"/>
        </a:p>
      </dgm:t>
    </dgm:pt>
    <dgm:pt modelId="{85182D3D-7291-47AA-87AC-7C90401341E1}" type="sibTrans" cxnId="{98C0D61A-6565-4E79-8A93-AFED86B48117}">
      <dgm:prSet/>
      <dgm:spPr/>
      <dgm:t>
        <a:bodyPr/>
        <a:lstStyle/>
        <a:p>
          <a:endParaRPr lang="en-US"/>
        </a:p>
      </dgm:t>
    </dgm:pt>
    <dgm:pt modelId="{6F78C099-82C5-49BF-A171-CCAC707CF531}">
      <dgm:prSet custT="1"/>
      <dgm:spPr/>
      <dgm:t>
        <a:bodyPr/>
        <a:lstStyle/>
        <a:p>
          <a:pPr rtl="0"/>
          <a:r>
            <a:rPr lang="en-US" sz="2800" dirty="0" smtClean="0"/>
            <a:t>Q35.7  Cleft uvula</a:t>
          </a:r>
          <a:endParaRPr lang="en-US" sz="2800" dirty="0"/>
        </a:p>
      </dgm:t>
    </dgm:pt>
    <dgm:pt modelId="{9824BF4D-679C-4A39-884D-F059000150B6}" type="parTrans" cxnId="{3A2064AF-07AB-4409-87AB-8C7686AFDE90}">
      <dgm:prSet/>
      <dgm:spPr/>
      <dgm:t>
        <a:bodyPr/>
        <a:lstStyle/>
        <a:p>
          <a:endParaRPr lang="en-US"/>
        </a:p>
      </dgm:t>
    </dgm:pt>
    <dgm:pt modelId="{AA2C23CC-FEF9-471B-9867-1EED3D64981E}" type="sibTrans" cxnId="{3A2064AF-07AB-4409-87AB-8C7686AFDE90}">
      <dgm:prSet/>
      <dgm:spPr/>
      <dgm:t>
        <a:bodyPr/>
        <a:lstStyle/>
        <a:p>
          <a:endParaRPr lang="en-US"/>
        </a:p>
      </dgm:t>
    </dgm:pt>
    <dgm:pt modelId="{A147AE08-B00F-46D2-BCAC-90202D229003}">
      <dgm:prSet custT="1"/>
      <dgm:spPr/>
      <dgm:t>
        <a:bodyPr/>
        <a:lstStyle/>
        <a:p>
          <a:pPr rtl="0"/>
          <a:r>
            <a:rPr lang="en-US" sz="2800" dirty="0" smtClean="0"/>
            <a:t>Q35.9  Cleft palate, unspecified (Cleft palate NOS)</a:t>
          </a:r>
          <a:endParaRPr lang="en-US" sz="2800" dirty="0"/>
        </a:p>
      </dgm:t>
    </dgm:pt>
    <dgm:pt modelId="{02165C24-4BA1-41BF-A70E-67B0D985E6E2}" type="parTrans" cxnId="{A9A07444-80AC-4026-83AE-5DF2D559FAB8}">
      <dgm:prSet/>
      <dgm:spPr/>
      <dgm:t>
        <a:bodyPr/>
        <a:lstStyle/>
        <a:p>
          <a:endParaRPr lang="en-US"/>
        </a:p>
      </dgm:t>
    </dgm:pt>
    <dgm:pt modelId="{0A74DCF1-5932-4095-84D2-712F37FC42B0}" type="sibTrans" cxnId="{A9A07444-80AC-4026-83AE-5DF2D559FAB8}">
      <dgm:prSet/>
      <dgm:spPr/>
      <dgm:t>
        <a:bodyPr/>
        <a:lstStyle/>
        <a:p>
          <a:endParaRPr lang="en-US"/>
        </a:p>
      </dgm:t>
    </dgm:pt>
    <dgm:pt modelId="{582EB337-7412-4958-89D4-0C47FE22D074}" type="pres">
      <dgm:prSet presAssocID="{E7F0A70E-D588-4CF4-8238-EBE4059E9F8C}" presName="linear" presStyleCnt="0">
        <dgm:presLayoutVars>
          <dgm:dir/>
          <dgm:animLvl val="lvl"/>
          <dgm:resizeHandles val="exact"/>
        </dgm:presLayoutVars>
      </dgm:prSet>
      <dgm:spPr/>
      <dgm:t>
        <a:bodyPr/>
        <a:lstStyle/>
        <a:p>
          <a:endParaRPr lang="en-US"/>
        </a:p>
      </dgm:t>
    </dgm:pt>
    <dgm:pt modelId="{CA86FDFB-65E5-411A-8269-D2106CE6CC18}" type="pres">
      <dgm:prSet presAssocID="{53FC03A1-8063-46BA-A4A7-152B70A040FA}" presName="parentLin" presStyleCnt="0"/>
      <dgm:spPr/>
    </dgm:pt>
    <dgm:pt modelId="{C847BD7B-3256-4347-A26A-4EA33E153F07}" type="pres">
      <dgm:prSet presAssocID="{53FC03A1-8063-46BA-A4A7-152B70A040FA}" presName="parentLeftMargin" presStyleLbl="node1" presStyleIdx="0" presStyleCnt="3"/>
      <dgm:spPr/>
      <dgm:t>
        <a:bodyPr/>
        <a:lstStyle/>
        <a:p>
          <a:endParaRPr lang="en-US"/>
        </a:p>
      </dgm:t>
    </dgm:pt>
    <dgm:pt modelId="{BD479D1A-6EC2-4333-BA49-63A1E93DD551}" type="pres">
      <dgm:prSet presAssocID="{53FC03A1-8063-46BA-A4A7-152B70A040FA}" presName="parentText" presStyleLbl="node1" presStyleIdx="0" presStyleCnt="3">
        <dgm:presLayoutVars>
          <dgm:chMax val="0"/>
          <dgm:bulletEnabled val="1"/>
        </dgm:presLayoutVars>
      </dgm:prSet>
      <dgm:spPr/>
      <dgm:t>
        <a:bodyPr/>
        <a:lstStyle/>
        <a:p>
          <a:endParaRPr lang="en-US"/>
        </a:p>
      </dgm:t>
    </dgm:pt>
    <dgm:pt modelId="{4B60FA6B-84DA-4949-84FC-CE47C3EF2087}" type="pres">
      <dgm:prSet presAssocID="{53FC03A1-8063-46BA-A4A7-152B70A040FA}" presName="negativeSpace" presStyleCnt="0"/>
      <dgm:spPr/>
    </dgm:pt>
    <dgm:pt modelId="{33090DF5-D29C-474C-B13D-61219B528EB8}" type="pres">
      <dgm:prSet presAssocID="{53FC03A1-8063-46BA-A4A7-152B70A040FA}" presName="childText" presStyleLbl="conFgAcc1" presStyleIdx="0" presStyleCnt="3">
        <dgm:presLayoutVars>
          <dgm:bulletEnabled val="1"/>
        </dgm:presLayoutVars>
      </dgm:prSet>
      <dgm:spPr/>
      <dgm:extLst>
        <a:ext uri="{E40237B7-FDA0-4F09-8148-C483321AD2D9}">
          <dgm14:cNvPr xmlns:dgm14="http://schemas.microsoft.com/office/drawing/2010/diagram" id="0" name="" descr="white box"/>
        </a:ext>
      </dgm:extLst>
    </dgm:pt>
    <dgm:pt modelId="{906D62E8-B830-4820-84BB-4D2196B36ABA}" type="pres">
      <dgm:prSet presAssocID="{E11582D5-4CB0-4B2A-B9FD-B131EA3A3DE8}" presName="spaceBetweenRectangles" presStyleCnt="0"/>
      <dgm:spPr/>
    </dgm:pt>
    <dgm:pt modelId="{14C4D950-446C-4E64-AE62-75AA1E8E4EFD}" type="pres">
      <dgm:prSet presAssocID="{2022B62F-D435-4DD1-85EB-29FD4C52D2A1}" presName="parentLin" presStyleCnt="0"/>
      <dgm:spPr/>
    </dgm:pt>
    <dgm:pt modelId="{51E55C16-372C-43F1-97B6-A9607E78C02E}" type="pres">
      <dgm:prSet presAssocID="{2022B62F-D435-4DD1-85EB-29FD4C52D2A1}" presName="parentLeftMargin" presStyleLbl="node1" presStyleIdx="0" presStyleCnt="3"/>
      <dgm:spPr/>
      <dgm:t>
        <a:bodyPr/>
        <a:lstStyle/>
        <a:p>
          <a:endParaRPr lang="en-US"/>
        </a:p>
      </dgm:t>
    </dgm:pt>
    <dgm:pt modelId="{C2820B7B-0431-43F8-B096-74693ADB5E7C}" type="pres">
      <dgm:prSet presAssocID="{2022B62F-D435-4DD1-85EB-29FD4C52D2A1}" presName="parentText" presStyleLbl="node1" presStyleIdx="1" presStyleCnt="3">
        <dgm:presLayoutVars>
          <dgm:chMax val="0"/>
          <dgm:bulletEnabled val="1"/>
        </dgm:presLayoutVars>
      </dgm:prSet>
      <dgm:spPr/>
      <dgm:t>
        <a:bodyPr/>
        <a:lstStyle/>
        <a:p>
          <a:endParaRPr lang="en-US"/>
        </a:p>
      </dgm:t>
    </dgm:pt>
    <dgm:pt modelId="{680D48BB-B046-494B-ACC1-E767E92FDC75}" type="pres">
      <dgm:prSet presAssocID="{2022B62F-D435-4DD1-85EB-29FD4C52D2A1}" presName="negativeSpace" presStyleCnt="0"/>
      <dgm:spPr/>
    </dgm:pt>
    <dgm:pt modelId="{DD6B6888-A5D4-4F1F-BECB-90CF266D0A94}" type="pres">
      <dgm:prSet presAssocID="{2022B62F-D435-4DD1-85EB-29FD4C52D2A1}" presName="childText" presStyleLbl="conFgAcc1" presStyleIdx="1" presStyleCnt="3">
        <dgm:presLayoutVars>
          <dgm:bulletEnabled val="1"/>
        </dgm:presLayoutVars>
      </dgm:prSet>
      <dgm:spPr/>
      <dgm:extLst>
        <a:ext uri="{E40237B7-FDA0-4F09-8148-C483321AD2D9}">
          <dgm14:cNvPr xmlns:dgm14="http://schemas.microsoft.com/office/drawing/2010/diagram" id="0" name="" descr="white box"/>
        </a:ext>
      </dgm:extLst>
    </dgm:pt>
    <dgm:pt modelId="{4A7019E9-8C31-4C73-8399-AE3EAADC47FA}" type="pres">
      <dgm:prSet presAssocID="{B538BB27-BB12-439C-9C2F-8925EB45B671}" presName="spaceBetweenRectangles" presStyleCnt="0"/>
      <dgm:spPr/>
    </dgm:pt>
    <dgm:pt modelId="{9EF882C3-CBDD-4EA1-9482-6C67C638649D}" type="pres">
      <dgm:prSet presAssocID="{5C5DF8E1-7B16-4AD8-B685-6AD7CCDB4492}" presName="parentLin" presStyleCnt="0"/>
      <dgm:spPr/>
    </dgm:pt>
    <dgm:pt modelId="{1B0111D0-1BF7-496D-AE2F-87E7BFD6C317}" type="pres">
      <dgm:prSet presAssocID="{5C5DF8E1-7B16-4AD8-B685-6AD7CCDB4492}" presName="parentLeftMargin" presStyleLbl="node1" presStyleIdx="1" presStyleCnt="3"/>
      <dgm:spPr/>
      <dgm:t>
        <a:bodyPr/>
        <a:lstStyle/>
        <a:p>
          <a:endParaRPr lang="en-US"/>
        </a:p>
      </dgm:t>
    </dgm:pt>
    <dgm:pt modelId="{CB9B3D74-0BC2-486B-B478-2F5A97622BF0}" type="pres">
      <dgm:prSet presAssocID="{5C5DF8E1-7B16-4AD8-B685-6AD7CCDB4492}" presName="parentText" presStyleLbl="node1" presStyleIdx="2" presStyleCnt="3">
        <dgm:presLayoutVars>
          <dgm:chMax val="0"/>
          <dgm:bulletEnabled val="1"/>
        </dgm:presLayoutVars>
      </dgm:prSet>
      <dgm:spPr/>
      <dgm:t>
        <a:bodyPr/>
        <a:lstStyle/>
        <a:p>
          <a:endParaRPr lang="en-US"/>
        </a:p>
      </dgm:t>
    </dgm:pt>
    <dgm:pt modelId="{9AFA6B49-5A01-47BC-A8DB-CDF045224B58}" type="pres">
      <dgm:prSet presAssocID="{5C5DF8E1-7B16-4AD8-B685-6AD7CCDB4492}" presName="negativeSpace" presStyleCnt="0"/>
      <dgm:spPr/>
    </dgm:pt>
    <dgm:pt modelId="{836B92BF-FA2D-4A1F-BFC8-90E77A855C55}" type="pres">
      <dgm:prSet presAssocID="{5C5DF8E1-7B16-4AD8-B685-6AD7CCDB4492}" presName="childText" presStyleLbl="conFgAcc1" presStyleIdx="2" presStyleCnt="3">
        <dgm:presLayoutVars>
          <dgm:bulletEnabled val="1"/>
        </dgm:presLayoutVars>
      </dgm:prSet>
      <dgm:spPr/>
      <dgm:t>
        <a:bodyPr/>
        <a:lstStyle/>
        <a:p>
          <a:endParaRPr lang="en-US"/>
        </a:p>
      </dgm:t>
    </dgm:pt>
  </dgm:ptLst>
  <dgm:cxnLst>
    <dgm:cxn modelId="{DBB98C85-BCD3-4512-BF5F-59B88693ABC4}" type="presOf" srcId="{2022B62F-D435-4DD1-85EB-29FD4C52D2A1}" destId="{C2820B7B-0431-43F8-B096-74693ADB5E7C}" srcOrd="1" destOrd="0" presId="urn:microsoft.com/office/officeart/2005/8/layout/list1"/>
    <dgm:cxn modelId="{81BBBF9D-CDEF-420A-A21C-CA8A4F0A5B3F}" type="presOf" srcId="{799F41EA-DBA3-459F-966A-DF8189D569A8}" destId="{836B92BF-FA2D-4A1F-BFC8-90E77A855C55}" srcOrd="0" destOrd="0" presId="urn:microsoft.com/office/officeart/2005/8/layout/list1"/>
    <dgm:cxn modelId="{98C0D61A-6565-4E79-8A93-AFED86B48117}" srcId="{5C5DF8E1-7B16-4AD8-B685-6AD7CCDB4492}" destId="{7CDD3AB5-5396-4769-956E-163D027E2817}" srcOrd="2" destOrd="0" parTransId="{EBBC4CD6-397F-4A06-8FFA-6897CB1CD15D}" sibTransId="{85182D3D-7291-47AA-87AC-7C90401341E1}"/>
    <dgm:cxn modelId="{7188B6B1-62FC-4287-B8E1-6E789005455F}" type="presOf" srcId="{E7F0A70E-D588-4CF4-8238-EBE4059E9F8C}" destId="{582EB337-7412-4958-89D4-0C47FE22D074}" srcOrd="0" destOrd="0" presId="urn:microsoft.com/office/officeart/2005/8/layout/list1"/>
    <dgm:cxn modelId="{7CAFE87D-0394-408E-8774-04282E70CC7D}" type="presOf" srcId="{2022B62F-D435-4DD1-85EB-29FD4C52D2A1}" destId="{51E55C16-372C-43F1-97B6-A9607E78C02E}" srcOrd="0" destOrd="0" presId="urn:microsoft.com/office/officeart/2005/8/layout/list1"/>
    <dgm:cxn modelId="{1E77740E-0FD4-4CB8-8247-4B9CE3A92769}" type="presOf" srcId="{5C5DF8E1-7B16-4AD8-B685-6AD7CCDB4492}" destId="{CB9B3D74-0BC2-486B-B478-2F5A97622BF0}" srcOrd="1" destOrd="0" presId="urn:microsoft.com/office/officeart/2005/8/layout/list1"/>
    <dgm:cxn modelId="{E55AA15E-EC6D-4DD3-8247-BE2148D30DCA}" type="presOf" srcId="{A147AE08-B00F-46D2-BCAC-90202D229003}" destId="{836B92BF-FA2D-4A1F-BFC8-90E77A855C55}" srcOrd="0" destOrd="4" presId="urn:microsoft.com/office/officeart/2005/8/layout/list1"/>
    <dgm:cxn modelId="{B013C9A3-0A45-4498-81FA-E9BFF6D8BE69}" type="presOf" srcId="{6F78C099-82C5-49BF-A171-CCAC707CF531}" destId="{836B92BF-FA2D-4A1F-BFC8-90E77A855C55}" srcOrd="0" destOrd="3" presId="urn:microsoft.com/office/officeart/2005/8/layout/list1"/>
    <dgm:cxn modelId="{CD1E4630-6066-49D6-9578-9D3FA9814F7A}" srcId="{5C5DF8E1-7B16-4AD8-B685-6AD7CCDB4492}" destId="{4B54E418-B397-4197-B5AD-2F17848ACB46}" srcOrd="1" destOrd="0" parTransId="{EF37C83D-B511-4181-B158-BD0EF4EB4B0C}" sibTransId="{0D686855-F1FD-4CBA-920C-E12B71C18E84}"/>
    <dgm:cxn modelId="{5A0C532E-6AF8-40EC-B9A2-A9E0D9255849}" type="presOf" srcId="{5C5DF8E1-7B16-4AD8-B685-6AD7CCDB4492}" destId="{1B0111D0-1BF7-496D-AE2F-87E7BFD6C317}" srcOrd="0" destOrd="0" presId="urn:microsoft.com/office/officeart/2005/8/layout/list1"/>
    <dgm:cxn modelId="{508B74FF-1E0D-4FDD-A344-089B7F4A9612}" type="presOf" srcId="{7CDD3AB5-5396-4769-956E-163D027E2817}" destId="{836B92BF-FA2D-4A1F-BFC8-90E77A855C55}" srcOrd="0" destOrd="2" presId="urn:microsoft.com/office/officeart/2005/8/layout/list1"/>
    <dgm:cxn modelId="{3A2064AF-07AB-4409-87AB-8C7686AFDE90}" srcId="{5C5DF8E1-7B16-4AD8-B685-6AD7CCDB4492}" destId="{6F78C099-82C5-49BF-A171-CCAC707CF531}" srcOrd="3" destOrd="0" parTransId="{9824BF4D-679C-4A39-884D-F059000150B6}" sibTransId="{AA2C23CC-FEF9-471B-9867-1EED3D64981E}"/>
    <dgm:cxn modelId="{A9A07444-80AC-4026-83AE-5DF2D559FAB8}" srcId="{5C5DF8E1-7B16-4AD8-B685-6AD7CCDB4492}" destId="{A147AE08-B00F-46D2-BCAC-90202D229003}" srcOrd="4" destOrd="0" parTransId="{02165C24-4BA1-41BF-A70E-67B0D985E6E2}" sibTransId="{0A74DCF1-5932-4095-84D2-712F37FC42B0}"/>
    <dgm:cxn modelId="{547F78DB-DED8-4B04-8AE5-DC145B9FA2ED}" srcId="{E7F0A70E-D588-4CF4-8238-EBE4059E9F8C}" destId="{53FC03A1-8063-46BA-A4A7-152B70A040FA}" srcOrd="0" destOrd="0" parTransId="{101F8BC2-FB28-4C35-A11B-089257E15266}" sibTransId="{E11582D5-4CB0-4B2A-B9FD-B131EA3A3DE8}"/>
    <dgm:cxn modelId="{4F9A7517-AA70-42E0-871F-2C1C2F5ECF95}" srcId="{5C5DF8E1-7B16-4AD8-B685-6AD7CCDB4492}" destId="{799F41EA-DBA3-459F-966A-DF8189D569A8}" srcOrd="0" destOrd="0" parTransId="{9E9B1B4B-9BAD-47FF-9113-6F5BB3FBCD00}" sibTransId="{0BABCBE1-79F8-44BD-AF31-EDBB08185F18}"/>
    <dgm:cxn modelId="{61035F29-CB2C-41F8-AB0E-239689AFBB07}" type="presOf" srcId="{53FC03A1-8063-46BA-A4A7-152B70A040FA}" destId="{BD479D1A-6EC2-4333-BA49-63A1E93DD551}" srcOrd="1" destOrd="0" presId="urn:microsoft.com/office/officeart/2005/8/layout/list1"/>
    <dgm:cxn modelId="{AAC3DA3E-4AA6-4EC5-B077-219B03D04225}" type="presOf" srcId="{53FC03A1-8063-46BA-A4A7-152B70A040FA}" destId="{C847BD7B-3256-4347-A26A-4EA33E153F07}" srcOrd="0" destOrd="0" presId="urn:microsoft.com/office/officeart/2005/8/layout/list1"/>
    <dgm:cxn modelId="{52F51208-A186-485F-8A09-C510DED91160}" type="presOf" srcId="{4B54E418-B397-4197-B5AD-2F17848ACB46}" destId="{836B92BF-FA2D-4A1F-BFC8-90E77A855C55}" srcOrd="0" destOrd="1" presId="urn:microsoft.com/office/officeart/2005/8/layout/list1"/>
    <dgm:cxn modelId="{A0FBD5B6-490F-4CFD-83D8-7E938F598B60}" srcId="{E7F0A70E-D588-4CF4-8238-EBE4059E9F8C}" destId="{2022B62F-D435-4DD1-85EB-29FD4C52D2A1}" srcOrd="1" destOrd="0" parTransId="{7447A357-8A0C-4391-9667-FEE13A562935}" sibTransId="{B538BB27-BB12-439C-9C2F-8925EB45B671}"/>
    <dgm:cxn modelId="{725B0E0F-D540-4321-93AB-A39CA96E490F}" srcId="{E7F0A70E-D588-4CF4-8238-EBE4059E9F8C}" destId="{5C5DF8E1-7B16-4AD8-B685-6AD7CCDB4492}" srcOrd="2" destOrd="0" parTransId="{0F6127F2-695F-45B4-B773-1270AF35245D}" sibTransId="{3CCCBFDD-540C-496E-81A3-CF3F090A2D41}"/>
    <dgm:cxn modelId="{71A4C147-4E73-47DD-917F-B4E2BCAF0468}" type="presParOf" srcId="{582EB337-7412-4958-89D4-0C47FE22D074}" destId="{CA86FDFB-65E5-411A-8269-D2106CE6CC18}" srcOrd="0" destOrd="0" presId="urn:microsoft.com/office/officeart/2005/8/layout/list1"/>
    <dgm:cxn modelId="{0D10B71C-4DC7-448F-8D5E-897167150492}" type="presParOf" srcId="{CA86FDFB-65E5-411A-8269-D2106CE6CC18}" destId="{C847BD7B-3256-4347-A26A-4EA33E153F07}" srcOrd="0" destOrd="0" presId="urn:microsoft.com/office/officeart/2005/8/layout/list1"/>
    <dgm:cxn modelId="{4DBDEA73-2404-468F-B949-31CC91929688}" type="presParOf" srcId="{CA86FDFB-65E5-411A-8269-D2106CE6CC18}" destId="{BD479D1A-6EC2-4333-BA49-63A1E93DD551}" srcOrd="1" destOrd="0" presId="urn:microsoft.com/office/officeart/2005/8/layout/list1"/>
    <dgm:cxn modelId="{20B7A905-C173-4657-A263-895F44326700}" type="presParOf" srcId="{582EB337-7412-4958-89D4-0C47FE22D074}" destId="{4B60FA6B-84DA-4949-84FC-CE47C3EF2087}" srcOrd="1" destOrd="0" presId="urn:microsoft.com/office/officeart/2005/8/layout/list1"/>
    <dgm:cxn modelId="{75510DC2-FE9A-4DF1-84BF-1DE09049692D}" type="presParOf" srcId="{582EB337-7412-4958-89D4-0C47FE22D074}" destId="{33090DF5-D29C-474C-B13D-61219B528EB8}" srcOrd="2" destOrd="0" presId="urn:microsoft.com/office/officeart/2005/8/layout/list1"/>
    <dgm:cxn modelId="{0548D320-9BDD-4495-AFCD-AE13B89F393F}" type="presParOf" srcId="{582EB337-7412-4958-89D4-0C47FE22D074}" destId="{906D62E8-B830-4820-84BB-4D2196B36ABA}" srcOrd="3" destOrd="0" presId="urn:microsoft.com/office/officeart/2005/8/layout/list1"/>
    <dgm:cxn modelId="{7E4F1A2C-3F27-4C43-AF18-0DE27F5A2ECA}" type="presParOf" srcId="{582EB337-7412-4958-89D4-0C47FE22D074}" destId="{14C4D950-446C-4E64-AE62-75AA1E8E4EFD}" srcOrd="4" destOrd="0" presId="urn:microsoft.com/office/officeart/2005/8/layout/list1"/>
    <dgm:cxn modelId="{5BD78A4F-446C-4C99-BBFC-53F6D4E025C5}" type="presParOf" srcId="{14C4D950-446C-4E64-AE62-75AA1E8E4EFD}" destId="{51E55C16-372C-43F1-97B6-A9607E78C02E}" srcOrd="0" destOrd="0" presId="urn:microsoft.com/office/officeart/2005/8/layout/list1"/>
    <dgm:cxn modelId="{E16F752D-7744-470F-A209-C1422DC3A047}" type="presParOf" srcId="{14C4D950-446C-4E64-AE62-75AA1E8E4EFD}" destId="{C2820B7B-0431-43F8-B096-74693ADB5E7C}" srcOrd="1" destOrd="0" presId="urn:microsoft.com/office/officeart/2005/8/layout/list1"/>
    <dgm:cxn modelId="{9DC814AA-9E16-4694-ACDA-C03CCA60229B}" type="presParOf" srcId="{582EB337-7412-4958-89D4-0C47FE22D074}" destId="{680D48BB-B046-494B-ACC1-E767E92FDC75}" srcOrd="5" destOrd="0" presId="urn:microsoft.com/office/officeart/2005/8/layout/list1"/>
    <dgm:cxn modelId="{1F8B58A1-773D-4917-8F2A-5345BAD27EF1}" type="presParOf" srcId="{582EB337-7412-4958-89D4-0C47FE22D074}" destId="{DD6B6888-A5D4-4F1F-BECB-90CF266D0A94}" srcOrd="6" destOrd="0" presId="urn:microsoft.com/office/officeart/2005/8/layout/list1"/>
    <dgm:cxn modelId="{042F6CE2-D216-41A2-96FA-E5F230E7E14F}" type="presParOf" srcId="{582EB337-7412-4958-89D4-0C47FE22D074}" destId="{4A7019E9-8C31-4C73-8399-AE3EAADC47FA}" srcOrd="7" destOrd="0" presId="urn:microsoft.com/office/officeart/2005/8/layout/list1"/>
    <dgm:cxn modelId="{367729A9-B11B-4989-914C-656E14341FB0}" type="presParOf" srcId="{582EB337-7412-4958-89D4-0C47FE22D074}" destId="{9EF882C3-CBDD-4EA1-9482-6C67C638649D}" srcOrd="8" destOrd="0" presId="urn:microsoft.com/office/officeart/2005/8/layout/list1"/>
    <dgm:cxn modelId="{3317CDED-0A80-4EBE-AEE8-56648150E3C1}" type="presParOf" srcId="{9EF882C3-CBDD-4EA1-9482-6C67C638649D}" destId="{1B0111D0-1BF7-496D-AE2F-87E7BFD6C317}" srcOrd="0" destOrd="0" presId="urn:microsoft.com/office/officeart/2005/8/layout/list1"/>
    <dgm:cxn modelId="{55A76E04-16BD-4DCB-BD29-CBD2239CAE42}" type="presParOf" srcId="{9EF882C3-CBDD-4EA1-9482-6C67C638649D}" destId="{CB9B3D74-0BC2-486B-B478-2F5A97622BF0}" srcOrd="1" destOrd="0" presId="urn:microsoft.com/office/officeart/2005/8/layout/list1"/>
    <dgm:cxn modelId="{C1F15A77-046F-4F56-A2B1-846E6AD2D5F1}" type="presParOf" srcId="{582EB337-7412-4958-89D4-0C47FE22D074}" destId="{9AFA6B49-5A01-47BC-A8DB-CDF045224B58}" srcOrd="9" destOrd="0" presId="urn:microsoft.com/office/officeart/2005/8/layout/list1"/>
    <dgm:cxn modelId="{EFCE313E-D349-4A7B-BC7A-33CF126E6783}" type="presParOf" srcId="{582EB337-7412-4958-89D4-0C47FE22D074}" destId="{836B92BF-FA2D-4A1F-BFC8-90E77A855C5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BD2D573-D4B3-410F-969A-9E4DC891788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5C55862-83B5-4C82-A425-95BAD2D2F28C}">
      <dgm:prSet/>
      <dgm:spPr/>
      <dgm:t>
        <a:bodyPr/>
        <a:lstStyle/>
        <a:p>
          <a:pPr rtl="0"/>
          <a:r>
            <a:rPr lang="en-US" dirty="0" smtClean="0"/>
            <a:t>Injuries</a:t>
          </a:r>
          <a:endParaRPr lang="en-US" dirty="0"/>
        </a:p>
      </dgm:t>
      <dgm:extLst>
        <a:ext uri="{E40237B7-FDA0-4F09-8148-C483321AD2D9}">
          <dgm14:cNvPr xmlns:dgm14="http://schemas.microsoft.com/office/drawing/2010/diagram" id="0" name="" descr="rounded green box with text Injuries&#10;"/>
        </a:ext>
      </dgm:extLst>
    </dgm:pt>
    <dgm:pt modelId="{79433CF1-9D99-4098-BA26-656E56607837}" type="parTrans" cxnId="{7F9FA8DB-66DD-4C4C-AB04-E5302CBEF179}">
      <dgm:prSet/>
      <dgm:spPr/>
      <dgm:t>
        <a:bodyPr/>
        <a:lstStyle/>
        <a:p>
          <a:endParaRPr lang="en-US"/>
        </a:p>
      </dgm:t>
    </dgm:pt>
    <dgm:pt modelId="{AA4D0B7F-71BF-4859-A8B1-678157E08B97}" type="sibTrans" cxnId="{7F9FA8DB-66DD-4C4C-AB04-E5302CBEF179}">
      <dgm:prSet/>
      <dgm:spPr/>
      <dgm:t>
        <a:bodyPr/>
        <a:lstStyle/>
        <a:p>
          <a:endParaRPr lang="en-US"/>
        </a:p>
      </dgm:t>
    </dgm:pt>
    <dgm:pt modelId="{A9444ED8-6010-4FD8-943F-75B7DBDC2A63}">
      <dgm:prSet/>
      <dgm:spPr/>
      <dgm:t>
        <a:bodyPr/>
        <a:lstStyle/>
        <a:p>
          <a:pPr rtl="0"/>
          <a:r>
            <a:rPr lang="en-US" dirty="0" smtClean="0"/>
            <a:t>Burns</a:t>
          </a:r>
          <a:endParaRPr lang="en-US" dirty="0"/>
        </a:p>
      </dgm:t>
      <dgm:extLst>
        <a:ext uri="{E40237B7-FDA0-4F09-8148-C483321AD2D9}">
          <dgm14:cNvPr xmlns:dgm14="http://schemas.microsoft.com/office/drawing/2010/diagram" id="0" name="" descr="rounded green box with text Burns&#10;"/>
        </a:ext>
      </dgm:extLst>
    </dgm:pt>
    <dgm:pt modelId="{97C771C4-C700-4E6B-91D8-D57CA0D3F59B}" type="parTrans" cxnId="{801CF219-A2BA-4920-8514-DD783BBBE4DB}">
      <dgm:prSet/>
      <dgm:spPr/>
      <dgm:t>
        <a:bodyPr/>
        <a:lstStyle/>
        <a:p>
          <a:endParaRPr lang="en-US"/>
        </a:p>
      </dgm:t>
    </dgm:pt>
    <dgm:pt modelId="{BB4FF1BF-75A6-45E7-A077-569C2D3FFF03}" type="sibTrans" cxnId="{801CF219-A2BA-4920-8514-DD783BBBE4DB}">
      <dgm:prSet/>
      <dgm:spPr/>
      <dgm:t>
        <a:bodyPr/>
        <a:lstStyle/>
        <a:p>
          <a:endParaRPr lang="en-US"/>
        </a:p>
      </dgm:t>
    </dgm:pt>
    <dgm:pt modelId="{B4E8DB59-4BC3-4E18-B22D-AAED179EC95D}">
      <dgm:prSet/>
      <dgm:spPr/>
      <dgm:t>
        <a:bodyPr/>
        <a:lstStyle/>
        <a:p>
          <a:pPr rtl="0"/>
          <a:r>
            <a:rPr lang="en-US" dirty="0" smtClean="0"/>
            <a:t>Poisoning</a:t>
          </a:r>
          <a:endParaRPr lang="en-US" dirty="0"/>
        </a:p>
      </dgm:t>
      <dgm:extLst>
        <a:ext uri="{E40237B7-FDA0-4F09-8148-C483321AD2D9}">
          <dgm14:cNvPr xmlns:dgm14="http://schemas.microsoft.com/office/drawing/2010/diagram" id="0" name="" descr="rounded green box with text Poisoning&#10;"/>
        </a:ext>
      </dgm:extLst>
    </dgm:pt>
    <dgm:pt modelId="{7E190826-9B5D-42A8-86F6-B47FC9096479}" type="parTrans" cxnId="{60BB65B3-DFC6-4E2C-8D86-4FFBE6DD0421}">
      <dgm:prSet/>
      <dgm:spPr/>
      <dgm:t>
        <a:bodyPr/>
        <a:lstStyle/>
        <a:p>
          <a:endParaRPr lang="en-US"/>
        </a:p>
      </dgm:t>
    </dgm:pt>
    <dgm:pt modelId="{9902DE16-FE80-4D32-AF65-CEE1C4479823}" type="sibTrans" cxnId="{60BB65B3-DFC6-4E2C-8D86-4FFBE6DD0421}">
      <dgm:prSet/>
      <dgm:spPr/>
      <dgm:t>
        <a:bodyPr/>
        <a:lstStyle/>
        <a:p>
          <a:endParaRPr lang="en-US"/>
        </a:p>
      </dgm:t>
    </dgm:pt>
    <dgm:pt modelId="{1893F21A-EF2C-4D76-B8E9-431051E861B7}">
      <dgm:prSet/>
      <dgm:spPr/>
      <dgm:t>
        <a:bodyPr/>
        <a:lstStyle/>
        <a:p>
          <a:pPr rtl="0"/>
          <a:r>
            <a:rPr lang="en-US" dirty="0" smtClean="0"/>
            <a:t>Other external causes</a:t>
          </a:r>
          <a:endParaRPr lang="en-US" dirty="0"/>
        </a:p>
      </dgm:t>
      <dgm:extLst>
        <a:ext uri="{E40237B7-FDA0-4F09-8148-C483321AD2D9}">
          <dgm14:cNvPr xmlns:dgm14="http://schemas.microsoft.com/office/drawing/2010/diagram" id="0" name="" descr="rounded green box with text Other external causes"/>
        </a:ext>
      </dgm:extLst>
    </dgm:pt>
    <dgm:pt modelId="{422B5284-C513-432A-94E0-3A5A1AEE4AC5}" type="parTrans" cxnId="{2EA95680-EF6C-4726-B57F-2BFD770438D1}">
      <dgm:prSet/>
      <dgm:spPr/>
      <dgm:t>
        <a:bodyPr/>
        <a:lstStyle/>
        <a:p>
          <a:endParaRPr lang="en-US"/>
        </a:p>
      </dgm:t>
    </dgm:pt>
    <dgm:pt modelId="{FB4CA1B8-6E18-4A09-9D30-81D7DAC366CF}" type="sibTrans" cxnId="{2EA95680-EF6C-4726-B57F-2BFD770438D1}">
      <dgm:prSet/>
      <dgm:spPr/>
      <dgm:t>
        <a:bodyPr/>
        <a:lstStyle/>
        <a:p>
          <a:endParaRPr lang="en-US"/>
        </a:p>
      </dgm:t>
    </dgm:pt>
    <dgm:pt modelId="{331D0911-1E5B-4436-8269-2B242BD4B5C1}" type="pres">
      <dgm:prSet presAssocID="{ABD2D573-D4B3-410F-969A-9E4DC8917880}" presName="linear" presStyleCnt="0">
        <dgm:presLayoutVars>
          <dgm:animLvl val="lvl"/>
          <dgm:resizeHandles val="exact"/>
        </dgm:presLayoutVars>
      </dgm:prSet>
      <dgm:spPr/>
      <dgm:t>
        <a:bodyPr/>
        <a:lstStyle/>
        <a:p>
          <a:endParaRPr lang="en-US"/>
        </a:p>
      </dgm:t>
    </dgm:pt>
    <dgm:pt modelId="{C314E3BA-802E-4C0A-B3BD-B82E463069DF}" type="pres">
      <dgm:prSet presAssocID="{25C55862-83B5-4C82-A425-95BAD2D2F28C}" presName="parentText" presStyleLbl="node1" presStyleIdx="0" presStyleCnt="4">
        <dgm:presLayoutVars>
          <dgm:chMax val="0"/>
          <dgm:bulletEnabled val="1"/>
        </dgm:presLayoutVars>
      </dgm:prSet>
      <dgm:spPr/>
      <dgm:t>
        <a:bodyPr/>
        <a:lstStyle/>
        <a:p>
          <a:endParaRPr lang="en-US"/>
        </a:p>
      </dgm:t>
    </dgm:pt>
    <dgm:pt modelId="{D20215CA-5275-4F01-A9DC-99F9FC1D4BC3}" type="pres">
      <dgm:prSet presAssocID="{AA4D0B7F-71BF-4859-A8B1-678157E08B97}" presName="spacer" presStyleCnt="0"/>
      <dgm:spPr/>
    </dgm:pt>
    <dgm:pt modelId="{2867B351-1B76-4EE9-8F0E-9BA4D7110271}" type="pres">
      <dgm:prSet presAssocID="{A9444ED8-6010-4FD8-943F-75B7DBDC2A63}" presName="parentText" presStyleLbl="node1" presStyleIdx="1" presStyleCnt="4" custLinFactNeighborX="-885" custLinFactNeighborY="868">
        <dgm:presLayoutVars>
          <dgm:chMax val="0"/>
          <dgm:bulletEnabled val="1"/>
        </dgm:presLayoutVars>
      </dgm:prSet>
      <dgm:spPr/>
      <dgm:t>
        <a:bodyPr/>
        <a:lstStyle/>
        <a:p>
          <a:endParaRPr lang="en-US"/>
        </a:p>
      </dgm:t>
    </dgm:pt>
    <dgm:pt modelId="{2E169D44-13BE-4108-A7CB-DC8D0D7E0E01}" type="pres">
      <dgm:prSet presAssocID="{BB4FF1BF-75A6-45E7-A077-569C2D3FFF03}" presName="spacer" presStyleCnt="0"/>
      <dgm:spPr/>
    </dgm:pt>
    <dgm:pt modelId="{2D0E2D87-AC48-4A61-9715-6044C10BACFE}" type="pres">
      <dgm:prSet presAssocID="{B4E8DB59-4BC3-4E18-B22D-AAED179EC95D}" presName="parentText" presStyleLbl="node1" presStyleIdx="2" presStyleCnt="4">
        <dgm:presLayoutVars>
          <dgm:chMax val="0"/>
          <dgm:bulletEnabled val="1"/>
        </dgm:presLayoutVars>
      </dgm:prSet>
      <dgm:spPr/>
      <dgm:t>
        <a:bodyPr/>
        <a:lstStyle/>
        <a:p>
          <a:endParaRPr lang="en-US"/>
        </a:p>
      </dgm:t>
    </dgm:pt>
    <dgm:pt modelId="{E388987C-A8EA-4A58-AC4D-82622E06B076}" type="pres">
      <dgm:prSet presAssocID="{9902DE16-FE80-4D32-AF65-CEE1C4479823}" presName="spacer" presStyleCnt="0"/>
      <dgm:spPr/>
    </dgm:pt>
    <dgm:pt modelId="{64BC3D06-4625-4C80-80C9-FAC1627AEF23}" type="pres">
      <dgm:prSet presAssocID="{1893F21A-EF2C-4D76-B8E9-431051E861B7}" presName="parentText" presStyleLbl="node1" presStyleIdx="3" presStyleCnt="4">
        <dgm:presLayoutVars>
          <dgm:chMax val="0"/>
          <dgm:bulletEnabled val="1"/>
        </dgm:presLayoutVars>
      </dgm:prSet>
      <dgm:spPr/>
      <dgm:t>
        <a:bodyPr/>
        <a:lstStyle/>
        <a:p>
          <a:endParaRPr lang="en-US"/>
        </a:p>
      </dgm:t>
    </dgm:pt>
  </dgm:ptLst>
  <dgm:cxnLst>
    <dgm:cxn modelId="{2EA95680-EF6C-4726-B57F-2BFD770438D1}" srcId="{ABD2D573-D4B3-410F-969A-9E4DC8917880}" destId="{1893F21A-EF2C-4D76-B8E9-431051E861B7}" srcOrd="3" destOrd="0" parTransId="{422B5284-C513-432A-94E0-3A5A1AEE4AC5}" sibTransId="{FB4CA1B8-6E18-4A09-9D30-81D7DAC366CF}"/>
    <dgm:cxn modelId="{3D7EAE60-77C2-4848-A52F-FDDE595B51C6}" type="presOf" srcId="{A9444ED8-6010-4FD8-943F-75B7DBDC2A63}" destId="{2867B351-1B76-4EE9-8F0E-9BA4D7110271}" srcOrd="0" destOrd="0" presId="urn:microsoft.com/office/officeart/2005/8/layout/vList2"/>
    <dgm:cxn modelId="{DBB2F600-D9F7-4718-945A-E28C0EE33CF7}" type="presOf" srcId="{ABD2D573-D4B3-410F-969A-9E4DC8917880}" destId="{331D0911-1E5B-4436-8269-2B242BD4B5C1}" srcOrd="0" destOrd="0" presId="urn:microsoft.com/office/officeart/2005/8/layout/vList2"/>
    <dgm:cxn modelId="{60BB65B3-DFC6-4E2C-8D86-4FFBE6DD0421}" srcId="{ABD2D573-D4B3-410F-969A-9E4DC8917880}" destId="{B4E8DB59-4BC3-4E18-B22D-AAED179EC95D}" srcOrd="2" destOrd="0" parTransId="{7E190826-9B5D-42A8-86F6-B47FC9096479}" sibTransId="{9902DE16-FE80-4D32-AF65-CEE1C4479823}"/>
    <dgm:cxn modelId="{7F9FA8DB-66DD-4C4C-AB04-E5302CBEF179}" srcId="{ABD2D573-D4B3-410F-969A-9E4DC8917880}" destId="{25C55862-83B5-4C82-A425-95BAD2D2F28C}" srcOrd="0" destOrd="0" parTransId="{79433CF1-9D99-4098-BA26-656E56607837}" sibTransId="{AA4D0B7F-71BF-4859-A8B1-678157E08B97}"/>
    <dgm:cxn modelId="{26A06205-F0A3-40E4-AF97-33FA36F5B3A2}" type="presOf" srcId="{B4E8DB59-4BC3-4E18-B22D-AAED179EC95D}" destId="{2D0E2D87-AC48-4A61-9715-6044C10BACFE}" srcOrd="0" destOrd="0" presId="urn:microsoft.com/office/officeart/2005/8/layout/vList2"/>
    <dgm:cxn modelId="{801CF219-A2BA-4920-8514-DD783BBBE4DB}" srcId="{ABD2D573-D4B3-410F-969A-9E4DC8917880}" destId="{A9444ED8-6010-4FD8-943F-75B7DBDC2A63}" srcOrd="1" destOrd="0" parTransId="{97C771C4-C700-4E6B-91D8-D57CA0D3F59B}" sibTransId="{BB4FF1BF-75A6-45E7-A077-569C2D3FFF03}"/>
    <dgm:cxn modelId="{7C4A2C73-FAD3-4434-B936-86517CABF080}" type="presOf" srcId="{25C55862-83B5-4C82-A425-95BAD2D2F28C}" destId="{C314E3BA-802E-4C0A-B3BD-B82E463069DF}" srcOrd="0" destOrd="0" presId="urn:microsoft.com/office/officeart/2005/8/layout/vList2"/>
    <dgm:cxn modelId="{AC805563-4C80-4CD5-B687-E10A628FC41A}" type="presOf" srcId="{1893F21A-EF2C-4D76-B8E9-431051E861B7}" destId="{64BC3D06-4625-4C80-80C9-FAC1627AEF23}" srcOrd="0" destOrd="0" presId="urn:microsoft.com/office/officeart/2005/8/layout/vList2"/>
    <dgm:cxn modelId="{17394115-616B-4274-81CB-2A2CD3B21E98}" type="presParOf" srcId="{331D0911-1E5B-4436-8269-2B242BD4B5C1}" destId="{C314E3BA-802E-4C0A-B3BD-B82E463069DF}" srcOrd="0" destOrd="0" presId="urn:microsoft.com/office/officeart/2005/8/layout/vList2"/>
    <dgm:cxn modelId="{1E6726AD-927A-440C-B98B-3C398A399926}" type="presParOf" srcId="{331D0911-1E5B-4436-8269-2B242BD4B5C1}" destId="{D20215CA-5275-4F01-A9DC-99F9FC1D4BC3}" srcOrd="1" destOrd="0" presId="urn:microsoft.com/office/officeart/2005/8/layout/vList2"/>
    <dgm:cxn modelId="{DA1DADD7-C2A7-4563-BDDD-FF318FA5E6FE}" type="presParOf" srcId="{331D0911-1E5B-4436-8269-2B242BD4B5C1}" destId="{2867B351-1B76-4EE9-8F0E-9BA4D7110271}" srcOrd="2" destOrd="0" presId="urn:microsoft.com/office/officeart/2005/8/layout/vList2"/>
    <dgm:cxn modelId="{28C05FE2-4C06-4E26-895B-CA9E7869EDB2}" type="presParOf" srcId="{331D0911-1E5B-4436-8269-2B242BD4B5C1}" destId="{2E169D44-13BE-4108-A7CB-DC8D0D7E0E01}" srcOrd="3" destOrd="0" presId="urn:microsoft.com/office/officeart/2005/8/layout/vList2"/>
    <dgm:cxn modelId="{5825A23D-E58F-4A7C-ADCA-D13FF9AFB5D9}" type="presParOf" srcId="{331D0911-1E5B-4436-8269-2B242BD4B5C1}" destId="{2D0E2D87-AC48-4A61-9715-6044C10BACFE}" srcOrd="4" destOrd="0" presId="urn:microsoft.com/office/officeart/2005/8/layout/vList2"/>
    <dgm:cxn modelId="{678D7B40-D846-4F26-9261-484F7DA703C7}" type="presParOf" srcId="{331D0911-1E5B-4436-8269-2B242BD4B5C1}" destId="{E388987C-A8EA-4A58-AC4D-82622E06B076}" srcOrd="5" destOrd="0" presId="urn:microsoft.com/office/officeart/2005/8/layout/vList2"/>
    <dgm:cxn modelId="{BE28D72C-413D-4A93-85B0-8DEFC954417D}" type="presParOf" srcId="{331D0911-1E5B-4436-8269-2B242BD4B5C1}" destId="{64BC3D06-4625-4C80-80C9-FAC1627AEF2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12B618B-AA77-4902-A719-DBA040027C5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018C371-2B4F-4CBA-946D-640A156257E8}">
      <dgm:prSet phldrT="[Text]"/>
      <dgm:spPr/>
      <dgm:t>
        <a:bodyPr/>
        <a:lstStyle/>
        <a:p>
          <a:r>
            <a:rPr lang="en-US" dirty="0" smtClean="0"/>
            <a:t>Injuries to the head</a:t>
          </a:r>
          <a:endParaRPr lang="en-US" dirty="0"/>
        </a:p>
      </dgm:t>
      <dgm:extLst>
        <a:ext uri="{E40237B7-FDA0-4F09-8148-C483321AD2D9}">
          <dgm14:cNvPr xmlns:dgm14="http://schemas.microsoft.com/office/drawing/2010/diagram" id="0" name="" descr="green box with text S00-S09 Injuries to the head&#10;"/>
        </a:ext>
      </dgm:extLst>
    </dgm:pt>
    <dgm:pt modelId="{82F0D00B-E0CE-4F56-A2E9-93A7ACF704A1}" type="parTrans" cxnId="{A255CF0B-4BC8-4EAF-BB20-1A343CC8FD1C}">
      <dgm:prSet/>
      <dgm:spPr/>
      <dgm:t>
        <a:bodyPr/>
        <a:lstStyle/>
        <a:p>
          <a:endParaRPr lang="en-US"/>
        </a:p>
      </dgm:t>
    </dgm:pt>
    <dgm:pt modelId="{D3EAAA35-8DFC-4BE6-9B3A-53E4BC5B963B}" type="sibTrans" cxnId="{A255CF0B-4BC8-4EAF-BB20-1A343CC8FD1C}">
      <dgm:prSet/>
      <dgm:spPr/>
      <dgm:t>
        <a:bodyPr/>
        <a:lstStyle/>
        <a:p>
          <a:endParaRPr lang="en-US"/>
        </a:p>
      </dgm:t>
    </dgm:pt>
    <dgm:pt modelId="{1294A6D1-5E54-43A6-8835-3B6C0493C08A}">
      <dgm:prSet phldrT="[Text]"/>
      <dgm:spPr/>
      <dgm:t>
        <a:bodyPr/>
        <a:lstStyle/>
        <a:p>
          <a:r>
            <a:rPr lang="en-US" dirty="0" smtClean="0"/>
            <a:t>Injuries to the neck</a:t>
          </a:r>
          <a:endParaRPr lang="en-US" dirty="0"/>
        </a:p>
      </dgm:t>
      <dgm:extLst>
        <a:ext uri="{E40237B7-FDA0-4F09-8148-C483321AD2D9}">
          <dgm14:cNvPr xmlns:dgm14="http://schemas.microsoft.com/office/drawing/2010/diagram" id="0" name="" descr="green box with text S10-S19 Injuries to the neck&#10;&#10;"/>
        </a:ext>
      </dgm:extLst>
    </dgm:pt>
    <dgm:pt modelId="{8A33713F-4614-4944-A337-7A3459F2C8C0}" type="parTrans" cxnId="{FF54B04C-5D6B-4346-AECD-A070A3586D6C}">
      <dgm:prSet/>
      <dgm:spPr/>
      <dgm:t>
        <a:bodyPr/>
        <a:lstStyle/>
        <a:p>
          <a:endParaRPr lang="en-US"/>
        </a:p>
      </dgm:t>
    </dgm:pt>
    <dgm:pt modelId="{3BDB2762-7E08-4780-A0C1-B10762FC0526}" type="sibTrans" cxnId="{FF54B04C-5D6B-4346-AECD-A070A3586D6C}">
      <dgm:prSet/>
      <dgm:spPr/>
      <dgm:t>
        <a:bodyPr/>
        <a:lstStyle/>
        <a:p>
          <a:endParaRPr lang="en-US"/>
        </a:p>
      </dgm:t>
    </dgm:pt>
    <dgm:pt modelId="{EBCB2BB9-D5E3-4423-BAF5-97B8924AB6DB}">
      <dgm:prSet phldrT="[Text]"/>
      <dgm:spPr/>
      <dgm:t>
        <a:bodyPr/>
        <a:lstStyle/>
        <a:p>
          <a:r>
            <a:rPr lang="en-US" dirty="0" smtClean="0"/>
            <a:t>Injuries to the thorax</a:t>
          </a:r>
          <a:endParaRPr lang="en-US" dirty="0"/>
        </a:p>
      </dgm:t>
      <dgm:extLst>
        <a:ext uri="{E40237B7-FDA0-4F09-8148-C483321AD2D9}">
          <dgm14:cNvPr xmlns:dgm14="http://schemas.microsoft.com/office/drawing/2010/diagram" id="0" name="" descr="green box with text S20-S29 Injuries to the thorax&#10;"/>
        </a:ext>
      </dgm:extLst>
    </dgm:pt>
    <dgm:pt modelId="{23E111E4-61A6-45A7-AA85-52F94F7CA99C}" type="parTrans" cxnId="{4975E3C0-204D-4E0B-ADCF-40399E65579B}">
      <dgm:prSet/>
      <dgm:spPr/>
      <dgm:t>
        <a:bodyPr/>
        <a:lstStyle/>
        <a:p>
          <a:endParaRPr lang="en-US"/>
        </a:p>
      </dgm:t>
    </dgm:pt>
    <dgm:pt modelId="{30BEA476-1DAD-4214-A3C5-B1CFB1C44CA5}" type="sibTrans" cxnId="{4975E3C0-204D-4E0B-ADCF-40399E65579B}">
      <dgm:prSet/>
      <dgm:spPr/>
      <dgm:t>
        <a:bodyPr/>
        <a:lstStyle/>
        <a:p>
          <a:endParaRPr lang="en-US"/>
        </a:p>
      </dgm:t>
    </dgm:pt>
    <dgm:pt modelId="{2C4C18C1-7BBA-4743-A256-E09D5842F8A3}" type="pres">
      <dgm:prSet presAssocID="{A12B618B-AA77-4902-A719-DBA040027C5C}" presName="Name0" presStyleCnt="0">
        <dgm:presLayoutVars>
          <dgm:chMax val="7"/>
          <dgm:chPref val="7"/>
          <dgm:dir/>
        </dgm:presLayoutVars>
      </dgm:prSet>
      <dgm:spPr/>
      <dgm:t>
        <a:bodyPr/>
        <a:lstStyle/>
        <a:p>
          <a:endParaRPr lang="en-US"/>
        </a:p>
      </dgm:t>
    </dgm:pt>
    <dgm:pt modelId="{CC535563-EF0B-424D-9CB4-95800B1278DF}" type="pres">
      <dgm:prSet presAssocID="{A12B618B-AA77-4902-A719-DBA040027C5C}" presName="Name1" presStyleCnt="0"/>
      <dgm:spPr/>
    </dgm:pt>
    <dgm:pt modelId="{51714552-79BB-4215-A3F6-CF75E0006277}" type="pres">
      <dgm:prSet presAssocID="{A12B618B-AA77-4902-A719-DBA040027C5C}" presName="cycle" presStyleCnt="0"/>
      <dgm:spPr/>
    </dgm:pt>
    <dgm:pt modelId="{D60E7F49-9ED3-48F6-9223-7C409713A077}" type="pres">
      <dgm:prSet presAssocID="{A12B618B-AA77-4902-A719-DBA040027C5C}" presName="srcNode" presStyleLbl="node1" presStyleIdx="0" presStyleCnt="3"/>
      <dgm:spPr/>
    </dgm:pt>
    <dgm:pt modelId="{1467C45A-E683-4DC6-96F1-EA0104826B71}" type="pres">
      <dgm:prSet presAssocID="{A12B618B-AA77-4902-A719-DBA040027C5C}" presName="conn" presStyleLbl="parChTrans1D2" presStyleIdx="0" presStyleCnt="1"/>
      <dgm:spPr/>
      <dgm:t>
        <a:bodyPr/>
        <a:lstStyle/>
        <a:p>
          <a:endParaRPr lang="en-US"/>
        </a:p>
      </dgm:t>
    </dgm:pt>
    <dgm:pt modelId="{632DC77B-7885-4242-902D-ACE1D3034DEF}" type="pres">
      <dgm:prSet presAssocID="{A12B618B-AA77-4902-A719-DBA040027C5C}" presName="extraNode" presStyleLbl="node1" presStyleIdx="0" presStyleCnt="3"/>
      <dgm:spPr/>
    </dgm:pt>
    <dgm:pt modelId="{A7A2D79E-459D-40E9-B98C-44565322E6B7}" type="pres">
      <dgm:prSet presAssocID="{A12B618B-AA77-4902-A719-DBA040027C5C}" presName="dstNode" presStyleLbl="node1" presStyleIdx="0" presStyleCnt="3"/>
      <dgm:spPr/>
    </dgm:pt>
    <dgm:pt modelId="{C324808E-EB49-422B-A907-1F186AF9F1C0}" type="pres">
      <dgm:prSet presAssocID="{A018C371-2B4F-4CBA-946D-640A156257E8}" presName="text_1" presStyleLbl="node1" presStyleIdx="0" presStyleCnt="3">
        <dgm:presLayoutVars>
          <dgm:bulletEnabled val="1"/>
        </dgm:presLayoutVars>
      </dgm:prSet>
      <dgm:spPr/>
      <dgm:t>
        <a:bodyPr/>
        <a:lstStyle/>
        <a:p>
          <a:endParaRPr lang="en-US"/>
        </a:p>
      </dgm:t>
    </dgm:pt>
    <dgm:pt modelId="{3674C035-2D95-4285-8FD9-A50C37425D17}" type="pres">
      <dgm:prSet presAssocID="{A018C371-2B4F-4CBA-946D-640A156257E8}" presName="accent_1" presStyleCnt="0"/>
      <dgm:spPr/>
    </dgm:pt>
    <dgm:pt modelId="{9F585430-9DDE-4678-A682-5CBBC22D6071}" type="pres">
      <dgm:prSet presAssocID="{A018C371-2B4F-4CBA-946D-640A156257E8}" presName="accentRepeatNode" presStyleLbl="solidFgAcc1" presStyleIdx="0" presStyleCnt="3"/>
      <dgm:spPr/>
    </dgm:pt>
    <dgm:pt modelId="{B5823DCF-B35E-4D7B-898E-043908E782F8}" type="pres">
      <dgm:prSet presAssocID="{1294A6D1-5E54-43A6-8835-3B6C0493C08A}" presName="text_2" presStyleLbl="node1" presStyleIdx="1" presStyleCnt="3">
        <dgm:presLayoutVars>
          <dgm:bulletEnabled val="1"/>
        </dgm:presLayoutVars>
      </dgm:prSet>
      <dgm:spPr/>
      <dgm:t>
        <a:bodyPr/>
        <a:lstStyle/>
        <a:p>
          <a:endParaRPr lang="en-US"/>
        </a:p>
      </dgm:t>
    </dgm:pt>
    <dgm:pt modelId="{35F10CFD-DA23-44DA-BB64-3273C03B7A15}" type="pres">
      <dgm:prSet presAssocID="{1294A6D1-5E54-43A6-8835-3B6C0493C08A}" presName="accent_2" presStyleCnt="0"/>
      <dgm:spPr/>
    </dgm:pt>
    <dgm:pt modelId="{8126A8D5-53C9-4032-9093-29360614CCD4}" type="pres">
      <dgm:prSet presAssocID="{1294A6D1-5E54-43A6-8835-3B6C0493C08A}" presName="accentRepeatNode" presStyleLbl="solidFgAcc1" presStyleIdx="1" presStyleCnt="3"/>
      <dgm:spPr/>
    </dgm:pt>
    <dgm:pt modelId="{20FB1C1E-4AD0-4C0A-B0F2-2C1781055354}" type="pres">
      <dgm:prSet presAssocID="{EBCB2BB9-D5E3-4423-BAF5-97B8924AB6DB}" presName="text_3" presStyleLbl="node1" presStyleIdx="2" presStyleCnt="3">
        <dgm:presLayoutVars>
          <dgm:bulletEnabled val="1"/>
        </dgm:presLayoutVars>
      </dgm:prSet>
      <dgm:spPr/>
      <dgm:t>
        <a:bodyPr/>
        <a:lstStyle/>
        <a:p>
          <a:endParaRPr lang="en-US"/>
        </a:p>
      </dgm:t>
    </dgm:pt>
    <dgm:pt modelId="{9E3E2062-649C-4F26-9F36-55C205929D27}" type="pres">
      <dgm:prSet presAssocID="{EBCB2BB9-D5E3-4423-BAF5-97B8924AB6DB}" presName="accent_3" presStyleCnt="0"/>
      <dgm:spPr/>
    </dgm:pt>
    <dgm:pt modelId="{019BDC57-EEE6-43C2-905A-174ECD31D58E}" type="pres">
      <dgm:prSet presAssocID="{EBCB2BB9-D5E3-4423-BAF5-97B8924AB6DB}" presName="accentRepeatNode" presStyleLbl="solidFgAcc1" presStyleIdx="2" presStyleCnt="3"/>
      <dgm:spPr/>
    </dgm:pt>
  </dgm:ptLst>
  <dgm:cxnLst>
    <dgm:cxn modelId="{38E78AC3-875F-419A-8ED1-9FEE75A7B416}" type="presOf" srcId="{D3EAAA35-8DFC-4BE6-9B3A-53E4BC5B963B}" destId="{1467C45A-E683-4DC6-96F1-EA0104826B71}" srcOrd="0" destOrd="0" presId="urn:microsoft.com/office/officeart/2008/layout/VerticalCurvedList"/>
    <dgm:cxn modelId="{4518BD8A-4C11-46DD-914A-027966FF3D73}" type="presOf" srcId="{A018C371-2B4F-4CBA-946D-640A156257E8}" destId="{C324808E-EB49-422B-A907-1F186AF9F1C0}" srcOrd="0" destOrd="0" presId="urn:microsoft.com/office/officeart/2008/layout/VerticalCurvedList"/>
    <dgm:cxn modelId="{FF54B04C-5D6B-4346-AECD-A070A3586D6C}" srcId="{A12B618B-AA77-4902-A719-DBA040027C5C}" destId="{1294A6D1-5E54-43A6-8835-3B6C0493C08A}" srcOrd="1" destOrd="0" parTransId="{8A33713F-4614-4944-A337-7A3459F2C8C0}" sibTransId="{3BDB2762-7E08-4780-A0C1-B10762FC0526}"/>
    <dgm:cxn modelId="{5517499D-0767-4CDA-AE66-508D2B930BBC}" type="presOf" srcId="{A12B618B-AA77-4902-A719-DBA040027C5C}" destId="{2C4C18C1-7BBA-4743-A256-E09D5842F8A3}" srcOrd="0" destOrd="0" presId="urn:microsoft.com/office/officeart/2008/layout/VerticalCurvedList"/>
    <dgm:cxn modelId="{E3845A4C-9DB9-4FFE-B217-75338EFC2D5E}" type="presOf" srcId="{EBCB2BB9-D5E3-4423-BAF5-97B8924AB6DB}" destId="{20FB1C1E-4AD0-4C0A-B0F2-2C1781055354}" srcOrd="0" destOrd="0" presId="urn:microsoft.com/office/officeart/2008/layout/VerticalCurvedList"/>
    <dgm:cxn modelId="{CE0238F2-7F98-48D0-988A-A92AAC8E1588}" type="presOf" srcId="{1294A6D1-5E54-43A6-8835-3B6C0493C08A}" destId="{B5823DCF-B35E-4D7B-898E-043908E782F8}" srcOrd="0" destOrd="0" presId="urn:microsoft.com/office/officeart/2008/layout/VerticalCurvedList"/>
    <dgm:cxn modelId="{A255CF0B-4BC8-4EAF-BB20-1A343CC8FD1C}" srcId="{A12B618B-AA77-4902-A719-DBA040027C5C}" destId="{A018C371-2B4F-4CBA-946D-640A156257E8}" srcOrd="0" destOrd="0" parTransId="{82F0D00B-E0CE-4F56-A2E9-93A7ACF704A1}" sibTransId="{D3EAAA35-8DFC-4BE6-9B3A-53E4BC5B963B}"/>
    <dgm:cxn modelId="{4975E3C0-204D-4E0B-ADCF-40399E65579B}" srcId="{A12B618B-AA77-4902-A719-DBA040027C5C}" destId="{EBCB2BB9-D5E3-4423-BAF5-97B8924AB6DB}" srcOrd="2" destOrd="0" parTransId="{23E111E4-61A6-45A7-AA85-52F94F7CA99C}" sibTransId="{30BEA476-1DAD-4214-A3C5-B1CFB1C44CA5}"/>
    <dgm:cxn modelId="{62120B92-25D9-4AC6-9BAE-3CFFA012EBA6}" type="presParOf" srcId="{2C4C18C1-7BBA-4743-A256-E09D5842F8A3}" destId="{CC535563-EF0B-424D-9CB4-95800B1278DF}" srcOrd="0" destOrd="0" presId="urn:microsoft.com/office/officeart/2008/layout/VerticalCurvedList"/>
    <dgm:cxn modelId="{CE466860-6434-4530-AB01-642A46942D41}" type="presParOf" srcId="{CC535563-EF0B-424D-9CB4-95800B1278DF}" destId="{51714552-79BB-4215-A3F6-CF75E0006277}" srcOrd="0" destOrd="0" presId="urn:microsoft.com/office/officeart/2008/layout/VerticalCurvedList"/>
    <dgm:cxn modelId="{9C1B712C-2B18-4812-8ED8-1DB0E388A259}" type="presParOf" srcId="{51714552-79BB-4215-A3F6-CF75E0006277}" destId="{D60E7F49-9ED3-48F6-9223-7C409713A077}" srcOrd="0" destOrd="0" presId="urn:microsoft.com/office/officeart/2008/layout/VerticalCurvedList"/>
    <dgm:cxn modelId="{831BF82A-2142-45B6-B207-B3BC5C9C5212}" type="presParOf" srcId="{51714552-79BB-4215-A3F6-CF75E0006277}" destId="{1467C45A-E683-4DC6-96F1-EA0104826B71}" srcOrd="1" destOrd="0" presId="urn:microsoft.com/office/officeart/2008/layout/VerticalCurvedList"/>
    <dgm:cxn modelId="{E3FF611B-6E7A-4AFC-941A-0AE54857546A}" type="presParOf" srcId="{51714552-79BB-4215-A3F6-CF75E0006277}" destId="{632DC77B-7885-4242-902D-ACE1D3034DEF}" srcOrd="2" destOrd="0" presId="urn:microsoft.com/office/officeart/2008/layout/VerticalCurvedList"/>
    <dgm:cxn modelId="{494DEF52-7D8F-4BB7-836B-0562416A3888}" type="presParOf" srcId="{51714552-79BB-4215-A3F6-CF75E0006277}" destId="{A7A2D79E-459D-40E9-B98C-44565322E6B7}" srcOrd="3" destOrd="0" presId="urn:microsoft.com/office/officeart/2008/layout/VerticalCurvedList"/>
    <dgm:cxn modelId="{61841940-CEFD-40D6-9991-DD7A7747D5B0}" type="presParOf" srcId="{CC535563-EF0B-424D-9CB4-95800B1278DF}" destId="{C324808E-EB49-422B-A907-1F186AF9F1C0}" srcOrd="1" destOrd="0" presId="urn:microsoft.com/office/officeart/2008/layout/VerticalCurvedList"/>
    <dgm:cxn modelId="{2429B345-3D56-4884-A107-C623702BED7E}" type="presParOf" srcId="{CC535563-EF0B-424D-9CB4-95800B1278DF}" destId="{3674C035-2D95-4285-8FD9-A50C37425D17}" srcOrd="2" destOrd="0" presId="urn:microsoft.com/office/officeart/2008/layout/VerticalCurvedList"/>
    <dgm:cxn modelId="{500F58AC-CF77-49BF-BD4F-DF77C6CA6520}" type="presParOf" srcId="{3674C035-2D95-4285-8FD9-A50C37425D17}" destId="{9F585430-9DDE-4678-A682-5CBBC22D6071}" srcOrd="0" destOrd="0" presId="urn:microsoft.com/office/officeart/2008/layout/VerticalCurvedList"/>
    <dgm:cxn modelId="{A8C4F72E-A3AB-4E4A-AF66-76BD03548CFF}" type="presParOf" srcId="{CC535563-EF0B-424D-9CB4-95800B1278DF}" destId="{B5823DCF-B35E-4D7B-898E-043908E782F8}" srcOrd="3" destOrd="0" presId="urn:microsoft.com/office/officeart/2008/layout/VerticalCurvedList"/>
    <dgm:cxn modelId="{FECAD5A6-9092-4226-9A0E-12B6C7D3F4E8}" type="presParOf" srcId="{CC535563-EF0B-424D-9CB4-95800B1278DF}" destId="{35F10CFD-DA23-44DA-BB64-3273C03B7A15}" srcOrd="4" destOrd="0" presId="urn:microsoft.com/office/officeart/2008/layout/VerticalCurvedList"/>
    <dgm:cxn modelId="{F72E7A4B-3A13-46DE-9841-D12EFC373D32}" type="presParOf" srcId="{35F10CFD-DA23-44DA-BB64-3273C03B7A15}" destId="{8126A8D5-53C9-4032-9093-29360614CCD4}" srcOrd="0" destOrd="0" presId="urn:microsoft.com/office/officeart/2008/layout/VerticalCurvedList"/>
    <dgm:cxn modelId="{94D4FF5C-BE17-4467-9CF0-6E8C9A4FC5B8}" type="presParOf" srcId="{CC535563-EF0B-424D-9CB4-95800B1278DF}" destId="{20FB1C1E-4AD0-4C0A-B0F2-2C1781055354}" srcOrd="5" destOrd="0" presId="urn:microsoft.com/office/officeart/2008/layout/VerticalCurvedList"/>
    <dgm:cxn modelId="{5A863741-2318-4E01-8D00-D753DE1430B6}" type="presParOf" srcId="{CC535563-EF0B-424D-9CB4-95800B1278DF}" destId="{9E3E2062-649C-4F26-9F36-55C205929D27}" srcOrd="6" destOrd="0" presId="urn:microsoft.com/office/officeart/2008/layout/VerticalCurvedList"/>
    <dgm:cxn modelId="{DB251527-303A-4BF3-9596-A2ABDE39731A}" type="presParOf" srcId="{9E3E2062-649C-4F26-9F36-55C205929D27}" destId="{019BDC57-EEE6-43C2-905A-174ECD31D58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C5E47BB-D017-4908-8ECA-E8C72D99BF3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1B82C29-34CB-4841-BE62-CDD2EDF85DE0}">
      <dgm:prSet custT="1"/>
      <dgm:spPr/>
      <dgm:t>
        <a:bodyPr/>
        <a:lstStyle/>
        <a:p>
          <a:pPr rtl="0"/>
          <a:r>
            <a:rPr lang="en-US" sz="1700" dirty="0" smtClean="0"/>
            <a:t>A – initial enc. for closed fracture</a:t>
          </a:r>
          <a:endParaRPr lang="en-US" sz="1700" dirty="0"/>
        </a:p>
      </dgm:t>
      <dgm:extLst>
        <a:ext uri="{E40237B7-FDA0-4F09-8148-C483321AD2D9}">
          <dgm14:cNvPr xmlns:dgm14="http://schemas.microsoft.com/office/drawing/2010/diagram" id="0" name="" descr="green box with text A – initial enc. for closed fracture&#10;"/>
        </a:ext>
      </dgm:extLst>
    </dgm:pt>
    <dgm:pt modelId="{46276409-3E5B-4565-A38D-9E0DA4FAC363}" type="parTrans" cxnId="{AEF38B1F-48EA-4019-8D7D-99FC2DEFE63D}">
      <dgm:prSet/>
      <dgm:spPr/>
      <dgm:t>
        <a:bodyPr/>
        <a:lstStyle/>
        <a:p>
          <a:endParaRPr lang="en-US" sz="1700"/>
        </a:p>
      </dgm:t>
    </dgm:pt>
    <dgm:pt modelId="{1578A428-297D-4F44-9B75-04815981C0AC}" type="sibTrans" cxnId="{AEF38B1F-48EA-4019-8D7D-99FC2DEFE63D}">
      <dgm:prSet/>
      <dgm:spPr/>
      <dgm:t>
        <a:bodyPr/>
        <a:lstStyle/>
        <a:p>
          <a:endParaRPr lang="en-US" sz="1700"/>
        </a:p>
      </dgm:t>
    </dgm:pt>
    <dgm:pt modelId="{66F56B1D-3E04-4757-AE2D-B253402A0B8F}">
      <dgm:prSet custT="1"/>
      <dgm:spPr/>
      <dgm:t>
        <a:bodyPr/>
        <a:lstStyle/>
        <a:p>
          <a:pPr rtl="0"/>
          <a:r>
            <a:rPr lang="en-US" sz="1700" dirty="0" smtClean="0"/>
            <a:t>B – initial enc. for open fracture type I or II, initial enc. for open fracture NOS</a:t>
          </a:r>
          <a:endParaRPr lang="en-US" sz="1700" dirty="0"/>
        </a:p>
      </dgm:t>
      <dgm:extLst>
        <a:ext uri="{E40237B7-FDA0-4F09-8148-C483321AD2D9}">
          <dgm14:cNvPr xmlns:dgm14="http://schemas.microsoft.com/office/drawing/2010/diagram" id="0" name="" descr="green box with text &#10;B – initial enc. for open fracture type I or II, initial enc. for open fracture NOS&#10;"/>
        </a:ext>
      </dgm:extLst>
    </dgm:pt>
    <dgm:pt modelId="{9C0CA242-F27D-4AD7-B985-98F8C00ACBBB}" type="parTrans" cxnId="{AEAA1D4A-BB74-4406-85B5-167B7187CA54}">
      <dgm:prSet/>
      <dgm:spPr/>
      <dgm:t>
        <a:bodyPr/>
        <a:lstStyle/>
        <a:p>
          <a:endParaRPr lang="en-US" sz="1700"/>
        </a:p>
      </dgm:t>
    </dgm:pt>
    <dgm:pt modelId="{5DF7C038-7B88-4ED1-A38A-5680C4D74ED8}" type="sibTrans" cxnId="{AEAA1D4A-BB74-4406-85B5-167B7187CA54}">
      <dgm:prSet/>
      <dgm:spPr/>
      <dgm:t>
        <a:bodyPr/>
        <a:lstStyle/>
        <a:p>
          <a:endParaRPr lang="en-US" sz="1700"/>
        </a:p>
      </dgm:t>
    </dgm:pt>
    <dgm:pt modelId="{8A082859-60FC-492E-A69B-E19689163B25}">
      <dgm:prSet custT="1"/>
      <dgm:spPr/>
      <dgm:t>
        <a:bodyPr/>
        <a:lstStyle/>
        <a:p>
          <a:pPr rtl="0"/>
          <a:r>
            <a:rPr lang="en-US" sz="1700" dirty="0" smtClean="0"/>
            <a:t>C – initial enc. for open fracture type IIIA, IIIB, or IIIC</a:t>
          </a:r>
          <a:endParaRPr lang="en-US" sz="1700" dirty="0"/>
        </a:p>
      </dgm:t>
      <dgm:extLst>
        <a:ext uri="{E40237B7-FDA0-4F09-8148-C483321AD2D9}">
          <dgm14:cNvPr xmlns:dgm14="http://schemas.microsoft.com/office/drawing/2010/diagram" id="0" name="" descr="green box with text C – initial enc. for open fracture type IIIA, IIIB, or IIIC&#10;"/>
        </a:ext>
      </dgm:extLst>
    </dgm:pt>
    <dgm:pt modelId="{39E26773-1EF3-4F5A-B4E2-E2E18208CC30}" type="parTrans" cxnId="{10C4B01B-02CA-4434-A5AB-B5661E338F8A}">
      <dgm:prSet/>
      <dgm:spPr/>
      <dgm:t>
        <a:bodyPr/>
        <a:lstStyle/>
        <a:p>
          <a:endParaRPr lang="en-US" sz="1700"/>
        </a:p>
      </dgm:t>
    </dgm:pt>
    <dgm:pt modelId="{A73D4DE8-3F8A-4922-8D8C-9885CB3C991F}" type="sibTrans" cxnId="{10C4B01B-02CA-4434-A5AB-B5661E338F8A}">
      <dgm:prSet/>
      <dgm:spPr/>
      <dgm:t>
        <a:bodyPr/>
        <a:lstStyle/>
        <a:p>
          <a:endParaRPr lang="en-US" sz="1700"/>
        </a:p>
      </dgm:t>
    </dgm:pt>
    <dgm:pt modelId="{E9407A0D-E07B-4FC2-AA8B-193F15674A94}">
      <dgm:prSet custT="1"/>
      <dgm:spPr/>
      <dgm:t>
        <a:bodyPr/>
        <a:lstStyle/>
        <a:p>
          <a:pPr rtl="0"/>
          <a:r>
            <a:rPr lang="en-US" sz="1700" dirty="0" smtClean="0"/>
            <a:t>D – sub. enc. for closed fracture w/routine healing</a:t>
          </a:r>
          <a:endParaRPr lang="en-US" sz="1700" dirty="0"/>
        </a:p>
      </dgm:t>
      <dgm:extLst>
        <a:ext uri="{E40237B7-FDA0-4F09-8148-C483321AD2D9}">
          <dgm14:cNvPr xmlns:dgm14="http://schemas.microsoft.com/office/drawing/2010/diagram" id="0" name="" descr="green box with text D – sub. enc. for closed fracture w/routine healing&#10;"/>
        </a:ext>
      </dgm:extLst>
    </dgm:pt>
    <dgm:pt modelId="{B02E7DEE-A5F0-4EB5-925B-69437B9E3985}" type="parTrans" cxnId="{275993FC-41A3-449A-97D1-78A2785C14B4}">
      <dgm:prSet/>
      <dgm:spPr/>
      <dgm:t>
        <a:bodyPr/>
        <a:lstStyle/>
        <a:p>
          <a:endParaRPr lang="en-US" sz="1700"/>
        </a:p>
      </dgm:t>
    </dgm:pt>
    <dgm:pt modelId="{0267496E-D697-4571-BE93-8B3FED218DEA}" type="sibTrans" cxnId="{275993FC-41A3-449A-97D1-78A2785C14B4}">
      <dgm:prSet/>
      <dgm:spPr/>
      <dgm:t>
        <a:bodyPr/>
        <a:lstStyle/>
        <a:p>
          <a:endParaRPr lang="en-US" sz="1700"/>
        </a:p>
      </dgm:t>
    </dgm:pt>
    <dgm:pt modelId="{3699B91A-CAF5-47D4-9088-6C117180568C}">
      <dgm:prSet custT="1"/>
      <dgm:spPr/>
      <dgm:t>
        <a:bodyPr/>
        <a:lstStyle/>
        <a:p>
          <a:pPr rtl="0"/>
          <a:r>
            <a:rPr lang="en-US" sz="1700" dirty="0" smtClean="0"/>
            <a:t>E – sub. enc. for open fracture type I or II w/routine healing</a:t>
          </a:r>
          <a:endParaRPr lang="en-US" sz="1700" dirty="0"/>
        </a:p>
      </dgm:t>
      <dgm:extLst>
        <a:ext uri="{E40237B7-FDA0-4F09-8148-C483321AD2D9}">
          <dgm14:cNvPr xmlns:dgm14="http://schemas.microsoft.com/office/drawing/2010/diagram" id="0" name="" descr="green box with text &#10;E – sub. enc. for open fracture type I or II w/routine healing&#10;"/>
        </a:ext>
      </dgm:extLst>
    </dgm:pt>
    <dgm:pt modelId="{07E28721-38EA-4EA9-A9B0-17DCF02143FF}" type="parTrans" cxnId="{5B1071BC-DB89-4661-9287-61A57B2797CF}">
      <dgm:prSet/>
      <dgm:spPr/>
      <dgm:t>
        <a:bodyPr/>
        <a:lstStyle/>
        <a:p>
          <a:endParaRPr lang="en-US" sz="1700"/>
        </a:p>
      </dgm:t>
    </dgm:pt>
    <dgm:pt modelId="{C6C0EE8C-A467-4499-9F2D-B9ACE8A541A5}" type="sibTrans" cxnId="{5B1071BC-DB89-4661-9287-61A57B2797CF}">
      <dgm:prSet/>
      <dgm:spPr/>
      <dgm:t>
        <a:bodyPr/>
        <a:lstStyle/>
        <a:p>
          <a:endParaRPr lang="en-US" sz="1700"/>
        </a:p>
      </dgm:t>
    </dgm:pt>
    <dgm:pt modelId="{AC643759-EE8A-42FB-8447-1B14F8769F9D}">
      <dgm:prSet custT="1"/>
      <dgm:spPr/>
      <dgm:t>
        <a:bodyPr/>
        <a:lstStyle/>
        <a:p>
          <a:pPr rtl="0"/>
          <a:r>
            <a:rPr lang="en-US" sz="1700" dirty="0" smtClean="0"/>
            <a:t>F – sub. enc. for open fracture type IIIA, IIIB, or IIIC w/routine healing</a:t>
          </a:r>
          <a:endParaRPr lang="en-US" sz="1700" dirty="0"/>
        </a:p>
      </dgm:t>
      <dgm:extLst>
        <a:ext uri="{E40237B7-FDA0-4F09-8148-C483321AD2D9}">
          <dgm14:cNvPr xmlns:dgm14="http://schemas.microsoft.com/office/drawing/2010/diagram" id="0" name="" descr="green box with text F – sub. enc. for open fracture type IIIA, IIIB, or IIIC w/routine healing&#10;"/>
        </a:ext>
      </dgm:extLst>
    </dgm:pt>
    <dgm:pt modelId="{95540A57-8319-4B27-9705-E76B643F1AF8}" type="parTrans" cxnId="{FF6BD2EF-8D7D-4F64-8023-D7DF007E5D63}">
      <dgm:prSet/>
      <dgm:spPr/>
      <dgm:t>
        <a:bodyPr/>
        <a:lstStyle/>
        <a:p>
          <a:endParaRPr lang="en-US" sz="1700"/>
        </a:p>
      </dgm:t>
    </dgm:pt>
    <dgm:pt modelId="{EEC2E91E-AB17-425F-9C53-AFED8055D24A}" type="sibTrans" cxnId="{FF6BD2EF-8D7D-4F64-8023-D7DF007E5D63}">
      <dgm:prSet/>
      <dgm:spPr/>
      <dgm:t>
        <a:bodyPr/>
        <a:lstStyle/>
        <a:p>
          <a:endParaRPr lang="en-US" sz="1700"/>
        </a:p>
      </dgm:t>
    </dgm:pt>
    <dgm:pt modelId="{66E8981A-3A30-46EC-9F77-29EEEE78327A}">
      <dgm:prSet custT="1"/>
      <dgm:spPr/>
      <dgm:t>
        <a:bodyPr/>
        <a:lstStyle/>
        <a:p>
          <a:pPr rtl="0"/>
          <a:r>
            <a:rPr lang="en-US" sz="1700" dirty="0" smtClean="0"/>
            <a:t>G – sub. enc. for closed fracture w/delayed healing</a:t>
          </a:r>
          <a:endParaRPr lang="en-US" sz="1700" dirty="0"/>
        </a:p>
      </dgm:t>
      <dgm:extLst>
        <a:ext uri="{E40237B7-FDA0-4F09-8148-C483321AD2D9}">
          <dgm14:cNvPr xmlns:dgm14="http://schemas.microsoft.com/office/drawing/2010/diagram" id="0" name="" descr="green box with text G – sub. enc. for closed fracture w/delayed healing&#10;"/>
        </a:ext>
      </dgm:extLst>
    </dgm:pt>
    <dgm:pt modelId="{E0A162E8-3C40-4147-B153-A54E5D708E96}" type="parTrans" cxnId="{8C941E50-5588-40D6-B53E-F3279EEFC9C5}">
      <dgm:prSet/>
      <dgm:spPr/>
      <dgm:t>
        <a:bodyPr/>
        <a:lstStyle/>
        <a:p>
          <a:endParaRPr lang="en-US" sz="1700"/>
        </a:p>
      </dgm:t>
    </dgm:pt>
    <dgm:pt modelId="{744F6FDC-AFBA-4B5C-BA1C-34E52267BF3A}" type="sibTrans" cxnId="{8C941E50-5588-40D6-B53E-F3279EEFC9C5}">
      <dgm:prSet/>
      <dgm:spPr/>
      <dgm:t>
        <a:bodyPr/>
        <a:lstStyle/>
        <a:p>
          <a:endParaRPr lang="en-US" sz="1700"/>
        </a:p>
      </dgm:t>
    </dgm:pt>
    <dgm:pt modelId="{334665B8-4C2A-435A-88B5-5AFC3DE0C5DC}">
      <dgm:prSet custT="1"/>
      <dgm:spPr/>
      <dgm:t>
        <a:bodyPr/>
        <a:lstStyle/>
        <a:p>
          <a:pPr rtl="0"/>
          <a:r>
            <a:rPr lang="en-US" sz="1700" dirty="0" smtClean="0"/>
            <a:t>H – sub. enc. for open fracture type I or II w/delayed healing</a:t>
          </a:r>
          <a:endParaRPr lang="en-US" sz="1700" dirty="0"/>
        </a:p>
      </dgm:t>
      <dgm:extLst>
        <a:ext uri="{E40237B7-FDA0-4F09-8148-C483321AD2D9}">
          <dgm14:cNvPr xmlns:dgm14="http://schemas.microsoft.com/office/drawing/2010/diagram" id="0" name="" descr="green box with text &#10;H – sub. enc. for open fracture type I or II w/delayed healing&#10;"/>
        </a:ext>
      </dgm:extLst>
    </dgm:pt>
    <dgm:pt modelId="{8B0459BC-5C75-431F-BB7A-B76F3D964B20}" type="parTrans" cxnId="{A84E061D-8F25-4B2C-A4EC-3DC9873A2C13}">
      <dgm:prSet/>
      <dgm:spPr/>
      <dgm:t>
        <a:bodyPr/>
        <a:lstStyle/>
        <a:p>
          <a:endParaRPr lang="en-US" sz="1700"/>
        </a:p>
      </dgm:t>
    </dgm:pt>
    <dgm:pt modelId="{5099BA3C-3212-46CE-ABB0-9AA03A5DE393}" type="sibTrans" cxnId="{A84E061D-8F25-4B2C-A4EC-3DC9873A2C13}">
      <dgm:prSet/>
      <dgm:spPr/>
      <dgm:t>
        <a:bodyPr/>
        <a:lstStyle/>
        <a:p>
          <a:endParaRPr lang="en-US" sz="1700"/>
        </a:p>
      </dgm:t>
    </dgm:pt>
    <dgm:pt modelId="{5D9C02C9-AC6B-414A-9CBF-F6F3AD201C48}">
      <dgm:prSet custT="1"/>
      <dgm:spPr/>
      <dgm:t>
        <a:bodyPr/>
        <a:lstStyle/>
        <a:p>
          <a:pPr rtl="0"/>
          <a:r>
            <a:rPr lang="en-US" sz="1700" dirty="0" smtClean="0"/>
            <a:t>J – sub. enc. for open fracture type IIIA, IIIB, or IIIC w/delayed healing</a:t>
          </a:r>
          <a:endParaRPr lang="en-US" sz="1700" dirty="0"/>
        </a:p>
      </dgm:t>
      <dgm:extLst>
        <a:ext uri="{E40237B7-FDA0-4F09-8148-C483321AD2D9}">
          <dgm14:cNvPr xmlns:dgm14="http://schemas.microsoft.com/office/drawing/2010/diagram" id="0" name="" descr="green box with text J – sub. enc. for open fracture type IIIA, IIIB, or IIIC w/delayed healing&#10;"/>
        </a:ext>
      </dgm:extLst>
    </dgm:pt>
    <dgm:pt modelId="{87501FAB-BD98-4B6B-ACD4-2B8DB7E79809}" type="parTrans" cxnId="{685DD985-4CB9-4522-904A-01AEC38A9B9C}">
      <dgm:prSet/>
      <dgm:spPr/>
      <dgm:t>
        <a:bodyPr/>
        <a:lstStyle/>
        <a:p>
          <a:endParaRPr lang="en-US" sz="1700"/>
        </a:p>
      </dgm:t>
    </dgm:pt>
    <dgm:pt modelId="{3B8E4C28-E8E0-487D-92A6-BF6744F03899}" type="sibTrans" cxnId="{685DD985-4CB9-4522-904A-01AEC38A9B9C}">
      <dgm:prSet/>
      <dgm:spPr/>
      <dgm:t>
        <a:bodyPr/>
        <a:lstStyle/>
        <a:p>
          <a:endParaRPr lang="en-US" sz="1700"/>
        </a:p>
      </dgm:t>
    </dgm:pt>
    <dgm:pt modelId="{36D0EF8C-6EA7-48C9-906E-3249EBA29B25}">
      <dgm:prSet custT="1"/>
      <dgm:spPr/>
      <dgm:t>
        <a:bodyPr/>
        <a:lstStyle/>
        <a:p>
          <a:pPr rtl="0"/>
          <a:r>
            <a:rPr lang="en-US" sz="1700" dirty="0" smtClean="0"/>
            <a:t>K – sub. enc. for closed fracture w/nonunion</a:t>
          </a:r>
          <a:endParaRPr lang="en-US" sz="1700" dirty="0"/>
        </a:p>
      </dgm:t>
      <dgm:extLst>
        <a:ext uri="{E40237B7-FDA0-4F09-8148-C483321AD2D9}">
          <dgm14:cNvPr xmlns:dgm14="http://schemas.microsoft.com/office/drawing/2010/diagram" id="0" name="" descr="green box with text K – sub. enc. for closed fracture w/nonunion&#10;"/>
        </a:ext>
      </dgm:extLst>
    </dgm:pt>
    <dgm:pt modelId="{6E0ACA3C-E09C-468F-B196-AFE6244B17DE}" type="parTrans" cxnId="{DB9A242B-53BB-4A98-846E-D5B421B113B1}">
      <dgm:prSet/>
      <dgm:spPr/>
      <dgm:t>
        <a:bodyPr/>
        <a:lstStyle/>
        <a:p>
          <a:endParaRPr lang="en-US" sz="1700"/>
        </a:p>
      </dgm:t>
    </dgm:pt>
    <dgm:pt modelId="{F8850A1E-DB40-4FF8-B031-C341CA937690}" type="sibTrans" cxnId="{DB9A242B-53BB-4A98-846E-D5B421B113B1}">
      <dgm:prSet/>
      <dgm:spPr/>
      <dgm:t>
        <a:bodyPr/>
        <a:lstStyle/>
        <a:p>
          <a:endParaRPr lang="en-US" sz="1700"/>
        </a:p>
      </dgm:t>
    </dgm:pt>
    <dgm:pt modelId="{29E730CA-A6B4-4E76-B859-1B74F16663FB}">
      <dgm:prSet custT="1"/>
      <dgm:spPr/>
      <dgm:t>
        <a:bodyPr/>
        <a:lstStyle/>
        <a:p>
          <a:pPr rtl="0"/>
          <a:r>
            <a:rPr lang="en-US" sz="1700" dirty="0" smtClean="0"/>
            <a:t>M – sub. enc. for open fracture type I or II w/nonunion</a:t>
          </a:r>
          <a:endParaRPr lang="en-US" sz="1700" dirty="0"/>
        </a:p>
      </dgm:t>
      <dgm:extLst>
        <a:ext uri="{E40237B7-FDA0-4F09-8148-C483321AD2D9}">
          <dgm14:cNvPr xmlns:dgm14="http://schemas.microsoft.com/office/drawing/2010/diagram" id="0" name="" descr="green box with text M – sub. enc. for open fracture type I or II w/nonunion&#10;"/>
        </a:ext>
      </dgm:extLst>
    </dgm:pt>
    <dgm:pt modelId="{3EFC4AFD-107F-494B-B654-9AED6948C7F0}" type="parTrans" cxnId="{D9E5DBD8-5761-4CEA-B57F-FB3F1FC3C694}">
      <dgm:prSet/>
      <dgm:spPr/>
      <dgm:t>
        <a:bodyPr/>
        <a:lstStyle/>
        <a:p>
          <a:endParaRPr lang="en-US" sz="1700"/>
        </a:p>
      </dgm:t>
    </dgm:pt>
    <dgm:pt modelId="{70762FB1-BC1F-4729-B4EB-C05681FB6F52}" type="sibTrans" cxnId="{D9E5DBD8-5761-4CEA-B57F-FB3F1FC3C694}">
      <dgm:prSet/>
      <dgm:spPr/>
      <dgm:t>
        <a:bodyPr/>
        <a:lstStyle/>
        <a:p>
          <a:endParaRPr lang="en-US" sz="1700"/>
        </a:p>
      </dgm:t>
    </dgm:pt>
    <dgm:pt modelId="{0B823BA9-8690-4132-B7E6-EBCCC72045E9}">
      <dgm:prSet custT="1"/>
      <dgm:spPr/>
      <dgm:t>
        <a:bodyPr/>
        <a:lstStyle/>
        <a:p>
          <a:pPr rtl="0"/>
          <a:r>
            <a:rPr lang="en-US" sz="1700" dirty="0" smtClean="0"/>
            <a:t>N – sub. enc. for open fracture type IIIA, IIIB, or IIIC w/nonunion</a:t>
          </a:r>
          <a:endParaRPr lang="en-US" sz="1700" dirty="0"/>
        </a:p>
      </dgm:t>
      <dgm:extLst>
        <a:ext uri="{E40237B7-FDA0-4F09-8148-C483321AD2D9}">
          <dgm14:cNvPr xmlns:dgm14="http://schemas.microsoft.com/office/drawing/2010/diagram" id="0" name="" descr="green box with text N – sub. enc. for open fracture type IIIA, IIIB, or IIIC w/nonunion"/>
        </a:ext>
      </dgm:extLst>
    </dgm:pt>
    <dgm:pt modelId="{600EF008-D098-4FEA-A282-E7538C4B3CB2}" type="parTrans" cxnId="{2043305C-8ABD-40A8-9BC3-BEE96E6F1B9F}">
      <dgm:prSet/>
      <dgm:spPr/>
      <dgm:t>
        <a:bodyPr/>
        <a:lstStyle/>
        <a:p>
          <a:endParaRPr lang="en-US" sz="1700"/>
        </a:p>
      </dgm:t>
    </dgm:pt>
    <dgm:pt modelId="{17683E92-A6BC-471F-8677-306BBCADB3A3}" type="sibTrans" cxnId="{2043305C-8ABD-40A8-9BC3-BEE96E6F1B9F}">
      <dgm:prSet/>
      <dgm:spPr/>
      <dgm:t>
        <a:bodyPr/>
        <a:lstStyle/>
        <a:p>
          <a:endParaRPr lang="en-US" sz="1700"/>
        </a:p>
      </dgm:t>
    </dgm:pt>
    <dgm:pt modelId="{BB9111F9-BCAC-46FD-B5C6-562CA5B1F58C}">
      <dgm:prSet custT="1"/>
      <dgm:spPr/>
      <dgm:t>
        <a:bodyPr/>
        <a:lstStyle/>
        <a:p>
          <a:pPr rtl="0"/>
          <a:r>
            <a:rPr lang="en-US" sz="1700" dirty="0" smtClean="0"/>
            <a:t>P – sub. enc. for closed fracture w/malunion</a:t>
          </a:r>
          <a:endParaRPr lang="en-US" sz="1700" dirty="0"/>
        </a:p>
      </dgm:t>
      <dgm:extLst>
        <a:ext uri="{E40237B7-FDA0-4F09-8148-C483321AD2D9}">
          <dgm14:cNvPr xmlns:dgm14="http://schemas.microsoft.com/office/drawing/2010/diagram" id="0" name="" descr="green box with text P – sub. enc. for closed fracture w/malunion&#10;"/>
        </a:ext>
      </dgm:extLst>
    </dgm:pt>
    <dgm:pt modelId="{4C921037-6864-4F23-835E-E4126AC88B45}" type="parTrans" cxnId="{08FFBF33-D8FD-4B14-AEDC-F7C7F96D69D2}">
      <dgm:prSet/>
      <dgm:spPr/>
      <dgm:t>
        <a:bodyPr/>
        <a:lstStyle/>
        <a:p>
          <a:endParaRPr lang="en-US" sz="1700"/>
        </a:p>
      </dgm:t>
    </dgm:pt>
    <dgm:pt modelId="{FC9CA531-FCB1-4185-98AF-7754D930993E}" type="sibTrans" cxnId="{08FFBF33-D8FD-4B14-AEDC-F7C7F96D69D2}">
      <dgm:prSet/>
      <dgm:spPr/>
      <dgm:t>
        <a:bodyPr/>
        <a:lstStyle/>
        <a:p>
          <a:endParaRPr lang="en-US" sz="1700"/>
        </a:p>
      </dgm:t>
    </dgm:pt>
    <dgm:pt modelId="{678DE99D-D348-49F8-9338-864B4DC2AECD}">
      <dgm:prSet custT="1"/>
      <dgm:spPr/>
      <dgm:t>
        <a:bodyPr/>
        <a:lstStyle/>
        <a:p>
          <a:pPr rtl="0"/>
          <a:r>
            <a:rPr lang="en-US" sz="1700" dirty="0" smtClean="0"/>
            <a:t>Q – sub. enc. for open fracture type I or II w/malunion</a:t>
          </a:r>
          <a:endParaRPr lang="en-US" sz="1700" dirty="0"/>
        </a:p>
      </dgm:t>
      <dgm:extLst>
        <a:ext uri="{E40237B7-FDA0-4F09-8148-C483321AD2D9}">
          <dgm14:cNvPr xmlns:dgm14="http://schemas.microsoft.com/office/drawing/2010/diagram" id="0" name="" descr="green box with text Q – sub. enc. for open fracture type I or II w/malunion&#10;"/>
        </a:ext>
      </dgm:extLst>
    </dgm:pt>
    <dgm:pt modelId="{ED8B2A75-D999-4039-B1CF-B19DC6B075CB}" type="parTrans" cxnId="{1A074F8E-7FE4-44BB-AFA0-BCE1508F71F3}">
      <dgm:prSet/>
      <dgm:spPr/>
      <dgm:t>
        <a:bodyPr/>
        <a:lstStyle/>
        <a:p>
          <a:endParaRPr lang="en-US" sz="1700"/>
        </a:p>
      </dgm:t>
    </dgm:pt>
    <dgm:pt modelId="{995E1CDB-5752-41DF-B8EC-C760F0DE875D}" type="sibTrans" cxnId="{1A074F8E-7FE4-44BB-AFA0-BCE1508F71F3}">
      <dgm:prSet/>
      <dgm:spPr/>
      <dgm:t>
        <a:bodyPr/>
        <a:lstStyle/>
        <a:p>
          <a:endParaRPr lang="en-US" sz="1700"/>
        </a:p>
      </dgm:t>
    </dgm:pt>
    <dgm:pt modelId="{015BA8FB-C70B-4B0C-8842-6118E9CE7C71}">
      <dgm:prSet custT="1"/>
      <dgm:spPr/>
      <dgm:t>
        <a:bodyPr/>
        <a:lstStyle/>
        <a:p>
          <a:pPr rtl="0"/>
          <a:r>
            <a:rPr lang="en-US" sz="1700" dirty="0" smtClean="0"/>
            <a:t>R – sub. enc. for open fracture type IIIA, IIIB, or IIIC w/malunion</a:t>
          </a:r>
          <a:endParaRPr lang="en-US" sz="1700" dirty="0"/>
        </a:p>
      </dgm:t>
      <dgm:extLst>
        <a:ext uri="{E40237B7-FDA0-4F09-8148-C483321AD2D9}">
          <dgm14:cNvPr xmlns:dgm14="http://schemas.microsoft.com/office/drawing/2010/diagram" id="0" name="" descr="green box with text R – sub. enc. for open fracture type IIIA, IIIB, or IIIC w/malunion&#10;&#10;"/>
        </a:ext>
      </dgm:extLst>
    </dgm:pt>
    <dgm:pt modelId="{F18B9953-8459-4546-9F3E-0266D5CA471B}" type="parTrans" cxnId="{1ECEA5CA-4CD8-4D70-9D8A-104F1CC47343}">
      <dgm:prSet/>
      <dgm:spPr/>
      <dgm:t>
        <a:bodyPr/>
        <a:lstStyle/>
        <a:p>
          <a:endParaRPr lang="en-US" sz="1700"/>
        </a:p>
      </dgm:t>
    </dgm:pt>
    <dgm:pt modelId="{B9AD43B0-BDC3-4044-9577-710DF37B4ABE}" type="sibTrans" cxnId="{1ECEA5CA-4CD8-4D70-9D8A-104F1CC47343}">
      <dgm:prSet/>
      <dgm:spPr/>
      <dgm:t>
        <a:bodyPr/>
        <a:lstStyle/>
        <a:p>
          <a:endParaRPr lang="en-US" sz="1700"/>
        </a:p>
      </dgm:t>
    </dgm:pt>
    <dgm:pt modelId="{C42D3F73-4A1B-4386-8F13-3C2FAB54F61A}">
      <dgm:prSet custT="1"/>
      <dgm:spPr/>
      <dgm:t>
        <a:bodyPr/>
        <a:lstStyle/>
        <a:p>
          <a:pPr rtl="0"/>
          <a:r>
            <a:rPr lang="en-US" sz="1700" dirty="0" smtClean="0"/>
            <a:t>S – sequela</a:t>
          </a:r>
          <a:endParaRPr lang="en-US" sz="1700" dirty="0"/>
        </a:p>
      </dgm:t>
      <dgm:extLst>
        <a:ext uri="{E40237B7-FDA0-4F09-8148-C483321AD2D9}">
          <dgm14:cNvPr xmlns:dgm14="http://schemas.microsoft.com/office/drawing/2010/diagram" id="0" name="" descr="green box with text S – sequela&#10;"/>
        </a:ext>
      </dgm:extLst>
    </dgm:pt>
    <dgm:pt modelId="{25896752-5538-44E7-ABE1-3498A2384A4B}" type="parTrans" cxnId="{2C06EC9E-7D56-4840-9D66-7F727B714EF2}">
      <dgm:prSet/>
      <dgm:spPr/>
      <dgm:t>
        <a:bodyPr/>
        <a:lstStyle/>
        <a:p>
          <a:endParaRPr lang="en-US" sz="1700"/>
        </a:p>
      </dgm:t>
    </dgm:pt>
    <dgm:pt modelId="{FCBCE3E1-6589-4E2E-9949-4A307222A663}" type="sibTrans" cxnId="{2C06EC9E-7D56-4840-9D66-7F727B714EF2}">
      <dgm:prSet/>
      <dgm:spPr/>
      <dgm:t>
        <a:bodyPr/>
        <a:lstStyle/>
        <a:p>
          <a:endParaRPr lang="en-US" sz="1700"/>
        </a:p>
      </dgm:t>
    </dgm:pt>
    <dgm:pt modelId="{0416D080-6B53-4B21-9A67-773559219B04}" type="pres">
      <dgm:prSet presAssocID="{8C5E47BB-D017-4908-8ECA-E8C72D99BF3A}" presName="diagram" presStyleCnt="0">
        <dgm:presLayoutVars>
          <dgm:dir/>
          <dgm:resizeHandles val="exact"/>
        </dgm:presLayoutVars>
      </dgm:prSet>
      <dgm:spPr/>
      <dgm:t>
        <a:bodyPr/>
        <a:lstStyle/>
        <a:p>
          <a:endParaRPr lang="en-US"/>
        </a:p>
      </dgm:t>
    </dgm:pt>
    <dgm:pt modelId="{040EE2B1-CD1A-43B9-9311-A6FA8F7CB519}" type="pres">
      <dgm:prSet presAssocID="{91B82C29-34CB-4841-BE62-CDD2EDF85DE0}" presName="node" presStyleLbl="node1" presStyleIdx="0" presStyleCnt="16">
        <dgm:presLayoutVars>
          <dgm:bulletEnabled val="1"/>
        </dgm:presLayoutVars>
      </dgm:prSet>
      <dgm:spPr/>
      <dgm:t>
        <a:bodyPr/>
        <a:lstStyle/>
        <a:p>
          <a:endParaRPr lang="en-US"/>
        </a:p>
      </dgm:t>
    </dgm:pt>
    <dgm:pt modelId="{7C57C065-97CA-4C11-B330-B40170321EED}" type="pres">
      <dgm:prSet presAssocID="{1578A428-297D-4F44-9B75-04815981C0AC}" presName="sibTrans" presStyleCnt="0"/>
      <dgm:spPr/>
    </dgm:pt>
    <dgm:pt modelId="{3140DCE2-624C-430C-8D5D-82BC1FF8D942}" type="pres">
      <dgm:prSet presAssocID="{66F56B1D-3E04-4757-AE2D-B253402A0B8F}" presName="node" presStyleLbl="node1" presStyleIdx="1" presStyleCnt="16">
        <dgm:presLayoutVars>
          <dgm:bulletEnabled val="1"/>
        </dgm:presLayoutVars>
      </dgm:prSet>
      <dgm:spPr/>
      <dgm:t>
        <a:bodyPr/>
        <a:lstStyle/>
        <a:p>
          <a:endParaRPr lang="en-US"/>
        </a:p>
      </dgm:t>
    </dgm:pt>
    <dgm:pt modelId="{FE529439-336D-4D86-BDA6-F8A00F847B9F}" type="pres">
      <dgm:prSet presAssocID="{5DF7C038-7B88-4ED1-A38A-5680C4D74ED8}" presName="sibTrans" presStyleCnt="0"/>
      <dgm:spPr/>
    </dgm:pt>
    <dgm:pt modelId="{0959B0CD-E7A8-4B9B-A73F-68452E3DE7A9}" type="pres">
      <dgm:prSet presAssocID="{8A082859-60FC-492E-A69B-E19689163B25}" presName="node" presStyleLbl="node1" presStyleIdx="2" presStyleCnt="16">
        <dgm:presLayoutVars>
          <dgm:bulletEnabled val="1"/>
        </dgm:presLayoutVars>
      </dgm:prSet>
      <dgm:spPr/>
      <dgm:t>
        <a:bodyPr/>
        <a:lstStyle/>
        <a:p>
          <a:endParaRPr lang="en-US"/>
        </a:p>
      </dgm:t>
    </dgm:pt>
    <dgm:pt modelId="{7F70989A-124D-451B-A98B-35F63EF857E6}" type="pres">
      <dgm:prSet presAssocID="{A73D4DE8-3F8A-4922-8D8C-9885CB3C991F}" presName="sibTrans" presStyleCnt="0"/>
      <dgm:spPr/>
    </dgm:pt>
    <dgm:pt modelId="{8BE79037-411B-4171-B150-8F65CE87C4BC}" type="pres">
      <dgm:prSet presAssocID="{E9407A0D-E07B-4FC2-AA8B-193F15674A94}" presName="node" presStyleLbl="node1" presStyleIdx="3" presStyleCnt="16">
        <dgm:presLayoutVars>
          <dgm:bulletEnabled val="1"/>
        </dgm:presLayoutVars>
      </dgm:prSet>
      <dgm:spPr/>
      <dgm:t>
        <a:bodyPr/>
        <a:lstStyle/>
        <a:p>
          <a:endParaRPr lang="en-US"/>
        </a:p>
      </dgm:t>
    </dgm:pt>
    <dgm:pt modelId="{7ACCE642-9A3B-4EE2-BD61-3EBF72D10852}" type="pres">
      <dgm:prSet presAssocID="{0267496E-D697-4571-BE93-8B3FED218DEA}" presName="sibTrans" presStyleCnt="0"/>
      <dgm:spPr/>
    </dgm:pt>
    <dgm:pt modelId="{5776FB49-8E93-409C-BB8D-BD2D0D045E9C}" type="pres">
      <dgm:prSet presAssocID="{3699B91A-CAF5-47D4-9088-6C117180568C}" presName="node" presStyleLbl="node1" presStyleIdx="4" presStyleCnt="16">
        <dgm:presLayoutVars>
          <dgm:bulletEnabled val="1"/>
        </dgm:presLayoutVars>
      </dgm:prSet>
      <dgm:spPr/>
      <dgm:t>
        <a:bodyPr/>
        <a:lstStyle/>
        <a:p>
          <a:endParaRPr lang="en-US"/>
        </a:p>
      </dgm:t>
    </dgm:pt>
    <dgm:pt modelId="{16015052-DCEC-40DC-8696-16B71AE55C89}" type="pres">
      <dgm:prSet presAssocID="{C6C0EE8C-A467-4499-9F2D-B9ACE8A541A5}" presName="sibTrans" presStyleCnt="0"/>
      <dgm:spPr/>
    </dgm:pt>
    <dgm:pt modelId="{90865FC0-CC25-429A-A78B-69D03703DAA9}" type="pres">
      <dgm:prSet presAssocID="{AC643759-EE8A-42FB-8447-1B14F8769F9D}" presName="node" presStyleLbl="node1" presStyleIdx="5" presStyleCnt="16">
        <dgm:presLayoutVars>
          <dgm:bulletEnabled val="1"/>
        </dgm:presLayoutVars>
      </dgm:prSet>
      <dgm:spPr/>
      <dgm:t>
        <a:bodyPr/>
        <a:lstStyle/>
        <a:p>
          <a:endParaRPr lang="en-US"/>
        </a:p>
      </dgm:t>
    </dgm:pt>
    <dgm:pt modelId="{6FA629FA-E9E9-495B-A7A9-9769055A6315}" type="pres">
      <dgm:prSet presAssocID="{EEC2E91E-AB17-425F-9C53-AFED8055D24A}" presName="sibTrans" presStyleCnt="0"/>
      <dgm:spPr/>
    </dgm:pt>
    <dgm:pt modelId="{B0373497-2465-47E8-8A57-539EA5C83793}" type="pres">
      <dgm:prSet presAssocID="{66E8981A-3A30-46EC-9F77-29EEEE78327A}" presName="node" presStyleLbl="node1" presStyleIdx="6" presStyleCnt="16">
        <dgm:presLayoutVars>
          <dgm:bulletEnabled val="1"/>
        </dgm:presLayoutVars>
      </dgm:prSet>
      <dgm:spPr/>
      <dgm:t>
        <a:bodyPr/>
        <a:lstStyle/>
        <a:p>
          <a:endParaRPr lang="en-US"/>
        </a:p>
      </dgm:t>
    </dgm:pt>
    <dgm:pt modelId="{E8FB5344-2E73-40F0-AA84-79E9A904A3B0}" type="pres">
      <dgm:prSet presAssocID="{744F6FDC-AFBA-4B5C-BA1C-34E52267BF3A}" presName="sibTrans" presStyleCnt="0"/>
      <dgm:spPr/>
    </dgm:pt>
    <dgm:pt modelId="{362B2000-FCD4-407B-86EB-9AE43C6C58F8}" type="pres">
      <dgm:prSet presAssocID="{334665B8-4C2A-435A-88B5-5AFC3DE0C5DC}" presName="node" presStyleLbl="node1" presStyleIdx="7" presStyleCnt="16">
        <dgm:presLayoutVars>
          <dgm:bulletEnabled val="1"/>
        </dgm:presLayoutVars>
      </dgm:prSet>
      <dgm:spPr/>
      <dgm:t>
        <a:bodyPr/>
        <a:lstStyle/>
        <a:p>
          <a:endParaRPr lang="en-US"/>
        </a:p>
      </dgm:t>
    </dgm:pt>
    <dgm:pt modelId="{40A4EC7E-B73E-453C-BE31-287A3065DD25}" type="pres">
      <dgm:prSet presAssocID="{5099BA3C-3212-46CE-ABB0-9AA03A5DE393}" presName="sibTrans" presStyleCnt="0"/>
      <dgm:spPr/>
    </dgm:pt>
    <dgm:pt modelId="{EC3E51FE-D9F3-42A4-93F3-A4B510E9C572}" type="pres">
      <dgm:prSet presAssocID="{5D9C02C9-AC6B-414A-9CBF-F6F3AD201C48}" presName="node" presStyleLbl="node1" presStyleIdx="8" presStyleCnt="16">
        <dgm:presLayoutVars>
          <dgm:bulletEnabled val="1"/>
        </dgm:presLayoutVars>
      </dgm:prSet>
      <dgm:spPr/>
      <dgm:t>
        <a:bodyPr/>
        <a:lstStyle/>
        <a:p>
          <a:endParaRPr lang="en-US"/>
        </a:p>
      </dgm:t>
    </dgm:pt>
    <dgm:pt modelId="{A0B980F2-9CB7-4678-A619-6EAB227A2CD4}" type="pres">
      <dgm:prSet presAssocID="{3B8E4C28-E8E0-487D-92A6-BF6744F03899}" presName="sibTrans" presStyleCnt="0"/>
      <dgm:spPr/>
    </dgm:pt>
    <dgm:pt modelId="{F5C6D739-A688-4771-80C8-41EE216CBFB1}" type="pres">
      <dgm:prSet presAssocID="{36D0EF8C-6EA7-48C9-906E-3249EBA29B25}" presName="node" presStyleLbl="node1" presStyleIdx="9" presStyleCnt="16">
        <dgm:presLayoutVars>
          <dgm:bulletEnabled val="1"/>
        </dgm:presLayoutVars>
      </dgm:prSet>
      <dgm:spPr/>
      <dgm:t>
        <a:bodyPr/>
        <a:lstStyle/>
        <a:p>
          <a:endParaRPr lang="en-US"/>
        </a:p>
      </dgm:t>
    </dgm:pt>
    <dgm:pt modelId="{AECE5E91-4E3A-4929-A28B-41C9B66AAF9A}" type="pres">
      <dgm:prSet presAssocID="{F8850A1E-DB40-4FF8-B031-C341CA937690}" presName="sibTrans" presStyleCnt="0"/>
      <dgm:spPr/>
    </dgm:pt>
    <dgm:pt modelId="{AB50469A-06A3-416B-B0E4-CAD2AE0AE742}" type="pres">
      <dgm:prSet presAssocID="{29E730CA-A6B4-4E76-B859-1B74F16663FB}" presName="node" presStyleLbl="node1" presStyleIdx="10" presStyleCnt="16">
        <dgm:presLayoutVars>
          <dgm:bulletEnabled val="1"/>
        </dgm:presLayoutVars>
      </dgm:prSet>
      <dgm:spPr/>
      <dgm:t>
        <a:bodyPr/>
        <a:lstStyle/>
        <a:p>
          <a:endParaRPr lang="en-US"/>
        </a:p>
      </dgm:t>
    </dgm:pt>
    <dgm:pt modelId="{E696DB29-EA86-481C-83A5-F7BA9C92644B}" type="pres">
      <dgm:prSet presAssocID="{70762FB1-BC1F-4729-B4EB-C05681FB6F52}" presName="sibTrans" presStyleCnt="0"/>
      <dgm:spPr/>
    </dgm:pt>
    <dgm:pt modelId="{18ED4EB7-548E-4833-B1BA-0D4889CF3007}" type="pres">
      <dgm:prSet presAssocID="{0B823BA9-8690-4132-B7E6-EBCCC72045E9}" presName="node" presStyleLbl="node1" presStyleIdx="11" presStyleCnt="16">
        <dgm:presLayoutVars>
          <dgm:bulletEnabled val="1"/>
        </dgm:presLayoutVars>
      </dgm:prSet>
      <dgm:spPr/>
      <dgm:t>
        <a:bodyPr/>
        <a:lstStyle/>
        <a:p>
          <a:endParaRPr lang="en-US"/>
        </a:p>
      </dgm:t>
    </dgm:pt>
    <dgm:pt modelId="{F54196D7-229C-477A-B222-025C43220F05}" type="pres">
      <dgm:prSet presAssocID="{17683E92-A6BC-471F-8677-306BBCADB3A3}" presName="sibTrans" presStyleCnt="0"/>
      <dgm:spPr/>
    </dgm:pt>
    <dgm:pt modelId="{D9184215-38DA-4E51-8F20-5F88FDB06751}" type="pres">
      <dgm:prSet presAssocID="{BB9111F9-BCAC-46FD-B5C6-562CA5B1F58C}" presName="node" presStyleLbl="node1" presStyleIdx="12" presStyleCnt="16">
        <dgm:presLayoutVars>
          <dgm:bulletEnabled val="1"/>
        </dgm:presLayoutVars>
      </dgm:prSet>
      <dgm:spPr/>
      <dgm:t>
        <a:bodyPr/>
        <a:lstStyle/>
        <a:p>
          <a:endParaRPr lang="en-US"/>
        </a:p>
      </dgm:t>
    </dgm:pt>
    <dgm:pt modelId="{174C3FE1-425C-419C-8EE9-41C0483A740F}" type="pres">
      <dgm:prSet presAssocID="{FC9CA531-FCB1-4185-98AF-7754D930993E}" presName="sibTrans" presStyleCnt="0"/>
      <dgm:spPr/>
    </dgm:pt>
    <dgm:pt modelId="{B24BD58E-0AD5-4159-8E26-DC6761E0CDED}" type="pres">
      <dgm:prSet presAssocID="{678DE99D-D348-49F8-9338-864B4DC2AECD}" presName="node" presStyleLbl="node1" presStyleIdx="13" presStyleCnt="16">
        <dgm:presLayoutVars>
          <dgm:bulletEnabled val="1"/>
        </dgm:presLayoutVars>
      </dgm:prSet>
      <dgm:spPr/>
      <dgm:t>
        <a:bodyPr/>
        <a:lstStyle/>
        <a:p>
          <a:endParaRPr lang="en-US"/>
        </a:p>
      </dgm:t>
    </dgm:pt>
    <dgm:pt modelId="{F9907EA7-C671-4DB4-B655-B8BD2CFE5ADE}" type="pres">
      <dgm:prSet presAssocID="{995E1CDB-5752-41DF-B8EC-C760F0DE875D}" presName="sibTrans" presStyleCnt="0"/>
      <dgm:spPr/>
    </dgm:pt>
    <dgm:pt modelId="{DC4199F3-B299-483D-B5E9-526FA3B23548}" type="pres">
      <dgm:prSet presAssocID="{015BA8FB-C70B-4B0C-8842-6118E9CE7C71}" presName="node" presStyleLbl="node1" presStyleIdx="14" presStyleCnt="16">
        <dgm:presLayoutVars>
          <dgm:bulletEnabled val="1"/>
        </dgm:presLayoutVars>
      </dgm:prSet>
      <dgm:spPr/>
      <dgm:t>
        <a:bodyPr/>
        <a:lstStyle/>
        <a:p>
          <a:endParaRPr lang="en-US"/>
        </a:p>
      </dgm:t>
    </dgm:pt>
    <dgm:pt modelId="{E51B86FA-35B9-47C0-8B34-C630F3D76590}" type="pres">
      <dgm:prSet presAssocID="{B9AD43B0-BDC3-4044-9577-710DF37B4ABE}" presName="sibTrans" presStyleCnt="0"/>
      <dgm:spPr/>
    </dgm:pt>
    <dgm:pt modelId="{BB083ED8-2610-40AE-A5CF-9BA8404A71D0}" type="pres">
      <dgm:prSet presAssocID="{C42D3F73-4A1B-4386-8F13-3C2FAB54F61A}" presName="node" presStyleLbl="node1" presStyleIdx="15" presStyleCnt="16">
        <dgm:presLayoutVars>
          <dgm:bulletEnabled val="1"/>
        </dgm:presLayoutVars>
      </dgm:prSet>
      <dgm:spPr/>
      <dgm:t>
        <a:bodyPr/>
        <a:lstStyle/>
        <a:p>
          <a:endParaRPr lang="en-US"/>
        </a:p>
      </dgm:t>
    </dgm:pt>
  </dgm:ptLst>
  <dgm:cxnLst>
    <dgm:cxn modelId="{6D165AF9-683A-489D-A05E-21C11B5C5127}" type="presOf" srcId="{8A082859-60FC-492E-A69B-E19689163B25}" destId="{0959B0CD-E7A8-4B9B-A73F-68452E3DE7A9}" srcOrd="0" destOrd="0" presId="urn:microsoft.com/office/officeart/2005/8/layout/default"/>
    <dgm:cxn modelId="{59B43DCE-8D0C-4A3F-8D90-52DC9B366F88}" type="presOf" srcId="{AC643759-EE8A-42FB-8447-1B14F8769F9D}" destId="{90865FC0-CC25-429A-A78B-69D03703DAA9}" srcOrd="0" destOrd="0" presId="urn:microsoft.com/office/officeart/2005/8/layout/default"/>
    <dgm:cxn modelId="{DB9A242B-53BB-4A98-846E-D5B421B113B1}" srcId="{8C5E47BB-D017-4908-8ECA-E8C72D99BF3A}" destId="{36D0EF8C-6EA7-48C9-906E-3249EBA29B25}" srcOrd="9" destOrd="0" parTransId="{6E0ACA3C-E09C-468F-B196-AFE6244B17DE}" sibTransId="{F8850A1E-DB40-4FF8-B031-C341CA937690}"/>
    <dgm:cxn modelId="{1A074F8E-7FE4-44BB-AFA0-BCE1508F71F3}" srcId="{8C5E47BB-D017-4908-8ECA-E8C72D99BF3A}" destId="{678DE99D-D348-49F8-9338-864B4DC2AECD}" srcOrd="13" destOrd="0" parTransId="{ED8B2A75-D999-4039-B1CF-B19DC6B075CB}" sibTransId="{995E1CDB-5752-41DF-B8EC-C760F0DE875D}"/>
    <dgm:cxn modelId="{EFBC7742-416A-4C49-931A-79FD0BA07DE5}" type="presOf" srcId="{BB9111F9-BCAC-46FD-B5C6-562CA5B1F58C}" destId="{D9184215-38DA-4E51-8F20-5F88FDB06751}" srcOrd="0" destOrd="0" presId="urn:microsoft.com/office/officeart/2005/8/layout/default"/>
    <dgm:cxn modelId="{2043305C-8ABD-40A8-9BC3-BEE96E6F1B9F}" srcId="{8C5E47BB-D017-4908-8ECA-E8C72D99BF3A}" destId="{0B823BA9-8690-4132-B7E6-EBCCC72045E9}" srcOrd="11" destOrd="0" parTransId="{600EF008-D098-4FEA-A282-E7538C4B3CB2}" sibTransId="{17683E92-A6BC-471F-8677-306BBCADB3A3}"/>
    <dgm:cxn modelId="{3075D8A9-6DB9-4EAD-848B-6A8CA8A2940E}" type="presOf" srcId="{36D0EF8C-6EA7-48C9-906E-3249EBA29B25}" destId="{F5C6D739-A688-4771-80C8-41EE216CBFB1}" srcOrd="0" destOrd="0" presId="urn:microsoft.com/office/officeart/2005/8/layout/default"/>
    <dgm:cxn modelId="{D249D66E-5C1F-4CC4-9AAA-CBB4EF5D35EF}" type="presOf" srcId="{66F56B1D-3E04-4757-AE2D-B253402A0B8F}" destId="{3140DCE2-624C-430C-8D5D-82BC1FF8D942}" srcOrd="0" destOrd="0" presId="urn:microsoft.com/office/officeart/2005/8/layout/default"/>
    <dgm:cxn modelId="{165701B8-F277-482E-B6BB-DF491CD71CC9}" type="presOf" srcId="{334665B8-4C2A-435A-88B5-5AFC3DE0C5DC}" destId="{362B2000-FCD4-407B-86EB-9AE43C6C58F8}" srcOrd="0" destOrd="0" presId="urn:microsoft.com/office/officeart/2005/8/layout/default"/>
    <dgm:cxn modelId="{AC687EFB-E811-4065-A1F6-486C01FBB12C}" type="presOf" srcId="{29E730CA-A6B4-4E76-B859-1B74F16663FB}" destId="{AB50469A-06A3-416B-B0E4-CAD2AE0AE742}" srcOrd="0" destOrd="0" presId="urn:microsoft.com/office/officeart/2005/8/layout/default"/>
    <dgm:cxn modelId="{1ECEA5CA-4CD8-4D70-9D8A-104F1CC47343}" srcId="{8C5E47BB-D017-4908-8ECA-E8C72D99BF3A}" destId="{015BA8FB-C70B-4B0C-8842-6118E9CE7C71}" srcOrd="14" destOrd="0" parTransId="{F18B9953-8459-4546-9F3E-0266D5CA471B}" sibTransId="{B9AD43B0-BDC3-4044-9577-710DF37B4ABE}"/>
    <dgm:cxn modelId="{FF6BD2EF-8D7D-4F64-8023-D7DF007E5D63}" srcId="{8C5E47BB-D017-4908-8ECA-E8C72D99BF3A}" destId="{AC643759-EE8A-42FB-8447-1B14F8769F9D}" srcOrd="5" destOrd="0" parTransId="{95540A57-8319-4B27-9705-E76B643F1AF8}" sibTransId="{EEC2E91E-AB17-425F-9C53-AFED8055D24A}"/>
    <dgm:cxn modelId="{BE083F65-EDA4-49C5-80B6-DF63302F8945}" type="presOf" srcId="{8C5E47BB-D017-4908-8ECA-E8C72D99BF3A}" destId="{0416D080-6B53-4B21-9A67-773559219B04}" srcOrd="0" destOrd="0" presId="urn:microsoft.com/office/officeart/2005/8/layout/default"/>
    <dgm:cxn modelId="{275993FC-41A3-449A-97D1-78A2785C14B4}" srcId="{8C5E47BB-D017-4908-8ECA-E8C72D99BF3A}" destId="{E9407A0D-E07B-4FC2-AA8B-193F15674A94}" srcOrd="3" destOrd="0" parTransId="{B02E7DEE-A5F0-4EB5-925B-69437B9E3985}" sibTransId="{0267496E-D697-4571-BE93-8B3FED218DEA}"/>
    <dgm:cxn modelId="{2C06EC9E-7D56-4840-9D66-7F727B714EF2}" srcId="{8C5E47BB-D017-4908-8ECA-E8C72D99BF3A}" destId="{C42D3F73-4A1B-4386-8F13-3C2FAB54F61A}" srcOrd="15" destOrd="0" parTransId="{25896752-5538-44E7-ABE1-3498A2384A4B}" sibTransId="{FCBCE3E1-6589-4E2E-9949-4A307222A663}"/>
    <dgm:cxn modelId="{D9E5DBD8-5761-4CEA-B57F-FB3F1FC3C694}" srcId="{8C5E47BB-D017-4908-8ECA-E8C72D99BF3A}" destId="{29E730CA-A6B4-4E76-B859-1B74F16663FB}" srcOrd="10" destOrd="0" parTransId="{3EFC4AFD-107F-494B-B654-9AED6948C7F0}" sibTransId="{70762FB1-BC1F-4729-B4EB-C05681FB6F52}"/>
    <dgm:cxn modelId="{AEF38B1F-48EA-4019-8D7D-99FC2DEFE63D}" srcId="{8C5E47BB-D017-4908-8ECA-E8C72D99BF3A}" destId="{91B82C29-34CB-4841-BE62-CDD2EDF85DE0}" srcOrd="0" destOrd="0" parTransId="{46276409-3E5B-4565-A38D-9E0DA4FAC363}" sibTransId="{1578A428-297D-4F44-9B75-04815981C0AC}"/>
    <dgm:cxn modelId="{08FFBF33-D8FD-4B14-AEDC-F7C7F96D69D2}" srcId="{8C5E47BB-D017-4908-8ECA-E8C72D99BF3A}" destId="{BB9111F9-BCAC-46FD-B5C6-562CA5B1F58C}" srcOrd="12" destOrd="0" parTransId="{4C921037-6864-4F23-835E-E4126AC88B45}" sibTransId="{FC9CA531-FCB1-4185-98AF-7754D930993E}"/>
    <dgm:cxn modelId="{685DD985-4CB9-4522-904A-01AEC38A9B9C}" srcId="{8C5E47BB-D017-4908-8ECA-E8C72D99BF3A}" destId="{5D9C02C9-AC6B-414A-9CBF-F6F3AD201C48}" srcOrd="8" destOrd="0" parTransId="{87501FAB-BD98-4B6B-ACD4-2B8DB7E79809}" sibTransId="{3B8E4C28-E8E0-487D-92A6-BF6744F03899}"/>
    <dgm:cxn modelId="{82BC1880-C061-41FF-B776-48FD441BD8A4}" type="presOf" srcId="{3699B91A-CAF5-47D4-9088-6C117180568C}" destId="{5776FB49-8E93-409C-BB8D-BD2D0D045E9C}" srcOrd="0" destOrd="0" presId="urn:microsoft.com/office/officeart/2005/8/layout/default"/>
    <dgm:cxn modelId="{74EBBF12-B45D-40E8-8262-876B833561E3}" type="presOf" srcId="{66E8981A-3A30-46EC-9F77-29EEEE78327A}" destId="{B0373497-2465-47E8-8A57-539EA5C83793}" srcOrd="0" destOrd="0" presId="urn:microsoft.com/office/officeart/2005/8/layout/default"/>
    <dgm:cxn modelId="{A84E061D-8F25-4B2C-A4EC-3DC9873A2C13}" srcId="{8C5E47BB-D017-4908-8ECA-E8C72D99BF3A}" destId="{334665B8-4C2A-435A-88B5-5AFC3DE0C5DC}" srcOrd="7" destOrd="0" parTransId="{8B0459BC-5C75-431F-BB7A-B76F3D964B20}" sibTransId="{5099BA3C-3212-46CE-ABB0-9AA03A5DE393}"/>
    <dgm:cxn modelId="{10C4B01B-02CA-4434-A5AB-B5661E338F8A}" srcId="{8C5E47BB-D017-4908-8ECA-E8C72D99BF3A}" destId="{8A082859-60FC-492E-A69B-E19689163B25}" srcOrd="2" destOrd="0" parTransId="{39E26773-1EF3-4F5A-B4E2-E2E18208CC30}" sibTransId="{A73D4DE8-3F8A-4922-8D8C-9885CB3C991F}"/>
    <dgm:cxn modelId="{5B1071BC-DB89-4661-9287-61A57B2797CF}" srcId="{8C5E47BB-D017-4908-8ECA-E8C72D99BF3A}" destId="{3699B91A-CAF5-47D4-9088-6C117180568C}" srcOrd="4" destOrd="0" parTransId="{07E28721-38EA-4EA9-A9B0-17DCF02143FF}" sibTransId="{C6C0EE8C-A467-4499-9F2D-B9ACE8A541A5}"/>
    <dgm:cxn modelId="{2DA39630-B24B-4C73-A1ED-DF897C784825}" type="presOf" srcId="{E9407A0D-E07B-4FC2-AA8B-193F15674A94}" destId="{8BE79037-411B-4171-B150-8F65CE87C4BC}" srcOrd="0" destOrd="0" presId="urn:microsoft.com/office/officeart/2005/8/layout/default"/>
    <dgm:cxn modelId="{B43F1668-3AE4-49D1-BF0A-3CAB9533D2C1}" type="presOf" srcId="{678DE99D-D348-49F8-9338-864B4DC2AECD}" destId="{B24BD58E-0AD5-4159-8E26-DC6761E0CDED}" srcOrd="0" destOrd="0" presId="urn:microsoft.com/office/officeart/2005/8/layout/default"/>
    <dgm:cxn modelId="{584D856F-9200-4AEF-A988-B0E57FF1ADA8}" type="presOf" srcId="{C42D3F73-4A1B-4386-8F13-3C2FAB54F61A}" destId="{BB083ED8-2610-40AE-A5CF-9BA8404A71D0}" srcOrd="0" destOrd="0" presId="urn:microsoft.com/office/officeart/2005/8/layout/default"/>
    <dgm:cxn modelId="{8C941E50-5588-40D6-B53E-F3279EEFC9C5}" srcId="{8C5E47BB-D017-4908-8ECA-E8C72D99BF3A}" destId="{66E8981A-3A30-46EC-9F77-29EEEE78327A}" srcOrd="6" destOrd="0" parTransId="{E0A162E8-3C40-4147-B153-A54E5D708E96}" sibTransId="{744F6FDC-AFBA-4B5C-BA1C-34E52267BF3A}"/>
    <dgm:cxn modelId="{C157540F-10F8-449A-8399-1784ED0C2AA1}" type="presOf" srcId="{91B82C29-34CB-4841-BE62-CDD2EDF85DE0}" destId="{040EE2B1-CD1A-43B9-9311-A6FA8F7CB519}" srcOrd="0" destOrd="0" presId="urn:microsoft.com/office/officeart/2005/8/layout/default"/>
    <dgm:cxn modelId="{08B10E4F-EE2F-4813-9FF3-F18DCCA623D2}" type="presOf" srcId="{015BA8FB-C70B-4B0C-8842-6118E9CE7C71}" destId="{DC4199F3-B299-483D-B5E9-526FA3B23548}" srcOrd="0" destOrd="0" presId="urn:microsoft.com/office/officeart/2005/8/layout/default"/>
    <dgm:cxn modelId="{AEAA1D4A-BB74-4406-85B5-167B7187CA54}" srcId="{8C5E47BB-D017-4908-8ECA-E8C72D99BF3A}" destId="{66F56B1D-3E04-4757-AE2D-B253402A0B8F}" srcOrd="1" destOrd="0" parTransId="{9C0CA242-F27D-4AD7-B985-98F8C00ACBBB}" sibTransId="{5DF7C038-7B88-4ED1-A38A-5680C4D74ED8}"/>
    <dgm:cxn modelId="{E4ECE5E2-1AE2-4B20-BC35-793A1C22179D}" type="presOf" srcId="{0B823BA9-8690-4132-B7E6-EBCCC72045E9}" destId="{18ED4EB7-548E-4833-B1BA-0D4889CF3007}" srcOrd="0" destOrd="0" presId="urn:microsoft.com/office/officeart/2005/8/layout/default"/>
    <dgm:cxn modelId="{6DC76620-7966-4F3D-96CC-217435CCBA3E}" type="presOf" srcId="{5D9C02C9-AC6B-414A-9CBF-F6F3AD201C48}" destId="{EC3E51FE-D9F3-42A4-93F3-A4B510E9C572}" srcOrd="0" destOrd="0" presId="urn:microsoft.com/office/officeart/2005/8/layout/default"/>
    <dgm:cxn modelId="{6279704C-827E-4E73-82F6-5956EDF862A6}" type="presParOf" srcId="{0416D080-6B53-4B21-9A67-773559219B04}" destId="{040EE2B1-CD1A-43B9-9311-A6FA8F7CB519}" srcOrd="0" destOrd="0" presId="urn:microsoft.com/office/officeart/2005/8/layout/default"/>
    <dgm:cxn modelId="{117E0A65-ABF5-493A-A382-E9228AC307D4}" type="presParOf" srcId="{0416D080-6B53-4B21-9A67-773559219B04}" destId="{7C57C065-97CA-4C11-B330-B40170321EED}" srcOrd="1" destOrd="0" presId="urn:microsoft.com/office/officeart/2005/8/layout/default"/>
    <dgm:cxn modelId="{670D894B-86AF-41A3-BD70-6CEC9B3BC965}" type="presParOf" srcId="{0416D080-6B53-4B21-9A67-773559219B04}" destId="{3140DCE2-624C-430C-8D5D-82BC1FF8D942}" srcOrd="2" destOrd="0" presId="urn:microsoft.com/office/officeart/2005/8/layout/default"/>
    <dgm:cxn modelId="{D0CE2B88-4250-4622-B536-E10548B3C5BD}" type="presParOf" srcId="{0416D080-6B53-4B21-9A67-773559219B04}" destId="{FE529439-336D-4D86-BDA6-F8A00F847B9F}" srcOrd="3" destOrd="0" presId="urn:microsoft.com/office/officeart/2005/8/layout/default"/>
    <dgm:cxn modelId="{364A8F5D-C010-4D61-AFAF-D35DD653C3AE}" type="presParOf" srcId="{0416D080-6B53-4B21-9A67-773559219B04}" destId="{0959B0CD-E7A8-4B9B-A73F-68452E3DE7A9}" srcOrd="4" destOrd="0" presId="urn:microsoft.com/office/officeart/2005/8/layout/default"/>
    <dgm:cxn modelId="{B0AE507D-BFD1-430C-840E-2382199ADC9A}" type="presParOf" srcId="{0416D080-6B53-4B21-9A67-773559219B04}" destId="{7F70989A-124D-451B-A98B-35F63EF857E6}" srcOrd="5" destOrd="0" presId="urn:microsoft.com/office/officeart/2005/8/layout/default"/>
    <dgm:cxn modelId="{278444CF-533F-4598-A842-37463E812C7D}" type="presParOf" srcId="{0416D080-6B53-4B21-9A67-773559219B04}" destId="{8BE79037-411B-4171-B150-8F65CE87C4BC}" srcOrd="6" destOrd="0" presId="urn:microsoft.com/office/officeart/2005/8/layout/default"/>
    <dgm:cxn modelId="{02A3284C-81A4-4B60-80EB-42E10D6919E7}" type="presParOf" srcId="{0416D080-6B53-4B21-9A67-773559219B04}" destId="{7ACCE642-9A3B-4EE2-BD61-3EBF72D10852}" srcOrd="7" destOrd="0" presId="urn:microsoft.com/office/officeart/2005/8/layout/default"/>
    <dgm:cxn modelId="{09941088-F882-4C8F-931B-F7BC90C09C36}" type="presParOf" srcId="{0416D080-6B53-4B21-9A67-773559219B04}" destId="{5776FB49-8E93-409C-BB8D-BD2D0D045E9C}" srcOrd="8" destOrd="0" presId="urn:microsoft.com/office/officeart/2005/8/layout/default"/>
    <dgm:cxn modelId="{A427A59B-ABAB-4259-B2A7-340299C4DBBB}" type="presParOf" srcId="{0416D080-6B53-4B21-9A67-773559219B04}" destId="{16015052-DCEC-40DC-8696-16B71AE55C89}" srcOrd="9" destOrd="0" presId="urn:microsoft.com/office/officeart/2005/8/layout/default"/>
    <dgm:cxn modelId="{B5218FCD-3416-4571-AC08-C8E6AF419FB3}" type="presParOf" srcId="{0416D080-6B53-4B21-9A67-773559219B04}" destId="{90865FC0-CC25-429A-A78B-69D03703DAA9}" srcOrd="10" destOrd="0" presId="urn:microsoft.com/office/officeart/2005/8/layout/default"/>
    <dgm:cxn modelId="{0CD81433-7366-4DB6-A6BA-87A2499C981A}" type="presParOf" srcId="{0416D080-6B53-4B21-9A67-773559219B04}" destId="{6FA629FA-E9E9-495B-A7A9-9769055A6315}" srcOrd="11" destOrd="0" presId="urn:microsoft.com/office/officeart/2005/8/layout/default"/>
    <dgm:cxn modelId="{009E2B8C-471A-498C-B6A9-71BCBA601691}" type="presParOf" srcId="{0416D080-6B53-4B21-9A67-773559219B04}" destId="{B0373497-2465-47E8-8A57-539EA5C83793}" srcOrd="12" destOrd="0" presId="urn:microsoft.com/office/officeart/2005/8/layout/default"/>
    <dgm:cxn modelId="{2932B23C-DA8B-41CB-9A21-9026B66CE9A8}" type="presParOf" srcId="{0416D080-6B53-4B21-9A67-773559219B04}" destId="{E8FB5344-2E73-40F0-AA84-79E9A904A3B0}" srcOrd="13" destOrd="0" presId="urn:microsoft.com/office/officeart/2005/8/layout/default"/>
    <dgm:cxn modelId="{2484C99E-4516-4D7A-9E80-9C2E8252EA61}" type="presParOf" srcId="{0416D080-6B53-4B21-9A67-773559219B04}" destId="{362B2000-FCD4-407B-86EB-9AE43C6C58F8}" srcOrd="14" destOrd="0" presId="urn:microsoft.com/office/officeart/2005/8/layout/default"/>
    <dgm:cxn modelId="{1097960E-D477-4D20-9852-6D42B00F1736}" type="presParOf" srcId="{0416D080-6B53-4B21-9A67-773559219B04}" destId="{40A4EC7E-B73E-453C-BE31-287A3065DD25}" srcOrd="15" destOrd="0" presId="urn:microsoft.com/office/officeart/2005/8/layout/default"/>
    <dgm:cxn modelId="{BA359D10-6B2A-4174-A7E9-85AA0B34F160}" type="presParOf" srcId="{0416D080-6B53-4B21-9A67-773559219B04}" destId="{EC3E51FE-D9F3-42A4-93F3-A4B510E9C572}" srcOrd="16" destOrd="0" presId="urn:microsoft.com/office/officeart/2005/8/layout/default"/>
    <dgm:cxn modelId="{CC1E101A-C310-40BB-8CEC-8A30FCEFEF14}" type="presParOf" srcId="{0416D080-6B53-4B21-9A67-773559219B04}" destId="{A0B980F2-9CB7-4678-A619-6EAB227A2CD4}" srcOrd="17" destOrd="0" presId="urn:microsoft.com/office/officeart/2005/8/layout/default"/>
    <dgm:cxn modelId="{CFAAAC2A-3027-494B-9916-67627B78F516}" type="presParOf" srcId="{0416D080-6B53-4B21-9A67-773559219B04}" destId="{F5C6D739-A688-4771-80C8-41EE216CBFB1}" srcOrd="18" destOrd="0" presId="urn:microsoft.com/office/officeart/2005/8/layout/default"/>
    <dgm:cxn modelId="{AE43838B-167D-4589-A3AC-C6D6C3641868}" type="presParOf" srcId="{0416D080-6B53-4B21-9A67-773559219B04}" destId="{AECE5E91-4E3A-4929-A28B-41C9B66AAF9A}" srcOrd="19" destOrd="0" presId="urn:microsoft.com/office/officeart/2005/8/layout/default"/>
    <dgm:cxn modelId="{55E62834-1C5F-4D9F-AF6D-26F1A2B6AE6B}" type="presParOf" srcId="{0416D080-6B53-4B21-9A67-773559219B04}" destId="{AB50469A-06A3-416B-B0E4-CAD2AE0AE742}" srcOrd="20" destOrd="0" presId="urn:microsoft.com/office/officeart/2005/8/layout/default"/>
    <dgm:cxn modelId="{7F05D909-F637-44AC-862E-0D8B8573FF35}" type="presParOf" srcId="{0416D080-6B53-4B21-9A67-773559219B04}" destId="{E696DB29-EA86-481C-83A5-F7BA9C92644B}" srcOrd="21" destOrd="0" presId="urn:microsoft.com/office/officeart/2005/8/layout/default"/>
    <dgm:cxn modelId="{1C4237CA-4ADB-43CC-972E-08503B73ACA4}" type="presParOf" srcId="{0416D080-6B53-4B21-9A67-773559219B04}" destId="{18ED4EB7-548E-4833-B1BA-0D4889CF3007}" srcOrd="22" destOrd="0" presId="urn:microsoft.com/office/officeart/2005/8/layout/default"/>
    <dgm:cxn modelId="{08196D95-56D6-451B-9726-22256B9E4F60}" type="presParOf" srcId="{0416D080-6B53-4B21-9A67-773559219B04}" destId="{F54196D7-229C-477A-B222-025C43220F05}" srcOrd="23" destOrd="0" presId="urn:microsoft.com/office/officeart/2005/8/layout/default"/>
    <dgm:cxn modelId="{BB45FA8D-0A90-4B54-BA75-3BE40EF425AA}" type="presParOf" srcId="{0416D080-6B53-4B21-9A67-773559219B04}" destId="{D9184215-38DA-4E51-8F20-5F88FDB06751}" srcOrd="24" destOrd="0" presId="urn:microsoft.com/office/officeart/2005/8/layout/default"/>
    <dgm:cxn modelId="{98EF4888-ACB6-4D52-B62B-9FDA755D2A84}" type="presParOf" srcId="{0416D080-6B53-4B21-9A67-773559219B04}" destId="{174C3FE1-425C-419C-8EE9-41C0483A740F}" srcOrd="25" destOrd="0" presId="urn:microsoft.com/office/officeart/2005/8/layout/default"/>
    <dgm:cxn modelId="{88FAB033-CC3E-4866-9679-FC80E3D07BA4}" type="presParOf" srcId="{0416D080-6B53-4B21-9A67-773559219B04}" destId="{B24BD58E-0AD5-4159-8E26-DC6761E0CDED}" srcOrd="26" destOrd="0" presId="urn:microsoft.com/office/officeart/2005/8/layout/default"/>
    <dgm:cxn modelId="{C556BF8A-5AD2-40CA-AEDD-A2AFFFEE5F7B}" type="presParOf" srcId="{0416D080-6B53-4B21-9A67-773559219B04}" destId="{F9907EA7-C671-4DB4-B655-B8BD2CFE5ADE}" srcOrd="27" destOrd="0" presId="urn:microsoft.com/office/officeart/2005/8/layout/default"/>
    <dgm:cxn modelId="{58F8CE7C-C733-48BD-8868-D5D1C2A58926}" type="presParOf" srcId="{0416D080-6B53-4B21-9A67-773559219B04}" destId="{DC4199F3-B299-483D-B5E9-526FA3B23548}" srcOrd="28" destOrd="0" presId="urn:microsoft.com/office/officeart/2005/8/layout/default"/>
    <dgm:cxn modelId="{9CC42D94-4200-4111-A9A5-F350E6E63EDF}" type="presParOf" srcId="{0416D080-6B53-4B21-9A67-773559219B04}" destId="{E51B86FA-35B9-47C0-8B34-C630F3D76590}" srcOrd="29" destOrd="0" presId="urn:microsoft.com/office/officeart/2005/8/layout/default"/>
    <dgm:cxn modelId="{5CA832FF-B867-4720-9A97-108821E9ED66}" type="presParOf" srcId="{0416D080-6B53-4B21-9A67-773559219B04}" destId="{BB083ED8-2610-40AE-A5CF-9BA8404A71D0}" srcOrd="3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FCEDCEE-2E50-458C-AEB8-DF76EA71E173}" type="doc">
      <dgm:prSet loTypeId="urn:microsoft.com/office/officeart/2008/layout/AlternatingPictureBlocks" loCatId="picture" qsTypeId="urn:microsoft.com/office/officeart/2005/8/quickstyle/simple1" qsCatId="simple" csTypeId="urn:microsoft.com/office/officeart/2005/8/colors/accent1_2" csCatId="accent1" phldr="1"/>
      <dgm:spPr/>
    </dgm:pt>
    <dgm:pt modelId="{A4257EBF-3055-4AAA-8F8D-3791E1EE175F}">
      <dgm:prSet phldrT="[Text]" custT="1"/>
      <dgm:spPr/>
      <dgm:t>
        <a:bodyPr/>
        <a:lstStyle/>
        <a:p>
          <a:r>
            <a:rPr lang="en-US" sz="3200" dirty="0" smtClean="0"/>
            <a:t>Notice the new column labeled “Underdosing”</a:t>
          </a:r>
          <a:endParaRPr lang="en-US" sz="3200" dirty="0"/>
        </a:p>
      </dgm:t>
    </dgm:pt>
    <dgm:pt modelId="{E0B2EF69-CD8A-4122-ACB2-099330E5BD0D}" type="parTrans" cxnId="{A9BC3846-0B71-4BBA-842F-635B475C6285}">
      <dgm:prSet/>
      <dgm:spPr/>
      <dgm:t>
        <a:bodyPr/>
        <a:lstStyle/>
        <a:p>
          <a:endParaRPr lang="en-US"/>
        </a:p>
      </dgm:t>
    </dgm:pt>
    <dgm:pt modelId="{6818C64E-469E-4845-9AA9-68A4B49AC15C}" type="sibTrans" cxnId="{A9BC3846-0B71-4BBA-842F-635B475C6285}">
      <dgm:prSet/>
      <dgm:spPr/>
      <dgm:t>
        <a:bodyPr/>
        <a:lstStyle/>
        <a:p>
          <a:endParaRPr lang="en-US"/>
        </a:p>
      </dgm:t>
    </dgm:pt>
    <dgm:pt modelId="{285521DD-E49C-442D-B6B2-DD817416B8A1}" type="pres">
      <dgm:prSet presAssocID="{1FCEDCEE-2E50-458C-AEB8-DF76EA71E173}" presName="linearFlow" presStyleCnt="0">
        <dgm:presLayoutVars>
          <dgm:dir/>
          <dgm:resizeHandles val="exact"/>
        </dgm:presLayoutVars>
      </dgm:prSet>
      <dgm:spPr/>
    </dgm:pt>
    <dgm:pt modelId="{DF0C4B10-C817-4F0B-8A1B-B5EE8723F61B}" type="pres">
      <dgm:prSet presAssocID="{A4257EBF-3055-4AAA-8F8D-3791E1EE175F}" presName="comp" presStyleCnt="0"/>
      <dgm:spPr/>
    </dgm:pt>
    <dgm:pt modelId="{4155C38A-DE4F-4E6D-8314-E9C1A6FB5021}" type="pres">
      <dgm:prSet presAssocID="{A4257EBF-3055-4AAA-8F8D-3791E1EE175F}" presName="rect2" presStyleLbl="node1" presStyleIdx="0" presStyleCnt="1">
        <dgm:presLayoutVars>
          <dgm:bulletEnabled val="1"/>
        </dgm:presLayoutVars>
      </dgm:prSet>
      <dgm:spPr/>
      <dgm:t>
        <a:bodyPr/>
        <a:lstStyle/>
        <a:p>
          <a:endParaRPr lang="en-US"/>
        </a:p>
      </dgm:t>
    </dgm:pt>
    <dgm:pt modelId="{F0DEF109-A9B5-4674-B639-24FF067A724F}" type="pres">
      <dgm:prSet presAssocID="{A4257EBF-3055-4AAA-8F8D-3791E1EE175F}" presName="rect1" presStyleLbl="lnNode1" presStyleIdx="0" presStyleCnt="1" custLinFactNeighborX="-4505"/>
      <dgm:spPr/>
      <dgm:extLst/>
    </dgm:pt>
  </dgm:ptLst>
  <dgm:cxnLst>
    <dgm:cxn modelId="{A2210726-33CE-4BAC-81EB-2176501D645A}" type="presOf" srcId="{A4257EBF-3055-4AAA-8F8D-3791E1EE175F}" destId="{4155C38A-DE4F-4E6D-8314-E9C1A6FB5021}" srcOrd="0" destOrd="0" presId="urn:microsoft.com/office/officeart/2008/layout/AlternatingPictureBlocks"/>
    <dgm:cxn modelId="{A9BC3846-0B71-4BBA-842F-635B475C6285}" srcId="{1FCEDCEE-2E50-458C-AEB8-DF76EA71E173}" destId="{A4257EBF-3055-4AAA-8F8D-3791E1EE175F}" srcOrd="0" destOrd="0" parTransId="{E0B2EF69-CD8A-4122-ACB2-099330E5BD0D}" sibTransId="{6818C64E-469E-4845-9AA9-68A4B49AC15C}"/>
    <dgm:cxn modelId="{7A81AF97-100D-4620-9FA9-213B583F2DDF}" type="presOf" srcId="{1FCEDCEE-2E50-458C-AEB8-DF76EA71E173}" destId="{285521DD-E49C-442D-B6B2-DD817416B8A1}" srcOrd="0" destOrd="0" presId="urn:microsoft.com/office/officeart/2008/layout/AlternatingPictureBlocks"/>
    <dgm:cxn modelId="{AB69C1F0-FADA-4123-8499-90BEA3D79971}" type="presParOf" srcId="{285521DD-E49C-442D-B6B2-DD817416B8A1}" destId="{DF0C4B10-C817-4F0B-8A1B-B5EE8723F61B}" srcOrd="0" destOrd="0" presId="urn:microsoft.com/office/officeart/2008/layout/AlternatingPictureBlocks"/>
    <dgm:cxn modelId="{9DA7B83F-0714-422C-9370-6A738DB52C6D}" type="presParOf" srcId="{DF0C4B10-C817-4F0B-8A1B-B5EE8723F61B}" destId="{4155C38A-DE4F-4E6D-8314-E9C1A6FB5021}" srcOrd="0" destOrd="0" presId="urn:microsoft.com/office/officeart/2008/layout/AlternatingPictureBlocks"/>
    <dgm:cxn modelId="{A1904AD6-A114-4F2B-8B1A-3B74E4CFAAF2}" type="presParOf" srcId="{DF0C4B10-C817-4F0B-8A1B-B5EE8723F61B}" destId="{F0DEF109-A9B5-4674-B639-24FF067A724F}"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238D2C-665D-411F-BCAB-9D5FDD1855B5}"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64F1B2D1-CF46-4F65-950C-565CF5CAAB0E}">
      <dgm:prSet/>
      <dgm:spPr/>
      <dgm:t>
        <a:bodyPr/>
        <a:lstStyle/>
        <a:p>
          <a:pPr algn="ctr" rtl="0"/>
          <a:r>
            <a:rPr lang="en-US" dirty="0" smtClean="0"/>
            <a:t>Combination Codes</a:t>
          </a:r>
          <a:endParaRPr lang="en-US" dirty="0"/>
        </a:p>
      </dgm:t>
      <dgm:extLst>
        <a:ext uri="{E40237B7-FDA0-4F09-8148-C483321AD2D9}">
          <dgm14:cNvPr xmlns:dgm14="http://schemas.microsoft.com/office/drawing/2010/diagram" id="0" name="" descr="green box with text Combination Codes&#10;Laterality&#10;Episode of Care&#10;Placeholder Character&#10;OB - Use of Trimesters&#10;Timeframes&#10;Excludes Notes&#10;"/>
        </a:ext>
      </dgm:extLst>
    </dgm:pt>
    <dgm:pt modelId="{9486ED52-FD47-4D07-9A37-BACC6E3FB3B4}" type="parTrans" cxnId="{3CDC51E6-8F5F-4A24-9A58-943F57B36DD4}">
      <dgm:prSet/>
      <dgm:spPr/>
      <dgm:t>
        <a:bodyPr/>
        <a:lstStyle/>
        <a:p>
          <a:pPr algn="ctr"/>
          <a:endParaRPr lang="en-US"/>
        </a:p>
      </dgm:t>
    </dgm:pt>
    <dgm:pt modelId="{7A33A6F0-9572-42BE-BB18-DDD9740F2E01}" type="sibTrans" cxnId="{3CDC51E6-8F5F-4A24-9A58-943F57B36DD4}">
      <dgm:prSet/>
      <dgm:spPr/>
      <dgm:t>
        <a:bodyPr/>
        <a:lstStyle/>
        <a:p>
          <a:pPr algn="ctr"/>
          <a:endParaRPr lang="en-US"/>
        </a:p>
      </dgm:t>
    </dgm:pt>
    <dgm:pt modelId="{01129977-7B4E-4669-ADBE-996AFE4D0094}">
      <dgm:prSet/>
      <dgm:spPr/>
      <dgm:t>
        <a:bodyPr/>
        <a:lstStyle/>
        <a:p>
          <a:pPr algn="ctr" rtl="0"/>
          <a:r>
            <a:rPr lang="en-US" dirty="0" smtClean="0"/>
            <a:t>Laterality</a:t>
          </a:r>
          <a:endParaRPr lang="en-US" dirty="0"/>
        </a:p>
      </dgm:t>
      <dgm:extLst>
        <a:ext uri="{E40237B7-FDA0-4F09-8148-C483321AD2D9}">
          <dgm14:cNvPr xmlns:dgm14="http://schemas.microsoft.com/office/drawing/2010/diagram" id="0" name="" descr="green box with text Laterality&#10;"/>
        </a:ext>
      </dgm:extLst>
    </dgm:pt>
    <dgm:pt modelId="{1B26D88F-94E2-4251-A452-12AA7A3BDC57}" type="parTrans" cxnId="{54AADD87-9A7E-459F-A430-52127D4CCB79}">
      <dgm:prSet/>
      <dgm:spPr/>
      <dgm:t>
        <a:bodyPr/>
        <a:lstStyle/>
        <a:p>
          <a:pPr algn="ctr"/>
          <a:endParaRPr lang="en-US"/>
        </a:p>
      </dgm:t>
    </dgm:pt>
    <dgm:pt modelId="{3FB187D3-3B1C-429C-98A4-2AE6A57CB81F}" type="sibTrans" cxnId="{54AADD87-9A7E-459F-A430-52127D4CCB79}">
      <dgm:prSet/>
      <dgm:spPr/>
      <dgm:t>
        <a:bodyPr/>
        <a:lstStyle/>
        <a:p>
          <a:pPr algn="ctr"/>
          <a:endParaRPr lang="en-US"/>
        </a:p>
      </dgm:t>
    </dgm:pt>
    <dgm:pt modelId="{38300211-BEC8-43EA-815F-72164E9D1A7B}">
      <dgm:prSet/>
      <dgm:spPr/>
      <dgm:t>
        <a:bodyPr/>
        <a:lstStyle/>
        <a:p>
          <a:pPr algn="ctr" rtl="0"/>
          <a:r>
            <a:rPr lang="en-US" dirty="0" smtClean="0"/>
            <a:t>Episode of Care</a:t>
          </a:r>
          <a:endParaRPr lang="en-US" dirty="0"/>
        </a:p>
      </dgm:t>
      <dgm:extLst>
        <a:ext uri="{E40237B7-FDA0-4F09-8148-C483321AD2D9}">
          <dgm14:cNvPr xmlns:dgm14="http://schemas.microsoft.com/office/drawing/2010/diagram" id="0" name="" descr="green box with text Episode of Care&#10;"/>
        </a:ext>
      </dgm:extLst>
    </dgm:pt>
    <dgm:pt modelId="{265E140C-5D60-44A6-9E32-53156662B479}" type="parTrans" cxnId="{2083934E-4405-4A25-A4D9-D1AB51AE915D}">
      <dgm:prSet/>
      <dgm:spPr/>
      <dgm:t>
        <a:bodyPr/>
        <a:lstStyle/>
        <a:p>
          <a:pPr algn="ctr"/>
          <a:endParaRPr lang="en-US"/>
        </a:p>
      </dgm:t>
    </dgm:pt>
    <dgm:pt modelId="{2C3FB130-4F10-4CFD-B260-353D2977BB37}" type="sibTrans" cxnId="{2083934E-4405-4A25-A4D9-D1AB51AE915D}">
      <dgm:prSet/>
      <dgm:spPr/>
      <dgm:t>
        <a:bodyPr/>
        <a:lstStyle/>
        <a:p>
          <a:pPr algn="ctr"/>
          <a:endParaRPr lang="en-US"/>
        </a:p>
      </dgm:t>
    </dgm:pt>
    <dgm:pt modelId="{7EE9E60C-D82C-44D7-A097-EA99118D3453}">
      <dgm:prSet/>
      <dgm:spPr/>
      <dgm:t>
        <a:bodyPr/>
        <a:lstStyle/>
        <a:p>
          <a:pPr algn="ctr" rtl="0"/>
          <a:r>
            <a:rPr lang="en-US" dirty="0" smtClean="0"/>
            <a:t>Placeholder Character</a:t>
          </a:r>
          <a:endParaRPr lang="en-US" dirty="0"/>
        </a:p>
      </dgm:t>
      <dgm:extLst>
        <a:ext uri="{E40237B7-FDA0-4F09-8148-C483321AD2D9}">
          <dgm14:cNvPr xmlns:dgm14="http://schemas.microsoft.com/office/drawing/2010/diagram" id="0" name="" descr="green box with text Placeholder Character&#10;"/>
        </a:ext>
      </dgm:extLst>
    </dgm:pt>
    <dgm:pt modelId="{BC41DFE5-9D63-4C3D-93BF-DAFED22CF797}" type="parTrans" cxnId="{C9E7ADAF-F695-4D77-A9E0-8FAF8E7D7C42}">
      <dgm:prSet/>
      <dgm:spPr/>
      <dgm:t>
        <a:bodyPr/>
        <a:lstStyle/>
        <a:p>
          <a:pPr algn="ctr"/>
          <a:endParaRPr lang="en-US"/>
        </a:p>
      </dgm:t>
    </dgm:pt>
    <dgm:pt modelId="{32D11545-09BE-40D4-B251-30775D61118C}" type="sibTrans" cxnId="{C9E7ADAF-F695-4D77-A9E0-8FAF8E7D7C42}">
      <dgm:prSet/>
      <dgm:spPr/>
      <dgm:t>
        <a:bodyPr/>
        <a:lstStyle/>
        <a:p>
          <a:pPr algn="ctr"/>
          <a:endParaRPr lang="en-US"/>
        </a:p>
      </dgm:t>
    </dgm:pt>
    <dgm:pt modelId="{8CAEEBD9-B9D2-47A1-B469-C8D3FE9EBD93}">
      <dgm:prSet/>
      <dgm:spPr/>
      <dgm:t>
        <a:bodyPr/>
        <a:lstStyle/>
        <a:p>
          <a:pPr algn="ctr" rtl="0"/>
          <a:r>
            <a:rPr lang="en-US" dirty="0" smtClean="0"/>
            <a:t>OB - Use of Trimesters</a:t>
          </a:r>
          <a:endParaRPr lang="en-US" dirty="0"/>
        </a:p>
      </dgm:t>
    </dgm:pt>
    <dgm:pt modelId="{1BBFCDAC-6283-41EF-83C3-9BD23CDFD8AA}" type="parTrans" cxnId="{79826DF9-3E72-47BB-9534-0EA23D8D8190}">
      <dgm:prSet/>
      <dgm:spPr/>
      <dgm:t>
        <a:bodyPr/>
        <a:lstStyle/>
        <a:p>
          <a:pPr algn="ctr"/>
          <a:endParaRPr lang="en-US"/>
        </a:p>
      </dgm:t>
    </dgm:pt>
    <dgm:pt modelId="{397E8E61-48E4-47DC-B2FC-814AD4E76A3B}" type="sibTrans" cxnId="{79826DF9-3E72-47BB-9534-0EA23D8D8190}">
      <dgm:prSet/>
      <dgm:spPr/>
      <dgm:t>
        <a:bodyPr/>
        <a:lstStyle/>
        <a:p>
          <a:pPr algn="ctr"/>
          <a:endParaRPr lang="en-US"/>
        </a:p>
      </dgm:t>
    </dgm:pt>
    <dgm:pt modelId="{2C64C98D-E2DF-4B2E-9559-CA773500A016}">
      <dgm:prSet/>
      <dgm:spPr/>
      <dgm:t>
        <a:bodyPr/>
        <a:lstStyle/>
        <a:p>
          <a:pPr algn="ctr" rtl="0"/>
          <a:r>
            <a:rPr lang="en-US" dirty="0" smtClean="0"/>
            <a:t>Timeframes</a:t>
          </a:r>
          <a:endParaRPr lang="en-US" dirty="0"/>
        </a:p>
      </dgm:t>
      <dgm:extLst>
        <a:ext uri="{E40237B7-FDA0-4F09-8148-C483321AD2D9}">
          <dgm14:cNvPr xmlns:dgm14="http://schemas.microsoft.com/office/drawing/2010/diagram" id="0" name="" descr="green box with text Timeframes&#10;&#10;"/>
        </a:ext>
      </dgm:extLst>
    </dgm:pt>
    <dgm:pt modelId="{5F03D9DD-4333-4D0B-901F-80EC96AD8D37}" type="parTrans" cxnId="{9C5005C5-9C64-4AA1-8F67-72C633B8445C}">
      <dgm:prSet/>
      <dgm:spPr/>
      <dgm:t>
        <a:bodyPr/>
        <a:lstStyle/>
        <a:p>
          <a:pPr algn="ctr"/>
          <a:endParaRPr lang="en-US"/>
        </a:p>
      </dgm:t>
    </dgm:pt>
    <dgm:pt modelId="{99C5F69F-E1B1-47D4-AB9B-7831BA4075F5}" type="sibTrans" cxnId="{9C5005C5-9C64-4AA1-8F67-72C633B8445C}">
      <dgm:prSet/>
      <dgm:spPr/>
      <dgm:t>
        <a:bodyPr/>
        <a:lstStyle/>
        <a:p>
          <a:pPr algn="ctr"/>
          <a:endParaRPr lang="en-US"/>
        </a:p>
      </dgm:t>
    </dgm:pt>
    <dgm:pt modelId="{2D853AE5-892C-43D0-800D-928C73D144D4}">
      <dgm:prSet/>
      <dgm:spPr/>
      <dgm:t>
        <a:bodyPr/>
        <a:lstStyle/>
        <a:p>
          <a:pPr algn="ctr" rtl="0"/>
          <a:r>
            <a:rPr lang="en-US" dirty="0" smtClean="0"/>
            <a:t>Excludes Notes</a:t>
          </a:r>
          <a:endParaRPr lang="en-US" dirty="0"/>
        </a:p>
      </dgm:t>
      <dgm:extLst>
        <a:ext uri="{E40237B7-FDA0-4F09-8148-C483321AD2D9}">
          <dgm14:cNvPr xmlns:dgm14="http://schemas.microsoft.com/office/drawing/2010/diagram" id="0" name="" descr="green box with text Excludes Notes&#10;"/>
        </a:ext>
      </dgm:extLst>
    </dgm:pt>
    <dgm:pt modelId="{79DA0C20-611D-431F-9ED6-5726C549F126}" type="parTrans" cxnId="{480FE8F7-813C-41B1-8E2D-27AE8DDC5006}">
      <dgm:prSet/>
      <dgm:spPr/>
      <dgm:t>
        <a:bodyPr/>
        <a:lstStyle/>
        <a:p>
          <a:pPr algn="ctr"/>
          <a:endParaRPr lang="en-US"/>
        </a:p>
      </dgm:t>
    </dgm:pt>
    <dgm:pt modelId="{896CAD96-8490-45CE-A28E-92BC50E14AD4}" type="sibTrans" cxnId="{480FE8F7-813C-41B1-8E2D-27AE8DDC5006}">
      <dgm:prSet/>
      <dgm:spPr/>
      <dgm:t>
        <a:bodyPr/>
        <a:lstStyle/>
        <a:p>
          <a:pPr algn="ctr"/>
          <a:endParaRPr lang="en-US"/>
        </a:p>
      </dgm:t>
    </dgm:pt>
    <dgm:pt modelId="{BEEEE584-4A10-4BC1-B483-BD36A9EF069D}" type="pres">
      <dgm:prSet presAssocID="{23238D2C-665D-411F-BCAB-9D5FDD1855B5}" presName="linear" presStyleCnt="0">
        <dgm:presLayoutVars>
          <dgm:animLvl val="lvl"/>
          <dgm:resizeHandles val="exact"/>
        </dgm:presLayoutVars>
      </dgm:prSet>
      <dgm:spPr/>
      <dgm:t>
        <a:bodyPr/>
        <a:lstStyle/>
        <a:p>
          <a:endParaRPr lang="en-US"/>
        </a:p>
      </dgm:t>
    </dgm:pt>
    <dgm:pt modelId="{0B0CCE97-DA82-4B9F-A96A-DF271A3B741A}" type="pres">
      <dgm:prSet presAssocID="{64F1B2D1-CF46-4F65-950C-565CF5CAAB0E}" presName="parentText" presStyleLbl="node1" presStyleIdx="0" presStyleCnt="7">
        <dgm:presLayoutVars>
          <dgm:chMax val="0"/>
          <dgm:bulletEnabled val="1"/>
        </dgm:presLayoutVars>
      </dgm:prSet>
      <dgm:spPr/>
      <dgm:t>
        <a:bodyPr/>
        <a:lstStyle/>
        <a:p>
          <a:endParaRPr lang="en-US"/>
        </a:p>
      </dgm:t>
    </dgm:pt>
    <dgm:pt modelId="{18038B20-D687-43FC-8FB0-34C8586217FA}" type="pres">
      <dgm:prSet presAssocID="{7A33A6F0-9572-42BE-BB18-DDD9740F2E01}" presName="spacer" presStyleCnt="0"/>
      <dgm:spPr/>
    </dgm:pt>
    <dgm:pt modelId="{A0386E44-F646-4778-ADBA-712D5C8356B7}" type="pres">
      <dgm:prSet presAssocID="{01129977-7B4E-4669-ADBE-996AFE4D0094}" presName="parentText" presStyleLbl="node1" presStyleIdx="1" presStyleCnt="7">
        <dgm:presLayoutVars>
          <dgm:chMax val="0"/>
          <dgm:bulletEnabled val="1"/>
        </dgm:presLayoutVars>
      </dgm:prSet>
      <dgm:spPr/>
      <dgm:t>
        <a:bodyPr/>
        <a:lstStyle/>
        <a:p>
          <a:endParaRPr lang="en-US"/>
        </a:p>
      </dgm:t>
    </dgm:pt>
    <dgm:pt modelId="{341ECCF1-F391-48D3-A5D6-8C811E511E7B}" type="pres">
      <dgm:prSet presAssocID="{3FB187D3-3B1C-429C-98A4-2AE6A57CB81F}" presName="spacer" presStyleCnt="0"/>
      <dgm:spPr/>
    </dgm:pt>
    <dgm:pt modelId="{40BCCADC-F8A6-4463-838E-F0F7087524B2}" type="pres">
      <dgm:prSet presAssocID="{38300211-BEC8-43EA-815F-72164E9D1A7B}" presName="parentText" presStyleLbl="node1" presStyleIdx="2" presStyleCnt="7">
        <dgm:presLayoutVars>
          <dgm:chMax val="0"/>
          <dgm:bulletEnabled val="1"/>
        </dgm:presLayoutVars>
      </dgm:prSet>
      <dgm:spPr/>
      <dgm:t>
        <a:bodyPr/>
        <a:lstStyle/>
        <a:p>
          <a:endParaRPr lang="en-US"/>
        </a:p>
      </dgm:t>
    </dgm:pt>
    <dgm:pt modelId="{B02F9675-243B-4F7E-92A2-6C481511D3C5}" type="pres">
      <dgm:prSet presAssocID="{2C3FB130-4F10-4CFD-B260-353D2977BB37}" presName="spacer" presStyleCnt="0"/>
      <dgm:spPr/>
    </dgm:pt>
    <dgm:pt modelId="{7F3F8523-EB25-4B9B-9791-CD6C1F0CAD3B}" type="pres">
      <dgm:prSet presAssocID="{7EE9E60C-D82C-44D7-A097-EA99118D3453}" presName="parentText" presStyleLbl="node1" presStyleIdx="3" presStyleCnt="7">
        <dgm:presLayoutVars>
          <dgm:chMax val="0"/>
          <dgm:bulletEnabled val="1"/>
        </dgm:presLayoutVars>
      </dgm:prSet>
      <dgm:spPr/>
      <dgm:t>
        <a:bodyPr/>
        <a:lstStyle/>
        <a:p>
          <a:endParaRPr lang="en-US"/>
        </a:p>
      </dgm:t>
    </dgm:pt>
    <dgm:pt modelId="{636015E7-D238-4FB9-BC89-EBFA24AC556E}" type="pres">
      <dgm:prSet presAssocID="{32D11545-09BE-40D4-B251-30775D61118C}" presName="spacer" presStyleCnt="0"/>
      <dgm:spPr/>
    </dgm:pt>
    <dgm:pt modelId="{307E147D-E8E2-44FC-B10B-A44FA45E8336}" type="pres">
      <dgm:prSet presAssocID="{8CAEEBD9-B9D2-47A1-B469-C8D3FE9EBD93}" presName="parentText" presStyleLbl="node1" presStyleIdx="4" presStyleCnt="7">
        <dgm:presLayoutVars>
          <dgm:chMax val="0"/>
          <dgm:bulletEnabled val="1"/>
        </dgm:presLayoutVars>
      </dgm:prSet>
      <dgm:spPr/>
      <dgm:t>
        <a:bodyPr/>
        <a:lstStyle/>
        <a:p>
          <a:endParaRPr lang="en-US"/>
        </a:p>
      </dgm:t>
    </dgm:pt>
    <dgm:pt modelId="{60B8F21B-CF6C-4EE1-A9FF-AB6A763A2155}" type="pres">
      <dgm:prSet presAssocID="{397E8E61-48E4-47DC-B2FC-814AD4E76A3B}" presName="spacer" presStyleCnt="0"/>
      <dgm:spPr/>
    </dgm:pt>
    <dgm:pt modelId="{E90EB5BD-EF47-4BC1-AF0B-B2B73F2E0656}" type="pres">
      <dgm:prSet presAssocID="{2C64C98D-E2DF-4B2E-9559-CA773500A016}" presName="parentText" presStyleLbl="node1" presStyleIdx="5" presStyleCnt="7">
        <dgm:presLayoutVars>
          <dgm:chMax val="0"/>
          <dgm:bulletEnabled val="1"/>
        </dgm:presLayoutVars>
      </dgm:prSet>
      <dgm:spPr/>
      <dgm:t>
        <a:bodyPr/>
        <a:lstStyle/>
        <a:p>
          <a:endParaRPr lang="en-US"/>
        </a:p>
      </dgm:t>
    </dgm:pt>
    <dgm:pt modelId="{433DD262-70F1-44C3-AD45-4E6EC00D5EA1}" type="pres">
      <dgm:prSet presAssocID="{99C5F69F-E1B1-47D4-AB9B-7831BA4075F5}" presName="spacer" presStyleCnt="0"/>
      <dgm:spPr/>
    </dgm:pt>
    <dgm:pt modelId="{EF6F3C8A-87CF-4C48-94EF-FBA7C1B35604}" type="pres">
      <dgm:prSet presAssocID="{2D853AE5-892C-43D0-800D-928C73D144D4}" presName="parentText" presStyleLbl="node1" presStyleIdx="6" presStyleCnt="7">
        <dgm:presLayoutVars>
          <dgm:chMax val="0"/>
          <dgm:bulletEnabled val="1"/>
        </dgm:presLayoutVars>
      </dgm:prSet>
      <dgm:spPr/>
      <dgm:t>
        <a:bodyPr/>
        <a:lstStyle/>
        <a:p>
          <a:endParaRPr lang="en-US"/>
        </a:p>
      </dgm:t>
    </dgm:pt>
  </dgm:ptLst>
  <dgm:cxnLst>
    <dgm:cxn modelId="{F6522ADC-C97B-4647-B7F6-3BA01F723800}" type="presOf" srcId="{7EE9E60C-D82C-44D7-A097-EA99118D3453}" destId="{7F3F8523-EB25-4B9B-9791-CD6C1F0CAD3B}" srcOrd="0" destOrd="0" presId="urn:microsoft.com/office/officeart/2005/8/layout/vList2"/>
    <dgm:cxn modelId="{54AADD87-9A7E-459F-A430-52127D4CCB79}" srcId="{23238D2C-665D-411F-BCAB-9D5FDD1855B5}" destId="{01129977-7B4E-4669-ADBE-996AFE4D0094}" srcOrd="1" destOrd="0" parTransId="{1B26D88F-94E2-4251-A452-12AA7A3BDC57}" sibTransId="{3FB187D3-3B1C-429C-98A4-2AE6A57CB81F}"/>
    <dgm:cxn modelId="{C9E7ADAF-F695-4D77-A9E0-8FAF8E7D7C42}" srcId="{23238D2C-665D-411F-BCAB-9D5FDD1855B5}" destId="{7EE9E60C-D82C-44D7-A097-EA99118D3453}" srcOrd="3" destOrd="0" parTransId="{BC41DFE5-9D63-4C3D-93BF-DAFED22CF797}" sibTransId="{32D11545-09BE-40D4-B251-30775D61118C}"/>
    <dgm:cxn modelId="{7E1C66F7-6D2E-4CA5-811A-C059265D1E6F}" type="presOf" srcId="{38300211-BEC8-43EA-815F-72164E9D1A7B}" destId="{40BCCADC-F8A6-4463-838E-F0F7087524B2}" srcOrd="0" destOrd="0" presId="urn:microsoft.com/office/officeart/2005/8/layout/vList2"/>
    <dgm:cxn modelId="{2083934E-4405-4A25-A4D9-D1AB51AE915D}" srcId="{23238D2C-665D-411F-BCAB-9D5FDD1855B5}" destId="{38300211-BEC8-43EA-815F-72164E9D1A7B}" srcOrd="2" destOrd="0" parTransId="{265E140C-5D60-44A6-9E32-53156662B479}" sibTransId="{2C3FB130-4F10-4CFD-B260-353D2977BB37}"/>
    <dgm:cxn modelId="{0EACCC39-DE38-449A-8E92-65228BCBF09C}" type="presOf" srcId="{23238D2C-665D-411F-BCAB-9D5FDD1855B5}" destId="{BEEEE584-4A10-4BC1-B483-BD36A9EF069D}" srcOrd="0" destOrd="0" presId="urn:microsoft.com/office/officeart/2005/8/layout/vList2"/>
    <dgm:cxn modelId="{300B7169-8017-4F50-8C4D-3AC3C1D1C3D8}" type="presOf" srcId="{2D853AE5-892C-43D0-800D-928C73D144D4}" destId="{EF6F3C8A-87CF-4C48-94EF-FBA7C1B35604}" srcOrd="0" destOrd="0" presId="urn:microsoft.com/office/officeart/2005/8/layout/vList2"/>
    <dgm:cxn modelId="{79826DF9-3E72-47BB-9534-0EA23D8D8190}" srcId="{23238D2C-665D-411F-BCAB-9D5FDD1855B5}" destId="{8CAEEBD9-B9D2-47A1-B469-C8D3FE9EBD93}" srcOrd="4" destOrd="0" parTransId="{1BBFCDAC-6283-41EF-83C3-9BD23CDFD8AA}" sibTransId="{397E8E61-48E4-47DC-B2FC-814AD4E76A3B}"/>
    <dgm:cxn modelId="{AFF91B2A-F9D4-4972-8209-08EB979F1A3A}" type="presOf" srcId="{8CAEEBD9-B9D2-47A1-B469-C8D3FE9EBD93}" destId="{307E147D-E8E2-44FC-B10B-A44FA45E8336}" srcOrd="0" destOrd="0" presId="urn:microsoft.com/office/officeart/2005/8/layout/vList2"/>
    <dgm:cxn modelId="{B1B0947C-CAAF-4A2C-AFA0-03AC206DF245}" type="presOf" srcId="{2C64C98D-E2DF-4B2E-9559-CA773500A016}" destId="{E90EB5BD-EF47-4BC1-AF0B-B2B73F2E0656}" srcOrd="0" destOrd="0" presId="urn:microsoft.com/office/officeart/2005/8/layout/vList2"/>
    <dgm:cxn modelId="{69659D33-212D-4E43-9927-EE35CE952AEC}" type="presOf" srcId="{01129977-7B4E-4669-ADBE-996AFE4D0094}" destId="{A0386E44-F646-4778-ADBA-712D5C8356B7}" srcOrd="0" destOrd="0" presId="urn:microsoft.com/office/officeart/2005/8/layout/vList2"/>
    <dgm:cxn modelId="{9C5005C5-9C64-4AA1-8F67-72C633B8445C}" srcId="{23238D2C-665D-411F-BCAB-9D5FDD1855B5}" destId="{2C64C98D-E2DF-4B2E-9559-CA773500A016}" srcOrd="5" destOrd="0" parTransId="{5F03D9DD-4333-4D0B-901F-80EC96AD8D37}" sibTransId="{99C5F69F-E1B1-47D4-AB9B-7831BA4075F5}"/>
    <dgm:cxn modelId="{811EB3BA-C7E6-48C9-A44A-C478145BEDD3}" type="presOf" srcId="{64F1B2D1-CF46-4F65-950C-565CF5CAAB0E}" destId="{0B0CCE97-DA82-4B9F-A96A-DF271A3B741A}" srcOrd="0" destOrd="0" presId="urn:microsoft.com/office/officeart/2005/8/layout/vList2"/>
    <dgm:cxn modelId="{3CDC51E6-8F5F-4A24-9A58-943F57B36DD4}" srcId="{23238D2C-665D-411F-BCAB-9D5FDD1855B5}" destId="{64F1B2D1-CF46-4F65-950C-565CF5CAAB0E}" srcOrd="0" destOrd="0" parTransId="{9486ED52-FD47-4D07-9A37-BACC6E3FB3B4}" sibTransId="{7A33A6F0-9572-42BE-BB18-DDD9740F2E01}"/>
    <dgm:cxn modelId="{480FE8F7-813C-41B1-8E2D-27AE8DDC5006}" srcId="{23238D2C-665D-411F-BCAB-9D5FDD1855B5}" destId="{2D853AE5-892C-43D0-800D-928C73D144D4}" srcOrd="6" destOrd="0" parTransId="{79DA0C20-611D-431F-9ED6-5726C549F126}" sibTransId="{896CAD96-8490-45CE-A28E-92BC50E14AD4}"/>
    <dgm:cxn modelId="{6AB88240-4C82-4D12-85C2-456F198032E4}" type="presParOf" srcId="{BEEEE584-4A10-4BC1-B483-BD36A9EF069D}" destId="{0B0CCE97-DA82-4B9F-A96A-DF271A3B741A}" srcOrd="0" destOrd="0" presId="urn:microsoft.com/office/officeart/2005/8/layout/vList2"/>
    <dgm:cxn modelId="{A7E97E90-37FA-44F0-8FFB-D1930495EA5C}" type="presParOf" srcId="{BEEEE584-4A10-4BC1-B483-BD36A9EF069D}" destId="{18038B20-D687-43FC-8FB0-34C8586217FA}" srcOrd="1" destOrd="0" presId="urn:microsoft.com/office/officeart/2005/8/layout/vList2"/>
    <dgm:cxn modelId="{61792EF5-4FA4-4590-B871-A4A54D77F729}" type="presParOf" srcId="{BEEEE584-4A10-4BC1-B483-BD36A9EF069D}" destId="{A0386E44-F646-4778-ADBA-712D5C8356B7}" srcOrd="2" destOrd="0" presId="urn:microsoft.com/office/officeart/2005/8/layout/vList2"/>
    <dgm:cxn modelId="{7AFBAB6F-528F-4F55-9310-DA8EC7543103}" type="presParOf" srcId="{BEEEE584-4A10-4BC1-B483-BD36A9EF069D}" destId="{341ECCF1-F391-48D3-A5D6-8C811E511E7B}" srcOrd="3" destOrd="0" presId="urn:microsoft.com/office/officeart/2005/8/layout/vList2"/>
    <dgm:cxn modelId="{BC476915-B478-4F54-B155-7A30BEDF9189}" type="presParOf" srcId="{BEEEE584-4A10-4BC1-B483-BD36A9EF069D}" destId="{40BCCADC-F8A6-4463-838E-F0F7087524B2}" srcOrd="4" destOrd="0" presId="urn:microsoft.com/office/officeart/2005/8/layout/vList2"/>
    <dgm:cxn modelId="{7742A08C-808B-4874-93D0-256B33D70992}" type="presParOf" srcId="{BEEEE584-4A10-4BC1-B483-BD36A9EF069D}" destId="{B02F9675-243B-4F7E-92A2-6C481511D3C5}" srcOrd="5" destOrd="0" presId="urn:microsoft.com/office/officeart/2005/8/layout/vList2"/>
    <dgm:cxn modelId="{435EA4F3-5E04-4E72-ABCF-763CA36E2B52}" type="presParOf" srcId="{BEEEE584-4A10-4BC1-B483-BD36A9EF069D}" destId="{7F3F8523-EB25-4B9B-9791-CD6C1F0CAD3B}" srcOrd="6" destOrd="0" presId="urn:microsoft.com/office/officeart/2005/8/layout/vList2"/>
    <dgm:cxn modelId="{7300940E-B462-4FD5-9991-34A7450994BF}" type="presParOf" srcId="{BEEEE584-4A10-4BC1-B483-BD36A9EF069D}" destId="{636015E7-D238-4FB9-BC89-EBFA24AC556E}" srcOrd="7" destOrd="0" presId="urn:microsoft.com/office/officeart/2005/8/layout/vList2"/>
    <dgm:cxn modelId="{C70D80D8-721C-4EC8-8DCC-BAAB6CB07050}" type="presParOf" srcId="{BEEEE584-4A10-4BC1-B483-BD36A9EF069D}" destId="{307E147D-E8E2-44FC-B10B-A44FA45E8336}" srcOrd="8" destOrd="0" presId="urn:microsoft.com/office/officeart/2005/8/layout/vList2"/>
    <dgm:cxn modelId="{89DAE7FB-8063-40A0-99F8-50126FA9A754}" type="presParOf" srcId="{BEEEE584-4A10-4BC1-B483-BD36A9EF069D}" destId="{60B8F21B-CF6C-4EE1-A9FF-AB6A763A2155}" srcOrd="9" destOrd="0" presId="urn:microsoft.com/office/officeart/2005/8/layout/vList2"/>
    <dgm:cxn modelId="{E6A3733F-35B0-40D2-BB84-F8CAC1FF6BBE}" type="presParOf" srcId="{BEEEE584-4A10-4BC1-B483-BD36A9EF069D}" destId="{E90EB5BD-EF47-4BC1-AF0B-B2B73F2E0656}" srcOrd="10" destOrd="0" presId="urn:microsoft.com/office/officeart/2005/8/layout/vList2"/>
    <dgm:cxn modelId="{8EB59730-5E1E-4CD8-B873-174BEEAFDC80}" type="presParOf" srcId="{BEEEE584-4A10-4BC1-B483-BD36A9EF069D}" destId="{433DD262-70F1-44C3-AD45-4E6EC00D5EA1}" srcOrd="11" destOrd="0" presId="urn:microsoft.com/office/officeart/2005/8/layout/vList2"/>
    <dgm:cxn modelId="{8508F2FA-AAA2-4173-B231-858FC2A44CF2}" type="presParOf" srcId="{BEEEE584-4A10-4BC1-B483-BD36A9EF069D}" destId="{EF6F3C8A-87CF-4C48-94EF-FBA7C1B35604}"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85CC768-89AA-48D9-B15A-B4F00C99E72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1AEF1F7-B6E5-4F06-9882-F37A15E31DA9}">
      <dgm:prSet/>
      <dgm:spPr/>
      <dgm:t>
        <a:bodyPr/>
        <a:lstStyle/>
        <a:p>
          <a:pPr rtl="0"/>
          <a:r>
            <a:rPr lang="en-US" dirty="0" smtClean="0"/>
            <a:t>Classification of environmental events and circumstances as the cause of injury, and other adverse effects. </a:t>
          </a:r>
          <a:endParaRPr lang="en-US" dirty="0"/>
        </a:p>
      </dgm:t>
      <dgm:extLst>
        <a:ext uri="{E40237B7-FDA0-4F09-8148-C483321AD2D9}">
          <dgm14:cNvPr xmlns:dgm14="http://schemas.microsoft.com/office/drawing/2010/diagram" id="0" name="" descr="box with text Classification of environmental events and circumstances as the cause of injury, and other adverse effects. &#10;"/>
        </a:ext>
      </dgm:extLst>
    </dgm:pt>
    <dgm:pt modelId="{419751D9-6818-4D5B-8196-7D78D319742B}" type="parTrans" cxnId="{B11A1DC0-2E6A-4555-8971-6F5C6C29C558}">
      <dgm:prSet/>
      <dgm:spPr/>
      <dgm:t>
        <a:bodyPr/>
        <a:lstStyle/>
        <a:p>
          <a:endParaRPr lang="en-US"/>
        </a:p>
      </dgm:t>
    </dgm:pt>
    <dgm:pt modelId="{9E88E43E-A6AC-409B-A224-A8BED0651CDA}" type="sibTrans" cxnId="{B11A1DC0-2E6A-4555-8971-6F5C6C29C558}">
      <dgm:prSet/>
      <dgm:spPr/>
      <dgm:t>
        <a:bodyPr/>
        <a:lstStyle/>
        <a:p>
          <a:endParaRPr lang="en-US"/>
        </a:p>
      </dgm:t>
    </dgm:pt>
    <dgm:pt modelId="{F9ED2B80-4F1F-4EE9-9F3F-414C3E258235}">
      <dgm:prSet/>
      <dgm:spPr/>
      <dgm:t>
        <a:bodyPr/>
        <a:lstStyle/>
        <a:p>
          <a:pPr rtl="0"/>
          <a:r>
            <a:rPr lang="en-US" dirty="0" smtClean="0"/>
            <a:t>Always used secondary to a code from another </a:t>
          </a:r>
          <a:r>
            <a:rPr lang="en-US" dirty="0" smtClean="0"/>
            <a:t>chapter.</a:t>
          </a:r>
          <a:endParaRPr lang="en-US" dirty="0"/>
        </a:p>
      </dgm:t>
      <dgm:extLst>
        <a:ext uri="{E40237B7-FDA0-4F09-8148-C483321AD2D9}">
          <dgm14:cNvPr xmlns:dgm14="http://schemas.microsoft.com/office/drawing/2010/diagram" id="0" name="" descr="box with text Always used secondary to a code from another chapter&#10;"/>
        </a:ext>
      </dgm:extLst>
    </dgm:pt>
    <dgm:pt modelId="{E6647E43-3E36-4282-A5AE-EEFA421A6CC8}" type="parTrans" cxnId="{FE513489-5080-4A64-8137-8C46E3DD5DDB}">
      <dgm:prSet/>
      <dgm:spPr/>
      <dgm:t>
        <a:bodyPr/>
        <a:lstStyle/>
        <a:p>
          <a:endParaRPr lang="en-US"/>
        </a:p>
      </dgm:t>
    </dgm:pt>
    <dgm:pt modelId="{0A3D1837-BE67-46D0-BB89-570F58960F4D}" type="sibTrans" cxnId="{FE513489-5080-4A64-8137-8C46E3DD5DDB}">
      <dgm:prSet/>
      <dgm:spPr/>
      <dgm:t>
        <a:bodyPr/>
        <a:lstStyle/>
        <a:p>
          <a:endParaRPr lang="en-US"/>
        </a:p>
      </dgm:t>
    </dgm:pt>
    <dgm:pt modelId="{13F743DF-9D19-4A84-8012-C028D1AC5B58}">
      <dgm:prSet/>
      <dgm:spPr/>
      <dgm:t>
        <a:bodyPr/>
        <a:lstStyle/>
        <a:p>
          <a:pPr rtl="0"/>
          <a:r>
            <a:rPr lang="en-US" dirty="0" smtClean="0"/>
            <a:t>Review the guidelines!</a:t>
          </a:r>
          <a:endParaRPr lang="en-US" dirty="0"/>
        </a:p>
      </dgm:t>
      <dgm:extLst>
        <a:ext uri="{E40237B7-FDA0-4F09-8148-C483321AD2D9}">
          <dgm14:cNvPr xmlns:dgm14="http://schemas.microsoft.com/office/drawing/2010/diagram" id="0" name="" descr="box with text Review the guidelines!&#10;"/>
        </a:ext>
      </dgm:extLst>
    </dgm:pt>
    <dgm:pt modelId="{1C8C728F-FC7B-4CD4-A715-63530FDF043F}" type="parTrans" cxnId="{0D88683D-0F42-40C1-9792-269917D0E4A9}">
      <dgm:prSet/>
      <dgm:spPr/>
      <dgm:t>
        <a:bodyPr/>
        <a:lstStyle/>
        <a:p>
          <a:endParaRPr lang="en-US"/>
        </a:p>
      </dgm:t>
    </dgm:pt>
    <dgm:pt modelId="{49936725-2671-4655-9687-6A2461E43800}" type="sibTrans" cxnId="{0D88683D-0F42-40C1-9792-269917D0E4A9}">
      <dgm:prSet/>
      <dgm:spPr/>
      <dgm:t>
        <a:bodyPr/>
        <a:lstStyle/>
        <a:p>
          <a:endParaRPr lang="en-US"/>
        </a:p>
      </dgm:t>
    </dgm:pt>
    <dgm:pt modelId="{26D42DCF-1D99-4E3B-AC8F-48AE70644484}" type="pres">
      <dgm:prSet presAssocID="{E85CC768-89AA-48D9-B15A-B4F00C99E728}" presName="vert0" presStyleCnt="0">
        <dgm:presLayoutVars>
          <dgm:dir/>
          <dgm:animOne val="branch"/>
          <dgm:animLvl val="lvl"/>
        </dgm:presLayoutVars>
      </dgm:prSet>
      <dgm:spPr/>
      <dgm:t>
        <a:bodyPr/>
        <a:lstStyle/>
        <a:p>
          <a:endParaRPr lang="en-US"/>
        </a:p>
      </dgm:t>
    </dgm:pt>
    <dgm:pt modelId="{360FA5F7-8090-4BED-B747-AD706B045639}" type="pres">
      <dgm:prSet presAssocID="{81AEF1F7-B6E5-4F06-9882-F37A15E31DA9}" presName="thickLine" presStyleLbl="alignNode1" presStyleIdx="0" presStyleCnt="3"/>
      <dgm:spPr/>
      <dgm:extLst>
        <a:ext uri="{E40237B7-FDA0-4F09-8148-C483321AD2D9}">
          <dgm14:cNvPr xmlns:dgm14="http://schemas.microsoft.com/office/drawing/2010/diagram" id="0" name="" descr="Classification of environmental events and circumstances as the cause of injury, and other adverse effects. &#10;&#10;Always used secondary to a code from another chapter&#10;&#10;Review the guidelines!&#10;"/>
        </a:ext>
      </dgm:extLst>
    </dgm:pt>
    <dgm:pt modelId="{B34A8F6C-7D53-4410-9A16-925D48A6F007}" type="pres">
      <dgm:prSet presAssocID="{81AEF1F7-B6E5-4F06-9882-F37A15E31DA9}" presName="horz1" presStyleCnt="0"/>
      <dgm:spPr/>
    </dgm:pt>
    <dgm:pt modelId="{84C5ADCE-2827-4FB1-AAD4-2F120A4393B9}" type="pres">
      <dgm:prSet presAssocID="{81AEF1F7-B6E5-4F06-9882-F37A15E31DA9}" presName="tx1" presStyleLbl="revTx" presStyleIdx="0" presStyleCnt="3"/>
      <dgm:spPr/>
      <dgm:t>
        <a:bodyPr/>
        <a:lstStyle/>
        <a:p>
          <a:endParaRPr lang="en-US"/>
        </a:p>
      </dgm:t>
    </dgm:pt>
    <dgm:pt modelId="{0AA09F5F-B44E-4C5E-8020-EF1B5D1755B9}" type="pres">
      <dgm:prSet presAssocID="{81AEF1F7-B6E5-4F06-9882-F37A15E31DA9}" presName="vert1" presStyleCnt="0"/>
      <dgm:spPr/>
    </dgm:pt>
    <dgm:pt modelId="{44BD0236-1B76-4C77-9FDE-2A47885CB689}" type="pres">
      <dgm:prSet presAssocID="{F9ED2B80-4F1F-4EE9-9F3F-414C3E258235}" presName="thickLine" presStyleLbl="alignNode1" presStyleIdx="1" presStyleCnt="3"/>
      <dgm:spPr/>
      <dgm:extLst>
        <a:ext uri="{E40237B7-FDA0-4F09-8148-C483321AD2D9}">
          <dgm14:cNvPr xmlns:dgm14="http://schemas.microsoft.com/office/drawing/2010/diagram" id="0" name="" descr="Classification of environmental events and circumstances as the cause of injury, and other adverse effects. &#10;&#10;Always used secondary to a code from another chapter&#10;&#10;Review the guidelines!&#10;"/>
        </a:ext>
      </dgm:extLst>
    </dgm:pt>
    <dgm:pt modelId="{45007F22-A5A5-4175-9E23-105528273A4B}" type="pres">
      <dgm:prSet presAssocID="{F9ED2B80-4F1F-4EE9-9F3F-414C3E258235}" presName="horz1" presStyleCnt="0"/>
      <dgm:spPr/>
    </dgm:pt>
    <dgm:pt modelId="{5E7B796C-E66D-48A3-97A8-9D0329F9E9E0}" type="pres">
      <dgm:prSet presAssocID="{F9ED2B80-4F1F-4EE9-9F3F-414C3E258235}" presName="tx1" presStyleLbl="revTx" presStyleIdx="1" presStyleCnt="3"/>
      <dgm:spPr/>
      <dgm:t>
        <a:bodyPr/>
        <a:lstStyle/>
        <a:p>
          <a:endParaRPr lang="en-US"/>
        </a:p>
      </dgm:t>
    </dgm:pt>
    <dgm:pt modelId="{B652FC9C-BFE4-46A9-A512-C5B5DA423FA8}" type="pres">
      <dgm:prSet presAssocID="{F9ED2B80-4F1F-4EE9-9F3F-414C3E258235}" presName="vert1" presStyleCnt="0"/>
      <dgm:spPr/>
    </dgm:pt>
    <dgm:pt modelId="{4BE6995D-8B26-4DF4-A804-54BE219F1C9C}" type="pres">
      <dgm:prSet presAssocID="{13F743DF-9D19-4A84-8012-C028D1AC5B58}" presName="thickLine" presStyleLbl="alignNode1" presStyleIdx="2" presStyleCnt="3"/>
      <dgm:spPr/>
      <dgm:extLst>
        <a:ext uri="{E40237B7-FDA0-4F09-8148-C483321AD2D9}">
          <dgm14:cNvPr xmlns:dgm14="http://schemas.microsoft.com/office/drawing/2010/diagram" id="0" name="" descr="Classification of environmental events and circumstances as the cause of injury, and other adverse effects. &#10;&#10;Always used secondary to a code from another chapter&#10;&#10;Review the guidelines!&#10;"/>
        </a:ext>
      </dgm:extLst>
    </dgm:pt>
    <dgm:pt modelId="{C65B847E-0C0F-4428-B8DD-150B4AE429BD}" type="pres">
      <dgm:prSet presAssocID="{13F743DF-9D19-4A84-8012-C028D1AC5B58}" presName="horz1" presStyleCnt="0"/>
      <dgm:spPr/>
    </dgm:pt>
    <dgm:pt modelId="{F882DD2C-7034-4867-A87F-74ECF2C3DE72}" type="pres">
      <dgm:prSet presAssocID="{13F743DF-9D19-4A84-8012-C028D1AC5B58}" presName="tx1" presStyleLbl="revTx" presStyleIdx="2" presStyleCnt="3"/>
      <dgm:spPr/>
      <dgm:t>
        <a:bodyPr/>
        <a:lstStyle/>
        <a:p>
          <a:endParaRPr lang="en-US"/>
        </a:p>
      </dgm:t>
    </dgm:pt>
    <dgm:pt modelId="{4C91FD08-3C13-48FF-85C7-631961304E16}" type="pres">
      <dgm:prSet presAssocID="{13F743DF-9D19-4A84-8012-C028D1AC5B58}" presName="vert1" presStyleCnt="0"/>
      <dgm:spPr/>
    </dgm:pt>
  </dgm:ptLst>
  <dgm:cxnLst>
    <dgm:cxn modelId="{7F5EE554-5C5A-49A3-B381-3032EA2961D9}" type="presOf" srcId="{81AEF1F7-B6E5-4F06-9882-F37A15E31DA9}" destId="{84C5ADCE-2827-4FB1-AAD4-2F120A4393B9}" srcOrd="0" destOrd="0" presId="urn:microsoft.com/office/officeart/2008/layout/LinedList"/>
    <dgm:cxn modelId="{B11A1DC0-2E6A-4555-8971-6F5C6C29C558}" srcId="{E85CC768-89AA-48D9-B15A-B4F00C99E728}" destId="{81AEF1F7-B6E5-4F06-9882-F37A15E31DA9}" srcOrd="0" destOrd="0" parTransId="{419751D9-6818-4D5B-8196-7D78D319742B}" sibTransId="{9E88E43E-A6AC-409B-A224-A8BED0651CDA}"/>
    <dgm:cxn modelId="{613EA33B-4BF7-4454-A4F2-B83B4BA7AB59}" type="presOf" srcId="{F9ED2B80-4F1F-4EE9-9F3F-414C3E258235}" destId="{5E7B796C-E66D-48A3-97A8-9D0329F9E9E0}" srcOrd="0" destOrd="0" presId="urn:microsoft.com/office/officeart/2008/layout/LinedList"/>
    <dgm:cxn modelId="{0D88683D-0F42-40C1-9792-269917D0E4A9}" srcId="{E85CC768-89AA-48D9-B15A-B4F00C99E728}" destId="{13F743DF-9D19-4A84-8012-C028D1AC5B58}" srcOrd="2" destOrd="0" parTransId="{1C8C728F-FC7B-4CD4-A715-63530FDF043F}" sibTransId="{49936725-2671-4655-9687-6A2461E43800}"/>
    <dgm:cxn modelId="{D4F60852-58FB-4692-A3E8-E364FCE5F344}" type="presOf" srcId="{E85CC768-89AA-48D9-B15A-B4F00C99E728}" destId="{26D42DCF-1D99-4E3B-AC8F-48AE70644484}" srcOrd="0" destOrd="0" presId="urn:microsoft.com/office/officeart/2008/layout/LinedList"/>
    <dgm:cxn modelId="{FE513489-5080-4A64-8137-8C46E3DD5DDB}" srcId="{E85CC768-89AA-48D9-B15A-B4F00C99E728}" destId="{F9ED2B80-4F1F-4EE9-9F3F-414C3E258235}" srcOrd="1" destOrd="0" parTransId="{E6647E43-3E36-4282-A5AE-EEFA421A6CC8}" sibTransId="{0A3D1837-BE67-46D0-BB89-570F58960F4D}"/>
    <dgm:cxn modelId="{CDAB1329-68E9-4370-823C-A7E5868D35D8}" type="presOf" srcId="{13F743DF-9D19-4A84-8012-C028D1AC5B58}" destId="{F882DD2C-7034-4867-A87F-74ECF2C3DE72}" srcOrd="0" destOrd="0" presId="urn:microsoft.com/office/officeart/2008/layout/LinedList"/>
    <dgm:cxn modelId="{1396C9F2-57AE-4699-8DE3-BA441133D8B0}" type="presParOf" srcId="{26D42DCF-1D99-4E3B-AC8F-48AE70644484}" destId="{360FA5F7-8090-4BED-B747-AD706B045639}" srcOrd="0" destOrd="0" presId="urn:microsoft.com/office/officeart/2008/layout/LinedList"/>
    <dgm:cxn modelId="{82E22A22-A917-41DA-A008-E39751BBDC9F}" type="presParOf" srcId="{26D42DCF-1D99-4E3B-AC8F-48AE70644484}" destId="{B34A8F6C-7D53-4410-9A16-925D48A6F007}" srcOrd="1" destOrd="0" presId="urn:microsoft.com/office/officeart/2008/layout/LinedList"/>
    <dgm:cxn modelId="{206C1FFF-645C-4F85-B5FC-C3EC742D0BBB}" type="presParOf" srcId="{B34A8F6C-7D53-4410-9A16-925D48A6F007}" destId="{84C5ADCE-2827-4FB1-AAD4-2F120A4393B9}" srcOrd="0" destOrd="0" presId="urn:microsoft.com/office/officeart/2008/layout/LinedList"/>
    <dgm:cxn modelId="{62F4BA40-CD6F-41D8-902D-F5F00B2F98F4}" type="presParOf" srcId="{B34A8F6C-7D53-4410-9A16-925D48A6F007}" destId="{0AA09F5F-B44E-4C5E-8020-EF1B5D1755B9}" srcOrd="1" destOrd="0" presId="urn:microsoft.com/office/officeart/2008/layout/LinedList"/>
    <dgm:cxn modelId="{A98870E0-3050-42F3-BAA2-F908C1406247}" type="presParOf" srcId="{26D42DCF-1D99-4E3B-AC8F-48AE70644484}" destId="{44BD0236-1B76-4C77-9FDE-2A47885CB689}" srcOrd="2" destOrd="0" presId="urn:microsoft.com/office/officeart/2008/layout/LinedList"/>
    <dgm:cxn modelId="{AC8B4D66-7D26-4B31-AAD6-2BA72BCA57B5}" type="presParOf" srcId="{26D42DCF-1D99-4E3B-AC8F-48AE70644484}" destId="{45007F22-A5A5-4175-9E23-105528273A4B}" srcOrd="3" destOrd="0" presId="urn:microsoft.com/office/officeart/2008/layout/LinedList"/>
    <dgm:cxn modelId="{661253EC-158E-49C2-A494-73309B56054D}" type="presParOf" srcId="{45007F22-A5A5-4175-9E23-105528273A4B}" destId="{5E7B796C-E66D-48A3-97A8-9D0329F9E9E0}" srcOrd="0" destOrd="0" presId="urn:microsoft.com/office/officeart/2008/layout/LinedList"/>
    <dgm:cxn modelId="{10414017-0623-4C1E-827D-D64538FE88A3}" type="presParOf" srcId="{45007F22-A5A5-4175-9E23-105528273A4B}" destId="{B652FC9C-BFE4-46A9-A512-C5B5DA423FA8}" srcOrd="1" destOrd="0" presId="urn:microsoft.com/office/officeart/2008/layout/LinedList"/>
    <dgm:cxn modelId="{4D933DD8-C20A-4EE4-9AE4-75C8A5862AC8}" type="presParOf" srcId="{26D42DCF-1D99-4E3B-AC8F-48AE70644484}" destId="{4BE6995D-8B26-4DF4-A804-54BE219F1C9C}" srcOrd="4" destOrd="0" presId="urn:microsoft.com/office/officeart/2008/layout/LinedList"/>
    <dgm:cxn modelId="{8FD4662D-5564-4317-834B-7F9313BFAC92}" type="presParOf" srcId="{26D42DCF-1D99-4E3B-AC8F-48AE70644484}" destId="{C65B847E-0C0F-4428-B8DD-150B4AE429BD}" srcOrd="5" destOrd="0" presId="urn:microsoft.com/office/officeart/2008/layout/LinedList"/>
    <dgm:cxn modelId="{B8068190-1CE6-4E31-ABBD-25DF3F1EF6F8}" type="presParOf" srcId="{C65B847E-0C0F-4428-B8DD-150B4AE429BD}" destId="{F882DD2C-7034-4867-A87F-74ECF2C3DE72}" srcOrd="0" destOrd="0" presId="urn:microsoft.com/office/officeart/2008/layout/LinedList"/>
    <dgm:cxn modelId="{E4782E84-5591-4E41-A5A0-347F6ADE2F20}" type="presParOf" srcId="{C65B847E-0C0F-4428-B8DD-150B4AE429BD}" destId="{4C91FD08-3C13-48FF-85C7-631961304E1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822F4B1-0215-4F95-9CD4-B380F7B4F62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F40C876-3EC7-43D3-B2C7-E6A65F665C6B}">
      <dgm:prSet phldrT="[Text]" custT="1"/>
      <dgm:spPr/>
      <dgm:t>
        <a:bodyPr/>
        <a:lstStyle/>
        <a:p>
          <a:r>
            <a:rPr lang="en-US" sz="2800" dirty="0" smtClean="0"/>
            <a:t>ICD-10-CM Coder Training Manual, 2013 Edition</a:t>
          </a:r>
        </a:p>
        <a:p>
          <a:r>
            <a:rPr lang="en-US" sz="2800" dirty="0" smtClean="0"/>
            <a:t>AHIMA Press</a:t>
          </a:r>
          <a:endParaRPr lang="en-US" sz="2800" dirty="0"/>
        </a:p>
      </dgm:t>
      <dgm:extLst>
        <a:ext uri="{E40237B7-FDA0-4F09-8148-C483321AD2D9}">
          <dgm14:cNvPr xmlns:dgm14="http://schemas.microsoft.com/office/drawing/2010/diagram" id="0" name="" descr="box with text ICD-10-CM Coder Training Manual, 2013 Edition&#10;AHIMA Press&#10;"/>
        </a:ext>
      </dgm:extLst>
    </dgm:pt>
    <dgm:pt modelId="{F88B497D-E894-43BA-978C-57D57C6DF13E}" type="parTrans" cxnId="{46E4D72A-E6C3-40C3-900D-6C77D29779BE}">
      <dgm:prSet/>
      <dgm:spPr/>
      <dgm:t>
        <a:bodyPr/>
        <a:lstStyle/>
        <a:p>
          <a:endParaRPr lang="en-US"/>
        </a:p>
      </dgm:t>
    </dgm:pt>
    <dgm:pt modelId="{F1C480DA-BAE0-49E4-921C-4AB653CAEA7D}" type="sibTrans" cxnId="{46E4D72A-E6C3-40C3-900D-6C77D29779BE}">
      <dgm:prSet/>
      <dgm:spPr/>
      <dgm:t>
        <a:bodyPr/>
        <a:lstStyle/>
        <a:p>
          <a:endParaRPr lang="en-US"/>
        </a:p>
      </dgm:t>
    </dgm:pt>
    <dgm:pt modelId="{0D83A9FD-7B4A-4624-B00B-78EED78CA967}">
      <dgm:prSet phldrT="[Text]" custT="1"/>
      <dgm:spPr/>
      <dgm:t>
        <a:bodyPr/>
        <a:lstStyle/>
        <a:p>
          <a:r>
            <a:rPr lang="en-US" sz="2800" dirty="0" smtClean="0"/>
            <a:t>ICD-9-CM Coding: Theory and Practice with ICD-10, 2013/2014 Edition</a:t>
          </a:r>
        </a:p>
        <a:p>
          <a:r>
            <a:rPr lang="en-US" sz="2800" dirty="0" smtClean="0"/>
            <a:t>Elsevier Saunders</a:t>
          </a:r>
          <a:endParaRPr lang="en-US" sz="2800" dirty="0"/>
        </a:p>
      </dgm:t>
      <dgm:extLst>
        <a:ext uri="{E40237B7-FDA0-4F09-8148-C483321AD2D9}">
          <dgm14:cNvPr xmlns:dgm14="http://schemas.microsoft.com/office/drawing/2010/diagram" id="0" name="" descr="box with text ICD-9-CM Coding: Theory and Practice with ICD-10, 2013/2014 Edition Elsevier Saunders&#10;&#10;"/>
        </a:ext>
      </dgm:extLst>
    </dgm:pt>
    <dgm:pt modelId="{4C729F91-527F-4B17-96BC-48A8FDBDCC27}" type="parTrans" cxnId="{03704257-962B-4C49-A7EE-E78922AC8910}">
      <dgm:prSet/>
      <dgm:spPr/>
      <dgm:t>
        <a:bodyPr/>
        <a:lstStyle/>
        <a:p>
          <a:endParaRPr lang="en-US"/>
        </a:p>
      </dgm:t>
    </dgm:pt>
    <dgm:pt modelId="{A07F04CA-DF32-48EF-A778-B80466D43A2B}" type="sibTrans" cxnId="{03704257-962B-4C49-A7EE-E78922AC8910}">
      <dgm:prSet/>
      <dgm:spPr/>
      <dgm:t>
        <a:bodyPr/>
        <a:lstStyle/>
        <a:p>
          <a:endParaRPr lang="en-US"/>
        </a:p>
      </dgm:t>
    </dgm:pt>
    <dgm:pt modelId="{E0164B1E-C049-44FE-B82F-102A26A133DF}">
      <dgm:prSet phldrT="[Text]" custT="1"/>
      <dgm:spPr/>
      <dgm:t>
        <a:bodyPr/>
        <a:lstStyle/>
        <a:p>
          <a:r>
            <a:rPr lang="en-US" sz="2800" dirty="0" smtClean="0"/>
            <a:t>ICD-10-CM Primer. Journal of AHIMA 79, no.5 (May 2008): 64-66. </a:t>
          </a:r>
          <a:endParaRPr lang="en-US" sz="2800" dirty="0"/>
        </a:p>
      </dgm:t>
    </dgm:pt>
    <dgm:pt modelId="{B7ECD4A7-4FA9-48BE-BDFB-589E6D6C7588}" type="parTrans" cxnId="{1285D0BA-0F92-4F34-B59D-C1A77FF2F58F}">
      <dgm:prSet/>
      <dgm:spPr/>
      <dgm:t>
        <a:bodyPr/>
        <a:lstStyle/>
        <a:p>
          <a:endParaRPr lang="en-US"/>
        </a:p>
      </dgm:t>
    </dgm:pt>
    <dgm:pt modelId="{42DCFFCA-49FD-4F64-8F1E-9AD7085DA7AE}" type="sibTrans" cxnId="{1285D0BA-0F92-4F34-B59D-C1A77FF2F58F}">
      <dgm:prSet/>
      <dgm:spPr/>
      <dgm:t>
        <a:bodyPr/>
        <a:lstStyle/>
        <a:p>
          <a:endParaRPr lang="en-US"/>
        </a:p>
      </dgm:t>
    </dgm:pt>
    <dgm:pt modelId="{0A818AC3-E475-441B-B7E5-44A5D2B46722}" type="pres">
      <dgm:prSet presAssocID="{A822F4B1-0215-4F95-9CD4-B380F7B4F623}" presName="vert0" presStyleCnt="0">
        <dgm:presLayoutVars>
          <dgm:dir/>
          <dgm:animOne val="branch"/>
          <dgm:animLvl val="lvl"/>
        </dgm:presLayoutVars>
      </dgm:prSet>
      <dgm:spPr/>
      <dgm:t>
        <a:bodyPr/>
        <a:lstStyle/>
        <a:p>
          <a:endParaRPr lang="en-US"/>
        </a:p>
      </dgm:t>
    </dgm:pt>
    <dgm:pt modelId="{029A586A-4A7B-4E8C-B334-0787F6E8E6CF}" type="pres">
      <dgm:prSet presAssocID="{9F40C876-3EC7-43D3-B2C7-E6A65F665C6B}" presName="thickLine" presStyleLbl="alignNode1" presStyleIdx="0" presStyleCnt="3"/>
      <dgm:spPr/>
    </dgm:pt>
    <dgm:pt modelId="{E2ED05EB-FE90-4F0F-9089-68626A4D3CE5}" type="pres">
      <dgm:prSet presAssocID="{9F40C876-3EC7-43D3-B2C7-E6A65F665C6B}" presName="horz1" presStyleCnt="0"/>
      <dgm:spPr/>
    </dgm:pt>
    <dgm:pt modelId="{957F975C-5F9F-4871-9302-6F67AFFBC342}" type="pres">
      <dgm:prSet presAssocID="{9F40C876-3EC7-43D3-B2C7-E6A65F665C6B}" presName="tx1" presStyleLbl="revTx" presStyleIdx="0" presStyleCnt="3"/>
      <dgm:spPr/>
      <dgm:t>
        <a:bodyPr/>
        <a:lstStyle/>
        <a:p>
          <a:endParaRPr lang="en-US"/>
        </a:p>
      </dgm:t>
    </dgm:pt>
    <dgm:pt modelId="{3910EA82-E2BD-4301-8658-B3BA9C4B6A40}" type="pres">
      <dgm:prSet presAssocID="{9F40C876-3EC7-43D3-B2C7-E6A65F665C6B}" presName="vert1" presStyleCnt="0"/>
      <dgm:spPr/>
    </dgm:pt>
    <dgm:pt modelId="{DD5D7060-3BFE-424C-81AE-30B47C2986CE}" type="pres">
      <dgm:prSet presAssocID="{0D83A9FD-7B4A-4624-B00B-78EED78CA967}" presName="thickLine" presStyleLbl="alignNode1" presStyleIdx="1" presStyleCnt="3"/>
      <dgm:spPr/>
    </dgm:pt>
    <dgm:pt modelId="{5CE4DC41-3C0D-47A6-A304-6CC2351879CE}" type="pres">
      <dgm:prSet presAssocID="{0D83A9FD-7B4A-4624-B00B-78EED78CA967}" presName="horz1" presStyleCnt="0"/>
      <dgm:spPr/>
    </dgm:pt>
    <dgm:pt modelId="{8A16BBF2-E380-4DBA-94F9-3CF388A032FA}" type="pres">
      <dgm:prSet presAssocID="{0D83A9FD-7B4A-4624-B00B-78EED78CA967}" presName="tx1" presStyleLbl="revTx" presStyleIdx="1" presStyleCnt="3"/>
      <dgm:spPr/>
      <dgm:t>
        <a:bodyPr/>
        <a:lstStyle/>
        <a:p>
          <a:endParaRPr lang="en-US"/>
        </a:p>
      </dgm:t>
    </dgm:pt>
    <dgm:pt modelId="{6CDB3D62-7F55-405E-BDEF-52EC367A5921}" type="pres">
      <dgm:prSet presAssocID="{0D83A9FD-7B4A-4624-B00B-78EED78CA967}" presName="vert1" presStyleCnt="0"/>
      <dgm:spPr/>
    </dgm:pt>
    <dgm:pt modelId="{BAB2D476-370F-40CC-8E12-D8EBE9CA112F}" type="pres">
      <dgm:prSet presAssocID="{E0164B1E-C049-44FE-B82F-102A26A133DF}" presName="thickLine" presStyleLbl="alignNode1" presStyleIdx="2" presStyleCnt="3"/>
      <dgm:spPr/>
    </dgm:pt>
    <dgm:pt modelId="{B9780E6D-2ED8-4304-A678-A14B89F2BE28}" type="pres">
      <dgm:prSet presAssocID="{E0164B1E-C049-44FE-B82F-102A26A133DF}" presName="horz1" presStyleCnt="0"/>
      <dgm:spPr/>
    </dgm:pt>
    <dgm:pt modelId="{97EA24C9-9F0E-4E79-896F-83C53134A99D}" type="pres">
      <dgm:prSet presAssocID="{E0164B1E-C049-44FE-B82F-102A26A133DF}" presName="tx1" presStyleLbl="revTx" presStyleIdx="2" presStyleCnt="3"/>
      <dgm:spPr/>
      <dgm:t>
        <a:bodyPr/>
        <a:lstStyle/>
        <a:p>
          <a:endParaRPr lang="en-US"/>
        </a:p>
      </dgm:t>
    </dgm:pt>
    <dgm:pt modelId="{B6EB8EDC-D4A2-40D2-A586-D9280AED3275}" type="pres">
      <dgm:prSet presAssocID="{E0164B1E-C049-44FE-B82F-102A26A133DF}" presName="vert1" presStyleCnt="0"/>
      <dgm:spPr/>
    </dgm:pt>
  </dgm:ptLst>
  <dgm:cxnLst>
    <dgm:cxn modelId="{D181B310-3BF3-41A4-BEB5-00FDCADAA83D}" type="presOf" srcId="{E0164B1E-C049-44FE-B82F-102A26A133DF}" destId="{97EA24C9-9F0E-4E79-896F-83C53134A99D}" srcOrd="0" destOrd="0" presId="urn:microsoft.com/office/officeart/2008/layout/LinedList"/>
    <dgm:cxn modelId="{22550495-20EB-4F80-AFF4-AD30E80B2E93}" type="presOf" srcId="{A822F4B1-0215-4F95-9CD4-B380F7B4F623}" destId="{0A818AC3-E475-441B-B7E5-44A5D2B46722}" srcOrd="0" destOrd="0" presId="urn:microsoft.com/office/officeart/2008/layout/LinedList"/>
    <dgm:cxn modelId="{46E4D72A-E6C3-40C3-900D-6C77D29779BE}" srcId="{A822F4B1-0215-4F95-9CD4-B380F7B4F623}" destId="{9F40C876-3EC7-43D3-B2C7-E6A65F665C6B}" srcOrd="0" destOrd="0" parTransId="{F88B497D-E894-43BA-978C-57D57C6DF13E}" sibTransId="{F1C480DA-BAE0-49E4-921C-4AB653CAEA7D}"/>
    <dgm:cxn modelId="{03704257-962B-4C49-A7EE-E78922AC8910}" srcId="{A822F4B1-0215-4F95-9CD4-B380F7B4F623}" destId="{0D83A9FD-7B4A-4624-B00B-78EED78CA967}" srcOrd="1" destOrd="0" parTransId="{4C729F91-527F-4B17-96BC-48A8FDBDCC27}" sibTransId="{A07F04CA-DF32-48EF-A778-B80466D43A2B}"/>
    <dgm:cxn modelId="{7AC7DD8A-6153-4C1E-930A-DAD081B4270A}" type="presOf" srcId="{9F40C876-3EC7-43D3-B2C7-E6A65F665C6B}" destId="{957F975C-5F9F-4871-9302-6F67AFFBC342}" srcOrd="0" destOrd="0" presId="urn:microsoft.com/office/officeart/2008/layout/LinedList"/>
    <dgm:cxn modelId="{1285D0BA-0F92-4F34-B59D-C1A77FF2F58F}" srcId="{A822F4B1-0215-4F95-9CD4-B380F7B4F623}" destId="{E0164B1E-C049-44FE-B82F-102A26A133DF}" srcOrd="2" destOrd="0" parTransId="{B7ECD4A7-4FA9-48BE-BDFB-589E6D6C7588}" sibTransId="{42DCFFCA-49FD-4F64-8F1E-9AD7085DA7AE}"/>
    <dgm:cxn modelId="{07377228-F467-4126-962C-FED5B617F62F}" type="presOf" srcId="{0D83A9FD-7B4A-4624-B00B-78EED78CA967}" destId="{8A16BBF2-E380-4DBA-94F9-3CF388A032FA}" srcOrd="0" destOrd="0" presId="urn:microsoft.com/office/officeart/2008/layout/LinedList"/>
    <dgm:cxn modelId="{B2BADDC8-2D0C-4253-A1C1-4E578FB3B7C4}" type="presParOf" srcId="{0A818AC3-E475-441B-B7E5-44A5D2B46722}" destId="{029A586A-4A7B-4E8C-B334-0787F6E8E6CF}" srcOrd="0" destOrd="0" presId="urn:microsoft.com/office/officeart/2008/layout/LinedList"/>
    <dgm:cxn modelId="{304C7A29-CDEF-405D-A898-AE02CC71404C}" type="presParOf" srcId="{0A818AC3-E475-441B-B7E5-44A5D2B46722}" destId="{E2ED05EB-FE90-4F0F-9089-68626A4D3CE5}" srcOrd="1" destOrd="0" presId="urn:microsoft.com/office/officeart/2008/layout/LinedList"/>
    <dgm:cxn modelId="{DD067098-3DC5-4896-8B47-6B532D833849}" type="presParOf" srcId="{E2ED05EB-FE90-4F0F-9089-68626A4D3CE5}" destId="{957F975C-5F9F-4871-9302-6F67AFFBC342}" srcOrd="0" destOrd="0" presId="urn:microsoft.com/office/officeart/2008/layout/LinedList"/>
    <dgm:cxn modelId="{97E68CCC-1B33-4A64-85E8-11C80219B52B}" type="presParOf" srcId="{E2ED05EB-FE90-4F0F-9089-68626A4D3CE5}" destId="{3910EA82-E2BD-4301-8658-B3BA9C4B6A40}" srcOrd="1" destOrd="0" presId="urn:microsoft.com/office/officeart/2008/layout/LinedList"/>
    <dgm:cxn modelId="{656D3645-D939-40F6-B407-0789A539969B}" type="presParOf" srcId="{0A818AC3-E475-441B-B7E5-44A5D2B46722}" destId="{DD5D7060-3BFE-424C-81AE-30B47C2986CE}" srcOrd="2" destOrd="0" presId="urn:microsoft.com/office/officeart/2008/layout/LinedList"/>
    <dgm:cxn modelId="{1D4BF538-EBDB-452C-850E-6A5A4200DC9B}" type="presParOf" srcId="{0A818AC3-E475-441B-B7E5-44A5D2B46722}" destId="{5CE4DC41-3C0D-47A6-A304-6CC2351879CE}" srcOrd="3" destOrd="0" presId="urn:microsoft.com/office/officeart/2008/layout/LinedList"/>
    <dgm:cxn modelId="{2BE54E01-0BAF-443C-A8BC-9E80AEBBAD45}" type="presParOf" srcId="{5CE4DC41-3C0D-47A6-A304-6CC2351879CE}" destId="{8A16BBF2-E380-4DBA-94F9-3CF388A032FA}" srcOrd="0" destOrd="0" presId="urn:microsoft.com/office/officeart/2008/layout/LinedList"/>
    <dgm:cxn modelId="{99DD70AE-09D6-492C-A2C6-0163A7F9E9E9}" type="presParOf" srcId="{5CE4DC41-3C0D-47A6-A304-6CC2351879CE}" destId="{6CDB3D62-7F55-405E-BDEF-52EC367A5921}" srcOrd="1" destOrd="0" presId="urn:microsoft.com/office/officeart/2008/layout/LinedList"/>
    <dgm:cxn modelId="{C74A4E2F-BFA2-4626-B905-0E4FF044F14D}" type="presParOf" srcId="{0A818AC3-E475-441B-B7E5-44A5D2B46722}" destId="{BAB2D476-370F-40CC-8E12-D8EBE9CA112F}" srcOrd="4" destOrd="0" presId="urn:microsoft.com/office/officeart/2008/layout/LinedList"/>
    <dgm:cxn modelId="{6AFCAFA6-744A-46A2-9349-F3423CDF3BBE}" type="presParOf" srcId="{0A818AC3-E475-441B-B7E5-44A5D2B46722}" destId="{B9780E6D-2ED8-4304-A678-A14B89F2BE28}" srcOrd="5" destOrd="0" presId="urn:microsoft.com/office/officeart/2008/layout/LinedList"/>
    <dgm:cxn modelId="{8957D316-4829-4090-A636-84665579C5FE}" type="presParOf" srcId="{B9780E6D-2ED8-4304-A678-A14B89F2BE28}" destId="{97EA24C9-9F0E-4E79-896F-83C53134A99D}" srcOrd="0" destOrd="0" presId="urn:microsoft.com/office/officeart/2008/layout/LinedList"/>
    <dgm:cxn modelId="{553E2037-008A-400A-AAF2-370AC4B3D54B}" type="presParOf" srcId="{B9780E6D-2ED8-4304-A678-A14B89F2BE28}" destId="{B6EB8EDC-D4A2-40D2-A586-D9280AED327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7DE244-D305-4DCE-AD95-C7736988CA5F}"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7301D91C-BDAB-43A6-A143-B7FE01DEAE61}">
      <dgm:prSet/>
      <dgm:spPr/>
      <dgm:t>
        <a:bodyPr/>
        <a:lstStyle/>
        <a:p>
          <a:pPr algn="ctr" rtl="0"/>
          <a:r>
            <a:rPr lang="en-US" dirty="0" smtClean="0"/>
            <a:t>Acute myocardial infarction – time period changed from 8 weeks to 4 weeks</a:t>
          </a:r>
          <a:endParaRPr lang="en-US" dirty="0"/>
        </a:p>
      </dgm:t>
      <dgm:extLst>
        <a:ext uri="{E40237B7-FDA0-4F09-8148-C483321AD2D9}">
          <dgm14:cNvPr xmlns:dgm14="http://schemas.microsoft.com/office/drawing/2010/diagram" id="0" name="" descr="green box with text Acute myocardial infarction – time period changed from 8 weeks to 4 weeks&#10;Time frame for abortion versus fetal death changed from 22 weeks to 20 weeks&#10;"/>
        </a:ext>
      </dgm:extLst>
    </dgm:pt>
    <dgm:pt modelId="{FACACA95-0DCD-4D04-834A-9C7F698A4486}" type="parTrans" cxnId="{1B0B0137-B060-4669-B0AE-042947E9C4AA}">
      <dgm:prSet/>
      <dgm:spPr/>
      <dgm:t>
        <a:bodyPr/>
        <a:lstStyle/>
        <a:p>
          <a:pPr algn="ctr"/>
          <a:endParaRPr lang="en-US"/>
        </a:p>
      </dgm:t>
    </dgm:pt>
    <dgm:pt modelId="{CE2C1339-7C86-4C93-AEC9-876788E09EAA}" type="sibTrans" cxnId="{1B0B0137-B060-4669-B0AE-042947E9C4AA}">
      <dgm:prSet/>
      <dgm:spPr/>
      <dgm:t>
        <a:bodyPr/>
        <a:lstStyle/>
        <a:p>
          <a:pPr algn="ctr"/>
          <a:endParaRPr lang="en-US"/>
        </a:p>
      </dgm:t>
    </dgm:pt>
    <dgm:pt modelId="{D5556308-B40C-48DF-9D22-F5652707944B}">
      <dgm:prSet/>
      <dgm:spPr/>
      <dgm:t>
        <a:bodyPr/>
        <a:lstStyle/>
        <a:p>
          <a:pPr algn="ctr" rtl="0"/>
          <a:r>
            <a:rPr lang="en-US" dirty="0" smtClean="0"/>
            <a:t>Time frame for abortion versus fetal death changed from 22 weeks to 20 weeks</a:t>
          </a:r>
          <a:endParaRPr lang="en-US" dirty="0"/>
        </a:p>
      </dgm:t>
      <dgm:extLst>
        <a:ext uri="{E40237B7-FDA0-4F09-8148-C483321AD2D9}">
          <dgm14:cNvPr xmlns:dgm14="http://schemas.microsoft.com/office/drawing/2010/diagram" id="0" name="" descr="green box with text Time frame for abortion versus fetal death changed from 22 weeks to 20 weeks&#10;"/>
        </a:ext>
      </dgm:extLst>
    </dgm:pt>
    <dgm:pt modelId="{895DD73B-EFAA-4255-932D-6C09F321AF4E}" type="parTrans" cxnId="{B57DD0BC-B544-48BC-ADFB-9A55DE41FBED}">
      <dgm:prSet/>
      <dgm:spPr/>
      <dgm:t>
        <a:bodyPr/>
        <a:lstStyle/>
        <a:p>
          <a:pPr algn="ctr"/>
          <a:endParaRPr lang="en-US"/>
        </a:p>
      </dgm:t>
    </dgm:pt>
    <dgm:pt modelId="{BE5349E4-74C6-48ED-82B9-246BBD190B68}" type="sibTrans" cxnId="{B57DD0BC-B544-48BC-ADFB-9A55DE41FBED}">
      <dgm:prSet/>
      <dgm:spPr/>
      <dgm:t>
        <a:bodyPr/>
        <a:lstStyle/>
        <a:p>
          <a:pPr algn="ctr"/>
          <a:endParaRPr lang="en-US"/>
        </a:p>
      </dgm:t>
    </dgm:pt>
    <dgm:pt modelId="{662B6D1F-5568-417D-BCEB-AA141B40EAF0}" type="pres">
      <dgm:prSet presAssocID="{797DE244-D305-4DCE-AD95-C7736988CA5F}" presName="linear" presStyleCnt="0">
        <dgm:presLayoutVars>
          <dgm:animLvl val="lvl"/>
          <dgm:resizeHandles val="exact"/>
        </dgm:presLayoutVars>
      </dgm:prSet>
      <dgm:spPr/>
      <dgm:t>
        <a:bodyPr/>
        <a:lstStyle/>
        <a:p>
          <a:endParaRPr lang="en-US"/>
        </a:p>
      </dgm:t>
    </dgm:pt>
    <dgm:pt modelId="{F98D717F-B05C-4753-A4FD-F2C0B528D142}" type="pres">
      <dgm:prSet presAssocID="{7301D91C-BDAB-43A6-A143-B7FE01DEAE61}" presName="parentText" presStyleLbl="node1" presStyleIdx="0" presStyleCnt="2">
        <dgm:presLayoutVars>
          <dgm:chMax val="0"/>
          <dgm:bulletEnabled val="1"/>
        </dgm:presLayoutVars>
      </dgm:prSet>
      <dgm:spPr/>
      <dgm:t>
        <a:bodyPr/>
        <a:lstStyle/>
        <a:p>
          <a:endParaRPr lang="en-US"/>
        </a:p>
      </dgm:t>
    </dgm:pt>
    <dgm:pt modelId="{4CC9450A-02ED-441B-9F93-1848807D04A8}" type="pres">
      <dgm:prSet presAssocID="{CE2C1339-7C86-4C93-AEC9-876788E09EAA}" presName="spacer" presStyleCnt="0"/>
      <dgm:spPr/>
    </dgm:pt>
    <dgm:pt modelId="{16925C60-FC6E-42AF-81DE-C99AE52D0B97}" type="pres">
      <dgm:prSet presAssocID="{D5556308-B40C-48DF-9D22-F5652707944B}" presName="parentText" presStyleLbl="node1" presStyleIdx="1" presStyleCnt="2">
        <dgm:presLayoutVars>
          <dgm:chMax val="0"/>
          <dgm:bulletEnabled val="1"/>
        </dgm:presLayoutVars>
      </dgm:prSet>
      <dgm:spPr/>
      <dgm:t>
        <a:bodyPr/>
        <a:lstStyle/>
        <a:p>
          <a:endParaRPr lang="en-US"/>
        </a:p>
      </dgm:t>
    </dgm:pt>
  </dgm:ptLst>
  <dgm:cxnLst>
    <dgm:cxn modelId="{45948705-B153-407E-8CE9-09EA351586C2}" type="presOf" srcId="{7301D91C-BDAB-43A6-A143-B7FE01DEAE61}" destId="{F98D717F-B05C-4753-A4FD-F2C0B528D142}" srcOrd="0" destOrd="0" presId="urn:microsoft.com/office/officeart/2005/8/layout/vList2"/>
    <dgm:cxn modelId="{80A3C49B-E178-4144-B467-E28A2043E072}" type="presOf" srcId="{D5556308-B40C-48DF-9D22-F5652707944B}" destId="{16925C60-FC6E-42AF-81DE-C99AE52D0B97}" srcOrd="0" destOrd="0" presId="urn:microsoft.com/office/officeart/2005/8/layout/vList2"/>
    <dgm:cxn modelId="{B57DD0BC-B544-48BC-ADFB-9A55DE41FBED}" srcId="{797DE244-D305-4DCE-AD95-C7736988CA5F}" destId="{D5556308-B40C-48DF-9D22-F5652707944B}" srcOrd="1" destOrd="0" parTransId="{895DD73B-EFAA-4255-932D-6C09F321AF4E}" sibTransId="{BE5349E4-74C6-48ED-82B9-246BBD190B68}"/>
    <dgm:cxn modelId="{1B0B0137-B060-4669-B0AE-042947E9C4AA}" srcId="{797DE244-D305-4DCE-AD95-C7736988CA5F}" destId="{7301D91C-BDAB-43A6-A143-B7FE01DEAE61}" srcOrd="0" destOrd="0" parTransId="{FACACA95-0DCD-4D04-834A-9C7F698A4486}" sibTransId="{CE2C1339-7C86-4C93-AEC9-876788E09EAA}"/>
    <dgm:cxn modelId="{76D01FF8-5C94-4172-B64A-C3E2670BCD3D}" type="presOf" srcId="{797DE244-D305-4DCE-AD95-C7736988CA5F}" destId="{662B6D1F-5568-417D-BCEB-AA141B40EAF0}" srcOrd="0" destOrd="0" presId="urn:microsoft.com/office/officeart/2005/8/layout/vList2"/>
    <dgm:cxn modelId="{9CFD501C-780A-48E7-BCE7-094E74789EA6}" type="presParOf" srcId="{662B6D1F-5568-417D-BCEB-AA141B40EAF0}" destId="{F98D717F-B05C-4753-A4FD-F2C0B528D142}" srcOrd="0" destOrd="0" presId="urn:microsoft.com/office/officeart/2005/8/layout/vList2"/>
    <dgm:cxn modelId="{84E03C3B-AC1C-4CDE-BD9C-8162F47E9C01}" type="presParOf" srcId="{662B6D1F-5568-417D-BCEB-AA141B40EAF0}" destId="{4CC9450A-02ED-441B-9F93-1848807D04A8}" srcOrd="1" destOrd="0" presId="urn:microsoft.com/office/officeart/2005/8/layout/vList2"/>
    <dgm:cxn modelId="{B8EB1A48-534C-4096-9711-5992665C7DFF}" type="presParOf" srcId="{662B6D1F-5568-417D-BCEB-AA141B40EAF0}" destId="{16925C60-FC6E-42AF-81DE-C99AE52D0B97}"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C4562D-716A-42F6-8267-6A43B04F09A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49F60AB-ADD9-47B3-B884-F53E87820966}">
      <dgm:prSet/>
      <dgm:spPr/>
      <dgm:t>
        <a:bodyPr/>
        <a:lstStyle/>
        <a:p>
          <a:pPr rtl="0"/>
          <a:r>
            <a:rPr lang="en-US" dirty="0" smtClean="0"/>
            <a:t>New Guideline: Infectious agents as the cause of diseases classified to other chapters</a:t>
          </a:r>
          <a:endParaRPr lang="en-US" dirty="0"/>
        </a:p>
      </dgm:t>
      <dgm:extLst>
        <a:ext uri="{E40237B7-FDA0-4F09-8148-C483321AD2D9}">
          <dgm14:cNvPr xmlns:dgm14="http://schemas.microsoft.com/office/drawing/2010/diagram" id="0" name="" descr="box with text New Guideline: Infectious agents as the cause of diseases classified to other chapters&#10;&#10;"/>
        </a:ext>
      </dgm:extLst>
    </dgm:pt>
    <dgm:pt modelId="{092685AB-7A7F-434E-80D2-9F70E688D944}" type="parTrans" cxnId="{29776CF5-B284-47E6-87E5-EA9756340781}">
      <dgm:prSet/>
      <dgm:spPr/>
      <dgm:t>
        <a:bodyPr/>
        <a:lstStyle/>
        <a:p>
          <a:endParaRPr lang="en-US"/>
        </a:p>
      </dgm:t>
    </dgm:pt>
    <dgm:pt modelId="{500A4B27-42B4-4F79-B062-23D0EDAC21E7}" type="sibTrans" cxnId="{29776CF5-B284-47E6-87E5-EA9756340781}">
      <dgm:prSet/>
      <dgm:spPr/>
      <dgm:t>
        <a:bodyPr/>
        <a:lstStyle/>
        <a:p>
          <a:endParaRPr lang="en-US"/>
        </a:p>
      </dgm:t>
    </dgm:pt>
    <dgm:pt modelId="{7207C72F-2C7F-4971-A8E0-0137E7866E16}">
      <dgm:prSet/>
      <dgm:spPr/>
      <dgm:t>
        <a:bodyPr/>
        <a:lstStyle/>
        <a:p>
          <a:pPr rtl="0"/>
          <a:r>
            <a:rPr lang="en-US" dirty="0" smtClean="0"/>
            <a:t>New Guideline: use additional code for associated drug resistance (Z16)</a:t>
          </a:r>
          <a:endParaRPr lang="en-US" dirty="0"/>
        </a:p>
      </dgm:t>
      <dgm:extLst>
        <a:ext uri="{E40237B7-FDA0-4F09-8148-C483321AD2D9}">
          <dgm14:cNvPr xmlns:dgm14="http://schemas.microsoft.com/office/drawing/2010/diagram" id="0" name="" descr="box with text New Guideline: use additional code for associated drug resistance (Z16)&#10;"/>
        </a:ext>
      </dgm:extLst>
    </dgm:pt>
    <dgm:pt modelId="{DBBFA4AE-BADB-4AA7-82BF-F7044B1F1808}" type="parTrans" cxnId="{D835A131-5E77-495A-9E37-4885E3A3ECCD}">
      <dgm:prSet/>
      <dgm:spPr/>
      <dgm:t>
        <a:bodyPr/>
        <a:lstStyle/>
        <a:p>
          <a:endParaRPr lang="en-US"/>
        </a:p>
      </dgm:t>
    </dgm:pt>
    <dgm:pt modelId="{18706F97-6961-44C7-BEB1-548AAF32AD3E}" type="sibTrans" cxnId="{D835A131-5E77-495A-9E37-4885E3A3ECCD}">
      <dgm:prSet/>
      <dgm:spPr/>
      <dgm:t>
        <a:bodyPr/>
        <a:lstStyle/>
        <a:p>
          <a:endParaRPr lang="en-US"/>
        </a:p>
      </dgm:t>
    </dgm:pt>
    <dgm:pt modelId="{1B87A5CC-8631-4170-9BB3-0903D6441608}">
      <dgm:prSet/>
      <dgm:spPr/>
      <dgm:t>
        <a:bodyPr/>
        <a:lstStyle/>
        <a:p>
          <a:pPr rtl="0"/>
          <a:r>
            <a:rPr lang="en-US" dirty="0" smtClean="0"/>
            <a:t>Sepsis replaces septicemia throughout Chapter 1</a:t>
          </a:r>
          <a:endParaRPr lang="en-US" dirty="0"/>
        </a:p>
      </dgm:t>
      <dgm:extLst>
        <a:ext uri="{E40237B7-FDA0-4F09-8148-C483321AD2D9}">
          <dgm14:cNvPr xmlns:dgm14="http://schemas.microsoft.com/office/drawing/2010/diagram" id="0" name="" descr="box with text Sepsis replaces septicemia throughout Chapter 1&#10;&#10;"/>
        </a:ext>
      </dgm:extLst>
    </dgm:pt>
    <dgm:pt modelId="{7A1CA972-06AD-4391-B1E8-956D772B8944}" type="parTrans" cxnId="{0A2A6050-E003-4C92-B977-6B779917D075}">
      <dgm:prSet/>
      <dgm:spPr/>
      <dgm:t>
        <a:bodyPr/>
        <a:lstStyle/>
        <a:p>
          <a:endParaRPr lang="en-US"/>
        </a:p>
      </dgm:t>
    </dgm:pt>
    <dgm:pt modelId="{188456F1-20ED-4149-8361-4CA4F60E234F}" type="sibTrans" cxnId="{0A2A6050-E003-4C92-B977-6B779917D075}">
      <dgm:prSet/>
      <dgm:spPr/>
      <dgm:t>
        <a:bodyPr/>
        <a:lstStyle/>
        <a:p>
          <a:endParaRPr lang="en-US"/>
        </a:p>
      </dgm:t>
    </dgm:pt>
    <dgm:pt modelId="{45A7D18B-8692-4742-9855-1E8CF4CD9213}">
      <dgm:prSet/>
      <dgm:spPr/>
      <dgm:t>
        <a:bodyPr/>
        <a:lstStyle/>
        <a:p>
          <a:pPr rtl="0"/>
          <a:r>
            <a:rPr lang="en-US" dirty="0" smtClean="0"/>
            <a:t>No default code for “urosepsis”</a:t>
          </a:r>
          <a:endParaRPr lang="en-US" dirty="0"/>
        </a:p>
      </dgm:t>
      <dgm:extLst>
        <a:ext uri="{E40237B7-FDA0-4F09-8148-C483321AD2D9}">
          <dgm14:cNvPr xmlns:dgm14="http://schemas.microsoft.com/office/drawing/2010/diagram" id="0" name="" descr="box with text No default code for “urosepsis”&#10;"/>
        </a:ext>
      </dgm:extLst>
    </dgm:pt>
    <dgm:pt modelId="{F278D341-5125-4F88-BEEB-C9992D386A6E}" type="parTrans" cxnId="{839320C1-8129-4942-8BE2-B59BA28779C8}">
      <dgm:prSet/>
      <dgm:spPr/>
      <dgm:t>
        <a:bodyPr/>
        <a:lstStyle/>
        <a:p>
          <a:endParaRPr lang="en-US"/>
        </a:p>
      </dgm:t>
    </dgm:pt>
    <dgm:pt modelId="{F5150CBD-36FA-41AC-982D-159BD61D7898}" type="sibTrans" cxnId="{839320C1-8129-4942-8BE2-B59BA28779C8}">
      <dgm:prSet/>
      <dgm:spPr/>
      <dgm:t>
        <a:bodyPr/>
        <a:lstStyle/>
        <a:p>
          <a:endParaRPr lang="en-US"/>
        </a:p>
      </dgm:t>
    </dgm:pt>
    <dgm:pt modelId="{A830645F-030E-451D-AD7E-AAADF0B61654}" type="pres">
      <dgm:prSet presAssocID="{09C4562D-716A-42F6-8267-6A43B04F09A9}" presName="vert0" presStyleCnt="0">
        <dgm:presLayoutVars>
          <dgm:dir/>
          <dgm:animOne val="branch"/>
          <dgm:animLvl val="lvl"/>
        </dgm:presLayoutVars>
      </dgm:prSet>
      <dgm:spPr/>
      <dgm:t>
        <a:bodyPr/>
        <a:lstStyle/>
        <a:p>
          <a:endParaRPr lang="en-US"/>
        </a:p>
      </dgm:t>
    </dgm:pt>
    <dgm:pt modelId="{BEDA5BBF-258A-4E30-8C0A-168D74D784D4}" type="pres">
      <dgm:prSet presAssocID="{249F60AB-ADD9-47B3-B884-F53E87820966}" presName="thickLine" presStyleLbl="alignNode1" presStyleIdx="0" presStyleCnt="4"/>
      <dgm:spPr/>
    </dgm:pt>
    <dgm:pt modelId="{4EC5F41F-F886-43C5-81DE-5514D53D76AC}" type="pres">
      <dgm:prSet presAssocID="{249F60AB-ADD9-47B3-B884-F53E87820966}" presName="horz1" presStyleCnt="0"/>
      <dgm:spPr/>
    </dgm:pt>
    <dgm:pt modelId="{CAEB369C-B8F1-4ABC-93C0-244CE553E26B}" type="pres">
      <dgm:prSet presAssocID="{249F60AB-ADD9-47B3-B884-F53E87820966}" presName="tx1" presStyleLbl="revTx" presStyleIdx="0" presStyleCnt="4"/>
      <dgm:spPr/>
      <dgm:t>
        <a:bodyPr/>
        <a:lstStyle/>
        <a:p>
          <a:endParaRPr lang="en-US"/>
        </a:p>
      </dgm:t>
    </dgm:pt>
    <dgm:pt modelId="{7ED850DF-116F-4034-9E7D-1A67633A7C85}" type="pres">
      <dgm:prSet presAssocID="{249F60AB-ADD9-47B3-B884-F53E87820966}" presName="vert1" presStyleCnt="0"/>
      <dgm:spPr/>
    </dgm:pt>
    <dgm:pt modelId="{C8C1C163-3287-47B4-A5F3-B20ADD6166B9}" type="pres">
      <dgm:prSet presAssocID="{7207C72F-2C7F-4971-A8E0-0137E7866E16}" presName="thickLine" presStyleLbl="alignNode1" presStyleIdx="1" presStyleCnt="4"/>
      <dgm:spPr/>
    </dgm:pt>
    <dgm:pt modelId="{C91ABF22-9C67-4CCA-B6EA-0EC7CA4979BD}" type="pres">
      <dgm:prSet presAssocID="{7207C72F-2C7F-4971-A8E0-0137E7866E16}" presName="horz1" presStyleCnt="0"/>
      <dgm:spPr/>
    </dgm:pt>
    <dgm:pt modelId="{3F2DA31E-BD97-4A20-A026-0C4C674ACDAD}" type="pres">
      <dgm:prSet presAssocID="{7207C72F-2C7F-4971-A8E0-0137E7866E16}" presName="tx1" presStyleLbl="revTx" presStyleIdx="1" presStyleCnt="4"/>
      <dgm:spPr/>
      <dgm:t>
        <a:bodyPr/>
        <a:lstStyle/>
        <a:p>
          <a:endParaRPr lang="en-US"/>
        </a:p>
      </dgm:t>
    </dgm:pt>
    <dgm:pt modelId="{9CE8B6CA-3B5A-4DD7-AD6A-B8A5BB72A3A5}" type="pres">
      <dgm:prSet presAssocID="{7207C72F-2C7F-4971-A8E0-0137E7866E16}" presName="vert1" presStyleCnt="0"/>
      <dgm:spPr/>
    </dgm:pt>
    <dgm:pt modelId="{13347150-17C8-49CF-A525-D1FA44C4251F}" type="pres">
      <dgm:prSet presAssocID="{1B87A5CC-8631-4170-9BB3-0903D6441608}" presName="thickLine" presStyleLbl="alignNode1" presStyleIdx="2" presStyleCnt="4"/>
      <dgm:spPr/>
    </dgm:pt>
    <dgm:pt modelId="{DF277908-5D0B-4331-A8A3-9C8399A0158B}" type="pres">
      <dgm:prSet presAssocID="{1B87A5CC-8631-4170-9BB3-0903D6441608}" presName="horz1" presStyleCnt="0"/>
      <dgm:spPr/>
    </dgm:pt>
    <dgm:pt modelId="{AFF60112-C3CD-433C-9E28-DB8D7811A118}" type="pres">
      <dgm:prSet presAssocID="{1B87A5CC-8631-4170-9BB3-0903D6441608}" presName="tx1" presStyleLbl="revTx" presStyleIdx="2" presStyleCnt="4"/>
      <dgm:spPr/>
      <dgm:t>
        <a:bodyPr/>
        <a:lstStyle/>
        <a:p>
          <a:endParaRPr lang="en-US"/>
        </a:p>
      </dgm:t>
    </dgm:pt>
    <dgm:pt modelId="{EC51820D-58CB-4DAD-B264-4A99F4F19A94}" type="pres">
      <dgm:prSet presAssocID="{1B87A5CC-8631-4170-9BB3-0903D6441608}" presName="vert1" presStyleCnt="0"/>
      <dgm:spPr/>
    </dgm:pt>
    <dgm:pt modelId="{A7A87E26-B253-440A-8C77-4F892100D22C}" type="pres">
      <dgm:prSet presAssocID="{45A7D18B-8692-4742-9855-1E8CF4CD9213}" presName="thickLine" presStyleLbl="alignNode1" presStyleIdx="3" presStyleCnt="4"/>
      <dgm:spPr/>
    </dgm:pt>
    <dgm:pt modelId="{4781C768-7568-40B8-A051-FFE9DABD254A}" type="pres">
      <dgm:prSet presAssocID="{45A7D18B-8692-4742-9855-1E8CF4CD9213}" presName="horz1" presStyleCnt="0"/>
      <dgm:spPr/>
    </dgm:pt>
    <dgm:pt modelId="{D4B2BD95-3C4F-45EE-A0A2-75842B0C9632}" type="pres">
      <dgm:prSet presAssocID="{45A7D18B-8692-4742-9855-1E8CF4CD9213}" presName="tx1" presStyleLbl="revTx" presStyleIdx="3" presStyleCnt="4"/>
      <dgm:spPr/>
      <dgm:t>
        <a:bodyPr/>
        <a:lstStyle/>
        <a:p>
          <a:endParaRPr lang="en-US"/>
        </a:p>
      </dgm:t>
    </dgm:pt>
    <dgm:pt modelId="{6A09DA89-3235-4D87-9CB0-9E96010A7705}" type="pres">
      <dgm:prSet presAssocID="{45A7D18B-8692-4742-9855-1E8CF4CD9213}" presName="vert1" presStyleCnt="0"/>
      <dgm:spPr/>
    </dgm:pt>
  </dgm:ptLst>
  <dgm:cxnLst>
    <dgm:cxn modelId="{29776CF5-B284-47E6-87E5-EA9756340781}" srcId="{09C4562D-716A-42F6-8267-6A43B04F09A9}" destId="{249F60AB-ADD9-47B3-B884-F53E87820966}" srcOrd="0" destOrd="0" parTransId="{092685AB-7A7F-434E-80D2-9F70E688D944}" sibTransId="{500A4B27-42B4-4F79-B062-23D0EDAC21E7}"/>
    <dgm:cxn modelId="{839320C1-8129-4942-8BE2-B59BA28779C8}" srcId="{09C4562D-716A-42F6-8267-6A43B04F09A9}" destId="{45A7D18B-8692-4742-9855-1E8CF4CD9213}" srcOrd="3" destOrd="0" parTransId="{F278D341-5125-4F88-BEEB-C9992D386A6E}" sibTransId="{F5150CBD-36FA-41AC-982D-159BD61D7898}"/>
    <dgm:cxn modelId="{D835A131-5E77-495A-9E37-4885E3A3ECCD}" srcId="{09C4562D-716A-42F6-8267-6A43B04F09A9}" destId="{7207C72F-2C7F-4971-A8E0-0137E7866E16}" srcOrd="1" destOrd="0" parTransId="{DBBFA4AE-BADB-4AA7-82BF-F7044B1F1808}" sibTransId="{18706F97-6961-44C7-BEB1-548AAF32AD3E}"/>
    <dgm:cxn modelId="{0A2A6050-E003-4C92-B977-6B779917D075}" srcId="{09C4562D-716A-42F6-8267-6A43B04F09A9}" destId="{1B87A5CC-8631-4170-9BB3-0903D6441608}" srcOrd="2" destOrd="0" parTransId="{7A1CA972-06AD-4391-B1E8-956D772B8944}" sibTransId="{188456F1-20ED-4149-8361-4CA4F60E234F}"/>
    <dgm:cxn modelId="{139BEB75-39D6-460A-BCFF-8DA17E2C1CED}" type="presOf" srcId="{09C4562D-716A-42F6-8267-6A43B04F09A9}" destId="{A830645F-030E-451D-AD7E-AAADF0B61654}" srcOrd="0" destOrd="0" presId="urn:microsoft.com/office/officeart/2008/layout/LinedList"/>
    <dgm:cxn modelId="{E5468CB9-1FC2-4407-8DF3-0DF634E86976}" type="presOf" srcId="{1B87A5CC-8631-4170-9BB3-0903D6441608}" destId="{AFF60112-C3CD-433C-9E28-DB8D7811A118}" srcOrd="0" destOrd="0" presId="urn:microsoft.com/office/officeart/2008/layout/LinedList"/>
    <dgm:cxn modelId="{12196E84-F6FE-4953-8870-AB49A6C62C11}" type="presOf" srcId="{45A7D18B-8692-4742-9855-1E8CF4CD9213}" destId="{D4B2BD95-3C4F-45EE-A0A2-75842B0C9632}" srcOrd="0" destOrd="0" presId="urn:microsoft.com/office/officeart/2008/layout/LinedList"/>
    <dgm:cxn modelId="{60FFFACA-AA0B-459D-88C3-56F786692A19}" type="presOf" srcId="{249F60AB-ADD9-47B3-B884-F53E87820966}" destId="{CAEB369C-B8F1-4ABC-93C0-244CE553E26B}" srcOrd="0" destOrd="0" presId="urn:microsoft.com/office/officeart/2008/layout/LinedList"/>
    <dgm:cxn modelId="{8367541C-8AA2-4FDB-9992-4C2A4A51A647}" type="presOf" srcId="{7207C72F-2C7F-4971-A8E0-0137E7866E16}" destId="{3F2DA31E-BD97-4A20-A026-0C4C674ACDAD}" srcOrd="0" destOrd="0" presId="urn:microsoft.com/office/officeart/2008/layout/LinedList"/>
    <dgm:cxn modelId="{9C96585A-7B6B-4611-9C69-4FC5653262FB}" type="presParOf" srcId="{A830645F-030E-451D-AD7E-AAADF0B61654}" destId="{BEDA5BBF-258A-4E30-8C0A-168D74D784D4}" srcOrd="0" destOrd="0" presId="urn:microsoft.com/office/officeart/2008/layout/LinedList"/>
    <dgm:cxn modelId="{7D2B7788-A964-4BB0-A825-B03B73FF0423}" type="presParOf" srcId="{A830645F-030E-451D-AD7E-AAADF0B61654}" destId="{4EC5F41F-F886-43C5-81DE-5514D53D76AC}" srcOrd="1" destOrd="0" presId="urn:microsoft.com/office/officeart/2008/layout/LinedList"/>
    <dgm:cxn modelId="{39263CAE-1EEF-483F-8328-FA9F08E7240C}" type="presParOf" srcId="{4EC5F41F-F886-43C5-81DE-5514D53D76AC}" destId="{CAEB369C-B8F1-4ABC-93C0-244CE553E26B}" srcOrd="0" destOrd="0" presId="urn:microsoft.com/office/officeart/2008/layout/LinedList"/>
    <dgm:cxn modelId="{0397F744-19CA-4510-86CC-2EA8B4B1FF27}" type="presParOf" srcId="{4EC5F41F-F886-43C5-81DE-5514D53D76AC}" destId="{7ED850DF-116F-4034-9E7D-1A67633A7C85}" srcOrd="1" destOrd="0" presId="urn:microsoft.com/office/officeart/2008/layout/LinedList"/>
    <dgm:cxn modelId="{56F88288-14AC-4BA8-AD46-9BC6B14F1226}" type="presParOf" srcId="{A830645F-030E-451D-AD7E-AAADF0B61654}" destId="{C8C1C163-3287-47B4-A5F3-B20ADD6166B9}" srcOrd="2" destOrd="0" presId="urn:microsoft.com/office/officeart/2008/layout/LinedList"/>
    <dgm:cxn modelId="{C38C3816-D242-44F6-93C8-CE326680848F}" type="presParOf" srcId="{A830645F-030E-451D-AD7E-AAADF0B61654}" destId="{C91ABF22-9C67-4CCA-B6EA-0EC7CA4979BD}" srcOrd="3" destOrd="0" presId="urn:microsoft.com/office/officeart/2008/layout/LinedList"/>
    <dgm:cxn modelId="{17AEA42C-43EC-49CE-99CD-0894D7936EA2}" type="presParOf" srcId="{C91ABF22-9C67-4CCA-B6EA-0EC7CA4979BD}" destId="{3F2DA31E-BD97-4A20-A026-0C4C674ACDAD}" srcOrd="0" destOrd="0" presId="urn:microsoft.com/office/officeart/2008/layout/LinedList"/>
    <dgm:cxn modelId="{968BA7D2-8AE4-4742-A7AD-B2C581903029}" type="presParOf" srcId="{C91ABF22-9C67-4CCA-B6EA-0EC7CA4979BD}" destId="{9CE8B6CA-3B5A-4DD7-AD6A-B8A5BB72A3A5}" srcOrd="1" destOrd="0" presId="urn:microsoft.com/office/officeart/2008/layout/LinedList"/>
    <dgm:cxn modelId="{1D53CF40-3EEE-4415-9472-2CD3713F05A2}" type="presParOf" srcId="{A830645F-030E-451D-AD7E-AAADF0B61654}" destId="{13347150-17C8-49CF-A525-D1FA44C4251F}" srcOrd="4" destOrd="0" presId="urn:microsoft.com/office/officeart/2008/layout/LinedList"/>
    <dgm:cxn modelId="{2547A869-7B54-4A6A-87C6-E5B14C26696A}" type="presParOf" srcId="{A830645F-030E-451D-AD7E-AAADF0B61654}" destId="{DF277908-5D0B-4331-A8A3-9C8399A0158B}" srcOrd="5" destOrd="0" presId="urn:microsoft.com/office/officeart/2008/layout/LinedList"/>
    <dgm:cxn modelId="{21C1FDE8-B8F3-4DC3-9B2D-6F4B4F617D04}" type="presParOf" srcId="{DF277908-5D0B-4331-A8A3-9C8399A0158B}" destId="{AFF60112-C3CD-433C-9E28-DB8D7811A118}" srcOrd="0" destOrd="0" presId="urn:microsoft.com/office/officeart/2008/layout/LinedList"/>
    <dgm:cxn modelId="{D31A033B-59D3-4066-8F0B-B2C2FA22411E}" type="presParOf" srcId="{DF277908-5D0B-4331-A8A3-9C8399A0158B}" destId="{EC51820D-58CB-4DAD-B264-4A99F4F19A94}" srcOrd="1" destOrd="0" presId="urn:microsoft.com/office/officeart/2008/layout/LinedList"/>
    <dgm:cxn modelId="{E741C24E-4D98-4893-83C5-ADDFCAFC6BC4}" type="presParOf" srcId="{A830645F-030E-451D-AD7E-AAADF0B61654}" destId="{A7A87E26-B253-440A-8C77-4F892100D22C}" srcOrd="6" destOrd="0" presId="urn:microsoft.com/office/officeart/2008/layout/LinedList"/>
    <dgm:cxn modelId="{EB682679-F0DE-4495-8503-B0C0DA64048C}" type="presParOf" srcId="{A830645F-030E-451D-AD7E-AAADF0B61654}" destId="{4781C768-7568-40B8-A051-FFE9DABD254A}" srcOrd="7" destOrd="0" presId="urn:microsoft.com/office/officeart/2008/layout/LinedList"/>
    <dgm:cxn modelId="{620CB333-3D03-4BE0-9D0D-274C50E0C16A}" type="presParOf" srcId="{4781C768-7568-40B8-A051-FFE9DABD254A}" destId="{D4B2BD95-3C4F-45EE-A0A2-75842B0C9632}" srcOrd="0" destOrd="0" presId="urn:microsoft.com/office/officeart/2008/layout/LinedList"/>
    <dgm:cxn modelId="{193F5DFB-4CDA-42EF-B662-72E09BA6E0AA}" type="presParOf" srcId="{4781C768-7568-40B8-A051-FFE9DABD254A}" destId="{6A09DA89-3235-4D87-9CB0-9E96010A770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F30C12-25BA-424D-B19A-9C49D292EB2B}" type="doc">
      <dgm:prSet loTypeId="urn:microsoft.com/office/officeart/2005/8/layout/default" loCatId="list" qsTypeId="urn:microsoft.com/office/officeart/2005/8/quickstyle/3d4" qsCatId="3D" csTypeId="urn:microsoft.com/office/officeart/2005/8/colors/accent1_2" csCatId="accent1" phldr="1"/>
      <dgm:spPr/>
      <dgm:t>
        <a:bodyPr/>
        <a:lstStyle/>
        <a:p>
          <a:endParaRPr lang="en-US"/>
        </a:p>
      </dgm:t>
    </dgm:pt>
    <dgm:pt modelId="{230931EE-0EDC-466C-B87B-00A67F2CD5C6}">
      <dgm:prSet/>
      <dgm:spPr/>
      <dgm:t>
        <a:bodyPr/>
        <a:lstStyle/>
        <a:p>
          <a:pPr rtl="0"/>
          <a:r>
            <a:rPr lang="en-US" dirty="0" smtClean="0"/>
            <a:t>Chapters 3 &amp; 4 swapped in    ICD10-CM compared to      ICD-9-CM</a:t>
          </a:r>
          <a:endParaRPr lang="en-US" dirty="0"/>
        </a:p>
      </dgm:t>
      <dgm:extLst>
        <a:ext uri="{E40237B7-FDA0-4F09-8148-C483321AD2D9}">
          <dgm14:cNvPr xmlns:dgm14="http://schemas.microsoft.com/office/drawing/2010/diagram" id="0" name="" descr="green box with text Chapters 3 &amp; 4 swapped in ICD10-CM compared to ICD-9-CM&#10;"/>
        </a:ext>
      </dgm:extLst>
    </dgm:pt>
    <dgm:pt modelId="{12053069-087C-4342-B250-E56F108A53A0}" type="parTrans" cxnId="{F3E5EE36-28F2-47D5-88C8-20AF954A6A47}">
      <dgm:prSet/>
      <dgm:spPr/>
      <dgm:t>
        <a:bodyPr/>
        <a:lstStyle/>
        <a:p>
          <a:endParaRPr lang="en-US"/>
        </a:p>
      </dgm:t>
    </dgm:pt>
    <dgm:pt modelId="{F98D158E-D827-463D-819D-18D64DDC89DD}" type="sibTrans" cxnId="{F3E5EE36-28F2-47D5-88C8-20AF954A6A47}">
      <dgm:prSet/>
      <dgm:spPr/>
      <dgm:t>
        <a:bodyPr/>
        <a:lstStyle/>
        <a:p>
          <a:endParaRPr lang="en-US"/>
        </a:p>
      </dgm:t>
    </dgm:pt>
    <dgm:pt modelId="{51E0F8C8-7083-415D-BAE8-E68F817FEB86}">
      <dgm:prSet/>
      <dgm:spPr/>
      <dgm:t>
        <a:bodyPr/>
        <a:lstStyle/>
        <a:p>
          <a:pPr rtl="0"/>
          <a:r>
            <a:rPr lang="en-US" dirty="0" smtClean="0"/>
            <a:t>Guidelines reserved for future expansion </a:t>
          </a:r>
          <a:endParaRPr lang="en-US" dirty="0"/>
        </a:p>
      </dgm:t>
      <dgm:extLst>
        <a:ext uri="{E40237B7-FDA0-4F09-8148-C483321AD2D9}">
          <dgm14:cNvPr xmlns:dgm14="http://schemas.microsoft.com/office/drawing/2010/diagram" id="0" name="" descr="green box with text Guidelines reserved for future expansion &#10;"/>
        </a:ext>
      </dgm:extLst>
    </dgm:pt>
    <dgm:pt modelId="{6F027C7F-77FA-469C-B7DD-6AF7A7F32DD9}" type="parTrans" cxnId="{45733B60-4E22-468D-8C5E-2C147DA12F15}">
      <dgm:prSet/>
      <dgm:spPr/>
      <dgm:t>
        <a:bodyPr/>
        <a:lstStyle/>
        <a:p>
          <a:endParaRPr lang="en-US"/>
        </a:p>
      </dgm:t>
    </dgm:pt>
    <dgm:pt modelId="{1E55CBC8-FE69-4AE9-8EBD-B87FCE4E3893}" type="sibTrans" cxnId="{45733B60-4E22-468D-8C5E-2C147DA12F15}">
      <dgm:prSet/>
      <dgm:spPr/>
      <dgm:t>
        <a:bodyPr/>
        <a:lstStyle/>
        <a:p>
          <a:endParaRPr lang="en-US"/>
        </a:p>
      </dgm:t>
    </dgm:pt>
    <dgm:pt modelId="{84F9E0D3-09A9-48D5-BDAB-2D68EF1C6A3F}" type="pres">
      <dgm:prSet presAssocID="{FFF30C12-25BA-424D-B19A-9C49D292EB2B}" presName="diagram" presStyleCnt="0">
        <dgm:presLayoutVars>
          <dgm:dir/>
          <dgm:resizeHandles val="exact"/>
        </dgm:presLayoutVars>
      </dgm:prSet>
      <dgm:spPr/>
      <dgm:t>
        <a:bodyPr/>
        <a:lstStyle/>
        <a:p>
          <a:endParaRPr lang="en-US"/>
        </a:p>
      </dgm:t>
    </dgm:pt>
    <dgm:pt modelId="{DC1334E8-04CA-487D-A95B-495CF9B2EC5B}" type="pres">
      <dgm:prSet presAssocID="{230931EE-0EDC-466C-B87B-00A67F2CD5C6}" presName="node" presStyleLbl="node1" presStyleIdx="0" presStyleCnt="2" custScaleY="124091">
        <dgm:presLayoutVars>
          <dgm:bulletEnabled val="1"/>
        </dgm:presLayoutVars>
      </dgm:prSet>
      <dgm:spPr/>
      <dgm:t>
        <a:bodyPr/>
        <a:lstStyle/>
        <a:p>
          <a:endParaRPr lang="en-US"/>
        </a:p>
      </dgm:t>
    </dgm:pt>
    <dgm:pt modelId="{4880026D-B780-4839-9CEC-DA20FC11A6D5}" type="pres">
      <dgm:prSet presAssocID="{F98D158E-D827-463D-819D-18D64DDC89DD}" presName="sibTrans" presStyleCnt="0"/>
      <dgm:spPr/>
    </dgm:pt>
    <dgm:pt modelId="{4EA1B6A8-92C4-46D4-B274-56904E9F32A8}" type="pres">
      <dgm:prSet presAssocID="{51E0F8C8-7083-415D-BAE8-E68F817FEB86}" presName="node" presStyleLbl="node1" presStyleIdx="1" presStyleCnt="2" custScaleY="124091">
        <dgm:presLayoutVars>
          <dgm:bulletEnabled val="1"/>
        </dgm:presLayoutVars>
      </dgm:prSet>
      <dgm:spPr/>
      <dgm:t>
        <a:bodyPr/>
        <a:lstStyle/>
        <a:p>
          <a:endParaRPr lang="en-US"/>
        </a:p>
      </dgm:t>
    </dgm:pt>
  </dgm:ptLst>
  <dgm:cxnLst>
    <dgm:cxn modelId="{45733B60-4E22-468D-8C5E-2C147DA12F15}" srcId="{FFF30C12-25BA-424D-B19A-9C49D292EB2B}" destId="{51E0F8C8-7083-415D-BAE8-E68F817FEB86}" srcOrd="1" destOrd="0" parTransId="{6F027C7F-77FA-469C-B7DD-6AF7A7F32DD9}" sibTransId="{1E55CBC8-FE69-4AE9-8EBD-B87FCE4E3893}"/>
    <dgm:cxn modelId="{3F19F73F-DD4E-4677-9714-06BB0D6AF2F0}" type="presOf" srcId="{230931EE-0EDC-466C-B87B-00A67F2CD5C6}" destId="{DC1334E8-04CA-487D-A95B-495CF9B2EC5B}" srcOrd="0" destOrd="0" presId="urn:microsoft.com/office/officeart/2005/8/layout/default"/>
    <dgm:cxn modelId="{2053B1A2-03B6-4A16-BBD8-1632C58DE28F}" type="presOf" srcId="{FFF30C12-25BA-424D-B19A-9C49D292EB2B}" destId="{84F9E0D3-09A9-48D5-BDAB-2D68EF1C6A3F}" srcOrd="0" destOrd="0" presId="urn:microsoft.com/office/officeart/2005/8/layout/default"/>
    <dgm:cxn modelId="{6B8F16CB-C2D7-4DA4-8A50-4C82C4421F00}" type="presOf" srcId="{51E0F8C8-7083-415D-BAE8-E68F817FEB86}" destId="{4EA1B6A8-92C4-46D4-B274-56904E9F32A8}" srcOrd="0" destOrd="0" presId="urn:microsoft.com/office/officeart/2005/8/layout/default"/>
    <dgm:cxn modelId="{F3E5EE36-28F2-47D5-88C8-20AF954A6A47}" srcId="{FFF30C12-25BA-424D-B19A-9C49D292EB2B}" destId="{230931EE-0EDC-466C-B87B-00A67F2CD5C6}" srcOrd="0" destOrd="0" parTransId="{12053069-087C-4342-B250-E56F108A53A0}" sibTransId="{F98D158E-D827-463D-819D-18D64DDC89DD}"/>
    <dgm:cxn modelId="{50B8F792-3F77-44D2-9A39-CCF92D9486EF}" type="presParOf" srcId="{84F9E0D3-09A9-48D5-BDAB-2D68EF1C6A3F}" destId="{DC1334E8-04CA-487D-A95B-495CF9B2EC5B}" srcOrd="0" destOrd="0" presId="urn:microsoft.com/office/officeart/2005/8/layout/default"/>
    <dgm:cxn modelId="{EDAC7C1B-EDE4-4D48-9D6A-E6BDFC8CC450}" type="presParOf" srcId="{84F9E0D3-09A9-48D5-BDAB-2D68EF1C6A3F}" destId="{4880026D-B780-4839-9CEC-DA20FC11A6D5}" srcOrd="1" destOrd="0" presId="urn:microsoft.com/office/officeart/2005/8/layout/default"/>
    <dgm:cxn modelId="{6EF75551-C95A-43AC-B629-0586C1478108}" type="presParOf" srcId="{84F9E0D3-09A9-48D5-BDAB-2D68EF1C6A3F}" destId="{4EA1B6A8-92C4-46D4-B274-56904E9F32A8}"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B6DE68-1FEF-4344-9F8E-71119ECB7F1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6BDAB9B-21A1-46D2-9555-D93C2C5DE1AC}">
      <dgm:prSet/>
      <dgm:spPr/>
      <dgm:t>
        <a:bodyPr/>
        <a:lstStyle/>
        <a:p>
          <a:pPr rtl="0"/>
          <a:r>
            <a:rPr lang="en-US" dirty="0" smtClean="0"/>
            <a:t>5 Categories for DM</a:t>
          </a:r>
          <a:endParaRPr lang="en-US" dirty="0"/>
        </a:p>
      </dgm:t>
      <dgm:extLst>
        <a:ext uri="{E40237B7-FDA0-4F09-8148-C483321AD2D9}">
          <dgm14:cNvPr xmlns:dgm14="http://schemas.microsoft.com/office/drawing/2010/diagram" id="0" name="" descr="box with text 5 Categories for DM&#10;"/>
        </a:ext>
      </dgm:extLst>
    </dgm:pt>
    <dgm:pt modelId="{5F872176-91C9-4C0B-A754-1F1849BF2D80}" type="parTrans" cxnId="{D7DCFE22-5361-4210-9496-41B0B8498444}">
      <dgm:prSet/>
      <dgm:spPr/>
      <dgm:t>
        <a:bodyPr/>
        <a:lstStyle/>
        <a:p>
          <a:endParaRPr lang="en-US"/>
        </a:p>
      </dgm:t>
    </dgm:pt>
    <dgm:pt modelId="{F7873B3D-9538-450F-9E8F-A0B24C398CC0}" type="sibTrans" cxnId="{D7DCFE22-5361-4210-9496-41B0B8498444}">
      <dgm:prSet/>
      <dgm:spPr/>
      <dgm:t>
        <a:bodyPr/>
        <a:lstStyle/>
        <a:p>
          <a:endParaRPr lang="en-US"/>
        </a:p>
      </dgm:t>
    </dgm:pt>
    <dgm:pt modelId="{A58C660F-FCA8-4A7F-A90B-C6039EB82730}">
      <dgm:prSet/>
      <dgm:spPr/>
      <dgm:t>
        <a:bodyPr/>
        <a:lstStyle/>
        <a:p>
          <a:pPr rtl="0"/>
          <a:r>
            <a:rPr lang="en-US" dirty="0" smtClean="0"/>
            <a:t>Single code often reflects manifestations and complications</a:t>
          </a:r>
          <a:endParaRPr lang="en-US" dirty="0"/>
        </a:p>
      </dgm:t>
      <dgm:extLst>
        <a:ext uri="{E40237B7-FDA0-4F09-8148-C483321AD2D9}">
          <dgm14:cNvPr xmlns:dgm14="http://schemas.microsoft.com/office/drawing/2010/diagram" id="0" name="" descr="box with text 5 Single code often reflects manifestations and complications&#10;&#10;"/>
        </a:ext>
      </dgm:extLst>
    </dgm:pt>
    <dgm:pt modelId="{A0DFF975-4D46-4490-ABB0-AFFD438142D1}" type="parTrans" cxnId="{9B9F1458-CF03-4959-B158-5718876C7BBF}">
      <dgm:prSet/>
      <dgm:spPr/>
      <dgm:t>
        <a:bodyPr/>
        <a:lstStyle/>
        <a:p>
          <a:endParaRPr lang="en-US"/>
        </a:p>
      </dgm:t>
    </dgm:pt>
    <dgm:pt modelId="{61115D7E-BD58-42EE-A9D3-621EAE11A5FD}" type="sibTrans" cxnId="{9B9F1458-CF03-4959-B158-5718876C7BBF}">
      <dgm:prSet/>
      <dgm:spPr/>
      <dgm:t>
        <a:bodyPr/>
        <a:lstStyle/>
        <a:p>
          <a:endParaRPr lang="en-US"/>
        </a:p>
      </dgm:t>
    </dgm:pt>
    <dgm:pt modelId="{EAB0889B-5500-4572-930C-A63B5D6D2A0B}">
      <dgm:prSet/>
      <dgm:spPr/>
      <dgm:t>
        <a:bodyPr/>
        <a:lstStyle/>
        <a:p>
          <a:pPr rtl="0"/>
          <a:r>
            <a:rPr lang="en-US" dirty="0" smtClean="0"/>
            <a:t>No controlled or uncontrolled</a:t>
          </a:r>
          <a:endParaRPr lang="en-US" dirty="0"/>
        </a:p>
      </dgm:t>
      <dgm:extLst>
        <a:ext uri="{E40237B7-FDA0-4F09-8148-C483321AD2D9}">
          <dgm14:cNvPr xmlns:dgm14="http://schemas.microsoft.com/office/drawing/2010/diagram" id="0" name="" descr="box with text No controlled or uncontrolled&#10;&#10;"/>
        </a:ext>
      </dgm:extLst>
    </dgm:pt>
    <dgm:pt modelId="{05FC2371-1F04-4F86-87D0-DD6B72BE6106}" type="parTrans" cxnId="{279585C9-767D-44B8-81A9-CF290FFA75E7}">
      <dgm:prSet/>
      <dgm:spPr/>
      <dgm:t>
        <a:bodyPr/>
        <a:lstStyle/>
        <a:p>
          <a:endParaRPr lang="en-US"/>
        </a:p>
      </dgm:t>
    </dgm:pt>
    <dgm:pt modelId="{85BE39BB-844E-464B-BBF5-7374BC0D68FD}" type="sibTrans" cxnId="{279585C9-767D-44B8-81A9-CF290FFA75E7}">
      <dgm:prSet/>
      <dgm:spPr/>
      <dgm:t>
        <a:bodyPr/>
        <a:lstStyle/>
        <a:p>
          <a:endParaRPr lang="en-US"/>
        </a:p>
      </dgm:t>
    </dgm:pt>
    <dgm:pt modelId="{D092F53C-7590-4E26-9EC2-AEC5AE145A0F}" type="pres">
      <dgm:prSet presAssocID="{41B6DE68-1FEF-4344-9F8E-71119ECB7F12}" presName="vert0" presStyleCnt="0">
        <dgm:presLayoutVars>
          <dgm:dir/>
          <dgm:animOne val="branch"/>
          <dgm:animLvl val="lvl"/>
        </dgm:presLayoutVars>
      </dgm:prSet>
      <dgm:spPr/>
      <dgm:t>
        <a:bodyPr/>
        <a:lstStyle/>
        <a:p>
          <a:endParaRPr lang="en-US"/>
        </a:p>
      </dgm:t>
    </dgm:pt>
    <dgm:pt modelId="{AC53ADD4-EC1E-43EF-BCB0-440D0D990354}" type="pres">
      <dgm:prSet presAssocID="{E6BDAB9B-21A1-46D2-9555-D93C2C5DE1AC}" presName="thickLine" presStyleLbl="alignNode1" presStyleIdx="0" presStyleCnt="3"/>
      <dgm:spPr/>
    </dgm:pt>
    <dgm:pt modelId="{2FCF0CC2-B049-49D5-A6C3-757BDD701127}" type="pres">
      <dgm:prSet presAssocID="{E6BDAB9B-21A1-46D2-9555-D93C2C5DE1AC}" presName="horz1" presStyleCnt="0"/>
      <dgm:spPr/>
    </dgm:pt>
    <dgm:pt modelId="{F74B7C8A-4335-4D87-A662-4AF87F4BE604}" type="pres">
      <dgm:prSet presAssocID="{E6BDAB9B-21A1-46D2-9555-D93C2C5DE1AC}" presName="tx1" presStyleLbl="revTx" presStyleIdx="0" presStyleCnt="3" custLinFactY="-18971" custLinFactNeighborX="161" custLinFactNeighborY="-100000"/>
      <dgm:spPr/>
      <dgm:t>
        <a:bodyPr/>
        <a:lstStyle/>
        <a:p>
          <a:endParaRPr lang="en-US"/>
        </a:p>
      </dgm:t>
    </dgm:pt>
    <dgm:pt modelId="{2D028BAE-3B46-4E0B-A127-CC131A9B3E89}" type="pres">
      <dgm:prSet presAssocID="{E6BDAB9B-21A1-46D2-9555-D93C2C5DE1AC}" presName="vert1" presStyleCnt="0"/>
      <dgm:spPr/>
    </dgm:pt>
    <dgm:pt modelId="{77D708B4-39FF-4C68-AAD5-83CF86C33A5D}" type="pres">
      <dgm:prSet presAssocID="{A58C660F-FCA8-4A7F-A90B-C6039EB82730}" presName="thickLine" presStyleLbl="alignNode1" presStyleIdx="1" presStyleCnt="3"/>
      <dgm:spPr/>
    </dgm:pt>
    <dgm:pt modelId="{48B2E744-98AF-4DE1-9CB2-DC221D0B8E70}" type="pres">
      <dgm:prSet presAssocID="{A58C660F-FCA8-4A7F-A90B-C6039EB82730}" presName="horz1" presStyleCnt="0"/>
      <dgm:spPr/>
    </dgm:pt>
    <dgm:pt modelId="{06427B57-1873-4ABC-8D52-891235E58C1C}" type="pres">
      <dgm:prSet presAssocID="{A58C660F-FCA8-4A7F-A90B-C6039EB82730}" presName="tx1" presStyleLbl="revTx" presStyleIdx="1" presStyleCnt="3"/>
      <dgm:spPr/>
      <dgm:t>
        <a:bodyPr/>
        <a:lstStyle/>
        <a:p>
          <a:endParaRPr lang="en-US"/>
        </a:p>
      </dgm:t>
    </dgm:pt>
    <dgm:pt modelId="{650AF735-392B-4C64-85F4-3104BBB0A091}" type="pres">
      <dgm:prSet presAssocID="{A58C660F-FCA8-4A7F-A90B-C6039EB82730}" presName="vert1" presStyleCnt="0"/>
      <dgm:spPr/>
    </dgm:pt>
    <dgm:pt modelId="{A1228FF6-D998-442F-88E2-A65FAD41308F}" type="pres">
      <dgm:prSet presAssocID="{EAB0889B-5500-4572-930C-A63B5D6D2A0B}" presName="thickLine" presStyleLbl="alignNode1" presStyleIdx="2" presStyleCnt="3"/>
      <dgm:spPr/>
    </dgm:pt>
    <dgm:pt modelId="{4DA38BDB-E4FB-458C-ABE9-1BFBF754D2E4}" type="pres">
      <dgm:prSet presAssocID="{EAB0889B-5500-4572-930C-A63B5D6D2A0B}" presName="horz1" presStyleCnt="0"/>
      <dgm:spPr/>
    </dgm:pt>
    <dgm:pt modelId="{DD45D963-53C3-469D-B6F6-003FDCAA2F4B}" type="pres">
      <dgm:prSet presAssocID="{EAB0889B-5500-4572-930C-A63B5D6D2A0B}" presName="tx1" presStyleLbl="revTx" presStyleIdx="2" presStyleCnt="3"/>
      <dgm:spPr/>
      <dgm:t>
        <a:bodyPr/>
        <a:lstStyle/>
        <a:p>
          <a:endParaRPr lang="en-US"/>
        </a:p>
      </dgm:t>
    </dgm:pt>
    <dgm:pt modelId="{E375ED1D-4167-47A9-B60B-5E5E892E90A6}" type="pres">
      <dgm:prSet presAssocID="{EAB0889B-5500-4572-930C-A63B5D6D2A0B}" presName="vert1" presStyleCnt="0"/>
      <dgm:spPr/>
    </dgm:pt>
  </dgm:ptLst>
  <dgm:cxnLst>
    <dgm:cxn modelId="{E1430B5E-4151-46C1-8638-E4AA46385C08}" type="presOf" srcId="{A58C660F-FCA8-4A7F-A90B-C6039EB82730}" destId="{06427B57-1873-4ABC-8D52-891235E58C1C}" srcOrd="0" destOrd="0" presId="urn:microsoft.com/office/officeart/2008/layout/LinedList"/>
    <dgm:cxn modelId="{9B9F1458-CF03-4959-B158-5718876C7BBF}" srcId="{41B6DE68-1FEF-4344-9F8E-71119ECB7F12}" destId="{A58C660F-FCA8-4A7F-A90B-C6039EB82730}" srcOrd="1" destOrd="0" parTransId="{A0DFF975-4D46-4490-ABB0-AFFD438142D1}" sibTransId="{61115D7E-BD58-42EE-A9D3-621EAE11A5FD}"/>
    <dgm:cxn modelId="{279585C9-767D-44B8-81A9-CF290FFA75E7}" srcId="{41B6DE68-1FEF-4344-9F8E-71119ECB7F12}" destId="{EAB0889B-5500-4572-930C-A63B5D6D2A0B}" srcOrd="2" destOrd="0" parTransId="{05FC2371-1F04-4F86-87D0-DD6B72BE6106}" sibTransId="{85BE39BB-844E-464B-BBF5-7374BC0D68FD}"/>
    <dgm:cxn modelId="{78D4315C-BF06-4CEE-B9FF-059D9003DB59}" type="presOf" srcId="{E6BDAB9B-21A1-46D2-9555-D93C2C5DE1AC}" destId="{F74B7C8A-4335-4D87-A662-4AF87F4BE604}" srcOrd="0" destOrd="0" presId="urn:microsoft.com/office/officeart/2008/layout/LinedList"/>
    <dgm:cxn modelId="{D7DCFE22-5361-4210-9496-41B0B8498444}" srcId="{41B6DE68-1FEF-4344-9F8E-71119ECB7F12}" destId="{E6BDAB9B-21A1-46D2-9555-D93C2C5DE1AC}" srcOrd="0" destOrd="0" parTransId="{5F872176-91C9-4C0B-A754-1F1849BF2D80}" sibTransId="{F7873B3D-9538-450F-9E8F-A0B24C398CC0}"/>
    <dgm:cxn modelId="{D5114FBE-37BF-4358-A8C7-AFF39BCE15DB}" type="presOf" srcId="{41B6DE68-1FEF-4344-9F8E-71119ECB7F12}" destId="{D092F53C-7590-4E26-9EC2-AEC5AE145A0F}" srcOrd="0" destOrd="0" presId="urn:microsoft.com/office/officeart/2008/layout/LinedList"/>
    <dgm:cxn modelId="{52D24446-3B5F-4FB4-BD7D-3F5380A82A3B}" type="presOf" srcId="{EAB0889B-5500-4572-930C-A63B5D6D2A0B}" destId="{DD45D963-53C3-469D-B6F6-003FDCAA2F4B}" srcOrd="0" destOrd="0" presId="urn:microsoft.com/office/officeart/2008/layout/LinedList"/>
    <dgm:cxn modelId="{B35B3BA4-621E-4A0C-A00F-4AED5FE80D9A}" type="presParOf" srcId="{D092F53C-7590-4E26-9EC2-AEC5AE145A0F}" destId="{AC53ADD4-EC1E-43EF-BCB0-440D0D990354}" srcOrd="0" destOrd="0" presId="urn:microsoft.com/office/officeart/2008/layout/LinedList"/>
    <dgm:cxn modelId="{BB73A9B8-8F36-4711-9114-0F728F8AF578}" type="presParOf" srcId="{D092F53C-7590-4E26-9EC2-AEC5AE145A0F}" destId="{2FCF0CC2-B049-49D5-A6C3-757BDD701127}" srcOrd="1" destOrd="0" presId="urn:microsoft.com/office/officeart/2008/layout/LinedList"/>
    <dgm:cxn modelId="{DA41EF7C-C33C-41EB-A5B5-8255DE97813C}" type="presParOf" srcId="{2FCF0CC2-B049-49D5-A6C3-757BDD701127}" destId="{F74B7C8A-4335-4D87-A662-4AF87F4BE604}" srcOrd="0" destOrd="0" presId="urn:microsoft.com/office/officeart/2008/layout/LinedList"/>
    <dgm:cxn modelId="{6300847B-AB6E-49E3-80DE-8273EDF05D2D}" type="presParOf" srcId="{2FCF0CC2-B049-49D5-A6C3-757BDD701127}" destId="{2D028BAE-3B46-4E0B-A127-CC131A9B3E89}" srcOrd="1" destOrd="0" presId="urn:microsoft.com/office/officeart/2008/layout/LinedList"/>
    <dgm:cxn modelId="{BF14FB3D-ED76-45E0-A9B9-B14DFA8C62D4}" type="presParOf" srcId="{D092F53C-7590-4E26-9EC2-AEC5AE145A0F}" destId="{77D708B4-39FF-4C68-AAD5-83CF86C33A5D}" srcOrd="2" destOrd="0" presId="urn:microsoft.com/office/officeart/2008/layout/LinedList"/>
    <dgm:cxn modelId="{CF6CA024-C7B5-4CC6-9D76-14C5290B36A3}" type="presParOf" srcId="{D092F53C-7590-4E26-9EC2-AEC5AE145A0F}" destId="{48B2E744-98AF-4DE1-9CB2-DC221D0B8E70}" srcOrd="3" destOrd="0" presId="urn:microsoft.com/office/officeart/2008/layout/LinedList"/>
    <dgm:cxn modelId="{5E43D279-5282-4280-81D5-1ED874067CC2}" type="presParOf" srcId="{48B2E744-98AF-4DE1-9CB2-DC221D0B8E70}" destId="{06427B57-1873-4ABC-8D52-891235E58C1C}" srcOrd="0" destOrd="0" presId="urn:microsoft.com/office/officeart/2008/layout/LinedList"/>
    <dgm:cxn modelId="{228DBC65-1A7C-4D26-BF48-2ADE2034EC49}" type="presParOf" srcId="{48B2E744-98AF-4DE1-9CB2-DC221D0B8E70}" destId="{650AF735-392B-4C64-85F4-3104BBB0A091}" srcOrd="1" destOrd="0" presId="urn:microsoft.com/office/officeart/2008/layout/LinedList"/>
    <dgm:cxn modelId="{F92078CA-1E1B-48B2-8363-FB0745753344}" type="presParOf" srcId="{D092F53C-7590-4E26-9EC2-AEC5AE145A0F}" destId="{A1228FF6-D998-442F-88E2-A65FAD41308F}" srcOrd="4" destOrd="0" presId="urn:microsoft.com/office/officeart/2008/layout/LinedList"/>
    <dgm:cxn modelId="{2B738979-4F4A-46E9-B5E0-726687BAD7D8}" type="presParOf" srcId="{D092F53C-7590-4E26-9EC2-AEC5AE145A0F}" destId="{4DA38BDB-E4FB-458C-ABE9-1BFBF754D2E4}" srcOrd="5" destOrd="0" presId="urn:microsoft.com/office/officeart/2008/layout/LinedList"/>
    <dgm:cxn modelId="{0803C3BE-BB6A-42BD-91A5-E38F24ED358D}" type="presParOf" srcId="{4DA38BDB-E4FB-458C-ABE9-1BFBF754D2E4}" destId="{DD45D963-53C3-469D-B6F6-003FDCAA2F4B}" srcOrd="0" destOrd="0" presId="urn:microsoft.com/office/officeart/2008/layout/LinedList"/>
    <dgm:cxn modelId="{C6E7B5C9-CAA7-4DA8-82C0-30BB1E4AF1A1}" type="presParOf" srcId="{4DA38BDB-E4FB-458C-ABE9-1BFBF754D2E4}" destId="{E375ED1D-4167-47A9-B60B-5E5E892E90A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70BBCD-894D-4451-9D68-6DCCFB754F2F}"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84282EBB-1AF6-49B4-B429-C4FAB483E139}">
      <dgm:prSet phldrT="[Text]" custT="1"/>
      <dgm:spPr/>
      <dgm:t>
        <a:bodyPr/>
        <a:lstStyle/>
        <a:p>
          <a:r>
            <a:rPr lang="en-US" sz="6000" b="1" dirty="0" smtClean="0"/>
            <a:t>ICD-9</a:t>
          </a:r>
          <a:endParaRPr lang="en-US" sz="6000" b="1" dirty="0"/>
        </a:p>
      </dgm:t>
      <dgm:extLst>
        <a:ext uri="{E40237B7-FDA0-4F09-8148-C483321AD2D9}">
          <dgm14:cNvPr xmlns:dgm14="http://schemas.microsoft.com/office/drawing/2010/diagram" id="0" name="" descr="green box with text ICD-9"/>
        </a:ext>
      </dgm:extLst>
    </dgm:pt>
    <dgm:pt modelId="{C10C33B2-8278-4417-851E-B9E6DD0638BE}" type="parTrans" cxnId="{AD74A882-2C5B-4801-90E5-11D67F04F4F0}">
      <dgm:prSet/>
      <dgm:spPr/>
      <dgm:t>
        <a:bodyPr/>
        <a:lstStyle/>
        <a:p>
          <a:endParaRPr lang="en-US"/>
        </a:p>
      </dgm:t>
    </dgm:pt>
    <dgm:pt modelId="{09D29285-D7C9-4E4D-AE96-9197E966B554}" type="sibTrans" cxnId="{AD74A882-2C5B-4801-90E5-11D67F04F4F0}">
      <dgm:prSet/>
      <dgm:spPr/>
      <dgm:t>
        <a:bodyPr/>
        <a:lstStyle/>
        <a:p>
          <a:endParaRPr lang="en-US"/>
        </a:p>
      </dgm:t>
    </dgm:pt>
    <dgm:pt modelId="{0068EF12-4CF2-4F59-9C82-E478F0DBD3A9}">
      <dgm:prSet phldrT="[Text]" custT="1"/>
      <dgm:spPr/>
      <dgm:t>
        <a:bodyPr/>
        <a:lstStyle/>
        <a:p>
          <a:r>
            <a:rPr lang="en-US" sz="2800" dirty="0" smtClean="0"/>
            <a:t>250.50, 362.01</a:t>
          </a:r>
          <a:endParaRPr lang="en-US" sz="2800" dirty="0"/>
        </a:p>
      </dgm:t>
      <dgm:extLst>
        <a:ext uri="{E40237B7-FDA0-4F09-8148-C483321AD2D9}">
          <dgm14:cNvPr xmlns:dgm14="http://schemas.microsoft.com/office/drawing/2010/diagram" id="0" name="" descr="gray arrow with text 250.50, 362.01&#10;Type 2 diabetes mellitus with ophthalmic manifestations&#10;Diabetic retinopathy NOS&#10;"/>
        </a:ext>
      </dgm:extLst>
    </dgm:pt>
    <dgm:pt modelId="{F33B8C30-D510-4753-8139-2FA267C1E7FA}" type="parTrans" cxnId="{66713E4A-461A-4E6D-802E-E1997AD979CA}">
      <dgm:prSet/>
      <dgm:spPr/>
      <dgm:t>
        <a:bodyPr/>
        <a:lstStyle/>
        <a:p>
          <a:endParaRPr lang="en-US"/>
        </a:p>
      </dgm:t>
    </dgm:pt>
    <dgm:pt modelId="{826AACB8-9BD4-443E-9472-4DFF30FC6F53}" type="sibTrans" cxnId="{66713E4A-461A-4E6D-802E-E1997AD979CA}">
      <dgm:prSet/>
      <dgm:spPr/>
      <dgm:t>
        <a:bodyPr/>
        <a:lstStyle/>
        <a:p>
          <a:endParaRPr lang="en-US"/>
        </a:p>
      </dgm:t>
    </dgm:pt>
    <dgm:pt modelId="{B0F04E3D-12A3-47D2-AB3E-6B0FFBEF15C9}">
      <dgm:prSet phldrT="[Text]" custT="1"/>
      <dgm:spPr/>
      <dgm:t>
        <a:bodyPr/>
        <a:lstStyle/>
        <a:p>
          <a:r>
            <a:rPr lang="en-US" sz="2800" dirty="0" smtClean="0"/>
            <a:t>Type 2 diabetes mellitus with ophthalmic manifestations</a:t>
          </a:r>
          <a:endParaRPr lang="en-US" sz="2800" dirty="0"/>
        </a:p>
      </dgm:t>
    </dgm:pt>
    <dgm:pt modelId="{048B9B20-6DF7-434B-A188-578FCAE0BCC0}" type="parTrans" cxnId="{63220A0C-9060-4BD5-9AFD-D2F40C031817}">
      <dgm:prSet/>
      <dgm:spPr/>
      <dgm:t>
        <a:bodyPr/>
        <a:lstStyle/>
        <a:p>
          <a:endParaRPr lang="en-US"/>
        </a:p>
      </dgm:t>
    </dgm:pt>
    <dgm:pt modelId="{F68934E2-F5E4-4BD1-ABCE-64097E31CDED}" type="sibTrans" cxnId="{63220A0C-9060-4BD5-9AFD-D2F40C031817}">
      <dgm:prSet/>
      <dgm:spPr/>
      <dgm:t>
        <a:bodyPr/>
        <a:lstStyle/>
        <a:p>
          <a:endParaRPr lang="en-US"/>
        </a:p>
      </dgm:t>
    </dgm:pt>
    <dgm:pt modelId="{581EA3D8-ED6A-4740-B650-4C1F9E06D4F3}">
      <dgm:prSet phldrT="[Text]" custT="1"/>
      <dgm:spPr/>
      <dgm:t>
        <a:bodyPr/>
        <a:lstStyle/>
        <a:p>
          <a:r>
            <a:rPr lang="en-US" sz="5400" b="1" dirty="0" smtClean="0"/>
            <a:t>ICD-10</a:t>
          </a:r>
          <a:endParaRPr lang="en-US" sz="5400" b="1" dirty="0"/>
        </a:p>
      </dgm:t>
      <dgm:extLst>
        <a:ext uri="{E40237B7-FDA0-4F09-8148-C483321AD2D9}">
          <dgm14:cNvPr xmlns:dgm14="http://schemas.microsoft.com/office/drawing/2010/diagram" id="0" name="" descr="green box with text ICD-10"/>
        </a:ext>
      </dgm:extLst>
    </dgm:pt>
    <dgm:pt modelId="{C6E204EC-964D-48F3-A163-BC9767954882}" type="parTrans" cxnId="{9296EDC5-4926-4596-A59A-722A0A8ED32C}">
      <dgm:prSet/>
      <dgm:spPr/>
      <dgm:t>
        <a:bodyPr/>
        <a:lstStyle/>
        <a:p>
          <a:endParaRPr lang="en-US"/>
        </a:p>
      </dgm:t>
    </dgm:pt>
    <dgm:pt modelId="{F99FAE7E-BC2D-420C-B0D8-38D48C6A5936}" type="sibTrans" cxnId="{9296EDC5-4926-4596-A59A-722A0A8ED32C}">
      <dgm:prSet/>
      <dgm:spPr/>
      <dgm:t>
        <a:bodyPr/>
        <a:lstStyle/>
        <a:p>
          <a:endParaRPr lang="en-US"/>
        </a:p>
      </dgm:t>
    </dgm:pt>
    <dgm:pt modelId="{10A673E4-EA55-4FC6-B93A-8FB6E87E0583}">
      <dgm:prSet phldrT="[Text]"/>
      <dgm:spPr/>
      <dgm:t>
        <a:bodyPr/>
        <a:lstStyle/>
        <a:p>
          <a:r>
            <a:rPr lang="en-US" dirty="0" smtClean="0"/>
            <a:t>E11.319</a:t>
          </a:r>
          <a:endParaRPr lang="en-US" dirty="0"/>
        </a:p>
      </dgm:t>
      <dgm:extLst>
        <a:ext uri="{E40237B7-FDA0-4F09-8148-C483321AD2D9}">
          <dgm14:cNvPr xmlns:dgm14="http://schemas.microsoft.com/office/drawing/2010/diagram" id="0" name="" descr="gray arrow with text &#10;E11.319&#10;Type 2 diabetes mellitus with unspecified diabetic retinopathy without macular edema&#10;"/>
        </a:ext>
      </dgm:extLst>
    </dgm:pt>
    <dgm:pt modelId="{E66CBB42-F281-42B2-9234-BF7DE8A8C8C8}" type="parTrans" cxnId="{7C0ABEB8-3A5D-46F8-818E-28245575BAF5}">
      <dgm:prSet/>
      <dgm:spPr/>
      <dgm:t>
        <a:bodyPr/>
        <a:lstStyle/>
        <a:p>
          <a:endParaRPr lang="en-US"/>
        </a:p>
      </dgm:t>
    </dgm:pt>
    <dgm:pt modelId="{83FBC295-D657-4E58-99B7-67EC558DEB98}" type="sibTrans" cxnId="{7C0ABEB8-3A5D-46F8-818E-28245575BAF5}">
      <dgm:prSet/>
      <dgm:spPr/>
      <dgm:t>
        <a:bodyPr/>
        <a:lstStyle/>
        <a:p>
          <a:endParaRPr lang="en-US"/>
        </a:p>
      </dgm:t>
    </dgm:pt>
    <dgm:pt modelId="{3C2BD873-F9D7-47BC-B2DB-907E3801FF7B}">
      <dgm:prSet/>
      <dgm:spPr/>
      <dgm:t>
        <a:bodyPr/>
        <a:lstStyle/>
        <a:p>
          <a:r>
            <a:rPr lang="en-US" dirty="0" smtClean="0"/>
            <a:t>Type 2 diabetes mellitus with unspecified diabetic retinopathy without macular edema</a:t>
          </a:r>
        </a:p>
      </dgm:t>
    </dgm:pt>
    <dgm:pt modelId="{108DCE9E-49DF-4A3E-9EF6-512BED460518}" type="parTrans" cxnId="{E9EB2A76-081F-48AD-BD5A-4469E3F9B493}">
      <dgm:prSet/>
      <dgm:spPr/>
      <dgm:t>
        <a:bodyPr/>
        <a:lstStyle/>
        <a:p>
          <a:endParaRPr lang="en-US"/>
        </a:p>
      </dgm:t>
    </dgm:pt>
    <dgm:pt modelId="{4C8A2FA7-331C-45C3-A22C-874816DE27E2}" type="sibTrans" cxnId="{E9EB2A76-081F-48AD-BD5A-4469E3F9B493}">
      <dgm:prSet/>
      <dgm:spPr/>
      <dgm:t>
        <a:bodyPr/>
        <a:lstStyle/>
        <a:p>
          <a:endParaRPr lang="en-US"/>
        </a:p>
      </dgm:t>
    </dgm:pt>
    <dgm:pt modelId="{74DB3743-EAEB-44B3-99FD-DAFDB8486BA3}">
      <dgm:prSet custT="1"/>
      <dgm:spPr/>
      <dgm:t>
        <a:bodyPr/>
        <a:lstStyle/>
        <a:p>
          <a:endParaRPr lang="en-US" sz="2800" dirty="0" smtClean="0"/>
        </a:p>
      </dgm:t>
    </dgm:pt>
    <dgm:pt modelId="{F85A430E-2B51-4B29-BE9D-8BEB6939FE3F}" type="parTrans" cxnId="{73F1C58B-FA24-4D47-A7FD-A525B3B2B9D0}">
      <dgm:prSet/>
      <dgm:spPr/>
      <dgm:t>
        <a:bodyPr/>
        <a:lstStyle/>
        <a:p>
          <a:endParaRPr lang="en-US"/>
        </a:p>
      </dgm:t>
    </dgm:pt>
    <dgm:pt modelId="{C0D39256-EB5B-4E72-ACD5-501569490367}" type="sibTrans" cxnId="{73F1C58B-FA24-4D47-A7FD-A525B3B2B9D0}">
      <dgm:prSet/>
      <dgm:spPr/>
      <dgm:t>
        <a:bodyPr/>
        <a:lstStyle/>
        <a:p>
          <a:endParaRPr lang="en-US"/>
        </a:p>
      </dgm:t>
    </dgm:pt>
    <dgm:pt modelId="{13711343-0E60-4EC4-AD69-A2D6A2C68DD3}">
      <dgm:prSet phldrT="[Text]" custT="1"/>
      <dgm:spPr/>
      <dgm:t>
        <a:bodyPr/>
        <a:lstStyle/>
        <a:p>
          <a:r>
            <a:rPr lang="en-US" sz="2800" dirty="0" smtClean="0"/>
            <a:t>Diabetic retinopathy NOS</a:t>
          </a:r>
          <a:endParaRPr lang="en-US" sz="2800" dirty="0"/>
        </a:p>
      </dgm:t>
    </dgm:pt>
    <dgm:pt modelId="{E46290A8-ED18-4E3C-BE48-999DF630D86E}" type="parTrans" cxnId="{010343B4-E76A-4A8E-A1DE-3C154961EC5D}">
      <dgm:prSet/>
      <dgm:spPr/>
      <dgm:t>
        <a:bodyPr/>
        <a:lstStyle/>
        <a:p>
          <a:endParaRPr lang="en-US"/>
        </a:p>
      </dgm:t>
    </dgm:pt>
    <dgm:pt modelId="{6AB44C0D-8105-40E2-9478-A1E03C04B8C6}" type="sibTrans" cxnId="{010343B4-E76A-4A8E-A1DE-3C154961EC5D}">
      <dgm:prSet/>
      <dgm:spPr/>
      <dgm:t>
        <a:bodyPr/>
        <a:lstStyle/>
        <a:p>
          <a:endParaRPr lang="en-US"/>
        </a:p>
      </dgm:t>
    </dgm:pt>
    <dgm:pt modelId="{EB92C1FB-B458-4866-BDF6-56502E85F7E9}" type="pres">
      <dgm:prSet presAssocID="{6E70BBCD-894D-4451-9D68-6DCCFB754F2F}" presName="Name0" presStyleCnt="0">
        <dgm:presLayoutVars>
          <dgm:dir/>
          <dgm:animLvl val="lvl"/>
          <dgm:resizeHandles/>
        </dgm:presLayoutVars>
      </dgm:prSet>
      <dgm:spPr/>
      <dgm:t>
        <a:bodyPr/>
        <a:lstStyle/>
        <a:p>
          <a:endParaRPr lang="en-US"/>
        </a:p>
      </dgm:t>
    </dgm:pt>
    <dgm:pt modelId="{7118E648-E31D-4F30-8750-262FA534D07B}" type="pres">
      <dgm:prSet presAssocID="{84282EBB-1AF6-49B4-B429-C4FAB483E139}" presName="linNode" presStyleCnt="0"/>
      <dgm:spPr/>
    </dgm:pt>
    <dgm:pt modelId="{D48AC2B5-8283-49CF-B8E6-A914BD2DCA2C}" type="pres">
      <dgm:prSet presAssocID="{84282EBB-1AF6-49B4-B429-C4FAB483E139}" presName="parentShp" presStyleLbl="node1" presStyleIdx="0" presStyleCnt="2" custScaleX="82609" custLinFactNeighborX="-7246">
        <dgm:presLayoutVars>
          <dgm:bulletEnabled val="1"/>
        </dgm:presLayoutVars>
      </dgm:prSet>
      <dgm:spPr/>
      <dgm:t>
        <a:bodyPr/>
        <a:lstStyle/>
        <a:p>
          <a:endParaRPr lang="en-US"/>
        </a:p>
      </dgm:t>
    </dgm:pt>
    <dgm:pt modelId="{D7E8967F-7BA6-4352-9F79-69FD4D97D3C4}" type="pres">
      <dgm:prSet presAssocID="{84282EBB-1AF6-49B4-B429-C4FAB483E139}" presName="childShp" presStyleLbl="bgAccFollowNode1" presStyleIdx="0" presStyleCnt="2" custScaleX="123220" custLinFactNeighborX="32">
        <dgm:presLayoutVars>
          <dgm:bulletEnabled val="1"/>
        </dgm:presLayoutVars>
      </dgm:prSet>
      <dgm:spPr/>
      <dgm:t>
        <a:bodyPr/>
        <a:lstStyle/>
        <a:p>
          <a:endParaRPr lang="en-US"/>
        </a:p>
      </dgm:t>
    </dgm:pt>
    <dgm:pt modelId="{4CC59F12-0338-43B7-ABF1-1BF984DA4111}" type="pres">
      <dgm:prSet presAssocID="{09D29285-D7C9-4E4D-AE96-9197E966B554}" presName="spacing" presStyleCnt="0"/>
      <dgm:spPr/>
    </dgm:pt>
    <dgm:pt modelId="{EE082216-3B66-4FA1-8529-0D94E52F952F}" type="pres">
      <dgm:prSet presAssocID="{581EA3D8-ED6A-4740-B650-4C1F9E06D4F3}" presName="linNode" presStyleCnt="0"/>
      <dgm:spPr/>
    </dgm:pt>
    <dgm:pt modelId="{8937EA48-2C22-46D7-9D91-099F991B56D6}" type="pres">
      <dgm:prSet presAssocID="{581EA3D8-ED6A-4740-B650-4C1F9E06D4F3}" presName="parentShp" presStyleLbl="node1" presStyleIdx="1" presStyleCnt="2" custScaleX="82609" custLinFactNeighborX="-7246">
        <dgm:presLayoutVars>
          <dgm:bulletEnabled val="1"/>
        </dgm:presLayoutVars>
      </dgm:prSet>
      <dgm:spPr/>
      <dgm:t>
        <a:bodyPr/>
        <a:lstStyle/>
        <a:p>
          <a:endParaRPr lang="en-US"/>
        </a:p>
      </dgm:t>
    </dgm:pt>
    <dgm:pt modelId="{CE3885EE-437F-41FC-B7EC-6EA908C56F49}" type="pres">
      <dgm:prSet presAssocID="{581EA3D8-ED6A-4740-B650-4C1F9E06D4F3}" presName="childShp" presStyleLbl="bgAccFollowNode1" presStyleIdx="1" presStyleCnt="2" custScaleX="123220" custLinFactNeighborX="32">
        <dgm:presLayoutVars>
          <dgm:bulletEnabled val="1"/>
        </dgm:presLayoutVars>
      </dgm:prSet>
      <dgm:spPr/>
      <dgm:t>
        <a:bodyPr/>
        <a:lstStyle/>
        <a:p>
          <a:endParaRPr lang="en-US"/>
        </a:p>
      </dgm:t>
    </dgm:pt>
  </dgm:ptLst>
  <dgm:cxnLst>
    <dgm:cxn modelId="{73F1C58B-FA24-4D47-A7FD-A525B3B2B9D0}" srcId="{84282EBB-1AF6-49B4-B429-C4FAB483E139}" destId="{74DB3743-EAEB-44B3-99FD-DAFDB8486BA3}" srcOrd="3" destOrd="0" parTransId="{F85A430E-2B51-4B29-BE9D-8BEB6939FE3F}" sibTransId="{C0D39256-EB5B-4E72-ACD5-501569490367}"/>
    <dgm:cxn modelId="{E42523F7-6DAC-4BD6-A35A-BDAAE02AED9E}" type="presOf" srcId="{6E70BBCD-894D-4451-9D68-6DCCFB754F2F}" destId="{EB92C1FB-B458-4866-BDF6-56502E85F7E9}" srcOrd="0" destOrd="0" presId="urn:microsoft.com/office/officeart/2005/8/layout/vList6"/>
    <dgm:cxn modelId="{010343B4-E76A-4A8E-A1DE-3C154961EC5D}" srcId="{84282EBB-1AF6-49B4-B429-C4FAB483E139}" destId="{13711343-0E60-4EC4-AD69-A2D6A2C68DD3}" srcOrd="2" destOrd="0" parTransId="{E46290A8-ED18-4E3C-BE48-999DF630D86E}" sibTransId="{6AB44C0D-8105-40E2-9478-A1E03C04B8C6}"/>
    <dgm:cxn modelId="{19F99C57-AF2E-4A67-8F93-A1A091E8E798}" type="presOf" srcId="{0068EF12-4CF2-4F59-9C82-E478F0DBD3A9}" destId="{D7E8967F-7BA6-4352-9F79-69FD4D97D3C4}" srcOrd="0" destOrd="0" presId="urn:microsoft.com/office/officeart/2005/8/layout/vList6"/>
    <dgm:cxn modelId="{E9EB2A76-081F-48AD-BD5A-4469E3F9B493}" srcId="{581EA3D8-ED6A-4740-B650-4C1F9E06D4F3}" destId="{3C2BD873-F9D7-47BC-B2DB-907E3801FF7B}" srcOrd="1" destOrd="0" parTransId="{108DCE9E-49DF-4A3E-9EF6-512BED460518}" sibTransId="{4C8A2FA7-331C-45C3-A22C-874816DE27E2}"/>
    <dgm:cxn modelId="{7C0ABEB8-3A5D-46F8-818E-28245575BAF5}" srcId="{581EA3D8-ED6A-4740-B650-4C1F9E06D4F3}" destId="{10A673E4-EA55-4FC6-B93A-8FB6E87E0583}" srcOrd="0" destOrd="0" parTransId="{E66CBB42-F281-42B2-9234-BF7DE8A8C8C8}" sibTransId="{83FBC295-D657-4E58-99B7-67EC558DEB98}"/>
    <dgm:cxn modelId="{9296EDC5-4926-4596-A59A-722A0A8ED32C}" srcId="{6E70BBCD-894D-4451-9D68-6DCCFB754F2F}" destId="{581EA3D8-ED6A-4740-B650-4C1F9E06D4F3}" srcOrd="1" destOrd="0" parTransId="{C6E204EC-964D-48F3-A163-BC9767954882}" sibTransId="{F99FAE7E-BC2D-420C-B0D8-38D48C6A5936}"/>
    <dgm:cxn modelId="{66713E4A-461A-4E6D-802E-E1997AD979CA}" srcId="{84282EBB-1AF6-49B4-B429-C4FAB483E139}" destId="{0068EF12-4CF2-4F59-9C82-E478F0DBD3A9}" srcOrd="0" destOrd="0" parTransId="{F33B8C30-D510-4753-8139-2FA267C1E7FA}" sibTransId="{826AACB8-9BD4-443E-9472-4DFF30FC6F53}"/>
    <dgm:cxn modelId="{D54E49E0-B2CD-46C4-9FF5-0706FDE772B2}" type="presOf" srcId="{581EA3D8-ED6A-4740-B650-4C1F9E06D4F3}" destId="{8937EA48-2C22-46D7-9D91-099F991B56D6}" srcOrd="0" destOrd="0" presId="urn:microsoft.com/office/officeart/2005/8/layout/vList6"/>
    <dgm:cxn modelId="{CF2D99AA-01B8-4A75-9072-D46C7B9B07C7}" type="presOf" srcId="{13711343-0E60-4EC4-AD69-A2D6A2C68DD3}" destId="{D7E8967F-7BA6-4352-9F79-69FD4D97D3C4}" srcOrd="0" destOrd="2" presId="urn:microsoft.com/office/officeart/2005/8/layout/vList6"/>
    <dgm:cxn modelId="{B717A459-03C9-4790-A645-7D70FC30D8D6}" type="presOf" srcId="{3C2BD873-F9D7-47BC-B2DB-907E3801FF7B}" destId="{CE3885EE-437F-41FC-B7EC-6EA908C56F49}" srcOrd="0" destOrd="1" presId="urn:microsoft.com/office/officeart/2005/8/layout/vList6"/>
    <dgm:cxn modelId="{63220A0C-9060-4BD5-9AFD-D2F40C031817}" srcId="{84282EBB-1AF6-49B4-B429-C4FAB483E139}" destId="{B0F04E3D-12A3-47D2-AB3E-6B0FFBEF15C9}" srcOrd="1" destOrd="0" parTransId="{048B9B20-6DF7-434B-A188-578FCAE0BCC0}" sibTransId="{F68934E2-F5E4-4BD1-ABCE-64097E31CDED}"/>
    <dgm:cxn modelId="{7EB3C8CD-5B67-485B-B281-D9CAD9701C9B}" type="presOf" srcId="{84282EBB-1AF6-49B4-B429-C4FAB483E139}" destId="{D48AC2B5-8283-49CF-B8E6-A914BD2DCA2C}" srcOrd="0" destOrd="0" presId="urn:microsoft.com/office/officeart/2005/8/layout/vList6"/>
    <dgm:cxn modelId="{AD74A882-2C5B-4801-90E5-11D67F04F4F0}" srcId="{6E70BBCD-894D-4451-9D68-6DCCFB754F2F}" destId="{84282EBB-1AF6-49B4-B429-C4FAB483E139}" srcOrd="0" destOrd="0" parTransId="{C10C33B2-8278-4417-851E-B9E6DD0638BE}" sibTransId="{09D29285-D7C9-4E4D-AE96-9197E966B554}"/>
    <dgm:cxn modelId="{276D919F-60FA-446B-B169-24D5CA83134C}" type="presOf" srcId="{B0F04E3D-12A3-47D2-AB3E-6B0FFBEF15C9}" destId="{D7E8967F-7BA6-4352-9F79-69FD4D97D3C4}" srcOrd="0" destOrd="1" presId="urn:microsoft.com/office/officeart/2005/8/layout/vList6"/>
    <dgm:cxn modelId="{27DE67E2-934E-4162-8ABC-A8C8E1045EA0}" type="presOf" srcId="{10A673E4-EA55-4FC6-B93A-8FB6E87E0583}" destId="{CE3885EE-437F-41FC-B7EC-6EA908C56F49}" srcOrd="0" destOrd="0" presId="urn:microsoft.com/office/officeart/2005/8/layout/vList6"/>
    <dgm:cxn modelId="{2904B038-5377-4E7B-9C9F-FDECD11DA97E}" type="presOf" srcId="{74DB3743-EAEB-44B3-99FD-DAFDB8486BA3}" destId="{D7E8967F-7BA6-4352-9F79-69FD4D97D3C4}" srcOrd="0" destOrd="3" presId="urn:microsoft.com/office/officeart/2005/8/layout/vList6"/>
    <dgm:cxn modelId="{722F2A42-E1E5-498C-A729-531A260CCF43}" type="presParOf" srcId="{EB92C1FB-B458-4866-BDF6-56502E85F7E9}" destId="{7118E648-E31D-4F30-8750-262FA534D07B}" srcOrd="0" destOrd="0" presId="urn:microsoft.com/office/officeart/2005/8/layout/vList6"/>
    <dgm:cxn modelId="{B28CB584-A872-413B-92CA-B78C92AD3DC4}" type="presParOf" srcId="{7118E648-E31D-4F30-8750-262FA534D07B}" destId="{D48AC2B5-8283-49CF-B8E6-A914BD2DCA2C}" srcOrd="0" destOrd="0" presId="urn:microsoft.com/office/officeart/2005/8/layout/vList6"/>
    <dgm:cxn modelId="{0B1BDF76-0065-4CB3-BF30-43AC4D098770}" type="presParOf" srcId="{7118E648-E31D-4F30-8750-262FA534D07B}" destId="{D7E8967F-7BA6-4352-9F79-69FD4D97D3C4}" srcOrd="1" destOrd="0" presId="urn:microsoft.com/office/officeart/2005/8/layout/vList6"/>
    <dgm:cxn modelId="{0705BE8E-2E1C-416E-8BC5-007E2E66475F}" type="presParOf" srcId="{EB92C1FB-B458-4866-BDF6-56502E85F7E9}" destId="{4CC59F12-0338-43B7-ABF1-1BF984DA4111}" srcOrd="1" destOrd="0" presId="urn:microsoft.com/office/officeart/2005/8/layout/vList6"/>
    <dgm:cxn modelId="{15133A02-6074-48B7-BF99-A158A098CFB3}" type="presParOf" srcId="{EB92C1FB-B458-4866-BDF6-56502E85F7E9}" destId="{EE082216-3B66-4FA1-8529-0D94E52F952F}" srcOrd="2" destOrd="0" presId="urn:microsoft.com/office/officeart/2005/8/layout/vList6"/>
    <dgm:cxn modelId="{1CDAB61D-D4BB-4201-B243-9883D4D945F9}" type="presParOf" srcId="{EE082216-3B66-4FA1-8529-0D94E52F952F}" destId="{8937EA48-2C22-46D7-9D91-099F991B56D6}" srcOrd="0" destOrd="0" presId="urn:microsoft.com/office/officeart/2005/8/layout/vList6"/>
    <dgm:cxn modelId="{63CC168E-B2C5-4AD3-9F22-E58677C89EDC}" type="presParOf" srcId="{EE082216-3B66-4FA1-8529-0D94E52F952F}" destId="{CE3885EE-437F-41FC-B7EC-6EA908C56F4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511B30-802A-4ACC-893C-19A6B83D3D4D}"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59805C7E-2DA3-485C-945A-13E8C2BE8D6B}">
      <dgm:prSet/>
      <dgm:spPr/>
      <dgm:t>
        <a:bodyPr/>
        <a:lstStyle/>
        <a:p>
          <a:pPr rtl="0"/>
          <a:r>
            <a:rPr lang="en-US" dirty="0" smtClean="0"/>
            <a:t>New Chapter</a:t>
          </a:r>
          <a:endParaRPr lang="en-US" dirty="0"/>
        </a:p>
      </dgm:t>
      <dgm:extLst>
        <a:ext uri="{E40237B7-FDA0-4F09-8148-C483321AD2D9}">
          <dgm14:cNvPr xmlns:dgm14="http://schemas.microsoft.com/office/drawing/2010/diagram" id="0" name="" descr="green box with text New Chapter&#10;"/>
        </a:ext>
      </dgm:extLst>
    </dgm:pt>
    <dgm:pt modelId="{3B8BFE79-5E7B-4B12-B9D3-282D1C42C4B3}" type="parTrans" cxnId="{707EE1CE-8D49-4010-A262-BAF7FE2C2E40}">
      <dgm:prSet/>
      <dgm:spPr/>
      <dgm:t>
        <a:bodyPr/>
        <a:lstStyle/>
        <a:p>
          <a:endParaRPr lang="en-US"/>
        </a:p>
      </dgm:t>
    </dgm:pt>
    <dgm:pt modelId="{44033D37-6398-4B69-9A59-3D69C4ADF1FD}" type="sibTrans" cxnId="{707EE1CE-8D49-4010-A262-BAF7FE2C2E40}">
      <dgm:prSet/>
      <dgm:spPr/>
      <dgm:t>
        <a:bodyPr/>
        <a:lstStyle/>
        <a:p>
          <a:endParaRPr lang="en-US"/>
        </a:p>
      </dgm:t>
    </dgm:pt>
    <dgm:pt modelId="{CD03D3BD-9356-4501-BA75-F58D2396B27D}">
      <dgm:prSet/>
      <dgm:spPr/>
      <dgm:t>
        <a:bodyPr/>
        <a:lstStyle/>
        <a:p>
          <a:pPr rtl="0"/>
          <a:r>
            <a:rPr lang="en-US" dirty="0" smtClean="0"/>
            <a:t>Codes offer greater specificity and laterality</a:t>
          </a:r>
          <a:endParaRPr lang="en-US" dirty="0"/>
        </a:p>
      </dgm:t>
      <dgm:extLst>
        <a:ext uri="{E40237B7-FDA0-4F09-8148-C483321AD2D9}">
          <dgm14:cNvPr xmlns:dgm14="http://schemas.microsoft.com/office/drawing/2010/diagram" id="0" name="" descr="green box with text Codes offer greater specificity and laterality&#10;&#10;"/>
        </a:ext>
      </dgm:extLst>
    </dgm:pt>
    <dgm:pt modelId="{8CD9A7FF-D403-40DD-9C4F-5DEE78C52840}" type="parTrans" cxnId="{0BB3EF38-3F8E-4726-9312-6A625B8E4BB0}">
      <dgm:prSet/>
      <dgm:spPr/>
      <dgm:t>
        <a:bodyPr/>
        <a:lstStyle/>
        <a:p>
          <a:endParaRPr lang="en-US"/>
        </a:p>
      </dgm:t>
    </dgm:pt>
    <dgm:pt modelId="{9D9A2E20-38D7-4E6B-A0DE-0A8BD61BDA90}" type="sibTrans" cxnId="{0BB3EF38-3F8E-4726-9312-6A625B8E4BB0}">
      <dgm:prSet/>
      <dgm:spPr/>
      <dgm:t>
        <a:bodyPr/>
        <a:lstStyle/>
        <a:p>
          <a:endParaRPr lang="en-US"/>
        </a:p>
      </dgm:t>
    </dgm:pt>
    <dgm:pt modelId="{ABB319F8-D0CD-482F-9BC0-6B6BB405C9B1}">
      <dgm:prSet/>
      <dgm:spPr/>
      <dgm:t>
        <a:bodyPr/>
        <a:lstStyle/>
        <a:p>
          <a:pPr rtl="0"/>
          <a:r>
            <a:rPr lang="en-US" dirty="0" smtClean="0"/>
            <a:t>Guidelines reserved for future expansion</a:t>
          </a:r>
          <a:endParaRPr lang="en-US" dirty="0"/>
        </a:p>
      </dgm:t>
      <dgm:extLst>
        <a:ext uri="{E40237B7-FDA0-4F09-8148-C483321AD2D9}">
          <dgm14:cNvPr xmlns:dgm14="http://schemas.microsoft.com/office/drawing/2010/diagram" id="0" name="" descr="green box with text Guidelines reserved for future expansion&#10;"/>
        </a:ext>
      </dgm:extLst>
    </dgm:pt>
    <dgm:pt modelId="{49A3CD0D-1939-4721-8138-BAFE697681F2}" type="parTrans" cxnId="{45A15334-E345-4CE8-9C0E-1287A51707D2}">
      <dgm:prSet/>
      <dgm:spPr/>
      <dgm:t>
        <a:bodyPr/>
        <a:lstStyle/>
        <a:p>
          <a:endParaRPr lang="en-US"/>
        </a:p>
      </dgm:t>
    </dgm:pt>
    <dgm:pt modelId="{7B79DDE5-621F-4E61-A11D-7F115919D1EB}" type="sibTrans" cxnId="{45A15334-E345-4CE8-9C0E-1287A51707D2}">
      <dgm:prSet/>
      <dgm:spPr/>
      <dgm:t>
        <a:bodyPr/>
        <a:lstStyle/>
        <a:p>
          <a:endParaRPr lang="en-US"/>
        </a:p>
      </dgm:t>
    </dgm:pt>
    <dgm:pt modelId="{E9A303F9-C321-42DB-8A2D-FC90D4E0734A}" type="pres">
      <dgm:prSet presAssocID="{40511B30-802A-4ACC-893C-19A6B83D3D4D}" presName="linear" presStyleCnt="0">
        <dgm:presLayoutVars>
          <dgm:animLvl val="lvl"/>
          <dgm:resizeHandles val="exact"/>
        </dgm:presLayoutVars>
      </dgm:prSet>
      <dgm:spPr/>
      <dgm:t>
        <a:bodyPr/>
        <a:lstStyle/>
        <a:p>
          <a:endParaRPr lang="en-US"/>
        </a:p>
      </dgm:t>
    </dgm:pt>
    <dgm:pt modelId="{C3EB5CB1-BE02-41DD-8BAB-E46684EC8E8F}" type="pres">
      <dgm:prSet presAssocID="{59805C7E-2DA3-485C-945A-13E8C2BE8D6B}" presName="parentText" presStyleLbl="node1" presStyleIdx="0" presStyleCnt="3">
        <dgm:presLayoutVars>
          <dgm:chMax val="0"/>
          <dgm:bulletEnabled val="1"/>
        </dgm:presLayoutVars>
      </dgm:prSet>
      <dgm:spPr/>
      <dgm:t>
        <a:bodyPr/>
        <a:lstStyle/>
        <a:p>
          <a:endParaRPr lang="en-US"/>
        </a:p>
      </dgm:t>
    </dgm:pt>
    <dgm:pt modelId="{3013A0B6-269B-4FAB-A28C-62F5BDE13E77}" type="pres">
      <dgm:prSet presAssocID="{44033D37-6398-4B69-9A59-3D69C4ADF1FD}" presName="spacer" presStyleCnt="0"/>
      <dgm:spPr/>
    </dgm:pt>
    <dgm:pt modelId="{2089E9C2-F319-4439-972B-40440AD2DA7B}" type="pres">
      <dgm:prSet presAssocID="{CD03D3BD-9356-4501-BA75-F58D2396B27D}" presName="parentText" presStyleLbl="node1" presStyleIdx="1" presStyleCnt="3">
        <dgm:presLayoutVars>
          <dgm:chMax val="0"/>
          <dgm:bulletEnabled val="1"/>
        </dgm:presLayoutVars>
      </dgm:prSet>
      <dgm:spPr/>
      <dgm:t>
        <a:bodyPr/>
        <a:lstStyle/>
        <a:p>
          <a:endParaRPr lang="en-US"/>
        </a:p>
      </dgm:t>
    </dgm:pt>
    <dgm:pt modelId="{5C2C1F6C-33A8-4287-B766-F07CE8B39DE6}" type="pres">
      <dgm:prSet presAssocID="{9D9A2E20-38D7-4E6B-A0DE-0A8BD61BDA90}" presName="spacer" presStyleCnt="0"/>
      <dgm:spPr/>
    </dgm:pt>
    <dgm:pt modelId="{30BBA47D-9839-46EB-B389-B00513BF99C3}" type="pres">
      <dgm:prSet presAssocID="{ABB319F8-D0CD-482F-9BC0-6B6BB405C9B1}" presName="parentText" presStyleLbl="node1" presStyleIdx="2" presStyleCnt="3">
        <dgm:presLayoutVars>
          <dgm:chMax val="0"/>
          <dgm:bulletEnabled val="1"/>
        </dgm:presLayoutVars>
      </dgm:prSet>
      <dgm:spPr/>
      <dgm:t>
        <a:bodyPr/>
        <a:lstStyle/>
        <a:p>
          <a:endParaRPr lang="en-US"/>
        </a:p>
      </dgm:t>
    </dgm:pt>
  </dgm:ptLst>
  <dgm:cxnLst>
    <dgm:cxn modelId="{CBFEF610-9C43-4A00-8CD8-9E8810612B08}" type="presOf" srcId="{40511B30-802A-4ACC-893C-19A6B83D3D4D}" destId="{E9A303F9-C321-42DB-8A2D-FC90D4E0734A}" srcOrd="0" destOrd="0" presId="urn:microsoft.com/office/officeart/2005/8/layout/vList2"/>
    <dgm:cxn modelId="{A9A9EDE0-7EA6-4FC4-936C-59E015F32EE3}" type="presOf" srcId="{CD03D3BD-9356-4501-BA75-F58D2396B27D}" destId="{2089E9C2-F319-4439-972B-40440AD2DA7B}" srcOrd="0" destOrd="0" presId="urn:microsoft.com/office/officeart/2005/8/layout/vList2"/>
    <dgm:cxn modelId="{DC7D3516-7C18-41B7-A202-6D9D935EE7C0}" type="presOf" srcId="{59805C7E-2DA3-485C-945A-13E8C2BE8D6B}" destId="{C3EB5CB1-BE02-41DD-8BAB-E46684EC8E8F}" srcOrd="0" destOrd="0" presId="urn:microsoft.com/office/officeart/2005/8/layout/vList2"/>
    <dgm:cxn modelId="{707EE1CE-8D49-4010-A262-BAF7FE2C2E40}" srcId="{40511B30-802A-4ACC-893C-19A6B83D3D4D}" destId="{59805C7E-2DA3-485C-945A-13E8C2BE8D6B}" srcOrd="0" destOrd="0" parTransId="{3B8BFE79-5E7B-4B12-B9D3-282D1C42C4B3}" sibTransId="{44033D37-6398-4B69-9A59-3D69C4ADF1FD}"/>
    <dgm:cxn modelId="{0BB3EF38-3F8E-4726-9312-6A625B8E4BB0}" srcId="{40511B30-802A-4ACC-893C-19A6B83D3D4D}" destId="{CD03D3BD-9356-4501-BA75-F58D2396B27D}" srcOrd="1" destOrd="0" parTransId="{8CD9A7FF-D403-40DD-9C4F-5DEE78C52840}" sibTransId="{9D9A2E20-38D7-4E6B-A0DE-0A8BD61BDA90}"/>
    <dgm:cxn modelId="{45A15334-E345-4CE8-9C0E-1287A51707D2}" srcId="{40511B30-802A-4ACC-893C-19A6B83D3D4D}" destId="{ABB319F8-D0CD-482F-9BC0-6B6BB405C9B1}" srcOrd="2" destOrd="0" parTransId="{49A3CD0D-1939-4721-8138-BAFE697681F2}" sibTransId="{7B79DDE5-621F-4E61-A11D-7F115919D1EB}"/>
    <dgm:cxn modelId="{1C9F6BAE-3397-4CB0-B5AC-A6A648FABC0F}" type="presOf" srcId="{ABB319F8-D0CD-482F-9BC0-6B6BB405C9B1}" destId="{30BBA47D-9839-46EB-B389-B00513BF99C3}" srcOrd="0" destOrd="0" presId="urn:microsoft.com/office/officeart/2005/8/layout/vList2"/>
    <dgm:cxn modelId="{5054FE0F-89F1-46AC-9A69-9089D4CF0FEB}" type="presParOf" srcId="{E9A303F9-C321-42DB-8A2D-FC90D4E0734A}" destId="{C3EB5CB1-BE02-41DD-8BAB-E46684EC8E8F}" srcOrd="0" destOrd="0" presId="urn:microsoft.com/office/officeart/2005/8/layout/vList2"/>
    <dgm:cxn modelId="{370C85E3-6037-4AC8-A424-978ED9D8B5F9}" type="presParOf" srcId="{E9A303F9-C321-42DB-8A2D-FC90D4E0734A}" destId="{3013A0B6-269B-4FAB-A28C-62F5BDE13E77}" srcOrd="1" destOrd="0" presId="urn:microsoft.com/office/officeart/2005/8/layout/vList2"/>
    <dgm:cxn modelId="{9297A8BB-8E2B-41EA-A48D-E6C3CD475C21}" type="presParOf" srcId="{E9A303F9-C321-42DB-8A2D-FC90D4E0734A}" destId="{2089E9C2-F319-4439-972B-40440AD2DA7B}" srcOrd="2" destOrd="0" presId="urn:microsoft.com/office/officeart/2005/8/layout/vList2"/>
    <dgm:cxn modelId="{569FA99F-80A3-4BC2-84CC-DD5EAC70B9BE}" type="presParOf" srcId="{E9A303F9-C321-42DB-8A2D-FC90D4E0734A}" destId="{5C2C1F6C-33A8-4287-B766-F07CE8B39DE6}" srcOrd="3" destOrd="0" presId="urn:microsoft.com/office/officeart/2005/8/layout/vList2"/>
    <dgm:cxn modelId="{3E4B99D0-D3F0-4AE8-8D7A-2F55ED88369F}" type="presParOf" srcId="{E9A303F9-C321-42DB-8A2D-FC90D4E0734A}" destId="{30BBA47D-9839-46EB-B389-B00513BF99C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511B30-802A-4ACC-893C-19A6B83D3D4D}"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59805C7E-2DA3-485C-945A-13E8C2BE8D6B}">
      <dgm:prSet/>
      <dgm:spPr/>
      <dgm:t>
        <a:bodyPr/>
        <a:lstStyle/>
        <a:p>
          <a:pPr rtl="0"/>
          <a:r>
            <a:rPr lang="en-US" dirty="0" smtClean="0"/>
            <a:t>Guidelines reserved for future expansion</a:t>
          </a:r>
          <a:endParaRPr lang="en-US" dirty="0"/>
        </a:p>
      </dgm:t>
      <dgm:extLst>
        <a:ext uri="{E40237B7-FDA0-4F09-8148-C483321AD2D9}">
          <dgm14:cNvPr xmlns:dgm14="http://schemas.microsoft.com/office/drawing/2010/diagram" id="0" name="" descr="green box with text Guidelines reserved for future expansion&#10;"/>
        </a:ext>
      </dgm:extLst>
    </dgm:pt>
    <dgm:pt modelId="{3B8BFE79-5E7B-4B12-B9D3-282D1C42C4B3}" type="parTrans" cxnId="{707EE1CE-8D49-4010-A262-BAF7FE2C2E40}">
      <dgm:prSet/>
      <dgm:spPr/>
      <dgm:t>
        <a:bodyPr/>
        <a:lstStyle/>
        <a:p>
          <a:endParaRPr lang="en-US"/>
        </a:p>
      </dgm:t>
    </dgm:pt>
    <dgm:pt modelId="{44033D37-6398-4B69-9A59-3D69C4ADF1FD}" type="sibTrans" cxnId="{707EE1CE-8D49-4010-A262-BAF7FE2C2E40}">
      <dgm:prSet/>
      <dgm:spPr/>
      <dgm:t>
        <a:bodyPr/>
        <a:lstStyle/>
        <a:p>
          <a:endParaRPr lang="en-US"/>
        </a:p>
      </dgm:t>
    </dgm:pt>
    <dgm:pt modelId="{CD03D3BD-9356-4501-BA75-F58D2396B27D}">
      <dgm:prSet/>
      <dgm:spPr/>
      <dgm:t>
        <a:bodyPr/>
        <a:lstStyle/>
        <a:p>
          <a:pPr rtl="0"/>
          <a:r>
            <a:rPr lang="en-US" dirty="0" smtClean="0"/>
            <a:t>Codes offer greater specificity and laterality</a:t>
          </a:r>
          <a:endParaRPr lang="en-US" dirty="0"/>
        </a:p>
      </dgm:t>
      <dgm:extLst>
        <a:ext uri="{E40237B7-FDA0-4F09-8148-C483321AD2D9}">
          <dgm14:cNvPr xmlns:dgm14="http://schemas.microsoft.com/office/drawing/2010/diagram" id="0" name="" descr="green box with text Codes offer greater specificity and laterality&#10;&#10;"/>
        </a:ext>
      </dgm:extLst>
    </dgm:pt>
    <dgm:pt modelId="{8CD9A7FF-D403-40DD-9C4F-5DEE78C52840}" type="parTrans" cxnId="{0BB3EF38-3F8E-4726-9312-6A625B8E4BB0}">
      <dgm:prSet/>
      <dgm:spPr/>
      <dgm:t>
        <a:bodyPr/>
        <a:lstStyle/>
        <a:p>
          <a:endParaRPr lang="en-US"/>
        </a:p>
      </dgm:t>
    </dgm:pt>
    <dgm:pt modelId="{9D9A2E20-38D7-4E6B-A0DE-0A8BD61BDA90}" type="sibTrans" cxnId="{0BB3EF38-3F8E-4726-9312-6A625B8E4BB0}">
      <dgm:prSet/>
      <dgm:spPr/>
      <dgm:t>
        <a:bodyPr/>
        <a:lstStyle/>
        <a:p>
          <a:endParaRPr lang="en-US"/>
        </a:p>
      </dgm:t>
    </dgm:pt>
    <dgm:pt modelId="{ABB319F8-D0CD-482F-9BC0-6B6BB405C9B1}">
      <dgm:prSet/>
      <dgm:spPr/>
      <dgm:t>
        <a:bodyPr/>
        <a:lstStyle/>
        <a:p>
          <a:pPr rtl="0"/>
          <a:r>
            <a:rPr lang="en-US" dirty="0" smtClean="0"/>
            <a:t>Many “code first underlying disease” notes </a:t>
          </a:r>
          <a:endParaRPr lang="en-US" dirty="0"/>
        </a:p>
      </dgm:t>
      <dgm:extLst>
        <a:ext uri="{E40237B7-FDA0-4F09-8148-C483321AD2D9}">
          <dgm14:cNvPr xmlns:dgm14="http://schemas.microsoft.com/office/drawing/2010/diagram" id="0" name="" descr="green box with text Many “code first underlying disease” notes &#10;"/>
        </a:ext>
      </dgm:extLst>
    </dgm:pt>
    <dgm:pt modelId="{49A3CD0D-1939-4721-8138-BAFE697681F2}" type="parTrans" cxnId="{45A15334-E345-4CE8-9C0E-1287A51707D2}">
      <dgm:prSet/>
      <dgm:spPr/>
      <dgm:t>
        <a:bodyPr/>
        <a:lstStyle/>
        <a:p>
          <a:endParaRPr lang="en-US"/>
        </a:p>
      </dgm:t>
    </dgm:pt>
    <dgm:pt modelId="{7B79DDE5-621F-4E61-A11D-7F115919D1EB}" type="sibTrans" cxnId="{45A15334-E345-4CE8-9C0E-1287A51707D2}">
      <dgm:prSet/>
      <dgm:spPr/>
      <dgm:t>
        <a:bodyPr/>
        <a:lstStyle/>
        <a:p>
          <a:endParaRPr lang="en-US"/>
        </a:p>
      </dgm:t>
    </dgm:pt>
    <dgm:pt modelId="{E9A303F9-C321-42DB-8A2D-FC90D4E0734A}" type="pres">
      <dgm:prSet presAssocID="{40511B30-802A-4ACC-893C-19A6B83D3D4D}" presName="linear" presStyleCnt="0">
        <dgm:presLayoutVars>
          <dgm:animLvl val="lvl"/>
          <dgm:resizeHandles val="exact"/>
        </dgm:presLayoutVars>
      </dgm:prSet>
      <dgm:spPr/>
      <dgm:t>
        <a:bodyPr/>
        <a:lstStyle/>
        <a:p>
          <a:endParaRPr lang="en-US"/>
        </a:p>
      </dgm:t>
    </dgm:pt>
    <dgm:pt modelId="{C3EB5CB1-BE02-41DD-8BAB-E46684EC8E8F}" type="pres">
      <dgm:prSet presAssocID="{59805C7E-2DA3-485C-945A-13E8C2BE8D6B}" presName="parentText" presStyleLbl="node1" presStyleIdx="0" presStyleCnt="3">
        <dgm:presLayoutVars>
          <dgm:chMax val="0"/>
          <dgm:bulletEnabled val="1"/>
        </dgm:presLayoutVars>
      </dgm:prSet>
      <dgm:spPr/>
      <dgm:t>
        <a:bodyPr/>
        <a:lstStyle/>
        <a:p>
          <a:endParaRPr lang="en-US"/>
        </a:p>
      </dgm:t>
    </dgm:pt>
    <dgm:pt modelId="{3013A0B6-269B-4FAB-A28C-62F5BDE13E77}" type="pres">
      <dgm:prSet presAssocID="{44033D37-6398-4B69-9A59-3D69C4ADF1FD}" presName="spacer" presStyleCnt="0"/>
      <dgm:spPr/>
    </dgm:pt>
    <dgm:pt modelId="{2089E9C2-F319-4439-972B-40440AD2DA7B}" type="pres">
      <dgm:prSet presAssocID="{CD03D3BD-9356-4501-BA75-F58D2396B27D}" presName="parentText" presStyleLbl="node1" presStyleIdx="1" presStyleCnt="3">
        <dgm:presLayoutVars>
          <dgm:chMax val="0"/>
          <dgm:bulletEnabled val="1"/>
        </dgm:presLayoutVars>
      </dgm:prSet>
      <dgm:spPr/>
      <dgm:t>
        <a:bodyPr/>
        <a:lstStyle/>
        <a:p>
          <a:endParaRPr lang="en-US"/>
        </a:p>
      </dgm:t>
    </dgm:pt>
    <dgm:pt modelId="{5C2C1F6C-33A8-4287-B766-F07CE8B39DE6}" type="pres">
      <dgm:prSet presAssocID="{9D9A2E20-38D7-4E6B-A0DE-0A8BD61BDA90}" presName="spacer" presStyleCnt="0"/>
      <dgm:spPr/>
    </dgm:pt>
    <dgm:pt modelId="{30BBA47D-9839-46EB-B389-B00513BF99C3}" type="pres">
      <dgm:prSet presAssocID="{ABB319F8-D0CD-482F-9BC0-6B6BB405C9B1}" presName="parentText" presStyleLbl="node1" presStyleIdx="2" presStyleCnt="3">
        <dgm:presLayoutVars>
          <dgm:chMax val="0"/>
          <dgm:bulletEnabled val="1"/>
        </dgm:presLayoutVars>
      </dgm:prSet>
      <dgm:spPr/>
      <dgm:t>
        <a:bodyPr/>
        <a:lstStyle/>
        <a:p>
          <a:endParaRPr lang="en-US"/>
        </a:p>
      </dgm:t>
    </dgm:pt>
  </dgm:ptLst>
  <dgm:cxnLst>
    <dgm:cxn modelId="{34001808-C7AB-4CEA-8E65-737019A6BFE2}" type="presOf" srcId="{40511B30-802A-4ACC-893C-19A6B83D3D4D}" destId="{E9A303F9-C321-42DB-8A2D-FC90D4E0734A}" srcOrd="0" destOrd="0" presId="urn:microsoft.com/office/officeart/2005/8/layout/vList2"/>
    <dgm:cxn modelId="{37D4C423-5ED5-49A0-BBFA-3977F6583A63}" type="presOf" srcId="{ABB319F8-D0CD-482F-9BC0-6B6BB405C9B1}" destId="{30BBA47D-9839-46EB-B389-B00513BF99C3}" srcOrd="0" destOrd="0" presId="urn:microsoft.com/office/officeart/2005/8/layout/vList2"/>
    <dgm:cxn modelId="{707EE1CE-8D49-4010-A262-BAF7FE2C2E40}" srcId="{40511B30-802A-4ACC-893C-19A6B83D3D4D}" destId="{59805C7E-2DA3-485C-945A-13E8C2BE8D6B}" srcOrd="0" destOrd="0" parTransId="{3B8BFE79-5E7B-4B12-B9D3-282D1C42C4B3}" sibTransId="{44033D37-6398-4B69-9A59-3D69C4ADF1FD}"/>
    <dgm:cxn modelId="{AE01B754-B09F-4630-9A0C-C735490D30B0}" type="presOf" srcId="{CD03D3BD-9356-4501-BA75-F58D2396B27D}" destId="{2089E9C2-F319-4439-972B-40440AD2DA7B}" srcOrd="0" destOrd="0" presId="urn:microsoft.com/office/officeart/2005/8/layout/vList2"/>
    <dgm:cxn modelId="{0BB3EF38-3F8E-4726-9312-6A625B8E4BB0}" srcId="{40511B30-802A-4ACC-893C-19A6B83D3D4D}" destId="{CD03D3BD-9356-4501-BA75-F58D2396B27D}" srcOrd="1" destOrd="0" parTransId="{8CD9A7FF-D403-40DD-9C4F-5DEE78C52840}" sibTransId="{9D9A2E20-38D7-4E6B-A0DE-0A8BD61BDA90}"/>
    <dgm:cxn modelId="{0C3C8CE3-5601-4BA1-B5C4-0EA3B400472B}" type="presOf" srcId="{59805C7E-2DA3-485C-945A-13E8C2BE8D6B}" destId="{C3EB5CB1-BE02-41DD-8BAB-E46684EC8E8F}" srcOrd="0" destOrd="0" presId="urn:microsoft.com/office/officeart/2005/8/layout/vList2"/>
    <dgm:cxn modelId="{45A15334-E345-4CE8-9C0E-1287A51707D2}" srcId="{40511B30-802A-4ACC-893C-19A6B83D3D4D}" destId="{ABB319F8-D0CD-482F-9BC0-6B6BB405C9B1}" srcOrd="2" destOrd="0" parTransId="{49A3CD0D-1939-4721-8138-BAFE697681F2}" sibTransId="{7B79DDE5-621F-4E61-A11D-7F115919D1EB}"/>
    <dgm:cxn modelId="{BDFDD245-69AA-4768-9942-F10300C24D05}" type="presParOf" srcId="{E9A303F9-C321-42DB-8A2D-FC90D4E0734A}" destId="{C3EB5CB1-BE02-41DD-8BAB-E46684EC8E8F}" srcOrd="0" destOrd="0" presId="urn:microsoft.com/office/officeart/2005/8/layout/vList2"/>
    <dgm:cxn modelId="{A1D0EC9A-0E10-44F7-808C-D9331049F32A}" type="presParOf" srcId="{E9A303F9-C321-42DB-8A2D-FC90D4E0734A}" destId="{3013A0B6-269B-4FAB-A28C-62F5BDE13E77}" srcOrd="1" destOrd="0" presId="urn:microsoft.com/office/officeart/2005/8/layout/vList2"/>
    <dgm:cxn modelId="{6B2D0EBF-6199-452B-BF53-221C67176820}" type="presParOf" srcId="{E9A303F9-C321-42DB-8A2D-FC90D4E0734A}" destId="{2089E9C2-F319-4439-972B-40440AD2DA7B}" srcOrd="2" destOrd="0" presId="urn:microsoft.com/office/officeart/2005/8/layout/vList2"/>
    <dgm:cxn modelId="{B389357E-E0F1-4A9E-9BA4-E5F8540E3157}" type="presParOf" srcId="{E9A303F9-C321-42DB-8A2D-FC90D4E0734A}" destId="{5C2C1F6C-33A8-4287-B766-F07CE8B39DE6}" srcOrd="3" destOrd="0" presId="urn:microsoft.com/office/officeart/2005/8/layout/vList2"/>
    <dgm:cxn modelId="{63C225DA-8885-4C4F-92C8-B18173B990BD}" type="presParOf" srcId="{E9A303F9-C321-42DB-8A2D-FC90D4E0734A}" destId="{30BBA47D-9839-46EB-B389-B00513BF99C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D3240-5631-4AF7-BDB5-3FA18FA3F90D}">
      <dsp:nvSpPr>
        <dsp:cNvPr id="0" name=""/>
        <dsp:cNvSpPr/>
      </dsp:nvSpPr>
      <dsp:spPr>
        <a:xfrm>
          <a:off x="1051" y="154864"/>
          <a:ext cx="4099284" cy="245957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kern="1200" dirty="0" smtClean="0"/>
            <a:t>Alphabetic Index to Diseases and Injury</a:t>
          </a:r>
          <a:endParaRPr lang="en-US" sz="2800" kern="1200" dirty="0"/>
        </a:p>
        <a:p>
          <a:pPr marL="285750" lvl="1" indent="-285750" algn="l" defTabSz="1244600" rtl="0">
            <a:lnSpc>
              <a:spcPct val="90000"/>
            </a:lnSpc>
            <a:spcBef>
              <a:spcPct val="0"/>
            </a:spcBef>
            <a:spcAft>
              <a:spcPct val="15000"/>
            </a:spcAft>
            <a:buChar char="••"/>
          </a:pPr>
          <a:r>
            <a:rPr lang="en-US" sz="2800" i="1" kern="1200" dirty="0" smtClean="0"/>
            <a:t>Neoplasm Table</a:t>
          </a:r>
          <a:endParaRPr lang="en-US" sz="2800" i="1" kern="1200" dirty="0"/>
        </a:p>
        <a:p>
          <a:pPr marL="285750" lvl="1" indent="-285750" algn="l" defTabSz="1244600" rtl="0">
            <a:lnSpc>
              <a:spcPct val="90000"/>
            </a:lnSpc>
            <a:spcBef>
              <a:spcPct val="0"/>
            </a:spcBef>
            <a:spcAft>
              <a:spcPct val="15000"/>
            </a:spcAft>
            <a:buChar char="••"/>
          </a:pPr>
          <a:r>
            <a:rPr lang="en-US" sz="2800" i="1" kern="1200" dirty="0" smtClean="0"/>
            <a:t>Table of Drugs and Chemicals</a:t>
          </a:r>
          <a:endParaRPr lang="en-US" sz="2800" i="1" kern="1200" dirty="0"/>
        </a:p>
      </dsp:txBody>
      <dsp:txXfrm>
        <a:off x="1051" y="154864"/>
        <a:ext cx="4099284" cy="2459570"/>
      </dsp:txXfrm>
    </dsp:sp>
    <dsp:sp modelId="{9EAEE8EB-6FE3-4739-A5F2-CA746232464D}">
      <dsp:nvSpPr>
        <dsp:cNvPr id="0" name=""/>
        <dsp:cNvSpPr/>
      </dsp:nvSpPr>
      <dsp:spPr>
        <a:xfrm>
          <a:off x="4510264" y="154864"/>
          <a:ext cx="4099284" cy="2459570"/>
        </a:xfrm>
        <a:prstGeom prst="rect">
          <a:avLst/>
        </a:prstGeom>
        <a:gradFill rotWithShape="0">
          <a:gsLst>
            <a:gs pos="0">
              <a:schemeClr val="accent4">
                <a:hueOff val="-5628291"/>
                <a:satOff val="14385"/>
                <a:lumOff val="-1438"/>
                <a:alphaOff val="0"/>
                <a:shade val="51000"/>
                <a:satMod val="130000"/>
              </a:schemeClr>
            </a:gs>
            <a:gs pos="80000">
              <a:schemeClr val="accent4">
                <a:hueOff val="-5628291"/>
                <a:satOff val="14385"/>
                <a:lumOff val="-1438"/>
                <a:alphaOff val="0"/>
                <a:shade val="93000"/>
                <a:satMod val="130000"/>
              </a:schemeClr>
            </a:gs>
            <a:gs pos="100000">
              <a:schemeClr val="accent4">
                <a:hueOff val="-5628291"/>
                <a:satOff val="14385"/>
                <a:lumOff val="-143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Alphabetic Index to External Causes of Injury</a:t>
          </a:r>
          <a:endParaRPr lang="en-US" sz="2800" kern="1200" dirty="0"/>
        </a:p>
      </dsp:txBody>
      <dsp:txXfrm>
        <a:off x="4510264" y="154864"/>
        <a:ext cx="4099284" cy="2459570"/>
      </dsp:txXfrm>
    </dsp:sp>
    <dsp:sp modelId="{509ABA8D-9FEA-4BA3-BD52-44DE064F3919}">
      <dsp:nvSpPr>
        <dsp:cNvPr id="0" name=""/>
        <dsp:cNvSpPr/>
      </dsp:nvSpPr>
      <dsp:spPr>
        <a:xfrm>
          <a:off x="1051" y="3024364"/>
          <a:ext cx="4099284" cy="2459570"/>
        </a:xfrm>
        <a:prstGeom prst="rect">
          <a:avLst/>
        </a:prstGeom>
        <a:gradFill rotWithShape="0">
          <a:gsLst>
            <a:gs pos="0">
              <a:schemeClr val="accent4">
                <a:hueOff val="-11256583"/>
                <a:satOff val="28769"/>
                <a:lumOff val="-2875"/>
                <a:alphaOff val="0"/>
                <a:shade val="51000"/>
                <a:satMod val="130000"/>
              </a:schemeClr>
            </a:gs>
            <a:gs pos="80000">
              <a:schemeClr val="accent4">
                <a:hueOff val="-11256583"/>
                <a:satOff val="28769"/>
                <a:lumOff val="-2875"/>
                <a:alphaOff val="0"/>
                <a:shade val="93000"/>
                <a:satMod val="130000"/>
              </a:schemeClr>
            </a:gs>
            <a:gs pos="100000">
              <a:schemeClr val="accent4">
                <a:hueOff val="-11256583"/>
                <a:satOff val="28769"/>
                <a:lumOff val="-287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Tabular List</a:t>
          </a:r>
          <a:endParaRPr lang="en-US" sz="2800" kern="1200" dirty="0"/>
        </a:p>
      </dsp:txBody>
      <dsp:txXfrm>
        <a:off x="1051" y="3024364"/>
        <a:ext cx="4099284" cy="2459570"/>
      </dsp:txXfrm>
    </dsp:sp>
    <dsp:sp modelId="{89C78572-53FF-4A35-8078-0695C82E1789}">
      <dsp:nvSpPr>
        <dsp:cNvPr id="0" name=""/>
        <dsp:cNvSpPr/>
      </dsp:nvSpPr>
      <dsp:spPr>
        <a:xfrm>
          <a:off x="4510264" y="3024364"/>
          <a:ext cx="4099284" cy="2459570"/>
        </a:xfrm>
        <a:prstGeom prst="rect">
          <a:avLst/>
        </a:prstGeom>
        <a:gradFill rotWithShape="0">
          <a:gsLst>
            <a:gs pos="0">
              <a:schemeClr val="accent4">
                <a:hueOff val="-16884873"/>
                <a:satOff val="43154"/>
                <a:lumOff val="-4313"/>
                <a:alphaOff val="0"/>
                <a:shade val="51000"/>
                <a:satMod val="130000"/>
              </a:schemeClr>
            </a:gs>
            <a:gs pos="80000">
              <a:schemeClr val="accent4">
                <a:hueOff val="-16884873"/>
                <a:satOff val="43154"/>
                <a:lumOff val="-4313"/>
                <a:alphaOff val="0"/>
                <a:shade val="93000"/>
                <a:satMod val="130000"/>
              </a:schemeClr>
            </a:gs>
            <a:gs pos="100000">
              <a:schemeClr val="accent4">
                <a:hueOff val="-16884873"/>
                <a:satOff val="43154"/>
                <a:lumOff val="-431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kern="1200" dirty="0" smtClean="0"/>
            <a:t>21 Chapters</a:t>
          </a:r>
          <a:endParaRPr lang="en-US" sz="2800" kern="1200" dirty="0"/>
        </a:p>
        <a:p>
          <a:pPr marL="285750" lvl="1" indent="-285750" algn="l" defTabSz="1244600" rtl="0">
            <a:lnSpc>
              <a:spcPct val="90000"/>
            </a:lnSpc>
            <a:spcBef>
              <a:spcPct val="0"/>
            </a:spcBef>
            <a:spcAft>
              <a:spcPct val="15000"/>
            </a:spcAft>
            <a:buChar char="••"/>
          </a:pPr>
          <a:r>
            <a:rPr lang="en-US" sz="2800" i="1" kern="1200" dirty="0" smtClean="0"/>
            <a:t>Subchapters = Blocks containing 3 digit categories</a:t>
          </a:r>
          <a:endParaRPr lang="en-US" sz="2800" i="1" kern="1200" dirty="0"/>
        </a:p>
      </dsp:txBody>
      <dsp:txXfrm>
        <a:off x="4510264" y="3024364"/>
        <a:ext cx="4099284" cy="24595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6BFC2-F57C-4517-A88D-7A0082C89F2D}">
      <dsp:nvSpPr>
        <dsp:cNvPr id="0" name=""/>
        <dsp:cNvSpPr/>
      </dsp:nvSpPr>
      <dsp:spPr>
        <a:xfrm>
          <a:off x="706" y="859682"/>
          <a:ext cx="2757041" cy="165422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New Instruction Notes</a:t>
          </a:r>
          <a:endParaRPr lang="en-US" sz="2800" kern="1200" dirty="0"/>
        </a:p>
      </dsp:txBody>
      <dsp:txXfrm>
        <a:off x="706" y="859682"/>
        <a:ext cx="2757041" cy="1654224"/>
      </dsp:txXfrm>
    </dsp:sp>
    <dsp:sp modelId="{327F60E5-0620-4E99-942C-DEEC26B199F8}">
      <dsp:nvSpPr>
        <dsp:cNvPr id="0" name=""/>
        <dsp:cNvSpPr/>
      </dsp:nvSpPr>
      <dsp:spPr>
        <a:xfrm>
          <a:off x="3033452" y="859682"/>
          <a:ext cx="2757041" cy="165422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New Guideline for Ventilator Associated Pneumonia</a:t>
          </a:r>
          <a:endParaRPr lang="en-US" sz="2800" kern="1200" dirty="0"/>
        </a:p>
      </dsp:txBody>
      <dsp:txXfrm>
        <a:off x="3033452" y="859682"/>
        <a:ext cx="2757041" cy="1654224"/>
      </dsp:txXfrm>
    </dsp:sp>
    <dsp:sp modelId="{8696AA01-533E-40F5-B578-CD7278F69A70}">
      <dsp:nvSpPr>
        <dsp:cNvPr id="0" name=""/>
        <dsp:cNvSpPr/>
      </dsp:nvSpPr>
      <dsp:spPr>
        <a:xfrm>
          <a:off x="1517079" y="2789611"/>
          <a:ext cx="2757041" cy="165422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Asthma Terminology</a:t>
          </a:r>
          <a:endParaRPr lang="en-US" sz="2800" kern="1200" dirty="0"/>
        </a:p>
      </dsp:txBody>
      <dsp:txXfrm>
        <a:off x="1517079" y="2789611"/>
        <a:ext cx="2757041" cy="16542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2AFDF-3FA1-492D-874C-5F72B943BA17}">
      <dsp:nvSpPr>
        <dsp:cNvPr id="0" name=""/>
        <dsp:cNvSpPr/>
      </dsp:nvSpPr>
      <dsp:spPr>
        <a:xfrm>
          <a:off x="1051" y="980014"/>
          <a:ext cx="4099284" cy="245957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rtl="0">
            <a:lnSpc>
              <a:spcPct val="90000"/>
            </a:lnSpc>
            <a:spcBef>
              <a:spcPct val="0"/>
            </a:spcBef>
            <a:spcAft>
              <a:spcPct val="35000"/>
            </a:spcAft>
          </a:pPr>
          <a:r>
            <a:rPr lang="en-US" sz="4200" kern="1200" dirty="0" smtClean="0"/>
            <a:t>Guidelines Reserved for Future Expansion</a:t>
          </a:r>
          <a:endParaRPr lang="en-US" sz="4200" kern="1200" dirty="0"/>
        </a:p>
      </dsp:txBody>
      <dsp:txXfrm>
        <a:off x="1051" y="980014"/>
        <a:ext cx="4099284" cy="2459570"/>
      </dsp:txXfrm>
    </dsp:sp>
    <dsp:sp modelId="{EC2593AF-577D-4EF9-A846-677CFFFA7D75}">
      <dsp:nvSpPr>
        <dsp:cNvPr id="0" name=""/>
        <dsp:cNvSpPr/>
      </dsp:nvSpPr>
      <dsp:spPr>
        <a:xfrm>
          <a:off x="4510264" y="980014"/>
          <a:ext cx="4099284" cy="2459570"/>
        </a:xfrm>
        <a:prstGeom prst="rect">
          <a:avLst/>
        </a:prstGeom>
        <a:solidFill>
          <a:schemeClr val="accent4">
            <a:hueOff val="-16884873"/>
            <a:satOff val="43154"/>
            <a:lumOff val="-43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rtl="0">
            <a:lnSpc>
              <a:spcPct val="90000"/>
            </a:lnSpc>
            <a:spcBef>
              <a:spcPct val="0"/>
            </a:spcBef>
            <a:spcAft>
              <a:spcPct val="35000"/>
            </a:spcAft>
          </a:pPr>
          <a:r>
            <a:rPr lang="en-US" sz="4200" kern="1200" dirty="0" smtClean="0"/>
            <a:t>Terminology Note</a:t>
          </a:r>
          <a:endParaRPr lang="en-US" sz="4200" kern="1200" dirty="0"/>
        </a:p>
      </dsp:txBody>
      <dsp:txXfrm>
        <a:off x="4510264" y="980014"/>
        <a:ext cx="4099284" cy="24595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8967F-7BA6-4352-9F79-69FD4D97D3C4}">
      <dsp:nvSpPr>
        <dsp:cNvPr id="0" name=""/>
        <dsp:cNvSpPr/>
      </dsp:nvSpPr>
      <dsp:spPr>
        <a:xfrm>
          <a:off x="2731785" y="609"/>
          <a:ext cx="6107414" cy="237536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555.0, 560.9</a:t>
          </a:r>
          <a:endParaRPr lang="en-US" sz="2900" kern="1200" dirty="0"/>
        </a:p>
        <a:p>
          <a:pPr marL="285750" lvl="1" indent="-285750" algn="l" defTabSz="1289050">
            <a:lnSpc>
              <a:spcPct val="90000"/>
            </a:lnSpc>
            <a:spcBef>
              <a:spcPct val="0"/>
            </a:spcBef>
            <a:spcAft>
              <a:spcPct val="15000"/>
            </a:spcAft>
            <a:buChar char="••"/>
          </a:pPr>
          <a:r>
            <a:rPr lang="en-US" sz="2900" kern="1200" dirty="0" smtClean="0"/>
            <a:t>Regional Enteritis Small Intestine</a:t>
          </a:r>
          <a:endParaRPr lang="en-US" sz="2900" kern="1200" dirty="0"/>
        </a:p>
        <a:p>
          <a:pPr marL="285750" lvl="1" indent="-285750" algn="l" defTabSz="1289050">
            <a:lnSpc>
              <a:spcPct val="90000"/>
            </a:lnSpc>
            <a:spcBef>
              <a:spcPct val="0"/>
            </a:spcBef>
            <a:spcAft>
              <a:spcPct val="15000"/>
            </a:spcAft>
            <a:buChar char="••"/>
          </a:pPr>
          <a:r>
            <a:rPr lang="en-US" sz="2900" kern="1200" dirty="0" smtClean="0"/>
            <a:t>Intestinal Obstruction NOS</a:t>
          </a:r>
          <a:endParaRPr lang="en-US" sz="2900" kern="1200" dirty="0"/>
        </a:p>
      </dsp:txBody>
      <dsp:txXfrm>
        <a:off x="2731785" y="297530"/>
        <a:ext cx="5216651" cy="1781526"/>
      </dsp:txXfrm>
    </dsp:sp>
    <dsp:sp modelId="{D48AC2B5-8283-49CF-B8E6-A914BD2DCA2C}">
      <dsp:nvSpPr>
        <dsp:cNvPr id="0" name=""/>
        <dsp:cNvSpPr/>
      </dsp:nvSpPr>
      <dsp:spPr>
        <a:xfrm>
          <a:off x="0" y="609"/>
          <a:ext cx="2729683" cy="23753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en-US" sz="6000" b="1" kern="1200" dirty="0" smtClean="0"/>
            <a:t>ICD-9</a:t>
          </a:r>
          <a:endParaRPr lang="en-US" sz="6000" b="1" kern="1200" dirty="0"/>
        </a:p>
      </dsp:txBody>
      <dsp:txXfrm>
        <a:off x="115956" y="116565"/>
        <a:ext cx="2497771" cy="2143456"/>
      </dsp:txXfrm>
    </dsp:sp>
    <dsp:sp modelId="{CE3885EE-437F-41FC-B7EC-6EA908C56F49}">
      <dsp:nvSpPr>
        <dsp:cNvPr id="0" name=""/>
        <dsp:cNvSpPr/>
      </dsp:nvSpPr>
      <dsp:spPr>
        <a:xfrm>
          <a:off x="2731785" y="2613514"/>
          <a:ext cx="6107414" cy="237536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K50.012</a:t>
          </a:r>
          <a:endParaRPr lang="en-US" sz="2900" kern="1200" dirty="0"/>
        </a:p>
        <a:p>
          <a:pPr marL="285750" lvl="1" indent="-285750" algn="l" defTabSz="1289050">
            <a:lnSpc>
              <a:spcPct val="90000"/>
            </a:lnSpc>
            <a:spcBef>
              <a:spcPct val="0"/>
            </a:spcBef>
            <a:spcAft>
              <a:spcPct val="15000"/>
            </a:spcAft>
            <a:buChar char="••"/>
          </a:pPr>
          <a:r>
            <a:rPr lang="en-US" sz="2900" kern="1200" dirty="0" smtClean="0"/>
            <a:t>Crohn's disease of small intestine with intestinal obstruction</a:t>
          </a:r>
        </a:p>
      </dsp:txBody>
      <dsp:txXfrm>
        <a:off x="2731785" y="2910435"/>
        <a:ext cx="5216651" cy="1781526"/>
      </dsp:txXfrm>
    </dsp:sp>
    <dsp:sp modelId="{8937EA48-2C22-46D7-9D91-099F991B56D6}">
      <dsp:nvSpPr>
        <dsp:cNvPr id="0" name=""/>
        <dsp:cNvSpPr/>
      </dsp:nvSpPr>
      <dsp:spPr>
        <a:xfrm>
          <a:off x="0" y="2613514"/>
          <a:ext cx="2729683" cy="23753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en-US" sz="5400" b="1" kern="1200" dirty="0" smtClean="0"/>
            <a:t>ICD-10</a:t>
          </a:r>
          <a:endParaRPr lang="en-US" sz="5400" b="1" kern="1200" dirty="0"/>
        </a:p>
      </dsp:txBody>
      <dsp:txXfrm>
        <a:off x="115956" y="2729470"/>
        <a:ext cx="2497771" cy="214345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717DC-A37D-4C78-A240-05D9EFF943A8}">
      <dsp:nvSpPr>
        <dsp:cNvPr id="0" name=""/>
        <dsp:cNvSpPr/>
      </dsp:nvSpPr>
      <dsp:spPr>
        <a:xfrm rot="16200000">
          <a:off x="-1044922" y="1045964"/>
          <a:ext cx="4800600" cy="2708671"/>
        </a:xfrm>
        <a:prstGeom prst="flowChartManualOperation">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0" rIns="228600" bIns="0" numCol="1" spcCol="1270" anchor="ctr" anchorCtr="0">
          <a:noAutofit/>
        </a:bodyPr>
        <a:lstStyle/>
        <a:p>
          <a:pPr lvl="0" algn="ctr" defTabSz="1600200" rtl="0">
            <a:lnSpc>
              <a:spcPct val="90000"/>
            </a:lnSpc>
            <a:spcBef>
              <a:spcPct val="0"/>
            </a:spcBef>
            <a:spcAft>
              <a:spcPct val="35000"/>
            </a:spcAft>
          </a:pPr>
          <a:r>
            <a:rPr lang="en-US" sz="3600" kern="1200" dirty="0" smtClean="0"/>
            <a:t>Ulcers</a:t>
          </a:r>
          <a:endParaRPr lang="en-US" sz="3600" kern="1200" dirty="0"/>
        </a:p>
      </dsp:txBody>
      <dsp:txXfrm rot="5400000">
        <a:off x="1042" y="960120"/>
        <a:ext cx="2708671" cy="2880360"/>
      </dsp:txXfrm>
    </dsp:sp>
    <dsp:sp modelId="{B0E2252C-3E69-4374-98F3-3B987BE6D24D}">
      <dsp:nvSpPr>
        <dsp:cNvPr id="0" name=""/>
        <dsp:cNvSpPr/>
      </dsp:nvSpPr>
      <dsp:spPr>
        <a:xfrm rot="16200000">
          <a:off x="1866900" y="1045964"/>
          <a:ext cx="4800600" cy="2708671"/>
        </a:xfrm>
        <a:prstGeom prst="flowChartManualOperation">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0" rIns="228600" bIns="0" numCol="1" spcCol="1270" anchor="ctr" anchorCtr="0">
          <a:noAutofit/>
        </a:bodyPr>
        <a:lstStyle/>
        <a:p>
          <a:pPr lvl="0" algn="ctr" defTabSz="1600200" rtl="0">
            <a:lnSpc>
              <a:spcPct val="90000"/>
            </a:lnSpc>
            <a:spcBef>
              <a:spcPct val="0"/>
            </a:spcBef>
            <a:spcAft>
              <a:spcPct val="35000"/>
            </a:spcAft>
          </a:pPr>
          <a:r>
            <a:rPr lang="en-US" sz="3600" kern="1200" dirty="0" smtClean="0"/>
            <a:t>Dermatitis</a:t>
          </a:r>
          <a:endParaRPr lang="en-US" sz="3600" kern="1200" dirty="0"/>
        </a:p>
      </dsp:txBody>
      <dsp:txXfrm rot="5400000">
        <a:off x="2912864" y="960120"/>
        <a:ext cx="2708671" cy="2880360"/>
      </dsp:txXfrm>
    </dsp:sp>
    <dsp:sp modelId="{53FA1F60-DB7F-4341-9BF2-4BE8D90DDEF7}">
      <dsp:nvSpPr>
        <dsp:cNvPr id="0" name=""/>
        <dsp:cNvSpPr/>
      </dsp:nvSpPr>
      <dsp:spPr>
        <a:xfrm rot="16200000">
          <a:off x="4778722" y="1045964"/>
          <a:ext cx="4800600" cy="2708671"/>
        </a:xfrm>
        <a:prstGeom prst="flowChartManualOperation">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0" rIns="228600" bIns="0" numCol="1" spcCol="1270" anchor="ctr" anchorCtr="0">
          <a:noAutofit/>
        </a:bodyPr>
        <a:lstStyle/>
        <a:p>
          <a:pPr lvl="0" algn="ctr" defTabSz="1600200" rtl="0">
            <a:lnSpc>
              <a:spcPct val="90000"/>
            </a:lnSpc>
            <a:spcBef>
              <a:spcPct val="0"/>
            </a:spcBef>
            <a:spcAft>
              <a:spcPct val="35000"/>
            </a:spcAft>
          </a:pPr>
          <a:r>
            <a:rPr lang="en-US" sz="3600" kern="1200" dirty="0" smtClean="0"/>
            <a:t>Eczema</a:t>
          </a:r>
          <a:endParaRPr lang="en-US" sz="3600" kern="1200" dirty="0"/>
        </a:p>
      </dsp:txBody>
      <dsp:txXfrm rot="5400000">
        <a:off x="5824686" y="960120"/>
        <a:ext cx="2708671" cy="288036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8967F-7BA6-4352-9F79-69FD4D97D3C4}">
      <dsp:nvSpPr>
        <dsp:cNvPr id="0" name=""/>
        <dsp:cNvSpPr/>
      </dsp:nvSpPr>
      <dsp:spPr>
        <a:xfrm>
          <a:off x="2731785" y="609"/>
          <a:ext cx="6107414" cy="237536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642.33</a:t>
          </a:r>
          <a:endParaRPr lang="en-US" sz="2900" kern="1200" dirty="0"/>
        </a:p>
        <a:p>
          <a:pPr marL="285750" lvl="1" indent="-285750" algn="l" defTabSz="1289050">
            <a:lnSpc>
              <a:spcPct val="90000"/>
            </a:lnSpc>
            <a:spcBef>
              <a:spcPct val="0"/>
            </a:spcBef>
            <a:spcAft>
              <a:spcPct val="15000"/>
            </a:spcAft>
            <a:buChar char="••"/>
          </a:pPr>
          <a:r>
            <a:rPr lang="en-US" sz="2900" kern="1200" dirty="0" smtClean="0"/>
            <a:t>Transient hypertension of pregnancy, </a:t>
          </a:r>
          <a:r>
            <a:rPr lang="en-US" sz="2900" b="1" kern="1200" dirty="0" smtClean="0">
              <a:solidFill>
                <a:srgbClr val="00B050"/>
              </a:solidFill>
            </a:rPr>
            <a:t>antepartum condition </a:t>
          </a:r>
          <a:r>
            <a:rPr lang="en-US" sz="2900" kern="1200" dirty="0" smtClean="0"/>
            <a:t>or complication</a:t>
          </a:r>
          <a:endParaRPr lang="en-US" sz="2900" kern="1200" dirty="0"/>
        </a:p>
      </dsp:txBody>
      <dsp:txXfrm>
        <a:off x="2731785" y="297530"/>
        <a:ext cx="5216651" cy="1781526"/>
      </dsp:txXfrm>
    </dsp:sp>
    <dsp:sp modelId="{D48AC2B5-8283-49CF-B8E6-A914BD2DCA2C}">
      <dsp:nvSpPr>
        <dsp:cNvPr id="0" name=""/>
        <dsp:cNvSpPr/>
      </dsp:nvSpPr>
      <dsp:spPr>
        <a:xfrm>
          <a:off x="0" y="609"/>
          <a:ext cx="2729683" cy="23753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en-US" sz="6000" b="1" kern="1200" dirty="0" smtClean="0"/>
            <a:t>ICD-9</a:t>
          </a:r>
          <a:endParaRPr lang="en-US" sz="6000" b="1" kern="1200" dirty="0"/>
        </a:p>
      </dsp:txBody>
      <dsp:txXfrm>
        <a:off x="115956" y="116565"/>
        <a:ext cx="2497771" cy="2143456"/>
      </dsp:txXfrm>
    </dsp:sp>
    <dsp:sp modelId="{CE3885EE-437F-41FC-B7EC-6EA908C56F49}">
      <dsp:nvSpPr>
        <dsp:cNvPr id="0" name=""/>
        <dsp:cNvSpPr/>
      </dsp:nvSpPr>
      <dsp:spPr>
        <a:xfrm>
          <a:off x="2731785" y="2613514"/>
          <a:ext cx="6107414" cy="237536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O13.3</a:t>
          </a:r>
          <a:endParaRPr lang="en-US" sz="2900" kern="1200" dirty="0"/>
        </a:p>
        <a:p>
          <a:pPr marL="285750" lvl="1" indent="-285750" algn="l" defTabSz="1289050">
            <a:lnSpc>
              <a:spcPct val="90000"/>
            </a:lnSpc>
            <a:spcBef>
              <a:spcPct val="0"/>
            </a:spcBef>
            <a:spcAft>
              <a:spcPct val="15000"/>
            </a:spcAft>
            <a:buChar char="••"/>
          </a:pPr>
          <a:r>
            <a:rPr lang="en-US" sz="2900" kern="1200" dirty="0" smtClean="0"/>
            <a:t>Gestational hypertension without significant proteinuria, </a:t>
          </a:r>
          <a:r>
            <a:rPr lang="en-US" sz="2900" b="1" kern="1200" dirty="0" smtClean="0">
              <a:solidFill>
                <a:srgbClr val="00B050"/>
              </a:solidFill>
            </a:rPr>
            <a:t>third trimester</a:t>
          </a:r>
          <a:endParaRPr lang="en-US" sz="2900" b="1" kern="1200" dirty="0">
            <a:solidFill>
              <a:srgbClr val="00B050"/>
            </a:solidFill>
          </a:endParaRPr>
        </a:p>
      </dsp:txBody>
      <dsp:txXfrm>
        <a:off x="2731785" y="2910435"/>
        <a:ext cx="5216651" cy="1781526"/>
      </dsp:txXfrm>
    </dsp:sp>
    <dsp:sp modelId="{8937EA48-2C22-46D7-9D91-099F991B56D6}">
      <dsp:nvSpPr>
        <dsp:cNvPr id="0" name=""/>
        <dsp:cNvSpPr/>
      </dsp:nvSpPr>
      <dsp:spPr>
        <a:xfrm>
          <a:off x="0" y="2613514"/>
          <a:ext cx="2729683" cy="23753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en-US" sz="5400" b="1" kern="1200" dirty="0" smtClean="0"/>
            <a:t>ICD-10</a:t>
          </a:r>
          <a:endParaRPr lang="en-US" sz="5400" b="1" kern="1200" dirty="0"/>
        </a:p>
      </dsp:txBody>
      <dsp:txXfrm>
        <a:off x="115956" y="2729470"/>
        <a:ext cx="2497771" cy="214345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90DF5-D29C-474C-B13D-61219B528EB8}">
      <dsp:nvSpPr>
        <dsp:cNvPr id="0" name=""/>
        <dsp:cNvSpPr/>
      </dsp:nvSpPr>
      <dsp:spPr>
        <a:xfrm>
          <a:off x="0" y="357480"/>
          <a:ext cx="89916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479D1A-6EC2-4333-BA49-63A1E93DD551}">
      <dsp:nvSpPr>
        <dsp:cNvPr id="0" name=""/>
        <dsp:cNvSpPr/>
      </dsp:nvSpPr>
      <dsp:spPr>
        <a:xfrm>
          <a:off x="449580" y="3240"/>
          <a:ext cx="629412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903" tIns="0" rIns="237903" bIns="0" numCol="1" spcCol="1270" anchor="ctr" anchorCtr="0">
          <a:noAutofit/>
        </a:bodyPr>
        <a:lstStyle/>
        <a:p>
          <a:pPr lvl="0" algn="l" defTabSz="1244600" rtl="0">
            <a:lnSpc>
              <a:spcPct val="90000"/>
            </a:lnSpc>
            <a:spcBef>
              <a:spcPct val="0"/>
            </a:spcBef>
            <a:spcAft>
              <a:spcPct val="35000"/>
            </a:spcAft>
          </a:pPr>
          <a:r>
            <a:rPr lang="en-US" sz="2800" kern="1200" dirty="0" smtClean="0"/>
            <a:t>New Arrangement</a:t>
          </a:r>
          <a:endParaRPr lang="en-US" sz="2800" kern="1200" dirty="0"/>
        </a:p>
      </dsp:txBody>
      <dsp:txXfrm>
        <a:off x="484165" y="37825"/>
        <a:ext cx="6224950" cy="639310"/>
      </dsp:txXfrm>
    </dsp:sp>
    <dsp:sp modelId="{DD6B6888-A5D4-4F1F-BECB-90CF266D0A94}">
      <dsp:nvSpPr>
        <dsp:cNvPr id="0" name=""/>
        <dsp:cNvSpPr/>
      </dsp:nvSpPr>
      <dsp:spPr>
        <a:xfrm>
          <a:off x="0" y="1446120"/>
          <a:ext cx="89916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820B7B-0431-43F8-B096-74693ADB5E7C}">
      <dsp:nvSpPr>
        <dsp:cNvPr id="0" name=""/>
        <dsp:cNvSpPr/>
      </dsp:nvSpPr>
      <dsp:spPr>
        <a:xfrm>
          <a:off x="449580" y="1091880"/>
          <a:ext cx="629412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903" tIns="0" rIns="237903" bIns="0" numCol="1" spcCol="1270" anchor="ctr" anchorCtr="0">
          <a:noAutofit/>
        </a:bodyPr>
        <a:lstStyle/>
        <a:p>
          <a:pPr lvl="0" algn="l" defTabSz="1244600" rtl="0">
            <a:lnSpc>
              <a:spcPct val="90000"/>
            </a:lnSpc>
            <a:spcBef>
              <a:spcPct val="0"/>
            </a:spcBef>
            <a:spcAft>
              <a:spcPct val="35000"/>
            </a:spcAft>
          </a:pPr>
          <a:r>
            <a:rPr lang="en-US" sz="2800" kern="1200" dirty="0" smtClean="0"/>
            <a:t>Updated Terminology</a:t>
          </a:r>
          <a:endParaRPr lang="en-US" sz="2800" kern="1200" dirty="0"/>
        </a:p>
      </dsp:txBody>
      <dsp:txXfrm>
        <a:off x="484165" y="1126465"/>
        <a:ext cx="6224950" cy="639310"/>
      </dsp:txXfrm>
    </dsp:sp>
    <dsp:sp modelId="{836B92BF-FA2D-4A1F-BFC8-90E77A855C55}">
      <dsp:nvSpPr>
        <dsp:cNvPr id="0" name=""/>
        <dsp:cNvSpPr/>
      </dsp:nvSpPr>
      <dsp:spPr>
        <a:xfrm>
          <a:off x="0" y="2534760"/>
          <a:ext cx="8991600" cy="294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7848" tIns="499872" rIns="697848" bIns="199136"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smtClean="0"/>
            <a:t>Q35.1  Cleft hard palate</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Q35.3  Cleft soft palate</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Q35.5  Cleft hard palate with cleft soft palate</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Q35.7  Cleft uvula</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Q35.9  Cleft palate, unspecified (Cleft palate NOS)</a:t>
          </a:r>
          <a:endParaRPr lang="en-US" sz="2800" kern="1200" dirty="0"/>
        </a:p>
      </dsp:txBody>
      <dsp:txXfrm>
        <a:off x="0" y="2534760"/>
        <a:ext cx="8991600" cy="2948400"/>
      </dsp:txXfrm>
    </dsp:sp>
    <dsp:sp modelId="{CB9B3D74-0BC2-486B-B478-2F5A97622BF0}">
      <dsp:nvSpPr>
        <dsp:cNvPr id="0" name=""/>
        <dsp:cNvSpPr/>
      </dsp:nvSpPr>
      <dsp:spPr>
        <a:xfrm>
          <a:off x="449580" y="2180519"/>
          <a:ext cx="629412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903" tIns="0" rIns="237903" bIns="0" numCol="1" spcCol="1270" anchor="ctr" anchorCtr="0">
          <a:noAutofit/>
        </a:bodyPr>
        <a:lstStyle/>
        <a:p>
          <a:pPr lvl="0" algn="l" defTabSz="1244600" rtl="0">
            <a:lnSpc>
              <a:spcPct val="90000"/>
            </a:lnSpc>
            <a:spcBef>
              <a:spcPct val="0"/>
            </a:spcBef>
            <a:spcAft>
              <a:spcPct val="35000"/>
            </a:spcAft>
          </a:pPr>
          <a:r>
            <a:rPr lang="en-US" sz="2800" kern="1200" dirty="0" smtClean="0"/>
            <a:t>Greater Specificity</a:t>
          </a:r>
          <a:endParaRPr lang="en-US" sz="2800" kern="1200" dirty="0"/>
        </a:p>
      </dsp:txBody>
      <dsp:txXfrm>
        <a:off x="484165" y="2215104"/>
        <a:ext cx="6224950" cy="63931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4E3BA-802E-4C0A-B3BD-B82E463069DF}">
      <dsp:nvSpPr>
        <dsp:cNvPr id="0" name=""/>
        <dsp:cNvSpPr/>
      </dsp:nvSpPr>
      <dsp:spPr>
        <a:xfrm>
          <a:off x="0" y="13620"/>
          <a:ext cx="8610600" cy="1007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kern="1200" dirty="0" smtClean="0"/>
            <a:t>Injuries</a:t>
          </a:r>
          <a:endParaRPr lang="en-US" sz="4200" kern="1200" dirty="0"/>
        </a:p>
      </dsp:txBody>
      <dsp:txXfrm>
        <a:off x="49176" y="62796"/>
        <a:ext cx="8512248" cy="909018"/>
      </dsp:txXfrm>
    </dsp:sp>
    <dsp:sp modelId="{2867B351-1B76-4EE9-8F0E-9BA4D7110271}">
      <dsp:nvSpPr>
        <dsp:cNvPr id="0" name=""/>
        <dsp:cNvSpPr/>
      </dsp:nvSpPr>
      <dsp:spPr>
        <a:xfrm>
          <a:off x="0" y="1142999"/>
          <a:ext cx="8610600" cy="1007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kern="1200" dirty="0" smtClean="0"/>
            <a:t>Burns</a:t>
          </a:r>
          <a:endParaRPr lang="en-US" sz="4200" kern="1200" dirty="0"/>
        </a:p>
      </dsp:txBody>
      <dsp:txXfrm>
        <a:off x="49176" y="1192175"/>
        <a:ext cx="8512248" cy="909018"/>
      </dsp:txXfrm>
    </dsp:sp>
    <dsp:sp modelId="{2D0E2D87-AC48-4A61-9715-6044C10BACFE}">
      <dsp:nvSpPr>
        <dsp:cNvPr id="0" name=""/>
        <dsp:cNvSpPr/>
      </dsp:nvSpPr>
      <dsp:spPr>
        <a:xfrm>
          <a:off x="0" y="2270280"/>
          <a:ext cx="8610600" cy="1007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kern="1200" dirty="0" smtClean="0"/>
            <a:t>Poisoning</a:t>
          </a:r>
          <a:endParaRPr lang="en-US" sz="4200" kern="1200" dirty="0"/>
        </a:p>
      </dsp:txBody>
      <dsp:txXfrm>
        <a:off x="49176" y="2319456"/>
        <a:ext cx="8512248" cy="909018"/>
      </dsp:txXfrm>
    </dsp:sp>
    <dsp:sp modelId="{64BC3D06-4625-4C80-80C9-FAC1627AEF23}">
      <dsp:nvSpPr>
        <dsp:cNvPr id="0" name=""/>
        <dsp:cNvSpPr/>
      </dsp:nvSpPr>
      <dsp:spPr>
        <a:xfrm>
          <a:off x="0" y="3398610"/>
          <a:ext cx="8610600" cy="1007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kern="1200" dirty="0" smtClean="0"/>
            <a:t>Other external causes</a:t>
          </a:r>
          <a:endParaRPr lang="en-US" sz="4200" kern="1200" dirty="0"/>
        </a:p>
      </dsp:txBody>
      <dsp:txXfrm>
        <a:off x="49176" y="3447786"/>
        <a:ext cx="8512248" cy="90901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7C45A-E683-4DC6-96F1-EA0104826B71}">
      <dsp:nvSpPr>
        <dsp:cNvPr id="0" name=""/>
        <dsp:cNvSpPr/>
      </dsp:nvSpPr>
      <dsp:spPr>
        <a:xfrm>
          <a:off x="-6373792" y="-975273"/>
          <a:ext cx="7589347" cy="7589347"/>
        </a:xfrm>
        <a:prstGeom prst="blockArc">
          <a:avLst>
            <a:gd name="adj1" fmla="val 18900000"/>
            <a:gd name="adj2" fmla="val 2700000"/>
            <a:gd name="adj3" fmla="val 28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24808E-EB49-422B-A907-1F186AF9F1C0}">
      <dsp:nvSpPr>
        <dsp:cNvPr id="0" name=""/>
        <dsp:cNvSpPr/>
      </dsp:nvSpPr>
      <dsp:spPr>
        <a:xfrm>
          <a:off x="782665" y="563880"/>
          <a:ext cx="6683319" cy="11277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160" tIns="132080" rIns="132080" bIns="132080" numCol="1" spcCol="1270" anchor="ctr" anchorCtr="0">
          <a:noAutofit/>
        </a:bodyPr>
        <a:lstStyle/>
        <a:p>
          <a:pPr lvl="0" algn="l" defTabSz="2311400">
            <a:lnSpc>
              <a:spcPct val="90000"/>
            </a:lnSpc>
            <a:spcBef>
              <a:spcPct val="0"/>
            </a:spcBef>
            <a:spcAft>
              <a:spcPct val="35000"/>
            </a:spcAft>
          </a:pPr>
          <a:r>
            <a:rPr lang="en-US" sz="5200" kern="1200" dirty="0" smtClean="0"/>
            <a:t>Injuries to the head</a:t>
          </a:r>
          <a:endParaRPr lang="en-US" sz="5200" kern="1200" dirty="0"/>
        </a:p>
      </dsp:txBody>
      <dsp:txXfrm>
        <a:off x="782665" y="563880"/>
        <a:ext cx="6683319" cy="1127760"/>
      </dsp:txXfrm>
    </dsp:sp>
    <dsp:sp modelId="{9F585430-9DDE-4678-A682-5CBBC22D6071}">
      <dsp:nvSpPr>
        <dsp:cNvPr id="0" name=""/>
        <dsp:cNvSpPr/>
      </dsp:nvSpPr>
      <dsp:spPr>
        <a:xfrm>
          <a:off x="77815" y="422910"/>
          <a:ext cx="1409700" cy="14097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823DCF-B35E-4D7B-898E-043908E782F8}">
      <dsp:nvSpPr>
        <dsp:cNvPr id="0" name=""/>
        <dsp:cNvSpPr/>
      </dsp:nvSpPr>
      <dsp:spPr>
        <a:xfrm>
          <a:off x="1192606" y="2255520"/>
          <a:ext cx="6273378" cy="11277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160" tIns="132080" rIns="132080" bIns="132080" numCol="1" spcCol="1270" anchor="ctr" anchorCtr="0">
          <a:noAutofit/>
        </a:bodyPr>
        <a:lstStyle/>
        <a:p>
          <a:pPr lvl="0" algn="l" defTabSz="2311400">
            <a:lnSpc>
              <a:spcPct val="90000"/>
            </a:lnSpc>
            <a:spcBef>
              <a:spcPct val="0"/>
            </a:spcBef>
            <a:spcAft>
              <a:spcPct val="35000"/>
            </a:spcAft>
          </a:pPr>
          <a:r>
            <a:rPr lang="en-US" sz="5200" kern="1200" dirty="0" smtClean="0"/>
            <a:t>Injuries to the neck</a:t>
          </a:r>
          <a:endParaRPr lang="en-US" sz="5200" kern="1200" dirty="0"/>
        </a:p>
      </dsp:txBody>
      <dsp:txXfrm>
        <a:off x="1192606" y="2255520"/>
        <a:ext cx="6273378" cy="1127760"/>
      </dsp:txXfrm>
    </dsp:sp>
    <dsp:sp modelId="{8126A8D5-53C9-4032-9093-29360614CCD4}">
      <dsp:nvSpPr>
        <dsp:cNvPr id="0" name=""/>
        <dsp:cNvSpPr/>
      </dsp:nvSpPr>
      <dsp:spPr>
        <a:xfrm>
          <a:off x="487756" y="2114550"/>
          <a:ext cx="1409700" cy="14097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FB1C1E-4AD0-4C0A-B0F2-2C1781055354}">
      <dsp:nvSpPr>
        <dsp:cNvPr id="0" name=""/>
        <dsp:cNvSpPr/>
      </dsp:nvSpPr>
      <dsp:spPr>
        <a:xfrm>
          <a:off x="782665" y="3947160"/>
          <a:ext cx="6683319" cy="11277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160" tIns="132080" rIns="132080" bIns="132080" numCol="1" spcCol="1270" anchor="ctr" anchorCtr="0">
          <a:noAutofit/>
        </a:bodyPr>
        <a:lstStyle/>
        <a:p>
          <a:pPr lvl="0" algn="l" defTabSz="2311400">
            <a:lnSpc>
              <a:spcPct val="90000"/>
            </a:lnSpc>
            <a:spcBef>
              <a:spcPct val="0"/>
            </a:spcBef>
            <a:spcAft>
              <a:spcPct val="35000"/>
            </a:spcAft>
          </a:pPr>
          <a:r>
            <a:rPr lang="en-US" sz="5200" kern="1200" dirty="0" smtClean="0"/>
            <a:t>Injuries to the thorax</a:t>
          </a:r>
          <a:endParaRPr lang="en-US" sz="5200" kern="1200" dirty="0"/>
        </a:p>
      </dsp:txBody>
      <dsp:txXfrm>
        <a:off x="782665" y="3947160"/>
        <a:ext cx="6683319" cy="1127760"/>
      </dsp:txXfrm>
    </dsp:sp>
    <dsp:sp modelId="{019BDC57-EEE6-43C2-905A-174ECD31D58E}">
      <dsp:nvSpPr>
        <dsp:cNvPr id="0" name=""/>
        <dsp:cNvSpPr/>
      </dsp:nvSpPr>
      <dsp:spPr>
        <a:xfrm>
          <a:off x="77815" y="3806190"/>
          <a:ext cx="1409700" cy="14097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EE2B1-CD1A-43B9-9311-A6FA8F7CB519}">
      <dsp:nvSpPr>
        <dsp:cNvPr id="0" name=""/>
        <dsp:cNvSpPr/>
      </dsp:nvSpPr>
      <dsp:spPr>
        <a:xfrm>
          <a:off x="2411" y="161002"/>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A – initial enc. for closed fracture</a:t>
          </a:r>
          <a:endParaRPr lang="en-US" sz="1700" kern="1200" dirty="0"/>
        </a:p>
      </dsp:txBody>
      <dsp:txXfrm>
        <a:off x="2411" y="161002"/>
        <a:ext cx="1912739" cy="1147643"/>
      </dsp:txXfrm>
    </dsp:sp>
    <dsp:sp modelId="{3140DCE2-624C-430C-8D5D-82BC1FF8D942}">
      <dsp:nvSpPr>
        <dsp:cNvPr id="0" name=""/>
        <dsp:cNvSpPr/>
      </dsp:nvSpPr>
      <dsp:spPr>
        <a:xfrm>
          <a:off x="2106423" y="161002"/>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B – initial enc. for open fracture type I or II, initial enc. for open fracture NOS</a:t>
          </a:r>
          <a:endParaRPr lang="en-US" sz="1700" kern="1200" dirty="0"/>
        </a:p>
      </dsp:txBody>
      <dsp:txXfrm>
        <a:off x="2106423" y="161002"/>
        <a:ext cx="1912739" cy="1147643"/>
      </dsp:txXfrm>
    </dsp:sp>
    <dsp:sp modelId="{0959B0CD-E7A8-4B9B-A73F-68452E3DE7A9}">
      <dsp:nvSpPr>
        <dsp:cNvPr id="0" name=""/>
        <dsp:cNvSpPr/>
      </dsp:nvSpPr>
      <dsp:spPr>
        <a:xfrm>
          <a:off x="4210436" y="161002"/>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C – initial enc. for open fracture type IIIA, IIIB, or IIIC</a:t>
          </a:r>
          <a:endParaRPr lang="en-US" sz="1700" kern="1200" dirty="0"/>
        </a:p>
      </dsp:txBody>
      <dsp:txXfrm>
        <a:off x="4210436" y="161002"/>
        <a:ext cx="1912739" cy="1147643"/>
      </dsp:txXfrm>
    </dsp:sp>
    <dsp:sp modelId="{8BE79037-411B-4171-B150-8F65CE87C4BC}">
      <dsp:nvSpPr>
        <dsp:cNvPr id="0" name=""/>
        <dsp:cNvSpPr/>
      </dsp:nvSpPr>
      <dsp:spPr>
        <a:xfrm>
          <a:off x="6314449" y="161002"/>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D – sub. enc. for closed fracture w/routine healing</a:t>
          </a:r>
          <a:endParaRPr lang="en-US" sz="1700" kern="1200" dirty="0"/>
        </a:p>
      </dsp:txBody>
      <dsp:txXfrm>
        <a:off x="6314449" y="161002"/>
        <a:ext cx="1912739" cy="1147643"/>
      </dsp:txXfrm>
    </dsp:sp>
    <dsp:sp modelId="{5776FB49-8E93-409C-BB8D-BD2D0D045E9C}">
      <dsp:nvSpPr>
        <dsp:cNvPr id="0" name=""/>
        <dsp:cNvSpPr/>
      </dsp:nvSpPr>
      <dsp:spPr>
        <a:xfrm>
          <a:off x="2411" y="1499919"/>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E – sub. enc. for open fracture type I or II w/routine healing</a:t>
          </a:r>
          <a:endParaRPr lang="en-US" sz="1700" kern="1200" dirty="0"/>
        </a:p>
      </dsp:txBody>
      <dsp:txXfrm>
        <a:off x="2411" y="1499919"/>
        <a:ext cx="1912739" cy="1147643"/>
      </dsp:txXfrm>
    </dsp:sp>
    <dsp:sp modelId="{90865FC0-CC25-429A-A78B-69D03703DAA9}">
      <dsp:nvSpPr>
        <dsp:cNvPr id="0" name=""/>
        <dsp:cNvSpPr/>
      </dsp:nvSpPr>
      <dsp:spPr>
        <a:xfrm>
          <a:off x="2106423" y="1499919"/>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F – sub. enc. for open fracture type IIIA, IIIB, or IIIC w/routine healing</a:t>
          </a:r>
          <a:endParaRPr lang="en-US" sz="1700" kern="1200" dirty="0"/>
        </a:p>
      </dsp:txBody>
      <dsp:txXfrm>
        <a:off x="2106423" y="1499919"/>
        <a:ext cx="1912739" cy="1147643"/>
      </dsp:txXfrm>
    </dsp:sp>
    <dsp:sp modelId="{B0373497-2465-47E8-8A57-539EA5C83793}">
      <dsp:nvSpPr>
        <dsp:cNvPr id="0" name=""/>
        <dsp:cNvSpPr/>
      </dsp:nvSpPr>
      <dsp:spPr>
        <a:xfrm>
          <a:off x="4210436" y="1499919"/>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G – sub. enc. for closed fracture w/delayed healing</a:t>
          </a:r>
          <a:endParaRPr lang="en-US" sz="1700" kern="1200" dirty="0"/>
        </a:p>
      </dsp:txBody>
      <dsp:txXfrm>
        <a:off x="4210436" y="1499919"/>
        <a:ext cx="1912739" cy="1147643"/>
      </dsp:txXfrm>
    </dsp:sp>
    <dsp:sp modelId="{362B2000-FCD4-407B-86EB-9AE43C6C58F8}">
      <dsp:nvSpPr>
        <dsp:cNvPr id="0" name=""/>
        <dsp:cNvSpPr/>
      </dsp:nvSpPr>
      <dsp:spPr>
        <a:xfrm>
          <a:off x="6314449" y="1499919"/>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H – sub. enc. for open fracture type I or II w/delayed healing</a:t>
          </a:r>
          <a:endParaRPr lang="en-US" sz="1700" kern="1200" dirty="0"/>
        </a:p>
      </dsp:txBody>
      <dsp:txXfrm>
        <a:off x="6314449" y="1499919"/>
        <a:ext cx="1912739" cy="1147643"/>
      </dsp:txXfrm>
    </dsp:sp>
    <dsp:sp modelId="{EC3E51FE-D9F3-42A4-93F3-A4B510E9C572}">
      <dsp:nvSpPr>
        <dsp:cNvPr id="0" name=""/>
        <dsp:cNvSpPr/>
      </dsp:nvSpPr>
      <dsp:spPr>
        <a:xfrm>
          <a:off x="2411" y="2838836"/>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J – sub. enc. for open fracture type IIIA, IIIB, or IIIC w/delayed healing</a:t>
          </a:r>
          <a:endParaRPr lang="en-US" sz="1700" kern="1200" dirty="0"/>
        </a:p>
      </dsp:txBody>
      <dsp:txXfrm>
        <a:off x="2411" y="2838836"/>
        <a:ext cx="1912739" cy="1147643"/>
      </dsp:txXfrm>
    </dsp:sp>
    <dsp:sp modelId="{F5C6D739-A688-4771-80C8-41EE216CBFB1}">
      <dsp:nvSpPr>
        <dsp:cNvPr id="0" name=""/>
        <dsp:cNvSpPr/>
      </dsp:nvSpPr>
      <dsp:spPr>
        <a:xfrm>
          <a:off x="2106423" y="2838836"/>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K – sub. enc. for closed fracture w/nonunion</a:t>
          </a:r>
          <a:endParaRPr lang="en-US" sz="1700" kern="1200" dirty="0"/>
        </a:p>
      </dsp:txBody>
      <dsp:txXfrm>
        <a:off x="2106423" y="2838836"/>
        <a:ext cx="1912739" cy="1147643"/>
      </dsp:txXfrm>
    </dsp:sp>
    <dsp:sp modelId="{AB50469A-06A3-416B-B0E4-CAD2AE0AE742}">
      <dsp:nvSpPr>
        <dsp:cNvPr id="0" name=""/>
        <dsp:cNvSpPr/>
      </dsp:nvSpPr>
      <dsp:spPr>
        <a:xfrm>
          <a:off x="4210436" y="2838836"/>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M – sub. enc. for open fracture type I or II w/nonunion</a:t>
          </a:r>
          <a:endParaRPr lang="en-US" sz="1700" kern="1200" dirty="0"/>
        </a:p>
      </dsp:txBody>
      <dsp:txXfrm>
        <a:off x="4210436" y="2838836"/>
        <a:ext cx="1912739" cy="1147643"/>
      </dsp:txXfrm>
    </dsp:sp>
    <dsp:sp modelId="{18ED4EB7-548E-4833-B1BA-0D4889CF3007}">
      <dsp:nvSpPr>
        <dsp:cNvPr id="0" name=""/>
        <dsp:cNvSpPr/>
      </dsp:nvSpPr>
      <dsp:spPr>
        <a:xfrm>
          <a:off x="6314449" y="2838836"/>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N – sub. enc. for open fracture type IIIA, IIIB, or IIIC w/nonunion</a:t>
          </a:r>
          <a:endParaRPr lang="en-US" sz="1700" kern="1200" dirty="0"/>
        </a:p>
      </dsp:txBody>
      <dsp:txXfrm>
        <a:off x="6314449" y="2838836"/>
        <a:ext cx="1912739" cy="1147643"/>
      </dsp:txXfrm>
    </dsp:sp>
    <dsp:sp modelId="{D9184215-38DA-4E51-8F20-5F88FDB06751}">
      <dsp:nvSpPr>
        <dsp:cNvPr id="0" name=""/>
        <dsp:cNvSpPr/>
      </dsp:nvSpPr>
      <dsp:spPr>
        <a:xfrm>
          <a:off x="2411" y="4177754"/>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P – sub. enc. for closed fracture w/malunion</a:t>
          </a:r>
          <a:endParaRPr lang="en-US" sz="1700" kern="1200" dirty="0"/>
        </a:p>
      </dsp:txBody>
      <dsp:txXfrm>
        <a:off x="2411" y="4177754"/>
        <a:ext cx="1912739" cy="1147643"/>
      </dsp:txXfrm>
    </dsp:sp>
    <dsp:sp modelId="{B24BD58E-0AD5-4159-8E26-DC6761E0CDED}">
      <dsp:nvSpPr>
        <dsp:cNvPr id="0" name=""/>
        <dsp:cNvSpPr/>
      </dsp:nvSpPr>
      <dsp:spPr>
        <a:xfrm>
          <a:off x="2106423" y="4177754"/>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Q – sub. enc. for open fracture type I or II w/malunion</a:t>
          </a:r>
          <a:endParaRPr lang="en-US" sz="1700" kern="1200" dirty="0"/>
        </a:p>
      </dsp:txBody>
      <dsp:txXfrm>
        <a:off x="2106423" y="4177754"/>
        <a:ext cx="1912739" cy="1147643"/>
      </dsp:txXfrm>
    </dsp:sp>
    <dsp:sp modelId="{DC4199F3-B299-483D-B5E9-526FA3B23548}">
      <dsp:nvSpPr>
        <dsp:cNvPr id="0" name=""/>
        <dsp:cNvSpPr/>
      </dsp:nvSpPr>
      <dsp:spPr>
        <a:xfrm>
          <a:off x="4210436" y="4177754"/>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R – sub. enc. for open fracture type IIIA, IIIB, or IIIC w/malunion</a:t>
          </a:r>
          <a:endParaRPr lang="en-US" sz="1700" kern="1200" dirty="0"/>
        </a:p>
      </dsp:txBody>
      <dsp:txXfrm>
        <a:off x="4210436" y="4177754"/>
        <a:ext cx="1912739" cy="1147643"/>
      </dsp:txXfrm>
    </dsp:sp>
    <dsp:sp modelId="{BB083ED8-2610-40AE-A5CF-9BA8404A71D0}">
      <dsp:nvSpPr>
        <dsp:cNvPr id="0" name=""/>
        <dsp:cNvSpPr/>
      </dsp:nvSpPr>
      <dsp:spPr>
        <a:xfrm>
          <a:off x="6314449" y="4177754"/>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S – sequela</a:t>
          </a:r>
          <a:endParaRPr lang="en-US" sz="1700" kern="1200" dirty="0"/>
        </a:p>
      </dsp:txBody>
      <dsp:txXfrm>
        <a:off x="6314449" y="4177754"/>
        <a:ext cx="1912739" cy="114764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5C38A-DE4F-4E6D-8314-E9C1A6FB5021}">
      <dsp:nvSpPr>
        <dsp:cNvPr id="0" name=""/>
        <dsp:cNvSpPr/>
      </dsp:nvSpPr>
      <dsp:spPr>
        <a:xfrm>
          <a:off x="1860803" y="564861"/>
          <a:ext cx="3777996" cy="17087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Notice the new column labeled “Underdosing”</a:t>
          </a:r>
          <a:endParaRPr lang="en-US" sz="3200" kern="1200" dirty="0"/>
        </a:p>
      </dsp:txBody>
      <dsp:txXfrm>
        <a:off x="1860803" y="564861"/>
        <a:ext cx="3777996" cy="1708727"/>
      </dsp:txXfrm>
    </dsp:sp>
    <dsp:sp modelId="{F0DEF109-A9B5-4674-B639-24FF067A724F}">
      <dsp:nvSpPr>
        <dsp:cNvPr id="0" name=""/>
        <dsp:cNvSpPr/>
      </dsp:nvSpPr>
      <dsp:spPr>
        <a:xfrm>
          <a:off x="0" y="564861"/>
          <a:ext cx="1691640" cy="17087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CCE97-DA82-4B9F-A96A-DF271A3B741A}">
      <dsp:nvSpPr>
        <dsp:cNvPr id="0" name=""/>
        <dsp:cNvSpPr/>
      </dsp:nvSpPr>
      <dsp:spPr>
        <a:xfrm>
          <a:off x="0" y="74137"/>
          <a:ext cx="4572000" cy="83947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kern="1200" dirty="0" smtClean="0"/>
            <a:t>Combination Codes</a:t>
          </a:r>
          <a:endParaRPr lang="en-US" sz="3500" kern="1200" dirty="0"/>
        </a:p>
      </dsp:txBody>
      <dsp:txXfrm>
        <a:off x="40980" y="115117"/>
        <a:ext cx="4490040" cy="757514"/>
      </dsp:txXfrm>
    </dsp:sp>
    <dsp:sp modelId="{A0386E44-F646-4778-ADBA-712D5C8356B7}">
      <dsp:nvSpPr>
        <dsp:cNvPr id="0" name=""/>
        <dsp:cNvSpPr/>
      </dsp:nvSpPr>
      <dsp:spPr>
        <a:xfrm>
          <a:off x="0" y="1014412"/>
          <a:ext cx="4572000" cy="83947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kern="1200" dirty="0" smtClean="0"/>
            <a:t>Laterality</a:t>
          </a:r>
          <a:endParaRPr lang="en-US" sz="3500" kern="1200" dirty="0"/>
        </a:p>
      </dsp:txBody>
      <dsp:txXfrm>
        <a:off x="40980" y="1055392"/>
        <a:ext cx="4490040" cy="757514"/>
      </dsp:txXfrm>
    </dsp:sp>
    <dsp:sp modelId="{40BCCADC-F8A6-4463-838E-F0F7087524B2}">
      <dsp:nvSpPr>
        <dsp:cNvPr id="0" name=""/>
        <dsp:cNvSpPr/>
      </dsp:nvSpPr>
      <dsp:spPr>
        <a:xfrm>
          <a:off x="0" y="1954687"/>
          <a:ext cx="4572000" cy="83947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kern="1200" dirty="0" smtClean="0"/>
            <a:t>Episode of Care</a:t>
          </a:r>
          <a:endParaRPr lang="en-US" sz="3500" kern="1200" dirty="0"/>
        </a:p>
      </dsp:txBody>
      <dsp:txXfrm>
        <a:off x="40980" y="1995667"/>
        <a:ext cx="4490040" cy="757514"/>
      </dsp:txXfrm>
    </dsp:sp>
    <dsp:sp modelId="{7F3F8523-EB25-4B9B-9791-CD6C1F0CAD3B}">
      <dsp:nvSpPr>
        <dsp:cNvPr id="0" name=""/>
        <dsp:cNvSpPr/>
      </dsp:nvSpPr>
      <dsp:spPr>
        <a:xfrm>
          <a:off x="0" y="2894962"/>
          <a:ext cx="4572000" cy="83947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kern="1200" dirty="0" smtClean="0"/>
            <a:t>Placeholder Character</a:t>
          </a:r>
          <a:endParaRPr lang="en-US" sz="3500" kern="1200" dirty="0"/>
        </a:p>
      </dsp:txBody>
      <dsp:txXfrm>
        <a:off x="40980" y="2935942"/>
        <a:ext cx="4490040" cy="757514"/>
      </dsp:txXfrm>
    </dsp:sp>
    <dsp:sp modelId="{307E147D-E8E2-44FC-B10B-A44FA45E8336}">
      <dsp:nvSpPr>
        <dsp:cNvPr id="0" name=""/>
        <dsp:cNvSpPr/>
      </dsp:nvSpPr>
      <dsp:spPr>
        <a:xfrm>
          <a:off x="0" y="3835237"/>
          <a:ext cx="4572000" cy="83947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kern="1200" dirty="0" smtClean="0"/>
            <a:t>OB - Use of Trimesters</a:t>
          </a:r>
          <a:endParaRPr lang="en-US" sz="3500" kern="1200" dirty="0"/>
        </a:p>
      </dsp:txBody>
      <dsp:txXfrm>
        <a:off x="40980" y="3876217"/>
        <a:ext cx="4490040" cy="757514"/>
      </dsp:txXfrm>
    </dsp:sp>
    <dsp:sp modelId="{E90EB5BD-EF47-4BC1-AF0B-B2B73F2E0656}">
      <dsp:nvSpPr>
        <dsp:cNvPr id="0" name=""/>
        <dsp:cNvSpPr/>
      </dsp:nvSpPr>
      <dsp:spPr>
        <a:xfrm>
          <a:off x="0" y="4775512"/>
          <a:ext cx="4572000" cy="83947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kern="1200" dirty="0" smtClean="0"/>
            <a:t>Timeframes</a:t>
          </a:r>
          <a:endParaRPr lang="en-US" sz="3500" kern="1200" dirty="0"/>
        </a:p>
      </dsp:txBody>
      <dsp:txXfrm>
        <a:off x="40980" y="4816492"/>
        <a:ext cx="4490040" cy="757514"/>
      </dsp:txXfrm>
    </dsp:sp>
    <dsp:sp modelId="{EF6F3C8A-87CF-4C48-94EF-FBA7C1B35604}">
      <dsp:nvSpPr>
        <dsp:cNvPr id="0" name=""/>
        <dsp:cNvSpPr/>
      </dsp:nvSpPr>
      <dsp:spPr>
        <a:xfrm>
          <a:off x="0" y="5715787"/>
          <a:ext cx="4572000" cy="83947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kern="1200" dirty="0" smtClean="0"/>
            <a:t>Excludes Notes</a:t>
          </a:r>
          <a:endParaRPr lang="en-US" sz="3500" kern="1200" dirty="0"/>
        </a:p>
      </dsp:txBody>
      <dsp:txXfrm>
        <a:off x="40980" y="5756767"/>
        <a:ext cx="4490040" cy="75751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FA5F7-8090-4BED-B747-AD706B045639}">
      <dsp:nvSpPr>
        <dsp:cNvPr id="0" name=""/>
        <dsp:cNvSpPr/>
      </dsp:nvSpPr>
      <dsp:spPr>
        <a:xfrm>
          <a:off x="0" y="2381"/>
          <a:ext cx="8610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C5ADCE-2827-4FB1-AAD4-2F120A4393B9}">
      <dsp:nvSpPr>
        <dsp:cNvPr id="0" name=""/>
        <dsp:cNvSpPr/>
      </dsp:nvSpPr>
      <dsp:spPr>
        <a:xfrm>
          <a:off x="0" y="2381"/>
          <a:ext cx="8610600" cy="1624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dirty="0" smtClean="0"/>
            <a:t>Classification of environmental events and circumstances as the cause of injury, and other adverse effects. </a:t>
          </a:r>
          <a:endParaRPr lang="en-US" sz="3200" kern="1200" dirty="0"/>
        </a:p>
      </dsp:txBody>
      <dsp:txXfrm>
        <a:off x="0" y="2381"/>
        <a:ext cx="8610600" cy="1624012"/>
      </dsp:txXfrm>
    </dsp:sp>
    <dsp:sp modelId="{44BD0236-1B76-4C77-9FDE-2A47885CB689}">
      <dsp:nvSpPr>
        <dsp:cNvPr id="0" name=""/>
        <dsp:cNvSpPr/>
      </dsp:nvSpPr>
      <dsp:spPr>
        <a:xfrm>
          <a:off x="0" y="1626393"/>
          <a:ext cx="8610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7B796C-E66D-48A3-97A8-9D0329F9E9E0}">
      <dsp:nvSpPr>
        <dsp:cNvPr id="0" name=""/>
        <dsp:cNvSpPr/>
      </dsp:nvSpPr>
      <dsp:spPr>
        <a:xfrm>
          <a:off x="0" y="1626393"/>
          <a:ext cx="8610600" cy="1624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dirty="0" smtClean="0"/>
            <a:t>Always used secondary to a code from another </a:t>
          </a:r>
          <a:r>
            <a:rPr lang="en-US" sz="3200" kern="1200" dirty="0" smtClean="0"/>
            <a:t>chapter.</a:t>
          </a:r>
          <a:endParaRPr lang="en-US" sz="3200" kern="1200" dirty="0"/>
        </a:p>
      </dsp:txBody>
      <dsp:txXfrm>
        <a:off x="0" y="1626393"/>
        <a:ext cx="8610600" cy="1624012"/>
      </dsp:txXfrm>
    </dsp:sp>
    <dsp:sp modelId="{4BE6995D-8B26-4DF4-A804-54BE219F1C9C}">
      <dsp:nvSpPr>
        <dsp:cNvPr id="0" name=""/>
        <dsp:cNvSpPr/>
      </dsp:nvSpPr>
      <dsp:spPr>
        <a:xfrm>
          <a:off x="0" y="3250406"/>
          <a:ext cx="8610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82DD2C-7034-4867-A87F-74ECF2C3DE72}">
      <dsp:nvSpPr>
        <dsp:cNvPr id="0" name=""/>
        <dsp:cNvSpPr/>
      </dsp:nvSpPr>
      <dsp:spPr>
        <a:xfrm>
          <a:off x="0" y="3250406"/>
          <a:ext cx="8610600" cy="1624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dirty="0" smtClean="0"/>
            <a:t>Review the guidelines!</a:t>
          </a:r>
          <a:endParaRPr lang="en-US" sz="3200" kern="1200" dirty="0"/>
        </a:p>
      </dsp:txBody>
      <dsp:txXfrm>
        <a:off x="0" y="3250406"/>
        <a:ext cx="8610600" cy="162401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A586A-4A7B-4E8C-B334-0787F6E8E6CF}">
      <dsp:nvSpPr>
        <dsp:cNvPr id="0" name=""/>
        <dsp:cNvSpPr/>
      </dsp:nvSpPr>
      <dsp:spPr>
        <a:xfrm>
          <a:off x="0" y="2530"/>
          <a:ext cx="81534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7F975C-5F9F-4871-9302-6F67AFFBC342}">
      <dsp:nvSpPr>
        <dsp:cNvPr id="0" name=""/>
        <dsp:cNvSpPr/>
      </dsp:nvSpPr>
      <dsp:spPr>
        <a:xfrm>
          <a:off x="0" y="2530"/>
          <a:ext cx="8153400" cy="1725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ICD-10-CM Coder Training Manual, 2013 Edition</a:t>
          </a:r>
        </a:p>
        <a:p>
          <a:pPr lvl="0" algn="l" defTabSz="1244600">
            <a:lnSpc>
              <a:spcPct val="90000"/>
            </a:lnSpc>
            <a:spcBef>
              <a:spcPct val="0"/>
            </a:spcBef>
            <a:spcAft>
              <a:spcPct val="35000"/>
            </a:spcAft>
          </a:pPr>
          <a:r>
            <a:rPr lang="en-US" sz="2800" kern="1200" dirty="0" smtClean="0"/>
            <a:t>AHIMA Press</a:t>
          </a:r>
          <a:endParaRPr lang="en-US" sz="2800" kern="1200" dirty="0"/>
        </a:p>
      </dsp:txBody>
      <dsp:txXfrm>
        <a:off x="0" y="2530"/>
        <a:ext cx="8153400" cy="1725513"/>
      </dsp:txXfrm>
    </dsp:sp>
    <dsp:sp modelId="{DD5D7060-3BFE-424C-81AE-30B47C2986CE}">
      <dsp:nvSpPr>
        <dsp:cNvPr id="0" name=""/>
        <dsp:cNvSpPr/>
      </dsp:nvSpPr>
      <dsp:spPr>
        <a:xfrm>
          <a:off x="0" y="1728043"/>
          <a:ext cx="81534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16BBF2-E380-4DBA-94F9-3CF388A032FA}">
      <dsp:nvSpPr>
        <dsp:cNvPr id="0" name=""/>
        <dsp:cNvSpPr/>
      </dsp:nvSpPr>
      <dsp:spPr>
        <a:xfrm>
          <a:off x="0" y="1728043"/>
          <a:ext cx="8153400" cy="1725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ICD-9-CM Coding: Theory and Practice with ICD-10, 2013/2014 Edition</a:t>
          </a:r>
        </a:p>
        <a:p>
          <a:pPr lvl="0" algn="l" defTabSz="1244600">
            <a:lnSpc>
              <a:spcPct val="90000"/>
            </a:lnSpc>
            <a:spcBef>
              <a:spcPct val="0"/>
            </a:spcBef>
            <a:spcAft>
              <a:spcPct val="35000"/>
            </a:spcAft>
          </a:pPr>
          <a:r>
            <a:rPr lang="en-US" sz="2800" kern="1200" dirty="0" smtClean="0"/>
            <a:t>Elsevier Saunders</a:t>
          </a:r>
          <a:endParaRPr lang="en-US" sz="2800" kern="1200" dirty="0"/>
        </a:p>
      </dsp:txBody>
      <dsp:txXfrm>
        <a:off x="0" y="1728043"/>
        <a:ext cx="8153400" cy="1725513"/>
      </dsp:txXfrm>
    </dsp:sp>
    <dsp:sp modelId="{BAB2D476-370F-40CC-8E12-D8EBE9CA112F}">
      <dsp:nvSpPr>
        <dsp:cNvPr id="0" name=""/>
        <dsp:cNvSpPr/>
      </dsp:nvSpPr>
      <dsp:spPr>
        <a:xfrm>
          <a:off x="0" y="3453556"/>
          <a:ext cx="81534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EA24C9-9F0E-4E79-896F-83C53134A99D}">
      <dsp:nvSpPr>
        <dsp:cNvPr id="0" name=""/>
        <dsp:cNvSpPr/>
      </dsp:nvSpPr>
      <dsp:spPr>
        <a:xfrm>
          <a:off x="0" y="3453556"/>
          <a:ext cx="8153400" cy="1725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ICD-10-CM Primer. Journal of AHIMA 79, no.5 (May 2008): 64-66. </a:t>
          </a:r>
          <a:endParaRPr lang="en-US" sz="2800" kern="1200" dirty="0"/>
        </a:p>
      </dsp:txBody>
      <dsp:txXfrm>
        <a:off x="0" y="3453556"/>
        <a:ext cx="8153400" cy="17255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D717F-B05C-4753-A4FD-F2C0B528D142}">
      <dsp:nvSpPr>
        <dsp:cNvPr id="0" name=""/>
        <dsp:cNvSpPr/>
      </dsp:nvSpPr>
      <dsp:spPr>
        <a:xfrm>
          <a:off x="0" y="375180"/>
          <a:ext cx="4166347" cy="22838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Acute myocardial infarction – time period changed from 8 weeks to 4 weeks</a:t>
          </a:r>
          <a:endParaRPr lang="en-US" sz="3200" kern="1200" dirty="0"/>
        </a:p>
      </dsp:txBody>
      <dsp:txXfrm>
        <a:off x="111488" y="486668"/>
        <a:ext cx="3943371" cy="2060864"/>
      </dsp:txXfrm>
    </dsp:sp>
    <dsp:sp modelId="{16925C60-FC6E-42AF-81DE-C99AE52D0B97}">
      <dsp:nvSpPr>
        <dsp:cNvPr id="0" name=""/>
        <dsp:cNvSpPr/>
      </dsp:nvSpPr>
      <dsp:spPr>
        <a:xfrm>
          <a:off x="0" y="2751180"/>
          <a:ext cx="4166347" cy="22838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Time frame for abortion versus fetal death changed from 22 weeks to 20 weeks</a:t>
          </a:r>
          <a:endParaRPr lang="en-US" sz="3200" kern="1200" dirty="0"/>
        </a:p>
      </dsp:txBody>
      <dsp:txXfrm>
        <a:off x="111488" y="2862668"/>
        <a:ext cx="3943371" cy="20608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A5BBF-258A-4E30-8C0A-168D74D784D4}">
      <dsp:nvSpPr>
        <dsp:cNvPr id="0" name=""/>
        <dsp:cNvSpPr/>
      </dsp:nvSpPr>
      <dsp:spPr>
        <a:xfrm>
          <a:off x="0" y="0"/>
          <a:ext cx="73914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EB369C-B8F1-4ABC-93C0-244CE553E26B}">
      <dsp:nvSpPr>
        <dsp:cNvPr id="0" name=""/>
        <dsp:cNvSpPr/>
      </dsp:nvSpPr>
      <dsp:spPr>
        <a:xfrm>
          <a:off x="0" y="0"/>
          <a:ext cx="7391400" cy="1238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kern="1200" dirty="0" smtClean="0"/>
            <a:t>New Guideline: Infectious agents as the cause of diseases classified to other chapters</a:t>
          </a:r>
          <a:endParaRPr lang="en-US" sz="3000" kern="1200" dirty="0"/>
        </a:p>
      </dsp:txBody>
      <dsp:txXfrm>
        <a:off x="0" y="0"/>
        <a:ext cx="7391400" cy="1238249"/>
      </dsp:txXfrm>
    </dsp:sp>
    <dsp:sp modelId="{C8C1C163-3287-47B4-A5F3-B20ADD6166B9}">
      <dsp:nvSpPr>
        <dsp:cNvPr id="0" name=""/>
        <dsp:cNvSpPr/>
      </dsp:nvSpPr>
      <dsp:spPr>
        <a:xfrm>
          <a:off x="0" y="1238249"/>
          <a:ext cx="73914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2DA31E-BD97-4A20-A026-0C4C674ACDAD}">
      <dsp:nvSpPr>
        <dsp:cNvPr id="0" name=""/>
        <dsp:cNvSpPr/>
      </dsp:nvSpPr>
      <dsp:spPr>
        <a:xfrm>
          <a:off x="0" y="1238249"/>
          <a:ext cx="7391400" cy="1238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kern="1200" dirty="0" smtClean="0"/>
            <a:t>New Guideline: use additional code for associated drug resistance (Z16)</a:t>
          </a:r>
          <a:endParaRPr lang="en-US" sz="3000" kern="1200" dirty="0"/>
        </a:p>
      </dsp:txBody>
      <dsp:txXfrm>
        <a:off x="0" y="1238249"/>
        <a:ext cx="7391400" cy="1238249"/>
      </dsp:txXfrm>
    </dsp:sp>
    <dsp:sp modelId="{13347150-17C8-49CF-A525-D1FA44C4251F}">
      <dsp:nvSpPr>
        <dsp:cNvPr id="0" name=""/>
        <dsp:cNvSpPr/>
      </dsp:nvSpPr>
      <dsp:spPr>
        <a:xfrm>
          <a:off x="0" y="2476499"/>
          <a:ext cx="73914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F60112-C3CD-433C-9E28-DB8D7811A118}">
      <dsp:nvSpPr>
        <dsp:cNvPr id="0" name=""/>
        <dsp:cNvSpPr/>
      </dsp:nvSpPr>
      <dsp:spPr>
        <a:xfrm>
          <a:off x="0" y="2476499"/>
          <a:ext cx="7391400" cy="1238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kern="1200" dirty="0" smtClean="0"/>
            <a:t>Sepsis replaces septicemia throughout Chapter 1</a:t>
          </a:r>
          <a:endParaRPr lang="en-US" sz="3000" kern="1200" dirty="0"/>
        </a:p>
      </dsp:txBody>
      <dsp:txXfrm>
        <a:off x="0" y="2476499"/>
        <a:ext cx="7391400" cy="1238249"/>
      </dsp:txXfrm>
    </dsp:sp>
    <dsp:sp modelId="{A7A87E26-B253-440A-8C77-4F892100D22C}">
      <dsp:nvSpPr>
        <dsp:cNvPr id="0" name=""/>
        <dsp:cNvSpPr/>
      </dsp:nvSpPr>
      <dsp:spPr>
        <a:xfrm>
          <a:off x="0" y="3714750"/>
          <a:ext cx="73914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B2BD95-3C4F-45EE-A0A2-75842B0C9632}">
      <dsp:nvSpPr>
        <dsp:cNvPr id="0" name=""/>
        <dsp:cNvSpPr/>
      </dsp:nvSpPr>
      <dsp:spPr>
        <a:xfrm>
          <a:off x="0" y="3714749"/>
          <a:ext cx="7391400" cy="1238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kern="1200" dirty="0" smtClean="0"/>
            <a:t>No default code for “urosepsis”</a:t>
          </a:r>
          <a:endParaRPr lang="en-US" sz="3000" kern="1200" dirty="0"/>
        </a:p>
      </dsp:txBody>
      <dsp:txXfrm>
        <a:off x="0" y="3714749"/>
        <a:ext cx="7391400" cy="12382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334E8-04CA-487D-A95B-495CF9B2EC5B}">
      <dsp:nvSpPr>
        <dsp:cNvPr id="0" name=""/>
        <dsp:cNvSpPr/>
      </dsp:nvSpPr>
      <dsp:spPr>
        <a:xfrm>
          <a:off x="874" y="787939"/>
          <a:ext cx="3410024" cy="253892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Chapters 3 &amp; 4 swapped in    ICD10-CM compared to      ICD-9-CM</a:t>
          </a:r>
          <a:endParaRPr lang="en-US" sz="3200" kern="1200" dirty="0"/>
        </a:p>
      </dsp:txBody>
      <dsp:txXfrm>
        <a:off x="874" y="787939"/>
        <a:ext cx="3410024" cy="2538920"/>
      </dsp:txXfrm>
    </dsp:sp>
    <dsp:sp modelId="{4EA1B6A8-92C4-46D4-B274-56904E9F32A8}">
      <dsp:nvSpPr>
        <dsp:cNvPr id="0" name=""/>
        <dsp:cNvSpPr/>
      </dsp:nvSpPr>
      <dsp:spPr>
        <a:xfrm>
          <a:off x="3751901" y="787939"/>
          <a:ext cx="3410024" cy="253892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Guidelines reserved for future expansion </a:t>
          </a:r>
          <a:endParaRPr lang="en-US" sz="3200" kern="1200" dirty="0"/>
        </a:p>
      </dsp:txBody>
      <dsp:txXfrm>
        <a:off x="3751901" y="787939"/>
        <a:ext cx="3410024" cy="25389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3ADD4-EC1E-43EF-BCB0-440D0D990354}">
      <dsp:nvSpPr>
        <dsp:cNvPr id="0" name=""/>
        <dsp:cNvSpPr/>
      </dsp:nvSpPr>
      <dsp:spPr>
        <a:xfrm>
          <a:off x="0" y="2120"/>
          <a:ext cx="8610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4B7C8A-4335-4D87-A662-4AF87F4BE604}">
      <dsp:nvSpPr>
        <dsp:cNvPr id="0" name=""/>
        <dsp:cNvSpPr/>
      </dsp:nvSpPr>
      <dsp:spPr>
        <a:xfrm>
          <a:off x="0" y="0"/>
          <a:ext cx="8610600" cy="1446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en-US" sz="4000" kern="1200" dirty="0" smtClean="0"/>
            <a:t>5 Categories for DM</a:t>
          </a:r>
          <a:endParaRPr lang="en-US" sz="4000" kern="1200" dirty="0"/>
        </a:p>
      </dsp:txBody>
      <dsp:txXfrm>
        <a:off x="0" y="0"/>
        <a:ext cx="8610600" cy="1446386"/>
      </dsp:txXfrm>
    </dsp:sp>
    <dsp:sp modelId="{77D708B4-39FF-4C68-AAD5-83CF86C33A5D}">
      <dsp:nvSpPr>
        <dsp:cNvPr id="0" name=""/>
        <dsp:cNvSpPr/>
      </dsp:nvSpPr>
      <dsp:spPr>
        <a:xfrm>
          <a:off x="0" y="1448506"/>
          <a:ext cx="8610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427B57-1873-4ABC-8D52-891235E58C1C}">
      <dsp:nvSpPr>
        <dsp:cNvPr id="0" name=""/>
        <dsp:cNvSpPr/>
      </dsp:nvSpPr>
      <dsp:spPr>
        <a:xfrm>
          <a:off x="0" y="1448506"/>
          <a:ext cx="8610600" cy="1446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en-US" sz="4000" kern="1200" dirty="0" smtClean="0"/>
            <a:t>Single code often reflects manifestations and complications</a:t>
          </a:r>
          <a:endParaRPr lang="en-US" sz="4000" kern="1200" dirty="0"/>
        </a:p>
      </dsp:txBody>
      <dsp:txXfrm>
        <a:off x="0" y="1448506"/>
        <a:ext cx="8610600" cy="1446386"/>
      </dsp:txXfrm>
    </dsp:sp>
    <dsp:sp modelId="{A1228FF6-D998-442F-88E2-A65FAD41308F}">
      <dsp:nvSpPr>
        <dsp:cNvPr id="0" name=""/>
        <dsp:cNvSpPr/>
      </dsp:nvSpPr>
      <dsp:spPr>
        <a:xfrm>
          <a:off x="0" y="2894893"/>
          <a:ext cx="8610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45D963-53C3-469D-B6F6-003FDCAA2F4B}">
      <dsp:nvSpPr>
        <dsp:cNvPr id="0" name=""/>
        <dsp:cNvSpPr/>
      </dsp:nvSpPr>
      <dsp:spPr>
        <a:xfrm>
          <a:off x="0" y="2894893"/>
          <a:ext cx="8610600" cy="1446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en-US" sz="4000" kern="1200" dirty="0" smtClean="0"/>
            <a:t>No controlled or uncontrolled</a:t>
          </a:r>
          <a:endParaRPr lang="en-US" sz="4000" kern="1200" dirty="0"/>
        </a:p>
      </dsp:txBody>
      <dsp:txXfrm>
        <a:off x="0" y="2894893"/>
        <a:ext cx="8610600" cy="14463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8967F-7BA6-4352-9F79-69FD4D97D3C4}">
      <dsp:nvSpPr>
        <dsp:cNvPr id="0" name=""/>
        <dsp:cNvSpPr/>
      </dsp:nvSpPr>
      <dsp:spPr>
        <a:xfrm>
          <a:off x="2731785" y="661"/>
          <a:ext cx="6107414" cy="258050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t>250.50, 362.01</a:t>
          </a:r>
          <a:endParaRPr lang="en-US" sz="2800" kern="1200" dirty="0"/>
        </a:p>
        <a:p>
          <a:pPr marL="285750" lvl="1" indent="-285750" algn="l" defTabSz="1244600">
            <a:lnSpc>
              <a:spcPct val="90000"/>
            </a:lnSpc>
            <a:spcBef>
              <a:spcPct val="0"/>
            </a:spcBef>
            <a:spcAft>
              <a:spcPct val="15000"/>
            </a:spcAft>
            <a:buChar char="••"/>
          </a:pPr>
          <a:r>
            <a:rPr lang="en-US" sz="2800" kern="1200" dirty="0" smtClean="0"/>
            <a:t>Type 2 diabetes mellitus with ophthalmic manifestations</a:t>
          </a:r>
          <a:endParaRPr lang="en-US" sz="2800" kern="1200" dirty="0"/>
        </a:p>
        <a:p>
          <a:pPr marL="285750" lvl="1" indent="-285750" algn="l" defTabSz="1244600">
            <a:lnSpc>
              <a:spcPct val="90000"/>
            </a:lnSpc>
            <a:spcBef>
              <a:spcPct val="0"/>
            </a:spcBef>
            <a:spcAft>
              <a:spcPct val="15000"/>
            </a:spcAft>
            <a:buChar char="••"/>
          </a:pPr>
          <a:r>
            <a:rPr lang="en-US" sz="2800" kern="1200" dirty="0" smtClean="0"/>
            <a:t>Diabetic retinopathy NOS</a:t>
          </a:r>
          <a:endParaRPr lang="en-US" sz="2800" kern="1200" dirty="0"/>
        </a:p>
        <a:p>
          <a:pPr marL="285750" lvl="1" indent="-285750" algn="l" defTabSz="1244600">
            <a:lnSpc>
              <a:spcPct val="90000"/>
            </a:lnSpc>
            <a:spcBef>
              <a:spcPct val="0"/>
            </a:spcBef>
            <a:spcAft>
              <a:spcPct val="15000"/>
            </a:spcAft>
            <a:buChar char="••"/>
          </a:pPr>
          <a:endParaRPr lang="en-US" sz="2800" kern="1200" dirty="0" smtClean="0"/>
        </a:p>
      </dsp:txBody>
      <dsp:txXfrm>
        <a:off x="2731785" y="323224"/>
        <a:ext cx="5139725" cy="1935377"/>
      </dsp:txXfrm>
    </dsp:sp>
    <dsp:sp modelId="{D48AC2B5-8283-49CF-B8E6-A914BD2DCA2C}">
      <dsp:nvSpPr>
        <dsp:cNvPr id="0" name=""/>
        <dsp:cNvSpPr/>
      </dsp:nvSpPr>
      <dsp:spPr>
        <a:xfrm>
          <a:off x="0" y="661"/>
          <a:ext cx="2729683" cy="25805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en-US" sz="6000" b="1" kern="1200" dirty="0" smtClean="0"/>
            <a:t>ICD-9</a:t>
          </a:r>
          <a:endParaRPr lang="en-US" sz="6000" b="1" kern="1200" dirty="0"/>
        </a:p>
      </dsp:txBody>
      <dsp:txXfrm>
        <a:off x="125970" y="126631"/>
        <a:ext cx="2477743" cy="2328563"/>
      </dsp:txXfrm>
    </dsp:sp>
    <dsp:sp modelId="{CE3885EE-437F-41FC-B7EC-6EA908C56F49}">
      <dsp:nvSpPr>
        <dsp:cNvPr id="0" name=""/>
        <dsp:cNvSpPr/>
      </dsp:nvSpPr>
      <dsp:spPr>
        <a:xfrm>
          <a:off x="2731785" y="2839215"/>
          <a:ext cx="6107414" cy="258050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t>E11.319</a:t>
          </a:r>
          <a:endParaRPr lang="en-US" sz="2800" kern="1200" dirty="0"/>
        </a:p>
        <a:p>
          <a:pPr marL="285750" lvl="1" indent="-285750" algn="l" defTabSz="1244600">
            <a:lnSpc>
              <a:spcPct val="90000"/>
            </a:lnSpc>
            <a:spcBef>
              <a:spcPct val="0"/>
            </a:spcBef>
            <a:spcAft>
              <a:spcPct val="15000"/>
            </a:spcAft>
            <a:buChar char="••"/>
          </a:pPr>
          <a:r>
            <a:rPr lang="en-US" sz="2800" kern="1200" dirty="0" smtClean="0"/>
            <a:t>Type 2 diabetes mellitus with unspecified diabetic retinopathy without macular edema</a:t>
          </a:r>
        </a:p>
      </dsp:txBody>
      <dsp:txXfrm>
        <a:off x="2731785" y="3161778"/>
        <a:ext cx="5139725" cy="1935377"/>
      </dsp:txXfrm>
    </dsp:sp>
    <dsp:sp modelId="{8937EA48-2C22-46D7-9D91-099F991B56D6}">
      <dsp:nvSpPr>
        <dsp:cNvPr id="0" name=""/>
        <dsp:cNvSpPr/>
      </dsp:nvSpPr>
      <dsp:spPr>
        <a:xfrm>
          <a:off x="0" y="2839215"/>
          <a:ext cx="2729683" cy="25805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en-US" sz="5400" b="1" kern="1200" dirty="0" smtClean="0"/>
            <a:t>ICD-10</a:t>
          </a:r>
          <a:endParaRPr lang="en-US" sz="5400" b="1" kern="1200" dirty="0"/>
        </a:p>
      </dsp:txBody>
      <dsp:txXfrm>
        <a:off x="125970" y="2965185"/>
        <a:ext cx="2477743" cy="23285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B5CB1-BE02-41DD-8BAB-E46684EC8E8F}">
      <dsp:nvSpPr>
        <dsp:cNvPr id="0" name=""/>
        <dsp:cNvSpPr/>
      </dsp:nvSpPr>
      <dsp:spPr>
        <a:xfrm>
          <a:off x="0" y="658529"/>
          <a:ext cx="8610600" cy="8634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New Chapter</a:t>
          </a:r>
          <a:endParaRPr lang="en-US" sz="3600" kern="1200" dirty="0"/>
        </a:p>
      </dsp:txBody>
      <dsp:txXfrm>
        <a:off x="42151" y="700680"/>
        <a:ext cx="8526298" cy="779158"/>
      </dsp:txXfrm>
    </dsp:sp>
    <dsp:sp modelId="{2089E9C2-F319-4439-972B-40440AD2DA7B}">
      <dsp:nvSpPr>
        <dsp:cNvPr id="0" name=""/>
        <dsp:cNvSpPr/>
      </dsp:nvSpPr>
      <dsp:spPr>
        <a:xfrm>
          <a:off x="0" y="1625670"/>
          <a:ext cx="8610600" cy="8634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Codes offer greater specificity and laterality</a:t>
          </a:r>
          <a:endParaRPr lang="en-US" sz="3600" kern="1200" dirty="0"/>
        </a:p>
      </dsp:txBody>
      <dsp:txXfrm>
        <a:off x="42151" y="1667821"/>
        <a:ext cx="8526298" cy="779158"/>
      </dsp:txXfrm>
    </dsp:sp>
    <dsp:sp modelId="{30BBA47D-9839-46EB-B389-B00513BF99C3}">
      <dsp:nvSpPr>
        <dsp:cNvPr id="0" name=""/>
        <dsp:cNvSpPr/>
      </dsp:nvSpPr>
      <dsp:spPr>
        <a:xfrm>
          <a:off x="0" y="2592810"/>
          <a:ext cx="8610600" cy="8634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Guidelines reserved for future expansion</a:t>
          </a:r>
          <a:endParaRPr lang="en-US" sz="3600" kern="1200" dirty="0"/>
        </a:p>
      </dsp:txBody>
      <dsp:txXfrm>
        <a:off x="42151" y="2634961"/>
        <a:ext cx="8526298" cy="7791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B5CB1-BE02-41DD-8BAB-E46684EC8E8F}">
      <dsp:nvSpPr>
        <dsp:cNvPr id="0" name=""/>
        <dsp:cNvSpPr/>
      </dsp:nvSpPr>
      <dsp:spPr>
        <a:xfrm>
          <a:off x="0" y="658529"/>
          <a:ext cx="8610600" cy="8634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Guidelines reserved for future expansion</a:t>
          </a:r>
          <a:endParaRPr lang="en-US" sz="3600" kern="1200" dirty="0"/>
        </a:p>
      </dsp:txBody>
      <dsp:txXfrm>
        <a:off x="42151" y="700680"/>
        <a:ext cx="8526298" cy="779158"/>
      </dsp:txXfrm>
    </dsp:sp>
    <dsp:sp modelId="{2089E9C2-F319-4439-972B-40440AD2DA7B}">
      <dsp:nvSpPr>
        <dsp:cNvPr id="0" name=""/>
        <dsp:cNvSpPr/>
      </dsp:nvSpPr>
      <dsp:spPr>
        <a:xfrm>
          <a:off x="0" y="1625670"/>
          <a:ext cx="8610600" cy="8634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Codes offer greater specificity and laterality</a:t>
          </a:r>
          <a:endParaRPr lang="en-US" sz="3600" kern="1200" dirty="0"/>
        </a:p>
      </dsp:txBody>
      <dsp:txXfrm>
        <a:off x="42151" y="1667821"/>
        <a:ext cx="8526298" cy="779158"/>
      </dsp:txXfrm>
    </dsp:sp>
    <dsp:sp modelId="{30BBA47D-9839-46EB-B389-B00513BF99C3}">
      <dsp:nvSpPr>
        <dsp:cNvPr id="0" name=""/>
        <dsp:cNvSpPr/>
      </dsp:nvSpPr>
      <dsp:spPr>
        <a:xfrm>
          <a:off x="0" y="2592810"/>
          <a:ext cx="8610600" cy="8634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Many “code first underlying disease” notes </a:t>
          </a:r>
          <a:endParaRPr lang="en-US" sz="3600" kern="1200" dirty="0"/>
        </a:p>
      </dsp:txBody>
      <dsp:txXfrm>
        <a:off x="42151" y="2634961"/>
        <a:ext cx="8526298" cy="77915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59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52596"/>
          </a:xfrm>
          <a:prstGeom prst="rect">
            <a:avLst/>
          </a:prstGeom>
        </p:spPr>
        <p:txBody>
          <a:bodyPr vert="horz" lIns="91440" tIns="45720" rIns="91440" bIns="45720" rtlCol="0"/>
          <a:lstStyle>
            <a:lvl1pPr algn="r">
              <a:defRPr sz="1200"/>
            </a:lvl1pPr>
          </a:lstStyle>
          <a:p>
            <a:fld id="{FCE0E228-7172-4F0E-821D-CDEEEFD3243A}" type="datetimeFigureOut">
              <a:rPr lang="en-US" smtClean="0"/>
              <a:t>6/25/2013</a:t>
            </a:fld>
            <a:endParaRPr lang="en-US" dirty="0"/>
          </a:p>
        </p:txBody>
      </p:sp>
      <p:sp>
        <p:nvSpPr>
          <p:cNvPr id="4" name="Footer Placeholder 3"/>
          <p:cNvSpPr>
            <a:spLocks noGrp="1"/>
          </p:cNvSpPr>
          <p:nvPr>
            <p:ph type="ftr" sz="quarter" idx="2"/>
          </p:nvPr>
        </p:nvSpPr>
        <p:spPr>
          <a:xfrm>
            <a:off x="0" y="8597758"/>
            <a:ext cx="3066733" cy="45259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597758"/>
            <a:ext cx="3066733" cy="452596"/>
          </a:xfrm>
          <a:prstGeom prst="rect">
            <a:avLst/>
          </a:prstGeom>
        </p:spPr>
        <p:txBody>
          <a:bodyPr vert="horz" lIns="91440" tIns="45720" rIns="91440" bIns="45720" rtlCol="0" anchor="b"/>
          <a:lstStyle>
            <a:lvl1pPr algn="r">
              <a:defRPr sz="1200"/>
            </a:lvl1pPr>
          </a:lstStyle>
          <a:p>
            <a:fld id="{CA296EDF-72C4-4D8A-BBA9-01E081629BE1}" type="slidenum">
              <a:rPr lang="en-US" smtClean="0"/>
              <a:t>‹#›</a:t>
            </a:fld>
            <a:endParaRPr lang="en-US" dirty="0"/>
          </a:p>
        </p:txBody>
      </p:sp>
    </p:spTree>
    <p:extLst>
      <p:ext uri="{BB962C8B-B14F-4D97-AF65-F5344CB8AC3E}">
        <p14:creationId xmlns:p14="http://schemas.microsoft.com/office/powerpoint/2010/main" val="33052277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59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705" y="0"/>
            <a:ext cx="3066733" cy="452596"/>
          </a:xfrm>
          <a:prstGeom prst="rect">
            <a:avLst/>
          </a:prstGeom>
        </p:spPr>
        <p:txBody>
          <a:bodyPr vert="horz" lIns="91440" tIns="45720" rIns="91440" bIns="45720" rtlCol="0"/>
          <a:lstStyle>
            <a:lvl1pPr algn="r">
              <a:defRPr sz="1200"/>
            </a:lvl1pPr>
          </a:lstStyle>
          <a:p>
            <a:fld id="{620D9645-9FEF-40F9-82B4-6B900C180273}" type="datetimeFigureOut">
              <a:rPr lang="en-US" smtClean="0"/>
              <a:t>6/25/2013</a:t>
            </a:fld>
            <a:endParaRPr lang="en-US" dirty="0"/>
          </a:p>
        </p:txBody>
      </p:sp>
      <p:sp>
        <p:nvSpPr>
          <p:cNvPr id="4" name="Slide Image Placeholder 3"/>
          <p:cNvSpPr>
            <a:spLocks noGrp="1" noRot="1" noChangeAspect="1"/>
          </p:cNvSpPr>
          <p:nvPr>
            <p:ph type="sldImg" idx="2"/>
          </p:nvPr>
        </p:nvSpPr>
        <p:spPr>
          <a:xfrm>
            <a:off x="1276350" y="679450"/>
            <a:ext cx="4524375" cy="3394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7708" y="4299665"/>
            <a:ext cx="5661660" cy="407336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97758"/>
            <a:ext cx="3066733" cy="45259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597758"/>
            <a:ext cx="3066733" cy="452596"/>
          </a:xfrm>
          <a:prstGeom prst="rect">
            <a:avLst/>
          </a:prstGeom>
        </p:spPr>
        <p:txBody>
          <a:bodyPr vert="horz" lIns="91440" tIns="45720" rIns="91440" bIns="45720" rtlCol="0" anchor="b"/>
          <a:lstStyle>
            <a:lvl1pPr algn="r">
              <a:defRPr sz="1200"/>
            </a:lvl1pPr>
          </a:lstStyle>
          <a:p>
            <a:fld id="{08AA51C3-518F-4F0D-B932-9AF47A2C9D15}" type="slidenum">
              <a:rPr lang="en-US" smtClean="0"/>
              <a:t>‹#›</a:t>
            </a:fld>
            <a:endParaRPr lang="en-US" dirty="0"/>
          </a:p>
        </p:txBody>
      </p:sp>
    </p:spTree>
    <p:extLst>
      <p:ext uri="{BB962C8B-B14F-4D97-AF65-F5344CB8AC3E}">
        <p14:creationId xmlns:p14="http://schemas.microsoft.com/office/powerpoint/2010/main" val="2205712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Mary</a:t>
            </a:r>
          </a:p>
          <a:p>
            <a:endParaRPr lang="en-US" dirty="0" smtClean="0"/>
          </a:p>
          <a:p>
            <a:r>
              <a:rPr lang="en-US" dirty="0" smtClean="0"/>
              <a:t>Thank you </a:t>
            </a:r>
            <a:r>
              <a:rPr lang="en-US" dirty="0" err="1" smtClean="0"/>
              <a:t>Dawnell</a:t>
            </a:r>
            <a:r>
              <a:rPr lang="en-US" dirty="0" smtClean="0"/>
              <a:t>!  Jennifer and I</a:t>
            </a:r>
            <a:r>
              <a:rPr lang="en-US" baseline="0" dirty="0" smtClean="0"/>
              <a:t> are</a:t>
            </a:r>
            <a:r>
              <a:rPr lang="en-US" dirty="0" smtClean="0"/>
              <a:t> happy to be here today to talk</a:t>
            </a:r>
            <a:r>
              <a:rPr lang="en-US" baseline="0" dirty="0" smtClean="0"/>
              <a:t> about the ICD-10-CM Conventions and Guidelines.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Facilities should have received AHIMA ICD-10-CM Coder Training Manuals which were provided for select staff at each of the VA Medical Centers. In this presentation, we will cover some of the content from the ICD-10-CM Overview section of those training manuals.  For those of you that may not have the Coder</a:t>
            </a:r>
            <a:r>
              <a:rPr lang="en-US" sz="1200" kern="1200" baseline="0" dirty="0" smtClean="0">
                <a:solidFill>
                  <a:schemeClr val="tx1"/>
                </a:solidFill>
                <a:effectLst/>
                <a:latin typeface="+mn-lt"/>
                <a:ea typeface="+mn-ea"/>
                <a:cs typeface="+mn-cs"/>
              </a:rPr>
              <a:t> Training Manual, that’s ok too.  We are covering a broad overview of ICD-10-CM and you will still be able to follow along.  </a:t>
            </a:r>
            <a:r>
              <a:rPr lang="en-US" sz="1200" kern="1200" dirty="0" smtClean="0">
                <a:solidFill>
                  <a:schemeClr val="tx1"/>
                </a:solidFill>
                <a:effectLst/>
                <a:latin typeface="+mn-lt"/>
                <a:ea typeface="+mn-ea"/>
                <a:cs typeface="+mn-cs"/>
              </a:rPr>
              <a:t>This session will focus mainly on the ICD-10-CM conventions and guidelines, and a few chapter specific highlights.  We will not get down into the specific coding scenarios covered in the training manuals.  That material will be covered at a later date. </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1</a:t>
            </a:fld>
            <a:endParaRPr lang="en-US" dirty="0"/>
          </a:p>
        </p:txBody>
      </p:sp>
    </p:spTree>
    <p:extLst>
      <p:ext uri="{BB962C8B-B14F-4D97-AF65-F5344CB8AC3E}">
        <p14:creationId xmlns:p14="http://schemas.microsoft.com/office/powerpoint/2010/main" val="3573419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Image from: http://office.microsoft.com/en-us/images/results.aspx?qu=New&amp;ex=1#ai:MC900105188|</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endParaRPr lang="en-US" dirty="0" smtClean="0"/>
          </a:p>
          <a:p>
            <a:r>
              <a:rPr lang="en-US" dirty="0" smtClean="0"/>
              <a:t>Ok, now lets turn</a:t>
            </a:r>
            <a:r>
              <a:rPr lang="en-US" baseline="0" dirty="0" smtClean="0"/>
              <a:t> our attention to some of the new features that are noteworthy in ICD-10-CM.  Shown here on this slide is some of the differences that we would like to draw your attention to.</a:t>
            </a:r>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6C51234-C942-435F-968F-44438AD0DCF7}" type="slidenum">
              <a:rPr lang="en-US" smtClean="0"/>
              <a:pPr/>
              <a:t>10</a:t>
            </a:fld>
            <a:endParaRPr lang="en-US" dirty="0"/>
          </a:p>
        </p:txBody>
      </p:sp>
    </p:spTree>
    <p:extLst>
      <p:ext uri="{BB962C8B-B14F-4D97-AF65-F5344CB8AC3E}">
        <p14:creationId xmlns:p14="http://schemas.microsoft.com/office/powerpoint/2010/main" val="738906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Combination codes are not a new concept.</a:t>
            </a:r>
            <a:r>
              <a:rPr lang="en-US" baseline="0" dirty="0" smtClean="0"/>
              <a:t>  However, t</a:t>
            </a:r>
            <a:r>
              <a:rPr lang="en-US" dirty="0" smtClean="0"/>
              <a:t>here are many more combination</a:t>
            </a:r>
            <a:r>
              <a:rPr lang="en-US" baseline="0" dirty="0" smtClean="0"/>
              <a:t> c</a:t>
            </a:r>
            <a:r>
              <a:rPr lang="en-US" dirty="0" smtClean="0"/>
              <a:t>odes in ICD-10, allowing a single</a:t>
            </a:r>
            <a:r>
              <a:rPr lang="en-US" baseline="0" dirty="0" smtClean="0"/>
              <a:t> code to capture both the </a:t>
            </a:r>
            <a:r>
              <a:rPr lang="en-US" dirty="0" smtClean="0"/>
              <a:t>condition and associated symptoms or manifestation.  </a:t>
            </a:r>
            <a:r>
              <a:rPr lang="en-US" dirty="0" smtClean="0"/>
              <a:t>There are several</a:t>
            </a:r>
            <a:r>
              <a:rPr lang="en-US" baseline="0" dirty="0" smtClean="0"/>
              <a:t> examples on this slide but lets take a closer look at the diabetes example.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In the diabetes</a:t>
            </a:r>
            <a:r>
              <a:rPr lang="en-US" baseline="0" dirty="0" smtClean="0"/>
              <a:t> </a:t>
            </a:r>
            <a:r>
              <a:rPr lang="en-US" dirty="0" smtClean="0"/>
              <a:t>example</a:t>
            </a:r>
            <a:r>
              <a:rPr lang="en-US" baseline="0" dirty="0" smtClean="0"/>
              <a:t> on this slide you can see that a single code represents the type of diabetes, type 1, the body system affected, neurological manifestations, and the specific complication affecting that body system, such as polyneuropathy.</a:t>
            </a:r>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t>11</a:t>
            </a:fld>
            <a:endParaRPr lang="en-US" dirty="0"/>
          </a:p>
        </p:txBody>
      </p:sp>
    </p:spTree>
    <p:extLst>
      <p:ext uri="{BB962C8B-B14F-4D97-AF65-F5344CB8AC3E}">
        <p14:creationId xmlns:p14="http://schemas.microsoft.com/office/powerpoint/2010/main" val="3722257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Combination codes are also seen for poisonings and external causes where a single code represents the intent </a:t>
            </a:r>
            <a:r>
              <a:rPr lang="en-US" baseline="0" dirty="0" smtClean="0"/>
              <a:t>as well as the substance and episode of care.  In the example of T36.0x1D, the code reflects the substance being penicillin, the intent being accidental poisoning, and the episode of care being a subsequent encounter.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use of combination codes allows a single code to reflect a greater level of specificity and clinical detail than what was possible with ICD-9.</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also want to point out that you are seeing an example of the placeholder character X reflected in these codes.  Mary will go a bit more into detail about the significance of that placeholder in just a moment.</a:t>
            </a:r>
            <a:endParaRPr lang="en-US" dirty="0" smtClean="0"/>
          </a:p>
          <a:p>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t>12</a:t>
            </a:fld>
            <a:endParaRPr lang="en-US" dirty="0"/>
          </a:p>
        </p:txBody>
      </p:sp>
    </p:spTree>
    <p:extLst>
      <p:ext uri="{BB962C8B-B14F-4D97-AF65-F5344CB8AC3E}">
        <p14:creationId xmlns:p14="http://schemas.microsoft.com/office/powerpoint/2010/main" val="216627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endParaRPr lang="en-US" dirty="0" smtClean="0"/>
          </a:p>
          <a:p>
            <a:r>
              <a:rPr lang="en-US" dirty="0" smtClean="0"/>
              <a:t>Now let’s pause for a moment and take a look at your poll results.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 asked what the first character of an ICD-10-CM code is:</a:t>
            </a:r>
          </a:p>
          <a:p>
            <a:endParaRPr lang="en-US" dirty="0" smtClean="0"/>
          </a:p>
          <a:p>
            <a:endParaRPr lang="en-US" dirty="0" smtClean="0"/>
          </a:p>
          <a:p>
            <a:r>
              <a:rPr lang="en-US" dirty="0" smtClean="0"/>
              <a:t>The correct answer is B, always a letter. </a:t>
            </a:r>
            <a:r>
              <a:rPr lang="en-US" sz="1200" b="0" kern="1200" dirty="0" smtClean="0">
                <a:solidFill>
                  <a:schemeClr val="tx1"/>
                </a:solidFill>
                <a:latin typeface="+mn-lt"/>
                <a:ea typeface="+mn-ea"/>
                <a:cs typeface="+mn-cs"/>
              </a:rPr>
              <a:t>The first character of an ICD-10-CM code is an alphabetic letter. </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All the letters of the alphabet are utilized with the exception of the letter “U”</a:t>
            </a:r>
            <a:r>
              <a:rPr lang="en-US" sz="1200" b="0" kern="1200" baseline="0" dirty="0" smtClean="0">
                <a:solidFill>
                  <a:schemeClr val="tx1"/>
                </a:solidFill>
                <a:latin typeface="+mn-lt"/>
                <a:ea typeface="+mn-ea"/>
                <a:cs typeface="+mn-cs"/>
              </a:rPr>
              <a:t> which has been reserved for future expansion.</a:t>
            </a:r>
            <a:r>
              <a:rPr lang="en-US" sz="1200" b="0" kern="1200" dirty="0" smtClean="0">
                <a:solidFill>
                  <a:schemeClr val="tx1"/>
                </a:solidFill>
                <a:latin typeface="+mn-lt"/>
                <a:ea typeface="+mn-ea"/>
                <a:cs typeface="+mn-cs"/>
              </a:rPr>
              <a:t>  </a:t>
            </a:r>
            <a:r>
              <a:rPr lang="en-US" dirty="0" smtClean="0"/>
              <a:t>The second character is always numeric, and characters 3-7</a:t>
            </a:r>
            <a:r>
              <a:rPr lang="en-US" baseline="0" dirty="0" smtClean="0"/>
              <a:t> can be </a:t>
            </a:r>
            <a:r>
              <a:rPr lang="en-US" dirty="0" smtClean="0"/>
              <a:t>alpha or numeric.  As with ICD-9, a decimal is placed after the first three characters.</a:t>
            </a:r>
          </a:p>
          <a:p>
            <a:endParaRPr lang="en-US" baseline="0" dirty="0" smtClean="0"/>
          </a:p>
          <a:p>
            <a:r>
              <a:rPr lang="en-US" sz="1200" kern="1200" dirty="0" smtClean="0">
                <a:solidFill>
                  <a:schemeClr val="tx1"/>
                </a:solidFill>
                <a:effectLst/>
                <a:latin typeface="+mn-lt"/>
                <a:ea typeface="+mn-ea"/>
                <a:cs typeface="+mn-cs"/>
              </a:rPr>
              <a:t>And now we’ll get</a:t>
            </a:r>
            <a:r>
              <a:rPr lang="en-US" sz="1200" kern="1200" baseline="0" dirty="0" smtClean="0">
                <a:solidFill>
                  <a:schemeClr val="tx1"/>
                </a:solidFill>
                <a:effectLst/>
                <a:latin typeface="+mn-lt"/>
                <a:ea typeface="+mn-ea"/>
                <a:cs typeface="+mn-cs"/>
              </a:rPr>
              <a:t> back to our presentation – Mary, back to you!</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13</a:t>
            </a:fld>
            <a:endParaRPr lang="en-US" dirty="0"/>
          </a:p>
        </p:txBody>
      </p:sp>
    </p:spTree>
    <p:extLst>
      <p:ext uri="{BB962C8B-B14F-4D97-AF65-F5344CB8AC3E}">
        <p14:creationId xmlns:p14="http://schemas.microsoft.com/office/powerpoint/2010/main" val="1685603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from: http://office.microsoft.com/en-us/images/results.aspx?qu=elbow&amp;ex=1#ai:MP900426458|</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ICD-10-CM codes indicate laterality, specifying whether the condition occurs on the left, right or is bilateral. If no bilateral code is provided, such as with the example shown on this slide, and the condition is bilateral, assign separate codes for both the left and right side. If the side is not identified in the medical record, assign the code for the unspecified side. </a:t>
            </a:r>
            <a:r>
              <a:rPr lang="en-US" sz="1200" kern="1200" dirty="0" smtClean="0">
                <a:solidFill>
                  <a:schemeClr val="tx1"/>
                </a:solidFill>
                <a:effectLst/>
                <a:latin typeface="+mn-lt"/>
                <a:ea typeface="+mn-ea"/>
                <a:cs typeface="+mn-cs"/>
              </a:rPr>
              <a:t>You will notice the slide demonstrates the unspecified elbow contusion.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ED36923-8371-4197-A458-0956D71E48B3}" type="slidenum">
              <a:rPr lang="en-US" smtClean="0"/>
              <a:t>14</a:t>
            </a:fld>
            <a:endParaRPr lang="en-US" dirty="0"/>
          </a:p>
        </p:txBody>
      </p:sp>
    </p:spTree>
    <p:extLst>
      <p:ext uri="{BB962C8B-B14F-4D97-AF65-F5344CB8AC3E}">
        <p14:creationId xmlns:p14="http://schemas.microsoft.com/office/powerpoint/2010/main" val="2570029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Episode of Care is a new concept </a:t>
            </a:r>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ICD-10</a:t>
            </a:r>
            <a:r>
              <a:rPr lang="en-US" sz="1200" kern="1200" dirty="0" smtClean="0">
                <a:solidFill>
                  <a:schemeClr val="tx1"/>
                </a:solidFill>
                <a:effectLst/>
                <a:latin typeface="+mn-lt"/>
                <a:ea typeface="+mn-ea"/>
                <a:cs typeface="+mn-cs"/>
              </a:rPr>
              <a:t>.  In the areas of Obstetrics, Injuries, and External causes, you will find the Episode of Care represented by </a:t>
            </a: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seventh character.  The episode of care represents whether this is an initial encounter, subsequent encounter, or a sequela.  The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character option can provide different information on the services being delivered   For example, there are many more choices for the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character in the area of fractures –healing, malunion, etc. </a:t>
            </a:r>
            <a:r>
              <a:rPr lang="en-US" baseline="0" dirty="0" smtClean="0"/>
              <a:t>Jennifer will show you an example of that when we cover the chapter on Injuries.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appending the episode of care designation – the ICD 10 code MUST be seven characters long.  Often times </a:t>
            </a: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diagnosis code is three, four or five characters long and as such the</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codes will require a Placeholder Character (x) for characters preceding the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character in order to add the appropriate episode of care which must always be in the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character </a:t>
            </a:r>
            <a:r>
              <a:rPr lang="en-US" sz="1200"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BUT – </a:t>
            </a:r>
            <a:r>
              <a:rPr lang="en-US" sz="1200" kern="1200" dirty="0" smtClean="0">
                <a:solidFill>
                  <a:schemeClr val="tx1"/>
                </a:solidFill>
                <a:effectLst/>
                <a:latin typeface="+mn-lt"/>
                <a:ea typeface="+mn-ea"/>
                <a:cs typeface="+mn-cs"/>
              </a:rPr>
              <a:t>more information</a:t>
            </a:r>
            <a:r>
              <a:rPr lang="en-US" sz="1200" kern="1200" baseline="0" dirty="0" smtClean="0">
                <a:solidFill>
                  <a:schemeClr val="tx1"/>
                </a:solidFill>
                <a:effectLst/>
                <a:latin typeface="+mn-lt"/>
                <a:ea typeface="+mn-ea"/>
                <a:cs typeface="+mn-cs"/>
              </a:rPr>
              <a:t> on the X code </a:t>
            </a:r>
            <a:r>
              <a:rPr lang="en-US" sz="1200" kern="1200" dirty="0" smtClean="0">
                <a:solidFill>
                  <a:schemeClr val="tx1"/>
                </a:solidFill>
                <a:effectLst/>
                <a:latin typeface="+mn-lt"/>
                <a:ea typeface="+mn-ea"/>
                <a:cs typeface="+mn-cs"/>
              </a:rPr>
              <a:t>we </a:t>
            </a:r>
            <a:r>
              <a:rPr lang="en-US" sz="1200" kern="1200" dirty="0" smtClean="0">
                <a:solidFill>
                  <a:schemeClr val="tx1"/>
                </a:solidFill>
                <a:effectLst/>
                <a:latin typeface="+mn-lt"/>
                <a:ea typeface="+mn-ea"/>
                <a:cs typeface="+mn-cs"/>
              </a:rPr>
              <a:t>will get </a:t>
            </a:r>
            <a:r>
              <a:rPr lang="en-US" sz="1200" kern="1200" dirty="0" smtClean="0">
                <a:solidFill>
                  <a:schemeClr val="tx1"/>
                </a:solidFill>
                <a:effectLst/>
                <a:latin typeface="+mn-lt"/>
                <a:ea typeface="+mn-ea"/>
                <a:cs typeface="+mn-cs"/>
              </a:rPr>
              <a:t>to </a:t>
            </a:r>
            <a:r>
              <a:rPr lang="en-US" sz="1200" kern="1200" dirty="0" smtClean="0">
                <a:solidFill>
                  <a:schemeClr val="tx1"/>
                </a:solidFill>
                <a:effectLst/>
                <a:latin typeface="+mn-lt"/>
                <a:ea typeface="+mn-ea"/>
                <a:cs typeface="+mn-cs"/>
              </a:rPr>
              <a:t>shortly.</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JEN </a:t>
            </a:r>
          </a:p>
          <a:p>
            <a:r>
              <a:rPr lang="en-US" sz="1200" b="1" kern="1200" dirty="0" smtClean="0">
                <a:solidFill>
                  <a:schemeClr val="tx1"/>
                </a:solidFill>
                <a:effectLst/>
                <a:latin typeface="+mn-lt"/>
                <a:ea typeface="+mn-ea"/>
                <a:cs typeface="+mn-cs"/>
              </a:rPr>
              <a:t>You might be wondering what constitutes an initial encounter vs. subsequent encounter vs. sequela.</a:t>
            </a:r>
          </a:p>
          <a:p>
            <a:r>
              <a:rPr lang="en-US" sz="1200" b="1" kern="1200" dirty="0" smtClean="0">
                <a:solidFill>
                  <a:schemeClr val="tx1"/>
                </a:solidFill>
                <a:effectLst/>
                <a:latin typeface="+mn-lt"/>
                <a:ea typeface="+mn-ea"/>
                <a:cs typeface="+mn-cs"/>
              </a:rPr>
              <a:t>7th character “A”, initial encounter is used while the patient is receiving active treatment for the condition. Examples of active treatment are: surgical treatment, emergency department encounter, and evaluation and treatment by a new physician.  </a:t>
            </a:r>
          </a:p>
          <a:p>
            <a:r>
              <a:rPr lang="en-US" sz="1200" b="1"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7th character “D” subsequent encounter is used for encounters after the patient has received active treatment of the condition and is receiving routine care for the condition during the healing or recovery phase. Examples of subsequent care are: cast change or removal, removal of external or internal fixation device, medication adjustment, other aftercare and follow up visits following treatment of the injury or condition. </a:t>
            </a:r>
          </a:p>
          <a:p>
            <a:r>
              <a:rPr lang="en-US" sz="1200" b="1"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 sequela is the residual effect (condition produced) after the acute phase of an illness or injury has terminated. There is no time limit on when a sequela code can be used.  Sequela replaces the term Late Effect which was used in ICD-9.  7th character “S”, sequela, is for use for complications or conditions that arise as a direct result of a condition, such as scar formation after a burn. The scars are sequelae of the burn. When using 7th character “S”, it is necessary to use both the injury code that precipitated the sequela and the code for the sequela itself. The “S” is added only to the injury code, not the sequela code. The 7th character “S” identifies the injury responsible for the sequela. The specific type of sequela (e.g. scar) is sequenced first, followed by the injury code</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MARY</a:t>
            </a:r>
          </a:p>
          <a:p>
            <a:r>
              <a:rPr lang="en-US" sz="1200" kern="1200" dirty="0" smtClean="0">
                <a:solidFill>
                  <a:schemeClr val="tx1"/>
                </a:solidFill>
                <a:effectLst/>
                <a:latin typeface="+mn-lt"/>
                <a:ea typeface="+mn-ea"/>
                <a:cs typeface="+mn-cs"/>
              </a:rPr>
              <a:t>Thanks Jennifer.  One thing to note is that aftercare codes are not used in ICD-10 since the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character reflects the specific episode of care.  What that means – if the treatment is for a fracture – the fracture code, itself, will be used at the initial encounter and every subsequent encounter until it is healed and no longer warrants treatment.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this example, in ICD-9 we coded the fracture</a:t>
            </a:r>
            <a:r>
              <a:rPr lang="en-US" sz="1200" kern="1200" baseline="0" dirty="0" smtClean="0">
                <a:solidFill>
                  <a:schemeClr val="tx1"/>
                </a:solidFill>
                <a:effectLst/>
                <a:latin typeface="+mn-lt"/>
                <a:ea typeface="+mn-ea"/>
                <a:cs typeface="+mn-cs"/>
              </a:rPr>
              <a:t> only at the initial visit and then used aftercare codes.  In ICD-9 if we had used the fracture codes during the aftercare period, it would appear as if the patient had a new fracture.  ICD-10’s rule is very different, but makes sense.</a:t>
            </a:r>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t>15</a:t>
            </a:fld>
            <a:endParaRPr lang="en-US" dirty="0"/>
          </a:p>
        </p:txBody>
      </p:sp>
    </p:spTree>
    <p:extLst>
      <p:ext uri="{BB962C8B-B14F-4D97-AF65-F5344CB8AC3E}">
        <p14:creationId xmlns:p14="http://schemas.microsoft.com/office/powerpoint/2010/main" val="4226961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from: http://office.microsoft.com/en-us/images/results.aspx?qu=X&amp;ex=1#ai:MC900439584|</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effectLst/>
                <a:latin typeface="+mn-lt"/>
                <a:ea typeface="+mn-ea"/>
                <a:cs typeface="+mn-cs"/>
              </a:rPr>
              <a:t>Ok – that previously mentioned place holder character code to be used with ICD 10.  Think of this as ‘X’ marks the spot.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noted in the discussion on episode of care – the episode of care characters, A, D, S, are always in the seventh character location.  In the event the ICD 10 code, which identifies the patient’s disease/injury, is less than seven characters long </a:t>
            </a:r>
            <a:r>
              <a:rPr lang="en-US" sz="1200" kern="1200" dirty="0" smtClean="0">
                <a:solidFill>
                  <a:schemeClr val="tx1"/>
                </a:solidFill>
                <a:effectLst/>
                <a:latin typeface="+mn-lt"/>
                <a:ea typeface="+mn-ea"/>
                <a:cs typeface="+mn-cs"/>
              </a:rPr>
              <a:t>– the code could have only three, four or five</a:t>
            </a:r>
            <a:r>
              <a:rPr lang="en-US" sz="1200" kern="1200" baseline="0" dirty="0" smtClean="0">
                <a:solidFill>
                  <a:schemeClr val="tx1"/>
                </a:solidFill>
                <a:effectLst/>
                <a:latin typeface="+mn-lt"/>
                <a:ea typeface="+mn-ea"/>
                <a:cs typeface="+mn-cs"/>
              </a:rPr>
              <a:t> characters - </a:t>
            </a: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“X” is used as a placeholder to allow for the expansion and </a:t>
            </a:r>
            <a:r>
              <a:rPr lang="en-US" sz="1200" kern="1200" dirty="0" smtClean="0">
                <a:solidFill>
                  <a:schemeClr val="tx1"/>
                </a:solidFill>
                <a:effectLst/>
                <a:latin typeface="+mn-lt"/>
                <a:ea typeface="+mn-ea"/>
                <a:cs typeface="+mn-cs"/>
              </a:rPr>
              <a:t>provides us the ability </a:t>
            </a:r>
            <a:r>
              <a:rPr lang="en-US" sz="1200" kern="1200" dirty="0" smtClean="0">
                <a:solidFill>
                  <a:schemeClr val="tx1"/>
                </a:solidFill>
                <a:effectLst/>
                <a:latin typeface="+mn-lt"/>
                <a:ea typeface="+mn-ea"/>
                <a:cs typeface="+mn-cs"/>
              </a:rPr>
              <a:t>to report all seven characters.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are several categories where the placeholder character X will be used.  Examples of some of the different categories would be poisoning, adverse effect and under dosing codes, injuries, etc.   </a:t>
            </a:r>
          </a:p>
          <a:p>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Jen: So Mary, looking at the example on this slide, I see that code S00.01 for Abrasion of the scalp is only 5 characters.  In order to apply the 7th character, we would need add the placeholder X as the 6th character, and then add the appropriate 7th character.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sz="1200" kern="1200" dirty="0" smtClean="0">
                <a:solidFill>
                  <a:schemeClr val="tx1"/>
                </a:solidFill>
                <a:effectLst/>
                <a:latin typeface="+mn-lt"/>
                <a:ea typeface="+mn-ea"/>
                <a:cs typeface="+mn-cs"/>
              </a:rPr>
              <a:t>That’s right Jennifer. Again – when using an episode of care extension, the code itself must always have seven characters.  Where a </a:t>
            </a:r>
            <a:r>
              <a:rPr lang="en-US" sz="1200" kern="1200" dirty="0" smtClean="0">
                <a:solidFill>
                  <a:schemeClr val="tx1"/>
                </a:solidFill>
                <a:effectLst/>
                <a:latin typeface="+mn-lt"/>
                <a:ea typeface="+mn-ea"/>
                <a:cs typeface="+mn-cs"/>
              </a:rPr>
              <a:t>placeholder is needed the </a:t>
            </a:r>
            <a:r>
              <a:rPr lang="en-US" sz="1200" kern="1200" dirty="0" smtClean="0">
                <a:solidFill>
                  <a:schemeClr val="tx1"/>
                </a:solidFill>
                <a:effectLst/>
                <a:latin typeface="+mn-lt"/>
                <a:ea typeface="+mn-ea"/>
                <a:cs typeface="+mn-cs"/>
              </a:rPr>
              <a:t>X must be used in order for the code to be considered a valid code.  The valid code choices in this scenario would be either S00.01XA if it were an initial encounter, S00.01XD if it were a subsequent encounter, or S00.01XS if the encounter was for a sequela associated with the initial injury.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statement that could be repeated over and over as the concept is completely new – but yet similar to the need to add a fifth digit.  In the event </a:t>
            </a:r>
            <a:r>
              <a:rPr lang="en-US" sz="1200" kern="1200" dirty="0" smtClean="0">
                <a:solidFill>
                  <a:schemeClr val="tx1"/>
                </a:solidFill>
                <a:effectLst/>
                <a:latin typeface="+mn-lt"/>
                <a:ea typeface="+mn-ea"/>
                <a:cs typeface="+mn-cs"/>
              </a:rPr>
              <a:t>we don’t add the placeholder</a:t>
            </a:r>
            <a:r>
              <a:rPr lang="en-US" sz="1200" kern="1200" baseline="0" dirty="0" smtClean="0">
                <a:solidFill>
                  <a:schemeClr val="tx1"/>
                </a:solidFill>
                <a:effectLst/>
                <a:latin typeface="+mn-lt"/>
                <a:ea typeface="+mn-ea"/>
                <a:cs typeface="+mn-cs"/>
              </a:rPr>
              <a:t> code, using the above example, </a:t>
            </a:r>
            <a:r>
              <a:rPr lang="en-US" sz="1200" kern="1200" dirty="0" smtClean="0">
                <a:solidFill>
                  <a:schemeClr val="tx1"/>
                </a:solidFill>
                <a:effectLst/>
                <a:latin typeface="+mn-lt"/>
                <a:ea typeface="+mn-ea"/>
                <a:cs typeface="+mn-cs"/>
              </a:rPr>
              <a:t>only </a:t>
            </a:r>
            <a:r>
              <a:rPr lang="en-US" sz="1200" kern="1200" dirty="0" smtClean="0">
                <a:solidFill>
                  <a:schemeClr val="tx1"/>
                </a:solidFill>
                <a:effectLst/>
                <a:latin typeface="+mn-lt"/>
                <a:ea typeface="+mn-ea"/>
                <a:cs typeface="+mn-cs"/>
              </a:rPr>
              <a:t>six characters </a:t>
            </a:r>
            <a:r>
              <a:rPr lang="en-US" sz="1200" kern="1200" dirty="0" smtClean="0">
                <a:solidFill>
                  <a:schemeClr val="tx1"/>
                </a:solidFill>
                <a:effectLst/>
                <a:latin typeface="+mn-lt"/>
                <a:ea typeface="+mn-ea"/>
                <a:cs typeface="+mn-cs"/>
              </a:rPr>
              <a:t>would</a:t>
            </a:r>
            <a:r>
              <a:rPr lang="en-US" sz="1200" kern="1200" baseline="0" dirty="0" smtClean="0">
                <a:solidFill>
                  <a:schemeClr val="tx1"/>
                </a:solidFill>
                <a:effectLst/>
                <a:latin typeface="+mn-lt"/>
                <a:ea typeface="+mn-ea"/>
                <a:cs typeface="+mn-cs"/>
              </a:rPr>
              <a:t> be</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reported – </a:t>
            </a:r>
            <a:r>
              <a:rPr lang="en-US" sz="1200" kern="1200" dirty="0" smtClean="0">
                <a:solidFill>
                  <a:schemeClr val="tx1"/>
                </a:solidFill>
                <a:effectLst/>
                <a:latin typeface="+mn-lt"/>
                <a:ea typeface="+mn-ea"/>
                <a:cs typeface="+mn-cs"/>
              </a:rPr>
              <a:t>S00.01</a:t>
            </a:r>
            <a:r>
              <a:rPr lang="en-US" sz="1200" b="1" kern="1200" dirty="0" smtClean="0">
                <a:solidFill>
                  <a:schemeClr val="tx1"/>
                </a:solidFill>
                <a:effectLst/>
                <a:latin typeface="+mn-lt"/>
                <a:ea typeface="+mn-ea"/>
                <a:cs typeface="+mn-cs"/>
              </a:rPr>
              <a:t>D</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This would be </a:t>
            </a:r>
            <a:r>
              <a:rPr lang="en-US" sz="1200" kern="1200" dirty="0" smtClean="0">
                <a:solidFill>
                  <a:schemeClr val="tx1"/>
                </a:solidFill>
                <a:effectLst/>
                <a:latin typeface="+mn-lt"/>
                <a:ea typeface="+mn-ea"/>
                <a:cs typeface="+mn-cs"/>
              </a:rPr>
              <a:t>considered </a:t>
            </a:r>
            <a:r>
              <a:rPr lang="en-US" sz="1200" kern="1200" dirty="0" smtClean="0">
                <a:solidFill>
                  <a:schemeClr val="tx1"/>
                </a:solidFill>
                <a:effectLst/>
                <a:latin typeface="+mn-lt"/>
                <a:ea typeface="+mn-ea"/>
                <a:cs typeface="+mn-cs"/>
              </a:rPr>
              <a:t>an incomplete code and </a:t>
            </a:r>
            <a:r>
              <a:rPr lang="en-US" sz="1200" kern="1200" dirty="0" smtClean="0">
                <a:solidFill>
                  <a:schemeClr val="tx1"/>
                </a:solidFill>
                <a:effectLst/>
                <a:latin typeface="+mn-lt"/>
                <a:ea typeface="+mn-ea"/>
                <a:cs typeface="+mn-cs"/>
              </a:rPr>
              <a:t>unacceptable</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ED36923-8371-4197-A458-0956D71E48B3}" type="slidenum">
              <a:rPr lang="en-US" smtClean="0"/>
              <a:t>16</a:t>
            </a:fld>
            <a:endParaRPr lang="en-US" dirty="0"/>
          </a:p>
        </p:txBody>
      </p:sp>
    </p:spTree>
    <p:extLst>
      <p:ext uri="{BB962C8B-B14F-4D97-AF65-F5344CB8AC3E}">
        <p14:creationId xmlns:p14="http://schemas.microsoft.com/office/powerpoint/2010/main" val="1039773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http://office.microsoft.com/en-us/images/results.aspx?qu=pregnancy&amp;ex=1#ai:MP900448533|</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a:t>
            </a:r>
          </a:p>
          <a:p>
            <a:endParaRPr lang="en-US" dirty="0" smtClean="0"/>
          </a:p>
          <a:p>
            <a:r>
              <a:rPr lang="en-US" dirty="0" smtClean="0"/>
              <a:t>Obstetrics codes now include the use of trimesters instead of weeks. </a:t>
            </a:r>
          </a:p>
          <a:p>
            <a:r>
              <a:rPr lang="en-US" dirty="0" smtClean="0"/>
              <a:t>Trimesters are counted from the first day of the last menstrual period. They are defined as follows:</a:t>
            </a:r>
          </a:p>
          <a:p>
            <a:r>
              <a:rPr lang="en-US" dirty="0" smtClean="0"/>
              <a:t>1st trimester- </a:t>
            </a:r>
            <a:r>
              <a:rPr lang="en-US" u="sng" dirty="0" smtClean="0"/>
              <a:t>less</a:t>
            </a:r>
            <a:r>
              <a:rPr lang="en-US" dirty="0" smtClean="0"/>
              <a:t> than 14 weeks </a:t>
            </a:r>
            <a:endParaRPr lang="en-US" dirty="0" smtClean="0"/>
          </a:p>
          <a:p>
            <a:r>
              <a:rPr lang="en-US" dirty="0" smtClean="0"/>
              <a:t>2nd </a:t>
            </a:r>
            <a:r>
              <a:rPr lang="en-US" dirty="0" smtClean="0"/>
              <a:t>trimester- 14 weeks </a:t>
            </a:r>
            <a:r>
              <a:rPr lang="en-US" dirty="0" smtClean="0"/>
              <a:t>to </a:t>
            </a:r>
            <a:r>
              <a:rPr lang="en-US" u="sng" dirty="0" smtClean="0"/>
              <a:t>less</a:t>
            </a:r>
            <a:r>
              <a:rPr lang="en-US" dirty="0" smtClean="0"/>
              <a:t> than 28 </a:t>
            </a:r>
            <a:r>
              <a:rPr lang="en-US" dirty="0" smtClean="0"/>
              <a:t>weeks</a:t>
            </a:r>
          </a:p>
          <a:p>
            <a:r>
              <a:rPr lang="en-US" dirty="0" smtClean="0"/>
              <a:t>3rd </a:t>
            </a:r>
            <a:r>
              <a:rPr lang="en-US" dirty="0" smtClean="0"/>
              <a:t>trimester- 28 weeks </a:t>
            </a:r>
            <a:r>
              <a:rPr lang="en-US" dirty="0" smtClean="0"/>
              <a:t>until </a:t>
            </a:r>
            <a:r>
              <a:rPr lang="en-US" dirty="0" smtClean="0"/>
              <a:t>delivery</a:t>
            </a:r>
          </a:p>
          <a:p>
            <a:r>
              <a:rPr lang="en-US" dirty="0" smtClean="0"/>
              <a:t>The slide provides us</a:t>
            </a:r>
            <a:r>
              <a:rPr lang="en-US" baseline="0" dirty="0" smtClean="0"/>
              <a:t> a look at how trimesters are coded along with a code for unspecified as to number of weeks or trimesters.</a:t>
            </a:r>
            <a:endParaRPr lang="en-US" dirty="0" smtClean="0"/>
          </a:p>
          <a:p>
            <a:endParaRPr lang="en-US" dirty="0" smtClean="0"/>
          </a:p>
          <a:p>
            <a:r>
              <a:rPr lang="en-US" dirty="0" smtClean="0"/>
              <a:t>The expectation is that the provider will enter that level of information at every visit – which </a:t>
            </a:r>
            <a:r>
              <a:rPr lang="en-US" dirty="0" smtClean="0"/>
              <a:t>trimester or number of weeks.  </a:t>
            </a:r>
            <a:r>
              <a:rPr lang="en-US" dirty="0" smtClean="0"/>
              <a:t>Of course we know that won’t always happen </a:t>
            </a:r>
            <a:r>
              <a:rPr lang="en-US" dirty="0" smtClean="0"/>
              <a:t>and instead of immediately selecting the unspecified diagnosis we could</a:t>
            </a:r>
            <a:r>
              <a:rPr lang="en-US" baseline="0" dirty="0" smtClean="0"/>
              <a:t> review the health record and </a:t>
            </a:r>
            <a:r>
              <a:rPr lang="en-US" dirty="0" smtClean="0"/>
              <a:t> </a:t>
            </a:r>
            <a:r>
              <a:rPr lang="en-US" dirty="0" smtClean="0"/>
              <a:t>make </a:t>
            </a:r>
            <a:r>
              <a:rPr lang="en-US" dirty="0" smtClean="0"/>
              <a:t>the </a:t>
            </a:r>
            <a:r>
              <a:rPr lang="en-US" dirty="0" smtClean="0"/>
              <a:t>determination </a:t>
            </a:r>
            <a:r>
              <a:rPr lang="en-US" dirty="0" smtClean="0"/>
              <a:t>of which trimester based </a:t>
            </a:r>
            <a:r>
              <a:rPr lang="en-US" dirty="0" smtClean="0"/>
              <a:t>on the reported date of the last menstrual period. </a:t>
            </a:r>
          </a:p>
          <a:p>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t>17</a:t>
            </a:fld>
            <a:endParaRPr lang="en-US" dirty="0"/>
          </a:p>
        </p:txBody>
      </p:sp>
    </p:spTree>
    <p:extLst>
      <p:ext uri="{BB962C8B-B14F-4D97-AF65-F5344CB8AC3E}">
        <p14:creationId xmlns:p14="http://schemas.microsoft.com/office/powerpoint/2010/main" val="428974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a:t>
            </a:r>
          </a:p>
          <a:p>
            <a:endParaRPr lang="en-US" dirty="0" smtClean="0"/>
          </a:p>
          <a:p>
            <a:r>
              <a:rPr lang="en-US" dirty="0" smtClean="0"/>
              <a:t>Some of the time elements we have been using ‘forever’ are being changed.  A perfect example and one that will be the most impacting will be the codes for acute myocardial infarctions.  The MI codes are used for encounters occurring while the myocardial infarction is equal to, or less than, four weeks old, including transfers to another acute setting or a post acute setting, and the patient requires continued care for the myocardial infarction.  Recall that in ICD-9-CM, the timeframe for an acute MI was 8 weeks or less.  In ICD 10 the time frame was cut in half – 4 weeks.</a:t>
            </a:r>
          </a:p>
          <a:p>
            <a:endParaRPr lang="en-US" dirty="0" smtClean="0"/>
          </a:p>
          <a:p>
            <a:r>
              <a:rPr lang="en-US" dirty="0" smtClean="0"/>
              <a:t>Other categories with a change in the timeframe for reporting is abortion versus fetal </a:t>
            </a:r>
            <a:r>
              <a:rPr lang="en-US" dirty="0" smtClean="0"/>
              <a:t>death,</a:t>
            </a:r>
            <a:r>
              <a:rPr lang="en-US" baseline="0" dirty="0" smtClean="0"/>
              <a:t> </a:t>
            </a:r>
            <a:r>
              <a:rPr lang="en-US" dirty="0" smtClean="0"/>
              <a:t>which </a:t>
            </a:r>
            <a:r>
              <a:rPr lang="en-US" dirty="0" smtClean="0"/>
              <a:t>goes from 22 weeks in ICD-9 to now only 20 weeks in </a:t>
            </a:r>
            <a:r>
              <a:rPr lang="en-US" dirty="0" smtClean="0"/>
              <a:t>ICD-10-CM.  If </a:t>
            </a:r>
            <a:r>
              <a:rPr lang="en-US" dirty="0" smtClean="0"/>
              <a:t>the fetus expires before 20 weeks it is considered an abortion (spontaneous abortion and miss-carriage are one and the same) and if over 20 weeks it is considered a fetal death.</a:t>
            </a:r>
          </a:p>
          <a:p>
            <a:endParaRPr lang="en-US" dirty="0" smtClean="0"/>
          </a:p>
          <a:p>
            <a:r>
              <a:rPr lang="en-US" dirty="0" smtClean="0"/>
              <a:t>Before we move on, a quick reminder that if you have any questions, be sure to use the orange ask a presenter “Ask The Presenter” icon above my head.  We will answer your questions at the end of the presentation. </a:t>
            </a:r>
          </a:p>
          <a:p>
            <a:r>
              <a:rPr lang="en-US" sz="1200" b="0" i="0" u="none" strike="noStrike"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t>18</a:t>
            </a:fld>
            <a:endParaRPr lang="en-US" dirty="0"/>
          </a:p>
        </p:txBody>
      </p:sp>
    </p:spTree>
    <p:extLst>
      <p:ext uri="{BB962C8B-B14F-4D97-AF65-F5344CB8AC3E}">
        <p14:creationId xmlns:p14="http://schemas.microsoft.com/office/powerpoint/2010/main" val="2403168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Here is another question from your ICD-10-CM Coder Training Manual by AHIMA.  </a:t>
            </a:r>
          </a:p>
          <a:p>
            <a:endParaRPr lang="en-US" dirty="0" smtClean="0"/>
          </a:p>
          <a:p>
            <a:r>
              <a:rPr lang="en-US" dirty="0" smtClean="0"/>
              <a:t>The ICD-10-CM code for electrocution is T75.4 and requires the use of a seventh character to identify the encounter. Which of the following is the correct code for an initial encounter to treat the electrocution?</a:t>
            </a:r>
          </a:p>
          <a:p>
            <a:endParaRPr lang="en-US" dirty="0" smtClean="0"/>
          </a:p>
          <a:p>
            <a:r>
              <a:rPr lang="en-US" dirty="0" smtClean="0"/>
              <a:t>To answer this question, use the blue polling icon above my head.  We’ll move on and come back to your results in just a moment.</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19</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Image from: http://office.microsoft.com/en-us/images/results.aspx?qu=anxiety&amp;ex=2#ai:MC900071389|</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kern="1200" dirty="0" smtClean="0">
                <a:solidFill>
                  <a:schemeClr val="tx1"/>
                </a:solidFill>
                <a:effectLst/>
                <a:latin typeface="+mn-lt"/>
                <a:ea typeface="+mn-ea"/>
                <a:cs typeface="+mn-cs"/>
              </a:rPr>
              <a:t>Many of you may feel like you are having a panic attach over the pending transition to ICD-10.  In this presentation we hope to ease your fears by highlighting some of the distinct differences between ICD-9-CM and ICD-10-CM.  By the end of the session, we hope that you come to realize that many of the basic underlying conventions and guidelines remain the same with ICD-10-CM.  As with ICD-9, if you understand the conventions and guidelines, you should be able to apply them to any coding scenario.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have any questions along the way, you can submit them by clicking on the orange “Ask The Presenter” icon. </a:t>
            </a:r>
          </a:p>
          <a:p>
            <a:endParaRPr lang="en-US" dirty="0"/>
          </a:p>
        </p:txBody>
      </p:sp>
      <p:sp>
        <p:nvSpPr>
          <p:cNvPr id="4" name="Slide Number Placeholder 3"/>
          <p:cNvSpPr>
            <a:spLocks noGrp="1"/>
          </p:cNvSpPr>
          <p:nvPr>
            <p:ph type="sldNum" sz="quarter" idx="10"/>
          </p:nvPr>
        </p:nvSpPr>
        <p:spPr/>
        <p:txBody>
          <a:bodyPr/>
          <a:lstStyle/>
          <a:p>
            <a:fld id="{86C51234-C942-435F-968F-44438AD0DCF7}" type="slidenum">
              <a:rPr lang="en-US" smtClean="0"/>
              <a:pPr/>
              <a:t>2</a:t>
            </a:fld>
            <a:endParaRPr lang="en-US" dirty="0"/>
          </a:p>
        </p:txBody>
      </p:sp>
    </p:spTree>
    <p:extLst>
      <p:ext uri="{BB962C8B-B14F-4D97-AF65-F5344CB8AC3E}">
        <p14:creationId xmlns:p14="http://schemas.microsoft.com/office/powerpoint/2010/main" val="3556738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http://office.microsoft.com/en-us/images/results.aspx?qu=question&amp;ex=1#ai:MC900078622|</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a:t>
            </a:r>
          </a:p>
          <a:p>
            <a:endParaRPr lang="en-US" dirty="0" smtClean="0"/>
          </a:p>
          <a:p>
            <a:r>
              <a:rPr lang="en-US" sz="1200" kern="1200" dirty="0" smtClean="0">
                <a:solidFill>
                  <a:schemeClr val="tx1"/>
                </a:solidFill>
                <a:effectLst/>
                <a:latin typeface="+mn-lt"/>
                <a:ea typeface="+mn-ea"/>
                <a:cs typeface="+mn-cs"/>
              </a:rPr>
              <a:t>Let’s step back and look at the excluded convention in </a:t>
            </a:r>
            <a:r>
              <a:rPr lang="en-US" sz="1200" b="1" kern="1200" dirty="0" smtClean="0">
                <a:solidFill>
                  <a:schemeClr val="tx1"/>
                </a:solidFill>
                <a:effectLst/>
                <a:latin typeface="+mn-lt"/>
                <a:ea typeface="+mn-ea"/>
                <a:cs typeface="+mn-cs"/>
              </a:rPr>
              <a:t>ICD-9</a:t>
            </a:r>
            <a:r>
              <a:rPr lang="en-US" sz="1200" kern="1200" dirty="0" smtClean="0">
                <a:solidFill>
                  <a:schemeClr val="tx1"/>
                </a:solidFill>
                <a:effectLst/>
                <a:latin typeface="+mn-lt"/>
                <a:ea typeface="+mn-ea"/>
                <a:cs typeface="+mn-cs"/>
              </a:rPr>
              <a:t>.  In the tabular list of ICD 9  an excludes note under a code indicates that the terms excluded from the </a:t>
            </a:r>
            <a:r>
              <a:rPr lang="en-US" sz="1200" kern="1200" dirty="0" smtClean="0">
                <a:solidFill>
                  <a:schemeClr val="tx1"/>
                </a:solidFill>
                <a:effectLst/>
                <a:latin typeface="+mn-lt"/>
                <a:ea typeface="+mn-ea"/>
                <a:cs typeface="+mn-cs"/>
              </a:rPr>
              <a:t>code, </a:t>
            </a:r>
            <a:r>
              <a:rPr lang="en-US" sz="1200" kern="1200" dirty="0" smtClean="0">
                <a:solidFill>
                  <a:schemeClr val="tx1"/>
                </a:solidFill>
                <a:effectLst/>
                <a:latin typeface="+mn-lt"/>
                <a:ea typeface="+mn-ea"/>
                <a:cs typeface="+mn-cs"/>
              </a:rPr>
              <a:t>are to be coded elsewhere.  However, the meaning of excludes in ICD-9 can be a bit ambiguous.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some cases the codes for the excluded terms should not be used in conjunction with the code from which it is excluded</a:t>
            </a:r>
            <a:r>
              <a:rPr lang="en-US" sz="1200" kern="1200" dirty="0" smtClean="0">
                <a:solidFill>
                  <a:schemeClr val="tx1"/>
                </a:solidFill>
                <a:effectLst/>
                <a:latin typeface="+mn-lt"/>
                <a:ea typeface="+mn-ea"/>
                <a:cs typeface="+mn-cs"/>
              </a:rPr>
              <a:t>.  Clear as</a:t>
            </a:r>
            <a:r>
              <a:rPr lang="en-US" sz="1200" kern="1200" baseline="0" dirty="0" smtClean="0">
                <a:solidFill>
                  <a:schemeClr val="tx1"/>
                </a:solidFill>
                <a:effectLst/>
                <a:latin typeface="+mn-lt"/>
                <a:ea typeface="+mn-ea"/>
                <a:cs typeface="+mn-cs"/>
              </a:rPr>
              <a:t>  mud???? </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 example of this is a congenital condition excluded from an acquired form of the same condition. The congenital and acquired codes should not be used together.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other cases, the excluded terms may be used together with an excluded code. </a:t>
            </a:r>
            <a:r>
              <a:rPr lang="en-US" sz="1200" kern="1200" dirty="0" smtClean="0">
                <a:solidFill>
                  <a:schemeClr val="tx1"/>
                </a:solidFill>
                <a:effectLst/>
                <a:latin typeface="+mn-lt"/>
                <a:ea typeface="+mn-ea"/>
                <a:cs typeface="+mn-cs"/>
              </a:rPr>
              <a:t>An </a:t>
            </a:r>
            <a:r>
              <a:rPr lang="en-US" sz="1200" kern="1200" dirty="0" smtClean="0">
                <a:solidFill>
                  <a:schemeClr val="tx1"/>
                </a:solidFill>
                <a:effectLst/>
                <a:latin typeface="+mn-lt"/>
                <a:ea typeface="+mn-ea"/>
                <a:cs typeface="+mn-cs"/>
              </a:rPr>
              <a:t>example of this is when fractures of different bones are coded to different codes. Both codes may be used together if both types of fractures are present.  Typically both fractures are not present at the same time, hence the exclusion.</a:t>
            </a:r>
          </a:p>
          <a:p>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t>20</a:t>
            </a:fld>
            <a:endParaRPr lang="en-US" dirty="0"/>
          </a:p>
        </p:txBody>
      </p:sp>
    </p:spTree>
    <p:extLst>
      <p:ext uri="{BB962C8B-B14F-4D97-AF65-F5344CB8AC3E}">
        <p14:creationId xmlns:p14="http://schemas.microsoft.com/office/powerpoint/2010/main" val="3908166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b="1" kern="1200" dirty="0" smtClean="0">
                <a:solidFill>
                  <a:schemeClr val="tx1"/>
                </a:solidFill>
                <a:effectLst/>
                <a:latin typeface="+mn-lt"/>
                <a:ea typeface="+mn-ea"/>
                <a:cs typeface="+mn-cs"/>
              </a:rPr>
              <a:t>Now – let’s look at how ICD-10-CM</a:t>
            </a:r>
            <a:r>
              <a:rPr lang="en-US" sz="1200" kern="1200" dirty="0" smtClean="0">
                <a:solidFill>
                  <a:schemeClr val="tx1"/>
                </a:solidFill>
                <a:effectLst/>
                <a:latin typeface="+mn-lt"/>
                <a:ea typeface="+mn-ea"/>
                <a:cs typeface="+mn-cs"/>
              </a:rPr>
              <a:t> has defined the convention – and to start, please note ICD 10 has two separate types of Excludes notes definitions.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Excludes1 </a:t>
            </a:r>
          </a:p>
          <a:p>
            <a:r>
              <a:rPr lang="en-US" sz="1200" kern="1200" dirty="0" smtClean="0">
                <a:solidFill>
                  <a:schemeClr val="tx1"/>
                </a:solidFill>
                <a:effectLst/>
                <a:latin typeface="+mn-lt"/>
                <a:ea typeface="+mn-ea"/>
                <a:cs typeface="+mn-cs"/>
              </a:rPr>
              <a:t>A type 1 Excludes note is a pure excludes note. It means </a:t>
            </a:r>
            <a:r>
              <a:rPr lang="en-US" sz="1200" b="1" kern="1200" dirty="0" smtClean="0">
                <a:solidFill>
                  <a:schemeClr val="tx1"/>
                </a:solidFill>
                <a:effectLst/>
                <a:latin typeface="+mn-lt"/>
                <a:ea typeface="+mn-ea"/>
                <a:cs typeface="+mn-cs"/>
              </a:rPr>
              <a:t>“NOT CODED HERE!”</a:t>
            </a:r>
            <a:r>
              <a:rPr lang="en-US" sz="1200" kern="1200" dirty="0" smtClean="0">
                <a:solidFill>
                  <a:schemeClr val="tx1"/>
                </a:solidFill>
                <a:effectLst/>
                <a:latin typeface="+mn-lt"/>
                <a:ea typeface="+mn-ea"/>
                <a:cs typeface="+mn-cs"/>
              </a:rPr>
              <a:t> An Excludes1 </a:t>
            </a:r>
            <a:r>
              <a:rPr lang="en-US" sz="1200" kern="1200" dirty="0" smtClean="0">
                <a:solidFill>
                  <a:schemeClr val="tx1"/>
                </a:solidFill>
                <a:effectLst/>
                <a:latin typeface="+mn-lt"/>
                <a:ea typeface="+mn-ea"/>
                <a:cs typeface="+mn-cs"/>
              </a:rPr>
              <a:t>indicates </a:t>
            </a:r>
            <a:r>
              <a:rPr lang="en-US" sz="1200" kern="1200" dirty="0" smtClean="0">
                <a:solidFill>
                  <a:schemeClr val="tx1"/>
                </a:solidFill>
                <a:effectLst/>
                <a:latin typeface="+mn-lt"/>
                <a:ea typeface="+mn-ea"/>
                <a:cs typeface="+mn-cs"/>
              </a:rPr>
              <a:t>that the code excluded should never be used at the same time as the code above the Excludes1 note. An Excludes1 is used </a:t>
            </a:r>
            <a:r>
              <a:rPr lang="en-US" sz="1200" b="1" kern="1200" dirty="0" smtClean="0">
                <a:solidFill>
                  <a:schemeClr val="tx1"/>
                </a:solidFill>
                <a:effectLst/>
                <a:latin typeface="+mn-lt"/>
                <a:ea typeface="+mn-ea"/>
                <a:cs typeface="+mn-cs"/>
              </a:rPr>
              <a:t>when two conditions cannot occur together</a:t>
            </a:r>
            <a:r>
              <a:rPr lang="en-US" sz="1200" kern="1200" dirty="0" smtClean="0">
                <a:solidFill>
                  <a:schemeClr val="tx1"/>
                </a:solidFill>
                <a:effectLst/>
                <a:latin typeface="+mn-lt"/>
                <a:ea typeface="+mn-ea"/>
                <a:cs typeface="+mn-cs"/>
              </a:rPr>
              <a:t>, such as a congenital form versus an acquired form of the same condition.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Excludes2 </a:t>
            </a:r>
          </a:p>
          <a:p>
            <a:r>
              <a:rPr lang="en-US" sz="1200" kern="1200" dirty="0" smtClean="0">
                <a:solidFill>
                  <a:schemeClr val="tx1"/>
                </a:solidFill>
                <a:effectLst/>
                <a:latin typeface="+mn-lt"/>
                <a:ea typeface="+mn-ea"/>
                <a:cs typeface="+mn-cs"/>
              </a:rPr>
              <a:t>A type 2 Excludes note represents “Not included here.” An excludes2 </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indicates that the condition excluded is not part of the condition represented by the code, but a patient may have both conditions at the same time. When an Excludes2 note appears under a code, </a:t>
            </a:r>
            <a:r>
              <a:rPr lang="en-US" sz="1200" b="1" kern="1200" dirty="0" smtClean="0">
                <a:solidFill>
                  <a:schemeClr val="tx1"/>
                </a:solidFill>
                <a:effectLst/>
                <a:latin typeface="+mn-lt"/>
                <a:ea typeface="+mn-ea"/>
                <a:cs typeface="+mn-cs"/>
              </a:rPr>
              <a:t>it is acceptable to use both the code and the excluded code together, when appropriate</a:t>
            </a:r>
            <a:r>
              <a:rPr lang="en-US" sz="1200" kern="1200" dirty="0" smtClean="0">
                <a:solidFill>
                  <a:schemeClr val="tx1"/>
                </a:solidFill>
                <a:effectLst/>
                <a:latin typeface="+mn-lt"/>
                <a:ea typeface="+mn-ea"/>
                <a:cs typeface="+mn-cs"/>
              </a:rPr>
              <a:t>.</a:t>
            </a:r>
          </a:p>
          <a:p>
            <a:endParaRPr lang="en-US" dirty="0" smtClean="0"/>
          </a:p>
          <a:p>
            <a:r>
              <a:rPr lang="en-US" b="1" dirty="0" smtClean="0"/>
              <a:t>Jen: Ok Mary, if I am following the guidelines correctly, using</a:t>
            </a:r>
            <a:r>
              <a:rPr lang="en-US" b="1" baseline="0" dirty="0" smtClean="0"/>
              <a:t> the example on the slide here, I would never use codes A17.0 and A17.82 together.  Since there is an Excludes1 note, this means that those two conditions listed cannot occur together.  I could however use A17.1 and A17.81 together when appropriate, if the patient had both of these conditions since tuberculoma of the brain and spinal cord (A17.81) is not included in tuberculoma of the meninges represented by A17.1.</a:t>
            </a:r>
          </a:p>
          <a:p>
            <a:endParaRPr lang="en-US" baseline="0" dirty="0" smtClean="0"/>
          </a:p>
          <a:p>
            <a:r>
              <a:rPr lang="en-US" sz="1200" kern="1200" dirty="0" smtClean="0">
                <a:solidFill>
                  <a:schemeClr val="tx1"/>
                </a:solidFill>
                <a:effectLst/>
                <a:latin typeface="+mn-lt"/>
                <a:ea typeface="+mn-ea"/>
                <a:cs typeface="+mn-cs"/>
              </a:rPr>
              <a:t>You’ve got it Jennifer.  With Excludes1, the two conditions cannot occur together and with Excludes2 they may occur together – similar to the ICD 9 examples only in ICD 10 both examples have an individual name – Excludes 1, Excludes 2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D36923-8371-4197-A458-0956D71E48B3}" type="slidenum">
              <a:rPr lang="en-US" smtClean="0"/>
              <a:t>21</a:t>
            </a:fld>
            <a:endParaRPr lang="en-US" dirty="0"/>
          </a:p>
        </p:txBody>
      </p:sp>
    </p:spTree>
    <p:extLst>
      <p:ext uri="{BB962C8B-B14F-4D97-AF65-F5344CB8AC3E}">
        <p14:creationId xmlns:p14="http://schemas.microsoft.com/office/powerpoint/2010/main" val="2593974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a:t>
            </a:r>
          </a:p>
          <a:p>
            <a:endParaRPr lang="en-US" dirty="0" smtClean="0"/>
          </a:p>
          <a:p>
            <a:r>
              <a:rPr lang="en-US" sz="1200" kern="1200" dirty="0" smtClean="0">
                <a:solidFill>
                  <a:schemeClr val="tx1"/>
                </a:solidFill>
                <a:effectLst/>
                <a:latin typeface="+mn-lt"/>
                <a:ea typeface="+mn-ea"/>
                <a:cs typeface="+mn-cs"/>
              </a:rPr>
              <a:t>Now let’s pause for a moment and take a look at your poll results.  The question asked what the correct code is for an initial encounter for treatment of electrocution.  The correct answer is C, T75.4XXA.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Recall that the seventh character must always be the seventh character in the data field. If a code that requires a seventh character is not six characters long, a placeholder X must be used to fill in the empty characters.  So in this case, since the code for electrocution, T75.4, is only 4 characters long, you must add a placeholder X for characters 5 and 6 in order to use the appropriate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character for initial encounter.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now we’ll get</a:t>
            </a:r>
            <a:r>
              <a:rPr lang="en-US" sz="1200" kern="1200" baseline="0" dirty="0" smtClean="0">
                <a:solidFill>
                  <a:schemeClr val="tx1"/>
                </a:solidFill>
                <a:effectLst/>
                <a:latin typeface="+mn-lt"/>
                <a:ea typeface="+mn-ea"/>
                <a:cs typeface="+mn-cs"/>
              </a:rPr>
              <a:t> back to our presentation – Jennifer, take it away.</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Slide reference: AHIMA ICD-10-CM Coder Training Manual, 2013 Edition, page 85. </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22</a:t>
            </a:fld>
            <a:endParaRPr lang="en-US" dirty="0"/>
          </a:p>
        </p:txBody>
      </p:sp>
    </p:spTree>
    <p:extLst>
      <p:ext uri="{BB962C8B-B14F-4D97-AF65-F5344CB8AC3E}">
        <p14:creationId xmlns:p14="http://schemas.microsoft.com/office/powerpoint/2010/main" val="1685603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Jen</a:t>
            </a:r>
          </a:p>
          <a:p>
            <a:endParaRPr lang="en-US" dirty="0" smtClean="0"/>
          </a:p>
          <a:p>
            <a:r>
              <a:rPr lang="en-US" dirty="0" smtClean="0"/>
              <a:t>A “code also” note instructs that two codes may be required to fully describe a condition, but this note does not provide sequencing direction.  This is one of the new coding conventions with ICD-10-CM.  Again, a code also not does not give you direction as far as sequencing.</a:t>
            </a:r>
            <a:r>
              <a:rPr lang="en-US" baseline="0" dirty="0" smtClean="0"/>
              <a:t>  You would follow other coding guidelines, such as selection of the principal diagnosis, to determine</a:t>
            </a:r>
            <a:r>
              <a:rPr lang="en-US" dirty="0" smtClean="0"/>
              <a:t> the sequencing.</a:t>
            </a:r>
          </a:p>
          <a:p>
            <a:endParaRPr lang="en-US" dirty="0" smtClean="0"/>
          </a:p>
          <a:p>
            <a:r>
              <a:rPr lang="en-US" dirty="0" smtClean="0"/>
              <a:t>Also make note the dash after G89.- on this slide.  ICD-10 uses a dash to indicate that additional</a:t>
            </a:r>
            <a:r>
              <a:rPr lang="en-US" baseline="0" dirty="0" smtClean="0"/>
              <a:t> characters are required.</a:t>
            </a:r>
            <a:endParaRPr lang="en-US" dirty="0"/>
          </a:p>
        </p:txBody>
      </p:sp>
      <p:sp>
        <p:nvSpPr>
          <p:cNvPr id="4" name="Slide Number Placeholder 3"/>
          <p:cNvSpPr>
            <a:spLocks noGrp="1"/>
          </p:cNvSpPr>
          <p:nvPr>
            <p:ph type="sldNum" sz="quarter" idx="10"/>
          </p:nvPr>
        </p:nvSpPr>
        <p:spPr/>
        <p:txBody>
          <a:bodyPr/>
          <a:lstStyle/>
          <a:p>
            <a:fld id="{86C51234-C942-435F-968F-44438AD0DCF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endParaRPr lang="en-US" dirty="0" smtClean="0"/>
          </a:p>
          <a:p>
            <a:r>
              <a:rPr lang="en-US" dirty="0" smtClean="0"/>
              <a:t>A code listed next to a main term in the ICD-10-CM Alphabetic Index is referred to as a default code.  This</a:t>
            </a:r>
            <a:r>
              <a:rPr lang="en-US" baseline="0" dirty="0" smtClean="0"/>
              <a:t> is also a new coding convention with ICD-10-CM.  </a:t>
            </a:r>
          </a:p>
          <a:p>
            <a:endParaRPr lang="en-US" dirty="0" smtClean="0"/>
          </a:p>
          <a:p>
            <a:r>
              <a:rPr lang="en-US" dirty="0" smtClean="0"/>
              <a:t>The default code represents that condition that is most commonly associated with the main term, or is the unspecified code for the condition. If a condition is documented in a medical record such as appendicitis, without any additional information, such as acute or chronic, the default code should be assigned.</a:t>
            </a:r>
          </a:p>
          <a:p>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t>24</a:t>
            </a:fld>
            <a:endParaRPr lang="en-US" dirty="0"/>
          </a:p>
        </p:txBody>
      </p:sp>
    </p:spTree>
    <p:extLst>
      <p:ext uri="{BB962C8B-B14F-4D97-AF65-F5344CB8AC3E}">
        <p14:creationId xmlns:p14="http://schemas.microsoft.com/office/powerpoint/2010/main" val="953431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from: http://office.microsoft.com/en-us/images/results.aspx?qu=sick&amp;ex=1#ai:MC900433824|</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the provider documents a "borderline" diagnosis at the time of discharge, the diagnosis is coded as confirmed, unless the classification provides a specific entry. If a borderline condition has a specific index entry in ICD-10-CM, like the borderline</a:t>
            </a:r>
            <a:r>
              <a:rPr lang="en-US" baseline="0" dirty="0" smtClean="0"/>
              <a:t> diabetes example shown on this slide, </a:t>
            </a:r>
            <a:r>
              <a:rPr lang="en-US" dirty="0" smtClean="0"/>
              <a:t>it should be coded as such.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Since borderline conditions are not uncertain diagnoses, no distinction is made between the care setting (inpatient versus outpatient).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Whenever the documentation is unclear regarding a borderline condition, coders are encouraged to query for clarification.</a:t>
            </a:r>
          </a:p>
          <a:p>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t>25</a:t>
            </a:fld>
            <a:endParaRPr lang="en-US" dirty="0"/>
          </a:p>
        </p:txBody>
      </p:sp>
    </p:spTree>
    <p:extLst>
      <p:ext uri="{BB962C8B-B14F-4D97-AF65-F5344CB8AC3E}">
        <p14:creationId xmlns:p14="http://schemas.microsoft.com/office/powerpoint/2010/main" val="2519880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a:t>
            </a:r>
            <a:endParaRPr lang="en-US" b="1" dirty="0" smtClean="0"/>
          </a:p>
          <a:p>
            <a:endParaRPr lang="en-US" dirty="0" smtClean="0"/>
          </a:p>
          <a:p>
            <a:r>
              <a:rPr lang="en-US" dirty="0" smtClean="0"/>
              <a:t>Let’s ask another poll question.  </a:t>
            </a:r>
            <a:r>
              <a:rPr lang="en-US" dirty="0" smtClean="0"/>
              <a:t>I </a:t>
            </a:r>
            <a:r>
              <a:rPr lang="en-US" dirty="0" smtClean="0"/>
              <a:t>covered Excludes instructional</a:t>
            </a:r>
            <a:r>
              <a:rPr lang="en-US" baseline="0" dirty="0" smtClean="0"/>
              <a:t> notes a few minutes ago.  So the question is:</a:t>
            </a:r>
            <a:endParaRPr lang="en-US" dirty="0" smtClean="0"/>
          </a:p>
          <a:p>
            <a:endParaRPr lang="en-US" dirty="0" smtClean="0"/>
          </a:p>
          <a:p>
            <a:r>
              <a:rPr lang="en-US" dirty="0" smtClean="0"/>
              <a:t>When an Excludes2 note appears under a code, it is acceptable to use both the code and the excluded code together, when appropriate.</a:t>
            </a:r>
          </a:p>
          <a:p>
            <a:endParaRPr lang="en-US" dirty="0" smtClean="0"/>
          </a:p>
          <a:p>
            <a:r>
              <a:rPr lang="en-US" dirty="0" smtClean="0"/>
              <a:t>Select A for True or B for False.</a:t>
            </a:r>
          </a:p>
          <a:p>
            <a:endParaRPr lang="en-US" dirty="0" smtClean="0"/>
          </a:p>
          <a:p>
            <a:r>
              <a:rPr lang="en-US" dirty="0" smtClean="0"/>
              <a:t>Remember,</a:t>
            </a:r>
            <a:r>
              <a:rPr lang="en-US" baseline="0" dirty="0" smtClean="0"/>
              <a:t> t</a:t>
            </a:r>
            <a:r>
              <a:rPr lang="en-US" dirty="0" smtClean="0"/>
              <a:t>o answer this question, use the blue polling</a:t>
            </a:r>
            <a:r>
              <a:rPr lang="en-US" baseline="0" dirty="0" smtClean="0"/>
              <a:t> icon above my head.  We’ll move on and come back to your results in just a moment.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26</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http://office.microsoft.com/en-us/images/results.aspx?qu=highlight&amp;ex=1#ai:MC900389740|</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endParaRPr lang="en-US" dirty="0" smtClean="0"/>
          </a:p>
          <a:p>
            <a:r>
              <a:rPr lang="en-US" dirty="0" smtClean="0"/>
              <a:t>Now that we have provided</a:t>
            </a:r>
            <a:r>
              <a:rPr lang="en-US" baseline="0" dirty="0" smtClean="0"/>
              <a:t> an introduction and overview of the ICD-10-CM Conventions and Guidelines, lets touch a little bit on the chapter specific highlights.  And please note – on the slides where you se the words “RESERVED”, that means that at this time there aren’t any published guidelines for that particular chapter, but the expectation is that there will be changes in the future.  Remember, the ICD-10-CM Coder Training Manual covers each of the chapters in more detail than what we will cover today.  Be sure to take a look and complete some of the coding cases that were included.  Remember, the answers to the coding cases from the Coder Training Manual are provided in the back of the book, so that you can check your work.</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Remember, if you have any questions during our presentation, you can submit them by clicking on the orange “Ask The Presenter” icon.</a:t>
            </a:r>
            <a:endParaRPr lang="en-US" dirty="0" smtClean="0"/>
          </a:p>
          <a:p>
            <a:endParaRPr lang="en-US" dirty="0" smtClean="0"/>
          </a:p>
          <a:p>
            <a:r>
              <a:rPr lang="en-US" dirty="0" smtClean="0"/>
              <a:t>Before</a:t>
            </a:r>
            <a:r>
              <a:rPr lang="en-US" baseline="0" dirty="0" smtClean="0"/>
              <a:t> we more on to the chapter specific highlights, I’d like to offer a suggestion for becoming familiar with the differences in guidelines…(JEN give example of the side-by-side PDF comparison)</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27</a:t>
            </a:fld>
            <a:endParaRPr lang="en-US" dirty="0"/>
          </a:p>
        </p:txBody>
      </p:sp>
    </p:spTree>
    <p:extLst>
      <p:ext uri="{BB962C8B-B14F-4D97-AF65-F5344CB8AC3E}">
        <p14:creationId xmlns:p14="http://schemas.microsoft.com/office/powerpoint/2010/main" val="773274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from: http://office.microsoft.com/en-us/images/results.aspx?qu=New&amp;ex=1#ai:MC900105188|</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Chapter 1 contains a new guideline titled, </a:t>
            </a:r>
            <a:r>
              <a:rPr lang="en-US" dirty="0" smtClean="0"/>
              <a:t>Infectious agents as the cause of diseases classified to other chapters.  </a:t>
            </a:r>
            <a:r>
              <a:rPr lang="en-US" sz="1200" kern="1200" dirty="0" smtClean="0">
                <a:solidFill>
                  <a:schemeClr val="tx1"/>
                </a:solidFill>
                <a:effectLst/>
                <a:latin typeface="+mn-lt"/>
                <a:ea typeface="+mn-ea"/>
                <a:cs typeface="+mn-cs"/>
              </a:rPr>
              <a:t>Certain infections are classified in chapters other than Chapter 1 and no organism is identified as part of the infection code. In these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instances, it is necessary to use an additional code from Chapter 1 to identify the organism.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Many bacterial infections are resistant to current antibiotics. It is necessary to identify all infections documented as antibiotic resistant.  There is a new guideline to assign a code from category Z16, Resistance to antimicrobial drugs, following the infection code if the infection code itself does not identify drug resistance. </a:t>
            </a:r>
            <a:r>
              <a:rPr lang="en-US" sz="1200" kern="1200" dirty="0" smtClean="0">
                <a:solidFill>
                  <a:schemeClr val="tx1"/>
                </a:solidFill>
                <a:effectLst/>
                <a:latin typeface="+mn-lt"/>
                <a:ea typeface="+mn-ea"/>
                <a:cs typeface="+mn-cs"/>
              </a:rPr>
              <a:t> </a:t>
            </a:r>
            <a:endParaRPr lang="en-US" dirty="0" smtClean="0"/>
          </a:p>
          <a:p>
            <a:endParaRPr lang="en-US" dirty="0" smtClean="0"/>
          </a:p>
          <a:p>
            <a:r>
              <a:rPr lang="en-US" dirty="0" smtClean="0"/>
              <a:t>Here is another change.  In ICD-10, there is no default code for “urosepsis” – If the documentation states urosepsis,</a:t>
            </a:r>
            <a:r>
              <a:rPr lang="en-US" baseline="0" dirty="0" smtClean="0"/>
              <a:t> you </a:t>
            </a:r>
            <a:r>
              <a:rPr lang="en-US" b="1" baseline="0" dirty="0" smtClean="0"/>
              <a:t>m</a:t>
            </a:r>
            <a:r>
              <a:rPr lang="en-US" b="1" dirty="0" smtClean="0"/>
              <a:t>ust</a:t>
            </a:r>
            <a:r>
              <a:rPr lang="en-US" dirty="0" smtClean="0"/>
              <a:t> query the provider.</a:t>
            </a:r>
            <a:r>
              <a:rPr lang="en-US" baseline="0" dirty="0" smtClean="0"/>
              <a:t>  Do they mean sepsis, or do they mean UTI for example.</a:t>
            </a:r>
            <a:endParaRPr lang="en-US" dirty="0" smtClean="0"/>
          </a:p>
          <a:p>
            <a:endParaRPr lang="en-US" dirty="0" smtClean="0"/>
          </a:p>
          <a:p>
            <a:r>
              <a:rPr lang="en-US" dirty="0" smtClean="0"/>
              <a:t>Finally, many codes in this chapter have been expanded to include manifestations.</a:t>
            </a:r>
          </a:p>
          <a:p>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t>28</a:t>
            </a:fld>
            <a:endParaRPr lang="en-US" dirty="0"/>
          </a:p>
        </p:txBody>
      </p:sp>
    </p:spTree>
    <p:extLst>
      <p:ext uri="{BB962C8B-B14F-4D97-AF65-F5344CB8AC3E}">
        <p14:creationId xmlns:p14="http://schemas.microsoft.com/office/powerpoint/2010/main" val="1797995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is an example</a:t>
            </a:r>
            <a:r>
              <a:rPr lang="en-US" sz="1200" kern="1200" baseline="0" dirty="0" smtClean="0">
                <a:solidFill>
                  <a:schemeClr val="tx1"/>
                </a:solidFill>
                <a:effectLst/>
                <a:latin typeface="+mn-lt"/>
                <a:ea typeface="+mn-ea"/>
                <a:cs typeface="+mn-cs"/>
              </a:rPr>
              <a:t> of the new guideline pertaining to i</a:t>
            </a:r>
            <a:r>
              <a:rPr lang="en-US" dirty="0" smtClean="0"/>
              <a:t>nfectious agents as the cause of diseases classified to other chapters. </a:t>
            </a:r>
            <a:endParaRPr lang="en-US" sz="1200" kern="1200" baseline="0" dirty="0" smtClean="0">
              <a:solidFill>
                <a:schemeClr val="tx1"/>
              </a:solidFill>
              <a:effectLst/>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guideline requires that a code from category B95, Streptococcus, Staphylococcus, and Enterococcus as the cause of diseases classified to other chapters, or B96, Other bacterial agents as the cause of diseases classified to other chapters, or B97, Viral agents as the cause of diseases classified to other chapters, is to be used as an additional code to identify the organism. </a:t>
            </a:r>
          </a:p>
          <a:p>
            <a:endParaRPr lang="en-US" sz="1200" b="0" i="0" u="none" strike="noStrike" kern="1200" baseline="0" dirty="0" smtClean="0">
              <a:solidFill>
                <a:schemeClr val="tx1"/>
              </a:solidFill>
              <a:effectLst/>
              <a:latin typeface="+mn-lt"/>
              <a:ea typeface="+mn-ea"/>
              <a:cs typeface="+mn-cs"/>
            </a:endParaRPr>
          </a:p>
          <a:p>
            <a:r>
              <a:rPr lang="en-US" dirty="0" smtClean="0"/>
              <a:t>In the</a:t>
            </a:r>
            <a:r>
              <a:rPr lang="en-US" baseline="0" dirty="0" smtClean="0"/>
              <a:t> example on this slide, t</a:t>
            </a:r>
            <a:r>
              <a:rPr lang="en-US" dirty="0" smtClean="0"/>
              <a:t>he</a:t>
            </a:r>
            <a:r>
              <a:rPr lang="en-US" baseline="0" dirty="0" smtClean="0"/>
              <a:t> patient has cellulitis caused by a staph infection.  As a result, we would assign one code for the cellulitis, and a second code to identify the staph as the cause.  </a:t>
            </a: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ED36923-8371-4197-A458-0956D71E48B3}" type="slidenum">
              <a:rPr lang="en-US" smtClean="0"/>
              <a:t>29</a:t>
            </a:fld>
            <a:endParaRPr lang="en-US" dirty="0"/>
          </a:p>
        </p:txBody>
      </p:sp>
    </p:spTree>
    <p:extLst>
      <p:ext uri="{BB962C8B-B14F-4D97-AF65-F5344CB8AC3E}">
        <p14:creationId xmlns:p14="http://schemas.microsoft.com/office/powerpoint/2010/main" val="1798975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endParaRPr lang="en-US" b="1" dirty="0" smtClean="0"/>
          </a:p>
          <a:p>
            <a:endParaRPr lang="en-US" dirty="0" smtClean="0"/>
          </a:p>
          <a:p>
            <a:r>
              <a:rPr lang="en-US" dirty="0" smtClean="0"/>
              <a:t>Now I’d like to ask a poll question.  </a:t>
            </a:r>
          </a:p>
          <a:p>
            <a:endParaRPr lang="en-US" dirty="0" smtClean="0"/>
          </a:p>
          <a:p>
            <a:pPr marL="0" indent="0">
              <a:buNone/>
            </a:pPr>
            <a:r>
              <a:rPr lang="en-US" sz="4000" dirty="0" smtClean="0"/>
              <a:t>Are you feeling anxious about the transition to ICD-10?</a:t>
            </a:r>
          </a:p>
          <a:p>
            <a:pPr marL="1314450" lvl="2" indent="-514350">
              <a:buFont typeface="+mj-lt"/>
              <a:buAutoNum type="alphaUcPeriod"/>
            </a:pPr>
            <a:r>
              <a:rPr lang="en-US" sz="3600" dirty="0" smtClean="0"/>
              <a:t>Very anxious</a:t>
            </a:r>
          </a:p>
          <a:p>
            <a:pPr marL="1314450" lvl="2" indent="-514350">
              <a:buFont typeface="+mj-lt"/>
              <a:buAutoNum type="alphaUcPeriod"/>
            </a:pPr>
            <a:r>
              <a:rPr lang="en-US" sz="3600" dirty="0" smtClean="0"/>
              <a:t>Somewhat anxious</a:t>
            </a:r>
          </a:p>
          <a:p>
            <a:pPr marL="1314450" lvl="2" indent="-514350">
              <a:buFont typeface="+mj-lt"/>
              <a:buAutoNum type="alphaUcPeriod"/>
            </a:pPr>
            <a:r>
              <a:rPr lang="en-US" sz="3600" dirty="0" smtClean="0"/>
              <a:t>Not at all anxious</a:t>
            </a:r>
          </a:p>
          <a:p>
            <a:pPr marL="1314450" lvl="2" indent="-514350">
              <a:buFont typeface="+mj-lt"/>
              <a:buAutoNum type="alphaUcPeriod"/>
            </a:pPr>
            <a:r>
              <a:rPr lang="en-US" sz="3600" dirty="0" smtClean="0"/>
              <a:t>I can’t wait, I’m ready!</a:t>
            </a:r>
          </a:p>
          <a:p>
            <a:endParaRPr lang="en-US" dirty="0" smtClean="0"/>
          </a:p>
          <a:p>
            <a:r>
              <a:rPr lang="en-US" dirty="0" smtClean="0"/>
              <a:t>To answer this question, use the blue polling</a:t>
            </a:r>
            <a:r>
              <a:rPr lang="en-US" baseline="0" dirty="0" smtClean="0"/>
              <a:t> icon above my head.  We’ll move on and come back to your results in just a moment.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508556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from: http://office.microsoft.com/en-us/images/results.aspx?qu=Magnify&amp;ex=1#ai:MC900437797|</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endParaRPr lang="en-US" dirty="0" smtClean="0"/>
          </a:p>
          <a:p>
            <a:r>
              <a:rPr lang="en-US" dirty="0" smtClean="0"/>
              <a:t>One significant change with this chapter is</a:t>
            </a:r>
            <a:r>
              <a:rPr lang="en-US" baseline="0" dirty="0" smtClean="0"/>
              <a:t> that morphology codes are not included in ICD-10-CM while they were in ICD-9.  “M” codes in ICD-10-CM actually represent codes from Chapter 13, Diseases of the musculoskeletal system and connective tissue.</a:t>
            </a:r>
            <a:endParaRPr lang="en-US" dirty="0" smtClean="0"/>
          </a:p>
          <a:p>
            <a:endParaRPr lang="en-US" dirty="0" smtClean="0"/>
          </a:p>
          <a:p>
            <a:r>
              <a:rPr lang="en-US" dirty="0" smtClean="0"/>
              <a:t>There are also several new guidelines in this chapter, so you will want to be</a:t>
            </a:r>
            <a:r>
              <a:rPr lang="en-US" baseline="0" dirty="0" smtClean="0"/>
              <a:t> sure to review them.  </a:t>
            </a:r>
          </a:p>
          <a:p>
            <a:endParaRPr lang="en-US" baseline="0" dirty="0" smtClean="0"/>
          </a:p>
          <a:p>
            <a:r>
              <a:rPr lang="en-US" baseline="0" dirty="0" smtClean="0"/>
              <a:t>One significant change is related to anemia associated with a malignancy.  The ICD-10-CM guidelines state,  “When the admission or encounter is for management of an anemia associated with the malignancy, and the treatment is only for anemia, the appropriate code for the </a:t>
            </a:r>
            <a:r>
              <a:rPr lang="en-US" b="1" u="sng" baseline="0" dirty="0" smtClean="0"/>
              <a:t>malignancy is sequenced as the principal </a:t>
            </a:r>
            <a:r>
              <a:rPr lang="en-US" baseline="0" dirty="0" smtClean="0"/>
              <a:t>or first-listed diagnosis followed by the appropriate code for the anemia.  </a:t>
            </a:r>
          </a:p>
          <a:p>
            <a:endParaRPr lang="en-US" baseline="0" dirty="0" smtClean="0"/>
          </a:p>
          <a:p>
            <a:r>
              <a:rPr lang="en-US" b="1" baseline="0" dirty="0" smtClean="0"/>
              <a:t>Mary: This is in direct contrast to the ICD-9-CM guidelines which requires that the appropriate </a:t>
            </a:r>
            <a:r>
              <a:rPr lang="en-US" b="1" u="sng" baseline="0" dirty="0" smtClean="0"/>
              <a:t>anemia code is designated as the principal</a:t>
            </a:r>
            <a:r>
              <a:rPr lang="en-US" b="1" baseline="0" dirty="0" smtClean="0"/>
              <a:t> diagnosis, followed by the appropriate code(s) for the malignancy.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t>30</a:t>
            </a:fld>
            <a:endParaRPr lang="en-US" dirty="0"/>
          </a:p>
        </p:txBody>
      </p:sp>
    </p:spTree>
    <p:extLst>
      <p:ext uri="{BB962C8B-B14F-4D97-AF65-F5344CB8AC3E}">
        <p14:creationId xmlns:p14="http://schemas.microsoft.com/office/powerpoint/2010/main" val="1585266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endParaRPr lang="en-US" dirty="0" smtClean="0"/>
          </a:p>
          <a:p>
            <a:r>
              <a:rPr lang="en-US" dirty="0" smtClean="0"/>
              <a:t>Now let’s pause for a moment and take a look at your poll results.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question was: When an Excludes2 note appears under a code, it is acceptable to use both the code and the excluded code together, when appropriate.</a:t>
            </a:r>
          </a:p>
          <a:p>
            <a:endParaRPr lang="en-US" dirty="0" smtClean="0"/>
          </a:p>
          <a:p>
            <a:r>
              <a:rPr lang="en-US" dirty="0" smtClean="0"/>
              <a:t>The correct answer is True (A).  </a:t>
            </a:r>
          </a:p>
          <a:p>
            <a:endParaRPr lang="en-US" dirty="0" smtClean="0"/>
          </a:p>
          <a:p>
            <a:r>
              <a:rPr lang="en-US" dirty="0" smtClean="0"/>
              <a:t>A type 2 Excludes note represents “Not included here”. An Excludes2 note indicates that the condition excluded is not part of the condition represented by the code, but a patient may have both conditions at the same time.  </a:t>
            </a:r>
            <a:endParaRPr lang="en-US" dirty="0" smtClean="0"/>
          </a:p>
          <a:p>
            <a:endParaRPr lang="en-US" dirty="0" smtClean="0"/>
          </a:p>
          <a:p>
            <a:r>
              <a:rPr lang="en-US" dirty="0" smtClean="0"/>
              <a:t>And so. . . Remember Excludes 1 – Not </a:t>
            </a:r>
            <a:r>
              <a:rPr lang="en-US" b="1" dirty="0" smtClean="0"/>
              <a:t>coded</a:t>
            </a:r>
            <a:r>
              <a:rPr lang="en-US" dirty="0" smtClean="0"/>
              <a:t> here</a:t>
            </a:r>
          </a:p>
          <a:p>
            <a:r>
              <a:rPr lang="en-US" dirty="0" smtClean="0"/>
              <a:t>	             Excludes 2 –</a:t>
            </a:r>
            <a:r>
              <a:rPr lang="en-US" baseline="0" dirty="0" smtClean="0"/>
              <a:t> Not </a:t>
            </a:r>
            <a:r>
              <a:rPr lang="en-US" b="1" baseline="0" dirty="0" smtClean="0"/>
              <a:t>included</a:t>
            </a:r>
            <a:r>
              <a:rPr lang="en-US" baseline="0" dirty="0" smtClean="0"/>
              <a:t> here</a:t>
            </a:r>
            <a:endParaRPr lang="en-US" dirty="0" smtClean="0"/>
          </a:p>
          <a:p>
            <a:endParaRPr lang="en-US" dirty="0" smtClean="0"/>
          </a:p>
          <a:p>
            <a:r>
              <a:rPr lang="en-US" dirty="0" smtClean="0"/>
              <a:t>(Respond to the results,</a:t>
            </a:r>
            <a:r>
              <a:rPr lang="en-US" baseline="0" dirty="0" smtClean="0"/>
              <a:t> explain to the audience why their participation was helpful, or why it was a good learning point before moving on.)</a:t>
            </a:r>
          </a:p>
          <a:p>
            <a:endParaRPr lang="en-US" baseline="0" dirty="0" smtClean="0"/>
          </a:p>
          <a:p>
            <a:r>
              <a:rPr lang="en-US" sz="1200" kern="1200" dirty="0" smtClean="0">
                <a:solidFill>
                  <a:schemeClr val="tx1"/>
                </a:solidFill>
                <a:effectLst/>
                <a:latin typeface="+mn-lt"/>
                <a:ea typeface="+mn-ea"/>
                <a:cs typeface="+mn-cs"/>
              </a:rPr>
              <a:t>And now we’ll get</a:t>
            </a:r>
            <a:r>
              <a:rPr lang="en-US" sz="1200" kern="1200" baseline="0" dirty="0" smtClean="0">
                <a:solidFill>
                  <a:schemeClr val="tx1"/>
                </a:solidFill>
                <a:effectLst/>
                <a:latin typeface="+mn-lt"/>
                <a:ea typeface="+mn-ea"/>
                <a:cs typeface="+mn-cs"/>
              </a:rPr>
              <a:t> back to our presentation – Mary, it’s all yours.</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31</a:t>
            </a:fld>
            <a:endParaRPr lang="en-US" dirty="0"/>
          </a:p>
        </p:txBody>
      </p:sp>
    </p:spTree>
    <p:extLst>
      <p:ext uri="{BB962C8B-B14F-4D97-AF65-F5344CB8AC3E}">
        <p14:creationId xmlns:p14="http://schemas.microsoft.com/office/powerpoint/2010/main" val="1685603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Mary</a:t>
            </a:r>
          </a:p>
          <a:p>
            <a:endParaRPr lang="en-US" dirty="0" smtClean="0"/>
          </a:p>
          <a:p>
            <a:r>
              <a:rPr lang="en-US" sz="1200" kern="1200" dirty="0" smtClean="0">
                <a:solidFill>
                  <a:schemeClr val="tx1"/>
                </a:solidFill>
                <a:effectLst/>
                <a:latin typeface="+mn-lt"/>
                <a:ea typeface="+mn-ea"/>
                <a:cs typeface="+mn-cs"/>
              </a:rPr>
              <a:t>Interesting tidbit to note – there aren’t any specific guidelines for Chapter 3 – which is diseases of the blood and blood forming organs ; however you will find that the guidelines – rules if you will – are actually outlined in Chapter 2, which Jennifer just shared with us.  Chapter 2 provides guidelines for coding anemia associated with malignancies and for anemia associated with chemotherapy, immunotherapy, and radiation therapy all of which fit very nicely for Chapter 3 – diseases of the Blood and Blood forming Organs.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a:t>
            </a:r>
            <a:r>
              <a:rPr lang="en-US" sz="1200" kern="1200" baseline="0" dirty="0" smtClean="0">
                <a:solidFill>
                  <a:schemeClr val="tx1"/>
                </a:solidFill>
                <a:effectLst/>
                <a:latin typeface="+mn-lt"/>
                <a:ea typeface="+mn-ea"/>
                <a:cs typeface="+mn-cs"/>
              </a:rPr>
              <a:t> – this slide has ‘Reserved’ written on it, and earlier Jennifer told us that this indicated that no chapter guidelines have been published yet, but expect future changes to occur.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D36923-8371-4197-A458-0956D71E48B3}" type="slidenum">
              <a:rPr lang="en-US" smtClean="0"/>
              <a:t>32</a:t>
            </a:fld>
            <a:endParaRPr lang="en-US" dirty="0"/>
          </a:p>
        </p:txBody>
      </p:sp>
    </p:spTree>
    <p:extLst>
      <p:ext uri="{BB962C8B-B14F-4D97-AF65-F5344CB8AC3E}">
        <p14:creationId xmlns:p14="http://schemas.microsoft.com/office/powerpoint/2010/main" val="719500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from: http://office.microsoft.com/en-us/images/results.aspx?qu=New&amp;ex=1#ai:MC900105188|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Chapter 4 is for the endocrine, nutritional and metabolic disorders – and with ICD-10-CM there are 5 categories for DM.  </a:t>
            </a:r>
          </a:p>
          <a:p>
            <a:pPr lvl="0"/>
            <a:r>
              <a:rPr lang="en-US" sz="1200" kern="1200" dirty="0" smtClean="0">
                <a:solidFill>
                  <a:schemeClr val="tx1"/>
                </a:solidFill>
                <a:effectLst/>
                <a:latin typeface="+mn-lt"/>
                <a:ea typeface="+mn-ea"/>
                <a:cs typeface="+mn-cs"/>
              </a:rPr>
              <a:t>1.  Diabetes mellitus due to underlying condition</a:t>
            </a:r>
          </a:p>
          <a:p>
            <a:pPr lvl="0"/>
            <a:r>
              <a:rPr lang="en-US" sz="1200" kern="1200" dirty="0" smtClean="0">
                <a:solidFill>
                  <a:schemeClr val="tx1"/>
                </a:solidFill>
                <a:effectLst/>
                <a:latin typeface="+mn-lt"/>
                <a:ea typeface="+mn-ea"/>
                <a:cs typeface="+mn-cs"/>
              </a:rPr>
              <a:t>2.  Drug or chemical induced diabetes mellitus</a:t>
            </a:r>
          </a:p>
          <a:p>
            <a:pPr lvl="0"/>
            <a:r>
              <a:rPr lang="en-US" sz="1200" kern="1200" dirty="0" smtClean="0">
                <a:solidFill>
                  <a:schemeClr val="tx1"/>
                </a:solidFill>
                <a:effectLst/>
                <a:latin typeface="+mn-lt"/>
                <a:ea typeface="+mn-ea"/>
                <a:cs typeface="+mn-cs"/>
              </a:rPr>
              <a:t>3.  Type 1 diabetes mellitus – type 1 includes conditions such as brittle DM or juvenile onset</a:t>
            </a:r>
          </a:p>
          <a:p>
            <a:pPr lvl="0"/>
            <a:r>
              <a:rPr lang="en-US" sz="1200" kern="1200" dirty="0" smtClean="0">
                <a:solidFill>
                  <a:schemeClr val="tx1"/>
                </a:solidFill>
                <a:effectLst/>
                <a:latin typeface="+mn-lt"/>
                <a:ea typeface="+mn-ea"/>
                <a:cs typeface="+mn-cs"/>
              </a:rPr>
              <a:t>4.  Type 2 diabetes mellitus – think of type 2 as being caused by insulin deficiencies – adult onset</a:t>
            </a:r>
          </a:p>
          <a:p>
            <a:pPr lvl="0"/>
            <a:r>
              <a:rPr lang="en-US" sz="1200" kern="1200" dirty="0" smtClean="0">
                <a:solidFill>
                  <a:schemeClr val="tx1"/>
                </a:solidFill>
                <a:effectLst/>
                <a:latin typeface="+mn-lt"/>
                <a:ea typeface="+mn-ea"/>
                <a:cs typeface="+mn-cs"/>
              </a:rPr>
              <a:t>5.  Other specified diabetes mellitus which includes conditions such as diabetes mellitus due to genetic defects, postpancreatectomy diabetes mellitus, post procedural diabetes mellitus, or secondary diabetes mellitus NEC.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will also find a prevalent use of combination codes within this chapter.  A single code often reflects manifestations and complications.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Also note, Diabetes is no longer classified as controlled vs. uncontrolled in ICD-10-CM as it was with ICD-9-CM.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Jen: How many times did</a:t>
            </a:r>
            <a:r>
              <a:rPr lang="en-US" sz="1200" b="1" kern="1200" baseline="0" dirty="0" smtClean="0">
                <a:solidFill>
                  <a:schemeClr val="tx1"/>
                </a:solidFill>
                <a:effectLst/>
                <a:latin typeface="+mn-lt"/>
                <a:ea typeface="+mn-ea"/>
                <a:cs typeface="+mn-cs"/>
              </a:rPr>
              <a:t> we have to query the provider for clarification on whether the patient’s diabetes was currently under control or not.  Interesting that it will no longer be a determining factor for classifying diabetes in ICD-10.</a:t>
            </a: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t>33</a:t>
            </a:fld>
            <a:endParaRPr lang="en-US" dirty="0"/>
          </a:p>
        </p:txBody>
      </p:sp>
    </p:spTree>
    <p:extLst>
      <p:ext uri="{BB962C8B-B14F-4D97-AF65-F5344CB8AC3E}">
        <p14:creationId xmlns:p14="http://schemas.microsoft.com/office/powerpoint/2010/main" val="273483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a:t>
            </a:r>
          </a:p>
          <a:p>
            <a:endParaRPr lang="en-US" dirty="0" smtClean="0"/>
          </a:p>
          <a:p>
            <a:r>
              <a:rPr lang="en-US" sz="1200" kern="1200" dirty="0" smtClean="0">
                <a:solidFill>
                  <a:schemeClr val="tx1"/>
                </a:solidFill>
                <a:effectLst/>
                <a:latin typeface="+mn-lt"/>
                <a:ea typeface="+mn-ea"/>
                <a:cs typeface="+mn-cs"/>
              </a:rPr>
              <a:t>Diabetes – let’s compare the differences.  </a:t>
            </a:r>
          </a:p>
          <a:p>
            <a:r>
              <a:rPr lang="en-US" sz="1200" kern="1200" dirty="0" smtClean="0">
                <a:solidFill>
                  <a:schemeClr val="tx1"/>
                </a:solidFill>
                <a:effectLst/>
                <a:latin typeface="+mn-lt"/>
                <a:ea typeface="+mn-ea"/>
                <a:cs typeface="+mn-cs"/>
              </a:rPr>
              <a:t>In ICD 9 the diabetes code of 250.5x - Diabetes with ophthalmic manifestations prompts us to use an additional code to identify the manifestation – such as retinopathy – 362.0x.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ICD 10 the code E11.319 represents type 2 diabetes with unspecified diabetic retinopathy – without macular </a:t>
            </a:r>
            <a:r>
              <a:rPr lang="en-US" sz="1200" kern="1200" dirty="0" smtClean="0">
                <a:solidFill>
                  <a:schemeClr val="tx1"/>
                </a:solidFill>
                <a:effectLst/>
                <a:latin typeface="+mn-lt"/>
                <a:ea typeface="+mn-ea"/>
                <a:cs typeface="+mn-cs"/>
              </a:rPr>
              <a:t>edema</a:t>
            </a:r>
            <a:r>
              <a:rPr lang="en-US" sz="1200" kern="1200" baseline="0" dirty="0" smtClean="0">
                <a:solidFill>
                  <a:schemeClr val="tx1"/>
                </a:solidFill>
                <a:effectLst/>
                <a:latin typeface="+mn-lt"/>
                <a:ea typeface="+mn-ea"/>
                <a:cs typeface="+mn-cs"/>
              </a:rPr>
              <a:t> – one code says it all.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 </a:t>
            </a:r>
            <a:r>
              <a:rPr lang="en-US" sz="1200" kern="1200" dirty="0" smtClean="0">
                <a:solidFill>
                  <a:schemeClr val="tx1"/>
                </a:solidFill>
                <a:effectLst/>
                <a:latin typeface="+mn-lt"/>
                <a:ea typeface="+mn-ea"/>
                <a:cs typeface="+mn-cs"/>
              </a:rPr>
              <a:t>course in ICD-9 and ICD 10 we</a:t>
            </a:r>
            <a:r>
              <a:rPr lang="en-US" sz="1200" kern="1200" baseline="0" dirty="0" smtClean="0">
                <a:solidFill>
                  <a:schemeClr val="tx1"/>
                </a:solidFill>
                <a:effectLst/>
                <a:latin typeface="+mn-lt"/>
                <a:ea typeface="+mn-ea"/>
                <a:cs typeface="+mn-cs"/>
              </a:rPr>
              <a:t> are advised to </a:t>
            </a:r>
            <a:r>
              <a:rPr lang="en-US" sz="1200" kern="1200" dirty="0" smtClean="0">
                <a:solidFill>
                  <a:schemeClr val="tx1"/>
                </a:solidFill>
                <a:effectLst/>
                <a:latin typeface="+mn-lt"/>
                <a:ea typeface="+mn-ea"/>
                <a:cs typeface="+mn-cs"/>
              </a:rPr>
              <a:t>add </a:t>
            </a:r>
            <a:r>
              <a:rPr lang="en-US" sz="1200" kern="1200" dirty="0" smtClean="0">
                <a:solidFill>
                  <a:schemeClr val="tx1"/>
                </a:solidFill>
                <a:effectLst/>
                <a:latin typeface="+mn-lt"/>
                <a:ea typeface="+mn-ea"/>
                <a:cs typeface="+mn-cs"/>
              </a:rPr>
              <a:t>an additional code for the current long-term use of insulin.  In ICD 9 the code would be V58.67 and in ICD 10 the code would be Z79.4</a:t>
            </a:r>
          </a:p>
          <a:p>
            <a:endParaRPr lang="en-US" dirty="0" smtClean="0"/>
          </a:p>
          <a:p>
            <a:endParaRPr lang="en-US" dirty="0" smtClean="0"/>
          </a:p>
          <a:p>
            <a:endParaRPr lang="en-US" dirty="0" smtClean="0"/>
          </a:p>
          <a:p>
            <a:r>
              <a:rPr lang="en-US" sz="800" dirty="0" smtClean="0"/>
              <a:t>Slide reference: </a:t>
            </a:r>
          </a:p>
          <a:p>
            <a:r>
              <a:rPr lang="en-US" sz="800" dirty="0" smtClean="0"/>
              <a:t>ICD-9-CM Coding: Theory and Practice with ICD-10, 2013/2014 Edition</a:t>
            </a:r>
          </a:p>
          <a:p>
            <a:r>
              <a:rPr lang="en-US" sz="800" dirty="0" smtClean="0"/>
              <a:t>By Karla R. Lovaasen, RHIA, CCS, CCS-P and Jennifer Schwerdtfeger, BS, RHIT, CCS, CPC, CPC-H</a:t>
            </a:r>
          </a:p>
          <a:p>
            <a:r>
              <a:rPr lang="en-US" sz="800" dirty="0" smtClean="0"/>
              <a:t>Elsevier Saunders</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34</a:t>
            </a:fld>
            <a:endParaRPr lang="en-US" dirty="0"/>
          </a:p>
        </p:txBody>
      </p:sp>
    </p:spTree>
    <p:extLst>
      <p:ext uri="{BB962C8B-B14F-4D97-AF65-F5344CB8AC3E}">
        <p14:creationId xmlns:p14="http://schemas.microsoft.com/office/powerpoint/2010/main" val="15877375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from: http://office.microsoft.com/en-us/images/results.aspx?qu=New&amp;ex=1#ai:MC900105188|</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a:t>
            </a:r>
          </a:p>
          <a:p>
            <a:endParaRPr lang="en-US" dirty="0" smtClean="0"/>
          </a:p>
          <a:p>
            <a:r>
              <a:rPr lang="en-US" sz="1200" kern="1200" dirty="0" smtClean="0">
                <a:solidFill>
                  <a:schemeClr val="tx1"/>
                </a:solidFill>
                <a:effectLst/>
                <a:latin typeface="+mn-lt"/>
                <a:ea typeface="+mn-ea"/>
                <a:cs typeface="+mn-cs"/>
              </a:rPr>
              <a:t>One significant change in the classification of conditions in this chapter is that for substance use/abuse/dependence, “continuous” or “episodic” are no longer part of the classification.  Also note that when a patient has a history of drug or alcohol abuse/dependence, it is coded as “in remission” rather than using the history of V codes as in ICD-9-CM. Codes for “in remission” are based on the clinical documentation, and the ICD-10-CM guidelines provide a hierarchy of which code to use for scenarios when the documentation refers to use, abuse and dependence of the same substance  You would only assign one code based on the hierarchy in the guidelines.  For example, if both use and abuse are documented, assign only the code for abuse. If both abuse and dependence are documented, assign only the code for dependence – all of which is defined within the tabular list. </a:t>
            </a:r>
            <a:endParaRPr lang="en-US" dirty="0"/>
          </a:p>
        </p:txBody>
      </p:sp>
      <p:sp>
        <p:nvSpPr>
          <p:cNvPr id="4" name="Slide Number Placeholder 3"/>
          <p:cNvSpPr>
            <a:spLocks noGrp="1"/>
          </p:cNvSpPr>
          <p:nvPr>
            <p:ph type="sldNum" sz="quarter" idx="10"/>
          </p:nvPr>
        </p:nvSpPr>
        <p:spPr/>
        <p:txBody>
          <a:bodyPr/>
          <a:lstStyle/>
          <a:p>
            <a:fld id="{86C51234-C942-435F-968F-44438AD0DCF7}" type="slidenum">
              <a:rPr lang="en-US" smtClean="0"/>
              <a:pPr/>
              <a:t>35</a:t>
            </a:fld>
            <a:endParaRPr lang="en-US" dirty="0"/>
          </a:p>
        </p:txBody>
      </p:sp>
    </p:spTree>
    <p:extLst>
      <p:ext uri="{BB962C8B-B14F-4D97-AF65-F5344CB8AC3E}">
        <p14:creationId xmlns:p14="http://schemas.microsoft.com/office/powerpoint/2010/main" val="2732339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of the conditions in this chapter, such as hemiplegia and hemiparesis, require identification of whether the dominant or nondominant side is affected. The primary change is that ICD-10-CM Guidelines now provide instruction for coding </a:t>
            </a:r>
            <a:r>
              <a:rPr lang="en-US" sz="1200" b="1" kern="1200" dirty="0" smtClean="0">
                <a:solidFill>
                  <a:schemeClr val="tx1"/>
                </a:solidFill>
                <a:effectLst/>
                <a:latin typeface="+mn-lt"/>
                <a:ea typeface="+mn-ea"/>
                <a:cs typeface="+mn-cs"/>
              </a:rPr>
              <a:t>when the affected side is documented</a:t>
            </a:r>
            <a:r>
              <a:rPr lang="en-US" sz="1200" b="1" kern="1200" baseline="0" dirty="0" smtClean="0">
                <a:solidFill>
                  <a:schemeClr val="tx1"/>
                </a:solidFill>
                <a:effectLst/>
                <a:latin typeface="+mn-lt"/>
                <a:ea typeface="+mn-ea"/>
                <a:cs typeface="+mn-cs"/>
              </a:rPr>
              <a:t> but not </a:t>
            </a:r>
            <a:r>
              <a:rPr lang="en-US" sz="1200" b="1" kern="1200" dirty="0" smtClean="0">
                <a:solidFill>
                  <a:schemeClr val="tx1"/>
                </a:solidFill>
                <a:effectLst/>
                <a:latin typeface="+mn-lt"/>
                <a:ea typeface="+mn-ea"/>
                <a:cs typeface="+mn-cs"/>
              </a:rPr>
              <a:t>specified as dominant or nondominant</a:t>
            </a:r>
            <a:r>
              <a:rPr lang="en-US" sz="1200" kern="1200" dirty="0" smtClean="0">
                <a:solidFill>
                  <a:schemeClr val="tx1"/>
                </a:solidFill>
                <a:effectLst/>
                <a:latin typeface="+mn-lt"/>
                <a:ea typeface="+mn-ea"/>
                <a:cs typeface="+mn-cs"/>
              </a:rPr>
              <a:t>, and the classification system does not indicate a </a:t>
            </a:r>
            <a:r>
              <a:rPr lang="en-US" sz="1200" kern="1200" dirty="0" smtClean="0">
                <a:solidFill>
                  <a:schemeClr val="tx1"/>
                </a:solidFill>
                <a:effectLst/>
                <a:latin typeface="+mn-lt"/>
                <a:ea typeface="+mn-ea"/>
                <a:cs typeface="+mn-cs"/>
              </a:rPr>
              <a:t>default code – such as NOS.</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According </a:t>
            </a:r>
            <a:r>
              <a:rPr lang="en-US" sz="1200" kern="1200" baseline="0" dirty="0" smtClean="0">
                <a:solidFill>
                  <a:schemeClr val="tx1"/>
                </a:solidFill>
                <a:effectLst/>
                <a:latin typeface="+mn-lt"/>
                <a:ea typeface="+mn-ea"/>
                <a:cs typeface="+mn-cs"/>
              </a:rPr>
              <a:t>to the guidelines, when the affected side is documented, but not specified as dominant or nondominant and there is no default code in the classification, code as follows: </a:t>
            </a:r>
            <a:r>
              <a:rPr lang="en-US" sz="1200" dirty="0" smtClean="0">
                <a:latin typeface="Times New Roman"/>
              </a:rPr>
              <a:t> </a:t>
            </a:r>
          </a:p>
          <a:p>
            <a:pPr marL="285750" indent="-285750">
              <a:buFont typeface="Arial" pitchFamily="34" charset="0"/>
              <a:buChar char="•"/>
            </a:pPr>
            <a:r>
              <a:rPr lang="en-US" sz="1200" dirty="0" smtClean="0">
                <a:latin typeface="Times New Roman"/>
              </a:rPr>
              <a:t>For ambidextrous patients, the default should be dominant. </a:t>
            </a:r>
          </a:p>
          <a:p>
            <a:pPr marL="285750" indent="-285750">
              <a:buFont typeface="Arial" pitchFamily="34" charset="0"/>
              <a:buChar char="•"/>
            </a:pPr>
            <a:r>
              <a:rPr lang="en-US" sz="1200" dirty="0" smtClean="0">
                <a:latin typeface="Times New Roman"/>
              </a:rPr>
              <a:t>If the left side of the body is affected, the default is non-dominant. </a:t>
            </a:r>
          </a:p>
          <a:p>
            <a:pPr marL="285750" indent="-285750">
              <a:buFont typeface="Arial" pitchFamily="34" charset="0"/>
              <a:buChar char="•"/>
            </a:pPr>
            <a:r>
              <a:rPr lang="en-US" sz="1200" dirty="0" smtClean="0">
                <a:latin typeface="Times New Roman"/>
              </a:rPr>
              <a:t>If the right side of</a:t>
            </a:r>
            <a:r>
              <a:rPr lang="en-US" sz="1200" baseline="0" dirty="0" smtClean="0">
                <a:latin typeface="Times New Roman"/>
              </a:rPr>
              <a:t> the body </a:t>
            </a:r>
            <a:r>
              <a:rPr lang="en-US" sz="1200" dirty="0" smtClean="0">
                <a:latin typeface="Times New Roman"/>
              </a:rPr>
              <a:t>is affected, the default is dominant.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t>36</a:t>
            </a:fld>
            <a:endParaRPr lang="en-US" dirty="0"/>
          </a:p>
        </p:txBody>
      </p:sp>
    </p:spTree>
    <p:extLst>
      <p:ext uri="{BB962C8B-B14F-4D97-AF65-F5344CB8AC3E}">
        <p14:creationId xmlns:p14="http://schemas.microsoft.com/office/powerpoint/2010/main" val="2064249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a:t>
            </a:r>
          </a:p>
          <a:p>
            <a:endParaRPr lang="en-US" dirty="0" smtClean="0"/>
          </a:p>
          <a:p>
            <a:r>
              <a:rPr lang="en-US" sz="1200" kern="1200" dirty="0" smtClean="0">
                <a:solidFill>
                  <a:schemeClr val="tx1"/>
                </a:solidFill>
                <a:effectLst/>
                <a:latin typeface="+mn-lt"/>
                <a:ea typeface="+mn-ea"/>
                <a:cs typeface="+mn-cs"/>
              </a:rPr>
              <a:t>Entirely new chapter , Chapter 7, providing an entire chapter on eye and adnexa conditions and you will find some categories have undergone title changes to reflect the terminology used today.  For example, ICD-9 uses senile cataract while ICD-10 utilizes the descriptor age-related cataract.  Many of the classifications have to do with the expansion of characters to provide for laterality.  Right side, left side, bilateral sides for diseases of the eye and adnexa and as such the list of codes exploded.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Gentle reminder- ‘Reserved’ means that there aren’t any guidelines published yet</a:t>
            </a:r>
            <a:r>
              <a:rPr lang="en-US" sz="1200" kern="1200" baseline="0" dirty="0" smtClean="0">
                <a:solidFill>
                  <a:schemeClr val="tx1"/>
                </a:solidFill>
                <a:effectLst/>
                <a:latin typeface="+mn-lt"/>
                <a:ea typeface="+mn-ea"/>
                <a:cs typeface="+mn-cs"/>
              </a:rPr>
              <a:t> for this chapter, so be on the lookout for them in the future.</a:t>
            </a:r>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t>37</a:t>
            </a:fld>
            <a:endParaRPr lang="en-US" dirty="0"/>
          </a:p>
        </p:txBody>
      </p:sp>
    </p:spTree>
    <p:extLst>
      <p:ext uri="{BB962C8B-B14F-4D97-AF65-F5344CB8AC3E}">
        <p14:creationId xmlns:p14="http://schemas.microsoft.com/office/powerpoint/2010/main" val="22003174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a:t>
            </a:r>
          </a:p>
          <a:p>
            <a:endParaRPr lang="en-US" dirty="0" smtClean="0"/>
          </a:p>
          <a:p>
            <a:r>
              <a:rPr lang="en-US" sz="1200" kern="1200" dirty="0" smtClean="0">
                <a:solidFill>
                  <a:schemeClr val="tx1"/>
                </a:solidFill>
                <a:effectLst/>
                <a:latin typeface="+mn-lt"/>
                <a:ea typeface="+mn-ea"/>
                <a:cs typeface="+mn-cs"/>
              </a:rPr>
              <a:t>Chapter 7 was dedicated to eye conditions so it stands to reason that the diseases of the ear and mastoid process have their own chapter – Chapter 8.  The more significant changes with this chapter is that you will notice that many of the codes offer greater specificity and include laterality.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Chapter 8 of ICD-10-CM is organized into the following blocks making it easier to distinguish diseases of the various parts of the ear and mastoid process.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H60-H62	Disease of external ear</a:t>
            </a:r>
          </a:p>
          <a:p>
            <a:r>
              <a:rPr lang="en-US" sz="1200" kern="1200" dirty="0" smtClean="0">
                <a:solidFill>
                  <a:schemeClr val="tx1"/>
                </a:solidFill>
                <a:effectLst/>
                <a:latin typeface="+mn-lt"/>
                <a:ea typeface="+mn-ea"/>
                <a:cs typeface="+mn-cs"/>
              </a:rPr>
              <a:t>H65-H75	Disease of middle ear and mastoid</a:t>
            </a:r>
          </a:p>
          <a:p>
            <a:r>
              <a:rPr lang="en-US" sz="1200" kern="1200" dirty="0" smtClean="0">
                <a:solidFill>
                  <a:schemeClr val="tx1"/>
                </a:solidFill>
                <a:effectLst/>
                <a:latin typeface="+mn-lt"/>
                <a:ea typeface="+mn-ea"/>
                <a:cs typeface="+mn-cs"/>
              </a:rPr>
              <a:t>H80-H83	Disease of inner ear</a:t>
            </a:r>
          </a:p>
          <a:p>
            <a:r>
              <a:rPr lang="en-US" sz="1200" kern="1200" dirty="0" smtClean="0">
                <a:solidFill>
                  <a:schemeClr val="tx1"/>
                </a:solidFill>
                <a:effectLst/>
                <a:latin typeface="+mn-lt"/>
                <a:ea typeface="+mn-ea"/>
                <a:cs typeface="+mn-cs"/>
              </a:rPr>
              <a:t>H90-H94	Other disorders of ear</a:t>
            </a:r>
          </a:p>
          <a:p>
            <a:r>
              <a:rPr lang="en-US" sz="1200" kern="1200" dirty="0" smtClean="0">
                <a:solidFill>
                  <a:schemeClr val="tx1"/>
                </a:solidFill>
                <a:effectLst/>
                <a:latin typeface="+mn-lt"/>
                <a:ea typeface="+mn-ea"/>
                <a:cs typeface="+mn-cs"/>
              </a:rPr>
              <a:t>H95	Intraoperative and post procedural complications and disorders of ear and  mastoid process, not elsewhere classified.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no chapter-specific guidelines for this chapter but there is an expectation of future changes/updates as noted with the chapter of the eye.</a:t>
            </a:r>
          </a:p>
          <a:p>
            <a:endParaRPr lang="en-US" baseline="0" dirty="0" smtClean="0"/>
          </a:p>
          <a:p>
            <a:r>
              <a:rPr lang="en-US" baseline="0" dirty="0" smtClean="0"/>
              <a:t>Alright Jennifer, do you want to take it over from here? </a:t>
            </a:r>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t>38</a:t>
            </a:fld>
            <a:endParaRPr lang="en-US" dirty="0"/>
          </a:p>
        </p:txBody>
      </p:sp>
    </p:spTree>
    <p:extLst>
      <p:ext uri="{BB962C8B-B14F-4D97-AF65-F5344CB8AC3E}">
        <p14:creationId xmlns:p14="http://schemas.microsoft.com/office/powerpoint/2010/main" val="22003174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from: http://office.microsoft.com/en-us/images/results.aspx?qu=New&amp;ex=1#ai:MC900105188|</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major change to this chapter is the fact</a:t>
            </a:r>
            <a:r>
              <a:rPr lang="en-US" baseline="0" dirty="0" smtClean="0"/>
              <a:t> that the t</a:t>
            </a:r>
            <a:r>
              <a:rPr lang="en-US" dirty="0" smtClean="0"/>
              <a:t>ype of hypertension is no longer required (benign, malignant, unspecified).  As a result, the hypertension table has been eliminated.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will notice on this slide that both benign and malignant</a:t>
            </a:r>
            <a:r>
              <a:rPr lang="en-US" baseline="0" dirty="0" smtClean="0"/>
              <a:t> are nonessential modifiers. This means that the presence or absence of those terms do not change the code selection.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Mary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Ah – nonessential modifiers – this was a convention in ICD-9-CM as well, of course with hypertension they have added benign and malignant as nonessential modifiers thus as Jennifer just said – this means their presence or absence does not change the code selection, right Jennifer?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Yes, that’s right Mary. In addition, the guideline for Elevated Blood Pressure has been removed from ICD-10-CM.  The Alphabetic Index in ICD-10-CM instructs you to “see also Hypertension” unless specified as an elevated blood pressure reading without diagnosis of hypertension.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ED36923-8371-4197-A458-0956D71E48B3}" type="slidenum">
              <a:rPr lang="en-US" smtClean="0"/>
              <a:t>39</a:t>
            </a:fld>
            <a:endParaRPr lang="en-US" dirty="0"/>
          </a:p>
        </p:txBody>
      </p:sp>
    </p:spTree>
    <p:extLst>
      <p:ext uri="{BB962C8B-B14F-4D97-AF65-F5344CB8AC3E}">
        <p14:creationId xmlns:p14="http://schemas.microsoft.com/office/powerpoint/2010/main" val="1798975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http://office.microsoft.com/en-us/images/results.aspx?qu=compare&amp;ex=1#ai:MC900435278|</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a:t>
            </a:r>
          </a:p>
          <a:p>
            <a:endParaRPr lang="en-US" dirty="0" smtClean="0"/>
          </a:p>
          <a:p>
            <a:r>
              <a:rPr lang="en-US" sz="1200" kern="1200" dirty="0" smtClean="0">
                <a:solidFill>
                  <a:schemeClr val="tx1"/>
                </a:solidFill>
                <a:effectLst/>
                <a:latin typeface="+mn-lt"/>
                <a:ea typeface="+mn-ea"/>
                <a:cs typeface="+mn-cs"/>
              </a:rPr>
              <a:t>ICD-10-CM represents a significant improvement over ICD-9-CM. The biggest change is the sheer volume of codes, going from approximately 13,000 codes in ICD-9-CM to approximately 68,000 codes in ICD-10-CM.  The expansion provides the ability to offer codes that have a great deal more detail than was available in ICD-9.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realize this slide looks intimidating – but hold on. . . .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ICD-10-CM consists of 21 chapters compared to 17 chapters in ICD-9-CM, and all codes are now alphanumeric.</a:t>
            </a:r>
          </a:p>
          <a:p>
            <a:r>
              <a:rPr lang="en-US" sz="1200" kern="1200" dirty="0" smtClean="0">
                <a:solidFill>
                  <a:schemeClr val="tx1"/>
                </a:solidFill>
                <a:effectLst/>
                <a:latin typeface="+mn-lt"/>
                <a:ea typeface="+mn-ea"/>
                <a:cs typeface="+mn-cs"/>
              </a:rPr>
              <a:t>Diagnosis coding under ICD-10-CM uses 3 to 7 characters instead of the 3 to 5 digits used with ICD-9-CM, but the format of the codes is similar.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Diseases and conditions of the sense organs (eyes and ears) have been separated from the nervous system diseases and conditions and have their own chapters in ICD-10-CM</a:t>
            </a:r>
          </a:p>
          <a:p>
            <a:r>
              <a:rPr lang="en-US" sz="1200" kern="1200" dirty="0" smtClean="0">
                <a:solidFill>
                  <a:schemeClr val="tx1"/>
                </a:solidFill>
                <a:effectLst/>
                <a:latin typeface="+mn-lt"/>
                <a:ea typeface="+mn-ea"/>
                <a:cs typeface="+mn-cs"/>
              </a:rPr>
              <a:t>To reflect current medical knowledge, certain diseases have been reclassified (or reassigned) to a more appropriate chapter in ICD-10-CM.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contrast to ICD-9-CM which classifies injuries by type, ICD-10-CM groups injuries first by specific site (head, arm, leg, and such) and then by type of injury (fracture, open wound, and the like) </a:t>
            </a:r>
          </a:p>
          <a:p>
            <a:r>
              <a:rPr lang="en-US" sz="1200" kern="1200" dirty="0" smtClean="0">
                <a:solidFill>
                  <a:schemeClr val="tx1"/>
                </a:solidFill>
                <a:effectLst/>
                <a:latin typeface="+mn-lt"/>
                <a:ea typeface="+mn-ea"/>
                <a:cs typeface="+mn-cs"/>
              </a:rPr>
              <a:t>ICD-9-CM’s V and E code supplemental classifications are incorporated into the main classification in ICD-10-CM.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last but not least, ICD-9-CM has 3 tables = hypertension, Drugs and Chemicals,</a:t>
            </a:r>
            <a:r>
              <a:rPr lang="en-US" sz="1200" kern="1200" baseline="0" dirty="0" smtClean="0">
                <a:solidFill>
                  <a:schemeClr val="tx1"/>
                </a:solidFill>
                <a:effectLst/>
                <a:latin typeface="+mn-lt"/>
                <a:ea typeface="+mn-ea"/>
                <a:cs typeface="+mn-cs"/>
              </a:rPr>
              <a:t> and Neoplasms.  In ICD-10, there are only 2 tables = Drugs and Chemicals, and Neoplasms.   Later in this presentation we will discuss how the hypertension codes/rules have been tweaked.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t>4</a:t>
            </a:fld>
            <a:endParaRPr lang="en-US" dirty="0"/>
          </a:p>
        </p:txBody>
      </p:sp>
    </p:spTree>
    <p:extLst>
      <p:ext uri="{BB962C8B-B14F-4D97-AF65-F5344CB8AC3E}">
        <p14:creationId xmlns:p14="http://schemas.microsoft.com/office/powerpoint/2010/main" val="39195921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we mentioned a bit earlier, the timeframe for coding an acute MI in ICD-10-CM is now equal to, or less than, four weeks old whereas it was eight weeks in ICD-9-CM. </a:t>
            </a:r>
            <a:r>
              <a:rPr lang="en-US" dirty="0" smtClean="0"/>
              <a:t>The episode of care concept has been eliminated.  ICD 10 CM classifies acute</a:t>
            </a:r>
            <a:r>
              <a:rPr lang="en-US" baseline="0" dirty="0" smtClean="0"/>
              <a:t> </a:t>
            </a:r>
            <a:r>
              <a:rPr lang="en-US" dirty="0" smtClean="0"/>
              <a:t>MI into two categories, initial Acute MI or subsequent Acute MI, regardless of the episode of care. Continued care after the 4 week initial care timeframe is reported with the appropriate aftercare code.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will also note terminology changes which reflect more current medical practice, such as the term AMI in ICD-9-CM changes to STEMI and NSTEMI in ICD-10-CM.</a:t>
            </a:r>
            <a:endParaRPr lang="en-US" dirty="0" smtClean="0"/>
          </a:p>
          <a:p>
            <a:endParaRPr lang="en-US" dirty="0" smtClean="0"/>
          </a:p>
          <a:p>
            <a:r>
              <a:rPr lang="en-US" sz="1200" kern="1200" dirty="0" smtClean="0">
                <a:solidFill>
                  <a:schemeClr val="tx1"/>
                </a:solidFill>
                <a:effectLst/>
                <a:latin typeface="+mn-lt"/>
                <a:ea typeface="+mn-ea"/>
                <a:cs typeface="+mn-cs"/>
              </a:rPr>
              <a:t>There are also new guidelines for Atherosclerotic Coronary Artery Disease and Angina; and Subsequent acute myocardial infarction.  Since there have been several changes to this chapter with ICD-10-CM,</a:t>
            </a:r>
            <a:r>
              <a:rPr lang="en-US" sz="1200" kern="1200" baseline="0" dirty="0" smtClean="0">
                <a:solidFill>
                  <a:schemeClr val="tx1"/>
                </a:solidFill>
                <a:effectLst/>
                <a:latin typeface="+mn-lt"/>
                <a:ea typeface="+mn-ea"/>
                <a:cs typeface="+mn-cs"/>
              </a:rPr>
              <a:t> you’ll want to be sure to take a good look at the guidelines for this chapter in ICD-10-CM.</a:t>
            </a:r>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t>40</a:t>
            </a:fld>
            <a:endParaRPr lang="en-US" dirty="0"/>
          </a:p>
        </p:txBody>
      </p:sp>
    </p:spTree>
    <p:extLst>
      <p:ext uri="{BB962C8B-B14F-4D97-AF65-F5344CB8AC3E}">
        <p14:creationId xmlns:p14="http://schemas.microsoft.com/office/powerpoint/2010/main" val="27836770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Now I’d like to ask another a poll question.  </a:t>
            </a:r>
          </a:p>
          <a:p>
            <a:endParaRPr lang="en-US" dirty="0" smtClean="0"/>
          </a:p>
          <a:p>
            <a:r>
              <a:rPr lang="en-US" dirty="0" smtClean="0"/>
              <a:t>True or False?  Similar to</a:t>
            </a:r>
            <a:r>
              <a:rPr lang="en-US" baseline="0" dirty="0" smtClean="0"/>
              <a:t> ICD-9-CM, a</a:t>
            </a:r>
            <a:r>
              <a:rPr lang="en-US" sz="1200" b="0" i="0" u="none" strike="noStrike" kern="1200" baseline="0" dirty="0" smtClean="0">
                <a:solidFill>
                  <a:schemeClr val="tx1"/>
                </a:solidFill>
                <a:latin typeface="+mn-lt"/>
                <a:ea typeface="+mn-ea"/>
                <a:cs typeface="+mn-cs"/>
              </a:rPr>
              <a:t>ll categories are 3 characters? </a:t>
            </a:r>
          </a:p>
          <a:p>
            <a:endParaRPr lang="en-US" sz="1200" b="0" i="0" u="none" strike="noStrike" kern="1200" baseline="0" dirty="0" smtClean="0">
              <a:solidFill>
                <a:schemeClr val="tx1"/>
              </a:solidFill>
              <a:latin typeface="+mn-lt"/>
              <a:ea typeface="+mn-ea"/>
              <a:cs typeface="+mn-cs"/>
            </a:endParaRPr>
          </a:p>
          <a:p>
            <a:r>
              <a:rPr lang="en-US" dirty="0" smtClean="0"/>
              <a:t>To answer this question, use the blue polling</a:t>
            </a:r>
            <a:r>
              <a:rPr lang="en-US" baseline="0" dirty="0" smtClean="0"/>
              <a:t> icon above my head.  We’ll move on and come back to your results in just a moment.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41</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Image from: http://office.microsoft.com/en-us/images/results.aspx?qu=lung&amp;ex=1#ai:MC900287105|</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chapter contains some new instruction notes related to coding respiratory conditions.  When a respiratory condition is described as occurring in more than one site and is not specifically indexed, it should be classified to the lower anatomic site.  For example, tracheobronchitis would be classified to bronchitis.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are also several instructional notes directing you to  </a:t>
            </a:r>
            <a:r>
              <a:rPr lang="en-US" sz="1200" b="1" i="0" u="none" strike="noStrike" kern="1200" baseline="0" dirty="0" smtClean="0">
                <a:solidFill>
                  <a:schemeClr val="tx1"/>
                </a:solidFill>
                <a:latin typeface="+mn-lt"/>
                <a:ea typeface="+mn-ea"/>
                <a:cs typeface="+mn-cs"/>
              </a:rPr>
              <a:t>Use an additional </a:t>
            </a:r>
            <a:r>
              <a:rPr lang="en-US" sz="1200" b="0" i="0" u="none" strike="noStrike" kern="1200" baseline="0" dirty="0" smtClean="0">
                <a:solidFill>
                  <a:schemeClr val="tx1"/>
                </a:solidFill>
                <a:latin typeface="+mn-lt"/>
                <a:ea typeface="+mn-ea"/>
                <a:cs typeface="+mn-cs"/>
              </a:rPr>
              <a:t>code, where applicable, to identify:</a:t>
            </a:r>
          </a:p>
          <a:p>
            <a:r>
              <a:rPr lang="en-US" sz="1200" b="0" i="0" u="none" strike="noStrike" kern="1200" baseline="0" dirty="0" smtClean="0">
                <a:solidFill>
                  <a:schemeClr val="tx1"/>
                </a:solidFill>
                <a:latin typeface="+mn-lt"/>
                <a:ea typeface="+mn-ea"/>
                <a:cs typeface="+mn-cs"/>
              </a:rPr>
              <a:t>exposure to environmental tobacco smoke (Z77.22)</a:t>
            </a:r>
          </a:p>
          <a:p>
            <a:r>
              <a:rPr lang="en-US" sz="1200" b="0" i="0" u="none" strike="noStrike" kern="1200" baseline="0" dirty="0" smtClean="0">
                <a:solidFill>
                  <a:schemeClr val="tx1"/>
                </a:solidFill>
                <a:latin typeface="+mn-lt"/>
                <a:ea typeface="+mn-ea"/>
                <a:cs typeface="+mn-cs"/>
              </a:rPr>
              <a:t>exposure to tobacco smoke in the perinatal period (P96.81)</a:t>
            </a:r>
          </a:p>
          <a:p>
            <a:r>
              <a:rPr lang="en-US" sz="1200" b="0" i="0" u="none" strike="noStrike" kern="1200" baseline="0" dirty="0" smtClean="0">
                <a:solidFill>
                  <a:schemeClr val="tx1"/>
                </a:solidFill>
                <a:latin typeface="+mn-lt"/>
                <a:ea typeface="+mn-ea"/>
                <a:cs typeface="+mn-cs"/>
              </a:rPr>
              <a:t>history of tobacco use (Z87.891)</a:t>
            </a:r>
          </a:p>
          <a:p>
            <a:r>
              <a:rPr lang="en-US" sz="1200" b="0" i="0" u="none" strike="noStrike" kern="1200" baseline="0" dirty="0" smtClean="0">
                <a:solidFill>
                  <a:schemeClr val="tx1"/>
                </a:solidFill>
                <a:latin typeface="+mn-lt"/>
                <a:ea typeface="+mn-ea"/>
                <a:cs typeface="+mn-cs"/>
              </a:rPr>
              <a:t>occupational exposure to environmental tobacco smoke (Z57.31)</a:t>
            </a:r>
          </a:p>
          <a:p>
            <a:r>
              <a:rPr lang="en-US" sz="1200" b="0" i="0" u="none" strike="noStrike" kern="1200" baseline="0" dirty="0" smtClean="0">
                <a:solidFill>
                  <a:schemeClr val="tx1"/>
                </a:solidFill>
                <a:latin typeface="+mn-lt"/>
                <a:ea typeface="+mn-ea"/>
                <a:cs typeface="+mn-cs"/>
              </a:rPr>
              <a:t>tobacco dependence (F17.-)</a:t>
            </a:r>
          </a:p>
          <a:p>
            <a:r>
              <a:rPr lang="en-US" sz="1200" b="0" i="0" u="none" strike="noStrike" kern="1200" baseline="0" dirty="0" smtClean="0">
                <a:solidFill>
                  <a:schemeClr val="tx1"/>
                </a:solidFill>
                <a:latin typeface="+mn-lt"/>
                <a:ea typeface="+mn-ea"/>
                <a:cs typeface="+mn-cs"/>
              </a:rPr>
              <a:t>tobacco use (Z72.0)</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ICD-10-CM now provides a guideline for Ventilator Associated Pneumonia, where ICD-9 did not. According to these new guidelines, code J95.851 for Ventilator associated pneumonia, should be assigned only when the provider has documented ventilator associated pneumonia (VAP). An additional code to identify the organism should also be assigned. Do not assign an additional code from categories J12-J18 to identify the type of pneumonia.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Code J95.851 for Ventilator associated pneumonia should not be assigned for cases where the patient has pneumonia and is on a mechanical ventilator and the provider has not specifically stated that the pneumonia is ventilator-associated pneumonia.  If the documentation is unclear as to whether the patient has a pneumonia that is a complication attributable to the mechanical ventilator, query the provider.</a:t>
            </a:r>
          </a:p>
          <a:p>
            <a:endParaRPr lang="en-US" sz="1200" b="0" i="0" u="none" strike="noStrike" kern="1200" baseline="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Another change is that ICD-10-CM classifies asthma according to the severity; intermittent, mild persistent, moderate persistent and severe persistent.  </a:t>
            </a:r>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t>42</a:t>
            </a:fld>
            <a:endParaRPr lang="en-US" dirty="0"/>
          </a:p>
        </p:txBody>
      </p:sp>
    </p:spTree>
    <p:extLst>
      <p:ext uri="{BB962C8B-B14F-4D97-AF65-F5344CB8AC3E}">
        <p14:creationId xmlns:p14="http://schemas.microsoft.com/office/powerpoint/2010/main" val="15589452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endParaRPr lang="en-US" dirty="0" smtClean="0"/>
          </a:p>
          <a:p>
            <a:r>
              <a:rPr lang="en-US" dirty="0" smtClean="0"/>
              <a:t>Here is another chapter where</a:t>
            </a:r>
            <a:r>
              <a:rPr lang="en-US" baseline="0" dirty="0" smtClean="0"/>
              <a:t> the guidelines are reserved for future expansion.  Of note with this chapter, there has been a change in terminology.  The term “</a:t>
            </a:r>
            <a:r>
              <a:rPr lang="en-US" dirty="0" smtClean="0"/>
              <a:t>Hemorrhage” is used when referring to gastric ulcers.  Bleeding on</a:t>
            </a:r>
            <a:r>
              <a:rPr lang="en-US" baseline="0" dirty="0" smtClean="0"/>
              <a:t> the other hand </a:t>
            </a:r>
            <a:r>
              <a:rPr lang="en-US" dirty="0" smtClean="0"/>
              <a:t>is used when referring to gastritis, duodenitis, diverticulosis, and diverticulitis.</a:t>
            </a:r>
          </a:p>
          <a:p>
            <a:endParaRPr lang="en-US" dirty="0" smtClean="0"/>
          </a:p>
          <a:p>
            <a:r>
              <a:rPr lang="en-US" dirty="0" smtClean="0"/>
              <a:t>The</a:t>
            </a:r>
            <a:r>
              <a:rPr lang="en-US" baseline="0" dirty="0" smtClean="0"/>
              <a:t> classification of </a:t>
            </a:r>
            <a:r>
              <a:rPr lang="en-US" dirty="0" smtClean="0"/>
              <a:t>Crohn’s disease has been expanded to the fourth, fifth, and sixth characters in contrast to ICD-9-CM.  The expansion at the fourth character level specifies the site of the Crohn’s disease, the fifth character indicates whether a complication was present, and the sixth character further classifies the specific complication.  I showed an example of this earlier when we discussed combination</a:t>
            </a:r>
            <a:r>
              <a:rPr lang="en-US" baseline="0" dirty="0" smtClean="0"/>
              <a:t> codes.  </a:t>
            </a:r>
            <a:r>
              <a:rPr lang="en-US" dirty="0" smtClean="0"/>
              <a:t>This </a:t>
            </a:r>
            <a:r>
              <a:rPr lang="en-US" baseline="0" dirty="0" smtClean="0"/>
              <a:t>is another example of how ICD-10-CM provides a greater level of detail in the codes.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t>43</a:t>
            </a:fld>
            <a:endParaRPr lang="en-US" dirty="0"/>
          </a:p>
        </p:txBody>
      </p:sp>
    </p:spTree>
    <p:extLst>
      <p:ext uri="{BB962C8B-B14F-4D97-AF65-F5344CB8AC3E}">
        <p14:creationId xmlns:p14="http://schemas.microsoft.com/office/powerpoint/2010/main" val="28841845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a:t>
            </a:r>
            <a:endParaRPr lang="en-US" b="0" dirty="0" smtClean="0"/>
          </a:p>
          <a:p>
            <a:endParaRPr lang="en-US" b="0" dirty="0" smtClean="0"/>
          </a:p>
          <a:p>
            <a:endParaRPr lang="en-US" b="0" dirty="0" smtClean="0"/>
          </a:p>
          <a:p>
            <a:endParaRPr lang="en-US" b="0" dirty="0" smtClean="0"/>
          </a:p>
          <a:p>
            <a:endParaRPr lang="en-US" b="0" dirty="0" smtClean="0"/>
          </a:p>
          <a:p>
            <a:endParaRPr lang="en-US" b="0" dirty="0" smtClean="0"/>
          </a:p>
          <a:p>
            <a:endParaRPr lang="en-US" b="1" dirty="0"/>
          </a:p>
        </p:txBody>
      </p:sp>
      <p:sp>
        <p:nvSpPr>
          <p:cNvPr id="4" name="Slide Number Placeholder 3"/>
          <p:cNvSpPr>
            <a:spLocks noGrp="1"/>
          </p:cNvSpPr>
          <p:nvPr>
            <p:ph type="sldNum" sz="quarter" idx="10"/>
          </p:nvPr>
        </p:nvSpPr>
        <p:spPr/>
        <p:txBody>
          <a:bodyPr/>
          <a:lstStyle/>
          <a:p>
            <a:fld id="{08AA51C3-518F-4F0D-B932-9AF47A2C9D15}" type="slidenum">
              <a:rPr lang="en-US" smtClean="0"/>
              <a:t>44</a:t>
            </a:fld>
            <a:endParaRPr lang="en-US" dirty="0"/>
          </a:p>
        </p:txBody>
      </p:sp>
    </p:spTree>
    <p:extLst>
      <p:ext uri="{BB962C8B-B14F-4D97-AF65-F5344CB8AC3E}">
        <p14:creationId xmlns:p14="http://schemas.microsoft.com/office/powerpoint/2010/main" val="15877375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Shutterstock Image ID:74584075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endParaRPr lang="en-US" dirty="0" smtClean="0"/>
          </a:p>
          <a:p>
            <a:r>
              <a:rPr lang="en-US" dirty="0" smtClean="0"/>
              <a:t>Chapter</a:t>
            </a:r>
            <a:r>
              <a:rPr lang="en-US" baseline="0" dirty="0" smtClean="0"/>
              <a:t> 12 covers conditions such as ulcers, dermatitis, and eczema.  </a:t>
            </a:r>
            <a:r>
              <a:rPr lang="en-US" dirty="0" smtClean="0"/>
              <a:t>While ICD-9-CM did add a subcategory for pressure ulcer stages in FY 2009, and two codes were required to code this specificity.  In</a:t>
            </a:r>
            <a:r>
              <a:rPr lang="en-US" baseline="0" dirty="0" smtClean="0"/>
              <a:t> </a:t>
            </a:r>
            <a:r>
              <a:rPr lang="en-US" dirty="0" smtClean="0"/>
              <a:t>ICD-10-CM, ulcer stages are classified on severity, which is designated by stages 1-4, unspecified and unstageable.  Codes from category, L89, Pressure ulcer, are now combination codes that identify the site of the pressure ulcer (including laterality) as well as the stage of the ulcer.  You will assign as many codes from L89 as needed to identify each</a:t>
            </a:r>
            <a:r>
              <a:rPr lang="en-US" baseline="0" dirty="0" smtClean="0"/>
              <a:t> </a:t>
            </a:r>
            <a:r>
              <a:rPr lang="en-US" dirty="0" smtClean="0"/>
              <a:t>of the pressure ulcers the patient may have.</a:t>
            </a:r>
          </a:p>
          <a:p>
            <a:endParaRPr lang="en-US" dirty="0" smtClean="0"/>
          </a:p>
          <a:p>
            <a:r>
              <a:rPr lang="en-US" sz="1200" kern="1200" dirty="0" smtClean="0">
                <a:solidFill>
                  <a:schemeClr val="tx1"/>
                </a:solidFill>
                <a:effectLst/>
                <a:latin typeface="+mn-lt"/>
                <a:ea typeface="+mn-ea"/>
                <a:cs typeface="+mn-cs"/>
              </a:rPr>
              <a:t>There are several ICD-10-CM guidelines specific to ulcer staging, which you should review and become familiar with. </a:t>
            </a:r>
          </a:p>
          <a:p>
            <a:endParaRPr lang="en-US" sz="1200" kern="1200" dirty="0" smtClean="0">
              <a:solidFill>
                <a:schemeClr val="tx1"/>
              </a:solidFill>
              <a:effectLst/>
              <a:latin typeface="+mn-lt"/>
              <a:ea typeface="+mn-ea"/>
              <a:cs typeface="+mn-cs"/>
            </a:endParaRPr>
          </a:p>
          <a:p>
            <a:r>
              <a:rPr lang="en-US" dirty="0" smtClean="0"/>
              <a:t>Instructions for coding dermatitis and eczema have been expanded in Chapter 12.  For example, the note “in this block the terms dermatitis and eczema are used synonymously and interchangeably” has been added to categories L20-L30.  </a:t>
            </a:r>
          </a:p>
          <a:p>
            <a:endParaRPr lang="en-US" dirty="0" smtClean="0"/>
          </a:p>
          <a:p>
            <a:r>
              <a:rPr lang="en-US" dirty="0" smtClean="0"/>
              <a:t>With the formation of new categories for allergic and irritant contact dermatitis, new instructions on which condition to code first, that is the drug or substance, have also been created.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t>45</a:t>
            </a:fld>
            <a:endParaRPr lang="en-US" dirty="0"/>
          </a:p>
        </p:txBody>
      </p:sp>
    </p:spTree>
    <p:extLst>
      <p:ext uri="{BB962C8B-B14F-4D97-AF65-F5344CB8AC3E}">
        <p14:creationId xmlns:p14="http://schemas.microsoft.com/office/powerpoint/2010/main" val="42584786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endParaRPr lang="en-US" dirty="0" smtClean="0"/>
          </a:p>
          <a:p>
            <a:r>
              <a:rPr lang="en-US" dirty="0" smtClean="0"/>
              <a:t>Now let’s pause for a moment and take a look at your poll results.  </a:t>
            </a:r>
          </a:p>
          <a:p>
            <a:endParaRPr lang="en-US" dirty="0" smtClean="0"/>
          </a:p>
          <a:p>
            <a:r>
              <a:rPr lang="en-US" dirty="0" smtClean="0"/>
              <a:t>The question was:</a:t>
            </a:r>
            <a:r>
              <a:rPr lang="en-US" baseline="0" dirty="0" smtClean="0"/>
              <a:t> True/False, </a:t>
            </a:r>
            <a:r>
              <a:rPr lang="en-US" dirty="0" smtClean="0"/>
              <a:t>Similar to</a:t>
            </a:r>
            <a:r>
              <a:rPr lang="en-US" baseline="0" dirty="0" smtClean="0"/>
              <a:t> ICD-9-CM, a</a:t>
            </a:r>
            <a:r>
              <a:rPr lang="en-US" sz="1200" b="0" i="0" u="none" strike="noStrike" kern="1200" baseline="0" dirty="0" smtClean="0">
                <a:solidFill>
                  <a:schemeClr val="tx1"/>
                </a:solidFill>
                <a:latin typeface="+mn-lt"/>
                <a:ea typeface="+mn-ea"/>
                <a:cs typeface="+mn-cs"/>
              </a:rPr>
              <a:t>ll categories are 3 characters? </a:t>
            </a:r>
            <a:endParaRPr lang="en-US" dirty="0" smtClean="0"/>
          </a:p>
          <a:p>
            <a:endParaRPr lang="en-US" dirty="0" smtClean="0"/>
          </a:p>
          <a:p>
            <a:r>
              <a:rPr lang="en-US" dirty="0" smtClean="0"/>
              <a:t>The correct</a:t>
            </a:r>
            <a:r>
              <a:rPr lang="en-US" baseline="0" dirty="0" smtClean="0"/>
              <a:t> answer is True.  Although the codes may be longer in length, ICD-10-CM codes follow the same basic structure as the ICD-9 codes.  </a:t>
            </a:r>
            <a:r>
              <a:rPr lang="en-US" sz="1200" b="0" i="0" u="none" strike="noStrike" kern="1200" baseline="0" dirty="0" smtClean="0">
                <a:solidFill>
                  <a:schemeClr val="tx1"/>
                </a:solidFill>
                <a:latin typeface="+mn-lt"/>
                <a:ea typeface="+mn-ea"/>
                <a:cs typeface="+mn-cs"/>
              </a:rPr>
              <a:t>All categories are 3 characters. A three-character category that has no further subdivision is equivalent to a code. Codes may be 3, 4, 5, 6 or 7 characters. </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 know we are covering a lot of material here.  I</a:t>
            </a:r>
            <a:r>
              <a:rPr lang="en-US" baseline="0" dirty="0" smtClean="0"/>
              <a:t>f you have any questions, remember to use the orange “Ask The Presenter” icon.</a:t>
            </a:r>
            <a:endParaRPr lang="en-US" dirty="0" smtClean="0"/>
          </a:p>
          <a:p>
            <a:endParaRPr lang="en-US" baseline="0" dirty="0" smtClean="0"/>
          </a:p>
          <a:p>
            <a:r>
              <a:rPr lang="en-US" sz="1200" kern="1200" dirty="0" smtClean="0">
                <a:solidFill>
                  <a:schemeClr val="tx1"/>
                </a:solidFill>
                <a:effectLst/>
                <a:latin typeface="+mn-lt"/>
                <a:ea typeface="+mn-ea"/>
                <a:cs typeface="+mn-cs"/>
              </a:rPr>
              <a:t>And now we’ll get</a:t>
            </a:r>
            <a:r>
              <a:rPr lang="en-US" sz="1200" kern="1200" baseline="0" dirty="0" smtClean="0">
                <a:solidFill>
                  <a:schemeClr val="tx1"/>
                </a:solidFill>
                <a:effectLst/>
                <a:latin typeface="+mn-lt"/>
                <a:ea typeface="+mn-ea"/>
                <a:cs typeface="+mn-cs"/>
              </a:rPr>
              <a:t> back to our presentation – Mary, back to you.</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46</a:t>
            </a:fld>
            <a:endParaRPr lang="en-US" dirty="0"/>
          </a:p>
        </p:txBody>
      </p:sp>
    </p:spTree>
    <p:extLst>
      <p:ext uri="{BB962C8B-B14F-4D97-AF65-F5344CB8AC3E}">
        <p14:creationId xmlns:p14="http://schemas.microsoft.com/office/powerpoint/2010/main" val="16856032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from: http://office.microsoft.com/en-us/images/results.aspx?qu=Magnify&amp;ex=1#ai:MC900437797|</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effectLst/>
                <a:latin typeface="+mn-lt"/>
                <a:ea typeface="+mn-ea"/>
                <a:cs typeface="+mn-cs"/>
              </a:rPr>
              <a:t>Are we having fun yet?    Are you still awake out there???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Chapter 13 – disease of the musculoskeletal system has added many more subchapters, categories, and codes than ICD-9-CM. Also – there  are conditions added to this chapter not previously associated with diseases from the musculoskeletal system - such as gout which has moved from the endocrine chapter in ICD-9-CM to Musculoskeletal in ICD-10-CM.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Most of the codes within Chapter 13 have site and laterality designations. The site represents the bone, joint or the muscle involved.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some conditions where more than one bone, joint or muscle is usually involved, such as osteoarthritis, there is a “multiple sites” code available. For categories where no multiple site code is provided and more than one bone, joint or muscle is involved, multiple codes should be used to indicate the different sites involved.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are new guidelines specific to Osteoporosis (with or without pathological fracture). Osteoporosis is a </a:t>
            </a:r>
            <a:r>
              <a:rPr lang="en-US" sz="1200" b="1" kern="1200" dirty="0" smtClean="0">
                <a:solidFill>
                  <a:schemeClr val="tx1"/>
                </a:solidFill>
                <a:effectLst/>
                <a:latin typeface="+mn-lt"/>
                <a:ea typeface="+mn-ea"/>
                <a:cs typeface="+mn-cs"/>
              </a:rPr>
              <a:t>SYSTEMIC</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condition, meaning that all bones of the musculoskeletal system are affected. Therefore, site is not a component of the codes category M81 codes for Osteoporosis  without current pathological fracture and code category M80 for Osteoporosis with current pathological fracture with instructions to identify the site of the fracture, not the osteoporosis.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D36923-8371-4197-A458-0956D71E48B3}" type="slidenum">
              <a:rPr lang="en-US" smtClean="0"/>
              <a:t>47</a:t>
            </a:fld>
            <a:endParaRPr lang="en-US" dirty="0"/>
          </a:p>
        </p:txBody>
      </p:sp>
    </p:spTree>
    <p:extLst>
      <p:ext uri="{BB962C8B-B14F-4D97-AF65-F5344CB8AC3E}">
        <p14:creationId xmlns:p14="http://schemas.microsoft.com/office/powerpoint/2010/main" val="37548204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a:t>
            </a:r>
          </a:p>
          <a:p>
            <a:endParaRPr lang="en-US" dirty="0" smtClean="0"/>
          </a:p>
          <a:p>
            <a:r>
              <a:rPr lang="en-US" sz="1200" kern="1200" dirty="0" smtClean="0">
                <a:solidFill>
                  <a:schemeClr val="tx1"/>
                </a:solidFill>
                <a:effectLst/>
                <a:latin typeface="+mn-lt"/>
                <a:ea typeface="+mn-ea"/>
                <a:cs typeface="+mn-cs"/>
              </a:rPr>
              <a:t>Throughout Chapter 14, disease of the GI system,  there are new INCLUDES notes that help to clarify the types of disorders that are classified to the various categories.   The example on the slide is for the category N70 to indicate that it also includes abscess of a fallopian tube or ovary.  Another example would be under category N95, there is a note stating that menopausal and other perimenopausal disorders due to naturally occurring menopause and perimenopause are classified here.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will also find many instruction notes throughout this chapter, such as: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Code also any associated kidney failure</a:t>
            </a:r>
          </a:p>
          <a:p>
            <a:r>
              <a:rPr lang="en-US" sz="1200" kern="1200" dirty="0" smtClean="0">
                <a:solidFill>
                  <a:schemeClr val="tx1"/>
                </a:solidFill>
                <a:effectLst/>
                <a:latin typeface="+mn-lt"/>
                <a:ea typeface="+mn-ea"/>
                <a:cs typeface="+mn-cs"/>
              </a:rPr>
              <a:t>--  Use additional code to identify infectious agent</a:t>
            </a:r>
          </a:p>
          <a:p>
            <a:r>
              <a:rPr lang="en-US" sz="1200" kern="1200" dirty="0" smtClean="0">
                <a:solidFill>
                  <a:schemeClr val="tx1"/>
                </a:solidFill>
                <a:effectLst/>
                <a:latin typeface="+mn-lt"/>
                <a:ea typeface="+mn-ea"/>
                <a:cs typeface="+mn-cs"/>
              </a:rPr>
              <a:t>--  Code also associated underlying condition</a:t>
            </a:r>
          </a:p>
          <a:p>
            <a:r>
              <a:rPr lang="en-US" sz="1200" kern="1200" dirty="0" smtClean="0">
                <a:solidFill>
                  <a:schemeClr val="tx1"/>
                </a:solidFill>
                <a:effectLst/>
                <a:latin typeface="+mn-lt"/>
                <a:ea typeface="+mn-ea"/>
                <a:cs typeface="+mn-cs"/>
              </a:rPr>
              <a:t>--  Coder first any associated (certain) condition</a:t>
            </a:r>
          </a:p>
          <a:p>
            <a:r>
              <a:rPr lang="en-US" sz="1200" kern="1200" dirty="0" smtClean="0">
                <a:solidFill>
                  <a:schemeClr val="tx1"/>
                </a:solidFill>
                <a:effectLst/>
                <a:latin typeface="+mn-lt"/>
                <a:ea typeface="+mn-ea"/>
                <a:cs typeface="+mn-cs"/>
              </a:rPr>
              <a:t>--  Use additional code to identify kidney transplant status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Doesn’t that sound familiar – code also   use additional code  . . .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D36923-8371-4197-A458-0956D71E48B3}" type="slidenum">
              <a:rPr lang="en-US" smtClean="0"/>
              <a:t>48</a:t>
            </a:fld>
            <a:endParaRPr lang="en-US" dirty="0"/>
          </a:p>
        </p:txBody>
      </p:sp>
    </p:spTree>
    <p:extLst>
      <p:ext uri="{BB962C8B-B14F-4D97-AF65-F5344CB8AC3E}">
        <p14:creationId xmlns:p14="http://schemas.microsoft.com/office/powerpoint/2010/main" val="7354190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http://office.microsoft.com/en-us/images/results.aspx?qu=birth&amp;ex=1#ai:MC900301286|</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a:t>
            </a:r>
          </a:p>
          <a:p>
            <a:endParaRPr lang="en-US" dirty="0" smtClean="0"/>
          </a:p>
          <a:p>
            <a:r>
              <a:rPr lang="en-US" sz="1200" kern="1200" dirty="0" smtClean="0">
                <a:solidFill>
                  <a:schemeClr val="tx1"/>
                </a:solidFill>
                <a:effectLst/>
                <a:latin typeface="+mn-lt"/>
                <a:ea typeface="+mn-ea"/>
                <a:cs typeface="+mn-cs"/>
              </a:rPr>
              <a:t>The final character for most codes within chapter 15 for pregnancy, childbirth and the puerperium identify the trimester of pregnancy instead of episode of care (delivered, antepartum, postpartum) as was the case with ICD-9-CM.  We had discussed this</a:t>
            </a:r>
            <a:r>
              <a:rPr lang="en-US" sz="1200" kern="1200" baseline="0" dirty="0" smtClean="0">
                <a:solidFill>
                  <a:schemeClr val="tx1"/>
                </a:solidFill>
                <a:effectLst/>
                <a:latin typeface="+mn-lt"/>
                <a:ea typeface="+mn-ea"/>
                <a:cs typeface="+mn-cs"/>
              </a:rPr>
              <a:t> change</a:t>
            </a:r>
            <a:r>
              <a:rPr lang="en-US" sz="1200" kern="1200" dirty="0" smtClean="0">
                <a:solidFill>
                  <a:schemeClr val="tx1"/>
                </a:solidFill>
                <a:effectLst/>
                <a:latin typeface="+mn-lt"/>
                <a:ea typeface="+mn-ea"/>
                <a:cs typeface="+mn-cs"/>
              </a:rPr>
              <a:t> earlier in the presentation.  In the event there is an obstetrical complication during an admission when the delivery occurs</a:t>
            </a:r>
            <a:r>
              <a:rPr lang="en-US" sz="1200" kern="1200" baseline="0" dirty="0" smtClean="0">
                <a:solidFill>
                  <a:schemeClr val="tx1"/>
                </a:solidFill>
                <a:effectLst/>
                <a:latin typeface="+mn-lt"/>
                <a:ea typeface="+mn-ea"/>
                <a:cs typeface="+mn-cs"/>
              </a:rPr>
              <a:t> AND there </a:t>
            </a:r>
            <a:r>
              <a:rPr lang="en-US" sz="1200" kern="1200" dirty="0" smtClean="0">
                <a:solidFill>
                  <a:schemeClr val="tx1"/>
                </a:solidFill>
                <a:effectLst/>
                <a:latin typeface="+mn-lt"/>
                <a:ea typeface="+mn-ea"/>
                <a:cs typeface="+mn-cs"/>
              </a:rPr>
              <a:t>is an “in childbirth” code option for the obstetric complication being coded, the “in childbirth” code should be assigned.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Guidelines have been added for preexisting conditions compared to conditions that are due to the pregnancy. Also of note there are new guidelines for Sepsis and septic shock complicating abortion, pregnancy, childbirth and the puerperium; Alcohol and tobacco use during pregnancy, childbirth and the puerperium; Poisoning, toxic effects, adverse effects and under dosing in a pregnant patient; Pregnancy associated cardiomyopathy; and Abuse in a pregnant patient – one of which directs us to use two codes – one defines the pregnancy and the other code defines the complication.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Also note that gestational diabetes coding guidelines have been revised as it pertains to indicating insulin use or not – which we did with ICD 9.  In ICD-10- the code itself reflects either diet controlled or insulin controlled. </a:t>
            </a:r>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t>49</a:t>
            </a:fld>
            <a:endParaRPr lang="en-US" dirty="0"/>
          </a:p>
        </p:txBody>
      </p:sp>
    </p:spTree>
    <p:extLst>
      <p:ext uri="{BB962C8B-B14F-4D97-AF65-F5344CB8AC3E}">
        <p14:creationId xmlns:p14="http://schemas.microsoft.com/office/powerpoint/2010/main" val="2269313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Let’s take</a:t>
            </a:r>
            <a:r>
              <a:rPr lang="en-US" sz="1200" b="0" kern="1200" baseline="0" dirty="0" smtClean="0">
                <a:solidFill>
                  <a:schemeClr val="tx1"/>
                </a:solidFill>
                <a:latin typeface="+mn-lt"/>
                <a:ea typeface="+mn-ea"/>
                <a:cs typeface="+mn-cs"/>
              </a:rPr>
              <a:t> a look at the structure of the ICD-10-CM code.  As you can see, the format is very similar to ICD-9, but longer in length.  </a:t>
            </a:r>
            <a:r>
              <a:rPr lang="en-US" sz="1200" b="0" kern="1200" dirty="0" smtClean="0">
                <a:solidFill>
                  <a:schemeClr val="tx1"/>
                </a:solidFill>
                <a:latin typeface="+mn-lt"/>
                <a:ea typeface="+mn-ea"/>
                <a:cs typeface="+mn-cs"/>
              </a:rPr>
              <a:t>The first character of an ICD-10-CM code is an alphabetic letter. </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All the letters of the alphabet are utilized with the exception of the letter “U”.</a:t>
            </a:r>
          </a:p>
          <a:p>
            <a:endParaRPr lang="en-US" sz="1200" b="0" kern="1200" dirty="0" smtClean="0">
              <a:solidFill>
                <a:schemeClr val="tx1"/>
              </a:solidFill>
              <a:latin typeface="+mn-lt"/>
              <a:ea typeface="+mn-ea"/>
              <a:cs typeface="+mn-cs"/>
            </a:endParaRPr>
          </a:p>
          <a:p>
            <a:r>
              <a:rPr lang="en-US" dirty="0" smtClean="0"/>
              <a:t>The second character is numeric, and characters 3-7</a:t>
            </a:r>
            <a:r>
              <a:rPr lang="en-US" baseline="0" dirty="0" smtClean="0"/>
              <a:t> can be </a:t>
            </a:r>
            <a:r>
              <a:rPr lang="en-US" dirty="0" smtClean="0"/>
              <a:t>alpha or numeric.  As with ICD-9, a decimal is placed after the first three characters.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Personal experience – I attended an Ohio Heath Information Management Convention – Physician coding roundtable.  My table had four attendees and all of us had coded more than 10 years – some like me had used ICD 8 – way back last century.  We found we had such difficulty getting the correct code because we ‘old people’ forgot that you had to look for instructions at the place where the code was, at the beginning of the code section, at the beginning of the category and in the index.  This is exactly how it works in ICD-9 – something we had all forgotten because we had a comfort level with ICD 9, we already knew what should be there.  It was a gotcha moment.</a:t>
            </a:r>
          </a:p>
          <a:p>
            <a:endParaRPr lang="en-US" dirty="0" smtClean="0"/>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Citation</a:t>
            </a:r>
            <a:r>
              <a:rPr lang="en-US" sz="1200" kern="1200" dirty="0" smtClean="0">
                <a:solidFill>
                  <a:schemeClr val="tx1"/>
                </a:solidFill>
                <a:latin typeface="+mn-lt"/>
                <a:ea typeface="+mn-ea"/>
                <a:cs typeface="+mn-cs"/>
              </a:rPr>
              <a:t>:</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Barta, Ann; et al.. "ICD-10-CM Primer." </a:t>
            </a:r>
            <a:r>
              <a:rPr lang="en-US" sz="1200" i="1" kern="1200" dirty="0" smtClean="0">
                <a:solidFill>
                  <a:schemeClr val="tx1"/>
                </a:solidFill>
                <a:latin typeface="+mn-lt"/>
                <a:ea typeface="+mn-ea"/>
                <a:cs typeface="+mn-cs"/>
              </a:rPr>
              <a:t>Journal of AHIMA</a:t>
            </a:r>
            <a:r>
              <a:rPr lang="en-US" sz="1200" kern="1200" dirty="0" smtClean="0">
                <a:solidFill>
                  <a:schemeClr val="tx1"/>
                </a:solidFill>
                <a:latin typeface="+mn-lt"/>
                <a:ea typeface="+mn-ea"/>
                <a:cs typeface="+mn-cs"/>
              </a:rPr>
              <a:t> 79, no.5 (May 2008): 64-66.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http://library.ahima.org/xpedio/groups/public/documents/ahima/bok1_038084.hcsp?dDocName=bok1_038084</a:t>
            </a:r>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t>5</a:t>
            </a:fld>
            <a:endParaRPr lang="en-US" dirty="0"/>
          </a:p>
        </p:txBody>
      </p:sp>
    </p:spTree>
    <p:extLst>
      <p:ext uri="{BB962C8B-B14F-4D97-AF65-F5344CB8AC3E}">
        <p14:creationId xmlns:p14="http://schemas.microsoft.com/office/powerpoint/2010/main" val="10703445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‘let’s compare ICD 9 to ICD 10 opportunity – noting our use of trimester versus an antepartum condition.  </a:t>
            </a:r>
            <a:r>
              <a:rPr lang="en-US" sz="1200" i="0" kern="1200" dirty="0" smtClean="0">
                <a:solidFill>
                  <a:schemeClr val="tx1"/>
                </a:solidFill>
                <a:effectLst/>
                <a:latin typeface="+mn-lt"/>
                <a:ea typeface="+mn-ea"/>
                <a:cs typeface="+mn-cs"/>
              </a:rPr>
              <a:t>In ICD-9-CM,</a:t>
            </a:r>
            <a:r>
              <a:rPr lang="en-US" sz="1200" i="0" kern="1200" baseline="0" dirty="0" smtClean="0">
                <a:solidFill>
                  <a:schemeClr val="tx1"/>
                </a:solidFill>
                <a:effectLst/>
                <a:latin typeface="+mn-lt"/>
                <a:ea typeface="+mn-ea"/>
                <a:cs typeface="+mn-cs"/>
              </a:rPr>
              <a:t> the code 642.33 code indicates that the condition occurred in the antepartum period – within the none months of the pregnancy.  In ICD-10-CM, code 013.3 (PROUNANCE ZERO ONE THREE DECIMAL THREE) gives us the clarification that the condition occurred in the third trimester and not earlier in the pregnancy.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Jen – Mary, let’s stop and remind folks that since ICD-10 uses both alpha and numeric characters, you need to be careful to distinguish between characters such as OH and Zero, and “eye” and ONE for example.  The correct ICD-10-CM code on this slide is O13.3 with </a:t>
            </a:r>
            <a:r>
              <a:rPr lang="en-US" sz="1200" i="0" kern="1200" baseline="0" dirty="0" smtClean="0">
                <a:solidFill>
                  <a:schemeClr val="tx1"/>
                </a:solidFill>
                <a:effectLst/>
                <a:latin typeface="+mn-lt"/>
                <a:ea typeface="+mn-ea"/>
                <a:cs typeface="+mn-cs"/>
              </a:rPr>
              <a:t>an OH.  </a:t>
            </a:r>
            <a:r>
              <a:rPr lang="en-US" sz="1200" i="0" kern="1200" baseline="0" dirty="0" smtClean="0">
                <a:solidFill>
                  <a:schemeClr val="tx1"/>
                </a:solidFill>
                <a:effectLst/>
                <a:latin typeface="+mn-lt"/>
                <a:ea typeface="+mn-ea"/>
                <a:cs typeface="+mn-cs"/>
              </a:rPr>
              <a:t>Remember, the ICD-10-CM codes will always start with a letter as the first character.</a:t>
            </a:r>
            <a:endParaRPr lang="en-US" sz="1200" kern="1200" dirty="0" smtClean="0">
              <a:solidFill>
                <a:schemeClr val="tx1"/>
              </a:solidFill>
              <a:effectLst/>
              <a:latin typeface="+mn-lt"/>
              <a:ea typeface="+mn-ea"/>
              <a:cs typeface="+mn-cs"/>
            </a:endParaRPr>
          </a:p>
          <a:p>
            <a:endParaRPr lang="en-US" dirty="0" smtClean="0"/>
          </a:p>
          <a:p>
            <a:endParaRPr lang="en-US" dirty="0" smtClean="0"/>
          </a:p>
          <a:p>
            <a:endParaRPr lang="en-US" dirty="0" smtClean="0"/>
          </a:p>
          <a:p>
            <a:r>
              <a:rPr lang="en-US" dirty="0" smtClean="0"/>
              <a:t>Slide</a:t>
            </a:r>
            <a:r>
              <a:rPr lang="en-US" baseline="0" dirty="0" smtClean="0"/>
              <a:t> reference: </a:t>
            </a:r>
          </a:p>
          <a:p>
            <a:r>
              <a:rPr lang="en-US" dirty="0" smtClean="0"/>
              <a:t>ICD-9-CM Coding: Theory and Practice with ICD-10, 2013/2014 Edition</a:t>
            </a:r>
          </a:p>
          <a:p>
            <a:r>
              <a:rPr lang="en-US" dirty="0" smtClean="0"/>
              <a:t>By Karla R. Lovaasen, RHIA, CCS, CCS-P and Jennifer Schwerdtfeger, BS, RHIT, CCS, CPC, CPC-H</a:t>
            </a:r>
          </a:p>
          <a:p>
            <a:r>
              <a:rPr lang="en-US" dirty="0" smtClean="0"/>
              <a:t>Elsevier Saunders</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50</a:t>
            </a:fld>
            <a:endParaRPr lang="en-US" dirty="0"/>
          </a:p>
        </p:txBody>
      </p:sp>
    </p:spTree>
    <p:extLst>
      <p:ext uri="{BB962C8B-B14F-4D97-AF65-F5344CB8AC3E}">
        <p14:creationId xmlns:p14="http://schemas.microsoft.com/office/powerpoint/2010/main" val="15877375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a:t>
            </a:r>
          </a:p>
          <a:p>
            <a:endParaRPr lang="en-US" dirty="0" smtClean="0"/>
          </a:p>
          <a:p>
            <a:r>
              <a:rPr lang="en-US" sz="1200" kern="1200" dirty="0" smtClean="0">
                <a:solidFill>
                  <a:schemeClr val="tx1"/>
                </a:solidFill>
                <a:effectLst/>
                <a:latin typeface="+mn-lt"/>
                <a:ea typeface="+mn-ea"/>
                <a:cs typeface="+mn-cs"/>
              </a:rPr>
              <a:t>Next, we move on to chapter 16 of ICD-10-CM to discuss conditions originating in the perinatal period.   According to ICD-10-CM, the perinatal period is defined as before birth through the 28th day following birth.  These codes are used on the infant’s record, never on the mother’s record – perinatal is the reference to the infant.  The conditions may be used throughout the life of the patient if the condition is still present - as long as the condition originated in the perinatal period – such as congenital renal failure.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t>51</a:t>
            </a:fld>
            <a:endParaRPr lang="en-US" dirty="0"/>
          </a:p>
        </p:txBody>
      </p:sp>
    </p:spTree>
    <p:extLst>
      <p:ext uri="{BB962C8B-B14F-4D97-AF65-F5344CB8AC3E}">
        <p14:creationId xmlns:p14="http://schemas.microsoft.com/office/powerpoint/2010/main" val="8384890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a:t>
            </a:r>
          </a:p>
          <a:p>
            <a:endParaRPr lang="en-US" dirty="0" smtClean="0"/>
          </a:p>
          <a:p>
            <a:endParaRPr lang="en-US" dirty="0" smtClean="0"/>
          </a:p>
          <a:p>
            <a:r>
              <a:rPr lang="en-US" sz="1200" kern="1200" dirty="0" smtClean="0">
                <a:solidFill>
                  <a:schemeClr val="tx1"/>
                </a:solidFill>
                <a:effectLst/>
                <a:latin typeface="+mn-lt"/>
                <a:ea typeface="+mn-ea"/>
                <a:cs typeface="+mn-cs"/>
              </a:rPr>
              <a:t>The arrangement of the congenital malformations, deformations, etc have been grouped into subchapters or blocks making it easier to identify the type of conditions classified.  As we know that is certainly not true of the ICD 9 structure.  ICD-10-CM organizes the congenital conditions by body system.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Modifications have also been made to specific categories that bring the terminology up-to-date with current medical practice. For </a:t>
            </a:r>
            <a:r>
              <a:rPr lang="en-US" sz="1200" kern="1200" dirty="0" smtClean="0">
                <a:solidFill>
                  <a:schemeClr val="tx1"/>
                </a:solidFill>
                <a:effectLst/>
                <a:latin typeface="+mn-lt"/>
                <a:ea typeface="+mn-ea"/>
                <a:cs typeface="+mn-cs"/>
              </a:rPr>
              <a:t>example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cystic </a:t>
            </a:r>
            <a:r>
              <a:rPr lang="en-US" sz="1200" kern="1200" dirty="0" smtClean="0">
                <a:solidFill>
                  <a:schemeClr val="tx1"/>
                </a:solidFill>
                <a:effectLst/>
                <a:latin typeface="+mn-lt"/>
                <a:ea typeface="+mn-ea"/>
                <a:cs typeface="+mn-cs"/>
              </a:rPr>
              <a:t>kidney disease contains these </a:t>
            </a:r>
            <a:r>
              <a:rPr lang="en-US" sz="1200" kern="1200" dirty="0" smtClean="0">
                <a:solidFill>
                  <a:schemeClr val="tx1"/>
                </a:solidFill>
                <a:effectLst/>
                <a:latin typeface="+mn-lt"/>
                <a:ea typeface="+mn-ea"/>
                <a:cs typeface="+mn-cs"/>
              </a:rPr>
              <a:t>conditions/terms: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congenital </a:t>
            </a:r>
            <a:r>
              <a:rPr lang="en-US" sz="1200" kern="1200" dirty="0" smtClean="0">
                <a:solidFill>
                  <a:schemeClr val="tx1"/>
                </a:solidFill>
                <a:effectLst/>
                <a:latin typeface="+mn-lt"/>
                <a:ea typeface="+mn-ea"/>
                <a:cs typeface="+mn-cs"/>
              </a:rPr>
              <a:t>renal cyst</a:t>
            </a:r>
          </a:p>
          <a:p>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polycystic kidney, infantile type</a:t>
            </a:r>
          </a:p>
          <a:p>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polycystic kidney, adult type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there are classification changes that provide greater specificity than found in ICD-9-CM for conditions such as </a:t>
            </a:r>
            <a:r>
              <a:rPr lang="en-US" sz="1200" i="1" kern="1200" dirty="0" smtClean="0">
                <a:solidFill>
                  <a:schemeClr val="tx1"/>
                </a:solidFill>
                <a:effectLst/>
                <a:latin typeface="+mn-lt"/>
                <a:ea typeface="+mn-ea"/>
                <a:cs typeface="+mn-cs"/>
              </a:rPr>
              <a:t>cleft hard palate</a:t>
            </a:r>
            <a:r>
              <a:rPr lang="en-US" sz="1200" kern="1200" dirty="0" smtClean="0">
                <a:solidFill>
                  <a:schemeClr val="tx1"/>
                </a:solidFill>
                <a:effectLst/>
                <a:latin typeface="+mn-lt"/>
                <a:ea typeface="+mn-ea"/>
                <a:cs typeface="+mn-cs"/>
              </a:rPr>
              <a:t>, cleft soft palate, </a:t>
            </a:r>
            <a:r>
              <a:rPr lang="en-US" sz="1200" i="1" kern="1200" dirty="0" smtClean="0">
                <a:solidFill>
                  <a:schemeClr val="tx1"/>
                </a:solidFill>
                <a:effectLst/>
                <a:latin typeface="+mn-lt"/>
                <a:ea typeface="+mn-ea"/>
                <a:cs typeface="+mn-cs"/>
              </a:rPr>
              <a:t>cleft hard palate with cleft soft palate</a:t>
            </a:r>
            <a:r>
              <a:rPr lang="en-US" sz="1200" kern="1200" dirty="0" smtClean="0">
                <a:solidFill>
                  <a:schemeClr val="tx1"/>
                </a:solidFill>
                <a:effectLst/>
                <a:latin typeface="+mn-lt"/>
                <a:ea typeface="+mn-ea"/>
                <a:cs typeface="+mn-cs"/>
              </a:rPr>
              <a:t>, cleft </a:t>
            </a:r>
            <a:r>
              <a:rPr lang="en-US" sz="1200" kern="1200" dirty="0" smtClean="0">
                <a:solidFill>
                  <a:schemeClr val="tx1"/>
                </a:solidFill>
                <a:effectLst/>
                <a:latin typeface="+mn-lt"/>
                <a:ea typeface="+mn-ea"/>
                <a:cs typeface="+mn-cs"/>
              </a:rPr>
              <a:t>uvula, </a:t>
            </a:r>
            <a:r>
              <a:rPr lang="en-US" sz="1200" i="1" kern="1200" dirty="0" smtClean="0">
                <a:solidFill>
                  <a:schemeClr val="tx1"/>
                </a:solidFill>
                <a:effectLst/>
                <a:latin typeface="+mn-lt"/>
                <a:ea typeface="+mn-ea"/>
                <a:cs typeface="+mn-cs"/>
              </a:rPr>
              <a:t>cleft palate</a:t>
            </a:r>
            <a:r>
              <a:rPr lang="en-US" sz="1200" i="1" kern="1200" baseline="0" dirty="0" smtClean="0">
                <a:solidFill>
                  <a:schemeClr val="tx1"/>
                </a:solidFill>
                <a:effectLst/>
                <a:latin typeface="+mn-lt"/>
                <a:ea typeface="+mn-ea"/>
                <a:cs typeface="+mn-cs"/>
              </a:rPr>
              <a:t>, unspecified \NOS</a:t>
            </a:r>
            <a:r>
              <a:rPr lang="en-US"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Wow – long day – back to you Jen.</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52</a:t>
            </a:fld>
            <a:endParaRPr lang="en-US" dirty="0"/>
          </a:p>
        </p:txBody>
      </p:sp>
    </p:spTree>
    <p:extLst>
      <p:ext uri="{BB962C8B-B14F-4D97-AF65-F5344CB8AC3E}">
        <p14:creationId xmlns:p14="http://schemas.microsoft.com/office/powerpoint/2010/main" val="7246444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http://office.microsoft.com/en-us/images/results.aspx?qu=Magnify&amp;ex=1#ai:MC900437797|</a:t>
            </a:r>
          </a:p>
          <a:p>
            <a:endParaRPr lang="en-US" dirty="0" smtClean="0"/>
          </a:p>
          <a:p>
            <a:r>
              <a:rPr lang="en-US" sz="1200" b="1" kern="1200" dirty="0" smtClean="0">
                <a:solidFill>
                  <a:schemeClr val="tx1"/>
                </a:solidFill>
                <a:effectLst/>
                <a:latin typeface="+mn-lt"/>
                <a:ea typeface="+mn-ea"/>
                <a:cs typeface="+mn-cs"/>
              </a:rPr>
              <a:t>Jen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Ok, we are reaching</a:t>
            </a:r>
            <a:r>
              <a:rPr lang="en-US" sz="1200" kern="1200" baseline="0" dirty="0" smtClean="0">
                <a:solidFill>
                  <a:schemeClr val="tx1"/>
                </a:solidFill>
                <a:effectLst/>
                <a:latin typeface="+mn-lt"/>
                <a:ea typeface="+mn-ea"/>
                <a:cs typeface="+mn-cs"/>
              </a:rPr>
              <a:t> the home stretch here.  Moving on to Chapter 18.  </a:t>
            </a:r>
            <a:r>
              <a:rPr lang="en-US" sz="1200" kern="1200" dirty="0" smtClean="0">
                <a:solidFill>
                  <a:schemeClr val="tx1"/>
                </a:solidFill>
                <a:effectLst/>
                <a:latin typeface="+mn-lt"/>
                <a:ea typeface="+mn-ea"/>
                <a:cs typeface="+mn-cs"/>
              </a:rPr>
              <a:t>ICD-9-CM did not have chapter specific guidelines for this chapter.</a:t>
            </a:r>
            <a:r>
              <a:rPr lang="en-US" sz="1200" kern="1200" baseline="0" dirty="0" smtClean="0">
                <a:solidFill>
                  <a:schemeClr val="tx1"/>
                </a:solidFill>
                <a:effectLst/>
                <a:latin typeface="+mn-lt"/>
                <a:ea typeface="+mn-ea"/>
                <a:cs typeface="+mn-cs"/>
              </a:rPr>
              <a:t>  Instead, </a:t>
            </a:r>
            <a:r>
              <a:rPr lang="en-US" sz="1200" kern="1200" dirty="0" smtClean="0">
                <a:solidFill>
                  <a:schemeClr val="tx1"/>
                </a:solidFill>
                <a:effectLst/>
                <a:latin typeface="+mn-lt"/>
                <a:ea typeface="+mn-ea"/>
                <a:cs typeface="+mn-cs"/>
              </a:rPr>
              <a:t>the guidelines</a:t>
            </a:r>
            <a:r>
              <a:rPr lang="en-US" sz="1200" kern="1200" baseline="0" dirty="0" smtClean="0">
                <a:solidFill>
                  <a:schemeClr val="tx1"/>
                </a:solidFill>
                <a:effectLst/>
                <a:latin typeface="+mn-lt"/>
                <a:ea typeface="+mn-ea"/>
                <a:cs typeface="+mn-cs"/>
              </a:rPr>
              <a:t> for coding signs and symptoms were found under the General Coding Guidelines.  </a:t>
            </a:r>
            <a:r>
              <a:rPr lang="en-US" sz="1200" kern="1200" dirty="0" smtClean="0">
                <a:solidFill>
                  <a:schemeClr val="tx1"/>
                </a:solidFill>
                <a:effectLst/>
                <a:latin typeface="+mn-lt"/>
                <a:ea typeface="+mn-ea"/>
                <a:cs typeface="+mn-cs"/>
              </a:rPr>
              <a:t>ICD-10-CM now has Chapter specific guidelines for signs/symptoms, so be sure to review them.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53</a:t>
            </a:fld>
            <a:endParaRPr lang="en-US" dirty="0"/>
          </a:p>
        </p:txBody>
      </p:sp>
    </p:spTree>
    <p:extLst>
      <p:ext uri="{BB962C8B-B14F-4D97-AF65-F5344CB8AC3E}">
        <p14:creationId xmlns:p14="http://schemas.microsoft.com/office/powerpoint/2010/main" val="38264615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http://office.microsoft.com/en-us/images/results.aspx?qu=poison&amp;ex=1#ai:MC900293216|</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Jen</a:t>
            </a:r>
          </a:p>
          <a:p>
            <a:endParaRPr lang="en-US" sz="1200" kern="1200" dirty="0" smtClean="0">
              <a:solidFill>
                <a:schemeClr val="tx1"/>
              </a:solidFill>
              <a:effectLst/>
              <a:latin typeface="+mn-lt"/>
              <a:ea typeface="+mn-ea"/>
              <a:cs typeface="+mn-cs"/>
            </a:endParaRPr>
          </a:p>
          <a:p>
            <a:r>
              <a:rPr lang="en-US" baseline="0" dirty="0" smtClean="0"/>
              <a:t>You will find that this chapter encompasses two alpha characters; the S codes cover various types of injuries related to a single body region while the T codes cover injuries to unspecified body regions as well as poisonings and certain other consequences of external causes.</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the beginning of this chapter in the tabular list, there is an instructional note to Use secondary code(s) from Chapter 20, External causes of morbidity, to indicate cause of injury. Codes within the T section that include the external cause do not require an additional external cause code.</a:t>
            </a:r>
          </a:p>
          <a:p>
            <a:endParaRPr lang="en-US" baseline="0" dirty="0" smtClean="0"/>
          </a:p>
          <a:p>
            <a:r>
              <a:rPr lang="en-US" baseline="0" dirty="0" smtClean="0"/>
              <a:t>Most categories in chapter 19 have a 7th character requirement for each applicable code. Most categories in this chapter have three 7th character values (with the exception of fractures): A, initial encounter, D, subsequent encounter and S, sequela. Categories for traumatic fractures have additional 7th character values.</a:t>
            </a:r>
          </a:p>
          <a:p>
            <a:endParaRPr lang="en-US" baseline="0" dirty="0" smtClean="0"/>
          </a:p>
          <a:p>
            <a:r>
              <a:rPr lang="en-US" baseline="0" dirty="0" smtClean="0"/>
              <a:t>I also want to point out that ICD-10-CM makes a distinction between burns and corrosions and that there are new guidelines</a:t>
            </a:r>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54</a:t>
            </a:fld>
            <a:endParaRPr lang="en-US" dirty="0"/>
          </a:p>
        </p:txBody>
      </p:sp>
    </p:spTree>
    <p:extLst>
      <p:ext uri="{BB962C8B-B14F-4D97-AF65-F5344CB8AC3E}">
        <p14:creationId xmlns:p14="http://schemas.microsoft.com/office/powerpoint/2010/main" val="33869830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Jen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ICD-10, injuries are grouped in categories by body part rather than the nature of the injury. Following the site, injuries are further subdivided based on the type of injury, such as superficial injury, open wound, fracture, etc.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New for ICD-10 is that you will code the injury not just during the initial treatment,</a:t>
            </a:r>
            <a:r>
              <a:rPr lang="en-US" sz="1200" kern="1200" baseline="0" dirty="0" smtClean="0">
                <a:solidFill>
                  <a:schemeClr val="tx1"/>
                </a:solidFill>
                <a:effectLst/>
                <a:latin typeface="+mn-lt"/>
                <a:ea typeface="+mn-ea"/>
                <a:cs typeface="+mn-cs"/>
              </a:rPr>
              <a:t> but you code it the entire time the patient is receiving care.  </a:t>
            </a:r>
          </a:p>
          <a:p>
            <a:endParaRPr lang="en-US" sz="120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Mary: That’s right Jennifer, as I mentioned earlier, the seventh character reflects the episode of care such as initial, subsequent, or sequela.  As a result, you will not use aftercare codes for conditions such as injuries or poisonings where the seventh characters are provided to identify subsequent care.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t>55</a:t>
            </a:fld>
            <a:endParaRPr lang="en-US" dirty="0"/>
          </a:p>
        </p:txBody>
      </p:sp>
    </p:spTree>
    <p:extLst>
      <p:ext uri="{BB962C8B-B14F-4D97-AF65-F5344CB8AC3E}">
        <p14:creationId xmlns:p14="http://schemas.microsoft.com/office/powerpoint/2010/main" val="31461643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Jen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a:t>
            </a:r>
            <a:r>
              <a:rPr lang="en-US" sz="1200" kern="1200" baseline="0" dirty="0" smtClean="0">
                <a:solidFill>
                  <a:schemeClr val="tx1"/>
                </a:solidFill>
                <a:effectLst/>
                <a:latin typeface="+mn-lt"/>
                <a:ea typeface="+mn-ea"/>
                <a:cs typeface="+mn-cs"/>
              </a:rPr>
              <a:t> we are showing an example of a fracture category, S82.0, Fracture of the patella.  We have choices for laterality, either right, left or unspecified.  We also need to add a 7</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character before we have our final code, and I’ll show you the 7</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character options for this category on the next slide.</a:t>
            </a:r>
            <a:endParaRPr lang="en-US" sz="1200" kern="1200" dirty="0" smtClean="0">
              <a:solidFill>
                <a:schemeClr val="tx1"/>
              </a:solidFill>
              <a:effectLst/>
              <a:latin typeface="+mn-lt"/>
              <a:ea typeface="+mn-ea"/>
              <a:cs typeface="+mn-cs"/>
            </a:endParaRPr>
          </a:p>
          <a:p>
            <a:endParaRPr lang="en-US" dirty="0" smtClean="0"/>
          </a:p>
          <a:p>
            <a:r>
              <a:rPr lang="en-US" dirty="0" smtClean="0"/>
              <a:t>Before I go</a:t>
            </a:r>
            <a:r>
              <a:rPr lang="en-US" baseline="0" dirty="0" smtClean="0"/>
              <a:t> to the next slide, </a:t>
            </a:r>
            <a:r>
              <a:rPr lang="en-US" dirty="0" smtClean="0"/>
              <a:t>I also want</a:t>
            </a:r>
            <a:r>
              <a:rPr lang="en-US" baseline="0" dirty="0" smtClean="0"/>
              <a:t> to mention some new guidelines for fractures in</a:t>
            </a:r>
            <a:r>
              <a:rPr lang="en-US" dirty="0" smtClean="0"/>
              <a:t> ICD-10-CM.  The guidelines state</a:t>
            </a:r>
            <a:r>
              <a:rPr lang="en-US" baseline="0" dirty="0" smtClean="0"/>
              <a:t> that a</a:t>
            </a:r>
            <a:r>
              <a:rPr lang="en-US" dirty="0" smtClean="0"/>
              <a:t> fracture not indicated as open or closed should be coded to </a:t>
            </a:r>
            <a:r>
              <a:rPr lang="en-US" b="1" dirty="0" smtClean="0"/>
              <a:t>closed</a:t>
            </a:r>
            <a:r>
              <a:rPr lang="en-US" dirty="0" smtClean="0"/>
              <a:t>. Also, a fracture not indicated whether displaced or not displaced should be coded to </a:t>
            </a:r>
            <a:r>
              <a:rPr lang="en-US" b="1" dirty="0" smtClean="0"/>
              <a:t>displaced</a:t>
            </a:r>
            <a:r>
              <a:rPr lang="en-US" dirty="0" smtClean="0"/>
              <a:t>.  </a:t>
            </a:r>
          </a:p>
          <a:p>
            <a:endParaRPr lang="en-US" dirty="0" smtClean="0"/>
          </a:p>
          <a:p>
            <a:r>
              <a:rPr lang="en-US" dirty="0" smtClean="0"/>
              <a:t>Ok</a:t>
            </a:r>
            <a:r>
              <a:rPr lang="en-US" baseline="0" dirty="0" smtClean="0"/>
              <a:t> lets move to the next slide and take a look at the options we have for our 7</a:t>
            </a:r>
            <a:r>
              <a:rPr lang="en-US" baseline="30000" dirty="0" smtClean="0"/>
              <a:t>th</a:t>
            </a:r>
            <a:r>
              <a:rPr lang="en-US" baseline="0" dirty="0" smtClean="0"/>
              <a:t> character in this scenario.</a:t>
            </a:r>
            <a:endParaRPr lang="en-US"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56</a:t>
            </a:fld>
            <a:endParaRPr lang="en-US" dirty="0"/>
          </a:p>
        </p:txBody>
      </p:sp>
    </p:spTree>
    <p:extLst>
      <p:ext uri="{BB962C8B-B14F-4D97-AF65-F5344CB8AC3E}">
        <p14:creationId xmlns:p14="http://schemas.microsoft.com/office/powerpoint/2010/main" val="31461643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are the 7</a:t>
            </a:r>
            <a:r>
              <a:rPr lang="en-US" baseline="30000" dirty="0" smtClean="0"/>
              <a:t>th</a:t>
            </a:r>
            <a:r>
              <a:rPr lang="en-US" baseline="0" dirty="0" smtClean="0"/>
              <a:t> character choices for the Fracture of the patella code that I showed on the previous slide.</a:t>
            </a:r>
            <a:endParaRPr lang="en-US" dirty="0" smtClean="0"/>
          </a:p>
          <a:p>
            <a:endParaRPr lang="en-US" dirty="0" smtClean="0"/>
          </a:p>
          <a:p>
            <a:r>
              <a:rPr lang="en-US" dirty="0" smtClean="0"/>
              <a:t>Now I know this is a busy slide, but I wanted to give</a:t>
            </a:r>
            <a:r>
              <a:rPr lang="en-US" baseline="0" dirty="0" smtClean="0"/>
              <a:t> you another example</a:t>
            </a:r>
            <a:r>
              <a:rPr lang="en-US" dirty="0" smtClean="0"/>
              <a:t> of the 7</a:t>
            </a:r>
            <a:r>
              <a:rPr lang="en-US" baseline="30000" dirty="0" smtClean="0"/>
              <a:t>th</a:t>
            </a:r>
            <a:r>
              <a:rPr lang="en-US" dirty="0" smtClean="0"/>
              <a:t> character extensions that we have been</a:t>
            </a:r>
            <a:r>
              <a:rPr lang="en-US" baseline="0" dirty="0" smtClean="0"/>
              <a:t> mentioning.  While most of the time you will find only three choices for either initial, subsequent, or sequela, in this example here with fractures, you will notice that there are many more options for the 7</a:t>
            </a:r>
            <a:r>
              <a:rPr lang="en-US" baseline="30000" dirty="0" smtClean="0"/>
              <a:t>th</a:t>
            </a:r>
            <a:r>
              <a:rPr lang="en-US" baseline="0" dirty="0" smtClean="0"/>
              <a:t> character than what we have seen on other categories.  Here the 7</a:t>
            </a:r>
            <a:r>
              <a:rPr lang="en-US" baseline="30000" dirty="0" smtClean="0"/>
              <a:t>th</a:t>
            </a:r>
            <a:r>
              <a:rPr lang="en-US" baseline="0" dirty="0" smtClean="0"/>
              <a:t> character represents not only the episode of care being initial, subsequent, or sequela; but also notice that the 7</a:t>
            </a:r>
            <a:r>
              <a:rPr lang="en-US" baseline="30000" dirty="0" smtClean="0"/>
              <a:t>th</a:t>
            </a:r>
            <a:r>
              <a:rPr lang="en-US" baseline="0" dirty="0" smtClean="0"/>
              <a:t> character provides the detail on the type of fracture, whether the fracture is open or closed, and routine healing versus malunion or nonunion.  </a:t>
            </a:r>
          </a:p>
          <a:p>
            <a:endParaRPr lang="en-US" baseline="0" dirty="0" smtClean="0"/>
          </a:p>
          <a:p>
            <a:r>
              <a:rPr lang="en-US" baseline="0" dirty="0" smtClean="0"/>
              <a:t>Care of complications of fractures, such as malunion and nonunion, should be reported with the appropriate 7th character for subsequent care with nonunion (K, M, N,) or subsequent care with malunion (P, Q, R).</a:t>
            </a:r>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57</a:t>
            </a:fld>
            <a:endParaRPr lang="en-US" dirty="0"/>
          </a:p>
        </p:txBody>
      </p:sp>
    </p:spTree>
    <p:extLst>
      <p:ext uri="{BB962C8B-B14F-4D97-AF65-F5344CB8AC3E}">
        <p14:creationId xmlns:p14="http://schemas.microsoft.com/office/powerpoint/2010/main" val="37365689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Jen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Also included in this chapter are poisonings and certain other consequences of external causes. Many of these codes are</a:t>
            </a:r>
            <a:r>
              <a:rPr lang="en-US" sz="1200" kern="1200" baseline="0" dirty="0" smtClean="0">
                <a:solidFill>
                  <a:schemeClr val="tx1"/>
                </a:solidFill>
                <a:effectLst/>
                <a:latin typeface="+mn-lt"/>
                <a:ea typeface="+mn-ea"/>
                <a:cs typeface="+mn-cs"/>
              </a:rPr>
              <a:t> combination codes </a:t>
            </a:r>
            <a:r>
              <a:rPr lang="en-US" sz="1200" kern="1200" dirty="0" smtClean="0">
                <a:solidFill>
                  <a:schemeClr val="tx1"/>
                </a:solidFill>
                <a:effectLst/>
                <a:latin typeface="+mn-lt"/>
                <a:ea typeface="+mn-ea"/>
                <a:cs typeface="+mn-cs"/>
              </a:rPr>
              <a:t>that include the drug as well as a description of intent in a single code.  </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major change is that ICD-10 includes the concept of underdosing</a:t>
            </a:r>
            <a:r>
              <a:rPr lang="en-US" sz="1200" kern="1200" baseline="0" dirty="0" smtClean="0">
                <a:solidFill>
                  <a:schemeClr val="tx1"/>
                </a:solidFill>
                <a:effectLst/>
                <a:latin typeface="+mn-lt"/>
                <a:ea typeface="+mn-ea"/>
                <a:cs typeface="+mn-cs"/>
              </a:rPr>
              <a:t> which was not part of the ICD-9-CM classification for poisonings, adverse effects, and toxic effects. Underdosing is </a:t>
            </a:r>
            <a:r>
              <a:rPr lang="en-US" dirty="0" smtClean="0"/>
              <a:t>defined as taking less of a medication than is prescribed by a provider or the manufacturer's instructions with a resulting negative health consequence.  </a:t>
            </a:r>
            <a:r>
              <a:rPr lang="en-US" sz="1200" kern="1200" baseline="0" dirty="0" smtClean="0">
                <a:solidFill>
                  <a:schemeClr val="tx1"/>
                </a:solidFill>
                <a:effectLst/>
                <a:latin typeface="+mn-lt"/>
                <a:ea typeface="+mn-ea"/>
                <a:cs typeface="+mn-cs"/>
              </a:rPr>
              <a:t>When utilizing the table of Drugs and Chemicals, you will now find options for: </a:t>
            </a:r>
          </a:p>
          <a:p>
            <a:r>
              <a:rPr lang="en-US" sz="1200" kern="1200" baseline="0" dirty="0" smtClean="0">
                <a:solidFill>
                  <a:schemeClr val="tx1"/>
                </a:solidFill>
                <a:effectLst/>
                <a:latin typeface="+mn-lt"/>
                <a:ea typeface="+mn-ea"/>
                <a:cs typeface="+mn-cs"/>
              </a:rPr>
              <a:t>--  Poisoning, Accidental (unintentional)</a:t>
            </a:r>
          </a:p>
          <a:p>
            <a:r>
              <a:rPr lang="en-US" sz="1200" kern="1200" baseline="0" dirty="0" smtClean="0">
                <a:solidFill>
                  <a:schemeClr val="tx1"/>
                </a:solidFill>
                <a:effectLst/>
                <a:latin typeface="+mn-lt"/>
                <a:ea typeface="+mn-ea"/>
                <a:cs typeface="+mn-cs"/>
              </a:rPr>
              <a:t>--  Poisoning, Intentional self-harm</a:t>
            </a:r>
          </a:p>
          <a:p>
            <a:r>
              <a:rPr lang="en-US" sz="1200" kern="1200" baseline="0" dirty="0" smtClean="0">
                <a:solidFill>
                  <a:schemeClr val="tx1"/>
                </a:solidFill>
                <a:effectLst/>
                <a:latin typeface="+mn-lt"/>
                <a:ea typeface="+mn-ea"/>
                <a:cs typeface="+mn-cs"/>
              </a:rPr>
              <a:t>--  Poisoning, Assault</a:t>
            </a:r>
          </a:p>
          <a:p>
            <a:r>
              <a:rPr lang="en-US" sz="1200" kern="1200" baseline="0" dirty="0" smtClean="0">
                <a:solidFill>
                  <a:schemeClr val="tx1"/>
                </a:solidFill>
                <a:effectLst/>
                <a:latin typeface="+mn-lt"/>
                <a:ea typeface="+mn-ea"/>
                <a:cs typeface="+mn-cs"/>
              </a:rPr>
              <a:t>--  Poisoning, Undetermined</a:t>
            </a:r>
          </a:p>
          <a:p>
            <a:r>
              <a:rPr lang="en-US" sz="1200" kern="1200" baseline="0" dirty="0" smtClean="0">
                <a:solidFill>
                  <a:schemeClr val="tx1"/>
                </a:solidFill>
                <a:effectLst/>
                <a:latin typeface="+mn-lt"/>
                <a:ea typeface="+mn-ea"/>
                <a:cs typeface="+mn-cs"/>
              </a:rPr>
              <a:t>--  Adverse effect, and</a:t>
            </a:r>
          </a:p>
          <a:p>
            <a:r>
              <a:rPr lang="en-US" sz="1200" kern="1200" baseline="0" dirty="0" smtClean="0">
                <a:solidFill>
                  <a:schemeClr val="tx1"/>
                </a:solidFill>
                <a:effectLst/>
                <a:latin typeface="+mn-lt"/>
                <a:ea typeface="+mn-ea"/>
                <a:cs typeface="+mn-cs"/>
              </a:rPr>
              <a:t>--  Underdosing</a:t>
            </a:r>
          </a:p>
          <a:p>
            <a:endParaRPr lang="en-US" sz="1200" kern="1200" baseline="0" dirty="0" smtClean="0">
              <a:solidFill>
                <a:schemeClr val="tx1"/>
              </a:solidFill>
              <a:effectLst/>
              <a:latin typeface="+mn-lt"/>
              <a:ea typeface="+mn-ea"/>
              <a:cs typeface="+mn-cs"/>
            </a:endParaRPr>
          </a:p>
          <a:p>
            <a:r>
              <a:rPr lang="en-US" dirty="0" smtClean="0"/>
              <a:t>Before</a:t>
            </a:r>
            <a:r>
              <a:rPr lang="en-US" baseline="0" dirty="0" smtClean="0"/>
              <a:t> moving on to our next chapter I’d like to point out that </a:t>
            </a:r>
            <a:r>
              <a:rPr lang="en-US" dirty="0" smtClean="0"/>
              <a:t>ICD-10-CM contains a new guideline for Adult and child abuse, neglect and other maltreatment; as well as a new guideline for Pain due to medical devices. </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58</a:t>
            </a:fld>
            <a:endParaRPr lang="en-US" dirty="0"/>
          </a:p>
        </p:txBody>
      </p:sp>
    </p:spTree>
    <p:extLst>
      <p:ext uri="{BB962C8B-B14F-4D97-AF65-F5344CB8AC3E}">
        <p14:creationId xmlns:p14="http://schemas.microsoft.com/office/powerpoint/2010/main" val="31550051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Jen</a:t>
            </a:r>
          </a:p>
          <a:p>
            <a:endParaRPr lang="en-US" dirty="0" smtClean="0"/>
          </a:p>
          <a:p>
            <a:r>
              <a:rPr lang="en-US" dirty="0" smtClean="0"/>
              <a:t>Codes in this Chapter capture the cause of the injury or health condition, the intent (unintentional or accidental; or intentional, such as suicide or assault), the place where the event occurred, the activity of the patient at the time of the event, and the person’s status (that is, civilian, military). </a:t>
            </a:r>
            <a:r>
              <a:rPr lang="en-US" sz="1200" kern="1200" dirty="0" smtClean="0">
                <a:solidFill>
                  <a:schemeClr val="tx1"/>
                </a:solidFill>
                <a:effectLst/>
                <a:latin typeface="+mn-lt"/>
                <a:ea typeface="+mn-ea"/>
                <a:cs typeface="+mn-cs"/>
              </a:rPr>
              <a:t>There are numerous guidelines applicable to this chapter, so be sure to review them.</a:t>
            </a:r>
          </a:p>
          <a:p>
            <a:endParaRPr lang="en-US" sz="1200" kern="1200" dirty="0" smtClean="0">
              <a:solidFill>
                <a:schemeClr val="tx1"/>
              </a:solidFill>
              <a:effectLst/>
              <a:latin typeface="+mn-lt"/>
              <a:ea typeface="+mn-ea"/>
              <a:cs typeface="+mn-cs"/>
            </a:endParaRPr>
          </a:p>
          <a:p>
            <a:r>
              <a:rPr lang="en-US" dirty="0" smtClean="0"/>
              <a:t>GUIDELINE CHANGE!  Assign the external cause code, with the appropriate 7th character (initial encounter, subsequent encounter or sequela) for each encounter for which the injury or condition is being treated, not just the initial encounter as was the guideline for ICD-9-CM.  </a:t>
            </a:r>
          </a:p>
          <a:p>
            <a:endParaRPr lang="en-US" dirty="0" smtClean="0"/>
          </a:p>
          <a:p>
            <a:r>
              <a:rPr lang="en-US" dirty="0" smtClean="0"/>
              <a:t>The place of occurrence, activity, and external cause status codes are still only assigned during the initial encounter for treatment.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t>59</a:t>
            </a:fld>
            <a:endParaRPr lang="en-US" dirty="0"/>
          </a:p>
        </p:txBody>
      </p:sp>
    </p:spTree>
    <p:extLst>
      <p:ext uri="{BB962C8B-B14F-4D97-AF65-F5344CB8AC3E}">
        <p14:creationId xmlns:p14="http://schemas.microsoft.com/office/powerpoint/2010/main" val="2369706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a:t>
            </a:r>
          </a:p>
          <a:p>
            <a:endParaRPr lang="en-US" dirty="0" smtClean="0"/>
          </a:p>
          <a:p>
            <a:r>
              <a:rPr lang="en-US" dirty="0" smtClean="0"/>
              <a:t>Now let’s pause for a moment and take a look at your poll results.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question asked</a:t>
            </a:r>
            <a:r>
              <a:rPr lang="en-US" baseline="0" dirty="0" smtClean="0"/>
              <a:t> was: </a:t>
            </a:r>
            <a:r>
              <a:rPr lang="en-US" sz="1200" dirty="0" smtClean="0"/>
              <a:t>Are you feeling anxious about the transition to ICD-10?</a:t>
            </a:r>
          </a:p>
          <a:p>
            <a:pPr marL="1314450" lvl="2" indent="-514350">
              <a:buFont typeface="+mj-lt"/>
              <a:buAutoNum type="alphaUcPeriod"/>
            </a:pPr>
            <a:r>
              <a:rPr lang="en-US" sz="3600" dirty="0" smtClean="0"/>
              <a:t>Very anxious</a:t>
            </a:r>
          </a:p>
          <a:p>
            <a:pPr marL="1314450" lvl="2" indent="-514350">
              <a:buFont typeface="+mj-lt"/>
              <a:buAutoNum type="alphaUcPeriod"/>
            </a:pPr>
            <a:r>
              <a:rPr lang="en-US" sz="3600" dirty="0" smtClean="0"/>
              <a:t>Somewhat anxious</a:t>
            </a:r>
          </a:p>
          <a:p>
            <a:pPr marL="1314450" lvl="2" indent="-514350">
              <a:buFont typeface="+mj-lt"/>
              <a:buAutoNum type="alphaUcPeriod"/>
            </a:pPr>
            <a:r>
              <a:rPr lang="en-US" sz="3600" dirty="0" smtClean="0"/>
              <a:t>Not at all anxious</a:t>
            </a:r>
          </a:p>
          <a:p>
            <a:pPr marL="1314450" lvl="2" indent="-514350">
              <a:buFont typeface="+mj-lt"/>
              <a:buAutoNum type="alphaUcPeriod"/>
            </a:pPr>
            <a:r>
              <a:rPr lang="en-US" sz="3600" dirty="0" smtClean="0"/>
              <a:t>I can’t wait, I’m ready!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smtClean="0"/>
          </a:p>
          <a:p>
            <a:endParaRPr lang="en-US" dirty="0" smtClean="0"/>
          </a:p>
          <a:p>
            <a:r>
              <a:rPr lang="en-US" dirty="0" smtClean="0"/>
              <a:t>(Respond to the results,</a:t>
            </a:r>
            <a:r>
              <a:rPr lang="en-US" baseline="0" dirty="0" smtClean="0"/>
              <a:t> explain to the audience why their participation was helpful, or why it was a good learning point before moving on.)</a:t>
            </a:r>
          </a:p>
          <a:p>
            <a:endParaRPr lang="en-US" baseline="0" dirty="0" smtClean="0"/>
          </a:p>
          <a:p>
            <a:r>
              <a:rPr lang="en-US" sz="1200" kern="1200" dirty="0" smtClean="0">
                <a:solidFill>
                  <a:schemeClr val="tx1"/>
                </a:solidFill>
                <a:effectLst/>
                <a:latin typeface="+mn-lt"/>
                <a:ea typeface="+mn-ea"/>
                <a:cs typeface="+mn-cs"/>
              </a:rPr>
              <a:t>And now we’ll get</a:t>
            </a:r>
            <a:r>
              <a:rPr lang="en-US" sz="1200" kern="1200" baseline="0" dirty="0" smtClean="0">
                <a:solidFill>
                  <a:schemeClr val="tx1"/>
                </a:solidFill>
                <a:effectLst/>
                <a:latin typeface="+mn-lt"/>
                <a:ea typeface="+mn-ea"/>
                <a:cs typeface="+mn-cs"/>
              </a:rPr>
              <a:t> back to our presentation </a:t>
            </a:r>
            <a:r>
              <a:rPr lang="en-US" sz="1200" kern="1200" dirty="0" smtClean="0">
                <a:solidFill>
                  <a:schemeClr val="tx1"/>
                </a:solidFill>
                <a:effectLst/>
                <a:latin typeface="+mn-lt"/>
                <a:ea typeface="+mn-ea"/>
                <a:cs typeface="+mn-cs"/>
              </a:rPr>
              <a:t>– I’ll turn it over to Jennifer</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6856032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seventh character D is used to indicate the subsequent encounter for the burn as well as the external</a:t>
            </a:r>
            <a:r>
              <a:rPr lang="en-US" sz="1200" baseline="0" dirty="0" smtClean="0"/>
              <a:t> cause</a:t>
            </a:r>
            <a:r>
              <a:rPr lang="en-US" sz="1200" dirty="0" smtClean="0"/>
              <a:t>. The X placeholder is used in the external cause code because the seventh character is required. X10.2 is only 4 characters long, therefore you must add a placeholder</a:t>
            </a:r>
            <a:r>
              <a:rPr lang="en-US" sz="1200" baseline="0" dirty="0" smtClean="0"/>
              <a:t> character X in the 5</a:t>
            </a:r>
            <a:r>
              <a:rPr lang="en-US" sz="1200" baseline="30000" dirty="0" smtClean="0"/>
              <a:t>th</a:t>
            </a:r>
            <a:r>
              <a:rPr lang="en-US" sz="1200" baseline="0" dirty="0" smtClean="0"/>
              <a:t> and 6</a:t>
            </a:r>
            <a:r>
              <a:rPr lang="en-US" sz="1200" baseline="30000" dirty="0" smtClean="0"/>
              <a:t>th</a:t>
            </a:r>
            <a:r>
              <a:rPr lang="en-US" sz="1200" baseline="0" dirty="0" smtClean="0"/>
              <a:t> position in order to assign the 7</a:t>
            </a:r>
            <a:r>
              <a:rPr lang="en-US" sz="1200" baseline="30000" dirty="0" smtClean="0"/>
              <a:t>th</a:t>
            </a:r>
            <a:r>
              <a:rPr lang="en-US" sz="1200" baseline="0" dirty="0" smtClean="0"/>
              <a:t> character D for subsequent encounter.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Remember, in ICD-10-CM you are going to </a:t>
            </a:r>
            <a:r>
              <a:rPr lang="en-US" sz="1200" baseline="0" dirty="0" err="1" smtClean="0"/>
              <a:t>addd</a:t>
            </a:r>
            <a:r>
              <a:rPr lang="en-US" sz="1200" baseline="0" dirty="0" smtClean="0"/>
              <a:t> the external cause code EVERY TIME THE PATIENT IS SEEN FOR THIS CONDITION.  This is very different from ICD-9 where we only used the “E” codes on the initial encounter.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Slide reference: AHIMA ICD-10-CM Coder Training Manual, 2013 Edition, page 153.</a:t>
            </a:r>
          </a:p>
        </p:txBody>
      </p:sp>
      <p:sp>
        <p:nvSpPr>
          <p:cNvPr id="4" name="Slide Number Placeholder 3"/>
          <p:cNvSpPr>
            <a:spLocks noGrp="1"/>
          </p:cNvSpPr>
          <p:nvPr>
            <p:ph type="sldNum" sz="quarter" idx="10"/>
          </p:nvPr>
        </p:nvSpPr>
        <p:spPr/>
        <p:txBody>
          <a:bodyPr/>
          <a:lstStyle/>
          <a:p>
            <a:fld id="{6ED36923-8371-4197-A458-0956D71E48B3}"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17989759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Jen</a:t>
            </a:r>
          </a:p>
          <a:p>
            <a:endParaRPr lang="en-US" dirty="0" smtClean="0"/>
          </a:p>
          <a:p>
            <a:r>
              <a:rPr lang="en-US" dirty="0" smtClean="0"/>
              <a:t>Codes</a:t>
            </a:r>
            <a:r>
              <a:rPr lang="en-US" baseline="0" dirty="0" smtClean="0"/>
              <a:t> from this chapter are what we were familiar with as V codes in ICD-9-CM.  These codes are to be used </a:t>
            </a:r>
            <a:r>
              <a:rPr lang="en-US" sz="1200" kern="1200" dirty="0" smtClean="0">
                <a:solidFill>
                  <a:schemeClr val="tx1"/>
                </a:solidFill>
                <a:effectLst/>
                <a:latin typeface="+mn-lt"/>
                <a:ea typeface="+mn-ea"/>
                <a:cs typeface="+mn-cs"/>
              </a:rPr>
              <a:t>for circumstances other than a disease, injury or external cause classifiable elsewhere in ICD-10-CM.  On the slide</a:t>
            </a:r>
            <a:r>
              <a:rPr lang="en-US" sz="1200" kern="1200" baseline="0" dirty="0" smtClean="0">
                <a:solidFill>
                  <a:schemeClr val="tx1"/>
                </a:solidFill>
                <a:effectLst/>
                <a:latin typeface="+mn-lt"/>
                <a:ea typeface="+mn-ea"/>
                <a:cs typeface="+mn-cs"/>
              </a:rPr>
              <a:t> you will see the specific blocks covered in this chapter.  You might have noticed that we have a new category, Z67, to reflect Blood Type.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61</a:t>
            </a:fld>
            <a:endParaRPr lang="en-US" dirty="0"/>
          </a:p>
        </p:txBody>
      </p:sp>
    </p:spTree>
    <p:extLst>
      <p:ext uri="{BB962C8B-B14F-4D97-AF65-F5344CB8AC3E}">
        <p14:creationId xmlns:p14="http://schemas.microsoft.com/office/powerpoint/2010/main" val="21680887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a:t>
            </a:r>
          </a:p>
          <a:p>
            <a:endParaRPr lang="en-US" dirty="0" smtClean="0"/>
          </a:p>
          <a:p>
            <a:r>
              <a:rPr lang="en-US" dirty="0" smtClean="0"/>
              <a:t>Whew!  Now I feel like we just got off of a whirlwind</a:t>
            </a:r>
            <a:r>
              <a:rPr lang="en-US" baseline="0" dirty="0" smtClean="0"/>
              <a:t> train ride.  Remember, m</a:t>
            </a:r>
            <a:r>
              <a:rPr lang="en-US" dirty="0" smtClean="0"/>
              <a:t>uch</a:t>
            </a:r>
            <a:r>
              <a:rPr lang="en-US" baseline="0" dirty="0" smtClean="0"/>
              <a:t> of the material that we covered today coincides with the ICD-10-CM Overview section of the AHIMA ICD-10-CM Coder Training Manual.  The workbook contains many more review questions covering the coding conventions and guidelines than what we have covered here today.  Be sure to go back and work through the exercises to check your understanding.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62</a:t>
            </a:fld>
            <a:endParaRPr lang="en-US" dirty="0"/>
          </a:p>
        </p:txBody>
      </p:sp>
    </p:spTree>
    <p:extLst>
      <p:ext uri="{BB962C8B-B14F-4D97-AF65-F5344CB8AC3E}">
        <p14:creationId xmlns:p14="http://schemas.microsoft.com/office/powerpoint/2010/main" val="17294475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Jen</a:t>
            </a:r>
          </a:p>
          <a:p>
            <a:endParaRPr lang="en-US" baseline="0" dirty="0" smtClean="0"/>
          </a:p>
          <a:p>
            <a:r>
              <a:rPr lang="en-US" baseline="0" dirty="0" smtClean="0"/>
              <a:t>I know that was a lot of material to cover.  We hope that we have pointed out many of the similarities between ICD-9 and ICD-10 and have put your mind at ease regarding the transition.  Remember, as long as you know the basic coding conventions and guidelines, you will be successful in ICD-10-CM coding.</a:t>
            </a:r>
          </a:p>
          <a:p>
            <a:endParaRPr lang="en-US" baseline="0" dirty="0" smtClean="0"/>
          </a:p>
          <a:p>
            <a:r>
              <a:rPr lang="en-US" baseline="0" dirty="0" smtClean="0"/>
              <a:t>One final reminder, if you haven’t submitted your questions yet, there is still time to do so by clicking on the orange “Ask The Presenter” icon.  We’re going to show a brief announcement and be right back to answer your questions.</a:t>
            </a:r>
          </a:p>
          <a:p>
            <a:endParaRPr lang="en-US" baseline="0" dirty="0" smtClean="0"/>
          </a:p>
          <a:p>
            <a:r>
              <a:rPr lang="en-US" baseline="0" dirty="0" smtClean="0"/>
              <a:t>(Stand still and smile until you see the video come up full screen)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63</a:t>
            </a:fld>
            <a:endParaRPr lang="en-US" dirty="0"/>
          </a:p>
        </p:txBody>
      </p:sp>
    </p:spTree>
    <p:extLst>
      <p:ext uri="{BB962C8B-B14F-4D97-AF65-F5344CB8AC3E}">
        <p14:creationId xmlns:p14="http://schemas.microsoft.com/office/powerpoint/2010/main" val="176127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a:t>
            </a:r>
          </a:p>
          <a:p>
            <a:endParaRPr lang="en-US" dirty="0" smtClean="0"/>
          </a:p>
          <a:p>
            <a:r>
              <a:rPr lang="en-US" dirty="0" smtClean="0"/>
              <a:t>As you are thumbing through your ICD-10-CM</a:t>
            </a:r>
            <a:r>
              <a:rPr lang="en-US" baseline="0" dirty="0" smtClean="0"/>
              <a:t> book, you should notice that the look and feel is very similar to what you are used to with ICD-9.  There are a few notable differences.  You still have your Alphabetic Index, and your Tabular List.  There is an Index to Diseases and Injuries as well as an Index of External Causes of Injuries.</a:t>
            </a:r>
          </a:p>
          <a:p>
            <a:endParaRPr lang="en-US" baseline="0" dirty="0" smtClean="0"/>
          </a:p>
          <a:p>
            <a:r>
              <a:rPr lang="en-US" baseline="0" dirty="0" smtClean="0"/>
              <a:t>As Mary mentioned, there are only two tables in ICD-10; the Neoplasm Table and the Table of Drugs and Chemicals.  Another difference is that Morphology codes are not included in ICD-10-CM.  </a:t>
            </a:r>
          </a:p>
          <a:p>
            <a:endParaRPr lang="en-US" baseline="0" dirty="0" smtClean="0"/>
          </a:p>
          <a:p>
            <a:r>
              <a:rPr lang="en-US" dirty="0" smtClean="0"/>
              <a:t>ICD-10-CM contains 21 chapters, as opposed to 17 in ICD-9.  For some chapters the body or organ system is the axis of the classification, and with other chapters conditions are grouped together by etiology or nature of the disease process.   </a:t>
            </a:r>
          </a:p>
          <a:p>
            <a:endParaRPr lang="en-US" dirty="0" smtClean="0"/>
          </a:p>
          <a:p>
            <a:r>
              <a:rPr lang="en-US" dirty="0" smtClean="0"/>
              <a:t>Chapter 20 and 21 of ICD-10 contain the codes that were Supplementary Classifications for External Cause of Injury (or E codes) and Factors Influencing Health Status  (or V codes) in ICD-9  --- These sections are now part of the main tabular list in ICD-10-CM, they are no longer contained in a separate section in the Tabular List as they were in ICD-9.</a:t>
            </a:r>
          </a:p>
          <a:p>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t>7</a:t>
            </a:fld>
            <a:endParaRPr lang="en-US" dirty="0"/>
          </a:p>
        </p:txBody>
      </p:sp>
    </p:spTree>
    <p:extLst>
      <p:ext uri="{BB962C8B-B14F-4D97-AF65-F5344CB8AC3E}">
        <p14:creationId xmlns:p14="http://schemas.microsoft.com/office/powerpoint/2010/main" val="3653319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Image from: http://office.microsoft.com/en-us/images/results.aspx?qu=block&amp;ex=1#ai:MC900295859|</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endParaRPr lang="en-US" baseline="0" dirty="0" smtClean="0"/>
          </a:p>
          <a:p>
            <a:r>
              <a:rPr lang="en-US" baseline="0" dirty="0" smtClean="0"/>
              <a:t>As I mentioned on the previous slide, we noted that there are now 21 Chapters, and within those chapters you will find a list of blocks contained within that chapter.  </a:t>
            </a:r>
          </a:p>
          <a:p>
            <a:endParaRPr lang="en-US" baseline="0" dirty="0" smtClean="0"/>
          </a:p>
          <a:p>
            <a:r>
              <a:rPr lang="en-US" b="1" baseline="0" dirty="0" smtClean="0"/>
              <a:t>Mary: We can think of the blocks like a chapter outline.  </a:t>
            </a:r>
          </a:p>
          <a:p>
            <a:endParaRPr lang="en-US" b="1" baseline="0" dirty="0" smtClean="0"/>
          </a:p>
          <a:p>
            <a:r>
              <a:rPr lang="en-US" b="0" baseline="0" dirty="0" smtClean="0"/>
              <a:t>That’s right.  This is a good way to have a preview of the content for a given chapter.  Here is an example of the blocks from Chapter 3, Diseases of the blood and blood-forming organs and certain disorders involving the immune mechanism (D50-D89).  </a:t>
            </a:r>
          </a:p>
          <a:p>
            <a:endParaRPr lang="en-US" baseline="0" dirty="0" smtClean="0"/>
          </a:p>
          <a:p>
            <a:r>
              <a:rPr lang="en-US" baseline="0" dirty="0" smtClean="0"/>
              <a:t>In addition to reviewing the blocks at the beginning of each chapter, remember that you will want to review any instructional notes that pertain to that chapter as there are some instances where the chapter specific guidelines are listed only at the beginning of the chapter, but they need to be applied to the entire chapter.  It is important not to overlook those guidelines.  Kind of like your “gotcha” reminder earlier Mary.  Many of us have memorized codes or become encoder dependent.  We forget to stop and review all of the instructional notes and guidelines provided in the tabular list.</a:t>
            </a:r>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t>8</a:t>
            </a:fld>
            <a:endParaRPr lang="en-US" dirty="0"/>
          </a:p>
        </p:txBody>
      </p:sp>
    </p:spTree>
    <p:extLst>
      <p:ext uri="{BB962C8B-B14F-4D97-AF65-F5344CB8AC3E}">
        <p14:creationId xmlns:p14="http://schemas.microsoft.com/office/powerpoint/2010/main" val="2814964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a:t>
            </a:r>
            <a:endParaRPr lang="en-US" b="1" dirty="0" smtClean="0"/>
          </a:p>
          <a:p>
            <a:endParaRPr lang="en-US" dirty="0" smtClean="0"/>
          </a:p>
          <a:p>
            <a:r>
              <a:rPr lang="en-US" dirty="0" smtClean="0"/>
              <a:t>Now I’d like to ask another poll question.  </a:t>
            </a:r>
          </a:p>
          <a:p>
            <a:endParaRPr lang="en-US" dirty="0" smtClean="0"/>
          </a:p>
          <a:p>
            <a:pPr marL="0" indent="0">
              <a:buNone/>
            </a:pPr>
            <a:r>
              <a:rPr lang="en-US" sz="4000" dirty="0" smtClean="0"/>
              <a:t>The first character of an ICD-10-CM code is:</a:t>
            </a:r>
          </a:p>
          <a:p>
            <a:pPr marL="1314450" lvl="2" indent="-514350">
              <a:buFont typeface="+mj-lt"/>
              <a:buAutoNum type="alphaUcPeriod"/>
            </a:pPr>
            <a:r>
              <a:rPr lang="en-US" sz="3600" dirty="0" smtClean="0"/>
              <a:t>Either a letter or number</a:t>
            </a:r>
          </a:p>
          <a:p>
            <a:pPr marL="1314450" lvl="2" indent="-514350">
              <a:buFont typeface="+mj-lt"/>
              <a:buAutoNum type="alphaUcPeriod"/>
            </a:pPr>
            <a:r>
              <a:rPr lang="en-US" sz="3600" dirty="0" smtClean="0"/>
              <a:t>Always a letter</a:t>
            </a:r>
          </a:p>
          <a:p>
            <a:pPr marL="1314450" lvl="2" indent="-514350">
              <a:buFont typeface="+mj-lt"/>
              <a:buAutoNum type="alphaUcPeriod"/>
            </a:pPr>
            <a:r>
              <a:rPr lang="en-US" sz="3600" dirty="0" smtClean="0"/>
              <a:t>Always a number</a:t>
            </a:r>
          </a:p>
          <a:p>
            <a:endParaRPr lang="en-US" dirty="0" smtClean="0"/>
          </a:p>
          <a:p>
            <a:endParaRPr lang="en-US" dirty="0" smtClean="0"/>
          </a:p>
          <a:p>
            <a:r>
              <a:rPr lang="en-US" dirty="0" smtClean="0"/>
              <a:t>To answer this question, use the blue polling</a:t>
            </a:r>
            <a:r>
              <a:rPr lang="en-US" baseline="0" dirty="0" smtClean="0"/>
              <a:t> icon above my head.  We’ll move on and come back to your results in just a moment.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9</a:t>
            </a:fld>
            <a:endParaRPr lang="en-US" dirty="0"/>
          </a:p>
        </p:txBody>
      </p:sp>
    </p:spTree>
    <p:extLst>
      <p:ext uri="{BB962C8B-B14F-4D97-AF65-F5344CB8AC3E}">
        <p14:creationId xmlns:p14="http://schemas.microsoft.com/office/powerpoint/2010/main" val="508556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1971355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125721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144250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fontAlgn="base">
              <a:spcBef>
                <a:spcPct val="0"/>
              </a:spcBef>
              <a:spcAft>
                <a:spcPct val="0"/>
              </a:spcAft>
              <a:defRPr/>
            </a:pPr>
            <a:fld id="{DDC6D5A8-685C-49D7-8119-935FCDFFC77B}"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
        <p:nvSpPr>
          <p:cNvPr id="4" name="Content Placeholder 2"/>
          <p:cNvSpPr>
            <a:spLocks noGrp="1"/>
          </p:cNvSpPr>
          <p:nvPr>
            <p:ph idx="1"/>
          </p:nvPr>
        </p:nvSpPr>
        <p:spPr>
          <a:xfrm>
            <a:off x="304800" y="1981200"/>
            <a:ext cx="8610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4347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2922695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1791083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161717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1909291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227731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995537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405231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96371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13D47-5C97-42FD-9056-81B5188DCAEE}" type="slidenum">
              <a:rPr lang="en-US" smtClean="0"/>
              <a:t>‹#›</a:t>
            </a:fld>
            <a:endParaRPr lang="en-US" dirty="0"/>
          </a:p>
        </p:txBody>
      </p:sp>
    </p:spTree>
    <p:extLst>
      <p:ext uri="{BB962C8B-B14F-4D97-AF65-F5344CB8AC3E}">
        <p14:creationId xmlns:p14="http://schemas.microsoft.com/office/powerpoint/2010/main" val="3640986035"/>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wmf"/><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3.jpeg"/><Relationship Id="rId7" Type="http://schemas.openxmlformats.org/officeDocument/2006/relationships/diagramQuickStyle" Target="../diagrams/quickStyle3.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1.wdp"/><Relationship Id="rId9" Type="http://schemas.microsoft.com/office/2007/relationships/diagramDrawing" Target="../diagrams/drawing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7.wmf"/><Relationship Id="rId7" Type="http://schemas.openxmlformats.org/officeDocument/2006/relationships/diagramColors" Target="../diagrams/colors6.xm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microsoft.com/office/2007/relationships/hdphoto" Target="../media/hdphoto3.wdp"/></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2.xml"/><Relationship Id="rId1" Type="http://schemas.openxmlformats.org/officeDocument/2006/relationships/slideLayout" Target="../slideLayouts/slideLayout1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4.xml"/><Relationship Id="rId1" Type="http://schemas.openxmlformats.org/officeDocument/2006/relationships/slideLayout" Target="../slideLayouts/slideLayout1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5.xml"/><Relationship Id="rId1" Type="http://schemas.openxmlformats.org/officeDocument/2006/relationships/slideLayout" Target="../slideLayouts/slideLayout1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57.xml"/><Relationship Id="rId1" Type="http://schemas.openxmlformats.org/officeDocument/2006/relationships/slideLayout" Target="../slideLayouts/slideLayout1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58.xml"/><Relationship Id="rId1" Type="http://schemas.openxmlformats.org/officeDocument/2006/relationships/slideLayout" Target="../slideLayouts/slideLayout1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59.xml"/><Relationship Id="rId1" Type="http://schemas.openxmlformats.org/officeDocument/2006/relationships/slideLayout" Target="../slideLayouts/slideLayout1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62.xml"/><Relationship Id="rId1" Type="http://schemas.openxmlformats.org/officeDocument/2006/relationships/slideLayout" Target="../slideLayouts/slideLayout1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green rectangular divider line"/>
          <p:cNvSpPr/>
          <p:nvPr/>
        </p:nvSpPr>
        <p:spPr>
          <a:xfrm>
            <a:off x="533400" y="5029200"/>
            <a:ext cx="8153400" cy="1524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457200" y="3124200"/>
            <a:ext cx="8153400" cy="3276600"/>
          </a:xfrm>
        </p:spPr>
        <p:txBody>
          <a:bodyPr>
            <a:normAutofit fontScale="92500" lnSpcReduction="10000"/>
          </a:bodyPr>
          <a:lstStyle/>
          <a:p>
            <a:pPr>
              <a:defRPr/>
            </a:pPr>
            <a:r>
              <a:rPr lang="en-US" dirty="0">
                <a:solidFill>
                  <a:schemeClr val="tx1"/>
                </a:solidFill>
              </a:rPr>
              <a:t>Mary Johnson, RHIT, </a:t>
            </a:r>
            <a:r>
              <a:rPr lang="en-US" dirty="0" smtClean="0">
                <a:solidFill>
                  <a:schemeClr val="tx1"/>
                </a:solidFill>
              </a:rPr>
              <a:t>CCS-P</a:t>
            </a:r>
          </a:p>
          <a:p>
            <a:pPr>
              <a:defRPr/>
            </a:pPr>
            <a:r>
              <a:rPr lang="en-US" dirty="0">
                <a:solidFill>
                  <a:schemeClr val="tx1"/>
                </a:solidFill>
              </a:rPr>
              <a:t>&amp;</a:t>
            </a:r>
          </a:p>
          <a:p>
            <a:pPr>
              <a:defRPr/>
            </a:pPr>
            <a:r>
              <a:rPr lang="en-US" dirty="0">
                <a:solidFill>
                  <a:schemeClr val="tx1"/>
                </a:solidFill>
              </a:rPr>
              <a:t>Jennifer Teal, MS, RHIA, CCS, </a:t>
            </a:r>
            <a:r>
              <a:rPr lang="en-US" dirty="0" smtClean="0">
                <a:solidFill>
                  <a:schemeClr val="tx1"/>
                </a:solidFill>
              </a:rPr>
              <a:t>CPC</a:t>
            </a:r>
          </a:p>
          <a:p>
            <a:pPr>
              <a:defRPr/>
            </a:pPr>
            <a:endParaRPr lang="en-US" dirty="0">
              <a:solidFill>
                <a:schemeClr val="tx1"/>
              </a:solidFill>
            </a:endParaRPr>
          </a:p>
          <a:p>
            <a:pPr>
              <a:defRPr/>
            </a:pPr>
            <a:endParaRPr lang="en-US" dirty="0" smtClean="0">
              <a:solidFill>
                <a:schemeClr val="tx1"/>
              </a:solidFill>
            </a:endParaRPr>
          </a:p>
          <a:p>
            <a:pPr>
              <a:defRPr/>
            </a:pPr>
            <a:r>
              <a:rPr lang="en-US" i="1" dirty="0" smtClean="0">
                <a:solidFill>
                  <a:schemeClr val="tx1"/>
                </a:solidFill>
              </a:rPr>
              <a:t>AHIMA </a:t>
            </a:r>
            <a:r>
              <a:rPr lang="en-US" i="1" dirty="0">
                <a:solidFill>
                  <a:schemeClr val="tx1"/>
                </a:solidFill>
              </a:rPr>
              <a:t>Approved ICD-10-CM/PCS Trainers</a:t>
            </a:r>
          </a:p>
          <a:p>
            <a:endParaRPr lang="en-US" dirty="0"/>
          </a:p>
        </p:txBody>
      </p:sp>
      <p:sp>
        <p:nvSpPr>
          <p:cNvPr id="5" name="Rectangle 4" descr="green rectangular divider line"/>
          <p:cNvSpPr/>
          <p:nvPr/>
        </p:nvSpPr>
        <p:spPr>
          <a:xfrm>
            <a:off x="457200" y="2667000"/>
            <a:ext cx="8153400" cy="1524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609600"/>
            <a:ext cx="7772400" cy="2005012"/>
          </a:xfrm>
        </p:spPr>
        <p:txBody>
          <a:bodyPr>
            <a:normAutofit/>
          </a:bodyPr>
          <a:lstStyle/>
          <a:p>
            <a:r>
              <a:rPr lang="en-US" sz="6600" b="1" dirty="0"/>
              <a:t>ICD-10-CM</a:t>
            </a:r>
            <a:r>
              <a:rPr lang="en-US" dirty="0"/>
              <a:t/>
            </a:r>
            <a:br>
              <a:rPr lang="en-US" dirty="0"/>
            </a:br>
            <a:r>
              <a:rPr lang="en-US" i="1" dirty="0"/>
              <a:t>Conventions and </a:t>
            </a:r>
            <a:r>
              <a:rPr lang="en-US" i="1" dirty="0" smtClean="0"/>
              <a:t>Guidelines</a:t>
            </a:r>
            <a:endParaRPr lang="en-US" i="1" dirty="0"/>
          </a:p>
        </p:txBody>
      </p:sp>
    </p:spTree>
    <p:extLst>
      <p:ext uri="{BB962C8B-B14F-4D97-AF65-F5344CB8AC3E}">
        <p14:creationId xmlns:p14="http://schemas.microsoft.com/office/powerpoint/2010/main" val="520126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 of NEW! sunburst labe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676400"/>
            <a:ext cx="4095351" cy="3657600"/>
          </a:xfrm>
          <a:prstGeom prst="rect">
            <a:avLst/>
          </a:prstGeom>
          <a:noFill/>
          <a:ln>
            <a:noFill/>
          </a:ln>
        </p:spPr>
      </p:pic>
      <p:graphicFrame>
        <p:nvGraphicFramePr>
          <p:cNvPr id="2" name="Content Placeholder 1"/>
          <p:cNvGraphicFramePr>
            <a:graphicFrameLocks noGrp="1"/>
          </p:cNvGraphicFramePr>
          <p:nvPr>
            <p:ph idx="1"/>
            <p:extLst>
              <p:ext uri="{D42A27DB-BD31-4B8C-83A1-F6EECF244321}">
                <p14:modId xmlns:p14="http://schemas.microsoft.com/office/powerpoint/2010/main" val="3984801586"/>
              </p:ext>
            </p:extLst>
          </p:nvPr>
        </p:nvGraphicFramePr>
        <p:xfrm>
          <a:off x="152400" y="152400"/>
          <a:ext cx="4572000" cy="6629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77577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28800"/>
            <a:ext cx="8610600" cy="4724400"/>
          </a:xfrm>
        </p:spPr>
        <p:txBody>
          <a:bodyPr>
            <a:normAutofit fontScale="85000" lnSpcReduction="20000"/>
          </a:bodyPr>
          <a:lstStyle/>
          <a:p>
            <a:pPr marL="0" indent="0">
              <a:buNone/>
            </a:pPr>
            <a:r>
              <a:rPr lang="en-US" sz="4700" b="1" dirty="0" smtClean="0">
                <a:solidFill>
                  <a:schemeClr val="accent1"/>
                </a:solidFill>
              </a:rPr>
              <a:t>E10.42  </a:t>
            </a:r>
          </a:p>
          <a:p>
            <a:pPr marL="0" indent="0">
              <a:buNone/>
            </a:pPr>
            <a:r>
              <a:rPr lang="en-US" sz="3300" dirty="0" smtClean="0">
                <a:solidFill>
                  <a:schemeClr val="bg1"/>
                </a:solidFill>
              </a:rPr>
              <a:t>Type 1 diabetes mellitus with diabetic polyneuropathy</a:t>
            </a:r>
          </a:p>
          <a:p>
            <a:pPr marL="0" indent="0">
              <a:buNone/>
            </a:pPr>
            <a:endParaRPr lang="en-US" dirty="0" smtClean="0">
              <a:solidFill>
                <a:schemeClr val="bg1"/>
              </a:solidFill>
            </a:endParaRPr>
          </a:p>
          <a:p>
            <a:pPr marL="0" indent="0">
              <a:buNone/>
            </a:pPr>
            <a:r>
              <a:rPr lang="en-US" sz="4700" b="1" dirty="0" smtClean="0">
                <a:solidFill>
                  <a:schemeClr val="accent1"/>
                </a:solidFill>
              </a:rPr>
              <a:t>I25.110 </a:t>
            </a:r>
            <a:r>
              <a:rPr lang="en-US" dirty="0" smtClean="0">
                <a:solidFill>
                  <a:schemeClr val="bg1"/>
                </a:solidFill>
              </a:rPr>
              <a:t>   </a:t>
            </a:r>
          </a:p>
          <a:p>
            <a:pPr marL="0" indent="0">
              <a:buNone/>
            </a:pPr>
            <a:r>
              <a:rPr lang="en-US" sz="3300" dirty="0" smtClean="0">
                <a:solidFill>
                  <a:schemeClr val="bg1"/>
                </a:solidFill>
              </a:rPr>
              <a:t>Atherosclerotic heart disease of native coronary artery with unstable angina pectoris</a:t>
            </a:r>
          </a:p>
          <a:p>
            <a:endParaRPr lang="en-US" dirty="0" smtClean="0">
              <a:solidFill>
                <a:schemeClr val="bg1"/>
              </a:solidFill>
            </a:endParaRPr>
          </a:p>
          <a:p>
            <a:pPr marL="0" indent="0">
              <a:buNone/>
            </a:pPr>
            <a:r>
              <a:rPr lang="en-US" sz="4700" b="1" dirty="0" smtClean="0">
                <a:solidFill>
                  <a:schemeClr val="accent1"/>
                </a:solidFill>
              </a:rPr>
              <a:t>K50.112 </a:t>
            </a:r>
            <a:r>
              <a:rPr lang="en-US" dirty="0" smtClean="0">
                <a:solidFill>
                  <a:schemeClr val="bg1"/>
                </a:solidFill>
              </a:rPr>
              <a:t>  </a:t>
            </a:r>
          </a:p>
          <a:p>
            <a:pPr marL="0" indent="0">
              <a:buNone/>
            </a:pPr>
            <a:r>
              <a:rPr lang="en-US" sz="3300" dirty="0" smtClean="0">
                <a:solidFill>
                  <a:schemeClr val="bg1"/>
                </a:solidFill>
              </a:rPr>
              <a:t>Crohn’s disease of large intestine with intestinal obstruction</a:t>
            </a:r>
          </a:p>
          <a:p>
            <a:pPr marL="0" indent="0">
              <a:buNone/>
            </a:pPr>
            <a:endParaRPr lang="en-US" sz="3300" dirty="0" smtClean="0">
              <a:solidFill>
                <a:schemeClr val="bg1"/>
              </a:solidFill>
            </a:endParaRPr>
          </a:p>
          <a:p>
            <a:endParaRPr lang="en-US" sz="3300" dirty="0">
              <a:solidFill>
                <a:schemeClr val="bg1"/>
              </a:solidFill>
            </a:endParaRPr>
          </a:p>
        </p:txBody>
      </p:sp>
      <p:cxnSp>
        <p:nvCxnSpPr>
          <p:cNvPr id="7" name="Straight Connector 6" descr="gray divider line"/>
          <p:cNvCxnSpPr/>
          <p:nvPr/>
        </p:nvCxnSpPr>
        <p:spPr>
          <a:xfrm>
            <a:off x="381000" y="1219200"/>
            <a:ext cx="5486400" cy="0"/>
          </a:xfrm>
          <a:prstGeom prst="line">
            <a:avLst/>
          </a:prstGeom>
          <a:ln w="762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2" descr="image of combination l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71450"/>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47800" y="171450"/>
            <a:ext cx="8229600" cy="1143000"/>
          </a:xfrm>
        </p:spPr>
        <p:txBody>
          <a:bodyPr/>
          <a:lstStyle/>
          <a:p>
            <a:r>
              <a:rPr lang="en-US" b="1" dirty="0" smtClean="0">
                <a:solidFill>
                  <a:srgbClr val="7030A0"/>
                </a:solidFill>
              </a:rPr>
              <a:t>Combination Codes</a:t>
            </a:r>
            <a:endParaRPr lang="en-US" b="1" dirty="0">
              <a:solidFill>
                <a:srgbClr val="7030A0"/>
              </a:solidFill>
            </a:endParaRPr>
          </a:p>
        </p:txBody>
      </p:sp>
    </p:spTree>
    <p:extLst>
      <p:ext uri="{BB962C8B-B14F-4D97-AF65-F5344CB8AC3E}">
        <p14:creationId xmlns:p14="http://schemas.microsoft.com/office/powerpoint/2010/main" val="63740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1905000"/>
            <a:ext cx="8610600" cy="4953000"/>
          </a:xfrm>
        </p:spPr>
        <p:txBody>
          <a:bodyPr>
            <a:normAutofit/>
          </a:bodyPr>
          <a:lstStyle/>
          <a:p>
            <a:pPr marL="0" indent="0">
              <a:buNone/>
            </a:pPr>
            <a:r>
              <a:rPr lang="en-US" sz="4000" b="1" dirty="0" smtClean="0">
                <a:solidFill>
                  <a:schemeClr val="accent1"/>
                </a:solidFill>
              </a:rPr>
              <a:t>T36.0X1D </a:t>
            </a:r>
            <a:r>
              <a:rPr lang="en-US" sz="5200" b="1" dirty="0" smtClean="0">
                <a:solidFill>
                  <a:schemeClr val="accent1"/>
                </a:solidFill>
              </a:rPr>
              <a:t>  </a:t>
            </a:r>
            <a:endParaRPr lang="en-US" sz="5200" b="1" dirty="0" smtClean="0">
              <a:solidFill>
                <a:schemeClr val="accent1"/>
              </a:solidFill>
            </a:endParaRPr>
          </a:p>
          <a:p>
            <a:pPr marL="0" indent="0">
              <a:buNone/>
            </a:pPr>
            <a:r>
              <a:rPr lang="en-US" sz="2800" dirty="0" smtClean="0">
                <a:solidFill>
                  <a:schemeClr val="bg1"/>
                </a:solidFill>
              </a:rPr>
              <a:t>Poisoning by penicillins, accidental (unintentional), subsequent encounter</a:t>
            </a:r>
          </a:p>
          <a:p>
            <a:pPr>
              <a:buFontTx/>
              <a:buChar char="•"/>
            </a:pPr>
            <a:endParaRPr lang="en-US" dirty="0" smtClean="0">
              <a:solidFill>
                <a:schemeClr val="bg1"/>
              </a:solidFill>
            </a:endParaRPr>
          </a:p>
          <a:p>
            <a:pPr marL="0" indent="0">
              <a:buNone/>
            </a:pPr>
            <a:r>
              <a:rPr lang="en-US" sz="4000" b="1" dirty="0" smtClean="0">
                <a:solidFill>
                  <a:schemeClr val="accent1"/>
                </a:solidFill>
              </a:rPr>
              <a:t>T42.4X5A </a:t>
            </a:r>
            <a:r>
              <a:rPr lang="en-US" sz="4700" b="1" dirty="0" smtClean="0">
                <a:solidFill>
                  <a:schemeClr val="accent1"/>
                </a:solidFill>
              </a:rPr>
              <a:t>  </a:t>
            </a:r>
            <a:endParaRPr lang="en-US" sz="4700" b="1" dirty="0" smtClean="0">
              <a:solidFill>
                <a:schemeClr val="accent1"/>
              </a:solidFill>
            </a:endParaRPr>
          </a:p>
          <a:p>
            <a:pPr marL="0" indent="0">
              <a:buNone/>
            </a:pPr>
            <a:r>
              <a:rPr lang="en-US" sz="2800" dirty="0" smtClean="0">
                <a:solidFill>
                  <a:schemeClr val="bg1"/>
                </a:solidFill>
              </a:rPr>
              <a:t>Adverse effect of enzodiazepines, initial encounter</a:t>
            </a:r>
          </a:p>
          <a:p>
            <a:endParaRPr lang="en-US" dirty="0">
              <a:solidFill>
                <a:schemeClr val="bg1"/>
              </a:solidFill>
            </a:endParaRPr>
          </a:p>
        </p:txBody>
      </p:sp>
      <p:pic>
        <p:nvPicPr>
          <p:cNvPr id="9" name="Picture 2" descr="image of combination l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71450"/>
            <a:ext cx="2057400" cy="20574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descr="gray divider line&#10;"/>
          <p:cNvCxnSpPr/>
          <p:nvPr/>
        </p:nvCxnSpPr>
        <p:spPr>
          <a:xfrm>
            <a:off x="381000" y="1219200"/>
            <a:ext cx="5486400" cy="0"/>
          </a:xfrm>
          <a:prstGeom prst="line">
            <a:avLst/>
          </a:prstGeom>
          <a:ln w="762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1" descr="Combination Codes&#10;"/>
          <p:cNvSpPr txBox="1">
            <a:spLocks/>
          </p:cNvSpPr>
          <p:nvPr/>
        </p:nvSpPr>
        <p:spPr>
          <a:xfrm>
            <a:off x="-1447800" y="17145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7030A0"/>
                </a:solidFill>
              </a:rPr>
              <a:t>Combination Codes</a:t>
            </a:r>
            <a:endParaRPr lang="en-US" b="1" dirty="0">
              <a:solidFill>
                <a:srgbClr val="7030A0"/>
              </a:solidFill>
            </a:endParaRPr>
          </a:p>
        </p:txBody>
      </p:sp>
    </p:spTree>
    <p:extLst>
      <p:ext uri="{BB962C8B-B14F-4D97-AF65-F5344CB8AC3E}">
        <p14:creationId xmlns:p14="http://schemas.microsoft.com/office/powerpoint/2010/main" val="270077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152400" y="1600200"/>
            <a:ext cx="4191000" cy="502920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000" dirty="0" smtClean="0"/>
              <a:t>The first character of an ICD-10-CM code is:</a:t>
            </a:r>
          </a:p>
          <a:p>
            <a:pPr marL="1314450" lvl="2" indent="-514350">
              <a:buFont typeface="+mj-lt"/>
              <a:buAutoNum type="alphaUcPeriod"/>
            </a:pPr>
            <a:r>
              <a:rPr lang="en-US" sz="3600" dirty="0" smtClean="0"/>
              <a:t>Either a letter or number</a:t>
            </a:r>
          </a:p>
          <a:p>
            <a:pPr marL="1314450" lvl="2" indent="-514350">
              <a:buFont typeface="+mj-lt"/>
              <a:buAutoNum type="alphaUcPeriod"/>
            </a:pPr>
            <a:r>
              <a:rPr lang="en-US" sz="3600" dirty="0" smtClean="0"/>
              <a:t>Always a letter</a:t>
            </a:r>
          </a:p>
          <a:p>
            <a:pPr marL="1314450" lvl="2" indent="-514350">
              <a:buFont typeface="+mj-lt"/>
              <a:buAutoNum type="alphaUcPeriod"/>
            </a:pPr>
            <a:r>
              <a:rPr lang="en-US" sz="3600" dirty="0" smtClean="0"/>
              <a:t>Always a number</a:t>
            </a:r>
          </a:p>
        </p:txBody>
      </p:sp>
      <p:sp>
        <p:nvSpPr>
          <p:cNvPr id="4" name="Title 3"/>
          <p:cNvSpPr>
            <a:spLocks noGrp="1"/>
          </p:cNvSpPr>
          <p:nvPr>
            <p:ph type="title"/>
          </p:nvPr>
        </p:nvSpPr>
        <p:spPr>
          <a:xfrm>
            <a:off x="838200" y="228600"/>
            <a:ext cx="8229600" cy="1143000"/>
          </a:xfrm>
        </p:spPr>
        <p:txBody>
          <a:bodyPr/>
          <a:lstStyle/>
          <a:p>
            <a:r>
              <a:rPr lang="en-US" dirty="0" smtClean="0"/>
              <a:t>Poll Results</a:t>
            </a:r>
            <a:endParaRPr lang="en-US" dirty="0"/>
          </a:p>
        </p:txBody>
      </p:sp>
      <p:pic>
        <p:nvPicPr>
          <p:cNvPr id="3"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descr="white box with blue border"/>
          <p:cNvSpPr/>
          <p:nvPr/>
        </p:nvSpPr>
        <p:spPr>
          <a:xfrm>
            <a:off x="4343400" y="2209800"/>
            <a:ext cx="4572000" cy="396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297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9" name="Picture 3" descr="image of stick figure with right elbow pain"/>
          <p:cNvPicPr>
            <a:picLocks noChangeAspect="1" noChangeArrowheads="1"/>
          </p:cNvPicPr>
          <p:nvPr/>
        </p:nvPicPr>
        <p:blipFill rotWithShape="1">
          <a:blip r:embed="rId3">
            <a:extLst>
              <a:ext uri="{28A0092B-C50C-407E-A947-70E740481C1C}">
                <a14:useLocalDpi xmlns:a14="http://schemas.microsoft.com/office/drawing/2010/main" val="0"/>
              </a:ext>
            </a:extLst>
          </a:blip>
          <a:srcRect l="80172" t="32787" b="33607"/>
          <a:stretch/>
        </p:blipFill>
        <p:spPr bwMode="auto">
          <a:xfrm>
            <a:off x="95467" y="2667000"/>
            <a:ext cx="1352333" cy="22920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image of stick figure with both elbows in pain"/>
          <p:cNvPicPr>
            <a:picLocks noChangeAspect="1" noChangeArrowheads="1"/>
          </p:cNvPicPr>
          <p:nvPr/>
        </p:nvPicPr>
        <p:blipFill rotWithShape="1">
          <a:blip r:embed="rId3">
            <a:extLst>
              <a:ext uri="{28A0092B-C50C-407E-A947-70E740481C1C}">
                <a14:useLocalDpi xmlns:a14="http://schemas.microsoft.com/office/drawing/2010/main" val="0"/>
              </a:ext>
            </a:extLst>
          </a:blip>
          <a:srcRect l="21624" t="63394" r="57455" b="3486"/>
          <a:stretch/>
        </p:blipFill>
        <p:spPr bwMode="auto">
          <a:xfrm>
            <a:off x="304800" y="803694"/>
            <a:ext cx="1326241" cy="20995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image of stick figure with left elbow pain"/>
          <p:cNvPicPr>
            <a:picLocks noChangeAspect="1" noChangeArrowheads="1"/>
          </p:cNvPicPr>
          <p:nvPr/>
        </p:nvPicPr>
        <p:blipFill rotWithShape="1">
          <a:blip r:embed="rId3">
            <a:extLst>
              <a:ext uri="{28A0092B-C50C-407E-A947-70E740481C1C}">
                <a14:useLocalDpi xmlns:a14="http://schemas.microsoft.com/office/drawing/2010/main" val="0"/>
              </a:ext>
            </a:extLst>
          </a:blip>
          <a:srcRect l="80172" t="36497" b="35573"/>
          <a:stretch/>
        </p:blipFill>
        <p:spPr bwMode="auto">
          <a:xfrm flipH="1">
            <a:off x="327558" y="4800600"/>
            <a:ext cx="1348842"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1600200" y="1447800"/>
            <a:ext cx="8610600" cy="6400800"/>
          </a:xfrm>
        </p:spPr>
        <p:txBody>
          <a:bodyPr>
            <a:normAutofit/>
          </a:bodyPr>
          <a:lstStyle/>
          <a:p>
            <a:pPr marL="0" indent="0">
              <a:buNone/>
            </a:pPr>
            <a:r>
              <a:rPr lang="en-US" sz="4000" b="1" dirty="0" smtClean="0">
                <a:solidFill>
                  <a:schemeClr val="accent1"/>
                </a:solidFill>
              </a:rPr>
              <a:t>S50.00  </a:t>
            </a:r>
          </a:p>
          <a:p>
            <a:pPr marL="0" indent="0">
              <a:buNone/>
            </a:pPr>
            <a:r>
              <a:rPr lang="en-US" sz="4000" dirty="0" smtClean="0">
                <a:solidFill>
                  <a:schemeClr val="accent1"/>
                </a:solidFill>
              </a:rPr>
              <a:t>Contusion of unspecified elbow</a:t>
            </a:r>
          </a:p>
          <a:p>
            <a:pPr marL="0" indent="0">
              <a:buNone/>
            </a:pPr>
            <a:endParaRPr lang="en-US" sz="2000" dirty="0" smtClean="0">
              <a:solidFill>
                <a:schemeClr val="accent1"/>
              </a:solidFill>
            </a:endParaRPr>
          </a:p>
          <a:p>
            <a:pPr marL="0" indent="0">
              <a:buNone/>
            </a:pPr>
            <a:r>
              <a:rPr lang="en-US" sz="4000" b="1" dirty="0" smtClean="0">
                <a:solidFill>
                  <a:schemeClr val="accent1"/>
                </a:solidFill>
              </a:rPr>
              <a:t>S50.01 </a:t>
            </a:r>
            <a:r>
              <a:rPr lang="en-US" sz="4000" dirty="0" smtClean="0">
                <a:solidFill>
                  <a:schemeClr val="accent1"/>
                </a:solidFill>
              </a:rPr>
              <a:t> </a:t>
            </a:r>
          </a:p>
          <a:p>
            <a:pPr marL="0" indent="0">
              <a:buNone/>
            </a:pPr>
            <a:r>
              <a:rPr lang="en-US" sz="4000" dirty="0" smtClean="0">
                <a:solidFill>
                  <a:schemeClr val="accent1"/>
                </a:solidFill>
              </a:rPr>
              <a:t>Contusion of right elbow</a:t>
            </a:r>
          </a:p>
          <a:p>
            <a:pPr marL="0" indent="0">
              <a:buNone/>
            </a:pPr>
            <a:endParaRPr lang="en-US" sz="2000" dirty="0" smtClean="0">
              <a:solidFill>
                <a:schemeClr val="accent1"/>
              </a:solidFill>
            </a:endParaRPr>
          </a:p>
          <a:p>
            <a:pPr marL="0" indent="0">
              <a:buNone/>
            </a:pPr>
            <a:r>
              <a:rPr lang="en-US" sz="4000" b="1" dirty="0" smtClean="0">
                <a:solidFill>
                  <a:schemeClr val="accent1"/>
                </a:solidFill>
              </a:rPr>
              <a:t>S50.02  </a:t>
            </a:r>
          </a:p>
          <a:p>
            <a:pPr marL="0" indent="0">
              <a:buNone/>
            </a:pPr>
            <a:r>
              <a:rPr lang="en-US" sz="4000" dirty="0" smtClean="0">
                <a:solidFill>
                  <a:schemeClr val="accent1"/>
                </a:solidFill>
              </a:rPr>
              <a:t>Contusion of left elbow</a:t>
            </a:r>
            <a:endParaRPr lang="en-US" sz="4000" dirty="0">
              <a:solidFill>
                <a:schemeClr val="accent1"/>
              </a:solidFill>
            </a:endParaRPr>
          </a:p>
        </p:txBody>
      </p:sp>
      <p:sp>
        <p:nvSpPr>
          <p:cNvPr id="2" name="Title 1"/>
          <p:cNvSpPr>
            <a:spLocks noGrp="1"/>
          </p:cNvSpPr>
          <p:nvPr>
            <p:ph type="title"/>
          </p:nvPr>
        </p:nvSpPr>
        <p:spPr>
          <a:xfrm>
            <a:off x="381000" y="38100"/>
            <a:ext cx="8229600" cy="1143000"/>
          </a:xfrm>
        </p:spPr>
        <p:txBody>
          <a:bodyPr>
            <a:normAutofit/>
          </a:bodyPr>
          <a:lstStyle/>
          <a:p>
            <a:r>
              <a:rPr lang="en-US" sz="6600" b="1" dirty="0" smtClean="0">
                <a:solidFill>
                  <a:schemeClr val="bg1"/>
                </a:solidFill>
              </a:rPr>
              <a:t>Laterality</a:t>
            </a:r>
            <a:endParaRPr lang="en-US" sz="6600" b="1" dirty="0">
              <a:solidFill>
                <a:schemeClr val="bg1"/>
              </a:solidFill>
            </a:endParaRPr>
          </a:p>
        </p:txBody>
      </p:sp>
    </p:spTree>
    <p:extLst>
      <p:ext uri="{BB962C8B-B14F-4D97-AF65-F5344CB8AC3E}">
        <p14:creationId xmlns:p14="http://schemas.microsoft.com/office/powerpoint/2010/main" val="3362250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81200"/>
            <a:ext cx="8610600" cy="4114800"/>
          </a:xfrm>
        </p:spPr>
        <p:txBody>
          <a:bodyPr>
            <a:normAutofit fontScale="92500" lnSpcReduction="20000"/>
          </a:bodyPr>
          <a:lstStyle/>
          <a:p>
            <a:pPr marL="0" indent="0">
              <a:buNone/>
            </a:pPr>
            <a:r>
              <a:rPr lang="en-US" sz="9600" b="1" dirty="0" smtClean="0">
                <a:solidFill>
                  <a:schemeClr val="accent1"/>
                </a:solidFill>
              </a:rPr>
              <a:t>A</a:t>
            </a:r>
            <a:r>
              <a:rPr lang="en-US" dirty="0" smtClean="0"/>
              <a:t>	</a:t>
            </a:r>
            <a:r>
              <a:rPr lang="en-US" sz="6500" dirty="0" smtClean="0"/>
              <a:t>initial </a:t>
            </a:r>
            <a:r>
              <a:rPr lang="en-US" sz="6500" dirty="0"/>
              <a:t>encounter</a:t>
            </a:r>
          </a:p>
          <a:p>
            <a:pPr marL="0" indent="0">
              <a:buNone/>
            </a:pPr>
            <a:r>
              <a:rPr lang="en-US" sz="9600" b="1" dirty="0" smtClean="0">
                <a:solidFill>
                  <a:schemeClr val="accent1"/>
                </a:solidFill>
              </a:rPr>
              <a:t>D</a:t>
            </a:r>
            <a:r>
              <a:rPr lang="en-US" dirty="0" smtClean="0"/>
              <a:t>	</a:t>
            </a:r>
            <a:r>
              <a:rPr lang="en-US" sz="6500" dirty="0" smtClean="0"/>
              <a:t>subsequent </a:t>
            </a:r>
            <a:r>
              <a:rPr lang="en-US" sz="6500" dirty="0"/>
              <a:t>encounter</a:t>
            </a:r>
          </a:p>
          <a:p>
            <a:pPr marL="0" indent="0">
              <a:buNone/>
            </a:pPr>
            <a:r>
              <a:rPr lang="en-US" sz="9600" b="1" dirty="0" smtClean="0">
                <a:solidFill>
                  <a:schemeClr val="accent1"/>
                </a:solidFill>
              </a:rPr>
              <a:t>S</a:t>
            </a:r>
            <a:r>
              <a:rPr lang="en-US" dirty="0" smtClean="0"/>
              <a:t>	</a:t>
            </a:r>
            <a:r>
              <a:rPr lang="en-US" sz="6500" dirty="0" smtClean="0"/>
              <a:t>sequela</a:t>
            </a:r>
            <a:endParaRPr lang="en-US" sz="6500" dirty="0"/>
          </a:p>
        </p:txBody>
      </p:sp>
      <p:sp>
        <p:nvSpPr>
          <p:cNvPr id="9" name="Chevron 8" descr="right chevron bracket"/>
          <p:cNvSpPr/>
          <p:nvPr/>
        </p:nvSpPr>
        <p:spPr>
          <a:xfrm rot="10800000" flipH="1">
            <a:off x="7010400" y="391391"/>
            <a:ext cx="1295400" cy="1066800"/>
          </a:xfrm>
          <a:prstGeom prst="chevron">
            <a:avLst>
              <a:gd name="adj" fmla="val 87013"/>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p:txBody>
          <a:bodyPr>
            <a:normAutofit/>
          </a:bodyPr>
          <a:lstStyle/>
          <a:p>
            <a:r>
              <a:rPr lang="en-US" sz="6000" b="1" dirty="0" smtClean="0">
                <a:solidFill>
                  <a:srgbClr val="FFC000"/>
                </a:solidFill>
              </a:rPr>
              <a:t>Episode of Care</a:t>
            </a:r>
            <a:endParaRPr lang="en-US" sz="6000" b="1" dirty="0">
              <a:solidFill>
                <a:srgbClr val="FFC000"/>
              </a:solidFill>
            </a:endParaRPr>
          </a:p>
        </p:txBody>
      </p:sp>
      <p:sp>
        <p:nvSpPr>
          <p:cNvPr id="8" name="Chevron 7" descr="left chevron bracket"/>
          <p:cNvSpPr/>
          <p:nvPr/>
        </p:nvSpPr>
        <p:spPr>
          <a:xfrm flipH="1">
            <a:off x="609600" y="391391"/>
            <a:ext cx="1295400" cy="1066800"/>
          </a:xfrm>
          <a:prstGeom prst="chevron">
            <a:avLst>
              <a:gd name="adj" fmla="val 87013"/>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736919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descr="white box"/>
          <p:cNvSpPr txBox="1"/>
          <p:nvPr/>
        </p:nvSpPr>
        <p:spPr>
          <a:xfrm>
            <a:off x="0" y="6587836"/>
            <a:ext cx="6629400" cy="246221"/>
          </a:xfrm>
          <a:prstGeom prst="rect">
            <a:avLst/>
          </a:prstGeom>
          <a:noFill/>
        </p:spPr>
        <p:txBody>
          <a:bodyPr wrap="square" rtlCol="0">
            <a:spAutoFit/>
          </a:bodyPr>
          <a:lstStyle/>
          <a:p>
            <a:r>
              <a:rPr lang="en-US" sz="1000" dirty="0" smtClean="0"/>
              <a:t>ICD-10-CM Tabular List of Diseases and Injuries 2013</a:t>
            </a:r>
            <a:endParaRPr lang="en-US" sz="1000" dirty="0"/>
          </a:p>
        </p:txBody>
      </p:sp>
      <p:pic>
        <p:nvPicPr>
          <p:cNvPr id="1026" name="Picture 2" descr="S00 Superficial injury of head&#10;Excludes 1: diffuse cerebral contusion (S06.2-)&#10;                    focal cerebral contusion (S06.3-)&#10;                    injury of eye and orbit (S05-) &#10;                    open wound of head (S01.-)   &#10;&#10;The appropriate 7th character is to be added to each code from catgory S00&#10;A- initial encounter&#10;D- subsequent encounter&#10;S -sequela&#10;&#10;S00 Superficial injury of scalp&#10;S00.00 Unspecified superficial injury of scalp&#10;S00.01 Abrasion of scalp&#10;S00.02 Blister (nonthermal) of scalp"/>
          <p:cNvPicPr>
            <a:picLocks noGrp="1" noChangeAspect="1" noChangeArrowheads="1"/>
          </p:cNvPicPr>
          <p:nvPr>
            <p:ph idx="1"/>
          </p:nvPr>
        </p:nvPicPr>
        <p:blipFill rotWithShape="1">
          <a:blip r:embed="rId3" cstate="print"/>
          <a:srcRect l="3012" r="3689"/>
          <a:stretch/>
        </p:blipFill>
        <p:spPr bwMode="auto">
          <a:xfrm>
            <a:off x="83127" y="1714500"/>
            <a:ext cx="9008919" cy="4724400"/>
          </a:xfrm>
          <a:prstGeom prst="rect">
            <a:avLst/>
          </a:prstGeom>
          <a:noFill/>
          <a:ln w="9525">
            <a:noFill/>
            <a:miter lim="800000"/>
            <a:headEnd/>
            <a:tailEnd/>
          </a:ln>
        </p:spPr>
      </p:pic>
      <p:sp>
        <p:nvSpPr>
          <p:cNvPr id="7" name="Rectangle 6" descr="green rectangle surrounding ADS text"/>
          <p:cNvSpPr/>
          <p:nvPr/>
        </p:nvSpPr>
        <p:spPr bwMode="auto">
          <a:xfrm>
            <a:off x="609600" y="3352800"/>
            <a:ext cx="8382000" cy="1295400"/>
          </a:xfrm>
          <a:prstGeom prst="rect">
            <a:avLst/>
          </a:prstGeom>
          <a:noFill/>
          <a:ln w="762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a:endParaRPr>
          </a:p>
        </p:txBody>
      </p:sp>
      <p:pic>
        <p:nvPicPr>
          <p:cNvPr id="8" name="Picture 7" descr="image of red letter X"/>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26045" y="454676"/>
            <a:ext cx="3513155" cy="2974324"/>
          </a:xfrm>
          <a:prstGeom prst="rect">
            <a:avLst/>
          </a:prstGeom>
          <a:noFill/>
          <a:ln>
            <a:noFill/>
          </a:ln>
        </p:spPr>
      </p:pic>
      <p:sp>
        <p:nvSpPr>
          <p:cNvPr id="2" name="Title 1"/>
          <p:cNvSpPr>
            <a:spLocks noGrp="1"/>
          </p:cNvSpPr>
          <p:nvPr>
            <p:ph type="title"/>
          </p:nvPr>
        </p:nvSpPr>
        <p:spPr>
          <a:xfrm>
            <a:off x="-1143000" y="381000"/>
            <a:ext cx="8229600" cy="1143000"/>
          </a:xfrm>
        </p:spPr>
        <p:txBody>
          <a:bodyPr/>
          <a:lstStyle/>
          <a:p>
            <a:r>
              <a:rPr lang="en-US" b="1" dirty="0" smtClean="0">
                <a:solidFill>
                  <a:schemeClr val="accent1"/>
                </a:solidFill>
              </a:rPr>
              <a:t>Placeholder Character</a:t>
            </a:r>
            <a:endParaRPr lang="en-US" b="1" dirty="0">
              <a:solidFill>
                <a:schemeClr val="accent1"/>
              </a:solidFill>
            </a:endParaRPr>
          </a:p>
        </p:txBody>
      </p:sp>
    </p:spTree>
    <p:extLst>
      <p:ext uri="{BB962C8B-B14F-4D97-AF65-F5344CB8AC3E}">
        <p14:creationId xmlns:p14="http://schemas.microsoft.com/office/powerpoint/2010/main" val="2262331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O09.211  Supervision of pregnancy w/ history of pre-term labor, first trimester&#10;O09.213  Supervision of pregnancy w/ history of pre-term labor, second trimester&#10;O09.213  Supervision of pregnancy w/ history of pre-term labor, third trimester&#10;O09.219  Supervision of pregnancy w/ history of pre-term labor, unspecified trimester&#10;&#10;"/>
          <p:cNvSpPr/>
          <p:nvPr/>
        </p:nvSpPr>
        <p:spPr>
          <a:xfrm>
            <a:off x="76200" y="4800600"/>
            <a:ext cx="9046285" cy="1828800"/>
          </a:xfrm>
          <a:prstGeom prst="rect">
            <a:avLst/>
          </a:prstGeom>
          <a:ln w="57150"/>
        </p:spPr>
        <p:style>
          <a:lnRef idx="2">
            <a:schemeClr val="dk1"/>
          </a:lnRef>
          <a:fillRef idx="1">
            <a:schemeClr val="lt1"/>
          </a:fillRef>
          <a:effectRef idx="0">
            <a:schemeClr val="dk1"/>
          </a:effectRef>
          <a:fontRef idx="minor">
            <a:schemeClr val="dk1"/>
          </a:fontRef>
        </p:style>
        <p:txBody>
          <a:bodyPr rtlCol="0" anchor="b"/>
          <a:lstStyle/>
          <a:p>
            <a:r>
              <a:rPr lang="en-US" sz="2000" dirty="0" smtClean="0"/>
              <a:t>O09.211  Supervision of pregnancy w/ history of pre-term labor, first trimester</a:t>
            </a:r>
          </a:p>
          <a:p>
            <a:r>
              <a:rPr lang="en-US" sz="2000" dirty="0" smtClean="0"/>
              <a:t>O09.212  </a:t>
            </a:r>
            <a:r>
              <a:rPr lang="en-US" sz="2000" dirty="0"/>
              <a:t>Supervision of pregnancy </a:t>
            </a:r>
            <a:r>
              <a:rPr lang="en-US" sz="2000" dirty="0" smtClean="0"/>
              <a:t>w/ </a:t>
            </a:r>
            <a:r>
              <a:rPr lang="en-US" sz="2000" dirty="0"/>
              <a:t>history of pre-term labor, </a:t>
            </a:r>
            <a:r>
              <a:rPr lang="en-US" sz="2000" dirty="0" smtClean="0"/>
              <a:t>second </a:t>
            </a:r>
            <a:r>
              <a:rPr lang="en-US" sz="2000" dirty="0"/>
              <a:t>trimester</a:t>
            </a:r>
          </a:p>
          <a:p>
            <a:r>
              <a:rPr lang="en-US" sz="2000" dirty="0" smtClean="0"/>
              <a:t>O09.213  </a:t>
            </a:r>
            <a:r>
              <a:rPr lang="en-US" sz="2000" dirty="0"/>
              <a:t>Supervision of pregnancy </a:t>
            </a:r>
            <a:r>
              <a:rPr lang="en-US" sz="2000" dirty="0" smtClean="0"/>
              <a:t>w/ </a:t>
            </a:r>
            <a:r>
              <a:rPr lang="en-US" sz="2000" dirty="0"/>
              <a:t>history of pre-term labor, </a:t>
            </a:r>
            <a:r>
              <a:rPr lang="en-US" sz="2000" dirty="0" smtClean="0"/>
              <a:t>third </a:t>
            </a:r>
            <a:r>
              <a:rPr lang="en-US" sz="2000" dirty="0"/>
              <a:t>trimester</a:t>
            </a:r>
          </a:p>
          <a:p>
            <a:r>
              <a:rPr lang="en-US" sz="2000" dirty="0" smtClean="0"/>
              <a:t>O09.219  </a:t>
            </a:r>
            <a:r>
              <a:rPr lang="en-US" sz="2000" dirty="0"/>
              <a:t>Supervision of pregnancy </a:t>
            </a:r>
            <a:r>
              <a:rPr lang="en-US" sz="2000" dirty="0" smtClean="0"/>
              <a:t>w/ </a:t>
            </a:r>
            <a:r>
              <a:rPr lang="en-US" sz="2000" dirty="0"/>
              <a:t>history of pre-term labor, </a:t>
            </a:r>
            <a:r>
              <a:rPr lang="en-US" sz="2000" dirty="0" smtClean="0"/>
              <a:t>unspecified </a:t>
            </a:r>
            <a:r>
              <a:rPr lang="en-US" sz="2000" dirty="0"/>
              <a:t>trimester</a:t>
            </a:r>
          </a:p>
          <a:p>
            <a:endParaRPr lang="en-US" sz="2000" dirty="0"/>
          </a:p>
        </p:txBody>
      </p:sp>
      <p:sp>
        <p:nvSpPr>
          <p:cNvPr id="2" name="Title 1"/>
          <p:cNvSpPr>
            <a:spLocks noGrp="1"/>
          </p:cNvSpPr>
          <p:nvPr>
            <p:ph type="title"/>
          </p:nvPr>
        </p:nvSpPr>
        <p:spPr>
          <a:xfrm>
            <a:off x="2133600" y="1897379"/>
            <a:ext cx="8229600" cy="1143000"/>
          </a:xfrm>
        </p:spPr>
        <p:txBody>
          <a:bodyPr>
            <a:noAutofit/>
          </a:bodyPr>
          <a:lstStyle/>
          <a:p>
            <a:r>
              <a:rPr lang="en-US" sz="6600" b="1" dirty="0" smtClean="0"/>
              <a:t>Use </a:t>
            </a:r>
            <a:br>
              <a:rPr lang="en-US" sz="6600" b="1" dirty="0" smtClean="0"/>
            </a:br>
            <a:r>
              <a:rPr lang="en-US" sz="6600" b="1" dirty="0" smtClean="0"/>
              <a:t>of </a:t>
            </a:r>
            <a:br>
              <a:rPr lang="en-US" sz="6600" b="1" dirty="0" smtClean="0"/>
            </a:br>
            <a:r>
              <a:rPr lang="en-US" sz="6600" b="1" dirty="0" smtClean="0"/>
              <a:t>Trimester</a:t>
            </a:r>
            <a:endParaRPr lang="en-US" sz="6600" b="1" dirty="0"/>
          </a:p>
        </p:txBody>
      </p:sp>
      <p:pic>
        <p:nvPicPr>
          <p:cNvPr id="7170" name="Picture 2" descr="photo of stethescope applied to pregnant woman's abdo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39" y="365758"/>
            <a:ext cx="2804161" cy="42062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168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descr="image of hourglass on its side"/>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235"/>
          <a:stretch/>
        </p:blipFill>
        <p:spPr bwMode="auto">
          <a:xfrm>
            <a:off x="381000" y="3401873"/>
            <a:ext cx="4495800" cy="34561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4" descr="&#10;"/>
          <p:cNvGraphicFramePr>
            <a:graphicFrameLocks noGrp="1"/>
          </p:cNvGraphicFramePr>
          <p:nvPr>
            <p:ph idx="1"/>
            <p:extLst>
              <p:ext uri="{D42A27DB-BD31-4B8C-83A1-F6EECF244321}">
                <p14:modId xmlns:p14="http://schemas.microsoft.com/office/powerpoint/2010/main" val="2934844574"/>
              </p:ext>
            </p:extLst>
          </p:nvPr>
        </p:nvGraphicFramePr>
        <p:xfrm>
          <a:off x="4520453" y="609600"/>
          <a:ext cx="4166347" cy="5410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itle 1"/>
          <p:cNvSpPr>
            <a:spLocks noGrp="1"/>
          </p:cNvSpPr>
          <p:nvPr>
            <p:ph type="title"/>
          </p:nvPr>
        </p:nvSpPr>
        <p:spPr>
          <a:xfrm>
            <a:off x="-2590800" y="1295400"/>
            <a:ext cx="9753600" cy="1143000"/>
          </a:xfrm>
        </p:spPr>
        <p:txBody>
          <a:bodyPr>
            <a:noAutofit/>
          </a:bodyPr>
          <a:lstStyle/>
          <a:p>
            <a:r>
              <a:rPr lang="en-US" sz="6600" b="1" dirty="0" smtClean="0">
                <a:solidFill>
                  <a:schemeClr val="accent1"/>
                </a:solidFill>
              </a:rPr>
              <a:t>Changes </a:t>
            </a:r>
            <a:br>
              <a:rPr lang="en-US" sz="6600" b="1" dirty="0" smtClean="0">
                <a:solidFill>
                  <a:schemeClr val="accent1"/>
                </a:solidFill>
              </a:rPr>
            </a:br>
            <a:r>
              <a:rPr lang="en-US" sz="6600" b="1" dirty="0" smtClean="0">
                <a:solidFill>
                  <a:schemeClr val="accent1"/>
                </a:solidFill>
              </a:rPr>
              <a:t>in </a:t>
            </a:r>
            <a:br>
              <a:rPr lang="en-US" sz="6600" b="1" dirty="0" smtClean="0">
                <a:solidFill>
                  <a:schemeClr val="accent1"/>
                </a:solidFill>
              </a:rPr>
            </a:br>
            <a:r>
              <a:rPr lang="en-US" sz="6600" b="1" dirty="0" smtClean="0">
                <a:solidFill>
                  <a:schemeClr val="accent1"/>
                </a:solidFill>
              </a:rPr>
              <a:t>Timeframes</a:t>
            </a:r>
            <a:endParaRPr lang="en-US" sz="6600" b="1" dirty="0">
              <a:solidFill>
                <a:schemeClr val="accent1"/>
              </a:solidFill>
            </a:endParaRPr>
          </a:p>
        </p:txBody>
      </p:sp>
    </p:spTree>
    <p:extLst>
      <p:ext uri="{BB962C8B-B14F-4D97-AF65-F5344CB8AC3E}">
        <p14:creationId xmlns:p14="http://schemas.microsoft.com/office/powerpoint/2010/main" val="3837624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pPr marL="0" indent="0">
              <a:buNone/>
            </a:pPr>
            <a:r>
              <a:rPr lang="en-US" sz="4000" dirty="0" smtClean="0"/>
              <a:t>Which </a:t>
            </a:r>
            <a:r>
              <a:rPr lang="en-US" sz="4000" dirty="0"/>
              <a:t>of the following is the correct code </a:t>
            </a:r>
            <a:r>
              <a:rPr lang="en-US" sz="4000" dirty="0" smtClean="0"/>
              <a:t>for </a:t>
            </a:r>
            <a:r>
              <a:rPr lang="en-US" sz="4000" dirty="0"/>
              <a:t>an initial encounter </a:t>
            </a:r>
            <a:r>
              <a:rPr lang="en-US" sz="4000" dirty="0" smtClean="0"/>
              <a:t>for treatment of </a:t>
            </a:r>
            <a:r>
              <a:rPr lang="en-US" sz="4000" dirty="0"/>
              <a:t>electrocution</a:t>
            </a:r>
            <a:r>
              <a:rPr lang="en-US" sz="4000" dirty="0" smtClean="0"/>
              <a:t>? </a:t>
            </a:r>
            <a:r>
              <a:rPr lang="en-US" sz="4000" dirty="0"/>
              <a:t>The code for electrocution is </a:t>
            </a:r>
            <a:r>
              <a:rPr lang="en-US" sz="4000" dirty="0" smtClean="0"/>
              <a:t>T75.4. </a:t>
            </a:r>
            <a:endParaRPr lang="en-US" sz="4000" dirty="0" smtClean="0"/>
          </a:p>
          <a:p>
            <a:pPr marL="1314450" lvl="2" indent="-514350">
              <a:buFont typeface="+mj-lt"/>
              <a:buAutoNum type="alphaUcPeriod"/>
            </a:pPr>
            <a:r>
              <a:rPr lang="en-US" sz="3600" dirty="0"/>
              <a:t>T75.4A</a:t>
            </a:r>
          </a:p>
          <a:p>
            <a:pPr marL="1314450" lvl="2" indent="-514350">
              <a:buFont typeface="+mj-lt"/>
              <a:buAutoNum type="alphaUcPeriod"/>
            </a:pPr>
            <a:r>
              <a:rPr lang="en-US" sz="3600" dirty="0"/>
              <a:t>T75.4XA</a:t>
            </a:r>
          </a:p>
          <a:p>
            <a:pPr marL="1314450" lvl="2" indent="-514350">
              <a:buFont typeface="+mj-lt"/>
              <a:buAutoNum type="alphaUcPeriod"/>
            </a:pPr>
            <a:r>
              <a:rPr lang="en-US" sz="3200" dirty="0"/>
              <a:t>T75.4XXA</a:t>
            </a:r>
          </a:p>
          <a:p>
            <a:pPr marL="1314450" lvl="2" indent="-514350">
              <a:buFont typeface="+mj-lt"/>
              <a:buAutoNum type="alphaUcPeriod"/>
            </a:pPr>
            <a:r>
              <a:rPr lang="en-US" sz="3200" dirty="0" smtClean="0"/>
              <a:t>T75.4</a:t>
            </a:r>
            <a:endParaRPr lang="en-US" sz="3200" dirty="0"/>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577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ackground photo of medical records"/>
          <p:cNvPicPr>
            <a:picLocks noChangeAspect="1" noChangeArrowheads="1"/>
          </p:cNvPicPr>
          <p:nvPr/>
        </p:nvPicPr>
        <p:blipFill rotWithShape="1">
          <a:blip r:embed="rId3">
            <a:extLst>
              <a:ext uri="{28A0092B-C50C-407E-A947-70E740481C1C}">
                <a14:useLocalDpi xmlns:a14="http://schemas.microsoft.com/office/drawing/2010/main" val="0"/>
              </a:ext>
            </a:extLst>
          </a:blip>
          <a:srcRect b="2724"/>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76600" y="2743200"/>
            <a:ext cx="2819400"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743200" y="2644775"/>
            <a:ext cx="3657600" cy="1470025"/>
          </a:xfrm>
        </p:spPr>
        <p:txBody>
          <a:bodyPr>
            <a:normAutofit fontScale="90000"/>
          </a:bodyPr>
          <a:lstStyle/>
          <a:p>
            <a:r>
              <a:rPr lang="en-US" sz="5300" b="1" dirty="0" smtClean="0">
                <a:solidFill>
                  <a:schemeClr val="bg1"/>
                </a:solidFill>
              </a:rPr>
              <a:t>Introduction to ICD-10-CM </a:t>
            </a:r>
            <a:r>
              <a:rPr lang="en-US" b="1" dirty="0" smtClean="0">
                <a:solidFill>
                  <a:schemeClr val="accent1"/>
                </a:solidFill>
              </a:rPr>
              <a:t/>
            </a:r>
            <a:br>
              <a:rPr lang="en-US" b="1" dirty="0" smtClean="0">
                <a:solidFill>
                  <a:schemeClr val="accent1"/>
                </a:solidFill>
              </a:rPr>
            </a:br>
            <a:r>
              <a:rPr lang="en-US" b="1" dirty="0">
                <a:solidFill>
                  <a:schemeClr val="accent1"/>
                </a:solidFill>
              </a:rPr>
              <a:t/>
            </a:r>
            <a:br>
              <a:rPr lang="en-US" b="1" dirty="0">
                <a:solidFill>
                  <a:schemeClr val="accent1"/>
                </a:solidFill>
              </a:rPr>
            </a:br>
            <a:r>
              <a:rPr lang="en-US" sz="5300" i="1" dirty="0" smtClean="0">
                <a:solidFill>
                  <a:schemeClr val="bg1"/>
                </a:solidFill>
              </a:rPr>
              <a:t>Changes</a:t>
            </a:r>
            <a:r>
              <a:rPr lang="en-US" sz="5300" i="1" dirty="0">
                <a:solidFill>
                  <a:schemeClr val="bg1"/>
                </a:solidFill>
              </a:rPr>
              <a:t>,</a:t>
            </a:r>
            <a:r>
              <a:rPr lang="en-US" sz="5300" i="1" dirty="0" smtClean="0">
                <a:solidFill>
                  <a:schemeClr val="bg1"/>
                </a:solidFill>
              </a:rPr>
              <a:t> Structure </a:t>
            </a:r>
            <a:br>
              <a:rPr lang="en-US" sz="5300" i="1" dirty="0" smtClean="0">
                <a:solidFill>
                  <a:schemeClr val="bg1"/>
                </a:solidFill>
              </a:rPr>
            </a:br>
            <a:r>
              <a:rPr lang="en-US" sz="5300" i="1" dirty="0" smtClean="0">
                <a:solidFill>
                  <a:schemeClr val="bg1"/>
                </a:solidFill>
              </a:rPr>
              <a:t>&amp; </a:t>
            </a:r>
            <a:br>
              <a:rPr lang="en-US" sz="5300" i="1" dirty="0" smtClean="0">
                <a:solidFill>
                  <a:schemeClr val="bg1"/>
                </a:solidFill>
              </a:rPr>
            </a:br>
            <a:r>
              <a:rPr lang="en-US" sz="5300" i="1" dirty="0" smtClean="0">
                <a:solidFill>
                  <a:schemeClr val="bg1"/>
                </a:solidFill>
              </a:rPr>
              <a:t>Format</a:t>
            </a:r>
            <a:endParaRPr lang="en-US" sz="5300" i="1" dirty="0">
              <a:solidFill>
                <a:schemeClr val="bg1"/>
              </a:solidFill>
            </a:endParaRPr>
          </a:p>
        </p:txBody>
      </p:sp>
    </p:spTree>
    <p:extLst>
      <p:ext uri="{BB962C8B-B14F-4D97-AF65-F5344CB8AC3E}">
        <p14:creationId xmlns:p14="http://schemas.microsoft.com/office/powerpoint/2010/main" val="634330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image of question mark bu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51364"/>
            <a:ext cx="3581400" cy="35814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3352800" y="1676400"/>
            <a:ext cx="5562600" cy="4724400"/>
          </a:xfrm>
        </p:spPr>
        <p:txBody>
          <a:bodyPr>
            <a:normAutofit lnSpcReduction="10000"/>
          </a:bodyPr>
          <a:lstStyle/>
          <a:p>
            <a:pPr marL="0" indent="0" algn="ctr">
              <a:buNone/>
            </a:pPr>
            <a:r>
              <a:rPr lang="en-US" sz="3600" dirty="0" smtClean="0"/>
              <a:t>Should not be used in conjunction with the code from which it is excluded</a:t>
            </a:r>
          </a:p>
          <a:p>
            <a:pPr marL="0" indent="0" algn="ctr">
              <a:buNone/>
            </a:pPr>
            <a:endParaRPr lang="en-US" sz="1800" dirty="0" smtClean="0"/>
          </a:p>
          <a:p>
            <a:pPr marL="0" indent="0" algn="ctr">
              <a:buNone/>
            </a:pPr>
            <a:r>
              <a:rPr lang="en-US" sz="7200" b="1" dirty="0" smtClean="0"/>
              <a:t>OR</a:t>
            </a:r>
            <a:endParaRPr lang="en-US" sz="7200" b="1" dirty="0"/>
          </a:p>
          <a:p>
            <a:pPr marL="0" indent="0" algn="ctr">
              <a:buNone/>
            </a:pPr>
            <a:endParaRPr lang="en-US" sz="1800" dirty="0" smtClean="0"/>
          </a:p>
          <a:p>
            <a:pPr marL="0" indent="0" algn="ctr">
              <a:buNone/>
            </a:pPr>
            <a:r>
              <a:rPr lang="en-US" sz="3600" dirty="0" smtClean="0"/>
              <a:t>May be used together with an excluded code </a:t>
            </a:r>
            <a:endParaRPr lang="en-US" sz="3600" dirty="0"/>
          </a:p>
        </p:txBody>
      </p:sp>
      <p:sp>
        <p:nvSpPr>
          <p:cNvPr id="2" name="Title 1"/>
          <p:cNvSpPr>
            <a:spLocks noGrp="1"/>
          </p:cNvSpPr>
          <p:nvPr>
            <p:ph type="title"/>
          </p:nvPr>
        </p:nvSpPr>
        <p:spPr>
          <a:xfrm>
            <a:off x="457200" y="152400"/>
            <a:ext cx="8229600" cy="1143000"/>
          </a:xfrm>
        </p:spPr>
        <p:txBody>
          <a:bodyPr/>
          <a:lstStyle/>
          <a:p>
            <a:r>
              <a:rPr lang="en-US" b="1" dirty="0" smtClean="0"/>
              <a:t>ICD-9-CM Excludes Note</a:t>
            </a:r>
            <a:endParaRPr lang="en-US" b="1" dirty="0"/>
          </a:p>
        </p:txBody>
      </p:sp>
    </p:spTree>
    <p:extLst>
      <p:ext uri="{BB962C8B-B14F-4D97-AF65-F5344CB8AC3E}">
        <p14:creationId xmlns:p14="http://schemas.microsoft.com/office/powerpoint/2010/main" val="1029137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ICD-10-CM Excludes Notes</a:t>
            </a:r>
            <a:endParaRPr lang="en-US" b="1" dirty="0">
              <a:solidFill>
                <a:srgbClr val="7030A0"/>
              </a:solidFill>
            </a:endParaRPr>
          </a:p>
        </p:txBody>
      </p:sp>
      <p:pic>
        <p:nvPicPr>
          <p:cNvPr id="2051" name="Picture 3" descr="A17 Tuberculosis of nervous system&#10;A17.0 Tuberculosis meningitis&#10;Tuberclosis of meninges (cerebral)(spinal)&#10;Tuberculosis leptomeningitis&#10;Excludes1: tuberculosis meningocephalitis (A17.82)&#10;&#10;A17.1 Meningeal tuberculoma&#10;Tuberculoma of meninges (cerebral)(spinal)&#10;Excludes2: tuberculoma of brain and spinal cord (A17.81)"/>
          <p:cNvPicPr>
            <a:picLocks noGrp="1" noChangeAspect="1" noChangeArrowheads="1"/>
          </p:cNvPicPr>
          <p:nvPr>
            <p:ph idx="1"/>
          </p:nvPr>
        </p:nvPicPr>
        <p:blipFill rotWithShape="1">
          <a:blip r:embed="rId3" cstate="print"/>
          <a:srcRect r="2765"/>
          <a:stretch/>
        </p:blipFill>
        <p:spPr bwMode="auto">
          <a:xfrm>
            <a:off x="1" y="1676400"/>
            <a:ext cx="9144000" cy="3467100"/>
          </a:xfrm>
          <a:prstGeom prst="rect">
            <a:avLst/>
          </a:prstGeom>
          <a:noFill/>
          <a:ln w="9525">
            <a:noFill/>
            <a:miter lim="800000"/>
            <a:headEnd/>
            <a:tailEnd/>
          </a:ln>
        </p:spPr>
      </p:pic>
      <p:sp>
        <p:nvSpPr>
          <p:cNvPr id="7" name="TextBox 6"/>
          <p:cNvSpPr txBox="1"/>
          <p:nvPr/>
        </p:nvSpPr>
        <p:spPr>
          <a:xfrm>
            <a:off x="1295400" y="6400800"/>
            <a:ext cx="6629400" cy="246221"/>
          </a:xfrm>
          <a:prstGeom prst="rect">
            <a:avLst/>
          </a:prstGeom>
          <a:noFill/>
        </p:spPr>
        <p:txBody>
          <a:bodyPr wrap="square" rtlCol="0">
            <a:spAutoFit/>
          </a:bodyPr>
          <a:lstStyle/>
          <a:p>
            <a:r>
              <a:rPr lang="en-US" sz="1000" dirty="0" smtClean="0"/>
              <a:t>ICD-10-CM Tabular List of Diseases and Injuries 2013</a:t>
            </a:r>
            <a:endParaRPr lang="en-US" sz="1000" dirty="0"/>
          </a:p>
        </p:txBody>
      </p:sp>
      <p:sp>
        <p:nvSpPr>
          <p:cNvPr id="8" name="Right Arrow 7" descr="green arrow"/>
          <p:cNvSpPr/>
          <p:nvPr/>
        </p:nvSpPr>
        <p:spPr bwMode="auto">
          <a:xfrm>
            <a:off x="457200" y="3276600"/>
            <a:ext cx="1257300" cy="53340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a:endParaRPr>
          </a:p>
        </p:txBody>
      </p:sp>
      <p:sp>
        <p:nvSpPr>
          <p:cNvPr id="9" name="Right Arrow 8" descr="green arrow"/>
          <p:cNvSpPr/>
          <p:nvPr/>
        </p:nvSpPr>
        <p:spPr bwMode="auto">
          <a:xfrm>
            <a:off x="457200" y="4572000"/>
            <a:ext cx="1257300" cy="53340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a:endParaRPr>
          </a:p>
        </p:txBody>
      </p:sp>
    </p:spTree>
    <p:extLst>
      <p:ext uri="{BB962C8B-B14F-4D97-AF65-F5344CB8AC3E}">
        <p14:creationId xmlns:p14="http://schemas.microsoft.com/office/powerpoint/2010/main" val="2493059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0" y="457200"/>
            <a:ext cx="8229600" cy="1143000"/>
          </a:xfrm>
        </p:spPr>
        <p:txBody>
          <a:bodyPr/>
          <a:lstStyle/>
          <a:p>
            <a:r>
              <a:rPr lang="en-US" dirty="0" smtClean="0"/>
              <a:t>Poll Results</a:t>
            </a:r>
            <a:endParaRPr lang="en-US" dirty="0"/>
          </a:p>
        </p:txBody>
      </p:sp>
      <p:pic>
        <p:nvPicPr>
          <p:cNvPr id="3"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6300" y="5715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txBox="1">
            <a:spLocks/>
          </p:cNvSpPr>
          <p:nvPr/>
        </p:nvSpPr>
        <p:spPr>
          <a:xfrm>
            <a:off x="76200" y="571500"/>
            <a:ext cx="4038600" cy="628650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000" dirty="0" smtClean="0"/>
              <a:t>Which of the following is the correct code for an initial encounter for treatment of electrocution? The code for electrocution is T75.4 </a:t>
            </a:r>
          </a:p>
          <a:p>
            <a:pPr marL="1314450" lvl="2" indent="-514350">
              <a:buFont typeface="+mj-lt"/>
              <a:buAutoNum type="alphaUcPeriod"/>
            </a:pPr>
            <a:r>
              <a:rPr lang="en-US" sz="3200" dirty="0" smtClean="0"/>
              <a:t>T75.4A</a:t>
            </a:r>
          </a:p>
          <a:p>
            <a:pPr marL="1314450" lvl="2" indent="-514350">
              <a:buFont typeface="+mj-lt"/>
              <a:buAutoNum type="alphaUcPeriod"/>
            </a:pPr>
            <a:r>
              <a:rPr lang="en-US" sz="3200" dirty="0" smtClean="0"/>
              <a:t>T75.4XA</a:t>
            </a:r>
          </a:p>
          <a:p>
            <a:pPr marL="1314450" lvl="2" indent="-514350">
              <a:buFont typeface="+mj-lt"/>
              <a:buAutoNum type="alphaUcPeriod"/>
            </a:pPr>
            <a:r>
              <a:rPr lang="en-US" sz="3200" dirty="0" smtClean="0"/>
              <a:t>T75.4XXA</a:t>
            </a:r>
          </a:p>
          <a:p>
            <a:pPr marL="1314450" lvl="2" indent="-514350">
              <a:buFont typeface="+mj-lt"/>
              <a:buAutoNum type="alphaUcPeriod"/>
            </a:pPr>
            <a:r>
              <a:rPr lang="en-US" sz="3200" dirty="0" smtClean="0"/>
              <a:t>T75.4</a:t>
            </a:r>
            <a:endParaRPr lang="en-US" sz="3200" dirty="0"/>
          </a:p>
        </p:txBody>
      </p:sp>
      <p:sp>
        <p:nvSpPr>
          <p:cNvPr id="6" name="Rectangle 5" descr="white box with blue border"/>
          <p:cNvSpPr/>
          <p:nvPr/>
        </p:nvSpPr>
        <p:spPr>
          <a:xfrm>
            <a:off x="4343400" y="2209800"/>
            <a:ext cx="4572000" cy="396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8124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descr="white box"/>
          <p:cNvSpPr txBox="1"/>
          <p:nvPr/>
        </p:nvSpPr>
        <p:spPr>
          <a:xfrm>
            <a:off x="1295400" y="6400800"/>
            <a:ext cx="6629400" cy="246221"/>
          </a:xfrm>
          <a:prstGeom prst="rect">
            <a:avLst/>
          </a:prstGeom>
          <a:noFill/>
        </p:spPr>
        <p:txBody>
          <a:bodyPr wrap="square" rtlCol="0">
            <a:spAutoFit/>
          </a:bodyPr>
          <a:lstStyle/>
          <a:p>
            <a:r>
              <a:rPr lang="en-US" sz="1000" dirty="0" smtClean="0"/>
              <a:t>ICD-10-CM Index to Diseases and Injuries 2013</a:t>
            </a:r>
            <a:endParaRPr lang="en-US" sz="1000" dirty="0"/>
          </a:p>
        </p:txBody>
      </p:sp>
      <p:pic>
        <p:nvPicPr>
          <p:cNvPr id="3074" name="Picture 2" descr="F45.4 Pain disorders related to psychological factors&#10;Excludes1: pain NOS (R52)&#10;F45.41 Pain disorder exclusively related to psychological factors &#10;Somatoform pain disorder (persistent)&#10;F45.42 Pain disorder with related psychological factors&#10;Code also associated acute or chronic pain (G89)&#10;"/>
          <p:cNvPicPr>
            <a:picLocks noGrp="1" noChangeAspect="1" noChangeArrowheads="1"/>
          </p:cNvPicPr>
          <p:nvPr>
            <p:ph idx="1"/>
          </p:nvPr>
        </p:nvPicPr>
        <p:blipFill rotWithShape="1">
          <a:blip r:embed="rId3" cstate="print"/>
          <a:srcRect r="2804"/>
          <a:stretch/>
        </p:blipFill>
        <p:spPr bwMode="auto">
          <a:xfrm>
            <a:off x="3463" y="2286000"/>
            <a:ext cx="9140537" cy="2453640"/>
          </a:xfrm>
          <a:prstGeom prst="rect">
            <a:avLst/>
          </a:prstGeom>
          <a:noFill/>
          <a:ln w="9525">
            <a:noFill/>
            <a:miter lim="800000"/>
            <a:headEnd/>
            <a:tailEnd/>
          </a:ln>
        </p:spPr>
      </p:pic>
      <p:sp>
        <p:nvSpPr>
          <p:cNvPr id="5" name="Donut 4" descr="green donut shape"/>
          <p:cNvSpPr/>
          <p:nvPr/>
        </p:nvSpPr>
        <p:spPr>
          <a:xfrm>
            <a:off x="7696200" y="4191000"/>
            <a:ext cx="457200" cy="685800"/>
          </a:xfrm>
          <a:prstGeom prst="donut">
            <a:avLst>
              <a:gd name="adj" fmla="val 10697"/>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Line Callout 1 8" descr="green box with text Notice the dash (-) which denotes additional digit required&#10;"/>
          <p:cNvSpPr/>
          <p:nvPr/>
        </p:nvSpPr>
        <p:spPr bwMode="auto">
          <a:xfrm>
            <a:off x="4876800" y="5257800"/>
            <a:ext cx="3962400" cy="1342310"/>
          </a:xfrm>
          <a:prstGeom prst="borderCallout1">
            <a:avLst>
              <a:gd name="adj1" fmla="val -45024"/>
              <a:gd name="adj2" fmla="val 72296"/>
              <a:gd name="adj3" fmla="val 462"/>
              <a:gd name="adj4" fmla="val 37223"/>
            </a:avLst>
          </a:prstGeom>
          <a:ln w="762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800" dirty="0" smtClean="0"/>
              <a:t>Notice the dash (-) which denotes additional digit required</a:t>
            </a:r>
          </a:p>
        </p:txBody>
      </p:sp>
      <p:sp>
        <p:nvSpPr>
          <p:cNvPr id="8" name="Right Arrow 7" descr="green arrow"/>
          <p:cNvSpPr/>
          <p:nvPr/>
        </p:nvSpPr>
        <p:spPr bwMode="auto">
          <a:xfrm>
            <a:off x="723900" y="4191000"/>
            <a:ext cx="1257300" cy="53340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a:endParaRPr>
          </a:p>
        </p:txBody>
      </p:sp>
      <p:sp>
        <p:nvSpPr>
          <p:cNvPr id="2" name="Title 1"/>
          <p:cNvSpPr>
            <a:spLocks noGrp="1"/>
          </p:cNvSpPr>
          <p:nvPr>
            <p:ph type="title"/>
          </p:nvPr>
        </p:nvSpPr>
        <p:spPr>
          <a:xfrm>
            <a:off x="533400" y="457200"/>
            <a:ext cx="8229600" cy="1143000"/>
          </a:xfrm>
        </p:spPr>
        <p:txBody>
          <a:bodyPr>
            <a:noAutofit/>
          </a:bodyPr>
          <a:lstStyle/>
          <a:p>
            <a:r>
              <a:rPr lang="en-US" sz="7200" b="1" dirty="0" smtClean="0">
                <a:solidFill>
                  <a:srgbClr val="7030A0"/>
                </a:solidFill>
              </a:rPr>
              <a:t>Code Also Note</a:t>
            </a:r>
            <a:endParaRPr lang="en-US" sz="7200" b="1" dirty="0">
              <a:solidFill>
                <a:srgbClr val="7030A0"/>
              </a:solidFill>
            </a:endParaRPr>
          </a:p>
        </p:txBody>
      </p:sp>
    </p:spTree>
    <p:extLst>
      <p:ext uri="{BB962C8B-B14F-4D97-AF65-F5344CB8AC3E}">
        <p14:creationId xmlns:p14="http://schemas.microsoft.com/office/powerpoint/2010/main" val="171467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descr="white box"/>
          <p:cNvSpPr txBox="1"/>
          <p:nvPr/>
        </p:nvSpPr>
        <p:spPr>
          <a:xfrm>
            <a:off x="1295400" y="6400800"/>
            <a:ext cx="6629400" cy="246221"/>
          </a:xfrm>
          <a:prstGeom prst="rect">
            <a:avLst/>
          </a:prstGeom>
          <a:noFill/>
        </p:spPr>
        <p:txBody>
          <a:bodyPr wrap="square" rtlCol="0">
            <a:spAutoFit/>
          </a:bodyPr>
          <a:lstStyle/>
          <a:p>
            <a:r>
              <a:rPr lang="en-US" sz="1000" dirty="0" smtClean="0"/>
              <a:t>ICD-10-CM Index to Diseases and Injuries 2013</a:t>
            </a:r>
            <a:endParaRPr lang="en-US" sz="1000" dirty="0"/>
          </a:p>
        </p:txBody>
      </p:sp>
      <p:pic>
        <p:nvPicPr>
          <p:cNvPr id="4098" name="Picture 2" descr="Appendicitis (pneumococcal) (retrocecal) K37&#10;with&#10;perforation or rupture K35.2&#10;peritoneal abscess K35.3"/>
          <p:cNvPicPr>
            <a:picLocks noGrp="1" noChangeAspect="1" noChangeArrowheads="1"/>
          </p:cNvPicPr>
          <p:nvPr>
            <p:ph idx="1"/>
          </p:nvPr>
        </p:nvPicPr>
        <p:blipFill rotWithShape="1">
          <a:blip r:embed="rId3" cstate="print"/>
          <a:srcRect l="2913" r="5601"/>
          <a:stretch/>
        </p:blipFill>
        <p:spPr bwMode="auto">
          <a:xfrm>
            <a:off x="0" y="2819400"/>
            <a:ext cx="9144000" cy="2057400"/>
          </a:xfrm>
          <a:prstGeom prst="rect">
            <a:avLst/>
          </a:prstGeom>
          <a:noFill/>
          <a:ln w="9525">
            <a:noFill/>
            <a:miter lim="800000"/>
            <a:headEnd/>
            <a:tailEnd/>
          </a:ln>
        </p:spPr>
      </p:pic>
      <p:sp>
        <p:nvSpPr>
          <p:cNvPr id="9" name="Right Arrow 8" descr="green arrow"/>
          <p:cNvSpPr/>
          <p:nvPr/>
        </p:nvSpPr>
        <p:spPr bwMode="auto">
          <a:xfrm rot="5400000">
            <a:off x="8020050" y="1733550"/>
            <a:ext cx="1257300" cy="53340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a:endParaRPr>
          </a:p>
        </p:txBody>
      </p:sp>
      <p:sp>
        <p:nvSpPr>
          <p:cNvPr id="2" name="Title 1"/>
          <p:cNvSpPr>
            <a:spLocks noGrp="1"/>
          </p:cNvSpPr>
          <p:nvPr>
            <p:ph type="title"/>
          </p:nvPr>
        </p:nvSpPr>
        <p:spPr/>
        <p:txBody>
          <a:bodyPr>
            <a:noAutofit/>
          </a:bodyPr>
          <a:lstStyle/>
          <a:p>
            <a:r>
              <a:rPr lang="en-US" sz="7200" b="1" dirty="0" smtClean="0">
                <a:solidFill>
                  <a:srgbClr val="7030A0"/>
                </a:solidFill>
              </a:rPr>
              <a:t>Default Code</a:t>
            </a:r>
            <a:endParaRPr lang="en-US" sz="7200" b="1" dirty="0">
              <a:solidFill>
                <a:srgbClr val="7030A0"/>
              </a:solidFill>
            </a:endParaRPr>
          </a:p>
        </p:txBody>
      </p:sp>
    </p:spTree>
    <p:extLst>
      <p:ext uri="{BB962C8B-B14F-4D97-AF65-F5344CB8AC3E}">
        <p14:creationId xmlns:p14="http://schemas.microsoft.com/office/powerpoint/2010/main" val="1808211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image of finger prick for insulin 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057400"/>
            <a:ext cx="4800600" cy="4800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295400" y="3017837"/>
            <a:ext cx="8229600" cy="4525963"/>
          </a:xfrm>
        </p:spPr>
        <p:txBody>
          <a:bodyPr>
            <a:normAutofit/>
          </a:bodyPr>
          <a:lstStyle/>
          <a:p>
            <a:pPr marL="0" indent="0" algn="ctr">
              <a:buNone/>
            </a:pPr>
            <a:r>
              <a:rPr lang="en-US" sz="5400" b="1" dirty="0" smtClean="0">
                <a:solidFill>
                  <a:srgbClr val="002060"/>
                </a:solidFill>
              </a:rPr>
              <a:t>Borderline</a:t>
            </a:r>
            <a:endParaRPr lang="en-US" sz="5400" dirty="0">
              <a:solidFill>
                <a:srgbClr val="002060"/>
              </a:solidFill>
            </a:endParaRPr>
          </a:p>
          <a:p>
            <a:pPr marL="0" indent="0" algn="ctr">
              <a:buNone/>
            </a:pPr>
            <a:r>
              <a:rPr lang="en-US" sz="4000" dirty="0" smtClean="0">
                <a:solidFill>
                  <a:srgbClr val="002060"/>
                </a:solidFill>
              </a:rPr>
              <a:t>diabetes mellitus</a:t>
            </a:r>
          </a:p>
          <a:p>
            <a:pPr marL="0" indent="0" algn="ctr">
              <a:buNone/>
            </a:pPr>
            <a:r>
              <a:rPr lang="en-US" sz="4000" dirty="0" smtClean="0">
                <a:solidFill>
                  <a:srgbClr val="002060"/>
                </a:solidFill>
              </a:rPr>
              <a:t>R73.09</a:t>
            </a:r>
            <a:endParaRPr lang="en-US" sz="4000" dirty="0">
              <a:solidFill>
                <a:srgbClr val="002060"/>
              </a:solidFill>
            </a:endParaRPr>
          </a:p>
        </p:txBody>
      </p:sp>
      <p:sp>
        <p:nvSpPr>
          <p:cNvPr id="6" name="Rectangle 5" descr="blue divider line"/>
          <p:cNvSpPr/>
          <p:nvPr/>
        </p:nvSpPr>
        <p:spPr>
          <a:xfrm>
            <a:off x="0" y="1828800"/>
            <a:ext cx="9144000" cy="22860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descr="green rectangle"/>
          <p:cNvSpPr/>
          <p:nvPr/>
        </p:nvSpPr>
        <p:spPr>
          <a:xfrm>
            <a:off x="0" y="0"/>
            <a:ext cx="91440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9600" y="274638"/>
            <a:ext cx="8229600" cy="1143000"/>
          </a:xfrm>
        </p:spPr>
        <p:txBody>
          <a:bodyPr>
            <a:normAutofit/>
          </a:bodyPr>
          <a:lstStyle/>
          <a:p>
            <a:r>
              <a:rPr lang="en-US" sz="6600" b="1" dirty="0" smtClean="0"/>
              <a:t>Borderline Diagnosis</a:t>
            </a:r>
            <a:endParaRPr lang="en-US" sz="6600" b="1" dirty="0"/>
          </a:p>
        </p:txBody>
      </p:sp>
    </p:spTree>
    <p:extLst>
      <p:ext uri="{BB962C8B-B14F-4D97-AF65-F5344CB8AC3E}">
        <p14:creationId xmlns:p14="http://schemas.microsoft.com/office/powerpoint/2010/main" val="3281720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sp>
        <p:nvSpPr>
          <p:cNvPr id="5" name="Content Placeholder 4"/>
          <p:cNvSpPr>
            <a:spLocks noGrp="1"/>
          </p:cNvSpPr>
          <p:nvPr>
            <p:ph idx="1"/>
          </p:nvPr>
        </p:nvSpPr>
        <p:spPr/>
        <p:txBody>
          <a:bodyPr>
            <a:normAutofit lnSpcReduction="10000"/>
          </a:bodyPr>
          <a:lstStyle/>
          <a:p>
            <a:pPr marL="0" indent="0">
              <a:buNone/>
            </a:pPr>
            <a:r>
              <a:rPr lang="en-US" sz="4000" dirty="0" smtClean="0"/>
              <a:t>When </a:t>
            </a:r>
            <a:r>
              <a:rPr lang="en-US" sz="4000" dirty="0"/>
              <a:t>an Excludes2 note appears under a code, it is acceptable to use both the code and the excluded code </a:t>
            </a:r>
            <a:r>
              <a:rPr lang="en-US" sz="4000" dirty="0" smtClean="0"/>
              <a:t>together.</a:t>
            </a:r>
          </a:p>
          <a:p>
            <a:pPr marL="0" indent="0">
              <a:buNone/>
            </a:pPr>
            <a:r>
              <a:rPr lang="en-US" sz="4000" dirty="0" smtClean="0"/>
              <a:t> </a:t>
            </a:r>
          </a:p>
          <a:p>
            <a:pPr marL="1314450" lvl="2" indent="-514350">
              <a:buFont typeface="+mj-lt"/>
              <a:buAutoNum type="alphaUcPeriod"/>
            </a:pPr>
            <a:r>
              <a:rPr lang="en-US" sz="3600" dirty="0" smtClean="0"/>
              <a:t>True</a:t>
            </a:r>
          </a:p>
          <a:p>
            <a:pPr marL="1314450" lvl="2" indent="-514350">
              <a:buFont typeface="+mj-lt"/>
              <a:buAutoNum type="alphaUcPeriod"/>
            </a:pPr>
            <a:r>
              <a:rPr lang="en-US" sz="3600" dirty="0" smtClean="0"/>
              <a:t>False</a:t>
            </a:r>
            <a:endParaRPr lang="en-US" sz="3600"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75438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of orage highlighter pen and inked sur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descr="Highlights"/>
          <p:cNvSpPr txBox="1">
            <a:spLocks/>
          </p:cNvSpPr>
          <p:nvPr/>
        </p:nvSpPr>
        <p:spPr>
          <a:xfrm>
            <a:off x="-228600" y="4876800"/>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i="1" dirty="0" smtClean="0"/>
              <a:t>Highlights</a:t>
            </a:r>
            <a:endParaRPr lang="en-US" sz="9600" i="1" dirty="0"/>
          </a:p>
        </p:txBody>
      </p:sp>
      <p:sp>
        <p:nvSpPr>
          <p:cNvPr id="2" name="Title 1"/>
          <p:cNvSpPr>
            <a:spLocks noGrp="1"/>
          </p:cNvSpPr>
          <p:nvPr>
            <p:ph type="ctrTitle"/>
          </p:nvPr>
        </p:nvSpPr>
        <p:spPr>
          <a:xfrm>
            <a:off x="-838200" y="2568575"/>
            <a:ext cx="7772400" cy="1470025"/>
          </a:xfrm>
        </p:spPr>
        <p:txBody>
          <a:bodyPr>
            <a:normAutofit/>
          </a:bodyPr>
          <a:lstStyle/>
          <a:p>
            <a:r>
              <a:rPr lang="en-US" sz="6600" b="1" dirty="0" smtClean="0">
                <a:solidFill>
                  <a:schemeClr val="bg1"/>
                </a:solidFill>
              </a:rPr>
              <a:t>Chapter Specific</a:t>
            </a:r>
            <a:endParaRPr lang="en-US" sz="6600" b="1" dirty="0">
              <a:solidFill>
                <a:schemeClr val="bg1"/>
              </a:solidFill>
            </a:endParaRPr>
          </a:p>
        </p:txBody>
      </p:sp>
    </p:spTree>
    <p:extLst>
      <p:ext uri="{BB962C8B-B14F-4D97-AF65-F5344CB8AC3E}">
        <p14:creationId xmlns:p14="http://schemas.microsoft.com/office/powerpoint/2010/main" val="29106811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51831055"/>
              </p:ext>
            </p:extLst>
          </p:nvPr>
        </p:nvGraphicFramePr>
        <p:xfrm>
          <a:off x="228600" y="1600200"/>
          <a:ext cx="7391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28600" y="152400"/>
            <a:ext cx="8229600" cy="1143000"/>
          </a:xfrm>
        </p:spPr>
        <p:txBody>
          <a:bodyPr>
            <a:normAutofit fontScale="90000"/>
          </a:bodyPr>
          <a:lstStyle/>
          <a:p>
            <a:pPr algn="l"/>
            <a:r>
              <a:rPr lang="en-US" b="1" dirty="0" smtClean="0">
                <a:solidFill>
                  <a:srgbClr val="FFC000"/>
                </a:solidFill>
              </a:rPr>
              <a:t>Chapter 1: Certain Infectious and Parasitic Diseases (A00-B99) </a:t>
            </a:r>
            <a:endParaRPr lang="en-US" b="1" dirty="0">
              <a:solidFill>
                <a:srgbClr val="FFC000"/>
              </a:solidFill>
            </a:endParaRPr>
          </a:p>
        </p:txBody>
      </p:sp>
      <p:pic>
        <p:nvPicPr>
          <p:cNvPr id="8" name="Picture 7" descr="image of NEW! sunburst label"/>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53100" y="3886200"/>
            <a:ext cx="3124200" cy="2790259"/>
          </a:xfrm>
          <a:prstGeom prst="rect">
            <a:avLst/>
          </a:prstGeom>
          <a:noFill/>
          <a:ln>
            <a:noFill/>
          </a:ln>
        </p:spPr>
      </p:pic>
    </p:spTree>
    <p:extLst>
      <p:ext uri="{BB962C8B-B14F-4D97-AF65-F5344CB8AC3E}">
        <p14:creationId xmlns:p14="http://schemas.microsoft.com/office/powerpoint/2010/main" val="22514706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descr="green rectangle with text L03.011  Cellulitis of right finger&#10;B95.8  Unspecified staphylococcus as the cause of diseases classified elsewhere&#10;"/>
          <p:cNvSpPr/>
          <p:nvPr/>
        </p:nvSpPr>
        <p:spPr>
          <a:xfrm>
            <a:off x="304800" y="5029200"/>
            <a:ext cx="8382000" cy="156972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3200" b="1" dirty="0" smtClean="0">
                <a:solidFill>
                  <a:schemeClr val="bg1"/>
                </a:solidFill>
              </a:rPr>
              <a:t>L03.011  Cellulitis </a:t>
            </a:r>
            <a:r>
              <a:rPr lang="en-US" sz="3200" b="1" dirty="0">
                <a:solidFill>
                  <a:schemeClr val="bg1"/>
                </a:solidFill>
              </a:rPr>
              <a:t>of right </a:t>
            </a:r>
            <a:r>
              <a:rPr lang="en-US" sz="3200" b="1" dirty="0" smtClean="0">
                <a:solidFill>
                  <a:schemeClr val="bg1"/>
                </a:solidFill>
              </a:rPr>
              <a:t>finger</a:t>
            </a:r>
          </a:p>
          <a:p>
            <a:r>
              <a:rPr lang="en-US" sz="3200" b="1" dirty="0" smtClean="0">
                <a:solidFill>
                  <a:schemeClr val="bg1"/>
                </a:solidFill>
              </a:rPr>
              <a:t>B95.8  Unspecified </a:t>
            </a:r>
            <a:r>
              <a:rPr lang="en-US" sz="3200" b="1" dirty="0">
                <a:solidFill>
                  <a:schemeClr val="bg1"/>
                </a:solidFill>
              </a:rPr>
              <a:t>staphylococcus </a:t>
            </a:r>
            <a:r>
              <a:rPr lang="en-US" sz="3200" b="1" u="sng" dirty="0">
                <a:solidFill>
                  <a:schemeClr val="bg1"/>
                </a:solidFill>
              </a:rPr>
              <a:t>as the cause of diseases classified elsewhere</a:t>
            </a:r>
            <a:endParaRPr lang="en-US" sz="3200" u="sng" dirty="0">
              <a:solidFill>
                <a:schemeClr val="bg1"/>
              </a:solidFill>
            </a:endParaRPr>
          </a:p>
        </p:txBody>
      </p:sp>
      <p:sp>
        <p:nvSpPr>
          <p:cNvPr id="4" name="Content Placeholder 3"/>
          <p:cNvSpPr>
            <a:spLocks noGrp="1"/>
          </p:cNvSpPr>
          <p:nvPr>
            <p:ph idx="1"/>
          </p:nvPr>
        </p:nvSpPr>
        <p:spPr>
          <a:xfrm>
            <a:off x="381000" y="1524000"/>
            <a:ext cx="8763000" cy="4267200"/>
          </a:xfrm>
        </p:spPr>
        <p:txBody>
          <a:bodyPr>
            <a:normAutofit/>
          </a:bodyPr>
          <a:lstStyle/>
          <a:p>
            <a:pPr marL="0" indent="0">
              <a:buNone/>
            </a:pPr>
            <a:r>
              <a:rPr lang="en-US" sz="4800" b="1" dirty="0"/>
              <a:t>Infections of the skin and subcutaneous tissue (L00-L08)</a:t>
            </a:r>
            <a:r>
              <a:rPr lang="en-US" sz="4800" dirty="0" smtClean="0"/>
              <a:t> </a:t>
            </a:r>
          </a:p>
          <a:p>
            <a:pPr marL="0" indent="0">
              <a:buNone/>
            </a:pPr>
            <a:r>
              <a:rPr lang="en-US" sz="4800" dirty="0"/>
              <a:t>Use additional code (B95-B97) to identify infectious agent.</a:t>
            </a:r>
          </a:p>
          <a:p>
            <a:pPr marL="0" indent="0">
              <a:buNone/>
            </a:pPr>
            <a:endParaRPr lang="en-US" sz="4800" dirty="0" smtClean="0"/>
          </a:p>
        </p:txBody>
      </p:sp>
      <p:sp>
        <p:nvSpPr>
          <p:cNvPr id="6" name="Rectangle 5" descr="green divider line"/>
          <p:cNvSpPr/>
          <p:nvPr/>
        </p:nvSpPr>
        <p:spPr>
          <a:xfrm>
            <a:off x="228600" y="1402081"/>
            <a:ext cx="8534400" cy="4571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52400"/>
            <a:ext cx="8229600" cy="1143000"/>
          </a:xfrm>
        </p:spPr>
        <p:txBody>
          <a:bodyPr>
            <a:normAutofit/>
          </a:bodyPr>
          <a:lstStyle/>
          <a:p>
            <a:pPr algn="l"/>
            <a:r>
              <a:rPr lang="en-US" b="1" dirty="0" smtClean="0">
                <a:solidFill>
                  <a:srgbClr val="FFC000"/>
                </a:solidFill>
              </a:rPr>
              <a:t>Here’s an Example </a:t>
            </a:r>
            <a:endParaRPr lang="en-US" b="1" dirty="0">
              <a:solidFill>
                <a:srgbClr val="FFC000"/>
              </a:solidFill>
            </a:endParaRPr>
          </a:p>
        </p:txBody>
      </p:sp>
    </p:spTree>
    <p:extLst>
      <p:ext uri="{BB962C8B-B14F-4D97-AF65-F5344CB8AC3E}">
        <p14:creationId xmlns:p14="http://schemas.microsoft.com/office/powerpoint/2010/main" val="3642701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14400" y="1951037"/>
            <a:ext cx="8229600" cy="4525963"/>
          </a:xfrm>
        </p:spPr>
        <p:txBody>
          <a:bodyPr>
            <a:normAutofit/>
          </a:bodyPr>
          <a:lstStyle/>
          <a:p>
            <a:pPr marL="0" indent="0">
              <a:buNone/>
            </a:pPr>
            <a:r>
              <a:rPr lang="en-US" sz="4000" dirty="0" smtClean="0"/>
              <a:t>Are you feeling anxious about the transition to ICD-10?</a:t>
            </a:r>
          </a:p>
          <a:p>
            <a:pPr marL="1314450" lvl="2" indent="-514350">
              <a:buFont typeface="+mj-lt"/>
              <a:buAutoNum type="alphaUcPeriod"/>
            </a:pPr>
            <a:r>
              <a:rPr lang="en-US" sz="3600" dirty="0" smtClean="0"/>
              <a:t>Very anxious</a:t>
            </a:r>
          </a:p>
          <a:p>
            <a:pPr marL="1314450" lvl="2" indent="-514350">
              <a:buFont typeface="+mj-lt"/>
              <a:buAutoNum type="alphaUcPeriod"/>
            </a:pPr>
            <a:r>
              <a:rPr lang="en-US" sz="3600" dirty="0" smtClean="0"/>
              <a:t>Somewhat anxious</a:t>
            </a:r>
          </a:p>
          <a:p>
            <a:pPr marL="1314450" lvl="2" indent="-514350">
              <a:buFont typeface="+mj-lt"/>
              <a:buAutoNum type="alphaUcPeriod"/>
            </a:pPr>
            <a:r>
              <a:rPr lang="en-US" sz="3600" dirty="0" smtClean="0"/>
              <a:t>Not at all anxious</a:t>
            </a:r>
          </a:p>
          <a:p>
            <a:pPr marL="1314450" lvl="2" indent="-514350">
              <a:buFont typeface="+mj-lt"/>
              <a:buAutoNum type="alphaUcPeriod"/>
            </a:pPr>
            <a:r>
              <a:rPr lang="en-US" sz="3600" dirty="0" smtClean="0"/>
              <a:t>I can’t wait, I’m ready!</a:t>
            </a:r>
            <a:endParaRPr lang="en-US" sz="3600" dirty="0"/>
          </a:p>
        </p:txBody>
      </p:sp>
      <p:sp>
        <p:nvSpPr>
          <p:cNvPr id="4" name="Title 3"/>
          <p:cNvSpPr>
            <a:spLocks noGrp="1"/>
          </p:cNvSpPr>
          <p:nvPr>
            <p:ph type="title"/>
          </p:nvPr>
        </p:nvSpPr>
        <p:spPr>
          <a:xfrm>
            <a:off x="1219200" y="457200"/>
            <a:ext cx="8229600" cy="1143000"/>
          </a:xfrm>
        </p:spPr>
        <p:txBody>
          <a:bodyPr/>
          <a:lstStyle/>
          <a:p>
            <a:r>
              <a:rPr lang="en-US" b="1" dirty="0" smtClean="0"/>
              <a:t>Poll Question</a:t>
            </a:r>
            <a:endParaRPr lang="en-US" b="1"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8900" y="5715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0018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12291" name="Picture 3" descr="image of pen checking check boxe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5500" l="10000" r="100000">
                        <a14:foregroundMark x1="55400" y1="33000" x2="55400" y2="33000"/>
                        <a14:foregroundMark x1="56300" y1="49600" x2="56300" y2="49600"/>
                        <a14:foregroundMark x1="55400" y1="48600" x2="55400" y2="48600"/>
                        <a14:foregroundMark x1="52300" y1="43600" x2="52300" y2="43600"/>
                        <a14:foregroundMark x1="52300" y1="41400" x2="52300" y2="41400"/>
                        <a14:foregroundMark x1="48900" y1="36200" x2="48900" y2="36200"/>
                        <a14:foregroundMark x1="47700" y1="34000" x2="47700" y2="34000"/>
                        <a14:foregroundMark x1="46000" y1="29700" x2="46000" y2="29700"/>
                        <a14:foregroundMark x1="44900" y1="27300" x2="44900" y2="27300"/>
                        <a14:foregroundMark x1="64200" y1="48400" x2="64200" y2="48400"/>
                        <a14:backgroundMark x1="37700" y1="80700" x2="37700" y2="80700"/>
                      </a14:backgroundRemoval>
                    </a14:imgEffect>
                  </a14:imgLayer>
                </a14:imgProps>
              </a:ext>
              <a:ext uri="{28A0092B-C50C-407E-A947-70E740481C1C}">
                <a14:useLocalDpi xmlns:a14="http://schemas.microsoft.com/office/drawing/2010/main" val="0"/>
              </a:ext>
            </a:extLst>
          </a:blip>
          <a:srcRect/>
          <a:stretch>
            <a:fillRect/>
          </a:stretch>
        </p:blipFill>
        <p:spPr bwMode="auto">
          <a:xfrm>
            <a:off x="3962400" y="1828800"/>
            <a:ext cx="4339936" cy="43399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182881"/>
            <a:ext cx="8229600" cy="1143000"/>
          </a:xfrm>
        </p:spPr>
        <p:txBody>
          <a:bodyPr>
            <a:normAutofit fontScale="90000"/>
          </a:bodyPr>
          <a:lstStyle/>
          <a:p>
            <a:pPr algn="l"/>
            <a:r>
              <a:rPr lang="en-US" b="1" dirty="0" smtClean="0">
                <a:solidFill>
                  <a:srgbClr val="FFC000"/>
                </a:solidFill>
              </a:rPr>
              <a:t>Chapter 2: </a:t>
            </a:r>
            <a:r>
              <a:rPr lang="en-US" dirty="0" smtClean="0">
                <a:solidFill>
                  <a:srgbClr val="FFC000"/>
                </a:solidFill>
              </a:rPr>
              <a:t/>
            </a:r>
            <a:br>
              <a:rPr lang="en-US" dirty="0" smtClean="0">
                <a:solidFill>
                  <a:srgbClr val="FFC000"/>
                </a:solidFill>
              </a:rPr>
            </a:br>
            <a:r>
              <a:rPr lang="en-US" b="1" dirty="0" smtClean="0">
                <a:solidFill>
                  <a:srgbClr val="FFC000"/>
                </a:solidFill>
              </a:rPr>
              <a:t>Neoplasms (C00-D49) </a:t>
            </a:r>
            <a:endParaRPr lang="en-US" b="1" dirty="0">
              <a:solidFill>
                <a:srgbClr val="FFC000"/>
              </a:solidFill>
            </a:endParaRPr>
          </a:p>
        </p:txBody>
      </p:sp>
      <p:sp>
        <p:nvSpPr>
          <p:cNvPr id="4" name="Content Placeholder 3"/>
          <p:cNvSpPr>
            <a:spLocks noGrp="1"/>
          </p:cNvSpPr>
          <p:nvPr>
            <p:ph idx="1"/>
          </p:nvPr>
        </p:nvSpPr>
        <p:spPr>
          <a:xfrm>
            <a:off x="304800" y="1676400"/>
            <a:ext cx="4461164" cy="2286000"/>
          </a:xfrm>
        </p:spPr>
        <p:txBody>
          <a:bodyPr>
            <a:noAutofit/>
          </a:bodyPr>
          <a:lstStyle/>
          <a:p>
            <a:pPr algn="ctr"/>
            <a:endParaRPr lang="en-US" sz="4400" b="1" dirty="0" smtClean="0"/>
          </a:p>
          <a:p>
            <a:pPr marL="0" indent="0" algn="ctr">
              <a:buNone/>
            </a:pPr>
            <a:r>
              <a:rPr lang="en-US" sz="4400" b="1" dirty="0" smtClean="0">
                <a:solidFill>
                  <a:srgbClr val="92D050"/>
                </a:solidFill>
              </a:rPr>
              <a:t>Several new guidelines added to Chapter 2.  </a:t>
            </a:r>
          </a:p>
          <a:p>
            <a:pPr marL="0" indent="0" algn="ctr">
              <a:buNone/>
            </a:pPr>
            <a:endParaRPr lang="en-US" sz="4400" b="1" i="1" dirty="0" smtClean="0">
              <a:solidFill>
                <a:srgbClr val="92D050"/>
              </a:solidFill>
            </a:endParaRPr>
          </a:p>
        </p:txBody>
      </p:sp>
      <p:sp>
        <p:nvSpPr>
          <p:cNvPr id="5" name="Rectangle 4" descr="white divider line"/>
          <p:cNvSpPr/>
          <p:nvPr/>
        </p:nvSpPr>
        <p:spPr>
          <a:xfrm>
            <a:off x="228600" y="1402081"/>
            <a:ext cx="85344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 name="TextBox 7" descr="Be sure to review"/>
          <p:cNvSpPr txBox="1"/>
          <p:nvPr/>
        </p:nvSpPr>
        <p:spPr>
          <a:xfrm>
            <a:off x="0" y="5715000"/>
            <a:ext cx="9144000" cy="1754326"/>
          </a:xfrm>
          <a:prstGeom prst="rect">
            <a:avLst/>
          </a:prstGeom>
          <a:noFill/>
        </p:spPr>
        <p:txBody>
          <a:bodyPr wrap="square" rtlCol="0">
            <a:spAutoFit/>
          </a:bodyPr>
          <a:lstStyle/>
          <a:p>
            <a:pPr algn="ctr"/>
            <a:r>
              <a:rPr lang="en-US" sz="5400" b="1" i="1" dirty="0"/>
              <a:t>Be sure to review!</a:t>
            </a:r>
          </a:p>
          <a:p>
            <a:pPr algn="ctr"/>
            <a:endParaRPr lang="en-US" sz="5400" b="1" dirty="0"/>
          </a:p>
        </p:txBody>
      </p:sp>
      <p:sp>
        <p:nvSpPr>
          <p:cNvPr id="11" name="Rectangle 10" descr="white divider line"/>
          <p:cNvSpPr/>
          <p:nvPr/>
        </p:nvSpPr>
        <p:spPr>
          <a:xfrm>
            <a:off x="228600" y="5638800"/>
            <a:ext cx="85344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923673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28600"/>
            <a:ext cx="8229600" cy="1143000"/>
          </a:xfrm>
        </p:spPr>
        <p:txBody>
          <a:bodyPr/>
          <a:lstStyle/>
          <a:p>
            <a:r>
              <a:rPr lang="en-US" dirty="0" smtClean="0"/>
              <a:t>Poll Results</a:t>
            </a:r>
            <a:endParaRPr lang="en-US" dirty="0"/>
          </a:p>
        </p:txBody>
      </p:sp>
      <p:pic>
        <p:nvPicPr>
          <p:cNvPr id="3"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descr="white box with blue border"/>
          <p:cNvSpPr/>
          <p:nvPr/>
        </p:nvSpPr>
        <p:spPr>
          <a:xfrm>
            <a:off x="4343400" y="2209800"/>
            <a:ext cx="4572000" cy="396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4"/>
          <p:cNvSpPr txBox="1">
            <a:spLocks/>
          </p:cNvSpPr>
          <p:nvPr/>
        </p:nvSpPr>
        <p:spPr>
          <a:xfrm>
            <a:off x="152400" y="1600200"/>
            <a:ext cx="4038600" cy="495300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000" smtClean="0"/>
              <a:t>When an Excludes2 note appears under a code, it is acceptable to use both the code and the excluded code together.</a:t>
            </a:r>
          </a:p>
          <a:p>
            <a:pPr marL="0" indent="0">
              <a:buFont typeface="Arial" pitchFamily="34" charset="0"/>
              <a:buNone/>
            </a:pPr>
            <a:r>
              <a:rPr lang="en-US" sz="4000" smtClean="0"/>
              <a:t> </a:t>
            </a:r>
          </a:p>
          <a:p>
            <a:pPr marL="1314450" lvl="2" indent="-514350">
              <a:buFont typeface="+mj-lt"/>
              <a:buAutoNum type="alphaUcPeriod"/>
            </a:pPr>
            <a:r>
              <a:rPr lang="en-US" sz="3600" smtClean="0"/>
              <a:t>True</a:t>
            </a:r>
          </a:p>
          <a:p>
            <a:pPr marL="1314450" lvl="2" indent="-514350">
              <a:buFont typeface="+mj-lt"/>
              <a:buAutoNum type="alphaUcPeriod"/>
            </a:pPr>
            <a:r>
              <a:rPr lang="en-US" sz="3600" smtClean="0"/>
              <a:t>False</a:t>
            </a:r>
            <a:endParaRPr lang="en-US" sz="3600" dirty="0"/>
          </a:p>
        </p:txBody>
      </p:sp>
    </p:spTree>
    <p:extLst>
      <p:ext uri="{BB962C8B-B14F-4D97-AF65-F5344CB8AC3E}">
        <p14:creationId xmlns:p14="http://schemas.microsoft.com/office/powerpoint/2010/main" val="14808808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Reserved"/>
          <p:cNvSpPr/>
          <p:nvPr/>
        </p:nvSpPr>
        <p:spPr>
          <a:xfrm>
            <a:off x="1280146" y="4907340"/>
            <a:ext cx="6797054" cy="1569660"/>
          </a:xfrm>
          <a:prstGeom prst="rect">
            <a:avLst/>
          </a:prstGeom>
          <a:noFill/>
          <a:effectLst>
            <a:glow rad="63500">
              <a:schemeClr val="accent3">
                <a:satMod val="175000"/>
                <a:alpha val="40000"/>
              </a:schemeClr>
            </a:glow>
          </a:effectLst>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9600" b="1" spc="150" dirty="0" smtClean="0">
                <a:ln w="11430"/>
                <a:solidFill>
                  <a:srgbClr val="FFC000"/>
                </a:solidFill>
                <a:effectLst>
                  <a:outerShdw blurRad="25400" algn="tl" rotWithShape="0">
                    <a:srgbClr val="000000">
                      <a:alpha val="43000"/>
                    </a:srgbClr>
                  </a:outerShdw>
                </a:effectLst>
                <a:latin typeface="Comic Sans MS" pitchFamily="66" charset="0"/>
              </a:rPr>
              <a:t>RESERVED</a:t>
            </a:r>
            <a:endParaRPr lang="en-US" sz="9600" b="1" spc="150" dirty="0">
              <a:ln w="11430"/>
              <a:solidFill>
                <a:srgbClr val="FFC000"/>
              </a:solidFill>
              <a:effectLst>
                <a:outerShdw blurRad="25400" algn="tl" rotWithShape="0">
                  <a:srgbClr val="000000">
                    <a:alpha val="43000"/>
                  </a:srgbClr>
                </a:outerShdw>
              </a:effectLst>
              <a:latin typeface="Comic Sans MS" pitchFamily="66"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953849216"/>
              </p:ext>
            </p:extLst>
          </p:nvPr>
        </p:nvGraphicFramePr>
        <p:xfrm>
          <a:off x="990600" y="1332156"/>
          <a:ext cx="71628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descr="white divider line"/>
          <p:cNvSpPr/>
          <p:nvPr/>
        </p:nvSpPr>
        <p:spPr>
          <a:xfrm>
            <a:off x="228600" y="1402081"/>
            <a:ext cx="85344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 name="Title 1" descr="Chapter 3: Disease of the Blood and &#10;Blood-forming Organs (D50-D89) &#10;"/>
          <p:cNvSpPr txBox="1">
            <a:spLocks/>
          </p:cNvSpPr>
          <p:nvPr/>
        </p:nvSpPr>
        <p:spPr>
          <a:xfrm>
            <a:off x="152400" y="182881"/>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t>Chapter 3: </a:t>
            </a:r>
            <a:r>
              <a:rPr lang="en-US" b="1" dirty="0"/>
              <a:t>Disease of the </a:t>
            </a:r>
            <a:r>
              <a:rPr lang="en-US" b="1" dirty="0" smtClean="0"/>
              <a:t>Blood </a:t>
            </a:r>
            <a:r>
              <a:rPr lang="en-US" b="1" dirty="0"/>
              <a:t>and </a:t>
            </a:r>
            <a:br>
              <a:rPr lang="en-US" b="1" dirty="0"/>
            </a:br>
            <a:r>
              <a:rPr lang="en-US" b="1" dirty="0" smtClean="0"/>
              <a:t>Blood-forming </a:t>
            </a:r>
            <a:r>
              <a:rPr lang="en-US" b="1" dirty="0"/>
              <a:t>O</a:t>
            </a:r>
            <a:r>
              <a:rPr lang="en-US" b="1" dirty="0" smtClean="0"/>
              <a:t>rgans (D50-D89</a:t>
            </a:r>
            <a:r>
              <a:rPr lang="en-US" b="1" dirty="0"/>
              <a:t>) </a:t>
            </a:r>
          </a:p>
        </p:txBody>
      </p:sp>
    </p:spTree>
    <p:extLst>
      <p:ext uri="{BB962C8B-B14F-4D97-AF65-F5344CB8AC3E}">
        <p14:creationId xmlns:p14="http://schemas.microsoft.com/office/powerpoint/2010/main" val="15677683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of NEW! sunburst labe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799" y="4164676"/>
            <a:ext cx="2969125" cy="2651760"/>
          </a:xfrm>
          <a:prstGeom prst="rect">
            <a:avLst/>
          </a:prstGeom>
          <a:noFill/>
          <a:ln>
            <a:noFill/>
          </a:ln>
        </p:spPr>
      </p:pic>
      <p:graphicFrame>
        <p:nvGraphicFramePr>
          <p:cNvPr id="9" name="Content Placeholder 8" descr="&#10;"/>
          <p:cNvGraphicFramePr>
            <a:graphicFrameLocks noGrp="1"/>
          </p:cNvGraphicFramePr>
          <p:nvPr>
            <p:ph idx="1"/>
            <p:extLst>
              <p:ext uri="{D42A27DB-BD31-4B8C-83A1-F6EECF244321}">
                <p14:modId xmlns:p14="http://schemas.microsoft.com/office/powerpoint/2010/main" val="1576313474"/>
              </p:ext>
            </p:extLst>
          </p:nvPr>
        </p:nvGraphicFramePr>
        <p:xfrm>
          <a:off x="204355" y="1325881"/>
          <a:ext cx="8610600" cy="4343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1" descr="Chapter 4: Endocrine, Nutritional, and Metabolic Diseases (E00-E89) &#10;"/>
          <p:cNvSpPr txBox="1">
            <a:spLocks/>
          </p:cNvSpPr>
          <p:nvPr/>
        </p:nvSpPr>
        <p:spPr>
          <a:xfrm>
            <a:off x="152400" y="182881"/>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FFC000"/>
                </a:solidFill>
              </a:rPr>
              <a:t>Chapter 4: Endocrine, Nutritional, and Metabolic Diseases (E00-E89</a:t>
            </a:r>
            <a:r>
              <a:rPr lang="en-US" b="1" dirty="0">
                <a:solidFill>
                  <a:srgbClr val="FFC000"/>
                </a:solidFill>
              </a:rPr>
              <a:t>) </a:t>
            </a:r>
          </a:p>
        </p:txBody>
      </p:sp>
    </p:spTree>
    <p:extLst>
      <p:ext uri="{BB962C8B-B14F-4D97-AF65-F5344CB8AC3E}">
        <p14:creationId xmlns:p14="http://schemas.microsoft.com/office/powerpoint/2010/main" val="1990536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01603765"/>
              </p:ext>
            </p:extLst>
          </p:nvPr>
        </p:nvGraphicFramePr>
        <p:xfrm>
          <a:off x="152400" y="1285220"/>
          <a:ext cx="8839200" cy="5420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descr="Patient presents with diabetic retinopathy, DM type II.&#10;"/>
          <p:cNvSpPr txBox="1"/>
          <p:nvPr/>
        </p:nvSpPr>
        <p:spPr>
          <a:xfrm>
            <a:off x="152400" y="762000"/>
            <a:ext cx="8534400" cy="523220"/>
          </a:xfrm>
          <a:prstGeom prst="rect">
            <a:avLst/>
          </a:prstGeom>
          <a:noFill/>
        </p:spPr>
        <p:txBody>
          <a:bodyPr wrap="square" rtlCol="0">
            <a:spAutoFit/>
          </a:bodyPr>
          <a:lstStyle/>
          <a:p>
            <a:r>
              <a:rPr lang="en-US" sz="2800" i="1" dirty="0" smtClean="0"/>
              <a:t>Patient presents with diabetic retinopathy, DM type II.</a:t>
            </a:r>
            <a:endParaRPr lang="en-US" sz="2800" i="1" dirty="0"/>
          </a:p>
        </p:txBody>
      </p:sp>
      <p:sp>
        <p:nvSpPr>
          <p:cNvPr id="2" name="Title 1"/>
          <p:cNvSpPr>
            <a:spLocks noGrp="1"/>
          </p:cNvSpPr>
          <p:nvPr>
            <p:ph type="title"/>
          </p:nvPr>
        </p:nvSpPr>
        <p:spPr>
          <a:xfrm>
            <a:off x="152400" y="-76200"/>
            <a:ext cx="8229600" cy="1143000"/>
          </a:xfrm>
        </p:spPr>
        <p:txBody>
          <a:bodyPr/>
          <a:lstStyle/>
          <a:p>
            <a:pPr algn="l"/>
            <a:r>
              <a:rPr lang="en-US" b="1" dirty="0" smtClean="0"/>
              <a:t>Let’s Compare!</a:t>
            </a:r>
            <a:endParaRPr lang="en-US" b="1" dirty="0"/>
          </a:p>
        </p:txBody>
      </p:sp>
    </p:spTree>
    <p:extLst>
      <p:ext uri="{BB962C8B-B14F-4D97-AF65-F5344CB8AC3E}">
        <p14:creationId xmlns:p14="http://schemas.microsoft.com/office/powerpoint/2010/main" val="12341466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267200" y="1676400"/>
            <a:ext cx="4114799" cy="3581400"/>
          </a:xfrm>
        </p:spPr>
        <p:txBody>
          <a:bodyPr>
            <a:noAutofit/>
          </a:bodyPr>
          <a:lstStyle/>
          <a:p>
            <a:pPr marL="0" indent="0" algn="ctr">
              <a:buNone/>
            </a:pPr>
            <a:r>
              <a:rPr lang="en-US" sz="4400" i="1" dirty="0" smtClean="0"/>
              <a:t>There are now guidelines for this chapter in ICD-10-CM where there weren’t any in ICD-9-CM.</a:t>
            </a:r>
          </a:p>
        </p:txBody>
      </p:sp>
      <p:pic>
        <p:nvPicPr>
          <p:cNvPr id="6" name="Picture 5" descr="image of NEW! sunburst labe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209800"/>
            <a:ext cx="4059382" cy="3625478"/>
          </a:xfrm>
          <a:prstGeom prst="rect">
            <a:avLst/>
          </a:prstGeom>
          <a:noFill/>
          <a:ln>
            <a:noFill/>
          </a:ln>
        </p:spPr>
      </p:pic>
      <p:sp>
        <p:nvSpPr>
          <p:cNvPr id="7" name="Rectangle 6" descr="white divider line"/>
          <p:cNvSpPr/>
          <p:nvPr/>
        </p:nvSpPr>
        <p:spPr>
          <a:xfrm>
            <a:off x="228600" y="1402081"/>
            <a:ext cx="8763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152400" y="-76200"/>
            <a:ext cx="8991600" cy="1630362"/>
          </a:xfrm>
        </p:spPr>
        <p:txBody>
          <a:bodyPr>
            <a:normAutofit fontScale="90000"/>
          </a:bodyPr>
          <a:lstStyle/>
          <a:p>
            <a:pPr algn="l"/>
            <a:r>
              <a:rPr lang="en-US" b="1" dirty="0" smtClean="0">
                <a:solidFill>
                  <a:srgbClr val="FFC000"/>
                </a:solidFill>
              </a:rPr>
              <a:t>Chapter 5: Mental, Behavioral and Neurodevelopmental </a:t>
            </a:r>
            <a:r>
              <a:rPr lang="en-US" b="1" dirty="0" smtClean="0">
                <a:solidFill>
                  <a:srgbClr val="FFC000"/>
                </a:solidFill>
              </a:rPr>
              <a:t>Disorders </a:t>
            </a:r>
            <a:r>
              <a:rPr lang="en-US" b="1" dirty="0" smtClean="0">
                <a:solidFill>
                  <a:srgbClr val="FFC000"/>
                </a:solidFill>
              </a:rPr>
              <a:t>(F01-F99) </a:t>
            </a:r>
            <a:endParaRPr lang="en-US" b="1" dirty="0">
              <a:solidFill>
                <a:srgbClr val="FFC000"/>
              </a:solidFill>
            </a:endParaRPr>
          </a:p>
        </p:txBody>
      </p:sp>
    </p:spTree>
    <p:extLst>
      <p:ext uri="{BB962C8B-B14F-4D97-AF65-F5344CB8AC3E}">
        <p14:creationId xmlns:p14="http://schemas.microsoft.com/office/powerpoint/2010/main" val="40493688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white divider line"/>
          <p:cNvSpPr/>
          <p:nvPr/>
        </p:nvSpPr>
        <p:spPr>
          <a:xfrm>
            <a:off x="228600" y="5364481"/>
            <a:ext cx="8763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 name="TextBox 6" descr="to &#10;Chapters 6, 7 &amp; 8 in ICD-10-CM&#10;&#10;Guidelines for dominant/nondominant side.&#10;"/>
          <p:cNvSpPr txBox="1"/>
          <p:nvPr/>
        </p:nvSpPr>
        <p:spPr>
          <a:xfrm>
            <a:off x="228600" y="3429000"/>
            <a:ext cx="8763000" cy="3170099"/>
          </a:xfrm>
          <a:prstGeom prst="rect">
            <a:avLst/>
          </a:prstGeom>
          <a:noFill/>
        </p:spPr>
        <p:txBody>
          <a:bodyPr wrap="square" rtlCol="0">
            <a:spAutoFit/>
          </a:bodyPr>
          <a:lstStyle/>
          <a:p>
            <a:pPr algn="ctr"/>
            <a:endParaRPr lang="en-US" dirty="0"/>
          </a:p>
          <a:p>
            <a:pPr algn="ctr"/>
            <a:r>
              <a:rPr lang="en-US" sz="3600" dirty="0" smtClean="0"/>
              <a:t>to</a:t>
            </a:r>
            <a:endParaRPr lang="en-US" sz="3600" dirty="0" smtClean="0"/>
          </a:p>
          <a:p>
            <a:pPr algn="ctr"/>
            <a:r>
              <a:rPr lang="en-US" sz="3600" b="1" dirty="0" smtClean="0">
                <a:solidFill>
                  <a:srgbClr val="92D050"/>
                </a:solidFill>
              </a:rPr>
              <a:t>Chapters </a:t>
            </a:r>
            <a:r>
              <a:rPr lang="en-US" sz="3600" b="1" dirty="0">
                <a:solidFill>
                  <a:srgbClr val="92D050"/>
                </a:solidFill>
              </a:rPr>
              <a:t>6, 7 &amp; 8 </a:t>
            </a:r>
            <a:r>
              <a:rPr lang="en-US" sz="3600" b="1" dirty="0" smtClean="0">
                <a:solidFill>
                  <a:srgbClr val="92D050"/>
                </a:solidFill>
              </a:rPr>
              <a:t>in </a:t>
            </a:r>
            <a:r>
              <a:rPr lang="en-US" sz="3600" b="1" dirty="0">
                <a:solidFill>
                  <a:srgbClr val="92D050"/>
                </a:solidFill>
              </a:rPr>
              <a:t>ICD-10-CM</a:t>
            </a:r>
          </a:p>
          <a:p>
            <a:pPr algn="ctr"/>
            <a:endParaRPr lang="en-US" sz="3600" dirty="0"/>
          </a:p>
          <a:p>
            <a:pPr algn="ctr"/>
            <a:endParaRPr lang="en-US" sz="2000" b="1" dirty="0"/>
          </a:p>
          <a:p>
            <a:pPr algn="ctr"/>
            <a:r>
              <a:rPr lang="en-US" sz="3600" b="1" dirty="0"/>
              <a:t>Guidelines for dominant/nondominant side.</a:t>
            </a:r>
          </a:p>
          <a:p>
            <a:endParaRPr lang="en-US" dirty="0">
              <a:solidFill>
                <a:srgbClr val="FFC000"/>
              </a:solidFill>
            </a:endParaRPr>
          </a:p>
        </p:txBody>
      </p:sp>
      <p:sp>
        <p:nvSpPr>
          <p:cNvPr id="6" name="Left-Right Arrow Callout 5" descr="green left-right arrow callout with text EXPANDED"/>
          <p:cNvSpPr/>
          <p:nvPr/>
        </p:nvSpPr>
        <p:spPr>
          <a:xfrm>
            <a:off x="1371600" y="2667000"/>
            <a:ext cx="6172199" cy="1066800"/>
          </a:xfrm>
          <a:prstGeom prst="leftRightArrowCallout">
            <a:avLst>
              <a:gd name="adj1" fmla="val 14935"/>
              <a:gd name="adj2" fmla="val 21104"/>
              <a:gd name="adj3" fmla="val 66883"/>
              <a:gd name="adj4" fmla="val 6922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8" name="TextBox 7"/>
          <p:cNvSpPr txBox="1"/>
          <p:nvPr/>
        </p:nvSpPr>
        <p:spPr>
          <a:xfrm>
            <a:off x="2667000" y="2667000"/>
            <a:ext cx="3659079" cy="1938992"/>
          </a:xfrm>
          <a:prstGeom prst="rect">
            <a:avLst/>
          </a:prstGeom>
          <a:noFill/>
        </p:spPr>
        <p:txBody>
          <a:bodyPr wrap="none" rtlCol="0">
            <a:spAutoFit/>
          </a:bodyPr>
          <a:lstStyle/>
          <a:p>
            <a:r>
              <a:rPr lang="en-US" sz="6000" b="1" dirty="0"/>
              <a:t>EXPANDED</a:t>
            </a:r>
          </a:p>
          <a:p>
            <a:endParaRPr lang="en-US" sz="6000" b="1" dirty="0"/>
          </a:p>
        </p:txBody>
      </p:sp>
      <p:sp>
        <p:nvSpPr>
          <p:cNvPr id="4" name="Content Placeholder 3"/>
          <p:cNvSpPr>
            <a:spLocks noGrp="1"/>
          </p:cNvSpPr>
          <p:nvPr>
            <p:ph idx="1"/>
          </p:nvPr>
        </p:nvSpPr>
        <p:spPr>
          <a:xfrm>
            <a:off x="152400" y="2057400"/>
            <a:ext cx="8610600" cy="1752600"/>
          </a:xfrm>
        </p:spPr>
        <p:txBody>
          <a:bodyPr>
            <a:normAutofit/>
          </a:bodyPr>
          <a:lstStyle/>
          <a:p>
            <a:pPr marL="0" indent="0" algn="ctr">
              <a:buNone/>
            </a:pPr>
            <a:r>
              <a:rPr lang="en-US" sz="3600" b="1" dirty="0" smtClean="0">
                <a:solidFill>
                  <a:srgbClr val="92D050"/>
                </a:solidFill>
              </a:rPr>
              <a:t>Chapter 6 in ICD-9-CM</a:t>
            </a:r>
          </a:p>
          <a:p>
            <a:pPr marL="0" indent="0" algn="ctr">
              <a:buNone/>
            </a:pPr>
            <a:endParaRPr lang="en-US" sz="3600" dirty="0" smtClean="0"/>
          </a:p>
        </p:txBody>
      </p:sp>
      <p:sp>
        <p:nvSpPr>
          <p:cNvPr id="5" name="Rectangle 4" descr="white divider line"/>
          <p:cNvSpPr/>
          <p:nvPr/>
        </p:nvSpPr>
        <p:spPr>
          <a:xfrm>
            <a:off x="228600" y="1402081"/>
            <a:ext cx="8763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152400" y="152400"/>
            <a:ext cx="8229600" cy="1143000"/>
          </a:xfrm>
        </p:spPr>
        <p:txBody>
          <a:bodyPr>
            <a:normAutofit fontScale="90000"/>
          </a:bodyPr>
          <a:lstStyle/>
          <a:p>
            <a:pPr algn="l"/>
            <a:r>
              <a:rPr lang="en-US" b="1" dirty="0" smtClean="0">
                <a:solidFill>
                  <a:srgbClr val="FFC000"/>
                </a:solidFill>
              </a:rPr>
              <a:t>Chapter 6: Diseases of the Nervous </a:t>
            </a:r>
            <a:br>
              <a:rPr lang="en-US" b="1" dirty="0" smtClean="0">
                <a:solidFill>
                  <a:srgbClr val="FFC000"/>
                </a:solidFill>
              </a:rPr>
            </a:br>
            <a:r>
              <a:rPr lang="en-US" b="1" dirty="0" smtClean="0">
                <a:solidFill>
                  <a:srgbClr val="FFC000"/>
                </a:solidFill>
              </a:rPr>
              <a:t>System (G00-G99) </a:t>
            </a:r>
            <a:endParaRPr lang="en-US" b="1" dirty="0">
              <a:solidFill>
                <a:srgbClr val="FFC000"/>
              </a:solidFill>
            </a:endParaRPr>
          </a:p>
        </p:txBody>
      </p:sp>
    </p:spTree>
    <p:extLst>
      <p:ext uri="{BB962C8B-B14F-4D97-AF65-F5344CB8AC3E}">
        <p14:creationId xmlns:p14="http://schemas.microsoft.com/office/powerpoint/2010/main" val="38249119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Reserved"/>
          <p:cNvSpPr/>
          <p:nvPr/>
        </p:nvSpPr>
        <p:spPr>
          <a:xfrm>
            <a:off x="1295400" y="4953000"/>
            <a:ext cx="6797054" cy="156966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9600" b="1" spc="150" dirty="0" smtClean="0">
                <a:ln w="11430"/>
                <a:solidFill>
                  <a:srgbClr val="FFC000"/>
                </a:solidFill>
                <a:effectLst>
                  <a:outerShdw blurRad="25400" algn="tl" rotWithShape="0">
                    <a:srgbClr val="000000">
                      <a:alpha val="43000"/>
                    </a:srgbClr>
                  </a:outerShdw>
                </a:effectLst>
                <a:latin typeface="Comic Sans MS" pitchFamily="66" charset="0"/>
              </a:rPr>
              <a:t>RESERVED</a:t>
            </a:r>
            <a:endParaRPr lang="en-US" sz="9600" b="1" spc="150" dirty="0">
              <a:ln w="11430"/>
              <a:solidFill>
                <a:srgbClr val="FFC000"/>
              </a:solidFill>
              <a:effectLst>
                <a:outerShdw blurRad="25400" algn="tl" rotWithShape="0">
                  <a:srgbClr val="000000">
                    <a:alpha val="43000"/>
                  </a:srgbClr>
                </a:outerShdw>
              </a:effectLst>
              <a:latin typeface="Comic Sans MS" pitchFamily="66" charset="0"/>
            </a:endParaRPr>
          </a:p>
        </p:txBody>
      </p:sp>
      <p:graphicFrame>
        <p:nvGraphicFramePr>
          <p:cNvPr id="5" name="Content Placeholder 4" descr="New Chapter&#10;&#10;Codes offer greater specificity and laterality&#10;&#10;Guidelines reserved for future expansion&#10;"/>
          <p:cNvGraphicFramePr>
            <a:graphicFrameLocks noGrp="1"/>
          </p:cNvGraphicFramePr>
          <p:nvPr>
            <p:ph idx="1"/>
            <p:extLst>
              <p:ext uri="{D42A27DB-BD31-4B8C-83A1-F6EECF244321}">
                <p14:modId xmlns:p14="http://schemas.microsoft.com/office/powerpoint/2010/main" val="1941572798"/>
              </p:ext>
            </p:extLst>
          </p:nvPr>
        </p:nvGraphicFramePr>
        <p:xfrm>
          <a:off x="304800" y="1371600"/>
          <a:ext cx="8610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descr="white divider line"/>
          <p:cNvSpPr/>
          <p:nvPr/>
        </p:nvSpPr>
        <p:spPr>
          <a:xfrm>
            <a:off x="228600" y="1402081"/>
            <a:ext cx="8763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228600" y="152400"/>
            <a:ext cx="8229600" cy="1143000"/>
          </a:xfrm>
        </p:spPr>
        <p:txBody>
          <a:bodyPr>
            <a:normAutofit fontScale="90000"/>
          </a:bodyPr>
          <a:lstStyle/>
          <a:p>
            <a:pPr algn="l"/>
            <a:r>
              <a:rPr lang="en-US" b="1" dirty="0" smtClean="0"/>
              <a:t>Chapter 7</a:t>
            </a:r>
            <a:r>
              <a:rPr lang="en-US" b="1" dirty="0"/>
              <a:t>: Diseases of the </a:t>
            </a:r>
            <a:r>
              <a:rPr lang="en-US" b="1" dirty="0" smtClean="0"/>
              <a:t>Eye </a:t>
            </a:r>
            <a:r>
              <a:rPr lang="en-US" b="1" dirty="0"/>
              <a:t>and </a:t>
            </a:r>
            <a:r>
              <a:rPr lang="en-US" b="1" dirty="0" smtClean="0"/>
              <a:t>Adnexa </a:t>
            </a:r>
            <a:r>
              <a:rPr lang="en-US" b="1" dirty="0"/>
              <a:t>(H00-H59) </a:t>
            </a:r>
          </a:p>
        </p:txBody>
      </p:sp>
    </p:spTree>
    <p:extLst>
      <p:ext uri="{BB962C8B-B14F-4D97-AF65-F5344CB8AC3E}">
        <p14:creationId xmlns:p14="http://schemas.microsoft.com/office/powerpoint/2010/main" val="20914420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Reserved"/>
          <p:cNvSpPr/>
          <p:nvPr/>
        </p:nvSpPr>
        <p:spPr>
          <a:xfrm>
            <a:off x="1295400" y="4953000"/>
            <a:ext cx="6797054" cy="156966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9600" b="1" spc="150" dirty="0" smtClean="0">
                <a:ln w="11430"/>
                <a:solidFill>
                  <a:srgbClr val="FFC000"/>
                </a:solidFill>
                <a:effectLst>
                  <a:outerShdw blurRad="25400" algn="tl" rotWithShape="0">
                    <a:srgbClr val="000000">
                      <a:alpha val="43000"/>
                    </a:srgbClr>
                  </a:outerShdw>
                </a:effectLst>
                <a:latin typeface="Comic Sans MS" pitchFamily="66" charset="0"/>
              </a:rPr>
              <a:t>RESERVED</a:t>
            </a:r>
            <a:endParaRPr lang="en-US" sz="9600" b="1" spc="150" dirty="0">
              <a:ln w="11430"/>
              <a:solidFill>
                <a:srgbClr val="FFC000"/>
              </a:solidFill>
              <a:effectLst>
                <a:outerShdw blurRad="25400" algn="tl" rotWithShape="0">
                  <a:srgbClr val="000000">
                    <a:alpha val="43000"/>
                  </a:srgbClr>
                </a:outerShdw>
              </a:effectLst>
              <a:latin typeface="Comic Sans MS" pitchFamily="66" charset="0"/>
            </a:endParaRPr>
          </a:p>
        </p:txBody>
      </p:sp>
      <p:graphicFrame>
        <p:nvGraphicFramePr>
          <p:cNvPr id="5" name="Content Placeholder 4" descr="&#10;"/>
          <p:cNvGraphicFramePr>
            <a:graphicFrameLocks noGrp="1"/>
          </p:cNvGraphicFramePr>
          <p:nvPr>
            <p:ph idx="1"/>
            <p:extLst>
              <p:ext uri="{D42A27DB-BD31-4B8C-83A1-F6EECF244321}">
                <p14:modId xmlns:p14="http://schemas.microsoft.com/office/powerpoint/2010/main" val="3123180974"/>
              </p:ext>
            </p:extLst>
          </p:nvPr>
        </p:nvGraphicFramePr>
        <p:xfrm>
          <a:off x="304800" y="1371600"/>
          <a:ext cx="8610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descr="white divider line"/>
          <p:cNvSpPr/>
          <p:nvPr/>
        </p:nvSpPr>
        <p:spPr>
          <a:xfrm>
            <a:off x="228600" y="1402081"/>
            <a:ext cx="8763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228600" y="152400"/>
            <a:ext cx="8229600" cy="1143000"/>
          </a:xfrm>
        </p:spPr>
        <p:txBody>
          <a:bodyPr>
            <a:normAutofit fontScale="90000"/>
          </a:bodyPr>
          <a:lstStyle/>
          <a:p>
            <a:pPr algn="l"/>
            <a:r>
              <a:rPr lang="en-US" b="1" dirty="0" smtClean="0"/>
              <a:t>Chapter 8: Diseases of the Ear and </a:t>
            </a:r>
            <a:br>
              <a:rPr lang="en-US" b="1" dirty="0" smtClean="0"/>
            </a:br>
            <a:r>
              <a:rPr lang="en-US" b="1" dirty="0" smtClean="0"/>
              <a:t>Mastoid Process (H60-H95) </a:t>
            </a:r>
            <a:endParaRPr lang="en-US" b="1" dirty="0"/>
          </a:p>
        </p:txBody>
      </p:sp>
    </p:spTree>
    <p:extLst>
      <p:ext uri="{BB962C8B-B14F-4D97-AF65-F5344CB8AC3E}">
        <p14:creationId xmlns:p14="http://schemas.microsoft.com/office/powerpoint/2010/main" val="5406807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descr="green box with text Includes:&#10;High Blood Pressure&#10;Hypertension&#10;(arterial)(benign)(essential)&#10;(malignant)(primary)(systemic)&#10;"/>
          <p:cNvSpPr/>
          <p:nvPr/>
        </p:nvSpPr>
        <p:spPr>
          <a:xfrm>
            <a:off x="304800" y="3733800"/>
            <a:ext cx="8382000" cy="286512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3200" b="1" dirty="0">
                <a:solidFill>
                  <a:schemeClr val="bg1"/>
                </a:solidFill>
              </a:rPr>
              <a:t>Includes:</a:t>
            </a:r>
          </a:p>
          <a:p>
            <a:r>
              <a:rPr lang="en-US" sz="3200" dirty="0">
                <a:solidFill>
                  <a:schemeClr val="bg1"/>
                </a:solidFill>
              </a:rPr>
              <a:t>High Blood Pressure</a:t>
            </a:r>
          </a:p>
          <a:p>
            <a:r>
              <a:rPr lang="en-US" sz="3200" dirty="0">
                <a:solidFill>
                  <a:schemeClr val="bg1"/>
                </a:solidFill>
              </a:rPr>
              <a:t>Hypertension</a:t>
            </a:r>
          </a:p>
          <a:p>
            <a:r>
              <a:rPr lang="en-US" sz="3200" dirty="0">
                <a:solidFill>
                  <a:schemeClr val="bg1"/>
                </a:solidFill>
              </a:rPr>
              <a:t>(arterial)(</a:t>
            </a:r>
            <a:r>
              <a:rPr lang="en-US" sz="3200" b="1" dirty="0">
                <a:solidFill>
                  <a:schemeClr val="bg1"/>
                </a:solidFill>
              </a:rPr>
              <a:t>benign</a:t>
            </a:r>
            <a:r>
              <a:rPr lang="en-US" sz="3200" dirty="0">
                <a:solidFill>
                  <a:schemeClr val="bg1"/>
                </a:solidFill>
              </a:rPr>
              <a:t>)(essential)</a:t>
            </a:r>
          </a:p>
          <a:p>
            <a:r>
              <a:rPr lang="en-US" sz="3200" dirty="0">
                <a:solidFill>
                  <a:schemeClr val="bg1"/>
                </a:solidFill>
              </a:rPr>
              <a:t>(</a:t>
            </a:r>
            <a:r>
              <a:rPr lang="en-US" sz="3200" b="1" dirty="0">
                <a:solidFill>
                  <a:schemeClr val="bg1"/>
                </a:solidFill>
              </a:rPr>
              <a:t>malignant</a:t>
            </a:r>
            <a:r>
              <a:rPr lang="en-US" sz="3200" dirty="0" smtClean="0">
                <a:solidFill>
                  <a:schemeClr val="bg1"/>
                </a:solidFill>
              </a:rPr>
              <a:t>)(</a:t>
            </a:r>
            <a:r>
              <a:rPr lang="en-US" sz="3200" dirty="0">
                <a:solidFill>
                  <a:schemeClr val="bg1"/>
                </a:solidFill>
              </a:rPr>
              <a:t>primary)(systemic)</a:t>
            </a:r>
          </a:p>
        </p:txBody>
      </p:sp>
      <p:sp>
        <p:nvSpPr>
          <p:cNvPr id="4" name="Content Placeholder 3"/>
          <p:cNvSpPr>
            <a:spLocks noGrp="1"/>
          </p:cNvSpPr>
          <p:nvPr>
            <p:ph idx="1"/>
          </p:nvPr>
        </p:nvSpPr>
        <p:spPr>
          <a:xfrm>
            <a:off x="381000" y="1524000"/>
            <a:ext cx="8763000" cy="4267200"/>
          </a:xfrm>
        </p:spPr>
        <p:txBody>
          <a:bodyPr>
            <a:normAutofit/>
          </a:bodyPr>
          <a:lstStyle/>
          <a:p>
            <a:pPr marL="0" indent="0">
              <a:buNone/>
            </a:pPr>
            <a:r>
              <a:rPr lang="en-US" sz="7800" b="1" dirty="0" smtClean="0"/>
              <a:t>I10 </a:t>
            </a:r>
            <a:r>
              <a:rPr lang="en-US" sz="4800" dirty="0" smtClean="0"/>
              <a:t>Essential (Primary</a:t>
            </a:r>
            <a:r>
              <a:rPr lang="en-US" sz="4800" dirty="0"/>
              <a:t>) </a:t>
            </a:r>
            <a:r>
              <a:rPr lang="en-US" sz="4800" dirty="0" smtClean="0"/>
              <a:t>Hypertension </a:t>
            </a:r>
          </a:p>
        </p:txBody>
      </p:sp>
      <p:pic>
        <p:nvPicPr>
          <p:cNvPr id="7" name="Picture 6" descr="image of NEW! sunburst labe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667000"/>
            <a:ext cx="3208022" cy="2865120"/>
          </a:xfrm>
          <a:prstGeom prst="rect">
            <a:avLst/>
          </a:prstGeom>
          <a:noFill/>
          <a:ln>
            <a:noFill/>
          </a:ln>
        </p:spPr>
      </p:pic>
      <p:sp>
        <p:nvSpPr>
          <p:cNvPr id="6" name="Rectangle 5" descr="green divider line"/>
          <p:cNvSpPr/>
          <p:nvPr/>
        </p:nvSpPr>
        <p:spPr>
          <a:xfrm>
            <a:off x="228600" y="1402081"/>
            <a:ext cx="8534400" cy="4571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52400"/>
            <a:ext cx="8229600" cy="1143000"/>
          </a:xfrm>
        </p:spPr>
        <p:txBody>
          <a:bodyPr>
            <a:normAutofit fontScale="90000"/>
          </a:bodyPr>
          <a:lstStyle/>
          <a:p>
            <a:pPr algn="l"/>
            <a:r>
              <a:rPr lang="en-US" b="1" dirty="0" smtClean="0">
                <a:solidFill>
                  <a:srgbClr val="FFC000"/>
                </a:solidFill>
              </a:rPr>
              <a:t>Chapter 9: Diseases of the Circulatory System (I00-I99) </a:t>
            </a:r>
            <a:endParaRPr lang="en-US" b="1" dirty="0">
              <a:solidFill>
                <a:srgbClr val="FFC000"/>
              </a:solidFill>
            </a:endParaRPr>
          </a:p>
        </p:txBody>
      </p:sp>
    </p:spTree>
    <p:extLst>
      <p:ext uri="{BB962C8B-B14F-4D97-AF65-F5344CB8AC3E}">
        <p14:creationId xmlns:p14="http://schemas.microsoft.com/office/powerpoint/2010/main" val="3324301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 68,000 Codes&#10;Alphanumeric&#10;3-7 Characters&#10;21 Chapters&#10;2 Tables: &#10;Drugs &amp; Chemicals&#10;Neoplasms&#10;"/>
          <p:cNvSpPr/>
          <p:nvPr/>
        </p:nvSpPr>
        <p:spPr>
          <a:xfrm>
            <a:off x="4572000" y="2679442"/>
            <a:ext cx="5486400" cy="5016758"/>
          </a:xfrm>
          <a:prstGeom prst="rect">
            <a:avLst/>
          </a:prstGeom>
        </p:spPr>
        <p:txBody>
          <a:bodyPr wrap="square">
            <a:spAutoFit/>
          </a:bodyPr>
          <a:lstStyle/>
          <a:p>
            <a:pPr algn="ctr"/>
            <a:endParaRPr lang="en-US" sz="6000" b="1" dirty="0" smtClean="0"/>
          </a:p>
          <a:p>
            <a:pPr algn="ctr"/>
            <a:r>
              <a:rPr lang="en-US" sz="2800" dirty="0" smtClean="0"/>
              <a:t>~ 68,000 Codes</a:t>
            </a:r>
          </a:p>
          <a:p>
            <a:pPr algn="ctr"/>
            <a:r>
              <a:rPr lang="en-US" sz="2800" dirty="0" smtClean="0"/>
              <a:t>Alphanumeric</a:t>
            </a:r>
          </a:p>
          <a:p>
            <a:pPr algn="ctr"/>
            <a:r>
              <a:rPr lang="en-US" sz="2800" dirty="0" smtClean="0"/>
              <a:t>3-7 Characters</a:t>
            </a:r>
          </a:p>
          <a:p>
            <a:pPr algn="ctr"/>
            <a:r>
              <a:rPr lang="en-US" sz="2800" dirty="0" smtClean="0"/>
              <a:t>21 Chapters</a:t>
            </a:r>
          </a:p>
          <a:p>
            <a:pPr algn="ctr"/>
            <a:r>
              <a:rPr lang="en-US" sz="2800" dirty="0" smtClean="0"/>
              <a:t>2 Tables: </a:t>
            </a:r>
          </a:p>
          <a:p>
            <a:pPr algn="ctr"/>
            <a:r>
              <a:rPr lang="en-US" sz="2800" dirty="0" smtClean="0"/>
              <a:t>Drugs &amp; Chemicals</a:t>
            </a:r>
          </a:p>
          <a:p>
            <a:pPr algn="ctr"/>
            <a:r>
              <a:rPr lang="en-US" sz="2800" dirty="0" smtClean="0"/>
              <a:t>Neoplasms</a:t>
            </a:r>
          </a:p>
          <a:p>
            <a:pPr algn="ctr"/>
            <a:endParaRPr lang="en-US" sz="3200" b="1" dirty="0" smtClean="0"/>
          </a:p>
          <a:p>
            <a:pPr algn="ctr"/>
            <a:endParaRPr lang="en-US" sz="3200" b="1" dirty="0"/>
          </a:p>
        </p:txBody>
      </p:sp>
      <p:sp>
        <p:nvSpPr>
          <p:cNvPr id="9" name="Rectangle 8" descr="~ 13,000 Codes&#10;Alpha (except V&amp;E codes)&#10;3-5 Digits&#10;  17 Chapters with 2 Supplements&#10;3 Tables: &#10;Hypertension, Drugs&#10; &amp; Chemicals, Neoplasms&#10;"/>
          <p:cNvSpPr/>
          <p:nvPr/>
        </p:nvSpPr>
        <p:spPr>
          <a:xfrm>
            <a:off x="-228600" y="2667000"/>
            <a:ext cx="5486400" cy="4893647"/>
          </a:xfrm>
          <a:prstGeom prst="rect">
            <a:avLst/>
          </a:prstGeom>
        </p:spPr>
        <p:txBody>
          <a:bodyPr wrap="square">
            <a:spAutoFit/>
          </a:bodyPr>
          <a:lstStyle/>
          <a:p>
            <a:pPr algn="ctr"/>
            <a:endParaRPr lang="en-US" sz="6000" b="1" dirty="0" smtClean="0"/>
          </a:p>
          <a:p>
            <a:pPr algn="ctr"/>
            <a:r>
              <a:rPr lang="en-US" sz="2800" dirty="0"/>
              <a:t>~ </a:t>
            </a:r>
            <a:r>
              <a:rPr lang="en-US" sz="2800" dirty="0" smtClean="0"/>
              <a:t>13,000 Codes</a:t>
            </a:r>
          </a:p>
          <a:p>
            <a:pPr algn="ctr"/>
            <a:r>
              <a:rPr lang="en-US" sz="2800" dirty="0" smtClean="0"/>
              <a:t>Alpha (except V&amp;E codes)</a:t>
            </a:r>
          </a:p>
          <a:p>
            <a:pPr algn="ctr"/>
            <a:r>
              <a:rPr lang="en-US" sz="2800" dirty="0" smtClean="0"/>
              <a:t>3-5 Digits</a:t>
            </a:r>
          </a:p>
          <a:p>
            <a:pPr algn="ctr"/>
            <a:r>
              <a:rPr lang="en-US" sz="2800" dirty="0" smtClean="0"/>
              <a:t>  17 Chapters with 2 Supplements</a:t>
            </a:r>
          </a:p>
          <a:p>
            <a:pPr algn="ctr"/>
            <a:r>
              <a:rPr lang="en-US" sz="2800" dirty="0" smtClean="0"/>
              <a:t>3 Tables: </a:t>
            </a:r>
          </a:p>
          <a:p>
            <a:pPr algn="ctr"/>
            <a:r>
              <a:rPr lang="en-US" sz="2800" dirty="0" smtClean="0"/>
              <a:t>Hypertension, Drugs</a:t>
            </a:r>
          </a:p>
          <a:p>
            <a:pPr algn="ctr"/>
            <a:r>
              <a:rPr lang="en-US" sz="2800" dirty="0" smtClean="0"/>
              <a:t> &amp; Chemicals, Neoplasms</a:t>
            </a:r>
            <a:endParaRPr lang="en-US" sz="2800" dirty="0"/>
          </a:p>
          <a:p>
            <a:pPr algn="ctr"/>
            <a:endParaRPr lang="en-US" sz="2800" b="1" dirty="0" smtClean="0"/>
          </a:p>
          <a:p>
            <a:pPr algn="ctr"/>
            <a:endParaRPr lang="en-US" sz="2800" b="1" dirty="0"/>
          </a:p>
        </p:txBody>
      </p:sp>
      <p:cxnSp>
        <p:nvCxnSpPr>
          <p:cNvPr id="15" name="Straight Connector 14" descr="green divider line"/>
          <p:cNvCxnSpPr/>
          <p:nvPr/>
        </p:nvCxnSpPr>
        <p:spPr>
          <a:xfrm>
            <a:off x="228600" y="5334000"/>
            <a:ext cx="853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descr="green divider line"/>
          <p:cNvCxnSpPr/>
          <p:nvPr/>
        </p:nvCxnSpPr>
        <p:spPr>
          <a:xfrm>
            <a:off x="228600" y="4876800"/>
            <a:ext cx="853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descr="green divider line"/>
          <p:cNvCxnSpPr/>
          <p:nvPr/>
        </p:nvCxnSpPr>
        <p:spPr>
          <a:xfrm>
            <a:off x="228600" y="4495800"/>
            <a:ext cx="853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descr="green divider line"/>
          <p:cNvCxnSpPr/>
          <p:nvPr/>
        </p:nvCxnSpPr>
        <p:spPr>
          <a:xfrm>
            <a:off x="228600" y="4038600"/>
            <a:ext cx="85344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descr="ICD-9-CM &#10;&#10;ICD-10-CM&#10;"/>
          <p:cNvSpPr txBox="1"/>
          <p:nvPr/>
        </p:nvSpPr>
        <p:spPr>
          <a:xfrm>
            <a:off x="685800" y="2436674"/>
            <a:ext cx="8305800" cy="1754326"/>
          </a:xfrm>
          <a:prstGeom prst="rect">
            <a:avLst/>
          </a:prstGeom>
          <a:noFill/>
        </p:spPr>
        <p:txBody>
          <a:bodyPr wrap="square" rtlCol="0">
            <a:spAutoFit/>
          </a:bodyPr>
          <a:lstStyle/>
          <a:p>
            <a:r>
              <a:rPr lang="en-US" sz="5400" b="1" dirty="0" smtClean="0">
                <a:solidFill>
                  <a:schemeClr val="accent1"/>
                </a:solidFill>
              </a:rPr>
              <a:t>ICD-9-CM</a:t>
            </a:r>
            <a:r>
              <a:rPr lang="en-US" sz="5400" dirty="0" smtClean="0">
                <a:solidFill>
                  <a:schemeClr val="accent1"/>
                </a:solidFill>
              </a:rPr>
              <a:t>            </a:t>
            </a:r>
            <a:r>
              <a:rPr lang="en-US" sz="5400" b="1" dirty="0" smtClean="0">
                <a:solidFill>
                  <a:schemeClr val="accent1"/>
                </a:solidFill>
              </a:rPr>
              <a:t>ICD-10-CM</a:t>
            </a:r>
            <a:endParaRPr lang="en-US" sz="5400" b="1" dirty="0">
              <a:solidFill>
                <a:schemeClr val="accent1"/>
              </a:solidFill>
            </a:endParaRPr>
          </a:p>
          <a:p>
            <a:endParaRPr lang="en-US" sz="5400" b="1" dirty="0">
              <a:solidFill>
                <a:schemeClr val="accent1"/>
              </a:solidFill>
            </a:endParaRPr>
          </a:p>
        </p:txBody>
      </p:sp>
      <p:pic>
        <p:nvPicPr>
          <p:cNvPr id="1027" name="Picture 3" descr="image of balance scale"/>
          <p:cNvPicPr>
            <a:picLocks noChangeAspect="1" noChangeArrowheads="1"/>
          </p:cNvPicPr>
          <p:nvPr/>
        </p:nvPicPr>
        <p:blipFill>
          <a:blip r:embed="rId3" cstate="print">
            <a:duotone>
              <a:schemeClr val="bg2">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a:off x="2590800" y="0"/>
            <a:ext cx="3886200" cy="3405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1461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753121" y="1600201"/>
            <a:ext cx="7552679" cy="4419599"/>
            <a:chOff x="605971" y="4648200"/>
            <a:chExt cx="4675464" cy="2208928"/>
          </a:xfrm>
        </p:grpSpPr>
        <p:sp>
          <p:nvSpPr>
            <p:cNvPr id="8" name="Bent Arrow 7" descr="bent green arrow"/>
            <p:cNvSpPr/>
            <p:nvPr/>
          </p:nvSpPr>
          <p:spPr>
            <a:xfrm rot="5400000">
              <a:off x="3179892" y="4698399"/>
              <a:ext cx="966401" cy="1066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Content Placeholder 2" descr="green box with text ICD-9-CM:&#10; 410 - Acute myocardial infarction&#10;&#10;green box with textICD-10-CM:&#10; 121 – ST elevation (STEMI) and non-ST elevation (NSTEMI) myocardial infarction&#10;"/>
            <p:cNvSpPr txBox="1">
              <a:spLocks/>
            </p:cNvSpPr>
            <p:nvPr/>
          </p:nvSpPr>
          <p:spPr>
            <a:xfrm>
              <a:off x="605971" y="4648200"/>
              <a:ext cx="2599923" cy="914400"/>
            </a:xfrm>
            <a:prstGeom prst="rect">
              <a:avLst/>
            </a:prstGeom>
            <a:ln w="76200"/>
          </p:spPr>
          <p:style>
            <a:lnRef idx="2">
              <a:schemeClr val="accent1"/>
            </a:lnRef>
            <a:fillRef idx="1">
              <a:schemeClr val="lt1"/>
            </a:fillRef>
            <a:effectRef idx="0">
              <a:schemeClr val="accent1"/>
            </a:effectRef>
            <a:fontRef idx="minor">
              <a:schemeClr val="dk1"/>
            </a:fontRef>
          </p:style>
          <p:txBody>
            <a:bodyPr>
              <a:normAutofit/>
            </a:bodyPr>
            <a:lstStyle/>
            <a:p>
              <a:pPr marL="548640" indent="-411480" fontAlgn="auto">
                <a:spcBef>
                  <a:spcPct val="20000"/>
                </a:spcBef>
                <a:spcAft>
                  <a:spcPts val="0"/>
                </a:spcAft>
                <a:buClr>
                  <a:schemeClr val="tx1">
                    <a:shade val="95000"/>
                  </a:schemeClr>
                </a:buClr>
                <a:buSzPct val="65000"/>
                <a:buFont typeface="Wingdings 2"/>
                <a:buNone/>
                <a:defRPr/>
              </a:pPr>
              <a:r>
                <a:rPr lang="en-US" sz="2800" b="1" dirty="0" smtClean="0">
                  <a:solidFill>
                    <a:schemeClr val="accent1"/>
                  </a:solidFill>
                  <a:latin typeface="+mn-lt"/>
                </a:rPr>
                <a:t>ICD-9-CM:</a:t>
              </a:r>
            </a:p>
            <a:p>
              <a:pPr marL="548640" indent="-411480" fontAlgn="auto">
                <a:spcBef>
                  <a:spcPct val="20000"/>
                </a:spcBef>
                <a:spcAft>
                  <a:spcPts val="0"/>
                </a:spcAft>
                <a:buClr>
                  <a:schemeClr val="tx1">
                    <a:shade val="95000"/>
                  </a:schemeClr>
                </a:buClr>
                <a:buSzPct val="65000"/>
                <a:buFont typeface="Wingdings 2"/>
                <a:buNone/>
                <a:defRPr/>
              </a:pPr>
              <a:r>
                <a:rPr lang="en-US" sz="2800" b="1" dirty="0" smtClean="0">
                  <a:solidFill>
                    <a:schemeClr val="accent1"/>
                  </a:solidFill>
                  <a:latin typeface="+mn-lt"/>
                </a:rPr>
                <a:t>	410 </a:t>
              </a:r>
              <a:r>
                <a:rPr lang="en-US" sz="2800" b="1" dirty="0">
                  <a:solidFill>
                    <a:schemeClr val="accent1"/>
                  </a:solidFill>
                  <a:latin typeface="+mn-lt"/>
                </a:rPr>
                <a:t>- Acute </a:t>
              </a:r>
              <a:r>
                <a:rPr lang="en-US" sz="2800" b="1" dirty="0" smtClean="0">
                  <a:solidFill>
                    <a:schemeClr val="accent1"/>
                  </a:solidFill>
                  <a:latin typeface="+mn-lt"/>
                </a:rPr>
                <a:t>myocardial infarction</a:t>
              </a:r>
              <a:endParaRPr lang="en-US" sz="2800" b="1" dirty="0">
                <a:solidFill>
                  <a:schemeClr val="accent1"/>
                </a:solidFill>
                <a:latin typeface="+mn-lt"/>
              </a:endParaRPr>
            </a:p>
            <a:p>
              <a:pPr marL="548640" indent="-411480" fontAlgn="auto">
                <a:spcBef>
                  <a:spcPct val="20000"/>
                </a:spcBef>
                <a:spcAft>
                  <a:spcPts val="0"/>
                </a:spcAft>
                <a:buClr>
                  <a:schemeClr val="tx1">
                    <a:shade val="95000"/>
                  </a:schemeClr>
                </a:buClr>
                <a:buSzPct val="65000"/>
                <a:buFont typeface="Wingdings 2"/>
                <a:buNone/>
                <a:defRPr/>
              </a:pPr>
              <a:endParaRPr lang="en-US" sz="2800" b="1" dirty="0">
                <a:solidFill>
                  <a:schemeClr val="accent1"/>
                </a:solidFill>
                <a:latin typeface="+mn-lt"/>
              </a:endParaRPr>
            </a:p>
          </p:txBody>
        </p:sp>
        <p:sp>
          <p:nvSpPr>
            <p:cNvPr id="7" name="Content Placeholder 2" descr="ICD-10-CM:&#10; 121 – ST elevation (STEMI) and non-ST elevation (NSTEMI) myocardial infarction&#10;"/>
            <p:cNvSpPr txBox="1">
              <a:spLocks/>
            </p:cNvSpPr>
            <p:nvPr/>
          </p:nvSpPr>
          <p:spPr>
            <a:xfrm>
              <a:off x="1905000" y="5715000"/>
              <a:ext cx="3376435" cy="1142128"/>
            </a:xfrm>
            <a:prstGeom prst="rect">
              <a:avLst/>
            </a:prstGeom>
            <a:ln w="57150"/>
          </p:spPr>
          <p:style>
            <a:lnRef idx="2">
              <a:schemeClr val="accent1"/>
            </a:lnRef>
            <a:fillRef idx="1">
              <a:schemeClr val="lt1"/>
            </a:fillRef>
            <a:effectRef idx="0">
              <a:schemeClr val="accent1"/>
            </a:effectRef>
            <a:fontRef idx="minor">
              <a:schemeClr val="dk1"/>
            </a:fontRef>
          </p:style>
          <p:txBody>
            <a:bodyPr>
              <a:normAutofit/>
            </a:bodyPr>
            <a:lstStyle/>
            <a:p>
              <a:pPr marL="548640" indent="-411480" fontAlgn="auto">
                <a:spcBef>
                  <a:spcPct val="20000"/>
                </a:spcBef>
                <a:spcAft>
                  <a:spcPts val="0"/>
                </a:spcAft>
                <a:buClr>
                  <a:schemeClr val="tx1">
                    <a:shade val="95000"/>
                  </a:schemeClr>
                </a:buClr>
                <a:buSzPct val="65000"/>
                <a:buFont typeface="Wingdings 2"/>
                <a:buNone/>
                <a:defRPr/>
              </a:pPr>
              <a:r>
                <a:rPr lang="en-US" sz="2800" b="1" dirty="0">
                  <a:solidFill>
                    <a:schemeClr val="accent1"/>
                  </a:solidFill>
                  <a:latin typeface="+mn-lt"/>
                </a:rPr>
                <a:t>ICD-10-CM:</a:t>
              </a:r>
            </a:p>
            <a:p>
              <a:pPr marL="548640" indent="-411480" fontAlgn="auto">
                <a:spcBef>
                  <a:spcPct val="20000"/>
                </a:spcBef>
                <a:spcAft>
                  <a:spcPts val="0"/>
                </a:spcAft>
                <a:buClr>
                  <a:schemeClr val="tx1">
                    <a:shade val="95000"/>
                  </a:schemeClr>
                </a:buClr>
                <a:buSzPct val="65000"/>
                <a:defRPr/>
              </a:pPr>
              <a:r>
                <a:rPr lang="en-US" sz="2800" b="1" dirty="0">
                  <a:solidFill>
                    <a:schemeClr val="accent1"/>
                  </a:solidFill>
                  <a:latin typeface="+mn-lt"/>
                </a:rPr>
                <a:t>	121 – ST elevation (STEMI) and non-ST elevation (NSTEMI) myocardial infarction</a:t>
              </a:r>
            </a:p>
            <a:p>
              <a:pPr marL="548640" indent="-411480" fontAlgn="auto">
                <a:spcBef>
                  <a:spcPct val="20000"/>
                </a:spcBef>
                <a:spcAft>
                  <a:spcPts val="0"/>
                </a:spcAft>
                <a:buClr>
                  <a:schemeClr val="tx1">
                    <a:shade val="95000"/>
                  </a:schemeClr>
                </a:buClr>
                <a:buSzPct val="65000"/>
                <a:buFont typeface="Wingdings 2"/>
                <a:buNone/>
                <a:defRPr/>
              </a:pPr>
              <a:endParaRPr lang="en-US" sz="2800" dirty="0">
                <a:latin typeface="+mn-lt"/>
              </a:endParaRPr>
            </a:p>
          </p:txBody>
        </p:sp>
      </p:grpSp>
      <p:sp>
        <p:nvSpPr>
          <p:cNvPr id="2" name="Title 1"/>
          <p:cNvSpPr>
            <a:spLocks noGrp="1"/>
          </p:cNvSpPr>
          <p:nvPr>
            <p:ph type="title"/>
          </p:nvPr>
        </p:nvSpPr>
        <p:spPr>
          <a:xfrm>
            <a:off x="685800" y="76200"/>
            <a:ext cx="8229600" cy="1143000"/>
          </a:xfrm>
        </p:spPr>
        <p:txBody>
          <a:bodyPr/>
          <a:lstStyle/>
          <a:p>
            <a:pPr algn="l"/>
            <a:r>
              <a:rPr lang="en-US" b="1" i="1" dirty="0" smtClean="0">
                <a:solidFill>
                  <a:srgbClr val="FFC000"/>
                </a:solidFill>
              </a:rPr>
              <a:t>More on Chapter 9</a:t>
            </a:r>
            <a:endParaRPr lang="en-US" b="1" i="1" dirty="0">
              <a:solidFill>
                <a:srgbClr val="FFC000"/>
              </a:solidFill>
            </a:endParaRPr>
          </a:p>
        </p:txBody>
      </p:sp>
    </p:spTree>
    <p:extLst>
      <p:ext uri="{BB962C8B-B14F-4D97-AF65-F5344CB8AC3E}">
        <p14:creationId xmlns:p14="http://schemas.microsoft.com/office/powerpoint/2010/main" val="42667974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3886200" cy="4525963"/>
          </a:xfrm>
        </p:spPr>
        <p:txBody>
          <a:bodyPr>
            <a:normAutofit/>
          </a:bodyPr>
          <a:lstStyle/>
          <a:p>
            <a:pPr marL="0" indent="0">
              <a:buNone/>
            </a:pPr>
            <a:r>
              <a:rPr lang="en-US" sz="4000" dirty="0"/>
              <a:t>All categories are </a:t>
            </a:r>
            <a:r>
              <a:rPr lang="en-US" sz="4000" dirty="0" smtClean="0"/>
              <a:t>3 characters in </a:t>
            </a:r>
            <a:r>
              <a:rPr lang="en-US" sz="4000" dirty="0" smtClean="0"/>
              <a:t>ICD-10-CM.</a:t>
            </a:r>
            <a:endParaRPr lang="en-US" sz="4000" dirty="0"/>
          </a:p>
          <a:p>
            <a:pPr marL="1314450" lvl="2" indent="-514350">
              <a:buFont typeface="+mj-lt"/>
              <a:buAutoNum type="alphaUcPeriod"/>
            </a:pPr>
            <a:r>
              <a:rPr lang="en-US" sz="3600" dirty="0" smtClean="0"/>
              <a:t>True</a:t>
            </a:r>
          </a:p>
          <a:p>
            <a:pPr marL="1314450" lvl="2" indent="-514350">
              <a:buFont typeface="+mj-lt"/>
              <a:buAutoNum type="alphaUcPeriod"/>
            </a:pPr>
            <a:r>
              <a:rPr lang="en-US" sz="3600" dirty="0" smtClean="0"/>
              <a:t>False</a:t>
            </a:r>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descr="white box with blue border"/>
          <p:cNvSpPr/>
          <p:nvPr/>
        </p:nvSpPr>
        <p:spPr>
          <a:xfrm>
            <a:off x="4343400" y="2209800"/>
            <a:ext cx="4572000" cy="396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24076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238343052"/>
              </p:ext>
            </p:extLst>
          </p:nvPr>
        </p:nvGraphicFramePr>
        <p:xfrm>
          <a:off x="2667000" y="1402081"/>
          <a:ext cx="5791200" cy="5303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4" name="Picture 2" descr="image of lungs"/>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904243">
            <a:off x="-240392" y="1734622"/>
            <a:ext cx="4534757" cy="469923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descr="white divider line"/>
          <p:cNvSpPr/>
          <p:nvPr/>
        </p:nvSpPr>
        <p:spPr>
          <a:xfrm>
            <a:off x="228600" y="1402081"/>
            <a:ext cx="8763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152400" y="152400"/>
            <a:ext cx="8229600" cy="1143000"/>
          </a:xfrm>
        </p:spPr>
        <p:txBody>
          <a:bodyPr>
            <a:normAutofit fontScale="90000"/>
          </a:bodyPr>
          <a:lstStyle/>
          <a:p>
            <a:pPr algn="l"/>
            <a:r>
              <a:rPr lang="en-US" b="1" dirty="0" smtClean="0"/>
              <a:t>Chapter 10: Diseases of the Respiratory System (J00-J99) </a:t>
            </a:r>
            <a:endParaRPr lang="en-US" b="1" dirty="0"/>
          </a:p>
        </p:txBody>
      </p:sp>
    </p:spTree>
    <p:extLst>
      <p:ext uri="{BB962C8B-B14F-4D97-AF65-F5344CB8AC3E}">
        <p14:creationId xmlns:p14="http://schemas.microsoft.com/office/powerpoint/2010/main" val="8244822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RESERVED&#10;"/>
          <p:cNvSpPr/>
          <p:nvPr/>
        </p:nvSpPr>
        <p:spPr>
          <a:xfrm>
            <a:off x="1191060" y="4724400"/>
            <a:ext cx="6797054" cy="156966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9600" b="1" spc="150" dirty="0" smtClean="0">
                <a:ln w="11430"/>
                <a:solidFill>
                  <a:srgbClr val="FFC000"/>
                </a:solidFill>
                <a:effectLst>
                  <a:outerShdw blurRad="25400" algn="tl" rotWithShape="0">
                    <a:srgbClr val="000000">
                      <a:alpha val="43000"/>
                    </a:srgbClr>
                  </a:outerShdw>
                </a:effectLst>
                <a:latin typeface="Comic Sans MS" pitchFamily="66" charset="0"/>
              </a:rPr>
              <a:t>RESERVED</a:t>
            </a:r>
            <a:endParaRPr lang="en-US" sz="9600" b="1" spc="150" dirty="0">
              <a:ln w="11430"/>
              <a:solidFill>
                <a:srgbClr val="FFC000"/>
              </a:solidFill>
              <a:effectLst>
                <a:outerShdw blurRad="25400" algn="tl" rotWithShape="0">
                  <a:srgbClr val="000000">
                    <a:alpha val="43000"/>
                  </a:srgbClr>
                </a:outerShdw>
              </a:effectLst>
              <a:latin typeface="Comic Sans MS" pitchFamily="66" charset="0"/>
            </a:endParaRPr>
          </a:p>
        </p:txBody>
      </p:sp>
      <p:graphicFrame>
        <p:nvGraphicFramePr>
          <p:cNvPr id="6" name="Content Placeholder 5" descr="&#10;"/>
          <p:cNvGraphicFramePr>
            <a:graphicFrameLocks noGrp="1"/>
          </p:cNvGraphicFramePr>
          <p:nvPr>
            <p:ph idx="1"/>
            <p:extLst>
              <p:ext uri="{D42A27DB-BD31-4B8C-83A1-F6EECF244321}">
                <p14:modId xmlns:p14="http://schemas.microsoft.com/office/powerpoint/2010/main" val="2457246922"/>
              </p:ext>
            </p:extLst>
          </p:nvPr>
        </p:nvGraphicFramePr>
        <p:xfrm>
          <a:off x="228600" y="1066800"/>
          <a:ext cx="8610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descr="white divider line"/>
          <p:cNvSpPr/>
          <p:nvPr/>
        </p:nvSpPr>
        <p:spPr>
          <a:xfrm>
            <a:off x="228600" y="1630681"/>
            <a:ext cx="8763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152400" y="228600"/>
            <a:ext cx="8229600" cy="1143000"/>
          </a:xfrm>
        </p:spPr>
        <p:txBody>
          <a:bodyPr>
            <a:normAutofit fontScale="90000"/>
          </a:bodyPr>
          <a:lstStyle/>
          <a:p>
            <a:pPr algn="l"/>
            <a:r>
              <a:rPr lang="en-US" b="1" dirty="0" smtClean="0"/>
              <a:t>Chapter 11: Diseases of the Digestive System (K00-K95)</a:t>
            </a:r>
            <a:endParaRPr lang="en-US" b="1" dirty="0"/>
          </a:p>
        </p:txBody>
      </p:sp>
    </p:spTree>
    <p:extLst>
      <p:ext uri="{BB962C8B-B14F-4D97-AF65-F5344CB8AC3E}">
        <p14:creationId xmlns:p14="http://schemas.microsoft.com/office/powerpoint/2010/main" val="21542045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ICD-9&#10;555.0, 560.9&#10;Regional Enteritis Small Intestine&#10;Intestinal Obstruction NOS&#10;&#10;ICD-10&#10;K50.012&#10;Crohn's disease of small intestine with intestinal obstruction&#10;"/>
          <p:cNvGraphicFramePr>
            <a:graphicFrameLocks noGrp="1"/>
          </p:cNvGraphicFramePr>
          <p:nvPr>
            <p:ph idx="1"/>
            <p:extLst>
              <p:ext uri="{D42A27DB-BD31-4B8C-83A1-F6EECF244321}">
                <p14:modId xmlns:p14="http://schemas.microsoft.com/office/powerpoint/2010/main" val="3957288459"/>
              </p:ext>
            </p:extLst>
          </p:nvPr>
        </p:nvGraphicFramePr>
        <p:xfrm>
          <a:off x="152400" y="1716107"/>
          <a:ext cx="8839200" cy="4989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descr="Patient treated for Crohn’s disease of the small intestine with a small bowel obstruction.&#10;"/>
          <p:cNvSpPr txBox="1"/>
          <p:nvPr/>
        </p:nvSpPr>
        <p:spPr>
          <a:xfrm>
            <a:off x="152400" y="762000"/>
            <a:ext cx="8534400" cy="954107"/>
          </a:xfrm>
          <a:prstGeom prst="rect">
            <a:avLst/>
          </a:prstGeom>
          <a:noFill/>
        </p:spPr>
        <p:txBody>
          <a:bodyPr wrap="square" rtlCol="0">
            <a:spAutoFit/>
          </a:bodyPr>
          <a:lstStyle/>
          <a:p>
            <a:r>
              <a:rPr lang="en-US" sz="2800" i="1" dirty="0" smtClean="0"/>
              <a:t>Patient treated for Crohn’s disease of the small intestine with a small bowel obstruction.</a:t>
            </a:r>
            <a:endParaRPr lang="en-US" sz="2800" i="1" dirty="0"/>
          </a:p>
        </p:txBody>
      </p:sp>
      <p:sp>
        <p:nvSpPr>
          <p:cNvPr id="2" name="Title 1"/>
          <p:cNvSpPr>
            <a:spLocks noGrp="1"/>
          </p:cNvSpPr>
          <p:nvPr>
            <p:ph type="title"/>
          </p:nvPr>
        </p:nvSpPr>
        <p:spPr>
          <a:xfrm>
            <a:off x="152400" y="-76200"/>
            <a:ext cx="8229600" cy="1143000"/>
          </a:xfrm>
        </p:spPr>
        <p:txBody>
          <a:bodyPr/>
          <a:lstStyle/>
          <a:p>
            <a:pPr algn="l"/>
            <a:r>
              <a:rPr lang="en-US" b="1" dirty="0" smtClean="0"/>
              <a:t>Let’s Compare!</a:t>
            </a:r>
            <a:endParaRPr lang="en-US" b="1" dirty="0"/>
          </a:p>
        </p:txBody>
      </p:sp>
    </p:spTree>
    <p:extLst>
      <p:ext uri="{BB962C8B-B14F-4D97-AF65-F5344CB8AC3E}">
        <p14:creationId xmlns:p14="http://schemas.microsoft.com/office/powerpoint/2010/main" val="12341466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2"/>
            <p:extLst>
              <p:ext uri="{D42A27DB-BD31-4B8C-83A1-F6EECF244321}">
                <p14:modId xmlns:p14="http://schemas.microsoft.com/office/powerpoint/2010/main" val="3047562019"/>
              </p:ext>
            </p:extLst>
          </p:nvPr>
        </p:nvGraphicFramePr>
        <p:xfrm>
          <a:off x="304800" y="304800"/>
          <a:ext cx="85344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52400" y="5486400"/>
            <a:ext cx="8229600" cy="1143000"/>
          </a:xfrm>
        </p:spPr>
        <p:txBody>
          <a:bodyPr>
            <a:normAutofit fontScale="90000"/>
          </a:bodyPr>
          <a:lstStyle/>
          <a:p>
            <a:pPr algn="l"/>
            <a:r>
              <a:rPr lang="en-US" b="1" dirty="0"/>
              <a:t>Chapter 12: </a:t>
            </a:r>
            <a:r>
              <a:rPr lang="en-US" b="1" dirty="0" smtClean="0"/>
              <a:t>Diseases </a:t>
            </a:r>
            <a:r>
              <a:rPr lang="en-US" b="1" dirty="0"/>
              <a:t>of the </a:t>
            </a:r>
            <a:r>
              <a:rPr lang="en-US" b="1" dirty="0" smtClean="0"/>
              <a:t>Skin and </a:t>
            </a:r>
            <a:r>
              <a:rPr lang="en-US" b="1" dirty="0"/>
              <a:t>Subcutaneous Tissue (L00-L99)</a:t>
            </a:r>
          </a:p>
        </p:txBody>
      </p:sp>
    </p:spTree>
    <p:extLst>
      <p:ext uri="{BB962C8B-B14F-4D97-AF65-F5344CB8AC3E}">
        <p14:creationId xmlns:p14="http://schemas.microsoft.com/office/powerpoint/2010/main" val="18944106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457200" y="1600200"/>
            <a:ext cx="38862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000" dirty="0" smtClean="0"/>
              <a:t>All categories are 3 characters in </a:t>
            </a:r>
            <a:r>
              <a:rPr lang="en-US" sz="4000" dirty="0" smtClean="0"/>
              <a:t>ICD-10-CM.</a:t>
            </a:r>
            <a:endParaRPr lang="en-US" sz="4000" dirty="0" smtClean="0"/>
          </a:p>
          <a:p>
            <a:pPr marL="1314450" lvl="2" indent="-514350">
              <a:buFont typeface="+mj-lt"/>
              <a:buAutoNum type="alphaUcPeriod"/>
            </a:pPr>
            <a:r>
              <a:rPr lang="en-US" sz="3600" dirty="0" smtClean="0"/>
              <a:t>True</a:t>
            </a:r>
          </a:p>
          <a:p>
            <a:pPr marL="1314450" lvl="2" indent="-514350">
              <a:buFont typeface="+mj-lt"/>
              <a:buAutoNum type="alphaUcPeriod"/>
            </a:pPr>
            <a:r>
              <a:rPr lang="en-US" sz="3600" dirty="0" smtClean="0"/>
              <a:t>False</a:t>
            </a:r>
          </a:p>
        </p:txBody>
      </p:sp>
      <p:sp>
        <p:nvSpPr>
          <p:cNvPr id="4" name="Title 3"/>
          <p:cNvSpPr>
            <a:spLocks noGrp="1"/>
          </p:cNvSpPr>
          <p:nvPr>
            <p:ph type="title"/>
          </p:nvPr>
        </p:nvSpPr>
        <p:spPr>
          <a:xfrm>
            <a:off x="838200" y="304800"/>
            <a:ext cx="8229600" cy="1143000"/>
          </a:xfrm>
        </p:spPr>
        <p:txBody>
          <a:bodyPr/>
          <a:lstStyle/>
          <a:p>
            <a:r>
              <a:rPr lang="en-US" dirty="0" smtClean="0"/>
              <a:t>Poll Results</a:t>
            </a:r>
            <a:endParaRPr lang="en-US" dirty="0"/>
          </a:p>
        </p:txBody>
      </p:sp>
      <p:pic>
        <p:nvPicPr>
          <p:cNvPr id="3"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4191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descr="white box with blue border"/>
          <p:cNvSpPr/>
          <p:nvPr/>
        </p:nvSpPr>
        <p:spPr>
          <a:xfrm>
            <a:off x="4343400" y="2209800"/>
            <a:ext cx="4572000" cy="396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60001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2667000"/>
            <a:ext cx="8610600" cy="3657600"/>
          </a:xfrm>
        </p:spPr>
        <p:txBody>
          <a:bodyPr>
            <a:normAutofit/>
          </a:bodyPr>
          <a:lstStyle/>
          <a:p>
            <a:pPr marL="0" indent="0" algn="ctr">
              <a:buNone/>
            </a:pPr>
            <a:r>
              <a:rPr lang="en-US" sz="4400" dirty="0" smtClean="0"/>
              <a:t>Gout Moved </a:t>
            </a:r>
            <a:r>
              <a:rPr lang="en-US" sz="4400" dirty="0"/>
              <a:t>H</a:t>
            </a:r>
            <a:r>
              <a:rPr lang="en-US" sz="4400" dirty="0" smtClean="0"/>
              <a:t>ere </a:t>
            </a:r>
          </a:p>
          <a:p>
            <a:pPr marL="0" indent="0" algn="ctr">
              <a:buNone/>
            </a:pPr>
            <a:r>
              <a:rPr lang="en-US" sz="4400" i="1" dirty="0" smtClean="0"/>
              <a:t>from Endocrine chapter in ICD-9-CM</a:t>
            </a:r>
          </a:p>
          <a:p>
            <a:pPr marL="0" indent="0" algn="ctr">
              <a:buNone/>
            </a:pPr>
            <a:endParaRPr lang="en-US" sz="4400" dirty="0"/>
          </a:p>
          <a:p>
            <a:pPr marL="0" indent="0" algn="ctr">
              <a:buNone/>
            </a:pPr>
            <a:endParaRPr lang="en-US" sz="2400" dirty="0" smtClean="0"/>
          </a:p>
          <a:p>
            <a:pPr marL="0" indent="0" algn="ctr">
              <a:buNone/>
            </a:pPr>
            <a:r>
              <a:rPr lang="en-US" sz="4400" dirty="0" smtClean="0"/>
              <a:t>New Guideline for Osteoporosis</a:t>
            </a:r>
          </a:p>
        </p:txBody>
      </p:sp>
      <p:sp>
        <p:nvSpPr>
          <p:cNvPr id="7" name="Rectangle 6" descr="green divider line"/>
          <p:cNvSpPr/>
          <p:nvPr/>
        </p:nvSpPr>
        <p:spPr>
          <a:xfrm>
            <a:off x="228600" y="4724400"/>
            <a:ext cx="8763000" cy="4571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8" name="Rectangle 7" descr="green divider line"/>
          <p:cNvSpPr/>
          <p:nvPr/>
        </p:nvSpPr>
        <p:spPr>
          <a:xfrm>
            <a:off x="228600" y="2133600"/>
            <a:ext cx="8763000" cy="4571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0" y="228600"/>
            <a:ext cx="8763000" cy="1706562"/>
          </a:xfrm>
        </p:spPr>
        <p:txBody>
          <a:bodyPr>
            <a:normAutofit fontScale="90000"/>
          </a:bodyPr>
          <a:lstStyle/>
          <a:p>
            <a:pPr algn="l"/>
            <a:r>
              <a:rPr lang="en-US" b="1" dirty="0" smtClean="0"/>
              <a:t>Chapter 13: Diseases of the Musculoskeletal System and Connective Tissue (M00-M99) </a:t>
            </a:r>
            <a:endParaRPr lang="en-US" b="1" dirty="0"/>
          </a:p>
        </p:txBody>
      </p:sp>
    </p:spTree>
    <p:extLst>
      <p:ext uri="{BB962C8B-B14F-4D97-AF65-F5344CB8AC3E}">
        <p14:creationId xmlns:p14="http://schemas.microsoft.com/office/powerpoint/2010/main" val="29080181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descr="ICD-10-CM Tabular List of Diseases and Injuries 2013&#10;"/>
          <p:cNvSpPr txBox="1"/>
          <p:nvPr/>
        </p:nvSpPr>
        <p:spPr>
          <a:xfrm>
            <a:off x="1295400" y="6400800"/>
            <a:ext cx="6629400" cy="246221"/>
          </a:xfrm>
          <a:prstGeom prst="rect">
            <a:avLst/>
          </a:prstGeom>
          <a:noFill/>
        </p:spPr>
        <p:txBody>
          <a:bodyPr wrap="square" rtlCol="0">
            <a:spAutoFit/>
          </a:bodyPr>
          <a:lstStyle/>
          <a:p>
            <a:r>
              <a:rPr lang="en-US" sz="1000" dirty="0" smtClean="0"/>
              <a:t>ICD-10-CM Tabular List of Diseases and Injuries 2013</a:t>
            </a:r>
            <a:endParaRPr lang="en-US" sz="1000" dirty="0"/>
          </a:p>
        </p:txBody>
      </p:sp>
      <p:sp>
        <p:nvSpPr>
          <p:cNvPr id="4" name="Content Placeholder 3"/>
          <p:cNvSpPr>
            <a:spLocks noGrp="1"/>
          </p:cNvSpPr>
          <p:nvPr>
            <p:ph idx="1"/>
          </p:nvPr>
        </p:nvSpPr>
        <p:spPr>
          <a:xfrm>
            <a:off x="228600" y="1981200"/>
            <a:ext cx="8610600" cy="4114800"/>
          </a:xfrm>
        </p:spPr>
        <p:txBody>
          <a:bodyPr>
            <a:normAutofit/>
          </a:bodyPr>
          <a:lstStyle/>
          <a:p>
            <a:pPr marL="0" indent="0">
              <a:buNone/>
            </a:pPr>
            <a:r>
              <a:rPr lang="en-US" b="1" i="1" dirty="0" smtClean="0">
                <a:solidFill>
                  <a:srgbClr val="FFC000"/>
                </a:solidFill>
              </a:rPr>
              <a:t>Many “includes” notes provided for clarification</a:t>
            </a:r>
          </a:p>
          <a:p>
            <a:endParaRPr lang="en-US" b="1" i="1" dirty="0">
              <a:solidFill>
                <a:srgbClr val="FFC000"/>
              </a:solidFill>
            </a:endParaRPr>
          </a:p>
        </p:txBody>
      </p:sp>
      <p:pic>
        <p:nvPicPr>
          <p:cNvPr id="7170" name="Picture 2" descr="except of ICD-10: N70 Salpingitis and oophoritis&#10;Includes &#10;abscess (of) fallopian tube&#10;abscess (of) ovary&#10;pyosalpinx&#10;salpingo-oophoritis&#10;tubo-ovarian abscess&#10;tubo-ovarian inflammatory disease"/>
          <p:cNvPicPr>
            <a:picLocks noChangeAspect="1" noChangeArrowheads="1"/>
          </p:cNvPicPr>
          <p:nvPr/>
        </p:nvPicPr>
        <p:blipFill rotWithShape="1">
          <a:blip r:embed="rId3" cstate="print"/>
          <a:srcRect l="1592" r="22144"/>
          <a:stretch/>
        </p:blipFill>
        <p:spPr bwMode="auto">
          <a:xfrm>
            <a:off x="304800" y="2743200"/>
            <a:ext cx="8553157" cy="3452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descr="white divider line"/>
          <p:cNvSpPr/>
          <p:nvPr/>
        </p:nvSpPr>
        <p:spPr>
          <a:xfrm>
            <a:off x="228600" y="1402081"/>
            <a:ext cx="85344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152400" y="152400"/>
            <a:ext cx="8229600" cy="1143000"/>
          </a:xfrm>
        </p:spPr>
        <p:txBody>
          <a:bodyPr>
            <a:normAutofit fontScale="90000"/>
          </a:bodyPr>
          <a:lstStyle/>
          <a:p>
            <a:pPr algn="l"/>
            <a:r>
              <a:rPr lang="en-US" b="1" dirty="0" smtClean="0"/>
              <a:t>Chapter 14: Diseases of Genitourinary System (N00-N99)</a:t>
            </a:r>
            <a:endParaRPr lang="en-US" b="1" dirty="0"/>
          </a:p>
        </p:txBody>
      </p:sp>
    </p:spTree>
    <p:extLst>
      <p:ext uri="{BB962C8B-B14F-4D97-AF65-F5344CB8AC3E}">
        <p14:creationId xmlns:p14="http://schemas.microsoft.com/office/powerpoint/2010/main" val="22555158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122" name="Picture 2" descr="photo of pediatrician examining a newbo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7"/>
            <a:ext cx="4572000" cy="68545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descr="green divider line"/>
          <p:cNvSpPr/>
          <p:nvPr/>
        </p:nvSpPr>
        <p:spPr>
          <a:xfrm>
            <a:off x="4495800" y="0"/>
            <a:ext cx="152400" cy="6858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2819400"/>
            <a:ext cx="4267200" cy="1143000"/>
          </a:xfrm>
        </p:spPr>
        <p:txBody>
          <a:bodyPr>
            <a:normAutofit fontScale="90000"/>
          </a:bodyPr>
          <a:lstStyle/>
          <a:p>
            <a:r>
              <a:rPr lang="en-US" sz="6000" b="1" dirty="0" smtClean="0"/>
              <a:t>Chapter 15:</a:t>
            </a:r>
            <a:r>
              <a:rPr lang="en-US" b="1" dirty="0" smtClean="0"/>
              <a:t/>
            </a:r>
            <a:br>
              <a:rPr lang="en-US" b="1" dirty="0" smtClean="0"/>
            </a:br>
            <a:r>
              <a:rPr lang="en-US" b="1" dirty="0" smtClean="0"/>
              <a:t> </a:t>
            </a:r>
            <a:r>
              <a:rPr lang="en-US" dirty="0" smtClean="0"/>
              <a:t/>
            </a:r>
            <a:br>
              <a:rPr lang="en-US" dirty="0" smtClean="0"/>
            </a:br>
            <a:r>
              <a:rPr lang="en-US" sz="4900" i="1" dirty="0" smtClean="0"/>
              <a:t>Pregnancy, Childbirth, </a:t>
            </a:r>
            <a:br>
              <a:rPr lang="en-US" sz="4900" i="1" dirty="0" smtClean="0"/>
            </a:br>
            <a:r>
              <a:rPr lang="en-US" sz="4900" i="1" dirty="0" smtClean="0"/>
              <a:t>and the Puerperium </a:t>
            </a:r>
            <a:br>
              <a:rPr lang="en-US" sz="4900" i="1" dirty="0" smtClean="0"/>
            </a:br>
            <a:r>
              <a:rPr lang="en-US" sz="4900" i="1" dirty="0" smtClean="0"/>
              <a:t>(O00-O9A) </a:t>
            </a:r>
            <a:endParaRPr lang="en-US" sz="4900" i="1" dirty="0"/>
          </a:p>
        </p:txBody>
      </p:sp>
    </p:spTree>
    <p:extLst>
      <p:ext uri="{BB962C8B-B14F-4D97-AF65-F5344CB8AC3E}">
        <p14:creationId xmlns:p14="http://schemas.microsoft.com/office/powerpoint/2010/main" val="837737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Content Placeholder 11" descr="image of ICD-10 six character placeholder, xxx.xx x"/>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152400" y="4191000"/>
            <a:ext cx="8303863" cy="2449341"/>
          </a:xfrm>
          <a:prstGeom prst="rect">
            <a:avLst/>
          </a:prstGeom>
          <a:noFill/>
          <a:ln>
            <a:noFill/>
          </a:ln>
        </p:spPr>
      </p:pic>
      <p:sp>
        <p:nvSpPr>
          <p:cNvPr id="10" name="Rounded Rectangle 9" descr="green box with text Extensions&#10;"/>
          <p:cNvSpPr/>
          <p:nvPr/>
        </p:nvSpPr>
        <p:spPr>
          <a:xfrm>
            <a:off x="6858000" y="5562600"/>
            <a:ext cx="1981200" cy="1143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a:t>
            </a:r>
            <a:r>
              <a:rPr lang="en-US" sz="2800" dirty="0" smtClean="0"/>
              <a:t>xtensions</a:t>
            </a:r>
            <a:endParaRPr lang="en-US" sz="2800" dirty="0"/>
          </a:p>
        </p:txBody>
      </p:sp>
      <p:sp>
        <p:nvSpPr>
          <p:cNvPr id="9" name="Rounded Rectangle 8" descr="green box with text Etiology, Anatomic Site, Severity&#10;"/>
          <p:cNvSpPr/>
          <p:nvPr/>
        </p:nvSpPr>
        <p:spPr>
          <a:xfrm>
            <a:off x="3581400" y="5562600"/>
            <a:ext cx="3124200" cy="1143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Etiology, Anatomic </a:t>
            </a:r>
          </a:p>
          <a:p>
            <a:pPr algn="ctr"/>
            <a:r>
              <a:rPr lang="en-US" sz="2800" dirty="0" smtClean="0"/>
              <a:t>Site, Severity</a:t>
            </a:r>
            <a:endParaRPr lang="en-US" sz="2800" dirty="0"/>
          </a:p>
        </p:txBody>
      </p:sp>
      <p:sp>
        <p:nvSpPr>
          <p:cNvPr id="2" name="Rounded Rectangle 1" descr="green box with text Category&#10;"/>
          <p:cNvSpPr/>
          <p:nvPr/>
        </p:nvSpPr>
        <p:spPr>
          <a:xfrm>
            <a:off x="685800" y="5562600"/>
            <a:ext cx="2057400" cy="1143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Category</a:t>
            </a:r>
            <a:endParaRPr lang="en-US" sz="3200" dirty="0"/>
          </a:p>
        </p:txBody>
      </p:sp>
      <p:sp>
        <p:nvSpPr>
          <p:cNvPr id="7" name="Text Placeholder 6"/>
          <p:cNvSpPr>
            <a:spLocks noGrp="1"/>
          </p:cNvSpPr>
          <p:nvPr>
            <p:ph type="body" sz="quarter" idx="3"/>
          </p:nvPr>
        </p:nvSpPr>
        <p:spPr>
          <a:xfrm>
            <a:off x="225425" y="3581400"/>
            <a:ext cx="4041775" cy="639762"/>
          </a:xfrm>
        </p:spPr>
        <p:txBody>
          <a:bodyPr>
            <a:noAutofit/>
          </a:bodyPr>
          <a:lstStyle/>
          <a:p>
            <a:r>
              <a:rPr lang="en-US" sz="4800" dirty="0" smtClean="0">
                <a:solidFill>
                  <a:schemeClr val="bg1"/>
                </a:solidFill>
              </a:rPr>
              <a:t>ICD-10-CM</a:t>
            </a:r>
            <a:endParaRPr lang="en-US" sz="4800" dirty="0">
              <a:solidFill>
                <a:schemeClr val="bg1"/>
              </a:solidFill>
            </a:endParaRPr>
          </a:p>
        </p:txBody>
      </p:sp>
      <p:pic>
        <p:nvPicPr>
          <p:cNvPr id="14" name="Content Placeholder 13" descr="image of ICD-9 five character placeholder, xxx.xx"/>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3157422" y="827260"/>
            <a:ext cx="5824653" cy="2449340"/>
          </a:xfrm>
          <a:prstGeom prst="rect">
            <a:avLst/>
          </a:prstGeom>
          <a:noFill/>
          <a:ln>
            <a:noFill/>
          </a:ln>
        </p:spPr>
      </p:pic>
      <p:sp>
        <p:nvSpPr>
          <p:cNvPr id="15" name="Rounded Rectangle 14" descr="green box with text Etiology, Anatomic Site, Manifestation&#10;"/>
          <p:cNvSpPr/>
          <p:nvPr/>
        </p:nvSpPr>
        <p:spPr>
          <a:xfrm>
            <a:off x="5476875" y="2286000"/>
            <a:ext cx="3667125" cy="1143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Etiology, Anatomic </a:t>
            </a:r>
          </a:p>
          <a:p>
            <a:pPr algn="ctr"/>
            <a:r>
              <a:rPr lang="en-US" sz="2800" dirty="0"/>
              <a:t>S</a:t>
            </a:r>
            <a:r>
              <a:rPr lang="en-US" sz="2800" dirty="0" smtClean="0"/>
              <a:t>ite, Manifestation</a:t>
            </a:r>
            <a:endParaRPr lang="en-US" sz="2800" dirty="0"/>
          </a:p>
        </p:txBody>
      </p:sp>
      <p:sp>
        <p:nvSpPr>
          <p:cNvPr id="11" name="Rounded Rectangle 10" descr="green box with text Category&#10;"/>
          <p:cNvSpPr/>
          <p:nvPr/>
        </p:nvSpPr>
        <p:spPr>
          <a:xfrm>
            <a:off x="3267075" y="2286000"/>
            <a:ext cx="2057400" cy="11430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Category</a:t>
            </a:r>
            <a:endParaRPr lang="en-US" sz="3200" dirty="0"/>
          </a:p>
        </p:txBody>
      </p:sp>
      <p:sp>
        <p:nvSpPr>
          <p:cNvPr id="5" name="Text Placeholder 4"/>
          <p:cNvSpPr>
            <a:spLocks noGrp="1"/>
          </p:cNvSpPr>
          <p:nvPr>
            <p:ph type="body" idx="1"/>
          </p:nvPr>
        </p:nvSpPr>
        <p:spPr>
          <a:xfrm>
            <a:off x="3190875" y="187498"/>
            <a:ext cx="4040188" cy="639762"/>
          </a:xfrm>
        </p:spPr>
        <p:txBody>
          <a:bodyPr>
            <a:noAutofit/>
          </a:bodyPr>
          <a:lstStyle/>
          <a:p>
            <a:r>
              <a:rPr lang="en-US" sz="4800" dirty="0" smtClean="0">
                <a:solidFill>
                  <a:schemeClr val="bg1"/>
                </a:solidFill>
              </a:rPr>
              <a:t>ICD-9-CM</a:t>
            </a:r>
            <a:endParaRPr lang="en-US" sz="4800" dirty="0">
              <a:solidFill>
                <a:schemeClr val="bg1"/>
              </a:solidFill>
            </a:endParaRPr>
          </a:p>
        </p:txBody>
      </p:sp>
      <p:sp>
        <p:nvSpPr>
          <p:cNvPr id="6" name="TextBox 5" descr="Let’s &#10;Compare!&#10;"/>
          <p:cNvSpPr txBox="1"/>
          <p:nvPr/>
        </p:nvSpPr>
        <p:spPr>
          <a:xfrm>
            <a:off x="-76200" y="566678"/>
            <a:ext cx="3429000" cy="2862322"/>
          </a:xfrm>
          <a:prstGeom prst="rect">
            <a:avLst/>
          </a:prstGeom>
          <a:noFill/>
        </p:spPr>
        <p:txBody>
          <a:bodyPr wrap="square" rtlCol="0">
            <a:spAutoFit/>
          </a:bodyPr>
          <a:lstStyle/>
          <a:p>
            <a:pPr algn="ctr"/>
            <a:r>
              <a:rPr lang="en-US" sz="6000" b="1" dirty="0">
                <a:solidFill>
                  <a:schemeClr val="accent4"/>
                </a:solidFill>
              </a:rPr>
              <a:t>Let’s </a:t>
            </a:r>
            <a:br>
              <a:rPr lang="en-US" sz="6000" b="1" dirty="0">
                <a:solidFill>
                  <a:schemeClr val="accent4"/>
                </a:solidFill>
              </a:rPr>
            </a:br>
            <a:r>
              <a:rPr lang="en-US" sz="6000" b="1" dirty="0">
                <a:solidFill>
                  <a:schemeClr val="accent4"/>
                </a:solidFill>
              </a:rPr>
              <a:t>Compare!</a:t>
            </a:r>
            <a:endParaRPr lang="en-US" sz="6000" dirty="0">
              <a:solidFill>
                <a:schemeClr val="accent4"/>
              </a:solidFill>
            </a:endParaRPr>
          </a:p>
          <a:p>
            <a:pPr algn="ctr"/>
            <a:endParaRPr lang="en-US" sz="6000" dirty="0">
              <a:solidFill>
                <a:schemeClr val="accent4"/>
              </a:solidFill>
            </a:endParaRPr>
          </a:p>
        </p:txBody>
      </p:sp>
    </p:spTree>
    <p:extLst>
      <p:ext uri="{BB962C8B-B14F-4D97-AF65-F5344CB8AC3E}">
        <p14:creationId xmlns:p14="http://schemas.microsoft.com/office/powerpoint/2010/main" val="9962811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18145222"/>
              </p:ext>
            </p:extLst>
          </p:nvPr>
        </p:nvGraphicFramePr>
        <p:xfrm>
          <a:off x="152400" y="1716107"/>
          <a:ext cx="8839200" cy="4989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descr="Patient presents with pregnancy induced hypertension at 32 weeks, she is treated and sent home.&#10;"/>
          <p:cNvSpPr txBox="1"/>
          <p:nvPr/>
        </p:nvSpPr>
        <p:spPr>
          <a:xfrm>
            <a:off x="152400" y="762000"/>
            <a:ext cx="8534400" cy="954107"/>
          </a:xfrm>
          <a:prstGeom prst="rect">
            <a:avLst/>
          </a:prstGeom>
          <a:noFill/>
        </p:spPr>
        <p:txBody>
          <a:bodyPr wrap="square" rtlCol="0">
            <a:spAutoFit/>
          </a:bodyPr>
          <a:lstStyle/>
          <a:p>
            <a:r>
              <a:rPr lang="en-US" sz="2800" i="1" dirty="0" smtClean="0"/>
              <a:t>Patient presents with pregnancy induced hypertension at 32 weeks, she is treated and sent home.</a:t>
            </a:r>
            <a:endParaRPr lang="en-US" sz="2800" i="1" dirty="0"/>
          </a:p>
        </p:txBody>
      </p:sp>
      <p:sp>
        <p:nvSpPr>
          <p:cNvPr id="2" name="Title 1"/>
          <p:cNvSpPr>
            <a:spLocks noGrp="1"/>
          </p:cNvSpPr>
          <p:nvPr>
            <p:ph type="title"/>
          </p:nvPr>
        </p:nvSpPr>
        <p:spPr>
          <a:xfrm>
            <a:off x="152400" y="-76200"/>
            <a:ext cx="8229600" cy="1143000"/>
          </a:xfrm>
        </p:spPr>
        <p:txBody>
          <a:bodyPr/>
          <a:lstStyle/>
          <a:p>
            <a:pPr algn="l"/>
            <a:r>
              <a:rPr lang="en-US" b="1" dirty="0" smtClean="0"/>
              <a:t>Let’s Compare!</a:t>
            </a:r>
            <a:endParaRPr lang="en-US" b="1" dirty="0"/>
          </a:p>
        </p:txBody>
      </p:sp>
    </p:spTree>
    <p:extLst>
      <p:ext uri="{BB962C8B-B14F-4D97-AF65-F5344CB8AC3E}">
        <p14:creationId xmlns:p14="http://schemas.microsoft.com/office/powerpoint/2010/main" val="34200151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p:cNvSpPr/>
          <p:nvPr/>
        </p:nvSpPr>
        <p:spPr>
          <a:xfrm>
            <a:off x="3352800" y="1447800"/>
            <a:ext cx="5791200" cy="54102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Content Placeholder 5"/>
          <p:cNvSpPr>
            <a:spLocks noGrp="1"/>
          </p:cNvSpPr>
          <p:nvPr>
            <p:ph idx="1"/>
          </p:nvPr>
        </p:nvSpPr>
        <p:spPr>
          <a:xfrm>
            <a:off x="4267200" y="2133600"/>
            <a:ext cx="4648200" cy="4114800"/>
          </a:xfrm>
        </p:spPr>
        <p:txBody>
          <a:bodyPr>
            <a:normAutofit lnSpcReduction="10000"/>
          </a:bodyPr>
          <a:lstStyle/>
          <a:p>
            <a:pPr marL="0" lvl="0" indent="0" algn="ctr">
              <a:buNone/>
            </a:pPr>
            <a:r>
              <a:rPr lang="en-US" i="1" dirty="0" smtClean="0">
                <a:solidFill>
                  <a:schemeClr val="bg2"/>
                </a:solidFill>
              </a:rPr>
              <a:t>Codes in this chapter are never used on the maternal record.</a:t>
            </a:r>
          </a:p>
          <a:p>
            <a:pPr marL="0" lvl="0" indent="0" algn="ctr">
              <a:buNone/>
            </a:pPr>
            <a:endParaRPr lang="en-US" i="1" dirty="0" smtClean="0">
              <a:solidFill>
                <a:schemeClr val="bg2"/>
              </a:solidFill>
            </a:endParaRPr>
          </a:p>
          <a:p>
            <a:pPr marL="0" lvl="0" indent="0" algn="ctr">
              <a:buNone/>
            </a:pPr>
            <a:r>
              <a:rPr lang="en-US" i="1" dirty="0" smtClean="0">
                <a:solidFill>
                  <a:schemeClr val="bg2"/>
                </a:solidFill>
              </a:rPr>
              <a:t>These codes may be used throughout the life of the patient if the condition is still present.</a:t>
            </a:r>
          </a:p>
          <a:p>
            <a:pPr algn="ctr"/>
            <a:endParaRPr lang="en-US" i="1" dirty="0">
              <a:solidFill>
                <a:schemeClr val="bg2"/>
              </a:solidFill>
            </a:endParaRPr>
          </a:p>
        </p:txBody>
      </p:sp>
      <p:sp>
        <p:nvSpPr>
          <p:cNvPr id="10" name="Rectangle 9" descr="gray divider line"/>
          <p:cNvSpPr/>
          <p:nvPr/>
        </p:nvSpPr>
        <p:spPr>
          <a:xfrm>
            <a:off x="0" y="1402081"/>
            <a:ext cx="9144000"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16386" name="Picture 2" descr="close up photo new newborn in hospital bassinette"/>
          <p:cNvPicPr>
            <a:picLocks noChangeAspect="1" noChangeArrowheads="1"/>
          </p:cNvPicPr>
          <p:nvPr/>
        </p:nvPicPr>
        <p:blipFill rotWithShape="1">
          <a:blip r:embed="rId3">
            <a:extLst>
              <a:ext uri="{28A0092B-C50C-407E-A947-70E740481C1C}">
                <a14:useLocalDpi xmlns:a14="http://schemas.microsoft.com/office/drawing/2010/main" val="0"/>
              </a:ext>
            </a:extLst>
          </a:blip>
          <a:srcRect l="1542" b="2367"/>
          <a:stretch/>
        </p:blipFill>
        <p:spPr bwMode="auto">
          <a:xfrm>
            <a:off x="0" y="1447800"/>
            <a:ext cx="3895578" cy="541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 y="152400"/>
            <a:ext cx="9144000" cy="1143000"/>
          </a:xfrm>
        </p:spPr>
        <p:txBody>
          <a:bodyPr>
            <a:noAutofit/>
          </a:bodyPr>
          <a:lstStyle/>
          <a:p>
            <a:pPr algn="l"/>
            <a:r>
              <a:rPr lang="en-US" sz="3600" b="1" dirty="0" smtClean="0"/>
              <a:t>Chapter 16: Certain Conditions </a:t>
            </a:r>
            <a:br>
              <a:rPr lang="en-US" sz="3600" b="1" dirty="0" smtClean="0"/>
            </a:br>
            <a:r>
              <a:rPr lang="en-US" sz="3600" b="1" dirty="0" smtClean="0"/>
              <a:t>Originating in the Perinatal Period (P00-P96) </a:t>
            </a:r>
            <a:endParaRPr lang="en-US" sz="3600" b="1" dirty="0"/>
          </a:p>
        </p:txBody>
      </p:sp>
    </p:spTree>
    <p:extLst>
      <p:ext uri="{BB962C8B-B14F-4D97-AF65-F5344CB8AC3E}">
        <p14:creationId xmlns:p14="http://schemas.microsoft.com/office/powerpoint/2010/main" val="34015831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834408427"/>
              </p:ext>
            </p:extLst>
          </p:nvPr>
        </p:nvGraphicFramePr>
        <p:xfrm>
          <a:off x="76200" y="1295400"/>
          <a:ext cx="8991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76200" y="-304800"/>
            <a:ext cx="9067800" cy="1858962"/>
          </a:xfrm>
        </p:spPr>
        <p:txBody>
          <a:bodyPr>
            <a:normAutofit/>
          </a:bodyPr>
          <a:lstStyle/>
          <a:p>
            <a:pPr algn="l"/>
            <a:r>
              <a:rPr lang="en-US" sz="3100" b="1" dirty="0"/>
              <a:t>Chapter 17: Congenital </a:t>
            </a:r>
            <a:r>
              <a:rPr lang="en-US" sz="3100" b="1" dirty="0"/>
              <a:t>M</a:t>
            </a:r>
            <a:r>
              <a:rPr lang="en-US" sz="3100" b="1" dirty="0" smtClean="0"/>
              <a:t>alformations</a:t>
            </a:r>
            <a:r>
              <a:rPr lang="en-US" sz="3100" b="1" dirty="0" smtClean="0"/>
              <a:t>, Deformations </a:t>
            </a:r>
            <a:r>
              <a:rPr lang="en-US" sz="3100" b="1" dirty="0" smtClean="0"/>
              <a:t>and </a:t>
            </a:r>
            <a:r>
              <a:rPr lang="en-US" sz="3100" b="1" dirty="0" smtClean="0"/>
              <a:t>Chromosomal </a:t>
            </a:r>
            <a:r>
              <a:rPr lang="en-US" sz="3100" b="1" dirty="0"/>
              <a:t>A</a:t>
            </a:r>
            <a:r>
              <a:rPr lang="en-US" sz="3100" b="1" dirty="0" smtClean="0"/>
              <a:t>bnormalities </a:t>
            </a:r>
            <a:r>
              <a:rPr lang="en-US" sz="3100" b="1" dirty="0"/>
              <a:t>(Q00-Q99)</a:t>
            </a:r>
          </a:p>
        </p:txBody>
      </p:sp>
    </p:spTree>
    <p:extLst>
      <p:ext uri="{BB962C8B-B14F-4D97-AF65-F5344CB8AC3E}">
        <p14:creationId xmlns:p14="http://schemas.microsoft.com/office/powerpoint/2010/main" val="33374329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green divider line"/>
          <p:cNvSpPr/>
          <p:nvPr/>
        </p:nvSpPr>
        <p:spPr>
          <a:xfrm>
            <a:off x="228600" y="4724400"/>
            <a:ext cx="8763000" cy="4571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idx="1"/>
          </p:nvPr>
        </p:nvSpPr>
        <p:spPr>
          <a:xfrm>
            <a:off x="152400" y="2133600"/>
            <a:ext cx="8610600" cy="2133600"/>
          </a:xfrm>
        </p:spPr>
        <p:txBody>
          <a:bodyPr>
            <a:noAutofit/>
          </a:bodyPr>
          <a:lstStyle/>
          <a:p>
            <a:pPr marL="0" indent="0" algn="ctr">
              <a:buNone/>
            </a:pPr>
            <a:r>
              <a:rPr lang="en-US" sz="7200" b="1" dirty="0" smtClean="0">
                <a:solidFill>
                  <a:srgbClr val="FFC000"/>
                </a:solidFill>
              </a:rPr>
              <a:t>ICD-9-CM</a:t>
            </a:r>
          </a:p>
          <a:p>
            <a:pPr marL="0" indent="0" algn="ctr">
              <a:buNone/>
            </a:pPr>
            <a:r>
              <a:rPr lang="en-US" sz="3600" dirty="0" smtClean="0"/>
              <a:t>General Coding Guidelines </a:t>
            </a:r>
          </a:p>
          <a:p>
            <a:pPr marL="0" indent="0" algn="ctr">
              <a:buNone/>
            </a:pPr>
            <a:r>
              <a:rPr lang="en-US" sz="3600" dirty="0" smtClean="0"/>
              <a:t>for Signs and Symptoms</a:t>
            </a:r>
          </a:p>
          <a:p>
            <a:pPr marL="0" indent="0" algn="ctr">
              <a:buNone/>
            </a:pPr>
            <a:r>
              <a:rPr lang="en-US" sz="7200" b="1" dirty="0" smtClean="0">
                <a:solidFill>
                  <a:srgbClr val="FFC000"/>
                </a:solidFill>
              </a:rPr>
              <a:t>ICD-10-CM </a:t>
            </a:r>
          </a:p>
          <a:p>
            <a:pPr marL="0" indent="0" algn="ctr">
              <a:buNone/>
            </a:pPr>
            <a:r>
              <a:rPr lang="en-US" sz="3600" dirty="0"/>
              <a:t>C</a:t>
            </a:r>
            <a:r>
              <a:rPr lang="en-US" sz="3600" dirty="0" smtClean="0"/>
              <a:t>hapter </a:t>
            </a:r>
            <a:r>
              <a:rPr lang="en-US" sz="3600" dirty="0"/>
              <a:t>S</a:t>
            </a:r>
            <a:r>
              <a:rPr lang="en-US" sz="3600" dirty="0" smtClean="0"/>
              <a:t>pecific </a:t>
            </a:r>
            <a:r>
              <a:rPr lang="en-US" sz="3600" dirty="0"/>
              <a:t>G</a:t>
            </a:r>
            <a:r>
              <a:rPr lang="en-US" sz="3600" dirty="0" smtClean="0"/>
              <a:t>uidelines</a:t>
            </a:r>
            <a:endParaRPr lang="en-US" sz="3600" dirty="0"/>
          </a:p>
        </p:txBody>
      </p:sp>
      <p:sp>
        <p:nvSpPr>
          <p:cNvPr id="6" name="Rectangle 5" descr="green divider line"/>
          <p:cNvSpPr/>
          <p:nvPr/>
        </p:nvSpPr>
        <p:spPr>
          <a:xfrm>
            <a:off x="228600" y="2087881"/>
            <a:ext cx="8763000" cy="4571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334962"/>
            <a:ext cx="9220200" cy="2773362"/>
          </a:xfrm>
        </p:spPr>
        <p:txBody>
          <a:bodyPr>
            <a:normAutofit/>
          </a:bodyPr>
          <a:lstStyle/>
          <a:p>
            <a:pPr algn="l"/>
            <a:r>
              <a:rPr lang="en-US" sz="3800" b="1" dirty="0"/>
              <a:t>Chapter 18: Symptoms, </a:t>
            </a:r>
            <a:r>
              <a:rPr lang="en-US" sz="3800" b="1" dirty="0" smtClean="0"/>
              <a:t>Signs</a:t>
            </a:r>
            <a:r>
              <a:rPr lang="en-US" sz="3800" b="1" dirty="0"/>
              <a:t>, and </a:t>
            </a:r>
            <a:r>
              <a:rPr lang="en-US" sz="3800" b="1" dirty="0" smtClean="0"/>
              <a:t>Abnormal </a:t>
            </a:r>
            <a:r>
              <a:rPr lang="en-US" sz="3800" b="1" dirty="0"/>
              <a:t>C</a:t>
            </a:r>
            <a:r>
              <a:rPr lang="en-US" sz="3800" b="1" dirty="0" smtClean="0"/>
              <a:t>linical </a:t>
            </a:r>
            <a:r>
              <a:rPr lang="en-US" sz="3800" b="1" dirty="0"/>
              <a:t>and </a:t>
            </a:r>
            <a:r>
              <a:rPr lang="en-US" sz="3800" b="1" dirty="0" smtClean="0"/>
              <a:t>Laboratory </a:t>
            </a:r>
            <a:r>
              <a:rPr lang="en-US" sz="3800" b="1" dirty="0"/>
              <a:t>F</a:t>
            </a:r>
            <a:r>
              <a:rPr lang="en-US" sz="3800" b="1" dirty="0" smtClean="0"/>
              <a:t>indings</a:t>
            </a:r>
            <a:r>
              <a:rPr lang="en-US" sz="3800" b="1" dirty="0"/>
              <a:t>, not elsewhere classified </a:t>
            </a:r>
            <a:r>
              <a:rPr lang="en-US" sz="3800" b="1" dirty="0" smtClean="0"/>
              <a:t>(</a:t>
            </a:r>
            <a:r>
              <a:rPr lang="en-US" sz="3800" b="1" dirty="0"/>
              <a:t>R00-R99)</a:t>
            </a:r>
          </a:p>
        </p:txBody>
      </p:sp>
    </p:spTree>
    <p:extLst>
      <p:ext uri="{BB962C8B-B14F-4D97-AF65-F5344CB8AC3E}">
        <p14:creationId xmlns:p14="http://schemas.microsoft.com/office/powerpoint/2010/main" val="11692765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24156813"/>
              </p:ext>
            </p:extLst>
          </p:nvPr>
        </p:nvGraphicFramePr>
        <p:xfrm>
          <a:off x="304800" y="2133600"/>
          <a:ext cx="8610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descr="yellow oval"/>
          <p:cNvSpPr/>
          <p:nvPr/>
        </p:nvSpPr>
        <p:spPr>
          <a:xfrm>
            <a:off x="4572000" y="2286000"/>
            <a:ext cx="4114800" cy="3810000"/>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6" name="Picture 5" descr="skull and crossbones"/>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57800" y="2667000"/>
            <a:ext cx="2858762" cy="2834640"/>
          </a:xfrm>
          <a:prstGeom prst="rect">
            <a:avLst/>
          </a:prstGeom>
          <a:noFill/>
          <a:ln>
            <a:noFill/>
          </a:ln>
        </p:spPr>
      </p:pic>
      <p:sp>
        <p:nvSpPr>
          <p:cNvPr id="2" name="Title 1"/>
          <p:cNvSpPr>
            <a:spLocks noGrp="1"/>
          </p:cNvSpPr>
          <p:nvPr>
            <p:ph type="title"/>
          </p:nvPr>
        </p:nvSpPr>
        <p:spPr>
          <a:xfrm>
            <a:off x="228600" y="122238"/>
            <a:ext cx="8763000" cy="1935162"/>
          </a:xfrm>
        </p:spPr>
        <p:txBody>
          <a:bodyPr>
            <a:normAutofit fontScale="90000"/>
          </a:bodyPr>
          <a:lstStyle/>
          <a:p>
            <a:pPr algn="l"/>
            <a:r>
              <a:rPr lang="en-US" b="1" dirty="0" smtClean="0"/>
              <a:t>Chapter 19: Injury, </a:t>
            </a:r>
            <a:r>
              <a:rPr lang="en-US" b="1" dirty="0" smtClean="0"/>
              <a:t>Poisoning and</a:t>
            </a:r>
            <a:r>
              <a:rPr lang="en-US" b="1" dirty="0" smtClean="0"/>
              <a:t/>
            </a:r>
            <a:br>
              <a:rPr lang="en-US" b="1" dirty="0" smtClean="0"/>
            </a:br>
            <a:r>
              <a:rPr lang="en-US" b="1" dirty="0" smtClean="0"/>
              <a:t>Certain </a:t>
            </a:r>
            <a:r>
              <a:rPr lang="en-US" b="1" dirty="0"/>
              <a:t>O</a:t>
            </a:r>
            <a:r>
              <a:rPr lang="en-US" b="1" dirty="0" smtClean="0"/>
              <a:t>ther </a:t>
            </a:r>
            <a:r>
              <a:rPr lang="en-US" b="1" dirty="0"/>
              <a:t>C</a:t>
            </a:r>
            <a:r>
              <a:rPr lang="en-US" b="1" dirty="0" smtClean="0"/>
              <a:t>onsequences </a:t>
            </a:r>
            <a:r>
              <a:rPr lang="en-US" b="1" dirty="0" smtClean="0"/>
              <a:t>of </a:t>
            </a:r>
            <a:r>
              <a:rPr lang="en-US" b="1" dirty="0" smtClean="0"/>
              <a:t>External </a:t>
            </a:r>
            <a:r>
              <a:rPr lang="en-US" b="1" dirty="0"/>
              <a:t>C</a:t>
            </a:r>
            <a:r>
              <a:rPr lang="en-US" b="1" dirty="0" smtClean="0"/>
              <a:t>auses </a:t>
            </a:r>
            <a:r>
              <a:rPr lang="en-US" b="1" dirty="0" smtClean="0"/>
              <a:t>(S00-T88) </a:t>
            </a:r>
            <a:endParaRPr lang="en-US" b="1" dirty="0"/>
          </a:p>
        </p:txBody>
      </p:sp>
    </p:spTree>
    <p:extLst>
      <p:ext uri="{BB962C8B-B14F-4D97-AF65-F5344CB8AC3E}">
        <p14:creationId xmlns:p14="http://schemas.microsoft.com/office/powerpoint/2010/main" val="2764153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985631253"/>
              </p:ext>
            </p:extLst>
          </p:nvPr>
        </p:nvGraphicFramePr>
        <p:xfrm>
          <a:off x="1371600" y="457200"/>
          <a:ext cx="75438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descr="white text box"/>
          <p:cNvSpPr txBox="1"/>
          <p:nvPr/>
        </p:nvSpPr>
        <p:spPr>
          <a:xfrm>
            <a:off x="1524000" y="1295400"/>
            <a:ext cx="1219200" cy="477054"/>
          </a:xfrm>
          <a:prstGeom prst="rect">
            <a:avLst/>
          </a:prstGeom>
          <a:noFill/>
        </p:spPr>
        <p:txBody>
          <a:bodyPr wrap="square" rtlCol="0">
            <a:spAutoFit/>
          </a:bodyPr>
          <a:lstStyle/>
          <a:p>
            <a:r>
              <a:rPr lang="en-US" sz="2500" dirty="0" smtClean="0">
                <a:solidFill>
                  <a:schemeClr val="bg1"/>
                </a:solidFill>
              </a:rPr>
              <a:t>S00-S09</a:t>
            </a:r>
            <a:endParaRPr lang="en-US" sz="2500" dirty="0">
              <a:solidFill>
                <a:schemeClr val="bg1"/>
              </a:solidFill>
            </a:endParaRPr>
          </a:p>
        </p:txBody>
      </p:sp>
      <p:sp>
        <p:nvSpPr>
          <p:cNvPr id="13" name="TextBox 12" descr="white text box"/>
          <p:cNvSpPr txBox="1"/>
          <p:nvPr/>
        </p:nvSpPr>
        <p:spPr>
          <a:xfrm>
            <a:off x="1981200" y="3028146"/>
            <a:ext cx="1219200" cy="477054"/>
          </a:xfrm>
          <a:prstGeom prst="rect">
            <a:avLst/>
          </a:prstGeom>
          <a:noFill/>
        </p:spPr>
        <p:txBody>
          <a:bodyPr wrap="square" rtlCol="0">
            <a:spAutoFit/>
          </a:bodyPr>
          <a:lstStyle/>
          <a:p>
            <a:r>
              <a:rPr lang="en-US" sz="2500" dirty="0" smtClean="0">
                <a:solidFill>
                  <a:schemeClr val="bg1"/>
                </a:solidFill>
              </a:rPr>
              <a:t>S10-S19</a:t>
            </a:r>
            <a:endParaRPr lang="en-US" sz="2500" dirty="0">
              <a:solidFill>
                <a:schemeClr val="bg1"/>
              </a:solidFill>
            </a:endParaRPr>
          </a:p>
        </p:txBody>
      </p:sp>
      <p:sp>
        <p:nvSpPr>
          <p:cNvPr id="14" name="TextBox 13" descr="white text box"/>
          <p:cNvSpPr txBox="1"/>
          <p:nvPr/>
        </p:nvSpPr>
        <p:spPr>
          <a:xfrm>
            <a:off x="1524000" y="4724400"/>
            <a:ext cx="1219200" cy="477054"/>
          </a:xfrm>
          <a:prstGeom prst="rect">
            <a:avLst/>
          </a:prstGeom>
          <a:noFill/>
        </p:spPr>
        <p:txBody>
          <a:bodyPr wrap="square" rtlCol="0">
            <a:spAutoFit/>
          </a:bodyPr>
          <a:lstStyle/>
          <a:p>
            <a:r>
              <a:rPr lang="en-US" sz="2500" dirty="0" smtClean="0">
                <a:solidFill>
                  <a:schemeClr val="bg1"/>
                </a:solidFill>
              </a:rPr>
              <a:t>S20-S29</a:t>
            </a:r>
            <a:endParaRPr lang="en-US" sz="2500" dirty="0">
              <a:solidFill>
                <a:schemeClr val="bg1"/>
              </a:solidFill>
            </a:endParaRPr>
          </a:p>
        </p:txBody>
      </p:sp>
      <p:sp>
        <p:nvSpPr>
          <p:cNvPr id="5" name="Rounded Rectangle 4" descr="rounded green rectangle"/>
          <p:cNvSpPr/>
          <p:nvPr/>
        </p:nvSpPr>
        <p:spPr>
          <a:xfrm rot="16200000">
            <a:off x="-2516415" y="2792185"/>
            <a:ext cx="6629402" cy="129177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TextBox 6" descr="rounded green box with text Injuries"/>
          <p:cNvSpPr txBox="1"/>
          <p:nvPr/>
        </p:nvSpPr>
        <p:spPr>
          <a:xfrm>
            <a:off x="152400" y="457200"/>
            <a:ext cx="1107996" cy="5943600"/>
          </a:xfrm>
          <a:prstGeom prst="rect">
            <a:avLst/>
          </a:prstGeom>
          <a:noFill/>
        </p:spPr>
        <p:txBody>
          <a:bodyPr vert="vert270" wrap="square" rtlCol="0">
            <a:spAutoFit/>
          </a:bodyPr>
          <a:lstStyle/>
          <a:p>
            <a:pPr algn="ctr"/>
            <a:r>
              <a:rPr lang="en-US" sz="6000" dirty="0" smtClean="0"/>
              <a:t>Injuries</a:t>
            </a:r>
            <a:endParaRPr lang="en-US" sz="6000" dirty="0"/>
          </a:p>
        </p:txBody>
      </p:sp>
    </p:spTree>
    <p:extLst>
      <p:ext uri="{BB962C8B-B14F-4D97-AF65-F5344CB8AC3E}">
        <p14:creationId xmlns:p14="http://schemas.microsoft.com/office/powerpoint/2010/main" val="37765423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457200"/>
            <a:ext cx="7239000" cy="5638800"/>
          </a:xfrm>
        </p:spPr>
        <p:txBody>
          <a:bodyPr>
            <a:normAutofit/>
          </a:bodyPr>
          <a:lstStyle/>
          <a:p>
            <a:pPr marL="0" indent="0">
              <a:buNone/>
            </a:pPr>
            <a:r>
              <a:rPr lang="en-US" sz="3600" dirty="0" smtClean="0"/>
              <a:t>S82.001  Unspecified </a:t>
            </a:r>
            <a:r>
              <a:rPr lang="en-US" sz="3600" dirty="0"/>
              <a:t>fracture of right </a:t>
            </a:r>
            <a:r>
              <a:rPr lang="en-US" sz="3600" dirty="0" smtClean="0"/>
              <a:t>patella  </a:t>
            </a:r>
          </a:p>
          <a:p>
            <a:pPr marL="0" indent="0">
              <a:buNone/>
            </a:pPr>
            <a:endParaRPr lang="en-US" sz="3600" dirty="0" smtClean="0"/>
          </a:p>
          <a:p>
            <a:pPr marL="0" indent="0">
              <a:buNone/>
            </a:pPr>
            <a:r>
              <a:rPr lang="en-US" sz="3600" dirty="0" smtClean="0"/>
              <a:t>S82.002  Unspecified </a:t>
            </a:r>
            <a:r>
              <a:rPr lang="en-US" sz="3600" dirty="0"/>
              <a:t>fracture of left </a:t>
            </a:r>
            <a:r>
              <a:rPr lang="en-US" sz="3600" dirty="0" smtClean="0"/>
              <a:t>patella</a:t>
            </a:r>
          </a:p>
          <a:p>
            <a:pPr marL="0" indent="0">
              <a:buNone/>
            </a:pPr>
            <a:endParaRPr lang="en-US" sz="3600" dirty="0"/>
          </a:p>
          <a:p>
            <a:pPr marL="0" indent="0">
              <a:buNone/>
            </a:pPr>
            <a:r>
              <a:rPr lang="en-US" sz="3600" dirty="0" smtClean="0"/>
              <a:t>S82.009  Unspecified </a:t>
            </a:r>
            <a:r>
              <a:rPr lang="en-US" sz="3600" dirty="0"/>
              <a:t>fracture of </a:t>
            </a:r>
            <a:r>
              <a:rPr lang="en-US" sz="3600" dirty="0" smtClean="0"/>
              <a:t>unspecified </a:t>
            </a:r>
            <a:r>
              <a:rPr lang="en-US" sz="3600" dirty="0"/>
              <a:t>patella</a:t>
            </a:r>
          </a:p>
        </p:txBody>
      </p:sp>
      <p:sp>
        <p:nvSpPr>
          <p:cNvPr id="5" name="Rounded Rectangle 4" descr="rounded green rectangle"/>
          <p:cNvSpPr/>
          <p:nvPr/>
        </p:nvSpPr>
        <p:spPr>
          <a:xfrm rot="16200000">
            <a:off x="-2572051" y="2818795"/>
            <a:ext cx="6697132" cy="121920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TextBox 6" descr="rounded green box with text Features"/>
          <p:cNvSpPr txBox="1"/>
          <p:nvPr/>
        </p:nvSpPr>
        <p:spPr>
          <a:xfrm>
            <a:off x="152400" y="457200"/>
            <a:ext cx="1107996" cy="5943600"/>
          </a:xfrm>
          <a:prstGeom prst="rect">
            <a:avLst/>
          </a:prstGeom>
          <a:noFill/>
        </p:spPr>
        <p:txBody>
          <a:bodyPr vert="vert270" wrap="square" rtlCol="0">
            <a:spAutoFit/>
          </a:bodyPr>
          <a:lstStyle/>
          <a:p>
            <a:pPr algn="ctr"/>
            <a:r>
              <a:rPr lang="en-US" sz="6000" dirty="0" smtClean="0"/>
              <a:t>Fractures</a:t>
            </a:r>
            <a:endParaRPr lang="en-US" sz="6000" dirty="0"/>
          </a:p>
        </p:txBody>
      </p:sp>
    </p:spTree>
    <p:extLst>
      <p:ext uri="{BB962C8B-B14F-4D97-AF65-F5344CB8AC3E}">
        <p14:creationId xmlns:p14="http://schemas.microsoft.com/office/powerpoint/2010/main" val="4320129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372394467"/>
              </p:ext>
            </p:extLst>
          </p:nvPr>
        </p:nvGraphicFramePr>
        <p:xfrm>
          <a:off x="457200" y="1371600"/>
          <a:ext cx="8229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descr="green divider line"/>
          <p:cNvSpPr/>
          <p:nvPr/>
        </p:nvSpPr>
        <p:spPr>
          <a:xfrm>
            <a:off x="228600" y="1173481"/>
            <a:ext cx="8763000" cy="4571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8" name="TextBox 7" descr="The appropriate 7th character is to be added to all codes from category S82&#10;"/>
          <p:cNvSpPr txBox="1"/>
          <p:nvPr/>
        </p:nvSpPr>
        <p:spPr>
          <a:xfrm>
            <a:off x="533400" y="76200"/>
            <a:ext cx="8458200" cy="1077218"/>
          </a:xfrm>
          <a:prstGeom prst="rect">
            <a:avLst/>
          </a:prstGeom>
          <a:noFill/>
        </p:spPr>
        <p:txBody>
          <a:bodyPr wrap="square" rtlCol="0">
            <a:spAutoFit/>
          </a:bodyPr>
          <a:lstStyle/>
          <a:p>
            <a:r>
              <a:rPr lang="en-US" sz="3200" dirty="0">
                <a:latin typeface="+mj-lt"/>
              </a:rPr>
              <a:t>The appropriate 7th character is to be added to all codes from category </a:t>
            </a:r>
            <a:r>
              <a:rPr lang="en-US" sz="3200" dirty="0" smtClean="0">
                <a:latin typeface="+mj-lt"/>
              </a:rPr>
              <a:t>S82</a:t>
            </a:r>
            <a:endParaRPr lang="en-US" sz="3200" dirty="0">
              <a:latin typeface="+mj-lt"/>
            </a:endParaRPr>
          </a:p>
        </p:txBody>
      </p:sp>
    </p:spTree>
    <p:extLst>
      <p:ext uri="{BB962C8B-B14F-4D97-AF65-F5344CB8AC3E}">
        <p14:creationId xmlns:p14="http://schemas.microsoft.com/office/powerpoint/2010/main" val="37427872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247051037"/>
              </p:ext>
            </p:extLst>
          </p:nvPr>
        </p:nvGraphicFramePr>
        <p:xfrm>
          <a:off x="2209800" y="2133600"/>
          <a:ext cx="5638800" cy="283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Arrow Connector 11" descr="green arrow"/>
          <p:cNvCxnSpPr>
            <a:stCxn id="8" idx="2"/>
          </p:cNvCxnSpPr>
          <p:nvPr/>
        </p:nvCxnSpPr>
        <p:spPr>
          <a:xfrm flipH="1">
            <a:off x="3886200" y="1330033"/>
            <a:ext cx="4110567" cy="133696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028" name="Picture 4" descr="image of table of nasal decongestant poisoning cod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7551" y="420766"/>
            <a:ext cx="6942182" cy="90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descr="green rectangle"/>
          <p:cNvSpPr/>
          <p:nvPr/>
        </p:nvSpPr>
        <p:spPr>
          <a:xfrm>
            <a:off x="7543800" y="420766"/>
            <a:ext cx="905933" cy="90926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descr="Table of Drugs and Chemicals&#10;"/>
          <p:cNvSpPr txBox="1"/>
          <p:nvPr/>
        </p:nvSpPr>
        <p:spPr>
          <a:xfrm>
            <a:off x="1981200" y="5334000"/>
            <a:ext cx="6781800" cy="584775"/>
          </a:xfrm>
          <a:prstGeom prst="rect">
            <a:avLst/>
          </a:prstGeom>
          <a:noFill/>
        </p:spPr>
        <p:txBody>
          <a:bodyPr wrap="square" rtlCol="0">
            <a:spAutoFit/>
          </a:bodyPr>
          <a:lstStyle/>
          <a:p>
            <a:pPr algn="ctr"/>
            <a:r>
              <a:rPr lang="en-US" sz="3200" dirty="0" smtClean="0"/>
              <a:t>Table of Drugs and Chemicals</a:t>
            </a:r>
            <a:endParaRPr lang="en-US" sz="3200" dirty="0"/>
          </a:p>
        </p:txBody>
      </p:sp>
      <p:sp>
        <p:nvSpPr>
          <p:cNvPr id="9" name="Rounded Rectangle 8" descr="rounded green rectangle"/>
          <p:cNvSpPr/>
          <p:nvPr/>
        </p:nvSpPr>
        <p:spPr>
          <a:xfrm rot="16200000">
            <a:off x="-2590801" y="2815769"/>
            <a:ext cx="6705603" cy="121920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descr="rounded green rectangle with text Poisoning&#10;"/>
          <p:cNvSpPr txBox="1"/>
          <p:nvPr/>
        </p:nvSpPr>
        <p:spPr>
          <a:xfrm>
            <a:off x="152400" y="457200"/>
            <a:ext cx="1107996" cy="5943600"/>
          </a:xfrm>
          <a:prstGeom prst="rect">
            <a:avLst/>
          </a:prstGeom>
          <a:noFill/>
        </p:spPr>
        <p:txBody>
          <a:bodyPr vert="vert270" wrap="square" rtlCol="0">
            <a:spAutoFit/>
          </a:bodyPr>
          <a:lstStyle/>
          <a:p>
            <a:pPr algn="ctr"/>
            <a:r>
              <a:rPr lang="en-US" sz="6000" dirty="0" smtClean="0"/>
              <a:t>Poisoning</a:t>
            </a:r>
            <a:endParaRPr lang="en-US" sz="6000" dirty="0"/>
          </a:p>
        </p:txBody>
      </p:sp>
      <p:graphicFrame>
        <p:nvGraphicFramePr>
          <p:cNvPr id="2" name="Table 1"/>
          <p:cNvGraphicFramePr>
            <a:graphicFrameLocks noGrp="1"/>
          </p:cNvGraphicFramePr>
          <p:nvPr>
            <p:extLst>
              <p:ext uri="{D42A27DB-BD31-4B8C-83A1-F6EECF244321}">
                <p14:modId xmlns:p14="http://schemas.microsoft.com/office/powerpoint/2010/main" val="3743499403"/>
              </p:ext>
            </p:extLst>
          </p:nvPr>
        </p:nvGraphicFramePr>
        <p:xfrm>
          <a:off x="2209800" y="2667001"/>
          <a:ext cx="1676400" cy="1752598"/>
        </p:xfrm>
        <a:graphic>
          <a:graphicData uri="http://schemas.openxmlformats.org/drawingml/2006/table">
            <a:tbl>
              <a:tblPr firstRow="1" bandRow="1">
                <a:tableStyleId>{5C22544A-7EE6-4342-B048-85BDC9FD1C3A}</a:tableStyleId>
              </a:tblPr>
              <a:tblGrid>
                <a:gridCol w="1676400"/>
              </a:tblGrid>
              <a:tr h="873288">
                <a:tc>
                  <a:txBody>
                    <a:bodyPr/>
                    <a:lstStyle/>
                    <a:p>
                      <a:pPr algn="ctr"/>
                      <a:r>
                        <a:rPr lang="en-US" sz="2000" dirty="0" smtClean="0">
                          <a:solidFill>
                            <a:schemeClr val="bg1"/>
                          </a:solidFill>
                        </a:rPr>
                        <a:t>Underdosing</a:t>
                      </a:r>
                      <a:endParaRPr lang="en-US" sz="2000" dirty="0">
                        <a:solidFill>
                          <a:schemeClr val="bg1"/>
                        </a:solidFill>
                      </a:endParaRPr>
                    </a:p>
                  </a:txBody>
                  <a:tcPr>
                    <a:noFill/>
                  </a:tcPr>
                </a:tc>
              </a:tr>
              <a:tr h="439655">
                <a:tc>
                  <a:txBody>
                    <a:bodyPr/>
                    <a:lstStyle/>
                    <a:p>
                      <a:pPr algn="ctr"/>
                      <a:r>
                        <a:rPr lang="en-US" sz="2000" dirty="0" smtClean="0"/>
                        <a:t>T48.5X6</a:t>
                      </a:r>
                      <a:endParaRPr lang="en-US" sz="2000" dirty="0"/>
                    </a:p>
                  </a:txBody>
                  <a:tcPr>
                    <a:noFill/>
                  </a:tcPr>
                </a:tc>
              </a:tr>
              <a:tr h="439655">
                <a:tc>
                  <a:txBody>
                    <a:bodyPr/>
                    <a:lstStyle/>
                    <a:p>
                      <a:pPr algn="ctr"/>
                      <a:r>
                        <a:rPr lang="en-US" sz="2000" dirty="0" smtClean="0"/>
                        <a:t>T48.5X6</a:t>
                      </a:r>
                      <a:endParaRPr lang="en-US" sz="2000" dirty="0"/>
                    </a:p>
                  </a:txBody>
                  <a:tcPr>
                    <a:noFill/>
                  </a:tcPr>
                </a:tc>
              </a:tr>
            </a:tbl>
          </a:graphicData>
        </a:graphic>
      </p:graphicFrame>
    </p:spTree>
    <p:extLst>
      <p:ext uri="{BB962C8B-B14F-4D97-AF65-F5344CB8AC3E}">
        <p14:creationId xmlns:p14="http://schemas.microsoft.com/office/powerpoint/2010/main" val="12968019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10;"/>
          <p:cNvGraphicFramePr>
            <a:graphicFrameLocks noGrp="1"/>
          </p:cNvGraphicFramePr>
          <p:nvPr>
            <p:ph idx="1"/>
            <p:extLst>
              <p:ext uri="{D42A27DB-BD31-4B8C-83A1-F6EECF244321}">
                <p14:modId xmlns:p14="http://schemas.microsoft.com/office/powerpoint/2010/main" val="817051233"/>
              </p:ext>
            </p:extLst>
          </p:nvPr>
        </p:nvGraphicFramePr>
        <p:xfrm>
          <a:off x="304800" y="1600200"/>
          <a:ext cx="8610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28600" y="228600"/>
            <a:ext cx="8229600" cy="1143000"/>
          </a:xfrm>
        </p:spPr>
        <p:txBody>
          <a:bodyPr>
            <a:normAutofit fontScale="90000"/>
          </a:bodyPr>
          <a:lstStyle/>
          <a:p>
            <a:pPr algn="l"/>
            <a:r>
              <a:rPr lang="en-US" b="1" dirty="0" smtClean="0"/>
              <a:t>Chapter 20: External Causes of Morbidity (V01-Y99)</a:t>
            </a:r>
            <a:endParaRPr lang="en-US" b="1" dirty="0"/>
          </a:p>
        </p:txBody>
      </p:sp>
    </p:spTree>
    <p:extLst>
      <p:ext uri="{BB962C8B-B14F-4D97-AF65-F5344CB8AC3E}">
        <p14:creationId xmlns:p14="http://schemas.microsoft.com/office/powerpoint/2010/main" val="197519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white box with blue border"/>
          <p:cNvSpPr/>
          <p:nvPr/>
        </p:nvSpPr>
        <p:spPr>
          <a:xfrm>
            <a:off x="4343400" y="2209800"/>
            <a:ext cx="4572000" cy="396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4"/>
          <p:cNvSpPr txBox="1">
            <a:spLocks/>
          </p:cNvSpPr>
          <p:nvPr/>
        </p:nvSpPr>
        <p:spPr>
          <a:xfrm>
            <a:off x="76200" y="1600200"/>
            <a:ext cx="4267200" cy="5181599"/>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000" dirty="0" smtClean="0"/>
              <a:t>Are you feeling anxious about the transition to ICD-10?</a:t>
            </a:r>
          </a:p>
          <a:p>
            <a:pPr marL="1314450" lvl="2" indent="-514350">
              <a:buFont typeface="+mj-lt"/>
              <a:buAutoNum type="alphaUcPeriod"/>
            </a:pPr>
            <a:r>
              <a:rPr lang="en-US" sz="3600" dirty="0" smtClean="0"/>
              <a:t>Very anxious</a:t>
            </a:r>
          </a:p>
          <a:p>
            <a:pPr marL="1314450" lvl="2" indent="-514350">
              <a:buFont typeface="+mj-lt"/>
              <a:buAutoNum type="alphaUcPeriod"/>
            </a:pPr>
            <a:r>
              <a:rPr lang="en-US" sz="3600" dirty="0" smtClean="0"/>
              <a:t>Somewhat anxious</a:t>
            </a:r>
          </a:p>
          <a:p>
            <a:pPr marL="1314450" lvl="2" indent="-514350">
              <a:buFont typeface="+mj-lt"/>
              <a:buAutoNum type="alphaUcPeriod"/>
            </a:pPr>
            <a:r>
              <a:rPr lang="en-US" sz="3600" dirty="0" smtClean="0"/>
              <a:t>Not at all anxious</a:t>
            </a:r>
          </a:p>
          <a:p>
            <a:pPr marL="1314450" lvl="2" indent="-514350">
              <a:buFont typeface="+mj-lt"/>
              <a:buAutoNum type="alphaUcPeriod"/>
            </a:pPr>
            <a:r>
              <a:rPr lang="en-US" sz="3600" dirty="0" smtClean="0"/>
              <a:t>I can’t wait, I’m ready!</a:t>
            </a:r>
            <a:endParaRPr lang="en-US" sz="3600" dirty="0"/>
          </a:p>
        </p:txBody>
      </p:sp>
      <p:sp>
        <p:nvSpPr>
          <p:cNvPr id="7" name="Title 3"/>
          <p:cNvSpPr txBox="1">
            <a:spLocks/>
          </p:cNvSpPr>
          <p:nvPr/>
        </p:nvSpPr>
        <p:spPr>
          <a:xfrm>
            <a:off x="1219200" y="457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Poll Results</a:t>
            </a:r>
            <a:endParaRPr lang="en-US" b="1" dirty="0"/>
          </a:p>
        </p:txBody>
      </p:sp>
      <p:pic>
        <p:nvPicPr>
          <p:cNvPr id="8"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8900" y="5715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4282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1524000"/>
            <a:ext cx="8763000" cy="2743200"/>
          </a:xfrm>
        </p:spPr>
        <p:txBody>
          <a:bodyPr>
            <a:normAutofit fontScale="92500" lnSpcReduction="20000"/>
          </a:bodyPr>
          <a:lstStyle/>
          <a:p>
            <a:pPr marL="0" indent="0">
              <a:buNone/>
            </a:pPr>
            <a:r>
              <a:rPr lang="en-US" sz="4400" dirty="0" smtClean="0"/>
              <a:t>Patient was burned by hot grease in her kitchen.  She presents for a dressing change.  She was treated for 2</a:t>
            </a:r>
            <a:r>
              <a:rPr lang="en-US" sz="4400" baseline="30000" dirty="0" smtClean="0"/>
              <a:t>nd</a:t>
            </a:r>
            <a:r>
              <a:rPr lang="en-US" sz="4400" dirty="0" smtClean="0"/>
              <a:t> degree burns to her left forearm several days ago.</a:t>
            </a:r>
            <a:endParaRPr lang="en-US" sz="4400" dirty="0"/>
          </a:p>
          <a:p>
            <a:pPr marL="0" indent="0">
              <a:buNone/>
            </a:pPr>
            <a:endParaRPr lang="en-US" sz="4800" dirty="0" smtClean="0"/>
          </a:p>
        </p:txBody>
      </p:sp>
      <p:sp>
        <p:nvSpPr>
          <p:cNvPr id="5" name="Rounded Rectangle 4" descr="rounded green rectangle with text T22.212D – Burn of second degree of left forearm, subsequent encounter&#10;X10.2XXD – Contact with fats and cooking oils&#10;Z48.00 – Encounter for change or removal of nonsurgical wound dressing&#10;"/>
          <p:cNvSpPr/>
          <p:nvPr/>
        </p:nvSpPr>
        <p:spPr>
          <a:xfrm>
            <a:off x="304800" y="4267200"/>
            <a:ext cx="8382000" cy="233172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2800" dirty="0">
                <a:solidFill>
                  <a:prstClr val="black"/>
                </a:solidFill>
              </a:rPr>
              <a:t>T22.212D – Burn of second degree of left </a:t>
            </a:r>
            <a:r>
              <a:rPr lang="en-US" sz="2800" dirty="0" smtClean="0">
                <a:solidFill>
                  <a:prstClr val="black"/>
                </a:solidFill>
              </a:rPr>
              <a:t>forearm, subsequent encounter</a:t>
            </a:r>
            <a:endParaRPr lang="en-US" sz="2800" dirty="0">
              <a:solidFill>
                <a:prstClr val="black"/>
              </a:solidFill>
            </a:endParaRPr>
          </a:p>
          <a:p>
            <a:r>
              <a:rPr lang="en-US" sz="2800" dirty="0" smtClean="0">
                <a:solidFill>
                  <a:prstClr val="black"/>
                </a:solidFill>
              </a:rPr>
              <a:t>X10.2XXD – Contact with fats and cooking oils</a:t>
            </a:r>
          </a:p>
          <a:p>
            <a:r>
              <a:rPr lang="en-US" sz="2800" dirty="0" smtClean="0">
                <a:solidFill>
                  <a:prstClr val="black"/>
                </a:solidFill>
              </a:rPr>
              <a:t>Z48.00 – Encounter for change or removal of nonsurgical wound dressing</a:t>
            </a:r>
            <a:endParaRPr lang="en-US" sz="2800" dirty="0">
              <a:solidFill>
                <a:prstClr val="black"/>
              </a:solidFill>
            </a:endParaRPr>
          </a:p>
        </p:txBody>
      </p:sp>
      <p:sp>
        <p:nvSpPr>
          <p:cNvPr id="6" name="Rectangle 5" descr="green divider line"/>
          <p:cNvSpPr/>
          <p:nvPr/>
        </p:nvSpPr>
        <p:spPr>
          <a:xfrm>
            <a:off x="228600" y="1402081"/>
            <a:ext cx="8534400" cy="4571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2400" y="152400"/>
            <a:ext cx="8229600" cy="1143000"/>
          </a:xfrm>
        </p:spPr>
        <p:txBody>
          <a:bodyPr>
            <a:normAutofit/>
          </a:bodyPr>
          <a:lstStyle/>
          <a:p>
            <a:pPr algn="l"/>
            <a:r>
              <a:rPr lang="en-US" b="1" dirty="0" smtClean="0">
                <a:solidFill>
                  <a:srgbClr val="FFC000"/>
                </a:solidFill>
              </a:rPr>
              <a:t>Here’s an Example </a:t>
            </a:r>
            <a:endParaRPr lang="en-US" b="1" dirty="0">
              <a:solidFill>
                <a:srgbClr val="FFC000"/>
              </a:solidFill>
            </a:endParaRPr>
          </a:p>
        </p:txBody>
      </p:sp>
    </p:spTree>
    <p:extLst>
      <p:ext uri="{BB962C8B-B14F-4D97-AF65-F5344CB8AC3E}">
        <p14:creationId xmlns:p14="http://schemas.microsoft.com/office/powerpoint/2010/main" val="30159645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ight Arrow 8" descr="purple arrow"/>
          <p:cNvSpPr/>
          <p:nvPr/>
        </p:nvSpPr>
        <p:spPr bwMode="auto">
          <a:xfrm rot="10800000">
            <a:off x="2895600" y="4724400"/>
            <a:ext cx="838200" cy="381000"/>
          </a:xfrm>
          <a:prstGeom prst="rightArrow">
            <a:avLst/>
          </a:prstGeom>
          <a:solidFill>
            <a:srgbClr val="7030A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a:endParaRPr>
          </a:p>
        </p:txBody>
      </p:sp>
      <p:pic>
        <p:nvPicPr>
          <p:cNvPr id="2050" name="Picture 2" descr="screen capture of ICD-10 codes Z00-Z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590800"/>
            <a:ext cx="903706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descr="yellow divider line"/>
          <p:cNvSpPr/>
          <p:nvPr/>
        </p:nvSpPr>
        <p:spPr>
          <a:xfrm>
            <a:off x="152400" y="1981200"/>
            <a:ext cx="8763000" cy="45719"/>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solidFill>
                <a:srgbClr val="FFC000"/>
              </a:solidFill>
            </a:endParaRPr>
          </a:p>
        </p:txBody>
      </p:sp>
      <p:sp>
        <p:nvSpPr>
          <p:cNvPr id="2" name="Title 1"/>
          <p:cNvSpPr>
            <a:spLocks noGrp="1"/>
          </p:cNvSpPr>
          <p:nvPr>
            <p:ph type="title"/>
          </p:nvPr>
        </p:nvSpPr>
        <p:spPr>
          <a:xfrm>
            <a:off x="152400" y="122238"/>
            <a:ext cx="8991600" cy="1782762"/>
          </a:xfrm>
        </p:spPr>
        <p:txBody>
          <a:bodyPr>
            <a:normAutofit fontScale="90000"/>
          </a:bodyPr>
          <a:lstStyle/>
          <a:p>
            <a:pPr algn="l"/>
            <a:r>
              <a:rPr lang="en-US" b="1" dirty="0" smtClean="0">
                <a:solidFill>
                  <a:srgbClr val="92D050"/>
                </a:solidFill>
              </a:rPr>
              <a:t>Chapter 21: Factors </a:t>
            </a:r>
            <a:r>
              <a:rPr lang="en-US" b="1" dirty="0" smtClean="0">
                <a:solidFill>
                  <a:srgbClr val="92D050"/>
                </a:solidFill>
              </a:rPr>
              <a:t>Influencing Health </a:t>
            </a:r>
            <a:r>
              <a:rPr lang="en-US" b="1" dirty="0">
                <a:solidFill>
                  <a:srgbClr val="92D050"/>
                </a:solidFill>
              </a:rPr>
              <a:t>S</a:t>
            </a:r>
            <a:r>
              <a:rPr lang="en-US" b="1" dirty="0" smtClean="0">
                <a:solidFill>
                  <a:srgbClr val="92D050"/>
                </a:solidFill>
              </a:rPr>
              <a:t>tatus </a:t>
            </a:r>
            <a:r>
              <a:rPr lang="en-US" b="1" dirty="0" smtClean="0">
                <a:solidFill>
                  <a:srgbClr val="92D050"/>
                </a:solidFill>
              </a:rPr>
              <a:t>and </a:t>
            </a:r>
            <a:r>
              <a:rPr lang="en-US" b="1" dirty="0" smtClean="0">
                <a:solidFill>
                  <a:srgbClr val="92D050"/>
                </a:solidFill>
              </a:rPr>
              <a:t>Contact </a:t>
            </a:r>
            <a:r>
              <a:rPr lang="en-US" b="1" dirty="0" smtClean="0">
                <a:solidFill>
                  <a:srgbClr val="92D050"/>
                </a:solidFill>
              </a:rPr>
              <a:t>with </a:t>
            </a:r>
            <a:r>
              <a:rPr lang="en-US" b="1" dirty="0" smtClean="0">
                <a:solidFill>
                  <a:srgbClr val="92D050"/>
                </a:solidFill>
              </a:rPr>
              <a:t>Health </a:t>
            </a:r>
            <a:r>
              <a:rPr lang="en-US" b="1" dirty="0">
                <a:solidFill>
                  <a:srgbClr val="92D050"/>
                </a:solidFill>
              </a:rPr>
              <a:t>S</a:t>
            </a:r>
            <a:r>
              <a:rPr lang="en-US" b="1" dirty="0" smtClean="0">
                <a:solidFill>
                  <a:srgbClr val="92D050"/>
                </a:solidFill>
              </a:rPr>
              <a:t>ervices </a:t>
            </a:r>
            <a:r>
              <a:rPr lang="en-US" b="1" dirty="0" smtClean="0">
                <a:solidFill>
                  <a:srgbClr val="92D050"/>
                </a:solidFill>
              </a:rPr>
              <a:t>(Z00-Z99) </a:t>
            </a:r>
            <a:endParaRPr lang="en-US" b="1" dirty="0">
              <a:solidFill>
                <a:srgbClr val="92D050"/>
              </a:solidFill>
            </a:endParaRPr>
          </a:p>
        </p:txBody>
      </p:sp>
    </p:spTree>
    <p:extLst>
      <p:ext uri="{BB962C8B-B14F-4D97-AF65-F5344CB8AC3E}">
        <p14:creationId xmlns:p14="http://schemas.microsoft.com/office/powerpoint/2010/main" val="36963186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box with text ICD-10-CM Primer. Journal of AHIMA 79, no.5 (May 2008): 64-66. &#10;"/>
          <p:cNvGraphicFramePr/>
          <p:nvPr>
            <p:extLst>
              <p:ext uri="{D42A27DB-BD31-4B8C-83A1-F6EECF244321}">
                <p14:modId xmlns:p14="http://schemas.microsoft.com/office/powerpoint/2010/main" val="391549273"/>
              </p:ext>
            </p:extLst>
          </p:nvPr>
        </p:nvGraphicFramePr>
        <p:xfrm>
          <a:off x="685800" y="990600"/>
          <a:ext cx="8153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0"/>
            <a:ext cx="8229600" cy="914400"/>
          </a:xfrm>
        </p:spPr>
        <p:txBody>
          <a:bodyPr/>
          <a:lstStyle/>
          <a:p>
            <a:r>
              <a:rPr lang="en-US" dirty="0" smtClean="0"/>
              <a:t>References</a:t>
            </a:r>
            <a:endParaRPr lang="en-US" dirty="0"/>
          </a:p>
        </p:txBody>
      </p:sp>
    </p:spTree>
    <p:extLst>
      <p:ext uri="{BB962C8B-B14F-4D97-AF65-F5344CB8AC3E}">
        <p14:creationId xmlns:p14="http://schemas.microsoft.com/office/powerpoint/2010/main" val="32807838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yellow divider lin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621088"/>
            <a:ext cx="77612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Image of the My VeHU Campus &quot;Ask The Presenter&quot; Ico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21304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57400" y="2148010"/>
            <a:ext cx="7086600" cy="1143000"/>
          </a:xfrm>
        </p:spPr>
        <p:txBody>
          <a:bodyPr/>
          <a:lstStyle/>
          <a:p>
            <a:r>
              <a:rPr lang="en-US" dirty="0" smtClean="0"/>
              <a:t>Ask the Presenter</a:t>
            </a:r>
            <a:endParaRPr lang="en-US" dirty="0"/>
          </a:p>
        </p:txBody>
      </p:sp>
    </p:spTree>
    <p:extLst>
      <p:ext uri="{BB962C8B-B14F-4D97-AF65-F5344CB8AC3E}">
        <p14:creationId xmlns:p14="http://schemas.microsoft.com/office/powerpoint/2010/main" val="1169556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43477392"/>
              </p:ext>
            </p:extLst>
          </p:nvPr>
        </p:nvGraphicFramePr>
        <p:xfrm>
          <a:off x="304800" y="1066800"/>
          <a:ext cx="86106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04800" y="76200"/>
            <a:ext cx="8229600" cy="1143000"/>
          </a:xfrm>
        </p:spPr>
        <p:txBody>
          <a:bodyPr/>
          <a:lstStyle/>
          <a:p>
            <a:r>
              <a:rPr lang="en-US" b="1" dirty="0" smtClean="0"/>
              <a:t>Organization</a:t>
            </a:r>
            <a:endParaRPr lang="en-US" b="1" dirty="0"/>
          </a:p>
        </p:txBody>
      </p:sp>
    </p:spTree>
    <p:extLst>
      <p:ext uri="{BB962C8B-B14F-4D97-AF65-F5344CB8AC3E}">
        <p14:creationId xmlns:p14="http://schemas.microsoft.com/office/powerpoint/2010/main" val="1517658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background picture of building blocks"/>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r="9290"/>
          <a:stretch/>
        </p:blipFill>
        <p:spPr bwMode="auto">
          <a:xfrm>
            <a:off x="3651575" y="152400"/>
            <a:ext cx="5492425" cy="40386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76200" y="0"/>
            <a:ext cx="9220200" cy="6019800"/>
          </a:xfrm>
        </p:spPr>
        <p:txBody>
          <a:bodyPr>
            <a:noAutofit/>
          </a:bodyPr>
          <a:lstStyle/>
          <a:p>
            <a:pPr marL="0" indent="0">
              <a:buNone/>
            </a:pPr>
            <a:r>
              <a:rPr lang="en-US" sz="2800" dirty="0">
                <a:solidFill>
                  <a:schemeClr val="bg1"/>
                </a:solidFill>
              </a:rPr>
              <a:t>This chapter contains the following </a:t>
            </a:r>
            <a:r>
              <a:rPr lang="en-US" sz="2800" b="1" dirty="0" smtClean="0">
                <a:solidFill>
                  <a:schemeClr val="bg1"/>
                </a:solidFill>
              </a:rPr>
              <a:t>BLOCKS</a:t>
            </a:r>
            <a:r>
              <a:rPr lang="en-US" sz="2800" dirty="0" smtClean="0">
                <a:solidFill>
                  <a:schemeClr val="bg1"/>
                </a:solidFill>
              </a:rPr>
              <a:t>…</a:t>
            </a:r>
            <a:endParaRPr lang="en-US" sz="2800" dirty="0">
              <a:solidFill>
                <a:schemeClr val="bg1"/>
              </a:solidFill>
            </a:endParaRPr>
          </a:p>
          <a:p>
            <a:pPr marL="0" indent="0">
              <a:buNone/>
            </a:pPr>
            <a:endParaRPr lang="en-US" sz="1600" dirty="0" smtClean="0">
              <a:solidFill>
                <a:schemeClr val="bg1"/>
              </a:solidFill>
            </a:endParaRPr>
          </a:p>
          <a:p>
            <a:pPr marL="0" indent="0">
              <a:buNone/>
            </a:pPr>
            <a:r>
              <a:rPr lang="en-US" sz="2800" b="1" dirty="0" smtClean="0">
                <a:solidFill>
                  <a:srgbClr val="92D050"/>
                </a:solidFill>
              </a:rPr>
              <a:t>D50-D53</a:t>
            </a:r>
            <a:r>
              <a:rPr lang="en-US" sz="2800" dirty="0" smtClean="0">
                <a:solidFill>
                  <a:schemeClr val="bg1"/>
                </a:solidFill>
              </a:rPr>
              <a:t> Nutritional </a:t>
            </a:r>
            <a:r>
              <a:rPr lang="en-US" sz="2800" dirty="0">
                <a:solidFill>
                  <a:schemeClr val="bg1"/>
                </a:solidFill>
              </a:rPr>
              <a:t>anemias</a:t>
            </a:r>
          </a:p>
          <a:p>
            <a:pPr marL="0" indent="0">
              <a:buNone/>
            </a:pPr>
            <a:endParaRPr lang="en-US" sz="1800" dirty="0" smtClean="0">
              <a:solidFill>
                <a:schemeClr val="bg1"/>
              </a:solidFill>
            </a:endParaRPr>
          </a:p>
          <a:p>
            <a:pPr marL="0" indent="0">
              <a:buNone/>
            </a:pPr>
            <a:r>
              <a:rPr lang="en-US" sz="2800" b="1" dirty="0" smtClean="0">
                <a:solidFill>
                  <a:srgbClr val="92D050"/>
                </a:solidFill>
              </a:rPr>
              <a:t>D55-D59</a:t>
            </a:r>
            <a:r>
              <a:rPr lang="en-US" sz="2800" dirty="0" smtClean="0">
                <a:solidFill>
                  <a:schemeClr val="bg1"/>
                </a:solidFill>
              </a:rPr>
              <a:t> Hemolytic </a:t>
            </a:r>
            <a:r>
              <a:rPr lang="en-US" sz="2800" dirty="0">
                <a:solidFill>
                  <a:schemeClr val="bg1"/>
                </a:solidFill>
              </a:rPr>
              <a:t>anemias</a:t>
            </a:r>
          </a:p>
          <a:p>
            <a:pPr marL="0" indent="0">
              <a:buNone/>
            </a:pPr>
            <a:endParaRPr lang="en-US" sz="1800" dirty="0" smtClean="0">
              <a:solidFill>
                <a:schemeClr val="bg1"/>
              </a:solidFill>
            </a:endParaRPr>
          </a:p>
          <a:p>
            <a:pPr marL="0" indent="0">
              <a:buNone/>
            </a:pPr>
            <a:r>
              <a:rPr lang="en-US" sz="2800" b="1" dirty="0" smtClean="0">
                <a:solidFill>
                  <a:srgbClr val="92D050"/>
                </a:solidFill>
              </a:rPr>
              <a:t>D60-D64</a:t>
            </a:r>
            <a:r>
              <a:rPr lang="en-US" sz="2800" dirty="0" smtClean="0">
                <a:solidFill>
                  <a:srgbClr val="92D050"/>
                </a:solidFill>
              </a:rPr>
              <a:t> </a:t>
            </a:r>
            <a:r>
              <a:rPr lang="en-US" sz="2800" dirty="0" smtClean="0">
                <a:solidFill>
                  <a:schemeClr val="bg1"/>
                </a:solidFill>
              </a:rPr>
              <a:t>Aplastic &amp; </a:t>
            </a:r>
            <a:r>
              <a:rPr lang="en-US" sz="2800" dirty="0">
                <a:solidFill>
                  <a:schemeClr val="bg1"/>
                </a:solidFill>
              </a:rPr>
              <a:t>other anemias </a:t>
            </a:r>
            <a:r>
              <a:rPr lang="en-US" sz="2800" dirty="0" smtClean="0">
                <a:solidFill>
                  <a:schemeClr val="bg1"/>
                </a:solidFill>
              </a:rPr>
              <a:t>&amp; </a:t>
            </a:r>
            <a:r>
              <a:rPr lang="en-US" sz="2800" dirty="0">
                <a:solidFill>
                  <a:schemeClr val="bg1"/>
                </a:solidFill>
              </a:rPr>
              <a:t>other bone marrow failure syndromes</a:t>
            </a:r>
          </a:p>
          <a:p>
            <a:pPr marL="0" indent="0">
              <a:buNone/>
            </a:pPr>
            <a:endParaRPr lang="en-US" sz="1800" dirty="0" smtClean="0">
              <a:solidFill>
                <a:schemeClr val="bg1"/>
              </a:solidFill>
            </a:endParaRPr>
          </a:p>
          <a:p>
            <a:pPr marL="0" indent="0">
              <a:buNone/>
            </a:pPr>
            <a:r>
              <a:rPr lang="en-US" sz="2800" b="1" dirty="0" smtClean="0">
                <a:solidFill>
                  <a:srgbClr val="92D050"/>
                </a:solidFill>
              </a:rPr>
              <a:t>D65-D69</a:t>
            </a:r>
            <a:r>
              <a:rPr lang="en-US" sz="2800" b="1" dirty="0" smtClean="0">
                <a:solidFill>
                  <a:schemeClr val="bg1"/>
                </a:solidFill>
              </a:rPr>
              <a:t> </a:t>
            </a:r>
            <a:r>
              <a:rPr lang="en-US" sz="2800" dirty="0" smtClean="0">
                <a:solidFill>
                  <a:schemeClr val="bg1"/>
                </a:solidFill>
              </a:rPr>
              <a:t>Coagulation </a:t>
            </a:r>
            <a:r>
              <a:rPr lang="en-US" sz="2800" dirty="0">
                <a:solidFill>
                  <a:schemeClr val="bg1"/>
                </a:solidFill>
              </a:rPr>
              <a:t>defects, purpura </a:t>
            </a:r>
            <a:r>
              <a:rPr lang="en-US" sz="2800" dirty="0" smtClean="0">
                <a:solidFill>
                  <a:schemeClr val="bg1"/>
                </a:solidFill>
              </a:rPr>
              <a:t>&amp; </a:t>
            </a:r>
            <a:r>
              <a:rPr lang="en-US" sz="2800" dirty="0">
                <a:solidFill>
                  <a:schemeClr val="bg1"/>
                </a:solidFill>
              </a:rPr>
              <a:t>other hemorrhagic conditions</a:t>
            </a:r>
          </a:p>
          <a:p>
            <a:pPr marL="0" indent="0">
              <a:buNone/>
            </a:pPr>
            <a:endParaRPr lang="en-US" sz="1800" dirty="0" smtClean="0">
              <a:solidFill>
                <a:schemeClr val="bg1"/>
              </a:solidFill>
            </a:endParaRPr>
          </a:p>
          <a:p>
            <a:pPr marL="0" indent="0">
              <a:buNone/>
            </a:pPr>
            <a:r>
              <a:rPr lang="en-US" sz="2800" b="1" dirty="0" smtClean="0">
                <a:solidFill>
                  <a:srgbClr val="92D050"/>
                </a:solidFill>
              </a:rPr>
              <a:t>D70-D77</a:t>
            </a:r>
            <a:r>
              <a:rPr lang="en-US" sz="2800" dirty="0" smtClean="0">
                <a:solidFill>
                  <a:schemeClr val="bg1"/>
                </a:solidFill>
              </a:rPr>
              <a:t> Other </a:t>
            </a:r>
            <a:r>
              <a:rPr lang="en-US" sz="2800" dirty="0">
                <a:solidFill>
                  <a:schemeClr val="bg1"/>
                </a:solidFill>
              </a:rPr>
              <a:t>disorders of blood </a:t>
            </a:r>
            <a:r>
              <a:rPr lang="en-US" sz="2800" dirty="0" smtClean="0">
                <a:solidFill>
                  <a:schemeClr val="bg1"/>
                </a:solidFill>
              </a:rPr>
              <a:t>&amp; </a:t>
            </a:r>
            <a:r>
              <a:rPr lang="en-US" sz="2800" dirty="0">
                <a:solidFill>
                  <a:schemeClr val="bg1"/>
                </a:solidFill>
              </a:rPr>
              <a:t>blood-forming organs</a:t>
            </a:r>
          </a:p>
          <a:p>
            <a:pPr marL="0" indent="0">
              <a:buNone/>
            </a:pPr>
            <a:endParaRPr lang="en-US" sz="1800" dirty="0" smtClean="0">
              <a:solidFill>
                <a:schemeClr val="bg1"/>
              </a:solidFill>
            </a:endParaRPr>
          </a:p>
          <a:p>
            <a:pPr marL="0" indent="0">
              <a:buNone/>
            </a:pPr>
            <a:r>
              <a:rPr lang="en-US" sz="2800" b="1" dirty="0" smtClean="0">
                <a:solidFill>
                  <a:srgbClr val="92D050"/>
                </a:solidFill>
              </a:rPr>
              <a:t>D78</a:t>
            </a:r>
            <a:r>
              <a:rPr lang="en-US" sz="2800" dirty="0" smtClean="0">
                <a:solidFill>
                  <a:schemeClr val="bg1"/>
                </a:solidFill>
              </a:rPr>
              <a:t> Intraoperative &amp; </a:t>
            </a:r>
            <a:r>
              <a:rPr lang="en-US" sz="2800" dirty="0">
                <a:solidFill>
                  <a:schemeClr val="bg1"/>
                </a:solidFill>
              </a:rPr>
              <a:t>postprocedural complications of the </a:t>
            </a:r>
            <a:r>
              <a:rPr lang="en-US" sz="2800" dirty="0" smtClean="0">
                <a:solidFill>
                  <a:schemeClr val="bg1"/>
                </a:solidFill>
              </a:rPr>
              <a:t>spleen</a:t>
            </a:r>
            <a:endParaRPr lang="en-US" sz="2800" dirty="0">
              <a:solidFill>
                <a:schemeClr val="bg1"/>
              </a:solidFill>
            </a:endParaRPr>
          </a:p>
          <a:p>
            <a:pPr marL="0" indent="0">
              <a:buNone/>
            </a:pPr>
            <a:endParaRPr lang="en-US" sz="2800" dirty="0" smtClean="0">
              <a:solidFill>
                <a:schemeClr val="bg1"/>
              </a:solidFill>
            </a:endParaRPr>
          </a:p>
          <a:p>
            <a:pPr marL="0" indent="0">
              <a:buNone/>
            </a:pPr>
            <a:r>
              <a:rPr lang="en-US" sz="2800" dirty="0" smtClean="0">
                <a:solidFill>
                  <a:schemeClr val="bg1"/>
                </a:solidFill>
              </a:rPr>
              <a:t>D80-D89</a:t>
            </a:r>
          </a:p>
          <a:p>
            <a:pPr marL="0" indent="0">
              <a:buNone/>
            </a:pPr>
            <a:r>
              <a:rPr lang="en-US" sz="2800" dirty="0" smtClean="0">
                <a:solidFill>
                  <a:schemeClr val="bg1"/>
                </a:solidFill>
              </a:rPr>
              <a:t>Certain </a:t>
            </a:r>
            <a:r>
              <a:rPr lang="en-US" sz="2800" dirty="0">
                <a:solidFill>
                  <a:schemeClr val="bg1"/>
                </a:solidFill>
              </a:rPr>
              <a:t>disorders involving the immune mechanism</a:t>
            </a:r>
          </a:p>
        </p:txBody>
      </p:sp>
    </p:spTree>
    <p:extLst>
      <p:ext uri="{BB962C8B-B14F-4D97-AF65-F5344CB8AC3E}">
        <p14:creationId xmlns:p14="http://schemas.microsoft.com/office/powerpoint/2010/main" val="2141287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US" sz="4000" dirty="0" smtClean="0"/>
              <a:t>The first character of an ICD-10-CM code is:</a:t>
            </a:r>
          </a:p>
          <a:p>
            <a:pPr marL="1314450" lvl="2" indent="-514350">
              <a:buFont typeface="+mj-lt"/>
              <a:buAutoNum type="alphaUcPeriod"/>
            </a:pPr>
            <a:r>
              <a:rPr lang="en-US" sz="3600" dirty="0" smtClean="0"/>
              <a:t>Either a letter or number</a:t>
            </a:r>
          </a:p>
          <a:p>
            <a:pPr marL="1314450" lvl="2" indent="-514350">
              <a:buFont typeface="+mj-lt"/>
              <a:buAutoNum type="alphaUcPeriod"/>
            </a:pPr>
            <a:r>
              <a:rPr lang="en-US" sz="3600" dirty="0" smtClean="0"/>
              <a:t>Always a letter</a:t>
            </a:r>
          </a:p>
          <a:p>
            <a:pPr marL="1314450" lvl="2" indent="-514350">
              <a:buFont typeface="+mj-lt"/>
              <a:buAutoNum type="alphaUcPeriod"/>
            </a:pPr>
            <a:r>
              <a:rPr lang="en-US" sz="3600" dirty="0" smtClean="0"/>
              <a:t>Always a number</a:t>
            </a:r>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8028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19BE7A861C86488EBDCD0333273E41" ma:contentTypeVersion="0" ma:contentTypeDescription="Create a new document." ma:contentTypeScope="" ma:versionID="fcc150061c8192b005d3255351b54e7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01B3C3A-273C-469A-9580-1652A1D0E799}">
  <ds:schemaRefs>
    <ds:schemaRef ds:uri="http://purl.org/dc/terms/"/>
    <ds:schemaRef ds:uri="http://schemas.microsoft.com/office/2006/metadata/properties"/>
    <ds:schemaRef ds:uri="http://schemas.microsoft.com/office/2006/documentManagement/types"/>
    <ds:schemaRef ds:uri="http://purl.org/dc/dcmitype/"/>
    <ds:schemaRef ds:uri="http://www.w3.org/XML/1998/namespace"/>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F6827162-D6D5-474A-93EC-6A5329025611}">
  <ds:schemaRefs>
    <ds:schemaRef ds:uri="http://schemas.microsoft.com/sharepoint/v3/contenttype/forms"/>
  </ds:schemaRefs>
</ds:datastoreItem>
</file>

<file path=customXml/itemProps3.xml><?xml version="1.0" encoding="utf-8"?>
<ds:datastoreItem xmlns:ds="http://schemas.openxmlformats.org/officeDocument/2006/customXml" ds:itemID="{889236AB-4B90-4CEC-8146-65CE3805FB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Apex</Template>
  <TotalTime>14102</TotalTime>
  <Words>9719</Words>
  <Application>Microsoft Office PowerPoint</Application>
  <PresentationFormat>On-screen Show (4:3)</PresentationFormat>
  <Paragraphs>1014</Paragraphs>
  <Slides>63</Slides>
  <Notes>63</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ICD-10-CM Conventions and Guidelines</vt:lpstr>
      <vt:lpstr>Introduction to ICD-10-CM   Changes, Structure  &amp;  Format</vt:lpstr>
      <vt:lpstr>Poll Question</vt:lpstr>
      <vt:lpstr>PowerPoint Presentation</vt:lpstr>
      <vt:lpstr>PowerPoint Presentation</vt:lpstr>
      <vt:lpstr>PowerPoint Presentation</vt:lpstr>
      <vt:lpstr>Organization</vt:lpstr>
      <vt:lpstr>PowerPoint Presentation</vt:lpstr>
      <vt:lpstr>Poll Question</vt:lpstr>
      <vt:lpstr>PowerPoint Presentation</vt:lpstr>
      <vt:lpstr>Combination Codes</vt:lpstr>
      <vt:lpstr>PowerPoint Presentation</vt:lpstr>
      <vt:lpstr>Poll Results</vt:lpstr>
      <vt:lpstr>Laterality</vt:lpstr>
      <vt:lpstr>Episode of Care</vt:lpstr>
      <vt:lpstr>Placeholder Character</vt:lpstr>
      <vt:lpstr>Use  of  Trimester</vt:lpstr>
      <vt:lpstr>Changes  in  Timeframes</vt:lpstr>
      <vt:lpstr>Poll Question</vt:lpstr>
      <vt:lpstr>ICD-9-CM Excludes Note</vt:lpstr>
      <vt:lpstr>ICD-10-CM Excludes Notes</vt:lpstr>
      <vt:lpstr>Poll Results</vt:lpstr>
      <vt:lpstr>Code Also Note</vt:lpstr>
      <vt:lpstr>Default Code</vt:lpstr>
      <vt:lpstr>Borderline Diagnosis</vt:lpstr>
      <vt:lpstr>Poll Question</vt:lpstr>
      <vt:lpstr>Chapter Specific</vt:lpstr>
      <vt:lpstr>Chapter 1: Certain Infectious and Parasitic Diseases (A00-B99) </vt:lpstr>
      <vt:lpstr>Here’s an Example </vt:lpstr>
      <vt:lpstr>Chapter 2:  Neoplasms (C00-D49) </vt:lpstr>
      <vt:lpstr>Poll Results</vt:lpstr>
      <vt:lpstr>PowerPoint Presentation</vt:lpstr>
      <vt:lpstr>PowerPoint Presentation</vt:lpstr>
      <vt:lpstr>Let’s Compare!</vt:lpstr>
      <vt:lpstr>Chapter 5: Mental, Behavioral and Neurodevelopmental Disorders (F01-F99) </vt:lpstr>
      <vt:lpstr>Chapter 6: Diseases of the Nervous  System (G00-G99) </vt:lpstr>
      <vt:lpstr>Chapter 7: Diseases of the Eye and Adnexa (H00-H59) </vt:lpstr>
      <vt:lpstr>Chapter 8: Diseases of the Ear and  Mastoid Process (H60-H95) </vt:lpstr>
      <vt:lpstr>Chapter 9: Diseases of the Circulatory System (I00-I99) </vt:lpstr>
      <vt:lpstr>More on Chapter 9</vt:lpstr>
      <vt:lpstr>Poll Question</vt:lpstr>
      <vt:lpstr>Chapter 10: Diseases of the Respiratory System (J00-J99) </vt:lpstr>
      <vt:lpstr>Chapter 11: Diseases of the Digestive System (K00-K95)</vt:lpstr>
      <vt:lpstr>Let’s Compare!</vt:lpstr>
      <vt:lpstr>Chapter 12: Diseases of the Skin and Subcutaneous Tissue (L00-L99)</vt:lpstr>
      <vt:lpstr>Poll Results</vt:lpstr>
      <vt:lpstr>Chapter 13: Diseases of the Musculoskeletal System and Connective Tissue (M00-M99) </vt:lpstr>
      <vt:lpstr>Chapter 14: Diseases of Genitourinary System (N00-N99)</vt:lpstr>
      <vt:lpstr>Chapter 15:   Pregnancy, Childbirth,  and the Puerperium  (O00-O9A) </vt:lpstr>
      <vt:lpstr>Let’s Compare!</vt:lpstr>
      <vt:lpstr>Chapter 16: Certain Conditions  Originating in the Perinatal Period (P00-P96) </vt:lpstr>
      <vt:lpstr>Chapter 17: Congenital Malformations, Deformations and Chromosomal Abnormalities (Q00-Q99)</vt:lpstr>
      <vt:lpstr>Chapter 18: Symptoms, Signs, and Abnormal Clinical and Laboratory Findings, not elsewhere classified (R00-R99)</vt:lpstr>
      <vt:lpstr>Chapter 19: Injury, Poisoning and Certain Other Consequences of External Causes (S00-T88) </vt:lpstr>
      <vt:lpstr>PowerPoint Presentation</vt:lpstr>
      <vt:lpstr>PowerPoint Presentation</vt:lpstr>
      <vt:lpstr>PowerPoint Presentation</vt:lpstr>
      <vt:lpstr>PowerPoint Presentation</vt:lpstr>
      <vt:lpstr>Chapter 20: External Causes of Morbidity (V01-Y99)</vt:lpstr>
      <vt:lpstr>Here’s an Example </vt:lpstr>
      <vt:lpstr>Chapter 21: Factors Influencing Health Status and Contact with Health Services (Z00-Z99) </vt:lpstr>
      <vt:lpstr>References</vt:lpstr>
      <vt:lpstr>Ask the Presenter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ICD-10-CM Conventions and Guidelines</dc:title>
  <dc:creator>VHA OIA Training Strategy</dc:creator>
  <cp:keywords>ICD-10, ICD-10 Introduction,  ICD-10 Conventions,  ICD-10 Guidelines</cp:keywords>
  <cp:lastModifiedBy>presenter</cp:lastModifiedBy>
  <cp:revision>255</cp:revision>
  <cp:lastPrinted>2013-06-03T15:56:21Z</cp:lastPrinted>
  <dcterms:created xsi:type="dcterms:W3CDTF">2012-09-17T16:29:14Z</dcterms:created>
  <dcterms:modified xsi:type="dcterms:W3CDTF">2013-06-25T18:26:41Z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0x010100FC19BE7A861C86488EBDCD0333273E41</vt:lpwstr>
  </property>
</Properties>
</file>