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41.xml" ContentType="application/vnd.openxmlformats-officedocument.presentationml.notesSlide+xml"/>
  <Override PartName="/ppt/diagrams/layout28.xml" ContentType="application/vnd.openxmlformats-officedocument.drawingml.diagramLayout+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diagrams/quickStyle31.xml" ContentType="application/vnd.openxmlformats-officedocument.drawingml.diagramStyle+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diagrams/layout20.xml" ContentType="application/vnd.openxmlformats-officedocument.drawingml.diagramLayout+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diagrams/quickStyle19.xml" ContentType="application/vnd.openxmlformats-officedocument.drawingml.diagramStyl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diagrams/layout19.xml" ContentType="application/vnd.openxmlformats-officedocument.drawingml.diagramLayout+xml"/>
  <Override PartName="/ppt/notesSlides/notesSlide32.xml" ContentType="application/vnd.openxmlformats-officedocument.presentationml.notesSlide+xml"/>
  <Override PartName="/ppt/diagrams/quickStyle33.xml" ContentType="application/vnd.openxmlformats-officedocument.drawingml.diagramStyle+xml"/>
  <Override PartName="/ppt/diagrams/drawing34.xml" ContentType="application/vnd.ms-office.drawingml.diagramDrawing+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diagrams/drawing9.xml" ContentType="application/vnd.ms-office.drawingml.diagramDrawing+xml"/>
  <Override PartName="/ppt/notesSlides/notesSlide21.xml" ContentType="application/vnd.openxmlformats-officedocument.presentationml.notesSlide+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29.xml" ContentType="application/vnd.openxmlformats-officedocument.drawingml.diagramColors+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drawing30.xml" ContentType="application/vnd.ms-office.drawingml.diagramDrawing+xml"/>
  <Override PartName="/ppt/diagrams/layout33.xml" ContentType="application/vnd.openxmlformats-officedocument.drawingml.diagramLayou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diagrams/colors21.xml" ContentType="application/vnd.openxmlformats-officedocument.drawingml.diagramColors+xml"/>
  <Override PartName="/ppt/diagrams/data23.xml" ContentType="application/vnd.openxmlformats-officedocument.drawingml.diagramData+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diagrams/data30.xml" ContentType="application/vnd.openxmlformats-officedocument.drawingml.diagramData+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diagrams/quickStyle16.xml" ContentType="application/vnd.openxmlformats-officedocument.drawingml.diagramStyle+xml"/>
  <Override PartName="/ppt/notesSlides/notesSlide26.xml" ContentType="application/vnd.openxmlformats-officedocument.presentationml.notesSlide+xml"/>
  <Override PartName="/ppt/diagrams/drawing17.xml" ContentType="application/vnd.ms-office.drawingml.diagramDrawing+xml"/>
  <Override PartName="/ppt/diagrams/quickStyle27.xml" ContentType="application/vnd.openxmlformats-officedocument.drawingml.diagramStyle+xml"/>
  <Override PartName="/ppt/notesSlides/notesSlide44.xml" ContentType="application/vnd.openxmlformats-officedocument.presentationml.notesSlide+xml"/>
  <Override PartName="/ppt/diagrams/drawing28.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27.xml" ContentType="application/vnd.openxmlformats-officedocument.drawingml.diagramLayout+xml"/>
  <Override PartName="/ppt/notesSlides/notesSlide51.xml" ContentType="application/vnd.openxmlformats-officedocument.presentationml.notesSlide+xml"/>
  <Override PartName="/ppt/diagrams/quickStyle34.xml" ContentType="application/vnd.openxmlformats-officedocument.drawingml.diagramStyl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notesSlides/notesSlide40.xml" ContentType="application/vnd.openxmlformats-officedocument.presentationml.notesSlide+xml"/>
  <Override PartName="/ppt/diagrams/layout34.xml" ContentType="application/vnd.openxmlformats-officedocument.drawingml.diagramLayout+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diagrams/data31.xml" ContentType="application/vnd.openxmlformats-officedocument.drawingml.diagramData+xml"/>
  <Override PartName="/ppt/notesSlides/notesSlide56.xml" ContentType="application/vnd.openxmlformats-officedocument.presentationml.notesSlide+xml"/>
  <Override PartName="/ppt/slides/slide32.xml" ContentType="application/vnd.openxmlformats-officedocument.presentationml.slide+xml"/>
  <Override PartName="/ppt/diagrams/data20.xml" ContentType="application/vnd.openxmlformats-officedocument.drawingml.diagramData+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quickStyle24.xml" ContentType="application/vnd.openxmlformats-officedocument.drawingml.diagramStyle+xml"/>
  <Override PartName="/ppt/diagrams/drawing25.xml" ContentType="application/vnd.ms-office.drawingml.diagramDrawing+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rawing19.xml" ContentType="application/vnd.ms-office.drawingml.diagramDrawing+xml"/>
  <Override PartName="/ppt/diagrams/quickStyle29.xml" ContentType="application/vnd.openxmlformats-officedocument.drawingml.diagramStyle+xml"/>
  <Override PartName="/ppt/slides/slide51.xml" ContentType="application/vnd.openxmlformats-officedocument.presentationml.slide+xml"/>
  <Override PartName="/ppt/slideLayouts/slideLayout14.xml" ContentType="application/vnd.openxmlformats-officedocument.presentationml.slideLayout+xml"/>
  <Override PartName="/ppt/diagrams/quickStyle18.xml" ContentType="application/vnd.openxmlformats-officedocument.drawingml.diagramStyle+xml"/>
  <Override PartName="/ppt/diagrams/layout29.xml" ContentType="application/vnd.openxmlformats-officedocument.drawingml.diagramLayout+xml"/>
  <Override PartName="/ppt/notesSlides/notesSlide53.xml" ContentType="application/vnd.openxmlformats-officedocument.presentationml.notesSlide+xml"/>
  <Override PartName="/ppt/slides/slide40.xml" ContentType="application/vnd.openxmlformats-officedocument.presentationml.slide+xml"/>
  <Override PartName="/ppt/diagrams/layout18.xml" ContentType="application/vnd.openxmlformats-officedocument.drawingml.diagramLayout+xml"/>
  <Override PartName="/ppt/notesSlides/notesSlide42.xml" ContentType="application/vnd.openxmlformats-officedocument.presentationml.notesSlide+xml"/>
  <Default Extension="wdp" ContentType="image/vnd.ms-photo"/>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45.xml" ContentType="application/vnd.openxmlformats-officedocument.presentationml.slide+xml"/>
  <Override PartName="/ppt/diagrams/colors20.xml" ContentType="application/vnd.openxmlformats-officedocument.drawingml.diagramColors+xml"/>
  <Override PartName="/ppt/notesSlides/notesSlide47.xml" ContentType="application/vnd.openxmlformats-officedocument.presentationml.notesSlide+xml"/>
  <Override PartName="/ppt/diagrams/data33.xml" ContentType="application/vnd.openxmlformats-officedocument.drawingml.diagramData+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62"/>
  </p:notesMasterIdLst>
  <p:sldIdLst>
    <p:sldId id="355" r:id="rId5"/>
    <p:sldId id="323" r:id="rId6"/>
    <p:sldId id="296" r:id="rId7"/>
    <p:sldId id="258" r:id="rId8"/>
    <p:sldId id="297" r:id="rId9"/>
    <p:sldId id="356" r:id="rId10"/>
    <p:sldId id="357" r:id="rId11"/>
    <p:sldId id="298" r:id="rId12"/>
    <p:sldId id="325" r:id="rId13"/>
    <p:sldId id="332" r:id="rId14"/>
    <p:sldId id="306" r:id="rId15"/>
    <p:sldId id="299" r:id="rId16"/>
    <p:sldId id="333" r:id="rId17"/>
    <p:sldId id="334" r:id="rId18"/>
    <p:sldId id="262" r:id="rId19"/>
    <p:sldId id="307" r:id="rId20"/>
    <p:sldId id="335" r:id="rId21"/>
    <p:sldId id="336" r:id="rId22"/>
    <p:sldId id="347" r:id="rId23"/>
    <p:sldId id="263" r:id="rId24"/>
    <p:sldId id="264" r:id="rId25"/>
    <p:sldId id="358" r:id="rId26"/>
    <p:sldId id="359" r:id="rId27"/>
    <p:sldId id="308" r:id="rId28"/>
    <p:sldId id="309" r:id="rId29"/>
    <p:sldId id="337" r:id="rId30"/>
    <p:sldId id="338" r:id="rId31"/>
    <p:sldId id="339" r:id="rId32"/>
    <p:sldId id="340" r:id="rId33"/>
    <p:sldId id="265" r:id="rId34"/>
    <p:sldId id="310" r:id="rId35"/>
    <p:sldId id="311" r:id="rId36"/>
    <p:sldId id="341" r:id="rId37"/>
    <p:sldId id="342" r:id="rId38"/>
    <p:sldId id="349" r:id="rId39"/>
    <p:sldId id="266" r:id="rId40"/>
    <p:sldId id="312" r:id="rId41"/>
    <p:sldId id="313" r:id="rId42"/>
    <p:sldId id="360" r:id="rId43"/>
    <p:sldId id="361" r:id="rId44"/>
    <p:sldId id="314" r:id="rId45"/>
    <p:sldId id="343" r:id="rId46"/>
    <p:sldId id="344" r:id="rId47"/>
    <p:sldId id="353" r:id="rId48"/>
    <p:sldId id="362" r:id="rId49"/>
    <p:sldId id="267" r:id="rId50"/>
    <p:sldId id="300" r:id="rId51"/>
    <p:sldId id="315" r:id="rId52"/>
    <p:sldId id="354" r:id="rId53"/>
    <p:sldId id="363" r:id="rId54"/>
    <p:sldId id="364" r:id="rId55"/>
    <p:sldId id="345" r:id="rId56"/>
    <p:sldId id="346" r:id="rId57"/>
    <p:sldId id="352" r:id="rId58"/>
    <p:sldId id="322" r:id="rId59"/>
    <p:sldId id="351" r:id="rId60"/>
    <p:sldId id="293" r:id="rId61"/>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CC00"/>
    <a:srgbClr val="CCECFF"/>
    <a:srgbClr val="66CCFF"/>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48" autoAdjust="0"/>
    <p:restoredTop sz="69814" autoAdjust="0"/>
  </p:normalViewPr>
  <p:slideViewPr>
    <p:cSldViewPr>
      <p:cViewPr>
        <p:scale>
          <a:sx n="75" d="100"/>
          <a:sy n="75" d="100"/>
        </p:scale>
        <p:origin x="-1140" y="558"/>
      </p:cViewPr>
      <p:guideLst>
        <p:guide orient="horz" pos="2160"/>
        <p:guide pos="2880"/>
      </p:guideLst>
    </p:cSldViewPr>
  </p:slideViewPr>
  <p:outlineViewPr>
    <p:cViewPr>
      <p:scale>
        <a:sx n="33" d="100"/>
        <a:sy n="33" d="100"/>
      </p:scale>
      <p:origin x="0" y="11664"/>
    </p:cViewPr>
  </p:outlineViewPr>
  <p:notesTextViewPr>
    <p:cViewPr>
      <p:scale>
        <a:sx n="1" d="1"/>
        <a:sy n="1" d="1"/>
      </p:scale>
      <p:origin x="0" y="0"/>
    </p:cViewPr>
  </p:notesTextViewPr>
  <p:sorterViewPr>
    <p:cViewPr>
      <p:scale>
        <a:sx n="100" d="100"/>
        <a:sy n="100" d="100"/>
      </p:scale>
      <p:origin x="0" y="5070"/>
    </p:cViewPr>
  </p:sorterViewPr>
  <p:notesViewPr>
    <p:cSldViewPr>
      <p:cViewPr varScale="1">
        <p:scale>
          <a:sx n="67" d="100"/>
          <a:sy n="67" d="100"/>
        </p:scale>
        <p:origin x="-3120" y="-86"/>
      </p:cViewPr>
      <p:guideLst>
        <p:guide orient="horz" pos="2949"/>
        <p:guide pos="222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_rels/data11.xml.rels><?xml version="1.0" encoding="UTF-8" standalone="yes"?>
<Relationships xmlns="http://schemas.openxmlformats.org/package/2006/relationships"><Relationship Id="rId1" Type="http://schemas.openxmlformats.org/officeDocument/2006/relationships/image" Target="../media/image8.jpeg"/></Relationships>
</file>

<file path=ppt/diagrams/_rels/data18.xml.rels><?xml version="1.0" encoding="UTF-8" standalone="yes"?>
<Relationships xmlns="http://schemas.openxmlformats.org/package/2006/relationships"><Relationship Id="rId1" Type="http://schemas.openxmlformats.org/officeDocument/2006/relationships/image" Target="../media/image12.jpeg"/></Relationships>
</file>

<file path=ppt/diagrams/_rels/data22.xml.rels><?xml version="1.0" encoding="UTF-8" standalone="yes"?>
<Relationships xmlns="http://schemas.openxmlformats.org/package/2006/relationships"><Relationship Id="rId1" Type="http://schemas.openxmlformats.org/officeDocument/2006/relationships/image" Target="../media/image14.jpeg"/></Relationships>
</file>

<file path=ppt/diagrams/_rels/data32.xml.rels><?xml version="1.0" encoding="UTF-8" standalone="yes"?>
<Relationships xmlns="http://schemas.openxmlformats.org/package/2006/relationships"><Relationship Id="rId1" Type="http://schemas.openxmlformats.org/officeDocument/2006/relationships/image" Target="../media/image2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22.xml.rels><?xml version="1.0" encoding="UTF-8" standalone="yes"?>
<Relationships xmlns="http://schemas.openxmlformats.org/package/2006/relationships"><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C4562D-716A-42F6-8267-6A43B04F09A9}" type="doc">
      <dgm:prSet loTypeId="urn:diagrams.loki3.com/VaryingWidthList+Icon" loCatId="list" qsTypeId="urn:microsoft.com/office/officeart/2005/8/quickstyle/3d1" qsCatId="3D" csTypeId="urn:microsoft.com/office/officeart/2005/8/colors/accent1_2" csCatId="accent1" phldr="1"/>
      <dgm:spPr/>
      <dgm:t>
        <a:bodyPr/>
        <a:lstStyle/>
        <a:p>
          <a:endParaRPr lang="en-US"/>
        </a:p>
      </dgm:t>
    </dgm:pt>
    <dgm:pt modelId="{249F60AB-ADD9-47B3-B884-F53E87820966}">
      <dgm:prSet/>
      <dgm:spPr>
        <a:solidFill>
          <a:schemeClr val="accent1">
            <a:lumMod val="75000"/>
          </a:schemeClr>
        </a:solidFill>
      </dgm:spPr>
      <dgm:t>
        <a:bodyPr/>
        <a:lstStyle/>
        <a:p>
          <a:pPr rtl="0"/>
          <a:r>
            <a:rPr lang="en-US" b="1" dirty="0" smtClean="0">
              <a:effectLst>
                <a:outerShdw blurRad="38100" dist="38100" dir="2700000" algn="tl">
                  <a:srgbClr val="000000">
                    <a:alpha val="43137"/>
                  </a:srgbClr>
                </a:outerShdw>
              </a:effectLst>
            </a:rPr>
            <a:t>Organized similarly to ICD-9-CM</a:t>
          </a:r>
          <a:endParaRPr lang="en-US"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Organized similarly to ICD-9-CM&#10;Sepsis replaces septicemia throughout Chapter 1&#10;No default code for “urosepsis”&#10;"/>
        </a:ext>
      </dgm:extLst>
    </dgm:pt>
    <dgm:pt modelId="{092685AB-7A7F-434E-80D2-9F70E688D944}" type="parTrans" cxnId="{29776CF5-B284-47E6-87E5-EA9756340781}">
      <dgm:prSet/>
      <dgm:spPr/>
      <dgm:t>
        <a:bodyPr/>
        <a:lstStyle/>
        <a:p>
          <a:endParaRPr lang="en-US" b="1">
            <a:effectLst>
              <a:outerShdw blurRad="38100" dist="38100" dir="2700000" algn="tl">
                <a:srgbClr val="000000">
                  <a:alpha val="43137"/>
                </a:srgbClr>
              </a:outerShdw>
            </a:effectLst>
          </a:endParaRPr>
        </a:p>
      </dgm:t>
    </dgm:pt>
    <dgm:pt modelId="{500A4B27-42B4-4F79-B062-23D0EDAC21E7}" type="sibTrans" cxnId="{29776CF5-B284-47E6-87E5-EA9756340781}">
      <dgm:prSet/>
      <dgm:spPr/>
      <dgm:t>
        <a:bodyPr/>
        <a:lstStyle/>
        <a:p>
          <a:endParaRPr lang="en-US" b="1">
            <a:effectLst>
              <a:outerShdw blurRad="38100" dist="38100" dir="2700000" algn="tl">
                <a:srgbClr val="000000">
                  <a:alpha val="43137"/>
                </a:srgbClr>
              </a:outerShdw>
            </a:effectLst>
          </a:endParaRPr>
        </a:p>
      </dgm:t>
    </dgm:pt>
    <dgm:pt modelId="{1B87A5CC-8631-4170-9BB3-0903D6441608}">
      <dgm:prSet/>
      <dgm:spPr>
        <a:solidFill>
          <a:schemeClr val="accent1">
            <a:lumMod val="75000"/>
          </a:schemeClr>
        </a:solidFill>
      </dgm:spPr>
      <dgm:t>
        <a:bodyPr/>
        <a:lstStyle/>
        <a:p>
          <a:pPr rtl="0"/>
          <a:r>
            <a:rPr lang="en-US" b="1" dirty="0" smtClean="0">
              <a:effectLst>
                <a:outerShdw blurRad="38100" dist="38100" dir="2700000" algn="tl">
                  <a:srgbClr val="000000">
                    <a:alpha val="43137"/>
                  </a:srgbClr>
                </a:outerShdw>
              </a:effectLst>
            </a:rPr>
            <a:t>Sepsis replaces septicemia </a:t>
          </a:r>
          <a:r>
            <a:rPr lang="en-US" b="1" smtClean="0">
              <a:effectLst>
                <a:outerShdw blurRad="38100" dist="38100" dir="2700000" algn="tl">
                  <a:srgbClr val="000000">
                    <a:alpha val="43137"/>
                  </a:srgbClr>
                </a:outerShdw>
              </a:effectLst>
            </a:rPr>
            <a:t>throughout chapter </a:t>
          </a: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Organized similarly to ICD-9-CM&#10;Sepsis replaces septicemia throughout Chapter 1&#10;No default code for “urosepsis”&#10;"/>
        </a:ext>
      </dgm:extLst>
    </dgm:pt>
    <dgm:pt modelId="{7A1CA972-06AD-4391-B1E8-956D772B8944}" type="parTrans" cxnId="{0A2A6050-E003-4C92-B977-6B779917D075}">
      <dgm:prSet/>
      <dgm:spPr/>
      <dgm:t>
        <a:bodyPr/>
        <a:lstStyle/>
        <a:p>
          <a:endParaRPr lang="en-US" b="1">
            <a:effectLst>
              <a:outerShdw blurRad="38100" dist="38100" dir="2700000" algn="tl">
                <a:srgbClr val="000000">
                  <a:alpha val="43137"/>
                </a:srgbClr>
              </a:outerShdw>
            </a:effectLst>
          </a:endParaRPr>
        </a:p>
      </dgm:t>
    </dgm:pt>
    <dgm:pt modelId="{188456F1-20ED-4149-8361-4CA4F60E234F}" type="sibTrans" cxnId="{0A2A6050-E003-4C92-B977-6B779917D075}">
      <dgm:prSet/>
      <dgm:spPr/>
      <dgm:t>
        <a:bodyPr/>
        <a:lstStyle/>
        <a:p>
          <a:endParaRPr lang="en-US" b="1">
            <a:effectLst>
              <a:outerShdw blurRad="38100" dist="38100" dir="2700000" algn="tl">
                <a:srgbClr val="000000">
                  <a:alpha val="43137"/>
                </a:srgbClr>
              </a:outerShdw>
            </a:effectLst>
          </a:endParaRPr>
        </a:p>
      </dgm:t>
    </dgm:pt>
    <dgm:pt modelId="{45A7D18B-8692-4742-9855-1E8CF4CD9213}">
      <dgm:prSet/>
      <dgm:spPr>
        <a:solidFill>
          <a:schemeClr val="accent1">
            <a:lumMod val="75000"/>
          </a:schemeClr>
        </a:solidFill>
      </dgm:spPr>
      <dgm:t>
        <a:bodyPr/>
        <a:lstStyle/>
        <a:p>
          <a:pPr rtl="0"/>
          <a:r>
            <a:rPr lang="en-US" b="1" dirty="0" smtClean="0">
              <a:effectLst>
                <a:outerShdw blurRad="38100" dist="38100" dir="2700000" algn="tl">
                  <a:srgbClr val="000000">
                    <a:alpha val="43137"/>
                  </a:srgbClr>
                </a:outerShdw>
              </a:effectLst>
            </a:rPr>
            <a:t>No default code for “urosepsis”</a:t>
          </a:r>
          <a:endParaRPr lang="en-US"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Organized similarly to ICD-9-CM&#10;Sepsis replaces septicemia throughout Chapter 1&#10;No default code for “urosepsis”&#10;"/>
        </a:ext>
      </dgm:extLst>
    </dgm:pt>
    <dgm:pt modelId="{F278D341-5125-4F88-BEEB-C9992D386A6E}" type="parTrans" cxnId="{839320C1-8129-4942-8BE2-B59BA28779C8}">
      <dgm:prSet/>
      <dgm:spPr/>
      <dgm:t>
        <a:bodyPr/>
        <a:lstStyle/>
        <a:p>
          <a:endParaRPr lang="en-US" b="1">
            <a:effectLst>
              <a:outerShdw blurRad="38100" dist="38100" dir="2700000" algn="tl">
                <a:srgbClr val="000000">
                  <a:alpha val="43137"/>
                </a:srgbClr>
              </a:outerShdw>
            </a:effectLst>
          </a:endParaRPr>
        </a:p>
      </dgm:t>
    </dgm:pt>
    <dgm:pt modelId="{F5150CBD-36FA-41AC-982D-159BD61D7898}" type="sibTrans" cxnId="{839320C1-8129-4942-8BE2-B59BA28779C8}">
      <dgm:prSet/>
      <dgm:spPr/>
      <dgm:t>
        <a:bodyPr/>
        <a:lstStyle/>
        <a:p>
          <a:endParaRPr lang="en-US" b="1">
            <a:effectLst>
              <a:outerShdw blurRad="38100" dist="38100" dir="2700000" algn="tl">
                <a:srgbClr val="000000">
                  <a:alpha val="43137"/>
                </a:srgbClr>
              </a:outerShdw>
            </a:effectLst>
          </a:endParaRPr>
        </a:p>
      </dgm:t>
    </dgm:pt>
    <dgm:pt modelId="{8A55D129-5994-4ACC-9245-4C9D34F33AE6}" type="pres">
      <dgm:prSet presAssocID="{09C4562D-716A-42F6-8267-6A43B04F09A9}" presName="Name0" presStyleCnt="0">
        <dgm:presLayoutVars>
          <dgm:resizeHandles/>
        </dgm:presLayoutVars>
      </dgm:prSet>
      <dgm:spPr/>
      <dgm:t>
        <a:bodyPr/>
        <a:lstStyle/>
        <a:p>
          <a:endParaRPr lang="en-US"/>
        </a:p>
      </dgm:t>
    </dgm:pt>
    <dgm:pt modelId="{DE876CC5-0E53-4ADE-B4FF-FDD89E4DFABE}" type="pres">
      <dgm:prSet presAssocID="{249F60AB-ADD9-47B3-B884-F53E87820966}" presName="text" presStyleLbl="node1" presStyleIdx="0" presStyleCnt="3">
        <dgm:presLayoutVars>
          <dgm:bulletEnabled val="1"/>
        </dgm:presLayoutVars>
      </dgm:prSet>
      <dgm:spPr/>
      <dgm:t>
        <a:bodyPr/>
        <a:lstStyle/>
        <a:p>
          <a:endParaRPr lang="en-US"/>
        </a:p>
      </dgm:t>
    </dgm:pt>
    <dgm:pt modelId="{BCE7051B-37C0-4DD3-B4D0-864ABFA30D71}" type="pres">
      <dgm:prSet presAssocID="{500A4B27-42B4-4F79-B062-23D0EDAC21E7}" presName="space" presStyleCnt="0"/>
      <dgm:spPr/>
    </dgm:pt>
    <dgm:pt modelId="{F6C2F7F3-52C8-4175-9569-3EA45933D695}" type="pres">
      <dgm:prSet presAssocID="{1B87A5CC-8631-4170-9BB3-0903D6441608}" presName="text" presStyleLbl="node1" presStyleIdx="1" presStyleCnt="3">
        <dgm:presLayoutVars>
          <dgm:bulletEnabled val="1"/>
        </dgm:presLayoutVars>
      </dgm:prSet>
      <dgm:spPr/>
      <dgm:t>
        <a:bodyPr/>
        <a:lstStyle/>
        <a:p>
          <a:endParaRPr lang="en-US"/>
        </a:p>
      </dgm:t>
    </dgm:pt>
    <dgm:pt modelId="{1B8F518B-A82C-42E7-AC52-BA89C111D9B9}" type="pres">
      <dgm:prSet presAssocID="{188456F1-20ED-4149-8361-4CA4F60E234F}" presName="space" presStyleCnt="0"/>
      <dgm:spPr/>
    </dgm:pt>
    <dgm:pt modelId="{C8045BBB-7985-45ED-80F6-40E9A20F9451}" type="pres">
      <dgm:prSet presAssocID="{45A7D18B-8692-4742-9855-1E8CF4CD9213}" presName="text" presStyleLbl="node1" presStyleIdx="2" presStyleCnt="3">
        <dgm:presLayoutVars>
          <dgm:bulletEnabled val="1"/>
        </dgm:presLayoutVars>
      </dgm:prSet>
      <dgm:spPr/>
      <dgm:t>
        <a:bodyPr/>
        <a:lstStyle/>
        <a:p>
          <a:endParaRPr lang="en-US"/>
        </a:p>
      </dgm:t>
    </dgm:pt>
  </dgm:ptLst>
  <dgm:cxnLst>
    <dgm:cxn modelId="{0A2A6050-E003-4C92-B977-6B779917D075}" srcId="{09C4562D-716A-42F6-8267-6A43B04F09A9}" destId="{1B87A5CC-8631-4170-9BB3-0903D6441608}" srcOrd="1" destOrd="0" parTransId="{7A1CA972-06AD-4391-B1E8-956D772B8944}" sibTransId="{188456F1-20ED-4149-8361-4CA4F60E234F}"/>
    <dgm:cxn modelId="{9512097A-D2C7-4D46-92B4-BBE9CAA298F6}" type="presOf" srcId="{1B87A5CC-8631-4170-9BB3-0903D6441608}" destId="{F6C2F7F3-52C8-4175-9569-3EA45933D695}" srcOrd="0" destOrd="0" presId="urn:diagrams.loki3.com/VaryingWidthList+Icon"/>
    <dgm:cxn modelId="{29776CF5-B284-47E6-87E5-EA9756340781}" srcId="{09C4562D-716A-42F6-8267-6A43B04F09A9}" destId="{249F60AB-ADD9-47B3-B884-F53E87820966}" srcOrd="0" destOrd="0" parTransId="{092685AB-7A7F-434E-80D2-9F70E688D944}" sibTransId="{500A4B27-42B4-4F79-B062-23D0EDAC21E7}"/>
    <dgm:cxn modelId="{56460192-CF34-4E92-B5C4-5AD44CBDE919}" type="presOf" srcId="{249F60AB-ADD9-47B3-B884-F53E87820966}" destId="{DE876CC5-0E53-4ADE-B4FF-FDD89E4DFABE}" srcOrd="0" destOrd="0" presId="urn:diagrams.loki3.com/VaryingWidthList+Icon"/>
    <dgm:cxn modelId="{1734E388-6AEB-487C-BE7A-5FF31A01CB7C}" type="presOf" srcId="{09C4562D-716A-42F6-8267-6A43B04F09A9}" destId="{8A55D129-5994-4ACC-9245-4C9D34F33AE6}" srcOrd="0" destOrd="0" presId="urn:diagrams.loki3.com/VaryingWidthList+Icon"/>
    <dgm:cxn modelId="{F569B621-0040-4E87-879D-8B70D0711D45}" type="presOf" srcId="{45A7D18B-8692-4742-9855-1E8CF4CD9213}" destId="{C8045BBB-7985-45ED-80F6-40E9A20F9451}" srcOrd="0" destOrd="0" presId="urn:diagrams.loki3.com/VaryingWidthList+Icon"/>
    <dgm:cxn modelId="{839320C1-8129-4942-8BE2-B59BA28779C8}" srcId="{09C4562D-716A-42F6-8267-6A43B04F09A9}" destId="{45A7D18B-8692-4742-9855-1E8CF4CD9213}" srcOrd="2" destOrd="0" parTransId="{F278D341-5125-4F88-BEEB-C9992D386A6E}" sibTransId="{F5150CBD-36FA-41AC-982D-159BD61D7898}"/>
    <dgm:cxn modelId="{A02BE49F-1ED0-464D-BEE7-6B659DB3AE96}" type="presParOf" srcId="{8A55D129-5994-4ACC-9245-4C9D34F33AE6}" destId="{DE876CC5-0E53-4ADE-B4FF-FDD89E4DFABE}" srcOrd="0" destOrd="0" presId="urn:diagrams.loki3.com/VaryingWidthList+Icon"/>
    <dgm:cxn modelId="{75799804-200D-40C8-A001-5153779288D8}" type="presParOf" srcId="{8A55D129-5994-4ACC-9245-4C9D34F33AE6}" destId="{BCE7051B-37C0-4DD3-B4D0-864ABFA30D71}" srcOrd="1" destOrd="0" presId="urn:diagrams.loki3.com/VaryingWidthList+Icon"/>
    <dgm:cxn modelId="{0A6EC567-72E2-4226-A293-976335FEC099}" type="presParOf" srcId="{8A55D129-5994-4ACC-9245-4C9D34F33AE6}" destId="{F6C2F7F3-52C8-4175-9569-3EA45933D695}" srcOrd="2" destOrd="0" presId="urn:diagrams.loki3.com/VaryingWidthList+Icon"/>
    <dgm:cxn modelId="{868EC5D2-8863-472A-B2A6-1ED10554DB6C}" type="presParOf" srcId="{8A55D129-5994-4ACC-9245-4C9D34F33AE6}" destId="{1B8F518B-A82C-42E7-AC52-BA89C111D9B9}" srcOrd="3" destOrd="0" presId="urn:diagrams.loki3.com/VaryingWidthList+Icon"/>
    <dgm:cxn modelId="{06949FAC-26E3-4EAB-8139-F00DB449E1D3}" type="presParOf" srcId="{8A55D129-5994-4ACC-9245-4C9D34F33AE6}" destId="{C8045BBB-7985-45ED-80F6-40E9A20F9451}" srcOrd="4" destOrd="0" presId="urn:diagrams.loki3.com/VaryingWidthList+Icon"/>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2D34E8-3580-40B3-993B-59E1211172A3}" type="doc">
      <dgm:prSet loTypeId="urn:microsoft.com/office/officeart/2005/8/layout/lProcess1" loCatId="process" qsTypeId="urn:microsoft.com/office/officeart/2005/8/quickstyle/3d2" qsCatId="3D" csTypeId="urn:microsoft.com/office/officeart/2005/8/colors/colorful3" csCatId="colorful" phldr="1"/>
      <dgm:spPr/>
      <dgm:t>
        <a:bodyPr/>
        <a:lstStyle/>
        <a:p>
          <a:endParaRPr lang="en-US"/>
        </a:p>
      </dgm:t>
    </dgm:pt>
    <dgm:pt modelId="{C83BD647-113C-45C0-953B-6F32056D19B7}">
      <dgm:prSet phldrT="[Text]" custT="1"/>
      <dgm:spPr>
        <a:effectLst>
          <a:outerShdw blurRad="50800" dist="38100" dir="2700000" algn="tl" rotWithShape="0">
            <a:prstClr val="black">
              <a:alpha val="40000"/>
            </a:prstClr>
          </a:outerShdw>
        </a:effectLst>
      </dgm:spPr>
      <dgm:t>
        <a:bodyPr/>
        <a:lstStyle/>
        <a:p>
          <a:r>
            <a:rPr lang="en-US" sz="3600" b="1" dirty="0" smtClean="0"/>
            <a:t>ICD-9</a:t>
          </a:r>
          <a:endParaRPr lang="en-US" sz="3600" b="1" dirty="0"/>
        </a:p>
      </dgm:t>
      <dgm:extLst>
        <a:ext uri="{E40237B7-FDA0-4F09-8148-C483321AD2D9}">
          <dgm14:cNvPr xmlns:dgm14="http://schemas.microsoft.com/office/drawing/2010/diagram" xmlns="" id="0" name="" descr="ICD-9&#10; 281.2, Folate-deficiency Anemia&#10;ICD-10&#10; D52.0, Dietary folate deficiency anemia&#10; D52.1, Drug-induced folate deficiency anemia&#10; D52.8, Other folate deficiency anemias&#10; D52.9, Folate deficiency anemia, unspecified&#10;"/>
        </a:ext>
      </dgm:extLst>
    </dgm:pt>
    <dgm:pt modelId="{4EA40A5C-C1B3-4F1F-BD65-3FD21F23561F}" type="parTrans" cxnId="{0681A70A-D553-406A-ADC4-673897345725}">
      <dgm:prSet/>
      <dgm:spPr/>
      <dgm:t>
        <a:bodyPr/>
        <a:lstStyle/>
        <a:p>
          <a:endParaRPr lang="en-US" sz="2800"/>
        </a:p>
      </dgm:t>
    </dgm:pt>
    <dgm:pt modelId="{6694B36A-8E0C-4C8B-A853-3B73E5B3F6B1}" type="sibTrans" cxnId="{0681A70A-D553-406A-ADC4-673897345725}">
      <dgm:prSet custT="1"/>
      <dgm:spPr>
        <a:effectLst>
          <a:outerShdw blurRad="50800" dist="38100" dir="2700000" algn="tl" rotWithShape="0">
            <a:prstClr val="black">
              <a:alpha val="40000"/>
            </a:prstClr>
          </a:outerShdw>
        </a:effectLst>
      </dgm:spPr>
      <dgm:t>
        <a:bodyPr/>
        <a:lstStyle/>
        <a:p>
          <a:endParaRPr lang="en-US" sz="2800"/>
        </a:p>
      </dgm:t>
    </dgm:pt>
    <dgm:pt modelId="{8D76B4CD-EC8E-4C31-9BEA-9406EB0FF364}">
      <dgm:prSet phldrT="[Text]" custT="1"/>
      <dgm:spPr>
        <a:effectLst>
          <a:outerShdw blurRad="50800" dist="38100" dir="2700000" algn="tl" rotWithShape="0">
            <a:prstClr val="black">
              <a:alpha val="40000"/>
            </a:prstClr>
          </a:outerShdw>
        </a:effectLst>
      </dgm:spPr>
      <dgm:t>
        <a:bodyPr/>
        <a:lstStyle/>
        <a:p>
          <a:pPr algn="ctr"/>
          <a:r>
            <a:rPr lang="en-US" sz="2800" smtClean="0"/>
            <a:t>281.2 - Folate-deficiency anemia</a:t>
          </a:r>
          <a:endParaRPr lang="en-US" sz="2800" dirty="0"/>
        </a:p>
      </dgm:t>
      <dgm:extLst>
        <a:ext uri="{E40237B7-FDA0-4F09-8148-C483321AD2D9}">
          <dgm14:cNvPr xmlns:dgm14="http://schemas.microsoft.com/office/drawing/2010/diagram" xmlns="" id="0" name="" descr="ICD-9&#10; 281.2, Folate-deficiency Anemia&#10;ICD-10&#10; D52.0, Dietary folate deficiency anemia&#10; D52.1, Drug-induced folate deficiency anemia&#10; D52.8, Other folate deficiency anemias&#10; D52.9, Folate deficiency anemia, unspecified&#10;"/>
        </a:ext>
      </dgm:extLst>
    </dgm:pt>
    <dgm:pt modelId="{66D5004B-2551-4698-BF17-7EA7A1FE81B6}" type="parTrans" cxnId="{D2FF8D60-8F32-4BD0-B49D-73681F53CCA7}">
      <dgm:prSet/>
      <dgm:spPr/>
      <dgm:t>
        <a:bodyPr/>
        <a:lstStyle/>
        <a:p>
          <a:endParaRPr lang="en-US" sz="2800"/>
        </a:p>
      </dgm:t>
      <dgm:extLst>
        <a:ext uri="{E40237B7-FDA0-4F09-8148-C483321AD2D9}">
          <dgm14:cNvPr xmlns:dgm14="http://schemas.microsoft.com/office/drawing/2010/diagram" xmlns="" id="0" name="" descr="ICD-9&#10; 281.2, Folate-deficiency Anemia&#10;ICD-10&#10; D52.0, Dietary folate deficiency anemia&#10; D52.1, Drug-induced folate deficiency anemia&#10; D52.8, Other folate deficiency anemias&#10; D52.9, Folate deficiency anemia, unspecified&#10;"/>
        </a:ext>
      </dgm:extLst>
    </dgm:pt>
    <dgm:pt modelId="{B7BB2405-E4DB-41FC-9CC7-835848962DDD}" type="sibTrans" cxnId="{D2FF8D60-8F32-4BD0-B49D-73681F53CCA7}">
      <dgm:prSet/>
      <dgm:spPr/>
      <dgm:t>
        <a:bodyPr/>
        <a:lstStyle/>
        <a:p>
          <a:endParaRPr lang="en-US" sz="2800"/>
        </a:p>
      </dgm:t>
    </dgm:pt>
    <dgm:pt modelId="{AAD136FD-2464-486B-B037-78198806A49D}">
      <dgm:prSet phldrT="[Text]" custT="1"/>
      <dgm:spPr>
        <a:effectLst>
          <a:outerShdw blurRad="50800" dist="38100" dir="2700000" algn="tl" rotWithShape="0">
            <a:prstClr val="black">
              <a:alpha val="40000"/>
            </a:prstClr>
          </a:outerShdw>
        </a:effectLst>
      </dgm:spPr>
      <dgm:t>
        <a:bodyPr/>
        <a:lstStyle/>
        <a:p>
          <a:r>
            <a:rPr lang="en-US" sz="3600" b="1" dirty="0" smtClean="0"/>
            <a:t>ICD-10</a:t>
          </a:r>
          <a:endParaRPr lang="en-US" sz="3600" b="1" dirty="0"/>
        </a:p>
      </dgm:t>
      <dgm:extLst>
        <a:ext uri="{E40237B7-FDA0-4F09-8148-C483321AD2D9}">
          <dgm14:cNvPr xmlns:dgm14="http://schemas.microsoft.com/office/drawing/2010/diagram" xmlns="" id="0" name="" descr="ICD-9&#10; 281.2, Folate-deficiency Anemia&#10;ICD-10&#10; D52.0, Dietary folate deficiency anemia&#10; D52.1, Drug-induced folate deficiency anemia&#10; D52.8, Other folate deficiency anemias&#10; D52.9, Folate deficiency anemia, unspecified&#10;"/>
        </a:ext>
      </dgm:extLst>
    </dgm:pt>
    <dgm:pt modelId="{E235DB91-EC53-4D9C-B56C-2286278B6269}" type="parTrans" cxnId="{0AF26B88-9968-41DE-8775-E1E96697D003}">
      <dgm:prSet/>
      <dgm:spPr/>
      <dgm:t>
        <a:bodyPr/>
        <a:lstStyle/>
        <a:p>
          <a:endParaRPr lang="en-US" sz="2800"/>
        </a:p>
      </dgm:t>
    </dgm:pt>
    <dgm:pt modelId="{CA1902DD-C5AB-43DE-B41F-370028C7B854}" type="sibTrans" cxnId="{0AF26B88-9968-41DE-8775-E1E96697D003}">
      <dgm:prSet/>
      <dgm:spPr/>
      <dgm:t>
        <a:bodyPr/>
        <a:lstStyle/>
        <a:p>
          <a:endParaRPr lang="en-US" sz="2800"/>
        </a:p>
      </dgm:t>
    </dgm:pt>
    <dgm:pt modelId="{796433E5-B061-4ED8-B380-F75754C2349B}">
      <dgm:prSet phldrT="[Text]" custT="1"/>
      <dgm:spPr>
        <a:effectLst>
          <a:outerShdw blurRad="50800" dist="38100" dir="2700000" algn="tl" rotWithShape="0">
            <a:prstClr val="black">
              <a:alpha val="40000"/>
            </a:prstClr>
          </a:outerShdw>
        </a:effectLst>
      </dgm:spPr>
      <dgm:t>
        <a:bodyPr/>
        <a:lstStyle/>
        <a:p>
          <a:pPr algn="ctr"/>
          <a:r>
            <a:rPr lang="en-US" sz="2800" smtClean="0"/>
            <a:t>D52.0 - Dietary </a:t>
          </a:r>
          <a:r>
            <a:rPr lang="en-US" sz="2800" dirty="0" smtClean="0"/>
            <a:t>folate deficiency anemia</a:t>
          </a:r>
          <a:endParaRPr lang="en-US" sz="2800" dirty="0"/>
        </a:p>
      </dgm:t>
      <dgm:extLst>
        <a:ext uri="{E40237B7-FDA0-4F09-8148-C483321AD2D9}">
          <dgm14:cNvPr xmlns:dgm14="http://schemas.microsoft.com/office/drawing/2010/diagram" xmlns="" id="0" name="" descr="ICD-9&#10; 281.2, Folate-deficiency Anemia&#10;ICD-10&#10; D52.0, Dietary folate deficiency anemia&#10; D52.1, Drug-induced folate deficiency anemia&#10; D52.8, Other folate deficiency anemias&#10; D52.9, Folate deficiency anemia, unspecified&#10;"/>
        </a:ext>
      </dgm:extLst>
    </dgm:pt>
    <dgm:pt modelId="{FCD03ED2-01CC-495B-A445-3633D24B32ED}" type="parTrans" cxnId="{866BCC03-84E2-458A-8AFA-428D3633170B}">
      <dgm:prSet/>
      <dgm:spPr/>
      <dgm:t>
        <a:bodyPr/>
        <a:lstStyle/>
        <a:p>
          <a:endParaRPr lang="en-US" sz="2800"/>
        </a:p>
      </dgm:t>
      <dgm:extLst>
        <a:ext uri="{E40237B7-FDA0-4F09-8148-C483321AD2D9}">
          <dgm14:cNvPr xmlns:dgm14="http://schemas.microsoft.com/office/drawing/2010/diagram" xmlns="" id="0" name="" descr="ICD-9&#10; 281.2, Folate-deficiency Anemia&#10;ICD-10&#10; D52.0, Dietary folate deficiency anemia&#10; D52.1, Drug-induced folate deficiency anemia&#10; D52.8, Other folate deficiency anemias&#10; D52.9, Folate deficiency anemia, unspecified&#10;"/>
        </a:ext>
      </dgm:extLst>
    </dgm:pt>
    <dgm:pt modelId="{C7C7442F-F6A8-4C1B-B545-0CFB1D5BFC03}" type="sibTrans" cxnId="{866BCC03-84E2-458A-8AFA-428D3633170B}">
      <dgm:prSet/>
      <dgm:spPr/>
      <dgm:t>
        <a:bodyPr/>
        <a:lstStyle/>
        <a:p>
          <a:endParaRPr lang="en-US" sz="2800"/>
        </a:p>
      </dgm:t>
      <dgm:extLst>
        <a:ext uri="{E40237B7-FDA0-4F09-8148-C483321AD2D9}">
          <dgm14:cNvPr xmlns:dgm14="http://schemas.microsoft.com/office/drawing/2010/diagram" xmlns="" id="0" name="" descr="ICD-9&#10; 281.2, Folate-deficiency Anemia&#10;ICD-10&#10; D52.0, Dietary folate deficiency anemia&#10; D52.1, Drug-induced folate deficiency anemia&#10; D52.8, Other folate deficiency anemias&#10; D52.9, Folate deficiency anemia, unspecified&#10;"/>
        </a:ext>
      </dgm:extLst>
    </dgm:pt>
    <dgm:pt modelId="{DFB9B890-3ADF-4FFC-BCD6-EA71C45778AE}">
      <dgm:prSet custT="1"/>
      <dgm:spPr>
        <a:effectLst>
          <a:outerShdw blurRad="50800" dist="38100" dir="2700000" algn="tl" rotWithShape="0">
            <a:prstClr val="black">
              <a:alpha val="40000"/>
            </a:prstClr>
          </a:outerShdw>
        </a:effectLst>
      </dgm:spPr>
      <dgm:t>
        <a:bodyPr/>
        <a:lstStyle/>
        <a:p>
          <a:r>
            <a:rPr lang="en-US" sz="2800" smtClean="0"/>
            <a:t>D52.1 - Drug-induced </a:t>
          </a:r>
          <a:r>
            <a:rPr lang="en-US" sz="2800" dirty="0" smtClean="0"/>
            <a:t>folate deficiency anemia</a:t>
          </a:r>
          <a:endParaRPr lang="en-US" sz="2800" dirty="0"/>
        </a:p>
      </dgm:t>
      <dgm:extLst>
        <a:ext uri="{E40237B7-FDA0-4F09-8148-C483321AD2D9}">
          <dgm14:cNvPr xmlns:dgm14="http://schemas.microsoft.com/office/drawing/2010/diagram" xmlns="" id="0" name="" descr="ICD-9&#10; 281.2, Folate-deficiency Anemia&#10;ICD-10&#10; D52.0, Dietary folate deficiency anemia&#10; D52.1, Drug-induced folate deficiency anemia&#10; D52.8, Other folate deficiency anemias&#10; D52.9, Folate deficiency anemia, unspecified&#10;"/>
        </a:ext>
      </dgm:extLst>
    </dgm:pt>
    <dgm:pt modelId="{D035EEC0-910C-428F-8EAA-0A9229352449}" type="parTrans" cxnId="{1EE45641-ED8E-4931-8FDA-9D774FAA8A54}">
      <dgm:prSet/>
      <dgm:spPr/>
      <dgm:t>
        <a:bodyPr/>
        <a:lstStyle/>
        <a:p>
          <a:endParaRPr lang="en-US" sz="2800"/>
        </a:p>
      </dgm:t>
    </dgm:pt>
    <dgm:pt modelId="{7EB8D866-9C0B-448C-AD46-AC23288E6388}" type="sibTrans" cxnId="{1EE45641-ED8E-4931-8FDA-9D774FAA8A54}">
      <dgm:prSet/>
      <dgm:spPr/>
      <dgm:t>
        <a:bodyPr/>
        <a:lstStyle/>
        <a:p>
          <a:endParaRPr lang="en-US" sz="2800"/>
        </a:p>
      </dgm:t>
      <dgm:extLst>
        <a:ext uri="{E40237B7-FDA0-4F09-8148-C483321AD2D9}">
          <dgm14:cNvPr xmlns:dgm14="http://schemas.microsoft.com/office/drawing/2010/diagram" xmlns="" id="0" name="" descr="ICD-9&#10; 281.2, Folate-deficiency Anemia&#10;ICD-10&#10; D52.0, Dietary folate deficiency anemia&#10; D52.1, Drug-induced folate deficiency anemia&#10; D52.8, Other folate deficiency anemias&#10; D52.9, Folate deficiency anemia, unspecified&#10;"/>
        </a:ext>
      </dgm:extLst>
    </dgm:pt>
    <dgm:pt modelId="{9A25EC21-3994-4BCC-90AD-89578B69C864}">
      <dgm:prSet custT="1"/>
      <dgm:spPr>
        <a:effectLst>
          <a:outerShdw blurRad="50800" dist="38100" dir="2700000" algn="tl" rotWithShape="0">
            <a:prstClr val="black">
              <a:alpha val="40000"/>
            </a:prstClr>
          </a:outerShdw>
        </a:effectLst>
      </dgm:spPr>
      <dgm:t>
        <a:bodyPr/>
        <a:lstStyle/>
        <a:p>
          <a:r>
            <a:rPr lang="en-US" sz="2800" smtClean="0"/>
            <a:t>D52.8 - Other </a:t>
          </a:r>
          <a:r>
            <a:rPr lang="en-US" sz="2800" dirty="0" smtClean="0"/>
            <a:t>folate deficiency anemias</a:t>
          </a:r>
          <a:endParaRPr lang="en-US" sz="2800" dirty="0"/>
        </a:p>
      </dgm:t>
      <dgm:extLst>
        <a:ext uri="{E40237B7-FDA0-4F09-8148-C483321AD2D9}">
          <dgm14:cNvPr xmlns:dgm14="http://schemas.microsoft.com/office/drawing/2010/diagram" xmlns="" id="0" name="" descr="ICD-9&#10; 281.2, Folate-deficiency Anemia&#10;ICD-10&#10; D52.0, Dietary folate deficiency anemia&#10; D52.1, Drug-induced folate deficiency anemia&#10; D52.8, Other folate deficiency anemias&#10; D52.9, Folate deficiency anemia, unspecified&#10;"/>
        </a:ext>
      </dgm:extLst>
    </dgm:pt>
    <dgm:pt modelId="{78B03111-4AAE-4849-A26F-77551CD09D4C}" type="parTrans" cxnId="{1AF976F6-E366-41BA-93E5-076C3194BDB9}">
      <dgm:prSet/>
      <dgm:spPr/>
      <dgm:t>
        <a:bodyPr/>
        <a:lstStyle/>
        <a:p>
          <a:endParaRPr lang="en-US" sz="2800"/>
        </a:p>
      </dgm:t>
    </dgm:pt>
    <dgm:pt modelId="{EB5E8FBD-81BA-4BE6-9755-4FCD11B5AA81}" type="sibTrans" cxnId="{1AF976F6-E366-41BA-93E5-076C3194BDB9}">
      <dgm:prSet/>
      <dgm:spPr/>
      <dgm:t>
        <a:bodyPr/>
        <a:lstStyle/>
        <a:p>
          <a:endParaRPr lang="en-US" sz="2800"/>
        </a:p>
      </dgm:t>
      <dgm:extLst>
        <a:ext uri="{E40237B7-FDA0-4F09-8148-C483321AD2D9}">
          <dgm14:cNvPr xmlns:dgm14="http://schemas.microsoft.com/office/drawing/2010/diagram" xmlns="" id="0" name="" descr="ICD-9&#10; 281.2, Folate-deficiency Anemia&#10;ICD-10&#10; D52.0, Dietary folate deficiency anemia&#10; D52.1, Drug-induced folate deficiency anemia&#10; D52.8, Other folate deficiency anemias&#10; D52.9, Folate deficiency anemia, unspecified&#10;"/>
        </a:ext>
      </dgm:extLst>
    </dgm:pt>
    <dgm:pt modelId="{93A595A4-2717-4086-9B01-720F6EED1E36}">
      <dgm:prSet custT="1"/>
      <dgm:spPr>
        <a:effectLst>
          <a:outerShdw blurRad="50800" dist="38100" dir="2700000" algn="tl" rotWithShape="0">
            <a:prstClr val="black">
              <a:alpha val="40000"/>
            </a:prstClr>
          </a:outerShdw>
        </a:effectLst>
      </dgm:spPr>
      <dgm:t>
        <a:bodyPr/>
        <a:lstStyle/>
        <a:p>
          <a:r>
            <a:rPr lang="en-US" sz="2800" smtClean="0"/>
            <a:t>D52.9 - Folate </a:t>
          </a:r>
          <a:r>
            <a:rPr lang="en-US" sz="2800" dirty="0" smtClean="0"/>
            <a:t>deficiency anemia, unspecified</a:t>
          </a:r>
          <a:endParaRPr lang="en-US" sz="2800" dirty="0"/>
        </a:p>
      </dgm:t>
      <dgm:extLst>
        <a:ext uri="{E40237B7-FDA0-4F09-8148-C483321AD2D9}">
          <dgm14:cNvPr xmlns:dgm14="http://schemas.microsoft.com/office/drawing/2010/diagram" xmlns="" id="0" name="" descr="ICD-9&#10; 281.2, Folate-deficiency Anemia&#10;ICD-10&#10; D52.0, Dietary folate deficiency anemia&#10; D52.1, Drug-induced folate deficiency anemia&#10; D52.8, Other folate deficiency anemias&#10; D52.9, Folate deficiency anemia, unspecified&#10;"/>
        </a:ext>
      </dgm:extLst>
    </dgm:pt>
    <dgm:pt modelId="{2E5CCEE9-1D90-4225-BDD1-21755BB30D04}" type="parTrans" cxnId="{6DEC38A5-4D0B-4FA4-ABEB-3CB135EEF666}">
      <dgm:prSet/>
      <dgm:spPr/>
      <dgm:t>
        <a:bodyPr/>
        <a:lstStyle/>
        <a:p>
          <a:endParaRPr lang="en-US" sz="2800"/>
        </a:p>
      </dgm:t>
    </dgm:pt>
    <dgm:pt modelId="{FCC17DBA-CF75-4516-81FD-DF920546D61D}" type="sibTrans" cxnId="{6DEC38A5-4D0B-4FA4-ABEB-3CB135EEF666}">
      <dgm:prSet/>
      <dgm:spPr/>
      <dgm:t>
        <a:bodyPr/>
        <a:lstStyle/>
        <a:p>
          <a:endParaRPr lang="en-US" sz="2800"/>
        </a:p>
      </dgm:t>
    </dgm:pt>
    <dgm:pt modelId="{6DAC2CC0-C0C3-4860-A64B-718B1CF825B8}" type="pres">
      <dgm:prSet presAssocID="{882D34E8-3580-40B3-993B-59E1211172A3}" presName="Name0" presStyleCnt="0">
        <dgm:presLayoutVars>
          <dgm:dir/>
          <dgm:animLvl val="lvl"/>
          <dgm:resizeHandles val="exact"/>
        </dgm:presLayoutVars>
      </dgm:prSet>
      <dgm:spPr/>
      <dgm:t>
        <a:bodyPr/>
        <a:lstStyle/>
        <a:p>
          <a:endParaRPr lang="en-US"/>
        </a:p>
      </dgm:t>
    </dgm:pt>
    <dgm:pt modelId="{B490A60B-879D-4AC9-B8CA-995876674181}" type="pres">
      <dgm:prSet presAssocID="{C83BD647-113C-45C0-953B-6F32056D19B7}" presName="vertFlow" presStyleCnt="0"/>
      <dgm:spPr/>
    </dgm:pt>
    <dgm:pt modelId="{C67A9BB5-38A2-4AA7-88D6-F3BCB46876B1}" type="pres">
      <dgm:prSet presAssocID="{C83BD647-113C-45C0-953B-6F32056D19B7}" presName="header" presStyleLbl="node1" presStyleIdx="0" presStyleCnt="2" custScaleX="121000" custScaleY="121000"/>
      <dgm:spPr/>
      <dgm:t>
        <a:bodyPr/>
        <a:lstStyle/>
        <a:p>
          <a:endParaRPr lang="en-US"/>
        </a:p>
      </dgm:t>
    </dgm:pt>
    <dgm:pt modelId="{72C08624-8493-4DE7-9179-0F7A51E0B676}" type="pres">
      <dgm:prSet presAssocID="{66D5004B-2551-4698-BF17-7EA7A1FE81B6}" presName="parTrans" presStyleLbl="sibTrans2D1" presStyleIdx="0" presStyleCnt="5"/>
      <dgm:spPr/>
      <dgm:t>
        <a:bodyPr/>
        <a:lstStyle/>
        <a:p>
          <a:endParaRPr lang="en-US"/>
        </a:p>
      </dgm:t>
    </dgm:pt>
    <dgm:pt modelId="{03BCBE05-A187-4C03-A1D7-C458FBDD6471}" type="pres">
      <dgm:prSet presAssocID="{8D76B4CD-EC8E-4C31-9BEA-9406EB0FF364}" presName="child" presStyleLbl="alignAccFollowNode1" presStyleIdx="0" presStyleCnt="5" custScaleX="121000" custScaleY="121000">
        <dgm:presLayoutVars>
          <dgm:chMax val="0"/>
          <dgm:bulletEnabled val="1"/>
        </dgm:presLayoutVars>
      </dgm:prSet>
      <dgm:spPr/>
      <dgm:t>
        <a:bodyPr/>
        <a:lstStyle/>
        <a:p>
          <a:endParaRPr lang="en-US"/>
        </a:p>
      </dgm:t>
    </dgm:pt>
    <dgm:pt modelId="{093EAB32-A964-47D4-B20D-48D7045EC9B7}" type="pres">
      <dgm:prSet presAssocID="{C83BD647-113C-45C0-953B-6F32056D19B7}" presName="hSp" presStyleCnt="0"/>
      <dgm:spPr/>
    </dgm:pt>
    <dgm:pt modelId="{A816A4F1-26F0-42DC-848D-308C90456E07}" type="pres">
      <dgm:prSet presAssocID="{AAD136FD-2464-486B-B037-78198806A49D}" presName="vertFlow" presStyleCnt="0"/>
      <dgm:spPr/>
    </dgm:pt>
    <dgm:pt modelId="{62AEA683-7D12-4920-85C3-5326933115DE}" type="pres">
      <dgm:prSet presAssocID="{AAD136FD-2464-486B-B037-78198806A49D}" presName="header" presStyleLbl="node1" presStyleIdx="1" presStyleCnt="2" custScaleX="121000" custScaleY="121000"/>
      <dgm:spPr/>
      <dgm:t>
        <a:bodyPr/>
        <a:lstStyle/>
        <a:p>
          <a:endParaRPr lang="en-US"/>
        </a:p>
      </dgm:t>
    </dgm:pt>
    <dgm:pt modelId="{3273CD1C-C894-45F4-A1E5-CEB18606407B}" type="pres">
      <dgm:prSet presAssocID="{FCD03ED2-01CC-495B-A445-3633D24B32ED}" presName="parTrans" presStyleLbl="sibTrans2D1" presStyleIdx="1" presStyleCnt="5"/>
      <dgm:spPr/>
      <dgm:t>
        <a:bodyPr/>
        <a:lstStyle/>
        <a:p>
          <a:endParaRPr lang="en-US"/>
        </a:p>
      </dgm:t>
    </dgm:pt>
    <dgm:pt modelId="{4C7C1C31-664F-41AB-82AE-8E13C59F4569}" type="pres">
      <dgm:prSet presAssocID="{796433E5-B061-4ED8-B380-F75754C2349B}" presName="child" presStyleLbl="alignAccFollowNode1" presStyleIdx="1" presStyleCnt="5" custScaleX="121000" custScaleY="121000">
        <dgm:presLayoutVars>
          <dgm:chMax val="0"/>
          <dgm:bulletEnabled val="1"/>
        </dgm:presLayoutVars>
      </dgm:prSet>
      <dgm:spPr/>
      <dgm:t>
        <a:bodyPr/>
        <a:lstStyle/>
        <a:p>
          <a:endParaRPr lang="en-US"/>
        </a:p>
      </dgm:t>
    </dgm:pt>
    <dgm:pt modelId="{19D52E43-4C27-49B3-B873-570CB97343CC}" type="pres">
      <dgm:prSet presAssocID="{C7C7442F-F6A8-4C1B-B545-0CFB1D5BFC03}" presName="sibTrans" presStyleLbl="sibTrans2D1" presStyleIdx="2" presStyleCnt="5"/>
      <dgm:spPr/>
      <dgm:t>
        <a:bodyPr/>
        <a:lstStyle/>
        <a:p>
          <a:endParaRPr lang="en-US"/>
        </a:p>
      </dgm:t>
    </dgm:pt>
    <dgm:pt modelId="{F71F8E82-A395-4765-94A5-A5BF53F47105}" type="pres">
      <dgm:prSet presAssocID="{DFB9B890-3ADF-4FFC-BCD6-EA71C45778AE}" presName="child" presStyleLbl="alignAccFollowNode1" presStyleIdx="2" presStyleCnt="5" custScaleX="121000" custScaleY="121000">
        <dgm:presLayoutVars>
          <dgm:chMax val="0"/>
          <dgm:bulletEnabled val="1"/>
        </dgm:presLayoutVars>
      </dgm:prSet>
      <dgm:spPr/>
      <dgm:t>
        <a:bodyPr/>
        <a:lstStyle/>
        <a:p>
          <a:endParaRPr lang="en-US"/>
        </a:p>
      </dgm:t>
    </dgm:pt>
    <dgm:pt modelId="{D3ADDC7F-7EF8-482C-99B4-F1CA86AE5C71}" type="pres">
      <dgm:prSet presAssocID="{7EB8D866-9C0B-448C-AD46-AC23288E6388}" presName="sibTrans" presStyleLbl="sibTrans2D1" presStyleIdx="3" presStyleCnt="5"/>
      <dgm:spPr/>
      <dgm:t>
        <a:bodyPr/>
        <a:lstStyle/>
        <a:p>
          <a:endParaRPr lang="en-US"/>
        </a:p>
      </dgm:t>
    </dgm:pt>
    <dgm:pt modelId="{45A59654-0B98-4AE5-9433-1CD2E5F74FEB}" type="pres">
      <dgm:prSet presAssocID="{9A25EC21-3994-4BCC-90AD-89578B69C864}" presName="child" presStyleLbl="alignAccFollowNode1" presStyleIdx="3" presStyleCnt="5" custScaleX="121000" custScaleY="121000">
        <dgm:presLayoutVars>
          <dgm:chMax val="0"/>
          <dgm:bulletEnabled val="1"/>
        </dgm:presLayoutVars>
      </dgm:prSet>
      <dgm:spPr/>
      <dgm:t>
        <a:bodyPr/>
        <a:lstStyle/>
        <a:p>
          <a:endParaRPr lang="en-US"/>
        </a:p>
      </dgm:t>
    </dgm:pt>
    <dgm:pt modelId="{5BEAB162-9139-46C7-B157-BC298480A924}" type="pres">
      <dgm:prSet presAssocID="{EB5E8FBD-81BA-4BE6-9755-4FCD11B5AA81}" presName="sibTrans" presStyleLbl="sibTrans2D1" presStyleIdx="4" presStyleCnt="5"/>
      <dgm:spPr/>
      <dgm:t>
        <a:bodyPr/>
        <a:lstStyle/>
        <a:p>
          <a:endParaRPr lang="en-US"/>
        </a:p>
      </dgm:t>
    </dgm:pt>
    <dgm:pt modelId="{A62468B8-B322-434E-B470-DD6EFB31704C}" type="pres">
      <dgm:prSet presAssocID="{93A595A4-2717-4086-9B01-720F6EED1E36}" presName="child" presStyleLbl="alignAccFollowNode1" presStyleIdx="4" presStyleCnt="5" custScaleX="121000" custScaleY="121000">
        <dgm:presLayoutVars>
          <dgm:chMax val="0"/>
          <dgm:bulletEnabled val="1"/>
        </dgm:presLayoutVars>
      </dgm:prSet>
      <dgm:spPr/>
      <dgm:t>
        <a:bodyPr/>
        <a:lstStyle/>
        <a:p>
          <a:endParaRPr lang="en-US"/>
        </a:p>
      </dgm:t>
    </dgm:pt>
  </dgm:ptLst>
  <dgm:cxnLst>
    <dgm:cxn modelId="{866BCC03-84E2-458A-8AFA-428D3633170B}" srcId="{AAD136FD-2464-486B-B037-78198806A49D}" destId="{796433E5-B061-4ED8-B380-F75754C2349B}" srcOrd="0" destOrd="0" parTransId="{FCD03ED2-01CC-495B-A445-3633D24B32ED}" sibTransId="{C7C7442F-F6A8-4C1B-B545-0CFB1D5BFC03}"/>
    <dgm:cxn modelId="{8247EA32-7F01-4869-8B41-1EFC1EA2C43F}" type="presOf" srcId="{882D34E8-3580-40B3-993B-59E1211172A3}" destId="{6DAC2CC0-C0C3-4860-A64B-718B1CF825B8}" srcOrd="0" destOrd="0" presId="urn:microsoft.com/office/officeart/2005/8/layout/lProcess1"/>
    <dgm:cxn modelId="{1AF976F6-E366-41BA-93E5-076C3194BDB9}" srcId="{AAD136FD-2464-486B-B037-78198806A49D}" destId="{9A25EC21-3994-4BCC-90AD-89578B69C864}" srcOrd="2" destOrd="0" parTransId="{78B03111-4AAE-4849-A26F-77551CD09D4C}" sibTransId="{EB5E8FBD-81BA-4BE6-9755-4FCD11B5AA81}"/>
    <dgm:cxn modelId="{EB7D48A9-A85A-4B81-95D4-E889F1DDA329}" type="presOf" srcId="{66D5004B-2551-4698-BF17-7EA7A1FE81B6}" destId="{72C08624-8493-4DE7-9179-0F7A51E0B676}" srcOrd="0" destOrd="0" presId="urn:microsoft.com/office/officeart/2005/8/layout/lProcess1"/>
    <dgm:cxn modelId="{AA76B298-823B-44DF-ADB3-01BF71A61050}" type="presOf" srcId="{FCD03ED2-01CC-495B-A445-3633D24B32ED}" destId="{3273CD1C-C894-45F4-A1E5-CEB18606407B}" srcOrd="0" destOrd="0" presId="urn:microsoft.com/office/officeart/2005/8/layout/lProcess1"/>
    <dgm:cxn modelId="{355E7788-49FC-4186-B5DF-CB0BF60DE05D}" type="presOf" srcId="{8D76B4CD-EC8E-4C31-9BEA-9406EB0FF364}" destId="{03BCBE05-A187-4C03-A1D7-C458FBDD6471}" srcOrd="0" destOrd="0" presId="urn:microsoft.com/office/officeart/2005/8/layout/lProcess1"/>
    <dgm:cxn modelId="{BDF6DFD4-3C5E-4A6C-B03D-321AB9C728F1}" type="presOf" srcId="{AAD136FD-2464-486B-B037-78198806A49D}" destId="{62AEA683-7D12-4920-85C3-5326933115DE}" srcOrd="0" destOrd="0" presId="urn:microsoft.com/office/officeart/2005/8/layout/lProcess1"/>
    <dgm:cxn modelId="{1EE45641-ED8E-4931-8FDA-9D774FAA8A54}" srcId="{AAD136FD-2464-486B-B037-78198806A49D}" destId="{DFB9B890-3ADF-4FFC-BCD6-EA71C45778AE}" srcOrd="1" destOrd="0" parTransId="{D035EEC0-910C-428F-8EAA-0A9229352449}" sibTransId="{7EB8D866-9C0B-448C-AD46-AC23288E6388}"/>
    <dgm:cxn modelId="{0961377A-E3AE-43C3-A5D2-87C009A28142}" type="presOf" srcId="{9A25EC21-3994-4BCC-90AD-89578B69C864}" destId="{45A59654-0B98-4AE5-9433-1CD2E5F74FEB}" srcOrd="0" destOrd="0" presId="urn:microsoft.com/office/officeart/2005/8/layout/lProcess1"/>
    <dgm:cxn modelId="{7F8904C5-EEEA-458F-9CFD-B328952CC7DD}" type="presOf" srcId="{93A595A4-2717-4086-9B01-720F6EED1E36}" destId="{A62468B8-B322-434E-B470-DD6EFB31704C}" srcOrd="0" destOrd="0" presId="urn:microsoft.com/office/officeart/2005/8/layout/lProcess1"/>
    <dgm:cxn modelId="{CBF7901F-4371-4DE2-9181-9F377B04F366}" type="presOf" srcId="{796433E5-B061-4ED8-B380-F75754C2349B}" destId="{4C7C1C31-664F-41AB-82AE-8E13C59F4569}" srcOrd="0" destOrd="0" presId="urn:microsoft.com/office/officeart/2005/8/layout/lProcess1"/>
    <dgm:cxn modelId="{0AF26B88-9968-41DE-8775-E1E96697D003}" srcId="{882D34E8-3580-40B3-993B-59E1211172A3}" destId="{AAD136FD-2464-486B-B037-78198806A49D}" srcOrd="1" destOrd="0" parTransId="{E235DB91-EC53-4D9C-B56C-2286278B6269}" sibTransId="{CA1902DD-C5AB-43DE-B41F-370028C7B854}"/>
    <dgm:cxn modelId="{9871C611-F2DF-4BA9-89B1-C928C043FB02}" type="presOf" srcId="{7EB8D866-9C0B-448C-AD46-AC23288E6388}" destId="{D3ADDC7F-7EF8-482C-99B4-F1CA86AE5C71}" srcOrd="0" destOrd="0" presId="urn:microsoft.com/office/officeart/2005/8/layout/lProcess1"/>
    <dgm:cxn modelId="{D2FF8D60-8F32-4BD0-B49D-73681F53CCA7}" srcId="{C83BD647-113C-45C0-953B-6F32056D19B7}" destId="{8D76B4CD-EC8E-4C31-9BEA-9406EB0FF364}" srcOrd="0" destOrd="0" parTransId="{66D5004B-2551-4698-BF17-7EA7A1FE81B6}" sibTransId="{B7BB2405-E4DB-41FC-9CC7-835848962DDD}"/>
    <dgm:cxn modelId="{6AF65917-533A-4AC4-8145-21F41C4F7001}" type="presOf" srcId="{C83BD647-113C-45C0-953B-6F32056D19B7}" destId="{C67A9BB5-38A2-4AA7-88D6-F3BCB46876B1}" srcOrd="0" destOrd="0" presId="urn:microsoft.com/office/officeart/2005/8/layout/lProcess1"/>
    <dgm:cxn modelId="{9D676E8B-FCE3-4559-A794-528791CA0439}" type="presOf" srcId="{DFB9B890-3ADF-4FFC-BCD6-EA71C45778AE}" destId="{F71F8E82-A395-4765-94A5-A5BF53F47105}" srcOrd="0" destOrd="0" presId="urn:microsoft.com/office/officeart/2005/8/layout/lProcess1"/>
    <dgm:cxn modelId="{EBE0006D-EF90-4BC5-998E-3CD5B9F7FDAA}" type="presOf" srcId="{EB5E8FBD-81BA-4BE6-9755-4FCD11B5AA81}" destId="{5BEAB162-9139-46C7-B157-BC298480A924}" srcOrd="0" destOrd="0" presId="urn:microsoft.com/office/officeart/2005/8/layout/lProcess1"/>
    <dgm:cxn modelId="{6DEC38A5-4D0B-4FA4-ABEB-3CB135EEF666}" srcId="{AAD136FD-2464-486B-B037-78198806A49D}" destId="{93A595A4-2717-4086-9B01-720F6EED1E36}" srcOrd="3" destOrd="0" parTransId="{2E5CCEE9-1D90-4225-BDD1-21755BB30D04}" sibTransId="{FCC17DBA-CF75-4516-81FD-DF920546D61D}"/>
    <dgm:cxn modelId="{7624C764-3ADB-45AE-BD10-A1C8377B7631}" type="presOf" srcId="{C7C7442F-F6A8-4C1B-B545-0CFB1D5BFC03}" destId="{19D52E43-4C27-49B3-B873-570CB97343CC}" srcOrd="0" destOrd="0" presId="urn:microsoft.com/office/officeart/2005/8/layout/lProcess1"/>
    <dgm:cxn modelId="{0681A70A-D553-406A-ADC4-673897345725}" srcId="{882D34E8-3580-40B3-993B-59E1211172A3}" destId="{C83BD647-113C-45C0-953B-6F32056D19B7}" srcOrd="0" destOrd="0" parTransId="{4EA40A5C-C1B3-4F1F-BD65-3FD21F23561F}" sibTransId="{6694B36A-8E0C-4C8B-A853-3B73E5B3F6B1}"/>
    <dgm:cxn modelId="{D0AB71F0-7CC6-4DE7-A41B-09349F18AFA6}" type="presParOf" srcId="{6DAC2CC0-C0C3-4860-A64B-718B1CF825B8}" destId="{B490A60B-879D-4AC9-B8CA-995876674181}" srcOrd="0" destOrd="0" presId="urn:microsoft.com/office/officeart/2005/8/layout/lProcess1"/>
    <dgm:cxn modelId="{FFD3C22D-1F2F-408A-AA5D-FB268B58770E}" type="presParOf" srcId="{B490A60B-879D-4AC9-B8CA-995876674181}" destId="{C67A9BB5-38A2-4AA7-88D6-F3BCB46876B1}" srcOrd="0" destOrd="0" presId="urn:microsoft.com/office/officeart/2005/8/layout/lProcess1"/>
    <dgm:cxn modelId="{26A58434-1B34-4647-90DE-D6433F9CCB2F}" type="presParOf" srcId="{B490A60B-879D-4AC9-B8CA-995876674181}" destId="{72C08624-8493-4DE7-9179-0F7A51E0B676}" srcOrd="1" destOrd="0" presId="urn:microsoft.com/office/officeart/2005/8/layout/lProcess1"/>
    <dgm:cxn modelId="{CDAB2156-0465-4E33-96C1-991B03E8C2A5}" type="presParOf" srcId="{B490A60B-879D-4AC9-B8CA-995876674181}" destId="{03BCBE05-A187-4C03-A1D7-C458FBDD6471}" srcOrd="2" destOrd="0" presId="urn:microsoft.com/office/officeart/2005/8/layout/lProcess1"/>
    <dgm:cxn modelId="{4724942E-F16A-47C2-9B2F-E46E39839FA3}" type="presParOf" srcId="{6DAC2CC0-C0C3-4860-A64B-718B1CF825B8}" destId="{093EAB32-A964-47D4-B20D-48D7045EC9B7}" srcOrd="1" destOrd="0" presId="urn:microsoft.com/office/officeart/2005/8/layout/lProcess1"/>
    <dgm:cxn modelId="{34CDFDA1-E743-47AB-ABA9-D11F8BFCE93E}" type="presParOf" srcId="{6DAC2CC0-C0C3-4860-A64B-718B1CF825B8}" destId="{A816A4F1-26F0-42DC-848D-308C90456E07}" srcOrd="2" destOrd="0" presId="urn:microsoft.com/office/officeart/2005/8/layout/lProcess1"/>
    <dgm:cxn modelId="{0606AC3C-AFE5-4790-AA35-ED7CC0B333F4}" type="presParOf" srcId="{A816A4F1-26F0-42DC-848D-308C90456E07}" destId="{62AEA683-7D12-4920-85C3-5326933115DE}" srcOrd="0" destOrd="0" presId="urn:microsoft.com/office/officeart/2005/8/layout/lProcess1"/>
    <dgm:cxn modelId="{F085976B-9EC8-463D-B9C8-07A550E56DE9}" type="presParOf" srcId="{A816A4F1-26F0-42DC-848D-308C90456E07}" destId="{3273CD1C-C894-45F4-A1E5-CEB18606407B}" srcOrd="1" destOrd="0" presId="urn:microsoft.com/office/officeart/2005/8/layout/lProcess1"/>
    <dgm:cxn modelId="{348273E9-9078-4E1D-9E45-23D6438E0C29}" type="presParOf" srcId="{A816A4F1-26F0-42DC-848D-308C90456E07}" destId="{4C7C1C31-664F-41AB-82AE-8E13C59F4569}" srcOrd="2" destOrd="0" presId="urn:microsoft.com/office/officeart/2005/8/layout/lProcess1"/>
    <dgm:cxn modelId="{3785CA12-4DEA-4929-B62D-F973D9D73C2E}" type="presParOf" srcId="{A816A4F1-26F0-42DC-848D-308C90456E07}" destId="{19D52E43-4C27-49B3-B873-570CB97343CC}" srcOrd="3" destOrd="0" presId="urn:microsoft.com/office/officeart/2005/8/layout/lProcess1"/>
    <dgm:cxn modelId="{FE6C4855-4417-422E-A376-DB612912C9A3}" type="presParOf" srcId="{A816A4F1-26F0-42DC-848D-308C90456E07}" destId="{F71F8E82-A395-4765-94A5-A5BF53F47105}" srcOrd="4" destOrd="0" presId="urn:microsoft.com/office/officeart/2005/8/layout/lProcess1"/>
    <dgm:cxn modelId="{EC4B6465-B4EB-4325-9922-E47C7C6E5843}" type="presParOf" srcId="{A816A4F1-26F0-42DC-848D-308C90456E07}" destId="{D3ADDC7F-7EF8-482C-99B4-F1CA86AE5C71}" srcOrd="5" destOrd="0" presId="urn:microsoft.com/office/officeart/2005/8/layout/lProcess1"/>
    <dgm:cxn modelId="{F1C4B6CD-E9E6-4BF7-BF70-E8B9D94E4C4F}" type="presParOf" srcId="{A816A4F1-26F0-42DC-848D-308C90456E07}" destId="{45A59654-0B98-4AE5-9433-1CD2E5F74FEB}" srcOrd="6" destOrd="0" presId="urn:microsoft.com/office/officeart/2005/8/layout/lProcess1"/>
    <dgm:cxn modelId="{67EEC038-2C9E-49CD-BF63-7D2B64BC7DFD}" type="presParOf" srcId="{A816A4F1-26F0-42DC-848D-308C90456E07}" destId="{5BEAB162-9139-46C7-B157-BC298480A924}" srcOrd="7" destOrd="0" presId="urn:microsoft.com/office/officeart/2005/8/layout/lProcess1"/>
    <dgm:cxn modelId="{6E2F2250-479A-44D2-A57D-D966B6A56371}" type="presParOf" srcId="{A816A4F1-26F0-42DC-848D-308C90456E07}" destId="{A62468B8-B322-434E-B470-DD6EFB31704C}" srcOrd="8"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1B0F735-41D0-449F-B182-8AEB64CDB3C5}" type="doc">
      <dgm:prSet loTypeId="urn:microsoft.com/office/officeart/2008/layout/AlternatingPictureBlocks" loCatId="picture" qsTypeId="urn:microsoft.com/office/officeart/2005/8/quickstyle/simple1" qsCatId="simple" csTypeId="urn:microsoft.com/office/officeart/2005/8/colors/accent1_2" csCatId="accent1" phldr="1"/>
      <dgm:spPr/>
      <dgm:t>
        <a:bodyPr/>
        <a:lstStyle/>
        <a:p>
          <a:endParaRPr lang="en-US"/>
        </a:p>
      </dgm:t>
    </dgm:pt>
    <dgm:pt modelId="{B550EFC1-B107-47CE-902B-8C5072EAE127}">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2800" b="1" dirty="0" smtClean="0"/>
            <a:t>What is the correct diagnosis code(s)?</a:t>
          </a:r>
          <a:endParaRPr lang="en-US" sz="2800" b="1" dirty="0"/>
        </a:p>
      </dgm:t>
      <dgm:extLst>
        <a:ext uri="{E40237B7-FDA0-4F09-8148-C483321AD2D9}">
          <dgm14:cNvPr xmlns:dgm14="http://schemas.microsoft.com/office/drawing/2010/diagram" xmlns="" id="0" name="" descr="What is the correct diagnosis code(s)?&#10; Elderly woman is receiving a blood transfusion for severe anemia due to her left breast carcinoma.  &#10;"/>
        </a:ext>
      </dgm:extLst>
    </dgm:pt>
    <dgm:pt modelId="{5A709D73-2B75-4D52-A61A-58F080DB3F23}" type="parTrans" cxnId="{737E78BC-6379-4159-B708-0C8262516C0A}">
      <dgm:prSet/>
      <dgm:spPr/>
      <dgm:t>
        <a:bodyPr/>
        <a:lstStyle/>
        <a:p>
          <a:endParaRPr lang="en-US"/>
        </a:p>
      </dgm:t>
    </dgm:pt>
    <dgm:pt modelId="{090A5653-AEEF-4987-A793-CDF8413865F1}" type="sibTrans" cxnId="{737E78BC-6379-4159-B708-0C8262516C0A}">
      <dgm:prSet/>
      <dgm:spPr/>
      <dgm:t>
        <a:bodyPr/>
        <a:lstStyle/>
        <a:p>
          <a:endParaRPr lang="en-US"/>
        </a:p>
      </dgm:t>
    </dgm:pt>
    <dgm:pt modelId="{176EB2D8-CE4C-4476-AE5A-687E29292104}">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Elderly woman is receiving a blood transfusion for </a:t>
          </a:r>
          <a:r>
            <a:rPr lang="en-US" dirty="0" smtClean="0">
              <a:solidFill>
                <a:schemeClr val="tx1"/>
              </a:solidFill>
            </a:rPr>
            <a:t>severe anemia due to her left breast carcinoma</a:t>
          </a:r>
          <a:r>
            <a:rPr lang="en-US" dirty="0" smtClean="0"/>
            <a:t>.  </a:t>
          </a:r>
          <a:endParaRPr lang="en-US" dirty="0"/>
        </a:p>
      </dgm:t>
    </dgm:pt>
    <dgm:pt modelId="{6C0ECBF4-3E3F-4A06-A181-37B9AC312291}" type="parTrans" cxnId="{E5D5B07E-5872-4869-B67B-20C360DE878D}">
      <dgm:prSet/>
      <dgm:spPr/>
      <dgm:t>
        <a:bodyPr/>
        <a:lstStyle/>
        <a:p>
          <a:endParaRPr lang="en-US"/>
        </a:p>
      </dgm:t>
    </dgm:pt>
    <dgm:pt modelId="{8D1A359E-D21D-4262-A7FF-DF0AACCA22FC}" type="sibTrans" cxnId="{E5D5B07E-5872-4869-B67B-20C360DE878D}">
      <dgm:prSet/>
      <dgm:spPr/>
      <dgm:t>
        <a:bodyPr/>
        <a:lstStyle/>
        <a:p>
          <a:endParaRPr lang="en-US"/>
        </a:p>
      </dgm:t>
    </dgm:pt>
    <dgm:pt modelId="{C245122A-38DD-4CDC-8911-44E7F32D31DC}" type="pres">
      <dgm:prSet presAssocID="{81B0F735-41D0-449F-B182-8AEB64CDB3C5}" presName="linearFlow" presStyleCnt="0">
        <dgm:presLayoutVars>
          <dgm:dir/>
          <dgm:resizeHandles val="exact"/>
        </dgm:presLayoutVars>
      </dgm:prSet>
      <dgm:spPr/>
      <dgm:t>
        <a:bodyPr/>
        <a:lstStyle/>
        <a:p>
          <a:endParaRPr lang="en-US"/>
        </a:p>
      </dgm:t>
    </dgm:pt>
    <dgm:pt modelId="{4F13E928-F43D-4928-9040-1A9F83994750}" type="pres">
      <dgm:prSet presAssocID="{B550EFC1-B107-47CE-902B-8C5072EAE127}" presName="comp" presStyleCnt="0"/>
      <dgm:spPr/>
    </dgm:pt>
    <dgm:pt modelId="{A5089DEA-0D4E-49C1-83FB-ED1183D62CFA}" type="pres">
      <dgm:prSet presAssocID="{B550EFC1-B107-47CE-902B-8C5072EAE127}" presName="rect2" presStyleLbl="node1" presStyleIdx="0" presStyleCnt="1" custLinFactNeighborX="-4556" custLinFactNeighborY="58697">
        <dgm:presLayoutVars>
          <dgm:bulletEnabled val="1"/>
        </dgm:presLayoutVars>
      </dgm:prSet>
      <dgm:spPr/>
      <dgm:t>
        <a:bodyPr/>
        <a:lstStyle/>
        <a:p>
          <a:endParaRPr lang="en-US"/>
        </a:p>
      </dgm:t>
    </dgm:pt>
    <dgm:pt modelId="{2CCF55DB-9E05-4A14-BE8C-67BDAEEC4835}" type="pres">
      <dgm:prSet presAssocID="{B550EFC1-B107-47CE-902B-8C5072EAE127}" presName="rect1" presStyleLbl="lnNode1" presStyleIdx="0" presStyleCnt="1" custScaleX="110706" custLinFactNeighborX="8731" custLinFactNeighborY="-53049"/>
      <dgm:spPr>
        <a:blipFill dpi="0" rotWithShape="1">
          <a:blip xmlns:r="http://schemas.openxmlformats.org/officeDocument/2006/relationships" r:embed="rId1" cstate="print">
            <a:extLst>
              <a:ext uri="{28A0092B-C50C-407E-A947-70E740481C1C}">
                <a14:useLocalDpi xmlns:a14="http://schemas.microsoft.com/office/drawing/2010/main" xmlns="" val="0"/>
              </a:ext>
            </a:extLst>
          </a:blip>
          <a:srcRect/>
          <a:stretch>
            <a:fillRect l="-9714" t="-385" r="-26286" b="385"/>
          </a:stretch>
        </a:blipFill>
        <a:ln w="76200">
          <a:solidFill>
            <a:schemeClr val="accent6"/>
          </a:solidFill>
        </a:ln>
        <a:effectLst>
          <a:outerShdw blurRad="50800" dist="38100" algn="l" rotWithShape="0">
            <a:prstClr val="black">
              <a:alpha val="40000"/>
            </a:prstClr>
          </a:outerShdw>
        </a:effectLst>
        <a:scene3d>
          <a:camera prst="orthographicFront"/>
          <a:lightRig rig="threePt" dir="t"/>
        </a:scene3d>
        <a:sp3d>
          <a:bevelT/>
        </a:sp3d>
      </dgm:spPr>
      <dgm:t>
        <a:bodyPr/>
        <a:lstStyle/>
        <a:p>
          <a:endParaRPr lang="en-US"/>
        </a:p>
      </dgm:t>
    </dgm:pt>
  </dgm:ptLst>
  <dgm:cxnLst>
    <dgm:cxn modelId="{E5D5B07E-5872-4869-B67B-20C360DE878D}" srcId="{B550EFC1-B107-47CE-902B-8C5072EAE127}" destId="{176EB2D8-CE4C-4476-AE5A-687E29292104}" srcOrd="0" destOrd="0" parTransId="{6C0ECBF4-3E3F-4A06-A181-37B9AC312291}" sibTransId="{8D1A359E-D21D-4262-A7FF-DF0AACCA22FC}"/>
    <dgm:cxn modelId="{0F59C099-DA74-4103-836D-C0E58BA7C4F4}" type="presOf" srcId="{B550EFC1-B107-47CE-902B-8C5072EAE127}" destId="{A5089DEA-0D4E-49C1-83FB-ED1183D62CFA}" srcOrd="0" destOrd="0" presId="urn:microsoft.com/office/officeart/2008/layout/AlternatingPictureBlocks"/>
    <dgm:cxn modelId="{C95F98B4-0080-4D2A-85AB-0E305C7275AB}" type="presOf" srcId="{176EB2D8-CE4C-4476-AE5A-687E29292104}" destId="{A5089DEA-0D4E-49C1-83FB-ED1183D62CFA}" srcOrd="0" destOrd="1" presId="urn:microsoft.com/office/officeart/2008/layout/AlternatingPictureBlocks"/>
    <dgm:cxn modelId="{737E78BC-6379-4159-B708-0C8262516C0A}" srcId="{81B0F735-41D0-449F-B182-8AEB64CDB3C5}" destId="{B550EFC1-B107-47CE-902B-8C5072EAE127}" srcOrd="0" destOrd="0" parTransId="{5A709D73-2B75-4D52-A61A-58F080DB3F23}" sibTransId="{090A5653-AEEF-4987-A793-CDF8413865F1}"/>
    <dgm:cxn modelId="{785475F4-EDE3-46E7-A774-A67C85A86769}" type="presOf" srcId="{81B0F735-41D0-449F-B182-8AEB64CDB3C5}" destId="{C245122A-38DD-4CDC-8911-44E7F32D31DC}" srcOrd="0" destOrd="0" presId="urn:microsoft.com/office/officeart/2008/layout/AlternatingPictureBlocks"/>
    <dgm:cxn modelId="{4E8EC071-85CD-4866-871B-9DEAADA5DCA9}" type="presParOf" srcId="{C245122A-38DD-4CDC-8911-44E7F32D31DC}" destId="{4F13E928-F43D-4928-9040-1A9F83994750}" srcOrd="0" destOrd="0" presId="urn:microsoft.com/office/officeart/2008/layout/AlternatingPictureBlocks"/>
    <dgm:cxn modelId="{83373572-D649-4A25-A93E-30DE4DB9BDCF}" type="presParOf" srcId="{4F13E928-F43D-4928-9040-1A9F83994750}" destId="{A5089DEA-0D4E-49C1-83FB-ED1183D62CFA}" srcOrd="0" destOrd="0" presId="urn:microsoft.com/office/officeart/2008/layout/AlternatingPictureBlocks"/>
    <dgm:cxn modelId="{F0C86E24-85EB-47CB-BA48-B6CA818D116E}" type="presParOf" srcId="{4F13E928-F43D-4928-9040-1A9F83994750}" destId="{2CCF55DB-9E05-4A14-BE8C-67BDAEEC4835}" srcOrd="1" destOrd="0" presId="urn:microsoft.com/office/officeart/2008/layout/AlternatingPictureBlock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A75DC57-4089-4412-B61B-13BE57798227}"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730FFD2A-7859-460A-8B25-EAC82C828592}">
      <dgm:prSet custT="1">
        <dgm:style>
          <a:lnRef idx="0">
            <a:schemeClr val="accent5"/>
          </a:lnRef>
          <a:fillRef idx="3">
            <a:schemeClr val="accent5"/>
          </a:fillRef>
          <a:effectRef idx="3">
            <a:schemeClr val="accent5"/>
          </a:effectRef>
          <a:fontRef idx="minor">
            <a:schemeClr val="lt1"/>
          </a:fontRef>
        </dgm:style>
      </dgm:prSet>
      <dgm:spPr>
        <a:solidFill>
          <a:srgbClr val="00B050"/>
        </a:solidFill>
      </dgm:spPr>
      <dgm:t>
        <a:bodyPr/>
        <a:lstStyle/>
        <a:p>
          <a:r>
            <a:rPr lang="en-US" sz="2800" b="1" dirty="0" smtClean="0"/>
            <a:t>C50.912 – Malignant neoplasm of unspecified site of left female breast</a:t>
          </a:r>
          <a:endParaRPr lang="en-US" sz="2800" b="1" dirty="0"/>
        </a:p>
      </dgm:t>
      <dgm:extLst>
        <a:ext uri="{E40237B7-FDA0-4F09-8148-C483321AD2D9}">
          <dgm14:cNvPr xmlns:dgm14="http://schemas.microsoft.com/office/drawing/2010/diagram" xmlns="" id="0" name="" descr="C50.912 – Malignant neoplasm of unspecified site of left female breast&#10;D63.0 – Anemia in neoplastic disease&#10;"/>
        </a:ext>
      </dgm:extLst>
    </dgm:pt>
    <dgm:pt modelId="{AB7DB33B-DB4C-4542-9135-1B0F072610DC}" type="parTrans" cxnId="{E2676985-0C4B-4444-AF03-CCB4E068F5C1}">
      <dgm:prSet/>
      <dgm:spPr/>
      <dgm:t>
        <a:bodyPr/>
        <a:lstStyle/>
        <a:p>
          <a:endParaRPr lang="en-US" sz="2800" b="1"/>
        </a:p>
      </dgm:t>
    </dgm:pt>
    <dgm:pt modelId="{0E8848C5-0BE2-438E-BE23-07FEAF53EF3E}" type="sibTrans" cxnId="{E2676985-0C4B-4444-AF03-CCB4E068F5C1}">
      <dgm:prSet/>
      <dgm:spPr/>
      <dgm:t>
        <a:bodyPr/>
        <a:lstStyle/>
        <a:p>
          <a:endParaRPr lang="en-US" sz="2800" b="1"/>
        </a:p>
      </dgm:t>
    </dgm:pt>
    <dgm:pt modelId="{19128344-70B4-4A2E-8089-B216FBB4B384}">
      <dgm:prSet custT="1">
        <dgm:style>
          <a:lnRef idx="0">
            <a:schemeClr val="accent5"/>
          </a:lnRef>
          <a:fillRef idx="3">
            <a:schemeClr val="accent5"/>
          </a:fillRef>
          <a:effectRef idx="3">
            <a:schemeClr val="accent5"/>
          </a:effectRef>
          <a:fontRef idx="minor">
            <a:schemeClr val="lt1"/>
          </a:fontRef>
        </dgm:style>
      </dgm:prSet>
      <dgm:spPr>
        <a:solidFill>
          <a:srgbClr val="00B050"/>
        </a:solidFill>
      </dgm:spPr>
      <dgm:t>
        <a:bodyPr/>
        <a:lstStyle/>
        <a:p>
          <a:r>
            <a:rPr lang="en-US" sz="2800" b="1" dirty="0" smtClean="0"/>
            <a:t>D63.0 – Anemia in neoplastic disease</a:t>
          </a:r>
          <a:endParaRPr lang="en-US" sz="2800" b="1" dirty="0"/>
        </a:p>
      </dgm:t>
      <dgm:extLst>
        <a:ext uri="{E40237B7-FDA0-4F09-8148-C483321AD2D9}">
          <dgm14:cNvPr xmlns:dgm14="http://schemas.microsoft.com/office/drawing/2010/diagram" xmlns="" id="0" name="" descr="C50.912 – Malignant neoplasm of unspecified site of left female breast&#10;D63.0 – Anemia in neoplastic disease&#10;"/>
        </a:ext>
      </dgm:extLst>
    </dgm:pt>
    <dgm:pt modelId="{8C862817-14A8-4543-8071-437914CF3A95}" type="parTrans" cxnId="{8084B4B1-7BEB-44F5-8C12-082F80C60649}">
      <dgm:prSet/>
      <dgm:spPr/>
      <dgm:t>
        <a:bodyPr/>
        <a:lstStyle/>
        <a:p>
          <a:endParaRPr lang="en-US" sz="2800" b="1"/>
        </a:p>
      </dgm:t>
    </dgm:pt>
    <dgm:pt modelId="{E07FE340-DB4F-4AA6-97C5-7471471FB435}" type="sibTrans" cxnId="{8084B4B1-7BEB-44F5-8C12-082F80C60649}">
      <dgm:prSet/>
      <dgm:spPr/>
      <dgm:t>
        <a:bodyPr/>
        <a:lstStyle/>
        <a:p>
          <a:endParaRPr lang="en-US" sz="2800" b="1"/>
        </a:p>
      </dgm:t>
    </dgm:pt>
    <dgm:pt modelId="{C3BFC0CE-BE5F-4B4F-8C02-63E92C674732}" type="pres">
      <dgm:prSet presAssocID="{CA75DC57-4089-4412-B61B-13BE57798227}" presName="linear" presStyleCnt="0">
        <dgm:presLayoutVars>
          <dgm:animLvl val="lvl"/>
          <dgm:resizeHandles val="exact"/>
        </dgm:presLayoutVars>
      </dgm:prSet>
      <dgm:spPr/>
      <dgm:t>
        <a:bodyPr/>
        <a:lstStyle/>
        <a:p>
          <a:endParaRPr lang="en-US"/>
        </a:p>
      </dgm:t>
    </dgm:pt>
    <dgm:pt modelId="{8F0658FA-18CB-422E-9E8C-A97324B19811}" type="pres">
      <dgm:prSet presAssocID="{730FFD2A-7859-460A-8B25-EAC82C828592}" presName="parentText" presStyleLbl="node1" presStyleIdx="0" presStyleCnt="2">
        <dgm:presLayoutVars>
          <dgm:chMax val="0"/>
          <dgm:bulletEnabled val="1"/>
        </dgm:presLayoutVars>
      </dgm:prSet>
      <dgm:spPr/>
      <dgm:t>
        <a:bodyPr/>
        <a:lstStyle/>
        <a:p>
          <a:endParaRPr lang="en-US"/>
        </a:p>
      </dgm:t>
    </dgm:pt>
    <dgm:pt modelId="{FADA98E9-6820-4EFD-A1C9-FF20B63621D5}" type="pres">
      <dgm:prSet presAssocID="{0E8848C5-0BE2-438E-BE23-07FEAF53EF3E}" presName="spacer" presStyleCnt="0"/>
      <dgm:spPr/>
    </dgm:pt>
    <dgm:pt modelId="{88FDB7EA-976F-4355-9574-73A5BD6DB01A}" type="pres">
      <dgm:prSet presAssocID="{19128344-70B4-4A2E-8089-B216FBB4B384}" presName="parentText" presStyleLbl="node1" presStyleIdx="1" presStyleCnt="2">
        <dgm:presLayoutVars>
          <dgm:chMax val="0"/>
          <dgm:bulletEnabled val="1"/>
        </dgm:presLayoutVars>
      </dgm:prSet>
      <dgm:spPr/>
      <dgm:t>
        <a:bodyPr/>
        <a:lstStyle/>
        <a:p>
          <a:endParaRPr lang="en-US"/>
        </a:p>
      </dgm:t>
    </dgm:pt>
  </dgm:ptLst>
  <dgm:cxnLst>
    <dgm:cxn modelId="{8084B4B1-7BEB-44F5-8C12-082F80C60649}" srcId="{CA75DC57-4089-4412-B61B-13BE57798227}" destId="{19128344-70B4-4A2E-8089-B216FBB4B384}" srcOrd="1" destOrd="0" parTransId="{8C862817-14A8-4543-8071-437914CF3A95}" sibTransId="{E07FE340-DB4F-4AA6-97C5-7471471FB435}"/>
    <dgm:cxn modelId="{E2676985-0C4B-4444-AF03-CCB4E068F5C1}" srcId="{CA75DC57-4089-4412-B61B-13BE57798227}" destId="{730FFD2A-7859-460A-8B25-EAC82C828592}" srcOrd="0" destOrd="0" parTransId="{AB7DB33B-DB4C-4542-9135-1B0F072610DC}" sibTransId="{0E8848C5-0BE2-438E-BE23-07FEAF53EF3E}"/>
    <dgm:cxn modelId="{A7AD8366-0D9E-4028-AAE3-10814B29DDC7}" type="presOf" srcId="{730FFD2A-7859-460A-8B25-EAC82C828592}" destId="{8F0658FA-18CB-422E-9E8C-A97324B19811}" srcOrd="0" destOrd="0" presId="urn:microsoft.com/office/officeart/2005/8/layout/vList2"/>
    <dgm:cxn modelId="{D927BDF5-80E5-4102-8D0B-C599CC21DF1F}" type="presOf" srcId="{19128344-70B4-4A2E-8089-B216FBB4B384}" destId="{88FDB7EA-976F-4355-9574-73A5BD6DB01A}" srcOrd="0" destOrd="0" presId="urn:microsoft.com/office/officeart/2005/8/layout/vList2"/>
    <dgm:cxn modelId="{2F838F6E-885B-4E3D-B513-2E2A7BBAFEFC}" type="presOf" srcId="{CA75DC57-4089-4412-B61B-13BE57798227}" destId="{C3BFC0CE-BE5F-4B4F-8C02-63E92C674732}" srcOrd="0" destOrd="0" presId="urn:microsoft.com/office/officeart/2005/8/layout/vList2"/>
    <dgm:cxn modelId="{4837EBE5-95FD-45CE-8D0C-9202E1477931}" type="presParOf" srcId="{C3BFC0CE-BE5F-4B4F-8C02-63E92C674732}" destId="{8F0658FA-18CB-422E-9E8C-A97324B19811}" srcOrd="0" destOrd="0" presId="urn:microsoft.com/office/officeart/2005/8/layout/vList2"/>
    <dgm:cxn modelId="{8A1A1C99-3065-4596-A5DF-1DD6F9176BD7}" type="presParOf" srcId="{C3BFC0CE-BE5F-4B4F-8C02-63E92C674732}" destId="{FADA98E9-6820-4EFD-A1C9-FF20B63621D5}" srcOrd="1" destOrd="0" presId="urn:microsoft.com/office/officeart/2005/8/layout/vList2"/>
    <dgm:cxn modelId="{48519F66-783A-44C8-8E33-D5778F14587A}" type="presParOf" srcId="{C3BFC0CE-BE5F-4B4F-8C02-63E92C674732}" destId="{88FDB7EA-976F-4355-9574-73A5BD6DB01A}" srcOrd="2"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1B6DE68-1FEF-4344-9F8E-71119ECB7F12}"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E6BDAB9B-21A1-46D2-9555-D93C2C5DE1AC}">
      <dgm:prSet custT="1"/>
      <dgm:spPr>
        <a:solidFill>
          <a:schemeClr val="accent1">
            <a:lumMod val="75000"/>
          </a:schemeClr>
        </a:solidFill>
      </dgm:spPr>
      <dgm:t>
        <a:bodyPr/>
        <a:lstStyle/>
        <a:p>
          <a:pPr rtl="0"/>
          <a:r>
            <a:rPr lang="en-US" sz="3600" b="1" dirty="0" smtClean="0">
              <a:effectLst>
                <a:outerShdw blurRad="38100" dist="38100" dir="2700000" algn="tl">
                  <a:srgbClr val="000000">
                    <a:alpha val="43137"/>
                  </a:srgbClr>
                </a:outerShdw>
              </a:effectLst>
            </a:rPr>
            <a:t>5 Categories for DM</a:t>
          </a:r>
          <a:endParaRPr lang="en-US" sz="36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5 Categories for DM&#10;Single code often reflects manifestations and complications&#10;No controlled or uncontrolled&#10;"/>
        </a:ext>
      </dgm:extLst>
    </dgm:pt>
    <dgm:pt modelId="{5F872176-91C9-4C0B-A754-1F1849BF2D80}" type="parTrans" cxnId="{D7DCFE22-5361-4210-9496-41B0B8498444}">
      <dgm:prSet/>
      <dgm:spPr/>
      <dgm:t>
        <a:bodyPr/>
        <a:lstStyle/>
        <a:p>
          <a:endParaRPr lang="en-US" sz="3600" b="0">
            <a:effectLst>
              <a:outerShdw blurRad="38100" dist="38100" dir="2700000" algn="tl">
                <a:srgbClr val="000000">
                  <a:alpha val="43137"/>
                </a:srgbClr>
              </a:outerShdw>
            </a:effectLst>
          </a:endParaRPr>
        </a:p>
      </dgm:t>
    </dgm:pt>
    <dgm:pt modelId="{F7873B3D-9538-450F-9E8F-A0B24C398CC0}" type="sibTrans" cxnId="{D7DCFE22-5361-4210-9496-41B0B8498444}">
      <dgm:prSet/>
      <dgm:spPr/>
      <dgm:t>
        <a:bodyPr/>
        <a:lstStyle/>
        <a:p>
          <a:endParaRPr lang="en-US" sz="3600" b="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5 Categories for DM&#10;Single code often reflects manifestations and complications&#10;No controlled or uncontrolled&#10;"/>
        </a:ext>
      </dgm:extLst>
    </dgm:pt>
    <dgm:pt modelId="{A58C660F-FCA8-4A7F-A90B-C6039EB82730}">
      <dgm:prSet custT="1"/>
      <dgm:spPr>
        <a:solidFill>
          <a:schemeClr val="accent1">
            <a:lumMod val="75000"/>
          </a:schemeClr>
        </a:solidFill>
      </dgm:spPr>
      <dgm:t>
        <a:bodyPr/>
        <a:lstStyle/>
        <a:p>
          <a:pPr rtl="0"/>
          <a:r>
            <a:rPr lang="en-US" sz="3600" b="1" dirty="0" smtClean="0">
              <a:effectLst>
                <a:outerShdw blurRad="38100" dist="38100" dir="2700000" algn="tl">
                  <a:srgbClr val="000000">
                    <a:alpha val="43137"/>
                  </a:srgbClr>
                </a:outerShdw>
              </a:effectLst>
            </a:rPr>
            <a:t>Single code often reflects manifestations and complications</a:t>
          </a:r>
          <a:endParaRPr lang="en-US" sz="36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5 Categories for DM&#10;Single code often reflects manifestations and complications&#10;No controlled or uncontrolled&#10;"/>
        </a:ext>
      </dgm:extLst>
    </dgm:pt>
    <dgm:pt modelId="{A0DFF975-4D46-4490-ABB0-AFFD438142D1}" type="parTrans" cxnId="{9B9F1458-CF03-4959-B158-5718876C7BBF}">
      <dgm:prSet/>
      <dgm:spPr/>
      <dgm:t>
        <a:bodyPr/>
        <a:lstStyle/>
        <a:p>
          <a:endParaRPr lang="en-US" sz="3600" b="0">
            <a:effectLst>
              <a:outerShdw blurRad="38100" dist="38100" dir="2700000" algn="tl">
                <a:srgbClr val="000000">
                  <a:alpha val="43137"/>
                </a:srgbClr>
              </a:outerShdw>
            </a:effectLst>
          </a:endParaRPr>
        </a:p>
      </dgm:t>
    </dgm:pt>
    <dgm:pt modelId="{61115D7E-BD58-42EE-A9D3-621EAE11A5FD}" type="sibTrans" cxnId="{9B9F1458-CF03-4959-B158-5718876C7BBF}">
      <dgm:prSet/>
      <dgm:spPr/>
      <dgm:t>
        <a:bodyPr/>
        <a:lstStyle/>
        <a:p>
          <a:endParaRPr lang="en-US" sz="3600" b="0">
            <a:effectLst>
              <a:outerShdw blurRad="38100" dist="38100" dir="2700000" algn="tl">
                <a:srgbClr val="000000">
                  <a:alpha val="43137"/>
                </a:srgbClr>
              </a:outerShdw>
            </a:effectLst>
          </a:endParaRPr>
        </a:p>
      </dgm:t>
    </dgm:pt>
    <dgm:pt modelId="{EAB0889B-5500-4572-930C-A63B5D6D2A0B}">
      <dgm:prSet custT="1"/>
      <dgm:spPr>
        <a:solidFill>
          <a:schemeClr val="accent1">
            <a:lumMod val="75000"/>
          </a:schemeClr>
        </a:solidFill>
      </dgm:spPr>
      <dgm:t>
        <a:bodyPr/>
        <a:lstStyle/>
        <a:p>
          <a:pPr rtl="0"/>
          <a:r>
            <a:rPr lang="en-US" sz="3600" b="1" dirty="0" smtClean="0">
              <a:effectLst>
                <a:outerShdw blurRad="38100" dist="38100" dir="2700000" algn="tl">
                  <a:srgbClr val="000000">
                    <a:alpha val="43137"/>
                  </a:srgbClr>
                </a:outerShdw>
              </a:effectLst>
            </a:rPr>
            <a:t>No controlled or uncontrolled</a:t>
          </a:r>
          <a:endParaRPr lang="en-US" sz="36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5 Categories for DM&#10;Single code often reflects manifestations and complications&#10;No controlled or uncontrolled&#10;"/>
        </a:ext>
      </dgm:extLst>
    </dgm:pt>
    <dgm:pt modelId="{05FC2371-1F04-4F86-87D0-DD6B72BE6106}" type="parTrans" cxnId="{279585C9-767D-44B8-81A9-CF290FFA75E7}">
      <dgm:prSet/>
      <dgm:spPr/>
      <dgm:t>
        <a:bodyPr/>
        <a:lstStyle/>
        <a:p>
          <a:endParaRPr lang="en-US" sz="3600" b="0">
            <a:effectLst>
              <a:outerShdw blurRad="38100" dist="38100" dir="2700000" algn="tl">
                <a:srgbClr val="000000">
                  <a:alpha val="43137"/>
                </a:srgbClr>
              </a:outerShdw>
            </a:effectLst>
          </a:endParaRPr>
        </a:p>
      </dgm:t>
    </dgm:pt>
    <dgm:pt modelId="{85BE39BB-844E-464B-BBF5-7374BC0D68FD}" type="sibTrans" cxnId="{279585C9-767D-44B8-81A9-CF290FFA75E7}">
      <dgm:prSet/>
      <dgm:spPr/>
      <dgm:t>
        <a:bodyPr/>
        <a:lstStyle/>
        <a:p>
          <a:endParaRPr lang="en-US" sz="3600" b="0">
            <a:effectLst>
              <a:outerShdw blurRad="38100" dist="38100" dir="2700000" algn="tl">
                <a:srgbClr val="000000">
                  <a:alpha val="43137"/>
                </a:srgbClr>
              </a:outerShdw>
            </a:effectLst>
          </a:endParaRPr>
        </a:p>
      </dgm:t>
    </dgm:pt>
    <dgm:pt modelId="{D83ED11C-9FB5-429C-A9A7-05AB57398A66}" type="pres">
      <dgm:prSet presAssocID="{41B6DE68-1FEF-4344-9F8E-71119ECB7F12}" presName="Name0" presStyleCnt="0">
        <dgm:presLayoutVars>
          <dgm:chMax val="7"/>
          <dgm:chPref val="7"/>
          <dgm:dir/>
        </dgm:presLayoutVars>
      </dgm:prSet>
      <dgm:spPr/>
      <dgm:t>
        <a:bodyPr/>
        <a:lstStyle/>
        <a:p>
          <a:endParaRPr lang="en-US"/>
        </a:p>
      </dgm:t>
    </dgm:pt>
    <dgm:pt modelId="{3EED1883-3FD7-461E-85D7-F233A0C92D23}" type="pres">
      <dgm:prSet presAssocID="{41B6DE68-1FEF-4344-9F8E-71119ECB7F12}" presName="Name1" presStyleCnt="0"/>
      <dgm:spPr/>
    </dgm:pt>
    <dgm:pt modelId="{8B7AF338-FA5B-46E9-9C81-DA3FF2F092D0}" type="pres">
      <dgm:prSet presAssocID="{41B6DE68-1FEF-4344-9F8E-71119ECB7F12}" presName="cycle" presStyleCnt="0"/>
      <dgm:spPr/>
    </dgm:pt>
    <dgm:pt modelId="{874297CE-6721-4CE7-9570-D72F59CD4E84}" type="pres">
      <dgm:prSet presAssocID="{41B6DE68-1FEF-4344-9F8E-71119ECB7F12}" presName="srcNode" presStyleLbl="node1" presStyleIdx="0" presStyleCnt="3"/>
      <dgm:spPr/>
    </dgm:pt>
    <dgm:pt modelId="{ACEA90E5-9A18-43F8-AE50-9247A755A841}" type="pres">
      <dgm:prSet presAssocID="{41B6DE68-1FEF-4344-9F8E-71119ECB7F12}" presName="conn" presStyleLbl="parChTrans1D2" presStyleIdx="0" presStyleCnt="1"/>
      <dgm:spPr/>
      <dgm:t>
        <a:bodyPr/>
        <a:lstStyle/>
        <a:p>
          <a:endParaRPr lang="en-US"/>
        </a:p>
      </dgm:t>
    </dgm:pt>
    <dgm:pt modelId="{C120A00A-3AAF-4E7D-AA70-B87CF25C268D}" type="pres">
      <dgm:prSet presAssocID="{41B6DE68-1FEF-4344-9F8E-71119ECB7F12}" presName="extraNode" presStyleLbl="node1" presStyleIdx="0" presStyleCnt="3"/>
      <dgm:spPr/>
    </dgm:pt>
    <dgm:pt modelId="{19DC5C74-D2AA-4E96-AE7F-E323E920E06A}" type="pres">
      <dgm:prSet presAssocID="{41B6DE68-1FEF-4344-9F8E-71119ECB7F12}" presName="dstNode" presStyleLbl="node1" presStyleIdx="0" presStyleCnt="3"/>
      <dgm:spPr/>
    </dgm:pt>
    <dgm:pt modelId="{B6D064F4-A3CD-4213-9920-EB52D6F67E80}" type="pres">
      <dgm:prSet presAssocID="{E6BDAB9B-21A1-46D2-9555-D93C2C5DE1AC}" presName="text_1" presStyleLbl="node1" presStyleIdx="0" presStyleCnt="3">
        <dgm:presLayoutVars>
          <dgm:bulletEnabled val="1"/>
        </dgm:presLayoutVars>
      </dgm:prSet>
      <dgm:spPr/>
      <dgm:t>
        <a:bodyPr/>
        <a:lstStyle/>
        <a:p>
          <a:endParaRPr lang="en-US"/>
        </a:p>
      </dgm:t>
    </dgm:pt>
    <dgm:pt modelId="{994A1036-1198-4D26-A67A-FB4C97202E50}" type="pres">
      <dgm:prSet presAssocID="{E6BDAB9B-21A1-46D2-9555-D93C2C5DE1AC}" presName="accent_1" presStyleCnt="0"/>
      <dgm:spPr/>
    </dgm:pt>
    <dgm:pt modelId="{50772687-94F0-4B53-AEC8-FF11EB10E875}" type="pres">
      <dgm:prSet presAssocID="{E6BDAB9B-21A1-46D2-9555-D93C2C5DE1AC}" presName="accentRepeatNode" presStyleLbl="solidFgAcc1" presStyleIdx="0" presStyleCnt="3"/>
      <dgm:spPr/>
      <dgm:extLst>
        <a:ext uri="{E40237B7-FDA0-4F09-8148-C483321AD2D9}">
          <dgm14:cNvPr xmlns:dgm14="http://schemas.microsoft.com/office/drawing/2010/diagram" xmlns="" id="0" name="" descr="5 Categories for DM&#10;Single code often reflects manifestations and complications&#10;No controlled or uncontrolled&#10;"/>
        </a:ext>
      </dgm:extLst>
    </dgm:pt>
    <dgm:pt modelId="{A9CB6068-EF7A-43C6-8918-74E4FE50AC39}" type="pres">
      <dgm:prSet presAssocID="{A58C660F-FCA8-4A7F-A90B-C6039EB82730}" presName="text_2" presStyleLbl="node1" presStyleIdx="1" presStyleCnt="3">
        <dgm:presLayoutVars>
          <dgm:bulletEnabled val="1"/>
        </dgm:presLayoutVars>
      </dgm:prSet>
      <dgm:spPr/>
      <dgm:t>
        <a:bodyPr/>
        <a:lstStyle/>
        <a:p>
          <a:endParaRPr lang="en-US"/>
        </a:p>
      </dgm:t>
    </dgm:pt>
    <dgm:pt modelId="{3DAC4A08-03A8-4DE0-A8CD-106A3458B90B}" type="pres">
      <dgm:prSet presAssocID="{A58C660F-FCA8-4A7F-A90B-C6039EB82730}" presName="accent_2" presStyleCnt="0"/>
      <dgm:spPr/>
    </dgm:pt>
    <dgm:pt modelId="{22196D64-9C94-4986-9A63-A67DCFB1D280}" type="pres">
      <dgm:prSet presAssocID="{A58C660F-FCA8-4A7F-A90B-C6039EB82730}" presName="accentRepeatNode" presStyleLbl="solidFgAcc1" presStyleIdx="1" presStyleCnt="3"/>
      <dgm:spPr/>
      <dgm:extLst>
        <a:ext uri="{E40237B7-FDA0-4F09-8148-C483321AD2D9}">
          <dgm14:cNvPr xmlns:dgm14="http://schemas.microsoft.com/office/drawing/2010/diagram" xmlns="" id="0" name="" descr="5 Categories for DM&#10;Single code often reflects manifestations and complications&#10;No controlled or uncontrolled&#10;"/>
        </a:ext>
      </dgm:extLst>
    </dgm:pt>
    <dgm:pt modelId="{125EA910-F115-4A3B-BE66-FAD0B9890CD6}" type="pres">
      <dgm:prSet presAssocID="{EAB0889B-5500-4572-930C-A63B5D6D2A0B}" presName="text_3" presStyleLbl="node1" presStyleIdx="2" presStyleCnt="3">
        <dgm:presLayoutVars>
          <dgm:bulletEnabled val="1"/>
        </dgm:presLayoutVars>
      </dgm:prSet>
      <dgm:spPr/>
      <dgm:t>
        <a:bodyPr/>
        <a:lstStyle/>
        <a:p>
          <a:endParaRPr lang="en-US"/>
        </a:p>
      </dgm:t>
    </dgm:pt>
    <dgm:pt modelId="{0E09E686-0ED1-49F0-A877-8C3B6C91AA84}" type="pres">
      <dgm:prSet presAssocID="{EAB0889B-5500-4572-930C-A63B5D6D2A0B}" presName="accent_3" presStyleCnt="0"/>
      <dgm:spPr/>
    </dgm:pt>
    <dgm:pt modelId="{18ABF3E0-B0C9-4125-9CE3-7971A22AF6E1}" type="pres">
      <dgm:prSet presAssocID="{EAB0889B-5500-4572-930C-A63B5D6D2A0B}" presName="accentRepeatNode" presStyleLbl="solidFgAcc1" presStyleIdx="2" presStyleCnt="3"/>
      <dgm:spPr/>
      <dgm:extLst>
        <a:ext uri="{E40237B7-FDA0-4F09-8148-C483321AD2D9}">
          <dgm14:cNvPr xmlns:dgm14="http://schemas.microsoft.com/office/drawing/2010/diagram" xmlns="" id="0" name="" descr="5 Categories for DM&#10;Single code often reflects manifestations and complications&#10;No controlled or uncontrolled&#10;"/>
        </a:ext>
      </dgm:extLst>
    </dgm:pt>
  </dgm:ptLst>
  <dgm:cxnLst>
    <dgm:cxn modelId="{8E2E65D3-31C5-4F20-8472-1D2B8B276439}" type="presOf" srcId="{A58C660F-FCA8-4A7F-A90B-C6039EB82730}" destId="{A9CB6068-EF7A-43C6-8918-74E4FE50AC39}" srcOrd="0" destOrd="0" presId="urn:microsoft.com/office/officeart/2008/layout/VerticalCurvedList"/>
    <dgm:cxn modelId="{D7DCFE22-5361-4210-9496-41B0B8498444}" srcId="{41B6DE68-1FEF-4344-9F8E-71119ECB7F12}" destId="{E6BDAB9B-21A1-46D2-9555-D93C2C5DE1AC}" srcOrd="0" destOrd="0" parTransId="{5F872176-91C9-4C0B-A754-1F1849BF2D80}" sibTransId="{F7873B3D-9538-450F-9E8F-A0B24C398CC0}"/>
    <dgm:cxn modelId="{279585C9-767D-44B8-81A9-CF290FFA75E7}" srcId="{41B6DE68-1FEF-4344-9F8E-71119ECB7F12}" destId="{EAB0889B-5500-4572-930C-A63B5D6D2A0B}" srcOrd="2" destOrd="0" parTransId="{05FC2371-1F04-4F86-87D0-DD6B72BE6106}" sibTransId="{85BE39BB-844E-464B-BBF5-7374BC0D68FD}"/>
    <dgm:cxn modelId="{0261089F-7C14-453C-A5E2-FE6437F1A8B5}" type="presOf" srcId="{F7873B3D-9538-450F-9E8F-A0B24C398CC0}" destId="{ACEA90E5-9A18-43F8-AE50-9247A755A841}" srcOrd="0" destOrd="0" presId="urn:microsoft.com/office/officeart/2008/layout/VerticalCurvedList"/>
    <dgm:cxn modelId="{1FC53460-286F-42E4-95D4-E7CB1D782C6E}" type="presOf" srcId="{EAB0889B-5500-4572-930C-A63B5D6D2A0B}" destId="{125EA910-F115-4A3B-BE66-FAD0B9890CD6}" srcOrd="0" destOrd="0" presId="urn:microsoft.com/office/officeart/2008/layout/VerticalCurvedList"/>
    <dgm:cxn modelId="{7215D584-B860-4B12-91C0-F9FE6919039B}" type="presOf" srcId="{41B6DE68-1FEF-4344-9F8E-71119ECB7F12}" destId="{D83ED11C-9FB5-429C-A9A7-05AB57398A66}" srcOrd="0" destOrd="0" presId="urn:microsoft.com/office/officeart/2008/layout/VerticalCurvedList"/>
    <dgm:cxn modelId="{9B9F1458-CF03-4959-B158-5718876C7BBF}" srcId="{41B6DE68-1FEF-4344-9F8E-71119ECB7F12}" destId="{A58C660F-FCA8-4A7F-A90B-C6039EB82730}" srcOrd="1" destOrd="0" parTransId="{A0DFF975-4D46-4490-ABB0-AFFD438142D1}" sibTransId="{61115D7E-BD58-42EE-A9D3-621EAE11A5FD}"/>
    <dgm:cxn modelId="{77C8D950-DD54-40D5-8C46-2D256CA6E60D}" type="presOf" srcId="{E6BDAB9B-21A1-46D2-9555-D93C2C5DE1AC}" destId="{B6D064F4-A3CD-4213-9920-EB52D6F67E80}" srcOrd="0" destOrd="0" presId="urn:microsoft.com/office/officeart/2008/layout/VerticalCurvedList"/>
    <dgm:cxn modelId="{02903CBA-EBA8-4E2B-B488-C1EAB9696C5D}" type="presParOf" srcId="{D83ED11C-9FB5-429C-A9A7-05AB57398A66}" destId="{3EED1883-3FD7-461E-85D7-F233A0C92D23}" srcOrd="0" destOrd="0" presId="urn:microsoft.com/office/officeart/2008/layout/VerticalCurvedList"/>
    <dgm:cxn modelId="{B09661C3-8E66-4C85-8F13-8C0585E6D7D1}" type="presParOf" srcId="{3EED1883-3FD7-461E-85D7-F233A0C92D23}" destId="{8B7AF338-FA5B-46E9-9C81-DA3FF2F092D0}" srcOrd="0" destOrd="0" presId="urn:microsoft.com/office/officeart/2008/layout/VerticalCurvedList"/>
    <dgm:cxn modelId="{F694C65B-EDD9-4B44-9CA1-1A35958C3797}" type="presParOf" srcId="{8B7AF338-FA5B-46E9-9C81-DA3FF2F092D0}" destId="{874297CE-6721-4CE7-9570-D72F59CD4E84}" srcOrd="0" destOrd="0" presId="urn:microsoft.com/office/officeart/2008/layout/VerticalCurvedList"/>
    <dgm:cxn modelId="{A7679B64-FC6A-48CD-A2D8-83E86AD8612F}" type="presParOf" srcId="{8B7AF338-FA5B-46E9-9C81-DA3FF2F092D0}" destId="{ACEA90E5-9A18-43F8-AE50-9247A755A841}" srcOrd="1" destOrd="0" presId="urn:microsoft.com/office/officeart/2008/layout/VerticalCurvedList"/>
    <dgm:cxn modelId="{7FA7BF56-54C7-4F33-97C1-D158FFEABC4D}" type="presParOf" srcId="{8B7AF338-FA5B-46E9-9C81-DA3FF2F092D0}" destId="{C120A00A-3AAF-4E7D-AA70-B87CF25C268D}" srcOrd="2" destOrd="0" presId="urn:microsoft.com/office/officeart/2008/layout/VerticalCurvedList"/>
    <dgm:cxn modelId="{5F81E4AA-D76E-45D1-93FD-C87F3821EC36}" type="presParOf" srcId="{8B7AF338-FA5B-46E9-9C81-DA3FF2F092D0}" destId="{19DC5C74-D2AA-4E96-AE7F-E323E920E06A}" srcOrd="3" destOrd="0" presId="urn:microsoft.com/office/officeart/2008/layout/VerticalCurvedList"/>
    <dgm:cxn modelId="{A36A6109-B1DF-4C82-90CB-C7A7BCCD7F07}" type="presParOf" srcId="{3EED1883-3FD7-461E-85D7-F233A0C92D23}" destId="{B6D064F4-A3CD-4213-9920-EB52D6F67E80}" srcOrd="1" destOrd="0" presId="urn:microsoft.com/office/officeart/2008/layout/VerticalCurvedList"/>
    <dgm:cxn modelId="{65BC4BC1-13AD-45AC-BDF8-7B34EAABEB2E}" type="presParOf" srcId="{3EED1883-3FD7-461E-85D7-F233A0C92D23}" destId="{994A1036-1198-4D26-A67A-FB4C97202E50}" srcOrd="2" destOrd="0" presId="urn:microsoft.com/office/officeart/2008/layout/VerticalCurvedList"/>
    <dgm:cxn modelId="{A87B728F-F18B-45D4-B120-71201C159F73}" type="presParOf" srcId="{994A1036-1198-4D26-A67A-FB4C97202E50}" destId="{50772687-94F0-4B53-AEC8-FF11EB10E875}" srcOrd="0" destOrd="0" presId="urn:microsoft.com/office/officeart/2008/layout/VerticalCurvedList"/>
    <dgm:cxn modelId="{AA993F8C-7D74-4064-91C5-C426763C3F2E}" type="presParOf" srcId="{3EED1883-3FD7-461E-85D7-F233A0C92D23}" destId="{A9CB6068-EF7A-43C6-8918-74E4FE50AC39}" srcOrd="3" destOrd="0" presId="urn:microsoft.com/office/officeart/2008/layout/VerticalCurvedList"/>
    <dgm:cxn modelId="{FA5E01FB-B66C-42F7-AEDA-B9CBA0619CAD}" type="presParOf" srcId="{3EED1883-3FD7-461E-85D7-F233A0C92D23}" destId="{3DAC4A08-03A8-4DE0-A8CD-106A3458B90B}" srcOrd="4" destOrd="0" presId="urn:microsoft.com/office/officeart/2008/layout/VerticalCurvedList"/>
    <dgm:cxn modelId="{E7337428-FAFC-42CA-874F-FF36FC242E25}" type="presParOf" srcId="{3DAC4A08-03A8-4DE0-A8CD-106A3458B90B}" destId="{22196D64-9C94-4986-9A63-A67DCFB1D280}" srcOrd="0" destOrd="0" presId="urn:microsoft.com/office/officeart/2008/layout/VerticalCurvedList"/>
    <dgm:cxn modelId="{58960537-107D-4AD0-BA67-6436DCEDB313}" type="presParOf" srcId="{3EED1883-3FD7-461E-85D7-F233A0C92D23}" destId="{125EA910-F115-4A3B-BE66-FAD0B9890CD6}" srcOrd="5" destOrd="0" presId="urn:microsoft.com/office/officeart/2008/layout/VerticalCurvedList"/>
    <dgm:cxn modelId="{B29E1522-AB96-4F0A-B88B-6657DE944241}" type="presParOf" srcId="{3EED1883-3FD7-461E-85D7-F233A0C92D23}" destId="{0E09E686-0ED1-49F0-A877-8C3B6C91AA84}" srcOrd="6" destOrd="0" presId="urn:microsoft.com/office/officeart/2008/layout/VerticalCurvedList"/>
    <dgm:cxn modelId="{451802A9-BE00-4918-9067-FC8B3C8A8D49}" type="presParOf" srcId="{0E09E686-0ED1-49F0-A877-8C3B6C91AA84}" destId="{18ABF3E0-B0C9-4125-9CE3-7971A22AF6E1}"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E70BBCD-894D-4451-9D68-6DCCFB754F2F}" type="doc">
      <dgm:prSet loTypeId="urn:microsoft.com/office/officeart/2005/8/layout/hList1" loCatId="list" qsTypeId="urn:microsoft.com/office/officeart/2005/8/quickstyle/3d1" qsCatId="3D" csTypeId="urn:microsoft.com/office/officeart/2005/8/colors/colorful3" csCatId="colorful" phldr="1"/>
      <dgm:spPr/>
      <dgm:t>
        <a:bodyPr/>
        <a:lstStyle/>
        <a:p>
          <a:endParaRPr lang="en-US"/>
        </a:p>
      </dgm:t>
    </dgm:pt>
    <dgm:pt modelId="{84282EBB-1AF6-49B4-B429-C4FAB483E139}">
      <dgm:prSet phldrT="[Text]" custT="1"/>
      <dgm:spPr/>
      <dgm:t>
        <a:bodyPr/>
        <a:lstStyle/>
        <a:p>
          <a:r>
            <a:rPr lang="en-US" sz="5400" b="1" dirty="0" smtClean="0"/>
            <a:t>ICD-9</a:t>
          </a:r>
          <a:endParaRPr lang="en-US" sz="5400" b="1" dirty="0"/>
        </a:p>
      </dgm:t>
      <dgm:extLst>
        <a:ext uri="{E40237B7-FDA0-4F09-8148-C483321AD2D9}">
          <dgm14:cNvPr xmlns:dgm14="http://schemas.microsoft.com/office/drawing/2010/diagram" xmlns="" id="0" name="" descr="ICD-9&#10; 250.50, 362.01&#10; Type 2 diabetes mellitus with ophthalmic manifestations&#10; Diabetic retinopathy NOS&#10;ICD-10&#10; E11.319&#10; Type 2 diabetes mellitus with unspecified diabetic retinopathy without macular edema&#10;"/>
        </a:ext>
      </dgm:extLst>
    </dgm:pt>
    <dgm:pt modelId="{C10C33B2-8278-4417-851E-B9E6DD0638BE}" type="parTrans" cxnId="{AD74A882-2C5B-4801-90E5-11D67F04F4F0}">
      <dgm:prSet/>
      <dgm:spPr/>
      <dgm:t>
        <a:bodyPr/>
        <a:lstStyle/>
        <a:p>
          <a:endParaRPr lang="en-US"/>
        </a:p>
      </dgm:t>
    </dgm:pt>
    <dgm:pt modelId="{09D29285-D7C9-4E4D-AE96-9197E966B554}" type="sibTrans" cxnId="{AD74A882-2C5B-4801-90E5-11D67F04F4F0}">
      <dgm:prSet/>
      <dgm:spPr/>
      <dgm:t>
        <a:bodyPr/>
        <a:lstStyle/>
        <a:p>
          <a:endParaRPr lang="en-US"/>
        </a:p>
      </dgm:t>
    </dgm:pt>
    <dgm:pt modelId="{0068EF12-4CF2-4F59-9C82-E478F0DBD3A9}">
      <dgm:prSet phldrT="[Text]" custT="1"/>
      <dgm:spPr/>
      <dgm:t>
        <a:bodyPr/>
        <a:lstStyle/>
        <a:p>
          <a:r>
            <a:rPr lang="en-US" sz="3200" dirty="0" smtClean="0"/>
            <a:t>250.50, 362.01</a:t>
          </a:r>
          <a:endParaRPr lang="en-US" sz="3200" dirty="0"/>
        </a:p>
      </dgm:t>
      <dgm:extLst>
        <a:ext uri="{E40237B7-FDA0-4F09-8148-C483321AD2D9}">
          <dgm14:cNvPr xmlns:dgm14="http://schemas.microsoft.com/office/drawing/2010/diagram" xmlns="" id="0" name="" descr="ICD-9&#10; 250.50, 362.01&#10; Type 2 diabetes mellitus with ophthalmic manifestations&#10; Diabetic retinopathy NOS&#10;ICD-10&#10; E11.319&#10; Type 2 diabetes mellitus with unspecified diabetic retinopathy without macular edema&#10;"/>
        </a:ext>
      </dgm:extLst>
    </dgm:pt>
    <dgm:pt modelId="{F33B8C30-D510-4753-8139-2FA267C1E7FA}" type="parTrans" cxnId="{66713E4A-461A-4E6D-802E-E1997AD979CA}">
      <dgm:prSet/>
      <dgm:spPr/>
      <dgm:t>
        <a:bodyPr/>
        <a:lstStyle/>
        <a:p>
          <a:endParaRPr lang="en-US"/>
        </a:p>
      </dgm:t>
    </dgm:pt>
    <dgm:pt modelId="{826AACB8-9BD4-443E-9472-4DFF30FC6F53}" type="sibTrans" cxnId="{66713E4A-461A-4E6D-802E-E1997AD979CA}">
      <dgm:prSet/>
      <dgm:spPr/>
      <dgm:t>
        <a:bodyPr/>
        <a:lstStyle/>
        <a:p>
          <a:endParaRPr lang="en-US"/>
        </a:p>
      </dgm:t>
    </dgm:pt>
    <dgm:pt modelId="{B0F04E3D-12A3-47D2-AB3E-6B0FFBEF15C9}">
      <dgm:prSet phldrT="[Text]" custT="1"/>
      <dgm:spPr/>
      <dgm:t>
        <a:bodyPr/>
        <a:lstStyle/>
        <a:p>
          <a:r>
            <a:rPr lang="en-US" sz="3200" dirty="0" smtClean="0"/>
            <a:t>Type 2 diabetes mellitus with ophthalmic manifestations</a:t>
          </a:r>
          <a:endParaRPr lang="en-US" sz="3200" dirty="0"/>
        </a:p>
      </dgm:t>
    </dgm:pt>
    <dgm:pt modelId="{048B9B20-6DF7-434B-A188-578FCAE0BCC0}" type="parTrans" cxnId="{63220A0C-9060-4BD5-9AFD-D2F40C031817}">
      <dgm:prSet/>
      <dgm:spPr/>
      <dgm:t>
        <a:bodyPr/>
        <a:lstStyle/>
        <a:p>
          <a:endParaRPr lang="en-US"/>
        </a:p>
      </dgm:t>
    </dgm:pt>
    <dgm:pt modelId="{F68934E2-F5E4-4BD1-ABCE-64097E31CDED}" type="sibTrans" cxnId="{63220A0C-9060-4BD5-9AFD-D2F40C031817}">
      <dgm:prSet/>
      <dgm:spPr/>
      <dgm:t>
        <a:bodyPr/>
        <a:lstStyle/>
        <a:p>
          <a:endParaRPr lang="en-US"/>
        </a:p>
      </dgm:t>
    </dgm:pt>
    <dgm:pt modelId="{581EA3D8-ED6A-4740-B650-4C1F9E06D4F3}">
      <dgm:prSet phldrT="[Text]" custT="1"/>
      <dgm:spPr/>
      <dgm:t>
        <a:bodyPr/>
        <a:lstStyle/>
        <a:p>
          <a:r>
            <a:rPr lang="en-US" sz="5400" b="1" dirty="0" smtClean="0"/>
            <a:t>ICD-10</a:t>
          </a:r>
          <a:endParaRPr lang="en-US" sz="5400" b="1" dirty="0"/>
        </a:p>
      </dgm:t>
      <dgm:extLst>
        <a:ext uri="{E40237B7-FDA0-4F09-8148-C483321AD2D9}">
          <dgm14:cNvPr xmlns:dgm14="http://schemas.microsoft.com/office/drawing/2010/diagram" xmlns="" id="0" name="" descr="ICD-9&#10; 250.50, 362.01&#10; Type 2 diabetes mellitus with ophthalmic manifestations&#10; Diabetic retinopathy NOS&#10;ICD-10&#10; E11.319&#10; Type 2 diabetes mellitus with unspecified diabetic retinopathy without macular edema&#10;"/>
        </a:ext>
      </dgm:extLst>
    </dgm:pt>
    <dgm:pt modelId="{C6E204EC-964D-48F3-A163-BC9767954882}" type="parTrans" cxnId="{9296EDC5-4926-4596-A59A-722A0A8ED32C}">
      <dgm:prSet/>
      <dgm:spPr/>
      <dgm:t>
        <a:bodyPr/>
        <a:lstStyle/>
        <a:p>
          <a:endParaRPr lang="en-US"/>
        </a:p>
      </dgm:t>
    </dgm:pt>
    <dgm:pt modelId="{F99FAE7E-BC2D-420C-B0D8-38D48C6A5936}" type="sibTrans" cxnId="{9296EDC5-4926-4596-A59A-722A0A8ED32C}">
      <dgm:prSet/>
      <dgm:spPr/>
      <dgm:t>
        <a:bodyPr/>
        <a:lstStyle/>
        <a:p>
          <a:endParaRPr lang="en-US"/>
        </a:p>
      </dgm:t>
    </dgm:pt>
    <dgm:pt modelId="{10A673E4-EA55-4FC6-B93A-8FB6E87E0583}">
      <dgm:prSet phldrT="[Text]" custT="1"/>
      <dgm:spPr/>
      <dgm:t>
        <a:bodyPr/>
        <a:lstStyle/>
        <a:p>
          <a:r>
            <a:rPr lang="en-US" sz="3200" dirty="0" smtClean="0"/>
            <a:t>E11.319</a:t>
          </a:r>
          <a:endParaRPr lang="en-US" sz="3200" dirty="0"/>
        </a:p>
      </dgm:t>
      <dgm:extLst>
        <a:ext uri="{E40237B7-FDA0-4F09-8148-C483321AD2D9}">
          <dgm14:cNvPr xmlns:dgm14="http://schemas.microsoft.com/office/drawing/2010/diagram" xmlns="" id="0" name="" descr="ICD-9&#10; 250.50, 362.01&#10; Type 2 diabetes mellitus with ophthalmic manifestations&#10; Diabetic retinopathy NOS&#10;ICD-10&#10; E11.319&#10; Type 2 diabetes mellitus with unspecified diabetic retinopathy without macular edema&#10;"/>
        </a:ext>
      </dgm:extLst>
    </dgm:pt>
    <dgm:pt modelId="{E66CBB42-F281-42B2-9234-BF7DE8A8C8C8}" type="parTrans" cxnId="{7C0ABEB8-3A5D-46F8-818E-28245575BAF5}">
      <dgm:prSet/>
      <dgm:spPr/>
      <dgm:t>
        <a:bodyPr/>
        <a:lstStyle/>
        <a:p>
          <a:endParaRPr lang="en-US"/>
        </a:p>
      </dgm:t>
    </dgm:pt>
    <dgm:pt modelId="{83FBC295-D657-4E58-99B7-67EC558DEB98}" type="sibTrans" cxnId="{7C0ABEB8-3A5D-46F8-818E-28245575BAF5}">
      <dgm:prSet/>
      <dgm:spPr/>
      <dgm:t>
        <a:bodyPr/>
        <a:lstStyle/>
        <a:p>
          <a:endParaRPr lang="en-US"/>
        </a:p>
      </dgm:t>
    </dgm:pt>
    <dgm:pt modelId="{3C2BD873-F9D7-47BC-B2DB-907E3801FF7B}">
      <dgm:prSet custT="1"/>
      <dgm:spPr/>
      <dgm:t>
        <a:bodyPr/>
        <a:lstStyle/>
        <a:p>
          <a:r>
            <a:rPr lang="en-US" sz="3200" dirty="0" smtClean="0"/>
            <a:t>Type 2 diabetes mellitus with unspecified diabetic retinopathy without macular edema</a:t>
          </a:r>
        </a:p>
      </dgm:t>
    </dgm:pt>
    <dgm:pt modelId="{108DCE9E-49DF-4A3E-9EF6-512BED460518}" type="parTrans" cxnId="{E9EB2A76-081F-48AD-BD5A-4469E3F9B493}">
      <dgm:prSet/>
      <dgm:spPr/>
      <dgm:t>
        <a:bodyPr/>
        <a:lstStyle/>
        <a:p>
          <a:endParaRPr lang="en-US"/>
        </a:p>
      </dgm:t>
    </dgm:pt>
    <dgm:pt modelId="{4C8A2FA7-331C-45C3-A22C-874816DE27E2}" type="sibTrans" cxnId="{E9EB2A76-081F-48AD-BD5A-4469E3F9B493}">
      <dgm:prSet/>
      <dgm:spPr/>
      <dgm:t>
        <a:bodyPr/>
        <a:lstStyle/>
        <a:p>
          <a:endParaRPr lang="en-US"/>
        </a:p>
      </dgm:t>
    </dgm:pt>
    <dgm:pt modelId="{13711343-0E60-4EC4-AD69-A2D6A2C68DD3}">
      <dgm:prSet phldrT="[Text]" custT="1"/>
      <dgm:spPr/>
      <dgm:t>
        <a:bodyPr/>
        <a:lstStyle/>
        <a:p>
          <a:r>
            <a:rPr lang="en-US" sz="3200" dirty="0" smtClean="0"/>
            <a:t>Diabetic retinopathy NOS</a:t>
          </a:r>
          <a:endParaRPr lang="en-US" sz="3200" dirty="0"/>
        </a:p>
      </dgm:t>
    </dgm:pt>
    <dgm:pt modelId="{E46290A8-ED18-4E3C-BE48-999DF630D86E}" type="parTrans" cxnId="{010343B4-E76A-4A8E-A1DE-3C154961EC5D}">
      <dgm:prSet/>
      <dgm:spPr/>
      <dgm:t>
        <a:bodyPr/>
        <a:lstStyle/>
        <a:p>
          <a:endParaRPr lang="en-US"/>
        </a:p>
      </dgm:t>
    </dgm:pt>
    <dgm:pt modelId="{6AB44C0D-8105-40E2-9478-A1E03C04B8C6}" type="sibTrans" cxnId="{010343B4-E76A-4A8E-A1DE-3C154961EC5D}">
      <dgm:prSet/>
      <dgm:spPr/>
      <dgm:t>
        <a:bodyPr/>
        <a:lstStyle/>
        <a:p>
          <a:endParaRPr lang="en-US"/>
        </a:p>
      </dgm:t>
    </dgm:pt>
    <dgm:pt modelId="{0D57EF0F-BDB9-4191-9F23-92B526AA0085}" type="pres">
      <dgm:prSet presAssocID="{6E70BBCD-894D-4451-9D68-6DCCFB754F2F}" presName="Name0" presStyleCnt="0">
        <dgm:presLayoutVars>
          <dgm:dir/>
          <dgm:animLvl val="lvl"/>
          <dgm:resizeHandles val="exact"/>
        </dgm:presLayoutVars>
      </dgm:prSet>
      <dgm:spPr/>
      <dgm:t>
        <a:bodyPr/>
        <a:lstStyle/>
        <a:p>
          <a:endParaRPr lang="en-US"/>
        </a:p>
      </dgm:t>
    </dgm:pt>
    <dgm:pt modelId="{82E2D3ED-9441-4C9F-9E21-87643AB6CEBB}" type="pres">
      <dgm:prSet presAssocID="{84282EBB-1AF6-49B4-B429-C4FAB483E139}" presName="composite" presStyleCnt="0"/>
      <dgm:spPr/>
      <dgm:t>
        <a:bodyPr/>
        <a:lstStyle/>
        <a:p>
          <a:endParaRPr lang="en-US"/>
        </a:p>
      </dgm:t>
    </dgm:pt>
    <dgm:pt modelId="{37F47E7E-077E-481A-8832-1361B3AF9520}" type="pres">
      <dgm:prSet presAssocID="{84282EBB-1AF6-49B4-B429-C4FAB483E139}" presName="parTx" presStyleLbl="alignNode1" presStyleIdx="0" presStyleCnt="2">
        <dgm:presLayoutVars>
          <dgm:chMax val="0"/>
          <dgm:chPref val="0"/>
          <dgm:bulletEnabled val="1"/>
        </dgm:presLayoutVars>
      </dgm:prSet>
      <dgm:spPr/>
      <dgm:t>
        <a:bodyPr/>
        <a:lstStyle/>
        <a:p>
          <a:endParaRPr lang="en-US"/>
        </a:p>
      </dgm:t>
    </dgm:pt>
    <dgm:pt modelId="{0A30598D-82B0-4E1C-A8E9-1EB746AA6514}" type="pres">
      <dgm:prSet presAssocID="{84282EBB-1AF6-49B4-B429-C4FAB483E139}" presName="desTx" presStyleLbl="alignAccFollowNode1" presStyleIdx="0" presStyleCnt="2">
        <dgm:presLayoutVars>
          <dgm:bulletEnabled val="1"/>
        </dgm:presLayoutVars>
      </dgm:prSet>
      <dgm:spPr/>
      <dgm:t>
        <a:bodyPr/>
        <a:lstStyle/>
        <a:p>
          <a:endParaRPr lang="en-US"/>
        </a:p>
      </dgm:t>
    </dgm:pt>
    <dgm:pt modelId="{A9546360-68A9-4FC8-9CFA-B7BB59C6C31F}" type="pres">
      <dgm:prSet presAssocID="{09D29285-D7C9-4E4D-AE96-9197E966B554}" presName="space" presStyleCnt="0"/>
      <dgm:spPr/>
      <dgm:t>
        <a:bodyPr/>
        <a:lstStyle/>
        <a:p>
          <a:endParaRPr lang="en-US"/>
        </a:p>
      </dgm:t>
    </dgm:pt>
    <dgm:pt modelId="{3345D780-5575-4718-A5C7-F75D85F2B3A4}" type="pres">
      <dgm:prSet presAssocID="{581EA3D8-ED6A-4740-B650-4C1F9E06D4F3}" presName="composite" presStyleCnt="0"/>
      <dgm:spPr/>
      <dgm:t>
        <a:bodyPr/>
        <a:lstStyle/>
        <a:p>
          <a:endParaRPr lang="en-US"/>
        </a:p>
      </dgm:t>
    </dgm:pt>
    <dgm:pt modelId="{8CE562C8-2B88-4D83-AC26-2CEDD3F45FD3}" type="pres">
      <dgm:prSet presAssocID="{581EA3D8-ED6A-4740-B650-4C1F9E06D4F3}" presName="parTx" presStyleLbl="alignNode1" presStyleIdx="1" presStyleCnt="2">
        <dgm:presLayoutVars>
          <dgm:chMax val="0"/>
          <dgm:chPref val="0"/>
          <dgm:bulletEnabled val="1"/>
        </dgm:presLayoutVars>
      </dgm:prSet>
      <dgm:spPr/>
      <dgm:t>
        <a:bodyPr/>
        <a:lstStyle/>
        <a:p>
          <a:endParaRPr lang="en-US"/>
        </a:p>
      </dgm:t>
    </dgm:pt>
    <dgm:pt modelId="{98E6A056-55A5-4A41-8119-B07D2E61584E}" type="pres">
      <dgm:prSet presAssocID="{581EA3D8-ED6A-4740-B650-4C1F9E06D4F3}" presName="desTx" presStyleLbl="alignAccFollowNode1" presStyleIdx="1" presStyleCnt="2">
        <dgm:presLayoutVars>
          <dgm:bulletEnabled val="1"/>
        </dgm:presLayoutVars>
      </dgm:prSet>
      <dgm:spPr/>
      <dgm:t>
        <a:bodyPr/>
        <a:lstStyle/>
        <a:p>
          <a:endParaRPr lang="en-US"/>
        </a:p>
      </dgm:t>
    </dgm:pt>
  </dgm:ptLst>
  <dgm:cxnLst>
    <dgm:cxn modelId="{AD74A882-2C5B-4801-90E5-11D67F04F4F0}" srcId="{6E70BBCD-894D-4451-9D68-6DCCFB754F2F}" destId="{84282EBB-1AF6-49B4-B429-C4FAB483E139}" srcOrd="0" destOrd="0" parTransId="{C10C33B2-8278-4417-851E-B9E6DD0638BE}" sibTransId="{09D29285-D7C9-4E4D-AE96-9197E966B554}"/>
    <dgm:cxn modelId="{E9EB2A76-081F-48AD-BD5A-4469E3F9B493}" srcId="{581EA3D8-ED6A-4740-B650-4C1F9E06D4F3}" destId="{3C2BD873-F9D7-47BC-B2DB-907E3801FF7B}" srcOrd="1" destOrd="0" parTransId="{108DCE9E-49DF-4A3E-9EF6-512BED460518}" sibTransId="{4C8A2FA7-331C-45C3-A22C-874816DE27E2}"/>
    <dgm:cxn modelId="{B54D9712-71DF-4003-811C-EA3AF3F56FEB}" type="presOf" srcId="{84282EBB-1AF6-49B4-B429-C4FAB483E139}" destId="{37F47E7E-077E-481A-8832-1361B3AF9520}" srcOrd="0" destOrd="0" presId="urn:microsoft.com/office/officeart/2005/8/layout/hList1"/>
    <dgm:cxn modelId="{7C0ABEB8-3A5D-46F8-818E-28245575BAF5}" srcId="{581EA3D8-ED6A-4740-B650-4C1F9E06D4F3}" destId="{10A673E4-EA55-4FC6-B93A-8FB6E87E0583}" srcOrd="0" destOrd="0" parTransId="{E66CBB42-F281-42B2-9234-BF7DE8A8C8C8}" sibTransId="{83FBC295-D657-4E58-99B7-67EC558DEB98}"/>
    <dgm:cxn modelId="{66713E4A-461A-4E6D-802E-E1997AD979CA}" srcId="{84282EBB-1AF6-49B4-B429-C4FAB483E139}" destId="{0068EF12-4CF2-4F59-9C82-E478F0DBD3A9}" srcOrd="0" destOrd="0" parTransId="{F33B8C30-D510-4753-8139-2FA267C1E7FA}" sibTransId="{826AACB8-9BD4-443E-9472-4DFF30FC6F53}"/>
    <dgm:cxn modelId="{63220A0C-9060-4BD5-9AFD-D2F40C031817}" srcId="{84282EBB-1AF6-49B4-B429-C4FAB483E139}" destId="{B0F04E3D-12A3-47D2-AB3E-6B0FFBEF15C9}" srcOrd="1" destOrd="0" parTransId="{048B9B20-6DF7-434B-A188-578FCAE0BCC0}" sibTransId="{F68934E2-F5E4-4BD1-ABCE-64097E31CDED}"/>
    <dgm:cxn modelId="{30DD197A-02B2-4C7B-A6BB-FFF12B50D642}" type="presOf" srcId="{6E70BBCD-894D-4451-9D68-6DCCFB754F2F}" destId="{0D57EF0F-BDB9-4191-9F23-92B526AA0085}" srcOrd="0" destOrd="0" presId="urn:microsoft.com/office/officeart/2005/8/layout/hList1"/>
    <dgm:cxn modelId="{4636DC20-22D0-42CF-9578-E056C7E31CFE}" type="presOf" srcId="{13711343-0E60-4EC4-AD69-A2D6A2C68DD3}" destId="{0A30598D-82B0-4E1C-A8E9-1EB746AA6514}" srcOrd="0" destOrd="2" presId="urn:microsoft.com/office/officeart/2005/8/layout/hList1"/>
    <dgm:cxn modelId="{21ADD0E4-584B-4AF8-9A1E-F4D2834A37FA}" type="presOf" srcId="{10A673E4-EA55-4FC6-B93A-8FB6E87E0583}" destId="{98E6A056-55A5-4A41-8119-B07D2E61584E}" srcOrd="0" destOrd="0" presId="urn:microsoft.com/office/officeart/2005/8/layout/hList1"/>
    <dgm:cxn modelId="{9F013666-E41A-465C-A4AD-A856F36C10CF}" type="presOf" srcId="{0068EF12-4CF2-4F59-9C82-E478F0DBD3A9}" destId="{0A30598D-82B0-4E1C-A8E9-1EB746AA6514}" srcOrd="0" destOrd="0" presId="urn:microsoft.com/office/officeart/2005/8/layout/hList1"/>
    <dgm:cxn modelId="{9296EDC5-4926-4596-A59A-722A0A8ED32C}" srcId="{6E70BBCD-894D-4451-9D68-6DCCFB754F2F}" destId="{581EA3D8-ED6A-4740-B650-4C1F9E06D4F3}" srcOrd="1" destOrd="0" parTransId="{C6E204EC-964D-48F3-A163-BC9767954882}" sibTransId="{F99FAE7E-BC2D-420C-B0D8-38D48C6A5936}"/>
    <dgm:cxn modelId="{9E961279-D11E-444C-A3C9-D983FF88D9A4}" type="presOf" srcId="{3C2BD873-F9D7-47BC-B2DB-907E3801FF7B}" destId="{98E6A056-55A5-4A41-8119-B07D2E61584E}" srcOrd="0" destOrd="1" presId="urn:microsoft.com/office/officeart/2005/8/layout/hList1"/>
    <dgm:cxn modelId="{010343B4-E76A-4A8E-A1DE-3C154961EC5D}" srcId="{84282EBB-1AF6-49B4-B429-C4FAB483E139}" destId="{13711343-0E60-4EC4-AD69-A2D6A2C68DD3}" srcOrd="2" destOrd="0" parTransId="{E46290A8-ED18-4E3C-BE48-999DF630D86E}" sibTransId="{6AB44C0D-8105-40E2-9478-A1E03C04B8C6}"/>
    <dgm:cxn modelId="{2AEE62DF-EA1A-48C4-B229-E14F43C8F08E}" type="presOf" srcId="{581EA3D8-ED6A-4740-B650-4C1F9E06D4F3}" destId="{8CE562C8-2B88-4D83-AC26-2CEDD3F45FD3}" srcOrd="0" destOrd="0" presId="urn:microsoft.com/office/officeart/2005/8/layout/hList1"/>
    <dgm:cxn modelId="{8E3B800A-F586-4513-A9F0-820BF0FD7C36}" type="presOf" srcId="{B0F04E3D-12A3-47D2-AB3E-6B0FFBEF15C9}" destId="{0A30598D-82B0-4E1C-A8E9-1EB746AA6514}" srcOrd="0" destOrd="1" presId="urn:microsoft.com/office/officeart/2005/8/layout/hList1"/>
    <dgm:cxn modelId="{2FB1A730-D7B3-404D-BB60-F70E4930C7E5}" type="presParOf" srcId="{0D57EF0F-BDB9-4191-9F23-92B526AA0085}" destId="{82E2D3ED-9441-4C9F-9E21-87643AB6CEBB}" srcOrd="0" destOrd="0" presId="urn:microsoft.com/office/officeart/2005/8/layout/hList1"/>
    <dgm:cxn modelId="{0F1B8A33-BD16-41A0-9312-A166A3562C92}" type="presParOf" srcId="{82E2D3ED-9441-4C9F-9E21-87643AB6CEBB}" destId="{37F47E7E-077E-481A-8832-1361B3AF9520}" srcOrd="0" destOrd="0" presId="urn:microsoft.com/office/officeart/2005/8/layout/hList1"/>
    <dgm:cxn modelId="{93E37452-F38F-4275-A0DA-B765F03ABF67}" type="presParOf" srcId="{82E2D3ED-9441-4C9F-9E21-87643AB6CEBB}" destId="{0A30598D-82B0-4E1C-A8E9-1EB746AA6514}" srcOrd="1" destOrd="0" presId="urn:microsoft.com/office/officeart/2005/8/layout/hList1"/>
    <dgm:cxn modelId="{BAD1C726-C680-40EC-99A4-5CA7FC76D212}" type="presParOf" srcId="{0D57EF0F-BDB9-4191-9F23-92B526AA0085}" destId="{A9546360-68A9-4FC8-9CFA-B7BB59C6C31F}" srcOrd="1" destOrd="0" presId="urn:microsoft.com/office/officeart/2005/8/layout/hList1"/>
    <dgm:cxn modelId="{05389E77-85DD-4BF2-98D4-429EFFD61A71}" type="presParOf" srcId="{0D57EF0F-BDB9-4191-9F23-92B526AA0085}" destId="{3345D780-5575-4718-A5C7-F75D85F2B3A4}" srcOrd="2" destOrd="0" presId="urn:microsoft.com/office/officeart/2005/8/layout/hList1"/>
    <dgm:cxn modelId="{0B56D4DF-338E-4FC5-B1EA-497A3E6681CE}" type="presParOf" srcId="{3345D780-5575-4718-A5C7-F75D85F2B3A4}" destId="{8CE562C8-2B88-4D83-AC26-2CEDD3F45FD3}" srcOrd="0" destOrd="0" presId="urn:microsoft.com/office/officeart/2005/8/layout/hList1"/>
    <dgm:cxn modelId="{DF54C380-96B3-4FA9-B646-6DB85FE0EBD8}" type="presParOf" srcId="{3345D780-5575-4718-A5C7-F75D85F2B3A4}" destId="{98E6A056-55A5-4A41-8119-B07D2E61584E}"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33B2E0F-589F-4808-B614-5AFDAD18C803}"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en-US"/>
        </a:p>
      </dgm:t>
    </dgm:pt>
    <dgm:pt modelId="{1C584811-A086-422E-8710-CD539AD8867C}">
      <dgm:prSet/>
      <dgm:spPr/>
      <dgm:t>
        <a:bodyPr/>
        <a:lstStyle/>
        <a:p>
          <a:pPr rtl="0"/>
          <a:r>
            <a:rPr lang="en-US" dirty="0" smtClean="0"/>
            <a:t>Drug induced diabetes</a:t>
          </a:r>
          <a:endParaRPr lang="en-US" dirty="0"/>
        </a:p>
      </dgm:t>
      <dgm:extLst>
        <a:ext uri="{E40237B7-FDA0-4F09-8148-C483321AD2D9}">
          <dgm14:cNvPr xmlns:dgm14="http://schemas.microsoft.com/office/drawing/2010/diagram" xmlns="" id="0" name="" descr="Drug induced diabetes&#10;Hyperglycemia&#10;Procedural complications&#10;"/>
        </a:ext>
      </dgm:extLst>
    </dgm:pt>
    <dgm:pt modelId="{C2B4EF32-32F6-4E2D-8EDA-BC701554F97F}" type="parTrans" cxnId="{D9A5A1CC-2E1E-4556-B41A-D0B21A01E8B6}">
      <dgm:prSet/>
      <dgm:spPr/>
      <dgm:t>
        <a:bodyPr/>
        <a:lstStyle/>
        <a:p>
          <a:endParaRPr lang="en-US"/>
        </a:p>
      </dgm:t>
    </dgm:pt>
    <dgm:pt modelId="{F141D679-B93C-4D13-BC51-F98F2D7D7CC8}" type="sibTrans" cxnId="{D9A5A1CC-2E1E-4556-B41A-D0B21A01E8B6}">
      <dgm:prSet/>
      <dgm:spPr/>
      <dgm:t>
        <a:bodyPr/>
        <a:lstStyle/>
        <a:p>
          <a:endParaRPr lang="en-US"/>
        </a:p>
      </dgm:t>
    </dgm:pt>
    <dgm:pt modelId="{AF04C91A-B554-4B87-BCF9-3B6DC55B2211}">
      <dgm:prSet/>
      <dgm:spPr/>
      <dgm:t>
        <a:bodyPr/>
        <a:lstStyle/>
        <a:p>
          <a:pPr rtl="0"/>
          <a:r>
            <a:rPr lang="en-US" dirty="0" smtClean="0"/>
            <a:t>Hyperglycemia</a:t>
          </a:r>
          <a:endParaRPr lang="en-US" dirty="0"/>
        </a:p>
      </dgm:t>
      <dgm:extLst>
        <a:ext uri="{E40237B7-FDA0-4F09-8148-C483321AD2D9}">
          <dgm14:cNvPr xmlns:dgm14="http://schemas.microsoft.com/office/drawing/2010/diagram" xmlns="" id="0" name="" descr="Drug induced diabetes&#10;Hyperglycemia&#10;Procedural complications&#10;"/>
        </a:ext>
      </dgm:extLst>
    </dgm:pt>
    <dgm:pt modelId="{EFEE2D4B-E6CB-4672-A379-E5BD799081DF}" type="parTrans" cxnId="{628437A5-D51B-49C7-A95A-CA0AAB53D108}">
      <dgm:prSet/>
      <dgm:spPr/>
      <dgm:t>
        <a:bodyPr/>
        <a:lstStyle/>
        <a:p>
          <a:endParaRPr lang="en-US"/>
        </a:p>
      </dgm:t>
    </dgm:pt>
    <dgm:pt modelId="{D4C65351-4A7F-48C8-A8E0-9B1285937E3F}" type="sibTrans" cxnId="{628437A5-D51B-49C7-A95A-CA0AAB53D108}">
      <dgm:prSet/>
      <dgm:spPr/>
      <dgm:t>
        <a:bodyPr/>
        <a:lstStyle/>
        <a:p>
          <a:endParaRPr lang="en-US"/>
        </a:p>
      </dgm:t>
    </dgm:pt>
    <dgm:pt modelId="{90B68171-520A-4ECB-80DE-7BE9F16D4DAB}">
      <dgm:prSet/>
      <dgm:spPr/>
      <dgm:t>
        <a:bodyPr/>
        <a:lstStyle/>
        <a:p>
          <a:pPr rtl="0"/>
          <a:r>
            <a:rPr lang="en-US" dirty="0" smtClean="0"/>
            <a:t>Procedural complications</a:t>
          </a:r>
          <a:endParaRPr lang="en-US" dirty="0"/>
        </a:p>
      </dgm:t>
      <dgm:extLst>
        <a:ext uri="{E40237B7-FDA0-4F09-8148-C483321AD2D9}">
          <dgm14:cNvPr xmlns:dgm14="http://schemas.microsoft.com/office/drawing/2010/diagram" xmlns="" id="0" name="" descr="Drug induced diabetes&#10;Hyperglycemia&#10;Procedural complications&#10;"/>
        </a:ext>
      </dgm:extLst>
    </dgm:pt>
    <dgm:pt modelId="{8D8C6987-195A-47C9-B5AB-9D7E93FA0953}" type="parTrans" cxnId="{C6AB53EF-490F-45AE-9A5A-1F33DEFD68DE}">
      <dgm:prSet/>
      <dgm:spPr/>
      <dgm:t>
        <a:bodyPr/>
        <a:lstStyle/>
        <a:p>
          <a:endParaRPr lang="en-US"/>
        </a:p>
      </dgm:t>
    </dgm:pt>
    <dgm:pt modelId="{C844123D-5303-48CB-9985-897D5FBAD625}" type="sibTrans" cxnId="{C6AB53EF-490F-45AE-9A5A-1F33DEFD68DE}">
      <dgm:prSet/>
      <dgm:spPr/>
      <dgm:t>
        <a:bodyPr/>
        <a:lstStyle/>
        <a:p>
          <a:endParaRPr lang="en-US"/>
        </a:p>
      </dgm:t>
    </dgm:pt>
    <dgm:pt modelId="{B41F6FCD-9A3D-4316-B063-0474FB2D57F8}" type="pres">
      <dgm:prSet presAssocID="{B33B2E0F-589F-4808-B614-5AFDAD18C803}" presName="linear" presStyleCnt="0">
        <dgm:presLayoutVars>
          <dgm:animLvl val="lvl"/>
          <dgm:resizeHandles val="exact"/>
        </dgm:presLayoutVars>
      </dgm:prSet>
      <dgm:spPr/>
      <dgm:t>
        <a:bodyPr/>
        <a:lstStyle/>
        <a:p>
          <a:endParaRPr lang="en-US"/>
        </a:p>
      </dgm:t>
    </dgm:pt>
    <dgm:pt modelId="{A8F4660B-562B-42B1-9A2B-8F4068C928DE}" type="pres">
      <dgm:prSet presAssocID="{1C584811-A086-422E-8710-CD539AD8867C}" presName="parentText" presStyleLbl="node1" presStyleIdx="0" presStyleCnt="3">
        <dgm:presLayoutVars>
          <dgm:chMax val="0"/>
          <dgm:bulletEnabled val="1"/>
        </dgm:presLayoutVars>
      </dgm:prSet>
      <dgm:spPr/>
      <dgm:t>
        <a:bodyPr/>
        <a:lstStyle/>
        <a:p>
          <a:endParaRPr lang="en-US"/>
        </a:p>
      </dgm:t>
    </dgm:pt>
    <dgm:pt modelId="{02E399FA-3E7D-4C62-84B2-844DEDF0613E}" type="pres">
      <dgm:prSet presAssocID="{F141D679-B93C-4D13-BC51-F98F2D7D7CC8}" presName="spacer" presStyleCnt="0"/>
      <dgm:spPr/>
      <dgm:t>
        <a:bodyPr/>
        <a:lstStyle/>
        <a:p>
          <a:endParaRPr lang="en-US"/>
        </a:p>
      </dgm:t>
    </dgm:pt>
    <dgm:pt modelId="{216E42CB-D2F3-413E-9446-2F09A560DBBF}" type="pres">
      <dgm:prSet presAssocID="{AF04C91A-B554-4B87-BCF9-3B6DC55B2211}" presName="parentText" presStyleLbl="node1" presStyleIdx="1" presStyleCnt="3">
        <dgm:presLayoutVars>
          <dgm:chMax val="0"/>
          <dgm:bulletEnabled val="1"/>
        </dgm:presLayoutVars>
      </dgm:prSet>
      <dgm:spPr/>
      <dgm:t>
        <a:bodyPr/>
        <a:lstStyle/>
        <a:p>
          <a:endParaRPr lang="en-US"/>
        </a:p>
      </dgm:t>
    </dgm:pt>
    <dgm:pt modelId="{C1696078-51A4-48FA-8B68-2864CA9EAE2A}" type="pres">
      <dgm:prSet presAssocID="{D4C65351-4A7F-48C8-A8E0-9B1285937E3F}" presName="spacer" presStyleCnt="0"/>
      <dgm:spPr/>
      <dgm:t>
        <a:bodyPr/>
        <a:lstStyle/>
        <a:p>
          <a:endParaRPr lang="en-US"/>
        </a:p>
      </dgm:t>
    </dgm:pt>
    <dgm:pt modelId="{DEB4C0C9-879C-4923-B880-6567422CF256}" type="pres">
      <dgm:prSet presAssocID="{90B68171-520A-4ECB-80DE-7BE9F16D4DAB}" presName="parentText" presStyleLbl="node1" presStyleIdx="2" presStyleCnt="3">
        <dgm:presLayoutVars>
          <dgm:chMax val="0"/>
          <dgm:bulletEnabled val="1"/>
        </dgm:presLayoutVars>
      </dgm:prSet>
      <dgm:spPr/>
      <dgm:t>
        <a:bodyPr/>
        <a:lstStyle/>
        <a:p>
          <a:endParaRPr lang="en-US"/>
        </a:p>
      </dgm:t>
    </dgm:pt>
  </dgm:ptLst>
  <dgm:cxnLst>
    <dgm:cxn modelId="{A79493FB-9268-4DE3-8363-46E6B77B546D}" type="presOf" srcId="{B33B2E0F-589F-4808-B614-5AFDAD18C803}" destId="{B41F6FCD-9A3D-4316-B063-0474FB2D57F8}" srcOrd="0" destOrd="0" presId="urn:microsoft.com/office/officeart/2005/8/layout/vList2"/>
    <dgm:cxn modelId="{628437A5-D51B-49C7-A95A-CA0AAB53D108}" srcId="{B33B2E0F-589F-4808-B614-5AFDAD18C803}" destId="{AF04C91A-B554-4B87-BCF9-3B6DC55B2211}" srcOrd="1" destOrd="0" parTransId="{EFEE2D4B-E6CB-4672-A379-E5BD799081DF}" sibTransId="{D4C65351-4A7F-48C8-A8E0-9B1285937E3F}"/>
    <dgm:cxn modelId="{D9A5A1CC-2E1E-4556-B41A-D0B21A01E8B6}" srcId="{B33B2E0F-589F-4808-B614-5AFDAD18C803}" destId="{1C584811-A086-422E-8710-CD539AD8867C}" srcOrd="0" destOrd="0" parTransId="{C2B4EF32-32F6-4E2D-8EDA-BC701554F97F}" sibTransId="{F141D679-B93C-4D13-BC51-F98F2D7D7CC8}"/>
    <dgm:cxn modelId="{FADC36F8-6FE6-4878-B8F8-23A9BAFC415C}" type="presOf" srcId="{AF04C91A-B554-4B87-BCF9-3B6DC55B2211}" destId="{216E42CB-D2F3-413E-9446-2F09A560DBBF}" srcOrd="0" destOrd="0" presId="urn:microsoft.com/office/officeart/2005/8/layout/vList2"/>
    <dgm:cxn modelId="{C6AB53EF-490F-45AE-9A5A-1F33DEFD68DE}" srcId="{B33B2E0F-589F-4808-B614-5AFDAD18C803}" destId="{90B68171-520A-4ECB-80DE-7BE9F16D4DAB}" srcOrd="2" destOrd="0" parTransId="{8D8C6987-195A-47C9-B5AB-9D7E93FA0953}" sibTransId="{C844123D-5303-48CB-9985-897D5FBAD625}"/>
    <dgm:cxn modelId="{069868F2-A20D-46D9-A2F8-1FA976F3BDAA}" type="presOf" srcId="{90B68171-520A-4ECB-80DE-7BE9F16D4DAB}" destId="{DEB4C0C9-879C-4923-B880-6567422CF256}" srcOrd="0" destOrd="0" presId="urn:microsoft.com/office/officeart/2005/8/layout/vList2"/>
    <dgm:cxn modelId="{74C7EC75-0882-48C5-8F7B-0D84BE17FB9B}" type="presOf" srcId="{1C584811-A086-422E-8710-CD539AD8867C}" destId="{A8F4660B-562B-42B1-9A2B-8F4068C928DE}" srcOrd="0" destOrd="0" presId="urn:microsoft.com/office/officeart/2005/8/layout/vList2"/>
    <dgm:cxn modelId="{1C9D5A4D-FC46-470F-8BA9-AAAA891F3485}" type="presParOf" srcId="{B41F6FCD-9A3D-4316-B063-0474FB2D57F8}" destId="{A8F4660B-562B-42B1-9A2B-8F4068C928DE}" srcOrd="0" destOrd="0" presId="urn:microsoft.com/office/officeart/2005/8/layout/vList2"/>
    <dgm:cxn modelId="{9C37AC05-8C0B-40BC-A6D7-DDDCE40FDC06}" type="presParOf" srcId="{B41F6FCD-9A3D-4316-B063-0474FB2D57F8}" destId="{02E399FA-3E7D-4C62-84B2-844DEDF0613E}" srcOrd="1" destOrd="0" presId="urn:microsoft.com/office/officeart/2005/8/layout/vList2"/>
    <dgm:cxn modelId="{70D736EA-2042-4C70-A54C-CA0B6E8DD9B7}" type="presParOf" srcId="{B41F6FCD-9A3D-4316-B063-0474FB2D57F8}" destId="{216E42CB-D2F3-413E-9446-2F09A560DBBF}" srcOrd="2" destOrd="0" presId="urn:microsoft.com/office/officeart/2005/8/layout/vList2"/>
    <dgm:cxn modelId="{A86E89FD-4AA0-45F1-B94E-577367B2D2D7}" type="presParOf" srcId="{B41F6FCD-9A3D-4316-B063-0474FB2D57F8}" destId="{C1696078-51A4-48FA-8B68-2864CA9EAE2A}" srcOrd="3" destOrd="0" presId="urn:microsoft.com/office/officeart/2005/8/layout/vList2"/>
    <dgm:cxn modelId="{D2930FBB-7DE6-44B5-BD66-36A1A6597C4F}" type="presParOf" srcId="{B41F6FCD-9A3D-4316-B063-0474FB2D57F8}" destId="{DEB4C0C9-879C-4923-B880-6567422CF256}"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E70BBCD-894D-4451-9D68-6DCCFB754F2F}" type="doc">
      <dgm:prSet loTypeId="urn:microsoft.com/office/officeart/2005/8/layout/hProcess7#2" loCatId="list" qsTypeId="urn:microsoft.com/office/officeart/2005/8/quickstyle/3d1" qsCatId="3D" csTypeId="urn:microsoft.com/office/officeart/2005/8/colors/colorful3" csCatId="colorful" phldr="1"/>
      <dgm:spPr/>
      <dgm:t>
        <a:bodyPr/>
        <a:lstStyle/>
        <a:p>
          <a:endParaRPr lang="en-US"/>
        </a:p>
      </dgm:t>
    </dgm:pt>
    <dgm:pt modelId="{84282EBB-1AF6-49B4-B429-C4FAB483E139}">
      <dgm:prSet phldrT="[Text]" custT="1"/>
      <dgm:spPr/>
      <dgm:t>
        <a:bodyPr/>
        <a:lstStyle/>
        <a:p>
          <a:r>
            <a:rPr lang="en-US" sz="5400" b="1" dirty="0" smtClean="0"/>
            <a:t>ICD-9</a:t>
          </a:r>
          <a:endParaRPr lang="en-US" sz="5400" b="1" dirty="0"/>
        </a:p>
      </dgm:t>
      <dgm:extLst>
        <a:ext uri="{E40237B7-FDA0-4F09-8148-C483321AD2D9}">
          <dgm14:cNvPr xmlns:dgm14="http://schemas.microsoft.com/office/drawing/2010/diagram" xmlns="" id="0" name="" descr="ICD-9&#10; 249.41, 583.81, 577.1&#10; Secondary diabetes mellitus with renal manifestations, uncontrolled&#10; Nephritis and nephropathy, not specified as acute or chronic, in diseases classified elsewhere&#10; Chronic pancreatitis&#10;ICD-10&#10; K86.1, E08.21, E08.65&#10; Other chronic pancreatitis&#10; Diabetes mellitus due to underlying condition with diabetic nephropathy&#10; Diabetes mellitus due to underlying condition with hyperglycemia&#10;"/>
        </a:ext>
      </dgm:extLst>
    </dgm:pt>
    <dgm:pt modelId="{C10C33B2-8278-4417-851E-B9E6DD0638BE}" type="parTrans" cxnId="{AD74A882-2C5B-4801-90E5-11D67F04F4F0}">
      <dgm:prSet/>
      <dgm:spPr/>
      <dgm:t>
        <a:bodyPr/>
        <a:lstStyle/>
        <a:p>
          <a:endParaRPr lang="en-US"/>
        </a:p>
      </dgm:t>
    </dgm:pt>
    <dgm:pt modelId="{09D29285-D7C9-4E4D-AE96-9197E966B554}" type="sibTrans" cxnId="{AD74A882-2C5B-4801-90E5-11D67F04F4F0}">
      <dgm:prSet/>
      <dgm:spPr/>
      <dgm:t>
        <a:bodyPr/>
        <a:lstStyle/>
        <a:p>
          <a:endParaRPr lang="en-US"/>
        </a:p>
      </dgm:t>
    </dgm:pt>
    <dgm:pt modelId="{0068EF12-4CF2-4F59-9C82-E478F0DBD3A9}">
      <dgm:prSet phldrT="[Text]" custT="1"/>
      <dgm:spPr/>
      <dgm:t>
        <a:bodyPr/>
        <a:lstStyle/>
        <a:p>
          <a:r>
            <a:rPr lang="en-US" sz="2800" dirty="0" smtClean="0"/>
            <a:t>249.41, 583.81, 577.1</a:t>
          </a:r>
          <a:endParaRPr lang="en-US" sz="2800" dirty="0"/>
        </a:p>
      </dgm:t>
    </dgm:pt>
    <dgm:pt modelId="{F33B8C30-D510-4753-8139-2FA267C1E7FA}" type="parTrans" cxnId="{66713E4A-461A-4E6D-802E-E1997AD979CA}">
      <dgm:prSet/>
      <dgm:spPr/>
      <dgm:t>
        <a:bodyPr/>
        <a:lstStyle/>
        <a:p>
          <a:endParaRPr lang="en-US"/>
        </a:p>
      </dgm:t>
    </dgm:pt>
    <dgm:pt modelId="{826AACB8-9BD4-443E-9472-4DFF30FC6F53}" type="sibTrans" cxnId="{66713E4A-461A-4E6D-802E-E1997AD979CA}">
      <dgm:prSet/>
      <dgm:spPr/>
      <dgm:t>
        <a:bodyPr/>
        <a:lstStyle/>
        <a:p>
          <a:endParaRPr lang="en-US"/>
        </a:p>
      </dgm:t>
    </dgm:pt>
    <dgm:pt modelId="{B0F04E3D-12A3-47D2-AB3E-6B0FFBEF15C9}">
      <dgm:prSet phldrT="[Text]" custT="1"/>
      <dgm:spPr/>
      <dgm:t>
        <a:bodyPr/>
        <a:lstStyle/>
        <a:p>
          <a:r>
            <a:rPr lang="en-US" sz="2800" dirty="0" smtClean="0"/>
            <a:t>Secondary diabetes mellitus with renal manifestations, uncontrolled</a:t>
          </a:r>
          <a:endParaRPr lang="en-US" sz="2800" dirty="0"/>
        </a:p>
      </dgm:t>
    </dgm:pt>
    <dgm:pt modelId="{048B9B20-6DF7-434B-A188-578FCAE0BCC0}" type="parTrans" cxnId="{63220A0C-9060-4BD5-9AFD-D2F40C031817}">
      <dgm:prSet/>
      <dgm:spPr/>
      <dgm:t>
        <a:bodyPr/>
        <a:lstStyle/>
        <a:p>
          <a:endParaRPr lang="en-US"/>
        </a:p>
      </dgm:t>
    </dgm:pt>
    <dgm:pt modelId="{F68934E2-F5E4-4BD1-ABCE-64097E31CDED}" type="sibTrans" cxnId="{63220A0C-9060-4BD5-9AFD-D2F40C031817}">
      <dgm:prSet/>
      <dgm:spPr/>
      <dgm:t>
        <a:bodyPr/>
        <a:lstStyle/>
        <a:p>
          <a:endParaRPr lang="en-US"/>
        </a:p>
      </dgm:t>
    </dgm:pt>
    <dgm:pt modelId="{581EA3D8-ED6A-4740-B650-4C1F9E06D4F3}">
      <dgm:prSet phldrT="[Text]" custT="1"/>
      <dgm:spPr/>
      <dgm:t>
        <a:bodyPr/>
        <a:lstStyle/>
        <a:p>
          <a:r>
            <a:rPr lang="en-US" sz="5400" b="1" dirty="0" smtClean="0"/>
            <a:t>ICD-10</a:t>
          </a:r>
          <a:endParaRPr lang="en-US" sz="5400" b="1" dirty="0"/>
        </a:p>
      </dgm:t>
      <dgm:extLst>
        <a:ext uri="{E40237B7-FDA0-4F09-8148-C483321AD2D9}">
          <dgm14:cNvPr xmlns:dgm14="http://schemas.microsoft.com/office/drawing/2010/diagram" xmlns="" id="0" name="" descr="ICD-9&#10; 249.41, 583.81, 577.1&#10; Secondary diabetes mellitus with renal manifestations, uncontrolled&#10; Nephritis and nephropathy, not specified as acute or chronic, in diseases classified elsewhere&#10; Chronic pancreatitis&#10;ICD-10&#10; K86.1, E08.21, E08.65&#10; Other chronic pancreatitis&#10; Diabetes mellitus due to underlying condition with diabetic nephropathy&#10; Diabetes mellitus due to underlying condition with hyperglycemia&#10;"/>
        </a:ext>
      </dgm:extLst>
    </dgm:pt>
    <dgm:pt modelId="{C6E204EC-964D-48F3-A163-BC9767954882}" type="parTrans" cxnId="{9296EDC5-4926-4596-A59A-722A0A8ED32C}">
      <dgm:prSet/>
      <dgm:spPr/>
      <dgm:t>
        <a:bodyPr/>
        <a:lstStyle/>
        <a:p>
          <a:endParaRPr lang="en-US"/>
        </a:p>
      </dgm:t>
    </dgm:pt>
    <dgm:pt modelId="{F99FAE7E-BC2D-420C-B0D8-38D48C6A5936}" type="sibTrans" cxnId="{9296EDC5-4926-4596-A59A-722A0A8ED32C}">
      <dgm:prSet/>
      <dgm:spPr/>
      <dgm:t>
        <a:bodyPr/>
        <a:lstStyle/>
        <a:p>
          <a:endParaRPr lang="en-US"/>
        </a:p>
      </dgm:t>
    </dgm:pt>
    <dgm:pt modelId="{10A673E4-EA55-4FC6-B93A-8FB6E87E0583}">
      <dgm:prSet phldrT="[Text]" custT="1"/>
      <dgm:spPr/>
      <dgm:t>
        <a:bodyPr/>
        <a:lstStyle/>
        <a:p>
          <a:r>
            <a:rPr lang="en-US" sz="2800" dirty="0" smtClean="0"/>
            <a:t>K86.1, E08.21, E08.65</a:t>
          </a:r>
          <a:endParaRPr lang="en-US" sz="2800" dirty="0"/>
        </a:p>
      </dgm:t>
    </dgm:pt>
    <dgm:pt modelId="{E66CBB42-F281-42B2-9234-BF7DE8A8C8C8}" type="parTrans" cxnId="{7C0ABEB8-3A5D-46F8-818E-28245575BAF5}">
      <dgm:prSet/>
      <dgm:spPr/>
      <dgm:t>
        <a:bodyPr/>
        <a:lstStyle/>
        <a:p>
          <a:endParaRPr lang="en-US"/>
        </a:p>
      </dgm:t>
    </dgm:pt>
    <dgm:pt modelId="{83FBC295-D657-4E58-99B7-67EC558DEB98}" type="sibTrans" cxnId="{7C0ABEB8-3A5D-46F8-818E-28245575BAF5}">
      <dgm:prSet/>
      <dgm:spPr/>
      <dgm:t>
        <a:bodyPr/>
        <a:lstStyle/>
        <a:p>
          <a:endParaRPr lang="en-US"/>
        </a:p>
      </dgm:t>
    </dgm:pt>
    <dgm:pt modelId="{3C2BD873-F9D7-47BC-B2DB-907E3801FF7B}">
      <dgm:prSet custT="1"/>
      <dgm:spPr/>
      <dgm:t>
        <a:bodyPr/>
        <a:lstStyle/>
        <a:p>
          <a:r>
            <a:rPr lang="en-US" sz="2800" dirty="0" smtClean="0"/>
            <a:t>Other chronic pancreatitis</a:t>
          </a:r>
        </a:p>
      </dgm:t>
    </dgm:pt>
    <dgm:pt modelId="{108DCE9E-49DF-4A3E-9EF6-512BED460518}" type="parTrans" cxnId="{E9EB2A76-081F-48AD-BD5A-4469E3F9B493}">
      <dgm:prSet/>
      <dgm:spPr/>
      <dgm:t>
        <a:bodyPr/>
        <a:lstStyle/>
        <a:p>
          <a:endParaRPr lang="en-US"/>
        </a:p>
      </dgm:t>
    </dgm:pt>
    <dgm:pt modelId="{4C8A2FA7-331C-45C3-A22C-874816DE27E2}" type="sibTrans" cxnId="{E9EB2A76-081F-48AD-BD5A-4469E3F9B493}">
      <dgm:prSet/>
      <dgm:spPr/>
      <dgm:t>
        <a:bodyPr/>
        <a:lstStyle/>
        <a:p>
          <a:endParaRPr lang="en-US"/>
        </a:p>
      </dgm:t>
    </dgm:pt>
    <dgm:pt modelId="{13711343-0E60-4EC4-AD69-A2D6A2C68DD3}">
      <dgm:prSet phldrT="[Text]" custT="1"/>
      <dgm:spPr/>
      <dgm:t>
        <a:bodyPr/>
        <a:lstStyle/>
        <a:p>
          <a:r>
            <a:rPr lang="en-US" sz="2800" dirty="0" smtClean="0"/>
            <a:t>Nephritis and nephropathy, not specified as acute or chronic, in diseases classified elsewhere</a:t>
          </a:r>
          <a:endParaRPr lang="en-US" sz="2800" dirty="0"/>
        </a:p>
      </dgm:t>
    </dgm:pt>
    <dgm:pt modelId="{E46290A8-ED18-4E3C-BE48-999DF630D86E}" type="parTrans" cxnId="{010343B4-E76A-4A8E-A1DE-3C154961EC5D}">
      <dgm:prSet/>
      <dgm:spPr/>
      <dgm:t>
        <a:bodyPr/>
        <a:lstStyle/>
        <a:p>
          <a:endParaRPr lang="en-US"/>
        </a:p>
      </dgm:t>
    </dgm:pt>
    <dgm:pt modelId="{6AB44C0D-8105-40E2-9478-A1E03C04B8C6}" type="sibTrans" cxnId="{010343B4-E76A-4A8E-A1DE-3C154961EC5D}">
      <dgm:prSet/>
      <dgm:spPr/>
      <dgm:t>
        <a:bodyPr/>
        <a:lstStyle/>
        <a:p>
          <a:endParaRPr lang="en-US"/>
        </a:p>
      </dgm:t>
    </dgm:pt>
    <dgm:pt modelId="{301A856D-1B45-4C74-8C0D-A179590F05DF}">
      <dgm:prSet custT="1"/>
      <dgm:spPr/>
      <dgm:t>
        <a:bodyPr/>
        <a:lstStyle/>
        <a:p>
          <a:r>
            <a:rPr lang="en-US" sz="2800" dirty="0" smtClean="0"/>
            <a:t>Diabetes mellitus due to underlying condition with diabetic nephropathy</a:t>
          </a:r>
        </a:p>
      </dgm:t>
    </dgm:pt>
    <dgm:pt modelId="{59F38A4E-665F-4586-8A07-DF3CA8CF46FE}" type="parTrans" cxnId="{31A9CF6F-EB64-47A8-9A7B-51A79844E5ED}">
      <dgm:prSet/>
      <dgm:spPr/>
      <dgm:t>
        <a:bodyPr/>
        <a:lstStyle/>
        <a:p>
          <a:endParaRPr lang="en-US"/>
        </a:p>
      </dgm:t>
    </dgm:pt>
    <dgm:pt modelId="{A9D10B48-DBBE-4097-91F7-32C303AA1887}" type="sibTrans" cxnId="{31A9CF6F-EB64-47A8-9A7B-51A79844E5ED}">
      <dgm:prSet/>
      <dgm:spPr/>
      <dgm:t>
        <a:bodyPr/>
        <a:lstStyle/>
        <a:p>
          <a:endParaRPr lang="en-US"/>
        </a:p>
      </dgm:t>
    </dgm:pt>
    <dgm:pt modelId="{DB940F42-C9A2-4A5B-8E33-7100308FFA31}">
      <dgm:prSet custT="1"/>
      <dgm:spPr/>
      <dgm:t>
        <a:bodyPr/>
        <a:lstStyle/>
        <a:p>
          <a:r>
            <a:rPr lang="en-US" sz="2800" dirty="0" smtClean="0"/>
            <a:t>Diabetes mellitus due to underlying condition with hyperglycemia</a:t>
          </a:r>
        </a:p>
      </dgm:t>
    </dgm:pt>
    <dgm:pt modelId="{697D379F-DE3F-42DC-9C2C-E827E4CA3ECD}" type="parTrans" cxnId="{94768EEC-D99D-4905-B503-194300AC5228}">
      <dgm:prSet/>
      <dgm:spPr/>
      <dgm:t>
        <a:bodyPr/>
        <a:lstStyle/>
        <a:p>
          <a:endParaRPr lang="en-US"/>
        </a:p>
      </dgm:t>
    </dgm:pt>
    <dgm:pt modelId="{9F76ED27-B108-4C3D-A77D-AFADCEF834C9}" type="sibTrans" cxnId="{94768EEC-D99D-4905-B503-194300AC5228}">
      <dgm:prSet/>
      <dgm:spPr/>
      <dgm:t>
        <a:bodyPr/>
        <a:lstStyle/>
        <a:p>
          <a:endParaRPr lang="en-US"/>
        </a:p>
      </dgm:t>
    </dgm:pt>
    <dgm:pt modelId="{F81A5FCF-6FD2-4365-A17A-64900A30E118}">
      <dgm:prSet phldrT="[Text]" custT="1"/>
      <dgm:spPr/>
      <dgm:t>
        <a:bodyPr/>
        <a:lstStyle/>
        <a:p>
          <a:r>
            <a:rPr lang="en-US" sz="2800" dirty="0" smtClean="0"/>
            <a:t>Chronic pancreatitis</a:t>
          </a:r>
          <a:endParaRPr lang="en-US" sz="2800" dirty="0"/>
        </a:p>
      </dgm:t>
    </dgm:pt>
    <dgm:pt modelId="{F1AE348E-A98F-4E50-905F-6896D1330FEC}" type="parTrans" cxnId="{9970D88D-430D-40CA-8991-FD4385EC2D9A}">
      <dgm:prSet/>
      <dgm:spPr/>
      <dgm:t>
        <a:bodyPr/>
        <a:lstStyle/>
        <a:p>
          <a:endParaRPr lang="en-US"/>
        </a:p>
      </dgm:t>
    </dgm:pt>
    <dgm:pt modelId="{F70F40A0-ED8A-47BF-9BD4-6C004EDEF50D}" type="sibTrans" cxnId="{9970D88D-430D-40CA-8991-FD4385EC2D9A}">
      <dgm:prSet/>
      <dgm:spPr/>
      <dgm:t>
        <a:bodyPr/>
        <a:lstStyle/>
        <a:p>
          <a:endParaRPr lang="en-US"/>
        </a:p>
      </dgm:t>
    </dgm:pt>
    <dgm:pt modelId="{1511D75C-A41E-400E-BE8F-569C3EAC236C}" type="pres">
      <dgm:prSet presAssocID="{6E70BBCD-894D-4451-9D68-6DCCFB754F2F}" presName="Name0" presStyleCnt="0">
        <dgm:presLayoutVars>
          <dgm:dir/>
          <dgm:animLvl val="lvl"/>
          <dgm:resizeHandles val="exact"/>
        </dgm:presLayoutVars>
      </dgm:prSet>
      <dgm:spPr/>
      <dgm:t>
        <a:bodyPr/>
        <a:lstStyle/>
        <a:p>
          <a:endParaRPr lang="en-US"/>
        </a:p>
      </dgm:t>
    </dgm:pt>
    <dgm:pt modelId="{5E266728-71D8-479B-8542-AECD47D5DF92}" type="pres">
      <dgm:prSet presAssocID="{84282EBB-1AF6-49B4-B429-C4FAB483E139}" presName="compositeNode" presStyleCnt="0">
        <dgm:presLayoutVars>
          <dgm:bulletEnabled val="1"/>
        </dgm:presLayoutVars>
      </dgm:prSet>
      <dgm:spPr/>
      <dgm:t>
        <a:bodyPr/>
        <a:lstStyle/>
        <a:p>
          <a:endParaRPr lang="en-US"/>
        </a:p>
      </dgm:t>
    </dgm:pt>
    <dgm:pt modelId="{3413076F-01A2-4D74-A419-9A8C7DCD97B6}" type="pres">
      <dgm:prSet presAssocID="{84282EBB-1AF6-49B4-B429-C4FAB483E139}" presName="bgRect" presStyleLbl="node1" presStyleIdx="0" presStyleCnt="2"/>
      <dgm:spPr/>
      <dgm:t>
        <a:bodyPr/>
        <a:lstStyle/>
        <a:p>
          <a:endParaRPr lang="en-US"/>
        </a:p>
      </dgm:t>
    </dgm:pt>
    <dgm:pt modelId="{F924FDAA-A37B-491E-9717-4387882EA267}" type="pres">
      <dgm:prSet presAssocID="{84282EBB-1AF6-49B4-B429-C4FAB483E139}" presName="parentNode" presStyleLbl="node1" presStyleIdx="0" presStyleCnt="2">
        <dgm:presLayoutVars>
          <dgm:chMax val="0"/>
          <dgm:bulletEnabled val="1"/>
        </dgm:presLayoutVars>
      </dgm:prSet>
      <dgm:spPr/>
      <dgm:t>
        <a:bodyPr/>
        <a:lstStyle/>
        <a:p>
          <a:endParaRPr lang="en-US"/>
        </a:p>
      </dgm:t>
    </dgm:pt>
    <dgm:pt modelId="{6C36078E-7F1F-487B-90AD-6F8CE4AECAC3}" type="pres">
      <dgm:prSet presAssocID="{84282EBB-1AF6-49B4-B429-C4FAB483E139}" presName="childNode" presStyleLbl="node1" presStyleIdx="0" presStyleCnt="2">
        <dgm:presLayoutVars>
          <dgm:bulletEnabled val="1"/>
        </dgm:presLayoutVars>
      </dgm:prSet>
      <dgm:spPr/>
      <dgm:t>
        <a:bodyPr/>
        <a:lstStyle/>
        <a:p>
          <a:endParaRPr lang="en-US"/>
        </a:p>
      </dgm:t>
    </dgm:pt>
    <dgm:pt modelId="{94775394-5DD9-47BE-8DF6-BB4C79593189}" type="pres">
      <dgm:prSet presAssocID="{09D29285-D7C9-4E4D-AE96-9197E966B554}" presName="hSp" presStyleCnt="0"/>
      <dgm:spPr/>
      <dgm:t>
        <a:bodyPr/>
        <a:lstStyle/>
        <a:p>
          <a:endParaRPr lang="en-US"/>
        </a:p>
      </dgm:t>
    </dgm:pt>
    <dgm:pt modelId="{0F33C054-8C26-407B-806B-C32A07E1500F}" type="pres">
      <dgm:prSet presAssocID="{09D29285-D7C9-4E4D-AE96-9197E966B554}" presName="vProcSp" presStyleCnt="0"/>
      <dgm:spPr/>
      <dgm:t>
        <a:bodyPr/>
        <a:lstStyle/>
        <a:p>
          <a:endParaRPr lang="en-US"/>
        </a:p>
      </dgm:t>
    </dgm:pt>
    <dgm:pt modelId="{89F25CE0-773D-4E7D-AE9A-E45CD23A9A45}" type="pres">
      <dgm:prSet presAssocID="{09D29285-D7C9-4E4D-AE96-9197E966B554}" presName="vSp1" presStyleCnt="0"/>
      <dgm:spPr/>
      <dgm:t>
        <a:bodyPr/>
        <a:lstStyle/>
        <a:p>
          <a:endParaRPr lang="en-US"/>
        </a:p>
      </dgm:t>
    </dgm:pt>
    <dgm:pt modelId="{91D5C09F-B193-4839-9E7E-0645A7F94CB0}" type="pres">
      <dgm:prSet presAssocID="{09D29285-D7C9-4E4D-AE96-9197E966B554}" presName="simulatedConn" presStyleLbl="solidFgAcc1" presStyleIdx="0" presStyleCnt="1"/>
      <dgm:spPr>
        <a:effectLst>
          <a:outerShdw blurRad="50800" dist="38100" dir="8100000" algn="tr" rotWithShape="0">
            <a:prstClr val="black">
              <a:alpha val="40000"/>
            </a:prstClr>
          </a:outerShdw>
        </a:effectLst>
      </dgm:spPr>
      <dgm:t>
        <a:bodyPr/>
        <a:lstStyle/>
        <a:p>
          <a:endParaRPr lang="en-US"/>
        </a:p>
      </dgm:t>
      <dgm:extLst>
        <a:ext uri="{E40237B7-FDA0-4F09-8148-C483321AD2D9}">
          <dgm14:cNvPr xmlns:dgm14="http://schemas.microsoft.com/office/drawing/2010/diagram" xmlns="" id="0" name="" descr="ICD-9&#10; 249.41, 583.81, 577.1&#10; Secondary diabetes mellitus with renal manifestations, uncontrolled&#10; Nephritis and nephropathy, not specified as acute or chronic, in diseases classified elsewhere&#10; Chronic pancreatitis&#10;ICD-10&#10; K86.1, E08.21, E08.65&#10; Other chronic pancreatitis&#10; Diabetes mellitus due to underlying condition with diabetic nephropathy&#10; Diabetes mellitus due to underlying condition with hyperglycemia&#10;"/>
        </a:ext>
      </dgm:extLst>
    </dgm:pt>
    <dgm:pt modelId="{13259774-69A0-4D32-B032-B16CD0D70AEC}" type="pres">
      <dgm:prSet presAssocID="{09D29285-D7C9-4E4D-AE96-9197E966B554}" presName="vSp2" presStyleCnt="0"/>
      <dgm:spPr/>
      <dgm:t>
        <a:bodyPr/>
        <a:lstStyle/>
        <a:p>
          <a:endParaRPr lang="en-US"/>
        </a:p>
      </dgm:t>
    </dgm:pt>
    <dgm:pt modelId="{FC317C5D-CD67-4B2E-8467-DA1BAE169512}" type="pres">
      <dgm:prSet presAssocID="{09D29285-D7C9-4E4D-AE96-9197E966B554}" presName="sibTrans" presStyleCnt="0"/>
      <dgm:spPr/>
      <dgm:t>
        <a:bodyPr/>
        <a:lstStyle/>
        <a:p>
          <a:endParaRPr lang="en-US"/>
        </a:p>
      </dgm:t>
    </dgm:pt>
    <dgm:pt modelId="{6F5CDFDF-D96D-43BC-A639-71B600EA8A22}" type="pres">
      <dgm:prSet presAssocID="{581EA3D8-ED6A-4740-B650-4C1F9E06D4F3}" presName="compositeNode" presStyleCnt="0">
        <dgm:presLayoutVars>
          <dgm:bulletEnabled val="1"/>
        </dgm:presLayoutVars>
      </dgm:prSet>
      <dgm:spPr/>
      <dgm:t>
        <a:bodyPr/>
        <a:lstStyle/>
        <a:p>
          <a:endParaRPr lang="en-US"/>
        </a:p>
      </dgm:t>
    </dgm:pt>
    <dgm:pt modelId="{E952EF9F-3D28-4458-BA56-8BC688CF4C5E}" type="pres">
      <dgm:prSet presAssocID="{581EA3D8-ED6A-4740-B650-4C1F9E06D4F3}" presName="bgRect" presStyleLbl="node1" presStyleIdx="1" presStyleCnt="2"/>
      <dgm:spPr/>
      <dgm:t>
        <a:bodyPr/>
        <a:lstStyle/>
        <a:p>
          <a:endParaRPr lang="en-US"/>
        </a:p>
      </dgm:t>
    </dgm:pt>
    <dgm:pt modelId="{460BB1D1-FB79-4492-AD0C-59632E2E7911}" type="pres">
      <dgm:prSet presAssocID="{581EA3D8-ED6A-4740-B650-4C1F9E06D4F3}" presName="parentNode" presStyleLbl="node1" presStyleIdx="1" presStyleCnt="2">
        <dgm:presLayoutVars>
          <dgm:chMax val="0"/>
          <dgm:bulletEnabled val="1"/>
        </dgm:presLayoutVars>
      </dgm:prSet>
      <dgm:spPr/>
      <dgm:t>
        <a:bodyPr/>
        <a:lstStyle/>
        <a:p>
          <a:endParaRPr lang="en-US"/>
        </a:p>
      </dgm:t>
    </dgm:pt>
    <dgm:pt modelId="{D4D11971-40FB-467B-AEB7-DD3ACB0AE499}" type="pres">
      <dgm:prSet presAssocID="{581EA3D8-ED6A-4740-B650-4C1F9E06D4F3}" presName="childNode" presStyleLbl="node1" presStyleIdx="1" presStyleCnt="2">
        <dgm:presLayoutVars>
          <dgm:bulletEnabled val="1"/>
        </dgm:presLayoutVars>
      </dgm:prSet>
      <dgm:spPr/>
      <dgm:t>
        <a:bodyPr/>
        <a:lstStyle/>
        <a:p>
          <a:endParaRPr lang="en-US"/>
        </a:p>
      </dgm:t>
    </dgm:pt>
  </dgm:ptLst>
  <dgm:cxnLst>
    <dgm:cxn modelId="{9970D88D-430D-40CA-8991-FD4385EC2D9A}" srcId="{84282EBB-1AF6-49B4-B429-C4FAB483E139}" destId="{F81A5FCF-6FD2-4365-A17A-64900A30E118}" srcOrd="3" destOrd="0" parTransId="{F1AE348E-A98F-4E50-905F-6896D1330FEC}" sibTransId="{F70F40A0-ED8A-47BF-9BD4-6C004EDEF50D}"/>
    <dgm:cxn modelId="{DAA22D76-97F7-4268-A4AE-AB38B1C93552}" type="presOf" srcId="{84282EBB-1AF6-49B4-B429-C4FAB483E139}" destId="{F924FDAA-A37B-491E-9717-4387882EA267}" srcOrd="1" destOrd="0" presId="urn:microsoft.com/office/officeart/2005/8/layout/hProcess7#2"/>
    <dgm:cxn modelId="{1C51D96D-B623-42F1-A54C-34C43E86A51D}" type="presOf" srcId="{581EA3D8-ED6A-4740-B650-4C1F9E06D4F3}" destId="{E952EF9F-3D28-4458-BA56-8BC688CF4C5E}" srcOrd="0" destOrd="0" presId="urn:microsoft.com/office/officeart/2005/8/layout/hProcess7#2"/>
    <dgm:cxn modelId="{E171767B-AA0E-487D-BC0F-3539D0DB44D8}" type="presOf" srcId="{581EA3D8-ED6A-4740-B650-4C1F9E06D4F3}" destId="{460BB1D1-FB79-4492-AD0C-59632E2E7911}" srcOrd="1" destOrd="0" presId="urn:microsoft.com/office/officeart/2005/8/layout/hProcess7#2"/>
    <dgm:cxn modelId="{E9EB2A76-081F-48AD-BD5A-4469E3F9B493}" srcId="{581EA3D8-ED6A-4740-B650-4C1F9E06D4F3}" destId="{3C2BD873-F9D7-47BC-B2DB-907E3801FF7B}" srcOrd="1" destOrd="0" parTransId="{108DCE9E-49DF-4A3E-9EF6-512BED460518}" sibTransId="{4C8A2FA7-331C-45C3-A22C-874816DE27E2}"/>
    <dgm:cxn modelId="{6E5237A1-7159-40C9-AE37-31D363862FA4}" type="presOf" srcId="{13711343-0E60-4EC4-AD69-A2D6A2C68DD3}" destId="{6C36078E-7F1F-487B-90AD-6F8CE4AECAC3}" srcOrd="0" destOrd="2" presId="urn:microsoft.com/office/officeart/2005/8/layout/hProcess7#2"/>
    <dgm:cxn modelId="{63220A0C-9060-4BD5-9AFD-D2F40C031817}" srcId="{84282EBB-1AF6-49B4-B429-C4FAB483E139}" destId="{B0F04E3D-12A3-47D2-AB3E-6B0FFBEF15C9}" srcOrd="1" destOrd="0" parTransId="{048B9B20-6DF7-434B-A188-578FCAE0BCC0}" sibTransId="{F68934E2-F5E4-4BD1-ABCE-64097E31CDED}"/>
    <dgm:cxn modelId="{66713E4A-461A-4E6D-802E-E1997AD979CA}" srcId="{84282EBB-1AF6-49B4-B429-C4FAB483E139}" destId="{0068EF12-4CF2-4F59-9C82-E478F0DBD3A9}" srcOrd="0" destOrd="0" parTransId="{F33B8C30-D510-4753-8139-2FA267C1E7FA}" sibTransId="{826AACB8-9BD4-443E-9472-4DFF30FC6F53}"/>
    <dgm:cxn modelId="{9296EDC5-4926-4596-A59A-722A0A8ED32C}" srcId="{6E70BBCD-894D-4451-9D68-6DCCFB754F2F}" destId="{581EA3D8-ED6A-4740-B650-4C1F9E06D4F3}" srcOrd="1" destOrd="0" parTransId="{C6E204EC-964D-48F3-A163-BC9767954882}" sibTransId="{F99FAE7E-BC2D-420C-B0D8-38D48C6A5936}"/>
    <dgm:cxn modelId="{010343B4-E76A-4A8E-A1DE-3C154961EC5D}" srcId="{84282EBB-1AF6-49B4-B429-C4FAB483E139}" destId="{13711343-0E60-4EC4-AD69-A2D6A2C68DD3}" srcOrd="2" destOrd="0" parTransId="{E46290A8-ED18-4E3C-BE48-999DF630D86E}" sibTransId="{6AB44C0D-8105-40E2-9478-A1E03C04B8C6}"/>
    <dgm:cxn modelId="{31A9CF6F-EB64-47A8-9A7B-51A79844E5ED}" srcId="{581EA3D8-ED6A-4740-B650-4C1F9E06D4F3}" destId="{301A856D-1B45-4C74-8C0D-A179590F05DF}" srcOrd="2" destOrd="0" parTransId="{59F38A4E-665F-4586-8A07-DF3CA8CF46FE}" sibTransId="{A9D10B48-DBBE-4097-91F7-32C303AA1887}"/>
    <dgm:cxn modelId="{AD74A882-2C5B-4801-90E5-11D67F04F4F0}" srcId="{6E70BBCD-894D-4451-9D68-6DCCFB754F2F}" destId="{84282EBB-1AF6-49B4-B429-C4FAB483E139}" srcOrd="0" destOrd="0" parTransId="{C10C33B2-8278-4417-851E-B9E6DD0638BE}" sibTransId="{09D29285-D7C9-4E4D-AE96-9197E966B554}"/>
    <dgm:cxn modelId="{7C0ABEB8-3A5D-46F8-818E-28245575BAF5}" srcId="{581EA3D8-ED6A-4740-B650-4C1F9E06D4F3}" destId="{10A673E4-EA55-4FC6-B93A-8FB6E87E0583}" srcOrd="0" destOrd="0" parTransId="{E66CBB42-F281-42B2-9234-BF7DE8A8C8C8}" sibTransId="{83FBC295-D657-4E58-99B7-67EC558DEB98}"/>
    <dgm:cxn modelId="{F2811912-6AB1-4255-8DA0-CEB7FE722C60}" type="presOf" srcId="{10A673E4-EA55-4FC6-B93A-8FB6E87E0583}" destId="{D4D11971-40FB-467B-AEB7-DD3ACB0AE499}" srcOrd="0" destOrd="0" presId="urn:microsoft.com/office/officeart/2005/8/layout/hProcess7#2"/>
    <dgm:cxn modelId="{347BF44B-7346-4AED-9A1B-C5E686951DD6}" type="presOf" srcId="{F81A5FCF-6FD2-4365-A17A-64900A30E118}" destId="{6C36078E-7F1F-487B-90AD-6F8CE4AECAC3}" srcOrd="0" destOrd="3" presId="urn:microsoft.com/office/officeart/2005/8/layout/hProcess7#2"/>
    <dgm:cxn modelId="{BD71D017-3D2C-4137-B540-26B6F6684CDB}" type="presOf" srcId="{3C2BD873-F9D7-47BC-B2DB-907E3801FF7B}" destId="{D4D11971-40FB-467B-AEB7-DD3ACB0AE499}" srcOrd="0" destOrd="1" presId="urn:microsoft.com/office/officeart/2005/8/layout/hProcess7#2"/>
    <dgm:cxn modelId="{54D13C68-31C7-4ED0-AF7E-44148E43DF46}" type="presOf" srcId="{84282EBB-1AF6-49B4-B429-C4FAB483E139}" destId="{3413076F-01A2-4D74-A419-9A8C7DCD97B6}" srcOrd="0" destOrd="0" presId="urn:microsoft.com/office/officeart/2005/8/layout/hProcess7#2"/>
    <dgm:cxn modelId="{4100AEF3-000F-4C9D-8723-DC4F4FDEF0EE}" type="presOf" srcId="{0068EF12-4CF2-4F59-9C82-E478F0DBD3A9}" destId="{6C36078E-7F1F-487B-90AD-6F8CE4AECAC3}" srcOrd="0" destOrd="0" presId="urn:microsoft.com/office/officeart/2005/8/layout/hProcess7#2"/>
    <dgm:cxn modelId="{78EC3F28-DD73-41FD-8B08-DB129B6AA773}" type="presOf" srcId="{301A856D-1B45-4C74-8C0D-A179590F05DF}" destId="{D4D11971-40FB-467B-AEB7-DD3ACB0AE499}" srcOrd="0" destOrd="2" presId="urn:microsoft.com/office/officeart/2005/8/layout/hProcess7#2"/>
    <dgm:cxn modelId="{86365CDB-17C5-4DBE-A904-EEEAC8AFECAD}" type="presOf" srcId="{B0F04E3D-12A3-47D2-AB3E-6B0FFBEF15C9}" destId="{6C36078E-7F1F-487B-90AD-6F8CE4AECAC3}" srcOrd="0" destOrd="1" presId="urn:microsoft.com/office/officeart/2005/8/layout/hProcess7#2"/>
    <dgm:cxn modelId="{A7A72069-B9CD-4F82-B8C9-7B4D5AC78432}" type="presOf" srcId="{DB940F42-C9A2-4A5B-8E33-7100308FFA31}" destId="{D4D11971-40FB-467B-AEB7-DD3ACB0AE499}" srcOrd="0" destOrd="3" presId="urn:microsoft.com/office/officeart/2005/8/layout/hProcess7#2"/>
    <dgm:cxn modelId="{07AFD06C-F69E-4704-99D7-9971B87C1883}" type="presOf" srcId="{6E70BBCD-894D-4451-9D68-6DCCFB754F2F}" destId="{1511D75C-A41E-400E-BE8F-569C3EAC236C}" srcOrd="0" destOrd="0" presId="urn:microsoft.com/office/officeart/2005/8/layout/hProcess7#2"/>
    <dgm:cxn modelId="{94768EEC-D99D-4905-B503-194300AC5228}" srcId="{581EA3D8-ED6A-4740-B650-4C1F9E06D4F3}" destId="{DB940F42-C9A2-4A5B-8E33-7100308FFA31}" srcOrd="3" destOrd="0" parTransId="{697D379F-DE3F-42DC-9C2C-E827E4CA3ECD}" sibTransId="{9F76ED27-B108-4C3D-A77D-AFADCEF834C9}"/>
    <dgm:cxn modelId="{D66DA458-3E9A-49F5-9749-FC09C500BF12}" type="presParOf" srcId="{1511D75C-A41E-400E-BE8F-569C3EAC236C}" destId="{5E266728-71D8-479B-8542-AECD47D5DF92}" srcOrd="0" destOrd="0" presId="urn:microsoft.com/office/officeart/2005/8/layout/hProcess7#2"/>
    <dgm:cxn modelId="{9302B616-0648-45DF-BE0C-DEA14E78DC2F}" type="presParOf" srcId="{5E266728-71D8-479B-8542-AECD47D5DF92}" destId="{3413076F-01A2-4D74-A419-9A8C7DCD97B6}" srcOrd="0" destOrd="0" presId="urn:microsoft.com/office/officeart/2005/8/layout/hProcess7#2"/>
    <dgm:cxn modelId="{4F030437-AD8B-41F8-A563-321A94F88C30}" type="presParOf" srcId="{5E266728-71D8-479B-8542-AECD47D5DF92}" destId="{F924FDAA-A37B-491E-9717-4387882EA267}" srcOrd="1" destOrd="0" presId="urn:microsoft.com/office/officeart/2005/8/layout/hProcess7#2"/>
    <dgm:cxn modelId="{A4A68FB4-F720-4988-B0FB-B24D6273C471}" type="presParOf" srcId="{5E266728-71D8-479B-8542-AECD47D5DF92}" destId="{6C36078E-7F1F-487B-90AD-6F8CE4AECAC3}" srcOrd="2" destOrd="0" presId="urn:microsoft.com/office/officeart/2005/8/layout/hProcess7#2"/>
    <dgm:cxn modelId="{169F0AF7-8943-45EE-8EDD-5EDB0BF90CF3}" type="presParOf" srcId="{1511D75C-A41E-400E-BE8F-569C3EAC236C}" destId="{94775394-5DD9-47BE-8DF6-BB4C79593189}" srcOrd="1" destOrd="0" presId="urn:microsoft.com/office/officeart/2005/8/layout/hProcess7#2"/>
    <dgm:cxn modelId="{93D75639-0D3C-44B7-A676-E45F5B059D81}" type="presParOf" srcId="{1511D75C-A41E-400E-BE8F-569C3EAC236C}" destId="{0F33C054-8C26-407B-806B-C32A07E1500F}" srcOrd="2" destOrd="0" presId="urn:microsoft.com/office/officeart/2005/8/layout/hProcess7#2"/>
    <dgm:cxn modelId="{AE05F675-7020-4886-A7B9-B689FAC76BAF}" type="presParOf" srcId="{0F33C054-8C26-407B-806B-C32A07E1500F}" destId="{89F25CE0-773D-4E7D-AE9A-E45CD23A9A45}" srcOrd="0" destOrd="0" presId="urn:microsoft.com/office/officeart/2005/8/layout/hProcess7#2"/>
    <dgm:cxn modelId="{4759BC39-FB3D-4A0B-860A-AF32D5EE4145}" type="presParOf" srcId="{0F33C054-8C26-407B-806B-C32A07E1500F}" destId="{91D5C09F-B193-4839-9E7E-0645A7F94CB0}" srcOrd="1" destOrd="0" presId="urn:microsoft.com/office/officeart/2005/8/layout/hProcess7#2"/>
    <dgm:cxn modelId="{605EADFC-50D2-4DF3-9E68-0D79341ED4DE}" type="presParOf" srcId="{0F33C054-8C26-407B-806B-C32A07E1500F}" destId="{13259774-69A0-4D32-B032-B16CD0D70AEC}" srcOrd="2" destOrd="0" presId="urn:microsoft.com/office/officeart/2005/8/layout/hProcess7#2"/>
    <dgm:cxn modelId="{0938B1BE-E514-479D-88C0-92066797EBDD}" type="presParOf" srcId="{1511D75C-A41E-400E-BE8F-569C3EAC236C}" destId="{FC317C5D-CD67-4B2E-8467-DA1BAE169512}" srcOrd="3" destOrd="0" presId="urn:microsoft.com/office/officeart/2005/8/layout/hProcess7#2"/>
    <dgm:cxn modelId="{9BDA0126-C7BD-4A19-9C58-2A3CBDD37624}" type="presParOf" srcId="{1511D75C-A41E-400E-BE8F-569C3EAC236C}" destId="{6F5CDFDF-D96D-43BC-A639-71B600EA8A22}" srcOrd="4" destOrd="0" presId="urn:microsoft.com/office/officeart/2005/8/layout/hProcess7#2"/>
    <dgm:cxn modelId="{85845D6D-5DA8-4093-9E18-26C465A9704B}" type="presParOf" srcId="{6F5CDFDF-D96D-43BC-A639-71B600EA8A22}" destId="{E952EF9F-3D28-4458-BA56-8BC688CF4C5E}" srcOrd="0" destOrd="0" presId="urn:microsoft.com/office/officeart/2005/8/layout/hProcess7#2"/>
    <dgm:cxn modelId="{783A418B-9263-4FE4-9DB5-98651A6CDD4A}" type="presParOf" srcId="{6F5CDFDF-D96D-43BC-A639-71B600EA8A22}" destId="{460BB1D1-FB79-4492-AD0C-59632E2E7911}" srcOrd="1" destOrd="0" presId="urn:microsoft.com/office/officeart/2005/8/layout/hProcess7#2"/>
    <dgm:cxn modelId="{ACE03AA7-CEF0-499A-A5FB-4FE384F389CF}" type="presParOf" srcId="{6F5CDFDF-D96D-43BC-A639-71B600EA8A22}" destId="{D4D11971-40FB-467B-AEB7-DD3ACB0AE499}" srcOrd="2" destOrd="0" presId="urn:microsoft.com/office/officeart/2005/8/layout/hProcess7#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A75DC57-4089-4412-B61B-13BE57798227}" type="doc">
      <dgm:prSet loTypeId="urn:microsoft.com/office/officeart/2005/8/layout/default#7" loCatId="list" qsTypeId="urn:microsoft.com/office/officeart/2005/8/quickstyle/simple1" qsCatId="simple" csTypeId="urn:microsoft.com/office/officeart/2005/8/colors/accent5_3" csCatId="accent5" phldr="1"/>
      <dgm:spPr/>
      <dgm:t>
        <a:bodyPr/>
        <a:lstStyle/>
        <a:p>
          <a:endParaRPr lang="en-US"/>
        </a:p>
      </dgm:t>
    </dgm:pt>
    <dgm:pt modelId="{41241226-A4A2-4E88-B0D3-7D4EF31FE62F}">
      <dgm:prSet custT="1">
        <dgm:style>
          <a:lnRef idx="0">
            <a:schemeClr val="accent5"/>
          </a:lnRef>
          <a:fillRef idx="3">
            <a:schemeClr val="accent5"/>
          </a:fillRef>
          <a:effectRef idx="3">
            <a:schemeClr val="accent5"/>
          </a:effectRef>
          <a:fontRef idx="minor">
            <a:schemeClr val="lt1"/>
          </a:fontRef>
        </dgm:style>
      </dgm:prSet>
      <dgm:spPr>
        <a:solidFill>
          <a:srgbClr val="00B050"/>
        </a:solidFill>
        <a:effectLst>
          <a:outerShdw blurRad="50800" dist="38100" dir="2700000" algn="tl" rotWithShape="0">
            <a:prstClr val="black">
              <a:alpha val="40000"/>
            </a:prstClr>
          </a:outerShdw>
        </a:effectLst>
      </dgm:spPr>
      <dgm:t>
        <a:bodyPr/>
        <a:lstStyle/>
        <a:p>
          <a:r>
            <a:rPr lang="en-US" sz="2800" b="1" dirty="0" smtClean="0"/>
            <a:t>E11.321 – Type 2 diabetes mellitus with mild nonproliferative diabetic retinopathy with macular edema</a:t>
          </a:r>
          <a:endParaRPr lang="en-US" sz="2800" b="1" dirty="0"/>
        </a:p>
      </dgm:t>
      <dgm:extLst>
        <a:ext uri="{E40237B7-FDA0-4F09-8148-C483321AD2D9}">
          <dgm14:cNvPr xmlns:dgm14="http://schemas.microsoft.com/office/drawing/2010/diagram" xmlns="" id="0" name="" descr="E11.321 – Type 2 diabetes mellitus with mild nonproliferative diabetic retinopathy with macular edema&#10;E11.36 – Type 2 diabetes mellitus with diabetic cataract&#10;Z79.4 – Long term (current) use of insulin&#10;"/>
        </a:ext>
      </dgm:extLst>
    </dgm:pt>
    <dgm:pt modelId="{4FD88547-E125-4138-B9FA-10400950715E}" type="parTrans" cxnId="{4B3BC7D3-9030-445A-8753-8E2F0049778F}">
      <dgm:prSet/>
      <dgm:spPr/>
      <dgm:t>
        <a:bodyPr/>
        <a:lstStyle/>
        <a:p>
          <a:endParaRPr lang="en-US" sz="2800"/>
        </a:p>
      </dgm:t>
    </dgm:pt>
    <dgm:pt modelId="{0ACEA772-7780-405D-98E1-C0315810A9E4}" type="sibTrans" cxnId="{4B3BC7D3-9030-445A-8753-8E2F0049778F}">
      <dgm:prSet/>
      <dgm:spPr/>
      <dgm:t>
        <a:bodyPr/>
        <a:lstStyle/>
        <a:p>
          <a:endParaRPr lang="en-US" sz="2800"/>
        </a:p>
      </dgm:t>
    </dgm:pt>
    <dgm:pt modelId="{565DAB41-632F-48E9-B44F-81606C1C9CFB}">
      <dgm:prSet custT="1">
        <dgm:style>
          <a:lnRef idx="0">
            <a:schemeClr val="accent5"/>
          </a:lnRef>
          <a:fillRef idx="3">
            <a:schemeClr val="accent5"/>
          </a:fillRef>
          <a:effectRef idx="3">
            <a:schemeClr val="accent5"/>
          </a:effectRef>
          <a:fontRef idx="minor">
            <a:schemeClr val="lt1"/>
          </a:fontRef>
        </dgm:style>
      </dgm:prSet>
      <dgm:spPr>
        <a:solidFill>
          <a:srgbClr val="00B050"/>
        </a:solidFill>
        <a:effectLst>
          <a:outerShdw blurRad="50800" dist="38100" dir="2700000" algn="tl" rotWithShape="0">
            <a:prstClr val="black">
              <a:alpha val="40000"/>
            </a:prstClr>
          </a:outerShdw>
        </a:effectLst>
      </dgm:spPr>
      <dgm:t>
        <a:bodyPr/>
        <a:lstStyle/>
        <a:p>
          <a:r>
            <a:rPr lang="en-US" sz="2800" b="1" dirty="0" smtClean="0"/>
            <a:t>E11.36 – Type 2 diabetes mellitus with diabetic cataract</a:t>
          </a:r>
          <a:endParaRPr lang="en-US" sz="2800" b="1" dirty="0"/>
        </a:p>
      </dgm:t>
      <dgm:extLst>
        <a:ext uri="{E40237B7-FDA0-4F09-8148-C483321AD2D9}">
          <dgm14:cNvPr xmlns:dgm14="http://schemas.microsoft.com/office/drawing/2010/diagram" xmlns="" id="0" name="" descr="E11.321 – Type 2 diabetes mellitus with mild nonproliferative diabetic retinopathy with macular edema&#10;E11.36 – Type 2 diabetes mellitus with diabetic cataract&#10;Z79.4 – Long term (current) use of insulin&#10;"/>
        </a:ext>
      </dgm:extLst>
    </dgm:pt>
    <dgm:pt modelId="{F3AFF1A6-4896-4E9C-8556-209DC24EAFCB}" type="parTrans" cxnId="{B7A4A482-6DD8-4CEB-95AB-00D7F7C02052}">
      <dgm:prSet/>
      <dgm:spPr/>
      <dgm:t>
        <a:bodyPr/>
        <a:lstStyle/>
        <a:p>
          <a:endParaRPr lang="en-US" sz="2800"/>
        </a:p>
      </dgm:t>
    </dgm:pt>
    <dgm:pt modelId="{ED88FD9F-B7A4-4D2E-AB4E-349963B3C6A3}" type="sibTrans" cxnId="{B7A4A482-6DD8-4CEB-95AB-00D7F7C02052}">
      <dgm:prSet/>
      <dgm:spPr/>
      <dgm:t>
        <a:bodyPr/>
        <a:lstStyle/>
        <a:p>
          <a:endParaRPr lang="en-US" sz="2800"/>
        </a:p>
      </dgm:t>
    </dgm:pt>
    <dgm:pt modelId="{B211159F-5522-4CEF-BA38-6ADEB7404B35}">
      <dgm:prSet custT="1">
        <dgm:style>
          <a:lnRef idx="0">
            <a:schemeClr val="accent5"/>
          </a:lnRef>
          <a:fillRef idx="3">
            <a:schemeClr val="accent5"/>
          </a:fillRef>
          <a:effectRef idx="3">
            <a:schemeClr val="accent5"/>
          </a:effectRef>
          <a:fontRef idx="minor">
            <a:schemeClr val="lt1"/>
          </a:fontRef>
        </dgm:style>
      </dgm:prSet>
      <dgm:spPr>
        <a:solidFill>
          <a:srgbClr val="00B050"/>
        </a:solidFill>
        <a:effectLst>
          <a:outerShdw blurRad="50800" dist="38100" dir="2700000" algn="tl" rotWithShape="0">
            <a:prstClr val="black">
              <a:alpha val="40000"/>
            </a:prstClr>
          </a:outerShdw>
        </a:effectLst>
      </dgm:spPr>
      <dgm:t>
        <a:bodyPr/>
        <a:lstStyle/>
        <a:p>
          <a:r>
            <a:rPr lang="en-US" sz="2800" b="1" dirty="0" smtClean="0"/>
            <a:t>Z79.4 – Long term (current) use of insulin</a:t>
          </a:r>
          <a:endParaRPr lang="en-US" sz="2800" b="1" dirty="0"/>
        </a:p>
      </dgm:t>
      <dgm:extLst>
        <a:ext uri="{E40237B7-FDA0-4F09-8148-C483321AD2D9}">
          <dgm14:cNvPr xmlns:dgm14="http://schemas.microsoft.com/office/drawing/2010/diagram" xmlns="" id="0" name="" descr="E11.321 – Type 2 diabetes mellitus with mild nonproliferative diabetic retinopathy with macular edema&#10;E11.36 – Type 2 diabetes mellitus with diabetic cataract&#10;Z79.4 – Long term (current) use of insulin&#10;"/>
        </a:ext>
      </dgm:extLst>
    </dgm:pt>
    <dgm:pt modelId="{FA393967-B49D-499B-BDAB-25B578AA421C}" type="parTrans" cxnId="{2E1E2701-4DF3-4228-B438-56CEA6BEDE02}">
      <dgm:prSet/>
      <dgm:spPr/>
      <dgm:t>
        <a:bodyPr/>
        <a:lstStyle/>
        <a:p>
          <a:endParaRPr lang="en-US" sz="2800"/>
        </a:p>
      </dgm:t>
    </dgm:pt>
    <dgm:pt modelId="{2345BD1D-E869-4100-A613-BF91B81DAE64}" type="sibTrans" cxnId="{2E1E2701-4DF3-4228-B438-56CEA6BEDE02}">
      <dgm:prSet/>
      <dgm:spPr/>
      <dgm:t>
        <a:bodyPr/>
        <a:lstStyle/>
        <a:p>
          <a:endParaRPr lang="en-US" sz="2800"/>
        </a:p>
      </dgm:t>
    </dgm:pt>
    <dgm:pt modelId="{EB5472A5-5162-4EDD-953F-0E6BCB48CC04}" type="pres">
      <dgm:prSet presAssocID="{CA75DC57-4089-4412-B61B-13BE57798227}" presName="diagram" presStyleCnt="0">
        <dgm:presLayoutVars>
          <dgm:dir/>
          <dgm:resizeHandles val="exact"/>
        </dgm:presLayoutVars>
      </dgm:prSet>
      <dgm:spPr/>
      <dgm:t>
        <a:bodyPr/>
        <a:lstStyle/>
        <a:p>
          <a:endParaRPr lang="en-US"/>
        </a:p>
      </dgm:t>
    </dgm:pt>
    <dgm:pt modelId="{EFCD6065-3DA4-43FE-8E34-6D16E7A8E2E3}" type="pres">
      <dgm:prSet presAssocID="{41241226-A4A2-4E88-B0D3-7D4EF31FE62F}" presName="node" presStyleLbl="node1" presStyleIdx="0" presStyleCnt="3" custScaleX="177156" custScaleY="177156">
        <dgm:presLayoutVars>
          <dgm:bulletEnabled val="1"/>
        </dgm:presLayoutVars>
      </dgm:prSet>
      <dgm:spPr>
        <a:prstGeom prst="homePlate">
          <a:avLst/>
        </a:prstGeom>
      </dgm:spPr>
      <dgm:t>
        <a:bodyPr/>
        <a:lstStyle/>
        <a:p>
          <a:endParaRPr lang="en-US"/>
        </a:p>
      </dgm:t>
    </dgm:pt>
    <dgm:pt modelId="{25086161-FEB1-4887-9FBC-7856A9F1C0A9}" type="pres">
      <dgm:prSet presAssocID="{0ACEA772-7780-405D-98E1-C0315810A9E4}" presName="sibTrans" presStyleCnt="0"/>
      <dgm:spPr/>
      <dgm:t>
        <a:bodyPr/>
        <a:lstStyle/>
        <a:p>
          <a:endParaRPr lang="en-US"/>
        </a:p>
      </dgm:t>
    </dgm:pt>
    <dgm:pt modelId="{A45741B8-D6A2-449B-9944-B8C00B30B17B}" type="pres">
      <dgm:prSet presAssocID="{565DAB41-632F-48E9-B44F-81606C1C9CFB}" presName="node" presStyleLbl="node1" presStyleIdx="1" presStyleCnt="3" custScaleX="177156" custScaleY="177156">
        <dgm:presLayoutVars>
          <dgm:bulletEnabled val="1"/>
        </dgm:presLayoutVars>
      </dgm:prSet>
      <dgm:spPr>
        <a:prstGeom prst="homePlate">
          <a:avLst/>
        </a:prstGeom>
      </dgm:spPr>
      <dgm:t>
        <a:bodyPr/>
        <a:lstStyle/>
        <a:p>
          <a:endParaRPr lang="en-US"/>
        </a:p>
      </dgm:t>
    </dgm:pt>
    <dgm:pt modelId="{3E872C31-B721-4799-B152-3AE3B7BFE40C}" type="pres">
      <dgm:prSet presAssocID="{ED88FD9F-B7A4-4D2E-AB4E-349963B3C6A3}" presName="sibTrans" presStyleCnt="0"/>
      <dgm:spPr/>
      <dgm:t>
        <a:bodyPr/>
        <a:lstStyle/>
        <a:p>
          <a:endParaRPr lang="en-US"/>
        </a:p>
      </dgm:t>
    </dgm:pt>
    <dgm:pt modelId="{ADD7E853-40E8-4D92-A4C5-7AEC32AF41D3}" type="pres">
      <dgm:prSet presAssocID="{B211159F-5522-4CEF-BA38-6ADEB7404B35}" presName="node" presStyleLbl="node1" presStyleIdx="2" presStyleCnt="3" custScaleX="177156" custScaleY="177156">
        <dgm:presLayoutVars>
          <dgm:bulletEnabled val="1"/>
        </dgm:presLayoutVars>
      </dgm:prSet>
      <dgm:spPr>
        <a:prstGeom prst="homePlate">
          <a:avLst/>
        </a:prstGeom>
      </dgm:spPr>
      <dgm:t>
        <a:bodyPr/>
        <a:lstStyle/>
        <a:p>
          <a:endParaRPr lang="en-US"/>
        </a:p>
      </dgm:t>
    </dgm:pt>
  </dgm:ptLst>
  <dgm:cxnLst>
    <dgm:cxn modelId="{D555474F-A779-4798-A761-1974A872DCB9}" type="presOf" srcId="{41241226-A4A2-4E88-B0D3-7D4EF31FE62F}" destId="{EFCD6065-3DA4-43FE-8E34-6D16E7A8E2E3}" srcOrd="0" destOrd="0" presId="urn:microsoft.com/office/officeart/2005/8/layout/default#7"/>
    <dgm:cxn modelId="{B7A4A482-6DD8-4CEB-95AB-00D7F7C02052}" srcId="{CA75DC57-4089-4412-B61B-13BE57798227}" destId="{565DAB41-632F-48E9-B44F-81606C1C9CFB}" srcOrd="1" destOrd="0" parTransId="{F3AFF1A6-4896-4E9C-8556-209DC24EAFCB}" sibTransId="{ED88FD9F-B7A4-4D2E-AB4E-349963B3C6A3}"/>
    <dgm:cxn modelId="{8904FA1B-AB0E-409F-89FE-F506E73B752B}" type="presOf" srcId="{CA75DC57-4089-4412-B61B-13BE57798227}" destId="{EB5472A5-5162-4EDD-953F-0E6BCB48CC04}" srcOrd="0" destOrd="0" presId="urn:microsoft.com/office/officeart/2005/8/layout/default#7"/>
    <dgm:cxn modelId="{4B3BC7D3-9030-445A-8753-8E2F0049778F}" srcId="{CA75DC57-4089-4412-B61B-13BE57798227}" destId="{41241226-A4A2-4E88-B0D3-7D4EF31FE62F}" srcOrd="0" destOrd="0" parTransId="{4FD88547-E125-4138-B9FA-10400950715E}" sibTransId="{0ACEA772-7780-405D-98E1-C0315810A9E4}"/>
    <dgm:cxn modelId="{F7DF13CB-66B5-4344-AC83-0479F54FB99B}" type="presOf" srcId="{B211159F-5522-4CEF-BA38-6ADEB7404B35}" destId="{ADD7E853-40E8-4D92-A4C5-7AEC32AF41D3}" srcOrd="0" destOrd="0" presId="urn:microsoft.com/office/officeart/2005/8/layout/default#7"/>
    <dgm:cxn modelId="{2B554C9F-44CA-4CCF-BEC1-C65F338FF64F}" type="presOf" srcId="{565DAB41-632F-48E9-B44F-81606C1C9CFB}" destId="{A45741B8-D6A2-449B-9944-B8C00B30B17B}" srcOrd="0" destOrd="0" presId="urn:microsoft.com/office/officeart/2005/8/layout/default#7"/>
    <dgm:cxn modelId="{2E1E2701-4DF3-4228-B438-56CEA6BEDE02}" srcId="{CA75DC57-4089-4412-B61B-13BE57798227}" destId="{B211159F-5522-4CEF-BA38-6ADEB7404B35}" srcOrd="2" destOrd="0" parTransId="{FA393967-B49D-499B-BDAB-25B578AA421C}" sibTransId="{2345BD1D-E869-4100-A613-BF91B81DAE64}"/>
    <dgm:cxn modelId="{01F9E90C-C54B-4E3B-87DD-D3C6F78A07AD}" type="presParOf" srcId="{EB5472A5-5162-4EDD-953F-0E6BCB48CC04}" destId="{EFCD6065-3DA4-43FE-8E34-6D16E7A8E2E3}" srcOrd="0" destOrd="0" presId="urn:microsoft.com/office/officeart/2005/8/layout/default#7"/>
    <dgm:cxn modelId="{F0B2193D-4416-4774-BBF9-05C1073530B7}" type="presParOf" srcId="{EB5472A5-5162-4EDD-953F-0E6BCB48CC04}" destId="{25086161-FEB1-4887-9FBC-7856A9F1C0A9}" srcOrd="1" destOrd="0" presId="urn:microsoft.com/office/officeart/2005/8/layout/default#7"/>
    <dgm:cxn modelId="{6983F887-39DB-45AA-B2C0-2EA7B355725D}" type="presParOf" srcId="{EB5472A5-5162-4EDD-953F-0E6BCB48CC04}" destId="{A45741B8-D6A2-449B-9944-B8C00B30B17B}" srcOrd="2" destOrd="0" presId="urn:microsoft.com/office/officeart/2005/8/layout/default#7"/>
    <dgm:cxn modelId="{AA6272D6-BA75-4682-AC75-9075939CB162}" type="presParOf" srcId="{EB5472A5-5162-4EDD-953F-0E6BCB48CC04}" destId="{3E872C31-B721-4799-B152-3AE3B7BFE40C}" srcOrd="3" destOrd="0" presId="urn:microsoft.com/office/officeart/2005/8/layout/default#7"/>
    <dgm:cxn modelId="{FF17C0A7-0BE5-4559-8667-DD672F6528AC}" type="presParOf" srcId="{EB5472A5-5162-4EDD-953F-0E6BCB48CC04}" destId="{ADD7E853-40E8-4D92-A4C5-7AEC32AF41D3}" srcOrd="4" destOrd="0" presId="urn:microsoft.com/office/officeart/2005/8/layout/default#7"/>
  </dgm:cxnLst>
  <dgm:bg>
    <a:effectLst>
      <a:outerShdw blurRad="152400" dist="317500" dir="5400000" sx="90000" sy="-19000" rotWithShape="0">
        <a:prstClr val="black">
          <a:alpha val="15000"/>
        </a:prstClr>
      </a:out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A8094EA-D1FC-46A1-A701-19113624FACA}" type="doc">
      <dgm:prSet loTypeId="urn:microsoft.com/office/officeart/2009/3/layout/SnapshotPictureList" loCatId="picture" qsTypeId="urn:microsoft.com/office/officeart/2005/8/quickstyle/simple2" qsCatId="simple" csTypeId="urn:microsoft.com/office/officeart/2005/8/colors/accent6_1" csCatId="accent6" phldr="1"/>
      <dgm:spPr/>
      <dgm:t>
        <a:bodyPr/>
        <a:lstStyle/>
        <a:p>
          <a:endParaRPr lang="en-US"/>
        </a:p>
      </dgm:t>
    </dgm:pt>
    <dgm:pt modelId="{1F36C865-F968-4260-8F47-9C528B7C56AA}">
      <dgm:prSet phldrT="[Text]" custT="1"/>
      <dgm:spPr/>
      <dgm:t>
        <a:bodyPr/>
        <a:lstStyle/>
        <a:p>
          <a:pPr algn="ctr" rtl="0"/>
          <a:r>
            <a:rPr lang="en-US" sz="2700" b="1" dirty="0" smtClean="0"/>
            <a:t>What is the correct diagnosis code(s)?</a:t>
          </a:r>
          <a:endParaRPr lang="en-US" sz="2700" b="1" dirty="0"/>
        </a:p>
      </dgm:t>
      <dgm:extLst>
        <a:ext uri="{E40237B7-FDA0-4F09-8148-C483321AD2D9}">
          <dgm14:cNvPr xmlns:dgm14="http://schemas.microsoft.com/office/drawing/2010/diagram" xmlns="" id="0" name="" descr="What is the correct diagnosis code(s)?&#10;"/>
        </a:ext>
      </dgm:extLst>
    </dgm:pt>
    <dgm:pt modelId="{610CA52A-7535-4043-AC24-A0B18C52E7CC}" type="parTrans" cxnId="{1EC2ECD7-7DA1-4921-A454-765CA5608340}">
      <dgm:prSet/>
      <dgm:spPr/>
      <dgm:t>
        <a:bodyPr/>
        <a:lstStyle/>
        <a:p>
          <a:endParaRPr lang="en-US"/>
        </a:p>
      </dgm:t>
    </dgm:pt>
    <dgm:pt modelId="{A3D97FCD-C4EE-4A6B-9F93-256AF691C174}" type="sibTrans" cxnId="{1EC2ECD7-7DA1-4921-A454-765CA5608340}">
      <dgm:prSet/>
      <dgm:spPr/>
      <dgm:t>
        <a:bodyPr/>
        <a:lstStyle/>
        <a:p>
          <a:endParaRPr lang="en-US"/>
        </a:p>
      </dgm:t>
    </dgm:pt>
    <dgm:pt modelId="{A816DE8F-9369-4C1E-A930-38C4B20AEBA5}">
      <dgm:prSet phldrT="[Text]" custT="1"/>
      <dgm:spPr/>
      <dgm:t>
        <a:bodyPr/>
        <a:lstStyle/>
        <a:p>
          <a:pPr algn="ctr" rtl="0"/>
          <a:r>
            <a:rPr lang="en-US" sz="2800" dirty="0" smtClean="0"/>
            <a:t>Type 1 diabetic patient has severe chronic diabetic left foot ulcer with diabetic peripheral angiopathy.  He also has diabetic stage 2 chronic kidney disease.  He is being evaluated to see if debridement is required for this ulcer with breakdown of the skin.  </a:t>
          </a:r>
          <a:endParaRPr lang="en-US" sz="3200" dirty="0"/>
        </a:p>
      </dgm:t>
      <dgm:extLst>
        <a:ext uri="{E40237B7-FDA0-4F09-8148-C483321AD2D9}">
          <dgm14:cNvPr xmlns:dgm14="http://schemas.microsoft.com/office/drawing/2010/diagram" xmlns="" id="0" name="" descr="Type 1 diabetic patient has severe chronic diabetic left foot ulcer with diabetic peripheral angiopathy.  He also has diabetic stage 2 chronic kidney disease.  He is being evaluated to see if debridement is required for this ulcer with breakdown of the skin.  &#10;"/>
        </a:ext>
      </dgm:extLst>
    </dgm:pt>
    <dgm:pt modelId="{6515183C-7738-4D2E-99CF-0303382C09CA}" type="parTrans" cxnId="{E3413B34-2723-4C27-BD94-4FDF2C06DC79}">
      <dgm:prSet/>
      <dgm:spPr/>
      <dgm:t>
        <a:bodyPr/>
        <a:lstStyle/>
        <a:p>
          <a:endParaRPr lang="en-US"/>
        </a:p>
      </dgm:t>
    </dgm:pt>
    <dgm:pt modelId="{D3958542-9ED3-407E-A522-AA912C800458}" type="sibTrans" cxnId="{E3413B34-2723-4C27-BD94-4FDF2C06DC79}">
      <dgm:prSet/>
      <dgm:spPr/>
      <dgm:t>
        <a:bodyPr/>
        <a:lstStyle/>
        <a:p>
          <a:endParaRPr lang="en-US"/>
        </a:p>
      </dgm:t>
    </dgm:pt>
    <dgm:pt modelId="{43C6B143-6394-47D4-B0EB-4F8FB2162405}" type="pres">
      <dgm:prSet presAssocID="{2A8094EA-D1FC-46A1-A701-19113624FACA}" presName="Name0" presStyleCnt="0">
        <dgm:presLayoutVars>
          <dgm:chMax/>
          <dgm:chPref/>
          <dgm:dir/>
          <dgm:animLvl val="lvl"/>
        </dgm:presLayoutVars>
      </dgm:prSet>
      <dgm:spPr/>
      <dgm:t>
        <a:bodyPr/>
        <a:lstStyle/>
        <a:p>
          <a:endParaRPr lang="en-US"/>
        </a:p>
      </dgm:t>
    </dgm:pt>
    <dgm:pt modelId="{E6EEF130-4E39-4423-AE42-1BB508E2E957}" type="pres">
      <dgm:prSet presAssocID="{1F36C865-F968-4260-8F47-9C528B7C56AA}" presName="composite" presStyleCnt="0"/>
      <dgm:spPr/>
    </dgm:pt>
    <dgm:pt modelId="{FCA48752-ACED-4E66-9E5B-C519C5A0BC62}" type="pres">
      <dgm:prSet presAssocID="{1F36C865-F968-4260-8F47-9C528B7C56AA}" presName="ParentAccentShape" presStyleLbl="trBgShp" presStyleIdx="0" presStyleCnt="2" custScaleX="79854" custScaleY="82532" custLinFactNeighborX="-2608" custLinFactNeighborY="1942"/>
      <dgm:spPr>
        <a:solidFill>
          <a:schemeClr val="accent6"/>
        </a:solidFill>
        <a:scene3d>
          <a:camera prst="orthographicFront"/>
          <a:lightRig rig="threePt" dir="t"/>
        </a:scene3d>
        <a:sp3d>
          <a:bevelT/>
        </a:sp3d>
      </dgm:spPr>
      <dgm:extLst>
        <a:ext uri="{E40237B7-FDA0-4F09-8148-C483321AD2D9}">
          <dgm14:cNvPr xmlns:dgm14="http://schemas.microsoft.com/office/drawing/2010/diagram" xmlns="" id="0" name="" descr="&quot; &quot;"/>
        </a:ext>
      </dgm:extLst>
    </dgm:pt>
    <dgm:pt modelId="{F467795F-ADDA-460A-ADD6-11E4083E3925}" type="pres">
      <dgm:prSet presAssocID="{1F36C865-F968-4260-8F47-9C528B7C56AA}" presName="ParentText" presStyleLbl="revTx" presStyleIdx="0" presStyleCnt="2" custScaleX="73549" custLinFactNeighborX="-1960" custLinFactNeighborY="-74615">
        <dgm:presLayoutVars>
          <dgm:chMax val="1"/>
          <dgm:chPref val="1"/>
          <dgm:bulletEnabled val="1"/>
        </dgm:presLayoutVars>
      </dgm:prSet>
      <dgm:spPr/>
      <dgm:t>
        <a:bodyPr/>
        <a:lstStyle/>
        <a:p>
          <a:endParaRPr lang="en-US"/>
        </a:p>
      </dgm:t>
    </dgm:pt>
    <dgm:pt modelId="{D5727A68-9069-4115-9212-E0DA9C72F59A}" type="pres">
      <dgm:prSet presAssocID="{1F36C865-F968-4260-8F47-9C528B7C56AA}" presName="ChildText" presStyleLbl="revTx" presStyleIdx="1" presStyleCnt="2" custScaleX="144833" custScaleY="104292" custLinFactNeighborX="-9873" custLinFactNeighborY="-1758">
        <dgm:presLayoutVars>
          <dgm:chMax val="0"/>
          <dgm:chPref val="0"/>
        </dgm:presLayoutVars>
      </dgm:prSet>
      <dgm:spPr/>
      <dgm:t>
        <a:bodyPr/>
        <a:lstStyle/>
        <a:p>
          <a:endParaRPr lang="en-US"/>
        </a:p>
      </dgm:t>
    </dgm:pt>
    <dgm:pt modelId="{C7A3404C-26F4-4136-9F2B-4F59A7B658E6}" type="pres">
      <dgm:prSet presAssocID="{1F36C865-F968-4260-8F47-9C528B7C56AA}" presName="ChildAccentShape" presStyleLbl="trBgShp" presStyleIdx="1" presStyleCnt="2" custLinFactX="9980" custLinFactNeighborX="100000"/>
      <dgm:spPr>
        <a:solidFill>
          <a:schemeClr val="accent6">
            <a:alpha val="84000"/>
          </a:schemeClr>
        </a:solidFill>
        <a:scene3d>
          <a:camera prst="orthographicFront"/>
          <a:lightRig rig="threePt" dir="t"/>
        </a:scene3d>
        <a:sp3d>
          <a:bevelT/>
        </a:sp3d>
      </dgm:spPr>
    </dgm:pt>
    <dgm:pt modelId="{BC83D462-3B87-4B7C-BC13-24F41432DDD8}" type="pres">
      <dgm:prSet presAssocID="{1F36C865-F968-4260-8F47-9C528B7C56AA}" presName="Image" presStyleLbl="alignImgPlace1" presStyleIdx="0" presStyleCnt="1" custFlipHor="1" custScaleX="77576" custScaleY="80375" custLinFactNeighborX="-2713" custLinFactNeighborY="-3386"/>
      <dgm:spPr>
        <a:blipFill>
          <a:blip xmlns:r="http://schemas.openxmlformats.org/officeDocument/2006/relationships" r:embed="rId1">
            <a:extLst>
              <a:ext uri="{28A0092B-C50C-407E-A947-70E740481C1C}">
                <a14:useLocalDpi xmlns:a14="http://schemas.microsoft.com/office/drawing/2010/main" xmlns="" val="0"/>
              </a:ext>
            </a:extLst>
          </a:blip>
          <a:srcRect/>
          <a:stretch>
            <a:fillRect l="-4000" r="-4000"/>
          </a:stretch>
        </a:blipFill>
      </dgm:spPr>
      <dgm:t>
        <a:bodyPr/>
        <a:lstStyle/>
        <a:p>
          <a:endParaRPr lang="en-US"/>
        </a:p>
      </dgm:t>
      <dgm:extLst>
        <a:ext uri="{E40237B7-FDA0-4F09-8148-C483321AD2D9}">
          <dgm14:cNvPr xmlns:dgm14="http://schemas.microsoft.com/office/drawing/2010/diagram" xmlns="" id="0" name="" descr="man lying in bed with left leg elevated and bandaged"/>
        </a:ext>
      </dgm:extLst>
    </dgm:pt>
  </dgm:ptLst>
  <dgm:cxnLst>
    <dgm:cxn modelId="{1EC2ECD7-7DA1-4921-A454-765CA5608340}" srcId="{2A8094EA-D1FC-46A1-A701-19113624FACA}" destId="{1F36C865-F968-4260-8F47-9C528B7C56AA}" srcOrd="0" destOrd="0" parTransId="{610CA52A-7535-4043-AC24-A0B18C52E7CC}" sibTransId="{A3D97FCD-C4EE-4A6B-9F93-256AF691C174}"/>
    <dgm:cxn modelId="{B95ACC7D-5477-48C8-835D-01DE2902710B}" type="presOf" srcId="{2A8094EA-D1FC-46A1-A701-19113624FACA}" destId="{43C6B143-6394-47D4-B0EB-4F8FB2162405}" srcOrd="0" destOrd="0" presId="urn:microsoft.com/office/officeart/2009/3/layout/SnapshotPictureList"/>
    <dgm:cxn modelId="{0ACD5BC9-89F3-4EAB-9543-935F643486FB}" type="presOf" srcId="{A816DE8F-9369-4C1E-A930-38C4B20AEBA5}" destId="{D5727A68-9069-4115-9212-E0DA9C72F59A}" srcOrd="0" destOrd="0" presId="urn:microsoft.com/office/officeart/2009/3/layout/SnapshotPictureList"/>
    <dgm:cxn modelId="{E3413B34-2723-4C27-BD94-4FDF2C06DC79}" srcId="{1F36C865-F968-4260-8F47-9C528B7C56AA}" destId="{A816DE8F-9369-4C1E-A930-38C4B20AEBA5}" srcOrd="0" destOrd="0" parTransId="{6515183C-7738-4D2E-99CF-0303382C09CA}" sibTransId="{D3958542-9ED3-407E-A522-AA912C800458}"/>
    <dgm:cxn modelId="{811A0709-A248-4FDB-8588-FA2886347DAF}" type="presOf" srcId="{1F36C865-F968-4260-8F47-9C528B7C56AA}" destId="{F467795F-ADDA-460A-ADD6-11E4083E3925}" srcOrd="0" destOrd="0" presId="urn:microsoft.com/office/officeart/2009/3/layout/SnapshotPictureList"/>
    <dgm:cxn modelId="{F92D2D40-91DB-41C3-89D2-7AF3F06BB48D}" type="presParOf" srcId="{43C6B143-6394-47D4-B0EB-4F8FB2162405}" destId="{E6EEF130-4E39-4423-AE42-1BB508E2E957}" srcOrd="0" destOrd="0" presId="urn:microsoft.com/office/officeart/2009/3/layout/SnapshotPictureList"/>
    <dgm:cxn modelId="{940CA5DE-7D41-4434-8CEF-AF7A4E1F91CD}" type="presParOf" srcId="{E6EEF130-4E39-4423-AE42-1BB508E2E957}" destId="{FCA48752-ACED-4E66-9E5B-C519C5A0BC62}" srcOrd="0" destOrd="0" presId="urn:microsoft.com/office/officeart/2009/3/layout/SnapshotPictureList"/>
    <dgm:cxn modelId="{7C2E4E6D-5E4C-425A-AD89-BC2D329F9851}" type="presParOf" srcId="{E6EEF130-4E39-4423-AE42-1BB508E2E957}" destId="{F467795F-ADDA-460A-ADD6-11E4083E3925}" srcOrd="1" destOrd="0" presId="urn:microsoft.com/office/officeart/2009/3/layout/SnapshotPictureList"/>
    <dgm:cxn modelId="{2D52996D-7A64-4321-96D8-852EC942A151}" type="presParOf" srcId="{E6EEF130-4E39-4423-AE42-1BB508E2E957}" destId="{D5727A68-9069-4115-9212-E0DA9C72F59A}" srcOrd="2" destOrd="0" presId="urn:microsoft.com/office/officeart/2009/3/layout/SnapshotPictureList"/>
    <dgm:cxn modelId="{9CB9C8B1-983D-4833-9A13-7CA85D40349F}" type="presParOf" srcId="{E6EEF130-4E39-4423-AE42-1BB508E2E957}" destId="{C7A3404C-26F4-4136-9F2B-4F59A7B658E6}" srcOrd="3" destOrd="0" presId="urn:microsoft.com/office/officeart/2009/3/layout/SnapshotPictureList"/>
    <dgm:cxn modelId="{B326228C-CAA1-4A61-BC2D-B9BA7CDC52C7}" type="presParOf" srcId="{E6EEF130-4E39-4423-AE42-1BB508E2E957}" destId="{BC83D462-3B87-4B7C-BC13-24F41432DDD8}" srcOrd="4" destOrd="0" presId="urn:microsoft.com/office/officeart/2009/3/layout/SnapshotPictur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A75DC57-4089-4412-B61B-13BE57798227}" type="doc">
      <dgm:prSet loTypeId="urn:microsoft.com/office/officeart/2008/layout/VerticalCurvedList" loCatId="list" qsTypeId="urn:microsoft.com/office/officeart/2005/8/quickstyle/3d1" qsCatId="3D" csTypeId="urn:microsoft.com/office/officeart/2005/8/colors/accent5_3" csCatId="accent5" phldr="1"/>
      <dgm:spPr/>
      <dgm:t>
        <a:bodyPr/>
        <a:lstStyle/>
        <a:p>
          <a:endParaRPr lang="en-US"/>
        </a:p>
      </dgm:t>
    </dgm:pt>
    <dgm:pt modelId="{41241226-A4A2-4E88-B0D3-7D4EF31FE62F}">
      <dgm:prSet custT="1"/>
      <dgm:spPr>
        <a:solidFill>
          <a:srgbClr val="00B050"/>
        </a:solidFill>
      </dgm:spPr>
      <dgm:t>
        <a:bodyPr/>
        <a:lstStyle/>
        <a:p>
          <a:r>
            <a:rPr lang="en-US" sz="2800" b="1" dirty="0" smtClean="0"/>
            <a:t>E10.621 – Type 1 diabetes mellitus with foot ulcer</a:t>
          </a:r>
          <a:endParaRPr lang="en-US" sz="2800" b="1" dirty="0"/>
        </a:p>
      </dgm:t>
      <dgm:extLst>
        <a:ext uri="{E40237B7-FDA0-4F09-8148-C483321AD2D9}">
          <dgm14:cNvPr xmlns:dgm14="http://schemas.microsoft.com/office/drawing/2010/diagram" xmlns="" id="0" name="" descr="E10.621 – Type 1 diabetes mellitus with foot ulcer&#10;L97.521 – Non-pressure chronic ulcer of other part of left foot limited to breakdown of skin&#10;E10.51 – Type 1 diabetes mellitus with diabetic peripheral angiopathy without gangrene&#10;E10.22 – Type 1 diabetes mellitus with diabetic chronic kidney disease&#10;N18.2 – Chronic kidney disease, stage 2 (mild)&#10;"/>
        </a:ext>
      </dgm:extLst>
    </dgm:pt>
    <dgm:pt modelId="{4FD88547-E125-4138-B9FA-10400950715E}" type="parTrans" cxnId="{4B3BC7D3-9030-445A-8753-8E2F0049778F}">
      <dgm:prSet/>
      <dgm:spPr/>
      <dgm:t>
        <a:bodyPr/>
        <a:lstStyle/>
        <a:p>
          <a:endParaRPr lang="en-US" sz="2800" b="1"/>
        </a:p>
      </dgm:t>
    </dgm:pt>
    <dgm:pt modelId="{0ACEA772-7780-405D-98E1-C0315810A9E4}" type="sibTrans" cxnId="{4B3BC7D3-9030-445A-8753-8E2F0049778F}">
      <dgm:prSet/>
      <dgm:spPr/>
      <dgm:t>
        <a:bodyPr/>
        <a:lstStyle/>
        <a:p>
          <a:endParaRPr lang="en-US" sz="2800" b="1"/>
        </a:p>
      </dgm:t>
      <dgm:extLst>
        <a:ext uri="{E40237B7-FDA0-4F09-8148-C483321AD2D9}">
          <dgm14:cNvPr xmlns:dgm14="http://schemas.microsoft.com/office/drawing/2010/diagram" xmlns="" id="0" name="" descr="E10.621 – Type 1 diabetes mellitus with foot ulcer&#10;L97.521 – Non-pressure chronic ulcer of other part of left foot limited to breakdown of skin&#10;E10.51 – Type 1 diabetes mellitus with diabetic peripheral angiopathy without gangrene&#10;E10.22 – Type 1 diabetes mellitus with diabetic chronic kidney disease&#10;N18.2 – Chronic kidney disease, stage 2 (mild)&#10;"/>
        </a:ext>
      </dgm:extLst>
    </dgm:pt>
    <dgm:pt modelId="{10445FF2-CF83-4B3A-A775-08A610D0B9A1}">
      <dgm:prSet custT="1"/>
      <dgm:spPr>
        <a:solidFill>
          <a:srgbClr val="00B050"/>
        </a:solidFill>
      </dgm:spPr>
      <dgm:t>
        <a:bodyPr/>
        <a:lstStyle/>
        <a:p>
          <a:r>
            <a:rPr lang="en-US" sz="2800" b="1" dirty="0" smtClean="0"/>
            <a:t>L97.521 – Non-pressure chronic ulcer of other part of left foot limited to breakdown of skin</a:t>
          </a:r>
          <a:endParaRPr lang="en-US" sz="2800" b="1" dirty="0"/>
        </a:p>
      </dgm:t>
      <dgm:extLst>
        <a:ext uri="{E40237B7-FDA0-4F09-8148-C483321AD2D9}">
          <dgm14:cNvPr xmlns:dgm14="http://schemas.microsoft.com/office/drawing/2010/diagram" xmlns="" id="0" name="" descr="E10.621 – Type 1 diabetes mellitus with foot ulcer&#10;L97.521 – Non-pressure chronic ulcer of other part of left foot limited to breakdown of skin&#10;E10.51 – Type 1 diabetes mellitus with diabetic peripheral angiopathy without gangrene&#10;E10.22 – Type 1 diabetes mellitus with diabetic chronic kidney disease&#10;N18.2 – Chronic kidney disease, stage 2 (mild)&#10;"/>
        </a:ext>
      </dgm:extLst>
    </dgm:pt>
    <dgm:pt modelId="{ADD96A0D-6C82-44F4-B69D-060A3C9CFDA7}" type="parTrans" cxnId="{D08DD468-4869-4339-977E-D23967E1D9D8}">
      <dgm:prSet/>
      <dgm:spPr/>
      <dgm:t>
        <a:bodyPr/>
        <a:lstStyle/>
        <a:p>
          <a:endParaRPr lang="en-US" sz="2800" b="1"/>
        </a:p>
      </dgm:t>
    </dgm:pt>
    <dgm:pt modelId="{240B57BF-A614-4AE3-A286-1B756F75EFC0}" type="sibTrans" cxnId="{D08DD468-4869-4339-977E-D23967E1D9D8}">
      <dgm:prSet/>
      <dgm:spPr/>
      <dgm:t>
        <a:bodyPr/>
        <a:lstStyle/>
        <a:p>
          <a:endParaRPr lang="en-US" sz="2800" b="1"/>
        </a:p>
      </dgm:t>
    </dgm:pt>
    <dgm:pt modelId="{C396976B-DD7E-4059-A5B9-CFBCD0A8213B}">
      <dgm:prSet custT="1"/>
      <dgm:spPr>
        <a:solidFill>
          <a:srgbClr val="00B050"/>
        </a:solidFill>
      </dgm:spPr>
      <dgm:t>
        <a:bodyPr/>
        <a:lstStyle/>
        <a:p>
          <a:r>
            <a:rPr lang="en-US" sz="2800" b="1" dirty="0" smtClean="0"/>
            <a:t>E10.51 – Type 1 diabetes mellitus with diabetic peripheral angiopathy without gangrene</a:t>
          </a:r>
          <a:endParaRPr lang="en-US" sz="2800" b="1" dirty="0"/>
        </a:p>
      </dgm:t>
      <dgm:extLst>
        <a:ext uri="{E40237B7-FDA0-4F09-8148-C483321AD2D9}">
          <dgm14:cNvPr xmlns:dgm14="http://schemas.microsoft.com/office/drawing/2010/diagram" xmlns="" id="0" name="" descr="E10.621 – Type 1 diabetes mellitus with foot ulcer&#10;L97.521 – Non-pressure chronic ulcer of other part of left foot limited to breakdown of skin&#10;E10.51 – Type 1 diabetes mellitus with diabetic peripheral angiopathy without gangrene&#10;E10.22 – Type 1 diabetes mellitus with diabetic chronic kidney disease&#10;N18.2 – Chronic kidney disease, stage 2 (mild)&#10;"/>
        </a:ext>
      </dgm:extLst>
    </dgm:pt>
    <dgm:pt modelId="{50F292EB-3588-4BE2-8A9F-0E63D94184AF}" type="parTrans" cxnId="{540B49E0-6FB8-41EE-A57C-25C62AE8F12C}">
      <dgm:prSet/>
      <dgm:spPr/>
      <dgm:t>
        <a:bodyPr/>
        <a:lstStyle/>
        <a:p>
          <a:endParaRPr lang="en-US" sz="2800" b="1"/>
        </a:p>
      </dgm:t>
    </dgm:pt>
    <dgm:pt modelId="{EB1A74DD-309E-4ACD-B2C0-DF1A7358C346}" type="sibTrans" cxnId="{540B49E0-6FB8-41EE-A57C-25C62AE8F12C}">
      <dgm:prSet/>
      <dgm:spPr/>
      <dgm:t>
        <a:bodyPr/>
        <a:lstStyle/>
        <a:p>
          <a:endParaRPr lang="en-US" sz="2800" b="1"/>
        </a:p>
      </dgm:t>
    </dgm:pt>
    <dgm:pt modelId="{F1E59B26-396D-400A-9A61-88E80CF8CA00}">
      <dgm:prSet custT="1"/>
      <dgm:spPr>
        <a:solidFill>
          <a:srgbClr val="00B050"/>
        </a:solidFill>
      </dgm:spPr>
      <dgm:t>
        <a:bodyPr/>
        <a:lstStyle/>
        <a:p>
          <a:r>
            <a:rPr lang="en-US" sz="2800" b="1" dirty="0" smtClean="0"/>
            <a:t>E10.22 – Type 1 diabetes mellitus with diabetic chronic kidney disease</a:t>
          </a:r>
          <a:endParaRPr lang="en-US" sz="2800" b="1" dirty="0"/>
        </a:p>
      </dgm:t>
      <dgm:extLst>
        <a:ext uri="{E40237B7-FDA0-4F09-8148-C483321AD2D9}">
          <dgm14:cNvPr xmlns:dgm14="http://schemas.microsoft.com/office/drawing/2010/diagram" xmlns="" id="0" name="" descr="E10.621 – Type 1 diabetes mellitus with foot ulcer&#10;L97.521 – Non-pressure chronic ulcer of other part of left foot limited to breakdown of skin&#10;E10.51 – Type 1 diabetes mellitus with diabetic peripheral angiopathy without gangrene&#10;E10.22 – Type 1 diabetes mellitus with diabetic chronic kidney disease&#10;N18.2 – Chronic kidney disease, stage 2 (mild)&#10;"/>
        </a:ext>
      </dgm:extLst>
    </dgm:pt>
    <dgm:pt modelId="{2518C024-BB68-4104-AB77-FC9A3ED181B1}" type="parTrans" cxnId="{7F9CCD1F-3C32-4568-B05B-BE9B215E17FC}">
      <dgm:prSet/>
      <dgm:spPr/>
      <dgm:t>
        <a:bodyPr/>
        <a:lstStyle/>
        <a:p>
          <a:endParaRPr lang="en-US" sz="2800" b="1"/>
        </a:p>
      </dgm:t>
    </dgm:pt>
    <dgm:pt modelId="{B235C161-41E4-446C-8BD3-242F165C77CB}" type="sibTrans" cxnId="{7F9CCD1F-3C32-4568-B05B-BE9B215E17FC}">
      <dgm:prSet/>
      <dgm:spPr/>
      <dgm:t>
        <a:bodyPr/>
        <a:lstStyle/>
        <a:p>
          <a:endParaRPr lang="en-US" sz="2800" b="1"/>
        </a:p>
      </dgm:t>
    </dgm:pt>
    <dgm:pt modelId="{399E9A6F-F63B-43AF-8C2E-34E0B61D5704}">
      <dgm:prSet custT="1"/>
      <dgm:spPr>
        <a:solidFill>
          <a:srgbClr val="00B050"/>
        </a:solidFill>
      </dgm:spPr>
      <dgm:t>
        <a:bodyPr/>
        <a:lstStyle/>
        <a:p>
          <a:r>
            <a:rPr lang="en-US" sz="2800" b="1" dirty="0" smtClean="0"/>
            <a:t>N18.2 – Chronic kidney disease, stage 2 (mild)</a:t>
          </a:r>
          <a:endParaRPr lang="en-US" sz="2800" b="1" dirty="0"/>
        </a:p>
      </dgm:t>
      <dgm:extLst>
        <a:ext uri="{E40237B7-FDA0-4F09-8148-C483321AD2D9}">
          <dgm14:cNvPr xmlns:dgm14="http://schemas.microsoft.com/office/drawing/2010/diagram" xmlns="" id="0" name="" descr="E10.621 – Type 1 diabetes mellitus with foot ulcer&#10;L97.521 – Non-pressure chronic ulcer of other part of left foot limited to breakdown of skin&#10;E10.51 – Type 1 diabetes mellitus with diabetic peripheral angiopathy without gangrene&#10;E10.22 – Type 1 diabetes mellitus with diabetic chronic kidney disease&#10;N18.2 – Chronic kidney disease, stage 2 (mild)&#10;"/>
        </a:ext>
      </dgm:extLst>
    </dgm:pt>
    <dgm:pt modelId="{7B17EA35-ABC1-4836-9F4D-99CB5F08CA39}" type="parTrans" cxnId="{0BEEB553-30E4-414E-98CD-1A7FBDF51978}">
      <dgm:prSet/>
      <dgm:spPr/>
      <dgm:t>
        <a:bodyPr/>
        <a:lstStyle/>
        <a:p>
          <a:endParaRPr lang="en-US" sz="2800" b="1"/>
        </a:p>
      </dgm:t>
    </dgm:pt>
    <dgm:pt modelId="{1938AE85-BA34-4E4B-8278-E8186FE8136F}" type="sibTrans" cxnId="{0BEEB553-30E4-414E-98CD-1A7FBDF51978}">
      <dgm:prSet/>
      <dgm:spPr/>
      <dgm:t>
        <a:bodyPr/>
        <a:lstStyle/>
        <a:p>
          <a:endParaRPr lang="en-US" sz="2800" b="1"/>
        </a:p>
      </dgm:t>
    </dgm:pt>
    <dgm:pt modelId="{89D99F96-EDA4-4908-A66A-E41CC435205F}" type="pres">
      <dgm:prSet presAssocID="{CA75DC57-4089-4412-B61B-13BE57798227}" presName="Name0" presStyleCnt="0">
        <dgm:presLayoutVars>
          <dgm:chMax val="7"/>
          <dgm:chPref val="7"/>
          <dgm:dir/>
        </dgm:presLayoutVars>
      </dgm:prSet>
      <dgm:spPr/>
      <dgm:t>
        <a:bodyPr/>
        <a:lstStyle/>
        <a:p>
          <a:endParaRPr lang="en-US"/>
        </a:p>
      </dgm:t>
    </dgm:pt>
    <dgm:pt modelId="{636CCD8B-50E9-41AC-9A9F-13CB0AC4B1AB}" type="pres">
      <dgm:prSet presAssocID="{CA75DC57-4089-4412-B61B-13BE57798227}" presName="Name1" presStyleCnt="0"/>
      <dgm:spPr/>
      <dgm:t>
        <a:bodyPr/>
        <a:lstStyle/>
        <a:p>
          <a:endParaRPr lang="en-US"/>
        </a:p>
      </dgm:t>
    </dgm:pt>
    <dgm:pt modelId="{1C2A650C-BD1F-4848-8B8F-009C2E648E03}" type="pres">
      <dgm:prSet presAssocID="{CA75DC57-4089-4412-B61B-13BE57798227}" presName="cycle" presStyleCnt="0"/>
      <dgm:spPr/>
      <dgm:t>
        <a:bodyPr/>
        <a:lstStyle/>
        <a:p>
          <a:endParaRPr lang="en-US"/>
        </a:p>
      </dgm:t>
    </dgm:pt>
    <dgm:pt modelId="{ACC07E01-5406-4623-8565-A8D137930DD5}" type="pres">
      <dgm:prSet presAssocID="{CA75DC57-4089-4412-B61B-13BE57798227}" presName="srcNode" presStyleLbl="node1" presStyleIdx="0" presStyleCnt="5"/>
      <dgm:spPr/>
      <dgm:t>
        <a:bodyPr/>
        <a:lstStyle/>
        <a:p>
          <a:endParaRPr lang="en-US"/>
        </a:p>
      </dgm:t>
    </dgm:pt>
    <dgm:pt modelId="{0986F532-2D6E-4C19-9509-7E641807C1E1}" type="pres">
      <dgm:prSet presAssocID="{CA75DC57-4089-4412-B61B-13BE57798227}" presName="conn" presStyleLbl="parChTrans1D2" presStyleIdx="0" presStyleCnt="1"/>
      <dgm:spPr/>
      <dgm:t>
        <a:bodyPr/>
        <a:lstStyle/>
        <a:p>
          <a:endParaRPr lang="en-US"/>
        </a:p>
      </dgm:t>
    </dgm:pt>
    <dgm:pt modelId="{CDD7AC2E-6534-42AC-8D23-E3029D3776C9}" type="pres">
      <dgm:prSet presAssocID="{CA75DC57-4089-4412-B61B-13BE57798227}" presName="extraNode" presStyleLbl="node1" presStyleIdx="0" presStyleCnt="5"/>
      <dgm:spPr/>
      <dgm:t>
        <a:bodyPr/>
        <a:lstStyle/>
        <a:p>
          <a:endParaRPr lang="en-US"/>
        </a:p>
      </dgm:t>
    </dgm:pt>
    <dgm:pt modelId="{AF99723C-504E-4E0C-ADD1-52021FEE9100}" type="pres">
      <dgm:prSet presAssocID="{CA75DC57-4089-4412-B61B-13BE57798227}" presName="dstNode" presStyleLbl="node1" presStyleIdx="0" presStyleCnt="5"/>
      <dgm:spPr/>
      <dgm:t>
        <a:bodyPr/>
        <a:lstStyle/>
        <a:p>
          <a:endParaRPr lang="en-US"/>
        </a:p>
      </dgm:t>
    </dgm:pt>
    <dgm:pt modelId="{2AB0B595-EF44-454F-B3EA-A8FD649F280F}" type="pres">
      <dgm:prSet presAssocID="{41241226-A4A2-4E88-B0D3-7D4EF31FE62F}" presName="text_1" presStyleLbl="node1" presStyleIdx="0" presStyleCnt="5">
        <dgm:presLayoutVars>
          <dgm:bulletEnabled val="1"/>
        </dgm:presLayoutVars>
      </dgm:prSet>
      <dgm:spPr/>
      <dgm:t>
        <a:bodyPr/>
        <a:lstStyle/>
        <a:p>
          <a:endParaRPr lang="en-US"/>
        </a:p>
      </dgm:t>
    </dgm:pt>
    <dgm:pt modelId="{DCE55E92-52B8-4DF1-B119-C67808C0B624}" type="pres">
      <dgm:prSet presAssocID="{41241226-A4A2-4E88-B0D3-7D4EF31FE62F}" presName="accent_1" presStyleCnt="0"/>
      <dgm:spPr/>
      <dgm:t>
        <a:bodyPr/>
        <a:lstStyle/>
        <a:p>
          <a:endParaRPr lang="en-US"/>
        </a:p>
      </dgm:t>
    </dgm:pt>
    <dgm:pt modelId="{633D0FB4-83AF-41E8-BC18-F37850210824}" type="pres">
      <dgm:prSet presAssocID="{41241226-A4A2-4E88-B0D3-7D4EF31FE62F}" presName="accentRepeatNode" presStyleLbl="solidFgAcc1" presStyleIdx="0" presStyleCnt="5"/>
      <dgm:spPr/>
      <dgm:t>
        <a:bodyPr/>
        <a:lstStyle/>
        <a:p>
          <a:endParaRPr lang="en-US"/>
        </a:p>
      </dgm:t>
      <dgm:extLst>
        <a:ext uri="{E40237B7-FDA0-4F09-8148-C483321AD2D9}">
          <dgm14:cNvPr xmlns:dgm14="http://schemas.microsoft.com/office/drawing/2010/diagram" xmlns="" id="0" name="" descr="E10.621 – Type 1 diabetes mellitus with foot ulcer&#10;L97.521 – Non-pressure chronic ulcer of other part of left foot limited to breakdown of skin&#10;E10.51 – Type 1 diabetes mellitus with diabetic peripheral angiopathy without gangrene&#10;E10.22 – Type 1 diabetes mellitus with diabetic chronic kidney disease&#10;N18.2 – Chronic kidney disease, stage 2 (mild)&#10;"/>
        </a:ext>
      </dgm:extLst>
    </dgm:pt>
    <dgm:pt modelId="{482A5FD8-7E8E-434B-A1FF-D6D650EAEF63}" type="pres">
      <dgm:prSet presAssocID="{10445FF2-CF83-4B3A-A775-08A610D0B9A1}" presName="text_2" presStyleLbl="node1" presStyleIdx="1" presStyleCnt="5">
        <dgm:presLayoutVars>
          <dgm:bulletEnabled val="1"/>
        </dgm:presLayoutVars>
      </dgm:prSet>
      <dgm:spPr/>
      <dgm:t>
        <a:bodyPr/>
        <a:lstStyle/>
        <a:p>
          <a:endParaRPr lang="en-US"/>
        </a:p>
      </dgm:t>
    </dgm:pt>
    <dgm:pt modelId="{92C41FFF-AE64-4105-B969-0446934293B4}" type="pres">
      <dgm:prSet presAssocID="{10445FF2-CF83-4B3A-A775-08A610D0B9A1}" presName="accent_2" presStyleCnt="0"/>
      <dgm:spPr/>
      <dgm:t>
        <a:bodyPr/>
        <a:lstStyle/>
        <a:p>
          <a:endParaRPr lang="en-US"/>
        </a:p>
      </dgm:t>
    </dgm:pt>
    <dgm:pt modelId="{0F7EAEDC-99C7-48B3-A46D-BD9B415134AC}" type="pres">
      <dgm:prSet presAssocID="{10445FF2-CF83-4B3A-A775-08A610D0B9A1}" presName="accentRepeatNode" presStyleLbl="solidFgAcc1" presStyleIdx="1" presStyleCnt="5"/>
      <dgm:spPr/>
      <dgm:t>
        <a:bodyPr/>
        <a:lstStyle/>
        <a:p>
          <a:endParaRPr lang="en-US"/>
        </a:p>
      </dgm:t>
      <dgm:extLst>
        <a:ext uri="{E40237B7-FDA0-4F09-8148-C483321AD2D9}">
          <dgm14:cNvPr xmlns:dgm14="http://schemas.microsoft.com/office/drawing/2010/diagram" xmlns="" id="0" name="" descr="E10.621 – Type 1 diabetes mellitus with foot ulcer&#10;L97.521 – Non-pressure chronic ulcer of other part of left foot limited to breakdown of skin&#10;E10.51 – Type 1 diabetes mellitus with diabetic peripheral angiopathy without gangrene&#10;E10.22 – Type 1 diabetes mellitus with diabetic chronic kidney disease&#10;N18.2 – Chronic kidney disease, stage 2 (mild)&#10;"/>
        </a:ext>
      </dgm:extLst>
    </dgm:pt>
    <dgm:pt modelId="{C2F28342-30CF-4D15-9F1C-395D368ADE03}" type="pres">
      <dgm:prSet presAssocID="{C396976B-DD7E-4059-A5B9-CFBCD0A8213B}" presName="text_3" presStyleLbl="node1" presStyleIdx="2" presStyleCnt="5">
        <dgm:presLayoutVars>
          <dgm:bulletEnabled val="1"/>
        </dgm:presLayoutVars>
      </dgm:prSet>
      <dgm:spPr/>
      <dgm:t>
        <a:bodyPr/>
        <a:lstStyle/>
        <a:p>
          <a:endParaRPr lang="en-US"/>
        </a:p>
      </dgm:t>
    </dgm:pt>
    <dgm:pt modelId="{7B0E36FD-3530-4A2E-AB82-9A7E65A267CC}" type="pres">
      <dgm:prSet presAssocID="{C396976B-DD7E-4059-A5B9-CFBCD0A8213B}" presName="accent_3" presStyleCnt="0"/>
      <dgm:spPr/>
      <dgm:t>
        <a:bodyPr/>
        <a:lstStyle/>
        <a:p>
          <a:endParaRPr lang="en-US"/>
        </a:p>
      </dgm:t>
    </dgm:pt>
    <dgm:pt modelId="{20BE5FFD-F756-4162-9E60-AB1ED206263E}" type="pres">
      <dgm:prSet presAssocID="{C396976B-DD7E-4059-A5B9-CFBCD0A8213B}" presName="accentRepeatNode" presStyleLbl="solidFgAcc1" presStyleIdx="2" presStyleCnt="5"/>
      <dgm:spPr/>
      <dgm:t>
        <a:bodyPr/>
        <a:lstStyle/>
        <a:p>
          <a:endParaRPr lang="en-US"/>
        </a:p>
      </dgm:t>
      <dgm:extLst>
        <a:ext uri="{E40237B7-FDA0-4F09-8148-C483321AD2D9}">
          <dgm14:cNvPr xmlns:dgm14="http://schemas.microsoft.com/office/drawing/2010/diagram" xmlns="" id="0" name="" descr="E10.621 – Type 1 diabetes mellitus with foot ulcer&#10;L97.521 – Non-pressure chronic ulcer of other part of left foot limited to breakdown of skin&#10;E10.51 – Type 1 diabetes mellitus with diabetic peripheral angiopathy without gangrene&#10;E10.22 – Type 1 diabetes mellitus with diabetic chronic kidney disease&#10;N18.2 – Chronic kidney disease, stage 2 (mild)&#10;"/>
        </a:ext>
      </dgm:extLst>
    </dgm:pt>
    <dgm:pt modelId="{00E8EED7-BE6C-4A69-8A35-2F1F7B801DA0}" type="pres">
      <dgm:prSet presAssocID="{F1E59B26-396D-400A-9A61-88E80CF8CA00}" presName="text_4" presStyleLbl="node1" presStyleIdx="3" presStyleCnt="5">
        <dgm:presLayoutVars>
          <dgm:bulletEnabled val="1"/>
        </dgm:presLayoutVars>
      </dgm:prSet>
      <dgm:spPr/>
      <dgm:t>
        <a:bodyPr/>
        <a:lstStyle/>
        <a:p>
          <a:endParaRPr lang="en-US"/>
        </a:p>
      </dgm:t>
    </dgm:pt>
    <dgm:pt modelId="{56E3D94F-5D29-4839-96DF-F1A4C1341774}" type="pres">
      <dgm:prSet presAssocID="{F1E59B26-396D-400A-9A61-88E80CF8CA00}" presName="accent_4" presStyleCnt="0"/>
      <dgm:spPr/>
      <dgm:t>
        <a:bodyPr/>
        <a:lstStyle/>
        <a:p>
          <a:endParaRPr lang="en-US"/>
        </a:p>
      </dgm:t>
    </dgm:pt>
    <dgm:pt modelId="{C2179186-3FCF-4220-805B-16A860525984}" type="pres">
      <dgm:prSet presAssocID="{F1E59B26-396D-400A-9A61-88E80CF8CA00}" presName="accentRepeatNode" presStyleLbl="solidFgAcc1" presStyleIdx="3" presStyleCnt="5"/>
      <dgm:spPr/>
      <dgm:t>
        <a:bodyPr/>
        <a:lstStyle/>
        <a:p>
          <a:endParaRPr lang="en-US"/>
        </a:p>
      </dgm:t>
      <dgm:extLst>
        <a:ext uri="{E40237B7-FDA0-4F09-8148-C483321AD2D9}">
          <dgm14:cNvPr xmlns:dgm14="http://schemas.microsoft.com/office/drawing/2010/diagram" xmlns="" id="0" name="" descr="E10.621 – Type 1 diabetes mellitus with foot ulcer&#10;L97.521 – Non-pressure chronic ulcer of other part of left foot limited to breakdown of skin&#10;E10.51 – Type 1 diabetes mellitus with diabetic peripheral angiopathy without gangrene&#10;E10.22 – Type 1 diabetes mellitus with diabetic chronic kidney disease&#10;N18.2 – Chronic kidney disease, stage 2 (mild)&#10;"/>
        </a:ext>
      </dgm:extLst>
    </dgm:pt>
    <dgm:pt modelId="{76A74571-E514-4EB6-BAB4-36AEBBED35D7}" type="pres">
      <dgm:prSet presAssocID="{399E9A6F-F63B-43AF-8C2E-34E0B61D5704}" presName="text_5" presStyleLbl="node1" presStyleIdx="4" presStyleCnt="5">
        <dgm:presLayoutVars>
          <dgm:bulletEnabled val="1"/>
        </dgm:presLayoutVars>
      </dgm:prSet>
      <dgm:spPr/>
      <dgm:t>
        <a:bodyPr/>
        <a:lstStyle/>
        <a:p>
          <a:endParaRPr lang="en-US"/>
        </a:p>
      </dgm:t>
    </dgm:pt>
    <dgm:pt modelId="{CFCACE9C-0F95-4181-A113-56D1A04F7131}" type="pres">
      <dgm:prSet presAssocID="{399E9A6F-F63B-43AF-8C2E-34E0B61D5704}" presName="accent_5" presStyleCnt="0"/>
      <dgm:spPr/>
      <dgm:t>
        <a:bodyPr/>
        <a:lstStyle/>
        <a:p>
          <a:endParaRPr lang="en-US"/>
        </a:p>
      </dgm:t>
    </dgm:pt>
    <dgm:pt modelId="{63C17020-D5FC-47DE-BDC9-B713B76D5C64}" type="pres">
      <dgm:prSet presAssocID="{399E9A6F-F63B-43AF-8C2E-34E0B61D5704}" presName="accentRepeatNode" presStyleLbl="solidFgAcc1" presStyleIdx="4" presStyleCnt="5"/>
      <dgm:spPr/>
      <dgm:t>
        <a:bodyPr/>
        <a:lstStyle/>
        <a:p>
          <a:endParaRPr lang="en-US"/>
        </a:p>
      </dgm:t>
      <dgm:extLst>
        <a:ext uri="{E40237B7-FDA0-4F09-8148-C483321AD2D9}">
          <dgm14:cNvPr xmlns:dgm14="http://schemas.microsoft.com/office/drawing/2010/diagram" xmlns="" id="0" name="" descr="E10.621 – Type 1 diabetes mellitus with foot ulcer&#10;L97.521 – Non-pressure chronic ulcer of other part of left foot limited to breakdown of skin&#10;E10.51 – Type 1 diabetes mellitus with diabetic peripheral angiopathy without gangrene&#10;E10.22 – Type 1 diabetes mellitus with diabetic chronic kidney disease&#10;N18.2 – Chronic kidney disease, stage 2 (mild)&#10;"/>
        </a:ext>
      </dgm:extLst>
    </dgm:pt>
  </dgm:ptLst>
  <dgm:cxnLst>
    <dgm:cxn modelId="{90D55D71-E7E1-4B34-AD4C-FA8724E4076E}" type="presOf" srcId="{10445FF2-CF83-4B3A-A775-08A610D0B9A1}" destId="{482A5FD8-7E8E-434B-A1FF-D6D650EAEF63}" srcOrd="0" destOrd="0" presId="urn:microsoft.com/office/officeart/2008/layout/VerticalCurvedList"/>
    <dgm:cxn modelId="{D08DD468-4869-4339-977E-D23967E1D9D8}" srcId="{CA75DC57-4089-4412-B61B-13BE57798227}" destId="{10445FF2-CF83-4B3A-A775-08A610D0B9A1}" srcOrd="1" destOrd="0" parTransId="{ADD96A0D-6C82-44F4-B69D-060A3C9CFDA7}" sibTransId="{240B57BF-A614-4AE3-A286-1B756F75EFC0}"/>
    <dgm:cxn modelId="{0E0F3D95-F53D-410F-A954-28E7211C5C63}" type="presOf" srcId="{399E9A6F-F63B-43AF-8C2E-34E0B61D5704}" destId="{76A74571-E514-4EB6-BAB4-36AEBBED35D7}" srcOrd="0" destOrd="0" presId="urn:microsoft.com/office/officeart/2008/layout/VerticalCurvedList"/>
    <dgm:cxn modelId="{BC483CCE-4265-4519-81E0-841FCBE5A63A}" type="presOf" srcId="{0ACEA772-7780-405D-98E1-C0315810A9E4}" destId="{0986F532-2D6E-4C19-9509-7E641807C1E1}" srcOrd="0" destOrd="0" presId="urn:microsoft.com/office/officeart/2008/layout/VerticalCurvedList"/>
    <dgm:cxn modelId="{294009DB-55D3-47ED-B420-73B0298AF7AB}" type="presOf" srcId="{41241226-A4A2-4E88-B0D3-7D4EF31FE62F}" destId="{2AB0B595-EF44-454F-B3EA-A8FD649F280F}" srcOrd="0" destOrd="0" presId="urn:microsoft.com/office/officeart/2008/layout/VerticalCurvedList"/>
    <dgm:cxn modelId="{7F9CCD1F-3C32-4568-B05B-BE9B215E17FC}" srcId="{CA75DC57-4089-4412-B61B-13BE57798227}" destId="{F1E59B26-396D-400A-9A61-88E80CF8CA00}" srcOrd="3" destOrd="0" parTransId="{2518C024-BB68-4104-AB77-FC9A3ED181B1}" sibTransId="{B235C161-41E4-446C-8BD3-242F165C77CB}"/>
    <dgm:cxn modelId="{4B3BC7D3-9030-445A-8753-8E2F0049778F}" srcId="{CA75DC57-4089-4412-B61B-13BE57798227}" destId="{41241226-A4A2-4E88-B0D3-7D4EF31FE62F}" srcOrd="0" destOrd="0" parTransId="{4FD88547-E125-4138-B9FA-10400950715E}" sibTransId="{0ACEA772-7780-405D-98E1-C0315810A9E4}"/>
    <dgm:cxn modelId="{540B49E0-6FB8-41EE-A57C-25C62AE8F12C}" srcId="{CA75DC57-4089-4412-B61B-13BE57798227}" destId="{C396976B-DD7E-4059-A5B9-CFBCD0A8213B}" srcOrd="2" destOrd="0" parTransId="{50F292EB-3588-4BE2-8A9F-0E63D94184AF}" sibTransId="{EB1A74DD-309E-4ACD-B2C0-DF1A7358C346}"/>
    <dgm:cxn modelId="{8C415FBC-8178-4590-BC74-4F2C189F3077}" type="presOf" srcId="{CA75DC57-4089-4412-B61B-13BE57798227}" destId="{89D99F96-EDA4-4908-A66A-E41CC435205F}" srcOrd="0" destOrd="0" presId="urn:microsoft.com/office/officeart/2008/layout/VerticalCurvedList"/>
    <dgm:cxn modelId="{A6BED2B9-1C37-43DD-A0CB-7EE7B76D8A07}" type="presOf" srcId="{F1E59B26-396D-400A-9A61-88E80CF8CA00}" destId="{00E8EED7-BE6C-4A69-8A35-2F1F7B801DA0}" srcOrd="0" destOrd="0" presId="urn:microsoft.com/office/officeart/2008/layout/VerticalCurvedList"/>
    <dgm:cxn modelId="{0BEEB553-30E4-414E-98CD-1A7FBDF51978}" srcId="{CA75DC57-4089-4412-B61B-13BE57798227}" destId="{399E9A6F-F63B-43AF-8C2E-34E0B61D5704}" srcOrd="4" destOrd="0" parTransId="{7B17EA35-ABC1-4836-9F4D-99CB5F08CA39}" sibTransId="{1938AE85-BA34-4E4B-8278-E8186FE8136F}"/>
    <dgm:cxn modelId="{ABA25D8C-7003-4675-874B-3101CCE79F96}" type="presOf" srcId="{C396976B-DD7E-4059-A5B9-CFBCD0A8213B}" destId="{C2F28342-30CF-4D15-9F1C-395D368ADE03}" srcOrd="0" destOrd="0" presId="urn:microsoft.com/office/officeart/2008/layout/VerticalCurvedList"/>
    <dgm:cxn modelId="{8744B61B-6DEE-46AF-97F6-33498AA29C36}" type="presParOf" srcId="{89D99F96-EDA4-4908-A66A-E41CC435205F}" destId="{636CCD8B-50E9-41AC-9A9F-13CB0AC4B1AB}" srcOrd="0" destOrd="0" presId="urn:microsoft.com/office/officeart/2008/layout/VerticalCurvedList"/>
    <dgm:cxn modelId="{0F8AE871-9F1E-46DD-BCBF-3B8D05408BB5}" type="presParOf" srcId="{636CCD8B-50E9-41AC-9A9F-13CB0AC4B1AB}" destId="{1C2A650C-BD1F-4848-8B8F-009C2E648E03}" srcOrd="0" destOrd="0" presId="urn:microsoft.com/office/officeart/2008/layout/VerticalCurvedList"/>
    <dgm:cxn modelId="{6D0037C1-CE69-4384-B3FD-96334844FC17}" type="presParOf" srcId="{1C2A650C-BD1F-4848-8B8F-009C2E648E03}" destId="{ACC07E01-5406-4623-8565-A8D137930DD5}" srcOrd="0" destOrd="0" presId="urn:microsoft.com/office/officeart/2008/layout/VerticalCurvedList"/>
    <dgm:cxn modelId="{1895CA8A-46B3-4DC2-A2E8-6416335C2706}" type="presParOf" srcId="{1C2A650C-BD1F-4848-8B8F-009C2E648E03}" destId="{0986F532-2D6E-4C19-9509-7E641807C1E1}" srcOrd="1" destOrd="0" presId="urn:microsoft.com/office/officeart/2008/layout/VerticalCurvedList"/>
    <dgm:cxn modelId="{5EFACBCE-895F-4F9E-894A-DA476651E6E5}" type="presParOf" srcId="{1C2A650C-BD1F-4848-8B8F-009C2E648E03}" destId="{CDD7AC2E-6534-42AC-8D23-E3029D3776C9}" srcOrd="2" destOrd="0" presId="urn:microsoft.com/office/officeart/2008/layout/VerticalCurvedList"/>
    <dgm:cxn modelId="{02CA8AB2-3A78-4BE5-94EC-6EF59D53C4B6}" type="presParOf" srcId="{1C2A650C-BD1F-4848-8B8F-009C2E648E03}" destId="{AF99723C-504E-4E0C-ADD1-52021FEE9100}" srcOrd="3" destOrd="0" presId="urn:microsoft.com/office/officeart/2008/layout/VerticalCurvedList"/>
    <dgm:cxn modelId="{BF28264E-C47D-4385-9AAB-3101C4B0860D}" type="presParOf" srcId="{636CCD8B-50E9-41AC-9A9F-13CB0AC4B1AB}" destId="{2AB0B595-EF44-454F-B3EA-A8FD649F280F}" srcOrd="1" destOrd="0" presId="urn:microsoft.com/office/officeart/2008/layout/VerticalCurvedList"/>
    <dgm:cxn modelId="{3A3709E6-EA7E-4DAB-A22B-94461D9C7AA4}" type="presParOf" srcId="{636CCD8B-50E9-41AC-9A9F-13CB0AC4B1AB}" destId="{DCE55E92-52B8-4DF1-B119-C67808C0B624}" srcOrd="2" destOrd="0" presId="urn:microsoft.com/office/officeart/2008/layout/VerticalCurvedList"/>
    <dgm:cxn modelId="{788B848F-38BB-45DC-81E6-DC2BE99C6DA3}" type="presParOf" srcId="{DCE55E92-52B8-4DF1-B119-C67808C0B624}" destId="{633D0FB4-83AF-41E8-BC18-F37850210824}" srcOrd="0" destOrd="0" presId="urn:microsoft.com/office/officeart/2008/layout/VerticalCurvedList"/>
    <dgm:cxn modelId="{BE6DD334-7F26-48A3-9E3C-A8C33C23B9D3}" type="presParOf" srcId="{636CCD8B-50E9-41AC-9A9F-13CB0AC4B1AB}" destId="{482A5FD8-7E8E-434B-A1FF-D6D650EAEF63}" srcOrd="3" destOrd="0" presId="urn:microsoft.com/office/officeart/2008/layout/VerticalCurvedList"/>
    <dgm:cxn modelId="{0C9C222A-0706-4681-A4E4-9482DA3D4DCC}" type="presParOf" srcId="{636CCD8B-50E9-41AC-9A9F-13CB0AC4B1AB}" destId="{92C41FFF-AE64-4105-B969-0446934293B4}" srcOrd="4" destOrd="0" presId="urn:microsoft.com/office/officeart/2008/layout/VerticalCurvedList"/>
    <dgm:cxn modelId="{F0E7C57C-CA89-4AA6-B0D4-CE18AE53CAAA}" type="presParOf" srcId="{92C41FFF-AE64-4105-B969-0446934293B4}" destId="{0F7EAEDC-99C7-48B3-A46D-BD9B415134AC}" srcOrd="0" destOrd="0" presId="urn:microsoft.com/office/officeart/2008/layout/VerticalCurvedList"/>
    <dgm:cxn modelId="{6C110BB3-4911-4E2D-8C14-D15E6E2C71DD}" type="presParOf" srcId="{636CCD8B-50E9-41AC-9A9F-13CB0AC4B1AB}" destId="{C2F28342-30CF-4D15-9F1C-395D368ADE03}" srcOrd="5" destOrd="0" presId="urn:microsoft.com/office/officeart/2008/layout/VerticalCurvedList"/>
    <dgm:cxn modelId="{E030971E-9D27-4373-8D3A-A6F384C21225}" type="presParOf" srcId="{636CCD8B-50E9-41AC-9A9F-13CB0AC4B1AB}" destId="{7B0E36FD-3530-4A2E-AB82-9A7E65A267CC}" srcOrd="6" destOrd="0" presId="urn:microsoft.com/office/officeart/2008/layout/VerticalCurvedList"/>
    <dgm:cxn modelId="{0D27FEC9-CB59-4DBD-A352-7B91F116BDFF}" type="presParOf" srcId="{7B0E36FD-3530-4A2E-AB82-9A7E65A267CC}" destId="{20BE5FFD-F756-4162-9E60-AB1ED206263E}" srcOrd="0" destOrd="0" presId="urn:microsoft.com/office/officeart/2008/layout/VerticalCurvedList"/>
    <dgm:cxn modelId="{5D5198D6-C2FC-4AD2-9B18-8883E1E1DDB4}" type="presParOf" srcId="{636CCD8B-50E9-41AC-9A9F-13CB0AC4B1AB}" destId="{00E8EED7-BE6C-4A69-8A35-2F1F7B801DA0}" srcOrd="7" destOrd="0" presId="urn:microsoft.com/office/officeart/2008/layout/VerticalCurvedList"/>
    <dgm:cxn modelId="{443B58A5-DF19-44A3-B2BE-043CBB4CA4F0}" type="presParOf" srcId="{636CCD8B-50E9-41AC-9A9F-13CB0AC4B1AB}" destId="{56E3D94F-5D29-4839-96DF-F1A4C1341774}" srcOrd="8" destOrd="0" presId="urn:microsoft.com/office/officeart/2008/layout/VerticalCurvedList"/>
    <dgm:cxn modelId="{AB26B3E9-42C0-4505-952E-3C012C8187CD}" type="presParOf" srcId="{56E3D94F-5D29-4839-96DF-F1A4C1341774}" destId="{C2179186-3FCF-4220-805B-16A860525984}" srcOrd="0" destOrd="0" presId="urn:microsoft.com/office/officeart/2008/layout/VerticalCurvedList"/>
    <dgm:cxn modelId="{15106262-FDD7-4DC9-8A09-DBB7CDB2E7CB}" type="presParOf" srcId="{636CCD8B-50E9-41AC-9A9F-13CB0AC4B1AB}" destId="{76A74571-E514-4EB6-BAB4-36AEBBED35D7}" srcOrd="9" destOrd="0" presId="urn:microsoft.com/office/officeart/2008/layout/VerticalCurvedList"/>
    <dgm:cxn modelId="{311C36D7-1F7E-48E1-AF2C-9E06D3795F8D}" type="presParOf" srcId="{636CCD8B-50E9-41AC-9A9F-13CB0AC4B1AB}" destId="{CFCACE9C-0F95-4181-A113-56D1A04F7131}" srcOrd="10" destOrd="0" presId="urn:microsoft.com/office/officeart/2008/layout/VerticalCurvedList"/>
    <dgm:cxn modelId="{D0096248-946F-4DB7-A716-C06566C6A8B6}" type="presParOf" srcId="{CFCACE9C-0F95-4181-A113-56D1A04F7131}" destId="{63C17020-D5FC-47DE-BDC9-B713B76D5C64}" srcOrd="0" destOrd="0" presId="urn:microsoft.com/office/officeart/2008/layout/VerticalCurvedList"/>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2D34E8-3580-40B3-993B-59E1211172A3}" type="doc">
      <dgm:prSet loTypeId="urn:microsoft.com/office/officeart/2005/8/layout/process1" loCatId="process" qsTypeId="urn:microsoft.com/office/officeart/2005/8/quickstyle/3d1" qsCatId="3D" csTypeId="urn:microsoft.com/office/officeart/2005/8/colors/colorful3" csCatId="colorful" phldr="1"/>
      <dgm:spPr/>
      <dgm:t>
        <a:bodyPr/>
        <a:lstStyle/>
        <a:p>
          <a:endParaRPr lang="en-US"/>
        </a:p>
      </dgm:t>
    </dgm:pt>
    <dgm:pt modelId="{C83BD647-113C-45C0-953B-6F32056D19B7}">
      <dgm:prSet phldrT="[Text]"/>
      <dgm:spPr/>
      <dgm:t>
        <a:bodyPr/>
        <a:lstStyle/>
        <a:p>
          <a:r>
            <a:rPr lang="en-US" dirty="0" smtClean="0"/>
            <a:t>ICD-9</a:t>
          </a:r>
          <a:endParaRPr lang="en-US" dirty="0"/>
        </a:p>
      </dgm:t>
      <dgm:extLst>
        <a:ext uri="{E40237B7-FDA0-4F09-8148-C483321AD2D9}">
          <dgm14:cNvPr xmlns:dgm14="http://schemas.microsoft.com/office/drawing/2010/diagram" xmlns="" id="0" name="" descr="ICD-9&#10; 008, Intestinal infections due to other organisms&#10; 024, Glanders&#10; 025, Meliodosis&#10; 036.4, Meningococcal carditis&#10;ICD-10&#10; A08, Viral and other specified intestinal infections&#10; A24, Glanders and meliodosis&#10; A39.5, Meningococcal heart disease&#10;"/>
        </a:ext>
      </dgm:extLst>
    </dgm:pt>
    <dgm:pt modelId="{4EA40A5C-C1B3-4F1F-BD65-3FD21F23561F}" type="parTrans" cxnId="{0681A70A-D553-406A-ADC4-673897345725}">
      <dgm:prSet/>
      <dgm:spPr/>
      <dgm:t>
        <a:bodyPr/>
        <a:lstStyle/>
        <a:p>
          <a:endParaRPr lang="en-US"/>
        </a:p>
      </dgm:t>
    </dgm:pt>
    <dgm:pt modelId="{6694B36A-8E0C-4C8B-A853-3B73E5B3F6B1}" type="sibTrans" cxnId="{0681A70A-D553-406A-ADC4-673897345725}">
      <dgm:prSet/>
      <dgm:spPr/>
      <dgm:t>
        <a:bodyPr/>
        <a:lstStyle/>
        <a:p>
          <a:endParaRPr lang="en-US" dirty="0"/>
        </a:p>
      </dgm:t>
      <dgm:extLst>
        <a:ext uri="{E40237B7-FDA0-4F09-8148-C483321AD2D9}">
          <dgm14:cNvPr xmlns:dgm14="http://schemas.microsoft.com/office/drawing/2010/diagram" xmlns="" id="0" name="" descr="ICD-9&#10; 008, Intestinal infections due to other organisms&#10; 024, Glanders&#10; 025, Meliodosis&#10; 036.4, Meningococcal carditis&#10;ICD-10&#10; A08, Viral and other specified intestinal infections&#10; A24, Glanders and meliodosis&#10; A39.5, Meningococcal heart disease&#10;"/>
        </a:ext>
      </dgm:extLst>
    </dgm:pt>
    <dgm:pt modelId="{8D76B4CD-EC8E-4C31-9BEA-9406EB0FF364}">
      <dgm:prSet phldrT="[Text]" custT="1"/>
      <dgm:spPr/>
      <dgm:t>
        <a:bodyPr/>
        <a:lstStyle/>
        <a:p>
          <a:pPr algn="l"/>
          <a:r>
            <a:rPr lang="en-US" sz="2800" smtClean="0"/>
            <a:t>008 - Intestinal </a:t>
          </a:r>
          <a:r>
            <a:rPr lang="en-US" sz="2800" dirty="0" smtClean="0"/>
            <a:t>infections due to other organisms</a:t>
          </a:r>
          <a:endParaRPr lang="en-US" sz="2800" dirty="0"/>
        </a:p>
      </dgm:t>
    </dgm:pt>
    <dgm:pt modelId="{66D5004B-2551-4698-BF17-7EA7A1FE81B6}" type="parTrans" cxnId="{D2FF8D60-8F32-4BD0-B49D-73681F53CCA7}">
      <dgm:prSet/>
      <dgm:spPr/>
      <dgm:t>
        <a:bodyPr/>
        <a:lstStyle/>
        <a:p>
          <a:endParaRPr lang="en-US"/>
        </a:p>
      </dgm:t>
    </dgm:pt>
    <dgm:pt modelId="{B7BB2405-E4DB-41FC-9CC7-835848962DDD}" type="sibTrans" cxnId="{D2FF8D60-8F32-4BD0-B49D-73681F53CCA7}">
      <dgm:prSet/>
      <dgm:spPr/>
      <dgm:t>
        <a:bodyPr/>
        <a:lstStyle/>
        <a:p>
          <a:endParaRPr lang="en-US"/>
        </a:p>
      </dgm:t>
    </dgm:pt>
    <dgm:pt modelId="{AAD136FD-2464-486B-B037-78198806A49D}">
      <dgm:prSet phldrT="[Text]"/>
      <dgm:spPr/>
      <dgm:t>
        <a:bodyPr/>
        <a:lstStyle/>
        <a:p>
          <a:r>
            <a:rPr lang="en-US" dirty="0" smtClean="0"/>
            <a:t>ICD-10</a:t>
          </a:r>
          <a:endParaRPr lang="en-US" dirty="0"/>
        </a:p>
      </dgm:t>
      <dgm:extLst>
        <a:ext uri="{E40237B7-FDA0-4F09-8148-C483321AD2D9}">
          <dgm14:cNvPr xmlns:dgm14="http://schemas.microsoft.com/office/drawing/2010/diagram" xmlns="" id="0" name="" descr="ICD-9&#10; 008, Intestinal infections due to other organisms&#10; 024, Glanders&#10; 025, Meliodosis&#10; 036.4, Meningococcal carditis&#10;ICD-10&#10; A08, Viral and other specified intestinal infections&#10; A24, Glanders and meliodosis&#10; A39.5, Meningococcal heart disease&#10;"/>
        </a:ext>
      </dgm:extLst>
    </dgm:pt>
    <dgm:pt modelId="{E235DB91-EC53-4D9C-B56C-2286278B6269}" type="parTrans" cxnId="{0AF26B88-9968-41DE-8775-E1E96697D003}">
      <dgm:prSet/>
      <dgm:spPr/>
      <dgm:t>
        <a:bodyPr/>
        <a:lstStyle/>
        <a:p>
          <a:endParaRPr lang="en-US"/>
        </a:p>
      </dgm:t>
    </dgm:pt>
    <dgm:pt modelId="{CA1902DD-C5AB-43DE-B41F-370028C7B854}" type="sibTrans" cxnId="{0AF26B88-9968-41DE-8775-E1E96697D003}">
      <dgm:prSet/>
      <dgm:spPr/>
      <dgm:t>
        <a:bodyPr/>
        <a:lstStyle/>
        <a:p>
          <a:endParaRPr lang="en-US"/>
        </a:p>
      </dgm:t>
    </dgm:pt>
    <dgm:pt modelId="{3E1888D7-13E4-49A4-8378-C3E5A43B3D10}">
      <dgm:prSet phldrT="[Text]" custT="1"/>
      <dgm:spPr/>
      <dgm:t>
        <a:bodyPr/>
        <a:lstStyle/>
        <a:p>
          <a:pPr algn="l"/>
          <a:r>
            <a:rPr lang="en-US" sz="2800" smtClean="0"/>
            <a:t>A08 - Viral </a:t>
          </a:r>
          <a:r>
            <a:rPr lang="en-US" sz="2800" dirty="0" smtClean="0"/>
            <a:t>and other specified intestinal infections</a:t>
          </a:r>
          <a:endParaRPr lang="en-US" sz="2800" dirty="0"/>
        </a:p>
      </dgm:t>
    </dgm:pt>
    <dgm:pt modelId="{54497533-4D39-49FA-A3E4-615383859DDA}" type="parTrans" cxnId="{26FD862F-A452-406B-9D1E-723189AF83AC}">
      <dgm:prSet/>
      <dgm:spPr/>
      <dgm:t>
        <a:bodyPr/>
        <a:lstStyle/>
        <a:p>
          <a:endParaRPr lang="en-US"/>
        </a:p>
      </dgm:t>
    </dgm:pt>
    <dgm:pt modelId="{017317C3-7C34-46DE-B7FC-EF0A3D99257B}" type="sibTrans" cxnId="{26FD862F-A452-406B-9D1E-723189AF83AC}">
      <dgm:prSet/>
      <dgm:spPr/>
      <dgm:t>
        <a:bodyPr/>
        <a:lstStyle/>
        <a:p>
          <a:endParaRPr lang="en-US"/>
        </a:p>
      </dgm:t>
    </dgm:pt>
    <dgm:pt modelId="{AB256F92-48C7-422B-AD1D-59970ED3672A}">
      <dgm:prSet phldrT="[Text]" custT="1"/>
      <dgm:spPr/>
      <dgm:t>
        <a:bodyPr/>
        <a:lstStyle/>
        <a:p>
          <a:pPr algn="l"/>
          <a:r>
            <a:rPr lang="en-US" sz="2800" smtClean="0"/>
            <a:t>024 - Glanders</a:t>
          </a:r>
          <a:br>
            <a:rPr lang="en-US" sz="2800" smtClean="0"/>
          </a:br>
          <a:r>
            <a:rPr lang="en-US" sz="2800" smtClean="0"/>
            <a:t>025 - Meliodosis</a:t>
          </a:r>
          <a:endParaRPr lang="en-US" sz="2800" dirty="0"/>
        </a:p>
      </dgm:t>
    </dgm:pt>
    <dgm:pt modelId="{4C1D3058-4F3B-40C5-B795-C6EBB8274AF8}" type="parTrans" cxnId="{271F7A82-54AC-48C3-8D7A-662A2B639D71}">
      <dgm:prSet/>
      <dgm:spPr/>
      <dgm:t>
        <a:bodyPr/>
        <a:lstStyle/>
        <a:p>
          <a:endParaRPr lang="en-US"/>
        </a:p>
      </dgm:t>
    </dgm:pt>
    <dgm:pt modelId="{A20D88FB-8F72-46CF-93D5-A33002B03A35}" type="sibTrans" cxnId="{271F7A82-54AC-48C3-8D7A-662A2B639D71}">
      <dgm:prSet/>
      <dgm:spPr/>
      <dgm:t>
        <a:bodyPr/>
        <a:lstStyle/>
        <a:p>
          <a:endParaRPr lang="en-US"/>
        </a:p>
      </dgm:t>
    </dgm:pt>
    <dgm:pt modelId="{8DA9E70E-A926-4D27-8BFB-70A5680B8C5A}">
      <dgm:prSet phldrT="[Text]" custT="1"/>
      <dgm:spPr/>
      <dgm:t>
        <a:bodyPr/>
        <a:lstStyle/>
        <a:p>
          <a:pPr algn="l"/>
          <a:r>
            <a:rPr lang="en-US" sz="2800" smtClean="0"/>
            <a:t>036.4 - </a:t>
          </a:r>
          <a:r>
            <a:rPr lang="en-US" sz="2800" dirty="0" smtClean="0"/>
            <a:t>Meningococcal carditis</a:t>
          </a:r>
          <a:endParaRPr lang="en-US" sz="2800" dirty="0"/>
        </a:p>
      </dgm:t>
    </dgm:pt>
    <dgm:pt modelId="{3A179630-B8F2-43B2-BCC5-B74CE81B8E01}" type="parTrans" cxnId="{D8B3B76F-6F62-426B-981F-C44A2A85C5C5}">
      <dgm:prSet/>
      <dgm:spPr/>
      <dgm:t>
        <a:bodyPr/>
        <a:lstStyle/>
        <a:p>
          <a:endParaRPr lang="en-US"/>
        </a:p>
      </dgm:t>
    </dgm:pt>
    <dgm:pt modelId="{5659AAD7-1E3F-41F2-8A92-04721ECF9B70}" type="sibTrans" cxnId="{D8B3B76F-6F62-426B-981F-C44A2A85C5C5}">
      <dgm:prSet/>
      <dgm:spPr/>
      <dgm:t>
        <a:bodyPr/>
        <a:lstStyle/>
        <a:p>
          <a:endParaRPr lang="en-US"/>
        </a:p>
      </dgm:t>
    </dgm:pt>
    <dgm:pt modelId="{FBDAB55E-5DFE-4268-96E3-2D4F7BCB5518}">
      <dgm:prSet phldrT="[Text]" custT="1"/>
      <dgm:spPr/>
      <dgm:t>
        <a:bodyPr/>
        <a:lstStyle/>
        <a:p>
          <a:pPr algn="l"/>
          <a:r>
            <a:rPr lang="en-US" sz="2800" smtClean="0"/>
            <a:t>A24 - Glanders </a:t>
          </a:r>
          <a:r>
            <a:rPr lang="en-US" sz="2800" dirty="0" smtClean="0"/>
            <a:t>and meliodosis</a:t>
          </a:r>
          <a:endParaRPr lang="en-US" sz="2800" dirty="0"/>
        </a:p>
      </dgm:t>
    </dgm:pt>
    <dgm:pt modelId="{EAE52F3A-83DE-428D-9525-8C803D07210A}" type="parTrans" cxnId="{19856C30-A89C-444C-BAB3-8C21AAA74091}">
      <dgm:prSet/>
      <dgm:spPr/>
      <dgm:t>
        <a:bodyPr/>
        <a:lstStyle/>
        <a:p>
          <a:endParaRPr lang="en-US"/>
        </a:p>
      </dgm:t>
    </dgm:pt>
    <dgm:pt modelId="{8FB25E59-F3C6-430B-9CAD-A16235FE2301}" type="sibTrans" cxnId="{19856C30-A89C-444C-BAB3-8C21AAA74091}">
      <dgm:prSet/>
      <dgm:spPr/>
      <dgm:t>
        <a:bodyPr/>
        <a:lstStyle/>
        <a:p>
          <a:endParaRPr lang="en-US"/>
        </a:p>
      </dgm:t>
    </dgm:pt>
    <dgm:pt modelId="{796433E5-B061-4ED8-B380-F75754C2349B}">
      <dgm:prSet phldrT="[Text]" custT="1"/>
      <dgm:spPr/>
      <dgm:t>
        <a:bodyPr/>
        <a:lstStyle/>
        <a:p>
          <a:pPr algn="l"/>
          <a:r>
            <a:rPr lang="en-US" sz="2800" smtClean="0"/>
            <a:t>A39.5 - Meningococcal </a:t>
          </a:r>
          <a:r>
            <a:rPr lang="en-US" sz="2800" dirty="0" smtClean="0"/>
            <a:t>heart disease</a:t>
          </a:r>
          <a:endParaRPr lang="en-US" sz="2800" dirty="0"/>
        </a:p>
      </dgm:t>
    </dgm:pt>
    <dgm:pt modelId="{FCD03ED2-01CC-495B-A445-3633D24B32ED}" type="parTrans" cxnId="{866BCC03-84E2-458A-8AFA-428D3633170B}">
      <dgm:prSet/>
      <dgm:spPr/>
      <dgm:t>
        <a:bodyPr/>
        <a:lstStyle/>
        <a:p>
          <a:endParaRPr lang="en-US"/>
        </a:p>
      </dgm:t>
    </dgm:pt>
    <dgm:pt modelId="{C7C7442F-F6A8-4C1B-B545-0CFB1D5BFC03}" type="sibTrans" cxnId="{866BCC03-84E2-458A-8AFA-428D3633170B}">
      <dgm:prSet/>
      <dgm:spPr/>
      <dgm:t>
        <a:bodyPr/>
        <a:lstStyle/>
        <a:p>
          <a:endParaRPr lang="en-US"/>
        </a:p>
      </dgm:t>
    </dgm:pt>
    <dgm:pt modelId="{750FF7C1-B64A-48FF-9776-367D5EA448D6}" type="pres">
      <dgm:prSet presAssocID="{882D34E8-3580-40B3-993B-59E1211172A3}" presName="Name0" presStyleCnt="0">
        <dgm:presLayoutVars>
          <dgm:dir/>
          <dgm:resizeHandles val="exact"/>
        </dgm:presLayoutVars>
      </dgm:prSet>
      <dgm:spPr/>
      <dgm:t>
        <a:bodyPr/>
        <a:lstStyle/>
        <a:p>
          <a:endParaRPr lang="en-US"/>
        </a:p>
      </dgm:t>
    </dgm:pt>
    <dgm:pt modelId="{0765EDD0-643D-42FE-9D9F-203CF4BEBEE4}" type="pres">
      <dgm:prSet presAssocID="{C83BD647-113C-45C0-953B-6F32056D19B7}" presName="node" presStyleLbl="node1" presStyleIdx="0" presStyleCnt="2">
        <dgm:presLayoutVars>
          <dgm:bulletEnabled val="1"/>
        </dgm:presLayoutVars>
      </dgm:prSet>
      <dgm:spPr/>
      <dgm:t>
        <a:bodyPr/>
        <a:lstStyle/>
        <a:p>
          <a:endParaRPr lang="en-US"/>
        </a:p>
      </dgm:t>
    </dgm:pt>
    <dgm:pt modelId="{45C1D029-AD68-4F92-AB69-CDCBD742594B}" type="pres">
      <dgm:prSet presAssocID="{6694B36A-8E0C-4C8B-A853-3B73E5B3F6B1}" presName="sibTrans" presStyleLbl="sibTrans2D1" presStyleIdx="0" presStyleCnt="1"/>
      <dgm:spPr/>
      <dgm:t>
        <a:bodyPr/>
        <a:lstStyle/>
        <a:p>
          <a:endParaRPr lang="en-US"/>
        </a:p>
      </dgm:t>
    </dgm:pt>
    <dgm:pt modelId="{92B3B8CB-53D6-4C5B-A8C1-90C087FDEDCA}" type="pres">
      <dgm:prSet presAssocID="{6694B36A-8E0C-4C8B-A853-3B73E5B3F6B1}" presName="connectorText" presStyleLbl="sibTrans2D1" presStyleIdx="0" presStyleCnt="1"/>
      <dgm:spPr/>
      <dgm:t>
        <a:bodyPr/>
        <a:lstStyle/>
        <a:p>
          <a:endParaRPr lang="en-US"/>
        </a:p>
      </dgm:t>
    </dgm:pt>
    <dgm:pt modelId="{58634CC5-3B58-4AF9-88D1-13F34D232A40}" type="pres">
      <dgm:prSet presAssocID="{AAD136FD-2464-486B-B037-78198806A49D}" presName="node" presStyleLbl="node1" presStyleIdx="1" presStyleCnt="2">
        <dgm:presLayoutVars>
          <dgm:bulletEnabled val="1"/>
        </dgm:presLayoutVars>
      </dgm:prSet>
      <dgm:spPr/>
      <dgm:t>
        <a:bodyPr/>
        <a:lstStyle/>
        <a:p>
          <a:endParaRPr lang="en-US"/>
        </a:p>
      </dgm:t>
    </dgm:pt>
  </dgm:ptLst>
  <dgm:cxnLst>
    <dgm:cxn modelId="{96EEE1D1-D4CE-4FF1-9673-02757389A630}" type="presOf" srcId="{FBDAB55E-5DFE-4268-96E3-2D4F7BCB5518}" destId="{58634CC5-3B58-4AF9-88D1-13F34D232A40}" srcOrd="0" destOrd="2" presId="urn:microsoft.com/office/officeart/2005/8/layout/process1"/>
    <dgm:cxn modelId="{86000ADB-9FD9-4EFB-97F1-D02A85813D6E}" type="presOf" srcId="{6694B36A-8E0C-4C8B-A853-3B73E5B3F6B1}" destId="{92B3B8CB-53D6-4C5B-A8C1-90C087FDEDCA}" srcOrd="1" destOrd="0" presId="urn:microsoft.com/office/officeart/2005/8/layout/process1"/>
    <dgm:cxn modelId="{866BCC03-84E2-458A-8AFA-428D3633170B}" srcId="{AAD136FD-2464-486B-B037-78198806A49D}" destId="{796433E5-B061-4ED8-B380-F75754C2349B}" srcOrd="2" destOrd="0" parTransId="{FCD03ED2-01CC-495B-A445-3633D24B32ED}" sibTransId="{C7C7442F-F6A8-4C1B-B545-0CFB1D5BFC03}"/>
    <dgm:cxn modelId="{CC2A18D9-8AA5-4546-804C-ABCE49BE8134}" type="presOf" srcId="{6694B36A-8E0C-4C8B-A853-3B73E5B3F6B1}" destId="{45C1D029-AD68-4F92-AB69-CDCBD742594B}" srcOrd="0" destOrd="0" presId="urn:microsoft.com/office/officeart/2005/8/layout/process1"/>
    <dgm:cxn modelId="{6941C8A0-728F-4986-B89C-8B8C23A12AF7}" type="presOf" srcId="{AAD136FD-2464-486B-B037-78198806A49D}" destId="{58634CC5-3B58-4AF9-88D1-13F34D232A40}" srcOrd="0" destOrd="0" presId="urn:microsoft.com/office/officeart/2005/8/layout/process1"/>
    <dgm:cxn modelId="{D8B3B76F-6F62-426B-981F-C44A2A85C5C5}" srcId="{C83BD647-113C-45C0-953B-6F32056D19B7}" destId="{8DA9E70E-A926-4D27-8BFB-70A5680B8C5A}" srcOrd="2" destOrd="0" parTransId="{3A179630-B8F2-43B2-BCC5-B74CE81B8E01}" sibTransId="{5659AAD7-1E3F-41F2-8A92-04721ECF9B70}"/>
    <dgm:cxn modelId="{5581E6B2-2C8C-449E-83F5-F525FDC72B62}" type="presOf" srcId="{8D76B4CD-EC8E-4C31-9BEA-9406EB0FF364}" destId="{0765EDD0-643D-42FE-9D9F-203CF4BEBEE4}" srcOrd="0" destOrd="1" presId="urn:microsoft.com/office/officeart/2005/8/layout/process1"/>
    <dgm:cxn modelId="{B1825DB8-8207-419E-A15D-CE003B377694}" type="presOf" srcId="{882D34E8-3580-40B3-993B-59E1211172A3}" destId="{750FF7C1-B64A-48FF-9776-367D5EA448D6}" srcOrd="0" destOrd="0" presId="urn:microsoft.com/office/officeart/2005/8/layout/process1"/>
    <dgm:cxn modelId="{B9B6ED3E-2617-4BA9-9690-625F055E5D3E}" type="presOf" srcId="{3E1888D7-13E4-49A4-8378-C3E5A43B3D10}" destId="{58634CC5-3B58-4AF9-88D1-13F34D232A40}" srcOrd="0" destOrd="1" presId="urn:microsoft.com/office/officeart/2005/8/layout/process1"/>
    <dgm:cxn modelId="{CA4151D9-0578-489A-A0FF-8BF9838FECBF}" type="presOf" srcId="{796433E5-B061-4ED8-B380-F75754C2349B}" destId="{58634CC5-3B58-4AF9-88D1-13F34D232A40}" srcOrd="0" destOrd="3" presId="urn:microsoft.com/office/officeart/2005/8/layout/process1"/>
    <dgm:cxn modelId="{D3FD7234-E0C9-40A3-A2BE-A655BEFDA141}" type="presOf" srcId="{8DA9E70E-A926-4D27-8BFB-70A5680B8C5A}" destId="{0765EDD0-643D-42FE-9D9F-203CF4BEBEE4}" srcOrd="0" destOrd="3" presId="urn:microsoft.com/office/officeart/2005/8/layout/process1"/>
    <dgm:cxn modelId="{0AF26B88-9968-41DE-8775-E1E96697D003}" srcId="{882D34E8-3580-40B3-993B-59E1211172A3}" destId="{AAD136FD-2464-486B-B037-78198806A49D}" srcOrd="1" destOrd="0" parTransId="{E235DB91-EC53-4D9C-B56C-2286278B6269}" sibTransId="{CA1902DD-C5AB-43DE-B41F-370028C7B854}"/>
    <dgm:cxn modelId="{26659C3A-6D99-4669-9FA7-A6E9AE26B0DE}" type="presOf" srcId="{C83BD647-113C-45C0-953B-6F32056D19B7}" destId="{0765EDD0-643D-42FE-9D9F-203CF4BEBEE4}" srcOrd="0" destOrd="0" presId="urn:microsoft.com/office/officeart/2005/8/layout/process1"/>
    <dgm:cxn modelId="{D2FF8D60-8F32-4BD0-B49D-73681F53CCA7}" srcId="{C83BD647-113C-45C0-953B-6F32056D19B7}" destId="{8D76B4CD-EC8E-4C31-9BEA-9406EB0FF364}" srcOrd="0" destOrd="0" parTransId="{66D5004B-2551-4698-BF17-7EA7A1FE81B6}" sibTransId="{B7BB2405-E4DB-41FC-9CC7-835848962DDD}"/>
    <dgm:cxn modelId="{19856C30-A89C-444C-BAB3-8C21AAA74091}" srcId="{AAD136FD-2464-486B-B037-78198806A49D}" destId="{FBDAB55E-5DFE-4268-96E3-2D4F7BCB5518}" srcOrd="1" destOrd="0" parTransId="{EAE52F3A-83DE-428D-9525-8C803D07210A}" sibTransId="{8FB25E59-F3C6-430B-9CAD-A16235FE2301}"/>
    <dgm:cxn modelId="{37F7743C-BD8D-4044-AFCB-13B32AD64C83}" type="presOf" srcId="{AB256F92-48C7-422B-AD1D-59970ED3672A}" destId="{0765EDD0-643D-42FE-9D9F-203CF4BEBEE4}" srcOrd="0" destOrd="2" presId="urn:microsoft.com/office/officeart/2005/8/layout/process1"/>
    <dgm:cxn modelId="{26FD862F-A452-406B-9D1E-723189AF83AC}" srcId="{AAD136FD-2464-486B-B037-78198806A49D}" destId="{3E1888D7-13E4-49A4-8378-C3E5A43B3D10}" srcOrd="0" destOrd="0" parTransId="{54497533-4D39-49FA-A3E4-615383859DDA}" sibTransId="{017317C3-7C34-46DE-B7FC-EF0A3D99257B}"/>
    <dgm:cxn modelId="{271F7A82-54AC-48C3-8D7A-662A2B639D71}" srcId="{C83BD647-113C-45C0-953B-6F32056D19B7}" destId="{AB256F92-48C7-422B-AD1D-59970ED3672A}" srcOrd="1" destOrd="0" parTransId="{4C1D3058-4F3B-40C5-B795-C6EBB8274AF8}" sibTransId="{A20D88FB-8F72-46CF-93D5-A33002B03A35}"/>
    <dgm:cxn modelId="{0681A70A-D553-406A-ADC4-673897345725}" srcId="{882D34E8-3580-40B3-993B-59E1211172A3}" destId="{C83BD647-113C-45C0-953B-6F32056D19B7}" srcOrd="0" destOrd="0" parTransId="{4EA40A5C-C1B3-4F1F-BD65-3FD21F23561F}" sibTransId="{6694B36A-8E0C-4C8B-A853-3B73E5B3F6B1}"/>
    <dgm:cxn modelId="{684BF8A2-2119-4B6B-90DA-38945F646999}" type="presParOf" srcId="{750FF7C1-B64A-48FF-9776-367D5EA448D6}" destId="{0765EDD0-643D-42FE-9D9F-203CF4BEBEE4}" srcOrd="0" destOrd="0" presId="urn:microsoft.com/office/officeart/2005/8/layout/process1"/>
    <dgm:cxn modelId="{14BE8D0D-F4E3-46B3-AD27-25B498308678}" type="presParOf" srcId="{750FF7C1-B64A-48FF-9776-367D5EA448D6}" destId="{45C1D029-AD68-4F92-AB69-CDCBD742594B}" srcOrd="1" destOrd="0" presId="urn:microsoft.com/office/officeart/2005/8/layout/process1"/>
    <dgm:cxn modelId="{0B8A9479-FBFE-40FD-819F-4966130AD243}" type="presParOf" srcId="{45C1D029-AD68-4F92-AB69-CDCBD742594B}" destId="{92B3B8CB-53D6-4C5B-A8C1-90C087FDEDCA}" srcOrd="0" destOrd="0" presId="urn:microsoft.com/office/officeart/2005/8/layout/process1"/>
    <dgm:cxn modelId="{D410DB69-5B02-4FD3-AE6E-58C61DC082F0}" type="presParOf" srcId="{750FF7C1-B64A-48FF-9776-367D5EA448D6}" destId="{58634CC5-3B58-4AF9-88D1-13F34D232A40}" srcOrd="2"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5E90689-FD15-491E-BE64-DF7E9A95B5BB}"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78280FA5-588D-42D8-AF81-7FE9A95F2C18}">
      <dgm:prSet phldrT="[Text]" custT="1"/>
      <dgm:spPr>
        <a:solidFill>
          <a:schemeClr val="accent1">
            <a:lumMod val="75000"/>
          </a:schemeClr>
        </a:solidFill>
      </dgm:spPr>
      <dgm:t>
        <a:bodyPr/>
        <a:lstStyle/>
        <a:p>
          <a:r>
            <a:rPr lang="en-US" sz="2800" b="1" dirty="0" smtClean="0"/>
            <a:t>F17.211 - Nicotine dependence, </a:t>
          </a:r>
          <a:r>
            <a:rPr lang="en-US" sz="2800" b="1" u="sng" dirty="0" smtClean="0">
              <a:solidFill>
                <a:schemeClr val="tx1"/>
              </a:solidFill>
            </a:rPr>
            <a:t>cigarettes, in remission</a:t>
          </a:r>
          <a:endParaRPr lang="en-US" sz="2800" b="1" u="sng" dirty="0">
            <a:solidFill>
              <a:schemeClr val="tx1"/>
            </a:solidFill>
          </a:endParaRPr>
        </a:p>
      </dgm:t>
      <dgm:extLst>
        <a:ext uri="{E40237B7-FDA0-4F09-8148-C483321AD2D9}">
          <dgm14:cNvPr xmlns:dgm14="http://schemas.microsoft.com/office/drawing/2010/diagram" xmlns="" id="0" name="" descr="F17.211, Nicotine dependence, cigarettes, in remission&#10;F17.223, Nicotine dependence, chewing tobacco, with withdrawal&#10;F12.980, Cannabis use, unspecified with anxiety disorder&#10;F11.181, Opioid abuse with opioid-induced sexual dysfunction&#10;F14.282, Cocaine dependence with cocaine-induced sleep disorder&#10;"/>
        </a:ext>
      </dgm:extLst>
    </dgm:pt>
    <dgm:pt modelId="{49F27A46-9288-44C1-B219-1A3CD169C5BF}" type="parTrans" cxnId="{F932BFCD-6678-4A8D-AB36-FA176C7DE4BE}">
      <dgm:prSet/>
      <dgm:spPr/>
      <dgm:t>
        <a:bodyPr/>
        <a:lstStyle/>
        <a:p>
          <a:endParaRPr lang="en-US" sz="2800" b="1"/>
        </a:p>
      </dgm:t>
    </dgm:pt>
    <dgm:pt modelId="{CD923F3F-C232-4FDC-AC67-E9EEDD52E5F6}" type="sibTrans" cxnId="{F932BFCD-6678-4A8D-AB36-FA176C7DE4BE}">
      <dgm:prSet/>
      <dgm:spPr/>
      <dgm:t>
        <a:bodyPr/>
        <a:lstStyle/>
        <a:p>
          <a:endParaRPr lang="en-US" sz="2800" b="1"/>
        </a:p>
      </dgm:t>
    </dgm:pt>
    <dgm:pt modelId="{C8449DF2-2D34-4136-80EA-A9D7798B8800}">
      <dgm:prSet custT="1"/>
      <dgm:spPr>
        <a:solidFill>
          <a:schemeClr val="accent1">
            <a:lumMod val="75000"/>
          </a:schemeClr>
        </a:solidFill>
      </dgm:spPr>
      <dgm:t>
        <a:bodyPr/>
        <a:lstStyle/>
        <a:p>
          <a:r>
            <a:rPr lang="en-US" sz="2800" b="1" dirty="0" smtClean="0"/>
            <a:t>F17.223 - Nicotine dependence, </a:t>
          </a:r>
          <a:r>
            <a:rPr lang="en-US" sz="2800" b="1" u="sng" dirty="0" smtClean="0">
              <a:solidFill>
                <a:schemeClr val="tx1"/>
              </a:solidFill>
            </a:rPr>
            <a:t>chewing tobacco, with withdrawal</a:t>
          </a:r>
          <a:endParaRPr lang="en-US" sz="2800" b="1" u="sng" dirty="0">
            <a:solidFill>
              <a:schemeClr val="tx1"/>
            </a:solidFill>
          </a:endParaRPr>
        </a:p>
      </dgm:t>
      <dgm:extLst>
        <a:ext uri="{E40237B7-FDA0-4F09-8148-C483321AD2D9}">
          <dgm14:cNvPr xmlns:dgm14="http://schemas.microsoft.com/office/drawing/2010/diagram" xmlns="" id="0" name="" descr="F17.211, Nicotine dependence, cigarettes, in remission&#10;F17.223, Nicotine dependence, chewing tobacco, with withdrawal&#10;F12.980, Cannabis use, unspecified with anxiety disorder&#10;F11.181, Opioid abuse with opioid-induced sexual dysfunction&#10;F14.282, Cocaine dependence with cocaine-induced sleep disorder&#10;"/>
        </a:ext>
      </dgm:extLst>
    </dgm:pt>
    <dgm:pt modelId="{894EC98C-0BD7-46A9-B3A0-39865AA5DC00}" type="parTrans" cxnId="{54565FCF-DFA1-4527-9915-58D4D65077D2}">
      <dgm:prSet/>
      <dgm:spPr/>
      <dgm:t>
        <a:bodyPr/>
        <a:lstStyle/>
        <a:p>
          <a:endParaRPr lang="en-US" sz="2800" b="1"/>
        </a:p>
      </dgm:t>
    </dgm:pt>
    <dgm:pt modelId="{875E1FD7-E5D7-4CB4-B9A5-6F6EFD0508BE}" type="sibTrans" cxnId="{54565FCF-DFA1-4527-9915-58D4D65077D2}">
      <dgm:prSet/>
      <dgm:spPr/>
      <dgm:t>
        <a:bodyPr/>
        <a:lstStyle/>
        <a:p>
          <a:endParaRPr lang="en-US" sz="2800" b="1"/>
        </a:p>
      </dgm:t>
    </dgm:pt>
    <dgm:pt modelId="{B7143274-E2D6-4BA5-B09F-3D0C53644698}">
      <dgm:prSet custT="1"/>
      <dgm:spPr>
        <a:solidFill>
          <a:schemeClr val="accent1">
            <a:lumMod val="75000"/>
          </a:schemeClr>
        </a:solidFill>
      </dgm:spPr>
      <dgm:t>
        <a:bodyPr/>
        <a:lstStyle/>
        <a:p>
          <a:r>
            <a:rPr lang="en-US" sz="2800" b="1" dirty="0" smtClean="0"/>
            <a:t>F12.980 - Cannabis </a:t>
          </a:r>
          <a:r>
            <a:rPr lang="en-US" sz="2800" b="1" u="sng" dirty="0" smtClean="0">
              <a:solidFill>
                <a:schemeClr val="tx1"/>
              </a:solidFill>
            </a:rPr>
            <a:t>use</a:t>
          </a:r>
          <a:r>
            <a:rPr lang="en-US" sz="2800" b="1" dirty="0" smtClean="0"/>
            <a:t>, unspecified with anxiety disorder</a:t>
          </a:r>
          <a:endParaRPr lang="en-US" sz="2800" b="1" dirty="0"/>
        </a:p>
      </dgm:t>
      <dgm:extLst>
        <a:ext uri="{E40237B7-FDA0-4F09-8148-C483321AD2D9}">
          <dgm14:cNvPr xmlns:dgm14="http://schemas.microsoft.com/office/drawing/2010/diagram" xmlns="" id="0" name="" descr="F17.211, Nicotine dependence, cigarettes, in remission&#10;F17.223, Nicotine dependence, chewing tobacco, with withdrawal&#10;F12.980, Cannabis use, unspecified with anxiety disorder&#10;F11.181, Opioid abuse with opioid-induced sexual dysfunction&#10;F14.282, Cocaine dependence with cocaine-induced sleep disorder&#10;"/>
        </a:ext>
      </dgm:extLst>
    </dgm:pt>
    <dgm:pt modelId="{ACBC2CAB-7810-48E0-8ED9-49C7C6B15423}" type="parTrans" cxnId="{6F709B08-ACCF-4706-B004-308728AAEAF8}">
      <dgm:prSet/>
      <dgm:spPr/>
      <dgm:t>
        <a:bodyPr/>
        <a:lstStyle/>
        <a:p>
          <a:endParaRPr lang="en-US" sz="2800" b="1"/>
        </a:p>
      </dgm:t>
    </dgm:pt>
    <dgm:pt modelId="{5D9A3A2D-5000-4CD0-9CC3-60C5442E8ECB}" type="sibTrans" cxnId="{6F709B08-ACCF-4706-B004-308728AAEAF8}">
      <dgm:prSet/>
      <dgm:spPr/>
      <dgm:t>
        <a:bodyPr/>
        <a:lstStyle/>
        <a:p>
          <a:endParaRPr lang="en-US" sz="2800" b="1"/>
        </a:p>
      </dgm:t>
    </dgm:pt>
    <dgm:pt modelId="{238C1BEE-47A6-4104-AF41-E191EBE5F184}">
      <dgm:prSet custT="1"/>
      <dgm:spPr>
        <a:solidFill>
          <a:schemeClr val="accent1">
            <a:lumMod val="75000"/>
          </a:schemeClr>
        </a:solidFill>
      </dgm:spPr>
      <dgm:t>
        <a:bodyPr/>
        <a:lstStyle/>
        <a:p>
          <a:r>
            <a:rPr lang="en-US" sz="2800" b="1" dirty="0" smtClean="0"/>
            <a:t>F11.181 - </a:t>
          </a:r>
          <a:r>
            <a:rPr lang="en-US" sz="2800" b="1" dirty="0" err="1" smtClean="0"/>
            <a:t>Opioid</a:t>
          </a:r>
          <a:r>
            <a:rPr lang="en-US" sz="2800" b="1" dirty="0" smtClean="0"/>
            <a:t> </a:t>
          </a:r>
          <a:r>
            <a:rPr lang="en-US" sz="2800" b="1" u="sng" dirty="0" smtClean="0">
              <a:solidFill>
                <a:schemeClr val="tx1"/>
              </a:solidFill>
            </a:rPr>
            <a:t>abuse</a:t>
          </a:r>
          <a:r>
            <a:rPr lang="en-US" sz="2800" b="1" dirty="0" smtClean="0"/>
            <a:t> with opioid-induced sexual dysfunction</a:t>
          </a:r>
          <a:endParaRPr lang="en-US" sz="2800" b="1" dirty="0"/>
        </a:p>
      </dgm:t>
      <dgm:extLst>
        <a:ext uri="{E40237B7-FDA0-4F09-8148-C483321AD2D9}">
          <dgm14:cNvPr xmlns:dgm14="http://schemas.microsoft.com/office/drawing/2010/diagram" xmlns="" id="0" name="" descr="F17.211, Nicotine dependence, cigarettes, in remission&#10;F17.223, Nicotine dependence, chewing tobacco, with withdrawal&#10;F12.980, Cannabis use, unspecified with anxiety disorder&#10;F11.181, Opioid abuse with opioid-induced sexual dysfunction&#10;F14.282, Cocaine dependence with cocaine-induced sleep disorder&#10;"/>
        </a:ext>
      </dgm:extLst>
    </dgm:pt>
    <dgm:pt modelId="{6CBD9526-22DB-4179-A610-8773E697EEBD}" type="parTrans" cxnId="{B638826D-26BA-4AE2-B243-0DC3448D855A}">
      <dgm:prSet/>
      <dgm:spPr/>
      <dgm:t>
        <a:bodyPr/>
        <a:lstStyle/>
        <a:p>
          <a:endParaRPr lang="en-US" sz="2800" b="1"/>
        </a:p>
      </dgm:t>
    </dgm:pt>
    <dgm:pt modelId="{7F937FBE-5BB4-4B63-814D-C3253015D789}" type="sibTrans" cxnId="{B638826D-26BA-4AE2-B243-0DC3448D855A}">
      <dgm:prSet/>
      <dgm:spPr/>
      <dgm:t>
        <a:bodyPr/>
        <a:lstStyle/>
        <a:p>
          <a:endParaRPr lang="en-US" sz="2800" b="1"/>
        </a:p>
      </dgm:t>
    </dgm:pt>
    <dgm:pt modelId="{76DB8BB3-7608-40CD-9BDA-E7200BBFBE1C}">
      <dgm:prSet custT="1"/>
      <dgm:spPr>
        <a:solidFill>
          <a:schemeClr val="accent1">
            <a:lumMod val="75000"/>
          </a:schemeClr>
        </a:solidFill>
      </dgm:spPr>
      <dgm:t>
        <a:bodyPr/>
        <a:lstStyle/>
        <a:p>
          <a:r>
            <a:rPr lang="en-US" sz="2800" b="1" dirty="0" smtClean="0"/>
            <a:t>F14.282 - Cocaine </a:t>
          </a:r>
          <a:r>
            <a:rPr lang="en-US" sz="2800" b="1" u="sng" dirty="0" smtClean="0">
              <a:solidFill>
                <a:schemeClr val="tx1"/>
              </a:solidFill>
            </a:rPr>
            <a:t>dependence</a:t>
          </a:r>
          <a:r>
            <a:rPr lang="en-US" sz="2800" b="1" dirty="0" smtClean="0"/>
            <a:t> with cocaine-induced sleep disorder</a:t>
          </a:r>
          <a:endParaRPr lang="en-US" sz="2800" b="1" dirty="0"/>
        </a:p>
      </dgm:t>
      <dgm:extLst>
        <a:ext uri="{E40237B7-FDA0-4F09-8148-C483321AD2D9}">
          <dgm14:cNvPr xmlns:dgm14="http://schemas.microsoft.com/office/drawing/2010/diagram" xmlns="" id="0" name="" descr="F17.211, Nicotine dependence, cigarettes, in remission&#10;F17.223, Nicotine dependence, chewing tobacco, with withdrawal&#10;F12.980, Cannabis use, unspecified with anxiety disorder&#10;F11.181, Opioid abuse with opioid-induced sexual dysfunction&#10;F14.282, Cocaine dependence with cocaine-induced sleep disorder&#10;"/>
        </a:ext>
      </dgm:extLst>
    </dgm:pt>
    <dgm:pt modelId="{EEDEC247-BF5C-451F-8724-ACB9DB2767C2}" type="parTrans" cxnId="{13783384-3DCC-4E88-B7E0-68BBC23AADF6}">
      <dgm:prSet/>
      <dgm:spPr/>
      <dgm:t>
        <a:bodyPr/>
        <a:lstStyle/>
        <a:p>
          <a:endParaRPr lang="en-US" sz="2800" b="1"/>
        </a:p>
      </dgm:t>
    </dgm:pt>
    <dgm:pt modelId="{D86CFEFE-05BC-48CB-B3C2-55DAC5C96201}" type="sibTrans" cxnId="{13783384-3DCC-4E88-B7E0-68BBC23AADF6}">
      <dgm:prSet/>
      <dgm:spPr/>
      <dgm:t>
        <a:bodyPr/>
        <a:lstStyle/>
        <a:p>
          <a:endParaRPr lang="en-US" sz="2800" b="1"/>
        </a:p>
      </dgm:t>
    </dgm:pt>
    <dgm:pt modelId="{CB0D9F38-A305-4E89-839C-E181F433651B}" type="pres">
      <dgm:prSet presAssocID="{F5E90689-FD15-491E-BE64-DF7E9A95B5BB}" presName="linear" presStyleCnt="0">
        <dgm:presLayoutVars>
          <dgm:animLvl val="lvl"/>
          <dgm:resizeHandles val="exact"/>
        </dgm:presLayoutVars>
      </dgm:prSet>
      <dgm:spPr/>
      <dgm:t>
        <a:bodyPr/>
        <a:lstStyle/>
        <a:p>
          <a:endParaRPr lang="en-US"/>
        </a:p>
      </dgm:t>
    </dgm:pt>
    <dgm:pt modelId="{0D3746F2-06C8-47FE-9C5E-C6F68376A34D}" type="pres">
      <dgm:prSet presAssocID="{78280FA5-588D-42D8-AF81-7FE9A95F2C18}" presName="parentText" presStyleLbl="node1" presStyleIdx="0" presStyleCnt="5">
        <dgm:presLayoutVars>
          <dgm:chMax val="0"/>
          <dgm:bulletEnabled val="1"/>
        </dgm:presLayoutVars>
      </dgm:prSet>
      <dgm:spPr/>
      <dgm:t>
        <a:bodyPr/>
        <a:lstStyle/>
        <a:p>
          <a:endParaRPr lang="en-US"/>
        </a:p>
      </dgm:t>
    </dgm:pt>
    <dgm:pt modelId="{3E648D27-23F3-4818-A4EF-8E40BE02651E}" type="pres">
      <dgm:prSet presAssocID="{CD923F3F-C232-4FDC-AC67-E9EEDD52E5F6}" presName="spacer" presStyleCnt="0"/>
      <dgm:spPr/>
    </dgm:pt>
    <dgm:pt modelId="{8935694F-06FE-471D-8B64-77869D968556}" type="pres">
      <dgm:prSet presAssocID="{C8449DF2-2D34-4136-80EA-A9D7798B8800}" presName="parentText" presStyleLbl="node1" presStyleIdx="1" presStyleCnt="5">
        <dgm:presLayoutVars>
          <dgm:chMax val="0"/>
          <dgm:bulletEnabled val="1"/>
        </dgm:presLayoutVars>
      </dgm:prSet>
      <dgm:spPr/>
      <dgm:t>
        <a:bodyPr/>
        <a:lstStyle/>
        <a:p>
          <a:endParaRPr lang="en-US"/>
        </a:p>
      </dgm:t>
    </dgm:pt>
    <dgm:pt modelId="{A7DEAE7B-6597-4079-B412-6160E6C2D7B6}" type="pres">
      <dgm:prSet presAssocID="{875E1FD7-E5D7-4CB4-B9A5-6F6EFD0508BE}" presName="spacer" presStyleCnt="0"/>
      <dgm:spPr/>
    </dgm:pt>
    <dgm:pt modelId="{612021B8-2D33-489D-AEAB-6F06A3D55821}" type="pres">
      <dgm:prSet presAssocID="{B7143274-E2D6-4BA5-B09F-3D0C53644698}" presName="parentText" presStyleLbl="node1" presStyleIdx="2" presStyleCnt="5">
        <dgm:presLayoutVars>
          <dgm:chMax val="0"/>
          <dgm:bulletEnabled val="1"/>
        </dgm:presLayoutVars>
      </dgm:prSet>
      <dgm:spPr/>
      <dgm:t>
        <a:bodyPr/>
        <a:lstStyle/>
        <a:p>
          <a:endParaRPr lang="en-US"/>
        </a:p>
      </dgm:t>
    </dgm:pt>
    <dgm:pt modelId="{B62FE0D7-95A8-435E-9690-F83AEC3F0439}" type="pres">
      <dgm:prSet presAssocID="{5D9A3A2D-5000-4CD0-9CC3-60C5442E8ECB}" presName="spacer" presStyleCnt="0"/>
      <dgm:spPr/>
    </dgm:pt>
    <dgm:pt modelId="{9600A07A-36CA-44CD-AF02-EC7EAFF2207D}" type="pres">
      <dgm:prSet presAssocID="{238C1BEE-47A6-4104-AF41-E191EBE5F184}" presName="parentText" presStyleLbl="node1" presStyleIdx="3" presStyleCnt="5">
        <dgm:presLayoutVars>
          <dgm:chMax val="0"/>
          <dgm:bulletEnabled val="1"/>
        </dgm:presLayoutVars>
      </dgm:prSet>
      <dgm:spPr/>
      <dgm:t>
        <a:bodyPr/>
        <a:lstStyle/>
        <a:p>
          <a:endParaRPr lang="en-US"/>
        </a:p>
      </dgm:t>
    </dgm:pt>
    <dgm:pt modelId="{F0BB54F9-245C-49A7-8B6B-728BA7FBF2DB}" type="pres">
      <dgm:prSet presAssocID="{7F937FBE-5BB4-4B63-814D-C3253015D789}" presName="spacer" presStyleCnt="0"/>
      <dgm:spPr/>
    </dgm:pt>
    <dgm:pt modelId="{69220815-0682-4E01-8254-AB81C4A576A0}" type="pres">
      <dgm:prSet presAssocID="{76DB8BB3-7608-40CD-9BDA-E7200BBFBE1C}" presName="parentText" presStyleLbl="node1" presStyleIdx="4" presStyleCnt="5">
        <dgm:presLayoutVars>
          <dgm:chMax val="0"/>
          <dgm:bulletEnabled val="1"/>
        </dgm:presLayoutVars>
      </dgm:prSet>
      <dgm:spPr/>
      <dgm:t>
        <a:bodyPr/>
        <a:lstStyle/>
        <a:p>
          <a:endParaRPr lang="en-US"/>
        </a:p>
      </dgm:t>
    </dgm:pt>
  </dgm:ptLst>
  <dgm:cxnLst>
    <dgm:cxn modelId="{6F0B18C0-A762-457B-BC69-70B00FCFB0EB}" type="presOf" srcId="{76DB8BB3-7608-40CD-9BDA-E7200BBFBE1C}" destId="{69220815-0682-4E01-8254-AB81C4A576A0}" srcOrd="0" destOrd="0" presId="urn:microsoft.com/office/officeart/2005/8/layout/vList2"/>
    <dgm:cxn modelId="{4A7A7157-C2BD-478B-9622-3774D7321EDB}" type="presOf" srcId="{F5E90689-FD15-491E-BE64-DF7E9A95B5BB}" destId="{CB0D9F38-A305-4E89-839C-E181F433651B}" srcOrd="0" destOrd="0" presId="urn:microsoft.com/office/officeart/2005/8/layout/vList2"/>
    <dgm:cxn modelId="{B638826D-26BA-4AE2-B243-0DC3448D855A}" srcId="{F5E90689-FD15-491E-BE64-DF7E9A95B5BB}" destId="{238C1BEE-47A6-4104-AF41-E191EBE5F184}" srcOrd="3" destOrd="0" parTransId="{6CBD9526-22DB-4179-A610-8773E697EEBD}" sibTransId="{7F937FBE-5BB4-4B63-814D-C3253015D789}"/>
    <dgm:cxn modelId="{13783384-3DCC-4E88-B7E0-68BBC23AADF6}" srcId="{F5E90689-FD15-491E-BE64-DF7E9A95B5BB}" destId="{76DB8BB3-7608-40CD-9BDA-E7200BBFBE1C}" srcOrd="4" destOrd="0" parTransId="{EEDEC247-BF5C-451F-8724-ACB9DB2767C2}" sibTransId="{D86CFEFE-05BC-48CB-B3C2-55DAC5C96201}"/>
    <dgm:cxn modelId="{54565FCF-DFA1-4527-9915-58D4D65077D2}" srcId="{F5E90689-FD15-491E-BE64-DF7E9A95B5BB}" destId="{C8449DF2-2D34-4136-80EA-A9D7798B8800}" srcOrd="1" destOrd="0" parTransId="{894EC98C-0BD7-46A9-B3A0-39865AA5DC00}" sibTransId="{875E1FD7-E5D7-4CB4-B9A5-6F6EFD0508BE}"/>
    <dgm:cxn modelId="{F932BFCD-6678-4A8D-AB36-FA176C7DE4BE}" srcId="{F5E90689-FD15-491E-BE64-DF7E9A95B5BB}" destId="{78280FA5-588D-42D8-AF81-7FE9A95F2C18}" srcOrd="0" destOrd="0" parTransId="{49F27A46-9288-44C1-B219-1A3CD169C5BF}" sibTransId="{CD923F3F-C232-4FDC-AC67-E9EEDD52E5F6}"/>
    <dgm:cxn modelId="{6D31F9BA-CB63-4255-81A5-79075954FF63}" type="presOf" srcId="{C8449DF2-2D34-4136-80EA-A9D7798B8800}" destId="{8935694F-06FE-471D-8B64-77869D968556}" srcOrd="0" destOrd="0" presId="urn:microsoft.com/office/officeart/2005/8/layout/vList2"/>
    <dgm:cxn modelId="{6F709B08-ACCF-4706-B004-308728AAEAF8}" srcId="{F5E90689-FD15-491E-BE64-DF7E9A95B5BB}" destId="{B7143274-E2D6-4BA5-B09F-3D0C53644698}" srcOrd="2" destOrd="0" parTransId="{ACBC2CAB-7810-48E0-8ED9-49C7C6B15423}" sibTransId="{5D9A3A2D-5000-4CD0-9CC3-60C5442E8ECB}"/>
    <dgm:cxn modelId="{F44F7700-0FE1-4A8F-9269-E872B2F52258}" type="presOf" srcId="{B7143274-E2D6-4BA5-B09F-3D0C53644698}" destId="{612021B8-2D33-489D-AEAB-6F06A3D55821}" srcOrd="0" destOrd="0" presId="urn:microsoft.com/office/officeart/2005/8/layout/vList2"/>
    <dgm:cxn modelId="{80EA974D-78D5-458F-A017-7680F1BDDA36}" type="presOf" srcId="{238C1BEE-47A6-4104-AF41-E191EBE5F184}" destId="{9600A07A-36CA-44CD-AF02-EC7EAFF2207D}" srcOrd="0" destOrd="0" presId="urn:microsoft.com/office/officeart/2005/8/layout/vList2"/>
    <dgm:cxn modelId="{D9C58E6A-DDD8-4D0C-8485-FCDDAE1534F3}" type="presOf" srcId="{78280FA5-588D-42D8-AF81-7FE9A95F2C18}" destId="{0D3746F2-06C8-47FE-9C5E-C6F68376A34D}" srcOrd="0" destOrd="0" presId="urn:microsoft.com/office/officeart/2005/8/layout/vList2"/>
    <dgm:cxn modelId="{92546CB1-7E76-40F6-B1AE-5AC9EBABB177}" type="presParOf" srcId="{CB0D9F38-A305-4E89-839C-E181F433651B}" destId="{0D3746F2-06C8-47FE-9C5E-C6F68376A34D}" srcOrd="0" destOrd="0" presId="urn:microsoft.com/office/officeart/2005/8/layout/vList2"/>
    <dgm:cxn modelId="{50441FAB-CEE2-4C36-85DD-57F23C9F030F}" type="presParOf" srcId="{CB0D9F38-A305-4E89-839C-E181F433651B}" destId="{3E648D27-23F3-4818-A4EF-8E40BE02651E}" srcOrd="1" destOrd="0" presId="urn:microsoft.com/office/officeart/2005/8/layout/vList2"/>
    <dgm:cxn modelId="{53D54F98-BE6D-4D55-9B71-3C127EEA1B74}" type="presParOf" srcId="{CB0D9F38-A305-4E89-839C-E181F433651B}" destId="{8935694F-06FE-471D-8B64-77869D968556}" srcOrd="2" destOrd="0" presId="urn:microsoft.com/office/officeart/2005/8/layout/vList2"/>
    <dgm:cxn modelId="{3CF5B823-E2E1-41D8-8B82-D416E0FD3401}" type="presParOf" srcId="{CB0D9F38-A305-4E89-839C-E181F433651B}" destId="{A7DEAE7B-6597-4079-B412-6160E6C2D7B6}" srcOrd="3" destOrd="0" presId="urn:microsoft.com/office/officeart/2005/8/layout/vList2"/>
    <dgm:cxn modelId="{915FE495-AC53-4A03-8009-20E0F0A82B8D}" type="presParOf" srcId="{CB0D9F38-A305-4E89-839C-E181F433651B}" destId="{612021B8-2D33-489D-AEAB-6F06A3D55821}" srcOrd="4" destOrd="0" presId="urn:microsoft.com/office/officeart/2005/8/layout/vList2"/>
    <dgm:cxn modelId="{5736FABB-5BAD-42F5-A117-CE39EBE60244}" type="presParOf" srcId="{CB0D9F38-A305-4E89-839C-E181F433651B}" destId="{B62FE0D7-95A8-435E-9690-F83AEC3F0439}" srcOrd="5" destOrd="0" presId="urn:microsoft.com/office/officeart/2005/8/layout/vList2"/>
    <dgm:cxn modelId="{07C99E60-B7AB-44F4-8F3A-D969B5D09182}" type="presParOf" srcId="{CB0D9F38-A305-4E89-839C-E181F433651B}" destId="{9600A07A-36CA-44CD-AF02-EC7EAFF2207D}" srcOrd="6" destOrd="0" presId="urn:microsoft.com/office/officeart/2005/8/layout/vList2"/>
    <dgm:cxn modelId="{FD642FE5-C051-4D4B-BB9C-2B680DB93A95}" type="presParOf" srcId="{CB0D9F38-A305-4E89-839C-E181F433651B}" destId="{F0BB54F9-245C-49A7-8B6B-728BA7FBF2DB}" srcOrd="7" destOrd="0" presId="urn:microsoft.com/office/officeart/2005/8/layout/vList2"/>
    <dgm:cxn modelId="{DFEC8F27-996C-4182-BD4D-F8480C1AB7DE}" type="presParOf" srcId="{CB0D9F38-A305-4E89-839C-E181F433651B}" destId="{69220815-0682-4E01-8254-AB81C4A576A0}"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B93A8B8-1631-434A-915A-5596EB42C36C}" type="doc">
      <dgm:prSet loTypeId="urn:microsoft.com/office/officeart/2005/8/layout/lProcess1" loCatId="process" qsTypeId="urn:microsoft.com/office/officeart/2005/8/quickstyle/3d1" qsCatId="3D" csTypeId="urn:microsoft.com/office/officeart/2005/8/colors/colorful3" csCatId="colorful" phldr="1"/>
      <dgm:spPr/>
      <dgm:t>
        <a:bodyPr/>
        <a:lstStyle/>
        <a:p>
          <a:endParaRPr lang="en-US"/>
        </a:p>
      </dgm:t>
    </dgm:pt>
    <dgm:pt modelId="{016F8519-EE64-4474-B862-DB3AA66CE2CE}">
      <dgm:prSet phldrT="[Text]"/>
      <dgm:spPr/>
      <dgm:t>
        <a:bodyPr/>
        <a:lstStyle/>
        <a:p>
          <a:r>
            <a:rPr lang="en-US" dirty="0" smtClean="0"/>
            <a:t>ICD-9</a:t>
          </a:r>
          <a:endParaRPr lang="en-US" dirty="0"/>
        </a:p>
      </dgm:t>
      <dgm:extLst>
        <a:ext uri="{E40237B7-FDA0-4F09-8148-C483321AD2D9}">
          <dgm14:cNvPr xmlns:dgm14="http://schemas.microsoft.com/office/drawing/2010/diagram" xmlns="" id="0" name="" descr="ICD-9&#10; 292.11 - Drug-induced psychotic disorder with delusions  &#10;304.41 - Amphetamine and other psychostimulant dependence, continuous&#10; 303.93 - Other and unspecified alcohol dependence, in remission&#10;ICD-10&#10; F15.259 - Other stimulant dependence with stimulant-induced psychotic disorder, unspecified &#10; F10.21 - Alcohol dependence, in remission&#10;"/>
        </a:ext>
      </dgm:extLst>
    </dgm:pt>
    <dgm:pt modelId="{D2ABCF0C-5AC4-47E1-9A37-888531F74695}" type="parTrans" cxnId="{23DB0942-C8E9-480A-ABEC-5631798571B8}">
      <dgm:prSet/>
      <dgm:spPr/>
      <dgm:t>
        <a:bodyPr/>
        <a:lstStyle/>
        <a:p>
          <a:endParaRPr lang="en-US"/>
        </a:p>
      </dgm:t>
    </dgm:pt>
    <dgm:pt modelId="{994E830D-8676-4675-83D8-40CA3EA7D251}" type="sibTrans" cxnId="{23DB0942-C8E9-480A-ABEC-5631798571B8}">
      <dgm:prSet/>
      <dgm:spPr/>
      <dgm:t>
        <a:bodyPr/>
        <a:lstStyle/>
        <a:p>
          <a:endParaRPr lang="en-US"/>
        </a:p>
      </dgm:t>
    </dgm:pt>
    <dgm:pt modelId="{70B11461-CD94-4400-8610-77780E3175C2}">
      <dgm:prSet phldrT="[Text]" custT="1"/>
      <dgm:spPr/>
      <dgm:t>
        <a:bodyPr/>
        <a:lstStyle/>
        <a:p>
          <a:r>
            <a:rPr lang="en-US" sz="2400" dirty="0" smtClean="0"/>
            <a:t>292.11 - Drug-induced psychotic disorder with delusions  </a:t>
          </a:r>
        </a:p>
        <a:p>
          <a:r>
            <a:rPr lang="en-US" sz="2400" dirty="0" smtClean="0"/>
            <a:t>304.41 - Amphetamine and other psychostimulant dependence, continuous</a:t>
          </a:r>
          <a:endParaRPr lang="en-US" sz="2400" dirty="0"/>
        </a:p>
      </dgm:t>
      <dgm:extLst>
        <a:ext uri="{E40237B7-FDA0-4F09-8148-C483321AD2D9}">
          <dgm14:cNvPr xmlns:dgm14="http://schemas.microsoft.com/office/drawing/2010/diagram" xmlns="" id="0" name="" descr="ICD-9&#10; 292.11 - Drug-induced psychotic disorder with delusions  &#10;304.41 - Amphetamine and other psychostimulant dependence, continuous&#10; 303.93 - Other and unspecified alcohol dependence, in remission&#10;ICD-10&#10; F15.259 - Other stimulant dependence with stimulant-induced psychotic disorder, unspecified &#10; F10.21 - Alcohol dependence, in remission&#10;"/>
        </a:ext>
      </dgm:extLst>
    </dgm:pt>
    <dgm:pt modelId="{99341E4D-81C8-45CB-BF3A-BD9323F19450}" type="parTrans" cxnId="{4C76DF0E-4D84-4293-A0A2-C8BD773594E4}">
      <dgm:prSet/>
      <dgm:spPr/>
      <dgm:t>
        <a:bodyPr/>
        <a:lstStyle/>
        <a:p>
          <a:endParaRPr lang="en-US"/>
        </a:p>
      </dgm:t>
      <dgm:extLst>
        <a:ext uri="{E40237B7-FDA0-4F09-8148-C483321AD2D9}">
          <dgm14:cNvPr xmlns:dgm14="http://schemas.microsoft.com/office/drawing/2010/diagram" xmlns="" id="0" name="" descr="ICD-9&#10; 292.11 - Drug-induced psychotic disorder with delusions  &#10;304.41 - Amphetamine and other psychostimulant dependence, continuous&#10; 303.93 - Other and unspecified alcohol dependence, in remission&#10;ICD-10&#10; F15.259 - Other stimulant dependence with stimulant-induced psychotic disorder, unspecified &#10; F10.21 - Alcohol dependence, in remission&#10;"/>
        </a:ext>
      </dgm:extLst>
    </dgm:pt>
    <dgm:pt modelId="{14969285-A434-4A0F-B49B-E3F57BB031C9}" type="sibTrans" cxnId="{4C76DF0E-4D84-4293-A0A2-C8BD773594E4}">
      <dgm:prSet/>
      <dgm:spPr/>
      <dgm:t>
        <a:bodyPr/>
        <a:lstStyle/>
        <a:p>
          <a:endParaRPr lang="en-US"/>
        </a:p>
      </dgm:t>
      <dgm:extLst>
        <a:ext uri="{E40237B7-FDA0-4F09-8148-C483321AD2D9}">
          <dgm14:cNvPr xmlns:dgm14="http://schemas.microsoft.com/office/drawing/2010/diagram" xmlns="" id="0" name="" descr="ICD-9&#10; 292.11 - Drug-induced psychotic disorder with delusions  &#10;304.41 - Amphetamine and other psychostimulant dependence, continuous&#10; 303.93 - Other and unspecified alcohol dependence, in remission&#10;ICD-10&#10; F15.259 - Other stimulant dependence with stimulant-induced psychotic disorder, unspecified &#10; F10.21 - Alcohol dependence, in remission&#10;"/>
        </a:ext>
      </dgm:extLst>
    </dgm:pt>
    <dgm:pt modelId="{BB2922EF-9B65-4D68-9BF5-F3B2948F49F4}">
      <dgm:prSet phldrT="[Text]" custT="1"/>
      <dgm:spPr/>
      <dgm:t>
        <a:bodyPr/>
        <a:lstStyle/>
        <a:p>
          <a:r>
            <a:rPr lang="en-US" sz="2400" dirty="0" smtClean="0"/>
            <a:t>303.93 - Other and unspecified alcohol dependence, in remission</a:t>
          </a:r>
          <a:endParaRPr lang="en-US" sz="2400" dirty="0"/>
        </a:p>
      </dgm:t>
      <dgm:extLst>
        <a:ext uri="{E40237B7-FDA0-4F09-8148-C483321AD2D9}">
          <dgm14:cNvPr xmlns:dgm14="http://schemas.microsoft.com/office/drawing/2010/diagram" xmlns="" id="0" name="" descr="ICD-9&#10; 292.11 - Drug-induced psychotic disorder with delusions  &#10;304.41 - Amphetamine and other psychostimulant dependence, continuous&#10; 303.93 - Other and unspecified alcohol dependence, in remission&#10;ICD-10&#10; F15.259 - Other stimulant dependence with stimulant-induced psychotic disorder, unspecified &#10; F10.21 - Alcohol dependence, in remission&#10;"/>
        </a:ext>
      </dgm:extLst>
    </dgm:pt>
    <dgm:pt modelId="{1DBE7022-60A7-480A-89EF-8F3C76C185E3}" type="parTrans" cxnId="{7037B8A1-DC9E-4E94-BFC0-C770D60975B0}">
      <dgm:prSet/>
      <dgm:spPr/>
      <dgm:t>
        <a:bodyPr/>
        <a:lstStyle/>
        <a:p>
          <a:endParaRPr lang="en-US"/>
        </a:p>
      </dgm:t>
    </dgm:pt>
    <dgm:pt modelId="{AD9397EB-8E5C-456C-8383-F99BD6A41B26}" type="sibTrans" cxnId="{7037B8A1-DC9E-4E94-BFC0-C770D60975B0}">
      <dgm:prSet/>
      <dgm:spPr/>
      <dgm:t>
        <a:bodyPr/>
        <a:lstStyle/>
        <a:p>
          <a:endParaRPr lang="en-US"/>
        </a:p>
      </dgm:t>
    </dgm:pt>
    <dgm:pt modelId="{3BB3EB22-6920-4947-8ADD-6F42BF9BAF03}">
      <dgm:prSet phldrT="[Text]"/>
      <dgm:spPr/>
      <dgm:t>
        <a:bodyPr/>
        <a:lstStyle/>
        <a:p>
          <a:r>
            <a:rPr lang="en-US" dirty="0" smtClean="0"/>
            <a:t>ICD-10</a:t>
          </a:r>
          <a:endParaRPr lang="en-US" dirty="0"/>
        </a:p>
      </dgm:t>
      <dgm:extLst>
        <a:ext uri="{E40237B7-FDA0-4F09-8148-C483321AD2D9}">
          <dgm14:cNvPr xmlns:dgm14="http://schemas.microsoft.com/office/drawing/2010/diagram" xmlns="" id="0" name="" descr="ICD-9&#10; 292.11 - Drug-induced psychotic disorder with delusions  &#10;304.41 - Amphetamine and other psychostimulant dependence, continuous&#10; 303.93 - Other and unspecified alcohol dependence, in remission&#10;ICD-10&#10; F15.259 - Other stimulant dependence with stimulant-induced psychotic disorder, unspecified &#10; F10.21 - Alcohol dependence, in remission&#10;"/>
        </a:ext>
      </dgm:extLst>
    </dgm:pt>
    <dgm:pt modelId="{C5AFF959-E33C-4820-B6A9-C6E0CC0670CE}" type="parTrans" cxnId="{48BAAD31-D26B-4FF4-8783-56E7A9733E93}">
      <dgm:prSet/>
      <dgm:spPr/>
      <dgm:t>
        <a:bodyPr/>
        <a:lstStyle/>
        <a:p>
          <a:endParaRPr lang="en-US"/>
        </a:p>
      </dgm:t>
    </dgm:pt>
    <dgm:pt modelId="{A8507DEB-8AB2-4EC3-AE01-D6CDF258530A}" type="sibTrans" cxnId="{48BAAD31-D26B-4FF4-8783-56E7A9733E93}">
      <dgm:prSet/>
      <dgm:spPr/>
      <dgm:t>
        <a:bodyPr/>
        <a:lstStyle/>
        <a:p>
          <a:endParaRPr lang="en-US"/>
        </a:p>
      </dgm:t>
    </dgm:pt>
    <dgm:pt modelId="{22AD937E-AE32-4E6F-B0C6-38917834FA76}">
      <dgm:prSet phldrT="[Text]" custT="1"/>
      <dgm:spPr/>
      <dgm:t>
        <a:bodyPr/>
        <a:lstStyle/>
        <a:p>
          <a:r>
            <a:rPr lang="en-US" sz="2400" dirty="0" smtClean="0"/>
            <a:t>F15.259 - Other stimulant dependence with stimulant-induced psychotic disorder, unspecified </a:t>
          </a:r>
          <a:endParaRPr lang="en-US" sz="2400" dirty="0"/>
        </a:p>
      </dgm:t>
      <dgm:extLst>
        <a:ext uri="{E40237B7-FDA0-4F09-8148-C483321AD2D9}">
          <dgm14:cNvPr xmlns:dgm14="http://schemas.microsoft.com/office/drawing/2010/diagram" xmlns="" id="0" name="" descr="ICD-9&#10; 292.11 - Drug-induced psychotic disorder with delusions  &#10;304.41 - Amphetamine and other psychostimulant dependence, continuous&#10; 303.93 - Other and unspecified alcohol dependence, in remission&#10;ICD-10&#10; F15.259 - Other stimulant dependence with stimulant-induced psychotic disorder, unspecified &#10; F10.21 - Alcohol dependence, in remission&#10;"/>
        </a:ext>
      </dgm:extLst>
    </dgm:pt>
    <dgm:pt modelId="{0ADA990E-8B7C-410D-88D1-F62A41C9CF7C}" type="parTrans" cxnId="{4C18376E-8827-433D-9F29-C0FFB4CA00DC}">
      <dgm:prSet/>
      <dgm:spPr/>
      <dgm:t>
        <a:bodyPr/>
        <a:lstStyle/>
        <a:p>
          <a:endParaRPr lang="en-US"/>
        </a:p>
      </dgm:t>
      <dgm:extLst>
        <a:ext uri="{E40237B7-FDA0-4F09-8148-C483321AD2D9}">
          <dgm14:cNvPr xmlns:dgm14="http://schemas.microsoft.com/office/drawing/2010/diagram" xmlns="" id="0" name="" descr="ICD-9&#10; 292.11 - Drug-induced psychotic disorder with delusions  &#10;304.41 - Amphetamine and other psychostimulant dependence, continuous&#10; 303.93 - Other and unspecified alcohol dependence, in remission&#10;ICD-10&#10; F15.259 - Other stimulant dependence with stimulant-induced psychotic disorder, unspecified &#10; F10.21 - Alcohol dependence, in remission&#10;"/>
        </a:ext>
      </dgm:extLst>
    </dgm:pt>
    <dgm:pt modelId="{38CDAF9B-5E6D-4B57-B36F-A20AA47749B8}" type="sibTrans" cxnId="{4C18376E-8827-433D-9F29-C0FFB4CA00DC}">
      <dgm:prSet/>
      <dgm:spPr/>
      <dgm:t>
        <a:bodyPr/>
        <a:lstStyle/>
        <a:p>
          <a:endParaRPr lang="en-US"/>
        </a:p>
      </dgm:t>
      <dgm:extLst>
        <a:ext uri="{E40237B7-FDA0-4F09-8148-C483321AD2D9}">
          <dgm14:cNvPr xmlns:dgm14="http://schemas.microsoft.com/office/drawing/2010/diagram" xmlns="" id="0" name="" descr="ICD-9&#10; 292.11 - Drug-induced psychotic disorder with delusions  &#10;304.41 - Amphetamine and other psychostimulant dependence, continuous&#10; 303.93 - Other and unspecified alcohol dependence, in remission&#10;ICD-10&#10; F15.259 - Other stimulant dependence with stimulant-induced psychotic disorder, unspecified &#10; F10.21 - Alcohol dependence, in remission&#10;"/>
        </a:ext>
      </dgm:extLst>
    </dgm:pt>
    <dgm:pt modelId="{ED6E914E-A7BC-4556-987A-3F9CD4F87D1E}">
      <dgm:prSet phldrT="[Text]" custT="1"/>
      <dgm:spPr/>
      <dgm:t>
        <a:bodyPr/>
        <a:lstStyle/>
        <a:p>
          <a:r>
            <a:rPr lang="en-US" sz="2400" dirty="0" smtClean="0"/>
            <a:t>F10.21 - Alcohol dependence, in remission</a:t>
          </a:r>
          <a:endParaRPr lang="en-US" sz="2400" dirty="0"/>
        </a:p>
      </dgm:t>
      <dgm:extLst>
        <a:ext uri="{E40237B7-FDA0-4F09-8148-C483321AD2D9}">
          <dgm14:cNvPr xmlns:dgm14="http://schemas.microsoft.com/office/drawing/2010/diagram" xmlns="" id="0" name="" descr="ICD-9&#10; 292.11 - Drug-induced psychotic disorder with delusions  &#10;304.41 - Amphetamine and other psychostimulant dependence, continuous&#10; 303.93 - Other and unspecified alcohol dependence, in remission&#10;ICD-10&#10; F15.259 - Other stimulant dependence with stimulant-induced psychotic disorder, unspecified &#10; F10.21 - Alcohol dependence, in remission&#10;"/>
        </a:ext>
      </dgm:extLst>
    </dgm:pt>
    <dgm:pt modelId="{EEA5F5F7-E27B-4560-96F3-2E0E84E55DDD}" type="parTrans" cxnId="{DF89B321-5164-4171-AC45-335FA33393C5}">
      <dgm:prSet/>
      <dgm:spPr/>
      <dgm:t>
        <a:bodyPr/>
        <a:lstStyle/>
        <a:p>
          <a:endParaRPr lang="en-US"/>
        </a:p>
      </dgm:t>
    </dgm:pt>
    <dgm:pt modelId="{08AEB895-2BB9-4B17-83BC-C32234C3F119}" type="sibTrans" cxnId="{DF89B321-5164-4171-AC45-335FA33393C5}">
      <dgm:prSet/>
      <dgm:spPr/>
      <dgm:t>
        <a:bodyPr/>
        <a:lstStyle/>
        <a:p>
          <a:endParaRPr lang="en-US"/>
        </a:p>
      </dgm:t>
    </dgm:pt>
    <dgm:pt modelId="{C1EF10FF-0CAA-4711-BE10-B2C188890627}" type="pres">
      <dgm:prSet presAssocID="{6B93A8B8-1631-434A-915A-5596EB42C36C}" presName="Name0" presStyleCnt="0">
        <dgm:presLayoutVars>
          <dgm:dir/>
          <dgm:animLvl val="lvl"/>
          <dgm:resizeHandles val="exact"/>
        </dgm:presLayoutVars>
      </dgm:prSet>
      <dgm:spPr/>
      <dgm:t>
        <a:bodyPr/>
        <a:lstStyle/>
        <a:p>
          <a:endParaRPr lang="en-US"/>
        </a:p>
      </dgm:t>
    </dgm:pt>
    <dgm:pt modelId="{2CE30585-87F7-4EFB-896F-1B0E6E7FA568}" type="pres">
      <dgm:prSet presAssocID="{016F8519-EE64-4474-B862-DB3AA66CE2CE}" presName="vertFlow" presStyleCnt="0"/>
      <dgm:spPr/>
      <dgm:t>
        <a:bodyPr/>
        <a:lstStyle/>
        <a:p>
          <a:endParaRPr lang="en-US"/>
        </a:p>
      </dgm:t>
    </dgm:pt>
    <dgm:pt modelId="{543281A0-B9E8-4AF8-8DFA-C378C1A20ABC}" type="pres">
      <dgm:prSet presAssocID="{016F8519-EE64-4474-B862-DB3AA66CE2CE}" presName="header" presStyleLbl="node1" presStyleIdx="0" presStyleCnt="2" custLinFactY="-100000" custLinFactNeighborY="-188246"/>
      <dgm:spPr/>
      <dgm:t>
        <a:bodyPr/>
        <a:lstStyle/>
        <a:p>
          <a:endParaRPr lang="en-US"/>
        </a:p>
      </dgm:t>
    </dgm:pt>
    <dgm:pt modelId="{DE0E1F8A-BCEA-4DAA-88E7-48638526422A}" type="pres">
      <dgm:prSet presAssocID="{99341E4D-81C8-45CB-BF3A-BD9323F19450}" presName="parTrans" presStyleLbl="sibTrans2D1" presStyleIdx="0" presStyleCnt="4"/>
      <dgm:spPr/>
      <dgm:t>
        <a:bodyPr/>
        <a:lstStyle/>
        <a:p>
          <a:endParaRPr lang="en-US"/>
        </a:p>
      </dgm:t>
    </dgm:pt>
    <dgm:pt modelId="{B0F0D331-262F-4983-A9A8-5D8BF862E140}" type="pres">
      <dgm:prSet presAssocID="{70B11461-CD94-4400-8610-77780E3175C2}" presName="child" presStyleLbl="alignAccFollowNode1" presStyleIdx="0" presStyleCnt="4" custScaleX="146410" custScaleY="261320" custLinFactNeighborY="87588">
        <dgm:presLayoutVars>
          <dgm:chMax val="0"/>
          <dgm:bulletEnabled val="1"/>
        </dgm:presLayoutVars>
      </dgm:prSet>
      <dgm:spPr/>
      <dgm:t>
        <a:bodyPr/>
        <a:lstStyle/>
        <a:p>
          <a:endParaRPr lang="en-US"/>
        </a:p>
      </dgm:t>
    </dgm:pt>
    <dgm:pt modelId="{6AE3CC5A-8E73-493E-8257-E6EB63C9681C}" type="pres">
      <dgm:prSet presAssocID="{14969285-A434-4A0F-B49B-E3F57BB031C9}" presName="sibTrans" presStyleLbl="sibTrans2D1" presStyleIdx="1" presStyleCnt="4"/>
      <dgm:spPr/>
      <dgm:t>
        <a:bodyPr/>
        <a:lstStyle/>
        <a:p>
          <a:endParaRPr lang="en-US"/>
        </a:p>
      </dgm:t>
    </dgm:pt>
    <dgm:pt modelId="{1B726C41-6DEB-4066-8868-E01181392833}" type="pres">
      <dgm:prSet presAssocID="{BB2922EF-9B65-4D68-9BF5-F3B2948F49F4}" presName="child" presStyleLbl="alignAccFollowNode1" presStyleIdx="1" presStyleCnt="4" custScaleX="121000" custScaleY="149428" custLinFactY="100000" custLinFactNeighborY="128812">
        <dgm:presLayoutVars>
          <dgm:chMax val="0"/>
          <dgm:bulletEnabled val="1"/>
        </dgm:presLayoutVars>
      </dgm:prSet>
      <dgm:spPr/>
      <dgm:t>
        <a:bodyPr/>
        <a:lstStyle/>
        <a:p>
          <a:endParaRPr lang="en-US"/>
        </a:p>
      </dgm:t>
    </dgm:pt>
    <dgm:pt modelId="{FCE5E3B6-3200-498B-BC26-002EF0F49A7B}" type="pres">
      <dgm:prSet presAssocID="{016F8519-EE64-4474-B862-DB3AA66CE2CE}" presName="hSp" presStyleCnt="0"/>
      <dgm:spPr/>
      <dgm:t>
        <a:bodyPr/>
        <a:lstStyle/>
        <a:p>
          <a:endParaRPr lang="en-US"/>
        </a:p>
      </dgm:t>
    </dgm:pt>
    <dgm:pt modelId="{C59D9F41-FE19-4A9C-B9AF-1D7C242D6291}" type="pres">
      <dgm:prSet presAssocID="{3BB3EB22-6920-4947-8ADD-6F42BF9BAF03}" presName="vertFlow" presStyleCnt="0"/>
      <dgm:spPr/>
      <dgm:t>
        <a:bodyPr/>
        <a:lstStyle/>
        <a:p>
          <a:endParaRPr lang="en-US"/>
        </a:p>
      </dgm:t>
    </dgm:pt>
    <dgm:pt modelId="{05C7E04F-7EC1-49B1-81EE-7FD0AF1DB0B9}" type="pres">
      <dgm:prSet presAssocID="{3BB3EB22-6920-4947-8ADD-6F42BF9BAF03}" presName="header" presStyleLbl="node1" presStyleIdx="1" presStyleCnt="2" custLinFactY="-100000" custLinFactNeighborY="-188246"/>
      <dgm:spPr/>
      <dgm:t>
        <a:bodyPr/>
        <a:lstStyle/>
        <a:p>
          <a:endParaRPr lang="en-US"/>
        </a:p>
      </dgm:t>
    </dgm:pt>
    <dgm:pt modelId="{A63E5FBE-FB66-49AC-8710-579D3CFF1189}" type="pres">
      <dgm:prSet presAssocID="{0ADA990E-8B7C-410D-88D1-F62A41C9CF7C}" presName="parTrans" presStyleLbl="sibTrans2D1" presStyleIdx="2" presStyleCnt="4"/>
      <dgm:spPr/>
      <dgm:t>
        <a:bodyPr/>
        <a:lstStyle/>
        <a:p>
          <a:endParaRPr lang="en-US"/>
        </a:p>
      </dgm:t>
    </dgm:pt>
    <dgm:pt modelId="{9E723DE0-51D2-49ED-99F0-2DFBD7AB359D}" type="pres">
      <dgm:prSet presAssocID="{22AD937E-AE32-4E6F-B0C6-38917834FA76}" presName="child" presStyleLbl="alignAccFollowNode1" presStyleIdx="2" presStyleCnt="4" custScaleX="146410" custScaleY="261319" custLinFactNeighborY="85458">
        <dgm:presLayoutVars>
          <dgm:chMax val="0"/>
          <dgm:bulletEnabled val="1"/>
        </dgm:presLayoutVars>
      </dgm:prSet>
      <dgm:spPr/>
      <dgm:t>
        <a:bodyPr/>
        <a:lstStyle/>
        <a:p>
          <a:endParaRPr lang="en-US"/>
        </a:p>
      </dgm:t>
    </dgm:pt>
    <dgm:pt modelId="{1F5C4D34-94DA-4754-9693-BA63F5C0959A}" type="pres">
      <dgm:prSet presAssocID="{38CDAF9B-5E6D-4B57-B36F-A20AA47749B8}" presName="sibTrans" presStyleLbl="sibTrans2D1" presStyleIdx="3" presStyleCnt="4"/>
      <dgm:spPr/>
      <dgm:t>
        <a:bodyPr/>
        <a:lstStyle/>
        <a:p>
          <a:endParaRPr lang="en-US"/>
        </a:p>
      </dgm:t>
    </dgm:pt>
    <dgm:pt modelId="{668C56F0-6176-4A3E-8038-2E2EB9EC9DF7}" type="pres">
      <dgm:prSet presAssocID="{ED6E914E-A7BC-4556-987A-3F9CD4F87D1E}" presName="child" presStyleLbl="alignAccFollowNode1" presStyleIdx="3" presStyleCnt="4" custScaleX="121000" custScaleY="149430" custLinFactY="100000" custLinFactNeighborY="128812">
        <dgm:presLayoutVars>
          <dgm:chMax val="0"/>
          <dgm:bulletEnabled val="1"/>
        </dgm:presLayoutVars>
      </dgm:prSet>
      <dgm:spPr/>
      <dgm:t>
        <a:bodyPr/>
        <a:lstStyle/>
        <a:p>
          <a:endParaRPr lang="en-US"/>
        </a:p>
      </dgm:t>
    </dgm:pt>
  </dgm:ptLst>
  <dgm:cxnLst>
    <dgm:cxn modelId="{0367B755-322A-48B5-B1AC-3A5376DE0718}" type="presOf" srcId="{38CDAF9B-5E6D-4B57-B36F-A20AA47749B8}" destId="{1F5C4D34-94DA-4754-9693-BA63F5C0959A}" srcOrd="0" destOrd="0" presId="urn:microsoft.com/office/officeart/2005/8/layout/lProcess1"/>
    <dgm:cxn modelId="{C28D3BFB-1952-4760-BCED-E823B2693757}" type="presOf" srcId="{ED6E914E-A7BC-4556-987A-3F9CD4F87D1E}" destId="{668C56F0-6176-4A3E-8038-2E2EB9EC9DF7}" srcOrd="0" destOrd="0" presId="urn:microsoft.com/office/officeart/2005/8/layout/lProcess1"/>
    <dgm:cxn modelId="{48BAAD31-D26B-4FF4-8783-56E7A9733E93}" srcId="{6B93A8B8-1631-434A-915A-5596EB42C36C}" destId="{3BB3EB22-6920-4947-8ADD-6F42BF9BAF03}" srcOrd="1" destOrd="0" parTransId="{C5AFF959-E33C-4820-B6A9-C6E0CC0670CE}" sibTransId="{A8507DEB-8AB2-4EC3-AE01-D6CDF258530A}"/>
    <dgm:cxn modelId="{4C76DF0E-4D84-4293-A0A2-C8BD773594E4}" srcId="{016F8519-EE64-4474-B862-DB3AA66CE2CE}" destId="{70B11461-CD94-4400-8610-77780E3175C2}" srcOrd="0" destOrd="0" parTransId="{99341E4D-81C8-45CB-BF3A-BD9323F19450}" sibTransId="{14969285-A434-4A0F-B49B-E3F57BB031C9}"/>
    <dgm:cxn modelId="{2324F78F-DA36-4144-B3B9-1C5791F35882}" type="presOf" srcId="{6B93A8B8-1631-434A-915A-5596EB42C36C}" destId="{C1EF10FF-0CAA-4711-BE10-B2C188890627}" srcOrd="0" destOrd="0" presId="urn:microsoft.com/office/officeart/2005/8/layout/lProcess1"/>
    <dgm:cxn modelId="{1865C820-B645-429A-B1CE-BCEC60609AD3}" type="presOf" srcId="{0ADA990E-8B7C-410D-88D1-F62A41C9CF7C}" destId="{A63E5FBE-FB66-49AC-8710-579D3CFF1189}" srcOrd="0" destOrd="0" presId="urn:microsoft.com/office/officeart/2005/8/layout/lProcess1"/>
    <dgm:cxn modelId="{4C18376E-8827-433D-9F29-C0FFB4CA00DC}" srcId="{3BB3EB22-6920-4947-8ADD-6F42BF9BAF03}" destId="{22AD937E-AE32-4E6F-B0C6-38917834FA76}" srcOrd="0" destOrd="0" parTransId="{0ADA990E-8B7C-410D-88D1-F62A41C9CF7C}" sibTransId="{38CDAF9B-5E6D-4B57-B36F-A20AA47749B8}"/>
    <dgm:cxn modelId="{CC21AA22-86F0-4606-8938-C1FF5425BB76}" type="presOf" srcId="{70B11461-CD94-4400-8610-77780E3175C2}" destId="{B0F0D331-262F-4983-A9A8-5D8BF862E140}" srcOrd="0" destOrd="0" presId="urn:microsoft.com/office/officeart/2005/8/layout/lProcess1"/>
    <dgm:cxn modelId="{22292C90-867A-42A1-8231-AE4F159017BC}" type="presOf" srcId="{14969285-A434-4A0F-B49B-E3F57BB031C9}" destId="{6AE3CC5A-8E73-493E-8257-E6EB63C9681C}" srcOrd="0" destOrd="0" presId="urn:microsoft.com/office/officeart/2005/8/layout/lProcess1"/>
    <dgm:cxn modelId="{C9E96106-4CF3-48D8-A139-F7C252874DC4}" type="presOf" srcId="{016F8519-EE64-4474-B862-DB3AA66CE2CE}" destId="{543281A0-B9E8-4AF8-8DFA-C378C1A20ABC}" srcOrd="0" destOrd="0" presId="urn:microsoft.com/office/officeart/2005/8/layout/lProcess1"/>
    <dgm:cxn modelId="{B2C6A85A-017A-4525-9F75-5FFDCCBD2B9D}" type="presOf" srcId="{3BB3EB22-6920-4947-8ADD-6F42BF9BAF03}" destId="{05C7E04F-7EC1-49B1-81EE-7FD0AF1DB0B9}" srcOrd="0" destOrd="0" presId="urn:microsoft.com/office/officeart/2005/8/layout/lProcess1"/>
    <dgm:cxn modelId="{23DB0942-C8E9-480A-ABEC-5631798571B8}" srcId="{6B93A8B8-1631-434A-915A-5596EB42C36C}" destId="{016F8519-EE64-4474-B862-DB3AA66CE2CE}" srcOrd="0" destOrd="0" parTransId="{D2ABCF0C-5AC4-47E1-9A37-888531F74695}" sibTransId="{994E830D-8676-4675-83D8-40CA3EA7D251}"/>
    <dgm:cxn modelId="{9713C893-307B-434D-9C94-522CB9265CEA}" type="presOf" srcId="{22AD937E-AE32-4E6F-B0C6-38917834FA76}" destId="{9E723DE0-51D2-49ED-99F0-2DFBD7AB359D}" srcOrd="0" destOrd="0" presId="urn:microsoft.com/office/officeart/2005/8/layout/lProcess1"/>
    <dgm:cxn modelId="{DF89B321-5164-4171-AC45-335FA33393C5}" srcId="{3BB3EB22-6920-4947-8ADD-6F42BF9BAF03}" destId="{ED6E914E-A7BC-4556-987A-3F9CD4F87D1E}" srcOrd="1" destOrd="0" parTransId="{EEA5F5F7-E27B-4560-96F3-2E0E84E55DDD}" sibTransId="{08AEB895-2BB9-4B17-83BC-C32234C3F119}"/>
    <dgm:cxn modelId="{7037B8A1-DC9E-4E94-BFC0-C770D60975B0}" srcId="{016F8519-EE64-4474-B862-DB3AA66CE2CE}" destId="{BB2922EF-9B65-4D68-9BF5-F3B2948F49F4}" srcOrd="1" destOrd="0" parTransId="{1DBE7022-60A7-480A-89EF-8F3C76C185E3}" sibTransId="{AD9397EB-8E5C-456C-8383-F99BD6A41B26}"/>
    <dgm:cxn modelId="{6DFDDAC9-72E5-4A9F-9DFA-D4200C90B5A0}" type="presOf" srcId="{99341E4D-81C8-45CB-BF3A-BD9323F19450}" destId="{DE0E1F8A-BCEA-4DAA-88E7-48638526422A}" srcOrd="0" destOrd="0" presId="urn:microsoft.com/office/officeart/2005/8/layout/lProcess1"/>
    <dgm:cxn modelId="{BAE36DA3-78E9-479E-9A8F-F3603570A3DD}" type="presOf" srcId="{BB2922EF-9B65-4D68-9BF5-F3B2948F49F4}" destId="{1B726C41-6DEB-4066-8868-E01181392833}" srcOrd="0" destOrd="0" presId="urn:microsoft.com/office/officeart/2005/8/layout/lProcess1"/>
    <dgm:cxn modelId="{A093DBB0-ABF7-45DA-9ED3-6336529B5A86}" type="presParOf" srcId="{C1EF10FF-0CAA-4711-BE10-B2C188890627}" destId="{2CE30585-87F7-4EFB-896F-1B0E6E7FA568}" srcOrd="0" destOrd="0" presId="urn:microsoft.com/office/officeart/2005/8/layout/lProcess1"/>
    <dgm:cxn modelId="{5086887A-269B-48C5-8D88-E446EFFCAB43}" type="presParOf" srcId="{2CE30585-87F7-4EFB-896F-1B0E6E7FA568}" destId="{543281A0-B9E8-4AF8-8DFA-C378C1A20ABC}" srcOrd="0" destOrd="0" presId="urn:microsoft.com/office/officeart/2005/8/layout/lProcess1"/>
    <dgm:cxn modelId="{F1EEC9E3-1271-4D53-8D3F-FE96F1EA0484}" type="presParOf" srcId="{2CE30585-87F7-4EFB-896F-1B0E6E7FA568}" destId="{DE0E1F8A-BCEA-4DAA-88E7-48638526422A}" srcOrd="1" destOrd="0" presId="urn:microsoft.com/office/officeart/2005/8/layout/lProcess1"/>
    <dgm:cxn modelId="{1AF86B9B-712D-4CD3-A20F-32C4D8DEEADA}" type="presParOf" srcId="{2CE30585-87F7-4EFB-896F-1B0E6E7FA568}" destId="{B0F0D331-262F-4983-A9A8-5D8BF862E140}" srcOrd="2" destOrd="0" presId="urn:microsoft.com/office/officeart/2005/8/layout/lProcess1"/>
    <dgm:cxn modelId="{AEBBA71F-88D3-4A7B-9D6B-ECF046B11F13}" type="presParOf" srcId="{2CE30585-87F7-4EFB-896F-1B0E6E7FA568}" destId="{6AE3CC5A-8E73-493E-8257-E6EB63C9681C}" srcOrd="3" destOrd="0" presId="urn:microsoft.com/office/officeart/2005/8/layout/lProcess1"/>
    <dgm:cxn modelId="{D4B7DAD9-A42D-4F44-93A2-8F9991C8DB80}" type="presParOf" srcId="{2CE30585-87F7-4EFB-896F-1B0E6E7FA568}" destId="{1B726C41-6DEB-4066-8868-E01181392833}" srcOrd="4" destOrd="0" presId="urn:microsoft.com/office/officeart/2005/8/layout/lProcess1"/>
    <dgm:cxn modelId="{20E36095-A06C-47DC-86D4-4D5DB617B259}" type="presParOf" srcId="{C1EF10FF-0CAA-4711-BE10-B2C188890627}" destId="{FCE5E3B6-3200-498B-BC26-002EF0F49A7B}" srcOrd="1" destOrd="0" presId="urn:microsoft.com/office/officeart/2005/8/layout/lProcess1"/>
    <dgm:cxn modelId="{E81FD069-6F11-4F37-A3BE-4DEE43A513F8}" type="presParOf" srcId="{C1EF10FF-0CAA-4711-BE10-B2C188890627}" destId="{C59D9F41-FE19-4A9C-B9AF-1D7C242D6291}" srcOrd="2" destOrd="0" presId="urn:microsoft.com/office/officeart/2005/8/layout/lProcess1"/>
    <dgm:cxn modelId="{2DE658EB-986B-4340-B51B-32439D9CEBE1}" type="presParOf" srcId="{C59D9F41-FE19-4A9C-B9AF-1D7C242D6291}" destId="{05C7E04F-7EC1-49B1-81EE-7FD0AF1DB0B9}" srcOrd="0" destOrd="0" presId="urn:microsoft.com/office/officeart/2005/8/layout/lProcess1"/>
    <dgm:cxn modelId="{53EEA514-5F3D-47DE-826E-8C8C130A9314}" type="presParOf" srcId="{C59D9F41-FE19-4A9C-B9AF-1D7C242D6291}" destId="{A63E5FBE-FB66-49AC-8710-579D3CFF1189}" srcOrd="1" destOrd="0" presId="urn:microsoft.com/office/officeart/2005/8/layout/lProcess1"/>
    <dgm:cxn modelId="{14AD1596-AFA3-4982-91AE-7FE17E6F3520}" type="presParOf" srcId="{C59D9F41-FE19-4A9C-B9AF-1D7C242D6291}" destId="{9E723DE0-51D2-49ED-99F0-2DFBD7AB359D}" srcOrd="2" destOrd="0" presId="urn:microsoft.com/office/officeart/2005/8/layout/lProcess1"/>
    <dgm:cxn modelId="{A1C7E9F3-23B1-43FD-A64A-800E75525C7B}" type="presParOf" srcId="{C59D9F41-FE19-4A9C-B9AF-1D7C242D6291}" destId="{1F5C4D34-94DA-4754-9693-BA63F5C0959A}" srcOrd="3" destOrd="0" presId="urn:microsoft.com/office/officeart/2005/8/layout/lProcess1"/>
    <dgm:cxn modelId="{963F7B7E-DA32-4A32-91A1-5E4E78E06E4C}" type="presParOf" srcId="{C59D9F41-FE19-4A9C-B9AF-1D7C242D6291}" destId="{668C56F0-6176-4A3E-8038-2E2EB9EC9DF7}" srcOrd="4"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B887D83-9DFA-4098-8C0A-16F0F5975CF6}" type="doc">
      <dgm:prSet loTypeId="urn:microsoft.com/office/officeart/2005/8/layout/pList1#2" loCatId="list" qsTypeId="urn:microsoft.com/office/officeart/2005/8/quickstyle/simple1" qsCatId="simple" csTypeId="urn:microsoft.com/office/officeart/2005/8/colors/accent3_5" csCatId="accent3" phldr="1"/>
      <dgm:spPr/>
      <dgm:t>
        <a:bodyPr/>
        <a:lstStyle/>
        <a:p>
          <a:endParaRPr lang="en-US"/>
        </a:p>
      </dgm:t>
    </dgm:pt>
    <dgm:pt modelId="{8FE3BAA4-4C2E-4C45-A7EA-773E1DB612F3}">
      <dgm:prSet custT="1"/>
      <dgm:spPr/>
      <dgm:t>
        <a:bodyPr/>
        <a:lstStyle/>
        <a:p>
          <a:pPr rtl="0"/>
          <a:r>
            <a:rPr lang="en-US" sz="2800" dirty="0" smtClean="0"/>
            <a:t>18-year-old male has been drinking since he was 13. He was brought to the ER and then admitted because of acute alcohol inebriation.  </a:t>
          </a:r>
          <a:r>
            <a:rPr lang="en-US" sz="2800" dirty="0" smtClean="0">
              <a:solidFill>
                <a:schemeClr val="tx1"/>
              </a:solidFill>
            </a:rPr>
            <a:t>Blood alcohol </a:t>
          </a:r>
          <a:r>
            <a:rPr lang="en-US" sz="2800" dirty="0" smtClean="0"/>
            <a:t>level shows 22/mg/100ml.  Discharge dx is </a:t>
          </a:r>
          <a:r>
            <a:rPr lang="en-US" sz="2800" dirty="0" smtClean="0">
              <a:solidFill>
                <a:schemeClr val="tx1"/>
              </a:solidFill>
            </a:rPr>
            <a:t>acute alcohol intoxication</a:t>
          </a:r>
          <a:r>
            <a:rPr lang="en-US" sz="2800" dirty="0" smtClean="0"/>
            <a:t> with </a:t>
          </a:r>
          <a:r>
            <a:rPr lang="en-US" sz="2800" dirty="0" smtClean="0">
              <a:solidFill>
                <a:schemeClr val="tx1"/>
              </a:solidFill>
            </a:rPr>
            <a:t>chronic alcohol dependence, continuous</a:t>
          </a:r>
          <a:r>
            <a:rPr lang="en-US" sz="2800" smtClean="0"/>
            <a:t>.                  </a:t>
          </a:r>
          <a:r>
            <a:rPr lang="en-US" sz="2800" b="1" smtClean="0"/>
            <a:t>What </a:t>
          </a:r>
          <a:r>
            <a:rPr lang="en-US" sz="2800" b="1" dirty="0" smtClean="0"/>
            <a:t>is the correct diagnosis code(s)?</a:t>
          </a:r>
          <a:endParaRPr lang="en-US" sz="2800" b="1" dirty="0"/>
        </a:p>
      </dgm:t>
      <dgm:extLst>
        <a:ext uri="{E40237B7-FDA0-4F09-8148-C483321AD2D9}">
          <dgm14:cNvPr xmlns:dgm14="http://schemas.microsoft.com/office/drawing/2010/diagram" xmlns="" id="0" name="" descr="18-year-old male has been drinking since he was 13. He was brought to the ER and then admitted because of acute alcohol inebriation.  Blood alcohol level shows 22/mg/100ml.  Discharge dx is acute alcohol intoxication with chronic alcohol dependence, continuous.  What is the correct diagnosis code(s)?&#10;"/>
        </a:ext>
      </dgm:extLst>
    </dgm:pt>
    <dgm:pt modelId="{0EFC4678-351B-4327-8843-2580A06C5AC3}" type="parTrans" cxnId="{E753CE5F-C2FE-4A61-A7CC-4AD29F525D93}">
      <dgm:prSet/>
      <dgm:spPr/>
      <dgm:t>
        <a:bodyPr/>
        <a:lstStyle/>
        <a:p>
          <a:endParaRPr lang="en-US"/>
        </a:p>
      </dgm:t>
    </dgm:pt>
    <dgm:pt modelId="{399C74F8-B57D-4F2D-8C43-B4C4A1664961}" type="sibTrans" cxnId="{E753CE5F-C2FE-4A61-A7CC-4AD29F525D93}">
      <dgm:prSet/>
      <dgm:spPr/>
      <dgm:t>
        <a:bodyPr/>
        <a:lstStyle/>
        <a:p>
          <a:endParaRPr lang="en-US"/>
        </a:p>
      </dgm:t>
    </dgm:pt>
    <dgm:pt modelId="{75D9FAA2-FFD0-4F62-AFBA-C3C40F85F03F}" type="pres">
      <dgm:prSet presAssocID="{CB887D83-9DFA-4098-8C0A-16F0F5975CF6}" presName="Name0" presStyleCnt="0">
        <dgm:presLayoutVars>
          <dgm:dir/>
          <dgm:resizeHandles val="exact"/>
        </dgm:presLayoutVars>
      </dgm:prSet>
      <dgm:spPr/>
      <dgm:t>
        <a:bodyPr/>
        <a:lstStyle/>
        <a:p>
          <a:endParaRPr lang="en-US"/>
        </a:p>
      </dgm:t>
    </dgm:pt>
    <dgm:pt modelId="{1041CC46-0E2E-4F71-9C93-514ED4F0D9A1}" type="pres">
      <dgm:prSet presAssocID="{8FE3BAA4-4C2E-4C45-A7EA-773E1DB612F3}" presName="compNode" presStyleCnt="0"/>
      <dgm:spPr/>
    </dgm:pt>
    <dgm:pt modelId="{537F1809-68B1-4589-880A-992CAFAA1FAE}" type="pres">
      <dgm:prSet presAssocID="{8FE3BAA4-4C2E-4C45-A7EA-773E1DB612F3}" presName="pictRect" presStyleLbl="node1" presStyleIdx="0" presStyleCnt="1" custScaleX="71558" custScaleY="66292" custLinFactNeighborY="6663">
        <dgm:style>
          <a:lnRef idx="2">
            <a:schemeClr val="accent6"/>
          </a:lnRef>
          <a:fillRef idx="1">
            <a:schemeClr val="lt1"/>
          </a:fillRef>
          <a:effectRef idx="0">
            <a:schemeClr val="accent6"/>
          </a:effectRef>
          <a:fontRef idx="minor">
            <a:schemeClr val="dk1"/>
          </a:fontRef>
        </dgm:style>
      </dgm:prSet>
      <dgm:spPr>
        <a:blipFill>
          <a:blip xmlns:r="http://schemas.openxmlformats.org/officeDocument/2006/relationships" r:embed="rId1">
            <a:extLst>
              <a:ext uri="{28A0092B-C50C-407E-A947-70E740481C1C}">
                <a14:useLocalDpi xmlns:a14="http://schemas.microsoft.com/office/drawing/2010/main" xmlns="" val="0"/>
              </a:ext>
            </a:extLst>
          </a:blip>
          <a:srcRect/>
          <a:stretch>
            <a:fillRect t="-2000" b="-2000"/>
          </a:stretch>
        </a:blipFill>
        <a:ln w="76200"/>
        <a:effectLst>
          <a:outerShdw blurRad="50800" dist="38100" dir="10800000" algn="r" rotWithShape="0">
            <a:prstClr val="black">
              <a:alpha val="40000"/>
            </a:prstClr>
          </a:outerShdw>
        </a:effectLst>
        <a:scene3d>
          <a:camera prst="orthographicFront"/>
          <a:lightRig rig="threePt" dir="t"/>
        </a:scene3d>
        <a:sp3d>
          <a:bevelT/>
        </a:sp3d>
      </dgm:spPr>
      <dgm:t>
        <a:bodyPr/>
        <a:lstStyle/>
        <a:p>
          <a:endParaRPr lang="en-US"/>
        </a:p>
      </dgm:t>
      <dgm:extLst>
        <a:ext uri="{E40237B7-FDA0-4F09-8148-C483321AD2D9}">
          <dgm14:cNvPr xmlns:dgm14="http://schemas.microsoft.com/office/drawing/2010/diagram" xmlns="" id="0" name="" descr="man in hospital bed with family member and nurse at bedside"/>
        </a:ext>
      </dgm:extLst>
    </dgm:pt>
    <dgm:pt modelId="{F5C6B320-DA10-4726-BD02-929F651465A7}" type="pres">
      <dgm:prSet presAssocID="{8FE3BAA4-4C2E-4C45-A7EA-773E1DB612F3}" presName="textRect" presStyleLbl="revTx" presStyleIdx="0" presStyleCnt="1" custScaleX="134206" custLinFactNeighborY="-26099">
        <dgm:presLayoutVars>
          <dgm:bulletEnabled val="1"/>
        </dgm:presLayoutVars>
      </dgm:prSet>
      <dgm:spPr/>
      <dgm:t>
        <a:bodyPr/>
        <a:lstStyle/>
        <a:p>
          <a:endParaRPr lang="en-US"/>
        </a:p>
      </dgm:t>
    </dgm:pt>
  </dgm:ptLst>
  <dgm:cxnLst>
    <dgm:cxn modelId="{DFEC198C-CCAF-420C-874F-EBF550A0F344}" type="presOf" srcId="{CB887D83-9DFA-4098-8C0A-16F0F5975CF6}" destId="{75D9FAA2-FFD0-4F62-AFBA-C3C40F85F03F}" srcOrd="0" destOrd="0" presId="urn:microsoft.com/office/officeart/2005/8/layout/pList1#2"/>
    <dgm:cxn modelId="{E753CE5F-C2FE-4A61-A7CC-4AD29F525D93}" srcId="{CB887D83-9DFA-4098-8C0A-16F0F5975CF6}" destId="{8FE3BAA4-4C2E-4C45-A7EA-773E1DB612F3}" srcOrd="0" destOrd="0" parTransId="{0EFC4678-351B-4327-8843-2580A06C5AC3}" sibTransId="{399C74F8-B57D-4F2D-8C43-B4C4A1664961}"/>
    <dgm:cxn modelId="{DEAB2FCF-29C3-40FE-8B2E-7EAC09CD0A49}" type="presOf" srcId="{8FE3BAA4-4C2E-4C45-A7EA-773E1DB612F3}" destId="{F5C6B320-DA10-4726-BD02-929F651465A7}" srcOrd="0" destOrd="0" presId="urn:microsoft.com/office/officeart/2005/8/layout/pList1#2"/>
    <dgm:cxn modelId="{F2BED263-6EA3-4148-84BE-D79F36FB671F}" type="presParOf" srcId="{75D9FAA2-FFD0-4F62-AFBA-C3C40F85F03F}" destId="{1041CC46-0E2E-4F71-9C93-514ED4F0D9A1}" srcOrd="0" destOrd="0" presId="urn:microsoft.com/office/officeart/2005/8/layout/pList1#2"/>
    <dgm:cxn modelId="{502A2F17-2F38-4311-A3B5-817024056B60}" type="presParOf" srcId="{1041CC46-0E2E-4F71-9C93-514ED4F0D9A1}" destId="{537F1809-68B1-4589-880A-992CAFAA1FAE}" srcOrd="0" destOrd="0" presId="urn:microsoft.com/office/officeart/2005/8/layout/pList1#2"/>
    <dgm:cxn modelId="{FF4CFB28-9C25-4812-B222-AA3A378FDCE9}" type="presParOf" srcId="{1041CC46-0E2E-4F71-9C93-514ED4F0D9A1}" destId="{F5C6B320-DA10-4726-BD02-929F651465A7}" srcOrd="1" destOrd="0" presId="urn:microsoft.com/office/officeart/2005/8/layout/pList1#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A75DC57-4089-4412-B61B-13BE57798227}" type="doc">
      <dgm:prSet loTypeId="urn:microsoft.com/office/officeart/2005/8/layout/vList2" loCatId="list" qsTypeId="urn:microsoft.com/office/officeart/2005/8/quickstyle/3d1" qsCatId="3D" csTypeId="urn:microsoft.com/office/officeart/2005/8/colors/accent5_2" csCatId="accent5" phldr="1"/>
      <dgm:spPr/>
      <dgm:t>
        <a:bodyPr/>
        <a:lstStyle/>
        <a:p>
          <a:endParaRPr lang="en-US"/>
        </a:p>
      </dgm:t>
    </dgm:pt>
    <dgm:pt modelId="{41241226-A4A2-4E88-B0D3-7D4EF31FE62F}">
      <dgm:prSet/>
      <dgm:spPr>
        <a:solidFill>
          <a:srgbClr val="00B050"/>
        </a:solidFill>
      </dgm:spPr>
      <dgm:t>
        <a:bodyPr/>
        <a:lstStyle/>
        <a:p>
          <a:r>
            <a:rPr lang="en-US" b="1" dirty="0" smtClean="0">
              <a:effectLst/>
            </a:rPr>
            <a:t>F10.229 – Alcohol dependence with intoxication, unspecified</a:t>
          </a:r>
          <a:endParaRPr lang="en-US" b="1" dirty="0">
            <a:effectLst/>
          </a:endParaRPr>
        </a:p>
      </dgm:t>
      <dgm:extLst>
        <a:ext uri="{E40237B7-FDA0-4F09-8148-C483321AD2D9}">
          <dgm14:cNvPr xmlns:dgm14="http://schemas.microsoft.com/office/drawing/2010/diagram" xmlns="" id="0" name="" descr="F10.229 – Alcohol dependence with intoxication, unspecified&#10;Y90.1 – Blood alcohol level of 20-39 mg/100 ml&#10;"/>
        </a:ext>
      </dgm:extLst>
    </dgm:pt>
    <dgm:pt modelId="{4FD88547-E125-4138-B9FA-10400950715E}" type="parTrans" cxnId="{4B3BC7D3-9030-445A-8753-8E2F0049778F}">
      <dgm:prSet/>
      <dgm:spPr/>
      <dgm:t>
        <a:bodyPr/>
        <a:lstStyle/>
        <a:p>
          <a:endParaRPr lang="en-US" b="0">
            <a:effectLst>
              <a:outerShdw blurRad="38100" dist="38100" dir="2700000" algn="tl">
                <a:srgbClr val="000000">
                  <a:alpha val="43137"/>
                </a:srgbClr>
              </a:outerShdw>
            </a:effectLst>
          </a:endParaRPr>
        </a:p>
      </dgm:t>
    </dgm:pt>
    <dgm:pt modelId="{0ACEA772-7780-405D-98E1-C0315810A9E4}" type="sibTrans" cxnId="{4B3BC7D3-9030-445A-8753-8E2F0049778F}">
      <dgm:prSet/>
      <dgm:spPr/>
      <dgm:t>
        <a:bodyPr/>
        <a:lstStyle/>
        <a:p>
          <a:endParaRPr lang="en-US" b="0">
            <a:effectLst>
              <a:outerShdw blurRad="38100" dist="38100" dir="2700000" algn="tl">
                <a:srgbClr val="000000">
                  <a:alpha val="43137"/>
                </a:srgbClr>
              </a:outerShdw>
            </a:effectLst>
          </a:endParaRPr>
        </a:p>
      </dgm:t>
    </dgm:pt>
    <dgm:pt modelId="{10445FF2-CF83-4B3A-A775-08A610D0B9A1}">
      <dgm:prSet/>
      <dgm:spPr>
        <a:solidFill>
          <a:srgbClr val="00B050"/>
        </a:solidFill>
      </dgm:spPr>
      <dgm:t>
        <a:bodyPr/>
        <a:lstStyle/>
        <a:p>
          <a:r>
            <a:rPr lang="en-US" b="1" dirty="0" smtClean="0">
              <a:effectLst/>
            </a:rPr>
            <a:t>Y90.1 – Blood alcohol level of 20-39 mg/100 ml</a:t>
          </a:r>
          <a:endParaRPr lang="en-US" b="1" dirty="0">
            <a:effectLst/>
          </a:endParaRPr>
        </a:p>
      </dgm:t>
      <dgm:extLst>
        <a:ext uri="{E40237B7-FDA0-4F09-8148-C483321AD2D9}">
          <dgm14:cNvPr xmlns:dgm14="http://schemas.microsoft.com/office/drawing/2010/diagram" xmlns="" id="0" name="" descr="F10.229 – Alcohol dependence with intoxication, unspecified&#10;Y90.1 – Blood alcohol level of 20-39 mg/100 ml&#10;"/>
        </a:ext>
      </dgm:extLst>
    </dgm:pt>
    <dgm:pt modelId="{ADD96A0D-6C82-44F4-B69D-060A3C9CFDA7}" type="parTrans" cxnId="{D08DD468-4869-4339-977E-D23967E1D9D8}">
      <dgm:prSet/>
      <dgm:spPr/>
      <dgm:t>
        <a:bodyPr/>
        <a:lstStyle/>
        <a:p>
          <a:endParaRPr lang="en-US" b="0">
            <a:effectLst>
              <a:outerShdw blurRad="38100" dist="38100" dir="2700000" algn="tl">
                <a:srgbClr val="000000">
                  <a:alpha val="43137"/>
                </a:srgbClr>
              </a:outerShdw>
            </a:effectLst>
          </a:endParaRPr>
        </a:p>
      </dgm:t>
    </dgm:pt>
    <dgm:pt modelId="{240B57BF-A614-4AE3-A286-1B756F75EFC0}" type="sibTrans" cxnId="{D08DD468-4869-4339-977E-D23967E1D9D8}">
      <dgm:prSet/>
      <dgm:spPr/>
      <dgm:t>
        <a:bodyPr/>
        <a:lstStyle/>
        <a:p>
          <a:endParaRPr lang="en-US" b="0">
            <a:effectLst>
              <a:outerShdw blurRad="38100" dist="38100" dir="2700000" algn="tl">
                <a:srgbClr val="000000">
                  <a:alpha val="43137"/>
                </a:srgbClr>
              </a:outerShdw>
            </a:effectLst>
          </a:endParaRPr>
        </a:p>
      </dgm:t>
    </dgm:pt>
    <dgm:pt modelId="{C3BFC0CE-BE5F-4B4F-8C02-63E92C674732}" type="pres">
      <dgm:prSet presAssocID="{CA75DC57-4089-4412-B61B-13BE57798227}" presName="linear" presStyleCnt="0">
        <dgm:presLayoutVars>
          <dgm:animLvl val="lvl"/>
          <dgm:resizeHandles val="exact"/>
        </dgm:presLayoutVars>
      </dgm:prSet>
      <dgm:spPr/>
      <dgm:t>
        <a:bodyPr/>
        <a:lstStyle/>
        <a:p>
          <a:endParaRPr lang="en-US"/>
        </a:p>
      </dgm:t>
    </dgm:pt>
    <dgm:pt modelId="{BF351092-DBCC-4448-821D-95DB6451E5B8}" type="pres">
      <dgm:prSet presAssocID="{41241226-A4A2-4E88-B0D3-7D4EF31FE62F}" presName="parentText" presStyleLbl="node1" presStyleIdx="0" presStyleCnt="2">
        <dgm:presLayoutVars>
          <dgm:chMax val="0"/>
          <dgm:bulletEnabled val="1"/>
        </dgm:presLayoutVars>
      </dgm:prSet>
      <dgm:spPr/>
      <dgm:t>
        <a:bodyPr/>
        <a:lstStyle/>
        <a:p>
          <a:endParaRPr lang="en-US"/>
        </a:p>
      </dgm:t>
    </dgm:pt>
    <dgm:pt modelId="{165BD9A8-A3E5-4285-8442-7BBBEEC1CBBA}" type="pres">
      <dgm:prSet presAssocID="{0ACEA772-7780-405D-98E1-C0315810A9E4}" presName="spacer" presStyleCnt="0"/>
      <dgm:spPr/>
      <dgm:t>
        <a:bodyPr/>
        <a:lstStyle/>
        <a:p>
          <a:endParaRPr lang="en-US"/>
        </a:p>
      </dgm:t>
    </dgm:pt>
    <dgm:pt modelId="{F26108FB-B360-4F12-A59F-19C26F5E6FF2}" type="pres">
      <dgm:prSet presAssocID="{10445FF2-CF83-4B3A-A775-08A610D0B9A1}" presName="parentText" presStyleLbl="node1" presStyleIdx="1" presStyleCnt="2">
        <dgm:presLayoutVars>
          <dgm:chMax val="0"/>
          <dgm:bulletEnabled val="1"/>
        </dgm:presLayoutVars>
      </dgm:prSet>
      <dgm:spPr/>
      <dgm:t>
        <a:bodyPr/>
        <a:lstStyle/>
        <a:p>
          <a:endParaRPr lang="en-US"/>
        </a:p>
      </dgm:t>
    </dgm:pt>
  </dgm:ptLst>
  <dgm:cxnLst>
    <dgm:cxn modelId="{BC0AD28F-DB21-4680-995A-B63C1BFC6CC3}" type="presOf" srcId="{CA75DC57-4089-4412-B61B-13BE57798227}" destId="{C3BFC0CE-BE5F-4B4F-8C02-63E92C674732}" srcOrd="0" destOrd="0" presId="urn:microsoft.com/office/officeart/2005/8/layout/vList2"/>
    <dgm:cxn modelId="{4B3BC7D3-9030-445A-8753-8E2F0049778F}" srcId="{CA75DC57-4089-4412-B61B-13BE57798227}" destId="{41241226-A4A2-4E88-B0D3-7D4EF31FE62F}" srcOrd="0" destOrd="0" parTransId="{4FD88547-E125-4138-B9FA-10400950715E}" sibTransId="{0ACEA772-7780-405D-98E1-C0315810A9E4}"/>
    <dgm:cxn modelId="{A49E3FF8-B31B-4F20-B324-DEF78D8D84CD}" type="presOf" srcId="{10445FF2-CF83-4B3A-A775-08A610D0B9A1}" destId="{F26108FB-B360-4F12-A59F-19C26F5E6FF2}" srcOrd="0" destOrd="0" presId="urn:microsoft.com/office/officeart/2005/8/layout/vList2"/>
    <dgm:cxn modelId="{D08DD468-4869-4339-977E-D23967E1D9D8}" srcId="{CA75DC57-4089-4412-B61B-13BE57798227}" destId="{10445FF2-CF83-4B3A-A775-08A610D0B9A1}" srcOrd="1" destOrd="0" parTransId="{ADD96A0D-6C82-44F4-B69D-060A3C9CFDA7}" sibTransId="{240B57BF-A614-4AE3-A286-1B756F75EFC0}"/>
    <dgm:cxn modelId="{D1144DC8-7637-4B16-BDFD-FA10B93D353A}" type="presOf" srcId="{41241226-A4A2-4E88-B0D3-7D4EF31FE62F}" destId="{BF351092-DBCC-4448-821D-95DB6451E5B8}" srcOrd="0" destOrd="0" presId="urn:microsoft.com/office/officeart/2005/8/layout/vList2"/>
    <dgm:cxn modelId="{B99C7DF6-BC70-4C95-9A47-89AD0D52E140}" type="presParOf" srcId="{C3BFC0CE-BE5F-4B4F-8C02-63E92C674732}" destId="{BF351092-DBCC-4448-821D-95DB6451E5B8}" srcOrd="0" destOrd="0" presId="urn:microsoft.com/office/officeart/2005/8/layout/vList2"/>
    <dgm:cxn modelId="{2FF737FE-FAC8-46FE-819D-4DD366BC2C06}" type="presParOf" srcId="{C3BFC0CE-BE5F-4B4F-8C02-63E92C674732}" destId="{165BD9A8-A3E5-4285-8442-7BBBEEC1CBBA}" srcOrd="1" destOrd="0" presId="urn:microsoft.com/office/officeart/2005/8/layout/vList2"/>
    <dgm:cxn modelId="{B035E99D-5ECA-4036-87A9-7CF6A824A746}" type="presParOf" srcId="{C3BFC0CE-BE5F-4B4F-8C02-63E92C674732}" destId="{F26108FB-B360-4F12-A59F-19C26F5E6FF2}" srcOrd="2" destOrd="0" presId="urn:microsoft.com/office/officeart/2005/8/layout/vList2"/>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E8CB458-7DE2-49FC-80B8-7F7BADE2DD34}" type="doc">
      <dgm:prSet loTypeId="urn:microsoft.com/office/officeart/2005/8/layout/default#8" loCatId="list" qsTypeId="urn:microsoft.com/office/officeart/2005/8/quickstyle/simple5" qsCatId="simple" csTypeId="urn:microsoft.com/office/officeart/2005/8/colors/accent6_3" csCatId="accent6" phldr="1"/>
      <dgm:spPr/>
      <dgm:t>
        <a:bodyPr/>
        <a:lstStyle/>
        <a:p>
          <a:endParaRPr lang="en-US"/>
        </a:p>
      </dgm:t>
    </dgm:pt>
    <dgm:pt modelId="{45B24376-75A8-4D89-8DC3-5316511C2887}">
      <dgm:prSet phldrT="[Text]" custT="1"/>
      <dgm:spPr/>
      <dgm:t>
        <a:bodyPr/>
        <a:lstStyle/>
        <a:p>
          <a:r>
            <a:rPr lang="en-US" sz="2800" b="1" dirty="0" smtClean="0"/>
            <a:t>G81</a:t>
          </a:r>
          <a:r>
            <a:rPr lang="en-US" sz="2800" dirty="0" smtClean="0"/>
            <a:t> </a:t>
          </a:r>
        </a:p>
        <a:p>
          <a:r>
            <a:rPr lang="en-US" sz="2800" dirty="0" smtClean="0"/>
            <a:t> Hemiplegia and hemiparesis</a:t>
          </a:r>
          <a:endParaRPr lang="en-US" sz="2800" dirty="0"/>
        </a:p>
      </dgm:t>
      <dgm:extLst>
        <a:ext uri="{E40237B7-FDA0-4F09-8148-C483321AD2D9}">
          <dgm14:cNvPr xmlns:dgm14="http://schemas.microsoft.com/office/drawing/2010/diagram" xmlns="" id="0" name="" descr="G81 &#10; Hemiplegia and hemiparesis&#10;G82&#10;  Paraplegia (paraparesis) and quadriplegia (quadriparesis)&#10;G83&#10;Other paralytic syndromes&#10;"/>
        </a:ext>
      </dgm:extLst>
    </dgm:pt>
    <dgm:pt modelId="{87478076-9EA9-475A-B85D-B460CC6D5F7B}" type="parTrans" cxnId="{3EA435A3-32D1-4D1E-96A6-464E6A749D71}">
      <dgm:prSet/>
      <dgm:spPr/>
      <dgm:t>
        <a:bodyPr/>
        <a:lstStyle/>
        <a:p>
          <a:endParaRPr lang="en-US"/>
        </a:p>
      </dgm:t>
    </dgm:pt>
    <dgm:pt modelId="{EEA70629-554F-4A44-8039-6AFBC0FA334B}" type="sibTrans" cxnId="{3EA435A3-32D1-4D1E-96A6-464E6A749D71}">
      <dgm:prSet/>
      <dgm:spPr/>
      <dgm:t>
        <a:bodyPr/>
        <a:lstStyle/>
        <a:p>
          <a:endParaRPr lang="en-US"/>
        </a:p>
      </dgm:t>
    </dgm:pt>
    <dgm:pt modelId="{24B2A975-127F-4518-9B87-1D84AD37194F}">
      <dgm:prSet phldrT="[Text]" custT="1"/>
      <dgm:spPr/>
      <dgm:t>
        <a:bodyPr/>
        <a:lstStyle/>
        <a:p>
          <a:r>
            <a:rPr lang="en-US" sz="2800" b="1" dirty="0" smtClean="0"/>
            <a:t>G82</a:t>
          </a:r>
        </a:p>
        <a:p>
          <a:r>
            <a:rPr lang="en-US" sz="2800" dirty="0" smtClean="0"/>
            <a:t>  Paraplegia (paraparesis) and quadriplegia (quadriparesis)</a:t>
          </a:r>
          <a:endParaRPr lang="en-US" sz="2800" dirty="0"/>
        </a:p>
      </dgm:t>
      <dgm:extLst>
        <a:ext uri="{E40237B7-FDA0-4F09-8148-C483321AD2D9}">
          <dgm14:cNvPr xmlns:dgm14="http://schemas.microsoft.com/office/drawing/2010/diagram" xmlns="" id="0" name="" descr="G81 &#10; Hemiplegia and hemiparesis&#10;G82&#10;  Paraplegia (paraparesis) and quadriplegia (quadriparesis)&#10;G83&#10;Other paralytic syndromes&#10;"/>
        </a:ext>
      </dgm:extLst>
    </dgm:pt>
    <dgm:pt modelId="{BE2340EC-B92A-44C8-9C71-711CA2ECFFDF}" type="parTrans" cxnId="{BA06F3D0-DCDB-4052-9C7A-C5551538127F}">
      <dgm:prSet/>
      <dgm:spPr/>
      <dgm:t>
        <a:bodyPr/>
        <a:lstStyle/>
        <a:p>
          <a:endParaRPr lang="en-US"/>
        </a:p>
      </dgm:t>
    </dgm:pt>
    <dgm:pt modelId="{4A690BB6-611B-4207-952E-022C1BFD4C13}" type="sibTrans" cxnId="{BA06F3D0-DCDB-4052-9C7A-C5551538127F}">
      <dgm:prSet/>
      <dgm:spPr/>
      <dgm:t>
        <a:bodyPr/>
        <a:lstStyle/>
        <a:p>
          <a:endParaRPr lang="en-US"/>
        </a:p>
      </dgm:t>
    </dgm:pt>
    <dgm:pt modelId="{295B0150-3172-4913-B1F6-E15E3AF0A1E3}">
      <dgm:prSet phldrT="[Text]" custT="1"/>
      <dgm:spPr/>
      <dgm:t>
        <a:bodyPr/>
        <a:lstStyle/>
        <a:p>
          <a:r>
            <a:rPr lang="en-US" sz="2800" b="1" dirty="0" smtClean="0"/>
            <a:t>G83</a:t>
          </a:r>
        </a:p>
        <a:p>
          <a:r>
            <a:rPr lang="en-US" sz="2800" dirty="0" smtClean="0"/>
            <a:t>Other paralytic syndromes</a:t>
          </a:r>
          <a:endParaRPr lang="en-US" sz="2800" dirty="0"/>
        </a:p>
      </dgm:t>
      <dgm:extLst>
        <a:ext uri="{E40237B7-FDA0-4F09-8148-C483321AD2D9}">
          <dgm14:cNvPr xmlns:dgm14="http://schemas.microsoft.com/office/drawing/2010/diagram" xmlns="" id="0" name="" descr="G81 &#10; Hemiplegia and hemiparesis&#10;G82&#10;  Paraplegia (paraparesis) and quadriplegia (quadriparesis)&#10;G83&#10;Other paralytic syndromes&#10;"/>
        </a:ext>
      </dgm:extLst>
    </dgm:pt>
    <dgm:pt modelId="{D096D8B6-9826-4A25-A7C0-3E0609C25A61}" type="parTrans" cxnId="{FCCC823E-3265-4852-BD2D-AC48664CBF83}">
      <dgm:prSet/>
      <dgm:spPr/>
      <dgm:t>
        <a:bodyPr/>
        <a:lstStyle/>
        <a:p>
          <a:endParaRPr lang="en-US"/>
        </a:p>
      </dgm:t>
    </dgm:pt>
    <dgm:pt modelId="{8FF70BD3-AC5F-4F2B-8F15-7ACECAE59872}" type="sibTrans" cxnId="{FCCC823E-3265-4852-BD2D-AC48664CBF83}">
      <dgm:prSet/>
      <dgm:spPr/>
      <dgm:t>
        <a:bodyPr/>
        <a:lstStyle/>
        <a:p>
          <a:endParaRPr lang="en-US"/>
        </a:p>
      </dgm:t>
    </dgm:pt>
    <dgm:pt modelId="{1402111A-1B66-4C9A-BE49-9C5B1A2A0355}" type="pres">
      <dgm:prSet presAssocID="{1E8CB458-7DE2-49FC-80B8-7F7BADE2DD34}" presName="diagram" presStyleCnt="0">
        <dgm:presLayoutVars>
          <dgm:dir/>
          <dgm:resizeHandles val="exact"/>
        </dgm:presLayoutVars>
      </dgm:prSet>
      <dgm:spPr/>
      <dgm:t>
        <a:bodyPr/>
        <a:lstStyle/>
        <a:p>
          <a:endParaRPr lang="en-US"/>
        </a:p>
      </dgm:t>
    </dgm:pt>
    <dgm:pt modelId="{1EABA026-73CC-46FE-95BA-0B913B8D33A8}" type="pres">
      <dgm:prSet presAssocID="{45B24376-75A8-4D89-8DC3-5316511C2887}" presName="node" presStyleLbl="node1" presStyleIdx="0" presStyleCnt="3">
        <dgm:presLayoutVars>
          <dgm:bulletEnabled val="1"/>
        </dgm:presLayoutVars>
      </dgm:prSet>
      <dgm:spPr>
        <a:prstGeom prst="round2DiagRect">
          <a:avLst/>
        </a:prstGeom>
      </dgm:spPr>
      <dgm:t>
        <a:bodyPr/>
        <a:lstStyle/>
        <a:p>
          <a:endParaRPr lang="en-US"/>
        </a:p>
      </dgm:t>
    </dgm:pt>
    <dgm:pt modelId="{550527AF-7D17-4F75-B5C7-53E1C0F22B63}" type="pres">
      <dgm:prSet presAssocID="{EEA70629-554F-4A44-8039-6AFBC0FA334B}" presName="sibTrans" presStyleCnt="0"/>
      <dgm:spPr/>
    </dgm:pt>
    <dgm:pt modelId="{3A2C5D10-20DE-4381-AB87-15B3D64910EC}" type="pres">
      <dgm:prSet presAssocID="{24B2A975-127F-4518-9B87-1D84AD37194F}" presName="node" presStyleLbl="node1" presStyleIdx="1" presStyleCnt="3">
        <dgm:presLayoutVars>
          <dgm:bulletEnabled val="1"/>
        </dgm:presLayoutVars>
      </dgm:prSet>
      <dgm:spPr>
        <a:prstGeom prst="round2DiagRect">
          <a:avLst/>
        </a:prstGeom>
      </dgm:spPr>
      <dgm:t>
        <a:bodyPr/>
        <a:lstStyle/>
        <a:p>
          <a:endParaRPr lang="en-US"/>
        </a:p>
      </dgm:t>
    </dgm:pt>
    <dgm:pt modelId="{45548D25-ADF3-4C9B-A579-D1FF5E18A91D}" type="pres">
      <dgm:prSet presAssocID="{4A690BB6-611B-4207-952E-022C1BFD4C13}" presName="sibTrans" presStyleCnt="0"/>
      <dgm:spPr/>
    </dgm:pt>
    <dgm:pt modelId="{8ED543EF-7E50-4ED5-BCFB-0EA093694CB1}" type="pres">
      <dgm:prSet presAssocID="{295B0150-3172-4913-B1F6-E15E3AF0A1E3}" presName="node" presStyleLbl="node1" presStyleIdx="2" presStyleCnt="3">
        <dgm:presLayoutVars>
          <dgm:bulletEnabled val="1"/>
        </dgm:presLayoutVars>
      </dgm:prSet>
      <dgm:spPr>
        <a:prstGeom prst="round2DiagRect">
          <a:avLst/>
        </a:prstGeom>
      </dgm:spPr>
      <dgm:t>
        <a:bodyPr/>
        <a:lstStyle/>
        <a:p>
          <a:endParaRPr lang="en-US"/>
        </a:p>
      </dgm:t>
    </dgm:pt>
  </dgm:ptLst>
  <dgm:cxnLst>
    <dgm:cxn modelId="{388A5184-C32F-4573-BEF7-674E5DB24A60}" type="presOf" srcId="{45B24376-75A8-4D89-8DC3-5316511C2887}" destId="{1EABA026-73CC-46FE-95BA-0B913B8D33A8}" srcOrd="0" destOrd="0" presId="urn:microsoft.com/office/officeart/2005/8/layout/default#8"/>
    <dgm:cxn modelId="{F9B37244-6654-4E90-96D5-58E80825BFB4}" type="presOf" srcId="{24B2A975-127F-4518-9B87-1D84AD37194F}" destId="{3A2C5D10-20DE-4381-AB87-15B3D64910EC}" srcOrd="0" destOrd="0" presId="urn:microsoft.com/office/officeart/2005/8/layout/default#8"/>
    <dgm:cxn modelId="{FCCC823E-3265-4852-BD2D-AC48664CBF83}" srcId="{1E8CB458-7DE2-49FC-80B8-7F7BADE2DD34}" destId="{295B0150-3172-4913-B1F6-E15E3AF0A1E3}" srcOrd="2" destOrd="0" parTransId="{D096D8B6-9826-4A25-A7C0-3E0609C25A61}" sibTransId="{8FF70BD3-AC5F-4F2B-8F15-7ACECAE59872}"/>
    <dgm:cxn modelId="{FEB83EA3-CE4F-4503-A967-41ADC172C3B8}" type="presOf" srcId="{1E8CB458-7DE2-49FC-80B8-7F7BADE2DD34}" destId="{1402111A-1B66-4C9A-BE49-9C5B1A2A0355}" srcOrd="0" destOrd="0" presId="urn:microsoft.com/office/officeart/2005/8/layout/default#8"/>
    <dgm:cxn modelId="{BA06F3D0-DCDB-4052-9C7A-C5551538127F}" srcId="{1E8CB458-7DE2-49FC-80B8-7F7BADE2DD34}" destId="{24B2A975-127F-4518-9B87-1D84AD37194F}" srcOrd="1" destOrd="0" parTransId="{BE2340EC-B92A-44C8-9C71-711CA2ECFFDF}" sibTransId="{4A690BB6-611B-4207-952E-022C1BFD4C13}"/>
    <dgm:cxn modelId="{DCB1E0B7-5DEC-4879-8D20-E46ADFBD813D}" type="presOf" srcId="{295B0150-3172-4913-B1F6-E15E3AF0A1E3}" destId="{8ED543EF-7E50-4ED5-BCFB-0EA093694CB1}" srcOrd="0" destOrd="0" presId="urn:microsoft.com/office/officeart/2005/8/layout/default#8"/>
    <dgm:cxn modelId="{3EA435A3-32D1-4D1E-96A6-464E6A749D71}" srcId="{1E8CB458-7DE2-49FC-80B8-7F7BADE2DD34}" destId="{45B24376-75A8-4D89-8DC3-5316511C2887}" srcOrd="0" destOrd="0" parTransId="{87478076-9EA9-475A-B85D-B460CC6D5F7B}" sibTransId="{EEA70629-554F-4A44-8039-6AFBC0FA334B}"/>
    <dgm:cxn modelId="{FBC35470-D71B-46CD-97EC-F67F4CBF7387}" type="presParOf" srcId="{1402111A-1B66-4C9A-BE49-9C5B1A2A0355}" destId="{1EABA026-73CC-46FE-95BA-0B913B8D33A8}" srcOrd="0" destOrd="0" presId="urn:microsoft.com/office/officeart/2005/8/layout/default#8"/>
    <dgm:cxn modelId="{700349A7-5AA1-458B-AC17-628455769312}" type="presParOf" srcId="{1402111A-1B66-4C9A-BE49-9C5B1A2A0355}" destId="{550527AF-7D17-4F75-B5C7-53E1C0F22B63}" srcOrd="1" destOrd="0" presId="urn:microsoft.com/office/officeart/2005/8/layout/default#8"/>
    <dgm:cxn modelId="{B53B2003-A7F5-4A84-B196-F4FAE91EA9F0}" type="presParOf" srcId="{1402111A-1B66-4C9A-BE49-9C5B1A2A0355}" destId="{3A2C5D10-20DE-4381-AB87-15B3D64910EC}" srcOrd="2" destOrd="0" presId="urn:microsoft.com/office/officeart/2005/8/layout/default#8"/>
    <dgm:cxn modelId="{2E51CC0D-8C19-48C1-B196-61EB1881CD89}" type="presParOf" srcId="{1402111A-1B66-4C9A-BE49-9C5B1A2A0355}" destId="{45548D25-ADF3-4C9B-A579-D1FF5E18A91D}" srcOrd="3" destOrd="0" presId="urn:microsoft.com/office/officeart/2005/8/layout/default#8"/>
    <dgm:cxn modelId="{83525D13-087D-42F7-9257-005E008F0818}" type="presParOf" srcId="{1402111A-1B66-4C9A-BE49-9C5B1A2A0355}" destId="{8ED543EF-7E50-4ED5-BCFB-0EA093694CB1}" srcOrd="4" destOrd="0" presId="urn:microsoft.com/office/officeart/2005/8/layout/default#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F727493-0E62-4672-88A4-544159901505}" type="doc">
      <dgm:prSet loTypeId="urn:microsoft.com/office/officeart/2005/8/layout/lProcess2" loCatId="list" qsTypeId="urn:microsoft.com/office/officeart/2005/8/quickstyle/3d1" qsCatId="3D" csTypeId="urn:microsoft.com/office/officeart/2005/8/colors/accent6_2" csCatId="accent6" phldr="1"/>
      <dgm:spPr/>
      <dgm:t>
        <a:bodyPr/>
        <a:lstStyle/>
        <a:p>
          <a:endParaRPr lang="en-US"/>
        </a:p>
      </dgm:t>
    </dgm:pt>
    <dgm:pt modelId="{676262F7-654B-4D15-921F-5D7EE4B965F1}">
      <dgm:prSet/>
      <dgm:spPr/>
      <dgm:t>
        <a:bodyPr/>
        <a:lstStyle/>
        <a:p>
          <a:pPr rtl="0">
            <a:lnSpc>
              <a:spcPts val="4000"/>
            </a:lnSpc>
          </a:pPr>
          <a:r>
            <a:rPr lang="en-US" b="1" smtClean="0">
              <a:solidFill>
                <a:schemeClr val="tx1"/>
              </a:solidFill>
              <a:effectLst>
                <a:outerShdw blurRad="38100" dist="38100" dir="2700000" algn="tl">
                  <a:srgbClr val="000000">
                    <a:alpha val="43137"/>
                  </a:srgbClr>
                </a:outerShdw>
              </a:effectLst>
            </a:rPr>
            <a:t>G40 </a:t>
          </a:r>
        </a:p>
        <a:p>
          <a:pPr rtl="0">
            <a:lnSpc>
              <a:spcPts val="4000"/>
            </a:lnSpc>
          </a:pPr>
          <a:r>
            <a:rPr lang="en-US" b="1" smtClean="0">
              <a:solidFill>
                <a:schemeClr val="tx1"/>
              </a:solidFill>
              <a:effectLst>
                <a:outerShdw blurRad="38100" dist="38100" dir="2700000" algn="tl">
                  <a:srgbClr val="000000">
                    <a:alpha val="43137"/>
                  </a:srgbClr>
                </a:outerShdw>
              </a:effectLst>
            </a:rPr>
            <a:t>Epilepsy </a:t>
          </a:r>
          <a:r>
            <a:rPr lang="en-US" b="1" dirty="0" smtClean="0">
              <a:solidFill>
                <a:schemeClr val="tx1"/>
              </a:solidFill>
              <a:effectLst>
                <a:outerShdw blurRad="38100" dist="38100" dir="2700000" algn="tl">
                  <a:srgbClr val="000000">
                    <a:alpha val="43137"/>
                  </a:srgbClr>
                </a:outerShdw>
              </a:effectLst>
            </a:rPr>
            <a:t>and recurrent seizures</a:t>
          </a:r>
          <a:endParaRPr lang="en-US" b="1" dirty="0">
            <a:solidFill>
              <a:schemeClr val="tx1"/>
            </a:solidFill>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G40 Epilepsy and recurrent seizures&#10;Terminology update: localization-related idiopathic epilepsy, generalized idiopathic epilepsy, and special epileptic syndromes&#10;Note: the following terms are to be considered equivalent to intractable: pharmacoresistant (pharmacologically resistant), treatment resistant, refractory (medically) and poorly controlled&#10;"/>
        </a:ext>
      </dgm:extLst>
    </dgm:pt>
    <dgm:pt modelId="{7C79E92A-576F-438E-8121-27ED21FAF595}" type="parTrans" cxnId="{135CBE81-4369-4036-95E0-8CE761A6BA2F}">
      <dgm:prSet/>
      <dgm:spPr/>
      <dgm:t>
        <a:bodyPr/>
        <a:lstStyle/>
        <a:p>
          <a:endParaRPr lang="en-US"/>
        </a:p>
      </dgm:t>
    </dgm:pt>
    <dgm:pt modelId="{4439063C-3A2A-4E66-B91C-656826EF4CA1}" type="sibTrans" cxnId="{135CBE81-4369-4036-95E0-8CE761A6BA2F}">
      <dgm:prSet/>
      <dgm:spPr/>
      <dgm:t>
        <a:bodyPr/>
        <a:lstStyle/>
        <a:p>
          <a:endParaRPr lang="en-US"/>
        </a:p>
      </dgm:t>
    </dgm:pt>
    <dgm:pt modelId="{7E677743-286B-42E1-84BE-20E14B30E3F3}">
      <dgm:prSet custT="1"/>
      <dgm:spPr/>
      <dgm:t>
        <a:bodyPr/>
        <a:lstStyle/>
        <a:p>
          <a:pPr rtl="0"/>
          <a:r>
            <a:rPr lang="en-US" sz="2800" dirty="0" smtClean="0"/>
            <a:t>Terminology update: localization-related idiopathic epilepsy, generalized idiopathic epilepsy, and special epileptic syndromes</a:t>
          </a:r>
          <a:endParaRPr lang="en-US" sz="2800" dirty="0"/>
        </a:p>
      </dgm:t>
      <dgm:extLst>
        <a:ext uri="{E40237B7-FDA0-4F09-8148-C483321AD2D9}">
          <dgm14:cNvPr xmlns:dgm14="http://schemas.microsoft.com/office/drawing/2010/diagram" xmlns="" id="0" name="" descr="G40 Epilepsy and recurrent seizures&#10;Terminology update: localization-related idiopathic epilepsy, generalized idiopathic epilepsy, and special epileptic syndromes&#10;Note: the following terms are to be considered equivalent to intractable: pharmacoresistant (pharmacologically resistant), treatment resistant, refractory (medically) and poorly controlled&#10;"/>
        </a:ext>
      </dgm:extLst>
    </dgm:pt>
    <dgm:pt modelId="{8D30B23B-D55B-4ABA-BAF6-2D45966801FA}" type="parTrans" cxnId="{300A8D4C-2AEB-4433-9C01-E242E03AD455}">
      <dgm:prSet/>
      <dgm:spPr/>
      <dgm:t>
        <a:bodyPr/>
        <a:lstStyle/>
        <a:p>
          <a:endParaRPr lang="en-US"/>
        </a:p>
      </dgm:t>
    </dgm:pt>
    <dgm:pt modelId="{E02655F6-FF5B-48A8-AF4C-5C7BA8405F3B}" type="sibTrans" cxnId="{300A8D4C-2AEB-4433-9C01-E242E03AD455}">
      <dgm:prSet/>
      <dgm:spPr/>
      <dgm:t>
        <a:bodyPr/>
        <a:lstStyle/>
        <a:p>
          <a:endParaRPr lang="en-US"/>
        </a:p>
      </dgm:t>
    </dgm:pt>
    <dgm:pt modelId="{407D3FD8-26C6-470B-948B-FEC60F408A27}">
      <dgm:prSet custT="1"/>
      <dgm:spPr/>
      <dgm:t>
        <a:bodyPr/>
        <a:lstStyle/>
        <a:p>
          <a:pPr rtl="0"/>
          <a:r>
            <a:rPr lang="en-US" sz="2800" dirty="0" smtClean="0"/>
            <a:t>Note: the following terms are to be considered equivalent to intractable: pharmacoresistant (pharmacologically resistant), treatment resistant, refractory (medically) and poorly controlled</a:t>
          </a:r>
          <a:endParaRPr lang="en-US" sz="2800" dirty="0"/>
        </a:p>
      </dgm:t>
      <dgm:extLst>
        <a:ext uri="{E40237B7-FDA0-4F09-8148-C483321AD2D9}">
          <dgm14:cNvPr xmlns:dgm14="http://schemas.microsoft.com/office/drawing/2010/diagram" xmlns="" id="0" name="" descr="G40 Epilepsy and recurrent seizures&#10;Terminology update: localization-related idiopathic epilepsy, generalized idiopathic epilepsy, and special epileptic syndromes&#10;Note: the following terms are to be considered equivalent to intractable: pharmacoresistant (pharmacologically resistant), treatment resistant, refractory (medically) and poorly controlled&#10;"/>
        </a:ext>
      </dgm:extLst>
    </dgm:pt>
    <dgm:pt modelId="{B60FCB7A-DF1A-458F-80F4-8EB8EBFF89A1}" type="parTrans" cxnId="{2060716F-A72D-487C-A4BE-93F89C4E42B4}">
      <dgm:prSet/>
      <dgm:spPr/>
      <dgm:t>
        <a:bodyPr/>
        <a:lstStyle/>
        <a:p>
          <a:endParaRPr lang="en-US"/>
        </a:p>
      </dgm:t>
    </dgm:pt>
    <dgm:pt modelId="{3EF568EC-9A1D-4C16-ADCE-139D29C6D5F0}" type="sibTrans" cxnId="{2060716F-A72D-487C-A4BE-93F89C4E42B4}">
      <dgm:prSet/>
      <dgm:spPr/>
      <dgm:t>
        <a:bodyPr/>
        <a:lstStyle/>
        <a:p>
          <a:endParaRPr lang="en-US"/>
        </a:p>
      </dgm:t>
    </dgm:pt>
    <dgm:pt modelId="{C2B6B974-3689-4FBC-9E57-D8C90133C68A}" type="pres">
      <dgm:prSet presAssocID="{DF727493-0E62-4672-88A4-544159901505}" presName="theList" presStyleCnt="0">
        <dgm:presLayoutVars>
          <dgm:dir/>
          <dgm:animLvl val="lvl"/>
          <dgm:resizeHandles val="exact"/>
        </dgm:presLayoutVars>
      </dgm:prSet>
      <dgm:spPr/>
      <dgm:t>
        <a:bodyPr/>
        <a:lstStyle/>
        <a:p>
          <a:endParaRPr lang="en-US"/>
        </a:p>
      </dgm:t>
    </dgm:pt>
    <dgm:pt modelId="{EACF115D-95FE-479C-A89B-F45A9A77EC83}" type="pres">
      <dgm:prSet presAssocID="{676262F7-654B-4D15-921F-5D7EE4B965F1}" presName="compNode" presStyleCnt="0"/>
      <dgm:spPr/>
    </dgm:pt>
    <dgm:pt modelId="{4FF879F5-AFF9-4B00-9D7B-8824DACCBE1C}" type="pres">
      <dgm:prSet presAssocID="{676262F7-654B-4D15-921F-5D7EE4B965F1}" presName="aNode" presStyleLbl="bgShp" presStyleIdx="0" presStyleCnt="1"/>
      <dgm:spPr/>
      <dgm:t>
        <a:bodyPr/>
        <a:lstStyle/>
        <a:p>
          <a:endParaRPr lang="en-US"/>
        </a:p>
      </dgm:t>
    </dgm:pt>
    <dgm:pt modelId="{2701FDC9-70DD-4646-BEE3-312D0B682539}" type="pres">
      <dgm:prSet presAssocID="{676262F7-654B-4D15-921F-5D7EE4B965F1}" presName="textNode" presStyleLbl="bgShp" presStyleIdx="0" presStyleCnt="1"/>
      <dgm:spPr/>
      <dgm:t>
        <a:bodyPr/>
        <a:lstStyle/>
        <a:p>
          <a:endParaRPr lang="en-US"/>
        </a:p>
      </dgm:t>
    </dgm:pt>
    <dgm:pt modelId="{1C33E1A7-CD4D-40E9-923F-647633FD59CD}" type="pres">
      <dgm:prSet presAssocID="{676262F7-654B-4D15-921F-5D7EE4B965F1}" presName="compChildNode" presStyleCnt="0"/>
      <dgm:spPr/>
    </dgm:pt>
    <dgm:pt modelId="{4A2EF5F3-5F75-4640-B5A2-650D6EAB6767}" type="pres">
      <dgm:prSet presAssocID="{676262F7-654B-4D15-921F-5D7EE4B965F1}" presName="theInnerList" presStyleCnt="0"/>
      <dgm:spPr/>
    </dgm:pt>
    <dgm:pt modelId="{BEF344F2-D76A-4C5B-A15E-4ED238DB1C21}" type="pres">
      <dgm:prSet presAssocID="{7E677743-286B-42E1-84BE-20E14B30E3F3}" presName="childNode" presStyleLbl="node1" presStyleIdx="0" presStyleCnt="2" custScaleX="103406" custScaleY="110000">
        <dgm:presLayoutVars>
          <dgm:bulletEnabled val="1"/>
        </dgm:presLayoutVars>
      </dgm:prSet>
      <dgm:spPr/>
      <dgm:t>
        <a:bodyPr/>
        <a:lstStyle/>
        <a:p>
          <a:endParaRPr lang="en-US"/>
        </a:p>
      </dgm:t>
    </dgm:pt>
    <dgm:pt modelId="{BE0B6A71-5B06-42E7-9F3E-ED33F9765E59}" type="pres">
      <dgm:prSet presAssocID="{7E677743-286B-42E1-84BE-20E14B30E3F3}" presName="aSpace2" presStyleCnt="0"/>
      <dgm:spPr/>
    </dgm:pt>
    <dgm:pt modelId="{50B305ED-CD7A-4351-A336-A46BD28882EF}" type="pres">
      <dgm:prSet presAssocID="{407D3FD8-26C6-470B-948B-FEC60F408A27}" presName="childNode" presStyleLbl="node1" presStyleIdx="1" presStyleCnt="2" custScaleX="103406" custScaleY="110000">
        <dgm:presLayoutVars>
          <dgm:bulletEnabled val="1"/>
        </dgm:presLayoutVars>
      </dgm:prSet>
      <dgm:spPr/>
      <dgm:t>
        <a:bodyPr/>
        <a:lstStyle/>
        <a:p>
          <a:endParaRPr lang="en-US"/>
        </a:p>
      </dgm:t>
    </dgm:pt>
  </dgm:ptLst>
  <dgm:cxnLst>
    <dgm:cxn modelId="{CB8A287E-F8B0-4032-A941-226C4A4B923E}" type="presOf" srcId="{DF727493-0E62-4672-88A4-544159901505}" destId="{C2B6B974-3689-4FBC-9E57-D8C90133C68A}" srcOrd="0" destOrd="0" presId="urn:microsoft.com/office/officeart/2005/8/layout/lProcess2"/>
    <dgm:cxn modelId="{E58355BB-90FA-4B97-A77C-97E66809A256}" type="presOf" srcId="{407D3FD8-26C6-470B-948B-FEC60F408A27}" destId="{50B305ED-CD7A-4351-A336-A46BD28882EF}" srcOrd="0" destOrd="0" presId="urn:microsoft.com/office/officeart/2005/8/layout/lProcess2"/>
    <dgm:cxn modelId="{79EC12DD-2E92-4E03-86CC-BCF8373E4DE8}" type="presOf" srcId="{7E677743-286B-42E1-84BE-20E14B30E3F3}" destId="{BEF344F2-D76A-4C5B-A15E-4ED238DB1C21}" srcOrd="0" destOrd="0" presId="urn:microsoft.com/office/officeart/2005/8/layout/lProcess2"/>
    <dgm:cxn modelId="{AED5F3BA-D039-499F-81AE-7F6A73653F8C}" type="presOf" srcId="{676262F7-654B-4D15-921F-5D7EE4B965F1}" destId="{4FF879F5-AFF9-4B00-9D7B-8824DACCBE1C}" srcOrd="0" destOrd="0" presId="urn:microsoft.com/office/officeart/2005/8/layout/lProcess2"/>
    <dgm:cxn modelId="{52619121-1385-4796-9285-E944AFFDBF27}" type="presOf" srcId="{676262F7-654B-4D15-921F-5D7EE4B965F1}" destId="{2701FDC9-70DD-4646-BEE3-312D0B682539}" srcOrd="1" destOrd="0" presId="urn:microsoft.com/office/officeart/2005/8/layout/lProcess2"/>
    <dgm:cxn modelId="{135CBE81-4369-4036-95E0-8CE761A6BA2F}" srcId="{DF727493-0E62-4672-88A4-544159901505}" destId="{676262F7-654B-4D15-921F-5D7EE4B965F1}" srcOrd="0" destOrd="0" parTransId="{7C79E92A-576F-438E-8121-27ED21FAF595}" sibTransId="{4439063C-3A2A-4E66-B91C-656826EF4CA1}"/>
    <dgm:cxn modelId="{2060716F-A72D-487C-A4BE-93F89C4E42B4}" srcId="{676262F7-654B-4D15-921F-5D7EE4B965F1}" destId="{407D3FD8-26C6-470B-948B-FEC60F408A27}" srcOrd="1" destOrd="0" parTransId="{B60FCB7A-DF1A-458F-80F4-8EB8EBFF89A1}" sibTransId="{3EF568EC-9A1D-4C16-ADCE-139D29C6D5F0}"/>
    <dgm:cxn modelId="{300A8D4C-2AEB-4433-9C01-E242E03AD455}" srcId="{676262F7-654B-4D15-921F-5D7EE4B965F1}" destId="{7E677743-286B-42E1-84BE-20E14B30E3F3}" srcOrd="0" destOrd="0" parTransId="{8D30B23B-D55B-4ABA-BAF6-2D45966801FA}" sibTransId="{E02655F6-FF5B-48A8-AF4C-5C7BA8405F3B}"/>
    <dgm:cxn modelId="{BB5FC8E0-B0CB-4EB6-8E6E-3E7629011D84}" type="presParOf" srcId="{C2B6B974-3689-4FBC-9E57-D8C90133C68A}" destId="{EACF115D-95FE-479C-A89B-F45A9A77EC83}" srcOrd="0" destOrd="0" presId="urn:microsoft.com/office/officeart/2005/8/layout/lProcess2"/>
    <dgm:cxn modelId="{85A9127F-6DC6-4268-B695-625C9DF0D627}" type="presParOf" srcId="{EACF115D-95FE-479C-A89B-F45A9A77EC83}" destId="{4FF879F5-AFF9-4B00-9D7B-8824DACCBE1C}" srcOrd="0" destOrd="0" presId="urn:microsoft.com/office/officeart/2005/8/layout/lProcess2"/>
    <dgm:cxn modelId="{02C714DE-72C6-4A1F-AFE1-E0EFFF57F6FD}" type="presParOf" srcId="{EACF115D-95FE-479C-A89B-F45A9A77EC83}" destId="{2701FDC9-70DD-4646-BEE3-312D0B682539}" srcOrd="1" destOrd="0" presId="urn:microsoft.com/office/officeart/2005/8/layout/lProcess2"/>
    <dgm:cxn modelId="{9EDAB7A6-2A81-4DAB-984A-D48D3A6F50A9}" type="presParOf" srcId="{EACF115D-95FE-479C-A89B-F45A9A77EC83}" destId="{1C33E1A7-CD4D-40E9-923F-647633FD59CD}" srcOrd="2" destOrd="0" presId="urn:microsoft.com/office/officeart/2005/8/layout/lProcess2"/>
    <dgm:cxn modelId="{B463D22B-3D03-4B9F-92ED-A6514A761B67}" type="presParOf" srcId="{1C33E1A7-CD4D-40E9-923F-647633FD59CD}" destId="{4A2EF5F3-5F75-4640-B5A2-650D6EAB6767}" srcOrd="0" destOrd="0" presId="urn:microsoft.com/office/officeart/2005/8/layout/lProcess2"/>
    <dgm:cxn modelId="{19424765-7743-4634-97B0-4FE15DD77005}" type="presParOf" srcId="{4A2EF5F3-5F75-4640-B5A2-650D6EAB6767}" destId="{BEF344F2-D76A-4C5B-A15E-4ED238DB1C21}" srcOrd="0" destOrd="0" presId="urn:microsoft.com/office/officeart/2005/8/layout/lProcess2"/>
    <dgm:cxn modelId="{AEA951AE-122A-4E51-98D4-0A7F2B4FEB1C}" type="presParOf" srcId="{4A2EF5F3-5F75-4640-B5A2-650D6EAB6767}" destId="{BE0B6A71-5B06-42E7-9F3E-ED33F9765E59}" srcOrd="1" destOrd="0" presId="urn:microsoft.com/office/officeart/2005/8/layout/lProcess2"/>
    <dgm:cxn modelId="{82B394F2-C6F0-477E-AE37-ECDABA871601}" type="presParOf" srcId="{4A2EF5F3-5F75-4640-B5A2-650D6EAB6767}" destId="{50B305ED-CD7A-4351-A336-A46BD28882EF}" srcOrd="2"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1DB4816-4C36-45B8-B909-D766E45A4A27}" type="doc">
      <dgm:prSet loTypeId="urn:diagrams.loki3.com/BracketList+Icon" loCatId="list" qsTypeId="urn:microsoft.com/office/officeart/2005/8/quickstyle/simple5" qsCatId="simple" csTypeId="urn:microsoft.com/office/officeart/2005/8/colors/colorful3" csCatId="colorful" phldr="1"/>
      <dgm:spPr/>
      <dgm:t>
        <a:bodyPr/>
        <a:lstStyle/>
        <a:p>
          <a:endParaRPr lang="en-US"/>
        </a:p>
      </dgm:t>
    </dgm:pt>
    <dgm:pt modelId="{3FA8B29D-85F4-4E85-AF83-22B166815E91}">
      <dgm:prSet custT="1"/>
      <dgm:spPr/>
      <dgm:t>
        <a:bodyPr/>
        <a:lstStyle/>
        <a:p>
          <a:pPr rtl="0"/>
          <a:r>
            <a:rPr lang="en-US" sz="2800" b="1" dirty="0" smtClean="0">
              <a:solidFill>
                <a:schemeClr val="accent3">
                  <a:lumMod val="20000"/>
                  <a:lumOff val="80000"/>
                </a:schemeClr>
              </a:solidFill>
            </a:rPr>
            <a:t>Patient is being treated for meningitis due to Lyme disease</a:t>
          </a:r>
          <a:endParaRPr lang="en-US" sz="2800" b="1" dirty="0">
            <a:solidFill>
              <a:schemeClr val="accent3">
                <a:lumMod val="20000"/>
                <a:lumOff val="80000"/>
              </a:schemeClr>
            </a:solidFill>
          </a:endParaRPr>
        </a:p>
      </dgm:t>
      <dgm:extLst>
        <a:ext uri="{E40237B7-FDA0-4F09-8148-C483321AD2D9}">
          <dgm14:cNvPr xmlns:dgm14="http://schemas.microsoft.com/office/drawing/2010/diagram" xmlns="" id="0" name="" descr="Patient is being treated for meningitis due to Lyme disease&#10; ICD-9 &#10;  088.81, Lyme Disease&#10;  323.01, Meningitis in other bacterial diseases classified elsewhere&#10; ICD-10&#10;  A69.21, Meningitis due to Lyme disease&#10;&#10;Patient has hemiplegia, which is a late effect of a CVA&#10; ICD-9&#10;  438.20,  Late effects of cerebrovascular disease, hemiplegia affecting unspecified side&#10; ICD-10&#10;  I69.359, Hemiplegia and hemiparesis following cerebral infarction affecting unspecified side&#10;"/>
        </a:ext>
      </dgm:extLst>
    </dgm:pt>
    <dgm:pt modelId="{84A32554-D7AA-4E22-B3AE-4E5F65F609AF}" type="parTrans" cxnId="{56B4CF86-EDD4-43AE-8FAC-6A6F56AE6C7B}">
      <dgm:prSet/>
      <dgm:spPr/>
      <dgm:t>
        <a:bodyPr/>
        <a:lstStyle/>
        <a:p>
          <a:endParaRPr lang="en-US" b="0"/>
        </a:p>
      </dgm:t>
    </dgm:pt>
    <dgm:pt modelId="{4BC18DE8-0307-44A9-B9EE-CC97053940BD}" type="sibTrans" cxnId="{56B4CF86-EDD4-43AE-8FAC-6A6F56AE6C7B}">
      <dgm:prSet/>
      <dgm:spPr/>
      <dgm:t>
        <a:bodyPr/>
        <a:lstStyle/>
        <a:p>
          <a:endParaRPr lang="en-US" b="0"/>
        </a:p>
      </dgm:t>
    </dgm:pt>
    <dgm:pt modelId="{80FCE139-15CE-4F97-A8CA-A795504D5189}">
      <dgm:prSet custT="1"/>
      <dgm:spPr/>
      <dgm:t>
        <a:bodyPr/>
        <a:lstStyle/>
        <a:p>
          <a:pPr rtl="0"/>
          <a:r>
            <a:rPr lang="en-US" sz="2800" b="0" dirty="0" smtClean="0"/>
            <a:t>ICD-9 </a:t>
          </a:r>
          <a:endParaRPr lang="en-US" sz="2800" b="0" dirty="0"/>
        </a:p>
      </dgm:t>
      <dgm:extLst>
        <a:ext uri="{E40237B7-FDA0-4F09-8148-C483321AD2D9}">
          <dgm14:cNvPr xmlns:dgm14="http://schemas.microsoft.com/office/drawing/2010/diagram" xmlns="" id="0" name="" descr="Patient is being treated for meningitis due to Lyme disease&#10; ICD-9 &#10;  088.81, Lyme Disease&#10;  323.01, Meningitis in other bacterial diseases classified elsewhere&#10; ICD-10&#10;  A69.21, Meningitis due to Lyme disease&#10;&#10;Patient has hemiplegia, which is a late effect of a CVA&#10; ICD-9&#10;  438.20,  Late effects of cerebrovascular disease, hemiplegia affecting unspecified side&#10; ICD-10&#10;  I69.359, Hemiplegia and hemiparesis following cerebral infarction affecting unspecified side&#10;"/>
        </a:ext>
      </dgm:extLst>
    </dgm:pt>
    <dgm:pt modelId="{9F66DED3-3062-4A0E-AE98-C5AD8EF86F4C}" type="parTrans" cxnId="{4B44990A-9DE3-402A-8178-8D5E5C871A94}">
      <dgm:prSet/>
      <dgm:spPr/>
      <dgm:t>
        <a:bodyPr/>
        <a:lstStyle/>
        <a:p>
          <a:endParaRPr lang="en-US" b="0"/>
        </a:p>
      </dgm:t>
    </dgm:pt>
    <dgm:pt modelId="{3A12D6D8-D593-4AF4-A345-84ED81860F44}" type="sibTrans" cxnId="{4B44990A-9DE3-402A-8178-8D5E5C871A94}">
      <dgm:prSet/>
      <dgm:spPr/>
      <dgm:t>
        <a:bodyPr/>
        <a:lstStyle/>
        <a:p>
          <a:endParaRPr lang="en-US" b="0"/>
        </a:p>
      </dgm:t>
    </dgm:pt>
    <dgm:pt modelId="{B4535D72-C294-4A2A-8E6F-18690C49ABC6}">
      <dgm:prSet custT="1"/>
      <dgm:spPr/>
      <dgm:t>
        <a:bodyPr/>
        <a:lstStyle/>
        <a:p>
          <a:pPr rtl="0"/>
          <a:r>
            <a:rPr lang="en-US" sz="2800" b="0" smtClean="0"/>
            <a:t>088.81 - Lyme </a:t>
          </a:r>
          <a:r>
            <a:rPr lang="en-US" sz="2800" b="0" dirty="0" smtClean="0"/>
            <a:t>Disease</a:t>
          </a:r>
          <a:endParaRPr lang="en-US" sz="2800" b="0" dirty="0"/>
        </a:p>
      </dgm:t>
    </dgm:pt>
    <dgm:pt modelId="{C8C59977-05B8-4D3F-B53E-E8562F72EBC3}" type="parTrans" cxnId="{3D906F22-81B0-4729-A34E-0C790D1D17DD}">
      <dgm:prSet/>
      <dgm:spPr/>
      <dgm:t>
        <a:bodyPr/>
        <a:lstStyle/>
        <a:p>
          <a:endParaRPr lang="en-US" b="0"/>
        </a:p>
      </dgm:t>
    </dgm:pt>
    <dgm:pt modelId="{2D166826-58A9-4154-9D00-5DDEB642FB12}" type="sibTrans" cxnId="{3D906F22-81B0-4729-A34E-0C790D1D17DD}">
      <dgm:prSet/>
      <dgm:spPr/>
      <dgm:t>
        <a:bodyPr/>
        <a:lstStyle/>
        <a:p>
          <a:endParaRPr lang="en-US" b="0"/>
        </a:p>
      </dgm:t>
    </dgm:pt>
    <dgm:pt modelId="{A624B67C-9A64-4EDA-92CD-7CD14AF63400}">
      <dgm:prSet custT="1"/>
      <dgm:spPr/>
      <dgm:t>
        <a:bodyPr/>
        <a:lstStyle/>
        <a:p>
          <a:pPr rtl="0"/>
          <a:r>
            <a:rPr lang="en-US" sz="2800" b="0" smtClean="0"/>
            <a:t>323.01 - Meningitis </a:t>
          </a:r>
          <a:r>
            <a:rPr lang="en-US" sz="2800" b="0" dirty="0" smtClean="0"/>
            <a:t>in other bacterial diseases classified elsewhere</a:t>
          </a:r>
          <a:endParaRPr lang="en-US" sz="2800" b="0" dirty="0"/>
        </a:p>
      </dgm:t>
    </dgm:pt>
    <dgm:pt modelId="{CEC7BF9C-8A62-4665-B705-A277A96ADB47}" type="parTrans" cxnId="{25C413B1-89B4-4ADB-958B-7AEA6B6EF71E}">
      <dgm:prSet/>
      <dgm:spPr/>
      <dgm:t>
        <a:bodyPr/>
        <a:lstStyle/>
        <a:p>
          <a:endParaRPr lang="en-US" b="0"/>
        </a:p>
      </dgm:t>
    </dgm:pt>
    <dgm:pt modelId="{EA609EED-73E5-487B-828F-769CF5EF5FF1}" type="sibTrans" cxnId="{25C413B1-89B4-4ADB-958B-7AEA6B6EF71E}">
      <dgm:prSet/>
      <dgm:spPr/>
      <dgm:t>
        <a:bodyPr/>
        <a:lstStyle/>
        <a:p>
          <a:endParaRPr lang="en-US" b="0"/>
        </a:p>
      </dgm:t>
    </dgm:pt>
    <dgm:pt modelId="{10ABAE3F-D342-4E6D-8B12-EBE215D5E569}">
      <dgm:prSet custT="1"/>
      <dgm:spPr/>
      <dgm:t>
        <a:bodyPr/>
        <a:lstStyle/>
        <a:p>
          <a:pPr rtl="0"/>
          <a:r>
            <a:rPr lang="en-US" sz="2800" b="0" dirty="0" smtClean="0"/>
            <a:t>ICD-10</a:t>
          </a:r>
          <a:endParaRPr lang="en-US" sz="2800" b="0" dirty="0"/>
        </a:p>
      </dgm:t>
    </dgm:pt>
    <dgm:pt modelId="{BB980832-A91D-423E-9029-8DB017613C3C}" type="parTrans" cxnId="{782621CC-8B96-4D6A-B976-9629FC9D927C}">
      <dgm:prSet/>
      <dgm:spPr/>
      <dgm:t>
        <a:bodyPr/>
        <a:lstStyle/>
        <a:p>
          <a:endParaRPr lang="en-US" b="0"/>
        </a:p>
      </dgm:t>
    </dgm:pt>
    <dgm:pt modelId="{90FCF53F-5685-4846-B969-CA0B8D483A90}" type="sibTrans" cxnId="{782621CC-8B96-4D6A-B976-9629FC9D927C}">
      <dgm:prSet/>
      <dgm:spPr/>
      <dgm:t>
        <a:bodyPr/>
        <a:lstStyle/>
        <a:p>
          <a:endParaRPr lang="en-US" b="0"/>
        </a:p>
      </dgm:t>
    </dgm:pt>
    <dgm:pt modelId="{D40F77EC-2EEF-44DD-88C8-3BB118E45DF8}">
      <dgm:prSet custT="1"/>
      <dgm:spPr/>
      <dgm:t>
        <a:bodyPr/>
        <a:lstStyle/>
        <a:p>
          <a:pPr rtl="0"/>
          <a:r>
            <a:rPr lang="en-US" sz="2800" b="0" smtClean="0"/>
            <a:t>A69.21 - Meningitis </a:t>
          </a:r>
          <a:r>
            <a:rPr lang="en-US" sz="2800" b="0" dirty="0" smtClean="0"/>
            <a:t>due to Lyme disease</a:t>
          </a:r>
          <a:endParaRPr lang="en-US" sz="2800" b="0" dirty="0"/>
        </a:p>
      </dgm:t>
    </dgm:pt>
    <dgm:pt modelId="{D88E95BB-F76D-45CF-B2D9-56F37894E9B4}" type="parTrans" cxnId="{FF876FF8-20DC-4AE9-A067-DB9B8BDB77E7}">
      <dgm:prSet/>
      <dgm:spPr/>
      <dgm:t>
        <a:bodyPr/>
        <a:lstStyle/>
        <a:p>
          <a:endParaRPr lang="en-US" b="0"/>
        </a:p>
      </dgm:t>
    </dgm:pt>
    <dgm:pt modelId="{ED250C85-D002-464C-96EC-5DFB6B4DBAE4}" type="sibTrans" cxnId="{FF876FF8-20DC-4AE9-A067-DB9B8BDB77E7}">
      <dgm:prSet/>
      <dgm:spPr/>
      <dgm:t>
        <a:bodyPr/>
        <a:lstStyle/>
        <a:p>
          <a:endParaRPr lang="en-US" b="0"/>
        </a:p>
      </dgm:t>
    </dgm:pt>
    <dgm:pt modelId="{F026AC2A-AB44-4F43-B46A-DF1770A1B206}">
      <dgm:prSet custT="1"/>
      <dgm:spPr/>
      <dgm:t>
        <a:bodyPr/>
        <a:lstStyle/>
        <a:p>
          <a:pPr rtl="0"/>
          <a:r>
            <a:rPr lang="en-US" sz="2800" b="1" dirty="0" smtClean="0">
              <a:solidFill>
                <a:schemeClr val="accent3">
                  <a:lumMod val="20000"/>
                  <a:lumOff val="80000"/>
                </a:schemeClr>
              </a:solidFill>
            </a:rPr>
            <a:t>Patient has hemiplegia, which is a late effect of a CVA</a:t>
          </a:r>
          <a:endParaRPr lang="en-US" sz="2800" b="1" dirty="0">
            <a:solidFill>
              <a:schemeClr val="accent3">
                <a:lumMod val="20000"/>
                <a:lumOff val="80000"/>
              </a:schemeClr>
            </a:solidFill>
          </a:endParaRPr>
        </a:p>
      </dgm:t>
      <dgm:extLst>
        <a:ext uri="{E40237B7-FDA0-4F09-8148-C483321AD2D9}">
          <dgm14:cNvPr xmlns:dgm14="http://schemas.microsoft.com/office/drawing/2010/diagram" xmlns="" id="0" name="" descr="Patient is being treated for meningitis due to Lyme disease&#10; ICD-9 &#10;  088.81, Lyme Disease&#10;  323.01, Meningitis in other bacterial diseases classified elsewhere&#10; ICD-10&#10;  A69.21, Meningitis due to Lyme disease&#10;&#10;Patient has hemiplegia, which is a late effect of a CVA&#10; ICD-9&#10;  438.20,  Late effects of cerebrovascular disease, hemiplegia affecting unspecified side&#10; ICD-10&#10;  I69.359, Hemiplegia and hemiparesis following cerebral infarction affecting unspecified side&#10;"/>
        </a:ext>
      </dgm:extLst>
    </dgm:pt>
    <dgm:pt modelId="{391D2D4C-EDB6-47DC-998F-6D2B0DF575A2}" type="parTrans" cxnId="{014DF797-832C-4EEE-888A-0F56A07E8614}">
      <dgm:prSet/>
      <dgm:spPr/>
      <dgm:t>
        <a:bodyPr/>
        <a:lstStyle/>
        <a:p>
          <a:endParaRPr lang="en-US" b="0"/>
        </a:p>
      </dgm:t>
    </dgm:pt>
    <dgm:pt modelId="{9CD4FD24-C9E7-4EE0-B41B-0B703600148A}" type="sibTrans" cxnId="{014DF797-832C-4EEE-888A-0F56A07E8614}">
      <dgm:prSet/>
      <dgm:spPr/>
      <dgm:t>
        <a:bodyPr/>
        <a:lstStyle/>
        <a:p>
          <a:endParaRPr lang="en-US" b="0"/>
        </a:p>
      </dgm:t>
    </dgm:pt>
    <dgm:pt modelId="{DC877017-A40D-44C7-AD58-218CF46BC4DA}">
      <dgm:prSet custT="1"/>
      <dgm:spPr/>
      <dgm:t>
        <a:bodyPr/>
        <a:lstStyle/>
        <a:p>
          <a:pPr rtl="0"/>
          <a:r>
            <a:rPr lang="en-US" sz="2800" b="0" dirty="0" smtClean="0"/>
            <a:t>ICD-9</a:t>
          </a:r>
          <a:endParaRPr lang="en-US" sz="2800" b="0" dirty="0"/>
        </a:p>
      </dgm:t>
      <dgm:extLst>
        <a:ext uri="{E40237B7-FDA0-4F09-8148-C483321AD2D9}">
          <dgm14:cNvPr xmlns:dgm14="http://schemas.microsoft.com/office/drawing/2010/diagram" xmlns="" id="0" name="" descr="Patient is being treated for meningitis due to Lyme disease&#10; ICD-9 &#10;  088.81, Lyme Disease&#10;  323.01, Meningitis in other bacterial diseases classified elsewhere&#10; ICD-10&#10;  A69.21, Meningitis due to Lyme disease&#10;&#10;Patient has hemiplegia, which is a late effect of a CVA&#10; ICD-9&#10;  438.20,  Late effects of cerebrovascular disease, hemiplegia affecting unspecified side&#10; ICD-10&#10;  I69.359, Hemiplegia and hemiparesis following cerebral infarction affecting unspecified side&#10;"/>
        </a:ext>
      </dgm:extLst>
    </dgm:pt>
    <dgm:pt modelId="{652A974D-C2A0-4B8A-A2CD-D8512C216E8A}" type="parTrans" cxnId="{90329E52-43B9-4E16-941D-97915ABA452F}">
      <dgm:prSet/>
      <dgm:spPr/>
      <dgm:t>
        <a:bodyPr/>
        <a:lstStyle/>
        <a:p>
          <a:endParaRPr lang="en-US" b="0"/>
        </a:p>
      </dgm:t>
    </dgm:pt>
    <dgm:pt modelId="{9A36F21C-C0F7-469A-A8AB-892589D143AA}" type="sibTrans" cxnId="{90329E52-43B9-4E16-941D-97915ABA452F}">
      <dgm:prSet/>
      <dgm:spPr/>
      <dgm:t>
        <a:bodyPr/>
        <a:lstStyle/>
        <a:p>
          <a:endParaRPr lang="en-US" b="0"/>
        </a:p>
      </dgm:t>
    </dgm:pt>
    <dgm:pt modelId="{25CDD270-E031-4A8D-BF9F-11175A197BEB}">
      <dgm:prSet custT="1"/>
      <dgm:spPr/>
      <dgm:t>
        <a:bodyPr/>
        <a:lstStyle/>
        <a:p>
          <a:pPr rtl="0"/>
          <a:r>
            <a:rPr lang="en-US" sz="2800" b="0" dirty="0" smtClean="0"/>
            <a:t>ICD-10</a:t>
          </a:r>
          <a:endParaRPr lang="en-US" sz="2800" b="0" dirty="0"/>
        </a:p>
      </dgm:t>
    </dgm:pt>
    <dgm:pt modelId="{A3BA5057-2DBD-4030-9323-A44B22C54CEE}" type="parTrans" cxnId="{48238B24-12B2-43E9-A478-25235AA68224}">
      <dgm:prSet/>
      <dgm:spPr/>
      <dgm:t>
        <a:bodyPr/>
        <a:lstStyle/>
        <a:p>
          <a:endParaRPr lang="en-US" b="0"/>
        </a:p>
      </dgm:t>
    </dgm:pt>
    <dgm:pt modelId="{4F0C5DBF-DF7E-4859-9BAD-89C2068CFFAE}" type="sibTrans" cxnId="{48238B24-12B2-43E9-A478-25235AA68224}">
      <dgm:prSet/>
      <dgm:spPr/>
      <dgm:t>
        <a:bodyPr/>
        <a:lstStyle/>
        <a:p>
          <a:endParaRPr lang="en-US" b="0"/>
        </a:p>
      </dgm:t>
    </dgm:pt>
    <dgm:pt modelId="{ABDDE799-F9F7-45C0-84FD-F618C7CFCBBC}">
      <dgm:prSet custT="1"/>
      <dgm:spPr/>
      <dgm:t>
        <a:bodyPr/>
        <a:lstStyle/>
        <a:p>
          <a:pPr rtl="0"/>
          <a:r>
            <a:rPr lang="en-US" sz="2800" b="0" smtClean="0"/>
            <a:t>I69.359 - Hemiplegia </a:t>
          </a:r>
          <a:r>
            <a:rPr lang="en-US" sz="2800" b="0" dirty="0" smtClean="0"/>
            <a:t>and hemiparesis following cerebral infarction affecting unspecified side</a:t>
          </a:r>
          <a:endParaRPr lang="en-US" sz="2800" b="0" dirty="0"/>
        </a:p>
      </dgm:t>
    </dgm:pt>
    <dgm:pt modelId="{B0652889-7F9A-465C-9BBA-89A4AB4310D5}" type="parTrans" cxnId="{AE8AB3BE-C843-40D0-AE14-5544ABE11B9F}">
      <dgm:prSet/>
      <dgm:spPr/>
      <dgm:t>
        <a:bodyPr/>
        <a:lstStyle/>
        <a:p>
          <a:endParaRPr lang="en-US" b="0"/>
        </a:p>
      </dgm:t>
    </dgm:pt>
    <dgm:pt modelId="{54525100-73CA-45DC-9233-9773A187A720}" type="sibTrans" cxnId="{AE8AB3BE-C843-40D0-AE14-5544ABE11B9F}">
      <dgm:prSet/>
      <dgm:spPr/>
      <dgm:t>
        <a:bodyPr/>
        <a:lstStyle/>
        <a:p>
          <a:endParaRPr lang="en-US" b="0"/>
        </a:p>
      </dgm:t>
    </dgm:pt>
    <dgm:pt modelId="{5F8CA768-0AA2-44C4-84F3-E67606D36D0B}">
      <dgm:prSet custT="1"/>
      <dgm:spPr/>
      <dgm:t>
        <a:bodyPr/>
        <a:lstStyle/>
        <a:p>
          <a:pPr rtl="0"/>
          <a:r>
            <a:rPr lang="en-US" sz="2800" b="0" smtClean="0"/>
            <a:t>438.20 - Late </a:t>
          </a:r>
          <a:r>
            <a:rPr lang="en-US" sz="2800" b="0" dirty="0" smtClean="0"/>
            <a:t>effects of cerebrovascular disease, hemiplegia affecting unspecified side</a:t>
          </a:r>
          <a:endParaRPr lang="en-US" sz="2800" b="0" dirty="0"/>
        </a:p>
      </dgm:t>
    </dgm:pt>
    <dgm:pt modelId="{F98B7BDE-6EAB-43EC-BB3E-CCC54AD0D0F8}" type="parTrans" cxnId="{3B182157-D194-44FE-94C8-0D4664DFFA30}">
      <dgm:prSet/>
      <dgm:spPr/>
      <dgm:t>
        <a:bodyPr/>
        <a:lstStyle/>
        <a:p>
          <a:endParaRPr lang="en-US" b="0"/>
        </a:p>
      </dgm:t>
    </dgm:pt>
    <dgm:pt modelId="{57B80065-5FED-4371-8C4E-43888346725E}" type="sibTrans" cxnId="{3B182157-D194-44FE-94C8-0D4664DFFA30}">
      <dgm:prSet/>
      <dgm:spPr/>
      <dgm:t>
        <a:bodyPr/>
        <a:lstStyle/>
        <a:p>
          <a:endParaRPr lang="en-US" b="0"/>
        </a:p>
      </dgm:t>
    </dgm:pt>
    <dgm:pt modelId="{14EC35D9-EE4B-4105-A173-CD8B5208CBD0}" type="pres">
      <dgm:prSet presAssocID="{61DB4816-4C36-45B8-B909-D766E45A4A27}" presName="Name0" presStyleCnt="0">
        <dgm:presLayoutVars>
          <dgm:dir/>
          <dgm:animLvl val="lvl"/>
          <dgm:resizeHandles val="exact"/>
        </dgm:presLayoutVars>
      </dgm:prSet>
      <dgm:spPr/>
      <dgm:t>
        <a:bodyPr/>
        <a:lstStyle/>
        <a:p>
          <a:endParaRPr lang="en-US"/>
        </a:p>
      </dgm:t>
    </dgm:pt>
    <dgm:pt modelId="{33C6DD67-CCC6-4B49-9E30-D2A2C8E4C615}" type="pres">
      <dgm:prSet presAssocID="{3FA8B29D-85F4-4E85-AF83-22B166815E91}" presName="linNode" presStyleCnt="0"/>
      <dgm:spPr/>
    </dgm:pt>
    <dgm:pt modelId="{E210D398-B681-45E5-BE4C-53A3AB7E042C}" type="pres">
      <dgm:prSet presAssocID="{3FA8B29D-85F4-4E85-AF83-22B166815E91}" presName="parTx" presStyleLbl="revTx" presStyleIdx="0" presStyleCnt="2">
        <dgm:presLayoutVars>
          <dgm:chMax val="1"/>
          <dgm:bulletEnabled val="1"/>
        </dgm:presLayoutVars>
      </dgm:prSet>
      <dgm:spPr/>
      <dgm:t>
        <a:bodyPr/>
        <a:lstStyle/>
        <a:p>
          <a:endParaRPr lang="en-US"/>
        </a:p>
      </dgm:t>
    </dgm:pt>
    <dgm:pt modelId="{5ACBB4EF-8D12-49D7-A7DF-5E5A9CF87FA0}" type="pres">
      <dgm:prSet presAssocID="{3FA8B29D-85F4-4E85-AF83-22B166815E91}" presName="bracket" presStyleLbl="parChTrans1D1" presStyleIdx="0" presStyleCnt="2"/>
      <dgm:spPr/>
      <dgm:extLst>
        <a:ext uri="{E40237B7-FDA0-4F09-8148-C483321AD2D9}">
          <dgm14:cNvPr xmlns:dgm14="http://schemas.microsoft.com/office/drawing/2010/diagram" xmlns="" id="0" name="" descr="Patient is being treated for meningitis due to Lyme disease&#10; ICD-9 &#10;  088.81, Lyme Disease&#10;  323.01, Meningitis in other bacterial diseases classified elsewhere&#10; ICD-10&#10;  A69.21, Meningitis due to Lyme disease&#10;&#10;Patient has hemiplegia, which is a late effect of a CVA&#10; ICD-9&#10;  438.20,  Late effects of cerebrovascular disease, hemiplegia affecting unspecified side&#10; ICD-10&#10;  I69.359, Hemiplegia and hemiparesis following cerebral infarction affecting unspecified side&#10;"/>
        </a:ext>
      </dgm:extLst>
    </dgm:pt>
    <dgm:pt modelId="{2B3A64A6-F504-4C65-9738-64DFBC7A2C7D}" type="pres">
      <dgm:prSet presAssocID="{3FA8B29D-85F4-4E85-AF83-22B166815E91}" presName="spH" presStyleCnt="0"/>
      <dgm:spPr/>
    </dgm:pt>
    <dgm:pt modelId="{AB9A1F26-CD89-486F-8E11-E38969A43F2B}" type="pres">
      <dgm:prSet presAssocID="{3FA8B29D-85F4-4E85-AF83-22B166815E91}" presName="desTx" presStyleLbl="node1" presStyleIdx="0" presStyleCnt="2" custLinFactNeighborY="-2402">
        <dgm:presLayoutVars>
          <dgm:bulletEnabled val="1"/>
        </dgm:presLayoutVars>
      </dgm:prSet>
      <dgm:spPr/>
      <dgm:t>
        <a:bodyPr/>
        <a:lstStyle/>
        <a:p>
          <a:endParaRPr lang="en-US"/>
        </a:p>
      </dgm:t>
    </dgm:pt>
    <dgm:pt modelId="{F748DE19-28EA-4E17-B03B-83AC1441086B}" type="pres">
      <dgm:prSet presAssocID="{4BC18DE8-0307-44A9-B9EE-CC97053940BD}" presName="spV" presStyleCnt="0"/>
      <dgm:spPr/>
    </dgm:pt>
    <dgm:pt modelId="{885405CA-C84F-44A1-A89D-018ACF2BDD22}" type="pres">
      <dgm:prSet presAssocID="{F026AC2A-AB44-4F43-B46A-DF1770A1B206}" presName="linNode" presStyleCnt="0"/>
      <dgm:spPr/>
    </dgm:pt>
    <dgm:pt modelId="{95461FDA-EF44-4BAA-8236-9988C5AA52A2}" type="pres">
      <dgm:prSet presAssocID="{F026AC2A-AB44-4F43-B46A-DF1770A1B206}" presName="parTx" presStyleLbl="revTx" presStyleIdx="1" presStyleCnt="2">
        <dgm:presLayoutVars>
          <dgm:chMax val="1"/>
          <dgm:bulletEnabled val="1"/>
        </dgm:presLayoutVars>
      </dgm:prSet>
      <dgm:spPr/>
      <dgm:t>
        <a:bodyPr/>
        <a:lstStyle/>
        <a:p>
          <a:endParaRPr lang="en-US"/>
        </a:p>
      </dgm:t>
    </dgm:pt>
    <dgm:pt modelId="{73CB89B8-11A4-464B-8123-34060A65E9E4}" type="pres">
      <dgm:prSet presAssocID="{F026AC2A-AB44-4F43-B46A-DF1770A1B206}" presName="bracket" presStyleLbl="parChTrans1D1" presStyleIdx="1" presStyleCnt="2"/>
      <dgm:spPr/>
      <dgm:extLst>
        <a:ext uri="{E40237B7-FDA0-4F09-8148-C483321AD2D9}">
          <dgm14:cNvPr xmlns:dgm14="http://schemas.microsoft.com/office/drawing/2010/diagram" xmlns="" id="0" name="" descr="Patient is being treated for meningitis due to Lyme disease&#10; ICD-9 &#10;  088.81, Lyme Disease&#10;  323.01, Meningitis in other bacterial diseases classified elsewhere&#10; ICD-10&#10;  A69.21, Meningitis due to Lyme disease&#10;&#10;Patient has hemiplegia, which is a late effect of a CVA&#10; ICD-9&#10;  438.20,  Late effects of cerebrovascular disease, hemiplegia affecting unspecified side&#10; ICD-10&#10;  I69.359, Hemiplegia and hemiparesis following cerebral infarction affecting unspecified side&#10;"/>
        </a:ext>
      </dgm:extLst>
    </dgm:pt>
    <dgm:pt modelId="{89504325-F270-44DD-AB2A-7ECBDD081CC1}" type="pres">
      <dgm:prSet presAssocID="{F026AC2A-AB44-4F43-B46A-DF1770A1B206}" presName="spH" presStyleCnt="0"/>
      <dgm:spPr/>
    </dgm:pt>
    <dgm:pt modelId="{A1924D38-ADD0-46D8-88AE-75E55DE7E6D8}" type="pres">
      <dgm:prSet presAssocID="{F026AC2A-AB44-4F43-B46A-DF1770A1B206}" presName="desTx" presStyleLbl="node1" presStyleIdx="1" presStyleCnt="2">
        <dgm:presLayoutVars>
          <dgm:bulletEnabled val="1"/>
        </dgm:presLayoutVars>
      </dgm:prSet>
      <dgm:spPr/>
      <dgm:t>
        <a:bodyPr/>
        <a:lstStyle/>
        <a:p>
          <a:endParaRPr lang="en-US"/>
        </a:p>
      </dgm:t>
    </dgm:pt>
  </dgm:ptLst>
  <dgm:cxnLst>
    <dgm:cxn modelId="{A0A8C572-E305-43C4-B891-EAF8523D43E1}" type="presOf" srcId="{D40F77EC-2EEF-44DD-88C8-3BB118E45DF8}" destId="{AB9A1F26-CD89-486F-8E11-E38969A43F2B}" srcOrd="0" destOrd="4" presId="urn:diagrams.loki3.com/BracketList+Icon"/>
    <dgm:cxn modelId="{014DF797-832C-4EEE-888A-0F56A07E8614}" srcId="{61DB4816-4C36-45B8-B909-D766E45A4A27}" destId="{F026AC2A-AB44-4F43-B46A-DF1770A1B206}" srcOrd="1" destOrd="0" parTransId="{391D2D4C-EDB6-47DC-998F-6D2B0DF575A2}" sibTransId="{9CD4FD24-C9E7-4EE0-B41B-0B703600148A}"/>
    <dgm:cxn modelId="{DF5ADADF-A461-450D-B3D8-2E17B128391C}" type="presOf" srcId="{10ABAE3F-D342-4E6D-8B12-EBE215D5E569}" destId="{AB9A1F26-CD89-486F-8E11-E38969A43F2B}" srcOrd="0" destOrd="3" presId="urn:diagrams.loki3.com/BracketList+Icon"/>
    <dgm:cxn modelId="{6C9762C9-4F99-4B49-A281-EC978BC3CA59}" type="presOf" srcId="{B4535D72-C294-4A2A-8E6F-18690C49ABC6}" destId="{AB9A1F26-CD89-486F-8E11-E38969A43F2B}" srcOrd="0" destOrd="1" presId="urn:diagrams.loki3.com/BracketList+Icon"/>
    <dgm:cxn modelId="{48238B24-12B2-43E9-A478-25235AA68224}" srcId="{F026AC2A-AB44-4F43-B46A-DF1770A1B206}" destId="{25CDD270-E031-4A8D-BF9F-11175A197BEB}" srcOrd="1" destOrd="0" parTransId="{A3BA5057-2DBD-4030-9323-A44B22C54CEE}" sibTransId="{4F0C5DBF-DF7E-4859-9BAD-89C2068CFFAE}"/>
    <dgm:cxn modelId="{402A02B4-DB04-4454-8939-47AF153D2BDF}" type="presOf" srcId="{80FCE139-15CE-4F97-A8CA-A795504D5189}" destId="{AB9A1F26-CD89-486F-8E11-E38969A43F2B}" srcOrd="0" destOrd="0" presId="urn:diagrams.loki3.com/BracketList+Icon"/>
    <dgm:cxn modelId="{8B241EF3-8AB6-4FC9-B466-6699D11CF958}" type="presOf" srcId="{61DB4816-4C36-45B8-B909-D766E45A4A27}" destId="{14EC35D9-EE4B-4105-A173-CD8B5208CBD0}" srcOrd="0" destOrd="0" presId="urn:diagrams.loki3.com/BracketList+Icon"/>
    <dgm:cxn modelId="{56B4CF86-EDD4-43AE-8FAC-6A6F56AE6C7B}" srcId="{61DB4816-4C36-45B8-B909-D766E45A4A27}" destId="{3FA8B29D-85F4-4E85-AF83-22B166815E91}" srcOrd="0" destOrd="0" parTransId="{84A32554-D7AA-4E22-B3AE-4E5F65F609AF}" sibTransId="{4BC18DE8-0307-44A9-B9EE-CC97053940BD}"/>
    <dgm:cxn modelId="{25C413B1-89B4-4ADB-958B-7AEA6B6EF71E}" srcId="{80FCE139-15CE-4F97-A8CA-A795504D5189}" destId="{A624B67C-9A64-4EDA-92CD-7CD14AF63400}" srcOrd="1" destOrd="0" parTransId="{CEC7BF9C-8A62-4665-B705-A277A96ADB47}" sibTransId="{EA609EED-73E5-487B-828F-769CF5EF5FF1}"/>
    <dgm:cxn modelId="{A51F70D2-39E3-461D-99CE-E5A115DBC1B6}" type="presOf" srcId="{ABDDE799-F9F7-45C0-84FD-F618C7CFCBBC}" destId="{A1924D38-ADD0-46D8-88AE-75E55DE7E6D8}" srcOrd="0" destOrd="3" presId="urn:diagrams.loki3.com/BracketList+Icon"/>
    <dgm:cxn modelId="{AA149E21-C774-4BD9-AC0B-C1C5B9114696}" type="presOf" srcId="{F026AC2A-AB44-4F43-B46A-DF1770A1B206}" destId="{95461FDA-EF44-4BAA-8236-9988C5AA52A2}" srcOrd="0" destOrd="0" presId="urn:diagrams.loki3.com/BracketList+Icon"/>
    <dgm:cxn modelId="{814A769F-5A66-4245-8090-E54728463DD1}" type="presOf" srcId="{25CDD270-E031-4A8D-BF9F-11175A197BEB}" destId="{A1924D38-ADD0-46D8-88AE-75E55DE7E6D8}" srcOrd="0" destOrd="2" presId="urn:diagrams.loki3.com/BracketList+Icon"/>
    <dgm:cxn modelId="{782621CC-8B96-4D6A-B976-9629FC9D927C}" srcId="{3FA8B29D-85F4-4E85-AF83-22B166815E91}" destId="{10ABAE3F-D342-4E6D-8B12-EBE215D5E569}" srcOrd="1" destOrd="0" parTransId="{BB980832-A91D-423E-9029-8DB017613C3C}" sibTransId="{90FCF53F-5685-4846-B969-CA0B8D483A90}"/>
    <dgm:cxn modelId="{3D0343D1-777D-4DAB-BC18-58001B0C4F99}" type="presOf" srcId="{5F8CA768-0AA2-44C4-84F3-E67606D36D0B}" destId="{A1924D38-ADD0-46D8-88AE-75E55DE7E6D8}" srcOrd="0" destOrd="1" presId="urn:diagrams.loki3.com/BracketList+Icon"/>
    <dgm:cxn modelId="{4B44990A-9DE3-402A-8178-8D5E5C871A94}" srcId="{3FA8B29D-85F4-4E85-AF83-22B166815E91}" destId="{80FCE139-15CE-4F97-A8CA-A795504D5189}" srcOrd="0" destOrd="0" parTransId="{9F66DED3-3062-4A0E-AE98-C5AD8EF86F4C}" sibTransId="{3A12D6D8-D593-4AF4-A345-84ED81860F44}"/>
    <dgm:cxn modelId="{90329E52-43B9-4E16-941D-97915ABA452F}" srcId="{F026AC2A-AB44-4F43-B46A-DF1770A1B206}" destId="{DC877017-A40D-44C7-AD58-218CF46BC4DA}" srcOrd="0" destOrd="0" parTransId="{652A974D-C2A0-4B8A-A2CD-D8512C216E8A}" sibTransId="{9A36F21C-C0F7-469A-A8AB-892589D143AA}"/>
    <dgm:cxn modelId="{3B182157-D194-44FE-94C8-0D4664DFFA30}" srcId="{DC877017-A40D-44C7-AD58-218CF46BC4DA}" destId="{5F8CA768-0AA2-44C4-84F3-E67606D36D0B}" srcOrd="0" destOrd="0" parTransId="{F98B7BDE-6EAB-43EC-BB3E-CCC54AD0D0F8}" sibTransId="{57B80065-5FED-4371-8C4E-43888346725E}"/>
    <dgm:cxn modelId="{74C137B2-BD98-43A6-8EE9-E37C101D0BE4}" type="presOf" srcId="{3FA8B29D-85F4-4E85-AF83-22B166815E91}" destId="{E210D398-B681-45E5-BE4C-53A3AB7E042C}" srcOrd="0" destOrd="0" presId="urn:diagrams.loki3.com/BracketList+Icon"/>
    <dgm:cxn modelId="{AE8AB3BE-C843-40D0-AE14-5544ABE11B9F}" srcId="{25CDD270-E031-4A8D-BF9F-11175A197BEB}" destId="{ABDDE799-F9F7-45C0-84FD-F618C7CFCBBC}" srcOrd="0" destOrd="0" parTransId="{B0652889-7F9A-465C-9BBA-89A4AB4310D5}" sibTransId="{54525100-73CA-45DC-9233-9773A187A720}"/>
    <dgm:cxn modelId="{869F3E93-69B8-470F-94DF-0287492E5A30}" type="presOf" srcId="{A624B67C-9A64-4EDA-92CD-7CD14AF63400}" destId="{AB9A1F26-CD89-486F-8E11-E38969A43F2B}" srcOrd="0" destOrd="2" presId="urn:diagrams.loki3.com/BracketList+Icon"/>
    <dgm:cxn modelId="{FF876FF8-20DC-4AE9-A067-DB9B8BDB77E7}" srcId="{10ABAE3F-D342-4E6D-8B12-EBE215D5E569}" destId="{D40F77EC-2EEF-44DD-88C8-3BB118E45DF8}" srcOrd="0" destOrd="0" parTransId="{D88E95BB-F76D-45CF-B2D9-56F37894E9B4}" sibTransId="{ED250C85-D002-464C-96EC-5DFB6B4DBAE4}"/>
    <dgm:cxn modelId="{3D906F22-81B0-4729-A34E-0C790D1D17DD}" srcId="{80FCE139-15CE-4F97-A8CA-A795504D5189}" destId="{B4535D72-C294-4A2A-8E6F-18690C49ABC6}" srcOrd="0" destOrd="0" parTransId="{C8C59977-05B8-4D3F-B53E-E8562F72EBC3}" sibTransId="{2D166826-58A9-4154-9D00-5DDEB642FB12}"/>
    <dgm:cxn modelId="{FD135931-0BD5-4A49-8364-74FA0BF79B06}" type="presOf" srcId="{DC877017-A40D-44C7-AD58-218CF46BC4DA}" destId="{A1924D38-ADD0-46D8-88AE-75E55DE7E6D8}" srcOrd="0" destOrd="0" presId="urn:diagrams.loki3.com/BracketList+Icon"/>
    <dgm:cxn modelId="{7E481EC8-2126-4EC0-A1EE-3794BB1BB93C}" type="presParOf" srcId="{14EC35D9-EE4B-4105-A173-CD8B5208CBD0}" destId="{33C6DD67-CCC6-4B49-9E30-D2A2C8E4C615}" srcOrd="0" destOrd="0" presId="urn:diagrams.loki3.com/BracketList+Icon"/>
    <dgm:cxn modelId="{8E681E78-F10C-4B42-B7E7-3B0B00E967E8}" type="presParOf" srcId="{33C6DD67-CCC6-4B49-9E30-D2A2C8E4C615}" destId="{E210D398-B681-45E5-BE4C-53A3AB7E042C}" srcOrd="0" destOrd="0" presId="urn:diagrams.loki3.com/BracketList+Icon"/>
    <dgm:cxn modelId="{0809650E-7FBC-4DAB-AEA4-8FE786305C3D}" type="presParOf" srcId="{33C6DD67-CCC6-4B49-9E30-D2A2C8E4C615}" destId="{5ACBB4EF-8D12-49D7-A7DF-5E5A9CF87FA0}" srcOrd="1" destOrd="0" presId="urn:diagrams.loki3.com/BracketList+Icon"/>
    <dgm:cxn modelId="{D14A198B-65A9-4343-AD1B-04DAE5E5318C}" type="presParOf" srcId="{33C6DD67-CCC6-4B49-9E30-D2A2C8E4C615}" destId="{2B3A64A6-F504-4C65-9738-64DFBC7A2C7D}" srcOrd="2" destOrd="0" presId="urn:diagrams.loki3.com/BracketList+Icon"/>
    <dgm:cxn modelId="{EEEBD16F-09D3-45C7-A22D-2928875EE4C7}" type="presParOf" srcId="{33C6DD67-CCC6-4B49-9E30-D2A2C8E4C615}" destId="{AB9A1F26-CD89-486F-8E11-E38969A43F2B}" srcOrd="3" destOrd="0" presId="urn:diagrams.loki3.com/BracketList+Icon"/>
    <dgm:cxn modelId="{141A0F1C-DFC3-4CA8-9C82-025EAB1DB88F}" type="presParOf" srcId="{14EC35D9-EE4B-4105-A173-CD8B5208CBD0}" destId="{F748DE19-28EA-4E17-B03B-83AC1441086B}" srcOrd="1" destOrd="0" presId="urn:diagrams.loki3.com/BracketList+Icon"/>
    <dgm:cxn modelId="{DB8A4E7E-4FB9-400D-A9EF-F7842A0F8262}" type="presParOf" srcId="{14EC35D9-EE4B-4105-A173-CD8B5208CBD0}" destId="{885405CA-C84F-44A1-A89D-018ACF2BDD22}" srcOrd="2" destOrd="0" presId="urn:diagrams.loki3.com/BracketList+Icon"/>
    <dgm:cxn modelId="{30064B33-CF39-47BB-BDEC-3C8444037ABD}" type="presParOf" srcId="{885405CA-C84F-44A1-A89D-018ACF2BDD22}" destId="{95461FDA-EF44-4BAA-8236-9988C5AA52A2}" srcOrd="0" destOrd="0" presId="urn:diagrams.loki3.com/BracketList+Icon"/>
    <dgm:cxn modelId="{AE8C611C-D18E-4FB3-B052-9C66411335A1}" type="presParOf" srcId="{885405CA-C84F-44A1-A89D-018ACF2BDD22}" destId="{73CB89B8-11A4-464B-8123-34060A65E9E4}" srcOrd="1" destOrd="0" presId="urn:diagrams.loki3.com/BracketList+Icon"/>
    <dgm:cxn modelId="{1ED21D56-6C9B-4B2B-85AC-57B1EA8AC975}" type="presParOf" srcId="{885405CA-C84F-44A1-A89D-018ACF2BDD22}" destId="{89504325-F270-44DD-AB2A-7ECBDD081CC1}" srcOrd="2" destOrd="0" presId="urn:diagrams.loki3.com/BracketList+Icon"/>
    <dgm:cxn modelId="{8BBF7176-12BE-435A-8008-665CE7FA8BD6}" type="presParOf" srcId="{885405CA-C84F-44A1-A89D-018ACF2BDD22}" destId="{A1924D38-ADD0-46D8-88AE-75E55DE7E6D8}" srcOrd="3" destOrd="0" presId="urn:diagrams.loki3.com/BracketList+Icon"/>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A75DC57-4089-4412-B61B-13BE57798227}" type="doc">
      <dgm:prSet loTypeId="urn:microsoft.com/office/officeart/2005/8/layout/default#9" loCatId="list" qsTypeId="urn:microsoft.com/office/officeart/2005/8/quickstyle/3d1" qsCatId="3D" csTypeId="urn:microsoft.com/office/officeart/2005/8/colors/accent5_2" csCatId="accent5" phldr="1"/>
      <dgm:spPr/>
      <dgm:t>
        <a:bodyPr/>
        <a:lstStyle/>
        <a:p>
          <a:endParaRPr lang="en-US"/>
        </a:p>
      </dgm:t>
    </dgm:pt>
    <dgm:pt modelId="{10445FF2-CF83-4B3A-A775-08A610D0B9A1}">
      <dgm:prSet custT="1"/>
      <dgm:spPr>
        <a:solidFill>
          <a:srgbClr val="00B050"/>
        </a:solidFill>
        <a:effectLst>
          <a:outerShdw blurRad="76200" dir="18900000" sy="23000" kx="-1200000" algn="bl" rotWithShape="0">
            <a:prstClr val="black">
              <a:alpha val="20000"/>
            </a:prstClr>
          </a:outerShdw>
        </a:effectLst>
      </dgm:spPr>
      <dgm:t>
        <a:bodyPr/>
        <a:lstStyle/>
        <a:p>
          <a:r>
            <a:rPr lang="en-US" sz="2700" b="1" dirty="0" smtClean="0"/>
            <a:t>G30.0 – Alzheimer's disease with early onset</a:t>
          </a:r>
          <a:endParaRPr lang="en-US" sz="2700" b="1" dirty="0"/>
        </a:p>
      </dgm:t>
      <dgm:extLst>
        <a:ext uri="{E40237B7-FDA0-4F09-8148-C483321AD2D9}">
          <dgm14:cNvPr xmlns:dgm14="http://schemas.microsoft.com/office/drawing/2010/diagram" xmlns="" id="0" name="" descr="G30.0 – Alzheimer's disease with early onset&#10;F02.81 – Dementia in other diseases classified elsewhere with behavioral disturbance&#10;Z91.83 – Wandering in diseases classified elsewhere&#10;"/>
        </a:ext>
      </dgm:extLst>
    </dgm:pt>
    <dgm:pt modelId="{ADD96A0D-6C82-44F4-B69D-060A3C9CFDA7}" type="parTrans" cxnId="{D08DD468-4869-4339-977E-D23967E1D9D8}">
      <dgm:prSet/>
      <dgm:spPr/>
      <dgm:t>
        <a:bodyPr/>
        <a:lstStyle/>
        <a:p>
          <a:endParaRPr lang="en-US"/>
        </a:p>
      </dgm:t>
    </dgm:pt>
    <dgm:pt modelId="{240B57BF-A614-4AE3-A286-1B756F75EFC0}" type="sibTrans" cxnId="{D08DD468-4869-4339-977E-D23967E1D9D8}">
      <dgm:prSet/>
      <dgm:spPr/>
      <dgm:t>
        <a:bodyPr/>
        <a:lstStyle/>
        <a:p>
          <a:endParaRPr lang="en-US"/>
        </a:p>
      </dgm:t>
    </dgm:pt>
    <dgm:pt modelId="{626BDC12-D02B-450C-B77A-B75F2AEF0B0F}">
      <dgm:prSet custT="1"/>
      <dgm:spPr>
        <a:solidFill>
          <a:srgbClr val="00B050"/>
        </a:solidFill>
        <a:effectLst>
          <a:outerShdw blurRad="76200" dir="18900000" sy="23000" kx="-1200000" algn="bl" rotWithShape="0">
            <a:prstClr val="black">
              <a:alpha val="20000"/>
            </a:prstClr>
          </a:outerShdw>
        </a:effectLst>
      </dgm:spPr>
      <dgm:t>
        <a:bodyPr/>
        <a:lstStyle/>
        <a:p>
          <a:r>
            <a:rPr lang="en-US" sz="2700" b="1" dirty="0" smtClean="0"/>
            <a:t>F02.81 – Dementia in other diseases classified elsewhere with behavioral disturbance</a:t>
          </a:r>
          <a:endParaRPr lang="en-US" sz="2700" b="1" dirty="0"/>
        </a:p>
      </dgm:t>
      <dgm:extLst>
        <a:ext uri="{E40237B7-FDA0-4F09-8148-C483321AD2D9}">
          <dgm14:cNvPr xmlns:dgm14="http://schemas.microsoft.com/office/drawing/2010/diagram" xmlns="" id="0" name="" descr="G30.0 – Alzheimer's disease with early onset&#10;F02.81 – Dementia in other diseases classified elsewhere with behavioral disturbance&#10;Z91.83 – Wandering in diseases classified elsewhere&#10;"/>
        </a:ext>
      </dgm:extLst>
    </dgm:pt>
    <dgm:pt modelId="{B28B7E8F-EE73-4ED0-868F-24C4099FABF3}" type="parTrans" cxnId="{AA5CD4A1-2880-4A21-9278-09EAC3CD29DE}">
      <dgm:prSet/>
      <dgm:spPr/>
      <dgm:t>
        <a:bodyPr/>
        <a:lstStyle/>
        <a:p>
          <a:endParaRPr lang="en-US"/>
        </a:p>
      </dgm:t>
    </dgm:pt>
    <dgm:pt modelId="{F3833C5C-8C46-490E-9C36-B6007B6ED45C}" type="sibTrans" cxnId="{AA5CD4A1-2880-4A21-9278-09EAC3CD29DE}">
      <dgm:prSet/>
      <dgm:spPr/>
      <dgm:t>
        <a:bodyPr/>
        <a:lstStyle/>
        <a:p>
          <a:endParaRPr lang="en-US"/>
        </a:p>
      </dgm:t>
    </dgm:pt>
    <dgm:pt modelId="{9C238BDB-4DB3-46D5-9F25-24A60E299976}">
      <dgm:prSet custT="1"/>
      <dgm:spPr>
        <a:solidFill>
          <a:srgbClr val="00B050"/>
        </a:solidFill>
        <a:effectLst>
          <a:outerShdw blurRad="76200" dir="18900000" sy="23000" kx="-1200000" algn="bl" rotWithShape="0">
            <a:prstClr val="black">
              <a:alpha val="20000"/>
            </a:prstClr>
          </a:outerShdw>
        </a:effectLst>
      </dgm:spPr>
      <dgm:t>
        <a:bodyPr/>
        <a:lstStyle/>
        <a:p>
          <a:r>
            <a:rPr lang="en-US" sz="2700" b="1" dirty="0" smtClean="0"/>
            <a:t>Z91.83 – Wandering in diseases classified elsewhere</a:t>
          </a:r>
          <a:endParaRPr lang="en-US" sz="2700" b="1" dirty="0"/>
        </a:p>
      </dgm:t>
      <dgm:extLst>
        <a:ext uri="{E40237B7-FDA0-4F09-8148-C483321AD2D9}">
          <dgm14:cNvPr xmlns:dgm14="http://schemas.microsoft.com/office/drawing/2010/diagram" xmlns="" id="0" name="" descr="G30.0 – Alzheimer's disease with early onset&#10;F02.81 – Dementia in other diseases classified elsewhere with behavioral disturbance&#10;Z91.83 – Wandering in diseases classified elsewhere&#10;"/>
        </a:ext>
      </dgm:extLst>
    </dgm:pt>
    <dgm:pt modelId="{AB618CF2-2A9A-4575-899E-83E85C32559A}" type="parTrans" cxnId="{4A9774FC-C001-4197-9277-74DD4FF8B13C}">
      <dgm:prSet/>
      <dgm:spPr/>
      <dgm:t>
        <a:bodyPr/>
        <a:lstStyle/>
        <a:p>
          <a:endParaRPr lang="en-US"/>
        </a:p>
      </dgm:t>
    </dgm:pt>
    <dgm:pt modelId="{BAB645DA-769B-47B1-9EA2-511E490A2B82}" type="sibTrans" cxnId="{4A9774FC-C001-4197-9277-74DD4FF8B13C}">
      <dgm:prSet/>
      <dgm:spPr/>
      <dgm:t>
        <a:bodyPr/>
        <a:lstStyle/>
        <a:p>
          <a:endParaRPr lang="en-US"/>
        </a:p>
      </dgm:t>
    </dgm:pt>
    <dgm:pt modelId="{C9BB5261-62D0-4E52-8D47-E1143E87E143}" type="pres">
      <dgm:prSet presAssocID="{CA75DC57-4089-4412-B61B-13BE57798227}" presName="diagram" presStyleCnt="0">
        <dgm:presLayoutVars>
          <dgm:dir/>
          <dgm:resizeHandles val="exact"/>
        </dgm:presLayoutVars>
      </dgm:prSet>
      <dgm:spPr/>
      <dgm:t>
        <a:bodyPr/>
        <a:lstStyle/>
        <a:p>
          <a:endParaRPr lang="en-US"/>
        </a:p>
      </dgm:t>
    </dgm:pt>
    <dgm:pt modelId="{03D20605-C5DA-49C0-891A-50D07BD031DC}" type="pres">
      <dgm:prSet presAssocID="{10445FF2-CF83-4B3A-A775-08A610D0B9A1}" presName="node" presStyleLbl="node1" presStyleIdx="0" presStyleCnt="3" custScaleX="177156" custScaleY="177156">
        <dgm:presLayoutVars>
          <dgm:bulletEnabled val="1"/>
        </dgm:presLayoutVars>
      </dgm:prSet>
      <dgm:spPr>
        <a:prstGeom prst="ellipse">
          <a:avLst/>
        </a:prstGeom>
      </dgm:spPr>
      <dgm:t>
        <a:bodyPr/>
        <a:lstStyle/>
        <a:p>
          <a:endParaRPr lang="en-US"/>
        </a:p>
      </dgm:t>
    </dgm:pt>
    <dgm:pt modelId="{32025276-6241-41E0-B95E-F5DD77C57EBB}" type="pres">
      <dgm:prSet presAssocID="{240B57BF-A614-4AE3-A286-1B756F75EFC0}" presName="sibTrans" presStyleCnt="0"/>
      <dgm:spPr/>
      <dgm:t>
        <a:bodyPr/>
        <a:lstStyle/>
        <a:p>
          <a:endParaRPr lang="en-US"/>
        </a:p>
      </dgm:t>
    </dgm:pt>
    <dgm:pt modelId="{D4F0628C-C38E-4637-9598-38384F28D468}" type="pres">
      <dgm:prSet presAssocID="{626BDC12-D02B-450C-B77A-B75F2AEF0B0F}" presName="node" presStyleLbl="node1" presStyleIdx="1" presStyleCnt="3" custScaleX="177156" custScaleY="177156">
        <dgm:presLayoutVars>
          <dgm:bulletEnabled val="1"/>
        </dgm:presLayoutVars>
      </dgm:prSet>
      <dgm:spPr>
        <a:prstGeom prst="ellipse">
          <a:avLst/>
        </a:prstGeom>
      </dgm:spPr>
      <dgm:t>
        <a:bodyPr/>
        <a:lstStyle/>
        <a:p>
          <a:endParaRPr lang="en-US"/>
        </a:p>
      </dgm:t>
    </dgm:pt>
    <dgm:pt modelId="{C7FC97E1-CB96-4B4F-A4A2-97987E24B716}" type="pres">
      <dgm:prSet presAssocID="{F3833C5C-8C46-490E-9C36-B6007B6ED45C}" presName="sibTrans" presStyleCnt="0"/>
      <dgm:spPr/>
      <dgm:t>
        <a:bodyPr/>
        <a:lstStyle/>
        <a:p>
          <a:endParaRPr lang="en-US"/>
        </a:p>
      </dgm:t>
    </dgm:pt>
    <dgm:pt modelId="{D67ACC24-F881-4396-B8B1-B86CF75B67E6}" type="pres">
      <dgm:prSet presAssocID="{9C238BDB-4DB3-46D5-9F25-24A60E299976}" presName="node" presStyleLbl="node1" presStyleIdx="2" presStyleCnt="3" custScaleX="177156" custScaleY="177156">
        <dgm:presLayoutVars>
          <dgm:bulletEnabled val="1"/>
        </dgm:presLayoutVars>
      </dgm:prSet>
      <dgm:spPr>
        <a:prstGeom prst="ellipse">
          <a:avLst/>
        </a:prstGeom>
      </dgm:spPr>
      <dgm:t>
        <a:bodyPr/>
        <a:lstStyle/>
        <a:p>
          <a:endParaRPr lang="en-US"/>
        </a:p>
      </dgm:t>
    </dgm:pt>
  </dgm:ptLst>
  <dgm:cxnLst>
    <dgm:cxn modelId="{4A9774FC-C001-4197-9277-74DD4FF8B13C}" srcId="{CA75DC57-4089-4412-B61B-13BE57798227}" destId="{9C238BDB-4DB3-46D5-9F25-24A60E299976}" srcOrd="2" destOrd="0" parTransId="{AB618CF2-2A9A-4575-899E-83E85C32559A}" sibTransId="{BAB645DA-769B-47B1-9EA2-511E490A2B82}"/>
    <dgm:cxn modelId="{6B8D4CAC-87E9-441F-943E-109B949E1A7E}" type="presOf" srcId="{10445FF2-CF83-4B3A-A775-08A610D0B9A1}" destId="{03D20605-C5DA-49C0-891A-50D07BD031DC}" srcOrd="0" destOrd="0" presId="urn:microsoft.com/office/officeart/2005/8/layout/default#9"/>
    <dgm:cxn modelId="{AA5CD4A1-2880-4A21-9278-09EAC3CD29DE}" srcId="{CA75DC57-4089-4412-B61B-13BE57798227}" destId="{626BDC12-D02B-450C-B77A-B75F2AEF0B0F}" srcOrd="1" destOrd="0" parTransId="{B28B7E8F-EE73-4ED0-868F-24C4099FABF3}" sibTransId="{F3833C5C-8C46-490E-9C36-B6007B6ED45C}"/>
    <dgm:cxn modelId="{72726BCF-537E-4E95-87B5-DAF0045920DF}" type="presOf" srcId="{CA75DC57-4089-4412-B61B-13BE57798227}" destId="{C9BB5261-62D0-4E52-8D47-E1143E87E143}" srcOrd="0" destOrd="0" presId="urn:microsoft.com/office/officeart/2005/8/layout/default#9"/>
    <dgm:cxn modelId="{D08DD468-4869-4339-977E-D23967E1D9D8}" srcId="{CA75DC57-4089-4412-B61B-13BE57798227}" destId="{10445FF2-CF83-4B3A-A775-08A610D0B9A1}" srcOrd="0" destOrd="0" parTransId="{ADD96A0D-6C82-44F4-B69D-060A3C9CFDA7}" sibTransId="{240B57BF-A614-4AE3-A286-1B756F75EFC0}"/>
    <dgm:cxn modelId="{FCA40A4C-3E94-40C6-9F0B-47D02B6182D9}" type="presOf" srcId="{9C238BDB-4DB3-46D5-9F25-24A60E299976}" destId="{D67ACC24-F881-4396-B8B1-B86CF75B67E6}" srcOrd="0" destOrd="0" presId="urn:microsoft.com/office/officeart/2005/8/layout/default#9"/>
    <dgm:cxn modelId="{A671DC71-542A-4818-9637-2B547C842F26}" type="presOf" srcId="{626BDC12-D02B-450C-B77A-B75F2AEF0B0F}" destId="{D4F0628C-C38E-4637-9598-38384F28D468}" srcOrd="0" destOrd="0" presId="urn:microsoft.com/office/officeart/2005/8/layout/default#9"/>
    <dgm:cxn modelId="{217DB9B0-D13C-4516-8438-D18BB065E127}" type="presParOf" srcId="{C9BB5261-62D0-4E52-8D47-E1143E87E143}" destId="{03D20605-C5DA-49C0-891A-50D07BD031DC}" srcOrd="0" destOrd="0" presId="urn:microsoft.com/office/officeart/2005/8/layout/default#9"/>
    <dgm:cxn modelId="{67A1E8D5-D3DE-43FD-A1E7-1A97CAE9DB73}" type="presParOf" srcId="{C9BB5261-62D0-4E52-8D47-E1143E87E143}" destId="{32025276-6241-41E0-B95E-F5DD77C57EBB}" srcOrd="1" destOrd="0" presId="urn:microsoft.com/office/officeart/2005/8/layout/default#9"/>
    <dgm:cxn modelId="{4C03030B-D27B-4D3D-A10D-B179195CBD9B}" type="presParOf" srcId="{C9BB5261-62D0-4E52-8D47-E1143E87E143}" destId="{D4F0628C-C38E-4637-9598-38384F28D468}" srcOrd="2" destOrd="0" presId="urn:microsoft.com/office/officeart/2005/8/layout/default#9"/>
    <dgm:cxn modelId="{AF13D0EC-4853-42FE-AC6B-F0DFE6B0E9E6}" type="presParOf" srcId="{C9BB5261-62D0-4E52-8D47-E1143E87E143}" destId="{C7FC97E1-CB96-4B4F-A4A2-97987E24B716}" srcOrd="3" destOrd="0" presId="urn:microsoft.com/office/officeart/2005/8/layout/default#9"/>
    <dgm:cxn modelId="{C2A20FD7-A1B6-4694-A3E7-D23CACF3F8E0}" type="presParOf" srcId="{C9BB5261-62D0-4E52-8D47-E1143E87E143}" destId="{D67ACC24-F881-4396-B8B1-B86CF75B67E6}" srcOrd="4" destOrd="0" presId="urn:microsoft.com/office/officeart/2005/8/layout/default#9"/>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2FC1CE9-BD87-4D7D-94BB-2B7A75EB27FE}"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7FC82AEE-EEAF-41D6-9B5A-F994D9C19498}">
      <dgm:prSet/>
      <dgm:spPr>
        <a:solidFill>
          <a:schemeClr val="accent1">
            <a:lumMod val="75000"/>
          </a:schemeClr>
        </a:solidFill>
      </dgm:spPr>
      <dgm:t>
        <a:bodyPr/>
        <a:lstStyle/>
        <a:p>
          <a:pPr rtl="0"/>
          <a:r>
            <a:rPr lang="en-US" dirty="0" smtClean="0"/>
            <a:t>New chapter</a:t>
          </a:r>
          <a:endParaRPr lang="en-US" dirty="0"/>
        </a:p>
      </dgm:t>
      <dgm:extLst>
        <a:ext uri="{E40237B7-FDA0-4F09-8148-C483321AD2D9}">
          <dgm14:cNvPr xmlns:dgm14="http://schemas.microsoft.com/office/drawing/2010/diagram" xmlns="" id="0" name="" descr="New chapter&#10;Laterality&#10;Updated terminology&#10;"/>
        </a:ext>
      </dgm:extLst>
    </dgm:pt>
    <dgm:pt modelId="{F49E2820-514B-417D-95BB-5F8F34650B08}" type="parTrans" cxnId="{4069BE50-5BD8-4B1B-8140-3603D4F8C0BD}">
      <dgm:prSet/>
      <dgm:spPr/>
      <dgm:t>
        <a:bodyPr/>
        <a:lstStyle/>
        <a:p>
          <a:endParaRPr lang="en-US"/>
        </a:p>
      </dgm:t>
    </dgm:pt>
    <dgm:pt modelId="{602D7756-1455-41B1-B918-BCB75D0B807E}" type="sibTrans" cxnId="{4069BE50-5BD8-4B1B-8140-3603D4F8C0BD}">
      <dgm:prSet/>
      <dgm:spPr/>
      <dgm:t>
        <a:bodyPr/>
        <a:lstStyle/>
        <a:p>
          <a:endParaRPr lang="en-US"/>
        </a:p>
      </dgm:t>
    </dgm:pt>
    <dgm:pt modelId="{6D7F8CA4-0210-4EB1-94C5-3DFB03916625}">
      <dgm:prSet/>
      <dgm:spPr>
        <a:solidFill>
          <a:schemeClr val="accent1">
            <a:lumMod val="75000"/>
          </a:schemeClr>
        </a:solidFill>
      </dgm:spPr>
      <dgm:t>
        <a:bodyPr/>
        <a:lstStyle/>
        <a:p>
          <a:pPr rtl="0"/>
          <a:r>
            <a:rPr lang="en-US" dirty="0" smtClean="0"/>
            <a:t>Laterality</a:t>
          </a:r>
          <a:endParaRPr lang="en-US" dirty="0"/>
        </a:p>
      </dgm:t>
      <dgm:extLst>
        <a:ext uri="{E40237B7-FDA0-4F09-8148-C483321AD2D9}">
          <dgm14:cNvPr xmlns:dgm14="http://schemas.microsoft.com/office/drawing/2010/diagram" xmlns="" id="0" name="" descr="New chapter&#10;Laterality&#10;Updated terminology&#10;"/>
        </a:ext>
      </dgm:extLst>
    </dgm:pt>
    <dgm:pt modelId="{4B2EEC4D-66B4-4E15-BD9B-8FF9998BC5CE}" type="parTrans" cxnId="{5078029C-CB43-4D3D-904C-B5BAFC18413E}">
      <dgm:prSet/>
      <dgm:spPr/>
      <dgm:t>
        <a:bodyPr/>
        <a:lstStyle/>
        <a:p>
          <a:endParaRPr lang="en-US"/>
        </a:p>
      </dgm:t>
    </dgm:pt>
    <dgm:pt modelId="{DA93E0A8-F9EF-4872-927C-B0D0EE2E9350}" type="sibTrans" cxnId="{5078029C-CB43-4D3D-904C-B5BAFC18413E}">
      <dgm:prSet/>
      <dgm:spPr/>
      <dgm:t>
        <a:bodyPr/>
        <a:lstStyle/>
        <a:p>
          <a:endParaRPr lang="en-US"/>
        </a:p>
      </dgm:t>
    </dgm:pt>
    <dgm:pt modelId="{33778759-ADFE-4D20-9BEB-4965C9DCCC78}">
      <dgm:prSet/>
      <dgm:spPr>
        <a:solidFill>
          <a:schemeClr val="accent1">
            <a:lumMod val="75000"/>
          </a:schemeClr>
        </a:solidFill>
      </dgm:spPr>
      <dgm:t>
        <a:bodyPr/>
        <a:lstStyle/>
        <a:p>
          <a:pPr rtl="0"/>
          <a:r>
            <a:rPr lang="en-US" dirty="0" smtClean="0"/>
            <a:t>Updated terminology</a:t>
          </a:r>
          <a:endParaRPr lang="en-US" dirty="0"/>
        </a:p>
      </dgm:t>
      <dgm:extLst>
        <a:ext uri="{E40237B7-FDA0-4F09-8148-C483321AD2D9}">
          <dgm14:cNvPr xmlns:dgm14="http://schemas.microsoft.com/office/drawing/2010/diagram" xmlns="" id="0" name="" descr="New chapter&#10;Laterality&#10;Updated terminology&#10;"/>
        </a:ext>
      </dgm:extLst>
    </dgm:pt>
    <dgm:pt modelId="{86D05C00-F562-4556-A60F-7E93109CA1D7}" type="parTrans" cxnId="{E20FAF84-83E9-4E38-A6A3-53A4E3EE2619}">
      <dgm:prSet/>
      <dgm:spPr/>
      <dgm:t>
        <a:bodyPr/>
        <a:lstStyle/>
        <a:p>
          <a:endParaRPr lang="en-US"/>
        </a:p>
      </dgm:t>
    </dgm:pt>
    <dgm:pt modelId="{C9278673-8D4C-4CEE-8C8C-4494569986C6}" type="sibTrans" cxnId="{E20FAF84-83E9-4E38-A6A3-53A4E3EE2619}">
      <dgm:prSet/>
      <dgm:spPr/>
      <dgm:t>
        <a:bodyPr/>
        <a:lstStyle/>
        <a:p>
          <a:endParaRPr lang="en-US"/>
        </a:p>
      </dgm:t>
    </dgm:pt>
    <dgm:pt modelId="{20C4F151-7A72-4917-A98C-13A2ED311D56}" type="pres">
      <dgm:prSet presAssocID="{B2FC1CE9-BD87-4D7D-94BB-2B7A75EB27FE}" presName="linear" presStyleCnt="0">
        <dgm:presLayoutVars>
          <dgm:animLvl val="lvl"/>
          <dgm:resizeHandles val="exact"/>
        </dgm:presLayoutVars>
      </dgm:prSet>
      <dgm:spPr/>
      <dgm:t>
        <a:bodyPr/>
        <a:lstStyle/>
        <a:p>
          <a:endParaRPr lang="en-US"/>
        </a:p>
      </dgm:t>
    </dgm:pt>
    <dgm:pt modelId="{18A8CE48-8249-4A11-90E9-ACCC2A092954}" type="pres">
      <dgm:prSet presAssocID="{7FC82AEE-EEAF-41D6-9B5A-F994D9C19498}" presName="parentText" presStyleLbl="node1" presStyleIdx="0" presStyleCnt="3">
        <dgm:presLayoutVars>
          <dgm:chMax val="0"/>
          <dgm:bulletEnabled val="1"/>
        </dgm:presLayoutVars>
      </dgm:prSet>
      <dgm:spPr/>
      <dgm:t>
        <a:bodyPr/>
        <a:lstStyle/>
        <a:p>
          <a:endParaRPr lang="en-US"/>
        </a:p>
      </dgm:t>
    </dgm:pt>
    <dgm:pt modelId="{68DC3506-82CC-415C-B51F-027E1965457D}" type="pres">
      <dgm:prSet presAssocID="{602D7756-1455-41B1-B918-BCB75D0B807E}" presName="spacer" presStyleCnt="0"/>
      <dgm:spPr/>
      <dgm:t>
        <a:bodyPr/>
        <a:lstStyle/>
        <a:p>
          <a:endParaRPr lang="en-US"/>
        </a:p>
      </dgm:t>
    </dgm:pt>
    <dgm:pt modelId="{089A6514-B813-4B34-82F4-4221B33BA578}" type="pres">
      <dgm:prSet presAssocID="{6D7F8CA4-0210-4EB1-94C5-3DFB03916625}" presName="parentText" presStyleLbl="node1" presStyleIdx="1" presStyleCnt="3">
        <dgm:presLayoutVars>
          <dgm:chMax val="0"/>
          <dgm:bulletEnabled val="1"/>
        </dgm:presLayoutVars>
      </dgm:prSet>
      <dgm:spPr/>
      <dgm:t>
        <a:bodyPr/>
        <a:lstStyle/>
        <a:p>
          <a:endParaRPr lang="en-US"/>
        </a:p>
      </dgm:t>
    </dgm:pt>
    <dgm:pt modelId="{947614AD-2245-4835-8F50-282366CB4D38}" type="pres">
      <dgm:prSet presAssocID="{DA93E0A8-F9EF-4872-927C-B0D0EE2E9350}" presName="spacer" presStyleCnt="0"/>
      <dgm:spPr/>
      <dgm:t>
        <a:bodyPr/>
        <a:lstStyle/>
        <a:p>
          <a:endParaRPr lang="en-US"/>
        </a:p>
      </dgm:t>
    </dgm:pt>
    <dgm:pt modelId="{35CFC50A-765B-45A3-A1AB-7943C128FB51}" type="pres">
      <dgm:prSet presAssocID="{33778759-ADFE-4D20-9BEB-4965C9DCCC78}" presName="parentText" presStyleLbl="node1" presStyleIdx="2" presStyleCnt="3">
        <dgm:presLayoutVars>
          <dgm:chMax val="0"/>
          <dgm:bulletEnabled val="1"/>
        </dgm:presLayoutVars>
      </dgm:prSet>
      <dgm:spPr/>
      <dgm:t>
        <a:bodyPr/>
        <a:lstStyle/>
        <a:p>
          <a:endParaRPr lang="en-US"/>
        </a:p>
      </dgm:t>
    </dgm:pt>
  </dgm:ptLst>
  <dgm:cxnLst>
    <dgm:cxn modelId="{827BBA18-F756-4E12-BF5A-65CFC310F00E}" type="presOf" srcId="{7FC82AEE-EEAF-41D6-9B5A-F994D9C19498}" destId="{18A8CE48-8249-4A11-90E9-ACCC2A092954}" srcOrd="0" destOrd="0" presId="urn:microsoft.com/office/officeart/2005/8/layout/vList2"/>
    <dgm:cxn modelId="{CFD67C7A-F0A1-4409-9B08-3EDF70036771}" type="presOf" srcId="{B2FC1CE9-BD87-4D7D-94BB-2B7A75EB27FE}" destId="{20C4F151-7A72-4917-A98C-13A2ED311D56}" srcOrd="0" destOrd="0" presId="urn:microsoft.com/office/officeart/2005/8/layout/vList2"/>
    <dgm:cxn modelId="{4069BE50-5BD8-4B1B-8140-3603D4F8C0BD}" srcId="{B2FC1CE9-BD87-4D7D-94BB-2B7A75EB27FE}" destId="{7FC82AEE-EEAF-41D6-9B5A-F994D9C19498}" srcOrd="0" destOrd="0" parTransId="{F49E2820-514B-417D-95BB-5F8F34650B08}" sibTransId="{602D7756-1455-41B1-B918-BCB75D0B807E}"/>
    <dgm:cxn modelId="{E20FAF84-83E9-4E38-A6A3-53A4E3EE2619}" srcId="{B2FC1CE9-BD87-4D7D-94BB-2B7A75EB27FE}" destId="{33778759-ADFE-4D20-9BEB-4965C9DCCC78}" srcOrd="2" destOrd="0" parTransId="{86D05C00-F562-4556-A60F-7E93109CA1D7}" sibTransId="{C9278673-8D4C-4CEE-8C8C-4494569986C6}"/>
    <dgm:cxn modelId="{60847DD1-0752-485B-B520-37F5E1AEA52D}" type="presOf" srcId="{33778759-ADFE-4D20-9BEB-4965C9DCCC78}" destId="{35CFC50A-765B-45A3-A1AB-7943C128FB51}" srcOrd="0" destOrd="0" presId="urn:microsoft.com/office/officeart/2005/8/layout/vList2"/>
    <dgm:cxn modelId="{043D5C4A-F37C-48F3-AD42-4672CFC2C7A7}" type="presOf" srcId="{6D7F8CA4-0210-4EB1-94C5-3DFB03916625}" destId="{089A6514-B813-4B34-82F4-4221B33BA578}" srcOrd="0" destOrd="0" presId="urn:microsoft.com/office/officeart/2005/8/layout/vList2"/>
    <dgm:cxn modelId="{5078029C-CB43-4D3D-904C-B5BAFC18413E}" srcId="{B2FC1CE9-BD87-4D7D-94BB-2B7A75EB27FE}" destId="{6D7F8CA4-0210-4EB1-94C5-3DFB03916625}" srcOrd="1" destOrd="0" parTransId="{4B2EEC4D-66B4-4E15-BD9B-8FF9998BC5CE}" sibTransId="{DA93E0A8-F9EF-4872-927C-B0D0EE2E9350}"/>
    <dgm:cxn modelId="{DF77E879-7CB2-4CC3-A559-41D39B76E770}" type="presParOf" srcId="{20C4F151-7A72-4917-A98C-13A2ED311D56}" destId="{18A8CE48-8249-4A11-90E9-ACCC2A092954}" srcOrd="0" destOrd="0" presId="urn:microsoft.com/office/officeart/2005/8/layout/vList2"/>
    <dgm:cxn modelId="{D253989F-1885-4894-87DD-63897DDC9C07}" type="presParOf" srcId="{20C4F151-7A72-4917-A98C-13A2ED311D56}" destId="{68DC3506-82CC-415C-B51F-027E1965457D}" srcOrd="1" destOrd="0" presId="urn:microsoft.com/office/officeart/2005/8/layout/vList2"/>
    <dgm:cxn modelId="{3B16FB98-47DE-4511-B2BC-5B1F15307043}" type="presParOf" srcId="{20C4F151-7A72-4917-A98C-13A2ED311D56}" destId="{089A6514-B813-4B34-82F4-4221B33BA578}" srcOrd="2" destOrd="0" presId="urn:microsoft.com/office/officeart/2005/8/layout/vList2"/>
    <dgm:cxn modelId="{5624A122-7841-4492-AFE8-E757354873C4}" type="presParOf" srcId="{20C4F151-7A72-4917-A98C-13A2ED311D56}" destId="{947614AD-2245-4835-8F50-282366CB4D38}" srcOrd="3" destOrd="0" presId="urn:microsoft.com/office/officeart/2005/8/layout/vList2"/>
    <dgm:cxn modelId="{3FEAB42E-7452-47ED-93BD-AF25CA071882}" type="presParOf" srcId="{20C4F151-7A72-4917-A98C-13A2ED311D56}" destId="{35CFC50A-765B-45A3-A1AB-7943C128FB51}" srcOrd="4"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E70BBCD-894D-4451-9D68-6DCCFB754F2F}"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en-US"/>
        </a:p>
      </dgm:t>
    </dgm:pt>
    <dgm:pt modelId="{84282EBB-1AF6-49B4-B429-C4FAB483E139}">
      <dgm:prSet phldrT="[Text]" custT="1"/>
      <dgm:spPr/>
      <dgm:t>
        <a:bodyPr/>
        <a:lstStyle/>
        <a:p>
          <a:r>
            <a:rPr lang="en-US" sz="6000" b="1" dirty="0" smtClean="0"/>
            <a:t>ICD-9</a:t>
          </a:r>
          <a:endParaRPr lang="en-US" sz="6000" b="1" dirty="0"/>
        </a:p>
      </dgm:t>
      <dgm:extLst>
        <a:ext uri="{E40237B7-FDA0-4F09-8148-C483321AD2D9}">
          <dgm14:cNvPr xmlns:dgm14="http://schemas.microsoft.com/office/drawing/2010/diagram" xmlns="" id="0" name="" descr="ICD-9&#10; 365.10, 365.71&#10; Open-angle glaucoma, unspecified&#10; Mild stage glaucoma&#10;ICD-10&#10; H40.10X1&#10; Unspecified open-angle glaucoma, mild stage&#10;"/>
        </a:ext>
      </dgm:extLst>
    </dgm:pt>
    <dgm:pt modelId="{C10C33B2-8278-4417-851E-B9E6DD0638BE}" type="parTrans" cxnId="{AD74A882-2C5B-4801-90E5-11D67F04F4F0}">
      <dgm:prSet/>
      <dgm:spPr/>
      <dgm:t>
        <a:bodyPr/>
        <a:lstStyle/>
        <a:p>
          <a:endParaRPr lang="en-US"/>
        </a:p>
      </dgm:t>
    </dgm:pt>
    <dgm:pt modelId="{09D29285-D7C9-4E4D-AE96-9197E966B554}" type="sibTrans" cxnId="{AD74A882-2C5B-4801-90E5-11D67F04F4F0}">
      <dgm:prSet/>
      <dgm:spPr/>
      <dgm:t>
        <a:bodyPr/>
        <a:lstStyle/>
        <a:p>
          <a:endParaRPr lang="en-US"/>
        </a:p>
      </dgm:t>
    </dgm:pt>
    <dgm:pt modelId="{0068EF12-4CF2-4F59-9C82-E478F0DBD3A9}">
      <dgm:prSet phldrT="[Text]" custT="1"/>
      <dgm:spPr/>
      <dgm:t>
        <a:bodyPr/>
        <a:lstStyle/>
        <a:p>
          <a:r>
            <a:rPr lang="en-US" sz="2800" dirty="0" smtClean="0"/>
            <a:t>365.10, 365.71</a:t>
          </a:r>
          <a:endParaRPr lang="en-US" sz="2800" dirty="0"/>
        </a:p>
      </dgm:t>
      <dgm:extLst>
        <a:ext uri="{E40237B7-FDA0-4F09-8148-C483321AD2D9}">
          <dgm14:cNvPr xmlns:dgm14="http://schemas.microsoft.com/office/drawing/2010/diagram" xmlns="" id="0" name="" descr="ICD-9&#10; 365.10, 365.71&#10; Open-angle glaucoma, unspecified&#10; Mild stage glaucoma&#10;ICD-10&#10; H40.10X1&#10; Unspecified open-angle glaucoma, mild stage&#10;"/>
        </a:ext>
      </dgm:extLst>
    </dgm:pt>
    <dgm:pt modelId="{F33B8C30-D510-4753-8139-2FA267C1E7FA}" type="parTrans" cxnId="{66713E4A-461A-4E6D-802E-E1997AD979CA}">
      <dgm:prSet/>
      <dgm:spPr/>
      <dgm:t>
        <a:bodyPr/>
        <a:lstStyle/>
        <a:p>
          <a:endParaRPr lang="en-US"/>
        </a:p>
      </dgm:t>
    </dgm:pt>
    <dgm:pt modelId="{826AACB8-9BD4-443E-9472-4DFF30FC6F53}" type="sibTrans" cxnId="{66713E4A-461A-4E6D-802E-E1997AD979CA}">
      <dgm:prSet/>
      <dgm:spPr/>
      <dgm:t>
        <a:bodyPr/>
        <a:lstStyle/>
        <a:p>
          <a:endParaRPr lang="en-US"/>
        </a:p>
      </dgm:t>
    </dgm:pt>
    <dgm:pt modelId="{581EA3D8-ED6A-4740-B650-4C1F9E06D4F3}">
      <dgm:prSet phldrT="[Text]" custT="1"/>
      <dgm:spPr/>
      <dgm:t>
        <a:bodyPr/>
        <a:lstStyle/>
        <a:p>
          <a:r>
            <a:rPr lang="en-US" sz="5400" b="1" dirty="0" smtClean="0"/>
            <a:t>ICD-10</a:t>
          </a:r>
          <a:endParaRPr lang="en-US" sz="5400" b="1" dirty="0"/>
        </a:p>
      </dgm:t>
      <dgm:extLst>
        <a:ext uri="{E40237B7-FDA0-4F09-8148-C483321AD2D9}">
          <dgm14:cNvPr xmlns:dgm14="http://schemas.microsoft.com/office/drawing/2010/diagram" xmlns="" id="0" name="" descr="ICD-9&#10; 365.10, 365.71&#10; Open-angle glaucoma, unspecified&#10; Mild stage glaucoma&#10;ICD-10&#10; H40.10X1&#10; Unspecified open-angle glaucoma, mild stage&#10;"/>
        </a:ext>
      </dgm:extLst>
    </dgm:pt>
    <dgm:pt modelId="{C6E204EC-964D-48F3-A163-BC9767954882}" type="parTrans" cxnId="{9296EDC5-4926-4596-A59A-722A0A8ED32C}">
      <dgm:prSet/>
      <dgm:spPr/>
      <dgm:t>
        <a:bodyPr/>
        <a:lstStyle/>
        <a:p>
          <a:endParaRPr lang="en-US"/>
        </a:p>
      </dgm:t>
    </dgm:pt>
    <dgm:pt modelId="{F99FAE7E-BC2D-420C-B0D8-38D48C6A5936}" type="sibTrans" cxnId="{9296EDC5-4926-4596-A59A-722A0A8ED32C}">
      <dgm:prSet/>
      <dgm:spPr/>
      <dgm:t>
        <a:bodyPr/>
        <a:lstStyle/>
        <a:p>
          <a:endParaRPr lang="en-US"/>
        </a:p>
      </dgm:t>
    </dgm:pt>
    <dgm:pt modelId="{10A673E4-EA55-4FC6-B93A-8FB6E87E0583}">
      <dgm:prSet phldrT="[Text]" custT="1"/>
      <dgm:spPr/>
      <dgm:t>
        <a:bodyPr/>
        <a:lstStyle/>
        <a:p>
          <a:r>
            <a:rPr lang="en-US" sz="2800" dirty="0" smtClean="0"/>
            <a:t>H40.10X1</a:t>
          </a:r>
          <a:endParaRPr lang="en-US" sz="2800" dirty="0"/>
        </a:p>
      </dgm:t>
      <dgm:extLst>
        <a:ext uri="{E40237B7-FDA0-4F09-8148-C483321AD2D9}">
          <dgm14:cNvPr xmlns:dgm14="http://schemas.microsoft.com/office/drawing/2010/diagram" xmlns="" id="0" name="" descr="ICD-9&#10; 365.10, 365.71&#10; Open-angle glaucoma, unspecified&#10; Mild stage glaucoma&#10;ICD-10&#10; H40.10X1&#10; Unspecified open-angle glaucoma, mild stage&#10;"/>
        </a:ext>
      </dgm:extLst>
    </dgm:pt>
    <dgm:pt modelId="{E66CBB42-F281-42B2-9234-BF7DE8A8C8C8}" type="parTrans" cxnId="{7C0ABEB8-3A5D-46F8-818E-28245575BAF5}">
      <dgm:prSet/>
      <dgm:spPr/>
      <dgm:t>
        <a:bodyPr/>
        <a:lstStyle/>
        <a:p>
          <a:endParaRPr lang="en-US"/>
        </a:p>
      </dgm:t>
    </dgm:pt>
    <dgm:pt modelId="{83FBC295-D657-4E58-99B7-67EC558DEB98}" type="sibTrans" cxnId="{7C0ABEB8-3A5D-46F8-818E-28245575BAF5}">
      <dgm:prSet/>
      <dgm:spPr/>
      <dgm:t>
        <a:bodyPr/>
        <a:lstStyle/>
        <a:p>
          <a:endParaRPr lang="en-US"/>
        </a:p>
      </dgm:t>
    </dgm:pt>
    <dgm:pt modelId="{74DB3743-EAEB-44B3-99FD-DAFDB8486BA3}">
      <dgm:prSet custT="1"/>
      <dgm:spPr/>
      <dgm:t>
        <a:bodyPr/>
        <a:lstStyle/>
        <a:p>
          <a:r>
            <a:rPr lang="en-US" sz="2800" dirty="0" smtClean="0"/>
            <a:t>Open-angle glaucoma, unspecified</a:t>
          </a:r>
        </a:p>
      </dgm:t>
    </dgm:pt>
    <dgm:pt modelId="{F85A430E-2B51-4B29-BE9D-8BEB6939FE3F}" type="parTrans" cxnId="{73F1C58B-FA24-4D47-A7FD-A525B3B2B9D0}">
      <dgm:prSet/>
      <dgm:spPr/>
      <dgm:t>
        <a:bodyPr/>
        <a:lstStyle/>
        <a:p>
          <a:endParaRPr lang="en-US"/>
        </a:p>
      </dgm:t>
    </dgm:pt>
    <dgm:pt modelId="{C0D39256-EB5B-4E72-ACD5-501569490367}" type="sibTrans" cxnId="{73F1C58B-FA24-4D47-A7FD-A525B3B2B9D0}">
      <dgm:prSet/>
      <dgm:spPr/>
      <dgm:t>
        <a:bodyPr/>
        <a:lstStyle/>
        <a:p>
          <a:endParaRPr lang="en-US"/>
        </a:p>
      </dgm:t>
    </dgm:pt>
    <dgm:pt modelId="{97B7B4EB-A214-491C-B74B-A3515CA990ED}">
      <dgm:prSet phldrT="[Text]" custT="1"/>
      <dgm:spPr/>
      <dgm:t>
        <a:bodyPr/>
        <a:lstStyle/>
        <a:p>
          <a:r>
            <a:rPr lang="en-US" sz="2800" dirty="0" smtClean="0"/>
            <a:t>Unspecified open-angle glaucoma, mild stage</a:t>
          </a:r>
          <a:endParaRPr lang="en-US" sz="2800" dirty="0"/>
        </a:p>
      </dgm:t>
    </dgm:pt>
    <dgm:pt modelId="{6AA7C16C-06EF-440A-8068-A98AE5726A97}" type="parTrans" cxnId="{ED447FB4-18A9-415C-99DA-8E82AF8B7F0B}">
      <dgm:prSet/>
      <dgm:spPr/>
      <dgm:t>
        <a:bodyPr/>
        <a:lstStyle/>
        <a:p>
          <a:endParaRPr lang="en-US"/>
        </a:p>
      </dgm:t>
    </dgm:pt>
    <dgm:pt modelId="{86B9B5B3-F2BC-4B04-BACA-3316D01A9427}" type="sibTrans" cxnId="{ED447FB4-18A9-415C-99DA-8E82AF8B7F0B}">
      <dgm:prSet/>
      <dgm:spPr/>
      <dgm:t>
        <a:bodyPr/>
        <a:lstStyle/>
        <a:p>
          <a:endParaRPr lang="en-US"/>
        </a:p>
      </dgm:t>
    </dgm:pt>
    <dgm:pt modelId="{9CC41C78-9200-4030-BA59-ED52E1FCA3A3}">
      <dgm:prSet custT="1"/>
      <dgm:spPr/>
      <dgm:t>
        <a:bodyPr/>
        <a:lstStyle/>
        <a:p>
          <a:r>
            <a:rPr lang="en-US" sz="2800" dirty="0" smtClean="0"/>
            <a:t>Mild stage glaucoma</a:t>
          </a:r>
        </a:p>
      </dgm:t>
    </dgm:pt>
    <dgm:pt modelId="{39A1F478-30B5-43A3-993D-132A0FB22228}" type="parTrans" cxnId="{7BD47D25-EF6B-433B-84C5-B54D5E539B60}">
      <dgm:prSet/>
      <dgm:spPr/>
      <dgm:t>
        <a:bodyPr/>
        <a:lstStyle/>
        <a:p>
          <a:endParaRPr lang="en-US"/>
        </a:p>
      </dgm:t>
    </dgm:pt>
    <dgm:pt modelId="{FB96BC50-CA13-464B-B3D0-C770556E1C18}" type="sibTrans" cxnId="{7BD47D25-EF6B-433B-84C5-B54D5E539B60}">
      <dgm:prSet/>
      <dgm:spPr/>
      <dgm:t>
        <a:bodyPr/>
        <a:lstStyle/>
        <a:p>
          <a:endParaRPr lang="en-US"/>
        </a:p>
      </dgm:t>
    </dgm:pt>
    <dgm:pt modelId="{3D2CC8FB-AC05-406C-B106-4BE74FA0A871}" type="pres">
      <dgm:prSet presAssocID="{6E70BBCD-894D-4451-9D68-6DCCFB754F2F}" presName="Name0" presStyleCnt="0">
        <dgm:presLayoutVars>
          <dgm:dir/>
          <dgm:animLvl val="lvl"/>
          <dgm:resizeHandles val="exact"/>
        </dgm:presLayoutVars>
      </dgm:prSet>
      <dgm:spPr/>
      <dgm:t>
        <a:bodyPr/>
        <a:lstStyle/>
        <a:p>
          <a:endParaRPr lang="en-US"/>
        </a:p>
      </dgm:t>
    </dgm:pt>
    <dgm:pt modelId="{3AB3D5A0-CEE4-4F91-A353-B2BC86825101}" type="pres">
      <dgm:prSet presAssocID="{84282EBB-1AF6-49B4-B429-C4FAB483E139}" presName="linNode" presStyleCnt="0"/>
      <dgm:spPr/>
      <dgm:t>
        <a:bodyPr/>
        <a:lstStyle/>
        <a:p>
          <a:endParaRPr lang="en-US"/>
        </a:p>
      </dgm:t>
    </dgm:pt>
    <dgm:pt modelId="{98A65EB4-2D61-443C-9B10-09FCDECA8E2C}" type="pres">
      <dgm:prSet presAssocID="{84282EBB-1AF6-49B4-B429-C4FAB483E139}" presName="parentText" presStyleLbl="node1" presStyleIdx="0" presStyleCnt="2">
        <dgm:presLayoutVars>
          <dgm:chMax val="1"/>
          <dgm:bulletEnabled val="1"/>
        </dgm:presLayoutVars>
      </dgm:prSet>
      <dgm:spPr/>
      <dgm:t>
        <a:bodyPr/>
        <a:lstStyle/>
        <a:p>
          <a:endParaRPr lang="en-US"/>
        </a:p>
      </dgm:t>
    </dgm:pt>
    <dgm:pt modelId="{B13323AC-3DD0-4AE1-9A4A-F5857F14DCA9}" type="pres">
      <dgm:prSet presAssocID="{84282EBB-1AF6-49B4-B429-C4FAB483E139}" presName="descendantText" presStyleLbl="alignAccFollowNode1" presStyleIdx="0" presStyleCnt="2">
        <dgm:presLayoutVars>
          <dgm:bulletEnabled val="1"/>
        </dgm:presLayoutVars>
      </dgm:prSet>
      <dgm:spPr/>
      <dgm:t>
        <a:bodyPr/>
        <a:lstStyle/>
        <a:p>
          <a:endParaRPr lang="en-US"/>
        </a:p>
      </dgm:t>
    </dgm:pt>
    <dgm:pt modelId="{B2C4911C-1287-4405-B8F4-CC030DD560A3}" type="pres">
      <dgm:prSet presAssocID="{09D29285-D7C9-4E4D-AE96-9197E966B554}" presName="sp" presStyleCnt="0"/>
      <dgm:spPr/>
      <dgm:t>
        <a:bodyPr/>
        <a:lstStyle/>
        <a:p>
          <a:endParaRPr lang="en-US"/>
        </a:p>
      </dgm:t>
    </dgm:pt>
    <dgm:pt modelId="{1222D192-0F1D-482D-8915-429EB5041542}" type="pres">
      <dgm:prSet presAssocID="{581EA3D8-ED6A-4740-B650-4C1F9E06D4F3}" presName="linNode" presStyleCnt="0"/>
      <dgm:spPr/>
      <dgm:t>
        <a:bodyPr/>
        <a:lstStyle/>
        <a:p>
          <a:endParaRPr lang="en-US"/>
        </a:p>
      </dgm:t>
    </dgm:pt>
    <dgm:pt modelId="{58F3A00C-FCD4-40A0-88E9-87377C8A0402}" type="pres">
      <dgm:prSet presAssocID="{581EA3D8-ED6A-4740-B650-4C1F9E06D4F3}" presName="parentText" presStyleLbl="node1" presStyleIdx="1" presStyleCnt="2">
        <dgm:presLayoutVars>
          <dgm:chMax val="1"/>
          <dgm:bulletEnabled val="1"/>
        </dgm:presLayoutVars>
      </dgm:prSet>
      <dgm:spPr/>
      <dgm:t>
        <a:bodyPr/>
        <a:lstStyle/>
        <a:p>
          <a:endParaRPr lang="en-US"/>
        </a:p>
      </dgm:t>
    </dgm:pt>
    <dgm:pt modelId="{1A32D8EE-E7D2-48C4-B5C7-04CB8C2CAEA8}" type="pres">
      <dgm:prSet presAssocID="{581EA3D8-ED6A-4740-B650-4C1F9E06D4F3}" presName="descendantText" presStyleLbl="alignAccFollowNode1" presStyleIdx="1" presStyleCnt="2">
        <dgm:presLayoutVars>
          <dgm:bulletEnabled val="1"/>
        </dgm:presLayoutVars>
      </dgm:prSet>
      <dgm:spPr/>
      <dgm:t>
        <a:bodyPr/>
        <a:lstStyle/>
        <a:p>
          <a:endParaRPr lang="en-US"/>
        </a:p>
      </dgm:t>
    </dgm:pt>
  </dgm:ptLst>
  <dgm:cxnLst>
    <dgm:cxn modelId="{AAAE90AF-E8BE-4D62-A211-8BA5F3FD78A9}" type="presOf" srcId="{9CC41C78-9200-4030-BA59-ED52E1FCA3A3}" destId="{B13323AC-3DD0-4AE1-9A4A-F5857F14DCA9}" srcOrd="0" destOrd="2" presId="urn:microsoft.com/office/officeart/2005/8/layout/vList5"/>
    <dgm:cxn modelId="{73F1C58B-FA24-4D47-A7FD-A525B3B2B9D0}" srcId="{84282EBB-1AF6-49B4-B429-C4FAB483E139}" destId="{74DB3743-EAEB-44B3-99FD-DAFDB8486BA3}" srcOrd="1" destOrd="0" parTransId="{F85A430E-2B51-4B29-BE9D-8BEB6939FE3F}" sibTransId="{C0D39256-EB5B-4E72-ACD5-501569490367}"/>
    <dgm:cxn modelId="{AD74A882-2C5B-4801-90E5-11D67F04F4F0}" srcId="{6E70BBCD-894D-4451-9D68-6DCCFB754F2F}" destId="{84282EBB-1AF6-49B4-B429-C4FAB483E139}" srcOrd="0" destOrd="0" parTransId="{C10C33B2-8278-4417-851E-B9E6DD0638BE}" sibTransId="{09D29285-D7C9-4E4D-AE96-9197E966B554}"/>
    <dgm:cxn modelId="{ED447FB4-18A9-415C-99DA-8E82AF8B7F0B}" srcId="{581EA3D8-ED6A-4740-B650-4C1F9E06D4F3}" destId="{97B7B4EB-A214-491C-B74B-A3515CA990ED}" srcOrd="1" destOrd="0" parTransId="{6AA7C16C-06EF-440A-8068-A98AE5726A97}" sibTransId="{86B9B5B3-F2BC-4B04-BACA-3316D01A9427}"/>
    <dgm:cxn modelId="{8952ED7D-A5EF-4B25-8E66-F0A664D14542}" type="presOf" srcId="{6E70BBCD-894D-4451-9D68-6DCCFB754F2F}" destId="{3D2CC8FB-AC05-406C-B106-4BE74FA0A871}" srcOrd="0" destOrd="0" presId="urn:microsoft.com/office/officeart/2005/8/layout/vList5"/>
    <dgm:cxn modelId="{7C0ABEB8-3A5D-46F8-818E-28245575BAF5}" srcId="{581EA3D8-ED6A-4740-B650-4C1F9E06D4F3}" destId="{10A673E4-EA55-4FC6-B93A-8FB6E87E0583}" srcOrd="0" destOrd="0" parTransId="{E66CBB42-F281-42B2-9234-BF7DE8A8C8C8}" sibTransId="{83FBC295-D657-4E58-99B7-67EC558DEB98}"/>
    <dgm:cxn modelId="{7BD47D25-EF6B-433B-84C5-B54D5E539B60}" srcId="{84282EBB-1AF6-49B4-B429-C4FAB483E139}" destId="{9CC41C78-9200-4030-BA59-ED52E1FCA3A3}" srcOrd="2" destOrd="0" parTransId="{39A1F478-30B5-43A3-993D-132A0FB22228}" sibTransId="{FB96BC50-CA13-464B-B3D0-C770556E1C18}"/>
    <dgm:cxn modelId="{66713E4A-461A-4E6D-802E-E1997AD979CA}" srcId="{84282EBB-1AF6-49B4-B429-C4FAB483E139}" destId="{0068EF12-4CF2-4F59-9C82-E478F0DBD3A9}" srcOrd="0" destOrd="0" parTransId="{F33B8C30-D510-4753-8139-2FA267C1E7FA}" sibTransId="{826AACB8-9BD4-443E-9472-4DFF30FC6F53}"/>
    <dgm:cxn modelId="{1B827749-1D6D-46E3-B3AE-B2B92985FBD8}" type="presOf" srcId="{581EA3D8-ED6A-4740-B650-4C1F9E06D4F3}" destId="{58F3A00C-FCD4-40A0-88E9-87377C8A0402}" srcOrd="0" destOrd="0" presId="urn:microsoft.com/office/officeart/2005/8/layout/vList5"/>
    <dgm:cxn modelId="{C91414E4-ED22-4E44-9D52-4404CEACEE21}" type="presOf" srcId="{74DB3743-EAEB-44B3-99FD-DAFDB8486BA3}" destId="{B13323AC-3DD0-4AE1-9A4A-F5857F14DCA9}" srcOrd="0" destOrd="1" presId="urn:microsoft.com/office/officeart/2005/8/layout/vList5"/>
    <dgm:cxn modelId="{AB7456A2-F4D5-4A70-87D4-A53F811675C7}" type="presOf" srcId="{97B7B4EB-A214-491C-B74B-A3515CA990ED}" destId="{1A32D8EE-E7D2-48C4-B5C7-04CB8C2CAEA8}" srcOrd="0" destOrd="1" presId="urn:microsoft.com/office/officeart/2005/8/layout/vList5"/>
    <dgm:cxn modelId="{9296EDC5-4926-4596-A59A-722A0A8ED32C}" srcId="{6E70BBCD-894D-4451-9D68-6DCCFB754F2F}" destId="{581EA3D8-ED6A-4740-B650-4C1F9E06D4F3}" srcOrd="1" destOrd="0" parTransId="{C6E204EC-964D-48F3-A163-BC9767954882}" sibTransId="{F99FAE7E-BC2D-420C-B0D8-38D48C6A5936}"/>
    <dgm:cxn modelId="{AB799CEB-9E7C-4B9E-AB42-7B0A6842BCA1}" type="presOf" srcId="{84282EBB-1AF6-49B4-B429-C4FAB483E139}" destId="{98A65EB4-2D61-443C-9B10-09FCDECA8E2C}" srcOrd="0" destOrd="0" presId="urn:microsoft.com/office/officeart/2005/8/layout/vList5"/>
    <dgm:cxn modelId="{5AA48FA6-BAB7-43EB-859A-2F0827AADF48}" type="presOf" srcId="{10A673E4-EA55-4FC6-B93A-8FB6E87E0583}" destId="{1A32D8EE-E7D2-48C4-B5C7-04CB8C2CAEA8}" srcOrd="0" destOrd="0" presId="urn:microsoft.com/office/officeart/2005/8/layout/vList5"/>
    <dgm:cxn modelId="{AB449C48-068C-4563-A48D-5659F5CEBD65}" type="presOf" srcId="{0068EF12-4CF2-4F59-9C82-E478F0DBD3A9}" destId="{B13323AC-3DD0-4AE1-9A4A-F5857F14DCA9}" srcOrd="0" destOrd="0" presId="urn:microsoft.com/office/officeart/2005/8/layout/vList5"/>
    <dgm:cxn modelId="{53885F1E-D70A-44FB-95EC-18BB87359236}" type="presParOf" srcId="{3D2CC8FB-AC05-406C-B106-4BE74FA0A871}" destId="{3AB3D5A0-CEE4-4F91-A353-B2BC86825101}" srcOrd="0" destOrd="0" presId="urn:microsoft.com/office/officeart/2005/8/layout/vList5"/>
    <dgm:cxn modelId="{F239DD93-10E9-47BC-9D09-2B5BB2C8C45E}" type="presParOf" srcId="{3AB3D5A0-CEE4-4F91-A353-B2BC86825101}" destId="{98A65EB4-2D61-443C-9B10-09FCDECA8E2C}" srcOrd="0" destOrd="0" presId="urn:microsoft.com/office/officeart/2005/8/layout/vList5"/>
    <dgm:cxn modelId="{F218EDE0-2C58-4734-B79C-C3897A6D5953}" type="presParOf" srcId="{3AB3D5A0-CEE4-4F91-A353-B2BC86825101}" destId="{B13323AC-3DD0-4AE1-9A4A-F5857F14DCA9}" srcOrd="1" destOrd="0" presId="urn:microsoft.com/office/officeart/2005/8/layout/vList5"/>
    <dgm:cxn modelId="{47BD556A-15A8-4278-8C38-134586BC6812}" type="presParOf" srcId="{3D2CC8FB-AC05-406C-B106-4BE74FA0A871}" destId="{B2C4911C-1287-4405-B8F4-CC030DD560A3}" srcOrd="1" destOrd="0" presId="urn:microsoft.com/office/officeart/2005/8/layout/vList5"/>
    <dgm:cxn modelId="{2C44A435-A696-49A6-8BB5-5A68D9FD98C4}" type="presParOf" srcId="{3D2CC8FB-AC05-406C-B106-4BE74FA0A871}" destId="{1222D192-0F1D-482D-8915-429EB5041542}" srcOrd="2" destOrd="0" presId="urn:microsoft.com/office/officeart/2005/8/layout/vList5"/>
    <dgm:cxn modelId="{241D741D-9C3C-4158-A230-BA0D4541B7CF}" type="presParOf" srcId="{1222D192-0F1D-482D-8915-429EB5041542}" destId="{58F3A00C-FCD4-40A0-88E9-87377C8A0402}" srcOrd="0" destOrd="0" presId="urn:microsoft.com/office/officeart/2005/8/layout/vList5"/>
    <dgm:cxn modelId="{CDF03049-C513-46F1-BAAF-0204A1B326C9}" type="presParOf" srcId="{1222D192-0F1D-482D-8915-429EB5041542}" destId="{1A32D8EE-E7D2-48C4-B5C7-04CB8C2CAEA8}"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70BBCD-894D-4451-9D68-6DCCFB754F2F}" type="doc">
      <dgm:prSet loTypeId="urn:microsoft.com/office/officeart/2005/8/layout/hList1" loCatId="list" qsTypeId="urn:microsoft.com/office/officeart/2005/8/quickstyle/3d1" qsCatId="3D" csTypeId="urn:microsoft.com/office/officeart/2005/8/colors/colorful3" csCatId="colorful" phldr="1"/>
      <dgm:spPr/>
      <dgm:t>
        <a:bodyPr/>
        <a:lstStyle/>
        <a:p>
          <a:endParaRPr lang="en-US"/>
        </a:p>
      </dgm:t>
    </dgm:pt>
    <dgm:pt modelId="{84282EBB-1AF6-49B4-B429-C4FAB483E139}">
      <dgm:prSet phldrT="[Text]" custT="1"/>
      <dgm:spPr/>
      <dgm:t>
        <a:bodyPr/>
        <a:lstStyle/>
        <a:p>
          <a:r>
            <a:rPr lang="en-US" sz="6000" b="1" dirty="0" smtClean="0"/>
            <a:t>ICD-9</a:t>
          </a:r>
          <a:endParaRPr lang="en-US" sz="6000" b="1" dirty="0"/>
        </a:p>
      </dgm:t>
      <dgm:extLst>
        <a:ext uri="{E40237B7-FDA0-4F09-8148-C483321AD2D9}">
          <dgm14:cNvPr xmlns:dgm14="http://schemas.microsoft.com/office/drawing/2010/diagram" xmlns="" id="0" name="" descr="ICD-9&#10; 038.0, Streptococcal septicemia&#10; 995.91, Sepsis&#10;ICD-10&#10; A41.81, Sepsis due to Enterococcus&#10;"/>
        </a:ext>
      </dgm:extLst>
    </dgm:pt>
    <dgm:pt modelId="{C10C33B2-8278-4417-851E-B9E6DD0638BE}" type="parTrans" cxnId="{AD74A882-2C5B-4801-90E5-11D67F04F4F0}">
      <dgm:prSet/>
      <dgm:spPr/>
      <dgm:t>
        <a:bodyPr/>
        <a:lstStyle/>
        <a:p>
          <a:endParaRPr lang="en-US"/>
        </a:p>
      </dgm:t>
    </dgm:pt>
    <dgm:pt modelId="{09D29285-D7C9-4E4D-AE96-9197E966B554}" type="sibTrans" cxnId="{AD74A882-2C5B-4801-90E5-11D67F04F4F0}">
      <dgm:prSet/>
      <dgm:spPr/>
      <dgm:t>
        <a:bodyPr/>
        <a:lstStyle/>
        <a:p>
          <a:endParaRPr lang="en-US"/>
        </a:p>
      </dgm:t>
    </dgm:pt>
    <dgm:pt modelId="{581EA3D8-ED6A-4740-B650-4C1F9E06D4F3}">
      <dgm:prSet phldrT="[Text]" custT="1"/>
      <dgm:spPr/>
      <dgm:t>
        <a:bodyPr/>
        <a:lstStyle/>
        <a:p>
          <a:r>
            <a:rPr lang="en-US" sz="5400" b="1" dirty="0" smtClean="0"/>
            <a:t>ICD-10</a:t>
          </a:r>
          <a:endParaRPr lang="en-US" sz="5400" b="1" dirty="0"/>
        </a:p>
      </dgm:t>
      <dgm:extLst>
        <a:ext uri="{E40237B7-FDA0-4F09-8148-C483321AD2D9}">
          <dgm14:cNvPr xmlns:dgm14="http://schemas.microsoft.com/office/drawing/2010/diagram" xmlns="" id="0" name="" descr="ICD-9&#10; 038.0, Streptococcal septicemia&#10; 995.91, Sepsis&#10;ICD-10&#10; A41.81, Sepsis due to Enterococcus&#10;"/>
        </a:ext>
      </dgm:extLst>
    </dgm:pt>
    <dgm:pt modelId="{C6E204EC-964D-48F3-A163-BC9767954882}" type="parTrans" cxnId="{9296EDC5-4926-4596-A59A-722A0A8ED32C}">
      <dgm:prSet/>
      <dgm:spPr/>
      <dgm:t>
        <a:bodyPr/>
        <a:lstStyle/>
        <a:p>
          <a:endParaRPr lang="en-US"/>
        </a:p>
      </dgm:t>
    </dgm:pt>
    <dgm:pt modelId="{F99FAE7E-BC2D-420C-B0D8-38D48C6A5936}" type="sibTrans" cxnId="{9296EDC5-4926-4596-A59A-722A0A8ED32C}">
      <dgm:prSet/>
      <dgm:spPr/>
      <dgm:t>
        <a:bodyPr/>
        <a:lstStyle/>
        <a:p>
          <a:endParaRPr lang="en-US"/>
        </a:p>
      </dgm:t>
    </dgm:pt>
    <dgm:pt modelId="{10A673E4-EA55-4FC6-B93A-8FB6E87E0583}">
      <dgm:prSet phldrT="[Text]" custT="1"/>
      <dgm:spPr/>
      <dgm:t>
        <a:bodyPr/>
        <a:lstStyle/>
        <a:p>
          <a:r>
            <a:rPr lang="en-US" sz="3600" smtClean="0"/>
            <a:t>A41.81 - Sepsis </a:t>
          </a:r>
          <a:r>
            <a:rPr lang="en-US" sz="3600" dirty="0" smtClean="0"/>
            <a:t>due </a:t>
          </a:r>
          <a:r>
            <a:rPr lang="en-US" sz="3600" smtClean="0"/>
            <a:t>to enterococcus</a:t>
          </a:r>
          <a:endParaRPr lang="en-US" sz="3600" dirty="0"/>
        </a:p>
      </dgm:t>
      <dgm:extLst>
        <a:ext uri="{E40237B7-FDA0-4F09-8148-C483321AD2D9}">
          <dgm14:cNvPr xmlns:dgm14="http://schemas.microsoft.com/office/drawing/2010/diagram" xmlns="" id="0" name="" descr="ICD-9&#10; 038.0, Streptococcal septicemia&#10; 995.91, Sepsis&#10;ICD-10&#10; A41.81, Sepsis due to Enterococcus&#10;"/>
        </a:ext>
      </dgm:extLst>
    </dgm:pt>
    <dgm:pt modelId="{E66CBB42-F281-42B2-9234-BF7DE8A8C8C8}" type="parTrans" cxnId="{7C0ABEB8-3A5D-46F8-818E-28245575BAF5}">
      <dgm:prSet/>
      <dgm:spPr/>
      <dgm:t>
        <a:bodyPr/>
        <a:lstStyle/>
        <a:p>
          <a:endParaRPr lang="en-US"/>
        </a:p>
      </dgm:t>
    </dgm:pt>
    <dgm:pt modelId="{83FBC295-D657-4E58-99B7-67EC558DEB98}" type="sibTrans" cxnId="{7C0ABEB8-3A5D-46F8-818E-28245575BAF5}">
      <dgm:prSet/>
      <dgm:spPr/>
      <dgm:t>
        <a:bodyPr/>
        <a:lstStyle/>
        <a:p>
          <a:endParaRPr lang="en-US"/>
        </a:p>
      </dgm:t>
    </dgm:pt>
    <dgm:pt modelId="{74DB3743-EAEB-44B3-99FD-DAFDB8486BA3}">
      <dgm:prSet custT="1"/>
      <dgm:spPr/>
      <dgm:t>
        <a:bodyPr/>
        <a:lstStyle/>
        <a:p>
          <a:r>
            <a:rPr lang="en-US" sz="3600" smtClean="0"/>
            <a:t>038.0 -  </a:t>
          </a:r>
          <a:r>
            <a:rPr lang="en-US" sz="3600" dirty="0" smtClean="0"/>
            <a:t>Streptococcal septicemia</a:t>
          </a:r>
        </a:p>
      </dgm:t>
      <dgm:extLst>
        <a:ext uri="{E40237B7-FDA0-4F09-8148-C483321AD2D9}">
          <dgm14:cNvPr xmlns:dgm14="http://schemas.microsoft.com/office/drawing/2010/diagram" xmlns="" id="0" name="" descr="ICD-9&#10; 038.0, Streptococcal septicemia&#10; 995.91, Sepsis&#10;ICD-10&#10; A41.81, Sepsis due to Enterococcus&#10;"/>
        </a:ext>
      </dgm:extLst>
    </dgm:pt>
    <dgm:pt modelId="{F85A430E-2B51-4B29-BE9D-8BEB6939FE3F}" type="parTrans" cxnId="{73F1C58B-FA24-4D47-A7FD-A525B3B2B9D0}">
      <dgm:prSet/>
      <dgm:spPr/>
      <dgm:t>
        <a:bodyPr/>
        <a:lstStyle/>
        <a:p>
          <a:endParaRPr lang="en-US"/>
        </a:p>
      </dgm:t>
    </dgm:pt>
    <dgm:pt modelId="{C0D39256-EB5B-4E72-ACD5-501569490367}" type="sibTrans" cxnId="{73F1C58B-FA24-4D47-A7FD-A525B3B2B9D0}">
      <dgm:prSet/>
      <dgm:spPr/>
      <dgm:t>
        <a:bodyPr/>
        <a:lstStyle/>
        <a:p>
          <a:endParaRPr lang="en-US"/>
        </a:p>
      </dgm:t>
    </dgm:pt>
    <dgm:pt modelId="{26562206-23F6-4A22-9A83-CCFFD07EBDD1}">
      <dgm:prSet custT="1"/>
      <dgm:spPr/>
      <dgm:t>
        <a:bodyPr/>
        <a:lstStyle/>
        <a:p>
          <a:r>
            <a:rPr lang="en-US" sz="3600" smtClean="0"/>
            <a:t>995.91 - </a:t>
          </a:r>
          <a:r>
            <a:rPr lang="en-US" sz="3600" dirty="0" smtClean="0"/>
            <a:t>Sepsis</a:t>
          </a:r>
        </a:p>
      </dgm:t>
    </dgm:pt>
    <dgm:pt modelId="{C22273E5-6C8E-4B46-8D52-62C6FD97EF42}" type="parTrans" cxnId="{23732F0C-7C25-4146-B43B-0F27697548F2}">
      <dgm:prSet/>
      <dgm:spPr/>
      <dgm:t>
        <a:bodyPr/>
        <a:lstStyle/>
        <a:p>
          <a:endParaRPr lang="en-US"/>
        </a:p>
      </dgm:t>
    </dgm:pt>
    <dgm:pt modelId="{AFB456BC-E6F4-49E2-AC4A-B50AB77B015C}" type="sibTrans" cxnId="{23732F0C-7C25-4146-B43B-0F27697548F2}">
      <dgm:prSet/>
      <dgm:spPr/>
      <dgm:t>
        <a:bodyPr/>
        <a:lstStyle/>
        <a:p>
          <a:endParaRPr lang="en-US"/>
        </a:p>
      </dgm:t>
    </dgm:pt>
    <dgm:pt modelId="{DF79D6D8-21B3-439D-AC0C-3D8C288F1A02}" type="pres">
      <dgm:prSet presAssocID="{6E70BBCD-894D-4451-9D68-6DCCFB754F2F}" presName="Name0" presStyleCnt="0">
        <dgm:presLayoutVars>
          <dgm:dir/>
          <dgm:animLvl val="lvl"/>
          <dgm:resizeHandles val="exact"/>
        </dgm:presLayoutVars>
      </dgm:prSet>
      <dgm:spPr/>
      <dgm:t>
        <a:bodyPr/>
        <a:lstStyle/>
        <a:p>
          <a:endParaRPr lang="en-US"/>
        </a:p>
      </dgm:t>
    </dgm:pt>
    <dgm:pt modelId="{FE071D78-41CB-4D3A-B6DC-522E32C92E2F}" type="pres">
      <dgm:prSet presAssocID="{84282EBB-1AF6-49B4-B429-C4FAB483E139}" presName="composite" presStyleCnt="0"/>
      <dgm:spPr/>
    </dgm:pt>
    <dgm:pt modelId="{2D594B2A-A31A-4323-90F0-562576DC7A82}" type="pres">
      <dgm:prSet presAssocID="{84282EBB-1AF6-49B4-B429-C4FAB483E139}" presName="parTx" presStyleLbl="alignNode1" presStyleIdx="0" presStyleCnt="2">
        <dgm:presLayoutVars>
          <dgm:chMax val="0"/>
          <dgm:chPref val="0"/>
          <dgm:bulletEnabled val="1"/>
        </dgm:presLayoutVars>
      </dgm:prSet>
      <dgm:spPr/>
      <dgm:t>
        <a:bodyPr/>
        <a:lstStyle/>
        <a:p>
          <a:endParaRPr lang="en-US"/>
        </a:p>
      </dgm:t>
    </dgm:pt>
    <dgm:pt modelId="{94D87623-1CB6-4387-9373-91CEBE275731}" type="pres">
      <dgm:prSet presAssocID="{84282EBB-1AF6-49B4-B429-C4FAB483E139}" presName="desTx" presStyleLbl="alignAccFollowNode1" presStyleIdx="0" presStyleCnt="2">
        <dgm:presLayoutVars>
          <dgm:bulletEnabled val="1"/>
        </dgm:presLayoutVars>
      </dgm:prSet>
      <dgm:spPr/>
      <dgm:t>
        <a:bodyPr/>
        <a:lstStyle/>
        <a:p>
          <a:endParaRPr lang="en-US"/>
        </a:p>
      </dgm:t>
    </dgm:pt>
    <dgm:pt modelId="{064427E9-20F0-442E-BD30-DE2410616723}" type="pres">
      <dgm:prSet presAssocID="{09D29285-D7C9-4E4D-AE96-9197E966B554}" presName="space" presStyleCnt="0"/>
      <dgm:spPr/>
    </dgm:pt>
    <dgm:pt modelId="{DD6BF046-FF2A-414F-9EBC-AE1C7623DB3D}" type="pres">
      <dgm:prSet presAssocID="{581EA3D8-ED6A-4740-B650-4C1F9E06D4F3}" presName="composite" presStyleCnt="0"/>
      <dgm:spPr/>
    </dgm:pt>
    <dgm:pt modelId="{ED146645-4E7A-46D3-9524-49473736F2C5}" type="pres">
      <dgm:prSet presAssocID="{581EA3D8-ED6A-4740-B650-4C1F9E06D4F3}" presName="parTx" presStyleLbl="alignNode1" presStyleIdx="1" presStyleCnt="2">
        <dgm:presLayoutVars>
          <dgm:chMax val="0"/>
          <dgm:chPref val="0"/>
          <dgm:bulletEnabled val="1"/>
        </dgm:presLayoutVars>
      </dgm:prSet>
      <dgm:spPr/>
      <dgm:t>
        <a:bodyPr/>
        <a:lstStyle/>
        <a:p>
          <a:endParaRPr lang="en-US"/>
        </a:p>
      </dgm:t>
    </dgm:pt>
    <dgm:pt modelId="{AB55F52C-A4B3-488B-93AE-D7AA99C54964}" type="pres">
      <dgm:prSet presAssocID="{581EA3D8-ED6A-4740-B650-4C1F9E06D4F3}" presName="desTx" presStyleLbl="alignAccFollowNode1" presStyleIdx="1" presStyleCnt="2">
        <dgm:presLayoutVars>
          <dgm:bulletEnabled val="1"/>
        </dgm:presLayoutVars>
      </dgm:prSet>
      <dgm:spPr/>
      <dgm:t>
        <a:bodyPr/>
        <a:lstStyle/>
        <a:p>
          <a:endParaRPr lang="en-US"/>
        </a:p>
      </dgm:t>
    </dgm:pt>
  </dgm:ptLst>
  <dgm:cxnLst>
    <dgm:cxn modelId="{AD74A882-2C5B-4801-90E5-11D67F04F4F0}" srcId="{6E70BBCD-894D-4451-9D68-6DCCFB754F2F}" destId="{84282EBB-1AF6-49B4-B429-C4FAB483E139}" srcOrd="0" destOrd="0" parTransId="{C10C33B2-8278-4417-851E-B9E6DD0638BE}" sibTransId="{09D29285-D7C9-4E4D-AE96-9197E966B554}"/>
    <dgm:cxn modelId="{73F1C58B-FA24-4D47-A7FD-A525B3B2B9D0}" srcId="{84282EBB-1AF6-49B4-B429-C4FAB483E139}" destId="{74DB3743-EAEB-44B3-99FD-DAFDB8486BA3}" srcOrd="0" destOrd="0" parTransId="{F85A430E-2B51-4B29-BE9D-8BEB6939FE3F}" sibTransId="{C0D39256-EB5B-4E72-ACD5-501569490367}"/>
    <dgm:cxn modelId="{312C7A0A-F8CC-42CB-B113-EEA2CDF4DC56}" type="presOf" srcId="{581EA3D8-ED6A-4740-B650-4C1F9E06D4F3}" destId="{ED146645-4E7A-46D3-9524-49473736F2C5}" srcOrd="0" destOrd="0" presId="urn:microsoft.com/office/officeart/2005/8/layout/hList1"/>
    <dgm:cxn modelId="{F4CD60B7-CC9C-4C1A-9DAA-8B1A2665FF3A}" type="presOf" srcId="{26562206-23F6-4A22-9A83-CCFFD07EBDD1}" destId="{94D87623-1CB6-4387-9373-91CEBE275731}" srcOrd="0" destOrd="1" presId="urn:microsoft.com/office/officeart/2005/8/layout/hList1"/>
    <dgm:cxn modelId="{7C0ABEB8-3A5D-46F8-818E-28245575BAF5}" srcId="{581EA3D8-ED6A-4740-B650-4C1F9E06D4F3}" destId="{10A673E4-EA55-4FC6-B93A-8FB6E87E0583}" srcOrd="0" destOrd="0" parTransId="{E66CBB42-F281-42B2-9234-BF7DE8A8C8C8}" sibTransId="{83FBC295-D657-4E58-99B7-67EC558DEB98}"/>
    <dgm:cxn modelId="{E4DB10CD-DDEC-4D0B-A549-835D94CEFADB}" type="presOf" srcId="{84282EBB-1AF6-49B4-B429-C4FAB483E139}" destId="{2D594B2A-A31A-4323-90F0-562576DC7A82}" srcOrd="0" destOrd="0" presId="urn:microsoft.com/office/officeart/2005/8/layout/hList1"/>
    <dgm:cxn modelId="{9296EDC5-4926-4596-A59A-722A0A8ED32C}" srcId="{6E70BBCD-894D-4451-9D68-6DCCFB754F2F}" destId="{581EA3D8-ED6A-4740-B650-4C1F9E06D4F3}" srcOrd="1" destOrd="0" parTransId="{C6E204EC-964D-48F3-A163-BC9767954882}" sibTransId="{F99FAE7E-BC2D-420C-B0D8-38D48C6A5936}"/>
    <dgm:cxn modelId="{BB279847-E207-492C-A3BA-58509EF30401}" type="presOf" srcId="{74DB3743-EAEB-44B3-99FD-DAFDB8486BA3}" destId="{94D87623-1CB6-4387-9373-91CEBE275731}" srcOrd="0" destOrd="0" presId="urn:microsoft.com/office/officeart/2005/8/layout/hList1"/>
    <dgm:cxn modelId="{23732F0C-7C25-4146-B43B-0F27697548F2}" srcId="{84282EBB-1AF6-49B4-B429-C4FAB483E139}" destId="{26562206-23F6-4A22-9A83-CCFFD07EBDD1}" srcOrd="1" destOrd="0" parTransId="{C22273E5-6C8E-4B46-8D52-62C6FD97EF42}" sibTransId="{AFB456BC-E6F4-49E2-AC4A-B50AB77B015C}"/>
    <dgm:cxn modelId="{5CF91DDE-E3F2-4C96-A19D-2A04CD8EAD89}" type="presOf" srcId="{10A673E4-EA55-4FC6-B93A-8FB6E87E0583}" destId="{AB55F52C-A4B3-488B-93AE-D7AA99C54964}" srcOrd="0" destOrd="0" presId="urn:microsoft.com/office/officeart/2005/8/layout/hList1"/>
    <dgm:cxn modelId="{9B6655B8-A706-4279-BB55-9218DA58D5A2}" type="presOf" srcId="{6E70BBCD-894D-4451-9D68-6DCCFB754F2F}" destId="{DF79D6D8-21B3-439D-AC0C-3D8C288F1A02}" srcOrd="0" destOrd="0" presId="urn:microsoft.com/office/officeart/2005/8/layout/hList1"/>
    <dgm:cxn modelId="{D64B4C07-03F9-4138-AEAF-5158C4CD2F3C}" type="presParOf" srcId="{DF79D6D8-21B3-439D-AC0C-3D8C288F1A02}" destId="{FE071D78-41CB-4D3A-B6DC-522E32C92E2F}" srcOrd="0" destOrd="0" presId="urn:microsoft.com/office/officeart/2005/8/layout/hList1"/>
    <dgm:cxn modelId="{FFA390E6-DB42-4A24-9569-21B139E62ECB}" type="presParOf" srcId="{FE071D78-41CB-4D3A-B6DC-522E32C92E2F}" destId="{2D594B2A-A31A-4323-90F0-562576DC7A82}" srcOrd="0" destOrd="0" presId="urn:microsoft.com/office/officeart/2005/8/layout/hList1"/>
    <dgm:cxn modelId="{2BF0C298-4E97-4B14-99B6-FCFC3E9E2E02}" type="presParOf" srcId="{FE071D78-41CB-4D3A-B6DC-522E32C92E2F}" destId="{94D87623-1CB6-4387-9373-91CEBE275731}" srcOrd="1" destOrd="0" presId="urn:microsoft.com/office/officeart/2005/8/layout/hList1"/>
    <dgm:cxn modelId="{C030A1BB-3C04-4A32-A15F-0AC2FF2C97F0}" type="presParOf" srcId="{DF79D6D8-21B3-439D-AC0C-3D8C288F1A02}" destId="{064427E9-20F0-442E-BD30-DE2410616723}" srcOrd="1" destOrd="0" presId="urn:microsoft.com/office/officeart/2005/8/layout/hList1"/>
    <dgm:cxn modelId="{12FFF09B-D752-4DF2-BF68-840196F628E5}" type="presParOf" srcId="{DF79D6D8-21B3-439D-AC0C-3D8C288F1A02}" destId="{DD6BF046-FF2A-414F-9EBC-AE1C7623DB3D}" srcOrd="2" destOrd="0" presId="urn:microsoft.com/office/officeart/2005/8/layout/hList1"/>
    <dgm:cxn modelId="{A9AF821E-9348-4FD7-ADAA-9F452445B43D}" type="presParOf" srcId="{DD6BF046-FF2A-414F-9EBC-AE1C7623DB3D}" destId="{ED146645-4E7A-46D3-9524-49473736F2C5}" srcOrd="0" destOrd="0" presId="urn:microsoft.com/office/officeart/2005/8/layout/hList1"/>
    <dgm:cxn modelId="{53C40C3F-7F6D-4C1B-B783-79AE87D34842}" type="presParOf" srcId="{DD6BF046-FF2A-414F-9EBC-AE1C7623DB3D}" destId="{AB55F52C-A4B3-488B-93AE-D7AA99C54964}"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C24F445-1540-41DC-B1FF-939D61FDD57C}" type="doc">
      <dgm:prSet loTypeId="urn:microsoft.com/office/officeart/2008/layout/AlternatingHexagons" loCatId="list" qsTypeId="urn:microsoft.com/office/officeart/2005/8/quickstyle/3d1" qsCatId="3D" csTypeId="urn:microsoft.com/office/officeart/2005/8/colors/colorful3" csCatId="colorful" phldr="1"/>
      <dgm:spPr/>
      <dgm:t>
        <a:bodyPr/>
        <a:lstStyle/>
        <a:p>
          <a:endParaRPr lang="en-US"/>
        </a:p>
      </dgm:t>
    </dgm:pt>
    <dgm:pt modelId="{8CE33702-4CBE-4500-BA75-66F65DAD2E21}">
      <dgm:prSet phldrT="[Text]" custT="1"/>
      <dgm:spPr/>
      <dgm:t>
        <a:bodyPr/>
        <a:lstStyle/>
        <a:p>
          <a:r>
            <a:rPr lang="en-US" sz="3200" b="1" dirty="0" smtClean="0"/>
            <a:t>ICD-9</a:t>
          </a:r>
          <a:endParaRPr lang="en-US" sz="3200" b="1" dirty="0"/>
        </a:p>
      </dgm:t>
      <dgm:extLst>
        <a:ext uri="{E40237B7-FDA0-4F09-8148-C483321AD2D9}">
          <dgm14:cNvPr xmlns:dgm14="http://schemas.microsoft.com/office/drawing/2010/diagram" xmlns="" id="0" name="" descr="ICD-9&#10;"/>
        </a:ext>
      </dgm:extLst>
    </dgm:pt>
    <dgm:pt modelId="{BC20189D-869A-4ABA-9D67-5F4E6EB5D830}" type="parTrans" cxnId="{765D018D-56D5-4DB5-AE66-70A2FA1DEF14}">
      <dgm:prSet/>
      <dgm:spPr/>
      <dgm:t>
        <a:bodyPr/>
        <a:lstStyle/>
        <a:p>
          <a:endParaRPr lang="en-US" sz="3200" b="1"/>
        </a:p>
      </dgm:t>
    </dgm:pt>
    <dgm:pt modelId="{88230645-D276-426D-ADD6-7C844825051A}" type="sibTrans" cxnId="{765D018D-56D5-4DB5-AE66-70A2FA1DEF14}">
      <dgm:prSet/>
      <dgm:spPr/>
      <dgm:t>
        <a:bodyPr/>
        <a:lstStyle/>
        <a:p>
          <a:endParaRPr lang="en-US" sz="3200" b="1" dirty="0"/>
        </a:p>
      </dgm:t>
    </dgm:pt>
    <dgm:pt modelId="{4300EEC4-BE34-4891-9A32-39EE6D7A9BF3}">
      <dgm:prSet phldrT="[Text]" custT="1"/>
      <dgm:spPr/>
      <dgm:t>
        <a:bodyPr/>
        <a:lstStyle/>
        <a:p>
          <a:r>
            <a:rPr lang="en-US" sz="3200" b="1" dirty="0" smtClean="0"/>
            <a:t>H25.89, Other </a:t>
          </a:r>
          <a:r>
            <a:rPr lang="en-US" sz="3200" b="1" dirty="0" smtClean="0">
              <a:solidFill>
                <a:schemeClr val="accent5">
                  <a:lumMod val="60000"/>
                  <a:lumOff val="40000"/>
                </a:schemeClr>
              </a:solidFill>
            </a:rPr>
            <a:t>age-related cataract</a:t>
          </a:r>
          <a:endParaRPr lang="en-US" sz="3200" b="1" dirty="0">
            <a:solidFill>
              <a:schemeClr val="accent5">
                <a:lumMod val="60000"/>
                <a:lumOff val="40000"/>
              </a:schemeClr>
            </a:solidFill>
          </a:endParaRPr>
        </a:p>
      </dgm:t>
      <dgm:extLst>
        <a:ext uri="{E40237B7-FDA0-4F09-8148-C483321AD2D9}">
          <dgm14:cNvPr xmlns:dgm14="http://schemas.microsoft.com/office/drawing/2010/diagram" xmlns="" id="0" name="" descr="H25.89, Other age-related cataract&#10;"/>
        </a:ext>
      </dgm:extLst>
    </dgm:pt>
    <dgm:pt modelId="{E263D454-63F0-4535-978E-9FF20DE1EA76}" type="parTrans" cxnId="{64BDFEE7-D58F-4121-8553-28469F079F86}">
      <dgm:prSet/>
      <dgm:spPr/>
      <dgm:t>
        <a:bodyPr/>
        <a:lstStyle/>
        <a:p>
          <a:endParaRPr lang="en-US" sz="3200" b="1"/>
        </a:p>
      </dgm:t>
    </dgm:pt>
    <dgm:pt modelId="{B458BAFA-FAC1-4E8F-B08B-2F4BCBEF1242}" type="sibTrans" cxnId="{64BDFEE7-D58F-4121-8553-28469F079F86}">
      <dgm:prSet/>
      <dgm:spPr/>
      <dgm:t>
        <a:bodyPr/>
        <a:lstStyle/>
        <a:p>
          <a:endParaRPr lang="en-US" sz="3200" b="1"/>
        </a:p>
      </dgm:t>
    </dgm:pt>
    <dgm:pt modelId="{289FF5E2-CCE0-4342-88EE-9735B58352E5}">
      <dgm:prSet phldrT="[Text]" custT="1"/>
      <dgm:spPr/>
      <dgm:t>
        <a:bodyPr/>
        <a:lstStyle/>
        <a:p>
          <a:r>
            <a:rPr lang="en-US" sz="3200" b="1" dirty="0" smtClean="0"/>
            <a:t>ICD-10</a:t>
          </a:r>
          <a:endParaRPr lang="en-US" sz="3200" b="1" dirty="0"/>
        </a:p>
      </dgm:t>
      <dgm:extLst>
        <a:ext uri="{E40237B7-FDA0-4F09-8148-C483321AD2D9}">
          <dgm14:cNvPr xmlns:dgm14="http://schemas.microsoft.com/office/drawing/2010/diagram" xmlns="" id="0" name="" descr="ICD-10&#10;"/>
        </a:ext>
      </dgm:extLst>
    </dgm:pt>
    <dgm:pt modelId="{583D9DA2-3F7D-453F-A2C9-7150023FBCB1}" type="parTrans" cxnId="{059FFAC7-E8B0-4132-9DDE-41AD7A58F766}">
      <dgm:prSet/>
      <dgm:spPr/>
      <dgm:t>
        <a:bodyPr/>
        <a:lstStyle/>
        <a:p>
          <a:endParaRPr lang="en-US" sz="3200" b="1"/>
        </a:p>
      </dgm:t>
    </dgm:pt>
    <dgm:pt modelId="{91343976-A2ED-465D-A125-69158B66CB6E}" type="sibTrans" cxnId="{059FFAC7-E8B0-4132-9DDE-41AD7A58F766}">
      <dgm:prSet/>
      <dgm:spPr/>
      <dgm:t>
        <a:bodyPr/>
        <a:lstStyle/>
        <a:p>
          <a:endParaRPr lang="en-US" sz="3200" b="1" dirty="0"/>
        </a:p>
      </dgm:t>
    </dgm:pt>
    <dgm:pt modelId="{3D8A0F4B-F23F-4A1F-A31F-07018766B23C}">
      <dgm:prSet phldrT="[Text]" custT="1"/>
      <dgm:spPr/>
      <dgm:t>
        <a:bodyPr/>
        <a:lstStyle/>
        <a:p>
          <a:r>
            <a:rPr lang="en-US" sz="3200" b="1" dirty="0" smtClean="0"/>
            <a:t>366.17, Total or </a:t>
          </a:r>
          <a:r>
            <a:rPr lang="en-US" sz="3200" b="1" dirty="0" smtClean="0">
              <a:solidFill>
                <a:schemeClr val="accent5">
                  <a:lumMod val="60000"/>
                  <a:lumOff val="40000"/>
                </a:schemeClr>
              </a:solidFill>
            </a:rPr>
            <a:t>mature cataract</a:t>
          </a:r>
          <a:endParaRPr lang="en-US" sz="3200" b="1" dirty="0">
            <a:solidFill>
              <a:schemeClr val="accent5">
                <a:lumMod val="60000"/>
                <a:lumOff val="40000"/>
              </a:schemeClr>
            </a:solidFill>
          </a:endParaRPr>
        </a:p>
      </dgm:t>
      <dgm:extLst>
        <a:ext uri="{E40237B7-FDA0-4F09-8148-C483321AD2D9}">
          <dgm14:cNvPr xmlns:dgm14="http://schemas.microsoft.com/office/drawing/2010/diagram" xmlns="" id="0" name="" descr="366.17, Total or mature cataract&#10;"/>
        </a:ext>
      </dgm:extLst>
    </dgm:pt>
    <dgm:pt modelId="{B14BDAD0-8A60-4FBC-A908-BA857A38A285}" type="parTrans" cxnId="{10BD5E25-D962-4C4F-ADAA-8874C5CA031A}">
      <dgm:prSet/>
      <dgm:spPr/>
      <dgm:t>
        <a:bodyPr/>
        <a:lstStyle/>
        <a:p>
          <a:endParaRPr lang="en-US" sz="3200" b="1"/>
        </a:p>
      </dgm:t>
    </dgm:pt>
    <dgm:pt modelId="{F606F5A6-82EF-4673-BB9E-CBF8E7B2EEFD}" type="sibTrans" cxnId="{10BD5E25-D962-4C4F-ADAA-8874C5CA031A}">
      <dgm:prSet/>
      <dgm:spPr/>
      <dgm:t>
        <a:bodyPr/>
        <a:lstStyle/>
        <a:p>
          <a:endParaRPr lang="en-US" sz="3200" b="1"/>
        </a:p>
      </dgm:t>
    </dgm:pt>
    <dgm:pt modelId="{3A5789B1-E9C5-40B9-AEBA-DF01D5E28894}" type="pres">
      <dgm:prSet presAssocID="{CC24F445-1540-41DC-B1FF-939D61FDD57C}" presName="Name0" presStyleCnt="0">
        <dgm:presLayoutVars>
          <dgm:chMax/>
          <dgm:chPref/>
          <dgm:dir/>
          <dgm:animLvl val="lvl"/>
        </dgm:presLayoutVars>
      </dgm:prSet>
      <dgm:spPr/>
      <dgm:t>
        <a:bodyPr/>
        <a:lstStyle/>
        <a:p>
          <a:endParaRPr lang="en-US"/>
        </a:p>
      </dgm:t>
    </dgm:pt>
    <dgm:pt modelId="{6128B2F5-1262-49B7-B8B0-B0AA7DF5F6AE}" type="pres">
      <dgm:prSet presAssocID="{8CE33702-4CBE-4500-BA75-66F65DAD2E21}" presName="composite" presStyleCnt="0"/>
      <dgm:spPr/>
      <dgm:t>
        <a:bodyPr/>
        <a:lstStyle/>
        <a:p>
          <a:endParaRPr lang="en-US"/>
        </a:p>
      </dgm:t>
    </dgm:pt>
    <dgm:pt modelId="{58BBEB59-3ABD-4638-93AC-F9E7BAC05A47}" type="pres">
      <dgm:prSet presAssocID="{8CE33702-4CBE-4500-BA75-66F65DAD2E21}" presName="Parent1" presStyleLbl="node1" presStyleIdx="0" presStyleCnt="4">
        <dgm:presLayoutVars>
          <dgm:chMax val="1"/>
          <dgm:chPref val="1"/>
          <dgm:bulletEnabled val="1"/>
        </dgm:presLayoutVars>
      </dgm:prSet>
      <dgm:spPr/>
      <dgm:t>
        <a:bodyPr/>
        <a:lstStyle/>
        <a:p>
          <a:endParaRPr lang="en-US"/>
        </a:p>
      </dgm:t>
    </dgm:pt>
    <dgm:pt modelId="{E963F10A-C5A6-411B-A662-772C00F55AA9}" type="pres">
      <dgm:prSet presAssocID="{8CE33702-4CBE-4500-BA75-66F65DAD2E21}" presName="Childtext1" presStyleLbl="revTx" presStyleIdx="0" presStyleCnt="2" custLinFactNeighborX="-1398">
        <dgm:presLayoutVars>
          <dgm:chMax val="0"/>
          <dgm:chPref val="0"/>
          <dgm:bulletEnabled val="1"/>
        </dgm:presLayoutVars>
      </dgm:prSet>
      <dgm:spPr/>
      <dgm:t>
        <a:bodyPr/>
        <a:lstStyle/>
        <a:p>
          <a:endParaRPr lang="en-US"/>
        </a:p>
      </dgm:t>
    </dgm:pt>
    <dgm:pt modelId="{8DE981EB-1540-4CA3-9D8A-83AA9B11C6DD}" type="pres">
      <dgm:prSet presAssocID="{8CE33702-4CBE-4500-BA75-66F65DAD2E21}" presName="BalanceSpacing" presStyleCnt="0"/>
      <dgm:spPr/>
      <dgm:t>
        <a:bodyPr/>
        <a:lstStyle/>
        <a:p>
          <a:endParaRPr lang="en-US"/>
        </a:p>
      </dgm:t>
    </dgm:pt>
    <dgm:pt modelId="{9821F7C6-04E4-4D6A-B518-38C74141ABC0}" type="pres">
      <dgm:prSet presAssocID="{8CE33702-4CBE-4500-BA75-66F65DAD2E21}" presName="BalanceSpacing1" presStyleCnt="0"/>
      <dgm:spPr/>
      <dgm:t>
        <a:bodyPr/>
        <a:lstStyle/>
        <a:p>
          <a:endParaRPr lang="en-US"/>
        </a:p>
      </dgm:t>
    </dgm:pt>
    <dgm:pt modelId="{21F55E3D-FCEC-4010-998E-E92FC89EB63E}" type="pres">
      <dgm:prSet presAssocID="{88230645-D276-426D-ADD6-7C844825051A}" presName="Accent1Text" presStyleLbl="node1" presStyleIdx="1" presStyleCnt="4"/>
      <dgm:spPr/>
      <dgm:t>
        <a:bodyPr/>
        <a:lstStyle/>
        <a:p>
          <a:endParaRPr lang="en-US"/>
        </a:p>
      </dgm:t>
    </dgm:pt>
    <dgm:pt modelId="{9D76D9D2-04B5-46D3-9B7D-1A8534E479BF}" type="pres">
      <dgm:prSet presAssocID="{88230645-D276-426D-ADD6-7C844825051A}" presName="spaceBetweenRectangles" presStyleCnt="0"/>
      <dgm:spPr/>
      <dgm:t>
        <a:bodyPr/>
        <a:lstStyle/>
        <a:p>
          <a:endParaRPr lang="en-US"/>
        </a:p>
      </dgm:t>
    </dgm:pt>
    <dgm:pt modelId="{A0687EEC-4644-471E-A3FC-92E2E86A274E}" type="pres">
      <dgm:prSet presAssocID="{289FF5E2-CCE0-4342-88EE-9735B58352E5}" presName="composite" presStyleCnt="0"/>
      <dgm:spPr/>
      <dgm:t>
        <a:bodyPr/>
        <a:lstStyle/>
        <a:p>
          <a:endParaRPr lang="en-US"/>
        </a:p>
      </dgm:t>
    </dgm:pt>
    <dgm:pt modelId="{91D14E63-8FF0-419E-A8DC-A8B778F21145}" type="pres">
      <dgm:prSet presAssocID="{289FF5E2-CCE0-4342-88EE-9735B58352E5}" presName="Parent1" presStyleLbl="node1" presStyleIdx="2" presStyleCnt="4">
        <dgm:presLayoutVars>
          <dgm:chMax val="1"/>
          <dgm:chPref val="1"/>
          <dgm:bulletEnabled val="1"/>
        </dgm:presLayoutVars>
      </dgm:prSet>
      <dgm:spPr/>
      <dgm:t>
        <a:bodyPr/>
        <a:lstStyle/>
        <a:p>
          <a:endParaRPr lang="en-US"/>
        </a:p>
      </dgm:t>
    </dgm:pt>
    <dgm:pt modelId="{2C8AC4C4-5E7C-422B-B578-73418CEB6DCB}" type="pres">
      <dgm:prSet presAssocID="{289FF5E2-CCE0-4342-88EE-9735B58352E5}" presName="Childtext1" presStyleLbl="revTx" presStyleIdx="1" presStyleCnt="2" custLinFactNeighborX="2088">
        <dgm:presLayoutVars>
          <dgm:chMax val="0"/>
          <dgm:chPref val="0"/>
          <dgm:bulletEnabled val="1"/>
        </dgm:presLayoutVars>
      </dgm:prSet>
      <dgm:spPr/>
      <dgm:t>
        <a:bodyPr/>
        <a:lstStyle/>
        <a:p>
          <a:endParaRPr lang="en-US"/>
        </a:p>
      </dgm:t>
    </dgm:pt>
    <dgm:pt modelId="{05302B87-0D1A-432E-9BC2-634D2ACA49D7}" type="pres">
      <dgm:prSet presAssocID="{289FF5E2-CCE0-4342-88EE-9735B58352E5}" presName="BalanceSpacing" presStyleCnt="0"/>
      <dgm:spPr/>
      <dgm:t>
        <a:bodyPr/>
        <a:lstStyle/>
        <a:p>
          <a:endParaRPr lang="en-US"/>
        </a:p>
      </dgm:t>
    </dgm:pt>
    <dgm:pt modelId="{AE7C4E65-E78C-4803-9110-C93CB798026D}" type="pres">
      <dgm:prSet presAssocID="{289FF5E2-CCE0-4342-88EE-9735B58352E5}" presName="BalanceSpacing1" presStyleCnt="0"/>
      <dgm:spPr/>
      <dgm:t>
        <a:bodyPr/>
        <a:lstStyle/>
        <a:p>
          <a:endParaRPr lang="en-US"/>
        </a:p>
      </dgm:t>
    </dgm:pt>
    <dgm:pt modelId="{E7E911C6-2DE4-40BC-8DC5-90C295D0EDC2}" type="pres">
      <dgm:prSet presAssocID="{91343976-A2ED-465D-A125-69158B66CB6E}" presName="Accent1Text" presStyleLbl="node1" presStyleIdx="3" presStyleCnt="4"/>
      <dgm:spPr/>
      <dgm:t>
        <a:bodyPr/>
        <a:lstStyle/>
        <a:p>
          <a:endParaRPr lang="en-US"/>
        </a:p>
      </dgm:t>
    </dgm:pt>
  </dgm:ptLst>
  <dgm:cxnLst>
    <dgm:cxn modelId="{765D018D-56D5-4DB5-AE66-70A2FA1DEF14}" srcId="{CC24F445-1540-41DC-B1FF-939D61FDD57C}" destId="{8CE33702-4CBE-4500-BA75-66F65DAD2E21}" srcOrd="0" destOrd="0" parTransId="{BC20189D-869A-4ABA-9D67-5F4E6EB5D830}" sibTransId="{88230645-D276-426D-ADD6-7C844825051A}"/>
    <dgm:cxn modelId="{8BD7584E-1DDE-4249-84FD-1F6E575A7091}" type="presOf" srcId="{91343976-A2ED-465D-A125-69158B66CB6E}" destId="{E7E911C6-2DE4-40BC-8DC5-90C295D0EDC2}" srcOrd="0" destOrd="0" presId="urn:microsoft.com/office/officeart/2008/layout/AlternatingHexagons"/>
    <dgm:cxn modelId="{A8B8D7CE-E269-4910-9474-A1F01E3BF9D1}" type="presOf" srcId="{3D8A0F4B-F23F-4A1F-A31F-07018766B23C}" destId="{E963F10A-C5A6-411B-A662-772C00F55AA9}" srcOrd="0" destOrd="0" presId="urn:microsoft.com/office/officeart/2008/layout/AlternatingHexagons"/>
    <dgm:cxn modelId="{7CB4EA9C-C17F-4E7E-9FAC-0BBC96471F92}" type="presOf" srcId="{88230645-D276-426D-ADD6-7C844825051A}" destId="{21F55E3D-FCEC-4010-998E-E92FC89EB63E}" srcOrd="0" destOrd="0" presId="urn:microsoft.com/office/officeart/2008/layout/AlternatingHexagons"/>
    <dgm:cxn modelId="{059FFAC7-E8B0-4132-9DDE-41AD7A58F766}" srcId="{CC24F445-1540-41DC-B1FF-939D61FDD57C}" destId="{289FF5E2-CCE0-4342-88EE-9735B58352E5}" srcOrd="1" destOrd="0" parTransId="{583D9DA2-3F7D-453F-A2C9-7150023FBCB1}" sibTransId="{91343976-A2ED-465D-A125-69158B66CB6E}"/>
    <dgm:cxn modelId="{E843A57B-19A5-44E8-8693-8B147A41F7EA}" type="presOf" srcId="{4300EEC4-BE34-4891-9A32-39EE6D7A9BF3}" destId="{2C8AC4C4-5E7C-422B-B578-73418CEB6DCB}" srcOrd="0" destOrd="0" presId="urn:microsoft.com/office/officeart/2008/layout/AlternatingHexagons"/>
    <dgm:cxn modelId="{1637849F-F748-4CD5-937C-8E9049C54D3B}" type="presOf" srcId="{8CE33702-4CBE-4500-BA75-66F65DAD2E21}" destId="{58BBEB59-3ABD-4638-93AC-F9E7BAC05A47}" srcOrd="0" destOrd="0" presId="urn:microsoft.com/office/officeart/2008/layout/AlternatingHexagons"/>
    <dgm:cxn modelId="{64BDFEE7-D58F-4121-8553-28469F079F86}" srcId="{289FF5E2-CCE0-4342-88EE-9735B58352E5}" destId="{4300EEC4-BE34-4891-9A32-39EE6D7A9BF3}" srcOrd="0" destOrd="0" parTransId="{E263D454-63F0-4535-978E-9FF20DE1EA76}" sibTransId="{B458BAFA-FAC1-4E8F-B08B-2F4BCBEF1242}"/>
    <dgm:cxn modelId="{10BD5E25-D962-4C4F-ADAA-8874C5CA031A}" srcId="{8CE33702-4CBE-4500-BA75-66F65DAD2E21}" destId="{3D8A0F4B-F23F-4A1F-A31F-07018766B23C}" srcOrd="0" destOrd="0" parTransId="{B14BDAD0-8A60-4FBC-A908-BA857A38A285}" sibTransId="{F606F5A6-82EF-4673-BB9E-CBF8E7B2EEFD}"/>
    <dgm:cxn modelId="{7DCF040A-7425-4685-A397-98BC9B9301E8}" type="presOf" srcId="{CC24F445-1540-41DC-B1FF-939D61FDD57C}" destId="{3A5789B1-E9C5-40B9-AEBA-DF01D5E28894}" srcOrd="0" destOrd="0" presId="urn:microsoft.com/office/officeart/2008/layout/AlternatingHexagons"/>
    <dgm:cxn modelId="{F6A3CDF3-6B3A-407A-B7E6-84F3B588DE27}" type="presOf" srcId="{289FF5E2-CCE0-4342-88EE-9735B58352E5}" destId="{91D14E63-8FF0-419E-A8DC-A8B778F21145}" srcOrd="0" destOrd="0" presId="urn:microsoft.com/office/officeart/2008/layout/AlternatingHexagons"/>
    <dgm:cxn modelId="{279DE920-22E8-4D5B-A81A-89DB53597E38}" type="presParOf" srcId="{3A5789B1-E9C5-40B9-AEBA-DF01D5E28894}" destId="{6128B2F5-1262-49B7-B8B0-B0AA7DF5F6AE}" srcOrd="0" destOrd="0" presId="urn:microsoft.com/office/officeart/2008/layout/AlternatingHexagons"/>
    <dgm:cxn modelId="{749E83EA-B1F1-4F44-8856-F08BCB4E8396}" type="presParOf" srcId="{6128B2F5-1262-49B7-B8B0-B0AA7DF5F6AE}" destId="{58BBEB59-3ABD-4638-93AC-F9E7BAC05A47}" srcOrd="0" destOrd="0" presId="urn:microsoft.com/office/officeart/2008/layout/AlternatingHexagons"/>
    <dgm:cxn modelId="{561397B9-039F-4650-B9D3-C5B8CF0DE6CB}" type="presParOf" srcId="{6128B2F5-1262-49B7-B8B0-B0AA7DF5F6AE}" destId="{E963F10A-C5A6-411B-A662-772C00F55AA9}" srcOrd="1" destOrd="0" presId="urn:microsoft.com/office/officeart/2008/layout/AlternatingHexagons"/>
    <dgm:cxn modelId="{325AA2E8-97AA-49C5-8CEB-D105606BC46B}" type="presParOf" srcId="{6128B2F5-1262-49B7-B8B0-B0AA7DF5F6AE}" destId="{8DE981EB-1540-4CA3-9D8A-83AA9B11C6DD}" srcOrd="2" destOrd="0" presId="urn:microsoft.com/office/officeart/2008/layout/AlternatingHexagons"/>
    <dgm:cxn modelId="{5FB7664F-4E30-4C29-9D79-889AA831C253}" type="presParOf" srcId="{6128B2F5-1262-49B7-B8B0-B0AA7DF5F6AE}" destId="{9821F7C6-04E4-4D6A-B518-38C74141ABC0}" srcOrd="3" destOrd="0" presId="urn:microsoft.com/office/officeart/2008/layout/AlternatingHexagons"/>
    <dgm:cxn modelId="{E45B0FB6-0E8A-4903-BC92-0514E42D6CEC}" type="presParOf" srcId="{6128B2F5-1262-49B7-B8B0-B0AA7DF5F6AE}" destId="{21F55E3D-FCEC-4010-998E-E92FC89EB63E}" srcOrd="4" destOrd="0" presId="urn:microsoft.com/office/officeart/2008/layout/AlternatingHexagons"/>
    <dgm:cxn modelId="{13EA6D09-54C7-43A3-B94D-88808D7FF290}" type="presParOf" srcId="{3A5789B1-E9C5-40B9-AEBA-DF01D5E28894}" destId="{9D76D9D2-04B5-46D3-9B7D-1A8534E479BF}" srcOrd="1" destOrd="0" presId="urn:microsoft.com/office/officeart/2008/layout/AlternatingHexagons"/>
    <dgm:cxn modelId="{DBEEC56B-C3EF-407F-BE72-3C71D39D84F9}" type="presParOf" srcId="{3A5789B1-E9C5-40B9-AEBA-DF01D5E28894}" destId="{A0687EEC-4644-471E-A3FC-92E2E86A274E}" srcOrd="2" destOrd="0" presId="urn:microsoft.com/office/officeart/2008/layout/AlternatingHexagons"/>
    <dgm:cxn modelId="{EF176DF4-61AB-46BB-99F9-960D69B1D5D5}" type="presParOf" srcId="{A0687EEC-4644-471E-A3FC-92E2E86A274E}" destId="{91D14E63-8FF0-419E-A8DC-A8B778F21145}" srcOrd="0" destOrd="0" presId="urn:microsoft.com/office/officeart/2008/layout/AlternatingHexagons"/>
    <dgm:cxn modelId="{341FD473-1848-4996-8E52-59A5A3533030}" type="presParOf" srcId="{A0687EEC-4644-471E-A3FC-92E2E86A274E}" destId="{2C8AC4C4-5E7C-422B-B578-73418CEB6DCB}" srcOrd="1" destOrd="0" presId="urn:microsoft.com/office/officeart/2008/layout/AlternatingHexagons"/>
    <dgm:cxn modelId="{9BD4284A-20B6-43C4-BAA6-868DE8772C7E}" type="presParOf" srcId="{A0687EEC-4644-471E-A3FC-92E2E86A274E}" destId="{05302B87-0D1A-432E-9BC2-634D2ACA49D7}" srcOrd="2" destOrd="0" presId="urn:microsoft.com/office/officeart/2008/layout/AlternatingHexagons"/>
    <dgm:cxn modelId="{89BB27F8-81A3-4433-899F-D526ADBE4C89}" type="presParOf" srcId="{A0687EEC-4644-471E-A3FC-92E2E86A274E}" destId="{AE7C4E65-E78C-4803-9110-C93CB798026D}" srcOrd="3" destOrd="0" presId="urn:microsoft.com/office/officeart/2008/layout/AlternatingHexagons"/>
    <dgm:cxn modelId="{3A55D9E2-7226-4F90-A53D-16C28E2B8DBF}" type="presParOf" srcId="{A0687EEC-4644-471E-A3FC-92E2E86A274E}" destId="{E7E911C6-2DE4-40BC-8DC5-90C295D0EDC2}" srcOrd="4" destOrd="0" presId="urn:microsoft.com/office/officeart/2008/layout/AlternatingHexagon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C24F445-1540-41DC-B1FF-939D61FDD57C}" type="doc">
      <dgm:prSet loTypeId="urn:microsoft.com/office/officeart/2008/layout/AlternatingHexagons" loCatId="list" qsTypeId="urn:microsoft.com/office/officeart/2005/8/quickstyle/3d1" qsCatId="3D" csTypeId="urn:microsoft.com/office/officeart/2005/8/colors/colorful3" csCatId="colorful" phldr="1"/>
      <dgm:spPr/>
      <dgm:t>
        <a:bodyPr/>
        <a:lstStyle/>
        <a:p>
          <a:endParaRPr lang="en-US"/>
        </a:p>
      </dgm:t>
    </dgm:pt>
    <dgm:pt modelId="{8CE33702-4CBE-4500-BA75-66F65DAD2E21}">
      <dgm:prSet phldrT="[Text]" custT="1"/>
      <dgm:spPr/>
      <dgm:t>
        <a:bodyPr/>
        <a:lstStyle/>
        <a:p>
          <a:r>
            <a:rPr lang="en-US" sz="3200" b="1" dirty="0" smtClean="0"/>
            <a:t>ICD-9</a:t>
          </a:r>
          <a:endParaRPr lang="en-US" sz="3200" b="1" dirty="0"/>
        </a:p>
      </dgm:t>
      <dgm:extLst>
        <a:ext uri="{E40237B7-FDA0-4F09-8148-C483321AD2D9}">
          <dgm14:cNvPr xmlns:dgm14="http://schemas.microsoft.com/office/drawing/2010/diagram" xmlns="" id="0" name="" descr="ICD-9&#10;"/>
        </a:ext>
      </dgm:extLst>
    </dgm:pt>
    <dgm:pt modelId="{BC20189D-869A-4ABA-9D67-5F4E6EB5D830}" type="parTrans" cxnId="{765D018D-56D5-4DB5-AE66-70A2FA1DEF14}">
      <dgm:prSet/>
      <dgm:spPr/>
      <dgm:t>
        <a:bodyPr/>
        <a:lstStyle/>
        <a:p>
          <a:endParaRPr lang="en-US" sz="3200" b="1"/>
        </a:p>
      </dgm:t>
    </dgm:pt>
    <dgm:pt modelId="{88230645-D276-426D-ADD6-7C844825051A}" type="sibTrans" cxnId="{765D018D-56D5-4DB5-AE66-70A2FA1DEF14}">
      <dgm:prSet custT="1"/>
      <dgm:spPr/>
      <dgm:t>
        <a:bodyPr/>
        <a:lstStyle/>
        <a:p>
          <a:endParaRPr lang="en-US" sz="3200" b="1" dirty="0"/>
        </a:p>
      </dgm:t>
    </dgm:pt>
    <dgm:pt modelId="{3D25D05D-F95D-45E9-82C0-A61EF7D2CDFE}">
      <dgm:prSet phldrT="[Text]" custT="1"/>
      <dgm:spPr/>
      <dgm:t>
        <a:bodyPr/>
        <a:lstStyle/>
        <a:p>
          <a:r>
            <a:rPr lang="en-US" sz="2800" b="1" dirty="0" smtClean="0"/>
            <a:t>369.63, </a:t>
          </a:r>
          <a:r>
            <a:rPr lang="en-US" sz="2800" b="1" dirty="0" smtClean="0">
              <a:solidFill>
                <a:schemeClr val="accent5">
                  <a:lumMod val="60000"/>
                  <a:lumOff val="40000"/>
                </a:schemeClr>
              </a:solidFill>
            </a:rPr>
            <a:t>One eye</a:t>
          </a:r>
          <a:r>
            <a:rPr lang="en-US" sz="2800" b="1" dirty="0" smtClean="0"/>
            <a:t>: total vision impairment; </a:t>
          </a:r>
          <a:r>
            <a:rPr lang="en-US" sz="2800" b="1" dirty="0" smtClean="0">
              <a:solidFill>
                <a:schemeClr val="accent5">
                  <a:lumMod val="60000"/>
                  <a:lumOff val="40000"/>
                </a:schemeClr>
              </a:solidFill>
            </a:rPr>
            <a:t>other eye</a:t>
          </a:r>
          <a:r>
            <a:rPr lang="en-US" sz="2800" b="1" dirty="0" smtClean="0"/>
            <a:t>: normal vision</a:t>
          </a:r>
          <a:endParaRPr lang="en-US" sz="2800" b="1" dirty="0"/>
        </a:p>
      </dgm:t>
      <dgm:extLst>
        <a:ext uri="{E40237B7-FDA0-4F09-8148-C483321AD2D9}">
          <dgm14:cNvPr xmlns:dgm14="http://schemas.microsoft.com/office/drawing/2010/diagram" xmlns="" id="0" name="" descr="369.63, One eye: total vision impairment; other eye: normal vision&#10;"/>
        </a:ext>
      </dgm:extLst>
    </dgm:pt>
    <dgm:pt modelId="{570B37B4-A31C-45E2-BC06-41691158F763}" type="parTrans" cxnId="{43DF7974-9E05-4257-8BA9-348535AF2D2F}">
      <dgm:prSet/>
      <dgm:spPr/>
      <dgm:t>
        <a:bodyPr/>
        <a:lstStyle/>
        <a:p>
          <a:endParaRPr lang="en-US" sz="3200" b="1"/>
        </a:p>
      </dgm:t>
    </dgm:pt>
    <dgm:pt modelId="{D81F24D8-31EA-4DB2-8C16-F4CE7115B249}" type="sibTrans" cxnId="{43DF7974-9E05-4257-8BA9-348535AF2D2F}">
      <dgm:prSet/>
      <dgm:spPr/>
      <dgm:t>
        <a:bodyPr/>
        <a:lstStyle/>
        <a:p>
          <a:endParaRPr lang="en-US" sz="3200" b="1"/>
        </a:p>
      </dgm:t>
    </dgm:pt>
    <dgm:pt modelId="{206067DD-732D-4399-B285-F9BC564CDF29}">
      <dgm:prSet phldrT="[Text]" custT="1"/>
      <dgm:spPr/>
      <dgm:t>
        <a:bodyPr/>
        <a:lstStyle/>
        <a:p>
          <a:r>
            <a:rPr lang="en-US" sz="3200" b="1" dirty="0" smtClean="0"/>
            <a:t>ICD-10</a:t>
          </a:r>
          <a:endParaRPr lang="en-US" sz="3200" b="1" dirty="0"/>
        </a:p>
      </dgm:t>
      <dgm:extLst>
        <a:ext uri="{E40237B7-FDA0-4F09-8148-C483321AD2D9}">
          <dgm14:cNvPr xmlns:dgm14="http://schemas.microsoft.com/office/drawing/2010/diagram" xmlns="" id="0" name="" descr="ICD-10&#10;"/>
        </a:ext>
      </dgm:extLst>
    </dgm:pt>
    <dgm:pt modelId="{DCEDA369-85CE-45D7-941B-0BA40AB996AE}" type="parTrans" cxnId="{0A066787-4D81-4103-8A0B-5D724D902B6C}">
      <dgm:prSet/>
      <dgm:spPr/>
      <dgm:t>
        <a:bodyPr/>
        <a:lstStyle/>
        <a:p>
          <a:endParaRPr lang="en-US" sz="3200" b="1"/>
        </a:p>
      </dgm:t>
    </dgm:pt>
    <dgm:pt modelId="{5E7B4F7A-548A-446A-9D73-95E84ADCD11B}" type="sibTrans" cxnId="{0A066787-4D81-4103-8A0B-5D724D902B6C}">
      <dgm:prSet custT="1"/>
      <dgm:spPr/>
      <dgm:t>
        <a:bodyPr/>
        <a:lstStyle/>
        <a:p>
          <a:endParaRPr lang="en-US" sz="3200" b="1" dirty="0"/>
        </a:p>
      </dgm:t>
    </dgm:pt>
    <dgm:pt modelId="{6F2AED72-E9FF-48D7-AD84-6F77AE31B41B}">
      <dgm:prSet phldrT="[Text]" custT="1"/>
      <dgm:spPr/>
      <dgm:t>
        <a:bodyPr/>
        <a:lstStyle/>
        <a:p>
          <a:r>
            <a:rPr lang="en-US" sz="2800" b="1" dirty="0" smtClean="0"/>
            <a:t>H54.41, Blindness, </a:t>
          </a:r>
          <a:r>
            <a:rPr lang="en-US" sz="2800" b="1" dirty="0" smtClean="0">
              <a:solidFill>
                <a:schemeClr val="accent5">
                  <a:lumMod val="60000"/>
                  <a:lumOff val="40000"/>
                </a:schemeClr>
              </a:solidFill>
            </a:rPr>
            <a:t>right eye</a:t>
          </a:r>
          <a:r>
            <a:rPr lang="en-US" sz="2800" b="1" dirty="0" smtClean="0"/>
            <a:t>, normal vision </a:t>
          </a:r>
          <a:r>
            <a:rPr lang="en-US" sz="2800" b="1" dirty="0" smtClean="0">
              <a:solidFill>
                <a:schemeClr val="accent5">
                  <a:lumMod val="60000"/>
                  <a:lumOff val="40000"/>
                </a:schemeClr>
              </a:solidFill>
            </a:rPr>
            <a:t>left eye</a:t>
          </a:r>
          <a:endParaRPr lang="en-US" sz="2800" b="1" dirty="0">
            <a:solidFill>
              <a:schemeClr val="accent5">
                <a:lumMod val="60000"/>
                <a:lumOff val="40000"/>
              </a:schemeClr>
            </a:solidFill>
          </a:endParaRPr>
        </a:p>
      </dgm:t>
      <dgm:extLst>
        <a:ext uri="{E40237B7-FDA0-4F09-8148-C483321AD2D9}">
          <dgm14:cNvPr xmlns:dgm14="http://schemas.microsoft.com/office/drawing/2010/diagram" xmlns="" id="0" name="" descr="H54.41, Blindness, right eye, normal vision left eye&#10;"/>
        </a:ext>
      </dgm:extLst>
    </dgm:pt>
    <dgm:pt modelId="{E7E0FA68-FF33-48A6-B4F0-68BB15BD38B0}" type="parTrans" cxnId="{6255D8FD-3A70-4887-A48E-63E591C4147C}">
      <dgm:prSet/>
      <dgm:spPr/>
      <dgm:t>
        <a:bodyPr/>
        <a:lstStyle/>
        <a:p>
          <a:endParaRPr lang="en-US" sz="3200" b="1"/>
        </a:p>
      </dgm:t>
    </dgm:pt>
    <dgm:pt modelId="{0A44EEC4-8BDA-46A0-93C7-963532F68140}" type="sibTrans" cxnId="{6255D8FD-3A70-4887-A48E-63E591C4147C}">
      <dgm:prSet/>
      <dgm:spPr/>
      <dgm:t>
        <a:bodyPr/>
        <a:lstStyle/>
        <a:p>
          <a:endParaRPr lang="en-US" sz="3200" b="1"/>
        </a:p>
      </dgm:t>
    </dgm:pt>
    <dgm:pt modelId="{3A5789B1-E9C5-40B9-AEBA-DF01D5E28894}" type="pres">
      <dgm:prSet presAssocID="{CC24F445-1540-41DC-B1FF-939D61FDD57C}" presName="Name0" presStyleCnt="0">
        <dgm:presLayoutVars>
          <dgm:chMax/>
          <dgm:chPref/>
          <dgm:dir/>
          <dgm:animLvl val="lvl"/>
        </dgm:presLayoutVars>
      </dgm:prSet>
      <dgm:spPr/>
      <dgm:t>
        <a:bodyPr/>
        <a:lstStyle/>
        <a:p>
          <a:endParaRPr lang="en-US"/>
        </a:p>
      </dgm:t>
    </dgm:pt>
    <dgm:pt modelId="{6128B2F5-1262-49B7-B8B0-B0AA7DF5F6AE}" type="pres">
      <dgm:prSet presAssocID="{8CE33702-4CBE-4500-BA75-66F65DAD2E21}" presName="composite" presStyleCnt="0"/>
      <dgm:spPr/>
      <dgm:t>
        <a:bodyPr/>
        <a:lstStyle/>
        <a:p>
          <a:endParaRPr lang="en-US"/>
        </a:p>
      </dgm:t>
    </dgm:pt>
    <dgm:pt modelId="{58BBEB59-3ABD-4638-93AC-F9E7BAC05A47}" type="pres">
      <dgm:prSet presAssocID="{8CE33702-4CBE-4500-BA75-66F65DAD2E21}" presName="Parent1" presStyleLbl="node1" presStyleIdx="0" presStyleCnt="4">
        <dgm:presLayoutVars>
          <dgm:chMax val="1"/>
          <dgm:chPref val="1"/>
          <dgm:bulletEnabled val="1"/>
        </dgm:presLayoutVars>
      </dgm:prSet>
      <dgm:spPr/>
      <dgm:t>
        <a:bodyPr/>
        <a:lstStyle/>
        <a:p>
          <a:endParaRPr lang="en-US"/>
        </a:p>
      </dgm:t>
    </dgm:pt>
    <dgm:pt modelId="{E963F10A-C5A6-411B-A662-772C00F55AA9}" type="pres">
      <dgm:prSet presAssocID="{8CE33702-4CBE-4500-BA75-66F65DAD2E21}" presName="Childtext1" presStyleLbl="revTx" presStyleIdx="0" presStyleCnt="2" custLinFactNeighborX="-1398">
        <dgm:presLayoutVars>
          <dgm:chMax val="0"/>
          <dgm:chPref val="0"/>
          <dgm:bulletEnabled val="1"/>
        </dgm:presLayoutVars>
      </dgm:prSet>
      <dgm:spPr/>
      <dgm:t>
        <a:bodyPr/>
        <a:lstStyle/>
        <a:p>
          <a:endParaRPr lang="en-US"/>
        </a:p>
      </dgm:t>
    </dgm:pt>
    <dgm:pt modelId="{8DE981EB-1540-4CA3-9D8A-83AA9B11C6DD}" type="pres">
      <dgm:prSet presAssocID="{8CE33702-4CBE-4500-BA75-66F65DAD2E21}" presName="BalanceSpacing" presStyleCnt="0"/>
      <dgm:spPr/>
      <dgm:t>
        <a:bodyPr/>
        <a:lstStyle/>
        <a:p>
          <a:endParaRPr lang="en-US"/>
        </a:p>
      </dgm:t>
    </dgm:pt>
    <dgm:pt modelId="{9821F7C6-04E4-4D6A-B518-38C74141ABC0}" type="pres">
      <dgm:prSet presAssocID="{8CE33702-4CBE-4500-BA75-66F65DAD2E21}" presName="BalanceSpacing1" presStyleCnt="0"/>
      <dgm:spPr/>
      <dgm:t>
        <a:bodyPr/>
        <a:lstStyle/>
        <a:p>
          <a:endParaRPr lang="en-US"/>
        </a:p>
      </dgm:t>
    </dgm:pt>
    <dgm:pt modelId="{21F55E3D-FCEC-4010-998E-E92FC89EB63E}" type="pres">
      <dgm:prSet presAssocID="{88230645-D276-426D-ADD6-7C844825051A}" presName="Accent1Text" presStyleLbl="node1" presStyleIdx="1" presStyleCnt="4"/>
      <dgm:spPr/>
      <dgm:t>
        <a:bodyPr/>
        <a:lstStyle/>
        <a:p>
          <a:endParaRPr lang="en-US"/>
        </a:p>
      </dgm:t>
    </dgm:pt>
    <dgm:pt modelId="{9D76D9D2-04B5-46D3-9B7D-1A8534E479BF}" type="pres">
      <dgm:prSet presAssocID="{88230645-D276-426D-ADD6-7C844825051A}" presName="spaceBetweenRectangles" presStyleCnt="0"/>
      <dgm:spPr/>
      <dgm:t>
        <a:bodyPr/>
        <a:lstStyle/>
        <a:p>
          <a:endParaRPr lang="en-US"/>
        </a:p>
      </dgm:t>
    </dgm:pt>
    <dgm:pt modelId="{42ADEFCE-4E10-4C91-8573-D31082BC3F52}" type="pres">
      <dgm:prSet presAssocID="{206067DD-732D-4399-B285-F9BC564CDF29}" presName="composite" presStyleCnt="0"/>
      <dgm:spPr/>
    </dgm:pt>
    <dgm:pt modelId="{D12159B3-1985-4E25-9FA5-908CBB820366}" type="pres">
      <dgm:prSet presAssocID="{206067DD-732D-4399-B285-F9BC564CDF29}" presName="Parent1" presStyleLbl="node1" presStyleIdx="2" presStyleCnt="4">
        <dgm:presLayoutVars>
          <dgm:chMax val="1"/>
          <dgm:chPref val="1"/>
          <dgm:bulletEnabled val="1"/>
        </dgm:presLayoutVars>
      </dgm:prSet>
      <dgm:spPr/>
      <dgm:t>
        <a:bodyPr/>
        <a:lstStyle/>
        <a:p>
          <a:endParaRPr lang="en-US"/>
        </a:p>
      </dgm:t>
    </dgm:pt>
    <dgm:pt modelId="{58A94EC1-7795-469D-80F6-8703DBEB635A}" type="pres">
      <dgm:prSet presAssocID="{206067DD-732D-4399-B285-F9BC564CDF29}" presName="Childtext1" presStyleLbl="revTx" presStyleIdx="1" presStyleCnt="2">
        <dgm:presLayoutVars>
          <dgm:chMax val="0"/>
          <dgm:chPref val="0"/>
          <dgm:bulletEnabled val="1"/>
        </dgm:presLayoutVars>
      </dgm:prSet>
      <dgm:spPr/>
      <dgm:t>
        <a:bodyPr/>
        <a:lstStyle/>
        <a:p>
          <a:endParaRPr lang="en-US"/>
        </a:p>
      </dgm:t>
    </dgm:pt>
    <dgm:pt modelId="{FE9D62BC-3713-45A5-8A4D-25211F72CC1A}" type="pres">
      <dgm:prSet presAssocID="{206067DD-732D-4399-B285-F9BC564CDF29}" presName="BalanceSpacing" presStyleCnt="0"/>
      <dgm:spPr/>
    </dgm:pt>
    <dgm:pt modelId="{0C5E1F22-E897-4A5D-B8AE-ACBE2B6E8039}" type="pres">
      <dgm:prSet presAssocID="{206067DD-732D-4399-B285-F9BC564CDF29}" presName="BalanceSpacing1" presStyleCnt="0"/>
      <dgm:spPr/>
    </dgm:pt>
    <dgm:pt modelId="{FFBE57B3-A21D-47A1-B751-7474D1F314CA}" type="pres">
      <dgm:prSet presAssocID="{5E7B4F7A-548A-446A-9D73-95E84ADCD11B}" presName="Accent1Text" presStyleLbl="node1" presStyleIdx="3" presStyleCnt="4"/>
      <dgm:spPr/>
      <dgm:t>
        <a:bodyPr/>
        <a:lstStyle/>
        <a:p>
          <a:endParaRPr lang="en-US"/>
        </a:p>
      </dgm:t>
    </dgm:pt>
  </dgm:ptLst>
  <dgm:cxnLst>
    <dgm:cxn modelId="{B04D077C-319F-441C-BE78-F63BC0ADF1C2}" type="presOf" srcId="{206067DD-732D-4399-B285-F9BC564CDF29}" destId="{D12159B3-1985-4E25-9FA5-908CBB820366}" srcOrd="0" destOrd="0" presId="urn:microsoft.com/office/officeart/2008/layout/AlternatingHexagons"/>
    <dgm:cxn modelId="{43DF7974-9E05-4257-8BA9-348535AF2D2F}" srcId="{8CE33702-4CBE-4500-BA75-66F65DAD2E21}" destId="{3D25D05D-F95D-45E9-82C0-A61EF7D2CDFE}" srcOrd="0" destOrd="0" parTransId="{570B37B4-A31C-45E2-BC06-41691158F763}" sibTransId="{D81F24D8-31EA-4DB2-8C16-F4CE7115B249}"/>
    <dgm:cxn modelId="{6255D8FD-3A70-4887-A48E-63E591C4147C}" srcId="{206067DD-732D-4399-B285-F9BC564CDF29}" destId="{6F2AED72-E9FF-48D7-AD84-6F77AE31B41B}" srcOrd="0" destOrd="0" parTransId="{E7E0FA68-FF33-48A6-B4F0-68BB15BD38B0}" sibTransId="{0A44EEC4-8BDA-46A0-93C7-963532F68140}"/>
    <dgm:cxn modelId="{30A0678C-8B46-4A18-9DB2-D5C884BAF5DC}" type="presOf" srcId="{8CE33702-4CBE-4500-BA75-66F65DAD2E21}" destId="{58BBEB59-3ABD-4638-93AC-F9E7BAC05A47}" srcOrd="0" destOrd="0" presId="urn:microsoft.com/office/officeart/2008/layout/AlternatingHexagons"/>
    <dgm:cxn modelId="{765D018D-56D5-4DB5-AE66-70A2FA1DEF14}" srcId="{CC24F445-1540-41DC-B1FF-939D61FDD57C}" destId="{8CE33702-4CBE-4500-BA75-66F65DAD2E21}" srcOrd="0" destOrd="0" parTransId="{BC20189D-869A-4ABA-9D67-5F4E6EB5D830}" sibTransId="{88230645-D276-426D-ADD6-7C844825051A}"/>
    <dgm:cxn modelId="{F7BF14E4-21AD-4BCF-9D2E-5BEF0C069390}" type="presOf" srcId="{6F2AED72-E9FF-48D7-AD84-6F77AE31B41B}" destId="{58A94EC1-7795-469D-80F6-8703DBEB635A}" srcOrd="0" destOrd="0" presId="urn:microsoft.com/office/officeart/2008/layout/AlternatingHexagons"/>
    <dgm:cxn modelId="{45C006CD-5B05-44C0-AD0C-5336F1FC1AF1}" type="presOf" srcId="{5E7B4F7A-548A-446A-9D73-95E84ADCD11B}" destId="{FFBE57B3-A21D-47A1-B751-7474D1F314CA}" srcOrd="0" destOrd="0" presId="urn:microsoft.com/office/officeart/2008/layout/AlternatingHexagons"/>
    <dgm:cxn modelId="{4D95CD89-CCF3-43E8-9CF7-FD5B685DD46D}" type="presOf" srcId="{3D25D05D-F95D-45E9-82C0-A61EF7D2CDFE}" destId="{E963F10A-C5A6-411B-A662-772C00F55AA9}" srcOrd="0" destOrd="0" presId="urn:microsoft.com/office/officeart/2008/layout/AlternatingHexagons"/>
    <dgm:cxn modelId="{B738C734-BD8C-4D57-8427-9E620523B1F0}" type="presOf" srcId="{CC24F445-1540-41DC-B1FF-939D61FDD57C}" destId="{3A5789B1-E9C5-40B9-AEBA-DF01D5E28894}" srcOrd="0" destOrd="0" presId="urn:microsoft.com/office/officeart/2008/layout/AlternatingHexagons"/>
    <dgm:cxn modelId="{451A4A92-7CC0-4567-AD59-415239D3CC98}" type="presOf" srcId="{88230645-D276-426D-ADD6-7C844825051A}" destId="{21F55E3D-FCEC-4010-998E-E92FC89EB63E}" srcOrd="0" destOrd="0" presId="urn:microsoft.com/office/officeart/2008/layout/AlternatingHexagons"/>
    <dgm:cxn modelId="{0A066787-4D81-4103-8A0B-5D724D902B6C}" srcId="{CC24F445-1540-41DC-B1FF-939D61FDD57C}" destId="{206067DD-732D-4399-B285-F9BC564CDF29}" srcOrd="1" destOrd="0" parTransId="{DCEDA369-85CE-45D7-941B-0BA40AB996AE}" sibTransId="{5E7B4F7A-548A-446A-9D73-95E84ADCD11B}"/>
    <dgm:cxn modelId="{E90B69A0-D794-43D9-A423-4FEE50C3B43F}" type="presParOf" srcId="{3A5789B1-E9C5-40B9-AEBA-DF01D5E28894}" destId="{6128B2F5-1262-49B7-B8B0-B0AA7DF5F6AE}" srcOrd="0" destOrd="0" presId="urn:microsoft.com/office/officeart/2008/layout/AlternatingHexagons"/>
    <dgm:cxn modelId="{18A57270-7BE8-4D94-81A0-27FDC7509A37}" type="presParOf" srcId="{6128B2F5-1262-49B7-B8B0-B0AA7DF5F6AE}" destId="{58BBEB59-3ABD-4638-93AC-F9E7BAC05A47}" srcOrd="0" destOrd="0" presId="urn:microsoft.com/office/officeart/2008/layout/AlternatingHexagons"/>
    <dgm:cxn modelId="{8E9CDCE1-9B89-4141-B422-27249EA32CD9}" type="presParOf" srcId="{6128B2F5-1262-49B7-B8B0-B0AA7DF5F6AE}" destId="{E963F10A-C5A6-411B-A662-772C00F55AA9}" srcOrd="1" destOrd="0" presId="urn:microsoft.com/office/officeart/2008/layout/AlternatingHexagons"/>
    <dgm:cxn modelId="{D6C70E71-660F-4F73-9557-E63C2F3E47EE}" type="presParOf" srcId="{6128B2F5-1262-49B7-B8B0-B0AA7DF5F6AE}" destId="{8DE981EB-1540-4CA3-9D8A-83AA9B11C6DD}" srcOrd="2" destOrd="0" presId="urn:microsoft.com/office/officeart/2008/layout/AlternatingHexagons"/>
    <dgm:cxn modelId="{54B22EEF-A593-463D-9836-C822656CB363}" type="presParOf" srcId="{6128B2F5-1262-49B7-B8B0-B0AA7DF5F6AE}" destId="{9821F7C6-04E4-4D6A-B518-38C74141ABC0}" srcOrd="3" destOrd="0" presId="urn:microsoft.com/office/officeart/2008/layout/AlternatingHexagons"/>
    <dgm:cxn modelId="{410A7F4E-6EDA-47CC-B4EC-46963829A4A2}" type="presParOf" srcId="{6128B2F5-1262-49B7-B8B0-B0AA7DF5F6AE}" destId="{21F55E3D-FCEC-4010-998E-E92FC89EB63E}" srcOrd="4" destOrd="0" presId="urn:microsoft.com/office/officeart/2008/layout/AlternatingHexagons"/>
    <dgm:cxn modelId="{02EEC34E-87F3-4319-A662-68185051E003}" type="presParOf" srcId="{3A5789B1-E9C5-40B9-AEBA-DF01D5E28894}" destId="{9D76D9D2-04B5-46D3-9B7D-1A8534E479BF}" srcOrd="1" destOrd="0" presId="urn:microsoft.com/office/officeart/2008/layout/AlternatingHexagons"/>
    <dgm:cxn modelId="{DB5EA784-E32A-4DFE-9055-2417E4FD3F5F}" type="presParOf" srcId="{3A5789B1-E9C5-40B9-AEBA-DF01D5E28894}" destId="{42ADEFCE-4E10-4C91-8573-D31082BC3F52}" srcOrd="2" destOrd="0" presId="urn:microsoft.com/office/officeart/2008/layout/AlternatingHexagons"/>
    <dgm:cxn modelId="{846C828D-A317-4176-89DF-AFCA73898AAB}" type="presParOf" srcId="{42ADEFCE-4E10-4C91-8573-D31082BC3F52}" destId="{D12159B3-1985-4E25-9FA5-908CBB820366}" srcOrd="0" destOrd="0" presId="urn:microsoft.com/office/officeart/2008/layout/AlternatingHexagons"/>
    <dgm:cxn modelId="{A7E21315-0E66-4406-9501-A044ACC635FE}" type="presParOf" srcId="{42ADEFCE-4E10-4C91-8573-D31082BC3F52}" destId="{58A94EC1-7795-469D-80F6-8703DBEB635A}" srcOrd="1" destOrd="0" presId="urn:microsoft.com/office/officeart/2008/layout/AlternatingHexagons"/>
    <dgm:cxn modelId="{65DDEA6F-EB10-4DD3-BBF5-EC9EFB45C677}" type="presParOf" srcId="{42ADEFCE-4E10-4C91-8573-D31082BC3F52}" destId="{FE9D62BC-3713-45A5-8A4D-25211F72CC1A}" srcOrd="2" destOrd="0" presId="urn:microsoft.com/office/officeart/2008/layout/AlternatingHexagons"/>
    <dgm:cxn modelId="{823850B0-C047-4E34-98D8-34CE5C41B066}" type="presParOf" srcId="{42ADEFCE-4E10-4C91-8573-D31082BC3F52}" destId="{0C5E1F22-E897-4A5D-B8AE-ACBE2B6E8039}" srcOrd="3" destOrd="0" presId="urn:microsoft.com/office/officeart/2008/layout/AlternatingHexagons"/>
    <dgm:cxn modelId="{7F891C86-20AC-4128-80F7-2F45E97172FC}" type="presParOf" srcId="{42ADEFCE-4E10-4C91-8573-D31082BC3F52}" destId="{FFBE57B3-A21D-47A1-B751-7474D1F314CA}" srcOrd="4" destOrd="0" presId="urn:microsoft.com/office/officeart/2008/layout/AlternatingHexagon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EBA8452-4E49-4A3C-9F8A-7B2AE722571A}" type="doc">
      <dgm:prSet loTypeId="urn:microsoft.com/office/officeart/2009/3/layout/FramedTextPicture" loCatId="picture" qsTypeId="urn:microsoft.com/office/officeart/2005/8/quickstyle/3d1" qsCatId="3D" csTypeId="urn:microsoft.com/office/officeart/2005/8/colors/accent6_3" csCatId="accent6" phldr="1"/>
      <dgm:spPr/>
      <dgm:t>
        <a:bodyPr/>
        <a:lstStyle/>
        <a:p>
          <a:endParaRPr lang="en-US"/>
        </a:p>
      </dgm:t>
    </dgm:pt>
    <dgm:pt modelId="{04ED53CE-AEFD-4966-96E7-6CE3B04D2B8D}">
      <dgm:prSet phldrT="[Text]" custT="1"/>
      <dgm:spPr>
        <a:noFill/>
      </dgm:spPr>
      <dgm:t>
        <a:bodyPr/>
        <a:lstStyle/>
        <a:p>
          <a:pPr rtl="0"/>
          <a:r>
            <a:rPr lang="en-US" sz="2700" dirty="0" smtClean="0"/>
            <a:t>Elderly woman being treated for her right eye age-related cortical cataract at this day-surgery center.  After the procedure was completed, the patient suffered a postoperative hemorrhage of the eye.  This was addressed by the surgeon.   </a:t>
          </a:r>
          <a:endParaRPr lang="en-US" sz="2700" dirty="0"/>
        </a:p>
      </dgm:t>
      <dgm:extLst>
        <a:ext uri="{E40237B7-FDA0-4F09-8148-C483321AD2D9}">
          <dgm14:cNvPr xmlns:dgm14="http://schemas.microsoft.com/office/drawing/2010/diagram" xmlns="" id="0" name="" descr="Elderly woman being treated for her right eye age-related cortical cataract at this day-surgery center.  After the procedure was completed, the patient suffered a postoperative hemorrhage of the eye.  This was addressed by the surgeon.   &#10;"/>
        </a:ext>
      </dgm:extLst>
    </dgm:pt>
    <dgm:pt modelId="{7F5373AF-A473-45C7-9374-CCDFC03A6DFD}" type="sibTrans" cxnId="{C6D0DEE6-4362-440D-A1EB-64B1733AB4A2}">
      <dgm:prSet/>
      <dgm:spPr/>
      <dgm:t>
        <a:bodyPr/>
        <a:lstStyle/>
        <a:p>
          <a:endParaRPr lang="en-US"/>
        </a:p>
      </dgm:t>
    </dgm:pt>
    <dgm:pt modelId="{C9D98905-C125-48A1-BEA4-1B80340755BB}" type="parTrans" cxnId="{C6D0DEE6-4362-440D-A1EB-64B1733AB4A2}">
      <dgm:prSet/>
      <dgm:spPr/>
      <dgm:t>
        <a:bodyPr/>
        <a:lstStyle/>
        <a:p>
          <a:endParaRPr lang="en-US"/>
        </a:p>
      </dgm:t>
    </dgm:pt>
    <dgm:pt modelId="{FAC3DF37-E400-40CC-83C1-03048F3A6C01}" type="pres">
      <dgm:prSet presAssocID="{AEBA8452-4E49-4A3C-9F8A-7B2AE722571A}" presName="Name0" presStyleCnt="0">
        <dgm:presLayoutVars>
          <dgm:chMax/>
          <dgm:chPref/>
          <dgm:dir/>
        </dgm:presLayoutVars>
      </dgm:prSet>
      <dgm:spPr/>
      <dgm:t>
        <a:bodyPr/>
        <a:lstStyle/>
        <a:p>
          <a:endParaRPr lang="en-US"/>
        </a:p>
      </dgm:t>
    </dgm:pt>
    <dgm:pt modelId="{D0F9CBD5-C87B-4657-9EB6-9435562E0E1F}" type="pres">
      <dgm:prSet presAssocID="{04ED53CE-AEFD-4966-96E7-6CE3B04D2B8D}" presName="composite" presStyleCnt="0">
        <dgm:presLayoutVars>
          <dgm:chMax/>
          <dgm:chPref/>
        </dgm:presLayoutVars>
      </dgm:prSet>
      <dgm:spPr/>
    </dgm:pt>
    <dgm:pt modelId="{E8F18786-1510-4217-AD28-F4F9AE8B311B}" type="pres">
      <dgm:prSet presAssocID="{04ED53CE-AEFD-4966-96E7-6CE3B04D2B8D}" presName="Image" presStyleLbl="bgImgPlace1" presStyleIdx="0" presStyleCnt="1"/>
      <dgm:spPr>
        <a:blipFill dpi="0" rotWithShape="1">
          <a:blip xmlns:r="http://schemas.openxmlformats.org/officeDocument/2006/relationships" r:embed="rId1">
            <a:extLst>
              <a:ext uri="{28A0092B-C50C-407E-A947-70E740481C1C}">
                <a14:useLocalDpi xmlns:a14="http://schemas.microsoft.com/office/drawing/2010/main" xmlns="" val="0"/>
              </a:ext>
            </a:extLst>
          </a:blip>
          <a:srcRect/>
          <a:stretch>
            <a:fillRect l="-229" t="-31286" r="229" b="-92714"/>
          </a:stretch>
        </a:blipFill>
      </dgm:spPr>
      <dgm:t>
        <a:bodyPr/>
        <a:lstStyle/>
        <a:p>
          <a:endParaRPr lang="en-US"/>
        </a:p>
      </dgm:t>
      <dgm:extLst>
        <a:ext uri="{E40237B7-FDA0-4F09-8148-C483321AD2D9}">
          <dgm14:cNvPr xmlns:dgm14="http://schemas.microsoft.com/office/drawing/2010/diagram" xmlns="" id="0" name="" descr="elderly woman lying down with an eye patch bandage over her right eye"/>
        </a:ext>
      </dgm:extLst>
    </dgm:pt>
    <dgm:pt modelId="{1F5618DF-615D-4B88-8850-0386432940F0}" type="pres">
      <dgm:prSet presAssocID="{04ED53CE-AEFD-4966-96E7-6CE3B04D2B8D}" presName="ParentText" presStyleLbl="revTx" presStyleIdx="0" presStyleCnt="1" custLinFactNeighborY="2200">
        <dgm:presLayoutVars>
          <dgm:chMax val="0"/>
          <dgm:chPref val="0"/>
          <dgm:bulletEnabled val="1"/>
        </dgm:presLayoutVars>
      </dgm:prSet>
      <dgm:spPr/>
      <dgm:t>
        <a:bodyPr/>
        <a:lstStyle/>
        <a:p>
          <a:endParaRPr lang="en-US"/>
        </a:p>
      </dgm:t>
    </dgm:pt>
    <dgm:pt modelId="{9CA3576D-6382-46C7-BB5A-7529590E8593}" type="pres">
      <dgm:prSet presAssocID="{04ED53CE-AEFD-4966-96E7-6CE3B04D2B8D}" presName="tlFrame" presStyleLbl="node1" presStyleIdx="0" presStyleCnt="4"/>
      <dgm:spPr/>
    </dgm:pt>
    <dgm:pt modelId="{BA2D9794-5ED8-4EEA-BCAA-5D84D5BC54CF}" type="pres">
      <dgm:prSet presAssocID="{04ED53CE-AEFD-4966-96E7-6CE3B04D2B8D}" presName="trFrame" presStyleLbl="node1" presStyleIdx="1" presStyleCnt="4"/>
      <dgm:spPr/>
    </dgm:pt>
    <dgm:pt modelId="{79C55120-287C-4B79-9AB6-C1C38F7AEFC5}" type="pres">
      <dgm:prSet presAssocID="{04ED53CE-AEFD-4966-96E7-6CE3B04D2B8D}" presName="blFrame" presStyleLbl="node1" presStyleIdx="2" presStyleCnt="4"/>
      <dgm:spPr/>
    </dgm:pt>
    <dgm:pt modelId="{683DDB20-8F87-43C4-85FA-F04BBF0A0F6A}" type="pres">
      <dgm:prSet presAssocID="{04ED53CE-AEFD-4966-96E7-6CE3B04D2B8D}" presName="brFrame" presStyleLbl="node1" presStyleIdx="3" presStyleCnt="4"/>
      <dgm:spPr/>
    </dgm:pt>
  </dgm:ptLst>
  <dgm:cxnLst>
    <dgm:cxn modelId="{C8F414D6-7AAD-451C-9EEC-AC70FCC898EF}" type="presOf" srcId="{04ED53CE-AEFD-4966-96E7-6CE3B04D2B8D}" destId="{1F5618DF-615D-4B88-8850-0386432940F0}" srcOrd="0" destOrd="0" presId="urn:microsoft.com/office/officeart/2009/3/layout/FramedTextPicture"/>
    <dgm:cxn modelId="{BFC4CF9D-362B-4E06-BFA2-46DB2B6FCFB3}" type="presOf" srcId="{AEBA8452-4E49-4A3C-9F8A-7B2AE722571A}" destId="{FAC3DF37-E400-40CC-83C1-03048F3A6C01}" srcOrd="0" destOrd="0" presId="urn:microsoft.com/office/officeart/2009/3/layout/FramedTextPicture"/>
    <dgm:cxn modelId="{C6D0DEE6-4362-440D-A1EB-64B1733AB4A2}" srcId="{AEBA8452-4E49-4A3C-9F8A-7B2AE722571A}" destId="{04ED53CE-AEFD-4966-96E7-6CE3B04D2B8D}" srcOrd="0" destOrd="0" parTransId="{C9D98905-C125-48A1-BEA4-1B80340755BB}" sibTransId="{7F5373AF-A473-45C7-9374-CCDFC03A6DFD}"/>
    <dgm:cxn modelId="{AB1699D5-0AA1-4A89-8EBC-7F96E91BD7CD}" type="presParOf" srcId="{FAC3DF37-E400-40CC-83C1-03048F3A6C01}" destId="{D0F9CBD5-C87B-4657-9EB6-9435562E0E1F}" srcOrd="0" destOrd="0" presId="urn:microsoft.com/office/officeart/2009/3/layout/FramedTextPicture"/>
    <dgm:cxn modelId="{6F825937-A449-41AA-ABAB-7470DB02DAF1}" type="presParOf" srcId="{D0F9CBD5-C87B-4657-9EB6-9435562E0E1F}" destId="{E8F18786-1510-4217-AD28-F4F9AE8B311B}" srcOrd="0" destOrd="0" presId="urn:microsoft.com/office/officeart/2009/3/layout/FramedTextPicture"/>
    <dgm:cxn modelId="{26407730-37BF-4B15-B5EB-E83EA510AC22}" type="presParOf" srcId="{D0F9CBD5-C87B-4657-9EB6-9435562E0E1F}" destId="{1F5618DF-615D-4B88-8850-0386432940F0}" srcOrd="1" destOrd="0" presId="urn:microsoft.com/office/officeart/2009/3/layout/FramedTextPicture"/>
    <dgm:cxn modelId="{748FAF4D-D0EA-4002-96E5-5FD6C0C1D584}" type="presParOf" srcId="{D0F9CBD5-C87B-4657-9EB6-9435562E0E1F}" destId="{9CA3576D-6382-46C7-BB5A-7529590E8593}" srcOrd="2" destOrd="0" presId="urn:microsoft.com/office/officeart/2009/3/layout/FramedTextPicture"/>
    <dgm:cxn modelId="{B96541B7-FBAF-47CB-AA47-EFE25007A353}" type="presParOf" srcId="{D0F9CBD5-C87B-4657-9EB6-9435562E0E1F}" destId="{BA2D9794-5ED8-4EEA-BCAA-5D84D5BC54CF}" srcOrd="3" destOrd="0" presId="urn:microsoft.com/office/officeart/2009/3/layout/FramedTextPicture"/>
    <dgm:cxn modelId="{1FA36F25-819E-4811-910F-298A72590259}" type="presParOf" srcId="{D0F9CBD5-C87B-4657-9EB6-9435562E0E1F}" destId="{79C55120-287C-4B79-9AB6-C1C38F7AEFC5}" srcOrd="4" destOrd="0" presId="urn:microsoft.com/office/officeart/2009/3/layout/FramedTextPicture"/>
    <dgm:cxn modelId="{21496ED3-BCC2-438B-9038-7A539838C5BF}" type="presParOf" srcId="{D0F9CBD5-C87B-4657-9EB6-9435562E0E1F}" destId="{683DDB20-8F87-43C4-85FA-F04BBF0A0F6A}" srcOrd="5" destOrd="0" presId="urn:microsoft.com/office/officeart/2009/3/layout/FramedTextPicture"/>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A75DC57-4089-4412-B61B-13BE57798227}" type="doc">
      <dgm:prSet loTypeId="urn:microsoft.com/office/officeart/2005/8/layout/hList6" loCatId="list" qsTypeId="urn:microsoft.com/office/officeart/2005/8/quickstyle/3d1" qsCatId="3D" csTypeId="urn:microsoft.com/office/officeart/2005/8/colors/accent4_5" csCatId="accent4" phldr="1"/>
      <dgm:spPr/>
      <dgm:t>
        <a:bodyPr/>
        <a:lstStyle/>
        <a:p>
          <a:endParaRPr lang="en-US"/>
        </a:p>
      </dgm:t>
    </dgm:pt>
    <dgm:pt modelId="{399E9A6F-F63B-43AF-8C2E-34E0B61D5704}">
      <dgm:prSet/>
      <dgm:spPr>
        <a:solidFill>
          <a:srgbClr val="00B050"/>
        </a:solidFill>
      </dgm:spPr>
      <dgm:t>
        <a:bodyPr/>
        <a:lstStyle/>
        <a:p>
          <a:r>
            <a:rPr lang="en-US" b="1" dirty="0" smtClean="0"/>
            <a:t>H25.011 – Cortical age-related cataract, right eye</a:t>
          </a:r>
          <a:endParaRPr lang="en-US" b="1" dirty="0"/>
        </a:p>
      </dgm:t>
      <dgm:extLst>
        <a:ext uri="{E40237B7-FDA0-4F09-8148-C483321AD2D9}">
          <dgm14:cNvPr xmlns:dgm14="http://schemas.microsoft.com/office/drawing/2010/diagram" xmlns="" id="0" name="" descr="H25.011 – Cortical age-related cataract, right eye&#10;H59.311 – Postprocedural hemorrhage and hematoma of right eye and adnexa following an ophthalmic procedure&#10;Y92.530 – Ambulatory surgery center as the place of occurrence of the external cause&#10;"/>
        </a:ext>
      </dgm:extLst>
    </dgm:pt>
    <dgm:pt modelId="{7B17EA35-ABC1-4836-9F4D-99CB5F08CA39}" type="parTrans" cxnId="{0BEEB553-30E4-414E-98CD-1A7FBDF51978}">
      <dgm:prSet/>
      <dgm:spPr/>
      <dgm:t>
        <a:bodyPr/>
        <a:lstStyle/>
        <a:p>
          <a:endParaRPr lang="en-US"/>
        </a:p>
      </dgm:t>
    </dgm:pt>
    <dgm:pt modelId="{1938AE85-BA34-4E4B-8278-E8186FE8136F}" type="sibTrans" cxnId="{0BEEB553-30E4-414E-98CD-1A7FBDF51978}">
      <dgm:prSet/>
      <dgm:spPr/>
      <dgm:t>
        <a:bodyPr/>
        <a:lstStyle/>
        <a:p>
          <a:endParaRPr lang="en-US"/>
        </a:p>
      </dgm:t>
    </dgm:pt>
    <dgm:pt modelId="{79A1461F-7883-4F8D-90EA-DAA4F63BE718}">
      <dgm:prSet/>
      <dgm:spPr>
        <a:solidFill>
          <a:srgbClr val="00B050"/>
        </a:solidFill>
      </dgm:spPr>
      <dgm:t>
        <a:bodyPr/>
        <a:lstStyle/>
        <a:p>
          <a:r>
            <a:rPr lang="en-US" b="1" dirty="0" smtClean="0"/>
            <a:t>H59.311 – Postprocedural hemorrhage and hematoma of right eye and adnexa following an ophthalmic procedure</a:t>
          </a:r>
          <a:endParaRPr lang="en-US" b="1" dirty="0"/>
        </a:p>
      </dgm:t>
      <dgm:extLst>
        <a:ext uri="{E40237B7-FDA0-4F09-8148-C483321AD2D9}">
          <dgm14:cNvPr xmlns:dgm14="http://schemas.microsoft.com/office/drawing/2010/diagram" xmlns="" id="0" name="" descr="H25.011 – Cortical age-related cataract, right eye&#10;H59.311 – Postprocedural hemorrhage and hematoma of right eye and adnexa following an ophthalmic procedure&#10;Y92.530 – Ambulatory surgery center as the place of occurrence of the external cause&#10;"/>
        </a:ext>
      </dgm:extLst>
    </dgm:pt>
    <dgm:pt modelId="{72C32CF0-B4AE-4E0D-8057-9EDF67D131C7}" type="parTrans" cxnId="{F125FA0C-E288-4BA6-8CFE-B1A81354A8B8}">
      <dgm:prSet/>
      <dgm:spPr/>
      <dgm:t>
        <a:bodyPr/>
        <a:lstStyle/>
        <a:p>
          <a:endParaRPr lang="en-US"/>
        </a:p>
      </dgm:t>
    </dgm:pt>
    <dgm:pt modelId="{AEF1C99F-6736-4C38-9B2A-A9F51306472F}" type="sibTrans" cxnId="{F125FA0C-E288-4BA6-8CFE-B1A81354A8B8}">
      <dgm:prSet/>
      <dgm:spPr/>
      <dgm:t>
        <a:bodyPr/>
        <a:lstStyle/>
        <a:p>
          <a:endParaRPr lang="en-US"/>
        </a:p>
      </dgm:t>
    </dgm:pt>
    <dgm:pt modelId="{2815AB88-A061-4B50-9E3E-DA41D01DF432}">
      <dgm:prSet/>
      <dgm:spPr>
        <a:solidFill>
          <a:srgbClr val="00B050"/>
        </a:solidFill>
      </dgm:spPr>
      <dgm:t>
        <a:bodyPr/>
        <a:lstStyle/>
        <a:p>
          <a:r>
            <a:rPr lang="en-US" b="1" dirty="0" smtClean="0"/>
            <a:t>Y92.530 – Ambulatory surgery center as the place of occurrence of the external cause</a:t>
          </a:r>
          <a:endParaRPr lang="en-US" b="1" dirty="0"/>
        </a:p>
      </dgm:t>
      <dgm:extLst>
        <a:ext uri="{E40237B7-FDA0-4F09-8148-C483321AD2D9}">
          <dgm14:cNvPr xmlns:dgm14="http://schemas.microsoft.com/office/drawing/2010/diagram" xmlns="" id="0" name="" descr="H25.011 – Cortical age-related cataract, right eye&#10;H59.311 – Postprocedural hemorrhage and hematoma of right eye and adnexa following an ophthalmic procedure&#10;Y92.530 – Ambulatory surgery center as the place of occurrence of the external cause&#10;"/>
        </a:ext>
      </dgm:extLst>
    </dgm:pt>
    <dgm:pt modelId="{91C453B2-D05F-4152-B752-F39D71DBE28B}" type="parTrans" cxnId="{FB344277-3D82-4070-8D48-75EEE0E39A4C}">
      <dgm:prSet/>
      <dgm:spPr/>
      <dgm:t>
        <a:bodyPr/>
        <a:lstStyle/>
        <a:p>
          <a:endParaRPr lang="en-US"/>
        </a:p>
      </dgm:t>
    </dgm:pt>
    <dgm:pt modelId="{0429BF62-6DCD-43C5-86B3-5B4152B8D3C8}" type="sibTrans" cxnId="{FB344277-3D82-4070-8D48-75EEE0E39A4C}">
      <dgm:prSet/>
      <dgm:spPr/>
      <dgm:t>
        <a:bodyPr/>
        <a:lstStyle/>
        <a:p>
          <a:endParaRPr lang="en-US"/>
        </a:p>
      </dgm:t>
    </dgm:pt>
    <dgm:pt modelId="{FAAFF6FE-8E61-45C5-B0A6-3C26089FBA39}" type="pres">
      <dgm:prSet presAssocID="{CA75DC57-4089-4412-B61B-13BE57798227}" presName="Name0" presStyleCnt="0">
        <dgm:presLayoutVars>
          <dgm:dir/>
          <dgm:resizeHandles val="exact"/>
        </dgm:presLayoutVars>
      </dgm:prSet>
      <dgm:spPr/>
      <dgm:t>
        <a:bodyPr/>
        <a:lstStyle/>
        <a:p>
          <a:endParaRPr lang="en-US"/>
        </a:p>
      </dgm:t>
    </dgm:pt>
    <dgm:pt modelId="{84A3BD6A-F37B-454C-B26F-73F25FEC1BC2}" type="pres">
      <dgm:prSet presAssocID="{399E9A6F-F63B-43AF-8C2E-34E0B61D5704}" presName="node" presStyleLbl="node1" presStyleIdx="0" presStyleCnt="3">
        <dgm:presLayoutVars>
          <dgm:bulletEnabled val="1"/>
        </dgm:presLayoutVars>
      </dgm:prSet>
      <dgm:spPr/>
      <dgm:t>
        <a:bodyPr/>
        <a:lstStyle/>
        <a:p>
          <a:endParaRPr lang="en-US"/>
        </a:p>
      </dgm:t>
    </dgm:pt>
    <dgm:pt modelId="{F632D57E-7A7A-4404-9D06-43DDD1AAF1AF}" type="pres">
      <dgm:prSet presAssocID="{1938AE85-BA34-4E4B-8278-E8186FE8136F}" presName="sibTrans" presStyleCnt="0"/>
      <dgm:spPr/>
    </dgm:pt>
    <dgm:pt modelId="{1D0A5B72-53BB-4BDE-BC04-05726DF8E87A}" type="pres">
      <dgm:prSet presAssocID="{79A1461F-7883-4F8D-90EA-DAA4F63BE718}" presName="node" presStyleLbl="node1" presStyleIdx="1" presStyleCnt="3">
        <dgm:presLayoutVars>
          <dgm:bulletEnabled val="1"/>
        </dgm:presLayoutVars>
      </dgm:prSet>
      <dgm:spPr/>
      <dgm:t>
        <a:bodyPr/>
        <a:lstStyle/>
        <a:p>
          <a:endParaRPr lang="en-US"/>
        </a:p>
      </dgm:t>
    </dgm:pt>
    <dgm:pt modelId="{37F15B99-9CB6-4E07-AB51-9B198E1F90DF}" type="pres">
      <dgm:prSet presAssocID="{AEF1C99F-6736-4C38-9B2A-A9F51306472F}" presName="sibTrans" presStyleCnt="0"/>
      <dgm:spPr/>
    </dgm:pt>
    <dgm:pt modelId="{557CEF76-E620-419A-A597-B76028D1221B}" type="pres">
      <dgm:prSet presAssocID="{2815AB88-A061-4B50-9E3E-DA41D01DF432}" presName="node" presStyleLbl="node1" presStyleIdx="2" presStyleCnt="3">
        <dgm:presLayoutVars>
          <dgm:bulletEnabled val="1"/>
        </dgm:presLayoutVars>
      </dgm:prSet>
      <dgm:spPr/>
      <dgm:t>
        <a:bodyPr/>
        <a:lstStyle/>
        <a:p>
          <a:endParaRPr lang="en-US"/>
        </a:p>
      </dgm:t>
    </dgm:pt>
  </dgm:ptLst>
  <dgm:cxnLst>
    <dgm:cxn modelId="{485F5940-CFA2-43AC-A65B-CFC490CABA84}" type="presOf" srcId="{2815AB88-A061-4B50-9E3E-DA41D01DF432}" destId="{557CEF76-E620-419A-A597-B76028D1221B}" srcOrd="0" destOrd="0" presId="urn:microsoft.com/office/officeart/2005/8/layout/hList6"/>
    <dgm:cxn modelId="{3E1F7B05-5F35-432E-B698-007F0B55F354}" type="presOf" srcId="{399E9A6F-F63B-43AF-8C2E-34E0B61D5704}" destId="{84A3BD6A-F37B-454C-B26F-73F25FEC1BC2}" srcOrd="0" destOrd="0" presId="urn:microsoft.com/office/officeart/2005/8/layout/hList6"/>
    <dgm:cxn modelId="{0BEEB553-30E4-414E-98CD-1A7FBDF51978}" srcId="{CA75DC57-4089-4412-B61B-13BE57798227}" destId="{399E9A6F-F63B-43AF-8C2E-34E0B61D5704}" srcOrd="0" destOrd="0" parTransId="{7B17EA35-ABC1-4836-9F4D-99CB5F08CA39}" sibTransId="{1938AE85-BA34-4E4B-8278-E8186FE8136F}"/>
    <dgm:cxn modelId="{F28C7AF3-558F-44E7-9871-B199C811C0B6}" type="presOf" srcId="{79A1461F-7883-4F8D-90EA-DAA4F63BE718}" destId="{1D0A5B72-53BB-4BDE-BC04-05726DF8E87A}" srcOrd="0" destOrd="0" presId="urn:microsoft.com/office/officeart/2005/8/layout/hList6"/>
    <dgm:cxn modelId="{F125FA0C-E288-4BA6-8CFE-B1A81354A8B8}" srcId="{CA75DC57-4089-4412-B61B-13BE57798227}" destId="{79A1461F-7883-4F8D-90EA-DAA4F63BE718}" srcOrd="1" destOrd="0" parTransId="{72C32CF0-B4AE-4E0D-8057-9EDF67D131C7}" sibTransId="{AEF1C99F-6736-4C38-9B2A-A9F51306472F}"/>
    <dgm:cxn modelId="{B9E5477F-75B5-4876-B450-9117EF320EC5}" type="presOf" srcId="{CA75DC57-4089-4412-B61B-13BE57798227}" destId="{FAAFF6FE-8E61-45C5-B0A6-3C26089FBA39}" srcOrd="0" destOrd="0" presId="urn:microsoft.com/office/officeart/2005/8/layout/hList6"/>
    <dgm:cxn modelId="{FB344277-3D82-4070-8D48-75EEE0E39A4C}" srcId="{CA75DC57-4089-4412-B61B-13BE57798227}" destId="{2815AB88-A061-4B50-9E3E-DA41D01DF432}" srcOrd="2" destOrd="0" parTransId="{91C453B2-D05F-4152-B752-F39D71DBE28B}" sibTransId="{0429BF62-6DCD-43C5-86B3-5B4152B8D3C8}"/>
    <dgm:cxn modelId="{8A891EEE-E4F6-42AC-97D8-732FB581AE3A}" type="presParOf" srcId="{FAAFF6FE-8E61-45C5-B0A6-3C26089FBA39}" destId="{84A3BD6A-F37B-454C-B26F-73F25FEC1BC2}" srcOrd="0" destOrd="0" presId="urn:microsoft.com/office/officeart/2005/8/layout/hList6"/>
    <dgm:cxn modelId="{39A4C45B-7F58-4B75-ACF9-7E12C476C8BC}" type="presParOf" srcId="{FAAFF6FE-8E61-45C5-B0A6-3C26089FBA39}" destId="{F632D57E-7A7A-4404-9D06-43DDD1AAF1AF}" srcOrd="1" destOrd="0" presId="urn:microsoft.com/office/officeart/2005/8/layout/hList6"/>
    <dgm:cxn modelId="{B96EF9CF-1E6A-49BE-AB81-6F7CEC5BA92D}" type="presParOf" srcId="{FAAFF6FE-8E61-45C5-B0A6-3C26089FBA39}" destId="{1D0A5B72-53BB-4BDE-BC04-05726DF8E87A}" srcOrd="2" destOrd="0" presId="urn:microsoft.com/office/officeart/2005/8/layout/hList6"/>
    <dgm:cxn modelId="{80D864DF-861B-46CC-BCFA-B803326B1092}" type="presParOf" srcId="{FAAFF6FE-8E61-45C5-B0A6-3C26089FBA39}" destId="{37F15B99-9CB6-4E07-AB51-9B198E1F90DF}" srcOrd="3" destOrd="0" presId="urn:microsoft.com/office/officeart/2005/8/layout/hList6"/>
    <dgm:cxn modelId="{79F8F7F8-7E8F-44DB-89E8-0809983D05B3}" type="presParOf" srcId="{FAAFF6FE-8E61-45C5-B0A6-3C26089FBA39}" destId="{557CEF76-E620-419A-A597-B76028D1221B}" srcOrd="4" destOrd="0" presId="urn:microsoft.com/office/officeart/2005/8/layout/hList6"/>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822F4B1-0215-4F95-9CD4-B380F7B4F62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F40C876-3EC7-43D3-B2C7-E6A65F665C6B}">
      <dgm:prSet phldrT="[Text]" custT="1"/>
      <dgm:spPr/>
      <dgm:t>
        <a:bodyPr/>
        <a:lstStyle/>
        <a:p>
          <a:r>
            <a:rPr lang="en-US" sz="2800" dirty="0" smtClean="0"/>
            <a:t>ICD-10-CM Coder Training Manual, 2013 Edition</a:t>
          </a:r>
        </a:p>
        <a:p>
          <a:r>
            <a:rPr lang="en-US" sz="2800" dirty="0" smtClean="0"/>
            <a:t>AHIMA Press</a:t>
          </a:r>
          <a:endParaRPr lang="en-US" sz="2800" dirty="0"/>
        </a:p>
      </dgm:t>
      <dgm:extLst>
        <a:ext uri="{E40237B7-FDA0-4F09-8148-C483321AD2D9}">
          <dgm14:cNvPr xmlns:dgm14="http://schemas.microsoft.com/office/drawing/2010/diagram" xmlns="" id="0" name="" descr="ICD-10-CM Coder Training Manual, 2013 Edition&#10;AHIMA Press&#10;ICD-9-CM Coding: Theory and Practice with ICD-10, 2013/2014 Edition, Elsevier Saunders&#10;ICD-10-CM Official Guidelines for Coding and Reporting, 2013&#10;Need additional books?&#10;American Health Information Management Store&#10;"/>
        </a:ext>
      </dgm:extLst>
    </dgm:pt>
    <dgm:pt modelId="{F88B497D-E894-43BA-978C-57D57C6DF13E}" type="parTrans" cxnId="{46E4D72A-E6C3-40C3-900D-6C77D29779BE}">
      <dgm:prSet/>
      <dgm:spPr/>
      <dgm:t>
        <a:bodyPr/>
        <a:lstStyle/>
        <a:p>
          <a:endParaRPr lang="en-US"/>
        </a:p>
      </dgm:t>
    </dgm:pt>
    <dgm:pt modelId="{F1C480DA-BAE0-49E4-921C-4AB653CAEA7D}" type="sibTrans" cxnId="{46E4D72A-E6C3-40C3-900D-6C77D29779BE}">
      <dgm:prSet/>
      <dgm:spPr/>
      <dgm:t>
        <a:bodyPr/>
        <a:lstStyle/>
        <a:p>
          <a:endParaRPr lang="en-US"/>
        </a:p>
      </dgm:t>
    </dgm:pt>
    <dgm:pt modelId="{0D83A9FD-7B4A-4624-B00B-78EED78CA967}">
      <dgm:prSet phldrT="[Text]" custT="1"/>
      <dgm:spPr/>
      <dgm:t>
        <a:bodyPr/>
        <a:lstStyle/>
        <a:p>
          <a:r>
            <a:rPr lang="en-US" sz="2800" dirty="0" smtClean="0"/>
            <a:t>ICD-9-CM Coding: Theory and Practice with ICD-10, 2013/2014 Edition, Elsevier Saunders</a:t>
          </a:r>
          <a:endParaRPr lang="en-US" sz="2800" dirty="0"/>
        </a:p>
      </dgm:t>
      <dgm:extLst>
        <a:ext uri="{E40237B7-FDA0-4F09-8148-C483321AD2D9}">
          <dgm14:cNvPr xmlns:dgm14="http://schemas.microsoft.com/office/drawing/2010/diagram" xmlns="" id="0" name="" descr="ICD-10-CM Coder Training Manual, 2013 Edition&#10;AHIMA Press&#10;ICD-9-CM Coding: Theory and Practice with ICD-10, 2013/2014 Edition, Elsevier Saunders&#10;ICD-10-CM Official Guidelines for Coding and Reporting, 2013&#10;Need additional books?&#10;American Health Information Management Store&#10;"/>
        </a:ext>
      </dgm:extLst>
    </dgm:pt>
    <dgm:pt modelId="{4C729F91-527F-4B17-96BC-48A8FDBDCC27}" type="parTrans" cxnId="{03704257-962B-4C49-A7EE-E78922AC8910}">
      <dgm:prSet/>
      <dgm:spPr/>
      <dgm:t>
        <a:bodyPr/>
        <a:lstStyle/>
        <a:p>
          <a:endParaRPr lang="en-US"/>
        </a:p>
      </dgm:t>
    </dgm:pt>
    <dgm:pt modelId="{A07F04CA-DF32-48EF-A778-B80466D43A2B}" type="sibTrans" cxnId="{03704257-962B-4C49-A7EE-E78922AC8910}">
      <dgm:prSet/>
      <dgm:spPr/>
      <dgm:t>
        <a:bodyPr/>
        <a:lstStyle/>
        <a:p>
          <a:endParaRPr lang="en-US"/>
        </a:p>
      </dgm:t>
    </dgm:pt>
    <dgm:pt modelId="{E0164B1E-C049-44FE-B82F-102A26A133DF}">
      <dgm:prSet phldrT="[Text]" custT="1"/>
      <dgm:spPr/>
      <dgm:t>
        <a:bodyPr/>
        <a:lstStyle/>
        <a:p>
          <a:r>
            <a:rPr lang="en-US" sz="2800" dirty="0" smtClean="0"/>
            <a:t>ICD-10-CM Official Guidelines for Coding and Reporting, 2013</a:t>
          </a:r>
          <a:endParaRPr lang="en-US" sz="2800" dirty="0"/>
        </a:p>
      </dgm:t>
      <dgm:extLst>
        <a:ext uri="{E40237B7-FDA0-4F09-8148-C483321AD2D9}">
          <dgm14:cNvPr xmlns:dgm14="http://schemas.microsoft.com/office/drawing/2010/diagram" xmlns="" id="0" name="" descr="ICD-10-CM Coder Training Manual, 2013 Edition&#10;AHIMA Press&#10;ICD-9-CM Coding: Theory and Practice with ICD-10, 2013/2014 Edition, Elsevier Saunders&#10;ICD-10-CM Official Guidelines for Coding and Reporting, 2013&#10;Need additional books?&#10;American Health Information Management Store&#10;"/>
        </a:ext>
      </dgm:extLst>
    </dgm:pt>
    <dgm:pt modelId="{B7ECD4A7-4FA9-48BE-BDFB-589E6D6C7588}" type="parTrans" cxnId="{1285D0BA-0F92-4F34-B59D-C1A77FF2F58F}">
      <dgm:prSet/>
      <dgm:spPr/>
      <dgm:t>
        <a:bodyPr/>
        <a:lstStyle/>
        <a:p>
          <a:endParaRPr lang="en-US"/>
        </a:p>
      </dgm:t>
    </dgm:pt>
    <dgm:pt modelId="{42DCFFCA-49FD-4F64-8F1E-9AD7085DA7AE}" type="sibTrans" cxnId="{1285D0BA-0F92-4F34-B59D-C1A77FF2F58F}">
      <dgm:prSet/>
      <dgm:spPr/>
      <dgm:t>
        <a:bodyPr/>
        <a:lstStyle/>
        <a:p>
          <a:endParaRPr lang="en-US"/>
        </a:p>
      </dgm:t>
    </dgm:pt>
    <dgm:pt modelId="{63E4830F-7A67-4A5F-A2E0-B4F92B69CFAA}">
      <dgm:prSet phldrT="[Text]" custT="1"/>
      <dgm:spPr/>
      <dgm:t>
        <a:bodyPr/>
        <a:lstStyle/>
        <a:p>
          <a:r>
            <a:rPr lang="en-US" sz="2800" dirty="0" smtClean="0"/>
            <a:t>Need additional books?</a:t>
          </a:r>
        </a:p>
        <a:p>
          <a:r>
            <a:rPr lang="en-US" sz="2800" dirty="0" smtClean="0">
              <a:solidFill>
                <a:schemeClr val="tx1"/>
              </a:solidFill>
            </a:rPr>
            <a:t>American Health Information Management Store</a:t>
          </a:r>
          <a:endParaRPr lang="en-US" sz="2800" dirty="0">
            <a:solidFill>
              <a:schemeClr val="tx1"/>
            </a:solidFill>
          </a:endParaRPr>
        </a:p>
      </dgm:t>
      <dgm:extLst>
        <a:ext uri="{E40237B7-FDA0-4F09-8148-C483321AD2D9}">
          <dgm14:cNvPr xmlns:dgm14="http://schemas.microsoft.com/office/drawing/2010/diagram" xmlns="" id="0" name="" descr="ICD-10-CM Coder Training Manual, 2013 Edition&#10;AHIMA Press&#10;ICD-9-CM Coding: Theory and Practice with ICD-10, 2013/2014 Edition, Elsevier Saunders&#10;ICD-10-CM Official Guidelines for Coding and Reporting, 2013&#10;Need additional books?&#10;American Health Information Management Store&#10;"/>
        </a:ext>
      </dgm:extLst>
    </dgm:pt>
    <dgm:pt modelId="{F47AAD0F-DA77-4236-A567-AEB3DCAB1578}" type="parTrans" cxnId="{A2B5B420-70C1-4AD1-9021-B16220820A79}">
      <dgm:prSet/>
      <dgm:spPr/>
      <dgm:t>
        <a:bodyPr/>
        <a:lstStyle/>
        <a:p>
          <a:endParaRPr lang="en-US"/>
        </a:p>
      </dgm:t>
    </dgm:pt>
    <dgm:pt modelId="{FC2E282B-172A-4252-849A-D1D03B7ED2FC}" type="sibTrans" cxnId="{A2B5B420-70C1-4AD1-9021-B16220820A79}">
      <dgm:prSet/>
      <dgm:spPr/>
      <dgm:t>
        <a:bodyPr/>
        <a:lstStyle/>
        <a:p>
          <a:endParaRPr lang="en-US"/>
        </a:p>
      </dgm:t>
    </dgm:pt>
    <dgm:pt modelId="{0A818AC3-E475-441B-B7E5-44A5D2B46722}" type="pres">
      <dgm:prSet presAssocID="{A822F4B1-0215-4F95-9CD4-B380F7B4F623}" presName="vert0" presStyleCnt="0">
        <dgm:presLayoutVars>
          <dgm:dir/>
          <dgm:animOne val="branch"/>
          <dgm:animLvl val="lvl"/>
        </dgm:presLayoutVars>
      </dgm:prSet>
      <dgm:spPr/>
      <dgm:t>
        <a:bodyPr/>
        <a:lstStyle/>
        <a:p>
          <a:endParaRPr lang="en-US"/>
        </a:p>
      </dgm:t>
    </dgm:pt>
    <dgm:pt modelId="{029A586A-4A7B-4E8C-B334-0787F6E8E6CF}" type="pres">
      <dgm:prSet presAssocID="{9F40C876-3EC7-43D3-B2C7-E6A65F665C6B}" presName="thickLine" presStyleLbl="alignNode1" presStyleIdx="0" presStyleCnt="4"/>
      <dgm:spPr/>
      <dgm:extLst>
        <a:ext uri="{E40237B7-FDA0-4F09-8148-C483321AD2D9}">
          <dgm14:cNvPr xmlns:dgm14="http://schemas.microsoft.com/office/drawing/2010/diagram" xmlns="" id="0" name="" descr="ICD-10-CM Coder Training Manual, 2013 Edition&#10;AHIMA Press&#10;ICD-9-CM Coding: Theory and Practice with ICD-10, 2013/2014 Edition, Elsevier Saunders&#10;ICD-10-CM Official Guidelines for Coding and Reporting, 2013&#10;Need additional books?&#10;American Health Information Management Store&#10;"/>
        </a:ext>
      </dgm:extLst>
    </dgm:pt>
    <dgm:pt modelId="{E2ED05EB-FE90-4F0F-9089-68626A4D3CE5}" type="pres">
      <dgm:prSet presAssocID="{9F40C876-3EC7-43D3-B2C7-E6A65F665C6B}" presName="horz1" presStyleCnt="0"/>
      <dgm:spPr/>
    </dgm:pt>
    <dgm:pt modelId="{957F975C-5F9F-4871-9302-6F67AFFBC342}" type="pres">
      <dgm:prSet presAssocID="{9F40C876-3EC7-43D3-B2C7-E6A65F665C6B}" presName="tx1" presStyleLbl="revTx" presStyleIdx="0" presStyleCnt="4"/>
      <dgm:spPr/>
      <dgm:t>
        <a:bodyPr/>
        <a:lstStyle/>
        <a:p>
          <a:endParaRPr lang="en-US"/>
        </a:p>
      </dgm:t>
    </dgm:pt>
    <dgm:pt modelId="{3910EA82-E2BD-4301-8658-B3BA9C4B6A40}" type="pres">
      <dgm:prSet presAssocID="{9F40C876-3EC7-43D3-B2C7-E6A65F665C6B}" presName="vert1" presStyleCnt="0"/>
      <dgm:spPr/>
    </dgm:pt>
    <dgm:pt modelId="{DD5D7060-3BFE-424C-81AE-30B47C2986CE}" type="pres">
      <dgm:prSet presAssocID="{0D83A9FD-7B4A-4624-B00B-78EED78CA967}" presName="thickLine" presStyleLbl="alignNode1" presStyleIdx="1" presStyleCnt="4"/>
      <dgm:spPr/>
      <dgm:extLst>
        <a:ext uri="{E40237B7-FDA0-4F09-8148-C483321AD2D9}">
          <dgm14:cNvPr xmlns:dgm14="http://schemas.microsoft.com/office/drawing/2010/diagram" xmlns="" id="0" name="" descr="ICD-10-CM Coder Training Manual, 2013 Edition&#10;AHIMA Press&#10;ICD-9-CM Coding: Theory and Practice with ICD-10, 2013/2014 Edition, Elsevier Saunders&#10;ICD-10-CM Official Guidelines for Coding and Reporting, 2013&#10;Need additional books?&#10;American Health Information Management Store&#10;"/>
        </a:ext>
      </dgm:extLst>
    </dgm:pt>
    <dgm:pt modelId="{5CE4DC41-3C0D-47A6-A304-6CC2351879CE}" type="pres">
      <dgm:prSet presAssocID="{0D83A9FD-7B4A-4624-B00B-78EED78CA967}" presName="horz1" presStyleCnt="0"/>
      <dgm:spPr/>
    </dgm:pt>
    <dgm:pt modelId="{8A16BBF2-E380-4DBA-94F9-3CF388A032FA}" type="pres">
      <dgm:prSet presAssocID="{0D83A9FD-7B4A-4624-B00B-78EED78CA967}" presName="tx1" presStyleLbl="revTx" presStyleIdx="1" presStyleCnt="4"/>
      <dgm:spPr/>
      <dgm:t>
        <a:bodyPr/>
        <a:lstStyle/>
        <a:p>
          <a:endParaRPr lang="en-US"/>
        </a:p>
      </dgm:t>
    </dgm:pt>
    <dgm:pt modelId="{6CDB3D62-7F55-405E-BDEF-52EC367A5921}" type="pres">
      <dgm:prSet presAssocID="{0D83A9FD-7B4A-4624-B00B-78EED78CA967}" presName="vert1" presStyleCnt="0"/>
      <dgm:spPr/>
    </dgm:pt>
    <dgm:pt modelId="{BAB2D476-370F-40CC-8E12-D8EBE9CA112F}" type="pres">
      <dgm:prSet presAssocID="{E0164B1E-C049-44FE-B82F-102A26A133DF}" presName="thickLine" presStyleLbl="alignNode1" presStyleIdx="2" presStyleCnt="4"/>
      <dgm:spPr/>
      <dgm:extLst>
        <a:ext uri="{E40237B7-FDA0-4F09-8148-C483321AD2D9}">
          <dgm14:cNvPr xmlns:dgm14="http://schemas.microsoft.com/office/drawing/2010/diagram" xmlns="" id="0" name="" descr="ICD-10-CM Coder Training Manual, 2013 Edition&#10;AHIMA Press&#10;ICD-9-CM Coding: Theory and Practice with ICD-10, 2013/2014 Edition, Elsevier Saunders&#10;ICD-10-CM Official Guidelines for Coding and Reporting, 2013&#10;Need additional books?&#10;American Health Information Management Store&#10;"/>
        </a:ext>
      </dgm:extLst>
    </dgm:pt>
    <dgm:pt modelId="{B9780E6D-2ED8-4304-A678-A14B89F2BE28}" type="pres">
      <dgm:prSet presAssocID="{E0164B1E-C049-44FE-B82F-102A26A133DF}" presName="horz1" presStyleCnt="0"/>
      <dgm:spPr/>
    </dgm:pt>
    <dgm:pt modelId="{97EA24C9-9F0E-4E79-896F-83C53134A99D}" type="pres">
      <dgm:prSet presAssocID="{E0164B1E-C049-44FE-B82F-102A26A133DF}" presName="tx1" presStyleLbl="revTx" presStyleIdx="2" presStyleCnt="4"/>
      <dgm:spPr/>
      <dgm:t>
        <a:bodyPr/>
        <a:lstStyle/>
        <a:p>
          <a:endParaRPr lang="en-US"/>
        </a:p>
      </dgm:t>
    </dgm:pt>
    <dgm:pt modelId="{B6EB8EDC-D4A2-40D2-A586-D9280AED3275}" type="pres">
      <dgm:prSet presAssocID="{E0164B1E-C049-44FE-B82F-102A26A133DF}" presName="vert1" presStyleCnt="0"/>
      <dgm:spPr/>
    </dgm:pt>
    <dgm:pt modelId="{E2B54AFB-B559-453F-9912-3CF9292F4FFE}" type="pres">
      <dgm:prSet presAssocID="{63E4830F-7A67-4A5F-A2E0-B4F92B69CFAA}" presName="thickLine" presStyleLbl="alignNode1" presStyleIdx="3" presStyleCnt="4"/>
      <dgm:spPr/>
      <dgm:extLst>
        <a:ext uri="{E40237B7-FDA0-4F09-8148-C483321AD2D9}">
          <dgm14:cNvPr xmlns:dgm14="http://schemas.microsoft.com/office/drawing/2010/diagram" xmlns="" id="0" name="" descr="ICD-10-CM Coder Training Manual, 2013 Edition&#10;AHIMA Press&#10;ICD-9-CM Coding: Theory and Practice with ICD-10, 2013/2014 Edition, Elsevier Saunders&#10;ICD-10-CM Official Guidelines for Coding and Reporting, 2013&#10;Need additional books?&#10;American Health Information Management Store&#10;"/>
        </a:ext>
      </dgm:extLst>
    </dgm:pt>
    <dgm:pt modelId="{A522C439-CA37-4730-8498-5D9EE2E866A6}" type="pres">
      <dgm:prSet presAssocID="{63E4830F-7A67-4A5F-A2E0-B4F92B69CFAA}" presName="horz1" presStyleCnt="0"/>
      <dgm:spPr/>
    </dgm:pt>
    <dgm:pt modelId="{CF583C21-98EA-4EDA-93A9-6BBCB3A97727}" type="pres">
      <dgm:prSet presAssocID="{63E4830F-7A67-4A5F-A2E0-B4F92B69CFAA}" presName="tx1" presStyleLbl="revTx" presStyleIdx="3" presStyleCnt="4"/>
      <dgm:spPr/>
      <dgm:t>
        <a:bodyPr/>
        <a:lstStyle/>
        <a:p>
          <a:endParaRPr lang="en-US"/>
        </a:p>
      </dgm:t>
    </dgm:pt>
    <dgm:pt modelId="{1C4F5E7C-600C-479A-9661-A9580F6B4654}" type="pres">
      <dgm:prSet presAssocID="{63E4830F-7A67-4A5F-A2E0-B4F92B69CFAA}" presName="vert1" presStyleCnt="0"/>
      <dgm:spPr/>
    </dgm:pt>
  </dgm:ptLst>
  <dgm:cxnLst>
    <dgm:cxn modelId="{FFF32C2F-7ADD-4149-BE99-1592FA4F3390}" type="presOf" srcId="{A822F4B1-0215-4F95-9CD4-B380F7B4F623}" destId="{0A818AC3-E475-441B-B7E5-44A5D2B46722}" srcOrd="0" destOrd="0" presId="urn:microsoft.com/office/officeart/2008/layout/LinedList"/>
    <dgm:cxn modelId="{46E4D72A-E6C3-40C3-900D-6C77D29779BE}" srcId="{A822F4B1-0215-4F95-9CD4-B380F7B4F623}" destId="{9F40C876-3EC7-43D3-B2C7-E6A65F665C6B}" srcOrd="0" destOrd="0" parTransId="{F88B497D-E894-43BA-978C-57D57C6DF13E}" sibTransId="{F1C480DA-BAE0-49E4-921C-4AB653CAEA7D}"/>
    <dgm:cxn modelId="{FE5C5D5B-DA92-460A-862B-9EDC7B680D28}" type="presOf" srcId="{63E4830F-7A67-4A5F-A2E0-B4F92B69CFAA}" destId="{CF583C21-98EA-4EDA-93A9-6BBCB3A97727}" srcOrd="0" destOrd="0" presId="urn:microsoft.com/office/officeart/2008/layout/LinedList"/>
    <dgm:cxn modelId="{1285D0BA-0F92-4F34-B59D-C1A77FF2F58F}" srcId="{A822F4B1-0215-4F95-9CD4-B380F7B4F623}" destId="{E0164B1E-C049-44FE-B82F-102A26A133DF}" srcOrd="2" destOrd="0" parTransId="{B7ECD4A7-4FA9-48BE-BDFB-589E6D6C7588}" sibTransId="{42DCFFCA-49FD-4F64-8F1E-9AD7085DA7AE}"/>
    <dgm:cxn modelId="{B511FB26-B3DE-4918-87A7-DF41EECCF2A9}" type="presOf" srcId="{9F40C876-3EC7-43D3-B2C7-E6A65F665C6B}" destId="{957F975C-5F9F-4871-9302-6F67AFFBC342}" srcOrd="0" destOrd="0" presId="urn:microsoft.com/office/officeart/2008/layout/LinedList"/>
    <dgm:cxn modelId="{80E4ED1D-BE57-4A04-807B-B2AE7A18535E}" type="presOf" srcId="{0D83A9FD-7B4A-4624-B00B-78EED78CA967}" destId="{8A16BBF2-E380-4DBA-94F9-3CF388A032FA}" srcOrd="0" destOrd="0" presId="urn:microsoft.com/office/officeart/2008/layout/LinedList"/>
    <dgm:cxn modelId="{03704257-962B-4C49-A7EE-E78922AC8910}" srcId="{A822F4B1-0215-4F95-9CD4-B380F7B4F623}" destId="{0D83A9FD-7B4A-4624-B00B-78EED78CA967}" srcOrd="1" destOrd="0" parTransId="{4C729F91-527F-4B17-96BC-48A8FDBDCC27}" sibTransId="{A07F04CA-DF32-48EF-A778-B80466D43A2B}"/>
    <dgm:cxn modelId="{A2B5B420-70C1-4AD1-9021-B16220820A79}" srcId="{A822F4B1-0215-4F95-9CD4-B380F7B4F623}" destId="{63E4830F-7A67-4A5F-A2E0-B4F92B69CFAA}" srcOrd="3" destOrd="0" parTransId="{F47AAD0F-DA77-4236-A567-AEB3DCAB1578}" sibTransId="{FC2E282B-172A-4252-849A-D1D03B7ED2FC}"/>
    <dgm:cxn modelId="{348A8DAB-94A2-43F9-B67E-412E0B6A0EB2}" type="presOf" srcId="{E0164B1E-C049-44FE-B82F-102A26A133DF}" destId="{97EA24C9-9F0E-4E79-896F-83C53134A99D}" srcOrd="0" destOrd="0" presId="urn:microsoft.com/office/officeart/2008/layout/LinedList"/>
    <dgm:cxn modelId="{278A956E-827D-4AC3-8608-62C4588BF8A9}" type="presParOf" srcId="{0A818AC3-E475-441B-B7E5-44A5D2B46722}" destId="{029A586A-4A7B-4E8C-B334-0787F6E8E6CF}" srcOrd="0" destOrd="0" presId="urn:microsoft.com/office/officeart/2008/layout/LinedList"/>
    <dgm:cxn modelId="{2B9E9A5C-3DFF-49B4-8EC3-5E36365A5054}" type="presParOf" srcId="{0A818AC3-E475-441B-B7E5-44A5D2B46722}" destId="{E2ED05EB-FE90-4F0F-9089-68626A4D3CE5}" srcOrd="1" destOrd="0" presId="urn:microsoft.com/office/officeart/2008/layout/LinedList"/>
    <dgm:cxn modelId="{1026148F-8A49-4014-A416-B28398C23D40}" type="presParOf" srcId="{E2ED05EB-FE90-4F0F-9089-68626A4D3CE5}" destId="{957F975C-5F9F-4871-9302-6F67AFFBC342}" srcOrd="0" destOrd="0" presId="urn:microsoft.com/office/officeart/2008/layout/LinedList"/>
    <dgm:cxn modelId="{F7E4C058-2065-4B3F-97BB-E0EB0C7F419A}" type="presParOf" srcId="{E2ED05EB-FE90-4F0F-9089-68626A4D3CE5}" destId="{3910EA82-E2BD-4301-8658-B3BA9C4B6A40}" srcOrd="1" destOrd="0" presId="urn:microsoft.com/office/officeart/2008/layout/LinedList"/>
    <dgm:cxn modelId="{9197A1FF-5C51-430F-B0BA-FFE9467CB8B3}" type="presParOf" srcId="{0A818AC3-E475-441B-B7E5-44A5D2B46722}" destId="{DD5D7060-3BFE-424C-81AE-30B47C2986CE}" srcOrd="2" destOrd="0" presId="urn:microsoft.com/office/officeart/2008/layout/LinedList"/>
    <dgm:cxn modelId="{3D4CF75E-9CA3-4DF3-A790-0EC3004BFB8E}" type="presParOf" srcId="{0A818AC3-E475-441B-B7E5-44A5D2B46722}" destId="{5CE4DC41-3C0D-47A6-A304-6CC2351879CE}" srcOrd="3" destOrd="0" presId="urn:microsoft.com/office/officeart/2008/layout/LinedList"/>
    <dgm:cxn modelId="{1CDC30F4-D6A3-4060-9654-A05EADA39ADC}" type="presParOf" srcId="{5CE4DC41-3C0D-47A6-A304-6CC2351879CE}" destId="{8A16BBF2-E380-4DBA-94F9-3CF388A032FA}" srcOrd="0" destOrd="0" presId="urn:microsoft.com/office/officeart/2008/layout/LinedList"/>
    <dgm:cxn modelId="{F07DDF55-BC98-46FC-ABB0-EE5DFBC58A4B}" type="presParOf" srcId="{5CE4DC41-3C0D-47A6-A304-6CC2351879CE}" destId="{6CDB3D62-7F55-405E-BDEF-52EC367A5921}" srcOrd="1" destOrd="0" presId="urn:microsoft.com/office/officeart/2008/layout/LinedList"/>
    <dgm:cxn modelId="{CDD2100D-EB81-436F-B6F4-4412ECC2BA6F}" type="presParOf" srcId="{0A818AC3-E475-441B-B7E5-44A5D2B46722}" destId="{BAB2D476-370F-40CC-8E12-D8EBE9CA112F}" srcOrd="4" destOrd="0" presId="urn:microsoft.com/office/officeart/2008/layout/LinedList"/>
    <dgm:cxn modelId="{0157AD2A-1FA5-43F4-A01B-5A7A32983BE9}" type="presParOf" srcId="{0A818AC3-E475-441B-B7E5-44A5D2B46722}" destId="{B9780E6D-2ED8-4304-A678-A14B89F2BE28}" srcOrd="5" destOrd="0" presId="urn:microsoft.com/office/officeart/2008/layout/LinedList"/>
    <dgm:cxn modelId="{D71EFABF-EE41-406B-AD94-F40061AA4B31}" type="presParOf" srcId="{B9780E6D-2ED8-4304-A678-A14B89F2BE28}" destId="{97EA24C9-9F0E-4E79-896F-83C53134A99D}" srcOrd="0" destOrd="0" presId="urn:microsoft.com/office/officeart/2008/layout/LinedList"/>
    <dgm:cxn modelId="{A6CD081B-C61D-4531-8E34-6FD2FF752AB1}" type="presParOf" srcId="{B9780E6D-2ED8-4304-A678-A14B89F2BE28}" destId="{B6EB8EDC-D4A2-40D2-A586-D9280AED3275}" srcOrd="1" destOrd="0" presId="urn:microsoft.com/office/officeart/2008/layout/LinedList"/>
    <dgm:cxn modelId="{A1C3800A-25BE-4F79-BA9F-A048F71FEFFF}" type="presParOf" srcId="{0A818AC3-E475-441B-B7E5-44A5D2B46722}" destId="{E2B54AFB-B559-453F-9912-3CF9292F4FFE}" srcOrd="6" destOrd="0" presId="urn:microsoft.com/office/officeart/2008/layout/LinedList"/>
    <dgm:cxn modelId="{CA86C29F-DCB7-4D36-8C95-7ADC387C6040}" type="presParOf" srcId="{0A818AC3-E475-441B-B7E5-44A5D2B46722}" destId="{A522C439-CA37-4730-8498-5D9EE2E866A6}" srcOrd="7" destOrd="0" presId="urn:microsoft.com/office/officeart/2008/layout/LinedList"/>
    <dgm:cxn modelId="{8C330E48-60EA-49EC-966D-21C607A6592D}" type="presParOf" srcId="{A522C439-CA37-4730-8498-5D9EE2E866A6}" destId="{CF583C21-98EA-4EDA-93A9-6BBCB3A97727}" srcOrd="0" destOrd="0" presId="urn:microsoft.com/office/officeart/2008/layout/LinedList"/>
    <dgm:cxn modelId="{DFC1B928-98C2-4AE5-BD6F-7EEEE5868AC1}" type="presParOf" srcId="{A522C439-CA37-4730-8498-5D9EE2E866A6}" destId="{1C4F5E7C-600C-479A-9661-A9580F6B4654}"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887D83-9DFA-4098-8C0A-16F0F5975C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FE3BAA4-4C2E-4C45-A7EA-773E1DB612F3}">
      <dgm:prSet>
        <dgm:style>
          <a:lnRef idx="0">
            <a:schemeClr val="accent6"/>
          </a:lnRef>
          <a:fillRef idx="3">
            <a:schemeClr val="accent6"/>
          </a:fillRef>
          <a:effectRef idx="3">
            <a:schemeClr val="accent6"/>
          </a:effectRef>
          <a:fontRef idx="minor">
            <a:schemeClr val="lt1"/>
          </a:fontRef>
        </dgm:style>
      </dgm:prSet>
      <dgm:spPr/>
      <dgm:t>
        <a:bodyPr/>
        <a:lstStyle/>
        <a:p>
          <a:pPr algn="ctr" rtl="0"/>
          <a:r>
            <a:rPr lang="en-US" dirty="0" smtClean="0"/>
            <a:t>78-year-old gentleman is seen for continued follow-up for </a:t>
          </a:r>
          <a:r>
            <a:rPr lang="en-US" dirty="0" smtClean="0">
              <a:solidFill>
                <a:schemeClr val="tx1"/>
              </a:solidFill>
            </a:rPr>
            <a:t>C.diff colitis</a:t>
          </a:r>
          <a:r>
            <a:rPr lang="en-US" dirty="0" smtClean="0"/>
            <a:t>.  Cultures of the organism have found this infection to be </a:t>
          </a:r>
          <a:r>
            <a:rPr lang="en-US" dirty="0" smtClean="0">
              <a:solidFill>
                <a:schemeClr val="tx1"/>
              </a:solidFill>
            </a:rPr>
            <a:t>resistant to flagyl</a:t>
          </a:r>
          <a:r>
            <a:rPr lang="en-US" dirty="0" smtClean="0"/>
            <a:t>.  A new drug regimen will be started at this time</a:t>
          </a:r>
          <a:r>
            <a:rPr lang="en-US" smtClean="0"/>
            <a:t>. </a:t>
          </a:r>
        </a:p>
        <a:p>
          <a:pPr algn="ctr" rtl="0"/>
          <a:r>
            <a:rPr lang="en-US" b="1" smtClean="0"/>
            <a:t>What </a:t>
          </a:r>
          <a:r>
            <a:rPr lang="en-US" b="1" dirty="0" smtClean="0"/>
            <a:t>is the correct diagnosis code(s)?</a:t>
          </a:r>
          <a:endParaRPr lang="en-US" b="1" dirty="0"/>
        </a:p>
      </dgm:t>
      <dgm:extLst>
        <a:ext uri="{E40237B7-FDA0-4F09-8148-C483321AD2D9}">
          <dgm14:cNvPr xmlns:dgm14="http://schemas.microsoft.com/office/drawing/2010/diagram" xmlns="" id="0" name="" descr="78-year-old gentleman is seen for continued follow-up for C.diff colitis.  Cultures of the organism have found this infection to be resistant to flagyl.  A new drug regimen will be started at this time.  What is the correct diagnosis code(s)?&#10;"/>
        </a:ext>
      </dgm:extLst>
    </dgm:pt>
    <dgm:pt modelId="{0EFC4678-351B-4327-8843-2580A06C5AC3}" type="parTrans" cxnId="{E753CE5F-C2FE-4A61-A7CC-4AD29F525D93}">
      <dgm:prSet/>
      <dgm:spPr/>
      <dgm:t>
        <a:bodyPr/>
        <a:lstStyle/>
        <a:p>
          <a:endParaRPr lang="en-US"/>
        </a:p>
      </dgm:t>
    </dgm:pt>
    <dgm:pt modelId="{399C74F8-B57D-4F2D-8C43-B4C4A1664961}" type="sibTrans" cxnId="{E753CE5F-C2FE-4A61-A7CC-4AD29F525D93}">
      <dgm:prSet/>
      <dgm:spPr/>
      <dgm:t>
        <a:bodyPr/>
        <a:lstStyle/>
        <a:p>
          <a:endParaRPr lang="en-US"/>
        </a:p>
      </dgm:t>
    </dgm:pt>
    <dgm:pt modelId="{C03F8B16-D510-4852-B45B-59FBD0F7AA5D}" type="pres">
      <dgm:prSet presAssocID="{CB887D83-9DFA-4098-8C0A-16F0F5975CF6}" presName="linear" presStyleCnt="0">
        <dgm:presLayoutVars>
          <dgm:animLvl val="lvl"/>
          <dgm:resizeHandles val="exact"/>
        </dgm:presLayoutVars>
      </dgm:prSet>
      <dgm:spPr/>
      <dgm:t>
        <a:bodyPr/>
        <a:lstStyle/>
        <a:p>
          <a:endParaRPr lang="en-US"/>
        </a:p>
      </dgm:t>
    </dgm:pt>
    <dgm:pt modelId="{DFB42893-61C5-4E99-813F-C93CAB898149}" type="pres">
      <dgm:prSet presAssocID="{8FE3BAA4-4C2E-4C45-A7EA-773E1DB612F3}" presName="parentText" presStyleLbl="node1" presStyleIdx="0" presStyleCnt="1" custScaleY="114106">
        <dgm:presLayoutVars>
          <dgm:chMax val="0"/>
          <dgm:bulletEnabled val="1"/>
        </dgm:presLayoutVars>
      </dgm:prSet>
      <dgm:spPr>
        <a:prstGeom prst="roundRect">
          <a:avLst/>
        </a:prstGeom>
      </dgm:spPr>
      <dgm:t>
        <a:bodyPr/>
        <a:lstStyle/>
        <a:p>
          <a:endParaRPr lang="en-US"/>
        </a:p>
      </dgm:t>
    </dgm:pt>
  </dgm:ptLst>
  <dgm:cxnLst>
    <dgm:cxn modelId="{E753CE5F-C2FE-4A61-A7CC-4AD29F525D93}" srcId="{CB887D83-9DFA-4098-8C0A-16F0F5975CF6}" destId="{8FE3BAA4-4C2E-4C45-A7EA-773E1DB612F3}" srcOrd="0" destOrd="0" parTransId="{0EFC4678-351B-4327-8843-2580A06C5AC3}" sibTransId="{399C74F8-B57D-4F2D-8C43-B4C4A1664961}"/>
    <dgm:cxn modelId="{42C07062-2B1C-4587-A0CE-856F6D33E183}" type="presOf" srcId="{8FE3BAA4-4C2E-4C45-A7EA-773E1DB612F3}" destId="{DFB42893-61C5-4E99-813F-C93CAB898149}" srcOrd="0" destOrd="0" presId="urn:microsoft.com/office/officeart/2005/8/layout/vList2"/>
    <dgm:cxn modelId="{0803D8BE-D1FE-4E6D-9E54-8A2BB64943FF}" type="presOf" srcId="{CB887D83-9DFA-4098-8C0A-16F0F5975CF6}" destId="{C03F8B16-D510-4852-B45B-59FBD0F7AA5D}" srcOrd="0" destOrd="0" presId="urn:microsoft.com/office/officeart/2005/8/layout/vList2"/>
    <dgm:cxn modelId="{2D059D1D-808F-4FBD-B1B6-619498DC51D5}" type="presParOf" srcId="{C03F8B16-D510-4852-B45B-59FBD0F7AA5D}" destId="{DFB42893-61C5-4E99-813F-C93CAB898149}"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75DC57-4089-4412-B61B-13BE57798227}" type="doc">
      <dgm:prSet loTypeId="urn:microsoft.com/office/officeart/2005/8/layout/vList5" loCatId="list" qsTypeId="urn:microsoft.com/office/officeart/2005/8/quickstyle/3d1" qsCatId="3D" csTypeId="urn:microsoft.com/office/officeart/2005/8/colors/accent5_3" csCatId="accent5" phldr="1"/>
      <dgm:spPr/>
      <dgm:t>
        <a:bodyPr/>
        <a:lstStyle/>
        <a:p>
          <a:endParaRPr lang="en-US"/>
        </a:p>
      </dgm:t>
    </dgm:pt>
    <dgm:pt modelId="{6B690F54-C88F-4CF8-9B40-20B64C6AC488}">
      <dgm:prSet custT="1"/>
      <dgm:spPr>
        <a:solidFill>
          <a:srgbClr val="00B050"/>
        </a:solidFill>
      </dgm:spPr>
      <dgm:t>
        <a:bodyPr/>
        <a:lstStyle/>
        <a:p>
          <a:pPr rtl="0"/>
          <a:r>
            <a:rPr lang="en-US" sz="2800" b="1" dirty="0" smtClean="0">
              <a:effectLst/>
            </a:rPr>
            <a:t>A04.7 – </a:t>
          </a:r>
          <a:r>
            <a:rPr lang="it-IT" sz="2800" b="1" dirty="0" smtClean="0">
              <a:effectLst/>
            </a:rPr>
            <a:t>Enterocolitis due </a:t>
          </a:r>
          <a:r>
            <a:rPr lang="it-IT" sz="2800" b="1" smtClean="0">
              <a:effectLst/>
            </a:rPr>
            <a:t>to clostridium </a:t>
          </a:r>
          <a:r>
            <a:rPr lang="it-IT" sz="2800" b="1" dirty="0" smtClean="0">
              <a:effectLst/>
            </a:rPr>
            <a:t>difficile</a:t>
          </a:r>
          <a:endParaRPr lang="en-US" sz="2800" b="1" dirty="0">
            <a:effectLst/>
          </a:endParaRPr>
        </a:p>
      </dgm:t>
      <dgm:extLst>
        <a:ext uri="{E40237B7-FDA0-4F09-8148-C483321AD2D9}">
          <dgm14:cNvPr xmlns:dgm14="http://schemas.microsoft.com/office/drawing/2010/diagram" xmlns="" id="0" name="" descr="A04.7 – Enterocolitis due to Clostridium difficile&#10;Z16.39 – Resistance to other specified antimicrobial drug&#10;From the Tabular List:&#10;"/>
        </a:ext>
      </dgm:extLst>
    </dgm:pt>
    <dgm:pt modelId="{95B28553-1E60-47D5-8644-A174FBF7A447}" type="parTrans" cxnId="{58DEDCAB-5D10-4DD8-B613-438C31D74D06}">
      <dgm:prSet/>
      <dgm:spPr/>
      <dgm:t>
        <a:bodyPr/>
        <a:lstStyle/>
        <a:p>
          <a:endParaRPr lang="en-US" sz="4000" b="1"/>
        </a:p>
      </dgm:t>
    </dgm:pt>
    <dgm:pt modelId="{ACBAD8F9-DDC6-44ED-9E3D-B59894A09264}" type="sibTrans" cxnId="{58DEDCAB-5D10-4DD8-B613-438C31D74D06}">
      <dgm:prSet/>
      <dgm:spPr/>
      <dgm:t>
        <a:bodyPr/>
        <a:lstStyle/>
        <a:p>
          <a:endParaRPr lang="en-US" sz="4000" b="1"/>
        </a:p>
      </dgm:t>
    </dgm:pt>
    <dgm:pt modelId="{15AC72A4-D173-426F-A7CC-0B9DBDD8DE70}">
      <dgm:prSet custT="1"/>
      <dgm:spPr>
        <a:solidFill>
          <a:srgbClr val="00B050"/>
        </a:solidFill>
      </dgm:spPr>
      <dgm:t>
        <a:bodyPr/>
        <a:lstStyle/>
        <a:p>
          <a:pPr rtl="0"/>
          <a:r>
            <a:rPr lang="en-US" sz="2800" b="1" dirty="0" smtClean="0">
              <a:effectLst/>
            </a:rPr>
            <a:t>Z16.39 – Resistance to other specified antimicrobial drug</a:t>
          </a:r>
          <a:endParaRPr lang="en-US" sz="2800" b="1" dirty="0">
            <a:effectLst/>
          </a:endParaRPr>
        </a:p>
      </dgm:t>
      <dgm:extLst>
        <a:ext uri="{E40237B7-FDA0-4F09-8148-C483321AD2D9}">
          <dgm14:cNvPr xmlns:dgm14="http://schemas.microsoft.com/office/drawing/2010/diagram" xmlns="" id="0" name="" descr="A04.7 – Enterocolitis due to Clostridium difficile&#10;Z16.39 – Resistance to other specified antimicrobial drug&#10;From the Tabular List:&#10;"/>
        </a:ext>
      </dgm:extLst>
    </dgm:pt>
    <dgm:pt modelId="{0800C43D-03B7-46F7-9FC0-DF304DAEE6EB}" type="parTrans" cxnId="{0F0A7899-4E01-465B-899E-F98C11945AA3}">
      <dgm:prSet/>
      <dgm:spPr/>
      <dgm:t>
        <a:bodyPr/>
        <a:lstStyle/>
        <a:p>
          <a:endParaRPr lang="en-US" sz="4000" b="1"/>
        </a:p>
      </dgm:t>
    </dgm:pt>
    <dgm:pt modelId="{1123C5F5-F546-4CED-9ADF-69E6413D1072}" type="sibTrans" cxnId="{0F0A7899-4E01-465B-899E-F98C11945AA3}">
      <dgm:prSet/>
      <dgm:spPr/>
      <dgm:t>
        <a:bodyPr/>
        <a:lstStyle/>
        <a:p>
          <a:endParaRPr lang="en-US" sz="4000" b="1"/>
        </a:p>
      </dgm:t>
    </dgm:pt>
    <dgm:pt modelId="{FCC8EE34-6799-424C-94BD-78C0CC5F2A8A}">
      <dgm:prSet custT="1"/>
      <dgm:spPr>
        <a:solidFill>
          <a:srgbClr val="00B050"/>
        </a:solidFill>
      </dgm:spPr>
      <dgm:t>
        <a:bodyPr/>
        <a:lstStyle/>
        <a:p>
          <a:pPr rtl="0"/>
          <a:r>
            <a:rPr lang="en-US" sz="2800" b="1" dirty="0" smtClean="0">
              <a:effectLst/>
            </a:rPr>
            <a:t>From </a:t>
          </a:r>
          <a:r>
            <a:rPr lang="en-US" sz="2800" b="1" smtClean="0">
              <a:effectLst/>
            </a:rPr>
            <a:t>the tabular </a:t>
          </a:r>
          <a:r>
            <a:rPr lang="en-US" sz="2800" b="1" dirty="0" smtClean="0">
              <a:effectLst/>
            </a:rPr>
            <a:t>List:</a:t>
          </a:r>
          <a:endParaRPr lang="en-US" sz="2800" b="1" dirty="0">
            <a:effectLst/>
          </a:endParaRPr>
        </a:p>
      </dgm:t>
      <dgm:extLst>
        <a:ext uri="{E40237B7-FDA0-4F09-8148-C483321AD2D9}">
          <dgm14:cNvPr xmlns:dgm14="http://schemas.microsoft.com/office/drawing/2010/diagram" xmlns="" id="0" name="" descr="A04.7 – Enterocolitis due to Clostridium difficile&#10;Z16.39 – Resistance to other specified antimicrobial drug&#10;From the Tabular List:&#10;"/>
        </a:ext>
      </dgm:extLst>
    </dgm:pt>
    <dgm:pt modelId="{66A6CDDA-109B-4A9D-9771-CD11074BD87D}" type="parTrans" cxnId="{158C591C-606C-4036-9204-C79094D676B7}">
      <dgm:prSet/>
      <dgm:spPr/>
      <dgm:t>
        <a:bodyPr/>
        <a:lstStyle/>
        <a:p>
          <a:endParaRPr lang="en-US" sz="4000" b="1"/>
        </a:p>
      </dgm:t>
    </dgm:pt>
    <dgm:pt modelId="{590924D3-F1F9-42A8-9A08-9C280CB0D957}" type="sibTrans" cxnId="{158C591C-606C-4036-9204-C79094D676B7}">
      <dgm:prSet/>
      <dgm:spPr/>
      <dgm:t>
        <a:bodyPr/>
        <a:lstStyle/>
        <a:p>
          <a:endParaRPr lang="en-US" sz="4000" b="1"/>
        </a:p>
      </dgm:t>
    </dgm:pt>
    <dgm:pt modelId="{47596E9D-A556-48A6-BB84-BDEEDC0370A5}" type="pres">
      <dgm:prSet presAssocID="{CA75DC57-4089-4412-B61B-13BE57798227}" presName="Name0" presStyleCnt="0">
        <dgm:presLayoutVars>
          <dgm:dir/>
          <dgm:animLvl val="lvl"/>
          <dgm:resizeHandles val="exact"/>
        </dgm:presLayoutVars>
      </dgm:prSet>
      <dgm:spPr/>
      <dgm:t>
        <a:bodyPr/>
        <a:lstStyle/>
        <a:p>
          <a:endParaRPr lang="en-US"/>
        </a:p>
      </dgm:t>
    </dgm:pt>
    <dgm:pt modelId="{65BE879A-DAD1-472B-B426-1FC5010239A9}" type="pres">
      <dgm:prSet presAssocID="{6B690F54-C88F-4CF8-9B40-20B64C6AC488}" presName="linNode" presStyleCnt="0"/>
      <dgm:spPr/>
      <dgm:t>
        <a:bodyPr/>
        <a:lstStyle/>
        <a:p>
          <a:endParaRPr lang="en-US"/>
        </a:p>
      </dgm:t>
    </dgm:pt>
    <dgm:pt modelId="{DC3F0A71-6D6B-4901-B963-9DA1F40FED29}" type="pres">
      <dgm:prSet presAssocID="{6B690F54-C88F-4CF8-9B40-20B64C6AC488}" presName="parentText" presStyleLbl="node1" presStyleIdx="0" presStyleCnt="3" custScaleX="146410" custScaleY="146410">
        <dgm:presLayoutVars>
          <dgm:chMax val="1"/>
          <dgm:bulletEnabled val="1"/>
        </dgm:presLayoutVars>
      </dgm:prSet>
      <dgm:spPr/>
      <dgm:t>
        <a:bodyPr/>
        <a:lstStyle/>
        <a:p>
          <a:endParaRPr lang="en-US"/>
        </a:p>
      </dgm:t>
    </dgm:pt>
    <dgm:pt modelId="{8C43CBEA-28FB-4BF9-9E7B-6A7642B0172E}" type="pres">
      <dgm:prSet presAssocID="{ACBAD8F9-DDC6-44ED-9E3D-B59894A09264}" presName="sp" presStyleCnt="0"/>
      <dgm:spPr/>
      <dgm:t>
        <a:bodyPr/>
        <a:lstStyle/>
        <a:p>
          <a:endParaRPr lang="en-US"/>
        </a:p>
      </dgm:t>
    </dgm:pt>
    <dgm:pt modelId="{F6F6EB92-E4F7-4F3B-9FAE-92216642CA4E}" type="pres">
      <dgm:prSet presAssocID="{15AC72A4-D173-426F-A7CC-0B9DBDD8DE70}" presName="linNode" presStyleCnt="0"/>
      <dgm:spPr/>
      <dgm:t>
        <a:bodyPr/>
        <a:lstStyle/>
        <a:p>
          <a:endParaRPr lang="en-US"/>
        </a:p>
      </dgm:t>
    </dgm:pt>
    <dgm:pt modelId="{C05ED189-70DD-4843-AC1C-08B4E09B720F}" type="pres">
      <dgm:prSet presAssocID="{15AC72A4-D173-426F-A7CC-0B9DBDD8DE70}" presName="parentText" presStyleLbl="node1" presStyleIdx="1" presStyleCnt="3" custScaleX="146410" custScaleY="146410">
        <dgm:presLayoutVars>
          <dgm:chMax val="1"/>
          <dgm:bulletEnabled val="1"/>
        </dgm:presLayoutVars>
      </dgm:prSet>
      <dgm:spPr/>
      <dgm:t>
        <a:bodyPr/>
        <a:lstStyle/>
        <a:p>
          <a:endParaRPr lang="en-US"/>
        </a:p>
      </dgm:t>
    </dgm:pt>
    <dgm:pt modelId="{5738CFD0-4F71-4D9C-B674-614E49D7A466}" type="pres">
      <dgm:prSet presAssocID="{1123C5F5-F546-4CED-9ADF-69E6413D1072}" presName="sp" presStyleCnt="0"/>
      <dgm:spPr/>
      <dgm:t>
        <a:bodyPr/>
        <a:lstStyle/>
        <a:p>
          <a:endParaRPr lang="en-US"/>
        </a:p>
      </dgm:t>
    </dgm:pt>
    <dgm:pt modelId="{6A8853E0-9AFF-4EA5-A15E-A9FBB5047C74}" type="pres">
      <dgm:prSet presAssocID="{FCC8EE34-6799-424C-94BD-78C0CC5F2A8A}" presName="linNode" presStyleCnt="0"/>
      <dgm:spPr/>
      <dgm:t>
        <a:bodyPr/>
        <a:lstStyle/>
        <a:p>
          <a:endParaRPr lang="en-US"/>
        </a:p>
      </dgm:t>
    </dgm:pt>
    <dgm:pt modelId="{A8449CD6-B772-4AA4-9FC4-1BD5D6C801CC}" type="pres">
      <dgm:prSet presAssocID="{FCC8EE34-6799-424C-94BD-78C0CC5F2A8A}" presName="parentText" presStyleLbl="node1" presStyleIdx="2" presStyleCnt="3" custScaleX="146410" custScaleY="146410">
        <dgm:presLayoutVars>
          <dgm:chMax val="1"/>
          <dgm:bulletEnabled val="1"/>
        </dgm:presLayoutVars>
      </dgm:prSet>
      <dgm:spPr/>
      <dgm:t>
        <a:bodyPr/>
        <a:lstStyle/>
        <a:p>
          <a:endParaRPr lang="en-US"/>
        </a:p>
      </dgm:t>
    </dgm:pt>
  </dgm:ptLst>
  <dgm:cxnLst>
    <dgm:cxn modelId="{D7CFF9A4-CC8C-4355-AE4B-73BDB46A60BA}" type="presOf" srcId="{CA75DC57-4089-4412-B61B-13BE57798227}" destId="{47596E9D-A556-48A6-BB84-BDEEDC0370A5}" srcOrd="0" destOrd="0" presId="urn:microsoft.com/office/officeart/2005/8/layout/vList5"/>
    <dgm:cxn modelId="{158C591C-606C-4036-9204-C79094D676B7}" srcId="{CA75DC57-4089-4412-B61B-13BE57798227}" destId="{FCC8EE34-6799-424C-94BD-78C0CC5F2A8A}" srcOrd="2" destOrd="0" parTransId="{66A6CDDA-109B-4A9D-9771-CD11074BD87D}" sibTransId="{590924D3-F1F9-42A8-9A08-9C280CB0D957}"/>
    <dgm:cxn modelId="{58DEDCAB-5D10-4DD8-B613-438C31D74D06}" srcId="{CA75DC57-4089-4412-B61B-13BE57798227}" destId="{6B690F54-C88F-4CF8-9B40-20B64C6AC488}" srcOrd="0" destOrd="0" parTransId="{95B28553-1E60-47D5-8644-A174FBF7A447}" sibTransId="{ACBAD8F9-DDC6-44ED-9E3D-B59894A09264}"/>
    <dgm:cxn modelId="{F2A85780-0520-4474-B8CB-4960CFB26C0A}" type="presOf" srcId="{6B690F54-C88F-4CF8-9B40-20B64C6AC488}" destId="{DC3F0A71-6D6B-4901-B963-9DA1F40FED29}" srcOrd="0" destOrd="0" presId="urn:microsoft.com/office/officeart/2005/8/layout/vList5"/>
    <dgm:cxn modelId="{0F0A7899-4E01-465B-899E-F98C11945AA3}" srcId="{CA75DC57-4089-4412-B61B-13BE57798227}" destId="{15AC72A4-D173-426F-A7CC-0B9DBDD8DE70}" srcOrd="1" destOrd="0" parTransId="{0800C43D-03B7-46F7-9FC0-DF304DAEE6EB}" sibTransId="{1123C5F5-F546-4CED-9ADF-69E6413D1072}"/>
    <dgm:cxn modelId="{7624F9E2-435A-4ABB-85E4-B4816AC8A982}" type="presOf" srcId="{15AC72A4-D173-426F-A7CC-0B9DBDD8DE70}" destId="{C05ED189-70DD-4843-AC1C-08B4E09B720F}" srcOrd="0" destOrd="0" presId="urn:microsoft.com/office/officeart/2005/8/layout/vList5"/>
    <dgm:cxn modelId="{8960D682-2375-42EE-8C98-01F85CFD717B}" type="presOf" srcId="{FCC8EE34-6799-424C-94BD-78C0CC5F2A8A}" destId="{A8449CD6-B772-4AA4-9FC4-1BD5D6C801CC}" srcOrd="0" destOrd="0" presId="urn:microsoft.com/office/officeart/2005/8/layout/vList5"/>
    <dgm:cxn modelId="{C3B3DCE8-E2AD-44F6-B22A-07E2995B5962}" type="presParOf" srcId="{47596E9D-A556-48A6-BB84-BDEEDC0370A5}" destId="{65BE879A-DAD1-472B-B426-1FC5010239A9}" srcOrd="0" destOrd="0" presId="urn:microsoft.com/office/officeart/2005/8/layout/vList5"/>
    <dgm:cxn modelId="{6643074C-AC87-4E78-B49C-27A7668C5C51}" type="presParOf" srcId="{65BE879A-DAD1-472B-B426-1FC5010239A9}" destId="{DC3F0A71-6D6B-4901-B963-9DA1F40FED29}" srcOrd="0" destOrd="0" presId="urn:microsoft.com/office/officeart/2005/8/layout/vList5"/>
    <dgm:cxn modelId="{772BA0C4-3496-4C58-B666-1A9EF7580B56}" type="presParOf" srcId="{47596E9D-A556-48A6-BB84-BDEEDC0370A5}" destId="{8C43CBEA-28FB-4BF9-9E7B-6A7642B0172E}" srcOrd="1" destOrd="0" presId="urn:microsoft.com/office/officeart/2005/8/layout/vList5"/>
    <dgm:cxn modelId="{D5E1E19F-C428-4D07-978F-3114C3649A5B}" type="presParOf" srcId="{47596E9D-A556-48A6-BB84-BDEEDC0370A5}" destId="{F6F6EB92-E4F7-4F3B-9FAE-92216642CA4E}" srcOrd="2" destOrd="0" presId="urn:microsoft.com/office/officeart/2005/8/layout/vList5"/>
    <dgm:cxn modelId="{5D8B195C-C3F9-4DD0-899C-7BCED3A75903}" type="presParOf" srcId="{F6F6EB92-E4F7-4F3B-9FAE-92216642CA4E}" destId="{C05ED189-70DD-4843-AC1C-08B4E09B720F}" srcOrd="0" destOrd="0" presId="urn:microsoft.com/office/officeart/2005/8/layout/vList5"/>
    <dgm:cxn modelId="{160E2CDF-2866-400B-A932-FBFA13186BB0}" type="presParOf" srcId="{47596E9D-A556-48A6-BB84-BDEEDC0370A5}" destId="{5738CFD0-4F71-4D9C-B674-614E49D7A466}" srcOrd="3" destOrd="0" presId="urn:microsoft.com/office/officeart/2005/8/layout/vList5"/>
    <dgm:cxn modelId="{5A51E074-2D4D-4343-A696-5B8596F1E227}" type="presParOf" srcId="{47596E9D-A556-48A6-BB84-BDEEDC0370A5}" destId="{6A8853E0-9AFF-4EA5-A15E-A9FBB5047C74}" srcOrd="4" destOrd="0" presId="urn:microsoft.com/office/officeart/2005/8/layout/vList5"/>
    <dgm:cxn modelId="{8582C6B1-4410-445C-B91C-FC7EFF77B6BA}" type="presParOf" srcId="{6A8853E0-9AFF-4EA5-A15E-A9FBB5047C74}" destId="{A8449CD6-B772-4AA4-9FC4-1BD5D6C801CC}" srcOrd="0" destOrd="0" presId="urn:microsoft.com/office/officeart/2005/8/layout/vList5"/>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BE9067-6FDE-4F1D-850B-6FE2D2D1BC24}" type="doc">
      <dgm:prSet loTypeId="urn:microsoft.com/office/officeart/2005/8/layout/process4" loCatId="list" qsTypeId="urn:microsoft.com/office/officeart/2005/8/quickstyle/3d1" qsCatId="3D" csTypeId="urn:microsoft.com/office/officeart/2005/8/colors/accent1_2" csCatId="accent1" phldr="1"/>
      <dgm:spPr/>
      <dgm:t>
        <a:bodyPr/>
        <a:lstStyle/>
        <a:p>
          <a:endParaRPr lang="en-US"/>
        </a:p>
      </dgm:t>
    </dgm:pt>
    <dgm:pt modelId="{D364D76A-9CD8-4415-AB6A-A7C51DF217D7}">
      <dgm:prSet custT="1"/>
      <dgm:spPr>
        <a:solidFill>
          <a:schemeClr val="accent1">
            <a:lumMod val="75000"/>
          </a:schemeClr>
        </a:solidFill>
      </dgm:spPr>
      <dgm:t>
        <a:bodyPr/>
        <a:lstStyle/>
        <a:p>
          <a:pPr algn="ctr" rtl="0"/>
          <a:r>
            <a:rPr lang="en-US" sz="2800" b="1" dirty="0" smtClean="0">
              <a:effectLst>
                <a:outerShdw blurRad="38100" dist="38100" dir="2700000" algn="tl">
                  <a:srgbClr val="000000">
                    <a:alpha val="43137"/>
                  </a:srgbClr>
                </a:outerShdw>
              </a:effectLst>
            </a:rPr>
            <a:t>Several new guidelines added </a:t>
          </a:r>
          <a:r>
            <a:rPr lang="en-US" sz="2800" b="1" smtClean="0">
              <a:effectLst>
                <a:outerShdw blurRad="38100" dist="38100" dir="2700000" algn="tl">
                  <a:srgbClr val="000000">
                    <a:alpha val="43137"/>
                  </a:srgbClr>
                </a:outerShdw>
              </a:effectLst>
            </a:rPr>
            <a:t>to chapter </a:t>
          </a:r>
          <a:r>
            <a:rPr lang="en-US" sz="2800" b="1" dirty="0" smtClean="0">
              <a:effectLst>
                <a:outerShdw blurRad="38100" dist="38100" dir="2700000" algn="tl">
                  <a:srgbClr val="000000">
                    <a:alpha val="43137"/>
                  </a:srgbClr>
                </a:outerShdw>
              </a:effectLst>
            </a:rPr>
            <a:t>2</a:t>
          </a:r>
          <a:endParaRPr lang="en-US" sz="28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Several new guidelines added to Chapter 2&#10;Malignancy sequenced first when encounter is for management of anemia associated with malignancy&#10;Terminology change with regard to remission&#10; ICD-9, “without mention of remission”&#10; ICD-10, “not in remission”&#10;"/>
        </a:ext>
      </dgm:extLst>
    </dgm:pt>
    <dgm:pt modelId="{D76E8BE5-ED1D-4161-BA67-15153B3FEBAE}" type="parTrans" cxnId="{816B325A-BF36-4EB8-BF65-AF1D4D434133}">
      <dgm:prSet/>
      <dgm:spPr/>
      <dgm:t>
        <a:bodyPr/>
        <a:lstStyle/>
        <a:p>
          <a:endParaRPr lang="en-US" sz="2800" b="1">
            <a:effectLst>
              <a:outerShdw blurRad="38100" dist="38100" dir="2700000" algn="tl">
                <a:srgbClr val="000000">
                  <a:alpha val="43137"/>
                </a:srgbClr>
              </a:outerShdw>
            </a:effectLst>
          </a:endParaRPr>
        </a:p>
      </dgm:t>
    </dgm:pt>
    <dgm:pt modelId="{99B86CE4-A53C-4B88-9584-7AE503339FDD}" type="sibTrans" cxnId="{816B325A-BF36-4EB8-BF65-AF1D4D434133}">
      <dgm:prSet/>
      <dgm:spPr/>
      <dgm:t>
        <a:bodyPr/>
        <a:lstStyle/>
        <a:p>
          <a:endParaRPr lang="en-US" sz="2800" b="1">
            <a:effectLst>
              <a:outerShdw blurRad="38100" dist="38100" dir="2700000" algn="tl">
                <a:srgbClr val="000000">
                  <a:alpha val="43137"/>
                </a:srgbClr>
              </a:outerShdw>
            </a:effectLst>
          </a:endParaRPr>
        </a:p>
      </dgm:t>
    </dgm:pt>
    <dgm:pt modelId="{303334E0-4A8C-4F6A-8D49-B54FC4EF6CA5}">
      <dgm:prSet custT="1"/>
      <dgm:spPr>
        <a:solidFill>
          <a:schemeClr val="accent1">
            <a:lumMod val="75000"/>
          </a:schemeClr>
        </a:solidFill>
      </dgm:spPr>
      <dgm:t>
        <a:bodyPr/>
        <a:lstStyle/>
        <a:p>
          <a:pPr rtl="0"/>
          <a:r>
            <a:rPr lang="en-US" sz="2800" b="1" dirty="0" smtClean="0">
              <a:effectLst>
                <a:outerShdw blurRad="38100" dist="38100" dir="2700000" algn="tl">
                  <a:srgbClr val="000000">
                    <a:alpha val="43137"/>
                  </a:srgbClr>
                </a:outerShdw>
              </a:effectLst>
            </a:rPr>
            <a:t>Malignancy sequenced first when encounter is for management of anemia associated with malignancy</a:t>
          </a:r>
          <a:endParaRPr lang="en-US" sz="28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Several new guidelines added to Chapter 2&#10;Malignancy sequenced first when encounter is for management of anemia associated with malignancy&#10;Terminology change with regard to remission&#10; ICD-9, “without mention of remission”&#10; ICD-10, “not in remission”&#10;"/>
        </a:ext>
      </dgm:extLst>
    </dgm:pt>
    <dgm:pt modelId="{E7DADECA-E7D1-440B-82C0-FE55CEDBBC2B}" type="parTrans" cxnId="{53BD20B0-2F06-410D-87FF-A8085C7A53B2}">
      <dgm:prSet/>
      <dgm:spPr/>
      <dgm:t>
        <a:bodyPr/>
        <a:lstStyle/>
        <a:p>
          <a:endParaRPr lang="en-US" sz="2800" b="1">
            <a:effectLst>
              <a:outerShdw blurRad="38100" dist="38100" dir="2700000" algn="tl">
                <a:srgbClr val="000000">
                  <a:alpha val="43137"/>
                </a:srgbClr>
              </a:outerShdw>
            </a:effectLst>
          </a:endParaRPr>
        </a:p>
      </dgm:t>
    </dgm:pt>
    <dgm:pt modelId="{4953293D-06DF-479E-92D8-8C9E585AAEE1}" type="sibTrans" cxnId="{53BD20B0-2F06-410D-87FF-A8085C7A53B2}">
      <dgm:prSet/>
      <dgm:spPr/>
      <dgm:t>
        <a:bodyPr/>
        <a:lstStyle/>
        <a:p>
          <a:endParaRPr lang="en-US" sz="2800" b="1">
            <a:effectLst>
              <a:outerShdw blurRad="38100" dist="38100" dir="2700000" algn="tl">
                <a:srgbClr val="000000">
                  <a:alpha val="43137"/>
                </a:srgbClr>
              </a:outerShdw>
            </a:effectLst>
          </a:endParaRPr>
        </a:p>
      </dgm:t>
    </dgm:pt>
    <dgm:pt modelId="{C39A3F41-AF25-4DBC-9D7E-1729486D35DE}">
      <dgm:prSet custT="1"/>
      <dgm:spPr>
        <a:solidFill>
          <a:schemeClr val="accent1">
            <a:lumMod val="75000"/>
          </a:schemeClr>
        </a:solidFill>
      </dgm:spPr>
      <dgm:t>
        <a:bodyPr/>
        <a:lstStyle/>
        <a:p>
          <a:pPr rtl="0"/>
          <a:r>
            <a:rPr lang="en-US" sz="2800" b="1" dirty="0" smtClean="0">
              <a:effectLst>
                <a:outerShdw blurRad="38100" dist="38100" dir="2700000" algn="tl">
                  <a:srgbClr val="000000">
                    <a:alpha val="43137"/>
                  </a:srgbClr>
                </a:outerShdw>
              </a:effectLst>
            </a:rPr>
            <a:t>Terminology change with regard to remission</a:t>
          </a:r>
          <a:endParaRPr lang="en-US" sz="28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Several new guidelines added to Chapter 2&#10;Malignancy sequenced first when encounter is for management of anemia associated with malignancy&#10;Terminology change with regard to remission&#10; ICD-9, “without mention of remission”&#10; ICD-10, “not in remission”&#10;"/>
        </a:ext>
      </dgm:extLst>
    </dgm:pt>
    <dgm:pt modelId="{97098E74-A3FD-4050-B4C1-935F6BDB34F8}" type="parTrans" cxnId="{F786D001-236B-48DD-B78E-E5A514431FCE}">
      <dgm:prSet/>
      <dgm:spPr/>
      <dgm:t>
        <a:bodyPr/>
        <a:lstStyle/>
        <a:p>
          <a:endParaRPr lang="en-US" sz="2800" b="1">
            <a:effectLst>
              <a:outerShdw blurRad="38100" dist="38100" dir="2700000" algn="tl">
                <a:srgbClr val="000000">
                  <a:alpha val="43137"/>
                </a:srgbClr>
              </a:outerShdw>
            </a:effectLst>
          </a:endParaRPr>
        </a:p>
      </dgm:t>
    </dgm:pt>
    <dgm:pt modelId="{EE6D06F2-B227-4C12-B25C-58FCE49155E9}" type="sibTrans" cxnId="{F786D001-236B-48DD-B78E-E5A514431FCE}">
      <dgm:prSet/>
      <dgm:spPr/>
      <dgm:t>
        <a:bodyPr/>
        <a:lstStyle/>
        <a:p>
          <a:endParaRPr lang="en-US" sz="2800" b="1">
            <a:effectLst>
              <a:outerShdw blurRad="38100" dist="38100" dir="2700000" algn="tl">
                <a:srgbClr val="000000">
                  <a:alpha val="43137"/>
                </a:srgbClr>
              </a:outerShdw>
            </a:effectLst>
          </a:endParaRPr>
        </a:p>
      </dgm:t>
    </dgm:pt>
    <dgm:pt modelId="{64CA68CB-8E68-4000-93CD-A6ADDBEBC2B4}">
      <dgm:prSet custT="1"/>
      <dgm:spPr/>
      <dgm:t>
        <a:bodyPr/>
        <a:lstStyle/>
        <a:p>
          <a:pPr rtl="0"/>
          <a:r>
            <a:rPr lang="en-US" sz="2800" b="1" smtClean="0">
              <a:effectLst/>
            </a:rPr>
            <a:t>ICD-9 - “without </a:t>
          </a:r>
          <a:r>
            <a:rPr lang="en-US" sz="2800" b="1" dirty="0" smtClean="0">
              <a:effectLst/>
            </a:rPr>
            <a:t>mention of remission”</a:t>
          </a:r>
          <a:endParaRPr lang="en-US" sz="2800" b="1" dirty="0">
            <a:effectLst/>
          </a:endParaRPr>
        </a:p>
      </dgm:t>
      <dgm:extLst>
        <a:ext uri="{E40237B7-FDA0-4F09-8148-C483321AD2D9}">
          <dgm14:cNvPr xmlns:dgm14="http://schemas.microsoft.com/office/drawing/2010/diagram" xmlns="" id="0" name="" descr="Several new guidelines added to Chapter 2&#10;Malignancy sequenced first when encounter is for management of anemia associated with malignancy&#10;Terminology change with regard to remission&#10; ICD-9, “without mention of remission”&#10; ICD-10, “not in remission”&#10;"/>
        </a:ext>
      </dgm:extLst>
    </dgm:pt>
    <dgm:pt modelId="{FFD7BE93-1D43-48CC-8DA0-868777AD6978}" type="parTrans" cxnId="{9C4C7957-B5CC-4287-BC78-5E629239A880}">
      <dgm:prSet/>
      <dgm:spPr/>
      <dgm:t>
        <a:bodyPr/>
        <a:lstStyle/>
        <a:p>
          <a:endParaRPr lang="en-US" sz="2800" b="1">
            <a:effectLst>
              <a:outerShdw blurRad="38100" dist="38100" dir="2700000" algn="tl">
                <a:srgbClr val="000000">
                  <a:alpha val="43137"/>
                </a:srgbClr>
              </a:outerShdw>
            </a:effectLst>
          </a:endParaRPr>
        </a:p>
      </dgm:t>
    </dgm:pt>
    <dgm:pt modelId="{F689791E-FB33-42BD-8B82-3A8BC97A52AB}" type="sibTrans" cxnId="{9C4C7957-B5CC-4287-BC78-5E629239A880}">
      <dgm:prSet/>
      <dgm:spPr/>
      <dgm:t>
        <a:bodyPr/>
        <a:lstStyle/>
        <a:p>
          <a:endParaRPr lang="en-US" sz="2800" b="1">
            <a:effectLst>
              <a:outerShdw blurRad="38100" dist="38100" dir="2700000" algn="tl">
                <a:srgbClr val="000000">
                  <a:alpha val="43137"/>
                </a:srgbClr>
              </a:outerShdw>
            </a:effectLst>
          </a:endParaRPr>
        </a:p>
      </dgm:t>
    </dgm:pt>
    <dgm:pt modelId="{C417486E-BEBE-4179-9B95-8B4A57A579D8}">
      <dgm:prSet custT="1"/>
      <dgm:spPr/>
      <dgm:t>
        <a:bodyPr/>
        <a:lstStyle/>
        <a:p>
          <a:pPr rtl="0"/>
          <a:r>
            <a:rPr lang="en-US" sz="2800" b="1" smtClean="0">
              <a:effectLst/>
            </a:rPr>
            <a:t>ICD-10 - “not </a:t>
          </a:r>
          <a:r>
            <a:rPr lang="en-US" sz="2800" b="1" dirty="0" smtClean="0">
              <a:effectLst/>
            </a:rPr>
            <a:t>in remission”</a:t>
          </a:r>
          <a:endParaRPr lang="en-US" sz="2800" b="1" dirty="0">
            <a:effectLst/>
          </a:endParaRPr>
        </a:p>
      </dgm:t>
      <dgm:extLst>
        <a:ext uri="{E40237B7-FDA0-4F09-8148-C483321AD2D9}">
          <dgm14:cNvPr xmlns:dgm14="http://schemas.microsoft.com/office/drawing/2010/diagram" xmlns="" id="0" name="" descr="Several new guidelines added to Chapter 2&#10;Malignancy sequenced first when encounter is for management of anemia associated with malignancy&#10;Terminology change with regard to remission&#10; ICD-9, “without mention of remission”&#10; ICD-10, “not in remission”&#10;"/>
        </a:ext>
      </dgm:extLst>
    </dgm:pt>
    <dgm:pt modelId="{E59CB233-F2CD-4798-A451-079746ED274B}" type="parTrans" cxnId="{699014AA-3E53-4270-AA74-E3B5F93ED79B}">
      <dgm:prSet/>
      <dgm:spPr/>
      <dgm:t>
        <a:bodyPr/>
        <a:lstStyle/>
        <a:p>
          <a:endParaRPr lang="en-US" sz="2800" b="1">
            <a:effectLst>
              <a:outerShdw blurRad="38100" dist="38100" dir="2700000" algn="tl">
                <a:srgbClr val="000000">
                  <a:alpha val="43137"/>
                </a:srgbClr>
              </a:outerShdw>
            </a:effectLst>
          </a:endParaRPr>
        </a:p>
      </dgm:t>
    </dgm:pt>
    <dgm:pt modelId="{98A9ECD3-A2A8-4DB4-B75C-3448384730ED}" type="sibTrans" cxnId="{699014AA-3E53-4270-AA74-E3B5F93ED79B}">
      <dgm:prSet/>
      <dgm:spPr/>
      <dgm:t>
        <a:bodyPr/>
        <a:lstStyle/>
        <a:p>
          <a:endParaRPr lang="en-US" sz="2800" b="1">
            <a:effectLst>
              <a:outerShdw blurRad="38100" dist="38100" dir="2700000" algn="tl">
                <a:srgbClr val="000000">
                  <a:alpha val="43137"/>
                </a:srgbClr>
              </a:outerShdw>
            </a:effectLst>
          </a:endParaRPr>
        </a:p>
      </dgm:t>
    </dgm:pt>
    <dgm:pt modelId="{D67B2675-AB01-4473-BDF8-F342340C133B}" type="pres">
      <dgm:prSet presAssocID="{09BE9067-6FDE-4F1D-850B-6FE2D2D1BC24}" presName="Name0" presStyleCnt="0">
        <dgm:presLayoutVars>
          <dgm:dir/>
          <dgm:animLvl val="lvl"/>
          <dgm:resizeHandles val="exact"/>
        </dgm:presLayoutVars>
      </dgm:prSet>
      <dgm:spPr/>
      <dgm:t>
        <a:bodyPr/>
        <a:lstStyle/>
        <a:p>
          <a:endParaRPr lang="en-US"/>
        </a:p>
      </dgm:t>
    </dgm:pt>
    <dgm:pt modelId="{D7CD1152-A980-46E8-9EAA-ABC3813C6F8E}" type="pres">
      <dgm:prSet presAssocID="{C39A3F41-AF25-4DBC-9D7E-1729486D35DE}" presName="boxAndChildren" presStyleCnt="0"/>
      <dgm:spPr/>
      <dgm:t>
        <a:bodyPr/>
        <a:lstStyle/>
        <a:p>
          <a:endParaRPr lang="en-US"/>
        </a:p>
      </dgm:t>
    </dgm:pt>
    <dgm:pt modelId="{C31EB862-5250-4EFB-B36D-A8170474C272}" type="pres">
      <dgm:prSet presAssocID="{C39A3F41-AF25-4DBC-9D7E-1729486D35DE}" presName="parentTextBox" presStyleLbl="node1" presStyleIdx="0" presStyleCnt="3"/>
      <dgm:spPr/>
      <dgm:t>
        <a:bodyPr/>
        <a:lstStyle/>
        <a:p>
          <a:endParaRPr lang="en-US"/>
        </a:p>
      </dgm:t>
    </dgm:pt>
    <dgm:pt modelId="{AE0EDCAD-5923-4C9A-BF6C-5A7D43D59C75}" type="pres">
      <dgm:prSet presAssocID="{C39A3F41-AF25-4DBC-9D7E-1729486D35DE}" presName="entireBox" presStyleLbl="node1" presStyleIdx="0" presStyleCnt="3" custScaleY="155010"/>
      <dgm:spPr/>
      <dgm:t>
        <a:bodyPr/>
        <a:lstStyle/>
        <a:p>
          <a:endParaRPr lang="en-US"/>
        </a:p>
      </dgm:t>
    </dgm:pt>
    <dgm:pt modelId="{C2A450A0-1CD1-4291-80A0-A0FCE525354B}" type="pres">
      <dgm:prSet presAssocID="{C39A3F41-AF25-4DBC-9D7E-1729486D35DE}" presName="descendantBox" presStyleCnt="0"/>
      <dgm:spPr/>
      <dgm:t>
        <a:bodyPr/>
        <a:lstStyle/>
        <a:p>
          <a:endParaRPr lang="en-US"/>
        </a:p>
      </dgm:t>
    </dgm:pt>
    <dgm:pt modelId="{5B7788CD-1229-40E9-B372-5303B8FECD35}" type="pres">
      <dgm:prSet presAssocID="{64CA68CB-8E68-4000-93CD-A6ADDBEBC2B4}" presName="childTextBox" presStyleLbl="fgAccFollowNode1" presStyleIdx="0" presStyleCnt="2" custScaleX="177156" custScaleY="177156">
        <dgm:presLayoutVars>
          <dgm:bulletEnabled val="1"/>
        </dgm:presLayoutVars>
      </dgm:prSet>
      <dgm:spPr/>
      <dgm:t>
        <a:bodyPr/>
        <a:lstStyle/>
        <a:p>
          <a:endParaRPr lang="en-US"/>
        </a:p>
      </dgm:t>
    </dgm:pt>
    <dgm:pt modelId="{E45A8EA9-A5C4-4F4A-8F91-14EED99D2E52}" type="pres">
      <dgm:prSet presAssocID="{C417486E-BEBE-4179-9B95-8B4A57A579D8}" presName="childTextBox" presStyleLbl="fgAccFollowNode1" presStyleIdx="1" presStyleCnt="2" custScaleX="177156" custScaleY="177156">
        <dgm:presLayoutVars>
          <dgm:bulletEnabled val="1"/>
        </dgm:presLayoutVars>
      </dgm:prSet>
      <dgm:spPr/>
      <dgm:t>
        <a:bodyPr/>
        <a:lstStyle/>
        <a:p>
          <a:endParaRPr lang="en-US"/>
        </a:p>
      </dgm:t>
    </dgm:pt>
    <dgm:pt modelId="{3A21A0DD-C06E-4521-A4BF-3C27077D28D1}" type="pres">
      <dgm:prSet presAssocID="{4953293D-06DF-479E-92D8-8C9E585AAEE1}" presName="sp" presStyleCnt="0"/>
      <dgm:spPr/>
      <dgm:t>
        <a:bodyPr/>
        <a:lstStyle/>
        <a:p>
          <a:endParaRPr lang="en-US"/>
        </a:p>
      </dgm:t>
    </dgm:pt>
    <dgm:pt modelId="{B6A0332C-2E1A-4C32-B0A9-71CF8AFDDCAC}" type="pres">
      <dgm:prSet presAssocID="{303334E0-4A8C-4F6A-8D49-B54FC4EF6CA5}" presName="arrowAndChildren" presStyleCnt="0"/>
      <dgm:spPr/>
      <dgm:t>
        <a:bodyPr/>
        <a:lstStyle/>
        <a:p>
          <a:endParaRPr lang="en-US"/>
        </a:p>
      </dgm:t>
    </dgm:pt>
    <dgm:pt modelId="{265D1D1F-D62A-41C2-812A-9B97D3848750}" type="pres">
      <dgm:prSet presAssocID="{303334E0-4A8C-4F6A-8D49-B54FC4EF6CA5}" presName="parentTextArrow" presStyleLbl="node1" presStyleIdx="1" presStyleCnt="3"/>
      <dgm:spPr/>
      <dgm:t>
        <a:bodyPr/>
        <a:lstStyle/>
        <a:p>
          <a:endParaRPr lang="en-US"/>
        </a:p>
      </dgm:t>
    </dgm:pt>
    <dgm:pt modelId="{6654EAF2-6468-433D-BECC-52380A934535}" type="pres">
      <dgm:prSet presAssocID="{99B86CE4-A53C-4B88-9584-7AE503339FDD}" presName="sp" presStyleCnt="0"/>
      <dgm:spPr/>
      <dgm:t>
        <a:bodyPr/>
        <a:lstStyle/>
        <a:p>
          <a:endParaRPr lang="en-US"/>
        </a:p>
      </dgm:t>
    </dgm:pt>
    <dgm:pt modelId="{EFF6D73F-24E2-496D-A0DE-0615D5EE0133}" type="pres">
      <dgm:prSet presAssocID="{D364D76A-9CD8-4415-AB6A-A7C51DF217D7}" presName="arrowAndChildren" presStyleCnt="0"/>
      <dgm:spPr/>
      <dgm:t>
        <a:bodyPr/>
        <a:lstStyle/>
        <a:p>
          <a:endParaRPr lang="en-US"/>
        </a:p>
      </dgm:t>
    </dgm:pt>
    <dgm:pt modelId="{697AB55E-5FBE-4796-8185-9A31C3BAAFFB}" type="pres">
      <dgm:prSet presAssocID="{D364D76A-9CD8-4415-AB6A-A7C51DF217D7}" presName="parentTextArrow" presStyleLbl="node1" presStyleIdx="2" presStyleCnt="3"/>
      <dgm:spPr/>
      <dgm:t>
        <a:bodyPr/>
        <a:lstStyle/>
        <a:p>
          <a:endParaRPr lang="en-US"/>
        </a:p>
      </dgm:t>
    </dgm:pt>
  </dgm:ptLst>
  <dgm:cxnLst>
    <dgm:cxn modelId="{DBE1AF8C-973B-4028-A834-AA516DE33465}" type="presOf" srcId="{303334E0-4A8C-4F6A-8D49-B54FC4EF6CA5}" destId="{265D1D1F-D62A-41C2-812A-9B97D3848750}" srcOrd="0" destOrd="0" presId="urn:microsoft.com/office/officeart/2005/8/layout/process4"/>
    <dgm:cxn modelId="{BD459442-324E-4E45-8F51-E3EDB608B72E}" type="presOf" srcId="{C417486E-BEBE-4179-9B95-8B4A57A579D8}" destId="{E45A8EA9-A5C4-4F4A-8F91-14EED99D2E52}" srcOrd="0" destOrd="0" presId="urn:microsoft.com/office/officeart/2005/8/layout/process4"/>
    <dgm:cxn modelId="{53BD20B0-2F06-410D-87FF-A8085C7A53B2}" srcId="{09BE9067-6FDE-4F1D-850B-6FE2D2D1BC24}" destId="{303334E0-4A8C-4F6A-8D49-B54FC4EF6CA5}" srcOrd="1" destOrd="0" parTransId="{E7DADECA-E7D1-440B-82C0-FE55CEDBBC2B}" sibTransId="{4953293D-06DF-479E-92D8-8C9E585AAEE1}"/>
    <dgm:cxn modelId="{1A7F92CF-1D53-4EC9-AEB9-0C8B06EEE311}" type="presOf" srcId="{09BE9067-6FDE-4F1D-850B-6FE2D2D1BC24}" destId="{D67B2675-AB01-4473-BDF8-F342340C133B}" srcOrd="0" destOrd="0" presId="urn:microsoft.com/office/officeart/2005/8/layout/process4"/>
    <dgm:cxn modelId="{9C4C7957-B5CC-4287-BC78-5E629239A880}" srcId="{C39A3F41-AF25-4DBC-9D7E-1729486D35DE}" destId="{64CA68CB-8E68-4000-93CD-A6ADDBEBC2B4}" srcOrd="0" destOrd="0" parTransId="{FFD7BE93-1D43-48CC-8DA0-868777AD6978}" sibTransId="{F689791E-FB33-42BD-8B82-3A8BC97A52AB}"/>
    <dgm:cxn modelId="{34D88650-F761-4568-9068-03924B92E7FB}" type="presOf" srcId="{C39A3F41-AF25-4DBC-9D7E-1729486D35DE}" destId="{AE0EDCAD-5923-4C9A-BF6C-5A7D43D59C75}" srcOrd="1" destOrd="0" presId="urn:microsoft.com/office/officeart/2005/8/layout/process4"/>
    <dgm:cxn modelId="{F786D001-236B-48DD-B78E-E5A514431FCE}" srcId="{09BE9067-6FDE-4F1D-850B-6FE2D2D1BC24}" destId="{C39A3F41-AF25-4DBC-9D7E-1729486D35DE}" srcOrd="2" destOrd="0" parTransId="{97098E74-A3FD-4050-B4C1-935F6BDB34F8}" sibTransId="{EE6D06F2-B227-4C12-B25C-58FCE49155E9}"/>
    <dgm:cxn modelId="{C56A7860-A440-4C27-91B5-33DAD72A2075}" type="presOf" srcId="{C39A3F41-AF25-4DBC-9D7E-1729486D35DE}" destId="{C31EB862-5250-4EFB-B36D-A8170474C272}" srcOrd="0" destOrd="0" presId="urn:microsoft.com/office/officeart/2005/8/layout/process4"/>
    <dgm:cxn modelId="{699014AA-3E53-4270-AA74-E3B5F93ED79B}" srcId="{C39A3F41-AF25-4DBC-9D7E-1729486D35DE}" destId="{C417486E-BEBE-4179-9B95-8B4A57A579D8}" srcOrd="1" destOrd="0" parTransId="{E59CB233-F2CD-4798-A451-079746ED274B}" sibTransId="{98A9ECD3-A2A8-4DB4-B75C-3448384730ED}"/>
    <dgm:cxn modelId="{816B325A-BF36-4EB8-BF65-AF1D4D434133}" srcId="{09BE9067-6FDE-4F1D-850B-6FE2D2D1BC24}" destId="{D364D76A-9CD8-4415-AB6A-A7C51DF217D7}" srcOrd="0" destOrd="0" parTransId="{D76E8BE5-ED1D-4161-BA67-15153B3FEBAE}" sibTransId="{99B86CE4-A53C-4B88-9584-7AE503339FDD}"/>
    <dgm:cxn modelId="{32EDF95C-09F6-4F01-8899-08DEE3640391}" type="presOf" srcId="{64CA68CB-8E68-4000-93CD-A6ADDBEBC2B4}" destId="{5B7788CD-1229-40E9-B372-5303B8FECD35}" srcOrd="0" destOrd="0" presId="urn:microsoft.com/office/officeart/2005/8/layout/process4"/>
    <dgm:cxn modelId="{A4537510-EA89-4E5C-B1C7-26804B96FAB8}" type="presOf" srcId="{D364D76A-9CD8-4415-AB6A-A7C51DF217D7}" destId="{697AB55E-5FBE-4796-8185-9A31C3BAAFFB}" srcOrd="0" destOrd="0" presId="urn:microsoft.com/office/officeart/2005/8/layout/process4"/>
    <dgm:cxn modelId="{1529FFEB-583A-4418-B033-DDB4F290D38F}" type="presParOf" srcId="{D67B2675-AB01-4473-BDF8-F342340C133B}" destId="{D7CD1152-A980-46E8-9EAA-ABC3813C6F8E}" srcOrd="0" destOrd="0" presId="urn:microsoft.com/office/officeart/2005/8/layout/process4"/>
    <dgm:cxn modelId="{B3F90AAD-8C0E-4C1F-BA5A-29D52BC848CE}" type="presParOf" srcId="{D7CD1152-A980-46E8-9EAA-ABC3813C6F8E}" destId="{C31EB862-5250-4EFB-B36D-A8170474C272}" srcOrd="0" destOrd="0" presId="urn:microsoft.com/office/officeart/2005/8/layout/process4"/>
    <dgm:cxn modelId="{C1C00581-F9B8-4C91-B952-B367F4E8AE72}" type="presParOf" srcId="{D7CD1152-A980-46E8-9EAA-ABC3813C6F8E}" destId="{AE0EDCAD-5923-4C9A-BF6C-5A7D43D59C75}" srcOrd="1" destOrd="0" presId="urn:microsoft.com/office/officeart/2005/8/layout/process4"/>
    <dgm:cxn modelId="{7F6241D8-BAB7-416A-84A4-D5DEA8FB7D86}" type="presParOf" srcId="{D7CD1152-A980-46E8-9EAA-ABC3813C6F8E}" destId="{C2A450A0-1CD1-4291-80A0-A0FCE525354B}" srcOrd="2" destOrd="0" presId="urn:microsoft.com/office/officeart/2005/8/layout/process4"/>
    <dgm:cxn modelId="{17ABE04F-F533-4FA7-98B0-83CEC4149038}" type="presParOf" srcId="{C2A450A0-1CD1-4291-80A0-A0FCE525354B}" destId="{5B7788CD-1229-40E9-B372-5303B8FECD35}" srcOrd="0" destOrd="0" presId="urn:microsoft.com/office/officeart/2005/8/layout/process4"/>
    <dgm:cxn modelId="{4D1DBBD4-CCD1-4CD6-877B-ED9207AA15E6}" type="presParOf" srcId="{C2A450A0-1CD1-4291-80A0-A0FCE525354B}" destId="{E45A8EA9-A5C4-4F4A-8F91-14EED99D2E52}" srcOrd="1" destOrd="0" presId="urn:microsoft.com/office/officeart/2005/8/layout/process4"/>
    <dgm:cxn modelId="{DB575665-D980-4390-A4F9-8ECFBD056A7E}" type="presParOf" srcId="{D67B2675-AB01-4473-BDF8-F342340C133B}" destId="{3A21A0DD-C06E-4521-A4BF-3C27077D28D1}" srcOrd="1" destOrd="0" presId="urn:microsoft.com/office/officeart/2005/8/layout/process4"/>
    <dgm:cxn modelId="{1E1ECE10-3FD8-49DB-8166-E2F216B6B1C1}" type="presParOf" srcId="{D67B2675-AB01-4473-BDF8-F342340C133B}" destId="{B6A0332C-2E1A-4C32-B0A9-71CF8AFDDCAC}" srcOrd="2" destOrd="0" presId="urn:microsoft.com/office/officeart/2005/8/layout/process4"/>
    <dgm:cxn modelId="{44F5427D-7D54-4CA5-AB10-E8E341847132}" type="presParOf" srcId="{B6A0332C-2E1A-4C32-B0A9-71CF8AFDDCAC}" destId="{265D1D1F-D62A-41C2-812A-9B97D3848750}" srcOrd="0" destOrd="0" presId="urn:microsoft.com/office/officeart/2005/8/layout/process4"/>
    <dgm:cxn modelId="{E20508BF-D6D8-4A9F-8464-61F77BA2F0D9}" type="presParOf" srcId="{D67B2675-AB01-4473-BDF8-F342340C133B}" destId="{6654EAF2-6468-433D-BECC-52380A934535}" srcOrd="3" destOrd="0" presId="urn:microsoft.com/office/officeart/2005/8/layout/process4"/>
    <dgm:cxn modelId="{7307E53E-15FF-4258-8015-2E060204B87C}" type="presParOf" srcId="{D67B2675-AB01-4473-BDF8-F342340C133B}" destId="{EFF6D73F-24E2-496D-A0DE-0615D5EE0133}" srcOrd="4" destOrd="0" presId="urn:microsoft.com/office/officeart/2005/8/layout/process4"/>
    <dgm:cxn modelId="{FE636005-9862-4F56-B370-9A63AC49D5A6}" type="presParOf" srcId="{EFF6D73F-24E2-496D-A0DE-0615D5EE0133}" destId="{697AB55E-5FBE-4796-8185-9A31C3BAAFFB}" srcOrd="0" destOrd="0" presId="urn:microsoft.com/office/officeart/2005/8/layout/process4"/>
  </dgm:cxnLst>
  <dgm:bg>
    <a:noFill/>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70BBCD-894D-4451-9D68-6DCCFB754F2F}" type="doc">
      <dgm:prSet loTypeId="urn:microsoft.com/office/officeart/2005/8/layout/hList1" loCatId="list" qsTypeId="urn:microsoft.com/office/officeart/2005/8/quickstyle/3d1" qsCatId="3D" csTypeId="urn:microsoft.com/office/officeart/2005/8/colors/colorful3" csCatId="colorful" phldr="1"/>
      <dgm:spPr/>
      <dgm:t>
        <a:bodyPr/>
        <a:lstStyle/>
        <a:p>
          <a:endParaRPr lang="en-US"/>
        </a:p>
      </dgm:t>
    </dgm:pt>
    <dgm:pt modelId="{84282EBB-1AF6-49B4-B429-C4FAB483E139}">
      <dgm:prSet phldrT="[Text]" custT="1"/>
      <dgm:spPr/>
      <dgm:t>
        <a:bodyPr anchor="b"/>
        <a:lstStyle/>
        <a:p>
          <a:r>
            <a:rPr lang="en-US" sz="2400" b="1" dirty="0" smtClean="0"/>
            <a:t>ICD-9</a:t>
          </a:r>
          <a:endParaRPr lang="en-US" sz="2400" b="1" dirty="0"/>
        </a:p>
      </dgm:t>
      <dgm:extLst>
        <a:ext uri="{E40237B7-FDA0-4F09-8148-C483321AD2D9}">
          <dgm14:cNvPr xmlns:dgm14="http://schemas.microsoft.com/office/drawing/2010/diagram" xmlns="" id="0" name="" descr="ICD-9&#10; 174.5, Malignant neoplasm of lower-outer quadrant of female breast&#10; 175.9, Malignant neoplasm of other and unspecified sites of male breast &#10;ICD-10&#10; C50.511, Malignant neoplasm of lower-outer quadrant of right female breast&#10; C50.512, Malignant neoplasm of lower-outer quadrant of left female breast&#10; C50.519, Malignant neoplasm of lower-outer quadrant of unspecified female breast&#10; C50.521, Malignant neoplasm of lower-outer quadrant of right male breast&#10; C50.522, Malignant neoplasm of lower-outer quadrant of left male breast&#10; C50.529, Malignant neoplasm of lower-outer quadrant of unspecified male breast&#10;"/>
        </a:ext>
      </dgm:extLst>
    </dgm:pt>
    <dgm:pt modelId="{C10C33B2-8278-4417-851E-B9E6DD0638BE}" type="parTrans" cxnId="{AD74A882-2C5B-4801-90E5-11D67F04F4F0}">
      <dgm:prSet/>
      <dgm:spPr/>
      <dgm:t>
        <a:bodyPr/>
        <a:lstStyle/>
        <a:p>
          <a:endParaRPr lang="en-US" sz="2400"/>
        </a:p>
      </dgm:t>
    </dgm:pt>
    <dgm:pt modelId="{09D29285-D7C9-4E4D-AE96-9197E966B554}" type="sibTrans" cxnId="{AD74A882-2C5B-4801-90E5-11D67F04F4F0}">
      <dgm:prSet/>
      <dgm:spPr/>
      <dgm:t>
        <a:bodyPr/>
        <a:lstStyle/>
        <a:p>
          <a:endParaRPr lang="en-US" sz="2400"/>
        </a:p>
      </dgm:t>
    </dgm:pt>
    <dgm:pt modelId="{0068EF12-4CF2-4F59-9C82-E478F0DBD3A9}">
      <dgm:prSet phldrT="[Text]" custT="1"/>
      <dgm:spPr/>
      <dgm:t>
        <a:bodyPr/>
        <a:lstStyle/>
        <a:p>
          <a:r>
            <a:rPr lang="en-US" sz="2200" smtClean="0"/>
            <a:t>175.9 - </a:t>
          </a:r>
          <a:r>
            <a:rPr lang="en-US" sz="2200" dirty="0" smtClean="0"/>
            <a:t>Malignant neoplasm of other and unspecified sites of male breast </a:t>
          </a:r>
          <a:endParaRPr lang="en-US" sz="2200" dirty="0"/>
        </a:p>
      </dgm:t>
    </dgm:pt>
    <dgm:pt modelId="{F33B8C30-D510-4753-8139-2FA267C1E7FA}" type="parTrans" cxnId="{66713E4A-461A-4E6D-802E-E1997AD979CA}">
      <dgm:prSet/>
      <dgm:spPr/>
      <dgm:t>
        <a:bodyPr/>
        <a:lstStyle/>
        <a:p>
          <a:endParaRPr lang="en-US" sz="2400"/>
        </a:p>
      </dgm:t>
    </dgm:pt>
    <dgm:pt modelId="{826AACB8-9BD4-443E-9472-4DFF30FC6F53}" type="sibTrans" cxnId="{66713E4A-461A-4E6D-802E-E1997AD979CA}">
      <dgm:prSet/>
      <dgm:spPr/>
      <dgm:t>
        <a:bodyPr/>
        <a:lstStyle/>
        <a:p>
          <a:endParaRPr lang="en-US" sz="2400"/>
        </a:p>
      </dgm:t>
    </dgm:pt>
    <dgm:pt modelId="{581EA3D8-ED6A-4740-B650-4C1F9E06D4F3}">
      <dgm:prSet phldrT="[Text]" custT="1"/>
      <dgm:spPr/>
      <dgm:t>
        <a:bodyPr anchor="b"/>
        <a:lstStyle/>
        <a:p>
          <a:r>
            <a:rPr lang="en-US" sz="2400" b="1" dirty="0" smtClean="0"/>
            <a:t>ICD-10</a:t>
          </a:r>
          <a:endParaRPr lang="en-US" sz="2400" b="1" dirty="0"/>
        </a:p>
      </dgm:t>
      <dgm:extLst>
        <a:ext uri="{E40237B7-FDA0-4F09-8148-C483321AD2D9}">
          <dgm14:cNvPr xmlns:dgm14="http://schemas.microsoft.com/office/drawing/2010/diagram" xmlns="" id="0" name="" descr="ICD-9&#10; 174.5, Malignant neoplasm of lower-outer quadrant of female breast&#10; 175.9, Malignant neoplasm of other and unspecified sites of male breast &#10;ICD-10&#10; C50.511, Malignant neoplasm of lower-outer quadrant of right female breast&#10; C50.512, Malignant neoplasm of lower-outer quadrant of left female breast&#10; C50.519, Malignant neoplasm of lower-outer quadrant of unspecified female breast&#10; C50.521, Malignant neoplasm of lower-outer quadrant of right male breast&#10; C50.522, Malignant neoplasm of lower-outer quadrant of left male breast&#10; C50.529, Malignant neoplasm of lower-outer quadrant of unspecified male breast&#10;"/>
        </a:ext>
      </dgm:extLst>
    </dgm:pt>
    <dgm:pt modelId="{C6E204EC-964D-48F3-A163-BC9767954882}" type="parTrans" cxnId="{9296EDC5-4926-4596-A59A-722A0A8ED32C}">
      <dgm:prSet/>
      <dgm:spPr/>
      <dgm:t>
        <a:bodyPr/>
        <a:lstStyle/>
        <a:p>
          <a:endParaRPr lang="en-US" sz="2400"/>
        </a:p>
      </dgm:t>
    </dgm:pt>
    <dgm:pt modelId="{F99FAE7E-BC2D-420C-B0D8-38D48C6A5936}" type="sibTrans" cxnId="{9296EDC5-4926-4596-A59A-722A0A8ED32C}">
      <dgm:prSet/>
      <dgm:spPr/>
      <dgm:t>
        <a:bodyPr/>
        <a:lstStyle/>
        <a:p>
          <a:endParaRPr lang="en-US" sz="2400"/>
        </a:p>
      </dgm:t>
    </dgm:pt>
    <dgm:pt modelId="{10A673E4-EA55-4FC6-B93A-8FB6E87E0583}">
      <dgm:prSet phldrT="[Text]" custT="1"/>
      <dgm:spPr/>
      <dgm:t>
        <a:bodyPr/>
        <a:lstStyle/>
        <a:p>
          <a:pPr>
            <a:lnSpc>
              <a:spcPts val="2200"/>
            </a:lnSpc>
          </a:pPr>
          <a:r>
            <a:rPr lang="en-US" sz="2200" smtClean="0"/>
            <a:t>C50.511 - </a:t>
          </a:r>
          <a:r>
            <a:rPr lang="en-US" sz="2200" dirty="0" smtClean="0"/>
            <a:t>Malignant neoplasm of lower-outer quadrant of </a:t>
          </a:r>
          <a:r>
            <a:rPr lang="en-US" sz="2200" b="1" dirty="0" smtClean="0">
              <a:solidFill>
                <a:schemeClr val="accent6">
                  <a:lumMod val="50000"/>
                </a:schemeClr>
              </a:solidFill>
            </a:rPr>
            <a:t>right female</a:t>
          </a:r>
          <a:r>
            <a:rPr lang="en-US" sz="2200" dirty="0" smtClean="0"/>
            <a:t> breast</a:t>
          </a:r>
          <a:endParaRPr lang="en-US" sz="2200" dirty="0"/>
        </a:p>
      </dgm:t>
      <dgm:extLst>
        <a:ext uri="{E40237B7-FDA0-4F09-8148-C483321AD2D9}">
          <dgm14:cNvPr xmlns:dgm14="http://schemas.microsoft.com/office/drawing/2010/diagram" xmlns="" id="0" name="" descr="ICD-9&#10; 174.5, Malignant neoplasm of lower-outer quadrant of female breast&#10; 175.9, Malignant neoplasm of other and unspecified sites of male breast &#10;ICD-10&#10; C50.511, Malignant neoplasm of lower-outer quadrant of right female breast&#10; C50.512, Malignant neoplasm of lower-outer quadrant of left female breast&#10; C50.519, Malignant neoplasm of lower-outer quadrant of unspecified female breast&#10; C50.521, Malignant neoplasm of lower-outer quadrant of right male breast&#10; C50.522, Malignant neoplasm of lower-outer quadrant of left male breast&#10; C50.529, Malignant neoplasm of lower-outer quadrant of unspecified male breast&#10;"/>
        </a:ext>
      </dgm:extLst>
    </dgm:pt>
    <dgm:pt modelId="{E66CBB42-F281-42B2-9234-BF7DE8A8C8C8}" type="parTrans" cxnId="{7C0ABEB8-3A5D-46F8-818E-28245575BAF5}">
      <dgm:prSet/>
      <dgm:spPr/>
      <dgm:t>
        <a:bodyPr/>
        <a:lstStyle/>
        <a:p>
          <a:endParaRPr lang="en-US" sz="2400"/>
        </a:p>
      </dgm:t>
    </dgm:pt>
    <dgm:pt modelId="{83FBC295-D657-4E58-99B7-67EC558DEB98}" type="sibTrans" cxnId="{7C0ABEB8-3A5D-46F8-818E-28245575BAF5}">
      <dgm:prSet/>
      <dgm:spPr/>
      <dgm:t>
        <a:bodyPr/>
        <a:lstStyle/>
        <a:p>
          <a:endParaRPr lang="en-US" sz="2400"/>
        </a:p>
      </dgm:t>
    </dgm:pt>
    <dgm:pt modelId="{3A755980-87F4-4E94-B3F2-D613DABE3C04}">
      <dgm:prSet custT="1"/>
      <dgm:spPr/>
      <dgm:t>
        <a:bodyPr/>
        <a:lstStyle/>
        <a:p>
          <a:pPr>
            <a:lnSpc>
              <a:spcPts val="2200"/>
            </a:lnSpc>
          </a:pPr>
          <a:r>
            <a:rPr lang="en-US" sz="2200" smtClean="0"/>
            <a:t>C50.512 -  </a:t>
          </a:r>
          <a:r>
            <a:rPr lang="en-US" sz="2200" dirty="0" smtClean="0"/>
            <a:t>Malignant neoplasm of lower-outer quadrant of </a:t>
          </a:r>
          <a:r>
            <a:rPr lang="en-US" sz="2200" b="1" dirty="0" smtClean="0">
              <a:solidFill>
                <a:schemeClr val="accent6">
                  <a:lumMod val="50000"/>
                </a:schemeClr>
              </a:solidFill>
            </a:rPr>
            <a:t>left female</a:t>
          </a:r>
          <a:r>
            <a:rPr lang="en-US" sz="2200" dirty="0" smtClean="0"/>
            <a:t> breast</a:t>
          </a:r>
        </a:p>
      </dgm:t>
    </dgm:pt>
    <dgm:pt modelId="{F870F2AD-6AEE-498C-B080-9DBA6B73BDB6}" type="parTrans" cxnId="{54BCFBA6-5D5A-4286-B9DD-BDEC1932AA07}">
      <dgm:prSet/>
      <dgm:spPr/>
      <dgm:t>
        <a:bodyPr/>
        <a:lstStyle/>
        <a:p>
          <a:endParaRPr lang="en-US" sz="2400"/>
        </a:p>
      </dgm:t>
    </dgm:pt>
    <dgm:pt modelId="{31436129-26BB-47C5-B904-9ADA7D73F8D3}" type="sibTrans" cxnId="{54BCFBA6-5D5A-4286-B9DD-BDEC1932AA07}">
      <dgm:prSet/>
      <dgm:spPr/>
      <dgm:t>
        <a:bodyPr/>
        <a:lstStyle/>
        <a:p>
          <a:endParaRPr lang="en-US" sz="2400"/>
        </a:p>
      </dgm:t>
    </dgm:pt>
    <dgm:pt modelId="{DCB0E11D-6E13-4B69-BF9D-47AE869A5AE5}">
      <dgm:prSet custT="1"/>
      <dgm:spPr/>
      <dgm:t>
        <a:bodyPr/>
        <a:lstStyle/>
        <a:p>
          <a:pPr>
            <a:lnSpc>
              <a:spcPts val="2200"/>
            </a:lnSpc>
          </a:pPr>
          <a:r>
            <a:rPr lang="en-US" sz="2200" smtClean="0"/>
            <a:t>C50.519 - </a:t>
          </a:r>
          <a:r>
            <a:rPr lang="en-US" sz="2200" dirty="0" smtClean="0"/>
            <a:t>Malignant neoplasm of lower-outer quadrant of unspecified female breast</a:t>
          </a:r>
        </a:p>
      </dgm:t>
    </dgm:pt>
    <dgm:pt modelId="{E84165AF-C086-42FF-B857-4AEB4B96C2C5}" type="parTrans" cxnId="{79E066FA-36EC-4B46-A1C6-C9CEA6251F08}">
      <dgm:prSet/>
      <dgm:spPr/>
      <dgm:t>
        <a:bodyPr/>
        <a:lstStyle/>
        <a:p>
          <a:endParaRPr lang="en-US" sz="2400"/>
        </a:p>
      </dgm:t>
    </dgm:pt>
    <dgm:pt modelId="{0F8AF158-5F7B-449D-B5DA-64E41B8CF37D}" type="sibTrans" cxnId="{79E066FA-36EC-4B46-A1C6-C9CEA6251F08}">
      <dgm:prSet/>
      <dgm:spPr/>
      <dgm:t>
        <a:bodyPr/>
        <a:lstStyle/>
        <a:p>
          <a:endParaRPr lang="en-US" sz="2400"/>
        </a:p>
      </dgm:t>
    </dgm:pt>
    <dgm:pt modelId="{397E6C59-8FF9-413C-92AD-56DAE83C62BC}">
      <dgm:prSet custT="1"/>
      <dgm:spPr/>
      <dgm:t>
        <a:bodyPr/>
        <a:lstStyle/>
        <a:p>
          <a:pPr>
            <a:lnSpc>
              <a:spcPts val="2200"/>
            </a:lnSpc>
          </a:pPr>
          <a:r>
            <a:rPr lang="en-US" sz="2200" smtClean="0"/>
            <a:t>C50.521 - Malignant </a:t>
          </a:r>
          <a:r>
            <a:rPr lang="en-US" sz="2200" dirty="0" smtClean="0"/>
            <a:t>neoplasm of lower-outer quadrant of </a:t>
          </a:r>
          <a:r>
            <a:rPr lang="en-US" sz="2200" b="1" dirty="0" smtClean="0">
              <a:solidFill>
                <a:schemeClr val="accent6">
                  <a:lumMod val="50000"/>
                </a:schemeClr>
              </a:solidFill>
            </a:rPr>
            <a:t>right male</a:t>
          </a:r>
          <a:r>
            <a:rPr lang="en-US" sz="2200" b="1" dirty="0" smtClean="0"/>
            <a:t> </a:t>
          </a:r>
          <a:r>
            <a:rPr lang="en-US" sz="2200" dirty="0" smtClean="0"/>
            <a:t>breast</a:t>
          </a:r>
        </a:p>
      </dgm:t>
    </dgm:pt>
    <dgm:pt modelId="{EC068A6A-6578-4E39-83B9-075A2AAD04F9}" type="parTrans" cxnId="{551EA862-45F9-4FFA-AAB9-ACFD34F88AD8}">
      <dgm:prSet/>
      <dgm:spPr/>
      <dgm:t>
        <a:bodyPr/>
        <a:lstStyle/>
        <a:p>
          <a:endParaRPr lang="en-US" sz="2400"/>
        </a:p>
      </dgm:t>
    </dgm:pt>
    <dgm:pt modelId="{AE230713-08FE-4301-A90E-22512EC5DDCB}" type="sibTrans" cxnId="{551EA862-45F9-4FFA-AAB9-ACFD34F88AD8}">
      <dgm:prSet/>
      <dgm:spPr/>
      <dgm:t>
        <a:bodyPr/>
        <a:lstStyle/>
        <a:p>
          <a:endParaRPr lang="en-US" sz="2400"/>
        </a:p>
      </dgm:t>
    </dgm:pt>
    <dgm:pt modelId="{89D429FC-D543-4685-A5A6-101CB0D16518}">
      <dgm:prSet custT="1"/>
      <dgm:spPr/>
      <dgm:t>
        <a:bodyPr/>
        <a:lstStyle/>
        <a:p>
          <a:pPr>
            <a:lnSpc>
              <a:spcPts val="2200"/>
            </a:lnSpc>
          </a:pPr>
          <a:r>
            <a:rPr lang="en-US" sz="2200" smtClean="0"/>
            <a:t>C50.522 - Malignant </a:t>
          </a:r>
          <a:r>
            <a:rPr lang="en-US" sz="2200" dirty="0" smtClean="0"/>
            <a:t>neoplasm of lower-outer quadrant of </a:t>
          </a:r>
          <a:r>
            <a:rPr lang="en-US" sz="2200" b="1" dirty="0" smtClean="0">
              <a:solidFill>
                <a:schemeClr val="accent6">
                  <a:lumMod val="50000"/>
                </a:schemeClr>
              </a:solidFill>
            </a:rPr>
            <a:t>left male</a:t>
          </a:r>
          <a:r>
            <a:rPr lang="en-US" sz="2200" b="1" dirty="0" smtClean="0"/>
            <a:t> </a:t>
          </a:r>
          <a:r>
            <a:rPr lang="en-US" sz="2200" dirty="0" smtClean="0"/>
            <a:t>breast</a:t>
          </a:r>
        </a:p>
      </dgm:t>
    </dgm:pt>
    <dgm:pt modelId="{168BA83C-B3DC-4CD0-A483-C2BBBD563FFB}" type="parTrans" cxnId="{32FE7D03-A0A2-4EFE-B12B-A8D569EF2826}">
      <dgm:prSet/>
      <dgm:spPr/>
      <dgm:t>
        <a:bodyPr/>
        <a:lstStyle/>
        <a:p>
          <a:endParaRPr lang="en-US" sz="2400"/>
        </a:p>
      </dgm:t>
    </dgm:pt>
    <dgm:pt modelId="{C6E600A8-CACE-4CE1-BC3D-19E6B886EE3E}" type="sibTrans" cxnId="{32FE7D03-A0A2-4EFE-B12B-A8D569EF2826}">
      <dgm:prSet/>
      <dgm:spPr/>
      <dgm:t>
        <a:bodyPr/>
        <a:lstStyle/>
        <a:p>
          <a:endParaRPr lang="en-US" sz="2400"/>
        </a:p>
      </dgm:t>
    </dgm:pt>
    <dgm:pt modelId="{CF78ED2B-010E-444B-9C7F-B0A49C5EAFB6}">
      <dgm:prSet custT="1"/>
      <dgm:spPr/>
      <dgm:t>
        <a:bodyPr/>
        <a:lstStyle/>
        <a:p>
          <a:pPr>
            <a:lnSpc>
              <a:spcPts val="2200"/>
            </a:lnSpc>
          </a:pPr>
          <a:r>
            <a:rPr lang="en-US" sz="2200" smtClean="0"/>
            <a:t>C50.529 - Malignant </a:t>
          </a:r>
          <a:r>
            <a:rPr lang="en-US" sz="2200" dirty="0" smtClean="0"/>
            <a:t>neoplasm of lower-outer quadrant of unspecified male breast</a:t>
          </a:r>
        </a:p>
      </dgm:t>
    </dgm:pt>
    <dgm:pt modelId="{E48B133E-F56D-4E32-8629-851A4F0FB3E4}" type="parTrans" cxnId="{52DDA191-5AC9-4EB4-8321-CCD4DB609231}">
      <dgm:prSet/>
      <dgm:spPr/>
      <dgm:t>
        <a:bodyPr/>
        <a:lstStyle/>
        <a:p>
          <a:endParaRPr lang="en-US" sz="2400"/>
        </a:p>
      </dgm:t>
    </dgm:pt>
    <dgm:pt modelId="{FBD69B21-3ECF-4521-AFF4-7D6FC068F536}" type="sibTrans" cxnId="{52DDA191-5AC9-4EB4-8321-CCD4DB609231}">
      <dgm:prSet/>
      <dgm:spPr/>
      <dgm:t>
        <a:bodyPr/>
        <a:lstStyle/>
        <a:p>
          <a:endParaRPr lang="en-US" sz="2400"/>
        </a:p>
      </dgm:t>
    </dgm:pt>
    <dgm:pt modelId="{A88A1190-4BA9-41F2-87E1-46BB6ED94374}">
      <dgm:prSet phldrT="[Text]" custT="1"/>
      <dgm:spPr/>
      <dgm:t>
        <a:bodyPr/>
        <a:lstStyle/>
        <a:p>
          <a:r>
            <a:rPr lang="en-US" sz="2200" smtClean="0"/>
            <a:t>174.5 - Malignant </a:t>
          </a:r>
          <a:r>
            <a:rPr lang="en-US" sz="2200" dirty="0" smtClean="0"/>
            <a:t>neoplasm of lower-outer quadrant of female breast</a:t>
          </a:r>
          <a:endParaRPr lang="en-US" sz="2200" dirty="0"/>
        </a:p>
      </dgm:t>
      <dgm:extLst>
        <a:ext uri="{E40237B7-FDA0-4F09-8148-C483321AD2D9}">
          <dgm14:cNvPr xmlns:dgm14="http://schemas.microsoft.com/office/drawing/2010/diagram" xmlns="" id="0" name="" descr="ICD-9&#10; 174.5, Malignant neoplasm of lower-outer quadrant of female breast&#10; 175.9, Malignant neoplasm of other and unspecified sites of male breast &#10;ICD-10&#10; C50.511, Malignant neoplasm of lower-outer quadrant of right female breast&#10; C50.512, Malignant neoplasm of lower-outer quadrant of left female breast&#10; C50.519, Malignant neoplasm of lower-outer quadrant of unspecified female breast&#10; C50.521, Malignant neoplasm of lower-outer quadrant of right male breast&#10; C50.522, Malignant neoplasm of lower-outer quadrant of left male breast&#10; C50.529, Malignant neoplasm of lower-outer quadrant of unspecified male breast&#10;"/>
        </a:ext>
      </dgm:extLst>
    </dgm:pt>
    <dgm:pt modelId="{F0F83A2B-2CB4-4AD6-896F-3AD5C2F3F206}" type="parTrans" cxnId="{5B8C1FEA-1498-4C77-B48C-B33CF523282B}">
      <dgm:prSet/>
      <dgm:spPr/>
      <dgm:t>
        <a:bodyPr/>
        <a:lstStyle/>
        <a:p>
          <a:endParaRPr lang="en-US" sz="2400"/>
        </a:p>
      </dgm:t>
    </dgm:pt>
    <dgm:pt modelId="{B63B5736-8640-415E-9871-E78EF5078853}" type="sibTrans" cxnId="{5B8C1FEA-1498-4C77-B48C-B33CF523282B}">
      <dgm:prSet/>
      <dgm:spPr/>
      <dgm:t>
        <a:bodyPr/>
        <a:lstStyle/>
        <a:p>
          <a:endParaRPr lang="en-US" sz="2400"/>
        </a:p>
      </dgm:t>
    </dgm:pt>
    <dgm:pt modelId="{7ED8FC9A-97B6-4792-9149-BBF97C7AEF16}" type="pres">
      <dgm:prSet presAssocID="{6E70BBCD-894D-4451-9D68-6DCCFB754F2F}" presName="Name0" presStyleCnt="0">
        <dgm:presLayoutVars>
          <dgm:dir/>
          <dgm:animLvl val="lvl"/>
          <dgm:resizeHandles val="exact"/>
        </dgm:presLayoutVars>
      </dgm:prSet>
      <dgm:spPr/>
      <dgm:t>
        <a:bodyPr/>
        <a:lstStyle/>
        <a:p>
          <a:endParaRPr lang="en-US"/>
        </a:p>
      </dgm:t>
    </dgm:pt>
    <dgm:pt modelId="{BB5270C8-3C2C-401C-B5E6-89314675D846}" type="pres">
      <dgm:prSet presAssocID="{84282EBB-1AF6-49B4-B429-C4FAB483E139}" presName="composite" presStyleCnt="0"/>
      <dgm:spPr/>
    </dgm:pt>
    <dgm:pt modelId="{B82E8F70-55B1-4710-955F-66B6289044C3}" type="pres">
      <dgm:prSet presAssocID="{84282EBB-1AF6-49B4-B429-C4FAB483E139}" presName="parTx" presStyleLbl="alignNode1" presStyleIdx="0" presStyleCnt="2" custScaleX="100000" custScaleY="100000">
        <dgm:presLayoutVars>
          <dgm:chMax val="0"/>
          <dgm:chPref val="0"/>
          <dgm:bulletEnabled val="1"/>
        </dgm:presLayoutVars>
      </dgm:prSet>
      <dgm:spPr/>
      <dgm:t>
        <a:bodyPr/>
        <a:lstStyle/>
        <a:p>
          <a:endParaRPr lang="en-US"/>
        </a:p>
      </dgm:t>
    </dgm:pt>
    <dgm:pt modelId="{68F4333A-1322-4A6A-901B-6E8979A5B5FB}" type="pres">
      <dgm:prSet presAssocID="{84282EBB-1AF6-49B4-B429-C4FAB483E139}" presName="desTx" presStyleLbl="alignAccFollowNode1" presStyleIdx="0" presStyleCnt="2">
        <dgm:presLayoutVars>
          <dgm:bulletEnabled val="1"/>
        </dgm:presLayoutVars>
      </dgm:prSet>
      <dgm:spPr/>
      <dgm:t>
        <a:bodyPr/>
        <a:lstStyle/>
        <a:p>
          <a:endParaRPr lang="en-US"/>
        </a:p>
      </dgm:t>
    </dgm:pt>
    <dgm:pt modelId="{C6C4439F-F0C4-4E1A-8E01-E465FEB506A5}" type="pres">
      <dgm:prSet presAssocID="{09D29285-D7C9-4E4D-AE96-9197E966B554}" presName="space" presStyleCnt="0"/>
      <dgm:spPr/>
    </dgm:pt>
    <dgm:pt modelId="{4464E291-FA57-412B-972C-0D4EF8F78A85}" type="pres">
      <dgm:prSet presAssocID="{581EA3D8-ED6A-4740-B650-4C1F9E06D4F3}" presName="composite" presStyleCnt="0"/>
      <dgm:spPr/>
    </dgm:pt>
    <dgm:pt modelId="{4FF7C40B-969D-4231-9D35-0B741B7C98FE}" type="pres">
      <dgm:prSet presAssocID="{581EA3D8-ED6A-4740-B650-4C1F9E06D4F3}" presName="parTx" presStyleLbl="alignNode1" presStyleIdx="1" presStyleCnt="2" custScaleX="100000" custScaleY="100000">
        <dgm:presLayoutVars>
          <dgm:chMax val="0"/>
          <dgm:chPref val="0"/>
          <dgm:bulletEnabled val="1"/>
        </dgm:presLayoutVars>
      </dgm:prSet>
      <dgm:spPr/>
      <dgm:t>
        <a:bodyPr/>
        <a:lstStyle/>
        <a:p>
          <a:endParaRPr lang="en-US"/>
        </a:p>
      </dgm:t>
    </dgm:pt>
    <dgm:pt modelId="{9E396A87-B51B-4163-9370-548A13104F71}" type="pres">
      <dgm:prSet presAssocID="{581EA3D8-ED6A-4740-B650-4C1F9E06D4F3}" presName="desTx" presStyleLbl="alignAccFollowNode1" presStyleIdx="1" presStyleCnt="2">
        <dgm:presLayoutVars>
          <dgm:bulletEnabled val="1"/>
        </dgm:presLayoutVars>
      </dgm:prSet>
      <dgm:spPr/>
      <dgm:t>
        <a:bodyPr/>
        <a:lstStyle/>
        <a:p>
          <a:endParaRPr lang="en-US"/>
        </a:p>
      </dgm:t>
    </dgm:pt>
  </dgm:ptLst>
  <dgm:cxnLst>
    <dgm:cxn modelId="{B8E355EE-5BEF-40B3-9A9E-6260D531ACB6}" type="presOf" srcId="{0068EF12-4CF2-4F59-9C82-E478F0DBD3A9}" destId="{68F4333A-1322-4A6A-901B-6E8979A5B5FB}" srcOrd="0" destOrd="1" presId="urn:microsoft.com/office/officeart/2005/8/layout/hList1"/>
    <dgm:cxn modelId="{5B8C1FEA-1498-4C77-B48C-B33CF523282B}" srcId="{84282EBB-1AF6-49B4-B429-C4FAB483E139}" destId="{A88A1190-4BA9-41F2-87E1-46BB6ED94374}" srcOrd="0" destOrd="0" parTransId="{F0F83A2B-2CB4-4AD6-896F-3AD5C2F3F206}" sibTransId="{B63B5736-8640-415E-9871-E78EF5078853}"/>
    <dgm:cxn modelId="{E7ACE35C-E804-4AA7-B3D3-90A421CA27BB}" type="presOf" srcId="{CF78ED2B-010E-444B-9C7F-B0A49C5EAFB6}" destId="{9E396A87-B51B-4163-9370-548A13104F71}" srcOrd="0" destOrd="5" presId="urn:microsoft.com/office/officeart/2005/8/layout/hList1"/>
    <dgm:cxn modelId="{6ABC25B2-1117-4B12-BBB2-FBB5BC0CBC0C}" type="presOf" srcId="{DCB0E11D-6E13-4B69-BF9D-47AE869A5AE5}" destId="{9E396A87-B51B-4163-9370-548A13104F71}" srcOrd="0" destOrd="2" presId="urn:microsoft.com/office/officeart/2005/8/layout/hList1"/>
    <dgm:cxn modelId="{66713E4A-461A-4E6D-802E-E1997AD979CA}" srcId="{84282EBB-1AF6-49B4-B429-C4FAB483E139}" destId="{0068EF12-4CF2-4F59-9C82-E478F0DBD3A9}" srcOrd="1" destOrd="0" parTransId="{F33B8C30-D510-4753-8139-2FA267C1E7FA}" sibTransId="{826AACB8-9BD4-443E-9472-4DFF30FC6F53}"/>
    <dgm:cxn modelId="{9296EDC5-4926-4596-A59A-722A0A8ED32C}" srcId="{6E70BBCD-894D-4451-9D68-6DCCFB754F2F}" destId="{581EA3D8-ED6A-4740-B650-4C1F9E06D4F3}" srcOrd="1" destOrd="0" parTransId="{C6E204EC-964D-48F3-A163-BC9767954882}" sibTransId="{F99FAE7E-BC2D-420C-B0D8-38D48C6A5936}"/>
    <dgm:cxn modelId="{9280DCBE-9871-4CB2-A470-D07EDBEC3713}" type="presOf" srcId="{A88A1190-4BA9-41F2-87E1-46BB6ED94374}" destId="{68F4333A-1322-4A6A-901B-6E8979A5B5FB}" srcOrd="0" destOrd="0" presId="urn:microsoft.com/office/officeart/2005/8/layout/hList1"/>
    <dgm:cxn modelId="{6D2D3F9C-2A51-4C5E-8A96-DD18F52A4E8B}" type="presOf" srcId="{84282EBB-1AF6-49B4-B429-C4FAB483E139}" destId="{B82E8F70-55B1-4710-955F-66B6289044C3}" srcOrd="0" destOrd="0" presId="urn:microsoft.com/office/officeart/2005/8/layout/hList1"/>
    <dgm:cxn modelId="{79E066FA-36EC-4B46-A1C6-C9CEA6251F08}" srcId="{581EA3D8-ED6A-4740-B650-4C1F9E06D4F3}" destId="{DCB0E11D-6E13-4B69-BF9D-47AE869A5AE5}" srcOrd="2" destOrd="0" parTransId="{E84165AF-C086-42FF-B857-4AEB4B96C2C5}" sibTransId="{0F8AF158-5F7B-449D-B5DA-64E41B8CF37D}"/>
    <dgm:cxn modelId="{517A8364-1861-4B00-89D0-E00B30583DCC}" type="presOf" srcId="{6E70BBCD-894D-4451-9D68-6DCCFB754F2F}" destId="{7ED8FC9A-97B6-4792-9149-BBF97C7AEF16}" srcOrd="0" destOrd="0" presId="urn:microsoft.com/office/officeart/2005/8/layout/hList1"/>
    <dgm:cxn modelId="{AD74A882-2C5B-4801-90E5-11D67F04F4F0}" srcId="{6E70BBCD-894D-4451-9D68-6DCCFB754F2F}" destId="{84282EBB-1AF6-49B4-B429-C4FAB483E139}" srcOrd="0" destOrd="0" parTransId="{C10C33B2-8278-4417-851E-B9E6DD0638BE}" sibTransId="{09D29285-D7C9-4E4D-AE96-9197E966B554}"/>
    <dgm:cxn modelId="{32FE7D03-A0A2-4EFE-B12B-A8D569EF2826}" srcId="{581EA3D8-ED6A-4740-B650-4C1F9E06D4F3}" destId="{89D429FC-D543-4685-A5A6-101CB0D16518}" srcOrd="4" destOrd="0" parTransId="{168BA83C-B3DC-4CD0-A483-C2BBBD563FFB}" sibTransId="{C6E600A8-CACE-4CE1-BC3D-19E6B886EE3E}"/>
    <dgm:cxn modelId="{54BCFBA6-5D5A-4286-B9DD-BDEC1932AA07}" srcId="{581EA3D8-ED6A-4740-B650-4C1F9E06D4F3}" destId="{3A755980-87F4-4E94-B3F2-D613DABE3C04}" srcOrd="1" destOrd="0" parTransId="{F870F2AD-6AEE-498C-B080-9DBA6B73BDB6}" sibTransId="{31436129-26BB-47C5-B904-9ADA7D73F8D3}"/>
    <dgm:cxn modelId="{7C0ABEB8-3A5D-46F8-818E-28245575BAF5}" srcId="{581EA3D8-ED6A-4740-B650-4C1F9E06D4F3}" destId="{10A673E4-EA55-4FC6-B93A-8FB6E87E0583}" srcOrd="0" destOrd="0" parTransId="{E66CBB42-F281-42B2-9234-BF7DE8A8C8C8}" sibTransId="{83FBC295-D657-4E58-99B7-67EC558DEB98}"/>
    <dgm:cxn modelId="{35B68B58-F0A2-4F3E-A0DA-D6D034ED742C}" type="presOf" srcId="{3A755980-87F4-4E94-B3F2-D613DABE3C04}" destId="{9E396A87-B51B-4163-9370-548A13104F71}" srcOrd="0" destOrd="1" presId="urn:microsoft.com/office/officeart/2005/8/layout/hList1"/>
    <dgm:cxn modelId="{9B516032-0281-47B5-B1A2-AE76742BE6CF}" type="presOf" srcId="{10A673E4-EA55-4FC6-B93A-8FB6E87E0583}" destId="{9E396A87-B51B-4163-9370-548A13104F71}" srcOrd="0" destOrd="0" presId="urn:microsoft.com/office/officeart/2005/8/layout/hList1"/>
    <dgm:cxn modelId="{D35CB788-4D13-49FB-8C93-E60700018FC4}" type="presOf" srcId="{581EA3D8-ED6A-4740-B650-4C1F9E06D4F3}" destId="{4FF7C40B-969D-4231-9D35-0B741B7C98FE}" srcOrd="0" destOrd="0" presId="urn:microsoft.com/office/officeart/2005/8/layout/hList1"/>
    <dgm:cxn modelId="{551EA862-45F9-4FFA-AAB9-ACFD34F88AD8}" srcId="{581EA3D8-ED6A-4740-B650-4C1F9E06D4F3}" destId="{397E6C59-8FF9-413C-92AD-56DAE83C62BC}" srcOrd="3" destOrd="0" parTransId="{EC068A6A-6578-4E39-83B9-075A2AAD04F9}" sibTransId="{AE230713-08FE-4301-A90E-22512EC5DDCB}"/>
    <dgm:cxn modelId="{87733996-8103-45A0-8BD1-B58E7A32DD4D}" type="presOf" srcId="{89D429FC-D543-4685-A5A6-101CB0D16518}" destId="{9E396A87-B51B-4163-9370-548A13104F71}" srcOrd="0" destOrd="4" presId="urn:microsoft.com/office/officeart/2005/8/layout/hList1"/>
    <dgm:cxn modelId="{1963594B-EAD4-47D1-8ABD-C3C666F72096}" type="presOf" srcId="{397E6C59-8FF9-413C-92AD-56DAE83C62BC}" destId="{9E396A87-B51B-4163-9370-548A13104F71}" srcOrd="0" destOrd="3" presId="urn:microsoft.com/office/officeart/2005/8/layout/hList1"/>
    <dgm:cxn modelId="{52DDA191-5AC9-4EB4-8321-CCD4DB609231}" srcId="{581EA3D8-ED6A-4740-B650-4C1F9E06D4F3}" destId="{CF78ED2B-010E-444B-9C7F-B0A49C5EAFB6}" srcOrd="5" destOrd="0" parTransId="{E48B133E-F56D-4E32-8629-851A4F0FB3E4}" sibTransId="{FBD69B21-3ECF-4521-AFF4-7D6FC068F536}"/>
    <dgm:cxn modelId="{9062DFCA-B795-4749-A9F7-0DD1BA7E3FA7}" type="presParOf" srcId="{7ED8FC9A-97B6-4792-9149-BBF97C7AEF16}" destId="{BB5270C8-3C2C-401C-B5E6-89314675D846}" srcOrd="0" destOrd="0" presId="urn:microsoft.com/office/officeart/2005/8/layout/hList1"/>
    <dgm:cxn modelId="{A7D8C79A-D9AB-475D-9BD1-915FEDD45F84}" type="presParOf" srcId="{BB5270C8-3C2C-401C-B5E6-89314675D846}" destId="{B82E8F70-55B1-4710-955F-66B6289044C3}" srcOrd="0" destOrd="0" presId="urn:microsoft.com/office/officeart/2005/8/layout/hList1"/>
    <dgm:cxn modelId="{F3FBDE12-44B7-4615-93E4-3485CDC23EC1}" type="presParOf" srcId="{BB5270C8-3C2C-401C-B5E6-89314675D846}" destId="{68F4333A-1322-4A6A-901B-6E8979A5B5FB}" srcOrd="1" destOrd="0" presId="urn:microsoft.com/office/officeart/2005/8/layout/hList1"/>
    <dgm:cxn modelId="{43A65F48-C5DD-45E8-9F09-8AE9A7B66C57}" type="presParOf" srcId="{7ED8FC9A-97B6-4792-9149-BBF97C7AEF16}" destId="{C6C4439F-F0C4-4E1A-8E01-E465FEB506A5}" srcOrd="1" destOrd="0" presId="urn:microsoft.com/office/officeart/2005/8/layout/hList1"/>
    <dgm:cxn modelId="{0B71832D-6EDF-4E16-AFFC-283375CAE783}" type="presParOf" srcId="{7ED8FC9A-97B6-4792-9149-BBF97C7AEF16}" destId="{4464E291-FA57-412B-972C-0D4EF8F78A85}" srcOrd="2" destOrd="0" presId="urn:microsoft.com/office/officeart/2005/8/layout/hList1"/>
    <dgm:cxn modelId="{E1FB31B8-13EE-496F-A937-3C0E12920606}" type="presParOf" srcId="{4464E291-FA57-412B-972C-0D4EF8F78A85}" destId="{4FF7C40B-969D-4231-9D35-0B741B7C98FE}" srcOrd="0" destOrd="0" presId="urn:microsoft.com/office/officeart/2005/8/layout/hList1"/>
    <dgm:cxn modelId="{1D4983B2-FBFB-4136-9983-DFFED7C953AA}" type="presParOf" srcId="{4464E291-FA57-412B-972C-0D4EF8F78A85}" destId="{9E396A87-B51B-4163-9370-548A13104F71}"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75DC57-4089-4412-B61B-13BE57798227}" type="doc">
      <dgm:prSet loTypeId="urn:microsoft.com/office/officeart/2005/8/layout/default#6" loCatId="list" qsTypeId="urn:microsoft.com/office/officeart/2005/8/quickstyle/3d1" qsCatId="3D" csTypeId="urn:microsoft.com/office/officeart/2005/8/colors/accent5_4" csCatId="accent5" phldr="1"/>
      <dgm:spPr/>
      <dgm:t>
        <a:bodyPr/>
        <a:lstStyle/>
        <a:p>
          <a:endParaRPr lang="en-US"/>
        </a:p>
      </dgm:t>
    </dgm:pt>
    <dgm:pt modelId="{6B690F54-C88F-4CF8-9B40-20B64C6AC488}">
      <dgm:prSet/>
      <dgm:spPr>
        <a:solidFill>
          <a:srgbClr val="00B050"/>
        </a:solidFill>
      </dgm:spPr>
      <dgm:t>
        <a:bodyPr/>
        <a:lstStyle/>
        <a:p>
          <a:pPr rtl="0"/>
          <a:r>
            <a:rPr lang="en-US" b="1" dirty="0" smtClean="0"/>
            <a:t>E86.0 – Dehydration</a:t>
          </a:r>
          <a:endParaRPr lang="en-US" b="1" dirty="0"/>
        </a:p>
      </dgm:t>
      <dgm:extLst>
        <a:ext uri="{E40237B7-FDA0-4F09-8148-C483321AD2D9}">
          <dgm14:cNvPr xmlns:dgm14="http://schemas.microsoft.com/office/drawing/2010/diagram" xmlns="" id="0" name="" descr="E86.0 – Dehydration&#10;G89.3 – Neoplasm related pain (acute) (chronic)&#10;C50.111 – Malignant neoplasm of central portion of right female breast&#10;C79.31 – Secondary malignant neoplasm of brain&#10;C78.7 – Secondary malignant neoplasm of liver and intrahepatic bile duct&#10;"/>
        </a:ext>
      </dgm:extLst>
    </dgm:pt>
    <dgm:pt modelId="{95B28553-1E60-47D5-8644-A174FBF7A447}" type="parTrans" cxnId="{58DEDCAB-5D10-4DD8-B613-438C31D74D06}">
      <dgm:prSet/>
      <dgm:spPr/>
      <dgm:t>
        <a:bodyPr/>
        <a:lstStyle/>
        <a:p>
          <a:endParaRPr lang="en-US" b="1"/>
        </a:p>
      </dgm:t>
    </dgm:pt>
    <dgm:pt modelId="{ACBAD8F9-DDC6-44ED-9E3D-B59894A09264}" type="sibTrans" cxnId="{58DEDCAB-5D10-4DD8-B613-438C31D74D06}">
      <dgm:prSet/>
      <dgm:spPr/>
      <dgm:t>
        <a:bodyPr/>
        <a:lstStyle/>
        <a:p>
          <a:endParaRPr lang="en-US" b="1"/>
        </a:p>
      </dgm:t>
    </dgm:pt>
    <dgm:pt modelId="{15AC72A4-D173-426F-A7CC-0B9DBDD8DE70}">
      <dgm:prSet/>
      <dgm:spPr>
        <a:solidFill>
          <a:srgbClr val="00B050"/>
        </a:solidFill>
      </dgm:spPr>
      <dgm:t>
        <a:bodyPr/>
        <a:lstStyle/>
        <a:p>
          <a:pPr rtl="0"/>
          <a:r>
            <a:rPr lang="en-US" b="1" dirty="0" smtClean="0"/>
            <a:t>G89.3 – Neoplasm related pain (acute) (chronic)</a:t>
          </a:r>
          <a:endParaRPr lang="en-US" b="1" dirty="0"/>
        </a:p>
      </dgm:t>
      <dgm:extLst>
        <a:ext uri="{E40237B7-FDA0-4F09-8148-C483321AD2D9}">
          <dgm14:cNvPr xmlns:dgm14="http://schemas.microsoft.com/office/drawing/2010/diagram" xmlns="" id="0" name="" descr="E86.0 – Dehydration&#10;G89.3 – Neoplasm related pain (acute) (chronic)&#10;C50.111 – Malignant neoplasm of central portion of right female breast&#10;C79.31 – Secondary malignant neoplasm of brain&#10;C78.7 – Secondary malignant neoplasm of liver and intrahepatic bile duct&#10;"/>
        </a:ext>
      </dgm:extLst>
    </dgm:pt>
    <dgm:pt modelId="{0800C43D-03B7-46F7-9FC0-DF304DAEE6EB}" type="parTrans" cxnId="{0F0A7899-4E01-465B-899E-F98C11945AA3}">
      <dgm:prSet/>
      <dgm:spPr/>
      <dgm:t>
        <a:bodyPr/>
        <a:lstStyle/>
        <a:p>
          <a:endParaRPr lang="en-US" b="1"/>
        </a:p>
      </dgm:t>
    </dgm:pt>
    <dgm:pt modelId="{1123C5F5-F546-4CED-9ADF-69E6413D1072}" type="sibTrans" cxnId="{0F0A7899-4E01-465B-899E-F98C11945AA3}">
      <dgm:prSet/>
      <dgm:spPr/>
      <dgm:t>
        <a:bodyPr/>
        <a:lstStyle/>
        <a:p>
          <a:endParaRPr lang="en-US" b="1"/>
        </a:p>
      </dgm:t>
    </dgm:pt>
    <dgm:pt modelId="{FCC8EE34-6799-424C-94BD-78C0CC5F2A8A}">
      <dgm:prSet/>
      <dgm:spPr>
        <a:solidFill>
          <a:srgbClr val="00B050"/>
        </a:solidFill>
      </dgm:spPr>
      <dgm:t>
        <a:bodyPr/>
        <a:lstStyle/>
        <a:p>
          <a:pPr rtl="0"/>
          <a:r>
            <a:rPr lang="en-US" b="1" dirty="0" smtClean="0"/>
            <a:t>C50.111 – Malignant neoplasm of central portion of right female breast</a:t>
          </a:r>
          <a:endParaRPr lang="en-US" b="1" dirty="0"/>
        </a:p>
      </dgm:t>
      <dgm:extLst>
        <a:ext uri="{E40237B7-FDA0-4F09-8148-C483321AD2D9}">
          <dgm14:cNvPr xmlns:dgm14="http://schemas.microsoft.com/office/drawing/2010/diagram" xmlns="" id="0" name="" descr="E86.0 – Dehydration&#10;G89.3 – Neoplasm related pain (acute) (chronic)&#10;C50.111 – Malignant neoplasm of central portion of right female breast&#10;C79.31 – Secondary malignant neoplasm of brain&#10;C78.7 – Secondary malignant neoplasm of liver and intrahepatic bile duct&#10;"/>
        </a:ext>
      </dgm:extLst>
    </dgm:pt>
    <dgm:pt modelId="{66A6CDDA-109B-4A9D-9771-CD11074BD87D}" type="parTrans" cxnId="{158C591C-606C-4036-9204-C79094D676B7}">
      <dgm:prSet/>
      <dgm:spPr/>
      <dgm:t>
        <a:bodyPr/>
        <a:lstStyle/>
        <a:p>
          <a:endParaRPr lang="en-US" b="1"/>
        </a:p>
      </dgm:t>
    </dgm:pt>
    <dgm:pt modelId="{590924D3-F1F9-42A8-9A08-9C280CB0D957}" type="sibTrans" cxnId="{158C591C-606C-4036-9204-C79094D676B7}">
      <dgm:prSet/>
      <dgm:spPr/>
      <dgm:t>
        <a:bodyPr/>
        <a:lstStyle/>
        <a:p>
          <a:endParaRPr lang="en-US" b="1"/>
        </a:p>
      </dgm:t>
    </dgm:pt>
    <dgm:pt modelId="{E681D83A-E3BB-415E-9290-F8CF2B7A6B1A}">
      <dgm:prSet/>
      <dgm:spPr>
        <a:solidFill>
          <a:srgbClr val="00B050"/>
        </a:solidFill>
      </dgm:spPr>
      <dgm:t>
        <a:bodyPr/>
        <a:lstStyle/>
        <a:p>
          <a:pPr rtl="0"/>
          <a:r>
            <a:rPr lang="en-US" b="1" dirty="0" smtClean="0"/>
            <a:t>C79.31 – Secondary malignant neoplasm of brain</a:t>
          </a:r>
          <a:endParaRPr lang="en-US" b="1" dirty="0"/>
        </a:p>
      </dgm:t>
      <dgm:extLst>
        <a:ext uri="{E40237B7-FDA0-4F09-8148-C483321AD2D9}">
          <dgm14:cNvPr xmlns:dgm14="http://schemas.microsoft.com/office/drawing/2010/diagram" xmlns="" id="0" name="" descr="E86.0 – Dehydration&#10;G89.3 – Neoplasm related pain (acute) (chronic)&#10;C50.111 – Malignant neoplasm of central portion of right female breast&#10;C79.31 – Secondary malignant neoplasm of brain&#10;C78.7 – Secondary malignant neoplasm of liver and intrahepatic bile duct&#10;"/>
        </a:ext>
      </dgm:extLst>
    </dgm:pt>
    <dgm:pt modelId="{C04F38B6-197D-412E-BDDA-FB3FEC19E9A2}" type="parTrans" cxnId="{DF9566C7-AA32-4371-A27B-02BA6ED77E7B}">
      <dgm:prSet/>
      <dgm:spPr/>
      <dgm:t>
        <a:bodyPr/>
        <a:lstStyle/>
        <a:p>
          <a:endParaRPr lang="en-US" b="1"/>
        </a:p>
      </dgm:t>
    </dgm:pt>
    <dgm:pt modelId="{7DDA7088-1F08-493E-A28B-808F4E139DBF}" type="sibTrans" cxnId="{DF9566C7-AA32-4371-A27B-02BA6ED77E7B}">
      <dgm:prSet/>
      <dgm:spPr/>
      <dgm:t>
        <a:bodyPr/>
        <a:lstStyle/>
        <a:p>
          <a:endParaRPr lang="en-US" b="1"/>
        </a:p>
      </dgm:t>
    </dgm:pt>
    <dgm:pt modelId="{9F9EED36-77FF-41EB-959D-BFAA2B631D06}">
      <dgm:prSet/>
      <dgm:spPr>
        <a:solidFill>
          <a:srgbClr val="00B050"/>
        </a:solidFill>
      </dgm:spPr>
      <dgm:t>
        <a:bodyPr/>
        <a:lstStyle/>
        <a:p>
          <a:pPr rtl="0"/>
          <a:r>
            <a:rPr lang="en-US" b="1" dirty="0" smtClean="0"/>
            <a:t>C78.7 – Secondary malignant neoplasm of liver and intrahepatic bile duct</a:t>
          </a:r>
          <a:endParaRPr lang="en-US" b="1" dirty="0"/>
        </a:p>
      </dgm:t>
      <dgm:extLst>
        <a:ext uri="{E40237B7-FDA0-4F09-8148-C483321AD2D9}">
          <dgm14:cNvPr xmlns:dgm14="http://schemas.microsoft.com/office/drawing/2010/diagram" xmlns="" id="0" name="" descr="E86.0 – Dehydration&#10;G89.3 – Neoplasm related pain (acute) (chronic)&#10;C50.111 – Malignant neoplasm of central portion of right female breast&#10;C79.31 – Secondary malignant neoplasm of brain&#10;C78.7 – Secondary malignant neoplasm of liver and intrahepatic bile duct&#10;"/>
        </a:ext>
      </dgm:extLst>
    </dgm:pt>
    <dgm:pt modelId="{7AC7CDE3-EE46-4293-ADC6-32DA11405821}" type="parTrans" cxnId="{115F7580-EF0D-453F-A4D5-948869186F90}">
      <dgm:prSet/>
      <dgm:spPr/>
      <dgm:t>
        <a:bodyPr/>
        <a:lstStyle/>
        <a:p>
          <a:endParaRPr lang="en-US" b="1"/>
        </a:p>
      </dgm:t>
    </dgm:pt>
    <dgm:pt modelId="{B9CB615F-2214-4D63-9394-486586C573D0}" type="sibTrans" cxnId="{115F7580-EF0D-453F-A4D5-948869186F90}">
      <dgm:prSet/>
      <dgm:spPr/>
      <dgm:t>
        <a:bodyPr/>
        <a:lstStyle/>
        <a:p>
          <a:endParaRPr lang="en-US" b="1"/>
        </a:p>
      </dgm:t>
    </dgm:pt>
    <dgm:pt modelId="{797A6F84-E137-4496-A655-E66465A65539}" type="pres">
      <dgm:prSet presAssocID="{CA75DC57-4089-4412-B61B-13BE57798227}" presName="diagram" presStyleCnt="0">
        <dgm:presLayoutVars>
          <dgm:dir/>
          <dgm:resizeHandles val="exact"/>
        </dgm:presLayoutVars>
      </dgm:prSet>
      <dgm:spPr/>
      <dgm:t>
        <a:bodyPr/>
        <a:lstStyle/>
        <a:p>
          <a:endParaRPr lang="en-US"/>
        </a:p>
      </dgm:t>
    </dgm:pt>
    <dgm:pt modelId="{D0ED0077-A220-498C-AD44-5C56F44D6C53}" type="pres">
      <dgm:prSet presAssocID="{6B690F54-C88F-4CF8-9B40-20B64C6AC488}" presName="node" presStyleLbl="node1" presStyleIdx="0" presStyleCnt="5">
        <dgm:presLayoutVars>
          <dgm:bulletEnabled val="1"/>
        </dgm:presLayoutVars>
      </dgm:prSet>
      <dgm:spPr/>
      <dgm:t>
        <a:bodyPr/>
        <a:lstStyle/>
        <a:p>
          <a:endParaRPr lang="en-US"/>
        </a:p>
      </dgm:t>
    </dgm:pt>
    <dgm:pt modelId="{F4A5DE24-AA95-4C01-AD98-6ECD28767BED}" type="pres">
      <dgm:prSet presAssocID="{ACBAD8F9-DDC6-44ED-9E3D-B59894A09264}" presName="sibTrans" presStyleCnt="0"/>
      <dgm:spPr/>
    </dgm:pt>
    <dgm:pt modelId="{C819FEC2-F406-4A4A-90F4-72FE4170ED80}" type="pres">
      <dgm:prSet presAssocID="{15AC72A4-D173-426F-A7CC-0B9DBDD8DE70}" presName="node" presStyleLbl="node1" presStyleIdx="1" presStyleCnt="5">
        <dgm:presLayoutVars>
          <dgm:bulletEnabled val="1"/>
        </dgm:presLayoutVars>
      </dgm:prSet>
      <dgm:spPr/>
      <dgm:t>
        <a:bodyPr/>
        <a:lstStyle/>
        <a:p>
          <a:endParaRPr lang="en-US"/>
        </a:p>
      </dgm:t>
    </dgm:pt>
    <dgm:pt modelId="{8454F19E-06B3-479A-BA1F-82E77795066E}" type="pres">
      <dgm:prSet presAssocID="{1123C5F5-F546-4CED-9ADF-69E6413D1072}" presName="sibTrans" presStyleCnt="0"/>
      <dgm:spPr/>
    </dgm:pt>
    <dgm:pt modelId="{60908521-6BDD-4EE3-A5A4-9E72297859F3}" type="pres">
      <dgm:prSet presAssocID="{FCC8EE34-6799-424C-94BD-78C0CC5F2A8A}" presName="node" presStyleLbl="node1" presStyleIdx="2" presStyleCnt="5">
        <dgm:presLayoutVars>
          <dgm:bulletEnabled val="1"/>
        </dgm:presLayoutVars>
      </dgm:prSet>
      <dgm:spPr/>
      <dgm:t>
        <a:bodyPr/>
        <a:lstStyle/>
        <a:p>
          <a:endParaRPr lang="en-US"/>
        </a:p>
      </dgm:t>
    </dgm:pt>
    <dgm:pt modelId="{9389E88F-F470-4F5C-BF56-5DAFEB7D63EE}" type="pres">
      <dgm:prSet presAssocID="{590924D3-F1F9-42A8-9A08-9C280CB0D957}" presName="sibTrans" presStyleCnt="0"/>
      <dgm:spPr/>
    </dgm:pt>
    <dgm:pt modelId="{6E53B0AA-D531-4798-89AD-2AB6113C5284}" type="pres">
      <dgm:prSet presAssocID="{E681D83A-E3BB-415E-9290-F8CF2B7A6B1A}" presName="node" presStyleLbl="node1" presStyleIdx="3" presStyleCnt="5">
        <dgm:presLayoutVars>
          <dgm:bulletEnabled val="1"/>
        </dgm:presLayoutVars>
      </dgm:prSet>
      <dgm:spPr/>
      <dgm:t>
        <a:bodyPr/>
        <a:lstStyle/>
        <a:p>
          <a:endParaRPr lang="en-US"/>
        </a:p>
      </dgm:t>
    </dgm:pt>
    <dgm:pt modelId="{DCF4B427-BFBD-4982-99B0-559FD40723A3}" type="pres">
      <dgm:prSet presAssocID="{7DDA7088-1F08-493E-A28B-808F4E139DBF}" presName="sibTrans" presStyleCnt="0"/>
      <dgm:spPr/>
    </dgm:pt>
    <dgm:pt modelId="{971CDF63-6839-4672-9057-5DED6F73D053}" type="pres">
      <dgm:prSet presAssocID="{9F9EED36-77FF-41EB-959D-BFAA2B631D06}" presName="node" presStyleLbl="node1" presStyleIdx="4" presStyleCnt="5">
        <dgm:presLayoutVars>
          <dgm:bulletEnabled val="1"/>
        </dgm:presLayoutVars>
      </dgm:prSet>
      <dgm:spPr/>
      <dgm:t>
        <a:bodyPr/>
        <a:lstStyle/>
        <a:p>
          <a:endParaRPr lang="en-US"/>
        </a:p>
      </dgm:t>
    </dgm:pt>
  </dgm:ptLst>
  <dgm:cxnLst>
    <dgm:cxn modelId="{833F7C7C-B44C-48C0-A6EA-1B60A89A83EF}" type="presOf" srcId="{E681D83A-E3BB-415E-9290-F8CF2B7A6B1A}" destId="{6E53B0AA-D531-4798-89AD-2AB6113C5284}" srcOrd="0" destOrd="0" presId="urn:microsoft.com/office/officeart/2005/8/layout/default#6"/>
    <dgm:cxn modelId="{DF9566C7-AA32-4371-A27B-02BA6ED77E7B}" srcId="{CA75DC57-4089-4412-B61B-13BE57798227}" destId="{E681D83A-E3BB-415E-9290-F8CF2B7A6B1A}" srcOrd="3" destOrd="0" parTransId="{C04F38B6-197D-412E-BDDA-FB3FEC19E9A2}" sibTransId="{7DDA7088-1F08-493E-A28B-808F4E139DBF}"/>
    <dgm:cxn modelId="{B582CFC9-F898-4895-A3C5-76278768CEAB}" type="presOf" srcId="{15AC72A4-D173-426F-A7CC-0B9DBDD8DE70}" destId="{C819FEC2-F406-4A4A-90F4-72FE4170ED80}" srcOrd="0" destOrd="0" presId="urn:microsoft.com/office/officeart/2005/8/layout/default#6"/>
    <dgm:cxn modelId="{362A6E89-3485-4D85-B08E-145715A3BBC9}" type="presOf" srcId="{6B690F54-C88F-4CF8-9B40-20B64C6AC488}" destId="{D0ED0077-A220-498C-AD44-5C56F44D6C53}" srcOrd="0" destOrd="0" presId="urn:microsoft.com/office/officeart/2005/8/layout/default#6"/>
    <dgm:cxn modelId="{158C591C-606C-4036-9204-C79094D676B7}" srcId="{CA75DC57-4089-4412-B61B-13BE57798227}" destId="{FCC8EE34-6799-424C-94BD-78C0CC5F2A8A}" srcOrd="2" destOrd="0" parTransId="{66A6CDDA-109B-4A9D-9771-CD11074BD87D}" sibTransId="{590924D3-F1F9-42A8-9A08-9C280CB0D957}"/>
    <dgm:cxn modelId="{58DEDCAB-5D10-4DD8-B613-438C31D74D06}" srcId="{CA75DC57-4089-4412-B61B-13BE57798227}" destId="{6B690F54-C88F-4CF8-9B40-20B64C6AC488}" srcOrd="0" destOrd="0" parTransId="{95B28553-1E60-47D5-8644-A174FBF7A447}" sibTransId="{ACBAD8F9-DDC6-44ED-9E3D-B59894A09264}"/>
    <dgm:cxn modelId="{C28BDF33-701E-49CE-8F2E-73AF9932B060}" type="presOf" srcId="{9F9EED36-77FF-41EB-959D-BFAA2B631D06}" destId="{971CDF63-6839-4672-9057-5DED6F73D053}" srcOrd="0" destOrd="0" presId="urn:microsoft.com/office/officeart/2005/8/layout/default#6"/>
    <dgm:cxn modelId="{0B2663E8-1DB7-46F3-85FA-A98FFBB9CF8F}" type="presOf" srcId="{CA75DC57-4089-4412-B61B-13BE57798227}" destId="{797A6F84-E137-4496-A655-E66465A65539}" srcOrd="0" destOrd="0" presId="urn:microsoft.com/office/officeart/2005/8/layout/default#6"/>
    <dgm:cxn modelId="{0F0A7899-4E01-465B-899E-F98C11945AA3}" srcId="{CA75DC57-4089-4412-B61B-13BE57798227}" destId="{15AC72A4-D173-426F-A7CC-0B9DBDD8DE70}" srcOrd="1" destOrd="0" parTransId="{0800C43D-03B7-46F7-9FC0-DF304DAEE6EB}" sibTransId="{1123C5F5-F546-4CED-9ADF-69E6413D1072}"/>
    <dgm:cxn modelId="{8D9B0054-131A-4DFB-9D2E-7F3220766129}" type="presOf" srcId="{FCC8EE34-6799-424C-94BD-78C0CC5F2A8A}" destId="{60908521-6BDD-4EE3-A5A4-9E72297859F3}" srcOrd="0" destOrd="0" presId="urn:microsoft.com/office/officeart/2005/8/layout/default#6"/>
    <dgm:cxn modelId="{115F7580-EF0D-453F-A4D5-948869186F90}" srcId="{CA75DC57-4089-4412-B61B-13BE57798227}" destId="{9F9EED36-77FF-41EB-959D-BFAA2B631D06}" srcOrd="4" destOrd="0" parTransId="{7AC7CDE3-EE46-4293-ADC6-32DA11405821}" sibTransId="{B9CB615F-2214-4D63-9394-486586C573D0}"/>
    <dgm:cxn modelId="{AB929B0B-0352-430F-A189-734703D35434}" type="presParOf" srcId="{797A6F84-E137-4496-A655-E66465A65539}" destId="{D0ED0077-A220-498C-AD44-5C56F44D6C53}" srcOrd="0" destOrd="0" presId="urn:microsoft.com/office/officeart/2005/8/layout/default#6"/>
    <dgm:cxn modelId="{720F15C4-7480-4B25-924F-4D6DBCB6EA6A}" type="presParOf" srcId="{797A6F84-E137-4496-A655-E66465A65539}" destId="{F4A5DE24-AA95-4C01-AD98-6ECD28767BED}" srcOrd="1" destOrd="0" presId="urn:microsoft.com/office/officeart/2005/8/layout/default#6"/>
    <dgm:cxn modelId="{3E5F7376-1501-4866-84A0-4DA3FCE378E1}" type="presParOf" srcId="{797A6F84-E137-4496-A655-E66465A65539}" destId="{C819FEC2-F406-4A4A-90F4-72FE4170ED80}" srcOrd="2" destOrd="0" presId="urn:microsoft.com/office/officeart/2005/8/layout/default#6"/>
    <dgm:cxn modelId="{AAC6BABD-F86F-4EF7-801A-F2D91F306061}" type="presParOf" srcId="{797A6F84-E137-4496-A655-E66465A65539}" destId="{8454F19E-06B3-479A-BA1F-82E77795066E}" srcOrd="3" destOrd="0" presId="urn:microsoft.com/office/officeart/2005/8/layout/default#6"/>
    <dgm:cxn modelId="{766BE8BB-A7FF-4BFF-BC33-BD8445143945}" type="presParOf" srcId="{797A6F84-E137-4496-A655-E66465A65539}" destId="{60908521-6BDD-4EE3-A5A4-9E72297859F3}" srcOrd="4" destOrd="0" presId="urn:microsoft.com/office/officeart/2005/8/layout/default#6"/>
    <dgm:cxn modelId="{0EF34258-071B-4A0E-A016-E81D5132B295}" type="presParOf" srcId="{797A6F84-E137-4496-A655-E66465A65539}" destId="{9389E88F-F470-4F5C-BF56-5DAFEB7D63EE}" srcOrd="5" destOrd="0" presId="urn:microsoft.com/office/officeart/2005/8/layout/default#6"/>
    <dgm:cxn modelId="{F383642E-E4CC-4ECF-8853-A4A139FB317D}" type="presParOf" srcId="{797A6F84-E137-4496-A655-E66465A65539}" destId="{6E53B0AA-D531-4798-89AD-2AB6113C5284}" srcOrd="6" destOrd="0" presId="urn:microsoft.com/office/officeart/2005/8/layout/default#6"/>
    <dgm:cxn modelId="{19A7286B-E307-4A68-A2E8-39063ED83CEF}" type="presParOf" srcId="{797A6F84-E137-4496-A655-E66465A65539}" destId="{DCF4B427-BFBD-4982-99B0-559FD40723A3}" srcOrd="7" destOrd="0" presId="urn:microsoft.com/office/officeart/2005/8/layout/default#6"/>
    <dgm:cxn modelId="{1B3C228A-A4D8-4687-9695-5F742A0FAD07}" type="presParOf" srcId="{797A6F84-E137-4496-A655-E66465A65539}" destId="{971CDF63-6839-4672-9057-5DED6F73D053}" srcOrd="8" destOrd="0" presId="urn:microsoft.com/office/officeart/2005/8/layout/default#6"/>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F30C12-25BA-424D-B19A-9C49D292EB2B}" type="doc">
      <dgm:prSet loTypeId="urn:microsoft.com/office/officeart/2005/8/layout/default#2" loCatId="list" qsTypeId="urn:microsoft.com/office/officeart/2005/8/quickstyle/3d1" qsCatId="3D" csTypeId="urn:microsoft.com/office/officeart/2005/8/colors/accent1_2" csCatId="accent1" phldr="1"/>
      <dgm:spPr/>
      <dgm:t>
        <a:bodyPr/>
        <a:lstStyle/>
        <a:p>
          <a:endParaRPr lang="en-US"/>
        </a:p>
      </dgm:t>
    </dgm:pt>
    <dgm:pt modelId="{230931EE-0EDC-466C-B87B-00A67F2CD5C6}">
      <dgm:prSet custT="1"/>
      <dgm:spPr>
        <a:solidFill>
          <a:schemeClr val="accent1">
            <a:lumMod val="75000"/>
          </a:schemeClr>
        </a:solidFill>
      </dgm:spPr>
      <dgm:t>
        <a:bodyPr/>
        <a:lstStyle/>
        <a:p>
          <a:pPr rtl="0"/>
          <a:r>
            <a:rPr lang="en-US" sz="3200" b="1" dirty="0" smtClean="0">
              <a:effectLst>
                <a:outerShdw blurRad="38100" dist="38100" dir="2700000" algn="tl">
                  <a:srgbClr val="000000">
                    <a:alpha val="43137"/>
                  </a:srgbClr>
                </a:outerShdw>
              </a:effectLst>
            </a:rPr>
            <a:t>Chapters 3 &amp; 4 swapped in ICD-10-CM compared to ICD-9-CM</a:t>
          </a:r>
          <a:endParaRPr lang="en-US" sz="32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Chapters 3 &amp; 4 swapped in ICD-10-CM compared to ICD-9-CM&#10;Guidelines reserved for future expansion &#10;"/>
        </a:ext>
      </dgm:extLst>
    </dgm:pt>
    <dgm:pt modelId="{12053069-087C-4342-B250-E56F108A53A0}" type="parTrans" cxnId="{F3E5EE36-28F2-47D5-88C8-20AF954A6A47}">
      <dgm:prSet/>
      <dgm:spPr/>
      <dgm:t>
        <a:bodyPr/>
        <a:lstStyle/>
        <a:p>
          <a:endParaRPr lang="en-US" sz="3200" b="1">
            <a:effectLst>
              <a:outerShdw blurRad="38100" dist="38100" dir="2700000" algn="tl">
                <a:srgbClr val="000000">
                  <a:alpha val="43137"/>
                </a:srgbClr>
              </a:outerShdw>
            </a:effectLst>
          </a:endParaRPr>
        </a:p>
      </dgm:t>
    </dgm:pt>
    <dgm:pt modelId="{F98D158E-D827-463D-819D-18D64DDC89DD}" type="sibTrans" cxnId="{F3E5EE36-28F2-47D5-88C8-20AF954A6A47}">
      <dgm:prSet/>
      <dgm:spPr/>
      <dgm:t>
        <a:bodyPr/>
        <a:lstStyle/>
        <a:p>
          <a:endParaRPr lang="en-US" sz="3200" b="1">
            <a:effectLst>
              <a:outerShdw blurRad="38100" dist="38100" dir="2700000" algn="tl">
                <a:srgbClr val="000000">
                  <a:alpha val="43137"/>
                </a:srgbClr>
              </a:outerShdw>
            </a:effectLst>
          </a:endParaRPr>
        </a:p>
      </dgm:t>
    </dgm:pt>
    <dgm:pt modelId="{51E0F8C8-7083-415D-BAE8-E68F817FEB86}">
      <dgm:prSet custT="1"/>
      <dgm:spPr>
        <a:solidFill>
          <a:schemeClr val="accent1">
            <a:lumMod val="75000"/>
          </a:schemeClr>
        </a:solidFill>
      </dgm:spPr>
      <dgm:t>
        <a:bodyPr/>
        <a:lstStyle/>
        <a:p>
          <a:pPr rtl="0"/>
          <a:r>
            <a:rPr lang="en-US" sz="3200" b="1" dirty="0" smtClean="0">
              <a:effectLst>
                <a:outerShdw blurRad="38100" dist="38100" dir="2700000" algn="tl">
                  <a:srgbClr val="000000">
                    <a:alpha val="43137"/>
                  </a:srgbClr>
                </a:outerShdw>
              </a:effectLst>
            </a:rPr>
            <a:t>Guidelines reserved for future expansion </a:t>
          </a:r>
          <a:endParaRPr lang="en-US" sz="32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xmlns="" id="0" name="" descr="Chapters 3 &amp; 4 swapped in ICD-10-CM compared to ICD-9-CM&#10;Guidelines reserved for future expansion &#10;"/>
        </a:ext>
      </dgm:extLst>
    </dgm:pt>
    <dgm:pt modelId="{6F027C7F-77FA-469C-B7DD-6AF7A7F32DD9}" type="parTrans" cxnId="{45733B60-4E22-468D-8C5E-2C147DA12F15}">
      <dgm:prSet/>
      <dgm:spPr/>
      <dgm:t>
        <a:bodyPr/>
        <a:lstStyle/>
        <a:p>
          <a:endParaRPr lang="en-US" sz="3200" b="1">
            <a:effectLst>
              <a:outerShdw blurRad="38100" dist="38100" dir="2700000" algn="tl">
                <a:srgbClr val="000000">
                  <a:alpha val="43137"/>
                </a:srgbClr>
              </a:outerShdw>
            </a:effectLst>
          </a:endParaRPr>
        </a:p>
      </dgm:t>
    </dgm:pt>
    <dgm:pt modelId="{1E55CBC8-FE69-4AE9-8EBD-B87FCE4E3893}" type="sibTrans" cxnId="{45733B60-4E22-468D-8C5E-2C147DA12F15}">
      <dgm:prSet/>
      <dgm:spPr/>
      <dgm:t>
        <a:bodyPr/>
        <a:lstStyle/>
        <a:p>
          <a:endParaRPr lang="en-US" sz="3200" b="1">
            <a:effectLst>
              <a:outerShdw blurRad="38100" dist="38100" dir="2700000" algn="tl">
                <a:srgbClr val="000000">
                  <a:alpha val="43137"/>
                </a:srgbClr>
              </a:outerShdw>
            </a:effectLst>
          </a:endParaRPr>
        </a:p>
      </dgm:t>
    </dgm:pt>
    <dgm:pt modelId="{84F9E0D3-09A9-48D5-BDAB-2D68EF1C6A3F}" type="pres">
      <dgm:prSet presAssocID="{FFF30C12-25BA-424D-B19A-9C49D292EB2B}" presName="diagram" presStyleCnt="0">
        <dgm:presLayoutVars>
          <dgm:dir/>
          <dgm:resizeHandles val="exact"/>
        </dgm:presLayoutVars>
      </dgm:prSet>
      <dgm:spPr/>
      <dgm:t>
        <a:bodyPr/>
        <a:lstStyle/>
        <a:p>
          <a:endParaRPr lang="en-US"/>
        </a:p>
      </dgm:t>
    </dgm:pt>
    <dgm:pt modelId="{DC1334E8-04CA-487D-A95B-495CF9B2EC5B}" type="pres">
      <dgm:prSet presAssocID="{230931EE-0EDC-466C-B87B-00A67F2CD5C6}" presName="node" presStyleLbl="node1" presStyleIdx="0" presStyleCnt="2" custScaleY="124091">
        <dgm:presLayoutVars>
          <dgm:bulletEnabled val="1"/>
        </dgm:presLayoutVars>
      </dgm:prSet>
      <dgm:spPr/>
      <dgm:t>
        <a:bodyPr/>
        <a:lstStyle/>
        <a:p>
          <a:endParaRPr lang="en-US"/>
        </a:p>
      </dgm:t>
    </dgm:pt>
    <dgm:pt modelId="{4880026D-B780-4839-9CEC-DA20FC11A6D5}" type="pres">
      <dgm:prSet presAssocID="{F98D158E-D827-463D-819D-18D64DDC89DD}" presName="sibTrans" presStyleCnt="0"/>
      <dgm:spPr/>
      <dgm:t>
        <a:bodyPr/>
        <a:lstStyle/>
        <a:p>
          <a:endParaRPr lang="en-US"/>
        </a:p>
      </dgm:t>
    </dgm:pt>
    <dgm:pt modelId="{4EA1B6A8-92C4-46D4-B274-56904E9F32A8}" type="pres">
      <dgm:prSet presAssocID="{51E0F8C8-7083-415D-BAE8-E68F817FEB86}" presName="node" presStyleLbl="node1" presStyleIdx="1" presStyleCnt="2" custScaleY="124091">
        <dgm:presLayoutVars>
          <dgm:bulletEnabled val="1"/>
        </dgm:presLayoutVars>
      </dgm:prSet>
      <dgm:spPr/>
      <dgm:t>
        <a:bodyPr/>
        <a:lstStyle/>
        <a:p>
          <a:endParaRPr lang="en-US"/>
        </a:p>
      </dgm:t>
    </dgm:pt>
  </dgm:ptLst>
  <dgm:cxnLst>
    <dgm:cxn modelId="{C1C9A357-D209-44A3-B09A-55FCB6948DD2}" type="presOf" srcId="{230931EE-0EDC-466C-B87B-00A67F2CD5C6}" destId="{DC1334E8-04CA-487D-A95B-495CF9B2EC5B}" srcOrd="0" destOrd="0" presId="urn:microsoft.com/office/officeart/2005/8/layout/default#2"/>
    <dgm:cxn modelId="{F3E5EE36-28F2-47D5-88C8-20AF954A6A47}" srcId="{FFF30C12-25BA-424D-B19A-9C49D292EB2B}" destId="{230931EE-0EDC-466C-B87B-00A67F2CD5C6}" srcOrd="0" destOrd="0" parTransId="{12053069-087C-4342-B250-E56F108A53A0}" sibTransId="{F98D158E-D827-463D-819D-18D64DDC89DD}"/>
    <dgm:cxn modelId="{5658350A-6F96-400C-8E37-E245D11BB91B}" type="presOf" srcId="{51E0F8C8-7083-415D-BAE8-E68F817FEB86}" destId="{4EA1B6A8-92C4-46D4-B274-56904E9F32A8}" srcOrd="0" destOrd="0" presId="urn:microsoft.com/office/officeart/2005/8/layout/default#2"/>
    <dgm:cxn modelId="{45733B60-4E22-468D-8C5E-2C147DA12F15}" srcId="{FFF30C12-25BA-424D-B19A-9C49D292EB2B}" destId="{51E0F8C8-7083-415D-BAE8-E68F817FEB86}" srcOrd="1" destOrd="0" parTransId="{6F027C7F-77FA-469C-B7DD-6AF7A7F32DD9}" sibTransId="{1E55CBC8-FE69-4AE9-8EBD-B87FCE4E3893}"/>
    <dgm:cxn modelId="{3A17487D-C3B6-4F5D-99A8-74270A71F2C3}" type="presOf" srcId="{FFF30C12-25BA-424D-B19A-9C49D292EB2B}" destId="{84F9E0D3-09A9-48D5-BDAB-2D68EF1C6A3F}" srcOrd="0" destOrd="0" presId="urn:microsoft.com/office/officeart/2005/8/layout/default#2"/>
    <dgm:cxn modelId="{BC905749-69FD-4A09-B42D-64218A89BD7D}" type="presParOf" srcId="{84F9E0D3-09A9-48D5-BDAB-2D68EF1C6A3F}" destId="{DC1334E8-04CA-487D-A95B-495CF9B2EC5B}" srcOrd="0" destOrd="0" presId="urn:microsoft.com/office/officeart/2005/8/layout/default#2"/>
    <dgm:cxn modelId="{5A8F8CA8-D386-4BBE-AAA2-6DE0355363D2}" type="presParOf" srcId="{84F9E0D3-09A9-48D5-BDAB-2D68EF1C6A3F}" destId="{4880026D-B780-4839-9CEC-DA20FC11A6D5}" srcOrd="1" destOrd="0" presId="urn:microsoft.com/office/officeart/2005/8/layout/default#2"/>
    <dgm:cxn modelId="{79FB7702-4B8D-4AAD-809E-7DD67527E49F}" type="presParOf" srcId="{84F9E0D3-09A9-48D5-BDAB-2D68EF1C6A3F}" destId="{4EA1B6A8-92C4-46D4-B274-56904E9F32A8}" srcOrd="2" destOrd="0" presId="urn:microsoft.com/office/officeart/2005/8/layout/defaul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876CC5-0E53-4ADE-B4FF-FDD89E4DFABE}">
      <dsp:nvSpPr>
        <dsp:cNvPr id="0" name=""/>
        <dsp:cNvSpPr/>
      </dsp:nvSpPr>
      <dsp:spPr>
        <a:xfrm>
          <a:off x="1259699" y="2418"/>
          <a:ext cx="2205000" cy="1596181"/>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rtl="0">
            <a:lnSpc>
              <a:spcPct val="90000"/>
            </a:lnSpc>
            <a:spcBef>
              <a:spcPct val="0"/>
            </a:spcBef>
            <a:spcAft>
              <a:spcPct val="35000"/>
            </a:spcAft>
          </a:pPr>
          <a:r>
            <a:rPr lang="en-US" sz="3400" b="1" kern="1200" dirty="0" smtClean="0">
              <a:effectLst>
                <a:outerShdw blurRad="38100" dist="38100" dir="2700000" algn="tl">
                  <a:srgbClr val="000000">
                    <a:alpha val="43137"/>
                  </a:srgbClr>
                </a:outerShdw>
              </a:effectLst>
            </a:rPr>
            <a:t>Organized similarly to ICD-9-CM</a:t>
          </a:r>
          <a:endParaRPr lang="en-US" sz="3400" b="1" kern="1200" dirty="0">
            <a:effectLst>
              <a:outerShdw blurRad="38100" dist="38100" dir="2700000" algn="tl">
                <a:srgbClr val="000000">
                  <a:alpha val="43137"/>
                </a:srgbClr>
              </a:outerShdw>
            </a:effectLst>
          </a:endParaRPr>
        </a:p>
      </dsp:txBody>
      <dsp:txXfrm>
        <a:off x="1259699" y="2418"/>
        <a:ext cx="2205000" cy="1596181"/>
      </dsp:txXfrm>
    </dsp:sp>
    <dsp:sp modelId="{F6C2F7F3-52C8-4175-9569-3EA45933D695}">
      <dsp:nvSpPr>
        <dsp:cNvPr id="0" name=""/>
        <dsp:cNvSpPr/>
      </dsp:nvSpPr>
      <dsp:spPr>
        <a:xfrm>
          <a:off x="337199" y="1678409"/>
          <a:ext cx="4050000" cy="1596181"/>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rtl="0">
            <a:lnSpc>
              <a:spcPct val="90000"/>
            </a:lnSpc>
            <a:spcBef>
              <a:spcPct val="0"/>
            </a:spcBef>
            <a:spcAft>
              <a:spcPct val="35000"/>
            </a:spcAft>
          </a:pPr>
          <a:r>
            <a:rPr lang="en-US" sz="3400" b="1" kern="1200" dirty="0" smtClean="0">
              <a:effectLst>
                <a:outerShdw blurRad="38100" dist="38100" dir="2700000" algn="tl">
                  <a:srgbClr val="000000">
                    <a:alpha val="43137"/>
                  </a:srgbClr>
                </a:outerShdw>
              </a:effectLst>
            </a:rPr>
            <a:t>Sepsis replaces septicemia </a:t>
          </a:r>
          <a:r>
            <a:rPr lang="en-US" sz="3400" b="1" kern="1200" smtClean="0">
              <a:effectLst>
                <a:outerShdw blurRad="38100" dist="38100" dir="2700000" algn="tl">
                  <a:srgbClr val="000000">
                    <a:alpha val="43137"/>
                  </a:srgbClr>
                </a:outerShdw>
              </a:effectLst>
            </a:rPr>
            <a:t>throughout chapter </a:t>
          </a:r>
          <a:r>
            <a:rPr lang="en-US" sz="3400" b="1" kern="1200" dirty="0" smtClean="0">
              <a:effectLst>
                <a:outerShdw blurRad="38100" dist="38100" dir="2700000" algn="tl">
                  <a:srgbClr val="000000">
                    <a:alpha val="43137"/>
                  </a:srgbClr>
                </a:outerShdw>
              </a:effectLst>
            </a:rPr>
            <a:t>1</a:t>
          </a:r>
          <a:endParaRPr lang="en-US" sz="3400" b="1" kern="1200" dirty="0">
            <a:effectLst>
              <a:outerShdw blurRad="38100" dist="38100" dir="2700000" algn="tl">
                <a:srgbClr val="000000">
                  <a:alpha val="43137"/>
                </a:srgbClr>
              </a:outerShdw>
            </a:effectLst>
          </a:endParaRPr>
        </a:p>
      </dsp:txBody>
      <dsp:txXfrm>
        <a:off x="337199" y="1678409"/>
        <a:ext cx="4050000" cy="1596181"/>
      </dsp:txXfrm>
    </dsp:sp>
    <dsp:sp modelId="{C8045BBB-7985-45ED-80F6-40E9A20F9451}">
      <dsp:nvSpPr>
        <dsp:cNvPr id="0" name=""/>
        <dsp:cNvSpPr/>
      </dsp:nvSpPr>
      <dsp:spPr>
        <a:xfrm>
          <a:off x="1237199" y="3354399"/>
          <a:ext cx="2250000" cy="1596181"/>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rtl="0">
            <a:lnSpc>
              <a:spcPct val="90000"/>
            </a:lnSpc>
            <a:spcBef>
              <a:spcPct val="0"/>
            </a:spcBef>
            <a:spcAft>
              <a:spcPct val="35000"/>
            </a:spcAft>
          </a:pPr>
          <a:r>
            <a:rPr lang="en-US" sz="3400" b="1" kern="1200" dirty="0" smtClean="0">
              <a:effectLst>
                <a:outerShdw blurRad="38100" dist="38100" dir="2700000" algn="tl">
                  <a:srgbClr val="000000">
                    <a:alpha val="43137"/>
                  </a:srgbClr>
                </a:outerShdw>
              </a:effectLst>
            </a:rPr>
            <a:t>No default code for “urosepsis”</a:t>
          </a:r>
          <a:endParaRPr lang="en-US" sz="3400" b="1" kern="1200" dirty="0">
            <a:effectLst>
              <a:outerShdw blurRad="38100" dist="38100" dir="2700000" algn="tl">
                <a:srgbClr val="000000">
                  <a:alpha val="43137"/>
                </a:srgbClr>
              </a:outerShdw>
            </a:effectLst>
          </a:endParaRPr>
        </a:p>
      </dsp:txBody>
      <dsp:txXfrm>
        <a:off x="1237199" y="3354399"/>
        <a:ext cx="2250000" cy="159618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7A9BB5-38A2-4AA7-88D6-F3BCB46876B1}">
      <dsp:nvSpPr>
        <dsp:cNvPr id="0" name=""/>
        <dsp:cNvSpPr/>
      </dsp:nvSpPr>
      <dsp:spPr>
        <a:xfrm>
          <a:off x="383381" y="4150"/>
          <a:ext cx="3707438" cy="92685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t>ICD-9</a:t>
          </a:r>
          <a:endParaRPr lang="en-US" sz="3600" b="1" kern="1200" dirty="0"/>
        </a:p>
      </dsp:txBody>
      <dsp:txXfrm>
        <a:off x="383381" y="4150"/>
        <a:ext cx="3707438" cy="926859"/>
      </dsp:txXfrm>
    </dsp:sp>
    <dsp:sp modelId="{72C08624-8493-4DE7-9179-0F7A51E0B676}">
      <dsp:nvSpPr>
        <dsp:cNvPr id="0" name=""/>
        <dsp:cNvSpPr/>
      </dsp:nvSpPr>
      <dsp:spPr>
        <a:xfrm rot="5400000">
          <a:off x="2170075" y="998035"/>
          <a:ext cx="134049" cy="134049"/>
        </a:xfrm>
        <a:prstGeom prst="rightArrow">
          <a:avLst>
            <a:gd name="adj1" fmla="val 667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3BCBE05-A187-4C03-A1D7-C458FBDD6471}">
      <dsp:nvSpPr>
        <dsp:cNvPr id="0" name=""/>
        <dsp:cNvSpPr/>
      </dsp:nvSpPr>
      <dsp:spPr>
        <a:xfrm>
          <a:off x="383381" y="1199110"/>
          <a:ext cx="3707438" cy="926859"/>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smtClean="0"/>
            <a:t>281.2 - Folate-deficiency anemia</a:t>
          </a:r>
          <a:endParaRPr lang="en-US" sz="2800" kern="1200" dirty="0"/>
        </a:p>
      </dsp:txBody>
      <dsp:txXfrm>
        <a:off x="383381" y="1199110"/>
        <a:ext cx="3707438" cy="926859"/>
      </dsp:txXfrm>
    </dsp:sp>
    <dsp:sp modelId="{62AEA683-7D12-4920-85C3-5326933115DE}">
      <dsp:nvSpPr>
        <dsp:cNvPr id="0" name=""/>
        <dsp:cNvSpPr/>
      </dsp:nvSpPr>
      <dsp:spPr>
        <a:xfrm>
          <a:off x="4519779" y="4150"/>
          <a:ext cx="3707438" cy="926859"/>
        </a:xfrm>
        <a:prstGeom prst="roundRect">
          <a:avLst>
            <a:gd name="adj" fmla="val 10000"/>
          </a:avLst>
        </a:prstGeom>
        <a:gradFill rotWithShape="0">
          <a:gsLst>
            <a:gs pos="0">
              <a:schemeClr val="accent3">
                <a:hueOff val="-2219996"/>
                <a:satOff val="-70588"/>
                <a:lumOff val="-10000"/>
                <a:alphaOff val="0"/>
                <a:shade val="51000"/>
                <a:satMod val="130000"/>
              </a:schemeClr>
            </a:gs>
            <a:gs pos="80000">
              <a:schemeClr val="accent3">
                <a:hueOff val="-2219996"/>
                <a:satOff val="-70588"/>
                <a:lumOff val="-10000"/>
                <a:alphaOff val="0"/>
                <a:shade val="93000"/>
                <a:satMod val="130000"/>
              </a:schemeClr>
            </a:gs>
            <a:gs pos="100000">
              <a:schemeClr val="accent3">
                <a:hueOff val="-2219996"/>
                <a:satOff val="-70588"/>
                <a:lumOff val="-10000"/>
                <a:alphaOff val="0"/>
                <a:shade val="94000"/>
                <a:satMod val="135000"/>
              </a:schemeClr>
            </a:gs>
          </a:gsLst>
          <a:lin ang="162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t>ICD-10</a:t>
          </a:r>
          <a:endParaRPr lang="en-US" sz="3600" b="1" kern="1200" dirty="0"/>
        </a:p>
      </dsp:txBody>
      <dsp:txXfrm>
        <a:off x="4519779" y="4150"/>
        <a:ext cx="3707438" cy="926859"/>
      </dsp:txXfrm>
    </dsp:sp>
    <dsp:sp modelId="{3273CD1C-C894-45F4-A1E5-CEB18606407B}">
      <dsp:nvSpPr>
        <dsp:cNvPr id="0" name=""/>
        <dsp:cNvSpPr/>
      </dsp:nvSpPr>
      <dsp:spPr>
        <a:xfrm rot="5400000">
          <a:off x="6306474" y="998035"/>
          <a:ext cx="134049" cy="134049"/>
        </a:xfrm>
        <a:prstGeom prst="rightArrow">
          <a:avLst>
            <a:gd name="adj1" fmla="val 66700"/>
            <a:gd name="adj2" fmla="val 50000"/>
          </a:avLst>
        </a:prstGeom>
        <a:solidFill>
          <a:schemeClr val="accent3">
            <a:hueOff val="-554999"/>
            <a:satOff val="-17647"/>
            <a:lumOff val="-250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C7C1C31-664F-41AB-82AE-8E13C59F4569}">
      <dsp:nvSpPr>
        <dsp:cNvPr id="0" name=""/>
        <dsp:cNvSpPr/>
      </dsp:nvSpPr>
      <dsp:spPr>
        <a:xfrm>
          <a:off x="4519779" y="1199110"/>
          <a:ext cx="3707438" cy="926859"/>
        </a:xfrm>
        <a:prstGeom prst="roundRect">
          <a:avLst>
            <a:gd name="adj" fmla="val 10000"/>
          </a:avLst>
        </a:prstGeom>
        <a:solidFill>
          <a:schemeClr val="accent3">
            <a:tint val="40000"/>
            <a:alpha val="90000"/>
            <a:hueOff val="-633573"/>
            <a:satOff val="-19332"/>
            <a:lumOff val="-1056"/>
            <a:alphaOff val="0"/>
          </a:schemeClr>
        </a:solidFill>
        <a:ln w="9525" cap="flat" cmpd="sng" algn="ctr">
          <a:solidFill>
            <a:schemeClr val="accent3">
              <a:tint val="40000"/>
              <a:alpha val="90000"/>
              <a:hueOff val="-633573"/>
              <a:satOff val="-19332"/>
              <a:lumOff val="-1056"/>
              <a:alphaOff val="0"/>
            </a:schemeClr>
          </a:solidFill>
          <a:prstDash val="solid"/>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smtClean="0"/>
            <a:t>D52.0 - Dietary </a:t>
          </a:r>
          <a:r>
            <a:rPr lang="en-US" sz="2800" kern="1200" dirty="0" smtClean="0"/>
            <a:t>folate deficiency anemia</a:t>
          </a:r>
          <a:endParaRPr lang="en-US" sz="2800" kern="1200" dirty="0"/>
        </a:p>
      </dsp:txBody>
      <dsp:txXfrm>
        <a:off x="4519779" y="1199110"/>
        <a:ext cx="3707438" cy="926859"/>
      </dsp:txXfrm>
    </dsp:sp>
    <dsp:sp modelId="{19D52E43-4C27-49B3-B873-570CB97343CC}">
      <dsp:nvSpPr>
        <dsp:cNvPr id="0" name=""/>
        <dsp:cNvSpPr/>
      </dsp:nvSpPr>
      <dsp:spPr>
        <a:xfrm rot="5400000">
          <a:off x="6306474" y="2192995"/>
          <a:ext cx="134049" cy="134049"/>
        </a:xfrm>
        <a:prstGeom prst="rightArrow">
          <a:avLst>
            <a:gd name="adj1" fmla="val 66700"/>
            <a:gd name="adj2" fmla="val 50000"/>
          </a:avLst>
        </a:prstGeom>
        <a:solidFill>
          <a:schemeClr val="accent3">
            <a:hueOff val="-1109998"/>
            <a:satOff val="-35294"/>
            <a:lumOff val="-500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71F8E82-A395-4765-94A5-A5BF53F47105}">
      <dsp:nvSpPr>
        <dsp:cNvPr id="0" name=""/>
        <dsp:cNvSpPr/>
      </dsp:nvSpPr>
      <dsp:spPr>
        <a:xfrm>
          <a:off x="4519779" y="2394070"/>
          <a:ext cx="3707438" cy="926859"/>
        </a:xfrm>
        <a:prstGeom prst="roundRect">
          <a:avLst>
            <a:gd name="adj" fmla="val 10000"/>
          </a:avLst>
        </a:prstGeom>
        <a:solidFill>
          <a:schemeClr val="accent3">
            <a:tint val="40000"/>
            <a:alpha val="90000"/>
            <a:hueOff val="-1267146"/>
            <a:satOff val="-38664"/>
            <a:lumOff val="-2111"/>
            <a:alphaOff val="0"/>
          </a:schemeClr>
        </a:solidFill>
        <a:ln w="9525" cap="flat" cmpd="sng" algn="ctr">
          <a:solidFill>
            <a:schemeClr val="accent3">
              <a:tint val="40000"/>
              <a:alpha val="90000"/>
              <a:hueOff val="-1267146"/>
              <a:satOff val="-38664"/>
              <a:lumOff val="-2111"/>
              <a:alphaOff val="0"/>
            </a:schemeClr>
          </a:solidFill>
          <a:prstDash val="solid"/>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smtClean="0"/>
            <a:t>D52.1 - Drug-induced </a:t>
          </a:r>
          <a:r>
            <a:rPr lang="en-US" sz="2800" kern="1200" dirty="0" smtClean="0"/>
            <a:t>folate deficiency anemia</a:t>
          </a:r>
          <a:endParaRPr lang="en-US" sz="2800" kern="1200" dirty="0"/>
        </a:p>
      </dsp:txBody>
      <dsp:txXfrm>
        <a:off x="4519779" y="2394070"/>
        <a:ext cx="3707438" cy="926859"/>
      </dsp:txXfrm>
    </dsp:sp>
    <dsp:sp modelId="{D3ADDC7F-7EF8-482C-99B4-F1CA86AE5C71}">
      <dsp:nvSpPr>
        <dsp:cNvPr id="0" name=""/>
        <dsp:cNvSpPr/>
      </dsp:nvSpPr>
      <dsp:spPr>
        <a:xfrm rot="5400000">
          <a:off x="6306474" y="3387954"/>
          <a:ext cx="134049" cy="134049"/>
        </a:xfrm>
        <a:prstGeom prst="rightArrow">
          <a:avLst>
            <a:gd name="adj1" fmla="val 66700"/>
            <a:gd name="adj2" fmla="val 50000"/>
          </a:avLst>
        </a:prstGeom>
        <a:solidFill>
          <a:schemeClr val="accent3">
            <a:hueOff val="-1664997"/>
            <a:satOff val="-52941"/>
            <a:lumOff val="-750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5A59654-0B98-4AE5-9433-1CD2E5F74FEB}">
      <dsp:nvSpPr>
        <dsp:cNvPr id="0" name=""/>
        <dsp:cNvSpPr/>
      </dsp:nvSpPr>
      <dsp:spPr>
        <a:xfrm>
          <a:off x="4519779" y="3589029"/>
          <a:ext cx="3707438" cy="926859"/>
        </a:xfrm>
        <a:prstGeom prst="roundRect">
          <a:avLst>
            <a:gd name="adj" fmla="val 10000"/>
          </a:avLst>
        </a:prstGeom>
        <a:solidFill>
          <a:schemeClr val="accent3">
            <a:tint val="40000"/>
            <a:alpha val="90000"/>
            <a:hueOff val="-1900719"/>
            <a:satOff val="-57997"/>
            <a:lumOff val="-3167"/>
            <a:alphaOff val="0"/>
          </a:schemeClr>
        </a:solidFill>
        <a:ln w="9525" cap="flat" cmpd="sng" algn="ctr">
          <a:solidFill>
            <a:schemeClr val="accent3">
              <a:tint val="40000"/>
              <a:alpha val="90000"/>
              <a:hueOff val="-1900719"/>
              <a:satOff val="-57997"/>
              <a:lumOff val="-3167"/>
              <a:alphaOff val="0"/>
            </a:schemeClr>
          </a:solidFill>
          <a:prstDash val="solid"/>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smtClean="0"/>
            <a:t>D52.8 - Other </a:t>
          </a:r>
          <a:r>
            <a:rPr lang="en-US" sz="2800" kern="1200" dirty="0" smtClean="0"/>
            <a:t>folate deficiency anemias</a:t>
          </a:r>
          <a:endParaRPr lang="en-US" sz="2800" kern="1200" dirty="0"/>
        </a:p>
      </dsp:txBody>
      <dsp:txXfrm>
        <a:off x="4519779" y="3589029"/>
        <a:ext cx="3707438" cy="926859"/>
      </dsp:txXfrm>
    </dsp:sp>
    <dsp:sp modelId="{5BEAB162-9139-46C7-B157-BC298480A924}">
      <dsp:nvSpPr>
        <dsp:cNvPr id="0" name=""/>
        <dsp:cNvSpPr/>
      </dsp:nvSpPr>
      <dsp:spPr>
        <a:xfrm rot="5400000">
          <a:off x="6306474" y="4582914"/>
          <a:ext cx="134049" cy="134049"/>
        </a:xfrm>
        <a:prstGeom prst="rightArrow">
          <a:avLst>
            <a:gd name="adj1" fmla="val 66700"/>
            <a:gd name="adj2" fmla="val 50000"/>
          </a:avLst>
        </a:prstGeom>
        <a:solidFill>
          <a:schemeClr val="accent3">
            <a:hueOff val="-2219996"/>
            <a:satOff val="-70588"/>
            <a:lumOff val="-1000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62468B8-B322-434E-B470-DD6EFB31704C}">
      <dsp:nvSpPr>
        <dsp:cNvPr id="0" name=""/>
        <dsp:cNvSpPr/>
      </dsp:nvSpPr>
      <dsp:spPr>
        <a:xfrm>
          <a:off x="4519779" y="4783989"/>
          <a:ext cx="3707438" cy="926859"/>
        </a:xfrm>
        <a:prstGeom prst="roundRect">
          <a:avLst>
            <a:gd name="adj" fmla="val 10000"/>
          </a:avLst>
        </a:prstGeom>
        <a:solidFill>
          <a:schemeClr val="accent3">
            <a:tint val="40000"/>
            <a:alpha val="90000"/>
            <a:hueOff val="-2534291"/>
            <a:satOff val="-77329"/>
            <a:lumOff val="-4223"/>
            <a:alphaOff val="0"/>
          </a:schemeClr>
        </a:solidFill>
        <a:ln w="9525" cap="flat" cmpd="sng" algn="ctr">
          <a:solidFill>
            <a:schemeClr val="accent3">
              <a:tint val="40000"/>
              <a:alpha val="90000"/>
              <a:hueOff val="-2534291"/>
              <a:satOff val="-77329"/>
              <a:lumOff val="-4223"/>
              <a:alphaOff val="0"/>
            </a:schemeClr>
          </a:solidFill>
          <a:prstDash val="solid"/>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smtClean="0"/>
            <a:t>D52.9 - Folate </a:t>
          </a:r>
          <a:r>
            <a:rPr lang="en-US" sz="2800" kern="1200" dirty="0" smtClean="0"/>
            <a:t>deficiency anemia, unspecified</a:t>
          </a:r>
          <a:endParaRPr lang="en-US" sz="2800" kern="1200" dirty="0"/>
        </a:p>
      </dsp:txBody>
      <dsp:txXfrm>
        <a:off x="4519779" y="4783989"/>
        <a:ext cx="3707438" cy="92685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089DEA-0D4E-49C1-83FB-ED1183D62CFA}">
      <dsp:nvSpPr>
        <dsp:cNvPr id="0" name=""/>
        <dsp:cNvSpPr/>
      </dsp:nvSpPr>
      <dsp:spPr>
        <a:xfrm>
          <a:off x="2743199" y="3473231"/>
          <a:ext cx="5967484" cy="2698998"/>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1" kern="1200" dirty="0" smtClean="0"/>
            <a:t>What is the correct diagnosis code(s)?</a:t>
          </a:r>
          <a:endParaRPr lang="en-US" sz="2800" b="1" kern="1200" dirty="0"/>
        </a:p>
        <a:p>
          <a:pPr marL="285750" lvl="1" indent="-285750" algn="l" defTabSz="1600200">
            <a:lnSpc>
              <a:spcPct val="90000"/>
            </a:lnSpc>
            <a:spcBef>
              <a:spcPct val="0"/>
            </a:spcBef>
            <a:spcAft>
              <a:spcPct val="15000"/>
            </a:spcAft>
            <a:buChar char="••"/>
          </a:pPr>
          <a:r>
            <a:rPr lang="en-US" sz="3600" kern="1200" dirty="0" smtClean="0"/>
            <a:t>Elderly woman is receiving a blood transfusion for </a:t>
          </a:r>
          <a:r>
            <a:rPr lang="en-US" sz="3600" kern="1200" dirty="0" smtClean="0">
              <a:solidFill>
                <a:schemeClr val="tx1"/>
              </a:solidFill>
            </a:rPr>
            <a:t>severe anemia due to her left breast carcinoma</a:t>
          </a:r>
          <a:r>
            <a:rPr lang="en-US" sz="3600" kern="1200" dirty="0" smtClean="0"/>
            <a:t>.  </a:t>
          </a:r>
          <a:endParaRPr lang="en-US" sz="3600" kern="1200" dirty="0"/>
        </a:p>
      </dsp:txBody>
      <dsp:txXfrm>
        <a:off x="2743199" y="3473231"/>
        <a:ext cx="5967484" cy="2698998"/>
      </dsp:txXfrm>
    </dsp:sp>
    <dsp:sp modelId="{2CCF55DB-9E05-4A14-BE8C-67BDAEEC4835}">
      <dsp:nvSpPr>
        <dsp:cNvPr id="0" name=""/>
        <dsp:cNvSpPr/>
      </dsp:nvSpPr>
      <dsp:spPr>
        <a:xfrm>
          <a:off x="166129" y="457209"/>
          <a:ext cx="2958073" cy="2698998"/>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xmlns="" val="0"/>
              </a:ext>
            </a:extLst>
          </a:blip>
          <a:srcRect/>
          <a:stretch>
            <a:fillRect l="-9714" t="-385" r="-26286" b="385"/>
          </a:stretch>
        </a:blipFill>
        <a:ln w="76200" cap="flat" cmpd="sng" algn="ctr">
          <a:solidFill>
            <a:schemeClr val="accent6"/>
          </a:solidFill>
          <a:prstDash val="solid"/>
        </a:ln>
        <a:effectLst>
          <a:outerShdw blurRad="50800" dist="38100" algn="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0658FA-18CB-422E-9E8C-A97324B19811}">
      <dsp:nvSpPr>
        <dsp:cNvPr id="0" name=""/>
        <dsp:cNvSpPr/>
      </dsp:nvSpPr>
      <dsp:spPr>
        <a:xfrm>
          <a:off x="0" y="213599"/>
          <a:ext cx="6172199" cy="1216800"/>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t>C50.912 – Malignant neoplasm of unspecified site of left female breast</a:t>
          </a:r>
          <a:endParaRPr lang="en-US" sz="2800" b="1" kern="1200" dirty="0"/>
        </a:p>
      </dsp:txBody>
      <dsp:txXfrm>
        <a:off x="0" y="213599"/>
        <a:ext cx="6172199" cy="1216800"/>
      </dsp:txXfrm>
    </dsp:sp>
    <dsp:sp modelId="{88FDB7EA-976F-4355-9574-73A5BD6DB01A}">
      <dsp:nvSpPr>
        <dsp:cNvPr id="0" name=""/>
        <dsp:cNvSpPr/>
      </dsp:nvSpPr>
      <dsp:spPr>
        <a:xfrm>
          <a:off x="0" y="1617600"/>
          <a:ext cx="6172199" cy="1216800"/>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t>D63.0 – Anemia in neoplastic disease</a:t>
          </a:r>
          <a:endParaRPr lang="en-US" sz="2800" b="1" kern="1200" dirty="0"/>
        </a:p>
      </dsp:txBody>
      <dsp:txXfrm>
        <a:off x="0" y="1617600"/>
        <a:ext cx="6172199" cy="121680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EA90E5-9A18-43F8-AE50-9247A755A841}">
      <dsp:nvSpPr>
        <dsp:cNvPr id="0" name=""/>
        <dsp:cNvSpPr/>
      </dsp:nvSpPr>
      <dsp:spPr>
        <a:xfrm>
          <a:off x="-6425426" y="-983137"/>
          <a:ext cx="7650793" cy="7650793"/>
        </a:xfrm>
        <a:prstGeom prst="blockArc">
          <a:avLst>
            <a:gd name="adj1" fmla="val 18900000"/>
            <a:gd name="adj2" fmla="val 2700000"/>
            <a:gd name="adj3" fmla="val 282"/>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6D064F4-A3CD-4213-9920-EB52D6F67E80}">
      <dsp:nvSpPr>
        <dsp:cNvPr id="0" name=""/>
        <dsp:cNvSpPr/>
      </dsp:nvSpPr>
      <dsp:spPr>
        <a:xfrm>
          <a:off x="789011" y="568451"/>
          <a:ext cx="8047942" cy="1136903"/>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02417" tIns="91440" rIns="91440" bIns="91440" numCol="1" spcCol="1270" anchor="ctr" anchorCtr="0">
          <a:noAutofit/>
        </a:bodyPr>
        <a:lstStyle/>
        <a:p>
          <a:pPr lvl="0" algn="l" defTabSz="1600200" rtl="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rPr>
            <a:t>5 Categories for DM</a:t>
          </a:r>
          <a:endParaRPr lang="en-US" sz="3600" b="1" kern="1200" dirty="0">
            <a:effectLst>
              <a:outerShdw blurRad="38100" dist="38100" dir="2700000" algn="tl">
                <a:srgbClr val="000000">
                  <a:alpha val="43137"/>
                </a:srgbClr>
              </a:outerShdw>
            </a:effectLst>
          </a:endParaRPr>
        </a:p>
      </dsp:txBody>
      <dsp:txXfrm>
        <a:off x="789011" y="568451"/>
        <a:ext cx="8047942" cy="1136903"/>
      </dsp:txXfrm>
    </dsp:sp>
    <dsp:sp modelId="{50772687-94F0-4B53-AEC8-FF11EB10E875}">
      <dsp:nvSpPr>
        <dsp:cNvPr id="0" name=""/>
        <dsp:cNvSpPr/>
      </dsp:nvSpPr>
      <dsp:spPr>
        <a:xfrm>
          <a:off x="78446" y="426338"/>
          <a:ext cx="1421129" cy="142112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9CB6068-EF7A-43C6-8918-74E4FE50AC39}">
      <dsp:nvSpPr>
        <dsp:cNvPr id="0" name=""/>
        <dsp:cNvSpPr/>
      </dsp:nvSpPr>
      <dsp:spPr>
        <a:xfrm>
          <a:off x="1202275" y="2273807"/>
          <a:ext cx="7634677" cy="1136903"/>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02417" tIns="91440" rIns="91440" bIns="91440" numCol="1" spcCol="1270" anchor="ctr" anchorCtr="0">
          <a:noAutofit/>
        </a:bodyPr>
        <a:lstStyle/>
        <a:p>
          <a:pPr lvl="0" algn="l" defTabSz="1600200" rtl="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rPr>
            <a:t>Single code often reflects manifestations and complications</a:t>
          </a:r>
          <a:endParaRPr lang="en-US" sz="3600" b="1" kern="1200" dirty="0">
            <a:effectLst>
              <a:outerShdw blurRad="38100" dist="38100" dir="2700000" algn="tl">
                <a:srgbClr val="000000">
                  <a:alpha val="43137"/>
                </a:srgbClr>
              </a:outerShdw>
            </a:effectLst>
          </a:endParaRPr>
        </a:p>
      </dsp:txBody>
      <dsp:txXfrm>
        <a:off x="1202275" y="2273807"/>
        <a:ext cx="7634677" cy="1136903"/>
      </dsp:txXfrm>
    </dsp:sp>
    <dsp:sp modelId="{22196D64-9C94-4986-9A63-A67DCFB1D280}">
      <dsp:nvSpPr>
        <dsp:cNvPr id="0" name=""/>
        <dsp:cNvSpPr/>
      </dsp:nvSpPr>
      <dsp:spPr>
        <a:xfrm>
          <a:off x="491710" y="2131694"/>
          <a:ext cx="1421129" cy="142112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25EA910-F115-4A3B-BE66-FAD0B9890CD6}">
      <dsp:nvSpPr>
        <dsp:cNvPr id="0" name=""/>
        <dsp:cNvSpPr/>
      </dsp:nvSpPr>
      <dsp:spPr>
        <a:xfrm>
          <a:off x="789011" y="3979163"/>
          <a:ext cx="8047942" cy="1136903"/>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02417" tIns="91440" rIns="91440" bIns="91440" numCol="1" spcCol="1270" anchor="ctr" anchorCtr="0">
          <a:noAutofit/>
        </a:bodyPr>
        <a:lstStyle/>
        <a:p>
          <a:pPr lvl="0" algn="l" defTabSz="1600200" rtl="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rPr>
            <a:t>No controlled or uncontrolled</a:t>
          </a:r>
          <a:endParaRPr lang="en-US" sz="3600" b="1" kern="1200" dirty="0">
            <a:effectLst>
              <a:outerShdw blurRad="38100" dist="38100" dir="2700000" algn="tl">
                <a:srgbClr val="000000">
                  <a:alpha val="43137"/>
                </a:srgbClr>
              </a:outerShdw>
            </a:effectLst>
          </a:endParaRPr>
        </a:p>
      </dsp:txBody>
      <dsp:txXfrm>
        <a:off x="789011" y="3979163"/>
        <a:ext cx="8047942" cy="1136903"/>
      </dsp:txXfrm>
    </dsp:sp>
    <dsp:sp modelId="{18ABF3E0-B0C9-4125-9CE3-7971A22AF6E1}">
      <dsp:nvSpPr>
        <dsp:cNvPr id="0" name=""/>
        <dsp:cNvSpPr/>
      </dsp:nvSpPr>
      <dsp:spPr>
        <a:xfrm>
          <a:off x="78446" y="3837050"/>
          <a:ext cx="1421129" cy="142112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F47E7E-077E-481A-8832-1361B3AF9520}">
      <dsp:nvSpPr>
        <dsp:cNvPr id="0" name=""/>
        <dsp:cNvSpPr/>
      </dsp:nvSpPr>
      <dsp:spPr>
        <a:xfrm>
          <a:off x="43" y="462752"/>
          <a:ext cx="4130426" cy="165217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84048" tIns="219456" rIns="384048" bIns="219456" numCol="1" spcCol="1270" anchor="ctr" anchorCtr="0">
          <a:noAutofit/>
        </a:bodyPr>
        <a:lstStyle/>
        <a:p>
          <a:pPr lvl="0" algn="ctr" defTabSz="2400300">
            <a:lnSpc>
              <a:spcPct val="90000"/>
            </a:lnSpc>
            <a:spcBef>
              <a:spcPct val="0"/>
            </a:spcBef>
            <a:spcAft>
              <a:spcPct val="35000"/>
            </a:spcAft>
          </a:pPr>
          <a:r>
            <a:rPr lang="en-US" sz="5400" b="1" kern="1200" dirty="0" smtClean="0"/>
            <a:t>ICD-9</a:t>
          </a:r>
          <a:endParaRPr lang="en-US" sz="5400" b="1" kern="1200" dirty="0"/>
        </a:p>
      </dsp:txBody>
      <dsp:txXfrm>
        <a:off x="43" y="462752"/>
        <a:ext cx="4130426" cy="1652170"/>
      </dsp:txXfrm>
    </dsp:sp>
    <dsp:sp modelId="{0A30598D-82B0-4E1C-A8E9-1EB746AA6514}">
      <dsp:nvSpPr>
        <dsp:cNvPr id="0" name=""/>
        <dsp:cNvSpPr/>
      </dsp:nvSpPr>
      <dsp:spPr>
        <a:xfrm>
          <a:off x="43" y="2114922"/>
          <a:ext cx="4130426" cy="3746924"/>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smtClean="0"/>
            <a:t>250.50, 362.01</a:t>
          </a:r>
          <a:endParaRPr lang="en-US" sz="3200" kern="1200" dirty="0"/>
        </a:p>
        <a:p>
          <a:pPr marL="285750" lvl="1" indent="-285750" algn="l" defTabSz="1422400">
            <a:lnSpc>
              <a:spcPct val="90000"/>
            </a:lnSpc>
            <a:spcBef>
              <a:spcPct val="0"/>
            </a:spcBef>
            <a:spcAft>
              <a:spcPct val="15000"/>
            </a:spcAft>
            <a:buChar char="••"/>
          </a:pPr>
          <a:r>
            <a:rPr lang="en-US" sz="3200" kern="1200" dirty="0" smtClean="0"/>
            <a:t>Type 2 diabetes mellitus with ophthalmic manifestations</a:t>
          </a:r>
          <a:endParaRPr lang="en-US" sz="3200" kern="1200" dirty="0"/>
        </a:p>
        <a:p>
          <a:pPr marL="285750" lvl="1" indent="-285750" algn="l" defTabSz="1422400">
            <a:lnSpc>
              <a:spcPct val="90000"/>
            </a:lnSpc>
            <a:spcBef>
              <a:spcPct val="0"/>
            </a:spcBef>
            <a:spcAft>
              <a:spcPct val="15000"/>
            </a:spcAft>
            <a:buChar char="••"/>
          </a:pPr>
          <a:r>
            <a:rPr lang="en-US" sz="3200" kern="1200" dirty="0" smtClean="0"/>
            <a:t>Diabetic retinopathy NOS</a:t>
          </a:r>
          <a:endParaRPr lang="en-US" sz="3200" kern="1200" dirty="0"/>
        </a:p>
      </dsp:txBody>
      <dsp:txXfrm>
        <a:off x="43" y="2114922"/>
        <a:ext cx="4130426" cy="3746924"/>
      </dsp:txXfrm>
    </dsp:sp>
    <dsp:sp modelId="{8CE562C8-2B88-4D83-AC26-2CEDD3F45FD3}">
      <dsp:nvSpPr>
        <dsp:cNvPr id="0" name=""/>
        <dsp:cNvSpPr/>
      </dsp:nvSpPr>
      <dsp:spPr>
        <a:xfrm>
          <a:off x="4708729" y="462752"/>
          <a:ext cx="4130426" cy="1652170"/>
        </a:xfrm>
        <a:prstGeom prst="rect">
          <a:avLst/>
        </a:prstGeom>
        <a:gradFill rotWithShape="0">
          <a:gsLst>
            <a:gs pos="0">
              <a:schemeClr val="accent3">
                <a:hueOff val="-2219996"/>
                <a:satOff val="-70588"/>
                <a:lumOff val="-10000"/>
                <a:alphaOff val="0"/>
                <a:shade val="51000"/>
                <a:satMod val="130000"/>
              </a:schemeClr>
            </a:gs>
            <a:gs pos="80000">
              <a:schemeClr val="accent3">
                <a:hueOff val="-2219996"/>
                <a:satOff val="-70588"/>
                <a:lumOff val="-10000"/>
                <a:alphaOff val="0"/>
                <a:shade val="93000"/>
                <a:satMod val="130000"/>
              </a:schemeClr>
            </a:gs>
            <a:gs pos="100000">
              <a:schemeClr val="accent3">
                <a:hueOff val="-2219996"/>
                <a:satOff val="-70588"/>
                <a:lumOff val="-10000"/>
                <a:alphaOff val="0"/>
                <a:shade val="94000"/>
                <a:satMod val="135000"/>
              </a:schemeClr>
            </a:gs>
          </a:gsLst>
          <a:lin ang="16200000" scaled="0"/>
        </a:gradFill>
        <a:ln w="9525" cap="flat" cmpd="sng" algn="ctr">
          <a:solidFill>
            <a:schemeClr val="accent3">
              <a:hueOff val="-2219996"/>
              <a:satOff val="-70588"/>
              <a:lumOff val="-1000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84048" tIns="219456" rIns="384048" bIns="219456" numCol="1" spcCol="1270" anchor="ctr" anchorCtr="0">
          <a:noAutofit/>
        </a:bodyPr>
        <a:lstStyle/>
        <a:p>
          <a:pPr lvl="0" algn="ctr" defTabSz="2400300">
            <a:lnSpc>
              <a:spcPct val="90000"/>
            </a:lnSpc>
            <a:spcBef>
              <a:spcPct val="0"/>
            </a:spcBef>
            <a:spcAft>
              <a:spcPct val="35000"/>
            </a:spcAft>
          </a:pPr>
          <a:r>
            <a:rPr lang="en-US" sz="5400" b="1" kern="1200" dirty="0" smtClean="0"/>
            <a:t>ICD-10</a:t>
          </a:r>
          <a:endParaRPr lang="en-US" sz="5400" b="1" kern="1200" dirty="0"/>
        </a:p>
      </dsp:txBody>
      <dsp:txXfrm>
        <a:off x="4708729" y="462752"/>
        <a:ext cx="4130426" cy="1652170"/>
      </dsp:txXfrm>
    </dsp:sp>
    <dsp:sp modelId="{98E6A056-55A5-4A41-8119-B07D2E61584E}">
      <dsp:nvSpPr>
        <dsp:cNvPr id="0" name=""/>
        <dsp:cNvSpPr/>
      </dsp:nvSpPr>
      <dsp:spPr>
        <a:xfrm>
          <a:off x="4708729" y="2114922"/>
          <a:ext cx="4130426" cy="3746924"/>
        </a:xfrm>
        <a:prstGeom prst="rect">
          <a:avLst/>
        </a:prstGeom>
        <a:solidFill>
          <a:schemeClr val="accent3">
            <a:tint val="40000"/>
            <a:alpha val="90000"/>
            <a:hueOff val="-2534291"/>
            <a:satOff val="-77329"/>
            <a:lumOff val="-4223"/>
            <a:alphaOff val="0"/>
          </a:schemeClr>
        </a:solidFill>
        <a:ln w="9525" cap="flat" cmpd="sng" algn="ctr">
          <a:solidFill>
            <a:schemeClr val="accent3">
              <a:tint val="40000"/>
              <a:alpha val="90000"/>
              <a:hueOff val="-2534291"/>
              <a:satOff val="-77329"/>
              <a:lumOff val="-422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smtClean="0"/>
            <a:t>E11.319</a:t>
          </a:r>
          <a:endParaRPr lang="en-US" sz="3200" kern="1200" dirty="0"/>
        </a:p>
        <a:p>
          <a:pPr marL="285750" lvl="1" indent="-285750" algn="l" defTabSz="1422400">
            <a:lnSpc>
              <a:spcPct val="90000"/>
            </a:lnSpc>
            <a:spcBef>
              <a:spcPct val="0"/>
            </a:spcBef>
            <a:spcAft>
              <a:spcPct val="15000"/>
            </a:spcAft>
            <a:buChar char="••"/>
          </a:pPr>
          <a:r>
            <a:rPr lang="en-US" sz="3200" kern="1200" dirty="0" smtClean="0"/>
            <a:t>Type 2 diabetes mellitus with unspecified diabetic retinopathy without macular edema</a:t>
          </a:r>
        </a:p>
      </dsp:txBody>
      <dsp:txXfrm>
        <a:off x="4708729" y="2114922"/>
        <a:ext cx="4130426" cy="3746924"/>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F4660B-562B-42B1-9A2B-8F4068C928DE}">
      <dsp:nvSpPr>
        <dsp:cNvPr id="0" name=""/>
        <dsp:cNvSpPr/>
      </dsp:nvSpPr>
      <dsp:spPr>
        <a:xfrm>
          <a:off x="0" y="75149"/>
          <a:ext cx="3429000" cy="1551420"/>
        </a:xfrm>
        <a:prstGeom prst="roundRect">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US" sz="3900" kern="1200" dirty="0" smtClean="0"/>
            <a:t>Drug induced diabetes</a:t>
          </a:r>
          <a:endParaRPr lang="en-US" sz="3900" kern="1200" dirty="0"/>
        </a:p>
      </dsp:txBody>
      <dsp:txXfrm>
        <a:off x="0" y="75149"/>
        <a:ext cx="3429000" cy="1551420"/>
      </dsp:txXfrm>
    </dsp:sp>
    <dsp:sp modelId="{216E42CB-D2F3-413E-9446-2F09A560DBBF}">
      <dsp:nvSpPr>
        <dsp:cNvPr id="0" name=""/>
        <dsp:cNvSpPr/>
      </dsp:nvSpPr>
      <dsp:spPr>
        <a:xfrm>
          <a:off x="0" y="1738889"/>
          <a:ext cx="3429000" cy="1551420"/>
        </a:xfrm>
        <a:prstGeom prst="roundRect">
          <a:avLst/>
        </a:prstGeom>
        <a:gradFill rotWithShape="0">
          <a:gsLst>
            <a:gs pos="0">
              <a:schemeClr val="accent6">
                <a:shade val="50000"/>
                <a:hueOff val="0"/>
                <a:satOff val="36051"/>
                <a:lumOff val="24304"/>
                <a:alphaOff val="0"/>
                <a:shade val="51000"/>
                <a:satMod val="130000"/>
              </a:schemeClr>
            </a:gs>
            <a:gs pos="80000">
              <a:schemeClr val="accent6">
                <a:shade val="50000"/>
                <a:hueOff val="0"/>
                <a:satOff val="36051"/>
                <a:lumOff val="24304"/>
                <a:alphaOff val="0"/>
                <a:shade val="93000"/>
                <a:satMod val="130000"/>
              </a:schemeClr>
            </a:gs>
            <a:gs pos="100000">
              <a:schemeClr val="accent6">
                <a:shade val="50000"/>
                <a:hueOff val="0"/>
                <a:satOff val="36051"/>
                <a:lumOff val="2430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US" sz="3900" kern="1200" dirty="0" smtClean="0"/>
            <a:t>Hyperglycemia</a:t>
          </a:r>
          <a:endParaRPr lang="en-US" sz="3900" kern="1200" dirty="0"/>
        </a:p>
      </dsp:txBody>
      <dsp:txXfrm>
        <a:off x="0" y="1738889"/>
        <a:ext cx="3429000" cy="1551420"/>
      </dsp:txXfrm>
    </dsp:sp>
    <dsp:sp modelId="{DEB4C0C9-879C-4923-B880-6567422CF256}">
      <dsp:nvSpPr>
        <dsp:cNvPr id="0" name=""/>
        <dsp:cNvSpPr/>
      </dsp:nvSpPr>
      <dsp:spPr>
        <a:xfrm>
          <a:off x="0" y="3402630"/>
          <a:ext cx="3429000" cy="1551420"/>
        </a:xfrm>
        <a:prstGeom prst="roundRect">
          <a:avLst/>
        </a:prstGeom>
        <a:gradFill rotWithShape="0">
          <a:gsLst>
            <a:gs pos="0">
              <a:schemeClr val="accent6">
                <a:shade val="50000"/>
                <a:hueOff val="0"/>
                <a:satOff val="36051"/>
                <a:lumOff val="24304"/>
                <a:alphaOff val="0"/>
                <a:shade val="51000"/>
                <a:satMod val="130000"/>
              </a:schemeClr>
            </a:gs>
            <a:gs pos="80000">
              <a:schemeClr val="accent6">
                <a:shade val="50000"/>
                <a:hueOff val="0"/>
                <a:satOff val="36051"/>
                <a:lumOff val="24304"/>
                <a:alphaOff val="0"/>
                <a:shade val="93000"/>
                <a:satMod val="130000"/>
              </a:schemeClr>
            </a:gs>
            <a:gs pos="100000">
              <a:schemeClr val="accent6">
                <a:shade val="50000"/>
                <a:hueOff val="0"/>
                <a:satOff val="36051"/>
                <a:lumOff val="2430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US" sz="3900" kern="1200" dirty="0" smtClean="0"/>
            <a:t>Procedural complications</a:t>
          </a:r>
          <a:endParaRPr lang="en-US" sz="3900" kern="1200" dirty="0"/>
        </a:p>
      </dsp:txBody>
      <dsp:txXfrm>
        <a:off x="0" y="3402630"/>
        <a:ext cx="3429000" cy="155142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13076F-01A2-4D74-A419-9A8C7DCD97B6}">
      <dsp:nvSpPr>
        <dsp:cNvPr id="0" name=""/>
        <dsp:cNvSpPr/>
      </dsp:nvSpPr>
      <dsp:spPr>
        <a:xfrm>
          <a:off x="1704" y="23753"/>
          <a:ext cx="4341911" cy="5210294"/>
        </a:xfrm>
        <a:prstGeom prst="roundRect">
          <a:avLst>
            <a:gd name="adj" fmla="val 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85166" rIns="240030" bIns="0" numCol="1" spcCol="1270" anchor="t" anchorCtr="0">
          <a:noAutofit/>
        </a:bodyPr>
        <a:lstStyle/>
        <a:p>
          <a:pPr lvl="0" algn="r" defTabSz="2400300">
            <a:lnSpc>
              <a:spcPct val="90000"/>
            </a:lnSpc>
            <a:spcBef>
              <a:spcPct val="0"/>
            </a:spcBef>
            <a:spcAft>
              <a:spcPct val="35000"/>
            </a:spcAft>
          </a:pPr>
          <a:r>
            <a:rPr lang="en-US" sz="5400" b="1" kern="1200" dirty="0" smtClean="0"/>
            <a:t>ICD-9</a:t>
          </a:r>
          <a:endParaRPr lang="en-US" sz="5400" b="1" kern="1200" dirty="0"/>
        </a:p>
      </dsp:txBody>
      <dsp:txXfrm rot="16200000">
        <a:off x="-1700324" y="1725782"/>
        <a:ext cx="4272441" cy="868382"/>
      </dsp:txXfrm>
    </dsp:sp>
    <dsp:sp modelId="{6C36078E-7F1F-487B-90AD-6F8CE4AECAC3}">
      <dsp:nvSpPr>
        <dsp:cNvPr id="0" name=""/>
        <dsp:cNvSpPr/>
      </dsp:nvSpPr>
      <dsp:spPr>
        <a:xfrm>
          <a:off x="870087" y="23753"/>
          <a:ext cx="3234724" cy="5210294"/>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n-US" sz="2800" kern="1200" dirty="0" smtClean="0"/>
            <a:t>249.41, 583.81, 577.1</a:t>
          </a:r>
          <a:endParaRPr lang="en-US" sz="2800" kern="1200" dirty="0"/>
        </a:p>
        <a:p>
          <a:pPr lvl="0" algn="l" defTabSz="1244600">
            <a:lnSpc>
              <a:spcPct val="90000"/>
            </a:lnSpc>
            <a:spcBef>
              <a:spcPct val="0"/>
            </a:spcBef>
            <a:spcAft>
              <a:spcPct val="35000"/>
            </a:spcAft>
          </a:pPr>
          <a:r>
            <a:rPr lang="en-US" sz="2800" kern="1200" dirty="0" smtClean="0"/>
            <a:t>Secondary diabetes mellitus with renal manifestations, uncontrolled</a:t>
          </a:r>
          <a:endParaRPr lang="en-US" sz="2800" kern="1200" dirty="0"/>
        </a:p>
        <a:p>
          <a:pPr lvl="0" algn="l" defTabSz="1244600">
            <a:lnSpc>
              <a:spcPct val="90000"/>
            </a:lnSpc>
            <a:spcBef>
              <a:spcPct val="0"/>
            </a:spcBef>
            <a:spcAft>
              <a:spcPct val="35000"/>
            </a:spcAft>
          </a:pPr>
          <a:r>
            <a:rPr lang="en-US" sz="2800" kern="1200" dirty="0" smtClean="0"/>
            <a:t>Nephritis and nephropathy, not specified as acute or chronic, in diseases classified elsewhere</a:t>
          </a:r>
          <a:endParaRPr lang="en-US" sz="2800" kern="1200" dirty="0"/>
        </a:p>
        <a:p>
          <a:pPr lvl="0" algn="l" defTabSz="1244600">
            <a:lnSpc>
              <a:spcPct val="90000"/>
            </a:lnSpc>
            <a:spcBef>
              <a:spcPct val="0"/>
            </a:spcBef>
            <a:spcAft>
              <a:spcPct val="35000"/>
            </a:spcAft>
          </a:pPr>
          <a:r>
            <a:rPr lang="en-US" sz="2800" kern="1200" dirty="0" smtClean="0"/>
            <a:t>Chronic pancreatitis</a:t>
          </a:r>
          <a:endParaRPr lang="en-US" sz="2800" kern="1200" dirty="0"/>
        </a:p>
      </dsp:txBody>
      <dsp:txXfrm>
        <a:off x="870087" y="23753"/>
        <a:ext cx="3234724" cy="5210294"/>
      </dsp:txXfrm>
    </dsp:sp>
    <dsp:sp modelId="{E952EF9F-3D28-4458-BA56-8BC688CF4C5E}">
      <dsp:nvSpPr>
        <dsp:cNvPr id="0" name=""/>
        <dsp:cNvSpPr/>
      </dsp:nvSpPr>
      <dsp:spPr>
        <a:xfrm>
          <a:off x="4495583" y="23753"/>
          <a:ext cx="4341911" cy="5210294"/>
        </a:xfrm>
        <a:prstGeom prst="roundRect">
          <a:avLst>
            <a:gd name="adj" fmla="val 5000"/>
          </a:avLst>
        </a:prstGeom>
        <a:gradFill rotWithShape="0">
          <a:gsLst>
            <a:gs pos="0">
              <a:schemeClr val="accent3">
                <a:hueOff val="-2219996"/>
                <a:satOff val="-70588"/>
                <a:lumOff val="-10000"/>
                <a:alphaOff val="0"/>
                <a:shade val="51000"/>
                <a:satMod val="130000"/>
              </a:schemeClr>
            </a:gs>
            <a:gs pos="80000">
              <a:schemeClr val="accent3">
                <a:hueOff val="-2219996"/>
                <a:satOff val="-70588"/>
                <a:lumOff val="-10000"/>
                <a:alphaOff val="0"/>
                <a:shade val="93000"/>
                <a:satMod val="130000"/>
              </a:schemeClr>
            </a:gs>
            <a:gs pos="100000">
              <a:schemeClr val="accent3">
                <a:hueOff val="-2219996"/>
                <a:satOff val="-70588"/>
                <a:lumOff val="-1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85166" rIns="240030" bIns="0" numCol="1" spcCol="1270" anchor="t" anchorCtr="0">
          <a:noAutofit/>
        </a:bodyPr>
        <a:lstStyle/>
        <a:p>
          <a:pPr lvl="0" algn="r" defTabSz="2400300">
            <a:lnSpc>
              <a:spcPct val="90000"/>
            </a:lnSpc>
            <a:spcBef>
              <a:spcPct val="0"/>
            </a:spcBef>
            <a:spcAft>
              <a:spcPct val="35000"/>
            </a:spcAft>
          </a:pPr>
          <a:r>
            <a:rPr lang="en-US" sz="5400" b="1" kern="1200" dirty="0" smtClean="0"/>
            <a:t>ICD-10</a:t>
          </a:r>
          <a:endParaRPr lang="en-US" sz="5400" b="1" kern="1200" dirty="0"/>
        </a:p>
      </dsp:txBody>
      <dsp:txXfrm rot="16200000">
        <a:off x="2793554" y="1725782"/>
        <a:ext cx="4272441" cy="868382"/>
      </dsp:txXfrm>
    </dsp:sp>
    <dsp:sp modelId="{91D5C09F-B193-4839-9E7E-0645A7F94CB0}">
      <dsp:nvSpPr>
        <dsp:cNvPr id="0" name=""/>
        <dsp:cNvSpPr/>
      </dsp:nvSpPr>
      <dsp:spPr>
        <a:xfrm rot="5400000">
          <a:off x="4134190" y="4167636"/>
          <a:ext cx="766204" cy="651286"/>
        </a:xfrm>
        <a:prstGeom prst="flowChartExtra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8100000" algn="tr"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4D11971-40FB-467B-AEB7-DD3ACB0AE499}">
      <dsp:nvSpPr>
        <dsp:cNvPr id="0" name=""/>
        <dsp:cNvSpPr/>
      </dsp:nvSpPr>
      <dsp:spPr>
        <a:xfrm>
          <a:off x="5363965" y="23753"/>
          <a:ext cx="3234724" cy="5210294"/>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n-US" sz="2800" kern="1200" dirty="0" smtClean="0"/>
            <a:t>K86.1, E08.21, E08.65</a:t>
          </a:r>
          <a:endParaRPr lang="en-US" sz="2800" kern="1200" dirty="0"/>
        </a:p>
        <a:p>
          <a:pPr lvl="0" algn="l" defTabSz="1244600">
            <a:lnSpc>
              <a:spcPct val="90000"/>
            </a:lnSpc>
            <a:spcBef>
              <a:spcPct val="0"/>
            </a:spcBef>
            <a:spcAft>
              <a:spcPct val="35000"/>
            </a:spcAft>
          </a:pPr>
          <a:r>
            <a:rPr lang="en-US" sz="2800" kern="1200" dirty="0" smtClean="0"/>
            <a:t>Other chronic pancreatitis</a:t>
          </a:r>
        </a:p>
        <a:p>
          <a:pPr lvl="0" algn="l" defTabSz="1244600">
            <a:lnSpc>
              <a:spcPct val="90000"/>
            </a:lnSpc>
            <a:spcBef>
              <a:spcPct val="0"/>
            </a:spcBef>
            <a:spcAft>
              <a:spcPct val="35000"/>
            </a:spcAft>
          </a:pPr>
          <a:r>
            <a:rPr lang="en-US" sz="2800" kern="1200" dirty="0" smtClean="0"/>
            <a:t>Diabetes mellitus due to underlying condition with diabetic nephropathy</a:t>
          </a:r>
        </a:p>
        <a:p>
          <a:pPr lvl="0" algn="l" defTabSz="1244600">
            <a:lnSpc>
              <a:spcPct val="90000"/>
            </a:lnSpc>
            <a:spcBef>
              <a:spcPct val="0"/>
            </a:spcBef>
            <a:spcAft>
              <a:spcPct val="35000"/>
            </a:spcAft>
          </a:pPr>
          <a:r>
            <a:rPr lang="en-US" sz="2800" kern="1200" dirty="0" smtClean="0"/>
            <a:t>Diabetes mellitus due to underlying condition with hyperglycemia</a:t>
          </a:r>
        </a:p>
      </dsp:txBody>
      <dsp:txXfrm>
        <a:off x="5363965" y="23753"/>
        <a:ext cx="3234724" cy="5210294"/>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CD6065-3DA4-43FE-8E34-6D16E7A8E2E3}">
      <dsp:nvSpPr>
        <dsp:cNvPr id="0" name=""/>
        <dsp:cNvSpPr/>
      </dsp:nvSpPr>
      <dsp:spPr>
        <a:xfrm>
          <a:off x="1191" y="227777"/>
          <a:ext cx="4185965" cy="2511579"/>
        </a:xfrm>
        <a:prstGeom prst="homePlate">
          <a:avLst/>
        </a:prstGeom>
        <a:solidFill>
          <a:srgbClr val="00B050"/>
        </a:soli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E11.321 – Type 2 diabetes mellitus with mild nonproliferative diabetic retinopathy with macular edema</a:t>
          </a:r>
          <a:endParaRPr lang="en-US" sz="2800" b="1" kern="1200" dirty="0"/>
        </a:p>
      </dsp:txBody>
      <dsp:txXfrm>
        <a:off x="1191" y="227777"/>
        <a:ext cx="4185965" cy="2511579"/>
      </dsp:txXfrm>
    </dsp:sp>
    <dsp:sp modelId="{A45741B8-D6A2-449B-9944-B8C00B30B17B}">
      <dsp:nvSpPr>
        <dsp:cNvPr id="0" name=""/>
        <dsp:cNvSpPr/>
      </dsp:nvSpPr>
      <dsp:spPr>
        <a:xfrm>
          <a:off x="4423443" y="227777"/>
          <a:ext cx="4185965" cy="2511579"/>
        </a:xfrm>
        <a:prstGeom prst="homePlate">
          <a:avLst/>
        </a:prstGeom>
        <a:solidFill>
          <a:srgbClr val="00B050"/>
        </a:soli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E11.36 – Type 2 diabetes mellitus with diabetic cataract</a:t>
          </a:r>
          <a:endParaRPr lang="en-US" sz="2800" b="1" kern="1200" dirty="0"/>
        </a:p>
      </dsp:txBody>
      <dsp:txXfrm>
        <a:off x="4423443" y="227777"/>
        <a:ext cx="4185965" cy="2511579"/>
      </dsp:txXfrm>
    </dsp:sp>
    <dsp:sp modelId="{ADD7E853-40E8-4D92-A4C5-7AEC32AF41D3}">
      <dsp:nvSpPr>
        <dsp:cNvPr id="0" name=""/>
        <dsp:cNvSpPr/>
      </dsp:nvSpPr>
      <dsp:spPr>
        <a:xfrm>
          <a:off x="2212317" y="2975643"/>
          <a:ext cx="4185965" cy="2511579"/>
        </a:xfrm>
        <a:prstGeom prst="homePlate">
          <a:avLst/>
        </a:prstGeom>
        <a:solidFill>
          <a:srgbClr val="00B050"/>
        </a:soli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Z79.4 – Long term (current) use of insulin</a:t>
          </a:r>
          <a:endParaRPr lang="en-US" sz="2800" b="1" kern="1200" dirty="0"/>
        </a:p>
      </dsp:txBody>
      <dsp:txXfrm>
        <a:off x="2212317" y="2975643"/>
        <a:ext cx="4185965" cy="2511579"/>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A3404C-26F4-4136-9F2B-4F59A7B658E6}">
      <dsp:nvSpPr>
        <dsp:cNvPr id="0" name=""/>
        <dsp:cNvSpPr/>
      </dsp:nvSpPr>
      <dsp:spPr>
        <a:xfrm>
          <a:off x="8570712" y="1143768"/>
          <a:ext cx="211979" cy="3923285"/>
        </a:xfrm>
        <a:prstGeom prst="rect">
          <a:avLst/>
        </a:prstGeom>
        <a:solidFill>
          <a:schemeClr val="accent6">
            <a:alpha val="8400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sp>
    <dsp:sp modelId="{FCA48752-ACED-4E66-9E5B-C519C5A0BC62}">
      <dsp:nvSpPr>
        <dsp:cNvPr id="0" name=""/>
        <dsp:cNvSpPr/>
      </dsp:nvSpPr>
      <dsp:spPr>
        <a:xfrm>
          <a:off x="266406" y="1562618"/>
          <a:ext cx="4402545" cy="3237966"/>
        </a:xfrm>
        <a:prstGeom prst="frame">
          <a:avLst>
            <a:gd name="adj1" fmla="val 5450"/>
          </a:avLst>
        </a:prstGeom>
        <a:solidFill>
          <a:schemeClr val="accent6"/>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sp>
    <dsp:sp modelId="{BC83D462-3B87-4B7C-BC13-24F41432DDD8}">
      <dsp:nvSpPr>
        <dsp:cNvPr id="0" name=""/>
        <dsp:cNvSpPr/>
      </dsp:nvSpPr>
      <dsp:spPr>
        <a:xfrm flipH="1">
          <a:off x="93418" y="912170"/>
          <a:ext cx="4112508" cy="2982785"/>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4000" r="-4000"/>
          </a:stretch>
        </a:blip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467795F-ADDA-460A-ADD6-11E4083E3925}">
      <dsp:nvSpPr>
        <dsp:cNvPr id="0" name=""/>
        <dsp:cNvSpPr/>
      </dsp:nvSpPr>
      <dsp:spPr>
        <a:xfrm>
          <a:off x="643317" y="4038600"/>
          <a:ext cx="3740497" cy="46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20" tIns="102870" rIns="274320" bIns="102870" numCol="1" spcCol="1270" anchor="ctr" anchorCtr="0">
          <a:noAutofit/>
        </a:bodyPr>
        <a:lstStyle/>
        <a:p>
          <a:pPr lvl="0" algn="ctr" defTabSz="1200150" rtl="0">
            <a:lnSpc>
              <a:spcPct val="90000"/>
            </a:lnSpc>
            <a:spcBef>
              <a:spcPct val="0"/>
            </a:spcBef>
            <a:spcAft>
              <a:spcPct val="35000"/>
            </a:spcAft>
          </a:pPr>
          <a:r>
            <a:rPr lang="en-US" sz="2700" b="1" kern="1200" dirty="0" smtClean="0"/>
            <a:t>What is the correct diagnosis code(s)?</a:t>
          </a:r>
          <a:endParaRPr lang="en-US" sz="2700" b="1" kern="1200" dirty="0"/>
        </a:p>
      </dsp:txBody>
      <dsp:txXfrm>
        <a:off x="643317" y="4038600"/>
        <a:ext cx="3740497" cy="465697"/>
      </dsp:txXfrm>
    </dsp:sp>
    <dsp:sp modelId="{D5727A68-9069-4115-9212-E0DA9C72F59A}">
      <dsp:nvSpPr>
        <dsp:cNvPr id="0" name=""/>
        <dsp:cNvSpPr/>
      </dsp:nvSpPr>
      <dsp:spPr>
        <a:xfrm>
          <a:off x="4778647" y="990603"/>
          <a:ext cx="3650652" cy="4091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rtl="0">
            <a:lnSpc>
              <a:spcPct val="90000"/>
            </a:lnSpc>
            <a:spcBef>
              <a:spcPct val="0"/>
            </a:spcBef>
            <a:spcAft>
              <a:spcPct val="35000"/>
            </a:spcAft>
          </a:pPr>
          <a:r>
            <a:rPr lang="en-US" sz="2800" kern="1200" dirty="0" smtClean="0"/>
            <a:t>Type 1 diabetic patient has severe chronic diabetic left foot ulcer with diabetic peripheral angiopathy.  He also has diabetic stage 2 chronic kidney disease.  He is being evaluated to see if debridement is required for this ulcer with breakdown of the skin.  </a:t>
          </a:r>
          <a:endParaRPr lang="en-US" sz="3200" kern="1200" dirty="0"/>
        </a:p>
      </dsp:txBody>
      <dsp:txXfrm>
        <a:off x="4778647" y="990603"/>
        <a:ext cx="3650652" cy="4091673"/>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86F532-2D6E-4C19-9509-7E641807C1E1}">
      <dsp:nvSpPr>
        <dsp:cNvPr id="0" name=""/>
        <dsp:cNvSpPr/>
      </dsp:nvSpPr>
      <dsp:spPr>
        <a:xfrm>
          <a:off x="-6893303" y="-1053911"/>
          <a:ext cx="8203824" cy="8203824"/>
        </a:xfrm>
        <a:prstGeom prst="blockArc">
          <a:avLst>
            <a:gd name="adj1" fmla="val 18900000"/>
            <a:gd name="adj2" fmla="val 2700000"/>
            <a:gd name="adj3" fmla="val 263"/>
          </a:avLst>
        </a:prstGeom>
        <a:noFill/>
        <a:ln w="25400" cap="flat" cmpd="sng" algn="ctr">
          <a:solidFill>
            <a:schemeClr val="accent5">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B0B595-EF44-454F-B3EA-A8FD649F280F}">
      <dsp:nvSpPr>
        <dsp:cNvPr id="0" name=""/>
        <dsp:cNvSpPr/>
      </dsp:nvSpPr>
      <dsp:spPr>
        <a:xfrm>
          <a:off x="572307" y="380878"/>
          <a:ext cx="8484412" cy="762243"/>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5031"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E10.621 – Type 1 diabetes mellitus with foot ulcer</a:t>
          </a:r>
          <a:endParaRPr lang="en-US" sz="2800" b="1" kern="1200" dirty="0"/>
        </a:p>
      </dsp:txBody>
      <dsp:txXfrm>
        <a:off x="572307" y="380878"/>
        <a:ext cx="8484412" cy="762243"/>
      </dsp:txXfrm>
    </dsp:sp>
    <dsp:sp modelId="{633D0FB4-83AF-41E8-BC18-F37850210824}">
      <dsp:nvSpPr>
        <dsp:cNvPr id="0" name=""/>
        <dsp:cNvSpPr/>
      </dsp:nvSpPr>
      <dsp:spPr>
        <a:xfrm>
          <a:off x="95904" y="285597"/>
          <a:ext cx="952804" cy="952804"/>
        </a:xfrm>
        <a:prstGeom prst="ellipse">
          <a:avLst/>
        </a:prstGeom>
        <a:solidFill>
          <a:schemeClr val="lt1">
            <a:hueOff val="0"/>
            <a:satOff val="0"/>
            <a:lumOff val="0"/>
            <a:alphaOff val="0"/>
          </a:schemeClr>
        </a:solidFill>
        <a:ln w="9525" cap="flat" cmpd="sng" algn="ctr">
          <a:solidFill>
            <a:schemeClr val="accent5">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82A5FD8-7E8E-434B-A1FF-D6D650EAEF63}">
      <dsp:nvSpPr>
        <dsp:cNvPr id="0" name=""/>
        <dsp:cNvSpPr/>
      </dsp:nvSpPr>
      <dsp:spPr>
        <a:xfrm>
          <a:off x="1118508" y="1523878"/>
          <a:ext cx="7938211" cy="762243"/>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5031"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L97.521 – Non-pressure chronic ulcer of other part of left foot limited to breakdown of skin</a:t>
          </a:r>
          <a:endParaRPr lang="en-US" sz="2800" b="1" kern="1200" dirty="0"/>
        </a:p>
      </dsp:txBody>
      <dsp:txXfrm>
        <a:off x="1118508" y="1523878"/>
        <a:ext cx="7938211" cy="762243"/>
      </dsp:txXfrm>
    </dsp:sp>
    <dsp:sp modelId="{0F7EAEDC-99C7-48B3-A46D-BD9B415134AC}">
      <dsp:nvSpPr>
        <dsp:cNvPr id="0" name=""/>
        <dsp:cNvSpPr/>
      </dsp:nvSpPr>
      <dsp:spPr>
        <a:xfrm>
          <a:off x="642106" y="1428597"/>
          <a:ext cx="952804" cy="952804"/>
        </a:xfrm>
        <a:prstGeom prst="ellipse">
          <a:avLst/>
        </a:prstGeom>
        <a:solidFill>
          <a:schemeClr val="lt1">
            <a:hueOff val="0"/>
            <a:satOff val="0"/>
            <a:lumOff val="0"/>
            <a:alphaOff val="0"/>
          </a:schemeClr>
        </a:solidFill>
        <a:ln w="9525" cap="flat" cmpd="sng" algn="ctr">
          <a:solidFill>
            <a:schemeClr val="accent5">
              <a:shade val="80000"/>
              <a:hueOff val="117688"/>
              <a:satOff val="5111"/>
              <a:lumOff val="650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2F28342-30CF-4D15-9F1C-395D368ADE03}">
      <dsp:nvSpPr>
        <dsp:cNvPr id="0" name=""/>
        <dsp:cNvSpPr/>
      </dsp:nvSpPr>
      <dsp:spPr>
        <a:xfrm>
          <a:off x="1286148" y="2666878"/>
          <a:ext cx="7770571" cy="762243"/>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5031"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E10.51 – Type 1 diabetes mellitus with diabetic peripheral angiopathy without gangrene</a:t>
          </a:r>
          <a:endParaRPr lang="en-US" sz="2800" b="1" kern="1200" dirty="0"/>
        </a:p>
      </dsp:txBody>
      <dsp:txXfrm>
        <a:off x="1286148" y="2666878"/>
        <a:ext cx="7770571" cy="762243"/>
      </dsp:txXfrm>
    </dsp:sp>
    <dsp:sp modelId="{20BE5FFD-F756-4162-9E60-AB1ED206263E}">
      <dsp:nvSpPr>
        <dsp:cNvPr id="0" name=""/>
        <dsp:cNvSpPr/>
      </dsp:nvSpPr>
      <dsp:spPr>
        <a:xfrm>
          <a:off x="809746" y="2571597"/>
          <a:ext cx="952804" cy="952804"/>
        </a:xfrm>
        <a:prstGeom prst="ellipse">
          <a:avLst/>
        </a:prstGeom>
        <a:solidFill>
          <a:schemeClr val="lt1">
            <a:hueOff val="0"/>
            <a:satOff val="0"/>
            <a:lumOff val="0"/>
            <a:alphaOff val="0"/>
          </a:schemeClr>
        </a:solidFill>
        <a:ln w="9525" cap="flat" cmpd="sng" algn="ctr">
          <a:solidFill>
            <a:schemeClr val="accent5">
              <a:shade val="80000"/>
              <a:hueOff val="235377"/>
              <a:satOff val="10222"/>
              <a:lumOff val="1300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0E8EED7-BE6C-4A69-8A35-2F1F7B801DA0}">
      <dsp:nvSpPr>
        <dsp:cNvPr id="0" name=""/>
        <dsp:cNvSpPr/>
      </dsp:nvSpPr>
      <dsp:spPr>
        <a:xfrm>
          <a:off x="1118508" y="3809878"/>
          <a:ext cx="7938211" cy="762243"/>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5031"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E10.22 – Type 1 diabetes mellitus with diabetic chronic kidney disease</a:t>
          </a:r>
          <a:endParaRPr lang="en-US" sz="2800" b="1" kern="1200" dirty="0"/>
        </a:p>
      </dsp:txBody>
      <dsp:txXfrm>
        <a:off x="1118508" y="3809878"/>
        <a:ext cx="7938211" cy="762243"/>
      </dsp:txXfrm>
    </dsp:sp>
    <dsp:sp modelId="{C2179186-3FCF-4220-805B-16A860525984}">
      <dsp:nvSpPr>
        <dsp:cNvPr id="0" name=""/>
        <dsp:cNvSpPr/>
      </dsp:nvSpPr>
      <dsp:spPr>
        <a:xfrm>
          <a:off x="642106" y="3714597"/>
          <a:ext cx="952804" cy="952804"/>
        </a:xfrm>
        <a:prstGeom prst="ellipse">
          <a:avLst/>
        </a:prstGeom>
        <a:solidFill>
          <a:schemeClr val="lt1">
            <a:hueOff val="0"/>
            <a:satOff val="0"/>
            <a:lumOff val="0"/>
            <a:alphaOff val="0"/>
          </a:schemeClr>
        </a:solidFill>
        <a:ln w="9525" cap="flat" cmpd="sng" algn="ctr">
          <a:solidFill>
            <a:schemeClr val="accent5">
              <a:shade val="80000"/>
              <a:hueOff val="353065"/>
              <a:satOff val="15333"/>
              <a:lumOff val="1951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6A74571-E514-4EB6-BAB4-36AEBBED35D7}">
      <dsp:nvSpPr>
        <dsp:cNvPr id="0" name=""/>
        <dsp:cNvSpPr/>
      </dsp:nvSpPr>
      <dsp:spPr>
        <a:xfrm>
          <a:off x="572307" y="4952878"/>
          <a:ext cx="8484412" cy="762243"/>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5031"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t>N18.2 – Chronic kidney disease, stage 2 (mild)</a:t>
          </a:r>
          <a:endParaRPr lang="en-US" sz="2800" b="1" kern="1200" dirty="0"/>
        </a:p>
      </dsp:txBody>
      <dsp:txXfrm>
        <a:off x="572307" y="4952878"/>
        <a:ext cx="8484412" cy="762243"/>
      </dsp:txXfrm>
    </dsp:sp>
    <dsp:sp modelId="{63C17020-D5FC-47DE-BDC9-B713B76D5C64}">
      <dsp:nvSpPr>
        <dsp:cNvPr id="0" name=""/>
        <dsp:cNvSpPr/>
      </dsp:nvSpPr>
      <dsp:spPr>
        <a:xfrm>
          <a:off x="95904" y="4857597"/>
          <a:ext cx="952804" cy="952804"/>
        </a:xfrm>
        <a:prstGeom prst="ellipse">
          <a:avLst/>
        </a:prstGeom>
        <a:solidFill>
          <a:schemeClr val="lt1">
            <a:hueOff val="0"/>
            <a:satOff val="0"/>
            <a:lumOff val="0"/>
            <a:alphaOff val="0"/>
          </a:schemeClr>
        </a:solidFill>
        <a:ln w="9525" cap="flat" cmpd="sng" algn="ctr">
          <a:solidFill>
            <a:schemeClr val="accent5">
              <a:shade val="80000"/>
              <a:hueOff val="470753"/>
              <a:satOff val="20444"/>
              <a:lumOff val="2601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65EDD0-643D-42FE-9D9F-203CF4BEBEE4}">
      <dsp:nvSpPr>
        <dsp:cNvPr id="0" name=""/>
        <dsp:cNvSpPr/>
      </dsp:nvSpPr>
      <dsp:spPr>
        <a:xfrm>
          <a:off x="1681" y="469235"/>
          <a:ext cx="3586348" cy="447172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600200">
            <a:lnSpc>
              <a:spcPct val="90000"/>
            </a:lnSpc>
            <a:spcBef>
              <a:spcPct val="0"/>
            </a:spcBef>
            <a:spcAft>
              <a:spcPct val="35000"/>
            </a:spcAft>
          </a:pPr>
          <a:r>
            <a:rPr lang="en-US" sz="3600" kern="1200" dirty="0" smtClean="0"/>
            <a:t>ICD-9</a:t>
          </a:r>
          <a:endParaRPr lang="en-US" sz="3600" kern="1200" dirty="0"/>
        </a:p>
        <a:p>
          <a:pPr marL="285750" lvl="1" indent="-285750" algn="l" defTabSz="1244600">
            <a:lnSpc>
              <a:spcPct val="90000"/>
            </a:lnSpc>
            <a:spcBef>
              <a:spcPct val="0"/>
            </a:spcBef>
            <a:spcAft>
              <a:spcPct val="15000"/>
            </a:spcAft>
            <a:buChar char="••"/>
          </a:pPr>
          <a:r>
            <a:rPr lang="en-US" sz="2800" kern="1200" smtClean="0"/>
            <a:t>008 - Intestinal </a:t>
          </a:r>
          <a:r>
            <a:rPr lang="en-US" sz="2800" kern="1200" dirty="0" smtClean="0"/>
            <a:t>infections due to other organisms</a:t>
          </a:r>
          <a:endParaRPr lang="en-US" sz="2800" kern="1200" dirty="0"/>
        </a:p>
        <a:p>
          <a:pPr marL="285750" lvl="1" indent="-285750" algn="l" defTabSz="1244600">
            <a:lnSpc>
              <a:spcPct val="90000"/>
            </a:lnSpc>
            <a:spcBef>
              <a:spcPct val="0"/>
            </a:spcBef>
            <a:spcAft>
              <a:spcPct val="15000"/>
            </a:spcAft>
            <a:buChar char="••"/>
          </a:pPr>
          <a:r>
            <a:rPr lang="en-US" sz="2800" kern="1200" smtClean="0"/>
            <a:t>024 - Glanders</a:t>
          </a:r>
          <a:br>
            <a:rPr lang="en-US" sz="2800" kern="1200" smtClean="0"/>
          </a:br>
          <a:r>
            <a:rPr lang="en-US" sz="2800" kern="1200" smtClean="0"/>
            <a:t>025 - Meliodosis</a:t>
          </a:r>
          <a:endParaRPr lang="en-US" sz="2800" kern="1200" dirty="0"/>
        </a:p>
        <a:p>
          <a:pPr marL="285750" lvl="1" indent="-285750" algn="l" defTabSz="1244600">
            <a:lnSpc>
              <a:spcPct val="90000"/>
            </a:lnSpc>
            <a:spcBef>
              <a:spcPct val="0"/>
            </a:spcBef>
            <a:spcAft>
              <a:spcPct val="15000"/>
            </a:spcAft>
            <a:buChar char="••"/>
          </a:pPr>
          <a:r>
            <a:rPr lang="en-US" sz="2800" kern="1200" smtClean="0"/>
            <a:t>036.4 - </a:t>
          </a:r>
          <a:r>
            <a:rPr lang="en-US" sz="2800" kern="1200" dirty="0" smtClean="0"/>
            <a:t>Meningococcal carditis</a:t>
          </a:r>
          <a:endParaRPr lang="en-US" sz="2800" kern="1200" dirty="0"/>
        </a:p>
      </dsp:txBody>
      <dsp:txXfrm>
        <a:off x="1681" y="469235"/>
        <a:ext cx="3586348" cy="4471728"/>
      </dsp:txXfrm>
    </dsp:sp>
    <dsp:sp modelId="{45C1D029-AD68-4F92-AB69-CDCBD742594B}">
      <dsp:nvSpPr>
        <dsp:cNvPr id="0" name=""/>
        <dsp:cNvSpPr/>
      </dsp:nvSpPr>
      <dsp:spPr>
        <a:xfrm>
          <a:off x="3946665" y="2260392"/>
          <a:ext cx="760305" cy="889414"/>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US" sz="3800" kern="1200" dirty="0"/>
        </a:p>
      </dsp:txBody>
      <dsp:txXfrm>
        <a:off x="3946665" y="2260392"/>
        <a:ext cx="760305" cy="889414"/>
      </dsp:txXfrm>
    </dsp:sp>
    <dsp:sp modelId="{58634CC5-3B58-4AF9-88D1-13F34D232A40}">
      <dsp:nvSpPr>
        <dsp:cNvPr id="0" name=""/>
        <dsp:cNvSpPr/>
      </dsp:nvSpPr>
      <dsp:spPr>
        <a:xfrm>
          <a:off x="5022569" y="469235"/>
          <a:ext cx="3586348" cy="4471728"/>
        </a:xfrm>
        <a:prstGeom prst="roundRect">
          <a:avLst>
            <a:gd name="adj" fmla="val 10000"/>
          </a:avLst>
        </a:prstGeom>
        <a:gradFill rotWithShape="0">
          <a:gsLst>
            <a:gs pos="0">
              <a:schemeClr val="accent3">
                <a:hueOff val="-2219996"/>
                <a:satOff val="-70588"/>
                <a:lumOff val="-10000"/>
                <a:alphaOff val="0"/>
                <a:shade val="51000"/>
                <a:satMod val="130000"/>
              </a:schemeClr>
            </a:gs>
            <a:gs pos="80000">
              <a:schemeClr val="accent3">
                <a:hueOff val="-2219996"/>
                <a:satOff val="-70588"/>
                <a:lumOff val="-10000"/>
                <a:alphaOff val="0"/>
                <a:shade val="93000"/>
                <a:satMod val="130000"/>
              </a:schemeClr>
            </a:gs>
            <a:gs pos="100000">
              <a:schemeClr val="accent3">
                <a:hueOff val="-2219996"/>
                <a:satOff val="-70588"/>
                <a:lumOff val="-1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600200">
            <a:lnSpc>
              <a:spcPct val="90000"/>
            </a:lnSpc>
            <a:spcBef>
              <a:spcPct val="0"/>
            </a:spcBef>
            <a:spcAft>
              <a:spcPct val="35000"/>
            </a:spcAft>
          </a:pPr>
          <a:r>
            <a:rPr lang="en-US" sz="3600" kern="1200" dirty="0" smtClean="0"/>
            <a:t>ICD-10</a:t>
          </a:r>
          <a:endParaRPr lang="en-US" sz="3600" kern="1200" dirty="0"/>
        </a:p>
        <a:p>
          <a:pPr marL="285750" lvl="1" indent="-285750" algn="l" defTabSz="1244600">
            <a:lnSpc>
              <a:spcPct val="90000"/>
            </a:lnSpc>
            <a:spcBef>
              <a:spcPct val="0"/>
            </a:spcBef>
            <a:spcAft>
              <a:spcPct val="15000"/>
            </a:spcAft>
            <a:buChar char="••"/>
          </a:pPr>
          <a:r>
            <a:rPr lang="en-US" sz="2800" kern="1200" smtClean="0"/>
            <a:t>A08 - Viral </a:t>
          </a:r>
          <a:r>
            <a:rPr lang="en-US" sz="2800" kern="1200" dirty="0" smtClean="0"/>
            <a:t>and other specified intestinal infections</a:t>
          </a:r>
          <a:endParaRPr lang="en-US" sz="2800" kern="1200" dirty="0"/>
        </a:p>
        <a:p>
          <a:pPr marL="285750" lvl="1" indent="-285750" algn="l" defTabSz="1244600">
            <a:lnSpc>
              <a:spcPct val="90000"/>
            </a:lnSpc>
            <a:spcBef>
              <a:spcPct val="0"/>
            </a:spcBef>
            <a:spcAft>
              <a:spcPct val="15000"/>
            </a:spcAft>
            <a:buChar char="••"/>
          </a:pPr>
          <a:r>
            <a:rPr lang="en-US" sz="2800" kern="1200" smtClean="0"/>
            <a:t>A24 - Glanders </a:t>
          </a:r>
          <a:r>
            <a:rPr lang="en-US" sz="2800" kern="1200" dirty="0" smtClean="0"/>
            <a:t>and meliodosis</a:t>
          </a:r>
          <a:endParaRPr lang="en-US" sz="2800" kern="1200" dirty="0"/>
        </a:p>
        <a:p>
          <a:pPr marL="285750" lvl="1" indent="-285750" algn="l" defTabSz="1244600">
            <a:lnSpc>
              <a:spcPct val="90000"/>
            </a:lnSpc>
            <a:spcBef>
              <a:spcPct val="0"/>
            </a:spcBef>
            <a:spcAft>
              <a:spcPct val="15000"/>
            </a:spcAft>
            <a:buChar char="••"/>
          </a:pPr>
          <a:r>
            <a:rPr lang="en-US" sz="2800" kern="1200" smtClean="0"/>
            <a:t>A39.5 - Meningococcal </a:t>
          </a:r>
          <a:r>
            <a:rPr lang="en-US" sz="2800" kern="1200" dirty="0" smtClean="0"/>
            <a:t>heart disease</a:t>
          </a:r>
          <a:endParaRPr lang="en-US" sz="2800" kern="1200" dirty="0"/>
        </a:p>
      </dsp:txBody>
      <dsp:txXfrm>
        <a:off x="5022569" y="469235"/>
        <a:ext cx="3586348" cy="4471728"/>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3746F2-06C8-47FE-9C5E-C6F68376A34D}">
      <dsp:nvSpPr>
        <dsp:cNvPr id="0" name=""/>
        <dsp:cNvSpPr/>
      </dsp:nvSpPr>
      <dsp:spPr>
        <a:xfrm>
          <a:off x="0" y="1035"/>
          <a:ext cx="8763000" cy="1010113"/>
        </a:xfrm>
        <a:prstGeom prst="round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t>F17.211 - Nicotine dependence, </a:t>
          </a:r>
          <a:r>
            <a:rPr lang="en-US" sz="2800" b="1" u="sng" kern="1200" dirty="0" smtClean="0">
              <a:solidFill>
                <a:schemeClr val="tx1"/>
              </a:solidFill>
            </a:rPr>
            <a:t>cigarettes, in remission</a:t>
          </a:r>
          <a:endParaRPr lang="en-US" sz="2800" b="1" u="sng" kern="1200" dirty="0">
            <a:solidFill>
              <a:schemeClr val="tx1"/>
            </a:solidFill>
          </a:endParaRPr>
        </a:p>
      </dsp:txBody>
      <dsp:txXfrm>
        <a:off x="0" y="1035"/>
        <a:ext cx="8763000" cy="1010113"/>
      </dsp:txXfrm>
    </dsp:sp>
    <dsp:sp modelId="{8935694F-06FE-471D-8B64-77869D968556}">
      <dsp:nvSpPr>
        <dsp:cNvPr id="0" name=""/>
        <dsp:cNvSpPr/>
      </dsp:nvSpPr>
      <dsp:spPr>
        <a:xfrm>
          <a:off x="0" y="1024339"/>
          <a:ext cx="8763000" cy="1010113"/>
        </a:xfrm>
        <a:prstGeom prst="round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t>F17.223 - Nicotine dependence, </a:t>
          </a:r>
          <a:r>
            <a:rPr lang="en-US" sz="2800" b="1" u="sng" kern="1200" dirty="0" smtClean="0">
              <a:solidFill>
                <a:schemeClr val="tx1"/>
              </a:solidFill>
            </a:rPr>
            <a:t>chewing tobacco, with withdrawal</a:t>
          </a:r>
          <a:endParaRPr lang="en-US" sz="2800" b="1" u="sng" kern="1200" dirty="0">
            <a:solidFill>
              <a:schemeClr val="tx1"/>
            </a:solidFill>
          </a:endParaRPr>
        </a:p>
      </dsp:txBody>
      <dsp:txXfrm>
        <a:off x="0" y="1024339"/>
        <a:ext cx="8763000" cy="1010113"/>
      </dsp:txXfrm>
    </dsp:sp>
    <dsp:sp modelId="{612021B8-2D33-489D-AEAB-6F06A3D55821}">
      <dsp:nvSpPr>
        <dsp:cNvPr id="0" name=""/>
        <dsp:cNvSpPr/>
      </dsp:nvSpPr>
      <dsp:spPr>
        <a:xfrm>
          <a:off x="0" y="2047643"/>
          <a:ext cx="8763000" cy="1010113"/>
        </a:xfrm>
        <a:prstGeom prst="round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t>F12.980 - Cannabis </a:t>
          </a:r>
          <a:r>
            <a:rPr lang="en-US" sz="2800" b="1" u="sng" kern="1200" dirty="0" smtClean="0">
              <a:solidFill>
                <a:schemeClr val="tx1"/>
              </a:solidFill>
            </a:rPr>
            <a:t>use</a:t>
          </a:r>
          <a:r>
            <a:rPr lang="en-US" sz="2800" b="1" kern="1200" dirty="0" smtClean="0"/>
            <a:t>, unspecified with anxiety disorder</a:t>
          </a:r>
          <a:endParaRPr lang="en-US" sz="2800" b="1" kern="1200" dirty="0"/>
        </a:p>
      </dsp:txBody>
      <dsp:txXfrm>
        <a:off x="0" y="2047643"/>
        <a:ext cx="8763000" cy="1010113"/>
      </dsp:txXfrm>
    </dsp:sp>
    <dsp:sp modelId="{9600A07A-36CA-44CD-AF02-EC7EAFF2207D}">
      <dsp:nvSpPr>
        <dsp:cNvPr id="0" name=""/>
        <dsp:cNvSpPr/>
      </dsp:nvSpPr>
      <dsp:spPr>
        <a:xfrm>
          <a:off x="0" y="3070947"/>
          <a:ext cx="8763000" cy="1010113"/>
        </a:xfrm>
        <a:prstGeom prst="round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t>F11.181 - </a:t>
          </a:r>
          <a:r>
            <a:rPr lang="en-US" sz="2800" b="1" kern="1200" dirty="0" err="1" smtClean="0"/>
            <a:t>Opioid</a:t>
          </a:r>
          <a:r>
            <a:rPr lang="en-US" sz="2800" b="1" kern="1200" dirty="0" smtClean="0"/>
            <a:t> </a:t>
          </a:r>
          <a:r>
            <a:rPr lang="en-US" sz="2800" b="1" u="sng" kern="1200" dirty="0" smtClean="0">
              <a:solidFill>
                <a:schemeClr val="tx1"/>
              </a:solidFill>
            </a:rPr>
            <a:t>abuse</a:t>
          </a:r>
          <a:r>
            <a:rPr lang="en-US" sz="2800" b="1" kern="1200" dirty="0" smtClean="0"/>
            <a:t> with opioid-induced sexual dysfunction</a:t>
          </a:r>
          <a:endParaRPr lang="en-US" sz="2800" b="1" kern="1200" dirty="0"/>
        </a:p>
      </dsp:txBody>
      <dsp:txXfrm>
        <a:off x="0" y="3070947"/>
        <a:ext cx="8763000" cy="1010113"/>
      </dsp:txXfrm>
    </dsp:sp>
    <dsp:sp modelId="{69220815-0682-4E01-8254-AB81C4A576A0}">
      <dsp:nvSpPr>
        <dsp:cNvPr id="0" name=""/>
        <dsp:cNvSpPr/>
      </dsp:nvSpPr>
      <dsp:spPr>
        <a:xfrm>
          <a:off x="0" y="4094251"/>
          <a:ext cx="8763000" cy="1010113"/>
        </a:xfrm>
        <a:prstGeom prst="round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t>F14.282 - Cocaine </a:t>
          </a:r>
          <a:r>
            <a:rPr lang="en-US" sz="2800" b="1" u="sng" kern="1200" dirty="0" smtClean="0">
              <a:solidFill>
                <a:schemeClr val="tx1"/>
              </a:solidFill>
            </a:rPr>
            <a:t>dependence</a:t>
          </a:r>
          <a:r>
            <a:rPr lang="en-US" sz="2800" b="1" kern="1200" dirty="0" smtClean="0"/>
            <a:t> with cocaine-induced sleep disorder</a:t>
          </a:r>
          <a:endParaRPr lang="en-US" sz="2800" b="1" kern="1200" dirty="0"/>
        </a:p>
      </dsp:txBody>
      <dsp:txXfrm>
        <a:off x="0" y="4094251"/>
        <a:ext cx="8763000" cy="1010113"/>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3281A0-B9E8-4AF8-8DFA-C378C1A20ABC}">
      <dsp:nvSpPr>
        <dsp:cNvPr id="0" name=""/>
        <dsp:cNvSpPr/>
      </dsp:nvSpPr>
      <dsp:spPr>
        <a:xfrm>
          <a:off x="680190" y="962662"/>
          <a:ext cx="2930462" cy="73261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dirty="0" smtClean="0"/>
            <a:t>ICD-9</a:t>
          </a:r>
          <a:endParaRPr lang="en-US" sz="4100" kern="1200" dirty="0"/>
        </a:p>
      </dsp:txBody>
      <dsp:txXfrm>
        <a:off x="680190" y="962662"/>
        <a:ext cx="2930462" cy="732615"/>
      </dsp:txXfrm>
    </dsp:sp>
    <dsp:sp modelId="{DE0E1F8A-BCEA-4DAA-88E7-48638526422A}">
      <dsp:nvSpPr>
        <dsp:cNvPr id="0" name=""/>
        <dsp:cNvSpPr/>
      </dsp:nvSpPr>
      <dsp:spPr>
        <a:xfrm rot="5400000">
          <a:off x="1721344" y="2479331"/>
          <a:ext cx="848156" cy="128207"/>
        </a:xfrm>
        <a:prstGeom prst="rightArrow">
          <a:avLst>
            <a:gd name="adj1" fmla="val 667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0F0D331-262F-4983-A9A8-5D8BF862E140}">
      <dsp:nvSpPr>
        <dsp:cNvPr id="0" name=""/>
        <dsp:cNvSpPr/>
      </dsp:nvSpPr>
      <dsp:spPr>
        <a:xfrm>
          <a:off x="176" y="3391591"/>
          <a:ext cx="4290490" cy="1914471"/>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292.11 - Drug-induced psychotic disorder with delusions  </a:t>
          </a:r>
        </a:p>
        <a:p>
          <a:pPr lvl="0" algn="ctr" defTabSz="1066800">
            <a:lnSpc>
              <a:spcPct val="90000"/>
            </a:lnSpc>
            <a:spcBef>
              <a:spcPct val="0"/>
            </a:spcBef>
            <a:spcAft>
              <a:spcPct val="35000"/>
            </a:spcAft>
          </a:pPr>
          <a:r>
            <a:rPr lang="en-US" sz="2400" kern="1200" dirty="0" smtClean="0"/>
            <a:t>304.41 - Amphetamine and other psychostimulant dependence, continuous</a:t>
          </a:r>
          <a:endParaRPr lang="en-US" sz="2400" kern="1200" dirty="0"/>
        </a:p>
      </dsp:txBody>
      <dsp:txXfrm>
        <a:off x="176" y="3391591"/>
        <a:ext cx="4290490" cy="1914471"/>
      </dsp:txXfrm>
    </dsp:sp>
    <dsp:sp modelId="{6AE3CC5A-8E73-493E-8257-E6EB63C9681C}">
      <dsp:nvSpPr>
        <dsp:cNvPr id="0" name=""/>
        <dsp:cNvSpPr/>
      </dsp:nvSpPr>
      <dsp:spPr>
        <a:xfrm rot="5400000">
          <a:off x="1662158" y="5789326"/>
          <a:ext cx="966528" cy="128207"/>
        </a:xfrm>
        <a:prstGeom prst="rightArrow">
          <a:avLst>
            <a:gd name="adj1" fmla="val 66700"/>
            <a:gd name="adj2" fmla="val 50000"/>
          </a:avLst>
        </a:prstGeom>
        <a:gradFill rotWithShape="0">
          <a:gsLst>
            <a:gs pos="0">
              <a:schemeClr val="accent3">
                <a:hueOff val="-739999"/>
                <a:satOff val="-23529"/>
                <a:lumOff val="-3333"/>
                <a:alphaOff val="0"/>
                <a:shade val="51000"/>
                <a:satMod val="130000"/>
              </a:schemeClr>
            </a:gs>
            <a:gs pos="80000">
              <a:schemeClr val="accent3">
                <a:hueOff val="-739999"/>
                <a:satOff val="-23529"/>
                <a:lumOff val="-3333"/>
                <a:alphaOff val="0"/>
                <a:shade val="93000"/>
                <a:satMod val="130000"/>
              </a:schemeClr>
            </a:gs>
            <a:gs pos="100000">
              <a:schemeClr val="accent3">
                <a:hueOff val="-739999"/>
                <a:satOff val="-23529"/>
                <a:lumOff val="-33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B726C41-6DEB-4066-8868-E01181392833}">
      <dsp:nvSpPr>
        <dsp:cNvPr id="0" name=""/>
        <dsp:cNvSpPr/>
      </dsp:nvSpPr>
      <dsp:spPr>
        <a:xfrm>
          <a:off x="372492" y="6400798"/>
          <a:ext cx="3545860" cy="1094733"/>
        </a:xfrm>
        <a:prstGeom prst="roundRect">
          <a:avLst>
            <a:gd name="adj" fmla="val 10000"/>
          </a:avLst>
        </a:prstGeom>
        <a:solidFill>
          <a:schemeClr val="accent3">
            <a:tint val="40000"/>
            <a:alpha val="90000"/>
            <a:hueOff val="-844764"/>
            <a:satOff val="-25776"/>
            <a:lumOff val="-1408"/>
            <a:alphaOff val="0"/>
          </a:schemeClr>
        </a:solidFill>
        <a:ln w="9525" cap="flat" cmpd="sng" algn="ctr">
          <a:solidFill>
            <a:schemeClr val="accent3">
              <a:tint val="40000"/>
              <a:alpha val="90000"/>
              <a:hueOff val="-844764"/>
              <a:satOff val="-25776"/>
              <a:lumOff val="-140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303.93 - Other and unspecified alcohol dependence, in remission</a:t>
          </a:r>
          <a:endParaRPr lang="en-US" sz="2400" kern="1200" dirty="0"/>
        </a:p>
      </dsp:txBody>
      <dsp:txXfrm>
        <a:off x="372492" y="6400798"/>
        <a:ext cx="3545860" cy="1094733"/>
      </dsp:txXfrm>
    </dsp:sp>
    <dsp:sp modelId="{05C7E04F-7EC1-49B1-81EE-7FD0AF1DB0B9}">
      <dsp:nvSpPr>
        <dsp:cNvPr id="0" name=""/>
        <dsp:cNvSpPr/>
      </dsp:nvSpPr>
      <dsp:spPr>
        <a:xfrm>
          <a:off x="5380946" y="962662"/>
          <a:ext cx="2930462" cy="732615"/>
        </a:xfrm>
        <a:prstGeom prst="roundRect">
          <a:avLst>
            <a:gd name="adj" fmla="val 10000"/>
          </a:avLst>
        </a:prstGeom>
        <a:gradFill rotWithShape="0">
          <a:gsLst>
            <a:gs pos="0">
              <a:schemeClr val="accent3">
                <a:hueOff val="-2219996"/>
                <a:satOff val="-70588"/>
                <a:lumOff val="-10000"/>
                <a:alphaOff val="0"/>
                <a:shade val="51000"/>
                <a:satMod val="130000"/>
              </a:schemeClr>
            </a:gs>
            <a:gs pos="80000">
              <a:schemeClr val="accent3">
                <a:hueOff val="-2219996"/>
                <a:satOff val="-70588"/>
                <a:lumOff val="-10000"/>
                <a:alphaOff val="0"/>
                <a:shade val="93000"/>
                <a:satMod val="130000"/>
              </a:schemeClr>
            </a:gs>
            <a:gs pos="100000">
              <a:schemeClr val="accent3">
                <a:hueOff val="-2219996"/>
                <a:satOff val="-70588"/>
                <a:lumOff val="-1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dirty="0" smtClean="0"/>
            <a:t>ICD-10</a:t>
          </a:r>
          <a:endParaRPr lang="en-US" sz="4100" kern="1200" dirty="0"/>
        </a:p>
      </dsp:txBody>
      <dsp:txXfrm>
        <a:off x="5380946" y="962662"/>
        <a:ext cx="2930462" cy="732615"/>
      </dsp:txXfrm>
    </dsp:sp>
    <dsp:sp modelId="{A63E5FBE-FB66-49AC-8710-579D3CFF1189}">
      <dsp:nvSpPr>
        <dsp:cNvPr id="0" name=""/>
        <dsp:cNvSpPr/>
      </dsp:nvSpPr>
      <dsp:spPr>
        <a:xfrm rot="5400000">
          <a:off x="6423465" y="2476600"/>
          <a:ext cx="845425" cy="128207"/>
        </a:xfrm>
        <a:prstGeom prst="rightArrow">
          <a:avLst>
            <a:gd name="adj1" fmla="val 66700"/>
            <a:gd name="adj2" fmla="val 50000"/>
          </a:avLst>
        </a:prstGeom>
        <a:gradFill rotWithShape="0">
          <a:gsLst>
            <a:gs pos="0">
              <a:schemeClr val="accent3">
                <a:hueOff val="-1479998"/>
                <a:satOff val="-47059"/>
                <a:lumOff val="-6667"/>
                <a:alphaOff val="0"/>
                <a:shade val="51000"/>
                <a:satMod val="130000"/>
              </a:schemeClr>
            </a:gs>
            <a:gs pos="80000">
              <a:schemeClr val="accent3">
                <a:hueOff val="-1479998"/>
                <a:satOff val="-47059"/>
                <a:lumOff val="-6667"/>
                <a:alphaOff val="0"/>
                <a:shade val="93000"/>
                <a:satMod val="130000"/>
              </a:schemeClr>
            </a:gs>
            <a:gs pos="100000">
              <a:schemeClr val="accent3">
                <a:hueOff val="-1479998"/>
                <a:satOff val="-47059"/>
                <a:lumOff val="-66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E723DE0-51D2-49ED-99F0-2DFBD7AB359D}">
      <dsp:nvSpPr>
        <dsp:cNvPr id="0" name=""/>
        <dsp:cNvSpPr/>
      </dsp:nvSpPr>
      <dsp:spPr>
        <a:xfrm>
          <a:off x="4700932" y="3386129"/>
          <a:ext cx="4290490" cy="1914464"/>
        </a:xfrm>
        <a:prstGeom prst="roundRect">
          <a:avLst>
            <a:gd name="adj" fmla="val 10000"/>
          </a:avLst>
        </a:prstGeom>
        <a:solidFill>
          <a:schemeClr val="accent3">
            <a:tint val="40000"/>
            <a:alpha val="90000"/>
            <a:hueOff val="-1689528"/>
            <a:satOff val="-51553"/>
            <a:lumOff val="-2815"/>
            <a:alphaOff val="0"/>
          </a:schemeClr>
        </a:solidFill>
        <a:ln w="9525" cap="flat" cmpd="sng" algn="ctr">
          <a:solidFill>
            <a:schemeClr val="accent3">
              <a:tint val="40000"/>
              <a:alpha val="90000"/>
              <a:hueOff val="-1689528"/>
              <a:satOff val="-51553"/>
              <a:lumOff val="-281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F15.259 - Other stimulant dependence with stimulant-induced psychotic disorder, unspecified </a:t>
          </a:r>
          <a:endParaRPr lang="en-US" sz="2400" kern="1200" dirty="0"/>
        </a:p>
      </dsp:txBody>
      <dsp:txXfrm>
        <a:off x="4700932" y="3386129"/>
        <a:ext cx="4290490" cy="1914464"/>
      </dsp:txXfrm>
    </dsp:sp>
    <dsp:sp modelId="{1F5C4D34-94DA-4754-9693-BA63F5C0959A}">
      <dsp:nvSpPr>
        <dsp:cNvPr id="0" name=""/>
        <dsp:cNvSpPr/>
      </dsp:nvSpPr>
      <dsp:spPr>
        <a:xfrm rot="5400000">
          <a:off x="6360182" y="5786588"/>
          <a:ext cx="971989" cy="128207"/>
        </a:xfrm>
        <a:prstGeom prst="rightArrow">
          <a:avLst>
            <a:gd name="adj1" fmla="val 66700"/>
            <a:gd name="adj2" fmla="val 50000"/>
          </a:avLst>
        </a:prstGeom>
        <a:gradFill rotWithShape="0">
          <a:gsLst>
            <a:gs pos="0">
              <a:schemeClr val="accent3">
                <a:hueOff val="-2219996"/>
                <a:satOff val="-70588"/>
                <a:lumOff val="-10000"/>
                <a:alphaOff val="0"/>
                <a:shade val="51000"/>
                <a:satMod val="130000"/>
              </a:schemeClr>
            </a:gs>
            <a:gs pos="80000">
              <a:schemeClr val="accent3">
                <a:hueOff val="-2219996"/>
                <a:satOff val="-70588"/>
                <a:lumOff val="-10000"/>
                <a:alphaOff val="0"/>
                <a:shade val="93000"/>
                <a:satMod val="130000"/>
              </a:schemeClr>
            </a:gs>
            <a:gs pos="100000">
              <a:schemeClr val="accent3">
                <a:hueOff val="-2219996"/>
                <a:satOff val="-70588"/>
                <a:lumOff val="-1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68C56F0-6176-4A3E-8038-2E2EB9EC9DF7}">
      <dsp:nvSpPr>
        <dsp:cNvPr id="0" name=""/>
        <dsp:cNvSpPr/>
      </dsp:nvSpPr>
      <dsp:spPr>
        <a:xfrm>
          <a:off x="5073247" y="6400791"/>
          <a:ext cx="3545860" cy="1094747"/>
        </a:xfrm>
        <a:prstGeom prst="roundRect">
          <a:avLst>
            <a:gd name="adj" fmla="val 10000"/>
          </a:avLst>
        </a:prstGeom>
        <a:solidFill>
          <a:schemeClr val="accent3">
            <a:tint val="40000"/>
            <a:alpha val="90000"/>
            <a:hueOff val="-2534291"/>
            <a:satOff val="-77329"/>
            <a:lumOff val="-4223"/>
            <a:alphaOff val="0"/>
          </a:schemeClr>
        </a:solidFill>
        <a:ln w="9525" cap="flat" cmpd="sng" algn="ctr">
          <a:solidFill>
            <a:schemeClr val="accent3">
              <a:tint val="40000"/>
              <a:alpha val="90000"/>
              <a:hueOff val="-2534291"/>
              <a:satOff val="-77329"/>
              <a:lumOff val="-422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F10.21 - Alcohol dependence, in remission</a:t>
          </a:r>
          <a:endParaRPr lang="en-US" sz="2400" kern="1200" dirty="0"/>
        </a:p>
      </dsp:txBody>
      <dsp:txXfrm>
        <a:off x="5073247" y="6400791"/>
        <a:ext cx="3545860" cy="1094747"/>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7F1809-68B1-4589-880A-992CAFAA1FAE}">
      <dsp:nvSpPr>
        <dsp:cNvPr id="0" name=""/>
        <dsp:cNvSpPr/>
      </dsp:nvSpPr>
      <dsp:spPr>
        <a:xfrm>
          <a:off x="2893548" y="313541"/>
          <a:ext cx="4880902" cy="3115460"/>
        </a:xfrm>
        <a:prstGeom prst="round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t="-2000" b="-2000"/>
          </a:stretch>
        </a:blipFill>
        <a:ln w="76200" cap="flat" cmpd="sng" algn="ctr">
          <a:solidFill>
            <a:schemeClr val="accent6"/>
          </a:solidFill>
          <a:prstDash val="solid"/>
        </a:ln>
        <a:effectLst>
          <a:outerShdw blurRad="50800" dist="38100" dir="10800000" algn="r" rotWithShape="0">
            <a:prstClr val="black">
              <a:alpha val="40000"/>
            </a:prstClr>
          </a:outerShdw>
        </a:effectLst>
        <a:scene3d>
          <a:camera prst="orthographicFront"/>
          <a:lightRig rig="threePt" dir="t"/>
        </a:scene3d>
        <a:sp3d>
          <a:bevelT/>
        </a:sp3d>
      </dsp:spPr>
      <dsp:style>
        <a:lnRef idx="2">
          <a:schemeClr val="accent6"/>
        </a:lnRef>
        <a:fillRef idx="1">
          <a:schemeClr val="lt1"/>
        </a:fillRef>
        <a:effectRef idx="0">
          <a:schemeClr val="accent6"/>
        </a:effectRef>
        <a:fontRef idx="minor">
          <a:schemeClr val="dk1"/>
        </a:fontRef>
      </dsp:style>
    </dsp:sp>
    <dsp:sp modelId="{F5C6B320-DA10-4726-BD02-929F651465A7}">
      <dsp:nvSpPr>
        <dsp:cNvPr id="0" name=""/>
        <dsp:cNvSpPr/>
      </dsp:nvSpPr>
      <dsp:spPr>
        <a:xfrm>
          <a:off x="756969" y="3247489"/>
          <a:ext cx="9154061" cy="2530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rtl="0">
            <a:lnSpc>
              <a:spcPct val="90000"/>
            </a:lnSpc>
            <a:spcBef>
              <a:spcPct val="0"/>
            </a:spcBef>
            <a:spcAft>
              <a:spcPct val="35000"/>
            </a:spcAft>
          </a:pPr>
          <a:r>
            <a:rPr lang="en-US" sz="2800" kern="1200" dirty="0" smtClean="0"/>
            <a:t>18-year-old male has been drinking since he was 13. He was brought to the ER and then admitted because of acute alcohol inebriation.  </a:t>
          </a:r>
          <a:r>
            <a:rPr lang="en-US" sz="2800" kern="1200" dirty="0" smtClean="0">
              <a:solidFill>
                <a:schemeClr val="tx1"/>
              </a:solidFill>
            </a:rPr>
            <a:t>Blood alcohol </a:t>
          </a:r>
          <a:r>
            <a:rPr lang="en-US" sz="2800" kern="1200" dirty="0" smtClean="0"/>
            <a:t>level shows 22/mg/100ml.  Discharge dx is </a:t>
          </a:r>
          <a:r>
            <a:rPr lang="en-US" sz="2800" kern="1200" dirty="0" smtClean="0">
              <a:solidFill>
                <a:schemeClr val="tx1"/>
              </a:solidFill>
            </a:rPr>
            <a:t>acute alcohol intoxication</a:t>
          </a:r>
          <a:r>
            <a:rPr lang="en-US" sz="2800" kern="1200" dirty="0" smtClean="0"/>
            <a:t> with </a:t>
          </a:r>
          <a:r>
            <a:rPr lang="en-US" sz="2800" kern="1200" dirty="0" smtClean="0">
              <a:solidFill>
                <a:schemeClr val="tx1"/>
              </a:solidFill>
            </a:rPr>
            <a:t>chronic alcohol dependence, continuous</a:t>
          </a:r>
          <a:r>
            <a:rPr lang="en-US" sz="2800" kern="1200" smtClean="0"/>
            <a:t>.                  </a:t>
          </a:r>
          <a:r>
            <a:rPr lang="en-US" sz="2800" b="1" kern="1200" smtClean="0"/>
            <a:t>What </a:t>
          </a:r>
          <a:r>
            <a:rPr lang="en-US" sz="2800" b="1" kern="1200" dirty="0" smtClean="0"/>
            <a:t>is the correct diagnosis code(s)?</a:t>
          </a:r>
          <a:endParaRPr lang="en-US" sz="2800" b="1" kern="1200" dirty="0"/>
        </a:p>
      </dsp:txBody>
      <dsp:txXfrm>
        <a:off x="756969" y="3247489"/>
        <a:ext cx="9154061" cy="2530555"/>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351092-DBCC-4448-821D-95DB6451E5B8}">
      <dsp:nvSpPr>
        <dsp:cNvPr id="0" name=""/>
        <dsp:cNvSpPr/>
      </dsp:nvSpPr>
      <dsp:spPr>
        <a:xfrm>
          <a:off x="0" y="14459"/>
          <a:ext cx="8610600" cy="1272960"/>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smtClean="0">
              <a:effectLst/>
            </a:rPr>
            <a:t>F10.229 – Alcohol dependence with intoxication, unspecified</a:t>
          </a:r>
          <a:endParaRPr lang="en-US" sz="3200" b="1" kern="1200" dirty="0">
            <a:effectLst/>
          </a:endParaRPr>
        </a:p>
      </dsp:txBody>
      <dsp:txXfrm>
        <a:off x="0" y="14459"/>
        <a:ext cx="8610600" cy="1272960"/>
      </dsp:txXfrm>
    </dsp:sp>
    <dsp:sp modelId="{F26108FB-B360-4F12-A59F-19C26F5E6FF2}">
      <dsp:nvSpPr>
        <dsp:cNvPr id="0" name=""/>
        <dsp:cNvSpPr/>
      </dsp:nvSpPr>
      <dsp:spPr>
        <a:xfrm>
          <a:off x="0" y="1379580"/>
          <a:ext cx="8610600" cy="1272960"/>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smtClean="0">
              <a:effectLst/>
            </a:rPr>
            <a:t>Y90.1 – Blood alcohol level of 20-39 mg/100 ml</a:t>
          </a:r>
          <a:endParaRPr lang="en-US" sz="3200" b="1" kern="1200" dirty="0">
            <a:effectLst/>
          </a:endParaRPr>
        </a:p>
      </dsp:txBody>
      <dsp:txXfrm>
        <a:off x="0" y="1379580"/>
        <a:ext cx="8610600" cy="1272960"/>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594B2A-A31A-4323-90F0-562576DC7A82}">
      <dsp:nvSpPr>
        <dsp:cNvPr id="0" name=""/>
        <dsp:cNvSpPr/>
      </dsp:nvSpPr>
      <dsp:spPr>
        <a:xfrm>
          <a:off x="43" y="337315"/>
          <a:ext cx="4130426" cy="165217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26720" tIns="243840" rIns="426720" bIns="243840" numCol="1" spcCol="1270" anchor="ctr" anchorCtr="0">
          <a:noAutofit/>
        </a:bodyPr>
        <a:lstStyle/>
        <a:p>
          <a:pPr lvl="0" algn="ctr" defTabSz="2667000">
            <a:lnSpc>
              <a:spcPct val="90000"/>
            </a:lnSpc>
            <a:spcBef>
              <a:spcPct val="0"/>
            </a:spcBef>
            <a:spcAft>
              <a:spcPct val="35000"/>
            </a:spcAft>
          </a:pPr>
          <a:r>
            <a:rPr lang="en-US" sz="6000" b="1" kern="1200" dirty="0" smtClean="0"/>
            <a:t>ICD-9</a:t>
          </a:r>
          <a:endParaRPr lang="en-US" sz="6000" b="1" kern="1200" dirty="0"/>
        </a:p>
      </dsp:txBody>
      <dsp:txXfrm>
        <a:off x="43" y="337315"/>
        <a:ext cx="4130426" cy="1652170"/>
      </dsp:txXfrm>
    </dsp:sp>
    <dsp:sp modelId="{94D87623-1CB6-4387-9373-91CEBE275731}">
      <dsp:nvSpPr>
        <dsp:cNvPr id="0" name=""/>
        <dsp:cNvSpPr/>
      </dsp:nvSpPr>
      <dsp:spPr>
        <a:xfrm>
          <a:off x="43" y="1989485"/>
          <a:ext cx="4130426" cy="2854800"/>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kern="1200" smtClean="0"/>
            <a:t>038.0 -  </a:t>
          </a:r>
          <a:r>
            <a:rPr lang="en-US" sz="3600" kern="1200" dirty="0" smtClean="0"/>
            <a:t>Streptococcal septicemia</a:t>
          </a:r>
        </a:p>
        <a:p>
          <a:pPr marL="285750" lvl="1" indent="-285750" algn="l" defTabSz="1600200">
            <a:lnSpc>
              <a:spcPct val="90000"/>
            </a:lnSpc>
            <a:spcBef>
              <a:spcPct val="0"/>
            </a:spcBef>
            <a:spcAft>
              <a:spcPct val="15000"/>
            </a:spcAft>
            <a:buChar char="••"/>
          </a:pPr>
          <a:r>
            <a:rPr lang="en-US" sz="3600" kern="1200" smtClean="0"/>
            <a:t>995.91 - </a:t>
          </a:r>
          <a:r>
            <a:rPr lang="en-US" sz="3600" kern="1200" dirty="0" smtClean="0"/>
            <a:t>Sepsis</a:t>
          </a:r>
        </a:p>
      </dsp:txBody>
      <dsp:txXfrm>
        <a:off x="43" y="1989485"/>
        <a:ext cx="4130426" cy="2854800"/>
      </dsp:txXfrm>
    </dsp:sp>
    <dsp:sp modelId="{ED146645-4E7A-46D3-9524-49473736F2C5}">
      <dsp:nvSpPr>
        <dsp:cNvPr id="0" name=""/>
        <dsp:cNvSpPr/>
      </dsp:nvSpPr>
      <dsp:spPr>
        <a:xfrm>
          <a:off x="4708729" y="337315"/>
          <a:ext cx="4130426" cy="1652170"/>
        </a:xfrm>
        <a:prstGeom prst="rect">
          <a:avLst/>
        </a:prstGeom>
        <a:gradFill rotWithShape="0">
          <a:gsLst>
            <a:gs pos="0">
              <a:schemeClr val="accent3">
                <a:hueOff val="-2219996"/>
                <a:satOff val="-70588"/>
                <a:lumOff val="-10000"/>
                <a:alphaOff val="0"/>
                <a:shade val="51000"/>
                <a:satMod val="130000"/>
              </a:schemeClr>
            </a:gs>
            <a:gs pos="80000">
              <a:schemeClr val="accent3">
                <a:hueOff val="-2219996"/>
                <a:satOff val="-70588"/>
                <a:lumOff val="-10000"/>
                <a:alphaOff val="0"/>
                <a:shade val="93000"/>
                <a:satMod val="130000"/>
              </a:schemeClr>
            </a:gs>
            <a:gs pos="100000">
              <a:schemeClr val="accent3">
                <a:hueOff val="-2219996"/>
                <a:satOff val="-70588"/>
                <a:lumOff val="-10000"/>
                <a:alphaOff val="0"/>
                <a:shade val="94000"/>
                <a:satMod val="135000"/>
              </a:schemeClr>
            </a:gs>
          </a:gsLst>
          <a:lin ang="16200000" scaled="0"/>
        </a:gradFill>
        <a:ln w="9525" cap="flat" cmpd="sng" algn="ctr">
          <a:solidFill>
            <a:schemeClr val="accent3">
              <a:hueOff val="-2219996"/>
              <a:satOff val="-70588"/>
              <a:lumOff val="-1000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84048" tIns="219456" rIns="384048" bIns="219456" numCol="1" spcCol="1270" anchor="ctr" anchorCtr="0">
          <a:noAutofit/>
        </a:bodyPr>
        <a:lstStyle/>
        <a:p>
          <a:pPr lvl="0" algn="ctr" defTabSz="2400300">
            <a:lnSpc>
              <a:spcPct val="90000"/>
            </a:lnSpc>
            <a:spcBef>
              <a:spcPct val="0"/>
            </a:spcBef>
            <a:spcAft>
              <a:spcPct val="35000"/>
            </a:spcAft>
          </a:pPr>
          <a:r>
            <a:rPr lang="en-US" sz="5400" b="1" kern="1200" dirty="0" smtClean="0"/>
            <a:t>ICD-10</a:t>
          </a:r>
          <a:endParaRPr lang="en-US" sz="5400" b="1" kern="1200" dirty="0"/>
        </a:p>
      </dsp:txBody>
      <dsp:txXfrm>
        <a:off x="4708729" y="337315"/>
        <a:ext cx="4130426" cy="1652170"/>
      </dsp:txXfrm>
    </dsp:sp>
    <dsp:sp modelId="{AB55F52C-A4B3-488B-93AE-D7AA99C54964}">
      <dsp:nvSpPr>
        <dsp:cNvPr id="0" name=""/>
        <dsp:cNvSpPr/>
      </dsp:nvSpPr>
      <dsp:spPr>
        <a:xfrm>
          <a:off x="4708729" y="1989485"/>
          <a:ext cx="4130426" cy="2854800"/>
        </a:xfrm>
        <a:prstGeom prst="rect">
          <a:avLst/>
        </a:prstGeom>
        <a:solidFill>
          <a:schemeClr val="accent3">
            <a:tint val="40000"/>
            <a:alpha val="90000"/>
            <a:hueOff val="-2534291"/>
            <a:satOff val="-77329"/>
            <a:lumOff val="-4223"/>
            <a:alphaOff val="0"/>
          </a:schemeClr>
        </a:solidFill>
        <a:ln w="9525" cap="flat" cmpd="sng" algn="ctr">
          <a:solidFill>
            <a:schemeClr val="accent3">
              <a:tint val="40000"/>
              <a:alpha val="90000"/>
              <a:hueOff val="-2534291"/>
              <a:satOff val="-77329"/>
              <a:lumOff val="-422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kern="1200" smtClean="0"/>
            <a:t>A41.81 - Sepsis </a:t>
          </a:r>
          <a:r>
            <a:rPr lang="en-US" sz="3600" kern="1200" dirty="0" smtClean="0"/>
            <a:t>due </a:t>
          </a:r>
          <a:r>
            <a:rPr lang="en-US" sz="3600" kern="1200" smtClean="0"/>
            <a:t>to enterococcus</a:t>
          </a:r>
          <a:endParaRPr lang="en-US" sz="3600" kern="1200" dirty="0"/>
        </a:p>
      </dsp:txBody>
      <dsp:txXfrm>
        <a:off x="4708729" y="1989485"/>
        <a:ext cx="4130426" cy="2854800"/>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B42893-61C5-4E99-813F-C93CAB898149}">
      <dsp:nvSpPr>
        <dsp:cNvPr id="0" name=""/>
        <dsp:cNvSpPr/>
      </dsp:nvSpPr>
      <dsp:spPr>
        <a:xfrm>
          <a:off x="0" y="97458"/>
          <a:ext cx="4724399" cy="4758083"/>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t>78-year-old gentleman is seen for continued follow-up for </a:t>
          </a:r>
          <a:r>
            <a:rPr lang="en-US" sz="2700" kern="1200" dirty="0" smtClean="0">
              <a:solidFill>
                <a:schemeClr val="tx1"/>
              </a:solidFill>
            </a:rPr>
            <a:t>C.diff colitis</a:t>
          </a:r>
          <a:r>
            <a:rPr lang="en-US" sz="2700" kern="1200" dirty="0" smtClean="0"/>
            <a:t>.  Cultures of the organism have found this infection to be </a:t>
          </a:r>
          <a:r>
            <a:rPr lang="en-US" sz="2700" kern="1200" dirty="0" smtClean="0">
              <a:solidFill>
                <a:schemeClr val="tx1"/>
              </a:solidFill>
            </a:rPr>
            <a:t>resistant to flagyl</a:t>
          </a:r>
          <a:r>
            <a:rPr lang="en-US" sz="2700" kern="1200" dirty="0" smtClean="0"/>
            <a:t>.  A new drug regimen will be started at this time</a:t>
          </a:r>
          <a:r>
            <a:rPr lang="en-US" sz="2700" kern="1200" smtClean="0"/>
            <a:t>. </a:t>
          </a:r>
        </a:p>
        <a:p>
          <a:pPr lvl="0" algn="ctr" defTabSz="1200150" rtl="0">
            <a:lnSpc>
              <a:spcPct val="90000"/>
            </a:lnSpc>
            <a:spcBef>
              <a:spcPct val="0"/>
            </a:spcBef>
            <a:spcAft>
              <a:spcPct val="35000"/>
            </a:spcAft>
          </a:pPr>
          <a:r>
            <a:rPr lang="en-US" sz="2700" b="1" kern="1200" smtClean="0"/>
            <a:t>What </a:t>
          </a:r>
          <a:r>
            <a:rPr lang="en-US" sz="2700" b="1" kern="1200" dirty="0" smtClean="0"/>
            <a:t>is the correct diagnosis code(s)?</a:t>
          </a:r>
          <a:endParaRPr lang="en-US" sz="2700" b="1" kern="1200" dirty="0"/>
        </a:p>
      </dsp:txBody>
      <dsp:txXfrm>
        <a:off x="0" y="97458"/>
        <a:ext cx="4724399" cy="475808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3F0A71-6D6B-4901-B963-9DA1F40FED29}">
      <dsp:nvSpPr>
        <dsp:cNvPr id="0" name=""/>
        <dsp:cNvSpPr/>
      </dsp:nvSpPr>
      <dsp:spPr>
        <a:xfrm>
          <a:off x="2164561" y="1601"/>
          <a:ext cx="4814876" cy="1215850"/>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b="1" kern="1200" dirty="0" smtClean="0">
              <a:effectLst/>
            </a:rPr>
            <a:t>A04.7 – </a:t>
          </a:r>
          <a:r>
            <a:rPr lang="it-IT" sz="2800" b="1" kern="1200" dirty="0" smtClean="0">
              <a:effectLst/>
            </a:rPr>
            <a:t>Enterocolitis due </a:t>
          </a:r>
          <a:r>
            <a:rPr lang="it-IT" sz="2800" b="1" kern="1200" smtClean="0">
              <a:effectLst/>
            </a:rPr>
            <a:t>to clostridium </a:t>
          </a:r>
          <a:r>
            <a:rPr lang="it-IT" sz="2800" b="1" kern="1200" dirty="0" smtClean="0">
              <a:effectLst/>
            </a:rPr>
            <a:t>difficile</a:t>
          </a:r>
          <a:endParaRPr lang="en-US" sz="2800" b="1" kern="1200" dirty="0">
            <a:effectLst/>
          </a:endParaRPr>
        </a:p>
      </dsp:txBody>
      <dsp:txXfrm>
        <a:off x="2164561" y="1601"/>
        <a:ext cx="4814876" cy="1215850"/>
      </dsp:txXfrm>
    </dsp:sp>
    <dsp:sp modelId="{C05ED189-70DD-4843-AC1C-08B4E09B720F}">
      <dsp:nvSpPr>
        <dsp:cNvPr id="0" name=""/>
        <dsp:cNvSpPr/>
      </dsp:nvSpPr>
      <dsp:spPr>
        <a:xfrm>
          <a:off x="2164561" y="1258974"/>
          <a:ext cx="4814876" cy="1215850"/>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b="1" kern="1200" dirty="0" smtClean="0">
              <a:effectLst/>
            </a:rPr>
            <a:t>Z16.39 – Resistance to other specified antimicrobial drug</a:t>
          </a:r>
          <a:endParaRPr lang="en-US" sz="2800" b="1" kern="1200" dirty="0">
            <a:effectLst/>
          </a:endParaRPr>
        </a:p>
      </dsp:txBody>
      <dsp:txXfrm>
        <a:off x="2164561" y="1258974"/>
        <a:ext cx="4814876" cy="1215850"/>
      </dsp:txXfrm>
    </dsp:sp>
    <dsp:sp modelId="{A8449CD6-B772-4AA4-9FC4-1BD5D6C801CC}">
      <dsp:nvSpPr>
        <dsp:cNvPr id="0" name=""/>
        <dsp:cNvSpPr/>
      </dsp:nvSpPr>
      <dsp:spPr>
        <a:xfrm>
          <a:off x="2164561" y="2516347"/>
          <a:ext cx="4814876" cy="1215850"/>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b="1" kern="1200" dirty="0" smtClean="0">
              <a:effectLst/>
            </a:rPr>
            <a:t>From </a:t>
          </a:r>
          <a:r>
            <a:rPr lang="en-US" sz="2800" b="1" kern="1200" smtClean="0">
              <a:effectLst/>
            </a:rPr>
            <a:t>the tabular </a:t>
          </a:r>
          <a:r>
            <a:rPr lang="en-US" sz="2800" b="1" kern="1200" dirty="0" smtClean="0">
              <a:effectLst/>
            </a:rPr>
            <a:t>List:</a:t>
          </a:r>
          <a:endParaRPr lang="en-US" sz="2800" b="1" kern="1200" dirty="0">
            <a:effectLst/>
          </a:endParaRPr>
        </a:p>
      </dsp:txBody>
      <dsp:txXfrm>
        <a:off x="2164561" y="2516347"/>
        <a:ext cx="4814876" cy="121585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0EDCAD-5923-4C9A-BF6C-5A7D43D59C75}">
      <dsp:nvSpPr>
        <dsp:cNvPr id="0" name=""/>
        <dsp:cNvSpPr/>
      </dsp:nvSpPr>
      <dsp:spPr>
        <a:xfrm>
          <a:off x="0" y="3282358"/>
          <a:ext cx="8991600" cy="1670112"/>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Terminology change with regard to remission</a:t>
          </a:r>
          <a:endParaRPr lang="en-US" sz="2800" b="1" kern="1200" dirty="0">
            <a:effectLst>
              <a:outerShdw blurRad="38100" dist="38100" dir="2700000" algn="tl">
                <a:srgbClr val="000000">
                  <a:alpha val="43137"/>
                </a:srgbClr>
              </a:outerShdw>
            </a:effectLst>
          </a:endParaRPr>
        </a:p>
      </dsp:txBody>
      <dsp:txXfrm>
        <a:off x="0" y="3282358"/>
        <a:ext cx="8991600" cy="901860"/>
      </dsp:txXfrm>
    </dsp:sp>
    <dsp:sp modelId="{5B7788CD-1229-40E9-B372-5303B8FECD35}">
      <dsp:nvSpPr>
        <dsp:cNvPr id="0" name=""/>
        <dsp:cNvSpPr/>
      </dsp:nvSpPr>
      <dsp:spPr>
        <a:xfrm>
          <a:off x="168" y="3947764"/>
          <a:ext cx="4495631" cy="87801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rtl="0">
            <a:lnSpc>
              <a:spcPct val="90000"/>
            </a:lnSpc>
            <a:spcBef>
              <a:spcPct val="0"/>
            </a:spcBef>
            <a:spcAft>
              <a:spcPct val="35000"/>
            </a:spcAft>
          </a:pPr>
          <a:r>
            <a:rPr lang="en-US" sz="2800" b="1" kern="1200" smtClean="0">
              <a:effectLst/>
            </a:rPr>
            <a:t>ICD-9 - “without </a:t>
          </a:r>
          <a:r>
            <a:rPr lang="en-US" sz="2800" b="1" kern="1200" dirty="0" smtClean="0">
              <a:effectLst/>
            </a:rPr>
            <a:t>mention of remission”</a:t>
          </a:r>
          <a:endParaRPr lang="en-US" sz="2800" b="1" kern="1200" dirty="0">
            <a:effectLst/>
          </a:endParaRPr>
        </a:p>
      </dsp:txBody>
      <dsp:txXfrm>
        <a:off x="168" y="3947764"/>
        <a:ext cx="4495631" cy="878010"/>
      </dsp:txXfrm>
    </dsp:sp>
    <dsp:sp modelId="{E45A8EA9-A5C4-4F4A-8F91-14EED99D2E52}">
      <dsp:nvSpPr>
        <dsp:cNvPr id="0" name=""/>
        <dsp:cNvSpPr/>
      </dsp:nvSpPr>
      <dsp:spPr>
        <a:xfrm>
          <a:off x="4495800" y="3947764"/>
          <a:ext cx="4495631" cy="87801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rtl="0">
            <a:lnSpc>
              <a:spcPct val="90000"/>
            </a:lnSpc>
            <a:spcBef>
              <a:spcPct val="0"/>
            </a:spcBef>
            <a:spcAft>
              <a:spcPct val="35000"/>
            </a:spcAft>
          </a:pPr>
          <a:r>
            <a:rPr lang="en-US" sz="2800" b="1" kern="1200" smtClean="0">
              <a:effectLst/>
            </a:rPr>
            <a:t>ICD-10 - “not </a:t>
          </a:r>
          <a:r>
            <a:rPr lang="en-US" sz="2800" b="1" kern="1200" dirty="0" smtClean="0">
              <a:effectLst/>
            </a:rPr>
            <a:t>in remission”</a:t>
          </a:r>
          <a:endParaRPr lang="en-US" sz="2800" b="1" kern="1200" dirty="0">
            <a:effectLst/>
          </a:endParaRPr>
        </a:p>
      </dsp:txBody>
      <dsp:txXfrm>
        <a:off x="4495800" y="3947764"/>
        <a:ext cx="4495631" cy="878010"/>
      </dsp:txXfrm>
    </dsp:sp>
    <dsp:sp modelId="{265D1D1F-D62A-41C2-812A-9B97D3848750}">
      <dsp:nvSpPr>
        <dsp:cNvPr id="0" name=""/>
        <dsp:cNvSpPr/>
      </dsp:nvSpPr>
      <dsp:spPr>
        <a:xfrm rot="10800000">
          <a:off x="0" y="1641443"/>
          <a:ext cx="8991600" cy="1657075"/>
        </a:xfrm>
        <a:prstGeom prst="upArrowCallou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Malignancy sequenced first when encounter is for management of anemia associated with malignancy</a:t>
          </a:r>
          <a:endParaRPr lang="en-US" sz="2800" b="1" kern="1200" dirty="0">
            <a:effectLst>
              <a:outerShdw blurRad="38100" dist="38100" dir="2700000" algn="tl">
                <a:srgbClr val="000000">
                  <a:alpha val="43137"/>
                </a:srgbClr>
              </a:outerShdw>
            </a:effectLst>
          </a:endParaRPr>
        </a:p>
      </dsp:txBody>
      <dsp:txXfrm rot="10800000">
        <a:off x="0" y="1641443"/>
        <a:ext cx="8991600" cy="1657075"/>
      </dsp:txXfrm>
    </dsp:sp>
    <dsp:sp modelId="{697AB55E-5FBE-4796-8185-9A31C3BAAFFB}">
      <dsp:nvSpPr>
        <dsp:cNvPr id="0" name=""/>
        <dsp:cNvSpPr/>
      </dsp:nvSpPr>
      <dsp:spPr>
        <a:xfrm rot="10800000">
          <a:off x="0" y="528"/>
          <a:ext cx="8991600" cy="1657075"/>
        </a:xfrm>
        <a:prstGeom prst="upArrowCallou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Several new guidelines added </a:t>
          </a:r>
          <a:r>
            <a:rPr lang="en-US" sz="2800" b="1" kern="1200" smtClean="0">
              <a:effectLst>
                <a:outerShdw blurRad="38100" dist="38100" dir="2700000" algn="tl">
                  <a:srgbClr val="000000">
                    <a:alpha val="43137"/>
                  </a:srgbClr>
                </a:outerShdw>
              </a:effectLst>
            </a:rPr>
            <a:t>to chapter </a:t>
          </a:r>
          <a:r>
            <a:rPr lang="en-US" sz="2800" b="1" kern="1200" dirty="0" smtClean="0">
              <a:effectLst>
                <a:outerShdw blurRad="38100" dist="38100" dir="2700000" algn="tl">
                  <a:srgbClr val="000000">
                    <a:alpha val="43137"/>
                  </a:srgbClr>
                </a:outerShdw>
              </a:effectLst>
            </a:rPr>
            <a:t>2</a:t>
          </a:r>
          <a:endParaRPr lang="en-US" sz="2800" b="1" kern="1200" dirty="0">
            <a:effectLst>
              <a:outerShdw blurRad="38100" dist="38100" dir="2700000" algn="tl">
                <a:srgbClr val="000000">
                  <a:alpha val="43137"/>
                </a:srgbClr>
              </a:outerShdw>
            </a:effectLst>
          </a:endParaRPr>
        </a:p>
      </dsp:txBody>
      <dsp:txXfrm rot="10800000">
        <a:off x="0" y="528"/>
        <a:ext cx="8991600" cy="165707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2E8F70-55B1-4710-955F-66B6289044C3}">
      <dsp:nvSpPr>
        <dsp:cNvPr id="0" name=""/>
        <dsp:cNvSpPr/>
      </dsp:nvSpPr>
      <dsp:spPr>
        <a:xfrm>
          <a:off x="4641" y="-278311"/>
          <a:ext cx="4126393" cy="56817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b" anchorCtr="0">
          <a:noAutofit/>
        </a:bodyPr>
        <a:lstStyle/>
        <a:p>
          <a:pPr lvl="0" algn="ctr" defTabSz="1066800">
            <a:lnSpc>
              <a:spcPct val="90000"/>
            </a:lnSpc>
            <a:spcBef>
              <a:spcPct val="0"/>
            </a:spcBef>
            <a:spcAft>
              <a:spcPct val="35000"/>
            </a:spcAft>
          </a:pPr>
          <a:r>
            <a:rPr lang="en-US" sz="2400" b="1" kern="1200" dirty="0" smtClean="0"/>
            <a:t>ICD-9</a:t>
          </a:r>
          <a:endParaRPr lang="en-US" sz="2400" b="1" kern="1200" dirty="0"/>
        </a:p>
      </dsp:txBody>
      <dsp:txXfrm>
        <a:off x="4641" y="-278311"/>
        <a:ext cx="4126393" cy="568173"/>
      </dsp:txXfrm>
    </dsp:sp>
    <dsp:sp modelId="{68F4333A-1322-4A6A-901B-6E8979A5B5FB}">
      <dsp:nvSpPr>
        <dsp:cNvPr id="0" name=""/>
        <dsp:cNvSpPr/>
      </dsp:nvSpPr>
      <dsp:spPr>
        <a:xfrm>
          <a:off x="4641" y="289861"/>
          <a:ext cx="4126393" cy="5627249"/>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smtClean="0"/>
            <a:t>174.5 - Malignant </a:t>
          </a:r>
          <a:r>
            <a:rPr lang="en-US" sz="2200" kern="1200" dirty="0" smtClean="0"/>
            <a:t>neoplasm of lower-outer quadrant of female breast</a:t>
          </a:r>
          <a:endParaRPr lang="en-US" sz="2200" kern="1200" dirty="0"/>
        </a:p>
        <a:p>
          <a:pPr marL="228600" lvl="1" indent="-228600" algn="l" defTabSz="977900">
            <a:lnSpc>
              <a:spcPct val="90000"/>
            </a:lnSpc>
            <a:spcBef>
              <a:spcPct val="0"/>
            </a:spcBef>
            <a:spcAft>
              <a:spcPct val="15000"/>
            </a:spcAft>
            <a:buChar char="••"/>
          </a:pPr>
          <a:r>
            <a:rPr lang="en-US" sz="2200" kern="1200" smtClean="0"/>
            <a:t>175.9 - </a:t>
          </a:r>
          <a:r>
            <a:rPr lang="en-US" sz="2200" kern="1200" dirty="0" smtClean="0"/>
            <a:t>Malignant neoplasm of other and unspecified sites of male breast </a:t>
          </a:r>
          <a:endParaRPr lang="en-US" sz="2200" kern="1200" dirty="0"/>
        </a:p>
      </dsp:txBody>
      <dsp:txXfrm>
        <a:off x="4641" y="289861"/>
        <a:ext cx="4126393" cy="5627249"/>
      </dsp:txXfrm>
    </dsp:sp>
    <dsp:sp modelId="{4FF7C40B-969D-4231-9D35-0B741B7C98FE}">
      <dsp:nvSpPr>
        <dsp:cNvPr id="0" name=""/>
        <dsp:cNvSpPr/>
      </dsp:nvSpPr>
      <dsp:spPr>
        <a:xfrm>
          <a:off x="4708165" y="-278311"/>
          <a:ext cx="4126393" cy="568173"/>
        </a:xfrm>
        <a:prstGeom prst="rect">
          <a:avLst/>
        </a:prstGeom>
        <a:gradFill rotWithShape="0">
          <a:gsLst>
            <a:gs pos="0">
              <a:schemeClr val="accent3">
                <a:hueOff val="-2219996"/>
                <a:satOff val="-70588"/>
                <a:lumOff val="-10000"/>
                <a:alphaOff val="0"/>
                <a:shade val="51000"/>
                <a:satMod val="130000"/>
              </a:schemeClr>
            </a:gs>
            <a:gs pos="80000">
              <a:schemeClr val="accent3">
                <a:hueOff val="-2219996"/>
                <a:satOff val="-70588"/>
                <a:lumOff val="-10000"/>
                <a:alphaOff val="0"/>
                <a:shade val="93000"/>
                <a:satMod val="130000"/>
              </a:schemeClr>
            </a:gs>
            <a:gs pos="100000">
              <a:schemeClr val="accent3">
                <a:hueOff val="-2219996"/>
                <a:satOff val="-70588"/>
                <a:lumOff val="-10000"/>
                <a:alphaOff val="0"/>
                <a:shade val="94000"/>
                <a:satMod val="135000"/>
              </a:schemeClr>
            </a:gs>
          </a:gsLst>
          <a:lin ang="16200000" scaled="0"/>
        </a:gradFill>
        <a:ln w="9525" cap="flat" cmpd="sng" algn="ctr">
          <a:solidFill>
            <a:schemeClr val="accent3">
              <a:hueOff val="-2219996"/>
              <a:satOff val="-70588"/>
              <a:lumOff val="-1000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b" anchorCtr="0">
          <a:noAutofit/>
        </a:bodyPr>
        <a:lstStyle/>
        <a:p>
          <a:pPr lvl="0" algn="ctr" defTabSz="1066800">
            <a:lnSpc>
              <a:spcPct val="90000"/>
            </a:lnSpc>
            <a:spcBef>
              <a:spcPct val="0"/>
            </a:spcBef>
            <a:spcAft>
              <a:spcPct val="35000"/>
            </a:spcAft>
          </a:pPr>
          <a:r>
            <a:rPr lang="en-US" sz="2400" b="1" kern="1200" dirty="0" smtClean="0"/>
            <a:t>ICD-10</a:t>
          </a:r>
          <a:endParaRPr lang="en-US" sz="2400" b="1" kern="1200" dirty="0"/>
        </a:p>
      </dsp:txBody>
      <dsp:txXfrm>
        <a:off x="4708165" y="-278311"/>
        <a:ext cx="4126393" cy="568173"/>
      </dsp:txXfrm>
    </dsp:sp>
    <dsp:sp modelId="{9E396A87-B51B-4163-9370-548A13104F71}">
      <dsp:nvSpPr>
        <dsp:cNvPr id="0" name=""/>
        <dsp:cNvSpPr/>
      </dsp:nvSpPr>
      <dsp:spPr>
        <a:xfrm>
          <a:off x="4708165" y="289861"/>
          <a:ext cx="4126393" cy="5627249"/>
        </a:xfrm>
        <a:prstGeom prst="rect">
          <a:avLst/>
        </a:prstGeom>
        <a:solidFill>
          <a:schemeClr val="accent3">
            <a:tint val="40000"/>
            <a:alpha val="90000"/>
            <a:hueOff val="-2534291"/>
            <a:satOff val="-77329"/>
            <a:lumOff val="-4223"/>
            <a:alphaOff val="0"/>
          </a:schemeClr>
        </a:solidFill>
        <a:ln w="9525" cap="flat" cmpd="sng" algn="ctr">
          <a:solidFill>
            <a:schemeClr val="accent3">
              <a:tint val="40000"/>
              <a:alpha val="90000"/>
              <a:hueOff val="-2534291"/>
              <a:satOff val="-77329"/>
              <a:lumOff val="-422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ts val="2200"/>
            </a:lnSpc>
            <a:spcBef>
              <a:spcPct val="0"/>
            </a:spcBef>
            <a:spcAft>
              <a:spcPct val="15000"/>
            </a:spcAft>
            <a:buChar char="••"/>
          </a:pPr>
          <a:r>
            <a:rPr lang="en-US" sz="2200" kern="1200" smtClean="0"/>
            <a:t>C50.511 - </a:t>
          </a:r>
          <a:r>
            <a:rPr lang="en-US" sz="2200" kern="1200" dirty="0" smtClean="0"/>
            <a:t>Malignant neoplasm of lower-outer quadrant of </a:t>
          </a:r>
          <a:r>
            <a:rPr lang="en-US" sz="2200" b="1" kern="1200" dirty="0" smtClean="0">
              <a:solidFill>
                <a:schemeClr val="accent6">
                  <a:lumMod val="50000"/>
                </a:schemeClr>
              </a:solidFill>
            </a:rPr>
            <a:t>right female</a:t>
          </a:r>
          <a:r>
            <a:rPr lang="en-US" sz="2200" kern="1200" dirty="0" smtClean="0"/>
            <a:t> breast</a:t>
          </a:r>
          <a:endParaRPr lang="en-US" sz="2200" kern="1200" dirty="0"/>
        </a:p>
        <a:p>
          <a:pPr marL="228600" lvl="1" indent="-228600" algn="l" defTabSz="977900">
            <a:lnSpc>
              <a:spcPts val="2200"/>
            </a:lnSpc>
            <a:spcBef>
              <a:spcPct val="0"/>
            </a:spcBef>
            <a:spcAft>
              <a:spcPct val="15000"/>
            </a:spcAft>
            <a:buChar char="••"/>
          </a:pPr>
          <a:r>
            <a:rPr lang="en-US" sz="2200" kern="1200" smtClean="0"/>
            <a:t>C50.512 -  </a:t>
          </a:r>
          <a:r>
            <a:rPr lang="en-US" sz="2200" kern="1200" dirty="0" smtClean="0"/>
            <a:t>Malignant neoplasm of lower-outer quadrant of </a:t>
          </a:r>
          <a:r>
            <a:rPr lang="en-US" sz="2200" b="1" kern="1200" dirty="0" smtClean="0">
              <a:solidFill>
                <a:schemeClr val="accent6">
                  <a:lumMod val="50000"/>
                </a:schemeClr>
              </a:solidFill>
            </a:rPr>
            <a:t>left female</a:t>
          </a:r>
          <a:r>
            <a:rPr lang="en-US" sz="2200" kern="1200" dirty="0" smtClean="0"/>
            <a:t> breast</a:t>
          </a:r>
        </a:p>
        <a:p>
          <a:pPr marL="228600" lvl="1" indent="-228600" algn="l" defTabSz="977900">
            <a:lnSpc>
              <a:spcPts val="2200"/>
            </a:lnSpc>
            <a:spcBef>
              <a:spcPct val="0"/>
            </a:spcBef>
            <a:spcAft>
              <a:spcPct val="15000"/>
            </a:spcAft>
            <a:buChar char="••"/>
          </a:pPr>
          <a:r>
            <a:rPr lang="en-US" sz="2200" kern="1200" smtClean="0"/>
            <a:t>C50.519 - </a:t>
          </a:r>
          <a:r>
            <a:rPr lang="en-US" sz="2200" kern="1200" dirty="0" smtClean="0"/>
            <a:t>Malignant neoplasm of lower-outer quadrant of unspecified female breast</a:t>
          </a:r>
        </a:p>
        <a:p>
          <a:pPr marL="228600" lvl="1" indent="-228600" algn="l" defTabSz="977900">
            <a:lnSpc>
              <a:spcPts val="2200"/>
            </a:lnSpc>
            <a:spcBef>
              <a:spcPct val="0"/>
            </a:spcBef>
            <a:spcAft>
              <a:spcPct val="15000"/>
            </a:spcAft>
            <a:buChar char="••"/>
          </a:pPr>
          <a:r>
            <a:rPr lang="en-US" sz="2200" kern="1200" smtClean="0"/>
            <a:t>C50.521 - Malignant </a:t>
          </a:r>
          <a:r>
            <a:rPr lang="en-US" sz="2200" kern="1200" dirty="0" smtClean="0"/>
            <a:t>neoplasm of lower-outer quadrant of </a:t>
          </a:r>
          <a:r>
            <a:rPr lang="en-US" sz="2200" b="1" kern="1200" dirty="0" smtClean="0">
              <a:solidFill>
                <a:schemeClr val="accent6">
                  <a:lumMod val="50000"/>
                </a:schemeClr>
              </a:solidFill>
            </a:rPr>
            <a:t>right male</a:t>
          </a:r>
          <a:r>
            <a:rPr lang="en-US" sz="2200" b="1" kern="1200" dirty="0" smtClean="0"/>
            <a:t> </a:t>
          </a:r>
          <a:r>
            <a:rPr lang="en-US" sz="2200" kern="1200" dirty="0" smtClean="0"/>
            <a:t>breast</a:t>
          </a:r>
        </a:p>
        <a:p>
          <a:pPr marL="228600" lvl="1" indent="-228600" algn="l" defTabSz="977900">
            <a:lnSpc>
              <a:spcPts val="2200"/>
            </a:lnSpc>
            <a:spcBef>
              <a:spcPct val="0"/>
            </a:spcBef>
            <a:spcAft>
              <a:spcPct val="15000"/>
            </a:spcAft>
            <a:buChar char="••"/>
          </a:pPr>
          <a:r>
            <a:rPr lang="en-US" sz="2200" kern="1200" smtClean="0"/>
            <a:t>C50.522 - Malignant </a:t>
          </a:r>
          <a:r>
            <a:rPr lang="en-US" sz="2200" kern="1200" dirty="0" smtClean="0"/>
            <a:t>neoplasm of lower-outer quadrant of </a:t>
          </a:r>
          <a:r>
            <a:rPr lang="en-US" sz="2200" b="1" kern="1200" dirty="0" smtClean="0">
              <a:solidFill>
                <a:schemeClr val="accent6">
                  <a:lumMod val="50000"/>
                </a:schemeClr>
              </a:solidFill>
            </a:rPr>
            <a:t>left male</a:t>
          </a:r>
          <a:r>
            <a:rPr lang="en-US" sz="2200" b="1" kern="1200" dirty="0" smtClean="0"/>
            <a:t> </a:t>
          </a:r>
          <a:r>
            <a:rPr lang="en-US" sz="2200" kern="1200" dirty="0" smtClean="0"/>
            <a:t>breast</a:t>
          </a:r>
        </a:p>
        <a:p>
          <a:pPr marL="228600" lvl="1" indent="-228600" algn="l" defTabSz="977900">
            <a:lnSpc>
              <a:spcPts val="2200"/>
            </a:lnSpc>
            <a:spcBef>
              <a:spcPct val="0"/>
            </a:spcBef>
            <a:spcAft>
              <a:spcPct val="15000"/>
            </a:spcAft>
            <a:buChar char="••"/>
          </a:pPr>
          <a:r>
            <a:rPr lang="en-US" sz="2200" kern="1200" smtClean="0"/>
            <a:t>C50.529 - Malignant </a:t>
          </a:r>
          <a:r>
            <a:rPr lang="en-US" sz="2200" kern="1200" dirty="0" smtClean="0"/>
            <a:t>neoplasm of lower-outer quadrant of unspecified male breast</a:t>
          </a:r>
        </a:p>
      </dsp:txBody>
      <dsp:txXfrm>
        <a:off x="4708165" y="289861"/>
        <a:ext cx="4126393" cy="562724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ED0077-A220-498C-AD44-5C56F44D6C53}">
      <dsp:nvSpPr>
        <dsp:cNvPr id="0" name=""/>
        <dsp:cNvSpPr/>
      </dsp:nvSpPr>
      <dsp:spPr>
        <a:xfrm>
          <a:off x="1268045" y="2976"/>
          <a:ext cx="2892623" cy="1735574"/>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E86.0 – Dehydration</a:t>
          </a:r>
          <a:endParaRPr lang="en-US" sz="2400" b="1" kern="1200" dirty="0"/>
        </a:p>
      </dsp:txBody>
      <dsp:txXfrm>
        <a:off x="1268045" y="2976"/>
        <a:ext cx="2892623" cy="1735574"/>
      </dsp:txXfrm>
    </dsp:sp>
    <dsp:sp modelId="{C819FEC2-F406-4A4A-90F4-72FE4170ED80}">
      <dsp:nvSpPr>
        <dsp:cNvPr id="0" name=""/>
        <dsp:cNvSpPr/>
      </dsp:nvSpPr>
      <dsp:spPr>
        <a:xfrm>
          <a:off x="4449931" y="2976"/>
          <a:ext cx="2892623" cy="1735574"/>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G89.3 – Neoplasm related pain (acute) (chronic)</a:t>
          </a:r>
          <a:endParaRPr lang="en-US" sz="2400" b="1" kern="1200" dirty="0"/>
        </a:p>
      </dsp:txBody>
      <dsp:txXfrm>
        <a:off x="4449931" y="2976"/>
        <a:ext cx="2892623" cy="1735574"/>
      </dsp:txXfrm>
    </dsp:sp>
    <dsp:sp modelId="{60908521-6BDD-4EE3-A5A4-9E72297859F3}">
      <dsp:nvSpPr>
        <dsp:cNvPr id="0" name=""/>
        <dsp:cNvSpPr/>
      </dsp:nvSpPr>
      <dsp:spPr>
        <a:xfrm>
          <a:off x="1268045" y="2027812"/>
          <a:ext cx="2892623" cy="1735574"/>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C50.111 – Malignant neoplasm of central portion of right female breast</a:t>
          </a:r>
          <a:endParaRPr lang="en-US" sz="2400" b="1" kern="1200" dirty="0"/>
        </a:p>
      </dsp:txBody>
      <dsp:txXfrm>
        <a:off x="1268045" y="2027812"/>
        <a:ext cx="2892623" cy="1735574"/>
      </dsp:txXfrm>
    </dsp:sp>
    <dsp:sp modelId="{6E53B0AA-D531-4798-89AD-2AB6113C5284}">
      <dsp:nvSpPr>
        <dsp:cNvPr id="0" name=""/>
        <dsp:cNvSpPr/>
      </dsp:nvSpPr>
      <dsp:spPr>
        <a:xfrm>
          <a:off x="4449931" y="2027812"/>
          <a:ext cx="2892623" cy="1735574"/>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C79.31 – Secondary malignant neoplasm of brain</a:t>
          </a:r>
          <a:endParaRPr lang="en-US" sz="2400" b="1" kern="1200" dirty="0"/>
        </a:p>
      </dsp:txBody>
      <dsp:txXfrm>
        <a:off x="4449931" y="2027812"/>
        <a:ext cx="2892623" cy="1735574"/>
      </dsp:txXfrm>
    </dsp:sp>
    <dsp:sp modelId="{971CDF63-6839-4672-9057-5DED6F73D053}">
      <dsp:nvSpPr>
        <dsp:cNvPr id="0" name=""/>
        <dsp:cNvSpPr/>
      </dsp:nvSpPr>
      <dsp:spPr>
        <a:xfrm>
          <a:off x="2858988" y="4052649"/>
          <a:ext cx="2892623" cy="1735574"/>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C78.7 – Secondary malignant neoplasm of liver and intrahepatic bile duct</a:t>
          </a:r>
          <a:endParaRPr lang="en-US" sz="2400" b="1" kern="1200" dirty="0"/>
        </a:p>
      </dsp:txBody>
      <dsp:txXfrm>
        <a:off x="2858988" y="4052649"/>
        <a:ext cx="2892623" cy="173557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1334E8-04CA-487D-A95B-495CF9B2EC5B}">
      <dsp:nvSpPr>
        <dsp:cNvPr id="0" name=""/>
        <dsp:cNvSpPr/>
      </dsp:nvSpPr>
      <dsp:spPr>
        <a:xfrm>
          <a:off x="638360" y="1783"/>
          <a:ext cx="3066677" cy="2283282"/>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Chapters 3 &amp; 4 swapped in ICD-10-CM compared to ICD-9-CM</a:t>
          </a:r>
          <a:endParaRPr lang="en-US" sz="3200" b="1" kern="1200" dirty="0">
            <a:effectLst>
              <a:outerShdw blurRad="38100" dist="38100" dir="2700000" algn="tl">
                <a:srgbClr val="000000">
                  <a:alpha val="43137"/>
                </a:srgbClr>
              </a:outerShdw>
            </a:effectLst>
          </a:endParaRPr>
        </a:p>
      </dsp:txBody>
      <dsp:txXfrm>
        <a:off x="638360" y="1783"/>
        <a:ext cx="3066677" cy="2283282"/>
      </dsp:txXfrm>
    </dsp:sp>
    <dsp:sp modelId="{4EA1B6A8-92C4-46D4-B274-56904E9F32A8}">
      <dsp:nvSpPr>
        <dsp:cNvPr id="0" name=""/>
        <dsp:cNvSpPr/>
      </dsp:nvSpPr>
      <dsp:spPr>
        <a:xfrm>
          <a:off x="638360" y="2591733"/>
          <a:ext cx="3066677" cy="2283282"/>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Guidelines reserved for future expansion </a:t>
          </a:r>
          <a:endParaRPr lang="en-US" sz="3200" b="1" kern="1200" dirty="0">
            <a:effectLst>
              <a:outerShdw blurRad="38100" dist="38100" dir="2700000" algn="tl">
                <a:srgbClr val="000000">
                  <a:alpha val="43137"/>
                </a:srgbClr>
              </a:outerShdw>
            </a:effectLst>
          </a:endParaRPr>
        </a:p>
      </dsp:txBody>
      <dsp:txXfrm>
        <a:off x="638360" y="2591733"/>
        <a:ext cx="3066677" cy="2283282"/>
      </dsp:txXfrm>
    </dsp:sp>
  </dsp:spTree>
</dsp:drawing>
</file>

<file path=ppt/diagrams/layout1.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pList1#2">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8">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6.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9">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ACC8F6C8-6FCD-4347-B1F8-6B3B407464EE}" type="datetimeFigureOut">
              <a:rPr lang="en-US" smtClean="0"/>
              <a:pPr/>
              <a:t>2/25/2014</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77356603-5166-448C-8DE1-D48EE6B06ED8}" type="slidenum">
              <a:rPr lang="en-US" smtClean="0"/>
              <a:pPr/>
              <a:t>‹#›</a:t>
            </a:fld>
            <a:endParaRPr lang="en-US" dirty="0"/>
          </a:p>
        </p:txBody>
      </p:sp>
    </p:spTree>
    <p:extLst>
      <p:ext uri="{BB962C8B-B14F-4D97-AF65-F5344CB8AC3E}">
        <p14:creationId xmlns:p14="http://schemas.microsoft.com/office/powerpoint/2010/main" xmlns="" val="3720253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Pam:</a:t>
            </a:r>
          </a:p>
          <a:p>
            <a:pPr defTabSz="939363">
              <a:defRPr/>
            </a:pPr>
            <a:r>
              <a:rPr lang="en-US" sz="1100" dirty="0" smtClean="0"/>
              <a:t>Thank you</a:t>
            </a:r>
            <a:r>
              <a:rPr lang="en-US" sz="1100" baseline="0" dirty="0" smtClean="0"/>
              <a:t> Becky</a:t>
            </a:r>
            <a:r>
              <a:rPr lang="en-US" sz="1100" dirty="0" smtClean="0"/>
              <a:t>!  Janet and I are happy to be here today to take a walk through</a:t>
            </a:r>
            <a:r>
              <a:rPr lang="en-US" sz="1100" baseline="0" dirty="0" smtClean="0"/>
              <a:t> the first few chapters of ICD-10-CM.  </a:t>
            </a:r>
            <a:r>
              <a:rPr lang="en-US" sz="1100" dirty="0" smtClean="0"/>
              <a:t>Facilities should have received AHIMA ICD-10-CM Coder Training Manuals which were provided for coding staff at each of the VA Medical Centers.  Much of the material that we will cover corresponds to the content in those training manuals, so please make sure that you have them during this session.  If you have not received a training manual, they are available on the AHIMA website for purchase.  We will provide the link to the AHIMA store at the end of the presentation with the rest of our references. In this presentation, we will review the content from ICD-10 Chapters 1-7. We will cover the remaining chapters in subsequent sessions.  If you do not have a training manual on hand, don’t be too concerned as you will still be able to follow along with today’s presentation.</a:t>
            </a:r>
          </a:p>
          <a:p>
            <a:pPr defTabSz="939363">
              <a:defRPr/>
            </a:pPr>
            <a:endParaRPr lang="en-US" sz="1100" dirty="0" smtClean="0"/>
          </a:p>
          <a:p>
            <a:pPr defTabSz="939363">
              <a:defRPr/>
            </a:pPr>
            <a:r>
              <a:rPr lang="en-US" sz="1100" b="1" dirty="0" smtClean="0"/>
              <a:t>Janet:</a:t>
            </a:r>
          </a:p>
          <a:p>
            <a:pPr rtl="0"/>
            <a:r>
              <a:rPr lang="en-US" sz="1100" dirty="0" smtClean="0"/>
              <a:t>Just a couple of housekeeping items before we get </a:t>
            </a:r>
            <a:r>
              <a:rPr lang="en-US" sz="1100" dirty="0" smtClean="0"/>
              <a:t>started as Becky</a:t>
            </a:r>
            <a:r>
              <a:rPr lang="en-US" sz="1100" baseline="0" dirty="0" smtClean="0"/>
              <a:t> noted earlier</a:t>
            </a:r>
            <a:r>
              <a:rPr lang="en-US" sz="1100" dirty="0" smtClean="0"/>
              <a:t>:</a:t>
            </a:r>
            <a:r>
              <a:rPr lang="en-US" sz="1100" dirty="0" smtClean="0"/>
              <a:t> You’ll notice several buttons or icons above our heads at the top of the screen. Starting on the far left, the green icon may be used to download our current presentation. We have also added the ordering instructions for the training manual and other resources as additional handouts in the download area above. </a:t>
            </a:r>
            <a:r>
              <a:rPr lang="en-US" sz="1100" dirty="0" smtClean="0"/>
              <a:t>You’ll </a:t>
            </a:r>
            <a:r>
              <a:rPr lang="en-US" sz="1100" dirty="0" smtClean="0"/>
              <a:t>also see an icon for Facebook and Twitter where you can share your thoughts with your colleagues. And please, like us on Facebook. </a:t>
            </a:r>
          </a:p>
          <a:p>
            <a:pPr defTabSz="939363">
              <a:defRPr/>
            </a:pPr>
            <a:endParaRPr lang="en-US" sz="1100" b="1" baseline="0" dirty="0" smtClean="0"/>
          </a:p>
          <a:p>
            <a:pPr defTabSz="939363">
              <a:defRPr/>
            </a:pPr>
            <a:r>
              <a:rPr lang="en-US" sz="1100" b="1" baseline="0" dirty="0" smtClean="0"/>
              <a:t>Pam:</a:t>
            </a:r>
          </a:p>
          <a:p>
            <a:pPr defTabSz="939363">
              <a:defRPr/>
            </a:pPr>
            <a:r>
              <a:rPr lang="en-US" sz="1100" baseline="0" dirty="0" smtClean="0"/>
              <a:t>And as a quick reminder to everyone, we covered the ICD-10-CM Coding Conventions and Guidelines in session 13044 which is now available on demand at </a:t>
            </a:r>
            <a:r>
              <a:rPr lang="en-US" sz="1100" baseline="0" dirty="0" err="1" smtClean="0"/>
              <a:t>MyVeHU</a:t>
            </a:r>
            <a:r>
              <a:rPr lang="en-US" sz="1100" baseline="0" dirty="0" smtClean="0"/>
              <a:t> campus. That session provided an overview of ICD-10-CM , so if you missed that presentation, be sure to go back and review it.   So Janet, let’s start digging into the first seven chapters of ICD-10.  </a:t>
            </a:r>
          </a:p>
          <a:p>
            <a:pPr defTabSz="939363">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1</a:t>
            </a:fld>
            <a:endParaRPr lang="en-US" dirty="0"/>
          </a:p>
        </p:txBody>
      </p:sp>
    </p:spTree>
    <p:extLst>
      <p:ext uri="{BB962C8B-B14F-4D97-AF65-F5344CB8AC3E}">
        <p14:creationId xmlns:p14="http://schemas.microsoft.com/office/powerpoint/2010/main" xmlns="" val="2548858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PAM:</a:t>
            </a:r>
          </a:p>
          <a:p>
            <a:pPr defTabSz="939363">
              <a:defRPr/>
            </a:pPr>
            <a:endParaRPr lang="en-US" dirty="0" smtClean="0"/>
          </a:p>
          <a:p>
            <a:pPr defTabSz="939363">
              <a:defRPr/>
            </a:pPr>
            <a:r>
              <a:rPr lang="en-US" dirty="0" smtClean="0"/>
              <a:t>The correct answer is A04.7 and Z16.39.  Many bacterial infections are resistant to current antibiotics.  It is necessary in this case to identify the infection as antibiotic resistant.  In order to do that, you would assign a code from the category Z16 following the infection code.  The “use additional code” note is found at the beginning of Chapter 1. </a:t>
            </a:r>
          </a:p>
          <a:p>
            <a:endParaRPr lang="en-US" dirty="0" smtClean="0"/>
          </a:p>
          <a:p>
            <a:endParaRPr lang="en-US" dirty="0" smtClean="0"/>
          </a:p>
          <a:p>
            <a:r>
              <a:rPr lang="en-US" dirty="0" smtClean="0"/>
              <a:t>Reference:  </a:t>
            </a:r>
          </a:p>
          <a:p>
            <a:r>
              <a:rPr lang="en-US" dirty="0" smtClean="0"/>
              <a:t>DeVault, K., Barta, A., &amp; Endicott, M. (2013). </a:t>
            </a:r>
            <a:r>
              <a:rPr lang="en-US" i="1" dirty="0" smtClean="0"/>
              <a:t>ICD-10-CM Coder Training Manual, 2013 Edition.</a:t>
            </a:r>
            <a:r>
              <a:rPr lang="en-US" dirty="0" smtClean="0"/>
              <a:t> Chicago: AHIMA Press.</a:t>
            </a:r>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10</a:t>
            </a:fld>
            <a:endParaRPr lang="en-US" dirty="0"/>
          </a:p>
        </p:txBody>
      </p:sp>
    </p:spTree>
    <p:extLst>
      <p:ext uri="{BB962C8B-B14F-4D97-AF65-F5344CB8AC3E}">
        <p14:creationId xmlns:p14="http://schemas.microsoft.com/office/powerpoint/2010/main" xmlns="" val="2148822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JANET:</a:t>
            </a:r>
          </a:p>
          <a:p>
            <a:endParaRPr lang="en-US" dirty="0" smtClean="0"/>
          </a:p>
          <a:p>
            <a:r>
              <a:rPr lang="en-US" dirty="0" smtClean="0"/>
              <a:t>All neoplasms are classified in chapter 2.  There are several new guidelines in this chapter, so you will want to be</a:t>
            </a:r>
            <a:r>
              <a:rPr lang="en-US" baseline="0" dirty="0" smtClean="0"/>
              <a:t> sure to review them.  </a:t>
            </a:r>
          </a:p>
          <a:p>
            <a:endParaRPr lang="en-US" baseline="0" dirty="0" smtClean="0"/>
          </a:p>
          <a:p>
            <a:r>
              <a:rPr lang="en-US" baseline="0" dirty="0" smtClean="0"/>
              <a:t>One significant change is related to anemia associated with a malignancy.  The ICD-10 guidelines state,  “When the admission or encounter is for management of an anemia associated with the malignancy, and the treatment is only for anemia, the appropriate code for the </a:t>
            </a:r>
            <a:r>
              <a:rPr lang="en-US" b="1" u="sng" baseline="0" dirty="0" smtClean="0"/>
              <a:t>malignancy is sequenced as the principal </a:t>
            </a:r>
            <a:r>
              <a:rPr lang="en-US" baseline="0" dirty="0" smtClean="0"/>
              <a:t>or first-listed diagnosis followed by the appropriate code for the anemia.  </a:t>
            </a:r>
          </a:p>
          <a:p>
            <a:endParaRPr lang="en-US" baseline="0" dirty="0" smtClean="0"/>
          </a:p>
          <a:p>
            <a:r>
              <a:rPr lang="en-US" b="1" baseline="0" dirty="0" smtClean="0"/>
              <a:t>Pam:</a:t>
            </a:r>
          </a:p>
          <a:p>
            <a:r>
              <a:rPr lang="en-US" b="1" baseline="0" dirty="0" smtClean="0"/>
              <a:t>This is in direct contrast to the ICD-9-CM guidelines which requires that the appropriate </a:t>
            </a:r>
            <a:r>
              <a:rPr lang="en-US" b="1" u="sng" baseline="0" dirty="0" smtClean="0"/>
              <a:t>anemia code is designated as the principal</a:t>
            </a:r>
            <a:r>
              <a:rPr lang="en-US" b="1" baseline="0" dirty="0" smtClean="0"/>
              <a:t> diagnosis, followed by the appropriate code(s) for the malignancy.</a:t>
            </a:r>
          </a:p>
          <a:p>
            <a:endParaRPr lang="en-US" dirty="0" smtClean="0"/>
          </a:p>
          <a:p>
            <a:r>
              <a:rPr lang="en-US" b="1" dirty="0" smtClean="0"/>
              <a:t>Janet:</a:t>
            </a:r>
          </a:p>
          <a:p>
            <a:r>
              <a:rPr lang="en-US" dirty="0" smtClean="0"/>
              <a:t>That’s true.  There have also been some classification changes</a:t>
            </a:r>
            <a:r>
              <a:rPr lang="en-US" baseline="0" dirty="0" smtClean="0"/>
              <a:t> in this chapter, such as the addition of a separate fifth character for extranodal and solid organ sites for lymphomas and Hodgkins’s.  ICD-9-CM included these sites with the fifth digit for unspecified site in codes for Hodgkin’s disease, non-Hodgkin’s lymphoma, peripheral, and cutaneous T-cell lymphomas.</a:t>
            </a:r>
          </a:p>
          <a:p>
            <a:endParaRPr lang="en-US" baseline="0" dirty="0" smtClean="0"/>
          </a:p>
          <a:p>
            <a:r>
              <a:rPr lang="en-US" baseline="0" dirty="0" smtClean="0"/>
              <a:t>Malignant neoplasms of ectopic tissue are to be coded to the site mentioned; for example, ectopic pancreatic malignant neoplasms are code to pancreas, unspecified. </a:t>
            </a:r>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11</a:t>
            </a:fld>
            <a:endParaRPr lang="en-US" dirty="0"/>
          </a:p>
        </p:txBody>
      </p:sp>
    </p:spTree>
    <p:extLst>
      <p:ext uri="{BB962C8B-B14F-4D97-AF65-F5344CB8AC3E}">
        <p14:creationId xmlns:p14="http://schemas.microsoft.com/office/powerpoint/2010/main" xmlns="" val="1564577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JANET:</a:t>
            </a:r>
          </a:p>
          <a:p>
            <a:endParaRPr lang="en-US" dirty="0" smtClean="0"/>
          </a:p>
          <a:p>
            <a:r>
              <a:rPr lang="en-US" b="0" dirty="0" smtClean="0"/>
              <a:t>There are numerous new features in ICD-10 that allow for a</a:t>
            </a:r>
            <a:r>
              <a:rPr lang="en-US" b="0" baseline="0" dirty="0" smtClean="0"/>
              <a:t> greater level of specificity and clinical detail.  </a:t>
            </a:r>
            <a:r>
              <a:rPr lang="en-US" dirty="0" smtClean="0"/>
              <a:t>This slide shows an example of the expansion in ICD-10 to include laterality and y</a:t>
            </a:r>
            <a:r>
              <a:rPr lang="en-US" baseline="0" dirty="0" smtClean="0"/>
              <a:t>ou will find options for laterality available in many code categories in ICD-10.  </a:t>
            </a:r>
            <a:r>
              <a:rPr lang="en-US" dirty="0" smtClean="0"/>
              <a:t>You can see from the slide, o</a:t>
            </a:r>
            <a:r>
              <a:rPr lang="en-US" baseline="0" dirty="0" smtClean="0"/>
              <a:t>ptions for the right side, left side, or unspecified side are available for both the female and male breast. This is a great example of where the level of clinical detail in the documentation is important.  </a:t>
            </a:r>
          </a:p>
          <a:p>
            <a:endParaRPr lang="en-US" baseline="0" dirty="0" smtClean="0"/>
          </a:p>
          <a:p>
            <a:r>
              <a:rPr lang="en-US" dirty="0" smtClean="0"/>
              <a:t>Pam,</a:t>
            </a:r>
            <a:r>
              <a:rPr lang="en-US" baseline="0" dirty="0" smtClean="0"/>
              <a:t> why don’t we </a:t>
            </a:r>
            <a:r>
              <a:rPr lang="en-US" dirty="0" smtClean="0"/>
              <a:t>look at another coding case.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12</a:t>
            </a:fld>
            <a:endParaRPr lang="en-US" dirty="0"/>
          </a:p>
        </p:txBody>
      </p:sp>
    </p:spTree>
    <p:extLst>
      <p:ext uri="{BB962C8B-B14F-4D97-AF65-F5344CB8AC3E}">
        <p14:creationId xmlns:p14="http://schemas.microsoft.com/office/powerpoint/2010/main" xmlns="" val="1587737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PAM:</a:t>
            </a:r>
          </a:p>
          <a:p>
            <a:pPr defTabSz="939363">
              <a:defRPr/>
            </a:pPr>
            <a:r>
              <a:rPr lang="en-US" dirty="0" smtClean="0"/>
              <a:t>A female patient with terminal </a:t>
            </a:r>
            <a:r>
              <a:rPr lang="en-US" dirty="0" smtClean="0">
                <a:solidFill>
                  <a:schemeClr val="tx1"/>
                </a:solidFill>
              </a:rPr>
              <a:t>carcinoma of the central portion of the right breast</a:t>
            </a:r>
            <a:r>
              <a:rPr lang="en-US" dirty="0" smtClean="0"/>
              <a:t>, </a:t>
            </a:r>
            <a:r>
              <a:rPr lang="en-US" dirty="0" smtClean="0">
                <a:solidFill>
                  <a:schemeClr val="tx1"/>
                </a:solidFill>
              </a:rPr>
              <a:t>metastatic to the liver and brain</a:t>
            </a:r>
            <a:r>
              <a:rPr lang="en-US" dirty="0" smtClean="0"/>
              <a:t>, was seen for </a:t>
            </a:r>
            <a:r>
              <a:rPr lang="en-US" dirty="0" smtClean="0">
                <a:solidFill>
                  <a:schemeClr val="tx1"/>
                </a:solidFill>
              </a:rPr>
              <a:t>dehydration</a:t>
            </a:r>
            <a:r>
              <a:rPr lang="en-US" dirty="0" smtClean="0"/>
              <a:t> and chronic intractable </a:t>
            </a:r>
            <a:r>
              <a:rPr lang="en-US" dirty="0" smtClean="0">
                <a:solidFill>
                  <a:schemeClr val="tx1"/>
                </a:solidFill>
              </a:rPr>
              <a:t>neoplasm-related pain</a:t>
            </a:r>
            <a:r>
              <a:rPr lang="en-US" dirty="0" smtClean="0"/>
              <a:t>.  The patient was rehydrated with IVs and given IV pain medication with </a:t>
            </a:r>
            <a:r>
              <a:rPr lang="en-US" dirty="0" smtClean="0">
                <a:solidFill>
                  <a:schemeClr val="tx1"/>
                </a:solidFill>
              </a:rPr>
              <a:t>no treatment directed toward the cancer</a:t>
            </a:r>
            <a:r>
              <a:rPr lang="en-US" dirty="0" smtClean="0"/>
              <a:t>.  Janet, what is the correct diagnosis code(s)?</a:t>
            </a:r>
          </a:p>
          <a:p>
            <a:endParaRPr lang="en-US" dirty="0" smtClean="0"/>
          </a:p>
          <a:p>
            <a:r>
              <a:rPr lang="en-US" dirty="0" smtClean="0"/>
              <a:t>Reference:  </a:t>
            </a:r>
          </a:p>
          <a:p>
            <a:r>
              <a:rPr lang="en-US" dirty="0" smtClean="0"/>
              <a:t>DeVault, K., Barta, A., &amp; Endicott, M. (2013). </a:t>
            </a:r>
            <a:r>
              <a:rPr lang="en-US" i="1" dirty="0" smtClean="0"/>
              <a:t>ICD-10-CM Coder Training Manual, 2013 Edition.</a:t>
            </a:r>
            <a:r>
              <a:rPr lang="en-US" dirty="0" smtClean="0"/>
              <a:t> Chicago: AHIMA Press.</a:t>
            </a:r>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13</a:t>
            </a:fld>
            <a:endParaRPr lang="en-US" dirty="0"/>
          </a:p>
        </p:txBody>
      </p:sp>
    </p:spTree>
    <p:extLst>
      <p:ext uri="{BB962C8B-B14F-4D97-AF65-F5344CB8AC3E}">
        <p14:creationId xmlns:p14="http://schemas.microsoft.com/office/powerpoint/2010/main" xmlns="" val="3881739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JANET:</a:t>
            </a:r>
          </a:p>
          <a:p>
            <a:pPr defTabSz="939363">
              <a:defRPr/>
            </a:pPr>
            <a:endParaRPr lang="en-US" dirty="0" smtClean="0"/>
          </a:p>
          <a:p>
            <a:pPr defTabSz="939363">
              <a:defRPr/>
            </a:pPr>
            <a:r>
              <a:rPr lang="en-US" dirty="0" smtClean="0"/>
              <a:t>In this scenario you are going to assign codes for the dehydration and neoplasm related pain followed by codes for the primary malignancy and each of the secondary sites.</a:t>
            </a:r>
          </a:p>
          <a:p>
            <a:pPr defTabSz="939363">
              <a:defRPr/>
            </a:pPr>
            <a:endParaRPr lang="en-US" dirty="0" smtClean="0"/>
          </a:p>
          <a:p>
            <a:pPr defTabSz="939363">
              <a:defRPr/>
            </a:pPr>
            <a:r>
              <a:rPr lang="en-US" dirty="0" smtClean="0"/>
              <a:t>ICD-10 chapter-specific guideline for sequencing of neoplasm codes states that when an encounter is for management of a complication associated with a neoplasm, such as dehydration, and the treatment is only for the complication, the complication is coded first, followed by the appropriate code(s) for the neoplasm. </a:t>
            </a:r>
          </a:p>
          <a:p>
            <a:pPr defTabSz="939363">
              <a:defRPr/>
            </a:pPr>
            <a:endParaRPr lang="en-US" dirty="0" smtClean="0"/>
          </a:p>
          <a:p>
            <a:pPr defTabSz="939363">
              <a:defRPr/>
            </a:pPr>
            <a:r>
              <a:rPr lang="en-US" b="1" dirty="0" smtClean="0"/>
              <a:t>Pam:</a:t>
            </a:r>
          </a:p>
          <a:p>
            <a:pPr defTabSz="939363">
              <a:defRPr/>
            </a:pPr>
            <a:r>
              <a:rPr lang="en-US" b="0" dirty="0" smtClean="0"/>
              <a:t>The</a:t>
            </a:r>
            <a:r>
              <a:rPr lang="en-US" b="0" baseline="0" dirty="0" smtClean="0"/>
              <a:t> exception to this is anemia, correct?</a:t>
            </a:r>
            <a:endParaRPr lang="en-US" b="0" dirty="0" smtClean="0"/>
          </a:p>
          <a:p>
            <a:pPr defTabSz="939363">
              <a:defRPr/>
            </a:pPr>
            <a:endParaRPr lang="en-US" b="1" dirty="0" smtClean="0"/>
          </a:p>
          <a:p>
            <a:pPr defTabSz="939363">
              <a:defRPr/>
            </a:pPr>
            <a:r>
              <a:rPr lang="en-US" b="1" dirty="0" smtClean="0"/>
              <a:t>Janet:</a:t>
            </a:r>
          </a:p>
          <a:p>
            <a:pPr defTabSz="939363">
              <a:defRPr/>
            </a:pPr>
            <a:r>
              <a:rPr lang="en-US" dirty="0" smtClean="0"/>
              <a:t>That’s right Pam. </a:t>
            </a:r>
          </a:p>
          <a:p>
            <a:pPr defTabSz="939363">
              <a:defRPr/>
            </a:pPr>
            <a:endParaRPr lang="en-US" dirty="0" smtClean="0"/>
          </a:p>
          <a:p>
            <a:pPr defTabSz="939363">
              <a:defRPr/>
            </a:pPr>
            <a:r>
              <a:rPr lang="en-US" dirty="0" smtClean="0"/>
              <a:t>An additional guideline for Neoplasm Related Pain indicates that the code may be assigned as the principal or first-listed code when the stated reason for the admission/encounter is documented as pain control/pain management. The underlying neoplasm should be reported as an additional diagnosis.</a:t>
            </a:r>
          </a:p>
          <a:p>
            <a:pPr defTabSz="939363">
              <a:defRPr/>
            </a:pPr>
            <a:endParaRPr lang="en-US" dirty="0" smtClean="0"/>
          </a:p>
          <a:p>
            <a:pPr defTabSz="939363">
              <a:defRPr/>
            </a:pPr>
            <a:r>
              <a:rPr lang="en-US" dirty="0" smtClean="0"/>
              <a:t>Because the focus of this encounter was both the dehydration and the intractable pain, either may be sequenced first, followed by codes for the malignancies.</a:t>
            </a:r>
          </a:p>
          <a:p>
            <a:endParaRPr lang="en-US" dirty="0" smtClean="0"/>
          </a:p>
          <a:p>
            <a:r>
              <a:rPr lang="en-US" dirty="0" smtClean="0"/>
              <a:t>Reference:  </a:t>
            </a:r>
          </a:p>
          <a:p>
            <a:r>
              <a:rPr lang="en-US" dirty="0" smtClean="0"/>
              <a:t>DeVault, K., Barta, A., &amp; Endicott, M. (2013). </a:t>
            </a:r>
            <a:r>
              <a:rPr lang="en-US" i="1" dirty="0" smtClean="0"/>
              <a:t>ICD-10-CM Coder Training Manual, 2013 Edition.</a:t>
            </a:r>
            <a:r>
              <a:rPr lang="en-US" dirty="0" smtClean="0"/>
              <a:t> Chicago: AHIMA Press.</a:t>
            </a:r>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14</a:t>
            </a:fld>
            <a:endParaRPr lang="en-US" dirty="0"/>
          </a:p>
        </p:txBody>
      </p:sp>
    </p:spTree>
    <p:extLst>
      <p:ext uri="{BB962C8B-B14F-4D97-AF65-F5344CB8AC3E}">
        <p14:creationId xmlns:p14="http://schemas.microsoft.com/office/powerpoint/2010/main" xmlns="" val="2148822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PAM:</a:t>
            </a:r>
          </a:p>
          <a:p>
            <a:endParaRPr lang="en-US" dirty="0" smtClean="0"/>
          </a:p>
          <a:p>
            <a:r>
              <a:rPr lang="en-US" dirty="0" smtClean="0"/>
              <a:t>Chapter 3 of ICD-10 includes codes that were mostly from Chapter 4 of ICD-9, Diseases of the Blood and Blood-Forming Organs, but also includes many codes from Chapter ICD-9 Chapter 3, Endocrine, Nutritional and Metabolic Diseases and Immunity Disorders.  Diseases and disorders have been grouped into subchapters or blocks making it easier to identify the type of conditions classified to Chapter 3.  You will also find some codes from ICD-9 Chapter 1, Infectious and Parasitic Diseases (sarcoidosis for example)</a:t>
            </a:r>
          </a:p>
          <a:p>
            <a:endParaRPr lang="en-US" dirty="0" smtClean="0"/>
          </a:p>
          <a:p>
            <a:r>
              <a:rPr lang="en-US" b="1" dirty="0" smtClean="0"/>
              <a:t>Janet:</a:t>
            </a:r>
            <a:endParaRPr lang="en-US" b="0" dirty="0" smtClean="0"/>
          </a:p>
          <a:p>
            <a:r>
              <a:rPr lang="en-US" b="0" dirty="0" smtClean="0"/>
              <a:t>Pam, are there any specific</a:t>
            </a:r>
            <a:r>
              <a:rPr lang="en-US" b="0" baseline="0" dirty="0" smtClean="0"/>
              <a:t> guidelines for Chapter 3?</a:t>
            </a:r>
          </a:p>
          <a:p>
            <a:endParaRPr lang="en-US" b="0" baseline="0" dirty="0" smtClean="0"/>
          </a:p>
          <a:p>
            <a:r>
              <a:rPr lang="en-US" b="1" baseline="0" dirty="0" smtClean="0"/>
              <a:t>Pam:</a:t>
            </a:r>
            <a:r>
              <a:rPr lang="en-US" b="0" baseline="0" dirty="0" smtClean="0"/>
              <a:t> </a:t>
            </a:r>
            <a:endParaRPr lang="en-US" b="1" dirty="0" smtClean="0"/>
          </a:p>
          <a:p>
            <a:r>
              <a:rPr lang="en-US" dirty="0" smtClean="0"/>
              <a:t>There aren’t any specific guidelines for Chapter 3 of ICD-10, but you will find that some of the guidelines from Chapter 2 apply to this chapter as well.  For example, Chapter 2 provides guidelines for coding anemia associated with malignancies and for anemia associated with chemotherapy, immunotherapy, and radiation therapy…all of which fit very nicely for Chapter 3 – diseases of the Blood and Blood forming Organs.</a:t>
            </a:r>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pPr/>
              <a:t>15</a:t>
            </a:fld>
            <a:endParaRPr lang="en-US" dirty="0"/>
          </a:p>
        </p:txBody>
      </p:sp>
    </p:spTree>
    <p:extLst>
      <p:ext uri="{BB962C8B-B14F-4D97-AF65-F5344CB8AC3E}">
        <p14:creationId xmlns:p14="http://schemas.microsoft.com/office/powerpoint/2010/main" xmlns="" val="719500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PAM:</a:t>
            </a:r>
            <a:endParaRPr lang="en-US" dirty="0" smtClean="0"/>
          </a:p>
          <a:p>
            <a:r>
              <a:rPr lang="en-US" dirty="0" smtClean="0"/>
              <a:t>As you can see from this slide, the organization, specificity, and classification of diseases has been altered from ICD-9 to ICD-10.  Modifications have also been made to specific categories that bring the </a:t>
            </a:r>
            <a:r>
              <a:rPr lang="en-US" baseline="0" dirty="0" smtClean="0"/>
              <a:t>terminology up-to-date with current medical practice.  </a:t>
            </a:r>
          </a:p>
          <a:p>
            <a:endParaRPr lang="en-US" baseline="0" dirty="0" smtClean="0"/>
          </a:p>
          <a:p>
            <a:r>
              <a:rPr lang="en-US" baseline="0" dirty="0" smtClean="0"/>
              <a:t>Janet, would you go over the next coding case?</a:t>
            </a:r>
          </a:p>
          <a:p>
            <a:endParaRPr lang="en-US" baseline="0" dirty="0" smtClean="0"/>
          </a:p>
          <a:p>
            <a:r>
              <a:rPr lang="en-US" dirty="0" smtClean="0"/>
              <a:t>Reference:  </a:t>
            </a:r>
          </a:p>
          <a:p>
            <a:r>
              <a:rPr lang="en-US" dirty="0" smtClean="0"/>
              <a:t>DeVault, K., Barta, A., &amp; Endicott, M. (2013). </a:t>
            </a:r>
            <a:r>
              <a:rPr lang="en-US" i="1" dirty="0" smtClean="0"/>
              <a:t>ICD-10-CM Coder Training Manual, 2013 Edition.</a:t>
            </a:r>
            <a:r>
              <a:rPr lang="en-US" dirty="0" smtClean="0"/>
              <a:t> Chicago: AHIMA Press.</a:t>
            </a:r>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16</a:t>
            </a:fld>
            <a:endParaRPr lang="en-US" dirty="0"/>
          </a:p>
        </p:txBody>
      </p:sp>
    </p:spTree>
    <p:extLst>
      <p:ext uri="{BB962C8B-B14F-4D97-AF65-F5344CB8AC3E}">
        <p14:creationId xmlns:p14="http://schemas.microsoft.com/office/powerpoint/2010/main" xmlns="" val="1022422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JANET:</a:t>
            </a:r>
            <a:endParaRPr lang="en-US" dirty="0" smtClean="0"/>
          </a:p>
          <a:p>
            <a:pPr defTabSz="939363">
              <a:defRPr/>
            </a:pPr>
            <a:r>
              <a:rPr lang="en-US" dirty="0" smtClean="0"/>
              <a:t>Sure Pam.  In</a:t>
            </a:r>
            <a:r>
              <a:rPr lang="en-US" baseline="0" dirty="0" smtClean="0"/>
              <a:t> this case, a</a:t>
            </a:r>
            <a:r>
              <a:rPr lang="en-US" dirty="0" smtClean="0"/>
              <a:t>n elderly woman is receiving a blood transfusion for </a:t>
            </a:r>
            <a:r>
              <a:rPr lang="en-US" dirty="0" smtClean="0">
                <a:solidFill>
                  <a:schemeClr val="tx1"/>
                </a:solidFill>
              </a:rPr>
              <a:t>severe anemia due to her left breast carcinoma</a:t>
            </a:r>
            <a:r>
              <a:rPr lang="en-US" dirty="0" smtClean="0"/>
              <a:t>.  Pam, what is the correct diagnosis code(s)?</a:t>
            </a:r>
          </a:p>
          <a:p>
            <a:endParaRPr lang="en-US" dirty="0" smtClean="0"/>
          </a:p>
          <a:p>
            <a:endParaRPr lang="en-US" dirty="0" smtClean="0"/>
          </a:p>
          <a:p>
            <a:endParaRPr lang="en-US" dirty="0" smtClean="0"/>
          </a:p>
          <a:p>
            <a:r>
              <a:rPr lang="en-US" dirty="0" smtClean="0"/>
              <a:t>Page#</a:t>
            </a:r>
          </a:p>
          <a:p>
            <a:r>
              <a:rPr lang="en-US" dirty="0" smtClean="0"/>
              <a:t>Reference:  </a:t>
            </a:r>
          </a:p>
          <a:p>
            <a:r>
              <a:rPr lang="en-US" dirty="0" smtClean="0"/>
              <a:t>DeVault, K., Barta, A., &amp; Endicott, M. (2013). </a:t>
            </a:r>
            <a:r>
              <a:rPr lang="en-US" i="1" dirty="0" smtClean="0"/>
              <a:t>ICD-10-CM Coder Training Manual, 2013 Edition.</a:t>
            </a:r>
            <a:r>
              <a:rPr lang="en-US" dirty="0" smtClean="0"/>
              <a:t> Chicago: AHIMA Press.</a:t>
            </a:r>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17</a:t>
            </a:fld>
            <a:endParaRPr lang="en-US" dirty="0"/>
          </a:p>
        </p:txBody>
      </p:sp>
    </p:spTree>
    <p:extLst>
      <p:ext uri="{BB962C8B-B14F-4D97-AF65-F5344CB8AC3E}">
        <p14:creationId xmlns:p14="http://schemas.microsoft.com/office/powerpoint/2010/main" xmlns="" val="3881739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PAM:</a:t>
            </a:r>
            <a:endParaRPr lang="en-US" dirty="0" smtClean="0"/>
          </a:p>
          <a:p>
            <a:r>
              <a:rPr lang="en-US" dirty="0" smtClean="0"/>
              <a:t>When the patient is treated for anemia due to a malignancy, Coding Guideline I.C.2.c.1 directs the coding professional to sequence the malignancy as principal or first listed diagnosis followed by a code for the anemia.   You will notice on this slide that the tabular list also contains a “code first neoplasm” note under code D63.0. </a:t>
            </a:r>
          </a:p>
          <a:p>
            <a:endParaRPr lang="en-US" dirty="0" smtClean="0"/>
          </a:p>
          <a:p>
            <a:r>
              <a:rPr lang="en-US" dirty="0" smtClean="0"/>
              <a:t>Janet, why don’t you ask our next poll question.</a:t>
            </a:r>
          </a:p>
          <a:p>
            <a:endParaRPr lang="en-US" dirty="0" smtClean="0"/>
          </a:p>
          <a:p>
            <a:r>
              <a:rPr lang="en-US" dirty="0" smtClean="0"/>
              <a:t>Reference:  </a:t>
            </a:r>
          </a:p>
          <a:p>
            <a:r>
              <a:rPr lang="en-US" dirty="0" smtClean="0"/>
              <a:t>DeVault, K., Barta, A., &amp; Endicott, M. (2013). </a:t>
            </a:r>
            <a:r>
              <a:rPr lang="en-US" i="1" dirty="0" smtClean="0"/>
              <a:t>ICD-10-CM Coder Training Manual, 2013 Edition.</a:t>
            </a:r>
            <a:r>
              <a:rPr lang="en-US" dirty="0" smtClean="0"/>
              <a:t> Chicago: AHIMA Press.</a:t>
            </a:r>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18</a:t>
            </a:fld>
            <a:endParaRPr lang="en-US" dirty="0"/>
          </a:p>
        </p:txBody>
      </p:sp>
    </p:spTree>
    <p:extLst>
      <p:ext uri="{BB962C8B-B14F-4D97-AF65-F5344CB8AC3E}">
        <p14:creationId xmlns:p14="http://schemas.microsoft.com/office/powerpoint/2010/main" xmlns="" val="2148822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JANET:</a:t>
            </a:r>
          </a:p>
          <a:p>
            <a:endParaRPr lang="en-US" dirty="0" smtClean="0"/>
          </a:p>
          <a:p>
            <a:r>
              <a:rPr lang="en-US" dirty="0" smtClean="0"/>
              <a:t>In ICD-10-CM, the default code for urosepsis is:</a:t>
            </a:r>
          </a:p>
          <a:p>
            <a:r>
              <a:rPr lang="en-US" dirty="0" smtClean="0"/>
              <a:t>A.  UTI</a:t>
            </a:r>
          </a:p>
          <a:p>
            <a:r>
              <a:rPr lang="en-US" dirty="0" smtClean="0"/>
              <a:t>B.  Sepsis</a:t>
            </a:r>
          </a:p>
          <a:p>
            <a:r>
              <a:rPr lang="en-US" dirty="0" smtClean="0"/>
              <a:t>C.  Septicemia</a:t>
            </a:r>
          </a:p>
          <a:p>
            <a:r>
              <a:rPr lang="en-US" dirty="0" smtClean="0"/>
              <a:t>D.  None of the above</a:t>
            </a:r>
          </a:p>
          <a:p>
            <a:endParaRPr lang="en-US" dirty="0" smtClean="0"/>
          </a:p>
          <a:p>
            <a:r>
              <a:rPr lang="en-US" dirty="0" smtClean="0"/>
              <a:t>To answer this question, use the blue polling</a:t>
            </a:r>
            <a:r>
              <a:rPr lang="en-US" baseline="0" dirty="0" smtClean="0"/>
              <a:t> icon above my head.  Also, just a reminder that if you have other questions relating to our discuss, you should use the orange “ask the presenter” icon also located above my head and we’ll answer them at the end of the presentation.  We’ll move on and come back to your results in just a moment.</a:t>
            </a:r>
          </a:p>
          <a:p>
            <a:endParaRPr lang="en-US" baseline="0" dirty="0" smtClean="0"/>
          </a:p>
          <a:p>
            <a:endParaRPr lang="en-US" baseline="0" dirty="0" smtClean="0"/>
          </a:p>
          <a:p>
            <a:endParaRPr lang="en-US" baseline="0" dirty="0" smtClean="0"/>
          </a:p>
          <a:p>
            <a:pPr defTabSz="939363">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19</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JANET:</a:t>
            </a:r>
          </a:p>
          <a:p>
            <a:endParaRPr lang="en-US" b="1" dirty="0" smtClean="0"/>
          </a:p>
          <a:p>
            <a:r>
              <a:rPr lang="en-US" dirty="0" smtClean="0"/>
              <a:t>Okay Pam, but before we get started, I’d like to ask our first poll question.  We would like to get a feel for who we have in attendance today.  So our poll question is,</a:t>
            </a:r>
            <a:r>
              <a:rPr lang="en-US" baseline="0" dirty="0" smtClean="0"/>
              <a:t> what is your primary role at the VA?</a:t>
            </a:r>
            <a:r>
              <a:rPr lang="en-US" dirty="0" smtClean="0"/>
              <a:t>  Please select A for Coding, B for other HIM position,</a:t>
            </a:r>
            <a:r>
              <a:rPr lang="en-US" baseline="0" dirty="0" smtClean="0"/>
              <a:t> C for Clinician, or D for other.</a:t>
            </a:r>
            <a:endParaRPr lang="en-US" dirty="0" smtClean="0"/>
          </a:p>
          <a:p>
            <a:endParaRPr lang="en-US" dirty="0" smtClean="0"/>
          </a:p>
          <a:p>
            <a:r>
              <a:rPr lang="en-US" dirty="0" smtClean="0"/>
              <a:t>To answer this question, use the blue polling</a:t>
            </a:r>
            <a:r>
              <a:rPr lang="en-US" baseline="0" dirty="0" smtClean="0"/>
              <a:t> icon above my head.  We’ll move on and come back to your results in just a moment.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2</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JANET:</a:t>
            </a:r>
            <a:endParaRPr lang="en-US" dirty="0" smtClean="0"/>
          </a:p>
          <a:p>
            <a:pPr defTabSz="939363">
              <a:defRPr/>
            </a:pPr>
            <a:r>
              <a:rPr lang="en-US" dirty="0" smtClean="0"/>
              <a:t>In Chapter 4, a number of new subchapters have been added in ICD-10.  For example, diabetes mellitus and malnutrition now have their own subchapter.  In ICD-9, these conditions were grouped with diseases of other endocrine glands and nutritional deficiencies.</a:t>
            </a:r>
          </a:p>
          <a:p>
            <a:pPr defTabSz="939363">
              <a:defRPr/>
            </a:pPr>
            <a:endParaRPr lang="en-US" dirty="0" smtClean="0"/>
          </a:p>
          <a:p>
            <a:pPr defTabSz="939363">
              <a:defRPr/>
            </a:pPr>
            <a:r>
              <a:rPr lang="en-US" dirty="0" smtClean="0"/>
              <a:t>ICD-10 has brought a significant</a:t>
            </a:r>
            <a:r>
              <a:rPr lang="en-US" baseline="0" dirty="0" smtClean="0"/>
              <a:t> change to </a:t>
            </a:r>
            <a:r>
              <a:rPr lang="en-US" dirty="0" smtClean="0"/>
              <a:t>the classification of diabetes.  Instead of just one category, category 250 in ICD-9, there are now five separate categories in ICD-10.</a:t>
            </a:r>
          </a:p>
          <a:p>
            <a:pPr defTabSz="939363">
              <a:defRPr/>
            </a:pPr>
            <a:endParaRPr lang="en-US" dirty="0" smtClean="0"/>
          </a:p>
          <a:p>
            <a:pPr defTabSz="939363">
              <a:defRPr/>
            </a:pPr>
            <a:r>
              <a:rPr lang="en-US" dirty="0" smtClean="0"/>
              <a:t>Another change is that the codes have been expanded to reflect manifestations and complications of the disease by using fourth or fifth characters rather than by using an additional code to identify the manifestation.</a:t>
            </a:r>
            <a:r>
              <a:rPr lang="en-US" baseline="0" dirty="0" smtClean="0"/>
              <a:t>  Pam, could tell everyone what the five categories are for diabetes?</a:t>
            </a:r>
            <a:endParaRPr lang="en-US" dirty="0" smtClean="0"/>
          </a:p>
          <a:p>
            <a:pPr defTabSz="939363">
              <a:defRPr/>
            </a:pPr>
            <a:endParaRPr lang="en-US" dirty="0" smtClean="0"/>
          </a:p>
          <a:p>
            <a:r>
              <a:rPr lang="en-US" b="1" dirty="0" smtClean="0"/>
              <a:t>Pam:</a:t>
            </a:r>
            <a:endParaRPr lang="en-US" dirty="0" smtClean="0"/>
          </a:p>
          <a:p>
            <a:r>
              <a:rPr lang="en-US" dirty="0" smtClean="0"/>
              <a:t>The 5 categories for diabetes mellitus in ICD-10 are:</a:t>
            </a:r>
          </a:p>
          <a:p>
            <a:endParaRPr lang="en-US" dirty="0" smtClean="0"/>
          </a:p>
          <a:p>
            <a:pPr lvl="0"/>
            <a:r>
              <a:rPr lang="en-US" dirty="0" smtClean="0"/>
              <a:t>1.  Diabetes mellitus due to underlying condition</a:t>
            </a:r>
          </a:p>
          <a:p>
            <a:pPr lvl="0"/>
            <a:r>
              <a:rPr lang="en-US" dirty="0" smtClean="0"/>
              <a:t>2.  Drug or chemical induced diabetes mellitus</a:t>
            </a:r>
          </a:p>
          <a:p>
            <a:pPr marL="234841" indent="-234841">
              <a:buAutoNum type="arabicPeriod" startAt="3"/>
            </a:pPr>
            <a:r>
              <a:rPr lang="en-US" dirty="0" smtClean="0"/>
              <a:t>Type 1 diabetes mellitus </a:t>
            </a:r>
          </a:p>
          <a:p>
            <a:pPr marL="234841" indent="-234841">
              <a:buAutoNum type="arabicPeriod" startAt="3"/>
            </a:pPr>
            <a:r>
              <a:rPr lang="en-US" dirty="0" smtClean="0"/>
              <a:t>Type 2 diabetes mellitus </a:t>
            </a:r>
          </a:p>
          <a:p>
            <a:pPr marL="234841" indent="-234841">
              <a:buAutoNum type="arabicPeriod" startAt="3"/>
            </a:pPr>
            <a:r>
              <a:rPr lang="en-US" dirty="0" smtClean="0"/>
              <a:t>Other specified diabetes mellitus </a:t>
            </a:r>
          </a:p>
          <a:p>
            <a:endParaRPr lang="en-US" dirty="0" smtClean="0"/>
          </a:p>
          <a:p>
            <a:r>
              <a:rPr lang="en-US" b="1" dirty="0" smtClean="0"/>
              <a:t>Janet:</a:t>
            </a:r>
          </a:p>
          <a:p>
            <a:r>
              <a:rPr lang="en-US" dirty="0" smtClean="0"/>
              <a:t>Also, everyone should take note that diabetes is no longer classified as controlled or uncontrolled in ICD-10.  ICD-10 actually classifies</a:t>
            </a:r>
            <a:r>
              <a:rPr lang="en-US" baseline="0" dirty="0" smtClean="0"/>
              <a:t> inadequately controlled, out of control, and poorly controlled diabetes mellitus to diabetes mellitus, by type, with hyperglycemia.</a:t>
            </a:r>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pPr/>
              <a:t>20</a:t>
            </a:fld>
            <a:endParaRPr lang="en-US" dirty="0"/>
          </a:p>
        </p:txBody>
      </p:sp>
    </p:spTree>
    <p:extLst>
      <p:ext uri="{BB962C8B-B14F-4D97-AF65-F5344CB8AC3E}">
        <p14:creationId xmlns:p14="http://schemas.microsoft.com/office/powerpoint/2010/main" xmlns="" val="27348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JANET:</a:t>
            </a:r>
            <a:endParaRPr lang="en-US" dirty="0" smtClean="0"/>
          </a:p>
          <a:p>
            <a:pPr defTabSz="939363">
              <a:defRPr/>
            </a:pPr>
            <a:r>
              <a:rPr lang="en-US" dirty="0" smtClean="0"/>
              <a:t>Scenario copied from session 13044</a:t>
            </a:r>
          </a:p>
          <a:p>
            <a:endParaRPr lang="en-US" dirty="0" smtClean="0"/>
          </a:p>
          <a:p>
            <a:r>
              <a:rPr lang="en-US" b="0" dirty="0" smtClean="0"/>
              <a:t>Let’s compare the differences</a:t>
            </a:r>
            <a:r>
              <a:rPr lang="en-US" b="0" baseline="0" dirty="0" smtClean="0"/>
              <a:t> between ICD-9 and ICD-10 for a patient with diabetic retinopathy, DM type II.</a:t>
            </a:r>
            <a:endParaRPr lang="en-US" b="0" dirty="0" smtClean="0"/>
          </a:p>
          <a:p>
            <a:endParaRPr lang="en-US" dirty="0" smtClean="0"/>
          </a:p>
          <a:p>
            <a:r>
              <a:rPr lang="en-US" dirty="0" smtClean="0"/>
              <a:t>In ICD 9 the diabetes code of 250.50 - Diabetes with ophthalmic manifestations prompts us to use an additional code to identify the manifestation – such as retinopathy – 362.01.  </a:t>
            </a:r>
          </a:p>
          <a:p>
            <a:r>
              <a:rPr lang="en-US" dirty="0" smtClean="0"/>
              <a:t> </a:t>
            </a:r>
          </a:p>
          <a:p>
            <a:r>
              <a:rPr lang="en-US" dirty="0" smtClean="0"/>
              <a:t>In ICD 10 the code E11.319 represents type 2 diabetes with unspecified diabetic retinopathy – without macular edema.</a:t>
            </a:r>
          </a:p>
          <a:p>
            <a:endParaRPr lang="en-US" dirty="0" smtClean="0"/>
          </a:p>
          <a:p>
            <a:r>
              <a:rPr lang="en-US" b="1" dirty="0" smtClean="0"/>
              <a:t>Pam:</a:t>
            </a:r>
          </a:p>
          <a:p>
            <a:r>
              <a:rPr lang="en-US" dirty="0" smtClean="0"/>
              <a:t>ICD-9 and</a:t>
            </a:r>
            <a:r>
              <a:rPr lang="en-US" baseline="0" dirty="0" smtClean="0"/>
              <a:t> ICD-10 both advise</a:t>
            </a:r>
            <a:r>
              <a:rPr lang="en-US" dirty="0" smtClean="0"/>
              <a:t> </a:t>
            </a:r>
            <a:r>
              <a:rPr lang="en-US" dirty="0" smtClean="0"/>
              <a:t>to add an additional code for the current long-term use of insulin.  In ICD 9 the code would be V58.67 and in ICD 10 the code would be Z79.4.  This would not be assigned with type 1 cases because insulin is required to sustain life.</a:t>
            </a:r>
          </a:p>
          <a:p>
            <a:endParaRPr lang="en-US" dirty="0" smtClean="0"/>
          </a:p>
          <a:p>
            <a:r>
              <a:rPr lang="en-US" dirty="0" smtClean="0"/>
              <a:t>As many codes as necessary</a:t>
            </a:r>
            <a:r>
              <a:rPr lang="en-US" baseline="0" dirty="0" smtClean="0"/>
              <a:t> to describe all of the complications should be assigned.  Sequencing would be based on the reason for a particular encounter.</a:t>
            </a:r>
            <a:endParaRPr lang="en-US" dirty="0" smtClean="0"/>
          </a:p>
          <a:p>
            <a:endParaRPr lang="en-US" sz="800" dirty="0" smtClean="0"/>
          </a:p>
          <a:p>
            <a:r>
              <a:rPr lang="en-US" sz="800" b="1" dirty="0" smtClean="0"/>
              <a:t>Janet:</a:t>
            </a:r>
          </a:p>
          <a:p>
            <a:r>
              <a:rPr lang="en-US" sz="800" dirty="0" smtClean="0"/>
              <a:t>Pam… what’s our poll results.</a:t>
            </a:r>
          </a:p>
          <a:p>
            <a:endParaRPr lang="en-US" sz="800" dirty="0" smtClean="0"/>
          </a:p>
          <a:p>
            <a:endParaRPr lang="en-US" sz="800" dirty="0" smtClean="0"/>
          </a:p>
          <a:p>
            <a:r>
              <a:rPr lang="en-US" sz="800" dirty="0" smtClean="0"/>
              <a:t>Slide reference: </a:t>
            </a:r>
          </a:p>
          <a:p>
            <a:r>
              <a:rPr lang="en-US" sz="800" dirty="0" smtClean="0"/>
              <a:t>ICD-9-CM Coding: Theory and Practice with ICD-10, 2013/2014 Edition</a:t>
            </a:r>
          </a:p>
          <a:p>
            <a:r>
              <a:rPr lang="en-US" sz="800" dirty="0" smtClean="0"/>
              <a:t>By Karla R. Lovaasen, RHIA, CCS, CCS-P and Jennifer Schwerdtfeger, BS, RHIT, CCS, CPC, CPC-H</a:t>
            </a:r>
          </a:p>
          <a:p>
            <a:r>
              <a:rPr lang="en-US" sz="800" dirty="0" smtClean="0"/>
              <a:t>Elsevier Saunders</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21</a:t>
            </a:fld>
            <a:endParaRPr lang="en-US" dirty="0"/>
          </a:p>
        </p:txBody>
      </p:sp>
    </p:spTree>
    <p:extLst>
      <p:ext uri="{BB962C8B-B14F-4D97-AF65-F5344CB8AC3E}">
        <p14:creationId xmlns:p14="http://schemas.microsoft.com/office/powerpoint/2010/main" xmlns="" val="1587737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PAM:</a:t>
            </a:r>
            <a:endParaRPr lang="en-US" dirty="0" smtClean="0"/>
          </a:p>
          <a:p>
            <a:endParaRPr lang="en-US" dirty="0" smtClean="0"/>
          </a:p>
          <a:p>
            <a:r>
              <a:rPr lang="en-US" dirty="0" smtClean="0"/>
              <a:t>Okay Janet, we asked</a:t>
            </a:r>
            <a:r>
              <a:rPr lang="en-US" baseline="0" dirty="0" smtClean="0"/>
              <a:t> what the default code for urosepsis is in ICD-10-CM.  The correct answer would be D, none of the above.</a:t>
            </a:r>
            <a:endParaRPr lang="en-US" dirty="0" smtClean="0"/>
          </a:p>
          <a:p>
            <a:endParaRPr lang="en-US" dirty="0" smtClean="0"/>
          </a:p>
          <a:p>
            <a:r>
              <a:rPr lang="en-US" baseline="0" dirty="0" smtClean="0"/>
              <a:t>Remember, i</a:t>
            </a:r>
            <a:r>
              <a:rPr lang="en-US" dirty="0" smtClean="0"/>
              <a:t>n ICD-10 there is no default code for “urosepsis” – If the documentation states urosepsis,</a:t>
            </a:r>
            <a:r>
              <a:rPr lang="en-US" baseline="0" dirty="0" smtClean="0"/>
              <a:t> you </a:t>
            </a:r>
            <a:r>
              <a:rPr lang="en-US" b="1" baseline="0" dirty="0" smtClean="0"/>
              <a:t>m</a:t>
            </a:r>
            <a:r>
              <a:rPr lang="en-US" b="1" dirty="0" smtClean="0"/>
              <a:t>ust</a:t>
            </a:r>
            <a:r>
              <a:rPr lang="en-US" dirty="0" smtClean="0"/>
              <a:t> query the provider before</a:t>
            </a:r>
            <a:r>
              <a:rPr lang="en-US" baseline="0" dirty="0" smtClean="0"/>
              <a:t> you can assign the appropriate code</a:t>
            </a:r>
            <a:r>
              <a:rPr lang="en-US" dirty="0" smtClean="0"/>
              <a:t>.</a:t>
            </a:r>
            <a:r>
              <a:rPr lang="en-US" baseline="0" dirty="0" smtClean="0"/>
              <a:t> Do they simply mean that the patient has a UTI or do they mean sepsis.  When looking up urosepsis in the index, it simply states, “code to condition.”  No default code is provided.</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22</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(Cue to Tech Team that you’re moving on)  “Click” again to move on</a:t>
            </a:r>
          </a:p>
        </p:txBody>
      </p:sp>
      <p:sp>
        <p:nvSpPr>
          <p:cNvPr id="4" name="Slide Number Placeholder 3"/>
          <p:cNvSpPr>
            <a:spLocks noGrp="1"/>
          </p:cNvSpPr>
          <p:nvPr>
            <p:ph type="sldNum" sz="quarter" idx="10"/>
          </p:nvPr>
        </p:nvSpPr>
        <p:spPr/>
        <p:txBody>
          <a:bodyPr/>
          <a:lstStyle/>
          <a:p>
            <a:fld id="{08AA51C3-518F-4F0D-B932-9AF47A2C9D15}" type="slidenum">
              <a:rPr lang="en-US" smtClean="0"/>
              <a:pPr/>
              <a:t>23</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JANET:</a:t>
            </a:r>
            <a:endParaRPr lang="en-US" dirty="0" smtClean="0"/>
          </a:p>
          <a:p>
            <a:r>
              <a:rPr lang="en-US" dirty="0" smtClean="0"/>
              <a:t>Some other significant changes to ICD-10 in this chapter include, an instructional note to use an additional code to identify the drug if the diabetes is drug induced.</a:t>
            </a:r>
          </a:p>
          <a:p>
            <a:endParaRPr lang="en-US" dirty="0" smtClean="0"/>
          </a:p>
          <a:p>
            <a:r>
              <a:rPr lang="en-US" dirty="0" smtClean="0"/>
              <a:t>In ICD-9, there is no specific code to identify hyperglycemia with diabetes.  In ICD-10, there are codes to identify hyperglycemia as well as hypoglycemia in a diabetic patient.</a:t>
            </a:r>
          </a:p>
          <a:p>
            <a:endParaRPr lang="en-US" dirty="0" smtClean="0"/>
          </a:p>
          <a:p>
            <a:r>
              <a:rPr lang="en-US" dirty="0" smtClean="0"/>
              <a:t>Procedural complications affecting the endocrine system and metabolic complications are also included in this chapter in ICD-10.  Some of the complications include hypofunction of various endocrine glands following surgery, and postoperative hemorrhage and hematoma.</a:t>
            </a:r>
          </a:p>
          <a:p>
            <a:endParaRPr lang="en-US" dirty="0" smtClean="0"/>
          </a:p>
          <a:p>
            <a:endParaRPr lang="en-US" dirty="0" smtClean="0"/>
          </a:p>
          <a:p>
            <a:r>
              <a:rPr lang="en-US" dirty="0" smtClean="0"/>
              <a:t>Slide reference: </a:t>
            </a:r>
          </a:p>
          <a:p>
            <a:r>
              <a:rPr lang="en-US" dirty="0" smtClean="0"/>
              <a:t>ICD-9-CM Coding: Theory and Practice with ICD-10, 2013/2014 Edition</a:t>
            </a:r>
          </a:p>
          <a:p>
            <a:r>
              <a:rPr lang="en-US" dirty="0" smtClean="0"/>
              <a:t>By Karla R. Lovaasen, RHIA, CCS, CCS-P and Jennifer Schwerdtfeger, BS, RHIT, CCS, CPC, CPC-H</a:t>
            </a:r>
          </a:p>
          <a:p>
            <a:r>
              <a:rPr lang="en-US" dirty="0" smtClean="0"/>
              <a:t>Elsevier Saunders</a:t>
            </a:r>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24</a:t>
            </a:fld>
            <a:endParaRPr lang="en-US" dirty="0"/>
          </a:p>
        </p:txBody>
      </p:sp>
    </p:spTree>
    <p:extLst>
      <p:ext uri="{BB962C8B-B14F-4D97-AF65-F5344CB8AC3E}">
        <p14:creationId xmlns:p14="http://schemas.microsoft.com/office/powerpoint/2010/main" xmlns="" val="681618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JANET:</a:t>
            </a:r>
            <a:endParaRPr lang="en-US" dirty="0" smtClean="0"/>
          </a:p>
          <a:p>
            <a:endParaRPr lang="en-US" dirty="0" smtClean="0"/>
          </a:p>
          <a:p>
            <a:r>
              <a:rPr lang="en-US" dirty="0" smtClean="0"/>
              <a:t>Here is another example of the code comparison from ICD-9 to ICD-10.  You can see in the ICD-9 scenario, uncontrolled is captured compared to “with hyperglycemia” in ICD-10.    You might also notice that the diabetic nephropathy is captured with a single code in ICD-10 where two codes are required in ICD-9.</a:t>
            </a:r>
          </a:p>
          <a:p>
            <a:endParaRPr lang="en-US" dirty="0" smtClean="0"/>
          </a:p>
          <a:p>
            <a:r>
              <a:rPr lang="en-US" sz="800" dirty="0" smtClean="0"/>
              <a:t>Slide reference: </a:t>
            </a:r>
          </a:p>
          <a:p>
            <a:r>
              <a:rPr lang="en-US" sz="800" dirty="0" smtClean="0"/>
              <a:t>ICD-9-CM Coding: Theory and Practice with ICD-10, 2013/2014 Edition</a:t>
            </a:r>
          </a:p>
          <a:p>
            <a:r>
              <a:rPr lang="en-US" sz="800" dirty="0" smtClean="0"/>
              <a:t>By Karla R. Lovaasen, RHIA, CCS, CCS-P and Jennifer Schwerdtfeger, BS, RHIT, CCS, CPC, CPC-H</a:t>
            </a:r>
          </a:p>
          <a:p>
            <a:r>
              <a:rPr lang="en-US" sz="800" dirty="0" smtClean="0"/>
              <a:t>Elsevier Saunders</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25</a:t>
            </a:fld>
            <a:endParaRPr lang="en-US" dirty="0"/>
          </a:p>
        </p:txBody>
      </p:sp>
    </p:spTree>
    <p:extLst>
      <p:ext uri="{BB962C8B-B14F-4D97-AF65-F5344CB8AC3E}">
        <p14:creationId xmlns:p14="http://schemas.microsoft.com/office/powerpoint/2010/main" xmlns="" val="1587737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PAM:</a:t>
            </a:r>
            <a:endParaRPr lang="en-US" dirty="0" smtClean="0"/>
          </a:p>
          <a:p>
            <a:pPr lvl="0">
              <a:defRPr/>
            </a:pPr>
            <a:r>
              <a:rPr lang="en-US" dirty="0"/>
              <a:t>Let’s take a look at another coding case.  In this example, a patient is being seen for mild nonproliferative diabetic retinopathy with macular edema.  He has type 2 diabetes and takes insulin on a daily basis.  He also has a diabetic cataract in his right eye.  Janet, what would the correct diagnosis code(s) be in this example?</a:t>
            </a:r>
          </a:p>
          <a:p>
            <a:endParaRPr lang="en-US" dirty="0"/>
          </a:p>
          <a:p>
            <a:endParaRPr lang="en-US" dirty="0" smtClean="0"/>
          </a:p>
          <a:p>
            <a:endParaRPr lang="en-US" dirty="0" smtClean="0"/>
          </a:p>
          <a:p>
            <a:r>
              <a:rPr lang="en-US" dirty="0" smtClean="0"/>
              <a:t>Reference:  </a:t>
            </a:r>
          </a:p>
          <a:p>
            <a:r>
              <a:rPr lang="en-US" dirty="0" smtClean="0"/>
              <a:t>DeVault, K., Barta, A., &amp; Endicott, M. (2013). </a:t>
            </a:r>
            <a:r>
              <a:rPr lang="en-US" i="1" dirty="0" smtClean="0"/>
              <a:t>ICD-10-CM Coder Training Manual, 2013 Edition.</a:t>
            </a:r>
            <a:r>
              <a:rPr lang="en-US" dirty="0" smtClean="0"/>
              <a:t> Chicago: AHIMA Press.</a:t>
            </a:r>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26</a:t>
            </a:fld>
            <a:endParaRPr lang="en-US" dirty="0"/>
          </a:p>
        </p:txBody>
      </p:sp>
    </p:spTree>
    <p:extLst>
      <p:ext uri="{BB962C8B-B14F-4D97-AF65-F5344CB8AC3E}">
        <p14:creationId xmlns:p14="http://schemas.microsoft.com/office/powerpoint/2010/main" xmlns="" val="3881739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JANET:</a:t>
            </a:r>
            <a:endParaRPr lang="en-US" dirty="0" smtClean="0"/>
          </a:p>
          <a:p>
            <a:endParaRPr lang="en-US" dirty="0" smtClean="0"/>
          </a:p>
          <a:p>
            <a:r>
              <a:rPr lang="en-US" dirty="0" smtClean="0"/>
              <a:t>In ICD-10, there is a combination code for the type 2 diabetes with nonproliferative diabetic retinopathy with macular edema. The diabetic cataract was documented and should also be coded, but it requires a separate code. Since the patient has type 2 diabetes, and is on insulin, code Z79.4 should also be assigned as indicated by the note at category E11: Use additional code to identify any insulin use (Z79.4).</a:t>
            </a:r>
          </a:p>
          <a:p>
            <a:endParaRPr lang="en-US" dirty="0" smtClean="0"/>
          </a:p>
          <a:p>
            <a:r>
              <a:rPr lang="en-US" dirty="0" smtClean="0"/>
              <a:t>Pam, since</a:t>
            </a:r>
            <a:r>
              <a:rPr lang="en-US" baseline="0" dirty="0" smtClean="0"/>
              <a:t> there have been so many changes for diabetes, let’s look at another coding example&gt;</a:t>
            </a:r>
            <a:endParaRPr lang="en-US" dirty="0" smtClean="0"/>
          </a:p>
          <a:p>
            <a:endParaRPr lang="en-US" dirty="0" smtClean="0"/>
          </a:p>
          <a:p>
            <a:endParaRPr lang="en-US" dirty="0" smtClean="0"/>
          </a:p>
          <a:p>
            <a:r>
              <a:rPr lang="en-US" dirty="0" smtClean="0"/>
              <a:t>Reference:  </a:t>
            </a:r>
          </a:p>
          <a:p>
            <a:r>
              <a:rPr lang="en-US" dirty="0" smtClean="0"/>
              <a:t>DeVault, K., Barta, A., &amp; Endicott, M. (2013). </a:t>
            </a:r>
            <a:r>
              <a:rPr lang="en-US" i="1" dirty="0" smtClean="0"/>
              <a:t>ICD-10-CM Coder Training Manual, 2013 Edition.</a:t>
            </a:r>
            <a:r>
              <a:rPr lang="en-US" dirty="0" smtClean="0"/>
              <a:t> Chicago: AHIMA Press.</a:t>
            </a:r>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27</a:t>
            </a:fld>
            <a:endParaRPr lang="en-US" dirty="0"/>
          </a:p>
        </p:txBody>
      </p:sp>
    </p:spTree>
    <p:extLst>
      <p:ext uri="{BB962C8B-B14F-4D97-AF65-F5344CB8AC3E}">
        <p14:creationId xmlns:p14="http://schemas.microsoft.com/office/powerpoint/2010/main" xmlns="" val="2148822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PAM:</a:t>
            </a:r>
            <a:endParaRPr lang="en-US" dirty="0" smtClean="0"/>
          </a:p>
          <a:p>
            <a:pPr lvl="0"/>
            <a:r>
              <a:rPr lang="en-US" dirty="0"/>
              <a:t>In the next example, a Type 1 diabetic patient has </a:t>
            </a:r>
            <a:r>
              <a:rPr lang="en-US" dirty="0" smtClean="0"/>
              <a:t>severe </a:t>
            </a:r>
            <a:r>
              <a:rPr lang="en-US" dirty="0"/>
              <a:t>chronic diabetic left foot ulcer with diabetic peripheral angiopathy.  He also has diabetic stage 2 chronic kidney disease.  He is being evaluated to see if debridement is required for this ulcer with breakdown of the skin.  Janet, could you tell the group what the correct diagnosis code(s) would be?</a:t>
            </a:r>
          </a:p>
          <a:p>
            <a:endParaRPr lang="en-US" dirty="0" smtClean="0"/>
          </a:p>
          <a:p>
            <a:endParaRPr lang="en-US" dirty="0" smtClean="0"/>
          </a:p>
          <a:p>
            <a:r>
              <a:rPr lang="en-US" dirty="0" smtClean="0"/>
              <a:t>Reference:  </a:t>
            </a:r>
          </a:p>
          <a:p>
            <a:r>
              <a:rPr lang="en-US" dirty="0" smtClean="0"/>
              <a:t>DeVault, K., Barta, A., &amp; Endicott, M. (2013). </a:t>
            </a:r>
            <a:r>
              <a:rPr lang="en-US" i="1" dirty="0" smtClean="0"/>
              <a:t>ICD-10-CM Coder Training Manual, 2013 Edition.</a:t>
            </a:r>
            <a:r>
              <a:rPr lang="en-US" dirty="0" smtClean="0"/>
              <a:t> Chicago: AHIMA Press.</a:t>
            </a:r>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28</a:t>
            </a:fld>
            <a:endParaRPr lang="en-US" dirty="0"/>
          </a:p>
        </p:txBody>
      </p:sp>
    </p:spTree>
    <p:extLst>
      <p:ext uri="{BB962C8B-B14F-4D97-AF65-F5344CB8AC3E}">
        <p14:creationId xmlns:p14="http://schemas.microsoft.com/office/powerpoint/2010/main" xmlns="" val="3881739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JANET:</a:t>
            </a:r>
            <a:endParaRPr lang="en-US" dirty="0" smtClean="0"/>
          </a:p>
          <a:p>
            <a:endParaRPr lang="en-US" dirty="0" smtClean="0"/>
          </a:p>
          <a:p>
            <a:r>
              <a:rPr lang="en-US" dirty="0" smtClean="0"/>
              <a:t>Pam, the diabetic ulcer is listed first because this appears to be the reason for treatment. The note under code E10.621 states to “Use additional code to identify site of ulcer,” which directs you to L97.4-, L97.5-.  It is correct to list as many diabetic conditions as are present, and the stage 2 chronic kidney disease and the peripheral angiopathy are coded. An additional code, N18.2, is added to identify the stage 2 chronic kidney disease. </a:t>
            </a:r>
          </a:p>
          <a:p>
            <a:endParaRPr lang="en-US" dirty="0" smtClean="0"/>
          </a:p>
          <a:p>
            <a:r>
              <a:rPr lang="en-US" dirty="0" smtClean="0"/>
              <a:t>Reference:  </a:t>
            </a:r>
          </a:p>
          <a:p>
            <a:r>
              <a:rPr lang="en-US" dirty="0" smtClean="0"/>
              <a:t>DeVault, K., Barta, A., &amp; Endicott, M. (2013). </a:t>
            </a:r>
            <a:r>
              <a:rPr lang="en-US" i="1" dirty="0" smtClean="0"/>
              <a:t>ICD-10-CM Coder Training Manual, 2013 Edition.</a:t>
            </a:r>
            <a:r>
              <a:rPr lang="en-US" dirty="0" smtClean="0"/>
              <a:t> Chicago: AHIMA Press.</a:t>
            </a:r>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29</a:t>
            </a:fld>
            <a:endParaRPr lang="en-US" dirty="0"/>
          </a:p>
        </p:txBody>
      </p:sp>
    </p:spTree>
    <p:extLst>
      <p:ext uri="{BB962C8B-B14F-4D97-AF65-F5344CB8AC3E}">
        <p14:creationId xmlns:p14="http://schemas.microsoft.com/office/powerpoint/2010/main" xmlns="" val="2148822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Image ID:109685333</a:t>
            </a:r>
          </a:p>
          <a:p>
            <a:pPr defTabSz="939363">
              <a:defRPr/>
            </a:pPr>
            <a:endParaRPr lang="en-US" baseline="0" dirty="0" smtClean="0"/>
          </a:p>
          <a:p>
            <a:pPr defTabSz="939363">
              <a:defRPr/>
            </a:pPr>
            <a:r>
              <a:rPr lang="en-US" b="1" baseline="0" dirty="0" smtClean="0"/>
              <a:t>PAM:</a:t>
            </a:r>
          </a:p>
          <a:p>
            <a:r>
              <a:rPr lang="en-US" baseline="0" dirty="0" smtClean="0"/>
              <a:t>The chapters are presented in much of the same way as you are accustomed to with ICD-9, with much of the same look and feel.  ICD-10 has the same hierarchical structure as ICD-9 and you will still find that the first three characters represent the category of the code.  ICD-10 consists of 21 chapters, compared to 17 chapters in ICD-9.  They contain up to 7 characters, using a combination of numbers and letters.  The first character is always an alpha and the only letter of the alphabet not used is the letter “U”.  And additionally, ICD-9’s V and E code supplemental classifications are now incorporated into the main classifications in ICD-10.  One notable change in the chapter layout when you are in the tabular list is the concept of “Blocks.”  Blocks are found at the beginning of each chapter and present you with an overview of the content for that specific chapter, similar to a chapter outline.  Here on this slide is an example of the first few blocks found in Chapter 1.  Now lets start walking through each of the chapters.  You might notice that within some of the chapters, there has been some category restructuring and reorganization resulting in the classification of some of the conditions different than how they are found in ICD-9. </a:t>
            </a:r>
          </a:p>
          <a:p>
            <a:endParaRPr lang="en-US" baseline="0" dirty="0" smtClean="0"/>
          </a:p>
        </p:txBody>
      </p:sp>
      <p:sp>
        <p:nvSpPr>
          <p:cNvPr id="4" name="Slide Number Placeholder 3"/>
          <p:cNvSpPr>
            <a:spLocks noGrp="1"/>
          </p:cNvSpPr>
          <p:nvPr>
            <p:ph type="sldNum" sz="quarter" idx="10"/>
          </p:nvPr>
        </p:nvSpPr>
        <p:spPr/>
        <p:txBody>
          <a:bodyPr/>
          <a:lstStyle/>
          <a:p>
            <a:fld id="{77356603-5166-448C-8DE1-D48EE6B06ED8}" type="slidenum">
              <a:rPr lang="en-US" smtClean="0"/>
              <a:pPr/>
              <a:t>3</a:t>
            </a:fld>
            <a:endParaRPr lang="en-US" dirty="0"/>
          </a:p>
        </p:txBody>
      </p:sp>
    </p:spTree>
    <p:extLst>
      <p:ext uri="{BB962C8B-B14F-4D97-AF65-F5344CB8AC3E}">
        <p14:creationId xmlns:p14="http://schemas.microsoft.com/office/powerpoint/2010/main" xmlns="" val="13887363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PAM:</a:t>
            </a:r>
          </a:p>
          <a:p>
            <a:pPr defTabSz="939363">
              <a:defRPr/>
            </a:pPr>
            <a:endParaRPr lang="en-US" dirty="0" smtClean="0"/>
          </a:p>
          <a:p>
            <a:pPr defTabSz="939363">
              <a:defRPr/>
            </a:pPr>
            <a:r>
              <a:rPr lang="en-US" dirty="0" smtClean="0"/>
              <a:t>This chapter contains more subchapters, categories, and subcategory codes than ICD-9-CM.  As a result, some conditions are classified</a:t>
            </a:r>
            <a:r>
              <a:rPr lang="en-US" baseline="0" dirty="0" smtClean="0"/>
              <a:t> differently and provide greater specificity and clinical detail than in ICD-9-CM.  Changes were necessary because of outdated terminology.  ICD-10 contains a separate category for nicotine dependence with subcategories to identify the specific tobacco product such as cigarettes, chewing tobacco, or other tobacco products.  ICD-9 only offered one code, 305.1, for tobacco use disorder or tobacco dependence.  I wonder how many coders had that one memorized.  You will also note that ICD-10 further subclassifies the tobacco dependence based on whether it is uncomplicated, in remission, with withdrawal, with other nicotine-induced disorders, or with unspecified nicotine induced disorders.</a:t>
            </a:r>
          </a:p>
          <a:p>
            <a:pPr defTabSz="939363">
              <a:defRPr/>
            </a:pPr>
            <a:endParaRPr lang="en-US" baseline="0" dirty="0" smtClean="0"/>
          </a:p>
          <a:p>
            <a:pPr defTabSz="939363">
              <a:defRPr/>
            </a:pPr>
            <a:r>
              <a:rPr lang="en-US" b="1" baseline="0" dirty="0" smtClean="0"/>
              <a:t>Janet:</a:t>
            </a:r>
          </a:p>
          <a:p>
            <a:pPr defTabSz="939363">
              <a:defRPr/>
            </a:pPr>
            <a:r>
              <a:rPr lang="en-US" baseline="0" dirty="0" smtClean="0"/>
              <a:t>A significant change was made to the codes for drug and alcohol dependence as well.  Continuous or episodic is not part of the classification in ICD-10.  With substance use, abuse, or dependence, a single code in ICD-10 identifies the substance as well as the disorder that the substance use induced.  Careful review of the documentation is required.</a:t>
            </a:r>
          </a:p>
          <a:p>
            <a:pPr defTabSz="939363">
              <a:defRPr/>
            </a:pPr>
            <a:endParaRPr lang="en-US" baseline="0" dirty="0" smtClean="0"/>
          </a:p>
        </p:txBody>
      </p:sp>
      <p:sp>
        <p:nvSpPr>
          <p:cNvPr id="4" name="Slide Number Placeholder 3"/>
          <p:cNvSpPr>
            <a:spLocks noGrp="1"/>
          </p:cNvSpPr>
          <p:nvPr>
            <p:ph type="sldNum" sz="quarter" idx="10"/>
          </p:nvPr>
        </p:nvSpPr>
        <p:spPr/>
        <p:txBody>
          <a:bodyPr/>
          <a:lstStyle/>
          <a:p>
            <a:fld id="{86C51234-C942-435F-968F-44438AD0DCF7}" type="slidenum">
              <a:rPr lang="en-US" smtClean="0"/>
              <a:pPr/>
              <a:t>30</a:t>
            </a:fld>
            <a:endParaRPr lang="en-US" dirty="0"/>
          </a:p>
        </p:txBody>
      </p:sp>
    </p:spTree>
    <p:extLst>
      <p:ext uri="{BB962C8B-B14F-4D97-AF65-F5344CB8AC3E}">
        <p14:creationId xmlns:p14="http://schemas.microsoft.com/office/powerpoint/2010/main" xmlns="" val="2732339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Image ID:122564791</a:t>
            </a:r>
            <a:endParaRPr lang="en-US" baseline="0" dirty="0" smtClean="0"/>
          </a:p>
          <a:p>
            <a:pPr defTabSz="939363">
              <a:defRPr/>
            </a:pPr>
            <a:endParaRPr lang="en-US" baseline="0" dirty="0" smtClean="0"/>
          </a:p>
          <a:p>
            <a:pPr defTabSz="939363">
              <a:defRPr/>
            </a:pPr>
            <a:r>
              <a:rPr lang="en-US" b="1" dirty="0" smtClean="0"/>
              <a:t>PAM:</a:t>
            </a:r>
          </a:p>
          <a:p>
            <a:pPr defTabSz="939363">
              <a:defRPr/>
            </a:pPr>
            <a:endParaRPr lang="en-US" baseline="0" dirty="0" smtClean="0"/>
          </a:p>
          <a:p>
            <a:pPr defTabSz="939363">
              <a:defRPr/>
            </a:pPr>
            <a:r>
              <a:rPr lang="en-US" baseline="0" dirty="0" smtClean="0"/>
              <a:t>It should be noted that ICD-10 does not have codes for history of drug and alcohol dependence.  A history of drug or alcohol dependence is coded as “in remission.”  Selection of codes for “in remission” for categories F10-F19, Mental and behavioral disorders due to psychoactive substance use requires the provider’s clinical judgment and should only be assigned on the basis of provider documentation.  </a:t>
            </a:r>
          </a:p>
          <a:p>
            <a:pPr defTabSz="939363">
              <a:defRPr/>
            </a:pPr>
            <a:endParaRPr lang="en-US" baseline="0" dirty="0" smtClean="0"/>
          </a:p>
          <a:p>
            <a:pPr defTabSz="939363">
              <a:defRPr/>
            </a:pPr>
            <a:r>
              <a:rPr lang="en-US" baseline="0" dirty="0" smtClean="0"/>
              <a:t>There is also a code for blood alcohol level (Y90.-) that can be assigned as an additional code when the documentation indicates its use.</a:t>
            </a:r>
            <a:endParaRPr lang="en-US" dirty="0"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31</a:t>
            </a:fld>
            <a:endParaRPr lang="en-US" dirty="0"/>
          </a:p>
        </p:txBody>
      </p:sp>
    </p:spTree>
    <p:extLst>
      <p:ext uri="{BB962C8B-B14F-4D97-AF65-F5344CB8AC3E}">
        <p14:creationId xmlns:p14="http://schemas.microsoft.com/office/powerpoint/2010/main" xmlns="" val="4226297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PAM:</a:t>
            </a:r>
          </a:p>
          <a:p>
            <a:endParaRPr lang="en-US" dirty="0" smtClean="0"/>
          </a:p>
          <a:p>
            <a:r>
              <a:rPr lang="en-US" dirty="0"/>
              <a:t>Here we have another ICD-9 to ICD-10 comparison.  This is a patient </a:t>
            </a:r>
            <a:r>
              <a:rPr lang="en-US" dirty="0" smtClean="0"/>
              <a:t>with paranoia </a:t>
            </a:r>
            <a:r>
              <a:rPr lang="en-US" dirty="0"/>
              <a:t>due to methamphetamine.  </a:t>
            </a:r>
            <a:r>
              <a:rPr lang="en-US" dirty="0" smtClean="0"/>
              <a:t>The patient </a:t>
            </a:r>
            <a:r>
              <a:rPr lang="en-US" dirty="0"/>
              <a:t>is dependent on </a:t>
            </a:r>
            <a:r>
              <a:rPr lang="en-US" dirty="0" smtClean="0"/>
              <a:t>meth with </a:t>
            </a:r>
            <a:r>
              <a:rPr lang="en-US" dirty="0"/>
              <a:t>continuous use.</a:t>
            </a:r>
          </a:p>
          <a:p>
            <a:r>
              <a:rPr lang="en-US" dirty="0" smtClean="0"/>
              <a:t>One thing you will notice, as I mentioned a moment ago, the designation of “continuous” use is not included in the ICD-10 code as it was with ICD-9.  Also note that ICD-10 uses a combination code to reflect the drug dependence as well as the resulting psychotic disorder in a single code while two separate codes were needed in ICD-9.  Janet, what’s our next coding</a:t>
            </a:r>
            <a:r>
              <a:rPr lang="en-US" baseline="0" dirty="0" smtClean="0"/>
              <a:t> case?</a:t>
            </a:r>
            <a:endParaRPr lang="en-US" dirty="0" smtClean="0"/>
          </a:p>
          <a:p>
            <a:endParaRPr lang="en-US" dirty="0" smtClean="0"/>
          </a:p>
          <a:p>
            <a:r>
              <a:rPr lang="en-US" dirty="0" smtClean="0"/>
              <a:t>Slide reference: </a:t>
            </a:r>
          </a:p>
          <a:p>
            <a:r>
              <a:rPr lang="en-US" dirty="0" smtClean="0"/>
              <a:t>ICD-9-CM Coding: Theory and Practice with ICD-10, 2013/2014 Edition</a:t>
            </a:r>
          </a:p>
          <a:p>
            <a:r>
              <a:rPr lang="en-US" dirty="0" smtClean="0"/>
              <a:t>By Karla R. Lovaasen, RHIA, CCS, CCS-P and Jennifer Schwerdtfeger, BS, RHIT, CCS, CPC, CPC-H</a:t>
            </a:r>
          </a:p>
          <a:p>
            <a:r>
              <a:rPr lang="en-US" dirty="0" smtClean="0"/>
              <a:t>Elsevier Saunders</a:t>
            </a:r>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32</a:t>
            </a:fld>
            <a:endParaRPr lang="en-US" dirty="0"/>
          </a:p>
        </p:txBody>
      </p:sp>
    </p:spTree>
    <p:extLst>
      <p:ext uri="{BB962C8B-B14F-4D97-AF65-F5344CB8AC3E}">
        <p14:creationId xmlns:p14="http://schemas.microsoft.com/office/powerpoint/2010/main" xmlns="" val="10414923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JANET:</a:t>
            </a:r>
          </a:p>
          <a:p>
            <a:endParaRPr lang="en-US" dirty="0" smtClean="0"/>
          </a:p>
          <a:p>
            <a:pPr lvl="0"/>
            <a:r>
              <a:rPr lang="en-US" dirty="0" smtClean="0"/>
              <a:t>In this case there </a:t>
            </a:r>
            <a:r>
              <a:rPr lang="en-US" dirty="0"/>
              <a:t>is an 18-year-old male has been drinking since he was 13. He was brought to the </a:t>
            </a:r>
            <a:r>
              <a:rPr lang="en-US" dirty="0" smtClean="0"/>
              <a:t>Emergency Room and was then </a:t>
            </a:r>
            <a:r>
              <a:rPr lang="en-US" dirty="0"/>
              <a:t>admitted because of acute alcohol inebriation.  Blood alcohol level shows 22/mg/100ml.  Discharge dx is acute alcohol intoxication with chronic alcohol dependence, continuous.  Pam, would you tell everyone what the correct diagnosis code(s) would be?</a:t>
            </a:r>
          </a:p>
          <a:p>
            <a:endParaRPr lang="en-US" dirty="0" smtClean="0"/>
          </a:p>
          <a:p>
            <a:endParaRPr lang="en-US" dirty="0" smtClean="0"/>
          </a:p>
          <a:p>
            <a:r>
              <a:rPr lang="en-US" dirty="0" smtClean="0"/>
              <a:t>Reference:  </a:t>
            </a:r>
          </a:p>
          <a:p>
            <a:r>
              <a:rPr lang="en-US" dirty="0" smtClean="0"/>
              <a:t>DeVault, K., Barta, A., &amp; Endicott, M. (2013). </a:t>
            </a:r>
            <a:r>
              <a:rPr lang="en-US" i="1" dirty="0" smtClean="0"/>
              <a:t>ICD-10-CM Coder Training Manual, 2013 Edition.</a:t>
            </a:r>
            <a:r>
              <a:rPr lang="en-US" dirty="0" smtClean="0"/>
              <a:t> Chicago: AHIMA Press.</a:t>
            </a:r>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33</a:t>
            </a:fld>
            <a:endParaRPr lang="en-US" dirty="0"/>
          </a:p>
        </p:txBody>
      </p:sp>
    </p:spTree>
    <p:extLst>
      <p:ext uri="{BB962C8B-B14F-4D97-AF65-F5344CB8AC3E}">
        <p14:creationId xmlns:p14="http://schemas.microsoft.com/office/powerpoint/2010/main" xmlns="" val="3881739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PAM:</a:t>
            </a:r>
          </a:p>
          <a:p>
            <a:pPr defTabSz="939363">
              <a:defRPr/>
            </a:pPr>
            <a:endParaRPr lang="en-US" dirty="0" smtClean="0"/>
          </a:p>
          <a:p>
            <a:pPr defTabSz="939363">
              <a:defRPr/>
            </a:pPr>
            <a:r>
              <a:rPr lang="en-US" dirty="0" smtClean="0"/>
              <a:t>A note under category F10, alcohol-related disorders, instructs the coder to “Use additional code for blood alcohol level, if applicable (Y90.-).” Again, continuous use of alcohol does not affect code assignment. </a:t>
            </a:r>
          </a:p>
          <a:p>
            <a:pPr defTabSz="939363">
              <a:defRPr/>
            </a:pPr>
            <a:r>
              <a:rPr lang="en-US" dirty="0" smtClean="0"/>
              <a:t/>
            </a:r>
            <a:br>
              <a:rPr lang="en-US" dirty="0" smtClean="0"/>
            </a:br>
            <a:r>
              <a:rPr lang="en-US" dirty="0" smtClean="0"/>
              <a:t>The code F10.229 is assigned because there is no documentation that this is uncomplicated (F10.220). This might be an opportunity for a physician query for a more specific code.</a:t>
            </a:r>
          </a:p>
          <a:p>
            <a:endParaRPr lang="en-US" dirty="0" smtClean="0"/>
          </a:p>
          <a:p>
            <a:r>
              <a:rPr lang="en-US" dirty="0" smtClean="0"/>
              <a:t>Reference:  </a:t>
            </a:r>
          </a:p>
          <a:p>
            <a:r>
              <a:rPr lang="en-US" dirty="0" smtClean="0"/>
              <a:t>DeVault, K., Barta, A., &amp; Endicott, M. (2013). </a:t>
            </a:r>
            <a:r>
              <a:rPr lang="en-US" i="1" dirty="0" smtClean="0"/>
              <a:t>ICD-10-CM Coder Training Manual, 2013 Edition.</a:t>
            </a:r>
            <a:r>
              <a:rPr lang="en-US" dirty="0" smtClean="0"/>
              <a:t> Chicago: AHIMA Press.</a:t>
            </a:r>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34</a:t>
            </a:fld>
            <a:endParaRPr lang="en-US" dirty="0"/>
          </a:p>
        </p:txBody>
      </p:sp>
    </p:spTree>
    <p:extLst>
      <p:ext uri="{BB962C8B-B14F-4D97-AF65-F5344CB8AC3E}">
        <p14:creationId xmlns:p14="http://schemas.microsoft.com/office/powerpoint/2010/main" xmlns="" val="21488221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PAM:</a:t>
            </a:r>
          </a:p>
          <a:p>
            <a:endParaRPr lang="en-US" dirty="0" smtClean="0"/>
          </a:p>
          <a:p>
            <a:r>
              <a:rPr lang="en-US" dirty="0" smtClean="0"/>
              <a:t>Now I’d like to ask a poll question.  </a:t>
            </a:r>
          </a:p>
          <a:p>
            <a:endParaRPr lang="en-US" dirty="0" smtClean="0"/>
          </a:p>
          <a:p>
            <a:r>
              <a:rPr lang="en-US" dirty="0" smtClean="0"/>
              <a:t>True or False:</a:t>
            </a:r>
          </a:p>
          <a:p>
            <a:r>
              <a:rPr lang="en-US" dirty="0" smtClean="0"/>
              <a:t>Similar to ICD-9-CM,</a:t>
            </a:r>
            <a:r>
              <a:rPr lang="en-US" baseline="0" dirty="0" smtClean="0"/>
              <a:t> in ICD-10-CM diabetes is classified as controlled or uncontrolled.</a:t>
            </a:r>
          </a:p>
          <a:p>
            <a:r>
              <a:rPr lang="en-US" baseline="0" dirty="0" smtClean="0"/>
              <a:t>A:  True</a:t>
            </a:r>
          </a:p>
          <a:p>
            <a:r>
              <a:rPr lang="en-US" baseline="0" dirty="0" smtClean="0"/>
              <a:t>B:  False</a:t>
            </a:r>
            <a:endParaRPr lang="en-US" dirty="0" smtClean="0"/>
          </a:p>
          <a:p>
            <a:endParaRPr lang="en-US" dirty="0" smtClean="0"/>
          </a:p>
          <a:p>
            <a:r>
              <a:rPr lang="en-US" dirty="0" smtClean="0"/>
              <a:t>To answer this question, use the blue polling</a:t>
            </a:r>
            <a:r>
              <a:rPr lang="en-US" baseline="0" dirty="0" smtClean="0"/>
              <a:t> icon above my head. Also, just a reminder that if you have other questions relating to our discuss, you should use the orange “ask the presenter” icon also located above my head and we’ll answer them at the end of the presentation.  We’ll move on and come back to your results in just a moment.</a:t>
            </a:r>
          </a:p>
          <a:p>
            <a:endParaRPr lang="en-US" baseline="0" dirty="0" smtClean="0"/>
          </a:p>
          <a:p>
            <a:pPr defTabSz="939363">
              <a:defRPr/>
            </a:pPr>
            <a:r>
              <a:rPr lang="en-US" baseline="0" dirty="0" smtClean="0"/>
              <a:t>[erase these notes and add your own!]</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35</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JANET:</a:t>
            </a:r>
          </a:p>
          <a:p>
            <a:pPr defTabSz="939363">
              <a:defRPr/>
            </a:pPr>
            <a:endParaRPr lang="en-US" b="1" dirty="0" smtClean="0"/>
          </a:p>
          <a:p>
            <a:pPr defTabSz="939363">
              <a:defRPr/>
            </a:pPr>
            <a:r>
              <a:rPr lang="en-US" dirty="0" smtClean="0"/>
              <a:t>Slide modified from session 13044</a:t>
            </a:r>
          </a:p>
          <a:p>
            <a:endParaRPr lang="en-US" dirty="0" smtClean="0"/>
          </a:p>
          <a:p>
            <a:r>
              <a:rPr lang="en-US" dirty="0" smtClean="0"/>
              <a:t>Chapter 6 is organized similarly to ICD-9, but only diseases of nervous system are coded here.  Disease of the eye/adnexa and ear/mastoid process each have their own chapter now in ICD-10.  A number of codes for diseases of the nervous system have been expanded in ICD-10, such as Alzheimer’s disease which has been expanded to reflect early versus late onset, or phantom limb syndrome  to differentiate whether pain is present or not.  Organic sleep disorders are now included in Chapter 6 rather than the signs and symptoms chapter and sleep apnea now has its own subcategory with a fifth character identifying the type of sleep apnea.</a:t>
            </a:r>
          </a:p>
          <a:p>
            <a:endParaRPr lang="en-US" dirty="0" smtClean="0"/>
          </a:p>
          <a:p>
            <a:r>
              <a:rPr lang="en-US" b="1" dirty="0" smtClean="0"/>
              <a:t>Pam:</a:t>
            </a:r>
            <a:endParaRPr lang="en-US" b="0" dirty="0" smtClean="0"/>
          </a:p>
          <a:p>
            <a:r>
              <a:rPr lang="en-US" b="0" dirty="0" smtClean="0"/>
              <a:t>Are the codes for TIA</a:t>
            </a:r>
            <a:r>
              <a:rPr lang="en-US" b="0" baseline="0" dirty="0" smtClean="0"/>
              <a:t> included in this chapter also?</a:t>
            </a:r>
          </a:p>
          <a:p>
            <a:endParaRPr lang="en-US" b="0" baseline="0" dirty="0" smtClean="0"/>
          </a:p>
          <a:p>
            <a:r>
              <a:rPr lang="en-US" b="1" baseline="0" dirty="0" smtClean="0"/>
              <a:t>Janet:</a:t>
            </a:r>
            <a:endParaRPr lang="en-US" b="1" dirty="0" smtClean="0"/>
          </a:p>
          <a:p>
            <a:r>
              <a:rPr lang="en-US" dirty="0" smtClean="0"/>
              <a:t>Yes they are.  And the codes for migraine have been expanded to fifth and sixth characters to indicate whether the migraine is intractable and to reflect additional specificity. Anyway, codes for secondary parkinsonism have also been expanded for more specificity.</a:t>
            </a:r>
          </a:p>
        </p:txBody>
      </p:sp>
      <p:sp>
        <p:nvSpPr>
          <p:cNvPr id="4" name="Slide Number Placeholder 3"/>
          <p:cNvSpPr>
            <a:spLocks noGrp="1"/>
          </p:cNvSpPr>
          <p:nvPr>
            <p:ph type="sldNum" sz="quarter" idx="10"/>
          </p:nvPr>
        </p:nvSpPr>
        <p:spPr/>
        <p:txBody>
          <a:bodyPr/>
          <a:lstStyle/>
          <a:p>
            <a:fld id="{6ED36923-8371-4197-A458-0956D71E48B3}" type="slidenum">
              <a:rPr lang="en-US" smtClean="0"/>
              <a:pPr/>
              <a:t>36</a:t>
            </a:fld>
            <a:endParaRPr lang="en-US" dirty="0"/>
          </a:p>
        </p:txBody>
      </p:sp>
    </p:spTree>
    <p:extLst>
      <p:ext uri="{BB962C8B-B14F-4D97-AF65-F5344CB8AC3E}">
        <p14:creationId xmlns:p14="http://schemas.microsoft.com/office/powerpoint/2010/main" xmlns="" val="206424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JANET:</a:t>
            </a:r>
          </a:p>
          <a:p>
            <a:endParaRPr lang="en-US" b="1" dirty="0" smtClean="0"/>
          </a:p>
          <a:p>
            <a:r>
              <a:rPr lang="en-US" dirty="0" smtClean="0"/>
              <a:t>You will also find instructional notes at categories G81, G82, and G83</a:t>
            </a:r>
            <a:r>
              <a:rPr lang="en-US" baseline="0" dirty="0" smtClean="0"/>
              <a:t> which provides information on the appropriate use of codes from these categories.  They are </a:t>
            </a:r>
            <a:r>
              <a:rPr lang="en-US" dirty="0" smtClean="0"/>
              <a:t>to be used only when the listed conditions are reported without further specification, or are stated to be old or longstanding but of unspecified cause. The category is also for use in multiple coding to identify these conditions resulting from any cause.</a:t>
            </a:r>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37</a:t>
            </a:fld>
            <a:endParaRPr lang="en-US" dirty="0"/>
          </a:p>
        </p:txBody>
      </p:sp>
    </p:spTree>
    <p:extLst>
      <p:ext uri="{BB962C8B-B14F-4D97-AF65-F5344CB8AC3E}">
        <p14:creationId xmlns:p14="http://schemas.microsoft.com/office/powerpoint/2010/main" xmlns="" val="25096555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JANET:</a:t>
            </a:r>
            <a:endParaRPr lang="en-US" dirty="0" smtClean="0"/>
          </a:p>
          <a:p>
            <a:endParaRPr lang="en-US" dirty="0" smtClean="0"/>
          </a:p>
          <a:p>
            <a:r>
              <a:rPr lang="en-US" dirty="0" smtClean="0"/>
              <a:t>The terminology for epilepsy has been updated</a:t>
            </a:r>
            <a:r>
              <a:rPr lang="en-US" baseline="0" dirty="0" smtClean="0"/>
              <a:t> with terms to classify the disorder such as localization-related idiopathic epilepsy, generalized idiopathic epilepsy, and special epileptic syndromes.  Within these categories, there is also more specificity available, such as identifying seizures of localized onset, complex partial seizures, intractable, and status epilepticus. You will also find an instruction note with categories G40, Epilepsy and recurrent seizures, and G43, Migraine, which provides the following terms to be considered equivalent to intractable: pharmacoresistant, treatment resistant, refractory, and poorly controlled.  </a:t>
            </a:r>
            <a:r>
              <a:rPr lang="en-US" dirty="0" smtClean="0"/>
              <a:t>I know</a:t>
            </a:r>
            <a:r>
              <a:rPr lang="en-US" baseline="0" dirty="0" smtClean="0"/>
              <a:t> one thing, ICD-10 is giving me a migraine!  Do you think they’ll have a code for that?</a:t>
            </a:r>
            <a:r>
              <a:rPr lang="en-US" dirty="0" smtClean="0"/>
              <a:t> </a:t>
            </a:r>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38</a:t>
            </a:fld>
            <a:endParaRPr lang="en-US" dirty="0"/>
          </a:p>
        </p:txBody>
      </p:sp>
    </p:spTree>
    <p:extLst>
      <p:ext uri="{BB962C8B-B14F-4D97-AF65-F5344CB8AC3E}">
        <p14:creationId xmlns:p14="http://schemas.microsoft.com/office/powerpoint/2010/main" xmlns="" val="42685352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PAM:</a:t>
            </a:r>
          </a:p>
          <a:p>
            <a:endParaRPr lang="en-US" dirty="0" smtClean="0"/>
          </a:p>
          <a:p>
            <a:r>
              <a:rPr lang="en-US" dirty="0" smtClean="0"/>
              <a:t>Now let’s pause for a moment and take a look at your poll results.  This was a True/False question as to whether ICD-10 classifies</a:t>
            </a:r>
            <a:r>
              <a:rPr lang="en-US" baseline="0" dirty="0" smtClean="0"/>
              <a:t> diabetes as controlled or uncontrolled similar to ICD-9.  The correct answer is False.</a:t>
            </a:r>
            <a:endParaRPr lang="en-US" dirty="0" smtClean="0"/>
          </a:p>
          <a:p>
            <a:endParaRPr lang="en-US" dirty="0" smtClean="0"/>
          </a:p>
          <a:p>
            <a:r>
              <a:rPr lang="en-US" dirty="0" smtClean="0"/>
              <a:t>Diabetes is no longer classified as controlled vs. uncontrolled in ICD-10 as it was with ICD-9.   ICD-10 actually classifies</a:t>
            </a:r>
            <a:r>
              <a:rPr lang="en-US" baseline="0" dirty="0" smtClean="0"/>
              <a:t> inadequately controlled, out of control, and poorly controlled diabetes mellitus to diabetes mellitus, by type, with hyperglycemia.  Janet, why don’t we take a look at another comparison between ICD-9 and ICD-10?</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39</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PAM:</a:t>
            </a:r>
          </a:p>
          <a:p>
            <a:r>
              <a:rPr lang="en-US" dirty="0" smtClean="0"/>
              <a:t>The overall organization of Chapter 1 is similar to ICD-9.  There have been title changes to some categories and subcategories, and some conditions have been rearranged.  </a:t>
            </a:r>
          </a:p>
          <a:p>
            <a:endParaRPr lang="en-US" dirty="0" smtClean="0"/>
          </a:p>
          <a:p>
            <a:r>
              <a:rPr lang="en-US" dirty="0" smtClean="0"/>
              <a:t>Chapter 1 contains a new guideline titled, Infectious agents as the cause of diseases classified to other chapters.  Certain infections are classified in chapters other than Chapter 1 and no organism is identified as part of the infection code. In these instances, it is necessary to use an additional code from Chapter 1 to identify the organism. </a:t>
            </a:r>
          </a:p>
          <a:p>
            <a:endParaRPr lang="en-US" dirty="0" smtClean="0"/>
          </a:p>
          <a:p>
            <a:r>
              <a:rPr lang="en-US" dirty="0" smtClean="0"/>
              <a:t>Additional</a:t>
            </a:r>
            <a:r>
              <a:rPr lang="en-US" baseline="0" dirty="0" smtClean="0"/>
              <a:t> changes pertain to Sepsis, Septicemia, and urosepsis.  Sepsis replaces septicemia throughout chapter 1.</a:t>
            </a:r>
            <a:r>
              <a:rPr lang="en-US" dirty="0" smtClean="0"/>
              <a:t>  Also</a:t>
            </a:r>
            <a:r>
              <a:rPr lang="en-US" baseline="0" dirty="0" smtClean="0"/>
              <a:t> note that i</a:t>
            </a:r>
            <a:r>
              <a:rPr lang="en-US" dirty="0" smtClean="0"/>
              <a:t>n ICD-10, there is no default code for “urosepsis” – </a:t>
            </a:r>
          </a:p>
          <a:p>
            <a:endParaRPr lang="en-US" dirty="0" smtClean="0"/>
          </a:p>
          <a:p>
            <a:r>
              <a:rPr lang="en-US" b="1" dirty="0" smtClean="0"/>
              <a:t>Janet:</a:t>
            </a:r>
            <a:endParaRPr lang="en-US" b="0" dirty="0" smtClean="0"/>
          </a:p>
          <a:p>
            <a:r>
              <a:rPr lang="en-US" b="0" dirty="0" smtClean="0"/>
              <a:t>So,</a:t>
            </a:r>
            <a:r>
              <a:rPr lang="en-US" b="0" baseline="0" dirty="0" smtClean="0"/>
              <a:t> what should the coder do if the documentation says </a:t>
            </a:r>
            <a:r>
              <a:rPr lang="en-US" b="0" baseline="0" dirty="0" err="1" smtClean="0"/>
              <a:t>urosepsis</a:t>
            </a:r>
            <a:r>
              <a:rPr lang="en-US" b="0" baseline="0" dirty="0" smtClean="0"/>
              <a:t>?</a:t>
            </a:r>
          </a:p>
          <a:p>
            <a:endParaRPr lang="en-US" b="0" baseline="0" dirty="0" smtClean="0"/>
          </a:p>
          <a:p>
            <a:r>
              <a:rPr lang="en-US" b="1" baseline="0" dirty="0" smtClean="0"/>
              <a:t>Pam:</a:t>
            </a:r>
            <a:endParaRPr lang="en-US" b="1" dirty="0" smtClean="0"/>
          </a:p>
          <a:p>
            <a:r>
              <a:rPr lang="en-US" dirty="0" smtClean="0"/>
              <a:t>If the documentation states urosepsis,</a:t>
            </a:r>
            <a:r>
              <a:rPr lang="en-US" baseline="0" dirty="0" smtClean="0"/>
              <a:t> you </a:t>
            </a:r>
            <a:r>
              <a:rPr lang="en-US" b="1" baseline="0" dirty="0" smtClean="0"/>
              <a:t>m</a:t>
            </a:r>
            <a:r>
              <a:rPr lang="en-US" b="1" dirty="0" smtClean="0"/>
              <a:t>ust</a:t>
            </a:r>
            <a:r>
              <a:rPr lang="en-US" dirty="0" smtClean="0"/>
              <a:t> query the provider.</a:t>
            </a:r>
            <a:r>
              <a:rPr lang="en-US" baseline="0" dirty="0" smtClean="0"/>
              <a:t>  Do they mean sepsis, or do they mean UTI for example.</a:t>
            </a:r>
          </a:p>
          <a:p>
            <a:endParaRPr lang="en-US" baseline="0" dirty="0" smtClean="0"/>
          </a:p>
          <a:p>
            <a:r>
              <a:rPr lang="en-US" baseline="0" dirty="0" smtClean="0"/>
              <a:t>There is also a new section called infections with a predominantly sexual mode of transmission; many codes have been moved here from other places in the classification.</a:t>
            </a:r>
            <a:endParaRPr lang="en-US" dirty="0" smtClean="0"/>
          </a:p>
          <a:p>
            <a:endParaRPr lang="en-US" dirty="0" smtClean="0"/>
          </a:p>
          <a:p>
            <a:r>
              <a:rPr lang="en-US" dirty="0" smtClean="0"/>
              <a:t>Finally, many codes in this chapter have been expanded to include manifestations.  This allows us to capture both the infectious</a:t>
            </a:r>
            <a:r>
              <a:rPr lang="en-US" baseline="0" dirty="0" smtClean="0"/>
              <a:t> disease and manifestation in a single code.</a:t>
            </a:r>
            <a:endParaRPr lang="en-US" dirty="0" smtClean="0"/>
          </a:p>
          <a:p>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pPr/>
              <a:t>4</a:t>
            </a:fld>
            <a:endParaRPr lang="en-US" dirty="0"/>
          </a:p>
        </p:txBody>
      </p:sp>
    </p:spTree>
    <p:extLst>
      <p:ext uri="{BB962C8B-B14F-4D97-AF65-F5344CB8AC3E}">
        <p14:creationId xmlns:p14="http://schemas.microsoft.com/office/powerpoint/2010/main" xmlns="" val="1797995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(Cue to Tech Team that you’re moving on)  “Click” again to move on</a:t>
            </a:r>
          </a:p>
        </p:txBody>
      </p:sp>
      <p:sp>
        <p:nvSpPr>
          <p:cNvPr id="4" name="Slide Number Placeholder 3"/>
          <p:cNvSpPr>
            <a:spLocks noGrp="1"/>
          </p:cNvSpPr>
          <p:nvPr>
            <p:ph type="sldNum" sz="quarter" idx="10"/>
          </p:nvPr>
        </p:nvSpPr>
        <p:spPr/>
        <p:txBody>
          <a:bodyPr/>
          <a:lstStyle/>
          <a:p>
            <a:fld id="{08AA51C3-518F-4F0D-B932-9AF47A2C9D15}" type="slidenum">
              <a:rPr lang="en-US" smtClean="0"/>
              <a:pPr/>
              <a:t>40</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JANET:</a:t>
            </a:r>
            <a:endParaRPr lang="en-US" dirty="0" smtClean="0"/>
          </a:p>
          <a:p>
            <a:r>
              <a:rPr lang="en-US" dirty="0" smtClean="0"/>
              <a:t>Sure Pam.  In the examples presented on this slide, you can see where there are both similarities</a:t>
            </a:r>
            <a:r>
              <a:rPr lang="en-US" baseline="0" dirty="0" smtClean="0"/>
              <a:t> and differences between ICD-9 and ICD-10.  In the first example, what was two codes in ICD-9 to reflect meningitis due to Lyme disease is now a single combination code in ICD-10.  </a:t>
            </a:r>
          </a:p>
          <a:p>
            <a:endParaRPr lang="en-US" baseline="0" dirty="0" smtClean="0"/>
          </a:p>
          <a:p>
            <a:r>
              <a:rPr lang="en-US" baseline="0" dirty="0" smtClean="0"/>
              <a:t>With the next example, hemiplegia as a late effect of a CVA, you can see that the coding description is very similar in both ICD-9 and ICD-10.</a:t>
            </a:r>
          </a:p>
          <a:p>
            <a:endParaRPr lang="en-US" baseline="0" dirty="0" smtClean="0"/>
          </a:p>
          <a:p>
            <a:endParaRPr lang="en-US" dirty="0" smtClean="0"/>
          </a:p>
          <a:p>
            <a:endParaRPr lang="en-US" dirty="0" smtClean="0"/>
          </a:p>
          <a:p>
            <a:r>
              <a:rPr lang="en-US" dirty="0" smtClean="0"/>
              <a:t>Slide reference: </a:t>
            </a:r>
          </a:p>
          <a:p>
            <a:r>
              <a:rPr lang="en-US" dirty="0" smtClean="0"/>
              <a:t>ICD-9-CM Coding: Theory and Practice with ICD-10, 2013/2014 Edition</a:t>
            </a:r>
          </a:p>
          <a:p>
            <a:r>
              <a:rPr lang="en-US" dirty="0" smtClean="0"/>
              <a:t>By Karla R. Lovaasen, RHIA, CCS, CCS-P and Jennifer Schwerdtfeger, BS, RHIT, CCS, CPC, CPC-H</a:t>
            </a:r>
          </a:p>
          <a:p>
            <a:r>
              <a:rPr lang="en-US" dirty="0" smtClean="0"/>
              <a:t>Elsevier Saunders</a:t>
            </a:r>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41</a:t>
            </a:fld>
            <a:endParaRPr lang="en-US" dirty="0"/>
          </a:p>
        </p:txBody>
      </p:sp>
    </p:spTree>
    <p:extLst>
      <p:ext uri="{BB962C8B-B14F-4D97-AF65-F5344CB8AC3E}">
        <p14:creationId xmlns:p14="http://schemas.microsoft.com/office/powerpoint/2010/main" xmlns="" val="7210455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PAM:</a:t>
            </a:r>
            <a:endParaRPr lang="en-US" dirty="0" smtClean="0"/>
          </a:p>
          <a:p>
            <a:pPr lvl="0">
              <a:defRPr/>
            </a:pPr>
            <a:r>
              <a:rPr lang="en-US" dirty="0"/>
              <a:t>In Coding Case 1.41, a 52 year-old male has been having increasing dementia and forgetfulness.  He has been wandering off and leaving his home and forgetting where he is or where he is going.  The diagnosis of dementia due to early-onset Alzheimer’s was established.  Janet, what are the correct diagnosis code(s) in this case?</a:t>
            </a:r>
          </a:p>
          <a:p>
            <a:endParaRPr lang="en-US" dirty="0"/>
          </a:p>
          <a:p>
            <a:endParaRPr lang="en-US" dirty="0" smtClean="0"/>
          </a:p>
          <a:p>
            <a:r>
              <a:rPr lang="en-US" dirty="0" smtClean="0"/>
              <a:t>Reference:  </a:t>
            </a:r>
          </a:p>
          <a:p>
            <a:r>
              <a:rPr lang="en-US" dirty="0" smtClean="0"/>
              <a:t>DeVault, K., Barta, A., &amp; Endicott, M. (2013). </a:t>
            </a:r>
            <a:r>
              <a:rPr lang="en-US" i="1" dirty="0" smtClean="0"/>
              <a:t>ICD-10-CM Coder Training Manual, 2013 Edition.</a:t>
            </a:r>
            <a:r>
              <a:rPr lang="en-US" dirty="0" smtClean="0"/>
              <a:t> Chicago: AHIMA Press.</a:t>
            </a:r>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42</a:t>
            </a:fld>
            <a:endParaRPr lang="en-US" dirty="0"/>
          </a:p>
        </p:txBody>
      </p:sp>
    </p:spTree>
    <p:extLst>
      <p:ext uri="{BB962C8B-B14F-4D97-AF65-F5344CB8AC3E}">
        <p14:creationId xmlns:p14="http://schemas.microsoft.com/office/powerpoint/2010/main" xmlns="" val="38817390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JANET:</a:t>
            </a:r>
          </a:p>
          <a:p>
            <a:pPr defTabSz="939363">
              <a:defRPr/>
            </a:pPr>
            <a:endParaRPr lang="en-US" dirty="0" smtClean="0"/>
          </a:p>
          <a:p>
            <a:pPr defTabSz="939363">
              <a:defRPr/>
            </a:pPr>
            <a:r>
              <a:rPr lang="en-US" dirty="0" smtClean="0"/>
              <a:t>In this case, there is mandatory sequencing for these codes. The etiology (Alzheimer’s disease) is sequenced first and the manifestation (dementia) is sequenced second. The Index provides the following documentation:  Alzheimer’s, early onset, with behavioral disturbance G30.0 [F02.81]. The use of the brackets in the Index indicates manifestation codes. Further the note in the Tabular at the G30 category states to use an additional code to identify dementia with behavioral disturbance (F02.81). At the F02 category the note states to code first the underlying physiological condition. The dementia is coded with behavioral disturbance because of the documentation of wandering off. At code F02.81, the note states to use additional code, if applicable, to identify wandering in dementia in conditions classified elsewhere (Z91.83). This code further specifies the behavioral disturbance as wandering off. Early onset Alzheimer’s usually begins in middle age, before the age of 65. </a:t>
            </a:r>
          </a:p>
          <a:p>
            <a:endParaRPr lang="en-US" dirty="0" smtClean="0"/>
          </a:p>
          <a:p>
            <a:r>
              <a:rPr lang="en-US" dirty="0" smtClean="0"/>
              <a:t>Reference:  </a:t>
            </a:r>
          </a:p>
          <a:p>
            <a:r>
              <a:rPr lang="en-US" dirty="0" smtClean="0"/>
              <a:t>DeVault, K., Barta, A., &amp; Endicott, M. (2013). </a:t>
            </a:r>
            <a:r>
              <a:rPr lang="en-US" i="1" dirty="0" smtClean="0"/>
              <a:t>ICD-10-CM Coder Training Manual, 2013 Edition.</a:t>
            </a:r>
            <a:r>
              <a:rPr lang="en-US" dirty="0" smtClean="0"/>
              <a:t> Chicago: AHIMA Press.</a:t>
            </a:r>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43</a:t>
            </a:fld>
            <a:endParaRPr lang="en-US" dirty="0"/>
          </a:p>
        </p:txBody>
      </p:sp>
    </p:spTree>
    <p:extLst>
      <p:ext uri="{BB962C8B-B14F-4D97-AF65-F5344CB8AC3E}">
        <p14:creationId xmlns:p14="http://schemas.microsoft.com/office/powerpoint/2010/main" xmlns="" val="2148822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JANET:</a:t>
            </a:r>
            <a:endParaRPr lang="en-US" b="0" dirty="0" smtClean="0"/>
          </a:p>
          <a:p>
            <a:endParaRPr lang="en-US" b="0" dirty="0" smtClean="0"/>
          </a:p>
          <a:p>
            <a:r>
              <a:rPr lang="en-US" b="0" dirty="0" smtClean="0"/>
              <a:t>This slide demonstrates how the information on the previous slide will</a:t>
            </a:r>
            <a:r>
              <a:rPr lang="en-US" b="0" baseline="0" dirty="0" smtClean="0"/>
              <a:t> look in the new ICD-10-CM book.</a:t>
            </a:r>
            <a:endParaRPr lang="en-US" b="1"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JANET:</a:t>
            </a:r>
          </a:p>
          <a:p>
            <a:endParaRPr lang="en-US" b="1" dirty="0" smtClean="0"/>
          </a:p>
          <a:p>
            <a:r>
              <a:rPr lang="en-US" sz="1100" dirty="0" smtClean="0">
                <a:latin typeface="+mn-lt"/>
              </a:rPr>
              <a:t>Let’s ask another</a:t>
            </a:r>
            <a:r>
              <a:rPr lang="en-US" sz="1100" baseline="0" dirty="0" smtClean="0">
                <a:latin typeface="+mn-lt"/>
              </a:rPr>
              <a:t> </a:t>
            </a:r>
            <a:r>
              <a:rPr lang="en-US" sz="1100" dirty="0" smtClean="0">
                <a:latin typeface="+mn-lt"/>
              </a:rPr>
              <a:t>poll question. Will the implementation of ICD-10 have an effect on CPT codes?  Please select…  </a:t>
            </a:r>
          </a:p>
          <a:p>
            <a:pPr marL="1350334" lvl="2" indent="-528392">
              <a:buFont typeface="+mj-lt"/>
              <a:buAutoNum type="alphaUcPeriod"/>
            </a:pPr>
            <a:r>
              <a:rPr lang="en-US" sz="1100" dirty="0" smtClean="0">
                <a:latin typeface="+mn-lt"/>
              </a:rPr>
              <a:t>Yes</a:t>
            </a:r>
          </a:p>
          <a:p>
            <a:pPr marL="1350334" lvl="2" indent="-528392">
              <a:buFont typeface="+mj-lt"/>
              <a:buAutoNum type="alphaUcPeriod"/>
            </a:pPr>
            <a:r>
              <a:rPr lang="en-US" sz="1100" dirty="0" smtClean="0">
                <a:latin typeface="+mn-lt"/>
              </a:rPr>
              <a:t>No</a:t>
            </a:r>
          </a:p>
          <a:p>
            <a:pPr marL="1350334" lvl="2" indent="-528392">
              <a:buFont typeface="+mj-lt"/>
              <a:buAutoNum type="alphaUcPeriod"/>
            </a:pPr>
            <a:r>
              <a:rPr lang="en-US" sz="1100" dirty="0" smtClean="0">
                <a:latin typeface="+mn-lt"/>
              </a:rPr>
              <a:t>Unknown</a:t>
            </a:r>
          </a:p>
          <a:p>
            <a:pPr marL="410971" indent="-528392"/>
            <a:endParaRPr lang="en-US" sz="1100" dirty="0" smtClean="0">
              <a:latin typeface="+mn-lt"/>
            </a:endParaRPr>
          </a:p>
          <a:p>
            <a:pPr marL="410971" indent="-528392"/>
            <a:r>
              <a:rPr lang="en-US" sz="1100" dirty="0" smtClean="0">
                <a:latin typeface="+mn-lt"/>
              </a:rPr>
              <a:t>Please select A for Yes, B for No,</a:t>
            </a:r>
            <a:r>
              <a:rPr lang="en-US" sz="1100" baseline="0" dirty="0" smtClean="0">
                <a:latin typeface="+mn-lt"/>
              </a:rPr>
              <a:t> or C for Unknown.</a:t>
            </a:r>
            <a:endParaRPr lang="en-US" sz="1100" dirty="0" smtClean="0">
              <a:latin typeface="+mn-lt"/>
            </a:endParaRPr>
          </a:p>
          <a:p>
            <a:endParaRPr lang="en-US" sz="1100" dirty="0" smtClean="0">
              <a:latin typeface="+mn-lt"/>
            </a:endParaRPr>
          </a:p>
          <a:p>
            <a:r>
              <a:rPr lang="en-US" sz="1100" dirty="0" smtClean="0">
                <a:latin typeface="+mn-lt"/>
              </a:rPr>
              <a:t>To answer this question, use the blue polling</a:t>
            </a:r>
            <a:r>
              <a:rPr lang="en-US" sz="1100" baseline="0" dirty="0" smtClean="0">
                <a:latin typeface="+mn-lt"/>
              </a:rPr>
              <a:t> icon above my head. We’ll move on and come back to your results in just a moment.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45</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Image ID:92433742</a:t>
            </a:r>
            <a:endParaRPr lang="en-US" b="1" dirty="0" smtClean="0"/>
          </a:p>
          <a:p>
            <a:endParaRPr lang="en-US" dirty="0" smtClean="0"/>
          </a:p>
          <a:p>
            <a:r>
              <a:rPr lang="en-US" b="1" dirty="0" smtClean="0"/>
              <a:t>PAM:</a:t>
            </a:r>
          </a:p>
          <a:p>
            <a:endParaRPr lang="en-US" dirty="0" smtClean="0"/>
          </a:p>
          <a:p>
            <a:r>
              <a:rPr lang="en-US" dirty="0" smtClean="0"/>
              <a:t>As previously mentioned, Chapter 7 is an entirely new chapter which gives conditions of the eye and adnexa their own chapter.  These conditions were included in the Diseases of the Nervous System and Sense Organs in ICD-9.  You will find some categories have undergone title changes to reflect the terminology used today.  </a:t>
            </a:r>
          </a:p>
          <a:p>
            <a:endParaRPr lang="en-US" dirty="0" smtClean="0"/>
          </a:p>
          <a:p>
            <a:r>
              <a:rPr lang="en-US" b="1" dirty="0" smtClean="0"/>
              <a:t>Janet:</a:t>
            </a:r>
            <a:endParaRPr lang="en-US" b="0" dirty="0" smtClean="0"/>
          </a:p>
          <a:p>
            <a:r>
              <a:rPr lang="en-US" b="0" dirty="0" smtClean="0"/>
              <a:t>Pam,</a:t>
            </a:r>
            <a:r>
              <a:rPr lang="en-US" b="0" baseline="0" dirty="0" smtClean="0"/>
              <a:t> could you give us an example?</a:t>
            </a:r>
          </a:p>
          <a:p>
            <a:endParaRPr lang="en-US" b="0" baseline="0" dirty="0" smtClean="0"/>
          </a:p>
          <a:p>
            <a:r>
              <a:rPr lang="en-US" b="1" baseline="0" dirty="0" smtClean="0"/>
              <a:t>Pam:</a:t>
            </a:r>
            <a:endParaRPr lang="en-US" b="1" dirty="0" smtClean="0"/>
          </a:p>
          <a:p>
            <a:r>
              <a:rPr lang="en-US" dirty="0" smtClean="0"/>
              <a:t>For example, ICD-9 uses senile cataract while ICD-10 utilizes the descriptor age-related cataract.  Many of the classifications have to do with the expansion of characters to provide for laterality; right side, left side, or bilateral for diseases of the eye and adnexa and as such the list of codes has exploded.  If the option of bilateral is not available and the condition is present in both eyes, it is correct to assign the code for right and left.  However, if a code for bilateral exists, it should be assigned.</a:t>
            </a:r>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pPr/>
              <a:t>46</a:t>
            </a:fld>
            <a:endParaRPr lang="en-US" dirty="0"/>
          </a:p>
        </p:txBody>
      </p:sp>
    </p:spTree>
    <p:extLst>
      <p:ext uri="{BB962C8B-B14F-4D97-AF65-F5344CB8AC3E}">
        <p14:creationId xmlns:p14="http://schemas.microsoft.com/office/powerpoint/2010/main" xmlns="" val="22003174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PAM:</a:t>
            </a:r>
          </a:p>
          <a:p>
            <a:endParaRPr lang="en-US" dirty="0" smtClean="0"/>
          </a:p>
          <a:p>
            <a:r>
              <a:rPr lang="en-US" dirty="0"/>
              <a:t>This slide demonstrates the differences between ICD-9 and ICD-10 for a patient with open angle glaucoma, mild stage.  It should be noted that multiple codes in the H40 category require a seventh character to designate the stage of the glaucoma.  If the seventh character 4, indeterminate stage, is used, it should be based on the clinical documentation.  The seventh digit 4 should not be confused with the seventh character 0, unspecified.  Unspecified should be assigned when there is not documentation regarding the stage of the glaucoma.</a:t>
            </a:r>
          </a:p>
          <a:p>
            <a:endParaRPr lang="en-US" dirty="0" smtClean="0"/>
          </a:p>
          <a:p>
            <a:r>
              <a:rPr lang="en-US" sz="800" dirty="0" smtClean="0"/>
              <a:t>Slide reference: </a:t>
            </a:r>
          </a:p>
          <a:p>
            <a:r>
              <a:rPr lang="en-US" sz="800" dirty="0" smtClean="0"/>
              <a:t>ICD-9-CM Coding: Theory and Practice with ICD-10, 2013/2014 Edition</a:t>
            </a:r>
          </a:p>
          <a:p>
            <a:r>
              <a:rPr lang="en-US" sz="800" dirty="0" smtClean="0"/>
              <a:t>By Karla R. Lovaasen, RHIA, CCS, CCS-P and Jennifer Schwerdtfeger, BS, RHIT, CCS, CPC, CPC-H</a:t>
            </a:r>
          </a:p>
          <a:p>
            <a:r>
              <a:rPr lang="en-US" sz="800" dirty="0" smtClean="0"/>
              <a:t>Elsevier Saunders</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47</a:t>
            </a:fld>
            <a:endParaRPr lang="en-US" dirty="0"/>
          </a:p>
        </p:txBody>
      </p:sp>
    </p:spTree>
    <p:extLst>
      <p:ext uri="{BB962C8B-B14F-4D97-AF65-F5344CB8AC3E}">
        <p14:creationId xmlns:p14="http://schemas.microsoft.com/office/powerpoint/2010/main" xmlns="" val="15877375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PAM:</a:t>
            </a:r>
          </a:p>
          <a:p>
            <a:endParaRPr lang="en-US" dirty="0" smtClean="0"/>
          </a:p>
          <a:p>
            <a:pPr defTabSz="939363">
              <a:defRPr/>
            </a:pPr>
            <a:r>
              <a:rPr lang="en-US" dirty="0" smtClean="0"/>
              <a:t>In this comparison, the provider may have documented that the patient has a</a:t>
            </a:r>
            <a:r>
              <a:rPr lang="en-US" baseline="0" dirty="0" smtClean="0"/>
              <a:t> cataract without specifying what type.  Or he/she could have documented that they have a mature cataract.  If the coder is unsure what a mature cataract might be, the provider should be queried.  </a:t>
            </a:r>
          </a:p>
          <a:p>
            <a:pPr defTabSz="939363">
              <a:defRPr/>
            </a:pPr>
            <a:endParaRPr lang="en-US" baseline="0" dirty="0" smtClean="0"/>
          </a:p>
          <a:p>
            <a:pPr defTabSz="939363">
              <a:defRPr/>
            </a:pPr>
            <a:r>
              <a:rPr lang="en-US" b="1" baseline="0" dirty="0" smtClean="0"/>
              <a:t>Janet:</a:t>
            </a:r>
          </a:p>
          <a:p>
            <a:pPr defTabSz="939363">
              <a:defRPr/>
            </a:pPr>
            <a:r>
              <a:rPr lang="en-US" baseline="0" dirty="0" smtClean="0"/>
              <a:t>Throughout the presentation we have mentioned documentation and querying the providers for additional information when needed.  At this time, I’d like to mention that there will be session entitled </a:t>
            </a:r>
            <a:r>
              <a:rPr lang="en-US" dirty="0" smtClean="0"/>
              <a:t>ICD-10 and Clinical Documentation Improvement </a:t>
            </a:r>
            <a:r>
              <a:rPr lang="en-US" baseline="0" dirty="0" smtClean="0"/>
              <a:t>on May 24, 2014 at 1:00 ET.  </a:t>
            </a:r>
            <a:r>
              <a:rPr lang="en-US" dirty="0" smtClean="0"/>
              <a:t>This ICD-10 class will offer an in-depth look at ICD-10 related documentation pitfalls and how they can be avoided.  This class will cover a wide variety of clinical specialties and identify related documentation scenarios so be sure to put this on your calendar to attend.</a:t>
            </a:r>
            <a:endParaRPr lang="en-US" b="0" dirty="0" smtClean="0"/>
          </a:p>
          <a:p>
            <a:endParaRPr lang="en-US" dirty="0" smtClean="0"/>
          </a:p>
          <a:p>
            <a:endParaRPr lang="en-US" dirty="0" smtClean="0"/>
          </a:p>
          <a:p>
            <a:r>
              <a:rPr lang="en-US" sz="800" dirty="0" smtClean="0"/>
              <a:t>Slide reference: </a:t>
            </a:r>
          </a:p>
          <a:p>
            <a:r>
              <a:rPr lang="en-US" sz="800" dirty="0" smtClean="0"/>
              <a:t>ICD-9-CM Coding: Theory and Practice with ICD-10, 2013/2014 Edition</a:t>
            </a:r>
          </a:p>
          <a:p>
            <a:r>
              <a:rPr lang="en-US" sz="800" dirty="0" smtClean="0"/>
              <a:t>By Karla R. Lovaasen, RHIA, CCS, CCS-P and Jennifer Schwerdtfeger, BS, RHIT, CCS, CPC, CPC-H</a:t>
            </a:r>
          </a:p>
          <a:p>
            <a:r>
              <a:rPr lang="en-US" sz="800" dirty="0" smtClean="0"/>
              <a:t>Elsevier Saunders</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48</a:t>
            </a:fld>
            <a:endParaRPr lang="en-US" dirty="0"/>
          </a:p>
        </p:txBody>
      </p:sp>
    </p:spTree>
    <p:extLst>
      <p:ext uri="{BB962C8B-B14F-4D97-AF65-F5344CB8AC3E}">
        <p14:creationId xmlns:p14="http://schemas.microsoft.com/office/powerpoint/2010/main" xmlns="" val="15877375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PAM:</a:t>
            </a:r>
            <a:endParaRPr lang="en-US" b="0" dirty="0" smtClean="0"/>
          </a:p>
          <a:p>
            <a:endParaRPr lang="en-US" b="0" dirty="0" smtClean="0"/>
          </a:p>
          <a:p>
            <a:pPr defTabSz="939363">
              <a:defRPr/>
            </a:pPr>
            <a:r>
              <a:rPr lang="en-US" b="0" dirty="0" smtClean="0"/>
              <a:t>Just to stress</a:t>
            </a:r>
            <a:r>
              <a:rPr lang="en-US" b="0" baseline="0" dirty="0" smtClean="0"/>
              <a:t> the increased specificity of ICD-10, let’s look at one more example within Chapter 7 for a patient that is blind in the right eye and has normal vision in the left eye.  </a:t>
            </a:r>
            <a:r>
              <a:rPr lang="en-US" b="0" dirty="0" smtClean="0"/>
              <a:t>In ICD-9, the diagnosis code 369.63 would be used. </a:t>
            </a:r>
            <a:r>
              <a:rPr lang="en-US" dirty="0" smtClean="0">
                <a:solidFill>
                  <a:srgbClr val="00B050"/>
                </a:solidFill>
              </a:rPr>
              <a:t>One eye</a:t>
            </a:r>
            <a:r>
              <a:rPr lang="en-US" dirty="0" smtClean="0"/>
              <a:t>: total vision impairment; </a:t>
            </a:r>
            <a:r>
              <a:rPr lang="en-US" dirty="0" smtClean="0">
                <a:solidFill>
                  <a:srgbClr val="00B050"/>
                </a:solidFill>
              </a:rPr>
              <a:t>other eye</a:t>
            </a:r>
            <a:r>
              <a:rPr lang="en-US" dirty="0" smtClean="0"/>
              <a:t>: normal vision.  </a:t>
            </a:r>
            <a:r>
              <a:rPr lang="en-US" b="0" baseline="0" dirty="0" smtClean="0"/>
              <a:t>However, due to the laterality available in ICD-10, H54.41 would now be used to show that the patient is blind in the right eye and has normal vision in the left.</a:t>
            </a:r>
            <a:endParaRPr lang="en-US" b="1"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PAM:</a:t>
            </a:r>
          </a:p>
          <a:p>
            <a:r>
              <a:rPr lang="en-US" dirty="0" smtClean="0"/>
              <a:t>While Chapter</a:t>
            </a:r>
            <a:r>
              <a:rPr lang="en-US" baseline="0" dirty="0" smtClean="0"/>
              <a:t> 1 of ICD-10 is organized in a similar fashion as ICD-9-CM, some category and subcategory titles have changed, and you can see from the examples provided on this slide.  One example, Glanders and Meliodosis were two separate categories in ICD-9, and they are now combined into a single category in ICD-10 under category A24.  Another example, Meningicoccal carditis is now termed Meningococcal heart disease in ICD-10.</a:t>
            </a:r>
            <a:endParaRPr lang="en-US" dirty="0" smtClean="0"/>
          </a:p>
          <a:p>
            <a:endParaRPr lang="en-US" dirty="0" smtClean="0"/>
          </a:p>
          <a:p>
            <a:r>
              <a:rPr lang="en-US" dirty="0" smtClean="0"/>
              <a:t>Reference:  </a:t>
            </a:r>
          </a:p>
          <a:p>
            <a:r>
              <a:rPr lang="en-US" dirty="0" smtClean="0"/>
              <a:t>DeVault, K., Barta, A., &amp; Endicott, M. (2013). </a:t>
            </a:r>
            <a:r>
              <a:rPr lang="en-US" i="1" dirty="0" smtClean="0"/>
              <a:t>ICD-10-CM Coder Training Manual, 2013 Edition.</a:t>
            </a:r>
            <a:r>
              <a:rPr lang="en-US" dirty="0" smtClean="0"/>
              <a:t> Chicago: AHIMA Press.</a:t>
            </a:r>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5</a:t>
            </a:fld>
            <a:endParaRPr lang="en-US" dirty="0"/>
          </a:p>
        </p:txBody>
      </p:sp>
    </p:spTree>
    <p:extLst>
      <p:ext uri="{BB962C8B-B14F-4D97-AF65-F5344CB8AC3E}">
        <p14:creationId xmlns:p14="http://schemas.microsoft.com/office/powerpoint/2010/main" xmlns="" val="10224222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JANET:</a:t>
            </a:r>
          </a:p>
          <a:p>
            <a:endParaRPr lang="en-US" b="1" dirty="0" smtClean="0"/>
          </a:p>
          <a:p>
            <a:pPr defTabSz="939363">
              <a:defRPr/>
            </a:pPr>
            <a:r>
              <a:rPr lang="en-US" dirty="0" smtClean="0"/>
              <a:t>Now let’s pause for a moment and take a look at your poll results.  We </a:t>
            </a:r>
            <a:r>
              <a:rPr lang="en-US" baseline="0" dirty="0" smtClean="0"/>
              <a:t>asked, w</a:t>
            </a:r>
            <a:r>
              <a:rPr lang="en-US" dirty="0" smtClean="0"/>
              <a:t>ill the implementation of ICD-10 have an effect on CPT codes?  </a:t>
            </a:r>
            <a:r>
              <a:rPr lang="en-US" baseline="0" dirty="0" smtClean="0"/>
              <a:t>It looks like the majority of you responded with…  The correct answer is No.  The implementation of ICD-10 will not have an effect on CPT codes.  </a:t>
            </a:r>
            <a:endParaRPr lang="en-US" dirty="0" smtClean="0"/>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50</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JANET:</a:t>
            </a:r>
          </a:p>
          <a:p>
            <a:endParaRPr lang="en-US" b="1" dirty="0" smtClean="0"/>
          </a:p>
          <a:p>
            <a:endParaRPr lang="en-US" dirty="0" smtClean="0"/>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51</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JANET:</a:t>
            </a:r>
          </a:p>
          <a:p>
            <a:pPr lvl="0"/>
            <a:r>
              <a:rPr lang="en-US" dirty="0" smtClean="0"/>
              <a:t>In our next coding scenario we have an elderly </a:t>
            </a:r>
            <a:r>
              <a:rPr lang="en-US" dirty="0"/>
              <a:t>woman being treated for her right eye age-related cortical cataract at this day-surgery center.  After the procedure was completed, the patient suffered a postoperative hemorrhage of the eye.  This was addressed by the surgeon.   Pam, what are the correct diagnosis code(s)?</a:t>
            </a:r>
          </a:p>
          <a:p>
            <a:endParaRPr lang="en-US" dirty="0" smtClean="0"/>
          </a:p>
          <a:p>
            <a:endParaRPr lang="en-US" dirty="0" smtClean="0"/>
          </a:p>
          <a:p>
            <a:r>
              <a:rPr lang="en-US" dirty="0" smtClean="0"/>
              <a:t>Reference:  </a:t>
            </a:r>
          </a:p>
          <a:p>
            <a:r>
              <a:rPr lang="en-US" dirty="0" smtClean="0"/>
              <a:t>DeVault, K., Barta, A., &amp; Endicott, M. (2013). </a:t>
            </a:r>
            <a:r>
              <a:rPr lang="en-US" i="1" dirty="0" smtClean="0"/>
              <a:t>ICD-10-CM Coder Training Manual, 2013 Edition.</a:t>
            </a:r>
            <a:r>
              <a:rPr lang="en-US" dirty="0" smtClean="0"/>
              <a:t> Chicago: AHIMA Press.</a:t>
            </a:r>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52</a:t>
            </a:fld>
            <a:endParaRPr lang="en-US" dirty="0"/>
          </a:p>
        </p:txBody>
      </p:sp>
    </p:spTree>
    <p:extLst>
      <p:ext uri="{BB962C8B-B14F-4D97-AF65-F5344CB8AC3E}">
        <p14:creationId xmlns:p14="http://schemas.microsoft.com/office/powerpoint/2010/main" xmlns="" val="38817390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PAM:</a:t>
            </a:r>
          </a:p>
          <a:p>
            <a:endParaRPr lang="en-US" dirty="0" smtClean="0"/>
          </a:p>
          <a:p>
            <a:r>
              <a:rPr lang="en-US" dirty="0" smtClean="0"/>
              <a:t>Complication codes in ICD-10-CM are differentiated between intraoperative and postoperative. </a:t>
            </a:r>
            <a:br>
              <a:rPr lang="en-US" dirty="0" smtClean="0"/>
            </a:br>
            <a:endParaRPr lang="en-US" dirty="0" smtClean="0"/>
          </a:p>
          <a:p>
            <a:r>
              <a:rPr lang="en-US" dirty="0" smtClean="0"/>
              <a:t>In this case, the primary diagnosis is the cataract and the postoperative complication is listed as a secondary diagnosis. A place of occurrence code can be added to indicate that this occurred in a day surgery center. This code includes an outpatient surgery center connected with a hospital.  Per Coding Guideline I.C.19.g.4 an external cause of injury code is not required as the complication code has the external cause included in the code.</a:t>
            </a:r>
          </a:p>
          <a:p>
            <a:endParaRPr lang="en-US" dirty="0" smtClean="0"/>
          </a:p>
          <a:p>
            <a:r>
              <a:rPr lang="en-US" dirty="0" smtClean="0"/>
              <a:t>Reference:  </a:t>
            </a:r>
          </a:p>
          <a:p>
            <a:r>
              <a:rPr lang="en-US" dirty="0" smtClean="0"/>
              <a:t>DeVault, K., Barta, A., &amp; Endicott, M. (2013). </a:t>
            </a:r>
            <a:r>
              <a:rPr lang="en-US" i="1" dirty="0" smtClean="0"/>
              <a:t>ICD-10-CM Coder Training Manual, 2013 Edition.</a:t>
            </a:r>
            <a:r>
              <a:rPr lang="en-US" dirty="0" smtClean="0"/>
              <a:t> Chicago: AHIMA Press.</a:t>
            </a:r>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53</a:t>
            </a:fld>
            <a:endParaRPr lang="en-US" dirty="0"/>
          </a:p>
        </p:txBody>
      </p:sp>
    </p:spTree>
    <p:extLst>
      <p:ext uri="{BB962C8B-B14F-4D97-AF65-F5344CB8AC3E}">
        <p14:creationId xmlns:p14="http://schemas.microsoft.com/office/powerpoint/2010/main" xmlns="" val="21488221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PAM:</a:t>
            </a:r>
            <a:r>
              <a:rPr lang="en-US" b="0" baseline="0" dirty="0" smtClean="0"/>
              <a:t>  </a:t>
            </a:r>
          </a:p>
          <a:p>
            <a:endParaRPr lang="en-US" b="0" baseline="0" dirty="0" smtClean="0"/>
          </a:p>
          <a:p>
            <a:r>
              <a:rPr lang="en-US" b="0" baseline="0" dirty="0" smtClean="0"/>
              <a:t>To summarize some of the high points of the presentation.  </a:t>
            </a:r>
          </a:p>
          <a:p>
            <a:endParaRPr lang="en-US" b="0" baseline="0" dirty="0" smtClean="0"/>
          </a:p>
          <a:p>
            <a:pPr>
              <a:buFont typeface="Arial" pitchFamily="34" charset="0"/>
              <a:buChar char="•"/>
            </a:pPr>
            <a:r>
              <a:rPr lang="en-US" b="0" baseline="0" dirty="0" smtClean="0"/>
              <a:t>Everyone should now be aware that the word “sepsis” has replaced the word “septicemia”.  </a:t>
            </a:r>
          </a:p>
          <a:p>
            <a:pPr>
              <a:buFont typeface="Arial" pitchFamily="34" charset="0"/>
              <a:buChar char="•"/>
            </a:pPr>
            <a:r>
              <a:rPr lang="en-US" b="0" baseline="0" dirty="0" smtClean="0"/>
              <a:t>That there is now increased specificity and the ability to designate laterality.  </a:t>
            </a:r>
          </a:p>
          <a:p>
            <a:pPr>
              <a:buFont typeface="Arial" pitchFamily="34" charset="0"/>
              <a:buChar char="•"/>
            </a:pPr>
            <a:r>
              <a:rPr lang="en-US" b="0" baseline="0" dirty="0" smtClean="0"/>
              <a:t>Terminology has been updated to reflect current clinical language.  There are now five categories of diabetes mellitus.  </a:t>
            </a:r>
          </a:p>
          <a:p>
            <a:pPr>
              <a:buFont typeface="Arial" pitchFamily="34" charset="0"/>
              <a:buChar char="•"/>
            </a:pPr>
            <a:r>
              <a:rPr lang="en-US" b="0" baseline="0" dirty="0" smtClean="0"/>
              <a:t>And there are many more categories, subcategories, and subchapters of ICD-10 codes.</a:t>
            </a:r>
            <a:endParaRPr lang="en-US" b="1"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PAM:</a:t>
            </a:r>
          </a:p>
          <a:p>
            <a:endParaRPr lang="en-US" baseline="0" dirty="0" smtClean="0"/>
          </a:p>
          <a:p>
            <a:r>
              <a:rPr lang="en-US" baseline="0" dirty="0" smtClean="0"/>
              <a:t>Remember, m</a:t>
            </a:r>
            <a:r>
              <a:rPr lang="en-US" dirty="0" smtClean="0"/>
              <a:t>uch</a:t>
            </a:r>
            <a:r>
              <a:rPr lang="en-US" baseline="0" dirty="0" smtClean="0"/>
              <a:t> of the material that we covered today coincides with the ICD-10 Overview section of the AHIMA ICD-10-CM Coder Training Manual.  The workbook contains many more examples and coding cases covering these chapters than what we have covered here today.  Be sure to go back and work through the exercises to check your understanding.</a:t>
            </a:r>
          </a:p>
          <a:p>
            <a:endParaRPr lang="en-US" baseline="0" dirty="0" smtClean="0"/>
          </a:p>
          <a:p>
            <a:r>
              <a:rPr lang="en-US" dirty="0" smtClean="0"/>
              <a:t>Our presentation, as well as additional handouts</a:t>
            </a:r>
            <a:r>
              <a:rPr lang="en-US" baseline="0" dirty="0" smtClean="0"/>
              <a:t> are a</a:t>
            </a:r>
            <a:r>
              <a:rPr lang="en-US" dirty="0" smtClean="0"/>
              <a:t>vailable </a:t>
            </a:r>
            <a:r>
              <a:rPr lang="en-US" dirty="0"/>
              <a:t>for </a:t>
            </a:r>
            <a:r>
              <a:rPr lang="en-US" dirty="0" smtClean="0"/>
              <a:t>download </a:t>
            </a:r>
            <a:r>
              <a:rPr lang="en-US" dirty="0"/>
              <a:t>using the green download button. </a:t>
            </a:r>
            <a:r>
              <a:rPr lang="en-US" dirty="0" smtClean="0"/>
              <a:t> </a:t>
            </a:r>
            <a:r>
              <a:rPr lang="en-US" baseline="0" dirty="0" smtClean="0"/>
              <a:t>If you do not have the references used in this presentation, but would like to purchase them, </a:t>
            </a:r>
            <a:r>
              <a:rPr lang="en-US" dirty="0" smtClean="0"/>
              <a:t>the ordering information for the training </a:t>
            </a:r>
            <a:r>
              <a:rPr lang="en-US" dirty="0"/>
              <a:t>manual and </a:t>
            </a:r>
            <a:r>
              <a:rPr lang="en-US" dirty="0" smtClean="0"/>
              <a:t>other resources are also available as a </a:t>
            </a:r>
            <a:r>
              <a:rPr lang="en-US" dirty="0"/>
              <a:t>handout in the download area above.</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55</a:t>
            </a:fld>
            <a:endParaRPr lang="en-US" dirty="0"/>
          </a:p>
        </p:txBody>
      </p:sp>
    </p:spTree>
    <p:extLst>
      <p:ext uri="{BB962C8B-B14F-4D97-AF65-F5344CB8AC3E}">
        <p14:creationId xmlns:p14="http://schemas.microsoft.com/office/powerpoint/2010/main" xmlns="" val="17294475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smtClean="0"/>
              <a:t>JANET:</a:t>
            </a:r>
          </a:p>
          <a:p>
            <a:r>
              <a:rPr lang="en-US" baseline="0" dirty="0" smtClean="0"/>
              <a:t>Before we move on to the Q&amp;A portion of our presentation I’d like to mention a few upcoming events.  </a:t>
            </a:r>
            <a:endParaRPr lang="en-US" dirty="0" smtClean="0"/>
          </a:p>
          <a:p>
            <a:endParaRPr lang="en-US" dirty="0" smtClean="0"/>
          </a:p>
          <a:p>
            <a:r>
              <a:rPr lang="en-US" dirty="0" smtClean="0"/>
              <a:t>The ICD-10-CM Chapter Review for Chapters 8-14 will be held on February 26, 2014.  This class will provide an in-depth review and provide examples of chapter specific coding issues which will be used to illustrate changes and/or new guidelines.  Then on Feb 28, 2014, the Chapter Review for Chapters 15-21 will be presented.  This class will also provide an in-depth review and again provide examples of chapter specific coding issues will be used to illustrate changes and /or new guidelines.</a:t>
            </a:r>
          </a:p>
          <a:p>
            <a:endParaRPr lang="en-US" dirty="0" smtClean="0"/>
          </a:p>
          <a:p>
            <a:r>
              <a:rPr lang="en-US" dirty="0" smtClean="0"/>
              <a:t>Also on Feb 28</a:t>
            </a:r>
            <a:r>
              <a:rPr lang="en-US" baseline="30000" dirty="0" smtClean="0"/>
              <a:t>th</a:t>
            </a:r>
            <a:r>
              <a:rPr lang="en-US" dirty="0" smtClean="0"/>
              <a:t>,</a:t>
            </a:r>
            <a:r>
              <a:rPr lang="en-US" baseline="0" dirty="0" smtClean="0"/>
              <a:t> a presentation on </a:t>
            </a:r>
            <a:r>
              <a:rPr lang="en-US" dirty="0" smtClean="0"/>
              <a:t>ICD-10-Procedure Coding system (PCS) Conventions and Guidelines will be held.  This class will provide the attendee with the specific ICD-10-PCS coding guidelines and conventions and how they will affect the coding process.  The foundation to the new ICD-10-PCS coding schema will be reviewed and will include a review of all elements and nuances inherent within ICD-10-PCS. Coding scenarios will be used to clarify difficult coding situations. </a:t>
            </a:r>
          </a:p>
          <a:p>
            <a:endParaRPr lang="en-US" dirty="0" smtClean="0"/>
          </a:p>
          <a:p>
            <a:r>
              <a:rPr lang="en-US" b="1" dirty="0" smtClean="0"/>
              <a:t>Pam:</a:t>
            </a:r>
          </a:p>
          <a:p>
            <a:r>
              <a:rPr lang="en-US" dirty="0" smtClean="0"/>
              <a:t>You should also look for Coding Round tables to be presented during the months of March and April 2014.  The Coding Round Tables will provide a more in depth hands</a:t>
            </a:r>
            <a:r>
              <a:rPr lang="en-US" baseline="0" dirty="0" smtClean="0"/>
              <a:t> on training utilizing the AHIMA Coding Training Manuals.</a:t>
            </a:r>
            <a:r>
              <a:rPr lang="en-US" dirty="0" smtClean="0"/>
              <a:t>  A detailed schedule of the Coding Round Tables is available as a handout under the download icon.  Then, starting in May, we come back to VeHU for additional ICD-10-PCS classes.</a:t>
            </a:r>
          </a:p>
          <a:p>
            <a:endParaRPr lang="en-US" dirty="0" smtClean="0"/>
          </a:p>
          <a:p>
            <a:r>
              <a:rPr lang="en-US" b="1" dirty="0" smtClean="0"/>
              <a:t>Janet:</a:t>
            </a:r>
          </a:p>
          <a:p>
            <a:r>
              <a:rPr lang="en-US" dirty="0" smtClean="0"/>
              <a:t>One other class that I’d like to mention, is the ICD-10 and Clinical Documentation Improvement.  This ICD-10 class will offer an in-depth look at ICD-10 related documentation pitfalls and how they can be avoided.  This class will cover a wide variety of clinical specialties and identify related documentation scenarios.  So be sure to put these classes on your calendar to attend.  Additionally, the CDI Council is developing twelve CDI Modules, three of which have been recorded</a:t>
            </a:r>
            <a:r>
              <a:rPr lang="en-US" baseline="0" dirty="0" smtClean="0"/>
              <a:t> and should be </a:t>
            </a:r>
            <a:r>
              <a:rPr lang="en-US" dirty="0" smtClean="0"/>
              <a:t>available soon</a:t>
            </a:r>
            <a:r>
              <a:rPr lang="en-US" baseline="0" dirty="0" smtClean="0"/>
              <a:t> on TMS for viewing.  </a:t>
            </a:r>
          </a:p>
          <a:p>
            <a:endParaRPr lang="en-US" u="heavy" baseline="0" dirty="0" smtClean="0">
              <a:solidFill>
                <a:srgbClr val="FF0000"/>
              </a:solidFill>
            </a:endParaRPr>
          </a:p>
          <a:p>
            <a:r>
              <a:rPr lang="en-US" dirty="0" smtClean="0"/>
              <a:t>You have these, as well as other future events, as an additional handout.</a:t>
            </a:r>
            <a:endParaRPr lang="en-US" u="heavy" baseline="0" dirty="0" smtClean="0">
              <a:solidFill>
                <a:srgbClr val="FF0000"/>
              </a:solidFill>
            </a:endParaRPr>
          </a:p>
          <a:p>
            <a:endParaRPr lang="en-US" b="0"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PAM:</a:t>
            </a:r>
          </a:p>
          <a:p>
            <a:pPr defTabSz="939363">
              <a:defRPr/>
            </a:pPr>
            <a:endParaRPr lang="en-US" baseline="0" dirty="0" smtClean="0"/>
          </a:p>
          <a:p>
            <a:pPr defTabSz="939363">
              <a:defRPr/>
            </a:pPr>
            <a:r>
              <a:rPr lang="en-US" baseline="0" dirty="0" smtClean="0"/>
              <a:t>Well, we have made it through the first several chapters of ICD-10 coding.  I know that there was a lot of material to cover, and want to thank you for joining us today. We tried to highlight chapter specific content and emphasize where the similarities and differences exist.  Remember, as long as you know the basic coding conventions and guidelines, you will be successful in ICD-10 coding.  As Janet said, we will cover the remaining chapters in subsequent sessions and we do plan on scheduling coding roundtable sessions in the future as well, to take a deeper dive into actual coding scenarios.</a:t>
            </a:r>
          </a:p>
          <a:p>
            <a:endParaRPr lang="en-US" baseline="0" dirty="0" smtClean="0"/>
          </a:p>
          <a:p>
            <a:r>
              <a:rPr lang="en-US" baseline="0" dirty="0" smtClean="0"/>
              <a:t>One final reminder, if you haven’t submitted your questions yet, there is still time to do so by clicking on the orange “Ask The Presenter” icon.  We’re going to show a brief announcement and be right back to answer your questions.</a:t>
            </a:r>
          </a:p>
          <a:p>
            <a:endParaRPr lang="en-US" baseline="0" dirty="0" smtClean="0"/>
          </a:p>
          <a:p>
            <a:r>
              <a:rPr lang="en-US" baseline="0" dirty="0" smtClean="0"/>
              <a:t>(Stand still and smile until you see the video come up full screen)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57</a:t>
            </a:fld>
            <a:endParaRPr lang="en-US" dirty="0"/>
          </a:p>
        </p:txBody>
      </p:sp>
    </p:spTree>
    <p:extLst>
      <p:ext uri="{BB962C8B-B14F-4D97-AF65-F5344CB8AC3E}">
        <p14:creationId xmlns:p14="http://schemas.microsoft.com/office/powerpoint/2010/main" xmlns="" val="1761279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JANET:</a:t>
            </a:r>
          </a:p>
          <a:p>
            <a:endParaRPr lang="en-US" b="1" dirty="0" smtClean="0"/>
          </a:p>
          <a:p>
            <a:r>
              <a:rPr lang="en-US" dirty="0" smtClean="0"/>
              <a:t>Pam, let’s pause for a moment and take a look at the poll results.  We </a:t>
            </a:r>
            <a:r>
              <a:rPr lang="en-US" baseline="0" dirty="0" smtClean="0"/>
              <a:t>asked what your primary role is at the VA.  It looks like the majority of you are…. Regardless of what your position is, we’re glad you decided to join us today.</a:t>
            </a:r>
            <a:endParaRPr lang="en-US" dirty="0" smtClean="0"/>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6</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(Cue to Tech Team that you’re moving on)  “Click” again to move on</a:t>
            </a:r>
          </a:p>
        </p:txBody>
      </p:sp>
      <p:sp>
        <p:nvSpPr>
          <p:cNvPr id="4" name="Slide Number Placeholder 3"/>
          <p:cNvSpPr>
            <a:spLocks noGrp="1"/>
          </p:cNvSpPr>
          <p:nvPr>
            <p:ph type="sldNum" sz="quarter" idx="10"/>
          </p:nvPr>
        </p:nvSpPr>
        <p:spPr/>
        <p:txBody>
          <a:bodyPr/>
          <a:lstStyle/>
          <a:p>
            <a:fld id="{08AA51C3-518F-4F0D-B932-9AF47A2C9D15}" type="slidenum">
              <a:rPr lang="en-US" smtClean="0"/>
              <a:pPr/>
              <a:t>7</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PAM:</a:t>
            </a:r>
          </a:p>
          <a:p>
            <a:pPr defTabSz="939363">
              <a:defRPr/>
            </a:pPr>
            <a:r>
              <a:rPr lang="en-US" b="0" dirty="0" smtClean="0"/>
              <a:t>Let’s look at another example. </a:t>
            </a:r>
            <a:r>
              <a:rPr lang="en-US" i="1" dirty="0" smtClean="0"/>
              <a:t>The patient was admitted and treated for SIRS with sepsis due to streptococcus, group D</a:t>
            </a:r>
          </a:p>
          <a:p>
            <a:r>
              <a:rPr lang="en-US" b="0" dirty="0" smtClean="0"/>
              <a:t>  </a:t>
            </a:r>
          </a:p>
          <a:p>
            <a:r>
              <a:rPr lang="en-US" dirty="0" smtClean="0"/>
              <a:t>In ICD-10, Systemic Inflammatory Response</a:t>
            </a:r>
            <a:r>
              <a:rPr lang="en-US" baseline="0" dirty="0" smtClean="0"/>
              <a:t> </a:t>
            </a:r>
            <a:r>
              <a:rPr lang="en-US" dirty="0" smtClean="0"/>
              <a:t>Syndrome (SIRS) is no longer assigned a separate code when due to an infectious process.  Septicemia</a:t>
            </a:r>
            <a:r>
              <a:rPr lang="en-US" baseline="0" dirty="0" smtClean="0"/>
              <a:t> and bacteremia are coded to R78.81 under Chapter 18 for signs and symptoms.  </a:t>
            </a:r>
            <a:r>
              <a:rPr lang="en-US" dirty="0" smtClean="0"/>
              <a:t>In the health record, you may see</a:t>
            </a:r>
            <a:r>
              <a:rPr lang="en-US" baseline="0" dirty="0" smtClean="0"/>
              <a:t> that the provider has documented urosepsis.  Because urosepsis no longer has a default code or isn’t specific, the provider will need to be queried and educate him or her that they need to be more specific in their documentation.</a:t>
            </a:r>
            <a:endParaRPr lang="en-US" dirty="0" smtClean="0"/>
          </a:p>
          <a:p>
            <a:endParaRPr lang="en-US" dirty="0" smtClean="0"/>
          </a:p>
          <a:p>
            <a:r>
              <a:rPr lang="en-US" sz="800" dirty="0" smtClean="0"/>
              <a:t>Slide reference: </a:t>
            </a:r>
          </a:p>
          <a:p>
            <a:r>
              <a:rPr lang="en-US" sz="800" dirty="0" smtClean="0"/>
              <a:t>ICD-9-CM Coding: Theory and Practice with ICD-10, 2013/2014 Edition</a:t>
            </a:r>
          </a:p>
          <a:p>
            <a:r>
              <a:rPr lang="en-US" sz="800" dirty="0" smtClean="0"/>
              <a:t>By Karla R. Lovaasen, RHIA, CCS, CCS-P and Jennifer Schwerdtfeger, BS, RHIT, CCS, CPC, CPC-H</a:t>
            </a:r>
          </a:p>
          <a:p>
            <a:r>
              <a:rPr lang="en-US" sz="800" dirty="0" smtClean="0"/>
              <a:t>Elsevier Saunders</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8</a:t>
            </a:fld>
            <a:endParaRPr lang="en-US" dirty="0"/>
          </a:p>
        </p:txBody>
      </p:sp>
    </p:spTree>
    <p:extLst>
      <p:ext uri="{BB962C8B-B14F-4D97-AF65-F5344CB8AC3E}">
        <p14:creationId xmlns:p14="http://schemas.microsoft.com/office/powerpoint/2010/main" xmlns="" val="1587737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JANET:</a:t>
            </a:r>
          </a:p>
          <a:p>
            <a:pPr defTabSz="939363">
              <a:defRPr/>
            </a:pPr>
            <a:r>
              <a:rPr lang="en-US" dirty="0" smtClean="0"/>
              <a:t>So</a:t>
            </a:r>
            <a:r>
              <a:rPr lang="en-US" baseline="0" dirty="0" smtClean="0"/>
              <a:t> that everyone is aware</a:t>
            </a:r>
            <a:r>
              <a:rPr lang="en-US" dirty="0" smtClean="0"/>
              <a:t>,</a:t>
            </a:r>
            <a:r>
              <a:rPr lang="en-US" baseline="0" dirty="0" smtClean="0"/>
              <a:t> t</a:t>
            </a:r>
            <a:r>
              <a:rPr lang="en-US" dirty="0" smtClean="0"/>
              <a:t>he</a:t>
            </a:r>
            <a:r>
              <a:rPr lang="en-US" baseline="0" dirty="0" smtClean="0"/>
              <a:t> coding cases that we will be using during the presentation are from the ICD-10-CM Coder Training Manual.  Don’t worry about trying to code these cases as we go through them.  You will find the page number where the cases are located at the bottom of the slide so that you can go back later and try to code them on your own.  And as a reminder, the Coding Council will be doing in depth Coding Round tables that will allow for time to actually code the cases during the presentation.  That being said, our next case is a </a:t>
            </a:r>
            <a:r>
              <a:rPr lang="en-US" dirty="0" smtClean="0"/>
              <a:t>78-year-old gentleman is seen for continued follow-up for </a:t>
            </a:r>
            <a:r>
              <a:rPr lang="en-US" dirty="0" smtClean="0">
                <a:solidFill>
                  <a:schemeClr val="tx1"/>
                </a:solidFill>
              </a:rPr>
              <a:t>C.diff colitis</a:t>
            </a:r>
            <a:r>
              <a:rPr lang="en-US" dirty="0" smtClean="0"/>
              <a:t>.  Cultures of the organism have found this infection to be </a:t>
            </a:r>
            <a:r>
              <a:rPr lang="en-US" dirty="0" smtClean="0">
                <a:solidFill>
                  <a:schemeClr val="tx1"/>
                </a:solidFill>
              </a:rPr>
              <a:t>resistant to flagyl</a:t>
            </a:r>
            <a:r>
              <a:rPr lang="en-US" dirty="0" smtClean="0"/>
              <a:t>.  A new drug regimen will be started at this time.  Pam, could you tell the</a:t>
            </a:r>
            <a:r>
              <a:rPr lang="en-US" baseline="0" dirty="0" smtClean="0"/>
              <a:t> group </a:t>
            </a:r>
            <a:r>
              <a:rPr lang="en-US" dirty="0" smtClean="0"/>
              <a:t>what the correct diagnosis code(s) would be?  </a:t>
            </a:r>
          </a:p>
          <a:p>
            <a:pPr defTabSz="939363">
              <a:defRPr/>
            </a:pPr>
            <a:r>
              <a:rPr lang="en-US" dirty="0" smtClean="0"/>
              <a:t> </a:t>
            </a:r>
          </a:p>
          <a:p>
            <a:endParaRPr lang="en-US" dirty="0" smtClean="0"/>
          </a:p>
          <a:p>
            <a:r>
              <a:rPr lang="en-US" dirty="0" smtClean="0"/>
              <a:t>Reference:  </a:t>
            </a:r>
          </a:p>
          <a:p>
            <a:r>
              <a:rPr lang="en-US" dirty="0" smtClean="0"/>
              <a:t>DeVault, K., Barta, A., &amp; Endicott, M. (2013). </a:t>
            </a:r>
            <a:r>
              <a:rPr lang="en-US" i="1" dirty="0" smtClean="0"/>
              <a:t>ICD-10-CM Coder Training Manual, 2013 Edition.</a:t>
            </a:r>
            <a:r>
              <a:rPr lang="en-US" dirty="0" smtClean="0"/>
              <a:t> Chicago: AHIMA Press.</a:t>
            </a:r>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9</a:t>
            </a:fld>
            <a:endParaRPr lang="en-US" dirty="0"/>
          </a:p>
        </p:txBody>
      </p:sp>
    </p:spTree>
    <p:extLst>
      <p:ext uri="{BB962C8B-B14F-4D97-AF65-F5344CB8AC3E}">
        <p14:creationId xmlns:p14="http://schemas.microsoft.com/office/powerpoint/2010/main" xmlns="" val="3881739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F9CB14-B7D9-4396-8F55-298DBF4FE1D8}" type="datetimeFigureOut">
              <a:rPr lang="en-US" smtClean="0"/>
              <a:pPr/>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B3C30-08E9-4995-8F55-DC3CDFEC8E9F}" type="slidenum">
              <a:rPr lang="en-US" smtClean="0"/>
              <a:pPr/>
              <a:t>‹#›</a:t>
            </a:fld>
            <a:endParaRPr lang="en-US" dirty="0"/>
          </a:p>
        </p:txBody>
      </p:sp>
    </p:spTree>
    <p:extLst>
      <p:ext uri="{BB962C8B-B14F-4D97-AF65-F5344CB8AC3E}">
        <p14:creationId xmlns:p14="http://schemas.microsoft.com/office/powerpoint/2010/main" xmlns="" val="1971355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9CB14-B7D9-4396-8F55-298DBF4FE1D8}" type="datetimeFigureOut">
              <a:rPr lang="en-US" smtClean="0"/>
              <a:pPr/>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B3C30-08E9-4995-8F55-DC3CDFEC8E9F}" type="slidenum">
              <a:rPr lang="en-US" smtClean="0"/>
              <a:pPr/>
              <a:t>‹#›</a:t>
            </a:fld>
            <a:endParaRPr lang="en-US" dirty="0"/>
          </a:p>
        </p:txBody>
      </p:sp>
    </p:spTree>
    <p:extLst>
      <p:ext uri="{BB962C8B-B14F-4D97-AF65-F5344CB8AC3E}">
        <p14:creationId xmlns:p14="http://schemas.microsoft.com/office/powerpoint/2010/main" xmlns="" val="125721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9CB14-B7D9-4396-8F55-298DBF4FE1D8}" type="datetimeFigureOut">
              <a:rPr lang="en-US" smtClean="0"/>
              <a:pPr/>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B3C30-08E9-4995-8F55-DC3CDFEC8E9F}" type="slidenum">
              <a:rPr lang="en-US" smtClean="0"/>
              <a:pPr/>
              <a:t>‹#›</a:t>
            </a:fld>
            <a:endParaRPr lang="en-US" dirty="0"/>
          </a:p>
        </p:txBody>
      </p:sp>
    </p:spTree>
    <p:extLst>
      <p:ext uri="{BB962C8B-B14F-4D97-AF65-F5344CB8AC3E}">
        <p14:creationId xmlns:p14="http://schemas.microsoft.com/office/powerpoint/2010/main" xmlns="" val="144250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DDC6D5A8-685C-49D7-8119-935FCDFFC77B}"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
        <p:nvSpPr>
          <p:cNvPr id="4" name="Content Placeholder 2"/>
          <p:cNvSpPr>
            <a:spLocks noGrp="1"/>
          </p:cNvSpPr>
          <p:nvPr>
            <p:ph idx="1"/>
          </p:nvPr>
        </p:nvSpPr>
        <p:spPr>
          <a:xfrm>
            <a:off x="304800" y="1981200"/>
            <a:ext cx="8610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604347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C2B3C30-08E9-4995-8F55-DC3CDFEC8E9F}" type="slidenum">
              <a:rPr lang="en-US" smtClean="0"/>
              <a:pPr/>
              <a:t>‹#›</a:t>
            </a:fld>
            <a:endParaRPr lang="en-US" dirty="0"/>
          </a:p>
        </p:txBody>
      </p:sp>
      <p:sp>
        <p:nvSpPr>
          <p:cNvPr id="4" name="Content Placeholder 2"/>
          <p:cNvSpPr>
            <a:spLocks noGrp="1"/>
          </p:cNvSpPr>
          <p:nvPr>
            <p:ph idx="1"/>
          </p:nvPr>
        </p:nvSpPr>
        <p:spPr>
          <a:xfrm>
            <a:off x="304800" y="1981200"/>
            <a:ext cx="8610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655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C2B3C30-08E9-4995-8F55-DC3CDFEC8E9F}" type="slidenum">
              <a:rPr lang="en-US" smtClean="0"/>
              <a:pPr/>
              <a:t>‹#›</a:t>
            </a:fld>
            <a:endParaRPr lang="en-US" dirty="0"/>
          </a:p>
        </p:txBody>
      </p:sp>
      <p:sp>
        <p:nvSpPr>
          <p:cNvPr id="4" name="Content Placeholder 2"/>
          <p:cNvSpPr>
            <a:spLocks noGrp="1"/>
          </p:cNvSpPr>
          <p:nvPr>
            <p:ph idx="1"/>
          </p:nvPr>
        </p:nvSpPr>
        <p:spPr>
          <a:xfrm>
            <a:off x="304800" y="1981200"/>
            <a:ext cx="8610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07786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DDC6D5A8-685C-49D7-8119-935FCDFFC77B}"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
        <p:nvSpPr>
          <p:cNvPr id="4" name="Content Placeholder 2"/>
          <p:cNvSpPr>
            <a:spLocks noGrp="1"/>
          </p:cNvSpPr>
          <p:nvPr>
            <p:ph idx="1"/>
          </p:nvPr>
        </p:nvSpPr>
        <p:spPr>
          <a:xfrm>
            <a:off x="304800" y="1981200"/>
            <a:ext cx="8610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6486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9CB14-B7D9-4396-8F55-298DBF4FE1D8}" type="datetimeFigureOut">
              <a:rPr lang="en-US" smtClean="0"/>
              <a:pPr/>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B3C30-08E9-4995-8F55-DC3CDFEC8E9F}" type="slidenum">
              <a:rPr lang="en-US" smtClean="0"/>
              <a:pPr/>
              <a:t>‹#›</a:t>
            </a:fld>
            <a:endParaRPr lang="en-US" dirty="0"/>
          </a:p>
        </p:txBody>
      </p:sp>
    </p:spTree>
    <p:extLst>
      <p:ext uri="{BB962C8B-B14F-4D97-AF65-F5344CB8AC3E}">
        <p14:creationId xmlns:p14="http://schemas.microsoft.com/office/powerpoint/2010/main" xmlns="" val="2922695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F9CB14-B7D9-4396-8F55-298DBF4FE1D8}" type="datetimeFigureOut">
              <a:rPr lang="en-US" smtClean="0"/>
              <a:pPr/>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B3C30-08E9-4995-8F55-DC3CDFEC8E9F}" type="slidenum">
              <a:rPr lang="en-US" smtClean="0"/>
              <a:pPr/>
              <a:t>‹#›</a:t>
            </a:fld>
            <a:endParaRPr lang="en-US" dirty="0"/>
          </a:p>
        </p:txBody>
      </p:sp>
    </p:spTree>
    <p:extLst>
      <p:ext uri="{BB962C8B-B14F-4D97-AF65-F5344CB8AC3E}">
        <p14:creationId xmlns:p14="http://schemas.microsoft.com/office/powerpoint/2010/main" xmlns="" val="179108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F9CB14-B7D9-4396-8F55-298DBF4FE1D8}" type="datetimeFigureOut">
              <a:rPr lang="en-US" smtClean="0"/>
              <a:pPr/>
              <a:t>2/25/2014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2B3C30-08E9-4995-8F55-DC3CDFEC8E9F}" type="slidenum">
              <a:rPr lang="en-US" smtClean="0"/>
              <a:pPr/>
              <a:t>‹#›</a:t>
            </a:fld>
            <a:endParaRPr lang="en-US" dirty="0"/>
          </a:p>
        </p:txBody>
      </p:sp>
    </p:spTree>
    <p:extLst>
      <p:ext uri="{BB962C8B-B14F-4D97-AF65-F5344CB8AC3E}">
        <p14:creationId xmlns:p14="http://schemas.microsoft.com/office/powerpoint/2010/main" xmlns="" val="161717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F9CB14-B7D9-4396-8F55-298DBF4FE1D8}" type="datetimeFigureOut">
              <a:rPr lang="en-US" smtClean="0"/>
              <a:pPr/>
              <a:t>2/25/2014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2B3C30-08E9-4995-8F55-DC3CDFEC8E9F}" type="slidenum">
              <a:rPr lang="en-US" smtClean="0"/>
              <a:pPr/>
              <a:t>‹#›</a:t>
            </a:fld>
            <a:endParaRPr lang="en-US" dirty="0"/>
          </a:p>
        </p:txBody>
      </p:sp>
    </p:spTree>
    <p:extLst>
      <p:ext uri="{BB962C8B-B14F-4D97-AF65-F5344CB8AC3E}">
        <p14:creationId xmlns:p14="http://schemas.microsoft.com/office/powerpoint/2010/main" xmlns="" val="1909291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F9CB14-B7D9-4396-8F55-298DBF4FE1D8}" type="datetimeFigureOut">
              <a:rPr lang="en-US" smtClean="0"/>
              <a:pPr/>
              <a:t>2/25/2014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2B3C30-08E9-4995-8F55-DC3CDFEC8E9F}" type="slidenum">
              <a:rPr lang="en-US" smtClean="0"/>
              <a:pPr/>
              <a:t>‹#›</a:t>
            </a:fld>
            <a:endParaRPr lang="en-US" dirty="0"/>
          </a:p>
        </p:txBody>
      </p:sp>
    </p:spTree>
    <p:extLst>
      <p:ext uri="{BB962C8B-B14F-4D97-AF65-F5344CB8AC3E}">
        <p14:creationId xmlns:p14="http://schemas.microsoft.com/office/powerpoint/2010/main" xmlns="" val="227731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9CB14-B7D9-4396-8F55-298DBF4FE1D8}" type="datetimeFigureOut">
              <a:rPr lang="en-US" smtClean="0"/>
              <a:pPr/>
              <a:t>2/25/2014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2B3C30-08E9-4995-8F55-DC3CDFEC8E9F}" type="slidenum">
              <a:rPr lang="en-US" smtClean="0"/>
              <a:pPr/>
              <a:t>‹#›</a:t>
            </a:fld>
            <a:endParaRPr lang="en-US" dirty="0"/>
          </a:p>
        </p:txBody>
      </p:sp>
    </p:spTree>
    <p:extLst>
      <p:ext uri="{BB962C8B-B14F-4D97-AF65-F5344CB8AC3E}">
        <p14:creationId xmlns:p14="http://schemas.microsoft.com/office/powerpoint/2010/main" xmlns="" val="995537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F9CB14-B7D9-4396-8F55-298DBF4FE1D8}" type="datetimeFigureOut">
              <a:rPr lang="en-US" smtClean="0"/>
              <a:pPr/>
              <a:t>2/25/2014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2B3C30-08E9-4995-8F55-DC3CDFEC8E9F}" type="slidenum">
              <a:rPr lang="en-US" smtClean="0"/>
              <a:pPr/>
              <a:t>‹#›</a:t>
            </a:fld>
            <a:endParaRPr lang="en-US" dirty="0"/>
          </a:p>
        </p:txBody>
      </p:sp>
    </p:spTree>
    <p:extLst>
      <p:ext uri="{BB962C8B-B14F-4D97-AF65-F5344CB8AC3E}">
        <p14:creationId xmlns:p14="http://schemas.microsoft.com/office/powerpoint/2010/main" xmlns="" val="405231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F9CB14-B7D9-4396-8F55-298DBF4FE1D8}" type="datetimeFigureOut">
              <a:rPr lang="en-US" smtClean="0"/>
              <a:pPr/>
              <a:t>2/25/2014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2B3C30-08E9-4995-8F55-DC3CDFEC8E9F}" type="slidenum">
              <a:rPr lang="en-US" smtClean="0"/>
              <a:pPr/>
              <a:t>‹#›</a:t>
            </a:fld>
            <a:endParaRPr lang="en-US" dirty="0"/>
          </a:p>
        </p:txBody>
      </p:sp>
    </p:spTree>
    <p:extLst>
      <p:ext uri="{BB962C8B-B14F-4D97-AF65-F5344CB8AC3E}">
        <p14:creationId xmlns:p14="http://schemas.microsoft.com/office/powerpoint/2010/main" xmlns="" val="96371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F9CB14-B7D9-4396-8F55-298DBF4FE1D8}" type="datetimeFigureOut">
              <a:rPr lang="en-US" smtClean="0"/>
              <a:pPr/>
              <a:t>2/25/2014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B3C30-08E9-4995-8F55-DC3CDFEC8E9F}" type="slidenum">
              <a:rPr lang="en-US" smtClean="0"/>
              <a:pPr/>
              <a:t>‹#›</a:t>
            </a:fld>
            <a:endParaRPr lang="en-US" dirty="0"/>
          </a:p>
        </p:txBody>
      </p:sp>
    </p:spTree>
    <p:extLst>
      <p:ext uri="{BB962C8B-B14F-4D97-AF65-F5344CB8AC3E}">
        <p14:creationId xmlns:p14="http://schemas.microsoft.com/office/powerpoint/2010/main" xmlns="" val="3640986035"/>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60"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7.png"/><Relationship Id="rId7" Type="http://schemas.openxmlformats.org/officeDocument/2006/relationships/diagramQuickStyle" Target="../diagrams/quickStyle9.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Layout" Target="../diagrams/layout9.xml"/><Relationship Id="rId5" Type="http://schemas.openxmlformats.org/officeDocument/2006/relationships/diagramData" Target="../diagrams/data9.xml"/><Relationship Id="rId4" Type="http://schemas.microsoft.com/office/2007/relationships/hdphoto" Target="../media/hdphoto1.wdp"/><Relationship Id="rId9" Type="http://schemas.microsoft.com/office/2007/relationships/diagramDrawing" Target="../diagrams/drawing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9.png"/><Relationship Id="rId7" Type="http://schemas.openxmlformats.org/officeDocument/2006/relationships/diagramColors" Target="../diagrams/colors12.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4.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15.png"/><Relationship Id="rId7" Type="http://schemas.openxmlformats.org/officeDocument/2006/relationships/diagramColors" Target="../diagrams/colors23.xm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microsoft.com/office/2007/relationships/hdphoto" Target="../media/hdphoto4.wdp"/></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28.xml"/><Relationship Id="rId3" Type="http://schemas.openxmlformats.org/officeDocument/2006/relationships/image" Target="../media/image20.png"/><Relationship Id="rId7" Type="http://schemas.openxmlformats.org/officeDocument/2006/relationships/diagramQuickStyle" Target="../diagrams/quickStyle28.xm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diagramLayout" Target="../diagrams/layout28.xml"/><Relationship Id="rId5" Type="http://schemas.openxmlformats.org/officeDocument/2006/relationships/diagramData" Target="../diagrams/data28.xml"/><Relationship Id="rId4" Type="http://schemas.microsoft.com/office/2007/relationships/hdphoto" Target="../media/hdphoto5.wdp"/><Relationship Id="rId9" Type="http://schemas.microsoft.com/office/2007/relationships/diagramDrawing" Target="../diagrams/drawing28.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52.xml"/><Relationship Id="rId1" Type="http://schemas.openxmlformats.org/officeDocument/2006/relationships/slideLayout" Target="../slideLayouts/slideLayout1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53.xml"/><Relationship Id="rId1" Type="http://schemas.openxmlformats.org/officeDocument/2006/relationships/slideLayout" Target="../slideLayouts/slideLayout1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55.xml"/><Relationship Id="rId1" Type="http://schemas.openxmlformats.org/officeDocument/2006/relationships/slideLayout" Target="../slideLayouts/slideLayout1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rectangular divider line"/>
          <p:cNvSpPr/>
          <p:nvPr/>
        </p:nvSpPr>
        <p:spPr>
          <a:xfrm>
            <a:off x="533400" y="5029200"/>
            <a:ext cx="8153400" cy="1524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9" name="Subtitle 2" descr="Pamela Heller, RHIA, CCS-P, Director, Health Information Management&#10;Janet W. Wilson, RHIA, Health Information Management Specialist&#10;AHIMA Approved ICD-10-CM/PCS Trainers&#10;&#10;"/>
          <p:cNvSpPr txBox="1">
            <a:spLocks/>
          </p:cNvSpPr>
          <p:nvPr/>
        </p:nvSpPr>
        <p:spPr>
          <a:xfrm>
            <a:off x="431800" y="3048000"/>
            <a:ext cx="8153400" cy="3992948"/>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t>Pamela Heller, RHIA, CCS-P</a:t>
            </a:r>
          </a:p>
          <a:p>
            <a:r>
              <a:rPr lang="en-US" dirty="0"/>
              <a:t>Director, Health Information Management</a:t>
            </a:r>
          </a:p>
          <a:p>
            <a:r>
              <a:rPr lang="en-US" dirty="0"/>
              <a:t>Janet W. Wilson, RHIA</a:t>
            </a:r>
          </a:p>
          <a:p>
            <a:r>
              <a:rPr lang="en-US" dirty="0"/>
              <a:t>Health Information Management Specialist</a:t>
            </a:r>
          </a:p>
          <a:p>
            <a:pPr>
              <a:defRPr/>
            </a:pPr>
            <a:endParaRPr lang="en-US" b="1"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a:p>
            <a:pPr>
              <a:defRPr/>
            </a:pPr>
            <a:r>
              <a:rPr lang="en-US" i="1" dirty="0" smtClean="0">
                <a:solidFill>
                  <a:schemeClr val="tx1"/>
                </a:solidFill>
              </a:rPr>
              <a:t>AHIMA Approved ICD-10-CM/PCS Trainers</a:t>
            </a:r>
          </a:p>
          <a:p>
            <a:endParaRPr lang="en-US" dirty="0"/>
          </a:p>
        </p:txBody>
      </p:sp>
      <p:sp>
        <p:nvSpPr>
          <p:cNvPr id="6" name="Rectangle 5" descr="rectangular divider line"/>
          <p:cNvSpPr/>
          <p:nvPr/>
        </p:nvSpPr>
        <p:spPr>
          <a:xfrm>
            <a:off x="457200" y="2667000"/>
            <a:ext cx="8153400" cy="1524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1470025"/>
          </a:xfrm>
        </p:spPr>
        <p:txBody>
          <a:bodyPr/>
          <a:lstStyle/>
          <a:p>
            <a:r>
              <a:rPr lang="en-US" b="1" dirty="0" smtClean="0">
                <a:solidFill>
                  <a:schemeClr val="accent1">
                    <a:lumMod val="40000"/>
                    <a:lumOff val="60000"/>
                  </a:schemeClr>
                </a:solidFill>
              </a:rPr>
              <a:t>ICD-10-CM</a:t>
            </a:r>
            <a:br>
              <a:rPr lang="en-US" b="1" dirty="0" smtClean="0">
                <a:solidFill>
                  <a:schemeClr val="accent1">
                    <a:lumMod val="40000"/>
                    <a:lumOff val="60000"/>
                  </a:schemeClr>
                </a:solidFill>
              </a:rPr>
            </a:br>
            <a:r>
              <a:rPr lang="en-US" b="1" dirty="0" smtClean="0">
                <a:solidFill>
                  <a:schemeClr val="accent1">
                    <a:lumMod val="40000"/>
                    <a:lumOff val="60000"/>
                  </a:schemeClr>
                </a:solidFill>
              </a:rPr>
              <a:t>Chapters 1 - 7</a:t>
            </a:r>
            <a:endParaRPr lang="en-US" b="1" dirty="0">
              <a:solidFill>
                <a:schemeClr val="accent1">
                  <a:lumMod val="40000"/>
                  <a:lumOff val="60000"/>
                </a:schemeClr>
              </a:solidFill>
            </a:endParaRPr>
          </a:p>
        </p:txBody>
      </p:sp>
    </p:spTree>
    <p:extLst>
      <p:ext uri="{BB962C8B-B14F-4D97-AF65-F5344CB8AC3E}">
        <p14:creationId xmlns:p14="http://schemas.microsoft.com/office/powerpoint/2010/main" xmlns="" val="1243968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reen shot of tabular list.&#10;Chapter 1&#10;Certain infectious and parasitic diseases (A00-B99)&#10;Includes: diseases generally recognized as communicable or transmissible&#10;Use additional code to identify resistance to antimicrobial drugs (Z16-)"/>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955" t="8834" r="1816"/>
          <a:stretch/>
        </p:blipFill>
        <p:spPr bwMode="auto">
          <a:xfrm>
            <a:off x="81887" y="4807930"/>
            <a:ext cx="8909713" cy="1927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158087" y="6324600"/>
            <a:ext cx="8300113" cy="304800"/>
          </a:xfrm>
          <a:prstGeom prst="rect">
            <a:avLst/>
          </a:prstGeom>
          <a:noFill/>
          <a:ln w="508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571357007"/>
              </p:ext>
            </p:extLst>
          </p:nvPr>
        </p:nvGraphicFramePr>
        <p:xfrm>
          <a:off x="0" y="914400"/>
          <a:ext cx="9144000" cy="3733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457200" y="0"/>
            <a:ext cx="8229600" cy="1143000"/>
          </a:xfrm>
        </p:spPr>
        <p:txBody>
          <a:bodyPr/>
          <a:lstStyle/>
          <a:p>
            <a:r>
              <a:rPr lang="en-US" b="1" dirty="0" smtClean="0">
                <a:solidFill>
                  <a:schemeClr val="accent5">
                    <a:lumMod val="20000"/>
                    <a:lumOff val="80000"/>
                  </a:schemeClr>
                </a:solidFill>
              </a:rPr>
              <a:t>Answer/Rationale</a:t>
            </a:r>
            <a:endParaRPr lang="en-US" b="1" dirty="0">
              <a:solidFill>
                <a:schemeClr val="accent5">
                  <a:lumMod val="20000"/>
                  <a:lumOff val="80000"/>
                </a:schemeClr>
              </a:solidFill>
            </a:endParaRPr>
          </a:p>
        </p:txBody>
      </p:sp>
    </p:spTree>
    <p:extLst>
      <p:ext uri="{BB962C8B-B14F-4D97-AF65-F5344CB8AC3E}">
        <p14:creationId xmlns:p14="http://schemas.microsoft.com/office/powerpoint/2010/main" xmlns="" val="1362704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78077092"/>
              </p:ext>
            </p:extLst>
          </p:nvPr>
        </p:nvGraphicFramePr>
        <p:xfrm>
          <a:off x="76200" y="1676400"/>
          <a:ext cx="8991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descr="rectangular divider line"/>
          <p:cNvSpPr/>
          <p:nvPr/>
        </p:nvSpPr>
        <p:spPr>
          <a:xfrm>
            <a:off x="228600" y="1295400"/>
            <a:ext cx="8610600" cy="762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76200"/>
            <a:ext cx="8229600" cy="1143000"/>
          </a:xfrm>
        </p:spPr>
        <p:txBody>
          <a:bodyPr>
            <a:normAutofit fontScale="90000"/>
          </a:bodyPr>
          <a:lstStyle/>
          <a:p>
            <a:pPr algn="l"/>
            <a:r>
              <a:rPr lang="en-US" b="1" dirty="0">
                <a:solidFill>
                  <a:schemeClr val="accent1">
                    <a:lumMod val="40000"/>
                    <a:lumOff val="60000"/>
                  </a:schemeClr>
                </a:solidFill>
              </a:rPr>
              <a:t>Chapter 2: </a:t>
            </a:r>
            <a:r>
              <a:rPr lang="en-US" dirty="0">
                <a:solidFill>
                  <a:schemeClr val="accent1">
                    <a:lumMod val="40000"/>
                    <a:lumOff val="60000"/>
                  </a:schemeClr>
                </a:solidFill>
              </a:rPr>
              <a:t/>
            </a:r>
            <a:br>
              <a:rPr lang="en-US" dirty="0">
                <a:solidFill>
                  <a:schemeClr val="accent1">
                    <a:lumMod val="40000"/>
                    <a:lumOff val="60000"/>
                  </a:schemeClr>
                </a:solidFill>
              </a:rPr>
            </a:br>
            <a:r>
              <a:rPr lang="en-US" b="1" dirty="0">
                <a:solidFill>
                  <a:schemeClr val="accent1">
                    <a:lumMod val="40000"/>
                    <a:lumOff val="60000"/>
                  </a:schemeClr>
                </a:solidFill>
              </a:rPr>
              <a:t>Neoplasms (C00-D49) </a:t>
            </a:r>
            <a:endParaRPr lang="en-US" dirty="0">
              <a:solidFill>
                <a:schemeClr val="accent1">
                  <a:lumMod val="40000"/>
                  <a:lumOff val="60000"/>
                </a:schemeClr>
              </a:solidFill>
            </a:endParaRPr>
          </a:p>
        </p:txBody>
      </p:sp>
    </p:spTree>
    <p:extLst>
      <p:ext uri="{BB962C8B-B14F-4D97-AF65-F5344CB8AC3E}">
        <p14:creationId xmlns:p14="http://schemas.microsoft.com/office/powerpoint/2010/main" xmlns="" val="2848121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621420418"/>
              </p:ext>
            </p:extLst>
          </p:nvPr>
        </p:nvGraphicFramePr>
        <p:xfrm>
          <a:off x="152400" y="838200"/>
          <a:ext cx="8839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28600" y="76200"/>
            <a:ext cx="8534400" cy="523220"/>
          </a:xfrm>
          <a:prstGeom prst="rect">
            <a:avLst/>
          </a:prstGeom>
          <a:noFill/>
        </p:spPr>
        <p:txBody>
          <a:bodyPr wrap="square" rtlCol="0">
            <a:spAutoFit/>
          </a:bodyPr>
          <a:lstStyle/>
          <a:p>
            <a:r>
              <a:rPr lang="en-US" sz="2800" i="1" dirty="0" smtClean="0"/>
              <a:t>Malignant neoplasm lower-outer quadrant </a:t>
            </a:r>
            <a:r>
              <a:rPr lang="en-US" sz="2800" i="1" smtClean="0"/>
              <a:t>of breast.</a:t>
            </a:r>
            <a:endParaRPr lang="en-US" sz="2800" i="1" dirty="0"/>
          </a:p>
        </p:txBody>
      </p:sp>
    </p:spTree>
    <p:extLst>
      <p:ext uri="{BB962C8B-B14F-4D97-AF65-F5344CB8AC3E}">
        <p14:creationId xmlns:p14="http://schemas.microsoft.com/office/powerpoint/2010/main" xmlns="" val="3940822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AHIMA ICD-10-CM Coder Training Manual, page 97&#10;"/>
          <p:cNvSpPr txBox="1"/>
          <p:nvPr/>
        </p:nvSpPr>
        <p:spPr>
          <a:xfrm>
            <a:off x="3733800" y="6400800"/>
            <a:ext cx="5257800" cy="369332"/>
          </a:xfrm>
          <a:prstGeom prst="rect">
            <a:avLst/>
          </a:prstGeom>
          <a:noFill/>
        </p:spPr>
        <p:txBody>
          <a:bodyPr wrap="square" rtlCol="0">
            <a:spAutoFit/>
          </a:bodyPr>
          <a:lstStyle/>
          <a:p>
            <a:pPr algn="r"/>
            <a:r>
              <a:rPr lang="en-US" dirty="0"/>
              <a:t>AHIMA </a:t>
            </a:r>
            <a:r>
              <a:rPr lang="en-US" dirty="0" smtClean="0"/>
              <a:t>ICD-10-CM Coder Training Manual, </a:t>
            </a:r>
            <a:r>
              <a:rPr lang="en-US" dirty="0"/>
              <a:t>page </a:t>
            </a:r>
            <a:r>
              <a:rPr lang="en-US" dirty="0" smtClean="0"/>
              <a:t>97</a:t>
            </a:r>
            <a:endParaRPr lang="en-US" dirty="0"/>
          </a:p>
        </p:txBody>
      </p:sp>
      <p:pic>
        <p:nvPicPr>
          <p:cNvPr id="3" name="Picture 2" descr="nurse with patient in hospital bed"/>
          <p:cNvPicPr>
            <a:picLocks noChangeAspect="1"/>
          </p:cNvPicPr>
          <p:nvPr/>
        </p:nvPicPr>
        <p:blipFill rotWithShape="1">
          <a:blip r:embed="rId3" cstate="print">
            <a:extLst>
              <a:ext uri="{28A0092B-C50C-407E-A947-70E740481C1C}">
                <a14:useLocalDpi xmlns:a14="http://schemas.microsoft.com/office/drawing/2010/main" xmlns="" val="0"/>
              </a:ext>
            </a:extLst>
          </a:blip>
          <a:srcRect t="1778" r="7870"/>
          <a:stretch/>
        </p:blipFill>
        <p:spPr>
          <a:xfrm>
            <a:off x="4572001" y="2514598"/>
            <a:ext cx="4286251" cy="3048001"/>
          </a:xfrm>
          <a:prstGeom prst="rect">
            <a:avLst/>
          </a:prstGeom>
          <a:ln>
            <a:noFill/>
          </a:ln>
          <a:effectLst>
            <a:outerShdw blurRad="292100" dist="139700" dir="2700000" algn="tl" rotWithShape="0">
              <a:srgbClr val="333333">
                <a:alpha val="65000"/>
              </a:srgbClr>
            </a:outerShdw>
          </a:effectLst>
        </p:spPr>
      </p:pic>
      <p:sp>
        <p:nvSpPr>
          <p:cNvPr id="7" name="Rectangle 6" descr="&quot; &quot;"/>
          <p:cNvSpPr/>
          <p:nvPr/>
        </p:nvSpPr>
        <p:spPr>
          <a:xfrm>
            <a:off x="4572000" y="2514599"/>
            <a:ext cx="4286250" cy="3048001"/>
          </a:xfrm>
          <a:prstGeom prst="rect">
            <a:avLst/>
          </a:prstGeom>
          <a:noFill/>
          <a:ln w="76200">
            <a:solidFill>
              <a:schemeClr val="accent6"/>
            </a:solidFill>
          </a:ln>
          <a:effectLst>
            <a:outerShdw blurRad="50800" dist="38100" dir="10800000" algn="r" rotWithShape="0">
              <a:prstClr val="black">
                <a:alpha val="40000"/>
              </a:prstClr>
            </a:outerShdw>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 name="Rectangle 7" descr="What is the correct diagnosis code(s)?&#10;"/>
          <p:cNvSpPr/>
          <p:nvPr/>
        </p:nvSpPr>
        <p:spPr>
          <a:xfrm>
            <a:off x="4572001" y="1208782"/>
            <a:ext cx="4286250" cy="1077218"/>
          </a:xfrm>
          <a:prstGeom prst="rect">
            <a:avLst/>
          </a:prstGeom>
        </p:spPr>
        <p:txBody>
          <a:bodyPr wrap="square">
            <a:spAutoFit/>
          </a:bodyPr>
          <a:lstStyle/>
          <a:p>
            <a:pPr lvl="0" algn="ctr"/>
            <a:r>
              <a:rPr lang="en-US" sz="3200" b="1" dirty="0">
                <a:solidFill>
                  <a:schemeClr val="accent6">
                    <a:lumMod val="20000"/>
                    <a:lumOff val="80000"/>
                  </a:schemeClr>
                </a:solidFill>
              </a:rPr>
              <a:t>What is the correct diagnosis code(s)?</a:t>
            </a:r>
          </a:p>
        </p:txBody>
      </p:sp>
      <p:sp>
        <p:nvSpPr>
          <p:cNvPr id="9" name="Rectangle 8" descr="Female patient with terminal carcinoma of the central portion of the right breast, metastatic to the liver and brain, was seen for dehydration and chronic intractable neoplasm-related pain.  Patient was rehydrated with IVs and given IV pain medication with no treatment directed toward the cancer.  &#10;"/>
          <p:cNvSpPr/>
          <p:nvPr/>
        </p:nvSpPr>
        <p:spPr>
          <a:xfrm>
            <a:off x="76200" y="1061621"/>
            <a:ext cx="4393442" cy="5262979"/>
          </a:xfrm>
          <a:prstGeom prst="rect">
            <a:avLst/>
          </a:prstGeom>
        </p:spPr>
        <p:txBody>
          <a:bodyPr wrap="square">
            <a:spAutoFit/>
          </a:bodyPr>
          <a:lstStyle/>
          <a:p>
            <a:pPr lvl="0" algn="ctr"/>
            <a:r>
              <a:rPr lang="en-US" sz="2800" dirty="0"/>
              <a:t>Female patient with terminal carcinoma of the central portion of the right breast, metastatic to the liver and brain, was seen for dehydration and chronic intractable neoplasm-related pain.  Patient was rehydrated with IVs and given IV pain medication with no treatment directed toward the cancer.  </a:t>
            </a:r>
          </a:p>
        </p:txBody>
      </p:sp>
      <p:sp>
        <p:nvSpPr>
          <p:cNvPr id="2" name="Title 1"/>
          <p:cNvSpPr>
            <a:spLocks noGrp="1"/>
          </p:cNvSpPr>
          <p:nvPr>
            <p:ph type="title"/>
          </p:nvPr>
        </p:nvSpPr>
        <p:spPr>
          <a:xfrm>
            <a:off x="457200" y="-76200"/>
            <a:ext cx="8229600" cy="1143000"/>
          </a:xfrm>
        </p:spPr>
        <p:txBody>
          <a:bodyPr>
            <a:normAutofit/>
          </a:bodyPr>
          <a:lstStyle/>
          <a:p>
            <a:r>
              <a:rPr lang="en-US" b="1" dirty="0" smtClean="0">
                <a:solidFill>
                  <a:schemeClr val="accent6">
                    <a:lumMod val="20000"/>
                    <a:lumOff val="80000"/>
                  </a:schemeClr>
                </a:solidFill>
              </a:rPr>
              <a:t>Coding Case 1.16</a:t>
            </a:r>
            <a:endParaRPr lang="en-US" b="1" dirty="0">
              <a:solidFill>
                <a:schemeClr val="accent6">
                  <a:lumMod val="20000"/>
                  <a:lumOff val="80000"/>
                </a:schemeClr>
              </a:solidFill>
            </a:endParaRPr>
          </a:p>
        </p:txBody>
      </p:sp>
    </p:spTree>
    <p:extLst>
      <p:ext uri="{BB962C8B-B14F-4D97-AF65-F5344CB8AC3E}">
        <p14:creationId xmlns:p14="http://schemas.microsoft.com/office/powerpoint/2010/main" xmlns="" val="418532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3870647469"/>
              </p:ext>
            </p:extLst>
          </p:nvPr>
        </p:nvGraphicFramePr>
        <p:xfrm>
          <a:off x="304800" y="914400"/>
          <a:ext cx="8610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0"/>
            <a:ext cx="8229600" cy="1143000"/>
          </a:xfrm>
        </p:spPr>
        <p:txBody>
          <a:bodyPr/>
          <a:lstStyle/>
          <a:p>
            <a:r>
              <a:rPr lang="en-US" b="1" dirty="0" smtClean="0">
                <a:solidFill>
                  <a:schemeClr val="accent5">
                    <a:lumMod val="20000"/>
                    <a:lumOff val="80000"/>
                  </a:schemeClr>
                </a:solidFill>
              </a:rPr>
              <a:t>Answer/Rationale</a:t>
            </a:r>
            <a:endParaRPr lang="en-US" b="1" dirty="0">
              <a:solidFill>
                <a:schemeClr val="accent5">
                  <a:lumMod val="20000"/>
                  <a:lumOff val="80000"/>
                </a:schemeClr>
              </a:solidFill>
            </a:endParaRPr>
          </a:p>
        </p:txBody>
      </p:sp>
    </p:spTree>
    <p:extLst>
      <p:ext uri="{BB962C8B-B14F-4D97-AF65-F5344CB8AC3E}">
        <p14:creationId xmlns:p14="http://schemas.microsoft.com/office/powerpoint/2010/main" xmlns="" val="2165667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 blood cells"/>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0" b="100000" l="0" r="99591">
                        <a14:foregroundMark x1="25239" y1="32877" x2="25239" y2="32877"/>
                        <a14:foregroundMark x1="34106" y1="40509" x2="34106" y2="40509"/>
                        <a14:foregroundMark x1="39836" y1="21526" x2="39836" y2="21526"/>
                        <a14:foregroundMark x1="57026" y1="10959" x2="57026" y2="10959"/>
                        <a14:foregroundMark x1="67258" y1="71233" x2="67258" y2="71233"/>
                        <a14:foregroundMark x1="73533" y1="43053" x2="73533" y2="43053"/>
                        <a14:foregroundMark x1="80218" y1="50685" x2="80218" y2="50685"/>
                        <a14:foregroundMark x1="89359" y1="34247" x2="89359" y2="34247"/>
                        <a14:foregroundMark x1="94679" y1="25049" x2="94679" y2="25049"/>
                        <a14:foregroundMark x1="93861" y1="48337" x2="93861" y2="48337"/>
                        <a14:foregroundMark x1="67394" y1="54207" x2="67394" y2="54207"/>
                      </a14:backgroundRemoval>
                    </a14:imgEffect>
                  </a14:imgLayer>
                </a14:imgProps>
              </a:ext>
              <a:ext uri="{28A0092B-C50C-407E-A947-70E740481C1C}">
                <a14:useLocalDpi xmlns:a14="http://schemas.microsoft.com/office/drawing/2010/main" xmlns="" val="0"/>
              </a:ext>
            </a:extLst>
          </a:blip>
          <a:srcRect l="-5163" r="7315"/>
          <a:stretch/>
        </p:blipFill>
        <p:spPr>
          <a:xfrm>
            <a:off x="3124200" y="1447800"/>
            <a:ext cx="6019800" cy="4287982"/>
          </a:xfrm>
          <a:prstGeom prst="rect">
            <a:avLst/>
          </a:prstGeom>
          <a:ln>
            <a:noFill/>
          </a:ln>
          <a:effectLst>
            <a:outerShdw blurRad="292100" dist="139700" dir="2700000" algn="tl" rotWithShape="0">
              <a:srgbClr val="333333">
                <a:alpha val="65000"/>
              </a:srgbClr>
            </a:outerShdw>
          </a:effectLst>
        </p:spPr>
      </p:pic>
      <p:graphicFrame>
        <p:nvGraphicFramePr>
          <p:cNvPr id="9" name="Content Placeholder 8"/>
          <p:cNvGraphicFramePr>
            <a:graphicFrameLocks noGrp="1" noChangeAspect="1"/>
          </p:cNvGraphicFramePr>
          <p:nvPr>
            <p:ph idx="1"/>
            <p:extLst>
              <p:ext uri="{D42A27DB-BD31-4B8C-83A1-F6EECF244321}">
                <p14:modId xmlns:p14="http://schemas.microsoft.com/office/powerpoint/2010/main" xmlns="" val="1538323944"/>
              </p:ext>
            </p:extLst>
          </p:nvPr>
        </p:nvGraphicFramePr>
        <p:xfrm>
          <a:off x="-304800" y="1600200"/>
          <a:ext cx="4343399" cy="4876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ctangle 7" descr="&quot; &quot;"/>
          <p:cNvSpPr/>
          <p:nvPr/>
        </p:nvSpPr>
        <p:spPr>
          <a:xfrm>
            <a:off x="228600" y="1402081"/>
            <a:ext cx="8534400" cy="4571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7" name="Title 1" descr="Chapter 3: Disease of the Blood and &#10;Blood-forming Organs (D50-D89) &#10;"/>
          <p:cNvSpPr txBox="1">
            <a:spLocks/>
          </p:cNvSpPr>
          <p:nvPr/>
        </p:nvSpPr>
        <p:spPr>
          <a:xfrm>
            <a:off x="152400" y="182881"/>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40000"/>
                    <a:lumOff val="60000"/>
                  </a:schemeClr>
                </a:solidFill>
              </a:rPr>
              <a:t>Chapter 3: </a:t>
            </a:r>
            <a:r>
              <a:rPr lang="en-US" b="1" dirty="0">
                <a:solidFill>
                  <a:schemeClr val="accent1">
                    <a:lumMod val="40000"/>
                    <a:lumOff val="60000"/>
                  </a:schemeClr>
                </a:solidFill>
              </a:rPr>
              <a:t>Disease of the </a:t>
            </a:r>
            <a:r>
              <a:rPr lang="en-US" b="1" dirty="0" smtClean="0">
                <a:solidFill>
                  <a:schemeClr val="accent1">
                    <a:lumMod val="40000"/>
                    <a:lumOff val="60000"/>
                  </a:schemeClr>
                </a:solidFill>
              </a:rPr>
              <a:t>Blood </a:t>
            </a:r>
            <a:r>
              <a:rPr lang="en-US" b="1" dirty="0">
                <a:solidFill>
                  <a:schemeClr val="accent1">
                    <a:lumMod val="40000"/>
                    <a:lumOff val="60000"/>
                  </a:schemeClr>
                </a:solidFill>
              </a:rPr>
              <a:t>and </a:t>
            </a:r>
            <a:br>
              <a:rPr lang="en-US" b="1" dirty="0">
                <a:solidFill>
                  <a:schemeClr val="accent1">
                    <a:lumMod val="40000"/>
                    <a:lumOff val="60000"/>
                  </a:schemeClr>
                </a:solidFill>
              </a:rPr>
            </a:br>
            <a:r>
              <a:rPr lang="en-US" b="1" dirty="0" smtClean="0">
                <a:solidFill>
                  <a:schemeClr val="accent1">
                    <a:lumMod val="40000"/>
                    <a:lumOff val="60000"/>
                  </a:schemeClr>
                </a:solidFill>
              </a:rPr>
              <a:t>Blood-forming </a:t>
            </a:r>
            <a:r>
              <a:rPr lang="en-US" b="1" dirty="0">
                <a:solidFill>
                  <a:schemeClr val="accent1">
                    <a:lumMod val="40000"/>
                    <a:lumOff val="60000"/>
                  </a:schemeClr>
                </a:solidFill>
              </a:rPr>
              <a:t>O</a:t>
            </a:r>
            <a:r>
              <a:rPr lang="en-US" b="1" dirty="0" smtClean="0">
                <a:solidFill>
                  <a:schemeClr val="accent1">
                    <a:lumMod val="40000"/>
                    <a:lumOff val="60000"/>
                  </a:schemeClr>
                </a:solidFill>
              </a:rPr>
              <a:t>rgans (D50-D89</a:t>
            </a:r>
            <a:r>
              <a:rPr lang="en-US" b="1" dirty="0">
                <a:solidFill>
                  <a:schemeClr val="accent1">
                    <a:lumMod val="40000"/>
                    <a:lumOff val="60000"/>
                  </a:schemeClr>
                </a:solidFill>
              </a:rPr>
              <a:t>) </a:t>
            </a:r>
          </a:p>
        </p:txBody>
      </p:sp>
    </p:spTree>
    <p:extLst>
      <p:ext uri="{BB962C8B-B14F-4D97-AF65-F5344CB8AC3E}">
        <p14:creationId xmlns:p14="http://schemas.microsoft.com/office/powerpoint/2010/main" xmlns="" val="4226259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AHIMA ICD-10-CM Coder Training Manual, page 29&#10;"/>
          <p:cNvSpPr txBox="1"/>
          <p:nvPr/>
        </p:nvSpPr>
        <p:spPr>
          <a:xfrm>
            <a:off x="76200" y="6096000"/>
            <a:ext cx="4648200" cy="707886"/>
          </a:xfrm>
          <a:prstGeom prst="rect">
            <a:avLst/>
          </a:prstGeom>
          <a:noFill/>
        </p:spPr>
        <p:txBody>
          <a:bodyPr wrap="square" rtlCol="0">
            <a:spAutoFit/>
          </a:bodyPr>
          <a:lstStyle/>
          <a:p>
            <a:r>
              <a:rPr lang="en-US" sz="2000" dirty="0"/>
              <a:t>AHIMA </a:t>
            </a:r>
            <a:r>
              <a:rPr lang="en-US" sz="2000" dirty="0" smtClean="0"/>
              <a:t>ICD-10-CM Coder Training Manual, </a:t>
            </a:r>
            <a:r>
              <a:rPr lang="en-US" sz="2000" dirty="0"/>
              <a:t>page </a:t>
            </a:r>
            <a:r>
              <a:rPr lang="en-US" sz="2000" dirty="0" smtClean="0"/>
              <a:t>29</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088169784"/>
              </p:ext>
            </p:extLst>
          </p:nvPr>
        </p:nvGraphicFramePr>
        <p:xfrm>
          <a:off x="304800" y="990600"/>
          <a:ext cx="86106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85800" y="0"/>
            <a:ext cx="7848600" cy="1143000"/>
          </a:xfrm>
        </p:spPr>
        <p:txBody>
          <a:bodyPr>
            <a:normAutofit fontScale="90000"/>
          </a:bodyPr>
          <a:lstStyle/>
          <a:p>
            <a:r>
              <a:rPr lang="en-US" b="1" dirty="0" smtClean="0">
                <a:solidFill>
                  <a:schemeClr val="accent3">
                    <a:lumMod val="20000"/>
                    <a:lumOff val="80000"/>
                  </a:schemeClr>
                </a:solidFill>
              </a:rPr>
              <a:t>Examples from the Training Manual</a:t>
            </a:r>
            <a:endParaRPr lang="en-US" b="1" dirty="0">
              <a:solidFill>
                <a:schemeClr val="accent3">
                  <a:lumMod val="20000"/>
                  <a:lumOff val="80000"/>
                </a:schemeClr>
              </a:solidFill>
            </a:endParaRPr>
          </a:p>
        </p:txBody>
      </p:sp>
    </p:spTree>
    <p:extLst>
      <p:ext uri="{BB962C8B-B14F-4D97-AF65-F5344CB8AC3E}">
        <p14:creationId xmlns:p14="http://schemas.microsoft.com/office/powerpoint/2010/main" xmlns="" val="3649403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AHIMA ICD-10-CM Coder Training Manual, page 99&#10;"/>
          <p:cNvSpPr txBox="1"/>
          <p:nvPr/>
        </p:nvSpPr>
        <p:spPr>
          <a:xfrm>
            <a:off x="0" y="6381690"/>
            <a:ext cx="5791200" cy="400110"/>
          </a:xfrm>
          <a:prstGeom prst="rect">
            <a:avLst/>
          </a:prstGeom>
          <a:noFill/>
        </p:spPr>
        <p:txBody>
          <a:bodyPr wrap="square" rtlCol="0">
            <a:spAutoFit/>
          </a:bodyPr>
          <a:lstStyle/>
          <a:p>
            <a:r>
              <a:rPr lang="en-US" sz="2000" dirty="0"/>
              <a:t>AHIMA </a:t>
            </a:r>
            <a:r>
              <a:rPr lang="en-US" sz="2000" dirty="0" smtClean="0"/>
              <a:t>ICD-10-CM Coder Training Manual, </a:t>
            </a:r>
            <a:r>
              <a:rPr lang="en-US" sz="2000" dirty="0"/>
              <a:t>page </a:t>
            </a:r>
            <a:r>
              <a:rPr lang="en-US" sz="2000" dirty="0" smtClean="0"/>
              <a:t>99</a:t>
            </a:r>
            <a:endParaRPr lang="en-US" sz="2000" dirty="0"/>
          </a:p>
        </p:txBody>
      </p:sp>
      <p:graphicFrame>
        <p:nvGraphicFramePr>
          <p:cNvPr id="6" name="Diagram 5" descr="person receiving a blood transfusion"/>
          <p:cNvGraphicFramePr/>
          <p:nvPr>
            <p:extLst>
              <p:ext uri="{D42A27DB-BD31-4B8C-83A1-F6EECF244321}">
                <p14:modId xmlns:p14="http://schemas.microsoft.com/office/powerpoint/2010/main" xmlns="" val="1530730395"/>
              </p:ext>
            </p:extLst>
          </p:nvPr>
        </p:nvGraphicFramePr>
        <p:xfrm>
          <a:off x="152400" y="0"/>
          <a:ext cx="89154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971800" y="1524000"/>
            <a:ext cx="6172200" cy="1143000"/>
          </a:xfrm>
        </p:spPr>
        <p:txBody>
          <a:bodyPr>
            <a:normAutofit/>
          </a:bodyPr>
          <a:lstStyle/>
          <a:p>
            <a:r>
              <a:rPr lang="en-US" b="1" dirty="0" smtClean="0">
                <a:solidFill>
                  <a:schemeClr val="accent6">
                    <a:lumMod val="20000"/>
                    <a:lumOff val="80000"/>
                  </a:schemeClr>
                </a:solidFill>
              </a:rPr>
              <a:t>Coding Case 1.19</a:t>
            </a:r>
            <a:endParaRPr lang="en-US" b="1" dirty="0">
              <a:solidFill>
                <a:schemeClr val="accent6">
                  <a:lumMod val="20000"/>
                  <a:lumOff val="80000"/>
                </a:schemeClr>
              </a:solidFill>
            </a:endParaRPr>
          </a:p>
        </p:txBody>
      </p:sp>
    </p:spTree>
    <p:extLst>
      <p:ext uri="{BB962C8B-B14F-4D97-AF65-F5344CB8AC3E}">
        <p14:creationId xmlns:p14="http://schemas.microsoft.com/office/powerpoint/2010/main" xmlns="" val="3013383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reen shot of D63&#10;Anemia in chronic diseases classified elsewhere&#10;D63.0 Anemia in neoplastic disease&#10;Code first neoplasm (C00-D49)&#10;Excludes 1: anemia due to antineoplastic chemotherapy (D64.81)&#10;aplastic anemia due to antineoplastic chemotherapy (D6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4724400"/>
            <a:ext cx="8859762"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descr="D63.0 Anemia in neoplastic disease"/>
          <p:cNvSpPr/>
          <p:nvPr/>
        </p:nvSpPr>
        <p:spPr>
          <a:xfrm>
            <a:off x="762000" y="5257800"/>
            <a:ext cx="3962400" cy="304800"/>
          </a:xfrm>
          <a:prstGeom prst="rect">
            <a:avLst/>
          </a:prstGeom>
          <a:noFill/>
          <a:ln w="38100">
            <a:solidFill>
              <a:srgbClr val="00CC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748667930"/>
              </p:ext>
            </p:extLst>
          </p:nvPr>
        </p:nvGraphicFramePr>
        <p:xfrm>
          <a:off x="1447800" y="1219200"/>
          <a:ext cx="6172200" cy="304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457200" y="0"/>
            <a:ext cx="8229600" cy="1143000"/>
          </a:xfrm>
        </p:spPr>
        <p:txBody>
          <a:bodyPr>
            <a:normAutofit/>
          </a:bodyPr>
          <a:lstStyle/>
          <a:p>
            <a:r>
              <a:rPr lang="en-US" sz="4000" b="1" dirty="0" smtClean="0">
                <a:solidFill>
                  <a:schemeClr val="accent5">
                    <a:lumMod val="20000"/>
                    <a:lumOff val="80000"/>
                  </a:schemeClr>
                </a:solidFill>
              </a:rPr>
              <a:t>Answer/Rationale</a:t>
            </a:r>
            <a:endParaRPr lang="en-US" sz="4000" b="1" dirty="0">
              <a:solidFill>
                <a:schemeClr val="accent5">
                  <a:lumMod val="20000"/>
                  <a:lumOff val="80000"/>
                </a:schemeClr>
              </a:solidFill>
            </a:endParaRPr>
          </a:p>
        </p:txBody>
      </p:sp>
    </p:spTree>
    <p:extLst>
      <p:ext uri="{BB962C8B-B14F-4D97-AF65-F5344CB8AC3E}">
        <p14:creationId xmlns:p14="http://schemas.microsoft.com/office/powerpoint/2010/main" xmlns="" val="3219947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sz="4000" dirty="0" smtClean="0"/>
              <a:t>In ICD-10-CM, the default code for urosepsis is:</a:t>
            </a:r>
          </a:p>
          <a:p>
            <a:pPr marL="1314450" lvl="2" indent="-514350">
              <a:buFont typeface="+mj-lt"/>
              <a:buAutoNum type="alphaUcPeriod"/>
            </a:pPr>
            <a:r>
              <a:rPr lang="en-US" sz="3600" dirty="0" smtClean="0"/>
              <a:t>UTI</a:t>
            </a:r>
          </a:p>
          <a:p>
            <a:pPr marL="1314450" lvl="2" indent="-514350">
              <a:buFont typeface="+mj-lt"/>
              <a:buAutoNum type="alphaUcPeriod"/>
            </a:pPr>
            <a:r>
              <a:rPr lang="en-US" sz="3600" dirty="0" smtClean="0"/>
              <a:t>Sepsis</a:t>
            </a:r>
          </a:p>
          <a:p>
            <a:pPr marL="1314450" lvl="2" indent="-514350">
              <a:buFont typeface="+mj-lt"/>
              <a:buAutoNum type="alphaUcPeriod"/>
            </a:pPr>
            <a:r>
              <a:rPr lang="en-US" sz="3600" dirty="0" smtClean="0"/>
              <a:t>Septicemia</a:t>
            </a:r>
          </a:p>
          <a:p>
            <a:pPr marL="1314450" lvl="2" indent="-514350">
              <a:buFont typeface="+mj-lt"/>
              <a:buAutoNum type="alphaUcPeriod"/>
            </a:pPr>
            <a:r>
              <a:rPr lang="en-US" sz="3600" dirty="0" smtClean="0"/>
              <a:t>None of the above</a:t>
            </a:r>
            <a:endParaRPr lang="en-US" sz="3600" dirty="0"/>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11564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sz="4000" dirty="0" smtClean="0"/>
              <a:t>What is your primary role at the VA?</a:t>
            </a:r>
          </a:p>
          <a:p>
            <a:pPr marL="1314450" lvl="2" indent="-514350">
              <a:buFont typeface="+mj-lt"/>
              <a:buAutoNum type="alphaUcPeriod"/>
            </a:pPr>
            <a:r>
              <a:rPr lang="en-US" sz="3600" dirty="0" smtClean="0"/>
              <a:t>Coding</a:t>
            </a:r>
          </a:p>
          <a:p>
            <a:pPr marL="1314450" lvl="2" indent="-514350">
              <a:buFont typeface="+mj-lt"/>
              <a:buAutoNum type="alphaUcPeriod"/>
            </a:pPr>
            <a:r>
              <a:rPr lang="en-US" sz="3600" dirty="0" smtClean="0"/>
              <a:t>Other HIM</a:t>
            </a:r>
          </a:p>
          <a:p>
            <a:pPr marL="1314450" lvl="2" indent="-514350">
              <a:buFont typeface="+mj-lt"/>
              <a:buAutoNum type="alphaUcPeriod"/>
            </a:pPr>
            <a:r>
              <a:rPr lang="en-US" sz="3600" dirty="0" smtClean="0"/>
              <a:t>Clinician</a:t>
            </a:r>
          </a:p>
          <a:p>
            <a:pPr marL="1314450" lvl="2" indent="-514350">
              <a:buFont typeface="+mj-lt"/>
              <a:buAutoNum type="alphaUcPeriod"/>
            </a:pPr>
            <a:r>
              <a:rPr lang="en-US" sz="3600" dirty="0" smtClean="0"/>
              <a:t>Other</a:t>
            </a:r>
            <a:endParaRPr lang="en-US" sz="3600" dirty="0"/>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15893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xmlns="" val="2452555000"/>
              </p:ext>
            </p:extLst>
          </p:nvPr>
        </p:nvGraphicFramePr>
        <p:xfrm>
          <a:off x="0" y="1173481"/>
          <a:ext cx="8915400" cy="5684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descr="Chapter 4: Endocrine, Nutritional, and Metabolic Diseases (E00-E89) &#10;"/>
          <p:cNvSpPr txBox="1">
            <a:spLocks/>
          </p:cNvSpPr>
          <p:nvPr/>
        </p:nvSpPr>
        <p:spPr>
          <a:xfrm>
            <a:off x="152400" y="182881"/>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40000"/>
                    <a:lumOff val="60000"/>
                  </a:schemeClr>
                </a:solidFill>
              </a:rPr>
              <a:t>Chapter 4: Endocrine, Nutritional, and Metabolic Diseases (E00-E89</a:t>
            </a:r>
            <a:r>
              <a:rPr lang="en-US" b="1" dirty="0">
                <a:solidFill>
                  <a:schemeClr val="accent1">
                    <a:lumMod val="40000"/>
                    <a:lumOff val="60000"/>
                  </a:schemeClr>
                </a:solidFill>
              </a:rPr>
              <a:t>) </a:t>
            </a:r>
          </a:p>
        </p:txBody>
      </p:sp>
    </p:spTree>
    <p:extLst>
      <p:ext uri="{BB962C8B-B14F-4D97-AF65-F5344CB8AC3E}">
        <p14:creationId xmlns:p14="http://schemas.microsoft.com/office/powerpoint/2010/main" xmlns="" val="3093457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466823542"/>
              </p:ext>
            </p:extLst>
          </p:nvPr>
        </p:nvGraphicFramePr>
        <p:xfrm>
          <a:off x="152400" y="533400"/>
          <a:ext cx="88392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28600" y="304800"/>
            <a:ext cx="8534400" cy="523220"/>
          </a:xfrm>
          <a:prstGeom prst="rect">
            <a:avLst/>
          </a:prstGeom>
          <a:noFill/>
        </p:spPr>
        <p:txBody>
          <a:bodyPr wrap="square" rtlCol="0">
            <a:spAutoFit/>
          </a:bodyPr>
          <a:lstStyle/>
          <a:p>
            <a:r>
              <a:rPr lang="en-US" sz="2800" i="1" dirty="0" smtClean="0"/>
              <a:t>Patient presents with diabetic retinopathy, DM type II.</a:t>
            </a:r>
            <a:endParaRPr lang="en-US" sz="2800" i="1" dirty="0"/>
          </a:p>
        </p:txBody>
      </p:sp>
    </p:spTree>
    <p:extLst>
      <p:ext uri="{BB962C8B-B14F-4D97-AF65-F5344CB8AC3E}">
        <p14:creationId xmlns:p14="http://schemas.microsoft.com/office/powerpoint/2010/main" xmlns="" val="3669271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133601"/>
            <a:ext cx="4419600" cy="4038600"/>
          </a:xfrm>
        </p:spPr>
        <p:txBody>
          <a:bodyPr>
            <a:normAutofit/>
          </a:bodyPr>
          <a:lstStyle/>
          <a:p>
            <a:pPr marL="1314450" lvl="2" indent="-514350">
              <a:buFont typeface="+mj-lt"/>
              <a:buAutoNum type="alphaUcPeriod"/>
            </a:pPr>
            <a:r>
              <a:rPr lang="en-US" sz="2800" dirty="0"/>
              <a:t>UTI</a:t>
            </a:r>
          </a:p>
          <a:p>
            <a:pPr marL="1314450" lvl="2" indent="-514350">
              <a:buFont typeface="+mj-lt"/>
              <a:buAutoNum type="alphaUcPeriod"/>
            </a:pPr>
            <a:r>
              <a:rPr lang="en-US" sz="2800" dirty="0"/>
              <a:t>Sepsis</a:t>
            </a:r>
          </a:p>
          <a:p>
            <a:pPr marL="1314450" lvl="2" indent="-514350">
              <a:buFont typeface="+mj-lt"/>
              <a:buAutoNum type="alphaUcPeriod"/>
            </a:pPr>
            <a:r>
              <a:rPr lang="en-US" sz="2800" dirty="0"/>
              <a:t>Septicemia</a:t>
            </a:r>
          </a:p>
          <a:p>
            <a:pPr marL="1314450" lvl="2" indent="-514350">
              <a:buFont typeface="+mj-lt"/>
              <a:buAutoNum type="alphaUcPeriod"/>
            </a:pPr>
            <a:r>
              <a:rPr lang="en-US" sz="2800" dirty="0"/>
              <a:t>None of the above</a:t>
            </a:r>
          </a:p>
        </p:txBody>
      </p:sp>
      <p:sp>
        <p:nvSpPr>
          <p:cNvPr id="3" name="Rectangle 2" descr="In ICD-10-CM, the default code for urosepsis is:&#10;"/>
          <p:cNvSpPr/>
          <p:nvPr/>
        </p:nvSpPr>
        <p:spPr>
          <a:xfrm>
            <a:off x="457200" y="1414790"/>
            <a:ext cx="8153400" cy="584775"/>
          </a:xfrm>
          <a:prstGeom prst="rect">
            <a:avLst/>
          </a:prstGeom>
        </p:spPr>
        <p:txBody>
          <a:bodyPr wrap="square">
            <a:spAutoFit/>
          </a:bodyPr>
          <a:lstStyle/>
          <a:p>
            <a:r>
              <a:rPr lang="en-US" sz="3200" dirty="0"/>
              <a:t>In ICD-10-CM, the default code for urosepsis is:</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38892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133601"/>
            <a:ext cx="4419600" cy="4038600"/>
          </a:xfrm>
        </p:spPr>
        <p:txBody>
          <a:bodyPr>
            <a:normAutofit/>
          </a:bodyPr>
          <a:lstStyle/>
          <a:p>
            <a:pPr marL="1314450" lvl="2" indent="-514350">
              <a:buFont typeface="+mj-lt"/>
              <a:buAutoNum type="alphaUcPeriod"/>
            </a:pPr>
            <a:r>
              <a:rPr lang="en-US" sz="2800" dirty="0"/>
              <a:t>UTI</a:t>
            </a:r>
          </a:p>
          <a:p>
            <a:pPr marL="1314450" lvl="2" indent="-514350">
              <a:buFont typeface="+mj-lt"/>
              <a:buAutoNum type="alphaUcPeriod"/>
            </a:pPr>
            <a:r>
              <a:rPr lang="en-US" sz="2800" dirty="0"/>
              <a:t>Sepsis</a:t>
            </a:r>
          </a:p>
          <a:p>
            <a:pPr marL="1314450" lvl="2" indent="-514350">
              <a:buFont typeface="+mj-lt"/>
              <a:buAutoNum type="alphaUcPeriod"/>
            </a:pPr>
            <a:r>
              <a:rPr lang="en-US" sz="2800" dirty="0"/>
              <a:t>Septicemia</a:t>
            </a:r>
          </a:p>
          <a:p>
            <a:pPr marL="1314450" lvl="2" indent="-514350">
              <a:buFont typeface="+mj-lt"/>
              <a:buAutoNum type="alphaUcPeriod"/>
            </a:pPr>
            <a:r>
              <a:rPr lang="en-US" sz="2800" dirty="0"/>
              <a:t>None of the above</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74271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245045620"/>
              </p:ext>
            </p:extLst>
          </p:nvPr>
        </p:nvGraphicFramePr>
        <p:xfrm>
          <a:off x="5486400" y="1371600"/>
          <a:ext cx="3429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Daily newpaper, Changes Ahead as headline"/>
          <p:cNvPicPr>
            <a:picLocks noChangeAspect="1"/>
          </p:cNvPicPr>
          <p:nvPr/>
        </p:nvPicPr>
        <p:blipFill rotWithShape="1">
          <a:blip r:embed="rId8" cstate="print">
            <a:extLst>
              <a:ext uri="{BEBA8EAE-BF5A-486C-A8C5-ECC9F3942E4B}">
                <a14:imgProps xmlns:a14="http://schemas.microsoft.com/office/drawing/2010/main" xmlns="">
                  <a14:imgLayer r:embed="rId9">
                    <a14:imgEffect>
                      <a14:backgroundRemoval t="2099" b="91604" l="10000" r="93500">
                        <a14:foregroundMark x1="43600" y1="84558" x2="43600" y2="84558"/>
                        <a14:foregroundMark x1="33200" y1="90555" x2="33200" y2="90555"/>
                        <a14:foregroundMark x1="31000" y1="87556" x2="31000" y2="87556"/>
                        <a14:foregroundMark x1="31000" y1="85757" x2="31000" y2="85757"/>
                        <a14:foregroundMark x1="29500" y1="83958" x2="29500" y2="83958"/>
                        <a14:foregroundMark x1="29300" y1="85457" x2="29300" y2="85457"/>
                        <a14:foregroundMark x1="31500" y1="88306" x2="31500" y2="88306"/>
                        <a14:foregroundMark x1="36600" y1="88756" x2="36600" y2="88756"/>
                        <a14:foregroundMark x1="23700" y1="17091" x2="23700" y2="17091"/>
                        <a14:foregroundMark x1="30000" y1="16792" x2="30000" y2="16792"/>
                        <a14:foregroundMark x1="34000" y1="16342" x2="34000" y2="16342"/>
                        <a14:foregroundMark x1="34000" y1="13493" x2="34000" y2="13493"/>
                        <a14:foregroundMark x1="38100" y1="13343" x2="38100" y2="13343"/>
                        <a14:foregroundMark x1="36200" y1="13493" x2="36200" y2="13493"/>
                        <a14:foregroundMark x1="39900" y1="13343" x2="39900" y2="13343"/>
                        <a14:foregroundMark x1="42800" y1="12594" x2="42800" y2="12594"/>
                        <a14:foregroundMark x1="44000" y1="12294" x2="44000" y2="12294"/>
                        <a14:foregroundMark x1="46200" y1="11544" x2="46200" y2="11544"/>
                        <a14:foregroundMark x1="49000" y1="11094" x2="49000" y2="11094"/>
                        <a14:foregroundMark x1="50000" y1="10495" x2="50000" y2="10495"/>
                        <a14:foregroundMark x1="52000" y1="14093" x2="52000" y2="14093"/>
                        <a14:foregroundMark x1="45800" y1="16792" x2="45800" y2="16792"/>
                        <a14:foregroundMark x1="44600" y1="13343" x2="44600" y2="13343"/>
                        <a14:foregroundMark x1="49700" y1="13793" x2="49700" y2="13793"/>
                        <a14:foregroundMark x1="52400" y1="10495" x2="52400" y2="10495"/>
                        <a14:foregroundMark x1="56400" y1="7496" x2="56400" y2="7496"/>
                        <a14:foregroundMark x1="60500" y1="7046" x2="60500" y2="7046"/>
                        <a14:foregroundMark x1="66200" y1="8996" x2="66200" y2="8996"/>
                        <a14:foregroundMark x1="66500" y1="15892" x2="66500" y2="15892"/>
                        <a14:foregroundMark x1="57100" y1="10045" x2="57100" y2="10045"/>
                        <a14:foregroundMark x1="62200" y1="9295" x2="62200" y2="9295"/>
                        <a14:foregroundMark x1="61000" y1="11994" x2="61000" y2="11994"/>
                        <a14:foregroundMark x1="63700" y1="10795" x2="63700" y2="10795"/>
                        <a14:foregroundMark x1="53900" y1="9745" x2="53900" y2="9745"/>
                        <a14:foregroundMark x1="67900" y1="7046" x2="67900" y2="7046"/>
                        <a14:foregroundMark x1="70100" y1="9295" x2="70100" y2="9295"/>
                        <a14:foregroundMark x1="71900" y1="13793" x2="71900" y2="13793"/>
                        <a14:foregroundMark x1="72800" y1="15292" x2="72800" y2="15292"/>
                        <a14:foregroundMark x1="82400" y1="58471" x2="82400" y2="58471"/>
                        <a14:foregroundMark x1="53200" y1="78711" x2="53200" y2="78711"/>
                        <a14:foregroundMark x1="58100" y1="5997" x2="58100" y2="5997"/>
                        <a14:foregroundMark x1="50200" y1="7196" x2="50200" y2="7196"/>
                        <a14:foregroundMark x1="65400" y1="3898" x2="65400" y2="3898"/>
                        <a14:foregroundMark x1="42900" y1="11694" x2="43300" y2="11994"/>
                        <a14:foregroundMark x1="46600" y1="9745" x2="46600" y2="9745"/>
                        <a14:foregroundMark x1="48000" y1="8846" x2="48000" y2="8846"/>
                        <a14:foregroundMark x1="49400" y1="7646" x2="49400" y2="7646"/>
                        <a14:foregroundMark x1="32400" y1="11994" x2="32400" y2="11994"/>
                        <a14:foregroundMark x1="31500" y1="11244" x2="31500" y2="11244"/>
                        <a14:foregroundMark x1="40000" y1="11844" x2="40000" y2="11844"/>
                        <a14:foregroundMark x1="41400" y1="10495" x2="41400" y2="10495"/>
                        <a14:foregroundMark x1="39400" y1="10795" x2="39400" y2="10795"/>
                        <a14:foregroundMark x1="37700" y1="10345" x2="37700" y2="10345"/>
                        <a14:foregroundMark x1="45300" y1="8396" x2="45300" y2="8396"/>
                        <a14:foregroundMark x1="43000" y1="8996" x2="43000" y2="8996"/>
                        <a14:backgroundMark x1="19500" y1="61019" x2="19500" y2="61019"/>
                        <a14:backgroundMark x1="22700" y1="70915" x2="22700" y2="70915"/>
                        <a14:backgroundMark x1="42100" y1="1499" x2="42100" y2="1499"/>
                        <a14:backgroundMark x1="50500" y1="450" x2="50500" y2="450"/>
                        <a14:backgroundMark x1="53700" y1="600" x2="54200" y2="600"/>
                        <a14:backgroundMark x1="55200" y1="4948" x2="55200" y2="4948"/>
                        <a14:backgroundMark x1="58300" y1="1199" x2="58300" y2="1199"/>
                        <a14:backgroundMark x1="61100" y1="1949" x2="61100" y2="1949"/>
                      </a14:backgroundRemoval>
                    </a14:imgEffect>
                  </a14:imgLayer>
                </a14:imgProps>
              </a:ext>
              <a:ext uri="{28A0092B-C50C-407E-A947-70E740481C1C}">
                <a14:useLocalDpi xmlns:a14="http://schemas.microsoft.com/office/drawing/2010/main" xmlns="" val="0"/>
              </a:ext>
            </a:extLst>
          </a:blip>
          <a:srcRect l="10966" t="1945" r="8186" b="5172"/>
          <a:stretch/>
        </p:blipFill>
        <p:spPr>
          <a:xfrm rot="19984323">
            <a:off x="427354" y="1965300"/>
            <a:ext cx="4859559" cy="372379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457200" y="0"/>
            <a:ext cx="8229600" cy="1143000"/>
          </a:xfrm>
        </p:spPr>
        <p:txBody>
          <a:bodyPr/>
          <a:lstStyle/>
          <a:p>
            <a:r>
              <a:rPr lang="en-US" b="1" dirty="0" smtClean="0">
                <a:solidFill>
                  <a:srgbClr val="CCECFF"/>
                </a:solidFill>
              </a:rPr>
              <a:t>Other Significant Changes</a:t>
            </a:r>
            <a:endParaRPr lang="en-US" b="1" dirty="0">
              <a:solidFill>
                <a:srgbClr val="CCECFF"/>
              </a:solidFill>
            </a:endParaRPr>
          </a:p>
        </p:txBody>
      </p:sp>
    </p:spTree>
    <p:extLst>
      <p:ext uri="{BB962C8B-B14F-4D97-AF65-F5344CB8AC3E}">
        <p14:creationId xmlns:p14="http://schemas.microsoft.com/office/powerpoint/2010/main" xmlns="" val="3790651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268839546"/>
              </p:ext>
            </p:extLst>
          </p:nvPr>
        </p:nvGraphicFramePr>
        <p:xfrm>
          <a:off x="152400" y="1447800"/>
          <a:ext cx="8839200" cy="5257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descr="Patient has uncontrolled diabetic nephropathy.  Diabetes is due to chronic pancreatitis.&#10;"/>
          <p:cNvSpPr txBox="1"/>
          <p:nvPr/>
        </p:nvSpPr>
        <p:spPr>
          <a:xfrm>
            <a:off x="228600" y="457200"/>
            <a:ext cx="8534400" cy="954107"/>
          </a:xfrm>
          <a:prstGeom prst="rect">
            <a:avLst/>
          </a:prstGeom>
          <a:noFill/>
        </p:spPr>
        <p:txBody>
          <a:bodyPr wrap="square" rtlCol="0">
            <a:spAutoFit/>
          </a:bodyPr>
          <a:lstStyle/>
          <a:p>
            <a:r>
              <a:rPr lang="en-US" sz="2800" i="1" dirty="0" smtClean="0"/>
              <a:t>Patient has uncontrolled diabetic nephropathy.  Diabetes is due to chronic pancreatitis.</a:t>
            </a:r>
            <a:endParaRPr lang="en-US" sz="2800" i="1" dirty="0"/>
          </a:p>
        </p:txBody>
      </p:sp>
    </p:spTree>
    <p:extLst>
      <p:ext uri="{BB962C8B-B14F-4D97-AF65-F5344CB8AC3E}">
        <p14:creationId xmlns:p14="http://schemas.microsoft.com/office/powerpoint/2010/main" xmlns="" val="1564691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AHIMA ICD-10-CM Coder Training Manual, page 101&#10;"/>
          <p:cNvSpPr txBox="1"/>
          <p:nvPr/>
        </p:nvSpPr>
        <p:spPr>
          <a:xfrm>
            <a:off x="3124200" y="6305490"/>
            <a:ext cx="5943600" cy="400110"/>
          </a:xfrm>
          <a:prstGeom prst="rect">
            <a:avLst/>
          </a:prstGeom>
          <a:noFill/>
        </p:spPr>
        <p:txBody>
          <a:bodyPr wrap="square" rtlCol="0">
            <a:spAutoFit/>
          </a:bodyPr>
          <a:lstStyle/>
          <a:p>
            <a:pPr algn="r"/>
            <a:r>
              <a:rPr lang="en-US" sz="2000" dirty="0"/>
              <a:t>AHIMA </a:t>
            </a:r>
            <a:r>
              <a:rPr lang="en-US" sz="2000" dirty="0" smtClean="0"/>
              <a:t>ICD-10-CM Coder Training Manual, </a:t>
            </a:r>
            <a:r>
              <a:rPr lang="en-US" sz="2000" dirty="0"/>
              <a:t>page </a:t>
            </a:r>
            <a:r>
              <a:rPr lang="en-US" sz="2000" dirty="0" smtClean="0"/>
              <a:t>101</a:t>
            </a:r>
            <a:endParaRPr lang="en-US" sz="2000" dirty="0"/>
          </a:p>
        </p:txBody>
      </p:sp>
      <p:pic>
        <p:nvPicPr>
          <p:cNvPr id="5" name="Picture 4" descr="opthamologist giving a patient an eye exam"/>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29150" y="2490354"/>
            <a:ext cx="4286250" cy="2858929"/>
          </a:xfrm>
          <a:prstGeom prst="rect">
            <a:avLst/>
          </a:prstGeom>
          <a:ln>
            <a:noFill/>
          </a:ln>
          <a:effectLst>
            <a:outerShdw blurRad="292100" dist="139700" dir="2700000" algn="tl" rotWithShape="0">
              <a:srgbClr val="333333">
                <a:alpha val="65000"/>
              </a:srgbClr>
            </a:outerShdw>
          </a:effectLst>
        </p:spPr>
      </p:pic>
      <p:sp>
        <p:nvSpPr>
          <p:cNvPr id="3" name="Rectangle 2" descr="&quot; &quot;"/>
          <p:cNvSpPr/>
          <p:nvPr/>
        </p:nvSpPr>
        <p:spPr>
          <a:xfrm>
            <a:off x="4629150" y="2476500"/>
            <a:ext cx="4286250" cy="2857500"/>
          </a:xfrm>
          <a:prstGeom prst="rect">
            <a:avLst/>
          </a:prstGeom>
          <a:noFill/>
          <a:ln w="76200"/>
          <a:effectLst>
            <a:outerShdw blurRad="50800" dist="38100" algn="l" rotWithShape="0">
              <a:prstClr val="black">
                <a:alpha val="40000"/>
              </a:prstClr>
            </a:outerShdw>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 name="Rounded Rectangle 7" descr="Patient is being seen for mild nonproliferative diabetic retinopathy with macular edema.  He has type 2 diabetes and takes insulin on a daily basis.  He also has a diabetic cataract in his right eye.  What is the correct diagnosis code(s)?&#10;"/>
          <p:cNvSpPr/>
          <p:nvPr/>
        </p:nvSpPr>
        <p:spPr>
          <a:xfrm>
            <a:off x="152400" y="1562100"/>
            <a:ext cx="4343400" cy="4572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lvl="0" algn="ctr"/>
            <a:r>
              <a:rPr lang="en-US" sz="2800" dirty="0"/>
              <a:t>Patient is being seen for mild </a:t>
            </a:r>
            <a:r>
              <a:rPr lang="en-US" sz="2800" dirty="0">
                <a:solidFill>
                  <a:schemeClr val="tx1"/>
                </a:solidFill>
              </a:rPr>
              <a:t>nonproliferative diabetic retinopathy </a:t>
            </a:r>
            <a:r>
              <a:rPr lang="en-US" sz="2800" dirty="0"/>
              <a:t>with </a:t>
            </a:r>
            <a:r>
              <a:rPr lang="en-US" sz="2800" dirty="0">
                <a:solidFill>
                  <a:schemeClr val="tx1"/>
                </a:solidFill>
              </a:rPr>
              <a:t>macular edema</a:t>
            </a:r>
            <a:r>
              <a:rPr lang="en-US" sz="2800" dirty="0"/>
              <a:t>.  He has type 2 diabetes and takes </a:t>
            </a:r>
            <a:r>
              <a:rPr lang="en-US" sz="2800" dirty="0">
                <a:solidFill>
                  <a:schemeClr val="tx1"/>
                </a:solidFill>
              </a:rPr>
              <a:t>insulin on a daily basis</a:t>
            </a:r>
            <a:r>
              <a:rPr lang="en-US" sz="2800" dirty="0"/>
              <a:t>.  He also has a </a:t>
            </a:r>
            <a:r>
              <a:rPr lang="en-US" sz="2800" dirty="0">
                <a:solidFill>
                  <a:schemeClr val="tx1"/>
                </a:solidFill>
              </a:rPr>
              <a:t>diabetic cataract</a:t>
            </a:r>
            <a:r>
              <a:rPr lang="en-US" sz="2800" dirty="0"/>
              <a:t> in his right eye.  </a:t>
            </a:r>
            <a:r>
              <a:rPr lang="en-US" sz="2800" b="1" dirty="0"/>
              <a:t>What is the correct diagnosis code(s)?</a:t>
            </a:r>
          </a:p>
        </p:txBody>
      </p:sp>
      <p:sp>
        <p:nvSpPr>
          <p:cNvPr id="2" name="Title 1"/>
          <p:cNvSpPr>
            <a:spLocks noGrp="1"/>
          </p:cNvSpPr>
          <p:nvPr>
            <p:ph type="title"/>
          </p:nvPr>
        </p:nvSpPr>
        <p:spPr/>
        <p:txBody>
          <a:bodyPr>
            <a:normAutofit/>
          </a:bodyPr>
          <a:lstStyle/>
          <a:p>
            <a:r>
              <a:rPr lang="en-US" b="1" dirty="0" smtClean="0">
                <a:solidFill>
                  <a:schemeClr val="accent6">
                    <a:lumMod val="20000"/>
                    <a:lumOff val="80000"/>
                  </a:schemeClr>
                </a:solidFill>
              </a:rPr>
              <a:t>Coding Case 1.25</a:t>
            </a:r>
            <a:endParaRPr lang="en-US" b="1" dirty="0">
              <a:solidFill>
                <a:schemeClr val="accent6">
                  <a:lumMod val="20000"/>
                  <a:lumOff val="80000"/>
                </a:schemeClr>
              </a:solidFill>
            </a:endParaRPr>
          </a:p>
        </p:txBody>
      </p:sp>
    </p:spTree>
    <p:extLst>
      <p:ext uri="{BB962C8B-B14F-4D97-AF65-F5344CB8AC3E}">
        <p14:creationId xmlns:p14="http://schemas.microsoft.com/office/powerpoint/2010/main" xmlns="" val="1642094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2528735569"/>
              </p:ext>
            </p:extLst>
          </p:nvPr>
        </p:nvGraphicFramePr>
        <p:xfrm>
          <a:off x="304800" y="914400"/>
          <a:ext cx="86106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0"/>
            <a:ext cx="8229600" cy="1143000"/>
          </a:xfrm>
        </p:spPr>
        <p:txBody>
          <a:bodyPr/>
          <a:lstStyle/>
          <a:p>
            <a:r>
              <a:rPr lang="en-US" b="1" dirty="0" smtClean="0">
                <a:solidFill>
                  <a:schemeClr val="accent5">
                    <a:lumMod val="20000"/>
                    <a:lumOff val="80000"/>
                  </a:schemeClr>
                </a:solidFill>
              </a:rPr>
              <a:t>Answer/Rationale</a:t>
            </a:r>
            <a:endParaRPr lang="en-US" b="1" dirty="0">
              <a:solidFill>
                <a:schemeClr val="accent5">
                  <a:lumMod val="20000"/>
                  <a:lumOff val="80000"/>
                </a:schemeClr>
              </a:solidFill>
            </a:endParaRPr>
          </a:p>
        </p:txBody>
      </p:sp>
    </p:spTree>
    <p:extLst>
      <p:ext uri="{BB962C8B-B14F-4D97-AF65-F5344CB8AC3E}">
        <p14:creationId xmlns:p14="http://schemas.microsoft.com/office/powerpoint/2010/main" xmlns="" val="568812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AHIMA ICD-10-CM Coder Training Manual, page 103&#10;"/>
          <p:cNvSpPr txBox="1"/>
          <p:nvPr/>
        </p:nvSpPr>
        <p:spPr>
          <a:xfrm>
            <a:off x="3276600" y="6229290"/>
            <a:ext cx="5791200" cy="400110"/>
          </a:xfrm>
          <a:prstGeom prst="rect">
            <a:avLst/>
          </a:prstGeom>
          <a:noFill/>
        </p:spPr>
        <p:txBody>
          <a:bodyPr wrap="square" rtlCol="0">
            <a:spAutoFit/>
          </a:bodyPr>
          <a:lstStyle/>
          <a:p>
            <a:pPr algn="r"/>
            <a:r>
              <a:rPr lang="en-US" sz="2000" dirty="0"/>
              <a:t>AHIMA </a:t>
            </a:r>
            <a:r>
              <a:rPr lang="en-US" sz="2000" dirty="0" smtClean="0"/>
              <a:t>ICD-10-CM Coder Training Manual, </a:t>
            </a:r>
            <a:r>
              <a:rPr lang="en-US" sz="2000" dirty="0"/>
              <a:t>page </a:t>
            </a:r>
            <a:r>
              <a:rPr lang="en-US" sz="2000" dirty="0" smtClean="0"/>
              <a:t>103</a:t>
            </a:r>
            <a:endParaRPr lang="en-US" sz="2000" dirty="0"/>
          </a:p>
        </p:txBody>
      </p:sp>
      <p:graphicFrame>
        <p:nvGraphicFramePr>
          <p:cNvPr id="3" name="Diagram 2"/>
          <p:cNvGraphicFramePr/>
          <p:nvPr>
            <p:extLst>
              <p:ext uri="{D42A27DB-BD31-4B8C-83A1-F6EECF244321}">
                <p14:modId xmlns:p14="http://schemas.microsoft.com/office/powerpoint/2010/main" xmlns="" val="3899607915"/>
              </p:ext>
            </p:extLst>
          </p:nvPr>
        </p:nvGraphicFramePr>
        <p:xfrm>
          <a:off x="152400" y="457201"/>
          <a:ext cx="8915400" cy="6189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0"/>
            <a:ext cx="8229600" cy="1143000"/>
          </a:xfrm>
        </p:spPr>
        <p:txBody>
          <a:bodyPr>
            <a:normAutofit/>
          </a:bodyPr>
          <a:lstStyle/>
          <a:p>
            <a:r>
              <a:rPr lang="en-US" b="1" dirty="0" smtClean="0">
                <a:solidFill>
                  <a:schemeClr val="accent6">
                    <a:lumMod val="20000"/>
                    <a:lumOff val="80000"/>
                  </a:schemeClr>
                </a:solidFill>
              </a:rPr>
              <a:t>Coding Case 1.34</a:t>
            </a:r>
            <a:endParaRPr lang="en-US" b="1" dirty="0">
              <a:solidFill>
                <a:schemeClr val="accent6">
                  <a:lumMod val="20000"/>
                  <a:lumOff val="80000"/>
                </a:schemeClr>
              </a:solidFill>
            </a:endParaRPr>
          </a:p>
        </p:txBody>
      </p:sp>
    </p:spTree>
    <p:extLst>
      <p:ext uri="{BB962C8B-B14F-4D97-AF65-F5344CB8AC3E}">
        <p14:creationId xmlns:p14="http://schemas.microsoft.com/office/powerpoint/2010/main" xmlns="" val="22570936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3195657116"/>
              </p:ext>
            </p:extLst>
          </p:nvPr>
        </p:nvGraphicFramePr>
        <p:xfrm>
          <a:off x="-76200" y="762000"/>
          <a:ext cx="91440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0"/>
            <a:ext cx="8229600" cy="1143000"/>
          </a:xfrm>
        </p:spPr>
        <p:txBody>
          <a:bodyPr/>
          <a:lstStyle/>
          <a:p>
            <a:r>
              <a:rPr lang="en-US" b="1" dirty="0" smtClean="0">
                <a:solidFill>
                  <a:schemeClr val="accent5">
                    <a:lumMod val="20000"/>
                    <a:lumOff val="80000"/>
                  </a:schemeClr>
                </a:solidFill>
              </a:rPr>
              <a:t>Answer/Rationale</a:t>
            </a:r>
            <a:endParaRPr lang="en-US" b="1" dirty="0">
              <a:solidFill>
                <a:schemeClr val="accent5">
                  <a:lumMod val="20000"/>
                  <a:lumOff val="80000"/>
                </a:schemeClr>
              </a:solidFill>
            </a:endParaRPr>
          </a:p>
        </p:txBody>
      </p:sp>
    </p:spTree>
    <p:extLst>
      <p:ext uri="{BB962C8B-B14F-4D97-AF65-F5344CB8AC3E}">
        <p14:creationId xmlns:p14="http://schemas.microsoft.com/office/powerpoint/2010/main" xmlns="" val="2376856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alpha val="72000"/>
          </a:schemeClr>
        </a:solidFill>
        <a:effectLst/>
      </p:bgPr>
    </p:bg>
    <p:spTree>
      <p:nvGrpSpPr>
        <p:cNvPr id="1" name=""/>
        <p:cNvGrpSpPr/>
        <p:nvPr/>
      </p:nvGrpSpPr>
      <p:grpSpPr>
        <a:xfrm>
          <a:off x="0" y="0"/>
          <a:ext cx="0" cy="0"/>
          <a:chOff x="0" y="0"/>
          <a:chExt cx="0" cy="0"/>
        </a:xfrm>
      </p:grpSpPr>
      <p:pic>
        <p:nvPicPr>
          <p:cNvPr id="3" name="Picture 2" descr="7 3-D blocks in a circle"/>
          <p:cNvPicPr>
            <a:picLocks noChangeAspect="1"/>
          </p:cNvPicPr>
          <p:nvPr/>
        </p:nvPicPr>
        <p:blipFill rotWithShape="1">
          <a:blip r:embed="rId3" cstate="print">
            <a:extLst>
              <a:ext uri="{28A0092B-C50C-407E-A947-70E740481C1C}">
                <a14:useLocalDpi xmlns:a14="http://schemas.microsoft.com/office/drawing/2010/main" xmlns="" val="0"/>
              </a:ext>
            </a:extLst>
          </a:blip>
          <a:srcRect l="5230" t="4879" r="5230" b="16940"/>
          <a:stretch/>
        </p:blipFill>
        <p:spPr>
          <a:xfrm>
            <a:off x="-20472" y="1653"/>
            <a:ext cx="9144000" cy="6868237"/>
          </a:xfrm>
          <a:prstGeom prst="rect">
            <a:avLst/>
          </a:prstGeom>
        </p:spPr>
      </p:pic>
      <p:sp>
        <p:nvSpPr>
          <p:cNvPr id="6" name="TextBox 5" descr="A15-A19&#10;Tuberculosis&#10;"/>
          <p:cNvSpPr txBox="1"/>
          <p:nvPr/>
        </p:nvSpPr>
        <p:spPr>
          <a:xfrm rot="19351966">
            <a:off x="534536" y="1806600"/>
            <a:ext cx="1790925" cy="861774"/>
          </a:xfrm>
          <a:prstGeom prst="rect">
            <a:avLst/>
          </a:prstGeom>
          <a:noFill/>
        </p:spPr>
        <p:txBody>
          <a:bodyPr wrap="square" rtlCol="0">
            <a:spAutoFit/>
          </a:bodyPr>
          <a:lstStyle/>
          <a:p>
            <a:pPr algn="ctr"/>
            <a:r>
              <a:rPr lang="en-US" sz="2500" dirty="0" smtClean="0">
                <a:effectLst>
                  <a:outerShdw blurRad="38100" dist="38100" dir="2700000" algn="tl">
                    <a:srgbClr val="000000">
                      <a:alpha val="43137"/>
                    </a:srgbClr>
                  </a:outerShdw>
                </a:effectLst>
              </a:rPr>
              <a:t>A15-A19</a:t>
            </a:r>
          </a:p>
          <a:p>
            <a:pPr algn="ctr"/>
            <a:r>
              <a:rPr lang="en-US" sz="2500" dirty="0" smtClean="0">
                <a:effectLst>
                  <a:outerShdw blurRad="38100" dist="38100" dir="2700000" algn="tl">
                    <a:srgbClr val="000000">
                      <a:alpha val="43137"/>
                    </a:srgbClr>
                  </a:outerShdw>
                </a:effectLst>
              </a:rPr>
              <a:t>Tuberculosis</a:t>
            </a:r>
            <a:endParaRPr lang="en-US" sz="2500" dirty="0">
              <a:effectLst>
                <a:outerShdw blurRad="38100" dist="38100" dir="2700000" algn="tl">
                  <a:srgbClr val="000000">
                    <a:alpha val="43137"/>
                  </a:srgbClr>
                </a:outerShdw>
              </a:effectLst>
            </a:endParaRPr>
          </a:p>
        </p:txBody>
      </p:sp>
      <p:sp>
        <p:nvSpPr>
          <p:cNvPr id="4" name="TextBox 3" descr="A00-A09&#10;Intestinal Infectious diseases&#10;"/>
          <p:cNvSpPr txBox="1"/>
          <p:nvPr/>
        </p:nvSpPr>
        <p:spPr>
          <a:xfrm>
            <a:off x="323245" y="3733800"/>
            <a:ext cx="1918666" cy="1631216"/>
          </a:xfrm>
          <a:prstGeom prst="rect">
            <a:avLst/>
          </a:prstGeom>
          <a:noFill/>
        </p:spPr>
        <p:txBody>
          <a:bodyPr wrap="square" rtlCol="0">
            <a:spAutoFit/>
          </a:bodyPr>
          <a:lstStyle/>
          <a:p>
            <a:pPr algn="ctr"/>
            <a:r>
              <a:rPr lang="en-US" sz="2500" dirty="0" smtClean="0">
                <a:effectLst>
                  <a:outerShdw blurRad="38100" dist="38100" dir="2700000" algn="tl">
                    <a:srgbClr val="000000">
                      <a:alpha val="43137"/>
                    </a:srgbClr>
                  </a:outerShdw>
                </a:effectLst>
              </a:rPr>
              <a:t>A00-A09</a:t>
            </a:r>
          </a:p>
          <a:p>
            <a:pPr algn="ctr"/>
            <a:r>
              <a:rPr lang="en-US" sz="2500" dirty="0" smtClean="0">
                <a:effectLst>
                  <a:outerShdw blurRad="38100" dist="38100" dir="2700000" algn="tl">
                    <a:srgbClr val="000000">
                      <a:alpha val="43137"/>
                    </a:srgbClr>
                  </a:outerShdw>
                </a:effectLst>
              </a:rPr>
              <a:t>Intestinal Infectious diseases</a:t>
            </a:r>
            <a:endParaRPr lang="en-US" sz="2500" dirty="0">
              <a:effectLst>
                <a:outerShdw blurRad="38100" dist="38100" dir="2700000" algn="tl">
                  <a:srgbClr val="000000">
                    <a:alpha val="43137"/>
                  </a:srgbClr>
                </a:outerShdw>
              </a:effectLst>
            </a:endParaRPr>
          </a:p>
        </p:txBody>
      </p:sp>
      <p:sp>
        <p:nvSpPr>
          <p:cNvPr id="11" name="TextBox 10" descr="A70-A74&#10;Other diseases caused by chlamidiae&#10;"/>
          <p:cNvSpPr txBox="1"/>
          <p:nvPr/>
        </p:nvSpPr>
        <p:spPr>
          <a:xfrm rot="1880450">
            <a:off x="2417766" y="5294753"/>
            <a:ext cx="2305922" cy="1446550"/>
          </a:xfrm>
          <a:prstGeom prst="rect">
            <a:avLst/>
          </a:prstGeom>
          <a:noFill/>
        </p:spPr>
        <p:txBody>
          <a:bodyPr wrap="square" rtlCol="0">
            <a:spAutoFit/>
          </a:bodyPr>
          <a:lstStyle/>
          <a:p>
            <a:pPr algn="ctr"/>
            <a:r>
              <a:rPr lang="en-US" sz="2200" dirty="0" smtClean="0">
                <a:effectLst>
                  <a:outerShdw blurRad="38100" dist="38100" dir="2700000" algn="tl">
                    <a:srgbClr val="000000">
                      <a:alpha val="43137"/>
                    </a:srgbClr>
                  </a:outerShdw>
                </a:effectLst>
              </a:rPr>
              <a:t>A70-A74</a:t>
            </a:r>
          </a:p>
          <a:p>
            <a:pPr algn="ctr"/>
            <a:r>
              <a:rPr lang="en-US" sz="2200" dirty="0" smtClean="0">
                <a:effectLst>
                  <a:outerShdw blurRad="38100" dist="38100" dir="2700000" algn="tl">
                    <a:srgbClr val="000000">
                      <a:alpha val="43137"/>
                    </a:srgbClr>
                  </a:outerShdw>
                </a:effectLst>
              </a:rPr>
              <a:t>Other diseases caused by chlamidiae</a:t>
            </a:r>
            <a:endParaRPr lang="en-US" sz="2200" dirty="0">
              <a:effectLst>
                <a:outerShdw blurRad="38100" dist="38100" dir="2700000" algn="tl">
                  <a:srgbClr val="000000">
                    <a:alpha val="43137"/>
                  </a:srgbClr>
                </a:outerShdw>
              </a:effectLst>
            </a:endParaRPr>
          </a:p>
        </p:txBody>
      </p:sp>
      <p:sp>
        <p:nvSpPr>
          <p:cNvPr id="10" name="TextBox 9" descr="A65-A69&#10;Other spirochetal diseases&#10;"/>
          <p:cNvSpPr txBox="1"/>
          <p:nvPr/>
        </p:nvSpPr>
        <p:spPr>
          <a:xfrm rot="20653961">
            <a:off x="5162048" y="4961754"/>
            <a:ext cx="2305922" cy="1631216"/>
          </a:xfrm>
          <a:prstGeom prst="rect">
            <a:avLst/>
          </a:prstGeom>
          <a:noFill/>
        </p:spPr>
        <p:txBody>
          <a:bodyPr wrap="square" rtlCol="0">
            <a:spAutoFit/>
          </a:bodyPr>
          <a:lstStyle/>
          <a:p>
            <a:pPr algn="ctr"/>
            <a:r>
              <a:rPr lang="en-US" sz="2500" dirty="0" smtClean="0">
                <a:effectLst>
                  <a:outerShdw blurRad="38100" dist="38100" dir="2700000" algn="tl">
                    <a:srgbClr val="000000">
                      <a:alpha val="43137"/>
                    </a:srgbClr>
                  </a:outerShdw>
                </a:effectLst>
              </a:rPr>
              <a:t>A65-A69</a:t>
            </a:r>
          </a:p>
          <a:p>
            <a:pPr algn="ctr"/>
            <a:r>
              <a:rPr lang="en-US" sz="2500" dirty="0" smtClean="0">
                <a:effectLst>
                  <a:outerShdw blurRad="38100" dist="38100" dir="2700000" algn="tl">
                    <a:srgbClr val="000000">
                      <a:alpha val="43137"/>
                    </a:srgbClr>
                  </a:outerShdw>
                </a:effectLst>
              </a:rPr>
              <a:t>Other spirochetal diseases</a:t>
            </a:r>
            <a:endParaRPr lang="en-US" sz="2500" dirty="0">
              <a:effectLst>
                <a:outerShdw blurRad="38100" dist="38100" dir="2700000" algn="tl">
                  <a:srgbClr val="000000">
                    <a:alpha val="43137"/>
                  </a:srgbClr>
                </a:outerShdw>
              </a:effectLst>
            </a:endParaRPr>
          </a:p>
        </p:txBody>
      </p:sp>
      <p:sp>
        <p:nvSpPr>
          <p:cNvPr id="9" name="TextBox 8" descr="A50-A64&#10;Infections w/predominantly sexual mode of transmission&#10;"/>
          <p:cNvSpPr txBox="1"/>
          <p:nvPr/>
        </p:nvSpPr>
        <p:spPr>
          <a:xfrm rot="1363843">
            <a:off x="6581134" y="2887794"/>
            <a:ext cx="2305922" cy="1862048"/>
          </a:xfrm>
          <a:prstGeom prst="rect">
            <a:avLst/>
          </a:prstGeom>
          <a:noFill/>
        </p:spPr>
        <p:txBody>
          <a:bodyPr wrap="square" rtlCol="0">
            <a:spAutoFit/>
          </a:bodyPr>
          <a:lstStyle/>
          <a:p>
            <a:pPr algn="ctr"/>
            <a:r>
              <a:rPr lang="en-US" sz="2300" dirty="0" smtClean="0">
                <a:effectLst>
                  <a:outerShdw blurRad="38100" dist="38100" dir="2700000" algn="tl">
                    <a:srgbClr val="000000">
                      <a:alpha val="43137"/>
                    </a:srgbClr>
                  </a:outerShdw>
                </a:effectLst>
              </a:rPr>
              <a:t>A50-A64</a:t>
            </a:r>
          </a:p>
          <a:p>
            <a:pPr algn="ctr"/>
            <a:r>
              <a:rPr lang="en-US" sz="2300" dirty="0" smtClean="0">
                <a:effectLst>
                  <a:outerShdw blurRad="38100" dist="38100" dir="2700000" algn="tl">
                    <a:srgbClr val="000000">
                      <a:alpha val="43137"/>
                    </a:srgbClr>
                  </a:outerShdw>
                </a:effectLst>
              </a:rPr>
              <a:t>Infections w/predominantly sexual mode of transmission</a:t>
            </a:r>
            <a:endParaRPr lang="en-US" sz="2300" dirty="0">
              <a:effectLst>
                <a:outerShdw blurRad="38100" dist="38100" dir="2700000" algn="tl">
                  <a:srgbClr val="000000">
                    <a:alpha val="43137"/>
                  </a:srgbClr>
                </a:outerShdw>
              </a:effectLst>
            </a:endParaRPr>
          </a:p>
        </p:txBody>
      </p:sp>
      <p:sp>
        <p:nvSpPr>
          <p:cNvPr id="8" name="TextBox 7" descr="A30-A49&#10;Other bacterial diseases&#10;"/>
          <p:cNvSpPr txBox="1"/>
          <p:nvPr/>
        </p:nvSpPr>
        <p:spPr>
          <a:xfrm rot="20237962">
            <a:off x="5561406" y="938316"/>
            <a:ext cx="2305922" cy="1246495"/>
          </a:xfrm>
          <a:prstGeom prst="rect">
            <a:avLst/>
          </a:prstGeom>
          <a:noFill/>
        </p:spPr>
        <p:txBody>
          <a:bodyPr wrap="square" rtlCol="0">
            <a:spAutoFit/>
          </a:bodyPr>
          <a:lstStyle/>
          <a:p>
            <a:pPr algn="ctr"/>
            <a:r>
              <a:rPr lang="en-US" sz="2500" dirty="0" smtClean="0">
                <a:effectLst>
                  <a:outerShdw blurRad="38100" dist="38100" dir="2700000" algn="tl">
                    <a:srgbClr val="000000">
                      <a:alpha val="43137"/>
                    </a:srgbClr>
                  </a:outerShdw>
                </a:effectLst>
              </a:rPr>
              <a:t>A30-A49</a:t>
            </a:r>
          </a:p>
          <a:p>
            <a:pPr algn="ctr"/>
            <a:r>
              <a:rPr lang="en-US" sz="2500" dirty="0" smtClean="0">
                <a:effectLst>
                  <a:outerShdw blurRad="38100" dist="38100" dir="2700000" algn="tl">
                    <a:srgbClr val="000000">
                      <a:alpha val="43137"/>
                    </a:srgbClr>
                  </a:outerShdw>
                </a:effectLst>
              </a:rPr>
              <a:t>Other bacterial diseases</a:t>
            </a:r>
            <a:endParaRPr lang="en-US" sz="2500" dirty="0">
              <a:effectLst>
                <a:outerShdw blurRad="38100" dist="38100" dir="2700000" algn="tl">
                  <a:srgbClr val="000000">
                    <a:alpha val="43137"/>
                  </a:srgbClr>
                </a:outerShdw>
              </a:effectLst>
            </a:endParaRPr>
          </a:p>
        </p:txBody>
      </p:sp>
      <p:sp>
        <p:nvSpPr>
          <p:cNvPr id="7" name="TextBox 6" descr="A20-A28&#10;Certain zoonotic bacterial diseases&#10;"/>
          <p:cNvSpPr txBox="1"/>
          <p:nvPr/>
        </p:nvSpPr>
        <p:spPr>
          <a:xfrm rot="348943">
            <a:off x="2819911" y="161153"/>
            <a:ext cx="2305922" cy="1631216"/>
          </a:xfrm>
          <a:prstGeom prst="rect">
            <a:avLst/>
          </a:prstGeom>
          <a:noFill/>
        </p:spPr>
        <p:txBody>
          <a:bodyPr wrap="square" rtlCol="0">
            <a:spAutoFit/>
          </a:bodyPr>
          <a:lstStyle/>
          <a:p>
            <a:pPr algn="ctr"/>
            <a:r>
              <a:rPr lang="en-US" sz="2500" dirty="0" smtClean="0">
                <a:effectLst>
                  <a:outerShdw blurRad="38100" dist="38100" dir="2700000" algn="tl">
                    <a:srgbClr val="000000">
                      <a:alpha val="43137"/>
                    </a:srgbClr>
                  </a:outerShdw>
                </a:effectLst>
              </a:rPr>
              <a:t>A20-A28</a:t>
            </a:r>
          </a:p>
          <a:p>
            <a:pPr algn="ctr"/>
            <a:r>
              <a:rPr lang="en-US" sz="2500" dirty="0" smtClean="0">
                <a:effectLst>
                  <a:outerShdw blurRad="38100" dist="38100" dir="2700000" algn="tl">
                    <a:srgbClr val="000000">
                      <a:alpha val="43137"/>
                    </a:srgbClr>
                  </a:outerShdw>
                </a:effectLst>
              </a:rPr>
              <a:t>Certain zoonotic bacterial diseases</a:t>
            </a:r>
            <a:endParaRPr lang="en-US" sz="2500" dirty="0">
              <a:effectLst>
                <a:outerShdw blurRad="38100" dist="38100" dir="2700000" algn="tl">
                  <a:srgbClr val="000000">
                    <a:alpha val="43137"/>
                  </a:srgbClr>
                </a:outerShdw>
              </a:effectLst>
            </a:endParaRPr>
          </a:p>
        </p:txBody>
      </p:sp>
      <p:sp>
        <p:nvSpPr>
          <p:cNvPr id="2" name="Title 1"/>
          <p:cNvSpPr>
            <a:spLocks noGrp="1"/>
          </p:cNvSpPr>
          <p:nvPr>
            <p:ph type="title"/>
          </p:nvPr>
        </p:nvSpPr>
        <p:spPr>
          <a:xfrm>
            <a:off x="2971800" y="2971800"/>
            <a:ext cx="2819400" cy="1143000"/>
          </a:xfrm>
        </p:spPr>
        <p:txBody>
          <a:bodyPr>
            <a:normAutofit fontScale="90000"/>
          </a:bodyPr>
          <a:lstStyle/>
          <a:p>
            <a:r>
              <a:rPr lang="en-US" sz="5400" b="1" dirty="0" smtClean="0">
                <a:solidFill>
                  <a:srgbClr val="00B0F0"/>
                </a:solidFill>
              </a:rPr>
              <a:t>Chapter Blocks</a:t>
            </a:r>
            <a:endParaRPr lang="en-US" sz="5400" b="1" dirty="0">
              <a:solidFill>
                <a:srgbClr val="00B0F0"/>
              </a:solidFill>
            </a:endParaRPr>
          </a:p>
        </p:txBody>
      </p:sp>
    </p:spTree>
    <p:extLst>
      <p:ext uri="{BB962C8B-B14F-4D97-AF65-F5344CB8AC3E}">
        <p14:creationId xmlns:p14="http://schemas.microsoft.com/office/powerpoint/2010/main" xmlns="" val="27500113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xmlns="" val="270627432"/>
              </p:ext>
            </p:extLst>
          </p:nvPr>
        </p:nvGraphicFramePr>
        <p:xfrm>
          <a:off x="228600" y="1600200"/>
          <a:ext cx="8763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descr="&quot; &quot;"/>
          <p:cNvSpPr/>
          <p:nvPr/>
        </p:nvSpPr>
        <p:spPr>
          <a:xfrm>
            <a:off x="228600" y="1402081"/>
            <a:ext cx="8763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 name="Title 1" descr="Chapter 5: Mental, Behavioral and Neurodevelopmental disorders (F01-F99) "/>
          <p:cNvSpPr>
            <a:spLocks noGrp="1"/>
          </p:cNvSpPr>
          <p:nvPr>
            <p:ph type="title"/>
          </p:nvPr>
        </p:nvSpPr>
        <p:spPr>
          <a:xfrm>
            <a:off x="152400" y="-76200"/>
            <a:ext cx="8991600" cy="1630362"/>
          </a:xfrm>
        </p:spPr>
        <p:txBody>
          <a:bodyPr>
            <a:normAutofit fontScale="90000"/>
          </a:bodyPr>
          <a:lstStyle/>
          <a:p>
            <a:pPr algn="l"/>
            <a:r>
              <a:rPr lang="en-US" b="1" dirty="0" smtClean="0">
                <a:solidFill>
                  <a:schemeClr val="accent1">
                    <a:lumMod val="40000"/>
                    <a:lumOff val="60000"/>
                  </a:schemeClr>
                </a:solidFill>
              </a:rPr>
              <a:t>Chapter 5: Mental, Behavioral and Neurodevelopmental disorders (F01-F99) </a:t>
            </a:r>
            <a:endParaRPr lang="en-US" b="1" dirty="0">
              <a:solidFill>
                <a:schemeClr val="accent1">
                  <a:lumMod val="40000"/>
                  <a:lumOff val="60000"/>
                </a:schemeClr>
              </a:solidFill>
            </a:endParaRPr>
          </a:p>
        </p:txBody>
      </p:sp>
    </p:spTree>
    <p:extLst>
      <p:ext uri="{BB962C8B-B14F-4D97-AF65-F5344CB8AC3E}">
        <p14:creationId xmlns:p14="http://schemas.microsoft.com/office/powerpoint/2010/main" xmlns="" val="29086561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ny pills and capsules of medications and supplements, withh a glass of water"/>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r="1573"/>
          <a:stretch/>
        </p:blipFill>
        <p:spPr>
          <a:xfrm>
            <a:off x="-1" y="0"/>
            <a:ext cx="9144001" cy="6781800"/>
          </a:xfrm>
        </p:spPr>
      </p:pic>
      <p:sp>
        <p:nvSpPr>
          <p:cNvPr id="4" name="Rectangle 3"/>
          <p:cNvSpPr/>
          <p:nvPr/>
        </p:nvSpPr>
        <p:spPr>
          <a:xfrm>
            <a:off x="0" y="5791200"/>
            <a:ext cx="9144000" cy="1066800"/>
          </a:xfrm>
          <a:prstGeom prst="rect">
            <a:avLst/>
          </a:prstGeom>
          <a:solidFill>
            <a:schemeClr val="accent1">
              <a:lumMod val="75000"/>
            </a:schemeClr>
          </a:solidFill>
          <a:effectLst>
            <a:outerShdw blurRad="50800" dist="38100" dir="16200000"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6000" b="1" dirty="0" smtClean="0"/>
              <a:t>In Remission</a:t>
            </a:r>
            <a:endParaRPr lang="en-US" sz="6000" b="1" dirty="0"/>
          </a:p>
        </p:txBody>
      </p:sp>
    </p:spTree>
    <p:extLst>
      <p:ext uri="{BB962C8B-B14F-4D97-AF65-F5344CB8AC3E}">
        <p14:creationId xmlns:p14="http://schemas.microsoft.com/office/powerpoint/2010/main" xmlns="" val="3241273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History of alcoholism with 1 year of sobriety.&#10;"/>
          <p:cNvSpPr txBox="1"/>
          <p:nvPr/>
        </p:nvSpPr>
        <p:spPr>
          <a:xfrm>
            <a:off x="2438400" y="4670048"/>
            <a:ext cx="4343400" cy="892552"/>
          </a:xfrm>
          <a:prstGeom prst="rect">
            <a:avLst/>
          </a:prstGeom>
          <a:noFill/>
        </p:spPr>
        <p:txBody>
          <a:bodyPr wrap="square" rtlCol="0">
            <a:spAutoFit/>
          </a:bodyPr>
          <a:lstStyle/>
          <a:p>
            <a:pPr algn="ctr"/>
            <a:r>
              <a:rPr lang="en-US" sz="2600" dirty="0" smtClean="0"/>
              <a:t>History of alcoholism with 1 year of sobriety.</a:t>
            </a:r>
            <a:endParaRPr lang="en-US" sz="2600" dirty="0"/>
          </a:p>
        </p:txBody>
      </p:sp>
      <p:sp>
        <p:nvSpPr>
          <p:cNvPr id="5" name="TextBox 4" descr="Paranoia due to methamphetamine.  Patient is dependent on meth, continuous use.&#10;"/>
          <p:cNvSpPr txBox="1"/>
          <p:nvPr/>
        </p:nvSpPr>
        <p:spPr>
          <a:xfrm>
            <a:off x="2286000" y="990600"/>
            <a:ext cx="4648200" cy="1692771"/>
          </a:xfrm>
          <a:prstGeom prst="rect">
            <a:avLst/>
          </a:prstGeom>
          <a:noFill/>
        </p:spPr>
        <p:txBody>
          <a:bodyPr wrap="square" rtlCol="0">
            <a:spAutoFit/>
          </a:bodyPr>
          <a:lstStyle/>
          <a:p>
            <a:pPr algn="ctr"/>
            <a:r>
              <a:rPr lang="en-US" sz="2600" dirty="0" smtClean="0"/>
              <a:t>Paranoia due to methamphetamine.  Patient is dependent on meth, continuous use.</a:t>
            </a:r>
            <a:endParaRPr lang="en-US" sz="2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923699951"/>
              </p:ext>
            </p:extLst>
          </p:nvPr>
        </p:nvGraphicFramePr>
        <p:xfrm>
          <a:off x="76200" y="-762000"/>
          <a:ext cx="8991600" cy="861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987756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AHIMA ICD-10-CM Coder Training Manual, page 105&#10;"/>
          <p:cNvSpPr txBox="1"/>
          <p:nvPr/>
        </p:nvSpPr>
        <p:spPr>
          <a:xfrm>
            <a:off x="3505200" y="6400800"/>
            <a:ext cx="5562600" cy="400110"/>
          </a:xfrm>
          <a:prstGeom prst="rect">
            <a:avLst/>
          </a:prstGeom>
          <a:noFill/>
        </p:spPr>
        <p:txBody>
          <a:bodyPr wrap="square" rtlCol="0">
            <a:spAutoFit/>
          </a:bodyPr>
          <a:lstStyle/>
          <a:p>
            <a:pPr algn="r"/>
            <a:r>
              <a:rPr lang="en-US" sz="2000" dirty="0"/>
              <a:t>AHIMA </a:t>
            </a:r>
            <a:r>
              <a:rPr lang="en-US" sz="2000" dirty="0" smtClean="0"/>
              <a:t>ICD-10-CM Coder Training Manual, </a:t>
            </a:r>
            <a:r>
              <a:rPr lang="en-US" sz="2000" dirty="0"/>
              <a:t>page </a:t>
            </a:r>
            <a:r>
              <a:rPr lang="en-US" sz="2000" dirty="0" smtClean="0"/>
              <a:t>105</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11800550"/>
              </p:ext>
            </p:extLst>
          </p:nvPr>
        </p:nvGraphicFramePr>
        <p:xfrm>
          <a:off x="-762000" y="533400"/>
          <a:ext cx="10668000" cy="6438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324100" y="-25400"/>
            <a:ext cx="4495800" cy="838200"/>
          </a:xfrm>
        </p:spPr>
        <p:txBody>
          <a:bodyPr>
            <a:normAutofit/>
          </a:bodyPr>
          <a:lstStyle/>
          <a:p>
            <a:r>
              <a:rPr lang="en-US" b="1" dirty="0" smtClean="0">
                <a:solidFill>
                  <a:schemeClr val="accent6">
                    <a:lumMod val="20000"/>
                    <a:lumOff val="80000"/>
                  </a:schemeClr>
                </a:solidFill>
              </a:rPr>
              <a:t>Coding Case 1.40</a:t>
            </a:r>
            <a:endParaRPr lang="en-US" b="1" dirty="0">
              <a:solidFill>
                <a:schemeClr val="accent6">
                  <a:lumMod val="20000"/>
                  <a:lumOff val="80000"/>
                </a:schemeClr>
              </a:solidFill>
            </a:endParaRPr>
          </a:p>
        </p:txBody>
      </p:sp>
    </p:spTree>
    <p:extLst>
      <p:ext uri="{BB962C8B-B14F-4D97-AF65-F5344CB8AC3E}">
        <p14:creationId xmlns:p14="http://schemas.microsoft.com/office/powerpoint/2010/main" xmlns="" val="37470589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reen of F10&#10;F10 Alcohol related disorders&#10;se additional code for blood alcohol level, if applicable (Y9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1" y="4572000"/>
            <a:ext cx="8832273"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xmlns="" val="712875962"/>
              </p:ext>
            </p:extLst>
          </p:nvPr>
        </p:nvGraphicFramePr>
        <p:xfrm>
          <a:off x="304800" y="1219200"/>
          <a:ext cx="8610600" cy="2667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457200" y="0"/>
            <a:ext cx="8229600" cy="1143000"/>
          </a:xfrm>
        </p:spPr>
        <p:txBody>
          <a:bodyPr/>
          <a:lstStyle/>
          <a:p>
            <a:r>
              <a:rPr lang="en-US" b="1" dirty="0" smtClean="0">
                <a:solidFill>
                  <a:schemeClr val="accent5">
                    <a:lumMod val="20000"/>
                    <a:lumOff val="80000"/>
                  </a:schemeClr>
                </a:solidFill>
              </a:rPr>
              <a:t>Answer/Rationale</a:t>
            </a:r>
            <a:endParaRPr lang="en-US" b="1" dirty="0">
              <a:solidFill>
                <a:schemeClr val="accent5">
                  <a:lumMod val="20000"/>
                  <a:lumOff val="80000"/>
                </a:schemeClr>
              </a:solidFill>
            </a:endParaRPr>
          </a:p>
        </p:txBody>
      </p:sp>
    </p:spTree>
    <p:extLst>
      <p:ext uri="{BB962C8B-B14F-4D97-AF65-F5344CB8AC3E}">
        <p14:creationId xmlns:p14="http://schemas.microsoft.com/office/powerpoint/2010/main" xmlns="" val="12347323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sz="4000" dirty="0" smtClean="0"/>
              <a:t>True or False:  Similar to ICD-9-CM, in ICD-10-CM diabetes is classified as controlled or uncontrolled.</a:t>
            </a:r>
          </a:p>
          <a:p>
            <a:pPr marL="1314450" lvl="2" indent="-514350">
              <a:buFont typeface="+mj-lt"/>
              <a:buAutoNum type="alphaUcPeriod"/>
            </a:pPr>
            <a:r>
              <a:rPr lang="en-US" sz="3600" dirty="0" smtClean="0"/>
              <a:t>True</a:t>
            </a:r>
          </a:p>
          <a:p>
            <a:pPr marL="1314450" lvl="2" indent="-514350">
              <a:buFont typeface="+mj-lt"/>
              <a:buAutoNum type="alphaUcPeriod"/>
            </a:pPr>
            <a:r>
              <a:rPr lang="en-US" sz="3600" dirty="0" smtClean="0"/>
              <a:t>False</a:t>
            </a:r>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134050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descr="EXPANDED to Chapters 6, 7 &amp; 8 in ICD-10-CM&#10;&#10;"/>
          <p:cNvSpPr txBox="1"/>
          <p:nvPr/>
        </p:nvSpPr>
        <p:spPr>
          <a:xfrm>
            <a:off x="152400" y="4639270"/>
            <a:ext cx="8763000" cy="923330"/>
          </a:xfrm>
          <a:prstGeom prst="rect">
            <a:avLst/>
          </a:prstGeom>
          <a:noFill/>
        </p:spPr>
        <p:txBody>
          <a:bodyPr wrap="square" rtlCol="0">
            <a:spAutoFit/>
          </a:bodyPr>
          <a:lstStyle/>
          <a:p>
            <a:pPr algn="ctr"/>
            <a:r>
              <a:rPr lang="en-US" sz="3600" b="1" dirty="0" smtClean="0">
                <a:solidFill>
                  <a:schemeClr val="accent1">
                    <a:lumMod val="60000"/>
                    <a:lumOff val="40000"/>
                  </a:schemeClr>
                </a:solidFill>
              </a:rPr>
              <a:t>Chapters </a:t>
            </a:r>
            <a:r>
              <a:rPr lang="en-US" sz="3600" b="1" dirty="0">
                <a:solidFill>
                  <a:schemeClr val="accent1">
                    <a:lumMod val="60000"/>
                    <a:lumOff val="40000"/>
                  </a:schemeClr>
                </a:solidFill>
              </a:rPr>
              <a:t>6, 7 &amp; 8 </a:t>
            </a:r>
            <a:r>
              <a:rPr lang="en-US" sz="3600" b="1" dirty="0" smtClean="0">
                <a:solidFill>
                  <a:schemeClr val="accent1">
                    <a:lumMod val="60000"/>
                    <a:lumOff val="40000"/>
                  </a:schemeClr>
                </a:solidFill>
              </a:rPr>
              <a:t>in </a:t>
            </a:r>
            <a:r>
              <a:rPr lang="en-US" sz="3600" b="1" dirty="0">
                <a:solidFill>
                  <a:schemeClr val="accent1">
                    <a:lumMod val="60000"/>
                    <a:lumOff val="40000"/>
                  </a:schemeClr>
                </a:solidFill>
              </a:rPr>
              <a:t>ICD-10-CM</a:t>
            </a:r>
          </a:p>
          <a:p>
            <a:endParaRPr lang="en-US" dirty="0">
              <a:solidFill>
                <a:schemeClr val="accent1">
                  <a:lumMod val="60000"/>
                  <a:lumOff val="40000"/>
                </a:schemeClr>
              </a:solidFill>
            </a:endParaRPr>
          </a:p>
        </p:txBody>
      </p:sp>
      <p:pic>
        <p:nvPicPr>
          <p:cNvPr id="6" name="Picture 5" descr="left hand, open palmed"/>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9823" b="94270" l="9631" r="99590">
                        <a14:foregroundMark x1="85861" y1="81310" x2="85861" y2="81310"/>
                        <a14:foregroundMark x1="97131" y1="89495" x2="97131" y2="89495"/>
                        <a14:foregroundMark x1="99590" y1="94270" x2="99590" y2="94270"/>
                      </a14:backgroundRemoval>
                    </a14:imgEffect>
                  </a14:imgLayer>
                </a14:imgProps>
              </a:ext>
              <a:ext uri="{28A0092B-C50C-407E-A947-70E740481C1C}">
                <a14:useLocalDpi xmlns:a14="http://schemas.microsoft.com/office/drawing/2010/main" xmlns="" val="0"/>
              </a:ext>
            </a:extLst>
          </a:blip>
          <a:srcRect t="62841"/>
          <a:stretch/>
        </p:blipFill>
        <p:spPr>
          <a:xfrm rot="5400000">
            <a:off x="-401401" y="2796505"/>
            <a:ext cx="3350306" cy="1872095"/>
          </a:xfrm>
          <a:prstGeom prst="rect">
            <a:avLst/>
          </a:prstGeom>
        </p:spPr>
      </p:pic>
      <p:sp>
        <p:nvSpPr>
          <p:cNvPr id="10" name="Rectangle 9" descr="&quot; &quot;"/>
          <p:cNvSpPr/>
          <p:nvPr/>
        </p:nvSpPr>
        <p:spPr>
          <a:xfrm>
            <a:off x="228600" y="5364481"/>
            <a:ext cx="8763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 name="Left-Right Arrow 2" descr="&quot; &quot;"/>
          <p:cNvSpPr/>
          <p:nvPr/>
        </p:nvSpPr>
        <p:spPr>
          <a:xfrm>
            <a:off x="1828800" y="2362200"/>
            <a:ext cx="5410200" cy="2057400"/>
          </a:xfrm>
          <a:prstGeom prst="leftRightArrow">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smtClean="0">
                <a:effectLst>
                  <a:outerShdw blurRad="38100" dist="38100" dir="2700000" algn="tl">
                    <a:srgbClr val="000000">
                      <a:alpha val="43137"/>
                    </a:srgbClr>
                  </a:outerShdw>
                </a:effectLst>
              </a:rPr>
              <a:t>EXPANDED </a:t>
            </a:r>
          </a:p>
          <a:p>
            <a:pPr algn="ctr"/>
            <a:r>
              <a:rPr lang="en-US" sz="3600" b="1" dirty="0" smtClean="0">
                <a:effectLst>
                  <a:outerShdw blurRad="38100" dist="38100" dir="2700000" algn="tl">
                    <a:srgbClr val="000000">
                      <a:alpha val="43137"/>
                    </a:srgbClr>
                  </a:outerShdw>
                </a:effectLst>
              </a:rPr>
              <a:t>to</a:t>
            </a:r>
          </a:p>
        </p:txBody>
      </p:sp>
      <p:pic>
        <p:nvPicPr>
          <p:cNvPr id="12" name="Picture 11" descr="right hand, open palmed"/>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9823" b="94270" l="9631" r="99590">
                        <a14:foregroundMark x1="85861" y1="81310" x2="85861" y2="81310"/>
                        <a14:foregroundMark x1="97131" y1="89495" x2="97131" y2="89495"/>
                        <a14:foregroundMark x1="99590" y1="94270" x2="99590" y2="94270"/>
                      </a14:backgroundRemoval>
                    </a14:imgEffect>
                  </a14:imgLayer>
                </a14:imgProps>
              </a:ext>
              <a:ext uri="{28A0092B-C50C-407E-A947-70E740481C1C}">
                <a14:useLocalDpi xmlns:a14="http://schemas.microsoft.com/office/drawing/2010/main" xmlns="" val="0"/>
              </a:ext>
            </a:extLst>
          </a:blip>
          <a:srcRect t="62841"/>
          <a:stretch/>
        </p:blipFill>
        <p:spPr>
          <a:xfrm rot="16200000" flipH="1">
            <a:off x="6118895" y="2753280"/>
            <a:ext cx="3350306" cy="1872095"/>
          </a:xfrm>
          <a:prstGeom prst="rect">
            <a:avLst/>
          </a:prstGeom>
        </p:spPr>
      </p:pic>
      <p:sp>
        <p:nvSpPr>
          <p:cNvPr id="4" name="Content Placeholder 3" descr="Chapter 6 in ICD-9-CM&#10;"/>
          <p:cNvSpPr>
            <a:spLocks noGrp="1"/>
          </p:cNvSpPr>
          <p:nvPr>
            <p:ph idx="1"/>
          </p:nvPr>
        </p:nvSpPr>
        <p:spPr>
          <a:xfrm>
            <a:off x="152400" y="1676400"/>
            <a:ext cx="8610600" cy="914400"/>
          </a:xfrm>
        </p:spPr>
        <p:txBody>
          <a:bodyPr>
            <a:normAutofit/>
          </a:bodyPr>
          <a:lstStyle/>
          <a:p>
            <a:pPr marL="0" indent="0" algn="ctr">
              <a:buNone/>
            </a:pPr>
            <a:r>
              <a:rPr lang="en-US" sz="3600" b="1" dirty="0" smtClean="0">
                <a:solidFill>
                  <a:schemeClr val="accent1">
                    <a:lumMod val="60000"/>
                    <a:lumOff val="40000"/>
                  </a:schemeClr>
                </a:solidFill>
              </a:rPr>
              <a:t>Chapter 6 in ICD-9-CM</a:t>
            </a:r>
          </a:p>
        </p:txBody>
      </p:sp>
      <p:sp>
        <p:nvSpPr>
          <p:cNvPr id="5" name="Rectangle 4"/>
          <p:cNvSpPr/>
          <p:nvPr/>
        </p:nvSpPr>
        <p:spPr>
          <a:xfrm>
            <a:off x="228600" y="1630681"/>
            <a:ext cx="8763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152400" y="152400"/>
            <a:ext cx="8229600" cy="1143000"/>
          </a:xfrm>
        </p:spPr>
        <p:txBody>
          <a:bodyPr>
            <a:normAutofit fontScale="90000"/>
          </a:bodyPr>
          <a:lstStyle/>
          <a:p>
            <a:pPr algn="l"/>
            <a:r>
              <a:rPr lang="en-US" b="1" dirty="0" smtClean="0">
                <a:solidFill>
                  <a:schemeClr val="accent1">
                    <a:lumMod val="40000"/>
                    <a:lumOff val="60000"/>
                  </a:schemeClr>
                </a:solidFill>
              </a:rPr>
              <a:t>Chapter 6: Diseases of the Nervous </a:t>
            </a:r>
            <a:br>
              <a:rPr lang="en-US" b="1" dirty="0" smtClean="0">
                <a:solidFill>
                  <a:schemeClr val="accent1">
                    <a:lumMod val="40000"/>
                    <a:lumOff val="60000"/>
                  </a:schemeClr>
                </a:solidFill>
              </a:rPr>
            </a:br>
            <a:r>
              <a:rPr lang="en-US" b="1" dirty="0" smtClean="0">
                <a:solidFill>
                  <a:schemeClr val="accent1">
                    <a:lumMod val="40000"/>
                    <a:lumOff val="60000"/>
                  </a:schemeClr>
                </a:solidFill>
              </a:rPr>
              <a:t>System (G00-G99)</a:t>
            </a:r>
            <a:endParaRPr lang="en-US" b="1" dirty="0">
              <a:solidFill>
                <a:schemeClr val="accent1">
                  <a:lumMod val="40000"/>
                  <a:lumOff val="60000"/>
                </a:schemeClr>
              </a:solidFill>
            </a:endParaRPr>
          </a:p>
        </p:txBody>
      </p:sp>
    </p:spTree>
    <p:extLst>
      <p:ext uri="{BB962C8B-B14F-4D97-AF65-F5344CB8AC3E}">
        <p14:creationId xmlns:p14="http://schemas.microsoft.com/office/powerpoint/2010/main" xmlns="" val="750448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4233284999"/>
              </p:ext>
            </p:extLst>
          </p:nvPr>
        </p:nvGraphicFramePr>
        <p:xfrm>
          <a:off x="228600" y="152400"/>
          <a:ext cx="86868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9018020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4214318650"/>
              </p:ext>
            </p:extLst>
          </p:nvPr>
        </p:nvGraphicFramePr>
        <p:xfrm>
          <a:off x="304800" y="152400"/>
          <a:ext cx="85344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4436783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3124200"/>
            <a:ext cx="4419600" cy="4038600"/>
          </a:xfrm>
        </p:spPr>
        <p:txBody>
          <a:bodyPr>
            <a:normAutofit/>
          </a:bodyPr>
          <a:lstStyle/>
          <a:p>
            <a:pPr marL="1314450" lvl="2" indent="-514350">
              <a:buFont typeface="+mj-lt"/>
              <a:buAutoNum type="alphaUcPeriod"/>
            </a:pPr>
            <a:r>
              <a:rPr lang="en-US" sz="2800" dirty="0" smtClean="0"/>
              <a:t>True</a:t>
            </a:r>
            <a:endParaRPr lang="en-US" sz="2800" dirty="0"/>
          </a:p>
          <a:p>
            <a:pPr marL="1314450" lvl="2" indent="-514350">
              <a:buFont typeface="+mj-lt"/>
              <a:buAutoNum type="alphaUcPeriod"/>
            </a:pPr>
            <a:r>
              <a:rPr lang="en-US" sz="2800" dirty="0" smtClean="0"/>
              <a:t>False</a:t>
            </a:r>
            <a:endParaRPr lang="en-US" sz="2800" dirty="0"/>
          </a:p>
        </p:txBody>
      </p:sp>
      <p:sp>
        <p:nvSpPr>
          <p:cNvPr id="3" name="Rectangle 2" descr="True or False:  Similar to ICD-9-CM, in ICD-10-CM diabetes is classified as controlled or uncontrolled.&#10;"/>
          <p:cNvSpPr/>
          <p:nvPr/>
        </p:nvSpPr>
        <p:spPr>
          <a:xfrm>
            <a:off x="457200" y="1414790"/>
            <a:ext cx="8153400" cy="1569660"/>
          </a:xfrm>
          <a:prstGeom prst="rect">
            <a:avLst/>
          </a:prstGeom>
        </p:spPr>
        <p:txBody>
          <a:bodyPr wrap="square">
            <a:spAutoFit/>
          </a:bodyPr>
          <a:lstStyle/>
          <a:p>
            <a:r>
              <a:rPr lang="en-US" sz="3200" dirty="0"/>
              <a:t>True or False:  Similar to ICD-9-CM, in ICD-10-CM diabetes is classified as controlled or uncontrolled.</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0123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534253519"/>
              </p:ext>
            </p:extLst>
          </p:nvPr>
        </p:nvGraphicFramePr>
        <p:xfrm>
          <a:off x="4572000" y="1600200"/>
          <a:ext cx="4724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doctor holding a notecard with the word sepsis"/>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16922" y="2438400"/>
            <a:ext cx="4284356" cy="3071884"/>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285750" y="2438400"/>
            <a:ext cx="4286250" cy="3071884"/>
          </a:xfrm>
          <a:prstGeom prst="rect">
            <a:avLst/>
          </a:prstGeom>
          <a:noFill/>
          <a:ln w="76200">
            <a:solidFill>
              <a:schemeClr val="accent1">
                <a:lumMod val="60000"/>
                <a:lumOff val="40000"/>
              </a:schemeClr>
            </a:solid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descr="rectangular divider line"/>
          <p:cNvSpPr/>
          <p:nvPr/>
        </p:nvSpPr>
        <p:spPr>
          <a:xfrm>
            <a:off x="228600" y="1371600"/>
            <a:ext cx="8610600" cy="762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152400"/>
            <a:ext cx="8229600" cy="1143000"/>
          </a:xfrm>
        </p:spPr>
        <p:txBody>
          <a:bodyPr>
            <a:normAutofit fontScale="90000"/>
          </a:bodyPr>
          <a:lstStyle/>
          <a:p>
            <a:pPr algn="l"/>
            <a:r>
              <a:rPr lang="en-US" b="1" dirty="0" smtClean="0">
                <a:solidFill>
                  <a:schemeClr val="accent1">
                    <a:lumMod val="40000"/>
                    <a:lumOff val="60000"/>
                  </a:schemeClr>
                </a:solidFill>
              </a:rPr>
              <a:t>Chapter 1: Certain Infectious and Parasitic Diseases (A00-B99) </a:t>
            </a:r>
            <a:endParaRPr lang="en-US" b="1" dirty="0">
              <a:solidFill>
                <a:schemeClr val="accent1">
                  <a:lumMod val="40000"/>
                  <a:lumOff val="60000"/>
                </a:schemeClr>
              </a:solidFill>
            </a:endParaRPr>
          </a:p>
        </p:txBody>
      </p:sp>
    </p:spTree>
    <p:extLst>
      <p:ext uri="{BB962C8B-B14F-4D97-AF65-F5344CB8AC3E}">
        <p14:creationId xmlns:p14="http://schemas.microsoft.com/office/powerpoint/2010/main" xmlns="" val="14068034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3124200"/>
            <a:ext cx="4419600" cy="4038600"/>
          </a:xfrm>
        </p:spPr>
        <p:txBody>
          <a:bodyPr>
            <a:normAutofit/>
          </a:bodyPr>
          <a:lstStyle/>
          <a:p>
            <a:pPr marL="1314450" lvl="2" indent="-514350">
              <a:buFont typeface="+mj-lt"/>
              <a:buAutoNum type="alphaUcPeriod"/>
            </a:pPr>
            <a:r>
              <a:rPr lang="en-US" sz="2800" dirty="0" smtClean="0"/>
              <a:t>True</a:t>
            </a:r>
            <a:endParaRPr lang="en-US" sz="2800" dirty="0"/>
          </a:p>
          <a:p>
            <a:pPr marL="1314450" lvl="2" indent="-514350">
              <a:buFont typeface="+mj-lt"/>
              <a:buAutoNum type="alphaUcPeriod"/>
            </a:pPr>
            <a:r>
              <a:rPr lang="en-US" sz="2800" dirty="0" smtClean="0"/>
              <a:t>False</a:t>
            </a:r>
            <a:endParaRPr lang="en-US" sz="2800" dirty="0"/>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66887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778705844"/>
              </p:ext>
            </p:extLst>
          </p:nvPr>
        </p:nvGraphicFramePr>
        <p:xfrm>
          <a:off x="152400" y="76200"/>
          <a:ext cx="89154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3723260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AHIMA ICD-10-CM Coder Training Manual, page 106&#10;"/>
          <p:cNvSpPr txBox="1"/>
          <p:nvPr/>
        </p:nvSpPr>
        <p:spPr>
          <a:xfrm>
            <a:off x="4451604" y="6096000"/>
            <a:ext cx="4616196" cy="707886"/>
          </a:xfrm>
          <a:prstGeom prst="rect">
            <a:avLst/>
          </a:prstGeom>
          <a:noFill/>
        </p:spPr>
        <p:txBody>
          <a:bodyPr wrap="square" rtlCol="0">
            <a:spAutoFit/>
          </a:bodyPr>
          <a:lstStyle/>
          <a:p>
            <a:pPr algn="r"/>
            <a:r>
              <a:rPr lang="en-US" sz="2000" dirty="0"/>
              <a:t>AHIMA </a:t>
            </a:r>
            <a:r>
              <a:rPr lang="en-US" sz="2000" dirty="0" smtClean="0"/>
              <a:t>ICD-10-CM Coder Training Manual, </a:t>
            </a:r>
            <a:r>
              <a:rPr lang="en-US" sz="2000" dirty="0"/>
              <a:t>page </a:t>
            </a:r>
            <a:r>
              <a:rPr lang="en-US" sz="2000" dirty="0" smtClean="0"/>
              <a:t>106</a:t>
            </a:r>
            <a:endParaRPr lang="en-US" sz="2000" dirty="0"/>
          </a:p>
        </p:txBody>
      </p:sp>
      <p:pic>
        <p:nvPicPr>
          <p:cNvPr id="5" name="Picture 4" descr="middle aged man looking confused"/>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0" b="100000" l="9877" r="98942"/>
                    </a14:imgEffect>
                  </a14:imgLayer>
                </a14:imgProps>
              </a:ext>
              <a:ext uri="{28A0092B-C50C-407E-A947-70E740481C1C}">
                <a14:useLocalDpi xmlns:a14="http://schemas.microsoft.com/office/drawing/2010/main" xmlns="" val="0"/>
              </a:ext>
            </a:extLst>
          </a:blip>
          <a:srcRect b="7551"/>
          <a:stretch/>
        </p:blipFill>
        <p:spPr>
          <a:xfrm>
            <a:off x="-228600" y="879602"/>
            <a:ext cx="4680204" cy="5597398"/>
          </a:xfrm>
          <a:prstGeom prst="rect">
            <a:avLst/>
          </a:prstGeom>
          <a:ln>
            <a:noFill/>
          </a:ln>
          <a:effectLst>
            <a:outerShdw blurRad="292100" dist="139700" dir="2700000" algn="tl" rotWithShape="0">
              <a:srgbClr val="333333">
                <a:alpha val="65000"/>
              </a:srgbClr>
            </a:outerShdw>
          </a:effectLst>
        </p:spPr>
      </p:pic>
      <p:sp>
        <p:nvSpPr>
          <p:cNvPr id="10" name="Rectangle 9" descr="What is the correct diagnosis code(s)?&#10;"/>
          <p:cNvSpPr/>
          <p:nvPr/>
        </p:nvSpPr>
        <p:spPr>
          <a:xfrm>
            <a:off x="0" y="6019800"/>
            <a:ext cx="4451604" cy="838200"/>
          </a:xfrm>
          <a:prstGeom prst="rect">
            <a:avLst/>
          </a:prstGeom>
          <a:effectLst>
            <a:outerShdw blurRad="50800" dist="38100" dir="16200000"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lvl="0" algn="ctr"/>
            <a:r>
              <a:rPr lang="en-US" sz="2800" dirty="0" smtClean="0"/>
              <a:t>What </a:t>
            </a:r>
            <a:r>
              <a:rPr lang="en-US" sz="2800" dirty="0"/>
              <a:t>is the correct diagnosis code(s)?</a:t>
            </a:r>
          </a:p>
        </p:txBody>
      </p:sp>
      <p:sp>
        <p:nvSpPr>
          <p:cNvPr id="3" name="Rectangle 2" descr="&quot; &quot;"/>
          <p:cNvSpPr/>
          <p:nvPr/>
        </p:nvSpPr>
        <p:spPr>
          <a:xfrm>
            <a:off x="4419600" y="1219200"/>
            <a:ext cx="114300" cy="5619750"/>
          </a:xfrm>
          <a:prstGeom prst="rect">
            <a:avLst/>
          </a:prstGeom>
          <a:effectLst>
            <a:outerShdw blurRad="50800" dist="381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 name="Rectangle 6" descr="52 year-old male has been having increasing dementia and forgetfulness.  He has been wandering off and leaving his home and forgetting where he is or where he is going.  The diagnosis of dementia due to early-onset Alzheimer’s was established&#10;"/>
          <p:cNvSpPr/>
          <p:nvPr/>
        </p:nvSpPr>
        <p:spPr>
          <a:xfrm>
            <a:off x="4724400" y="1466195"/>
            <a:ext cx="4267200" cy="4401205"/>
          </a:xfrm>
          <a:prstGeom prst="rect">
            <a:avLst/>
          </a:prstGeom>
        </p:spPr>
        <p:txBody>
          <a:bodyPr wrap="square">
            <a:spAutoFit/>
          </a:bodyPr>
          <a:lstStyle/>
          <a:p>
            <a:pPr lvl="0"/>
            <a:r>
              <a:rPr lang="en-US" sz="2800" dirty="0"/>
              <a:t>52 year-old male has been having increasing dementia and forgetfulness.  He has been wandering off and leaving his home and forgetting where he is or where he is going.  The diagnosis of dementia due to early-onset Alzheimer’s was </a:t>
            </a:r>
            <a:r>
              <a:rPr lang="en-US" sz="2800" dirty="0" smtClean="0"/>
              <a:t>established</a:t>
            </a:r>
            <a:endParaRPr lang="en-US" sz="2800" dirty="0"/>
          </a:p>
        </p:txBody>
      </p:sp>
      <p:sp>
        <p:nvSpPr>
          <p:cNvPr id="6" name="Rectangle 5" descr="&quot; &quot;"/>
          <p:cNvSpPr/>
          <p:nvPr/>
        </p:nvSpPr>
        <p:spPr>
          <a:xfrm>
            <a:off x="0" y="1183004"/>
            <a:ext cx="9144000" cy="112395"/>
          </a:xfrm>
          <a:prstGeom prst="rect">
            <a:avLst/>
          </a:prstGeom>
          <a:effectLst>
            <a:outerShdw blurRad="50800" dist="381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normAutofit/>
          </a:bodyPr>
          <a:lstStyle/>
          <a:p>
            <a:r>
              <a:rPr lang="en-US" b="1" dirty="0" smtClean="0">
                <a:solidFill>
                  <a:schemeClr val="accent6">
                    <a:lumMod val="20000"/>
                    <a:lumOff val="80000"/>
                  </a:schemeClr>
                </a:solidFill>
              </a:rPr>
              <a:t>Coding Case 1.41</a:t>
            </a:r>
            <a:endParaRPr lang="en-US" b="1" dirty="0">
              <a:solidFill>
                <a:schemeClr val="accent6">
                  <a:lumMod val="20000"/>
                  <a:lumOff val="80000"/>
                </a:schemeClr>
              </a:solidFill>
            </a:endParaRPr>
          </a:p>
        </p:txBody>
      </p:sp>
    </p:spTree>
    <p:extLst>
      <p:ext uri="{BB962C8B-B14F-4D97-AF65-F5344CB8AC3E}">
        <p14:creationId xmlns:p14="http://schemas.microsoft.com/office/powerpoint/2010/main" xmlns="" val="24024454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2994908387"/>
              </p:ext>
            </p:extLst>
          </p:nvPr>
        </p:nvGraphicFramePr>
        <p:xfrm>
          <a:off x="76200" y="533400"/>
          <a:ext cx="89154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0"/>
            <a:ext cx="8229600" cy="1143000"/>
          </a:xfrm>
        </p:spPr>
        <p:txBody>
          <a:bodyPr/>
          <a:lstStyle/>
          <a:p>
            <a:r>
              <a:rPr lang="en-US" b="1" dirty="0" smtClean="0">
                <a:solidFill>
                  <a:schemeClr val="accent5">
                    <a:lumMod val="20000"/>
                    <a:lumOff val="80000"/>
                  </a:schemeClr>
                </a:solidFill>
              </a:rPr>
              <a:t>Answer/Rationale</a:t>
            </a:r>
            <a:endParaRPr lang="en-US" b="1" dirty="0">
              <a:solidFill>
                <a:schemeClr val="accent5">
                  <a:lumMod val="20000"/>
                  <a:lumOff val="80000"/>
                </a:schemeClr>
              </a:solidFill>
            </a:endParaRPr>
          </a:p>
        </p:txBody>
      </p:sp>
    </p:spTree>
    <p:extLst>
      <p:ext uri="{BB962C8B-B14F-4D97-AF65-F5344CB8AC3E}">
        <p14:creationId xmlns:p14="http://schemas.microsoft.com/office/powerpoint/2010/main" xmlns="" val="37724556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02.81 Dementia in other disease classified elsewhere with behavioral disturbance&#10;Dementia in other disease classified elsewhere with aggresive behavior&#10;Dementia in other disease classified elsewhere with combative behavior&#10;Dementia in other disease classified elsewhere with violent behavior&#10;Use additional code, itf applicable, to identify wandering in dementia in conditions classified elsewhere (Z91.8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77" r="1670"/>
          <a:stretch/>
        </p:blipFill>
        <p:spPr bwMode="auto">
          <a:xfrm>
            <a:off x="152400" y="3810000"/>
            <a:ext cx="8808720" cy="16424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descr="&quot; &quot;"/>
          <p:cNvSpPr/>
          <p:nvPr/>
        </p:nvSpPr>
        <p:spPr>
          <a:xfrm>
            <a:off x="114300" y="3764279"/>
            <a:ext cx="8915400" cy="1688200"/>
          </a:xfrm>
          <a:prstGeom prst="rect">
            <a:avLst/>
          </a:prstGeom>
          <a:noFill/>
          <a:ln w="76200"/>
          <a:effectLst>
            <a:outerShdw blurRad="50800" dist="38100" dir="10800000" algn="r" rotWithShape="0">
              <a:prstClr val="black">
                <a:alpha val="40000"/>
              </a:prstClr>
            </a:outerShdw>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4" name="Content Placeholder 3" descr="F02 Demetia in other diseases classfied elswhere&#10;Code first the underlying physionlogical condition, such as Alzheimer's (G30.-)&#10;&#10;"/>
          <p:cNvPicPr>
            <a:picLocks noGrp="1" noChangeAspect="1" noChangeArrowheads="1"/>
          </p:cNvPicPr>
          <p:nvPr>
            <p:ph idx="1"/>
          </p:nvPr>
        </p:nvPicPr>
        <p:blipFill rotWithShape="1">
          <a:blip r:embed="rId4" cstate="print">
            <a:extLst>
              <a:ext uri="{28A0092B-C50C-407E-A947-70E740481C1C}">
                <a14:useLocalDpi xmlns:a14="http://schemas.microsoft.com/office/drawing/2010/main" xmlns="" val="0"/>
              </a:ext>
            </a:extLst>
          </a:blip>
          <a:srcRect l="1195" r="4343"/>
          <a:stretch/>
        </p:blipFill>
        <p:spPr bwMode="auto">
          <a:xfrm>
            <a:off x="457200" y="1600200"/>
            <a:ext cx="8305800" cy="11766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descr="&quot; &quot;"/>
          <p:cNvSpPr/>
          <p:nvPr/>
        </p:nvSpPr>
        <p:spPr>
          <a:xfrm>
            <a:off x="388620" y="1600200"/>
            <a:ext cx="8366760" cy="1143000"/>
          </a:xfrm>
          <a:prstGeom prst="rect">
            <a:avLst/>
          </a:prstGeom>
          <a:noFill/>
          <a:ln w="76200"/>
          <a:effectLst>
            <a:outerShdw blurRad="50800" dist="38100" dir="10800000" algn="r" rotWithShape="0">
              <a:prstClr val="black">
                <a:alpha val="40000"/>
              </a:prstClr>
            </a:outerShdw>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lstStyle/>
          <a:p>
            <a:r>
              <a:rPr lang="en-US" b="1" dirty="0" smtClean="0">
                <a:solidFill>
                  <a:schemeClr val="accent6">
                    <a:lumMod val="20000"/>
                    <a:lumOff val="80000"/>
                  </a:schemeClr>
                </a:solidFill>
              </a:rPr>
              <a:t>Example</a:t>
            </a:r>
            <a:endParaRPr lang="en-US" b="1" dirty="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sz="4000" dirty="0" smtClean="0"/>
              <a:t>Will the implementation of ICD-10 have an effect on CPT codes?</a:t>
            </a:r>
          </a:p>
          <a:p>
            <a:pPr marL="1314450" lvl="2" indent="-514350">
              <a:buFont typeface="+mj-lt"/>
              <a:buAutoNum type="alphaUcPeriod"/>
            </a:pPr>
            <a:r>
              <a:rPr lang="en-US" sz="3600" dirty="0" smtClean="0"/>
              <a:t>Yes</a:t>
            </a:r>
          </a:p>
          <a:p>
            <a:pPr marL="1314450" lvl="2" indent="-514350">
              <a:buFont typeface="+mj-lt"/>
              <a:buAutoNum type="alphaUcPeriod"/>
            </a:pPr>
            <a:r>
              <a:rPr lang="en-US" sz="3600" dirty="0" smtClean="0"/>
              <a:t>No</a:t>
            </a:r>
          </a:p>
          <a:p>
            <a:pPr marL="1314450" lvl="2" indent="-514350">
              <a:buFont typeface="+mj-lt"/>
              <a:buAutoNum type="alphaUcPeriod"/>
            </a:pPr>
            <a:r>
              <a:rPr lang="en-US" sz="3600" dirty="0" smtClean="0"/>
              <a:t>Unknown</a:t>
            </a:r>
          </a:p>
        </p:txBody>
      </p:sp>
      <p:sp>
        <p:nvSpPr>
          <p:cNvPr id="4" name="Title 3" descr="Poll Question"/>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158932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atomic diagram of the human eye"/>
          <p:cNvPicPr>
            <a:picLocks noChangeAspect="1"/>
          </p:cNvPicPr>
          <p:nvPr/>
        </p:nvPicPr>
        <p:blipFill>
          <a:blip r:embed="rId3" cstate="print">
            <a:extLst>
              <a:ext uri="{BEBA8EAE-BF5A-486C-A8C5-ECC9F3942E4B}">
                <a14:imgProps xmlns:a14="http://schemas.microsoft.com/office/drawing/2010/main" xmlns="">
                  <a14:imgLayer r:embed="rId4">
                    <a14:imgEffect>
                      <a14:backgroundRemoval t="1501" b="98636" l="966" r="98759">
                        <a14:foregroundMark x1="45517" y1="8322" x2="45517" y2="8322"/>
                        <a14:backgroundMark x1="50207" y1="10368" x2="50207" y2="10368"/>
                        <a14:backgroundMark x1="45655" y1="10368" x2="45655" y2="10368"/>
                      </a14:backgroundRemoval>
                    </a14:imgEffect>
                  </a14:imgLayer>
                </a14:imgProps>
              </a:ext>
              <a:ext uri="{28A0092B-C50C-407E-A947-70E740481C1C}">
                <a14:useLocalDpi xmlns:a14="http://schemas.microsoft.com/office/drawing/2010/main" xmlns="" val="0"/>
              </a:ext>
            </a:extLst>
          </a:blip>
          <a:stretch>
            <a:fillRect/>
          </a:stretch>
        </p:blipFill>
        <p:spPr>
          <a:xfrm>
            <a:off x="4724400" y="1904999"/>
            <a:ext cx="4419600" cy="4473279"/>
          </a:xfrm>
          <a:prstGeom prst="rect">
            <a:avLst/>
          </a:prstGeom>
          <a:ln>
            <a:noFill/>
          </a:ln>
          <a:effectLst>
            <a:outerShdw blurRad="292100" dist="139700" dir="2700000" algn="tl" rotWithShape="0">
              <a:srgbClr val="333333">
                <a:alpha val="65000"/>
              </a:srgbClr>
            </a:outerShdw>
          </a:effectLst>
        </p:spPr>
      </p:pic>
      <p:graphicFrame>
        <p:nvGraphicFramePr>
          <p:cNvPr id="9" name="Content Placeholder 8"/>
          <p:cNvGraphicFramePr>
            <a:graphicFrameLocks noGrp="1"/>
          </p:cNvGraphicFramePr>
          <p:nvPr>
            <p:ph sz="half" idx="1"/>
            <p:extLst>
              <p:ext uri="{D42A27DB-BD31-4B8C-83A1-F6EECF244321}">
                <p14:modId xmlns:p14="http://schemas.microsoft.com/office/powerpoint/2010/main" xmlns="" val="362425716"/>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ctangle 7" descr="&quot; &quot;"/>
          <p:cNvSpPr/>
          <p:nvPr/>
        </p:nvSpPr>
        <p:spPr>
          <a:xfrm>
            <a:off x="228600" y="1402081"/>
            <a:ext cx="8763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pPr algn="l"/>
            <a:r>
              <a:rPr lang="en-US" b="1" dirty="0" smtClean="0">
                <a:solidFill>
                  <a:schemeClr val="accent1">
                    <a:lumMod val="40000"/>
                    <a:lumOff val="60000"/>
                  </a:schemeClr>
                </a:solidFill>
              </a:rPr>
              <a:t>Chapter 7</a:t>
            </a:r>
            <a:r>
              <a:rPr lang="en-US" b="1" dirty="0">
                <a:solidFill>
                  <a:schemeClr val="accent1">
                    <a:lumMod val="40000"/>
                    <a:lumOff val="60000"/>
                  </a:schemeClr>
                </a:solidFill>
              </a:rPr>
              <a:t>: Diseases of the eye and adnexa (H00-H59) </a:t>
            </a:r>
          </a:p>
        </p:txBody>
      </p:sp>
    </p:spTree>
    <p:extLst>
      <p:ext uri="{BB962C8B-B14F-4D97-AF65-F5344CB8AC3E}">
        <p14:creationId xmlns:p14="http://schemas.microsoft.com/office/powerpoint/2010/main" xmlns="" val="40238834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349401245"/>
              </p:ext>
            </p:extLst>
          </p:nvPr>
        </p:nvGraphicFramePr>
        <p:xfrm>
          <a:off x="152400" y="990600"/>
          <a:ext cx="8839200" cy="5715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28600" y="381000"/>
            <a:ext cx="8534400" cy="523220"/>
          </a:xfrm>
          <a:prstGeom prst="rect">
            <a:avLst/>
          </a:prstGeom>
          <a:noFill/>
        </p:spPr>
        <p:txBody>
          <a:bodyPr wrap="square" rtlCol="0">
            <a:spAutoFit/>
          </a:bodyPr>
          <a:lstStyle/>
          <a:p>
            <a:r>
              <a:rPr lang="en-US" sz="2800" i="1" dirty="0" smtClean="0"/>
              <a:t>Patient is treated for open angle glaucoma, mild stage</a:t>
            </a:r>
            <a:endParaRPr lang="en-US" sz="2800" i="1" dirty="0"/>
          </a:p>
        </p:txBody>
      </p:sp>
    </p:spTree>
    <p:extLst>
      <p:ext uri="{BB962C8B-B14F-4D97-AF65-F5344CB8AC3E}">
        <p14:creationId xmlns:p14="http://schemas.microsoft.com/office/powerpoint/2010/main" xmlns="" val="39408229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632019757"/>
              </p:ext>
            </p:extLst>
          </p:nvPr>
        </p:nvGraphicFramePr>
        <p:xfrm>
          <a:off x="-304800" y="0"/>
          <a:ext cx="94488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7411936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xmlns="" val="3866851404"/>
              </p:ext>
            </p:extLst>
          </p:nvPr>
        </p:nvGraphicFramePr>
        <p:xfrm>
          <a:off x="-304800" y="0"/>
          <a:ext cx="94488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AHIMA ICD-10-CM Coder Training Manual, page 26&#10;"/>
          <p:cNvSpPr txBox="1"/>
          <p:nvPr/>
        </p:nvSpPr>
        <p:spPr>
          <a:xfrm>
            <a:off x="3810000" y="6324600"/>
            <a:ext cx="5257800" cy="369332"/>
          </a:xfrm>
          <a:prstGeom prst="rect">
            <a:avLst/>
          </a:prstGeom>
          <a:noFill/>
        </p:spPr>
        <p:txBody>
          <a:bodyPr wrap="square" rtlCol="0">
            <a:spAutoFit/>
          </a:bodyPr>
          <a:lstStyle/>
          <a:p>
            <a:pPr algn="r"/>
            <a:r>
              <a:rPr lang="en-US" dirty="0"/>
              <a:t>AHIMA </a:t>
            </a:r>
            <a:r>
              <a:rPr lang="en-US" dirty="0" smtClean="0"/>
              <a:t>ICD-10-CM Coder Training Manual, </a:t>
            </a:r>
            <a:r>
              <a:rPr lang="en-US" dirty="0"/>
              <a:t>page </a:t>
            </a:r>
            <a:r>
              <a:rPr lang="en-US" dirty="0" smtClean="0"/>
              <a:t>26</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17971272"/>
              </p:ext>
            </p:extLst>
          </p:nvPr>
        </p:nvGraphicFramePr>
        <p:xfrm>
          <a:off x="304800" y="1295400"/>
          <a:ext cx="8610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fontScale="90000"/>
          </a:bodyPr>
          <a:lstStyle/>
          <a:p>
            <a:r>
              <a:rPr lang="en-US" b="1" dirty="0" smtClean="0">
                <a:solidFill>
                  <a:schemeClr val="accent3">
                    <a:lumMod val="20000"/>
                    <a:lumOff val="80000"/>
                  </a:schemeClr>
                </a:solidFill>
              </a:rPr>
              <a:t>Examples from the Training Manual</a:t>
            </a:r>
            <a:endParaRPr lang="en-US" b="1" dirty="0">
              <a:solidFill>
                <a:schemeClr val="accent3">
                  <a:lumMod val="20000"/>
                  <a:lumOff val="80000"/>
                </a:schemeClr>
              </a:solidFill>
            </a:endParaRPr>
          </a:p>
        </p:txBody>
      </p:sp>
    </p:spTree>
    <p:extLst>
      <p:ext uri="{BB962C8B-B14F-4D97-AF65-F5344CB8AC3E}">
        <p14:creationId xmlns:p14="http://schemas.microsoft.com/office/powerpoint/2010/main" xmlns="" val="6116952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2590800"/>
            <a:ext cx="4419600" cy="4038600"/>
          </a:xfrm>
        </p:spPr>
        <p:txBody>
          <a:bodyPr>
            <a:normAutofit/>
          </a:bodyPr>
          <a:lstStyle/>
          <a:p>
            <a:pPr marL="1314450" lvl="2" indent="-514350">
              <a:buFont typeface="+mj-lt"/>
              <a:buAutoNum type="alphaUcPeriod"/>
            </a:pPr>
            <a:r>
              <a:rPr lang="en-US" sz="2800" dirty="0" smtClean="0"/>
              <a:t>Yes</a:t>
            </a:r>
            <a:endParaRPr lang="en-US" sz="2800" dirty="0"/>
          </a:p>
          <a:p>
            <a:pPr marL="1314450" lvl="2" indent="-514350">
              <a:buFont typeface="+mj-lt"/>
              <a:buAutoNum type="alphaUcPeriod"/>
            </a:pPr>
            <a:r>
              <a:rPr lang="en-US" sz="2800" dirty="0" smtClean="0"/>
              <a:t>No</a:t>
            </a:r>
            <a:endParaRPr lang="en-US" sz="2800" dirty="0"/>
          </a:p>
          <a:p>
            <a:pPr marL="1314450" lvl="2" indent="-514350">
              <a:buFont typeface="+mj-lt"/>
              <a:buAutoNum type="alphaUcPeriod"/>
            </a:pPr>
            <a:r>
              <a:rPr lang="en-US" sz="2800" dirty="0" smtClean="0"/>
              <a:t>Unknown</a:t>
            </a:r>
            <a:endParaRPr lang="en-US" sz="2800" dirty="0"/>
          </a:p>
        </p:txBody>
      </p:sp>
      <p:sp>
        <p:nvSpPr>
          <p:cNvPr id="3" name="Rectangle 2" descr="Will the implementation of ICD-10 have an effect on CPT codes?&#10;"/>
          <p:cNvSpPr/>
          <p:nvPr/>
        </p:nvSpPr>
        <p:spPr>
          <a:xfrm>
            <a:off x="457200" y="1414790"/>
            <a:ext cx="8153400" cy="1077218"/>
          </a:xfrm>
          <a:prstGeom prst="rect">
            <a:avLst/>
          </a:prstGeom>
        </p:spPr>
        <p:txBody>
          <a:bodyPr wrap="square">
            <a:spAutoFit/>
          </a:bodyPr>
          <a:lstStyle/>
          <a:p>
            <a:r>
              <a:rPr lang="en-US" sz="3200" dirty="0" smtClean="0"/>
              <a:t>Will the implementation of ICD-10 have an effect on CPT codes?</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079334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2590800"/>
            <a:ext cx="4419600" cy="4038600"/>
          </a:xfrm>
        </p:spPr>
        <p:txBody>
          <a:bodyPr>
            <a:normAutofit/>
          </a:bodyPr>
          <a:lstStyle/>
          <a:p>
            <a:pPr marL="1314450" lvl="2" indent="-514350">
              <a:buFont typeface="+mj-lt"/>
              <a:buAutoNum type="alphaUcPeriod"/>
            </a:pPr>
            <a:r>
              <a:rPr lang="en-US" sz="2800" dirty="0" smtClean="0"/>
              <a:t>Yes</a:t>
            </a:r>
            <a:endParaRPr lang="en-US" sz="2800" dirty="0"/>
          </a:p>
          <a:p>
            <a:pPr marL="1314450" lvl="2" indent="-514350">
              <a:buFont typeface="+mj-lt"/>
              <a:buAutoNum type="alphaUcPeriod"/>
            </a:pPr>
            <a:r>
              <a:rPr lang="en-US" sz="2800" dirty="0" smtClean="0"/>
              <a:t>No</a:t>
            </a:r>
            <a:endParaRPr lang="en-US" sz="2800" dirty="0"/>
          </a:p>
          <a:p>
            <a:pPr marL="1314450" lvl="2" indent="-514350">
              <a:buFont typeface="+mj-lt"/>
              <a:buAutoNum type="alphaUcPeriod"/>
            </a:pPr>
            <a:r>
              <a:rPr lang="en-US" sz="2800" dirty="0" smtClean="0"/>
              <a:t>Unknown</a:t>
            </a:r>
            <a:endParaRPr lang="en-US" sz="2800" dirty="0"/>
          </a:p>
        </p:txBody>
      </p:sp>
      <p:sp>
        <p:nvSpPr>
          <p:cNvPr id="4" name="Title 3" descr="Poll Results"/>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079334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What is the correct diagnosis code(s)?&#10;"/>
          <p:cNvSpPr/>
          <p:nvPr/>
        </p:nvSpPr>
        <p:spPr>
          <a:xfrm>
            <a:off x="228600" y="3695700"/>
            <a:ext cx="3048000" cy="990600"/>
          </a:xfrm>
          <a:prstGeom prst="rect">
            <a:avLst/>
          </a:prstGeom>
        </p:spPr>
        <p:txBody>
          <a:bodyPr wrap="square">
            <a:spAutoFit/>
          </a:bodyPr>
          <a:lstStyle/>
          <a:p>
            <a:pPr lvl="0" algn="ctr"/>
            <a:r>
              <a:rPr lang="en-US" sz="2800" dirty="0"/>
              <a:t>What is the correct diagnosis code(s)?</a:t>
            </a:r>
          </a:p>
        </p:txBody>
      </p:sp>
      <p:sp>
        <p:nvSpPr>
          <p:cNvPr id="4" name="TextBox 3" descr="AHIMA ICD-10-CM Coder Training Manual, page 109&#10;"/>
          <p:cNvSpPr txBox="1"/>
          <p:nvPr/>
        </p:nvSpPr>
        <p:spPr>
          <a:xfrm>
            <a:off x="1752600" y="6400800"/>
            <a:ext cx="7315200" cy="400110"/>
          </a:xfrm>
          <a:prstGeom prst="rect">
            <a:avLst/>
          </a:prstGeom>
          <a:noFill/>
        </p:spPr>
        <p:txBody>
          <a:bodyPr wrap="square" rtlCol="0">
            <a:spAutoFit/>
          </a:bodyPr>
          <a:lstStyle/>
          <a:p>
            <a:pPr algn="r"/>
            <a:r>
              <a:rPr lang="en-US" sz="2000" dirty="0"/>
              <a:t>AHIMA </a:t>
            </a:r>
            <a:r>
              <a:rPr lang="en-US" sz="2000" dirty="0" smtClean="0"/>
              <a:t>ICD-10-CM Coder Training Manual, </a:t>
            </a:r>
            <a:r>
              <a:rPr lang="en-US" sz="2000" dirty="0"/>
              <a:t>page </a:t>
            </a:r>
            <a:r>
              <a:rPr lang="en-US" sz="2000" dirty="0" smtClean="0"/>
              <a:t>109</a:t>
            </a:r>
            <a:endParaRPr lang="en-US" sz="2000" dirty="0"/>
          </a:p>
        </p:txBody>
      </p:sp>
      <p:graphicFrame>
        <p:nvGraphicFramePr>
          <p:cNvPr id="3" name="Diagram 2"/>
          <p:cNvGraphicFramePr/>
          <p:nvPr>
            <p:extLst>
              <p:ext uri="{D42A27DB-BD31-4B8C-83A1-F6EECF244321}">
                <p14:modId xmlns:p14="http://schemas.microsoft.com/office/powerpoint/2010/main" xmlns="" val="1478902506"/>
              </p:ext>
            </p:extLst>
          </p:nvPr>
        </p:nvGraphicFramePr>
        <p:xfrm>
          <a:off x="228600" y="152399"/>
          <a:ext cx="8763000" cy="6493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657600" y="533400"/>
            <a:ext cx="5257800" cy="1143000"/>
          </a:xfrm>
        </p:spPr>
        <p:txBody>
          <a:bodyPr>
            <a:normAutofit/>
          </a:bodyPr>
          <a:lstStyle/>
          <a:p>
            <a:r>
              <a:rPr lang="en-US" b="1" dirty="0" smtClean="0">
                <a:solidFill>
                  <a:schemeClr val="accent6">
                    <a:lumMod val="20000"/>
                    <a:lumOff val="80000"/>
                  </a:schemeClr>
                </a:solidFill>
              </a:rPr>
              <a:t>Coding Case 1.53</a:t>
            </a:r>
            <a:endParaRPr lang="en-US" b="1" dirty="0">
              <a:solidFill>
                <a:schemeClr val="accent6">
                  <a:lumMod val="20000"/>
                  <a:lumOff val="80000"/>
                </a:schemeClr>
              </a:solidFill>
            </a:endParaRPr>
          </a:p>
        </p:txBody>
      </p:sp>
    </p:spTree>
    <p:extLst>
      <p:ext uri="{BB962C8B-B14F-4D97-AF65-F5344CB8AC3E}">
        <p14:creationId xmlns:p14="http://schemas.microsoft.com/office/powerpoint/2010/main" xmlns="" val="802268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4228900178"/>
              </p:ext>
            </p:extLst>
          </p:nvPr>
        </p:nvGraphicFramePr>
        <p:xfrm>
          <a:off x="304800" y="914400"/>
          <a:ext cx="86106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0"/>
            <a:ext cx="8229600" cy="1143000"/>
          </a:xfrm>
        </p:spPr>
        <p:txBody>
          <a:bodyPr/>
          <a:lstStyle/>
          <a:p>
            <a:r>
              <a:rPr lang="en-US" dirty="0" smtClean="0">
                <a:solidFill>
                  <a:schemeClr val="accent5">
                    <a:lumMod val="20000"/>
                    <a:lumOff val="80000"/>
                  </a:schemeClr>
                </a:solidFill>
              </a:rPr>
              <a:t>Answer/Rationale</a:t>
            </a:r>
            <a:endParaRPr lang="en-US" dirty="0">
              <a:solidFill>
                <a:schemeClr val="accent5">
                  <a:lumMod val="20000"/>
                  <a:lumOff val="80000"/>
                </a:schemeClr>
              </a:solidFill>
            </a:endParaRPr>
          </a:p>
        </p:txBody>
      </p:sp>
    </p:spTree>
    <p:extLst>
      <p:ext uri="{BB962C8B-B14F-4D97-AF65-F5344CB8AC3E}">
        <p14:creationId xmlns:p14="http://schemas.microsoft.com/office/powerpoint/2010/main" xmlns="" val="11591282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Summary written on a chalk board"/>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557" r="7557"/>
          <a:stretch/>
        </p:blipFill>
        <p:spPr bwMode="auto">
          <a:xfrm>
            <a:off x="76200" y="76200"/>
            <a:ext cx="9067800" cy="6705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descr="Sepsis replaces septicemia&#10;Laterality and increased specificity&#10;Terminology is up to date&#10;Five categories for diabetes mellitus&#10;More subchapters, categories, and subcategory codes than ICD-9-CM&#10;"/>
          <p:cNvSpPr>
            <a:spLocks noGrp="1"/>
          </p:cNvSpPr>
          <p:nvPr>
            <p:ph idx="1"/>
          </p:nvPr>
        </p:nvSpPr>
        <p:spPr>
          <a:xfrm>
            <a:off x="0" y="3733800"/>
            <a:ext cx="7315200" cy="3175000"/>
          </a:xfrm>
        </p:spPr>
        <p:txBody>
          <a:bodyPr>
            <a:noAutofit/>
          </a:bodyPr>
          <a:lstStyle/>
          <a:p>
            <a:pPr>
              <a:buFont typeface="Wingdings" panose="05000000000000000000" pitchFamily="2" charset="2"/>
              <a:buChar char="ü"/>
            </a:pPr>
            <a:r>
              <a:rPr lang="en-US" sz="2800" b="1" i="1" dirty="0" smtClean="0"/>
              <a:t>Sepsis replaces septicemia</a:t>
            </a:r>
          </a:p>
          <a:p>
            <a:pPr>
              <a:buFont typeface="Wingdings" panose="05000000000000000000" pitchFamily="2" charset="2"/>
              <a:buChar char="ü"/>
            </a:pPr>
            <a:r>
              <a:rPr lang="en-US" sz="2800" b="1" i="1" dirty="0" smtClean="0"/>
              <a:t>Laterality and increased specificity</a:t>
            </a:r>
          </a:p>
          <a:p>
            <a:pPr>
              <a:buFont typeface="Wingdings" panose="05000000000000000000" pitchFamily="2" charset="2"/>
              <a:buChar char="ü"/>
            </a:pPr>
            <a:r>
              <a:rPr lang="en-US" sz="2800" b="1" i="1" dirty="0" smtClean="0"/>
              <a:t>Terminology is up to date</a:t>
            </a:r>
          </a:p>
          <a:p>
            <a:pPr>
              <a:buFont typeface="Wingdings" panose="05000000000000000000" pitchFamily="2" charset="2"/>
              <a:buChar char="ü"/>
            </a:pPr>
            <a:r>
              <a:rPr lang="en-US" sz="2800" b="1" i="1" dirty="0" smtClean="0"/>
              <a:t>Five categories for diabetes mellitus</a:t>
            </a:r>
          </a:p>
          <a:p>
            <a:pPr>
              <a:buFont typeface="Wingdings" panose="05000000000000000000" pitchFamily="2" charset="2"/>
              <a:buChar char="ü"/>
            </a:pPr>
            <a:r>
              <a:rPr lang="en-US" sz="2800" b="1" i="1" dirty="0" smtClean="0"/>
              <a:t>More subchapters, categories, and subcategory codes than ICD-9-CM</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492333440"/>
              </p:ext>
            </p:extLst>
          </p:nvPr>
        </p:nvGraphicFramePr>
        <p:xfrm>
          <a:off x="685800" y="990600"/>
          <a:ext cx="8153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0"/>
            <a:ext cx="8229600" cy="914400"/>
          </a:xfrm>
        </p:spPr>
        <p:txBody>
          <a:bodyPr/>
          <a:lstStyle/>
          <a:p>
            <a:r>
              <a:rPr lang="en-US" dirty="0" smtClean="0"/>
              <a:t>References</a:t>
            </a:r>
            <a:endParaRPr lang="en-US" dirty="0"/>
          </a:p>
        </p:txBody>
      </p:sp>
    </p:spTree>
    <p:extLst>
      <p:ext uri="{BB962C8B-B14F-4D97-AF65-F5344CB8AC3E}">
        <p14:creationId xmlns:p14="http://schemas.microsoft.com/office/powerpoint/2010/main" xmlns="" val="13960051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descr="&quot; &quot;"/>
          <p:cNvSpPr>
            <a:spLocks noGrp="1"/>
          </p:cNvSpPr>
          <p:nvPr>
            <p:ph type="title"/>
          </p:nvPr>
        </p:nvSpPr>
        <p:spPr/>
        <p:txBody>
          <a:bodyPr/>
          <a:lstStyle/>
          <a:p>
            <a:r>
              <a:rPr lang="en-US" dirty="0" smtClean="0"/>
              <a:t>Future Events</a:t>
            </a:r>
            <a:endParaRPr lang="en-US" dirty="0"/>
          </a:p>
        </p:txBody>
      </p:sp>
      <p:pic>
        <p:nvPicPr>
          <p:cNvPr id="4" name="Picture 3" descr="2014 in 3-D numbers"/>
          <p:cNvPicPr>
            <a:picLocks noChangeAspect="1"/>
          </p:cNvPicPr>
          <p:nvPr/>
        </p:nvPicPr>
        <p:blipFill rotWithShape="1">
          <a:blip r:embed="rId3" cstate="print">
            <a:extLst>
              <a:ext uri="{28A0092B-C50C-407E-A947-70E740481C1C}">
                <a14:useLocalDpi xmlns:a14="http://schemas.microsoft.com/office/drawing/2010/main" xmlns="" val="0"/>
              </a:ext>
            </a:extLst>
          </a:blip>
          <a:srcRect t="13222" b="2163"/>
          <a:stretch/>
        </p:blipFill>
        <p:spPr>
          <a:xfrm>
            <a:off x="0" y="0"/>
            <a:ext cx="9067800" cy="5754624"/>
          </a:xfrm>
          <a:prstGeom prst="rect">
            <a:avLst/>
          </a:prstGeom>
        </p:spPr>
      </p:pic>
      <p:sp>
        <p:nvSpPr>
          <p:cNvPr id="3" name="Content Placeholder 2" descr="ICD-10-CM Chapter Review 8 - 14&#10;February 26, 2014 @ 3:00 pm ET&#10;ICD-10-CM Chapter Review 15 - 21 &#10;February 28, 2014 @ 1:00 pm ET&#10;ICD-10-Procedure Coding system (PCS) Conventions and Guidelines&#10;February 28, 2014 @ 3:00 pm ET&#10;&#10;&#10;"/>
          <p:cNvSpPr>
            <a:spLocks noGrp="1"/>
          </p:cNvSpPr>
          <p:nvPr>
            <p:ph idx="1"/>
          </p:nvPr>
        </p:nvSpPr>
        <p:spPr>
          <a:xfrm>
            <a:off x="76200" y="3048000"/>
            <a:ext cx="8991600" cy="3810000"/>
          </a:xfrm>
        </p:spPr>
        <p:txBody>
          <a:bodyPr>
            <a:normAutofit/>
          </a:bodyPr>
          <a:lstStyle/>
          <a:p>
            <a:pPr algn="ctr"/>
            <a:r>
              <a:rPr lang="en-US" sz="2800" b="1" dirty="0" smtClean="0">
                <a:solidFill>
                  <a:schemeClr val="bg1"/>
                </a:solidFill>
                <a:effectLst>
                  <a:outerShdw blurRad="38100" dist="38100" dir="2700000" algn="tl">
                    <a:srgbClr val="000000">
                      <a:alpha val="43137"/>
                    </a:srgbClr>
                  </a:outerShdw>
                </a:effectLst>
              </a:rPr>
              <a:t>ICD-10-CM Chapter Review 8 - 14</a:t>
            </a:r>
          </a:p>
          <a:p>
            <a:pPr lvl="1" algn="ctr"/>
            <a:r>
              <a:rPr lang="en-US" b="1" dirty="0" smtClean="0">
                <a:solidFill>
                  <a:schemeClr val="bg1"/>
                </a:solidFill>
                <a:effectLst>
                  <a:outerShdw blurRad="38100" dist="38100" dir="2700000" algn="tl">
                    <a:srgbClr val="000000">
                      <a:alpha val="43137"/>
                    </a:srgbClr>
                  </a:outerShdw>
                </a:effectLst>
              </a:rPr>
              <a:t>February 26, 2014 @ 3:00 pm ET</a:t>
            </a:r>
          </a:p>
          <a:p>
            <a:pPr algn="ctr"/>
            <a:r>
              <a:rPr lang="en-US" sz="2800" b="1" dirty="0" smtClean="0">
                <a:solidFill>
                  <a:schemeClr val="bg1"/>
                </a:solidFill>
                <a:effectLst>
                  <a:outerShdw blurRad="38100" dist="38100" dir="2700000" algn="tl">
                    <a:srgbClr val="000000">
                      <a:alpha val="43137"/>
                    </a:srgbClr>
                  </a:outerShdw>
                </a:effectLst>
              </a:rPr>
              <a:t>ICD-10-CM Chapter Review 15 - 21 </a:t>
            </a:r>
          </a:p>
          <a:p>
            <a:pPr lvl="1" algn="ctr"/>
            <a:r>
              <a:rPr lang="en-US" b="1" dirty="0" smtClean="0">
                <a:solidFill>
                  <a:schemeClr val="bg1"/>
                </a:solidFill>
                <a:effectLst>
                  <a:outerShdw blurRad="38100" dist="38100" dir="2700000" algn="tl">
                    <a:srgbClr val="000000">
                      <a:alpha val="43137"/>
                    </a:srgbClr>
                  </a:outerShdw>
                </a:effectLst>
              </a:rPr>
              <a:t>February 28, 2014 @ 1:00 pm ET</a:t>
            </a:r>
          </a:p>
          <a:p>
            <a:pPr algn="ctr"/>
            <a:r>
              <a:rPr lang="en-US" sz="2800" b="1" dirty="0" smtClean="0">
                <a:solidFill>
                  <a:schemeClr val="bg1"/>
                </a:solidFill>
                <a:effectLst>
                  <a:outerShdw blurRad="38100" dist="38100" dir="2700000" algn="tl">
                    <a:srgbClr val="000000">
                      <a:alpha val="43137"/>
                    </a:srgbClr>
                  </a:outerShdw>
                </a:effectLst>
              </a:rPr>
              <a:t>ICD-10-Procedure Coding system (PCS) Conventions and Guidelines</a:t>
            </a:r>
          </a:p>
          <a:p>
            <a:pPr lvl="1" algn="ctr"/>
            <a:r>
              <a:rPr lang="en-US" b="1" dirty="0" smtClean="0">
                <a:solidFill>
                  <a:schemeClr val="bg1"/>
                </a:solidFill>
                <a:effectLst>
                  <a:outerShdw blurRad="38100" dist="38100" dir="2700000" algn="tl">
                    <a:srgbClr val="000000">
                      <a:alpha val="43137"/>
                    </a:srgbClr>
                  </a:outerShdw>
                </a:effectLst>
              </a:rPr>
              <a:t>February 28, 2014 @ 3:00 pm ET</a:t>
            </a:r>
          </a:p>
          <a:p>
            <a:pPr algn="ctr"/>
            <a:endParaRPr lang="en-US" b="1" dirty="0" smtClean="0">
              <a:solidFill>
                <a:schemeClr val="bg1"/>
              </a:solidFill>
              <a:effectLst>
                <a:outerShdw blurRad="38100" dist="38100" dir="2700000" algn="tl">
                  <a:srgbClr val="000000">
                    <a:alpha val="43137"/>
                  </a:srgbClr>
                </a:outerShdw>
              </a:effectLst>
            </a:endParaRPr>
          </a:p>
          <a:p>
            <a:pPr marL="0" indent="0" algn="ctr">
              <a:buNone/>
            </a:pPr>
            <a:endParaRPr lang="en-US"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quot; &quot;"/>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3621088"/>
            <a:ext cx="7761288"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057400" y="2148010"/>
            <a:ext cx="7086600" cy="1143000"/>
          </a:xfrm>
        </p:spPr>
        <p:txBody>
          <a:bodyPr/>
          <a:lstStyle/>
          <a:p>
            <a:r>
              <a:rPr lang="en-US" dirty="0" smtClean="0"/>
              <a:t>Ask the Presenter</a:t>
            </a:r>
            <a:endParaRPr lang="en-US" dirty="0"/>
          </a:p>
        </p:txBody>
      </p:sp>
      <p:pic>
        <p:nvPicPr>
          <p:cNvPr id="4" name="Picture 4" descr="My VeHU Campus Ask the Presenter icon"/>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57400" y="2130425"/>
            <a:ext cx="1143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44141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133601"/>
            <a:ext cx="4419600" cy="4038600"/>
          </a:xfrm>
        </p:spPr>
        <p:txBody>
          <a:bodyPr>
            <a:normAutofit/>
          </a:bodyPr>
          <a:lstStyle/>
          <a:p>
            <a:pPr marL="1314450" lvl="2" indent="-514350">
              <a:buFont typeface="+mj-lt"/>
              <a:buAutoNum type="alphaUcPeriod"/>
            </a:pPr>
            <a:r>
              <a:rPr lang="en-US" sz="2800" dirty="0"/>
              <a:t>Coding</a:t>
            </a:r>
          </a:p>
          <a:p>
            <a:pPr marL="1314450" lvl="2" indent="-514350">
              <a:buFont typeface="+mj-lt"/>
              <a:buAutoNum type="alphaUcPeriod"/>
            </a:pPr>
            <a:r>
              <a:rPr lang="en-US" sz="2800" dirty="0"/>
              <a:t>Other HIM</a:t>
            </a:r>
          </a:p>
          <a:p>
            <a:pPr marL="1314450" lvl="2" indent="-514350">
              <a:buFont typeface="+mj-lt"/>
              <a:buAutoNum type="alphaUcPeriod"/>
            </a:pPr>
            <a:r>
              <a:rPr lang="en-US" sz="2800" dirty="0"/>
              <a:t>Clinician</a:t>
            </a:r>
          </a:p>
          <a:p>
            <a:pPr marL="1314450" lvl="2" indent="-514350">
              <a:buFont typeface="+mj-lt"/>
              <a:buAutoNum type="alphaUcPeriod"/>
            </a:pPr>
            <a:r>
              <a:rPr lang="en-US" sz="2800" dirty="0"/>
              <a:t>Other</a:t>
            </a:r>
          </a:p>
        </p:txBody>
      </p:sp>
      <p:sp>
        <p:nvSpPr>
          <p:cNvPr id="3" name="Rectangle 2" descr="What is your primary role at the VA?&#10;"/>
          <p:cNvSpPr/>
          <p:nvPr/>
        </p:nvSpPr>
        <p:spPr>
          <a:xfrm>
            <a:off x="457200" y="1414790"/>
            <a:ext cx="8153400" cy="584775"/>
          </a:xfrm>
          <a:prstGeom prst="rect">
            <a:avLst/>
          </a:prstGeom>
        </p:spPr>
        <p:txBody>
          <a:bodyPr wrap="square">
            <a:spAutoFit/>
          </a:bodyPr>
          <a:lstStyle/>
          <a:p>
            <a:r>
              <a:rPr lang="en-US" sz="3200" dirty="0"/>
              <a:t>What is your primary role at the VA?</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07933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quot; &quot;"/>
          <p:cNvSpPr/>
          <p:nvPr/>
        </p:nvSpPr>
        <p:spPr>
          <a:xfrm>
            <a:off x="457200" y="1414790"/>
            <a:ext cx="8153400" cy="584775"/>
          </a:xfrm>
          <a:prstGeom prst="rect">
            <a:avLst/>
          </a:prstGeom>
        </p:spPr>
        <p:txBody>
          <a:bodyPr wrap="square">
            <a:spAutoFit/>
          </a:bodyPr>
          <a:lstStyle/>
          <a:p>
            <a:endParaRPr lang="en-US" sz="3200" dirty="0"/>
          </a:p>
        </p:txBody>
      </p:sp>
      <p:sp>
        <p:nvSpPr>
          <p:cNvPr id="5" name="Content Placeholder 4"/>
          <p:cNvSpPr>
            <a:spLocks noGrp="1"/>
          </p:cNvSpPr>
          <p:nvPr>
            <p:ph idx="1"/>
          </p:nvPr>
        </p:nvSpPr>
        <p:spPr>
          <a:xfrm>
            <a:off x="-152400" y="2133601"/>
            <a:ext cx="4419600" cy="4038600"/>
          </a:xfrm>
        </p:spPr>
        <p:txBody>
          <a:bodyPr>
            <a:normAutofit/>
          </a:bodyPr>
          <a:lstStyle/>
          <a:p>
            <a:pPr marL="1314450" lvl="2" indent="-514350">
              <a:buFont typeface="+mj-lt"/>
              <a:buAutoNum type="alphaUcPeriod"/>
            </a:pPr>
            <a:r>
              <a:rPr lang="en-US" sz="2800" dirty="0"/>
              <a:t>Coding</a:t>
            </a:r>
          </a:p>
          <a:p>
            <a:pPr marL="1314450" lvl="2" indent="-514350">
              <a:buFont typeface="+mj-lt"/>
              <a:buAutoNum type="alphaUcPeriod"/>
            </a:pPr>
            <a:r>
              <a:rPr lang="en-US" sz="2800" dirty="0"/>
              <a:t>Other HIM</a:t>
            </a:r>
          </a:p>
          <a:p>
            <a:pPr marL="1314450" lvl="2" indent="-514350">
              <a:buFont typeface="+mj-lt"/>
              <a:buAutoNum type="alphaUcPeriod"/>
            </a:pPr>
            <a:r>
              <a:rPr lang="en-US" sz="2800" dirty="0"/>
              <a:t>Clinician</a:t>
            </a:r>
          </a:p>
          <a:p>
            <a:pPr marL="1314450" lvl="2" indent="-514350">
              <a:buFont typeface="+mj-lt"/>
              <a:buAutoNum type="alphaUcPeriod"/>
            </a:pPr>
            <a:r>
              <a:rPr lang="en-US" sz="2800" dirty="0"/>
              <a:t>Other</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57205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216973004"/>
              </p:ext>
            </p:extLst>
          </p:nvPr>
        </p:nvGraphicFramePr>
        <p:xfrm>
          <a:off x="152400" y="1447800"/>
          <a:ext cx="8839200" cy="5181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descr="The patient was admitted and treated for SIRS with sepsis due to streptococcus, group D&#10;"/>
          <p:cNvSpPr txBox="1"/>
          <p:nvPr/>
        </p:nvSpPr>
        <p:spPr>
          <a:xfrm>
            <a:off x="152400" y="381000"/>
            <a:ext cx="8534400" cy="954107"/>
          </a:xfrm>
          <a:prstGeom prst="rect">
            <a:avLst/>
          </a:prstGeom>
          <a:noFill/>
        </p:spPr>
        <p:txBody>
          <a:bodyPr wrap="square" rtlCol="0">
            <a:spAutoFit/>
          </a:bodyPr>
          <a:lstStyle/>
          <a:p>
            <a:r>
              <a:rPr lang="en-US" sz="2800" i="1" dirty="0" smtClean="0"/>
              <a:t>The patient was admitted and treated for SIRS with sepsis due to streptococcus, </a:t>
            </a:r>
            <a:r>
              <a:rPr lang="en-US" sz="2800" i="1" smtClean="0"/>
              <a:t>group D.</a:t>
            </a:r>
            <a:endParaRPr lang="en-US" sz="2800" i="1" dirty="0"/>
          </a:p>
        </p:txBody>
      </p:sp>
    </p:spTree>
    <p:extLst>
      <p:ext uri="{BB962C8B-B14F-4D97-AF65-F5344CB8AC3E}">
        <p14:creationId xmlns:p14="http://schemas.microsoft.com/office/powerpoint/2010/main" xmlns="" val="3281657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AHIMA ICD-10-CM Coder Training Manual, page 93&#10;"/>
          <p:cNvSpPr txBox="1"/>
          <p:nvPr/>
        </p:nvSpPr>
        <p:spPr>
          <a:xfrm>
            <a:off x="3810000" y="6324600"/>
            <a:ext cx="5257800" cy="369332"/>
          </a:xfrm>
          <a:prstGeom prst="rect">
            <a:avLst/>
          </a:prstGeom>
          <a:noFill/>
        </p:spPr>
        <p:txBody>
          <a:bodyPr wrap="square" rtlCol="0">
            <a:spAutoFit/>
          </a:bodyPr>
          <a:lstStyle/>
          <a:p>
            <a:pPr algn="r"/>
            <a:r>
              <a:rPr lang="en-US" dirty="0"/>
              <a:t>AHIMA </a:t>
            </a:r>
            <a:r>
              <a:rPr lang="en-US" dirty="0" smtClean="0"/>
              <a:t>ICD-10-CM Coder Training Manual, </a:t>
            </a:r>
            <a:r>
              <a:rPr lang="en-US" dirty="0"/>
              <a:t>page </a:t>
            </a:r>
            <a:r>
              <a:rPr lang="en-US" dirty="0" smtClean="0"/>
              <a:t>93</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90478534"/>
              </p:ext>
            </p:extLst>
          </p:nvPr>
        </p:nvGraphicFramePr>
        <p:xfrm>
          <a:off x="4191000" y="1143000"/>
          <a:ext cx="4724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elderly man with abdominal pain"/>
          <p:cNvPicPr>
            <a:picLocks noChangeAspect="1"/>
          </p:cNvPicPr>
          <p:nvPr/>
        </p:nvPicPr>
        <p:blipFill rotWithShape="1">
          <a:blip r:embed="rId8" cstate="print">
            <a:extLst>
              <a:ext uri="{28A0092B-C50C-407E-A947-70E740481C1C}">
                <a14:useLocalDpi xmlns:a14="http://schemas.microsoft.com/office/drawing/2010/main" xmlns="" val="0"/>
              </a:ext>
            </a:extLst>
          </a:blip>
          <a:srcRect r="7531" b="2701"/>
          <a:stretch/>
        </p:blipFill>
        <p:spPr>
          <a:xfrm>
            <a:off x="252845" y="985518"/>
            <a:ext cx="3480956" cy="5491483"/>
          </a:xfrm>
          <a:prstGeom prst="rect">
            <a:avLst/>
          </a:prstGeom>
          <a:ln>
            <a:noFill/>
          </a:ln>
          <a:effectLst>
            <a:outerShdw blurRad="292100" dist="139700" dir="2700000" algn="tl" rotWithShape="0">
              <a:srgbClr val="333333">
                <a:alpha val="65000"/>
              </a:srgbClr>
            </a:outerShdw>
          </a:effectLst>
        </p:spPr>
      </p:pic>
      <p:sp>
        <p:nvSpPr>
          <p:cNvPr id="3" name="Rectangle 2" descr="&quot; &quot;"/>
          <p:cNvSpPr/>
          <p:nvPr/>
        </p:nvSpPr>
        <p:spPr>
          <a:xfrm>
            <a:off x="228600" y="985519"/>
            <a:ext cx="3505200" cy="5491482"/>
          </a:xfrm>
          <a:prstGeom prst="rect">
            <a:avLst/>
          </a:prstGeom>
          <a:noFill/>
          <a:ln w="76200">
            <a:solidFill>
              <a:schemeClr val="accent6"/>
            </a:solidFill>
          </a:ln>
          <a:effectLst>
            <a:outerShdw blurRad="50800" dist="38100" dir="10800000" algn="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normAutofit/>
          </a:bodyPr>
          <a:lstStyle/>
          <a:p>
            <a:r>
              <a:rPr lang="en-US" b="1" dirty="0" smtClean="0">
                <a:solidFill>
                  <a:schemeClr val="accent6">
                    <a:lumMod val="20000"/>
                    <a:lumOff val="80000"/>
                  </a:schemeClr>
                </a:solidFill>
              </a:rPr>
              <a:t>Coding Case 1.2</a:t>
            </a:r>
            <a:endParaRPr lang="en-US" b="1" dirty="0">
              <a:solidFill>
                <a:schemeClr val="accent6">
                  <a:lumMod val="20000"/>
                  <a:lumOff val="80000"/>
                </a:schemeClr>
              </a:solidFill>
            </a:endParaRPr>
          </a:p>
        </p:txBody>
      </p:sp>
    </p:spTree>
    <p:extLst>
      <p:ext uri="{BB962C8B-B14F-4D97-AF65-F5344CB8AC3E}">
        <p14:creationId xmlns:p14="http://schemas.microsoft.com/office/powerpoint/2010/main" xmlns="" val="1833394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13044_ICD-10 Conventions_Guidelines_06172013">
  <a:themeElements>
    <a:clrScheme name="Custom 4">
      <a:dk1>
        <a:sysClr val="windowText" lastClr="000000"/>
      </a:dk1>
      <a:lt1>
        <a:sysClr val="window" lastClr="FFFFFF"/>
      </a:lt1>
      <a:dk2>
        <a:srgbClr val="5B6973"/>
      </a:dk2>
      <a:lt2>
        <a:srgbClr val="E7ECED"/>
      </a:lt2>
      <a:accent1>
        <a:srgbClr val="FCC500"/>
      </a:accent1>
      <a:accent2>
        <a:srgbClr val="0CFFFE"/>
      </a:accent2>
      <a:accent3>
        <a:srgbClr val="FF6699"/>
      </a:accent3>
      <a:accent4>
        <a:srgbClr val="B77BB4"/>
      </a:accent4>
      <a:accent5>
        <a:srgbClr val="98FF33"/>
      </a:accent5>
      <a:accent6>
        <a:srgbClr val="6666FF"/>
      </a:accent6>
      <a:hlink>
        <a:srgbClr val="00CC66"/>
      </a:hlink>
      <a:folHlink>
        <a:srgbClr val="CC33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1605B9DEAE3DB4788C214FB399A502C" ma:contentTypeVersion="0" ma:contentTypeDescription="Create a new document." ma:contentTypeScope="" ma:versionID="5cf76eceae5494211bc53542964594c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B43E0B-CB05-434D-B848-364CFDEE276B}">
  <ds:schemaRefs>
    <ds:schemaRef ds:uri="http://schemas.microsoft.com/sharepoint/v3/contenttype/forms"/>
  </ds:schemaRefs>
</ds:datastoreItem>
</file>

<file path=customXml/itemProps2.xml><?xml version="1.0" encoding="utf-8"?>
<ds:datastoreItem xmlns:ds="http://schemas.openxmlformats.org/officeDocument/2006/customXml" ds:itemID="{E4CDA146-3550-4751-AD2C-2953F05EE1B7}">
  <ds:schemaRefs>
    <ds:schemaRef ds:uri="http://schemas.microsoft.com/office/infopath/2007/PartnerControls"/>
    <ds:schemaRef ds:uri="http://schemas.microsoft.com/office/2006/documentManagement/types"/>
    <ds:schemaRef ds:uri="http://purl.org/dc/dcmitype/"/>
    <ds:schemaRef ds:uri="http://schemas.microsoft.com/office/2006/metadata/properties"/>
    <ds:schemaRef ds:uri="http://purl.org/dc/terms/"/>
    <ds:schemaRef ds:uri="http://schemas.openxmlformats.org/package/2006/metadata/core-properties"/>
    <ds:schemaRef ds:uri="http://purl.org/dc/elements/1.1/"/>
    <ds:schemaRef ds:uri="http://www.w3.org/XML/1998/namespace"/>
  </ds:schemaRefs>
</ds:datastoreItem>
</file>

<file path=customXml/itemProps3.xml><?xml version="1.0" encoding="utf-8"?>
<ds:datastoreItem xmlns:ds="http://schemas.openxmlformats.org/officeDocument/2006/customXml" ds:itemID="{5C44D586-DB96-440C-8C72-FF55032754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DRAFT_ICD10CM_Chapters_15_21 with Caryn's Edits</Template>
  <TotalTime>6012</TotalTime>
  <Words>8740</Words>
  <Application>Microsoft Office PowerPoint</Application>
  <PresentationFormat>On-screen Show (4:3)</PresentationFormat>
  <Paragraphs>803</Paragraphs>
  <Slides>57</Slides>
  <Notes>57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13044_ICD-10 Conventions_Guidelines_06172013</vt:lpstr>
      <vt:lpstr>ICD-10-CM Chapters 1 - 7</vt:lpstr>
      <vt:lpstr>Poll Question</vt:lpstr>
      <vt:lpstr>Chapter Blocks</vt:lpstr>
      <vt:lpstr>Chapter 1: Certain Infectious and Parasitic Diseases (A00-B99) </vt:lpstr>
      <vt:lpstr>Examples from the Training Manual</vt:lpstr>
      <vt:lpstr>Poll Results</vt:lpstr>
      <vt:lpstr>Poll Results</vt:lpstr>
      <vt:lpstr>Slide 8</vt:lpstr>
      <vt:lpstr>Coding Case 1.2</vt:lpstr>
      <vt:lpstr>Answer/Rationale</vt:lpstr>
      <vt:lpstr>Chapter 2:  Neoplasms (C00-D49) </vt:lpstr>
      <vt:lpstr>Slide 12</vt:lpstr>
      <vt:lpstr>Coding Case 1.16</vt:lpstr>
      <vt:lpstr>Answer/Rationale</vt:lpstr>
      <vt:lpstr>Slide 15</vt:lpstr>
      <vt:lpstr>Examples from the Training Manual</vt:lpstr>
      <vt:lpstr>Coding Case 1.19</vt:lpstr>
      <vt:lpstr>Answer/Rationale</vt:lpstr>
      <vt:lpstr>Poll Question</vt:lpstr>
      <vt:lpstr>Slide 20</vt:lpstr>
      <vt:lpstr>Slide 21</vt:lpstr>
      <vt:lpstr>Poll Results</vt:lpstr>
      <vt:lpstr>Poll Results</vt:lpstr>
      <vt:lpstr>Other Significant Changes</vt:lpstr>
      <vt:lpstr>Slide 25</vt:lpstr>
      <vt:lpstr>Coding Case 1.25</vt:lpstr>
      <vt:lpstr>Answer/Rationale</vt:lpstr>
      <vt:lpstr>Coding Case 1.34</vt:lpstr>
      <vt:lpstr>Answer/Rationale</vt:lpstr>
      <vt:lpstr>Chapter 5: Mental, Behavioral and Neurodevelopmental disorders (F01-F99) </vt:lpstr>
      <vt:lpstr>Slide 31</vt:lpstr>
      <vt:lpstr>Slide 32</vt:lpstr>
      <vt:lpstr>Coding Case 1.40</vt:lpstr>
      <vt:lpstr>Answer/Rationale</vt:lpstr>
      <vt:lpstr>Poll Question</vt:lpstr>
      <vt:lpstr>Chapter 6: Diseases of the Nervous  System (G00-G99)</vt:lpstr>
      <vt:lpstr>Slide 37</vt:lpstr>
      <vt:lpstr>Slide 38</vt:lpstr>
      <vt:lpstr>Poll Results</vt:lpstr>
      <vt:lpstr>Poll Results</vt:lpstr>
      <vt:lpstr>Slide 41</vt:lpstr>
      <vt:lpstr>Coding Case 1.41</vt:lpstr>
      <vt:lpstr>Answer/Rationale</vt:lpstr>
      <vt:lpstr>Example</vt:lpstr>
      <vt:lpstr>Poll Question</vt:lpstr>
      <vt:lpstr>Chapter 7: Diseases of the eye and adnexa (H00-H59) </vt:lpstr>
      <vt:lpstr>Slide 47</vt:lpstr>
      <vt:lpstr>Slide 48</vt:lpstr>
      <vt:lpstr>Slide 49</vt:lpstr>
      <vt:lpstr>Poll Results</vt:lpstr>
      <vt:lpstr>Poll Results</vt:lpstr>
      <vt:lpstr>Coding Case 1.53</vt:lpstr>
      <vt:lpstr>Answer/Rationale</vt:lpstr>
      <vt:lpstr>Slide 54</vt:lpstr>
      <vt:lpstr>References</vt:lpstr>
      <vt:lpstr>Future Events</vt:lpstr>
      <vt:lpstr>Ask the Presenter</vt:lpstr>
    </vt:vector>
  </TitlesOfParts>
  <Company>Dept. of Veterans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ICD-10-CM Chapters 1-7</dc:title>
  <dc:creator>VHA OIA Training Strategy</dc:creator>
  <cp:keywords>ICD-10, Infectious and Parasitic Diseases, Neoplasms, Disease of the Blood and Blood-forming Organs, Endocrine, Nutritional, and Metabolic Diseases, Mental, Behavioral and Neurodevelopmental disorders, Diseases of the Nervous System, Diseases of the eye and adnexa</cp:keywords>
  <cp:lastModifiedBy>Presenter</cp:lastModifiedBy>
  <cp:revision>524</cp:revision>
  <dcterms:created xsi:type="dcterms:W3CDTF">2013-07-25T16:22:56Z</dcterms:created>
  <dcterms:modified xsi:type="dcterms:W3CDTF">2014-02-25T21:55:53Z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0x010100B1605B9DEAE3DB4788C214FB399A502C</vt:lpwstr>
  </property>
  <property fmtid="{D5CDD505-2E9C-101B-9397-08002B2CF9AE}" pid="3" name="Language">
    <vt:lpwstr>English</vt:lpwstr>
  </property>
</Properties>
</file>