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9" r:id="rId4"/>
  </p:sldMasterIdLst>
  <p:notesMasterIdLst>
    <p:notesMasterId r:id="rId89"/>
  </p:notesMasterIdLst>
  <p:sldIdLst>
    <p:sldId id="256" r:id="rId5"/>
    <p:sldId id="321" r:id="rId6"/>
    <p:sldId id="395" r:id="rId7"/>
    <p:sldId id="320" r:id="rId8"/>
    <p:sldId id="397" r:id="rId9"/>
    <p:sldId id="323" r:id="rId10"/>
    <p:sldId id="324" r:id="rId11"/>
    <p:sldId id="348" r:id="rId12"/>
    <p:sldId id="352" r:id="rId13"/>
    <p:sldId id="362" r:id="rId14"/>
    <p:sldId id="325" r:id="rId15"/>
    <p:sldId id="410" r:id="rId16"/>
    <p:sldId id="365" r:id="rId17"/>
    <p:sldId id="418" r:id="rId18"/>
    <p:sldId id="360" r:id="rId19"/>
    <p:sldId id="388" r:id="rId20"/>
    <p:sldId id="389" r:id="rId21"/>
    <p:sldId id="364" r:id="rId22"/>
    <p:sldId id="366" r:id="rId23"/>
    <p:sldId id="367" r:id="rId24"/>
    <p:sldId id="371" r:id="rId25"/>
    <p:sldId id="391" r:id="rId26"/>
    <p:sldId id="257" r:id="rId27"/>
    <p:sldId id="392" r:id="rId28"/>
    <p:sldId id="258" r:id="rId29"/>
    <p:sldId id="262" r:id="rId30"/>
    <p:sldId id="393" r:id="rId31"/>
    <p:sldId id="261" r:id="rId32"/>
    <p:sldId id="268" r:id="rId33"/>
    <p:sldId id="269" r:id="rId34"/>
    <p:sldId id="312" r:id="rId35"/>
    <p:sldId id="398" r:id="rId36"/>
    <p:sldId id="271" r:id="rId37"/>
    <p:sldId id="399" r:id="rId38"/>
    <p:sldId id="274" r:id="rId39"/>
    <p:sldId id="277" r:id="rId40"/>
    <p:sldId id="381" r:id="rId41"/>
    <p:sldId id="375" r:id="rId42"/>
    <p:sldId id="374" r:id="rId43"/>
    <p:sldId id="373" r:id="rId44"/>
    <p:sldId id="376" r:id="rId45"/>
    <p:sldId id="401" r:id="rId46"/>
    <p:sldId id="400" r:id="rId47"/>
    <p:sldId id="402" r:id="rId48"/>
    <p:sldId id="377" r:id="rId49"/>
    <p:sldId id="403" r:id="rId50"/>
    <p:sldId id="379" r:id="rId51"/>
    <p:sldId id="378" r:id="rId52"/>
    <p:sldId id="404" r:id="rId53"/>
    <p:sldId id="333" r:id="rId54"/>
    <p:sldId id="382" r:id="rId55"/>
    <p:sldId id="383" r:id="rId56"/>
    <p:sldId id="387" r:id="rId57"/>
    <p:sldId id="405" r:id="rId58"/>
    <p:sldId id="278" r:id="rId59"/>
    <p:sldId id="412" r:id="rId60"/>
    <p:sldId id="414" r:id="rId61"/>
    <p:sldId id="415" r:id="rId62"/>
    <p:sldId id="282" r:id="rId63"/>
    <p:sldId id="284" r:id="rId64"/>
    <p:sldId id="354" r:id="rId65"/>
    <p:sldId id="339" r:id="rId66"/>
    <p:sldId id="340" r:id="rId67"/>
    <p:sldId id="341" r:id="rId68"/>
    <p:sldId id="343" r:id="rId69"/>
    <p:sldId id="342" r:id="rId70"/>
    <p:sldId id="355" r:id="rId71"/>
    <p:sldId id="372" r:id="rId72"/>
    <p:sldId id="345" r:id="rId73"/>
    <p:sldId id="408" r:id="rId74"/>
    <p:sldId id="344" r:id="rId75"/>
    <p:sldId id="346" r:id="rId76"/>
    <p:sldId id="356" r:id="rId77"/>
    <p:sldId id="357" r:id="rId78"/>
    <p:sldId id="358" r:id="rId79"/>
    <p:sldId id="359" r:id="rId80"/>
    <p:sldId id="416" r:id="rId81"/>
    <p:sldId id="349" r:id="rId82"/>
    <p:sldId id="417" r:id="rId83"/>
    <p:sldId id="385" r:id="rId84"/>
    <p:sldId id="361" r:id="rId85"/>
    <p:sldId id="318" r:id="rId86"/>
    <p:sldId id="384" r:id="rId87"/>
    <p:sldId id="419" r:id="rId88"/>
  </p:sldIdLst>
  <p:sldSz cx="12192000" cy="6858000"/>
  <p:notesSz cx="7077075" cy="9363075"/>
  <p:photoAlbum layout="1picTitle"/>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15:guide id="1" orient="horz" pos="2949">
          <p15:clr>
            <a:srgbClr val="A4A3A4"/>
          </p15:clr>
        </p15:guide>
        <p15:guide id="2" pos="222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lson, Janet W." initials="JWW"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3626" autoAdjust="0"/>
    <p:restoredTop sz="49023" autoAdjust="0"/>
  </p:normalViewPr>
  <p:slideViewPr>
    <p:cSldViewPr>
      <p:cViewPr>
        <p:scale>
          <a:sx n="50" d="100"/>
          <a:sy n="50" d="100"/>
        </p:scale>
        <p:origin x="-900" y="282"/>
      </p:cViewPr>
      <p:guideLst>
        <p:guide orient="horz" pos="2160"/>
        <p:guide pos="3840"/>
      </p:guideLst>
    </p:cSldViewPr>
  </p:slideViewPr>
  <p:outlineViewPr>
    <p:cViewPr>
      <p:scale>
        <a:sx n="33" d="100"/>
        <a:sy n="33" d="100"/>
      </p:scale>
      <p:origin x="0" y="9504"/>
    </p:cViewPr>
  </p:outlineViewPr>
  <p:notesTextViewPr>
    <p:cViewPr>
      <p:scale>
        <a:sx n="125" d="100"/>
        <a:sy n="125" d="100"/>
      </p:scale>
      <p:origin x="0" y="0"/>
    </p:cViewPr>
  </p:notesTextViewPr>
  <p:sorterViewPr>
    <p:cViewPr>
      <p:scale>
        <a:sx n="128" d="100"/>
        <a:sy n="128" d="100"/>
      </p:scale>
      <p:origin x="0" y="19806"/>
    </p:cViewPr>
  </p:sorterViewPr>
  <p:notesViewPr>
    <p:cSldViewPr>
      <p:cViewPr varScale="1">
        <p:scale>
          <a:sx n="69" d="100"/>
          <a:sy n="69" d="100"/>
        </p:scale>
        <p:origin x="-2472" y="-102"/>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C4444D-46C8-4734-888F-0A0BAE25AF57}" type="doc">
      <dgm:prSet loTypeId="urn:microsoft.com/office/officeart/2005/8/layout/cycle3" loCatId="cycle" qsTypeId="urn:microsoft.com/office/officeart/2005/8/quickstyle/simple1" qsCatId="simple" csTypeId="urn:microsoft.com/office/officeart/2005/8/colors/accent6_2" csCatId="accent6" phldr="1"/>
      <dgm:spPr/>
      <dgm:t>
        <a:bodyPr/>
        <a:lstStyle/>
        <a:p>
          <a:endParaRPr lang="en-US"/>
        </a:p>
      </dgm:t>
    </dgm:pt>
    <dgm:pt modelId="{B9A841F9-9F49-4410-965D-FAAA636E64F3}">
      <dgm:prSet custT="1"/>
      <dgm:spPr>
        <a:solidFill>
          <a:srgbClr val="0070C0"/>
        </a:solidFill>
      </dgm:spPr>
      <dgm:t>
        <a:bodyPr/>
        <a:lstStyle/>
        <a:p>
          <a:pPr rtl="0"/>
          <a:r>
            <a:rPr lang="en-US" sz="2800" dirty="0" smtClean="0"/>
            <a:t>Look up main term in the Alphabetic Index</a:t>
          </a:r>
          <a:endParaRPr lang="en-US" sz="2800" dirty="0"/>
        </a:p>
      </dgm:t>
      <dgm:extLst>
        <a:ext uri="{E40237B7-FDA0-4F09-8148-C483321AD2D9}">
          <dgm14:cNvPr xmlns:dgm14="http://schemas.microsoft.com/office/drawing/2010/diagram" id="0" name="" descr="Look up main term in the Alphabetic Index&#10;Note all parenthetical terms, cross references, or other instructions in the Index&#10;Verify code in the Tabular List&#10;Read all instructional notes&#10;Review coding conventions and any chapter specific coding guidelines&#10;Confirm and assign the correct code&#10;"/>
        </a:ext>
      </dgm:extLst>
    </dgm:pt>
    <dgm:pt modelId="{60B051AC-D711-4C44-9DB6-A5DC8D4840F6}" type="parTrans" cxnId="{5560CB15-A853-4B8E-B10D-69DA54DA0EDB}">
      <dgm:prSet/>
      <dgm:spPr/>
      <dgm:t>
        <a:bodyPr/>
        <a:lstStyle/>
        <a:p>
          <a:endParaRPr lang="en-US" sz="2800"/>
        </a:p>
      </dgm:t>
    </dgm:pt>
    <dgm:pt modelId="{0B5B6DA9-F22D-4059-98AC-A2DAC819072A}" type="sibTrans" cxnId="{5560CB15-A853-4B8E-B10D-69DA54DA0EDB}">
      <dgm:prSet/>
      <dgm:spPr>
        <a:solidFill>
          <a:schemeClr val="accent2">
            <a:lumMod val="60000"/>
            <a:lumOff val="40000"/>
          </a:schemeClr>
        </a:solidFill>
      </dgm:spPr>
      <dgm:t>
        <a:bodyPr/>
        <a:lstStyle/>
        <a:p>
          <a:endParaRPr lang="en-US" sz="2800"/>
        </a:p>
      </dgm:t>
      <dgm:extLst>
        <a:ext uri="{E40237B7-FDA0-4F09-8148-C483321AD2D9}">
          <dgm14:cNvPr xmlns:dgm14="http://schemas.microsoft.com/office/drawing/2010/diagram" id="0" name="" descr="Look up main term in the Alphabetic Index&#10;Note all parenthetical terms, cross references, or other instructions in the Index&#10;Verify code in the Tabular List&#10;Read all instructional notes&#10;Review coding conventions and any chapter specific coding guidelines&#10;Confirm and assign the correct code&#10;"/>
        </a:ext>
      </dgm:extLst>
    </dgm:pt>
    <dgm:pt modelId="{0F1541D4-89A9-45C2-9422-42CEF77C11AA}">
      <dgm:prSet custT="1"/>
      <dgm:spPr>
        <a:solidFill>
          <a:srgbClr val="0070C0"/>
        </a:solidFill>
      </dgm:spPr>
      <dgm:t>
        <a:bodyPr/>
        <a:lstStyle/>
        <a:p>
          <a:pPr rtl="0"/>
          <a:r>
            <a:rPr lang="en-US" sz="2800" dirty="0" smtClean="0"/>
            <a:t>Note all parenthetical terms, cross references, or other instructions in the Index</a:t>
          </a:r>
          <a:endParaRPr lang="en-US" sz="2800" dirty="0"/>
        </a:p>
      </dgm:t>
      <dgm:extLst>
        <a:ext uri="{E40237B7-FDA0-4F09-8148-C483321AD2D9}">
          <dgm14:cNvPr xmlns:dgm14="http://schemas.microsoft.com/office/drawing/2010/diagram" id="0" name="" descr="Look up main term in the Alphabetic Index&#10;Note all parenthetical terms, cross references, or other instructions in the Index&#10;Verify code in the Tabular List&#10;Read all instructional notes&#10;Review coding conventions and any chapter specific coding guidelines&#10;Confirm and assign the correct code&#10;"/>
        </a:ext>
      </dgm:extLst>
    </dgm:pt>
    <dgm:pt modelId="{951715E6-C093-4D41-8E97-C1AD5D279876}" type="parTrans" cxnId="{7D9A12E2-3FD3-4E98-AAA7-7AF4DBBA7114}">
      <dgm:prSet/>
      <dgm:spPr/>
      <dgm:t>
        <a:bodyPr/>
        <a:lstStyle/>
        <a:p>
          <a:endParaRPr lang="en-US" sz="2800"/>
        </a:p>
      </dgm:t>
    </dgm:pt>
    <dgm:pt modelId="{4EE137DD-FECB-4022-BC04-FCDAA5AA34B1}" type="sibTrans" cxnId="{7D9A12E2-3FD3-4E98-AAA7-7AF4DBBA7114}">
      <dgm:prSet/>
      <dgm:spPr/>
      <dgm:t>
        <a:bodyPr/>
        <a:lstStyle/>
        <a:p>
          <a:endParaRPr lang="en-US" sz="2800"/>
        </a:p>
      </dgm:t>
    </dgm:pt>
    <dgm:pt modelId="{FB21D77A-6E6B-45DD-BABD-0E42C1325E08}">
      <dgm:prSet custT="1"/>
      <dgm:spPr>
        <a:solidFill>
          <a:srgbClr val="0070C0"/>
        </a:solidFill>
      </dgm:spPr>
      <dgm:t>
        <a:bodyPr/>
        <a:lstStyle/>
        <a:p>
          <a:pPr rtl="0"/>
          <a:r>
            <a:rPr lang="en-US" sz="2800" dirty="0" smtClean="0"/>
            <a:t>Verify code in the Tabular List</a:t>
          </a:r>
          <a:endParaRPr lang="en-US" sz="2800" dirty="0"/>
        </a:p>
      </dgm:t>
      <dgm:extLst>
        <a:ext uri="{E40237B7-FDA0-4F09-8148-C483321AD2D9}">
          <dgm14:cNvPr xmlns:dgm14="http://schemas.microsoft.com/office/drawing/2010/diagram" id="0" name="" descr="Look up main term in the Alphabetic Index&#10;Note all parenthetical terms, cross references, or other instructions in the Index&#10;Verify code in the Tabular List&#10;Read all instructional notes&#10;Review coding conventions and any chapter specific coding guidelines&#10;Confirm and assign the correct code&#10;"/>
        </a:ext>
      </dgm:extLst>
    </dgm:pt>
    <dgm:pt modelId="{11430884-FF3E-42B5-B14B-5649B97A2937}" type="parTrans" cxnId="{4A21AEF3-1D84-4D83-BBD2-3D11622920D7}">
      <dgm:prSet/>
      <dgm:spPr/>
      <dgm:t>
        <a:bodyPr/>
        <a:lstStyle/>
        <a:p>
          <a:endParaRPr lang="en-US" sz="2800"/>
        </a:p>
      </dgm:t>
    </dgm:pt>
    <dgm:pt modelId="{A112FDA8-0F87-4775-A085-C6313EAF130E}" type="sibTrans" cxnId="{4A21AEF3-1D84-4D83-BBD2-3D11622920D7}">
      <dgm:prSet/>
      <dgm:spPr/>
      <dgm:t>
        <a:bodyPr/>
        <a:lstStyle/>
        <a:p>
          <a:endParaRPr lang="en-US" sz="2800"/>
        </a:p>
      </dgm:t>
    </dgm:pt>
    <dgm:pt modelId="{6EC0FE0C-6D10-4604-B464-2FA8EDE150B5}">
      <dgm:prSet custT="1"/>
      <dgm:spPr>
        <a:solidFill>
          <a:srgbClr val="0070C0"/>
        </a:solidFill>
      </dgm:spPr>
      <dgm:t>
        <a:bodyPr/>
        <a:lstStyle/>
        <a:p>
          <a:pPr rtl="0"/>
          <a:r>
            <a:rPr lang="en-US" sz="2800" dirty="0" smtClean="0"/>
            <a:t>Read all instructional notes</a:t>
          </a:r>
          <a:endParaRPr lang="en-US" sz="2800" dirty="0"/>
        </a:p>
      </dgm:t>
      <dgm:extLst>
        <a:ext uri="{E40237B7-FDA0-4F09-8148-C483321AD2D9}">
          <dgm14:cNvPr xmlns:dgm14="http://schemas.microsoft.com/office/drawing/2010/diagram" id="0" name="" descr="Look up main term in the Alphabetic Index&#10;Note all parenthetical terms, cross references, or other instructions in the Index&#10;Verify code in the Tabular List&#10;Read all instructional notes&#10;Review coding conventions and any chapter specific coding guidelines&#10;Confirm and assign the correct code&#10;"/>
        </a:ext>
      </dgm:extLst>
    </dgm:pt>
    <dgm:pt modelId="{9DEFACE4-8B0C-4428-866C-39E77A5B8CC4}" type="parTrans" cxnId="{7A161CFA-EF59-41D3-813E-1076BC88BB8F}">
      <dgm:prSet/>
      <dgm:spPr/>
      <dgm:t>
        <a:bodyPr/>
        <a:lstStyle/>
        <a:p>
          <a:endParaRPr lang="en-US" sz="2800"/>
        </a:p>
      </dgm:t>
    </dgm:pt>
    <dgm:pt modelId="{31D71010-ADEC-4097-84BF-ABD36490FBCC}" type="sibTrans" cxnId="{7A161CFA-EF59-41D3-813E-1076BC88BB8F}">
      <dgm:prSet/>
      <dgm:spPr/>
      <dgm:t>
        <a:bodyPr/>
        <a:lstStyle/>
        <a:p>
          <a:endParaRPr lang="en-US" sz="2800"/>
        </a:p>
      </dgm:t>
    </dgm:pt>
    <dgm:pt modelId="{49187807-2A4E-492B-9154-1EC39BA6F3B7}">
      <dgm:prSet custT="1"/>
      <dgm:spPr>
        <a:solidFill>
          <a:srgbClr val="0070C0"/>
        </a:solidFill>
      </dgm:spPr>
      <dgm:t>
        <a:bodyPr/>
        <a:lstStyle/>
        <a:p>
          <a:pPr rtl="0"/>
          <a:r>
            <a:rPr lang="en-US" sz="2800" dirty="0" smtClean="0"/>
            <a:t>Review coding conventions and any chapter specific coding guidelines</a:t>
          </a:r>
          <a:endParaRPr lang="en-US" sz="2800" dirty="0"/>
        </a:p>
      </dgm:t>
      <dgm:extLst>
        <a:ext uri="{E40237B7-FDA0-4F09-8148-C483321AD2D9}">
          <dgm14:cNvPr xmlns:dgm14="http://schemas.microsoft.com/office/drawing/2010/diagram" id="0" name="" descr="Look up main term in the Alphabetic Index&#10;Note all parenthetical terms, cross references, or other instructions in the Index&#10;Verify code in the Tabular List&#10;Read all instructional notes&#10;Review coding conventions and any chapter specific coding guidelines&#10;Confirm and assign the correct code&#10;"/>
        </a:ext>
      </dgm:extLst>
    </dgm:pt>
    <dgm:pt modelId="{C8A8494E-4201-48B3-B560-63A370076F67}" type="parTrans" cxnId="{A7DEC447-C1FC-4DA2-B7B9-B42217B3E51E}">
      <dgm:prSet/>
      <dgm:spPr/>
      <dgm:t>
        <a:bodyPr/>
        <a:lstStyle/>
        <a:p>
          <a:endParaRPr lang="en-US" sz="2800"/>
        </a:p>
      </dgm:t>
    </dgm:pt>
    <dgm:pt modelId="{29976418-B99F-4E63-B7E2-8348712D8DE2}" type="sibTrans" cxnId="{A7DEC447-C1FC-4DA2-B7B9-B42217B3E51E}">
      <dgm:prSet/>
      <dgm:spPr/>
      <dgm:t>
        <a:bodyPr/>
        <a:lstStyle/>
        <a:p>
          <a:endParaRPr lang="en-US" sz="2800"/>
        </a:p>
      </dgm:t>
    </dgm:pt>
    <dgm:pt modelId="{EFDC6E25-DDCE-4731-8D74-6B9C830DF77C}">
      <dgm:prSet custT="1"/>
      <dgm:spPr>
        <a:solidFill>
          <a:srgbClr val="0070C0"/>
        </a:solidFill>
      </dgm:spPr>
      <dgm:t>
        <a:bodyPr/>
        <a:lstStyle/>
        <a:p>
          <a:pPr rtl="0"/>
          <a:r>
            <a:rPr lang="en-US" sz="2800" dirty="0" smtClean="0"/>
            <a:t>Confirm and assign the correct code</a:t>
          </a:r>
          <a:endParaRPr lang="en-US" sz="2800" dirty="0"/>
        </a:p>
      </dgm:t>
      <dgm:extLst>
        <a:ext uri="{E40237B7-FDA0-4F09-8148-C483321AD2D9}">
          <dgm14:cNvPr xmlns:dgm14="http://schemas.microsoft.com/office/drawing/2010/diagram" id="0" name="" descr="Look up main term in the Alphabetic Index&#10;Note all parenthetical terms, cross references, or other instructions in the Index&#10;Verify code in the Tabular List&#10;Read all instructional notes&#10;Review coding conventions and any chapter specific coding guidelines&#10;Confirm and assign the correct code&#10;"/>
        </a:ext>
      </dgm:extLst>
    </dgm:pt>
    <dgm:pt modelId="{EF6834FA-B123-41FA-B0A4-1A700E62984F}" type="parTrans" cxnId="{6A79BCA0-7148-4273-92CC-13A651C95B65}">
      <dgm:prSet/>
      <dgm:spPr/>
      <dgm:t>
        <a:bodyPr/>
        <a:lstStyle/>
        <a:p>
          <a:endParaRPr lang="en-US" sz="2800"/>
        </a:p>
      </dgm:t>
    </dgm:pt>
    <dgm:pt modelId="{87026C11-0681-4398-918D-B2733855D6E2}" type="sibTrans" cxnId="{6A79BCA0-7148-4273-92CC-13A651C95B65}">
      <dgm:prSet/>
      <dgm:spPr/>
      <dgm:t>
        <a:bodyPr/>
        <a:lstStyle/>
        <a:p>
          <a:endParaRPr lang="en-US" sz="2800"/>
        </a:p>
      </dgm:t>
    </dgm:pt>
    <dgm:pt modelId="{ADDB5A12-DA98-4B0C-9216-63BB8ABC1901}" type="pres">
      <dgm:prSet presAssocID="{70C4444D-46C8-4734-888F-0A0BAE25AF57}" presName="Name0" presStyleCnt="0">
        <dgm:presLayoutVars>
          <dgm:dir/>
          <dgm:resizeHandles val="exact"/>
        </dgm:presLayoutVars>
      </dgm:prSet>
      <dgm:spPr/>
      <dgm:t>
        <a:bodyPr/>
        <a:lstStyle/>
        <a:p>
          <a:endParaRPr lang="en-US"/>
        </a:p>
      </dgm:t>
    </dgm:pt>
    <dgm:pt modelId="{C8F34FA3-585A-430A-86D8-56B21CE68D9B}" type="pres">
      <dgm:prSet presAssocID="{70C4444D-46C8-4734-888F-0A0BAE25AF57}" presName="cycle" presStyleCnt="0"/>
      <dgm:spPr/>
      <dgm:t>
        <a:bodyPr/>
        <a:lstStyle/>
        <a:p>
          <a:endParaRPr lang="en-US"/>
        </a:p>
      </dgm:t>
    </dgm:pt>
    <dgm:pt modelId="{B3ABE618-9756-4D46-BA57-EDFEEEB4A115}" type="pres">
      <dgm:prSet presAssocID="{B9A841F9-9F49-4410-965D-FAAA636E64F3}" presName="nodeFirstNode" presStyleLbl="node1" presStyleIdx="0" presStyleCnt="6" custScaleX="173736" custRadScaleRad="98622">
        <dgm:presLayoutVars>
          <dgm:bulletEnabled val="1"/>
        </dgm:presLayoutVars>
      </dgm:prSet>
      <dgm:spPr/>
      <dgm:t>
        <a:bodyPr/>
        <a:lstStyle/>
        <a:p>
          <a:endParaRPr lang="en-US"/>
        </a:p>
      </dgm:t>
    </dgm:pt>
    <dgm:pt modelId="{F12E6934-CD65-40C8-84B4-75AA0AFD1B3E}" type="pres">
      <dgm:prSet presAssocID="{0B5B6DA9-F22D-4059-98AC-A2DAC819072A}" presName="sibTransFirstNode" presStyleLbl="bgShp" presStyleIdx="0" presStyleCnt="1" custLinFactNeighborY="3627" custRadScaleRad="129620" custRadScaleInc="-2147483648"/>
      <dgm:spPr/>
      <dgm:t>
        <a:bodyPr/>
        <a:lstStyle/>
        <a:p>
          <a:endParaRPr lang="en-US"/>
        </a:p>
      </dgm:t>
    </dgm:pt>
    <dgm:pt modelId="{32B29564-6347-4ED2-B4B4-D2512804A7CD}" type="pres">
      <dgm:prSet presAssocID="{0F1541D4-89A9-45C2-9422-42CEF77C11AA}" presName="nodeFollowingNodes" presStyleLbl="node1" presStyleIdx="1" presStyleCnt="6" custScaleX="173736" custRadScaleRad="139846" custRadScaleInc="27837">
        <dgm:presLayoutVars>
          <dgm:bulletEnabled val="1"/>
        </dgm:presLayoutVars>
      </dgm:prSet>
      <dgm:spPr/>
      <dgm:t>
        <a:bodyPr/>
        <a:lstStyle/>
        <a:p>
          <a:endParaRPr lang="en-US"/>
        </a:p>
      </dgm:t>
    </dgm:pt>
    <dgm:pt modelId="{64B45907-8226-403B-9F24-D61C1AD0D6AB}" type="pres">
      <dgm:prSet presAssocID="{FB21D77A-6E6B-45DD-BABD-0E42C1325E08}" presName="nodeFollowingNodes" presStyleLbl="node1" presStyleIdx="2" presStyleCnt="6" custScaleX="173736" custRadScaleRad="113329" custRadScaleInc="-23444">
        <dgm:presLayoutVars>
          <dgm:bulletEnabled val="1"/>
        </dgm:presLayoutVars>
      </dgm:prSet>
      <dgm:spPr/>
      <dgm:t>
        <a:bodyPr/>
        <a:lstStyle/>
        <a:p>
          <a:endParaRPr lang="en-US"/>
        </a:p>
      </dgm:t>
    </dgm:pt>
    <dgm:pt modelId="{1F4FDD98-5E93-4C3B-928C-D547307E2E2C}" type="pres">
      <dgm:prSet presAssocID="{6EC0FE0C-6D10-4604-B464-2FA8EDE150B5}" presName="nodeFollowingNodes" presStyleLbl="node1" presStyleIdx="3" presStyleCnt="6" custScaleX="173736" custRadScaleRad="96555">
        <dgm:presLayoutVars>
          <dgm:bulletEnabled val="1"/>
        </dgm:presLayoutVars>
      </dgm:prSet>
      <dgm:spPr/>
      <dgm:t>
        <a:bodyPr/>
        <a:lstStyle/>
        <a:p>
          <a:endParaRPr lang="en-US"/>
        </a:p>
      </dgm:t>
    </dgm:pt>
    <dgm:pt modelId="{461462B7-5CCE-4B51-8EEC-786F7F2D9D5C}" type="pres">
      <dgm:prSet presAssocID="{49187807-2A4E-492B-9154-1EC39BA6F3B7}" presName="nodeFollowingNodes" presStyleLbl="node1" presStyleIdx="4" presStyleCnt="6" custScaleX="173736" custRadScaleRad="115259" custRadScaleInc="24047">
        <dgm:presLayoutVars>
          <dgm:bulletEnabled val="1"/>
        </dgm:presLayoutVars>
      </dgm:prSet>
      <dgm:spPr/>
      <dgm:t>
        <a:bodyPr/>
        <a:lstStyle/>
        <a:p>
          <a:endParaRPr lang="en-US"/>
        </a:p>
      </dgm:t>
    </dgm:pt>
    <dgm:pt modelId="{4612E390-97C3-4108-9C29-50728EB56143}" type="pres">
      <dgm:prSet presAssocID="{EFDC6E25-DDCE-4731-8D74-6B9C830DF77C}" presName="nodeFollowingNodes" presStyleLbl="node1" presStyleIdx="5" presStyleCnt="6" custScaleX="173736" custRadScaleRad="139749" custRadScaleInc="-27817">
        <dgm:presLayoutVars>
          <dgm:bulletEnabled val="1"/>
        </dgm:presLayoutVars>
      </dgm:prSet>
      <dgm:spPr/>
      <dgm:t>
        <a:bodyPr/>
        <a:lstStyle/>
        <a:p>
          <a:endParaRPr lang="en-US"/>
        </a:p>
      </dgm:t>
    </dgm:pt>
  </dgm:ptLst>
  <dgm:cxnLst>
    <dgm:cxn modelId="{8BC85D51-5EA0-4CC4-94CB-EA0132EE54D9}" type="presOf" srcId="{0B5B6DA9-F22D-4059-98AC-A2DAC819072A}" destId="{F12E6934-CD65-40C8-84B4-75AA0AFD1B3E}" srcOrd="0" destOrd="0" presId="urn:microsoft.com/office/officeart/2005/8/layout/cycle3"/>
    <dgm:cxn modelId="{5D784AD3-D985-4F9B-B270-EE6E1C44B954}" type="presOf" srcId="{FB21D77A-6E6B-45DD-BABD-0E42C1325E08}" destId="{64B45907-8226-403B-9F24-D61C1AD0D6AB}" srcOrd="0" destOrd="0" presId="urn:microsoft.com/office/officeart/2005/8/layout/cycle3"/>
    <dgm:cxn modelId="{5560CB15-A853-4B8E-B10D-69DA54DA0EDB}" srcId="{70C4444D-46C8-4734-888F-0A0BAE25AF57}" destId="{B9A841F9-9F49-4410-965D-FAAA636E64F3}" srcOrd="0" destOrd="0" parTransId="{60B051AC-D711-4C44-9DB6-A5DC8D4840F6}" sibTransId="{0B5B6DA9-F22D-4059-98AC-A2DAC819072A}"/>
    <dgm:cxn modelId="{5629B898-C362-4CA0-AAC6-49BE46395D32}" type="presOf" srcId="{EFDC6E25-DDCE-4731-8D74-6B9C830DF77C}" destId="{4612E390-97C3-4108-9C29-50728EB56143}" srcOrd="0" destOrd="0" presId="urn:microsoft.com/office/officeart/2005/8/layout/cycle3"/>
    <dgm:cxn modelId="{70D4F28F-861E-4CC5-A450-FE2C913D511D}" type="presOf" srcId="{49187807-2A4E-492B-9154-1EC39BA6F3B7}" destId="{461462B7-5CCE-4B51-8EEC-786F7F2D9D5C}" srcOrd="0" destOrd="0" presId="urn:microsoft.com/office/officeart/2005/8/layout/cycle3"/>
    <dgm:cxn modelId="{A7DEC447-C1FC-4DA2-B7B9-B42217B3E51E}" srcId="{70C4444D-46C8-4734-888F-0A0BAE25AF57}" destId="{49187807-2A4E-492B-9154-1EC39BA6F3B7}" srcOrd="4" destOrd="0" parTransId="{C8A8494E-4201-48B3-B560-63A370076F67}" sibTransId="{29976418-B99F-4E63-B7E2-8348712D8DE2}"/>
    <dgm:cxn modelId="{36ECE521-6FEA-43E9-8C65-C1361D77025E}" type="presOf" srcId="{70C4444D-46C8-4734-888F-0A0BAE25AF57}" destId="{ADDB5A12-DA98-4B0C-9216-63BB8ABC1901}" srcOrd="0" destOrd="0" presId="urn:microsoft.com/office/officeart/2005/8/layout/cycle3"/>
    <dgm:cxn modelId="{6A79BCA0-7148-4273-92CC-13A651C95B65}" srcId="{70C4444D-46C8-4734-888F-0A0BAE25AF57}" destId="{EFDC6E25-DDCE-4731-8D74-6B9C830DF77C}" srcOrd="5" destOrd="0" parTransId="{EF6834FA-B123-41FA-B0A4-1A700E62984F}" sibTransId="{87026C11-0681-4398-918D-B2733855D6E2}"/>
    <dgm:cxn modelId="{504C7D9C-E3EA-4ED0-8964-8FC0BB993216}" type="presOf" srcId="{6EC0FE0C-6D10-4604-B464-2FA8EDE150B5}" destId="{1F4FDD98-5E93-4C3B-928C-D547307E2E2C}" srcOrd="0" destOrd="0" presId="urn:microsoft.com/office/officeart/2005/8/layout/cycle3"/>
    <dgm:cxn modelId="{7D9A12E2-3FD3-4E98-AAA7-7AF4DBBA7114}" srcId="{70C4444D-46C8-4734-888F-0A0BAE25AF57}" destId="{0F1541D4-89A9-45C2-9422-42CEF77C11AA}" srcOrd="1" destOrd="0" parTransId="{951715E6-C093-4D41-8E97-C1AD5D279876}" sibTransId="{4EE137DD-FECB-4022-BC04-FCDAA5AA34B1}"/>
    <dgm:cxn modelId="{4A21AEF3-1D84-4D83-BBD2-3D11622920D7}" srcId="{70C4444D-46C8-4734-888F-0A0BAE25AF57}" destId="{FB21D77A-6E6B-45DD-BABD-0E42C1325E08}" srcOrd="2" destOrd="0" parTransId="{11430884-FF3E-42B5-B14B-5649B97A2937}" sibTransId="{A112FDA8-0F87-4775-A085-C6313EAF130E}"/>
    <dgm:cxn modelId="{B77ACCFB-2D19-478F-91E5-59B38DB1C329}" type="presOf" srcId="{B9A841F9-9F49-4410-965D-FAAA636E64F3}" destId="{B3ABE618-9756-4D46-BA57-EDFEEEB4A115}" srcOrd="0" destOrd="0" presId="urn:microsoft.com/office/officeart/2005/8/layout/cycle3"/>
    <dgm:cxn modelId="{7A161CFA-EF59-41D3-813E-1076BC88BB8F}" srcId="{70C4444D-46C8-4734-888F-0A0BAE25AF57}" destId="{6EC0FE0C-6D10-4604-B464-2FA8EDE150B5}" srcOrd="3" destOrd="0" parTransId="{9DEFACE4-8B0C-4428-866C-39E77A5B8CC4}" sibTransId="{31D71010-ADEC-4097-84BF-ABD36490FBCC}"/>
    <dgm:cxn modelId="{A7E51AAA-CE96-44BB-AE04-723F5A157071}" type="presOf" srcId="{0F1541D4-89A9-45C2-9422-42CEF77C11AA}" destId="{32B29564-6347-4ED2-B4B4-D2512804A7CD}" srcOrd="0" destOrd="0" presId="urn:microsoft.com/office/officeart/2005/8/layout/cycle3"/>
    <dgm:cxn modelId="{BB3A3B7B-A532-459E-AA03-3D1C4F53C632}" type="presParOf" srcId="{ADDB5A12-DA98-4B0C-9216-63BB8ABC1901}" destId="{C8F34FA3-585A-430A-86D8-56B21CE68D9B}" srcOrd="0" destOrd="0" presId="urn:microsoft.com/office/officeart/2005/8/layout/cycle3"/>
    <dgm:cxn modelId="{5A2D2902-3FEF-4D6C-A476-AA8F461B703A}" type="presParOf" srcId="{C8F34FA3-585A-430A-86D8-56B21CE68D9B}" destId="{B3ABE618-9756-4D46-BA57-EDFEEEB4A115}" srcOrd="0" destOrd="0" presId="urn:microsoft.com/office/officeart/2005/8/layout/cycle3"/>
    <dgm:cxn modelId="{28726D6D-1A58-4916-B3CA-A4AFFF04EB39}" type="presParOf" srcId="{C8F34FA3-585A-430A-86D8-56B21CE68D9B}" destId="{F12E6934-CD65-40C8-84B4-75AA0AFD1B3E}" srcOrd="1" destOrd="0" presId="urn:microsoft.com/office/officeart/2005/8/layout/cycle3"/>
    <dgm:cxn modelId="{5BA7A547-9D1E-41A8-B9E9-7512EC1D0583}" type="presParOf" srcId="{C8F34FA3-585A-430A-86D8-56B21CE68D9B}" destId="{32B29564-6347-4ED2-B4B4-D2512804A7CD}" srcOrd="2" destOrd="0" presId="urn:microsoft.com/office/officeart/2005/8/layout/cycle3"/>
    <dgm:cxn modelId="{BD2DC35C-2B18-4CDF-AB55-9A5E9318DFAF}" type="presParOf" srcId="{C8F34FA3-585A-430A-86D8-56B21CE68D9B}" destId="{64B45907-8226-403B-9F24-D61C1AD0D6AB}" srcOrd="3" destOrd="0" presId="urn:microsoft.com/office/officeart/2005/8/layout/cycle3"/>
    <dgm:cxn modelId="{30FCFD53-7966-4F7C-8D68-B50D2DA7C7D4}" type="presParOf" srcId="{C8F34FA3-585A-430A-86D8-56B21CE68D9B}" destId="{1F4FDD98-5E93-4C3B-928C-D547307E2E2C}" srcOrd="4" destOrd="0" presId="urn:microsoft.com/office/officeart/2005/8/layout/cycle3"/>
    <dgm:cxn modelId="{76687881-67A7-413C-A52D-330AA43C7527}" type="presParOf" srcId="{C8F34FA3-585A-430A-86D8-56B21CE68D9B}" destId="{461462B7-5CCE-4B51-8EEC-786F7F2D9D5C}" srcOrd="5" destOrd="0" presId="urn:microsoft.com/office/officeart/2005/8/layout/cycle3"/>
    <dgm:cxn modelId="{EF6044AF-4B47-4A70-A43C-141F0D3C329F}" type="presParOf" srcId="{C8F34FA3-585A-430A-86D8-56B21CE68D9B}" destId="{4612E390-97C3-4108-9C29-50728EB56143}"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E6934-CD65-40C8-84B4-75AA0AFD1B3E}">
      <dsp:nvSpPr>
        <dsp:cNvPr id="0" name=""/>
        <dsp:cNvSpPr/>
      </dsp:nvSpPr>
      <dsp:spPr>
        <a:xfrm>
          <a:off x="2687300" y="-464188"/>
          <a:ext cx="6817399" cy="6817399"/>
        </a:xfrm>
        <a:prstGeom prst="circularArrow">
          <a:avLst>
            <a:gd name="adj1" fmla="val 5274"/>
            <a:gd name="adj2" fmla="val 312630"/>
            <a:gd name="adj3" fmla="val 12687789"/>
            <a:gd name="adj4" fmla="val 18102290"/>
            <a:gd name="adj5" fmla="val 5477"/>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B3ABE618-9756-4D46-BA57-EDFEEEB4A115}">
      <dsp:nvSpPr>
        <dsp:cNvPr id="0" name=""/>
        <dsp:cNvSpPr/>
      </dsp:nvSpPr>
      <dsp:spPr>
        <a:xfrm>
          <a:off x="3799915" y="40635"/>
          <a:ext cx="4592168" cy="1321593"/>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Look up main term in the Alphabetic Index</a:t>
          </a:r>
          <a:endParaRPr lang="en-US" sz="2800" kern="1200" dirty="0"/>
        </a:p>
      </dsp:txBody>
      <dsp:txXfrm>
        <a:off x="3864430" y="105150"/>
        <a:ext cx="4463138" cy="1192563"/>
      </dsp:txXfrm>
    </dsp:sp>
    <dsp:sp modelId="{32B29564-6347-4ED2-B4B4-D2512804A7CD}">
      <dsp:nvSpPr>
        <dsp:cNvPr id="0" name=""/>
        <dsp:cNvSpPr/>
      </dsp:nvSpPr>
      <dsp:spPr>
        <a:xfrm>
          <a:off x="7523605" y="1722654"/>
          <a:ext cx="4592168" cy="1321593"/>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Note all parenthetical terms, cross references, or other instructions in the Index</a:t>
          </a:r>
          <a:endParaRPr lang="en-US" sz="2800" kern="1200" dirty="0"/>
        </a:p>
      </dsp:txBody>
      <dsp:txXfrm>
        <a:off x="7588120" y="1787169"/>
        <a:ext cx="4463138" cy="1192563"/>
      </dsp:txXfrm>
    </dsp:sp>
    <dsp:sp modelId="{64B45907-8226-403B-9F24-D61C1AD0D6AB}">
      <dsp:nvSpPr>
        <dsp:cNvPr id="0" name=""/>
        <dsp:cNvSpPr/>
      </dsp:nvSpPr>
      <dsp:spPr>
        <a:xfrm>
          <a:off x="6781788" y="3733798"/>
          <a:ext cx="4592168" cy="1321593"/>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Verify code in the Tabular List</a:t>
          </a:r>
          <a:endParaRPr lang="en-US" sz="2800" kern="1200" dirty="0"/>
        </a:p>
      </dsp:txBody>
      <dsp:txXfrm>
        <a:off x="6846303" y="3798313"/>
        <a:ext cx="4463138" cy="1192563"/>
      </dsp:txXfrm>
    </dsp:sp>
    <dsp:sp modelId="{1F4FDD98-5E93-4C3B-928C-D547307E2E2C}">
      <dsp:nvSpPr>
        <dsp:cNvPr id="0" name=""/>
        <dsp:cNvSpPr/>
      </dsp:nvSpPr>
      <dsp:spPr>
        <a:xfrm>
          <a:off x="3799915" y="5438604"/>
          <a:ext cx="4592168" cy="1321593"/>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Read all instructional notes</a:t>
          </a:r>
          <a:endParaRPr lang="en-US" sz="2800" kern="1200" dirty="0"/>
        </a:p>
      </dsp:txBody>
      <dsp:txXfrm>
        <a:off x="3864430" y="5503119"/>
        <a:ext cx="4463138" cy="1192563"/>
      </dsp:txXfrm>
    </dsp:sp>
    <dsp:sp modelId="{461462B7-5CCE-4B51-8EEC-786F7F2D9D5C}">
      <dsp:nvSpPr>
        <dsp:cNvPr id="0" name=""/>
        <dsp:cNvSpPr/>
      </dsp:nvSpPr>
      <dsp:spPr>
        <a:xfrm>
          <a:off x="761990" y="3733814"/>
          <a:ext cx="4592168" cy="1321593"/>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Review coding conventions and any chapter specific coding guidelines</a:t>
          </a:r>
          <a:endParaRPr lang="en-US" sz="2800" kern="1200" dirty="0"/>
        </a:p>
      </dsp:txBody>
      <dsp:txXfrm>
        <a:off x="826505" y="3798329"/>
        <a:ext cx="4463138" cy="1192563"/>
      </dsp:txXfrm>
    </dsp:sp>
    <dsp:sp modelId="{4612E390-97C3-4108-9C29-50728EB56143}">
      <dsp:nvSpPr>
        <dsp:cNvPr id="0" name=""/>
        <dsp:cNvSpPr/>
      </dsp:nvSpPr>
      <dsp:spPr>
        <a:xfrm>
          <a:off x="78996" y="1722712"/>
          <a:ext cx="4592168" cy="1321593"/>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Confirm and assign the correct code</a:t>
          </a:r>
          <a:endParaRPr lang="en-US" sz="2800" kern="1200" dirty="0"/>
        </a:p>
      </dsp:txBody>
      <dsp:txXfrm>
        <a:off x="143511" y="1787227"/>
        <a:ext cx="4463138" cy="119256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fontAlgn="auto">
              <a:spcBef>
                <a:spcPts val="0"/>
              </a:spcBef>
              <a:spcAft>
                <a:spcPts val="0"/>
              </a:spcAft>
              <a:defRPr sz="1200">
                <a:latin typeface="+mn-lt"/>
                <a:cs typeface="+mn-cs"/>
              </a:defRPr>
            </a:lvl1pPr>
          </a:lstStyle>
          <a:p>
            <a:pPr>
              <a:defRPr/>
            </a:pPr>
            <a:fld id="{C866FBC5-02DD-48A0-9CD3-EE509FDB1245}" type="datetimeFigureOut">
              <a:rPr lang="en-US"/>
              <a:pPr>
                <a:defRPr/>
              </a:pPr>
              <a:t>7/23/2014</a:t>
            </a:fld>
            <a:endParaRPr lang="en-US" dirty="0"/>
          </a:p>
        </p:txBody>
      </p:sp>
      <p:sp>
        <p:nvSpPr>
          <p:cNvPr id="4" name="Slide Image Placeholder 3"/>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936" tIns="46968" rIns="93936" bIns="46968" rtlCol="0" anchor="ctr"/>
          <a:lstStyle/>
          <a:p>
            <a:pPr lvl="0"/>
            <a:endParaRPr lang="en-US" noProof="0" dirty="0" smtClean="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fontAlgn="auto">
              <a:spcBef>
                <a:spcPts val="0"/>
              </a:spcBef>
              <a:spcAft>
                <a:spcPts val="0"/>
              </a:spcAft>
              <a:defRPr sz="1200">
                <a:latin typeface="+mn-lt"/>
                <a:cs typeface="+mn-cs"/>
              </a:defRPr>
            </a:lvl1pPr>
          </a:lstStyle>
          <a:p>
            <a:pPr>
              <a:defRPr/>
            </a:pPr>
            <a:fld id="{37046020-9705-4423-A7B4-06D8070052F6}" type="slidenum">
              <a:rPr lang="en-US"/>
              <a:pPr>
                <a:defRPr/>
              </a:pPr>
              <a:t>‹#›</a:t>
            </a:fld>
            <a:endParaRPr lang="en-US" dirty="0"/>
          </a:p>
        </p:txBody>
      </p:sp>
    </p:spTree>
    <p:extLst>
      <p:ext uri="{BB962C8B-B14F-4D97-AF65-F5344CB8AC3E}">
        <p14:creationId xmlns:p14="http://schemas.microsoft.com/office/powerpoint/2010/main" val="7338896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va.gov/library/JournalAlert.asp"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5008">
              <a:defRPr/>
            </a:pPr>
            <a:r>
              <a:rPr lang="en-US" sz="1100" b="1" dirty="0" smtClean="0">
                <a:latin typeface="Arial" panose="020B0604020202020204" pitchFamily="34" charset="0"/>
                <a:cs typeface="Arial" panose="020B0604020202020204" pitchFamily="34" charset="0"/>
              </a:rPr>
              <a:t>Pam:</a:t>
            </a:r>
          </a:p>
          <a:p>
            <a:pPr defTabSz="965008">
              <a:defRPr/>
            </a:pPr>
            <a:r>
              <a:rPr lang="en-US" sz="1100" dirty="0">
                <a:latin typeface="Arial" panose="020B0604020202020204" pitchFamily="34" charset="0"/>
                <a:cs typeface="Arial" panose="020B0604020202020204" pitchFamily="34" charset="0"/>
              </a:rPr>
              <a:t>Thank you </a:t>
            </a:r>
            <a:r>
              <a:rPr lang="en-US" sz="1100" dirty="0" smtClean="0">
                <a:latin typeface="Arial" panose="020B0604020202020204" pitchFamily="34" charset="0"/>
                <a:cs typeface="Arial" panose="020B0604020202020204" pitchFamily="34" charset="0"/>
              </a:rPr>
              <a:t>Melinda!  Shelley </a:t>
            </a:r>
            <a:r>
              <a:rPr lang="en-US" sz="1100" dirty="0">
                <a:latin typeface="Arial" panose="020B0604020202020204" pitchFamily="34" charset="0"/>
                <a:cs typeface="Arial" panose="020B0604020202020204" pitchFamily="34" charset="0"/>
              </a:rPr>
              <a:t>and I are happy to be here today to talk about ICD-10 and break it down for those that don’t work with it everyday like </a:t>
            </a:r>
            <a:r>
              <a:rPr lang="en-US" sz="1100" dirty="0" smtClean="0">
                <a:latin typeface="Arial" panose="020B0604020202020204" pitchFamily="34" charset="0"/>
                <a:cs typeface="Arial" panose="020B0604020202020204" pitchFamily="34" charset="0"/>
              </a:rPr>
              <a:t>Health Information Management </a:t>
            </a:r>
            <a:r>
              <a:rPr lang="en-US" sz="1100" dirty="0">
                <a:latin typeface="Arial" panose="020B0604020202020204" pitchFamily="34" charset="0"/>
                <a:cs typeface="Arial" panose="020B0604020202020204" pitchFamily="34" charset="0"/>
              </a:rPr>
              <a:t>staff.  </a:t>
            </a:r>
            <a:endParaRPr lang="en-US" sz="1100" dirty="0" smtClean="0">
              <a:latin typeface="Arial" panose="020B0604020202020204" pitchFamily="34" charset="0"/>
              <a:cs typeface="Arial" panose="020B0604020202020204" pitchFamily="34" charset="0"/>
            </a:endParaRPr>
          </a:p>
          <a:p>
            <a:pPr defTabSz="965008">
              <a:defRPr/>
            </a:pPr>
            <a:endParaRPr lang="en-US" sz="1100" dirty="0" smtClean="0">
              <a:latin typeface="Arial" panose="020B0604020202020204" pitchFamily="34" charset="0"/>
              <a:cs typeface="Arial" panose="020B0604020202020204" pitchFamily="34" charset="0"/>
            </a:endParaRPr>
          </a:p>
          <a:p>
            <a:pPr defTabSz="965008">
              <a:defRPr/>
            </a:pPr>
            <a:r>
              <a:rPr lang="en-US" sz="1100" dirty="0" smtClean="0">
                <a:latin typeface="Arial" panose="020B0604020202020204" pitchFamily="34" charset="0"/>
                <a:cs typeface="Arial" panose="020B0604020202020204" pitchFamily="34" charset="0"/>
              </a:rPr>
              <a:t>This </a:t>
            </a:r>
            <a:r>
              <a:rPr lang="en-US" sz="1100" dirty="0">
                <a:latin typeface="Arial" panose="020B0604020202020204" pitchFamily="34" charset="0"/>
                <a:cs typeface="Arial" panose="020B0604020202020204" pitchFamily="34" charset="0"/>
              </a:rPr>
              <a:t>presentation is only going to review the basics of finding an ICD-10 code.  We’re not going to get into the weeds with </a:t>
            </a:r>
            <a:r>
              <a:rPr lang="en-US" sz="1100" dirty="0" smtClean="0">
                <a:latin typeface="Arial" panose="020B0604020202020204" pitchFamily="34" charset="0"/>
                <a:cs typeface="Arial" panose="020B0604020202020204" pitchFamily="34" charset="0"/>
              </a:rPr>
              <a:t>coding </a:t>
            </a:r>
            <a:r>
              <a:rPr lang="en-US" sz="1100" dirty="0">
                <a:latin typeface="Arial" panose="020B0604020202020204" pitchFamily="34" charset="0"/>
                <a:cs typeface="Arial" panose="020B0604020202020204" pitchFamily="34" charset="0"/>
              </a:rPr>
              <a:t>examples as coding is very complex.  But, once we’ve completed the presentation, everyone should have a basic idea of how to look up a code for use in your everyday jobs.  </a:t>
            </a:r>
          </a:p>
          <a:p>
            <a:pPr defTabSz="965008">
              <a:defRPr/>
            </a:pPr>
            <a:endParaRPr lang="en-US" sz="1100" dirty="0">
              <a:latin typeface="Arial" panose="020B0604020202020204" pitchFamily="34" charset="0"/>
              <a:cs typeface="Arial" panose="020B0604020202020204" pitchFamily="34" charset="0"/>
            </a:endParaRPr>
          </a:p>
          <a:p>
            <a:pPr defTabSz="965008">
              <a:defRPr/>
            </a:pPr>
            <a:r>
              <a:rPr lang="en-US" sz="1100" b="1" dirty="0" smtClean="0">
                <a:latin typeface="Arial" panose="020B0604020202020204" pitchFamily="34" charset="0"/>
                <a:cs typeface="Arial" panose="020B0604020202020204" pitchFamily="34" charset="0"/>
              </a:rPr>
              <a:t>Shelley:</a:t>
            </a:r>
            <a:endParaRPr lang="en-US" sz="1100" b="1" dirty="0">
              <a:latin typeface="Arial" panose="020B0604020202020204" pitchFamily="34" charset="0"/>
              <a:cs typeface="Arial" panose="020B0604020202020204" pitchFamily="34" charset="0"/>
            </a:endParaRPr>
          </a:p>
          <a:p>
            <a:pPr rtl="0"/>
            <a:r>
              <a:rPr lang="en-US" sz="1100" dirty="0">
                <a:latin typeface="Arial" panose="020B0604020202020204" pitchFamily="34" charset="0"/>
                <a:cs typeface="Arial" panose="020B0604020202020204" pitchFamily="34" charset="0"/>
              </a:rPr>
              <a:t>Just a couple of housekeeping items before we get started as </a:t>
            </a:r>
            <a:r>
              <a:rPr lang="en-US" sz="1100" dirty="0" smtClean="0">
                <a:latin typeface="Arial" panose="020B0604020202020204" pitchFamily="34" charset="0"/>
                <a:cs typeface="Arial" panose="020B0604020202020204" pitchFamily="34" charset="0"/>
              </a:rPr>
              <a:t>Melinda </a:t>
            </a:r>
            <a:r>
              <a:rPr lang="en-US" sz="1100" dirty="0">
                <a:latin typeface="Arial" panose="020B0604020202020204" pitchFamily="34" charset="0"/>
                <a:cs typeface="Arial" panose="020B0604020202020204" pitchFamily="34" charset="0"/>
              </a:rPr>
              <a:t>noted earlier: You’ll notice several buttons or icons above our heads at the top of the screen. Starting on the far left, the green icon may be used to download our current presentation. We </a:t>
            </a:r>
            <a:r>
              <a:rPr lang="en-US" sz="1100" dirty="0" smtClean="0">
                <a:latin typeface="Arial" panose="020B0604020202020204" pitchFamily="34" charset="0"/>
                <a:cs typeface="Arial" panose="020B0604020202020204" pitchFamily="34" charset="0"/>
              </a:rPr>
              <a:t>also have handouts </a:t>
            </a:r>
            <a:r>
              <a:rPr lang="en-US" sz="1100" dirty="0">
                <a:latin typeface="Arial" panose="020B0604020202020204" pitchFamily="34" charset="0"/>
                <a:cs typeface="Arial" panose="020B0604020202020204" pitchFamily="34" charset="0"/>
              </a:rPr>
              <a:t>in the download area above. </a:t>
            </a:r>
            <a:r>
              <a:rPr lang="en-US" sz="1100" dirty="0" smtClean="0">
                <a:latin typeface="Arial" panose="020B0604020202020204" pitchFamily="34" charset="0"/>
                <a:cs typeface="Arial" panose="020B0604020202020204" pitchFamily="34" charset="0"/>
              </a:rPr>
              <a:t>In addition, you’ll see </a:t>
            </a:r>
            <a:r>
              <a:rPr lang="en-US" sz="1100" dirty="0">
                <a:latin typeface="Arial" panose="020B0604020202020204" pitchFamily="34" charset="0"/>
                <a:cs typeface="Arial" panose="020B0604020202020204" pitchFamily="34" charset="0"/>
              </a:rPr>
              <a:t>an icon for Facebook and Twitter where you can share your thoughts with your colleagues. And please, like us on Facebook. </a:t>
            </a:r>
          </a:p>
          <a:p>
            <a:pPr eaLnBrk="1" hangingPunct="1"/>
            <a:endParaRPr lang="en-US" sz="1100" dirty="0" smtClean="0"/>
          </a:p>
        </p:txBody>
      </p:sp>
      <p:sp>
        <p:nvSpPr>
          <p:cNvPr id="4" name="Slide Number Placeholder 3"/>
          <p:cNvSpPr>
            <a:spLocks noGrp="1"/>
          </p:cNvSpPr>
          <p:nvPr>
            <p:ph type="sldNum" sz="quarter" idx="5"/>
          </p:nvPr>
        </p:nvSpPr>
        <p:spPr/>
        <p:txBody>
          <a:bodyPr/>
          <a:lstStyle/>
          <a:p>
            <a:pPr>
              <a:defRPr/>
            </a:pPr>
            <a:fld id="{C6727FA1-0040-4F82-937D-755ECDBD927C}" type="slidenum">
              <a:rPr lang="en-US" smtClean="0"/>
              <a:pPr>
                <a:defRPr/>
              </a:pPr>
              <a:t>1</a:t>
            </a:fld>
            <a:endParaRPr lang="en-US" dirty="0"/>
          </a:p>
        </p:txBody>
      </p:sp>
    </p:spTree>
    <p:extLst>
      <p:ext uri="{BB962C8B-B14F-4D97-AF65-F5344CB8AC3E}">
        <p14:creationId xmlns:p14="http://schemas.microsoft.com/office/powerpoint/2010/main" val="4130571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10</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Thanks Shelley.  Now,</a:t>
            </a:r>
            <a:r>
              <a:rPr lang="en-US" sz="1100" baseline="0" dirty="0" smtClean="0">
                <a:latin typeface="Arial" panose="020B0604020202020204" pitchFamily="34" charset="0"/>
                <a:cs typeface="Arial" panose="020B0604020202020204" pitchFamily="34" charset="0"/>
              </a:rPr>
              <a:t> let’s go through the basic steps that should be followed when assigning codes. When coding, the first step is to identify all main terms included in the diagnostic statement in the health record.  Next, locate the main term in the Alphabetic Index and refer to any sub-terms.  Main terms represent diseases, conditions, nouns and adjectives while sub-terms add additional information such as site, etiology, or clinical type. </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Follow any instructions or cross references found in the Alphabetic Index, then verify the selected code in the Tabular List.  Follow any instructional notes found in the Tabular List as well as the official coding conventions and guidelines.  Confirm and assign the correct code to the highest level of specificity, up to a total of seven characters if applicable. </a:t>
            </a:r>
          </a:p>
          <a:p>
            <a:endParaRPr lang="en-US" sz="1100"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Based on what I just described about finding a code, some people may think that coding is simple, but, depending on the documentation available, it can be really difficult.  The more detail and specifics provided in the health record, the easier it is to find the correct code without having to query the provider.  And speaking of the importance of clinical documentation…tomorrow, </a:t>
            </a:r>
            <a:r>
              <a:rPr lang="en-US" sz="1100" dirty="0" smtClean="0">
                <a:latin typeface="Arial" panose="020B0604020202020204" pitchFamily="34" charset="0"/>
                <a:cs typeface="Arial" panose="020B0604020202020204" pitchFamily="34" charset="0"/>
              </a:rPr>
              <a:t>there will be a presentation on </a:t>
            </a:r>
            <a:r>
              <a:rPr lang="en-US" sz="1100" kern="1200" dirty="0" smtClean="0">
                <a:solidFill>
                  <a:schemeClr val="tx1"/>
                </a:solidFill>
                <a:effectLst/>
                <a:latin typeface="Arial" panose="020B0604020202020204" pitchFamily="34" charset="0"/>
                <a:ea typeface="+mn-ea"/>
                <a:cs typeface="Arial" panose="020B0604020202020204" pitchFamily="34" charset="0"/>
              </a:rPr>
              <a:t>ICD-10 and Clinical Documentation Improvement at 1:00</a:t>
            </a:r>
            <a:r>
              <a:rPr lang="en-US" sz="1100" kern="1200" baseline="0" dirty="0" smtClean="0">
                <a:solidFill>
                  <a:schemeClr val="tx1"/>
                </a:solidFill>
                <a:effectLst/>
                <a:latin typeface="Arial" panose="020B0604020202020204" pitchFamily="34" charset="0"/>
                <a:ea typeface="+mn-ea"/>
                <a:cs typeface="Arial" panose="020B0604020202020204" pitchFamily="34" charset="0"/>
              </a:rPr>
              <a:t> pm Eastern. </a:t>
            </a:r>
            <a:endParaRPr lang="en-US" sz="1100" baseline="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165599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endParaRPr lang="en-US" sz="1100" b="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The ICD-10-CM Official Guidelines for</a:t>
            </a:r>
            <a:r>
              <a:rPr lang="en-US" sz="1100" baseline="0" dirty="0" smtClean="0">
                <a:latin typeface="Arial" panose="020B0604020202020204" pitchFamily="34" charset="0"/>
                <a:cs typeface="Arial" panose="020B0604020202020204" pitchFamily="34" charset="0"/>
              </a:rPr>
              <a:t> Coding and Reporting</a:t>
            </a:r>
            <a:r>
              <a:rPr lang="en-US" sz="1100" dirty="0" smtClean="0">
                <a:latin typeface="Arial" panose="020B0604020202020204" pitchFamily="34" charset="0"/>
                <a:cs typeface="Arial" panose="020B0604020202020204" pitchFamily="34" charset="0"/>
              </a:rPr>
              <a:t> are a set of rules that have been developed to accompany and complement the official conventions and instructions provided within ICD-10-CM itself.  They have been approved by the four organizations that make up the Cooperating Parties for the ICD-10-CM: the American Hospital Association (AHA), the American Health Information Management Association (AHIMA), the Centers for Medicare and Medicaid Services (CMS) and the National Center for Health Statistics (NCHS).</a:t>
            </a:r>
          </a:p>
          <a:p>
            <a:endParaRPr lang="en-US" sz="1100" b="1"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According</a:t>
            </a:r>
            <a:r>
              <a:rPr lang="en-US" sz="1100" baseline="0" dirty="0" smtClean="0">
                <a:latin typeface="Arial" panose="020B0604020202020204" pitchFamily="34" charset="0"/>
                <a:cs typeface="Arial" panose="020B0604020202020204" pitchFamily="34" charset="0"/>
              </a:rPr>
              <a:t> to the Official Guidelines that accompany ICD-10-CM, a joint effort between the healthcare provider and the coder is essential to achieve complete and accurate documentation, code assignment, and reporting of diagnoses and procedures.  </a:t>
            </a:r>
            <a:r>
              <a:rPr lang="en-US" sz="1100" dirty="0" smtClean="0">
                <a:latin typeface="Arial" panose="020B0604020202020204" pitchFamily="34" charset="0"/>
                <a:cs typeface="Arial" panose="020B0604020202020204" pitchFamily="34" charset="0"/>
              </a:rPr>
              <a:t>The importance of consistent, complete documentation in the health record cannot be overemphasized. Without such documentation, accurate coding cannot be achieved. The progress note for the visit should be reviewed to determine the specific reason for the encounter and the conditions treated.</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The guidelines also provide</a:t>
            </a:r>
            <a:r>
              <a:rPr lang="en-US" sz="1100" baseline="0" dirty="0" smtClean="0">
                <a:latin typeface="Arial" panose="020B0604020202020204" pitchFamily="34" charset="0"/>
                <a:cs typeface="Arial" panose="020B0604020202020204" pitchFamily="34" charset="0"/>
              </a:rPr>
              <a:t> additional instruction for the coder.  Think of them like the rules of the road for coding.</a:t>
            </a:r>
            <a:endParaRPr lang="en-US" sz="110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t>12</a:t>
            </a:fld>
            <a:endParaRPr lang="en-US" dirty="0"/>
          </a:p>
        </p:txBody>
      </p:sp>
    </p:spTree>
    <p:extLst>
      <p:ext uri="{BB962C8B-B14F-4D97-AF65-F5344CB8AC3E}">
        <p14:creationId xmlns:p14="http://schemas.microsoft.com/office/powerpoint/2010/main" val="2443661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b="0" dirty="0" smtClean="0">
              <a:latin typeface="Arial" panose="020B0604020202020204" pitchFamily="34" charset="0"/>
              <a:cs typeface="Arial" panose="020B0604020202020204" pitchFamily="34" charset="0"/>
            </a:endParaRPr>
          </a:p>
          <a:p>
            <a:r>
              <a:rPr lang="en-US" sz="1100" b="0" dirty="0" smtClean="0">
                <a:latin typeface="Arial" panose="020B0604020202020204" pitchFamily="34" charset="0"/>
                <a:cs typeface="Arial" panose="020B0604020202020204" pitchFamily="34" charset="0"/>
              </a:rPr>
              <a:t>Pam, let’s ask another</a:t>
            </a:r>
            <a:r>
              <a:rPr lang="en-US" sz="1100" b="0" baseline="0" dirty="0" smtClean="0">
                <a:latin typeface="Arial" panose="020B0604020202020204" pitchFamily="34" charset="0"/>
                <a:cs typeface="Arial" panose="020B0604020202020204" pitchFamily="34" charset="0"/>
              </a:rPr>
              <a:t> poll question.  </a:t>
            </a:r>
          </a:p>
          <a:p>
            <a:endParaRPr lang="en-US" sz="1100" b="0" dirty="0" smtClean="0">
              <a:latin typeface="Arial" panose="020B0604020202020204" pitchFamily="34" charset="0"/>
              <a:cs typeface="Arial" panose="020B0604020202020204" pitchFamily="34" charset="0"/>
            </a:endParaRPr>
          </a:p>
          <a:p>
            <a:pPr marL="0" indent="0">
              <a:buNone/>
            </a:pPr>
            <a:r>
              <a:rPr lang="en-US" sz="1100" dirty="0" smtClean="0">
                <a:latin typeface="Arial" panose="020B0604020202020204" pitchFamily="34" charset="0"/>
                <a:cs typeface="Arial" panose="020B0604020202020204" pitchFamily="34" charset="0"/>
              </a:rPr>
              <a:t>Earlier, we discussed the uses of coded data.</a:t>
            </a:r>
            <a:r>
              <a:rPr lang="en-US" sz="1100" baseline="0" dirty="0" smtClean="0">
                <a:latin typeface="Arial" panose="020B0604020202020204" pitchFamily="34" charset="0"/>
                <a:cs typeface="Arial" panose="020B0604020202020204" pitchFamily="34" charset="0"/>
              </a:rPr>
              <a:t>  So let’s see if our viewers can tell us what ICD codes are used for</a:t>
            </a:r>
            <a:r>
              <a:rPr lang="en-US" sz="1100" dirty="0" smtClean="0">
                <a:latin typeface="Arial" panose="020B0604020202020204" pitchFamily="34" charset="0"/>
                <a:cs typeface="Arial" panose="020B0604020202020204" pitchFamily="34" charset="0"/>
              </a:rPr>
              <a:t>.</a:t>
            </a:r>
            <a:endParaRPr lang="en-US" sz="1100" i="0" dirty="0" smtClean="0">
              <a:latin typeface="Arial" panose="020B0604020202020204" pitchFamily="34" charset="0"/>
              <a:cs typeface="Arial" panose="020B0604020202020204" pitchFamily="34" charset="0"/>
            </a:endParaRPr>
          </a:p>
          <a:p>
            <a:pPr marL="400050" lvl="1" indent="0">
              <a:buFont typeface="+mj-lt"/>
              <a:buNone/>
            </a:pPr>
            <a:r>
              <a:rPr lang="en-US" sz="1100" i="0" dirty="0" smtClean="0">
                <a:latin typeface="Arial" panose="020B0604020202020204" pitchFamily="34" charset="0"/>
                <a:cs typeface="Arial" panose="020B0604020202020204" pitchFamily="34" charset="0"/>
              </a:rPr>
              <a:t>A.  Patient Care</a:t>
            </a:r>
          </a:p>
          <a:p>
            <a:pPr marL="400050" lvl="1" indent="0">
              <a:buFont typeface="+mj-lt"/>
              <a:buNone/>
            </a:pPr>
            <a:r>
              <a:rPr lang="en-US" sz="1100" i="0" dirty="0" smtClean="0">
                <a:latin typeface="Arial" panose="020B0604020202020204" pitchFamily="34" charset="0"/>
                <a:cs typeface="Arial" panose="020B0604020202020204" pitchFamily="34" charset="0"/>
              </a:rPr>
              <a:t>B.  Research and Disease Registries</a:t>
            </a:r>
          </a:p>
          <a:p>
            <a:pPr marL="400050" lvl="1" indent="0">
              <a:buFont typeface="+mj-lt"/>
              <a:buNone/>
            </a:pPr>
            <a:r>
              <a:rPr lang="en-US" sz="1100" i="0" dirty="0" smtClean="0">
                <a:latin typeface="Arial" panose="020B0604020202020204" pitchFamily="34" charset="0"/>
                <a:cs typeface="Arial" panose="020B0604020202020204" pitchFamily="34" charset="0"/>
              </a:rPr>
              <a:t>C.  Reimbursement</a:t>
            </a:r>
          </a:p>
          <a:p>
            <a:pPr marL="400050" lvl="1" indent="0">
              <a:buFont typeface="+mj-lt"/>
              <a:buNone/>
            </a:pPr>
            <a:r>
              <a:rPr lang="en-US" sz="1100" i="0" dirty="0" smtClean="0">
                <a:latin typeface="Arial" panose="020B0604020202020204" pitchFamily="34" charset="0"/>
                <a:cs typeface="Arial" panose="020B0604020202020204" pitchFamily="34" charset="0"/>
              </a:rPr>
              <a:t>D.</a:t>
            </a:r>
            <a:r>
              <a:rPr lang="en-US" sz="1100" i="0" baseline="0" dirty="0" smtClean="0">
                <a:latin typeface="Arial" panose="020B0604020202020204" pitchFamily="34" charset="0"/>
                <a:cs typeface="Arial" panose="020B0604020202020204" pitchFamily="34" charset="0"/>
              </a:rPr>
              <a:t>  </a:t>
            </a:r>
            <a:r>
              <a:rPr lang="en-US" sz="1100" i="0" dirty="0" smtClean="0">
                <a:latin typeface="Arial" panose="020B0604020202020204" pitchFamily="34" charset="0"/>
                <a:cs typeface="Arial" panose="020B0604020202020204" pitchFamily="34" charset="0"/>
              </a:rPr>
              <a:t>Case Mix</a:t>
            </a:r>
          </a:p>
          <a:p>
            <a:pPr marL="400050" lvl="1" indent="0">
              <a:buFont typeface="+mj-lt"/>
              <a:buNone/>
            </a:pPr>
            <a:r>
              <a:rPr lang="en-US" sz="1100" i="0" dirty="0" smtClean="0">
                <a:latin typeface="Arial" panose="020B0604020202020204" pitchFamily="34" charset="0"/>
                <a:cs typeface="Arial" panose="020B0604020202020204" pitchFamily="34" charset="0"/>
              </a:rPr>
              <a:t>E.  All of the above.</a:t>
            </a:r>
          </a:p>
          <a:p>
            <a:endParaRPr lang="en-US" sz="1100" b="1" i="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To answer this question, use the blue polling</a:t>
            </a:r>
            <a:r>
              <a:rPr lang="en-US" sz="1100" baseline="0" dirty="0" smtClean="0">
                <a:latin typeface="Arial" panose="020B0604020202020204" pitchFamily="34" charset="0"/>
                <a:cs typeface="Arial" panose="020B0604020202020204" pitchFamily="34" charset="0"/>
              </a:rPr>
              <a:t> icon above my head.  Also, just a reminder that if you have other questions relating to our discuss, you should use the orange “ask the presenter” icon also located above my head and we’ll answer them at the end of the presentation.  We’ll move on and come back to your results in just a moment.</a:t>
            </a:r>
          </a:p>
        </p:txBody>
      </p:sp>
      <p:sp>
        <p:nvSpPr>
          <p:cNvPr id="4" name="Slide Number Placeholder 3"/>
          <p:cNvSpPr>
            <a:spLocks noGrp="1"/>
          </p:cNvSpPr>
          <p:nvPr>
            <p:ph type="sldNum" sz="quarter" idx="10"/>
          </p:nvPr>
        </p:nvSpPr>
        <p:spPr/>
        <p:txBody>
          <a:bodyPr/>
          <a:lstStyle/>
          <a:p>
            <a:fld id="{08AA51C3-518F-4F0D-B932-9AF47A2C9D15}" type="slidenum">
              <a:rPr lang="en-US" smtClean="0"/>
              <a:t>13</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endParaRPr lang="en-US" sz="1100" b="0" dirty="0" smtClean="0">
              <a:latin typeface="Arial" panose="020B0604020202020204" pitchFamily="34" charset="0"/>
              <a:cs typeface="Arial" panose="020B0604020202020204" pitchFamily="34" charset="0"/>
            </a:endParaRPr>
          </a:p>
          <a:p>
            <a:endParaRPr lang="en-US" sz="1100" b="1"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We understand t</a:t>
            </a:r>
            <a:r>
              <a:rPr lang="en-US" sz="1100" baseline="0" dirty="0" smtClean="0">
                <a:latin typeface="Arial" panose="020B0604020202020204" pitchFamily="34" charset="0"/>
                <a:cs typeface="Arial" panose="020B0604020202020204" pitchFamily="34" charset="0"/>
              </a:rPr>
              <a:t>hat some of you may have books and some may prefer to use an online resource.  So, l</a:t>
            </a:r>
            <a:r>
              <a:rPr lang="en-US" sz="1100" dirty="0" smtClean="0">
                <a:latin typeface="Arial" panose="020B0604020202020204" pitchFamily="34" charset="0"/>
                <a:cs typeface="Arial" panose="020B0604020202020204" pitchFamily="34" charset="0"/>
              </a:rPr>
              <a:t>ets talk for</a:t>
            </a:r>
            <a:r>
              <a:rPr lang="en-US" sz="1100" baseline="0" dirty="0" smtClean="0">
                <a:latin typeface="Arial" panose="020B0604020202020204" pitchFamily="34" charset="0"/>
                <a:cs typeface="Arial" panose="020B0604020202020204" pitchFamily="34" charset="0"/>
              </a:rPr>
              <a:t> a minute </a:t>
            </a:r>
            <a:r>
              <a:rPr lang="en-US" sz="1100" dirty="0" smtClean="0">
                <a:latin typeface="Arial" panose="020B0604020202020204" pitchFamily="34" charset="0"/>
                <a:cs typeface="Arial" panose="020B0604020202020204" pitchFamily="34" charset="0"/>
              </a:rPr>
              <a:t>about the organization of the code book</a:t>
            </a:r>
            <a:r>
              <a:rPr lang="en-US" sz="1100" b="0" baseline="0" dirty="0" smtClean="0">
                <a:latin typeface="Arial" panose="020B0604020202020204" pitchFamily="34" charset="0"/>
                <a:cs typeface="Arial" panose="020B0604020202020204" pitchFamily="34" charset="0"/>
              </a:rPr>
              <a:t>.  The Alphabetic Index is divided into two parts.  The Index to External Causes of Injury and the Index to Diseases and Injury.  Similar to ICD-9-CM, within the Index of Diseases and Injury there is a Neoplasm Table and a Table of Drugs and Chemicals.  </a:t>
            </a:r>
          </a:p>
          <a:p>
            <a:endParaRPr lang="en-US" sz="1100" baseline="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The tabular list in ICD-10-CM contains 21 chapters.  For some chapters the body or organ system is the axis of the classification.  Other chapters group together conditions by etiology or nature of the disease process.  Chapters are further subdivided into subchapters, or blocks, that form the foundation of the code.  Each chapter in the Tabular List begins with a summary of the block to provide an overview of the categories within the chapter. </a:t>
            </a:r>
          </a:p>
          <a:p>
            <a:endParaRPr lang="en-US" sz="1100" dirty="0" smtClean="0">
              <a:latin typeface="Arial" panose="020B0604020202020204" pitchFamily="34" charset="0"/>
              <a:cs typeface="Arial" panose="020B0604020202020204" pitchFamily="34" charset="0"/>
            </a:endParaRPr>
          </a:p>
          <a:p>
            <a:pPr rtl="0"/>
            <a:r>
              <a:rPr lang="en-US" sz="1100" b="1" dirty="0" smtClean="0">
                <a:latin typeface="Arial" panose="020B0604020202020204" pitchFamily="34" charset="0"/>
                <a:cs typeface="Arial" panose="020B0604020202020204" pitchFamily="34" charset="0"/>
              </a:rPr>
              <a:t>Shelley:</a:t>
            </a:r>
          </a:p>
          <a:p>
            <a:pPr rtl="0"/>
            <a:endParaRPr lang="en-US" sz="1100" b="1" dirty="0" smtClean="0">
              <a:latin typeface="Arial" panose="020B0604020202020204" pitchFamily="34" charset="0"/>
              <a:cs typeface="Arial" panose="020B0604020202020204" pitchFamily="34" charset="0"/>
            </a:endParaRPr>
          </a:p>
          <a:p>
            <a:pPr rtl="0"/>
            <a:r>
              <a:rPr lang="en-US" sz="1100" dirty="0" smtClean="0">
                <a:latin typeface="Arial" panose="020B0604020202020204" pitchFamily="34" charset="0"/>
                <a:cs typeface="Arial" panose="020B0604020202020204" pitchFamily="34" charset="0"/>
              </a:rPr>
              <a:t>Similar</a:t>
            </a:r>
            <a:r>
              <a:rPr lang="en-US" sz="1100" baseline="0" dirty="0" smtClean="0">
                <a:latin typeface="Arial" panose="020B0604020202020204" pitchFamily="34" charset="0"/>
                <a:cs typeface="Arial" panose="020B0604020202020204" pitchFamily="34" charset="0"/>
              </a:rPr>
              <a:t> to ICD-9-CM, there is no national requirement for mandatory external cause code reporting.  However, i</a:t>
            </a:r>
            <a:r>
              <a:rPr lang="en-US" sz="1100" dirty="0" smtClean="0">
                <a:latin typeface="Arial" panose="020B0604020202020204" pitchFamily="34" charset="0"/>
                <a:cs typeface="Arial" panose="020B0604020202020204" pitchFamily="34" charset="0"/>
              </a:rPr>
              <a:t>n the absence of a mandatory reporting requirement, you are encouraged to voluntarily report external cause codes, as they provide valuable data for injury research and evaluation of injury prevention strategies.</a:t>
            </a:r>
            <a:r>
              <a:rPr lang="en-US" sz="1100" baseline="0" dirty="0" smtClean="0">
                <a:latin typeface="Arial" panose="020B0604020202020204" pitchFamily="34" charset="0"/>
                <a:cs typeface="Arial" panose="020B0604020202020204" pitchFamily="34" charset="0"/>
              </a:rPr>
              <a:t> Documentation of external causes also helps determine whether the patient encounter may be due to an accident, poisoning, overdose, or other reasons.  If the encounter is due to an accident, the episode of care may be billable to a third party payer as a Tort or Humanitarian claim.  Remember, any reimbursement from the third party payer goes back to the local facility.</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Each health care encounter should be coded to the level of certainty known for that encounter.  If a definitive diagnosis has not been established by the end of the encounter, it is appropriate to report codes for signs and/or symptoms in lieu of a definitive diagnosis.  When sufficient clinical information is not known or available about a particular health condition to assign a more specific code, it is acceptable to report the appropriate unspecified code.  However, it is inappropriate to select a more specific code that is not supported by the health record documentation or conduct medically unnecessary diagnostic testing to determine a more specific code. </a:t>
            </a:r>
            <a:r>
              <a:rPr lang="en-US" sz="1100" dirty="0" smtClean="0">
                <a:latin typeface="Arial" panose="020B0604020202020204" pitchFamily="34" charset="0"/>
                <a:cs typeface="Arial" panose="020B0604020202020204" pitchFamily="34" charset="0"/>
              </a:rPr>
              <a:t>  </a:t>
            </a:r>
          </a:p>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ED36923-8371-4197-A458-0956D71E48B3}"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653319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Let’s take a look at this </a:t>
            </a:r>
            <a:r>
              <a:rPr lang="en-US" sz="1100" dirty="0" smtClean="0">
                <a:latin typeface="Arial" panose="020B0604020202020204" pitchFamily="34" charset="0"/>
                <a:cs typeface="Arial" panose="020B0604020202020204" pitchFamily="34" charset="0"/>
              </a:rPr>
              <a:t>one</a:t>
            </a:r>
            <a:r>
              <a:rPr lang="en-US" sz="1100" baseline="0" dirty="0" smtClean="0">
                <a:latin typeface="Arial" panose="020B0604020202020204" pitchFamily="34" charset="0"/>
                <a:cs typeface="Arial" panose="020B0604020202020204" pitchFamily="34" charset="0"/>
              </a:rPr>
              <a:t> page reference that will help people transition between the ICD-9 code set and ICD-10.  It shows a comparison of how the code sets are organized with easy color coding to help you find what you’re looking for.  </a:t>
            </a:r>
            <a:r>
              <a:rPr lang="en-US" sz="1100" dirty="0" smtClean="0">
                <a:latin typeface="Arial" panose="020B0604020202020204" pitchFamily="34" charset="0"/>
                <a:cs typeface="Arial" panose="020B0604020202020204" pitchFamily="34" charset="0"/>
              </a:rPr>
              <a:t>I know you can’t</a:t>
            </a:r>
            <a:r>
              <a:rPr lang="en-US" sz="1100" baseline="0" dirty="0" smtClean="0">
                <a:latin typeface="Arial" panose="020B0604020202020204" pitchFamily="34" charset="0"/>
                <a:cs typeface="Arial" panose="020B0604020202020204" pitchFamily="34" charset="0"/>
              </a:rPr>
              <a:t> read this on the screen here, but we’ve made it available as a handout in the download section. </a:t>
            </a:r>
          </a:p>
          <a:p>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15</a:t>
            </a:fld>
            <a:endParaRPr lang="en-US" dirty="0"/>
          </a:p>
        </p:txBody>
      </p:sp>
    </p:spTree>
    <p:extLst>
      <p:ext uri="{BB962C8B-B14F-4D97-AF65-F5344CB8AC3E}">
        <p14:creationId xmlns:p14="http://schemas.microsoft.com/office/powerpoint/2010/main" val="2094810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Let’s take a closer look at an</a:t>
            </a:r>
            <a:r>
              <a:rPr lang="en-US" sz="1100" baseline="0" dirty="0" smtClean="0">
                <a:latin typeface="Arial" panose="020B0604020202020204" pitchFamily="34" charset="0"/>
                <a:cs typeface="Arial" panose="020B0604020202020204" pitchFamily="34" charset="0"/>
              </a:rPr>
              <a:t> example.  We’ve zoomed in here on the first line, for chapter 1.  You’ll notice that NOW Chapter 1 of ICD-9 is titled Infectious and Parasitic Diseases and is color coded red.  Whereas, Chapter 1 of ICD-10 (THEN – which means future in this case) is titled Certain infectious and parasitic diseases and is also color coded red.  So, in this example, note that the titles are similar, but the code ranges are now very different, 001-139 versus A00-B99.  Also, ICD-10-CM codes will always begin with a alpha character.</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16</a:t>
            </a:fld>
            <a:endParaRPr lang="en-US" dirty="0"/>
          </a:p>
        </p:txBody>
      </p:sp>
    </p:spTree>
    <p:extLst>
      <p:ext uri="{BB962C8B-B14F-4D97-AF65-F5344CB8AC3E}">
        <p14:creationId xmlns:p14="http://schemas.microsoft.com/office/powerpoint/2010/main" val="920018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smtClean="0">
                <a:latin typeface="Arial" panose="020B0604020202020204" pitchFamily="34" charset="0"/>
                <a:cs typeface="Arial" panose="020B0604020202020204" pitchFamily="34" charset="0"/>
              </a:rPr>
              <a:t>Shelley: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It also has mnemonic tips, such as “C” for cancer and “H” is for hearing, to help you remember where the new codes are located.  </a:t>
            </a:r>
            <a:endParaRPr lang="en-US" sz="1100" dirty="0" smtClean="0">
              <a:latin typeface="Arial" panose="020B0604020202020204" pitchFamily="34" charset="0"/>
              <a:cs typeface="Arial" panose="020B0604020202020204" pitchFamily="34" charset="0"/>
            </a:endParaRPr>
          </a:p>
          <a:p>
            <a:endParaRPr lang="en-US" sz="1100" dirty="0" smtClean="0"/>
          </a:p>
          <a:p>
            <a:r>
              <a:rPr lang="en-US" sz="1100" dirty="0" smtClean="0"/>
              <a:t>Remember,</a:t>
            </a:r>
            <a:r>
              <a:rPr lang="en-US" sz="1100" baseline="0" dirty="0" smtClean="0"/>
              <a:t> this information is available on the handout under the download section.</a:t>
            </a:r>
            <a:endParaRPr lang="en-US" sz="1100" dirty="0"/>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17</a:t>
            </a:fld>
            <a:endParaRPr lang="en-US" dirty="0"/>
          </a:p>
        </p:txBody>
      </p:sp>
    </p:spTree>
    <p:extLst>
      <p:ext uri="{BB962C8B-B14F-4D97-AF65-F5344CB8AC3E}">
        <p14:creationId xmlns:p14="http://schemas.microsoft.com/office/powerpoint/2010/main" val="4036915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endParaRPr lang="en-US" sz="1100" b="0" dirty="0" smtClean="0">
              <a:latin typeface="Arial" panose="020B0604020202020204" pitchFamily="34" charset="0"/>
              <a:cs typeface="Arial" panose="020B0604020202020204" pitchFamily="34" charset="0"/>
            </a:endParaRPr>
          </a:p>
          <a:p>
            <a:endParaRPr lang="en-US" sz="1100" b="0" dirty="0" smtClean="0">
              <a:latin typeface="Arial" panose="020B0604020202020204" pitchFamily="34" charset="0"/>
              <a:cs typeface="Arial" panose="020B0604020202020204" pitchFamily="34" charset="0"/>
            </a:endParaRPr>
          </a:p>
          <a:p>
            <a:r>
              <a:rPr lang="en-US" sz="1100" b="0" dirty="0" smtClean="0">
                <a:latin typeface="Arial" panose="020B0604020202020204" pitchFamily="34" charset="0"/>
                <a:cs typeface="Arial" panose="020B0604020202020204" pitchFamily="34" charset="0"/>
              </a:rPr>
              <a:t>Before we leave the chart,</a:t>
            </a:r>
            <a:r>
              <a:rPr lang="en-US" sz="1100" b="0" baseline="0" dirty="0" smtClean="0">
                <a:latin typeface="Arial" panose="020B0604020202020204" pitchFamily="34" charset="0"/>
                <a:cs typeface="Arial" panose="020B0604020202020204" pitchFamily="34" charset="0"/>
              </a:rPr>
              <a:t> l</a:t>
            </a:r>
            <a:r>
              <a:rPr lang="en-US" sz="1100" b="0" dirty="0" smtClean="0">
                <a:latin typeface="Arial" panose="020B0604020202020204" pitchFamily="34" charset="0"/>
                <a:cs typeface="Arial" panose="020B0604020202020204" pitchFamily="34" charset="0"/>
              </a:rPr>
              <a:t>et’s take a closer look at another example.  As you can see now, in ICD-9, Congenital Anomalies are under Chapter 14 and the code range is 740 – 759.  Then, in ICD-10, Congenital Malformations, Deformations and Chromosomal Abnormalities</a:t>
            </a:r>
            <a:r>
              <a:rPr lang="en-US" sz="1100" b="0" baseline="0" dirty="0" smtClean="0">
                <a:latin typeface="Arial" panose="020B0604020202020204" pitchFamily="34" charset="0"/>
                <a:cs typeface="Arial" panose="020B0604020202020204" pitchFamily="34" charset="0"/>
              </a:rPr>
              <a:t> use the code range of Q00 – Q99.  Notice that the Chapter title has also been changed and Chromosomal Abnormalities has been added, as well as the changed code range.  </a:t>
            </a:r>
          </a:p>
          <a:p>
            <a:endParaRPr lang="en-US" sz="1100" b="0" baseline="0" dirty="0" smtClean="0">
              <a:latin typeface="Arial" panose="020B0604020202020204" pitchFamily="34" charset="0"/>
              <a:cs typeface="Arial" panose="020B0604020202020204" pitchFamily="34" charset="0"/>
            </a:endParaRPr>
          </a:p>
          <a:p>
            <a:r>
              <a:rPr lang="en-US" sz="1100" b="0" baseline="0" dirty="0" smtClean="0">
                <a:latin typeface="Arial" panose="020B0604020202020204" pitchFamily="34" charset="0"/>
                <a:cs typeface="Arial" panose="020B0604020202020204" pitchFamily="34" charset="0"/>
              </a:rPr>
              <a:t>When you take a closer look at this handout later, you’ll also note that three new chapters have been added: Factors Influencing Health Status and Contact with Health Services, Diseases of the Eye and Adnexa, and Diseases of the Ear and Mastoid Process.</a:t>
            </a:r>
          </a:p>
          <a:p>
            <a:endParaRPr lang="en-US" sz="1100" b="0"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0" baseline="0" dirty="0" smtClean="0">
                <a:latin typeface="Arial" panose="020B0604020202020204" pitchFamily="34" charset="0"/>
                <a:cs typeface="Arial" panose="020B0604020202020204" pitchFamily="34" charset="0"/>
              </a:rPr>
              <a:t>We hope that this reference sheet will be beneficial when searching for a code and that it helps point you in the right direction. This reference </a:t>
            </a:r>
            <a:r>
              <a:rPr lang="en-US" sz="1100" dirty="0" smtClean="0">
                <a:latin typeface="Arial" panose="020B0604020202020204" pitchFamily="34" charset="0"/>
                <a:cs typeface="Arial" panose="020B0604020202020204" pitchFamily="34" charset="0"/>
              </a:rPr>
              <a:t>has been provided</a:t>
            </a:r>
            <a:r>
              <a:rPr lang="en-US" sz="1100" baseline="0" dirty="0" smtClean="0">
                <a:latin typeface="Arial" panose="020B0604020202020204" pitchFamily="34" charset="0"/>
                <a:cs typeface="Arial" panose="020B0604020202020204" pitchFamily="34" charset="0"/>
              </a:rPr>
              <a:t> by the American Academy of Professional Coders (AAPC)</a:t>
            </a:r>
            <a:r>
              <a:rPr lang="en-US" sz="1100" dirty="0" smtClean="0">
                <a:latin typeface="Arial" panose="020B0604020202020204" pitchFamily="34" charset="0"/>
                <a:cs typeface="Arial" panose="020B0604020202020204" pitchFamily="34"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dirty="0" smtClean="0">
              <a:latin typeface="Arial" panose="020B0604020202020204" pitchFamily="34" charset="0"/>
              <a:cs typeface="Arial" panose="020B0604020202020204" pitchFamily="34" charset="0"/>
            </a:endParaRPr>
          </a:p>
          <a:p>
            <a:r>
              <a:rPr lang="en-US" sz="1100" b="0" baseline="0" dirty="0" smtClean="0">
                <a:latin typeface="Arial" panose="020B0604020202020204" pitchFamily="34" charset="0"/>
                <a:cs typeface="Arial" panose="020B0604020202020204" pitchFamily="34" charset="0"/>
              </a:rPr>
              <a:t>Now, we’re going to move to the online resource that is available.  But, before we do, let’s take a look at the poll results.</a:t>
            </a:r>
            <a:endParaRPr lang="en-US" sz="1100" dirty="0" smtClean="0">
              <a:latin typeface="Arial" panose="020B0604020202020204" pitchFamily="34" charset="0"/>
              <a:cs typeface="Arial" panose="020B0604020202020204" pitchFamily="34" charset="0"/>
            </a:endParaRPr>
          </a:p>
          <a:p>
            <a:endParaRPr lang="en-US" sz="1100" b="0" baseline="0" dirty="0" smtClean="0">
              <a:latin typeface="Arial" panose="020B0604020202020204" pitchFamily="34" charset="0"/>
              <a:cs typeface="Arial" panose="020B0604020202020204" pitchFamily="34" charset="0"/>
            </a:endParaRPr>
          </a:p>
          <a:p>
            <a:endParaRPr lang="en-US"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18</a:t>
            </a:fld>
            <a:endParaRPr lang="en-US" dirty="0"/>
          </a:p>
        </p:txBody>
      </p:sp>
    </p:spTree>
    <p:extLst>
      <p:ext uri="{BB962C8B-B14F-4D97-AF65-F5344CB8AC3E}">
        <p14:creationId xmlns:p14="http://schemas.microsoft.com/office/powerpoint/2010/main" val="801036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A few minutes</a:t>
            </a:r>
            <a:r>
              <a:rPr lang="en-US" sz="1100" baseline="0" dirty="0" smtClean="0">
                <a:latin typeface="Arial" panose="020B0604020202020204" pitchFamily="34" charset="0"/>
                <a:cs typeface="Arial" panose="020B0604020202020204" pitchFamily="34" charset="0"/>
              </a:rPr>
              <a:t> ago, we asked what is coded data used for?</a:t>
            </a:r>
          </a:p>
          <a:p>
            <a:pPr marL="0" indent="0">
              <a:buNone/>
            </a:pPr>
            <a:endParaRPr lang="en-US" sz="1100" dirty="0" smtClean="0">
              <a:latin typeface="Arial" panose="020B0604020202020204" pitchFamily="34" charset="0"/>
              <a:cs typeface="Arial" panose="020B0604020202020204" pitchFamily="34" charset="0"/>
            </a:endParaRPr>
          </a:p>
          <a:p>
            <a:pPr marL="1143000" lvl="1" indent="-742950">
              <a:buFont typeface="+mj-lt"/>
              <a:buAutoNum type="alphaUcPeriod"/>
            </a:pPr>
            <a:r>
              <a:rPr lang="en-US" sz="1100" dirty="0" smtClean="0">
                <a:latin typeface="Arial" panose="020B0604020202020204" pitchFamily="34" charset="0"/>
                <a:cs typeface="Arial" panose="020B0604020202020204" pitchFamily="34" charset="0"/>
              </a:rPr>
              <a:t>Patient Care</a:t>
            </a:r>
          </a:p>
          <a:p>
            <a:pPr marL="1143000" lvl="1" indent="-742950">
              <a:buFont typeface="+mj-lt"/>
              <a:buAutoNum type="alphaUcPeriod"/>
            </a:pPr>
            <a:r>
              <a:rPr lang="en-US" sz="1100" dirty="0" smtClean="0">
                <a:latin typeface="Arial" panose="020B0604020202020204" pitchFamily="34" charset="0"/>
                <a:cs typeface="Arial" panose="020B0604020202020204" pitchFamily="34" charset="0"/>
              </a:rPr>
              <a:t>Research and Disease Registries</a:t>
            </a:r>
          </a:p>
          <a:p>
            <a:pPr marL="1143000" lvl="1" indent="-742950">
              <a:buFont typeface="+mj-lt"/>
              <a:buAutoNum type="alphaUcPeriod"/>
            </a:pPr>
            <a:r>
              <a:rPr lang="en-US" sz="1100" dirty="0" smtClean="0">
                <a:latin typeface="Arial" panose="020B0604020202020204" pitchFamily="34" charset="0"/>
                <a:cs typeface="Arial" panose="020B0604020202020204" pitchFamily="34" charset="0"/>
              </a:rPr>
              <a:t>Reimbursement</a:t>
            </a:r>
          </a:p>
          <a:p>
            <a:pPr marL="1143000" lvl="1" indent="-742950">
              <a:buFont typeface="+mj-lt"/>
              <a:buAutoNum type="alphaUcPeriod"/>
            </a:pPr>
            <a:r>
              <a:rPr lang="en-US" sz="1100" dirty="0" smtClean="0">
                <a:latin typeface="Arial" panose="020B0604020202020204" pitchFamily="34" charset="0"/>
                <a:cs typeface="Arial" panose="020B0604020202020204" pitchFamily="34" charset="0"/>
              </a:rPr>
              <a:t>Case Mix</a:t>
            </a:r>
          </a:p>
          <a:p>
            <a:pPr marL="1143000" lvl="1" indent="-742950">
              <a:buFont typeface="+mj-lt"/>
              <a:buAutoNum type="alphaUcPeriod"/>
            </a:pPr>
            <a:r>
              <a:rPr lang="en-US" sz="1100" dirty="0" smtClean="0">
                <a:latin typeface="Arial" panose="020B0604020202020204" pitchFamily="34" charset="0"/>
                <a:cs typeface="Arial" panose="020B0604020202020204" pitchFamily="34" charset="0"/>
              </a:rPr>
              <a:t>All of the above.</a:t>
            </a:r>
          </a:p>
          <a:p>
            <a:pPr marL="821943" lvl="2"/>
            <a:endParaRPr lang="en-US" sz="1100" dirty="0" smtClean="0">
              <a:latin typeface="Arial" panose="020B0604020202020204" pitchFamily="34" charset="0"/>
              <a:cs typeface="Arial" panose="020B0604020202020204" pitchFamily="34" charset="0"/>
            </a:endParaRPr>
          </a:p>
          <a:p>
            <a:pPr indent="-117420"/>
            <a:r>
              <a:rPr lang="en-US" sz="1100" dirty="0" smtClean="0">
                <a:latin typeface="Arial" panose="020B0604020202020204" pitchFamily="34" charset="0"/>
                <a:cs typeface="Arial" panose="020B0604020202020204" pitchFamily="34" charset="0"/>
              </a:rPr>
              <a:t>Those that selected E</a:t>
            </a:r>
            <a:r>
              <a:rPr lang="en-US" sz="1100" baseline="0" dirty="0" smtClean="0">
                <a:latin typeface="Arial" panose="020B0604020202020204" pitchFamily="34" charset="0"/>
                <a:cs typeface="Arial" panose="020B0604020202020204" pitchFamily="34" charset="0"/>
              </a:rPr>
              <a:t> are correct.  Coded data is used for all of these things and much more.</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19</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b="1"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Pam, but before we get started, I’d like to ask our first poll question.  We would like to get a feel for who we have in attendance today.  </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So our poll question is,</a:t>
            </a:r>
            <a:r>
              <a:rPr lang="en-US" sz="1100" baseline="0" dirty="0" smtClean="0">
                <a:latin typeface="Arial" panose="020B0604020202020204" pitchFamily="34" charset="0"/>
                <a:cs typeface="Arial" panose="020B0604020202020204" pitchFamily="34" charset="0"/>
              </a:rPr>
              <a:t> what is your current position at the VA?</a:t>
            </a:r>
            <a:r>
              <a:rPr lang="en-US" sz="1100" dirty="0" smtClean="0">
                <a:latin typeface="Arial" panose="020B0604020202020204" pitchFamily="34" charset="0"/>
                <a:cs typeface="Arial" panose="020B0604020202020204" pitchFamily="34" charset="0"/>
              </a:rPr>
              <a:t>  </a:t>
            </a:r>
          </a:p>
          <a:p>
            <a:pPr marL="1350334" lvl="2" indent="-528392">
              <a:buFont typeface="+mj-lt"/>
              <a:buAutoNum type="alphaUcPeriod"/>
            </a:pPr>
            <a:r>
              <a:rPr lang="en-US" sz="1100" dirty="0" smtClean="0">
                <a:latin typeface="Arial" panose="020B0604020202020204" pitchFamily="34" charset="0"/>
                <a:cs typeface="Arial" panose="020B0604020202020204" pitchFamily="34" charset="0"/>
              </a:rPr>
              <a:t>Doctor/Surgeon/Resident</a:t>
            </a:r>
            <a:endParaRPr lang="en-US" sz="1100" dirty="0">
              <a:latin typeface="Arial" panose="020B0604020202020204" pitchFamily="34" charset="0"/>
              <a:cs typeface="Arial" panose="020B0604020202020204" pitchFamily="34" charset="0"/>
            </a:endParaRPr>
          </a:p>
          <a:p>
            <a:pPr marL="1350334" lvl="2" indent="-528392">
              <a:buFont typeface="+mj-lt"/>
              <a:buAutoNum type="alphaUcPeriod"/>
            </a:pPr>
            <a:r>
              <a:rPr lang="en-US" sz="1100" dirty="0" smtClean="0">
                <a:latin typeface="Arial" panose="020B0604020202020204" pitchFamily="34" charset="0"/>
                <a:cs typeface="Arial" panose="020B0604020202020204" pitchFamily="34" charset="0"/>
              </a:rPr>
              <a:t>Data/research</a:t>
            </a:r>
            <a:r>
              <a:rPr lang="en-US" sz="1100" baseline="0" dirty="0" smtClean="0">
                <a:latin typeface="Arial" panose="020B0604020202020204" pitchFamily="34" charset="0"/>
                <a:cs typeface="Arial" panose="020B0604020202020204" pitchFamily="34" charset="0"/>
              </a:rPr>
              <a:t> analyst</a:t>
            </a:r>
          </a:p>
          <a:p>
            <a:pPr marL="1350334" lvl="2" indent="-528392">
              <a:buFont typeface="+mj-lt"/>
              <a:buAutoNum type="alphaUcPeriod"/>
            </a:pPr>
            <a:r>
              <a:rPr lang="en-US" sz="1100" dirty="0" smtClean="0">
                <a:latin typeface="Arial" panose="020B0604020202020204" pitchFamily="34" charset="0"/>
                <a:cs typeface="Arial" panose="020B0604020202020204" pitchFamily="34" charset="0"/>
              </a:rPr>
              <a:t>Administrative </a:t>
            </a:r>
            <a:r>
              <a:rPr lang="en-US" sz="1100" dirty="0">
                <a:latin typeface="Arial" panose="020B0604020202020204" pitchFamily="34" charset="0"/>
                <a:cs typeface="Arial" panose="020B0604020202020204" pitchFamily="34" charset="0"/>
              </a:rPr>
              <a:t>(Supervisor/clinic clerk/Administrative Officer)</a:t>
            </a:r>
          </a:p>
          <a:p>
            <a:pPr marL="1350334" lvl="2" indent="-528392">
              <a:buFont typeface="+mj-lt"/>
              <a:buAutoNum type="alphaUcPeriod"/>
            </a:pPr>
            <a:r>
              <a:rPr lang="en-US" sz="1100" dirty="0">
                <a:latin typeface="Arial" panose="020B0604020202020204" pitchFamily="34" charset="0"/>
                <a:cs typeface="Arial" panose="020B0604020202020204" pitchFamily="34" charset="0"/>
              </a:rPr>
              <a:t>Coder</a:t>
            </a:r>
          </a:p>
          <a:p>
            <a:pPr marL="1350334" lvl="2" indent="-528392">
              <a:buFont typeface="+mj-lt"/>
              <a:buAutoNum type="alphaUcPeriod"/>
            </a:pPr>
            <a:r>
              <a:rPr lang="en-US" sz="1100" dirty="0">
                <a:latin typeface="Arial" panose="020B0604020202020204" pitchFamily="34" charset="0"/>
                <a:cs typeface="Arial" panose="020B0604020202020204" pitchFamily="34" charset="0"/>
              </a:rPr>
              <a:t>Revenue/CPAC Staff</a:t>
            </a:r>
          </a:p>
          <a:p>
            <a:pPr marL="1350334" lvl="2" indent="-528392">
              <a:buFont typeface="+mj-lt"/>
              <a:buAutoNum type="alphaUcPeriod"/>
            </a:pPr>
            <a:r>
              <a:rPr lang="en-US" sz="1100" dirty="0" smtClean="0">
                <a:latin typeface="Arial" panose="020B0604020202020204" pitchFamily="34" charset="0"/>
                <a:cs typeface="Arial" panose="020B0604020202020204" pitchFamily="34" charset="0"/>
              </a:rPr>
              <a:t>Other</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To answer this question, use the blue polling</a:t>
            </a:r>
            <a:r>
              <a:rPr lang="en-US" sz="1100" baseline="0" dirty="0" smtClean="0">
                <a:latin typeface="Arial" panose="020B0604020202020204" pitchFamily="34" charset="0"/>
                <a:cs typeface="Arial" panose="020B0604020202020204" pitchFamily="34" charset="0"/>
              </a:rPr>
              <a:t> icon above my head.  We’ll move on and come back to your results in just a moment.</a:t>
            </a:r>
          </a:p>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t>2</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smtClean="0"/>
              <a:t>CLICK TO NEXT SLIDE</a:t>
            </a:r>
          </a:p>
        </p:txBody>
      </p:sp>
      <p:sp>
        <p:nvSpPr>
          <p:cNvPr id="4" name="Slide Number Placeholder 3"/>
          <p:cNvSpPr>
            <a:spLocks noGrp="1"/>
          </p:cNvSpPr>
          <p:nvPr>
            <p:ph type="sldNum" sz="quarter" idx="10"/>
          </p:nvPr>
        </p:nvSpPr>
        <p:spPr/>
        <p:txBody>
          <a:bodyPr/>
          <a:lstStyle/>
          <a:p>
            <a:fld id="{08AA51C3-518F-4F0D-B932-9AF47A2C9D15}" type="slidenum">
              <a:rPr lang="en-US" smtClean="0"/>
              <a:pPr/>
              <a:t>20</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algn="just"/>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Some</a:t>
            </a:r>
            <a:r>
              <a:rPr lang="en-US" sz="1100" baseline="0" dirty="0" smtClean="0">
                <a:latin typeface="Arial" panose="020B0604020202020204" pitchFamily="34" charset="0"/>
                <a:cs typeface="Arial" panose="020B0604020202020204" pitchFamily="34" charset="0"/>
              </a:rPr>
              <a:t> of you may not be familiar with this page.  S</a:t>
            </a:r>
            <a:r>
              <a:rPr lang="en-US" sz="1100" dirty="0" smtClean="0">
                <a:latin typeface="Arial" panose="020B0604020202020204" pitchFamily="34" charset="0"/>
                <a:cs typeface="Arial" panose="020B0604020202020204" pitchFamily="34" charset="0"/>
              </a:rPr>
              <a:t>een</a:t>
            </a:r>
            <a:r>
              <a:rPr lang="en-US" sz="1100" baseline="0" dirty="0" smtClean="0">
                <a:latin typeface="Arial" panose="020B0604020202020204" pitchFamily="34" charset="0"/>
                <a:cs typeface="Arial" panose="020B0604020202020204" pitchFamily="34" charset="0"/>
              </a:rPr>
              <a:t> here is the Health Information Management Intranet page.  If you don’t use it regularly, you may not have noticed that we gave it a new look a few of months ago.  The HIM site contains loads of resources associated with health information management and the various departments within HIM and projects that HIM is currently working on or supports.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21</a:t>
            </a:fld>
            <a:endParaRPr lang="en-US" dirty="0"/>
          </a:p>
        </p:txBody>
      </p:sp>
    </p:spTree>
    <p:extLst>
      <p:ext uri="{BB962C8B-B14F-4D97-AF65-F5344CB8AC3E}">
        <p14:creationId xmlns:p14="http://schemas.microsoft.com/office/powerpoint/2010/main" val="266079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There is a page specifically for the ICD-10 project, which is located under the “CODING” tab/drop down menu.</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The link will be available on the “reference” slide for those that may want to save it as a “favorite”.  Shelley, why don’t you show everyone how to use the online reference that is available on the ICD-10 Project page.</a:t>
            </a:r>
          </a:p>
          <a:p>
            <a:endParaRPr lang="en-US" sz="1100" baseline="0" dirty="0" smtClean="0">
              <a:latin typeface="Arial" panose="020B0604020202020204" pitchFamily="34" charset="0"/>
              <a:cs typeface="Arial" panose="020B0604020202020204" pitchFamily="34" charset="0"/>
            </a:endParaRPr>
          </a:p>
          <a:p>
            <a:endParaRPr lang="en-US" sz="1100" baseline="0" dirty="0" smtClean="0">
              <a:latin typeface="Arial" panose="020B0604020202020204" pitchFamily="34" charset="0"/>
              <a:cs typeface="Arial" panose="020B0604020202020204" pitchFamily="34" charset="0"/>
            </a:endParaRPr>
          </a:p>
          <a:p>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22</a:t>
            </a:fld>
            <a:endParaRPr lang="en-US" dirty="0"/>
          </a:p>
        </p:txBody>
      </p:sp>
    </p:spTree>
    <p:extLst>
      <p:ext uri="{BB962C8B-B14F-4D97-AF65-F5344CB8AC3E}">
        <p14:creationId xmlns:p14="http://schemas.microsoft.com/office/powerpoint/2010/main" val="2256792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On the ICD-10 Project page, we have online resources that are available to all VA employees.  Here is a screen shot of the ICD-10 Project page.  </a:t>
            </a:r>
          </a:p>
          <a:p>
            <a:endParaRPr lang="en-US" sz="1100" baseline="0" dirty="0" smtClean="0">
              <a:latin typeface="Arial" panose="020B0604020202020204" pitchFamily="34" charset="0"/>
              <a:cs typeface="Arial" panose="020B0604020202020204" pitchFamily="34" charset="0"/>
            </a:endParaRPr>
          </a:p>
          <a:p>
            <a:r>
              <a:rPr lang="en-US" sz="1100" i="0" baseline="0" dirty="0" smtClean="0">
                <a:latin typeface="Arial" panose="020B0604020202020204" pitchFamily="34" charset="0"/>
                <a:cs typeface="Arial" panose="020B0604020202020204" pitchFamily="34" charset="0"/>
              </a:rPr>
              <a:t>While you can’t see everything on this page, it contains a great number of resources, including literature e-Alerts that help you stay up to date on latest developments.  It also contains general information documents such as the ICD-10 Implementation and Communication plans.  There is information about the site readiness assessment, training resources, and links to external resources.  </a:t>
            </a:r>
          </a:p>
          <a:p>
            <a:endParaRPr lang="en-US" sz="1100" i="0" baseline="0" dirty="0" smtClean="0">
              <a:latin typeface="Arial" panose="020B0604020202020204" pitchFamily="34" charset="0"/>
              <a:cs typeface="Arial" panose="020B0604020202020204" pitchFamily="34" charset="0"/>
            </a:endParaRPr>
          </a:p>
          <a:p>
            <a:r>
              <a:rPr lang="en-US" sz="1100" i="0" baseline="0" dirty="0" smtClean="0">
                <a:latin typeface="Arial" panose="020B0604020202020204" pitchFamily="34" charset="0"/>
                <a:cs typeface="Arial" panose="020B0604020202020204" pitchFamily="34" charset="0"/>
              </a:rPr>
              <a:t>One of the neatest features on this page is perhaps the site facility sharing corner, where you can find documents shared by various sites to show how they are moving forward with implementation.  Whether you use another site’s documents as templates for your own implementation, or simply browse the documents for ideas, we definitely recommend you check it out.</a:t>
            </a:r>
          </a:p>
          <a:p>
            <a:endParaRPr lang="en-US" sz="1100" i="0" baseline="0" dirty="0" smtClean="0">
              <a:latin typeface="Arial" panose="020B0604020202020204" pitchFamily="34" charset="0"/>
              <a:cs typeface="Arial" panose="020B0604020202020204" pitchFamily="34" charset="0"/>
            </a:endParaRPr>
          </a:p>
          <a:p>
            <a:r>
              <a:rPr lang="en-US" sz="1100" b="1" i="0" baseline="0" dirty="0" smtClean="0">
                <a:latin typeface="Arial" panose="020B0604020202020204" pitchFamily="34" charset="0"/>
                <a:cs typeface="Arial" panose="020B0604020202020204" pitchFamily="34" charset="0"/>
              </a:rPr>
              <a:t>PAM:</a:t>
            </a:r>
          </a:p>
          <a:p>
            <a:endParaRPr lang="en-US" sz="1100" i="0" baseline="0" dirty="0" smtClean="0">
              <a:latin typeface="Arial" panose="020B0604020202020204" pitchFamily="34" charset="0"/>
              <a:cs typeface="Arial" panose="020B0604020202020204" pitchFamily="34" charset="0"/>
            </a:endParaRPr>
          </a:p>
          <a:p>
            <a:r>
              <a:rPr lang="en-US" sz="1100" i="0" baseline="0" dirty="0" smtClean="0">
                <a:latin typeface="Arial" panose="020B0604020202020204" pitchFamily="34" charset="0"/>
                <a:cs typeface="Arial" panose="020B0604020202020204" pitchFamily="34" charset="0"/>
              </a:rPr>
              <a:t>And speaking of site examples of successful implementation, you may want to check out the next session today, at 1pm EST, on Dual Coding, which provides examples of </a:t>
            </a:r>
            <a:r>
              <a:rPr lang="en-US" sz="1100" i="0" dirty="0" smtClean="0">
                <a:effectLst/>
                <a:latin typeface="Arial" panose="020B0604020202020204" pitchFamily="34" charset="0"/>
                <a:cs typeface="Arial" panose="020B0604020202020204" pitchFamily="34" charset="0"/>
              </a:rPr>
              <a:t>the step</a:t>
            </a:r>
            <a:r>
              <a:rPr lang="en-US" sz="1100" dirty="0" smtClean="0">
                <a:effectLst/>
                <a:latin typeface="Arial" panose="020B0604020202020204" pitchFamily="34" charset="0"/>
                <a:cs typeface="Arial" panose="020B0604020202020204" pitchFamily="34" charset="0"/>
              </a:rPr>
              <a:t>s for a successful ICD-10 Dual Coding Program from implementation to outcomes. </a:t>
            </a:r>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23</a:t>
            </a:fld>
            <a:endParaRPr lang="en-US" dirty="0"/>
          </a:p>
        </p:txBody>
      </p:sp>
    </p:spTree>
    <p:extLst>
      <p:ext uri="{BB962C8B-B14F-4D97-AF65-F5344CB8AC3E}">
        <p14:creationId xmlns:p14="http://schemas.microsoft.com/office/powerpoint/2010/main" val="3834862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baseline="0" dirty="0" smtClean="0">
                <a:latin typeface="Arial" panose="020B0604020202020204" pitchFamily="34" charset="0"/>
                <a:cs typeface="Arial" panose="020B0604020202020204" pitchFamily="34" charset="0"/>
              </a:rPr>
              <a:t>Shelley:</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While it’s a little hard to see here, under the “ICD-10 Project” subpage in the drop down menu is another subpage entitled “Code Sets and Descriptions”.  Here, you can access an electronic version of the code sets. </a:t>
            </a:r>
          </a:p>
          <a:p>
            <a:endParaRPr lang="en-US" sz="1100" baseline="0" dirty="0" smtClean="0">
              <a:latin typeface="Arial" panose="020B0604020202020204" pitchFamily="34" charset="0"/>
              <a:cs typeface="Arial" panose="020B0604020202020204" pitchFamily="34" charset="0"/>
            </a:endParaRPr>
          </a:p>
          <a:p>
            <a:endParaRPr lang="en-US" sz="1100" baseline="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24</a:t>
            </a:fld>
            <a:endParaRPr lang="en-US" dirty="0"/>
          </a:p>
        </p:txBody>
      </p:sp>
    </p:spTree>
    <p:extLst>
      <p:ext uri="{BB962C8B-B14F-4D97-AF65-F5344CB8AC3E}">
        <p14:creationId xmlns:p14="http://schemas.microsoft.com/office/powerpoint/2010/main" val="3595307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b="1" dirty="0" smtClean="0">
                <a:latin typeface="Arial" panose="020B0604020202020204" pitchFamily="34" charset="0"/>
                <a:cs typeface="Arial" panose="020B0604020202020204" pitchFamily="34" charset="0"/>
              </a:rPr>
              <a:t>Shelley:</a:t>
            </a: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On the Code Sets &amp; Descriptions page,</a:t>
            </a:r>
            <a:r>
              <a:rPr lang="en-US" sz="1100" baseline="0" dirty="0" smtClean="0">
                <a:latin typeface="Arial" panose="020B0604020202020204" pitchFamily="34" charset="0"/>
                <a:cs typeface="Arial" panose="020B0604020202020204" pitchFamily="34" charset="0"/>
              </a:rPr>
              <a:t> you’ll see the 2014 Draft Code Sets.  This includes, the c</a:t>
            </a:r>
            <a:r>
              <a:rPr lang="en-US" sz="1100" dirty="0" smtClean="0">
                <a:latin typeface="Arial" panose="020B0604020202020204" pitchFamily="34" charset="0"/>
                <a:cs typeface="Arial" panose="020B0604020202020204" pitchFamily="34" charset="0"/>
              </a:rPr>
              <a:t>oding guidelines, the alphabetic index, and the tabular List (index) for both ICD-10-CM and ICD-10-PCS.  Also, included are the ICD-10-PCS tables that will primarily be used by HIM coders.  </a:t>
            </a: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[CLICK FOR ANIMATION]</a:t>
            </a:r>
          </a:p>
          <a:p>
            <a:pPr eaLnBrk="1" hangingPunct="1"/>
            <a:r>
              <a:rPr lang="en-US" sz="1100" dirty="0" smtClean="0">
                <a:latin typeface="Arial" panose="020B0604020202020204" pitchFamily="34" charset="0"/>
                <a:cs typeface="Arial" panose="020B0604020202020204" pitchFamily="34" charset="0"/>
              </a:rPr>
              <a:t>If you look further down the page, the code descriptions and change files between 2013 and 2014 are also available. </a:t>
            </a:r>
          </a:p>
          <a:p>
            <a:pPr eaLnBrk="1" hangingPunct="1"/>
            <a:endParaRPr lang="en-US" sz="1100" baseline="0" dirty="0" smtClean="0">
              <a:latin typeface="Arial" panose="020B0604020202020204" pitchFamily="34" charset="0"/>
              <a:cs typeface="Arial" panose="020B0604020202020204" pitchFamily="34" charset="0"/>
            </a:endParaRPr>
          </a:p>
          <a:p>
            <a:pPr eaLnBrk="1" hangingPunct="1"/>
            <a:r>
              <a:rPr lang="en-US" sz="1100" baseline="0" dirty="0" smtClean="0">
                <a:latin typeface="Arial" panose="020B0604020202020204" pitchFamily="34" charset="0"/>
                <a:cs typeface="Arial" panose="020B0604020202020204" pitchFamily="34" charset="0"/>
              </a:rPr>
              <a:t>[CLICK TO DELETE YELLOW BOXES]</a:t>
            </a:r>
          </a:p>
          <a:p>
            <a:pPr eaLnBrk="1" hangingPunct="1"/>
            <a:r>
              <a:rPr lang="en-US" sz="1100" baseline="0" dirty="0" smtClean="0">
                <a:latin typeface="Arial" panose="020B0604020202020204" pitchFamily="34" charset="0"/>
                <a:cs typeface="Arial" panose="020B0604020202020204" pitchFamily="34" charset="0"/>
              </a:rPr>
              <a:t>Once you get to this page, to look up a diagnosis code, click on the ICD-10-CM 2014 Alphabetic Index code set to open the file.</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A4B88754-9FC0-4D8F-9BF2-DB0517F5CFF2}" type="slidenum">
              <a:rPr lang="en-US" smtClean="0"/>
              <a:pPr>
                <a:defRPr/>
              </a:pPr>
              <a:t>25</a:t>
            </a:fld>
            <a:endParaRPr lang="en-US" dirty="0"/>
          </a:p>
        </p:txBody>
      </p:sp>
    </p:spTree>
    <p:extLst>
      <p:ext uri="{BB962C8B-B14F-4D97-AF65-F5344CB8AC3E}">
        <p14:creationId xmlns:p14="http://schemas.microsoft.com/office/powerpoint/2010/main" val="3434270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b="1" dirty="0" smtClean="0">
                <a:latin typeface="Arial" panose="020B0604020202020204" pitchFamily="34" charset="0"/>
                <a:cs typeface="Arial" panose="020B0604020202020204" pitchFamily="34" charset="0"/>
              </a:rPr>
              <a:t>Shelley:</a:t>
            </a: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When the ICD-10</a:t>
            </a:r>
            <a:r>
              <a:rPr lang="en-US" sz="1100" baseline="0" dirty="0" smtClean="0">
                <a:latin typeface="Arial" panose="020B0604020202020204" pitchFamily="34" charset="0"/>
                <a:cs typeface="Arial" panose="020B0604020202020204" pitchFamily="34" charset="0"/>
              </a:rPr>
              <a:t> alphabetic Index opens, you’ll notice the alphabet at the top of the page</a:t>
            </a:r>
            <a:r>
              <a:rPr lang="en-US" sz="1100" dirty="0" smtClean="0">
                <a:latin typeface="Arial" panose="020B0604020202020204" pitchFamily="34" charset="0"/>
                <a:cs typeface="Arial" panose="020B0604020202020204" pitchFamily="34" charset="0"/>
              </a:rPr>
              <a:t>,</a:t>
            </a:r>
            <a:r>
              <a:rPr lang="en-US" sz="1100" baseline="0" dirty="0" smtClean="0">
                <a:latin typeface="Arial" panose="020B0604020202020204" pitchFamily="34" charset="0"/>
                <a:cs typeface="Arial" panose="020B0604020202020204" pitchFamily="34" charset="0"/>
              </a:rPr>
              <a:t> which you can use to jump to the words that begin with that letter.  To find a code, you will need to n</a:t>
            </a:r>
            <a:r>
              <a:rPr lang="en-US" sz="1100" dirty="0" smtClean="0">
                <a:latin typeface="Arial" panose="020B0604020202020204" pitchFamily="34" charset="0"/>
                <a:cs typeface="Arial" panose="020B0604020202020204" pitchFamily="34" charset="0"/>
              </a:rPr>
              <a:t>avigate one level at a time…</a:t>
            </a: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[CLICK FOR ANIMATION]</a:t>
            </a:r>
          </a:p>
          <a:p>
            <a:pPr eaLnBrk="1" hangingPunct="1"/>
            <a:r>
              <a:rPr lang="en-US" sz="1100" dirty="0" smtClean="0">
                <a:latin typeface="Arial" panose="020B0604020202020204" pitchFamily="34" charset="0"/>
                <a:cs typeface="Arial" panose="020B0604020202020204" pitchFamily="34" charset="0"/>
              </a:rPr>
              <a:t>…starting with the main term first.  Then navigating each level of sub-terms until the full diagnostic statement is described.  </a:t>
            </a:r>
          </a:p>
        </p:txBody>
      </p:sp>
      <p:sp>
        <p:nvSpPr>
          <p:cNvPr id="4" name="Slide Number Placeholder 3"/>
          <p:cNvSpPr>
            <a:spLocks noGrp="1"/>
          </p:cNvSpPr>
          <p:nvPr>
            <p:ph type="sldNum" sz="quarter" idx="5"/>
          </p:nvPr>
        </p:nvSpPr>
        <p:spPr/>
        <p:txBody>
          <a:bodyPr/>
          <a:lstStyle/>
          <a:p>
            <a:pPr>
              <a:defRPr/>
            </a:pPr>
            <a:fld id="{77BE3BF9-EAB5-4448-97D2-40A41C46A6E7}" type="slidenum">
              <a:rPr lang="en-US" smtClean="0"/>
              <a:pPr>
                <a:defRPr/>
              </a:pPr>
              <a:t>26</a:t>
            </a:fld>
            <a:endParaRPr lang="en-US" dirty="0"/>
          </a:p>
        </p:txBody>
      </p:sp>
    </p:spTree>
    <p:extLst>
      <p:ext uri="{BB962C8B-B14F-4D97-AF65-F5344CB8AC3E}">
        <p14:creationId xmlns:p14="http://schemas.microsoft.com/office/powerpoint/2010/main" val="3010148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b="1" dirty="0" smtClean="0">
                <a:latin typeface="Arial" panose="020B0604020202020204" pitchFamily="34" charset="0"/>
                <a:cs typeface="Arial" panose="020B0604020202020204" pitchFamily="34" charset="0"/>
              </a:rPr>
              <a:t>Shelley:</a:t>
            </a: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The Diagnosis Alphabetic Index is organized and structured to look up diagnoses. In bold print, you will find what the Center for Medicaid and Medicare Services, or CMS, refer to as “main terms”.  These are left justified, and in bold print.  Notice the spaces, indented by the hyphens.  Each hyphen (space) represents a sub-term level, very similar to a decision tree.  Terms in parenthesis next to main terms or sub-terms are referred to as non-essential modifiers.  Take</a:t>
            </a:r>
            <a:r>
              <a:rPr lang="en-US" sz="1100" baseline="0" dirty="0" smtClean="0">
                <a:latin typeface="Arial" panose="020B0604020202020204" pitchFamily="34" charset="0"/>
                <a:cs typeface="Arial" panose="020B0604020202020204" pitchFamily="34" charset="0"/>
              </a:rPr>
              <a:t> a look at the word “aberrant” with a non-essential modifier of congenital.  Under aberrant, you see the level one sub-terms adrenal gland and artery.  Beneath artery, you see level two sub-terms, basilar, cerebral, coronary, etc…  </a:t>
            </a:r>
            <a:r>
              <a:rPr lang="en-US" sz="1100" dirty="0" smtClean="0">
                <a:latin typeface="Arial" panose="020B0604020202020204" pitchFamily="34" charset="0"/>
                <a:cs typeface="Arial" panose="020B0604020202020204" pitchFamily="34" charset="0"/>
              </a:rPr>
              <a:t>  </a:t>
            </a: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A medical diagnosis can typically be found by breaking down any medical concept into nouns and adjectives.  The first step is to locate the nouns.  </a:t>
            </a:r>
          </a:p>
          <a:p>
            <a:pPr eaLnBrk="1" hangingPunct="1"/>
            <a:endParaRPr lang="en-US" sz="1100" dirty="0" smtClean="0">
              <a:latin typeface="Arial" panose="020B0604020202020204" pitchFamily="34" charset="0"/>
              <a:cs typeface="Arial" panose="020B0604020202020204" pitchFamily="34" charset="0"/>
            </a:endParaRPr>
          </a:p>
          <a:p>
            <a:pPr eaLnBrk="1" hangingPunct="1"/>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6E2FE988-8C8C-4772-9A21-BA182C6E6484}" type="slidenum">
              <a:rPr lang="en-US" smtClean="0"/>
              <a:pPr>
                <a:defRPr/>
              </a:pPr>
              <a:t>27</a:t>
            </a:fld>
            <a:endParaRPr lang="en-US" dirty="0"/>
          </a:p>
        </p:txBody>
      </p:sp>
    </p:spTree>
    <p:extLst>
      <p:ext uri="{BB962C8B-B14F-4D97-AF65-F5344CB8AC3E}">
        <p14:creationId xmlns:p14="http://schemas.microsoft.com/office/powerpoint/2010/main" val="4035541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b="1" dirty="0" smtClean="0">
                <a:latin typeface="Arial" panose="020B0604020202020204" pitchFamily="34" charset="0"/>
                <a:cs typeface="Arial" panose="020B0604020202020204" pitchFamily="34" charset="0"/>
              </a:rPr>
              <a:t>Shelley:</a:t>
            </a: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Within the alphabetic index there is more guidance available with the see and see also references.  Think of them as cross references.  The See reference is mandatory in order to find a code value.  The See also reference is not a mandatory instruction but rather suggested or recommended if needed.  </a:t>
            </a: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Pam, now that I’ve gone over the guidelines,</a:t>
            </a:r>
            <a:r>
              <a:rPr lang="en-US" sz="1100" baseline="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could you take us through the steps</a:t>
            </a:r>
            <a:r>
              <a:rPr lang="en-US" sz="1100" baseline="0" dirty="0" smtClean="0">
                <a:latin typeface="Arial" panose="020B0604020202020204" pitchFamily="34" charset="0"/>
                <a:cs typeface="Arial" panose="020B0604020202020204" pitchFamily="34" charset="0"/>
              </a:rPr>
              <a:t> required for coding congestive heart failure? </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36642CA-A418-4BF9-8454-88A6A5B3F146}" type="slidenum">
              <a:rPr lang="en-US" smtClean="0"/>
              <a:pPr>
                <a:defRPr/>
              </a:pPr>
              <a:t>28</a:t>
            </a:fld>
            <a:endParaRPr lang="en-US" dirty="0"/>
          </a:p>
        </p:txBody>
      </p:sp>
    </p:spTree>
    <p:extLst>
      <p:ext uri="{BB962C8B-B14F-4D97-AF65-F5344CB8AC3E}">
        <p14:creationId xmlns:p14="http://schemas.microsoft.com/office/powerpoint/2010/main" val="2571143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b="1" dirty="0" smtClean="0">
                <a:latin typeface="Arial" panose="020B0604020202020204" pitchFamily="34" charset="0"/>
                <a:cs typeface="Arial" panose="020B0604020202020204" pitchFamily="34" charset="0"/>
              </a:rPr>
              <a:t>PAM:</a:t>
            </a:r>
            <a:endParaRPr lang="en-US" sz="1100" b="0" dirty="0" smtClean="0">
              <a:latin typeface="Arial" panose="020B0604020202020204" pitchFamily="34" charset="0"/>
              <a:cs typeface="Arial" panose="020B0604020202020204" pitchFamily="34" charset="0"/>
            </a:endParaRPr>
          </a:p>
          <a:p>
            <a:pPr eaLnBrk="1" hangingPunct="1"/>
            <a:endParaRPr lang="en-US" sz="1100" b="0" dirty="0" smtClean="0">
              <a:latin typeface="Arial" panose="020B0604020202020204" pitchFamily="34" charset="0"/>
              <a:cs typeface="Arial" panose="020B0604020202020204" pitchFamily="34" charset="0"/>
            </a:endParaRPr>
          </a:p>
          <a:p>
            <a:pPr eaLnBrk="1" hangingPunct="1"/>
            <a:r>
              <a:rPr lang="en-US" sz="1100" b="0" dirty="0" smtClean="0">
                <a:latin typeface="Arial" panose="020B0604020202020204" pitchFamily="34" charset="0"/>
                <a:cs typeface="Arial" panose="020B0604020202020204" pitchFamily="34" charset="0"/>
              </a:rPr>
              <a:t>To</a:t>
            </a:r>
            <a:r>
              <a:rPr lang="en-US" sz="1100" b="0" baseline="0" dirty="0" smtClean="0">
                <a:latin typeface="Arial" panose="020B0604020202020204" pitchFamily="34" charset="0"/>
                <a:cs typeface="Arial" panose="020B0604020202020204" pitchFamily="34" charset="0"/>
              </a:rPr>
              <a:t> code congestive heart failure, you begin by looking up the word “failure”.  Notice that below the word “failure”, there are further indented and hyphenated sub-terms.  Scan down to the sub-level term of “congestive”.  Beside that term is a “See” instruction telling you that you must go to the Main term, Failure, and then sub-term levels heart and congestive.</a:t>
            </a:r>
            <a:endParaRPr lang="en-US" sz="1100" b="1"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D1EC6DC-E543-4EAE-B55C-5F6918B588C1}" type="slidenum">
              <a:rPr lang="en-US" smtClean="0"/>
              <a:pPr>
                <a:defRPr/>
              </a:pPr>
              <a:t>29</a:t>
            </a:fld>
            <a:endParaRPr lang="en-US" dirty="0"/>
          </a:p>
        </p:txBody>
      </p:sp>
    </p:spTree>
    <p:extLst>
      <p:ext uri="{BB962C8B-B14F-4D97-AF65-F5344CB8AC3E}">
        <p14:creationId xmlns:p14="http://schemas.microsoft.com/office/powerpoint/2010/main" val="2638255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endParaRPr lang="en-US" sz="1100" b="0" dirty="0" smtClean="0">
              <a:latin typeface="Arial" panose="020B0604020202020204" pitchFamily="34" charset="0"/>
              <a:cs typeface="Arial" panose="020B0604020202020204" pitchFamily="34" charset="0"/>
            </a:endParaRPr>
          </a:p>
          <a:p>
            <a:r>
              <a:rPr lang="en-US" sz="1100" b="0" dirty="0" smtClean="0">
                <a:latin typeface="Arial" panose="020B0604020202020204" pitchFamily="34" charset="0"/>
                <a:cs typeface="Arial" panose="020B0604020202020204" pitchFamily="34" charset="0"/>
              </a:rPr>
              <a:t>Thanks Shelley.  Now, let’s talk about the </a:t>
            </a:r>
            <a:r>
              <a:rPr lang="en-US" sz="1100" b="0" baseline="0" dirty="0" smtClean="0">
                <a:latin typeface="Arial" panose="020B0604020202020204" pitchFamily="34" charset="0"/>
                <a:cs typeface="Arial" panose="020B0604020202020204" pitchFamily="34" charset="0"/>
              </a:rPr>
              <a:t>objectives for this presentation.  We hope that when you walk away from our presentation, you have a brief background on ICD-10 CM and PCS.  How VA uses the coded data, how to look-up an ICD-10 code, and what the VA has done to prepare for the implementation of ICD-10.  We will also let you know about other valuable training opportunities that are available to all VA employees.</a:t>
            </a:r>
          </a:p>
          <a:p>
            <a:endParaRPr lang="en-US" sz="1100" b="0" baseline="0" dirty="0" smtClean="0">
              <a:latin typeface="Arial" panose="020B0604020202020204" pitchFamily="34" charset="0"/>
              <a:cs typeface="Arial" panose="020B0604020202020204" pitchFamily="34" charset="0"/>
            </a:endParaRPr>
          </a:p>
          <a:p>
            <a:r>
              <a:rPr lang="en-US" sz="1100" b="0" baseline="0" dirty="0" smtClean="0">
                <a:latin typeface="Arial" panose="020B0604020202020204" pitchFamily="34" charset="0"/>
                <a:cs typeface="Arial" panose="020B0604020202020204" pitchFamily="34" charset="0"/>
              </a:rPr>
              <a:t>Shelley, why don’t you start us off by telling everyone about ICD-10 and how we got to this point.</a:t>
            </a:r>
          </a:p>
          <a:p>
            <a:endParaRPr lang="en-US" sz="11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3</a:t>
            </a:fld>
            <a:endParaRPr lang="en-US" dirty="0"/>
          </a:p>
        </p:txBody>
      </p:sp>
    </p:spTree>
    <p:extLst>
      <p:ext uri="{BB962C8B-B14F-4D97-AF65-F5344CB8AC3E}">
        <p14:creationId xmlns:p14="http://schemas.microsoft.com/office/powerpoint/2010/main" val="575747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b="1" dirty="0" smtClean="0">
                <a:latin typeface="Arial" panose="020B0604020202020204" pitchFamily="34" charset="0"/>
                <a:cs typeface="Arial" panose="020B0604020202020204" pitchFamily="34" charset="0"/>
              </a:rPr>
              <a:t>PAM:</a:t>
            </a:r>
            <a:endParaRPr lang="en-US" sz="1100" b="0" dirty="0" smtClean="0">
              <a:latin typeface="Arial" panose="020B0604020202020204" pitchFamily="34" charset="0"/>
              <a:cs typeface="Arial" panose="020B0604020202020204" pitchFamily="34" charset="0"/>
            </a:endParaRPr>
          </a:p>
          <a:p>
            <a:pPr eaLnBrk="1" hangingPunct="1"/>
            <a:endParaRPr lang="en-US" sz="1100" b="0" dirty="0" smtClean="0">
              <a:latin typeface="Arial" panose="020B0604020202020204" pitchFamily="34" charset="0"/>
              <a:cs typeface="Arial" panose="020B0604020202020204" pitchFamily="34" charset="0"/>
            </a:endParaRPr>
          </a:p>
          <a:p>
            <a:pPr eaLnBrk="1" hangingPunct="1"/>
            <a:r>
              <a:rPr lang="en-US" sz="1100" b="0" dirty="0" smtClean="0">
                <a:latin typeface="Arial" panose="020B0604020202020204" pitchFamily="34" charset="0"/>
                <a:cs typeface="Arial" panose="020B0604020202020204" pitchFamily="34" charset="0"/>
              </a:rPr>
              <a:t>Since</a:t>
            </a:r>
            <a:r>
              <a:rPr lang="en-US" sz="1100" b="0" baseline="0" dirty="0" smtClean="0">
                <a:latin typeface="Arial" panose="020B0604020202020204" pitchFamily="34" charset="0"/>
                <a:cs typeface="Arial" panose="020B0604020202020204" pitchFamily="34" charset="0"/>
              </a:rPr>
              <a:t> the “see” instruction told you to go to the sub-term of “heart”, once you get to that term, you must then move further down the list and locate the next sub-term level, “congestion”.  It gives you the code I50.9.  </a:t>
            </a:r>
            <a:endParaRPr lang="en-US" sz="11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5E758129-DD5C-4D6E-92E0-62A26E2C3198}" type="slidenum">
              <a:rPr lang="en-US" smtClean="0"/>
              <a:pPr>
                <a:defRPr/>
              </a:pPr>
              <a:t>30</a:t>
            </a:fld>
            <a:endParaRPr lang="en-US" dirty="0"/>
          </a:p>
        </p:txBody>
      </p:sp>
    </p:spTree>
    <p:extLst>
      <p:ext uri="{BB962C8B-B14F-4D97-AF65-F5344CB8AC3E}">
        <p14:creationId xmlns:p14="http://schemas.microsoft.com/office/powerpoint/2010/main" val="42088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b="1" dirty="0" smtClean="0">
                <a:latin typeface="Arial" panose="020B0604020202020204" pitchFamily="34" charset="0"/>
                <a:cs typeface="Arial" panose="020B0604020202020204" pitchFamily="34" charset="0"/>
              </a:rPr>
              <a:t>Shelley:</a:t>
            </a: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But, we can’t stop there!  We now have to open the ICD-10-CM</a:t>
            </a:r>
            <a:r>
              <a:rPr lang="en-US" sz="1100" baseline="0" dirty="0" smtClean="0">
                <a:latin typeface="Arial" panose="020B0604020202020204" pitchFamily="34" charset="0"/>
                <a:cs typeface="Arial" panose="020B0604020202020204" pitchFamily="34" charset="0"/>
              </a:rPr>
              <a:t> 2014 Tabular List.  Make sure that you don’t click on the ICD-10-PCS Tabular list by mistake since we are trying to find the diagnostic code.</a:t>
            </a:r>
          </a:p>
          <a:p>
            <a:pPr eaLnBrk="1" hangingPunct="1"/>
            <a:endParaRPr lang="en-US" sz="1100" baseline="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The Tabular list is where you verify the code selection, I50.9, that was given in the Alphabetic Index.</a:t>
            </a:r>
            <a:r>
              <a:rPr lang="en-US" sz="1100" baseline="0" dirty="0" smtClean="0">
                <a:latin typeface="Arial" panose="020B0604020202020204" pitchFamily="34" charset="0"/>
                <a:cs typeface="Arial" panose="020B0604020202020204" pitchFamily="34" charset="0"/>
              </a:rPr>
              <a:t> The Tabular List includes a chronological list of codes divided into chapters based on body system or condition.</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0EC56FE-0BFF-4ABA-BD97-EB8B5C051F86}" type="slidenum">
              <a:rPr lang="en-US" smtClean="0"/>
              <a:pPr>
                <a:defRPr/>
              </a:pPr>
              <a:t>31</a:t>
            </a:fld>
            <a:endParaRPr lang="en-US" dirty="0"/>
          </a:p>
        </p:txBody>
      </p:sp>
    </p:spTree>
    <p:extLst>
      <p:ext uri="{BB962C8B-B14F-4D97-AF65-F5344CB8AC3E}">
        <p14:creationId xmlns:p14="http://schemas.microsoft.com/office/powerpoint/2010/main" val="1331980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smtClean="0">
                <a:latin typeface="Arial" panose="020B0604020202020204" pitchFamily="34" charset="0"/>
                <a:cs typeface="Arial" panose="020B0604020202020204" pitchFamily="34" charset="0"/>
              </a:rPr>
              <a:t>Shelley: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Pam, I’d like to emphasize to everyone that for complete and accurate coding, you must always start by looking up diagnostic terms in the Alphabetic Index, and then verify the code number in Tabular List, ensuring that any instructional notes that accompany the code are reviewed and enforced as applicable.  The Official Guidelines for Coding and Reporting which provides direction on coding conventions and guidelines and that the adherence to the official coding guidelines is required under the HIPAA.</a:t>
            </a:r>
            <a:endParaRPr lang="en-US" sz="1100" dirty="0" smtClean="0">
              <a:latin typeface="Arial" panose="020B0604020202020204" pitchFamily="34" charset="0"/>
              <a:cs typeface="Arial" panose="020B0604020202020204" pitchFamily="34" charset="0"/>
            </a:endParaRPr>
          </a:p>
          <a:p>
            <a:endParaRPr lang="en-US" sz="1100" dirty="0"/>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32</a:t>
            </a:fld>
            <a:endParaRPr lang="en-US" dirty="0"/>
          </a:p>
        </p:txBody>
      </p:sp>
    </p:spTree>
    <p:extLst>
      <p:ext uri="{BB962C8B-B14F-4D97-AF65-F5344CB8AC3E}">
        <p14:creationId xmlns:p14="http://schemas.microsoft.com/office/powerpoint/2010/main" val="1255738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9363" eaLnBrk="1" hangingPunct="1">
              <a:defRPr/>
            </a:pPr>
            <a:r>
              <a:rPr lang="en-US" sz="1100" b="1" dirty="0" smtClean="0">
                <a:latin typeface="Arial" panose="020B0604020202020204" pitchFamily="34" charset="0"/>
                <a:cs typeface="Arial" panose="020B0604020202020204" pitchFamily="34" charset="0"/>
              </a:rPr>
              <a:t>PAM:</a:t>
            </a:r>
          </a:p>
          <a:p>
            <a:pPr defTabSz="939363" eaLnBrk="1" hangingPunct="1">
              <a:defRPr/>
            </a:pPr>
            <a:endParaRPr lang="en-US" sz="1100" dirty="0" smtClean="0">
              <a:latin typeface="Arial" panose="020B0604020202020204" pitchFamily="34" charset="0"/>
              <a:cs typeface="Arial" panose="020B0604020202020204" pitchFamily="34" charset="0"/>
            </a:endParaRPr>
          </a:p>
          <a:p>
            <a:pPr eaLnBrk="1" hangingPunct="1"/>
            <a:r>
              <a:rPr lang="en-US" sz="1100" b="0" dirty="0" smtClean="0">
                <a:latin typeface="Arial" panose="020B0604020202020204" pitchFamily="34" charset="0"/>
                <a:cs typeface="Arial" panose="020B0604020202020204" pitchFamily="34" charset="0"/>
              </a:rPr>
              <a:t>That’s right Shelley.  Now, let’s take a closer look at the tabular list.  The tabular list is organized by code value.  Using t</a:t>
            </a:r>
            <a:r>
              <a:rPr lang="en-US" sz="1100" dirty="0" smtClean="0">
                <a:latin typeface="Arial" panose="020B0604020202020204" pitchFamily="34" charset="0"/>
                <a:cs typeface="Arial" panose="020B0604020202020204" pitchFamily="34" charset="0"/>
              </a:rPr>
              <a:t>he ‘Default’ code or partial code value from the alphabetic index, I50.9, the next step is to verify or find fully specified code that should be assigned.  Navigate to the code value</a:t>
            </a:r>
            <a:r>
              <a:rPr lang="en-US" sz="1100" baseline="0" dirty="0" smtClean="0">
                <a:latin typeface="Arial" panose="020B0604020202020204" pitchFamily="34" charset="0"/>
                <a:cs typeface="Arial" panose="020B0604020202020204" pitchFamily="34" charset="0"/>
              </a:rPr>
              <a:t> by clicking on the link for Chapter 9, Diseases of the circulatory system (I00 – I99). </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BA0D0D4-AEF8-46D2-A5EC-45692CA8A42A}" type="slidenum">
              <a:rPr lang="en-US" smtClean="0"/>
              <a:pPr>
                <a:defRPr/>
              </a:pPr>
              <a:t>33</a:t>
            </a:fld>
            <a:endParaRPr lang="en-US" dirty="0"/>
          </a:p>
        </p:txBody>
      </p:sp>
    </p:spTree>
    <p:extLst>
      <p:ext uri="{BB962C8B-B14F-4D97-AF65-F5344CB8AC3E}">
        <p14:creationId xmlns:p14="http://schemas.microsoft.com/office/powerpoint/2010/main" val="4286684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b="1" dirty="0" smtClean="0">
                <a:latin typeface="Arial" panose="020B0604020202020204" pitchFamily="34" charset="0"/>
                <a:cs typeface="Arial" panose="020B0604020202020204" pitchFamily="34" charset="0"/>
              </a:rPr>
              <a:t>PAM:</a:t>
            </a:r>
          </a:p>
          <a:p>
            <a:pPr eaLnBrk="1" hangingPunct="1"/>
            <a:endParaRPr lang="en-US" sz="110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Once you’ve clicked</a:t>
            </a:r>
            <a:r>
              <a:rPr lang="en-US" sz="1100" baseline="0" dirty="0" smtClean="0">
                <a:latin typeface="Arial" panose="020B0604020202020204" pitchFamily="34" charset="0"/>
                <a:cs typeface="Arial" panose="020B0604020202020204" pitchFamily="34" charset="0"/>
              </a:rPr>
              <a:t> on the appropriate chapter title, it will take you to the beginning of the chapter.  As you look at that page, you’ll note that further down the page, the chapter is broken down further into blocks.  On this page, you can see that there is an Excludes 2 note.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I</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CD-10-CM has two types of excludes notes. Each type of note has a different definition for use but they are all similar in that they indicate that codes excluded from each other are independent of each other.  </a:t>
            </a:r>
            <a:r>
              <a:rPr lang="en-US" sz="1100" baseline="0" dirty="0" smtClean="0">
                <a:latin typeface="Arial" panose="020B0604020202020204" pitchFamily="34" charset="0"/>
                <a:cs typeface="Arial" panose="020B0604020202020204" pitchFamily="34" charset="0"/>
              </a:rPr>
              <a:t>Let me explain what those are before we go further.</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A type 1 Excludes note is a pure excludes note. It means “NOT CODED HERE!” An Excludes1 note indicates that the code excluded should never be used at the same time as the code above the Excludes1 note. An Excludes1 is used when two conditions cannot occur together, such as a congenital form versus an acquired form of the same condition. </a:t>
            </a:r>
          </a:p>
          <a:p>
            <a:endPar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A type 2 Excludes note represents “Not included here”.  This indicates that the condition excluded is not part of the condition represented by the code, but a patient may have both conditions at the same time. When an Excludes2 note appears under a code, it is acceptable to use both the code and the excluded code together, when appropriate. </a:t>
            </a:r>
            <a:endParaRPr lang="en-US" sz="1100" baseline="0" dirty="0" smtClean="0">
              <a:latin typeface="Arial" panose="020B0604020202020204" pitchFamily="34" charset="0"/>
              <a:cs typeface="Arial" panose="020B0604020202020204" pitchFamily="34" charset="0"/>
            </a:endParaRPr>
          </a:p>
          <a:p>
            <a:pPr eaLnBrk="1" hangingPunct="1"/>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7937A8F1-2746-435D-BE37-37080D39244E}" type="slidenum">
              <a:rPr lang="en-US" smtClean="0"/>
              <a:pPr>
                <a:defRPr/>
              </a:pPr>
              <a:t>34</a:t>
            </a:fld>
            <a:endParaRPr lang="en-US" dirty="0"/>
          </a:p>
        </p:txBody>
      </p:sp>
    </p:spTree>
    <p:extLst>
      <p:ext uri="{BB962C8B-B14F-4D97-AF65-F5344CB8AC3E}">
        <p14:creationId xmlns:p14="http://schemas.microsoft.com/office/powerpoint/2010/main" val="3327584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b="1" dirty="0" smtClean="0">
                <a:latin typeface="Arial" panose="020B0604020202020204" pitchFamily="34" charset="0"/>
                <a:cs typeface="Arial" panose="020B0604020202020204" pitchFamily="34" charset="0"/>
              </a:rPr>
              <a:t>PAM:</a:t>
            </a: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baseline="0" dirty="0" smtClean="0">
                <a:latin typeface="Arial" panose="020B0604020202020204" pitchFamily="34" charset="0"/>
                <a:cs typeface="Arial" panose="020B0604020202020204" pitchFamily="34" charset="0"/>
              </a:rPr>
              <a:t>Okay, going back to our demonstration, click on the block that contains the code that you found when using the alphabetic index, I50.9.  </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7937A8F1-2746-435D-BE37-37080D39244E}" type="slidenum">
              <a:rPr lang="en-US" smtClean="0"/>
              <a:pPr>
                <a:defRPr/>
              </a:pPr>
              <a:t>35</a:t>
            </a:fld>
            <a:endParaRPr lang="en-US" dirty="0"/>
          </a:p>
        </p:txBody>
      </p:sp>
    </p:spTree>
    <p:extLst>
      <p:ext uri="{BB962C8B-B14F-4D97-AF65-F5344CB8AC3E}">
        <p14:creationId xmlns:p14="http://schemas.microsoft.com/office/powerpoint/2010/main" val="3920913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b="1" dirty="0" smtClean="0">
                <a:latin typeface="Arial" panose="020B0604020202020204" pitchFamily="34" charset="0"/>
                <a:cs typeface="Arial" panose="020B0604020202020204" pitchFamily="34" charset="0"/>
              </a:rPr>
              <a:t>PAM:</a:t>
            </a:r>
            <a:endParaRPr lang="en-US" sz="1100" b="0" dirty="0" smtClean="0">
              <a:latin typeface="Arial" panose="020B0604020202020204" pitchFamily="34" charset="0"/>
              <a:cs typeface="Arial" panose="020B0604020202020204" pitchFamily="34" charset="0"/>
            </a:endParaRPr>
          </a:p>
          <a:p>
            <a:pPr eaLnBrk="1" hangingPunct="1"/>
            <a:endParaRPr lang="en-US" sz="1100" b="0" dirty="0" smtClean="0">
              <a:latin typeface="Arial" panose="020B0604020202020204" pitchFamily="34" charset="0"/>
              <a:cs typeface="Arial" panose="020B0604020202020204" pitchFamily="34" charset="0"/>
            </a:endParaRPr>
          </a:p>
          <a:p>
            <a:r>
              <a:rPr lang="en-US" sz="1100" b="0" dirty="0" smtClean="0">
                <a:latin typeface="Arial" panose="020B0604020202020204" pitchFamily="34" charset="0"/>
                <a:cs typeface="Arial" panose="020B0604020202020204" pitchFamily="34" charset="0"/>
              </a:rPr>
              <a:t>Locate</a:t>
            </a:r>
            <a:r>
              <a:rPr lang="en-US" sz="1100" b="0" baseline="0" dirty="0" smtClean="0">
                <a:latin typeface="Arial" panose="020B0604020202020204" pitchFamily="34" charset="0"/>
                <a:cs typeface="Arial" panose="020B0604020202020204" pitchFamily="34" charset="0"/>
              </a:rPr>
              <a:t> the code, I50.9.  Below the code, you’ll see a list of diagnoses that fall within this code.  There is also an Excludes 1 note that tells you that fluid overload should not be coded with congestive heart failure.  Remember that a</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 type 1 Excludes note is a pure excludes note.  It means “NOT CODED HERE!”</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A170EEB-BE34-4C48-BB94-DA3B1E2F9042}" type="slidenum">
              <a:rPr lang="en-US" smtClean="0"/>
              <a:pPr>
                <a:defRPr/>
              </a:pPr>
              <a:t>36</a:t>
            </a:fld>
            <a:endParaRPr lang="en-US" dirty="0"/>
          </a:p>
        </p:txBody>
      </p:sp>
    </p:spTree>
    <p:extLst>
      <p:ext uri="{BB962C8B-B14F-4D97-AF65-F5344CB8AC3E}">
        <p14:creationId xmlns:p14="http://schemas.microsoft.com/office/powerpoint/2010/main" val="3732732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b="1"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Pam, let’s ask our next poll question.  And this time we have a true and false question.  </a:t>
            </a:r>
            <a:r>
              <a:rPr lang="en-US" sz="1100" baseline="0" dirty="0" smtClean="0">
                <a:latin typeface="Arial" panose="020B0604020202020204" pitchFamily="34" charset="0"/>
                <a:cs typeface="Arial" panose="020B0604020202020204" pitchFamily="34" charset="0"/>
              </a:rPr>
              <a:t> </a:t>
            </a:r>
          </a:p>
          <a:p>
            <a:pPr marL="0" indent="0">
              <a:buNone/>
            </a:pPr>
            <a:endParaRPr lang="en-US" sz="1100" baseline="0" dirty="0" smtClean="0">
              <a:latin typeface="Arial" panose="020B0604020202020204" pitchFamily="34" charset="0"/>
              <a:cs typeface="Arial" panose="020B0604020202020204" pitchFamily="34" charset="0"/>
            </a:endParaRPr>
          </a:p>
          <a:p>
            <a:pPr marL="0" indent="0">
              <a:buNone/>
            </a:pPr>
            <a:r>
              <a:rPr lang="en-US" sz="1100" dirty="0" smtClean="0">
                <a:latin typeface="Arial" panose="020B0604020202020204" pitchFamily="34" charset="0"/>
                <a:cs typeface="Arial" panose="020B0604020202020204" pitchFamily="34" charset="0"/>
              </a:rPr>
              <a:t>Is it essential to use both the Alphabetic Index and Tabular List when locating and assigning a code?</a:t>
            </a:r>
          </a:p>
          <a:p>
            <a:pPr marL="1143000" lvl="1" indent="-742950">
              <a:buFont typeface="+mj-lt"/>
              <a:buAutoNum type="alphaUcPeriod"/>
            </a:pPr>
            <a:r>
              <a:rPr lang="en-US" sz="1100" dirty="0" smtClean="0">
                <a:latin typeface="Arial" panose="020B0604020202020204" pitchFamily="34" charset="0"/>
                <a:cs typeface="Arial" panose="020B0604020202020204" pitchFamily="34" charset="0"/>
              </a:rPr>
              <a:t>True</a:t>
            </a:r>
          </a:p>
          <a:p>
            <a:pPr marL="1143000" lvl="1" indent="-742950">
              <a:buFont typeface="+mj-lt"/>
              <a:buAutoNum type="alphaUcPeriod"/>
            </a:pPr>
            <a:r>
              <a:rPr lang="en-US" sz="1100" dirty="0" smtClean="0">
                <a:latin typeface="Arial" panose="020B0604020202020204" pitchFamily="34" charset="0"/>
                <a:cs typeface="Arial" panose="020B0604020202020204" pitchFamily="34" charset="0"/>
              </a:rPr>
              <a:t>False</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To answer this question, use the blue polling</a:t>
            </a:r>
            <a:r>
              <a:rPr lang="en-US" sz="1100" baseline="0" dirty="0" smtClean="0">
                <a:latin typeface="Arial" panose="020B0604020202020204" pitchFamily="34" charset="0"/>
                <a:cs typeface="Arial" panose="020B0604020202020204" pitchFamily="34" charset="0"/>
              </a:rPr>
              <a:t> icon above my head.  We’ll move on and come back to your results in just a moment.</a:t>
            </a:r>
          </a:p>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t>37</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Shelley:</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Let’s go over a few more instructional terms that you’ll sometimes see.</a:t>
            </a:r>
          </a:p>
          <a:p>
            <a:endPar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Certain conditions have both an underlying etiology and multiple body system manifestations due to the underlying etiology.  For such conditions, the ICD-10-CM has a coding convention that requires the underlying condition be sequenced first followed by the manifestation. Wherever such a combination exists, there is a “use additional code” note at the etiology code, and a “code first” note at the manifestation code. These instructional notes indicate the proper sequencing order of the codes, etiology followed by manifestation. </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most cases, the manifestation codes will have in the code title, “in diseases classified elsewhere.” Codes with this title are a component of the etiology/ manifestation convention. The code title indicates that it is a manifestation code. “In diseases classified elsewhere” codes are never permitted to be used as first-listed or principal diagnosis codes. They must be used in conjunction with an underlying condition code and listed after the underlying condition. </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There are manifestation codes that do not have “in diseases classified elsewhere” in the title. For such codes, there is a “use additional code” note at the etiology code and a “code first” note at the manifestation code and the rules for sequencing apply.</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In addition to the notes in the Tabular List, these conditions also have a specific Alphabetic Index entry structure. In the Alphabetic Index, both conditions are listed together with the etiology code first followed by the manifestation codes in brackets. The code in brackets is always to be sequenced second. </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“Code first” and “Use additional code” notes are also used as sequencing rules in the classification for certain codes that are not part of an etiology/ manifestation combination. </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a:t>
            </a:r>
          </a:p>
          <a:p>
            <a:endPar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A “code also” note instructs that two codes may be required to fully describe a condition, but this note does not provide sequencing direction.  </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“Code first” notes are also under certain codes that are not specifically manifestation codes but may be due to an underlying cause. When there is a “code first” note and an underlying condition is present, the underlying condition should be sequenced first.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When the word “Includes” appears immediately under a three character code title, it is to further define or give examples of the content of the category. These terms are the conditions for which that code is to be used. The terms may be synonyms of the code title, or, in the case of “other specified” codes, the terms are a list of the various conditions assigned to that code. The inclusion terms are not necessarily exhaustive.  Additional terms found only in the Alphabetic Index may also be assigned to a code.</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38</a:t>
            </a:fld>
            <a:endParaRPr lang="en-US" dirty="0"/>
          </a:p>
        </p:txBody>
      </p:sp>
    </p:spTree>
    <p:extLst>
      <p:ext uri="{BB962C8B-B14F-4D97-AF65-F5344CB8AC3E}">
        <p14:creationId xmlns:p14="http://schemas.microsoft.com/office/powerpoint/2010/main" val="3269446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Shelley:</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Let’s walk through a scenario.  An elderly gentleman comes to the VA for treatment of his insulin dependent diabetes.  He’s noticed that he has an ulcer on his foot and wants it to be looked at while he’s there.  The ulcer is located on his right heel and appears to involve only the skin.</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first thing you need to do, is look up the main term of the patient diagnosis.  Note that when you find Diabetes, it has an indented sub-term of “with”.  So, you scan down the list of items to foot ulcer. </a:t>
            </a: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39</a:t>
            </a:fld>
            <a:endParaRPr lang="en-US" dirty="0"/>
          </a:p>
        </p:txBody>
      </p:sp>
    </p:spTree>
    <p:extLst>
      <p:ext uri="{BB962C8B-B14F-4D97-AF65-F5344CB8AC3E}">
        <p14:creationId xmlns:p14="http://schemas.microsoft.com/office/powerpoint/2010/main" val="335382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Sure Pam.  The International Classification of Diseases, or ICD, is the standard used throughout the world for classifying causes of mortality and for reporting data nationally, and reporting it to the World Health Organization.  ICD-9 is 30 years old and has outdated terms and is sometimes inconsistent with current medical practice. The transition to ICD-10 is occurring because ICD-9 produces limited data about a patients’ medical conditions and hospital inpatient procedures. </a:t>
            </a:r>
          </a:p>
          <a:p>
            <a:endParaRPr lang="en-US" sz="1100" baseline="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The</a:t>
            </a:r>
            <a:r>
              <a:rPr lang="en-US" sz="1100" baseline="0" dirty="0" smtClean="0">
                <a:latin typeface="Arial" panose="020B0604020202020204" pitchFamily="34" charset="0"/>
                <a:cs typeface="Arial" panose="020B0604020202020204" pitchFamily="34" charset="0"/>
              </a:rPr>
              <a:t> c</a:t>
            </a:r>
            <a:r>
              <a:rPr lang="en-US" sz="1100" dirty="0" smtClean="0">
                <a:latin typeface="Arial" panose="020B0604020202020204" pitchFamily="34" charset="0"/>
                <a:cs typeface="Arial" panose="020B0604020202020204" pitchFamily="34" charset="0"/>
              </a:rPr>
              <a:t>ode sets are composed of numbers and/or letters</a:t>
            </a:r>
            <a:r>
              <a:rPr lang="en-US" sz="1100" baseline="0" dirty="0" smtClean="0">
                <a:latin typeface="Arial" panose="020B0604020202020204" pitchFamily="34" charset="0"/>
                <a:cs typeface="Arial" panose="020B0604020202020204" pitchFamily="34" charset="0"/>
              </a:rPr>
              <a:t> that identify specific diagnoses and procedures on claims and encounter forms based on the clinical documentation.  Code sets adopted under HIPAA include ICD-10-CM for Diagnostic codes, ICD-10-PCS for inpatient hospital procedures, and CPT/HCPCS for physician and other clinical staff health services, medical supplies, orthotics, and durable medical equipment.</a:t>
            </a:r>
          </a:p>
          <a:p>
            <a:endParaRPr lang="en-US" sz="1100" dirty="0" smtClean="0">
              <a:latin typeface="Arial" panose="020B0604020202020204" pitchFamily="34" charset="0"/>
              <a:cs typeface="Arial" panose="020B0604020202020204" pitchFamily="34" charset="0"/>
            </a:endParaRPr>
          </a:p>
          <a:p>
            <a:r>
              <a:rPr lang="en-US" sz="1100" b="1" dirty="0" smtClean="0">
                <a:latin typeface="Arial" panose="020B0604020202020204" pitchFamily="34" charset="0"/>
                <a:cs typeface="Arial" panose="020B0604020202020204" pitchFamily="34" charset="0"/>
              </a:rPr>
              <a:t>Pam:</a:t>
            </a:r>
          </a:p>
          <a:p>
            <a:endParaRPr lang="en-US" sz="1100" b="1"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ICD-10-CM is the United States’ clinical modification of the World Health Organization’s ICD-10. The term “clinical” is used to emphasize the modification’s intent: to serve as a useful tool in the area of classification of morbidity data for the indexing of health records, medical care review, ambulatory and other healthcare programs, as well as for basic health statistics. To describe the clinical picture of the patient, the codes must be more precise than those needed only for statistical groupings and trend analysis. ICD-10-CM far exceeds its predecessors in the number of concepts and codes provided. The disease classification has been expanded to include health-related conditions and to provide greater specificity at the sixth and seventh character level. The sixth and seventh characters are not optional and are intended for use in recording the information documented in the clinical record. </a:t>
            </a:r>
            <a:endParaRPr lang="en-US" sz="1100" baseline="0" dirty="0" smtClean="0">
              <a:latin typeface="Arial" panose="020B0604020202020204" pitchFamily="34" charset="0"/>
              <a:cs typeface="Arial" panose="020B0604020202020204" pitchFamily="34" charset="0"/>
            </a:endParaRPr>
          </a:p>
          <a:p>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t>4</a:t>
            </a:fld>
            <a:endParaRPr lang="en-US" dirty="0"/>
          </a:p>
        </p:txBody>
      </p:sp>
    </p:spTree>
    <p:extLst>
      <p:ext uri="{BB962C8B-B14F-4D97-AF65-F5344CB8AC3E}">
        <p14:creationId xmlns:p14="http://schemas.microsoft.com/office/powerpoint/2010/main" val="4092558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Shelley:</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Next, we look up the code in the tabular list.  E11.621 can be found in Chapter 4 – Endocrine, nutritional and metabolic diseases (E00-D89).  Click on the chapter title and it will take you to the beginning of Chapter 4.  Make sure to read all of the notes at the beginning of the chapter.  According to Chapter 4, you can see that the chapter is broken down further into blocks.  You can find diabetes mellitus within the block E08-E13.  Click on the block title when diabetes mellitus is found.</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40</a:t>
            </a:fld>
            <a:endParaRPr lang="en-US" dirty="0"/>
          </a:p>
        </p:txBody>
      </p:sp>
    </p:spTree>
    <p:extLst>
      <p:ext uri="{BB962C8B-B14F-4D97-AF65-F5344CB8AC3E}">
        <p14:creationId xmlns:p14="http://schemas.microsoft.com/office/powerpoint/2010/main" val="4165649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By</a:t>
            </a:r>
            <a:r>
              <a:rPr lang="en-US" sz="1100" baseline="0" dirty="0" smtClean="0">
                <a:latin typeface="Arial" panose="020B0604020202020204" pitchFamily="34" charset="0"/>
                <a:cs typeface="Arial" panose="020B0604020202020204" pitchFamily="34" charset="0"/>
              </a:rPr>
              <a:t> clicking on the block title, it will take you to the beginning of that section.  At that point, you should scroll down until you come to the main term diabetes.  </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Once you are comfortable navigating though the index, you can use the document search function.  But, for now, we recommend that you scroll down.  Notice all of the notes at the top of this section that we mentioned a few slides ago.</a:t>
            </a:r>
          </a:p>
          <a:p>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41</a:t>
            </a:fld>
            <a:endParaRPr lang="en-US" dirty="0"/>
          </a:p>
        </p:txBody>
      </p:sp>
    </p:spTree>
    <p:extLst>
      <p:ext uri="{BB962C8B-B14F-4D97-AF65-F5344CB8AC3E}">
        <p14:creationId xmlns:p14="http://schemas.microsoft.com/office/powerpoint/2010/main" val="4239604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You should note that E11 includes diabetes (mellitus) due to insulin secretory defect, diabetes not otherwise specified, and insulin resistant diabetes.  </a:t>
            </a: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42</a:t>
            </a:fld>
            <a:endParaRPr lang="en-US" dirty="0"/>
          </a:p>
        </p:txBody>
      </p:sp>
    </p:spTree>
    <p:extLst>
      <p:ext uri="{BB962C8B-B14F-4D97-AF65-F5344CB8AC3E}">
        <p14:creationId xmlns:p14="http://schemas.microsoft.com/office/powerpoint/2010/main" val="1044608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You should use the additional code Z79.4 to identify that the patient uses insulin.</a:t>
            </a: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43</a:t>
            </a:fld>
            <a:endParaRPr lang="en-US" dirty="0"/>
          </a:p>
        </p:txBody>
      </p:sp>
    </p:spTree>
    <p:extLst>
      <p:ext uri="{BB962C8B-B14F-4D97-AF65-F5344CB8AC3E}">
        <p14:creationId xmlns:p14="http://schemas.microsoft.com/office/powerpoint/2010/main" val="41054676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Shelley: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And Pam, did you see the Excludes1 note?  Just to remind everyone again, Excludes1 </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means that if any of the conditions below are present, they should  “NOT BE CODED HERE!”.  That’s a lot to remember!</a:t>
            </a:r>
            <a:endParaRPr lang="en-US" sz="1100" baseline="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44</a:t>
            </a:fld>
            <a:endParaRPr lang="en-US" dirty="0"/>
          </a:p>
        </p:txBody>
      </p:sp>
    </p:spTree>
    <p:extLst>
      <p:ext uri="{BB962C8B-B14F-4D97-AF65-F5344CB8AC3E}">
        <p14:creationId xmlns:p14="http://schemas.microsoft.com/office/powerpoint/2010/main" val="114803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Shelley:</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After</a:t>
            </a:r>
            <a:r>
              <a:rPr lang="en-US" sz="1100" baseline="0" dirty="0" smtClean="0">
                <a:latin typeface="Arial" panose="020B0604020202020204" pitchFamily="34" charset="0"/>
                <a:cs typeface="Arial" panose="020B0604020202020204" pitchFamily="34" charset="0"/>
              </a:rPr>
              <a:t> all of the notes have been read, scroll down until you find the full code E11.621 that you originally started out with.  Remember, that code? It seems so long ago!  Notice that under the code there is another note that says to Use additional code to identify site of Ulcer (L97.4-, L97.5-).</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Okay, so far we have E11.621 for Type 2 diabetes mellitus with foot ulcer, Z79.4 for insulin use,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45</a:t>
            </a:fld>
            <a:endParaRPr lang="en-US" dirty="0"/>
          </a:p>
        </p:txBody>
      </p:sp>
    </p:spTree>
    <p:extLst>
      <p:ext uri="{BB962C8B-B14F-4D97-AF65-F5344CB8AC3E}">
        <p14:creationId xmlns:p14="http://schemas.microsoft.com/office/powerpoint/2010/main" val="3528451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Shelley: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…and now we need to find the code for where the ulcer is located.  </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46</a:t>
            </a:fld>
            <a:endParaRPr lang="en-US" dirty="0"/>
          </a:p>
        </p:txBody>
      </p:sp>
    </p:spTree>
    <p:extLst>
      <p:ext uri="{BB962C8B-B14F-4D97-AF65-F5344CB8AC3E}">
        <p14:creationId xmlns:p14="http://schemas.microsoft.com/office/powerpoint/2010/main" val="2946759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So, we now need to go back to the beginning of the Tabular, click on the Chapter that contains L97.  Then scan the blocks, and click on the block containing L97.</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47</a:t>
            </a:fld>
            <a:endParaRPr lang="en-US" dirty="0"/>
          </a:p>
        </p:txBody>
      </p:sp>
    </p:spTree>
    <p:extLst>
      <p:ext uri="{BB962C8B-B14F-4D97-AF65-F5344CB8AC3E}">
        <p14:creationId xmlns:p14="http://schemas.microsoft.com/office/powerpoint/2010/main" val="2060713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Once you get to the tabular section that has L97.4, L97.5, start scanning down the page until you find the appropriate code that covers the diagnosis for the ulcer.</a:t>
            </a:r>
          </a:p>
          <a:p>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48</a:t>
            </a:fld>
            <a:endParaRPr lang="en-US" dirty="0"/>
          </a:p>
        </p:txBody>
      </p:sp>
    </p:spTree>
    <p:extLst>
      <p:ext uri="{BB962C8B-B14F-4D97-AF65-F5344CB8AC3E}">
        <p14:creationId xmlns:p14="http://schemas.microsoft.com/office/powerpoint/2010/main" val="22021552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So, our scenario was about </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an elderly gentleman that went to the VA for treatment of his insulin dependent diabetes with an ulcer on his right foot. The ulcer was located on his right heel and appeared to involve only the skin.  Our final diagnoses are: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E11.621 for Type 2 diabetes mellitus with foot ulcer</a:t>
            </a:r>
          </a:p>
          <a:p>
            <a:pPr marL="171450" indent="-171450">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Z79.4 </a:t>
            </a: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Long term (current) use of insulin</a:t>
            </a:r>
            <a:r>
              <a:rPr lang="en-US" sz="1100" baseline="0" dirty="0" smtClean="0">
                <a:latin typeface="Arial" panose="020B0604020202020204" pitchFamily="34" charset="0"/>
                <a:cs typeface="Arial" panose="020B0604020202020204" pitchFamily="34" charset="0"/>
              </a:rPr>
              <a:t> and</a:t>
            </a:r>
          </a:p>
          <a:p>
            <a:pPr marL="171450" indent="-171450">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L97.411 to show where the ulcer is located, which was a non-pressure chronic ulcer of the right heel and mid-foot limited to the breakdown of the skin. </a:t>
            </a:r>
          </a:p>
          <a:p>
            <a:pPr marL="171450" indent="-171450">
              <a:buFont typeface="Arial" panose="020B0604020202020204" pitchFamily="34" charset="0"/>
              <a:buChar char="•"/>
            </a:pPr>
            <a:endParaRPr lang="en-US" sz="1100" baseline="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100" baseline="0" dirty="0" smtClean="0">
                <a:latin typeface="Arial" panose="020B0604020202020204" pitchFamily="34" charset="0"/>
                <a:cs typeface="Arial" panose="020B0604020202020204" pitchFamily="34" charset="0"/>
              </a:rPr>
              <a:t>Although this may seem like a lot to go through to find the appropriate diagnostic codes, the information obtained from these codes is important and used for a variety of purposes that we mentioned earlier in our presentation.  But once you become familiar with the codes in a particular specialty, it should become easier.  And for those of you that use encounter forms, most of the codes should be available there.</a:t>
            </a:r>
            <a:endParaRPr lang="en-US" sz="110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49</a:t>
            </a:fld>
            <a:endParaRPr lang="en-US" dirty="0"/>
          </a:p>
        </p:txBody>
      </p:sp>
    </p:spTree>
    <p:extLst>
      <p:ext uri="{BB962C8B-B14F-4D97-AF65-F5344CB8AC3E}">
        <p14:creationId xmlns:p14="http://schemas.microsoft.com/office/powerpoint/2010/main" val="41249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b="0" dirty="0" smtClean="0">
              <a:latin typeface="Arial" panose="020B0604020202020204" pitchFamily="34" charset="0"/>
              <a:cs typeface="Arial" panose="020B0604020202020204" pitchFamily="34" charset="0"/>
            </a:endParaRPr>
          </a:p>
          <a:p>
            <a:pPr defTabSz="939363">
              <a:defRPr/>
            </a:pPr>
            <a:r>
              <a:rPr lang="en-US" sz="1100" dirty="0" smtClean="0">
                <a:latin typeface="Arial" panose="020B0604020202020204" pitchFamily="34" charset="0"/>
                <a:cs typeface="Arial" panose="020B0604020202020204" pitchFamily="34" charset="0"/>
              </a:rPr>
              <a:t>ICD-10 is the </a:t>
            </a:r>
            <a:r>
              <a:rPr lang="en-US" sz="1100" baseline="0" dirty="0" smtClean="0">
                <a:latin typeface="Arial" panose="020B0604020202020204" pitchFamily="34" charset="0"/>
                <a:cs typeface="Arial" panose="020B0604020202020204" pitchFamily="34" charset="0"/>
              </a:rPr>
              <a:t>Health Insurance Portability and Accountability Act, otherwise known as </a:t>
            </a:r>
            <a:r>
              <a:rPr lang="en-US" sz="1100" dirty="0" smtClean="0">
                <a:latin typeface="Arial" panose="020B0604020202020204" pitchFamily="34" charset="0"/>
                <a:cs typeface="Arial" panose="020B0604020202020204" pitchFamily="34" charset="0"/>
              </a:rPr>
              <a:t>HIPAA, mandated code sets.  The original</a:t>
            </a:r>
            <a:r>
              <a:rPr lang="en-US" sz="1100" baseline="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implementation deadline for transitioning</a:t>
            </a:r>
            <a:r>
              <a:rPr lang="en-US" sz="1100" baseline="0" dirty="0" smtClean="0">
                <a:latin typeface="Arial" panose="020B0604020202020204" pitchFamily="34" charset="0"/>
                <a:cs typeface="Arial" panose="020B0604020202020204" pitchFamily="34" charset="0"/>
              </a:rPr>
              <a:t> to ICD-10 in the United States was October 1, 2013.  However on April 1, 2014, there was a second change to the compliance date under the Protecting Access to Medicare Act of 2014, which stated that the Secretary may not adopt ICD-10 prior to October 1, 2015.   </a:t>
            </a:r>
            <a:r>
              <a:rPr lang="en-US" sz="1100" dirty="0" smtClean="0">
                <a:latin typeface="Arial" panose="020B0604020202020204" pitchFamily="34" charset="0"/>
                <a:cs typeface="Arial" panose="020B0604020202020204" pitchFamily="34" charset="0"/>
              </a:rPr>
              <a:t>ICD-10-CM diagnoses codes will be used by all providers in all health care settings. </a:t>
            </a:r>
          </a:p>
          <a:p>
            <a:endParaRPr lang="en-US" sz="11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The granularity of ICD-10 is vastly improved over ICD-9 and will enable greater specificity in identifying health conditions.  It also provides better data for measuring and tracking health care utilization and the quality of patient care. When ICD-10-CM/PCS is implemented, it will not affect the use of CPT or HCPCS codes.</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Pam, could</a:t>
            </a:r>
            <a:r>
              <a:rPr lang="en-US" sz="1100" baseline="0" dirty="0" smtClean="0">
                <a:latin typeface="Arial" panose="020B0604020202020204" pitchFamily="34" charset="0"/>
                <a:cs typeface="Arial" panose="020B0604020202020204" pitchFamily="34" charset="0"/>
              </a:rPr>
              <a:t> you show everyone the difference between ICD-9 and ICD-10?  Even though, they may not have to actually code a complete record, they still need to know how to recognize the difference between the code sets.</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endParaRPr lang="en-US" sz="1100" dirty="0"/>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5</a:t>
            </a:fld>
            <a:endParaRPr lang="en-US" dirty="0"/>
          </a:p>
        </p:txBody>
      </p:sp>
    </p:spTree>
    <p:extLst>
      <p:ext uri="{BB962C8B-B14F-4D97-AF65-F5344CB8AC3E}">
        <p14:creationId xmlns:p14="http://schemas.microsoft.com/office/powerpoint/2010/main" val="1054035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Pam… I’m tired now!  That’s a lot of work just to find the codes for one patient.  I hope we haven’t scared anyone off yet. </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Now that we’ve gone through how to find a diagnostic code, let’s take a quick look at ICD-10-PCS.  As</a:t>
            </a:r>
            <a:r>
              <a:rPr lang="en-US" sz="1100" baseline="0" dirty="0" smtClean="0">
                <a:latin typeface="Arial" panose="020B0604020202020204" pitchFamily="34" charset="0"/>
                <a:cs typeface="Arial" panose="020B0604020202020204" pitchFamily="34" charset="0"/>
              </a:rPr>
              <a:t> we stated earlier, ICD-10-PCS codes are only used in the inpatient setting.  So unless you’re a coder, you probably won’t ever need to look up a procedure this code set.  Professional services will continue to be coded using CPT.</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50</a:t>
            </a:fld>
            <a:endParaRPr lang="en-US" dirty="0"/>
          </a:p>
        </p:txBody>
      </p:sp>
    </p:spTree>
    <p:extLst>
      <p:ext uri="{BB962C8B-B14F-4D97-AF65-F5344CB8AC3E}">
        <p14:creationId xmlns:p14="http://schemas.microsoft.com/office/powerpoint/2010/main" val="1137570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Before we get too involved in PCS,</a:t>
            </a:r>
            <a:r>
              <a:rPr lang="en-US" sz="1100" baseline="0" dirty="0" smtClean="0">
                <a:latin typeface="Arial" panose="020B0604020202020204" pitchFamily="34" charset="0"/>
                <a:cs typeface="Arial" panose="020B0604020202020204" pitchFamily="34" charset="0"/>
              </a:rPr>
              <a:t> let’s take a look at the last poll results.  </a:t>
            </a:r>
            <a:r>
              <a:rPr lang="en-US" sz="1100" dirty="0" smtClean="0">
                <a:latin typeface="Arial" panose="020B0604020202020204" pitchFamily="34" charset="0"/>
                <a:cs typeface="Arial" panose="020B0604020202020204" pitchFamily="34" charset="0"/>
              </a:rPr>
              <a:t>A few minutes</a:t>
            </a:r>
            <a:r>
              <a:rPr lang="en-US" sz="1100" baseline="0" dirty="0" smtClean="0">
                <a:latin typeface="Arial" panose="020B0604020202020204" pitchFamily="34" charset="0"/>
                <a:cs typeface="Arial" panose="020B0604020202020204" pitchFamily="34" charset="0"/>
              </a:rPr>
              <a:t> ago, Shelley gave you a true or false question.  True or False, is it</a:t>
            </a:r>
            <a:r>
              <a:rPr lang="en-US" sz="1100" dirty="0" smtClean="0">
                <a:latin typeface="Arial" panose="020B0604020202020204" pitchFamily="34" charset="0"/>
                <a:cs typeface="Arial" panose="020B0604020202020204" pitchFamily="34" charset="0"/>
              </a:rPr>
              <a:t> essential to use both the Alphabetic Index and Tabular List when locating and assigning a code?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The audience</a:t>
            </a:r>
            <a:r>
              <a:rPr lang="en-US" sz="1100" baseline="0" dirty="0" smtClean="0">
                <a:latin typeface="Arial" panose="020B0604020202020204" pitchFamily="34" charset="0"/>
                <a:cs typeface="Arial" panose="020B0604020202020204" pitchFamily="34" charset="0"/>
              </a:rPr>
              <a:t> responded _____.</a:t>
            </a:r>
            <a:r>
              <a:rPr lang="en-US" sz="1100" dirty="0" smtClean="0">
                <a:latin typeface="Arial" panose="020B0604020202020204" pitchFamily="34" charset="0"/>
                <a:cs typeface="Arial" panose="020B0604020202020204" pitchFamily="34" charset="0"/>
              </a:rPr>
              <a:t>  The answer is True.</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Alphabetic Index does not always provide the full code. Selection of the full code, including laterality and any applicable 7th character can only be done in the Tabular List. </a:t>
            </a:r>
            <a:endParaRPr lang="en-US" sz="1100" dirty="0" smtClean="0">
              <a:latin typeface="Arial" panose="020B0604020202020204" pitchFamily="34" charset="0"/>
              <a:cs typeface="Arial" panose="020B0604020202020204" pitchFamily="34" charset="0"/>
            </a:endParaRPr>
          </a:p>
          <a:p>
            <a:endParaRPr lang="en-US" sz="1100" baseline="0" dirty="0" smtClean="0">
              <a:latin typeface="Arial" panose="020B0604020202020204" pitchFamily="34" charset="0"/>
              <a:cs typeface="Arial" panose="020B0604020202020204" pitchFamily="34" charset="0"/>
            </a:endParaRPr>
          </a:p>
          <a:p>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5085568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smtClean="0"/>
              <a:t>CLICK TO NEXT SLIDE</a:t>
            </a:r>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508556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  </a:t>
            </a: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Okay, let’s dive head first into PCS coding.  All codes in ICD-10-PCS are seven characters long.  Each character in the seven-character code represents an aspect of the procedure, as shown in the diagram.</a:t>
            </a:r>
          </a:p>
          <a:p>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228600" indent="-228600">
              <a:buFont typeface="+mj-lt"/>
              <a:buAutoNum type="arabicPeriod"/>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first character in the code determines the broad procedure category, or section, where the code is found. </a:t>
            </a:r>
          </a:p>
          <a:p>
            <a:pPr marL="228600" indent="-228600">
              <a:buFont typeface="+mj-lt"/>
              <a:buAutoNum type="arabicPeriod"/>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second character defines the body system—the general physiological system or anatomical region involved. Examples of body systems include Lower Arteries, Central Nervous System, and Respiratory System. </a:t>
            </a:r>
          </a:p>
          <a:p>
            <a:pPr marL="228600" indent="-228600">
              <a:buFont typeface="+mj-lt"/>
              <a:buAutoNum type="arabicPeriod"/>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third character defines the root operation, or the objective of the procedure. Some examples of root operations are Bypass, Drainage, and Reattachment. </a:t>
            </a:r>
          </a:p>
          <a:p>
            <a:pPr marL="228600" indent="-228600">
              <a:buFont typeface="+mj-lt"/>
              <a:buAutoNum type="arabicPeriod"/>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fourth character defines the body part, or specific anatomical site where the procedure was performed. The body system (second character) provides only a general indication of the procedure site. The body part and body system values together provide a precise description of the procedure site. Examples of body parts are Kidney, Tonsils, and Thymus. </a:t>
            </a:r>
          </a:p>
          <a:p>
            <a:pPr marL="228600" indent="-228600">
              <a:buFont typeface="+mj-lt"/>
              <a:buAutoNum type="arabicPeriod"/>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fifth character defines the approach, or the technique used to reach the procedure site. Seven different approach values are used in the Medical and Surgical section to define the approach. Examples of approaches include Open and Percutaneous Endoscopic. </a:t>
            </a:r>
          </a:p>
          <a:p>
            <a:pPr marL="228600" indent="-228600">
              <a:buFont typeface="+mj-lt"/>
              <a:buAutoNum type="arabicPeriod"/>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Depending on the procedure performed, there may or may not be a device left in place at the end of the procedure. The sixth character defines the device. Device values fall into four basic categories: Grafts and Prostheses, Implants, Simple or Mechanical Appliances, Electronic Appliances.</a:t>
            </a:r>
          </a:p>
          <a:p>
            <a:pPr marL="228600" indent="-228600">
              <a:buFont typeface="+mj-lt"/>
              <a:buAutoNum type="arabicPeriod"/>
            </a:pPr>
            <a:r>
              <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seventh character defines a qualifier for the code. A qualifier specifies an additional attribute of the procedure, if applicable. Examples of qualifiers include Diagnostic and Stereotactic. Qualifier choices will vary depending on the previous values selected. </a:t>
            </a:r>
          </a:p>
          <a:p>
            <a:pPr marL="228600" indent="-228600">
              <a:buFont typeface="+mj-lt"/>
              <a:buAutoNum type="arabicPeriod"/>
            </a:pPr>
            <a:endParaRPr lang="en-US" sz="1100" dirty="0" smtClean="0">
              <a:latin typeface="Arial" panose="020B0604020202020204" pitchFamily="34" charset="0"/>
              <a:cs typeface="Arial" panose="020B0604020202020204" pitchFamily="34" charset="0"/>
            </a:endParaRPr>
          </a:p>
          <a:p>
            <a:endParaRPr lang="en-US" sz="1100" dirty="0" smtClean="0"/>
          </a:p>
        </p:txBody>
      </p:sp>
      <p:sp>
        <p:nvSpPr>
          <p:cNvPr id="4" name="Slide Number Placeholder 3"/>
          <p:cNvSpPr>
            <a:spLocks noGrp="1"/>
          </p:cNvSpPr>
          <p:nvPr>
            <p:ph type="sldNum" sz="quarter" idx="10"/>
          </p:nvPr>
        </p:nvSpPr>
        <p:spPr/>
        <p:txBody>
          <a:bodyPr/>
          <a:lstStyle/>
          <a:p>
            <a:fld id="{3A2BEF7B-46AB-44B6-A2D5-6468F265814C}" type="slidenum">
              <a:rPr lang="en-US" smtClean="0"/>
              <a:pPr/>
              <a:t>53</a:t>
            </a:fld>
            <a:endParaRPr lang="en-US" dirty="0"/>
          </a:p>
        </p:txBody>
      </p:sp>
    </p:spTree>
    <p:extLst>
      <p:ext uri="{BB962C8B-B14F-4D97-AF65-F5344CB8AC3E}">
        <p14:creationId xmlns:p14="http://schemas.microsoft.com/office/powerpoint/2010/main" val="9206200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Shelley:  </a:t>
            </a: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Now that your head is spinning</a:t>
            </a:r>
            <a:r>
              <a:rPr lang="en-US" sz="1100" baseline="0" dirty="0" smtClean="0">
                <a:latin typeface="Arial" panose="020B0604020202020204" pitchFamily="34" charset="0"/>
                <a:cs typeface="Arial" panose="020B0604020202020204" pitchFamily="34" charset="0"/>
              </a:rPr>
              <a:t> from all of that information, let me add a little more.  </a:t>
            </a:r>
            <a:r>
              <a:rPr lang="en-US" sz="1100" dirty="0" smtClean="0">
                <a:latin typeface="Arial" panose="020B0604020202020204" pitchFamily="34" charset="0"/>
                <a:cs typeface="Arial" panose="020B0604020202020204" pitchFamily="34" charset="0"/>
              </a:rPr>
              <a:t>Unlike</a:t>
            </a:r>
            <a:r>
              <a:rPr lang="en-US" sz="1100" baseline="0" dirty="0" smtClean="0">
                <a:latin typeface="Arial" panose="020B0604020202020204" pitchFamily="34" charset="0"/>
                <a:cs typeface="Arial" panose="020B0604020202020204" pitchFamily="34" charset="0"/>
              </a:rPr>
              <a:t> ICD-10-CM, where you look up a main term in the Alphabetic Index and then confirm the code in the Tabular Index, PCS uses only Tabular Tables and Index. </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2804CAA-CBF0-487D-AC3A-94C901A89512}" type="slidenum">
              <a:rPr lang="en-US" smtClean="0"/>
              <a:pPr>
                <a:defRPr/>
              </a:pPr>
              <a:t>54</a:t>
            </a:fld>
            <a:endParaRPr lang="en-US" dirty="0"/>
          </a:p>
        </p:txBody>
      </p:sp>
    </p:spTree>
    <p:extLst>
      <p:ext uri="{BB962C8B-B14F-4D97-AF65-F5344CB8AC3E}">
        <p14:creationId xmlns:p14="http://schemas.microsoft.com/office/powerpoint/2010/main" val="36565806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Shelley:  </a:t>
            </a: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The index can be used to find procedure names and methods similar to the process for ICD diagnosis.  PCS requires 7 character values for every procedure code with each character representing a unique detail of the procedure.  </a:t>
            </a: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dirty="0" smtClean="0">
                <a:latin typeface="Arial" panose="020B0604020202020204" pitchFamily="34" charset="0"/>
                <a:cs typeface="Arial" panose="020B0604020202020204" pitchFamily="34" charset="0"/>
              </a:rPr>
              <a:t>With experience, in ICD-10-PCS the code values can also be determined by navigating directly to the tables using the ‘build a code’ method.  This method requires the user to select a character value beginning with the section, body system, and root operation in order to find the appropriate table.</a:t>
            </a:r>
            <a:r>
              <a:rPr lang="en-US" sz="1100" baseline="0" dirty="0" smtClean="0">
                <a:latin typeface="Arial" panose="020B0604020202020204" pitchFamily="34" charset="0"/>
                <a:cs typeface="Arial" panose="020B0604020202020204" pitchFamily="34" charset="0"/>
              </a:rPr>
              <a:t>  </a:t>
            </a:r>
          </a:p>
          <a:p>
            <a:pPr eaLnBrk="1" hangingPunct="1"/>
            <a:endParaRPr lang="en-US" sz="1100" baseline="0" dirty="0" smtClean="0">
              <a:latin typeface="Arial" panose="020B0604020202020204" pitchFamily="34" charset="0"/>
              <a:cs typeface="Arial" panose="020B0604020202020204" pitchFamily="34" charset="0"/>
            </a:endParaRPr>
          </a:p>
          <a:p>
            <a:pPr eaLnBrk="1" hangingPunct="1"/>
            <a:r>
              <a:rPr lang="en-US" sz="1100" baseline="0" dirty="0" smtClean="0">
                <a:latin typeface="Arial" panose="020B0604020202020204" pitchFamily="34" charset="0"/>
                <a:cs typeface="Arial" panose="020B0604020202020204" pitchFamily="34" charset="0"/>
              </a:rPr>
              <a:t>Once you open the 2014 ICD-10-PCS Tabular Index and Tables file on the ICD-10 Project page, a Table of Contents will display.  Click on the link that best describes the procedure or section where it has been performed. </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2804CAA-CBF0-487D-AC3A-94C901A89512}" type="slidenum">
              <a:rPr lang="en-US" smtClean="0"/>
              <a:pPr>
                <a:defRPr/>
              </a:pPr>
              <a:t>55</a:t>
            </a:fld>
            <a:endParaRPr lang="en-US" dirty="0"/>
          </a:p>
        </p:txBody>
      </p:sp>
    </p:spTree>
    <p:extLst>
      <p:ext uri="{BB962C8B-B14F-4D97-AF65-F5344CB8AC3E}">
        <p14:creationId xmlns:p14="http://schemas.microsoft.com/office/powerpoint/2010/main" val="41236763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  </a:t>
            </a: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eaLnBrk="1" hangingPunct="1"/>
            <a:endParaRPr lang="en-US" sz="1100" baseline="0" dirty="0" smtClean="0">
              <a:latin typeface="Arial" panose="020B0604020202020204" pitchFamily="34" charset="0"/>
              <a:cs typeface="Arial" panose="020B0604020202020204" pitchFamily="34" charset="0"/>
            </a:endParaRPr>
          </a:p>
          <a:p>
            <a:pPr eaLnBrk="1" hangingPunct="1"/>
            <a:r>
              <a:rPr lang="en-US" sz="1100" baseline="0" dirty="0" smtClean="0">
                <a:latin typeface="Arial" panose="020B0604020202020204" pitchFamily="34" charset="0"/>
                <a:cs typeface="Arial" panose="020B0604020202020204" pitchFamily="34" charset="0"/>
              </a:rPr>
              <a:t>In this example, we are going to locate the procedure code for an open fracture reduction, displaced fracture of left ankle.   We first need to click on Medical and Surgical in the Table of Contents. </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2804CAA-CBF0-487D-AC3A-94C901A89512}" type="slidenum">
              <a:rPr lang="en-US" smtClean="0"/>
              <a:pPr>
                <a:defRPr/>
              </a:pPr>
              <a:t>56</a:t>
            </a:fld>
            <a:endParaRPr lang="en-US" dirty="0"/>
          </a:p>
        </p:txBody>
      </p:sp>
    </p:spTree>
    <p:extLst>
      <p:ext uri="{BB962C8B-B14F-4D97-AF65-F5344CB8AC3E}">
        <p14:creationId xmlns:p14="http://schemas.microsoft.com/office/powerpoint/2010/main" val="21662704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  </a:t>
            </a: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eaLnBrk="1" hangingPunct="1"/>
            <a:endParaRPr lang="en-US" sz="1100" dirty="0" smtClean="0">
              <a:latin typeface="Arial" panose="020B0604020202020204" pitchFamily="34" charset="0"/>
              <a:cs typeface="Arial" panose="020B0604020202020204" pitchFamily="34" charset="0"/>
            </a:endParaRPr>
          </a:p>
          <a:p>
            <a:pPr eaLnBrk="1" hangingPunct="1"/>
            <a:r>
              <a:rPr lang="en-US" sz="1100" baseline="0" dirty="0" smtClean="0">
                <a:latin typeface="Arial" panose="020B0604020202020204" pitchFamily="34" charset="0"/>
                <a:cs typeface="Arial" panose="020B0604020202020204" pitchFamily="34" charset="0"/>
              </a:rPr>
              <a:t>Once you click on that link, it will jump to that section of the reference where you then select the body system involved.  We are going to choose the body system:  Lower Joints. </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2804CAA-CBF0-487D-AC3A-94C901A89512}" type="slidenum">
              <a:rPr lang="en-US" smtClean="0"/>
              <a:pPr>
                <a:defRPr/>
              </a:pPr>
              <a:t>57</a:t>
            </a:fld>
            <a:endParaRPr lang="en-US" dirty="0"/>
          </a:p>
        </p:txBody>
      </p:sp>
    </p:spTree>
    <p:extLst>
      <p:ext uri="{BB962C8B-B14F-4D97-AF65-F5344CB8AC3E}">
        <p14:creationId xmlns:p14="http://schemas.microsoft.com/office/powerpoint/2010/main" val="3380565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  </a:t>
            </a: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Clicking on the body system will then jump to the section where root operations are displayed.  You must then select the root operation for the procedure performed.  We’ll select “Reposition”, or 0SS.</a:t>
            </a:r>
            <a:endParaRPr lang="en-US" sz="1100" dirty="0" smtClean="0">
              <a:latin typeface="Arial" panose="020B0604020202020204" pitchFamily="34" charset="0"/>
              <a:cs typeface="Arial" panose="020B0604020202020204" pitchFamily="34" charset="0"/>
            </a:endParaRPr>
          </a:p>
          <a:p>
            <a:pPr eaLnBrk="1" hangingPunct="1"/>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2804CAA-CBF0-487D-AC3A-94C901A89512}" type="slidenum">
              <a:rPr lang="en-US" smtClean="0"/>
              <a:pPr>
                <a:defRPr/>
              </a:pPr>
              <a:t>58</a:t>
            </a:fld>
            <a:endParaRPr lang="en-US" dirty="0"/>
          </a:p>
        </p:txBody>
      </p:sp>
    </p:spTree>
    <p:extLst>
      <p:ext uri="{BB962C8B-B14F-4D97-AF65-F5344CB8AC3E}">
        <p14:creationId xmlns:p14="http://schemas.microsoft.com/office/powerpoint/2010/main" val="10202542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  </a:t>
            </a: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Either through the use of the index or by determining the values for Section, body system and root operation, you must then go to the PCS table.  Notice that</a:t>
            </a:r>
            <a:r>
              <a:rPr lang="en-US" sz="1100" baseline="0" dirty="0" smtClean="0">
                <a:latin typeface="Arial" panose="020B0604020202020204" pitchFamily="34" charset="0"/>
                <a:cs typeface="Arial" panose="020B0604020202020204" pitchFamily="34" charset="0"/>
              </a:rPr>
              <a:t> the table contains the letters that we previous found on the last slide.</a:t>
            </a:r>
            <a:r>
              <a:rPr lang="en-US" sz="1100" dirty="0" smtClean="0">
                <a:latin typeface="Arial" panose="020B0604020202020204" pitchFamily="34" charset="0"/>
                <a:cs typeface="Arial" panose="020B0604020202020204" pitchFamily="34" charset="0"/>
              </a:rPr>
              <a:t>  </a:t>
            </a:r>
          </a:p>
          <a:p>
            <a:pPr eaLnBrk="1" hangingPunct="1"/>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6FE81A4E-E3D1-47F2-A6D2-6BF4A7BEB894}" type="slidenum">
              <a:rPr lang="en-US" smtClean="0"/>
              <a:pPr>
                <a:defRPr/>
              </a:pPr>
              <a:t>59</a:t>
            </a:fld>
            <a:endParaRPr lang="en-US" dirty="0"/>
          </a:p>
        </p:txBody>
      </p:sp>
    </p:spTree>
    <p:extLst>
      <p:ext uri="{BB962C8B-B14F-4D97-AF65-F5344CB8AC3E}">
        <p14:creationId xmlns:p14="http://schemas.microsoft.com/office/powerpoint/2010/main" val="2772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endParaRPr lang="en-US" sz="1100" b="0" dirty="0" smtClean="0">
              <a:latin typeface="Arial" panose="020B0604020202020204" pitchFamily="34" charset="0"/>
              <a:cs typeface="Arial" panose="020B0604020202020204" pitchFamily="34" charset="0"/>
            </a:endParaRPr>
          </a:p>
          <a:p>
            <a:endParaRPr lang="en-US" sz="1100" b="1"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I’m sure that everyone already knows that ICD-9 has a lot of diagnosis codes, but in ICD-10 there are nearly 5 times as many diagnosis codes.  </a:t>
            </a:r>
            <a:r>
              <a:rPr lang="en-US" sz="1100" dirty="0" smtClean="0">
                <a:latin typeface="Arial" panose="020B0604020202020204" pitchFamily="34" charset="0"/>
                <a:cs typeface="Arial" panose="020B0604020202020204" pitchFamily="34" charset="0"/>
              </a:rPr>
              <a:t>Let’s make a quick comparison</a:t>
            </a:r>
            <a:r>
              <a:rPr lang="en-US" sz="1100" baseline="0" dirty="0" smtClean="0">
                <a:latin typeface="Arial" panose="020B0604020202020204" pitchFamily="34" charset="0"/>
                <a:cs typeface="Arial" panose="020B0604020202020204" pitchFamily="34" charset="0"/>
              </a:rPr>
              <a:t> between ICD-9 and ICD-10-CM.  As I just stated, the first difference is in the number of available codes in ICD-9 versus ICD-10.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In ICD-9-CM diagnosis coding,</a:t>
            </a:r>
            <a:r>
              <a:rPr lang="en-US" sz="1100" baseline="0" dirty="0" smtClean="0">
                <a:latin typeface="Arial" panose="020B0604020202020204" pitchFamily="34" charset="0"/>
                <a:cs typeface="Arial" panose="020B0604020202020204" pitchFamily="34" charset="0"/>
              </a:rPr>
              <a:t> the first digit could be either alpha or numeric and the remaining codes must be numeric.  However, in ICD-10-CM, the first digit will always be alpha, the second digit will always be numeric, and the remaining codes may be either alpha or numeric.  ICD-9-CM codes have 3 to 5 characters, while </a:t>
            </a:r>
            <a:r>
              <a:rPr lang="en-US" sz="1100" dirty="0" smtClean="0">
                <a:latin typeface="Arial" panose="020B0604020202020204" pitchFamily="34" charset="0"/>
                <a:cs typeface="Arial" panose="020B0604020202020204" pitchFamily="34" charset="0"/>
              </a:rPr>
              <a:t>ICD-10-CM codes may be 3 to 7 </a:t>
            </a:r>
            <a:r>
              <a:rPr lang="en-US" sz="1100" baseline="0" dirty="0" smtClean="0">
                <a:latin typeface="Arial" panose="020B0604020202020204" pitchFamily="34" charset="0"/>
                <a:cs typeface="Arial" panose="020B0604020202020204" pitchFamily="34" charset="0"/>
              </a:rPr>
              <a:t>characters.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ICD-10 also uses a placeholder character “X”.  This placeholder is used for certain codes to allow for future expansion.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ICD-10-CM also allows for increased detail.  Such as the inclusion of clinical concepts that don’t exist in ICD-9, such as we can now report under dosing and blood alcohol level.  Another added detail is the inclusion of laterality with many of the codes, such as left, right, bilateral.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Postoperative complications have been expanded so that a distinction is now made between intraoperative complications and post procedural disorders.  With this increase in detail, the provider will need to be specific in his/her progress note in order to determine the level of specificity for the code.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The orders of some chapters have also changed, some titles have been renamed, and conditions have been grouped differently.</a:t>
            </a:r>
          </a:p>
          <a:p>
            <a:r>
              <a:rPr lang="en-US" sz="1100" baseline="0" dirty="0" smtClean="0">
                <a:latin typeface="Arial" panose="020B0604020202020204" pitchFamily="34" charset="0"/>
                <a:cs typeface="Arial" panose="020B0604020202020204" pitchFamily="34" charset="0"/>
              </a:rPr>
              <a:t>  </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ED36923-8371-4197-A458-0956D71E48B3}" type="slidenum">
              <a:rPr lang="en-US" smtClean="0"/>
              <a:t>6</a:t>
            </a:fld>
            <a:endParaRPr lang="en-US" dirty="0"/>
          </a:p>
        </p:txBody>
      </p:sp>
    </p:spTree>
    <p:extLst>
      <p:ext uri="{BB962C8B-B14F-4D97-AF65-F5344CB8AC3E}">
        <p14:creationId xmlns:p14="http://schemas.microsoft.com/office/powerpoint/2010/main" val="39195921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PAM:  </a:t>
            </a: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eaLnBrk="1" hangingPunct="1"/>
            <a:endParaRPr lang="en-US" sz="110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Now</a:t>
            </a:r>
            <a:r>
              <a:rPr lang="en-US" sz="1100" baseline="0" dirty="0" smtClean="0">
                <a:latin typeface="Arial" panose="020B0604020202020204" pitchFamily="34" charset="0"/>
                <a:cs typeface="Arial" panose="020B0604020202020204" pitchFamily="34" charset="0"/>
              </a:rPr>
              <a:t> you need to f</a:t>
            </a:r>
            <a:r>
              <a:rPr lang="en-US" sz="1100" dirty="0" smtClean="0">
                <a:latin typeface="Arial" panose="020B0604020202020204" pitchFamily="34" charset="0"/>
                <a:ea typeface="Georgia" pitchFamily="18" charset="0"/>
                <a:cs typeface="Arial" panose="020B0604020202020204" pitchFamily="34" charset="0"/>
              </a:rPr>
              <a:t>ind the correct section or row by identifying the value represented by character 4:  the body part specifically then identify the</a:t>
            </a:r>
            <a:r>
              <a:rPr lang="en-US" sz="1100" baseline="0" dirty="0" smtClean="0">
                <a:latin typeface="Arial" panose="020B0604020202020204" pitchFamily="34" charset="0"/>
                <a:ea typeface="Georgia" pitchFamily="18" charset="0"/>
                <a:cs typeface="Arial" panose="020B0604020202020204" pitchFamily="34" charset="0"/>
              </a:rPr>
              <a:t> </a:t>
            </a:r>
            <a:r>
              <a:rPr lang="en-US" sz="1100" dirty="0" smtClean="0">
                <a:latin typeface="Arial" panose="020B0604020202020204" pitchFamily="34" charset="0"/>
                <a:ea typeface="Georgia" pitchFamily="18" charset="0"/>
                <a:cs typeface="Arial" panose="020B0604020202020204" pitchFamily="34" charset="0"/>
              </a:rPr>
              <a:t>Approach, Device, and Qualifier.  When using the table, you should always go from left to right.  </a:t>
            </a:r>
            <a:r>
              <a:rPr lang="en-US" sz="1100" dirty="0" smtClean="0">
                <a:latin typeface="Arial" panose="020B0604020202020204" pitchFamily="34" charset="0"/>
                <a:cs typeface="Arial" panose="020B0604020202020204" pitchFamily="34" charset="0"/>
              </a:rPr>
              <a:t>Some of the code tables can continue to the next page so careful review should be taken to ensure consideration of all possible values.  Notice the terminology differences that will be used in PCS.  Clinical staff will not be requested to utilize new terminology in their documentation, the coder will have the ability to utilize existing documentation to determine the correct definition and terms within PCS.  The final code for this procedure is 0SSGXZZ</a:t>
            </a:r>
            <a:r>
              <a:rPr lang="en-US" sz="1100"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baseline="0" dirty="0" smtClean="0">
                <a:latin typeface="Arial" panose="020B0604020202020204" pitchFamily="34" charset="0"/>
                <a:cs typeface="Arial" panose="020B0604020202020204" pitchFamily="34" charset="0"/>
              </a:rPr>
              <a:t>As we stated earlier, anyone other than HIM coders, will probably never have an occasion to use ICD-10-PCS.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b="1" baseline="0" dirty="0" smtClean="0">
                <a:latin typeface="Arial" panose="020B0604020202020204" pitchFamily="34" charset="0"/>
                <a:cs typeface="Arial" panose="020B0604020202020204" pitchFamily="34" charset="0"/>
              </a:rPr>
              <a:t>Shelley:</a:t>
            </a:r>
            <a:endParaRPr lang="en-US" sz="1100" b="0"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b="0"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b="0" baseline="0" dirty="0" smtClean="0">
                <a:latin typeface="Arial" panose="020B0604020202020204" pitchFamily="34" charset="0"/>
                <a:cs typeface="Arial" panose="020B0604020202020204" pitchFamily="34" charset="0"/>
              </a:rPr>
              <a:t>Pam, I can just hear all the sighs of relief echoing through the local facilities.  </a:t>
            </a:r>
            <a:endParaRPr lang="en-US" sz="1100" b="1"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74DD65EB-904F-4520-8C19-7CF00DDA044B}" type="slidenum">
              <a:rPr lang="en-US" smtClean="0"/>
              <a:pPr>
                <a:defRPr/>
              </a:pPr>
              <a:t>60</a:t>
            </a:fld>
            <a:endParaRPr lang="en-US" dirty="0"/>
          </a:p>
        </p:txBody>
      </p:sp>
    </p:spTree>
    <p:extLst>
      <p:ext uri="{BB962C8B-B14F-4D97-AF65-F5344CB8AC3E}">
        <p14:creationId xmlns:p14="http://schemas.microsoft.com/office/powerpoint/2010/main" val="820298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p>
          <a:p>
            <a:endParaRPr lang="en-US" sz="1100" b="1"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Shelley, before we move</a:t>
            </a:r>
            <a:r>
              <a:rPr lang="en-US" sz="1100" baseline="0" dirty="0" smtClean="0">
                <a:latin typeface="Arial" panose="020B0604020202020204" pitchFamily="34" charset="0"/>
                <a:cs typeface="Arial" panose="020B0604020202020204" pitchFamily="34" charset="0"/>
              </a:rPr>
              <a:t> on, t</a:t>
            </a:r>
            <a:r>
              <a:rPr lang="en-US" sz="1100" dirty="0" smtClean="0">
                <a:latin typeface="Arial" panose="020B0604020202020204" pitchFamily="34" charset="0"/>
                <a:cs typeface="Arial" panose="020B0604020202020204" pitchFamily="34" charset="0"/>
              </a:rPr>
              <a:t>his seems like a good place to ask another poll question. </a:t>
            </a:r>
          </a:p>
          <a:p>
            <a:endParaRPr lang="en-US" sz="1100" dirty="0" smtClean="0">
              <a:latin typeface="Arial" panose="020B0604020202020204" pitchFamily="34" charset="0"/>
              <a:cs typeface="Arial" panose="020B0604020202020204" pitchFamily="34" charset="0"/>
            </a:endParaRPr>
          </a:p>
          <a:p>
            <a:pPr marL="0" indent="0">
              <a:buNone/>
            </a:pPr>
            <a:r>
              <a:rPr lang="en-US" sz="1100" dirty="0" smtClean="0">
                <a:latin typeface="Arial" panose="020B0604020202020204" pitchFamily="34" charset="0"/>
                <a:cs typeface="Arial" panose="020B0604020202020204" pitchFamily="34" charset="0"/>
              </a:rPr>
              <a:t>Select the correct coding system for the following code:  0DTF0ZZ?</a:t>
            </a:r>
          </a:p>
          <a:p>
            <a:pPr marL="1314450" lvl="2" indent="-514350">
              <a:buFont typeface="+mj-lt"/>
              <a:buAutoNum type="alphaUcPeriod"/>
            </a:pPr>
            <a:r>
              <a:rPr lang="en-US" sz="1100" dirty="0" smtClean="0">
                <a:latin typeface="Arial" panose="020B0604020202020204" pitchFamily="34" charset="0"/>
                <a:cs typeface="Arial" panose="020B0604020202020204" pitchFamily="34" charset="0"/>
              </a:rPr>
              <a:t>ICD-9-CM</a:t>
            </a:r>
          </a:p>
          <a:p>
            <a:pPr marL="1314450" lvl="2" indent="-514350">
              <a:buFont typeface="+mj-lt"/>
              <a:buAutoNum type="alphaUcPeriod"/>
            </a:pPr>
            <a:r>
              <a:rPr lang="en-US" sz="1100" dirty="0" smtClean="0">
                <a:latin typeface="Arial" panose="020B0604020202020204" pitchFamily="34" charset="0"/>
                <a:cs typeface="Arial" panose="020B0604020202020204" pitchFamily="34" charset="0"/>
              </a:rPr>
              <a:t>ICD-10-CM</a:t>
            </a:r>
          </a:p>
          <a:p>
            <a:pPr marL="1314450" lvl="2" indent="-514350">
              <a:buFont typeface="+mj-lt"/>
              <a:buAutoNum type="alphaUcPeriod"/>
            </a:pPr>
            <a:r>
              <a:rPr lang="en-US" sz="1100" dirty="0" smtClean="0">
                <a:latin typeface="Arial" panose="020B0604020202020204" pitchFamily="34" charset="0"/>
                <a:cs typeface="Arial" panose="020B0604020202020204" pitchFamily="34" charset="0"/>
              </a:rPr>
              <a:t>ICD-10-PCS </a:t>
            </a:r>
          </a:p>
          <a:p>
            <a:endParaRPr lang="en-US" sz="11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To answer this question, use the blue polling</a:t>
            </a:r>
            <a:r>
              <a:rPr lang="en-US" sz="1100" baseline="0" dirty="0" smtClean="0">
                <a:latin typeface="Arial" panose="020B0604020202020204" pitchFamily="34" charset="0"/>
                <a:cs typeface="Arial" panose="020B0604020202020204" pitchFamily="34" charset="0"/>
              </a:rPr>
              <a:t> icon above my head.  Also, just a reminder that if you have other questions relating to our discuss, you should use the orange “ask the presenter” icon also located above my head and we’ll answer them at the end of the presentation.  We’ll move on and come back to your results in just a moment.</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t>61</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i="0" u="none" strike="noStrike" kern="1200" baseline="0" dirty="0" smtClean="0">
                <a:solidFill>
                  <a:schemeClr val="tx1"/>
                </a:solidFill>
                <a:latin typeface="Arial" panose="020B0604020202020204" pitchFamily="34" charset="0"/>
                <a:ea typeface="+mn-ea"/>
                <a:cs typeface="Arial" panose="020B0604020202020204" pitchFamily="34" charset="0"/>
              </a:rPr>
              <a:t>Shelley:  </a:t>
            </a:r>
            <a:endParaRPr lang="en-US"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Now that we’ve gone through the basics</a:t>
            </a:r>
            <a:r>
              <a:rPr lang="en-US" sz="1100" baseline="0" dirty="0" smtClean="0">
                <a:latin typeface="Arial" panose="020B0604020202020204" pitchFamily="34" charset="0"/>
                <a:cs typeface="Arial" panose="020B0604020202020204" pitchFamily="34" charset="0"/>
              </a:rPr>
              <a:t> of ICD-10, we would like to show you other opportunities in which you can learn more about ICD-10.  Under the Education and Training page on the HIM website, you will find plenty of information on ICD-10, specifically under Coding.  The Coding Council will continue with their in-depth Coding Round tables that will allow for time to actually code cases during the presentation.  In addition to these presentations, you will find a link to the Elsevier Online Coding Training, formerly known as </a:t>
            </a:r>
            <a:r>
              <a:rPr lang="en-US" sz="1100" baseline="0" dirty="0" err="1" smtClean="0">
                <a:latin typeface="Arial" panose="020B0604020202020204" pitchFamily="34" charset="0"/>
                <a:cs typeface="Arial" panose="020B0604020202020204" pitchFamily="34" charset="0"/>
              </a:rPr>
              <a:t>EduCode</a:t>
            </a:r>
            <a:r>
              <a:rPr lang="en-US" sz="1100" baseline="0" dirty="0" smtClean="0">
                <a:latin typeface="Arial" panose="020B0604020202020204" pitchFamily="34" charset="0"/>
                <a:cs typeface="Arial" panose="020B0604020202020204" pitchFamily="34" charset="0"/>
              </a:rPr>
              <a:t>.  By clicking on the link, you will leave the VA intranet.  This training is available 24 hours, 7 days a week to any VA employee.  It is available outside of our firewall if you want to do some of the training from home.  T</a:t>
            </a:r>
            <a:r>
              <a:rPr lang="en-US" sz="1100" kern="1200" dirty="0" smtClean="0">
                <a:solidFill>
                  <a:schemeClr val="tx1"/>
                </a:solidFill>
                <a:effectLst/>
                <a:latin typeface="Arial" panose="020B0604020202020204" pitchFamily="34" charset="0"/>
                <a:ea typeface="+mn-ea"/>
                <a:cs typeface="Arial" panose="020B0604020202020204" pitchFamily="34" charset="0"/>
              </a:rPr>
              <a:t>he course work is also accredited for coders and providers continuing education units. </a:t>
            </a:r>
          </a:p>
          <a:p>
            <a:endParaRPr lang="en-US" sz="1100" kern="1200" dirty="0" smtClean="0">
              <a:solidFill>
                <a:schemeClr val="tx1"/>
              </a:solidFill>
              <a:effectLst/>
              <a:latin typeface="Arial" panose="020B0604020202020204" pitchFamily="34" charset="0"/>
              <a:ea typeface="+mn-ea"/>
              <a:cs typeface="Arial" panose="020B0604020202020204" pitchFamily="34" charset="0"/>
            </a:endParaRPr>
          </a:p>
          <a:p>
            <a:endParaRPr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Arial" panose="020B0604020202020204" pitchFamily="34" charset="0"/>
                <a:ea typeface="+mn-ea"/>
                <a:cs typeface="Arial" panose="020B0604020202020204" pitchFamily="34" charset="0"/>
              </a:rPr>
              <a:t>Education and Training: </a:t>
            </a:r>
            <a:r>
              <a:rPr lang="en-US" sz="1100" dirty="0" smtClean="0"/>
              <a:t>http://vaww.vhahim.va.gov/index.php?option=com_content&amp;view=article&amp;id=44&amp;Itemid=583</a:t>
            </a:r>
          </a:p>
          <a:p>
            <a:endParaRPr lang="en-US" sz="110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62</a:t>
            </a:fld>
            <a:endParaRPr lang="en-US" dirty="0"/>
          </a:p>
        </p:txBody>
      </p:sp>
    </p:spTree>
    <p:extLst>
      <p:ext uri="{BB962C8B-B14F-4D97-AF65-F5344CB8AC3E}">
        <p14:creationId xmlns:p14="http://schemas.microsoft.com/office/powerpoint/2010/main" val="7494017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If you have never logged</a:t>
            </a:r>
            <a:r>
              <a:rPr lang="en-US" sz="1100" baseline="0" dirty="0" smtClean="0">
                <a:latin typeface="Arial" panose="020B0604020202020204" pitchFamily="34" charset="0"/>
                <a:cs typeface="Arial" panose="020B0604020202020204" pitchFamily="34" charset="0"/>
              </a:rPr>
              <a:t> into the Elsevier, you can create an account.  Your Learner ID must be your VA email address and these courses can be viewed from work or home.  If you have questions, you can contact your Elsevier Administrator, which in most cases, is usually located in HIM at your facility.  Otherwise, you can contact Barbara </a:t>
            </a:r>
            <a:r>
              <a:rPr lang="en-US" sz="1100" baseline="0" dirty="0" err="1" smtClean="0">
                <a:latin typeface="Arial" panose="020B0604020202020204" pitchFamily="34" charset="0"/>
                <a:cs typeface="Arial" panose="020B0604020202020204" pitchFamily="34" charset="0"/>
              </a:rPr>
              <a:t>Millas</a:t>
            </a:r>
            <a:r>
              <a:rPr lang="en-US" sz="1100" baseline="0" dirty="0" smtClean="0">
                <a:latin typeface="Arial" panose="020B0604020202020204" pitchFamily="34" charset="0"/>
                <a:cs typeface="Arial" panose="020B0604020202020204" pitchFamily="34" charset="0"/>
              </a:rPr>
              <a:t> from the National HIM Program Office.  </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Once you have established you account, go to the </a:t>
            </a:r>
            <a:r>
              <a:rPr lang="en-US" sz="1100" baseline="0" dirty="0" err="1" smtClean="0">
                <a:latin typeface="Arial" panose="020B0604020202020204" pitchFamily="34" charset="0"/>
                <a:cs typeface="Arial" panose="020B0604020202020204" pitchFamily="34" charset="0"/>
              </a:rPr>
              <a:t>elearning</a:t>
            </a:r>
            <a:r>
              <a:rPr lang="en-US" sz="1100" baseline="0" dirty="0" smtClean="0">
                <a:latin typeface="Arial" panose="020B0604020202020204" pitchFamily="34" charset="0"/>
                <a:cs typeface="Arial" panose="020B0604020202020204" pitchFamily="34" charset="0"/>
              </a:rPr>
              <a:t> menu and select “Self Enrollment”.</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63</a:t>
            </a:fld>
            <a:endParaRPr lang="en-US" dirty="0"/>
          </a:p>
        </p:txBody>
      </p:sp>
    </p:spTree>
    <p:extLst>
      <p:ext uri="{BB962C8B-B14F-4D97-AF65-F5344CB8AC3E}">
        <p14:creationId xmlns:p14="http://schemas.microsoft.com/office/powerpoint/2010/main" val="1634181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On the “Self Enrollment” page, you’ll be able to see a list of available lessons.  </a:t>
            </a:r>
          </a:p>
          <a:p>
            <a:endParaRPr lang="en-US" sz="11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There are three classes offered</a:t>
            </a:r>
            <a:r>
              <a:rPr lang="en-US" sz="1100" baseline="0" dirty="0" smtClean="0">
                <a:latin typeface="Arial" panose="020B0604020202020204" pitchFamily="34" charset="0"/>
                <a:cs typeface="Arial" panose="020B0604020202020204" pitchFamily="34" charset="0"/>
              </a:rPr>
              <a:t> to the non-coder.  One online class for management staff, one for clinical staff, and one for all others. </a:t>
            </a:r>
            <a:r>
              <a:rPr lang="en-US" sz="1100" dirty="0" smtClean="0">
                <a:latin typeface="Arial" panose="020B0604020202020204" pitchFamily="34" charset="0"/>
                <a:cs typeface="Arial" panose="020B0604020202020204" pitchFamily="34" charset="0"/>
              </a:rPr>
              <a:t>To select the lesson that you would like to enroll</a:t>
            </a:r>
            <a:r>
              <a:rPr lang="en-US" sz="1100" baseline="0" dirty="0" smtClean="0">
                <a:latin typeface="Arial" panose="020B0604020202020204" pitchFamily="34" charset="0"/>
                <a:cs typeface="Arial" panose="020B0604020202020204" pitchFamily="34" charset="0"/>
              </a:rPr>
              <a:t> in, click on the word “Enroll”.</a:t>
            </a:r>
            <a:endParaRPr lang="en-US" sz="110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64</a:t>
            </a:fld>
            <a:endParaRPr lang="en-US" dirty="0"/>
          </a:p>
        </p:txBody>
      </p:sp>
    </p:spTree>
    <p:extLst>
      <p:ext uri="{BB962C8B-B14F-4D97-AF65-F5344CB8AC3E}">
        <p14:creationId xmlns:p14="http://schemas.microsoft.com/office/powerpoint/2010/main" val="17784334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After selecting the course that you want to enroll</a:t>
            </a:r>
            <a:r>
              <a:rPr lang="en-US" sz="1100" baseline="0" dirty="0" smtClean="0">
                <a:latin typeface="Arial" panose="020B0604020202020204" pitchFamily="34" charset="0"/>
                <a:cs typeface="Arial" panose="020B0604020202020204" pitchFamily="34" charset="0"/>
              </a:rPr>
              <a:t> in, select “Add Lessons”.  At that time, it will enroll you in the selected class or classes.  You can then close the smaller window.</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65</a:t>
            </a:fld>
            <a:endParaRPr lang="en-US" dirty="0"/>
          </a:p>
        </p:txBody>
      </p:sp>
    </p:spTree>
    <p:extLst>
      <p:ext uri="{BB962C8B-B14F-4D97-AF65-F5344CB8AC3E}">
        <p14:creationId xmlns:p14="http://schemas.microsoft.com/office/powerpoint/2010/main" val="39536768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To see what you have been assigned, click on the “Assigned</a:t>
            </a:r>
            <a:r>
              <a:rPr lang="en-US" sz="1100" baseline="0" dirty="0" smtClean="0">
                <a:latin typeface="Arial" panose="020B0604020202020204" pitchFamily="34" charset="0"/>
                <a:cs typeface="Arial" panose="020B0604020202020204" pitchFamily="34" charset="0"/>
              </a:rPr>
              <a:t> Items” tab and select “All Assignments” from the dropdown box.  The screen will update and a list of assigned classes will appear.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66</a:t>
            </a:fld>
            <a:endParaRPr lang="en-US" dirty="0"/>
          </a:p>
        </p:txBody>
      </p:sp>
    </p:spTree>
    <p:extLst>
      <p:ext uri="{BB962C8B-B14F-4D97-AF65-F5344CB8AC3E}">
        <p14:creationId xmlns:p14="http://schemas.microsoft.com/office/powerpoint/2010/main" val="21040965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b="1"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Pam, let’s stop real quick</a:t>
            </a:r>
            <a:r>
              <a:rPr lang="en-US" sz="1100" baseline="0" dirty="0" smtClean="0">
                <a:latin typeface="Arial" panose="020B0604020202020204" pitchFamily="34" charset="0"/>
                <a:cs typeface="Arial" panose="020B0604020202020204" pitchFamily="34" charset="0"/>
              </a:rPr>
              <a:t> to see what everyone answered for the </a:t>
            </a:r>
            <a:r>
              <a:rPr lang="en-US" sz="1100" dirty="0" smtClean="0">
                <a:latin typeface="Arial" panose="020B0604020202020204" pitchFamily="34" charset="0"/>
                <a:cs typeface="Arial" panose="020B0604020202020204" pitchFamily="34" charset="0"/>
              </a:rPr>
              <a:t>last poll question.</a:t>
            </a:r>
            <a:r>
              <a:rPr lang="en-US" sz="1100" baseline="0" dirty="0" smtClean="0">
                <a:latin typeface="Arial" panose="020B0604020202020204" pitchFamily="34" charset="0"/>
                <a:cs typeface="Arial" panose="020B0604020202020204" pitchFamily="34" charset="0"/>
              </a:rPr>
              <a:t>  </a:t>
            </a:r>
          </a:p>
          <a:p>
            <a:endParaRPr lang="en-US" sz="1100" baseline="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We asked</a:t>
            </a:r>
            <a:r>
              <a:rPr lang="en-US" sz="1100" baseline="0" dirty="0" smtClean="0">
                <a:latin typeface="Arial" panose="020B0604020202020204" pitchFamily="34" charset="0"/>
                <a:cs typeface="Arial" panose="020B0604020202020204" pitchFamily="34" charset="0"/>
              </a:rPr>
              <a:t> you to s</a:t>
            </a:r>
            <a:r>
              <a:rPr lang="en-US" sz="1100" dirty="0" smtClean="0">
                <a:latin typeface="Arial" panose="020B0604020202020204" pitchFamily="34" charset="0"/>
                <a:cs typeface="Arial" panose="020B0604020202020204" pitchFamily="34" charset="0"/>
              </a:rPr>
              <a:t>elect the correct coding system for the following code:  0DTF0ZZ?</a:t>
            </a:r>
          </a:p>
          <a:p>
            <a:pPr marL="1314450" lvl="2" indent="-514350">
              <a:buFont typeface="+mj-lt"/>
              <a:buAutoNum type="alphaUcPeriod"/>
            </a:pPr>
            <a:r>
              <a:rPr lang="en-US" sz="1100" dirty="0" smtClean="0">
                <a:latin typeface="Arial" panose="020B0604020202020204" pitchFamily="34" charset="0"/>
                <a:cs typeface="Arial" panose="020B0604020202020204" pitchFamily="34" charset="0"/>
              </a:rPr>
              <a:t>ICD-9-CM</a:t>
            </a:r>
          </a:p>
          <a:p>
            <a:pPr marL="1314450" lvl="2" indent="-514350">
              <a:buFont typeface="+mj-lt"/>
              <a:buAutoNum type="alphaUcPeriod"/>
            </a:pPr>
            <a:r>
              <a:rPr lang="en-US" sz="1100" dirty="0" smtClean="0">
                <a:latin typeface="Arial" panose="020B0604020202020204" pitchFamily="34" charset="0"/>
                <a:cs typeface="Arial" panose="020B0604020202020204" pitchFamily="34" charset="0"/>
              </a:rPr>
              <a:t>ICD-10-CM</a:t>
            </a:r>
          </a:p>
          <a:p>
            <a:pPr marL="1314450" lvl="2" indent="-514350">
              <a:buFont typeface="+mj-lt"/>
              <a:buAutoNum type="alphaUcPeriod"/>
            </a:pPr>
            <a:r>
              <a:rPr lang="en-US" sz="1100" dirty="0" smtClean="0">
                <a:latin typeface="Arial" panose="020B0604020202020204" pitchFamily="34" charset="0"/>
                <a:cs typeface="Arial" panose="020B0604020202020204" pitchFamily="34" charset="0"/>
              </a:rPr>
              <a:t>ICD-10-PCS </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The majority chose….</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The correct answer is C.</a:t>
            </a:r>
            <a:r>
              <a:rPr lang="en-US" sz="1100" baseline="0" dirty="0" smtClean="0">
                <a:latin typeface="Arial" panose="020B0604020202020204" pitchFamily="34" charset="0"/>
                <a:cs typeface="Arial" panose="020B0604020202020204" pitchFamily="34" charset="0"/>
              </a:rPr>
              <a:t> ICD-10-PCS.</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t>67</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smtClean="0"/>
              <a:t>CLICK TO NEXT</a:t>
            </a:r>
            <a:r>
              <a:rPr lang="en-US" baseline="0" dirty="0" smtClean="0"/>
              <a:t> SLIDE</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68</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smtClean="0">
                <a:latin typeface="Arial" panose="020B0604020202020204" pitchFamily="34" charset="0"/>
                <a:cs typeface="Arial" panose="020B0604020202020204" pitchFamily="34" charset="0"/>
              </a:rPr>
              <a:t>Shelley:</a:t>
            </a:r>
          </a:p>
          <a:p>
            <a:endParaRPr lang="en-US" sz="11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Okay, back to Elsevier. </a:t>
            </a:r>
            <a:r>
              <a:rPr lang="en-US" sz="1100" baseline="0" dirty="0" smtClean="0">
                <a:latin typeface="Arial" panose="020B0604020202020204" pitchFamily="34" charset="0"/>
                <a:cs typeface="Arial" panose="020B0604020202020204" pitchFamily="34" charset="0"/>
              </a:rPr>
              <a:t>To enter the course, click on the title of the course.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69</a:t>
            </a:fld>
            <a:endParaRPr lang="en-US" dirty="0"/>
          </a:p>
        </p:txBody>
      </p:sp>
    </p:spTree>
    <p:extLst>
      <p:ext uri="{BB962C8B-B14F-4D97-AF65-F5344CB8AC3E}">
        <p14:creationId xmlns:p14="http://schemas.microsoft.com/office/powerpoint/2010/main" val="1720425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endParaRPr lang="en-US" sz="1100" b="0" dirty="0" smtClean="0">
              <a:latin typeface="Arial" panose="020B0604020202020204" pitchFamily="34" charset="0"/>
              <a:cs typeface="Arial" panose="020B0604020202020204" pitchFamily="34" charset="0"/>
            </a:endParaRPr>
          </a:p>
          <a:p>
            <a:endParaRPr lang="en-US" sz="1100" b="1"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Now let’s look at a comparison of ICD-9 procedure codes to the ICD-10-Procedure Code System.  One thing to keep in mind, is that like the ICD-9 procedure codes, the ICD-10-PCS codes are only for inpatient coding.  So, these codes will primarily be used by coders, Fee Basis clerks, and CPAC staff.  </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The ICD-10 procedure codes are made up of 7 characters using both alpha and numeric characters.  While ICD-9 procedure codes are made up of digits and use a decimal after the second digit, ICD-10-PCS is made up of both alpha and numeric digits and does not use decimals.  </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In addition, the letters “O” and “I” are not used in ICD-10-PCS to avoid confusion with the numbers zero and one.  </a:t>
            </a:r>
            <a:r>
              <a:rPr lang="en-US" sz="1100" dirty="0" smtClean="0">
                <a:latin typeface="Arial" panose="020B0604020202020204" pitchFamily="34" charset="0"/>
                <a:cs typeface="Arial" panose="020B0604020202020204" pitchFamily="34" charset="0"/>
              </a:rPr>
              <a:t>Because</a:t>
            </a:r>
            <a:r>
              <a:rPr lang="en-US" sz="1100" baseline="0" dirty="0" smtClean="0">
                <a:latin typeface="Arial" panose="020B0604020202020204" pitchFamily="34" charset="0"/>
                <a:cs typeface="Arial" panose="020B0604020202020204" pitchFamily="34" charset="0"/>
              </a:rPr>
              <a:t> of the complexity of coding ICD-10 PCS codes, </a:t>
            </a:r>
            <a:r>
              <a:rPr lang="en-US" sz="1100" dirty="0" smtClean="0">
                <a:latin typeface="Arial" panose="020B0604020202020204" pitchFamily="34" charset="0"/>
                <a:cs typeface="Arial" panose="020B0604020202020204" pitchFamily="34" charset="0"/>
              </a:rPr>
              <a:t>once sufficiently trained, a coding specialist can use the code tables to "build a code" from the 7 characters based on certain documented features of the procedure performed, including the root operation, which is the objective of the procedure and the surgical approach.  </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Pam… </a:t>
            </a:r>
            <a:r>
              <a:rPr lang="en-US" sz="1100" baseline="0" dirty="0" smtClean="0">
                <a:latin typeface="Arial" panose="020B0604020202020204" pitchFamily="34" charset="0"/>
                <a:cs typeface="Arial" panose="020B0604020202020204" pitchFamily="34" charset="0"/>
              </a:rPr>
              <a:t>with all of the changes, increases in the level of complexity, and so forth, how is all this information being used?</a:t>
            </a:r>
          </a:p>
        </p:txBody>
      </p:sp>
      <p:sp>
        <p:nvSpPr>
          <p:cNvPr id="4" name="Slide Number Placeholder 3"/>
          <p:cNvSpPr>
            <a:spLocks noGrp="1"/>
          </p:cNvSpPr>
          <p:nvPr>
            <p:ph type="sldNum" sz="quarter" idx="10"/>
          </p:nvPr>
        </p:nvSpPr>
        <p:spPr/>
        <p:txBody>
          <a:bodyPr/>
          <a:lstStyle/>
          <a:p>
            <a:fld id="{6ED36923-8371-4197-A458-0956D71E48B3}" type="slidenum">
              <a:rPr lang="en-US" smtClean="0"/>
              <a:t>7</a:t>
            </a:fld>
            <a:endParaRPr lang="en-US" dirty="0"/>
          </a:p>
        </p:txBody>
      </p:sp>
    </p:spTree>
    <p:extLst>
      <p:ext uri="{BB962C8B-B14F-4D97-AF65-F5344CB8AC3E}">
        <p14:creationId xmlns:p14="http://schemas.microsoft.com/office/powerpoint/2010/main" val="39195921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smtClean="0">
                <a:latin typeface="Arial" panose="020B0604020202020204" pitchFamily="34" charset="0"/>
                <a:cs typeface="Arial" panose="020B0604020202020204" pitchFamily="34" charset="0"/>
              </a:rPr>
              <a:t>Shelley: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Before</a:t>
            </a:r>
            <a:r>
              <a:rPr lang="en-US" sz="1100" baseline="0" dirty="0" smtClean="0">
                <a:latin typeface="Arial" panose="020B0604020202020204" pitchFamily="34" charset="0"/>
                <a:cs typeface="Arial" panose="020B0604020202020204" pitchFamily="34" charset="0"/>
              </a:rPr>
              <a:t> beginning the course, if you want more detailed information about the class, click on one of the options shown.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70</a:t>
            </a:fld>
            <a:endParaRPr lang="en-US" dirty="0"/>
          </a:p>
        </p:txBody>
      </p:sp>
    </p:spTree>
    <p:extLst>
      <p:ext uri="{BB962C8B-B14F-4D97-AF65-F5344CB8AC3E}">
        <p14:creationId xmlns:p14="http://schemas.microsoft.com/office/powerpoint/2010/main" val="31716721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Next,</a:t>
            </a:r>
            <a:r>
              <a:rPr lang="en-US" sz="1100" baseline="0" dirty="0" smtClean="0">
                <a:latin typeface="Arial" panose="020B0604020202020204" pitchFamily="34" charset="0"/>
                <a:cs typeface="Arial" panose="020B0604020202020204" pitchFamily="34" charset="0"/>
              </a:rPr>
              <a:t> c</a:t>
            </a:r>
            <a:r>
              <a:rPr lang="en-US" sz="1100" dirty="0" smtClean="0">
                <a:latin typeface="Arial" panose="020B0604020202020204" pitchFamily="34" charset="0"/>
                <a:cs typeface="Arial" panose="020B0604020202020204" pitchFamily="34" charset="0"/>
              </a:rPr>
              <a:t>lick</a:t>
            </a:r>
            <a:r>
              <a:rPr lang="en-US" sz="1100" baseline="0" dirty="0" smtClean="0">
                <a:latin typeface="Arial" panose="020B0604020202020204" pitchFamily="34" charset="0"/>
                <a:cs typeface="Arial" panose="020B0604020202020204" pitchFamily="34" charset="0"/>
              </a:rPr>
              <a:t> to either “Start the Lesson” or “Take the Pre Test”.  </a:t>
            </a:r>
          </a:p>
          <a:p>
            <a:endParaRPr lang="en-US" sz="1100" baseline="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Taking the pre-test will give you a good idea of your knowledge-base</a:t>
            </a:r>
            <a:r>
              <a:rPr lang="en-US" sz="1100" baseline="0" dirty="0" smtClean="0">
                <a:latin typeface="Arial" panose="020B0604020202020204" pitchFamily="34" charset="0"/>
                <a:cs typeface="Arial" panose="020B0604020202020204" pitchFamily="34" charset="0"/>
              </a:rPr>
              <a:t> before you start the course.  </a:t>
            </a:r>
            <a:r>
              <a:rPr lang="en-US" sz="1100" dirty="0" smtClean="0">
                <a:latin typeface="Arial" panose="020B0604020202020204" pitchFamily="34" charset="0"/>
                <a:cs typeface="Arial" panose="020B0604020202020204" pitchFamily="34" charset="0"/>
              </a:rPr>
              <a:t>There are 10 questions in this test. Be sure you have enough time to complete it before you continue. If you exit before completing the exam, all unanswered questions will be scored as incorrect.</a:t>
            </a:r>
            <a:br>
              <a:rPr lang="en-US" sz="11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
            </a:r>
            <a:br>
              <a:rPr lang="en-US" sz="11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Some tests require additional materials, such as calculators or coding manuals, so make sure that you have these available if they are appropriate for the lessons you are working in.  Remember, if you don’t have an actual code book, you</a:t>
            </a:r>
            <a:r>
              <a:rPr lang="en-US" sz="1100" baseline="0" dirty="0" smtClean="0">
                <a:latin typeface="Arial" panose="020B0604020202020204" pitchFamily="34" charset="0"/>
                <a:cs typeface="Arial" panose="020B0604020202020204" pitchFamily="34" charset="0"/>
              </a:rPr>
              <a:t> do have access to the online references on the HIM ICD-10 Project page.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71</a:t>
            </a:fld>
            <a:endParaRPr lang="en-US" dirty="0"/>
          </a:p>
        </p:txBody>
      </p:sp>
    </p:spTree>
    <p:extLst>
      <p:ext uri="{BB962C8B-B14F-4D97-AF65-F5344CB8AC3E}">
        <p14:creationId xmlns:p14="http://schemas.microsoft.com/office/powerpoint/2010/main" val="12061909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Once</a:t>
            </a:r>
            <a:r>
              <a:rPr lang="en-US" sz="1100" baseline="0" dirty="0" smtClean="0">
                <a:latin typeface="Arial" panose="020B0604020202020204" pitchFamily="34" charset="0"/>
                <a:cs typeface="Arial" panose="020B0604020202020204" pitchFamily="34" charset="0"/>
              </a:rPr>
              <a:t> you have begun the course, you can go to your personal home page, make notes, go to the course menu or take the test.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72</a:t>
            </a:fld>
            <a:endParaRPr lang="en-US" dirty="0"/>
          </a:p>
        </p:txBody>
      </p:sp>
    </p:spTree>
    <p:extLst>
      <p:ext uri="{BB962C8B-B14F-4D97-AF65-F5344CB8AC3E}">
        <p14:creationId xmlns:p14="http://schemas.microsoft.com/office/powerpoint/2010/main" val="33741824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smtClean="0">
                <a:latin typeface="Arial" panose="020B0604020202020204" pitchFamily="34" charset="0"/>
                <a:cs typeface="Arial" panose="020B0604020202020204" pitchFamily="34" charset="0"/>
              </a:rPr>
              <a:t>Shelley: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Once you complete the course, you can then take the test or return to your personal page.  Tests are comprised of True/False, Multiple Choice, and Fill-in-the-blank questions. Tests are scored based upon the number of questions you answer correctly from all of those in the test.</a:t>
            </a:r>
            <a:br>
              <a:rPr lang="en-US" sz="11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
            </a:r>
            <a:br>
              <a:rPr lang="en-US" sz="11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Some fill-in-the-blank questions may require multiple answers. This is common with the ICD-9-CM or HCPCS/CPT Coding lessons that require you to code an actual case study. When you must enter more than one answer, separate your answers with </a:t>
            </a:r>
            <a:r>
              <a:rPr lang="en-US" sz="1100" b="1" dirty="0" smtClean="0">
                <a:latin typeface="Arial" panose="020B0604020202020204" pitchFamily="34" charset="0"/>
                <a:cs typeface="Arial" panose="020B0604020202020204" pitchFamily="34" charset="0"/>
              </a:rPr>
              <a:t>EITHER</a:t>
            </a:r>
            <a:r>
              <a:rPr lang="en-US" sz="1100" dirty="0" smtClean="0">
                <a:latin typeface="Arial" panose="020B0604020202020204" pitchFamily="34" charset="0"/>
                <a:cs typeface="Arial" panose="020B0604020202020204" pitchFamily="34" charset="0"/>
              </a:rPr>
              <a:t> a space </a:t>
            </a:r>
            <a:r>
              <a:rPr lang="en-US" sz="1100" b="1" dirty="0" smtClean="0">
                <a:latin typeface="Arial" panose="020B0604020202020204" pitchFamily="34" charset="0"/>
                <a:cs typeface="Arial" panose="020B0604020202020204" pitchFamily="34" charset="0"/>
              </a:rPr>
              <a:t>OR</a:t>
            </a:r>
            <a:r>
              <a:rPr lang="en-US" sz="1100" dirty="0" smtClean="0">
                <a:latin typeface="Arial" panose="020B0604020202020204" pitchFamily="34" charset="0"/>
                <a:cs typeface="Arial" panose="020B0604020202020204" pitchFamily="34" charset="0"/>
              </a:rPr>
              <a:t> a comma. You cannot use both of these methods in a single question. It is best to get in the habit of using either spaces OR commas to separate your answers. Mixing the separators will result in questions being scored incorrectly.</a:t>
            </a:r>
            <a:br>
              <a:rPr lang="en-US" sz="11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
            </a:r>
            <a:br>
              <a:rPr lang="en-US" sz="11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If you are ready to begin, click </a:t>
            </a:r>
            <a:r>
              <a:rPr lang="en-US" sz="1100" b="1" dirty="0" smtClean="0">
                <a:latin typeface="Arial" panose="020B0604020202020204" pitchFamily="34" charset="0"/>
                <a:cs typeface="Arial" panose="020B0604020202020204" pitchFamily="34" charset="0"/>
              </a:rPr>
              <a:t>Take Test</a:t>
            </a:r>
            <a:r>
              <a:rPr lang="en-US" sz="1100" dirty="0" smtClean="0">
                <a:latin typeface="Arial" panose="020B0604020202020204" pitchFamily="34" charset="0"/>
                <a:cs typeface="Arial" panose="020B0604020202020204" pitchFamily="34" charset="0"/>
              </a:rPr>
              <a:t> in the menu above.</a:t>
            </a:r>
            <a:br>
              <a:rPr lang="en-US" sz="11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
            </a:r>
            <a:br>
              <a:rPr lang="en-US" sz="110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If you have the availability to take this test but would rather take it</a:t>
            </a:r>
            <a:r>
              <a:rPr lang="en-US" sz="1100" baseline="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later, click </a:t>
            </a:r>
            <a:r>
              <a:rPr lang="en-US" sz="1100" b="1" dirty="0" smtClean="0">
                <a:latin typeface="Arial" panose="020B0604020202020204" pitchFamily="34" charset="0"/>
                <a:cs typeface="Arial" panose="020B0604020202020204" pitchFamily="34" charset="0"/>
              </a:rPr>
              <a:t>Personal Page</a:t>
            </a:r>
            <a:r>
              <a:rPr lang="en-US" sz="1100" dirty="0" smtClean="0">
                <a:latin typeface="Arial" panose="020B0604020202020204" pitchFamily="34" charset="0"/>
                <a:cs typeface="Arial" panose="020B0604020202020204" pitchFamily="34" charset="0"/>
              </a:rPr>
              <a:t> in the menu above to return to your home page.</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73</a:t>
            </a:fld>
            <a:endParaRPr lang="en-US" dirty="0"/>
          </a:p>
        </p:txBody>
      </p:sp>
    </p:spTree>
    <p:extLst>
      <p:ext uri="{BB962C8B-B14F-4D97-AF65-F5344CB8AC3E}">
        <p14:creationId xmlns:p14="http://schemas.microsoft.com/office/powerpoint/2010/main" val="29581671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If</a:t>
            </a:r>
            <a:r>
              <a:rPr lang="en-US" sz="1100" baseline="0" dirty="0" smtClean="0">
                <a:latin typeface="Arial" panose="020B0604020202020204" pitchFamily="34" charset="0"/>
                <a:cs typeface="Arial" panose="020B0604020202020204" pitchFamily="34" charset="0"/>
              </a:rPr>
              <a:t> you choose to take the test, click the “Submit Test” icon at the top of the screen once you finish.</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74</a:t>
            </a:fld>
            <a:endParaRPr lang="en-US" dirty="0"/>
          </a:p>
        </p:txBody>
      </p:sp>
    </p:spTree>
    <p:extLst>
      <p:ext uri="{BB962C8B-B14F-4D97-AF65-F5344CB8AC3E}">
        <p14:creationId xmlns:p14="http://schemas.microsoft.com/office/powerpoint/2010/main" val="9964895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Once you submit the test, your results will display in</a:t>
            </a:r>
            <a:r>
              <a:rPr lang="en-US" sz="1100" baseline="0" dirty="0" smtClean="0">
                <a:latin typeface="Arial" panose="020B0604020202020204" pitchFamily="34" charset="0"/>
                <a:cs typeface="Arial" panose="020B0604020202020204" pitchFamily="34" charset="0"/>
              </a:rPr>
              <a:t> the left hand side of the page.  The Elsevier administrator is responsible for setting the minimum passing percentage. Click the Personal Page icon in the right hand corner to return to the page where your assignments are listed.</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75</a:t>
            </a:fld>
            <a:endParaRPr lang="en-US" dirty="0"/>
          </a:p>
        </p:txBody>
      </p:sp>
    </p:spTree>
    <p:extLst>
      <p:ext uri="{BB962C8B-B14F-4D97-AF65-F5344CB8AC3E}">
        <p14:creationId xmlns:p14="http://schemas.microsoft.com/office/powerpoint/2010/main" val="15434205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smtClean="0">
                <a:latin typeface="Arial" panose="020B0604020202020204" pitchFamily="34" charset="0"/>
                <a:cs typeface="Arial" panose="020B0604020202020204" pitchFamily="34" charset="0"/>
              </a:rPr>
              <a:t>Shelley:</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When you</a:t>
            </a:r>
            <a:r>
              <a:rPr lang="en-US" sz="1100" baseline="0" dirty="0" smtClean="0">
                <a:latin typeface="Arial" panose="020B0604020202020204" pitchFamily="34" charset="0"/>
                <a:cs typeface="Arial" panose="020B0604020202020204" pitchFamily="34" charset="0"/>
              </a:rPr>
              <a:t> go back to your personal page, the course that you just took will show was completed, the date that it was completed, and the score for the test.  If you wish to receive a CEU certificate for completing the course, you much complete the evaluation.</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76</a:t>
            </a:fld>
            <a:endParaRPr lang="en-US" dirty="0"/>
          </a:p>
        </p:txBody>
      </p:sp>
    </p:spTree>
    <p:extLst>
      <p:ext uri="{BB962C8B-B14F-4D97-AF65-F5344CB8AC3E}">
        <p14:creationId xmlns:p14="http://schemas.microsoft.com/office/powerpoint/2010/main" val="11596792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One other item that is available</a:t>
            </a:r>
            <a:r>
              <a:rPr lang="en-US" sz="1100" baseline="0" dirty="0" smtClean="0">
                <a:latin typeface="Arial" panose="020B0604020202020204" pitchFamily="34" charset="0"/>
                <a:cs typeface="Arial" panose="020B0604020202020204" pitchFamily="34" charset="0"/>
              </a:rPr>
              <a:t> through Elsevier that we would like to mention, are lessons called “</a:t>
            </a:r>
            <a:r>
              <a:rPr lang="en-US" sz="1100" baseline="0" dirty="0" err="1" smtClean="0">
                <a:latin typeface="Arial" panose="020B0604020202020204" pitchFamily="34" charset="0"/>
                <a:cs typeface="Arial" panose="020B0604020202020204" pitchFamily="34" charset="0"/>
              </a:rPr>
              <a:t>Educode</a:t>
            </a:r>
            <a:r>
              <a:rPr lang="en-US" sz="1100" baseline="0" dirty="0" smtClean="0">
                <a:latin typeface="Arial" panose="020B0604020202020204" pitchFamily="34" charset="0"/>
                <a:cs typeface="Arial" panose="020B0604020202020204" pitchFamily="34" charset="0"/>
              </a:rPr>
              <a:t> Doc Briefs”.  There are 29 lessons available.  Each lesson focuses on specific diseases and </a:t>
            </a:r>
            <a:r>
              <a:rPr lang="en-US" sz="1100" dirty="0" smtClean="0">
                <a:effectLst/>
                <a:latin typeface="Arial" panose="020B0604020202020204" pitchFamily="34" charset="0"/>
                <a:cs typeface="Arial" panose="020B0604020202020204" pitchFamily="34" charset="0"/>
              </a:rPr>
              <a:t>focuses on the clinical documentation needed from physicians to accurately code and report that specific illness.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77</a:t>
            </a:fld>
            <a:endParaRPr lang="en-US" dirty="0"/>
          </a:p>
        </p:txBody>
      </p:sp>
    </p:spTree>
    <p:extLst>
      <p:ext uri="{BB962C8B-B14F-4D97-AF65-F5344CB8AC3E}">
        <p14:creationId xmlns:p14="http://schemas.microsoft.com/office/powerpoint/2010/main" val="5364571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HIM has been working</a:t>
            </a:r>
            <a:r>
              <a:rPr lang="en-US" sz="1100" baseline="0" dirty="0" smtClean="0">
                <a:latin typeface="Arial" panose="020B0604020202020204" pitchFamily="34" charset="0"/>
                <a:cs typeface="Arial" panose="020B0604020202020204" pitchFamily="34" charset="0"/>
              </a:rPr>
              <a:t> hard to provide training, useful tools, and updating national encounter forms.  Many have asked, h</a:t>
            </a:r>
            <a:r>
              <a:rPr lang="en-US" sz="1100" dirty="0" smtClean="0">
                <a:latin typeface="Arial" panose="020B0604020202020204" pitchFamily="34" charset="0"/>
                <a:cs typeface="Arial" panose="020B0604020202020204" pitchFamily="34" charset="0"/>
              </a:rPr>
              <a:t>ow are providers going to navigate</a:t>
            </a:r>
            <a:r>
              <a:rPr lang="en-US" sz="1100" baseline="0" dirty="0" smtClean="0">
                <a:latin typeface="Arial" panose="020B0604020202020204" pitchFamily="34" charset="0"/>
                <a:cs typeface="Arial" panose="020B0604020202020204" pitchFamily="34" charset="0"/>
              </a:rPr>
              <a:t> through ICD-10 with approximately 70,000 codes to choose from and only one correct answer.  </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One tool that they use to today and will utilize in the future are the encounter forms.  If you are going to continue utilizing local encounter forms, your facility will be responsible for updating and deciding content for each form.</a:t>
            </a:r>
          </a:p>
          <a:p>
            <a:endParaRPr lang="en-US" sz="1100" baseline="0" dirty="0" smtClean="0">
              <a:latin typeface="Arial" panose="020B0604020202020204" pitchFamily="34" charset="0"/>
              <a:cs typeface="Arial" panose="020B0604020202020204" pitchFamily="34" charset="0"/>
            </a:endParaRPr>
          </a:p>
          <a:p>
            <a:r>
              <a:rPr lang="en-US" sz="1100" b="1" dirty="0" smtClean="0">
                <a:latin typeface="Arial" panose="020B0604020202020204" pitchFamily="34" charset="0"/>
                <a:cs typeface="Arial" panose="020B0604020202020204" pitchFamily="34" charset="0"/>
              </a:rPr>
              <a:t>Shelley:</a:t>
            </a:r>
          </a:p>
          <a:p>
            <a:endParaRPr lang="en-US" sz="1100" b="1"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Pam, I would also like to mention a couple of online courses that are available on </a:t>
            </a:r>
            <a:r>
              <a:rPr lang="en-US" sz="1100" dirty="0" err="1" smtClean="0">
                <a:latin typeface="Arial" panose="020B0604020202020204" pitchFamily="34" charset="0"/>
                <a:cs typeface="Arial" panose="020B0604020202020204" pitchFamily="34" charset="0"/>
              </a:rPr>
              <a:t>MyVeHU</a:t>
            </a:r>
            <a:r>
              <a:rPr lang="en-US" sz="1100" dirty="0" smtClean="0">
                <a:latin typeface="Arial" panose="020B0604020202020204" pitchFamily="34" charset="0"/>
                <a:cs typeface="Arial" panose="020B0604020202020204" pitchFamily="34" charset="0"/>
              </a:rPr>
              <a:t> Campus, On-demand.  </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The first one, The Basics – Building and Editing Encounter Forms - This HIM/ICD-10 sponsored class is designed to give the step by step basic tools needed to compile the information, build/update, and effectively use encounter forms.</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And the second, ICD-10 Clinical Reminders and Encounter Forms will walk participants through the process of updating existing clinical reminders and local encounter forms using ICD-10 codes.</a:t>
            </a:r>
          </a:p>
          <a:p>
            <a:endParaRPr lang="en-US" sz="110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78</a:t>
            </a:fld>
            <a:endParaRPr lang="en-US" dirty="0"/>
          </a:p>
        </p:txBody>
      </p:sp>
    </p:spTree>
    <p:extLst>
      <p:ext uri="{BB962C8B-B14F-4D97-AF65-F5344CB8AC3E}">
        <p14:creationId xmlns:p14="http://schemas.microsoft.com/office/powerpoint/2010/main" val="4532702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Arial" panose="020B0604020202020204" pitchFamily="34" charset="0"/>
                <a:ea typeface="+mn-ea"/>
                <a:cs typeface="Arial" panose="020B0604020202020204" pitchFamily="34" charset="0"/>
              </a:rPr>
              <a:t>PAM:</a:t>
            </a:r>
          </a:p>
          <a:p>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r>
              <a:rPr lang="en-US" sz="1100" b="0" kern="1200" dirty="0" smtClean="0">
                <a:solidFill>
                  <a:schemeClr val="tx1"/>
                </a:solidFill>
                <a:effectLst/>
                <a:latin typeface="Arial" panose="020B0604020202020204" pitchFamily="34" charset="0"/>
                <a:ea typeface="+mn-ea"/>
                <a:cs typeface="Arial" panose="020B0604020202020204" pitchFamily="34" charset="0"/>
              </a:rPr>
              <a:t>Shelley</a:t>
            </a:r>
            <a:r>
              <a:rPr lang="en-US" sz="1100" b="0" kern="1200" baseline="0" dirty="0" smtClean="0">
                <a:solidFill>
                  <a:schemeClr val="tx1"/>
                </a:solidFill>
                <a:effectLst/>
                <a:latin typeface="Arial" panose="020B0604020202020204" pitchFamily="34" charset="0"/>
                <a:ea typeface="+mn-ea"/>
                <a:cs typeface="Arial" panose="020B0604020202020204" pitchFamily="34" charset="0"/>
              </a:rPr>
              <a:t> is also giving a </a:t>
            </a:r>
            <a:r>
              <a:rPr lang="en-US" sz="1100" b="0" kern="1200" dirty="0" smtClean="0">
                <a:solidFill>
                  <a:schemeClr val="tx1"/>
                </a:solidFill>
                <a:effectLst/>
                <a:latin typeface="Arial" panose="020B0604020202020204" pitchFamily="34" charset="0"/>
                <a:ea typeface="+mn-ea"/>
                <a:cs typeface="Arial" panose="020B0604020202020204" pitchFamily="34" charset="0"/>
              </a:rPr>
              <a:t>presentation this afternoon entitled </a:t>
            </a:r>
            <a:r>
              <a:rPr lang="en-US" sz="1100" b="0" kern="1200" baseline="0" dirty="0" smtClean="0">
                <a:solidFill>
                  <a:schemeClr val="tx1"/>
                </a:solidFill>
                <a:effectLst/>
                <a:latin typeface="Arial" panose="020B0604020202020204" pitchFamily="34" charset="0"/>
                <a:ea typeface="+mn-ea"/>
                <a:cs typeface="Arial" panose="020B0604020202020204" pitchFamily="34" charset="0"/>
              </a:rPr>
              <a:t>ICD-10 Software Remediation.  </a:t>
            </a:r>
            <a:r>
              <a:rPr lang="en-US" sz="1100" b="0" kern="1200" dirty="0" smtClean="0">
                <a:solidFill>
                  <a:schemeClr val="tx1"/>
                </a:solidFill>
                <a:effectLst/>
                <a:latin typeface="Arial" panose="020B0604020202020204" pitchFamily="34" charset="0"/>
                <a:ea typeface="+mn-ea"/>
                <a:cs typeface="Arial" panose="020B0604020202020204" pitchFamily="34" charset="0"/>
              </a:rPr>
              <a:t>This ICD-10 class will provide an overview of the software enhancements within 25 of the 37 </a:t>
            </a:r>
            <a:r>
              <a:rPr lang="en-US" sz="1100" b="0" kern="1200" dirty="0" err="1" smtClean="0">
                <a:solidFill>
                  <a:schemeClr val="tx1"/>
                </a:solidFill>
                <a:effectLst/>
                <a:latin typeface="Arial" panose="020B0604020202020204" pitchFamily="34" charset="0"/>
                <a:ea typeface="+mn-ea"/>
                <a:cs typeface="Arial" panose="020B0604020202020204" pitchFamily="34" charset="0"/>
              </a:rPr>
              <a:t>VistA</a:t>
            </a:r>
            <a:r>
              <a:rPr lang="en-US" sz="1100" b="0" kern="1200" dirty="0" smtClean="0">
                <a:solidFill>
                  <a:schemeClr val="tx1"/>
                </a:solidFill>
                <a:effectLst/>
                <a:latin typeface="Arial" panose="020B0604020202020204" pitchFamily="34" charset="0"/>
                <a:ea typeface="+mn-ea"/>
                <a:cs typeface="Arial" panose="020B0604020202020204" pitchFamily="34" charset="0"/>
              </a:rPr>
              <a:t> applications that required upgrades or modifications to handle the ICD-10 code set.  Changes that affect the end user, such as the clinicians, will be fully outlined. </a:t>
            </a:r>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Additionally, the HIM</a:t>
            </a:r>
            <a:r>
              <a:rPr lang="en-US" sz="1100" kern="1200" baseline="0" dirty="0" smtClean="0">
                <a:solidFill>
                  <a:schemeClr val="tx1"/>
                </a:solidFill>
                <a:effectLst/>
                <a:latin typeface="Arial" panose="020B0604020202020204" pitchFamily="34" charset="0"/>
                <a:ea typeface="+mn-ea"/>
                <a:cs typeface="Arial" panose="020B0604020202020204" pitchFamily="34" charset="0"/>
              </a:rPr>
              <a:t> CDI Council </a:t>
            </a:r>
            <a:r>
              <a:rPr lang="en-US" sz="1100" kern="1200" dirty="0" smtClean="0">
                <a:solidFill>
                  <a:schemeClr val="tx1"/>
                </a:solidFill>
                <a:effectLst/>
                <a:latin typeface="Arial" panose="020B0604020202020204" pitchFamily="34" charset="0"/>
                <a:ea typeface="+mn-ea"/>
                <a:cs typeface="Arial" panose="020B0604020202020204" pitchFamily="34" charset="0"/>
              </a:rPr>
              <a:t>is currently developing training modules for CDI.</a:t>
            </a:r>
            <a:r>
              <a:rPr lang="en-US" sz="1100" kern="1200" baseline="0" dirty="0" smtClean="0">
                <a:solidFill>
                  <a:schemeClr val="tx1"/>
                </a:solidFill>
                <a:effectLst/>
                <a:latin typeface="Arial" panose="020B0604020202020204" pitchFamily="34" charset="0"/>
                <a:ea typeface="+mn-ea"/>
                <a:cs typeface="Arial" panose="020B0604020202020204" pitchFamily="34" charset="0"/>
              </a:rPr>
              <a:t>  Thus far, they have recorded four of the modules, which will be available through TMS.  They are:</a:t>
            </a:r>
            <a:endParaRPr lang="en-US"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 </a:t>
            </a:r>
          </a:p>
          <a:p>
            <a:r>
              <a:rPr lang="en-US" sz="1100" kern="1200" dirty="0" smtClean="0">
                <a:solidFill>
                  <a:schemeClr val="tx1"/>
                </a:solidFill>
                <a:effectLst/>
                <a:latin typeface="Arial" panose="020B0604020202020204" pitchFamily="34" charset="0"/>
                <a:ea typeface="+mn-ea"/>
                <a:cs typeface="Arial" panose="020B0604020202020204" pitchFamily="34" charset="0"/>
              </a:rPr>
              <a:t>*Introduction to Clinical Documentation Improvement</a:t>
            </a:r>
          </a:p>
          <a:p>
            <a:r>
              <a:rPr lang="en-US" sz="1100" kern="1200" dirty="0" smtClean="0">
                <a:solidFill>
                  <a:schemeClr val="tx1"/>
                </a:solidFill>
                <a:effectLst/>
                <a:latin typeface="Arial" panose="020B0604020202020204" pitchFamily="34" charset="0"/>
                <a:ea typeface="+mn-ea"/>
                <a:cs typeface="Arial" panose="020B0604020202020204" pitchFamily="34" charset="0"/>
              </a:rPr>
              <a:t>*The Clinical Documentation Improvement Review Process</a:t>
            </a:r>
          </a:p>
          <a:p>
            <a:r>
              <a:rPr lang="en-US" sz="1100" kern="1200" dirty="0" smtClean="0">
                <a:solidFill>
                  <a:schemeClr val="tx1"/>
                </a:solidFill>
                <a:effectLst/>
                <a:latin typeface="Arial" panose="020B0604020202020204" pitchFamily="34" charset="0"/>
                <a:ea typeface="+mn-ea"/>
                <a:cs typeface="Arial" panose="020B0604020202020204" pitchFamily="34" charset="0"/>
              </a:rPr>
              <a:t>*Physician Query Tracking</a:t>
            </a:r>
          </a:p>
          <a:p>
            <a:r>
              <a:rPr lang="en-US" sz="1100" kern="1200" dirty="0" smtClean="0">
                <a:solidFill>
                  <a:schemeClr val="tx1"/>
                </a:solidFill>
                <a:effectLst/>
                <a:latin typeface="Arial" panose="020B0604020202020204" pitchFamily="34" charset="0"/>
                <a:ea typeface="+mn-ea"/>
                <a:cs typeface="Arial" panose="020B0604020202020204" pitchFamily="34" charset="0"/>
              </a:rPr>
              <a:t>*CDI &amp; Respiratory Disease</a:t>
            </a:r>
          </a:p>
          <a:p>
            <a:r>
              <a:rPr lang="en-US" sz="1100" kern="1200" dirty="0" smtClean="0">
                <a:solidFill>
                  <a:schemeClr val="tx1"/>
                </a:solidFill>
                <a:effectLst/>
                <a:latin typeface="Arial" panose="020B0604020202020204" pitchFamily="34" charset="0"/>
                <a:ea typeface="+mn-ea"/>
                <a:cs typeface="Arial" panose="020B0604020202020204" pitchFamily="34" charset="0"/>
              </a:rPr>
              <a:t> </a:t>
            </a:r>
          </a:p>
          <a:p>
            <a:r>
              <a:rPr lang="en-US" sz="1100" b="0" kern="1200" dirty="0" smtClean="0">
                <a:solidFill>
                  <a:schemeClr val="tx1"/>
                </a:solidFill>
                <a:effectLst/>
                <a:latin typeface="Arial" panose="020B0604020202020204" pitchFamily="34" charset="0"/>
                <a:ea typeface="+mn-ea"/>
                <a:cs typeface="Arial" panose="020B0604020202020204" pitchFamily="34" charset="0"/>
              </a:rPr>
              <a:t>The remaining modules are still in development and an</a:t>
            </a:r>
            <a:r>
              <a:rPr lang="en-US" sz="1100" b="0" kern="1200" baseline="0" dirty="0" smtClean="0">
                <a:solidFill>
                  <a:schemeClr val="tx1"/>
                </a:solidFill>
                <a:effectLst/>
                <a:latin typeface="Arial" panose="020B0604020202020204" pitchFamily="34" charset="0"/>
                <a:ea typeface="+mn-ea"/>
                <a:cs typeface="Arial" panose="020B0604020202020204" pitchFamily="34" charset="0"/>
              </a:rPr>
              <a:t> announcement will be made to the field when they become available.</a:t>
            </a:r>
          </a:p>
          <a:p>
            <a:endParaRPr lang="en-US" sz="1100" b="0" kern="1200" baseline="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Arial" panose="020B0604020202020204" pitchFamily="34" charset="0"/>
                <a:cs typeface="Arial" panose="020B0604020202020204" pitchFamily="34" charset="0"/>
              </a:rPr>
              <a:t>As</a:t>
            </a:r>
            <a:r>
              <a:rPr lang="en-US" sz="1100" baseline="0" dirty="0" smtClean="0">
                <a:latin typeface="Arial" panose="020B0604020202020204" pitchFamily="34" charset="0"/>
                <a:cs typeface="Arial" panose="020B0604020202020204" pitchFamily="34" charset="0"/>
              </a:rPr>
              <a:t> a reminder, tomorrow</a:t>
            </a:r>
            <a:r>
              <a:rPr lang="en-US" sz="1100" dirty="0" smtClean="0">
                <a:latin typeface="Arial" panose="020B0604020202020204" pitchFamily="34" charset="0"/>
                <a:cs typeface="Arial" panose="020B0604020202020204" pitchFamily="34" charset="0"/>
              </a:rPr>
              <a:t> there will be a presentation on </a:t>
            </a:r>
            <a:r>
              <a:rPr lang="en-US" sz="1100" kern="1200" dirty="0" smtClean="0">
                <a:solidFill>
                  <a:schemeClr val="tx1"/>
                </a:solidFill>
                <a:effectLst/>
                <a:latin typeface="Arial" panose="020B0604020202020204" pitchFamily="34" charset="0"/>
                <a:ea typeface="+mn-ea"/>
                <a:cs typeface="Arial" panose="020B0604020202020204" pitchFamily="34" charset="0"/>
              </a:rPr>
              <a:t>ICD-10 and Clinical Documentation Improvement at 1:00</a:t>
            </a:r>
            <a:r>
              <a:rPr lang="en-US" sz="1100" kern="1200" baseline="0" dirty="0" smtClean="0">
                <a:solidFill>
                  <a:schemeClr val="tx1"/>
                </a:solidFill>
                <a:effectLst/>
                <a:latin typeface="Arial" panose="020B0604020202020204" pitchFamily="34" charset="0"/>
                <a:ea typeface="+mn-ea"/>
                <a:cs typeface="Arial" panose="020B0604020202020204" pitchFamily="34" charset="0"/>
              </a:rPr>
              <a:t> pm ET. </a:t>
            </a:r>
            <a:endParaRPr 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79</a:t>
            </a:fld>
            <a:endParaRPr lang="en-US" dirty="0"/>
          </a:p>
        </p:txBody>
      </p:sp>
    </p:spTree>
    <p:extLst>
      <p:ext uri="{BB962C8B-B14F-4D97-AF65-F5344CB8AC3E}">
        <p14:creationId xmlns:p14="http://schemas.microsoft.com/office/powerpoint/2010/main" val="129326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effectLst/>
                <a:latin typeface="Arial" panose="020B0604020202020204" pitchFamily="34" charset="0"/>
                <a:cs typeface="Arial" panose="020B0604020202020204" pitchFamily="34" charset="0"/>
              </a:rPr>
              <a:t>Pam:</a:t>
            </a:r>
          </a:p>
          <a:p>
            <a:endParaRPr lang="en-US" sz="1100" dirty="0" smtClean="0">
              <a:effectLst/>
              <a:latin typeface="Arial" panose="020B0604020202020204" pitchFamily="34" charset="0"/>
              <a:cs typeface="Arial" panose="020B0604020202020204" pitchFamily="34" charset="0"/>
            </a:endParaRPr>
          </a:p>
          <a:p>
            <a:r>
              <a:rPr lang="en-US" sz="1100" dirty="0" smtClean="0">
                <a:effectLst/>
                <a:latin typeface="Arial" panose="020B0604020202020204" pitchFamily="34" charset="0"/>
                <a:cs typeface="Arial" panose="020B0604020202020204" pitchFamily="34" charset="0"/>
              </a:rPr>
              <a:t>As </a:t>
            </a:r>
            <a:r>
              <a:rPr lang="en-US" sz="1100" baseline="0" dirty="0" smtClean="0">
                <a:effectLst/>
                <a:latin typeface="Arial" panose="020B0604020202020204" pitchFamily="34" charset="0"/>
                <a:cs typeface="Arial" panose="020B0604020202020204" pitchFamily="34" charset="0"/>
              </a:rPr>
              <a:t>many already know, c</a:t>
            </a:r>
            <a:r>
              <a:rPr lang="en-US" sz="1100" dirty="0" smtClean="0">
                <a:effectLst/>
                <a:latin typeface="Arial" panose="020B0604020202020204" pitchFamily="34" charset="0"/>
                <a:cs typeface="Arial" panose="020B0604020202020204" pitchFamily="34" charset="0"/>
              </a:rPr>
              <a:t>ollecting health</a:t>
            </a:r>
            <a:r>
              <a:rPr lang="en-US" sz="1100" baseline="0" dirty="0" smtClean="0">
                <a:effectLst/>
                <a:latin typeface="Arial" panose="020B0604020202020204" pitchFamily="34" charset="0"/>
                <a:cs typeface="Arial" panose="020B0604020202020204" pitchFamily="34" charset="0"/>
              </a:rPr>
              <a:t> information is nothing new.  Once collected, ICD coded data can be used by various health care providers and decision makers to monitor the health of individuals and populations, as well as contribute to the analysis of the healthcare system.</a:t>
            </a:r>
          </a:p>
          <a:p>
            <a:r>
              <a:rPr lang="en-US" sz="1100" baseline="0" dirty="0" smtClean="0">
                <a:effectLst/>
                <a:latin typeface="Arial" panose="020B0604020202020204" pitchFamily="34" charset="0"/>
                <a:cs typeface="Arial" panose="020B0604020202020204" pitchFamily="34" charset="0"/>
              </a:rPr>
              <a:t> </a:t>
            </a:r>
            <a:endParaRPr lang="en-US" sz="1100" dirty="0" smtClean="0">
              <a:effectLst/>
              <a:latin typeface="Arial" panose="020B0604020202020204" pitchFamily="34" charset="0"/>
              <a:cs typeface="Arial" panose="020B0604020202020204" pitchFamily="34" charset="0"/>
            </a:endParaRPr>
          </a:p>
          <a:p>
            <a:r>
              <a:rPr lang="en-US" sz="1100" dirty="0" smtClean="0">
                <a:effectLst/>
                <a:latin typeface="Arial" panose="020B0604020202020204" pitchFamily="34" charset="0"/>
                <a:cs typeface="Arial" panose="020B0604020202020204" pitchFamily="34" charset="0"/>
              </a:rPr>
              <a:t>Data that is reported from coding based on clinical documentation can help to improve patient outcomes by providing information about the best methods of treatment for conditions. Common complications, adverse reactions, and co-morbidities associated with diseases or procedures can be identified and considered when treating patients or developing standard protocols for disease management. A portion of the information is utilized for mandatory reporting of quality measures and </a:t>
            </a:r>
            <a:r>
              <a:rPr lang="en-US" sz="1100" b="1" dirty="0" smtClean="0">
                <a:effectLst/>
                <a:latin typeface="Arial" panose="020B0604020202020204" pitchFamily="34" charset="0"/>
                <a:cs typeface="Arial" panose="020B0604020202020204" pitchFamily="34" charset="0"/>
              </a:rPr>
              <a:t>is</a:t>
            </a:r>
            <a:r>
              <a:rPr lang="en-US" sz="1100" dirty="0" smtClean="0">
                <a:effectLst/>
                <a:latin typeface="Arial" panose="020B0604020202020204" pitchFamily="34" charset="0"/>
                <a:cs typeface="Arial" panose="020B0604020202020204" pitchFamily="34" charset="0"/>
              </a:rPr>
              <a:t> derived from coded data.  The greater level of detail in the new code sets includes laterality, severity, and complexity of the disease conditions, which will enable more precise identification</a:t>
            </a:r>
            <a:r>
              <a:rPr lang="en-US" sz="1100" baseline="0" dirty="0" smtClean="0">
                <a:effectLst/>
                <a:latin typeface="Arial" panose="020B0604020202020204" pitchFamily="34" charset="0"/>
                <a:cs typeface="Arial" panose="020B0604020202020204" pitchFamily="34" charset="0"/>
              </a:rPr>
              <a:t> and tracking of specific conditions.</a:t>
            </a:r>
            <a:endParaRPr lang="en-US" sz="1100" dirty="0" smtClean="0">
              <a:effectLst/>
              <a:latin typeface="Arial" panose="020B0604020202020204" pitchFamily="34" charset="0"/>
              <a:cs typeface="Arial" panose="020B0604020202020204" pitchFamily="34" charset="0"/>
            </a:endParaRPr>
          </a:p>
          <a:p>
            <a:endParaRPr lang="en-US" sz="1100" dirty="0" smtClean="0">
              <a:effectLst/>
              <a:latin typeface="Arial" panose="020B0604020202020204" pitchFamily="34" charset="0"/>
              <a:cs typeface="Arial" panose="020B0604020202020204" pitchFamily="34" charset="0"/>
            </a:endParaRPr>
          </a:p>
          <a:p>
            <a:r>
              <a:rPr lang="en-US" sz="1100" dirty="0" smtClean="0">
                <a:effectLst/>
                <a:latin typeface="Arial" panose="020B0604020202020204" pitchFamily="34" charset="0"/>
                <a:cs typeface="Arial" panose="020B0604020202020204" pitchFamily="34" charset="0"/>
              </a:rPr>
              <a:t>Based on clinical documentation, diagnosis codes when linked to procedure codes, provide evidence that services performed are medically necessary. Coded information is then communicated to payers to help obtain appropriate payment for hospitals or individual practices.</a:t>
            </a:r>
          </a:p>
          <a:p>
            <a:endParaRPr lang="en-US" sz="1100" b="1" dirty="0" smtClean="0">
              <a:effectLst/>
              <a:latin typeface="Arial" panose="020B0604020202020204" pitchFamily="34" charset="0"/>
              <a:cs typeface="Arial" panose="020B0604020202020204" pitchFamily="34" charset="0"/>
            </a:endParaRPr>
          </a:p>
          <a:p>
            <a:r>
              <a:rPr lang="en-US" sz="1100" b="1" dirty="0" smtClean="0">
                <a:effectLst/>
                <a:latin typeface="Arial" panose="020B0604020202020204" pitchFamily="34" charset="0"/>
                <a:cs typeface="Arial" panose="020B0604020202020204" pitchFamily="34" charset="0"/>
              </a:rPr>
              <a:t>Shelley:</a:t>
            </a:r>
          </a:p>
          <a:p>
            <a:endParaRPr lang="en-US" sz="1100" dirty="0" smtClean="0">
              <a:effectLst/>
              <a:latin typeface="Arial" panose="020B0604020202020204" pitchFamily="34" charset="0"/>
              <a:cs typeface="Arial" panose="020B0604020202020204" pitchFamily="34" charset="0"/>
            </a:endParaRPr>
          </a:p>
          <a:p>
            <a:r>
              <a:rPr lang="en-US" sz="1100" dirty="0" smtClean="0">
                <a:effectLst/>
                <a:latin typeface="Arial" panose="020B0604020202020204" pitchFamily="34" charset="0"/>
                <a:cs typeface="Arial" panose="020B0604020202020204" pitchFamily="34" charset="0"/>
              </a:rPr>
              <a:t>Coded data may also be used to compare physicians to physicians and hospitals to hospitals regarding patient outcomes. </a:t>
            </a:r>
          </a:p>
          <a:p>
            <a:endParaRPr lang="en-US" sz="1100" dirty="0" smtClean="0">
              <a:effectLst/>
              <a:latin typeface="Arial" panose="020B0604020202020204" pitchFamily="34" charset="0"/>
              <a:cs typeface="Arial" panose="020B0604020202020204" pitchFamily="34" charset="0"/>
            </a:endParaRPr>
          </a:p>
          <a:p>
            <a:pPr defTabSz="939363"/>
            <a:r>
              <a:rPr lang="en-US" sz="1100" dirty="0" smtClean="0">
                <a:effectLst/>
                <a:latin typeface="Arial" panose="020B0604020202020204" pitchFamily="34" charset="0"/>
                <a:cs typeface="Arial" panose="020B0604020202020204" pitchFamily="34" charset="0"/>
              </a:rPr>
              <a:t>Strategic plans, budgets, and operational decisions for hospitals or physician practices often consider information based on the analysis of coded data. The specificity of coding within ICD-10-CM will identify diseases and conditions in greater detail, which will allow organizations to more clearly identify common illnesses—and their severity—for their patient population.</a:t>
            </a:r>
          </a:p>
          <a:p>
            <a:pPr defTabSz="939363"/>
            <a:endParaRPr lang="en-US" sz="1100" dirty="0" smtClean="0">
              <a:effectLst/>
              <a:latin typeface="Arial" panose="020B0604020202020204" pitchFamily="34" charset="0"/>
              <a:cs typeface="Arial" panose="020B0604020202020204" pitchFamily="34" charset="0"/>
            </a:endParaRPr>
          </a:p>
          <a:p>
            <a:pPr defTabSz="939363"/>
            <a:r>
              <a:rPr lang="en-US" sz="1100" dirty="0" smtClean="0">
                <a:effectLst/>
                <a:latin typeface="Arial" panose="020B0604020202020204" pitchFamily="34" charset="0"/>
                <a:cs typeface="Arial" panose="020B0604020202020204" pitchFamily="34" charset="0"/>
              </a:rPr>
              <a:t>Coded data also provides information for research and registries.  If you look at coding performed within VA at the facility level, we use</a:t>
            </a:r>
            <a:r>
              <a:rPr lang="en-US" sz="1100" baseline="0" dirty="0" smtClean="0">
                <a:effectLst/>
                <a:latin typeface="Arial" panose="020B0604020202020204" pitchFamily="34" charset="0"/>
                <a:cs typeface="Arial" panose="020B0604020202020204" pitchFamily="34" charset="0"/>
              </a:rPr>
              <a:t> these codes to help track and trend care delivery needs for patients with similar conditions, such as Agent Orange, Traumatic Brain Injury, and Spinal Cord Injury.</a:t>
            </a:r>
            <a:endParaRPr lang="en-US" sz="1100" dirty="0" smtClean="0">
              <a:effectLst/>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8</a:t>
            </a:fld>
            <a:endParaRPr lang="en-US" dirty="0"/>
          </a:p>
        </p:txBody>
      </p:sp>
    </p:spTree>
    <p:extLst>
      <p:ext uri="{BB962C8B-B14F-4D97-AF65-F5344CB8AC3E}">
        <p14:creationId xmlns:p14="http://schemas.microsoft.com/office/powerpoint/2010/main" val="6722233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In addition to all the training that is available, there are two Literature e-Alerts.  These Literature e-Alerts are prepared by VA Central Office Library staff.  The first one is a recurring MEDLINE literature search on ICD-10 implementation and the second Literature e-Alert follows IT news, including ICD-10. </a:t>
            </a:r>
          </a:p>
          <a:p>
            <a:endParaRPr lang="en-US" sz="110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If you download the presentation, you’ll find the link </a:t>
            </a:r>
            <a:r>
              <a:rPr lang="en-US" sz="1100" dirty="0" smtClean="0">
                <a:latin typeface="Arial" panose="020B0604020202020204" pitchFamily="34" charset="0"/>
                <a:cs typeface="Arial" panose="020B0604020202020204" pitchFamily="34" charset="0"/>
              </a:rPr>
              <a:t>for subscribing to them. The link will take you to the VHA National Desktop Library Literature e-Alerts page where you can sign up for the e-alerts.  </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Sign up at </a:t>
            </a:r>
            <a:r>
              <a:rPr lang="en-US" sz="1100" u="sng" dirty="0" smtClean="0">
                <a:latin typeface="Arial" panose="020B0604020202020204" pitchFamily="34" charset="0"/>
                <a:cs typeface="Arial" panose="020B0604020202020204" pitchFamily="34" charset="0"/>
                <a:hlinkClick r:id="rId3"/>
              </a:rPr>
              <a:t>http://www.va.gov/library/JournalAlert.asp</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CC458D6-6FF1-4110-80F7-0CCE48DD7EA7}" type="slidenum">
              <a:rPr lang="en-US" smtClean="0">
                <a:solidFill>
                  <a:prstClr val="black"/>
                </a:solidFill>
                <a:latin typeface="Calibri"/>
              </a:rPr>
              <a:pPr/>
              <a:t>80</a:t>
            </a:fld>
            <a:endParaRPr lang="en-US" dirty="0">
              <a:solidFill>
                <a:prstClr val="black"/>
              </a:solidFill>
              <a:latin typeface="Calibri"/>
            </a:endParaRPr>
          </a:p>
        </p:txBody>
      </p:sp>
    </p:spTree>
    <p:extLst>
      <p:ext uri="{BB962C8B-B14F-4D97-AF65-F5344CB8AC3E}">
        <p14:creationId xmlns:p14="http://schemas.microsoft.com/office/powerpoint/2010/main" val="37606500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baseline="0" dirty="0" smtClean="0">
                <a:latin typeface="Arial" panose="020B0604020202020204" pitchFamily="34" charset="0"/>
                <a:cs typeface="Arial" panose="020B0604020202020204" pitchFamily="34" charset="0"/>
              </a:rPr>
              <a:t>PAM:</a:t>
            </a:r>
          </a:p>
          <a:p>
            <a:endParaRPr lang="en-US" sz="1100" b="1" baseline="0" dirty="0" smtClean="0">
              <a:latin typeface="Arial" panose="020B0604020202020204" pitchFamily="34" charset="0"/>
              <a:cs typeface="Arial" panose="020B0604020202020204" pitchFamily="34" charset="0"/>
            </a:endParaRPr>
          </a:p>
          <a:p>
            <a:r>
              <a:rPr lang="en-US" sz="1100" b="0" baseline="0" dirty="0" smtClean="0">
                <a:latin typeface="Arial" panose="020B0604020202020204" pitchFamily="34" charset="0"/>
                <a:cs typeface="Arial" panose="020B0604020202020204" pitchFamily="34" charset="0"/>
              </a:rPr>
              <a:t>We’re often asked how facilities can prepare for ICD-10 implementation.  The best thing that you can to </a:t>
            </a:r>
            <a:r>
              <a:rPr lang="en-US" sz="1100" b="0" baseline="0" dirty="0" err="1" smtClean="0">
                <a:latin typeface="Arial" panose="020B0604020202020204" pitchFamily="34" charset="0"/>
                <a:cs typeface="Arial" panose="020B0604020202020204" pitchFamily="34" charset="0"/>
              </a:rPr>
              <a:t>to</a:t>
            </a:r>
            <a:r>
              <a:rPr lang="en-US" sz="1100" b="0" baseline="0" dirty="0" smtClean="0">
                <a:latin typeface="Arial" panose="020B0604020202020204" pitchFamily="34" charset="0"/>
                <a:cs typeface="Arial" panose="020B0604020202020204" pitchFamily="34" charset="0"/>
              </a:rPr>
              <a:t> help you prepare for ICD-10 implementation is to review the ICD-10 monthly site assessment to gauge what still needs to be done from an ICD-10 perspective.  One of the items that you should focus on are addressing any ICD-9 coding backlogs.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81</a:t>
            </a:fld>
            <a:endParaRPr lang="en-US" dirty="0"/>
          </a:p>
        </p:txBody>
      </p:sp>
    </p:spTree>
    <p:extLst>
      <p:ext uri="{BB962C8B-B14F-4D97-AF65-F5344CB8AC3E}">
        <p14:creationId xmlns:p14="http://schemas.microsoft.com/office/powerpoint/2010/main" val="8772421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b="0" dirty="0" smtClean="0">
              <a:latin typeface="Arial" panose="020B0604020202020204" pitchFamily="34" charset="0"/>
              <a:cs typeface="Arial" panose="020B0604020202020204" pitchFamily="34" charset="0"/>
            </a:endParaRPr>
          </a:p>
          <a:p>
            <a:r>
              <a:rPr lang="en-US" sz="1100" b="0" baseline="0" dirty="0" smtClean="0">
                <a:latin typeface="Arial" panose="020B0604020202020204" pitchFamily="34" charset="0"/>
                <a:cs typeface="Arial" panose="020B0604020202020204" pitchFamily="34" charset="0"/>
              </a:rPr>
              <a:t>Once </a:t>
            </a:r>
            <a:r>
              <a:rPr lang="en-US" sz="1100" b="0" baseline="0" dirty="0" smtClean="0">
                <a:latin typeface="Arial" panose="020B0604020202020204" pitchFamily="34" charset="0"/>
                <a:cs typeface="Arial" panose="020B0604020202020204" pitchFamily="34" charset="0"/>
              </a:rPr>
              <a:t>again, in the downloadable presentation, we’ve provided several references where you can find additional information available on ICD-10, including the HIM Intranet site, the ICD-10 Intranet site, the ICD-10 list </a:t>
            </a:r>
            <a:r>
              <a:rPr lang="en-US" sz="1100" b="0" baseline="0" dirty="0" err="1" smtClean="0">
                <a:latin typeface="Arial" panose="020B0604020202020204" pitchFamily="34" charset="0"/>
                <a:cs typeface="Arial" panose="020B0604020202020204" pitchFamily="34" charset="0"/>
              </a:rPr>
              <a:t>serv</a:t>
            </a:r>
            <a:r>
              <a:rPr lang="en-US" sz="1100" b="0" baseline="0" dirty="0" smtClean="0">
                <a:latin typeface="Arial" panose="020B0604020202020204" pitchFamily="34" charset="0"/>
                <a:cs typeface="Arial" panose="020B0604020202020204" pitchFamily="34" charset="0"/>
              </a:rPr>
              <a:t>, and links to CDC and CMS pages.  If you haven’t already, click on that green downloads icon now and download the PPT.</a:t>
            </a:r>
          </a:p>
          <a:p>
            <a:endParaRPr lang="en-US" sz="11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82</a:t>
            </a:fld>
            <a:endParaRPr lang="en-US" dirty="0"/>
          </a:p>
        </p:txBody>
      </p:sp>
    </p:spTree>
    <p:extLst>
      <p:ext uri="{BB962C8B-B14F-4D97-AF65-F5344CB8AC3E}">
        <p14:creationId xmlns:p14="http://schemas.microsoft.com/office/powerpoint/2010/main" val="10917803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PAM:</a:t>
            </a:r>
          </a:p>
          <a:p>
            <a:endParaRPr lang="en-US" sz="1100" b="1" dirty="0" smtClean="0">
              <a:latin typeface="Arial" panose="020B0604020202020204" pitchFamily="34" charset="0"/>
              <a:cs typeface="Arial" panose="020B0604020202020204" pitchFamily="34" charset="0"/>
            </a:endParaRPr>
          </a:p>
          <a:p>
            <a:pPr defTabSz="939363">
              <a:defRPr/>
            </a:pPr>
            <a:r>
              <a:rPr lang="en-US" sz="1100" baseline="0" dirty="0" smtClean="0">
                <a:latin typeface="Arial" panose="020B0604020202020204" pitchFamily="34" charset="0"/>
                <a:cs typeface="Arial" panose="020B0604020202020204" pitchFamily="34" charset="0"/>
              </a:rPr>
              <a:t>Well, we have made it through the nuts and bolts of ICD-10 coding. </a:t>
            </a:r>
            <a:r>
              <a:rPr lang="en-US" sz="1100" b="1" baseline="0" dirty="0" smtClean="0">
                <a:latin typeface="Arial" panose="020B0604020202020204" pitchFamily="34" charset="0"/>
                <a:cs typeface="Arial" panose="020B0604020202020204" pitchFamily="34" charset="0"/>
              </a:rPr>
              <a:t>Hopefully we’ve help you put some of the pieces together</a:t>
            </a:r>
            <a:r>
              <a:rPr lang="en-US" sz="1100" baseline="0" dirty="0" smtClean="0">
                <a:latin typeface="Arial" panose="020B0604020202020204" pitchFamily="34" charset="0"/>
                <a:cs typeface="Arial" panose="020B0604020202020204" pitchFamily="34" charset="0"/>
              </a:rPr>
              <a:t>.  I know that there was a lot of material to cover, and we want to thank you for joining us today. We tried to highlight specific content and emphasize where the similarities and differences exist.  </a:t>
            </a:r>
          </a:p>
          <a:p>
            <a:pPr defTabSz="939363">
              <a:defRPr/>
            </a:pPr>
            <a:endParaRPr lang="en-US" sz="1100" baseline="0" dirty="0" smtClean="0">
              <a:latin typeface="Arial" panose="020B0604020202020204" pitchFamily="34" charset="0"/>
              <a:cs typeface="Arial" panose="020B0604020202020204" pitchFamily="34" charset="0"/>
            </a:endParaRPr>
          </a:p>
          <a:p>
            <a:pPr defTabSz="939363">
              <a:defRPr/>
            </a:pPr>
            <a:r>
              <a:rPr lang="en-US" sz="1100" baseline="0" dirty="0" smtClean="0">
                <a:latin typeface="Arial" panose="020B0604020202020204" pitchFamily="34" charset="0"/>
                <a:cs typeface="Arial" panose="020B0604020202020204" pitchFamily="34" charset="0"/>
              </a:rPr>
              <a:t>Remember, as long as you know the basic coding conventions and guidelines, you will be successful in ICD-10 coding.  There are a lot of resources available where you can learn more about ICD-10.  </a:t>
            </a:r>
          </a:p>
          <a:p>
            <a:endParaRPr lang="en-US" sz="1100" baseline="0" dirty="0" smtClean="0">
              <a:latin typeface="Arial" panose="020B0604020202020204" pitchFamily="34" charset="0"/>
              <a:cs typeface="Arial" panose="020B0604020202020204" pitchFamily="34" charset="0"/>
            </a:endParaRPr>
          </a:p>
          <a:p>
            <a:r>
              <a:rPr lang="en-US" sz="1100" baseline="0" dirty="0" smtClean="0">
                <a:latin typeface="Arial" panose="020B0604020202020204" pitchFamily="34" charset="0"/>
                <a:cs typeface="Arial" panose="020B0604020202020204" pitchFamily="34" charset="0"/>
              </a:rPr>
              <a:t>One final reminder, if you haven’t submitted your questions yet, there is still time to do so by clicking on the orange “Ask The Presenter” icon.  We’re going to show a brief announcement and be right back to answer your questions.</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83</a:t>
            </a:fld>
            <a:endParaRPr lang="en-US" dirty="0"/>
          </a:p>
        </p:txBody>
      </p:sp>
    </p:spTree>
    <p:extLst>
      <p:ext uri="{BB962C8B-B14F-4D97-AF65-F5344CB8AC3E}">
        <p14:creationId xmlns:p14="http://schemas.microsoft.com/office/powerpoint/2010/main" val="38200393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046020-9705-4423-A7B4-06D8070052F6}" type="slidenum">
              <a:rPr lang="en-US" smtClean="0"/>
              <a:pPr>
                <a:defRPr/>
              </a:pPr>
              <a:t>84</a:t>
            </a:fld>
            <a:endParaRPr lang="en-US" dirty="0"/>
          </a:p>
        </p:txBody>
      </p:sp>
    </p:spTree>
    <p:extLst>
      <p:ext uri="{BB962C8B-B14F-4D97-AF65-F5344CB8AC3E}">
        <p14:creationId xmlns:p14="http://schemas.microsoft.com/office/powerpoint/2010/main" val="2539847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sz="1100" b="1" dirty="0" smtClean="0">
                <a:latin typeface="Arial" panose="020B0604020202020204" pitchFamily="34" charset="0"/>
                <a:cs typeface="Arial" panose="020B0604020202020204" pitchFamily="34" charset="0"/>
              </a:rPr>
              <a:t>Shelley:</a:t>
            </a:r>
          </a:p>
          <a:p>
            <a:endParaRPr lang="en-US" sz="1100" b="1"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Pam</a:t>
            </a:r>
            <a:r>
              <a:rPr lang="en-US" sz="1100" baseline="0" dirty="0" smtClean="0">
                <a:latin typeface="Arial" panose="020B0604020202020204" pitchFamily="34" charset="0"/>
                <a:cs typeface="Arial" panose="020B0604020202020204" pitchFamily="34" charset="0"/>
              </a:rPr>
              <a:t>, before we move on to the coding basics, let’s take a look at the poll results.  I asked what your current position is at the VA?</a:t>
            </a:r>
          </a:p>
          <a:p>
            <a:r>
              <a:rPr lang="en-US" sz="1100" dirty="0" smtClean="0">
                <a:latin typeface="Arial" panose="020B0604020202020204" pitchFamily="34" charset="0"/>
                <a:cs typeface="Arial" panose="020B0604020202020204" pitchFamily="34" charset="0"/>
              </a:rPr>
              <a:t>  </a:t>
            </a:r>
          </a:p>
          <a:p>
            <a:pPr marL="1350334" lvl="2" indent="-528392">
              <a:buFont typeface="+mj-lt"/>
              <a:buAutoNum type="alphaUcPeriod"/>
            </a:pPr>
            <a:r>
              <a:rPr lang="en-US" sz="1100" dirty="0" smtClean="0">
                <a:latin typeface="Arial" panose="020B0604020202020204" pitchFamily="34" charset="0"/>
                <a:cs typeface="Arial" panose="020B0604020202020204" pitchFamily="34" charset="0"/>
              </a:rPr>
              <a:t>Doctor/Surgeon/Resident</a:t>
            </a:r>
          </a:p>
          <a:p>
            <a:pPr marL="1350334" lvl="2" indent="-528392">
              <a:buFont typeface="+mj-lt"/>
              <a:buAutoNum type="alphaUcPeriod"/>
            </a:pPr>
            <a:r>
              <a:rPr lang="en-US" sz="1100" dirty="0" smtClean="0">
                <a:latin typeface="Arial" panose="020B0604020202020204" pitchFamily="34" charset="0"/>
                <a:cs typeface="Arial" panose="020B0604020202020204" pitchFamily="34" charset="0"/>
              </a:rPr>
              <a:t>Data/Research Analyst</a:t>
            </a:r>
          </a:p>
          <a:p>
            <a:pPr marL="1350334" lvl="2" indent="-528392">
              <a:buFont typeface="+mj-lt"/>
              <a:buAutoNum type="alphaUcPeriod"/>
            </a:pPr>
            <a:r>
              <a:rPr lang="en-US" sz="1100" dirty="0" smtClean="0">
                <a:latin typeface="Arial" panose="020B0604020202020204" pitchFamily="34" charset="0"/>
                <a:cs typeface="Arial" panose="020B0604020202020204" pitchFamily="34" charset="0"/>
              </a:rPr>
              <a:t>Administrative (Supervisor/clinic clerk/Administrative Officer)</a:t>
            </a:r>
          </a:p>
          <a:p>
            <a:pPr marL="1350334" lvl="2" indent="-528392">
              <a:buFont typeface="+mj-lt"/>
              <a:buAutoNum type="alphaUcPeriod"/>
            </a:pPr>
            <a:r>
              <a:rPr lang="en-US" sz="1100" dirty="0" smtClean="0">
                <a:latin typeface="Arial" panose="020B0604020202020204" pitchFamily="34" charset="0"/>
                <a:cs typeface="Arial" panose="020B0604020202020204" pitchFamily="34" charset="0"/>
              </a:rPr>
              <a:t>Coder</a:t>
            </a:r>
          </a:p>
          <a:p>
            <a:pPr marL="1350334" lvl="2" indent="-528392">
              <a:buFont typeface="+mj-lt"/>
              <a:buAutoNum type="alphaUcPeriod"/>
            </a:pPr>
            <a:r>
              <a:rPr lang="en-US" sz="1100" dirty="0" smtClean="0">
                <a:latin typeface="Arial" panose="020B0604020202020204" pitchFamily="34" charset="0"/>
                <a:cs typeface="Arial" panose="020B0604020202020204" pitchFamily="34" charset="0"/>
              </a:rPr>
              <a:t>Revenue/CPAC Staff</a:t>
            </a:r>
          </a:p>
          <a:p>
            <a:pPr marL="1350334" lvl="2" indent="-528392">
              <a:buFont typeface="+mj-lt"/>
              <a:buAutoNum type="alphaUcPeriod"/>
            </a:pPr>
            <a:r>
              <a:rPr lang="en-US" sz="1100" dirty="0" smtClean="0">
                <a:latin typeface="Arial" panose="020B0604020202020204" pitchFamily="34" charset="0"/>
                <a:cs typeface="Arial" panose="020B0604020202020204" pitchFamily="34" charset="0"/>
              </a:rPr>
              <a:t>Other</a:t>
            </a:r>
          </a:p>
          <a:p>
            <a:pPr marL="821943" lvl="2"/>
            <a:endParaRPr lang="en-US" sz="1100" dirty="0" smtClean="0">
              <a:latin typeface="Arial" panose="020B0604020202020204" pitchFamily="34" charset="0"/>
              <a:cs typeface="Arial" panose="020B0604020202020204" pitchFamily="34" charset="0"/>
            </a:endParaRPr>
          </a:p>
          <a:p>
            <a:pPr indent="-117420"/>
            <a:r>
              <a:rPr lang="en-US" sz="1100" dirty="0" smtClean="0">
                <a:latin typeface="Arial" panose="020B0604020202020204" pitchFamily="34" charset="0"/>
                <a:cs typeface="Arial" panose="020B0604020202020204" pitchFamily="34" charset="0"/>
              </a:rPr>
              <a:t>It looks like the majority of people are …… but it looks like we have a pretty good representation from each group.</a:t>
            </a:r>
          </a:p>
          <a:p>
            <a:pPr indent="-117420"/>
            <a:r>
              <a:rPr lang="en-US" sz="1100" dirty="0" smtClean="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9</a:t>
            </a:fld>
            <a:endParaRPr lang="en-US" dirty="0"/>
          </a:p>
        </p:txBody>
      </p:sp>
    </p:spTree>
    <p:extLst>
      <p:ext uri="{BB962C8B-B14F-4D97-AF65-F5344CB8AC3E}">
        <p14:creationId xmlns:p14="http://schemas.microsoft.com/office/powerpoint/2010/main" val="50855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solidFill>
                  <a:prstClr val="black">
                    <a:tint val="75000"/>
                  </a:prstClr>
                </a:solidFill>
              </a:rPr>
              <a:pPr/>
              <a:t>7/23/2014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5736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solidFill>
                  <a:prstClr val="black">
                    <a:tint val="75000"/>
                  </a:prstClr>
                </a:solidFill>
              </a:rPr>
              <a:pPr/>
              <a:t>7/23/2014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5039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solidFill>
                  <a:prstClr val="black">
                    <a:tint val="75000"/>
                  </a:prstClr>
                </a:solidFill>
              </a:rPr>
              <a:pPr/>
              <a:t>7/23/2014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774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fontAlgn="base">
              <a:spcBef>
                <a:spcPct val="0"/>
              </a:spcBef>
              <a:spcAft>
                <a:spcPct val="0"/>
              </a:spcAft>
              <a:defRPr/>
            </a:pPr>
            <a:fld id="{DDC6D5A8-685C-49D7-8119-935FCDFFC77B}"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
        <p:nvSpPr>
          <p:cNvPr id="4" name="Content Placeholder 2"/>
          <p:cNvSpPr>
            <a:spLocks noGrp="1"/>
          </p:cNvSpPr>
          <p:nvPr>
            <p:ph idx="1"/>
          </p:nvPr>
        </p:nvSpPr>
        <p:spPr>
          <a:xfrm>
            <a:off x="406400" y="1981200"/>
            <a:ext cx="11480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0577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fontAlgn="base">
              <a:spcBef>
                <a:spcPct val="0"/>
              </a:spcBef>
              <a:spcAft>
                <a:spcPct val="0"/>
              </a:spcAft>
              <a:defRPr/>
            </a:pPr>
            <a:fld id="{DDC6D5A8-685C-49D7-8119-935FCDFFC77B}"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
        <p:nvSpPr>
          <p:cNvPr id="4" name="Content Placeholder 2"/>
          <p:cNvSpPr>
            <a:spLocks noGrp="1"/>
          </p:cNvSpPr>
          <p:nvPr>
            <p:ph idx="1"/>
          </p:nvPr>
        </p:nvSpPr>
        <p:spPr>
          <a:xfrm>
            <a:off x="406400" y="1981200"/>
            <a:ext cx="11480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660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fontAlgn="base">
              <a:spcBef>
                <a:spcPct val="0"/>
              </a:spcBef>
              <a:spcAft>
                <a:spcPct val="0"/>
              </a:spcAft>
              <a:defRPr/>
            </a:pPr>
            <a:fld id="{DDC6D5A8-685C-49D7-8119-935FCDFFC77B}"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
        <p:nvSpPr>
          <p:cNvPr id="4" name="Content Placeholder 2"/>
          <p:cNvSpPr>
            <a:spLocks noGrp="1"/>
          </p:cNvSpPr>
          <p:nvPr>
            <p:ph idx="1"/>
          </p:nvPr>
        </p:nvSpPr>
        <p:spPr>
          <a:xfrm>
            <a:off x="406400" y="1981200"/>
            <a:ext cx="11480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754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fontAlgn="base">
              <a:spcBef>
                <a:spcPct val="0"/>
              </a:spcBef>
              <a:spcAft>
                <a:spcPct val="0"/>
              </a:spcAft>
              <a:defRPr/>
            </a:pPr>
            <a:fld id="{DDC6D5A8-685C-49D7-8119-935FCDFFC77B}"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
        <p:nvSpPr>
          <p:cNvPr id="4" name="Content Placeholder 2"/>
          <p:cNvSpPr>
            <a:spLocks noGrp="1"/>
          </p:cNvSpPr>
          <p:nvPr>
            <p:ph idx="1"/>
          </p:nvPr>
        </p:nvSpPr>
        <p:spPr>
          <a:xfrm>
            <a:off x="406400" y="1981200"/>
            <a:ext cx="11480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8129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solidFill>
                  <a:prstClr val="black">
                    <a:tint val="75000"/>
                  </a:prstClr>
                </a:solidFill>
              </a:rPr>
              <a:pPr/>
              <a:t>7/23/2014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710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solidFill>
                  <a:prstClr val="black">
                    <a:tint val="75000"/>
                  </a:prstClr>
                </a:solidFill>
              </a:rPr>
              <a:pPr/>
              <a:t>7/23/2014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050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832E65-DD5B-4179-8B3B-4F66AF272951}" type="datetimeFigureOut">
              <a:rPr lang="en-US" smtClean="0">
                <a:solidFill>
                  <a:prstClr val="black">
                    <a:tint val="75000"/>
                  </a:prstClr>
                </a:solidFill>
              </a:rPr>
              <a:pPr/>
              <a:t>7/23/2014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993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832E65-DD5B-4179-8B3B-4F66AF272951}" type="datetimeFigureOut">
              <a:rPr lang="en-US" smtClean="0">
                <a:solidFill>
                  <a:prstClr val="black">
                    <a:tint val="75000"/>
                  </a:prstClr>
                </a:solidFill>
              </a:rPr>
              <a:pPr/>
              <a:t>7/23/2014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102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832E65-DD5B-4179-8B3B-4F66AF272951}" type="datetimeFigureOut">
              <a:rPr lang="en-US" smtClean="0">
                <a:solidFill>
                  <a:prstClr val="black">
                    <a:tint val="75000"/>
                  </a:prstClr>
                </a:solidFill>
              </a:rPr>
              <a:pPr/>
              <a:t>7/23/2014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369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32E65-DD5B-4179-8B3B-4F66AF272951}" type="datetimeFigureOut">
              <a:rPr lang="en-US" smtClean="0">
                <a:solidFill>
                  <a:prstClr val="black">
                    <a:tint val="75000"/>
                  </a:prstClr>
                </a:solidFill>
              </a:rPr>
              <a:pPr/>
              <a:t>7/23/2014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8538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solidFill>
                  <a:prstClr val="black">
                    <a:tint val="75000"/>
                  </a:prstClr>
                </a:solidFill>
              </a:rPr>
              <a:pPr/>
              <a:t>7/23/2014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728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solidFill>
                  <a:prstClr val="black">
                    <a:tint val="75000"/>
                  </a:prstClr>
                </a:solidFill>
              </a:rPr>
              <a:pPr/>
              <a:t>7/23/2014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D13D47-5C97-42FD-9056-81B5188DCA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8092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3832E65-DD5B-4179-8B3B-4F66AF272951}" type="datetimeFigureOut">
              <a:rPr lang="en-US" smtClean="0">
                <a:solidFill>
                  <a:prstClr val="black">
                    <a:tint val="75000"/>
                  </a:prstClr>
                </a:solidFill>
                <a:latin typeface="Calibri"/>
              </a:rPr>
              <a:pPr fontAlgn="auto">
                <a:spcBef>
                  <a:spcPts val="0"/>
                </a:spcBef>
                <a:spcAft>
                  <a:spcPts val="0"/>
                </a:spcAft>
              </a:pPr>
              <a:t>7/23/2014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5D13D47-5C97-42FD-9056-81B5188DCAEE}"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16187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697"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2.jpeg"/><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84.xml.rels><?xml version="1.0" encoding="UTF-8" standalone="yes"?>
<Relationships xmlns="http://schemas.openxmlformats.org/package/2006/relationships"><Relationship Id="rId3" Type="http://schemas.openxmlformats.org/officeDocument/2006/relationships/hyperlink" Target="http://vaww.vhaco.va.gov/him/icd10.html"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hyperlink" Target="http://vaww.listserv.va.gov/scripts/wa.exe?SUBED1=ICD-10_STAKEHOLDERS-L&amp;A=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uts and bolts"/>
          <p:cNvPicPr>
            <a:picLocks noChangeAspect="1"/>
          </p:cNvPicPr>
          <p:nvPr/>
        </p:nvPicPr>
        <p:blipFill rotWithShape="1">
          <a:blip r:embed="rId3" cstate="print">
            <a:extLst>
              <a:ext uri="{28A0092B-C50C-407E-A947-70E740481C1C}">
                <a14:useLocalDpi xmlns:a14="http://schemas.microsoft.com/office/drawing/2010/main" val="0"/>
              </a:ext>
            </a:extLst>
          </a:blip>
          <a:srcRect t="3999" r="11724" b="16085"/>
          <a:stretch/>
        </p:blipFill>
        <p:spPr>
          <a:xfrm flipH="1">
            <a:off x="-8238" y="0"/>
            <a:ext cx="10295238" cy="6858000"/>
          </a:xfrm>
          <a:prstGeom prst="rect">
            <a:avLst/>
          </a:prstGeom>
        </p:spPr>
      </p:pic>
      <p:sp>
        <p:nvSpPr>
          <p:cNvPr id="5122" name="Title 1"/>
          <p:cNvSpPr>
            <a:spLocks noGrp="1"/>
          </p:cNvSpPr>
          <p:nvPr>
            <p:ph type="ctrTitle"/>
          </p:nvPr>
        </p:nvSpPr>
        <p:spPr>
          <a:xfrm>
            <a:off x="1143000" y="-38100"/>
            <a:ext cx="10591800" cy="1267881"/>
          </a:xfrm>
        </p:spPr>
        <p:txBody>
          <a:bodyPr>
            <a:noAutofit/>
          </a:bodyPr>
          <a:lstStyle/>
          <a:p>
            <a:pPr eaLnBrk="1" hangingPunct="1"/>
            <a:r>
              <a:rPr lang="en-US" sz="8000" b="1" dirty="0">
                <a:latin typeface="Calibri" pitchFamily="34" charset="0"/>
                <a:ea typeface="Calibri" pitchFamily="34" charset="0"/>
                <a:cs typeface="Calibri" pitchFamily="34" charset="0"/>
              </a:rPr>
              <a:t>Nuts and Bolts of </a:t>
            </a:r>
            <a:r>
              <a:rPr lang="en-US" sz="8000" b="1" dirty="0" smtClean="0">
                <a:latin typeface="Calibri" pitchFamily="34" charset="0"/>
                <a:ea typeface="Calibri" pitchFamily="34" charset="0"/>
                <a:cs typeface="Calibri" pitchFamily="34" charset="0"/>
              </a:rPr>
              <a:t>ICD-10</a:t>
            </a:r>
            <a:endParaRPr lang="en-US" sz="8000" b="1" dirty="0">
              <a:latin typeface="Calibri" pitchFamily="34" charset="0"/>
              <a:ea typeface="Calibri" pitchFamily="34" charset="0"/>
              <a:cs typeface="Calibri" pitchFamily="34" charset="0"/>
            </a:endParaRPr>
          </a:p>
        </p:txBody>
      </p:sp>
      <p:sp>
        <p:nvSpPr>
          <p:cNvPr id="3" name="Rectangle 2" descr="for the Non-Coder&#10;"/>
          <p:cNvSpPr/>
          <p:nvPr/>
        </p:nvSpPr>
        <p:spPr>
          <a:xfrm>
            <a:off x="6099591" y="1016254"/>
            <a:ext cx="5523820" cy="954107"/>
          </a:xfrm>
          <a:prstGeom prst="rect">
            <a:avLst/>
          </a:prstGeom>
        </p:spPr>
        <p:txBody>
          <a:bodyPr wrap="none">
            <a:spAutoFit/>
          </a:bodyPr>
          <a:lstStyle/>
          <a:p>
            <a:r>
              <a:rPr lang="en-US" sz="5600" b="1" i="1" dirty="0">
                <a:solidFill>
                  <a:prstClr val="black"/>
                </a:solidFill>
                <a:ea typeface="Calibri" pitchFamily="34" charset="0"/>
                <a:cs typeface="Calibri" pitchFamily="34" charset="0"/>
              </a:rPr>
              <a:t>for the Non-Coder</a:t>
            </a:r>
            <a:endParaRPr lang="en-US" i="1" dirty="0"/>
          </a:p>
        </p:txBody>
      </p:sp>
      <p:sp>
        <p:nvSpPr>
          <p:cNvPr id="5123" name="Subtitle 2"/>
          <p:cNvSpPr>
            <a:spLocks noGrp="1"/>
          </p:cNvSpPr>
          <p:nvPr>
            <p:ph type="subTitle" idx="1"/>
          </p:nvPr>
        </p:nvSpPr>
        <p:spPr>
          <a:xfrm>
            <a:off x="5562601" y="2254244"/>
            <a:ext cx="6490391" cy="3608917"/>
          </a:xfrm>
          <a:solidFill>
            <a:schemeClr val="bg1"/>
          </a:solidFill>
          <a:ln>
            <a:noFill/>
          </a:ln>
        </p:spPr>
        <p:txBody>
          <a:bodyPr>
            <a:noAutofit/>
          </a:bodyPr>
          <a:lstStyle/>
          <a:p>
            <a:pPr>
              <a:spcBef>
                <a:spcPts val="0"/>
              </a:spcBef>
            </a:pPr>
            <a:r>
              <a:rPr lang="en-US" b="1" dirty="0">
                <a:solidFill>
                  <a:schemeClr val="bg1">
                    <a:lumMod val="65000"/>
                  </a:schemeClr>
                </a:solidFill>
                <a:cs typeface="Georgia" pitchFamily="18" charset="0"/>
              </a:rPr>
              <a:t>Pamela Heller, RHIA</a:t>
            </a:r>
          </a:p>
          <a:p>
            <a:pPr>
              <a:spcBef>
                <a:spcPts val="0"/>
              </a:spcBef>
            </a:pPr>
            <a:r>
              <a:rPr lang="en-US" sz="2800" dirty="0">
                <a:solidFill>
                  <a:schemeClr val="bg1">
                    <a:lumMod val="65000"/>
                  </a:schemeClr>
                </a:solidFill>
                <a:cs typeface="Georgia" pitchFamily="18" charset="0"/>
              </a:rPr>
              <a:t>Director, National Health </a:t>
            </a:r>
            <a:endParaRPr lang="en-US" sz="2800" dirty="0" smtClean="0">
              <a:solidFill>
                <a:schemeClr val="bg1">
                  <a:lumMod val="65000"/>
                </a:schemeClr>
              </a:solidFill>
              <a:cs typeface="Georgia" pitchFamily="18" charset="0"/>
            </a:endParaRPr>
          </a:p>
          <a:p>
            <a:pPr>
              <a:spcBef>
                <a:spcPts val="0"/>
              </a:spcBef>
            </a:pPr>
            <a:r>
              <a:rPr lang="en-US" sz="2800" dirty="0" smtClean="0">
                <a:solidFill>
                  <a:schemeClr val="bg1">
                    <a:lumMod val="65000"/>
                  </a:schemeClr>
                </a:solidFill>
                <a:cs typeface="Georgia" pitchFamily="18" charset="0"/>
              </a:rPr>
              <a:t>Information </a:t>
            </a:r>
            <a:r>
              <a:rPr lang="en-US" sz="2800" dirty="0">
                <a:solidFill>
                  <a:schemeClr val="bg1">
                    <a:lumMod val="65000"/>
                  </a:schemeClr>
                </a:solidFill>
                <a:cs typeface="Georgia" pitchFamily="18" charset="0"/>
              </a:rPr>
              <a:t>Management Program Office</a:t>
            </a:r>
          </a:p>
          <a:p>
            <a:pPr>
              <a:spcBef>
                <a:spcPts val="0"/>
              </a:spcBef>
            </a:pPr>
            <a:r>
              <a:rPr lang="en-US" sz="2800" i="1" dirty="0">
                <a:solidFill>
                  <a:schemeClr val="bg1">
                    <a:lumMod val="65000"/>
                  </a:schemeClr>
                </a:solidFill>
              </a:rPr>
              <a:t>AHIMA Approved ICD-10-CM/PCS Trainer</a:t>
            </a:r>
          </a:p>
          <a:p>
            <a:pPr>
              <a:spcBef>
                <a:spcPts val="0"/>
              </a:spcBef>
            </a:pPr>
            <a:endParaRPr lang="en-US" sz="2800" dirty="0">
              <a:solidFill>
                <a:schemeClr val="bg1">
                  <a:lumMod val="65000"/>
                </a:schemeClr>
              </a:solidFill>
              <a:cs typeface="Georgia" pitchFamily="18" charset="0"/>
            </a:endParaRPr>
          </a:p>
          <a:p>
            <a:pPr>
              <a:spcBef>
                <a:spcPts val="0"/>
              </a:spcBef>
            </a:pPr>
            <a:r>
              <a:rPr lang="en-US" b="1" dirty="0" smtClean="0">
                <a:solidFill>
                  <a:schemeClr val="bg1">
                    <a:lumMod val="65000"/>
                  </a:schemeClr>
                </a:solidFill>
                <a:cs typeface="Georgia" pitchFamily="18" charset="0"/>
              </a:rPr>
              <a:t>Shelley Weems, MSHI, RHIA, CCS</a:t>
            </a:r>
            <a:endParaRPr lang="en-US" b="1" dirty="0">
              <a:solidFill>
                <a:schemeClr val="bg1">
                  <a:lumMod val="65000"/>
                </a:schemeClr>
              </a:solidFill>
              <a:cs typeface="Georgia" pitchFamily="18" charset="0"/>
            </a:endParaRPr>
          </a:p>
          <a:p>
            <a:pPr>
              <a:spcBef>
                <a:spcPts val="0"/>
              </a:spcBef>
            </a:pPr>
            <a:r>
              <a:rPr lang="en-US" sz="2800" dirty="0">
                <a:solidFill>
                  <a:schemeClr val="bg1">
                    <a:lumMod val="65000"/>
                  </a:schemeClr>
                </a:solidFill>
                <a:cs typeface="Georgia" pitchFamily="18" charset="0"/>
              </a:rPr>
              <a:t>Health Information Management Specialist</a:t>
            </a:r>
          </a:p>
          <a:p>
            <a:pPr>
              <a:spcBef>
                <a:spcPts val="0"/>
              </a:spcBef>
            </a:pPr>
            <a:r>
              <a:rPr lang="en-US" sz="2800" i="1" dirty="0">
                <a:solidFill>
                  <a:schemeClr val="bg1">
                    <a:lumMod val="65000"/>
                  </a:schemeClr>
                </a:solidFill>
              </a:rPr>
              <a:t>AHIMA Approved ICD-10-CM/PCS Trainer</a:t>
            </a:r>
            <a:endParaRPr lang="en-US" sz="2800" dirty="0">
              <a:solidFill>
                <a:schemeClr val="bg1">
                  <a:lumMod val="65000"/>
                </a:schemeClr>
              </a:solidFill>
              <a:cs typeface="Georgia" pitchFamily="18" charset="0"/>
            </a:endParaRPr>
          </a:p>
          <a:p>
            <a:pPr eaLnBrk="1" hangingPunct="1"/>
            <a:endParaRPr lang="en-US" sz="2800" dirty="0">
              <a:solidFill>
                <a:schemeClr val="bg1">
                  <a:lumMod val="65000"/>
                </a:schemeClr>
              </a:solidFill>
              <a:cs typeface="Georg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148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7" name="Content Placeholder 4"/>
          <p:cNvSpPr txBox="1">
            <a:spLocks/>
          </p:cNvSpPr>
          <p:nvPr/>
        </p:nvSpPr>
        <p:spPr>
          <a:xfrm>
            <a:off x="609600" y="1600202"/>
            <a:ext cx="5257800" cy="5029199"/>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4000" dirty="0" smtClean="0"/>
              <a:t>What is your current position?</a:t>
            </a:r>
          </a:p>
          <a:p>
            <a:pPr marL="0" indent="0" fontAlgn="auto">
              <a:spcAft>
                <a:spcPts val="0"/>
              </a:spcAft>
              <a:buFont typeface="Arial" pitchFamily="34" charset="0"/>
              <a:buNone/>
            </a:pPr>
            <a:endParaRPr lang="en-US" sz="1800" dirty="0" smtClean="0"/>
          </a:p>
          <a:p>
            <a:pPr marL="514350" lvl="2" indent="-514350" fontAlgn="auto">
              <a:spcAft>
                <a:spcPts val="0"/>
              </a:spcAft>
              <a:buFont typeface="+mj-lt"/>
              <a:buAutoNum type="alphaUcPeriod"/>
            </a:pPr>
            <a:r>
              <a:rPr lang="en-US" sz="3600" dirty="0" smtClean="0"/>
              <a:t>Doctor/Surgeon/Resident</a:t>
            </a:r>
          </a:p>
          <a:p>
            <a:pPr marL="514350" lvl="2" indent="-514350" fontAlgn="auto">
              <a:spcAft>
                <a:spcPts val="0"/>
              </a:spcAft>
              <a:buFont typeface="+mj-lt"/>
              <a:buAutoNum type="alphaUcPeriod"/>
            </a:pPr>
            <a:r>
              <a:rPr lang="en-US" sz="3600" dirty="0" smtClean="0"/>
              <a:t>Data/Research Analyst</a:t>
            </a:r>
          </a:p>
          <a:p>
            <a:pPr marL="514350" lvl="2" indent="-514350" fontAlgn="auto">
              <a:spcAft>
                <a:spcPts val="0"/>
              </a:spcAft>
              <a:buFont typeface="+mj-lt"/>
              <a:buAutoNum type="alphaUcPeriod"/>
            </a:pPr>
            <a:r>
              <a:rPr lang="en-US" sz="3600" dirty="0" smtClean="0"/>
              <a:t>Administrative (Supervisor/clinic clerk/Administrative Officer/Fee Basis/Registration)</a:t>
            </a:r>
          </a:p>
          <a:p>
            <a:pPr marL="514350" lvl="2" indent="-514350" fontAlgn="auto">
              <a:spcAft>
                <a:spcPts val="0"/>
              </a:spcAft>
              <a:buFont typeface="+mj-lt"/>
              <a:buAutoNum type="alphaUcPeriod"/>
            </a:pPr>
            <a:r>
              <a:rPr lang="en-US" sz="3600" dirty="0" smtClean="0"/>
              <a:t>Coder</a:t>
            </a:r>
          </a:p>
          <a:p>
            <a:pPr marL="514350" lvl="2" indent="-514350" fontAlgn="auto">
              <a:spcAft>
                <a:spcPts val="0"/>
              </a:spcAft>
              <a:buFont typeface="+mj-lt"/>
              <a:buAutoNum type="alphaUcPeriod"/>
            </a:pPr>
            <a:r>
              <a:rPr lang="en-US" sz="3600" dirty="0" smtClean="0"/>
              <a:t>Revenue/CPAC Staff</a:t>
            </a:r>
          </a:p>
          <a:p>
            <a:pPr marL="514350" lvl="2" indent="-514350" fontAlgn="auto">
              <a:spcAft>
                <a:spcPts val="0"/>
              </a:spcAft>
              <a:buFont typeface="+mj-lt"/>
              <a:buAutoNum type="alphaUcPeriod"/>
            </a:pPr>
            <a:r>
              <a:rPr lang="en-US" sz="3600" dirty="0" smtClean="0"/>
              <a:t>Other</a:t>
            </a:r>
            <a:endParaRPr lang="en-US" sz="3600" dirty="0"/>
          </a:p>
        </p:txBody>
      </p:sp>
    </p:spTree>
    <p:extLst>
      <p:ext uri="{BB962C8B-B14F-4D97-AF65-F5344CB8AC3E}">
        <p14:creationId xmlns:p14="http://schemas.microsoft.com/office/powerpoint/2010/main" val="538118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asic Steps of Coding"/>
          <p:cNvSpPr>
            <a:spLocks noGrp="1"/>
          </p:cNvSpPr>
          <p:nvPr>
            <p:ph type="title"/>
          </p:nvPr>
        </p:nvSpPr>
        <p:spPr>
          <a:xfrm>
            <a:off x="5029200" y="1676400"/>
            <a:ext cx="2057400" cy="1828800"/>
          </a:xfrm>
        </p:spPr>
        <p:txBody>
          <a:bodyPr>
            <a:noAutofit/>
          </a:bodyPr>
          <a:lstStyle/>
          <a:p>
            <a:r>
              <a:rPr lang="en-US" sz="4200" b="1" dirty="0" smtClean="0"/>
              <a:t>Basic Steps of Coding</a:t>
            </a:r>
            <a:endParaRPr lang="en-US" sz="4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51450632"/>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7901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people shaking han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352"/>
            <a:ext cx="12192000" cy="7156704"/>
          </a:xfrm>
          <a:prstGeom prst="rect">
            <a:avLst/>
          </a:prstGeom>
        </p:spPr>
      </p:pic>
      <p:sp>
        <p:nvSpPr>
          <p:cNvPr id="6" name="Rectangle 5" descr="&quot;&quot;"/>
          <p:cNvSpPr/>
          <p:nvPr/>
        </p:nvSpPr>
        <p:spPr>
          <a:xfrm>
            <a:off x="-8910" y="56000"/>
            <a:ext cx="1220091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descr="&quot;"/>
          <p:cNvSpPr txBox="1"/>
          <p:nvPr/>
        </p:nvSpPr>
        <p:spPr>
          <a:xfrm>
            <a:off x="1533526" y="188553"/>
            <a:ext cx="1066801" cy="1569660"/>
          </a:xfrm>
          <a:prstGeom prst="rect">
            <a:avLst/>
          </a:prstGeom>
          <a:noFill/>
        </p:spPr>
        <p:txBody>
          <a:bodyPr wrap="square" rtlCol="0">
            <a:spAutoFit/>
          </a:bodyPr>
          <a:lstStyle/>
          <a:p>
            <a:r>
              <a:rPr lang="en-US" sz="9600" dirty="0" smtClean="0"/>
              <a:t>“</a:t>
            </a:r>
            <a:endParaRPr lang="en-US" sz="9600" dirty="0"/>
          </a:p>
        </p:txBody>
      </p:sp>
      <p:sp>
        <p:nvSpPr>
          <p:cNvPr id="4" name="TextBox 3" descr="Basic Steps of Coding"/>
          <p:cNvSpPr txBox="1"/>
          <p:nvPr/>
        </p:nvSpPr>
        <p:spPr>
          <a:xfrm>
            <a:off x="2209802" y="184807"/>
            <a:ext cx="9124951" cy="1754326"/>
          </a:xfrm>
          <a:prstGeom prst="rect">
            <a:avLst/>
          </a:prstGeom>
          <a:noFill/>
        </p:spPr>
        <p:txBody>
          <a:bodyPr wrap="square" rtlCol="0">
            <a:spAutoFit/>
          </a:bodyPr>
          <a:lstStyle/>
          <a:p>
            <a:r>
              <a:rPr lang="en-US" sz="4000" b="1" i="1" dirty="0" smtClean="0"/>
              <a:t>A  </a:t>
            </a:r>
            <a:r>
              <a:rPr lang="en-US" sz="10800" b="1" dirty="0" smtClean="0">
                <a:ln>
                  <a:solidFill>
                    <a:schemeClr val="tx1"/>
                  </a:solidFill>
                </a:ln>
              </a:rPr>
              <a:t>JOINT EFFORT</a:t>
            </a:r>
            <a:endParaRPr lang="en-US" sz="4000" b="1" i="1" dirty="0" smtClean="0"/>
          </a:p>
        </p:txBody>
      </p:sp>
      <p:sp>
        <p:nvSpPr>
          <p:cNvPr id="12" name="Rectangle 11" descr="between the&#10;"/>
          <p:cNvSpPr/>
          <p:nvPr/>
        </p:nvSpPr>
        <p:spPr>
          <a:xfrm>
            <a:off x="362566" y="2040118"/>
            <a:ext cx="2853345" cy="707886"/>
          </a:xfrm>
          <a:prstGeom prst="rect">
            <a:avLst/>
          </a:prstGeom>
        </p:spPr>
        <p:txBody>
          <a:bodyPr wrap="none">
            <a:spAutoFit/>
          </a:bodyPr>
          <a:lstStyle/>
          <a:p>
            <a:pPr lvl="0"/>
            <a:r>
              <a:rPr lang="en-US" sz="4000" b="1" i="1" dirty="0">
                <a:solidFill>
                  <a:prstClr val="black"/>
                </a:solidFill>
              </a:rPr>
              <a:t>between the</a:t>
            </a:r>
          </a:p>
        </p:txBody>
      </p:sp>
      <p:sp>
        <p:nvSpPr>
          <p:cNvPr id="3" name="Rectangle 2" descr="healthcare provider and&#10;"/>
          <p:cNvSpPr/>
          <p:nvPr/>
        </p:nvSpPr>
        <p:spPr>
          <a:xfrm>
            <a:off x="3254010" y="1758215"/>
            <a:ext cx="11334751" cy="1138773"/>
          </a:xfrm>
          <a:prstGeom prst="rect">
            <a:avLst/>
          </a:prstGeom>
        </p:spPr>
        <p:txBody>
          <a:bodyPr wrap="square">
            <a:spAutoFit/>
          </a:bodyPr>
          <a:lstStyle/>
          <a:p>
            <a:r>
              <a:rPr lang="en-US" sz="6800" b="1" i="1" dirty="0">
                <a:solidFill>
                  <a:srgbClr val="1F497D">
                    <a:lumMod val="60000"/>
                    <a:lumOff val="40000"/>
                  </a:srgbClr>
                </a:solidFill>
              </a:rPr>
              <a:t>healthcare provider</a:t>
            </a:r>
            <a:r>
              <a:rPr lang="en-US" sz="6800" b="1" i="1" dirty="0">
                <a:solidFill>
                  <a:prstClr val="black"/>
                </a:solidFill>
              </a:rPr>
              <a:t> </a:t>
            </a:r>
            <a:r>
              <a:rPr lang="en-US" sz="4000" b="1" i="1" dirty="0" smtClean="0">
                <a:solidFill>
                  <a:prstClr val="black"/>
                </a:solidFill>
              </a:rPr>
              <a:t>and</a:t>
            </a:r>
            <a:endParaRPr lang="en-US" dirty="0"/>
          </a:p>
        </p:txBody>
      </p:sp>
      <p:sp>
        <p:nvSpPr>
          <p:cNvPr id="5" name="Rectangle 4" descr="the coder &#10;"/>
          <p:cNvSpPr/>
          <p:nvPr/>
        </p:nvSpPr>
        <p:spPr>
          <a:xfrm>
            <a:off x="381001" y="2753740"/>
            <a:ext cx="3190875" cy="1138773"/>
          </a:xfrm>
          <a:prstGeom prst="rect">
            <a:avLst/>
          </a:prstGeom>
        </p:spPr>
        <p:txBody>
          <a:bodyPr wrap="square">
            <a:spAutoFit/>
          </a:bodyPr>
          <a:lstStyle/>
          <a:p>
            <a:r>
              <a:rPr lang="en-US" sz="4000" b="1" i="1" dirty="0" smtClean="0">
                <a:solidFill>
                  <a:prstClr val="black"/>
                </a:solidFill>
              </a:rPr>
              <a:t>the</a:t>
            </a:r>
            <a:r>
              <a:rPr lang="en-US" sz="6800" b="1" i="1" dirty="0" smtClean="0">
                <a:solidFill>
                  <a:srgbClr val="C00000"/>
                </a:solidFill>
              </a:rPr>
              <a:t> coder</a:t>
            </a:r>
            <a:r>
              <a:rPr lang="en-US" sz="6800" b="1" i="1" dirty="0" smtClean="0">
                <a:solidFill>
                  <a:srgbClr val="FF0000"/>
                </a:solidFill>
              </a:rPr>
              <a:t> </a:t>
            </a:r>
            <a:endParaRPr lang="en-US" sz="6800" b="1" i="1" dirty="0">
              <a:solidFill>
                <a:srgbClr val="FF0000"/>
              </a:solidFill>
            </a:endParaRPr>
          </a:p>
        </p:txBody>
      </p:sp>
      <p:sp>
        <p:nvSpPr>
          <p:cNvPr id="7" name="Rectangle 6" descr="is essential to achieve complete&#10;"/>
          <p:cNvSpPr/>
          <p:nvPr/>
        </p:nvSpPr>
        <p:spPr>
          <a:xfrm>
            <a:off x="3571875" y="3075057"/>
            <a:ext cx="11449051" cy="707886"/>
          </a:xfrm>
          <a:prstGeom prst="rect">
            <a:avLst/>
          </a:prstGeom>
        </p:spPr>
        <p:txBody>
          <a:bodyPr wrap="square">
            <a:spAutoFit/>
          </a:bodyPr>
          <a:lstStyle/>
          <a:p>
            <a:pPr lvl="0"/>
            <a:r>
              <a:rPr lang="en-US" sz="4000" b="1" i="1" dirty="0">
                <a:solidFill>
                  <a:prstClr val="black"/>
                </a:solidFill>
              </a:rPr>
              <a:t>is essential to achieve </a:t>
            </a:r>
            <a:r>
              <a:rPr lang="en-US" sz="4000" b="1" i="1" dirty="0" smtClean="0">
                <a:solidFill>
                  <a:prstClr val="black"/>
                </a:solidFill>
              </a:rPr>
              <a:t>complete</a:t>
            </a:r>
            <a:endParaRPr lang="en-US" sz="4000" dirty="0">
              <a:solidFill>
                <a:prstClr val="black"/>
              </a:solidFill>
            </a:endParaRPr>
          </a:p>
        </p:txBody>
      </p:sp>
      <p:sp>
        <p:nvSpPr>
          <p:cNvPr id="8" name="Rectangle 7" descr="and accurate documentation, code assignment, and&#10;"/>
          <p:cNvSpPr/>
          <p:nvPr/>
        </p:nvSpPr>
        <p:spPr>
          <a:xfrm>
            <a:off x="362565" y="4076819"/>
            <a:ext cx="11449051" cy="707886"/>
          </a:xfrm>
          <a:prstGeom prst="rect">
            <a:avLst/>
          </a:prstGeom>
        </p:spPr>
        <p:txBody>
          <a:bodyPr wrap="square">
            <a:spAutoFit/>
          </a:bodyPr>
          <a:lstStyle/>
          <a:p>
            <a:pPr lvl="0">
              <a:spcBef>
                <a:spcPts val="1500"/>
              </a:spcBef>
            </a:pPr>
            <a:r>
              <a:rPr lang="en-US" sz="4000" b="1" i="1" dirty="0">
                <a:solidFill>
                  <a:prstClr val="black"/>
                </a:solidFill>
              </a:rPr>
              <a:t>and </a:t>
            </a:r>
            <a:r>
              <a:rPr lang="en-US" sz="4000" b="1" i="1" dirty="0" smtClean="0">
                <a:solidFill>
                  <a:prstClr val="black"/>
                </a:solidFill>
              </a:rPr>
              <a:t>accurate documentation, code assignment, and</a:t>
            </a:r>
            <a:endParaRPr lang="en-US" sz="4000" dirty="0">
              <a:solidFill>
                <a:prstClr val="black"/>
              </a:solidFill>
            </a:endParaRPr>
          </a:p>
        </p:txBody>
      </p:sp>
      <p:sp>
        <p:nvSpPr>
          <p:cNvPr id="13" name="Rectangle 12" descr="reporting of diagnoses and procedures.&#10;"/>
          <p:cNvSpPr/>
          <p:nvPr/>
        </p:nvSpPr>
        <p:spPr>
          <a:xfrm>
            <a:off x="381002" y="5021537"/>
            <a:ext cx="8839199" cy="707886"/>
          </a:xfrm>
          <a:prstGeom prst="rect">
            <a:avLst/>
          </a:prstGeom>
        </p:spPr>
        <p:txBody>
          <a:bodyPr wrap="square">
            <a:spAutoFit/>
          </a:bodyPr>
          <a:lstStyle/>
          <a:p>
            <a:pPr lvl="0">
              <a:spcBef>
                <a:spcPts val="1500"/>
              </a:spcBef>
            </a:pPr>
            <a:r>
              <a:rPr lang="en-US" sz="4000" b="1" i="1" dirty="0">
                <a:solidFill>
                  <a:prstClr val="black"/>
                </a:solidFill>
              </a:rPr>
              <a:t>reporting of diagnoses and procedures.</a:t>
            </a:r>
            <a:endParaRPr lang="en-US" sz="4000" dirty="0">
              <a:solidFill>
                <a:prstClr val="black"/>
              </a:solidFill>
            </a:endParaRPr>
          </a:p>
        </p:txBody>
      </p:sp>
      <p:sp>
        <p:nvSpPr>
          <p:cNvPr id="9" name="TextBox 8" descr="&quot;"/>
          <p:cNvSpPr txBox="1"/>
          <p:nvPr/>
        </p:nvSpPr>
        <p:spPr>
          <a:xfrm rot="10800000">
            <a:off x="8370706" y="3999874"/>
            <a:ext cx="1101359" cy="1569660"/>
          </a:xfrm>
          <a:prstGeom prst="rect">
            <a:avLst/>
          </a:prstGeom>
          <a:noFill/>
        </p:spPr>
        <p:txBody>
          <a:bodyPr wrap="square" rtlCol="0">
            <a:spAutoFit/>
          </a:bodyPr>
          <a:lstStyle/>
          <a:p>
            <a:r>
              <a:rPr lang="en-US" sz="9600" dirty="0" smtClean="0"/>
              <a:t>“</a:t>
            </a:r>
            <a:endParaRPr lang="en-US" sz="9600" dirty="0"/>
          </a:p>
        </p:txBody>
      </p:sp>
    </p:spTree>
    <p:extLst>
      <p:ext uri="{BB962C8B-B14F-4D97-AF65-F5344CB8AC3E}">
        <p14:creationId xmlns:p14="http://schemas.microsoft.com/office/powerpoint/2010/main" val="2232816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title="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Question</a:t>
            </a:r>
            <a:endParaRPr lang="en-US" dirty="0"/>
          </a:p>
        </p:txBody>
      </p:sp>
      <p:sp>
        <p:nvSpPr>
          <p:cNvPr id="5" name="Content Placeholder 4"/>
          <p:cNvSpPr>
            <a:spLocks noGrp="1"/>
          </p:cNvSpPr>
          <p:nvPr>
            <p:ph idx="1"/>
          </p:nvPr>
        </p:nvSpPr>
        <p:spPr/>
        <p:txBody>
          <a:bodyPr>
            <a:normAutofit/>
          </a:bodyPr>
          <a:lstStyle/>
          <a:p>
            <a:pPr marL="0" indent="0">
              <a:buNone/>
            </a:pPr>
            <a:r>
              <a:rPr lang="en-US" sz="4000" dirty="0"/>
              <a:t>Coded Data is used for which of these?</a:t>
            </a:r>
          </a:p>
          <a:p>
            <a:pPr marL="1143000" lvl="1" indent="-742950">
              <a:buFont typeface="+mj-lt"/>
              <a:buAutoNum type="alphaUcPeriod"/>
            </a:pPr>
            <a:r>
              <a:rPr lang="en-US" sz="3800" dirty="0"/>
              <a:t>Patient Care</a:t>
            </a:r>
          </a:p>
          <a:p>
            <a:pPr marL="1143000" lvl="1" indent="-742950">
              <a:buFont typeface="+mj-lt"/>
              <a:buAutoNum type="alphaUcPeriod"/>
            </a:pPr>
            <a:r>
              <a:rPr lang="en-US" sz="3800" dirty="0"/>
              <a:t>Research and Disease Registries</a:t>
            </a:r>
          </a:p>
          <a:p>
            <a:pPr marL="1143000" lvl="1" indent="-742950">
              <a:buFont typeface="+mj-lt"/>
              <a:buAutoNum type="alphaUcPeriod"/>
            </a:pPr>
            <a:r>
              <a:rPr lang="en-US" sz="3800" dirty="0"/>
              <a:t>Reimbursement</a:t>
            </a:r>
          </a:p>
          <a:p>
            <a:pPr marL="1143000" lvl="1" indent="-742950">
              <a:buFont typeface="+mj-lt"/>
              <a:buAutoNum type="alphaUcPeriod"/>
            </a:pPr>
            <a:r>
              <a:rPr lang="en-US" sz="3800" dirty="0"/>
              <a:t>Case Mix</a:t>
            </a:r>
          </a:p>
          <a:p>
            <a:pPr marL="1143000" lvl="1" indent="-742950">
              <a:buFont typeface="+mj-lt"/>
              <a:buAutoNum type="alphaUcPeriod"/>
            </a:pPr>
            <a:r>
              <a:rPr lang="en-US" sz="3800" dirty="0"/>
              <a:t>All of the </a:t>
            </a:r>
            <a:r>
              <a:rPr lang="en-US" sz="3800" dirty="0" smtClean="0"/>
              <a:t>above</a:t>
            </a:r>
            <a:endParaRPr lang="en-US" sz="3800" dirty="0"/>
          </a:p>
        </p:txBody>
      </p:sp>
    </p:spTree>
    <p:extLst>
      <p:ext uri="{BB962C8B-B14F-4D97-AF65-F5344CB8AC3E}">
        <p14:creationId xmlns:p14="http://schemas.microsoft.com/office/powerpoint/2010/main" val="29251166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592"/>
            <a:ext cx="12192000" cy="7022592"/>
          </a:xfrm>
          <a:prstGeom prst="rect">
            <a:avLst/>
          </a:prstGeom>
        </p:spPr>
      </p:pic>
      <p:sp>
        <p:nvSpPr>
          <p:cNvPr id="6" name="TextBox 5" descr="Alphabetic Index&#10;"/>
          <p:cNvSpPr txBox="1"/>
          <p:nvPr/>
        </p:nvSpPr>
        <p:spPr>
          <a:xfrm>
            <a:off x="609600" y="896034"/>
            <a:ext cx="3581400" cy="646331"/>
          </a:xfrm>
          <a:prstGeom prst="rect">
            <a:avLst/>
          </a:prstGeom>
          <a:noFill/>
          <a:ln w="76200">
            <a:solidFill>
              <a:schemeClr val="tx1"/>
            </a:solidFill>
          </a:ln>
        </p:spPr>
        <p:txBody>
          <a:bodyPr wrap="square" rtlCol="0">
            <a:spAutoFit/>
          </a:bodyPr>
          <a:lstStyle/>
          <a:p>
            <a:pPr algn="ctr"/>
            <a:r>
              <a:rPr lang="en-US" sz="3600" b="1" dirty="0" smtClean="0"/>
              <a:t>Alphabetic Index</a:t>
            </a:r>
            <a:endParaRPr lang="en-US" sz="3600" b="1" dirty="0"/>
          </a:p>
        </p:txBody>
      </p:sp>
      <p:grpSp>
        <p:nvGrpSpPr>
          <p:cNvPr id="2" name="Group 1" descr="&quot;&quot;"/>
          <p:cNvGrpSpPr/>
          <p:nvPr/>
        </p:nvGrpSpPr>
        <p:grpSpPr>
          <a:xfrm>
            <a:off x="4191000" y="584032"/>
            <a:ext cx="609600" cy="1168063"/>
            <a:chOff x="4191000" y="584032"/>
            <a:chExt cx="609600" cy="1168063"/>
          </a:xfrm>
        </p:grpSpPr>
        <p:cxnSp>
          <p:nvCxnSpPr>
            <p:cNvPr id="13" name="Straight Connector 12"/>
            <p:cNvCxnSpPr>
              <a:stCxn id="6" idx="3"/>
              <a:endCxn id="8" idx="1"/>
            </p:cNvCxnSpPr>
            <p:nvPr/>
          </p:nvCxnSpPr>
          <p:spPr>
            <a:xfrm flipV="1">
              <a:off x="4191000" y="584032"/>
              <a:ext cx="609600" cy="6351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6" idx="3"/>
              <a:endCxn id="9" idx="1"/>
            </p:cNvCxnSpPr>
            <p:nvPr/>
          </p:nvCxnSpPr>
          <p:spPr>
            <a:xfrm>
              <a:off x="4191000" y="1219200"/>
              <a:ext cx="609600" cy="53289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descr="Alphabetic Index to External Causes of Injury&#10;"/>
          <p:cNvSpPr txBox="1"/>
          <p:nvPr/>
        </p:nvSpPr>
        <p:spPr>
          <a:xfrm>
            <a:off x="4800600" y="76200"/>
            <a:ext cx="4495800" cy="1015663"/>
          </a:xfrm>
          <a:prstGeom prst="rect">
            <a:avLst/>
          </a:prstGeom>
          <a:noFill/>
          <a:ln w="38100">
            <a:solidFill>
              <a:schemeClr val="tx1"/>
            </a:solidFill>
          </a:ln>
        </p:spPr>
        <p:txBody>
          <a:bodyPr wrap="square" rtlCol="0">
            <a:spAutoFit/>
          </a:bodyPr>
          <a:lstStyle/>
          <a:p>
            <a:pPr algn="ctr"/>
            <a:r>
              <a:rPr lang="en-US" sz="3000" b="1" dirty="0" smtClean="0"/>
              <a:t>Alphabetic Index to External Causes of Injury</a:t>
            </a:r>
            <a:endParaRPr lang="en-US" sz="3000" b="1" dirty="0"/>
          </a:p>
        </p:txBody>
      </p:sp>
      <p:sp>
        <p:nvSpPr>
          <p:cNvPr id="9" name="TextBox 8" descr="Alphabetic Index to Diseases and Injury&#10;"/>
          <p:cNvSpPr txBox="1"/>
          <p:nvPr/>
        </p:nvSpPr>
        <p:spPr>
          <a:xfrm>
            <a:off x="4800600" y="1244263"/>
            <a:ext cx="4495800" cy="1015663"/>
          </a:xfrm>
          <a:prstGeom prst="rect">
            <a:avLst/>
          </a:prstGeom>
          <a:noFill/>
          <a:ln w="38100">
            <a:solidFill>
              <a:schemeClr val="tx1"/>
            </a:solidFill>
          </a:ln>
        </p:spPr>
        <p:txBody>
          <a:bodyPr wrap="square" rtlCol="0">
            <a:spAutoFit/>
          </a:bodyPr>
          <a:lstStyle/>
          <a:p>
            <a:pPr algn="ctr"/>
            <a:r>
              <a:rPr lang="en-US" sz="3000" b="1" dirty="0" smtClean="0"/>
              <a:t>Alphabetic Index to Diseases and Injury</a:t>
            </a:r>
            <a:endParaRPr lang="en-US" sz="3000" b="1" dirty="0"/>
          </a:p>
        </p:txBody>
      </p:sp>
      <p:grpSp>
        <p:nvGrpSpPr>
          <p:cNvPr id="4" name="Group 3" descr="&quot;&quot;"/>
          <p:cNvGrpSpPr/>
          <p:nvPr/>
        </p:nvGrpSpPr>
        <p:grpSpPr>
          <a:xfrm>
            <a:off x="9296400" y="871092"/>
            <a:ext cx="621748" cy="1361685"/>
            <a:chOff x="9296400" y="871092"/>
            <a:chExt cx="621748" cy="1361685"/>
          </a:xfrm>
        </p:grpSpPr>
        <p:cxnSp>
          <p:nvCxnSpPr>
            <p:cNvPr id="17" name="Straight Connector 16"/>
            <p:cNvCxnSpPr>
              <a:stCxn id="9" idx="3"/>
              <a:endCxn id="11" idx="1"/>
            </p:cNvCxnSpPr>
            <p:nvPr/>
          </p:nvCxnSpPr>
          <p:spPr>
            <a:xfrm>
              <a:off x="9296400" y="1752095"/>
              <a:ext cx="621748" cy="480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9" idx="3"/>
              <a:endCxn id="10" idx="1"/>
            </p:cNvCxnSpPr>
            <p:nvPr/>
          </p:nvCxnSpPr>
          <p:spPr>
            <a:xfrm flipV="1">
              <a:off x="9296400" y="871092"/>
              <a:ext cx="621748" cy="8810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descr="Neoplasm Table&#10;"/>
          <p:cNvSpPr txBox="1"/>
          <p:nvPr/>
        </p:nvSpPr>
        <p:spPr>
          <a:xfrm>
            <a:off x="9918148" y="394038"/>
            <a:ext cx="1828800" cy="954107"/>
          </a:xfrm>
          <a:prstGeom prst="rect">
            <a:avLst/>
          </a:prstGeom>
          <a:noFill/>
          <a:ln w="38100">
            <a:solidFill>
              <a:schemeClr val="tx1"/>
            </a:solidFill>
          </a:ln>
        </p:spPr>
        <p:txBody>
          <a:bodyPr wrap="square" rtlCol="0">
            <a:spAutoFit/>
          </a:bodyPr>
          <a:lstStyle/>
          <a:p>
            <a:pPr algn="ctr"/>
            <a:r>
              <a:rPr lang="en-US" sz="2800" b="1" dirty="0" smtClean="0"/>
              <a:t>Neoplasm Table</a:t>
            </a:r>
            <a:endParaRPr lang="en-US" sz="2800" b="1" dirty="0"/>
          </a:p>
        </p:txBody>
      </p:sp>
      <p:sp>
        <p:nvSpPr>
          <p:cNvPr id="11" name="TextBox 10" descr="Table of Drugs and Chemicals&#10;"/>
          <p:cNvSpPr txBox="1"/>
          <p:nvPr/>
        </p:nvSpPr>
        <p:spPr>
          <a:xfrm>
            <a:off x="9918148" y="1540279"/>
            <a:ext cx="1828800" cy="1384995"/>
          </a:xfrm>
          <a:prstGeom prst="rect">
            <a:avLst/>
          </a:prstGeom>
          <a:noFill/>
          <a:ln w="38100">
            <a:solidFill>
              <a:schemeClr val="tx1"/>
            </a:solidFill>
          </a:ln>
        </p:spPr>
        <p:txBody>
          <a:bodyPr wrap="square" rtlCol="0">
            <a:spAutoFit/>
          </a:bodyPr>
          <a:lstStyle/>
          <a:p>
            <a:pPr algn="ctr"/>
            <a:r>
              <a:rPr lang="en-US" sz="2800" b="1" dirty="0" smtClean="0"/>
              <a:t>Table of Drugs and Chemicals</a:t>
            </a:r>
            <a:endParaRPr lang="en-US" sz="2800" b="1" dirty="0"/>
          </a:p>
        </p:txBody>
      </p:sp>
      <p:sp>
        <p:nvSpPr>
          <p:cNvPr id="7" name="TextBox 6" descr="Tabular List&#10;"/>
          <p:cNvSpPr txBox="1"/>
          <p:nvPr/>
        </p:nvSpPr>
        <p:spPr>
          <a:xfrm>
            <a:off x="609600" y="2822533"/>
            <a:ext cx="3581400" cy="646331"/>
          </a:xfrm>
          <a:prstGeom prst="rect">
            <a:avLst/>
          </a:prstGeom>
          <a:noFill/>
          <a:ln w="76200">
            <a:solidFill>
              <a:schemeClr val="tx1"/>
            </a:solidFill>
          </a:ln>
        </p:spPr>
        <p:txBody>
          <a:bodyPr wrap="square" rtlCol="0">
            <a:spAutoFit/>
          </a:bodyPr>
          <a:lstStyle/>
          <a:p>
            <a:pPr algn="ctr"/>
            <a:r>
              <a:rPr lang="en-US" sz="3600" b="1" dirty="0" smtClean="0"/>
              <a:t>Tabular List</a:t>
            </a:r>
            <a:endParaRPr lang="en-US" sz="3600" b="1" dirty="0"/>
          </a:p>
        </p:txBody>
      </p:sp>
      <p:cxnSp>
        <p:nvCxnSpPr>
          <p:cNvPr id="27" name="Straight Connector 26" descr="&quot;&quot;"/>
          <p:cNvCxnSpPr>
            <a:stCxn id="7" idx="3"/>
            <a:endCxn id="23" idx="1"/>
          </p:cNvCxnSpPr>
          <p:nvPr/>
        </p:nvCxnSpPr>
        <p:spPr>
          <a:xfrm flipV="1">
            <a:off x="4191000" y="3145698"/>
            <a:ext cx="243509"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descr="21 Chapters&#10;"/>
          <p:cNvSpPr txBox="1"/>
          <p:nvPr/>
        </p:nvSpPr>
        <p:spPr>
          <a:xfrm>
            <a:off x="4434509" y="2868699"/>
            <a:ext cx="2309191" cy="553998"/>
          </a:xfrm>
          <a:prstGeom prst="rect">
            <a:avLst/>
          </a:prstGeom>
          <a:noFill/>
          <a:ln w="38100">
            <a:solidFill>
              <a:schemeClr val="tx1"/>
            </a:solidFill>
          </a:ln>
        </p:spPr>
        <p:txBody>
          <a:bodyPr wrap="square" rtlCol="0">
            <a:spAutoFit/>
          </a:bodyPr>
          <a:lstStyle/>
          <a:p>
            <a:pPr algn="ctr"/>
            <a:r>
              <a:rPr lang="en-US" sz="3000" b="1" dirty="0" smtClean="0"/>
              <a:t>21 Chapters</a:t>
            </a:r>
            <a:endParaRPr lang="en-US" sz="3000" b="1" dirty="0"/>
          </a:p>
        </p:txBody>
      </p:sp>
      <p:cxnSp>
        <p:nvCxnSpPr>
          <p:cNvPr id="31" name="Straight Connector 30" descr="&quot;&quot;"/>
          <p:cNvCxnSpPr>
            <a:stCxn id="23" idx="3"/>
            <a:endCxn id="24" idx="1"/>
          </p:cNvCxnSpPr>
          <p:nvPr/>
        </p:nvCxnSpPr>
        <p:spPr>
          <a:xfrm flipV="1">
            <a:off x="6743700" y="3140105"/>
            <a:ext cx="290996" cy="55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descr="Divided into Blocks&#10;"/>
          <p:cNvSpPr txBox="1"/>
          <p:nvPr/>
        </p:nvSpPr>
        <p:spPr>
          <a:xfrm>
            <a:off x="7034696" y="2663051"/>
            <a:ext cx="2309191" cy="954107"/>
          </a:xfrm>
          <a:prstGeom prst="rect">
            <a:avLst/>
          </a:prstGeom>
          <a:noFill/>
          <a:ln w="38100">
            <a:solidFill>
              <a:schemeClr val="tx1"/>
            </a:solidFill>
          </a:ln>
        </p:spPr>
        <p:txBody>
          <a:bodyPr wrap="square" rtlCol="0">
            <a:spAutoFit/>
          </a:bodyPr>
          <a:lstStyle/>
          <a:p>
            <a:pPr algn="ctr"/>
            <a:r>
              <a:rPr lang="en-US" sz="2800" b="1" dirty="0" smtClean="0"/>
              <a:t>Divided into Blocks</a:t>
            </a:r>
            <a:endParaRPr lang="en-US" sz="2800" b="1" dirty="0"/>
          </a:p>
        </p:txBody>
      </p:sp>
    </p:spTree>
    <p:extLst>
      <p:ext uri="{BB962C8B-B14F-4D97-AF65-F5344CB8AC3E}">
        <p14:creationId xmlns:p14="http://schemas.microsoft.com/office/powerpoint/2010/main" val="3078836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ne page reference sheet that will may help you transition between the ICD-9 code set and ICD-10"/>
          <p:cNvPicPr>
            <a:picLocks noChangeAspect="1" noChangeArrowheads="1"/>
          </p:cNvPicPr>
          <p:nvPr/>
        </p:nvPicPr>
        <p:blipFill rotWithShape="1">
          <a:blip r:embed="rId3">
            <a:extLst>
              <a:ext uri="{28A0092B-C50C-407E-A947-70E740481C1C}">
                <a14:useLocalDpi xmlns:a14="http://schemas.microsoft.com/office/drawing/2010/main" val="0"/>
              </a:ext>
            </a:extLst>
          </a:blip>
          <a:srcRect l="19150" t="9497" r="17644" b="4000"/>
          <a:stretch/>
        </p:blipFill>
        <p:spPr bwMode="auto">
          <a:xfrm>
            <a:off x="0" y="0"/>
            <a:ext cx="88130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descr="ICD-9 and ICD-10 Comparison&#10;"/>
          <p:cNvSpPr txBox="1"/>
          <p:nvPr/>
        </p:nvSpPr>
        <p:spPr>
          <a:xfrm>
            <a:off x="5879351" y="3448051"/>
            <a:ext cx="5867400" cy="3139321"/>
          </a:xfrm>
          <a:prstGeom prst="rect">
            <a:avLst/>
          </a:prstGeom>
          <a:noFill/>
        </p:spPr>
        <p:txBody>
          <a:bodyPr wrap="square" rtlCol="0">
            <a:spAutoFit/>
          </a:bodyPr>
          <a:lstStyle/>
          <a:p>
            <a:pPr algn="ctr"/>
            <a:r>
              <a:rPr lang="en-US" sz="6600" b="1" dirty="0" smtClean="0">
                <a:latin typeface="Lucida Handwriting" panose="03010101010101010101" pitchFamily="66" charset="0"/>
              </a:rPr>
              <a:t>ICD-9 and ICD-10 Comparison</a:t>
            </a:r>
            <a:endParaRPr lang="en-US" sz="6600" b="1" dirty="0">
              <a:latin typeface="Lucida Handwriting" panose="03010101010101010101" pitchFamily="66" charset="0"/>
            </a:endParaRPr>
          </a:p>
        </p:txBody>
      </p:sp>
    </p:spTree>
    <p:extLst>
      <p:ext uri="{BB962C8B-B14F-4D97-AF65-F5344CB8AC3E}">
        <p14:creationId xmlns:p14="http://schemas.microsoft.com/office/powerpoint/2010/main" val="2958717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ne page reference sheet that will may help you transition between the ICD-9 code set and ICD-10"/>
          <p:cNvPicPr>
            <a:picLocks noChangeAspect="1" noChangeArrowheads="1"/>
          </p:cNvPicPr>
          <p:nvPr/>
        </p:nvPicPr>
        <p:blipFill rotWithShape="1">
          <a:blip r:embed="rId3">
            <a:extLst>
              <a:ext uri="{28A0092B-C50C-407E-A947-70E740481C1C}">
                <a14:useLocalDpi xmlns:a14="http://schemas.microsoft.com/office/drawing/2010/main" val="0"/>
              </a:ext>
            </a:extLst>
          </a:blip>
          <a:srcRect l="19150" t="9497" r="17644" b="4000"/>
          <a:stretch/>
        </p:blipFill>
        <p:spPr bwMode="auto">
          <a:xfrm>
            <a:off x="0" y="0"/>
            <a:ext cx="88130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Isosceles Triangle 6" descr="&quot;&quot;"/>
          <p:cNvSpPr/>
          <p:nvPr/>
        </p:nvSpPr>
        <p:spPr>
          <a:xfrm>
            <a:off x="400050" y="1066800"/>
            <a:ext cx="11679383" cy="3086100"/>
          </a:xfrm>
          <a:prstGeom prst="triangle">
            <a:avLst>
              <a:gd name="adj" fmla="val 51305"/>
            </a:avLst>
          </a:prstGeom>
          <a:solidFill>
            <a:schemeClr val="tx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ICD-9 table"/>
          <p:cNvPicPr>
            <a:picLocks noChangeAspect="1" noChangeArrowheads="1"/>
          </p:cNvPicPr>
          <p:nvPr/>
        </p:nvPicPr>
        <p:blipFill rotWithShape="1">
          <a:blip r:embed="rId3">
            <a:extLst>
              <a:ext uri="{28A0092B-C50C-407E-A947-70E740481C1C}">
                <a14:useLocalDpi xmlns:a14="http://schemas.microsoft.com/office/drawing/2010/main" val="0"/>
              </a:ext>
            </a:extLst>
          </a:blip>
          <a:srcRect l="19149" t="15264" r="49850" b="75095"/>
          <a:stretch/>
        </p:blipFill>
        <p:spPr bwMode="auto">
          <a:xfrm>
            <a:off x="152401" y="1600200"/>
            <a:ext cx="11526983" cy="2038350"/>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descr="ICD-10 table"/>
          <p:cNvPicPr>
            <a:picLocks noChangeAspect="1" noChangeArrowheads="1"/>
          </p:cNvPicPr>
          <p:nvPr/>
        </p:nvPicPr>
        <p:blipFill rotWithShape="1">
          <a:blip r:embed="rId3">
            <a:extLst>
              <a:ext uri="{28A0092B-C50C-407E-A947-70E740481C1C}">
                <a14:useLocalDpi xmlns:a14="http://schemas.microsoft.com/office/drawing/2010/main" val="0"/>
              </a:ext>
            </a:extLst>
          </a:blip>
          <a:srcRect l="50448" t="15264" r="18004" b="75113"/>
          <a:stretch/>
        </p:blipFill>
        <p:spPr bwMode="auto">
          <a:xfrm>
            <a:off x="457200" y="4235790"/>
            <a:ext cx="11565083" cy="2005920"/>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Isosceles Triangle 1" descr="&quot;&quot;"/>
          <p:cNvSpPr/>
          <p:nvPr/>
        </p:nvSpPr>
        <p:spPr>
          <a:xfrm>
            <a:off x="1" y="1066800"/>
            <a:ext cx="11831783" cy="533400"/>
          </a:xfrm>
          <a:prstGeom prst="triangle">
            <a:avLst>
              <a:gd name="adj" fmla="val 1835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ICD-9 /10 table"/>
          <p:cNvSpPr/>
          <p:nvPr/>
        </p:nvSpPr>
        <p:spPr>
          <a:xfrm>
            <a:off x="152400" y="533400"/>
            <a:ext cx="87630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431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ne page reference sheet that will may help you transition between the ICD-9 code set and ICD-10"/>
          <p:cNvPicPr>
            <a:picLocks noChangeAspect="1" noChangeArrowheads="1"/>
          </p:cNvPicPr>
          <p:nvPr/>
        </p:nvPicPr>
        <p:blipFill rotWithShape="1">
          <a:blip r:embed="rId3">
            <a:extLst>
              <a:ext uri="{28A0092B-C50C-407E-A947-70E740481C1C}">
                <a14:useLocalDpi xmlns:a14="http://schemas.microsoft.com/office/drawing/2010/main" val="0"/>
              </a:ext>
            </a:extLst>
          </a:blip>
          <a:srcRect l="19150" t="9497" r="17644" b="4000"/>
          <a:stretch/>
        </p:blipFill>
        <p:spPr bwMode="auto">
          <a:xfrm>
            <a:off x="0" y="0"/>
            <a:ext cx="88130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mnemonic tips, such as “C” for cancer and “T” is for toxicity, to help you remember where the new codes are located.  "/>
          <p:cNvPicPr>
            <a:picLocks noChangeAspect="1" noChangeArrowheads="1"/>
          </p:cNvPicPr>
          <p:nvPr/>
        </p:nvPicPr>
        <p:blipFill rotWithShape="1">
          <a:blip r:embed="rId3">
            <a:extLst>
              <a:ext uri="{28A0092B-C50C-407E-A947-70E740481C1C}">
                <a14:useLocalDpi xmlns:a14="http://schemas.microsoft.com/office/drawing/2010/main" val="0"/>
              </a:ext>
            </a:extLst>
          </a:blip>
          <a:srcRect l="76532" t="23839" r="18477" b="55508"/>
          <a:stretch/>
        </p:blipFill>
        <p:spPr bwMode="auto">
          <a:xfrm>
            <a:off x="9499600" y="838200"/>
            <a:ext cx="2438400" cy="573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mnemonic tips, such as “C” for cancer and “T” is for toxicity, to help you remember where the new codes are located.  "/>
          <p:cNvPicPr>
            <a:picLocks noChangeAspect="1" noChangeArrowheads="1"/>
          </p:cNvPicPr>
          <p:nvPr/>
        </p:nvPicPr>
        <p:blipFill rotWithShape="1">
          <a:blip r:embed="rId3">
            <a:extLst>
              <a:ext uri="{28A0092B-C50C-407E-A947-70E740481C1C}">
                <a14:useLocalDpi xmlns:a14="http://schemas.microsoft.com/office/drawing/2010/main" val="0"/>
              </a:ext>
            </a:extLst>
          </a:blip>
          <a:srcRect l="76532" t="15716" r="17644" b="81106"/>
          <a:stretch/>
        </p:blipFill>
        <p:spPr bwMode="auto">
          <a:xfrm>
            <a:off x="9245600" y="152400"/>
            <a:ext cx="2946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descr="mnemonic tips, such as “C” for cancer and “T” is for toxicity, to help you remember where the new codes are located.  "/>
          <p:cNvSpPr/>
          <p:nvPr/>
        </p:nvSpPr>
        <p:spPr>
          <a:xfrm>
            <a:off x="7918451" y="381000"/>
            <a:ext cx="914400" cy="5105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descr="&quot;&quot;"/>
          <p:cNvSpPr/>
          <p:nvPr/>
        </p:nvSpPr>
        <p:spPr>
          <a:xfrm rot="16200000">
            <a:off x="5505075" y="3105526"/>
            <a:ext cx="6553200" cy="646951"/>
          </a:xfrm>
          <a:prstGeom prst="triangle">
            <a:avLst>
              <a:gd name="adj" fmla="val 54694"/>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quot;&quot;"/>
          <p:cNvSpPr/>
          <p:nvPr/>
        </p:nvSpPr>
        <p:spPr>
          <a:xfrm>
            <a:off x="9124949" y="152400"/>
            <a:ext cx="2870200" cy="6553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6389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one page reference sheet that will may help you transition between the ICD-9 code set and ICD-10"/>
          <p:cNvPicPr>
            <a:picLocks noChangeAspect="1" noChangeArrowheads="1"/>
          </p:cNvPicPr>
          <p:nvPr/>
        </p:nvPicPr>
        <p:blipFill rotWithShape="1">
          <a:blip r:embed="rId3">
            <a:extLst>
              <a:ext uri="{28A0092B-C50C-407E-A947-70E740481C1C}">
                <a14:useLocalDpi xmlns:a14="http://schemas.microsoft.com/office/drawing/2010/main" val="0"/>
              </a:ext>
            </a:extLst>
          </a:blip>
          <a:srcRect l="19150" t="9497" r="17644" b="4000"/>
          <a:stretch/>
        </p:blipFill>
        <p:spPr bwMode="auto">
          <a:xfrm>
            <a:off x="0" y="0"/>
            <a:ext cx="88130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H14 Congenital Anomalies"/>
          <p:cNvPicPr>
            <a:picLocks noChangeAspect="1" noChangeArrowheads="1"/>
          </p:cNvPicPr>
          <p:nvPr/>
        </p:nvPicPr>
        <p:blipFill rotWithShape="1">
          <a:blip r:embed="rId3">
            <a:extLst>
              <a:ext uri="{28A0092B-C50C-407E-A947-70E740481C1C}">
                <a14:useLocalDpi xmlns:a14="http://schemas.microsoft.com/office/drawing/2010/main" val="0"/>
              </a:ext>
            </a:extLst>
          </a:blip>
          <a:srcRect l="20285" t="54757" r="50772" b="42097"/>
          <a:stretch/>
        </p:blipFill>
        <p:spPr bwMode="auto">
          <a:xfrm>
            <a:off x="381001" y="1447800"/>
            <a:ext cx="11658601" cy="990600"/>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descr="CH17 Congenital Malformations, Deformations, and Chromosonal Abnormalities"/>
          <p:cNvPicPr>
            <a:picLocks noChangeAspect="1" noChangeArrowheads="1"/>
          </p:cNvPicPr>
          <p:nvPr/>
        </p:nvPicPr>
        <p:blipFill rotWithShape="1">
          <a:blip r:embed="rId3">
            <a:extLst>
              <a:ext uri="{28A0092B-C50C-407E-A947-70E740481C1C}">
                <a14:useLocalDpi xmlns:a14="http://schemas.microsoft.com/office/drawing/2010/main" val="0"/>
              </a:ext>
            </a:extLst>
          </a:blip>
          <a:srcRect l="50174" t="62097" r="23742" b="34233"/>
          <a:stretch/>
        </p:blipFill>
        <p:spPr bwMode="auto">
          <a:xfrm>
            <a:off x="1371601" y="5495926"/>
            <a:ext cx="10591801" cy="1143000"/>
          </a:xfrm>
          <a:prstGeom prst="rect">
            <a:avLst/>
          </a:prstGeom>
          <a:noFill/>
          <a:ln w="76200">
            <a:no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descr="CH14 Congenital Anomalies"/>
          <p:cNvSpPr/>
          <p:nvPr/>
        </p:nvSpPr>
        <p:spPr>
          <a:xfrm>
            <a:off x="152400" y="3524250"/>
            <a:ext cx="4114800" cy="3619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CH17 Congenital Malformations, Deformations, and Chromosonal Abnormalities"/>
          <p:cNvSpPr/>
          <p:nvPr/>
        </p:nvSpPr>
        <p:spPr>
          <a:xfrm>
            <a:off x="4368425" y="4143375"/>
            <a:ext cx="4114800" cy="3619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Bent-Up Arrow 3" descr="&quot;&quot;"/>
          <p:cNvSpPr/>
          <p:nvPr/>
        </p:nvSpPr>
        <p:spPr>
          <a:xfrm rot="5400000">
            <a:off x="2795587" y="2976564"/>
            <a:ext cx="609599" cy="2447927"/>
          </a:xfrm>
          <a:prstGeom prst="bentUpArrow">
            <a:avLst>
              <a:gd name="adj1" fmla="val 16071"/>
              <a:gd name="adj2" fmla="val 25000"/>
              <a:gd name="adj3" fmla="val 25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descr="&quot;&quot;"/>
          <p:cNvSpPr/>
          <p:nvPr/>
        </p:nvSpPr>
        <p:spPr>
          <a:xfrm>
            <a:off x="380999" y="4267200"/>
            <a:ext cx="11582403" cy="1447800"/>
          </a:xfrm>
          <a:prstGeom prst="triangle">
            <a:avLst>
              <a:gd name="adj" fmla="val 52813"/>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descr="&quot;&quot;"/>
          <p:cNvSpPr/>
          <p:nvPr/>
        </p:nvSpPr>
        <p:spPr>
          <a:xfrm flipV="1">
            <a:off x="207818" y="2438403"/>
            <a:ext cx="11831783" cy="1228725"/>
          </a:xfrm>
          <a:prstGeom prst="triangle">
            <a:avLst>
              <a:gd name="adj" fmla="val 16908"/>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descr="CH17 Congenital Malformations, Deformations, and Chromosonal Abnormalities"/>
          <p:cNvPicPr>
            <a:picLocks noChangeAspect="1" noChangeArrowheads="1"/>
          </p:cNvPicPr>
          <p:nvPr/>
        </p:nvPicPr>
        <p:blipFill rotWithShape="1">
          <a:blip r:embed="rId3">
            <a:extLst>
              <a:ext uri="{28A0092B-C50C-407E-A947-70E740481C1C}">
                <a14:useLocalDpi xmlns:a14="http://schemas.microsoft.com/office/drawing/2010/main" val="0"/>
              </a:ext>
            </a:extLst>
          </a:blip>
          <a:srcRect l="20562" t="62987" r="76888" b="34375"/>
          <a:stretch/>
        </p:blipFill>
        <p:spPr bwMode="auto">
          <a:xfrm>
            <a:off x="381001" y="5791201"/>
            <a:ext cx="1295401" cy="76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descr="&quot;&quot;"/>
          <p:cNvSpPr/>
          <p:nvPr/>
        </p:nvSpPr>
        <p:spPr>
          <a:xfrm flipV="1">
            <a:off x="380999" y="5734050"/>
            <a:ext cx="11582403" cy="84772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7330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1" y="331487"/>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3" name="Rectangle 2" descr="&quot; &quot;"/>
          <p:cNvSpPr/>
          <p:nvPr/>
        </p:nvSpPr>
        <p:spPr>
          <a:xfrm>
            <a:off x="1981200" y="1414793"/>
            <a:ext cx="8153400" cy="584775"/>
          </a:xfrm>
          <a:prstGeom prst="rect">
            <a:avLst/>
          </a:prstGeom>
        </p:spPr>
        <p:txBody>
          <a:bodyPr wrap="square">
            <a:spAutoFit/>
          </a:bodyPr>
          <a:lstStyle/>
          <a:p>
            <a:endParaRPr lang="en-US" sz="3200" dirty="0"/>
          </a:p>
        </p:txBody>
      </p:sp>
      <p:sp>
        <p:nvSpPr>
          <p:cNvPr id="7" name="Content Placeholder 4" descr="Coded Data is used for which of these?&#10;Patient Care&#10;Research and Disease Registries&#10;Reimbursement&#10;Case Mix&#10;All of the above&#10;"/>
          <p:cNvSpPr txBox="1">
            <a:spLocks/>
          </p:cNvSpPr>
          <p:nvPr/>
        </p:nvSpPr>
        <p:spPr>
          <a:xfrm>
            <a:off x="762000" y="1752602"/>
            <a:ext cx="5181600" cy="472439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600"/>
              </a:spcAft>
              <a:buFont typeface="Arial" pitchFamily="34" charset="0"/>
              <a:buNone/>
            </a:pPr>
            <a:r>
              <a:rPr lang="en-US" sz="4000" dirty="0" smtClean="0"/>
              <a:t>Coded Data is used for which of these?</a:t>
            </a:r>
          </a:p>
          <a:p>
            <a:pPr lvl="1" indent="-742950" fontAlgn="auto">
              <a:spcAft>
                <a:spcPts val="0"/>
              </a:spcAft>
              <a:buFont typeface="+mj-lt"/>
              <a:buAutoNum type="alphaUcPeriod"/>
            </a:pPr>
            <a:r>
              <a:rPr lang="en-US" sz="3800" dirty="0" smtClean="0"/>
              <a:t>Patient Care</a:t>
            </a:r>
          </a:p>
          <a:p>
            <a:pPr lvl="1" indent="-742950" fontAlgn="auto">
              <a:spcAft>
                <a:spcPts val="0"/>
              </a:spcAft>
              <a:buFont typeface="+mj-lt"/>
              <a:buAutoNum type="alphaUcPeriod"/>
            </a:pPr>
            <a:r>
              <a:rPr lang="en-US" sz="3800" dirty="0" smtClean="0"/>
              <a:t>Research and Disease Registries</a:t>
            </a:r>
          </a:p>
          <a:p>
            <a:pPr lvl="1" indent="-742950" fontAlgn="auto">
              <a:spcAft>
                <a:spcPts val="0"/>
              </a:spcAft>
              <a:buFont typeface="+mj-lt"/>
              <a:buAutoNum type="alphaUcPeriod"/>
            </a:pPr>
            <a:r>
              <a:rPr lang="en-US" sz="3800" dirty="0" smtClean="0"/>
              <a:t>Reimbursement</a:t>
            </a:r>
          </a:p>
          <a:p>
            <a:pPr lvl="1" indent="-742950" fontAlgn="auto">
              <a:spcAft>
                <a:spcPts val="0"/>
              </a:spcAft>
              <a:buFont typeface="+mj-lt"/>
              <a:buAutoNum type="alphaUcPeriod"/>
            </a:pPr>
            <a:r>
              <a:rPr lang="en-US" sz="3800" dirty="0" smtClean="0"/>
              <a:t>Case Mix</a:t>
            </a:r>
          </a:p>
          <a:p>
            <a:pPr lvl="1" indent="-742950" fontAlgn="auto">
              <a:spcAft>
                <a:spcPts val="0"/>
              </a:spcAft>
              <a:buFont typeface="+mj-lt"/>
              <a:buAutoNum type="alphaUcPeriod"/>
            </a:pPr>
            <a:r>
              <a:rPr lang="en-US" sz="3800" dirty="0" smtClean="0"/>
              <a:t>All of the above</a:t>
            </a:r>
            <a:endParaRPr lang="en-US" sz="3800" dirty="0"/>
          </a:p>
        </p:txBody>
      </p:sp>
    </p:spTree>
    <p:extLst>
      <p:ext uri="{BB962C8B-B14F-4D97-AF65-F5344CB8AC3E}">
        <p14:creationId xmlns:p14="http://schemas.microsoft.com/office/powerpoint/2010/main" val="1728496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title="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Question</a:t>
            </a:r>
            <a:endParaRPr lang="en-US" dirty="0"/>
          </a:p>
        </p:txBody>
      </p:sp>
      <p:sp>
        <p:nvSpPr>
          <p:cNvPr id="5" name="Content Placeholder 4"/>
          <p:cNvSpPr>
            <a:spLocks noGrp="1"/>
          </p:cNvSpPr>
          <p:nvPr>
            <p:ph idx="1"/>
          </p:nvPr>
        </p:nvSpPr>
        <p:spPr/>
        <p:txBody>
          <a:bodyPr>
            <a:normAutofit fontScale="92500" lnSpcReduction="10000"/>
          </a:bodyPr>
          <a:lstStyle/>
          <a:p>
            <a:pPr marL="0" indent="0">
              <a:buNone/>
            </a:pPr>
            <a:r>
              <a:rPr lang="en-US" sz="4000" dirty="0"/>
              <a:t>What is your current position?</a:t>
            </a:r>
          </a:p>
          <a:p>
            <a:pPr marL="1314450" lvl="2" indent="-514350">
              <a:buFont typeface="+mj-lt"/>
              <a:buAutoNum type="alphaUcPeriod"/>
            </a:pPr>
            <a:r>
              <a:rPr lang="en-US" sz="3600" dirty="0"/>
              <a:t>Doctor/Surgeon/Resident</a:t>
            </a:r>
          </a:p>
          <a:p>
            <a:pPr marL="1314450" lvl="2" indent="-514350">
              <a:buFont typeface="+mj-lt"/>
              <a:buAutoNum type="alphaUcPeriod"/>
            </a:pPr>
            <a:r>
              <a:rPr lang="en-US" sz="3600" dirty="0" smtClean="0"/>
              <a:t>Data/Research Analyst</a:t>
            </a:r>
          </a:p>
          <a:p>
            <a:pPr marL="1314450" lvl="2" indent="-514350">
              <a:buFont typeface="+mj-lt"/>
              <a:buAutoNum type="alphaUcPeriod"/>
            </a:pPr>
            <a:r>
              <a:rPr lang="en-US" sz="3600" dirty="0" smtClean="0"/>
              <a:t>Administrative </a:t>
            </a:r>
            <a:r>
              <a:rPr lang="en-US" sz="3600" dirty="0"/>
              <a:t>(Supervisor/clinic clerk/Administrative Officer/Fee Basis/Registration)</a:t>
            </a:r>
          </a:p>
          <a:p>
            <a:pPr marL="1314450" lvl="2" indent="-514350">
              <a:buFont typeface="+mj-lt"/>
              <a:buAutoNum type="alphaUcPeriod"/>
            </a:pPr>
            <a:r>
              <a:rPr lang="en-US" sz="3600" dirty="0"/>
              <a:t>Coder</a:t>
            </a:r>
          </a:p>
          <a:p>
            <a:pPr marL="1314450" lvl="2" indent="-514350">
              <a:buFont typeface="+mj-lt"/>
              <a:buAutoNum type="alphaUcPeriod"/>
            </a:pPr>
            <a:r>
              <a:rPr lang="en-US" sz="3600" dirty="0"/>
              <a:t>Revenue/CPAC Staff</a:t>
            </a:r>
          </a:p>
          <a:p>
            <a:pPr marL="1314450" lvl="2" indent="-514350">
              <a:buFont typeface="+mj-lt"/>
              <a:buAutoNum type="alphaUcPeriod"/>
            </a:pPr>
            <a:r>
              <a:rPr lang="en-US" sz="3600" dirty="0" smtClean="0"/>
              <a:t>Other</a:t>
            </a:r>
            <a:endParaRPr lang="en-US" sz="3600" dirty="0"/>
          </a:p>
        </p:txBody>
      </p:sp>
    </p:spTree>
    <p:extLst>
      <p:ext uri="{BB962C8B-B14F-4D97-AF65-F5344CB8AC3E}">
        <p14:creationId xmlns:p14="http://schemas.microsoft.com/office/powerpoint/2010/main" val="25576728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91001" y="331487"/>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3" name="Rectangle 2" descr="&quot; &quot;"/>
          <p:cNvSpPr/>
          <p:nvPr/>
        </p:nvSpPr>
        <p:spPr>
          <a:xfrm>
            <a:off x="1981200" y="1414793"/>
            <a:ext cx="8153400" cy="584775"/>
          </a:xfrm>
          <a:prstGeom prst="rect">
            <a:avLst/>
          </a:prstGeom>
        </p:spPr>
        <p:txBody>
          <a:bodyPr wrap="square">
            <a:spAutoFit/>
          </a:bodyPr>
          <a:lstStyle/>
          <a:p>
            <a:endParaRPr lang="en-US" sz="3200" dirty="0"/>
          </a:p>
        </p:txBody>
      </p:sp>
      <p:sp>
        <p:nvSpPr>
          <p:cNvPr id="7" name="Content Placeholder 4" descr="Coded Data is used for which of these?&#10;Patient Care&#10;Research and Disease Registries&#10;Reimbursement&#10;Case Mix&#10;All of the above&#10;"/>
          <p:cNvSpPr txBox="1">
            <a:spLocks/>
          </p:cNvSpPr>
          <p:nvPr/>
        </p:nvSpPr>
        <p:spPr>
          <a:xfrm>
            <a:off x="762000" y="1752602"/>
            <a:ext cx="5181600" cy="472439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600"/>
              </a:spcAft>
              <a:buFont typeface="Arial" pitchFamily="34" charset="0"/>
              <a:buNone/>
            </a:pPr>
            <a:r>
              <a:rPr lang="en-US" sz="4000" dirty="0" smtClean="0"/>
              <a:t>Coded Data is used for which of these?</a:t>
            </a:r>
          </a:p>
          <a:p>
            <a:pPr lvl="1" indent="-742950" fontAlgn="auto">
              <a:spcAft>
                <a:spcPts val="0"/>
              </a:spcAft>
              <a:buFont typeface="+mj-lt"/>
              <a:buAutoNum type="alphaUcPeriod"/>
            </a:pPr>
            <a:r>
              <a:rPr lang="en-US" sz="3800" dirty="0" smtClean="0"/>
              <a:t>Patient Care</a:t>
            </a:r>
          </a:p>
          <a:p>
            <a:pPr lvl="1" indent="-742950" fontAlgn="auto">
              <a:spcAft>
                <a:spcPts val="0"/>
              </a:spcAft>
              <a:buFont typeface="+mj-lt"/>
              <a:buAutoNum type="alphaUcPeriod"/>
            </a:pPr>
            <a:r>
              <a:rPr lang="en-US" sz="3800" dirty="0" smtClean="0"/>
              <a:t>Research and Disease Registries</a:t>
            </a:r>
          </a:p>
          <a:p>
            <a:pPr lvl="1" indent="-742950" fontAlgn="auto">
              <a:spcAft>
                <a:spcPts val="0"/>
              </a:spcAft>
              <a:buFont typeface="+mj-lt"/>
              <a:buAutoNum type="alphaUcPeriod"/>
            </a:pPr>
            <a:r>
              <a:rPr lang="en-US" sz="3800" dirty="0" smtClean="0"/>
              <a:t>Reimbursement</a:t>
            </a:r>
          </a:p>
          <a:p>
            <a:pPr lvl="1" indent="-742950" fontAlgn="auto">
              <a:spcAft>
                <a:spcPts val="0"/>
              </a:spcAft>
              <a:buFont typeface="+mj-lt"/>
              <a:buAutoNum type="alphaUcPeriod"/>
            </a:pPr>
            <a:r>
              <a:rPr lang="en-US" sz="3800" dirty="0" smtClean="0"/>
              <a:t>Case Mix</a:t>
            </a:r>
          </a:p>
          <a:p>
            <a:pPr lvl="1" indent="-742950" fontAlgn="auto">
              <a:spcAft>
                <a:spcPts val="0"/>
              </a:spcAft>
              <a:buFont typeface="+mj-lt"/>
              <a:buAutoNum type="alphaUcPeriod"/>
            </a:pPr>
            <a:r>
              <a:rPr lang="en-US" sz="3800" dirty="0" smtClean="0"/>
              <a:t>All of the above</a:t>
            </a:r>
            <a:endParaRPr lang="en-US" sz="3800" dirty="0"/>
          </a:p>
        </p:txBody>
      </p:sp>
    </p:spTree>
    <p:extLst>
      <p:ext uri="{BB962C8B-B14F-4D97-AF65-F5344CB8AC3E}">
        <p14:creationId xmlns:p14="http://schemas.microsoft.com/office/powerpoint/2010/main" val="2293146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descr="&quot;&quot;"/>
          <p:cNvSpPr>
            <a:spLocks noGrp="1"/>
          </p:cNvSpPr>
          <p:nvPr>
            <p:ph idx="1"/>
          </p:nvPr>
        </p:nvSpPr>
        <p:spPr/>
        <p:txBody>
          <a:bodyPr/>
          <a:lstStyle/>
          <a:p>
            <a:endParaRPr lang="en-US" dirty="0"/>
          </a:p>
        </p:txBody>
      </p:sp>
      <p:pic>
        <p:nvPicPr>
          <p:cNvPr id="3" name="Picture 2" descr="Health Information Management Intranet page. The HIM site contains loads of resources associated with health information management."/>
          <p:cNvPicPr>
            <a:picLocks noChangeAspect="1"/>
          </p:cNvPicPr>
          <p:nvPr/>
        </p:nvPicPr>
        <p:blipFill rotWithShape="1">
          <a:blip r:embed="rId3"/>
          <a:srcRect l="2500" t="6444" r="3567" b="6533"/>
          <a:stretch/>
        </p:blipFill>
        <p:spPr>
          <a:xfrm>
            <a:off x="-4536" y="-3695"/>
            <a:ext cx="12115800" cy="6901405"/>
          </a:xfrm>
          <a:prstGeom prst="rect">
            <a:avLst/>
          </a:prstGeom>
        </p:spPr>
      </p:pic>
    </p:spTree>
    <p:extLst>
      <p:ext uri="{BB962C8B-B14F-4D97-AF65-F5344CB8AC3E}">
        <p14:creationId xmlns:p14="http://schemas.microsoft.com/office/powerpoint/2010/main" val="1791771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lth Information Management Intranet page. The HIM site contains loads of resources associated with health information management. It includes a page specifically for the ICD-10 project, which is located here under the “CODING” tab/drop down menu.&#10;&#10;"/>
          <p:cNvPicPr>
            <a:picLocks noChangeAspect="1"/>
          </p:cNvPicPr>
          <p:nvPr/>
        </p:nvPicPr>
        <p:blipFill rotWithShape="1">
          <a:blip r:embed="rId3"/>
          <a:srcRect l="2500" t="6445" r="3000" b="6643"/>
          <a:stretch/>
        </p:blipFill>
        <p:spPr>
          <a:xfrm>
            <a:off x="0" y="0"/>
            <a:ext cx="12192000" cy="6858000"/>
          </a:xfrm>
          <a:prstGeom prst="rect">
            <a:avLst/>
          </a:prstGeom>
        </p:spPr>
      </p:pic>
      <p:sp>
        <p:nvSpPr>
          <p:cNvPr id="6" name="TextBox 5" descr="Coding  &gt;  ICD-10 Project&#10;"/>
          <p:cNvSpPr txBox="1"/>
          <p:nvPr/>
        </p:nvSpPr>
        <p:spPr>
          <a:xfrm>
            <a:off x="152401" y="5772151"/>
            <a:ext cx="6019801" cy="738664"/>
          </a:xfrm>
          <a:prstGeom prst="rect">
            <a:avLst/>
          </a:prstGeom>
          <a:solidFill>
            <a:schemeClr val="tx2">
              <a:lumMod val="50000"/>
            </a:schemeClr>
          </a:solidFill>
        </p:spPr>
        <p:txBody>
          <a:bodyPr wrap="square" rtlCol="0">
            <a:spAutoFit/>
          </a:bodyPr>
          <a:lstStyle/>
          <a:p>
            <a:r>
              <a:rPr lang="en-US" sz="4200" b="1" dirty="0" smtClean="0">
                <a:solidFill>
                  <a:srgbClr val="FF0000"/>
                </a:solidFill>
              </a:rPr>
              <a:t>Coding  &gt;  ICD-10 Project</a:t>
            </a:r>
            <a:endParaRPr lang="en-US" sz="4200" b="1" dirty="0">
              <a:solidFill>
                <a:srgbClr val="FF0000"/>
              </a:solidFill>
            </a:endParaRPr>
          </a:p>
        </p:txBody>
      </p:sp>
    </p:spTree>
    <p:extLst>
      <p:ext uri="{BB962C8B-B14F-4D97-AF65-F5344CB8AC3E}">
        <p14:creationId xmlns:p14="http://schemas.microsoft.com/office/powerpoint/2010/main" val="2045983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lth Information Management ICD-10 Project page. While you can’t see everything on this page in this shot, it contains a great number of resources, including literature e-Alerts that help you stay up to date on latest developments.  It also contains general information documents such as the ICD-10 Implementation and Communication plans.  There is information about the site readiness assessment, training resources, and links to external resources.  One of the neatest features on this page is perhaps the site facility sharing corner, where you can find documents shared by various sites to show how they are moving forward with implementation.  Whether you use another site’s documents as templates for your own implementation, or simply browse the documents for ideas, we definitely recommend you check it out.&#10;"/>
          <p:cNvPicPr>
            <a:picLocks/>
          </p:cNvPicPr>
          <p:nvPr/>
        </p:nvPicPr>
        <p:blipFill rotWithShape="1">
          <a:blip r:embed="rId3"/>
          <a:srcRect l="17917" t="5384" r="15520" b="25385"/>
          <a:stretch/>
        </p:blipFill>
        <p:spPr>
          <a:xfrm>
            <a:off x="19051" y="0"/>
            <a:ext cx="12170664" cy="69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5772151"/>
            <a:ext cx="11980381" cy="738664"/>
          </a:xfrm>
          <a:prstGeom prst="rect">
            <a:avLst/>
          </a:prstGeom>
          <a:solidFill>
            <a:schemeClr val="tx2">
              <a:lumMod val="50000"/>
            </a:schemeClr>
          </a:solidFill>
        </p:spPr>
        <p:txBody>
          <a:bodyPr wrap="square" rtlCol="0">
            <a:spAutoFit/>
          </a:bodyPr>
          <a:lstStyle/>
          <a:p>
            <a:r>
              <a:rPr lang="en-US" sz="4200" b="1" dirty="0" smtClean="0">
                <a:solidFill>
                  <a:srgbClr val="FF0000"/>
                </a:solidFill>
              </a:rPr>
              <a:t>Coding  &gt;  ICD-10 Project  &gt;  Code Sets &amp; Descriptions</a:t>
            </a:r>
            <a:endParaRPr lang="en-US" sz="4200" b="1" dirty="0">
              <a:solidFill>
                <a:srgbClr val="FF0000"/>
              </a:solidFill>
            </a:endParaRPr>
          </a:p>
        </p:txBody>
      </p:sp>
      <p:pic>
        <p:nvPicPr>
          <p:cNvPr id="2" name="Picture 1" descr="Department of Veterans Affairs HIM web site, under the “ICD-10 Project” subpage in this drop down menu another subpage entitled “Code Sets and Descriptions”.  Here, you can access an electronic version of the code sets here, which some of you may find more accessible at times. &#10;&#10;&#10;&#10;&#10; "/>
          <p:cNvPicPr>
            <a:picLocks/>
          </p:cNvPicPr>
          <p:nvPr/>
        </p:nvPicPr>
        <p:blipFill rotWithShape="1">
          <a:blip r:embed="rId3"/>
          <a:srcRect l="17940" t="4868" r="15413" b="24803"/>
          <a:stretch/>
        </p:blipFill>
        <p:spPr>
          <a:xfrm>
            <a:off x="19050" y="-57150"/>
            <a:ext cx="12172951" cy="7040880"/>
          </a:xfrm>
          <a:prstGeom prst="rect">
            <a:avLst/>
          </a:prstGeom>
        </p:spPr>
      </p:pic>
    </p:spTree>
    <p:extLst>
      <p:ext uri="{BB962C8B-B14F-4D97-AF65-F5344CB8AC3E}">
        <p14:creationId xmlns:p14="http://schemas.microsoft.com/office/powerpoint/2010/main" val="2394590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 Code Sets and Descriptions page"/>
          <p:cNvPicPr>
            <a:picLocks noChangeAspect="1"/>
          </p:cNvPicPr>
          <p:nvPr/>
        </p:nvPicPr>
        <p:blipFill rotWithShape="1">
          <a:blip r:embed="rId3"/>
          <a:srcRect l="30500" t="15333" r="41000" b="7334"/>
          <a:stretch/>
        </p:blipFill>
        <p:spPr>
          <a:xfrm>
            <a:off x="0" y="-1"/>
            <a:ext cx="12344400" cy="18841453"/>
          </a:xfrm>
          <a:prstGeom prst="rect">
            <a:avLst/>
          </a:prstGeom>
        </p:spPr>
      </p:pic>
      <p:sp>
        <p:nvSpPr>
          <p:cNvPr id="7" name="Rounded Rectangle 6" descr="2014 Draft Code Sets"/>
          <p:cNvSpPr/>
          <p:nvPr/>
        </p:nvSpPr>
        <p:spPr>
          <a:xfrm>
            <a:off x="226143" y="2743202"/>
            <a:ext cx="3505200" cy="661985"/>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descr="According to Federal Register, Vol 74 No 11"/>
          <p:cNvSpPr/>
          <p:nvPr/>
        </p:nvSpPr>
        <p:spPr>
          <a:xfrm>
            <a:off x="226141" y="724053"/>
            <a:ext cx="4041059" cy="72374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descr="ICD 10 CM 2014 Coding guidelines"/>
          <p:cNvSpPr/>
          <p:nvPr/>
        </p:nvSpPr>
        <p:spPr>
          <a:xfrm>
            <a:off x="226141" y="4910147"/>
            <a:ext cx="6479459" cy="661985"/>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64" presetClass="path" presetSubtype="0" accel="50000" decel="50000" fill="hold" nodeType="withEffect">
                                  <p:stCondLst>
                                    <p:cond delay="0"/>
                                  </p:stCondLst>
                                  <p:childTnLst>
                                    <p:animMotion origin="layout" path="M 0 -1.11111E-6 L 0 -1.58472 " pathEditMode="relative" rAng="0" ptsTypes="AA">
                                      <p:cBhvr>
                                        <p:cTn id="8" dur="2000" fill="hold"/>
                                        <p:tgtEl>
                                          <p:spTgt spid="3"/>
                                        </p:tgtEl>
                                        <p:attrNameLst>
                                          <p:attrName>ppt_x</p:attrName>
                                          <p:attrName>ppt_y</p:attrName>
                                        </p:attrNameLst>
                                      </p:cBhvr>
                                      <p:rCtr x="0" y="-79236"/>
                                    </p:animMotion>
                                  </p:childTnLst>
                                </p:cTn>
                              </p:par>
                            </p:childTnLst>
                          </p:cTn>
                        </p:par>
                        <p:par>
                          <p:cTn id="9" fill="hold">
                            <p:stCondLst>
                              <p:cond delay="2000"/>
                            </p:stCondLst>
                            <p:childTnLst>
                              <p:par>
                                <p:cTn id="10" presetID="1" presetClass="entr" presetSubtype="0" fill="hold" grpId="1"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P spid="11" grpId="0" animBg="1"/>
      <p:bldP spid="1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Alphabetic index outlining one step at a time to find the default code."/>
          <p:cNvPicPr>
            <a:picLocks noGrp="1" noChangeAspect="1"/>
          </p:cNvPicPr>
          <p:nvPr isPhoto="1"/>
        </p:nvPicPr>
        <p:blipFill rotWithShape="1">
          <a:blip r:embed="rId3">
            <a:extLst>
              <a:ext uri="{28A0092B-C50C-407E-A947-70E740481C1C}">
                <a14:useLocalDpi xmlns:a14="http://schemas.microsoft.com/office/drawing/2010/main" val="0"/>
              </a:ext>
            </a:extLst>
          </a:blip>
          <a:srcRect l="14349" t="14185" r="4716" b="7139"/>
          <a:stretch/>
        </p:blipFill>
        <p:spPr bwMode="auto">
          <a:xfrm>
            <a:off x="0" y="-1"/>
            <a:ext cx="12192000" cy="685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2" descr="Alphabetic index outlining one step at a time to find the default code.&#10;adreanl gland Q89.1&#10;artery (peripheral) Q27.8"/>
          <p:cNvPicPr>
            <a:picLocks noGrp="1" noChangeAspect="1"/>
          </p:cNvPicPr>
          <p:nvPr isPhoto="1"/>
        </p:nvPicPr>
        <p:blipFill rotWithShape="1">
          <a:blip r:embed="rId3">
            <a:extLst>
              <a:ext uri="{28A0092B-C50C-407E-A947-70E740481C1C}">
                <a14:useLocalDpi xmlns:a14="http://schemas.microsoft.com/office/drawing/2010/main" val="0"/>
              </a:ext>
            </a:extLst>
          </a:blip>
          <a:srcRect l="15866" t="57776" r="46701" b="37740"/>
          <a:stretch/>
        </p:blipFill>
        <p:spPr bwMode="auto">
          <a:xfrm>
            <a:off x="188686" y="1847850"/>
            <a:ext cx="11814629" cy="819150"/>
          </a:xfrm>
          <a:prstGeom prst="rect">
            <a:avLst/>
          </a:prstGeom>
          <a:solidFill>
            <a:srgbClr val="FFFFFF">
              <a:shade val="85000"/>
            </a:srgbClr>
          </a:solidFill>
          <a:ln w="88900" cap="sq">
            <a:solidFill>
              <a:srgbClr val="FFFFFF"/>
            </a:solidFill>
            <a:miter lim="800000"/>
          </a:ln>
          <a:effectLst/>
          <a:extLst/>
        </p:spPr>
      </p:pic>
      <p:pic>
        <p:nvPicPr>
          <p:cNvPr id="13" name="Picture 2" descr="Alphabetic index outlining one step at a time to find the default code.&#10;basilar NEC Q28.1&#10;cerebral Q28.3&#10;coronary&#10; Q24.5&#10;digestive system Q27.8&#10;eye Q15.8"/>
          <p:cNvPicPr>
            <a:picLocks noGrp="1" noChangeAspect="1"/>
          </p:cNvPicPr>
          <p:nvPr isPhoto="1"/>
        </p:nvPicPr>
        <p:blipFill rotWithShape="1">
          <a:blip r:embed="rId3">
            <a:extLst>
              <a:ext uri="{28A0092B-C50C-407E-A947-70E740481C1C}">
                <a14:useLocalDpi xmlns:a14="http://schemas.microsoft.com/office/drawing/2010/main" val="0"/>
              </a:ext>
            </a:extLst>
          </a:blip>
          <a:srcRect l="15866" t="62412" r="46701" b="26325"/>
          <a:stretch/>
        </p:blipFill>
        <p:spPr bwMode="auto">
          <a:xfrm>
            <a:off x="-1946729" y="5638800"/>
            <a:ext cx="11814629" cy="2057400"/>
          </a:xfrm>
          <a:prstGeom prst="rect">
            <a:avLst/>
          </a:prstGeom>
          <a:solidFill>
            <a:srgbClr val="FFFFFF">
              <a:shade val="85000"/>
            </a:srgbClr>
          </a:solidFill>
          <a:ln w="88900" cap="sq">
            <a:solidFill>
              <a:srgbClr val="FFFFFF"/>
            </a:solidFill>
            <a:miter lim="800000"/>
          </a:ln>
          <a:effectLst/>
          <a:extLst/>
        </p:spPr>
      </p:pic>
      <p:pic>
        <p:nvPicPr>
          <p:cNvPr id="2" name="Picture 1" descr="Navigation curso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9844" t="16667" r="29845" b="13333"/>
          <a:stretch/>
        </p:blipFill>
        <p:spPr>
          <a:xfrm>
            <a:off x="8632372" y="1752600"/>
            <a:ext cx="3084286" cy="5397501"/>
          </a:xfrm>
          <a:prstGeom prst="rect">
            <a:avLst/>
          </a:prstGeom>
        </p:spPr>
      </p:pic>
      <p:sp>
        <p:nvSpPr>
          <p:cNvPr id="5" name="TextBox 4" descr="Navigate&#10;"/>
          <p:cNvSpPr txBox="1"/>
          <p:nvPr/>
        </p:nvSpPr>
        <p:spPr>
          <a:xfrm>
            <a:off x="9260115" y="2945161"/>
            <a:ext cx="1828800" cy="523220"/>
          </a:xfrm>
          <a:prstGeom prst="rect">
            <a:avLst/>
          </a:prstGeom>
          <a:noFill/>
        </p:spPr>
        <p:txBody>
          <a:bodyPr wrap="square" rtlCol="0">
            <a:spAutoFit/>
          </a:bodyPr>
          <a:lstStyle/>
          <a:p>
            <a:pPr algn="ctr"/>
            <a:r>
              <a:rPr lang="en-US" sz="2800" b="1" dirty="0" smtClean="0"/>
              <a:t>Navigate</a:t>
            </a:r>
            <a:endParaRPr lang="en-US" sz="2800" b="1" dirty="0"/>
          </a:p>
        </p:txBody>
      </p:sp>
      <p:pic>
        <p:nvPicPr>
          <p:cNvPr id="7" name="Picture 2" descr="Alphabetic index outlining one step at a time to find the default code.&#10;Abberant (congenital) see also Malposition, congenital"/>
          <p:cNvPicPr>
            <a:picLocks noGrp="1" noChangeAspect="1"/>
          </p:cNvPicPr>
          <p:nvPr isPhoto="1"/>
        </p:nvPicPr>
        <p:blipFill rotWithShape="1">
          <a:blip r:embed="rId3">
            <a:extLst>
              <a:ext uri="{28A0092B-C50C-407E-A947-70E740481C1C}">
                <a14:useLocalDpi xmlns:a14="http://schemas.microsoft.com/office/drawing/2010/main" val="0"/>
              </a:ext>
            </a:extLst>
          </a:blip>
          <a:srcRect l="15866" t="55271" r="46701" b="42226"/>
          <a:stretch/>
        </p:blipFill>
        <p:spPr bwMode="auto">
          <a:xfrm>
            <a:off x="-3352800" y="3391692"/>
            <a:ext cx="11814629" cy="457201"/>
          </a:xfrm>
          <a:prstGeom prst="rect">
            <a:avLst/>
          </a:prstGeom>
          <a:solidFill>
            <a:srgbClr val="FFFFFF">
              <a:shade val="85000"/>
            </a:srgbClr>
          </a:solidFill>
          <a:ln w="88900" cap="sq">
            <a:solidFill>
              <a:srgbClr val="FFFFFF"/>
            </a:solidFill>
            <a:miter lim="800000"/>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6" presetClass="path" presetSubtype="0" accel="50000" decel="50000" fill="hold" nodeType="withEffect">
                                  <p:stCondLst>
                                    <p:cond delay="0"/>
                                  </p:stCondLst>
                                  <p:childTnLst>
                                    <p:animMotion origin="layout" path="M 4.79167E-6 2.22222E-6 L 0.28424 -0.29445 " pathEditMode="relative" rAng="0" ptsTypes="AA">
                                      <p:cBhvr>
                                        <p:cTn id="11" dur="1000" fill="hold"/>
                                        <p:tgtEl>
                                          <p:spTgt spid="7"/>
                                        </p:tgtEl>
                                        <p:attrNameLst>
                                          <p:attrName>ppt_x</p:attrName>
                                          <p:attrName>ppt_y</p:attrName>
                                        </p:attrNameLst>
                                      </p:cBhvr>
                                      <p:rCtr x="14206" y="-14722"/>
                                    </p:animMotion>
                                  </p:childTnLst>
                                </p:cTn>
                              </p:par>
                            </p:childTnLst>
                          </p:cTn>
                        </p:par>
                        <p:par>
                          <p:cTn id="12" fill="hold">
                            <p:stCondLst>
                              <p:cond delay="1000"/>
                            </p:stCondLst>
                            <p:childTnLst>
                              <p:par>
                                <p:cTn id="13" presetID="53" presetClass="entr" presetSubtype="16"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56" presetClass="path" presetSubtype="0" accel="50000" decel="50000" fill="hold" nodeType="withEffect">
                                  <p:stCondLst>
                                    <p:cond delay="500"/>
                                  </p:stCondLst>
                                  <p:childTnLst>
                                    <p:animMotion origin="layout" path="M -0.3125 0.29722 L 0 3.33333E-6 " pathEditMode="relative" rAng="0" ptsTypes="AA">
                                      <p:cBhvr>
                                        <p:cTn id="19" dur="1000" fill="hold"/>
                                        <p:tgtEl>
                                          <p:spTgt spid="12"/>
                                        </p:tgtEl>
                                        <p:attrNameLst>
                                          <p:attrName>ppt_x</p:attrName>
                                          <p:attrName>ppt_y</p:attrName>
                                        </p:attrNameLst>
                                      </p:cBhvr>
                                      <p:rCtr x="15625" y="-14861"/>
                                    </p:animMotion>
                                  </p:childTnLst>
                                </p:cTn>
                              </p:par>
                            </p:childTnLst>
                          </p:cTn>
                        </p:par>
                        <p:par>
                          <p:cTn id="20" fill="hold">
                            <p:stCondLst>
                              <p:cond delay="2500"/>
                            </p:stCondLst>
                            <p:childTnLst>
                              <p:par>
                                <p:cTn id="21" presetID="53" presetClass="entr" presetSubtype="16" fill="hold" nodeType="after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Effect transition="in" filter="fade">
                                      <p:cBhvr>
                                        <p:cTn id="25" dur="1000"/>
                                        <p:tgtEl>
                                          <p:spTgt spid="13"/>
                                        </p:tgtEl>
                                      </p:cBhvr>
                                    </p:animEffect>
                                  </p:childTnLst>
                                </p:cTn>
                              </p:par>
                              <p:par>
                                <p:cTn id="26" presetID="56" presetClass="path" presetSubtype="0" accel="50000" decel="50000" fill="hold" nodeType="withEffect">
                                  <p:stCondLst>
                                    <p:cond delay="500"/>
                                  </p:stCondLst>
                                  <p:childTnLst>
                                    <p:animMotion origin="layout" path="M -0.11237 -0.26389 L 0.17513 -0.43055 " pathEditMode="relative" rAng="0" ptsTypes="AA">
                                      <p:cBhvr>
                                        <p:cTn id="27" dur="1000" fill="hold"/>
                                        <p:tgtEl>
                                          <p:spTgt spid="13"/>
                                        </p:tgtEl>
                                        <p:attrNameLst>
                                          <p:attrName>ppt_x</p:attrName>
                                          <p:attrName>ppt_y</p:attrName>
                                        </p:attrNameLst>
                                      </p:cBhvr>
                                      <p:rCtr x="14375" y="-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The alphabetic index for diagnosis organized by main terms in alphabetic order with subterms underneath.  "/>
          <p:cNvPicPr>
            <a:picLocks noGrp="1" noChangeAspect="1"/>
          </p:cNvPicPr>
          <p:nvPr isPhoto="1"/>
        </p:nvPicPr>
        <p:blipFill rotWithShape="1">
          <a:blip r:embed="rId3">
            <a:extLst>
              <a:ext uri="{28A0092B-C50C-407E-A947-70E740481C1C}">
                <a14:useLocalDpi xmlns:a14="http://schemas.microsoft.com/office/drawing/2010/main" val="0"/>
              </a:ext>
            </a:extLst>
          </a:blip>
          <a:srcRect l="14024" t="28935" r="53634" b="27646"/>
          <a:stretch/>
        </p:blipFill>
        <p:spPr bwMode="auto">
          <a:xfrm>
            <a:off x="2586778" y="-76200"/>
            <a:ext cx="7222601" cy="69341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Oval 6" descr="Main Term&#10;"/>
          <p:cNvSpPr/>
          <p:nvPr/>
        </p:nvSpPr>
        <p:spPr>
          <a:xfrm>
            <a:off x="356555" y="1304924"/>
            <a:ext cx="1905000" cy="11334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a:t>Main Term</a:t>
            </a:r>
          </a:p>
        </p:txBody>
      </p:sp>
      <p:grpSp>
        <p:nvGrpSpPr>
          <p:cNvPr id="8" name="Group 7"/>
          <p:cNvGrpSpPr/>
          <p:nvPr/>
        </p:nvGrpSpPr>
        <p:grpSpPr>
          <a:xfrm>
            <a:off x="2239069" y="796514"/>
            <a:ext cx="796441" cy="1396219"/>
            <a:chOff x="2239069" y="796514"/>
            <a:chExt cx="796441" cy="1396219"/>
          </a:xfrm>
        </p:grpSpPr>
        <p:cxnSp>
          <p:nvCxnSpPr>
            <p:cNvPr id="25" name="Straight Connector 24"/>
            <p:cNvCxnSpPr>
              <a:endCxn id="23" idx="1"/>
            </p:cNvCxnSpPr>
            <p:nvPr/>
          </p:nvCxnSpPr>
          <p:spPr>
            <a:xfrm>
              <a:off x="2239069" y="1873224"/>
              <a:ext cx="739839" cy="319509"/>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7" idx="6"/>
            </p:cNvCxnSpPr>
            <p:nvPr/>
          </p:nvCxnSpPr>
          <p:spPr>
            <a:xfrm flipV="1">
              <a:off x="2261557" y="796514"/>
              <a:ext cx="773953" cy="1075148"/>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23" descr="Aarskogs syndrome"/>
          <p:cNvSpPr/>
          <p:nvPr/>
        </p:nvSpPr>
        <p:spPr>
          <a:xfrm>
            <a:off x="3009901" y="548785"/>
            <a:ext cx="3574295" cy="476250"/>
          </a:xfrm>
          <a:prstGeom prst="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descr="Abdomen, abdominal"/>
          <p:cNvSpPr/>
          <p:nvPr/>
        </p:nvSpPr>
        <p:spPr>
          <a:xfrm>
            <a:off x="2978906" y="1954606"/>
            <a:ext cx="3574295" cy="476250"/>
          </a:xfrm>
          <a:prstGeom prst="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descr="Non-essential modifiers&#10;"/>
          <p:cNvSpPr/>
          <p:nvPr/>
        </p:nvSpPr>
        <p:spPr>
          <a:xfrm>
            <a:off x="8991600" y="200028"/>
            <a:ext cx="2590800" cy="1676399"/>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a:t>Non-essential modifiers</a:t>
            </a:r>
          </a:p>
        </p:txBody>
      </p:sp>
      <p:cxnSp>
        <p:nvCxnSpPr>
          <p:cNvPr id="21" name="Straight Connector 20"/>
          <p:cNvCxnSpPr>
            <a:endCxn id="2" idx="2"/>
          </p:cNvCxnSpPr>
          <p:nvPr/>
        </p:nvCxnSpPr>
        <p:spPr>
          <a:xfrm flipV="1">
            <a:off x="7350429" y="1038226"/>
            <a:ext cx="1641172" cy="442912"/>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descr="hysterical"/>
          <p:cNvSpPr/>
          <p:nvPr/>
        </p:nvSpPr>
        <p:spPr>
          <a:xfrm>
            <a:off x="5525872" y="1243013"/>
            <a:ext cx="1865528" cy="476250"/>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a:off x="2648533" y="4468015"/>
            <a:ext cx="420231" cy="237335"/>
          </a:xfrm>
          <a:prstGeom prst="lin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descr="adrenal gland&#10;artery, peripheral"/>
          <p:cNvSpPr/>
          <p:nvPr/>
        </p:nvSpPr>
        <p:spPr>
          <a:xfrm>
            <a:off x="3060416" y="4554576"/>
            <a:ext cx="3931621" cy="684968"/>
          </a:xfrm>
          <a:prstGeom prst="rect">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Default Code / Partial Code&#10;"/>
          <p:cNvSpPr/>
          <p:nvPr/>
        </p:nvSpPr>
        <p:spPr>
          <a:xfrm>
            <a:off x="9372600" y="4705350"/>
            <a:ext cx="2590800" cy="131445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a:t>Default </a:t>
            </a:r>
            <a:r>
              <a:rPr lang="en-US" sz="3200" b="1" dirty="0" smtClean="0"/>
              <a:t>Code / Partial </a:t>
            </a:r>
            <a:r>
              <a:rPr lang="en-US" sz="3200" b="1" dirty="0"/>
              <a:t>Code</a:t>
            </a:r>
          </a:p>
        </p:txBody>
      </p:sp>
      <p:sp>
        <p:nvSpPr>
          <p:cNvPr id="29" name="Rectangle 28" descr="cerebral Q28.3&#10;coronary Q24.5&#10;digestive system"/>
          <p:cNvSpPr/>
          <p:nvPr/>
        </p:nvSpPr>
        <p:spPr>
          <a:xfrm>
            <a:off x="3068765" y="5279534"/>
            <a:ext cx="3923272" cy="1349867"/>
          </a:xfrm>
          <a:prstGeom prst="rect">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a:stCxn id="6" idx="5"/>
          </p:cNvCxnSpPr>
          <p:nvPr/>
        </p:nvCxnSpPr>
        <p:spPr>
          <a:xfrm>
            <a:off x="2601319" y="6087062"/>
            <a:ext cx="470471" cy="181977"/>
          </a:xfrm>
          <a:prstGeom prst="lin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 name="Oval 2" descr="Sub term – level one&#10;"/>
          <p:cNvSpPr/>
          <p:nvPr/>
        </p:nvSpPr>
        <p:spPr>
          <a:xfrm>
            <a:off x="0" y="3462732"/>
            <a:ext cx="2900995" cy="1242618"/>
          </a:xfrm>
          <a:prstGeom prst="ellipse">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a:t>Sub term – level one</a:t>
            </a:r>
          </a:p>
        </p:txBody>
      </p:sp>
      <p:cxnSp>
        <p:nvCxnSpPr>
          <p:cNvPr id="10" name="Straight Connector 9" descr="&quot;&quot;"/>
          <p:cNvCxnSpPr>
            <a:stCxn id="5" idx="3"/>
            <a:endCxn id="4" idx="1"/>
          </p:cNvCxnSpPr>
          <p:nvPr/>
        </p:nvCxnSpPr>
        <p:spPr>
          <a:xfrm>
            <a:off x="6992037" y="5041409"/>
            <a:ext cx="2380563" cy="321166"/>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Rectangle 4" descr="Q27.8"/>
          <p:cNvSpPr/>
          <p:nvPr/>
        </p:nvSpPr>
        <p:spPr>
          <a:xfrm>
            <a:off x="5849037" y="4803284"/>
            <a:ext cx="1143000" cy="476250"/>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descr="Sub term – level two&#10;"/>
          <p:cNvSpPr/>
          <p:nvPr/>
        </p:nvSpPr>
        <p:spPr>
          <a:xfrm>
            <a:off x="108906" y="5026419"/>
            <a:ext cx="2920045" cy="1242618"/>
          </a:xfrm>
          <a:prstGeom prst="ellipse">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a:t>Sub term – level two</a:t>
            </a:r>
          </a:p>
        </p:txBody>
      </p:sp>
      <p:sp>
        <p:nvSpPr>
          <p:cNvPr id="22" name="Rectangle 21" descr="Abdomen, abdominal"/>
          <p:cNvSpPr/>
          <p:nvPr/>
        </p:nvSpPr>
        <p:spPr>
          <a:xfrm>
            <a:off x="3071790" y="4084041"/>
            <a:ext cx="3574295" cy="383974"/>
          </a:xfrm>
          <a:prstGeom prst="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a:stCxn id="7" idx="6"/>
          </p:cNvCxnSpPr>
          <p:nvPr/>
        </p:nvCxnSpPr>
        <p:spPr>
          <a:xfrm>
            <a:off x="2261555" y="1871662"/>
            <a:ext cx="810235" cy="2212379"/>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8526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he alphabetic index for diagnosis organized by main terms in alphabetic order with subterms underneath.  "/>
          <p:cNvPicPr>
            <a:picLocks noGrp="1" noChangeAspect="1"/>
          </p:cNvPicPr>
          <p:nvPr isPhoto="1"/>
        </p:nvPicPr>
        <p:blipFill rotWithShape="1">
          <a:blip r:embed="rId3">
            <a:extLst>
              <a:ext uri="{28A0092B-C50C-407E-A947-70E740481C1C}">
                <a14:useLocalDpi xmlns:a14="http://schemas.microsoft.com/office/drawing/2010/main" val="0"/>
              </a:ext>
            </a:extLst>
          </a:blip>
          <a:srcRect l="14024" t="28935" r="53634" b="27646"/>
          <a:stretch/>
        </p:blipFill>
        <p:spPr bwMode="auto">
          <a:xfrm>
            <a:off x="2586778" y="-76200"/>
            <a:ext cx="7222601" cy="69341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ounded Rectangle 10" descr="--see"/>
          <p:cNvSpPr/>
          <p:nvPr/>
        </p:nvSpPr>
        <p:spPr>
          <a:xfrm>
            <a:off x="5200651" y="3326129"/>
            <a:ext cx="1066800" cy="598173"/>
          </a:xfrm>
          <a:prstGeom prst="roundRect">
            <a:avLst/>
          </a:prstGeom>
          <a:noFill/>
          <a:ln w="165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descr="--see also"/>
          <p:cNvSpPr/>
          <p:nvPr/>
        </p:nvSpPr>
        <p:spPr>
          <a:xfrm>
            <a:off x="6172200" y="4024318"/>
            <a:ext cx="1752600" cy="576258"/>
          </a:xfrm>
          <a:prstGeom prst="roundRect">
            <a:avLst/>
          </a:prstGeom>
          <a:noFill/>
          <a:ln w="165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5" descr="&quot;&quot;"/>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0800000">
            <a:off x="0" y="632995"/>
            <a:ext cx="12192000" cy="1629188"/>
          </a:xfrm>
          <a:prstGeom prst="rect">
            <a:avLst/>
          </a:prstGeom>
          <a:solidFill>
            <a:schemeClr val="bg1">
              <a:alpha val="85000"/>
            </a:schemeClr>
          </a:solidFill>
          <a:ln>
            <a:noFill/>
          </a:ln>
          <a:extLst/>
        </p:spPr>
      </p:pic>
      <p:sp>
        <p:nvSpPr>
          <p:cNvPr id="8" name="TextBox 7" descr="see&#10;"/>
          <p:cNvSpPr txBox="1"/>
          <p:nvPr/>
        </p:nvSpPr>
        <p:spPr>
          <a:xfrm>
            <a:off x="-38100" y="311823"/>
            <a:ext cx="2551328" cy="1600438"/>
          </a:xfrm>
          <a:prstGeom prst="rect">
            <a:avLst/>
          </a:prstGeom>
          <a:noFill/>
        </p:spPr>
        <p:txBody>
          <a:bodyPr wrap="square" rtlCol="0">
            <a:spAutoFit/>
          </a:bodyPr>
          <a:lstStyle/>
          <a:p>
            <a:pPr algn="ctr"/>
            <a:r>
              <a:rPr lang="en-US" sz="9800" b="1" i="1" dirty="0" smtClean="0"/>
              <a:t>see</a:t>
            </a:r>
            <a:endParaRPr lang="en-US" sz="9800" b="1" i="1" dirty="0"/>
          </a:p>
        </p:txBody>
      </p:sp>
      <p:sp>
        <p:nvSpPr>
          <p:cNvPr id="9" name="TextBox 8" descr="mandatory&#10;"/>
          <p:cNvSpPr txBox="1"/>
          <p:nvPr/>
        </p:nvSpPr>
        <p:spPr>
          <a:xfrm>
            <a:off x="318455" y="1573528"/>
            <a:ext cx="2438400" cy="523220"/>
          </a:xfrm>
          <a:prstGeom prst="rect">
            <a:avLst/>
          </a:prstGeom>
          <a:noFill/>
        </p:spPr>
        <p:txBody>
          <a:bodyPr wrap="square" rtlCol="0">
            <a:spAutoFit/>
          </a:bodyPr>
          <a:lstStyle/>
          <a:p>
            <a:r>
              <a:rPr lang="en-US" sz="2800" dirty="0" smtClean="0"/>
              <a:t>mandatory</a:t>
            </a:r>
            <a:endParaRPr lang="en-US" sz="2800" dirty="0"/>
          </a:p>
        </p:txBody>
      </p:sp>
      <p:pic>
        <p:nvPicPr>
          <p:cNvPr id="16" name="Picture 5" descr="&quot;&quot;"/>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52401" y="5105401"/>
            <a:ext cx="12039601" cy="1500184"/>
          </a:xfrm>
          <a:prstGeom prst="rect">
            <a:avLst/>
          </a:prstGeom>
          <a:solidFill>
            <a:schemeClr val="bg1">
              <a:alpha val="85000"/>
            </a:schemeClr>
          </a:solidFill>
          <a:ln>
            <a:noFill/>
          </a:ln>
          <a:extLst/>
        </p:spPr>
      </p:pic>
      <p:sp>
        <p:nvSpPr>
          <p:cNvPr id="15" name="TextBox 14" descr="see also&#10;"/>
          <p:cNvSpPr txBox="1"/>
          <p:nvPr/>
        </p:nvSpPr>
        <p:spPr>
          <a:xfrm>
            <a:off x="7372351" y="4852989"/>
            <a:ext cx="4724400" cy="1600438"/>
          </a:xfrm>
          <a:prstGeom prst="rect">
            <a:avLst/>
          </a:prstGeom>
          <a:noFill/>
        </p:spPr>
        <p:txBody>
          <a:bodyPr wrap="square" rtlCol="0">
            <a:spAutoFit/>
          </a:bodyPr>
          <a:lstStyle/>
          <a:p>
            <a:pPr algn="ctr"/>
            <a:r>
              <a:rPr lang="en-US" sz="9800" b="1" i="1" dirty="0"/>
              <a:t>s</a:t>
            </a:r>
            <a:r>
              <a:rPr lang="en-US" sz="9800" b="1" i="1" dirty="0" smtClean="0"/>
              <a:t>ee also</a:t>
            </a:r>
            <a:endParaRPr lang="en-US" sz="9800" b="1" i="1" dirty="0"/>
          </a:p>
        </p:txBody>
      </p:sp>
      <p:sp>
        <p:nvSpPr>
          <p:cNvPr id="18" name="TextBox 17" descr="not mandatory&#10;"/>
          <p:cNvSpPr txBox="1"/>
          <p:nvPr/>
        </p:nvSpPr>
        <p:spPr>
          <a:xfrm>
            <a:off x="9505951" y="6082366"/>
            <a:ext cx="2438400" cy="523220"/>
          </a:xfrm>
          <a:prstGeom prst="rect">
            <a:avLst/>
          </a:prstGeom>
          <a:noFill/>
        </p:spPr>
        <p:txBody>
          <a:bodyPr wrap="square" rtlCol="0">
            <a:spAutoFit/>
          </a:bodyPr>
          <a:lstStyle/>
          <a:p>
            <a:r>
              <a:rPr lang="en-US" sz="2800" dirty="0"/>
              <a:t>n</a:t>
            </a:r>
            <a:r>
              <a:rPr lang="en-US" sz="2800" dirty="0" smtClean="0"/>
              <a:t>ot mandatory</a:t>
            </a:r>
            <a:endParaRPr 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Aphatic index showing steps 1 &amp; 2."/>
          <p:cNvPicPr>
            <a:picLocks noGrp="1" noChangeAspect="1"/>
          </p:cNvPicPr>
          <p:nvPr isPhoto="1"/>
        </p:nvPicPr>
        <p:blipFill rotWithShape="1">
          <a:blip r:embed="rId3">
            <a:extLst>
              <a:ext uri="{28A0092B-C50C-407E-A947-70E740481C1C}">
                <a14:useLocalDpi xmlns:a14="http://schemas.microsoft.com/office/drawing/2010/main" val="0"/>
              </a:ext>
            </a:extLst>
          </a:blip>
          <a:srcRect l="13325" t="38198" r="30397" b="11650"/>
          <a:stretch/>
        </p:blipFill>
        <p:spPr bwMode="auto">
          <a:xfrm>
            <a:off x="1" y="127858"/>
            <a:ext cx="11582400" cy="6730142"/>
          </a:xfrm>
          <a:prstGeom prst="rect">
            <a:avLst/>
          </a:prstGeom>
          <a:noFill/>
          <a:ln>
            <a:noFill/>
          </a:ln>
          <a:extLst/>
        </p:spPr>
      </p:pic>
      <p:sp>
        <p:nvSpPr>
          <p:cNvPr id="13314" name="Title 1"/>
          <p:cNvSpPr>
            <a:spLocks noGrp="1"/>
          </p:cNvSpPr>
          <p:nvPr>
            <p:ph type="title"/>
          </p:nvPr>
        </p:nvSpPr>
        <p:spPr>
          <a:xfrm>
            <a:off x="6553201" y="307209"/>
            <a:ext cx="5486401" cy="3840162"/>
          </a:xfrm>
        </p:spPr>
        <p:txBody>
          <a:bodyPr>
            <a:normAutofit/>
          </a:bodyPr>
          <a:lstStyle/>
          <a:p>
            <a:pPr algn="l" eaLnBrk="1" hangingPunct="1"/>
            <a:r>
              <a:rPr lang="en-US" sz="8000" b="1" dirty="0" smtClean="0">
                <a:solidFill>
                  <a:schemeClr val="tx2">
                    <a:lumMod val="60000"/>
                    <a:lumOff val="40000"/>
                  </a:schemeClr>
                </a:solidFill>
                <a:latin typeface="+mn-lt"/>
                <a:cs typeface="Georgia" pitchFamily="18" charset="0"/>
              </a:rPr>
              <a:t>Congestive heart failure</a:t>
            </a:r>
          </a:p>
        </p:txBody>
      </p:sp>
      <p:sp>
        <p:nvSpPr>
          <p:cNvPr id="3" name="TextBox 2" descr="Code:&#10;"/>
          <p:cNvSpPr txBox="1"/>
          <p:nvPr/>
        </p:nvSpPr>
        <p:spPr>
          <a:xfrm>
            <a:off x="6553200" y="288471"/>
            <a:ext cx="2286000" cy="861774"/>
          </a:xfrm>
          <a:prstGeom prst="rect">
            <a:avLst/>
          </a:prstGeom>
          <a:noFill/>
        </p:spPr>
        <p:txBody>
          <a:bodyPr wrap="square" rtlCol="0">
            <a:spAutoFit/>
          </a:bodyPr>
          <a:lstStyle/>
          <a:p>
            <a:r>
              <a:rPr lang="en-US" sz="5000" b="1" dirty="0" smtClean="0">
                <a:latin typeface="Lucida Handwriting" panose="03010101010101010101" pitchFamily="66" charset="0"/>
              </a:rPr>
              <a:t>Code:</a:t>
            </a:r>
            <a:endParaRPr lang="en-US" sz="5000" b="1" dirty="0">
              <a:latin typeface="Lucida Handwriting" panose="03010101010101010101" pitchFamily="66" charset="0"/>
            </a:endParaRPr>
          </a:p>
        </p:txBody>
      </p:sp>
      <p:sp>
        <p:nvSpPr>
          <p:cNvPr id="7" name="Rounded Rectangle 6" descr="Failure, failed entry"/>
          <p:cNvSpPr/>
          <p:nvPr/>
        </p:nvSpPr>
        <p:spPr>
          <a:xfrm>
            <a:off x="457200" y="367260"/>
            <a:ext cx="2362200" cy="487010"/>
          </a:xfrm>
          <a:prstGeom prst="round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6" name="Oval 5" descr="&quot;&quot;"/>
          <p:cNvSpPr/>
          <p:nvPr/>
        </p:nvSpPr>
        <p:spPr>
          <a:xfrm>
            <a:off x="2579556" y="287224"/>
            <a:ext cx="685800" cy="6619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descr="1"/>
          <p:cNvSpPr txBox="1"/>
          <p:nvPr/>
        </p:nvSpPr>
        <p:spPr>
          <a:xfrm>
            <a:off x="2663877" y="247250"/>
            <a:ext cx="533401" cy="646331"/>
          </a:xfrm>
          <a:prstGeom prst="rect">
            <a:avLst/>
          </a:prstGeom>
          <a:noFill/>
        </p:spPr>
        <p:txBody>
          <a:bodyPr wrap="square" rtlCol="0">
            <a:spAutoFit/>
          </a:bodyPr>
          <a:lstStyle/>
          <a:p>
            <a:pPr algn="ctr"/>
            <a:r>
              <a:rPr lang="en-US" sz="3600" b="1" dirty="0" smtClean="0">
                <a:solidFill>
                  <a:schemeClr val="bg1"/>
                </a:solidFill>
              </a:rPr>
              <a:t>1</a:t>
            </a:r>
            <a:endParaRPr lang="en-US" sz="3600" b="1" dirty="0">
              <a:solidFill>
                <a:schemeClr val="bg1"/>
              </a:solidFill>
            </a:endParaRPr>
          </a:p>
        </p:txBody>
      </p:sp>
      <p:sp>
        <p:nvSpPr>
          <p:cNvPr id="10" name="Rounded Rectangle 9" descr="congestive"/>
          <p:cNvSpPr/>
          <p:nvPr/>
        </p:nvSpPr>
        <p:spPr>
          <a:xfrm>
            <a:off x="430965" y="5670030"/>
            <a:ext cx="6808035" cy="553854"/>
          </a:xfrm>
          <a:prstGeom prst="roundRect">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11" name="Oval 10" descr="&quot;&quot;"/>
          <p:cNvSpPr/>
          <p:nvPr/>
        </p:nvSpPr>
        <p:spPr>
          <a:xfrm>
            <a:off x="6899845" y="5618113"/>
            <a:ext cx="685800" cy="661985"/>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descr="2"/>
          <p:cNvSpPr txBox="1"/>
          <p:nvPr/>
        </p:nvSpPr>
        <p:spPr>
          <a:xfrm>
            <a:off x="6984165" y="5578139"/>
            <a:ext cx="533401" cy="646331"/>
          </a:xfrm>
          <a:prstGeom prst="rect">
            <a:avLst/>
          </a:prstGeom>
          <a:noFill/>
        </p:spPr>
        <p:txBody>
          <a:bodyPr wrap="square" rtlCol="0">
            <a:spAutoFit/>
          </a:bodyPr>
          <a:lstStyle/>
          <a:p>
            <a:pPr algn="ctr"/>
            <a:r>
              <a:rPr lang="en-US" sz="3600" b="1" dirty="0" smtClean="0">
                <a:solidFill>
                  <a:schemeClr val="bg1"/>
                </a:solidFill>
              </a:rPr>
              <a:t>2</a:t>
            </a:r>
            <a:endParaRPr lang="en-US" sz="3600" b="1" dirty="0">
              <a:solidFill>
                <a:schemeClr val="bg1"/>
              </a:solidFill>
            </a:endParaRPr>
          </a:p>
        </p:txBody>
      </p:sp>
      <p:pic>
        <p:nvPicPr>
          <p:cNvPr id="13" name="Picture 2" descr="see Failure, heart, congestive"/>
          <p:cNvPicPr>
            <a:picLocks noGrp="1" noChangeAspect="1"/>
          </p:cNvPicPr>
          <p:nvPr isPhoto="1"/>
        </p:nvPicPr>
        <p:blipFill rotWithShape="1">
          <a:blip r:embed="rId3">
            <a:extLst>
              <a:ext uri="{28A0092B-C50C-407E-A947-70E740481C1C}">
                <a14:useLocalDpi xmlns:a14="http://schemas.microsoft.com/office/drawing/2010/main" val="0"/>
              </a:ext>
            </a:extLst>
          </a:blip>
          <a:srcRect l="24061" t="80401" r="54834" b="16707"/>
          <a:stretch/>
        </p:blipFill>
        <p:spPr bwMode="auto">
          <a:xfrm>
            <a:off x="2209799" y="3948354"/>
            <a:ext cx="8686803" cy="776046"/>
          </a:xfrm>
          <a:prstGeom prst="rect">
            <a:avLst/>
          </a:prstGeom>
          <a:noFill/>
          <a:ln w="38100">
            <a:solidFill>
              <a:schemeClr val="tx1"/>
            </a:solidFill>
          </a:ln>
          <a:extLst/>
        </p:spPr>
      </p:pic>
      <p:sp>
        <p:nvSpPr>
          <p:cNvPr id="14" name="Isosceles Triangle 13" descr="&quot;&quot;"/>
          <p:cNvSpPr/>
          <p:nvPr/>
        </p:nvSpPr>
        <p:spPr>
          <a:xfrm flipV="1">
            <a:off x="2209799" y="4749385"/>
            <a:ext cx="8716783" cy="1228725"/>
          </a:xfrm>
          <a:prstGeom prst="triangle">
            <a:avLst>
              <a:gd name="adj" fmla="val 16908"/>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ut"/>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9441" y1="82523" x2="78990" y2="67477"/>
                      </a14:backgroundRemoval>
                    </a14:imgEffect>
                  </a14:imgLayer>
                </a14:imgProps>
              </a:ext>
              <a:ext uri="{28A0092B-C50C-407E-A947-70E740481C1C}">
                <a14:useLocalDpi xmlns:a14="http://schemas.microsoft.com/office/drawing/2010/main" val="0"/>
              </a:ext>
            </a:extLst>
          </a:blip>
          <a:stretch>
            <a:fillRect/>
          </a:stretch>
        </p:blipFill>
        <p:spPr>
          <a:xfrm>
            <a:off x="-675865" y="-562278"/>
            <a:ext cx="6633990" cy="5950690"/>
          </a:xfrm>
          <a:prstGeom prst="rect">
            <a:avLst/>
          </a:prstGeom>
        </p:spPr>
      </p:pic>
      <p:sp>
        <p:nvSpPr>
          <p:cNvPr id="8" name="TextBox 7" descr="Uses of coded data&#10;"/>
          <p:cNvSpPr txBox="1"/>
          <p:nvPr/>
        </p:nvSpPr>
        <p:spPr>
          <a:xfrm>
            <a:off x="3505200" y="3924301"/>
            <a:ext cx="1981200" cy="1661993"/>
          </a:xfrm>
          <a:prstGeom prst="rect">
            <a:avLst/>
          </a:prstGeom>
          <a:noFill/>
        </p:spPr>
        <p:txBody>
          <a:bodyPr wrap="square" rtlCol="0">
            <a:spAutoFit/>
          </a:bodyPr>
          <a:lstStyle/>
          <a:p>
            <a:pPr algn="ctr"/>
            <a:r>
              <a:rPr lang="en-US" sz="3400" b="1" dirty="0" smtClean="0"/>
              <a:t>Uses of coded data</a:t>
            </a:r>
            <a:endParaRPr lang="en-US" sz="3400" b="1" dirty="0"/>
          </a:p>
        </p:txBody>
      </p:sp>
      <p:sp>
        <p:nvSpPr>
          <p:cNvPr id="7" name="TextBox 6" descr="ICD-10 Background&#10;"/>
          <p:cNvSpPr txBox="1"/>
          <p:nvPr/>
        </p:nvSpPr>
        <p:spPr>
          <a:xfrm>
            <a:off x="1085851" y="1600202"/>
            <a:ext cx="3048000" cy="1138773"/>
          </a:xfrm>
          <a:prstGeom prst="rect">
            <a:avLst/>
          </a:prstGeom>
          <a:noFill/>
        </p:spPr>
        <p:txBody>
          <a:bodyPr wrap="square" rtlCol="0">
            <a:spAutoFit/>
          </a:bodyPr>
          <a:lstStyle/>
          <a:p>
            <a:pPr algn="ctr"/>
            <a:r>
              <a:rPr lang="en-US" sz="3400" b="1" dirty="0" smtClean="0"/>
              <a:t>ICD-10 Background</a:t>
            </a:r>
            <a:endParaRPr lang="en-US" sz="3400" b="1" dirty="0"/>
          </a:p>
        </p:txBody>
      </p:sp>
      <p:sp>
        <p:nvSpPr>
          <p:cNvPr id="9" name="TextBox 8" descr="How to look up a code&#10;"/>
          <p:cNvSpPr txBox="1"/>
          <p:nvPr/>
        </p:nvSpPr>
        <p:spPr>
          <a:xfrm>
            <a:off x="6644927" y="3900587"/>
            <a:ext cx="1981200" cy="1661993"/>
          </a:xfrm>
          <a:prstGeom prst="rect">
            <a:avLst/>
          </a:prstGeom>
          <a:noFill/>
        </p:spPr>
        <p:txBody>
          <a:bodyPr wrap="square" rtlCol="0">
            <a:spAutoFit/>
          </a:bodyPr>
          <a:lstStyle/>
          <a:p>
            <a:pPr algn="ctr"/>
            <a:r>
              <a:rPr lang="en-US" sz="3400" b="1" dirty="0" smtClean="0"/>
              <a:t>How to look up a code</a:t>
            </a:r>
            <a:endParaRPr lang="en-US" sz="3400" b="1" dirty="0"/>
          </a:p>
        </p:txBody>
      </p:sp>
      <p:sp>
        <p:nvSpPr>
          <p:cNvPr id="10" name="TextBox 9" descr="Prepare for implementation&#10;"/>
          <p:cNvSpPr txBox="1"/>
          <p:nvPr/>
        </p:nvSpPr>
        <p:spPr>
          <a:xfrm>
            <a:off x="7791451" y="685802"/>
            <a:ext cx="3962400" cy="1138773"/>
          </a:xfrm>
          <a:prstGeom prst="rect">
            <a:avLst/>
          </a:prstGeom>
          <a:noFill/>
        </p:spPr>
        <p:txBody>
          <a:bodyPr wrap="square" rtlCol="0">
            <a:spAutoFit/>
          </a:bodyPr>
          <a:lstStyle/>
          <a:p>
            <a:pPr algn="ctr"/>
            <a:r>
              <a:rPr lang="en-US" sz="3400" b="1" dirty="0" smtClean="0"/>
              <a:t>Prepare for implementation</a:t>
            </a:r>
            <a:endParaRPr lang="en-US" sz="3400" b="1" dirty="0"/>
          </a:p>
        </p:txBody>
      </p:sp>
      <p:pic>
        <p:nvPicPr>
          <p:cNvPr id="14" name="Picture 13" descr="a nut"/>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9441" y1="82523" x2="78990" y2="67477"/>
                      </a14:backgroundRemoval>
                    </a14:imgEffect>
                  </a14:imgLayer>
                </a14:imgProps>
              </a:ext>
              <a:ext uri="{28A0092B-C50C-407E-A947-70E740481C1C}">
                <a14:useLocalDpi xmlns:a14="http://schemas.microsoft.com/office/drawing/2010/main" val="0"/>
              </a:ext>
            </a:extLst>
          </a:blip>
          <a:stretch>
            <a:fillRect/>
          </a:stretch>
        </p:blipFill>
        <p:spPr>
          <a:xfrm rot="870770">
            <a:off x="1880546" y="2352595"/>
            <a:ext cx="5357195" cy="4805405"/>
          </a:xfrm>
          <a:prstGeom prst="rect">
            <a:avLst/>
          </a:prstGeom>
        </p:spPr>
      </p:pic>
      <p:pic>
        <p:nvPicPr>
          <p:cNvPr id="15" name="Picture 14" descr="a nut"/>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9441" y1="82523" x2="78990" y2="67477"/>
                      </a14:backgroundRemoval>
                    </a14:imgEffect>
                  </a14:imgLayer>
                </a14:imgProps>
              </a:ext>
              <a:ext uri="{28A0092B-C50C-407E-A947-70E740481C1C}">
                <a14:useLocalDpi xmlns:a14="http://schemas.microsoft.com/office/drawing/2010/main" val="0"/>
              </a:ext>
            </a:extLst>
          </a:blip>
          <a:stretch>
            <a:fillRect/>
          </a:stretch>
        </p:blipFill>
        <p:spPr>
          <a:xfrm>
            <a:off x="4365643" y="1563913"/>
            <a:ext cx="6633990" cy="5950690"/>
          </a:xfrm>
          <a:prstGeom prst="rect">
            <a:avLst/>
          </a:prstGeom>
        </p:spPr>
      </p:pic>
      <p:pic>
        <p:nvPicPr>
          <p:cNvPr id="16" name="Picture 15" descr="a nut"/>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9441" y1="82523" x2="78990" y2="67477"/>
                      </a14:backgroundRemoval>
                    </a14:imgEffect>
                  </a14:imgLayer>
                </a14:imgProps>
              </a:ext>
              <a:ext uri="{28A0092B-C50C-407E-A947-70E740481C1C}">
                <a14:useLocalDpi xmlns:a14="http://schemas.microsoft.com/office/drawing/2010/main" val="0"/>
              </a:ext>
            </a:extLst>
          </a:blip>
          <a:stretch>
            <a:fillRect/>
          </a:stretch>
        </p:blipFill>
        <p:spPr>
          <a:xfrm rot="4850887">
            <a:off x="5498029" y="-2367474"/>
            <a:ext cx="8549244" cy="7668673"/>
          </a:xfrm>
          <a:prstGeom prst="rect">
            <a:avLst/>
          </a:prstGeom>
        </p:spPr>
      </p:pic>
    </p:spTree>
    <p:extLst>
      <p:ext uri="{BB962C8B-B14F-4D97-AF65-F5344CB8AC3E}">
        <p14:creationId xmlns:p14="http://schemas.microsoft.com/office/powerpoint/2010/main" val="8598398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Alphabetic index showing steps 3 &amp; 4"/>
          <p:cNvPicPr>
            <a:picLocks noGrp="1" noChangeAspect="1"/>
          </p:cNvPicPr>
          <p:nvPr isPhoto="1"/>
        </p:nvPicPr>
        <p:blipFill rotWithShape="1">
          <a:blip r:embed="rId3">
            <a:extLst>
              <a:ext uri="{28A0092B-C50C-407E-A947-70E740481C1C}">
                <a14:useLocalDpi xmlns:a14="http://schemas.microsoft.com/office/drawing/2010/main" val="0"/>
              </a:ext>
            </a:extLst>
          </a:blip>
          <a:srcRect l="13103" t="20581" r="46160" b="18272"/>
          <a:stretch/>
        </p:blipFill>
        <p:spPr bwMode="auto">
          <a:xfrm>
            <a:off x="1" y="0"/>
            <a:ext cx="10287000" cy="6629400"/>
          </a:xfrm>
          <a:prstGeom prst="rect">
            <a:avLst/>
          </a:prstGeom>
          <a:noFill/>
          <a:ln>
            <a:noFill/>
          </a:ln>
          <a:extLst/>
        </p:spPr>
      </p:pic>
      <p:sp>
        <p:nvSpPr>
          <p:cNvPr id="14338" name="Title 1"/>
          <p:cNvSpPr>
            <a:spLocks noGrp="1"/>
          </p:cNvSpPr>
          <p:nvPr>
            <p:ph type="title"/>
          </p:nvPr>
        </p:nvSpPr>
        <p:spPr>
          <a:xfrm>
            <a:off x="8193373" y="228199"/>
            <a:ext cx="3505200" cy="3541712"/>
          </a:xfrm>
          <a:solidFill>
            <a:schemeClr val="bg1"/>
          </a:solidFill>
        </p:spPr>
        <p:txBody>
          <a:bodyPr>
            <a:normAutofit/>
          </a:bodyPr>
          <a:lstStyle/>
          <a:p>
            <a:pPr eaLnBrk="1" hangingPunct="1"/>
            <a:r>
              <a:rPr lang="en-US" b="1" dirty="0" smtClean="0">
                <a:solidFill>
                  <a:schemeClr val="accent2">
                    <a:lumMod val="75000"/>
                  </a:schemeClr>
                </a:solidFill>
                <a:latin typeface="Calibri" panose="020F0502020204030204" pitchFamily="34" charset="0"/>
                <a:cs typeface="Georgia" pitchFamily="18" charset="0"/>
              </a:rPr>
              <a:t>Use of sub-terms and non-essential modifiers</a:t>
            </a:r>
          </a:p>
        </p:txBody>
      </p:sp>
      <p:sp>
        <p:nvSpPr>
          <p:cNvPr id="8" name="Rounded Rectangle 7" descr="heart, acute..."/>
          <p:cNvSpPr/>
          <p:nvPr/>
        </p:nvSpPr>
        <p:spPr>
          <a:xfrm>
            <a:off x="611316" y="457202"/>
            <a:ext cx="6627685" cy="509585"/>
          </a:xfrm>
          <a:prstGeom prst="round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9" name="Oval 8" descr="&quot;&quot;"/>
          <p:cNvSpPr/>
          <p:nvPr/>
        </p:nvSpPr>
        <p:spPr>
          <a:xfrm>
            <a:off x="6954187" y="369759"/>
            <a:ext cx="685800" cy="6619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3"/>
          <p:cNvSpPr txBox="1"/>
          <p:nvPr/>
        </p:nvSpPr>
        <p:spPr>
          <a:xfrm>
            <a:off x="7038506" y="329785"/>
            <a:ext cx="533401" cy="646331"/>
          </a:xfrm>
          <a:prstGeom prst="rect">
            <a:avLst/>
          </a:prstGeom>
          <a:noFill/>
        </p:spPr>
        <p:txBody>
          <a:bodyPr wrap="square" rtlCol="0">
            <a:spAutoFit/>
          </a:bodyPr>
          <a:lstStyle/>
          <a:p>
            <a:pPr algn="ctr"/>
            <a:r>
              <a:rPr lang="en-US" sz="3600" b="1" dirty="0" smtClean="0">
                <a:solidFill>
                  <a:schemeClr val="bg1"/>
                </a:solidFill>
              </a:rPr>
              <a:t>3</a:t>
            </a:r>
            <a:endParaRPr lang="en-US" sz="3600" b="1" dirty="0">
              <a:solidFill>
                <a:schemeClr val="bg1"/>
              </a:solidFill>
            </a:endParaRPr>
          </a:p>
        </p:txBody>
      </p:sp>
      <p:sp>
        <p:nvSpPr>
          <p:cNvPr id="11" name="Rounded Rectangle 10" descr="congestive..."/>
          <p:cNvSpPr/>
          <p:nvPr/>
        </p:nvSpPr>
        <p:spPr>
          <a:xfrm>
            <a:off x="611315" y="4084822"/>
            <a:ext cx="9223484" cy="494779"/>
          </a:xfrm>
          <a:prstGeom prst="round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12" name="Oval 11" descr="&quot;&quot;"/>
          <p:cNvSpPr/>
          <p:nvPr/>
        </p:nvSpPr>
        <p:spPr>
          <a:xfrm>
            <a:off x="9594955" y="4003224"/>
            <a:ext cx="685800" cy="6619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descr="4"/>
          <p:cNvSpPr txBox="1"/>
          <p:nvPr/>
        </p:nvSpPr>
        <p:spPr>
          <a:xfrm>
            <a:off x="9679276" y="3963250"/>
            <a:ext cx="533401" cy="646331"/>
          </a:xfrm>
          <a:prstGeom prst="rect">
            <a:avLst/>
          </a:prstGeom>
          <a:noFill/>
        </p:spPr>
        <p:txBody>
          <a:bodyPr wrap="square" rtlCol="0">
            <a:spAutoFit/>
          </a:bodyPr>
          <a:lstStyle/>
          <a:p>
            <a:pPr algn="ctr"/>
            <a:r>
              <a:rPr lang="en-US" sz="3600" b="1" dirty="0" smtClean="0">
                <a:solidFill>
                  <a:schemeClr val="bg1"/>
                </a:solidFill>
              </a:rPr>
              <a:t>4</a:t>
            </a:r>
            <a:endParaRPr lang="en-US" sz="3600" b="1" dirty="0">
              <a:solidFill>
                <a:schemeClr val="bg1"/>
              </a:solidFill>
            </a:endParaRPr>
          </a:p>
        </p:txBody>
      </p:sp>
      <p:sp>
        <p:nvSpPr>
          <p:cNvPr id="14" name="Rounded Rectangle 13" descr="i50.9"/>
          <p:cNvSpPr/>
          <p:nvPr/>
        </p:nvSpPr>
        <p:spPr>
          <a:xfrm>
            <a:off x="8212111" y="3739939"/>
            <a:ext cx="1308519" cy="1136863"/>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15" name="Rectangle 14" descr="Default Code / Partial Code&#10;"/>
          <p:cNvSpPr/>
          <p:nvPr/>
        </p:nvSpPr>
        <p:spPr>
          <a:xfrm>
            <a:off x="8763000" y="5404294"/>
            <a:ext cx="2590800" cy="131445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a:t>Default </a:t>
            </a:r>
            <a:r>
              <a:rPr lang="en-US" sz="3200" b="1" dirty="0" smtClean="0"/>
              <a:t>Code / Partial </a:t>
            </a:r>
            <a:r>
              <a:rPr lang="en-US" sz="3200" b="1" dirty="0"/>
              <a:t>Code</a:t>
            </a:r>
          </a:p>
        </p:txBody>
      </p:sp>
      <p:cxnSp>
        <p:nvCxnSpPr>
          <p:cNvPr id="16" name="Straight Connector 15" descr="&quot;&quot;"/>
          <p:cNvCxnSpPr/>
          <p:nvPr/>
        </p:nvCxnSpPr>
        <p:spPr>
          <a:xfrm flipH="1">
            <a:off x="9067114" y="4894508"/>
            <a:ext cx="687" cy="555222"/>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CD-10-CM 2014 Tabular List"/>
          <p:cNvPicPr>
            <a:picLocks noChangeAspect="1" noChangeArrowheads="1"/>
          </p:cNvPicPr>
          <p:nvPr/>
        </p:nvPicPr>
        <p:blipFill rotWithShape="1">
          <a:blip r:embed="rId3">
            <a:extLst>
              <a:ext uri="{28A0092B-C50C-407E-A947-70E740481C1C}">
                <a14:useLocalDpi xmlns:a14="http://schemas.microsoft.com/office/drawing/2010/main" val="0"/>
              </a:ext>
            </a:extLst>
          </a:blip>
          <a:srcRect l="2545" t="24039" r="29200" b="23272"/>
          <a:stretch/>
        </p:blipFill>
        <p:spPr bwMode="auto">
          <a:xfrm>
            <a:off x="-36227" y="-47762"/>
            <a:ext cx="12228227" cy="690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descr="ICD-10-CM"/>
          <p:cNvSpPr/>
          <p:nvPr/>
        </p:nvSpPr>
        <p:spPr>
          <a:xfrm>
            <a:off x="106182" y="1752600"/>
            <a:ext cx="2073639" cy="6096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descr="&quot;&quot;"/>
          <p:cNvSpPr/>
          <p:nvPr/>
        </p:nvSpPr>
        <p:spPr>
          <a:xfrm flipV="1">
            <a:off x="1528009" y="4910022"/>
            <a:ext cx="7953531" cy="1185977"/>
          </a:xfrm>
          <a:prstGeom prst="triangle">
            <a:avLst>
              <a:gd name="adj" fmla="val 6112"/>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ICD-10-CM 2014 tabular List"/>
          <p:cNvPicPr>
            <a:picLocks noChangeAspect="1" noChangeArrowheads="1"/>
          </p:cNvPicPr>
          <p:nvPr/>
        </p:nvPicPr>
        <p:blipFill rotWithShape="1">
          <a:blip r:embed="rId3">
            <a:extLst>
              <a:ext uri="{28A0092B-C50C-407E-A947-70E740481C1C}">
                <a14:useLocalDpi xmlns:a14="http://schemas.microsoft.com/office/drawing/2010/main" val="0"/>
              </a:ext>
            </a:extLst>
          </a:blip>
          <a:srcRect l="3417" t="70914" r="78964" b="23944"/>
          <a:stretch/>
        </p:blipFill>
        <p:spPr bwMode="auto">
          <a:xfrm>
            <a:off x="1600200" y="3233625"/>
            <a:ext cx="7696200" cy="1643177"/>
          </a:xfrm>
          <a:prstGeom prst="rect">
            <a:avLst/>
          </a:prstGeom>
          <a:noFill/>
          <a:ln w="762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2" name="Rounded Rectangle 1" descr="ICD-10-CM 2014 Tabular List"/>
          <p:cNvSpPr/>
          <p:nvPr/>
        </p:nvSpPr>
        <p:spPr>
          <a:xfrm>
            <a:off x="152400" y="6096000"/>
            <a:ext cx="2971800" cy="6096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First&#10;"/>
          <p:cNvSpPr/>
          <p:nvPr/>
        </p:nvSpPr>
        <p:spPr>
          <a:xfrm rot="21264532">
            <a:off x="266275" y="345257"/>
            <a:ext cx="1704313" cy="830997"/>
          </a:xfrm>
          <a:prstGeom prst="rect">
            <a:avLst/>
          </a:prstGeom>
        </p:spPr>
        <p:txBody>
          <a:bodyPr wrap="none">
            <a:spAutoFit/>
          </a:bodyPr>
          <a:lstStyle/>
          <a:p>
            <a:r>
              <a:rPr lang="en-US" sz="4800" b="1" dirty="0" smtClean="0">
                <a:solidFill>
                  <a:srgbClr val="C00000"/>
                </a:solidFill>
                <a:latin typeface="Lucida Handwriting" panose="03010101010101010101" pitchFamily="66" charset="0"/>
              </a:rPr>
              <a:t>First</a:t>
            </a:r>
            <a:endParaRPr lang="en-US" sz="4800" b="1" dirty="0">
              <a:solidFill>
                <a:srgbClr val="C00000"/>
              </a:solidFill>
              <a:latin typeface="Lucida Handwriting" panose="03010101010101010101" pitchFamily="66" charset="0"/>
            </a:endParaRPr>
          </a:p>
        </p:txBody>
      </p:sp>
      <p:sp>
        <p:nvSpPr>
          <p:cNvPr id="4" name="TextBox 3" descr="Always look up diagnostic terms in ALPHABETIC INDEX&#10;"/>
          <p:cNvSpPr txBox="1"/>
          <p:nvPr/>
        </p:nvSpPr>
        <p:spPr>
          <a:xfrm rot="21193471">
            <a:off x="415514" y="898224"/>
            <a:ext cx="4960173" cy="1138773"/>
          </a:xfrm>
          <a:prstGeom prst="rect">
            <a:avLst/>
          </a:prstGeom>
          <a:noFill/>
        </p:spPr>
        <p:txBody>
          <a:bodyPr wrap="square" rtlCol="0">
            <a:spAutoFit/>
          </a:bodyPr>
          <a:lstStyle/>
          <a:p>
            <a:r>
              <a:rPr lang="en-US" sz="2800" dirty="0" smtClean="0"/>
              <a:t>Always look up diagnostic terms in </a:t>
            </a:r>
            <a:r>
              <a:rPr lang="en-US" sz="4000" dirty="0" smtClean="0"/>
              <a:t>ALPHABETIC INDEX</a:t>
            </a:r>
            <a:endParaRPr lang="en-US" sz="2800" dirty="0"/>
          </a:p>
        </p:txBody>
      </p:sp>
      <p:pic>
        <p:nvPicPr>
          <p:cNvPr id="3" name="Picture 2" descr="IC-10-CM Tabular List"/>
          <p:cNvPicPr>
            <a:picLocks noChangeAspect="1" noChangeArrowheads="1"/>
          </p:cNvPicPr>
          <p:nvPr/>
        </p:nvPicPr>
        <p:blipFill rotWithShape="1">
          <a:blip r:embed="rId3">
            <a:extLst>
              <a:ext uri="{28A0092B-C50C-407E-A947-70E740481C1C}">
                <a14:useLocalDpi xmlns:a14="http://schemas.microsoft.com/office/drawing/2010/main" val="0"/>
              </a:ext>
            </a:extLst>
          </a:blip>
          <a:srcRect l="6739" t="8475" r="13905" b="8822"/>
          <a:stretch/>
        </p:blipFill>
        <p:spPr bwMode="auto">
          <a:xfrm rot="486934">
            <a:off x="5277053" y="886101"/>
            <a:ext cx="6357463" cy="3962400"/>
          </a:xfrm>
          <a:prstGeom prst="rect">
            <a:avLst/>
          </a:prstGeom>
          <a:noFill/>
          <a:ln w="7620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2" descr="entry for Fahr Volhard disease"/>
          <p:cNvPicPr>
            <a:picLocks noGrp="1" noChangeAspect="1"/>
          </p:cNvPicPr>
          <p:nvPr isPhoto="1"/>
        </p:nvPicPr>
        <p:blipFill rotWithShape="1">
          <a:blip r:embed="rId4">
            <a:extLst>
              <a:ext uri="{28A0092B-C50C-407E-A947-70E740481C1C}">
                <a14:useLocalDpi xmlns:a14="http://schemas.microsoft.com/office/drawing/2010/main" val="0"/>
              </a:ext>
            </a:extLst>
          </a:blip>
          <a:srcRect l="15108" t="38198" r="49217" b="11650"/>
          <a:stretch/>
        </p:blipFill>
        <p:spPr bwMode="auto">
          <a:xfrm rot="21172710">
            <a:off x="1004153" y="2172238"/>
            <a:ext cx="4571999" cy="4191000"/>
          </a:xfrm>
          <a:prstGeom prst="rect">
            <a:avLst/>
          </a:prstGeom>
          <a:noFill/>
          <a:ln w="76200">
            <a:solidFill>
              <a:srgbClr val="C00000"/>
            </a:solidFill>
          </a:ln>
          <a:extLst/>
        </p:spPr>
      </p:pic>
      <p:sp>
        <p:nvSpPr>
          <p:cNvPr id="7" name="TextBox 6" descr="Verify code in TABULAR LIST&#10;"/>
          <p:cNvSpPr txBox="1"/>
          <p:nvPr/>
        </p:nvSpPr>
        <p:spPr>
          <a:xfrm rot="460655">
            <a:off x="6077044" y="5129871"/>
            <a:ext cx="5526885" cy="707886"/>
          </a:xfrm>
          <a:prstGeom prst="rect">
            <a:avLst/>
          </a:prstGeom>
          <a:noFill/>
        </p:spPr>
        <p:txBody>
          <a:bodyPr wrap="square" rtlCol="0">
            <a:spAutoFit/>
          </a:bodyPr>
          <a:lstStyle/>
          <a:p>
            <a:r>
              <a:rPr lang="en-US" sz="2800" dirty="0" smtClean="0"/>
              <a:t>Verify code in </a:t>
            </a:r>
            <a:r>
              <a:rPr lang="en-US" sz="4000" dirty="0" smtClean="0"/>
              <a:t>TABULAR LIST</a:t>
            </a:r>
            <a:endParaRPr lang="en-US" sz="4000" dirty="0"/>
          </a:p>
        </p:txBody>
      </p:sp>
      <p:sp>
        <p:nvSpPr>
          <p:cNvPr id="6" name="Rectangle 5" descr="Second"/>
          <p:cNvSpPr/>
          <p:nvPr/>
        </p:nvSpPr>
        <p:spPr>
          <a:xfrm rot="475404">
            <a:off x="8045680" y="5849089"/>
            <a:ext cx="2638864" cy="830997"/>
          </a:xfrm>
          <a:prstGeom prst="rect">
            <a:avLst/>
          </a:prstGeom>
        </p:spPr>
        <p:txBody>
          <a:bodyPr wrap="none">
            <a:spAutoFit/>
          </a:bodyPr>
          <a:lstStyle/>
          <a:p>
            <a:r>
              <a:rPr lang="en-US" sz="4800" b="1" dirty="0" smtClean="0">
                <a:solidFill>
                  <a:schemeClr val="accent4"/>
                </a:solidFill>
                <a:latin typeface="Lucida Handwriting" panose="03010101010101010101" pitchFamily="66" charset="0"/>
              </a:rPr>
              <a:t>Second</a:t>
            </a:r>
            <a:endParaRPr lang="en-US" sz="4800" b="1" dirty="0">
              <a:solidFill>
                <a:schemeClr val="accent4"/>
              </a:solidFill>
              <a:latin typeface="Lucida Handwriting" panose="03010101010101010101" pitchFamily="66" charset="0"/>
            </a:endParaRPr>
          </a:p>
        </p:txBody>
      </p:sp>
    </p:spTree>
    <p:extLst>
      <p:ext uri="{BB962C8B-B14F-4D97-AF65-F5344CB8AC3E}">
        <p14:creationId xmlns:p14="http://schemas.microsoft.com/office/powerpoint/2010/main" val="1403042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10-CM Tabular List"/>
          <p:cNvPicPr>
            <a:picLocks noChangeAspect="1" noChangeArrowheads="1"/>
          </p:cNvPicPr>
          <p:nvPr/>
        </p:nvPicPr>
        <p:blipFill rotWithShape="1">
          <a:blip r:embed="rId3">
            <a:extLst>
              <a:ext uri="{28A0092B-C50C-407E-A947-70E740481C1C}">
                <a14:useLocalDpi xmlns:a14="http://schemas.microsoft.com/office/drawing/2010/main" val="0"/>
              </a:ext>
            </a:extLst>
          </a:blip>
          <a:srcRect l="6739" t="8475" r="13905" b="8822"/>
          <a:stretch/>
        </p:blipFill>
        <p:spPr bwMode="auto">
          <a:xfrm rot="486934">
            <a:off x="5277053" y="886101"/>
            <a:ext cx="6357463" cy="3962400"/>
          </a:xfrm>
          <a:prstGeom prst="rect">
            <a:avLst/>
          </a:prstGeom>
          <a:noFill/>
          <a:ln w="7620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descr="entry for Fahr Volhard disease"/>
          <p:cNvPicPr>
            <a:picLocks noGrp="1" noChangeAspect="1"/>
          </p:cNvPicPr>
          <p:nvPr isPhoto="1"/>
        </p:nvPicPr>
        <p:blipFill rotWithShape="1">
          <a:blip r:embed="rId4">
            <a:extLst>
              <a:ext uri="{28A0092B-C50C-407E-A947-70E740481C1C}">
                <a14:useLocalDpi xmlns:a14="http://schemas.microsoft.com/office/drawing/2010/main" val="0"/>
              </a:ext>
            </a:extLst>
          </a:blip>
          <a:srcRect l="15108" t="38198" r="49217" b="11650"/>
          <a:stretch/>
        </p:blipFill>
        <p:spPr bwMode="auto">
          <a:xfrm rot="21172710">
            <a:off x="1004153" y="2172238"/>
            <a:ext cx="4571999" cy="4191000"/>
          </a:xfrm>
          <a:prstGeom prst="rect">
            <a:avLst/>
          </a:prstGeom>
          <a:noFill/>
          <a:ln w="76200">
            <a:solidFill>
              <a:srgbClr val="C00000"/>
            </a:solidFill>
          </a:ln>
          <a:extLst/>
        </p:spPr>
      </p:pic>
      <p:sp>
        <p:nvSpPr>
          <p:cNvPr id="11" name="TextBox 10" descr="Always look up diagnostic terms in ALPHABETIC INDEX&#10;"/>
          <p:cNvSpPr txBox="1"/>
          <p:nvPr/>
        </p:nvSpPr>
        <p:spPr>
          <a:xfrm rot="21193471">
            <a:off x="415514" y="898224"/>
            <a:ext cx="4960173" cy="1138773"/>
          </a:xfrm>
          <a:prstGeom prst="rect">
            <a:avLst/>
          </a:prstGeom>
          <a:noFill/>
        </p:spPr>
        <p:txBody>
          <a:bodyPr wrap="square" rtlCol="0">
            <a:spAutoFit/>
          </a:bodyPr>
          <a:lstStyle/>
          <a:p>
            <a:r>
              <a:rPr lang="en-US" sz="2800" dirty="0" smtClean="0"/>
              <a:t>Always look up diagnostic terms in </a:t>
            </a:r>
            <a:r>
              <a:rPr lang="en-US" sz="4000" dirty="0" smtClean="0"/>
              <a:t>ALPHABETIC INDEX</a:t>
            </a:r>
            <a:endParaRPr lang="en-US" sz="2800" dirty="0"/>
          </a:p>
        </p:txBody>
      </p:sp>
      <p:sp>
        <p:nvSpPr>
          <p:cNvPr id="12" name="Rectangle 11" descr="First&#10;"/>
          <p:cNvSpPr/>
          <p:nvPr/>
        </p:nvSpPr>
        <p:spPr>
          <a:xfrm rot="21264532">
            <a:off x="266275" y="345257"/>
            <a:ext cx="1704313" cy="830997"/>
          </a:xfrm>
          <a:prstGeom prst="rect">
            <a:avLst/>
          </a:prstGeom>
        </p:spPr>
        <p:txBody>
          <a:bodyPr wrap="none">
            <a:spAutoFit/>
          </a:bodyPr>
          <a:lstStyle/>
          <a:p>
            <a:r>
              <a:rPr lang="en-US" sz="4800" b="1" dirty="0" smtClean="0">
                <a:solidFill>
                  <a:srgbClr val="C00000"/>
                </a:solidFill>
                <a:latin typeface="Lucida Handwriting" panose="03010101010101010101" pitchFamily="66" charset="0"/>
              </a:rPr>
              <a:t>First</a:t>
            </a:r>
            <a:endParaRPr lang="en-US" sz="4800" b="1" dirty="0">
              <a:solidFill>
                <a:srgbClr val="C00000"/>
              </a:solidFill>
              <a:latin typeface="Lucida Handwriting" panose="03010101010101010101" pitchFamily="66" charset="0"/>
            </a:endParaRPr>
          </a:p>
        </p:txBody>
      </p:sp>
      <p:sp>
        <p:nvSpPr>
          <p:cNvPr id="13" name="Rectangle 12" descr="Second&#10;"/>
          <p:cNvSpPr/>
          <p:nvPr/>
        </p:nvSpPr>
        <p:spPr>
          <a:xfrm rot="475404">
            <a:off x="8045680" y="5849089"/>
            <a:ext cx="2638864" cy="830997"/>
          </a:xfrm>
          <a:prstGeom prst="rect">
            <a:avLst/>
          </a:prstGeom>
        </p:spPr>
        <p:txBody>
          <a:bodyPr wrap="none">
            <a:spAutoFit/>
          </a:bodyPr>
          <a:lstStyle/>
          <a:p>
            <a:r>
              <a:rPr lang="en-US" sz="4800" b="1" dirty="0" smtClean="0">
                <a:solidFill>
                  <a:schemeClr val="accent4"/>
                </a:solidFill>
                <a:latin typeface="Lucida Handwriting" panose="03010101010101010101" pitchFamily="66" charset="0"/>
              </a:rPr>
              <a:t>Second</a:t>
            </a:r>
            <a:endParaRPr lang="en-US" sz="4800" b="1" dirty="0">
              <a:solidFill>
                <a:schemeClr val="accent4"/>
              </a:solidFill>
              <a:latin typeface="Lucida Handwriting" panose="03010101010101010101" pitchFamily="66" charset="0"/>
            </a:endParaRPr>
          </a:p>
        </p:txBody>
      </p:sp>
      <p:sp>
        <p:nvSpPr>
          <p:cNvPr id="14" name="TextBox 13" descr="Verify code in TABULAR LIST&#10;"/>
          <p:cNvSpPr txBox="1"/>
          <p:nvPr/>
        </p:nvSpPr>
        <p:spPr>
          <a:xfrm rot="460655">
            <a:off x="6077044" y="5129871"/>
            <a:ext cx="5526885" cy="707886"/>
          </a:xfrm>
          <a:prstGeom prst="rect">
            <a:avLst/>
          </a:prstGeom>
          <a:noFill/>
        </p:spPr>
        <p:txBody>
          <a:bodyPr wrap="square" rtlCol="0">
            <a:spAutoFit/>
          </a:bodyPr>
          <a:lstStyle/>
          <a:p>
            <a:r>
              <a:rPr lang="en-US" sz="2800" dirty="0" smtClean="0"/>
              <a:t>Verify code in </a:t>
            </a:r>
            <a:r>
              <a:rPr lang="en-US" sz="4000" dirty="0" smtClean="0"/>
              <a:t>TABULAR LIST</a:t>
            </a:r>
            <a:endParaRPr lang="en-US" sz="4000" dirty="0"/>
          </a:p>
        </p:txBody>
      </p:sp>
      <p:pic>
        <p:nvPicPr>
          <p:cNvPr id="5122" name="Picture 2" descr="IC-10-CM Tabular List"/>
          <p:cNvPicPr>
            <a:picLocks noChangeAspect="1" noChangeArrowheads="1"/>
          </p:cNvPicPr>
          <p:nvPr/>
        </p:nvPicPr>
        <p:blipFill rotWithShape="1">
          <a:blip r:embed="rId3">
            <a:extLst>
              <a:ext uri="{28A0092B-C50C-407E-A947-70E740481C1C}">
                <a14:useLocalDpi xmlns:a14="http://schemas.microsoft.com/office/drawing/2010/main" val="0"/>
              </a:ext>
            </a:extLst>
          </a:blip>
          <a:srcRect l="6739" t="8475" r="5315" b="8822"/>
          <a:stretch/>
        </p:blipFill>
        <p:spPr bwMode="auto">
          <a:xfrm rot="5400000">
            <a:off x="0" y="0"/>
            <a:ext cx="121943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descr="&quot;&quot;"/>
          <p:cNvSpPr/>
          <p:nvPr/>
        </p:nvSpPr>
        <p:spPr>
          <a:xfrm>
            <a:off x="609600" y="3352800"/>
            <a:ext cx="5486400" cy="381000"/>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9" name="Oval 8" descr="&quot;&quot;"/>
          <p:cNvSpPr/>
          <p:nvPr/>
        </p:nvSpPr>
        <p:spPr>
          <a:xfrm>
            <a:off x="5830237" y="3198763"/>
            <a:ext cx="685800" cy="6619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5"/>
          <p:cNvSpPr txBox="1"/>
          <p:nvPr/>
        </p:nvSpPr>
        <p:spPr>
          <a:xfrm>
            <a:off x="5933608" y="3215939"/>
            <a:ext cx="533401" cy="646331"/>
          </a:xfrm>
          <a:prstGeom prst="rect">
            <a:avLst/>
          </a:prstGeom>
          <a:noFill/>
        </p:spPr>
        <p:txBody>
          <a:bodyPr wrap="square" rtlCol="0">
            <a:spAutoFit/>
          </a:bodyPr>
          <a:lstStyle/>
          <a:p>
            <a:pPr algn="ctr"/>
            <a:r>
              <a:rPr lang="en-US" sz="3600" b="1"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p:cTn id="25" dur="1000" fill="hold"/>
                                        <p:tgtEl>
                                          <p:spTgt spid="5122"/>
                                        </p:tgtEl>
                                        <p:attrNameLst>
                                          <p:attrName>ppt_w</p:attrName>
                                        </p:attrNameLst>
                                      </p:cBhvr>
                                      <p:tavLst>
                                        <p:tav tm="0">
                                          <p:val>
                                            <p:fltVal val="0"/>
                                          </p:val>
                                        </p:tav>
                                        <p:tav tm="100000">
                                          <p:val>
                                            <p:strVal val="#ppt_w"/>
                                          </p:val>
                                        </p:tav>
                                      </p:tavLst>
                                    </p:anim>
                                    <p:anim calcmode="lin" valueType="num">
                                      <p:cBhvr>
                                        <p:cTn id="26" dur="1000" fill="hold"/>
                                        <p:tgtEl>
                                          <p:spTgt spid="5122"/>
                                        </p:tgtEl>
                                        <p:attrNameLst>
                                          <p:attrName>ppt_h</p:attrName>
                                        </p:attrNameLst>
                                      </p:cBhvr>
                                      <p:tavLst>
                                        <p:tav tm="0">
                                          <p:val>
                                            <p:fltVal val="0"/>
                                          </p:val>
                                        </p:tav>
                                        <p:tav tm="100000">
                                          <p:val>
                                            <p:strVal val="#ppt_h"/>
                                          </p:val>
                                        </p:tav>
                                      </p:tavLst>
                                    </p:anim>
                                    <p:animEffect transition="in" filter="fade">
                                      <p:cBhvr>
                                        <p:cTn id="27" dur="1000"/>
                                        <p:tgtEl>
                                          <p:spTgt spid="5122"/>
                                        </p:tgtEl>
                                      </p:cBhvr>
                                    </p:animEffect>
                                  </p:childTnLst>
                                </p:cTn>
                              </p:par>
                              <p:par>
                                <p:cTn id="28" presetID="8" presetClass="emph" presetSubtype="0" fill="hold" nodeType="withEffect">
                                  <p:stCondLst>
                                    <p:cond delay="0"/>
                                  </p:stCondLst>
                                  <p:childTnLst>
                                    <p:animRot by="-5400000">
                                      <p:cBhvr>
                                        <p:cTn id="29" dur="1000" fill="hold"/>
                                        <p:tgtEl>
                                          <p:spTgt spid="5122"/>
                                        </p:tgtEl>
                                        <p:attrNameLst>
                                          <p:attrName>r</p:attrName>
                                        </p:attrNameLst>
                                      </p:cBhvr>
                                    </p:animRo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8" grpId="0" animBg="1"/>
      <p:bldP spid="9"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apter 9 table"/>
          <p:cNvPicPr>
            <a:picLocks noChangeAspect="1" noChangeArrowheads="1"/>
          </p:cNvPicPr>
          <p:nvPr/>
        </p:nvPicPr>
        <p:blipFill rotWithShape="1">
          <a:blip r:embed="rId3">
            <a:extLst>
              <a:ext uri="{28A0092B-C50C-407E-A947-70E740481C1C}">
                <a14:useLocalDpi xmlns:a14="http://schemas.microsoft.com/office/drawing/2010/main" val="0"/>
              </a:ext>
            </a:extLst>
          </a:blip>
          <a:srcRect l="7153" t="9059" r="16739" b="10137"/>
          <a:stretch/>
        </p:blipFill>
        <p:spPr bwMode="auto">
          <a:xfrm>
            <a:off x="0" y="0"/>
            <a:ext cx="1190177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descr="Excludes2 note&#10;"/>
          <p:cNvSpPr txBox="1"/>
          <p:nvPr/>
        </p:nvSpPr>
        <p:spPr>
          <a:xfrm>
            <a:off x="8305800" y="1108861"/>
            <a:ext cx="3429000" cy="1477328"/>
          </a:xfrm>
          <a:prstGeom prst="rect">
            <a:avLst/>
          </a:prstGeom>
          <a:solidFill>
            <a:schemeClr val="bg1"/>
          </a:solidFill>
        </p:spPr>
        <p:txBody>
          <a:bodyPr wrap="square" rtlCol="0">
            <a:spAutoFit/>
          </a:bodyPr>
          <a:lstStyle/>
          <a:p>
            <a:pPr algn="ctr"/>
            <a:r>
              <a:rPr lang="en-US" sz="4500" b="1" dirty="0" smtClean="0">
                <a:solidFill>
                  <a:schemeClr val="accent4"/>
                </a:solidFill>
                <a:latin typeface="+mj-lt"/>
              </a:rPr>
              <a:t>Excludes2 note</a:t>
            </a:r>
            <a:endParaRPr lang="en-US" sz="4500" b="1" dirty="0">
              <a:solidFill>
                <a:schemeClr val="accent4"/>
              </a:solidFill>
              <a:latin typeface="+mj-lt"/>
            </a:endParaRPr>
          </a:p>
        </p:txBody>
      </p:sp>
      <p:sp>
        <p:nvSpPr>
          <p:cNvPr id="2" name="Rounded Rectangle 1" descr="Excludes list"/>
          <p:cNvSpPr/>
          <p:nvPr/>
        </p:nvSpPr>
        <p:spPr>
          <a:xfrm>
            <a:off x="304800" y="876300"/>
            <a:ext cx="11596979" cy="2781300"/>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descr="Blocks&#10;"/>
          <p:cNvSpPr txBox="1"/>
          <p:nvPr/>
        </p:nvSpPr>
        <p:spPr>
          <a:xfrm>
            <a:off x="8305800" y="4343400"/>
            <a:ext cx="3429000" cy="784830"/>
          </a:xfrm>
          <a:prstGeom prst="rect">
            <a:avLst/>
          </a:prstGeom>
          <a:solidFill>
            <a:schemeClr val="bg1"/>
          </a:solidFill>
        </p:spPr>
        <p:txBody>
          <a:bodyPr wrap="square" rtlCol="0">
            <a:spAutoFit/>
          </a:bodyPr>
          <a:lstStyle/>
          <a:p>
            <a:pPr algn="ctr"/>
            <a:r>
              <a:rPr lang="en-US" sz="4500" b="1" dirty="0" smtClean="0">
                <a:solidFill>
                  <a:schemeClr val="accent4"/>
                </a:solidFill>
                <a:latin typeface="+mj-lt"/>
              </a:rPr>
              <a:t>Blocks</a:t>
            </a:r>
            <a:endParaRPr lang="en-US" sz="4500" b="1" dirty="0">
              <a:solidFill>
                <a:schemeClr val="accent4"/>
              </a:solidFill>
              <a:latin typeface="+mj-lt"/>
            </a:endParaRPr>
          </a:p>
        </p:txBody>
      </p:sp>
      <p:sp>
        <p:nvSpPr>
          <p:cNvPr id="16" name="Rounded Rectangle 15" descr="Chapter block list"/>
          <p:cNvSpPr/>
          <p:nvPr/>
        </p:nvSpPr>
        <p:spPr>
          <a:xfrm>
            <a:off x="304800" y="3790950"/>
            <a:ext cx="11596979" cy="2914650"/>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1470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apter 9 table"/>
          <p:cNvPicPr>
            <a:picLocks noChangeAspect="1" noChangeArrowheads="1"/>
          </p:cNvPicPr>
          <p:nvPr/>
        </p:nvPicPr>
        <p:blipFill rotWithShape="1">
          <a:blip r:embed="rId3">
            <a:extLst>
              <a:ext uri="{28A0092B-C50C-407E-A947-70E740481C1C}">
                <a14:useLocalDpi xmlns:a14="http://schemas.microsoft.com/office/drawing/2010/main" val="0"/>
              </a:ext>
            </a:extLst>
          </a:blip>
          <a:srcRect l="7153" t="9059" r="16739" b="10137"/>
          <a:stretch/>
        </p:blipFill>
        <p:spPr bwMode="auto">
          <a:xfrm>
            <a:off x="0" y="0"/>
            <a:ext cx="1190177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descr="Other forms of heart disease"/>
          <p:cNvSpPr/>
          <p:nvPr/>
        </p:nvSpPr>
        <p:spPr>
          <a:xfrm>
            <a:off x="457200" y="5314950"/>
            <a:ext cx="5486400" cy="381000"/>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10" name="Oval 9" descr="&quot;&quot;"/>
          <p:cNvSpPr/>
          <p:nvPr/>
        </p:nvSpPr>
        <p:spPr>
          <a:xfrm>
            <a:off x="5677837" y="5160913"/>
            <a:ext cx="685800" cy="6619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descr="5"/>
          <p:cNvSpPr txBox="1"/>
          <p:nvPr/>
        </p:nvSpPr>
        <p:spPr>
          <a:xfrm>
            <a:off x="5781208" y="5178089"/>
            <a:ext cx="533401" cy="646331"/>
          </a:xfrm>
          <a:prstGeom prst="rect">
            <a:avLst/>
          </a:prstGeom>
          <a:noFill/>
        </p:spPr>
        <p:txBody>
          <a:bodyPr wrap="square" rtlCol="0">
            <a:spAutoFit/>
          </a:bodyPr>
          <a:lstStyle/>
          <a:p>
            <a:pPr algn="ctr"/>
            <a:r>
              <a:rPr lang="en-US" sz="3600" b="1" dirty="0">
                <a:solidFill>
                  <a:schemeClr val="bg1"/>
                </a:solidFill>
              </a:rPr>
              <a:t>5</a:t>
            </a:r>
          </a:p>
        </p:txBody>
      </p:sp>
      <p:sp>
        <p:nvSpPr>
          <p:cNvPr id="7" name="TextBox 6" descr="I30-I52&#10;"/>
          <p:cNvSpPr txBox="1"/>
          <p:nvPr/>
        </p:nvSpPr>
        <p:spPr>
          <a:xfrm>
            <a:off x="8559796" y="4587480"/>
            <a:ext cx="2986379" cy="1107996"/>
          </a:xfrm>
          <a:prstGeom prst="rect">
            <a:avLst/>
          </a:prstGeom>
          <a:noFill/>
          <a:ln w="76200">
            <a:solidFill>
              <a:schemeClr val="accent4"/>
            </a:solidFill>
          </a:ln>
        </p:spPr>
        <p:txBody>
          <a:bodyPr wrap="square" rtlCol="0">
            <a:spAutoFit/>
          </a:bodyPr>
          <a:lstStyle/>
          <a:p>
            <a:pPr algn="ctr"/>
            <a:r>
              <a:rPr lang="en-US" sz="6600" dirty="0" smtClean="0"/>
              <a:t>I30-I52</a:t>
            </a:r>
            <a:endParaRPr lang="en-US" sz="6600" dirty="0"/>
          </a:p>
        </p:txBody>
      </p:sp>
      <p:sp>
        <p:nvSpPr>
          <p:cNvPr id="13" name="U-Turn Arrow 12" descr="&quot;&quot;"/>
          <p:cNvSpPr/>
          <p:nvPr/>
        </p:nvSpPr>
        <p:spPr>
          <a:xfrm flipV="1">
            <a:off x="990600" y="5695950"/>
            <a:ext cx="9220200" cy="857250"/>
          </a:xfrm>
          <a:prstGeom prst="uturnArrow">
            <a:avLst>
              <a:gd name="adj1" fmla="val 29444"/>
              <a:gd name="adj2" fmla="val 25000"/>
              <a:gd name="adj3" fmla="val 27222"/>
              <a:gd name="adj4" fmla="val 43750"/>
              <a:gd name="adj5"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descr="Partial Code I50.9 &#10;falls within …&#10;"/>
          <p:cNvSpPr txBox="1"/>
          <p:nvPr/>
        </p:nvSpPr>
        <p:spPr>
          <a:xfrm>
            <a:off x="8305800" y="842163"/>
            <a:ext cx="3429000" cy="3554819"/>
          </a:xfrm>
          <a:prstGeom prst="rect">
            <a:avLst/>
          </a:prstGeom>
          <a:solidFill>
            <a:schemeClr val="bg1"/>
          </a:solidFill>
        </p:spPr>
        <p:txBody>
          <a:bodyPr wrap="square" rtlCol="0">
            <a:spAutoFit/>
          </a:bodyPr>
          <a:lstStyle/>
          <a:p>
            <a:pPr algn="ctr"/>
            <a:r>
              <a:rPr lang="en-US" sz="4500" b="1" dirty="0" smtClean="0">
                <a:solidFill>
                  <a:schemeClr val="accent4"/>
                </a:solidFill>
                <a:latin typeface="Lucida Handwriting" panose="03010101010101010101" pitchFamily="66" charset="0"/>
              </a:rPr>
              <a:t>Partial Code I50.9 </a:t>
            </a:r>
          </a:p>
          <a:p>
            <a:pPr algn="ctr"/>
            <a:r>
              <a:rPr lang="en-US" sz="4500" b="1" dirty="0" smtClean="0">
                <a:solidFill>
                  <a:schemeClr val="accent4"/>
                </a:solidFill>
                <a:latin typeface="Lucida Handwriting" panose="03010101010101010101" pitchFamily="66" charset="0"/>
              </a:rPr>
              <a:t>falls within …</a:t>
            </a:r>
            <a:endParaRPr lang="en-US" sz="4500" b="1" dirty="0">
              <a:solidFill>
                <a:schemeClr val="accent4"/>
              </a:solidFill>
              <a:latin typeface="Lucida Handwriting" panose="03010101010101010101"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ntry I50.9"/>
          <p:cNvPicPr>
            <a:picLocks noChangeAspect="1" noChangeArrowheads="1"/>
          </p:cNvPicPr>
          <p:nvPr/>
        </p:nvPicPr>
        <p:blipFill rotWithShape="1">
          <a:blip r:embed="rId3">
            <a:extLst>
              <a:ext uri="{28A0092B-C50C-407E-A947-70E740481C1C}">
                <a14:useLocalDpi xmlns:a14="http://schemas.microsoft.com/office/drawing/2010/main" val="0"/>
              </a:ext>
            </a:extLst>
          </a:blip>
          <a:srcRect l="4066" t="11111" r="1625" b="6667"/>
          <a:stretch/>
        </p:blipFill>
        <p:spPr bwMode="auto">
          <a:xfrm>
            <a:off x="-1" y="-1"/>
            <a:ext cx="12192001"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descr="I50.9 Heart failure, unspecified"/>
          <p:cNvSpPr/>
          <p:nvPr/>
        </p:nvSpPr>
        <p:spPr>
          <a:xfrm>
            <a:off x="914400" y="533400"/>
            <a:ext cx="7696200" cy="2743200"/>
          </a:xfrm>
          <a:prstGeom prst="roundRect">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10" name="Rounded Rectangle 9" descr="Excludes1: fluid overload"/>
          <p:cNvSpPr/>
          <p:nvPr/>
        </p:nvSpPr>
        <p:spPr>
          <a:xfrm>
            <a:off x="1752600" y="2645764"/>
            <a:ext cx="4343400" cy="609600"/>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descr="&quot;&quot;"/>
          <p:cNvSpPr/>
          <p:nvPr/>
        </p:nvSpPr>
        <p:spPr>
          <a:xfrm>
            <a:off x="1873768" y="3124201"/>
            <a:ext cx="9859781" cy="1600200"/>
          </a:xfrm>
          <a:prstGeom prst="triangle">
            <a:avLst>
              <a:gd name="adj" fmla="val 16908"/>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Excludes1: fluid overload"/>
          <p:cNvPicPr>
            <a:picLocks noChangeAspect="1" noChangeArrowheads="1"/>
          </p:cNvPicPr>
          <p:nvPr/>
        </p:nvPicPr>
        <p:blipFill rotWithShape="1">
          <a:blip r:embed="rId3">
            <a:extLst>
              <a:ext uri="{28A0092B-C50C-407E-A947-70E740481C1C}">
                <a14:useLocalDpi xmlns:a14="http://schemas.microsoft.com/office/drawing/2010/main" val="0"/>
              </a:ext>
            </a:extLst>
          </a:blip>
          <a:srcRect l="18212" t="44000" r="48780" b="49605"/>
          <a:stretch/>
        </p:blipFill>
        <p:spPr bwMode="auto">
          <a:xfrm>
            <a:off x="1905000" y="4724400"/>
            <a:ext cx="9753600" cy="1219200"/>
          </a:xfrm>
          <a:prstGeom prst="rect">
            <a:avLst/>
          </a:prstGeom>
          <a:noFill/>
          <a:ln w="7620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Question</a:t>
            </a:r>
            <a:endParaRPr lang="en-US" dirty="0"/>
          </a:p>
        </p:txBody>
      </p:sp>
      <p:sp>
        <p:nvSpPr>
          <p:cNvPr id="5" name="Content Placeholder 4"/>
          <p:cNvSpPr>
            <a:spLocks noGrp="1"/>
          </p:cNvSpPr>
          <p:nvPr>
            <p:ph idx="1"/>
          </p:nvPr>
        </p:nvSpPr>
        <p:spPr/>
        <p:txBody>
          <a:bodyPr>
            <a:normAutofit/>
          </a:bodyPr>
          <a:lstStyle/>
          <a:p>
            <a:pPr marL="0" indent="0">
              <a:buNone/>
            </a:pPr>
            <a:r>
              <a:rPr lang="en-US" dirty="0" smtClean="0"/>
              <a:t>Is it </a:t>
            </a:r>
            <a:r>
              <a:rPr lang="en-US" dirty="0"/>
              <a:t>essential to use both the Alphabetic Index and Tabular List when locating and assigning a </a:t>
            </a:r>
            <a:r>
              <a:rPr lang="en-US" dirty="0" smtClean="0"/>
              <a:t>code? </a:t>
            </a:r>
            <a:endParaRPr lang="en-US" dirty="0"/>
          </a:p>
          <a:p>
            <a:pPr marL="1143000" lvl="1" indent="-742950">
              <a:buFont typeface="+mj-lt"/>
              <a:buAutoNum type="alphaUcPeriod"/>
            </a:pPr>
            <a:r>
              <a:rPr lang="en-US" sz="3200" dirty="0"/>
              <a:t>True</a:t>
            </a:r>
          </a:p>
          <a:p>
            <a:pPr marL="1143000" lvl="1" indent="-742950">
              <a:buFont typeface="+mj-lt"/>
              <a:buAutoNum type="alphaUcPeriod"/>
            </a:pPr>
            <a:r>
              <a:rPr lang="en-US" sz="3200" dirty="0"/>
              <a:t>False</a:t>
            </a:r>
          </a:p>
        </p:txBody>
      </p:sp>
    </p:spTree>
    <p:extLst>
      <p:ext uri="{BB962C8B-B14F-4D97-AF65-F5344CB8AC3E}">
        <p14:creationId xmlns:p14="http://schemas.microsoft.com/office/powerpoint/2010/main" val="13504836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quot;&quot;"/>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0800000">
            <a:off x="0" y="283479"/>
            <a:ext cx="8229600" cy="111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descr="INSTRUCTIONAL TERMS&#10;"/>
          <p:cNvSpPr txBox="1"/>
          <p:nvPr/>
        </p:nvSpPr>
        <p:spPr>
          <a:xfrm>
            <a:off x="19051" y="482014"/>
            <a:ext cx="5638800" cy="707886"/>
          </a:xfrm>
          <a:prstGeom prst="rect">
            <a:avLst/>
          </a:prstGeom>
          <a:noFill/>
        </p:spPr>
        <p:txBody>
          <a:bodyPr wrap="square" rtlCol="0">
            <a:spAutoFit/>
          </a:bodyPr>
          <a:lstStyle/>
          <a:p>
            <a:pPr algn="ctr"/>
            <a:r>
              <a:rPr lang="en-US" sz="4000" b="1" dirty="0" smtClean="0">
                <a:solidFill>
                  <a:schemeClr val="bg1"/>
                </a:solidFill>
              </a:rPr>
              <a:t>INSTRUCTIONAL TERMS</a:t>
            </a:r>
            <a:endParaRPr lang="en-US" sz="4000" b="1" dirty="0">
              <a:solidFill>
                <a:schemeClr val="bg1"/>
              </a:solidFill>
            </a:endParaRPr>
          </a:p>
        </p:txBody>
      </p:sp>
      <p:pic>
        <p:nvPicPr>
          <p:cNvPr id="2" name="Picture 1" descr="a hand with a mark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5057"/>
            <a:ext cx="4724400" cy="7083058"/>
          </a:xfrm>
          <a:prstGeom prst="rect">
            <a:avLst/>
          </a:prstGeom>
        </p:spPr>
      </p:pic>
      <p:sp>
        <p:nvSpPr>
          <p:cNvPr id="3" name="Content Placeholder 2" descr="“Code first”&#10;“Use additional code”&#10;“In diseases classified elsewhere”&#10;“Code also”&#10;“Includes”&#10;"/>
          <p:cNvSpPr>
            <a:spLocks noGrp="1"/>
          </p:cNvSpPr>
          <p:nvPr>
            <p:ph idx="1"/>
          </p:nvPr>
        </p:nvSpPr>
        <p:spPr>
          <a:xfrm>
            <a:off x="19051" y="1601622"/>
            <a:ext cx="8610599" cy="5256379"/>
          </a:xfrm>
        </p:spPr>
        <p:txBody>
          <a:bodyPr anchor="ctr">
            <a:normAutofit/>
          </a:bodyPr>
          <a:lstStyle/>
          <a:p>
            <a:pPr marL="0" indent="0" algn="ctr">
              <a:spcBef>
                <a:spcPts val="1200"/>
              </a:spcBef>
              <a:spcAft>
                <a:spcPts val="1800"/>
              </a:spcAft>
              <a:buNone/>
            </a:pPr>
            <a:r>
              <a:rPr lang="en-US" sz="3600" dirty="0" smtClean="0"/>
              <a:t>“Code first”</a:t>
            </a:r>
            <a:endParaRPr lang="en-US" sz="3600" dirty="0"/>
          </a:p>
          <a:p>
            <a:pPr marL="0" indent="0" algn="ctr">
              <a:spcBef>
                <a:spcPts val="1200"/>
              </a:spcBef>
              <a:spcAft>
                <a:spcPts val="1800"/>
              </a:spcAft>
              <a:buNone/>
            </a:pPr>
            <a:r>
              <a:rPr lang="en-US" sz="3600" dirty="0" smtClean="0"/>
              <a:t>“Use additional </a:t>
            </a:r>
            <a:r>
              <a:rPr lang="en-US" sz="3600" dirty="0"/>
              <a:t>c</a:t>
            </a:r>
            <a:r>
              <a:rPr lang="en-US" sz="3600" dirty="0" smtClean="0"/>
              <a:t>ode”</a:t>
            </a:r>
            <a:endParaRPr lang="en-US" sz="3600" dirty="0"/>
          </a:p>
          <a:p>
            <a:pPr marL="0" indent="0" algn="ctr">
              <a:spcBef>
                <a:spcPts val="1200"/>
              </a:spcBef>
              <a:spcAft>
                <a:spcPts val="1800"/>
              </a:spcAft>
              <a:buNone/>
            </a:pPr>
            <a:r>
              <a:rPr lang="en-US" sz="3600" dirty="0" smtClean="0"/>
              <a:t>“In </a:t>
            </a:r>
            <a:r>
              <a:rPr lang="en-US" sz="3600" dirty="0"/>
              <a:t>diseases classified </a:t>
            </a:r>
            <a:r>
              <a:rPr lang="en-US" sz="3600" dirty="0" smtClean="0"/>
              <a:t>elsewhere”</a:t>
            </a:r>
            <a:endParaRPr lang="en-US" sz="3600" dirty="0"/>
          </a:p>
          <a:p>
            <a:pPr marL="0" indent="0" algn="ctr">
              <a:spcBef>
                <a:spcPts val="1200"/>
              </a:spcBef>
              <a:spcAft>
                <a:spcPts val="1800"/>
              </a:spcAft>
              <a:buNone/>
            </a:pPr>
            <a:r>
              <a:rPr lang="en-US" sz="3600" dirty="0" smtClean="0"/>
              <a:t>“Code also”</a:t>
            </a:r>
            <a:endParaRPr lang="en-US" sz="3600" dirty="0"/>
          </a:p>
          <a:p>
            <a:pPr marL="0" indent="0" algn="ctr">
              <a:spcBef>
                <a:spcPts val="1200"/>
              </a:spcBef>
              <a:spcAft>
                <a:spcPts val="1800"/>
              </a:spcAft>
              <a:buNone/>
            </a:pPr>
            <a:r>
              <a:rPr lang="en-US" sz="3600" dirty="0" smtClean="0"/>
              <a:t>“Includes”</a:t>
            </a:r>
            <a:endParaRPr lang="en-US" sz="3600" dirty="0"/>
          </a:p>
        </p:txBody>
      </p:sp>
    </p:spTree>
    <p:extLst>
      <p:ext uri="{BB962C8B-B14F-4D97-AF65-F5344CB8AC3E}">
        <p14:creationId xmlns:p14="http://schemas.microsoft.com/office/powerpoint/2010/main" val="30515059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n's feet with one hand rubbing ank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1225" y="-5912"/>
            <a:ext cx="4182447" cy="2775721"/>
          </a:xfrm>
          <a:prstGeom prst="rect">
            <a:avLst/>
          </a:prstGeom>
        </p:spPr>
      </p:pic>
      <p:pic>
        <p:nvPicPr>
          <p:cNvPr id="1027" name="Picture 3" descr="entry for Diabetes, diabetic (mellitus) (sugar E11.9)"/>
          <p:cNvPicPr>
            <a:picLocks noChangeAspect="1" noChangeArrowheads="1"/>
          </p:cNvPicPr>
          <p:nvPr/>
        </p:nvPicPr>
        <p:blipFill rotWithShape="1">
          <a:blip r:embed="rId4">
            <a:extLst>
              <a:ext uri="{28A0092B-C50C-407E-A947-70E740481C1C}">
                <a14:useLocalDpi xmlns:a14="http://schemas.microsoft.com/office/drawing/2010/main" val="0"/>
              </a:ext>
            </a:extLst>
          </a:blip>
          <a:srcRect l="5833" t="9769" r="48333" b="19530"/>
          <a:stretch/>
        </p:blipFill>
        <p:spPr bwMode="auto">
          <a:xfrm>
            <a:off x="1" y="8602"/>
            <a:ext cx="5920279" cy="684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descr="&quot;&quot;"/>
          <p:cNvSpPr/>
          <p:nvPr/>
        </p:nvSpPr>
        <p:spPr>
          <a:xfrm>
            <a:off x="5745698" y="0"/>
            <a:ext cx="2247484" cy="259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descr="&quot;&quot;"/>
          <p:cNvCxnSpPr/>
          <p:nvPr/>
        </p:nvCxnSpPr>
        <p:spPr>
          <a:xfrm flipV="1">
            <a:off x="5721433" y="-21378"/>
            <a:ext cx="24265" cy="69494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descr="Diabetes, diabetic (mellitus) (sugar E11.9)"/>
          <p:cNvSpPr/>
          <p:nvPr/>
        </p:nvSpPr>
        <p:spPr>
          <a:xfrm>
            <a:off x="307300" y="412230"/>
            <a:ext cx="5257800" cy="487010"/>
          </a:xfrm>
          <a:prstGeom prst="round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8" name="Oval 7" descr="&quot;&quot;"/>
          <p:cNvSpPr/>
          <p:nvPr/>
        </p:nvSpPr>
        <p:spPr>
          <a:xfrm>
            <a:off x="5415383" y="343184"/>
            <a:ext cx="685800" cy="661985"/>
          </a:xfrm>
          <a:prstGeom prst="ellips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1"/>
          <p:cNvSpPr txBox="1"/>
          <p:nvPr/>
        </p:nvSpPr>
        <p:spPr>
          <a:xfrm>
            <a:off x="5499702" y="341310"/>
            <a:ext cx="533401" cy="646331"/>
          </a:xfrm>
          <a:prstGeom prst="rect">
            <a:avLst/>
          </a:prstGeom>
          <a:noFill/>
        </p:spPr>
        <p:txBody>
          <a:bodyPr wrap="square" rtlCol="0">
            <a:spAutoFit/>
          </a:bodyPr>
          <a:lstStyle/>
          <a:p>
            <a:pPr algn="ctr"/>
            <a:r>
              <a:rPr lang="en-US" sz="3600" b="1" dirty="0" smtClean="0">
                <a:solidFill>
                  <a:schemeClr val="bg1"/>
                </a:solidFill>
              </a:rPr>
              <a:t>1</a:t>
            </a:r>
            <a:endParaRPr lang="en-US" sz="3600" b="1" dirty="0">
              <a:solidFill>
                <a:schemeClr val="bg1"/>
              </a:solidFill>
            </a:endParaRPr>
          </a:p>
        </p:txBody>
      </p:sp>
      <p:sp>
        <p:nvSpPr>
          <p:cNvPr id="10" name="Rounded Rectangle 9" descr="foot ulcer E11.621"/>
          <p:cNvSpPr/>
          <p:nvPr/>
        </p:nvSpPr>
        <p:spPr>
          <a:xfrm>
            <a:off x="307301" y="5128668"/>
            <a:ext cx="2664500" cy="553854"/>
          </a:xfrm>
          <a:prstGeom prst="roundRect">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11" name="Oval 10" descr="&quot;&quot;"/>
          <p:cNvSpPr/>
          <p:nvPr/>
        </p:nvSpPr>
        <p:spPr>
          <a:xfrm>
            <a:off x="2735591" y="5076167"/>
            <a:ext cx="685800" cy="661985"/>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descr="2"/>
          <p:cNvSpPr txBox="1"/>
          <p:nvPr/>
        </p:nvSpPr>
        <p:spPr>
          <a:xfrm>
            <a:off x="2819912" y="5074293"/>
            <a:ext cx="533401" cy="646331"/>
          </a:xfrm>
          <a:prstGeom prst="rect">
            <a:avLst/>
          </a:prstGeom>
          <a:noFill/>
        </p:spPr>
        <p:txBody>
          <a:bodyPr wrap="square" rtlCol="0">
            <a:spAutoFit/>
          </a:bodyPr>
          <a:lstStyle/>
          <a:p>
            <a:pPr algn="ctr"/>
            <a:r>
              <a:rPr lang="en-US" sz="3600" b="1" dirty="0" smtClean="0">
                <a:solidFill>
                  <a:schemeClr val="bg1"/>
                </a:solidFill>
              </a:rPr>
              <a:t>2</a:t>
            </a:r>
            <a:endParaRPr lang="en-US" sz="3600" b="1" dirty="0">
              <a:solidFill>
                <a:schemeClr val="bg1"/>
              </a:solidFill>
            </a:endParaRPr>
          </a:p>
        </p:txBody>
      </p:sp>
      <p:cxnSp>
        <p:nvCxnSpPr>
          <p:cNvPr id="15" name="Straight Connector 14" descr="&quot;&quot;"/>
          <p:cNvCxnSpPr/>
          <p:nvPr/>
        </p:nvCxnSpPr>
        <p:spPr>
          <a:xfrm>
            <a:off x="5715000" y="2590800"/>
            <a:ext cx="64922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descr="&quot;&quot;"/>
          <p:cNvCxnSpPr/>
          <p:nvPr/>
        </p:nvCxnSpPr>
        <p:spPr>
          <a:xfrm>
            <a:off x="7993180" y="-21378"/>
            <a:ext cx="0" cy="258219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doctor with an elderly ma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0030" y="2646700"/>
            <a:ext cx="6437210" cy="4273772"/>
          </a:xfrm>
          <a:prstGeom prst="rect">
            <a:avLst/>
          </a:prstGeom>
        </p:spPr>
      </p:pic>
    </p:spTree>
    <p:extLst>
      <p:ext uri="{BB962C8B-B14F-4D97-AF65-F5344CB8AC3E}">
        <p14:creationId xmlns:p14="http://schemas.microsoft.com/office/powerpoint/2010/main" val="998769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number on the top and bottom with a white wave in the middle"/>
          <p:cNvPicPr>
            <a:picLocks noChangeAspect="1"/>
          </p:cNvPicPr>
          <p:nvPr/>
        </p:nvPicPr>
        <p:blipFill rotWithShape="1">
          <a:blip r:embed="rId3">
            <a:extLst>
              <a:ext uri="{28A0092B-C50C-407E-A947-70E740481C1C}">
                <a14:useLocalDpi xmlns:a14="http://schemas.microsoft.com/office/drawing/2010/main" val="0"/>
              </a:ext>
            </a:extLst>
          </a:blip>
          <a:srcRect t="13467" b="12208"/>
          <a:stretch/>
        </p:blipFill>
        <p:spPr>
          <a:xfrm>
            <a:off x="0" y="18143"/>
            <a:ext cx="12192000" cy="6904426"/>
          </a:xfrm>
          <a:prstGeom prst="rect">
            <a:avLst/>
          </a:prstGeom>
        </p:spPr>
      </p:pic>
      <p:sp>
        <p:nvSpPr>
          <p:cNvPr id="6" name="TextBox 5" descr="What is coding?&#10;"/>
          <p:cNvSpPr txBox="1"/>
          <p:nvPr/>
        </p:nvSpPr>
        <p:spPr>
          <a:xfrm>
            <a:off x="3009900" y="2743200"/>
            <a:ext cx="6172200" cy="1107996"/>
          </a:xfrm>
          <a:prstGeom prst="rect">
            <a:avLst/>
          </a:prstGeom>
          <a:noFill/>
        </p:spPr>
        <p:txBody>
          <a:bodyPr wrap="square" rtlCol="0">
            <a:spAutoFit/>
          </a:bodyPr>
          <a:lstStyle/>
          <a:p>
            <a:pPr algn="ctr"/>
            <a:r>
              <a:rPr lang="en-US" sz="6600" b="1" dirty="0" smtClean="0">
                <a:solidFill>
                  <a:schemeClr val="tx2">
                    <a:lumMod val="75000"/>
                  </a:schemeClr>
                </a:solidFill>
              </a:rPr>
              <a:t>What is coding?</a:t>
            </a:r>
            <a:endParaRPr lang="en-US" sz="6600" b="1" dirty="0">
              <a:solidFill>
                <a:schemeClr val="tx2">
                  <a:lumMod val="75000"/>
                </a:schemeClr>
              </a:solidFill>
            </a:endParaRPr>
          </a:p>
        </p:txBody>
      </p:sp>
    </p:spTree>
    <p:extLst>
      <p:ext uri="{BB962C8B-B14F-4D97-AF65-F5344CB8AC3E}">
        <p14:creationId xmlns:p14="http://schemas.microsoft.com/office/powerpoint/2010/main" val="12759028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CD-1-CM Tabular list of diseases and injuries"/>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5841" t="13333" r="6537" b="4445"/>
          <a:stretch/>
        </p:blipFill>
        <p:spPr bwMode="auto">
          <a:xfrm>
            <a:off x="1" y="19050"/>
            <a:ext cx="9510199" cy="670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sosceles Triangle 3" descr="&quot;&quot;"/>
          <p:cNvSpPr/>
          <p:nvPr/>
        </p:nvSpPr>
        <p:spPr>
          <a:xfrm rot="20046249">
            <a:off x="3345996" y="870199"/>
            <a:ext cx="8201413" cy="4170537"/>
          </a:xfrm>
          <a:prstGeom prst="triangle">
            <a:avLst>
              <a:gd name="adj" fmla="val 8115"/>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descr="Chapter 4 entr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13" t="7618" r="24984" b="31991"/>
          <a:stretch/>
        </p:blipFill>
        <p:spPr bwMode="auto">
          <a:xfrm>
            <a:off x="4755098" y="3081940"/>
            <a:ext cx="7119207" cy="3489639"/>
          </a:xfrm>
          <a:prstGeom prst="rect">
            <a:avLst/>
          </a:prstGeom>
          <a:noFill/>
          <a:ln w="7620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
        <p:nvSpPr>
          <p:cNvPr id="8" name="Rounded Rectangle 7" descr="Endocrine, nutritional and metabolic diseases"/>
          <p:cNvSpPr/>
          <p:nvPr/>
        </p:nvSpPr>
        <p:spPr>
          <a:xfrm>
            <a:off x="152400" y="2297148"/>
            <a:ext cx="5486400" cy="381000"/>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9" name="Oval 8" descr="&quot;&quot;"/>
          <p:cNvSpPr/>
          <p:nvPr/>
        </p:nvSpPr>
        <p:spPr>
          <a:xfrm>
            <a:off x="5125387" y="2143111"/>
            <a:ext cx="685800" cy="6619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5"/>
          <p:cNvSpPr txBox="1"/>
          <p:nvPr/>
        </p:nvSpPr>
        <p:spPr>
          <a:xfrm>
            <a:off x="5228757" y="2160287"/>
            <a:ext cx="533401" cy="646331"/>
          </a:xfrm>
          <a:prstGeom prst="rect">
            <a:avLst/>
          </a:prstGeom>
          <a:noFill/>
        </p:spPr>
        <p:txBody>
          <a:bodyPr wrap="square" rtlCol="0">
            <a:spAutoFit/>
          </a:bodyPr>
          <a:lstStyle/>
          <a:p>
            <a:pPr algn="ctr"/>
            <a:r>
              <a:rPr lang="en-US" sz="3600" b="1" dirty="0" smtClean="0">
                <a:solidFill>
                  <a:schemeClr val="bg1"/>
                </a:solidFill>
              </a:rPr>
              <a:t>3</a:t>
            </a:r>
            <a:endParaRPr lang="en-US" sz="3600" b="1" dirty="0">
              <a:solidFill>
                <a:schemeClr val="bg1"/>
              </a:solidFill>
            </a:endParaRPr>
          </a:p>
        </p:txBody>
      </p:sp>
      <p:sp>
        <p:nvSpPr>
          <p:cNvPr id="12" name="Rounded Rectangle 11" descr="E08-E13 Diabetes mellitus"/>
          <p:cNvSpPr/>
          <p:nvPr/>
        </p:nvSpPr>
        <p:spPr>
          <a:xfrm>
            <a:off x="4953000" y="5798553"/>
            <a:ext cx="3352800" cy="335549"/>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13" name="Oval 12" descr="&quot;&quot;"/>
          <p:cNvSpPr/>
          <p:nvPr/>
        </p:nvSpPr>
        <p:spPr>
          <a:xfrm>
            <a:off x="8090093" y="5601670"/>
            <a:ext cx="685800" cy="6619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descr="5"/>
          <p:cNvSpPr txBox="1"/>
          <p:nvPr/>
        </p:nvSpPr>
        <p:spPr>
          <a:xfrm>
            <a:off x="8193464" y="5618846"/>
            <a:ext cx="533401" cy="646331"/>
          </a:xfrm>
          <a:prstGeom prst="rect">
            <a:avLst/>
          </a:prstGeom>
          <a:noFill/>
        </p:spPr>
        <p:txBody>
          <a:bodyPr wrap="square" rtlCol="0">
            <a:spAutoFit/>
          </a:bodyPr>
          <a:lstStyle/>
          <a:p>
            <a:pPr algn="ctr"/>
            <a:r>
              <a:rPr lang="en-US" sz="3600" b="1" dirty="0" smtClean="0">
                <a:solidFill>
                  <a:schemeClr val="bg1"/>
                </a:solidFill>
              </a:rPr>
              <a:t>4</a:t>
            </a:r>
            <a:endParaRPr lang="en-US" sz="3600" b="1" dirty="0">
              <a:solidFill>
                <a:schemeClr val="bg1"/>
              </a:solidFill>
            </a:endParaRPr>
          </a:p>
        </p:txBody>
      </p:sp>
    </p:spTree>
    <p:extLst>
      <p:ext uri="{BB962C8B-B14F-4D97-AF65-F5344CB8AC3E}">
        <p14:creationId xmlns:p14="http://schemas.microsoft.com/office/powerpoint/2010/main" val="41008506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11 Type 2 Diabetes melitus entry"/>
          <p:cNvPicPr>
            <a:picLocks noChangeAspect="1" noChangeArrowheads="1"/>
          </p:cNvPicPr>
          <p:nvPr/>
        </p:nvPicPr>
        <p:blipFill rotWithShape="1">
          <a:blip r:embed="rId3">
            <a:extLst>
              <a:ext uri="{28A0092B-C50C-407E-A947-70E740481C1C}">
                <a14:useLocalDpi xmlns:a14="http://schemas.microsoft.com/office/drawing/2010/main" val="0"/>
              </a:ext>
            </a:extLst>
          </a:blip>
          <a:srcRect l="2235" t="9702" r="4983" b="6716"/>
          <a:stretch/>
        </p:blipFill>
        <p:spPr bwMode="auto">
          <a:xfrm>
            <a:off x="19049" y="89973"/>
            <a:ext cx="10031187" cy="676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descr="Includes&#10;"/>
          <p:cNvSpPr txBox="1"/>
          <p:nvPr/>
        </p:nvSpPr>
        <p:spPr>
          <a:xfrm>
            <a:off x="8084489" y="590998"/>
            <a:ext cx="3429000" cy="677108"/>
          </a:xfrm>
          <a:prstGeom prst="rect">
            <a:avLst/>
          </a:prstGeom>
          <a:solidFill>
            <a:schemeClr val="bg1"/>
          </a:solidFill>
        </p:spPr>
        <p:txBody>
          <a:bodyPr wrap="square" rtlCol="0">
            <a:spAutoFit/>
          </a:bodyPr>
          <a:lstStyle/>
          <a:p>
            <a:pPr algn="r"/>
            <a:r>
              <a:rPr lang="en-US" sz="3800" b="1" dirty="0" smtClean="0">
                <a:solidFill>
                  <a:schemeClr val="accent4"/>
                </a:solidFill>
                <a:latin typeface="+mj-lt"/>
              </a:rPr>
              <a:t>Includes</a:t>
            </a:r>
            <a:endParaRPr lang="en-US" sz="3800" b="1" dirty="0">
              <a:solidFill>
                <a:schemeClr val="accent4"/>
              </a:solidFill>
              <a:latin typeface="+mj-lt"/>
            </a:endParaRPr>
          </a:p>
        </p:txBody>
      </p:sp>
      <p:sp>
        <p:nvSpPr>
          <p:cNvPr id="9" name="Rounded Rectangle 8" descr="Includes diabetes mellitus"/>
          <p:cNvSpPr/>
          <p:nvPr/>
        </p:nvSpPr>
        <p:spPr>
          <a:xfrm>
            <a:off x="304800" y="381002"/>
            <a:ext cx="11596979" cy="1017391"/>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descr="Use additional code&#10;"/>
          <p:cNvSpPr txBox="1"/>
          <p:nvPr/>
        </p:nvSpPr>
        <p:spPr>
          <a:xfrm>
            <a:off x="6934201" y="1440004"/>
            <a:ext cx="4579289" cy="677108"/>
          </a:xfrm>
          <a:prstGeom prst="rect">
            <a:avLst/>
          </a:prstGeom>
          <a:noFill/>
        </p:spPr>
        <p:txBody>
          <a:bodyPr wrap="square" rtlCol="0">
            <a:spAutoFit/>
          </a:bodyPr>
          <a:lstStyle/>
          <a:p>
            <a:pPr algn="r"/>
            <a:r>
              <a:rPr lang="en-US" sz="3800" b="1" dirty="0" smtClean="0">
                <a:solidFill>
                  <a:schemeClr val="accent4"/>
                </a:solidFill>
                <a:latin typeface="+mj-lt"/>
              </a:rPr>
              <a:t>Use additional code</a:t>
            </a:r>
            <a:endParaRPr lang="en-US" sz="3800" b="1" dirty="0">
              <a:solidFill>
                <a:schemeClr val="accent4"/>
              </a:solidFill>
              <a:latin typeface="+mj-lt"/>
            </a:endParaRPr>
          </a:p>
        </p:txBody>
      </p:sp>
      <p:sp>
        <p:nvSpPr>
          <p:cNvPr id="13" name="Rounded Rectangle 12" descr="Use additional code to identify any insulin use Z79.4"/>
          <p:cNvSpPr/>
          <p:nvPr/>
        </p:nvSpPr>
        <p:spPr>
          <a:xfrm>
            <a:off x="285749" y="1440984"/>
            <a:ext cx="11596979" cy="634517"/>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Excludes&#10;"/>
          <p:cNvSpPr txBox="1"/>
          <p:nvPr/>
        </p:nvSpPr>
        <p:spPr>
          <a:xfrm>
            <a:off x="8084489" y="3129569"/>
            <a:ext cx="3429000" cy="677108"/>
          </a:xfrm>
          <a:prstGeom prst="rect">
            <a:avLst/>
          </a:prstGeom>
          <a:solidFill>
            <a:schemeClr val="bg1"/>
          </a:solidFill>
        </p:spPr>
        <p:txBody>
          <a:bodyPr wrap="square" rtlCol="0">
            <a:spAutoFit/>
          </a:bodyPr>
          <a:lstStyle/>
          <a:p>
            <a:pPr algn="r"/>
            <a:r>
              <a:rPr lang="en-US" sz="3800" b="1" dirty="0" smtClean="0">
                <a:solidFill>
                  <a:schemeClr val="accent4"/>
                </a:solidFill>
                <a:latin typeface="+mj-lt"/>
              </a:rPr>
              <a:t>Excludes</a:t>
            </a:r>
            <a:endParaRPr lang="en-US" sz="3800" b="1" dirty="0">
              <a:solidFill>
                <a:schemeClr val="accent4"/>
              </a:solidFill>
              <a:latin typeface="+mj-lt"/>
            </a:endParaRPr>
          </a:p>
        </p:txBody>
      </p:sp>
      <p:sp>
        <p:nvSpPr>
          <p:cNvPr id="11" name="Rounded Rectangle 10" descr="Ecludes1 list"/>
          <p:cNvSpPr/>
          <p:nvPr/>
        </p:nvSpPr>
        <p:spPr>
          <a:xfrm>
            <a:off x="304800" y="2076450"/>
            <a:ext cx="11596979" cy="2667000"/>
          </a:xfrm>
          <a:prstGeom prst="roundRect">
            <a:avLst>
              <a:gd name="adj" fmla="val 11667"/>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755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11 Type 2 Diabetes melitus entry"/>
          <p:cNvPicPr>
            <a:picLocks noChangeAspect="1" noChangeArrowheads="1"/>
          </p:cNvPicPr>
          <p:nvPr/>
        </p:nvPicPr>
        <p:blipFill rotWithShape="1">
          <a:blip r:embed="rId3">
            <a:extLst>
              <a:ext uri="{28A0092B-C50C-407E-A947-70E740481C1C}">
                <a14:useLocalDpi xmlns:a14="http://schemas.microsoft.com/office/drawing/2010/main" val="0"/>
              </a:ext>
            </a:extLst>
          </a:blip>
          <a:srcRect l="2235" t="9702" r="4983" b="6716"/>
          <a:stretch/>
        </p:blipFill>
        <p:spPr bwMode="auto">
          <a:xfrm>
            <a:off x="19049" y="89973"/>
            <a:ext cx="10031187" cy="676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descr="Includes list"/>
          <p:cNvSpPr/>
          <p:nvPr/>
        </p:nvSpPr>
        <p:spPr>
          <a:xfrm>
            <a:off x="304800" y="381002"/>
            <a:ext cx="11596979" cy="1017391"/>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descr="Includes&#10;"/>
          <p:cNvSpPr txBox="1"/>
          <p:nvPr/>
        </p:nvSpPr>
        <p:spPr>
          <a:xfrm>
            <a:off x="8084489" y="590998"/>
            <a:ext cx="3429000" cy="677108"/>
          </a:xfrm>
          <a:prstGeom prst="rect">
            <a:avLst/>
          </a:prstGeom>
          <a:solidFill>
            <a:schemeClr val="bg1"/>
          </a:solidFill>
        </p:spPr>
        <p:txBody>
          <a:bodyPr wrap="square" rtlCol="0">
            <a:spAutoFit/>
          </a:bodyPr>
          <a:lstStyle/>
          <a:p>
            <a:pPr algn="r"/>
            <a:r>
              <a:rPr lang="en-US" sz="3800" b="1" dirty="0" smtClean="0">
                <a:solidFill>
                  <a:schemeClr val="accent4"/>
                </a:solidFill>
                <a:latin typeface="+mj-lt"/>
              </a:rPr>
              <a:t>Includes</a:t>
            </a:r>
            <a:endParaRPr lang="en-US" sz="3800" b="1" dirty="0">
              <a:solidFill>
                <a:schemeClr val="accent4"/>
              </a:solidFill>
              <a:latin typeface="+mj-lt"/>
            </a:endParaRPr>
          </a:p>
        </p:txBody>
      </p:sp>
      <p:sp>
        <p:nvSpPr>
          <p:cNvPr id="17" name="TextBox 16" descr="Use additional code&#10;"/>
          <p:cNvSpPr txBox="1"/>
          <p:nvPr/>
        </p:nvSpPr>
        <p:spPr>
          <a:xfrm>
            <a:off x="6934201" y="1440004"/>
            <a:ext cx="4579289" cy="677108"/>
          </a:xfrm>
          <a:prstGeom prst="rect">
            <a:avLst/>
          </a:prstGeom>
          <a:noFill/>
        </p:spPr>
        <p:txBody>
          <a:bodyPr wrap="square" rtlCol="0">
            <a:spAutoFit/>
          </a:bodyPr>
          <a:lstStyle/>
          <a:p>
            <a:pPr algn="r"/>
            <a:r>
              <a:rPr lang="en-US" sz="3800" b="1" dirty="0" smtClean="0">
                <a:solidFill>
                  <a:schemeClr val="accent4"/>
                </a:solidFill>
                <a:latin typeface="+mj-lt"/>
              </a:rPr>
              <a:t>Use additional code</a:t>
            </a:r>
            <a:endParaRPr lang="en-US" sz="3800" b="1" dirty="0">
              <a:solidFill>
                <a:schemeClr val="accent4"/>
              </a:solidFill>
              <a:latin typeface="+mj-lt"/>
            </a:endParaRPr>
          </a:p>
        </p:txBody>
      </p:sp>
      <p:sp>
        <p:nvSpPr>
          <p:cNvPr id="10" name="TextBox 9" descr="Excludes&#10;"/>
          <p:cNvSpPr txBox="1"/>
          <p:nvPr/>
        </p:nvSpPr>
        <p:spPr>
          <a:xfrm>
            <a:off x="8453728" y="3733800"/>
            <a:ext cx="3429000" cy="677108"/>
          </a:xfrm>
          <a:prstGeom prst="rect">
            <a:avLst/>
          </a:prstGeom>
          <a:solidFill>
            <a:schemeClr val="bg1"/>
          </a:solidFill>
        </p:spPr>
        <p:txBody>
          <a:bodyPr wrap="square" rtlCol="0">
            <a:spAutoFit/>
          </a:bodyPr>
          <a:lstStyle/>
          <a:p>
            <a:pPr algn="ctr"/>
            <a:r>
              <a:rPr lang="en-US" sz="3800" b="1" dirty="0" smtClean="0">
                <a:solidFill>
                  <a:schemeClr val="accent4"/>
                </a:solidFill>
                <a:latin typeface="Lucida Handwriting" panose="03010101010101010101" pitchFamily="66" charset="0"/>
              </a:rPr>
              <a:t>Excludes</a:t>
            </a:r>
            <a:endParaRPr lang="en-US" sz="3800" b="1" dirty="0">
              <a:solidFill>
                <a:schemeClr val="accent4"/>
              </a:solidFill>
              <a:latin typeface="Lucida Handwriting" panose="03010101010101010101" pitchFamily="66" charset="0"/>
            </a:endParaRPr>
          </a:p>
        </p:txBody>
      </p:sp>
      <p:sp>
        <p:nvSpPr>
          <p:cNvPr id="11" name="Rounded Rectangle 10" descr="Excludes1 list"/>
          <p:cNvSpPr/>
          <p:nvPr/>
        </p:nvSpPr>
        <p:spPr>
          <a:xfrm>
            <a:off x="304800" y="2076450"/>
            <a:ext cx="11596979" cy="2667000"/>
          </a:xfrm>
          <a:prstGeom prst="roundRect">
            <a:avLst>
              <a:gd name="adj" fmla="val 11667"/>
            </a:avLst>
          </a:prstGeom>
          <a:solidFill>
            <a:schemeClr val="bg1">
              <a:lumMod val="50000"/>
              <a:alpha val="40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USe additional code"/>
          <p:cNvSpPr/>
          <p:nvPr/>
        </p:nvSpPr>
        <p:spPr>
          <a:xfrm>
            <a:off x="285749" y="1440984"/>
            <a:ext cx="11596979" cy="634517"/>
          </a:xfrm>
          <a:prstGeom prst="roundRect">
            <a:avLst/>
          </a:prstGeom>
          <a:solidFill>
            <a:schemeClr val="bg1">
              <a:lumMod val="50000"/>
              <a:alpha val="40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descr="&quot;&quot;"/>
          <p:cNvSpPr/>
          <p:nvPr/>
        </p:nvSpPr>
        <p:spPr>
          <a:xfrm>
            <a:off x="1116227" y="1107322"/>
            <a:ext cx="10854463" cy="1600200"/>
          </a:xfrm>
          <a:prstGeom prst="triangle">
            <a:avLst>
              <a:gd name="adj" fmla="val 16908"/>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Includes diabetes mellitus due to insulin... entry"/>
          <p:cNvPicPr>
            <a:picLocks noChangeAspect="1" noChangeArrowheads="1"/>
          </p:cNvPicPr>
          <p:nvPr/>
        </p:nvPicPr>
        <p:blipFill rotWithShape="1">
          <a:blip r:embed="rId3">
            <a:extLst>
              <a:ext uri="{28A0092B-C50C-407E-A947-70E740481C1C}">
                <a14:useLocalDpi xmlns:a14="http://schemas.microsoft.com/office/drawing/2010/main" val="0"/>
              </a:ext>
            </a:extLst>
          </a:blip>
          <a:srcRect l="5583" t="13296" r="40147" b="72589"/>
          <a:stretch/>
        </p:blipFill>
        <p:spPr bwMode="auto">
          <a:xfrm>
            <a:off x="1158175" y="2749402"/>
            <a:ext cx="10812515" cy="2106334"/>
          </a:xfrm>
          <a:prstGeom prst="rect">
            <a:avLst/>
          </a:prstGeom>
          <a:noFill/>
          <a:ln w="7620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477396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11 Type 2 Diabetes melitus entry"/>
          <p:cNvPicPr>
            <a:picLocks noChangeAspect="1" noChangeArrowheads="1"/>
          </p:cNvPicPr>
          <p:nvPr/>
        </p:nvPicPr>
        <p:blipFill rotWithShape="1">
          <a:blip r:embed="rId3">
            <a:extLst>
              <a:ext uri="{28A0092B-C50C-407E-A947-70E740481C1C}">
                <a14:useLocalDpi xmlns:a14="http://schemas.microsoft.com/office/drawing/2010/main" val="0"/>
              </a:ext>
            </a:extLst>
          </a:blip>
          <a:srcRect l="2235" t="9702" r="4983" b="6716"/>
          <a:stretch/>
        </p:blipFill>
        <p:spPr bwMode="auto">
          <a:xfrm>
            <a:off x="19049" y="89973"/>
            <a:ext cx="10031187" cy="676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descr="Includes&#10;"/>
          <p:cNvSpPr txBox="1"/>
          <p:nvPr/>
        </p:nvSpPr>
        <p:spPr>
          <a:xfrm>
            <a:off x="8084489" y="590998"/>
            <a:ext cx="3429000" cy="677108"/>
          </a:xfrm>
          <a:prstGeom prst="rect">
            <a:avLst/>
          </a:prstGeom>
          <a:solidFill>
            <a:schemeClr val="bg1"/>
          </a:solidFill>
        </p:spPr>
        <p:txBody>
          <a:bodyPr wrap="square" rtlCol="0">
            <a:spAutoFit/>
          </a:bodyPr>
          <a:lstStyle/>
          <a:p>
            <a:pPr algn="r"/>
            <a:r>
              <a:rPr lang="en-US" sz="3800" b="1" dirty="0" smtClean="0">
                <a:solidFill>
                  <a:schemeClr val="accent4"/>
                </a:solidFill>
                <a:latin typeface="+mj-lt"/>
              </a:rPr>
              <a:t>Includes</a:t>
            </a:r>
            <a:endParaRPr lang="en-US" sz="3800" b="1" dirty="0">
              <a:solidFill>
                <a:schemeClr val="accent4"/>
              </a:solidFill>
              <a:latin typeface="+mj-lt"/>
            </a:endParaRPr>
          </a:p>
        </p:txBody>
      </p:sp>
      <p:sp>
        <p:nvSpPr>
          <p:cNvPr id="18" name="TextBox 17" descr="Use additional code&#10;"/>
          <p:cNvSpPr txBox="1"/>
          <p:nvPr/>
        </p:nvSpPr>
        <p:spPr>
          <a:xfrm>
            <a:off x="6934201" y="1440004"/>
            <a:ext cx="4579289" cy="677108"/>
          </a:xfrm>
          <a:prstGeom prst="rect">
            <a:avLst/>
          </a:prstGeom>
          <a:noFill/>
        </p:spPr>
        <p:txBody>
          <a:bodyPr wrap="square" rtlCol="0">
            <a:spAutoFit/>
          </a:bodyPr>
          <a:lstStyle/>
          <a:p>
            <a:pPr algn="r"/>
            <a:r>
              <a:rPr lang="en-US" sz="3800" b="1" dirty="0" smtClean="0">
                <a:solidFill>
                  <a:schemeClr val="accent4"/>
                </a:solidFill>
                <a:latin typeface="+mj-lt"/>
              </a:rPr>
              <a:t>Use additional code</a:t>
            </a:r>
            <a:endParaRPr lang="en-US" sz="3800" b="1" dirty="0">
              <a:solidFill>
                <a:schemeClr val="accent4"/>
              </a:solidFill>
              <a:latin typeface="+mj-lt"/>
            </a:endParaRPr>
          </a:p>
        </p:txBody>
      </p:sp>
      <p:sp>
        <p:nvSpPr>
          <p:cNvPr id="9" name="Rounded Rectangle 8" descr="Includes list"/>
          <p:cNvSpPr/>
          <p:nvPr/>
        </p:nvSpPr>
        <p:spPr>
          <a:xfrm>
            <a:off x="304800" y="381002"/>
            <a:ext cx="11596979" cy="1017391"/>
          </a:xfrm>
          <a:prstGeom prst="roundRect">
            <a:avLst/>
          </a:prstGeom>
          <a:solidFill>
            <a:schemeClr val="bg1">
              <a:lumMod val="50000"/>
              <a:alpha val="40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Excludes "/>
          <p:cNvSpPr txBox="1"/>
          <p:nvPr/>
        </p:nvSpPr>
        <p:spPr>
          <a:xfrm>
            <a:off x="8453728" y="3733800"/>
            <a:ext cx="3429000" cy="677108"/>
          </a:xfrm>
          <a:prstGeom prst="rect">
            <a:avLst/>
          </a:prstGeom>
          <a:solidFill>
            <a:schemeClr val="bg1"/>
          </a:solidFill>
        </p:spPr>
        <p:txBody>
          <a:bodyPr wrap="square" rtlCol="0">
            <a:spAutoFit/>
          </a:bodyPr>
          <a:lstStyle/>
          <a:p>
            <a:pPr algn="ctr"/>
            <a:r>
              <a:rPr lang="en-US" sz="3800" b="1" dirty="0" smtClean="0">
                <a:solidFill>
                  <a:schemeClr val="accent4"/>
                </a:solidFill>
                <a:latin typeface="Lucida Handwriting" panose="03010101010101010101" pitchFamily="66" charset="0"/>
              </a:rPr>
              <a:t>Excludes</a:t>
            </a:r>
            <a:endParaRPr lang="en-US" sz="3800" b="1" dirty="0">
              <a:solidFill>
                <a:schemeClr val="accent4"/>
              </a:solidFill>
              <a:latin typeface="Lucida Handwriting" panose="03010101010101010101" pitchFamily="66" charset="0"/>
            </a:endParaRPr>
          </a:p>
        </p:txBody>
      </p:sp>
      <p:sp>
        <p:nvSpPr>
          <p:cNvPr id="11" name="Rounded Rectangle 10" descr="Excludes list"/>
          <p:cNvSpPr/>
          <p:nvPr/>
        </p:nvSpPr>
        <p:spPr>
          <a:xfrm>
            <a:off x="304800" y="2076450"/>
            <a:ext cx="11596979" cy="2667000"/>
          </a:xfrm>
          <a:prstGeom prst="roundRect">
            <a:avLst>
              <a:gd name="adj" fmla="val 11667"/>
            </a:avLst>
          </a:prstGeom>
          <a:solidFill>
            <a:schemeClr val="bg1">
              <a:lumMod val="50000"/>
              <a:alpha val="40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Use additional code list&#10;"/>
          <p:cNvSpPr/>
          <p:nvPr/>
        </p:nvSpPr>
        <p:spPr>
          <a:xfrm>
            <a:off x="285749" y="1440984"/>
            <a:ext cx="11596979" cy="634517"/>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descr="&quot;&quot;"/>
          <p:cNvSpPr/>
          <p:nvPr/>
        </p:nvSpPr>
        <p:spPr>
          <a:xfrm>
            <a:off x="671805" y="1655630"/>
            <a:ext cx="11458575" cy="2021021"/>
          </a:xfrm>
          <a:prstGeom prst="triangle">
            <a:avLst>
              <a:gd name="adj" fmla="val 16908"/>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descr="Use additional code entry&#10;"/>
          <p:cNvPicPr>
            <a:picLocks noChangeAspect="1" noChangeArrowheads="1"/>
          </p:cNvPicPr>
          <p:nvPr/>
        </p:nvPicPr>
        <p:blipFill rotWithShape="1">
          <a:blip r:embed="rId3">
            <a:extLst>
              <a:ext uri="{28A0092B-C50C-407E-A947-70E740481C1C}">
                <a14:useLocalDpi xmlns:a14="http://schemas.microsoft.com/office/drawing/2010/main" val="0"/>
              </a:ext>
            </a:extLst>
          </a:blip>
          <a:srcRect l="6288" t="26470" r="44377" b="66002"/>
          <a:stretch/>
        </p:blipFill>
        <p:spPr bwMode="auto">
          <a:xfrm>
            <a:off x="690854" y="3733800"/>
            <a:ext cx="11334751" cy="1295400"/>
          </a:xfrm>
          <a:prstGeom prst="rect">
            <a:avLst/>
          </a:prstGeom>
          <a:noFill/>
          <a:ln w="7620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677535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11 Type 2 Diabetes melitus entry"/>
          <p:cNvPicPr>
            <a:picLocks noChangeAspect="1" noChangeArrowheads="1"/>
          </p:cNvPicPr>
          <p:nvPr/>
        </p:nvPicPr>
        <p:blipFill rotWithShape="1">
          <a:blip r:embed="rId3">
            <a:extLst>
              <a:ext uri="{28A0092B-C50C-407E-A947-70E740481C1C}">
                <a14:useLocalDpi xmlns:a14="http://schemas.microsoft.com/office/drawing/2010/main" val="0"/>
              </a:ext>
            </a:extLst>
          </a:blip>
          <a:srcRect l="2235" t="9702" r="4983" b="6716"/>
          <a:stretch/>
        </p:blipFill>
        <p:spPr bwMode="auto">
          <a:xfrm>
            <a:off x="19049" y="89973"/>
            <a:ext cx="10031187" cy="676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descr="Includes"/>
          <p:cNvSpPr txBox="1"/>
          <p:nvPr/>
        </p:nvSpPr>
        <p:spPr>
          <a:xfrm>
            <a:off x="8084489" y="590998"/>
            <a:ext cx="3429000" cy="677108"/>
          </a:xfrm>
          <a:prstGeom prst="rect">
            <a:avLst/>
          </a:prstGeom>
          <a:solidFill>
            <a:schemeClr val="bg1"/>
          </a:solidFill>
        </p:spPr>
        <p:txBody>
          <a:bodyPr wrap="square" rtlCol="0">
            <a:spAutoFit/>
          </a:bodyPr>
          <a:lstStyle/>
          <a:p>
            <a:pPr algn="r"/>
            <a:r>
              <a:rPr lang="en-US" sz="3800" b="1" dirty="0" smtClean="0">
                <a:solidFill>
                  <a:schemeClr val="accent4"/>
                </a:solidFill>
                <a:latin typeface="+mj-lt"/>
              </a:rPr>
              <a:t>Includes</a:t>
            </a:r>
            <a:endParaRPr lang="en-US" sz="3800" b="1" dirty="0">
              <a:solidFill>
                <a:schemeClr val="accent4"/>
              </a:solidFill>
              <a:latin typeface="+mj-lt"/>
            </a:endParaRPr>
          </a:p>
        </p:txBody>
      </p:sp>
      <p:sp>
        <p:nvSpPr>
          <p:cNvPr id="17" name="TextBox 16" descr="Use additional code&#10;"/>
          <p:cNvSpPr txBox="1"/>
          <p:nvPr/>
        </p:nvSpPr>
        <p:spPr>
          <a:xfrm>
            <a:off x="6934201" y="1440004"/>
            <a:ext cx="4579289" cy="677108"/>
          </a:xfrm>
          <a:prstGeom prst="rect">
            <a:avLst/>
          </a:prstGeom>
          <a:noFill/>
        </p:spPr>
        <p:txBody>
          <a:bodyPr wrap="square" rtlCol="0">
            <a:spAutoFit/>
          </a:bodyPr>
          <a:lstStyle/>
          <a:p>
            <a:pPr algn="r"/>
            <a:r>
              <a:rPr lang="en-US" sz="3800" b="1" dirty="0" smtClean="0">
                <a:solidFill>
                  <a:schemeClr val="accent4"/>
                </a:solidFill>
                <a:latin typeface="+mj-lt"/>
              </a:rPr>
              <a:t>Use additional code</a:t>
            </a:r>
            <a:endParaRPr lang="en-US" sz="3800" b="1" dirty="0">
              <a:solidFill>
                <a:schemeClr val="accent4"/>
              </a:solidFill>
              <a:latin typeface="+mj-lt"/>
            </a:endParaRPr>
          </a:p>
        </p:txBody>
      </p:sp>
      <p:sp>
        <p:nvSpPr>
          <p:cNvPr id="9" name="Rounded Rectangle 8" descr="Includes list"/>
          <p:cNvSpPr/>
          <p:nvPr/>
        </p:nvSpPr>
        <p:spPr>
          <a:xfrm>
            <a:off x="304800" y="381002"/>
            <a:ext cx="11596979" cy="1017391"/>
          </a:xfrm>
          <a:prstGeom prst="roundRect">
            <a:avLst/>
          </a:prstGeom>
          <a:solidFill>
            <a:schemeClr val="bg1">
              <a:lumMod val="50000"/>
              <a:alpha val="40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Excludes list"/>
          <p:cNvSpPr txBox="1"/>
          <p:nvPr/>
        </p:nvSpPr>
        <p:spPr>
          <a:xfrm>
            <a:off x="8453728" y="3733800"/>
            <a:ext cx="3429000" cy="677108"/>
          </a:xfrm>
          <a:prstGeom prst="rect">
            <a:avLst/>
          </a:prstGeom>
          <a:solidFill>
            <a:schemeClr val="bg1"/>
          </a:solidFill>
        </p:spPr>
        <p:txBody>
          <a:bodyPr wrap="square" rtlCol="0">
            <a:spAutoFit/>
          </a:bodyPr>
          <a:lstStyle/>
          <a:p>
            <a:pPr algn="ctr"/>
            <a:r>
              <a:rPr lang="en-US" sz="3800" b="1" dirty="0" smtClean="0">
                <a:solidFill>
                  <a:schemeClr val="accent4"/>
                </a:solidFill>
                <a:latin typeface="Lucida Handwriting" panose="03010101010101010101" pitchFamily="66" charset="0"/>
              </a:rPr>
              <a:t>Excludes</a:t>
            </a:r>
            <a:endParaRPr lang="en-US" sz="3800" b="1" dirty="0">
              <a:solidFill>
                <a:schemeClr val="accent4"/>
              </a:solidFill>
              <a:latin typeface="Lucida Handwriting" panose="03010101010101010101" pitchFamily="66" charset="0"/>
            </a:endParaRPr>
          </a:p>
        </p:txBody>
      </p:sp>
      <p:sp>
        <p:nvSpPr>
          <p:cNvPr id="11" name="Rounded Rectangle 10" descr="Excludes list"/>
          <p:cNvSpPr/>
          <p:nvPr/>
        </p:nvSpPr>
        <p:spPr>
          <a:xfrm>
            <a:off x="304800" y="2076450"/>
            <a:ext cx="11596979" cy="2667000"/>
          </a:xfrm>
          <a:prstGeom prst="roundRect">
            <a:avLst>
              <a:gd name="adj" fmla="val 11667"/>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Use additional code list&#10;"/>
          <p:cNvSpPr/>
          <p:nvPr/>
        </p:nvSpPr>
        <p:spPr>
          <a:xfrm>
            <a:off x="285749" y="1440984"/>
            <a:ext cx="11596979" cy="634517"/>
          </a:xfrm>
          <a:prstGeom prst="roundRect">
            <a:avLst/>
          </a:prstGeom>
          <a:solidFill>
            <a:schemeClr val="bg1">
              <a:lumMod val="50000"/>
              <a:alpha val="40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descr="&quot;&quot;"/>
          <p:cNvSpPr/>
          <p:nvPr/>
        </p:nvSpPr>
        <p:spPr>
          <a:xfrm rot="20179794">
            <a:off x="1360731" y="658759"/>
            <a:ext cx="10058045" cy="4324027"/>
          </a:xfrm>
          <a:prstGeom prst="triangle">
            <a:avLst>
              <a:gd name="adj" fmla="val 10269"/>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Excludes list"/>
          <p:cNvPicPr>
            <a:picLocks noChangeAspect="1" noChangeArrowheads="1"/>
          </p:cNvPicPr>
          <p:nvPr/>
        </p:nvPicPr>
        <p:blipFill rotWithShape="1">
          <a:blip r:embed="rId3">
            <a:extLst>
              <a:ext uri="{28A0092B-C50C-407E-A947-70E740481C1C}">
                <a14:useLocalDpi xmlns:a14="http://schemas.microsoft.com/office/drawing/2010/main" val="0"/>
              </a:ext>
            </a:extLst>
          </a:blip>
          <a:srcRect l="6288" t="33058" r="35919" b="33583"/>
          <a:stretch/>
        </p:blipFill>
        <p:spPr bwMode="auto">
          <a:xfrm>
            <a:off x="2683203" y="2749402"/>
            <a:ext cx="9067800" cy="3920212"/>
          </a:xfrm>
          <a:prstGeom prst="rect">
            <a:avLst/>
          </a:prstGeom>
          <a:noFill/>
          <a:ln w="7620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724224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11.6 Type 2 Diabetes melitus entry"/>
          <p:cNvPicPr>
            <a:picLocks noChangeAspect="1" noChangeArrowheads="1"/>
          </p:cNvPicPr>
          <p:nvPr/>
        </p:nvPicPr>
        <p:blipFill rotWithShape="1">
          <a:blip r:embed="rId3">
            <a:extLst>
              <a:ext uri="{28A0092B-C50C-407E-A947-70E740481C1C}">
                <a14:useLocalDpi xmlns:a14="http://schemas.microsoft.com/office/drawing/2010/main" val="0"/>
              </a:ext>
            </a:extLst>
          </a:blip>
          <a:srcRect l="10001" t="8889" r="832" b="6666"/>
          <a:stretch/>
        </p:blipFill>
        <p:spPr bwMode="auto">
          <a:xfrm>
            <a:off x="19050" y="0"/>
            <a:ext cx="96553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E11.621 for Type 2 diabetes mellitus with foot ulcer, Z79.4 for insulin use, "/>
          <p:cNvPicPr>
            <a:picLocks noChangeAspect="1" noChangeArrowheads="1"/>
          </p:cNvPicPr>
          <p:nvPr/>
        </p:nvPicPr>
        <p:blipFill rotWithShape="1">
          <a:blip r:embed="rId3">
            <a:extLst>
              <a:ext uri="{28A0092B-C50C-407E-A947-70E740481C1C}">
                <a14:useLocalDpi xmlns:a14="http://schemas.microsoft.com/office/drawing/2010/main" val="0"/>
              </a:ext>
            </a:extLst>
          </a:blip>
          <a:srcRect l="26714" t="52988" r="10657" b="35753"/>
          <a:stretch/>
        </p:blipFill>
        <p:spPr bwMode="auto">
          <a:xfrm>
            <a:off x="152401" y="762000"/>
            <a:ext cx="11868151" cy="1600200"/>
          </a:xfrm>
          <a:prstGeom prst="rect">
            <a:avLst/>
          </a:prstGeom>
          <a:noFill/>
          <a:ln w="7620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descr="E11.621 for Type 2 diabetes mellitus with foot ulcer, Z79.4 for insulin use, "/>
          <p:cNvSpPr/>
          <p:nvPr/>
        </p:nvSpPr>
        <p:spPr>
          <a:xfrm>
            <a:off x="1752600" y="3505200"/>
            <a:ext cx="7162800" cy="1066800"/>
          </a:xfrm>
          <a:prstGeom prst="roundRect">
            <a:avLst>
              <a:gd name="adj" fmla="val 11667"/>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descr="&quot;'"/>
          <p:cNvSpPr/>
          <p:nvPr/>
        </p:nvSpPr>
        <p:spPr>
          <a:xfrm flipV="1">
            <a:off x="152401" y="2381247"/>
            <a:ext cx="11868151" cy="1504952"/>
          </a:xfrm>
          <a:prstGeom prst="triangle">
            <a:avLst>
              <a:gd name="adj" fmla="val 43553"/>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82496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11.6 Type 2 Diabetes melitus entry"/>
          <p:cNvPicPr>
            <a:picLocks noChangeAspect="1" noChangeArrowheads="1"/>
          </p:cNvPicPr>
          <p:nvPr/>
        </p:nvPicPr>
        <p:blipFill rotWithShape="1">
          <a:blip r:embed="rId3">
            <a:extLst>
              <a:ext uri="{28A0092B-C50C-407E-A947-70E740481C1C}">
                <a14:useLocalDpi xmlns:a14="http://schemas.microsoft.com/office/drawing/2010/main" val="0"/>
              </a:ext>
            </a:extLst>
          </a:blip>
          <a:srcRect l="10001" t="8889" r="832" b="6666"/>
          <a:stretch/>
        </p:blipFill>
        <p:spPr bwMode="auto">
          <a:xfrm>
            <a:off x="19050" y="0"/>
            <a:ext cx="96553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E11.621 for Type 2 diabetes mellitus with foot ulcer, Z79.4 for insulin use, "/>
          <p:cNvPicPr>
            <a:picLocks noChangeAspect="1" noChangeArrowheads="1"/>
          </p:cNvPicPr>
          <p:nvPr/>
        </p:nvPicPr>
        <p:blipFill rotWithShape="1">
          <a:blip r:embed="rId3">
            <a:extLst>
              <a:ext uri="{28A0092B-C50C-407E-A947-70E740481C1C}">
                <a14:useLocalDpi xmlns:a14="http://schemas.microsoft.com/office/drawing/2010/main" val="0"/>
              </a:ext>
            </a:extLst>
          </a:blip>
          <a:srcRect l="26714" t="52988" r="10657" b="35753"/>
          <a:stretch/>
        </p:blipFill>
        <p:spPr bwMode="auto">
          <a:xfrm>
            <a:off x="152401" y="762000"/>
            <a:ext cx="11868151" cy="1600200"/>
          </a:xfrm>
          <a:prstGeom prst="rect">
            <a:avLst/>
          </a:prstGeom>
          <a:noFill/>
          <a:ln w="7620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descr="E11.621 for Type 2 diabetes mellitus with foot ulcer, Z79.4 for insulin use, "/>
          <p:cNvSpPr/>
          <p:nvPr/>
        </p:nvSpPr>
        <p:spPr>
          <a:xfrm>
            <a:off x="1752600" y="3505200"/>
            <a:ext cx="7162800" cy="1066800"/>
          </a:xfrm>
          <a:prstGeom prst="roundRect">
            <a:avLst>
              <a:gd name="adj" fmla="val 11667"/>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descr="&quot;&quot;"/>
          <p:cNvSpPr/>
          <p:nvPr/>
        </p:nvSpPr>
        <p:spPr>
          <a:xfrm flipV="1">
            <a:off x="152401" y="2381247"/>
            <a:ext cx="11868151" cy="1504952"/>
          </a:xfrm>
          <a:prstGeom prst="triangle">
            <a:avLst>
              <a:gd name="adj" fmla="val 43553"/>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descr="use additional code to identify site of ulcer L97.4 to L97.5"/>
          <p:cNvSpPr/>
          <p:nvPr/>
        </p:nvSpPr>
        <p:spPr>
          <a:xfrm>
            <a:off x="1714500" y="1142999"/>
            <a:ext cx="10439400" cy="1676400"/>
          </a:xfrm>
          <a:prstGeom prst="ellipse">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43709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CD-1-CM Tabular list of diseases and injuries"/>
          <p:cNvPicPr>
            <a:picLocks noChangeAspect="1" noChangeArrowheads="1"/>
          </p:cNvPicPr>
          <p:nvPr/>
        </p:nvPicPr>
        <p:blipFill rotWithShape="1">
          <a:blip r:embed="rId3">
            <a:extLst>
              <a:ext uri="{28A0092B-C50C-407E-A947-70E740481C1C}">
                <a14:useLocalDpi xmlns:a14="http://schemas.microsoft.com/office/drawing/2010/main" val="0"/>
              </a:ext>
            </a:extLst>
          </a:blip>
          <a:srcRect l="5841" t="13333" r="6537" b="4445"/>
          <a:stretch/>
        </p:blipFill>
        <p:spPr bwMode="auto">
          <a:xfrm>
            <a:off x="1" y="19050"/>
            <a:ext cx="9510199" cy="670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Isosceles Triangle 7" descr="&quot;&quot;"/>
          <p:cNvSpPr/>
          <p:nvPr/>
        </p:nvSpPr>
        <p:spPr>
          <a:xfrm rot="11943588">
            <a:off x="2035713" y="1965775"/>
            <a:ext cx="9661227" cy="4278702"/>
          </a:xfrm>
          <a:prstGeom prst="triangle">
            <a:avLst>
              <a:gd name="adj" fmla="val 94114"/>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descr="Diseases of the skin and subcutaneous tissue "/>
          <p:cNvSpPr/>
          <p:nvPr/>
        </p:nvSpPr>
        <p:spPr>
          <a:xfrm>
            <a:off x="93756" y="4471339"/>
            <a:ext cx="5486400" cy="381000"/>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pic>
        <p:nvPicPr>
          <p:cNvPr id="7172" name="Picture 4" descr="click on the Chapter that contains L97. and click on the title.  Then scan the blocks, and click on the block containing L97.&#10;"/>
          <p:cNvPicPr>
            <a:picLocks noChangeAspect="1" noChangeArrowheads="1"/>
          </p:cNvPicPr>
          <p:nvPr/>
        </p:nvPicPr>
        <p:blipFill rotWithShape="1">
          <a:blip r:embed="rId4">
            <a:extLst>
              <a:ext uri="{28A0092B-C50C-407E-A947-70E740481C1C}">
                <a14:useLocalDpi xmlns:a14="http://schemas.microsoft.com/office/drawing/2010/main" val="0"/>
              </a:ext>
            </a:extLst>
          </a:blip>
          <a:srcRect l="6593" t="54167" r="35169" b="8977"/>
          <a:stretch/>
        </p:blipFill>
        <p:spPr bwMode="auto">
          <a:xfrm>
            <a:off x="3067624" y="487055"/>
            <a:ext cx="8962919" cy="3190612"/>
          </a:xfrm>
          <a:prstGeom prst="rect">
            <a:avLst/>
          </a:prstGeom>
          <a:noFill/>
          <a:ln w="76200">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
        <p:nvSpPr>
          <p:cNvPr id="12" name="Rounded Rectangle 11" descr="Other disordes of the skin and subcutaneous tissue"/>
          <p:cNvSpPr/>
          <p:nvPr/>
        </p:nvSpPr>
        <p:spPr>
          <a:xfrm>
            <a:off x="3143823" y="3184464"/>
            <a:ext cx="7454733" cy="436055"/>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Tree>
    <p:extLst>
      <p:ext uri="{BB962C8B-B14F-4D97-AF65-F5344CB8AC3E}">
        <p14:creationId xmlns:p14="http://schemas.microsoft.com/office/powerpoint/2010/main" val="21334107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97.4 entry No pressure ulcer of heel and midfoot"/>
          <p:cNvPicPr>
            <a:picLocks noChangeAspect="1" noChangeArrowheads="1"/>
          </p:cNvPicPr>
          <p:nvPr/>
        </p:nvPicPr>
        <p:blipFill rotWithShape="1">
          <a:blip r:embed="rId3">
            <a:extLst>
              <a:ext uri="{28A0092B-C50C-407E-A947-70E740481C1C}">
                <a14:useLocalDpi xmlns:a14="http://schemas.microsoft.com/office/drawing/2010/main" val="0"/>
              </a:ext>
            </a:extLst>
          </a:blip>
          <a:srcRect l="8476" t="8889" r="4992" b="21111"/>
          <a:stretch/>
        </p:blipFill>
        <p:spPr bwMode="auto">
          <a:xfrm>
            <a:off x="1" y="0"/>
            <a:ext cx="113211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descr="L97.4 entry Non pressure ulcer of heel and midfoot"/>
          <p:cNvSpPr/>
          <p:nvPr/>
        </p:nvSpPr>
        <p:spPr>
          <a:xfrm>
            <a:off x="152400" y="38100"/>
            <a:ext cx="9797143" cy="533400"/>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4" name="Rounded Rectangle 3" descr="L97.41 Non-pressure chronic ulcer of heel and midfoot limited to breakdown of skin"/>
          <p:cNvSpPr/>
          <p:nvPr/>
        </p:nvSpPr>
        <p:spPr>
          <a:xfrm>
            <a:off x="1714501" y="5257800"/>
            <a:ext cx="9797143" cy="533400"/>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Tree>
    <p:extLst>
      <p:ext uri="{BB962C8B-B14F-4D97-AF65-F5344CB8AC3E}">
        <p14:creationId xmlns:p14="http://schemas.microsoft.com/office/powerpoint/2010/main" val="12095736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ole of a foot"/>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t="15805" b="28135"/>
          <a:stretch/>
        </p:blipFill>
        <p:spPr>
          <a:xfrm>
            <a:off x="4032472" y="0"/>
            <a:ext cx="8159528" cy="6858000"/>
          </a:xfrm>
          <a:prstGeom prst="rect">
            <a:avLst/>
          </a:prstGeom>
        </p:spPr>
      </p:pic>
      <p:sp>
        <p:nvSpPr>
          <p:cNvPr id="8" name="Rectangle 7" descr="&quot;"/>
          <p:cNvSpPr/>
          <p:nvPr/>
        </p:nvSpPr>
        <p:spPr>
          <a:xfrm>
            <a:off x="1" y="0"/>
            <a:ext cx="4019836"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E11.621 &#10;"/>
          <p:cNvSpPr/>
          <p:nvPr/>
        </p:nvSpPr>
        <p:spPr>
          <a:xfrm>
            <a:off x="247650" y="543343"/>
            <a:ext cx="3772186" cy="1015663"/>
          </a:xfrm>
          <a:prstGeom prst="rect">
            <a:avLst/>
          </a:prstGeom>
        </p:spPr>
        <p:txBody>
          <a:bodyPr wrap="none">
            <a:spAutoFit/>
          </a:bodyPr>
          <a:lstStyle/>
          <a:p>
            <a:r>
              <a:rPr lang="en-US" sz="6000" b="1" dirty="0">
                <a:solidFill>
                  <a:schemeClr val="bg1"/>
                </a:solidFill>
                <a:latin typeface="Lucida Handwriting" panose="03010101010101010101" pitchFamily="66" charset="0"/>
              </a:rPr>
              <a:t>E11.621 </a:t>
            </a:r>
          </a:p>
        </p:txBody>
      </p:sp>
      <p:sp>
        <p:nvSpPr>
          <p:cNvPr id="6" name="Rectangle 5" descr="for Type 2 diabetes mellitus with foot ulcer&#10;"/>
          <p:cNvSpPr/>
          <p:nvPr/>
        </p:nvSpPr>
        <p:spPr>
          <a:xfrm>
            <a:off x="4343400" y="543343"/>
            <a:ext cx="7467600" cy="1508105"/>
          </a:xfrm>
          <a:prstGeom prst="rect">
            <a:avLst/>
          </a:prstGeom>
        </p:spPr>
        <p:txBody>
          <a:bodyPr wrap="square">
            <a:spAutoFit/>
          </a:bodyPr>
          <a:lstStyle/>
          <a:p>
            <a:pPr lvl="0"/>
            <a:r>
              <a:rPr lang="en-US" sz="4600" b="1" dirty="0">
                <a:solidFill>
                  <a:schemeClr val="bg1"/>
                </a:solidFill>
                <a:latin typeface="Arial" panose="020B0604020202020204" pitchFamily="34" charset="0"/>
              </a:rPr>
              <a:t>for Type 2 diabetes mellitus with foot ulcer</a:t>
            </a:r>
          </a:p>
        </p:txBody>
      </p:sp>
      <p:sp>
        <p:nvSpPr>
          <p:cNvPr id="4" name="Rectangle 3" descr="Z79.4 &#10;"/>
          <p:cNvSpPr/>
          <p:nvPr/>
        </p:nvSpPr>
        <p:spPr>
          <a:xfrm>
            <a:off x="247652" y="2675067"/>
            <a:ext cx="2749471" cy="1015663"/>
          </a:xfrm>
          <a:prstGeom prst="rect">
            <a:avLst/>
          </a:prstGeom>
        </p:spPr>
        <p:txBody>
          <a:bodyPr wrap="none">
            <a:spAutoFit/>
          </a:bodyPr>
          <a:lstStyle/>
          <a:p>
            <a:r>
              <a:rPr lang="en-US" sz="6000" b="1" dirty="0" smtClean="0">
                <a:solidFill>
                  <a:schemeClr val="bg1"/>
                </a:solidFill>
                <a:latin typeface="Lucida Handwriting" panose="03010101010101010101" pitchFamily="66" charset="0"/>
              </a:rPr>
              <a:t>Z79.4 </a:t>
            </a:r>
            <a:endParaRPr lang="en-US" sz="6000" b="1" dirty="0">
              <a:solidFill>
                <a:schemeClr val="bg1"/>
              </a:solidFill>
              <a:latin typeface="Lucida Handwriting" panose="03010101010101010101" pitchFamily="66" charset="0"/>
            </a:endParaRPr>
          </a:p>
        </p:txBody>
      </p:sp>
      <p:sp>
        <p:nvSpPr>
          <p:cNvPr id="7" name="Rectangle 6" descr="long term (current) use of insulin &#10;"/>
          <p:cNvSpPr/>
          <p:nvPr/>
        </p:nvSpPr>
        <p:spPr>
          <a:xfrm>
            <a:off x="4324349" y="2675067"/>
            <a:ext cx="7639051" cy="1508105"/>
          </a:xfrm>
          <a:prstGeom prst="rect">
            <a:avLst/>
          </a:prstGeom>
        </p:spPr>
        <p:txBody>
          <a:bodyPr wrap="square">
            <a:spAutoFit/>
          </a:bodyPr>
          <a:lstStyle/>
          <a:p>
            <a:pPr lvl="0"/>
            <a:r>
              <a:rPr lang="en-US" sz="4600" b="1" dirty="0" smtClean="0">
                <a:solidFill>
                  <a:schemeClr val="bg1"/>
                </a:solidFill>
                <a:latin typeface="Arial" panose="020B0604020202020204" pitchFamily="34" charset="0"/>
              </a:rPr>
              <a:t>long </a:t>
            </a:r>
            <a:r>
              <a:rPr lang="en-US" sz="4600" b="1" dirty="0">
                <a:solidFill>
                  <a:schemeClr val="bg1"/>
                </a:solidFill>
                <a:latin typeface="Arial" panose="020B0604020202020204" pitchFamily="34" charset="0"/>
              </a:rPr>
              <a:t>term (current) use of insulin </a:t>
            </a:r>
          </a:p>
        </p:txBody>
      </p:sp>
      <p:sp>
        <p:nvSpPr>
          <p:cNvPr id="5" name="Rectangle 4" descr="L97.411 &#10;"/>
          <p:cNvSpPr/>
          <p:nvPr/>
        </p:nvSpPr>
        <p:spPr>
          <a:xfrm>
            <a:off x="247649" y="4806791"/>
            <a:ext cx="3765774" cy="1015663"/>
          </a:xfrm>
          <a:prstGeom prst="rect">
            <a:avLst/>
          </a:prstGeom>
        </p:spPr>
        <p:txBody>
          <a:bodyPr wrap="none">
            <a:spAutoFit/>
          </a:bodyPr>
          <a:lstStyle/>
          <a:p>
            <a:r>
              <a:rPr lang="en-US" sz="6000" b="1" dirty="0" smtClean="0">
                <a:solidFill>
                  <a:schemeClr val="bg1"/>
                </a:solidFill>
                <a:latin typeface="Lucida Handwriting" panose="03010101010101010101" pitchFamily="66" charset="0"/>
              </a:rPr>
              <a:t>L97.411 </a:t>
            </a:r>
            <a:endParaRPr lang="en-US" sz="6000" b="1" dirty="0">
              <a:solidFill>
                <a:schemeClr val="bg1"/>
              </a:solidFill>
              <a:latin typeface="Lucida Handwriting" panose="03010101010101010101" pitchFamily="66" charset="0"/>
            </a:endParaRPr>
          </a:p>
        </p:txBody>
      </p:sp>
      <p:sp>
        <p:nvSpPr>
          <p:cNvPr id="2" name="Rectangle 1" descr=" to show where the ulcer is located&#10;"/>
          <p:cNvSpPr/>
          <p:nvPr/>
        </p:nvSpPr>
        <p:spPr>
          <a:xfrm>
            <a:off x="4305300" y="4806791"/>
            <a:ext cx="7867651" cy="1508105"/>
          </a:xfrm>
          <a:prstGeom prst="rect">
            <a:avLst/>
          </a:prstGeom>
        </p:spPr>
        <p:txBody>
          <a:bodyPr wrap="square">
            <a:spAutoFit/>
          </a:bodyPr>
          <a:lstStyle/>
          <a:p>
            <a:r>
              <a:rPr lang="en-US" sz="4600" b="1" dirty="0" smtClean="0">
                <a:solidFill>
                  <a:schemeClr val="bg1"/>
                </a:solidFill>
                <a:latin typeface="Arial" panose="020B0604020202020204" pitchFamily="34" charset="0"/>
              </a:rPr>
              <a:t>to </a:t>
            </a:r>
            <a:r>
              <a:rPr lang="en-US" sz="4600" b="1" dirty="0">
                <a:solidFill>
                  <a:schemeClr val="bg1"/>
                </a:solidFill>
                <a:latin typeface="Arial" panose="020B0604020202020204" pitchFamily="34" charset="0"/>
              </a:rPr>
              <a:t>show where the ulcer is </a:t>
            </a:r>
            <a:r>
              <a:rPr lang="en-US" sz="4600" b="1" dirty="0" smtClean="0">
                <a:solidFill>
                  <a:schemeClr val="bg1"/>
                </a:solidFill>
                <a:latin typeface="Arial" panose="020B0604020202020204" pitchFamily="34" charset="0"/>
              </a:rPr>
              <a:t>located</a:t>
            </a:r>
            <a:endParaRPr lang="en-US" sz="4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619991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1000" b="-31000"/>
          </a:stretch>
        </a:blipFill>
        <a:effectLst/>
      </p:bgPr>
    </p:bg>
    <p:spTree>
      <p:nvGrpSpPr>
        <p:cNvPr id="1" name=""/>
        <p:cNvGrpSpPr/>
        <p:nvPr/>
      </p:nvGrpSpPr>
      <p:grpSpPr>
        <a:xfrm>
          <a:off x="0" y="0"/>
          <a:ext cx="0" cy="0"/>
          <a:chOff x="0" y="0"/>
          <a:chExt cx="0" cy="0"/>
        </a:xfrm>
      </p:grpSpPr>
      <p:sp>
        <p:nvSpPr>
          <p:cNvPr id="2" name="TextBox 1" descr="Implementation &#10;NO &#10;SOONER &#10;THAN…&#10;"/>
          <p:cNvSpPr txBox="1"/>
          <p:nvPr/>
        </p:nvSpPr>
        <p:spPr>
          <a:xfrm>
            <a:off x="609600" y="457202"/>
            <a:ext cx="5943600" cy="3816429"/>
          </a:xfrm>
          <a:prstGeom prst="rect">
            <a:avLst/>
          </a:prstGeom>
          <a:noFill/>
        </p:spPr>
        <p:txBody>
          <a:bodyPr wrap="square" rtlCol="0">
            <a:spAutoFit/>
          </a:bodyPr>
          <a:lstStyle/>
          <a:p>
            <a:r>
              <a:rPr lang="en-US" sz="4400" dirty="0" smtClean="0">
                <a:solidFill>
                  <a:schemeClr val="bg1"/>
                </a:solidFill>
              </a:rPr>
              <a:t>Implementation </a:t>
            </a:r>
          </a:p>
          <a:p>
            <a:r>
              <a:rPr lang="en-US" sz="6600" b="1" dirty="0" smtClean="0">
                <a:solidFill>
                  <a:srgbClr val="FF0000"/>
                </a:solidFill>
                <a:latin typeface="Lucida Handwriting" panose="03010101010101010101" pitchFamily="66" charset="0"/>
              </a:rPr>
              <a:t>NO </a:t>
            </a:r>
          </a:p>
          <a:p>
            <a:r>
              <a:rPr lang="en-US" sz="6600" b="1" dirty="0" smtClean="0">
                <a:solidFill>
                  <a:srgbClr val="FF0000"/>
                </a:solidFill>
                <a:latin typeface="Lucida Handwriting" panose="03010101010101010101" pitchFamily="66" charset="0"/>
              </a:rPr>
              <a:t>SOONER </a:t>
            </a:r>
          </a:p>
          <a:p>
            <a:r>
              <a:rPr lang="en-US" sz="6600" b="1" dirty="0" smtClean="0">
                <a:solidFill>
                  <a:srgbClr val="FF0000"/>
                </a:solidFill>
                <a:latin typeface="Lucida Handwriting" panose="03010101010101010101" pitchFamily="66" charset="0"/>
              </a:rPr>
              <a:t>THAN</a:t>
            </a:r>
            <a:r>
              <a:rPr lang="en-US" sz="6600" dirty="0" smtClean="0">
                <a:solidFill>
                  <a:schemeClr val="bg1"/>
                </a:solidFill>
              </a:rPr>
              <a:t>…</a:t>
            </a:r>
          </a:p>
        </p:txBody>
      </p:sp>
      <p:pic>
        <p:nvPicPr>
          <p:cNvPr id="3" name="Picture 2" descr="calendar at Octiber 20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68106">
            <a:off x="5511405" y="193745"/>
            <a:ext cx="6858000" cy="6858000"/>
          </a:xfrm>
          <a:prstGeom prst="rect">
            <a:avLst/>
          </a:prstGeom>
          <a:ln w="57150">
            <a:solidFill>
              <a:schemeClr val="bg1"/>
            </a:solidFill>
          </a:ln>
        </p:spPr>
      </p:pic>
      <p:sp>
        <p:nvSpPr>
          <p:cNvPr id="6" name="Oval 5" descr="October 1 2015 circled"/>
          <p:cNvSpPr/>
          <p:nvPr/>
        </p:nvSpPr>
        <p:spPr>
          <a:xfrm>
            <a:off x="8969433" y="1600200"/>
            <a:ext cx="914400" cy="93345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79622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ospital bed"/>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1875" b="12856"/>
          <a:stretch/>
        </p:blipFill>
        <p:spPr>
          <a:xfrm>
            <a:off x="0" y="-76200"/>
            <a:ext cx="12192000" cy="6934200"/>
          </a:xfrm>
          <a:prstGeom prst="rect">
            <a:avLst/>
          </a:prstGeom>
        </p:spPr>
      </p:pic>
      <p:sp>
        <p:nvSpPr>
          <p:cNvPr id="4" name="Rectangle 3" descr="ICD-10-PCS codes&#10;"/>
          <p:cNvSpPr/>
          <p:nvPr/>
        </p:nvSpPr>
        <p:spPr>
          <a:xfrm>
            <a:off x="472206" y="400050"/>
            <a:ext cx="11375230" cy="1631216"/>
          </a:xfrm>
          <a:prstGeom prst="rect">
            <a:avLst/>
          </a:prstGeom>
        </p:spPr>
        <p:txBody>
          <a:bodyPr wrap="none">
            <a:spAutoFit/>
          </a:bodyPr>
          <a:lstStyle/>
          <a:p>
            <a:r>
              <a:rPr lang="en-US" sz="10000" b="1" dirty="0">
                <a:latin typeface="Arial" panose="020B0604020202020204" pitchFamily="34" charset="0"/>
              </a:rPr>
              <a:t>ICD-10-PCS </a:t>
            </a:r>
            <a:r>
              <a:rPr lang="en-US" sz="10000" b="1" dirty="0" smtClean="0">
                <a:latin typeface="Arial" panose="020B0604020202020204" pitchFamily="34" charset="0"/>
              </a:rPr>
              <a:t>codes</a:t>
            </a:r>
            <a:endParaRPr lang="en-US" sz="10000" b="1" dirty="0"/>
          </a:p>
        </p:txBody>
      </p:sp>
      <p:sp>
        <p:nvSpPr>
          <p:cNvPr id="5" name="Rectangle 4" descr="used only in the inpatient setting&#10;"/>
          <p:cNvSpPr/>
          <p:nvPr/>
        </p:nvSpPr>
        <p:spPr>
          <a:xfrm>
            <a:off x="4149496" y="2031268"/>
            <a:ext cx="7697941" cy="954107"/>
          </a:xfrm>
          <a:prstGeom prst="rect">
            <a:avLst/>
          </a:prstGeom>
        </p:spPr>
        <p:txBody>
          <a:bodyPr wrap="none">
            <a:spAutoFit/>
          </a:bodyPr>
          <a:lstStyle/>
          <a:p>
            <a:r>
              <a:rPr lang="en-US" sz="3600" dirty="0">
                <a:solidFill>
                  <a:srgbClr val="C00000"/>
                </a:solidFill>
                <a:latin typeface="Arial" panose="020B0604020202020204" pitchFamily="34" charset="0"/>
              </a:rPr>
              <a:t>u</a:t>
            </a:r>
            <a:r>
              <a:rPr lang="en-US" sz="3600" dirty="0" smtClean="0">
                <a:solidFill>
                  <a:srgbClr val="C00000"/>
                </a:solidFill>
                <a:latin typeface="Arial" panose="020B0604020202020204" pitchFamily="34" charset="0"/>
              </a:rPr>
              <a:t>sed </a:t>
            </a:r>
            <a:r>
              <a:rPr lang="en-US" sz="5600" b="1" dirty="0" smtClean="0">
                <a:solidFill>
                  <a:srgbClr val="C00000"/>
                </a:solidFill>
                <a:latin typeface="Lucida Handwriting" panose="03010101010101010101" pitchFamily="66" charset="0"/>
              </a:rPr>
              <a:t>only</a:t>
            </a:r>
            <a:r>
              <a:rPr lang="en-US" sz="3600" dirty="0" smtClean="0">
                <a:solidFill>
                  <a:srgbClr val="C00000"/>
                </a:solidFill>
                <a:latin typeface="Arial" panose="020B0604020202020204" pitchFamily="34" charset="0"/>
              </a:rPr>
              <a:t> </a:t>
            </a:r>
            <a:r>
              <a:rPr lang="en-US" sz="3600" dirty="0">
                <a:solidFill>
                  <a:srgbClr val="C00000"/>
                </a:solidFill>
                <a:latin typeface="Arial" panose="020B0604020202020204" pitchFamily="34" charset="0"/>
              </a:rPr>
              <a:t>in the inpatient setting</a:t>
            </a:r>
            <a:endParaRPr lang="en-US" sz="3600" dirty="0">
              <a:solidFill>
                <a:srgbClr val="C00000"/>
              </a:solidFill>
            </a:endParaRPr>
          </a:p>
        </p:txBody>
      </p:sp>
    </p:spTree>
    <p:extLst>
      <p:ext uri="{BB962C8B-B14F-4D97-AF65-F5344CB8AC3E}">
        <p14:creationId xmlns:p14="http://schemas.microsoft.com/office/powerpoint/2010/main" val="545955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7" name="Content Placeholder 4"/>
          <p:cNvSpPr>
            <a:spLocks noGrp="1"/>
          </p:cNvSpPr>
          <p:nvPr>
            <p:ph idx="1"/>
          </p:nvPr>
        </p:nvSpPr>
        <p:spPr>
          <a:xfrm>
            <a:off x="609600" y="1600201"/>
            <a:ext cx="4876800" cy="5105399"/>
          </a:xfrm>
        </p:spPr>
        <p:txBody>
          <a:bodyPr>
            <a:normAutofit/>
          </a:bodyPr>
          <a:lstStyle/>
          <a:p>
            <a:pPr marL="0" indent="0">
              <a:buNone/>
            </a:pPr>
            <a:r>
              <a:rPr lang="en-US" dirty="0" smtClean="0"/>
              <a:t>Is it </a:t>
            </a:r>
            <a:r>
              <a:rPr lang="en-US" dirty="0"/>
              <a:t>essential to use both the Alphabetic Index and Tabular List when locating and assigning a </a:t>
            </a:r>
            <a:r>
              <a:rPr lang="en-US" dirty="0" smtClean="0"/>
              <a:t>code? </a:t>
            </a:r>
            <a:endParaRPr lang="en-US" dirty="0"/>
          </a:p>
          <a:p>
            <a:pPr marL="1143000" lvl="1" indent="-742950">
              <a:buFont typeface="+mj-lt"/>
              <a:buAutoNum type="alphaUcPeriod"/>
            </a:pPr>
            <a:r>
              <a:rPr lang="en-US" sz="3200" dirty="0"/>
              <a:t>True</a:t>
            </a:r>
          </a:p>
          <a:p>
            <a:pPr marL="1143000" lvl="1" indent="-742950">
              <a:buFont typeface="+mj-lt"/>
              <a:buAutoNum type="alphaUcPeriod"/>
            </a:pPr>
            <a:r>
              <a:rPr lang="en-US" sz="3200" dirty="0"/>
              <a:t>False</a:t>
            </a:r>
          </a:p>
        </p:txBody>
      </p:sp>
      <p:sp>
        <p:nvSpPr>
          <p:cNvPr id="3" name="Rectangle 2" descr="&quot; &quot;"/>
          <p:cNvSpPr/>
          <p:nvPr/>
        </p:nvSpPr>
        <p:spPr>
          <a:xfrm>
            <a:off x="1981200" y="1414793"/>
            <a:ext cx="8153400" cy="584775"/>
          </a:xfrm>
          <a:prstGeom prst="rect">
            <a:avLst/>
          </a:prstGeom>
        </p:spPr>
        <p:txBody>
          <a:bodyPr wrap="square">
            <a:spAutoFit/>
          </a:bodyPr>
          <a:lstStyle/>
          <a:p>
            <a:endParaRPr lang="en-US" sz="3200" dirty="0">
              <a:solidFill>
                <a:prstClr val="black"/>
              </a:solidFill>
            </a:endParaRPr>
          </a:p>
        </p:txBody>
      </p:sp>
    </p:spTree>
    <p:extLst>
      <p:ext uri="{BB962C8B-B14F-4D97-AF65-F5344CB8AC3E}">
        <p14:creationId xmlns:p14="http://schemas.microsoft.com/office/powerpoint/2010/main" val="13131531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148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7" name="Content Placeholder 4"/>
          <p:cNvSpPr>
            <a:spLocks noGrp="1"/>
          </p:cNvSpPr>
          <p:nvPr>
            <p:ph idx="1"/>
          </p:nvPr>
        </p:nvSpPr>
        <p:spPr>
          <a:xfrm>
            <a:off x="609600" y="1600201"/>
            <a:ext cx="4876800" cy="5105399"/>
          </a:xfrm>
        </p:spPr>
        <p:txBody>
          <a:bodyPr>
            <a:normAutofit/>
          </a:bodyPr>
          <a:lstStyle/>
          <a:p>
            <a:pPr marL="0" indent="0">
              <a:buNone/>
            </a:pPr>
            <a:r>
              <a:rPr lang="en-US" dirty="0" smtClean="0"/>
              <a:t>Is it </a:t>
            </a:r>
            <a:r>
              <a:rPr lang="en-US" dirty="0"/>
              <a:t>essential to use both the Alphabetic Index and Tabular List when locating and assigning a </a:t>
            </a:r>
            <a:r>
              <a:rPr lang="en-US" dirty="0" smtClean="0"/>
              <a:t>code? </a:t>
            </a:r>
            <a:endParaRPr lang="en-US" dirty="0"/>
          </a:p>
          <a:p>
            <a:pPr marL="1143000" lvl="1" indent="-742950">
              <a:buFont typeface="+mj-lt"/>
              <a:buAutoNum type="alphaUcPeriod"/>
            </a:pPr>
            <a:r>
              <a:rPr lang="en-US" sz="3200" dirty="0"/>
              <a:t>True</a:t>
            </a:r>
          </a:p>
          <a:p>
            <a:pPr marL="1143000" lvl="1" indent="-742950">
              <a:buFont typeface="+mj-lt"/>
              <a:buAutoNum type="alphaUcPeriod"/>
            </a:pPr>
            <a:r>
              <a:rPr lang="en-US" sz="3200" dirty="0"/>
              <a:t>False</a:t>
            </a:r>
          </a:p>
        </p:txBody>
      </p:sp>
      <p:sp>
        <p:nvSpPr>
          <p:cNvPr id="3" name="Rectangle 2" descr="&quot; &quot;"/>
          <p:cNvSpPr/>
          <p:nvPr/>
        </p:nvSpPr>
        <p:spPr>
          <a:xfrm>
            <a:off x="1981200" y="1414793"/>
            <a:ext cx="8153400" cy="584775"/>
          </a:xfrm>
          <a:prstGeom prst="rect">
            <a:avLst/>
          </a:prstGeom>
        </p:spPr>
        <p:txBody>
          <a:bodyPr wrap="square">
            <a:spAutoFit/>
          </a:bodyPr>
          <a:lstStyle/>
          <a:p>
            <a:endParaRPr lang="en-US" sz="3200" dirty="0">
              <a:solidFill>
                <a:prstClr val="black"/>
              </a:solidFill>
            </a:endParaRPr>
          </a:p>
        </p:txBody>
      </p:sp>
    </p:spTree>
    <p:extLst>
      <p:ext uri="{BB962C8B-B14F-4D97-AF65-F5344CB8AC3E}">
        <p14:creationId xmlns:p14="http://schemas.microsoft.com/office/powerpoint/2010/main" val="41699159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descr="Qualifier"/>
          <p:cNvSpPr txBox="1"/>
          <p:nvPr/>
        </p:nvSpPr>
        <p:spPr>
          <a:xfrm rot="16200000">
            <a:off x="8843758" y="4262711"/>
            <a:ext cx="4191001" cy="1077218"/>
          </a:xfrm>
          <a:prstGeom prst="rect">
            <a:avLst/>
          </a:prstGeom>
          <a:noFill/>
        </p:spPr>
        <p:txBody>
          <a:bodyPr wrap="square" rtlCol="0">
            <a:spAutoFit/>
          </a:bodyPr>
          <a:lstStyle/>
          <a:p>
            <a:pPr algn="r"/>
            <a:r>
              <a:rPr lang="en-US" sz="6400" b="1" dirty="0">
                <a:solidFill>
                  <a:schemeClr val="tx2">
                    <a:lumMod val="60000"/>
                    <a:lumOff val="40000"/>
                  </a:schemeClr>
                </a:solidFill>
              </a:rPr>
              <a:t>Qualifier</a:t>
            </a:r>
          </a:p>
        </p:txBody>
      </p:sp>
      <p:cxnSp>
        <p:nvCxnSpPr>
          <p:cNvPr id="11" name="Straight Connector 10" descr="&quot; &quot;"/>
          <p:cNvCxnSpPr/>
          <p:nvPr/>
        </p:nvCxnSpPr>
        <p:spPr>
          <a:xfrm>
            <a:off x="10301860" y="2356449"/>
            <a:ext cx="1320800" cy="0"/>
          </a:xfrm>
          <a:prstGeom prst="line">
            <a:avLst/>
          </a:prstGeom>
          <a:ln w="1016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Rectangle 28" descr="&quot; &quot;"/>
          <p:cNvSpPr/>
          <p:nvPr/>
        </p:nvSpPr>
        <p:spPr>
          <a:xfrm>
            <a:off x="10301860" y="1339246"/>
            <a:ext cx="1320800" cy="9302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descr="7"/>
          <p:cNvSpPr txBox="1"/>
          <p:nvPr/>
        </p:nvSpPr>
        <p:spPr>
          <a:xfrm>
            <a:off x="10355059" y="1394604"/>
            <a:ext cx="1214400" cy="1077218"/>
          </a:xfrm>
          <a:prstGeom prst="rect">
            <a:avLst/>
          </a:prstGeom>
          <a:noFill/>
        </p:spPr>
        <p:txBody>
          <a:bodyPr wrap="square" rtlCol="0">
            <a:spAutoFit/>
          </a:bodyPr>
          <a:lstStyle/>
          <a:p>
            <a:pPr algn="ctr"/>
            <a:r>
              <a:rPr lang="en-US" sz="6400" b="1" dirty="0"/>
              <a:t>7</a:t>
            </a:r>
          </a:p>
        </p:txBody>
      </p:sp>
      <p:sp>
        <p:nvSpPr>
          <p:cNvPr id="17" name="TextBox 16" descr="Device"/>
          <p:cNvSpPr txBox="1"/>
          <p:nvPr/>
        </p:nvSpPr>
        <p:spPr>
          <a:xfrm rot="16200000">
            <a:off x="7241161" y="4246896"/>
            <a:ext cx="4191001" cy="1077218"/>
          </a:xfrm>
          <a:prstGeom prst="rect">
            <a:avLst/>
          </a:prstGeom>
          <a:noFill/>
        </p:spPr>
        <p:txBody>
          <a:bodyPr wrap="square" rtlCol="0">
            <a:spAutoFit/>
          </a:bodyPr>
          <a:lstStyle/>
          <a:p>
            <a:pPr algn="r"/>
            <a:r>
              <a:rPr lang="en-US" sz="6400" b="1" dirty="0">
                <a:solidFill>
                  <a:schemeClr val="accent3"/>
                </a:solidFill>
              </a:rPr>
              <a:t>Device</a:t>
            </a:r>
          </a:p>
        </p:txBody>
      </p:sp>
      <p:cxnSp>
        <p:nvCxnSpPr>
          <p:cNvPr id="10" name="Straight Connector 9" descr="&quot; &quot;"/>
          <p:cNvCxnSpPr/>
          <p:nvPr/>
        </p:nvCxnSpPr>
        <p:spPr>
          <a:xfrm>
            <a:off x="8676260" y="2362200"/>
            <a:ext cx="1320800"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Rectangle 32" descr="&quot; &quot;"/>
          <p:cNvSpPr/>
          <p:nvPr/>
        </p:nvSpPr>
        <p:spPr>
          <a:xfrm>
            <a:off x="8676259" y="1341647"/>
            <a:ext cx="1320800" cy="93021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descr="6"/>
          <p:cNvSpPr txBox="1"/>
          <p:nvPr/>
        </p:nvSpPr>
        <p:spPr>
          <a:xfrm>
            <a:off x="8729459" y="1371600"/>
            <a:ext cx="1214400" cy="1077218"/>
          </a:xfrm>
          <a:prstGeom prst="rect">
            <a:avLst/>
          </a:prstGeom>
          <a:noFill/>
        </p:spPr>
        <p:txBody>
          <a:bodyPr wrap="square" rtlCol="0">
            <a:spAutoFit/>
          </a:bodyPr>
          <a:lstStyle/>
          <a:p>
            <a:pPr algn="ctr"/>
            <a:r>
              <a:rPr lang="en-US" sz="6400" b="1" dirty="0"/>
              <a:t>6</a:t>
            </a:r>
          </a:p>
        </p:txBody>
      </p:sp>
      <p:sp>
        <p:nvSpPr>
          <p:cNvPr id="16" name="TextBox 15" descr="Approach&#10;"/>
          <p:cNvSpPr txBox="1"/>
          <p:nvPr/>
        </p:nvSpPr>
        <p:spPr>
          <a:xfrm rot="16200000">
            <a:off x="5579138" y="4229643"/>
            <a:ext cx="4191001" cy="1077218"/>
          </a:xfrm>
          <a:prstGeom prst="rect">
            <a:avLst/>
          </a:prstGeom>
          <a:noFill/>
        </p:spPr>
        <p:txBody>
          <a:bodyPr wrap="square" rtlCol="0">
            <a:spAutoFit/>
          </a:bodyPr>
          <a:lstStyle/>
          <a:p>
            <a:pPr algn="r"/>
            <a:r>
              <a:rPr lang="en-US" sz="6400" b="1" dirty="0">
                <a:solidFill>
                  <a:schemeClr val="accent6"/>
                </a:solidFill>
              </a:rPr>
              <a:t>Approach</a:t>
            </a:r>
          </a:p>
        </p:txBody>
      </p:sp>
      <p:cxnSp>
        <p:nvCxnSpPr>
          <p:cNvPr id="9" name="Straight Connector 8" descr="&quot; &quot;"/>
          <p:cNvCxnSpPr/>
          <p:nvPr/>
        </p:nvCxnSpPr>
        <p:spPr>
          <a:xfrm>
            <a:off x="7014236" y="2362200"/>
            <a:ext cx="1320800"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2" name="Rectangle 31" descr="&quot; &quot;"/>
          <p:cNvSpPr/>
          <p:nvPr/>
        </p:nvSpPr>
        <p:spPr>
          <a:xfrm>
            <a:off x="7014235" y="1325643"/>
            <a:ext cx="1320800" cy="9302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descr="5&#10;"/>
          <p:cNvSpPr txBox="1"/>
          <p:nvPr/>
        </p:nvSpPr>
        <p:spPr>
          <a:xfrm>
            <a:off x="7067435" y="1371600"/>
            <a:ext cx="1214400" cy="1077218"/>
          </a:xfrm>
          <a:prstGeom prst="rect">
            <a:avLst/>
          </a:prstGeom>
          <a:noFill/>
        </p:spPr>
        <p:txBody>
          <a:bodyPr wrap="square" rtlCol="0">
            <a:spAutoFit/>
          </a:bodyPr>
          <a:lstStyle/>
          <a:p>
            <a:pPr algn="ctr"/>
            <a:r>
              <a:rPr lang="en-US" sz="6400" b="1" dirty="0"/>
              <a:t>5</a:t>
            </a:r>
          </a:p>
        </p:txBody>
      </p:sp>
      <p:sp>
        <p:nvSpPr>
          <p:cNvPr id="15" name="TextBox 14" descr="Body Part&#10;"/>
          <p:cNvSpPr txBox="1"/>
          <p:nvPr/>
        </p:nvSpPr>
        <p:spPr>
          <a:xfrm rot="16200000">
            <a:off x="3920950" y="4229643"/>
            <a:ext cx="4191001" cy="1077218"/>
          </a:xfrm>
          <a:prstGeom prst="rect">
            <a:avLst/>
          </a:prstGeom>
          <a:noFill/>
        </p:spPr>
        <p:txBody>
          <a:bodyPr wrap="square" rtlCol="0">
            <a:spAutoFit/>
          </a:bodyPr>
          <a:lstStyle/>
          <a:p>
            <a:pPr algn="r"/>
            <a:r>
              <a:rPr lang="en-US" sz="6400" b="1" dirty="0">
                <a:solidFill>
                  <a:schemeClr val="accent5"/>
                </a:solidFill>
              </a:rPr>
              <a:t>Body Part</a:t>
            </a:r>
          </a:p>
        </p:txBody>
      </p:sp>
      <p:cxnSp>
        <p:nvCxnSpPr>
          <p:cNvPr id="8" name="Straight Connector 7" descr="&quot; &quot;"/>
          <p:cNvCxnSpPr/>
          <p:nvPr/>
        </p:nvCxnSpPr>
        <p:spPr>
          <a:xfrm>
            <a:off x="5356048" y="2362200"/>
            <a:ext cx="1320800"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Rectangle 30" descr="&quot; &quot;"/>
          <p:cNvSpPr/>
          <p:nvPr/>
        </p:nvSpPr>
        <p:spPr>
          <a:xfrm>
            <a:off x="5356048" y="1325644"/>
            <a:ext cx="1320800" cy="93021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descr="4"/>
          <p:cNvSpPr txBox="1"/>
          <p:nvPr/>
        </p:nvSpPr>
        <p:spPr>
          <a:xfrm>
            <a:off x="5409248" y="1371600"/>
            <a:ext cx="1214400" cy="1077218"/>
          </a:xfrm>
          <a:prstGeom prst="rect">
            <a:avLst/>
          </a:prstGeom>
          <a:noFill/>
        </p:spPr>
        <p:txBody>
          <a:bodyPr wrap="square" rtlCol="0">
            <a:spAutoFit/>
          </a:bodyPr>
          <a:lstStyle/>
          <a:p>
            <a:pPr algn="ctr"/>
            <a:r>
              <a:rPr lang="en-US" sz="6400" b="1" dirty="0"/>
              <a:t>4</a:t>
            </a:r>
          </a:p>
        </p:txBody>
      </p:sp>
      <p:sp>
        <p:nvSpPr>
          <p:cNvPr id="14" name="TextBox 13" descr="Root Operation&#10;"/>
          <p:cNvSpPr txBox="1"/>
          <p:nvPr/>
        </p:nvSpPr>
        <p:spPr>
          <a:xfrm rot="16200000">
            <a:off x="2281930" y="3946893"/>
            <a:ext cx="4191001" cy="1631216"/>
          </a:xfrm>
          <a:prstGeom prst="rect">
            <a:avLst/>
          </a:prstGeom>
          <a:noFill/>
        </p:spPr>
        <p:txBody>
          <a:bodyPr wrap="square" rtlCol="0">
            <a:spAutoFit/>
          </a:bodyPr>
          <a:lstStyle/>
          <a:p>
            <a:pPr algn="r">
              <a:lnSpc>
                <a:spcPts val="6000"/>
              </a:lnSpc>
            </a:pPr>
            <a:r>
              <a:rPr lang="en-US" sz="6400" b="1" dirty="0">
                <a:solidFill>
                  <a:srgbClr val="7030A0"/>
                </a:solidFill>
              </a:rPr>
              <a:t>Root Operation</a:t>
            </a:r>
          </a:p>
        </p:txBody>
      </p:sp>
      <p:cxnSp>
        <p:nvCxnSpPr>
          <p:cNvPr id="7" name="Straight Connector 6" descr="&quot; &quot;"/>
          <p:cNvCxnSpPr/>
          <p:nvPr/>
        </p:nvCxnSpPr>
        <p:spPr>
          <a:xfrm>
            <a:off x="3717028" y="2362200"/>
            <a:ext cx="1320800" cy="0"/>
          </a:xfrm>
          <a:prstGeom prst="line">
            <a:avLst/>
          </a:prstGeom>
          <a:ln w="101600">
            <a:solidFill>
              <a:srgbClr val="7030A0"/>
            </a:solidFill>
          </a:ln>
        </p:spPr>
        <p:style>
          <a:lnRef idx="1">
            <a:schemeClr val="accent1"/>
          </a:lnRef>
          <a:fillRef idx="0">
            <a:schemeClr val="accent1"/>
          </a:fillRef>
          <a:effectRef idx="0">
            <a:schemeClr val="accent1"/>
          </a:effectRef>
          <a:fontRef idx="minor">
            <a:schemeClr val="tx1"/>
          </a:fontRef>
        </p:style>
      </p:cxnSp>
      <p:sp>
        <p:nvSpPr>
          <p:cNvPr id="30" name="Rectangle 29" descr="&quot; &quot;"/>
          <p:cNvSpPr/>
          <p:nvPr/>
        </p:nvSpPr>
        <p:spPr>
          <a:xfrm>
            <a:off x="3717028" y="1325644"/>
            <a:ext cx="1320800" cy="93021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descr="3"/>
          <p:cNvSpPr txBox="1"/>
          <p:nvPr/>
        </p:nvSpPr>
        <p:spPr>
          <a:xfrm>
            <a:off x="3770228" y="1371600"/>
            <a:ext cx="1214400" cy="1077218"/>
          </a:xfrm>
          <a:prstGeom prst="rect">
            <a:avLst/>
          </a:prstGeom>
          <a:noFill/>
        </p:spPr>
        <p:txBody>
          <a:bodyPr wrap="square" rtlCol="0">
            <a:spAutoFit/>
          </a:bodyPr>
          <a:lstStyle/>
          <a:p>
            <a:pPr algn="ctr"/>
            <a:r>
              <a:rPr lang="en-US" sz="6400" b="1" dirty="0"/>
              <a:t>3</a:t>
            </a:r>
          </a:p>
        </p:txBody>
      </p:sp>
      <p:sp>
        <p:nvSpPr>
          <p:cNvPr id="13" name="TextBox 12" descr="Body System&#10;"/>
          <p:cNvSpPr txBox="1"/>
          <p:nvPr/>
        </p:nvSpPr>
        <p:spPr>
          <a:xfrm rot="16200000">
            <a:off x="663038" y="3949768"/>
            <a:ext cx="4196753" cy="1631216"/>
          </a:xfrm>
          <a:prstGeom prst="rect">
            <a:avLst/>
          </a:prstGeom>
          <a:noFill/>
        </p:spPr>
        <p:txBody>
          <a:bodyPr wrap="square" rtlCol="0">
            <a:spAutoFit/>
          </a:bodyPr>
          <a:lstStyle/>
          <a:p>
            <a:pPr algn="r">
              <a:lnSpc>
                <a:spcPts val="6000"/>
              </a:lnSpc>
            </a:pPr>
            <a:r>
              <a:rPr lang="en-US" sz="6400" b="1" dirty="0">
                <a:solidFill>
                  <a:schemeClr val="accent3">
                    <a:lumMod val="75000"/>
                  </a:schemeClr>
                </a:solidFill>
              </a:rPr>
              <a:t>Body System</a:t>
            </a:r>
          </a:p>
        </p:txBody>
      </p:sp>
      <p:cxnSp>
        <p:nvCxnSpPr>
          <p:cNvPr id="6" name="Straight Connector 5" descr="&quot; &quot;"/>
          <p:cNvCxnSpPr/>
          <p:nvPr/>
        </p:nvCxnSpPr>
        <p:spPr>
          <a:xfrm>
            <a:off x="2101012" y="2362200"/>
            <a:ext cx="1320800" cy="0"/>
          </a:xfrm>
          <a:prstGeom prst="line">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7" name="Rectangle 26" descr="&quot; &quot;"/>
          <p:cNvSpPr/>
          <p:nvPr/>
        </p:nvSpPr>
        <p:spPr>
          <a:xfrm>
            <a:off x="2101012" y="1341647"/>
            <a:ext cx="1320800" cy="93021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descr="2"/>
          <p:cNvSpPr txBox="1"/>
          <p:nvPr/>
        </p:nvSpPr>
        <p:spPr>
          <a:xfrm>
            <a:off x="2154211" y="1371600"/>
            <a:ext cx="1214400" cy="1077218"/>
          </a:xfrm>
          <a:prstGeom prst="rect">
            <a:avLst/>
          </a:prstGeom>
          <a:noFill/>
        </p:spPr>
        <p:txBody>
          <a:bodyPr wrap="square" rtlCol="0">
            <a:spAutoFit/>
          </a:bodyPr>
          <a:lstStyle/>
          <a:p>
            <a:pPr algn="ctr"/>
            <a:r>
              <a:rPr lang="en-US" sz="6400" b="1" dirty="0"/>
              <a:t>2</a:t>
            </a:r>
          </a:p>
        </p:txBody>
      </p:sp>
      <p:sp>
        <p:nvSpPr>
          <p:cNvPr id="12" name="TextBox 11" descr="Section&#10;"/>
          <p:cNvSpPr txBox="1"/>
          <p:nvPr/>
        </p:nvSpPr>
        <p:spPr>
          <a:xfrm rot="16200000">
            <a:off x="-950103" y="4223892"/>
            <a:ext cx="4191003" cy="1077218"/>
          </a:xfrm>
          <a:prstGeom prst="rect">
            <a:avLst/>
          </a:prstGeom>
          <a:noFill/>
        </p:spPr>
        <p:txBody>
          <a:bodyPr wrap="square" rtlCol="0">
            <a:spAutoFit/>
          </a:bodyPr>
          <a:lstStyle/>
          <a:p>
            <a:pPr algn="r"/>
            <a:r>
              <a:rPr lang="en-US" sz="6400" b="1" dirty="0">
                <a:solidFill>
                  <a:schemeClr val="accent2"/>
                </a:solidFill>
              </a:rPr>
              <a:t>Section</a:t>
            </a:r>
          </a:p>
        </p:txBody>
      </p:sp>
      <p:sp>
        <p:nvSpPr>
          <p:cNvPr id="26" name="Rectangle 25" descr="&quot; &quot;"/>
          <p:cNvSpPr/>
          <p:nvPr/>
        </p:nvSpPr>
        <p:spPr>
          <a:xfrm>
            <a:off x="484996" y="1341650"/>
            <a:ext cx="1320800" cy="93021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descr="&quot; &quot;"/>
          <p:cNvCxnSpPr/>
          <p:nvPr/>
        </p:nvCxnSpPr>
        <p:spPr>
          <a:xfrm>
            <a:off x="484996" y="2362200"/>
            <a:ext cx="13208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descr="1"/>
          <p:cNvSpPr txBox="1"/>
          <p:nvPr/>
        </p:nvSpPr>
        <p:spPr>
          <a:xfrm>
            <a:off x="538196" y="1371600"/>
            <a:ext cx="1214400" cy="1077218"/>
          </a:xfrm>
          <a:prstGeom prst="rect">
            <a:avLst/>
          </a:prstGeom>
          <a:noFill/>
        </p:spPr>
        <p:txBody>
          <a:bodyPr wrap="square" rtlCol="0">
            <a:spAutoFit/>
          </a:bodyPr>
          <a:lstStyle/>
          <a:p>
            <a:pPr algn="ctr"/>
            <a:r>
              <a:rPr lang="en-US" sz="6400" b="1" dirty="0"/>
              <a:t>1</a:t>
            </a:r>
          </a:p>
        </p:txBody>
      </p:sp>
      <p:sp>
        <p:nvSpPr>
          <p:cNvPr id="2" name="Title 1"/>
          <p:cNvSpPr>
            <a:spLocks noGrp="1"/>
          </p:cNvSpPr>
          <p:nvPr>
            <p:ph type="title"/>
          </p:nvPr>
        </p:nvSpPr>
        <p:spPr>
          <a:xfrm>
            <a:off x="609600" y="86265"/>
            <a:ext cx="10972800" cy="1143000"/>
          </a:xfrm>
        </p:spPr>
        <p:txBody>
          <a:bodyPr>
            <a:normAutofit fontScale="90000"/>
          </a:bodyPr>
          <a:lstStyle/>
          <a:p>
            <a:r>
              <a:rPr lang="en-US" sz="6933" b="1" dirty="0">
                <a:latin typeface="Bradley Hand ITC" panose="03070402050302030203" pitchFamily="66" charset="0"/>
              </a:rPr>
              <a:t>Character Meanings</a:t>
            </a:r>
          </a:p>
        </p:txBody>
      </p:sp>
    </p:spTree>
    <p:extLst>
      <p:ext uri="{BB962C8B-B14F-4D97-AF65-F5344CB8AC3E}">
        <p14:creationId xmlns:p14="http://schemas.microsoft.com/office/powerpoint/2010/main" val="24313722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ICD-10-CM&#10;"/>
          <p:cNvSpPr/>
          <p:nvPr/>
        </p:nvSpPr>
        <p:spPr>
          <a:xfrm>
            <a:off x="381000" y="178951"/>
            <a:ext cx="6667210" cy="1631216"/>
          </a:xfrm>
          <a:prstGeom prst="rect">
            <a:avLst/>
          </a:prstGeom>
        </p:spPr>
        <p:txBody>
          <a:bodyPr wrap="none">
            <a:spAutoFit/>
          </a:bodyPr>
          <a:lstStyle/>
          <a:p>
            <a:r>
              <a:rPr lang="en-US" sz="10000" dirty="0" smtClean="0">
                <a:solidFill>
                  <a:schemeClr val="bg1">
                    <a:lumMod val="50000"/>
                  </a:schemeClr>
                </a:solidFill>
                <a:latin typeface="Arial" panose="020B0604020202020204" pitchFamily="34" charset="0"/>
              </a:rPr>
              <a:t>ICD-10-CM</a:t>
            </a:r>
            <a:endParaRPr lang="en-US" sz="10000" dirty="0">
              <a:solidFill>
                <a:schemeClr val="bg1">
                  <a:lumMod val="50000"/>
                </a:schemeClr>
              </a:solidFill>
            </a:endParaRPr>
          </a:p>
        </p:txBody>
      </p:sp>
      <p:sp>
        <p:nvSpPr>
          <p:cNvPr id="15" name="Rectangle 14" descr="uses Alphabetic and Tabular Indeces&#10;"/>
          <p:cNvSpPr/>
          <p:nvPr/>
        </p:nvSpPr>
        <p:spPr>
          <a:xfrm>
            <a:off x="381001" y="1706552"/>
            <a:ext cx="9767417" cy="646331"/>
          </a:xfrm>
          <a:prstGeom prst="rect">
            <a:avLst/>
          </a:prstGeom>
        </p:spPr>
        <p:txBody>
          <a:bodyPr wrap="none">
            <a:spAutoFit/>
          </a:bodyPr>
          <a:lstStyle/>
          <a:p>
            <a:r>
              <a:rPr lang="en-US" sz="3600" dirty="0" smtClean="0">
                <a:solidFill>
                  <a:schemeClr val="bg1">
                    <a:lumMod val="50000"/>
                  </a:schemeClr>
                </a:solidFill>
                <a:latin typeface="Arial" panose="020B0604020202020204" pitchFamily="34" charset="0"/>
              </a:rPr>
              <a:t>uses </a:t>
            </a:r>
            <a:r>
              <a:rPr lang="en-US" sz="3600" b="1" dirty="0" smtClean="0">
                <a:solidFill>
                  <a:schemeClr val="bg1">
                    <a:lumMod val="50000"/>
                  </a:schemeClr>
                </a:solidFill>
                <a:latin typeface="Lucida Handwriting" panose="03010101010101010101" pitchFamily="66" charset="0"/>
              </a:rPr>
              <a:t>Alphabetic and Tabular Indices</a:t>
            </a:r>
            <a:endParaRPr lang="en-US" sz="3600" dirty="0">
              <a:solidFill>
                <a:schemeClr val="bg1">
                  <a:lumMod val="50000"/>
                </a:schemeClr>
              </a:solidFill>
            </a:endParaRPr>
          </a:p>
        </p:txBody>
      </p:sp>
      <p:sp>
        <p:nvSpPr>
          <p:cNvPr id="12" name="Rectangle 11" descr="ICD-10-PCS&#10;"/>
          <p:cNvSpPr/>
          <p:nvPr/>
        </p:nvSpPr>
        <p:spPr>
          <a:xfrm>
            <a:off x="4699169" y="4191000"/>
            <a:ext cx="7311617" cy="1631216"/>
          </a:xfrm>
          <a:prstGeom prst="rect">
            <a:avLst/>
          </a:prstGeom>
        </p:spPr>
        <p:txBody>
          <a:bodyPr wrap="none">
            <a:spAutoFit/>
          </a:bodyPr>
          <a:lstStyle/>
          <a:p>
            <a:r>
              <a:rPr lang="en-US" sz="10000" dirty="0">
                <a:latin typeface="Arial" panose="020B0604020202020204" pitchFamily="34" charset="0"/>
              </a:rPr>
              <a:t>ICD-10-PCS</a:t>
            </a:r>
            <a:endParaRPr lang="en-US" sz="10000" dirty="0"/>
          </a:p>
        </p:txBody>
      </p:sp>
      <p:sp>
        <p:nvSpPr>
          <p:cNvPr id="11" name="Rectangle 10" descr="uses only Tabular Tables and Index&#10;"/>
          <p:cNvSpPr/>
          <p:nvPr/>
        </p:nvSpPr>
        <p:spPr>
          <a:xfrm>
            <a:off x="742951" y="5486402"/>
            <a:ext cx="11250388" cy="1169551"/>
          </a:xfrm>
          <a:prstGeom prst="rect">
            <a:avLst/>
          </a:prstGeom>
        </p:spPr>
        <p:txBody>
          <a:bodyPr wrap="none">
            <a:spAutoFit/>
          </a:bodyPr>
          <a:lstStyle/>
          <a:p>
            <a:r>
              <a:rPr lang="en-US" sz="5000" dirty="0" smtClean="0">
                <a:solidFill>
                  <a:srgbClr val="C00000"/>
                </a:solidFill>
                <a:latin typeface="Arial" panose="020B0604020202020204" pitchFamily="34" charset="0"/>
              </a:rPr>
              <a:t>uses</a:t>
            </a:r>
            <a:r>
              <a:rPr lang="en-US" sz="5600" dirty="0" smtClean="0">
                <a:solidFill>
                  <a:srgbClr val="C00000"/>
                </a:solidFill>
                <a:latin typeface="Arial" panose="020B0604020202020204" pitchFamily="34" charset="0"/>
              </a:rPr>
              <a:t> </a:t>
            </a:r>
            <a:r>
              <a:rPr lang="en-US" sz="7000" b="1" dirty="0">
                <a:solidFill>
                  <a:srgbClr val="C00000"/>
                </a:solidFill>
                <a:latin typeface="Lucida Handwriting" panose="03010101010101010101" pitchFamily="66" charset="0"/>
              </a:rPr>
              <a:t>only</a:t>
            </a:r>
            <a:r>
              <a:rPr lang="en-US" sz="5600" dirty="0">
                <a:solidFill>
                  <a:srgbClr val="C00000"/>
                </a:solidFill>
                <a:latin typeface="Arial" panose="020B0604020202020204" pitchFamily="34" charset="0"/>
              </a:rPr>
              <a:t> </a:t>
            </a:r>
            <a:r>
              <a:rPr lang="en-US" sz="5000" dirty="0">
                <a:solidFill>
                  <a:srgbClr val="C00000"/>
                </a:solidFill>
                <a:latin typeface="Arial" panose="020B0604020202020204" pitchFamily="34" charset="0"/>
              </a:rPr>
              <a:t>Tabular Tables and Index</a:t>
            </a:r>
            <a:endParaRPr lang="en-US" sz="5000" dirty="0">
              <a:solidFill>
                <a:srgbClr val="C00000"/>
              </a:solidFill>
            </a:endParaRPr>
          </a:p>
        </p:txBody>
      </p:sp>
    </p:spTree>
    <p:extLst>
      <p:ext uri="{BB962C8B-B14F-4D97-AF65-F5344CB8AC3E}">
        <p14:creationId xmlns:p14="http://schemas.microsoft.com/office/powerpoint/2010/main" val="37858330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ICD-10-PCS Organization as Tables &amp; Index, showing table of contents for section, body system, and root operation."/>
          <p:cNvPicPr>
            <a:picLocks noGrp="1" noChangeAspect="1"/>
          </p:cNvPicPr>
          <p:nvPr isPhoto="1"/>
        </p:nvPicPr>
        <p:blipFill rotWithShape="1">
          <a:blip r:embed="rId3">
            <a:extLst>
              <a:ext uri="{28A0092B-C50C-407E-A947-70E740481C1C}">
                <a14:useLocalDpi xmlns:a14="http://schemas.microsoft.com/office/drawing/2010/main" val="0"/>
              </a:ext>
            </a:extLst>
          </a:blip>
          <a:srcRect t="10251" r="15745"/>
          <a:stretch/>
        </p:blipFill>
        <p:spPr bwMode="auto">
          <a:xfrm>
            <a:off x="104503" y="96282"/>
            <a:ext cx="9780343" cy="6761718"/>
          </a:xfrm>
          <a:prstGeom prst="rect">
            <a:avLst/>
          </a:prstGeom>
          <a:noFill/>
          <a:ln>
            <a:noFill/>
          </a:ln>
          <a:extLst/>
        </p:spPr>
      </p:pic>
      <p:pic>
        <p:nvPicPr>
          <p:cNvPr id="7" name="Picture 2" descr="Medical and Surgical entries"/>
          <p:cNvPicPr>
            <a:picLocks noGrp="1" noChangeAspect="1"/>
          </p:cNvPicPr>
          <p:nvPr isPhoto="1"/>
        </p:nvPicPr>
        <p:blipFill rotWithShape="1">
          <a:blip r:embed="rId4">
            <a:extLst>
              <a:ext uri="{28A0092B-C50C-407E-A947-70E740481C1C}">
                <a14:useLocalDpi xmlns:a14="http://schemas.microsoft.com/office/drawing/2010/main" val="0"/>
              </a:ext>
            </a:extLst>
          </a:blip>
          <a:srcRect t="8502" r="56977" b="44150"/>
          <a:stretch/>
        </p:blipFill>
        <p:spPr bwMode="auto">
          <a:xfrm>
            <a:off x="3568510" y="2747890"/>
            <a:ext cx="4097668" cy="4110110"/>
          </a:xfrm>
          <a:prstGeom prst="rect">
            <a:avLst/>
          </a:prstGeom>
          <a:noFill/>
          <a:ln>
            <a:noFill/>
          </a:ln>
          <a:extLst/>
        </p:spPr>
      </p:pic>
      <p:pic>
        <p:nvPicPr>
          <p:cNvPr id="8" name="Picture 2" descr="Lower Joints"/>
          <p:cNvPicPr>
            <a:picLocks noGrp="1" noChangeAspect="1"/>
          </p:cNvPicPr>
          <p:nvPr isPhoto="1"/>
        </p:nvPicPr>
        <p:blipFill rotWithShape="1">
          <a:blip r:embed="rId5">
            <a:extLst>
              <a:ext uri="{28A0092B-C50C-407E-A947-70E740481C1C}">
                <a14:useLocalDpi xmlns:a14="http://schemas.microsoft.com/office/drawing/2010/main" val="0"/>
              </a:ext>
            </a:extLst>
          </a:blip>
          <a:srcRect t="9376" r="73727" b="59214"/>
          <a:stretch/>
        </p:blipFill>
        <p:spPr bwMode="auto">
          <a:xfrm>
            <a:off x="7408643" y="4191000"/>
            <a:ext cx="3025087" cy="2667000"/>
          </a:xfrm>
          <a:prstGeom prst="rect">
            <a:avLst/>
          </a:prstGeom>
          <a:noFill/>
          <a:ln>
            <a:noFill/>
          </a:ln>
          <a:extLst/>
        </p:spPr>
      </p:pic>
      <p:sp>
        <p:nvSpPr>
          <p:cNvPr id="21" name="TextBox 20" descr="Section&#10;"/>
          <p:cNvSpPr txBox="1"/>
          <p:nvPr/>
        </p:nvSpPr>
        <p:spPr>
          <a:xfrm>
            <a:off x="2590801" y="1611380"/>
            <a:ext cx="2090379" cy="523220"/>
          </a:xfrm>
          <a:prstGeom prst="rect">
            <a:avLst/>
          </a:prstGeom>
          <a:solidFill>
            <a:schemeClr val="bg1"/>
          </a:solidFill>
          <a:ln w="76200">
            <a:solidFill>
              <a:srgbClr val="C00000"/>
            </a:solidFill>
          </a:ln>
        </p:spPr>
        <p:txBody>
          <a:bodyPr wrap="square" rtlCol="0">
            <a:spAutoFit/>
          </a:bodyPr>
          <a:lstStyle/>
          <a:p>
            <a:pPr algn="ctr"/>
            <a:r>
              <a:rPr lang="en-US" sz="2800" b="1" dirty="0">
                <a:solidFill>
                  <a:schemeClr val="accent2"/>
                </a:solidFill>
              </a:rPr>
              <a:t>Section</a:t>
            </a:r>
          </a:p>
        </p:txBody>
      </p:sp>
      <p:sp>
        <p:nvSpPr>
          <p:cNvPr id="25" name="TextBox 24" descr="Body System&#10;"/>
          <p:cNvSpPr txBox="1"/>
          <p:nvPr/>
        </p:nvSpPr>
        <p:spPr>
          <a:xfrm>
            <a:off x="5905501" y="2872770"/>
            <a:ext cx="3256151" cy="523220"/>
          </a:xfrm>
          <a:prstGeom prst="rect">
            <a:avLst/>
          </a:prstGeom>
          <a:solidFill>
            <a:schemeClr val="bg1"/>
          </a:solidFill>
          <a:ln w="76200">
            <a:solidFill>
              <a:schemeClr val="accent3">
                <a:lumMod val="75000"/>
              </a:schemeClr>
            </a:solidFill>
          </a:ln>
        </p:spPr>
        <p:txBody>
          <a:bodyPr wrap="square" rtlCol="0">
            <a:spAutoFit/>
          </a:bodyPr>
          <a:lstStyle/>
          <a:p>
            <a:pPr algn="ctr"/>
            <a:r>
              <a:rPr lang="en-US" sz="2800" b="1" dirty="0" smtClean="0">
                <a:solidFill>
                  <a:schemeClr val="accent3">
                    <a:lumMod val="75000"/>
                  </a:schemeClr>
                </a:solidFill>
              </a:rPr>
              <a:t>Body System</a:t>
            </a:r>
            <a:endParaRPr lang="en-US" sz="2800" b="1" dirty="0">
              <a:solidFill>
                <a:schemeClr val="accent3">
                  <a:lumMod val="75000"/>
                </a:schemeClr>
              </a:solidFill>
            </a:endParaRPr>
          </a:p>
        </p:txBody>
      </p:sp>
      <p:sp>
        <p:nvSpPr>
          <p:cNvPr id="26" name="TextBox 25" descr="Root Operation&#10;"/>
          <p:cNvSpPr txBox="1"/>
          <p:nvPr/>
        </p:nvSpPr>
        <p:spPr>
          <a:xfrm>
            <a:off x="9314049" y="4172806"/>
            <a:ext cx="2658987" cy="523220"/>
          </a:xfrm>
          <a:prstGeom prst="rect">
            <a:avLst/>
          </a:prstGeom>
          <a:solidFill>
            <a:schemeClr val="bg1"/>
          </a:solidFill>
          <a:ln w="76200">
            <a:solidFill>
              <a:schemeClr val="accent4"/>
            </a:solidFill>
          </a:ln>
        </p:spPr>
        <p:txBody>
          <a:bodyPr wrap="square" rtlCol="0">
            <a:spAutoFit/>
          </a:bodyPr>
          <a:lstStyle/>
          <a:p>
            <a:pPr algn="ctr"/>
            <a:r>
              <a:rPr lang="en-US" sz="2800" b="1" dirty="0" smtClean="0">
                <a:solidFill>
                  <a:schemeClr val="accent4"/>
                </a:solidFill>
              </a:rPr>
              <a:t>Root Operation</a:t>
            </a:r>
            <a:endParaRPr lang="en-US" sz="2800" b="1" dirty="0">
              <a:solidFill>
                <a:schemeClr val="accent4"/>
              </a:solidFill>
            </a:endParaRPr>
          </a:p>
        </p:txBody>
      </p:sp>
      <p:sp>
        <p:nvSpPr>
          <p:cNvPr id="27" name="TextBox 26" descr="Root Operation&#10;"/>
          <p:cNvSpPr txBox="1"/>
          <p:nvPr/>
        </p:nvSpPr>
        <p:spPr>
          <a:xfrm rot="16200000">
            <a:off x="9179670" y="2862322"/>
            <a:ext cx="4191001" cy="861774"/>
          </a:xfrm>
          <a:prstGeom prst="rect">
            <a:avLst/>
          </a:prstGeom>
          <a:noFill/>
        </p:spPr>
        <p:txBody>
          <a:bodyPr wrap="square" rtlCol="0">
            <a:spAutoFit/>
          </a:bodyPr>
          <a:lstStyle/>
          <a:p>
            <a:pPr algn="r">
              <a:lnSpc>
                <a:spcPts val="6000"/>
              </a:lnSpc>
            </a:pPr>
            <a:r>
              <a:rPr lang="en-US" sz="2800" b="1" dirty="0">
                <a:solidFill>
                  <a:srgbClr val="7030A0"/>
                </a:solidFill>
              </a:rPr>
              <a:t>Root Operation</a:t>
            </a:r>
          </a:p>
        </p:txBody>
      </p:sp>
      <p:cxnSp>
        <p:nvCxnSpPr>
          <p:cNvPr id="28" name="Straight Connector 27" descr="&quot; &quot;"/>
          <p:cNvCxnSpPr/>
          <p:nvPr/>
        </p:nvCxnSpPr>
        <p:spPr>
          <a:xfrm>
            <a:off x="10986853" y="1105001"/>
            <a:ext cx="731520" cy="0"/>
          </a:xfrm>
          <a:prstGeom prst="line">
            <a:avLst/>
          </a:prstGeom>
          <a:ln w="1016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Rectangle 28" descr="&quot; &quot;"/>
          <p:cNvSpPr/>
          <p:nvPr/>
        </p:nvSpPr>
        <p:spPr>
          <a:xfrm>
            <a:off x="10986853" y="516804"/>
            <a:ext cx="731520" cy="5486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0" name="TextBox 29" descr="3"/>
          <p:cNvSpPr txBox="1"/>
          <p:nvPr/>
        </p:nvSpPr>
        <p:spPr>
          <a:xfrm>
            <a:off x="10997419" y="516804"/>
            <a:ext cx="720955" cy="523220"/>
          </a:xfrm>
          <a:prstGeom prst="rect">
            <a:avLst/>
          </a:prstGeom>
          <a:noFill/>
        </p:spPr>
        <p:txBody>
          <a:bodyPr wrap="square" rtlCol="0">
            <a:spAutoFit/>
          </a:bodyPr>
          <a:lstStyle/>
          <a:p>
            <a:pPr algn="ctr"/>
            <a:r>
              <a:rPr lang="en-US" sz="2800" b="1" dirty="0"/>
              <a:t>3</a:t>
            </a:r>
          </a:p>
        </p:txBody>
      </p:sp>
      <p:sp>
        <p:nvSpPr>
          <p:cNvPr id="31" name="TextBox 30" descr="Body System&#10;"/>
          <p:cNvSpPr txBox="1"/>
          <p:nvPr/>
        </p:nvSpPr>
        <p:spPr>
          <a:xfrm rot="16200000">
            <a:off x="9206042" y="1947922"/>
            <a:ext cx="2362202" cy="861774"/>
          </a:xfrm>
          <a:prstGeom prst="rect">
            <a:avLst/>
          </a:prstGeom>
          <a:noFill/>
        </p:spPr>
        <p:txBody>
          <a:bodyPr wrap="square" rtlCol="0">
            <a:spAutoFit/>
          </a:bodyPr>
          <a:lstStyle/>
          <a:p>
            <a:pPr algn="r">
              <a:lnSpc>
                <a:spcPts val="6000"/>
              </a:lnSpc>
            </a:pPr>
            <a:r>
              <a:rPr lang="en-US" sz="2800" b="1" dirty="0">
                <a:solidFill>
                  <a:schemeClr val="accent3">
                    <a:lumMod val="75000"/>
                  </a:schemeClr>
                </a:solidFill>
              </a:rPr>
              <a:t>Body System</a:t>
            </a:r>
          </a:p>
        </p:txBody>
      </p:sp>
      <p:cxnSp>
        <p:nvCxnSpPr>
          <p:cNvPr id="32" name="Straight Connector 31" descr="&quot; &quot;"/>
          <p:cNvCxnSpPr/>
          <p:nvPr/>
        </p:nvCxnSpPr>
        <p:spPr>
          <a:xfrm>
            <a:off x="10086511" y="1105001"/>
            <a:ext cx="731520" cy="0"/>
          </a:xfrm>
          <a:prstGeom prst="line">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3" name="Rectangle 32" descr="&quot; &quot;"/>
          <p:cNvSpPr/>
          <p:nvPr/>
        </p:nvSpPr>
        <p:spPr>
          <a:xfrm>
            <a:off x="10094423" y="520295"/>
            <a:ext cx="731520" cy="5486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4" name="TextBox 33" descr="2"/>
          <p:cNvSpPr txBox="1"/>
          <p:nvPr/>
        </p:nvSpPr>
        <p:spPr>
          <a:xfrm>
            <a:off x="10075372" y="516804"/>
            <a:ext cx="720955" cy="523220"/>
          </a:xfrm>
          <a:prstGeom prst="rect">
            <a:avLst/>
          </a:prstGeom>
          <a:noFill/>
        </p:spPr>
        <p:txBody>
          <a:bodyPr wrap="square" rtlCol="0">
            <a:spAutoFit/>
          </a:bodyPr>
          <a:lstStyle/>
          <a:p>
            <a:pPr algn="ctr"/>
            <a:r>
              <a:rPr lang="en-US" sz="2800" b="1" dirty="0"/>
              <a:t>2</a:t>
            </a:r>
          </a:p>
        </p:txBody>
      </p:sp>
      <p:sp>
        <p:nvSpPr>
          <p:cNvPr id="35" name="TextBox 34" descr="Section&#10;"/>
          <p:cNvSpPr txBox="1"/>
          <p:nvPr/>
        </p:nvSpPr>
        <p:spPr>
          <a:xfrm rot="16200000">
            <a:off x="8685415" y="1774296"/>
            <a:ext cx="1676400" cy="523220"/>
          </a:xfrm>
          <a:prstGeom prst="rect">
            <a:avLst/>
          </a:prstGeom>
          <a:noFill/>
        </p:spPr>
        <p:txBody>
          <a:bodyPr wrap="square" rtlCol="0">
            <a:spAutoFit/>
          </a:bodyPr>
          <a:lstStyle/>
          <a:p>
            <a:pPr algn="r"/>
            <a:r>
              <a:rPr lang="en-US" sz="2800" b="1" dirty="0">
                <a:solidFill>
                  <a:schemeClr val="accent2"/>
                </a:solidFill>
              </a:rPr>
              <a:t>Section</a:t>
            </a:r>
          </a:p>
        </p:txBody>
      </p:sp>
      <p:sp>
        <p:nvSpPr>
          <p:cNvPr id="36" name="Rectangle 35" descr="&quot; &quot;"/>
          <p:cNvSpPr/>
          <p:nvPr/>
        </p:nvSpPr>
        <p:spPr>
          <a:xfrm>
            <a:off x="9201991" y="537311"/>
            <a:ext cx="731520" cy="548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cxnSp>
        <p:nvCxnSpPr>
          <p:cNvPr id="37" name="Straight Connector 36" descr="&quot; &quot;"/>
          <p:cNvCxnSpPr/>
          <p:nvPr/>
        </p:nvCxnSpPr>
        <p:spPr>
          <a:xfrm>
            <a:off x="9191425" y="1105001"/>
            <a:ext cx="73152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TextBox 37" descr="1"/>
          <p:cNvSpPr txBox="1"/>
          <p:nvPr/>
        </p:nvSpPr>
        <p:spPr>
          <a:xfrm>
            <a:off x="9201991" y="516804"/>
            <a:ext cx="720955" cy="523220"/>
          </a:xfrm>
          <a:prstGeom prst="rect">
            <a:avLst/>
          </a:prstGeom>
          <a:noFill/>
        </p:spPr>
        <p:txBody>
          <a:bodyPr wrap="square" rtlCol="0">
            <a:spAutoFit/>
          </a:bodyPr>
          <a:lstStyle/>
          <a:p>
            <a:pPr algn="ctr"/>
            <a:r>
              <a:rPr lang="en-US" sz="2800" b="1" dirty="0"/>
              <a:t>1</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ICD-10-PCS Organization as Tables &amp; Index, showing table of contents for section, body system, and root operation."/>
          <p:cNvPicPr>
            <a:picLocks noGrp="1" noChangeAspect="1"/>
          </p:cNvPicPr>
          <p:nvPr isPhoto="1"/>
        </p:nvPicPr>
        <p:blipFill rotWithShape="1">
          <a:blip r:embed="rId3">
            <a:extLst>
              <a:ext uri="{28A0092B-C50C-407E-A947-70E740481C1C}">
                <a14:useLocalDpi xmlns:a14="http://schemas.microsoft.com/office/drawing/2010/main" val="0"/>
              </a:ext>
            </a:extLst>
          </a:blip>
          <a:srcRect t="10251" r="15745" b="16312"/>
          <a:stretch/>
        </p:blipFill>
        <p:spPr bwMode="auto">
          <a:xfrm>
            <a:off x="28304" y="20082"/>
            <a:ext cx="12087497" cy="6837918"/>
          </a:xfrm>
          <a:prstGeom prst="rect">
            <a:avLst/>
          </a:prstGeom>
          <a:noFill/>
          <a:ln>
            <a:noFill/>
          </a:ln>
          <a:extLst/>
        </p:spPr>
      </p:pic>
      <p:sp>
        <p:nvSpPr>
          <p:cNvPr id="13" name="Rounded Rectangle 12" descr="0 Medical and Surgical entry"/>
          <p:cNvSpPr/>
          <p:nvPr/>
        </p:nvSpPr>
        <p:spPr>
          <a:xfrm>
            <a:off x="152400" y="2667000"/>
            <a:ext cx="3962400" cy="457200"/>
          </a:xfrm>
          <a:prstGeom prst="roundRect">
            <a:avLst>
              <a:gd name="adj" fmla="val 1166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2181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ICD-10-PCS Organization as Tables &amp; Index, showing table of contents for section, body system, and root operation."/>
          <p:cNvPicPr>
            <a:picLocks noGrp="1" noChangeAspect="1"/>
          </p:cNvPicPr>
          <p:nvPr isPhoto="1"/>
        </p:nvPicPr>
        <p:blipFill rotWithShape="1">
          <a:blip r:embed="rId3">
            <a:extLst>
              <a:ext uri="{28A0092B-C50C-407E-A947-70E740481C1C}">
                <a14:useLocalDpi xmlns:a14="http://schemas.microsoft.com/office/drawing/2010/main" val="0"/>
              </a:ext>
            </a:extLst>
          </a:blip>
          <a:srcRect t="10251" r="15745" b="16312"/>
          <a:stretch/>
        </p:blipFill>
        <p:spPr bwMode="auto">
          <a:xfrm>
            <a:off x="28304" y="20082"/>
            <a:ext cx="12087497" cy="6837918"/>
          </a:xfrm>
          <a:prstGeom prst="rect">
            <a:avLst/>
          </a:prstGeom>
          <a:noFill/>
          <a:ln>
            <a:noFill/>
          </a:ln>
          <a:extLst/>
        </p:spPr>
      </p:pic>
      <p:sp>
        <p:nvSpPr>
          <p:cNvPr id="7" name="Rounded Rectangle 6" descr="0 Medical and Surgical entry"/>
          <p:cNvSpPr/>
          <p:nvPr/>
        </p:nvSpPr>
        <p:spPr>
          <a:xfrm>
            <a:off x="152400" y="2667000"/>
            <a:ext cx="3962400" cy="457200"/>
          </a:xfrm>
          <a:prstGeom prst="roundRect">
            <a:avLst>
              <a:gd name="adj" fmla="val 1166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descr="Medical and Surgical entries"/>
          <p:cNvPicPr>
            <a:picLocks noGrp="1" noChangeAspect="1"/>
          </p:cNvPicPr>
          <p:nvPr isPhoto="1"/>
        </p:nvPicPr>
        <p:blipFill rotWithShape="1">
          <a:blip r:embed="rId4">
            <a:extLst>
              <a:ext uri="{28A0092B-C50C-407E-A947-70E740481C1C}">
                <a14:useLocalDpi xmlns:a14="http://schemas.microsoft.com/office/drawing/2010/main" val="0"/>
              </a:ext>
            </a:extLst>
          </a:blip>
          <a:srcRect t="8503" r="56977" b="31596"/>
          <a:stretch/>
        </p:blipFill>
        <p:spPr bwMode="auto">
          <a:xfrm>
            <a:off x="5200651" y="509293"/>
            <a:ext cx="4702757" cy="5967707"/>
          </a:xfrm>
          <a:prstGeom prst="rect">
            <a:avLst/>
          </a:prstGeom>
          <a:noFill/>
          <a:ln w="76200">
            <a:solidFill>
              <a:srgbClr val="C00000"/>
            </a:solidFill>
          </a:ln>
          <a:extLst/>
        </p:spPr>
      </p:pic>
      <p:sp>
        <p:nvSpPr>
          <p:cNvPr id="12" name="Isosceles Triangle 11" descr="&quot;&quot;"/>
          <p:cNvSpPr/>
          <p:nvPr/>
        </p:nvSpPr>
        <p:spPr>
          <a:xfrm rot="16200000">
            <a:off x="1588148" y="2997847"/>
            <a:ext cx="6120107" cy="1143000"/>
          </a:xfrm>
          <a:prstGeom prst="triangle">
            <a:avLst>
              <a:gd name="adj" fmla="val 61570"/>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quot;&quot;"/>
          <p:cNvPicPr>
            <a:picLocks noChangeAspect="1" noChangeArrowheads="1"/>
          </p:cNvPicPr>
          <p:nvPr/>
        </p:nvPicPr>
        <p:blipFill rotWithShape="1">
          <a:blip r:embed="rId5">
            <a:extLst>
              <a:ext uri="{28A0092B-C50C-407E-A947-70E740481C1C}">
                <a14:useLocalDpi xmlns:a14="http://schemas.microsoft.com/office/drawing/2010/main" val="0"/>
              </a:ext>
            </a:extLst>
          </a:blip>
          <a:srcRect l="4738" t="59108" r="92022" b="15209"/>
          <a:stretch/>
        </p:blipFill>
        <p:spPr bwMode="auto">
          <a:xfrm>
            <a:off x="5353057" y="4709531"/>
            <a:ext cx="361943" cy="172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quot;&quot;"/>
          <p:cNvPicPr>
            <a:picLocks noChangeAspect="1" noChangeArrowheads="1"/>
          </p:cNvPicPr>
          <p:nvPr/>
        </p:nvPicPr>
        <p:blipFill rotWithShape="1">
          <a:blip r:embed="rId5">
            <a:extLst>
              <a:ext uri="{28A0092B-C50C-407E-A947-70E740481C1C}">
                <a14:useLocalDpi xmlns:a14="http://schemas.microsoft.com/office/drawing/2010/main" val="0"/>
              </a:ext>
            </a:extLst>
          </a:blip>
          <a:srcRect l="15846" t="59108" r="62006" b="14857"/>
          <a:stretch/>
        </p:blipFill>
        <p:spPr bwMode="auto">
          <a:xfrm>
            <a:off x="6631993" y="4723962"/>
            <a:ext cx="2473910" cy="17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descr="&quot;&quot;"/>
          <p:cNvSpPr/>
          <p:nvPr/>
        </p:nvSpPr>
        <p:spPr>
          <a:xfrm>
            <a:off x="5353057" y="4438650"/>
            <a:ext cx="3752846" cy="289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descr="..."/>
          <p:cNvSpPr txBox="1"/>
          <p:nvPr/>
        </p:nvSpPr>
        <p:spPr>
          <a:xfrm>
            <a:off x="6651041" y="3969663"/>
            <a:ext cx="685800" cy="861774"/>
          </a:xfrm>
          <a:prstGeom prst="rect">
            <a:avLst/>
          </a:prstGeom>
          <a:noFill/>
        </p:spPr>
        <p:txBody>
          <a:bodyPr wrap="square" rtlCol="0">
            <a:spAutoFit/>
          </a:bodyPr>
          <a:lstStyle/>
          <a:p>
            <a:r>
              <a:rPr lang="en-US" sz="5000" dirty="0" smtClean="0">
                <a:solidFill>
                  <a:schemeClr val="tx2"/>
                </a:solidFill>
              </a:rPr>
              <a:t>…</a:t>
            </a:r>
            <a:endParaRPr lang="en-US" sz="5000" dirty="0">
              <a:solidFill>
                <a:schemeClr val="tx2"/>
              </a:solidFill>
            </a:endParaRPr>
          </a:p>
        </p:txBody>
      </p:sp>
      <p:sp>
        <p:nvSpPr>
          <p:cNvPr id="13" name="Rounded Rectangle 12" descr="0S Lower Joints entry"/>
          <p:cNvSpPr/>
          <p:nvPr/>
        </p:nvSpPr>
        <p:spPr>
          <a:xfrm>
            <a:off x="5264891" y="5701095"/>
            <a:ext cx="2815537" cy="466470"/>
          </a:xfrm>
          <a:prstGeom prst="roundRect">
            <a:avLst>
              <a:gd name="adj" fmla="val 11667"/>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25467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ICD-10-PCS Organization as Tables &amp; Index, showing table of contents for section, body system, and root operation."/>
          <p:cNvPicPr>
            <a:picLocks noGrp="1" noChangeAspect="1"/>
          </p:cNvPicPr>
          <p:nvPr isPhoto="1"/>
        </p:nvPicPr>
        <p:blipFill rotWithShape="1">
          <a:blip r:embed="rId3">
            <a:extLst>
              <a:ext uri="{28A0092B-C50C-407E-A947-70E740481C1C}">
                <a14:useLocalDpi xmlns:a14="http://schemas.microsoft.com/office/drawing/2010/main" val="0"/>
              </a:ext>
            </a:extLst>
          </a:blip>
          <a:srcRect t="10251" r="15745" b="16312"/>
          <a:stretch/>
        </p:blipFill>
        <p:spPr bwMode="auto">
          <a:xfrm>
            <a:off x="28304" y="20082"/>
            <a:ext cx="12087497" cy="6837918"/>
          </a:xfrm>
          <a:prstGeom prst="rect">
            <a:avLst/>
          </a:prstGeom>
          <a:noFill/>
          <a:ln>
            <a:noFill/>
          </a:ln>
          <a:extLst/>
        </p:spPr>
      </p:pic>
      <p:sp>
        <p:nvSpPr>
          <p:cNvPr id="7" name="Rounded Rectangle 6" descr="0 Medical and Surgical entry"/>
          <p:cNvSpPr/>
          <p:nvPr/>
        </p:nvSpPr>
        <p:spPr>
          <a:xfrm>
            <a:off x="152400" y="2667000"/>
            <a:ext cx="3962400" cy="457200"/>
          </a:xfrm>
          <a:prstGeom prst="roundRect">
            <a:avLst>
              <a:gd name="adj" fmla="val 1166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Medical and Surgical list"/>
          <p:cNvPicPr>
            <a:picLocks noGrp="1" noChangeAspect="1"/>
          </p:cNvPicPr>
          <p:nvPr isPhoto="1"/>
        </p:nvPicPr>
        <p:blipFill rotWithShape="1">
          <a:blip r:embed="rId4">
            <a:extLst>
              <a:ext uri="{28A0092B-C50C-407E-A947-70E740481C1C}">
                <a14:useLocalDpi xmlns:a14="http://schemas.microsoft.com/office/drawing/2010/main" val="0"/>
              </a:ext>
            </a:extLst>
          </a:blip>
          <a:srcRect t="8503" r="56977" b="31596"/>
          <a:stretch/>
        </p:blipFill>
        <p:spPr bwMode="auto">
          <a:xfrm>
            <a:off x="5200651" y="509293"/>
            <a:ext cx="4702757" cy="5967707"/>
          </a:xfrm>
          <a:prstGeom prst="rect">
            <a:avLst/>
          </a:prstGeom>
          <a:noFill/>
          <a:ln w="76200">
            <a:solidFill>
              <a:srgbClr val="C00000"/>
            </a:solidFill>
          </a:ln>
          <a:extLst/>
        </p:spPr>
      </p:pic>
      <p:sp>
        <p:nvSpPr>
          <p:cNvPr id="14" name="Isosceles Triangle 13" descr="&quot;&quot;"/>
          <p:cNvSpPr/>
          <p:nvPr/>
        </p:nvSpPr>
        <p:spPr>
          <a:xfrm rot="16200000">
            <a:off x="1588148" y="2997847"/>
            <a:ext cx="6120107" cy="1143000"/>
          </a:xfrm>
          <a:prstGeom prst="triangle">
            <a:avLst>
              <a:gd name="adj" fmla="val 61570"/>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2" descr="&quot;&quot;"/>
          <p:cNvPicPr>
            <a:picLocks noChangeAspect="1" noChangeArrowheads="1"/>
          </p:cNvPicPr>
          <p:nvPr/>
        </p:nvPicPr>
        <p:blipFill rotWithShape="1">
          <a:blip r:embed="rId5">
            <a:extLst>
              <a:ext uri="{28A0092B-C50C-407E-A947-70E740481C1C}">
                <a14:useLocalDpi xmlns:a14="http://schemas.microsoft.com/office/drawing/2010/main" val="0"/>
              </a:ext>
            </a:extLst>
          </a:blip>
          <a:srcRect l="4738" t="59108" r="92022" b="15209"/>
          <a:stretch/>
        </p:blipFill>
        <p:spPr bwMode="auto">
          <a:xfrm>
            <a:off x="5353057" y="4709531"/>
            <a:ext cx="361943" cy="172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quot;&quot;"/>
          <p:cNvPicPr>
            <a:picLocks noChangeAspect="1" noChangeArrowheads="1"/>
          </p:cNvPicPr>
          <p:nvPr/>
        </p:nvPicPr>
        <p:blipFill rotWithShape="1">
          <a:blip r:embed="rId5">
            <a:extLst>
              <a:ext uri="{28A0092B-C50C-407E-A947-70E740481C1C}">
                <a14:useLocalDpi xmlns:a14="http://schemas.microsoft.com/office/drawing/2010/main" val="0"/>
              </a:ext>
            </a:extLst>
          </a:blip>
          <a:srcRect l="15846" t="59108" r="62006" b="14857"/>
          <a:stretch/>
        </p:blipFill>
        <p:spPr bwMode="auto">
          <a:xfrm>
            <a:off x="6631993" y="4723962"/>
            <a:ext cx="2473910" cy="17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descr="&quot;&quot;"/>
          <p:cNvSpPr/>
          <p:nvPr/>
        </p:nvSpPr>
        <p:spPr>
          <a:xfrm>
            <a:off x="5353057" y="4438650"/>
            <a:ext cx="3752846" cy="289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descr="..."/>
          <p:cNvSpPr txBox="1"/>
          <p:nvPr/>
        </p:nvSpPr>
        <p:spPr>
          <a:xfrm>
            <a:off x="6651041" y="3969663"/>
            <a:ext cx="685800" cy="861774"/>
          </a:xfrm>
          <a:prstGeom prst="rect">
            <a:avLst/>
          </a:prstGeom>
          <a:noFill/>
        </p:spPr>
        <p:txBody>
          <a:bodyPr wrap="square" rtlCol="0">
            <a:spAutoFit/>
          </a:bodyPr>
          <a:lstStyle/>
          <a:p>
            <a:r>
              <a:rPr lang="en-US" sz="5000" dirty="0" smtClean="0">
                <a:solidFill>
                  <a:schemeClr val="tx2"/>
                </a:solidFill>
              </a:rPr>
              <a:t>…</a:t>
            </a:r>
            <a:endParaRPr lang="en-US" sz="5000" dirty="0">
              <a:solidFill>
                <a:schemeClr val="tx2"/>
              </a:solidFill>
            </a:endParaRPr>
          </a:p>
        </p:txBody>
      </p:sp>
      <p:sp>
        <p:nvSpPr>
          <p:cNvPr id="21" name="Rounded Rectangle 20" descr="Lower Joints"/>
          <p:cNvSpPr/>
          <p:nvPr/>
        </p:nvSpPr>
        <p:spPr>
          <a:xfrm>
            <a:off x="5264891" y="5701095"/>
            <a:ext cx="2815537" cy="466470"/>
          </a:xfrm>
          <a:prstGeom prst="roundRect">
            <a:avLst>
              <a:gd name="adj" fmla="val 11667"/>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descr="Lower Joints list"/>
          <p:cNvPicPr>
            <a:picLocks noGrp="1" noChangeAspect="1"/>
          </p:cNvPicPr>
          <p:nvPr isPhoto="1"/>
        </p:nvPicPr>
        <p:blipFill rotWithShape="1">
          <a:blip r:embed="rId6">
            <a:extLst>
              <a:ext uri="{28A0092B-C50C-407E-A947-70E740481C1C}">
                <a14:useLocalDpi xmlns:a14="http://schemas.microsoft.com/office/drawing/2010/main" val="0"/>
              </a:ext>
            </a:extLst>
          </a:blip>
          <a:srcRect t="9376" r="73727" b="28369"/>
          <a:stretch/>
        </p:blipFill>
        <p:spPr bwMode="auto">
          <a:xfrm>
            <a:off x="8909738" y="1343281"/>
            <a:ext cx="3025087" cy="5286120"/>
          </a:xfrm>
          <a:prstGeom prst="rect">
            <a:avLst/>
          </a:prstGeom>
          <a:noFill/>
          <a:ln w="76200">
            <a:solidFill>
              <a:schemeClr val="accent4"/>
            </a:solidFill>
          </a:ln>
          <a:extLst/>
        </p:spPr>
      </p:pic>
      <p:sp>
        <p:nvSpPr>
          <p:cNvPr id="12" name="Isosceles Triangle 11" descr="&quot;&quot;"/>
          <p:cNvSpPr/>
          <p:nvPr/>
        </p:nvSpPr>
        <p:spPr>
          <a:xfrm rot="16200000">
            <a:off x="5696077" y="3530040"/>
            <a:ext cx="5400419" cy="1026901"/>
          </a:xfrm>
          <a:prstGeom prst="triangle">
            <a:avLst>
              <a:gd name="adj" fmla="val 15053"/>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descr="0SS Reposition"/>
          <p:cNvSpPr/>
          <p:nvPr/>
        </p:nvSpPr>
        <p:spPr>
          <a:xfrm>
            <a:off x="8992476" y="6215444"/>
            <a:ext cx="2815537" cy="466470"/>
          </a:xfrm>
          <a:prstGeom prst="roundRect">
            <a:avLst>
              <a:gd name="adj" fmla="val 11667"/>
            </a:avLst>
          </a:prstGeom>
          <a:no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67869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Display of table to assign character values 4 through 7 representing body part, approach, device, and qualifier in this example."/>
          <p:cNvPicPr>
            <a:picLocks noGrp="1" noChangeAspect="1"/>
          </p:cNvPicPr>
          <p:nvPr isPhoto="1"/>
        </p:nvPicPr>
        <p:blipFill rotWithShape="1">
          <a:blip r:embed="rId3">
            <a:extLst>
              <a:ext uri="{28A0092B-C50C-407E-A947-70E740481C1C}">
                <a14:useLocalDpi xmlns:a14="http://schemas.microsoft.com/office/drawing/2010/main" val="0"/>
              </a:ext>
            </a:extLst>
          </a:blip>
          <a:srcRect t="6401" r="7072" b="19437"/>
          <a:stretch/>
        </p:blipFill>
        <p:spPr bwMode="auto">
          <a:xfrm>
            <a:off x="19051" y="96240"/>
            <a:ext cx="12080488" cy="6761760"/>
          </a:xfrm>
          <a:prstGeom prst="rect">
            <a:avLst/>
          </a:prstGeom>
          <a:noFill/>
          <a:ln>
            <a:noFill/>
          </a:ln>
          <a:extLst/>
        </p:spPr>
      </p:pic>
      <p:pic>
        <p:nvPicPr>
          <p:cNvPr id="8" name="Picture 2" descr="Display of table to assign character values 4 through 7 representing body part, approach, device, and qualifier in this example."/>
          <p:cNvPicPr>
            <a:picLocks noGrp="1" noChangeAspect="1"/>
          </p:cNvPicPr>
          <p:nvPr isPhoto="1"/>
        </p:nvPicPr>
        <p:blipFill rotWithShape="1">
          <a:blip r:embed="rId3">
            <a:extLst>
              <a:ext uri="{28A0092B-C50C-407E-A947-70E740481C1C}">
                <a14:useLocalDpi xmlns:a14="http://schemas.microsoft.com/office/drawing/2010/main" val="0"/>
              </a:ext>
            </a:extLst>
          </a:blip>
          <a:srcRect t="6401" r="56185" b="74202"/>
          <a:stretch/>
        </p:blipFill>
        <p:spPr bwMode="auto">
          <a:xfrm>
            <a:off x="660178" y="2971800"/>
            <a:ext cx="10798233" cy="3352800"/>
          </a:xfrm>
          <a:prstGeom prst="rect">
            <a:avLst/>
          </a:prstGeom>
          <a:noFill/>
          <a:ln w="76200">
            <a:solidFill>
              <a:srgbClr val="C00000"/>
            </a:solidFill>
          </a:ln>
          <a:extLst/>
        </p:spPr>
      </p:pic>
      <p:sp>
        <p:nvSpPr>
          <p:cNvPr id="9" name="Rounded Rectangle 8" descr="0SS entry table"/>
          <p:cNvSpPr/>
          <p:nvPr/>
        </p:nvSpPr>
        <p:spPr>
          <a:xfrm>
            <a:off x="57149" y="96241"/>
            <a:ext cx="5657851" cy="1865907"/>
          </a:xfrm>
          <a:prstGeom prst="roundRect">
            <a:avLst>
              <a:gd name="adj" fmla="val 1166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descr="&quot;&quot;"/>
          <p:cNvSpPr/>
          <p:nvPr/>
        </p:nvSpPr>
        <p:spPr>
          <a:xfrm>
            <a:off x="660178" y="1600202"/>
            <a:ext cx="10998423" cy="1313455"/>
          </a:xfrm>
          <a:prstGeom prst="triangle">
            <a:avLst>
              <a:gd name="adj" fmla="val 9951"/>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In ICD-10 there are nearly 5 times as many diagnosis codes.    In ICD-9-CM diagnosis coding, the first digit could be either alpha or numeric and the remaining codes must be numeric.  However, in ICD-10-CM, the first digit will always be alpha, the second digit will always be numeric, and the remaining codes may be either alpha or numeric.  ICD-9-CM codes have 3 to 5 characters, while ICD-10-CM codes may be 3 to 7 characters. ICD-10 also uses a placeholder character “X”.  This placeholder is used for certain codes to allow for future expansion.  ICD-10-CM also allows for increased detail.  Such as the inclusion of clinical concepts that don’t exist in ICD-9, for example under dosing and blood alcohol level.  Postoperative complications have been expanded so that a distinction is now made between intraoperative complications and post procedural disorders.  With this increase in detail, this means that the detail that the provider documents in his/her progress note will be very important in determining the level of specificity coded.  The orders of some chapters have also changed, some titles have been renamed, and conditions have been grouped differently.&#10;"/>
          <p:cNvGraphicFramePr>
            <a:graphicFrameLocks noGrp="1"/>
          </p:cNvGraphicFramePr>
          <p:nvPr>
            <p:extLst>
              <p:ext uri="{D42A27DB-BD31-4B8C-83A1-F6EECF244321}">
                <p14:modId xmlns:p14="http://schemas.microsoft.com/office/powerpoint/2010/main" val="1883185364"/>
              </p:ext>
            </p:extLst>
          </p:nvPr>
        </p:nvGraphicFramePr>
        <p:xfrm>
          <a:off x="0" y="3"/>
          <a:ext cx="12192000" cy="5791201"/>
        </p:xfrm>
        <a:graphic>
          <a:graphicData uri="http://schemas.openxmlformats.org/drawingml/2006/table">
            <a:tbl>
              <a:tblPr firstRow="1" firstCol="1" bandRow="1">
                <a:tableStyleId>{284E427A-3D55-4303-BF80-6455036E1DE7}</a:tableStyleId>
              </a:tblPr>
              <a:tblGrid>
                <a:gridCol w="6096000"/>
                <a:gridCol w="6096000"/>
              </a:tblGrid>
              <a:tr h="616122">
                <a:tc>
                  <a:txBody>
                    <a:bodyPr/>
                    <a:lstStyle/>
                    <a:p>
                      <a:pPr marL="0" marR="0" algn="ctr">
                        <a:spcBef>
                          <a:spcPts val="0"/>
                        </a:spcBef>
                        <a:spcAft>
                          <a:spcPts val="0"/>
                        </a:spcAft>
                      </a:pPr>
                      <a:r>
                        <a:rPr lang="en-US" sz="3600" dirty="0" smtClean="0">
                          <a:effectLst/>
                        </a:rPr>
                        <a:t>ICD-9-CM</a:t>
                      </a:r>
                      <a:endParaRPr lang="en-US" sz="3600" b="1" dirty="0">
                        <a:solidFill>
                          <a:srgbClr val="00B0F0"/>
                        </a:solidFill>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3600" dirty="0" smtClean="0">
                          <a:effectLst/>
                        </a:rPr>
                        <a:t>ICD-10-CM</a:t>
                      </a:r>
                      <a:endParaRPr lang="en-US" sz="3600" b="1" dirty="0">
                        <a:solidFill>
                          <a:srgbClr val="00B0F0"/>
                        </a:solidFill>
                        <a:effectLst/>
                        <a:latin typeface="Calibri"/>
                        <a:ea typeface="Calibri"/>
                        <a:cs typeface="Times New Roman"/>
                      </a:endParaRPr>
                    </a:p>
                  </a:txBody>
                  <a:tcPr marL="68580" marR="68580" marT="0" marB="0" anchor="ctr"/>
                </a:tc>
              </a:tr>
              <a:tr h="450805">
                <a:tc>
                  <a:txBody>
                    <a:bodyPr/>
                    <a:lstStyle/>
                    <a:p>
                      <a:pPr marL="0" marR="0" algn="ctr">
                        <a:spcBef>
                          <a:spcPts val="0"/>
                        </a:spcBef>
                        <a:spcAft>
                          <a:spcPts val="0"/>
                        </a:spcAft>
                      </a:pPr>
                      <a:r>
                        <a:rPr lang="en-US" sz="2800" dirty="0">
                          <a:effectLst/>
                        </a:rPr>
                        <a:t>~13,000 Codes</a:t>
                      </a:r>
                      <a:endParaRPr lang="en-US" sz="28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2800" b="1" dirty="0">
                          <a:effectLst/>
                        </a:rPr>
                        <a:t>~68,000 Codes</a:t>
                      </a:r>
                      <a:endParaRPr lang="en-US" sz="2800" b="1" dirty="0">
                        <a:effectLst/>
                        <a:latin typeface="Calibri"/>
                        <a:ea typeface="Calibri"/>
                        <a:cs typeface="Times New Roman"/>
                      </a:endParaRPr>
                    </a:p>
                  </a:txBody>
                  <a:tcPr marL="68580" marR="68580" marT="0" marB="0" anchor="ctr"/>
                </a:tc>
              </a:tr>
              <a:tr h="784324">
                <a:tc>
                  <a:txBody>
                    <a:bodyPr/>
                    <a:lstStyle/>
                    <a:p>
                      <a:pPr marL="0" marR="0" algn="ctr">
                        <a:spcBef>
                          <a:spcPts val="0"/>
                        </a:spcBef>
                        <a:spcAft>
                          <a:spcPts val="0"/>
                        </a:spcAft>
                      </a:pPr>
                      <a:r>
                        <a:rPr lang="en-US" sz="2800" dirty="0">
                          <a:effectLst/>
                        </a:rPr>
                        <a:t>Numeric (except V &amp; E codes)</a:t>
                      </a:r>
                      <a:endParaRPr lang="en-US" sz="28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2800" b="1" dirty="0">
                          <a:effectLst/>
                        </a:rPr>
                        <a:t>Alphanumeric</a:t>
                      </a:r>
                      <a:endParaRPr lang="en-US" sz="2800" b="1" dirty="0">
                        <a:effectLst/>
                        <a:latin typeface="Calibri"/>
                        <a:ea typeface="Calibri"/>
                        <a:cs typeface="Times New Roman"/>
                      </a:endParaRPr>
                    </a:p>
                  </a:txBody>
                  <a:tcPr marL="68580" marR="68580" marT="0" marB="0" anchor="ctr"/>
                </a:tc>
              </a:tr>
              <a:tr h="450805">
                <a:tc>
                  <a:txBody>
                    <a:bodyPr/>
                    <a:lstStyle/>
                    <a:p>
                      <a:pPr marL="0" marR="0" algn="ctr">
                        <a:spcBef>
                          <a:spcPts val="0"/>
                        </a:spcBef>
                        <a:spcAft>
                          <a:spcPts val="0"/>
                        </a:spcAft>
                      </a:pPr>
                      <a:r>
                        <a:rPr lang="en-US" sz="2800" dirty="0">
                          <a:effectLst/>
                        </a:rPr>
                        <a:t>3 – 5 Digits</a:t>
                      </a:r>
                      <a:endParaRPr lang="en-US" sz="28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2800" b="1" dirty="0">
                          <a:effectLst/>
                        </a:rPr>
                        <a:t>3 – 7 Digits</a:t>
                      </a:r>
                      <a:endParaRPr lang="en-US" sz="2800" b="1" dirty="0">
                        <a:effectLst/>
                        <a:latin typeface="Calibri"/>
                        <a:ea typeface="Calibri"/>
                        <a:cs typeface="Times New Roman"/>
                      </a:endParaRPr>
                    </a:p>
                  </a:txBody>
                  <a:tcPr marL="68580" marR="68580" marT="0" marB="0" anchor="ctr"/>
                </a:tc>
              </a:tr>
              <a:tr h="784324">
                <a:tc>
                  <a:txBody>
                    <a:bodyPr/>
                    <a:lstStyle/>
                    <a:p>
                      <a:pPr marL="0" marR="0" algn="ctr">
                        <a:spcBef>
                          <a:spcPts val="0"/>
                        </a:spcBef>
                        <a:spcAft>
                          <a:spcPts val="0"/>
                        </a:spcAft>
                      </a:pPr>
                      <a:r>
                        <a:rPr lang="en-US" sz="2800" dirty="0">
                          <a:effectLst/>
                        </a:rPr>
                        <a:t>17 Chapters with 2 Supplemental</a:t>
                      </a:r>
                      <a:endParaRPr lang="en-US" sz="28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2800" b="1" dirty="0">
                          <a:effectLst/>
                        </a:rPr>
                        <a:t>21 Chapters</a:t>
                      </a:r>
                      <a:endParaRPr lang="en-US" sz="2800" b="1" dirty="0">
                        <a:effectLst/>
                        <a:latin typeface="Calibri"/>
                        <a:ea typeface="Calibri"/>
                        <a:cs typeface="Times New Roman"/>
                      </a:endParaRPr>
                    </a:p>
                  </a:txBody>
                  <a:tcPr marL="68580" marR="68580" marT="0" marB="0" anchor="ctr"/>
                </a:tc>
              </a:tr>
              <a:tr h="901607">
                <a:tc>
                  <a:txBody>
                    <a:bodyPr/>
                    <a:lstStyle/>
                    <a:p>
                      <a:pPr marL="0" marR="0" algn="ctr">
                        <a:spcBef>
                          <a:spcPts val="0"/>
                        </a:spcBef>
                        <a:spcAft>
                          <a:spcPts val="0"/>
                        </a:spcAft>
                      </a:pPr>
                      <a:r>
                        <a:rPr lang="en-US" sz="2800" dirty="0">
                          <a:effectLst/>
                        </a:rPr>
                        <a:t>No Laterality</a:t>
                      </a:r>
                      <a:endParaRPr lang="en-US" sz="28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2800" b="1" dirty="0">
                          <a:effectLst/>
                        </a:rPr>
                        <a:t>Laterality (Identifies Right &amp; Left sides)</a:t>
                      </a:r>
                      <a:endParaRPr lang="en-US" sz="2800" b="1" dirty="0">
                        <a:effectLst/>
                        <a:latin typeface="Calibri"/>
                        <a:ea typeface="Calibri"/>
                        <a:cs typeface="Times New Roman"/>
                      </a:endParaRPr>
                    </a:p>
                  </a:txBody>
                  <a:tcPr marL="68580" marR="68580" marT="0" marB="0" anchor="ctr"/>
                </a:tc>
              </a:tr>
              <a:tr h="1803214">
                <a:tc>
                  <a:txBody>
                    <a:bodyPr/>
                    <a:lstStyle/>
                    <a:p>
                      <a:pPr marL="0" marR="0" algn="ctr">
                        <a:spcBef>
                          <a:spcPts val="0"/>
                        </a:spcBef>
                        <a:spcAft>
                          <a:spcPts val="0"/>
                        </a:spcAft>
                      </a:pPr>
                      <a:r>
                        <a:rPr lang="en-US" sz="2800" u="sng" dirty="0">
                          <a:effectLst/>
                        </a:rPr>
                        <a:t>3 Tables</a:t>
                      </a:r>
                      <a:endParaRPr lang="en-US" sz="2800" dirty="0">
                        <a:effectLst/>
                      </a:endParaRPr>
                    </a:p>
                    <a:p>
                      <a:pPr marL="0" marR="0" algn="ctr">
                        <a:spcBef>
                          <a:spcPts val="0"/>
                        </a:spcBef>
                        <a:spcAft>
                          <a:spcPts val="0"/>
                        </a:spcAft>
                      </a:pPr>
                      <a:r>
                        <a:rPr lang="en-US" sz="2800" dirty="0" smtClean="0">
                          <a:effectLst/>
                        </a:rPr>
                        <a:t>Hypertension</a:t>
                      </a:r>
                    </a:p>
                    <a:p>
                      <a:pPr marL="0" marR="0" algn="ctr">
                        <a:spcBef>
                          <a:spcPts val="0"/>
                        </a:spcBef>
                        <a:spcAft>
                          <a:spcPts val="0"/>
                        </a:spcAft>
                      </a:pPr>
                      <a:r>
                        <a:rPr lang="en-US" sz="2800" dirty="0" smtClean="0">
                          <a:effectLst/>
                        </a:rPr>
                        <a:t>Drugs </a:t>
                      </a:r>
                      <a:r>
                        <a:rPr lang="en-US" sz="2800" dirty="0">
                          <a:effectLst/>
                        </a:rPr>
                        <a:t>&amp; </a:t>
                      </a:r>
                      <a:r>
                        <a:rPr lang="en-US" sz="2800" dirty="0" smtClean="0">
                          <a:effectLst/>
                        </a:rPr>
                        <a:t>Chemicals</a:t>
                      </a:r>
                    </a:p>
                    <a:p>
                      <a:pPr marL="0" marR="0" algn="ctr">
                        <a:spcBef>
                          <a:spcPts val="0"/>
                        </a:spcBef>
                        <a:spcAft>
                          <a:spcPts val="0"/>
                        </a:spcAft>
                      </a:pPr>
                      <a:r>
                        <a:rPr lang="en-US" sz="2800" dirty="0" smtClean="0">
                          <a:effectLst/>
                        </a:rPr>
                        <a:t>Neoplasm</a:t>
                      </a:r>
                      <a:endParaRPr lang="en-US" sz="28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2800" b="1" u="sng" dirty="0">
                          <a:effectLst/>
                        </a:rPr>
                        <a:t>2 Tables</a:t>
                      </a:r>
                      <a:endParaRPr lang="en-US" sz="2800" b="1" dirty="0">
                        <a:effectLst/>
                      </a:endParaRPr>
                    </a:p>
                    <a:p>
                      <a:pPr marL="0" marR="0" algn="ctr">
                        <a:spcBef>
                          <a:spcPts val="0"/>
                        </a:spcBef>
                        <a:spcAft>
                          <a:spcPts val="0"/>
                        </a:spcAft>
                      </a:pPr>
                      <a:r>
                        <a:rPr lang="en-US" sz="2800" b="1" dirty="0">
                          <a:effectLst/>
                        </a:rPr>
                        <a:t>Drugs &amp; </a:t>
                      </a:r>
                      <a:r>
                        <a:rPr lang="en-US" sz="2800" b="1" dirty="0" smtClean="0">
                          <a:effectLst/>
                        </a:rPr>
                        <a:t>Chemicals</a:t>
                      </a:r>
                    </a:p>
                    <a:p>
                      <a:pPr marL="0" marR="0" algn="ctr">
                        <a:spcBef>
                          <a:spcPts val="0"/>
                        </a:spcBef>
                        <a:spcAft>
                          <a:spcPts val="0"/>
                        </a:spcAft>
                      </a:pPr>
                      <a:r>
                        <a:rPr lang="en-US" sz="2800" b="1" dirty="0" smtClean="0">
                          <a:effectLst/>
                        </a:rPr>
                        <a:t>Neoplasm</a:t>
                      </a:r>
                      <a:endParaRPr lang="en-US" sz="2800" b="1" dirty="0">
                        <a:effectLst/>
                        <a:latin typeface="Calibri"/>
                        <a:ea typeface="Calibri"/>
                        <a:cs typeface="Times New Roman"/>
                      </a:endParaRPr>
                    </a:p>
                  </a:txBody>
                  <a:tcPr marL="68580" marR="68580" marT="0" marB="0" anchor="ctr"/>
                </a:tc>
              </a:tr>
            </a:tbl>
          </a:graphicData>
        </a:graphic>
      </p:graphicFrame>
      <p:sp>
        <p:nvSpPr>
          <p:cNvPr id="3" name="TextBox 2" descr="DIAGNOSIS CODES&#10;"/>
          <p:cNvSpPr txBox="1"/>
          <p:nvPr/>
        </p:nvSpPr>
        <p:spPr>
          <a:xfrm>
            <a:off x="0" y="5981700"/>
            <a:ext cx="12192000" cy="738664"/>
          </a:xfrm>
          <a:prstGeom prst="rect">
            <a:avLst/>
          </a:prstGeom>
          <a:noFill/>
        </p:spPr>
        <p:txBody>
          <a:bodyPr wrap="square" rtlCol="0">
            <a:spAutoFit/>
          </a:bodyPr>
          <a:lstStyle/>
          <a:p>
            <a:pPr algn="ctr"/>
            <a:r>
              <a:rPr lang="en-US" sz="4200" b="1" dirty="0" smtClean="0"/>
              <a:t>DIAGNOSIS CODES</a:t>
            </a:r>
            <a:endParaRPr lang="en-US" sz="4200" b="1" dirty="0"/>
          </a:p>
        </p:txBody>
      </p:sp>
    </p:spTree>
    <p:extLst>
      <p:ext uri="{BB962C8B-B14F-4D97-AF65-F5344CB8AC3E}">
        <p14:creationId xmlns:p14="http://schemas.microsoft.com/office/powerpoint/2010/main" val="34590244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isplay of table to assign character values 4 through 7 representing body part, approach, device, and qualifier in this example."/>
          <p:cNvPicPr>
            <a:picLocks noGrp="1" noChangeAspect="1"/>
          </p:cNvPicPr>
          <p:nvPr isPhoto="1"/>
        </p:nvPicPr>
        <p:blipFill rotWithShape="1">
          <a:blip r:embed="rId3">
            <a:extLst>
              <a:ext uri="{28A0092B-C50C-407E-A947-70E740481C1C}">
                <a14:useLocalDpi xmlns:a14="http://schemas.microsoft.com/office/drawing/2010/main" val="0"/>
              </a:ext>
            </a:extLst>
          </a:blip>
          <a:srcRect t="6401" r="7072" b="19437"/>
          <a:stretch/>
        </p:blipFill>
        <p:spPr bwMode="auto">
          <a:xfrm>
            <a:off x="19051" y="96240"/>
            <a:ext cx="12080488" cy="6761760"/>
          </a:xfrm>
          <a:prstGeom prst="rect">
            <a:avLst/>
          </a:prstGeom>
          <a:noFill/>
          <a:ln>
            <a:noFill/>
          </a:ln>
          <a:extLst/>
        </p:spPr>
      </p:pic>
      <p:sp>
        <p:nvSpPr>
          <p:cNvPr id="11" name="Rounded Rectangle 10" descr="G ankle Joint, left"/>
          <p:cNvSpPr/>
          <p:nvPr/>
        </p:nvSpPr>
        <p:spPr>
          <a:xfrm>
            <a:off x="76200" y="4610101"/>
            <a:ext cx="1847851" cy="381000"/>
          </a:xfrm>
          <a:prstGeom prst="roundRect">
            <a:avLst>
              <a:gd name="adj" fmla="val 1166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descr="X external"/>
          <p:cNvSpPr/>
          <p:nvPr/>
        </p:nvSpPr>
        <p:spPr>
          <a:xfrm>
            <a:off x="3886200" y="5334000"/>
            <a:ext cx="1847851" cy="381000"/>
          </a:xfrm>
          <a:prstGeom prst="roundRect">
            <a:avLst>
              <a:gd name="adj" fmla="val 1166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descr="Z no device"/>
          <p:cNvSpPr/>
          <p:nvPr/>
        </p:nvSpPr>
        <p:spPr>
          <a:xfrm>
            <a:off x="7068944" y="5181600"/>
            <a:ext cx="1847851" cy="381000"/>
          </a:xfrm>
          <a:prstGeom prst="roundRect">
            <a:avLst>
              <a:gd name="adj" fmla="val 1166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descr="Z no qualifier"/>
          <p:cNvSpPr/>
          <p:nvPr/>
        </p:nvSpPr>
        <p:spPr>
          <a:xfrm>
            <a:off x="9925049" y="4953000"/>
            <a:ext cx="1847851" cy="381000"/>
          </a:xfrm>
          <a:prstGeom prst="roundRect">
            <a:avLst>
              <a:gd name="adj" fmla="val 1166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0SSGXZZ&#10;"/>
          <p:cNvSpPr txBox="1"/>
          <p:nvPr/>
        </p:nvSpPr>
        <p:spPr>
          <a:xfrm>
            <a:off x="6477000" y="2949715"/>
            <a:ext cx="4608707" cy="1415772"/>
          </a:xfrm>
          <a:prstGeom prst="rect">
            <a:avLst/>
          </a:prstGeom>
          <a:solidFill>
            <a:schemeClr val="bg1"/>
          </a:solidFill>
          <a:ln w="76200">
            <a:solidFill>
              <a:schemeClr val="tx1"/>
            </a:solidFill>
          </a:ln>
        </p:spPr>
        <p:txBody>
          <a:bodyPr wrap="square" rtlCol="0">
            <a:spAutoFit/>
          </a:bodyPr>
          <a:lstStyle/>
          <a:p>
            <a:pPr algn="ctr"/>
            <a:r>
              <a:rPr lang="en-US" sz="8600" b="1" dirty="0" smtClean="0"/>
              <a:t>0SSGXZZ</a:t>
            </a:r>
            <a:endParaRPr lang="en-US" sz="8600" b="1" dirty="0"/>
          </a:p>
        </p:txBody>
      </p:sp>
      <p:sp>
        <p:nvSpPr>
          <p:cNvPr id="17" name="Rounded Rectangle 16" descr="0&#10;S&#10;S"/>
          <p:cNvSpPr/>
          <p:nvPr/>
        </p:nvSpPr>
        <p:spPr>
          <a:xfrm>
            <a:off x="1943101" y="1009650"/>
            <a:ext cx="361951" cy="838200"/>
          </a:xfrm>
          <a:prstGeom prst="roundRect">
            <a:avLst>
              <a:gd name="adj" fmla="val 1166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8400" y="228600"/>
            <a:ext cx="8229600" cy="1143000"/>
          </a:xfrm>
        </p:spPr>
        <p:txBody>
          <a:bodyPr/>
          <a:lstStyle/>
          <a:p>
            <a:r>
              <a:rPr lang="en-US" dirty="0" smtClean="0"/>
              <a:t>Poll Question</a:t>
            </a:r>
            <a:endParaRPr lang="en-US" dirty="0"/>
          </a:p>
        </p:txBody>
      </p:sp>
      <p:pic>
        <p:nvPicPr>
          <p:cNvPr id="6" name="Picture 3" title="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533400" y="1543051"/>
            <a:ext cx="9677400" cy="4190513"/>
          </a:xfrm>
        </p:spPr>
        <p:txBody>
          <a:bodyPr>
            <a:normAutofit/>
          </a:bodyPr>
          <a:lstStyle/>
          <a:p>
            <a:pPr marL="0" indent="0">
              <a:buNone/>
            </a:pPr>
            <a:r>
              <a:rPr lang="en-US" sz="4000" dirty="0"/>
              <a:t>Select the correct coding system for the following code:  </a:t>
            </a:r>
            <a:r>
              <a:rPr lang="en-US" sz="4000" dirty="0" smtClean="0"/>
              <a:t>0DTF0ZZ</a:t>
            </a:r>
            <a:endParaRPr lang="en-US" sz="4000" dirty="0"/>
          </a:p>
          <a:p>
            <a:pPr marL="1314450" lvl="2" indent="-514350">
              <a:buFont typeface="+mj-lt"/>
              <a:buAutoNum type="alphaUcPeriod"/>
            </a:pPr>
            <a:r>
              <a:rPr lang="en-US" sz="3600" dirty="0"/>
              <a:t>ICD-9-CM</a:t>
            </a:r>
          </a:p>
          <a:p>
            <a:pPr marL="1314450" lvl="2" indent="-514350">
              <a:buFont typeface="+mj-lt"/>
              <a:buAutoNum type="alphaUcPeriod"/>
            </a:pPr>
            <a:r>
              <a:rPr lang="en-US" sz="3600" dirty="0"/>
              <a:t>ICD-10-CM</a:t>
            </a:r>
          </a:p>
          <a:p>
            <a:pPr marL="1314450" lvl="2" indent="-514350">
              <a:buFont typeface="+mj-lt"/>
              <a:buAutoNum type="alphaUcPeriod"/>
            </a:pPr>
            <a:r>
              <a:rPr lang="en-US" sz="3600" dirty="0"/>
              <a:t>ICD-10-PCS </a:t>
            </a:r>
          </a:p>
        </p:txBody>
      </p:sp>
    </p:spTree>
    <p:extLst>
      <p:ext uri="{BB962C8B-B14F-4D97-AF65-F5344CB8AC3E}">
        <p14:creationId xmlns:p14="http://schemas.microsoft.com/office/powerpoint/2010/main" val="28759022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vaww.vhahim.va.gov/index.php?option=com_content&amp;view=article&amp;id=44&amp;Itemid=583&#10;&#10;Under the Education and Training page on the HIM website, you will find plenty of information on ICD-10, specifically under Coding.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32" t="11926" r="25000" b="49607"/>
          <a:stretch/>
        </p:blipFill>
        <p:spPr bwMode="auto">
          <a:xfrm>
            <a:off x="-94106" y="19050"/>
            <a:ext cx="12248006" cy="5160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oding Council in-depth Coding Roundtables links to minutes"/>
          <p:cNvPicPr>
            <a:picLocks noChangeAspect="1" noChangeArrowheads="1"/>
          </p:cNvPicPr>
          <p:nvPr/>
        </p:nvPicPr>
        <p:blipFill rotWithShape="1">
          <a:blip r:embed="rId4">
            <a:extLst>
              <a:ext uri="{28A0092B-C50C-407E-A947-70E740481C1C}">
                <a14:useLocalDpi xmlns:a14="http://schemas.microsoft.com/office/drawing/2010/main" val="0"/>
              </a:ext>
            </a:extLst>
          </a:blip>
          <a:srcRect l="7346" t="36222" r="39154" b="36806"/>
          <a:stretch/>
        </p:blipFill>
        <p:spPr bwMode="auto">
          <a:xfrm>
            <a:off x="152400" y="3815482"/>
            <a:ext cx="9794466" cy="2728915"/>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le 9" descr="Elsevier Online Coding Training, formerly known as EduCode"/>
          <p:cNvSpPr/>
          <p:nvPr/>
        </p:nvSpPr>
        <p:spPr>
          <a:xfrm>
            <a:off x="304800" y="5934797"/>
            <a:ext cx="5486400" cy="6096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descr="&quot;&quot;"/>
          <p:cNvSpPr/>
          <p:nvPr/>
        </p:nvSpPr>
        <p:spPr>
          <a:xfrm>
            <a:off x="133350" y="2505675"/>
            <a:ext cx="9908772" cy="1309807"/>
          </a:xfrm>
          <a:prstGeom prst="triangle">
            <a:avLst>
              <a:gd name="adj" fmla="val 88895"/>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85618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M Web Coder Training login window"/>
          <p:cNvPicPr>
            <a:picLocks noChangeAspect="1" noChangeArrowheads="1"/>
          </p:cNvPicPr>
          <p:nvPr/>
        </p:nvPicPr>
        <p:blipFill rotWithShape="1">
          <a:blip r:embed="rId3">
            <a:extLst>
              <a:ext uri="{28A0092B-C50C-407E-A947-70E740481C1C}">
                <a14:useLocalDpi xmlns:a14="http://schemas.microsoft.com/office/drawing/2010/main" val="0"/>
              </a:ext>
            </a:extLst>
          </a:blip>
          <a:srcRect l="33297" t="28501" r="33352" b="12628"/>
          <a:stretch/>
        </p:blipFill>
        <p:spPr bwMode="auto">
          <a:xfrm>
            <a:off x="63112" y="38100"/>
            <a:ext cx="7175889" cy="689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descr="&quot;&quot;"/>
          <p:cNvSpPr/>
          <p:nvPr/>
        </p:nvSpPr>
        <p:spPr>
          <a:xfrm>
            <a:off x="609600" y="2383915"/>
            <a:ext cx="1371600" cy="1386229"/>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descr="1"/>
          <p:cNvSpPr txBox="1"/>
          <p:nvPr/>
        </p:nvSpPr>
        <p:spPr>
          <a:xfrm>
            <a:off x="838200" y="2454896"/>
            <a:ext cx="990600" cy="1200329"/>
          </a:xfrm>
          <a:prstGeom prst="rect">
            <a:avLst/>
          </a:prstGeom>
          <a:noFill/>
        </p:spPr>
        <p:txBody>
          <a:bodyPr wrap="square" rtlCol="0">
            <a:spAutoFit/>
          </a:bodyPr>
          <a:lstStyle/>
          <a:p>
            <a:pPr algn="ctr"/>
            <a:r>
              <a:rPr lang="en-US" sz="7200" b="1" dirty="0" smtClean="0">
                <a:solidFill>
                  <a:schemeClr val="bg1"/>
                </a:solidFill>
              </a:rPr>
              <a:t>1</a:t>
            </a:r>
            <a:endParaRPr lang="en-US" sz="7200" b="1" dirty="0">
              <a:solidFill>
                <a:schemeClr val="bg1"/>
              </a:solidFill>
            </a:endParaRPr>
          </a:p>
        </p:txBody>
      </p:sp>
      <p:sp>
        <p:nvSpPr>
          <p:cNvPr id="9" name="Isosceles Triangle 8" descr="&quot;&quot;"/>
          <p:cNvSpPr/>
          <p:nvPr/>
        </p:nvSpPr>
        <p:spPr>
          <a:xfrm>
            <a:off x="190501" y="4401456"/>
            <a:ext cx="12001500" cy="570594"/>
          </a:xfrm>
          <a:prstGeom prst="triangle">
            <a:avLst>
              <a:gd name="adj" fmla="val 23126"/>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FIRST TIME USER? Create a user account instructions on web site"/>
          <p:cNvPicPr>
            <a:picLocks noChangeAspect="1" noChangeArrowheads="1"/>
          </p:cNvPicPr>
          <p:nvPr/>
        </p:nvPicPr>
        <p:blipFill rotWithShape="1">
          <a:blip r:embed="rId3">
            <a:extLst>
              <a:ext uri="{28A0092B-C50C-407E-A947-70E740481C1C}">
                <a14:useLocalDpi xmlns:a14="http://schemas.microsoft.com/office/drawing/2010/main" val="0"/>
              </a:ext>
            </a:extLst>
          </a:blip>
          <a:srcRect l="35483" t="62006" r="35831" b="30187"/>
          <a:stretch/>
        </p:blipFill>
        <p:spPr bwMode="auto">
          <a:xfrm>
            <a:off x="190500" y="4972050"/>
            <a:ext cx="11830051" cy="17526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descr="HIM eLearning menu, Self Enrollment selected"/>
          <p:cNvPicPr>
            <a:picLocks noChangeAspect="1" noChangeArrowheads="1"/>
          </p:cNvPicPr>
          <p:nvPr/>
        </p:nvPicPr>
        <p:blipFill rotWithShape="1">
          <a:blip r:embed="rId4">
            <a:extLst>
              <a:ext uri="{28A0092B-C50C-407E-A947-70E740481C1C}">
                <a14:useLocalDpi xmlns:a14="http://schemas.microsoft.com/office/drawing/2010/main" val="0"/>
              </a:ext>
            </a:extLst>
          </a:blip>
          <a:srcRect l="6297" t="13754" r="78372" b="60573"/>
          <a:stretch/>
        </p:blipFill>
        <p:spPr bwMode="auto">
          <a:xfrm>
            <a:off x="7543801" y="366373"/>
            <a:ext cx="4283636" cy="4035085"/>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descr="&quot;&quot;"/>
          <p:cNvSpPr/>
          <p:nvPr/>
        </p:nvSpPr>
        <p:spPr>
          <a:xfrm>
            <a:off x="7099689" y="2383914"/>
            <a:ext cx="1371600" cy="1386229"/>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descr="2"/>
          <p:cNvSpPr txBox="1"/>
          <p:nvPr/>
        </p:nvSpPr>
        <p:spPr>
          <a:xfrm>
            <a:off x="7290189" y="2476863"/>
            <a:ext cx="990600" cy="1200329"/>
          </a:xfrm>
          <a:prstGeom prst="rect">
            <a:avLst/>
          </a:prstGeom>
          <a:noFill/>
        </p:spPr>
        <p:txBody>
          <a:bodyPr wrap="square" rtlCol="0">
            <a:spAutoFit/>
          </a:bodyPr>
          <a:lstStyle/>
          <a:p>
            <a:pPr algn="ctr"/>
            <a:r>
              <a:rPr lang="en-US" sz="7200" b="1" dirty="0" smtClean="0">
                <a:solidFill>
                  <a:schemeClr val="bg1"/>
                </a:solidFill>
              </a:rPr>
              <a:t>2</a:t>
            </a:r>
            <a:endParaRPr lang="en-US" sz="7200" b="1" dirty="0">
              <a:solidFill>
                <a:schemeClr val="bg1"/>
              </a:solidFill>
            </a:endParaRPr>
          </a:p>
        </p:txBody>
      </p:sp>
    </p:spTree>
    <p:extLst>
      <p:ext uri="{BB962C8B-B14F-4D97-AF65-F5344CB8AC3E}">
        <p14:creationId xmlns:p14="http://schemas.microsoft.com/office/powerpoint/2010/main" val="37346163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HIM Self Enrollment page, with a list of available lessons"/>
          <p:cNvPicPr>
            <a:picLocks noChangeAspect="1" noChangeArrowheads="1"/>
          </p:cNvPicPr>
          <p:nvPr/>
        </p:nvPicPr>
        <p:blipFill rotWithShape="1">
          <a:blip r:embed="rId3">
            <a:extLst>
              <a:ext uri="{28A0092B-C50C-407E-A947-70E740481C1C}">
                <a14:useLocalDpi xmlns:a14="http://schemas.microsoft.com/office/drawing/2010/main" val="0"/>
              </a:ext>
            </a:extLst>
          </a:blip>
          <a:srcRect l="1013" t="16234" r="3759" b="6263"/>
          <a:stretch/>
        </p:blipFill>
        <p:spPr bwMode="auto">
          <a:xfrm>
            <a:off x="19051" y="-1"/>
            <a:ext cx="12272445"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a magnifing g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21321">
            <a:off x="1487216" y="114316"/>
            <a:ext cx="9679457" cy="968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descr="&quot;&quot;"/>
          <p:cNvSpPr/>
          <p:nvPr/>
        </p:nvSpPr>
        <p:spPr>
          <a:xfrm>
            <a:off x="6781800" y="1447800"/>
            <a:ext cx="762000" cy="152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2" descr="enlarged view of HIM Self Enrollment page available lessons"/>
          <p:cNvPicPr>
            <a:picLocks noChangeAspect="1" noChangeArrowheads="1"/>
          </p:cNvPicPr>
          <p:nvPr/>
        </p:nvPicPr>
        <p:blipFill rotWithShape="1">
          <a:blip r:embed="rId3">
            <a:extLst>
              <a:ext uri="{28A0092B-C50C-407E-A947-70E740481C1C}">
                <a14:useLocalDpi xmlns:a14="http://schemas.microsoft.com/office/drawing/2010/main" val="0"/>
              </a:ext>
            </a:extLst>
          </a:blip>
          <a:srcRect l="19341" t="52403" r="60555" b="20902"/>
          <a:stretch/>
        </p:blipFill>
        <p:spPr bwMode="auto">
          <a:xfrm>
            <a:off x="1905002" y="1447800"/>
            <a:ext cx="5503607" cy="5410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997228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he HIM Self Enrollment page, with a list of available lessons"/>
          <p:cNvPicPr>
            <a:picLocks noChangeAspect="1" noChangeArrowheads="1"/>
          </p:cNvPicPr>
          <p:nvPr/>
        </p:nvPicPr>
        <p:blipFill rotWithShape="1">
          <a:blip r:embed="rId3">
            <a:extLst>
              <a:ext uri="{28A0092B-C50C-407E-A947-70E740481C1C}">
                <a14:useLocalDpi xmlns:a14="http://schemas.microsoft.com/office/drawing/2010/main" val="0"/>
              </a:ext>
            </a:extLst>
          </a:blip>
          <a:srcRect l="1013" t="16234" r="3759" b="6263"/>
          <a:stretch/>
        </p:blipFill>
        <p:spPr bwMode="auto">
          <a:xfrm>
            <a:off x="19051" y="-1"/>
            <a:ext cx="12272445"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Isosceles Triangle 13" descr="&quot;&quot;"/>
          <p:cNvSpPr/>
          <p:nvPr/>
        </p:nvSpPr>
        <p:spPr>
          <a:xfrm rot="16200000" flipV="1">
            <a:off x="6996340" y="1919065"/>
            <a:ext cx="6809923" cy="2971799"/>
          </a:xfrm>
          <a:prstGeom prst="triangle">
            <a:avLst>
              <a:gd name="adj" fmla="val 13139"/>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Self Enroll online form, after selecting the course that you want to enroll in, select “Add Lessons”.  At that time, it will enroll you in the selected class or classes.  You can then close the smaller windo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92182"/>
            <a:ext cx="5867400" cy="6673634"/>
          </a:xfrm>
          <a:prstGeom prst="rect">
            <a:avLst/>
          </a:prstGeom>
          <a:ln w="76200">
            <a:solidFill>
              <a:schemeClr val="tx1"/>
            </a:solidFill>
          </a:ln>
        </p:spPr>
      </p:pic>
    </p:spTree>
    <p:extLst>
      <p:ext uri="{BB962C8B-B14F-4D97-AF65-F5344CB8AC3E}">
        <p14:creationId xmlns:p14="http://schemas.microsoft.com/office/powerpoint/2010/main" val="32022909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o see what you have been assigned, click on the “Assigned Items” tab and select “All Assignments” from the dropdown box.  The screen will update and a list of assigned classes will appear.  &#10;"/>
          <p:cNvPicPr>
            <a:picLocks noChangeAspect="1" noChangeArrowheads="1"/>
          </p:cNvPicPr>
          <p:nvPr/>
        </p:nvPicPr>
        <p:blipFill rotWithShape="1">
          <a:blip r:embed="rId3">
            <a:extLst>
              <a:ext uri="{28A0092B-C50C-407E-A947-70E740481C1C}">
                <a14:useLocalDpi xmlns:a14="http://schemas.microsoft.com/office/drawing/2010/main" val="0"/>
              </a:ext>
            </a:extLst>
          </a:blip>
          <a:srcRect t="14445" b="10555"/>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descr="Assigned Items tab"/>
          <p:cNvSpPr/>
          <p:nvPr/>
        </p:nvSpPr>
        <p:spPr>
          <a:xfrm>
            <a:off x="419100" y="704850"/>
            <a:ext cx="1295400" cy="5334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12" name="Rounded Rectangle 11" descr="All Assignments in the dropdown box"/>
          <p:cNvSpPr/>
          <p:nvPr/>
        </p:nvSpPr>
        <p:spPr>
          <a:xfrm>
            <a:off x="533400" y="2133600"/>
            <a:ext cx="4419600" cy="6858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13" name="Rounded Rectangle 12" descr="a list of assigned classes "/>
          <p:cNvSpPr/>
          <p:nvPr/>
        </p:nvSpPr>
        <p:spPr>
          <a:xfrm>
            <a:off x="476251" y="3790950"/>
            <a:ext cx="5181600" cy="29337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2" name="TextBox 1" descr="Assigned Items tab&#10;Available Filters drop-down&#10; “All Assignments” option&#10;"/>
          <p:cNvSpPr txBox="1"/>
          <p:nvPr/>
        </p:nvSpPr>
        <p:spPr>
          <a:xfrm>
            <a:off x="5181600" y="396688"/>
            <a:ext cx="6781800" cy="1938992"/>
          </a:xfrm>
          <a:prstGeom prst="rect">
            <a:avLst/>
          </a:prstGeom>
          <a:solidFill>
            <a:schemeClr val="bg1"/>
          </a:solidFill>
          <a:ln>
            <a:solidFill>
              <a:srgbClr val="C00000"/>
            </a:solidFill>
          </a:ln>
        </p:spPr>
        <p:txBody>
          <a:bodyPr wrap="square" rtlCol="0">
            <a:spAutoFit/>
          </a:bodyPr>
          <a:lstStyle/>
          <a:p>
            <a:pPr marL="285750" indent="-285750">
              <a:buFont typeface="Wingdings" panose="05000000000000000000" pitchFamily="2" charset="2"/>
              <a:buChar char="Ø"/>
            </a:pPr>
            <a:r>
              <a:rPr lang="en-US" sz="4000" b="1" dirty="0" smtClean="0">
                <a:solidFill>
                  <a:srgbClr val="C00000"/>
                </a:solidFill>
              </a:rPr>
              <a:t>Assigned Items </a:t>
            </a:r>
            <a:r>
              <a:rPr lang="en-US" sz="4000" dirty="0" smtClean="0"/>
              <a:t>tab</a:t>
            </a:r>
          </a:p>
          <a:p>
            <a:pPr marL="285750" indent="-285750">
              <a:buFont typeface="Wingdings" panose="05000000000000000000" pitchFamily="2" charset="2"/>
              <a:buChar char="Ø"/>
            </a:pPr>
            <a:r>
              <a:rPr lang="en-US" sz="4000" b="1" dirty="0" smtClean="0">
                <a:solidFill>
                  <a:srgbClr val="C00000"/>
                </a:solidFill>
              </a:rPr>
              <a:t>Available Filters </a:t>
            </a:r>
            <a:r>
              <a:rPr lang="en-US" sz="4000" dirty="0" smtClean="0"/>
              <a:t>drop-down</a:t>
            </a:r>
          </a:p>
          <a:p>
            <a:pPr marL="742950" lvl="1" indent="-285750">
              <a:buFont typeface="Wingdings" panose="05000000000000000000" pitchFamily="2" charset="2"/>
              <a:buChar char="Ø"/>
            </a:pPr>
            <a:r>
              <a:rPr lang="en-US" sz="4000" b="1" dirty="0" smtClean="0">
                <a:solidFill>
                  <a:srgbClr val="C00000"/>
                </a:solidFill>
              </a:rPr>
              <a:t> “All Assignments” </a:t>
            </a:r>
            <a:r>
              <a:rPr lang="en-US" sz="4000" dirty="0" smtClean="0"/>
              <a:t>option</a:t>
            </a:r>
            <a:endParaRPr lang="en-US" sz="4000" b="1" dirty="0">
              <a:solidFill>
                <a:srgbClr val="C00000"/>
              </a:solidFill>
            </a:endParaRPr>
          </a:p>
        </p:txBody>
      </p:sp>
    </p:spTree>
    <p:extLst>
      <p:ext uri="{BB962C8B-B14F-4D97-AF65-F5344CB8AC3E}">
        <p14:creationId xmlns:p14="http://schemas.microsoft.com/office/powerpoint/2010/main" val="38176720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title="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7" name="Content Placeholder 4"/>
          <p:cNvSpPr>
            <a:spLocks noGrp="1"/>
          </p:cNvSpPr>
          <p:nvPr>
            <p:ph idx="1"/>
          </p:nvPr>
        </p:nvSpPr>
        <p:spPr>
          <a:xfrm>
            <a:off x="533401" y="1543050"/>
            <a:ext cx="4991100" cy="5086350"/>
          </a:xfrm>
        </p:spPr>
        <p:txBody>
          <a:bodyPr>
            <a:normAutofit/>
          </a:bodyPr>
          <a:lstStyle/>
          <a:p>
            <a:pPr marL="0" indent="0">
              <a:buNone/>
            </a:pPr>
            <a:r>
              <a:rPr lang="en-US" sz="4000" dirty="0"/>
              <a:t>Select the correct coding system for the following code:  </a:t>
            </a:r>
            <a:r>
              <a:rPr lang="en-US" sz="4000" dirty="0" smtClean="0"/>
              <a:t>0DTF0ZZ</a:t>
            </a:r>
            <a:endParaRPr lang="en-US" sz="4000" dirty="0"/>
          </a:p>
          <a:p>
            <a:pPr marL="1314450" lvl="2" indent="-514350">
              <a:buFont typeface="+mj-lt"/>
              <a:buAutoNum type="alphaUcPeriod"/>
            </a:pPr>
            <a:r>
              <a:rPr lang="en-US" sz="3600" dirty="0"/>
              <a:t>ICD-9-CM</a:t>
            </a:r>
          </a:p>
          <a:p>
            <a:pPr marL="1314450" lvl="2" indent="-514350">
              <a:buFont typeface="+mj-lt"/>
              <a:buAutoNum type="alphaUcPeriod"/>
            </a:pPr>
            <a:r>
              <a:rPr lang="en-US" sz="3600" dirty="0"/>
              <a:t>ICD-10-CM</a:t>
            </a:r>
          </a:p>
          <a:p>
            <a:pPr marL="1314450" lvl="2" indent="-514350">
              <a:buFont typeface="+mj-lt"/>
              <a:buAutoNum type="alphaUcPeriod"/>
            </a:pPr>
            <a:r>
              <a:rPr lang="en-US" sz="3600" dirty="0"/>
              <a:t>ICD-10-PCS </a:t>
            </a:r>
          </a:p>
        </p:txBody>
      </p:sp>
    </p:spTree>
    <p:extLst>
      <p:ext uri="{BB962C8B-B14F-4D97-AF65-F5344CB8AC3E}">
        <p14:creationId xmlns:p14="http://schemas.microsoft.com/office/powerpoint/2010/main" val="33315929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title="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24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7" name="Content Placeholder 4"/>
          <p:cNvSpPr>
            <a:spLocks noGrp="1"/>
          </p:cNvSpPr>
          <p:nvPr>
            <p:ph idx="1"/>
          </p:nvPr>
        </p:nvSpPr>
        <p:spPr>
          <a:xfrm>
            <a:off x="533401" y="1543050"/>
            <a:ext cx="4991100" cy="5086350"/>
          </a:xfrm>
        </p:spPr>
        <p:txBody>
          <a:bodyPr>
            <a:normAutofit/>
          </a:bodyPr>
          <a:lstStyle/>
          <a:p>
            <a:pPr marL="0" indent="0">
              <a:buNone/>
            </a:pPr>
            <a:r>
              <a:rPr lang="en-US" sz="4000" dirty="0"/>
              <a:t>Select the correct coding system for the following code:  </a:t>
            </a:r>
            <a:r>
              <a:rPr lang="en-US" sz="4000" dirty="0" smtClean="0"/>
              <a:t>0DTF0ZZ</a:t>
            </a:r>
            <a:endParaRPr lang="en-US" sz="4000" dirty="0"/>
          </a:p>
          <a:p>
            <a:pPr marL="1314450" lvl="2" indent="-514350">
              <a:buFont typeface="+mj-lt"/>
              <a:buAutoNum type="alphaUcPeriod"/>
            </a:pPr>
            <a:r>
              <a:rPr lang="en-US" sz="3600" dirty="0"/>
              <a:t>ICD-9-CM</a:t>
            </a:r>
          </a:p>
          <a:p>
            <a:pPr marL="1314450" lvl="2" indent="-514350">
              <a:buFont typeface="+mj-lt"/>
              <a:buAutoNum type="alphaUcPeriod"/>
            </a:pPr>
            <a:r>
              <a:rPr lang="en-US" sz="3600" dirty="0"/>
              <a:t>ICD-10-CM</a:t>
            </a:r>
          </a:p>
          <a:p>
            <a:pPr marL="1314450" lvl="2" indent="-514350">
              <a:buFont typeface="+mj-lt"/>
              <a:buAutoNum type="alphaUcPeriod"/>
            </a:pPr>
            <a:r>
              <a:rPr lang="en-US" sz="3600" dirty="0"/>
              <a:t>ICD-10-PCS </a:t>
            </a:r>
          </a:p>
        </p:txBody>
      </p:sp>
      <p:sp>
        <p:nvSpPr>
          <p:cNvPr id="3" name="Rectangle 2" descr="&quot; &quot;"/>
          <p:cNvSpPr/>
          <p:nvPr/>
        </p:nvSpPr>
        <p:spPr>
          <a:xfrm>
            <a:off x="1981200" y="1414793"/>
            <a:ext cx="8153400" cy="584775"/>
          </a:xfrm>
          <a:prstGeom prst="rect">
            <a:avLst/>
          </a:prstGeom>
        </p:spPr>
        <p:txBody>
          <a:bodyPr wrap="square">
            <a:spAutoFit/>
          </a:bodyPr>
          <a:lstStyle/>
          <a:p>
            <a:endParaRPr lang="en-US" sz="3200" dirty="0"/>
          </a:p>
        </p:txBody>
      </p:sp>
    </p:spTree>
    <p:extLst>
      <p:ext uri="{BB962C8B-B14F-4D97-AF65-F5344CB8AC3E}">
        <p14:creationId xmlns:p14="http://schemas.microsoft.com/office/powerpoint/2010/main" val="1769699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he HIM Self Enrollment page, with a list of available lessons"/>
          <p:cNvPicPr>
            <a:picLocks noChangeAspect="1" noChangeArrowheads="1"/>
          </p:cNvPicPr>
          <p:nvPr/>
        </p:nvPicPr>
        <p:blipFill rotWithShape="1">
          <a:blip r:embed="rId3">
            <a:extLst>
              <a:ext uri="{28A0092B-C50C-407E-A947-70E740481C1C}">
                <a14:useLocalDpi xmlns:a14="http://schemas.microsoft.com/office/drawing/2010/main" val="0"/>
              </a:ext>
            </a:extLst>
          </a:blip>
          <a:srcRect t="14445" b="10555"/>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descr="&quot;&quot;"/>
          <p:cNvSpPr>
            <a:spLocks noGrp="1"/>
          </p:cNvSpPr>
          <p:nvPr>
            <p:ph type="sldNum" sz="quarter" idx="12"/>
          </p:nvPr>
        </p:nvSpPr>
        <p:spPr/>
        <p:txBody>
          <a:bodyPr/>
          <a:lstStyle/>
          <a:p>
            <a:pPr>
              <a:defRPr/>
            </a:pPr>
            <a:fld id="{68B72C29-2C38-4165-B526-ED2FD0D50E10}" type="slidenum">
              <a:rPr lang="en-US" smtClean="0"/>
              <a:pPr>
                <a:defRPr/>
              </a:pPr>
              <a:t>69</a:t>
            </a:fld>
            <a:endParaRPr lang="en-US" dirty="0"/>
          </a:p>
        </p:txBody>
      </p:sp>
      <p:sp>
        <p:nvSpPr>
          <p:cNvPr id="5" name="Left Arrow 4" descr="&quot;&quot;"/>
          <p:cNvSpPr/>
          <p:nvPr/>
        </p:nvSpPr>
        <p:spPr>
          <a:xfrm>
            <a:off x="6579327" y="2019300"/>
            <a:ext cx="914400" cy="3048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Isosceles Triangle 8" descr="&quot;&quot;"/>
          <p:cNvSpPr/>
          <p:nvPr/>
        </p:nvSpPr>
        <p:spPr>
          <a:xfrm rot="16200000">
            <a:off x="-755412" y="2556091"/>
            <a:ext cx="6809923" cy="1793895"/>
          </a:xfrm>
          <a:prstGeom prst="triangle">
            <a:avLst>
              <a:gd name="adj" fmla="val 24329"/>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ICD-10 Orientation Class web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98308"/>
            <a:ext cx="8431056" cy="6661384"/>
          </a:xfrm>
          <a:prstGeom prst="rect">
            <a:avLst/>
          </a:prstGeom>
          <a:ln w="76200">
            <a:solidFill>
              <a:srgbClr val="C00000"/>
            </a:solidFill>
          </a:ln>
        </p:spPr>
      </p:pic>
      <p:pic>
        <p:nvPicPr>
          <p:cNvPr id="10" name="Picture 9" descr="&quot;&quot;"/>
          <p:cNvPicPr>
            <a:picLocks noChangeAspect="1"/>
          </p:cNvPicPr>
          <p:nvPr/>
        </p:nvPicPr>
        <p:blipFill rotWithShape="1">
          <a:blip r:embed="rId4">
            <a:extLst>
              <a:ext uri="{28A0092B-C50C-407E-A947-70E740481C1C}">
                <a14:useLocalDpi xmlns:a14="http://schemas.microsoft.com/office/drawing/2010/main" val="0"/>
              </a:ext>
            </a:extLst>
          </a:blip>
          <a:srcRect l="2046" t="64872" r="49387" b="6531"/>
          <a:stretch/>
        </p:blipFill>
        <p:spPr>
          <a:xfrm>
            <a:off x="7848601" y="4353043"/>
            <a:ext cx="4094732" cy="1905000"/>
          </a:xfrm>
          <a:prstGeom prst="rect">
            <a:avLst/>
          </a:prstGeom>
          <a:ln w="76200">
            <a:noFill/>
          </a:ln>
        </p:spPr>
      </p:pic>
      <p:pic>
        <p:nvPicPr>
          <p:cNvPr id="11" name="Picture 10" descr="&quot;&quot;"/>
          <p:cNvPicPr>
            <a:picLocks noChangeAspect="1"/>
          </p:cNvPicPr>
          <p:nvPr/>
        </p:nvPicPr>
        <p:blipFill rotWithShape="1">
          <a:blip r:embed="rId4">
            <a:extLst>
              <a:ext uri="{28A0092B-C50C-407E-A947-70E740481C1C}">
                <a14:useLocalDpi xmlns:a14="http://schemas.microsoft.com/office/drawing/2010/main" val="0"/>
              </a:ext>
            </a:extLst>
          </a:blip>
          <a:srcRect l="6328" t="38561" r="71981" b="43136"/>
          <a:stretch/>
        </p:blipFill>
        <p:spPr>
          <a:xfrm>
            <a:off x="7924292" y="2171701"/>
            <a:ext cx="4053945" cy="2184739"/>
          </a:xfrm>
          <a:prstGeom prst="rect">
            <a:avLst/>
          </a:prstGeom>
          <a:ln w="76200">
            <a:noFill/>
          </a:ln>
        </p:spPr>
      </p:pic>
    </p:spTree>
    <p:extLst>
      <p:ext uri="{BB962C8B-B14F-4D97-AF65-F5344CB8AC3E}">
        <p14:creationId xmlns:p14="http://schemas.microsoft.com/office/powerpoint/2010/main" val="1659230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A comparison of ICD-9 procedure codes to the ICD-10-Procedure Code System.  One thing to keep in mind, is that like the ICD-9 procedure codes, the ICD-10-PCS codes are only for inpatient coding.  So, these codes will primarily be used by coders, Fee Basis clerks, and CPAC billers.  The ICD-10 procedure codes are made up of 7 characters using both alpha and numeric characters.  While ICD-9-CM procedure codes are made up of digits and use a decimal after the second digit, ICD-10-PCS is made up of both alpha and numeric digits and does not use decimals.  In addition, the letters “O” and “I” are not used in ICD-10-PCS to avoid confusion with the numbers zero and one.  Because of the complexity of coding ICD-10 PCS codes, once sufficiently trained, a coding specialist can use the code tables to &quot;build a code&quot; from the 7 characters based on certain documented features of the procedure performed, including the root operation, which is the objective of the procedure and the surgical approach.  &#10;"/>
          <p:cNvGraphicFramePr>
            <a:graphicFrameLocks noGrp="1"/>
          </p:cNvGraphicFramePr>
          <p:nvPr>
            <p:extLst>
              <p:ext uri="{D42A27DB-BD31-4B8C-83A1-F6EECF244321}">
                <p14:modId xmlns:p14="http://schemas.microsoft.com/office/powerpoint/2010/main" val="1644027465"/>
              </p:ext>
            </p:extLst>
          </p:nvPr>
        </p:nvGraphicFramePr>
        <p:xfrm>
          <a:off x="0" y="0"/>
          <a:ext cx="12192000" cy="5791200"/>
        </p:xfrm>
        <a:graphic>
          <a:graphicData uri="http://schemas.openxmlformats.org/drawingml/2006/table">
            <a:tbl>
              <a:tblPr firstRow="1" firstCol="1" bandRow="1">
                <a:tableStyleId>{775DCB02-9BB8-47FD-8907-85C794F793BA}</a:tableStyleId>
              </a:tblPr>
              <a:tblGrid>
                <a:gridCol w="6096000"/>
                <a:gridCol w="6096000"/>
              </a:tblGrid>
              <a:tr h="1447800">
                <a:tc>
                  <a:txBody>
                    <a:bodyPr/>
                    <a:lstStyle/>
                    <a:p>
                      <a:pPr marL="0" marR="0" algn="ctr">
                        <a:spcBef>
                          <a:spcPts val="0"/>
                        </a:spcBef>
                        <a:spcAft>
                          <a:spcPts val="0"/>
                        </a:spcAft>
                      </a:pPr>
                      <a:r>
                        <a:rPr lang="en-US" sz="3600" dirty="0" smtClean="0">
                          <a:effectLst/>
                        </a:rPr>
                        <a:t>ICD-9</a:t>
                      </a:r>
                      <a:r>
                        <a:rPr lang="en-US" sz="3600" baseline="0" dirty="0" smtClean="0">
                          <a:effectLst/>
                        </a:rPr>
                        <a:t> Procedures</a:t>
                      </a:r>
                      <a:endParaRPr lang="en-US" sz="3600" b="1" dirty="0">
                        <a:solidFill>
                          <a:srgbClr val="00B0F0"/>
                        </a:solidFill>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3600" dirty="0" smtClean="0">
                          <a:effectLst/>
                        </a:rPr>
                        <a:t>ICD-10-PCS</a:t>
                      </a:r>
                      <a:endParaRPr lang="en-US" sz="3600" b="1" dirty="0">
                        <a:solidFill>
                          <a:srgbClr val="00B0F0"/>
                        </a:solidFill>
                        <a:effectLst/>
                        <a:latin typeface="Calibri"/>
                        <a:ea typeface="Calibri"/>
                        <a:cs typeface="Times New Roman"/>
                      </a:endParaRPr>
                    </a:p>
                  </a:txBody>
                  <a:tcPr marL="68580" marR="68580" marT="0" marB="0" anchor="ctr"/>
                </a:tc>
              </a:tr>
              <a:tr h="1447800">
                <a:tc>
                  <a:txBody>
                    <a:bodyPr/>
                    <a:lstStyle/>
                    <a:p>
                      <a:pPr marL="0" marR="0" algn="ctr">
                        <a:spcBef>
                          <a:spcPts val="0"/>
                        </a:spcBef>
                        <a:spcAft>
                          <a:spcPts val="0"/>
                        </a:spcAft>
                      </a:pPr>
                      <a:r>
                        <a:rPr lang="en-US" sz="3000" dirty="0">
                          <a:effectLst/>
                        </a:rPr>
                        <a:t>All digits are numeric</a:t>
                      </a:r>
                      <a:endParaRPr lang="en-US" sz="30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3000" b="1" dirty="0">
                          <a:effectLst/>
                        </a:rPr>
                        <a:t>Alpha &amp; Numeric</a:t>
                      </a:r>
                      <a:endParaRPr lang="en-US" sz="3000" b="1" dirty="0">
                        <a:effectLst/>
                        <a:latin typeface="Calibri"/>
                        <a:ea typeface="Calibri"/>
                        <a:cs typeface="Times New Roman"/>
                      </a:endParaRPr>
                    </a:p>
                  </a:txBody>
                  <a:tcPr marL="68580" marR="68580" marT="0" marB="0" anchor="ctr"/>
                </a:tc>
              </a:tr>
              <a:tr h="1447800">
                <a:tc>
                  <a:txBody>
                    <a:bodyPr/>
                    <a:lstStyle/>
                    <a:p>
                      <a:pPr marL="0" marR="0" algn="ctr">
                        <a:spcBef>
                          <a:spcPts val="0"/>
                        </a:spcBef>
                        <a:spcAft>
                          <a:spcPts val="0"/>
                        </a:spcAft>
                      </a:pPr>
                      <a:r>
                        <a:rPr lang="en-US" sz="3000" dirty="0">
                          <a:effectLst/>
                        </a:rPr>
                        <a:t>3 – 5 Digits</a:t>
                      </a:r>
                      <a:endParaRPr lang="en-US" sz="30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3000" b="1" dirty="0">
                          <a:effectLst/>
                        </a:rPr>
                        <a:t>7 Characters</a:t>
                      </a:r>
                      <a:endParaRPr lang="en-US" sz="3000" b="1" dirty="0">
                        <a:effectLst/>
                        <a:latin typeface="Calibri"/>
                        <a:ea typeface="Calibri"/>
                        <a:cs typeface="Times New Roman"/>
                      </a:endParaRPr>
                    </a:p>
                  </a:txBody>
                  <a:tcPr marL="68580" marR="68580" marT="0" marB="0" anchor="ctr"/>
                </a:tc>
              </a:tr>
              <a:tr h="1447800">
                <a:tc>
                  <a:txBody>
                    <a:bodyPr/>
                    <a:lstStyle/>
                    <a:p>
                      <a:pPr marL="0" marR="0" algn="ctr">
                        <a:spcBef>
                          <a:spcPts val="0"/>
                        </a:spcBef>
                        <a:spcAft>
                          <a:spcPts val="0"/>
                        </a:spcAft>
                      </a:pPr>
                      <a:r>
                        <a:rPr lang="en-US" sz="3000" dirty="0">
                          <a:effectLst/>
                        </a:rPr>
                        <a:t>Decimal is after 2</a:t>
                      </a:r>
                      <a:r>
                        <a:rPr lang="en-US" sz="3000" baseline="30000" dirty="0">
                          <a:effectLst/>
                        </a:rPr>
                        <a:t>nd</a:t>
                      </a:r>
                      <a:r>
                        <a:rPr lang="en-US" sz="3000" dirty="0">
                          <a:effectLst/>
                        </a:rPr>
                        <a:t> digit</a:t>
                      </a:r>
                      <a:endParaRPr lang="en-US" sz="30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3000" b="1" dirty="0">
                          <a:effectLst/>
                        </a:rPr>
                        <a:t>No Letters “O” &amp; “I”</a:t>
                      </a:r>
                      <a:endParaRPr lang="en-US" sz="3000" b="1" dirty="0">
                        <a:effectLst/>
                        <a:latin typeface="Calibri"/>
                        <a:ea typeface="Calibri"/>
                        <a:cs typeface="Times New Roman"/>
                      </a:endParaRPr>
                    </a:p>
                  </a:txBody>
                  <a:tcPr marL="68580" marR="68580" marT="0" marB="0" anchor="ctr"/>
                </a:tc>
              </a:tr>
            </a:tbl>
          </a:graphicData>
        </a:graphic>
      </p:graphicFrame>
      <p:sp>
        <p:nvSpPr>
          <p:cNvPr id="6" name="TextBox 5" descr="PROCEDURE CODES&#10;"/>
          <p:cNvSpPr txBox="1"/>
          <p:nvPr/>
        </p:nvSpPr>
        <p:spPr>
          <a:xfrm>
            <a:off x="0" y="5981700"/>
            <a:ext cx="12192000" cy="738664"/>
          </a:xfrm>
          <a:prstGeom prst="rect">
            <a:avLst/>
          </a:prstGeom>
          <a:noFill/>
        </p:spPr>
        <p:txBody>
          <a:bodyPr wrap="square" rtlCol="0">
            <a:spAutoFit/>
          </a:bodyPr>
          <a:lstStyle/>
          <a:p>
            <a:pPr algn="ctr"/>
            <a:r>
              <a:rPr lang="en-US" sz="4200" b="1" dirty="0" smtClean="0"/>
              <a:t>PROCEDURE CODES</a:t>
            </a:r>
            <a:endParaRPr lang="en-US" sz="4200" b="1" dirty="0"/>
          </a:p>
        </p:txBody>
      </p:sp>
    </p:spTree>
    <p:extLst>
      <p:ext uri="{BB962C8B-B14F-4D97-AF65-F5344CB8AC3E}">
        <p14:creationId xmlns:p14="http://schemas.microsoft.com/office/powerpoint/2010/main" val="38108120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he HIM Self Enrollment page, with a list of available lessons"/>
          <p:cNvPicPr>
            <a:picLocks noChangeAspect="1" noChangeArrowheads="1"/>
          </p:cNvPicPr>
          <p:nvPr/>
        </p:nvPicPr>
        <p:blipFill rotWithShape="1">
          <a:blip r:embed="rId3">
            <a:extLst>
              <a:ext uri="{28A0092B-C50C-407E-A947-70E740481C1C}">
                <a14:useLocalDpi xmlns:a14="http://schemas.microsoft.com/office/drawing/2010/main" val="0"/>
              </a:ext>
            </a:extLst>
          </a:blip>
          <a:srcRect t="14445" b="10555"/>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descr="&quot;&quot;"/>
          <p:cNvSpPr>
            <a:spLocks noGrp="1"/>
          </p:cNvSpPr>
          <p:nvPr>
            <p:ph type="sldNum" sz="quarter" idx="12"/>
          </p:nvPr>
        </p:nvSpPr>
        <p:spPr/>
        <p:txBody>
          <a:bodyPr/>
          <a:lstStyle/>
          <a:p>
            <a:pPr>
              <a:defRPr/>
            </a:pPr>
            <a:fld id="{68B72C29-2C38-4165-B526-ED2FD0D50E10}" type="slidenum">
              <a:rPr lang="en-US" smtClean="0"/>
              <a:pPr>
                <a:defRPr/>
              </a:pPr>
              <a:t>70</a:t>
            </a:fld>
            <a:endParaRPr lang="en-US" dirty="0"/>
          </a:p>
        </p:txBody>
      </p:sp>
      <p:sp>
        <p:nvSpPr>
          <p:cNvPr id="5" name="Left Arrow 4" descr="&quot;&quot;"/>
          <p:cNvSpPr/>
          <p:nvPr/>
        </p:nvSpPr>
        <p:spPr>
          <a:xfrm>
            <a:off x="6579327" y="2019300"/>
            <a:ext cx="914400" cy="3048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ICD-10 Orientation Class web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98308"/>
            <a:ext cx="8431056" cy="6661384"/>
          </a:xfrm>
          <a:prstGeom prst="rect">
            <a:avLst/>
          </a:prstGeom>
          <a:ln w="76200">
            <a:solidFill>
              <a:srgbClr val="C00000"/>
            </a:solidFill>
          </a:ln>
        </p:spPr>
      </p:pic>
      <p:pic>
        <p:nvPicPr>
          <p:cNvPr id="10" name="Picture 9" descr="&quot;&quot;"/>
          <p:cNvPicPr>
            <a:picLocks noChangeAspect="1"/>
          </p:cNvPicPr>
          <p:nvPr/>
        </p:nvPicPr>
        <p:blipFill rotWithShape="1">
          <a:blip r:embed="rId4">
            <a:extLst>
              <a:ext uri="{28A0092B-C50C-407E-A947-70E740481C1C}">
                <a14:useLocalDpi xmlns:a14="http://schemas.microsoft.com/office/drawing/2010/main" val="0"/>
              </a:ext>
            </a:extLst>
          </a:blip>
          <a:srcRect l="2046" t="64872" r="49387" b="6531"/>
          <a:stretch/>
        </p:blipFill>
        <p:spPr>
          <a:xfrm>
            <a:off x="7848601" y="4353043"/>
            <a:ext cx="4094732" cy="1905000"/>
          </a:xfrm>
          <a:prstGeom prst="rect">
            <a:avLst/>
          </a:prstGeom>
          <a:ln w="76200">
            <a:noFill/>
          </a:ln>
        </p:spPr>
      </p:pic>
      <p:pic>
        <p:nvPicPr>
          <p:cNvPr id="11" name="Picture 10" descr="&quot;&quot;"/>
          <p:cNvPicPr>
            <a:picLocks noChangeAspect="1"/>
          </p:cNvPicPr>
          <p:nvPr/>
        </p:nvPicPr>
        <p:blipFill rotWithShape="1">
          <a:blip r:embed="rId4">
            <a:extLst>
              <a:ext uri="{28A0092B-C50C-407E-A947-70E740481C1C}">
                <a14:useLocalDpi xmlns:a14="http://schemas.microsoft.com/office/drawing/2010/main" val="0"/>
              </a:ext>
            </a:extLst>
          </a:blip>
          <a:srcRect l="6328" t="38561" r="71981" b="43136"/>
          <a:stretch/>
        </p:blipFill>
        <p:spPr>
          <a:xfrm>
            <a:off x="7924292" y="2171701"/>
            <a:ext cx="4053945" cy="2184739"/>
          </a:xfrm>
          <a:prstGeom prst="rect">
            <a:avLst/>
          </a:prstGeom>
          <a:ln w="76200">
            <a:noFill/>
          </a:ln>
        </p:spPr>
      </p:pic>
      <p:pic>
        <p:nvPicPr>
          <p:cNvPr id="12" name="Picture 11" descr="detailed information about the class, with options: Abstract, Objectives..."/>
          <p:cNvPicPr>
            <a:picLocks noChangeAspect="1"/>
          </p:cNvPicPr>
          <p:nvPr/>
        </p:nvPicPr>
        <p:blipFill rotWithShape="1">
          <a:blip r:embed="rId4">
            <a:extLst>
              <a:ext uri="{28A0092B-C50C-407E-A947-70E740481C1C}">
                <a14:useLocalDpi xmlns:a14="http://schemas.microsoft.com/office/drawing/2010/main" val="0"/>
              </a:ext>
            </a:extLst>
          </a:blip>
          <a:srcRect l="18980" t="19114" r="40349" b="54576"/>
          <a:stretch/>
        </p:blipFill>
        <p:spPr>
          <a:xfrm>
            <a:off x="537818" y="2403358"/>
            <a:ext cx="8199783" cy="4191000"/>
          </a:xfrm>
          <a:prstGeom prst="rect">
            <a:avLst/>
          </a:prstGeom>
          <a:ln w="76200">
            <a:solidFill>
              <a:srgbClr val="C00000"/>
            </a:solidFill>
          </a:ln>
        </p:spPr>
      </p:pic>
      <p:sp>
        <p:nvSpPr>
          <p:cNvPr id="14" name="Isosceles Triangle 13" descr="&quot;&quot;"/>
          <p:cNvSpPr/>
          <p:nvPr/>
        </p:nvSpPr>
        <p:spPr>
          <a:xfrm>
            <a:off x="537818" y="1600202"/>
            <a:ext cx="8199783" cy="763529"/>
          </a:xfrm>
          <a:prstGeom prst="triangle">
            <a:avLst>
              <a:gd name="adj" fmla="val 76834"/>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10282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he HIM Self Enrollment page, with a list of available lessons"/>
          <p:cNvPicPr>
            <a:picLocks noChangeAspect="1" noChangeArrowheads="1"/>
          </p:cNvPicPr>
          <p:nvPr/>
        </p:nvPicPr>
        <p:blipFill rotWithShape="1">
          <a:blip r:embed="rId3">
            <a:extLst>
              <a:ext uri="{28A0092B-C50C-407E-A947-70E740481C1C}">
                <a14:useLocalDpi xmlns:a14="http://schemas.microsoft.com/office/drawing/2010/main" val="0"/>
              </a:ext>
            </a:extLst>
          </a:blip>
          <a:srcRect t="14445" b="10555"/>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2" descr="&quot;&quot;"/>
          <p:cNvSpPr>
            <a:spLocks noGrp="1"/>
          </p:cNvSpPr>
          <p:nvPr>
            <p:ph type="sldNum" sz="quarter" idx="12"/>
          </p:nvPr>
        </p:nvSpPr>
        <p:spPr>
          <a:xfrm>
            <a:off x="8737600" y="6356353"/>
            <a:ext cx="2844800" cy="365125"/>
          </a:xfrm>
        </p:spPr>
        <p:txBody>
          <a:bodyPr/>
          <a:lstStyle/>
          <a:p>
            <a:pPr>
              <a:defRPr/>
            </a:pPr>
            <a:fld id="{68B72C29-2C38-4165-B526-ED2FD0D50E10}" type="slidenum">
              <a:rPr lang="en-US" smtClean="0"/>
              <a:pPr>
                <a:defRPr/>
              </a:pPr>
              <a:t>71</a:t>
            </a:fld>
            <a:endParaRPr lang="en-US" dirty="0"/>
          </a:p>
        </p:txBody>
      </p:sp>
      <p:sp>
        <p:nvSpPr>
          <p:cNvPr id="9" name="Left Arrow 8" descr="&quot;&quot;"/>
          <p:cNvSpPr/>
          <p:nvPr/>
        </p:nvSpPr>
        <p:spPr>
          <a:xfrm>
            <a:off x="6579327" y="2019300"/>
            <a:ext cx="914400" cy="3048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descr="&quot;&quot;"/>
          <p:cNvSpPr/>
          <p:nvPr/>
        </p:nvSpPr>
        <p:spPr>
          <a:xfrm rot="16200000">
            <a:off x="-755412" y="2556091"/>
            <a:ext cx="6809923" cy="1793895"/>
          </a:xfrm>
          <a:prstGeom prst="triangle">
            <a:avLst>
              <a:gd name="adj" fmla="val 24329"/>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ICD-10 Orientation Class web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98308"/>
            <a:ext cx="8431056" cy="6661384"/>
          </a:xfrm>
          <a:prstGeom prst="rect">
            <a:avLst/>
          </a:prstGeom>
          <a:ln w="76200">
            <a:solidFill>
              <a:srgbClr val="C00000"/>
            </a:solidFill>
          </a:ln>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046" t="64872" r="49387" b="6531"/>
          <a:stretch/>
        </p:blipFill>
        <p:spPr>
          <a:xfrm>
            <a:off x="7848601" y="4353043"/>
            <a:ext cx="4094732" cy="1905000"/>
          </a:xfrm>
          <a:prstGeom prst="rect">
            <a:avLst/>
          </a:prstGeom>
          <a:ln w="76200">
            <a:noFill/>
          </a:ln>
        </p:spPr>
      </p:pic>
      <p:pic>
        <p:nvPicPr>
          <p:cNvPr id="13" name="Picture 12" descr="&quot;&quot;"/>
          <p:cNvPicPr>
            <a:picLocks noChangeAspect="1"/>
          </p:cNvPicPr>
          <p:nvPr/>
        </p:nvPicPr>
        <p:blipFill rotWithShape="1">
          <a:blip r:embed="rId4">
            <a:extLst>
              <a:ext uri="{28A0092B-C50C-407E-A947-70E740481C1C}">
                <a14:useLocalDpi xmlns:a14="http://schemas.microsoft.com/office/drawing/2010/main" val="0"/>
              </a:ext>
            </a:extLst>
          </a:blip>
          <a:srcRect l="6328" t="38561" r="71981" b="43136"/>
          <a:stretch/>
        </p:blipFill>
        <p:spPr>
          <a:xfrm>
            <a:off x="7924292" y="2171701"/>
            <a:ext cx="4053945" cy="2184739"/>
          </a:xfrm>
          <a:prstGeom prst="rect">
            <a:avLst/>
          </a:prstGeom>
          <a:ln w="76200">
            <a:noFill/>
          </a:ln>
        </p:spPr>
      </p:pic>
      <p:pic>
        <p:nvPicPr>
          <p:cNvPr id="14" name="Picture 13" descr="Buttons"/>
          <p:cNvPicPr>
            <a:picLocks noChangeAspect="1"/>
          </p:cNvPicPr>
          <p:nvPr/>
        </p:nvPicPr>
        <p:blipFill rotWithShape="1">
          <a:blip r:embed="rId4">
            <a:extLst>
              <a:ext uri="{28A0092B-C50C-407E-A947-70E740481C1C}">
                <a14:useLocalDpi xmlns:a14="http://schemas.microsoft.com/office/drawing/2010/main" val="0"/>
              </a:ext>
            </a:extLst>
          </a:blip>
          <a:srcRect l="26210" t="92292" r="44868" b="812"/>
          <a:stretch/>
        </p:blipFill>
        <p:spPr>
          <a:xfrm>
            <a:off x="3965983" y="5124450"/>
            <a:ext cx="7826227" cy="1474600"/>
          </a:xfrm>
          <a:prstGeom prst="rect">
            <a:avLst/>
          </a:prstGeom>
          <a:ln w="76200">
            <a:noFill/>
          </a:ln>
        </p:spPr>
      </p:pic>
      <p:sp>
        <p:nvSpPr>
          <p:cNvPr id="2" name="Oval 1" descr="Start the Lesson"/>
          <p:cNvSpPr/>
          <p:nvPr/>
        </p:nvSpPr>
        <p:spPr>
          <a:xfrm>
            <a:off x="3985034" y="5353052"/>
            <a:ext cx="3654017" cy="102235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descr="Take the PreTest"/>
          <p:cNvSpPr/>
          <p:nvPr/>
        </p:nvSpPr>
        <p:spPr>
          <a:xfrm>
            <a:off x="8099834" y="5353052"/>
            <a:ext cx="3654017" cy="102235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48249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page with description and links: Web page buttons: Personal Page, My Notes, Lesson Menu, Take tes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2" y="0"/>
            <a:ext cx="12292041" cy="6858000"/>
          </a:xfrm>
          <a:prstGeom prst="rect">
            <a:avLst/>
          </a:prstGeom>
        </p:spPr>
      </p:pic>
      <p:pic>
        <p:nvPicPr>
          <p:cNvPr id="7" name="Picture 6" descr="Web age cion buttons: Personal Page, My Notes, Lesson Menu, Take test"/>
          <p:cNvPicPr>
            <a:picLocks noChangeAspect="1"/>
          </p:cNvPicPr>
          <p:nvPr/>
        </p:nvPicPr>
        <p:blipFill rotWithShape="1">
          <a:blip r:embed="rId3">
            <a:extLst>
              <a:ext uri="{28A0092B-C50C-407E-A947-70E740481C1C}">
                <a14:useLocalDpi xmlns:a14="http://schemas.microsoft.com/office/drawing/2010/main" val="0"/>
              </a:ext>
            </a:extLst>
          </a:blip>
          <a:srcRect l="37040" t="-1111" r="38783" b="87778"/>
          <a:stretch/>
        </p:blipFill>
        <p:spPr>
          <a:xfrm>
            <a:off x="5029200" y="914400"/>
            <a:ext cx="6934200" cy="2133600"/>
          </a:xfrm>
          <a:prstGeom prst="rect">
            <a:avLst/>
          </a:prstGeom>
          <a:ln w="76200">
            <a:solidFill>
              <a:schemeClr val="tx1"/>
            </a:solidFill>
          </a:ln>
        </p:spPr>
      </p:pic>
      <p:sp>
        <p:nvSpPr>
          <p:cNvPr id="9" name="Isosceles Triangle 8" descr="&quot;&quot;"/>
          <p:cNvSpPr/>
          <p:nvPr/>
        </p:nvSpPr>
        <p:spPr>
          <a:xfrm>
            <a:off x="5029201" y="304802"/>
            <a:ext cx="6953251" cy="592147"/>
          </a:xfrm>
          <a:prstGeom prst="triangle">
            <a:avLst>
              <a:gd name="adj" fmla="val 15562"/>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31851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oung woman at a laptop"/>
          <p:cNvPicPr>
            <a:picLocks noChangeAspect="1"/>
          </p:cNvPicPr>
          <p:nvPr/>
        </p:nvPicPr>
        <p:blipFill rotWithShape="1">
          <a:blip r:embed="rId3" cstate="print">
            <a:extLst>
              <a:ext uri="{28A0092B-C50C-407E-A947-70E740481C1C}">
                <a14:useLocalDpi xmlns:a14="http://schemas.microsoft.com/office/drawing/2010/main" val="0"/>
              </a:ext>
            </a:extLst>
          </a:blip>
          <a:srcRect b="15286"/>
          <a:stretch/>
        </p:blipFill>
        <p:spPr>
          <a:xfrm>
            <a:off x="0" y="0"/>
            <a:ext cx="12192000" cy="6858000"/>
          </a:xfrm>
          <a:prstGeom prst="rect">
            <a:avLst/>
          </a:prstGeom>
        </p:spPr>
      </p:pic>
      <p:sp>
        <p:nvSpPr>
          <p:cNvPr id="6" name="TextBox 5" descr=" True/False&#10; Multiple Choice&#10; Fill-in-the-blank&#10;"/>
          <p:cNvSpPr txBox="1"/>
          <p:nvPr/>
        </p:nvSpPr>
        <p:spPr>
          <a:xfrm rot="21019101">
            <a:off x="1624598" y="2478671"/>
            <a:ext cx="4294009" cy="2246769"/>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ü"/>
            </a:pPr>
            <a:r>
              <a:rPr lang="en-US" sz="4000" b="1" dirty="0" smtClean="0">
                <a:solidFill>
                  <a:schemeClr val="bg1"/>
                </a:solidFill>
              </a:rPr>
              <a:t> True/False</a:t>
            </a:r>
          </a:p>
          <a:p>
            <a:pPr marL="285750" indent="-285750">
              <a:spcBef>
                <a:spcPts val="600"/>
              </a:spcBef>
              <a:spcAft>
                <a:spcPts val="600"/>
              </a:spcAft>
              <a:buFont typeface="Wingdings" panose="05000000000000000000" pitchFamily="2" charset="2"/>
              <a:buChar char="ü"/>
            </a:pPr>
            <a:r>
              <a:rPr lang="en-US" sz="4000" b="1" dirty="0" smtClean="0">
                <a:solidFill>
                  <a:schemeClr val="bg1"/>
                </a:solidFill>
              </a:rPr>
              <a:t> Multiple Choice</a:t>
            </a:r>
          </a:p>
          <a:p>
            <a:pPr marL="285750" indent="-285750">
              <a:spcBef>
                <a:spcPts val="600"/>
              </a:spcBef>
              <a:spcAft>
                <a:spcPts val="600"/>
              </a:spcAft>
              <a:buFont typeface="Wingdings" panose="05000000000000000000" pitchFamily="2" charset="2"/>
              <a:buChar char="ü"/>
            </a:pPr>
            <a:r>
              <a:rPr lang="en-US" sz="4000" b="1" dirty="0" smtClean="0">
                <a:solidFill>
                  <a:schemeClr val="bg1"/>
                </a:solidFill>
              </a:rPr>
              <a:t> Fill-in-the-blank</a:t>
            </a:r>
            <a:endParaRPr lang="en-US" sz="4000" b="1" dirty="0">
              <a:solidFill>
                <a:schemeClr val="bg1"/>
              </a:solidFill>
            </a:endParaRPr>
          </a:p>
        </p:txBody>
      </p:sp>
    </p:spTree>
    <p:extLst>
      <p:ext uri="{BB962C8B-B14F-4D97-AF65-F5344CB8AC3E}">
        <p14:creationId xmlns:p14="http://schemas.microsoft.com/office/powerpoint/2010/main" val="2984151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Submit Test icon at the top of the HIM web page "/>
          <p:cNvPicPr>
            <a:picLocks noChangeAspect="1" noChangeArrowheads="1"/>
          </p:cNvPicPr>
          <p:nvPr/>
        </p:nvPicPr>
        <p:blipFill rotWithShape="1">
          <a:blip r:embed="rId3">
            <a:extLst>
              <a:ext uri="{28A0092B-C50C-407E-A947-70E740481C1C}">
                <a14:useLocalDpi xmlns:a14="http://schemas.microsoft.com/office/drawing/2010/main" val="0"/>
              </a:ext>
            </a:extLst>
          </a:blip>
          <a:srcRect t="5555" b="13481"/>
          <a:stretch/>
        </p:blipFill>
        <p:spPr bwMode="auto">
          <a:xfrm>
            <a:off x="0" y="228600"/>
            <a:ext cx="121920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Instructions for test"/>
          <p:cNvPicPr>
            <a:picLocks noChangeAspect="1"/>
          </p:cNvPicPr>
          <p:nvPr/>
        </p:nvPicPr>
        <p:blipFill rotWithShape="1">
          <a:blip r:embed="rId4">
            <a:extLst>
              <a:ext uri="{28A0092B-C50C-407E-A947-70E740481C1C}">
                <a14:useLocalDpi xmlns:a14="http://schemas.microsoft.com/office/drawing/2010/main" val="0"/>
              </a:ext>
            </a:extLst>
          </a:blip>
          <a:srcRect l="1289" t="8000" b="32000"/>
          <a:stretch/>
        </p:blipFill>
        <p:spPr>
          <a:xfrm>
            <a:off x="221985" y="1616242"/>
            <a:ext cx="11671833" cy="1143000"/>
          </a:xfrm>
          <a:prstGeom prst="rect">
            <a:avLst/>
          </a:prstGeom>
          <a:ln w="76200">
            <a:solidFill>
              <a:schemeClr val="tx1"/>
            </a:solidFill>
          </a:ln>
        </p:spPr>
      </p:pic>
      <p:pic>
        <p:nvPicPr>
          <p:cNvPr id="8" name="Picture 7" descr="Submit Test button"/>
          <p:cNvPicPr>
            <a:picLocks noChangeAspect="1"/>
          </p:cNvPicPr>
          <p:nvPr/>
        </p:nvPicPr>
        <p:blipFill rotWithShape="1">
          <a:blip r:embed="rId4">
            <a:extLst>
              <a:ext uri="{28A0092B-C50C-407E-A947-70E740481C1C}">
                <a14:useLocalDpi xmlns:a14="http://schemas.microsoft.com/office/drawing/2010/main" val="0"/>
              </a:ext>
            </a:extLst>
          </a:blip>
          <a:srcRect l="85444" t="60000" b="6000"/>
          <a:stretch/>
        </p:blipFill>
        <p:spPr>
          <a:xfrm>
            <a:off x="9912618" y="1847850"/>
            <a:ext cx="1721116" cy="647700"/>
          </a:xfrm>
          <a:prstGeom prst="rect">
            <a:avLst/>
          </a:prstGeom>
        </p:spPr>
      </p:pic>
      <p:sp>
        <p:nvSpPr>
          <p:cNvPr id="9" name="Oval 8" descr="Submit Test icon"/>
          <p:cNvSpPr/>
          <p:nvPr/>
        </p:nvSpPr>
        <p:spPr>
          <a:xfrm>
            <a:off x="9601200" y="1720851"/>
            <a:ext cx="2292616" cy="102235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87472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Once you submit the test, your results will display in the left hand side of the page.  The Elsevier administrator is responsible for setting the minimum passing percentage. Click the Personal Page icon in the right hand corner to return to the page where your assignments are listed.&#10;"/>
          <p:cNvPicPr>
            <a:picLocks noChangeAspect="1" noChangeArrowheads="1"/>
          </p:cNvPicPr>
          <p:nvPr/>
        </p:nvPicPr>
        <p:blipFill rotWithShape="1">
          <a:blip r:embed="rId3">
            <a:extLst>
              <a:ext uri="{28A0092B-C50C-407E-A947-70E740481C1C}">
                <a14:useLocalDpi xmlns:a14="http://schemas.microsoft.com/office/drawing/2010/main" val="0"/>
              </a:ext>
            </a:extLst>
          </a:blip>
          <a:srcRect t="5555" b="15530"/>
          <a:stretch/>
        </p:blipFill>
        <p:spPr bwMode="auto">
          <a:xfrm>
            <a:off x="0" y="181258"/>
            <a:ext cx="12192000" cy="6657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descr="test results with check marks"/>
          <p:cNvSpPr/>
          <p:nvPr/>
        </p:nvSpPr>
        <p:spPr>
          <a:xfrm>
            <a:off x="76201" y="2914652"/>
            <a:ext cx="723900" cy="370840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descr="&quot;&quot;"/>
          <p:cNvSpPr/>
          <p:nvPr/>
        </p:nvSpPr>
        <p:spPr>
          <a:xfrm rot="3077085">
            <a:off x="9054711" y="9441"/>
            <a:ext cx="3205551" cy="3116589"/>
          </a:xfrm>
          <a:prstGeom prst="triangle">
            <a:avLst>
              <a:gd name="adj" fmla="val 4802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Personal Page icon"/>
          <p:cNvPicPr>
            <a:picLocks noChangeAspect="1" noChangeArrowheads="1"/>
          </p:cNvPicPr>
          <p:nvPr/>
        </p:nvPicPr>
        <p:blipFill rotWithShape="1">
          <a:blip r:embed="rId3">
            <a:extLst>
              <a:ext uri="{28A0092B-C50C-407E-A947-70E740481C1C}">
                <a14:useLocalDpi xmlns:a14="http://schemas.microsoft.com/office/drawing/2010/main" val="0"/>
              </a:ext>
            </a:extLst>
          </a:blip>
          <a:srcRect l="95696" t="6555" r="1013" b="88279"/>
          <a:stretch/>
        </p:blipFill>
        <p:spPr bwMode="auto">
          <a:xfrm>
            <a:off x="8458200" y="1371600"/>
            <a:ext cx="1981200" cy="2362200"/>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298445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en you go back to your personal page, the course that you just took will show was completed, the date that it was completed, and the score for the test.  If you wish to receive a CEU certificate for completing the course, you much complete the evaluation.&#10;"/>
          <p:cNvPicPr>
            <a:picLocks noChangeAspect="1" noChangeArrowheads="1"/>
          </p:cNvPicPr>
          <p:nvPr/>
        </p:nvPicPr>
        <p:blipFill rotWithShape="1">
          <a:blip r:embed="rId3">
            <a:extLst>
              <a:ext uri="{28A0092B-C50C-407E-A947-70E740481C1C}">
                <a14:useLocalDpi xmlns:a14="http://schemas.microsoft.com/office/drawing/2010/main" val="0"/>
              </a:ext>
            </a:extLst>
          </a:blip>
          <a:srcRect t="15556" r="2445" b="18889"/>
          <a:stretch/>
        </p:blipFill>
        <p:spPr bwMode="auto">
          <a:xfrm>
            <a:off x="19050" y="0"/>
            <a:ext cx="1217295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descr="the course that you just took will show as completed, the date that it was completed, and the score for the test.  If you wish to receive a CEU certificate for completing the course, you much complete the evaluation.&#10;"/>
          <p:cNvSpPr/>
          <p:nvPr/>
        </p:nvSpPr>
        <p:spPr>
          <a:xfrm>
            <a:off x="7239000" y="3276600"/>
            <a:ext cx="4800600" cy="22098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60000"/>
                  <a:lumOff val="40000"/>
                </a:schemeClr>
              </a:solidFill>
            </a:endParaRPr>
          </a:p>
        </p:txBody>
      </p:sp>
      <p:sp>
        <p:nvSpPr>
          <p:cNvPr id="9" name="Isosceles Triangle 8" descr="&quot;&quot;"/>
          <p:cNvSpPr/>
          <p:nvPr/>
        </p:nvSpPr>
        <p:spPr>
          <a:xfrm rot="9300000">
            <a:off x="644468" y="1992912"/>
            <a:ext cx="9690939" cy="4278763"/>
          </a:xfrm>
          <a:prstGeom prst="triangle">
            <a:avLst>
              <a:gd name="adj" fmla="val 13026"/>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he course that you just took will show as completed, the date that it was completed, and the score for the test.  If you wish to receive a CEU certificate for completing the course, you much complete the evaluation.&#10;"/>
          <p:cNvPicPr>
            <a:picLocks noChangeAspect="1" noChangeArrowheads="1"/>
          </p:cNvPicPr>
          <p:nvPr/>
        </p:nvPicPr>
        <p:blipFill rotWithShape="1">
          <a:blip r:embed="rId3">
            <a:extLst>
              <a:ext uri="{28A0092B-C50C-407E-A947-70E740481C1C}">
                <a14:useLocalDpi xmlns:a14="http://schemas.microsoft.com/office/drawing/2010/main" val="0"/>
              </a:ext>
            </a:extLst>
          </a:blip>
          <a:srcRect l="60294" t="48569" r="3514" b="31861"/>
          <a:stretch/>
        </p:blipFill>
        <p:spPr bwMode="auto">
          <a:xfrm>
            <a:off x="247647" y="203450"/>
            <a:ext cx="8740880" cy="39624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906928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ist of Elsevier lessons"/>
          <p:cNvPicPr>
            <a:picLocks noChangeAspect="1" noChangeArrowheads="1"/>
          </p:cNvPicPr>
          <p:nvPr/>
        </p:nvPicPr>
        <p:blipFill rotWithShape="1">
          <a:blip r:embed="rId3">
            <a:extLst>
              <a:ext uri="{28A0092B-C50C-407E-A947-70E740481C1C}">
                <a14:useLocalDpi xmlns:a14="http://schemas.microsoft.com/office/drawing/2010/main" val="0"/>
              </a:ext>
            </a:extLst>
          </a:blip>
          <a:srcRect l="4167" t="11111" r="3333" b="20000"/>
          <a:stretch/>
        </p:blipFill>
        <p:spPr bwMode="auto">
          <a:xfrm>
            <a:off x="19050" y="57151"/>
            <a:ext cx="12172951" cy="6799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descr="Educode Doc Briefs status, 29 lessons, 1 enrolled&#10;"/>
          <p:cNvPicPr>
            <a:picLocks noChangeAspect="1" noChangeArrowheads="1"/>
          </p:cNvPicPr>
          <p:nvPr/>
        </p:nvPicPr>
        <p:blipFill rotWithShape="1">
          <a:blip r:embed="rId4">
            <a:extLst>
              <a:ext uri="{28A0092B-C50C-407E-A947-70E740481C1C}">
                <a14:useLocalDpi xmlns:a14="http://schemas.microsoft.com/office/drawing/2010/main" val="0"/>
              </a:ext>
            </a:extLst>
          </a:blip>
          <a:srcRect l="22946" t="24521" r="8188" b="64855"/>
          <a:stretch/>
        </p:blipFill>
        <p:spPr bwMode="auto">
          <a:xfrm>
            <a:off x="168046" y="4572000"/>
            <a:ext cx="11874959" cy="1143000"/>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Isosceles Triangle 6" descr="&quot;&quot;"/>
          <p:cNvSpPr/>
          <p:nvPr/>
        </p:nvSpPr>
        <p:spPr>
          <a:xfrm>
            <a:off x="168046" y="3200400"/>
            <a:ext cx="11874959" cy="1371600"/>
          </a:xfrm>
          <a:prstGeom prst="triangle">
            <a:avLst>
              <a:gd name="adj" fmla="val 46239"/>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Educode Doc Briefs entry&#10;"/>
          <p:cNvSpPr/>
          <p:nvPr/>
        </p:nvSpPr>
        <p:spPr>
          <a:xfrm>
            <a:off x="2209800" y="2895600"/>
            <a:ext cx="9601200" cy="533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descr="Educode Doc Briefs&#10;"/>
          <p:cNvSpPr txBox="1"/>
          <p:nvPr/>
        </p:nvSpPr>
        <p:spPr>
          <a:xfrm>
            <a:off x="381000" y="4671477"/>
            <a:ext cx="5943600" cy="861774"/>
          </a:xfrm>
          <a:prstGeom prst="rect">
            <a:avLst/>
          </a:prstGeom>
          <a:blipFill>
            <a:blip r:embed="rId5"/>
            <a:stretch>
              <a:fillRect/>
            </a:stretch>
          </a:blipFill>
        </p:spPr>
        <p:txBody>
          <a:bodyPr wrap="square" rtlCol="0">
            <a:spAutoFit/>
          </a:bodyPr>
          <a:lstStyle/>
          <a:p>
            <a:r>
              <a:rPr lang="en-US" sz="5000" b="1" dirty="0" smtClean="0"/>
              <a:t>Educode Doc Briefs</a:t>
            </a:r>
            <a:endParaRPr lang="en-US" sz="5000" b="1" dirty="0"/>
          </a:p>
        </p:txBody>
      </p:sp>
    </p:spTree>
    <p:extLst>
      <p:ext uri="{BB962C8B-B14F-4D97-AF65-F5344CB8AC3E}">
        <p14:creationId xmlns:p14="http://schemas.microsoft.com/office/powerpoint/2010/main" val="38969902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counter form Diagnoses tab"/>
          <p:cNvPicPr>
            <a:picLocks noChangeAspect="1" noChangeArrowheads="1"/>
          </p:cNvPicPr>
          <p:nvPr/>
        </p:nvPicPr>
        <p:blipFill rotWithShape="1">
          <a:blip r:embed="rId3">
            <a:extLst>
              <a:ext uri="{28A0092B-C50C-407E-A947-70E740481C1C}">
                <a14:useLocalDpi xmlns:a14="http://schemas.microsoft.com/office/drawing/2010/main" val="0"/>
              </a:ext>
            </a:extLst>
          </a:blip>
          <a:srcRect l="23251" t="20235" r="26270" b="30248"/>
          <a:stretch/>
        </p:blipFill>
        <p:spPr bwMode="auto">
          <a:xfrm>
            <a:off x="304801" y="228600"/>
            <a:ext cx="788839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descr="HIM Encounter Forms&#10;"/>
          <p:cNvSpPr txBox="1"/>
          <p:nvPr/>
        </p:nvSpPr>
        <p:spPr>
          <a:xfrm>
            <a:off x="6629400" y="2743200"/>
            <a:ext cx="4953000" cy="2862322"/>
          </a:xfrm>
          <a:prstGeom prst="rect">
            <a:avLst/>
          </a:prstGeom>
          <a:solidFill>
            <a:schemeClr val="bg1"/>
          </a:solidFill>
          <a:ln w="57150">
            <a:solidFill>
              <a:srgbClr val="0070C0"/>
            </a:solidFill>
          </a:ln>
        </p:spPr>
        <p:txBody>
          <a:bodyPr wrap="square" rtlCol="0">
            <a:spAutoFit/>
          </a:bodyPr>
          <a:lstStyle/>
          <a:p>
            <a:pPr algn="ctr"/>
            <a:r>
              <a:rPr lang="en-US" sz="6000" b="1" dirty="0" smtClean="0">
                <a:solidFill>
                  <a:srgbClr val="0070C0"/>
                </a:solidFill>
                <a:latin typeface="Lucida Handwriting" panose="03010101010101010101" pitchFamily="66" charset="0"/>
              </a:rPr>
              <a:t>HIM Encounter Forms</a:t>
            </a:r>
            <a:endParaRPr lang="en-US" sz="6000" b="1" dirty="0">
              <a:solidFill>
                <a:srgbClr val="0070C0"/>
              </a:solidFill>
              <a:latin typeface="Lucida Handwriting" panose="03010101010101010101" pitchFamily="66" charset="0"/>
            </a:endParaRPr>
          </a:p>
        </p:txBody>
      </p:sp>
    </p:spTree>
    <p:extLst>
      <p:ext uri="{BB962C8B-B14F-4D97-AF65-F5344CB8AC3E}">
        <p14:creationId xmlns:p14="http://schemas.microsoft.com/office/powerpoint/2010/main" val="18212108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moouse with co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676400"/>
            <a:ext cx="7696200" cy="5334000"/>
          </a:xfrm>
          <a:prstGeom prst="rect">
            <a:avLst/>
          </a:prstGeom>
        </p:spPr>
      </p:pic>
      <p:sp>
        <p:nvSpPr>
          <p:cNvPr id="8" name="TextBox 7" descr="Training&#10;"/>
          <p:cNvSpPr txBox="1"/>
          <p:nvPr/>
        </p:nvSpPr>
        <p:spPr>
          <a:xfrm>
            <a:off x="8458200" y="5429250"/>
            <a:ext cx="3495316" cy="1292662"/>
          </a:xfrm>
          <a:prstGeom prst="rect">
            <a:avLst/>
          </a:prstGeom>
          <a:noFill/>
        </p:spPr>
        <p:txBody>
          <a:bodyPr wrap="none" rtlCol="0">
            <a:spAutoFit/>
          </a:bodyPr>
          <a:lstStyle/>
          <a:p>
            <a:r>
              <a:rPr lang="en-US" sz="7800" b="1" dirty="0" smtClean="0"/>
              <a:t>Training</a:t>
            </a:r>
            <a:endParaRPr lang="en-US" sz="7800" b="1" dirty="0"/>
          </a:p>
        </p:txBody>
      </p:sp>
      <p:sp>
        <p:nvSpPr>
          <p:cNvPr id="5" name="Content Placeholder 4"/>
          <p:cNvSpPr>
            <a:spLocks noGrp="1"/>
          </p:cNvSpPr>
          <p:nvPr>
            <p:ph idx="1"/>
          </p:nvPr>
        </p:nvSpPr>
        <p:spPr>
          <a:xfrm>
            <a:off x="2514600" y="343389"/>
            <a:ext cx="9525000" cy="4759275"/>
          </a:xfrm>
          <a:noFill/>
        </p:spPr>
        <p:txBody>
          <a:bodyPr>
            <a:normAutofit/>
          </a:bodyPr>
          <a:lstStyle/>
          <a:p>
            <a:pPr marL="0" indent="0">
              <a:spcAft>
                <a:spcPts val="6000"/>
              </a:spcAft>
              <a:buNone/>
            </a:pPr>
            <a:r>
              <a:rPr lang="en-US" sz="3000" b="1" dirty="0" smtClean="0"/>
              <a:t>ICD-10 </a:t>
            </a:r>
            <a:r>
              <a:rPr lang="en-US" sz="3000" b="1" dirty="0"/>
              <a:t>Software Remediation – </a:t>
            </a:r>
            <a:r>
              <a:rPr lang="en-US" sz="3000" b="1" dirty="0" smtClean="0"/>
              <a:t>July 23, 3pm ET</a:t>
            </a:r>
            <a:endParaRPr lang="en-US" sz="3000" b="1" dirty="0"/>
          </a:p>
          <a:p>
            <a:pPr marL="0" indent="0">
              <a:spcAft>
                <a:spcPts val="6000"/>
              </a:spcAft>
              <a:buNone/>
            </a:pPr>
            <a:r>
              <a:rPr lang="en-US" sz="3000" b="1" dirty="0"/>
              <a:t>Monthly HIM Coding Round Tables</a:t>
            </a:r>
          </a:p>
          <a:p>
            <a:pPr marL="0" indent="0">
              <a:spcAft>
                <a:spcPts val="6000"/>
              </a:spcAft>
              <a:buNone/>
            </a:pPr>
            <a:r>
              <a:rPr lang="en-US" sz="3000" b="1" dirty="0"/>
              <a:t>Clinical Documentation Improvement </a:t>
            </a:r>
            <a:r>
              <a:rPr lang="en-US" sz="3000" b="1" dirty="0" smtClean="0"/>
              <a:t>Modules</a:t>
            </a:r>
            <a:endParaRPr lang="en-US" sz="3000" b="1" dirty="0"/>
          </a:p>
          <a:p>
            <a:pPr marL="0" indent="0">
              <a:spcAft>
                <a:spcPts val="6000"/>
              </a:spcAft>
              <a:buNone/>
            </a:pPr>
            <a:r>
              <a:rPr lang="en-US" sz="3000" b="1" dirty="0" smtClean="0"/>
              <a:t>@ </a:t>
            </a:r>
            <a:r>
              <a:rPr lang="en-US" sz="3000" b="1" dirty="0" err="1" smtClean="0"/>
              <a:t>MyVeHU</a:t>
            </a:r>
            <a:r>
              <a:rPr lang="en-US" sz="3000" b="1" dirty="0" smtClean="0"/>
              <a:t> Campus</a:t>
            </a:r>
            <a:endParaRPr lang="en-US" sz="3000" b="1" dirty="0"/>
          </a:p>
        </p:txBody>
      </p:sp>
      <p:pic>
        <p:nvPicPr>
          <p:cNvPr id="6" name="Picture 5" descr="On Demand butt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205" y="4181475"/>
            <a:ext cx="2058995" cy="704850"/>
          </a:xfrm>
          <a:prstGeom prst="rect">
            <a:avLst/>
          </a:prstGeom>
        </p:spPr>
      </p:pic>
      <p:pic>
        <p:nvPicPr>
          <p:cNvPr id="9" name="Picture 6" descr="TMS icon"/>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893" t="6989" r="74832" b="12561"/>
          <a:stretch/>
        </p:blipFill>
        <p:spPr bwMode="auto">
          <a:xfrm>
            <a:off x="531806" y="2514600"/>
            <a:ext cx="1418772" cy="1420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esks around a meeting table"/>
          <p:cNvPicPr>
            <a:picLocks noChangeAspect="1"/>
          </p:cNvPicPr>
          <p:nvPr/>
        </p:nvPicPr>
        <p:blipFill rotWithShape="1">
          <a:blip r:embed="rId7" cstate="print">
            <a:extLst>
              <a:ext uri="{28A0092B-C50C-407E-A947-70E740481C1C}">
                <a14:useLocalDpi xmlns:a14="http://schemas.microsoft.com/office/drawing/2010/main" val="0"/>
              </a:ext>
            </a:extLst>
          </a:blip>
          <a:srcRect l="10053" t="16667" r="12448" b="13333"/>
          <a:stretch/>
        </p:blipFill>
        <p:spPr>
          <a:xfrm>
            <a:off x="265883" y="1249391"/>
            <a:ext cx="1981200" cy="1342103"/>
          </a:xfrm>
          <a:prstGeom prst="rect">
            <a:avLst/>
          </a:prstGeom>
        </p:spPr>
      </p:pic>
      <p:pic>
        <p:nvPicPr>
          <p:cNvPr id="3" name="Picture 2" descr="MyVeHU Campus Live log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1" y="209326"/>
            <a:ext cx="2436764" cy="792189"/>
          </a:xfrm>
          <a:prstGeom prst="rect">
            <a:avLst/>
          </a:prstGeom>
        </p:spPr>
      </p:pic>
    </p:spTree>
    <p:extLst>
      <p:ext uri="{BB962C8B-B14F-4D97-AF65-F5344CB8AC3E}">
        <p14:creationId xmlns:p14="http://schemas.microsoft.com/office/powerpoint/2010/main" val="3416604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304800"/>
            <a:ext cx="8820151" cy="1143000"/>
          </a:xfrm>
        </p:spPr>
        <p:txBody>
          <a:bodyPr>
            <a:normAutofit fontScale="90000"/>
          </a:bodyPr>
          <a:lstStyle/>
          <a:p>
            <a:r>
              <a:rPr lang="en-US" sz="5200" dirty="0" smtClean="0"/>
              <a:t>Use </a:t>
            </a:r>
            <a:r>
              <a:rPr lang="en-US" sz="7600" b="1" dirty="0" smtClean="0">
                <a:solidFill>
                  <a:schemeClr val="accent4"/>
                </a:solidFill>
                <a:latin typeface="Lucida Handwriting" panose="03010101010101010101" pitchFamily="66" charset="0"/>
              </a:rPr>
              <a:t>Coded Data </a:t>
            </a:r>
            <a:r>
              <a:rPr lang="en-US" sz="5200" dirty="0" smtClean="0"/>
              <a:t>for…</a:t>
            </a:r>
            <a:endParaRPr lang="en-US" sz="5200" dirty="0"/>
          </a:p>
        </p:txBody>
      </p:sp>
      <p:sp>
        <p:nvSpPr>
          <p:cNvPr id="4" name="Content Placeholder 3"/>
          <p:cNvSpPr>
            <a:spLocks noGrp="1"/>
          </p:cNvSpPr>
          <p:nvPr>
            <p:ph sz="half" idx="1"/>
          </p:nvPr>
        </p:nvSpPr>
        <p:spPr>
          <a:xfrm>
            <a:off x="247651" y="1905000"/>
            <a:ext cx="7724775" cy="4572000"/>
          </a:xfrm>
        </p:spPr>
        <p:txBody>
          <a:bodyPr>
            <a:normAutofit/>
          </a:bodyPr>
          <a:lstStyle/>
          <a:p>
            <a:pPr marL="0" indent="0" algn="ctr">
              <a:spcAft>
                <a:spcPts val="1200"/>
              </a:spcAft>
              <a:buNone/>
            </a:pPr>
            <a:r>
              <a:rPr lang="en-US" sz="4000" dirty="0"/>
              <a:t>Patient Care</a:t>
            </a:r>
          </a:p>
          <a:p>
            <a:pPr marL="0" indent="0" algn="ctr">
              <a:spcAft>
                <a:spcPts val="1200"/>
              </a:spcAft>
              <a:buNone/>
            </a:pPr>
            <a:r>
              <a:rPr lang="en-US" sz="4000" dirty="0"/>
              <a:t>Reimbursement</a:t>
            </a:r>
          </a:p>
          <a:p>
            <a:pPr marL="0" indent="0" algn="ctr">
              <a:spcAft>
                <a:spcPts val="1200"/>
              </a:spcAft>
              <a:buNone/>
            </a:pPr>
            <a:r>
              <a:rPr lang="en-US" sz="4000" dirty="0"/>
              <a:t>Provider Comparison</a:t>
            </a:r>
          </a:p>
          <a:p>
            <a:pPr marL="0" indent="0" algn="ctr">
              <a:spcAft>
                <a:spcPts val="1200"/>
              </a:spcAft>
              <a:buNone/>
            </a:pPr>
            <a:r>
              <a:rPr lang="en-US" sz="4000" dirty="0"/>
              <a:t>Case Mix</a:t>
            </a:r>
          </a:p>
          <a:p>
            <a:pPr marL="0" indent="0" algn="ctr">
              <a:spcAft>
                <a:spcPts val="1200"/>
              </a:spcAft>
              <a:buNone/>
            </a:pPr>
            <a:r>
              <a:rPr lang="en-US" sz="4000" dirty="0"/>
              <a:t>Research and Disease Registries</a:t>
            </a:r>
          </a:p>
        </p:txBody>
      </p:sp>
      <p:pic>
        <p:nvPicPr>
          <p:cNvPr id="6" name="Picture 8" descr="a drawing of city buildin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6068" y="1447800"/>
            <a:ext cx="4533901"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653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ptop with books pouring out of the screen"/>
          <p:cNvPicPr>
            <a:picLocks noChangeAspect="1"/>
          </p:cNvPicPr>
          <p:nvPr/>
        </p:nvPicPr>
        <p:blipFill rotWithShape="1">
          <a:blip r:embed="rId3" cstate="print">
            <a:extLst>
              <a:ext uri="{28A0092B-C50C-407E-A947-70E740481C1C}">
                <a14:useLocalDpi xmlns:a14="http://schemas.microsoft.com/office/drawing/2010/main" val="0"/>
              </a:ext>
            </a:extLst>
          </a:blip>
          <a:srcRect r="15697"/>
          <a:stretch/>
        </p:blipFill>
        <p:spPr>
          <a:xfrm flipH="1">
            <a:off x="0" y="304802"/>
            <a:ext cx="7366000" cy="6553200"/>
          </a:xfrm>
          <a:prstGeom prst="rect">
            <a:avLst/>
          </a:prstGeom>
        </p:spPr>
      </p:pic>
      <p:sp>
        <p:nvSpPr>
          <p:cNvPr id="3" name="Content Placeholder 2"/>
          <p:cNvSpPr>
            <a:spLocks noGrp="1"/>
          </p:cNvSpPr>
          <p:nvPr>
            <p:ph idx="1"/>
          </p:nvPr>
        </p:nvSpPr>
        <p:spPr>
          <a:xfrm>
            <a:off x="6553200" y="304802"/>
            <a:ext cx="5257800" cy="4525963"/>
          </a:xfrm>
        </p:spPr>
        <p:txBody>
          <a:bodyPr/>
          <a:lstStyle/>
          <a:p>
            <a:pPr marL="0" indent="0" algn="ctr">
              <a:buNone/>
            </a:pPr>
            <a:r>
              <a:rPr lang="en-US" sz="3600" dirty="0" smtClean="0"/>
              <a:t>ICD-10 </a:t>
            </a:r>
            <a:r>
              <a:rPr lang="en-US" sz="3600" dirty="0"/>
              <a:t>Implementation MEDLINE</a:t>
            </a:r>
          </a:p>
          <a:p>
            <a:pPr marL="0" indent="0" algn="ctr">
              <a:buNone/>
            </a:pPr>
            <a:endParaRPr lang="en-US" sz="2000" dirty="0" smtClean="0"/>
          </a:p>
          <a:p>
            <a:pPr marL="0" indent="0" algn="ctr">
              <a:buNone/>
            </a:pPr>
            <a:r>
              <a:rPr lang="en-US" sz="3600" dirty="0" smtClean="0"/>
              <a:t>Information </a:t>
            </a:r>
            <a:r>
              <a:rPr lang="en-US" sz="3600" dirty="0"/>
              <a:t>Technology News e-Alert</a:t>
            </a:r>
          </a:p>
          <a:p>
            <a:pPr marL="0" indent="0">
              <a:buNone/>
            </a:pPr>
            <a:endParaRPr lang="en-US" sz="3600" dirty="0"/>
          </a:p>
          <a:p>
            <a:pPr marL="0" indent="0">
              <a:buNone/>
            </a:pPr>
            <a:endParaRPr lang="en-US" sz="3600" u="sng" dirty="0"/>
          </a:p>
          <a:p>
            <a:pPr marL="0" indent="0">
              <a:buNone/>
            </a:pPr>
            <a:endParaRPr lang="en-US" sz="3600" dirty="0"/>
          </a:p>
        </p:txBody>
      </p:sp>
      <p:sp>
        <p:nvSpPr>
          <p:cNvPr id="2" name="Title 1"/>
          <p:cNvSpPr>
            <a:spLocks noGrp="1"/>
          </p:cNvSpPr>
          <p:nvPr>
            <p:ph type="title"/>
          </p:nvPr>
        </p:nvSpPr>
        <p:spPr>
          <a:xfrm>
            <a:off x="7048500" y="2895600"/>
            <a:ext cx="4267200" cy="3335338"/>
          </a:xfrm>
        </p:spPr>
        <p:txBody>
          <a:bodyPr>
            <a:noAutofit/>
          </a:bodyPr>
          <a:lstStyle/>
          <a:p>
            <a:pPr algn="ctr"/>
            <a:r>
              <a:rPr lang="en-US" sz="5200" b="1" dirty="0" smtClean="0"/>
              <a:t>VHA </a:t>
            </a:r>
            <a:r>
              <a:rPr lang="en-US" sz="5200" b="1" dirty="0"/>
              <a:t>Literature e-Alerts</a:t>
            </a:r>
          </a:p>
        </p:txBody>
      </p:sp>
    </p:spTree>
    <p:extLst>
      <p:ext uri="{BB962C8B-B14F-4D97-AF65-F5344CB8AC3E}">
        <p14:creationId xmlns:p14="http://schemas.microsoft.com/office/powerpoint/2010/main" val="11716937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with hands together in a huddle"/>
          <p:cNvPicPr>
            <a:picLocks noChangeAspect="1"/>
          </p:cNvPicPr>
          <p:nvPr/>
        </p:nvPicPr>
        <p:blipFill rotWithShape="1">
          <a:blip r:embed="rId3" cstate="print">
            <a:extLst>
              <a:ext uri="{28A0092B-C50C-407E-A947-70E740481C1C}">
                <a14:useLocalDpi xmlns:a14="http://schemas.microsoft.com/office/drawing/2010/main" val="0"/>
              </a:ext>
            </a:extLst>
          </a:blip>
          <a:srcRect t="3748" b="10982"/>
          <a:stretch/>
        </p:blipFill>
        <p:spPr>
          <a:xfrm>
            <a:off x="0" y="-76200"/>
            <a:ext cx="12192000" cy="6934200"/>
          </a:xfrm>
          <a:prstGeom prst="rect">
            <a:avLst/>
          </a:prstGeom>
        </p:spPr>
      </p:pic>
      <p:sp>
        <p:nvSpPr>
          <p:cNvPr id="8" name="TextBox 7" descr="How can you prepare?&#10;"/>
          <p:cNvSpPr txBox="1"/>
          <p:nvPr/>
        </p:nvSpPr>
        <p:spPr>
          <a:xfrm>
            <a:off x="7162800" y="2057401"/>
            <a:ext cx="4495800" cy="2677656"/>
          </a:xfrm>
          <a:prstGeom prst="rect">
            <a:avLst/>
          </a:prstGeom>
          <a:noFill/>
        </p:spPr>
        <p:txBody>
          <a:bodyPr wrap="square" rtlCol="0">
            <a:spAutoFit/>
          </a:bodyPr>
          <a:lstStyle/>
          <a:p>
            <a:pPr algn="ctr"/>
            <a:r>
              <a:rPr lang="en-US" sz="5600" b="1" dirty="0" smtClean="0">
                <a:solidFill>
                  <a:schemeClr val="bg1"/>
                </a:solidFill>
                <a:latin typeface="Lucida Handwriting" panose="03010101010101010101" pitchFamily="66" charset="0"/>
              </a:rPr>
              <a:t>How can you prepare?</a:t>
            </a:r>
            <a:endParaRPr lang="en-US" sz="5600" b="1" dirty="0">
              <a:solidFill>
                <a:schemeClr val="bg1"/>
              </a:solidFill>
              <a:latin typeface="Lucida Handwriting" panose="03010101010101010101" pitchFamily="66" charset="0"/>
            </a:endParaRPr>
          </a:p>
        </p:txBody>
      </p:sp>
    </p:spTree>
    <p:extLst>
      <p:ext uri="{BB962C8B-B14F-4D97-AF65-F5344CB8AC3E}">
        <p14:creationId xmlns:p14="http://schemas.microsoft.com/office/powerpoint/2010/main" val="13720713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and holding a web search box in between two fingers"/>
          <p:cNvPicPr>
            <a:picLocks noChangeAspect="1"/>
          </p:cNvPicPr>
          <p:nvPr/>
        </p:nvPicPr>
        <p:blipFill rotWithShape="1">
          <a:blip r:embed="rId3" cstate="print">
            <a:extLst>
              <a:ext uri="{28A0092B-C50C-407E-A947-70E740481C1C}">
                <a14:useLocalDpi xmlns:a14="http://schemas.microsoft.com/office/drawing/2010/main" val="0"/>
              </a:ext>
            </a:extLst>
          </a:blip>
          <a:srcRect b="15163"/>
          <a:stretch/>
        </p:blipFill>
        <p:spPr>
          <a:xfrm>
            <a:off x="-19050" y="-1"/>
            <a:ext cx="12211050" cy="6858001"/>
          </a:xfrm>
          <a:prstGeom prst="rect">
            <a:avLst/>
          </a:prstGeom>
        </p:spPr>
      </p:pic>
      <p:sp>
        <p:nvSpPr>
          <p:cNvPr id="35842" name="Title 1"/>
          <p:cNvSpPr>
            <a:spLocks noGrp="1"/>
          </p:cNvSpPr>
          <p:nvPr>
            <p:ph type="title"/>
          </p:nvPr>
        </p:nvSpPr>
        <p:spPr>
          <a:xfrm>
            <a:off x="2362200" y="2667000"/>
            <a:ext cx="10363200" cy="1143000"/>
          </a:xfrm>
        </p:spPr>
        <p:txBody>
          <a:bodyPr>
            <a:normAutofit/>
          </a:bodyPr>
          <a:lstStyle/>
          <a:p>
            <a:pPr eaLnBrk="1" hangingPunct="1"/>
            <a:r>
              <a:rPr lang="en-US" altLang="en-US" sz="6600" b="1" dirty="0" smtClean="0">
                <a:latin typeface="Calibri" panose="020F0502020204030204" pitchFamily="34" charset="0"/>
                <a:ea typeface="MS PGothic" pitchFamily="34" charset="-128"/>
                <a:cs typeface="Arial" pitchFamily="34" charset="0"/>
              </a:rPr>
              <a:t>References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quot;&quot;"/>
          <p:cNvSpPr/>
          <p:nvPr/>
        </p:nvSpPr>
        <p:spPr>
          <a:xfrm>
            <a:off x="1581151" y="0"/>
            <a:ext cx="838200"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4" descr="Image of the My VeHU Campus &quot;Ask The Presenter&quot;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06" y="533400"/>
            <a:ext cx="3036889" cy="269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bolts with nuts treaded onthe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2242871"/>
            <a:ext cx="6400800" cy="4634179"/>
          </a:xfrm>
          <a:prstGeom prst="rect">
            <a:avLst/>
          </a:prstGeom>
        </p:spPr>
      </p:pic>
      <p:sp>
        <p:nvSpPr>
          <p:cNvPr id="3" name="TextBox 2"/>
          <p:cNvSpPr txBox="1"/>
          <p:nvPr/>
        </p:nvSpPr>
        <p:spPr>
          <a:xfrm>
            <a:off x="4819650" y="964287"/>
            <a:ext cx="6096000" cy="861774"/>
          </a:xfrm>
          <a:prstGeom prst="rect">
            <a:avLst/>
          </a:prstGeom>
          <a:noFill/>
        </p:spPr>
        <p:txBody>
          <a:bodyPr wrap="square" rtlCol="0">
            <a:spAutoFit/>
          </a:bodyPr>
          <a:lstStyle/>
          <a:p>
            <a:pPr algn="ctr"/>
            <a:r>
              <a:rPr lang="en-US" sz="5000" b="1" dirty="0" smtClean="0"/>
              <a:t>Ask the Presenter</a:t>
            </a:r>
            <a:endParaRPr lang="en-US" sz="5000" b="1" dirty="0"/>
          </a:p>
        </p:txBody>
      </p:sp>
    </p:spTree>
    <p:extLst>
      <p:ext uri="{BB962C8B-B14F-4D97-AF65-F5344CB8AC3E}">
        <p14:creationId xmlns:p14="http://schemas.microsoft.com/office/powerpoint/2010/main" val="22031868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219200"/>
            <a:ext cx="11353800" cy="3970318"/>
          </a:xfrm>
          <a:prstGeom prst="rect">
            <a:avLst/>
          </a:prstGeom>
        </p:spPr>
        <p:txBody>
          <a:bodyPr wrap="square">
            <a:spAutoFit/>
          </a:bodyPr>
          <a:lstStyle/>
          <a:p>
            <a:pPr eaLnBrk="1" hangingPunct="1">
              <a:defRPr/>
            </a:pPr>
            <a:r>
              <a:rPr lang="en-US" sz="2800" dirty="0">
                <a:latin typeface="Arial" panose="020B0604020202020204" pitchFamily="34" charset="0"/>
                <a:ea typeface="MS PGothic" pitchFamily="34" charset="-128"/>
              </a:rPr>
              <a:t>HIM Intranet site: http://vaww.vhahim.va.gov/</a:t>
            </a:r>
          </a:p>
          <a:p>
            <a:pPr eaLnBrk="1" hangingPunct="1">
              <a:defRPr/>
            </a:pPr>
            <a:r>
              <a:rPr lang="en-US" sz="2800" dirty="0">
                <a:latin typeface="Arial" panose="020B0604020202020204" pitchFamily="34" charset="0"/>
                <a:ea typeface="MS PGothic" pitchFamily="34" charset="-128"/>
              </a:rPr>
              <a:t>HIM ICD-10 intranet site:  </a:t>
            </a:r>
            <a:r>
              <a:rPr lang="en-US" sz="2800" dirty="0">
                <a:latin typeface="Arial" panose="020B0604020202020204" pitchFamily="34" charset="0"/>
                <a:ea typeface="MS PGothic" pitchFamily="34" charset="-128"/>
                <a:hlinkClick r:id="rId3"/>
              </a:rPr>
              <a:t>http://vaww.vhaco.va.gov/him/icd10.html</a:t>
            </a:r>
            <a:r>
              <a:rPr lang="en-US" sz="2800" dirty="0">
                <a:latin typeface="Arial" panose="020B0604020202020204" pitchFamily="34" charset="0"/>
                <a:ea typeface="MS PGothic" pitchFamily="34" charset="-128"/>
              </a:rPr>
              <a:t>. </a:t>
            </a:r>
          </a:p>
          <a:p>
            <a:pPr eaLnBrk="1" hangingPunct="1">
              <a:defRPr/>
            </a:pPr>
            <a:r>
              <a:rPr lang="en-US" sz="2800" dirty="0">
                <a:latin typeface="Arial" panose="020B0604020202020204" pitchFamily="34" charset="0"/>
                <a:ea typeface="MS PGothic" pitchFamily="34" charset="-128"/>
              </a:rPr>
              <a:t>Join the ICD-10 LISTSERV to receive periodic updates: </a:t>
            </a:r>
            <a:r>
              <a:rPr lang="en-US" sz="2800" dirty="0">
                <a:latin typeface="Arial" panose="020B0604020202020204" pitchFamily="34" charset="0"/>
                <a:ea typeface="MS PGothic" pitchFamily="34" charset="-128"/>
                <a:hlinkClick r:id="rId4"/>
              </a:rPr>
              <a:t>http://vaww.listserv.va.gov/scripts/wa.exe?SUBED1=ICD-10_STAKEHOLDERS-L&amp;A=1</a:t>
            </a:r>
            <a:r>
              <a:rPr lang="en-US" sz="2800" dirty="0">
                <a:latin typeface="Arial" panose="020B0604020202020204" pitchFamily="34" charset="0"/>
                <a:ea typeface="MS PGothic" pitchFamily="34" charset="-128"/>
              </a:rPr>
              <a:t>.</a:t>
            </a:r>
          </a:p>
          <a:p>
            <a:pPr eaLnBrk="1" hangingPunct="1">
              <a:defRPr/>
            </a:pPr>
            <a:r>
              <a:rPr lang="en-US" sz="2800" dirty="0">
                <a:latin typeface="Arial" panose="020B0604020202020204" pitchFamily="34" charset="0"/>
                <a:ea typeface="MS PGothic" pitchFamily="34" charset="-128"/>
              </a:rPr>
              <a:t>Centers for Disease Control and Prevention: </a:t>
            </a:r>
            <a:r>
              <a:rPr lang="en-US" sz="2800" u="sng" dirty="0">
                <a:latin typeface="Arial" panose="020B0604020202020204" pitchFamily="34" charset="0"/>
                <a:ea typeface="MS PGothic" pitchFamily="34" charset="-128"/>
              </a:rPr>
              <a:t>http://www.cdc.gov/</a:t>
            </a:r>
          </a:p>
          <a:p>
            <a:pPr eaLnBrk="1" hangingPunct="1">
              <a:defRPr/>
            </a:pPr>
            <a:r>
              <a:rPr lang="en-US" sz="2800" dirty="0">
                <a:latin typeface="Arial" panose="020B0604020202020204" pitchFamily="34" charset="0"/>
                <a:ea typeface="MS PGothic" pitchFamily="34" charset="-128"/>
              </a:rPr>
              <a:t>Centers for Medicare and Medicaid Services: </a:t>
            </a:r>
            <a:r>
              <a:rPr lang="en-US" sz="2800" u="sng" dirty="0">
                <a:latin typeface="Arial" panose="020B0604020202020204" pitchFamily="34" charset="0"/>
                <a:ea typeface="MS PGothic" pitchFamily="34" charset="-128"/>
              </a:rPr>
              <a:t>http://cms.hhs.gov/</a:t>
            </a:r>
          </a:p>
          <a:p>
            <a:pPr eaLnBrk="1" hangingPunct="1">
              <a:defRPr/>
            </a:pPr>
            <a:endParaRPr lang="en-US" sz="2800" dirty="0">
              <a:latin typeface="Arial" panose="020B0604020202020204" pitchFamily="34" charset="0"/>
              <a:ea typeface="MS PGothic" pitchFamily="34" charset="-128"/>
            </a:endParaRPr>
          </a:p>
          <a:p>
            <a:endParaRPr lang="en-US" sz="2800" b="1" dirty="0">
              <a:latin typeface="Arial" panose="020B0604020202020204" pitchFamily="34" charset="0"/>
            </a:endParaRPr>
          </a:p>
        </p:txBody>
      </p:sp>
    </p:spTree>
    <p:extLst>
      <p:ext uri="{BB962C8B-B14F-4D97-AF65-F5344CB8AC3E}">
        <p14:creationId xmlns:p14="http://schemas.microsoft.com/office/powerpoint/2010/main" val="3816035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438400" y="228600"/>
            <a:ext cx="8229600" cy="1143000"/>
          </a:xfrm>
        </p:spPr>
        <p:txBody>
          <a:bodyPr/>
          <a:lstStyle/>
          <a:p>
            <a:r>
              <a:rPr lang="en-US" dirty="0" smtClean="0"/>
              <a:t>Poll Results</a:t>
            </a:r>
            <a:endParaRPr lang="en-US" dirty="0"/>
          </a:p>
        </p:txBody>
      </p:sp>
      <p:sp>
        <p:nvSpPr>
          <p:cNvPr id="7" name="Content Placeholder 4"/>
          <p:cNvSpPr>
            <a:spLocks noGrp="1"/>
          </p:cNvSpPr>
          <p:nvPr>
            <p:ph idx="1"/>
          </p:nvPr>
        </p:nvSpPr>
        <p:spPr>
          <a:xfrm>
            <a:off x="609600" y="1600202"/>
            <a:ext cx="5257800" cy="5029199"/>
          </a:xfrm>
        </p:spPr>
        <p:txBody>
          <a:bodyPr>
            <a:normAutofit fontScale="77500" lnSpcReduction="20000"/>
          </a:bodyPr>
          <a:lstStyle/>
          <a:p>
            <a:pPr marL="0" indent="0">
              <a:buNone/>
            </a:pPr>
            <a:r>
              <a:rPr lang="en-US" sz="4000" dirty="0"/>
              <a:t>What is your current position</a:t>
            </a:r>
            <a:r>
              <a:rPr lang="en-US" sz="4000" dirty="0" smtClean="0"/>
              <a:t>?</a:t>
            </a:r>
          </a:p>
          <a:p>
            <a:pPr marL="0" indent="0">
              <a:buNone/>
            </a:pPr>
            <a:endParaRPr lang="en-US" sz="1800" dirty="0"/>
          </a:p>
          <a:p>
            <a:pPr marL="514350" lvl="2" indent="-514350">
              <a:buFont typeface="+mj-lt"/>
              <a:buAutoNum type="alphaUcPeriod"/>
            </a:pPr>
            <a:r>
              <a:rPr lang="en-US" sz="3600" dirty="0"/>
              <a:t>Doctor/Surgeon/Resident</a:t>
            </a:r>
          </a:p>
          <a:p>
            <a:pPr marL="514350" lvl="2" indent="-514350">
              <a:buFont typeface="+mj-lt"/>
              <a:buAutoNum type="alphaUcPeriod"/>
            </a:pPr>
            <a:r>
              <a:rPr lang="en-US" sz="3600" dirty="0" smtClean="0"/>
              <a:t>Data/Research Analyst</a:t>
            </a:r>
            <a:endParaRPr lang="en-US" sz="3600" dirty="0"/>
          </a:p>
          <a:p>
            <a:pPr marL="514350" lvl="2" indent="-514350">
              <a:buFont typeface="+mj-lt"/>
              <a:buAutoNum type="alphaUcPeriod"/>
            </a:pPr>
            <a:r>
              <a:rPr lang="en-US" sz="3600" dirty="0"/>
              <a:t>Administrative (Supervisor/clinic clerk/Administrative Officer/Fee Basis/Registration)</a:t>
            </a:r>
          </a:p>
          <a:p>
            <a:pPr marL="514350" lvl="2" indent="-514350">
              <a:buFont typeface="+mj-lt"/>
              <a:buAutoNum type="alphaUcPeriod"/>
            </a:pPr>
            <a:r>
              <a:rPr lang="en-US" sz="3600" dirty="0"/>
              <a:t>Coder</a:t>
            </a:r>
          </a:p>
          <a:p>
            <a:pPr marL="514350" lvl="2" indent="-514350">
              <a:buFont typeface="+mj-lt"/>
              <a:buAutoNum type="alphaUcPeriod"/>
            </a:pPr>
            <a:r>
              <a:rPr lang="en-US" sz="3600" dirty="0"/>
              <a:t>Revenue/CPAC Staff</a:t>
            </a:r>
          </a:p>
          <a:p>
            <a:pPr marL="514350" lvl="2" indent="-514350">
              <a:buFont typeface="+mj-lt"/>
              <a:buAutoNum type="alphaUcPeriod"/>
            </a:pPr>
            <a:r>
              <a:rPr lang="en-US" sz="3600" dirty="0" smtClean="0"/>
              <a:t>Other</a:t>
            </a:r>
            <a:endParaRPr lang="en-US" sz="3600" dirty="0"/>
          </a:p>
        </p:txBody>
      </p:sp>
      <p:sp>
        <p:nvSpPr>
          <p:cNvPr id="3" name="Rectangle 2" descr="&quot; &quot;"/>
          <p:cNvSpPr/>
          <p:nvPr/>
        </p:nvSpPr>
        <p:spPr>
          <a:xfrm>
            <a:off x="1981200" y="1414793"/>
            <a:ext cx="8153400" cy="584775"/>
          </a:xfrm>
          <a:prstGeom prst="rect">
            <a:avLst/>
          </a:prstGeom>
        </p:spPr>
        <p:txBody>
          <a:bodyPr wrap="square">
            <a:spAutoFit/>
          </a:bodyPr>
          <a:lstStyle/>
          <a:p>
            <a:endParaRPr lang="en-US" sz="3200" dirty="0"/>
          </a:p>
        </p:txBody>
      </p:sp>
    </p:spTree>
    <p:extLst>
      <p:ext uri="{BB962C8B-B14F-4D97-AF65-F5344CB8AC3E}">
        <p14:creationId xmlns:p14="http://schemas.microsoft.com/office/powerpoint/2010/main" val="3329089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605B9DEAE3DB4788C214FB399A502C" ma:contentTypeVersion="0" ma:contentTypeDescription="Create a new document." ma:contentTypeScope="" ma:versionID="5cf76eceae5494211bc53542964594c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80EE19-E5FA-4ABD-9AF3-BA27351462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974A3F3-3389-4445-9282-496E96AC4221}">
  <ds:schemaRefs>
    <ds:schemaRef ds:uri="http://purl.org/dc/dcmitype/"/>
    <ds:schemaRef ds:uri="http://schemas.microsoft.com/office/2006/metadata/properties"/>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35F4920D-8CDA-4B61-B075-13277BDC1E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15376</TotalTime>
  <Words>9633</Words>
  <Application>Microsoft Office PowerPoint</Application>
  <PresentationFormat>Custom</PresentationFormat>
  <Paragraphs>858</Paragraphs>
  <Slides>84</Slides>
  <Notes>84</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Nuts and Bolts of ICD-10</vt:lpstr>
      <vt:lpstr>Poll Question</vt:lpstr>
      <vt:lpstr>PowerPoint Presentation</vt:lpstr>
      <vt:lpstr>PowerPoint Presentation</vt:lpstr>
      <vt:lpstr>PowerPoint Presentation</vt:lpstr>
      <vt:lpstr>PowerPoint Presentation</vt:lpstr>
      <vt:lpstr>PowerPoint Presentation</vt:lpstr>
      <vt:lpstr>Use Coded Data for…</vt:lpstr>
      <vt:lpstr>Poll Results</vt:lpstr>
      <vt:lpstr>Poll Results</vt:lpstr>
      <vt:lpstr>Basic Steps of Coding</vt:lpstr>
      <vt:lpstr>PowerPoint Presentation</vt:lpstr>
      <vt:lpstr>Poll Question</vt:lpstr>
      <vt:lpstr>PowerPoint Presentation</vt:lpstr>
      <vt:lpstr>PowerPoint Presentation</vt:lpstr>
      <vt:lpstr>PowerPoint Presentation</vt:lpstr>
      <vt:lpstr>PowerPoint Presentation</vt:lpstr>
      <vt:lpstr>PowerPoint Presentation</vt:lpstr>
      <vt:lpstr>Poll Results</vt:lpstr>
      <vt:lpstr>Poll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Congestive heart failure</vt:lpstr>
      <vt:lpstr>Use of sub-terms and non-essential modifiers</vt:lpstr>
      <vt:lpstr>PowerPoint Presentation</vt:lpstr>
      <vt:lpstr>PowerPoint Presentation</vt:lpstr>
      <vt:lpstr>PowerPoint Presentation</vt:lpstr>
      <vt:lpstr>PowerPoint Presentation</vt:lpstr>
      <vt:lpstr>PowerPoint Presentation</vt:lpstr>
      <vt:lpstr>PowerPoint Presentation</vt:lpstr>
      <vt:lpstr>Poll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Results</vt:lpstr>
      <vt:lpstr>Poll Results</vt:lpstr>
      <vt:lpstr>Character Meanings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Question</vt:lpstr>
      <vt:lpstr>PowerPoint Presentation</vt:lpstr>
      <vt:lpstr>PowerPoint Presentation</vt:lpstr>
      <vt:lpstr>PowerPoint Presentation</vt:lpstr>
      <vt:lpstr>PowerPoint Presentation</vt:lpstr>
      <vt:lpstr>PowerPoint Presentation</vt:lpstr>
      <vt:lpstr>Poll Results</vt:lpstr>
      <vt:lpstr>Poll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VHA Literature e-Alerts</vt:lpstr>
      <vt:lpstr>PowerPoint Presentation</vt:lpstr>
      <vt:lpstr>References</vt:lpstr>
      <vt:lpstr>PowerPoint Presentation</vt:lpstr>
      <vt:lpstr>PowerPoint Presentation</vt:lpstr>
    </vt:vector>
  </TitlesOfParts>
  <Company>Dept. of Veterans Affairs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Nuts and Bolts of ICD-10 for the Non-Coder</dc:title>
  <dc:creator>Janet W Wilson</dc:creator>
  <cp:keywords>ICD-10, coding, Procedure codes,</cp:keywords>
  <cp:lastModifiedBy>Presenter</cp:lastModifiedBy>
  <cp:revision>513</cp:revision>
  <cp:lastPrinted>2014-06-27T12:42:14Z</cp:lastPrinted>
  <dcterms:created xsi:type="dcterms:W3CDTF">2014-01-20T19:45:40Z</dcterms:created>
  <dcterms:modified xsi:type="dcterms:W3CDTF">2014-07-23T12:29:01Z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0x010100B1605B9DEAE3DB4788C214FB399A502C</vt:lpwstr>
  </property>
</Properties>
</file>