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1"/>
  </p:notesMasterIdLst>
  <p:sldIdLst>
    <p:sldId id="269" r:id="rId5"/>
    <p:sldId id="270" r:id="rId6"/>
    <p:sldId id="349" r:id="rId7"/>
    <p:sldId id="265" r:id="rId8"/>
    <p:sldId id="272" r:id="rId9"/>
    <p:sldId id="350" r:id="rId10"/>
    <p:sldId id="439" r:id="rId11"/>
    <p:sldId id="271" r:id="rId12"/>
    <p:sldId id="348" r:id="rId13"/>
    <p:sldId id="260" r:id="rId14"/>
    <p:sldId id="262" r:id="rId15"/>
    <p:sldId id="263" r:id="rId16"/>
    <p:sldId id="264" r:id="rId17"/>
    <p:sldId id="267" r:id="rId18"/>
    <p:sldId id="266" r:id="rId19"/>
    <p:sldId id="351" r:id="rId20"/>
    <p:sldId id="268" r:id="rId21"/>
    <p:sldId id="447" r:id="rId22"/>
    <p:sldId id="353" r:id="rId23"/>
    <p:sldId id="440" r:id="rId24"/>
    <p:sldId id="464" r:id="rId25"/>
    <p:sldId id="354" r:id="rId26"/>
    <p:sldId id="449" r:id="rId27"/>
    <p:sldId id="356" r:id="rId28"/>
    <p:sldId id="357" r:id="rId29"/>
    <p:sldId id="358" r:id="rId30"/>
    <p:sldId id="360" r:id="rId31"/>
    <p:sldId id="441" r:id="rId32"/>
    <p:sldId id="362" r:id="rId33"/>
    <p:sldId id="363" r:id="rId34"/>
    <p:sldId id="364" r:id="rId35"/>
    <p:sldId id="365" r:id="rId36"/>
    <p:sldId id="465" r:id="rId37"/>
    <p:sldId id="366" r:id="rId38"/>
    <p:sldId id="367" r:id="rId39"/>
    <p:sldId id="368" r:id="rId40"/>
    <p:sldId id="369" r:id="rId41"/>
    <p:sldId id="466" r:id="rId42"/>
    <p:sldId id="471" r:id="rId43"/>
    <p:sldId id="450" r:id="rId44"/>
    <p:sldId id="370" r:id="rId45"/>
    <p:sldId id="373" r:id="rId46"/>
    <p:sldId id="374" r:id="rId47"/>
    <p:sldId id="375" r:id="rId48"/>
    <p:sldId id="376" r:id="rId49"/>
    <p:sldId id="377" r:id="rId50"/>
    <p:sldId id="378" r:id="rId51"/>
    <p:sldId id="379" r:id="rId52"/>
    <p:sldId id="380" r:id="rId53"/>
    <p:sldId id="452" r:id="rId54"/>
    <p:sldId id="453" r:id="rId55"/>
    <p:sldId id="454" r:id="rId56"/>
    <p:sldId id="455" r:id="rId57"/>
    <p:sldId id="456" r:id="rId58"/>
    <p:sldId id="457" r:id="rId59"/>
    <p:sldId id="381" r:id="rId60"/>
    <p:sldId id="382" r:id="rId61"/>
    <p:sldId id="383" r:id="rId62"/>
    <p:sldId id="384" r:id="rId63"/>
    <p:sldId id="385" r:id="rId64"/>
    <p:sldId id="387" r:id="rId65"/>
    <p:sldId id="388" r:id="rId66"/>
    <p:sldId id="389" r:id="rId67"/>
    <p:sldId id="390" r:id="rId68"/>
    <p:sldId id="391" r:id="rId69"/>
    <p:sldId id="392" r:id="rId70"/>
    <p:sldId id="394" r:id="rId71"/>
    <p:sldId id="395" r:id="rId72"/>
    <p:sldId id="444" r:id="rId73"/>
    <p:sldId id="396" r:id="rId74"/>
    <p:sldId id="445" r:id="rId75"/>
    <p:sldId id="397" r:id="rId76"/>
    <p:sldId id="463" r:id="rId77"/>
    <p:sldId id="398" r:id="rId78"/>
    <p:sldId id="399" r:id="rId79"/>
    <p:sldId id="400" r:id="rId80"/>
    <p:sldId id="467" r:id="rId81"/>
    <p:sldId id="402" r:id="rId82"/>
    <p:sldId id="404" r:id="rId83"/>
    <p:sldId id="405" r:id="rId84"/>
    <p:sldId id="406" r:id="rId85"/>
    <p:sldId id="407" r:id="rId86"/>
    <p:sldId id="408" r:id="rId87"/>
    <p:sldId id="409" r:id="rId88"/>
    <p:sldId id="410" r:id="rId89"/>
    <p:sldId id="411" r:id="rId90"/>
    <p:sldId id="412" r:id="rId91"/>
    <p:sldId id="413" r:id="rId92"/>
    <p:sldId id="414" r:id="rId93"/>
    <p:sldId id="415" r:id="rId94"/>
    <p:sldId id="416" r:id="rId95"/>
    <p:sldId id="417" r:id="rId96"/>
    <p:sldId id="468" r:id="rId97"/>
    <p:sldId id="418" r:id="rId98"/>
    <p:sldId id="419" r:id="rId99"/>
    <p:sldId id="420" r:id="rId100"/>
    <p:sldId id="421" r:id="rId101"/>
    <p:sldId id="422" r:id="rId102"/>
    <p:sldId id="423" r:id="rId103"/>
    <p:sldId id="469" r:id="rId104"/>
    <p:sldId id="470" r:id="rId105"/>
    <p:sldId id="425" r:id="rId106"/>
    <p:sldId id="426" r:id="rId107"/>
    <p:sldId id="427" r:id="rId108"/>
    <p:sldId id="428" r:id="rId109"/>
    <p:sldId id="429" r:id="rId110"/>
    <p:sldId id="430" r:id="rId111"/>
    <p:sldId id="431" r:id="rId112"/>
    <p:sldId id="432" r:id="rId113"/>
    <p:sldId id="433" r:id="rId114"/>
    <p:sldId id="434" r:id="rId115"/>
    <p:sldId id="435" r:id="rId116"/>
    <p:sldId id="436" r:id="rId117"/>
    <p:sldId id="437" r:id="rId118"/>
    <p:sldId id="459" r:id="rId119"/>
    <p:sldId id="446" r:id="rId1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2"/>
    <a:srgbClr val="0000CC"/>
    <a:srgbClr val="00DB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5" autoAdjust="0"/>
    <p:restoredTop sz="66252" autoAdjust="0"/>
  </p:normalViewPr>
  <p:slideViewPr>
    <p:cSldViewPr>
      <p:cViewPr varScale="1">
        <p:scale>
          <a:sx n="58" d="100"/>
          <a:sy n="58" d="100"/>
        </p:scale>
        <p:origin x="-792"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CB2884-8D23-4EBD-9189-52B835DBC560}"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140A8A81-C633-49DD-8490-39615D69ED09}">
      <dgm:prSet/>
      <dgm:spPr/>
      <dgm:t>
        <a:bodyPr/>
        <a:lstStyle/>
        <a:p>
          <a:pPr rtl="0"/>
          <a:r>
            <a:rPr lang="en-US" dirty="0" smtClean="0"/>
            <a:t>Adding a range of codes (Wildcard)</a:t>
          </a:r>
          <a:endParaRPr lang="en-US" dirty="0"/>
        </a:p>
      </dgm:t>
    </dgm:pt>
    <dgm:pt modelId="{05F9CF17-F84A-4F92-97E7-4F871BD46EC2}" type="parTrans" cxnId="{49B1945A-7DD0-4B6D-9930-42F8B0C1A00E}">
      <dgm:prSet/>
      <dgm:spPr/>
      <dgm:t>
        <a:bodyPr/>
        <a:lstStyle/>
        <a:p>
          <a:endParaRPr lang="en-US"/>
        </a:p>
      </dgm:t>
    </dgm:pt>
    <dgm:pt modelId="{1DE8CF67-635C-4DE8-AD32-A8E83D7F004B}" type="sibTrans" cxnId="{49B1945A-7DD0-4B6D-9930-42F8B0C1A00E}">
      <dgm:prSet/>
      <dgm:spPr/>
      <dgm:t>
        <a:bodyPr/>
        <a:lstStyle/>
        <a:p>
          <a:endParaRPr lang="en-US"/>
        </a:p>
      </dgm:t>
    </dgm:pt>
    <dgm:pt modelId="{A8897315-11F9-4252-B9C0-6CE4700A77BF}">
      <dgm:prSet/>
      <dgm:spPr/>
      <dgm:t>
        <a:bodyPr/>
        <a:lstStyle/>
        <a:p>
          <a:pPr rtl="0"/>
          <a:r>
            <a:rPr lang="en-US" dirty="0" smtClean="0"/>
            <a:t>Search for codes</a:t>
          </a:r>
          <a:endParaRPr lang="en-US" dirty="0"/>
        </a:p>
      </dgm:t>
    </dgm:pt>
    <dgm:pt modelId="{145BF68C-719E-44D3-84EB-86FF8D42CA4C}" type="parTrans" cxnId="{5CCA8A06-6B56-47E0-88EF-34C5CC0ED0A3}">
      <dgm:prSet/>
      <dgm:spPr/>
      <dgm:t>
        <a:bodyPr/>
        <a:lstStyle/>
        <a:p>
          <a:endParaRPr lang="en-US"/>
        </a:p>
      </dgm:t>
    </dgm:pt>
    <dgm:pt modelId="{B5EDA836-32D1-464C-9674-8AD643B86922}" type="sibTrans" cxnId="{5CCA8A06-6B56-47E0-88EF-34C5CC0ED0A3}">
      <dgm:prSet/>
      <dgm:spPr/>
      <dgm:t>
        <a:bodyPr/>
        <a:lstStyle/>
        <a:p>
          <a:endParaRPr lang="en-US"/>
        </a:p>
      </dgm:t>
    </dgm:pt>
    <dgm:pt modelId="{F1133CA4-0F3C-428E-95D4-71C91AD1F0DF}" type="pres">
      <dgm:prSet presAssocID="{83CB2884-8D23-4EBD-9189-52B835DBC560}" presName="Name0" presStyleCnt="0">
        <dgm:presLayoutVars>
          <dgm:dir/>
          <dgm:animLvl val="lvl"/>
          <dgm:resizeHandles val="exact"/>
        </dgm:presLayoutVars>
      </dgm:prSet>
      <dgm:spPr/>
      <dgm:t>
        <a:bodyPr/>
        <a:lstStyle/>
        <a:p>
          <a:endParaRPr lang="en-US"/>
        </a:p>
      </dgm:t>
    </dgm:pt>
    <dgm:pt modelId="{77926653-F902-4717-B2E0-B82D68DAB8E4}" type="pres">
      <dgm:prSet presAssocID="{A8897315-11F9-4252-B9C0-6CE4700A77BF}" presName="linNode" presStyleCnt="0"/>
      <dgm:spPr/>
    </dgm:pt>
    <dgm:pt modelId="{DC6F3030-2F31-476B-AB72-9F7F3D56DBF3}" type="pres">
      <dgm:prSet presAssocID="{A8897315-11F9-4252-B9C0-6CE4700A77BF}" presName="parentText" presStyleLbl="node1" presStyleIdx="0" presStyleCnt="2" custScaleX="277778">
        <dgm:presLayoutVars>
          <dgm:chMax val="1"/>
          <dgm:bulletEnabled val="1"/>
        </dgm:presLayoutVars>
      </dgm:prSet>
      <dgm:spPr/>
      <dgm:t>
        <a:bodyPr/>
        <a:lstStyle/>
        <a:p>
          <a:endParaRPr lang="en-US"/>
        </a:p>
      </dgm:t>
    </dgm:pt>
    <dgm:pt modelId="{9A3F2E91-4119-448F-9013-320CE597E71A}" type="pres">
      <dgm:prSet presAssocID="{B5EDA836-32D1-464C-9674-8AD643B86922}" presName="sp" presStyleCnt="0"/>
      <dgm:spPr/>
    </dgm:pt>
    <dgm:pt modelId="{2E1266CB-1C07-499B-A6AF-20F6AE38D465}" type="pres">
      <dgm:prSet presAssocID="{140A8A81-C633-49DD-8490-39615D69ED09}" presName="linNode" presStyleCnt="0"/>
      <dgm:spPr/>
    </dgm:pt>
    <dgm:pt modelId="{FA84E7A2-0E1A-42C8-94F0-CE2B7F5BD0ED}" type="pres">
      <dgm:prSet presAssocID="{140A8A81-C633-49DD-8490-39615D69ED09}" presName="parentText" presStyleLbl="node1" presStyleIdx="1" presStyleCnt="2" custScaleX="277778">
        <dgm:presLayoutVars>
          <dgm:chMax val="1"/>
          <dgm:bulletEnabled val="1"/>
        </dgm:presLayoutVars>
      </dgm:prSet>
      <dgm:spPr/>
      <dgm:t>
        <a:bodyPr/>
        <a:lstStyle/>
        <a:p>
          <a:endParaRPr lang="en-US"/>
        </a:p>
      </dgm:t>
    </dgm:pt>
  </dgm:ptLst>
  <dgm:cxnLst>
    <dgm:cxn modelId="{49330954-7EF3-4764-B232-5D04A9C85EA1}" type="presOf" srcId="{83CB2884-8D23-4EBD-9189-52B835DBC560}" destId="{F1133CA4-0F3C-428E-95D4-71C91AD1F0DF}" srcOrd="0" destOrd="0" presId="urn:microsoft.com/office/officeart/2005/8/layout/vList5"/>
    <dgm:cxn modelId="{F751AD0D-B0EB-4ECD-8CD7-C58E13759BFE}" type="presOf" srcId="{A8897315-11F9-4252-B9C0-6CE4700A77BF}" destId="{DC6F3030-2F31-476B-AB72-9F7F3D56DBF3}" srcOrd="0" destOrd="0" presId="urn:microsoft.com/office/officeart/2005/8/layout/vList5"/>
    <dgm:cxn modelId="{829EFFB5-6BB4-4817-9D8D-A868FABF0281}" type="presOf" srcId="{140A8A81-C633-49DD-8490-39615D69ED09}" destId="{FA84E7A2-0E1A-42C8-94F0-CE2B7F5BD0ED}" srcOrd="0" destOrd="0" presId="urn:microsoft.com/office/officeart/2005/8/layout/vList5"/>
    <dgm:cxn modelId="{49B1945A-7DD0-4B6D-9930-42F8B0C1A00E}" srcId="{83CB2884-8D23-4EBD-9189-52B835DBC560}" destId="{140A8A81-C633-49DD-8490-39615D69ED09}" srcOrd="1" destOrd="0" parTransId="{05F9CF17-F84A-4F92-97E7-4F871BD46EC2}" sibTransId="{1DE8CF67-635C-4DE8-AD32-A8E83D7F004B}"/>
    <dgm:cxn modelId="{5CCA8A06-6B56-47E0-88EF-34C5CC0ED0A3}" srcId="{83CB2884-8D23-4EBD-9189-52B835DBC560}" destId="{A8897315-11F9-4252-B9C0-6CE4700A77BF}" srcOrd="0" destOrd="0" parTransId="{145BF68C-719E-44D3-84EB-86FF8D42CA4C}" sibTransId="{B5EDA836-32D1-464C-9674-8AD643B86922}"/>
    <dgm:cxn modelId="{71809DCE-87F3-4F8E-83F7-4D48C0AC96E1}" type="presParOf" srcId="{F1133CA4-0F3C-428E-95D4-71C91AD1F0DF}" destId="{77926653-F902-4717-B2E0-B82D68DAB8E4}" srcOrd="0" destOrd="0" presId="urn:microsoft.com/office/officeart/2005/8/layout/vList5"/>
    <dgm:cxn modelId="{F1E2AAB6-7093-430C-9F85-B729A288BFC6}" type="presParOf" srcId="{77926653-F902-4717-B2E0-B82D68DAB8E4}" destId="{DC6F3030-2F31-476B-AB72-9F7F3D56DBF3}" srcOrd="0" destOrd="0" presId="urn:microsoft.com/office/officeart/2005/8/layout/vList5"/>
    <dgm:cxn modelId="{461CCFFD-5FC2-4B84-B0D8-2B1C9DE80660}" type="presParOf" srcId="{F1133CA4-0F3C-428E-95D4-71C91AD1F0DF}" destId="{9A3F2E91-4119-448F-9013-320CE597E71A}" srcOrd="1" destOrd="0" presId="urn:microsoft.com/office/officeart/2005/8/layout/vList5"/>
    <dgm:cxn modelId="{B3A628B8-5EAB-47BF-A57D-7B64FC7B9458}" type="presParOf" srcId="{F1133CA4-0F3C-428E-95D4-71C91AD1F0DF}" destId="{2E1266CB-1C07-499B-A6AF-20F6AE38D465}" srcOrd="2" destOrd="0" presId="urn:microsoft.com/office/officeart/2005/8/layout/vList5"/>
    <dgm:cxn modelId="{905C0300-77F5-44E5-B743-92FB488BAD94}" type="presParOf" srcId="{2E1266CB-1C07-499B-A6AF-20F6AE38D465}" destId="{FA84E7A2-0E1A-42C8-94F0-CE2B7F5BD0ED}" srcOrd="0"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F3030-2F31-476B-AB72-9F7F3D56DBF3}">
      <dsp:nvSpPr>
        <dsp:cNvPr id="0" name=""/>
        <dsp:cNvSpPr/>
      </dsp:nvSpPr>
      <dsp:spPr>
        <a:xfrm>
          <a:off x="4015" y="12"/>
          <a:ext cx="8221569" cy="50179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dirty="0" smtClean="0"/>
            <a:t>Search for codes</a:t>
          </a:r>
          <a:endParaRPr lang="en-US" sz="2500" kern="1200" dirty="0"/>
        </a:p>
      </dsp:txBody>
      <dsp:txXfrm>
        <a:off x="28510" y="24507"/>
        <a:ext cx="8172579" cy="452802"/>
      </dsp:txXfrm>
    </dsp:sp>
    <dsp:sp modelId="{FA84E7A2-0E1A-42C8-94F0-CE2B7F5BD0ED}">
      <dsp:nvSpPr>
        <dsp:cNvPr id="0" name=""/>
        <dsp:cNvSpPr/>
      </dsp:nvSpPr>
      <dsp:spPr>
        <a:xfrm>
          <a:off x="4015" y="526894"/>
          <a:ext cx="8221569" cy="50179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dirty="0" smtClean="0"/>
            <a:t>Adding a range of codes (Wildcard)</a:t>
          </a:r>
          <a:endParaRPr lang="en-US" sz="2500" kern="1200" dirty="0"/>
        </a:p>
      </dsp:txBody>
      <dsp:txXfrm>
        <a:off x="28510" y="551389"/>
        <a:ext cx="8172579" cy="4528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EC89A-7604-4897-940B-5EFF7AC998AE}" type="datetimeFigureOut">
              <a:rPr lang="en-US" smtClean="0"/>
              <a:t>5/20/2014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E9EBA7-A481-4184-8EE6-C52E4D192D7A}" type="slidenum">
              <a:rPr lang="en-US" smtClean="0"/>
              <a:t>‹#›</a:t>
            </a:fld>
            <a:endParaRPr lang="en-US"/>
          </a:p>
        </p:txBody>
      </p:sp>
    </p:spTree>
    <p:extLst>
      <p:ext uri="{BB962C8B-B14F-4D97-AF65-F5344CB8AC3E}">
        <p14:creationId xmlns:p14="http://schemas.microsoft.com/office/powerpoint/2010/main" val="37347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151601138</a:t>
            </a:r>
          </a:p>
          <a:p>
            <a:endParaRPr lang="en-US" dirty="0" smtClean="0"/>
          </a:p>
          <a:p>
            <a:r>
              <a:rPr lang="en-US" dirty="0" smtClean="0"/>
              <a:t>REBECCA</a:t>
            </a:r>
          </a:p>
          <a:p>
            <a:r>
              <a:rPr lang="en-US" b="0" dirty="0" smtClean="0"/>
              <a:t>Thank you and welcome.  Today we are going to cover the basics of building and</a:t>
            </a:r>
            <a:r>
              <a:rPr lang="en-US" b="0" baseline="0" dirty="0" smtClean="0"/>
              <a:t> editing encounter forms in </a:t>
            </a:r>
            <a:r>
              <a:rPr lang="en-US" b="0" baseline="0" dirty="0" err="1" smtClean="0"/>
              <a:t>VistA</a:t>
            </a:r>
            <a:r>
              <a:rPr lang="en-US" b="0" baseline="0" dirty="0" smtClean="0"/>
              <a:t> as I know this is a hot topic for the field as we approach the transition to ICD 10.</a:t>
            </a:r>
          </a:p>
          <a:p>
            <a:endParaRPr lang="en-US" b="0" dirty="0" smtClean="0"/>
          </a:p>
          <a:p>
            <a:r>
              <a:rPr lang="en-US" dirty="0" smtClean="0"/>
              <a:t>Dawn, I know at our site encounter forms can be a big problem if they are not maintained properly.  Our HIMS staff members get calls each week about problems that providers find when they try to encounter a patient.  They often say my procedure codes are gone, I have to select a type of visit and a procedure code for every encounter, or the new one as our providers are moving towards capturing their inpatient encounters, they call saying they have no codes available for them to select to close the encounter.</a:t>
            </a:r>
          </a:p>
          <a:p>
            <a:r>
              <a:rPr lang="en-US" dirty="0" smtClean="0"/>
              <a:t> </a:t>
            </a:r>
          </a:p>
          <a:p>
            <a:r>
              <a:rPr lang="en-US" dirty="0" smtClean="0"/>
              <a:t>DAWN</a:t>
            </a:r>
          </a:p>
          <a:p>
            <a:r>
              <a:rPr lang="en-US" dirty="0" smtClean="0"/>
              <a:t> </a:t>
            </a:r>
          </a:p>
          <a:p>
            <a:r>
              <a:rPr lang="en-US" dirty="0" smtClean="0"/>
              <a:t>Those are just a few of the issues that come up at the local level I am sure! </a:t>
            </a:r>
            <a:r>
              <a:rPr lang="en-US" dirty="0" smtClean="0"/>
              <a:t>We </a:t>
            </a:r>
            <a:r>
              <a:rPr lang="en-US" dirty="0" smtClean="0"/>
              <a:t>get numerous emails throughout the months from various sites requesting new </a:t>
            </a:r>
            <a:r>
              <a:rPr lang="en-US" dirty="0" smtClean="0"/>
              <a:t>forms</a:t>
            </a:r>
            <a:r>
              <a:rPr lang="en-US" baseline="0" dirty="0" smtClean="0"/>
              <a:t> and</a:t>
            </a:r>
            <a:r>
              <a:rPr lang="en-US" dirty="0" smtClean="0"/>
              <a:t> </a:t>
            </a:r>
            <a:r>
              <a:rPr lang="en-US" dirty="0" smtClean="0"/>
              <a:t>modifications to </a:t>
            </a:r>
            <a:r>
              <a:rPr lang="en-US" dirty="0" smtClean="0"/>
              <a:t>existing forms.  </a:t>
            </a:r>
            <a:r>
              <a:rPr lang="en-US" dirty="0" smtClean="0"/>
              <a:t>It sometimes is a little overwhelming keeping up with all the requests.  Sometimes when we are contacted by a site they might request a change </a:t>
            </a:r>
            <a:r>
              <a:rPr lang="en-US" dirty="0" smtClean="0"/>
              <a:t>or </a:t>
            </a:r>
            <a:r>
              <a:rPr lang="en-US" dirty="0" smtClean="0"/>
              <a:t>suggest that a new form </a:t>
            </a:r>
            <a:r>
              <a:rPr lang="en-US" dirty="0" smtClean="0"/>
              <a:t>be created, </a:t>
            </a:r>
            <a:r>
              <a:rPr lang="en-US" dirty="0" smtClean="0"/>
              <a:t>but they don’t provide any history or rationale for why they are submitting the request.</a:t>
            </a:r>
          </a:p>
          <a:p>
            <a:r>
              <a:rPr lang="en-US" dirty="0" smtClean="0"/>
              <a:t> </a:t>
            </a:r>
          </a:p>
          <a:p>
            <a:r>
              <a:rPr lang="en-US" dirty="0" smtClean="0"/>
              <a:t>REBECCA</a:t>
            </a:r>
          </a:p>
          <a:p>
            <a:r>
              <a:rPr lang="en-US" dirty="0" smtClean="0"/>
              <a:t/>
            </a:r>
            <a:br>
              <a:rPr lang="en-US" dirty="0" smtClean="0"/>
            </a:br>
            <a:r>
              <a:rPr lang="en-US" dirty="0" smtClean="0"/>
              <a:t>I </a:t>
            </a:r>
            <a:r>
              <a:rPr lang="en-US" dirty="0" smtClean="0"/>
              <a:t>know I’m just now cleaning out all those cobwebs I might have when it comes to the day to day HIMS operations, I think it has been about 11 years since I have been involved at my facility with the updates to encounter forms.  And even then I had a very hands on Business Office ADPAC and Assistant Chief Business Office that were the “data types” and knew all the in’s and out’s of editing and building encounter forms.  I can honestly say that after the Coding Council completes our portion of the review of new and existing forms, I have NO idea how the forms get to FORUM and I definitely don’t know how to assist a site with exporting and installing them.  So do you think after today I’ll understand a little more?  I really think some in the field think I have been pulling their leg when I tell them I have “no clue” and they will have to wait for you to return to the office!</a:t>
            </a:r>
          </a:p>
          <a:p>
            <a:endParaRPr lang="en-US" dirty="0" smtClean="0"/>
          </a:p>
          <a:p>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1</a:t>
            </a:fld>
            <a:endParaRPr lang="en-US"/>
          </a:p>
        </p:txBody>
      </p:sp>
    </p:spTree>
    <p:extLst>
      <p:ext uri="{BB962C8B-B14F-4D97-AF65-F5344CB8AC3E}">
        <p14:creationId xmlns:p14="http://schemas.microsoft.com/office/powerpoint/2010/main" val="185421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REBECCA</a:t>
            </a:r>
          </a:p>
          <a:p>
            <a:r>
              <a:rPr lang="en-US" dirty="0" smtClean="0"/>
              <a:t>There are 2 sections on this page one titled ICD 9 and the other titled ICD 10.  In the top section under the ICD 9 heading, the second listed document is the current available national encounter forms list.  </a:t>
            </a:r>
          </a:p>
          <a:p>
            <a:r>
              <a:rPr lang="en-US" dirty="0" smtClean="0"/>
              <a:t> </a:t>
            </a:r>
          </a:p>
          <a:p>
            <a:r>
              <a:rPr lang="en-US" dirty="0" smtClean="0"/>
              <a:t>DAWN</a:t>
            </a:r>
          </a:p>
          <a:p>
            <a:r>
              <a:rPr lang="en-US" dirty="0" smtClean="0"/>
              <a:t>Rebecca, I wonder if our viewers know how many forms there </a:t>
            </a:r>
            <a:r>
              <a:rPr lang="en-US" dirty="0" smtClean="0"/>
              <a:t>really are available </a:t>
            </a:r>
            <a:r>
              <a:rPr lang="en-US" dirty="0" smtClean="0"/>
              <a:t>for use?  I sort of know this off the top of my head, but I think you said  you had to go and look when preparing for this session.</a:t>
            </a:r>
          </a:p>
          <a:p>
            <a:endParaRPr lang="en-US" dirty="0" smtClean="0"/>
          </a:p>
          <a:p>
            <a:r>
              <a:rPr lang="en-US" dirty="0" smtClean="0"/>
              <a:t>REBECCA</a:t>
            </a:r>
          </a:p>
          <a:p>
            <a:r>
              <a:rPr lang="en-US" dirty="0" smtClean="0"/>
              <a:t>Yes I did and I was surprised!!!  Did you know that there are 95 different forms available out there for use!  That is A LOT!!!  Now I can see why our ICD 10 Implementation team asked us to stop developing new ICD form as they were working on the conversions.  Our Coding Council members have to review both the ICD and CPT forms for each of these every quarter – which is why we like it when the AMA only publishes minimal changes!  </a:t>
            </a:r>
          </a:p>
          <a:p>
            <a:endParaRPr lang="en-US" dirty="0" smtClean="0"/>
          </a:p>
          <a:p>
            <a:r>
              <a:rPr lang="en-US" dirty="0" smtClean="0"/>
              <a:t>DAWN</a:t>
            </a:r>
          </a:p>
          <a:p>
            <a:r>
              <a:rPr lang="en-US" dirty="0" smtClean="0"/>
              <a:t>Sometimes</a:t>
            </a:r>
            <a:r>
              <a:rPr lang="en-US" baseline="0" dirty="0" smtClean="0"/>
              <a:t> though w</a:t>
            </a:r>
            <a:r>
              <a:rPr lang="en-US" dirty="0" smtClean="0"/>
              <a:t>e </a:t>
            </a:r>
            <a:r>
              <a:rPr lang="en-US" dirty="0" smtClean="0"/>
              <a:t>also get </a:t>
            </a:r>
            <a:r>
              <a:rPr lang="en-US" dirty="0" smtClean="0"/>
              <a:t>a little bit of a break on the </a:t>
            </a:r>
            <a:r>
              <a:rPr lang="en-US" dirty="0" smtClean="0"/>
              <a:t>encounter forms,</a:t>
            </a:r>
            <a:r>
              <a:rPr lang="en-US" baseline="0" dirty="0" smtClean="0"/>
              <a:t> often an </a:t>
            </a:r>
            <a:r>
              <a:rPr lang="en-US" dirty="0" smtClean="0"/>
              <a:t>ICD block</a:t>
            </a:r>
            <a:r>
              <a:rPr lang="en-US" baseline="0" dirty="0" smtClean="0"/>
              <a:t> can be </a:t>
            </a:r>
            <a:r>
              <a:rPr lang="en-US" dirty="0" smtClean="0"/>
              <a:t>paired </a:t>
            </a:r>
            <a:r>
              <a:rPr lang="en-US" dirty="0" smtClean="0"/>
              <a:t>up </a:t>
            </a:r>
            <a:r>
              <a:rPr lang="en-US" dirty="0" smtClean="0"/>
              <a:t>with </a:t>
            </a:r>
            <a:r>
              <a:rPr lang="en-US" dirty="0" smtClean="0"/>
              <a:t>“many” CPT </a:t>
            </a:r>
            <a:r>
              <a:rPr lang="en-US" dirty="0" smtClean="0"/>
              <a:t>blocks, </a:t>
            </a:r>
            <a:r>
              <a:rPr lang="en-US" dirty="0" smtClean="0"/>
              <a:t>so instead of all having a 1 to 1 ICD to CPT </a:t>
            </a:r>
            <a:r>
              <a:rPr lang="en-US" dirty="0" smtClean="0"/>
              <a:t>block match</a:t>
            </a:r>
            <a:r>
              <a:rPr lang="en-US" dirty="0" smtClean="0"/>
              <a:t>, several of the </a:t>
            </a:r>
            <a:r>
              <a:rPr lang="en-US" dirty="0" smtClean="0"/>
              <a:t>individual ICD blocks  </a:t>
            </a:r>
            <a:r>
              <a:rPr lang="en-US" dirty="0" smtClean="0"/>
              <a:t>are used in conjunction with MANY CPT </a:t>
            </a:r>
            <a:r>
              <a:rPr lang="en-US" dirty="0" smtClean="0"/>
              <a:t>blocks.  </a:t>
            </a:r>
            <a:r>
              <a:rPr lang="en-US" dirty="0" smtClean="0"/>
              <a:t>For Example the National Mental Health </a:t>
            </a:r>
            <a:r>
              <a:rPr lang="en-US" dirty="0" smtClean="0"/>
              <a:t>ICD block </a:t>
            </a:r>
            <a:r>
              <a:rPr lang="en-US" dirty="0" smtClean="0"/>
              <a:t>is used with the national addiction </a:t>
            </a:r>
            <a:r>
              <a:rPr lang="en-US" dirty="0" smtClean="0"/>
              <a:t>therapy, </a:t>
            </a:r>
            <a:r>
              <a:rPr lang="en-US" dirty="0" smtClean="0"/>
              <a:t>the </a:t>
            </a:r>
            <a:r>
              <a:rPr lang="en-US" dirty="0" smtClean="0"/>
              <a:t>psychologist, </a:t>
            </a:r>
            <a:r>
              <a:rPr lang="en-US" dirty="0" smtClean="0"/>
              <a:t>and mental health nursing forms</a:t>
            </a:r>
            <a:r>
              <a:rPr lang="en-US" dirty="0" smtClean="0"/>
              <a:t>.</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10</a:t>
            </a:fld>
            <a:endParaRPr lang="en-US"/>
          </a:p>
        </p:txBody>
      </p:sp>
    </p:spTree>
    <p:extLst>
      <p:ext uri="{BB962C8B-B14F-4D97-AF65-F5344CB8AC3E}">
        <p14:creationId xmlns:p14="http://schemas.microsoft.com/office/powerpoint/2010/main" val="39880942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DAWN</a:t>
            </a:r>
          </a:p>
          <a:p>
            <a:r>
              <a:rPr lang="en-US" dirty="0" smtClean="0"/>
              <a:t>Let’s </a:t>
            </a:r>
            <a:r>
              <a:rPr lang="en-US" dirty="0"/>
              <a:t>go back to the results of our polling </a:t>
            </a:r>
            <a:r>
              <a:rPr lang="en-US" dirty="0" smtClean="0"/>
              <a:t>question</a:t>
            </a:r>
            <a:r>
              <a:rPr lang="en-US" baseline="0" dirty="0" smtClean="0"/>
              <a:t> that all sites can begin to work on the ICD-10 encounter form content BEFORE the ICD-10 codes are implemented.  </a:t>
            </a:r>
          </a:p>
          <a:p>
            <a:r>
              <a:rPr lang="en-US" dirty="0" smtClean="0"/>
              <a:t>It </a:t>
            </a:r>
            <a:r>
              <a:rPr lang="en-US" dirty="0"/>
              <a:t>appears that the majority of the responses are ____________________ (look at results).  </a:t>
            </a:r>
          </a:p>
          <a:p>
            <a:endParaRPr lang="en-US" dirty="0" smtClean="0"/>
          </a:p>
          <a:p>
            <a:r>
              <a:rPr lang="en-US" b="1" dirty="0" smtClean="0"/>
              <a:t>REBECCA</a:t>
            </a:r>
            <a:endParaRPr lang="en-US" b="1" dirty="0"/>
          </a:p>
          <a:p>
            <a:r>
              <a:rPr lang="en-US" dirty="0" smtClean="0"/>
              <a:t>All sites can begin to work on the ICD-10 content</a:t>
            </a:r>
            <a:r>
              <a:rPr lang="en-US" baseline="0" dirty="0" smtClean="0"/>
              <a:t> for their local encounter forms.  The codes themselves can not be entered onto the encounter forms until the lexicon patch containing the ICD-10 codes is released but each site can start gathering the ICD-10 replacement codes and saving them to a document.  This will make things a lot easier when the lexicon patch is released and will save you a lot of time.  This is also a good time to work within the team concept.</a:t>
            </a:r>
          </a:p>
          <a:p>
            <a:endParaRPr lang="en-US" baseline="0" dirty="0" smtClean="0"/>
          </a:p>
          <a:p>
            <a:r>
              <a:rPr lang="en-US" b="1" baseline="0" dirty="0" smtClean="0"/>
              <a:t>DAWN</a:t>
            </a:r>
          </a:p>
          <a:p>
            <a:r>
              <a:rPr lang="en-US" baseline="0" dirty="0" smtClean="0"/>
              <a:t>There is a lot of work that will need to be done to update your local encounter forms with the ICD-10 codes so starting earlier is very beneficial.  </a:t>
            </a:r>
          </a:p>
          <a:p>
            <a:endParaRPr lang="en-US" baseline="0" dirty="0" smtClean="0"/>
          </a:p>
          <a:p>
            <a:r>
              <a:rPr lang="en-US" b="1" baseline="0" dirty="0" smtClean="0"/>
              <a:t>REBECCA</a:t>
            </a:r>
          </a:p>
          <a:p>
            <a:r>
              <a:rPr lang="en-US" baseline="0" dirty="0" smtClean="0"/>
              <a:t>Can you tell us, </a:t>
            </a:r>
            <a:r>
              <a:rPr lang="en-US" baseline="0" dirty="0" smtClean="0"/>
              <a:t>will the National Encounter Forms be updated with the ICD-10 block?</a:t>
            </a:r>
          </a:p>
          <a:p>
            <a:endParaRPr lang="en-US" baseline="0" dirty="0" smtClean="0"/>
          </a:p>
          <a:p>
            <a:r>
              <a:rPr lang="en-US" b="1" baseline="0" dirty="0" smtClean="0"/>
              <a:t>DAWN</a:t>
            </a:r>
          </a:p>
          <a:p>
            <a:r>
              <a:rPr lang="en-US" baseline="0" dirty="0" smtClean="0"/>
              <a:t>Yes, they </a:t>
            </a:r>
            <a:r>
              <a:rPr lang="en-US" baseline="0" dirty="0" smtClean="0"/>
              <a:t>will.  </a:t>
            </a:r>
            <a:r>
              <a:rPr lang="en-US" baseline="0" dirty="0" smtClean="0"/>
              <a:t>Starting in either in </a:t>
            </a:r>
            <a:r>
              <a:rPr lang="en-US" baseline="0" dirty="0" smtClean="0"/>
              <a:t>Fiscal Year 15 , </a:t>
            </a:r>
            <a:r>
              <a:rPr lang="en-US" baseline="0" dirty="0" smtClean="0"/>
              <a:t>depending on the release date of the lexicon patch, the national encounter forms that are exported will contain both the ICD-9 block and the ICD-10 block.   We plan to release 24 encounter forms containing the ICD-10 block each quarter</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100</a:t>
            </a:fld>
            <a:endParaRPr lang="en-US" dirty="0"/>
          </a:p>
        </p:txBody>
      </p:sp>
    </p:spTree>
    <p:extLst>
      <p:ext uri="{BB962C8B-B14F-4D97-AF65-F5344CB8AC3E}">
        <p14:creationId xmlns:p14="http://schemas.microsoft.com/office/powerpoint/2010/main" val="338432283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CLICK AGAIN TO MOVE ON</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101</a:t>
            </a:fld>
            <a:endParaRPr lang="en-US" dirty="0"/>
          </a:p>
        </p:txBody>
      </p:sp>
    </p:spTree>
    <p:extLst>
      <p:ext uri="{BB962C8B-B14F-4D97-AF65-F5344CB8AC3E}">
        <p14:creationId xmlns:p14="http://schemas.microsoft.com/office/powerpoint/2010/main" val="338432283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p>
          <a:p>
            <a:r>
              <a:rPr lang="en-US" dirty="0" smtClean="0"/>
              <a:t>Let’s </a:t>
            </a:r>
            <a:r>
              <a:rPr lang="en-US" dirty="0" smtClean="0"/>
              <a:t>take a peek at the new ICD-10 block that will be available at all facilities sometime during the summer of 2014.</a:t>
            </a:r>
          </a:p>
          <a:p>
            <a:r>
              <a:rPr lang="en-US" dirty="0" smtClean="0"/>
              <a:t>The ICD-10 block will have the same functionality as the ICD-9 block.</a:t>
            </a:r>
          </a:p>
          <a:p>
            <a:endParaRPr lang="en-US" dirty="0" smtClean="0"/>
          </a:p>
          <a:p>
            <a:r>
              <a:rPr lang="en-US" dirty="0" smtClean="0"/>
              <a:t>When the ICD-10 codes are activated, October 1, 2015 </a:t>
            </a:r>
            <a:r>
              <a:rPr lang="en-US" dirty="0" smtClean="0"/>
              <a:t>the </a:t>
            </a:r>
            <a:r>
              <a:rPr lang="en-US" dirty="0" smtClean="0"/>
              <a:t>current implementation date, you will want to make sure that your encounter forms contain </a:t>
            </a:r>
            <a:r>
              <a:rPr lang="en-US" b="1" dirty="0" smtClean="0"/>
              <a:t>BOTH</a:t>
            </a:r>
            <a:r>
              <a:rPr lang="en-US" dirty="0" smtClean="0"/>
              <a:t> the ICD-9 diagnosis block and the ICD-10 diagnosis block.  This will allow the correct code to be presented depending on the date of the encounter.  An encounter dated before October 1, 2015 will display ICD-9 codes and an encounter dated after September 30, 2015 will display ICD-10 codes.  Each site should determine a date, after October 1, 2015, when to remove the ICD-9 block from the encounter forms.</a:t>
            </a:r>
          </a:p>
          <a:p>
            <a:endParaRPr lang="en-US" dirty="0" smtClean="0"/>
          </a:p>
          <a:p>
            <a:r>
              <a:rPr lang="en-US" dirty="0" smtClean="0"/>
              <a:t>You will be able to start adding the ICD-10 block and ICD-10 codes to your local encounter forms when the lexicon ICD-10  and AICS patches are </a:t>
            </a:r>
            <a:r>
              <a:rPr lang="en-US" dirty="0" smtClean="0"/>
              <a:t>released.</a:t>
            </a:r>
          </a:p>
          <a:p>
            <a:endParaRPr lang="en-US" dirty="0" smtClean="0"/>
          </a:p>
          <a:p>
            <a:r>
              <a:rPr lang="en-US" dirty="0" smtClean="0"/>
              <a:t>*********************************************************************************************** </a:t>
            </a:r>
            <a:endParaRPr lang="en-US" dirty="0" smtClean="0"/>
          </a:p>
        </p:txBody>
      </p:sp>
      <p:sp>
        <p:nvSpPr>
          <p:cNvPr id="4" name="Slide Number Placeholder 3"/>
          <p:cNvSpPr>
            <a:spLocks noGrp="1"/>
          </p:cNvSpPr>
          <p:nvPr>
            <p:ph type="sldNum" sz="quarter" idx="10"/>
          </p:nvPr>
        </p:nvSpPr>
        <p:spPr/>
        <p:txBody>
          <a:bodyPr/>
          <a:lstStyle/>
          <a:p>
            <a:fld id="{B6124ADA-8FF8-410F-AC88-B19E7CF49B9B}" type="slidenum">
              <a:rPr lang="en-US" smtClean="0"/>
              <a:t>102</a:t>
            </a:fld>
            <a:endParaRPr lang="en-US"/>
          </a:p>
        </p:txBody>
      </p:sp>
    </p:spTree>
    <p:extLst>
      <p:ext uri="{BB962C8B-B14F-4D97-AF65-F5344CB8AC3E}">
        <p14:creationId xmlns:p14="http://schemas.microsoft.com/office/powerpoint/2010/main" val="302242965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order to use the ICD-10 codes</a:t>
            </a:r>
            <a:r>
              <a:rPr lang="en-US" baseline="0" dirty="0" smtClean="0"/>
              <a:t>, you will have to add the ICD-10 block to your current encounter forms.  This is done by using the option AT (Add Toolkit Block</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103</a:t>
            </a:fld>
            <a:endParaRPr lang="en-US"/>
          </a:p>
        </p:txBody>
      </p:sp>
    </p:spTree>
    <p:extLst>
      <p:ext uri="{BB962C8B-B14F-4D97-AF65-F5344CB8AC3E}">
        <p14:creationId xmlns:p14="http://schemas.microsoft.com/office/powerpoint/2010/main" val="13855636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p>
          <a:p>
            <a:r>
              <a:rPr lang="en-US" dirty="0" smtClean="0"/>
              <a:t>The </a:t>
            </a:r>
            <a:r>
              <a:rPr lang="en-US" dirty="0" smtClean="0"/>
              <a:t>ICD-10 Diagnoses</a:t>
            </a:r>
            <a:r>
              <a:rPr lang="en-US" baseline="0" dirty="0" smtClean="0"/>
              <a:t> block will be located near the end of the tool kit block list.  </a:t>
            </a:r>
            <a:endParaRPr lang="en-US" baseline="0" dirty="0" smtClean="0"/>
          </a:p>
          <a:p>
            <a:endParaRPr lang="en-US" baseline="0" dirty="0" smtClean="0"/>
          </a:p>
          <a:p>
            <a:r>
              <a:rPr lang="en-US" baseline="0" dirty="0" smtClean="0"/>
              <a:t>REBECCA</a:t>
            </a:r>
          </a:p>
          <a:p>
            <a:r>
              <a:rPr lang="en-US" baseline="0" dirty="0" smtClean="0"/>
              <a:t>Ok, so just to be clear once we transition to ICD 10, we </a:t>
            </a:r>
            <a:r>
              <a:rPr lang="en-US" baseline="0" dirty="0" smtClean="0"/>
              <a:t>must have both an ICD-9 and ICD-10 </a:t>
            </a:r>
            <a:r>
              <a:rPr lang="en-US" baseline="0" dirty="0" smtClean="0"/>
              <a:t>blocks </a:t>
            </a:r>
            <a:r>
              <a:rPr lang="en-US" baseline="0" dirty="0" smtClean="0"/>
              <a:t>on </a:t>
            </a:r>
            <a:r>
              <a:rPr lang="en-US" baseline="0" dirty="0" smtClean="0"/>
              <a:t>our encounter forms.  </a:t>
            </a:r>
          </a:p>
          <a:p>
            <a:endParaRPr lang="en-US" baseline="0" dirty="0" smtClean="0"/>
          </a:p>
          <a:p>
            <a:r>
              <a:rPr lang="en-US" baseline="0" dirty="0" smtClean="0"/>
              <a:t>DAWN</a:t>
            </a:r>
          </a:p>
          <a:p>
            <a:r>
              <a:rPr lang="en-US" baseline="0" dirty="0" smtClean="0"/>
              <a:t>Yes, the </a:t>
            </a:r>
            <a:r>
              <a:rPr lang="en-US" baseline="0" dirty="0" smtClean="0"/>
              <a:t>correct code will display to the end-user depending on the date of the encounter.  </a:t>
            </a:r>
            <a:endParaRPr lang="en-US" baseline="0" dirty="0" smtClean="0"/>
          </a:p>
          <a:p>
            <a:endParaRPr lang="en-US" baseline="0" dirty="0" smtClean="0"/>
          </a:p>
          <a:p>
            <a:r>
              <a:rPr lang="en-US" dirty="0" smtClean="0"/>
              <a:t>***********************************************************************************************</a:t>
            </a:r>
            <a:endParaRPr lang="en-US" baseline="0" dirty="0" smtClean="0"/>
          </a:p>
          <a:p>
            <a:endParaRPr lang="en-US" baseline="0" dirty="0" smtClean="0"/>
          </a:p>
          <a:p>
            <a:r>
              <a:rPr lang="en-US" dirty="0" smtClean="0"/>
              <a: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6124ADA-8FF8-410F-AC88-B19E7CF49B9B}" type="slidenum">
              <a:rPr lang="en-US" smtClean="0"/>
              <a:t>104</a:t>
            </a:fld>
            <a:endParaRPr lang="en-US"/>
          </a:p>
        </p:txBody>
      </p:sp>
    </p:spTree>
    <p:extLst>
      <p:ext uri="{BB962C8B-B14F-4D97-AF65-F5344CB8AC3E}">
        <p14:creationId xmlns:p14="http://schemas.microsoft.com/office/powerpoint/2010/main" val="144308904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differences with the ICD-10 block</a:t>
            </a:r>
            <a:r>
              <a:rPr lang="en-US" baseline="0" dirty="0" smtClean="0"/>
              <a:t> is the length of the code descriptions, how to search for ICD-10 codes and adding a range of ICD-10 codes to the block</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105</a:t>
            </a:fld>
            <a:endParaRPr lang="en-US"/>
          </a:p>
        </p:txBody>
      </p:sp>
    </p:spTree>
    <p:extLst>
      <p:ext uri="{BB962C8B-B14F-4D97-AF65-F5344CB8AC3E}">
        <p14:creationId xmlns:p14="http://schemas.microsoft.com/office/powerpoint/2010/main" val="203427239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default length of the code </a:t>
            </a:r>
            <a:r>
              <a:rPr lang="en-US" dirty="0" err="1" smtClean="0"/>
              <a:t>subcolumn</a:t>
            </a:r>
            <a:r>
              <a:rPr lang="en-US" dirty="0" smtClean="0"/>
              <a:t> is be set at 60 characters instead of 30 characters that is currently used with ICD-9 codes.  This length can be changed the same way that the length is changed with the ICD-9 </a:t>
            </a:r>
            <a:r>
              <a:rPr lang="en-US" dirty="0" err="1" smtClean="0"/>
              <a:t>subcolumns</a:t>
            </a:r>
            <a:r>
              <a:rPr lang="en-US" dirty="0" smtClean="0"/>
              <a:t>.  Since the length of the description is twice a long as the length of the ICD-9 code descriptions, your ICD-10 block will probably be built as one column making your encounter form much larger</a:t>
            </a:r>
            <a:r>
              <a:rPr lang="en-US" dirty="0" smtClean="0"/>
              <a:t>.</a:t>
            </a:r>
          </a:p>
          <a:p>
            <a:endParaRPr lang="en-US" dirty="0" smtClean="0"/>
          </a:p>
          <a:p>
            <a:r>
              <a:rPr lang="en-US" dirty="0" smtClean="0"/>
              <a:t>***********************************************************************************************</a:t>
            </a:r>
            <a:endParaRPr lang="en-US" dirty="0" smtClean="0"/>
          </a:p>
        </p:txBody>
      </p:sp>
      <p:sp>
        <p:nvSpPr>
          <p:cNvPr id="4" name="Slide Number Placeholder 3"/>
          <p:cNvSpPr>
            <a:spLocks noGrp="1"/>
          </p:cNvSpPr>
          <p:nvPr>
            <p:ph type="sldNum" sz="quarter" idx="10"/>
          </p:nvPr>
        </p:nvSpPr>
        <p:spPr/>
        <p:txBody>
          <a:bodyPr/>
          <a:lstStyle/>
          <a:p>
            <a:fld id="{B6124ADA-8FF8-410F-AC88-B19E7CF49B9B}" type="slidenum">
              <a:rPr lang="en-US" smtClean="0"/>
              <a:t>106</a:t>
            </a:fld>
            <a:endParaRPr lang="en-US"/>
          </a:p>
        </p:txBody>
      </p:sp>
    </p:spTree>
    <p:extLst>
      <p:ext uri="{BB962C8B-B14F-4D97-AF65-F5344CB8AC3E}">
        <p14:creationId xmlns:p14="http://schemas.microsoft.com/office/powerpoint/2010/main" val="178573351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Here is an example of why</a:t>
            </a:r>
            <a:r>
              <a:rPr lang="en-US" baseline="0" dirty="0" smtClean="0"/>
              <a:t> the length of the codes has changed for ICD-10 codes.  Let’s add the Z85.038 ICD-10 code to a group in the ICD-10 </a:t>
            </a:r>
            <a:r>
              <a:rPr lang="en-US" baseline="0" dirty="0" smtClean="0"/>
              <a:t>block.</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107</a:t>
            </a:fld>
            <a:endParaRPr lang="en-US"/>
          </a:p>
        </p:txBody>
      </p:sp>
    </p:spTree>
    <p:extLst>
      <p:ext uri="{BB962C8B-B14F-4D97-AF65-F5344CB8AC3E}">
        <p14:creationId xmlns:p14="http://schemas.microsoft.com/office/powerpoint/2010/main" val="220057837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As you can see, not only is the code itself larger but the description of the codes are much longer.  You will be able to change the description in the </a:t>
            </a:r>
            <a:r>
              <a:rPr lang="en-US" dirty="0" err="1" smtClean="0"/>
              <a:t>subcolumn</a:t>
            </a:r>
            <a:r>
              <a:rPr lang="en-US" dirty="0" smtClean="0"/>
              <a:t> to something shorter but having 60 characters as the length default will be very helpful when displaying the description to the end-users.  Since ICD-10 codes are much more specific than ICD-9 codes it will be important to display as much of the description as possible.</a:t>
            </a:r>
          </a:p>
        </p:txBody>
      </p:sp>
      <p:sp>
        <p:nvSpPr>
          <p:cNvPr id="4" name="Slide Number Placeholder 3"/>
          <p:cNvSpPr>
            <a:spLocks noGrp="1"/>
          </p:cNvSpPr>
          <p:nvPr>
            <p:ph type="sldNum" sz="quarter" idx="10"/>
          </p:nvPr>
        </p:nvSpPr>
        <p:spPr/>
        <p:txBody>
          <a:bodyPr/>
          <a:lstStyle/>
          <a:p>
            <a:fld id="{B6124ADA-8FF8-410F-AC88-B19E7CF49B9B}" type="slidenum">
              <a:rPr lang="en-US" smtClean="0"/>
              <a:t>108</a:t>
            </a:fld>
            <a:endParaRPr lang="en-US"/>
          </a:p>
        </p:txBody>
      </p:sp>
    </p:spTree>
    <p:extLst>
      <p:ext uri="{BB962C8B-B14F-4D97-AF65-F5344CB8AC3E}">
        <p14:creationId xmlns:p14="http://schemas.microsoft.com/office/powerpoint/2010/main" val="19875550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Let’s discuss</a:t>
            </a:r>
            <a:r>
              <a:rPr lang="en-US" baseline="0" dirty="0" smtClean="0"/>
              <a:t> searching for ICD-10 codes within the ICD-10 block</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109</a:t>
            </a:fld>
            <a:endParaRPr lang="en-US"/>
          </a:p>
        </p:txBody>
      </p:sp>
    </p:spTree>
    <p:extLst>
      <p:ext uri="{BB962C8B-B14F-4D97-AF65-F5344CB8AC3E}">
        <p14:creationId xmlns:p14="http://schemas.microsoft.com/office/powerpoint/2010/main" val="194746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REBECCA</a:t>
            </a:r>
          </a:p>
          <a:p>
            <a:r>
              <a:rPr lang="en-US" dirty="0" smtClean="0"/>
              <a:t> </a:t>
            </a:r>
          </a:p>
          <a:p>
            <a:r>
              <a:rPr lang="en-US" dirty="0" smtClean="0"/>
              <a:t>Yes, it is nice when we can narrow down the work list just a little</a:t>
            </a:r>
            <a:r>
              <a:rPr lang="en-US" baseline="0" dirty="0" smtClean="0"/>
              <a:t> bit in order to make you happy and meet the development deadline.  So, for our audience out there, </a:t>
            </a:r>
            <a:r>
              <a:rPr lang="en-US" dirty="0" smtClean="0"/>
              <a:t>after you have done your homework, researched and found that the form you are looking for does NOT exist, you have your list of suggested codes and descriptors to include on the form, your rationale for the request, </a:t>
            </a:r>
            <a:r>
              <a:rPr lang="en-US" dirty="0" smtClean="0"/>
              <a:t>and you </a:t>
            </a:r>
            <a:r>
              <a:rPr lang="en-US" dirty="0" smtClean="0"/>
              <a:t>have identified the specialty or specific service that will utilize the form.  You are now set to email the information to Dawn and I!!!  </a:t>
            </a:r>
          </a:p>
          <a:p>
            <a:endParaRPr lang="en-US" dirty="0" smtClean="0"/>
          </a:p>
          <a:p>
            <a:r>
              <a:rPr lang="en-US" dirty="0" smtClean="0"/>
              <a:t>DAWN</a:t>
            </a:r>
          </a:p>
          <a:p>
            <a:r>
              <a:rPr lang="en-US" dirty="0" smtClean="0"/>
              <a:t>I </a:t>
            </a:r>
            <a:r>
              <a:rPr lang="en-US" dirty="0" smtClean="0"/>
              <a:t>know the Council’s “preferred” method to receive sample forms for review is for the submitter to use an Excel worksheet, but the site may already have the form developed and in use. For my part, that’s even better!  There is a way to Export the form so that I can review it.  </a:t>
            </a:r>
          </a:p>
          <a:p>
            <a:endParaRPr lang="en-US" dirty="0" smtClean="0"/>
          </a:p>
          <a:p>
            <a:r>
              <a:rPr lang="en-US" dirty="0" smtClean="0"/>
              <a:t>REBECCA</a:t>
            </a:r>
          </a:p>
          <a:p>
            <a:r>
              <a:rPr lang="en-US" dirty="0" smtClean="0"/>
              <a:t>I’m not as technically savvy at that process, so I’ll have to defer to you to cover that </a:t>
            </a:r>
            <a:r>
              <a:rPr lang="en-US" dirty="0" smtClean="0"/>
              <a:t>method.</a:t>
            </a:r>
          </a:p>
          <a:p>
            <a:endParaRPr lang="en-US" dirty="0" smtClean="0"/>
          </a:p>
          <a:p>
            <a:r>
              <a:rPr lang="en-US" dirty="0" smtClean="0"/>
              <a:t>DAWN</a:t>
            </a:r>
          </a:p>
          <a:p>
            <a:r>
              <a:rPr lang="en-US" dirty="0" smtClean="0"/>
              <a:t>I have</a:t>
            </a:r>
            <a:r>
              <a:rPr lang="en-US" baseline="0" dirty="0" smtClean="0"/>
              <a:t> actually developed a reference tool that will be available for download when the presentation is available on demand.</a:t>
            </a:r>
          </a:p>
          <a:p>
            <a:endParaRPr lang="en-US" baseline="0" dirty="0" smtClean="0"/>
          </a:p>
          <a:p>
            <a:r>
              <a:rPr lang="en-US" baseline="0" dirty="0" smtClean="0"/>
              <a:t>REBECCA</a:t>
            </a:r>
            <a:endParaRPr lang="en-US" dirty="0" smtClean="0"/>
          </a:p>
          <a:p>
            <a:r>
              <a:rPr lang="en-US" dirty="0" smtClean="0"/>
              <a:t>That’s great to hear.  </a:t>
            </a:r>
            <a:r>
              <a:rPr lang="en-US" dirty="0" smtClean="0"/>
              <a:t>We would like to remind submitters</a:t>
            </a:r>
            <a:r>
              <a:rPr lang="en-US" baseline="0" dirty="0" smtClean="0"/>
              <a:t> though, i</a:t>
            </a:r>
            <a:r>
              <a:rPr lang="en-US" dirty="0" smtClean="0"/>
              <a:t>f you have had input from your clinical providers as you developed the form, having their name and contact information </a:t>
            </a:r>
            <a:r>
              <a:rPr lang="en-US" dirty="0" smtClean="0"/>
              <a:t>provided at time of submission is very helpful in case</a:t>
            </a:r>
            <a:r>
              <a:rPr lang="en-US" baseline="0" dirty="0" smtClean="0"/>
              <a:t> </a:t>
            </a:r>
            <a:r>
              <a:rPr lang="en-US" dirty="0" smtClean="0"/>
              <a:t>the </a:t>
            </a:r>
            <a:r>
              <a:rPr lang="en-US" dirty="0" smtClean="0"/>
              <a:t>Council has any questions about the </a:t>
            </a:r>
            <a:r>
              <a:rPr lang="en-US" dirty="0" smtClean="0"/>
              <a:t>request.</a:t>
            </a:r>
            <a:endParaRPr lang="en-US" dirty="0" smtClean="0"/>
          </a:p>
          <a:p>
            <a:endParaRPr lang="en-US" dirty="0" smtClean="0"/>
          </a:p>
          <a:p>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11</a:t>
            </a:fld>
            <a:endParaRPr lang="en-US"/>
          </a:p>
        </p:txBody>
      </p:sp>
    </p:spTree>
    <p:extLst>
      <p:ext uri="{BB962C8B-B14F-4D97-AF65-F5344CB8AC3E}">
        <p14:creationId xmlns:p14="http://schemas.microsoft.com/office/powerpoint/2010/main" val="39880942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can now search for ICD-10 codes by using the wildcard</a:t>
            </a:r>
            <a:r>
              <a:rPr lang="en-US" baseline="0" dirty="0" smtClean="0"/>
              <a:t> – which is the asterisk.  You will have to enter at least 3 of the first </a:t>
            </a:r>
            <a:r>
              <a:rPr lang="en-US" baseline="0" dirty="0" smtClean="0"/>
              <a:t>characters and followed by the </a:t>
            </a:r>
            <a:r>
              <a:rPr lang="en-US" baseline="0" dirty="0" smtClean="0"/>
              <a:t>asterisk.  The system will search for all the codes that start with those first 3 characters.  You will have the option of adding all the codes in the search or selecting from the list</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110</a:t>
            </a:fld>
            <a:endParaRPr lang="en-US"/>
          </a:p>
        </p:txBody>
      </p:sp>
    </p:spTree>
    <p:extLst>
      <p:ext uri="{BB962C8B-B14F-4D97-AF65-F5344CB8AC3E}">
        <p14:creationId xmlns:p14="http://schemas.microsoft.com/office/powerpoint/2010/main" val="124812198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Adding a range of codes from the wildcard search is new</a:t>
            </a:r>
            <a:r>
              <a:rPr lang="en-US" baseline="0" dirty="0" smtClean="0"/>
              <a:t> with the ICD-10 block</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111</a:t>
            </a:fld>
            <a:endParaRPr lang="en-US"/>
          </a:p>
        </p:txBody>
      </p:sp>
    </p:spTree>
    <p:extLst>
      <p:ext uri="{BB962C8B-B14F-4D97-AF65-F5344CB8AC3E}">
        <p14:creationId xmlns:p14="http://schemas.microsoft.com/office/powerpoint/2010/main" val="142530453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can add all the codes from the wildcard search or I can add selections from the search.  In this example </a:t>
            </a:r>
            <a:r>
              <a:rPr lang="en-US" baseline="0" dirty="0" smtClean="0"/>
              <a:t>I’m selecting 4 of the 11 codes found to my group.  This is a nice feature when I want to add a bunch of codes with on search</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112</a:t>
            </a:fld>
            <a:endParaRPr lang="en-US"/>
          </a:p>
        </p:txBody>
      </p:sp>
    </p:spTree>
    <p:extLst>
      <p:ext uri="{BB962C8B-B14F-4D97-AF65-F5344CB8AC3E}">
        <p14:creationId xmlns:p14="http://schemas.microsoft.com/office/powerpoint/2010/main" val="307113695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You will be able to change</a:t>
            </a:r>
            <a:r>
              <a:rPr lang="en-US" baseline="0" dirty="0" smtClean="0"/>
              <a:t> the code description before adding </a:t>
            </a:r>
            <a:r>
              <a:rPr lang="en-US" baseline="0" dirty="0" smtClean="0"/>
              <a:t>each of the ICD 10 codes </a:t>
            </a:r>
            <a:r>
              <a:rPr lang="en-US" baseline="0" dirty="0" smtClean="0"/>
              <a:t>to the group</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113</a:t>
            </a:fld>
            <a:endParaRPr lang="en-US"/>
          </a:p>
        </p:txBody>
      </p:sp>
    </p:spTree>
    <p:extLst>
      <p:ext uri="{BB962C8B-B14F-4D97-AF65-F5344CB8AC3E}">
        <p14:creationId xmlns:p14="http://schemas.microsoft.com/office/powerpoint/2010/main" val="279126746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Once you’ve gone through each selection</a:t>
            </a:r>
            <a:r>
              <a:rPr lang="en-US" baseline="0" dirty="0" smtClean="0"/>
              <a:t> the system will display the new codes that were added to the group</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114</a:t>
            </a:fld>
            <a:endParaRPr lang="en-US"/>
          </a:p>
        </p:txBody>
      </p:sp>
    </p:spTree>
    <p:extLst>
      <p:ext uri="{BB962C8B-B14F-4D97-AF65-F5344CB8AC3E}">
        <p14:creationId xmlns:p14="http://schemas.microsoft.com/office/powerpoint/2010/main" val="233610159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a:t>
            </a:r>
          </a:p>
          <a:p>
            <a:endParaRPr lang="en-US" dirty="0" smtClean="0"/>
          </a:p>
          <a:p>
            <a:r>
              <a:rPr lang="en-US" dirty="0" smtClean="0"/>
              <a:t>Obviously</a:t>
            </a:r>
            <a:r>
              <a:rPr lang="en-US" baseline="0" dirty="0" smtClean="0"/>
              <a:t> </a:t>
            </a:r>
            <a:r>
              <a:rPr lang="en-US" baseline="0" dirty="0" smtClean="0"/>
              <a:t>I could not take notes while we were presenting, but wow you covered a lot of technical “how </a:t>
            </a:r>
            <a:r>
              <a:rPr lang="en-US" baseline="0" dirty="0" err="1" smtClean="0"/>
              <a:t>to’s</a:t>
            </a:r>
            <a:r>
              <a:rPr lang="en-US" baseline="0" dirty="0" smtClean="0"/>
              <a:t>” with this presentation.  I don’t think we have had detailed encounter form set up and editing training available for the field in a really long time.  I hope this session today answered a lot of the “how do I” questions that our audience had.  We covered how to request new forms and updates or modifications to existing forms.  </a:t>
            </a:r>
            <a:r>
              <a:rPr lang="en-US" baseline="0" dirty="0" smtClean="0"/>
              <a:t>You provided </a:t>
            </a:r>
            <a:r>
              <a:rPr lang="en-US" baseline="0" dirty="0" smtClean="0"/>
              <a:t>us with some excellent detailed screen shots with instructions on encounter form basic actions such as copying forms, editing blocks, and assigning forms to clinics.</a:t>
            </a:r>
          </a:p>
          <a:p>
            <a:endParaRPr lang="en-US" baseline="0" dirty="0" smtClean="0"/>
          </a:p>
          <a:p>
            <a:r>
              <a:rPr lang="en-US" baseline="0" dirty="0" smtClean="0"/>
              <a:t>DAWN</a:t>
            </a:r>
          </a:p>
          <a:p>
            <a:r>
              <a:rPr lang="en-US" baseline="0" dirty="0" smtClean="0"/>
              <a:t>And don’t forget, we touched on how sites can prepare their forms for the ICD 10 blocks.  Remember, you can always come back later and watch this presentation again, maybe even while trying your hand at editing a form, in the test account that is</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115</a:t>
            </a:fld>
            <a:endParaRPr lang="en-US"/>
          </a:p>
        </p:txBody>
      </p:sp>
    </p:spTree>
    <p:extLst>
      <p:ext uri="{BB962C8B-B14F-4D97-AF65-F5344CB8AC3E}">
        <p14:creationId xmlns:p14="http://schemas.microsoft.com/office/powerpoint/2010/main" val="208366935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a:t>
            </a:r>
          </a:p>
          <a:p>
            <a:endParaRPr lang="en-US" dirty="0" smtClean="0"/>
          </a:p>
          <a:p>
            <a:r>
              <a:rPr lang="en-US" dirty="0" smtClean="0"/>
              <a:t>If </a:t>
            </a:r>
            <a:r>
              <a:rPr lang="en-US" dirty="0" smtClean="0"/>
              <a:t>you haven’t submitted your questions</a:t>
            </a:r>
            <a:r>
              <a:rPr lang="en-US" baseline="0" dirty="0" smtClean="0"/>
              <a:t> yet, it’s not too late.  Just use that orange ask the presenter icon above my head.  We’re going to a brief announcement and then we’ll be right back to answer all your questions.</a:t>
            </a:r>
          </a:p>
          <a:p>
            <a:endParaRPr lang="en-US" baseline="0" dirty="0" smtClean="0"/>
          </a:p>
          <a:p>
            <a:r>
              <a:rPr lang="en-US" baseline="0" dirty="0" smtClean="0"/>
              <a:t>STAND STILL AND SMILE</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116</a:t>
            </a:fld>
            <a:endParaRPr lang="en-US"/>
          </a:p>
        </p:txBody>
      </p:sp>
    </p:spTree>
    <p:extLst>
      <p:ext uri="{BB962C8B-B14F-4D97-AF65-F5344CB8AC3E}">
        <p14:creationId xmlns:p14="http://schemas.microsoft.com/office/powerpoint/2010/main" val="2805795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129591497</a:t>
            </a:r>
          </a:p>
          <a:p>
            <a:endParaRPr lang="en-US" dirty="0" smtClean="0"/>
          </a:p>
          <a:p>
            <a:r>
              <a:rPr lang="en-US" dirty="0" smtClean="0"/>
              <a:t>REBECCA</a:t>
            </a:r>
          </a:p>
          <a:p>
            <a:r>
              <a:rPr lang="en-US" dirty="0" smtClean="0"/>
              <a:t> </a:t>
            </a:r>
          </a:p>
          <a:p>
            <a:r>
              <a:rPr lang="en-US" dirty="0" smtClean="0"/>
              <a:t>Ok, so let’s move on to requesting modifications to existing forms.  There are numerous reasons that someone might request a modification to an existing form.  Someone finds that we have the wrong code or description on the form.  We tend to find typos quite frequently, as we get these notifications from the field we forward them to the Council member assigned to review that form quarterly.  Another reason you might request a change is that maybe your site makes modifications to a national form and then here we go with the quarterly updates and you have to make the changes again, and again, and again…  Maybe you are not the only one doing this! </a:t>
            </a:r>
            <a:endParaRPr lang="en-US" dirty="0" smtClean="0"/>
          </a:p>
          <a:p>
            <a:endParaRPr lang="en-US" dirty="0" smtClean="0"/>
          </a:p>
          <a:p>
            <a:r>
              <a:rPr lang="en-US" dirty="0" smtClean="0"/>
              <a:t>DAWN</a:t>
            </a:r>
          </a:p>
          <a:p>
            <a:r>
              <a:rPr lang="en-US" dirty="0" smtClean="0"/>
              <a:t>Often </a:t>
            </a:r>
            <a:r>
              <a:rPr lang="en-US" dirty="0" smtClean="0"/>
              <a:t>times you also might get requests from your providers to add a specific code, or your site might be doing new procedures that are emerging in the medical field.  For these types of changes, you can simply email your requests to myself and </a:t>
            </a:r>
            <a:r>
              <a:rPr lang="en-US" dirty="0" smtClean="0"/>
              <a:t>Rebecca.  </a:t>
            </a:r>
            <a:r>
              <a:rPr lang="en-US" baseline="0" dirty="0" smtClean="0"/>
              <a:t>I take these changes and go </a:t>
            </a:r>
            <a:r>
              <a:rPr lang="en-US" baseline="0" dirty="0" smtClean="0"/>
              <a:t>into the file that the </a:t>
            </a:r>
            <a:r>
              <a:rPr lang="en-US" baseline="0" dirty="0" smtClean="0"/>
              <a:t>we use </a:t>
            </a:r>
            <a:r>
              <a:rPr lang="en-US" baseline="0" dirty="0" smtClean="0"/>
              <a:t>to complete the quarterly updates and document the requested changes so that you, me and the council members aren’t having to comb through hundreds of emails looking for a needle in a </a:t>
            </a:r>
            <a:r>
              <a:rPr lang="en-US" baseline="0" dirty="0" smtClean="0"/>
              <a:t>haystack.</a:t>
            </a:r>
          </a:p>
          <a:p>
            <a:endParaRPr lang="en-US" baseline="0" dirty="0" smtClean="0"/>
          </a:p>
          <a:p>
            <a:r>
              <a:rPr lang="en-US" dirty="0" smtClean="0"/>
              <a:t>***********************************************************************************************</a:t>
            </a:r>
            <a:endParaRPr lang="en-US" dirty="0" smtClean="0"/>
          </a:p>
        </p:txBody>
      </p:sp>
      <p:sp>
        <p:nvSpPr>
          <p:cNvPr id="4" name="Slide Number Placeholder 3"/>
          <p:cNvSpPr>
            <a:spLocks noGrp="1"/>
          </p:cNvSpPr>
          <p:nvPr>
            <p:ph type="sldNum" sz="quarter" idx="10"/>
          </p:nvPr>
        </p:nvSpPr>
        <p:spPr/>
        <p:txBody>
          <a:bodyPr/>
          <a:lstStyle/>
          <a:p>
            <a:fld id="{ACE9EBA7-A481-4184-8EE6-C52E4D192D7A}" type="slidenum">
              <a:rPr lang="en-US" smtClean="0"/>
              <a:t>12</a:t>
            </a:fld>
            <a:endParaRPr lang="en-US"/>
          </a:p>
        </p:txBody>
      </p:sp>
    </p:spTree>
    <p:extLst>
      <p:ext uri="{BB962C8B-B14F-4D97-AF65-F5344CB8AC3E}">
        <p14:creationId xmlns:p14="http://schemas.microsoft.com/office/powerpoint/2010/main" val="3988094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p>
          <a:p>
            <a:r>
              <a:rPr lang="en-US" dirty="0" smtClean="0"/>
              <a:t> </a:t>
            </a:r>
          </a:p>
          <a:p>
            <a:r>
              <a:rPr lang="en-US" dirty="0" smtClean="0"/>
              <a:t>So Rebecca, what sets the quarterly review process in motion, other than me sending you an email with a deadline date identified?</a:t>
            </a:r>
          </a:p>
          <a:p>
            <a:r>
              <a:rPr lang="en-US" dirty="0" smtClean="0"/>
              <a:t> </a:t>
            </a:r>
          </a:p>
          <a:p>
            <a:r>
              <a:rPr lang="en-US" dirty="0" smtClean="0"/>
              <a:t>REBECCA</a:t>
            </a:r>
          </a:p>
          <a:p>
            <a:r>
              <a:rPr lang="en-US" dirty="0" smtClean="0"/>
              <a:t> </a:t>
            </a:r>
          </a:p>
          <a:p>
            <a:r>
              <a:rPr lang="en-US" dirty="0" smtClean="0"/>
              <a:t>I know, I kind of cringe every time I see an email from you pop up with “encounter forms” in the subject line!!  I’m always like – oh no it is that time again, and here I go scrambling to see which council members are on leave or assigned to other time sensitive projects so that we can be sure they all get reviewed.  We know that we won’t see too many updates to the ICD portion of the encounter forms until we transition fully to ICD 10, but the AMA does issue quarterly updates to CPT.  Council members review these changes and screen their assigned forms to see where additions, deletions or modifications need to be </a:t>
            </a:r>
            <a:r>
              <a:rPr lang="en-US" dirty="0" smtClean="0"/>
              <a:t>made. Just a reminder</a:t>
            </a:r>
            <a:r>
              <a:rPr lang="en-US" baseline="0" dirty="0" smtClean="0"/>
              <a:t> that </a:t>
            </a:r>
            <a:r>
              <a:rPr lang="en-US" dirty="0" smtClean="0"/>
              <a:t>we </a:t>
            </a:r>
            <a:r>
              <a:rPr lang="en-US" dirty="0" smtClean="0"/>
              <a:t>don’t always make the changes that are requested, especially if the changes will really only be used by one site.  After </a:t>
            </a:r>
            <a:r>
              <a:rPr lang="en-US" dirty="0" smtClean="0"/>
              <a:t>the council </a:t>
            </a:r>
            <a:r>
              <a:rPr lang="en-US" dirty="0" smtClean="0"/>
              <a:t>members make their changes </a:t>
            </a:r>
            <a:r>
              <a:rPr lang="en-US" dirty="0" smtClean="0"/>
              <a:t>they upload </a:t>
            </a:r>
            <a:r>
              <a:rPr lang="en-US" dirty="0" smtClean="0"/>
              <a:t>completed worksheets to our SharePoint site and notify Dawn that we are finished.  She just always hopes we are somewhere close to the original due date she has given us</a:t>
            </a:r>
            <a:r>
              <a:rPr lang="en-US" dirty="0" smtClean="0"/>
              <a:t>!</a:t>
            </a:r>
          </a:p>
          <a:p>
            <a:endParaRPr lang="en-US" dirty="0" smtClean="0"/>
          </a:p>
          <a:p>
            <a:r>
              <a:rPr lang="en-US"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13</a:t>
            </a:fld>
            <a:endParaRPr lang="en-US"/>
          </a:p>
        </p:txBody>
      </p:sp>
    </p:spTree>
    <p:extLst>
      <p:ext uri="{BB962C8B-B14F-4D97-AF65-F5344CB8AC3E}">
        <p14:creationId xmlns:p14="http://schemas.microsoft.com/office/powerpoint/2010/main" val="3988094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 DAWN</a:t>
            </a:r>
          </a:p>
          <a:p>
            <a:r>
              <a:rPr lang="en-US" dirty="0" smtClean="0"/>
              <a:t> </a:t>
            </a:r>
          </a:p>
          <a:p>
            <a:r>
              <a:rPr lang="en-US" dirty="0" smtClean="0"/>
              <a:t>Ok, so what do you and the other council members do when I tell you that we have a new form request?  What steps do you take to evaluate the need and develop a form?</a:t>
            </a:r>
          </a:p>
          <a:p>
            <a:r>
              <a:rPr lang="en-US" dirty="0" smtClean="0"/>
              <a:t> </a:t>
            </a:r>
          </a:p>
          <a:p>
            <a:r>
              <a:rPr lang="en-US" dirty="0" smtClean="0"/>
              <a:t>REBECCA</a:t>
            </a:r>
          </a:p>
          <a:p>
            <a:r>
              <a:rPr lang="en-US" dirty="0" smtClean="0"/>
              <a:t>Well first, we HOPE that a sample form either from the </a:t>
            </a:r>
            <a:r>
              <a:rPr lang="en-US" dirty="0" err="1" smtClean="0"/>
              <a:t>VistA</a:t>
            </a:r>
            <a:r>
              <a:rPr lang="en-US" dirty="0" smtClean="0"/>
              <a:t> toolkit or in an Excel workbook has been provided – like the old saying goes, why re-invent the wheel!  We will review what is submitted, the rationale for why the site feels this should be a national form, and then vote on it.  If a sample form is not submitted, but the rational is valid for creating one, first the council members will contact any appropriate HIM Program staff </a:t>
            </a:r>
            <a:r>
              <a:rPr lang="en-US" dirty="0" smtClean="0"/>
              <a:t>members</a:t>
            </a:r>
            <a:r>
              <a:rPr lang="en-US" baseline="0" dirty="0" smtClean="0"/>
              <a:t> </a:t>
            </a:r>
            <a:r>
              <a:rPr lang="en-US" dirty="0" smtClean="0"/>
              <a:t>to </a:t>
            </a:r>
            <a:r>
              <a:rPr lang="en-US" dirty="0" smtClean="0"/>
              <a:t>see if there are any national workgroups, etc. already working on data capture guidance, or other national concerns that we need to take into consideration.  If none, we will query our own sites to see if there is a “start” of a form that can be used.  We often do data requests from the data warehouse to get the top 100 diagnosis and procedure codes for the identified service or specialty.  </a:t>
            </a:r>
          </a:p>
          <a:p>
            <a:endParaRPr lang="en-US" dirty="0" smtClean="0"/>
          </a:p>
          <a:p>
            <a:r>
              <a:rPr lang="en-US" dirty="0" smtClean="0"/>
              <a:t>DAWN</a:t>
            </a:r>
          </a:p>
          <a:p>
            <a:r>
              <a:rPr lang="en-US" dirty="0" smtClean="0"/>
              <a:t>I know the council members then work on formatting and grouping the codes into logical blocks.  I’ll go</a:t>
            </a:r>
            <a:r>
              <a:rPr lang="en-US" baseline="0" dirty="0" smtClean="0"/>
              <a:t> over how these can be arranged on the </a:t>
            </a:r>
            <a:r>
              <a:rPr lang="en-US" baseline="0" dirty="0" smtClean="0"/>
              <a:t>actual forms a little later.  </a:t>
            </a:r>
          </a:p>
          <a:p>
            <a:endParaRPr lang="en-US" baseline="0" dirty="0" smtClean="0"/>
          </a:p>
          <a:p>
            <a:r>
              <a:rPr lang="en-US" baseline="0" dirty="0" smtClean="0"/>
              <a:t>REBECCA</a:t>
            </a:r>
          </a:p>
          <a:p>
            <a:r>
              <a:rPr lang="en-US" baseline="0" dirty="0" smtClean="0"/>
              <a:t>I </a:t>
            </a:r>
            <a:r>
              <a:rPr lang="en-US" baseline="0" dirty="0" smtClean="0"/>
              <a:t>know the Council members o</a:t>
            </a:r>
            <a:r>
              <a:rPr lang="en-US" dirty="0" smtClean="0"/>
              <a:t>ften times seek out input from their own sites clinical staff if we do not have a point of contact with various national program offices.  We do try to get them to review and provide input as they are the ones that are going to be using the form as we roll them out</a:t>
            </a:r>
            <a:r>
              <a:rPr lang="en-US" dirty="0" smtClean="0"/>
              <a:t>.  Once we</a:t>
            </a:r>
            <a:r>
              <a:rPr lang="en-US" baseline="0" dirty="0" smtClean="0"/>
              <a:t> are done, we let Dawn know they are ready for development, she then goes and works her magic.</a:t>
            </a:r>
            <a:endParaRPr lang="en-US" dirty="0" smtClean="0"/>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14</a:t>
            </a:fld>
            <a:endParaRPr lang="en-US"/>
          </a:p>
        </p:txBody>
      </p:sp>
    </p:spTree>
    <p:extLst>
      <p:ext uri="{BB962C8B-B14F-4D97-AF65-F5344CB8AC3E}">
        <p14:creationId xmlns:p14="http://schemas.microsoft.com/office/powerpoint/2010/main" val="3988094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p>
          <a:p>
            <a:r>
              <a:rPr lang="en-US" dirty="0" smtClean="0"/>
              <a:t>Once</a:t>
            </a:r>
            <a:r>
              <a:rPr lang="en-US" baseline="0" dirty="0" smtClean="0"/>
              <a:t> I am notified of completion </a:t>
            </a:r>
            <a:r>
              <a:rPr lang="en-US" dirty="0" smtClean="0"/>
              <a:t>I </a:t>
            </a:r>
            <a:r>
              <a:rPr lang="en-US" dirty="0" smtClean="0"/>
              <a:t>go into the </a:t>
            </a:r>
            <a:r>
              <a:rPr lang="en-US" dirty="0" err="1" smtClean="0"/>
              <a:t>sharepoint</a:t>
            </a:r>
            <a:r>
              <a:rPr lang="en-US" dirty="0" smtClean="0"/>
              <a:t> and validate that all the changes are clear </a:t>
            </a:r>
            <a:r>
              <a:rPr lang="en-US" dirty="0" smtClean="0"/>
              <a:t>to me, then I go </a:t>
            </a:r>
            <a:r>
              <a:rPr lang="en-US" dirty="0" smtClean="0"/>
              <a:t>and as Rebecca said, work my magic on the forms.</a:t>
            </a:r>
          </a:p>
          <a:p>
            <a:r>
              <a:rPr lang="en-US" dirty="0" smtClean="0"/>
              <a:t> </a:t>
            </a:r>
          </a:p>
          <a:p>
            <a:r>
              <a:rPr lang="en-US" dirty="0" smtClean="0"/>
              <a:t>REBECCA</a:t>
            </a:r>
          </a:p>
          <a:p>
            <a:r>
              <a:rPr lang="en-US" dirty="0" smtClean="0"/>
              <a:t>Yes it is magic to me, because after we update the </a:t>
            </a:r>
            <a:r>
              <a:rPr lang="en-US" dirty="0" err="1" smtClean="0"/>
              <a:t>sharepoint</a:t>
            </a:r>
            <a:r>
              <a:rPr lang="en-US" dirty="0" smtClean="0"/>
              <a:t>, you magically have them ready to go to the field about a week later!  </a:t>
            </a:r>
            <a:endParaRPr lang="en-US" dirty="0" smtClean="0"/>
          </a:p>
          <a:p>
            <a:endParaRPr lang="en-US" dirty="0" smtClean="0"/>
          </a:p>
          <a:p>
            <a:r>
              <a:rPr lang="en-US" dirty="0" smtClean="0"/>
              <a:t>DAWN</a:t>
            </a:r>
          </a:p>
          <a:p>
            <a:r>
              <a:rPr lang="en-US" dirty="0" smtClean="0"/>
              <a:t>Yes,</a:t>
            </a:r>
            <a:r>
              <a:rPr lang="en-US" baseline="0" dirty="0" smtClean="0"/>
              <a:t> the updates </a:t>
            </a:r>
            <a:r>
              <a:rPr lang="en-US" dirty="0" smtClean="0"/>
              <a:t>are completed </a:t>
            </a:r>
            <a:r>
              <a:rPr lang="en-US" dirty="0" smtClean="0"/>
              <a:t>in </a:t>
            </a:r>
            <a:r>
              <a:rPr lang="en-US" dirty="0" smtClean="0"/>
              <a:t>the </a:t>
            </a:r>
            <a:r>
              <a:rPr lang="en-US" dirty="0" smtClean="0"/>
              <a:t>“master” </a:t>
            </a:r>
            <a:r>
              <a:rPr lang="en-US" dirty="0" err="1" smtClean="0"/>
              <a:t>VistA</a:t>
            </a:r>
            <a:r>
              <a:rPr lang="en-US" dirty="0" smtClean="0"/>
              <a:t> toolkit, </a:t>
            </a:r>
            <a:r>
              <a:rPr lang="en-US" dirty="0" smtClean="0"/>
              <a:t>and then the routine</a:t>
            </a:r>
            <a:r>
              <a:rPr lang="en-US" baseline="0" dirty="0" smtClean="0"/>
              <a:t> is </a:t>
            </a:r>
            <a:r>
              <a:rPr lang="en-US" dirty="0" smtClean="0"/>
              <a:t>packed and exported</a:t>
            </a:r>
            <a:r>
              <a:rPr lang="en-US" baseline="0" dirty="0" smtClean="0"/>
              <a:t> to </a:t>
            </a:r>
            <a:r>
              <a:rPr lang="en-US" dirty="0" smtClean="0"/>
              <a:t>FORUM </a:t>
            </a:r>
            <a:r>
              <a:rPr lang="en-US" dirty="0" smtClean="0"/>
              <a:t>SHOP ALL. </a:t>
            </a:r>
            <a:r>
              <a:rPr lang="en-US" dirty="0" smtClean="0"/>
              <a:t> Then </a:t>
            </a:r>
            <a:r>
              <a:rPr lang="en-US" dirty="0" smtClean="0"/>
              <a:t>to wrap it all up, we send out an email blast to the field letting you know that the quarterly updates are completed and highlight any new forms and forms that had modifications made to them.</a:t>
            </a:r>
          </a:p>
          <a:p>
            <a:r>
              <a:rPr lang="en-US" dirty="0" smtClean="0"/>
              <a:t> </a:t>
            </a:r>
          </a:p>
          <a:p>
            <a:r>
              <a:rPr lang="en-US" dirty="0" smtClean="0"/>
              <a:t>I </a:t>
            </a:r>
            <a:r>
              <a:rPr lang="en-US" dirty="0" smtClean="0"/>
              <a:t>think this might be a good time for our second polling question.</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15</a:t>
            </a:fld>
            <a:endParaRPr lang="en-US"/>
          </a:p>
        </p:txBody>
      </p:sp>
    </p:spTree>
    <p:extLst>
      <p:ext uri="{BB962C8B-B14F-4D97-AF65-F5344CB8AC3E}">
        <p14:creationId xmlns:p14="http://schemas.microsoft.com/office/powerpoint/2010/main" val="3988094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DAWN</a:t>
            </a:r>
          </a:p>
          <a:p>
            <a:r>
              <a:rPr lang="en-US" dirty="0" smtClean="0"/>
              <a:t>I </a:t>
            </a:r>
            <a:r>
              <a:rPr lang="en-US" dirty="0"/>
              <a:t>know all sites complete the monthly ICD 10 assessment survey on the website and there are several questions related to encounter forms but, let’s take a look at it in real time during this presentation.  Don’t forget to use the blue polling button above our heads to submit your responses.  So let’s see – “Is your site using the national encounter forms?”</a:t>
            </a:r>
          </a:p>
          <a:p>
            <a:pPr lvl="1"/>
            <a:r>
              <a:rPr lang="en-US" dirty="0"/>
              <a:t>Yes, all of the forms</a:t>
            </a:r>
          </a:p>
          <a:p>
            <a:pPr lvl="1"/>
            <a:r>
              <a:rPr lang="en-US" dirty="0"/>
              <a:t>Yes, some of the forms</a:t>
            </a:r>
          </a:p>
          <a:p>
            <a:pPr lvl="1"/>
            <a:r>
              <a:rPr lang="en-US" dirty="0"/>
              <a:t>No, none of the forms</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16</a:t>
            </a:fld>
            <a:endParaRPr lang="en-US"/>
          </a:p>
        </p:txBody>
      </p:sp>
    </p:spTree>
    <p:extLst>
      <p:ext uri="{BB962C8B-B14F-4D97-AF65-F5344CB8AC3E}">
        <p14:creationId xmlns:p14="http://schemas.microsoft.com/office/powerpoint/2010/main" val="708953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REBECCA</a:t>
            </a:r>
          </a:p>
          <a:p>
            <a:r>
              <a:rPr lang="en-US" dirty="0" smtClean="0"/>
              <a:t> </a:t>
            </a:r>
          </a:p>
          <a:p>
            <a:r>
              <a:rPr lang="en-US" dirty="0" smtClean="0"/>
              <a:t>Ok, so I bet you are wondering, so what do </a:t>
            </a:r>
            <a:r>
              <a:rPr lang="en-US" dirty="0" smtClean="0"/>
              <a:t>you </a:t>
            </a:r>
            <a:r>
              <a:rPr lang="en-US" dirty="0" smtClean="0"/>
              <a:t>do next, after </a:t>
            </a:r>
            <a:r>
              <a:rPr lang="en-US" dirty="0" smtClean="0"/>
              <a:t>you </a:t>
            </a:r>
            <a:r>
              <a:rPr lang="en-US" dirty="0" smtClean="0"/>
              <a:t>have received the email stating the forms are available in Forum.  Your OI&amp;T staff will have to assist you in retrieving these forms from Forum, </a:t>
            </a:r>
            <a:r>
              <a:rPr lang="en-US" dirty="0" err="1" smtClean="0"/>
              <a:t>ShopAll</a:t>
            </a:r>
            <a:r>
              <a:rPr lang="en-US" dirty="0" smtClean="0"/>
              <a:t>.  It is recommended that the updated forms are made available at your site within 30 days of release.  There are detailed step-by-step instructions on the retrieval process that are located on the VHA HIM webpage under the same section we reviewed earlier, coding resources, encounter forms.</a:t>
            </a:r>
          </a:p>
          <a:p>
            <a:r>
              <a:rPr lang="en-US" dirty="0" smtClean="0"/>
              <a:t> </a:t>
            </a:r>
          </a:p>
          <a:p>
            <a:r>
              <a:rPr lang="en-US" dirty="0" smtClean="0"/>
              <a:t>I </a:t>
            </a:r>
            <a:r>
              <a:rPr lang="en-US" dirty="0" smtClean="0"/>
              <a:t>have a question though, the instructions say in step 3 you will “run the INITS”, I’m at a loss, can you tell me, and our audience what this means and does?</a:t>
            </a:r>
          </a:p>
          <a:p>
            <a:r>
              <a:rPr lang="en-US" dirty="0" smtClean="0"/>
              <a:t> </a:t>
            </a:r>
          </a:p>
          <a:p>
            <a:r>
              <a:rPr lang="en-US" dirty="0" smtClean="0"/>
              <a:t>DAWN</a:t>
            </a:r>
          </a:p>
          <a:p>
            <a:r>
              <a:rPr lang="en-US" dirty="0" smtClean="0"/>
              <a:t>Running </a:t>
            </a:r>
            <a:r>
              <a:rPr lang="en-US" dirty="0" smtClean="0"/>
              <a:t>the INITS means that the system</a:t>
            </a:r>
            <a:r>
              <a:rPr lang="en-US" baseline="0" dirty="0" smtClean="0"/>
              <a:t> is going to start running the routine that contains all the element of the encounter forms that are contained in the exported message.</a:t>
            </a:r>
            <a:endParaRPr lang="en-US" dirty="0" smtClean="0"/>
          </a:p>
          <a:p>
            <a:r>
              <a:rPr lang="en-US" dirty="0" smtClean="0"/>
              <a:t> </a:t>
            </a:r>
          </a:p>
          <a:p>
            <a:r>
              <a:rPr lang="en-US" dirty="0" smtClean="0"/>
              <a:t>REBECCA</a:t>
            </a:r>
          </a:p>
          <a:p>
            <a:r>
              <a:rPr lang="en-US" dirty="0" smtClean="0"/>
              <a:t>Ok, hopefully that makes a little bit of sense to our viewers, I guess this is why we get our OI&amp;T folks to help with this process.  Finally they will import the encounter forms into the facility encounter form toolkit and notify your HIMS or other staff member identified locally to perform the updates.</a:t>
            </a:r>
          </a:p>
          <a:p>
            <a:pPr defTabSz="931774">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17</a:t>
            </a:fld>
            <a:endParaRPr lang="en-US"/>
          </a:p>
        </p:txBody>
      </p:sp>
    </p:spTree>
    <p:extLst>
      <p:ext uri="{BB962C8B-B14F-4D97-AF65-F5344CB8AC3E}">
        <p14:creationId xmlns:p14="http://schemas.microsoft.com/office/powerpoint/2010/main" val="3988094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DAWN</a:t>
            </a:r>
          </a:p>
          <a:p>
            <a:r>
              <a:rPr lang="en-US" dirty="0"/>
              <a:t> </a:t>
            </a:r>
          </a:p>
          <a:p>
            <a:r>
              <a:rPr lang="en-US" dirty="0" smtClean="0"/>
              <a:t>I </a:t>
            </a:r>
            <a:r>
              <a:rPr lang="en-US" dirty="0"/>
              <a:t>know some folks have asked in the past how to delete outdated encounter forms from their toolkit.  Can you walk them through this or would you like me to?</a:t>
            </a:r>
          </a:p>
          <a:p>
            <a:r>
              <a:rPr lang="en-US" dirty="0"/>
              <a:t> </a:t>
            </a:r>
          </a:p>
          <a:p>
            <a:r>
              <a:rPr lang="en-US" dirty="0"/>
              <a:t>REBECCA</a:t>
            </a:r>
          </a:p>
          <a:p>
            <a:r>
              <a:rPr lang="en-US" dirty="0"/>
              <a:t> </a:t>
            </a:r>
          </a:p>
          <a:p>
            <a:r>
              <a:rPr lang="en-US" dirty="0"/>
              <a:t>I think I can take this one, but for reference for our viewers there are instructions on how to do this on the HIM Website as well, that is where I went to review for this session.  First it is recommended that you print a list of the current encounter forms that are contained in your toolkit.  Maybe print to your screen so that you can capture it and put them into Excel so you can sort and do a </a:t>
            </a:r>
            <a:r>
              <a:rPr lang="en-US" dirty="0" smtClean="0"/>
              <a:t>review.  </a:t>
            </a:r>
            <a:r>
              <a:rPr lang="en-US" dirty="0"/>
              <a:t>One way to delete outdated encounter forms is to open your encounter form toolkit, then at the “select action” prompt you enter the letters “SL”.  Then at the “search for” prompt enter the name of the encounter form you want to delete, maybe copy it from the spreadsheet that you downloaded them to.  Then at the “find next” prompt it shows the form name you enter “NO”, then your select action will be DF for delete form, then at select form, type in the number of the form you want to delete and answer yes to “are you sure form name should be deleted?  Answer yes, and continue doing this for all forms you need to delete.</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18</a:t>
            </a:fld>
            <a:endParaRPr lang="en-US"/>
          </a:p>
        </p:txBody>
      </p:sp>
    </p:spTree>
    <p:extLst>
      <p:ext uri="{BB962C8B-B14F-4D97-AF65-F5344CB8AC3E}">
        <p14:creationId xmlns:p14="http://schemas.microsoft.com/office/powerpoint/2010/main" val="1812869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DAWN</a:t>
            </a:r>
          </a:p>
          <a:p>
            <a:r>
              <a:rPr lang="en-US" dirty="0"/>
              <a:t> </a:t>
            </a:r>
          </a:p>
          <a:p>
            <a:r>
              <a:rPr lang="en-US" dirty="0" smtClean="0"/>
              <a:t>What </a:t>
            </a:r>
            <a:r>
              <a:rPr lang="en-US" dirty="0"/>
              <a:t>about the results of our poll?  Let’s see who is using these forms we pour our hearts and souls into each quarter!  Well, it looks like _______________________________(adlib for responses.)</a:t>
            </a:r>
          </a:p>
          <a:p>
            <a:r>
              <a:rPr lang="en-US" dirty="0"/>
              <a:t> </a:t>
            </a:r>
          </a:p>
          <a:p>
            <a:r>
              <a:rPr lang="en-US"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19</a:t>
            </a:fld>
            <a:endParaRPr lang="en-US"/>
          </a:p>
        </p:txBody>
      </p:sp>
    </p:spTree>
    <p:extLst>
      <p:ext uri="{BB962C8B-B14F-4D97-AF65-F5344CB8AC3E}">
        <p14:creationId xmlns:p14="http://schemas.microsoft.com/office/powerpoint/2010/main" val="70895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30778666</a:t>
            </a:r>
          </a:p>
          <a:p>
            <a:endParaRPr lang="en-US" dirty="0" smtClean="0"/>
          </a:p>
          <a:p>
            <a:r>
              <a:rPr lang="en-US" dirty="0" smtClean="0"/>
              <a:t>DAWN</a:t>
            </a:r>
          </a:p>
          <a:p>
            <a:r>
              <a:rPr lang="en-US" dirty="0" smtClean="0"/>
              <a:t> </a:t>
            </a:r>
          </a:p>
          <a:p>
            <a:r>
              <a:rPr lang="en-US" dirty="0" smtClean="0"/>
              <a:t>Maybe </a:t>
            </a:r>
            <a:r>
              <a:rPr lang="en-US" dirty="0" smtClean="0"/>
              <a:t>today we can help </a:t>
            </a:r>
            <a:r>
              <a:rPr lang="en-US" dirty="0" smtClean="0"/>
              <a:t>our </a:t>
            </a:r>
            <a:r>
              <a:rPr lang="en-US" dirty="0" smtClean="0"/>
              <a:t>viewers see “clearly” as we provide them with a better understanding of what goes on behind the </a:t>
            </a:r>
            <a:r>
              <a:rPr lang="en-US" dirty="0" smtClean="0"/>
              <a:t>scenes.  Our </a:t>
            </a:r>
            <a:r>
              <a:rPr lang="en-US" dirty="0" smtClean="0"/>
              <a:t>course today has been developed to walk</a:t>
            </a:r>
            <a:r>
              <a:rPr lang="en-US" baseline="0" dirty="0" smtClean="0"/>
              <a:t> you through</a:t>
            </a:r>
            <a:r>
              <a:rPr lang="en-US" dirty="0" smtClean="0"/>
              <a:t> the processes for new encounter form </a:t>
            </a:r>
            <a:r>
              <a:rPr lang="en-US" dirty="0" smtClean="0"/>
              <a:t>requests and </a:t>
            </a:r>
            <a:r>
              <a:rPr lang="en-US" dirty="0" smtClean="0"/>
              <a:t>requests for modifications to existing </a:t>
            </a:r>
            <a:r>
              <a:rPr lang="en-US" dirty="0" smtClean="0"/>
              <a:t>forms. We </a:t>
            </a:r>
            <a:r>
              <a:rPr lang="en-US" dirty="0" smtClean="0"/>
              <a:t>will go over the quarterly national form export process and then I am going to demonstrate through the use of step-by-step screen shots, how </a:t>
            </a:r>
            <a:r>
              <a:rPr lang="en-US" dirty="0" smtClean="0"/>
              <a:t>you </a:t>
            </a:r>
            <a:r>
              <a:rPr lang="en-US" dirty="0" smtClean="0"/>
              <a:t>can copy encounter forms from the Toolkit, how to assign forms to clinics and finally some step-by-step instructions on building and editing your forms.  </a:t>
            </a:r>
          </a:p>
          <a:p>
            <a:r>
              <a:rPr lang="en-US" dirty="0" smtClean="0"/>
              <a:t> </a:t>
            </a:r>
          </a:p>
          <a:p>
            <a:r>
              <a:rPr lang="en-US" dirty="0" smtClean="0"/>
              <a:t>REBECCA</a:t>
            </a:r>
          </a:p>
          <a:p>
            <a:r>
              <a:rPr lang="en-US" dirty="0" smtClean="0"/>
              <a:t>Well, like </a:t>
            </a:r>
            <a:r>
              <a:rPr lang="en-US" dirty="0" smtClean="0"/>
              <a:t>I said a minute ago, I’m considering myself a “newbie” when it comes to all this block editing, assigning a form to multiple clinics – so do you think </a:t>
            </a:r>
            <a:r>
              <a:rPr lang="en-US" dirty="0" smtClean="0"/>
              <a:t>our viewers </a:t>
            </a:r>
            <a:r>
              <a:rPr lang="en-US" dirty="0" smtClean="0"/>
              <a:t>should really try to get all the detailed step-by-step instructions down today during the presentation, or should </a:t>
            </a:r>
            <a:r>
              <a:rPr lang="en-US" dirty="0" smtClean="0"/>
              <a:t>they </a:t>
            </a:r>
            <a:r>
              <a:rPr lang="en-US" dirty="0" smtClean="0"/>
              <a:t>just take a “watch and learn” approach, </a:t>
            </a:r>
            <a:r>
              <a:rPr lang="en-US" dirty="0" smtClean="0"/>
              <a:t>taking some</a:t>
            </a:r>
            <a:r>
              <a:rPr lang="en-US" baseline="0" dirty="0" smtClean="0"/>
              <a:t> notes, </a:t>
            </a:r>
            <a:r>
              <a:rPr lang="en-US" dirty="0" smtClean="0"/>
              <a:t>and </a:t>
            </a:r>
            <a:r>
              <a:rPr lang="en-US" dirty="0" smtClean="0"/>
              <a:t>then come back and watch it again, maybe while </a:t>
            </a:r>
            <a:r>
              <a:rPr lang="en-US" dirty="0" smtClean="0"/>
              <a:t>practicing </a:t>
            </a:r>
            <a:r>
              <a:rPr lang="en-US" dirty="0" smtClean="0"/>
              <a:t>with an actual form?</a:t>
            </a:r>
          </a:p>
          <a:p>
            <a:r>
              <a:rPr lang="en-US" dirty="0" smtClean="0"/>
              <a:t> </a:t>
            </a:r>
          </a:p>
          <a:p>
            <a:r>
              <a:rPr lang="en-US" dirty="0" smtClean="0"/>
              <a:t>DAWN</a:t>
            </a:r>
          </a:p>
          <a:p>
            <a:r>
              <a:rPr lang="en-US" dirty="0" smtClean="0"/>
              <a:t>I </a:t>
            </a:r>
            <a:r>
              <a:rPr lang="en-US" dirty="0" smtClean="0"/>
              <a:t>think the best approach is to “watch and learn” as you said with today’s </a:t>
            </a:r>
            <a:r>
              <a:rPr lang="en-US" dirty="0" smtClean="0"/>
              <a:t>session,</a:t>
            </a:r>
            <a:r>
              <a:rPr lang="en-US" baseline="0" dirty="0" smtClean="0"/>
              <a:t> take a few notes,</a:t>
            </a:r>
            <a:r>
              <a:rPr lang="en-US" dirty="0" smtClean="0"/>
              <a:t> </a:t>
            </a:r>
            <a:r>
              <a:rPr lang="en-US" dirty="0" smtClean="0"/>
              <a:t>then bring it up “on demand” </a:t>
            </a:r>
            <a:r>
              <a:rPr lang="en-US" dirty="0" smtClean="0"/>
              <a:t>when it is available</a:t>
            </a:r>
            <a:r>
              <a:rPr lang="en-US" baseline="0" dirty="0" smtClean="0"/>
              <a:t> </a:t>
            </a:r>
            <a:r>
              <a:rPr lang="en-US" dirty="0" smtClean="0"/>
              <a:t>and </a:t>
            </a:r>
            <a:r>
              <a:rPr lang="en-US" dirty="0" smtClean="0"/>
              <a:t>walk through the steps, preferably in the test account, and practice your form editing and building skills</a:t>
            </a:r>
            <a:r>
              <a:rPr lang="en-US" dirty="0" smtClean="0"/>
              <a:t>.</a:t>
            </a:r>
          </a:p>
          <a:p>
            <a:endParaRPr lang="en-US" dirty="0" smtClean="0"/>
          </a:p>
          <a:p>
            <a:r>
              <a:rPr lang="en-US" dirty="0" smtClean="0"/>
              <a: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CE9EBA7-A481-4184-8EE6-C52E4D192D7A}" type="slidenum">
              <a:rPr lang="en-US" smtClean="0"/>
              <a:t>2</a:t>
            </a:fld>
            <a:endParaRPr lang="en-US"/>
          </a:p>
        </p:txBody>
      </p:sp>
    </p:spTree>
    <p:extLst>
      <p:ext uri="{BB962C8B-B14F-4D97-AF65-F5344CB8AC3E}">
        <p14:creationId xmlns:p14="http://schemas.microsoft.com/office/powerpoint/2010/main" val="2401442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Click to</a:t>
            </a:r>
            <a:r>
              <a:rPr lang="en-US" baseline="0" dirty="0" smtClean="0"/>
              <a:t> next slide</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20</a:t>
            </a:fld>
            <a:endParaRPr lang="en-US"/>
          </a:p>
        </p:txBody>
      </p:sp>
    </p:spTree>
    <p:extLst>
      <p:ext uri="{BB962C8B-B14F-4D97-AF65-F5344CB8AC3E}">
        <p14:creationId xmlns:p14="http://schemas.microsoft.com/office/powerpoint/2010/main" val="708953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a:t>
            </a:r>
          </a:p>
          <a:p>
            <a:r>
              <a:rPr lang="en-US" dirty="0" smtClean="0"/>
              <a:t>I</a:t>
            </a:r>
            <a:r>
              <a:rPr lang="en-US" baseline="0" dirty="0" smtClean="0"/>
              <a:t> know I receive a ton of questions and emails related to encounter forms each quarter and they all start out “how do I…”  I think our audience can fill in the blank with whatever first comes to mind for them.  During the next part of our presentation, hopefully as Dawn guides us through the “weeds” with her “how to” part of the presentation, you will be able to take some notes and get answers to those “how do I” questions.</a:t>
            </a:r>
          </a:p>
          <a:p>
            <a:endParaRPr lang="en-US" baseline="0" dirty="0" smtClean="0"/>
          </a:p>
          <a:p>
            <a:r>
              <a:rPr lang="en-US" baseline="0" dirty="0" smtClean="0"/>
              <a:t>So, without further ado, Dawn take it away! </a:t>
            </a:r>
            <a:endParaRPr lang="en-US" dirty="0" smtClean="0"/>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21</a:t>
            </a:fld>
            <a:endParaRPr lang="en-US"/>
          </a:p>
        </p:txBody>
      </p:sp>
    </p:spTree>
    <p:extLst>
      <p:ext uri="{BB962C8B-B14F-4D97-AF65-F5344CB8AC3E}">
        <p14:creationId xmlns:p14="http://schemas.microsoft.com/office/powerpoint/2010/main" val="3529414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DAWN</a:t>
            </a:r>
          </a:p>
          <a:p>
            <a:r>
              <a:rPr lang="en-US" dirty="0" smtClean="0"/>
              <a:t>During </a:t>
            </a:r>
            <a:r>
              <a:rPr lang="en-US" dirty="0" smtClean="0"/>
              <a:t>this part of the presentation</a:t>
            </a:r>
            <a:r>
              <a:rPr lang="en-US" baseline="0" dirty="0" smtClean="0"/>
              <a:t> we will be discussing the basics of encounter forms.  We will discuss topics like the difference between copying and assigning encounter forms, different ways to edit encounter forms, how to change the appearance of the encounter </a:t>
            </a:r>
            <a:r>
              <a:rPr lang="en-US" baseline="0" dirty="0" smtClean="0"/>
              <a:t>form </a:t>
            </a:r>
            <a:r>
              <a:rPr lang="en-US" baseline="0" dirty="0" smtClean="0"/>
              <a:t>blocks </a:t>
            </a:r>
            <a:r>
              <a:rPr lang="en-US" baseline="0" dirty="0" smtClean="0"/>
              <a:t>and </a:t>
            </a:r>
            <a:r>
              <a:rPr lang="en-US" baseline="0" dirty="0" smtClean="0"/>
              <a:t>finally we will discuss the new ICD-10 block</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22</a:t>
            </a:fld>
            <a:endParaRPr lang="en-US"/>
          </a:p>
        </p:txBody>
      </p:sp>
    </p:spTree>
    <p:extLst>
      <p:ext uri="{BB962C8B-B14F-4D97-AF65-F5344CB8AC3E}">
        <p14:creationId xmlns:p14="http://schemas.microsoft.com/office/powerpoint/2010/main" val="925466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DAWN</a:t>
            </a:r>
          </a:p>
          <a:p>
            <a:r>
              <a:rPr lang="en-US" dirty="0" smtClean="0"/>
              <a:t>Before starting I would like to request that during</a:t>
            </a:r>
            <a:r>
              <a:rPr lang="en-US" baseline="0" dirty="0" smtClean="0"/>
              <a:t> </a:t>
            </a:r>
            <a:r>
              <a:rPr lang="en-US" baseline="0" dirty="0" smtClean="0"/>
              <a:t>this part </a:t>
            </a:r>
            <a:r>
              <a:rPr lang="en-US" baseline="0" dirty="0" smtClean="0"/>
              <a:t>of the presentation you watch and take notes rather than </a:t>
            </a:r>
            <a:r>
              <a:rPr lang="en-US" baseline="0" dirty="0" smtClean="0"/>
              <a:t>following </a:t>
            </a:r>
            <a:r>
              <a:rPr lang="en-US" baseline="0" dirty="0" smtClean="0"/>
              <a:t>along in </a:t>
            </a:r>
            <a:r>
              <a:rPr lang="en-US" baseline="0" dirty="0" err="1" smtClean="0"/>
              <a:t>VistA</a:t>
            </a:r>
            <a:r>
              <a:rPr lang="en-US" baseline="0" dirty="0" smtClean="0"/>
              <a:t>.  I will be covering quite a few topics and feel that you will get the most value by taking notes now and then following along in </a:t>
            </a:r>
            <a:r>
              <a:rPr lang="en-US" baseline="0" dirty="0" err="1" smtClean="0"/>
              <a:t>VistA</a:t>
            </a:r>
            <a:r>
              <a:rPr lang="en-US" baseline="0" dirty="0" smtClean="0"/>
              <a:t> when the presentation is available on demand</a:t>
            </a:r>
            <a:r>
              <a:rPr lang="en-US" baseline="0" dirty="0" smtClean="0"/>
              <a:t>. </a:t>
            </a:r>
          </a:p>
          <a:p>
            <a:endParaRPr lang="en-US" baseline="0" dirty="0" smtClean="0"/>
          </a:p>
          <a:p>
            <a:r>
              <a:rPr lang="en-US" baseline="0" dirty="0" smtClean="0"/>
              <a:t>REBECCA</a:t>
            </a:r>
          </a:p>
          <a:p>
            <a:r>
              <a:rPr lang="en-US" baseline="0" dirty="0" smtClean="0"/>
              <a:t>Just a note for the viewers, you really should not be able to “read” this slide, we just copied in an encounter form for the background as we transition into the “how to” section.  So don’t think you are missing something, or need an eye exam.</a:t>
            </a:r>
          </a:p>
          <a:p>
            <a:endParaRPr lang="en-US" baseline="0" dirty="0" smtClean="0"/>
          </a:p>
          <a:p>
            <a:r>
              <a:rPr lang="en-US" dirty="0" smtClean="0"/>
              <a:t>***********************************************************************************************</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23</a:t>
            </a:fld>
            <a:endParaRPr lang="en-US"/>
          </a:p>
        </p:txBody>
      </p:sp>
    </p:spTree>
    <p:extLst>
      <p:ext uri="{BB962C8B-B14F-4D97-AF65-F5344CB8AC3E}">
        <p14:creationId xmlns:p14="http://schemas.microsoft.com/office/powerpoint/2010/main" val="911443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solidFill>
                  <a:srgbClr val="FF0000"/>
                </a:solidFill>
              </a:rPr>
              <a:t>[Rebecca]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let’s dive right</a:t>
            </a:r>
            <a:r>
              <a:rPr lang="en-US" baseline="0" dirty="0" smtClean="0"/>
              <a:t> </a:t>
            </a:r>
            <a:r>
              <a:rPr lang="en-US" baseline="0" dirty="0" smtClean="0"/>
              <a:t>in, </a:t>
            </a:r>
            <a:r>
              <a:rPr lang="en-US" dirty="0" smtClean="0"/>
              <a:t>one </a:t>
            </a:r>
            <a:r>
              <a:rPr lang="en-US" dirty="0" smtClean="0"/>
              <a:t>question that I get quite often is how to assign an encounter form from the encounter form toolkit to a clinic.  Could you give us some insight on that topic?</a:t>
            </a:r>
          </a:p>
          <a:p>
            <a:endParaRPr lang="en-US" dirty="0" smtClean="0"/>
          </a:p>
          <a:p>
            <a:r>
              <a:rPr lang="en-US" b="1" dirty="0" smtClean="0">
                <a:solidFill>
                  <a:srgbClr val="FF0000"/>
                </a:solidFill>
              </a:rPr>
              <a:t>[Dawn]</a:t>
            </a:r>
          </a:p>
          <a:p>
            <a:r>
              <a:rPr lang="en-US" dirty="0" smtClean="0"/>
              <a:t>You’re right </a:t>
            </a:r>
            <a:r>
              <a:rPr lang="en-US" dirty="0" smtClean="0"/>
              <a:t>that </a:t>
            </a:r>
            <a:r>
              <a:rPr lang="en-US" dirty="0" smtClean="0"/>
              <a:t>is a topic that is very important and sometimes can be a bit confusing.</a:t>
            </a:r>
          </a:p>
          <a:p>
            <a:endParaRPr lang="en-US" dirty="0" smtClean="0"/>
          </a:p>
          <a:p>
            <a:r>
              <a:rPr lang="en-US" dirty="0" smtClean="0"/>
              <a:t>When an encounter form is imported into the toolkit, either from the National encounter form workgroup or from another facility, it must be copied first before it can be assigned to a clinic.   </a:t>
            </a:r>
          </a:p>
          <a:p>
            <a:r>
              <a:rPr lang="en-US" dirty="0" smtClean="0"/>
              <a:t>Copying a form from the toolkit only has to be done one time and then that copied form can be assigned, as many times as needed, to a clinic or multiple clinics.  </a:t>
            </a:r>
          </a:p>
          <a:p>
            <a:r>
              <a:rPr lang="en-US" dirty="0" smtClean="0"/>
              <a:t>One benefit of copying the toolkit form is that any changes made to the copied form will not be made to the original form in the toolkit.  </a:t>
            </a:r>
          </a:p>
          <a:p>
            <a:r>
              <a:rPr lang="en-US" dirty="0" smtClean="0"/>
              <a:t>You can think of the toolkit forms as the master form and as such that form will always be a clean form.</a:t>
            </a:r>
          </a:p>
          <a:p>
            <a:endParaRPr lang="en-US" dirty="0" smtClean="0"/>
          </a:p>
          <a:p>
            <a:r>
              <a:rPr lang="en-US" b="1" dirty="0" smtClean="0">
                <a:solidFill>
                  <a:srgbClr val="FF0000"/>
                </a:solidFill>
              </a:rPr>
              <a:t>[Rebecca]</a:t>
            </a:r>
          </a:p>
          <a:p>
            <a:r>
              <a:rPr lang="en-US" dirty="0" smtClean="0"/>
              <a:t>Just to clarify, the builders only have to copy a specific encounter form from the toolkit one time and then can assign the copied form to as many clinics as needed.  Is that </a:t>
            </a:r>
            <a:r>
              <a:rPr lang="en-US" dirty="0" smtClean="0"/>
              <a:t>correct?</a:t>
            </a:r>
            <a:endParaRPr lang="en-US" dirty="0" smtClean="0"/>
          </a:p>
          <a:p>
            <a:endParaRPr lang="en-US" dirty="0" smtClean="0"/>
          </a:p>
          <a:p>
            <a:r>
              <a:rPr lang="en-US" b="1" dirty="0" smtClean="0">
                <a:solidFill>
                  <a:srgbClr val="FF0000"/>
                </a:solidFill>
              </a:rPr>
              <a:t>[Dawn]</a:t>
            </a:r>
          </a:p>
          <a:p>
            <a:r>
              <a:rPr lang="en-US" dirty="0" smtClean="0"/>
              <a:t>Yes </a:t>
            </a:r>
            <a:r>
              <a:rPr lang="en-US" dirty="0" smtClean="0"/>
              <a:t>that </a:t>
            </a:r>
            <a:r>
              <a:rPr lang="en-US" dirty="0" smtClean="0"/>
              <a:t>is exactly right!</a:t>
            </a:r>
          </a:p>
          <a:p>
            <a:endParaRPr lang="en-US" dirty="0" smtClean="0"/>
          </a:p>
          <a:p>
            <a:r>
              <a:rPr lang="en-US" dirty="0" smtClean="0"/>
              <a:t>I would like to also point out that you can also copy an encounter form from the encounter form clinic setup option.  </a:t>
            </a:r>
          </a:p>
          <a:p>
            <a:r>
              <a:rPr lang="en-US" dirty="0" smtClean="0"/>
              <a:t>You can copy an encounter form that is currently assigned to a clinic and assign the copied form to a different clinic.  The copied form rules would still apply here also…the original copied form will not change when the copied form is changed.  This is a nice option for creating customized encounter forms for a specific provider.</a:t>
            </a:r>
          </a:p>
          <a:p>
            <a:endParaRPr lang="en-US" dirty="0" smtClean="0"/>
          </a:p>
          <a:p>
            <a:r>
              <a:rPr lang="en-US" b="1" dirty="0" smtClean="0">
                <a:solidFill>
                  <a:srgbClr val="FF0000"/>
                </a:solidFill>
              </a:rPr>
              <a:t>[Rebecca]</a:t>
            </a:r>
            <a:endParaRPr lang="en-US" dirty="0" smtClean="0">
              <a:solidFill>
                <a:srgbClr val="FF0000"/>
              </a:solidFill>
            </a:endParaRPr>
          </a:p>
          <a:p>
            <a:r>
              <a:rPr lang="en-US" dirty="0" smtClean="0"/>
              <a:t>Wouldn’t creating customized encounter forms for specific providers create a lot of work for the builder?</a:t>
            </a:r>
          </a:p>
          <a:p>
            <a:r>
              <a:rPr lang="en-US" b="1" dirty="0" smtClean="0"/>
              <a:t> </a:t>
            </a:r>
            <a:endParaRPr lang="en-US" dirty="0" smtClean="0"/>
          </a:p>
          <a:p>
            <a:r>
              <a:rPr lang="en-US" b="1" dirty="0" smtClean="0"/>
              <a:t> </a:t>
            </a:r>
            <a:endParaRPr lang="en-US" dirty="0" smtClean="0"/>
          </a:p>
          <a:p>
            <a:r>
              <a:rPr lang="en-US" b="1" dirty="0" smtClean="0">
                <a:solidFill>
                  <a:srgbClr val="FF0000"/>
                </a:solidFill>
              </a:rPr>
              <a:t>[Dawn]</a:t>
            </a:r>
            <a:endParaRPr lang="en-US" dirty="0" smtClean="0">
              <a:solidFill>
                <a:srgbClr val="FF0000"/>
              </a:solidFill>
            </a:endParaRPr>
          </a:p>
          <a:p>
            <a:r>
              <a:rPr lang="en-US" dirty="0" smtClean="0"/>
              <a:t>Absolutely, if </a:t>
            </a:r>
            <a:r>
              <a:rPr lang="en-US" dirty="0" smtClean="0"/>
              <a:t>your facility wishes to create customized encounter forms for your providers please keep in mind that this will require a lot of maintenance.  Each customized form will have to be updated whenever there is a code change</a:t>
            </a:r>
            <a:r>
              <a:rPr lang="en-US" dirty="0" smtClean="0"/>
              <a:t>.</a:t>
            </a:r>
          </a:p>
          <a:p>
            <a:endParaRPr lang="en-US" dirty="0" smtClean="0"/>
          </a:p>
          <a:p>
            <a:r>
              <a:rPr lang="en-US" dirty="0" smtClean="0"/>
              <a:t>***********************************************************************************************</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6124ADA-8FF8-410F-AC88-B19E7CF49B9B}" type="slidenum">
              <a:rPr lang="en-US" smtClean="0"/>
              <a:t>24</a:t>
            </a:fld>
            <a:endParaRPr lang="en-US"/>
          </a:p>
        </p:txBody>
      </p:sp>
    </p:spTree>
    <p:extLst>
      <p:ext uri="{BB962C8B-B14F-4D97-AF65-F5344CB8AC3E}">
        <p14:creationId xmlns:p14="http://schemas.microsoft.com/office/powerpoint/2010/main" val="3489726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p>
          <a:p>
            <a:r>
              <a:rPr lang="en-US" dirty="0" smtClean="0"/>
              <a:t>Now let’s talk about how to actually copy an encounter form from the encounter form toolkit and then assign</a:t>
            </a:r>
            <a:r>
              <a:rPr lang="en-US" baseline="0" dirty="0" smtClean="0"/>
              <a:t> it to a clinic.</a:t>
            </a:r>
          </a:p>
          <a:p>
            <a:r>
              <a:rPr lang="en-US" dirty="0" smtClean="0"/>
              <a:t>First</a:t>
            </a:r>
            <a:r>
              <a:rPr lang="en-US" dirty="0" smtClean="0"/>
              <a:t>, use the option Encounter Forms  [IBDF ENCOUNTER FORM</a:t>
            </a:r>
            <a:r>
              <a:rPr lang="en-US" dirty="0" smtClean="0"/>
              <a:t>]</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25</a:t>
            </a:fld>
            <a:endParaRPr lang="en-US"/>
          </a:p>
        </p:txBody>
      </p:sp>
    </p:spTree>
    <p:extLst>
      <p:ext uri="{BB962C8B-B14F-4D97-AF65-F5344CB8AC3E}">
        <p14:creationId xmlns:p14="http://schemas.microsoft.com/office/powerpoint/2010/main" val="646104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p>
          <a:p>
            <a:r>
              <a:rPr lang="en-US" dirty="0" smtClean="0"/>
              <a:t>Then edit encounter forms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Select Clinic Setup/Edit Forms </a:t>
            </a:r>
            <a:r>
              <a:rPr lang="en-US" dirty="0" smtClean="0"/>
              <a:t>option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26</a:t>
            </a:fld>
            <a:endParaRPr lang="en-US"/>
          </a:p>
        </p:txBody>
      </p:sp>
    </p:spTree>
    <p:extLst>
      <p:ext uri="{BB962C8B-B14F-4D97-AF65-F5344CB8AC3E}">
        <p14:creationId xmlns:p14="http://schemas.microsoft.com/office/powerpoint/2010/main" val="685774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p>
          <a:p>
            <a:r>
              <a:rPr lang="en-US" dirty="0" smtClean="0"/>
              <a:t>Once you have entered the name of the clinic that you want to associate an encounter form to you will see this window.  </a:t>
            </a:r>
          </a:p>
          <a:p>
            <a:r>
              <a:rPr lang="en-US" dirty="0" smtClean="0"/>
              <a:t>Select</a:t>
            </a:r>
            <a:r>
              <a:rPr lang="en-US" baseline="0" dirty="0" smtClean="0"/>
              <a:t> the option Copy Form (CF</a:t>
            </a:r>
            <a:r>
              <a:rPr lang="en-US" baseline="0" dirty="0" smtClean="0"/>
              <a:t>)</a:t>
            </a:r>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27</a:t>
            </a:fld>
            <a:endParaRPr lang="en-US"/>
          </a:p>
        </p:txBody>
      </p:sp>
    </p:spTree>
    <p:extLst>
      <p:ext uri="{BB962C8B-B14F-4D97-AF65-F5344CB8AC3E}">
        <p14:creationId xmlns:p14="http://schemas.microsoft.com/office/powerpoint/2010/main" val="1900124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DAWN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 Yes to the question,</a:t>
            </a:r>
            <a:r>
              <a:rPr lang="en-US" baseline="0" dirty="0" smtClean="0"/>
              <a:t> Do you want to select a form from the </a:t>
            </a:r>
            <a:r>
              <a:rPr lang="en-US" baseline="0" dirty="0" smtClean="0"/>
              <a:t>toolkit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28</a:t>
            </a:fld>
            <a:endParaRPr lang="en-US"/>
          </a:p>
        </p:txBody>
      </p:sp>
    </p:spTree>
    <p:extLst>
      <p:ext uri="{BB962C8B-B14F-4D97-AF65-F5344CB8AC3E}">
        <p14:creationId xmlns:p14="http://schemas.microsoft.com/office/powerpoint/2010/main" val="1900124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r>
              <a:rPr lang="en-US" baseline="0" dirty="0" smtClean="0"/>
              <a:t> </a:t>
            </a:r>
            <a:endParaRPr lang="en-US" dirty="0" smtClean="0"/>
          </a:p>
          <a:p>
            <a:r>
              <a:rPr lang="en-US" dirty="0" smtClean="0"/>
              <a:t>At the prompt</a:t>
            </a:r>
            <a:r>
              <a:rPr lang="en-US" baseline="0" dirty="0" smtClean="0"/>
              <a:t> “Select a FORM” enter the name of the encounter form that is in the encounter form toolkit.  In this example I have chosen the National </a:t>
            </a:r>
            <a:r>
              <a:rPr lang="en-US" baseline="0" dirty="0" err="1" smtClean="0"/>
              <a:t>Clin</a:t>
            </a:r>
            <a:r>
              <a:rPr lang="en-US" baseline="0" dirty="0" smtClean="0"/>
              <a:t> Pharm FY12-Q1 encounter </a:t>
            </a:r>
            <a:r>
              <a:rPr lang="en-US" baseline="0" dirty="0" smtClean="0"/>
              <a:t>form.</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29</a:t>
            </a:fld>
            <a:endParaRPr lang="en-US"/>
          </a:p>
        </p:txBody>
      </p:sp>
    </p:spTree>
    <p:extLst>
      <p:ext uri="{BB962C8B-B14F-4D97-AF65-F5344CB8AC3E}">
        <p14:creationId xmlns:p14="http://schemas.microsoft.com/office/powerpoint/2010/main" val="364473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p>
          <a:p>
            <a:r>
              <a:rPr lang="en-US" dirty="0" smtClean="0"/>
              <a:t> </a:t>
            </a:r>
          </a:p>
          <a:p>
            <a:r>
              <a:rPr lang="en-US" dirty="0" smtClean="0"/>
              <a:t>How about we start off with our first polling question before we dive into the presentation.  Use the </a:t>
            </a:r>
            <a:r>
              <a:rPr lang="en-US" u="sng" dirty="0" smtClean="0"/>
              <a:t>blue polling </a:t>
            </a:r>
            <a:r>
              <a:rPr lang="en-US" dirty="0" smtClean="0"/>
              <a:t> button above our head to cast your answer to our questions today.  Our question is “Who at your site is responsible for managing the encounter forms?”  Is it </a:t>
            </a:r>
            <a:r>
              <a:rPr lang="en-US" dirty="0" smtClean="0"/>
              <a:t>HIM, OI&amp;T</a:t>
            </a:r>
            <a:r>
              <a:rPr lang="en-US" dirty="0" smtClean="0"/>
              <a:t>, a Health Informatics Specialist, or </a:t>
            </a:r>
            <a:r>
              <a:rPr lang="en-US" dirty="0" smtClean="0"/>
              <a:t>CAC , </a:t>
            </a:r>
            <a:r>
              <a:rPr lang="en-US" dirty="0" smtClean="0"/>
              <a:t>your service ADPAC, or </a:t>
            </a:r>
            <a:r>
              <a:rPr lang="en-US" dirty="0" smtClean="0"/>
              <a:t>maybe someone completely different</a:t>
            </a:r>
            <a:r>
              <a:rPr lang="en-US" dirty="0" smtClean="0"/>
              <a:t>?  </a:t>
            </a:r>
          </a:p>
          <a:p>
            <a:endParaRPr lang="en-US" dirty="0" smtClean="0"/>
          </a:p>
          <a:p>
            <a:r>
              <a:rPr lang="en-US" dirty="0" smtClean="0"/>
              <a:t>REBECCA</a:t>
            </a:r>
          </a:p>
          <a:p>
            <a:r>
              <a:rPr lang="en-US" dirty="0" smtClean="0"/>
              <a:t>Dawn, while we wait to see the results, how about let’s start discussing the different processes involved in support of the national encounter forms. </a:t>
            </a:r>
            <a:endParaRPr lang="en-US" baseline="0"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3</a:t>
            </a:fld>
            <a:endParaRPr lang="en-US"/>
          </a:p>
        </p:txBody>
      </p:sp>
    </p:spTree>
    <p:extLst>
      <p:ext uri="{BB962C8B-B14F-4D97-AF65-F5344CB8AC3E}">
        <p14:creationId xmlns:p14="http://schemas.microsoft.com/office/powerpoint/2010/main" val="1134597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p>
          <a:p>
            <a:r>
              <a:rPr lang="en-US" dirty="0" smtClean="0"/>
              <a:t>The system will now</a:t>
            </a:r>
            <a:r>
              <a:rPr lang="en-US" baseline="0" dirty="0" smtClean="0"/>
              <a:t> ask you to enter a new name for the form.  The new form that you are copying will be the form that is assigned to the clinic.  When selecting a new name be sure </a:t>
            </a:r>
            <a:r>
              <a:rPr lang="en-US" baseline="0" dirty="0" smtClean="0"/>
              <a:t>it identifies </a:t>
            </a:r>
            <a:r>
              <a:rPr lang="en-US" baseline="0" dirty="0" smtClean="0"/>
              <a:t>the </a:t>
            </a:r>
            <a:r>
              <a:rPr lang="en-US" baseline="0" dirty="0" smtClean="0"/>
              <a:t>purpose of the form.  It </a:t>
            </a:r>
            <a:r>
              <a:rPr lang="en-US" baseline="0" dirty="0" smtClean="0"/>
              <a:t>is also a good idea to have some way to identify when the form was last updated so you are sure to use the most current encounter form available for that clinic and/or service</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30</a:t>
            </a:fld>
            <a:endParaRPr lang="en-US"/>
          </a:p>
        </p:txBody>
      </p:sp>
    </p:spTree>
    <p:extLst>
      <p:ext uri="{BB962C8B-B14F-4D97-AF65-F5344CB8AC3E}">
        <p14:creationId xmlns:p14="http://schemas.microsoft.com/office/powerpoint/2010/main" val="2659417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[DAWN]</a:t>
            </a:r>
          </a:p>
          <a:p>
            <a:r>
              <a:rPr lang="en-US" dirty="0" smtClean="0"/>
              <a:t>You</a:t>
            </a:r>
            <a:r>
              <a:rPr lang="en-US" baseline="0" dirty="0" smtClean="0"/>
              <a:t> will select the default selection for the next several prompts.  Most of these are items that are no longer used since the encounter forms are now electronic and not printed on a daily basis</a:t>
            </a:r>
            <a:r>
              <a:rPr lang="en-US" baseline="0" dirty="0" smtClean="0"/>
              <a:t>.  </a:t>
            </a:r>
            <a:r>
              <a:rPr lang="en-US" baseline="0" dirty="0" smtClean="0"/>
              <a:t>When copying a form, the prompts will default to what was used in the original encounter form.</a:t>
            </a:r>
          </a:p>
          <a:p>
            <a:r>
              <a:rPr lang="en-US" baseline="0" dirty="0" smtClean="0"/>
              <a:t>You should also change the brief description of form’s use and content prompt, if different then the use of the original encounter form.  </a:t>
            </a:r>
          </a:p>
          <a:p>
            <a:endParaRPr lang="en-US" dirty="0" smtClean="0"/>
          </a:p>
          <a:p>
            <a:r>
              <a:rPr lang="en-US" b="1" baseline="0" dirty="0" smtClean="0">
                <a:solidFill>
                  <a:srgbClr val="FF0000"/>
                </a:solidFill>
              </a:rPr>
              <a:t>[Rebecca]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prompt is also a good place to enter the date that the encounter form was last reviewed and/or updated.  This information can be very helpful to have handy if asked during an inspection. </a:t>
            </a:r>
            <a:endParaRPr lang="en-US" dirty="0" smtClean="0"/>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31</a:t>
            </a:fld>
            <a:endParaRPr lang="en-US"/>
          </a:p>
        </p:txBody>
      </p:sp>
    </p:spTree>
    <p:extLst>
      <p:ext uri="{BB962C8B-B14F-4D97-AF65-F5344CB8AC3E}">
        <p14:creationId xmlns:p14="http://schemas.microsoft.com/office/powerpoint/2010/main" val="4258007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p>
          <a:p>
            <a:r>
              <a:rPr lang="en-US" dirty="0" smtClean="0"/>
              <a:t>Enter</a:t>
            </a:r>
            <a:r>
              <a:rPr lang="en-US" baseline="0" dirty="0" smtClean="0"/>
              <a:t> how the form will be used in the clinic.  The most common use is Basic form but you can use the copied form in </a:t>
            </a:r>
            <a:r>
              <a:rPr lang="en-US" baseline="0" dirty="0" smtClean="0"/>
              <a:t>other </a:t>
            </a:r>
            <a:r>
              <a:rPr lang="en-US" baseline="0" dirty="0" smtClean="0"/>
              <a:t>ways also</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32</a:t>
            </a:fld>
            <a:endParaRPr lang="en-US"/>
          </a:p>
        </p:txBody>
      </p:sp>
    </p:spTree>
    <p:extLst>
      <p:ext uri="{BB962C8B-B14F-4D97-AF65-F5344CB8AC3E}">
        <p14:creationId xmlns:p14="http://schemas.microsoft.com/office/powerpoint/2010/main" val="911220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REBECCA</a:t>
            </a:r>
          </a:p>
          <a:p>
            <a:r>
              <a:rPr lang="en-US" dirty="0" smtClean="0"/>
              <a:t> </a:t>
            </a:r>
          </a:p>
          <a:p>
            <a:r>
              <a:rPr lang="en-US" dirty="0" smtClean="0"/>
              <a:t>We would like to poll the audience to find out if you use a team concept when building and/or</a:t>
            </a:r>
            <a:r>
              <a:rPr lang="en-US" baseline="0" dirty="0" smtClean="0"/>
              <a:t> editing encounter forms at your site.</a:t>
            </a:r>
          </a:p>
          <a:p>
            <a:r>
              <a:rPr lang="en-US" dirty="0" smtClean="0"/>
              <a:t>Use the </a:t>
            </a:r>
            <a:r>
              <a:rPr lang="en-US" u="sng" dirty="0" smtClean="0"/>
              <a:t>blue polling </a:t>
            </a:r>
            <a:r>
              <a:rPr lang="en-US" dirty="0" smtClean="0"/>
              <a:t> button above our head to cast your answer to our poll question.  </a:t>
            </a:r>
          </a:p>
          <a:p>
            <a:r>
              <a:rPr lang="en-US" dirty="0" smtClean="0"/>
              <a:t>Our question is “A team concept should ALWAYS be used when building and/or editing encounter forms?”</a:t>
            </a:r>
          </a:p>
          <a:p>
            <a:r>
              <a:rPr lang="en-US" dirty="0" smtClean="0"/>
              <a:t>Ok audience, in </a:t>
            </a:r>
            <a:r>
              <a:rPr lang="en-US" dirty="0" smtClean="0"/>
              <a:t>your opinion,</a:t>
            </a:r>
            <a:r>
              <a:rPr lang="en-US" baseline="0" dirty="0" smtClean="0"/>
              <a:t> is</a:t>
            </a:r>
            <a:r>
              <a:rPr lang="en-US" dirty="0" smtClean="0"/>
              <a:t> this statement true or false?</a:t>
            </a:r>
          </a:p>
          <a:p>
            <a:endParaRPr lang="en-US" dirty="0" smtClean="0"/>
          </a:p>
          <a:p>
            <a:r>
              <a:rPr lang="en-US" dirty="0" smtClean="0"/>
              <a:t>DAWN</a:t>
            </a:r>
          </a:p>
          <a:p>
            <a:r>
              <a:rPr lang="en-US" dirty="0" smtClean="0"/>
              <a:t>We’re going to move on with our presentation</a:t>
            </a:r>
            <a:r>
              <a:rPr lang="en-US" baseline="0" dirty="0" smtClean="0"/>
              <a:t> and come back in a few minutes to take a look at the poll </a:t>
            </a:r>
            <a:r>
              <a:rPr lang="en-US" baseline="0" dirty="0" smtClean="0"/>
              <a:t>results.</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33</a:t>
            </a:fld>
            <a:endParaRPr lang="en-US" dirty="0"/>
          </a:p>
        </p:txBody>
      </p:sp>
    </p:spTree>
    <p:extLst>
      <p:ext uri="{BB962C8B-B14F-4D97-AF65-F5344CB8AC3E}">
        <p14:creationId xmlns:p14="http://schemas.microsoft.com/office/powerpoint/2010/main" val="1134597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p>
          <a:p>
            <a:r>
              <a:rPr lang="en-US" dirty="0" smtClean="0"/>
              <a:t>An assigned form comes from the encounter form clinic setup option rather than the encounter form toolkit.  You can use any form that is already assigned to a clinic and assign it to another clinic.  The important thing to remember about assigning the same form to multiple clinics is that any changes you make to one form will affect all the clinics that use this form.</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34</a:t>
            </a:fld>
            <a:endParaRPr lang="en-US"/>
          </a:p>
        </p:txBody>
      </p:sp>
    </p:spTree>
    <p:extLst>
      <p:ext uri="{BB962C8B-B14F-4D97-AF65-F5344CB8AC3E}">
        <p14:creationId xmlns:p14="http://schemas.microsoft.com/office/powerpoint/2010/main" val="1476948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p>
          <a:p>
            <a:r>
              <a:rPr lang="en-US" dirty="0" smtClean="0"/>
              <a:t>At the Select </a:t>
            </a:r>
            <a:r>
              <a:rPr lang="en-US" dirty="0" smtClean="0"/>
              <a:t>Action </a:t>
            </a:r>
            <a:r>
              <a:rPr lang="en-US" dirty="0" smtClean="0"/>
              <a:t>prompt enter Add Form to Setup (AS</a:t>
            </a:r>
            <a:r>
              <a:rPr lang="en-US" dirty="0" smtClean="0"/>
              <a:t>)</a:t>
            </a:r>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35</a:t>
            </a:fld>
            <a:endParaRPr lang="en-US"/>
          </a:p>
        </p:txBody>
      </p:sp>
    </p:spTree>
    <p:extLst>
      <p:ext uri="{BB962C8B-B14F-4D97-AF65-F5344CB8AC3E}">
        <p14:creationId xmlns:p14="http://schemas.microsoft.com/office/powerpoint/2010/main" val="581845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p>
          <a:p>
            <a:r>
              <a:rPr lang="en-US" dirty="0" smtClean="0"/>
              <a:t>Enter</a:t>
            </a:r>
            <a:r>
              <a:rPr lang="en-US" baseline="0" dirty="0" smtClean="0"/>
              <a:t> the name of the form that you would like to assign to the clinic</a:t>
            </a:r>
          </a:p>
          <a:p>
            <a:r>
              <a:rPr lang="en-US" baseline="0" dirty="0" smtClean="0"/>
              <a:t>The prompt of how the form should be used for the clinic will appear once the name of the encounter form is </a:t>
            </a:r>
            <a:r>
              <a:rPr lang="en-US" baseline="0" dirty="0" smtClean="0"/>
              <a:t>entered</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36</a:t>
            </a:fld>
            <a:endParaRPr lang="en-US"/>
          </a:p>
        </p:txBody>
      </p:sp>
    </p:spTree>
    <p:extLst>
      <p:ext uri="{BB962C8B-B14F-4D97-AF65-F5344CB8AC3E}">
        <p14:creationId xmlns:p14="http://schemas.microsoft.com/office/powerpoint/2010/main" val="3967857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You will select</a:t>
            </a:r>
            <a:r>
              <a:rPr lang="en-US" baseline="0" dirty="0" smtClean="0"/>
              <a:t> how you want to use the encounter form – you can only have one form assigned for each of these uses</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37</a:t>
            </a:fld>
            <a:endParaRPr lang="en-US"/>
          </a:p>
        </p:txBody>
      </p:sp>
    </p:spTree>
    <p:extLst>
      <p:ext uri="{BB962C8B-B14F-4D97-AF65-F5344CB8AC3E}">
        <p14:creationId xmlns:p14="http://schemas.microsoft.com/office/powerpoint/2010/main" val="34654119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DAWN</a:t>
            </a:r>
          </a:p>
          <a:p>
            <a:r>
              <a:rPr lang="en-US" dirty="0" smtClean="0"/>
              <a:t>let’s </a:t>
            </a:r>
            <a:r>
              <a:rPr lang="en-US" dirty="0"/>
              <a:t>go back to the results of our polling </a:t>
            </a:r>
            <a:r>
              <a:rPr lang="en-US" dirty="0" smtClean="0"/>
              <a:t>question.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Our last polling question </a:t>
            </a:r>
            <a:r>
              <a:rPr lang="en-US" dirty="0" smtClean="0">
                <a:solidFill>
                  <a:srgbClr val="002060"/>
                </a:solidFill>
              </a:rPr>
              <a:t>asked if a </a:t>
            </a:r>
            <a:r>
              <a:rPr lang="en-US" dirty="0" smtClean="0">
                <a:solidFill>
                  <a:srgbClr val="002060"/>
                </a:solidFill>
              </a:rPr>
              <a:t>team concept should ALWAYS be used when building and/or editing encounter forms?</a:t>
            </a:r>
          </a:p>
          <a:p>
            <a:r>
              <a:rPr lang="en-US" dirty="0"/>
              <a:t> </a:t>
            </a:r>
          </a:p>
          <a:p>
            <a:r>
              <a:rPr lang="en-US" dirty="0"/>
              <a:t>REBECCA</a:t>
            </a:r>
          </a:p>
          <a:p>
            <a:r>
              <a:rPr lang="en-US" dirty="0"/>
              <a:t> </a:t>
            </a:r>
          </a:p>
          <a:p>
            <a:r>
              <a:rPr lang="en-US" dirty="0" smtClean="0"/>
              <a:t>It appears that the majority of the responses are ____________________ (look at results). </a:t>
            </a:r>
          </a:p>
          <a:p>
            <a:r>
              <a:rPr lang="en-US" dirty="0" smtClean="0"/>
              <a:t>I think that Dawn will agree that it is so important to work with a team when building</a:t>
            </a:r>
            <a:r>
              <a:rPr lang="en-US" baseline="0" dirty="0" smtClean="0"/>
              <a:t> and/or editing encounter forms.  You will want to include the builder, coders, end-users, clinic builders and any representatives that have an interest in the content of the encounter forms.  Working as a team will assist in creating a better encounter form and a better encounter form means end-user satisfaction, better data collection and better reimbursement process.</a:t>
            </a:r>
          </a:p>
          <a:p>
            <a:endParaRPr lang="en-US" baseline="0" dirty="0" smtClean="0"/>
          </a:p>
          <a:p>
            <a:r>
              <a:rPr lang="en-US" dirty="0" smtClean="0"/>
              <a:t>***********************************************************************************************</a:t>
            </a:r>
            <a:endParaRPr lang="en-US" baseline="0" dirty="0" smtClean="0"/>
          </a:p>
        </p:txBody>
      </p:sp>
      <p:sp>
        <p:nvSpPr>
          <p:cNvPr id="4" name="Slide Number Placeholder 3"/>
          <p:cNvSpPr>
            <a:spLocks noGrp="1"/>
          </p:cNvSpPr>
          <p:nvPr>
            <p:ph type="sldNum" sz="quarter" idx="10"/>
          </p:nvPr>
        </p:nvSpPr>
        <p:spPr/>
        <p:txBody>
          <a:bodyPr/>
          <a:lstStyle/>
          <a:p>
            <a:fld id="{ACE9EBA7-A481-4184-8EE6-C52E4D192D7A}" type="slidenum">
              <a:rPr lang="en-US" smtClean="0"/>
              <a:t>38</a:t>
            </a:fld>
            <a:endParaRPr lang="en-US" dirty="0"/>
          </a:p>
        </p:txBody>
      </p:sp>
    </p:spTree>
    <p:extLst>
      <p:ext uri="{BB962C8B-B14F-4D97-AF65-F5344CB8AC3E}">
        <p14:creationId xmlns:p14="http://schemas.microsoft.com/office/powerpoint/2010/main" val="3384322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CLICK TO NEXT SLIDE</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39</a:t>
            </a:fld>
            <a:endParaRPr lang="en-US" dirty="0"/>
          </a:p>
        </p:txBody>
      </p:sp>
    </p:spTree>
    <p:extLst>
      <p:ext uri="{BB962C8B-B14F-4D97-AF65-F5344CB8AC3E}">
        <p14:creationId xmlns:p14="http://schemas.microsoft.com/office/powerpoint/2010/main" val="338432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REBECCA</a:t>
            </a:r>
          </a:p>
          <a:p>
            <a:r>
              <a:rPr lang="en-US" dirty="0" smtClean="0"/>
              <a:t> </a:t>
            </a:r>
          </a:p>
          <a:p>
            <a:r>
              <a:rPr lang="en-US" dirty="0" smtClean="0"/>
              <a:t>The </a:t>
            </a:r>
            <a:r>
              <a:rPr lang="en-US" dirty="0" smtClean="0"/>
              <a:t>first process I’ll go over today is related to how to request a new encounter form, then we will review field requests for modifications and finally I’ll go over the steps utilized by the Coding Council members to complete the quarterly reviews.  Hopefully reviewing some of the steps involved in these processes with our viewers will help simplify and streamline future requests submitted to the council</a:t>
            </a:r>
            <a:r>
              <a:rPr lang="en-US" dirty="0" smtClean="0"/>
              <a:t>.</a:t>
            </a:r>
          </a:p>
          <a:p>
            <a:endParaRPr lang="en-US" dirty="0" smtClean="0"/>
          </a:p>
          <a:p>
            <a:r>
              <a:rPr lang="en-US"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4</a:t>
            </a:fld>
            <a:endParaRPr lang="en-US"/>
          </a:p>
        </p:txBody>
      </p:sp>
    </p:spTree>
    <p:extLst>
      <p:ext uri="{BB962C8B-B14F-4D97-AF65-F5344CB8AC3E}">
        <p14:creationId xmlns:p14="http://schemas.microsoft.com/office/powerpoint/2010/main" val="2665971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a:t>
            </a:r>
          </a:p>
          <a:p>
            <a:r>
              <a:rPr lang="en-US" dirty="0" smtClean="0"/>
              <a:t>Now </a:t>
            </a:r>
            <a:r>
              <a:rPr lang="en-US" dirty="0" smtClean="0"/>
              <a:t>that we have an encounter form assigned to the clinic, let’s look at how we can edit that form.</a:t>
            </a:r>
          </a:p>
          <a:p>
            <a:endParaRPr lang="en-US" dirty="0" smtClean="0"/>
          </a:p>
          <a:p>
            <a:r>
              <a:rPr lang="en-US" dirty="0" smtClean="0"/>
              <a:t>These are the available items that are in the edit form option.  During this presentation we will be discussing the basic items such as Add Toolkit Block, Edit Block, and Fast Selection Edit. </a:t>
            </a:r>
          </a:p>
          <a:p>
            <a:endParaRPr lang="en-US" dirty="0" smtClean="0"/>
          </a:p>
          <a:p>
            <a:r>
              <a:rPr lang="en-US" dirty="0" smtClean="0"/>
              <a:t>I would like to encourage all of you to try the other options on your own when you feel comfortable.  One point I really need to stress…if you are not the person who routinely works on encounter forms PLEASE get approval from the encounter form manager BEFORE making any changes to any encounter forms</a:t>
            </a:r>
            <a:r>
              <a:rPr lang="en-US" dirty="0" smtClean="0"/>
              <a:t>.</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40</a:t>
            </a:fld>
            <a:endParaRPr lang="en-US"/>
          </a:p>
        </p:txBody>
      </p:sp>
    </p:spTree>
    <p:extLst>
      <p:ext uri="{BB962C8B-B14F-4D97-AF65-F5344CB8AC3E}">
        <p14:creationId xmlns:p14="http://schemas.microsoft.com/office/powerpoint/2010/main" val="2831777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p>
          <a:p>
            <a:r>
              <a:rPr lang="en-US" dirty="0" smtClean="0"/>
              <a:t>Let’s </a:t>
            </a:r>
            <a:r>
              <a:rPr lang="en-US" dirty="0" smtClean="0"/>
              <a:t>start by discussing the options to edit a block on the encounter form.</a:t>
            </a:r>
          </a:p>
          <a:p>
            <a:endParaRPr lang="en-US" dirty="0" smtClean="0"/>
          </a:p>
          <a:p>
            <a:r>
              <a:rPr lang="en-US" dirty="0" smtClean="0"/>
              <a:t>REBECCA:</a:t>
            </a:r>
          </a:p>
          <a:p>
            <a:r>
              <a:rPr lang="en-US" dirty="0" smtClean="0"/>
              <a:t>Is </a:t>
            </a:r>
            <a:r>
              <a:rPr lang="en-US" dirty="0" smtClean="0"/>
              <a:t>there a time when builders should make changes to existing encounter forms and/or build new encounter forms?</a:t>
            </a:r>
          </a:p>
          <a:p>
            <a:endParaRPr lang="en-US" dirty="0" smtClean="0"/>
          </a:p>
          <a:p>
            <a:r>
              <a:rPr lang="en-US" dirty="0" smtClean="0"/>
              <a:t>DAWN:</a:t>
            </a:r>
          </a:p>
          <a:p>
            <a:r>
              <a:rPr lang="en-US" dirty="0" smtClean="0"/>
              <a:t>If possible it is always best to work on the encounter forms when the least amount of end-users are on the system.  Editing the forms during non-peak hours will cause the least amount of interruption to the end-users and patient care.</a:t>
            </a:r>
          </a:p>
          <a:p>
            <a:endParaRPr lang="en-US" dirty="0" smtClean="0"/>
          </a:p>
          <a:p>
            <a:r>
              <a:rPr lang="en-US" dirty="0" smtClean="0"/>
              <a:t>There are two options that can be used to edit a block on the encounter form – Edit block and Fast Selection Edit</a:t>
            </a:r>
            <a:r>
              <a:rPr lang="en-US" dirty="0" smtClean="0"/>
              <a:t>.</a:t>
            </a:r>
          </a:p>
          <a:p>
            <a:endParaRPr lang="en-US" dirty="0" smtClean="0"/>
          </a:p>
          <a:p>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41</a:t>
            </a:fld>
            <a:endParaRPr lang="en-US"/>
          </a:p>
        </p:txBody>
      </p:sp>
    </p:spTree>
    <p:extLst>
      <p:ext uri="{BB962C8B-B14F-4D97-AF65-F5344CB8AC3E}">
        <p14:creationId xmlns:p14="http://schemas.microsoft.com/office/powerpoint/2010/main" val="2236899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p>
          <a:p>
            <a:r>
              <a:rPr lang="en-US" dirty="0" smtClean="0"/>
              <a:t>These </a:t>
            </a:r>
            <a:r>
              <a:rPr lang="en-US" dirty="0" smtClean="0"/>
              <a:t>are the available items that are in the edit block option.  I will be discussing options used to change the block name/description, change the block size, edit items in a block and to change the appearance of the block.</a:t>
            </a:r>
          </a:p>
          <a:p>
            <a:endParaRPr lang="en-US" dirty="0" smtClean="0"/>
          </a:p>
          <a:p>
            <a:r>
              <a:rPr lang="en-US" dirty="0" smtClean="0"/>
              <a:t>The other items available are more advanced items and again I would like to encourage you to try these options on your own when you feel comfortable with the basic options.</a:t>
            </a:r>
          </a:p>
          <a:p>
            <a:endParaRPr lang="en-US" dirty="0" smtClean="0"/>
          </a:p>
          <a:p>
            <a:r>
              <a:rPr lang="en-US" dirty="0" smtClean="0"/>
              <a:t>REBECCA:</a:t>
            </a:r>
          </a:p>
          <a:p>
            <a:r>
              <a:rPr lang="en-US" dirty="0" smtClean="0"/>
              <a:t>Don’t forget to talk to the encounter form manager at your site before trying the other options</a:t>
            </a:r>
            <a:r>
              <a:rPr lang="en-US" dirty="0" smtClean="0"/>
              <a:t>.</a:t>
            </a:r>
          </a:p>
          <a:p>
            <a:endParaRPr lang="en-US" dirty="0" smtClean="0"/>
          </a:p>
          <a:p>
            <a:r>
              <a:rPr lang="en-US" dirty="0" smtClean="0"/>
              <a:t>***********************************************************************************************</a:t>
            </a:r>
            <a:endParaRPr lang="en-US" dirty="0" smtClean="0"/>
          </a:p>
        </p:txBody>
      </p:sp>
      <p:sp>
        <p:nvSpPr>
          <p:cNvPr id="4" name="Slide Number Placeholder 3"/>
          <p:cNvSpPr>
            <a:spLocks noGrp="1"/>
          </p:cNvSpPr>
          <p:nvPr>
            <p:ph type="sldNum" sz="quarter" idx="10"/>
          </p:nvPr>
        </p:nvSpPr>
        <p:spPr/>
        <p:txBody>
          <a:bodyPr/>
          <a:lstStyle/>
          <a:p>
            <a:fld id="{B6124ADA-8FF8-410F-AC88-B19E7CF49B9B}" type="slidenum">
              <a:rPr lang="en-US" smtClean="0"/>
              <a:t>42</a:t>
            </a:fld>
            <a:endParaRPr lang="en-US"/>
          </a:p>
        </p:txBody>
      </p:sp>
    </p:spTree>
    <p:extLst>
      <p:ext uri="{BB962C8B-B14F-4D97-AF65-F5344CB8AC3E}">
        <p14:creationId xmlns:p14="http://schemas.microsoft.com/office/powerpoint/2010/main" val="2058094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Let’s look at the Header/Description/Outline</a:t>
            </a:r>
            <a:r>
              <a:rPr lang="en-US" baseline="0" dirty="0" smtClean="0"/>
              <a:t> menu item.  This option is used to change the name of the block, enter a description of the contents of the block and </a:t>
            </a:r>
            <a:r>
              <a:rPr lang="en-US" baseline="0" dirty="0" smtClean="0"/>
              <a:t>the </a:t>
            </a:r>
            <a:r>
              <a:rPr lang="en-US" baseline="0" dirty="0" smtClean="0"/>
              <a:t>appearance of the block</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43</a:t>
            </a:fld>
            <a:endParaRPr lang="en-US"/>
          </a:p>
        </p:txBody>
      </p:sp>
    </p:spTree>
    <p:extLst>
      <p:ext uri="{BB962C8B-B14F-4D97-AF65-F5344CB8AC3E}">
        <p14:creationId xmlns:p14="http://schemas.microsoft.com/office/powerpoint/2010/main" val="1901534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next item that I would like to discuss is the list item.</a:t>
            </a:r>
            <a:r>
              <a:rPr lang="en-US" baseline="0" dirty="0" smtClean="0"/>
              <a:t> List is used to describe the block and or groups within the block.  The list menu item can be used to change the appearance of the list, edit the contents and change the position/size of the list columns</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44</a:t>
            </a:fld>
            <a:endParaRPr lang="en-US"/>
          </a:p>
        </p:txBody>
      </p:sp>
    </p:spTree>
    <p:extLst>
      <p:ext uri="{BB962C8B-B14F-4D97-AF65-F5344CB8AC3E}">
        <p14:creationId xmlns:p14="http://schemas.microsoft.com/office/powerpoint/2010/main" val="30402304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Let’s look at how we can change the appearance of the groups within the block.</a:t>
            </a:r>
          </a:p>
          <a:p>
            <a:r>
              <a:rPr lang="en-US" dirty="0" smtClean="0"/>
              <a:t>Select</a:t>
            </a:r>
            <a:r>
              <a:rPr lang="en-US" baseline="0" dirty="0" smtClean="0"/>
              <a:t> List (LT) at the Select Action prompt</a:t>
            </a:r>
          </a:p>
          <a:p>
            <a:endParaRPr lang="en-US" baseline="0" dirty="0" smtClean="0"/>
          </a:p>
          <a:p>
            <a:r>
              <a:rPr lang="en-US" dirty="0" smtClean="0"/>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45</a:t>
            </a:fld>
            <a:endParaRPr lang="en-US"/>
          </a:p>
        </p:txBody>
      </p:sp>
    </p:spTree>
    <p:extLst>
      <p:ext uri="{BB962C8B-B14F-4D97-AF65-F5344CB8AC3E}">
        <p14:creationId xmlns:p14="http://schemas.microsoft.com/office/powerpoint/2010/main" val="20580948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first item that we will look at is how to edit the appearance</a:t>
            </a:r>
            <a:r>
              <a:rPr lang="en-US" baseline="0" dirty="0" smtClean="0"/>
              <a:t> of the block.</a:t>
            </a:r>
          </a:p>
          <a:p>
            <a:r>
              <a:rPr lang="en-US" baseline="0" dirty="0" smtClean="0"/>
              <a:t>At the prompt change the default of C to A for appearance</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46</a:t>
            </a:fld>
            <a:endParaRPr lang="en-US"/>
          </a:p>
        </p:txBody>
      </p:sp>
    </p:spTree>
    <p:extLst>
      <p:ext uri="{BB962C8B-B14F-4D97-AF65-F5344CB8AC3E}">
        <p14:creationId xmlns:p14="http://schemas.microsoft.com/office/powerpoint/2010/main" val="16211977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The first prompt shows the name of the block – this is the default name of the block or the name that was changed in the Header/</a:t>
            </a:r>
            <a:r>
              <a:rPr lang="en-US" baseline="0" dirty="0" err="1" smtClean="0"/>
              <a:t>Descr</a:t>
            </a:r>
            <a:r>
              <a:rPr lang="en-US" baseline="0" dirty="0" smtClean="0"/>
              <a:t>/Outline menu item.</a:t>
            </a:r>
          </a:p>
          <a:p>
            <a:r>
              <a:rPr lang="en-US" baseline="0" dirty="0" smtClean="0"/>
              <a:t>The rest of the prompts are defaulted but you can change them if desired…remember this is how your end-users will see the encounter form in CPRS</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47</a:t>
            </a:fld>
            <a:endParaRPr lang="en-US"/>
          </a:p>
        </p:txBody>
      </p:sp>
    </p:spTree>
    <p:extLst>
      <p:ext uri="{BB962C8B-B14F-4D97-AF65-F5344CB8AC3E}">
        <p14:creationId xmlns:p14="http://schemas.microsoft.com/office/powerpoint/2010/main" val="16054349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section is very useful…you can change</a:t>
            </a:r>
            <a:r>
              <a:rPr lang="en-US" baseline="0" dirty="0" smtClean="0"/>
              <a:t> a lot of real estate here.</a:t>
            </a:r>
          </a:p>
          <a:p>
            <a:r>
              <a:rPr lang="en-US" baseline="0" dirty="0" smtClean="0"/>
              <a:t>You can add new </a:t>
            </a:r>
            <a:r>
              <a:rPr lang="en-US" baseline="0" dirty="0" err="1" smtClean="0"/>
              <a:t>subcolumns</a:t>
            </a:r>
            <a:r>
              <a:rPr lang="en-US" baseline="0" dirty="0" smtClean="0"/>
              <a:t>, change the length of the data for each </a:t>
            </a:r>
            <a:r>
              <a:rPr lang="en-US" baseline="0" dirty="0" err="1" smtClean="0"/>
              <a:t>subcolumn</a:t>
            </a:r>
            <a:r>
              <a:rPr lang="en-US" baseline="0" dirty="0" smtClean="0"/>
              <a:t>, etc.</a:t>
            </a:r>
          </a:p>
          <a:p>
            <a:r>
              <a:rPr lang="en-US" baseline="0" dirty="0" smtClean="0"/>
              <a:t>In this example, the available </a:t>
            </a:r>
            <a:r>
              <a:rPr lang="en-US" baseline="0" dirty="0" err="1" smtClean="0"/>
              <a:t>subcolumns</a:t>
            </a:r>
            <a:r>
              <a:rPr lang="en-US" baseline="0" dirty="0" smtClean="0"/>
              <a:t> in my block are code (ICD-9), Diagnosis (Code description) and S (Secondary Diagnosis).  I could add additional </a:t>
            </a:r>
            <a:r>
              <a:rPr lang="en-US" baseline="0" dirty="0" err="1" smtClean="0"/>
              <a:t>subcolumns</a:t>
            </a:r>
            <a:r>
              <a:rPr lang="en-US" baseline="0" dirty="0" smtClean="0"/>
              <a:t> such as P (Primary Diagnosis) or A (Add to Problem List).  </a:t>
            </a:r>
          </a:p>
          <a:p>
            <a:r>
              <a:rPr lang="en-US" baseline="0" dirty="0" smtClean="0"/>
              <a:t>Remember that you only have 132 characters for each row so make sure that you have enough space for all the </a:t>
            </a:r>
            <a:r>
              <a:rPr lang="en-US" baseline="0" dirty="0" err="1" smtClean="0"/>
              <a:t>subcolumns</a:t>
            </a:r>
            <a:r>
              <a:rPr lang="en-US" baseline="0" dirty="0" smtClean="0"/>
              <a:t>.</a:t>
            </a:r>
          </a:p>
          <a:p>
            <a:r>
              <a:rPr lang="en-US" b="1" baseline="0" dirty="0" smtClean="0">
                <a:solidFill>
                  <a:srgbClr val="C00000"/>
                </a:solidFill>
              </a:rPr>
              <a:t>(Rebecca)</a:t>
            </a:r>
          </a:p>
          <a:p>
            <a:r>
              <a:rPr lang="en-US" b="0" baseline="0" dirty="0" smtClean="0">
                <a:solidFill>
                  <a:srgbClr val="C00000"/>
                </a:solidFill>
              </a:rPr>
              <a:t>Let me interrupt you, is </a:t>
            </a:r>
            <a:r>
              <a:rPr lang="en-US" b="0" baseline="0" dirty="0" smtClean="0">
                <a:solidFill>
                  <a:srgbClr val="C00000"/>
                </a:solidFill>
              </a:rPr>
              <a:t>this where I could change the length of a code description?</a:t>
            </a:r>
          </a:p>
          <a:p>
            <a:r>
              <a:rPr lang="en-US" b="1" baseline="0" dirty="0" smtClean="0">
                <a:solidFill>
                  <a:srgbClr val="C00000"/>
                </a:solidFill>
              </a:rPr>
              <a:t>(Dawn)</a:t>
            </a:r>
          </a:p>
          <a:p>
            <a:r>
              <a:rPr lang="en-US" b="0" baseline="0" dirty="0" smtClean="0">
                <a:solidFill>
                  <a:srgbClr val="C00000"/>
                </a:solidFill>
              </a:rPr>
              <a:t>Good </a:t>
            </a:r>
            <a:r>
              <a:rPr lang="en-US" b="0" baseline="0" dirty="0" smtClean="0">
                <a:solidFill>
                  <a:srgbClr val="C00000"/>
                </a:solidFill>
              </a:rPr>
              <a:t>question, as </a:t>
            </a:r>
            <a:r>
              <a:rPr lang="en-US" b="0" baseline="0" dirty="0" smtClean="0">
                <a:solidFill>
                  <a:srgbClr val="C00000"/>
                </a:solidFill>
              </a:rPr>
              <a:t>a matter of fact this is where that can be done</a:t>
            </a:r>
            <a:r>
              <a:rPr lang="en-US" b="0" baseline="0" dirty="0" smtClean="0">
                <a:solidFill>
                  <a:srgbClr val="C00000"/>
                </a:solidFill>
              </a:rPr>
              <a:t>.</a:t>
            </a:r>
          </a:p>
          <a:p>
            <a:endParaRPr lang="en-US" b="0" baseline="0" dirty="0" smtClean="0">
              <a:solidFill>
                <a:srgbClr val="C00000"/>
              </a:solidFill>
            </a:endParaRPr>
          </a:p>
          <a:p>
            <a:r>
              <a:rPr lang="en-US" dirty="0" smtClean="0"/>
              <a:t>***********************************************************************************************</a:t>
            </a:r>
            <a:endParaRPr lang="en-US" b="0" dirty="0">
              <a:solidFill>
                <a:srgbClr val="C00000"/>
              </a:solidFill>
            </a:endParaRPr>
          </a:p>
        </p:txBody>
      </p:sp>
      <p:sp>
        <p:nvSpPr>
          <p:cNvPr id="4" name="Slide Number Placeholder 3"/>
          <p:cNvSpPr>
            <a:spLocks noGrp="1"/>
          </p:cNvSpPr>
          <p:nvPr>
            <p:ph type="sldNum" sz="quarter" idx="10"/>
          </p:nvPr>
        </p:nvSpPr>
        <p:spPr/>
        <p:txBody>
          <a:bodyPr/>
          <a:lstStyle/>
          <a:p>
            <a:fld id="{B6124ADA-8FF8-410F-AC88-B19E7CF49B9B}" type="slidenum">
              <a:rPr lang="en-US" smtClean="0"/>
              <a:t>48</a:t>
            </a:fld>
            <a:endParaRPr lang="en-US"/>
          </a:p>
        </p:txBody>
      </p:sp>
    </p:spTree>
    <p:extLst>
      <p:ext uri="{BB962C8B-B14F-4D97-AF65-F5344CB8AC3E}">
        <p14:creationId xmlns:p14="http://schemas.microsoft.com/office/powerpoint/2010/main" val="1418054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At the prompt Select SUBCOLUMN</a:t>
            </a:r>
            <a:r>
              <a:rPr lang="en-US" baseline="0" dirty="0" smtClean="0"/>
              <a:t> NUMBER:  enter the number of the item that </a:t>
            </a:r>
            <a:r>
              <a:rPr lang="en-US" baseline="0" dirty="0" err="1" smtClean="0"/>
              <a:t>cooresponds</a:t>
            </a:r>
            <a:r>
              <a:rPr lang="en-US" baseline="0" dirty="0" smtClean="0"/>
              <a:t> to the diagnosis description.  In this case that would be </a:t>
            </a:r>
            <a:r>
              <a:rPr lang="en-US" baseline="0" dirty="0" err="1" smtClean="0"/>
              <a:t>subcolumn</a:t>
            </a:r>
            <a:r>
              <a:rPr lang="en-US" baseline="0" dirty="0" smtClean="0"/>
              <a:t> #2.</a:t>
            </a:r>
          </a:p>
          <a:p>
            <a:r>
              <a:rPr lang="en-US" baseline="0" dirty="0" smtClean="0"/>
              <a:t>At the WHAT DATA SHOULD BE PRINTED IN THIS SUBCOLUMN?  Select #2 (Diagnosis) which is defaulted at 30 characters.  You can change the width at the SUBCOLUMN WIDTH prompt…as an example I have changed the </a:t>
            </a:r>
            <a:r>
              <a:rPr lang="en-US" baseline="0" dirty="0" err="1" smtClean="0"/>
              <a:t>subolumn</a:t>
            </a:r>
            <a:r>
              <a:rPr lang="en-US" baseline="0" dirty="0" smtClean="0"/>
              <a:t> width from 30 characters to 45 characters</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49</a:t>
            </a:fld>
            <a:endParaRPr lang="en-US"/>
          </a:p>
        </p:txBody>
      </p:sp>
    </p:spTree>
    <p:extLst>
      <p:ext uri="{BB962C8B-B14F-4D97-AF65-F5344CB8AC3E}">
        <p14:creationId xmlns:p14="http://schemas.microsoft.com/office/powerpoint/2010/main" val="743158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79295812</a:t>
            </a:r>
          </a:p>
          <a:p>
            <a:endParaRPr lang="en-US" dirty="0" smtClean="0"/>
          </a:p>
          <a:p>
            <a:r>
              <a:rPr lang="en-US" dirty="0" smtClean="0"/>
              <a:t>REBECCA</a:t>
            </a:r>
          </a:p>
          <a:p>
            <a:r>
              <a:rPr lang="en-US" dirty="0" smtClean="0"/>
              <a:t> </a:t>
            </a:r>
          </a:p>
          <a:p>
            <a:r>
              <a:rPr lang="en-US" dirty="0" smtClean="0"/>
              <a:t>Do you often feel like this poor man when your providers call wanting to make changes to the encounter forms associated with their clinic profiles?  Do you keep having to make local changes to the national forms each quarter when they are updated?  Have the new quarterly updates to CPT been distributed?  Or maybe VA has implemented a new service for our veterans.  Remember when we started doing </a:t>
            </a:r>
            <a:r>
              <a:rPr lang="en-US" dirty="0" err="1" smtClean="0"/>
              <a:t>telehealth</a:t>
            </a:r>
            <a:r>
              <a:rPr lang="en-US" dirty="0" smtClean="0"/>
              <a:t>, E consults,  or CCHT?  All of these are valid reasons that you might want to request a new national encounter form be developed for the field.  Do you know how you would go about doing this?  I say, let’s call Dawn, right??? </a:t>
            </a:r>
          </a:p>
          <a:p>
            <a:r>
              <a:rPr lang="en-US" dirty="0" smtClean="0"/>
              <a:t> </a:t>
            </a:r>
          </a:p>
          <a:p>
            <a:r>
              <a:rPr lang="en-US" dirty="0" smtClean="0"/>
              <a:t>DAWN</a:t>
            </a:r>
          </a:p>
          <a:p>
            <a:r>
              <a:rPr lang="en-US" dirty="0" smtClean="0"/>
              <a:t>Well, I</a:t>
            </a:r>
            <a:r>
              <a:rPr lang="en-US" baseline="0" dirty="0" smtClean="0"/>
              <a:t> am always happy to provide that support, but I think you might need to go over the preferred method in a little more detail.</a:t>
            </a:r>
          </a:p>
          <a:p>
            <a:endParaRPr lang="en-US" baseline="0" dirty="0" smtClean="0"/>
          </a:p>
          <a:p>
            <a:r>
              <a:rPr lang="en-US" baseline="0" dirty="0" smtClean="0"/>
              <a:t>REBECCA</a:t>
            </a:r>
          </a:p>
          <a:p>
            <a:r>
              <a:rPr lang="en-US" baseline="0" dirty="0" smtClean="0"/>
              <a:t>Ok, I believe I touch on this in just a few minutes, but I still say calling you is “my” first step!</a:t>
            </a:r>
            <a:endParaRPr lang="en-US" dirty="0" smtClean="0"/>
          </a:p>
          <a:p>
            <a:endParaRPr lang="en-US" dirty="0" smtClean="0"/>
          </a:p>
          <a:p>
            <a:r>
              <a:rPr lang="en-US" dirty="0" smtClean="0"/>
              <a:t>***********************************************************************************************</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CE9EBA7-A481-4184-8EE6-C52E4D192D7A}" type="slidenum">
              <a:rPr lang="en-US" smtClean="0"/>
              <a:t>5</a:t>
            </a:fld>
            <a:endParaRPr lang="en-US"/>
          </a:p>
        </p:txBody>
      </p:sp>
    </p:spTree>
    <p:extLst>
      <p:ext uri="{BB962C8B-B14F-4D97-AF65-F5344CB8AC3E}">
        <p14:creationId xmlns:p14="http://schemas.microsoft.com/office/powerpoint/2010/main" val="28110539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[Rebecca]:</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Ok, I have another</a:t>
            </a:r>
            <a:r>
              <a:rPr lang="en-US" sz="1200" kern="1200" baseline="0" dirty="0" smtClean="0">
                <a:solidFill>
                  <a:schemeClr val="tx1"/>
                </a:solidFill>
                <a:effectLst/>
                <a:latin typeface="+mn-lt"/>
                <a:ea typeface="+mn-ea"/>
                <a:cs typeface="+mn-cs"/>
              </a:rPr>
              <a:t> question, i</a:t>
            </a:r>
            <a:r>
              <a:rPr lang="en-US" sz="1200" kern="1200" dirty="0" smtClean="0">
                <a:solidFill>
                  <a:schemeClr val="tx1"/>
                </a:solidFill>
                <a:effectLst/>
                <a:latin typeface="+mn-lt"/>
                <a:ea typeface="+mn-ea"/>
                <a:cs typeface="+mn-cs"/>
              </a:rPr>
              <a:t>f </a:t>
            </a:r>
            <a:r>
              <a:rPr lang="en-US" sz="1200" kern="1200" dirty="0" smtClean="0">
                <a:solidFill>
                  <a:schemeClr val="tx1"/>
                </a:solidFill>
                <a:effectLst/>
                <a:latin typeface="+mn-lt"/>
                <a:ea typeface="+mn-ea"/>
                <a:cs typeface="+mn-cs"/>
              </a:rPr>
              <a:t>my block is for a primary diagnosis </a:t>
            </a:r>
            <a:r>
              <a:rPr lang="en-US" sz="1200" kern="1200" dirty="0" smtClean="0">
                <a:solidFill>
                  <a:schemeClr val="tx1"/>
                </a:solidFill>
                <a:effectLst/>
                <a:latin typeface="+mn-lt"/>
                <a:ea typeface="+mn-ea"/>
                <a:cs typeface="+mn-cs"/>
              </a:rPr>
              <a:t>only, </a:t>
            </a:r>
            <a:r>
              <a:rPr lang="en-US" sz="1200" kern="1200" dirty="0" smtClean="0">
                <a:solidFill>
                  <a:schemeClr val="tx1"/>
                </a:solidFill>
                <a:effectLst/>
                <a:latin typeface="+mn-lt"/>
                <a:ea typeface="+mn-ea"/>
                <a:cs typeface="+mn-cs"/>
              </a:rPr>
              <a:t>could I remove the S (secondary) check-box?</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[Dawn]: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Yes, that </a:t>
            </a:r>
            <a:r>
              <a:rPr lang="en-US" sz="1200" kern="1200" dirty="0" smtClean="0">
                <a:solidFill>
                  <a:schemeClr val="tx1"/>
                </a:solidFill>
                <a:effectLst/>
                <a:latin typeface="+mn-lt"/>
                <a:ea typeface="+mn-ea"/>
                <a:cs typeface="+mn-cs"/>
              </a:rPr>
              <a:t>can be done at this </a:t>
            </a:r>
            <a:r>
              <a:rPr lang="en-US" sz="1200" kern="1200" dirty="0" smtClean="0">
                <a:solidFill>
                  <a:schemeClr val="tx1"/>
                </a:solidFill>
                <a:effectLst/>
                <a:latin typeface="+mn-lt"/>
                <a:ea typeface="+mn-ea"/>
                <a:cs typeface="+mn-cs"/>
              </a:rPr>
              <a:t>option.</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Suppose I have a block that currently has P (primary) and S (secondary) check boxes but the name of the block is primary diagnosis.  It would make sense for me to remove the secondary diagnosis checkbox</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50</a:t>
            </a:fld>
            <a:endParaRPr lang="en-US"/>
          </a:p>
        </p:txBody>
      </p:sp>
    </p:spTree>
    <p:extLst>
      <p:ext uri="{BB962C8B-B14F-4D97-AF65-F5344CB8AC3E}">
        <p14:creationId xmlns:p14="http://schemas.microsoft.com/office/powerpoint/2010/main" val="581506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order for me to remove some of the </a:t>
            </a:r>
            <a:r>
              <a:rPr lang="en-US" sz="1200" kern="1200" dirty="0" err="1" smtClean="0">
                <a:solidFill>
                  <a:schemeClr val="tx1"/>
                </a:solidFill>
                <a:effectLst/>
                <a:latin typeface="+mn-lt"/>
                <a:ea typeface="+mn-ea"/>
                <a:cs typeface="+mn-cs"/>
              </a:rPr>
              <a:t>subcolumns</a:t>
            </a:r>
            <a:r>
              <a:rPr lang="en-US" sz="1200" kern="1200" dirty="0" smtClean="0">
                <a:solidFill>
                  <a:schemeClr val="tx1"/>
                </a:solidFill>
                <a:effectLst/>
                <a:latin typeface="+mn-lt"/>
                <a:ea typeface="+mn-ea"/>
                <a:cs typeface="+mn-cs"/>
              </a:rPr>
              <a:t>, I would use the menu option List/Appearance, discussed in the previous slides.  At the </a:t>
            </a:r>
            <a:r>
              <a:rPr lang="en-US" sz="1200" kern="1200" dirty="0" err="1" smtClean="0">
                <a:solidFill>
                  <a:schemeClr val="tx1"/>
                </a:solidFill>
                <a:effectLst/>
                <a:latin typeface="+mn-lt"/>
                <a:ea typeface="+mn-ea"/>
                <a:cs typeface="+mn-cs"/>
              </a:rPr>
              <a:t>subcolumn</a:t>
            </a:r>
            <a:r>
              <a:rPr lang="en-US" sz="1200" kern="1200" dirty="0" smtClean="0">
                <a:solidFill>
                  <a:schemeClr val="tx1"/>
                </a:solidFill>
                <a:effectLst/>
                <a:latin typeface="+mn-lt"/>
                <a:ea typeface="+mn-ea"/>
                <a:cs typeface="+mn-cs"/>
              </a:rPr>
              <a:t> number prompt I want to enter a question mark to view what </a:t>
            </a:r>
            <a:r>
              <a:rPr lang="en-US" sz="1200" kern="1200" dirty="0" err="1" smtClean="0">
                <a:solidFill>
                  <a:schemeClr val="tx1"/>
                </a:solidFill>
                <a:effectLst/>
                <a:latin typeface="+mn-lt"/>
                <a:ea typeface="+mn-ea"/>
                <a:cs typeface="+mn-cs"/>
              </a:rPr>
              <a:t>subcolumn</a:t>
            </a:r>
            <a:r>
              <a:rPr lang="en-US" sz="1200" kern="1200" dirty="0" smtClean="0">
                <a:solidFill>
                  <a:schemeClr val="tx1"/>
                </a:solidFill>
                <a:effectLst/>
                <a:latin typeface="+mn-lt"/>
                <a:ea typeface="+mn-ea"/>
                <a:cs typeface="+mn-cs"/>
              </a:rPr>
              <a:t> are currently displayed in the block.</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this example, I have P, S, Diagnosis, Code and Add as </a:t>
            </a:r>
            <a:r>
              <a:rPr lang="en-US" sz="1200" kern="1200" dirty="0" err="1" smtClean="0">
                <a:solidFill>
                  <a:schemeClr val="tx1"/>
                </a:solidFill>
                <a:effectLst/>
                <a:latin typeface="+mn-lt"/>
                <a:ea typeface="+mn-ea"/>
                <a:cs typeface="+mn-cs"/>
              </a:rPr>
              <a:t>subcolumns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51</a:t>
            </a:fld>
            <a:endParaRPr lang="en-US"/>
          </a:p>
        </p:txBody>
      </p:sp>
    </p:spTree>
    <p:extLst>
      <p:ext uri="{BB962C8B-B14F-4D97-AF65-F5344CB8AC3E}">
        <p14:creationId xmlns:p14="http://schemas.microsoft.com/office/powerpoint/2010/main" val="35750147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I want to delete the </a:t>
            </a:r>
            <a:r>
              <a:rPr lang="en-US" sz="1200" kern="1200" dirty="0" err="1" smtClean="0">
                <a:solidFill>
                  <a:schemeClr val="tx1"/>
                </a:solidFill>
                <a:effectLst/>
                <a:latin typeface="+mn-lt"/>
                <a:ea typeface="+mn-ea"/>
                <a:cs typeface="+mn-cs"/>
              </a:rPr>
              <a:t>subcolumn</a:t>
            </a:r>
            <a:r>
              <a:rPr lang="en-US" sz="1200" kern="1200" dirty="0" smtClean="0">
                <a:solidFill>
                  <a:schemeClr val="tx1"/>
                </a:solidFill>
                <a:effectLst/>
                <a:latin typeface="+mn-lt"/>
                <a:ea typeface="+mn-ea"/>
                <a:cs typeface="+mn-cs"/>
              </a:rPr>
              <a:t> that displays the checkbox for S (secondary) I would enter 2 at the at the prompt Select </a:t>
            </a:r>
            <a:r>
              <a:rPr lang="en-US" sz="1200" kern="1200" dirty="0" err="1" smtClean="0">
                <a:solidFill>
                  <a:schemeClr val="tx1"/>
                </a:solidFill>
                <a:effectLst/>
                <a:latin typeface="+mn-lt"/>
                <a:ea typeface="+mn-ea"/>
                <a:cs typeface="+mn-cs"/>
              </a:rPr>
              <a:t>Subcolumn</a:t>
            </a:r>
            <a:r>
              <a:rPr lang="en-US" sz="1200" kern="1200" dirty="0" smtClean="0">
                <a:solidFill>
                  <a:schemeClr val="tx1"/>
                </a:solidFill>
                <a:effectLst/>
                <a:latin typeface="+mn-lt"/>
                <a:ea typeface="+mn-ea"/>
                <a:cs typeface="+mn-cs"/>
              </a:rPr>
              <a:t> Number.  At the default, indicated by two forward slashes, I will enter the @ sign.  Answer yes if you want to delete </a:t>
            </a:r>
            <a:r>
              <a:rPr lang="en-US" sz="1200" kern="1200" dirty="0" err="1" smtClean="0">
                <a:solidFill>
                  <a:schemeClr val="tx1"/>
                </a:solidFill>
                <a:effectLst/>
                <a:latin typeface="+mn-lt"/>
                <a:ea typeface="+mn-ea"/>
                <a:cs typeface="+mn-cs"/>
              </a:rPr>
              <a:t>subolumn</a:t>
            </a:r>
            <a:r>
              <a:rPr lang="en-US" sz="1200" kern="1200" dirty="0" smtClean="0">
                <a:solidFill>
                  <a:schemeClr val="tx1"/>
                </a:solidFill>
                <a:effectLst/>
                <a:latin typeface="+mn-lt"/>
                <a:ea typeface="+mn-ea"/>
                <a:cs typeface="+mn-cs"/>
              </a:rPr>
              <a:t> 2 from the block</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52</a:t>
            </a:fld>
            <a:endParaRPr lang="en-US"/>
          </a:p>
        </p:txBody>
      </p:sp>
    </p:spTree>
    <p:extLst>
      <p:ext uri="{BB962C8B-B14F-4D97-AF65-F5344CB8AC3E}">
        <p14:creationId xmlns:p14="http://schemas.microsoft.com/office/powerpoint/2010/main" val="35620881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would also like to delete the Add </a:t>
            </a:r>
            <a:r>
              <a:rPr lang="en-US" sz="1200" kern="1200" dirty="0" err="1" smtClean="0">
                <a:solidFill>
                  <a:schemeClr val="tx1"/>
                </a:solidFill>
                <a:effectLst/>
                <a:latin typeface="+mn-lt"/>
                <a:ea typeface="+mn-ea"/>
                <a:cs typeface="+mn-cs"/>
              </a:rPr>
              <a:t>subcolumn</a:t>
            </a:r>
            <a:r>
              <a:rPr lang="en-US" sz="1200" kern="1200" dirty="0" smtClean="0">
                <a:solidFill>
                  <a:schemeClr val="tx1"/>
                </a:solidFill>
                <a:effectLst/>
                <a:latin typeface="+mn-lt"/>
                <a:ea typeface="+mn-ea"/>
                <a:cs typeface="+mn-cs"/>
              </a:rPr>
              <a:t> from the block.</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the </a:t>
            </a:r>
            <a:r>
              <a:rPr lang="en-US" sz="1200" kern="1200" dirty="0" err="1" smtClean="0">
                <a:solidFill>
                  <a:schemeClr val="tx1"/>
                </a:solidFill>
                <a:effectLst/>
                <a:latin typeface="+mn-lt"/>
                <a:ea typeface="+mn-ea"/>
                <a:cs typeface="+mn-cs"/>
              </a:rPr>
              <a:t>subcolumn</a:t>
            </a:r>
            <a:r>
              <a:rPr lang="en-US" sz="1200" kern="1200" dirty="0" smtClean="0">
                <a:solidFill>
                  <a:schemeClr val="tx1"/>
                </a:solidFill>
                <a:effectLst/>
                <a:latin typeface="+mn-lt"/>
                <a:ea typeface="+mn-ea"/>
                <a:cs typeface="+mn-cs"/>
              </a:rPr>
              <a:t> number prompt I would enter the number of the </a:t>
            </a:r>
            <a:r>
              <a:rPr lang="en-US" sz="1200" kern="1200" dirty="0" err="1" smtClean="0">
                <a:solidFill>
                  <a:schemeClr val="tx1"/>
                </a:solidFill>
                <a:effectLst/>
                <a:latin typeface="+mn-lt"/>
                <a:ea typeface="+mn-ea"/>
                <a:cs typeface="+mn-cs"/>
              </a:rPr>
              <a:t>subcolumn</a:t>
            </a:r>
            <a:r>
              <a:rPr lang="en-US" sz="1200" kern="1200" dirty="0" smtClean="0">
                <a:solidFill>
                  <a:schemeClr val="tx1"/>
                </a:solidFill>
                <a:effectLst/>
                <a:latin typeface="+mn-lt"/>
                <a:ea typeface="+mn-ea"/>
                <a:cs typeface="+mn-cs"/>
              </a:rPr>
              <a:t> that represents the Add checkbox (in this example it is </a:t>
            </a:r>
            <a:r>
              <a:rPr lang="en-US" sz="1200" kern="1200" dirty="0" err="1" smtClean="0">
                <a:solidFill>
                  <a:schemeClr val="tx1"/>
                </a:solidFill>
                <a:effectLst/>
                <a:latin typeface="+mn-lt"/>
                <a:ea typeface="+mn-ea"/>
                <a:cs typeface="+mn-cs"/>
              </a:rPr>
              <a:t>subcolumn</a:t>
            </a:r>
            <a:r>
              <a:rPr lang="en-US" sz="1200" kern="1200" dirty="0" smtClean="0">
                <a:solidFill>
                  <a:schemeClr val="tx1"/>
                </a:solidFill>
                <a:effectLst/>
                <a:latin typeface="+mn-lt"/>
                <a:ea typeface="+mn-ea"/>
                <a:cs typeface="+mn-cs"/>
              </a:rPr>
              <a:t> 5).</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 will enter the @ sign to delete the </a:t>
            </a:r>
            <a:r>
              <a:rPr lang="en-US" sz="1200" kern="1200" dirty="0" err="1" smtClean="0">
                <a:solidFill>
                  <a:schemeClr val="tx1"/>
                </a:solidFill>
                <a:effectLst/>
                <a:latin typeface="+mn-lt"/>
                <a:ea typeface="+mn-ea"/>
                <a:cs typeface="+mn-cs"/>
              </a:rPr>
              <a:t>subcolumn</a:t>
            </a:r>
            <a:r>
              <a:rPr lang="en-US" sz="1200" kern="1200" dirty="0" smtClean="0">
                <a:solidFill>
                  <a:schemeClr val="tx1"/>
                </a:solidFill>
                <a:effectLst/>
                <a:latin typeface="+mn-lt"/>
                <a:ea typeface="+mn-ea"/>
                <a:cs typeface="+mn-cs"/>
              </a:rPr>
              <a:t> number and answer yes to the question regarding deleting the entire </a:t>
            </a:r>
            <a:r>
              <a:rPr lang="en-US" sz="1200" kern="1200" dirty="0" err="1" smtClean="0">
                <a:solidFill>
                  <a:schemeClr val="tx1"/>
                </a:solidFill>
                <a:effectLst/>
                <a:latin typeface="+mn-lt"/>
                <a:ea typeface="+mn-ea"/>
                <a:cs typeface="+mn-cs"/>
              </a:rPr>
              <a:t>subcolumn</a:t>
            </a:r>
            <a:r>
              <a:rPr lang="en-US" sz="1200" kern="1200" dirty="0" smtClean="0">
                <a:solidFill>
                  <a:schemeClr val="tx1"/>
                </a:solidFill>
                <a:effectLst/>
                <a:latin typeface="+mn-lt"/>
                <a:ea typeface="+mn-ea"/>
                <a:cs typeface="+mn-cs"/>
              </a:rPr>
              <a:t> number 5</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53</a:t>
            </a:fld>
            <a:endParaRPr lang="en-US"/>
          </a:p>
        </p:txBody>
      </p:sp>
    </p:spTree>
    <p:extLst>
      <p:ext uri="{BB962C8B-B14F-4D97-AF65-F5344CB8AC3E}">
        <p14:creationId xmlns:p14="http://schemas.microsoft.com/office/powerpoint/2010/main" val="9978633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if I enter a question mark at the Select </a:t>
            </a:r>
            <a:r>
              <a:rPr lang="en-US" sz="1200" kern="1200" dirty="0" err="1" smtClean="0">
                <a:solidFill>
                  <a:schemeClr val="tx1"/>
                </a:solidFill>
                <a:effectLst/>
                <a:latin typeface="+mn-lt"/>
                <a:ea typeface="+mn-ea"/>
                <a:cs typeface="+mn-cs"/>
              </a:rPr>
              <a:t>Subcolumn</a:t>
            </a:r>
            <a:r>
              <a:rPr lang="en-US" sz="1200" kern="1200" dirty="0" smtClean="0">
                <a:solidFill>
                  <a:schemeClr val="tx1"/>
                </a:solidFill>
                <a:effectLst/>
                <a:latin typeface="+mn-lt"/>
                <a:ea typeface="+mn-ea"/>
                <a:cs typeface="+mn-cs"/>
              </a:rPr>
              <a:t> Number prompt it displays only the P (primary), Diagnosis and Code </a:t>
            </a:r>
            <a:r>
              <a:rPr lang="en-US" sz="1200" kern="1200" dirty="0" err="1" smtClean="0">
                <a:solidFill>
                  <a:schemeClr val="tx1"/>
                </a:solidFill>
                <a:effectLst/>
                <a:latin typeface="+mn-lt"/>
                <a:ea typeface="+mn-ea"/>
                <a:cs typeface="+mn-cs"/>
              </a:rPr>
              <a:t>subcolumns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54</a:t>
            </a:fld>
            <a:endParaRPr lang="en-US"/>
          </a:p>
        </p:txBody>
      </p:sp>
    </p:spTree>
    <p:extLst>
      <p:ext uri="{BB962C8B-B14F-4D97-AF65-F5344CB8AC3E}">
        <p14:creationId xmlns:p14="http://schemas.microsoft.com/office/powerpoint/2010/main" val="34780972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when I view the block I only see the information that I want to display – </a:t>
            </a:r>
            <a:r>
              <a:rPr lang="en-US" sz="1200" kern="1200" dirty="0" smtClean="0">
                <a:solidFill>
                  <a:schemeClr val="tx1"/>
                </a:solidFill>
                <a:effectLst/>
                <a:latin typeface="+mn-lt"/>
                <a:ea typeface="+mn-ea"/>
                <a:cs typeface="+mn-cs"/>
              </a:rPr>
              <a:t>which the </a:t>
            </a:r>
            <a:r>
              <a:rPr lang="en-US" sz="1200" kern="1200" dirty="0" smtClean="0">
                <a:solidFill>
                  <a:schemeClr val="tx1"/>
                </a:solidFill>
                <a:effectLst/>
                <a:latin typeface="+mn-lt"/>
                <a:ea typeface="+mn-ea"/>
                <a:cs typeface="+mn-cs"/>
              </a:rPr>
              <a:t>primary diagnosis checkbox, the code description and the code.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[Rebecca]:</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 like how that works, very straight forward and you can see how it will be laid</a:t>
            </a:r>
            <a:r>
              <a:rPr lang="en-US" sz="1200" kern="1200" baseline="0" dirty="0" smtClean="0">
                <a:solidFill>
                  <a:schemeClr val="tx1"/>
                </a:solidFill>
                <a:effectLst/>
                <a:latin typeface="+mn-lt"/>
                <a:ea typeface="+mn-ea"/>
                <a:cs typeface="+mn-cs"/>
              </a:rPr>
              <a:t> out.</a:t>
            </a:r>
          </a:p>
          <a:p>
            <a:endParaRPr lang="en-US" sz="1200" kern="1200" baseline="0" dirty="0" smtClean="0">
              <a:solidFill>
                <a:schemeClr val="tx1"/>
              </a:solidFill>
              <a:effectLst/>
              <a:latin typeface="+mn-lt"/>
              <a:ea typeface="+mn-ea"/>
              <a:cs typeface="+mn-cs"/>
            </a:endParaRPr>
          </a:p>
          <a:p>
            <a:r>
              <a:rPr lang="en-US"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55</a:t>
            </a:fld>
            <a:endParaRPr lang="en-US"/>
          </a:p>
        </p:txBody>
      </p:sp>
    </p:spTree>
    <p:extLst>
      <p:ext uri="{BB962C8B-B14F-4D97-AF65-F5344CB8AC3E}">
        <p14:creationId xmlns:p14="http://schemas.microsoft.com/office/powerpoint/2010/main" val="22039444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Next, the</a:t>
            </a:r>
            <a:r>
              <a:rPr lang="en-US" baseline="0" dirty="0" smtClean="0"/>
              <a:t> </a:t>
            </a:r>
            <a:r>
              <a:rPr lang="en-US" baseline="0" dirty="0" smtClean="0"/>
              <a:t>item Position/Size in the list menu is used to change the position or size of the columns within the block.  Let’s take a look at how this menu item works.</a:t>
            </a:r>
          </a:p>
          <a:p>
            <a:r>
              <a:rPr lang="en-US" baseline="0" dirty="0" smtClean="0"/>
              <a:t>At the prompt change the C default to P for Position</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56</a:t>
            </a:fld>
            <a:endParaRPr lang="en-US"/>
          </a:p>
        </p:txBody>
      </p:sp>
    </p:spTree>
    <p:extLst>
      <p:ext uri="{BB962C8B-B14F-4D97-AF65-F5344CB8AC3E}">
        <p14:creationId xmlns:p14="http://schemas.microsoft.com/office/powerpoint/2010/main" val="2772524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encounter form will automatically give the block as</a:t>
            </a:r>
            <a:r>
              <a:rPr lang="en-US" baseline="0" dirty="0" smtClean="0"/>
              <a:t> many columns as the block has space for depending on the number of diagnoses that you enter but we can change this if we want/need to</a:t>
            </a:r>
            <a:r>
              <a:rPr lang="en-US" baseline="0" dirty="0" smtClean="0"/>
              <a:t>.</a:t>
            </a:r>
          </a:p>
          <a:p>
            <a:endParaRPr lang="en-US" baseline="0" dirty="0" smtClean="0"/>
          </a:p>
          <a:p>
            <a:r>
              <a:rPr lang="en-US" dirty="0" smtClean="0"/>
              <a:t>***********************************************************************************************</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57</a:t>
            </a:fld>
            <a:endParaRPr lang="en-US"/>
          </a:p>
        </p:txBody>
      </p:sp>
    </p:spTree>
    <p:extLst>
      <p:ext uri="{BB962C8B-B14F-4D97-AF65-F5344CB8AC3E}">
        <p14:creationId xmlns:p14="http://schemas.microsoft.com/office/powerpoint/2010/main" val="30663818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Let’s say that we have our block set up for one column but we’ve decided that we want to change that to two columns</a:t>
            </a:r>
            <a:r>
              <a:rPr lang="en-US" dirty="0" smtClean="0"/>
              <a:t>.</a:t>
            </a:r>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58</a:t>
            </a:fld>
            <a:endParaRPr lang="en-US"/>
          </a:p>
        </p:txBody>
      </p:sp>
    </p:spTree>
    <p:extLst>
      <p:ext uri="{BB962C8B-B14F-4D97-AF65-F5344CB8AC3E}">
        <p14:creationId xmlns:p14="http://schemas.microsoft.com/office/powerpoint/2010/main" val="29613306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Enter 2 at the question How many</a:t>
            </a:r>
            <a:r>
              <a:rPr lang="en-US" baseline="0" dirty="0" smtClean="0"/>
              <a:t> columns of list entries should the list have</a:t>
            </a:r>
            <a:r>
              <a:rPr lang="en-US" baseline="0" dirty="0" smtClean="0"/>
              <a:t>.</a:t>
            </a:r>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59</a:t>
            </a:fld>
            <a:endParaRPr lang="en-US"/>
          </a:p>
        </p:txBody>
      </p:sp>
    </p:spTree>
    <p:extLst>
      <p:ext uri="{BB962C8B-B14F-4D97-AF65-F5344CB8AC3E}">
        <p14:creationId xmlns:p14="http://schemas.microsoft.com/office/powerpoint/2010/main" val="59015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DAWN</a:t>
            </a:r>
          </a:p>
          <a:p>
            <a:r>
              <a:rPr lang="en-US" dirty="0" smtClean="0"/>
              <a:t>Ok, </a:t>
            </a:r>
            <a:r>
              <a:rPr lang="en-US" dirty="0"/>
              <a:t>let’s go back to the results of our polling question, who at your site is responsible for managing the encounter forms?  It appears that the majority of the responses are ____________________ (look at results). (I anticipate a variety of responses)  Wow, I think the responses we have here goes to show you that every VA is a little bit different.</a:t>
            </a:r>
          </a:p>
          <a:p>
            <a:r>
              <a:rPr lang="en-US" dirty="0"/>
              <a:t> </a:t>
            </a:r>
          </a:p>
          <a:p>
            <a:r>
              <a:rPr lang="en-US" dirty="0"/>
              <a:t>REBECCA</a:t>
            </a:r>
          </a:p>
          <a:p>
            <a:r>
              <a:rPr lang="en-US" dirty="0"/>
              <a:t> </a:t>
            </a:r>
          </a:p>
          <a:p>
            <a:r>
              <a:rPr lang="en-US" dirty="0"/>
              <a:t>I think you are right there Dawn!   I think this supports the variation in detail that is often provided to us when sites make requests related to the national encounter forms</a:t>
            </a:r>
            <a:r>
              <a:rPr lang="en-US" dirty="0" smtClean="0"/>
              <a:t>.  So, how about we get back</a:t>
            </a:r>
            <a:r>
              <a:rPr lang="en-US" baseline="0" dirty="0" smtClean="0"/>
              <a:t> to discussing the encounter form review process.</a:t>
            </a:r>
          </a:p>
          <a:p>
            <a:endParaRPr lang="en-US" baseline="0" dirty="0" smtClean="0"/>
          </a:p>
          <a:p>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6</a:t>
            </a:fld>
            <a:endParaRPr lang="en-US"/>
          </a:p>
        </p:txBody>
      </p:sp>
    </p:spTree>
    <p:extLst>
      <p:ext uri="{BB962C8B-B14F-4D97-AF65-F5344CB8AC3E}">
        <p14:creationId xmlns:p14="http://schemas.microsoft.com/office/powerpoint/2010/main" val="33843228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Let’s look at column</a:t>
            </a:r>
            <a:r>
              <a:rPr lang="en-US" baseline="0" dirty="0" smtClean="0"/>
              <a:t> 1 first.  At the Select LIST COLUMN NUMBER:  enter </a:t>
            </a:r>
            <a:r>
              <a:rPr lang="en-US" baseline="0" dirty="0" smtClean="0"/>
              <a:t>1</a:t>
            </a:r>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60</a:t>
            </a:fld>
            <a:endParaRPr lang="en-US"/>
          </a:p>
        </p:txBody>
      </p:sp>
    </p:spTree>
    <p:extLst>
      <p:ext uri="{BB962C8B-B14F-4D97-AF65-F5344CB8AC3E}">
        <p14:creationId xmlns:p14="http://schemas.microsoft.com/office/powerpoint/2010/main" val="7845414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first prompt you come to asks you “What </a:t>
            </a:r>
            <a:r>
              <a:rPr lang="en-US" b="1" dirty="0" smtClean="0"/>
              <a:t>Row</a:t>
            </a:r>
            <a:r>
              <a:rPr lang="en-US" dirty="0" smtClean="0"/>
              <a:t> Should the List Column Start In</a:t>
            </a:r>
            <a:r>
              <a:rPr lang="en-US" dirty="0" smtClean="0"/>
              <a:t>?”  Here </a:t>
            </a:r>
            <a:r>
              <a:rPr lang="en-US" dirty="0" smtClean="0"/>
              <a:t>enter the row you want the list to start </a:t>
            </a:r>
            <a:r>
              <a:rPr lang="en-US" dirty="0" smtClean="0"/>
              <a:t>in, it </a:t>
            </a:r>
            <a:r>
              <a:rPr lang="en-US" dirty="0" smtClean="0"/>
              <a:t>should always be after</a:t>
            </a:r>
            <a:r>
              <a:rPr lang="en-US" baseline="0" dirty="0" smtClean="0"/>
              <a:t> the description row.  In this example, I want to start the list in row 3</a:t>
            </a:r>
          </a:p>
          <a:p>
            <a:r>
              <a:rPr lang="en-US" baseline="0" dirty="0" smtClean="0"/>
              <a:t>The next prompt asks “What </a:t>
            </a:r>
            <a:r>
              <a:rPr lang="en-US" b="1" baseline="0" dirty="0" smtClean="0"/>
              <a:t>Block</a:t>
            </a:r>
            <a:r>
              <a:rPr lang="en-US" baseline="0" dirty="0" smtClean="0"/>
              <a:t> Column Should the List Column Start In</a:t>
            </a:r>
            <a:r>
              <a:rPr lang="en-US" baseline="0" dirty="0" smtClean="0"/>
              <a:t>?”  You will enter </a:t>
            </a:r>
            <a:r>
              <a:rPr lang="en-US" baseline="0" dirty="0" smtClean="0"/>
              <a:t>the column that you want the list to start in.  It should never start in column 1 as this is where the block </a:t>
            </a:r>
            <a:r>
              <a:rPr lang="en-US" b="1" baseline="0" dirty="0" smtClean="0"/>
              <a:t>line</a:t>
            </a:r>
            <a:r>
              <a:rPr lang="en-US" baseline="0" dirty="0" smtClean="0"/>
              <a:t> starts</a:t>
            </a:r>
            <a:r>
              <a:rPr lang="en-US" baseline="0" dirty="0" smtClean="0"/>
              <a:t>.  Finally you are asked “How </a:t>
            </a:r>
            <a:r>
              <a:rPr lang="en-US" baseline="0" dirty="0" smtClean="0"/>
              <a:t>Many Lines Should the List Column Be</a:t>
            </a:r>
            <a:r>
              <a:rPr lang="en-US" baseline="0" dirty="0" smtClean="0"/>
              <a:t>?” </a:t>
            </a:r>
            <a:r>
              <a:rPr lang="en-US" baseline="0" dirty="0" smtClean="0"/>
              <a:t>This is optional and I usually leave it blank as the block will automatically fill in the column</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61</a:t>
            </a:fld>
            <a:endParaRPr lang="en-US"/>
          </a:p>
        </p:txBody>
      </p:sp>
    </p:spTree>
    <p:extLst>
      <p:ext uri="{BB962C8B-B14F-4D97-AF65-F5344CB8AC3E}">
        <p14:creationId xmlns:p14="http://schemas.microsoft.com/office/powerpoint/2010/main" val="5468944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 let’s</a:t>
            </a:r>
            <a:r>
              <a:rPr lang="en-US" baseline="0" dirty="0" smtClean="0"/>
              <a:t> look at the second column.</a:t>
            </a:r>
          </a:p>
          <a:p>
            <a:r>
              <a:rPr lang="en-US" baseline="0" dirty="0" smtClean="0"/>
              <a:t>At the Select List Column Number:  enter </a:t>
            </a:r>
            <a:r>
              <a:rPr lang="en-US" baseline="0" dirty="0" smtClean="0"/>
              <a:t>2</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62</a:t>
            </a:fld>
            <a:endParaRPr lang="en-US"/>
          </a:p>
        </p:txBody>
      </p:sp>
    </p:spTree>
    <p:extLst>
      <p:ext uri="{BB962C8B-B14F-4D97-AF65-F5344CB8AC3E}">
        <p14:creationId xmlns:p14="http://schemas.microsoft.com/office/powerpoint/2010/main" val="12047752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prompt for the second column asks</a:t>
            </a:r>
            <a:r>
              <a:rPr lang="en-US" baseline="0" dirty="0" smtClean="0"/>
              <a:t> </a:t>
            </a:r>
            <a:r>
              <a:rPr lang="en-US" dirty="0" smtClean="0"/>
              <a:t>you again “What </a:t>
            </a:r>
            <a:r>
              <a:rPr lang="en-US" b="1" dirty="0" smtClean="0"/>
              <a:t>Row</a:t>
            </a:r>
            <a:r>
              <a:rPr lang="en-US" dirty="0" smtClean="0"/>
              <a:t> Should the List Column Start In?”  Here </a:t>
            </a:r>
            <a:r>
              <a:rPr lang="en-US" baseline="0" dirty="0" smtClean="0"/>
              <a:t>enter the same row number that you started column 1 in.  In this case we started in row 3.  The next prompt asks “What </a:t>
            </a:r>
            <a:r>
              <a:rPr lang="en-US" b="1" baseline="0" dirty="0" smtClean="0"/>
              <a:t>Block</a:t>
            </a:r>
            <a:r>
              <a:rPr lang="en-US" baseline="0" dirty="0" smtClean="0"/>
              <a:t> Column Should the List Column Start In?” Enter the number that the second column should start in.  In this example I want to start it at column 60.  Finally you are asked “How Many Lines Should the List Column Be?”, again this is optional and I usually leave it blank. </a:t>
            </a:r>
            <a:endParaRPr lang="en-US" dirty="0" smtClean="0"/>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63</a:t>
            </a:fld>
            <a:endParaRPr lang="en-US"/>
          </a:p>
        </p:txBody>
      </p:sp>
    </p:spTree>
    <p:extLst>
      <p:ext uri="{BB962C8B-B14F-4D97-AF65-F5344CB8AC3E}">
        <p14:creationId xmlns:p14="http://schemas.microsoft.com/office/powerpoint/2010/main" val="38268191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 my block has two columns</a:t>
            </a:r>
            <a:r>
              <a:rPr lang="en-US" baseline="0" dirty="0" smtClean="0"/>
              <a:t> instead of the single column that I had before</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64</a:t>
            </a:fld>
            <a:endParaRPr lang="en-US"/>
          </a:p>
        </p:txBody>
      </p:sp>
    </p:spTree>
    <p:extLst>
      <p:ext uri="{BB962C8B-B14F-4D97-AF65-F5344CB8AC3E}">
        <p14:creationId xmlns:p14="http://schemas.microsoft.com/office/powerpoint/2010/main" val="20756866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 let’s look at how we can change the content of the groups within the block.</a:t>
            </a:r>
          </a:p>
          <a:p>
            <a:r>
              <a:rPr lang="en-US" dirty="0" smtClean="0"/>
              <a:t>Select</a:t>
            </a:r>
            <a:r>
              <a:rPr lang="en-US" baseline="0" dirty="0" smtClean="0"/>
              <a:t> List (LT) at the Select Action </a:t>
            </a:r>
            <a:r>
              <a:rPr lang="en-US" baseline="0" dirty="0" smtClean="0"/>
              <a:t>prompt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65</a:t>
            </a:fld>
            <a:endParaRPr lang="en-US"/>
          </a:p>
        </p:txBody>
      </p:sp>
    </p:spTree>
    <p:extLst>
      <p:ext uri="{BB962C8B-B14F-4D97-AF65-F5344CB8AC3E}">
        <p14:creationId xmlns:p14="http://schemas.microsoft.com/office/powerpoint/2010/main" val="20580948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At the prompt accept the default of C for Contents</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66</a:t>
            </a:fld>
            <a:endParaRPr lang="en-US"/>
          </a:p>
        </p:txBody>
      </p:sp>
    </p:spTree>
    <p:extLst>
      <p:ext uri="{BB962C8B-B14F-4D97-AF65-F5344CB8AC3E}">
        <p14:creationId xmlns:p14="http://schemas.microsoft.com/office/powerpoint/2010/main" val="16211977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At this menu we are able to add a new group to the block,</a:t>
            </a:r>
            <a:r>
              <a:rPr lang="en-US" baseline="0" dirty="0" smtClean="0"/>
              <a:t> delete a group, add blank line, format all content , </a:t>
            </a:r>
            <a:r>
              <a:rPr lang="en-US" baseline="0" dirty="0" err="1" smtClean="0"/>
              <a:t>resequence</a:t>
            </a:r>
            <a:r>
              <a:rPr lang="en-US" baseline="0" dirty="0" smtClean="0"/>
              <a:t> the content, change the group header and/or group order and edit the group’s content.  During this presentation I will discuss how to edit the content and also how to format the content.  However, I encourage all of you to try all of the other items in this option when you feel comfortable.</a:t>
            </a:r>
          </a:p>
          <a:p>
            <a:endParaRPr lang="en-US" baseline="0" dirty="0" smtClean="0"/>
          </a:p>
          <a:p>
            <a:r>
              <a:rPr lang="en-US" sz="1200" b="1" kern="1200" dirty="0" smtClean="0">
                <a:solidFill>
                  <a:schemeClr val="tx1"/>
                </a:solidFill>
                <a:effectLst/>
                <a:latin typeface="+mn-lt"/>
                <a:ea typeface="+mn-ea"/>
                <a:cs typeface="+mn-cs"/>
              </a:rPr>
              <a:t>Rebecca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Just a reminder… Don’t forget to talk to the encounter form manager at your site before trying the other options.</a:t>
            </a:r>
          </a:p>
          <a:p>
            <a:endParaRPr lang="en-US" b="1" dirty="0" smtClean="0"/>
          </a:p>
          <a:p>
            <a:endParaRPr lang="en-US" b="1" dirty="0" smtClean="0"/>
          </a:p>
          <a:p>
            <a:r>
              <a:rPr lang="en-US" b="1" dirty="0" smtClean="0"/>
              <a:t>If you download this presentation, we have given you </a:t>
            </a:r>
            <a:r>
              <a:rPr lang="en-US" dirty="0" smtClean="0"/>
              <a:t>a brief</a:t>
            </a:r>
            <a:r>
              <a:rPr lang="en-US" baseline="0" dirty="0" smtClean="0"/>
              <a:t> description of each of the options.  </a:t>
            </a:r>
          </a:p>
          <a:p>
            <a:endParaRPr lang="en-US" baseline="0" dirty="0" smtClean="0"/>
          </a:p>
          <a:p>
            <a:r>
              <a:rPr lang="en-US" dirty="0" smtClean="0"/>
              <a:t>Add Group – add new group to the block</a:t>
            </a:r>
          </a:p>
          <a:p>
            <a:r>
              <a:rPr lang="en-US" dirty="0" smtClean="0"/>
              <a:t>Delete Group – delete group to the block</a:t>
            </a:r>
          </a:p>
          <a:p>
            <a:r>
              <a:rPr lang="en-US" dirty="0" smtClean="0"/>
              <a:t>Group’s Contents – edit existing group</a:t>
            </a:r>
          </a:p>
          <a:p>
            <a:r>
              <a:rPr lang="en-US" dirty="0" smtClean="0"/>
              <a:t>Group Header/Order – change the display and/or order of the groups</a:t>
            </a:r>
          </a:p>
          <a:p>
            <a:r>
              <a:rPr lang="en-US" dirty="0" smtClean="0"/>
              <a:t>Format All – change the appearance of the groups</a:t>
            </a:r>
          </a:p>
          <a:p>
            <a:r>
              <a:rPr lang="en-US" dirty="0" err="1" smtClean="0"/>
              <a:t>Resequence</a:t>
            </a:r>
            <a:r>
              <a:rPr lang="en-US" dirty="0" smtClean="0"/>
              <a:t> List – change the order of the items within the </a:t>
            </a:r>
            <a:r>
              <a:rPr lang="en-US" dirty="0" smtClean="0"/>
              <a:t>group</a:t>
            </a:r>
          </a:p>
          <a:p>
            <a:endParaRPr lang="en-US" dirty="0" smtClean="0"/>
          </a:p>
          <a:p>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67</a:t>
            </a:fld>
            <a:endParaRPr lang="en-US"/>
          </a:p>
        </p:txBody>
      </p:sp>
    </p:spTree>
    <p:extLst>
      <p:ext uri="{BB962C8B-B14F-4D97-AF65-F5344CB8AC3E}">
        <p14:creationId xmlns:p14="http://schemas.microsoft.com/office/powerpoint/2010/main" val="7771275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REBECCA</a:t>
            </a:r>
          </a:p>
          <a:p>
            <a:r>
              <a:rPr lang="en-US" dirty="0" smtClean="0"/>
              <a:t>So, what if I </a:t>
            </a:r>
            <a:r>
              <a:rPr lang="en-US" dirty="0" smtClean="0"/>
              <a:t>want to add a selection to one of the groups in the block</a:t>
            </a:r>
            <a:r>
              <a:rPr lang="en-US" dirty="0" smtClean="0"/>
              <a:t>.  What action do I take?</a:t>
            </a:r>
          </a:p>
          <a:p>
            <a:endParaRPr lang="en-US" dirty="0" smtClean="0"/>
          </a:p>
          <a:p>
            <a:r>
              <a:rPr lang="en-US" dirty="0" smtClean="0"/>
              <a:t>DAWN</a:t>
            </a:r>
            <a:endParaRPr lang="en-US" dirty="0" smtClean="0"/>
          </a:p>
          <a:p>
            <a:r>
              <a:rPr lang="en-US" dirty="0" smtClean="0"/>
              <a:t>At the Select Action  prompt </a:t>
            </a:r>
            <a:r>
              <a:rPr lang="en-US" dirty="0" smtClean="0"/>
              <a:t>I </a:t>
            </a:r>
            <a:r>
              <a:rPr lang="en-US" baseline="0" dirty="0" smtClean="0"/>
              <a:t>would </a:t>
            </a:r>
            <a:r>
              <a:rPr lang="en-US" dirty="0" smtClean="0"/>
              <a:t>type </a:t>
            </a:r>
            <a:r>
              <a:rPr lang="en-US" dirty="0" smtClean="0"/>
              <a:t>GC </a:t>
            </a:r>
            <a:r>
              <a:rPr lang="en-US" dirty="0" smtClean="0"/>
              <a:t>for</a:t>
            </a:r>
            <a:r>
              <a:rPr lang="en-US" baseline="0" dirty="0" smtClean="0"/>
              <a:t> </a:t>
            </a:r>
            <a:r>
              <a:rPr lang="en-US" dirty="0" smtClean="0"/>
              <a:t>Group’s Contents.</a:t>
            </a:r>
          </a:p>
          <a:p>
            <a:endParaRPr lang="en-US" dirty="0" smtClean="0"/>
          </a:p>
          <a:p>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68</a:t>
            </a:fld>
            <a:endParaRPr lang="en-US"/>
          </a:p>
        </p:txBody>
      </p:sp>
    </p:spTree>
    <p:extLst>
      <p:ext uri="{BB962C8B-B14F-4D97-AF65-F5344CB8AC3E}">
        <p14:creationId xmlns:p14="http://schemas.microsoft.com/office/powerpoint/2010/main" val="17822924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system will then prompt</a:t>
            </a:r>
            <a:r>
              <a:rPr lang="en-US" baseline="0" dirty="0" smtClean="0"/>
              <a:t> me to select the group that I want to add the code to.  In this example, I will select 1 (PC COMMON DIAGNOSES) </a:t>
            </a:r>
            <a:r>
              <a:rPr lang="en-US" baseline="0" dirty="0" smtClean="0"/>
              <a:t>group.</a:t>
            </a:r>
          </a:p>
          <a:p>
            <a:endParaRPr lang="en-US" baseline="0" dirty="0" smtClean="0"/>
          </a:p>
          <a:p>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69</a:t>
            </a:fld>
            <a:endParaRPr lang="en-US"/>
          </a:p>
        </p:txBody>
      </p:sp>
    </p:spTree>
    <p:extLst>
      <p:ext uri="{BB962C8B-B14F-4D97-AF65-F5344CB8AC3E}">
        <p14:creationId xmlns:p14="http://schemas.microsoft.com/office/powerpoint/2010/main" val="178229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Click to next slide</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7</a:t>
            </a:fld>
            <a:endParaRPr lang="en-US"/>
          </a:p>
        </p:txBody>
      </p:sp>
    </p:spTree>
    <p:extLst>
      <p:ext uri="{BB962C8B-B14F-4D97-AF65-F5344CB8AC3E}">
        <p14:creationId xmlns:p14="http://schemas.microsoft.com/office/powerpoint/2010/main" val="33843228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At the Select Item(s) prompt type AS (Add Selection</a:t>
            </a:r>
            <a:r>
              <a:rPr lang="en-US" dirty="0" smtClean="0"/>
              <a:t>)</a:t>
            </a:r>
          </a:p>
          <a:p>
            <a:endParaRPr lang="en-US" dirty="0" smtClean="0"/>
          </a:p>
          <a:p>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70</a:t>
            </a:fld>
            <a:endParaRPr lang="en-US"/>
          </a:p>
        </p:txBody>
      </p:sp>
    </p:spTree>
    <p:extLst>
      <p:ext uri="{BB962C8B-B14F-4D97-AF65-F5344CB8AC3E}">
        <p14:creationId xmlns:p14="http://schemas.microsoft.com/office/powerpoint/2010/main" val="9195959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At the ICD DIAGNOSIS CODE NUMBER:  enter</a:t>
            </a:r>
            <a:r>
              <a:rPr lang="en-US" baseline="0" dirty="0" smtClean="0"/>
              <a:t> the code that you would like to add.  In this example, I’m going to add 401.9 (HTN)</a:t>
            </a:r>
          </a:p>
          <a:p>
            <a:r>
              <a:rPr lang="en-US" baseline="0" dirty="0" smtClean="0"/>
              <a:t>Print Order within Group – select the default </a:t>
            </a:r>
            <a:r>
              <a:rPr lang="en-US" baseline="0" dirty="0" smtClean="0"/>
              <a:t>number</a:t>
            </a:r>
          </a:p>
          <a:p>
            <a:endParaRPr lang="en-US" baseline="0" dirty="0" smtClean="0"/>
          </a:p>
          <a:p>
            <a:r>
              <a:rPr lang="en-US" dirty="0" smtClean="0"/>
              <a:t>***********************************************************************************************</a:t>
            </a:r>
            <a:endParaRPr lang="en-US" baseline="0" dirty="0" smtClean="0"/>
          </a:p>
          <a:p>
            <a:endParaRPr lang="en-US" b="0" i="0" dirty="0"/>
          </a:p>
        </p:txBody>
      </p:sp>
      <p:sp>
        <p:nvSpPr>
          <p:cNvPr id="4" name="Slide Number Placeholder 3"/>
          <p:cNvSpPr>
            <a:spLocks noGrp="1"/>
          </p:cNvSpPr>
          <p:nvPr>
            <p:ph type="sldNum" sz="quarter" idx="10"/>
          </p:nvPr>
        </p:nvSpPr>
        <p:spPr/>
        <p:txBody>
          <a:bodyPr/>
          <a:lstStyle/>
          <a:p>
            <a:fld id="{B6124ADA-8FF8-410F-AC88-B19E7CF49B9B}" type="slidenum">
              <a:rPr lang="en-US" smtClean="0"/>
              <a:t>71</a:t>
            </a:fld>
            <a:endParaRPr lang="en-US"/>
          </a:p>
        </p:txBody>
      </p:sp>
    </p:spTree>
    <p:extLst>
      <p:ext uri="{BB962C8B-B14F-4D97-AF65-F5344CB8AC3E}">
        <p14:creationId xmlns:p14="http://schemas.microsoft.com/office/powerpoint/2010/main" val="41771121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Select Second Code to associate with the original – you can enter an associated code here if applicable.  This code will automatically populate PCE whenever the original code is selected…remember this will happen for any clinic that is using this encounter form.  </a:t>
            </a:r>
          </a:p>
          <a:p>
            <a:endParaRPr lang="en-US" baseline="0" dirty="0" smtClean="0"/>
          </a:p>
          <a:p>
            <a:r>
              <a:rPr lang="en-US" baseline="0" dirty="0" smtClean="0"/>
              <a:t>REBECCA</a:t>
            </a:r>
          </a:p>
          <a:p>
            <a:r>
              <a:rPr lang="en-US" baseline="0" dirty="0" smtClean="0"/>
              <a:t>This is a great item when adding codes that should always have a second code associated with it.  A good example would be a diabetic code like diabetic retinopathy.  The first code would be the diabetic retinopathy code and the second code would be the retinopathy code.</a:t>
            </a:r>
          </a:p>
          <a:p>
            <a:endParaRPr lang="en-US" baseline="0" dirty="0" smtClean="0"/>
          </a:p>
          <a:p>
            <a:r>
              <a:rPr lang="en-US" baseline="0" dirty="0" smtClean="0"/>
              <a:t>DAWN</a:t>
            </a:r>
          </a:p>
          <a:p>
            <a:r>
              <a:rPr lang="en-US" baseline="0" dirty="0" smtClean="0"/>
              <a:t>Select a Third code to associate with the original – This functions the same way as adding a second code </a:t>
            </a:r>
            <a:r>
              <a:rPr lang="en-US" baseline="0" dirty="0" smtClean="0"/>
              <a:t>above.</a:t>
            </a:r>
          </a:p>
          <a:p>
            <a:endParaRPr lang="en-US" baseline="0" dirty="0" smtClean="0"/>
          </a:p>
          <a:p>
            <a:r>
              <a:rPr lang="en-US" dirty="0" smtClean="0"/>
              <a: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6124ADA-8FF8-410F-AC88-B19E7CF49B9B}" type="slidenum">
              <a:rPr lang="en-US" smtClean="0"/>
              <a:t>72</a:t>
            </a:fld>
            <a:endParaRPr lang="en-US"/>
          </a:p>
        </p:txBody>
      </p:sp>
    </p:spTree>
    <p:extLst>
      <p:ext uri="{BB962C8B-B14F-4D97-AF65-F5344CB8AC3E}">
        <p14:creationId xmlns:p14="http://schemas.microsoft.com/office/powerpoint/2010/main" val="41771121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DAWN</a:t>
            </a:r>
          </a:p>
          <a:p>
            <a:r>
              <a:rPr lang="en-US" baseline="0" dirty="0" smtClean="0"/>
              <a:t>Edit </a:t>
            </a:r>
            <a:r>
              <a:rPr lang="en-US" baseline="0" dirty="0" err="1" smtClean="0"/>
              <a:t>Subcolumn</a:t>
            </a:r>
            <a:r>
              <a:rPr lang="en-US" baseline="0" dirty="0" smtClean="0"/>
              <a:t> 2:  HYPERTENSION NOS – the system will default to the lexicon code description but you can change it here to make it more end-user friendly.  For example, I’ve changed the lexicon code description to HTN – this description is what the end users will see in CPRS.</a:t>
            </a:r>
          </a:p>
          <a:p>
            <a:r>
              <a:rPr lang="en-US" baseline="0" dirty="0" smtClean="0"/>
              <a:t>Narrative to Send to PCE:  &lt;enter&gt;</a:t>
            </a:r>
          </a:p>
          <a:p>
            <a:r>
              <a:rPr lang="en-US" baseline="0" dirty="0" smtClean="0"/>
              <a:t>Clinical Lexicon Entry:  401.9// &lt;enter&gt;</a:t>
            </a:r>
          </a:p>
          <a:p>
            <a:r>
              <a:rPr lang="en-US" baseline="0" dirty="0" smtClean="0"/>
              <a:t>Select ICD Diagnosis Code Number:  We can keep adding codes to this group </a:t>
            </a:r>
          </a:p>
          <a:p>
            <a:endParaRPr lang="en-US" b="1" baseline="0" dirty="0" smtClean="0"/>
          </a:p>
          <a:p>
            <a:r>
              <a:rPr lang="en-US" b="1" baseline="0" dirty="0" smtClean="0"/>
              <a:t>(Rebecca):</a:t>
            </a:r>
          </a:p>
          <a:p>
            <a:r>
              <a:rPr lang="en-US" b="0" i="0" baseline="0" dirty="0" smtClean="0"/>
              <a:t>Is </a:t>
            </a:r>
            <a:r>
              <a:rPr lang="en-US" b="0" i="0" baseline="0" dirty="0" smtClean="0"/>
              <a:t>there a way to change the actual appearance of the codes in the group?</a:t>
            </a:r>
          </a:p>
          <a:p>
            <a:r>
              <a:rPr lang="en-US" b="1" i="0" baseline="0" dirty="0" smtClean="0"/>
              <a:t>(Dawn),</a:t>
            </a:r>
          </a:p>
          <a:p>
            <a:r>
              <a:rPr lang="en-US" b="0" i="0" baseline="0" dirty="0" smtClean="0"/>
              <a:t>Yes, </a:t>
            </a:r>
            <a:r>
              <a:rPr lang="en-US" b="0" i="0" baseline="0" dirty="0" smtClean="0"/>
              <a:t>we </a:t>
            </a:r>
            <a:r>
              <a:rPr lang="en-US" b="0" i="0" baseline="0" dirty="0" smtClean="0"/>
              <a:t>can use the option Format All to do that</a:t>
            </a:r>
            <a:r>
              <a:rPr lang="en-US" b="0" i="0" baseline="0" dirty="0" smtClean="0"/>
              <a:t>.</a:t>
            </a:r>
          </a:p>
          <a:p>
            <a:endParaRPr lang="en-US" b="0" i="0" baseline="0" dirty="0" smtClean="0"/>
          </a:p>
          <a:p>
            <a:r>
              <a:rPr lang="en-US" dirty="0" smtClean="0"/>
              <a:t>***********************************************************************************************</a:t>
            </a:r>
            <a:endParaRPr lang="en-US" b="0" i="0" dirty="0"/>
          </a:p>
        </p:txBody>
      </p:sp>
      <p:sp>
        <p:nvSpPr>
          <p:cNvPr id="4" name="Slide Number Placeholder 3"/>
          <p:cNvSpPr>
            <a:spLocks noGrp="1"/>
          </p:cNvSpPr>
          <p:nvPr>
            <p:ph type="sldNum" sz="quarter" idx="10"/>
          </p:nvPr>
        </p:nvSpPr>
        <p:spPr/>
        <p:txBody>
          <a:bodyPr/>
          <a:lstStyle/>
          <a:p>
            <a:fld id="{B6124ADA-8FF8-410F-AC88-B19E7CF49B9B}" type="slidenum">
              <a:rPr lang="en-US" smtClean="0"/>
              <a:t>73</a:t>
            </a:fld>
            <a:endParaRPr lang="en-US"/>
          </a:p>
        </p:txBody>
      </p:sp>
    </p:spTree>
    <p:extLst>
      <p:ext uri="{BB962C8B-B14F-4D97-AF65-F5344CB8AC3E}">
        <p14:creationId xmlns:p14="http://schemas.microsoft.com/office/powerpoint/2010/main" val="41771121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At the Select Item(s) prompt type FA (Format All</a:t>
            </a:r>
            <a:r>
              <a:rPr lang="en-US" dirty="0" smtClean="0"/>
              <a:t>)</a:t>
            </a:r>
          </a:p>
          <a:p>
            <a:endParaRPr lang="en-US" dirty="0" smtClean="0"/>
          </a:p>
          <a:p>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74</a:t>
            </a:fld>
            <a:endParaRPr lang="en-US"/>
          </a:p>
        </p:txBody>
      </p:sp>
    </p:spTree>
    <p:extLst>
      <p:ext uri="{BB962C8B-B14F-4D97-AF65-F5344CB8AC3E}">
        <p14:creationId xmlns:p14="http://schemas.microsoft.com/office/powerpoint/2010/main" val="9195959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At the type of formatting:  you</a:t>
            </a:r>
            <a:r>
              <a:rPr lang="en-US" baseline="0" dirty="0" smtClean="0"/>
              <a:t> will have a choice of all Uppercase, all Lowercase or Capitalize all.</a:t>
            </a:r>
          </a:p>
          <a:p>
            <a:r>
              <a:rPr lang="en-US" baseline="0" dirty="0" smtClean="0"/>
              <a:t>As you can see the contents are currently </a:t>
            </a:r>
            <a:r>
              <a:rPr lang="en-US" b="0" baseline="0" dirty="0" smtClean="0"/>
              <a:t>capitalized</a:t>
            </a:r>
          </a:p>
          <a:p>
            <a:endParaRPr lang="en-US" b="0" baseline="0" dirty="0" smtClean="0"/>
          </a:p>
          <a:p>
            <a:r>
              <a:rPr lang="en-US" dirty="0" smtClean="0"/>
              <a:t>***********************************************************************************************</a:t>
            </a:r>
            <a:endParaRPr lang="en-US" b="0" dirty="0"/>
          </a:p>
        </p:txBody>
      </p:sp>
      <p:sp>
        <p:nvSpPr>
          <p:cNvPr id="4" name="Slide Number Placeholder 3"/>
          <p:cNvSpPr>
            <a:spLocks noGrp="1"/>
          </p:cNvSpPr>
          <p:nvPr>
            <p:ph type="sldNum" sz="quarter" idx="10"/>
          </p:nvPr>
        </p:nvSpPr>
        <p:spPr/>
        <p:txBody>
          <a:bodyPr/>
          <a:lstStyle/>
          <a:p>
            <a:fld id="{B6124ADA-8FF8-410F-AC88-B19E7CF49B9B}" type="slidenum">
              <a:rPr lang="en-US" smtClean="0"/>
              <a:t>75</a:t>
            </a:fld>
            <a:endParaRPr lang="en-US"/>
          </a:p>
        </p:txBody>
      </p:sp>
    </p:spTree>
    <p:extLst>
      <p:ext uri="{BB962C8B-B14F-4D97-AF65-F5344CB8AC3E}">
        <p14:creationId xmlns:p14="http://schemas.microsoft.com/office/powerpoint/2010/main" val="39245232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want to change them to uppercase so at the Select</a:t>
            </a:r>
            <a:r>
              <a:rPr lang="en-US" baseline="0" dirty="0" smtClean="0"/>
              <a:t> the type of formatting prompt I will select U for uppercase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Now as you can see the group’s</a:t>
            </a:r>
            <a:r>
              <a:rPr lang="en-US" b="1" baseline="0" dirty="0" smtClean="0"/>
              <a:t> content is all in uppercase rather than capitalized.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Remember that I did this just for this group so the content in the other groups may still be capitalized</a:t>
            </a:r>
            <a:r>
              <a:rPr lang="en-US" b="1"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B6124ADA-8FF8-410F-AC88-B19E7CF49B9B}" type="slidenum">
              <a:rPr lang="en-US" smtClean="0"/>
              <a:t>76</a:t>
            </a:fld>
            <a:endParaRPr lang="en-US"/>
          </a:p>
        </p:txBody>
      </p:sp>
    </p:spTree>
    <p:extLst>
      <p:ext uri="{BB962C8B-B14F-4D97-AF65-F5344CB8AC3E}">
        <p14:creationId xmlns:p14="http://schemas.microsoft.com/office/powerpoint/2010/main" val="197785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wanted to format all the groups within the block,</a:t>
            </a:r>
            <a:r>
              <a:rPr lang="en-US" baseline="0" dirty="0" smtClean="0"/>
              <a:t> I would use the option Format All at the main edit contents menu instead of at the group’s contents option</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77</a:t>
            </a:fld>
            <a:endParaRPr lang="en-US"/>
          </a:p>
        </p:txBody>
      </p:sp>
    </p:spTree>
    <p:extLst>
      <p:ext uri="{BB962C8B-B14F-4D97-AF65-F5344CB8AC3E}">
        <p14:creationId xmlns:p14="http://schemas.microsoft.com/office/powerpoint/2010/main" val="35152294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 let’s talk about another way to edit the blocks in the encounter forms.  The</a:t>
            </a:r>
            <a:r>
              <a:rPr lang="en-US" baseline="0" dirty="0" smtClean="0"/>
              <a:t> next option that I would like to take a look at is the Fast Selection Edit (FE).  This is a nice option to use if you just want to edit the codes in the block.  Fast edit doesn’t have the options to edit the appearance of the block like the Edit Block option does.</a:t>
            </a:r>
          </a:p>
          <a:p>
            <a:endParaRPr lang="en-US" baseline="0" dirty="0" smtClean="0"/>
          </a:p>
          <a:p>
            <a:r>
              <a:rPr lang="en-US" baseline="0" dirty="0" smtClean="0"/>
              <a:t>REBECCA</a:t>
            </a:r>
            <a:endParaRPr lang="en-US" baseline="0" dirty="0" smtClean="0"/>
          </a:p>
          <a:p>
            <a:r>
              <a:rPr lang="en-US" b="1" dirty="0" smtClean="0"/>
              <a:t>Again, if you download this presentation we’ve provided </a:t>
            </a:r>
            <a:r>
              <a:rPr lang="en-US" dirty="0" smtClean="0"/>
              <a:t>a brief </a:t>
            </a:r>
            <a:r>
              <a:rPr lang="en-US" baseline="0" dirty="0" smtClean="0"/>
              <a:t>description of the items available in the Fast Edit Selection for your reference:   </a:t>
            </a:r>
          </a:p>
          <a:p>
            <a:endParaRPr lang="en-US" baseline="0" dirty="0" smtClean="0"/>
          </a:p>
          <a:p>
            <a:r>
              <a:rPr lang="en-US" dirty="0" smtClean="0"/>
              <a:t>Add Selection – Add codes to any group within the block</a:t>
            </a:r>
          </a:p>
          <a:p>
            <a:r>
              <a:rPr lang="en-US" dirty="0" smtClean="0"/>
              <a:t>Edit Selection – Edit codes within the block</a:t>
            </a:r>
          </a:p>
          <a:p>
            <a:r>
              <a:rPr lang="en-US" dirty="0" smtClean="0"/>
              <a:t>Delete Selection – Delete codes within the block</a:t>
            </a:r>
          </a:p>
          <a:p>
            <a:r>
              <a:rPr lang="en-US" dirty="0" smtClean="0"/>
              <a:t>Format All – Change the appearance of all codes within the block</a:t>
            </a:r>
          </a:p>
          <a:p>
            <a:r>
              <a:rPr lang="en-US" dirty="0" smtClean="0"/>
              <a:t>Group Add – Add a new group to the block</a:t>
            </a:r>
          </a:p>
          <a:p>
            <a:r>
              <a:rPr lang="en-US" dirty="0" smtClean="0"/>
              <a:t>Group Copy – Copy a group from another form</a:t>
            </a:r>
          </a:p>
          <a:p>
            <a:r>
              <a:rPr lang="en-US" dirty="0" smtClean="0"/>
              <a:t>Group Delete – Delete a group from the block</a:t>
            </a:r>
          </a:p>
          <a:p>
            <a:r>
              <a:rPr lang="en-US" dirty="0" smtClean="0"/>
              <a:t>Group Edit – Edit the name/order of a group in the block</a:t>
            </a:r>
          </a:p>
          <a:p>
            <a:r>
              <a:rPr lang="en-US" dirty="0" err="1" smtClean="0"/>
              <a:t>Resequence</a:t>
            </a:r>
            <a:r>
              <a:rPr lang="en-US" dirty="0" smtClean="0"/>
              <a:t> Group – </a:t>
            </a:r>
            <a:r>
              <a:rPr lang="en-US" dirty="0" err="1" smtClean="0"/>
              <a:t>Resequence</a:t>
            </a:r>
            <a:r>
              <a:rPr lang="en-US" dirty="0" smtClean="0"/>
              <a:t> the order of the codes within the group(s</a:t>
            </a:r>
            <a:r>
              <a:rPr lang="en-US" dirty="0" smtClean="0"/>
              <a:t>)</a:t>
            </a:r>
          </a:p>
          <a:p>
            <a:endParaRPr lang="en-US" dirty="0" smtClean="0"/>
          </a:p>
          <a:p>
            <a:r>
              <a:rPr lang="en-US" dirty="0" smtClean="0"/>
              <a: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6124ADA-8FF8-410F-AC88-B19E7CF49B9B}" type="slidenum">
              <a:rPr lang="en-US" smtClean="0"/>
              <a:t>78</a:t>
            </a:fld>
            <a:endParaRPr lang="en-US"/>
          </a:p>
        </p:txBody>
      </p:sp>
    </p:spTree>
    <p:extLst>
      <p:ext uri="{BB962C8B-B14F-4D97-AF65-F5344CB8AC3E}">
        <p14:creationId xmlns:p14="http://schemas.microsoft.com/office/powerpoint/2010/main" val="41548019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p>
          <a:p>
            <a:r>
              <a:rPr lang="en-US" dirty="0" smtClean="0"/>
              <a:t>So now let’s </a:t>
            </a:r>
            <a:r>
              <a:rPr lang="en-US" dirty="0" smtClean="0"/>
              <a:t>add a code</a:t>
            </a:r>
            <a:r>
              <a:rPr lang="en-US" baseline="0" dirty="0" smtClean="0"/>
              <a:t> selection to one of the groups in our block.</a:t>
            </a:r>
          </a:p>
          <a:p>
            <a:r>
              <a:rPr lang="en-US" baseline="0" dirty="0" smtClean="0"/>
              <a:t>At the Select Action prompt enter AS for Add </a:t>
            </a:r>
            <a:r>
              <a:rPr lang="en-US" baseline="0" dirty="0" smtClean="0"/>
              <a:t>Selection.</a:t>
            </a:r>
          </a:p>
          <a:p>
            <a:endParaRPr lang="en-US" baseline="0" dirty="0" smtClean="0"/>
          </a:p>
          <a:p>
            <a:r>
              <a:rPr lang="en-US" dirty="0" smtClean="0"/>
              <a:t>***********************************************************************************************</a:t>
            </a:r>
            <a:endParaRPr lang="en-US" dirty="0" smtClean="0"/>
          </a:p>
        </p:txBody>
      </p:sp>
      <p:sp>
        <p:nvSpPr>
          <p:cNvPr id="4" name="Slide Number Placeholder 3"/>
          <p:cNvSpPr>
            <a:spLocks noGrp="1"/>
          </p:cNvSpPr>
          <p:nvPr>
            <p:ph type="sldNum" sz="quarter" idx="10"/>
          </p:nvPr>
        </p:nvSpPr>
        <p:spPr/>
        <p:txBody>
          <a:bodyPr/>
          <a:lstStyle/>
          <a:p>
            <a:fld id="{B6124ADA-8FF8-410F-AC88-B19E7CF49B9B}" type="slidenum">
              <a:rPr lang="en-US" smtClean="0"/>
              <a:t>79</a:t>
            </a:fld>
            <a:endParaRPr lang="en-US"/>
          </a:p>
        </p:txBody>
      </p:sp>
    </p:spTree>
    <p:extLst>
      <p:ext uri="{BB962C8B-B14F-4D97-AF65-F5344CB8AC3E}">
        <p14:creationId xmlns:p14="http://schemas.microsoft.com/office/powerpoint/2010/main" val="15389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113958073</a:t>
            </a:r>
          </a:p>
          <a:p>
            <a:endParaRPr lang="en-US" dirty="0" smtClean="0"/>
          </a:p>
          <a:p>
            <a:r>
              <a:rPr lang="en-US" dirty="0" smtClean="0"/>
              <a:t>REBECCA</a:t>
            </a:r>
          </a:p>
          <a:p>
            <a:r>
              <a:rPr lang="en-US" dirty="0" smtClean="0"/>
              <a:t> </a:t>
            </a:r>
          </a:p>
          <a:p>
            <a:r>
              <a:rPr lang="en-US" dirty="0" smtClean="0"/>
              <a:t>Ok, so do our viewers know how to request a new form?  The first step we recommend is to DO YOUR HOMEWORK!!!  I can’t foot stomp this enough.  Why do you think we need a new form?  Is it specialty specific?  Are you making a lot of modifications to existing forms at your site?  Like I mentioned a minute ago, did VA venture into a new service area.  If your encounter forms are not managed by the HIMS department, you will want to involve them in this process.  Once you think you have identified a need for a new encounter form, to make the review process go smoother and quicker, create a sample form for submission to myself and Dawn.  Some good resources for gathering background information for new form requests could be your site’s VERA coordinator or your Decision Support Staff which I think is called Managerial Cost Accounting now </a:t>
            </a:r>
            <a:r>
              <a:rPr lang="en-US" dirty="0" smtClean="0"/>
              <a:t>days, they are still DSS to me.  You </a:t>
            </a:r>
            <a:r>
              <a:rPr lang="en-US" dirty="0" smtClean="0"/>
              <a:t>will need to specify the type of provider or specialty it will be used </a:t>
            </a:r>
            <a:r>
              <a:rPr lang="en-US" dirty="0" smtClean="0"/>
              <a:t>by, </a:t>
            </a:r>
            <a:r>
              <a:rPr lang="en-US" dirty="0" smtClean="0"/>
              <a:t>then </a:t>
            </a:r>
            <a:r>
              <a:rPr lang="en-US" dirty="0" smtClean="0"/>
              <a:t>submit </a:t>
            </a:r>
            <a:r>
              <a:rPr lang="en-US" dirty="0" smtClean="0"/>
              <a:t>your requests to the Chair of the VHA HIM Coding Council, which right now is me, Rebecca England.  </a:t>
            </a:r>
            <a:endParaRPr lang="en-US" dirty="0" smtClean="0"/>
          </a:p>
          <a:p>
            <a:endParaRPr lang="en-US" dirty="0" smtClean="0"/>
          </a:p>
          <a:p>
            <a:r>
              <a:rPr lang="en-US" dirty="0" smtClean="0"/>
              <a:t>DAWN</a:t>
            </a:r>
          </a:p>
          <a:p>
            <a:r>
              <a:rPr lang="en-US" dirty="0" smtClean="0"/>
              <a:t>Just </a:t>
            </a:r>
            <a:r>
              <a:rPr lang="en-US" dirty="0" smtClean="0"/>
              <a:t>in case </a:t>
            </a:r>
            <a:r>
              <a:rPr lang="en-US" dirty="0" smtClean="0"/>
              <a:t>you </a:t>
            </a:r>
            <a:r>
              <a:rPr lang="en-US" dirty="0" smtClean="0"/>
              <a:t>decide to do something crazy and leave the council, </a:t>
            </a:r>
            <a:r>
              <a:rPr lang="en-US" dirty="0" smtClean="0"/>
              <a:t>our viewers </a:t>
            </a:r>
            <a:r>
              <a:rPr lang="en-US" dirty="0" smtClean="0"/>
              <a:t>can always check out the current list of Coding Council members on the HIM website.  Just click on the HOME button, then select “Councils”, then you will select Coding Council.   </a:t>
            </a:r>
            <a:endParaRPr lang="en-US" dirty="0" smtClean="0"/>
          </a:p>
          <a:p>
            <a:endParaRPr lang="en-US" dirty="0" smtClean="0"/>
          </a:p>
          <a:p>
            <a:r>
              <a:rPr lang="en-US" dirty="0" smtClean="0"/>
              <a:t>REBECCA</a:t>
            </a:r>
          </a:p>
          <a:p>
            <a:r>
              <a:rPr lang="en-US" dirty="0" smtClean="0"/>
              <a:t>Well, many</a:t>
            </a:r>
            <a:r>
              <a:rPr lang="en-US" baseline="0" dirty="0" smtClean="0"/>
              <a:t> of you know that m</a:t>
            </a:r>
            <a:r>
              <a:rPr lang="en-US" dirty="0" smtClean="0"/>
              <a:t>anaging </a:t>
            </a:r>
            <a:r>
              <a:rPr lang="en-US" dirty="0" smtClean="0"/>
              <a:t>the national encounter forms is one of those “additional duties as assigned” for Dawn, Copying her on the messages would be great, but just in case you </a:t>
            </a:r>
            <a:r>
              <a:rPr lang="en-US" dirty="0" smtClean="0"/>
              <a:t>are </a:t>
            </a:r>
            <a:r>
              <a:rPr lang="en-US" dirty="0" smtClean="0"/>
              <a:t>not sure who manages the encounter forms, you can always contact the national HIM Program Office staff for assistance is locating that individual</a:t>
            </a:r>
            <a:r>
              <a:rPr lang="en-US" dirty="0" smtClean="0"/>
              <a:t>.</a:t>
            </a:r>
          </a:p>
          <a:p>
            <a:endParaRPr lang="en-US" dirty="0" smtClean="0"/>
          </a:p>
          <a:p>
            <a:r>
              <a:rPr lang="en-US" dirty="0" smtClean="0"/>
              <a: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CE9EBA7-A481-4184-8EE6-C52E4D192D7A}" type="slidenum">
              <a:rPr lang="en-US" smtClean="0"/>
              <a:t>8</a:t>
            </a:fld>
            <a:endParaRPr lang="en-US"/>
          </a:p>
        </p:txBody>
      </p:sp>
    </p:spTree>
    <p:extLst>
      <p:ext uri="{BB962C8B-B14F-4D97-AF65-F5344CB8AC3E}">
        <p14:creationId xmlns:p14="http://schemas.microsoft.com/office/powerpoint/2010/main" val="39880942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want to add the diagnosis code for diabetes to one of my groups.  At the Select ICD Diagnosis Code Number prompt</a:t>
            </a:r>
            <a:r>
              <a:rPr lang="en-US" baseline="0" dirty="0" smtClean="0"/>
              <a:t> I will add 250.00.  Notice the next prompt asks me for the Selection Group Header that this code should be added to.  This is different than how a code is added to a group when I am using the edit block menu option.</a:t>
            </a:r>
          </a:p>
          <a:p>
            <a:r>
              <a:rPr lang="en-US" baseline="0" dirty="0" smtClean="0"/>
              <a:t>At the Selection Group Header prompt I will enter the group that I want to add the diabetes code to.  If I’m not sure which group to add the code to I can enter double question marks to display the groups that are available.  I’m going to select Other as the group</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80</a:t>
            </a:fld>
            <a:endParaRPr lang="en-US"/>
          </a:p>
        </p:txBody>
      </p:sp>
    </p:spTree>
    <p:extLst>
      <p:ext uri="{BB962C8B-B14F-4D97-AF65-F5344CB8AC3E}">
        <p14:creationId xmlns:p14="http://schemas.microsoft.com/office/powerpoint/2010/main" val="11455643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Print</a:t>
            </a:r>
            <a:r>
              <a:rPr lang="en-US" baseline="0" dirty="0" smtClean="0"/>
              <a:t> Order within Group:  I can just select the default that is shown</a:t>
            </a:r>
          </a:p>
          <a:p>
            <a:r>
              <a:rPr lang="en-US" baseline="0" dirty="0" smtClean="0"/>
              <a:t>All of the rest of the prompts in the option work the same way as they do in the edit a block option</a:t>
            </a:r>
            <a:r>
              <a:rPr lang="en-US" baseline="0" dirty="0" smtClean="0"/>
              <a:t>.</a:t>
            </a:r>
          </a:p>
          <a:p>
            <a:r>
              <a:rPr lang="en-US" dirty="0" smtClean="0"/>
              <a:t>***********************************************************************************************</a:t>
            </a:r>
            <a:endParaRPr lang="en-US" baseline="0" dirty="0" smtClean="0"/>
          </a:p>
        </p:txBody>
      </p:sp>
      <p:sp>
        <p:nvSpPr>
          <p:cNvPr id="4" name="Slide Number Placeholder 3"/>
          <p:cNvSpPr>
            <a:spLocks noGrp="1"/>
          </p:cNvSpPr>
          <p:nvPr>
            <p:ph type="sldNum" sz="quarter" idx="10"/>
          </p:nvPr>
        </p:nvSpPr>
        <p:spPr/>
        <p:txBody>
          <a:bodyPr/>
          <a:lstStyle/>
          <a:p>
            <a:fld id="{B6124ADA-8FF8-410F-AC88-B19E7CF49B9B}" type="slidenum">
              <a:rPr lang="en-US" smtClean="0"/>
              <a:t>81</a:t>
            </a:fld>
            <a:endParaRPr lang="en-US"/>
          </a:p>
        </p:txBody>
      </p:sp>
    </p:spTree>
    <p:extLst>
      <p:ext uri="{BB962C8B-B14F-4D97-AF65-F5344CB8AC3E}">
        <p14:creationId xmlns:p14="http://schemas.microsoft.com/office/powerpoint/2010/main" val="6995228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(Rebecca):</a:t>
            </a:r>
          </a:p>
          <a:p>
            <a:r>
              <a:rPr lang="en-US" dirty="0" smtClean="0"/>
              <a:t>Is there a fast way to copy a group from one encounter form to this encounter form?</a:t>
            </a:r>
          </a:p>
          <a:p>
            <a:r>
              <a:rPr lang="en-US" dirty="0" smtClean="0"/>
              <a:t>(Dawn):</a:t>
            </a:r>
          </a:p>
          <a:p>
            <a:r>
              <a:rPr lang="en-US" dirty="0" smtClean="0"/>
              <a:t>Yes,</a:t>
            </a:r>
            <a:r>
              <a:rPr lang="en-US" baseline="0" dirty="0" smtClean="0"/>
              <a:t> there </a:t>
            </a:r>
            <a:r>
              <a:rPr lang="en-US" baseline="0" dirty="0" smtClean="0"/>
              <a:t>is.  One </a:t>
            </a:r>
            <a:r>
              <a:rPr lang="en-US" baseline="0" dirty="0" smtClean="0"/>
              <a:t>of the options in the Fast Selection Edit is Group Copy (GC).  This option allows you to copy a group or groups from another block on an encounter </a:t>
            </a:r>
            <a:r>
              <a:rPr lang="en-US" baseline="0" dirty="0" smtClean="0"/>
              <a:t>form.</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82</a:t>
            </a:fld>
            <a:endParaRPr lang="en-US"/>
          </a:p>
        </p:txBody>
      </p:sp>
    </p:spTree>
    <p:extLst>
      <p:ext uri="{BB962C8B-B14F-4D97-AF65-F5344CB8AC3E}">
        <p14:creationId xmlns:p14="http://schemas.microsoft.com/office/powerpoint/2010/main" val="29990416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Select the form that you want to copy a group </a:t>
            </a:r>
            <a:r>
              <a:rPr lang="en-US" dirty="0" smtClean="0"/>
              <a:t>from</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83</a:t>
            </a:fld>
            <a:endParaRPr lang="en-US"/>
          </a:p>
        </p:txBody>
      </p:sp>
    </p:spTree>
    <p:extLst>
      <p:ext uri="{BB962C8B-B14F-4D97-AF65-F5344CB8AC3E}">
        <p14:creationId xmlns:p14="http://schemas.microsoft.com/office/powerpoint/2010/main" val="33589567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Select the block</a:t>
            </a:r>
            <a:r>
              <a:rPr lang="en-US" baseline="0" dirty="0" smtClean="0"/>
              <a:t> that has the contents of the </a:t>
            </a:r>
            <a:r>
              <a:rPr lang="en-US" baseline="0" dirty="0" smtClean="0"/>
              <a:t>group</a:t>
            </a:r>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84</a:t>
            </a:fld>
            <a:endParaRPr lang="en-US"/>
          </a:p>
        </p:txBody>
      </p:sp>
    </p:spTree>
    <p:extLst>
      <p:ext uri="{BB962C8B-B14F-4D97-AF65-F5344CB8AC3E}">
        <p14:creationId xmlns:p14="http://schemas.microsoft.com/office/powerpoint/2010/main" val="15476092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Select the group</a:t>
            </a:r>
            <a:r>
              <a:rPr lang="en-US" baseline="0" dirty="0" smtClean="0"/>
              <a:t> that you want to copy.  In this example we see the first group (signs and symptoms) from the diagnosis block on the form. </a:t>
            </a:r>
          </a:p>
          <a:p>
            <a:r>
              <a:rPr lang="en-US" baseline="0" dirty="0" smtClean="0"/>
              <a:t>I can copy as many groups from this form on to the form I’m working on through this option.  Once I make all my selections those groups will be inserted into the block on my current encounter form</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85</a:t>
            </a:fld>
            <a:endParaRPr lang="en-US"/>
          </a:p>
        </p:txBody>
      </p:sp>
    </p:spTree>
    <p:extLst>
      <p:ext uri="{BB962C8B-B14F-4D97-AF65-F5344CB8AC3E}">
        <p14:creationId xmlns:p14="http://schemas.microsoft.com/office/powerpoint/2010/main" val="11409343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(Rebecca):</a:t>
            </a:r>
          </a:p>
          <a:p>
            <a:r>
              <a:rPr lang="en-US" dirty="0" smtClean="0"/>
              <a:t>So, is</a:t>
            </a:r>
            <a:r>
              <a:rPr lang="en-US" baseline="0" dirty="0" smtClean="0"/>
              <a:t> </a:t>
            </a:r>
            <a:r>
              <a:rPr lang="en-US" baseline="0" dirty="0" smtClean="0"/>
              <a:t>there a way to change the order of the codes in a group?</a:t>
            </a:r>
          </a:p>
          <a:p>
            <a:r>
              <a:rPr lang="en-US" baseline="0" dirty="0" smtClean="0"/>
              <a:t>(Dawn):</a:t>
            </a:r>
          </a:p>
          <a:p>
            <a:r>
              <a:rPr lang="en-US" baseline="0" dirty="0" smtClean="0"/>
              <a:t>Yes, there is a </a:t>
            </a:r>
            <a:r>
              <a:rPr lang="en-US" baseline="0" dirty="0" err="1" smtClean="0"/>
              <a:t>resequencing</a:t>
            </a:r>
            <a:r>
              <a:rPr lang="en-US" baseline="0" dirty="0" smtClean="0"/>
              <a:t> option to do this.  This option can be found in both the edit block and fast selection edit menus.</a:t>
            </a:r>
          </a:p>
          <a:p>
            <a:endParaRPr lang="en-US" baseline="0" dirty="0" smtClean="0"/>
          </a:p>
          <a:p>
            <a:r>
              <a:rPr lang="en-US" dirty="0" smtClean="0"/>
              <a:t>***********************************************************************************************</a:t>
            </a:r>
            <a:endParaRPr lang="en-US" baseline="0" dirty="0" smtClean="0"/>
          </a:p>
        </p:txBody>
      </p:sp>
      <p:sp>
        <p:nvSpPr>
          <p:cNvPr id="4" name="Slide Number Placeholder 3"/>
          <p:cNvSpPr>
            <a:spLocks noGrp="1"/>
          </p:cNvSpPr>
          <p:nvPr>
            <p:ph type="sldNum" sz="quarter" idx="10"/>
          </p:nvPr>
        </p:nvSpPr>
        <p:spPr/>
        <p:txBody>
          <a:bodyPr/>
          <a:lstStyle/>
          <a:p>
            <a:fld id="{B6124ADA-8FF8-410F-AC88-B19E7CF49B9B}" type="slidenum">
              <a:rPr lang="en-US" smtClean="0"/>
              <a:t>86</a:t>
            </a:fld>
            <a:endParaRPr lang="en-US"/>
          </a:p>
        </p:txBody>
      </p:sp>
    </p:spTree>
    <p:extLst>
      <p:ext uri="{BB962C8B-B14F-4D97-AF65-F5344CB8AC3E}">
        <p14:creationId xmlns:p14="http://schemas.microsoft.com/office/powerpoint/2010/main" val="15934977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Currently</a:t>
            </a:r>
            <a:r>
              <a:rPr lang="en-US" baseline="0" dirty="0" smtClean="0"/>
              <a:t> my group is built exactly as I entered the codes but let’s say that I want to change that so the group is in </a:t>
            </a:r>
            <a:r>
              <a:rPr lang="en-US" baseline="0" dirty="0" smtClean="0"/>
              <a:t>alphabetical </a:t>
            </a:r>
            <a:r>
              <a:rPr lang="en-US" baseline="0" dirty="0" smtClean="0"/>
              <a:t>order</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87</a:t>
            </a:fld>
            <a:endParaRPr lang="en-US"/>
          </a:p>
        </p:txBody>
      </p:sp>
    </p:spTree>
    <p:extLst>
      <p:ext uri="{BB962C8B-B14F-4D97-AF65-F5344CB8AC3E}">
        <p14:creationId xmlns:p14="http://schemas.microsoft.com/office/powerpoint/2010/main" val="15934977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At the Select</a:t>
            </a:r>
            <a:r>
              <a:rPr lang="en-US" baseline="0" dirty="0" smtClean="0"/>
              <a:t> Action prompt I would select RS (</a:t>
            </a:r>
            <a:r>
              <a:rPr lang="en-US" baseline="0" dirty="0" err="1" smtClean="0"/>
              <a:t>Resequence</a:t>
            </a:r>
            <a:r>
              <a:rPr lang="en-US" baseline="0" dirty="0" smtClean="0"/>
              <a:t> Group)</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88</a:t>
            </a:fld>
            <a:endParaRPr lang="en-US"/>
          </a:p>
        </p:txBody>
      </p:sp>
    </p:spTree>
    <p:extLst>
      <p:ext uri="{BB962C8B-B14F-4D97-AF65-F5344CB8AC3E}">
        <p14:creationId xmlns:p14="http://schemas.microsoft.com/office/powerpoint/2010/main" val="15934977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Enter the name of the group that you want to </a:t>
            </a:r>
            <a:r>
              <a:rPr lang="en-US" dirty="0" err="1" smtClean="0"/>
              <a:t>resequence</a:t>
            </a:r>
            <a:r>
              <a:rPr lang="en-US" dirty="0" smtClean="0"/>
              <a:t>.</a:t>
            </a:r>
            <a:r>
              <a:rPr lang="en-US" baseline="0" dirty="0" smtClean="0"/>
              <a:t>  You can enter as many groups as you want to </a:t>
            </a:r>
            <a:r>
              <a:rPr lang="en-US" baseline="0" dirty="0" err="1" smtClean="0"/>
              <a:t>resequence</a:t>
            </a:r>
            <a:r>
              <a:rPr lang="en-US" baseline="0" dirty="0" smtClean="0"/>
              <a:t> at this time.</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89</a:t>
            </a:fld>
            <a:endParaRPr lang="en-US"/>
          </a:p>
        </p:txBody>
      </p:sp>
    </p:spTree>
    <p:extLst>
      <p:ext uri="{BB962C8B-B14F-4D97-AF65-F5344CB8AC3E}">
        <p14:creationId xmlns:p14="http://schemas.microsoft.com/office/powerpoint/2010/main" val="20420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146775356</a:t>
            </a:r>
          </a:p>
          <a:p>
            <a:endParaRPr lang="en-US" dirty="0" smtClean="0"/>
          </a:p>
          <a:p>
            <a:r>
              <a:rPr lang="en-US" dirty="0" smtClean="0"/>
              <a:t>DAWN</a:t>
            </a:r>
          </a:p>
          <a:p>
            <a:r>
              <a:rPr lang="en-US" dirty="0" smtClean="0"/>
              <a:t> </a:t>
            </a:r>
          </a:p>
          <a:p>
            <a:r>
              <a:rPr lang="en-US" dirty="0" smtClean="0"/>
              <a:t>Rebecca, I think our viewers need to think about this first step before submitting requests though, go and check the list of available national encounter forms first before submitting a request. </a:t>
            </a:r>
          </a:p>
          <a:p>
            <a:r>
              <a:rPr lang="en-US" dirty="0" smtClean="0"/>
              <a:t> </a:t>
            </a:r>
          </a:p>
          <a:p>
            <a:r>
              <a:rPr lang="en-US" dirty="0" smtClean="0"/>
              <a:t>REBECCA</a:t>
            </a:r>
          </a:p>
          <a:p>
            <a:r>
              <a:rPr lang="en-US" dirty="0" smtClean="0"/>
              <a:t/>
            </a:r>
            <a:br>
              <a:rPr lang="en-US" dirty="0" smtClean="0"/>
            </a:br>
            <a:r>
              <a:rPr lang="en-US" dirty="0" smtClean="0"/>
              <a:t>I think that is a great recommendation, sounds like what we have in place for the Coding Council Q&amp;A database now, staff cannot just go to the site and submit their question without first searching to see if it has already been answered in the past.  Researching like this really cuts down on duplication.  Dawn, with the switch of the VHA HIM Website recently, I’m not certain our viewers know where to find the encounter form information, it took me a few minutes to locate it as I was preparing for this presentation.   </a:t>
            </a:r>
            <a:endParaRPr lang="en-US" dirty="0" smtClean="0"/>
          </a:p>
          <a:p>
            <a:endParaRPr lang="en-US" dirty="0" smtClean="0"/>
          </a:p>
          <a:p>
            <a:r>
              <a:rPr lang="en-US" dirty="0" smtClean="0"/>
              <a:t>DAWN</a:t>
            </a:r>
          </a:p>
          <a:p>
            <a:r>
              <a:rPr lang="en-US" dirty="0" smtClean="0"/>
              <a:t>Once </a:t>
            </a:r>
            <a:r>
              <a:rPr lang="en-US" dirty="0" smtClean="0"/>
              <a:t>you go to the new HIM homepage you will click on the Coding tab, then coding resources, then encounter forms.  </a:t>
            </a:r>
          </a:p>
          <a:p>
            <a:endParaRPr lang="en-US" dirty="0" smtClean="0"/>
          </a:p>
          <a:p>
            <a:r>
              <a:rPr lang="en-US" dirty="0" smtClean="0"/>
              <a: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CE9EBA7-A481-4184-8EE6-C52E4D192D7A}" type="slidenum">
              <a:rPr lang="en-US" smtClean="0"/>
              <a:t>9</a:t>
            </a:fld>
            <a:endParaRPr lang="en-US"/>
          </a:p>
        </p:txBody>
      </p:sp>
    </p:spTree>
    <p:extLst>
      <p:ext uri="{BB962C8B-B14F-4D97-AF65-F5344CB8AC3E}">
        <p14:creationId xmlns:p14="http://schemas.microsoft.com/office/powerpoint/2010/main" val="39880942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Select how you want to </a:t>
            </a:r>
            <a:r>
              <a:rPr lang="en-US" dirty="0" err="1" smtClean="0"/>
              <a:t>resequence</a:t>
            </a:r>
            <a:r>
              <a:rPr lang="en-US" baseline="0" dirty="0" smtClean="0"/>
              <a:t> them – by the code number or by the diagnosis description.  In this example I’m going to select </a:t>
            </a:r>
            <a:r>
              <a:rPr lang="en-US" baseline="0" dirty="0" smtClean="0"/>
              <a:t>diagnosis description.</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90</a:t>
            </a:fld>
            <a:endParaRPr lang="en-US"/>
          </a:p>
        </p:txBody>
      </p:sp>
    </p:spTree>
    <p:extLst>
      <p:ext uri="{BB962C8B-B14F-4D97-AF65-F5344CB8AC3E}">
        <p14:creationId xmlns:p14="http://schemas.microsoft.com/office/powerpoint/2010/main" val="42308237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Select</a:t>
            </a:r>
            <a:r>
              <a:rPr lang="en-US" baseline="0" dirty="0" smtClean="0"/>
              <a:t> to either have them in alphabetical or numerical order.  This will all depend on which </a:t>
            </a:r>
            <a:r>
              <a:rPr lang="en-US" baseline="0" dirty="0" err="1" smtClean="0"/>
              <a:t>subcolumn</a:t>
            </a:r>
            <a:r>
              <a:rPr lang="en-US" baseline="0" dirty="0" smtClean="0"/>
              <a:t> you choose to </a:t>
            </a:r>
            <a:r>
              <a:rPr lang="en-US" baseline="0" dirty="0" err="1" smtClean="0"/>
              <a:t>resequence</a:t>
            </a:r>
            <a:r>
              <a:rPr lang="en-US" baseline="0" dirty="0" smtClean="0"/>
              <a:t>.  I’m going to select Alphabetically.</a:t>
            </a:r>
          </a:p>
          <a:p>
            <a:r>
              <a:rPr lang="en-US" baseline="0" dirty="0" smtClean="0"/>
              <a:t>Then select if you want to </a:t>
            </a:r>
            <a:r>
              <a:rPr lang="en-US" baseline="0" dirty="0" err="1" smtClean="0"/>
              <a:t>resequence</a:t>
            </a:r>
            <a:r>
              <a:rPr lang="en-US" baseline="0" dirty="0" smtClean="0"/>
              <a:t> the group or the group/place holders.  I’m selecting Group/Place Holders for this example</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91</a:t>
            </a:fld>
            <a:endParaRPr lang="en-US"/>
          </a:p>
        </p:txBody>
      </p:sp>
    </p:spTree>
    <p:extLst>
      <p:ext uri="{BB962C8B-B14F-4D97-AF65-F5344CB8AC3E}">
        <p14:creationId xmlns:p14="http://schemas.microsoft.com/office/powerpoint/2010/main" val="32304020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 the Other group is in Alphabetic</a:t>
            </a:r>
            <a:r>
              <a:rPr lang="en-US" baseline="0" dirty="0" smtClean="0"/>
              <a:t> order</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92</a:t>
            </a:fld>
            <a:endParaRPr lang="en-US"/>
          </a:p>
        </p:txBody>
      </p:sp>
    </p:spTree>
    <p:extLst>
      <p:ext uri="{BB962C8B-B14F-4D97-AF65-F5344CB8AC3E}">
        <p14:creationId xmlns:p14="http://schemas.microsoft.com/office/powerpoint/2010/main" val="16792820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DAWN</a:t>
            </a:r>
          </a:p>
          <a:p>
            <a:r>
              <a:rPr lang="en-US" dirty="0" smtClean="0"/>
              <a:t> </a:t>
            </a:r>
          </a:p>
          <a:p>
            <a:r>
              <a:rPr lang="en-US" dirty="0" smtClean="0"/>
              <a:t>I </a:t>
            </a:r>
            <a:r>
              <a:rPr lang="en-US" dirty="0" smtClean="0"/>
              <a:t>think this is a good time to ask the audience another poll question</a:t>
            </a:r>
            <a:endParaRPr lang="en-US" baseline="0" dirty="0" smtClean="0"/>
          </a:p>
          <a:p>
            <a:endParaRPr lang="en-US" baseline="0" dirty="0" smtClean="0"/>
          </a:p>
          <a:p>
            <a:r>
              <a:rPr lang="en-US" baseline="0" dirty="0" smtClean="0"/>
              <a:t>REBECCA</a:t>
            </a:r>
          </a:p>
          <a:p>
            <a:r>
              <a:rPr lang="en-US" baseline="0" dirty="0" smtClean="0"/>
              <a:t>Great idea. </a:t>
            </a:r>
            <a:r>
              <a:rPr lang="en-US" dirty="0" smtClean="0"/>
              <a:t>Our next question </a:t>
            </a:r>
            <a:r>
              <a:rPr lang="en-US" dirty="0" smtClean="0"/>
              <a:t>is “Can</a:t>
            </a:r>
            <a:r>
              <a:rPr lang="en-US" baseline="0" dirty="0" smtClean="0"/>
              <a:t> all sites begin to work on the ICD-10 encounter form content BEFORE the ICD-10 codes are implemented</a:t>
            </a:r>
            <a:r>
              <a:rPr lang="en-US" dirty="0" smtClean="0"/>
              <a:t>?”  Please indicate</a:t>
            </a:r>
            <a:r>
              <a:rPr lang="en-US" baseline="0" dirty="0" smtClean="0"/>
              <a:t> if that is a true or false statement using the blue polling  button above our head. </a:t>
            </a:r>
            <a:endParaRPr lang="en-US" dirty="0" smtClean="0"/>
          </a:p>
          <a:p>
            <a:endParaRPr lang="en-US" dirty="0" smtClean="0"/>
          </a:p>
          <a:p>
            <a:r>
              <a:rPr lang="en-US" dirty="0" smtClean="0"/>
              <a:t>DAWN</a:t>
            </a:r>
          </a:p>
          <a:p>
            <a:r>
              <a:rPr lang="en-US" dirty="0" smtClean="0"/>
              <a:t>Let’s move on with our presentation</a:t>
            </a:r>
            <a:r>
              <a:rPr lang="en-US" baseline="0" dirty="0" smtClean="0"/>
              <a:t> and come back in a few minutes to take a look at the </a:t>
            </a:r>
            <a:r>
              <a:rPr lang="en-US" baseline="0" dirty="0" smtClean="0"/>
              <a:t>results</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ACE9EBA7-A481-4184-8EE6-C52E4D192D7A}" type="slidenum">
              <a:rPr lang="en-US" smtClean="0"/>
              <a:t>93</a:t>
            </a:fld>
            <a:endParaRPr lang="en-US" dirty="0"/>
          </a:p>
        </p:txBody>
      </p:sp>
    </p:spTree>
    <p:extLst>
      <p:ext uri="{BB962C8B-B14F-4D97-AF65-F5344CB8AC3E}">
        <p14:creationId xmlns:p14="http://schemas.microsoft.com/office/powerpoint/2010/main" val="11345970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Rebecca:  </a:t>
            </a:r>
          </a:p>
          <a:p>
            <a:r>
              <a:rPr lang="en-US" dirty="0" smtClean="0"/>
              <a:t>I often</a:t>
            </a:r>
            <a:r>
              <a:rPr lang="en-US" baseline="0" dirty="0" smtClean="0"/>
              <a:t> get questions asking why the some of the codes don’t show when printing the encounter forms.  Do you know </a:t>
            </a:r>
            <a:r>
              <a:rPr lang="en-US" baseline="0" dirty="0" smtClean="0"/>
              <a:t>why that </a:t>
            </a:r>
            <a:r>
              <a:rPr lang="en-US" baseline="0" dirty="0" smtClean="0"/>
              <a:t>is</a:t>
            </a:r>
            <a:r>
              <a:rPr lang="en-US" baseline="0" dirty="0" smtClean="0"/>
              <a:t>?  I know it really isn’t common practice these days for sites to be printing paper encounter forms, but I guess we would have occasions related to contingency plans, sites might have the occasion to.</a:t>
            </a:r>
            <a:endParaRPr lang="en-US" baseline="0" dirty="0" smtClean="0"/>
          </a:p>
          <a:p>
            <a:endParaRPr lang="en-US" baseline="0" dirty="0" smtClean="0"/>
          </a:p>
          <a:p>
            <a:r>
              <a:rPr lang="en-US" baseline="0" dirty="0" smtClean="0"/>
              <a:t>Dawn</a:t>
            </a:r>
            <a:r>
              <a:rPr lang="en-US" baseline="0" dirty="0" smtClean="0"/>
              <a:t>:</a:t>
            </a:r>
          </a:p>
          <a:p>
            <a:r>
              <a:rPr lang="en-US" baseline="0" dirty="0" smtClean="0"/>
              <a:t>The most likely culprit is the block size</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94</a:t>
            </a:fld>
            <a:endParaRPr lang="en-US"/>
          </a:p>
        </p:txBody>
      </p:sp>
    </p:spTree>
    <p:extLst>
      <p:ext uri="{BB962C8B-B14F-4D97-AF65-F5344CB8AC3E}">
        <p14:creationId xmlns:p14="http://schemas.microsoft.com/office/powerpoint/2010/main" val="225960994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When you can’t see all the codes on a printed encounter form or if you see this message,</a:t>
            </a:r>
            <a:r>
              <a:rPr lang="en-US" baseline="0" dirty="0" smtClean="0"/>
              <a:t> which says “THERE ARE ENTRIES THAT DO NOT FIT ON THE DIAGNOSIS CODES LIST”, </a:t>
            </a:r>
            <a:r>
              <a:rPr lang="en-US" dirty="0" smtClean="0"/>
              <a:t>when editing an encounter form it means that the block size isn’t big enough for the amount of codes that are included in that block.  You will have to change the size of the block</a:t>
            </a:r>
            <a:r>
              <a:rPr lang="en-US" dirty="0" smtClean="0"/>
              <a:t>.</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95</a:t>
            </a:fld>
            <a:endParaRPr lang="en-US"/>
          </a:p>
        </p:txBody>
      </p:sp>
    </p:spTree>
    <p:extLst>
      <p:ext uri="{BB962C8B-B14F-4D97-AF65-F5344CB8AC3E}">
        <p14:creationId xmlns:p14="http://schemas.microsoft.com/office/powerpoint/2010/main" val="12984705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Use the option BS for Block </a:t>
            </a:r>
            <a:r>
              <a:rPr lang="en-US" dirty="0" smtClean="0"/>
              <a:t>Size</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96</a:t>
            </a:fld>
            <a:endParaRPr lang="en-US"/>
          </a:p>
        </p:txBody>
      </p:sp>
    </p:spTree>
    <p:extLst>
      <p:ext uri="{BB962C8B-B14F-4D97-AF65-F5344CB8AC3E}">
        <p14:creationId xmlns:p14="http://schemas.microsoft.com/office/powerpoint/2010/main" val="11241713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Select the block that needs to be changed.</a:t>
            </a:r>
            <a:r>
              <a:rPr lang="en-US" baseline="0" dirty="0" smtClean="0"/>
              <a:t>  In this case we need to make the diagnosis codes block larger</a:t>
            </a:r>
            <a:r>
              <a:rPr lang="en-US" baseline="0" dirty="0" smtClean="0"/>
              <a:t>.</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97</a:t>
            </a:fld>
            <a:endParaRPr lang="en-US"/>
          </a:p>
        </p:txBody>
      </p:sp>
    </p:spTree>
    <p:extLst>
      <p:ext uri="{BB962C8B-B14F-4D97-AF65-F5344CB8AC3E}">
        <p14:creationId xmlns:p14="http://schemas.microsoft.com/office/powerpoint/2010/main" val="6666479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Currently we know that the bottom of the block</a:t>
            </a:r>
            <a:r>
              <a:rPr lang="en-US" baseline="0" dirty="0" smtClean="0"/>
              <a:t> is set at 114.  We need to increase this so that it can display all the codes.  </a:t>
            </a:r>
            <a:endParaRPr lang="en-US" baseline="0" dirty="0" smtClean="0"/>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98</a:t>
            </a:fld>
            <a:endParaRPr lang="en-US"/>
          </a:p>
        </p:txBody>
      </p:sp>
    </p:spTree>
    <p:extLst>
      <p:ext uri="{BB962C8B-B14F-4D97-AF65-F5344CB8AC3E}">
        <p14:creationId xmlns:p14="http://schemas.microsoft.com/office/powerpoint/2010/main" val="61663658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Let’s change it to 125 and we will leave the right margin of the block at the default.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Now all the codes will fit into the block.  I can tell that they</a:t>
            </a:r>
            <a:r>
              <a:rPr lang="en-US" b="1" baseline="0" dirty="0" smtClean="0"/>
              <a:t> will fit because I know longer see the message that states there is not enough room for all the codes to display</a:t>
            </a:r>
            <a:r>
              <a:rPr lang="en-US" b="1"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endParaRPr lang="en-US" b="1" dirty="0" smtClean="0"/>
          </a:p>
          <a:p>
            <a:endParaRPr lang="en-US" dirty="0"/>
          </a:p>
        </p:txBody>
      </p:sp>
      <p:sp>
        <p:nvSpPr>
          <p:cNvPr id="4" name="Slide Number Placeholder 3"/>
          <p:cNvSpPr>
            <a:spLocks noGrp="1"/>
          </p:cNvSpPr>
          <p:nvPr>
            <p:ph type="sldNum" sz="quarter" idx="10"/>
          </p:nvPr>
        </p:nvSpPr>
        <p:spPr/>
        <p:txBody>
          <a:bodyPr/>
          <a:lstStyle/>
          <a:p>
            <a:fld id="{B6124ADA-8FF8-410F-AC88-B19E7CF49B9B}" type="slidenum">
              <a:rPr lang="en-US" smtClean="0"/>
              <a:t>99</a:t>
            </a:fld>
            <a:endParaRPr lang="en-US"/>
          </a:p>
        </p:txBody>
      </p:sp>
    </p:spTree>
    <p:extLst>
      <p:ext uri="{BB962C8B-B14F-4D97-AF65-F5344CB8AC3E}">
        <p14:creationId xmlns:p14="http://schemas.microsoft.com/office/powerpoint/2010/main" val="400094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5F7D87-8024-41D7-B620-C30331ACBF42}"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9005C-C919-45A3-8483-79CCD45EB2F2}" type="slidenum">
              <a:rPr lang="en-US" smtClean="0"/>
              <a:t>‹#›</a:t>
            </a:fld>
            <a:endParaRPr lang="en-US"/>
          </a:p>
        </p:txBody>
      </p:sp>
    </p:spTree>
    <p:extLst>
      <p:ext uri="{BB962C8B-B14F-4D97-AF65-F5344CB8AC3E}">
        <p14:creationId xmlns:p14="http://schemas.microsoft.com/office/powerpoint/2010/main" val="428172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F7D87-8024-41D7-B620-C30331ACBF42}"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9005C-C919-45A3-8483-79CCD45EB2F2}" type="slidenum">
              <a:rPr lang="en-US" smtClean="0"/>
              <a:t>‹#›</a:t>
            </a:fld>
            <a:endParaRPr lang="en-US"/>
          </a:p>
        </p:txBody>
      </p:sp>
    </p:spTree>
    <p:extLst>
      <p:ext uri="{BB962C8B-B14F-4D97-AF65-F5344CB8AC3E}">
        <p14:creationId xmlns:p14="http://schemas.microsoft.com/office/powerpoint/2010/main" val="265861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F7D87-8024-41D7-B620-C30331ACBF42}"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9005C-C919-45A3-8483-79CCD45EB2F2}" type="slidenum">
              <a:rPr lang="en-US" smtClean="0"/>
              <a:t>‹#›</a:t>
            </a:fld>
            <a:endParaRPr lang="en-US"/>
          </a:p>
        </p:txBody>
      </p:sp>
    </p:spTree>
    <p:extLst>
      <p:ext uri="{BB962C8B-B14F-4D97-AF65-F5344CB8AC3E}">
        <p14:creationId xmlns:p14="http://schemas.microsoft.com/office/powerpoint/2010/main" val="339149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F7D87-8024-41D7-B620-C30331ACBF42}"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9005C-C919-45A3-8483-79CCD45EB2F2}" type="slidenum">
              <a:rPr lang="en-US" smtClean="0"/>
              <a:t>‹#›</a:t>
            </a:fld>
            <a:endParaRPr lang="en-US"/>
          </a:p>
        </p:txBody>
      </p:sp>
    </p:spTree>
    <p:extLst>
      <p:ext uri="{BB962C8B-B14F-4D97-AF65-F5344CB8AC3E}">
        <p14:creationId xmlns:p14="http://schemas.microsoft.com/office/powerpoint/2010/main" val="4222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F7D87-8024-41D7-B620-C30331ACBF42}" type="datetimeFigureOut">
              <a:rPr lang="en-US" smtClean="0"/>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9005C-C919-45A3-8483-79CCD45EB2F2}" type="slidenum">
              <a:rPr lang="en-US" smtClean="0"/>
              <a:t>‹#›</a:t>
            </a:fld>
            <a:endParaRPr lang="en-US"/>
          </a:p>
        </p:txBody>
      </p:sp>
    </p:spTree>
    <p:extLst>
      <p:ext uri="{BB962C8B-B14F-4D97-AF65-F5344CB8AC3E}">
        <p14:creationId xmlns:p14="http://schemas.microsoft.com/office/powerpoint/2010/main" val="202430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5F7D87-8024-41D7-B620-C30331ACBF42}"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9005C-C919-45A3-8483-79CCD45EB2F2}" type="slidenum">
              <a:rPr lang="en-US" smtClean="0"/>
              <a:t>‹#›</a:t>
            </a:fld>
            <a:endParaRPr lang="en-US"/>
          </a:p>
        </p:txBody>
      </p:sp>
    </p:spTree>
    <p:extLst>
      <p:ext uri="{BB962C8B-B14F-4D97-AF65-F5344CB8AC3E}">
        <p14:creationId xmlns:p14="http://schemas.microsoft.com/office/powerpoint/2010/main" val="210114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5F7D87-8024-41D7-B620-C30331ACBF42}" type="datetimeFigureOut">
              <a:rPr lang="en-US" smtClean="0"/>
              <a:t>5/20/2014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9005C-C919-45A3-8483-79CCD45EB2F2}" type="slidenum">
              <a:rPr lang="en-US" smtClean="0"/>
              <a:t>‹#›</a:t>
            </a:fld>
            <a:endParaRPr lang="en-US"/>
          </a:p>
        </p:txBody>
      </p:sp>
    </p:spTree>
    <p:extLst>
      <p:ext uri="{BB962C8B-B14F-4D97-AF65-F5344CB8AC3E}">
        <p14:creationId xmlns:p14="http://schemas.microsoft.com/office/powerpoint/2010/main" val="606497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5F7D87-8024-41D7-B620-C30331ACBF42}" type="datetimeFigureOut">
              <a:rPr lang="en-US" smtClean="0"/>
              <a:t>5/20/2014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9005C-C919-45A3-8483-79CCD45EB2F2}" type="slidenum">
              <a:rPr lang="en-US" smtClean="0"/>
              <a:t>‹#›</a:t>
            </a:fld>
            <a:endParaRPr lang="en-US"/>
          </a:p>
        </p:txBody>
      </p:sp>
    </p:spTree>
    <p:extLst>
      <p:ext uri="{BB962C8B-B14F-4D97-AF65-F5344CB8AC3E}">
        <p14:creationId xmlns:p14="http://schemas.microsoft.com/office/powerpoint/2010/main" val="408780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F7D87-8024-41D7-B620-C30331ACBF42}" type="datetimeFigureOut">
              <a:rPr lang="en-US" smtClean="0"/>
              <a:t>5/20/2014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9005C-C919-45A3-8483-79CCD45EB2F2}" type="slidenum">
              <a:rPr lang="en-US" smtClean="0"/>
              <a:t>‹#›</a:t>
            </a:fld>
            <a:endParaRPr lang="en-US"/>
          </a:p>
        </p:txBody>
      </p:sp>
    </p:spTree>
    <p:extLst>
      <p:ext uri="{BB962C8B-B14F-4D97-AF65-F5344CB8AC3E}">
        <p14:creationId xmlns:p14="http://schemas.microsoft.com/office/powerpoint/2010/main" val="215153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F7D87-8024-41D7-B620-C30331ACBF42}"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9005C-C919-45A3-8483-79CCD45EB2F2}" type="slidenum">
              <a:rPr lang="en-US" smtClean="0"/>
              <a:t>‹#›</a:t>
            </a:fld>
            <a:endParaRPr lang="en-US"/>
          </a:p>
        </p:txBody>
      </p:sp>
    </p:spTree>
    <p:extLst>
      <p:ext uri="{BB962C8B-B14F-4D97-AF65-F5344CB8AC3E}">
        <p14:creationId xmlns:p14="http://schemas.microsoft.com/office/powerpoint/2010/main" val="446765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F7D87-8024-41D7-B620-C30331ACBF42}" type="datetimeFigureOut">
              <a:rPr lang="en-US" smtClean="0"/>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9005C-C919-45A3-8483-79CCD45EB2F2}" type="slidenum">
              <a:rPr lang="en-US" smtClean="0"/>
              <a:t>‹#›</a:t>
            </a:fld>
            <a:endParaRPr lang="en-US"/>
          </a:p>
        </p:txBody>
      </p:sp>
    </p:spTree>
    <p:extLst>
      <p:ext uri="{BB962C8B-B14F-4D97-AF65-F5344CB8AC3E}">
        <p14:creationId xmlns:p14="http://schemas.microsoft.com/office/powerpoint/2010/main" val="283943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5F7D87-8024-41D7-B620-C30331ACBF42}" type="datetimeFigureOut">
              <a:rPr lang="en-US" smtClean="0"/>
              <a:t>5/20/2014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759005C-C919-45A3-8483-79CCD45EB2F2}" type="slidenum">
              <a:rPr lang="en-US" smtClean="0"/>
              <a:t>‹#›</a:t>
            </a:fld>
            <a:endParaRPr lang="en-US"/>
          </a:p>
        </p:txBody>
      </p:sp>
    </p:spTree>
    <p:extLst>
      <p:ext uri="{BB962C8B-B14F-4D97-AF65-F5344CB8AC3E}">
        <p14:creationId xmlns:p14="http://schemas.microsoft.com/office/powerpoint/2010/main" val="1260895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wmf"/><Relationship Id="rId5" Type="http://schemas.microsoft.com/office/2007/relationships/hdphoto" Target="../media/hdphoto4.wdp"/><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0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10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microsoft.com/office/2007/relationships/hdphoto" Target="../media/hdphoto26.wdp"/></Relationships>
</file>

<file path=ppt/slides/_rels/slide106.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104.jpeg"/></Relationships>
</file>

<file path=ppt/slides/_rels/slide10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07.xml"/><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2.jpeg"/><Relationship Id="rId7" Type="http://schemas.openxmlformats.org/officeDocument/2006/relationships/diagramQuickStyle" Target="../diagrams/quickStyle1.xm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26.wdp"/><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microsoft.com/office/2007/relationships/hdphoto" Target="../media/hdphoto26.wdp"/></Relationships>
</file>

<file path=ppt/slides/_rels/slide11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11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image" Target="../media/image1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9.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10.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11.wdp"/></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12.wdp"/></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41.png"/><Relationship Id="rId4" Type="http://schemas.microsoft.com/office/2007/relationships/hdphoto" Target="../media/hdphoto13.wdp"/></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1.png"/><Relationship Id="rId5" Type="http://schemas.microsoft.com/office/2007/relationships/hdphoto" Target="../media/hdphoto13.wdp"/><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1.png"/><Relationship Id="rId4" Type="http://schemas.microsoft.com/office/2007/relationships/hdphoto" Target="../media/hdphoto14.wdp"/></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microsoft.com/office/2007/relationships/hdphoto" Target="../media/hdphoto14.wdp"/><Relationship Id="rId5" Type="http://schemas.openxmlformats.org/officeDocument/2006/relationships/image" Target="../media/image56.png"/><Relationship Id="rId4" Type="http://schemas.microsoft.com/office/2007/relationships/hdphoto" Target="../media/hdphoto15.wdp"/></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58.png"/><Relationship Id="rId4" Type="http://schemas.microsoft.com/office/2007/relationships/hdphoto" Target="../media/hdphoto15.wdp"/></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58.png"/><Relationship Id="rId4" Type="http://schemas.microsoft.com/office/2007/relationships/hdphoto" Target="../media/hdphoto15.wdp"/></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microsoft.com/office/2007/relationships/hdphoto" Target="../media/hdphoto16.wdp"/><Relationship Id="rId4" Type="http://schemas.openxmlformats.org/officeDocument/2006/relationships/image" Target="../media/image60.png"/></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41.png"/><Relationship Id="rId4" Type="http://schemas.microsoft.com/office/2007/relationships/hdphoto" Target="../media/hdphoto13.wdp"/></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microsoft.com/office/2007/relationships/hdphoto" Target="../media/hdphoto17.wdp"/></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microsoft.com/office/2007/relationships/hdphoto" Target="../media/hdphoto17.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microsoft.com/office/2007/relationships/hdphoto" Target="../media/hdphoto18.wdp"/></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68.png"/><Relationship Id="rId4" Type="http://schemas.microsoft.com/office/2007/relationships/hdphoto" Target="../media/hdphoto19.wdp"/></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68.png"/><Relationship Id="rId4" Type="http://schemas.microsoft.com/office/2007/relationships/hdphoto" Target="../media/hdphoto19.wdp"/></Relationships>
</file>

<file path=ppt/slides/_rels/slide7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68.png"/><Relationship Id="rId4" Type="http://schemas.microsoft.com/office/2007/relationships/hdphoto" Target="../media/hdphoto19.wdp"/></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microsoft.com/office/2007/relationships/hdphoto" Target="../media/hdphoto20.wdp"/></Relationships>
</file>

<file path=ppt/slides/_rels/slide7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microsoft.com/office/2007/relationships/hdphoto" Target="../media/hdphoto20.wdp"/><Relationship Id="rId5" Type="http://schemas.openxmlformats.org/officeDocument/2006/relationships/image" Target="../media/image69.png"/><Relationship Id="rId4" Type="http://schemas.microsoft.com/office/2007/relationships/hdphoto" Target="../media/hdphoto21.wdp"/></Relationships>
</file>

<file path=ppt/slides/_rels/slide7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71.png"/><Relationship Id="rId7" Type="http://schemas.microsoft.com/office/2007/relationships/hdphoto" Target="../media/hdphoto23.wdp"/><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73.png"/><Relationship Id="rId5" Type="http://schemas.microsoft.com/office/2007/relationships/hdphoto" Target="../media/hdphoto22.wdp"/><Relationship Id="rId4" Type="http://schemas.openxmlformats.org/officeDocument/2006/relationships/image" Target="../media/image72.png"/><Relationship Id="rId9" Type="http://schemas.microsoft.com/office/2007/relationships/hdphoto" Target="../media/hdphoto20.wdp"/></Relationships>
</file>

<file path=ppt/slides/_rels/slide7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8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microsoft.com/office/2007/relationships/hdphoto" Target="../media/hdphoto24.wdp"/></Relationships>
</file>

<file path=ppt/slides/_rels/slide8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0.xml"/><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7.png"/></Relationships>
</file>

<file path=ppt/slides/_rels/slide9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92.xml"/><Relationship Id="rId1" Type="http://schemas.openxmlformats.org/officeDocument/2006/relationships/slideLayout" Target="../slideLayouts/slideLayout7.xml"/><Relationship Id="rId5" Type="http://schemas.openxmlformats.org/officeDocument/2006/relationships/image" Target="../media/image91.png"/><Relationship Id="rId4" Type="http://schemas.microsoft.com/office/2007/relationships/hdphoto" Target="../media/hdphoto25.wdp"/></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9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96.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4.png"/></Relationships>
</file>

<file path=ppt/slides/_rels/slide9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97.xml"/><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4.png"/><Relationship Id="rId4" Type="http://schemas.openxmlformats.org/officeDocument/2006/relationships/image" Target="../media/image95.png"/></Relationships>
</file>

<file path=ppt/slides/_rels/slide9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9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n examination table and stool"/>
          <p:cNvPicPr>
            <a:picLocks noChangeAspect="1"/>
          </p:cNvPicPr>
          <p:nvPr/>
        </p:nvPicPr>
        <p:blipFill rotWithShape="1">
          <a:blip r:embed="rId3" cstate="print">
            <a:extLst>
              <a:ext uri="{28A0092B-C50C-407E-A947-70E740481C1C}">
                <a14:useLocalDpi xmlns:a14="http://schemas.microsoft.com/office/drawing/2010/main" val="0"/>
              </a:ext>
            </a:extLst>
          </a:blip>
          <a:srcRect t="13638" b="1179"/>
          <a:stretch/>
        </p:blipFill>
        <p:spPr>
          <a:xfrm>
            <a:off x="-62318" y="-14513"/>
            <a:ext cx="9329069" cy="5143500"/>
          </a:xfrm>
          <a:prstGeom prst="rect">
            <a:avLst/>
          </a:prstGeom>
        </p:spPr>
      </p:pic>
      <p:sp>
        <p:nvSpPr>
          <p:cNvPr id="4" name="Rectangle 3"/>
          <p:cNvSpPr/>
          <p:nvPr/>
        </p:nvSpPr>
        <p:spPr>
          <a:xfrm>
            <a:off x="-62318" y="3698420"/>
            <a:ext cx="9329069" cy="1414237"/>
          </a:xfrm>
          <a:prstGeom prst="rect">
            <a:avLst/>
          </a:prstGeom>
          <a:solidFill>
            <a:schemeClr val="bg2">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quot; &quot;"/>
          <p:cNvSpPr/>
          <p:nvPr/>
        </p:nvSpPr>
        <p:spPr>
          <a:xfrm>
            <a:off x="-229227" y="-8160"/>
            <a:ext cx="9677400" cy="5212080"/>
          </a:xfrm>
          <a:prstGeom prst="rect">
            <a:avLst/>
          </a:prstGeom>
          <a:solidFill>
            <a:schemeClr val="bg2">
              <a:alpha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Dawn O’Connor&#10;"/>
          <p:cNvSpPr/>
          <p:nvPr/>
        </p:nvSpPr>
        <p:spPr>
          <a:xfrm>
            <a:off x="4551417" y="3625579"/>
            <a:ext cx="4572000" cy="1471172"/>
          </a:xfrm>
          <a:prstGeom prst="rect">
            <a:avLst/>
          </a:prstGeom>
        </p:spPr>
        <p:txBody>
          <a:bodyPr>
            <a:spAutoFit/>
          </a:bodyPr>
          <a:lstStyle/>
          <a:p>
            <a:pPr lvl="0" algn="ctr">
              <a:spcBef>
                <a:spcPct val="20000"/>
              </a:spcBef>
            </a:pPr>
            <a:r>
              <a:rPr lang="en-US" sz="2800" b="1" dirty="0">
                <a:solidFill>
                  <a:srgbClr val="1F497D"/>
                </a:solidFill>
              </a:rPr>
              <a:t>Dawn </a:t>
            </a:r>
            <a:r>
              <a:rPr lang="en-US" sz="2800" b="1" dirty="0" smtClean="0">
                <a:solidFill>
                  <a:srgbClr val="1F497D"/>
                </a:solidFill>
              </a:rPr>
              <a:t>O’Connor, CPC</a:t>
            </a:r>
            <a:endParaRPr lang="en-US" sz="2800" b="1" dirty="0">
              <a:solidFill>
                <a:srgbClr val="1F497D"/>
              </a:solidFill>
            </a:endParaRPr>
          </a:p>
          <a:p>
            <a:pPr lvl="0" algn="ctr">
              <a:spcBef>
                <a:spcPct val="20000"/>
              </a:spcBef>
            </a:pPr>
            <a:r>
              <a:rPr lang="en-US" sz="2800" b="1" dirty="0" smtClean="0">
                <a:solidFill>
                  <a:srgbClr val="1F497D"/>
                </a:solidFill>
              </a:rPr>
              <a:t>Health Informatics Specialist (CAC)</a:t>
            </a:r>
            <a:endParaRPr lang="en-US" sz="2800" b="1" dirty="0">
              <a:solidFill>
                <a:srgbClr val="1F497D"/>
              </a:solidFill>
            </a:endParaRPr>
          </a:p>
        </p:txBody>
      </p:sp>
      <p:sp>
        <p:nvSpPr>
          <p:cNvPr id="3" name="Content Placeholder 2"/>
          <p:cNvSpPr>
            <a:spLocks noGrp="1"/>
          </p:cNvSpPr>
          <p:nvPr>
            <p:ph idx="1"/>
          </p:nvPr>
        </p:nvSpPr>
        <p:spPr>
          <a:xfrm>
            <a:off x="-179619" y="3622222"/>
            <a:ext cx="4924603" cy="1200150"/>
          </a:xfrm>
          <a:noFill/>
        </p:spPr>
        <p:txBody>
          <a:bodyPr>
            <a:normAutofit/>
          </a:bodyPr>
          <a:lstStyle/>
          <a:p>
            <a:pPr marL="0" indent="0" algn="ctr">
              <a:buNone/>
            </a:pPr>
            <a:r>
              <a:rPr lang="en-US" sz="2800" b="1" dirty="0" smtClean="0">
                <a:solidFill>
                  <a:schemeClr val="tx2"/>
                </a:solidFill>
              </a:rPr>
              <a:t>Rebecca England, MHA, RHIA</a:t>
            </a:r>
          </a:p>
          <a:p>
            <a:pPr marL="0" indent="0" algn="ctr">
              <a:buNone/>
            </a:pPr>
            <a:r>
              <a:rPr lang="en-US" sz="2800" b="1" dirty="0" smtClean="0">
                <a:solidFill>
                  <a:schemeClr val="tx2"/>
                </a:solidFill>
              </a:rPr>
              <a:t>Chief, HIM	</a:t>
            </a:r>
          </a:p>
        </p:txBody>
      </p:sp>
      <p:sp>
        <p:nvSpPr>
          <p:cNvPr id="2" name="Title 1"/>
          <p:cNvSpPr>
            <a:spLocks noGrp="1"/>
          </p:cNvSpPr>
          <p:nvPr>
            <p:ph type="title"/>
          </p:nvPr>
        </p:nvSpPr>
        <p:spPr>
          <a:xfrm>
            <a:off x="501930" y="819150"/>
            <a:ext cx="8229600" cy="2057400"/>
          </a:xfrm>
        </p:spPr>
        <p:txBody>
          <a:bodyPr>
            <a:noAutofit/>
          </a:bodyPr>
          <a:lstStyle/>
          <a:p>
            <a:pPr>
              <a:lnSpc>
                <a:spcPts val="6200"/>
              </a:lnSpc>
            </a:pPr>
            <a:r>
              <a:rPr lang="en-US" sz="6000" b="1" i="1" dirty="0" smtClean="0">
                <a:solidFill>
                  <a:schemeClr val="tx2"/>
                </a:solidFill>
              </a:rPr>
              <a:t>Building and Editing Encounter Forms</a:t>
            </a:r>
            <a:endParaRPr lang="en-US" sz="6000" b="1" i="1" dirty="0">
              <a:solidFill>
                <a:schemeClr val="tx2"/>
              </a:solidFill>
            </a:endParaRPr>
          </a:p>
        </p:txBody>
      </p:sp>
      <p:sp>
        <p:nvSpPr>
          <p:cNvPr id="5" name="Title 1" descr="The Basics:&#10;"/>
          <p:cNvSpPr txBox="1">
            <a:spLocks/>
          </p:cNvSpPr>
          <p:nvPr/>
        </p:nvSpPr>
        <p:spPr>
          <a:xfrm>
            <a:off x="2346465" y="38099"/>
            <a:ext cx="4540530" cy="9987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tx2"/>
                </a:solidFill>
              </a:rPr>
              <a:t>The Basics:</a:t>
            </a:r>
            <a:endParaRPr lang="en-US" sz="4800" b="1" dirty="0">
              <a:solidFill>
                <a:schemeClr val="tx2"/>
              </a:solidFill>
            </a:endParaRPr>
          </a:p>
        </p:txBody>
      </p:sp>
    </p:spTree>
    <p:extLst>
      <p:ext uri="{BB962C8B-B14F-4D97-AF65-F5344CB8AC3E}">
        <p14:creationId xmlns:p14="http://schemas.microsoft.com/office/powerpoint/2010/main" val="44990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Encounter form webpage. Go to the new HIM homepage you will click on the Coding tab, then coding resources, then encounter for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686" y="339531"/>
            <a:ext cx="7513475" cy="448008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9" name="Group 8" descr="Available Encounter Forms (Current List) link and download from cloud icon"/>
          <p:cNvGrpSpPr/>
          <p:nvPr/>
        </p:nvGrpSpPr>
        <p:grpSpPr>
          <a:xfrm>
            <a:off x="215333" y="2674823"/>
            <a:ext cx="8730181" cy="523220"/>
            <a:chOff x="-990601" y="-914400"/>
            <a:chExt cx="8730181" cy="697627"/>
          </a:xfrm>
        </p:grpSpPr>
        <p:sp>
          <p:nvSpPr>
            <p:cNvPr id="8" name="TextBox 7"/>
            <p:cNvSpPr txBox="1"/>
            <p:nvPr/>
          </p:nvSpPr>
          <p:spPr>
            <a:xfrm>
              <a:off x="-990601" y="-914400"/>
              <a:ext cx="8610439" cy="697627"/>
            </a:xfrm>
            <a:prstGeom prst="rect">
              <a:avLst/>
            </a:prstGeom>
            <a:solidFill>
              <a:schemeClr val="tx2">
                <a:lumMod val="75000"/>
              </a:schemeClr>
            </a:solidFill>
            <a:ln w="50800">
              <a:solidFill>
                <a:schemeClr val="bg1"/>
              </a:solidFill>
            </a:ln>
          </p:spPr>
          <p:txBody>
            <a:bodyPr wrap="square" rtlCol="0">
              <a:spAutoFit/>
            </a:bodyPr>
            <a:lstStyle/>
            <a:p>
              <a:r>
                <a:rPr lang="en-US" sz="2800" b="1" dirty="0" smtClean="0">
                  <a:solidFill>
                    <a:schemeClr val="bg1"/>
                  </a:solidFill>
                </a:rPr>
                <a:t>Available National Encounter Forms (Current List) … 	</a:t>
              </a:r>
              <a:endParaRPr lang="en-US" sz="2800" b="1" dirty="0">
                <a:solidFill>
                  <a:schemeClr val="bg1"/>
                </a:solidFill>
              </a:endParaRPr>
            </a:p>
          </p:txBody>
        </p:sp>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565" b="89565" l="16970" r="95758">
                          <a14:backgroundMark x1="43333" y1="35072" x2="43333" y2="35072"/>
                          <a14:backgroundMark x1="26061" y1="47246" x2="26061" y2="47246"/>
                          <a14:backgroundMark x1="25758" y1="50145" x2="25758" y2="50145"/>
                        </a14:backgroundRemoval>
                      </a14:imgEffect>
                      <a14:imgEffect>
                        <a14:brightnessContrast bright="-20000"/>
                      </a14:imgEffect>
                    </a14:imgLayer>
                  </a14:imgProps>
                </a:ext>
                <a:ext uri="{28A0092B-C50C-407E-A947-70E740481C1C}">
                  <a14:useLocalDpi xmlns:a14="http://schemas.microsoft.com/office/drawing/2010/main" val="0"/>
                </a:ext>
              </a:extLst>
            </a:blip>
            <a:srcRect t="19020" b="20696"/>
            <a:stretch/>
          </p:blipFill>
          <p:spPr>
            <a:xfrm flipH="1">
              <a:off x="6825534" y="-870856"/>
              <a:ext cx="914046" cy="575504"/>
            </a:xfrm>
            <a:prstGeom prst="rect">
              <a:avLst/>
            </a:prstGeom>
          </p:spPr>
        </p:pic>
      </p:grpSp>
      <p:sp>
        <p:nvSpPr>
          <p:cNvPr id="10" name="Rectangle 9" descr="&quot; &quot;"/>
          <p:cNvSpPr/>
          <p:nvPr/>
        </p:nvSpPr>
        <p:spPr>
          <a:xfrm>
            <a:off x="1143000" y="2092779"/>
            <a:ext cx="4953000" cy="17145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descr="&quot; &quot;"/>
          <p:cNvSpPr/>
          <p:nvPr/>
        </p:nvSpPr>
        <p:spPr>
          <a:xfrm>
            <a:off x="215332" y="2264229"/>
            <a:ext cx="8610439" cy="390184"/>
          </a:xfrm>
          <a:prstGeom prst="triangle">
            <a:avLst>
              <a:gd name="adj" fmla="val 39212"/>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drawn comptuer mouse with cor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5999" y="3143438"/>
            <a:ext cx="4358551" cy="332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9191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descr="&quot; &quot;"/>
          <p:cNvSpPr>
            <a:spLocks noGrp="1"/>
          </p:cNvSpPr>
          <p:nvPr>
            <p:ph type="sldNum" sz="quarter" idx="12"/>
          </p:nvPr>
        </p:nvSpPr>
        <p:spPr/>
        <p:txBody>
          <a:bodyPr/>
          <a:lstStyle/>
          <a:p>
            <a:fld id="{2759005C-C919-45A3-8483-79CCD45EB2F2}" type="slidenum">
              <a:rPr lang="en-US" smtClean="0"/>
              <a:t>100</a:t>
            </a:fld>
            <a:endParaRPr lang="en-US" dirty="0"/>
          </a:p>
        </p:txBody>
      </p:sp>
      <p:sp>
        <p:nvSpPr>
          <p:cNvPr id="9" name="Content Placeholder 2" descr="All sites can begin to work on the ICD-10 encounter form content BEFORE the ICD-10 codes are implemented.&#10; A. True&#10;  B. False&#10;"/>
          <p:cNvSpPr txBox="1">
            <a:spLocks/>
          </p:cNvSpPr>
          <p:nvPr/>
        </p:nvSpPr>
        <p:spPr>
          <a:xfrm>
            <a:off x="125190" y="984252"/>
            <a:ext cx="4446810" cy="36448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rgbClr val="002060"/>
                </a:solidFill>
              </a:rPr>
              <a:t>All sites can begin to work on the ICD-10 encounter form content </a:t>
            </a:r>
            <a:r>
              <a:rPr lang="en-US" sz="2800" b="1" dirty="0">
                <a:solidFill>
                  <a:srgbClr val="002060"/>
                </a:solidFill>
              </a:rPr>
              <a:t>BEFORE</a:t>
            </a:r>
            <a:r>
              <a:rPr lang="en-US" sz="2800" dirty="0" smtClean="0">
                <a:solidFill>
                  <a:srgbClr val="002060"/>
                </a:solidFill>
              </a:rPr>
              <a:t> </a:t>
            </a:r>
            <a:r>
              <a:rPr lang="en-US" sz="2800" dirty="0">
                <a:solidFill>
                  <a:srgbClr val="002060"/>
                </a:solidFill>
              </a:rPr>
              <a:t>the ICD-10 codes are implemented</a:t>
            </a:r>
            <a:r>
              <a:rPr lang="en-US" sz="2800" dirty="0" smtClean="0">
                <a:solidFill>
                  <a:srgbClr val="002060"/>
                </a:solidFill>
              </a:rPr>
              <a:t>.</a:t>
            </a:r>
          </a:p>
          <a:p>
            <a:pPr marL="0" indent="0">
              <a:buNone/>
            </a:pPr>
            <a:r>
              <a:rPr lang="en-US" sz="2800" dirty="0" smtClean="0">
                <a:solidFill>
                  <a:srgbClr val="002060"/>
                </a:solidFill>
              </a:rPr>
              <a:t>	A. True</a:t>
            </a:r>
          </a:p>
          <a:p>
            <a:pPr marL="0" indent="0">
              <a:buNone/>
            </a:pPr>
            <a:r>
              <a:rPr lang="en-US" sz="2800" dirty="0">
                <a:solidFill>
                  <a:srgbClr val="002060"/>
                </a:solidFill>
              </a:rPr>
              <a:t> </a:t>
            </a:r>
            <a:r>
              <a:rPr lang="en-US" sz="2800" dirty="0" smtClean="0">
                <a:solidFill>
                  <a:srgbClr val="002060"/>
                </a:solidFill>
              </a:rPr>
              <a:t>	B. False</a:t>
            </a:r>
            <a:endParaRPr lang="en-US" sz="2800" dirty="0">
              <a:solidFill>
                <a:srgbClr val="002060"/>
              </a:solidFill>
            </a:endParaRPr>
          </a:p>
        </p:txBody>
      </p:sp>
      <p:sp>
        <p:nvSpPr>
          <p:cNvPr id="11" name="Title 1" descr="Poll Results&#10;"/>
          <p:cNvSpPr txBox="1">
            <a:spLocks/>
          </p:cNvSpPr>
          <p:nvPr/>
        </p:nvSpPr>
        <p:spPr>
          <a:xfrm>
            <a:off x="1447800" y="205978"/>
            <a:ext cx="6781800" cy="85725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Poll Results</a:t>
            </a:r>
          </a:p>
        </p:txBody>
      </p:sp>
      <p:pic>
        <p:nvPicPr>
          <p:cNvPr id="7" name="Picture 3" descr="Blue Poll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9642" y="278168"/>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3074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descr="' &quot;"/>
          <p:cNvSpPr>
            <a:spLocks noGrp="1"/>
          </p:cNvSpPr>
          <p:nvPr>
            <p:ph type="sldNum" sz="quarter" idx="12"/>
          </p:nvPr>
        </p:nvSpPr>
        <p:spPr/>
        <p:txBody>
          <a:bodyPr/>
          <a:lstStyle/>
          <a:p>
            <a:fld id="{2759005C-C919-45A3-8483-79CCD45EB2F2}" type="slidenum">
              <a:rPr lang="en-US" smtClean="0"/>
              <a:t>101</a:t>
            </a:fld>
            <a:endParaRPr lang="en-US" dirty="0"/>
          </a:p>
        </p:txBody>
      </p:sp>
      <p:sp>
        <p:nvSpPr>
          <p:cNvPr id="11" name="Title 1" descr="Poll Results&#10;&#10;"/>
          <p:cNvSpPr txBox="1">
            <a:spLocks/>
          </p:cNvSpPr>
          <p:nvPr/>
        </p:nvSpPr>
        <p:spPr>
          <a:xfrm>
            <a:off x="1447800" y="205978"/>
            <a:ext cx="6781800" cy="85725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Poll Results</a:t>
            </a:r>
          </a:p>
        </p:txBody>
      </p:sp>
      <p:pic>
        <p:nvPicPr>
          <p:cNvPr id="7" name="Picture 3" descr="Gray Poll Icon"/>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149642" y="278168"/>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descr="All sites can begin to work on the ICD-10 encounter form content BEFORE the ICD-10 codes are implemented.&#10; A. True&#10;  B. False&#10;"/>
          <p:cNvSpPr txBox="1">
            <a:spLocks/>
          </p:cNvSpPr>
          <p:nvPr/>
        </p:nvSpPr>
        <p:spPr>
          <a:xfrm>
            <a:off x="125190" y="984252"/>
            <a:ext cx="4446810" cy="36448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rgbClr val="002060"/>
                </a:solidFill>
              </a:rPr>
              <a:t>All sites can begin to work on the ICD-10 encounter form content </a:t>
            </a:r>
            <a:r>
              <a:rPr lang="en-US" sz="2800" b="1" dirty="0">
                <a:solidFill>
                  <a:srgbClr val="002060"/>
                </a:solidFill>
              </a:rPr>
              <a:t>BEFORE</a:t>
            </a:r>
            <a:r>
              <a:rPr lang="en-US" sz="2800" dirty="0" smtClean="0">
                <a:solidFill>
                  <a:srgbClr val="002060"/>
                </a:solidFill>
              </a:rPr>
              <a:t> </a:t>
            </a:r>
            <a:r>
              <a:rPr lang="en-US" sz="2800" dirty="0">
                <a:solidFill>
                  <a:srgbClr val="002060"/>
                </a:solidFill>
              </a:rPr>
              <a:t>the ICD-10 codes are implemented</a:t>
            </a:r>
            <a:r>
              <a:rPr lang="en-US" sz="2800" dirty="0" smtClean="0">
                <a:solidFill>
                  <a:srgbClr val="002060"/>
                </a:solidFill>
              </a:rPr>
              <a:t>.</a:t>
            </a:r>
          </a:p>
          <a:p>
            <a:pPr marL="0" indent="0">
              <a:buNone/>
            </a:pPr>
            <a:r>
              <a:rPr lang="en-US" sz="2800" dirty="0" smtClean="0">
                <a:solidFill>
                  <a:srgbClr val="002060"/>
                </a:solidFill>
              </a:rPr>
              <a:t>	A. True</a:t>
            </a:r>
          </a:p>
          <a:p>
            <a:pPr marL="0" indent="0">
              <a:buNone/>
            </a:pPr>
            <a:r>
              <a:rPr lang="en-US" sz="2800" dirty="0">
                <a:solidFill>
                  <a:srgbClr val="002060"/>
                </a:solidFill>
              </a:rPr>
              <a:t> </a:t>
            </a:r>
            <a:r>
              <a:rPr lang="en-US" sz="2800" dirty="0" smtClean="0">
                <a:solidFill>
                  <a:srgbClr val="002060"/>
                </a:solidFill>
              </a:rPr>
              <a:t>	B. False</a:t>
            </a:r>
            <a:endParaRPr lang="en-US" sz="2800" dirty="0">
              <a:solidFill>
                <a:srgbClr val="002060"/>
              </a:solidFill>
            </a:endParaRPr>
          </a:p>
        </p:txBody>
      </p:sp>
    </p:spTree>
    <p:extLst>
      <p:ext uri="{BB962C8B-B14F-4D97-AF65-F5344CB8AC3E}">
        <p14:creationId xmlns:p14="http://schemas.microsoft.com/office/powerpoint/2010/main" val="298244906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CD-10 block "/>
          <p:cNvPicPr>
            <a:picLocks noChangeAspect="1" noChangeArrowheads="1"/>
          </p:cNvPicPr>
          <p:nvPr/>
        </p:nvPicPr>
        <p:blipFill rotWithShape="1">
          <a:blip r:embed="rId3">
            <a:extLst>
              <a:ext uri="{28A0092B-C50C-407E-A947-70E740481C1C}">
                <a14:useLocalDpi xmlns:a14="http://schemas.microsoft.com/office/drawing/2010/main" val="0"/>
              </a:ext>
            </a:extLst>
          </a:blip>
          <a:srcRect r="18164"/>
          <a:stretch/>
        </p:blipFill>
        <p:spPr bwMode="auto">
          <a:xfrm>
            <a:off x="5029200" y="2343150"/>
            <a:ext cx="3948037" cy="2159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encounter from diagnosis block"/>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3814" y="2343150"/>
            <a:ext cx="4785386" cy="2129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descr="functions the same as the ICD-9 Block"/>
          <p:cNvSpPr>
            <a:spLocks noGrp="1"/>
          </p:cNvSpPr>
          <p:nvPr>
            <p:ph type="title"/>
          </p:nvPr>
        </p:nvSpPr>
        <p:spPr>
          <a:xfrm>
            <a:off x="381000" y="977414"/>
            <a:ext cx="8763000" cy="975122"/>
          </a:xfrm>
        </p:spPr>
        <p:txBody>
          <a:bodyPr>
            <a:normAutofit/>
          </a:bodyPr>
          <a:lstStyle/>
          <a:p>
            <a:r>
              <a:rPr lang="en-US" sz="4200" b="1" dirty="0">
                <a:solidFill>
                  <a:srgbClr val="002060"/>
                </a:solidFill>
              </a:rPr>
              <a:t>f</a:t>
            </a:r>
            <a:r>
              <a:rPr lang="en-US" sz="4200" b="1" dirty="0" smtClean="0">
                <a:solidFill>
                  <a:srgbClr val="002060"/>
                </a:solidFill>
              </a:rPr>
              <a:t>unctions the same as the ICD-9 Block</a:t>
            </a:r>
            <a:endParaRPr lang="en-US" sz="4200" b="1" dirty="0">
              <a:solidFill>
                <a:srgbClr val="002060"/>
              </a:solidFill>
            </a:endParaRPr>
          </a:p>
        </p:txBody>
      </p:sp>
      <p:sp>
        <p:nvSpPr>
          <p:cNvPr id="5" name="Rectangle 4" descr="ICD-10 Block&#10;"/>
          <p:cNvSpPr/>
          <p:nvPr/>
        </p:nvSpPr>
        <p:spPr>
          <a:xfrm>
            <a:off x="152400" y="113675"/>
            <a:ext cx="6049605" cy="1446550"/>
          </a:xfrm>
          <a:prstGeom prst="rect">
            <a:avLst/>
          </a:prstGeom>
        </p:spPr>
        <p:txBody>
          <a:bodyPr wrap="none">
            <a:spAutoFit/>
          </a:bodyPr>
          <a:lstStyle/>
          <a:p>
            <a:r>
              <a:rPr lang="en-US" sz="8800" b="1" dirty="0" smtClean="0">
                <a:solidFill>
                  <a:srgbClr val="F79646">
                    <a:lumMod val="50000"/>
                  </a:srgbClr>
                </a:solidFill>
                <a:latin typeface="Colonna MT" panose="04020805060202030203" pitchFamily="82" charset="0"/>
              </a:rPr>
              <a:t>ICD-10 Block</a:t>
            </a:r>
            <a:endParaRPr lang="en-US" dirty="0"/>
          </a:p>
        </p:txBody>
      </p:sp>
    </p:spTree>
    <p:extLst>
      <p:ext uri="{BB962C8B-B14F-4D97-AF65-F5344CB8AC3E}">
        <p14:creationId xmlns:p14="http://schemas.microsoft.com/office/powerpoint/2010/main" val="82166139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counter form 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3" y="3714750"/>
            <a:ext cx="8513763" cy="92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descr="AT Add Toolkit Block"/>
          <p:cNvSpPr/>
          <p:nvPr/>
        </p:nvSpPr>
        <p:spPr>
          <a:xfrm>
            <a:off x="314323" y="3681211"/>
            <a:ext cx="2387008" cy="265654"/>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descr="&quot; &quot;"/>
          <p:cNvSpPr/>
          <p:nvPr/>
        </p:nvSpPr>
        <p:spPr>
          <a:xfrm rot="10800000">
            <a:off x="1184336" y="2781300"/>
            <a:ext cx="7559614" cy="1032738"/>
          </a:xfrm>
          <a:prstGeom prst="triangle">
            <a:avLst>
              <a:gd name="adj" fmla="val 95463"/>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T Add Toolkit Block"/>
          <p:cNvPicPr>
            <a:picLocks noChangeAspect="1" noChangeArrowheads="1"/>
          </p:cNvPicPr>
          <p:nvPr/>
        </p:nvPicPr>
        <p:blipFill rotWithShape="1">
          <a:blip r:embed="rId3">
            <a:extLst>
              <a:ext uri="{28A0092B-C50C-407E-A947-70E740481C1C}">
                <a14:useLocalDpi xmlns:a14="http://schemas.microsoft.com/office/drawing/2010/main" val="0"/>
              </a:ext>
            </a:extLst>
          </a:blip>
          <a:srcRect l="762" t="4600" r="70921" b="79626"/>
          <a:stretch/>
        </p:blipFill>
        <p:spPr bwMode="auto">
          <a:xfrm>
            <a:off x="1219200" y="2324100"/>
            <a:ext cx="7524750" cy="457200"/>
          </a:xfrm>
          <a:prstGeom prst="rect">
            <a:avLst/>
          </a:prstGeom>
          <a:noFill/>
          <a:ln w="76200">
            <a:solidFill>
              <a:schemeClr val="accent6">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1" descr="ICD-10 block to current &#10;encounter forms to use ICD-10 codes&#10;"/>
          <p:cNvSpPr txBox="1">
            <a:spLocks/>
          </p:cNvSpPr>
          <p:nvPr/>
        </p:nvSpPr>
        <p:spPr>
          <a:xfrm>
            <a:off x="-19050" y="571500"/>
            <a:ext cx="8763000" cy="1365736"/>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200" b="1" dirty="0" smtClean="0">
                <a:solidFill>
                  <a:srgbClr val="002060"/>
                </a:solidFill>
              </a:rPr>
              <a:t>ICD-10 block to current </a:t>
            </a:r>
          </a:p>
          <a:p>
            <a:pPr algn="r"/>
            <a:r>
              <a:rPr lang="en-US" sz="4200" b="1" dirty="0" smtClean="0">
                <a:solidFill>
                  <a:srgbClr val="002060"/>
                </a:solidFill>
              </a:rPr>
              <a:t>encounter forms to use ICD-10 codes</a:t>
            </a:r>
            <a:endParaRPr lang="en-US" sz="4200" b="1" dirty="0">
              <a:solidFill>
                <a:srgbClr val="002060"/>
              </a:solidFill>
            </a:endParaRPr>
          </a:p>
        </p:txBody>
      </p:sp>
      <p:sp>
        <p:nvSpPr>
          <p:cNvPr id="4" name="Rectangle 3" descr="ADD"/>
          <p:cNvSpPr/>
          <p:nvPr/>
        </p:nvSpPr>
        <p:spPr>
          <a:xfrm>
            <a:off x="762000" y="76200"/>
            <a:ext cx="2456122" cy="1446550"/>
          </a:xfrm>
          <a:prstGeom prst="rect">
            <a:avLst/>
          </a:prstGeom>
        </p:spPr>
        <p:txBody>
          <a:bodyPr wrap="none">
            <a:spAutoFit/>
          </a:bodyPr>
          <a:lstStyle/>
          <a:p>
            <a:r>
              <a:rPr lang="en-US" sz="8800" b="1" dirty="0" smtClean="0">
                <a:solidFill>
                  <a:srgbClr val="F79646">
                    <a:lumMod val="50000"/>
                  </a:srgbClr>
                </a:solidFill>
                <a:latin typeface="Colonna MT" panose="04020805060202030203" pitchFamily="82" charset="0"/>
              </a:rPr>
              <a:t>ADD</a:t>
            </a:r>
            <a:endParaRPr lang="en-US" dirty="0"/>
          </a:p>
        </p:txBody>
      </p:sp>
    </p:spTree>
    <p:extLst>
      <p:ext uri="{BB962C8B-B14F-4D97-AF65-F5344CB8AC3E}">
        <p14:creationId xmlns:p14="http://schemas.microsoft.com/office/powerpoint/2010/main" val="353984755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You must have both an ICD-9 and ICD-10 block on your encounter form&#10;"/>
          <p:cNvSpPr/>
          <p:nvPr/>
        </p:nvSpPr>
        <p:spPr>
          <a:xfrm>
            <a:off x="162923" y="3105150"/>
            <a:ext cx="8839200" cy="1200329"/>
          </a:xfrm>
          <a:prstGeom prst="rect">
            <a:avLst/>
          </a:prstGeom>
        </p:spPr>
        <p:txBody>
          <a:bodyPr wrap="square">
            <a:spAutoFit/>
          </a:bodyPr>
          <a:lstStyle/>
          <a:p>
            <a:pPr algn="ctr"/>
            <a:r>
              <a:rPr lang="en-US" sz="3600" b="1" dirty="0">
                <a:solidFill>
                  <a:srgbClr val="002060"/>
                </a:solidFill>
              </a:rPr>
              <a:t>You must have both an ICD-9 and ICD-10 block on your encounter form</a:t>
            </a:r>
          </a:p>
        </p:txBody>
      </p:sp>
      <p:pic>
        <p:nvPicPr>
          <p:cNvPr id="3074" name="Picture 2" descr="encounter form LIST OF TOOL KIT 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3" y="361950"/>
            <a:ext cx="9052560" cy="215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73144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ows of spheres with a blue sphere in the middle"/>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278" b="24722"/>
          <a:stretch/>
        </p:blipFill>
        <p:spPr>
          <a:xfrm>
            <a:off x="0" y="0"/>
            <a:ext cx="9144000" cy="5143500"/>
          </a:xfrm>
          <a:prstGeom prst="rect">
            <a:avLst/>
          </a:prstGeom>
        </p:spPr>
      </p:pic>
      <p:sp>
        <p:nvSpPr>
          <p:cNvPr id="19" name="Rectangle 18" descr="ICD-10&#10;"/>
          <p:cNvSpPr/>
          <p:nvPr/>
        </p:nvSpPr>
        <p:spPr>
          <a:xfrm>
            <a:off x="2980282" y="3637280"/>
            <a:ext cx="3183436" cy="1446550"/>
          </a:xfrm>
          <a:prstGeom prst="rect">
            <a:avLst/>
          </a:prstGeom>
        </p:spPr>
        <p:txBody>
          <a:bodyPr wrap="none">
            <a:spAutoFit/>
          </a:bodyPr>
          <a:lstStyle/>
          <a:p>
            <a:r>
              <a:rPr lang="en-US" sz="8800" b="1" dirty="0" smtClean="0">
                <a:solidFill>
                  <a:srgbClr val="002060"/>
                </a:solidFill>
                <a:latin typeface="Colonna MT" panose="04020805060202030203" pitchFamily="82" charset="0"/>
              </a:rPr>
              <a:t>ICD-10</a:t>
            </a:r>
            <a:endParaRPr lang="en-US" dirty="0">
              <a:solidFill>
                <a:srgbClr val="002060"/>
              </a:solidFill>
            </a:endParaRPr>
          </a:p>
        </p:txBody>
      </p:sp>
      <p:sp>
        <p:nvSpPr>
          <p:cNvPr id="18" name="Rectangle 17" descr="&quot; &quot;"/>
          <p:cNvSpPr/>
          <p:nvPr/>
        </p:nvSpPr>
        <p:spPr>
          <a:xfrm>
            <a:off x="0" y="514350"/>
            <a:ext cx="9144000" cy="6096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descr="Length of code descriptions&#10;Search for codes&#10;Adding a range of codes&#10;"/>
          <p:cNvSpPr txBox="1">
            <a:spLocks/>
          </p:cNvSpPr>
          <p:nvPr/>
        </p:nvSpPr>
        <p:spPr>
          <a:xfrm>
            <a:off x="1066800" y="285750"/>
            <a:ext cx="7010400" cy="2362200"/>
          </a:xfrm>
          <a:prstGeom prst="rect">
            <a:avLst/>
          </a:prstGeom>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B0F0"/>
                </a:solidFill>
              </a:rPr>
              <a:t>Length of code descriptions</a:t>
            </a:r>
          </a:p>
          <a:p>
            <a:r>
              <a:rPr lang="en-US" b="1" dirty="0" smtClean="0">
                <a:solidFill>
                  <a:srgbClr val="002060"/>
                </a:solidFill>
              </a:rPr>
              <a:t>Search for codes</a:t>
            </a:r>
          </a:p>
          <a:p>
            <a:r>
              <a:rPr lang="en-US" b="1" dirty="0" smtClean="0">
                <a:solidFill>
                  <a:srgbClr val="002060"/>
                </a:solidFill>
              </a:rPr>
              <a:t>Adding a range of codes</a:t>
            </a:r>
            <a:endParaRPr lang="en-US" b="1" dirty="0">
              <a:solidFill>
                <a:srgbClr val="002060"/>
              </a:solidFill>
            </a:endParaRPr>
          </a:p>
        </p:txBody>
      </p:sp>
    </p:spTree>
    <p:extLst>
      <p:ext uri="{BB962C8B-B14F-4D97-AF65-F5344CB8AC3E}">
        <p14:creationId xmlns:p14="http://schemas.microsoft.com/office/powerpoint/2010/main" val="35260988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quot; &quot;"/>
          <p:cNvSpPr/>
          <p:nvPr/>
        </p:nvSpPr>
        <p:spPr>
          <a:xfrm>
            <a:off x="4591050" y="-1"/>
            <a:ext cx="4572000" cy="5143501"/>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7" descr="&quot; &quot;"/>
          <p:cNvSpPr/>
          <p:nvPr/>
        </p:nvSpPr>
        <p:spPr>
          <a:xfrm>
            <a:off x="-19050" y="-1"/>
            <a:ext cx="4572000" cy="5143501"/>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4" name="Rectangle 3" descr="60 characters &#10;"/>
          <p:cNvSpPr/>
          <p:nvPr/>
        </p:nvSpPr>
        <p:spPr>
          <a:xfrm>
            <a:off x="5029843" y="2465517"/>
            <a:ext cx="3649974" cy="1938992"/>
          </a:xfrm>
          <a:prstGeom prst="rect">
            <a:avLst/>
          </a:prstGeom>
        </p:spPr>
        <p:txBody>
          <a:bodyPr wrap="none">
            <a:spAutoFit/>
          </a:bodyPr>
          <a:lstStyle/>
          <a:p>
            <a:pPr algn="ctr"/>
            <a:r>
              <a:rPr lang="en-US" sz="6000" b="1" dirty="0">
                <a:solidFill>
                  <a:srgbClr val="002060"/>
                </a:solidFill>
              </a:rPr>
              <a:t>60 </a:t>
            </a:r>
            <a:endParaRPr lang="en-US" sz="6000" b="1" dirty="0" smtClean="0">
              <a:solidFill>
                <a:srgbClr val="002060"/>
              </a:solidFill>
            </a:endParaRPr>
          </a:p>
          <a:p>
            <a:pPr algn="ctr"/>
            <a:r>
              <a:rPr lang="en-US" sz="6000" b="1" dirty="0" smtClean="0">
                <a:solidFill>
                  <a:srgbClr val="002060"/>
                </a:solidFill>
              </a:rPr>
              <a:t>characters </a:t>
            </a:r>
            <a:endParaRPr lang="en-US" sz="6000" b="1" dirty="0">
              <a:solidFill>
                <a:srgbClr val="002060"/>
              </a:solidFill>
            </a:endParaRPr>
          </a:p>
        </p:txBody>
      </p:sp>
      <p:sp>
        <p:nvSpPr>
          <p:cNvPr id="3" name="Rectangle 2" descr="default length of the code subcolumn &#10;"/>
          <p:cNvSpPr/>
          <p:nvPr/>
        </p:nvSpPr>
        <p:spPr>
          <a:xfrm>
            <a:off x="-19050" y="1384014"/>
            <a:ext cx="9163050" cy="646331"/>
          </a:xfrm>
          <a:prstGeom prst="rect">
            <a:avLst/>
          </a:prstGeom>
          <a:solidFill>
            <a:schemeClr val="bg1"/>
          </a:solidFill>
        </p:spPr>
        <p:txBody>
          <a:bodyPr wrap="square">
            <a:spAutoFit/>
          </a:bodyPr>
          <a:lstStyle/>
          <a:p>
            <a:pPr algn="ctr"/>
            <a:r>
              <a:rPr lang="en-US" sz="3600" b="1" dirty="0">
                <a:solidFill>
                  <a:srgbClr val="002060"/>
                </a:solidFill>
              </a:rPr>
              <a:t>default length of the code </a:t>
            </a:r>
            <a:r>
              <a:rPr lang="en-US" sz="3600" b="1" dirty="0" err="1">
                <a:solidFill>
                  <a:srgbClr val="002060"/>
                </a:solidFill>
              </a:rPr>
              <a:t>subcolumn</a:t>
            </a:r>
            <a:r>
              <a:rPr lang="en-US" sz="3600" b="1" dirty="0">
                <a:solidFill>
                  <a:srgbClr val="002060"/>
                </a:solidFill>
              </a:rPr>
              <a:t> </a:t>
            </a:r>
          </a:p>
        </p:txBody>
      </p:sp>
      <p:sp>
        <p:nvSpPr>
          <p:cNvPr id="11" name="Rectangle 10" descr="ICD-10"/>
          <p:cNvSpPr/>
          <p:nvPr/>
        </p:nvSpPr>
        <p:spPr>
          <a:xfrm>
            <a:off x="5706118" y="120312"/>
            <a:ext cx="2297424" cy="1015663"/>
          </a:xfrm>
          <a:prstGeom prst="rect">
            <a:avLst/>
          </a:prstGeom>
        </p:spPr>
        <p:txBody>
          <a:bodyPr wrap="none">
            <a:spAutoFit/>
          </a:bodyPr>
          <a:lstStyle/>
          <a:p>
            <a:pPr algn="ctr"/>
            <a:r>
              <a:rPr lang="en-US" sz="6000" b="1" dirty="0" smtClean="0">
                <a:solidFill>
                  <a:srgbClr val="002060"/>
                </a:solidFill>
              </a:rPr>
              <a:t>ICD-10</a:t>
            </a:r>
            <a:endParaRPr lang="en-US" sz="6000" b="1" dirty="0">
              <a:solidFill>
                <a:srgbClr val="002060"/>
              </a:solidFill>
            </a:endParaRPr>
          </a:p>
        </p:txBody>
      </p:sp>
      <p:sp>
        <p:nvSpPr>
          <p:cNvPr id="5" name="Rectangle 4" descr="30 characters &#10;"/>
          <p:cNvSpPr/>
          <p:nvPr/>
        </p:nvSpPr>
        <p:spPr>
          <a:xfrm>
            <a:off x="441963" y="2465517"/>
            <a:ext cx="3649974" cy="1938992"/>
          </a:xfrm>
          <a:prstGeom prst="rect">
            <a:avLst/>
          </a:prstGeom>
        </p:spPr>
        <p:txBody>
          <a:bodyPr wrap="none">
            <a:spAutoFit/>
          </a:bodyPr>
          <a:lstStyle/>
          <a:p>
            <a:pPr algn="ctr"/>
            <a:r>
              <a:rPr lang="en-US" sz="6000" b="1" dirty="0">
                <a:solidFill>
                  <a:srgbClr val="002060"/>
                </a:solidFill>
              </a:rPr>
              <a:t>30 </a:t>
            </a:r>
          </a:p>
          <a:p>
            <a:pPr algn="ctr"/>
            <a:r>
              <a:rPr lang="en-US" sz="6000" b="1" dirty="0">
                <a:solidFill>
                  <a:srgbClr val="002060"/>
                </a:solidFill>
              </a:rPr>
              <a:t>characters </a:t>
            </a:r>
          </a:p>
        </p:txBody>
      </p:sp>
      <p:sp>
        <p:nvSpPr>
          <p:cNvPr id="10" name="Rectangle 9" descr="ICD-9&#10;"/>
          <p:cNvSpPr/>
          <p:nvPr/>
        </p:nvSpPr>
        <p:spPr>
          <a:xfrm>
            <a:off x="1313002" y="107781"/>
            <a:ext cx="1907895" cy="1015663"/>
          </a:xfrm>
          <a:prstGeom prst="rect">
            <a:avLst/>
          </a:prstGeom>
        </p:spPr>
        <p:txBody>
          <a:bodyPr wrap="none">
            <a:spAutoFit/>
          </a:bodyPr>
          <a:lstStyle/>
          <a:p>
            <a:pPr algn="ctr"/>
            <a:r>
              <a:rPr lang="en-US" sz="6000" b="1" dirty="0" smtClean="0">
                <a:solidFill>
                  <a:srgbClr val="002060"/>
                </a:solidFill>
              </a:rPr>
              <a:t>ICD-9</a:t>
            </a:r>
            <a:endParaRPr lang="en-US" sz="6000" b="1" dirty="0">
              <a:solidFill>
                <a:srgbClr val="002060"/>
              </a:solidFill>
            </a:endParaRPr>
          </a:p>
        </p:txBody>
      </p:sp>
    </p:spTree>
    <p:extLst>
      <p:ext uri="{BB962C8B-B14F-4D97-AF65-F5344CB8AC3E}">
        <p14:creationId xmlns:p14="http://schemas.microsoft.com/office/powerpoint/2010/main" val="8238171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 &quot;"/>
          <p:cNvSpPr/>
          <p:nvPr/>
        </p:nvSpPr>
        <p:spPr>
          <a:xfrm>
            <a:off x="0" y="-1"/>
            <a:ext cx="9163050" cy="5143501"/>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encounter form sc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614363"/>
            <a:ext cx="8494713"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descr="&quot; &quot;"/>
          <p:cNvSpPr/>
          <p:nvPr/>
        </p:nvSpPr>
        <p:spPr>
          <a:xfrm>
            <a:off x="400050" y="614363"/>
            <a:ext cx="8366760" cy="360788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SELECT ICD-10 DIAGNOSIS CODE NUMBER: Z85.038&#10;"/>
          <p:cNvSpPr/>
          <p:nvPr/>
        </p:nvSpPr>
        <p:spPr>
          <a:xfrm>
            <a:off x="323850" y="4222245"/>
            <a:ext cx="5002616" cy="265654"/>
          </a:xfrm>
          <a:prstGeom prst="rect">
            <a:avLst/>
          </a:prstGeom>
          <a:noFill/>
          <a:ln w="57150">
            <a:solidFill>
              <a:srgbClr val="00D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descr="&quot; &quot;"/>
          <p:cNvSpPr/>
          <p:nvPr/>
        </p:nvSpPr>
        <p:spPr>
          <a:xfrm rot="10800000">
            <a:off x="2939458" y="2958596"/>
            <a:ext cx="3157736" cy="1396476"/>
          </a:xfrm>
          <a:prstGeom prst="triangle">
            <a:avLst>
              <a:gd name="adj" fmla="val 61443"/>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Z85.038&#10;"/>
          <p:cNvSpPr txBox="1"/>
          <p:nvPr/>
        </p:nvSpPr>
        <p:spPr>
          <a:xfrm>
            <a:off x="2939458" y="2037826"/>
            <a:ext cx="3080342" cy="954107"/>
          </a:xfrm>
          <a:prstGeom prst="rect">
            <a:avLst/>
          </a:prstGeom>
          <a:solidFill>
            <a:schemeClr val="bg1"/>
          </a:solidFill>
          <a:ln w="76200">
            <a:solidFill>
              <a:srgbClr val="00DBD6"/>
            </a:solidFill>
          </a:ln>
        </p:spPr>
        <p:txBody>
          <a:bodyPr wrap="square" rtlCol="0">
            <a:spAutoFit/>
          </a:bodyPr>
          <a:lstStyle/>
          <a:p>
            <a:r>
              <a:rPr lang="en-US" sz="5600" b="1" spc="-150" dirty="0" smtClean="0">
                <a:solidFill>
                  <a:srgbClr val="002060"/>
                </a:solidFill>
                <a:latin typeface="Consolas" panose="020B0609020204030204" pitchFamily="49" charset="0"/>
                <a:ea typeface="DotumChe" panose="020B0609000101010101" pitchFamily="49" charset="-127"/>
                <a:cs typeface="Consolas" panose="020B0609020204030204" pitchFamily="49" charset="0"/>
              </a:rPr>
              <a:t>Z85.038</a:t>
            </a:r>
            <a:endParaRPr lang="en-US" sz="5600" b="1" spc="-150" dirty="0">
              <a:solidFill>
                <a:srgbClr val="002060"/>
              </a:solidFill>
              <a:latin typeface="Consolas" panose="020B0609020204030204" pitchFamily="49" charset="0"/>
              <a:ea typeface="DotumChe" panose="020B0609000101010101" pitchFamily="49" charset="-127"/>
              <a:cs typeface="Consolas" panose="020B0609020204030204" pitchFamily="49" charset="0"/>
            </a:endParaRPr>
          </a:p>
        </p:txBody>
      </p:sp>
    </p:spTree>
    <p:extLst>
      <p:ext uri="{BB962C8B-B14F-4D97-AF65-F5344CB8AC3E}">
        <p14:creationId xmlns:p14="http://schemas.microsoft.com/office/powerpoint/2010/main" val="66549365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descr="Longer description of code can display with new 60-character default length&#10;"/>
          <p:cNvSpPr txBox="1">
            <a:spLocks/>
          </p:cNvSpPr>
          <p:nvPr/>
        </p:nvSpPr>
        <p:spPr>
          <a:xfrm>
            <a:off x="0" y="3048000"/>
            <a:ext cx="9144000" cy="1257300"/>
          </a:xfrm>
          <a:prstGeom prst="rect">
            <a:avLst/>
          </a:prstGeom>
          <a:solidFill>
            <a:schemeClr val="bg1">
              <a:alpha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i="1" dirty="0" smtClean="0">
                <a:solidFill>
                  <a:srgbClr val="002060"/>
                </a:solidFill>
              </a:rPr>
              <a:t>Longer description of code can display with new 60-character default length</a:t>
            </a:r>
            <a:endParaRPr lang="en-US" sz="3600" b="1" i="1" dirty="0">
              <a:solidFill>
                <a:srgbClr val="002060"/>
              </a:solidFill>
            </a:endParaRPr>
          </a:p>
        </p:txBody>
      </p:sp>
      <p:sp>
        <p:nvSpPr>
          <p:cNvPr id="3" name="Title 1" descr="Personal history of &#10;malignant neoplasm of large intestine&#10;"/>
          <p:cNvSpPr txBox="1">
            <a:spLocks/>
          </p:cNvSpPr>
          <p:nvPr/>
        </p:nvSpPr>
        <p:spPr>
          <a:xfrm>
            <a:off x="190500" y="647700"/>
            <a:ext cx="8763000" cy="208817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200" b="1" dirty="0" smtClean="0">
                <a:solidFill>
                  <a:srgbClr val="002060"/>
                </a:solidFill>
              </a:rPr>
              <a:t>Personal history of </a:t>
            </a:r>
          </a:p>
          <a:p>
            <a:pPr algn="r"/>
            <a:r>
              <a:rPr lang="en-US" sz="4200" b="1" dirty="0" smtClean="0">
                <a:solidFill>
                  <a:srgbClr val="002060"/>
                </a:solidFill>
              </a:rPr>
              <a:t>malignant neoplasm of large intestine</a:t>
            </a:r>
            <a:endParaRPr lang="en-US" sz="4200" b="1" dirty="0">
              <a:solidFill>
                <a:srgbClr val="002060"/>
              </a:solidFill>
            </a:endParaRPr>
          </a:p>
        </p:txBody>
      </p:sp>
      <p:sp>
        <p:nvSpPr>
          <p:cNvPr id="4" name="Rectangle 3"/>
          <p:cNvSpPr/>
          <p:nvPr/>
        </p:nvSpPr>
        <p:spPr>
          <a:xfrm>
            <a:off x="304800" y="285750"/>
            <a:ext cx="4421403" cy="1200329"/>
          </a:xfrm>
          <a:prstGeom prst="rect">
            <a:avLst/>
          </a:prstGeom>
        </p:spPr>
        <p:txBody>
          <a:bodyPr wrap="none">
            <a:spAutoFit/>
          </a:bodyPr>
          <a:lstStyle/>
          <a:p>
            <a:r>
              <a:rPr lang="en-US" sz="7200" b="1" dirty="0" smtClean="0">
                <a:solidFill>
                  <a:srgbClr val="F79646">
                    <a:lumMod val="50000"/>
                  </a:srgbClr>
                </a:solidFill>
                <a:latin typeface="Copperplate Gothic Bold" panose="020E0705020206020404" pitchFamily="34" charset="0"/>
              </a:rPr>
              <a:t>Z85.038</a:t>
            </a:r>
            <a:endParaRPr lang="en-US" sz="7200" dirty="0">
              <a:latin typeface="Copperplate Gothic Bold" panose="020E0705020206020404" pitchFamily="34" charset="0"/>
            </a:endParaRPr>
          </a:p>
        </p:txBody>
      </p:sp>
    </p:spTree>
    <p:extLst>
      <p:ext uri="{BB962C8B-B14F-4D97-AF65-F5344CB8AC3E}">
        <p14:creationId xmlns:p14="http://schemas.microsoft.com/office/powerpoint/2010/main" val="87653958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ows of spheres with a blue sphere in the middle"/>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278" b="24722"/>
          <a:stretch/>
        </p:blipFill>
        <p:spPr>
          <a:xfrm>
            <a:off x="0" y="0"/>
            <a:ext cx="9144000" cy="5143500"/>
          </a:xfrm>
          <a:prstGeom prst="rect">
            <a:avLst/>
          </a:prstGeom>
        </p:spPr>
      </p:pic>
      <p:sp>
        <p:nvSpPr>
          <p:cNvPr id="8" name="Rectangle 7" descr="ICD-10&#10;"/>
          <p:cNvSpPr/>
          <p:nvPr/>
        </p:nvSpPr>
        <p:spPr>
          <a:xfrm>
            <a:off x="2980282" y="3637280"/>
            <a:ext cx="3183436" cy="1446550"/>
          </a:xfrm>
          <a:prstGeom prst="rect">
            <a:avLst/>
          </a:prstGeom>
        </p:spPr>
        <p:txBody>
          <a:bodyPr wrap="none">
            <a:spAutoFit/>
          </a:bodyPr>
          <a:lstStyle/>
          <a:p>
            <a:r>
              <a:rPr lang="en-US" sz="8800" b="1" dirty="0" smtClean="0">
                <a:solidFill>
                  <a:srgbClr val="002060"/>
                </a:solidFill>
                <a:latin typeface="Colonna MT" panose="04020805060202030203" pitchFamily="82" charset="0"/>
              </a:rPr>
              <a:t>ICD-10</a:t>
            </a:r>
            <a:endParaRPr lang="en-US" dirty="0">
              <a:solidFill>
                <a:srgbClr val="002060"/>
              </a:solidFill>
            </a:endParaRPr>
          </a:p>
        </p:txBody>
      </p:sp>
      <p:graphicFrame>
        <p:nvGraphicFramePr>
          <p:cNvPr id="4" name="Content Placeholder 3" descr="&quot; &quot;"/>
          <p:cNvGraphicFramePr>
            <a:graphicFrameLocks noGrp="1"/>
          </p:cNvGraphicFramePr>
          <p:nvPr>
            <p:ph idx="1"/>
            <p:extLst>
              <p:ext uri="{D42A27DB-BD31-4B8C-83A1-F6EECF244321}">
                <p14:modId xmlns:p14="http://schemas.microsoft.com/office/powerpoint/2010/main" val="727731484"/>
              </p:ext>
            </p:extLst>
          </p:nvPr>
        </p:nvGraphicFramePr>
        <p:xfrm>
          <a:off x="-1371600" y="-2228850"/>
          <a:ext cx="8229600" cy="10287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descr="&quot; &quot;"/>
          <p:cNvSpPr/>
          <p:nvPr/>
        </p:nvSpPr>
        <p:spPr>
          <a:xfrm>
            <a:off x="0" y="1181100"/>
            <a:ext cx="9144000" cy="6096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descr="Length of code descriptions&#10;Search for codes&#10;Adding a range of codes&#10;"/>
          <p:cNvSpPr txBox="1">
            <a:spLocks/>
          </p:cNvSpPr>
          <p:nvPr/>
        </p:nvSpPr>
        <p:spPr>
          <a:xfrm>
            <a:off x="1066800" y="285750"/>
            <a:ext cx="7010400" cy="2362200"/>
          </a:xfrm>
          <a:prstGeom prst="rect">
            <a:avLst/>
          </a:prstGeom>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Length of code descriptions</a:t>
            </a:r>
          </a:p>
          <a:p>
            <a:r>
              <a:rPr lang="en-US" b="1" dirty="0" smtClean="0">
                <a:solidFill>
                  <a:srgbClr val="00B0F0"/>
                </a:solidFill>
              </a:rPr>
              <a:t>Search for codes</a:t>
            </a:r>
          </a:p>
          <a:p>
            <a:r>
              <a:rPr lang="en-US" b="1" dirty="0" smtClean="0">
                <a:solidFill>
                  <a:srgbClr val="002060"/>
                </a:solidFill>
              </a:rPr>
              <a:t>Adding a range of codes</a:t>
            </a:r>
            <a:endParaRPr lang="en-US" b="1" dirty="0">
              <a:solidFill>
                <a:srgbClr val="002060"/>
              </a:solidFill>
            </a:endParaRPr>
          </a:p>
        </p:txBody>
      </p:sp>
    </p:spTree>
    <p:extLst>
      <p:ext uri="{BB962C8B-B14F-4D97-AF65-F5344CB8AC3E}">
        <p14:creationId xmlns:p14="http://schemas.microsoft.com/office/powerpoint/2010/main" val="4100479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heck-box form with a pen lying on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68650">
            <a:off x="-366673" y="-694998"/>
            <a:ext cx="10029322" cy="8083633"/>
          </a:xfrm>
          <a:prstGeom prst="rect">
            <a:avLst/>
          </a:prstGeom>
        </p:spPr>
      </p:pic>
      <p:sp>
        <p:nvSpPr>
          <p:cNvPr id="3" name="Content Placeholder 2"/>
          <p:cNvSpPr>
            <a:spLocks noGrp="1"/>
          </p:cNvSpPr>
          <p:nvPr>
            <p:ph idx="1"/>
          </p:nvPr>
        </p:nvSpPr>
        <p:spPr>
          <a:xfrm rot="1017146">
            <a:off x="2691959" y="3859874"/>
            <a:ext cx="3723995" cy="1073840"/>
          </a:xfrm>
        </p:spPr>
        <p:txBody>
          <a:bodyPr>
            <a:normAutofit/>
          </a:bodyPr>
          <a:lstStyle/>
          <a:p>
            <a:pPr marL="0" indent="0">
              <a:buNone/>
            </a:pPr>
            <a:r>
              <a:rPr lang="en-US" sz="2800" dirty="0" smtClean="0"/>
              <a:t> Clinical POC for follow-up questions</a:t>
            </a:r>
          </a:p>
        </p:txBody>
      </p:sp>
      <p:sp>
        <p:nvSpPr>
          <p:cNvPr id="7" name="Rectangle 6" descr="Specialty or specific service for utilization&#10;"/>
          <p:cNvSpPr/>
          <p:nvPr/>
        </p:nvSpPr>
        <p:spPr>
          <a:xfrm rot="1017146">
            <a:off x="3015865" y="3554596"/>
            <a:ext cx="6257048" cy="523220"/>
          </a:xfrm>
          <a:prstGeom prst="rect">
            <a:avLst/>
          </a:prstGeom>
        </p:spPr>
        <p:txBody>
          <a:bodyPr wrap="square">
            <a:spAutoFit/>
          </a:bodyPr>
          <a:lstStyle/>
          <a:p>
            <a:pPr lvl="0">
              <a:spcBef>
                <a:spcPct val="20000"/>
              </a:spcBef>
            </a:pPr>
            <a:r>
              <a:rPr lang="en-US" sz="2800" dirty="0">
                <a:solidFill>
                  <a:prstClr val="black"/>
                </a:solidFill>
              </a:rPr>
              <a:t>Specialty or specific service for utilization</a:t>
            </a:r>
          </a:p>
        </p:txBody>
      </p:sp>
      <p:sp>
        <p:nvSpPr>
          <p:cNvPr id="6" name="Rectangle 5" descr="Rationale for request&#10;"/>
          <p:cNvSpPr/>
          <p:nvPr/>
        </p:nvSpPr>
        <p:spPr>
          <a:xfrm rot="1017146">
            <a:off x="3355982" y="2412293"/>
            <a:ext cx="3431724" cy="521090"/>
          </a:xfrm>
          <a:prstGeom prst="rect">
            <a:avLst/>
          </a:prstGeom>
        </p:spPr>
        <p:txBody>
          <a:bodyPr wrap="square">
            <a:spAutoFit/>
          </a:bodyPr>
          <a:lstStyle/>
          <a:p>
            <a:pPr lvl="0">
              <a:spcBef>
                <a:spcPct val="20000"/>
              </a:spcBef>
            </a:pPr>
            <a:r>
              <a:rPr lang="en-US" sz="2800" dirty="0">
                <a:solidFill>
                  <a:prstClr val="black"/>
                </a:solidFill>
              </a:rPr>
              <a:t>Rationale for request</a:t>
            </a:r>
          </a:p>
        </p:txBody>
      </p:sp>
      <p:sp>
        <p:nvSpPr>
          <p:cNvPr id="5" name="Rectangle 4" descr="Sample encounter form&#10;"/>
          <p:cNvSpPr/>
          <p:nvPr/>
        </p:nvSpPr>
        <p:spPr>
          <a:xfrm rot="1017146">
            <a:off x="3582356" y="1719766"/>
            <a:ext cx="3824728" cy="521090"/>
          </a:xfrm>
          <a:prstGeom prst="rect">
            <a:avLst/>
          </a:prstGeom>
        </p:spPr>
        <p:txBody>
          <a:bodyPr wrap="square">
            <a:spAutoFit/>
          </a:bodyPr>
          <a:lstStyle/>
          <a:p>
            <a:r>
              <a:rPr lang="en-US" sz="2800" dirty="0">
                <a:solidFill>
                  <a:prstClr val="black"/>
                </a:solidFill>
              </a:rPr>
              <a:t>Sample encounter form</a:t>
            </a:r>
            <a:endParaRPr lang="en-US" sz="2800" dirty="0"/>
          </a:p>
        </p:txBody>
      </p:sp>
      <p:sp>
        <p:nvSpPr>
          <p:cNvPr id="2" name="Title 1"/>
          <p:cNvSpPr>
            <a:spLocks noGrp="1"/>
          </p:cNvSpPr>
          <p:nvPr>
            <p:ph type="title"/>
          </p:nvPr>
        </p:nvSpPr>
        <p:spPr>
          <a:xfrm rot="960000">
            <a:off x="4051229" y="643799"/>
            <a:ext cx="4826513" cy="853760"/>
          </a:xfrm>
          <a:blipFill>
            <a:blip r:embed="rId4"/>
            <a:stretch>
              <a:fillRect/>
            </a:stretch>
          </a:blipFill>
          <a:ln>
            <a:noFill/>
          </a:ln>
        </p:spPr>
        <p:txBody>
          <a:bodyPr>
            <a:normAutofit/>
          </a:bodyPr>
          <a:lstStyle/>
          <a:p>
            <a:r>
              <a:rPr lang="en-US" sz="3800" b="1" dirty="0" smtClean="0"/>
              <a:t>“New” Form Request</a:t>
            </a:r>
            <a:endParaRPr lang="en-US" sz="3800" b="1" dirty="0"/>
          </a:p>
        </p:txBody>
      </p:sp>
    </p:spTree>
    <p:extLst>
      <p:ext uri="{BB962C8B-B14F-4D97-AF65-F5344CB8AC3E}">
        <p14:creationId xmlns:p14="http://schemas.microsoft.com/office/powerpoint/2010/main" val="334533653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encounter for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428750"/>
            <a:ext cx="8580437" cy="3493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Isosceles Triangle 3" descr="&quot; &quot;"/>
          <p:cNvSpPr/>
          <p:nvPr/>
        </p:nvSpPr>
        <p:spPr>
          <a:xfrm rot="10800000">
            <a:off x="171448" y="850028"/>
            <a:ext cx="8754663" cy="711549"/>
          </a:xfrm>
          <a:prstGeom prst="triangle">
            <a:avLst>
              <a:gd name="adj" fmla="val 71235"/>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descr="Search for ICD-10 codes using the wildcard *&#10;"/>
          <p:cNvSpPr txBox="1">
            <a:spLocks/>
          </p:cNvSpPr>
          <p:nvPr/>
        </p:nvSpPr>
        <p:spPr>
          <a:xfrm>
            <a:off x="361950" y="1809750"/>
            <a:ext cx="8458200" cy="3036094"/>
          </a:xfrm>
          <a:prstGeom prst="rect">
            <a:avLst/>
          </a:prstGeom>
          <a:solidFill>
            <a:schemeClr val="bg1">
              <a:alpha val="60000"/>
            </a:schemeClr>
          </a:solidFill>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i="1" dirty="0" smtClean="0">
              <a:solidFill>
                <a:srgbClr val="002060"/>
              </a:solidFill>
            </a:endParaRPr>
          </a:p>
          <a:p>
            <a:endParaRPr lang="en-US" sz="3600" b="1" i="1" dirty="0" smtClean="0">
              <a:solidFill>
                <a:srgbClr val="002060"/>
              </a:solidFill>
            </a:endParaRPr>
          </a:p>
          <a:p>
            <a:pPr algn="l"/>
            <a:r>
              <a:rPr lang="en-US" sz="3600" b="1" i="1" dirty="0" smtClean="0">
                <a:solidFill>
                  <a:srgbClr val="002060"/>
                </a:solidFill>
              </a:rPr>
              <a:t>Search for ICD-10 codes using the wildcard</a:t>
            </a:r>
          </a:p>
          <a:p>
            <a:r>
              <a:rPr lang="en-US" sz="8800" b="1" i="1" dirty="0">
                <a:solidFill>
                  <a:srgbClr val="002060"/>
                </a:solidFill>
              </a:rPr>
              <a:t>*</a:t>
            </a:r>
          </a:p>
        </p:txBody>
      </p:sp>
      <p:sp>
        <p:nvSpPr>
          <p:cNvPr id="5" name="Rectangle 4" descr="SELECT ICD-10 DIAGNOSIS COE NUMBER ^61*"/>
          <p:cNvSpPr/>
          <p:nvPr/>
        </p:nvSpPr>
        <p:spPr>
          <a:xfrm>
            <a:off x="319088" y="1428750"/>
            <a:ext cx="4481512" cy="26565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SELECT ICD-10 DIAGNOSIS COE NUMBER ^61*"/>
          <p:cNvPicPr>
            <a:picLocks noChangeAspect="1" noChangeArrowheads="1"/>
          </p:cNvPicPr>
          <p:nvPr/>
        </p:nvPicPr>
        <p:blipFill rotWithShape="1">
          <a:blip r:embed="rId3">
            <a:extLst>
              <a:ext uri="{28A0092B-C50C-407E-A947-70E740481C1C}">
                <a14:useLocalDpi xmlns:a14="http://schemas.microsoft.com/office/drawing/2010/main" val="0"/>
              </a:ext>
            </a:extLst>
          </a:blip>
          <a:srcRect l="840" t="1147" r="47993" b="90900"/>
          <a:stretch/>
        </p:blipFill>
        <p:spPr bwMode="auto">
          <a:xfrm>
            <a:off x="171450" y="255036"/>
            <a:ext cx="8754663" cy="553995"/>
          </a:xfrm>
          <a:prstGeom prst="rect">
            <a:avLst/>
          </a:prstGeom>
          <a:noFill/>
          <a:ln w="762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Bent-Up Arrow 9" descr="&quot; &quot;"/>
          <p:cNvSpPr/>
          <p:nvPr/>
        </p:nvSpPr>
        <p:spPr>
          <a:xfrm>
            <a:off x="5048250" y="532032"/>
            <a:ext cx="3935013" cy="3277967"/>
          </a:xfrm>
          <a:prstGeom prst="bentUpArrow">
            <a:avLst>
              <a:gd name="adj1" fmla="val 2257"/>
              <a:gd name="adj2" fmla="val 10264"/>
              <a:gd name="adj3" fmla="val 1609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61109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ows of spheres with a blue sphere in the middle"/>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278" b="24722"/>
          <a:stretch/>
        </p:blipFill>
        <p:spPr>
          <a:xfrm>
            <a:off x="0" y="0"/>
            <a:ext cx="9144000" cy="5143500"/>
          </a:xfrm>
          <a:prstGeom prst="rect">
            <a:avLst/>
          </a:prstGeom>
        </p:spPr>
      </p:pic>
      <p:sp>
        <p:nvSpPr>
          <p:cNvPr id="9" name="Rectangle 8" descr="ICD-10&#10;"/>
          <p:cNvSpPr/>
          <p:nvPr/>
        </p:nvSpPr>
        <p:spPr>
          <a:xfrm>
            <a:off x="2980282" y="3637280"/>
            <a:ext cx="3183436" cy="1446550"/>
          </a:xfrm>
          <a:prstGeom prst="rect">
            <a:avLst/>
          </a:prstGeom>
        </p:spPr>
        <p:txBody>
          <a:bodyPr wrap="none">
            <a:spAutoFit/>
          </a:bodyPr>
          <a:lstStyle/>
          <a:p>
            <a:r>
              <a:rPr lang="en-US" sz="8800" b="1" dirty="0" smtClean="0">
                <a:solidFill>
                  <a:srgbClr val="002060"/>
                </a:solidFill>
                <a:latin typeface="Colonna MT" panose="04020805060202030203" pitchFamily="82" charset="0"/>
              </a:rPr>
              <a:t>ICD-10</a:t>
            </a:r>
            <a:endParaRPr lang="en-US" dirty="0">
              <a:solidFill>
                <a:srgbClr val="002060"/>
              </a:solidFill>
            </a:endParaRPr>
          </a:p>
        </p:txBody>
      </p:sp>
      <p:sp>
        <p:nvSpPr>
          <p:cNvPr id="8" name="Rectangle 7" descr="&quot; &quot;"/>
          <p:cNvSpPr/>
          <p:nvPr/>
        </p:nvSpPr>
        <p:spPr>
          <a:xfrm>
            <a:off x="0" y="1866900"/>
            <a:ext cx="9144000" cy="6096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descr="Length of code descriptions&#10;Search for codes&#10;Adding a range of codes&#10;"/>
          <p:cNvSpPr txBox="1">
            <a:spLocks/>
          </p:cNvSpPr>
          <p:nvPr/>
        </p:nvSpPr>
        <p:spPr>
          <a:xfrm>
            <a:off x="1066800" y="285750"/>
            <a:ext cx="7010400" cy="2362200"/>
          </a:xfrm>
          <a:prstGeom prst="rect">
            <a:avLst/>
          </a:prstGeom>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Length of code descriptions</a:t>
            </a:r>
          </a:p>
          <a:p>
            <a:r>
              <a:rPr lang="en-US" b="1" dirty="0" smtClean="0">
                <a:solidFill>
                  <a:srgbClr val="002060"/>
                </a:solidFill>
              </a:rPr>
              <a:t>Search for codes</a:t>
            </a:r>
          </a:p>
          <a:p>
            <a:r>
              <a:rPr lang="en-US" b="1" dirty="0" smtClean="0">
                <a:solidFill>
                  <a:srgbClr val="00B0F0"/>
                </a:solidFill>
              </a:rPr>
              <a:t>Adding a range of codes</a:t>
            </a:r>
            <a:endParaRPr lang="en-US" b="1" dirty="0">
              <a:solidFill>
                <a:srgbClr val="00B0F0"/>
              </a:solidFill>
            </a:endParaRPr>
          </a:p>
        </p:txBody>
      </p:sp>
    </p:spTree>
    <p:extLst>
      <p:ext uri="{BB962C8B-B14F-4D97-AF65-F5344CB8AC3E}">
        <p14:creationId xmlns:p14="http://schemas.microsoft.com/office/powerpoint/2010/main" val="40030298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descr="Select ICD-10 DIAGNOSIS CODE … :  (1-11): 3, 4, 10, 11&#10;"/>
          <p:cNvSpPr txBox="1">
            <a:spLocks/>
          </p:cNvSpPr>
          <p:nvPr/>
        </p:nvSpPr>
        <p:spPr>
          <a:xfrm>
            <a:off x="361620" y="3409950"/>
            <a:ext cx="8458200" cy="1257300"/>
          </a:xfrm>
          <a:prstGeom prst="rect">
            <a:avLst/>
          </a:prstGeom>
          <a:solidFill>
            <a:schemeClr val="bg1">
              <a:alpha val="80000"/>
            </a:schemeClr>
          </a:solidFill>
          <a:ln w="76200">
            <a:solidFill>
              <a:schemeClr val="accent1">
                <a:lumMod val="75000"/>
              </a:schemeClr>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rPr>
              <a:t>Select ICD-10 DIAGNOSIS CODE … :  (1-11): </a:t>
            </a:r>
            <a:r>
              <a:rPr lang="en-US" sz="3600" b="1" dirty="0" smtClean="0">
                <a:solidFill>
                  <a:srgbClr val="C00000"/>
                </a:solidFill>
              </a:rPr>
              <a:t>3, 4, 10, 11</a:t>
            </a:r>
            <a:endParaRPr lang="en-US" sz="3600" b="1" dirty="0">
              <a:solidFill>
                <a:srgbClr val="C00000"/>
              </a:solidFill>
            </a:endParaRPr>
          </a:p>
        </p:txBody>
      </p:sp>
      <p:pic>
        <p:nvPicPr>
          <p:cNvPr id="8195" name="Picture 3" descr="encounter form search form listed numerical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438150"/>
            <a:ext cx="8952841" cy="2525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descr="Select ICD-10 DIAGNOSIS CODE … :  (1-11): 3, 4, 10, 11&#10;"/>
          <p:cNvSpPr/>
          <p:nvPr/>
        </p:nvSpPr>
        <p:spPr>
          <a:xfrm>
            <a:off x="114300" y="2419350"/>
            <a:ext cx="8115300" cy="228600"/>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10. 11."/>
          <p:cNvSpPr/>
          <p:nvPr/>
        </p:nvSpPr>
        <p:spPr>
          <a:xfrm>
            <a:off x="38100" y="2000250"/>
            <a:ext cx="533400" cy="533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descr="3. 4. "/>
          <p:cNvSpPr/>
          <p:nvPr/>
        </p:nvSpPr>
        <p:spPr>
          <a:xfrm>
            <a:off x="19050" y="819150"/>
            <a:ext cx="533400" cy="533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16083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ncounter fr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08348"/>
            <a:ext cx="8599487" cy="3936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descr="Change code description before adding&#10;"/>
          <p:cNvSpPr txBox="1">
            <a:spLocks/>
          </p:cNvSpPr>
          <p:nvPr/>
        </p:nvSpPr>
        <p:spPr>
          <a:xfrm>
            <a:off x="0" y="4286250"/>
            <a:ext cx="9144000" cy="666750"/>
          </a:xfrm>
          <a:prstGeom prst="rect">
            <a:avLst/>
          </a:prstGeom>
          <a:solidFill>
            <a:schemeClr val="bg1">
              <a:alpha val="80000"/>
            </a:schemeClr>
          </a:solidFill>
          <a:ln w="76200">
            <a:no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rPr>
              <a:t>Change code description before adding</a:t>
            </a:r>
            <a:endParaRPr lang="en-US" sz="3600" b="1" dirty="0">
              <a:solidFill>
                <a:srgbClr val="C00000"/>
              </a:solidFill>
            </a:endParaRPr>
          </a:p>
        </p:txBody>
      </p:sp>
      <p:sp>
        <p:nvSpPr>
          <p:cNvPr id="5" name="Rectangle 4" descr="ICD-10-CM code D61.1"/>
          <p:cNvSpPr/>
          <p:nvPr/>
        </p:nvSpPr>
        <p:spPr>
          <a:xfrm>
            <a:off x="895350" y="3333750"/>
            <a:ext cx="2514600" cy="365760"/>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descr="&quot; &quot;"/>
          <p:cNvSpPr/>
          <p:nvPr/>
        </p:nvSpPr>
        <p:spPr>
          <a:xfrm rot="10800000">
            <a:off x="1017845" y="2094904"/>
            <a:ext cx="7064058" cy="1421725"/>
          </a:xfrm>
          <a:prstGeom prst="triangle">
            <a:avLst>
              <a:gd name="adj" fmla="val 86253"/>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D-10-CM code D61.1"/>
          <p:cNvPicPr>
            <a:picLocks noChangeAspect="1" noChangeArrowheads="1"/>
          </p:cNvPicPr>
          <p:nvPr/>
        </p:nvPicPr>
        <p:blipFill rotWithShape="1">
          <a:blip r:embed="rId3">
            <a:extLst>
              <a:ext uri="{28A0092B-C50C-407E-A947-70E740481C1C}">
                <a14:useLocalDpi xmlns:a14="http://schemas.microsoft.com/office/drawing/2010/main" val="0"/>
              </a:ext>
            </a:extLst>
          </a:blip>
          <a:srcRect l="6812" t="83394" r="62839" b="8303"/>
          <a:stretch/>
        </p:blipFill>
        <p:spPr bwMode="auto">
          <a:xfrm>
            <a:off x="1060509" y="1197174"/>
            <a:ext cx="7021394" cy="879277"/>
          </a:xfrm>
          <a:prstGeom prst="rect">
            <a:avLst/>
          </a:prstGeom>
          <a:noFill/>
          <a:ln w="762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978258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counter form, new codes that were added to the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0" y="2822971"/>
            <a:ext cx="8985379" cy="2207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descr="System will display new codes added to group&#10;"/>
          <p:cNvSpPr txBox="1">
            <a:spLocks/>
          </p:cNvSpPr>
          <p:nvPr/>
        </p:nvSpPr>
        <p:spPr>
          <a:xfrm>
            <a:off x="0" y="1943100"/>
            <a:ext cx="9144000" cy="666750"/>
          </a:xfrm>
          <a:prstGeom prst="rect">
            <a:avLst/>
          </a:prstGeom>
          <a:solidFill>
            <a:schemeClr val="bg1">
              <a:alpha val="80000"/>
            </a:schemeClr>
          </a:solidFill>
          <a:ln w="76200">
            <a:no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rPr>
              <a:t>System will display new codes added to group</a:t>
            </a:r>
            <a:endParaRPr lang="en-US" sz="3600" b="1" dirty="0">
              <a:solidFill>
                <a:srgbClr val="C00000"/>
              </a:solidFill>
            </a:endParaRPr>
          </a:p>
        </p:txBody>
      </p:sp>
      <p:pic>
        <p:nvPicPr>
          <p:cNvPr id="10242" name="Picture 2" descr="encounter form, confirmation of added diagnoses"/>
          <p:cNvPicPr>
            <a:picLocks noChangeAspect="1" noChangeArrowheads="1"/>
          </p:cNvPicPr>
          <p:nvPr/>
        </p:nvPicPr>
        <p:blipFill rotWithShape="1">
          <a:blip r:embed="rId4">
            <a:extLst>
              <a:ext uri="{28A0092B-C50C-407E-A947-70E740481C1C}">
                <a14:useLocalDpi xmlns:a14="http://schemas.microsoft.com/office/drawing/2010/main" val="0"/>
              </a:ext>
            </a:extLst>
          </a:blip>
          <a:srcRect r="17190"/>
          <a:stretch/>
        </p:blipFill>
        <p:spPr bwMode="auto">
          <a:xfrm>
            <a:off x="79311" y="209550"/>
            <a:ext cx="8985378" cy="159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30136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nging light bulbs, one in forefront is lit"/>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0371" cy="5155233"/>
          </a:xfrm>
          <a:prstGeom prst="rect">
            <a:avLst/>
          </a:prstGeom>
        </p:spPr>
      </p:pic>
      <p:sp>
        <p:nvSpPr>
          <p:cNvPr id="4" name="Content Placeholder 3"/>
          <p:cNvSpPr>
            <a:spLocks noGrp="1"/>
          </p:cNvSpPr>
          <p:nvPr>
            <p:ph sz="half" idx="1"/>
          </p:nvPr>
        </p:nvSpPr>
        <p:spPr>
          <a:xfrm>
            <a:off x="685800" y="231324"/>
            <a:ext cx="4648200" cy="4624967"/>
          </a:xfrm>
        </p:spPr>
        <p:txBody>
          <a:bodyPr>
            <a:noAutofit/>
          </a:bodyPr>
          <a:lstStyle/>
          <a:p>
            <a:pPr marL="0" indent="0">
              <a:buNone/>
            </a:pPr>
            <a:r>
              <a:rPr lang="en-US" sz="3600" b="1" dirty="0" smtClean="0">
                <a:solidFill>
                  <a:srgbClr val="002060"/>
                </a:solidFill>
              </a:rPr>
              <a:t>New forms</a:t>
            </a:r>
          </a:p>
          <a:p>
            <a:pPr marL="0" indent="0">
              <a:buNone/>
            </a:pPr>
            <a:r>
              <a:rPr lang="en-US" sz="3600" b="1" dirty="0" smtClean="0">
                <a:solidFill>
                  <a:srgbClr val="002060"/>
                </a:solidFill>
              </a:rPr>
              <a:t>Quarterly updates</a:t>
            </a:r>
          </a:p>
          <a:p>
            <a:pPr marL="0" indent="0">
              <a:buNone/>
            </a:pPr>
            <a:r>
              <a:rPr lang="en-US" sz="3600" b="1" dirty="0" smtClean="0">
                <a:solidFill>
                  <a:srgbClr val="002060"/>
                </a:solidFill>
              </a:rPr>
              <a:t>Encounter form basics</a:t>
            </a:r>
          </a:p>
          <a:p>
            <a:pPr marL="457200" lvl="1" indent="0">
              <a:buNone/>
            </a:pPr>
            <a:r>
              <a:rPr lang="en-US" sz="3600" b="1" dirty="0" smtClean="0">
                <a:solidFill>
                  <a:srgbClr val="002060"/>
                </a:solidFill>
              </a:rPr>
              <a:t>Copying</a:t>
            </a:r>
          </a:p>
          <a:p>
            <a:pPr marL="457200" lvl="1" indent="0">
              <a:buNone/>
            </a:pPr>
            <a:r>
              <a:rPr lang="en-US" sz="3600" b="1" dirty="0" smtClean="0">
                <a:solidFill>
                  <a:srgbClr val="002060"/>
                </a:solidFill>
              </a:rPr>
              <a:t>Editing</a:t>
            </a:r>
          </a:p>
          <a:p>
            <a:pPr marL="457200" lvl="1" indent="0">
              <a:buNone/>
            </a:pPr>
            <a:r>
              <a:rPr lang="en-US" sz="3600" b="1" dirty="0" smtClean="0">
                <a:solidFill>
                  <a:srgbClr val="002060"/>
                </a:solidFill>
              </a:rPr>
              <a:t>Assigning</a:t>
            </a:r>
          </a:p>
          <a:p>
            <a:pPr marL="0" indent="0">
              <a:buNone/>
            </a:pPr>
            <a:r>
              <a:rPr lang="en-US" sz="3600" b="1" dirty="0" smtClean="0">
                <a:solidFill>
                  <a:srgbClr val="002060"/>
                </a:solidFill>
              </a:rPr>
              <a:t>ICD 10 blocks</a:t>
            </a:r>
          </a:p>
          <a:p>
            <a:pPr marL="0" indent="0">
              <a:buNone/>
            </a:pPr>
            <a:endParaRPr lang="en-US" sz="3600" b="1" dirty="0">
              <a:solidFill>
                <a:srgbClr val="002060"/>
              </a:solidFill>
            </a:endParaRPr>
          </a:p>
        </p:txBody>
      </p:sp>
    </p:spTree>
    <p:extLst>
      <p:ext uri="{BB962C8B-B14F-4D97-AF65-F5344CB8AC3E}">
        <p14:creationId xmlns:p14="http://schemas.microsoft.com/office/powerpoint/2010/main" val="27462410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descr="Ask the Presenter&#10;"/>
          <p:cNvSpPr txBox="1">
            <a:spLocks/>
          </p:cNvSpPr>
          <p:nvPr/>
        </p:nvSpPr>
        <p:spPr bwMode="auto">
          <a:xfrm>
            <a:off x="2071688" y="1208210"/>
            <a:ext cx="7086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002060"/>
                </a:solidFill>
              </a:rPr>
              <a:t>Ask the Presenter</a:t>
            </a:r>
            <a:endParaRPr lang="en-US" dirty="0">
              <a:solidFill>
                <a:srgbClr val="002060"/>
              </a:solidFill>
            </a:endParaRPr>
          </a:p>
        </p:txBody>
      </p:sp>
      <p:pic>
        <p:nvPicPr>
          <p:cNvPr id="4" name="Picture 3" descr="&quot; &quot;"/>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411288" y="2765425"/>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y VeHU Campus &quot;Ask The Presenter&quot; Ic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1688" y="11906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341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4" descr="a pencil's eraser head erasing a mark on a page"/>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b="9710"/>
          <a:stretch/>
        </p:blipFill>
        <p:spPr>
          <a:xfrm flipH="1">
            <a:off x="0" y="-11794"/>
            <a:ext cx="7834086" cy="5163547"/>
          </a:xfrm>
          <a:prstGeom prst="rect">
            <a:avLst/>
          </a:prstGeom>
        </p:spPr>
      </p:pic>
      <p:sp>
        <p:nvSpPr>
          <p:cNvPr id="12" name="Content Placeholder 2" descr="Provider requested"/>
          <p:cNvSpPr txBox="1">
            <a:spLocks/>
          </p:cNvSpPr>
          <p:nvPr/>
        </p:nvSpPr>
        <p:spPr>
          <a:xfrm>
            <a:off x="4358421" y="4171951"/>
            <a:ext cx="4995129" cy="9798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50" lvl="1" indent="0">
              <a:buFont typeface="Arial" panose="020B0604020202020204" pitchFamily="34" charset="0"/>
              <a:buNone/>
            </a:pPr>
            <a:r>
              <a:rPr lang="en-US" sz="4400" b="1" dirty="0" smtClean="0">
                <a:solidFill>
                  <a:srgbClr val="C00000"/>
                </a:solidFill>
              </a:rPr>
              <a:t>Provider </a:t>
            </a:r>
            <a:r>
              <a:rPr lang="en-US" sz="4400" b="1" dirty="0" smtClean="0">
                <a:solidFill>
                  <a:srgbClr val="C00000"/>
                </a:solidFill>
              </a:rPr>
              <a:t>Requested</a:t>
            </a:r>
            <a:endParaRPr lang="en-US" sz="4400" b="1" dirty="0" smtClean="0">
              <a:solidFill>
                <a:srgbClr val="C00000"/>
              </a:solidFill>
            </a:endParaRPr>
          </a:p>
          <a:p>
            <a:pPr marL="0" indent="0">
              <a:buFont typeface="Arial" panose="020B0604020202020204" pitchFamily="34" charset="0"/>
              <a:buNone/>
            </a:pPr>
            <a:endParaRPr lang="en-US" sz="4400" b="1" dirty="0" smtClean="0">
              <a:solidFill>
                <a:srgbClr val="C00000"/>
              </a:solidFill>
            </a:endParaRPr>
          </a:p>
        </p:txBody>
      </p:sp>
      <p:sp>
        <p:nvSpPr>
          <p:cNvPr id="3" name="Content Placeholder 2" descr="Quarterly Updates"/>
          <p:cNvSpPr>
            <a:spLocks noGrp="1"/>
          </p:cNvSpPr>
          <p:nvPr>
            <p:ph idx="1"/>
          </p:nvPr>
        </p:nvSpPr>
        <p:spPr>
          <a:xfrm>
            <a:off x="3657600" y="3396931"/>
            <a:ext cx="4724400" cy="826265"/>
          </a:xfrm>
        </p:spPr>
        <p:txBody>
          <a:bodyPr>
            <a:normAutofit/>
          </a:bodyPr>
          <a:lstStyle/>
          <a:p>
            <a:pPr marL="6350" lvl="1" indent="0">
              <a:buNone/>
            </a:pPr>
            <a:r>
              <a:rPr lang="en-US" sz="4400" b="1" dirty="0" smtClean="0">
                <a:solidFill>
                  <a:srgbClr val="C00000"/>
                </a:solidFill>
              </a:rPr>
              <a:t>Quarterly Updates</a:t>
            </a:r>
          </a:p>
          <a:p>
            <a:pPr marL="0" indent="0">
              <a:buNone/>
            </a:pPr>
            <a:endParaRPr lang="en-US" sz="4400" b="1" dirty="0" smtClean="0">
              <a:solidFill>
                <a:srgbClr val="C00000"/>
              </a:solidFill>
            </a:endParaRPr>
          </a:p>
        </p:txBody>
      </p:sp>
      <p:sp>
        <p:nvSpPr>
          <p:cNvPr id="11" name="Content Placeholder 2" descr="Wrong Description&#10;"/>
          <p:cNvSpPr txBox="1">
            <a:spLocks/>
          </p:cNvSpPr>
          <p:nvPr/>
        </p:nvSpPr>
        <p:spPr>
          <a:xfrm>
            <a:off x="4419600" y="2649284"/>
            <a:ext cx="4572000" cy="9243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50" lvl="1" indent="0">
              <a:buFont typeface="Arial" panose="020B0604020202020204" pitchFamily="34" charset="0"/>
              <a:buNone/>
            </a:pPr>
            <a:r>
              <a:rPr lang="en-US" sz="4400" b="1" dirty="0" smtClean="0">
                <a:solidFill>
                  <a:srgbClr val="C00000"/>
                </a:solidFill>
              </a:rPr>
              <a:t>Wrong Description</a:t>
            </a:r>
          </a:p>
          <a:p>
            <a:pPr marL="0" indent="0">
              <a:buFont typeface="Arial" panose="020B0604020202020204" pitchFamily="34" charset="0"/>
              <a:buNone/>
            </a:pPr>
            <a:endParaRPr lang="en-US" sz="4400" b="1" dirty="0" smtClean="0">
              <a:solidFill>
                <a:srgbClr val="C00000"/>
              </a:solidFill>
            </a:endParaRPr>
          </a:p>
        </p:txBody>
      </p:sp>
      <p:sp>
        <p:nvSpPr>
          <p:cNvPr id="10" name="Content Placeholder 2" descr="Wrong Code (typo!)&#10;"/>
          <p:cNvSpPr txBox="1">
            <a:spLocks/>
          </p:cNvSpPr>
          <p:nvPr/>
        </p:nvSpPr>
        <p:spPr>
          <a:xfrm>
            <a:off x="3695700" y="1828800"/>
            <a:ext cx="5143500" cy="7347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50" lvl="1" indent="0">
              <a:buFont typeface="Arial" panose="020B0604020202020204" pitchFamily="34" charset="0"/>
              <a:buNone/>
            </a:pPr>
            <a:r>
              <a:rPr lang="en-US" sz="4400" b="1" dirty="0" smtClean="0">
                <a:solidFill>
                  <a:srgbClr val="C00000"/>
                </a:solidFill>
              </a:rPr>
              <a:t>Wrong Code (typo!)</a:t>
            </a:r>
          </a:p>
        </p:txBody>
      </p:sp>
      <p:sp>
        <p:nvSpPr>
          <p:cNvPr id="2" name="Title 1"/>
          <p:cNvSpPr>
            <a:spLocks noGrp="1"/>
          </p:cNvSpPr>
          <p:nvPr>
            <p:ph type="title"/>
          </p:nvPr>
        </p:nvSpPr>
        <p:spPr>
          <a:xfrm>
            <a:off x="2647950" y="301823"/>
            <a:ext cx="6267450" cy="1028700"/>
          </a:xfrm>
        </p:spPr>
        <p:txBody>
          <a:bodyPr>
            <a:noAutofit/>
          </a:bodyPr>
          <a:lstStyle/>
          <a:p>
            <a:r>
              <a:rPr lang="en-US" sz="6000" b="1" dirty="0" smtClean="0">
                <a:latin typeface="Copperplate Gothic Bold" panose="020E0705020206020404" pitchFamily="34" charset="0"/>
              </a:rPr>
              <a:t>Modification</a:t>
            </a:r>
            <a:r>
              <a:rPr lang="en-US" sz="4600" b="1" dirty="0" smtClean="0"/>
              <a:t> </a:t>
            </a:r>
            <a:br>
              <a:rPr lang="en-US" sz="4600" b="1" dirty="0" smtClean="0"/>
            </a:br>
            <a:r>
              <a:rPr lang="en-US" sz="4600" i="1" dirty="0" smtClean="0"/>
              <a:t>to Existing Form Request</a:t>
            </a:r>
            <a:endParaRPr lang="en-US" sz="4600" i="1" dirty="0"/>
          </a:p>
        </p:txBody>
      </p:sp>
    </p:spTree>
    <p:extLst>
      <p:ext uri="{BB962C8B-B14F-4D97-AF65-F5344CB8AC3E}">
        <p14:creationId xmlns:p14="http://schemas.microsoft.com/office/powerpoint/2010/main" val="1930825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oman's hand holding a pen, marking a form on a clipboard"/>
          <p:cNvPicPr>
            <a:picLocks noChangeAspect="1"/>
          </p:cNvPicPr>
          <p:nvPr/>
        </p:nvPicPr>
        <p:blipFill rotWithShape="1">
          <a:blip r:embed="rId3" cstate="print">
            <a:extLst>
              <a:ext uri="{28A0092B-C50C-407E-A947-70E740481C1C}">
                <a14:useLocalDpi xmlns:a14="http://schemas.microsoft.com/office/drawing/2010/main" val="0"/>
              </a:ext>
            </a:extLst>
          </a:blip>
          <a:srcRect b="15667"/>
          <a:stretch/>
        </p:blipFill>
        <p:spPr>
          <a:xfrm>
            <a:off x="0" y="0"/>
            <a:ext cx="9144000" cy="5143500"/>
          </a:xfrm>
          <a:prstGeom prst="rect">
            <a:avLst/>
          </a:prstGeom>
        </p:spPr>
      </p:pic>
      <p:sp>
        <p:nvSpPr>
          <p:cNvPr id="2" name="Title 1"/>
          <p:cNvSpPr>
            <a:spLocks noGrp="1"/>
          </p:cNvSpPr>
          <p:nvPr>
            <p:ph type="title"/>
          </p:nvPr>
        </p:nvSpPr>
        <p:spPr>
          <a:xfrm>
            <a:off x="-19050" y="1819275"/>
            <a:ext cx="4800600" cy="1504950"/>
          </a:xfrm>
          <a:solidFill>
            <a:schemeClr val="bg1"/>
          </a:solidFill>
        </p:spPr>
        <p:txBody>
          <a:bodyPr/>
          <a:lstStyle/>
          <a:p>
            <a:r>
              <a:rPr lang="en-US" b="1" dirty="0" smtClean="0">
                <a:solidFill>
                  <a:srgbClr val="002060"/>
                </a:solidFill>
              </a:rPr>
              <a:t>Quarterly </a:t>
            </a:r>
            <a:br>
              <a:rPr lang="en-US" b="1" dirty="0" smtClean="0">
                <a:solidFill>
                  <a:srgbClr val="002060"/>
                </a:solidFill>
              </a:rPr>
            </a:br>
            <a:r>
              <a:rPr lang="en-US" b="1" dirty="0" smtClean="0">
                <a:solidFill>
                  <a:srgbClr val="002060"/>
                </a:solidFill>
              </a:rPr>
              <a:t>Review Process</a:t>
            </a:r>
            <a:endParaRPr lang="en-US" b="1" dirty="0">
              <a:solidFill>
                <a:srgbClr val="002060"/>
              </a:solidFill>
            </a:endParaRPr>
          </a:p>
        </p:txBody>
      </p:sp>
    </p:spTree>
    <p:extLst>
      <p:ext uri="{BB962C8B-B14F-4D97-AF65-F5344CB8AC3E}">
        <p14:creationId xmlns:p14="http://schemas.microsoft.com/office/powerpoint/2010/main" val="706209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evolution of the wheel, from stone wheel with wooden axle to a modern car wheel and tire"/>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2985973"/>
            <a:ext cx="9144000" cy="2157527"/>
          </a:xfrm>
          <a:prstGeom prst="rect">
            <a:avLst/>
          </a:prstGeom>
        </p:spPr>
      </p:pic>
      <p:sp>
        <p:nvSpPr>
          <p:cNvPr id="2" name="Title 1"/>
          <p:cNvSpPr>
            <a:spLocks noGrp="1"/>
          </p:cNvSpPr>
          <p:nvPr>
            <p:ph type="title"/>
          </p:nvPr>
        </p:nvSpPr>
        <p:spPr>
          <a:xfrm>
            <a:off x="19050" y="371475"/>
            <a:ext cx="9124950" cy="2686050"/>
          </a:xfrm>
        </p:spPr>
        <p:txBody>
          <a:bodyPr>
            <a:noAutofit/>
          </a:bodyPr>
          <a:lstStyle/>
          <a:p>
            <a:pPr>
              <a:lnSpc>
                <a:spcPts val="9000"/>
              </a:lnSpc>
            </a:pPr>
            <a:r>
              <a:rPr lang="en-US" sz="8800" b="1" dirty="0" smtClean="0">
                <a:solidFill>
                  <a:schemeClr val="accent6">
                    <a:lumMod val="50000"/>
                  </a:schemeClr>
                </a:solidFill>
                <a:latin typeface="Colonna MT" panose="04020805060202030203" pitchFamily="82" charset="0"/>
              </a:rPr>
              <a:t>Don’t</a:t>
            </a:r>
            <a:r>
              <a:rPr lang="en-US" sz="8800" b="1" dirty="0" smtClean="0">
                <a:latin typeface="Colonna MT" panose="04020805060202030203" pitchFamily="82" charset="0"/>
              </a:rPr>
              <a:t> </a:t>
            </a:r>
            <a:br>
              <a:rPr lang="en-US" sz="8800" b="1" dirty="0" smtClean="0">
                <a:latin typeface="Colonna MT" panose="04020805060202030203" pitchFamily="82" charset="0"/>
              </a:rPr>
            </a:br>
            <a:r>
              <a:rPr lang="en-US" sz="8800" b="1" dirty="0" smtClean="0">
                <a:latin typeface="Colonna MT" panose="04020805060202030203" pitchFamily="82" charset="0"/>
              </a:rPr>
              <a:t>Reinvent the Wheel</a:t>
            </a:r>
            <a:endParaRPr lang="en-US" sz="8800" b="1" dirty="0">
              <a:latin typeface="Colonna MT" panose="04020805060202030203" pitchFamily="82" charset="0"/>
            </a:endParaRPr>
          </a:p>
        </p:txBody>
      </p:sp>
    </p:spTree>
    <p:extLst>
      <p:ext uri="{BB962C8B-B14F-4D97-AF65-F5344CB8AC3E}">
        <p14:creationId xmlns:p14="http://schemas.microsoft.com/office/powerpoint/2010/main" val="2236415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8000" b="-58000"/>
          </a:stretch>
        </a:blipFill>
        <a:effectLst/>
      </p:bgPr>
    </p:bg>
    <p:spTree>
      <p:nvGrpSpPr>
        <p:cNvPr id="1" name=""/>
        <p:cNvGrpSpPr/>
        <p:nvPr/>
      </p:nvGrpSpPr>
      <p:grpSpPr>
        <a:xfrm>
          <a:off x="0" y="0"/>
          <a:ext cx="0" cy="0"/>
          <a:chOff x="0" y="0"/>
          <a:chExt cx="0" cy="0"/>
        </a:xfrm>
      </p:grpSpPr>
      <p:pic>
        <p:nvPicPr>
          <p:cNvPr id="5" name="Picture 4" descr="a computer mouse with the cord arranged in the shape of an envelope e-mail icon"/>
          <p:cNvPicPr>
            <a:picLocks noChangeAspect="1"/>
          </p:cNvPicPr>
          <p:nvPr/>
        </p:nvPicPr>
        <p:blipFill rotWithShape="1">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b="2713"/>
          <a:stretch/>
        </p:blipFill>
        <p:spPr>
          <a:xfrm>
            <a:off x="0" y="3629"/>
            <a:ext cx="4572000" cy="5139871"/>
          </a:xfrm>
          <a:prstGeom prst="rect">
            <a:avLst/>
          </a:prstGeom>
        </p:spPr>
      </p:pic>
      <p:sp>
        <p:nvSpPr>
          <p:cNvPr id="3" name="Content Placeholder 2"/>
          <p:cNvSpPr>
            <a:spLocks noGrp="1"/>
          </p:cNvSpPr>
          <p:nvPr>
            <p:ph idx="1"/>
          </p:nvPr>
        </p:nvSpPr>
        <p:spPr>
          <a:xfrm>
            <a:off x="4419600" y="1231701"/>
            <a:ext cx="4724400" cy="3711774"/>
          </a:xfrm>
        </p:spPr>
        <p:txBody>
          <a:bodyPr>
            <a:normAutofit fontScale="92500" lnSpcReduction="10000"/>
          </a:bodyPr>
          <a:lstStyle/>
          <a:p>
            <a:pPr>
              <a:spcAft>
                <a:spcPts val="1200"/>
              </a:spcAft>
            </a:pPr>
            <a:r>
              <a:rPr lang="en-US" sz="3400" dirty="0" smtClean="0">
                <a:solidFill>
                  <a:schemeClr val="bg1"/>
                </a:solidFill>
              </a:rPr>
              <a:t>Updated in </a:t>
            </a:r>
            <a:r>
              <a:rPr lang="en-US" sz="3400" dirty="0" err="1" smtClean="0">
                <a:solidFill>
                  <a:schemeClr val="bg1"/>
                </a:solidFill>
              </a:rPr>
              <a:t>VistA</a:t>
            </a:r>
            <a:endParaRPr lang="en-US" sz="3400" dirty="0" smtClean="0">
              <a:solidFill>
                <a:schemeClr val="bg1"/>
              </a:solidFill>
            </a:endParaRPr>
          </a:p>
          <a:p>
            <a:pPr>
              <a:spcAft>
                <a:spcPts val="1200"/>
              </a:spcAft>
            </a:pPr>
            <a:r>
              <a:rPr lang="en-US" sz="3400" dirty="0" smtClean="0">
                <a:solidFill>
                  <a:schemeClr val="bg1"/>
                </a:solidFill>
              </a:rPr>
              <a:t>Placed to the </a:t>
            </a:r>
            <a:r>
              <a:rPr lang="en-US" sz="3400" dirty="0" err="1" smtClean="0">
                <a:solidFill>
                  <a:schemeClr val="bg1"/>
                </a:solidFill>
              </a:rPr>
              <a:t>VistA</a:t>
            </a:r>
            <a:r>
              <a:rPr lang="en-US" sz="3400" dirty="0" smtClean="0">
                <a:solidFill>
                  <a:schemeClr val="bg1"/>
                </a:solidFill>
              </a:rPr>
              <a:t> Toolkit</a:t>
            </a:r>
          </a:p>
          <a:p>
            <a:pPr>
              <a:spcAft>
                <a:spcPts val="1200"/>
              </a:spcAft>
            </a:pPr>
            <a:r>
              <a:rPr lang="en-US" sz="3400" dirty="0" smtClean="0">
                <a:solidFill>
                  <a:schemeClr val="bg1"/>
                </a:solidFill>
              </a:rPr>
              <a:t>Exported to “FORUMSHOPALL”</a:t>
            </a:r>
          </a:p>
          <a:p>
            <a:pPr>
              <a:spcAft>
                <a:spcPts val="1200"/>
              </a:spcAft>
            </a:pPr>
            <a:r>
              <a:rPr lang="en-US" sz="3400" dirty="0" smtClean="0">
                <a:solidFill>
                  <a:schemeClr val="bg1"/>
                </a:solidFill>
              </a:rPr>
              <a:t>Email Blast sent to VHA HIM </a:t>
            </a:r>
            <a:r>
              <a:rPr lang="en-US" sz="3400" dirty="0" err="1" smtClean="0">
                <a:solidFill>
                  <a:schemeClr val="bg1"/>
                </a:solidFill>
              </a:rPr>
              <a:t>Mailgroup</a:t>
            </a:r>
            <a:endParaRPr lang="en-US" sz="3400" dirty="0" smtClean="0">
              <a:solidFill>
                <a:schemeClr val="bg1"/>
              </a:solidFill>
            </a:endParaRPr>
          </a:p>
          <a:p>
            <a:endParaRPr lang="en-US" dirty="0">
              <a:solidFill>
                <a:schemeClr val="bg1"/>
              </a:solidFill>
            </a:endParaRPr>
          </a:p>
        </p:txBody>
      </p:sp>
      <p:sp>
        <p:nvSpPr>
          <p:cNvPr id="2" name="Title 1"/>
          <p:cNvSpPr>
            <a:spLocks noGrp="1"/>
          </p:cNvSpPr>
          <p:nvPr>
            <p:ph type="title"/>
          </p:nvPr>
        </p:nvSpPr>
        <p:spPr>
          <a:xfrm>
            <a:off x="4267200" y="205978"/>
            <a:ext cx="4419600" cy="857250"/>
          </a:xfrm>
        </p:spPr>
        <p:txBody>
          <a:bodyPr>
            <a:normAutofit/>
          </a:bodyPr>
          <a:lstStyle/>
          <a:p>
            <a:r>
              <a:rPr lang="en-US" b="1" dirty="0" smtClean="0">
                <a:solidFill>
                  <a:schemeClr val="bg1"/>
                </a:solidFill>
              </a:rPr>
              <a:t>Export Process</a:t>
            </a:r>
            <a:endParaRPr lang="en-US" b="1" dirty="0">
              <a:solidFill>
                <a:schemeClr val="bg1"/>
              </a:solidFill>
            </a:endParaRPr>
          </a:p>
        </p:txBody>
      </p:sp>
    </p:spTree>
    <p:extLst>
      <p:ext uri="{BB962C8B-B14F-4D97-AF65-F5344CB8AC3E}">
        <p14:creationId xmlns:p14="http://schemas.microsoft.com/office/powerpoint/2010/main" val="2078543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descr="&quot; &quot;"/>
          <p:cNvSpPr>
            <a:spLocks noGrp="1"/>
          </p:cNvSpPr>
          <p:nvPr>
            <p:ph type="sldNum" sz="quarter" idx="12"/>
          </p:nvPr>
        </p:nvSpPr>
        <p:spPr/>
        <p:txBody>
          <a:bodyPr/>
          <a:lstStyle/>
          <a:p>
            <a:fld id="{2759005C-C919-45A3-8483-79CCD45EB2F2}" type="slidenum">
              <a:rPr lang="en-US" smtClean="0"/>
              <a:t>16</a:t>
            </a:fld>
            <a:endParaRPr lang="en-US"/>
          </a:p>
        </p:txBody>
      </p:sp>
      <p:sp>
        <p:nvSpPr>
          <p:cNvPr id="3" name="Content Placeholder 2"/>
          <p:cNvSpPr>
            <a:spLocks noGrp="1"/>
          </p:cNvSpPr>
          <p:nvPr>
            <p:ph idx="1"/>
          </p:nvPr>
        </p:nvSpPr>
        <p:spPr/>
        <p:txBody>
          <a:bodyPr>
            <a:normAutofit/>
          </a:bodyPr>
          <a:lstStyle/>
          <a:p>
            <a:pPr marL="0" indent="0">
              <a:buNone/>
            </a:pPr>
            <a:r>
              <a:rPr lang="en-US" dirty="0" smtClean="0">
                <a:solidFill>
                  <a:schemeClr val="accent4">
                    <a:lumMod val="50000"/>
                  </a:schemeClr>
                </a:solidFill>
              </a:rPr>
              <a:t>Is your site using the national encounter forms?</a:t>
            </a:r>
          </a:p>
          <a:p>
            <a:pPr marL="971550" lvl="1" indent="-514350">
              <a:buFont typeface="+mj-lt"/>
              <a:buAutoNum type="alphaUcPeriod"/>
            </a:pPr>
            <a:r>
              <a:rPr lang="en-US" sz="3200" dirty="0" smtClean="0">
                <a:solidFill>
                  <a:schemeClr val="accent4">
                    <a:lumMod val="50000"/>
                  </a:schemeClr>
                </a:solidFill>
              </a:rPr>
              <a:t>Yes, all of the forms</a:t>
            </a:r>
          </a:p>
          <a:p>
            <a:pPr marL="971550" lvl="1" indent="-514350">
              <a:buFont typeface="+mj-lt"/>
              <a:buAutoNum type="alphaUcPeriod"/>
            </a:pPr>
            <a:r>
              <a:rPr lang="en-US" sz="3200" dirty="0" smtClean="0">
                <a:solidFill>
                  <a:schemeClr val="accent4">
                    <a:lumMod val="50000"/>
                  </a:schemeClr>
                </a:solidFill>
              </a:rPr>
              <a:t>Yes, some of the forms</a:t>
            </a:r>
          </a:p>
          <a:p>
            <a:pPr marL="971550" lvl="1" indent="-514350">
              <a:buFont typeface="+mj-lt"/>
              <a:buAutoNum type="alphaUcPeriod"/>
            </a:pPr>
            <a:r>
              <a:rPr lang="en-US" sz="3200" dirty="0" smtClean="0">
                <a:solidFill>
                  <a:schemeClr val="accent4">
                    <a:lumMod val="50000"/>
                  </a:schemeClr>
                </a:solidFill>
              </a:rPr>
              <a:t>No, none of the forms</a:t>
            </a:r>
            <a:endParaRPr lang="en-US" sz="3200" dirty="0">
              <a:solidFill>
                <a:schemeClr val="accent4">
                  <a:lumMod val="50000"/>
                </a:schemeClr>
              </a:solidFill>
            </a:endParaRPr>
          </a:p>
        </p:txBody>
      </p:sp>
      <p:sp>
        <p:nvSpPr>
          <p:cNvPr id="7" name="Title 1" descr="Poll Question&#10;"/>
          <p:cNvSpPr txBox="1">
            <a:spLocks/>
          </p:cNvSpPr>
          <p:nvPr/>
        </p:nvSpPr>
        <p:spPr>
          <a:xfrm>
            <a:off x="1447800" y="205978"/>
            <a:ext cx="6781800" cy="85725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Poll Question</a:t>
            </a:r>
          </a:p>
        </p:txBody>
      </p:sp>
      <p:pic>
        <p:nvPicPr>
          <p:cNvPr id="6" name="Picture 3" descr="Blue Poll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9642" y="278168"/>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20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50000"/>
          </a:stretch>
        </a:blipFill>
        <a:effectLst/>
      </p:bgPr>
    </p:bg>
    <p:spTree>
      <p:nvGrpSpPr>
        <p:cNvPr id="1" name=""/>
        <p:cNvGrpSpPr/>
        <p:nvPr/>
      </p:nvGrpSpPr>
      <p:grpSpPr>
        <a:xfrm>
          <a:off x="0" y="0"/>
          <a:ext cx="0" cy="0"/>
          <a:chOff x="0" y="0"/>
          <a:chExt cx="0" cy="0"/>
        </a:xfrm>
      </p:grpSpPr>
      <p:pic>
        <p:nvPicPr>
          <p:cNvPr id="15" name="Picture 2" descr="mouse icon used as background"/>
          <p:cNvPicPr>
            <a:picLocks noChangeAspect="1" noChangeArrowheads="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t="9251" r="50000" b="7691"/>
          <a:stretch/>
        </p:blipFill>
        <p:spPr bwMode="auto">
          <a:xfrm>
            <a:off x="6151818" y="0"/>
            <a:ext cx="299218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ouse icon used as bull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160" y="3228887"/>
            <a:ext cx="568721" cy="5687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mouse icon used as bull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160" y="2483303"/>
            <a:ext cx="568721" cy="568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ouse icon used as bull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159" y="1786677"/>
            <a:ext cx="568721" cy="56872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ouse icon used as bull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160" y="1160776"/>
            <a:ext cx="568721" cy="5687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71550" y="1200150"/>
            <a:ext cx="8153400" cy="3943349"/>
          </a:xfrm>
        </p:spPr>
        <p:txBody>
          <a:bodyPr>
            <a:normAutofit/>
          </a:bodyPr>
          <a:lstStyle/>
          <a:p>
            <a:pPr marL="0" indent="0">
              <a:lnSpc>
                <a:spcPts val="3500"/>
              </a:lnSpc>
              <a:spcAft>
                <a:spcPts val="1200"/>
              </a:spcAft>
              <a:buNone/>
            </a:pPr>
            <a:r>
              <a:rPr lang="en-US" dirty="0" smtClean="0">
                <a:solidFill>
                  <a:schemeClr val="bg1"/>
                </a:solidFill>
              </a:rPr>
              <a:t>Retrieve encounter forms from Forum, Shop, All</a:t>
            </a:r>
          </a:p>
          <a:p>
            <a:pPr marL="0" indent="0">
              <a:lnSpc>
                <a:spcPts val="3500"/>
              </a:lnSpc>
              <a:spcAft>
                <a:spcPts val="1200"/>
              </a:spcAft>
              <a:buNone/>
            </a:pPr>
            <a:r>
              <a:rPr lang="en-US" dirty="0" smtClean="0">
                <a:solidFill>
                  <a:schemeClr val="bg1"/>
                </a:solidFill>
              </a:rPr>
              <a:t>Extract encounter forms from your </a:t>
            </a:r>
            <a:r>
              <a:rPr lang="en-US" dirty="0" err="1" smtClean="0">
                <a:solidFill>
                  <a:schemeClr val="bg1"/>
                </a:solidFill>
              </a:rPr>
              <a:t>VistA</a:t>
            </a:r>
            <a:r>
              <a:rPr lang="en-US" dirty="0" smtClean="0">
                <a:solidFill>
                  <a:schemeClr val="bg1"/>
                </a:solidFill>
              </a:rPr>
              <a:t> e-mail</a:t>
            </a:r>
          </a:p>
          <a:p>
            <a:pPr marL="0" indent="0">
              <a:lnSpc>
                <a:spcPts val="3500"/>
              </a:lnSpc>
              <a:spcAft>
                <a:spcPts val="1200"/>
              </a:spcAft>
              <a:buNone/>
            </a:pPr>
            <a:r>
              <a:rPr lang="en-US" dirty="0" smtClean="0">
                <a:solidFill>
                  <a:schemeClr val="bg1"/>
                </a:solidFill>
              </a:rPr>
              <a:t>Run the </a:t>
            </a:r>
            <a:r>
              <a:rPr lang="en-US" dirty="0" err="1" smtClean="0">
                <a:solidFill>
                  <a:schemeClr val="bg1"/>
                </a:solidFill>
              </a:rPr>
              <a:t>inits</a:t>
            </a:r>
            <a:endParaRPr lang="en-US" dirty="0" smtClean="0">
              <a:solidFill>
                <a:schemeClr val="bg1"/>
              </a:solidFill>
            </a:endParaRPr>
          </a:p>
          <a:p>
            <a:pPr marL="0" indent="0">
              <a:lnSpc>
                <a:spcPts val="3500"/>
              </a:lnSpc>
              <a:spcAft>
                <a:spcPts val="1200"/>
              </a:spcAft>
              <a:buNone/>
            </a:pPr>
            <a:r>
              <a:rPr lang="en-US" dirty="0" smtClean="0">
                <a:solidFill>
                  <a:schemeClr val="bg1"/>
                </a:solidFill>
              </a:rPr>
              <a:t>Import the encounter forms into the facility encounter form toolkit</a:t>
            </a:r>
          </a:p>
          <a:p>
            <a:pPr marL="0" indent="0">
              <a:spcAft>
                <a:spcPts val="1200"/>
              </a:spcAft>
              <a:buNone/>
            </a:pPr>
            <a:endParaRPr lang="en-US" dirty="0">
              <a:solidFill>
                <a:schemeClr val="bg1"/>
              </a:solidFill>
            </a:endParaRPr>
          </a:p>
        </p:txBody>
      </p:sp>
      <p:sp>
        <p:nvSpPr>
          <p:cNvPr id="2" name="Title 1"/>
          <p:cNvSpPr>
            <a:spLocks noGrp="1"/>
          </p:cNvSpPr>
          <p:nvPr>
            <p:ph type="title"/>
          </p:nvPr>
        </p:nvSpPr>
        <p:spPr>
          <a:xfrm>
            <a:off x="457200" y="205978"/>
            <a:ext cx="8153400" cy="857250"/>
          </a:xfrm>
        </p:spPr>
        <p:txBody>
          <a:bodyPr>
            <a:normAutofit/>
          </a:bodyPr>
          <a:lstStyle/>
          <a:p>
            <a:r>
              <a:rPr lang="en-US" b="1" dirty="0" smtClean="0">
                <a:solidFill>
                  <a:schemeClr val="bg1"/>
                </a:solidFill>
              </a:rPr>
              <a:t>Retrieval Process</a:t>
            </a:r>
            <a:endParaRPr lang="en-US" b="1" dirty="0">
              <a:solidFill>
                <a:schemeClr val="bg1"/>
              </a:solidFill>
            </a:endParaRPr>
          </a:p>
        </p:txBody>
      </p:sp>
    </p:spTree>
    <p:extLst>
      <p:ext uri="{BB962C8B-B14F-4D97-AF65-F5344CB8AC3E}">
        <p14:creationId xmlns:p14="http://schemas.microsoft.com/office/powerpoint/2010/main" val="1412989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descr="&quot; &quot;"/>
          <p:cNvSpPr/>
          <p:nvPr/>
        </p:nvSpPr>
        <p:spPr>
          <a:xfrm>
            <a:off x="0" y="3590270"/>
            <a:ext cx="9144000" cy="603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quot; &quot;"/>
          <p:cNvSpPr/>
          <p:nvPr/>
        </p:nvSpPr>
        <p:spPr>
          <a:xfrm>
            <a:off x="0" y="1992259"/>
            <a:ext cx="9144000" cy="9604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quot; &quot;"/>
          <p:cNvSpPr/>
          <p:nvPr/>
        </p:nvSpPr>
        <p:spPr>
          <a:xfrm>
            <a:off x="0" y="786944"/>
            <a:ext cx="9144000" cy="603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descr="&quot; &quot;"/>
          <p:cNvSpPr>
            <a:spLocks noGrp="1"/>
          </p:cNvSpPr>
          <p:nvPr>
            <p:ph type="sldNum" sz="quarter" idx="12"/>
          </p:nvPr>
        </p:nvSpPr>
        <p:spPr/>
        <p:txBody>
          <a:bodyPr/>
          <a:lstStyle/>
          <a:p>
            <a:fld id="{2759005C-C919-45A3-8483-79CCD45EB2F2}" type="slidenum">
              <a:rPr lang="en-US" smtClean="0"/>
              <a:t>18</a:t>
            </a:fld>
            <a:endParaRPr lang="en-US"/>
          </a:p>
        </p:txBody>
      </p:sp>
      <p:sp>
        <p:nvSpPr>
          <p:cNvPr id="5" name="Rectangle 4"/>
          <p:cNvSpPr/>
          <p:nvPr/>
        </p:nvSpPr>
        <p:spPr>
          <a:xfrm>
            <a:off x="6967613" y="4358670"/>
            <a:ext cx="2055371" cy="523220"/>
          </a:xfrm>
          <a:prstGeom prst="rect">
            <a:avLst/>
          </a:prstGeom>
        </p:spPr>
        <p:txBody>
          <a:bodyPr wrap="none">
            <a:spAutoFit/>
          </a:bodyPr>
          <a:lstStyle/>
          <a:p>
            <a:pPr lvl="1">
              <a:spcBef>
                <a:spcPct val="20000"/>
              </a:spcBef>
            </a:pPr>
            <a:r>
              <a:rPr lang="en-US" sz="2800" b="1" dirty="0">
                <a:solidFill>
                  <a:srgbClr val="C00000"/>
                </a:solidFill>
              </a:rPr>
              <a:t>enter</a:t>
            </a:r>
            <a:r>
              <a:rPr lang="en-US" sz="2800" dirty="0">
                <a:solidFill>
                  <a:srgbClr val="C00000"/>
                </a:solidFill>
              </a:rPr>
              <a:t> </a:t>
            </a:r>
            <a:r>
              <a:rPr lang="en-US" sz="2800" b="1" dirty="0">
                <a:solidFill>
                  <a:srgbClr val="C00000"/>
                </a:solidFill>
              </a:rPr>
              <a:t>YES</a:t>
            </a:r>
            <a:endParaRPr lang="en-US" sz="2800" dirty="0">
              <a:solidFill>
                <a:srgbClr val="C00000"/>
              </a:solidFill>
            </a:endParaRPr>
          </a:p>
        </p:txBody>
      </p:sp>
      <p:grpSp>
        <p:nvGrpSpPr>
          <p:cNvPr id="14" name="Group 13" descr="enter SL (Search List)&#10;enter name of  EEF to delete&#10;enter NO&#10;enter DF (Delete Form)&#10;type in number of form to delete&#10;"/>
          <p:cNvGrpSpPr/>
          <p:nvPr/>
        </p:nvGrpSpPr>
        <p:grpSpPr>
          <a:xfrm>
            <a:off x="3454535" y="805994"/>
            <a:ext cx="5569315" cy="3371344"/>
            <a:chOff x="3454535" y="805994"/>
            <a:chExt cx="5569315" cy="3371344"/>
          </a:xfrm>
        </p:grpSpPr>
        <p:sp>
          <p:nvSpPr>
            <p:cNvPr id="6" name="Rectangle 5" descr="type in number of form to delete&#10;"/>
            <p:cNvSpPr/>
            <p:nvPr/>
          </p:nvSpPr>
          <p:spPr>
            <a:xfrm>
              <a:off x="3454535" y="3654118"/>
              <a:ext cx="5568449" cy="523220"/>
            </a:xfrm>
            <a:prstGeom prst="rect">
              <a:avLst/>
            </a:prstGeom>
          </p:spPr>
          <p:txBody>
            <a:bodyPr wrap="square">
              <a:spAutoFit/>
            </a:bodyPr>
            <a:lstStyle/>
            <a:p>
              <a:pPr lvl="1" algn="r">
                <a:spcBef>
                  <a:spcPct val="20000"/>
                </a:spcBef>
              </a:pPr>
              <a:r>
                <a:rPr lang="en-US" sz="2800" b="1" dirty="0">
                  <a:solidFill>
                    <a:srgbClr val="C00000"/>
                  </a:solidFill>
                </a:rPr>
                <a:t>type </a:t>
              </a:r>
              <a:r>
                <a:rPr lang="en-US" sz="2800" b="1" dirty="0" smtClean="0">
                  <a:solidFill>
                    <a:srgbClr val="C00000"/>
                  </a:solidFill>
                </a:rPr>
                <a:t>in </a:t>
              </a:r>
              <a:r>
                <a:rPr lang="en-US" sz="2800" b="1" dirty="0">
                  <a:solidFill>
                    <a:srgbClr val="C00000"/>
                  </a:solidFill>
                </a:rPr>
                <a:t>number</a:t>
              </a:r>
              <a:r>
                <a:rPr lang="en-US" sz="2800" dirty="0">
                  <a:solidFill>
                    <a:srgbClr val="C00000"/>
                  </a:solidFill>
                </a:rPr>
                <a:t> of </a:t>
              </a:r>
              <a:r>
                <a:rPr lang="en-US" sz="2800" dirty="0" smtClean="0">
                  <a:solidFill>
                    <a:srgbClr val="C00000"/>
                  </a:solidFill>
                </a:rPr>
                <a:t>form to </a:t>
              </a:r>
              <a:r>
                <a:rPr lang="en-US" sz="2800" dirty="0">
                  <a:solidFill>
                    <a:srgbClr val="C00000"/>
                  </a:solidFill>
                </a:rPr>
                <a:t>delete</a:t>
              </a:r>
            </a:p>
          </p:txBody>
        </p:sp>
        <p:sp>
          <p:nvSpPr>
            <p:cNvPr id="7" name="Rectangle 6" descr="enter DF (Delete Form)&#10;"/>
            <p:cNvSpPr/>
            <p:nvPr/>
          </p:nvSpPr>
          <p:spPr>
            <a:xfrm>
              <a:off x="5009513" y="3067050"/>
              <a:ext cx="4013471" cy="523220"/>
            </a:xfrm>
            <a:prstGeom prst="rect">
              <a:avLst/>
            </a:prstGeom>
          </p:spPr>
          <p:txBody>
            <a:bodyPr wrap="none">
              <a:spAutoFit/>
            </a:bodyPr>
            <a:lstStyle/>
            <a:p>
              <a:pPr lvl="1" algn="r">
                <a:spcBef>
                  <a:spcPct val="20000"/>
                </a:spcBef>
              </a:pPr>
              <a:r>
                <a:rPr lang="en-US" sz="2800" b="1" dirty="0">
                  <a:solidFill>
                    <a:srgbClr val="C00000"/>
                  </a:solidFill>
                </a:rPr>
                <a:t>enter DF</a:t>
              </a:r>
              <a:r>
                <a:rPr lang="en-US" sz="2800" dirty="0">
                  <a:solidFill>
                    <a:srgbClr val="C00000"/>
                  </a:solidFill>
                </a:rPr>
                <a:t> (Delete Form)</a:t>
              </a:r>
            </a:p>
          </p:txBody>
        </p:sp>
        <p:sp>
          <p:nvSpPr>
            <p:cNvPr id="8" name="Rectangle 7" descr="enter NO&#10;"/>
            <p:cNvSpPr/>
            <p:nvPr/>
          </p:nvSpPr>
          <p:spPr>
            <a:xfrm>
              <a:off x="7016249" y="2247900"/>
              <a:ext cx="2007601" cy="523220"/>
            </a:xfrm>
            <a:prstGeom prst="rect">
              <a:avLst/>
            </a:prstGeom>
          </p:spPr>
          <p:txBody>
            <a:bodyPr wrap="none">
              <a:spAutoFit/>
            </a:bodyPr>
            <a:lstStyle/>
            <a:p>
              <a:pPr lvl="1">
                <a:spcBef>
                  <a:spcPct val="20000"/>
                </a:spcBef>
              </a:pPr>
              <a:r>
                <a:rPr lang="en-US" sz="2800" b="1" dirty="0">
                  <a:solidFill>
                    <a:srgbClr val="C00000"/>
                  </a:solidFill>
                </a:rPr>
                <a:t>enter</a:t>
              </a:r>
              <a:r>
                <a:rPr lang="en-US" sz="2800" dirty="0">
                  <a:solidFill>
                    <a:srgbClr val="C00000"/>
                  </a:solidFill>
                </a:rPr>
                <a:t> </a:t>
              </a:r>
              <a:r>
                <a:rPr lang="en-US" sz="2800" b="1" dirty="0">
                  <a:solidFill>
                    <a:srgbClr val="C00000"/>
                  </a:solidFill>
                </a:rPr>
                <a:t>NO</a:t>
              </a:r>
              <a:endParaRPr lang="en-US" sz="2800" dirty="0">
                <a:solidFill>
                  <a:srgbClr val="C00000"/>
                </a:solidFill>
              </a:endParaRPr>
            </a:p>
          </p:txBody>
        </p:sp>
        <p:sp>
          <p:nvSpPr>
            <p:cNvPr id="9" name="Rectangle 8" descr="enter name of  EEF to delete&#10;"/>
            <p:cNvSpPr/>
            <p:nvPr/>
          </p:nvSpPr>
          <p:spPr>
            <a:xfrm>
              <a:off x="4244329" y="1428245"/>
              <a:ext cx="4779521" cy="523220"/>
            </a:xfrm>
            <a:prstGeom prst="rect">
              <a:avLst/>
            </a:prstGeom>
          </p:spPr>
          <p:txBody>
            <a:bodyPr wrap="square">
              <a:spAutoFit/>
            </a:bodyPr>
            <a:lstStyle/>
            <a:p>
              <a:pPr lvl="1" algn="r">
                <a:spcBef>
                  <a:spcPct val="20000"/>
                </a:spcBef>
              </a:pPr>
              <a:r>
                <a:rPr lang="en-US" sz="2800" b="1" dirty="0">
                  <a:solidFill>
                    <a:srgbClr val="C00000"/>
                  </a:solidFill>
                </a:rPr>
                <a:t>enter </a:t>
              </a:r>
              <a:r>
                <a:rPr lang="en-US" sz="2800" b="1" dirty="0" smtClean="0">
                  <a:solidFill>
                    <a:srgbClr val="C00000"/>
                  </a:solidFill>
                </a:rPr>
                <a:t>name </a:t>
              </a:r>
              <a:r>
                <a:rPr lang="en-US" sz="2800" dirty="0">
                  <a:solidFill>
                    <a:srgbClr val="C00000"/>
                  </a:solidFill>
                </a:rPr>
                <a:t>of </a:t>
              </a:r>
              <a:r>
                <a:rPr lang="en-US" sz="2800" dirty="0" smtClean="0">
                  <a:solidFill>
                    <a:srgbClr val="C00000"/>
                  </a:solidFill>
                </a:rPr>
                <a:t>EEF to </a:t>
              </a:r>
              <a:r>
                <a:rPr lang="en-US" sz="2800" dirty="0">
                  <a:solidFill>
                    <a:srgbClr val="C00000"/>
                  </a:solidFill>
                </a:rPr>
                <a:t>delete</a:t>
              </a:r>
            </a:p>
          </p:txBody>
        </p:sp>
        <p:sp>
          <p:nvSpPr>
            <p:cNvPr id="10" name="Rectangle 9" descr="enter SL (Search List)&#10;"/>
            <p:cNvSpPr/>
            <p:nvPr/>
          </p:nvSpPr>
          <p:spPr>
            <a:xfrm>
              <a:off x="5788028" y="805994"/>
              <a:ext cx="3235822" cy="523220"/>
            </a:xfrm>
            <a:prstGeom prst="rect">
              <a:avLst/>
            </a:prstGeom>
          </p:spPr>
          <p:txBody>
            <a:bodyPr wrap="none">
              <a:spAutoFit/>
            </a:bodyPr>
            <a:lstStyle/>
            <a:p>
              <a:pPr algn="r"/>
              <a:r>
                <a:rPr lang="en-US" sz="2800" b="1" dirty="0">
                  <a:solidFill>
                    <a:srgbClr val="C00000"/>
                  </a:solidFill>
                </a:rPr>
                <a:t>enter SL</a:t>
              </a:r>
              <a:r>
                <a:rPr lang="en-US" sz="2800" dirty="0">
                  <a:solidFill>
                    <a:srgbClr val="C00000"/>
                  </a:solidFill>
                </a:rPr>
                <a:t> (Search List)</a:t>
              </a:r>
            </a:p>
          </p:txBody>
        </p:sp>
      </p:grpSp>
      <p:sp>
        <p:nvSpPr>
          <p:cNvPr id="3" name="Content Placeholder 2"/>
          <p:cNvSpPr>
            <a:spLocks noGrp="1"/>
          </p:cNvSpPr>
          <p:nvPr>
            <p:ph idx="1"/>
          </p:nvPr>
        </p:nvSpPr>
        <p:spPr>
          <a:xfrm>
            <a:off x="-266700" y="838200"/>
            <a:ext cx="6505459" cy="4400549"/>
          </a:xfrm>
        </p:spPr>
        <p:txBody>
          <a:bodyPr>
            <a:noAutofit/>
          </a:bodyPr>
          <a:lstStyle/>
          <a:p>
            <a:pPr marL="457200" lvl="1" indent="0">
              <a:lnSpc>
                <a:spcPts val="3000"/>
              </a:lnSpc>
              <a:spcAft>
                <a:spcPts val="1200"/>
              </a:spcAft>
              <a:buNone/>
            </a:pPr>
            <a:r>
              <a:rPr lang="en-US" dirty="0" smtClean="0">
                <a:solidFill>
                  <a:srgbClr val="002060"/>
                </a:solidFill>
              </a:rPr>
              <a:t>“Select </a:t>
            </a:r>
            <a:r>
              <a:rPr lang="en-US" dirty="0">
                <a:solidFill>
                  <a:srgbClr val="002060"/>
                </a:solidFill>
              </a:rPr>
              <a:t>Action:  Next Screen</a:t>
            </a:r>
            <a:r>
              <a:rPr lang="en-US" dirty="0" smtClean="0">
                <a:solidFill>
                  <a:srgbClr val="002060"/>
                </a:solidFill>
              </a:rPr>
              <a:t>//”</a:t>
            </a:r>
            <a:endParaRPr lang="en-US" dirty="0">
              <a:solidFill>
                <a:srgbClr val="002060"/>
              </a:solidFill>
            </a:endParaRPr>
          </a:p>
          <a:p>
            <a:pPr marL="457200" lvl="1" indent="0">
              <a:lnSpc>
                <a:spcPts val="3000"/>
              </a:lnSpc>
              <a:spcAft>
                <a:spcPts val="1200"/>
              </a:spcAft>
              <a:buNone/>
            </a:pPr>
            <a:r>
              <a:rPr lang="en-US" dirty="0" smtClean="0">
                <a:solidFill>
                  <a:srgbClr val="002060"/>
                </a:solidFill>
              </a:rPr>
              <a:t>“Search </a:t>
            </a:r>
            <a:r>
              <a:rPr lang="en-US" dirty="0">
                <a:solidFill>
                  <a:srgbClr val="002060"/>
                </a:solidFill>
              </a:rPr>
              <a:t>for:” </a:t>
            </a:r>
            <a:endParaRPr lang="en-US" dirty="0" smtClean="0">
              <a:solidFill>
                <a:srgbClr val="002060"/>
              </a:solidFill>
            </a:endParaRPr>
          </a:p>
          <a:p>
            <a:pPr marL="457200" lvl="1" indent="0">
              <a:lnSpc>
                <a:spcPts val="3000"/>
              </a:lnSpc>
              <a:spcAft>
                <a:spcPts val="1200"/>
              </a:spcAft>
              <a:buNone/>
            </a:pPr>
            <a:r>
              <a:rPr lang="en-US" dirty="0" smtClean="0">
                <a:solidFill>
                  <a:srgbClr val="002060"/>
                </a:solidFill>
              </a:rPr>
              <a:t>“Find </a:t>
            </a:r>
            <a:r>
              <a:rPr lang="en-US" dirty="0">
                <a:solidFill>
                  <a:srgbClr val="002060"/>
                </a:solidFill>
              </a:rPr>
              <a:t>Next 'V1 CARDIAC STRESS TEST-10/07'? Yes//” prompt </a:t>
            </a:r>
            <a:endParaRPr lang="en-US" dirty="0" smtClean="0">
              <a:solidFill>
                <a:srgbClr val="002060"/>
              </a:solidFill>
            </a:endParaRPr>
          </a:p>
          <a:p>
            <a:pPr marL="457200" lvl="1" indent="0">
              <a:lnSpc>
                <a:spcPts val="3000"/>
              </a:lnSpc>
              <a:spcAft>
                <a:spcPts val="1200"/>
              </a:spcAft>
              <a:buNone/>
            </a:pPr>
            <a:r>
              <a:rPr lang="en-US" dirty="0" smtClean="0">
                <a:solidFill>
                  <a:srgbClr val="002060"/>
                </a:solidFill>
              </a:rPr>
              <a:t>“Select </a:t>
            </a:r>
            <a:r>
              <a:rPr lang="en-US" dirty="0">
                <a:solidFill>
                  <a:srgbClr val="002060"/>
                </a:solidFill>
              </a:rPr>
              <a:t>Action:  Next Screen//” </a:t>
            </a:r>
            <a:endParaRPr lang="en-US" dirty="0" smtClean="0">
              <a:solidFill>
                <a:srgbClr val="002060"/>
              </a:solidFill>
            </a:endParaRPr>
          </a:p>
          <a:p>
            <a:pPr marL="457200" lvl="1" indent="0">
              <a:lnSpc>
                <a:spcPts val="3000"/>
              </a:lnSpc>
              <a:spcAft>
                <a:spcPts val="1200"/>
              </a:spcAft>
              <a:buNone/>
            </a:pPr>
            <a:r>
              <a:rPr lang="en-US" dirty="0" smtClean="0">
                <a:solidFill>
                  <a:srgbClr val="002060"/>
                </a:solidFill>
              </a:rPr>
              <a:t>“Select </a:t>
            </a:r>
            <a:r>
              <a:rPr lang="en-US" dirty="0">
                <a:solidFill>
                  <a:srgbClr val="002060"/>
                </a:solidFill>
              </a:rPr>
              <a:t>Form:” </a:t>
            </a:r>
            <a:endParaRPr lang="en-US" dirty="0" smtClean="0">
              <a:solidFill>
                <a:srgbClr val="002060"/>
              </a:solidFill>
            </a:endParaRPr>
          </a:p>
          <a:p>
            <a:pPr marL="457200" lvl="1" indent="0">
              <a:lnSpc>
                <a:spcPts val="3000"/>
              </a:lnSpc>
              <a:spcAft>
                <a:spcPts val="1200"/>
              </a:spcAft>
              <a:buNone/>
            </a:pPr>
            <a:r>
              <a:rPr lang="en-US" dirty="0" smtClean="0">
                <a:solidFill>
                  <a:srgbClr val="002060"/>
                </a:solidFill>
              </a:rPr>
              <a:t>“Are </a:t>
            </a:r>
            <a:r>
              <a:rPr lang="en-US" dirty="0">
                <a:solidFill>
                  <a:srgbClr val="002060"/>
                </a:solidFill>
              </a:rPr>
              <a:t>you sure V1 NUC MED STRESS TEST-01/10 should be deleted? NO</a:t>
            </a:r>
            <a:r>
              <a:rPr lang="en-US" dirty="0" smtClean="0">
                <a:solidFill>
                  <a:srgbClr val="002060"/>
                </a:solidFill>
              </a:rPr>
              <a:t>//”</a:t>
            </a:r>
            <a:endParaRPr lang="en-US" sz="2800" dirty="0">
              <a:solidFill>
                <a:srgbClr val="002060"/>
              </a:solidFill>
            </a:endParaRPr>
          </a:p>
        </p:txBody>
      </p:sp>
      <p:sp>
        <p:nvSpPr>
          <p:cNvPr id="2" name="Title 1"/>
          <p:cNvSpPr>
            <a:spLocks noGrp="1"/>
          </p:cNvSpPr>
          <p:nvPr>
            <p:ph type="title"/>
          </p:nvPr>
        </p:nvSpPr>
        <p:spPr>
          <a:xfrm>
            <a:off x="457200" y="34528"/>
            <a:ext cx="8229600" cy="857250"/>
          </a:xfrm>
        </p:spPr>
        <p:txBody>
          <a:bodyPr/>
          <a:lstStyle/>
          <a:p>
            <a:r>
              <a:rPr lang="en-US" b="1" dirty="0" smtClean="0">
                <a:solidFill>
                  <a:srgbClr val="002060"/>
                </a:solidFill>
              </a:rPr>
              <a:t>Deleting Outdated Forms</a:t>
            </a:r>
            <a:endParaRPr lang="en-US" b="1" dirty="0">
              <a:solidFill>
                <a:srgbClr val="002060"/>
              </a:solidFill>
            </a:endParaRPr>
          </a:p>
        </p:txBody>
      </p:sp>
    </p:spTree>
    <p:extLst>
      <p:ext uri="{BB962C8B-B14F-4D97-AF65-F5344CB8AC3E}">
        <p14:creationId xmlns:p14="http://schemas.microsoft.com/office/powerpoint/2010/main" val="3285439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descr="Is your site using the national encounter forms?&#10;A. Yes, all of the forms&#10;B. Yes, some of the forms&#10;C. No, none of the forms&#10;"/>
          <p:cNvSpPr txBox="1">
            <a:spLocks/>
          </p:cNvSpPr>
          <p:nvPr/>
        </p:nvSpPr>
        <p:spPr>
          <a:xfrm>
            <a:off x="228600" y="1200150"/>
            <a:ext cx="43434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solidFill>
                  <a:schemeClr val="accent4">
                    <a:lumMod val="50000"/>
                  </a:schemeClr>
                </a:solidFill>
              </a:rPr>
              <a:t>Is your site using the national encounter forms?</a:t>
            </a:r>
          </a:p>
          <a:p>
            <a:pPr marL="685800" lvl="1" indent="-514350">
              <a:buFont typeface="+mj-lt"/>
              <a:buAutoNum type="alphaUcPeriod"/>
            </a:pPr>
            <a:r>
              <a:rPr lang="en-US" dirty="0" smtClean="0">
                <a:solidFill>
                  <a:schemeClr val="accent4">
                    <a:lumMod val="50000"/>
                  </a:schemeClr>
                </a:solidFill>
              </a:rPr>
              <a:t>Yes, all of the forms</a:t>
            </a:r>
          </a:p>
          <a:p>
            <a:pPr marL="685800" lvl="1" indent="-514350">
              <a:buFont typeface="+mj-lt"/>
              <a:buAutoNum type="alphaUcPeriod"/>
            </a:pPr>
            <a:r>
              <a:rPr lang="en-US" dirty="0" smtClean="0">
                <a:solidFill>
                  <a:schemeClr val="accent4">
                    <a:lumMod val="50000"/>
                  </a:schemeClr>
                </a:solidFill>
              </a:rPr>
              <a:t>Yes, some of the forms</a:t>
            </a:r>
          </a:p>
          <a:p>
            <a:pPr marL="685800" lvl="1" indent="-514350">
              <a:buFont typeface="+mj-lt"/>
              <a:buAutoNum type="alphaUcPeriod"/>
            </a:pPr>
            <a:r>
              <a:rPr lang="en-US" dirty="0" smtClean="0">
                <a:solidFill>
                  <a:schemeClr val="accent4">
                    <a:lumMod val="50000"/>
                  </a:schemeClr>
                </a:solidFill>
              </a:rPr>
              <a:t>No, none of the forms</a:t>
            </a:r>
            <a:endParaRPr lang="en-US" dirty="0">
              <a:solidFill>
                <a:schemeClr val="accent4">
                  <a:lumMod val="50000"/>
                </a:schemeClr>
              </a:solidFill>
            </a:endParaRPr>
          </a:p>
        </p:txBody>
      </p:sp>
      <p:sp>
        <p:nvSpPr>
          <p:cNvPr id="9" name="Title 1" descr="Poll Results&#10;"/>
          <p:cNvSpPr txBox="1">
            <a:spLocks/>
          </p:cNvSpPr>
          <p:nvPr/>
        </p:nvSpPr>
        <p:spPr>
          <a:xfrm>
            <a:off x="1447800" y="205978"/>
            <a:ext cx="6781800" cy="85725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Poll Results</a:t>
            </a:r>
          </a:p>
        </p:txBody>
      </p:sp>
      <p:pic>
        <p:nvPicPr>
          <p:cNvPr id="8" name="Picture 3" descr="Blue Poll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9642" y="278168"/>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481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gs of a crowd of people crossing the street in a crosswalk "/>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9144000" cy="5199736"/>
          </a:xfrm>
          <a:prstGeom prst="rect">
            <a:avLst/>
          </a:prstGeom>
        </p:spPr>
      </p:pic>
      <p:sp>
        <p:nvSpPr>
          <p:cNvPr id="4" name="Rectangle 3"/>
          <p:cNvSpPr/>
          <p:nvPr/>
        </p:nvSpPr>
        <p:spPr>
          <a:xfrm>
            <a:off x="-62317" y="3409950"/>
            <a:ext cx="4634318" cy="1789786"/>
          </a:xfrm>
          <a:prstGeom prst="rect">
            <a:avLst/>
          </a:prstGeom>
          <a:solidFill>
            <a:schemeClr val="bg2">
              <a:lumMod val="9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79410" y="1939707"/>
            <a:ext cx="8955577" cy="3394472"/>
          </a:xfrm>
        </p:spPr>
        <p:txBody>
          <a:bodyPr>
            <a:normAutofit fontScale="92500" lnSpcReduction="20000"/>
          </a:bodyPr>
          <a:lstStyle/>
          <a:p>
            <a:pPr marL="0" indent="0">
              <a:buNone/>
            </a:pPr>
            <a:r>
              <a:rPr lang="en-US" b="1" dirty="0" smtClean="0">
                <a:solidFill>
                  <a:schemeClr val="accent2">
                    <a:lumMod val="50000"/>
                  </a:schemeClr>
                </a:solidFill>
              </a:rPr>
              <a:t>New Encounter Form Requests</a:t>
            </a:r>
          </a:p>
          <a:p>
            <a:pPr marL="0" indent="0">
              <a:buNone/>
            </a:pPr>
            <a:r>
              <a:rPr lang="en-US" b="1" dirty="0" smtClean="0">
                <a:solidFill>
                  <a:schemeClr val="accent2">
                    <a:lumMod val="50000"/>
                  </a:schemeClr>
                </a:solidFill>
              </a:rPr>
              <a:t>Modification to Existing Form Requests</a:t>
            </a:r>
          </a:p>
          <a:p>
            <a:pPr marL="0" indent="0">
              <a:buNone/>
            </a:pPr>
            <a:r>
              <a:rPr lang="en-US" b="1" dirty="0" smtClean="0">
                <a:solidFill>
                  <a:schemeClr val="accent2">
                    <a:lumMod val="50000"/>
                  </a:schemeClr>
                </a:solidFill>
              </a:rPr>
              <a:t>Pairing of ICD and CPT Encounter Forms</a:t>
            </a:r>
          </a:p>
          <a:p>
            <a:pPr marL="0" indent="0">
              <a:buNone/>
            </a:pPr>
            <a:r>
              <a:rPr lang="en-US" b="1" dirty="0" smtClean="0">
                <a:solidFill>
                  <a:schemeClr val="accent2">
                    <a:lumMod val="50000"/>
                  </a:schemeClr>
                </a:solidFill>
              </a:rPr>
              <a:t>Quarterly National Form Export Process</a:t>
            </a:r>
          </a:p>
          <a:p>
            <a:pPr marL="0" indent="0">
              <a:buNone/>
            </a:pPr>
            <a:r>
              <a:rPr lang="en-US" b="1" dirty="0" smtClean="0">
                <a:solidFill>
                  <a:schemeClr val="accent2">
                    <a:lumMod val="50000"/>
                  </a:schemeClr>
                </a:solidFill>
              </a:rPr>
              <a:t>Copying Encounter Forms from Toolkit</a:t>
            </a:r>
          </a:p>
          <a:p>
            <a:pPr marL="0" indent="0">
              <a:buNone/>
            </a:pPr>
            <a:r>
              <a:rPr lang="en-US" b="1" dirty="0" smtClean="0">
                <a:solidFill>
                  <a:schemeClr val="accent2">
                    <a:lumMod val="50000"/>
                  </a:schemeClr>
                </a:solidFill>
              </a:rPr>
              <a:t>Assigning Forms to Clinics</a:t>
            </a:r>
          </a:p>
          <a:p>
            <a:pPr marL="0" indent="0">
              <a:buNone/>
            </a:pPr>
            <a:r>
              <a:rPr lang="en-US" b="1" dirty="0" smtClean="0">
                <a:solidFill>
                  <a:schemeClr val="accent2">
                    <a:lumMod val="50000"/>
                  </a:schemeClr>
                </a:solidFill>
              </a:rPr>
              <a:t>Editing Forms</a:t>
            </a:r>
          </a:p>
        </p:txBody>
      </p:sp>
    </p:spTree>
    <p:extLst>
      <p:ext uri="{BB962C8B-B14F-4D97-AF65-F5344CB8AC3E}">
        <p14:creationId xmlns:p14="http://schemas.microsoft.com/office/powerpoint/2010/main" val="1883486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descr="Poll Question&#10;"/>
          <p:cNvSpPr txBox="1">
            <a:spLocks/>
          </p:cNvSpPr>
          <p:nvPr/>
        </p:nvSpPr>
        <p:spPr>
          <a:xfrm>
            <a:off x="1447800" y="205978"/>
            <a:ext cx="6781800" cy="85725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Poll Results</a:t>
            </a:r>
          </a:p>
        </p:txBody>
      </p:sp>
      <p:pic>
        <p:nvPicPr>
          <p:cNvPr id="8" name="Picture 3" descr="Gray Poll Icon"/>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149642" y="278168"/>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descr="Is your site using the national encounter forms?&#10;A. Yes, all of the forms&#10;B. Yes, some of the forms&#10;C. No, none of the forms&#10;"/>
          <p:cNvSpPr txBox="1">
            <a:spLocks/>
          </p:cNvSpPr>
          <p:nvPr/>
        </p:nvSpPr>
        <p:spPr>
          <a:xfrm>
            <a:off x="228600" y="1200150"/>
            <a:ext cx="43434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solidFill>
                  <a:schemeClr val="accent4">
                    <a:lumMod val="50000"/>
                  </a:schemeClr>
                </a:solidFill>
              </a:rPr>
              <a:t>Is your site using the national encounter forms?</a:t>
            </a:r>
          </a:p>
          <a:p>
            <a:pPr marL="685800" lvl="1" indent="-514350">
              <a:buFont typeface="+mj-lt"/>
              <a:buAutoNum type="alphaUcPeriod"/>
            </a:pPr>
            <a:r>
              <a:rPr lang="en-US" dirty="0" smtClean="0">
                <a:solidFill>
                  <a:schemeClr val="accent4">
                    <a:lumMod val="50000"/>
                  </a:schemeClr>
                </a:solidFill>
              </a:rPr>
              <a:t>Yes, all of the forms</a:t>
            </a:r>
          </a:p>
          <a:p>
            <a:pPr marL="685800" lvl="1" indent="-514350">
              <a:buFont typeface="+mj-lt"/>
              <a:buAutoNum type="alphaUcPeriod"/>
            </a:pPr>
            <a:r>
              <a:rPr lang="en-US" dirty="0" smtClean="0">
                <a:solidFill>
                  <a:schemeClr val="accent4">
                    <a:lumMod val="50000"/>
                  </a:schemeClr>
                </a:solidFill>
              </a:rPr>
              <a:t>Yes, some of the forms</a:t>
            </a:r>
          </a:p>
          <a:p>
            <a:pPr marL="685800" lvl="1" indent="-514350">
              <a:buFont typeface="+mj-lt"/>
              <a:buAutoNum type="alphaUcPeriod"/>
            </a:pPr>
            <a:r>
              <a:rPr lang="en-US" dirty="0" smtClean="0">
                <a:solidFill>
                  <a:schemeClr val="accent4">
                    <a:lumMod val="50000"/>
                  </a:schemeClr>
                </a:solidFill>
              </a:rPr>
              <a:t>No, none of the forms</a:t>
            </a:r>
            <a:endParaRPr lang="en-US" dirty="0">
              <a:solidFill>
                <a:schemeClr val="accent4">
                  <a:lumMod val="50000"/>
                </a:schemeClr>
              </a:solidFill>
            </a:endParaRPr>
          </a:p>
        </p:txBody>
      </p:sp>
    </p:spTree>
    <p:extLst>
      <p:ext uri="{BB962C8B-B14F-4D97-AF65-F5344CB8AC3E}">
        <p14:creationId xmlns:p14="http://schemas.microsoft.com/office/powerpoint/2010/main" val="1622910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onfused man scratching his head"/>
          <p:cNvPicPr>
            <a:picLocks noChangeAspect="1" noChangeArrowheads="1"/>
          </p:cNvPicPr>
          <p:nvPr/>
        </p:nvPicPr>
        <p:blipFill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4465" b="3303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973302" y="1653720"/>
            <a:ext cx="4270824" cy="16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600" b="1" smtClean="0"/>
              <a:t>How do I……..</a:t>
            </a:r>
            <a:endParaRPr lang="en-US" sz="5600" b="1" dirty="0"/>
          </a:p>
        </p:txBody>
      </p:sp>
    </p:spTree>
    <p:extLst>
      <p:ext uri="{BB962C8B-B14F-4D97-AF65-F5344CB8AC3E}">
        <p14:creationId xmlns:p14="http://schemas.microsoft.com/office/powerpoint/2010/main" val="2748369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quot;&quot;"/>
          <p:cNvSpPr/>
          <p:nvPr/>
        </p:nvSpPr>
        <p:spPr>
          <a:xfrm>
            <a:off x="0" y="3785514"/>
            <a:ext cx="6019800" cy="985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descr="101&#10;"/>
          <p:cNvSpPr txBox="1">
            <a:spLocks/>
          </p:cNvSpPr>
          <p:nvPr/>
        </p:nvSpPr>
        <p:spPr>
          <a:xfrm>
            <a:off x="5067300" y="2465628"/>
            <a:ext cx="3771900" cy="25200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2000" b="1" dirty="0" smtClean="0">
                <a:solidFill>
                  <a:schemeClr val="tx2"/>
                </a:solidFill>
                <a:latin typeface="Colonna MT" panose="04020805060202030203" pitchFamily="82" charset="0"/>
              </a:rPr>
              <a:t>101</a:t>
            </a:r>
          </a:p>
        </p:txBody>
      </p:sp>
      <p:sp>
        <p:nvSpPr>
          <p:cNvPr id="6" name="Content Placeholder 2"/>
          <p:cNvSpPr>
            <a:spLocks noGrp="1"/>
          </p:cNvSpPr>
          <p:nvPr>
            <p:ph idx="1"/>
          </p:nvPr>
        </p:nvSpPr>
        <p:spPr>
          <a:xfrm>
            <a:off x="228600" y="3838162"/>
            <a:ext cx="4648200" cy="842702"/>
          </a:xfrm>
        </p:spPr>
        <p:txBody>
          <a:bodyPr>
            <a:noAutofit/>
          </a:bodyPr>
          <a:lstStyle/>
          <a:p>
            <a:pPr marL="0" indent="0">
              <a:spcBef>
                <a:spcPts val="0"/>
              </a:spcBef>
              <a:buNone/>
            </a:pPr>
            <a:r>
              <a:rPr lang="en-US" sz="5000" b="1" dirty="0" smtClean="0">
                <a:solidFill>
                  <a:schemeClr val="tx2"/>
                </a:solidFill>
              </a:rPr>
              <a:t>Encounter Forms</a:t>
            </a:r>
          </a:p>
        </p:txBody>
      </p:sp>
      <p:cxnSp>
        <p:nvCxnSpPr>
          <p:cNvPr id="12" name="Straight Connector 11" descr="&quot;&quot;"/>
          <p:cNvCxnSpPr/>
          <p:nvPr/>
        </p:nvCxnSpPr>
        <p:spPr>
          <a:xfrm>
            <a:off x="8001000" y="1676400"/>
            <a:ext cx="1143000" cy="0"/>
          </a:xfrm>
          <a:prstGeom prst="line">
            <a:avLst/>
          </a:prstGeom>
          <a:ln w="317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quot;&quot;"/>
          <p:cNvCxnSpPr/>
          <p:nvPr/>
        </p:nvCxnSpPr>
        <p:spPr>
          <a:xfrm>
            <a:off x="0" y="1676400"/>
            <a:ext cx="1143000" cy="0"/>
          </a:xfrm>
          <a:prstGeom prst="line">
            <a:avLst/>
          </a:prstGeom>
          <a:ln w="3175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Content Placeholder 2" descr="Back to Basics&#10;"/>
          <p:cNvSpPr txBox="1">
            <a:spLocks/>
          </p:cNvSpPr>
          <p:nvPr/>
        </p:nvSpPr>
        <p:spPr>
          <a:xfrm>
            <a:off x="0" y="914400"/>
            <a:ext cx="91440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8800" b="1" dirty="0" smtClean="0">
                <a:solidFill>
                  <a:schemeClr val="tx2"/>
                </a:solidFill>
              </a:rPr>
              <a:t>Back to Basics</a:t>
            </a:r>
          </a:p>
        </p:txBody>
      </p:sp>
    </p:spTree>
    <p:extLst>
      <p:ext uri="{BB962C8B-B14F-4D97-AF65-F5344CB8AC3E}">
        <p14:creationId xmlns:p14="http://schemas.microsoft.com/office/powerpoint/2010/main" val="2496553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descr="&quot;&quot;"/>
          <p:cNvSpPr>
            <a:spLocks noGrp="1"/>
          </p:cNvSpPr>
          <p:nvPr>
            <p:ph type="sldNum" sz="quarter" idx="12"/>
          </p:nvPr>
        </p:nvSpPr>
        <p:spPr/>
        <p:txBody>
          <a:bodyPr/>
          <a:lstStyle/>
          <a:p>
            <a:fld id="{91296FE0-8CAB-4B72-87BB-CAA9FA575773}" type="slidenum">
              <a:rPr lang="en-US" smtClean="0"/>
              <a:t>23</a:t>
            </a:fld>
            <a:endParaRPr lang="en-US"/>
          </a:p>
        </p:txBody>
      </p:sp>
      <p:pic>
        <p:nvPicPr>
          <p:cNvPr id="1026" name="Picture 2" descr="VistA form examp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286" y="209551"/>
            <a:ext cx="9052560" cy="466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1581150"/>
            <a:ext cx="9448800" cy="857250"/>
          </a:xfrm>
          <a:solidFill>
            <a:schemeClr val="bg1"/>
          </a:solidFill>
          <a:ln w="57150">
            <a:solidFill>
              <a:schemeClr val="accent6">
                <a:lumMod val="50000"/>
              </a:schemeClr>
            </a:solidFill>
          </a:ln>
        </p:spPr>
        <p:txBody>
          <a:bodyPr/>
          <a:lstStyle/>
          <a:p>
            <a:r>
              <a:rPr lang="en-US" b="1" dirty="0" smtClean="0">
                <a:solidFill>
                  <a:srgbClr val="002060"/>
                </a:solidFill>
              </a:rPr>
              <a:t>Encounter Forms</a:t>
            </a:r>
            <a:endParaRPr lang="en-US" b="1" dirty="0">
              <a:solidFill>
                <a:srgbClr val="002060"/>
              </a:solidFill>
            </a:endParaRPr>
          </a:p>
        </p:txBody>
      </p:sp>
    </p:spTree>
    <p:extLst>
      <p:ext uri="{BB962C8B-B14F-4D97-AF65-F5344CB8AC3E}">
        <p14:creationId xmlns:p14="http://schemas.microsoft.com/office/powerpoint/2010/main" val="3674020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quot; &quot;"/>
          <p:cNvSpPr/>
          <p:nvPr/>
        </p:nvSpPr>
        <p:spPr>
          <a:xfrm>
            <a:off x="8211453" y="3692982"/>
            <a:ext cx="950901" cy="1938992"/>
          </a:xfrm>
          <a:prstGeom prst="rect">
            <a:avLst/>
          </a:prstGeom>
        </p:spPr>
        <p:txBody>
          <a:bodyPr wrap="none">
            <a:spAutoFit/>
          </a:bodyPr>
          <a:lstStyle/>
          <a:p>
            <a:r>
              <a:rPr lang="en-US" sz="12000" b="1" dirty="0" smtClean="0">
                <a:solidFill>
                  <a:srgbClr val="002060"/>
                </a:solidFill>
              </a:rPr>
              <a:t>*</a:t>
            </a:r>
            <a:endParaRPr lang="en-US" sz="12000" dirty="0"/>
          </a:p>
        </p:txBody>
      </p:sp>
      <p:sp>
        <p:nvSpPr>
          <p:cNvPr id="5" name="Rectangle 4" descr="Original Form does NOT change when  copied form is changed&#10;"/>
          <p:cNvSpPr/>
          <p:nvPr/>
        </p:nvSpPr>
        <p:spPr>
          <a:xfrm>
            <a:off x="0" y="3937902"/>
            <a:ext cx="9105899" cy="983987"/>
          </a:xfrm>
          <a:prstGeom prst="rect">
            <a:avLst/>
          </a:prstGeom>
        </p:spPr>
        <p:txBody>
          <a:bodyPr wrap="square">
            <a:spAutoFit/>
          </a:bodyPr>
          <a:lstStyle/>
          <a:p>
            <a:pPr lvl="0" algn="ctr">
              <a:lnSpc>
                <a:spcPts val="3400"/>
              </a:lnSpc>
              <a:spcBef>
                <a:spcPct val="20000"/>
              </a:spcBef>
              <a:spcAft>
                <a:spcPts val="2400"/>
              </a:spcAft>
            </a:pPr>
            <a:r>
              <a:rPr lang="en-US" sz="3800" dirty="0" smtClean="0">
                <a:solidFill>
                  <a:srgbClr val="002060"/>
                </a:solidFill>
              </a:rPr>
              <a:t>Original </a:t>
            </a:r>
            <a:r>
              <a:rPr lang="en-US" sz="3800" dirty="0">
                <a:solidFill>
                  <a:srgbClr val="002060"/>
                </a:solidFill>
              </a:rPr>
              <a:t>Form does NOT change when  </a:t>
            </a:r>
            <a:r>
              <a:rPr lang="en-US" sz="3800" dirty="0" smtClean="0">
                <a:solidFill>
                  <a:srgbClr val="002060"/>
                </a:solidFill>
              </a:rPr>
              <a:t>copied </a:t>
            </a:r>
            <a:r>
              <a:rPr lang="en-US" sz="3800" dirty="0">
                <a:solidFill>
                  <a:srgbClr val="002060"/>
                </a:solidFill>
              </a:rPr>
              <a:t>form is </a:t>
            </a:r>
            <a:r>
              <a:rPr lang="en-US" sz="3800" dirty="0" smtClean="0">
                <a:solidFill>
                  <a:srgbClr val="002060"/>
                </a:solidFill>
              </a:rPr>
              <a:t>changed</a:t>
            </a:r>
            <a:endParaRPr lang="en-US" sz="3800" dirty="0">
              <a:solidFill>
                <a:srgbClr val="002060"/>
              </a:solidFill>
            </a:endParaRPr>
          </a:p>
        </p:txBody>
      </p:sp>
      <p:sp>
        <p:nvSpPr>
          <p:cNvPr id="7" name="Rectangle 6" descr="&quot; &quot;"/>
          <p:cNvSpPr/>
          <p:nvPr/>
        </p:nvSpPr>
        <p:spPr>
          <a:xfrm>
            <a:off x="-25404" y="3692982"/>
            <a:ext cx="950901" cy="1938992"/>
          </a:xfrm>
          <a:prstGeom prst="rect">
            <a:avLst/>
          </a:prstGeom>
        </p:spPr>
        <p:txBody>
          <a:bodyPr wrap="none">
            <a:spAutoFit/>
          </a:bodyPr>
          <a:lstStyle/>
          <a:p>
            <a:r>
              <a:rPr lang="en-US" sz="12000" b="1" dirty="0" smtClean="0">
                <a:solidFill>
                  <a:srgbClr val="002060"/>
                </a:solidFill>
              </a:rPr>
              <a:t>*</a:t>
            </a:r>
            <a:endParaRPr lang="en-US" sz="12000" dirty="0"/>
          </a:p>
        </p:txBody>
      </p:sp>
      <p:sp>
        <p:nvSpPr>
          <p:cNvPr id="10" name="Rectangle 9" descr="&quot; &quot;"/>
          <p:cNvSpPr/>
          <p:nvPr/>
        </p:nvSpPr>
        <p:spPr>
          <a:xfrm>
            <a:off x="-25404" y="2255157"/>
            <a:ext cx="9187758"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 from a clinic setup&#10;"/>
          <p:cNvSpPr/>
          <p:nvPr/>
        </p:nvSpPr>
        <p:spPr>
          <a:xfrm>
            <a:off x="-25404" y="2433668"/>
            <a:ext cx="9187758" cy="528350"/>
          </a:xfrm>
          <a:prstGeom prst="rect">
            <a:avLst/>
          </a:prstGeom>
        </p:spPr>
        <p:txBody>
          <a:bodyPr wrap="square">
            <a:spAutoFit/>
          </a:bodyPr>
          <a:lstStyle/>
          <a:p>
            <a:pPr lvl="0" algn="ctr">
              <a:lnSpc>
                <a:spcPts val="3400"/>
              </a:lnSpc>
              <a:spcBef>
                <a:spcPct val="20000"/>
              </a:spcBef>
              <a:spcAft>
                <a:spcPts val="2400"/>
              </a:spcAft>
            </a:pPr>
            <a:r>
              <a:rPr lang="en-US" sz="4800" i="1" dirty="0">
                <a:solidFill>
                  <a:prstClr val="white"/>
                </a:solidFill>
              </a:rPr>
              <a:t>…</a:t>
            </a:r>
            <a:r>
              <a:rPr lang="en-US" sz="3400" i="1" dirty="0">
                <a:solidFill>
                  <a:prstClr val="white"/>
                </a:solidFill>
              </a:rPr>
              <a:t> from a clinic setup</a:t>
            </a:r>
          </a:p>
        </p:txBody>
      </p:sp>
      <p:sp>
        <p:nvSpPr>
          <p:cNvPr id="9" name="Rectangle 8" descr="&quot; &quot;"/>
          <p:cNvSpPr/>
          <p:nvPr/>
        </p:nvSpPr>
        <p:spPr>
          <a:xfrm>
            <a:off x="-25404" y="1200150"/>
            <a:ext cx="918775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404" y="1359805"/>
            <a:ext cx="9226555" cy="754745"/>
          </a:xfrm>
        </p:spPr>
        <p:txBody>
          <a:bodyPr>
            <a:normAutofit/>
          </a:bodyPr>
          <a:lstStyle/>
          <a:p>
            <a:pPr marL="514350" indent="-514350" algn="ctr">
              <a:lnSpc>
                <a:spcPts val="3400"/>
              </a:lnSpc>
              <a:spcAft>
                <a:spcPts val="2400"/>
              </a:spcAft>
              <a:buNone/>
            </a:pPr>
            <a:r>
              <a:rPr lang="en-US" sz="4800" i="1" dirty="0" smtClean="0">
                <a:solidFill>
                  <a:srgbClr val="002060"/>
                </a:solidFill>
              </a:rPr>
              <a:t>…</a:t>
            </a:r>
            <a:r>
              <a:rPr lang="en-US" sz="3400" i="1" dirty="0" smtClean="0">
                <a:solidFill>
                  <a:srgbClr val="002060"/>
                </a:solidFill>
              </a:rPr>
              <a:t> from the encounter form toolkit</a:t>
            </a:r>
          </a:p>
        </p:txBody>
      </p:sp>
      <p:sp>
        <p:nvSpPr>
          <p:cNvPr id="2" name="Title 1"/>
          <p:cNvSpPr>
            <a:spLocks noGrp="1"/>
          </p:cNvSpPr>
          <p:nvPr>
            <p:ph type="title"/>
          </p:nvPr>
        </p:nvSpPr>
        <p:spPr>
          <a:xfrm>
            <a:off x="1" y="0"/>
            <a:ext cx="9144000" cy="857250"/>
          </a:xfrm>
        </p:spPr>
        <p:txBody>
          <a:bodyPr/>
          <a:lstStyle/>
          <a:p>
            <a:r>
              <a:rPr lang="en-US" b="1" dirty="0" smtClean="0">
                <a:solidFill>
                  <a:srgbClr val="002060"/>
                </a:solidFill>
              </a:rPr>
              <a:t>“Copy Form”</a:t>
            </a:r>
            <a:endParaRPr lang="en-US" b="1" dirty="0">
              <a:solidFill>
                <a:srgbClr val="002060"/>
              </a:solidFill>
            </a:endParaRPr>
          </a:p>
        </p:txBody>
      </p:sp>
    </p:spTree>
    <p:extLst>
      <p:ext uri="{BB962C8B-B14F-4D97-AF65-F5344CB8AC3E}">
        <p14:creationId xmlns:p14="http://schemas.microsoft.com/office/powerpoint/2010/main" val="3387897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counter form Select CPRS Manager Menu excerpt from Vi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285750"/>
            <a:ext cx="8447087"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descr="box highlighting 2  Encounter Forms  [IBDF ENCOUNTER FORM]   (EF)&#10;"/>
          <p:cNvSpPr/>
          <p:nvPr/>
        </p:nvSpPr>
        <p:spPr>
          <a:xfrm>
            <a:off x="437356" y="1447800"/>
            <a:ext cx="8268494" cy="400050"/>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89706" y="1647825"/>
            <a:ext cx="8763000" cy="2219325"/>
          </a:xfrm>
          <a:prstGeom prs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descr="2  Encounter Forms  [IBDF ENCOUNTER FORM]   (EF)&#10;"/>
          <p:cNvSpPr txBox="1"/>
          <p:nvPr/>
        </p:nvSpPr>
        <p:spPr>
          <a:xfrm>
            <a:off x="189706" y="3867150"/>
            <a:ext cx="8763000"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2  Encounter Forms  [IBDF ENCOUNTER FORM]   (EF)</a:t>
            </a:r>
            <a:endParaRPr lang="en-US" sz="2800" b="1" spc="-150" dirty="0">
              <a:latin typeface="Consolas" panose="020B0609020204030204" pitchFamily="49" charset="0"/>
              <a:ea typeface="DotumChe" panose="020B0609000101010101" pitchFamily="49" charset="-127"/>
              <a:cs typeface="Consolas" panose="020B0609020204030204" pitchFamily="49" charset="0"/>
            </a:endParaRPr>
          </a:p>
        </p:txBody>
      </p:sp>
    </p:spTree>
    <p:extLst>
      <p:ext uri="{BB962C8B-B14F-4D97-AF65-F5344CB8AC3E}">
        <p14:creationId xmlns:p14="http://schemas.microsoft.com/office/powerpoint/2010/main" val="1140157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VistA menu options for encounter for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3058718"/>
            <a:ext cx="8532813" cy="1332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VistA menu options for encounter form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285750"/>
            <a:ext cx="8532813" cy="182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Isosceles Triangle 8"/>
          <p:cNvSpPr/>
          <p:nvPr/>
        </p:nvSpPr>
        <p:spPr>
          <a:xfrm>
            <a:off x="4343400" y="3433732"/>
            <a:ext cx="4513261" cy="715357"/>
          </a:xfrm>
          <a:prstGeom prst="triangle">
            <a:avLst>
              <a:gd name="adj" fmla="val 1013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highlight of Clinic Setup/Edit Forms&#10;"/>
          <p:cNvSpPr/>
          <p:nvPr/>
        </p:nvSpPr>
        <p:spPr>
          <a:xfrm>
            <a:off x="2666999" y="3233707"/>
            <a:ext cx="2667001" cy="400050"/>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descr="Clinic Setup/Edit Forms&#10;"/>
          <p:cNvSpPr txBox="1"/>
          <p:nvPr/>
        </p:nvSpPr>
        <p:spPr>
          <a:xfrm>
            <a:off x="4343400" y="4186862"/>
            <a:ext cx="4513261" cy="523220"/>
          </a:xfrm>
          <a:prstGeom prst="rect">
            <a:avLst/>
          </a:prstGeom>
          <a:solidFill>
            <a:schemeClr val="bg1"/>
          </a:solidFill>
          <a:ln w="76200">
            <a:solidFill>
              <a:schemeClr val="accent1">
                <a:lumMod val="75000"/>
              </a:schemeClr>
            </a:solidFill>
          </a:ln>
        </p:spPr>
        <p:txBody>
          <a:bodyPr wrap="square" rtlCol="0">
            <a:spAutoFit/>
          </a:bodyPr>
          <a:lstStyle/>
          <a:p>
            <a:pPr algn="ctr"/>
            <a:r>
              <a:rPr lang="en-US" sz="2800" b="1" spc="-150" dirty="0" smtClean="0">
                <a:latin typeface="Consolas" panose="020B0609020204030204" pitchFamily="49" charset="0"/>
                <a:ea typeface="DotumChe" panose="020B0609000101010101" pitchFamily="49" charset="-127"/>
                <a:cs typeface="Consolas" panose="020B0609020204030204" pitchFamily="49" charset="0"/>
              </a:rPr>
              <a:t>Clinic Setup/Edit Forms</a:t>
            </a:r>
            <a:endParaRPr lang="en-US" sz="2800" b="1" spc="-150" dirty="0">
              <a:latin typeface="Consolas" panose="020B0609020204030204" pitchFamily="49" charset="0"/>
              <a:ea typeface="DotumChe" panose="020B0609000101010101" pitchFamily="49" charset="-127"/>
              <a:cs typeface="Consolas" panose="020B0609020204030204" pitchFamily="49" charset="0"/>
            </a:endParaRPr>
          </a:p>
        </p:txBody>
      </p:sp>
      <p:sp>
        <p:nvSpPr>
          <p:cNvPr id="2" name="Down Arrow 1" descr="&quot; &quot;"/>
          <p:cNvSpPr/>
          <p:nvPr/>
        </p:nvSpPr>
        <p:spPr>
          <a:xfrm>
            <a:off x="1504950" y="2110978"/>
            <a:ext cx="609600" cy="947739"/>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descr="&quot; &quot;"/>
          <p:cNvSpPr/>
          <p:nvPr/>
        </p:nvSpPr>
        <p:spPr>
          <a:xfrm>
            <a:off x="4552155" y="714375"/>
            <a:ext cx="4152106" cy="715357"/>
          </a:xfrm>
          <a:prstGeom prst="triangle">
            <a:avLst>
              <a:gd name="adj" fmla="val 6423"/>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descr="highlight of Edit Encounter Forms entry&#10;"/>
          <p:cNvSpPr/>
          <p:nvPr/>
        </p:nvSpPr>
        <p:spPr>
          <a:xfrm>
            <a:off x="2514599" y="514350"/>
            <a:ext cx="2667001" cy="400050"/>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Edit Encounter Forms&#10;"/>
          <p:cNvSpPr txBox="1"/>
          <p:nvPr/>
        </p:nvSpPr>
        <p:spPr>
          <a:xfrm>
            <a:off x="4533105" y="1467505"/>
            <a:ext cx="4152106" cy="523220"/>
          </a:xfrm>
          <a:prstGeom prst="rect">
            <a:avLst/>
          </a:prstGeom>
          <a:solidFill>
            <a:schemeClr val="bg1"/>
          </a:solidFill>
          <a:ln w="76200">
            <a:solidFill>
              <a:schemeClr val="accent1">
                <a:lumMod val="75000"/>
              </a:schemeClr>
            </a:solidFill>
          </a:ln>
        </p:spPr>
        <p:txBody>
          <a:bodyPr wrap="square" rtlCol="0">
            <a:spAutoFit/>
          </a:bodyPr>
          <a:lstStyle/>
          <a:p>
            <a:pPr algn="ctr"/>
            <a:r>
              <a:rPr lang="en-US" sz="2800" b="1" spc="-150" dirty="0" smtClean="0">
                <a:latin typeface="Consolas" panose="020B0609020204030204" pitchFamily="49" charset="0"/>
                <a:ea typeface="DotumChe" panose="020B0609000101010101" pitchFamily="49" charset="-127"/>
                <a:cs typeface="Consolas" panose="020B0609020204030204" pitchFamily="49" charset="0"/>
              </a:rPr>
              <a:t>Edit Encounter Forms</a:t>
            </a:r>
            <a:endParaRPr lang="en-US" sz="2800" b="1" spc="-150" dirty="0">
              <a:latin typeface="Consolas" panose="020B0609020204030204" pitchFamily="49" charset="0"/>
              <a:ea typeface="DotumChe" panose="020B0609000101010101" pitchFamily="49" charset="-127"/>
              <a:cs typeface="Consolas" panose="020B0609020204030204" pitchFamily="49" charset="0"/>
            </a:endParaRPr>
          </a:p>
        </p:txBody>
      </p:sp>
    </p:spTree>
    <p:extLst>
      <p:ext uri="{BB962C8B-B14F-4D97-AF65-F5344CB8AC3E}">
        <p14:creationId xmlns:p14="http://schemas.microsoft.com/office/powerpoint/2010/main" val="4255407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tA encounter form setup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71450"/>
            <a:ext cx="891937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descr="highlight of CF Copy Form command option in VisstA"/>
          <p:cNvSpPr/>
          <p:nvPr/>
        </p:nvSpPr>
        <p:spPr>
          <a:xfrm>
            <a:off x="2819400" y="3343274"/>
            <a:ext cx="1999456" cy="200025"/>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descr="&quot; &quot;"/>
          <p:cNvSpPr/>
          <p:nvPr/>
        </p:nvSpPr>
        <p:spPr>
          <a:xfrm flipV="1">
            <a:off x="142478" y="1781174"/>
            <a:ext cx="4000500" cy="1562100"/>
          </a:xfrm>
          <a:prstGeom prst="triangle">
            <a:avLst>
              <a:gd name="adj" fmla="val 76553"/>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CF Copy Form&#10;"/>
          <p:cNvSpPr txBox="1"/>
          <p:nvPr/>
        </p:nvSpPr>
        <p:spPr>
          <a:xfrm>
            <a:off x="180578" y="1257954"/>
            <a:ext cx="3962400" cy="523220"/>
          </a:xfrm>
          <a:prstGeom prst="rect">
            <a:avLst/>
          </a:prstGeom>
          <a:solidFill>
            <a:schemeClr val="bg1"/>
          </a:solidFill>
          <a:ln w="76200">
            <a:solidFill>
              <a:schemeClr val="accent1">
                <a:lumMod val="75000"/>
              </a:schemeClr>
            </a:solidFill>
          </a:ln>
        </p:spPr>
        <p:txBody>
          <a:bodyPr wrap="square" rtlCol="0">
            <a:spAutoFit/>
          </a:bodyPr>
          <a:lstStyle/>
          <a:p>
            <a:pPr algn="ctr"/>
            <a:r>
              <a:rPr lang="en-US" sz="2800" b="1" spc="-150" dirty="0" smtClean="0">
                <a:latin typeface="Consolas" panose="020B0609020204030204" pitchFamily="49" charset="0"/>
                <a:ea typeface="DotumChe" panose="020B0609000101010101" pitchFamily="49" charset="-127"/>
                <a:cs typeface="Consolas" panose="020B0609020204030204" pitchFamily="49" charset="0"/>
              </a:rPr>
              <a:t>CF Copy Form</a:t>
            </a:r>
            <a:endParaRPr lang="en-US" sz="2800" b="1" spc="-150" dirty="0">
              <a:latin typeface="Consolas" panose="020B0609020204030204" pitchFamily="49" charset="0"/>
              <a:ea typeface="DotumChe" panose="020B0609000101010101" pitchFamily="49" charset="-127"/>
              <a:cs typeface="Consolas" panose="020B0609020204030204" pitchFamily="49" charset="0"/>
            </a:endParaRPr>
          </a:p>
        </p:txBody>
      </p:sp>
    </p:spTree>
    <p:extLst>
      <p:ext uri="{BB962C8B-B14F-4D97-AF65-F5344CB8AC3E}">
        <p14:creationId xmlns:p14="http://schemas.microsoft.com/office/powerpoint/2010/main" val="3797766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tA encounter form setup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1450"/>
            <a:ext cx="891937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VistA encounter form setup menu options&#10;"/>
          <p:cNvPicPr>
            <a:picLocks noChangeAspect="1" noChangeArrowheads="1"/>
          </p:cNvPicPr>
          <p:nvPr/>
        </p:nvPicPr>
        <p:blipFill rotWithShape="1">
          <a:blip r:embed="rId4">
            <a:extLst>
              <a:ext uri="{28A0092B-C50C-407E-A947-70E740481C1C}">
                <a14:useLocalDpi xmlns:a14="http://schemas.microsoft.com/office/drawing/2010/main" val="0"/>
              </a:ext>
            </a:extLst>
          </a:blip>
          <a:srcRect t="65909"/>
          <a:stretch/>
        </p:blipFill>
        <p:spPr bwMode="auto">
          <a:xfrm>
            <a:off x="68666" y="3086100"/>
            <a:ext cx="8926910" cy="141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descr="box highlighting Do you want to select a form from the toolkit? Y  &#10;&#10;&#10;"/>
          <p:cNvSpPr/>
          <p:nvPr/>
        </p:nvSpPr>
        <p:spPr>
          <a:xfrm>
            <a:off x="180578" y="4048125"/>
            <a:ext cx="5610622" cy="365760"/>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descr="&quot; &quot;"/>
          <p:cNvSpPr/>
          <p:nvPr/>
        </p:nvSpPr>
        <p:spPr>
          <a:xfrm flipV="1">
            <a:off x="142478" y="2162172"/>
            <a:ext cx="9001522" cy="1885951"/>
          </a:xfrm>
          <a:prstGeom prst="triangle">
            <a:avLst>
              <a:gd name="adj" fmla="val 33169"/>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descr="Do you want to select a form from the toolkit? Y  &#10;"/>
          <p:cNvGrpSpPr/>
          <p:nvPr/>
        </p:nvGrpSpPr>
        <p:grpSpPr>
          <a:xfrm>
            <a:off x="85328" y="1638954"/>
            <a:ext cx="8963422" cy="523220"/>
            <a:chOff x="85328" y="1638954"/>
            <a:chExt cx="8963422" cy="523220"/>
          </a:xfrm>
        </p:grpSpPr>
        <p:sp>
          <p:nvSpPr>
            <p:cNvPr id="3" name="TextBox 2" descr="Do you want to select a form from the toolkit? Y  &#10;"/>
            <p:cNvSpPr txBox="1"/>
            <p:nvPr/>
          </p:nvSpPr>
          <p:spPr>
            <a:xfrm>
              <a:off x="85328" y="1638954"/>
              <a:ext cx="8963422"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Do you want to select a form from the toolkit? </a:t>
              </a:r>
              <a:r>
                <a:rPr lang="en-US" sz="2800" b="1" spc="-150" dirty="0" smtClean="0">
                  <a:solidFill>
                    <a:srgbClr val="C00000"/>
                  </a:solidFill>
                  <a:latin typeface="Consolas" panose="020B0609020204030204" pitchFamily="49" charset="0"/>
                  <a:ea typeface="DotumChe" panose="020B0609000101010101" pitchFamily="49" charset="-127"/>
                  <a:cs typeface="Consolas" panose="020B0609020204030204" pitchFamily="49" charset="0"/>
                </a:rPr>
                <a:t>Y</a:t>
              </a:r>
              <a:r>
                <a:rPr lang="en-US" sz="2800" b="1" spc="-150" dirty="0" smtClean="0">
                  <a:latin typeface="Consolas" panose="020B0609020204030204" pitchFamily="49" charset="0"/>
                  <a:ea typeface="DotumChe" panose="020B0609000101010101" pitchFamily="49" charset="-127"/>
                  <a:cs typeface="Consolas" panose="020B0609020204030204" pitchFamily="49" charset="0"/>
                </a:rPr>
                <a:t>  </a:t>
              </a:r>
              <a:endParaRPr lang="en-US" sz="2800" b="1" spc="-150" dirty="0">
                <a:latin typeface="Consolas" panose="020B0609020204030204" pitchFamily="49" charset="0"/>
                <a:ea typeface="DotumChe" panose="020B0609000101010101" pitchFamily="49" charset="-127"/>
                <a:cs typeface="Consolas" panose="020B0609020204030204" pitchFamily="49" charset="0"/>
              </a:endParaRPr>
            </a:p>
          </p:txBody>
        </p:sp>
        <p:sp>
          <p:nvSpPr>
            <p:cNvPr id="2" name="Rectangle 1" descr="&quot;&quot;"/>
            <p:cNvSpPr/>
            <p:nvPr/>
          </p:nvSpPr>
          <p:spPr>
            <a:xfrm>
              <a:off x="8648700" y="1748164"/>
              <a:ext cx="152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7230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counter form encounter form setup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71450"/>
            <a:ext cx="891937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VistA encounter form setup menu options&#10;"/>
          <p:cNvPicPr>
            <a:picLocks noChangeAspect="1" noChangeArrowheads="1"/>
          </p:cNvPicPr>
          <p:nvPr/>
        </p:nvPicPr>
        <p:blipFill rotWithShape="1">
          <a:blip r:embed="rId4">
            <a:extLst>
              <a:ext uri="{28A0092B-C50C-407E-A947-70E740481C1C}">
                <a14:useLocalDpi xmlns:a14="http://schemas.microsoft.com/office/drawing/2010/main" val="0"/>
              </a:ext>
            </a:extLst>
          </a:blip>
          <a:srcRect t="57618"/>
          <a:stretch/>
        </p:blipFill>
        <p:spPr bwMode="auto">
          <a:xfrm>
            <a:off x="104378" y="3028101"/>
            <a:ext cx="8910248" cy="1600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sosceles Triangle 6" descr="&quot; &quot;"/>
          <p:cNvSpPr/>
          <p:nvPr/>
        </p:nvSpPr>
        <p:spPr>
          <a:xfrm flipV="1">
            <a:off x="142478" y="2685390"/>
            <a:ext cx="9001522" cy="1577501"/>
          </a:xfrm>
          <a:prstGeom prst="triangle">
            <a:avLst>
              <a:gd name="adj" fmla="val 49888"/>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box highlighting Select a FORM: menu option&#10;"/>
          <p:cNvSpPr/>
          <p:nvPr/>
        </p:nvSpPr>
        <p:spPr>
          <a:xfrm>
            <a:off x="57150" y="4262892"/>
            <a:ext cx="9014626" cy="365760"/>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descr="Select a FORM:&#10;"/>
          <p:cNvSpPr txBox="1"/>
          <p:nvPr/>
        </p:nvSpPr>
        <p:spPr>
          <a:xfrm>
            <a:off x="85328" y="2162172"/>
            <a:ext cx="8963422"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Select a FORM:</a:t>
            </a:r>
            <a:endParaRPr lang="en-US" sz="2800" b="1" spc="-150" dirty="0">
              <a:latin typeface="Consolas" panose="020B0609020204030204" pitchFamily="49" charset="0"/>
              <a:ea typeface="DotumChe" panose="020B0609000101010101" pitchFamily="49" charset="-127"/>
              <a:cs typeface="Consolas" panose="020B0609020204030204" pitchFamily="49" charset="0"/>
            </a:endParaRPr>
          </a:p>
        </p:txBody>
      </p:sp>
    </p:spTree>
    <p:extLst>
      <p:ext uri="{BB962C8B-B14F-4D97-AF65-F5344CB8AC3E}">
        <p14:creationId xmlns:p14="http://schemas.microsoft.com/office/powerpoint/2010/main" val="1014036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00150"/>
            <a:ext cx="8229600" cy="373379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rgbClr val="002060"/>
                </a:solidFill>
              </a:rPr>
              <a:t>Who at your site is responsible for managing the encounter forms?</a:t>
            </a:r>
          </a:p>
          <a:p>
            <a:pPr marL="971550" lvl="1" indent="-514350">
              <a:buFont typeface="+mj-lt"/>
              <a:buAutoNum type="alphaUcPeriod"/>
            </a:pPr>
            <a:r>
              <a:rPr lang="en-US" sz="3200" dirty="0" smtClean="0">
                <a:solidFill>
                  <a:srgbClr val="002060"/>
                </a:solidFill>
              </a:rPr>
              <a:t>HIM</a:t>
            </a:r>
          </a:p>
          <a:p>
            <a:pPr marL="971550" lvl="1" indent="-514350">
              <a:buFont typeface="+mj-lt"/>
              <a:buAutoNum type="alphaUcPeriod"/>
            </a:pPr>
            <a:r>
              <a:rPr lang="en-US" sz="3200" dirty="0" smtClean="0">
                <a:solidFill>
                  <a:srgbClr val="002060"/>
                </a:solidFill>
              </a:rPr>
              <a:t>OIT</a:t>
            </a:r>
          </a:p>
          <a:p>
            <a:pPr marL="971550" lvl="1" indent="-514350">
              <a:buFont typeface="+mj-lt"/>
              <a:buAutoNum type="alphaUcPeriod"/>
            </a:pPr>
            <a:r>
              <a:rPr lang="en-US" sz="3200" dirty="0" smtClean="0">
                <a:solidFill>
                  <a:srgbClr val="002060"/>
                </a:solidFill>
              </a:rPr>
              <a:t>Health Informatics Specialist </a:t>
            </a:r>
            <a:r>
              <a:rPr lang="en-US" sz="3200" dirty="0" smtClean="0">
                <a:solidFill>
                  <a:srgbClr val="002060"/>
                </a:solidFill>
              </a:rPr>
              <a:t>(</a:t>
            </a:r>
            <a:r>
              <a:rPr lang="en-US" sz="3200" dirty="0" smtClean="0">
                <a:solidFill>
                  <a:srgbClr val="002060"/>
                </a:solidFill>
              </a:rPr>
              <a:t>CAC</a:t>
            </a:r>
            <a:r>
              <a:rPr lang="en-US" sz="3200" dirty="0" smtClean="0">
                <a:solidFill>
                  <a:srgbClr val="002060"/>
                </a:solidFill>
              </a:rPr>
              <a:t>)</a:t>
            </a:r>
            <a:endParaRPr lang="en-US" sz="3200" dirty="0" smtClean="0">
              <a:solidFill>
                <a:srgbClr val="002060"/>
              </a:solidFill>
            </a:endParaRPr>
          </a:p>
          <a:p>
            <a:pPr marL="971550" lvl="1" indent="-514350">
              <a:buFont typeface="+mj-lt"/>
              <a:buAutoNum type="alphaUcPeriod"/>
            </a:pPr>
            <a:r>
              <a:rPr lang="en-US" sz="3200" dirty="0" smtClean="0">
                <a:solidFill>
                  <a:srgbClr val="002060"/>
                </a:solidFill>
              </a:rPr>
              <a:t>Program Application Specialist (ADPAC)</a:t>
            </a:r>
          </a:p>
          <a:p>
            <a:pPr marL="971550" lvl="1" indent="-514350">
              <a:buFont typeface="+mj-lt"/>
              <a:buAutoNum type="alphaUcPeriod"/>
            </a:pPr>
            <a:r>
              <a:rPr lang="en-US" sz="3200" dirty="0" smtClean="0">
                <a:solidFill>
                  <a:srgbClr val="002060"/>
                </a:solidFill>
              </a:rPr>
              <a:t>Other</a:t>
            </a:r>
            <a:endParaRPr lang="en-US" sz="3200" dirty="0">
              <a:solidFill>
                <a:srgbClr val="002060"/>
              </a:solidFill>
            </a:endParaRPr>
          </a:p>
        </p:txBody>
      </p:sp>
      <p:sp>
        <p:nvSpPr>
          <p:cNvPr id="7" name="Title 1" descr="Poll Question&#10;"/>
          <p:cNvSpPr txBox="1">
            <a:spLocks/>
          </p:cNvSpPr>
          <p:nvPr/>
        </p:nvSpPr>
        <p:spPr>
          <a:xfrm>
            <a:off x="1600200" y="205978"/>
            <a:ext cx="6781800" cy="85725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Poll Question</a:t>
            </a:r>
          </a:p>
        </p:txBody>
      </p:sp>
      <p:pic>
        <p:nvPicPr>
          <p:cNvPr id="6" name="Picture 3" descr="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9642" y="278168"/>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479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counter form encounter form setup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71450"/>
            <a:ext cx="891937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VistA encounter form setup menu options&#10;"/>
          <p:cNvPicPr>
            <a:picLocks noChangeAspect="1" noChangeArrowheads="1"/>
          </p:cNvPicPr>
          <p:nvPr/>
        </p:nvPicPr>
        <p:blipFill rotWithShape="1">
          <a:blip r:embed="rId4">
            <a:extLst>
              <a:ext uri="{28A0092B-C50C-407E-A947-70E740481C1C}">
                <a14:useLocalDpi xmlns:a14="http://schemas.microsoft.com/office/drawing/2010/main" val="0"/>
              </a:ext>
            </a:extLst>
          </a:blip>
          <a:srcRect t="53865"/>
          <a:stretch/>
        </p:blipFill>
        <p:spPr bwMode="auto">
          <a:xfrm>
            <a:off x="95250" y="3028950"/>
            <a:ext cx="8919376" cy="1880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descr="box highlighting New Form Name: menu option&#10;"/>
          <p:cNvSpPr/>
          <p:nvPr/>
        </p:nvSpPr>
        <p:spPr>
          <a:xfrm>
            <a:off x="161528" y="4505835"/>
            <a:ext cx="5172472" cy="365760"/>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descr="New Form Name:&#10;"/>
          <p:cNvSpPr txBox="1"/>
          <p:nvPr/>
        </p:nvSpPr>
        <p:spPr>
          <a:xfrm>
            <a:off x="85328" y="2685390"/>
            <a:ext cx="8963422"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New Form Name:</a:t>
            </a:r>
            <a:endParaRPr lang="en-US" sz="2800" b="1" spc="-150" dirty="0">
              <a:latin typeface="Consolas" panose="020B0609020204030204" pitchFamily="49" charset="0"/>
              <a:ea typeface="DotumChe" panose="020B0609000101010101" pitchFamily="49" charset="-127"/>
              <a:cs typeface="Consolas" panose="020B0609020204030204" pitchFamily="49" charset="0"/>
            </a:endParaRPr>
          </a:p>
        </p:txBody>
      </p:sp>
      <p:sp>
        <p:nvSpPr>
          <p:cNvPr id="6" name="Isosceles Triangle 5" descr="&quot; &quot;"/>
          <p:cNvSpPr/>
          <p:nvPr/>
        </p:nvSpPr>
        <p:spPr>
          <a:xfrm flipV="1">
            <a:off x="28178" y="3208608"/>
            <a:ext cx="9020572" cy="1297226"/>
          </a:xfrm>
          <a:prstGeom prst="triangle">
            <a:avLst>
              <a:gd name="adj" fmla="val 27503"/>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descr="&quot; &quot;"/>
          <p:cNvSpPr txBox="1"/>
          <p:nvPr/>
        </p:nvSpPr>
        <p:spPr>
          <a:xfrm>
            <a:off x="-4343400" y="0"/>
            <a:ext cx="3581400" cy="523220"/>
          </a:xfrm>
          <a:prstGeom prst="rect">
            <a:avLst/>
          </a:prstGeom>
          <a:noFill/>
        </p:spPr>
        <p:txBody>
          <a:bodyPr wrap="square" rtlCol="0">
            <a:spAutoFit/>
          </a:bodyPr>
          <a:lstStyle/>
          <a:p>
            <a:r>
              <a:rPr lang="en-US" sz="2800" b="1" dirty="0" smtClean="0"/>
              <a:t>!</a:t>
            </a:r>
            <a:endParaRPr lang="en-US" sz="2800" b="1" dirty="0"/>
          </a:p>
        </p:txBody>
      </p:sp>
    </p:spTree>
    <p:extLst>
      <p:ext uri="{BB962C8B-B14F-4D97-AF65-F5344CB8AC3E}">
        <p14:creationId xmlns:p14="http://schemas.microsoft.com/office/powerpoint/2010/main" val="1857040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Default&#10;"/>
          <p:cNvSpPr/>
          <p:nvPr/>
        </p:nvSpPr>
        <p:spPr>
          <a:xfrm>
            <a:off x="3706048" y="3028950"/>
            <a:ext cx="3640292" cy="1446550"/>
          </a:xfrm>
          <a:prstGeom prst="rect">
            <a:avLst/>
          </a:prstGeom>
        </p:spPr>
        <p:txBody>
          <a:bodyPr wrap="none">
            <a:spAutoFit/>
          </a:bodyPr>
          <a:lstStyle/>
          <a:p>
            <a:r>
              <a:rPr lang="en-US" sz="8800" b="1" dirty="0" smtClean="0">
                <a:solidFill>
                  <a:srgbClr val="F79646">
                    <a:lumMod val="50000"/>
                  </a:srgbClr>
                </a:solidFill>
                <a:latin typeface="Colonna MT" panose="04020805060202030203" pitchFamily="82" charset="0"/>
              </a:rPr>
              <a:t>Default</a:t>
            </a:r>
            <a:endParaRPr lang="en-US" dirty="0"/>
          </a:p>
        </p:txBody>
      </p:sp>
      <p:sp>
        <p:nvSpPr>
          <p:cNvPr id="3" name="TextBox 2" descr="Select:&#10;"/>
          <p:cNvSpPr txBox="1"/>
          <p:nvPr/>
        </p:nvSpPr>
        <p:spPr>
          <a:xfrm>
            <a:off x="1714500" y="3359438"/>
            <a:ext cx="1943100" cy="861774"/>
          </a:xfrm>
          <a:prstGeom prst="rect">
            <a:avLst/>
          </a:prstGeom>
          <a:noFill/>
        </p:spPr>
        <p:txBody>
          <a:bodyPr wrap="square" rtlCol="0">
            <a:spAutoFit/>
          </a:bodyPr>
          <a:lstStyle/>
          <a:p>
            <a:pPr algn="ctr"/>
            <a:r>
              <a:rPr lang="en-US" sz="5000" b="1" dirty="0" smtClean="0">
                <a:solidFill>
                  <a:srgbClr val="002060"/>
                </a:solidFill>
              </a:rPr>
              <a:t>Select:</a:t>
            </a:r>
            <a:endParaRPr lang="en-US" sz="5000" b="1" dirty="0">
              <a:solidFill>
                <a:srgbClr val="002060"/>
              </a:solidFill>
            </a:endParaRPr>
          </a:p>
        </p:txBody>
      </p:sp>
      <p:pic>
        <p:nvPicPr>
          <p:cNvPr id="5122" name="Picture 2" descr="encounter form menu promp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14301"/>
            <a:ext cx="8946309" cy="2457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942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ncounter form menu option: How should the clinic use the for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7650"/>
            <a:ext cx="8832137" cy="2012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box highlighting How should the clinic use the form?&#10;"/>
          <p:cNvSpPr/>
          <p:nvPr/>
        </p:nvSpPr>
        <p:spPr>
          <a:xfrm>
            <a:off x="190500" y="209550"/>
            <a:ext cx="5981700" cy="320040"/>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descr="&quot; &quot;"/>
          <p:cNvSpPr/>
          <p:nvPr/>
        </p:nvSpPr>
        <p:spPr>
          <a:xfrm>
            <a:off x="86757" y="537210"/>
            <a:ext cx="9057243" cy="2148180"/>
          </a:xfrm>
          <a:prstGeom prst="triangle">
            <a:avLst>
              <a:gd name="adj" fmla="val 23597"/>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How should the clinic use the form?&#10;"/>
          <p:cNvSpPr txBox="1"/>
          <p:nvPr/>
        </p:nvSpPr>
        <p:spPr>
          <a:xfrm>
            <a:off x="86757" y="2651722"/>
            <a:ext cx="8963422"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How should the clinic use the form?</a:t>
            </a:r>
            <a:endParaRPr lang="en-US" sz="2800" b="1" spc="-150" dirty="0">
              <a:latin typeface="Consolas" panose="020B0609020204030204" pitchFamily="49" charset="0"/>
              <a:ea typeface="DotumChe" panose="020B0609000101010101" pitchFamily="49" charset="-127"/>
              <a:cs typeface="Consolas" panose="020B0609020204030204" pitchFamily="49" charset="0"/>
            </a:endParaRPr>
          </a:p>
        </p:txBody>
      </p:sp>
    </p:spTree>
    <p:extLst>
      <p:ext uri="{BB962C8B-B14F-4D97-AF65-F5344CB8AC3E}">
        <p14:creationId xmlns:p14="http://schemas.microsoft.com/office/powerpoint/2010/main" val="2770387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00151"/>
            <a:ext cx="8229600" cy="3733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rgbClr val="002060"/>
                </a:solidFill>
              </a:rPr>
              <a:t>A team concept should ALWAYS be used when building and/or editing encounter forms.</a:t>
            </a:r>
          </a:p>
          <a:p>
            <a:pPr marL="971550" lvl="1" indent="-514350">
              <a:buFont typeface="+mj-lt"/>
              <a:buAutoNum type="alphaUcPeriod"/>
            </a:pPr>
            <a:r>
              <a:rPr lang="en-US" sz="3200" dirty="0" smtClean="0">
                <a:solidFill>
                  <a:srgbClr val="002060"/>
                </a:solidFill>
              </a:rPr>
              <a:t>True</a:t>
            </a:r>
          </a:p>
          <a:p>
            <a:pPr marL="971550" lvl="1" indent="-514350">
              <a:buFont typeface="+mj-lt"/>
              <a:buAutoNum type="alphaUcPeriod"/>
            </a:pPr>
            <a:r>
              <a:rPr lang="en-US" sz="3200" dirty="0" smtClean="0">
                <a:solidFill>
                  <a:srgbClr val="002060"/>
                </a:solidFill>
              </a:rPr>
              <a:t>False</a:t>
            </a:r>
          </a:p>
        </p:txBody>
      </p:sp>
      <p:sp>
        <p:nvSpPr>
          <p:cNvPr id="7" name="Title 1" descr="Poll Question&#10;"/>
          <p:cNvSpPr txBox="1">
            <a:spLocks/>
          </p:cNvSpPr>
          <p:nvPr/>
        </p:nvSpPr>
        <p:spPr>
          <a:xfrm>
            <a:off x="1600200" y="205978"/>
            <a:ext cx="6781800" cy="85725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Poll Question</a:t>
            </a:r>
          </a:p>
        </p:txBody>
      </p:sp>
      <p:pic>
        <p:nvPicPr>
          <p:cNvPr id="6" name="Picture 3" descr="Blue Poll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9642" y="278168"/>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36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Changes to one form WILL affect all clinics using form**&#10;"/>
          <p:cNvSpPr/>
          <p:nvPr/>
        </p:nvSpPr>
        <p:spPr>
          <a:xfrm>
            <a:off x="4724400" y="3638550"/>
            <a:ext cx="4343400" cy="1384995"/>
          </a:xfrm>
          <a:prstGeom prst="rect">
            <a:avLst/>
          </a:prstGeom>
        </p:spPr>
        <p:txBody>
          <a:bodyPr wrap="square">
            <a:spAutoFit/>
          </a:bodyPr>
          <a:lstStyle/>
          <a:p>
            <a:pPr algn="ctr"/>
            <a:r>
              <a:rPr lang="en-US" sz="2800" i="1" dirty="0" smtClean="0">
                <a:solidFill>
                  <a:srgbClr val="002060"/>
                </a:solidFill>
              </a:rPr>
              <a:t>**Changes to </a:t>
            </a:r>
            <a:r>
              <a:rPr lang="en-US" sz="2800" i="1" dirty="0">
                <a:solidFill>
                  <a:srgbClr val="002060"/>
                </a:solidFill>
              </a:rPr>
              <a:t>one form </a:t>
            </a:r>
            <a:endParaRPr lang="en-US" sz="2800" i="1" dirty="0" smtClean="0">
              <a:solidFill>
                <a:srgbClr val="002060"/>
              </a:solidFill>
            </a:endParaRPr>
          </a:p>
          <a:p>
            <a:pPr algn="ctr"/>
            <a:r>
              <a:rPr lang="en-US" sz="2800" i="1" u="sng" dirty="0" smtClean="0">
                <a:solidFill>
                  <a:srgbClr val="002060"/>
                </a:solidFill>
              </a:rPr>
              <a:t>WILL</a:t>
            </a:r>
            <a:r>
              <a:rPr lang="en-US" sz="2800" i="1" dirty="0" smtClean="0">
                <a:solidFill>
                  <a:srgbClr val="002060"/>
                </a:solidFill>
              </a:rPr>
              <a:t> </a:t>
            </a:r>
            <a:r>
              <a:rPr lang="en-US" sz="2800" i="1" dirty="0">
                <a:solidFill>
                  <a:srgbClr val="002060"/>
                </a:solidFill>
              </a:rPr>
              <a:t>affect </a:t>
            </a:r>
            <a:endParaRPr lang="en-US" sz="2800" i="1" dirty="0" smtClean="0">
              <a:solidFill>
                <a:srgbClr val="002060"/>
              </a:solidFill>
            </a:endParaRPr>
          </a:p>
          <a:p>
            <a:pPr algn="ctr"/>
            <a:r>
              <a:rPr lang="en-US" sz="2800" i="1" dirty="0" smtClean="0">
                <a:solidFill>
                  <a:srgbClr val="002060"/>
                </a:solidFill>
              </a:rPr>
              <a:t>all </a:t>
            </a:r>
            <a:r>
              <a:rPr lang="en-US" sz="2800" i="1" dirty="0">
                <a:solidFill>
                  <a:srgbClr val="002060"/>
                </a:solidFill>
              </a:rPr>
              <a:t>clinics </a:t>
            </a:r>
            <a:r>
              <a:rPr lang="en-US" sz="2800" i="1" dirty="0" smtClean="0">
                <a:solidFill>
                  <a:srgbClr val="002060"/>
                </a:solidFill>
              </a:rPr>
              <a:t>using form**</a:t>
            </a:r>
            <a:endParaRPr lang="en-US" sz="2800" i="1" dirty="0">
              <a:solidFill>
                <a:srgbClr val="002060"/>
              </a:solidFill>
            </a:endParaRPr>
          </a:p>
        </p:txBody>
      </p:sp>
      <p:sp>
        <p:nvSpPr>
          <p:cNvPr id="5" name="Content Placeholder 2" descr="… from encounter form CLINIC SETUP&#10;&#10;"/>
          <p:cNvSpPr txBox="1">
            <a:spLocks/>
          </p:cNvSpPr>
          <p:nvPr/>
        </p:nvSpPr>
        <p:spPr>
          <a:xfrm>
            <a:off x="4972050" y="2133600"/>
            <a:ext cx="39624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b="1" dirty="0" smtClean="0">
                <a:solidFill>
                  <a:srgbClr val="002060"/>
                </a:solidFill>
              </a:rPr>
              <a:t>… from encounter form CLINIC SETUP</a:t>
            </a:r>
          </a:p>
          <a:p>
            <a:pPr marL="0" indent="0">
              <a:buNone/>
            </a:pPr>
            <a:endParaRPr lang="en-US" sz="3600" b="1" dirty="0"/>
          </a:p>
        </p:txBody>
      </p:sp>
      <p:sp>
        <p:nvSpPr>
          <p:cNvPr id="6" name="&quot;No&quot; Symbol 5" descr="No symbol"/>
          <p:cNvSpPr/>
          <p:nvPr/>
        </p:nvSpPr>
        <p:spPr>
          <a:xfrm>
            <a:off x="190500" y="1790700"/>
            <a:ext cx="4191000" cy="1981200"/>
          </a:xfrm>
          <a:prstGeom prst="noSmoking">
            <a:avLst>
              <a:gd name="adj" fmla="val 1222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ontent Placeholder 2" descr="… from encounter form toolkit&#10;&#10;"/>
          <p:cNvSpPr txBox="1">
            <a:spLocks/>
          </p:cNvSpPr>
          <p:nvPr/>
        </p:nvSpPr>
        <p:spPr>
          <a:xfrm>
            <a:off x="419100" y="2171700"/>
            <a:ext cx="39624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b="1" dirty="0" smtClean="0">
                <a:solidFill>
                  <a:srgbClr val="002060"/>
                </a:solidFill>
              </a:rPr>
              <a:t>… from encounter form toolkit</a:t>
            </a:r>
          </a:p>
          <a:p>
            <a:pPr marL="0" indent="0">
              <a:buNone/>
            </a:pPr>
            <a:endParaRPr lang="en-US" sz="3600" b="1" dirty="0">
              <a:solidFill>
                <a:srgbClr val="002060"/>
              </a:solidFill>
            </a:endParaRPr>
          </a:p>
        </p:txBody>
      </p:sp>
      <p:sp>
        <p:nvSpPr>
          <p:cNvPr id="7" name="Rectangle 6" descr="&quot; &quot;"/>
          <p:cNvSpPr/>
          <p:nvPr/>
        </p:nvSpPr>
        <p:spPr>
          <a:xfrm>
            <a:off x="0" y="952500"/>
            <a:ext cx="91440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descr="… from one clinic to other clinics&#10;"/>
          <p:cNvSpPr txBox="1">
            <a:spLocks/>
          </p:cNvSpPr>
          <p:nvPr/>
        </p:nvSpPr>
        <p:spPr>
          <a:xfrm>
            <a:off x="0" y="876300"/>
            <a:ext cx="9144000" cy="6477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i="1" dirty="0" smtClean="0">
                <a:solidFill>
                  <a:srgbClr val="002060"/>
                </a:solidFill>
              </a:rPr>
              <a:t>… from one clinic to other clinics</a:t>
            </a:r>
          </a:p>
          <a:p>
            <a:pPr marL="0" indent="0" algn="ctr">
              <a:buNone/>
            </a:pPr>
            <a:endParaRPr lang="en-US" sz="3600" i="1" dirty="0"/>
          </a:p>
        </p:txBody>
      </p:sp>
      <p:sp>
        <p:nvSpPr>
          <p:cNvPr id="2" name="Title 1"/>
          <p:cNvSpPr>
            <a:spLocks noGrp="1"/>
          </p:cNvSpPr>
          <p:nvPr>
            <p:ph type="title"/>
          </p:nvPr>
        </p:nvSpPr>
        <p:spPr>
          <a:xfrm>
            <a:off x="457200" y="110728"/>
            <a:ext cx="8229600" cy="857250"/>
          </a:xfrm>
        </p:spPr>
        <p:txBody>
          <a:bodyPr/>
          <a:lstStyle/>
          <a:p>
            <a:r>
              <a:rPr lang="en-US" b="1" dirty="0" smtClean="0">
                <a:solidFill>
                  <a:srgbClr val="002060"/>
                </a:solidFill>
              </a:rPr>
              <a:t>“Assign a Form”</a:t>
            </a:r>
            <a:endParaRPr lang="en-US" b="1" dirty="0">
              <a:solidFill>
                <a:srgbClr val="002060"/>
              </a:solidFill>
            </a:endParaRPr>
          </a:p>
        </p:txBody>
      </p:sp>
    </p:spTree>
    <p:extLst>
      <p:ext uri="{BB962C8B-B14F-4D97-AF65-F5344CB8AC3E}">
        <p14:creationId xmlns:p14="http://schemas.microsoft.com/office/powerpoint/2010/main" val="2154084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ncounter form menu selection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1" y="1123950"/>
            <a:ext cx="908435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highlight of Select Action:  Quit// as   Add Form to Setup meny selection&#10;"/>
          <p:cNvSpPr/>
          <p:nvPr/>
        </p:nvSpPr>
        <p:spPr>
          <a:xfrm>
            <a:off x="57150" y="3729492"/>
            <a:ext cx="5200650" cy="365760"/>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descr="&quot; &quot;"/>
          <p:cNvSpPr/>
          <p:nvPr/>
        </p:nvSpPr>
        <p:spPr>
          <a:xfrm flipV="1">
            <a:off x="123428" y="1675741"/>
            <a:ext cx="9001522" cy="2053749"/>
          </a:xfrm>
          <a:prstGeom prst="triangle">
            <a:avLst>
              <a:gd name="adj" fmla="val 34016"/>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Select Action:  Quit// as   Add Form to Setup meny selection"/>
          <p:cNvSpPr txBox="1"/>
          <p:nvPr/>
        </p:nvSpPr>
        <p:spPr>
          <a:xfrm>
            <a:off x="57150" y="1152522"/>
            <a:ext cx="8963422"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Select Action:  Quit// </a:t>
            </a:r>
            <a:r>
              <a:rPr lang="en-US" sz="2800" b="1" spc="-150" dirty="0" smtClean="0">
                <a:solidFill>
                  <a:srgbClr val="C00000"/>
                </a:solidFill>
                <a:latin typeface="Consolas" panose="020B0609020204030204" pitchFamily="49" charset="0"/>
                <a:ea typeface="DotumChe" panose="020B0609000101010101" pitchFamily="49" charset="-127"/>
                <a:cs typeface="Consolas" panose="020B0609020204030204" pitchFamily="49" charset="0"/>
              </a:rPr>
              <a:t>as</a:t>
            </a:r>
            <a:r>
              <a:rPr lang="en-US" sz="2800" b="1" spc="-150" dirty="0" smtClean="0">
                <a:latin typeface="Consolas" panose="020B0609020204030204" pitchFamily="49" charset="0"/>
                <a:ea typeface="DotumChe" panose="020B0609000101010101" pitchFamily="49" charset="-127"/>
                <a:cs typeface="Consolas" panose="020B0609020204030204" pitchFamily="49" charset="0"/>
              </a:rPr>
              <a:t>   </a:t>
            </a:r>
            <a:r>
              <a:rPr lang="en-US" sz="2800" b="1" spc="-150" dirty="0" smtClean="0">
                <a:solidFill>
                  <a:srgbClr val="C00000"/>
                </a:solidFill>
                <a:latin typeface="Consolas" panose="020B0609020204030204" pitchFamily="49" charset="0"/>
                <a:ea typeface="DotumChe" panose="020B0609000101010101" pitchFamily="49" charset="-127"/>
                <a:cs typeface="Consolas" panose="020B0609020204030204" pitchFamily="49" charset="0"/>
              </a:rPr>
              <a:t>Add Form to Setup</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spTree>
    <p:extLst>
      <p:ext uri="{BB962C8B-B14F-4D97-AF65-F5344CB8AC3E}">
        <p14:creationId xmlns:p14="http://schemas.microsoft.com/office/powerpoint/2010/main" val="3343582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counter form menu selection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1" y="1123950"/>
            <a:ext cx="908435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VistA menu selections"/>
          <p:cNvPicPr>
            <a:picLocks noChangeAspect="1" noChangeArrowheads="1"/>
          </p:cNvPicPr>
          <p:nvPr/>
        </p:nvPicPr>
        <p:blipFill rotWithShape="1">
          <a:blip r:embed="rId4">
            <a:extLst>
              <a:ext uri="{28A0092B-C50C-407E-A947-70E740481C1C}">
                <a14:useLocalDpi xmlns:a14="http://schemas.microsoft.com/office/drawing/2010/main" val="0"/>
              </a:ext>
            </a:extLst>
          </a:blip>
          <a:srcRect l="2099" t="77123" r="5273"/>
          <a:stretch/>
        </p:blipFill>
        <p:spPr bwMode="auto">
          <a:xfrm>
            <a:off x="123428" y="3810000"/>
            <a:ext cx="8925322" cy="816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descr="&quot; &quot;"/>
          <p:cNvCxnSpPr/>
          <p:nvPr/>
        </p:nvCxnSpPr>
        <p:spPr>
          <a:xfrm>
            <a:off x="66278" y="3562350"/>
            <a:ext cx="0" cy="106386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VistA menu selection"/>
          <p:cNvCxnSpPr/>
          <p:nvPr/>
        </p:nvCxnSpPr>
        <p:spPr>
          <a:xfrm>
            <a:off x="9094334" y="3562350"/>
            <a:ext cx="0" cy="106386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5" descr="highlight of How should the clinic use the form? menu selection&#10;"/>
          <p:cNvSpPr/>
          <p:nvPr/>
        </p:nvSpPr>
        <p:spPr>
          <a:xfrm>
            <a:off x="104378" y="4218107"/>
            <a:ext cx="5610622" cy="365760"/>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descr="&quot; &quot;"/>
          <p:cNvSpPr/>
          <p:nvPr/>
        </p:nvSpPr>
        <p:spPr>
          <a:xfrm flipV="1">
            <a:off x="85328" y="2151989"/>
            <a:ext cx="9058672" cy="2066117"/>
          </a:xfrm>
          <a:prstGeom prst="triangle">
            <a:avLst>
              <a:gd name="adj" fmla="val 20236"/>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descr="How should the clinic use the form?&#10;"/>
          <p:cNvSpPr txBox="1"/>
          <p:nvPr/>
        </p:nvSpPr>
        <p:spPr>
          <a:xfrm>
            <a:off x="85328" y="1628772"/>
            <a:ext cx="8963422"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How should the clinic use the form?</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spTree>
    <p:extLst>
      <p:ext uri="{BB962C8B-B14F-4D97-AF65-F5344CB8AC3E}">
        <p14:creationId xmlns:p14="http://schemas.microsoft.com/office/powerpoint/2010/main" val="632961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can be assigned for each use&#10;"/>
          <p:cNvSpPr txBox="1"/>
          <p:nvPr/>
        </p:nvSpPr>
        <p:spPr>
          <a:xfrm>
            <a:off x="533400" y="3448050"/>
            <a:ext cx="8153400" cy="861774"/>
          </a:xfrm>
          <a:prstGeom prst="rect">
            <a:avLst/>
          </a:prstGeom>
          <a:noFill/>
        </p:spPr>
        <p:txBody>
          <a:bodyPr wrap="square" rtlCol="0">
            <a:spAutoFit/>
          </a:bodyPr>
          <a:lstStyle/>
          <a:p>
            <a:pPr algn="ctr"/>
            <a:r>
              <a:rPr lang="en-US" sz="5000" b="1" dirty="0" smtClean="0">
                <a:solidFill>
                  <a:srgbClr val="002060"/>
                </a:solidFill>
              </a:rPr>
              <a:t>can be assigned for each use</a:t>
            </a:r>
            <a:endParaRPr lang="en-US" sz="5000" b="1" dirty="0">
              <a:solidFill>
                <a:srgbClr val="002060"/>
              </a:solidFill>
            </a:endParaRPr>
          </a:p>
        </p:txBody>
      </p:sp>
      <p:sp>
        <p:nvSpPr>
          <p:cNvPr id="3" name="Rectangle 2" descr="Only 1 form&#10;"/>
          <p:cNvSpPr/>
          <p:nvPr/>
        </p:nvSpPr>
        <p:spPr>
          <a:xfrm>
            <a:off x="1641550" y="1352550"/>
            <a:ext cx="5912388" cy="3170099"/>
          </a:xfrm>
          <a:prstGeom prst="rect">
            <a:avLst/>
          </a:prstGeom>
        </p:spPr>
        <p:txBody>
          <a:bodyPr wrap="none">
            <a:spAutoFit/>
          </a:bodyPr>
          <a:lstStyle/>
          <a:p>
            <a:r>
              <a:rPr lang="en-US" sz="8800" b="1" dirty="0" smtClean="0">
                <a:solidFill>
                  <a:srgbClr val="F79646">
                    <a:lumMod val="50000"/>
                  </a:srgbClr>
                </a:solidFill>
                <a:latin typeface="Colonna MT" panose="04020805060202030203" pitchFamily="82" charset="0"/>
              </a:rPr>
              <a:t>Only </a:t>
            </a:r>
            <a:r>
              <a:rPr lang="en-US" sz="20000" b="1" dirty="0" smtClean="0">
                <a:solidFill>
                  <a:srgbClr val="F79646">
                    <a:lumMod val="50000"/>
                  </a:srgbClr>
                </a:solidFill>
                <a:latin typeface="Colonna MT" panose="04020805060202030203" pitchFamily="82" charset="0"/>
              </a:rPr>
              <a:t>1</a:t>
            </a:r>
            <a:r>
              <a:rPr lang="en-US" sz="8800" b="1" dirty="0" smtClean="0">
                <a:solidFill>
                  <a:srgbClr val="F79646">
                    <a:lumMod val="50000"/>
                  </a:srgbClr>
                </a:solidFill>
                <a:latin typeface="Colonna MT" panose="04020805060202030203" pitchFamily="82" charset="0"/>
              </a:rPr>
              <a:t> form</a:t>
            </a:r>
            <a:endParaRPr lang="en-US" dirty="0"/>
          </a:p>
        </p:txBody>
      </p:sp>
      <p:pic>
        <p:nvPicPr>
          <p:cNvPr id="9218" name="Picture 2" descr="encounter form menu selection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1" y="133350"/>
            <a:ext cx="9034098" cy="1691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9644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descr="&quot; &quot;"/>
          <p:cNvSpPr>
            <a:spLocks noGrp="1"/>
          </p:cNvSpPr>
          <p:nvPr>
            <p:ph type="sldNum" sz="quarter" idx="12"/>
          </p:nvPr>
        </p:nvSpPr>
        <p:spPr/>
        <p:txBody>
          <a:bodyPr/>
          <a:lstStyle/>
          <a:p>
            <a:fld id="{2759005C-C919-45A3-8483-79CCD45EB2F2}" type="slidenum">
              <a:rPr lang="en-US" smtClean="0"/>
              <a:t>38</a:t>
            </a:fld>
            <a:endParaRPr lang="en-US" dirty="0"/>
          </a:p>
        </p:txBody>
      </p:sp>
      <p:sp>
        <p:nvSpPr>
          <p:cNvPr id="10" name="Rectangle 9" descr="A. True&#10;B. False&#10;"/>
          <p:cNvSpPr/>
          <p:nvPr/>
        </p:nvSpPr>
        <p:spPr>
          <a:xfrm>
            <a:off x="34479" y="2917175"/>
            <a:ext cx="4156521" cy="954107"/>
          </a:xfrm>
          <a:prstGeom prst="rect">
            <a:avLst/>
          </a:prstGeom>
        </p:spPr>
        <p:txBody>
          <a:bodyPr wrap="square">
            <a:spAutoFit/>
          </a:bodyPr>
          <a:lstStyle/>
          <a:p>
            <a:pPr marL="566738" lvl="1" indent="-282575">
              <a:buFont typeface="+mj-lt"/>
              <a:buAutoNum type="alphaUcPeriod"/>
            </a:pPr>
            <a:r>
              <a:rPr lang="en-US" sz="2800" dirty="0" smtClean="0">
                <a:solidFill>
                  <a:srgbClr val="002060"/>
                </a:solidFill>
              </a:rPr>
              <a:t> True</a:t>
            </a:r>
          </a:p>
          <a:p>
            <a:pPr marL="566738" lvl="1" indent="-282575">
              <a:buFont typeface="+mj-lt"/>
              <a:buAutoNum type="alphaUcPeriod"/>
            </a:pPr>
            <a:r>
              <a:rPr lang="en-US" sz="2800" dirty="0">
                <a:solidFill>
                  <a:srgbClr val="002060"/>
                </a:solidFill>
              </a:rPr>
              <a:t> </a:t>
            </a:r>
            <a:r>
              <a:rPr lang="en-US" sz="2800" dirty="0" smtClean="0">
                <a:solidFill>
                  <a:srgbClr val="002060"/>
                </a:solidFill>
              </a:rPr>
              <a:t>False</a:t>
            </a:r>
            <a:endParaRPr lang="en-US" sz="2800" dirty="0">
              <a:solidFill>
                <a:srgbClr val="002060"/>
              </a:solidFill>
            </a:endParaRPr>
          </a:p>
        </p:txBody>
      </p:sp>
      <p:sp>
        <p:nvSpPr>
          <p:cNvPr id="9" name="Content Placeholder 2" descr="A team concept should ALWAYS be used when building and/or editing encounter forms?&#10;"/>
          <p:cNvSpPr txBox="1">
            <a:spLocks/>
          </p:cNvSpPr>
          <p:nvPr/>
        </p:nvSpPr>
        <p:spPr>
          <a:xfrm>
            <a:off x="125190" y="984252"/>
            <a:ext cx="4446810" cy="21208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000" dirty="0">
                <a:solidFill>
                  <a:srgbClr val="002060"/>
                </a:solidFill>
              </a:rPr>
              <a:t>A team concept should ALWAYS be used when building and/or editing encounter </a:t>
            </a:r>
            <a:r>
              <a:rPr lang="en-US" sz="3000" dirty="0" smtClean="0">
                <a:solidFill>
                  <a:srgbClr val="002060"/>
                </a:solidFill>
              </a:rPr>
              <a:t>forms.</a:t>
            </a:r>
            <a:endParaRPr lang="en-US" sz="3000" dirty="0">
              <a:solidFill>
                <a:srgbClr val="002060"/>
              </a:solidFill>
            </a:endParaRPr>
          </a:p>
        </p:txBody>
      </p:sp>
      <p:sp>
        <p:nvSpPr>
          <p:cNvPr id="11" name="Title 1" descr="Poll Question&#10;"/>
          <p:cNvSpPr txBox="1">
            <a:spLocks/>
          </p:cNvSpPr>
          <p:nvPr/>
        </p:nvSpPr>
        <p:spPr>
          <a:xfrm>
            <a:off x="1447800" y="205978"/>
            <a:ext cx="6781800" cy="85725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Poll Results</a:t>
            </a:r>
          </a:p>
        </p:txBody>
      </p:sp>
      <p:pic>
        <p:nvPicPr>
          <p:cNvPr id="7" name="Picture 3" descr="Blue Poll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9642" y="278168"/>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927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descr="&quot; &quot;"/>
          <p:cNvSpPr>
            <a:spLocks noGrp="1"/>
          </p:cNvSpPr>
          <p:nvPr>
            <p:ph type="sldNum" sz="quarter" idx="12"/>
          </p:nvPr>
        </p:nvSpPr>
        <p:spPr/>
        <p:txBody>
          <a:bodyPr/>
          <a:lstStyle/>
          <a:p>
            <a:fld id="{2759005C-C919-45A3-8483-79CCD45EB2F2}" type="slidenum">
              <a:rPr lang="en-US" smtClean="0"/>
              <a:t>39</a:t>
            </a:fld>
            <a:endParaRPr lang="en-US" dirty="0"/>
          </a:p>
        </p:txBody>
      </p:sp>
      <p:sp>
        <p:nvSpPr>
          <p:cNvPr id="11" name="Title 1" descr="Poll Question&#10;"/>
          <p:cNvSpPr txBox="1">
            <a:spLocks/>
          </p:cNvSpPr>
          <p:nvPr/>
        </p:nvSpPr>
        <p:spPr>
          <a:xfrm>
            <a:off x="1447800" y="205978"/>
            <a:ext cx="6781800" cy="85725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Poll Results</a:t>
            </a:r>
          </a:p>
        </p:txBody>
      </p:sp>
      <p:pic>
        <p:nvPicPr>
          <p:cNvPr id="7" name="Picture 3" descr="Blue Poll Icon"/>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149642" y="278168"/>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descr="A. True&#10;B. False&#10;"/>
          <p:cNvSpPr/>
          <p:nvPr/>
        </p:nvSpPr>
        <p:spPr>
          <a:xfrm>
            <a:off x="34479" y="2917175"/>
            <a:ext cx="4156521" cy="954107"/>
          </a:xfrm>
          <a:prstGeom prst="rect">
            <a:avLst/>
          </a:prstGeom>
        </p:spPr>
        <p:txBody>
          <a:bodyPr wrap="square">
            <a:spAutoFit/>
          </a:bodyPr>
          <a:lstStyle/>
          <a:p>
            <a:pPr marL="566738" lvl="1" indent="-282575">
              <a:buFont typeface="+mj-lt"/>
              <a:buAutoNum type="alphaUcPeriod"/>
            </a:pPr>
            <a:r>
              <a:rPr lang="en-US" sz="2800" dirty="0" smtClean="0">
                <a:solidFill>
                  <a:srgbClr val="002060"/>
                </a:solidFill>
              </a:rPr>
              <a:t> True</a:t>
            </a:r>
          </a:p>
          <a:p>
            <a:pPr marL="566738" lvl="1" indent="-282575">
              <a:buFont typeface="+mj-lt"/>
              <a:buAutoNum type="alphaUcPeriod"/>
            </a:pPr>
            <a:r>
              <a:rPr lang="en-US" sz="2800" dirty="0">
                <a:solidFill>
                  <a:srgbClr val="002060"/>
                </a:solidFill>
              </a:rPr>
              <a:t> </a:t>
            </a:r>
            <a:r>
              <a:rPr lang="en-US" sz="2800" dirty="0" smtClean="0">
                <a:solidFill>
                  <a:srgbClr val="002060"/>
                </a:solidFill>
              </a:rPr>
              <a:t>False</a:t>
            </a:r>
            <a:endParaRPr lang="en-US" sz="2800" dirty="0">
              <a:solidFill>
                <a:srgbClr val="002060"/>
              </a:solidFill>
            </a:endParaRPr>
          </a:p>
        </p:txBody>
      </p:sp>
      <p:sp>
        <p:nvSpPr>
          <p:cNvPr id="12" name="Content Placeholder 2" descr="A team concept should ALWAYS be used when building and/or editing encounter forms?&#10;"/>
          <p:cNvSpPr txBox="1">
            <a:spLocks/>
          </p:cNvSpPr>
          <p:nvPr/>
        </p:nvSpPr>
        <p:spPr>
          <a:xfrm>
            <a:off x="125190" y="984252"/>
            <a:ext cx="4446810" cy="21208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000" dirty="0">
                <a:solidFill>
                  <a:srgbClr val="002060"/>
                </a:solidFill>
              </a:rPr>
              <a:t>A team concept should ALWAYS be used when building and/or editing encounter </a:t>
            </a:r>
            <a:r>
              <a:rPr lang="en-US" sz="3000" dirty="0" smtClean="0">
                <a:solidFill>
                  <a:srgbClr val="002060"/>
                </a:solidFill>
              </a:rPr>
              <a:t>forms.</a:t>
            </a:r>
            <a:endParaRPr lang="en-US" sz="3000" dirty="0">
              <a:solidFill>
                <a:srgbClr val="002060"/>
              </a:solidFill>
            </a:endParaRPr>
          </a:p>
        </p:txBody>
      </p:sp>
    </p:spTree>
    <p:extLst>
      <p:ext uri="{BB962C8B-B14F-4D97-AF65-F5344CB8AC3E}">
        <p14:creationId xmlns:p14="http://schemas.microsoft.com/office/powerpoint/2010/main" val="457834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quot; &quot;"/>
          <p:cNvSpPr/>
          <p:nvPr/>
        </p:nvSpPr>
        <p:spPr>
          <a:xfrm>
            <a:off x="0" y="2903768"/>
            <a:ext cx="60198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quot; &quot;"/>
          <p:cNvSpPr/>
          <p:nvPr/>
        </p:nvSpPr>
        <p:spPr>
          <a:xfrm>
            <a:off x="0" y="1807034"/>
            <a:ext cx="60198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descr="&quot; &quot;"/>
          <p:cNvSpPr/>
          <p:nvPr/>
        </p:nvSpPr>
        <p:spPr>
          <a:xfrm>
            <a:off x="0" y="699414"/>
            <a:ext cx="60198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000500"/>
            <a:ext cx="8229600" cy="857250"/>
          </a:xfrm>
        </p:spPr>
        <p:txBody>
          <a:bodyPr/>
          <a:lstStyle/>
          <a:p>
            <a:r>
              <a:rPr lang="en-US" b="1" dirty="0" smtClean="0">
                <a:solidFill>
                  <a:schemeClr val="bg1"/>
                </a:solidFill>
              </a:rPr>
              <a:t>National Encounter Form Process</a:t>
            </a:r>
            <a:endParaRPr lang="en-US" b="1" dirty="0">
              <a:solidFill>
                <a:schemeClr val="bg1"/>
              </a:solidFill>
            </a:endParaRPr>
          </a:p>
        </p:txBody>
      </p:sp>
      <p:sp>
        <p:nvSpPr>
          <p:cNvPr id="3" name="Content Placeholder 2"/>
          <p:cNvSpPr>
            <a:spLocks noGrp="1"/>
          </p:cNvSpPr>
          <p:nvPr>
            <p:ph idx="1"/>
          </p:nvPr>
        </p:nvSpPr>
        <p:spPr>
          <a:xfrm>
            <a:off x="228600" y="662248"/>
            <a:ext cx="8229600" cy="3394472"/>
          </a:xfrm>
        </p:spPr>
        <p:txBody>
          <a:bodyPr>
            <a:normAutofit/>
          </a:bodyPr>
          <a:lstStyle/>
          <a:p>
            <a:pPr marL="0" indent="0">
              <a:spcBef>
                <a:spcPts val="0"/>
              </a:spcBef>
              <a:buNone/>
            </a:pPr>
            <a:r>
              <a:rPr lang="en-US" sz="3600" b="1" dirty="0" smtClean="0">
                <a:solidFill>
                  <a:schemeClr val="tx2"/>
                </a:solidFill>
              </a:rPr>
              <a:t>New Requests</a:t>
            </a:r>
          </a:p>
          <a:p>
            <a:pPr marL="0" indent="0">
              <a:spcBef>
                <a:spcPts val="0"/>
              </a:spcBef>
              <a:buNone/>
            </a:pPr>
            <a:endParaRPr lang="en-US" sz="3600" b="1" dirty="0" smtClean="0">
              <a:solidFill>
                <a:schemeClr val="tx2"/>
              </a:solidFill>
            </a:endParaRPr>
          </a:p>
          <a:p>
            <a:pPr marL="0" indent="0">
              <a:spcBef>
                <a:spcPts val="0"/>
              </a:spcBef>
              <a:buNone/>
            </a:pPr>
            <a:r>
              <a:rPr lang="en-US" sz="3600" b="1" dirty="0" smtClean="0">
                <a:solidFill>
                  <a:schemeClr val="tx2"/>
                </a:solidFill>
              </a:rPr>
              <a:t>Modification Requests</a:t>
            </a:r>
          </a:p>
          <a:p>
            <a:pPr marL="0" indent="0">
              <a:spcBef>
                <a:spcPts val="0"/>
              </a:spcBef>
              <a:buNone/>
            </a:pPr>
            <a:endParaRPr lang="en-US" sz="3600" b="1" dirty="0" smtClean="0">
              <a:solidFill>
                <a:schemeClr val="tx2"/>
              </a:solidFill>
            </a:endParaRPr>
          </a:p>
          <a:p>
            <a:pPr marL="0" indent="0">
              <a:spcBef>
                <a:spcPts val="0"/>
              </a:spcBef>
              <a:buNone/>
            </a:pPr>
            <a:r>
              <a:rPr lang="en-US" sz="3600" b="1" dirty="0" smtClean="0">
                <a:solidFill>
                  <a:schemeClr val="tx2"/>
                </a:solidFill>
              </a:rPr>
              <a:t>Review Process</a:t>
            </a:r>
            <a:endParaRPr lang="en-US" sz="3600" b="1" dirty="0">
              <a:solidFill>
                <a:schemeClr val="tx2"/>
              </a:solidFill>
            </a:endParaRPr>
          </a:p>
        </p:txBody>
      </p:sp>
    </p:spTree>
    <p:extLst>
      <p:ext uri="{BB962C8B-B14F-4D97-AF65-F5344CB8AC3E}">
        <p14:creationId xmlns:p14="http://schemas.microsoft.com/office/powerpoint/2010/main" val="1812875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descr="&quot; &quot;"/>
          <p:cNvSpPr>
            <a:spLocks noGrp="1"/>
          </p:cNvSpPr>
          <p:nvPr>
            <p:ph type="sldNum" sz="quarter" idx="12"/>
          </p:nvPr>
        </p:nvSpPr>
        <p:spPr/>
        <p:txBody>
          <a:bodyPr/>
          <a:lstStyle/>
          <a:p>
            <a:fld id="{91296FE0-8CAB-4B72-87BB-CAA9FA575773}" type="slidenum">
              <a:rPr lang="en-US" smtClean="0"/>
              <a:t>40</a:t>
            </a:fld>
            <a:endParaRPr lang="en-US"/>
          </a:p>
        </p:txBody>
      </p:sp>
      <p:pic>
        <p:nvPicPr>
          <p:cNvPr id="6" name="Picture 2" descr="encounter form menus selections"/>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249" y="76200"/>
            <a:ext cx="8945857"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ubtitle 2" descr="Edit Block&#10;Add Toolkit Block&#10;New Block&#10;Copy From Other Form&#10;Block Size&#10;&#10;&#10;&#10;&#10;"/>
          <p:cNvSpPr txBox="1">
            <a:spLocks/>
          </p:cNvSpPr>
          <p:nvPr/>
        </p:nvSpPr>
        <p:spPr>
          <a:xfrm>
            <a:off x="1905000" y="1472292"/>
            <a:ext cx="53340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smtClean="0">
                <a:solidFill>
                  <a:srgbClr val="002060"/>
                </a:solidFill>
              </a:rPr>
              <a:t>Edit Block</a:t>
            </a:r>
          </a:p>
          <a:p>
            <a:pPr marL="0" indent="0" algn="ctr">
              <a:buNone/>
            </a:pPr>
            <a:r>
              <a:rPr lang="en-US" sz="3600" dirty="0" smtClean="0">
                <a:solidFill>
                  <a:srgbClr val="002060"/>
                </a:solidFill>
              </a:rPr>
              <a:t>Add Toolkit Block</a:t>
            </a:r>
          </a:p>
          <a:p>
            <a:pPr marL="0" indent="0" algn="ctr">
              <a:buNone/>
            </a:pPr>
            <a:r>
              <a:rPr lang="en-US" sz="3600" dirty="0" smtClean="0">
                <a:solidFill>
                  <a:srgbClr val="002060"/>
                </a:solidFill>
              </a:rPr>
              <a:t>New Block</a:t>
            </a:r>
          </a:p>
          <a:p>
            <a:pPr marL="0" indent="0" algn="ctr">
              <a:buNone/>
            </a:pPr>
            <a:r>
              <a:rPr lang="en-US" sz="3600" dirty="0" smtClean="0">
                <a:solidFill>
                  <a:srgbClr val="002060"/>
                </a:solidFill>
              </a:rPr>
              <a:t>Copy From Other Form</a:t>
            </a:r>
          </a:p>
          <a:p>
            <a:pPr marL="0" indent="0" algn="ctr">
              <a:buNone/>
            </a:pPr>
            <a:r>
              <a:rPr lang="en-US" sz="3600" dirty="0" smtClean="0">
                <a:solidFill>
                  <a:srgbClr val="002060"/>
                </a:solidFill>
              </a:rPr>
              <a:t>Block Size</a:t>
            </a:r>
          </a:p>
          <a:p>
            <a:pPr marL="0" indent="0" algn="ctr">
              <a:buNone/>
            </a:pPr>
            <a:endParaRPr lang="en-US" sz="3600" dirty="0" smtClean="0">
              <a:solidFill>
                <a:srgbClr val="002060"/>
              </a:solidFill>
            </a:endParaRPr>
          </a:p>
          <a:p>
            <a:pPr marL="0" indent="0" algn="ctr">
              <a:buNone/>
            </a:pPr>
            <a:endParaRPr lang="en-US" sz="3600" dirty="0" smtClean="0">
              <a:solidFill>
                <a:srgbClr val="002060"/>
              </a:solidFill>
            </a:endParaRPr>
          </a:p>
          <a:p>
            <a:pPr marL="0" indent="0" algn="ctr">
              <a:buNone/>
            </a:pPr>
            <a:endParaRPr lang="en-US" sz="3600" dirty="0" smtClean="0">
              <a:solidFill>
                <a:srgbClr val="002060"/>
              </a:solidFill>
            </a:endParaRPr>
          </a:p>
          <a:p>
            <a:pPr marL="0" indent="0" algn="ctr">
              <a:buNone/>
            </a:pPr>
            <a:endParaRPr lang="en-US" sz="3600" dirty="0">
              <a:solidFill>
                <a:srgbClr val="002060"/>
              </a:solidFill>
            </a:endParaRPr>
          </a:p>
        </p:txBody>
      </p:sp>
      <p:sp>
        <p:nvSpPr>
          <p:cNvPr id="10" name="Left Bracket 9" descr="&quot; &quot;"/>
          <p:cNvSpPr/>
          <p:nvPr/>
        </p:nvSpPr>
        <p:spPr>
          <a:xfrm flipH="1">
            <a:off x="5943600" y="1276350"/>
            <a:ext cx="1295400" cy="3581400"/>
          </a:xfrm>
          <a:prstGeom prst="leftBracket">
            <a:avLst>
              <a:gd name="adj" fmla="val 0"/>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descr="&quot; &quot;"/>
          <p:cNvSpPr/>
          <p:nvPr/>
        </p:nvSpPr>
        <p:spPr>
          <a:xfrm>
            <a:off x="1905000" y="1276350"/>
            <a:ext cx="1295400" cy="3581400"/>
          </a:xfrm>
          <a:prstGeom prst="leftBracket">
            <a:avLst>
              <a:gd name="adj" fmla="val 0"/>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descr="“Edit Form”&#10;"/>
          <p:cNvSpPr txBox="1">
            <a:spLocks/>
          </p:cNvSpPr>
          <p:nvPr/>
        </p:nvSpPr>
        <p:spPr>
          <a:xfrm>
            <a:off x="685800" y="342901"/>
            <a:ext cx="7772400" cy="685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“Edit Form”</a:t>
            </a:r>
            <a:endParaRPr lang="en-US" b="1" dirty="0">
              <a:solidFill>
                <a:srgbClr val="002060"/>
              </a:solidFill>
            </a:endParaRPr>
          </a:p>
        </p:txBody>
      </p:sp>
    </p:spTree>
    <p:extLst>
      <p:ext uri="{BB962C8B-B14F-4D97-AF65-F5344CB8AC3E}">
        <p14:creationId xmlns:p14="http://schemas.microsoft.com/office/powerpoint/2010/main" val="1587812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quot; &quot;"/>
          <p:cNvSpPr/>
          <p:nvPr/>
        </p:nvSpPr>
        <p:spPr>
          <a:xfrm>
            <a:off x="-19050" y="2114550"/>
            <a:ext cx="9163050" cy="985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descr="Edit Block&#10; &#10;vs.&#10; &#10;Fast Selection Edit&#10;"/>
          <p:cNvSpPr txBox="1">
            <a:spLocks/>
          </p:cNvSpPr>
          <p:nvPr/>
        </p:nvSpPr>
        <p:spPr>
          <a:xfrm>
            <a:off x="457200" y="167878"/>
            <a:ext cx="8229600" cy="47279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6800" b="1" dirty="0" smtClean="0">
                <a:solidFill>
                  <a:srgbClr val="002060"/>
                </a:solidFill>
              </a:rPr>
              <a:t>Edit Block</a:t>
            </a:r>
            <a:br>
              <a:rPr lang="en-US" sz="6800" b="1" dirty="0" smtClean="0">
                <a:solidFill>
                  <a:srgbClr val="002060"/>
                </a:solidFill>
              </a:rPr>
            </a:br>
            <a:r>
              <a:rPr lang="en-US" sz="4000" b="1" dirty="0" smtClean="0">
                <a:solidFill>
                  <a:srgbClr val="002060"/>
                </a:solidFill>
              </a:rPr>
              <a:t> </a:t>
            </a:r>
            <a:r>
              <a:rPr lang="en-US" b="1" dirty="0" smtClean="0">
                <a:solidFill>
                  <a:srgbClr val="002060"/>
                </a:solidFill>
              </a:rPr>
              <a:t/>
            </a:r>
            <a:br>
              <a:rPr lang="en-US" b="1" dirty="0" smtClean="0">
                <a:solidFill>
                  <a:srgbClr val="002060"/>
                </a:solidFill>
              </a:rPr>
            </a:br>
            <a:r>
              <a:rPr lang="en-US" b="1" dirty="0" smtClean="0">
                <a:solidFill>
                  <a:srgbClr val="002060"/>
                </a:solidFill>
              </a:rPr>
              <a:t>vs.</a:t>
            </a:r>
            <a:br>
              <a:rPr lang="en-US" b="1" dirty="0" smtClean="0">
                <a:solidFill>
                  <a:srgbClr val="002060"/>
                </a:solidFill>
              </a:rPr>
            </a:br>
            <a:r>
              <a:rPr lang="en-US" sz="4000" b="1" dirty="0" smtClean="0">
                <a:solidFill>
                  <a:srgbClr val="002060"/>
                </a:solidFill>
              </a:rPr>
              <a:t> </a:t>
            </a:r>
            <a:r>
              <a:rPr lang="en-US" b="1" dirty="0" smtClean="0">
                <a:solidFill>
                  <a:srgbClr val="002060"/>
                </a:solidFill>
              </a:rPr>
              <a:t/>
            </a:r>
            <a:br>
              <a:rPr lang="en-US" b="1" dirty="0" smtClean="0">
                <a:solidFill>
                  <a:srgbClr val="002060"/>
                </a:solidFill>
              </a:rPr>
            </a:br>
            <a:r>
              <a:rPr lang="en-US" sz="6800" b="1" dirty="0" smtClean="0">
                <a:solidFill>
                  <a:srgbClr val="002060"/>
                </a:solidFill>
              </a:rPr>
              <a:t>Fast Selection Edit</a:t>
            </a:r>
            <a:endParaRPr lang="en-US" sz="6800" b="1" dirty="0">
              <a:solidFill>
                <a:srgbClr val="002060"/>
              </a:solidFill>
            </a:endParaRPr>
          </a:p>
        </p:txBody>
      </p:sp>
    </p:spTree>
    <p:extLst>
      <p:ext uri="{BB962C8B-B14F-4D97-AF65-F5344CB8AC3E}">
        <p14:creationId xmlns:p14="http://schemas.microsoft.com/office/powerpoint/2010/main" val="31602137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counter form menus select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0" y="1619250"/>
            <a:ext cx="8769288" cy="104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descr="EH  Header/Descr/Outline&#10;BS   Block Size&#10;LT    List&#10;"/>
          <p:cNvSpPr txBox="1">
            <a:spLocks/>
          </p:cNvSpPr>
          <p:nvPr/>
        </p:nvSpPr>
        <p:spPr>
          <a:xfrm>
            <a:off x="1866900" y="2876550"/>
            <a:ext cx="6400800" cy="205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smtClean="0">
                <a:solidFill>
                  <a:srgbClr val="002060"/>
                </a:solidFill>
              </a:rPr>
              <a:t>EH  Header/</a:t>
            </a:r>
            <a:r>
              <a:rPr lang="en-US" sz="3600" dirty="0" err="1" smtClean="0">
                <a:solidFill>
                  <a:srgbClr val="002060"/>
                </a:solidFill>
              </a:rPr>
              <a:t>Descr</a:t>
            </a:r>
            <a:r>
              <a:rPr lang="en-US" sz="3600" dirty="0" smtClean="0">
                <a:solidFill>
                  <a:srgbClr val="002060"/>
                </a:solidFill>
              </a:rPr>
              <a:t>/Outline</a:t>
            </a:r>
          </a:p>
          <a:p>
            <a:r>
              <a:rPr lang="en-US" sz="3600" dirty="0" smtClean="0">
                <a:solidFill>
                  <a:srgbClr val="002060"/>
                </a:solidFill>
              </a:rPr>
              <a:t>BS   Block Size</a:t>
            </a:r>
          </a:p>
          <a:p>
            <a:r>
              <a:rPr lang="en-US" sz="3600" dirty="0" smtClean="0">
                <a:solidFill>
                  <a:srgbClr val="002060"/>
                </a:solidFill>
              </a:rPr>
              <a:t>LT    List</a:t>
            </a:r>
            <a:endParaRPr lang="en-US" sz="3600" dirty="0">
              <a:solidFill>
                <a:srgbClr val="002060"/>
              </a:solidFill>
            </a:endParaRPr>
          </a:p>
        </p:txBody>
      </p:sp>
      <p:sp>
        <p:nvSpPr>
          <p:cNvPr id="3" name="Oval 2" descr="highlight of menu selections:&#10;EH  Header/Descr/Outline&#10;BS   Block Size&#10;LT    List&#10;"/>
          <p:cNvSpPr/>
          <p:nvPr/>
        </p:nvSpPr>
        <p:spPr>
          <a:xfrm>
            <a:off x="38100" y="1504950"/>
            <a:ext cx="2819400" cy="81915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nt Arrow 6" descr="&quot; &quot;"/>
          <p:cNvSpPr/>
          <p:nvPr/>
        </p:nvSpPr>
        <p:spPr>
          <a:xfrm flipV="1">
            <a:off x="876300" y="2324100"/>
            <a:ext cx="723900" cy="1581150"/>
          </a:xfrm>
          <a:prstGeom prst="bentArrow">
            <a:avLst>
              <a:gd name="adj1" fmla="val 13333"/>
              <a:gd name="adj2" fmla="val 25000"/>
              <a:gd name="adj3" fmla="val 25000"/>
              <a:gd name="adj4" fmla="val 4375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Left Bracket 4" descr="&quot; &quot;"/>
          <p:cNvSpPr/>
          <p:nvPr/>
        </p:nvSpPr>
        <p:spPr>
          <a:xfrm flipH="1">
            <a:off x="5962650" y="209550"/>
            <a:ext cx="1295400" cy="990600"/>
          </a:xfrm>
          <a:prstGeom prst="leftBracket">
            <a:avLst>
              <a:gd name="adj" fmla="val 0"/>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descr="Edit Block"/>
          <p:cNvSpPr>
            <a:spLocks noGrp="1"/>
          </p:cNvSpPr>
          <p:nvPr>
            <p:ph type="title"/>
          </p:nvPr>
        </p:nvSpPr>
        <p:spPr>
          <a:xfrm>
            <a:off x="0" y="205978"/>
            <a:ext cx="9144000" cy="857250"/>
          </a:xfrm>
        </p:spPr>
        <p:txBody>
          <a:bodyPr/>
          <a:lstStyle/>
          <a:p>
            <a:r>
              <a:rPr lang="en-US" b="1" dirty="0" smtClean="0">
                <a:solidFill>
                  <a:srgbClr val="002060"/>
                </a:solidFill>
              </a:rPr>
              <a:t>Edit Block</a:t>
            </a:r>
            <a:endParaRPr lang="en-US" b="1" dirty="0">
              <a:solidFill>
                <a:srgbClr val="002060"/>
              </a:solidFill>
            </a:endParaRPr>
          </a:p>
        </p:txBody>
      </p:sp>
      <p:sp>
        <p:nvSpPr>
          <p:cNvPr id="4" name="Left Bracket 3" descr="&quot; &quot;"/>
          <p:cNvSpPr/>
          <p:nvPr/>
        </p:nvSpPr>
        <p:spPr>
          <a:xfrm>
            <a:off x="1924050" y="209550"/>
            <a:ext cx="1295400" cy="990600"/>
          </a:xfrm>
          <a:prstGeom prst="leftBracket">
            <a:avLst>
              <a:gd name="adj" fmla="val 0"/>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759923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counter form menu selections"/>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1450" y="1352550"/>
            <a:ext cx="8873784" cy="236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2" descr="Change the name of block&#10;Describe contents of block&#10;Describe appearance of block&#10;"/>
          <p:cNvSpPr txBox="1">
            <a:spLocks/>
          </p:cNvSpPr>
          <p:nvPr/>
        </p:nvSpPr>
        <p:spPr>
          <a:xfrm>
            <a:off x="1524000" y="1468750"/>
            <a:ext cx="6324600" cy="2057400"/>
          </a:xfrm>
          <a:prstGeom prst="rect">
            <a:avLst/>
          </a:prstGeom>
          <a:solidFill>
            <a:schemeClr val="bg1">
              <a:alpha val="7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b="1" dirty="0" smtClean="0">
                <a:solidFill>
                  <a:srgbClr val="002060"/>
                </a:solidFill>
              </a:rPr>
              <a:t>Change the name of block</a:t>
            </a:r>
          </a:p>
          <a:p>
            <a:r>
              <a:rPr lang="en-US" sz="3600" b="1" dirty="0" smtClean="0">
                <a:solidFill>
                  <a:srgbClr val="002060"/>
                </a:solidFill>
              </a:rPr>
              <a:t>Describe contents of block</a:t>
            </a:r>
          </a:p>
          <a:p>
            <a:r>
              <a:rPr lang="en-US" sz="3600" b="1" dirty="0" smtClean="0">
                <a:solidFill>
                  <a:srgbClr val="002060"/>
                </a:solidFill>
              </a:rPr>
              <a:t>Describe appearance of block</a:t>
            </a:r>
            <a:endParaRPr lang="en-US" sz="3600" b="1" dirty="0">
              <a:solidFill>
                <a:srgbClr val="002060"/>
              </a:solidFill>
            </a:endParaRPr>
          </a:p>
        </p:txBody>
      </p:sp>
      <p:sp>
        <p:nvSpPr>
          <p:cNvPr id="2" name="Title 1"/>
          <p:cNvSpPr>
            <a:spLocks noGrp="1"/>
          </p:cNvSpPr>
          <p:nvPr>
            <p:ph type="title"/>
          </p:nvPr>
        </p:nvSpPr>
        <p:spPr>
          <a:xfrm>
            <a:off x="0" y="205978"/>
            <a:ext cx="9144000" cy="857250"/>
          </a:xfrm>
        </p:spPr>
        <p:txBody>
          <a:bodyPr/>
          <a:lstStyle/>
          <a:p>
            <a:r>
              <a:rPr lang="en-US" b="1" dirty="0" smtClean="0">
                <a:solidFill>
                  <a:srgbClr val="002060"/>
                </a:solidFill>
              </a:rPr>
              <a:t>EH    Header/</a:t>
            </a:r>
            <a:r>
              <a:rPr lang="en-US" b="1" dirty="0" err="1" smtClean="0">
                <a:solidFill>
                  <a:srgbClr val="002060"/>
                </a:solidFill>
              </a:rPr>
              <a:t>Descr</a:t>
            </a:r>
            <a:r>
              <a:rPr lang="en-US" b="1" dirty="0" smtClean="0">
                <a:solidFill>
                  <a:srgbClr val="002060"/>
                </a:solidFill>
              </a:rPr>
              <a:t>/Outline </a:t>
            </a:r>
            <a:endParaRPr lang="en-US" b="1" dirty="0">
              <a:solidFill>
                <a:srgbClr val="002060"/>
              </a:solidFill>
            </a:endParaRPr>
          </a:p>
        </p:txBody>
      </p:sp>
    </p:spTree>
    <p:extLst>
      <p:ext uri="{BB962C8B-B14F-4D97-AF65-F5344CB8AC3E}">
        <p14:creationId xmlns:p14="http://schemas.microsoft.com/office/powerpoint/2010/main" val="29778977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ot; &quot;"/>
          <p:cNvPicPr>
            <a:picLocks noChangeAspect="1"/>
          </p:cNvPicPr>
          <p:nvPr/>
        </p:nvPicPr>
        <p:blipFill rotWithShape="1">
          <a:blip r:embed="rId3">
            <a:extLst>
              <a:ext uri="{BEBA8EAE-BF5A-486C-A8C5-ECC9F3942E4B}">
                <a14:imgProps xmlns:a14="http://schemas.microsoft.com/office/drawing/2010/main">
                  <a14:imgLayer r:embed="rId4">
                    <a14:imgEffect>
                      <a14:backgroundRemoval t="0" b="98832" l="0" r="99080"/>
                    </a14:imgEffect>
                  </a14:imgLayer>
                </a14:imgProps>
              </a:ext>
              <a:ext uri="{28A0092B-C50C-407E-A947-70E740481C1C}">
                <a14:useLocalDpi xmlns:a14="http://schemas.microsoft.com/office/drawing/2010/main" val="0"/>
              </a:ext>
            </a:extLst>
          </a:blip>
          <a:srcRect r="59439" b="42668"/>
          <a:stretch/>
        </p:blipFill>
        <p:spPr>
          <a:xfrm>
            <a:off x="4743449" y="-1159495"/>
            <a:ext cx="4419601" cy="6322045"/>
          </a:xfrm>
          <a:prstGeom prst="rect">
            <a:avLst/>
          </a:prstGeom>
        </p:spPr>
      </p:pic>
      <p:pic>
        <p:nvPicPr>
          <p:cNvPr id="11" name="Picture 10" descr="corner of pen and paper check box form"/>
          <p:cNvPicPr>
            <a:picLocks noChangeAspect="1"/>
          </p:cNvPicPr>
          <p:nvPr/>
        </p:nvPicPr>
        <p:blipFill rotWithShape="1">
          <a:blip r:embed="rId5">
            <a:extLst>
              <a:ext uri="{28A0092B-C50C-407E-A947-70E740481C1C}">
                <a14:useLocalDpi xmlns:a14="http://schemas.microsoft.com/office/drawing/2010/main" val="0"/>
              </a:ext>
            </a:extLst>
          </a:blip>
          <a:srcRect r="30798" b="37258"/>
          <a:stretch/>
        </p:blipFill>
        <p:spPr>
          <a:xfrm>
            <a:off x="4772439" y="1048709"/>
            <a:ext cx="4390611" cy="4094791"/>
          </a:xfrm>
          <a:prstGeom prst="rect">
            <a:avLst/>
          </a:prstGeom>
        </p:spPr>
      </p:pic>
      <p:pic>
        <p:nvPicPr>
          <p:cNvPr id="7" name="Picture 2" descr="encounter form menu selections"/>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00" y="209550"/>
            <a:ext cx="7608887" cy="87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90500" y="1200151"/>
            <a:ext cx="8839200" cy="3394472"/>
          </a:xfrm>
        </p:spPr>
        <p:txBody>
          <a:bodyPr/>
          <a:lstStyle/>
          <a:p>
            <a:r>
              <a:rPr lang="en-US" b="1" dirty="0" smtClean="0">
                <a:solidFill>
                  <a:srgbClr val="002060"/>
                </a:solidFill>
              </a:rPr>
              <a:t>Edit the [A]</a:t>
            </a:r>
            <a:r>
              <a:rPr lang="en-US" b="1" dirty="0" err="1" smtClean="0">
                <a:solidFill>
                  <a:srgbClr val="002060"/>
                </a:solidFill>
              </a:rPr>
              <a:t>ppearance</a:t>
            </a:r>
            <a:endParaRPr lang="en-US" b="1" dirty="0" smtClean="0">
              <a:solidFill>
                <a:srgbClr val="002060"/>
              </a:solidFill>
            </a:endParaRPr>
          </a:p>
          <a:p>
            <a:r>
              <a:rPr lang="en-US" b="1" dirty="0" smtClean="0">
                <a:solidFill>
                  <a:srgbClr val="002060"/>
                </a:solidFill>
              </a:rPr>
              <a:t>Edit the [C]</a:t>
            </a:r>
            <a:r>
              <a:rPr lang="en-US" b="1" dirty="0" err="1" smtClean="0">
                <a:solidFill>
                  <a:srgbClr val="002060"/>
                </a:solidFill>
              </a:rPr>
              <a:t>ontents</a:t>
            </a:r>
            <a:endParaRPr lang="en-US" b="1" dirty="0" smtClean="0">
              <a:solidFill>
                <a:srgbClr val="002060"/>
              </a:solidFill>
            </a:endParaRPr>
          </a:p>
          <a:p>
            <a:r>
              <a:rPr lang="en-US" b="1" dirty="0" smtClean="0">
                <a:solidFill>
                  <a:srgbClr val="002060"/>
                </a:solidFill>
              </a:rPr>
              <a:t>Change the [P]</a:t>
            </a:r>
            <a:r>
              <a:rPr lang="en-US" b="1" dirty="0" err="1" smtClean="0">
                <a:solidFill>
                  <a:srgbClr val="002060"/>
                </a:solidFill>
              </a:rPr>
              <a:t>osition</a:t>
            </a:r>
            <a:r>
              <a:rPr lang="en-US" b="1" dirty="0">
                <a:solidFill>
                  <a:srgbClr val="002060"/>
                </a:solidFill>
              </a:rPr>
              <a:t> </a:t>
            </a:r>
            <a:r>
              <a:rPr lang="en-US" b="1" dirty="0" smtClean="0">
                <a:solidFill>
                  <a:srgbClr val="002060"/>
                </a:solidFill>
              </a:rPr>
              <a:t>and size of columns</a:t>
            </a:r>
            <a:endParaRPr lang="en-US" b="1" dirty="0">
              <a:solidFill>
                <a:srgbClr val="002060"/>
              </a:solidFill>
            </a:endParaRPr>
          </a:p>
        </p:txBody>
      </p:sp>
      <p:sp>
        <p:nvSpPr>
          <p:cNvPr id="2" name="Title 1"/>
          <p:cNvSpPr>
            <a:spLocks noGrp="1"/>
          </p:cNvSpPr>
          <p:nvPr>
            <p:ph type="title"/>
          </p:nvPr>
        </p:nvSpPr>
        <p:spPr>
          <a:xfrm>
            <a:off x="0" y="205978"/>
            <a:ext cx="9144000" cy="857250"/>
          </a:xfrm>
        </p:spPr>
        <p:txBody>
          <a:bodyPr/>
          <a:lstStyle/>
          <a:p>
            <a:r>
              <a:rPr lang="en-US" b="1" dirty="0" smtClean="0">
                <a:solidFill>
                  <a:srgbClr val="002060"/>
                </a:solidFill>
              </a:rPr>
              <a:t>LT    List</a:t>
            </a:r>
            <a:endParaRPr lang="en-US" b="1" dirty="0">
              <a:solidFill>
                <a:srgbClr val="002060"/>
              </a:solidFill>
            </a:endParaRPr>
          </a:p>
        </p:txBody>
      </p:sp>
    </p:spTree>
    <p:extLst>
      <p:ext uri="{BB962C8B-B14F-4D97-AF65-F5344CB8AC3E}">
        <p14:creationId xmlns:p14="http://schemas.microsoft.com/office/powerpoint/2010/main" val="2494389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counter form menu select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5850" y="133885"/>
            <a:ext cx="6950042" cy="82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descr="LT List menu selection"/>
          <p:cNvSpPr>
            <a:spLocks noGrp="1"/>
          </p:cNvSpPr>
          <p:nvPr>
            <p:ph type="title"/>
          </p:nvPr>
        </p:nvSpPr>
        <p:spPr>
          <a:xfrm>
            <a:off x="3848100" y="210084"/>
            <a:ext cx="2971800" cy="685265"/>
          </a:xfrm>
          <a:solidFill>
            <a:schemeClr val="bg1">
              <a:alpha val="80000"/>
            </a:schemeClr>
          </a:solidFill>
        </p:spPr>
        <p:txBody>
          <a:bodyPr>
            <a:normAutofit/>
          </a:bodyPr>
          <a:lstStyle/>
          <a:p>
            <a:r>
              <a:rPr lang="en-US" sz="3600" b="1" dirty="0" smtClean="0">
                <a:solidFill>
                  <a:srgbClr val="C00000"/>
                </a:solidFill>
              </a:rPr>
              <a:t>LT  List	</a:t>
            </a:r>
            <a:endParaRPr lang="en-US" sz="3600" b="1" dirty="0">
              <a:solidFill>
                <a:srgbClr val="C00000"/>
              </a:solidFill>
            </a:endParaRPr>
          </a:p>
        </p:txBody>
      </p:sp>
      <p:sp>
        <p:nvSpPr>
          <p:cNvPr id="4" name="Oval 3" descr="highlight of LT List menu selection"/>
          <p:cNvSpPr/>
          <p:nvPr/>
        </p:nvSpPr>
        <p:spPr>
          <a:xfrm>
            <a:off x="971550" y="286285"/>
            <a:ext cx="1295400" cy="40957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1508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ncounter form menu selections"/>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56427" y="1370945"/>
            <a:ext cx="7608887" cy="87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descr="[A]ppearance &#10;"/>
          <p:cNvSpPr txBox="1">
            <a:spLocks/>
          </p:cNvSpPr>
          <p:nvPr/>
        </p:nvSpPr>
        <p:spPr>
          <a:xfrm>
            <a:off x="4161613" y="1488161"/>
            <a:ext cx="2971800" cy="685265"/>
          </a:xfrm>
          <a:prstGeom prst="rect">
            <a:avLst/>
          </a:prstGeom>
          <a:solidFill>
            <a:schemeClr val="bg1">
              <a:alpha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C00000"/>
                </a:solidFill>
              </a:rPr>
              <a:t>[A]</a:t>
            </a:r>
            <a:r>
              <a:rPr lang="en-US" sz="3600" b="1" dirty="0" err="1" smtClean="0">
                <a:solidFill>
                  <a:srgbClr val="C00000"/>
                </a:solidFill>
              </a:rPr>
              <a:t>ppearance</a:t>
            </a:r>
            <a:r>
              <a:rPr lang="en-US" sz="3600" b="1" dirty="0" smtClean="0">
                <a:solidFill>
                  <a:srgbClr val="C00000"/>
                </a:solidFill>
              </a:rPr>
              <a:t>	</a:t>
            </a:r>
            <a:endParaRPr lang="en-US" sz="3600" b="1" dirty="0">
              <a:solidFill>
                <a:srgbClr val="C00000"/>
              </a:solidFill>
            </a:endParaRPr>
          </a:p>
        </p:txBody>
      </p:sp>
      <p:sp>
        <p:nvSpPr>
          <p:cNvPr id="6" name="Oval 5" descr="highlight of [A]ppearance selection"/>
          <p:cNvSpPr/>
          <p:nvPr/>
        </p:nvSpPr>
        <p:spPr>
          <a:xfrm>
            <a:off x="1418413" y="1807249"/>
            <a:ext cx="1733550" cy="40427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encounter form menu selec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850" y="133885"/>
            <a:ext cx="6950042" cy="82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descr="LT  List &#10;"/>
          <p:cNvSpPr txBox="1">
            <a:spLocks/>
          </p:cNvSpPr>
          <p:nvPr/>
        </p:nvSpPr>
        <p:spPr>
          <a:xfrm>
            <a:off x="3848100" y="229134"/>
            <a:ext cx="2971800" cy="685265"/>
          </a:xfrm>
          <a:prstGeom prst="rect">
            <a:avLst/>
          </a:prstGeom>
          <a:solidFill>
            <a:schemeClr val="bg1">
              <a:alpha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LT  List</a:t>
            </a:r>
            <a:r>
              <a:rPr lang="en-US" sz="3600" b="1" dirty="0" smtClean="0">
                <a:solidFill>
                  <a:srgbClr val="C00000"/>
                </a:solidFill>
              </a:rPr>
              <a:t>	</a:t>
            </a:r>
            <a:endParaRPr lang="en-US" sz="3600" b="1" dirty="0">
              <a:solidFill>
                <a:srgbClr val="C00000"/>
              </a:solidFill>
            </a:endParaRPr>
          </a:p>
        </p:txBody>
      </p:sp>
      <p:sp>
        <p:nvSpPr>
          <p:cNvPr id="4" name="Oval 3" descr="highlight of LT List selection"/>
          <p:cNvSpPr/>
          <p:nvPr/>
        </p:nvSpPr>
        <p:spPr>
          <a:xfrm>
            <a:off x="971550" y="286285"/>
            <a:ext cx="1295400" cy="4095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6111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ncounter form menu sel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27" y="2724150"/>
            <a:ext cx="7561263"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descr="NAME:  selection&#10;"/>
          <p:cNvSpPr txBox="1">
            <a:spLocks/>
          </p:cNvSpPr>
          <p:nvPr/>
        </p:nvSpPr>
        <p:spPr>
          <a:xfrm>
            <a:off x="4305300" y="2617261"/>
            <a:ext cx="2971800" cy="685265"/>
          </a:xfrm>
          <a:prstGeom prst="rect">
            <a:avLst/>
          </a:prstGeom>
          <a:solidFill>
            <a:schemeClr val="bg1">
              <a:alpha val="80000"/>
            </a:schemeClr>
          </a:solidFill>
          <a:ln w="28575">
            <a:solidFill>
              <a:srgbClr val="C00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C00000"/>
                </a:solidFill>
              </a:rPr>
              <a:t>NAME:	</a:t>
            </a:r>
            <a:endParaRPr lang="en-US" sz="3600" b="1" dirty="0">
              <a:solidFill>
                <a:srgbClr val="C00000"/>
              </a:solidFill>
            </a:endParaRPr>
          </a:p>
        </p:txBody>
      </p:sp>
      <p:cxnSp>
        <p:nvCxnSpPr>
          <p:cNvPr id="13" name="Straight Arrow Connector 12" descr="&quot; &quot;"/>
          <p:cNvCxnSpPr>
            <a:stCxn id="11" idx="6"/>
          </p:cNvCxnSpPr>
          <p:nvPr/>
        </p:nvCxnSpPr>
        <p:spPr>
          <a:xfrm flipV="1">
            <a:off x="3151962" y="2819399"/>
            <a:ext cx="1153338" cy="1"/>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descr="highlight of NAME: DIAGNOSIS CODES"/>
          <p:cNvSpPr/>
          <p:nvPr/>
        </p:nvSpPr>
        <p:spPr>
          <a:xfrm>
            <a:off x="533399" y="2617261"/>
            <a:ext cx="2618563" cy="40427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encounter form menu selections"/>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56427" y="1370945"/>
            <a:ext cx="7608887" cy="87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descr="[A]ppearance selection&#10;"/>
          <p:cNvSpPr txBox="1">
            <a:spLocks/>
          </p:cNvSpPr>
          <p:nvPr/>
        </p:nvSpPr>
        <p:spPr>
          <a:xfrm>
            <a:off x="4161613" y="1488161"/>
            <a:ext cx="2971800" cy="685265"/>
          </a:xfrm>
          <a:prstGeom prst="rect">
            <a:avLst/>
          </a:prstGeom>
          <a:solidFill>
            <a:schemeClr val="bg1">
              <a:alpha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[A]</a:t>
            </a:r>
            <a:r>
              <a:rPr lang="en-US" sz="3600" b="1" dirty="0" err="1" smtClean="0"/>
              <a:t>ppearance</a:t>
            </a:r>
            <a:r>
              <a:rPr lang="en-US" sz="3600" b="1" dirty="0" smtClean="0"/>
              <a:t>	</a:t>
            </a:r>
            <a:endParaRPr lang="en-US" sz="3600" b="1" dirty="0"/>
          </a:p>
        </p:txBody>
      </p:sp>
      <p:sp>
        <p:nvSpPr>
          <p:cNvPr id="8" name="Oval 7" descr="highlight of [A]ppearance selection"/>
          <p:cNvSpPr/>
          <p:nvPr/>
        </p:nvSpPr>
        <p:spPr>
          <a:xfrm>
            <a:off x="1418413" y="1807249"/>
            <a:ext cx="1733550" cy="40427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ncounter form menu select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850" y="133885"/>
            <a:ext cx="6950042" cy="82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descr="LT  List selection&#10;"/>
          <p:cNvSpPr txBox="1">
            <a:spLocks/>
          </p:cNvSpPr>
          <p:nvPr/>
        </p:nvSpPr>
        <p:spPr>
          <a:xfrm>
            <a:off x="3848100" y="229134"/>
            <a:ext cx="2971800" cy="685265"/>
          </a:xfrm>
          <a:prstGeom prst="rect">
            <a:avLst/>
          </a:prstGeom>
          <a:solidFill>
            <a:schemeClr val="bg1">
              <a:alpha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LT  List</a:t>
            </a:r>
            <a:r>
              <a:rPr lang="en-US" sz="3600" b="1" dirty="0" smtClean="0">
                <a:solidFill>
                  <a:srgbClr val="C00000"/>
                </a:solidFill>
              </a:rPr>
              <a:t>	</a:t>
            </a:r>
            <a:endParaRPr lang="en-US" sz="3600" b="1" dirty="0">
              <a:solidFill>
                <a:srgbClr val="C00000"/>
              </a:solidFill>
            </a:endParaRPr>
          </a:p>
        </p:txBody>
      </p:sp>
      <p:sp>
        <p:nvSpPr>
          <p:cNvPr id="7" name="Oval 6" descr="highlight of LT List selection"/>
          <p:cNvSpPr/>
          <p:nvPr/>
        </p:nvSpPr>
        <p:spPr>
          <a:xfrm>
            <a:off x="971550" y="286285"/>
            <a:ext cx="1295400" cy="4095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2929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ncounter form menu sel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68" y="2104676"/>
            <a:ext cx="8847932" cy="2818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descr="Add subcolumns (6 max) &#10;Change length of data &#10;Limit 132 characters per row!! &#10;"/>
          <p:cNvSpPr txBox="1">
            <a:spLocks/>
          </p:cNvSpPr>
          <p:nvPr/>
        </p:nvSpPr>
        <p:spPr>
          <a:xfrm>
            <a:off x="1861458" y="278496"/>
            <a:ext cx="5407040" cy="1581150"/>
          </a:xfrm>
          <a:prstGeom prst="rect">
            <a:avLst/>
          </a:prstGeom>
          <a:solidFill>
            <a:schemeClr val="bg1">
              <a:alpha val="7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2060"/>
                </a:solidFill>
              </a:rPr>
              <a:t>Add </a:t>
            </a:r>
            <a:r>
              <a:rPr lang="en-US" sz="3200" b="1" dirty="0" err="1" smtClean="0">
                <a:solidFill>
                  <a:srgbClr val="002060"/>
                </a:solidFill>
              </a:rPr>
              <a:t>subcolumns</a:t>
            </a:r>
            <a:r>
              <a:rPr lang="en-US" sz="3200" b="1" dirty="0" smtClean="0">
                <a:solidFill>
                  <a:srgbClr val="002060"/>
                </a:solidFill>
              </a:rPr>
              <a:t> (6 max) </a:t>
            </a:r>
          </a:p>
          <a:p>
            <a:r>
              <a:rPr lang="en-US" sz="3200" b="1" dirty="0" smtClean="0">
                <a:solidFill>
                  <a:srgbClr val="002060"/>
                </a:solidFill>
              </a:rPr>
              <a:t>Change length of data </a:t>
            </a:r>
          </a:p>
          <a:p>
            <a:r>
              <a:rPr lang="en-US" sz="3200" b="1" dirty="0" smtClean="0">
                <a:solidFill>
                  <a:schemeClr val="accent2">
                    <a:lumMod val="75000"/>
                  </a:schemeClr>
                </a:solidFill>
              </a:rPr>
              <a:t>Limit 132 characters per row!! </a:t>
            </a:r>
            <a:endParaRPr lang="en-US" sz="3200" b="1" dirty="0">
              <a:solidFill>
                <a:schemeClr val="accent2">
                  <a:lumMod val="75000"/>
                </a:schemeClr>
              </a:solidFill>
            </a:endParaRPr>
          </a:p>
        </p:txBody>
      </p:sp>
    </p:spTree>
    <p:extLst>
      <p:ext uri="{BB962C8B-B14F-4D97-AF65-F5344CB8AC3E}">
        <p14:creationId xmlns:p14="http://schemas.microsoft.com/office/powerpoint/2010/main" val="31994963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encounter form SUBCOLUMN NUMBER menu sel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 y="114300"/>
            <a:ext cx="8913341" cy="2674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descr="highlight of VistA subcolumn data selections"/>
          <p:cNvSpPr/>
          <p:nvPr/>
        </p:nvSpPr>
        <p:spPr>
          <a:xfrm>
            <a:off x="209548" y="1714500"/>
            <a:ext cx="4114800" cy="704327"/>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descr="&quot; &quot;"/>
          <p:cNvSpPr/>
          <p:nvPr/>
        </p:nvSpPr>
        <p:spPr>
          <a:xfrm>
            <a:off x="1142999" y="2104763"/>
            <a:ext cx="7423201" cy="1343288"/>
          </a:xfrm>
          <a:prstGeom prst="triangle">
            <a:avLst>
              <a:gd name="adj" fmla="val 6792"/>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VistA WHAT DATA SHOULD BE PRINTED IN THIS SUBCOLUMN? menu. Select #2 (Diagnosis) which is defaulted at 30 characters.  Change the width at the SUBCOLUMN WIDTH prompt…as an example I have changed the subolumn width from 30 characters to 45 characters"/>
          <p:cNvPicPr>
            <a:picLocks noChangeAspect="1" noChangeArrowheads="1"/>
          </p:cNvPicPr>
          <p:nvPr/>
        </p:nvPicPr>
        <p:blipFill rotWithShape="1">
          <a:blip r:embed="rId3">
            <a:extLst>
              <a:ext uri="{28A0092B-C50C-407E-A947-70E740481C1C}">
                <a14:useLocalDpi xmlns:a14="http://schemas.microsoft.com/office/drawing/2010/main" val="0"/>
              </a:ext>
            </a:extLst>
          </a:blip>
          <a:srcRect t="58405" r="53408" b="12108"/>
          <a:stretch/>
        </p:blipFill>
        <p:spPr bwMode="auto">
          <a:xfrm>
            <a:off x="1181100" y="3448051"/>
            <a:ext cx="7423201" cy="1409700"/>
          </a:xfrm>
          <a:prstGeom prst="rect">
            <a:avLst/>
          </a:prstGeom>
          <a:noFill/>
          <a:ln w="762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87189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angry man in a cubicle shouting on the phone"/>
          <p:cNvPicPr>
            <a:picLocks noChangeAspect="1"/>
          </p:cNvPicPr>
          <p:nvPr/>
        </p:nvPicPr>
        <p:blipFill rotWithShape="1">
          <a:blip r:embed="rId3" cstate="print">
            <a:extLst>
              <a:ext uri="{28A0092B-C50C-407E-A947-70E740481C1C}">
                <a14:useLocalDpi xmlns:a14="http://schemas.microsoft.com/office/drawing/2010/main" val="0"/>
              </a:ext>
            </a:extLst>
          </a:blip>
          <a:srcRect t="1430" b="14103"/>
          <a:stretch/>
        </p:blipFill>
        <p:spPr>
          <a:xfrm>
            <a:off x="0" y="0"/>
            <a:ext cx="9129484" cy="5143500"/>
          </a:xfrm>
          <a:prstGeom prst="rect">
            <a:avLst/>
          </a:prstGeom>
        </p:spPr>
      </p:pic>
      <p:sp>
        <p:nvSpPr>
          <p:cNvPr id="7" name="Left Arrow 6" descr="&quot; &quot;"/>
          <p:cNvSpPr/>
          <p:nvPr/>
        </p:nvSpPr>
        <p:spPr>
          <a:xfrm>
            <a:off x="6128657" y="3638550"/>
            <a:ext cx="3048000" cy="1219200"/>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descr="&quot; &quot;"/>
          <p:cNvSpPr/>
          <p:nvPr/>
        </p:nvSpPr>
        <p:spPr>
          <a:xfrm>
            <a:off x="6096000" y="2124085"/>
            <a:ext cx="3048000" cy="1219200"/>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descr="&quot; &quot;"/>
          <p:cNvSpPr/>
          <p:nvPr/>
        </p:nvSpPr>
        <p:spPr>
          <a:xfrm>
            <a:off x="6096000" y="566323"/>
            <a:ext cx="3048000" cy="1219200"/>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descr="New Service&#10;"/>
          <p:cNvSpPr txBox="1"/>
          <p:nvPr/>
        </p:nvSpPr>
        <p:spPr>
          <a:xfrm>
            <a:off x="6343422" y="3984095"/>
            <a:ext cx="2786062" cy="584775"/>
          </a:xfrm>
          <a:prstGeom prst="rect">
            <a:avLst/>
          </a:prstGeom>
          <a:noFill/>
        </p:spPr>
        <p:txBody>
          <a:bodyPr wrap="square" rtlCol="0">
            <a:spAutoFit/>
          </a:bodyPr>
          <a:lstStyle/>
          <a:p>
            <a:pPr algn="r"/>
            <a:r>
              <a:rPr lang="en-US" sz="3200" b="1" dirty="0" smtClean="0">
                <a:solidFill>
                  <a:srgbClr val="C00000"/>
                </a:solidFill>
              </a:rPr>
              <a:t>New Service</a:t>
            </a:r>
            <a:endParaRPr lang="en-US" sz="3200" b="1" dirty="0">
              <a:solidFill>
                <a:srgbClr val="C00000"/>
              </a:solidFill>
            </a:endParaRPr>
          </a:p>
        </p:txBody>
      </p:sp>
      <p:sp>
        <p:nvSpPr>
          <p:cNvPr id="9" name="TextBox 8" descr="Updated Codes&#10;"/>
          <p:cNvSpPr txBox="1"/>
          <p:nvPr/>
        </p:nvSpPr>
        <p:spPr>
          <a:xfrm>
            <a:off x="6128657" y="2471256"/>
            <a:ext cx="2971799" cy="584775"/>
          </a:xfrm>
          <a:prstGeom prst="rect">
            <a:avLst/>
          </a:prstGeom>
          <a:noFill/>
        </p:spPr>
        <p:txBody>
          <a:bodyPr wrap="square" rtlCol="0">
            <a:spAutoFit/>
          </a:bodyPr>
          <a:lstStyle/>
          <a:p>
            <a:pPr algn="r"/>
            <a:r>
              <a:rPr lang="en-US" sz="3200" b="1" dirty="0" smtClean="0">
                <a:solidFill>
                  <a:srgbClr val="C00000"/>
                </a:solidFill>
              </a:rPr>
              <a:t>Updated Codes</a:t>
            </a:r>
            <a:endParaRPr lang="en-US" sz="3200" b="1" dirty="0">
              <a:solidFill>
                <a:srgbClr val="C00000"/>
              </a:solidFill>
            </a:endParaRPr>
          </a:p>
        </p:txBody>
      </p:sp>
      <p:sp>
        <p:nvSpPr>
          <p:cNvPr id="4" name="TextBox 3" descr="Local Changes&#10;"/>
          <p:cNvSpPr txBox="1"/>
          <p:nvPr/>
        </p:nvSpPr>
        <p:spPr>
          <a:xfrm>
            <a:off x="6292622" y="913494"/>
            <a:ext cx="2786062" cy="584775"/>
          </a:xfrm>
          <a:prstGeom prst="rect">
            <a:avLst/>
          </a:prstGeom>
          <a:noFill/>
        </p:spPr>
        <p:txBody>
          <a:bodyPr wrap="square" rtlCol="0">
            <a:spAutoFit/>
          </a:bodyPr>
          <a:lstStyle/>
          <a:p>
            <a:pPr algn="r"/>
            <a:r>
              <a:rPr lang="en-US" sz="3200" b="1" dirty="0" smtClean="0">
                <a:solidFill>
                  <a:srgbClr val="C00000"/>
                </a:solidFill>
              </a:rPr>
              <a:t>Local Changes</a:t>
            </a:r>
            <a:endParaRPr lang="en-US" sz="3200" b="1" dirty="0">
              <a:solidFill>
                <a:srgbClr val="C00000"/>
              </a:solidFill>
            </a:endParaRPr>
          </a:p>
        </p:txBody>
      </p:sp>
    </p:spTree>
    <p:extLst>
      <p:ext uri="{BB962C8B-B14F-4D97-AF65-F5344CB8AC3E}">
        <p14:creationId xmlns:p14="http://schemas.microsoft.com/office/powerpoint/2010/main" val="31867031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quot; &quot;"/>
          <p:cNvSpPr>
            <a:spLocks noGrp="1"/>
          </p:cNvSpPr>
          <p:nvPr>
            <p:ph type="sldNum" sz="quarter" idx="12"/>
          </p:nvPr>
        </p:nvSpPr>
        <p:spPr/>
        <p:txBody>
          <a:bodyPr/>
          <a:lstStyle/>
          <a:p>
            <a:fld id="{91296FE0-8CAB-4B72-87BB-CAA9FA575773}" type="slidenum">
              <a:rPr lang="en-US" smtClean="0"/>
              <a:t>50</a:t>
            </a:fld>
            <a:endParaRPr lang="en-US"/>
          </a:p>
        </p:txBody>
      </p:sp>
      <p:pic>
        <p:nvPicPr>
          <p:cNvPr id="2050" name="Picture 2" descr="encounter form column setup sel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8" y="1788463"/>
            <a:ext cx="9052560" cy="1604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Isosceles Triangle 4" descr="&quot; &quot;"/>
          <p:cNvSpPr/>
          <p:nvPr/>
        </p:nvSpPr>
        <p:spPr>
          <a:xfrm>
            <a:off x="3603719" y="2766595"/>
            <a:ext cx="5114136" cy="606920"/>
          </a:xfrm>
          <a:prstGeom prst="triangle">
            <a:avLst>
              <a:gd name="adj" fmla="val 82617"/>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PRIMARY DX selection"/>
          <p:cNvPicPr>
            <a:picLocks noChangeAspect="1" noChangeArrowheads="1"/>
          </p:cNvPicPr>
          <p:nvPr/>
        </p:nvPicPr>
        <p:blipFill rotWithShape="1">
          <a:blip r:embed="rId3">
            <a:extLst>
              <a:ext uri="{28A0092B-C50C-407E-A947-70E740481C1C}">
                <a14:useLocalDpi xmlns:a14="http://schemas.microsoft.com/office/drawing/2010/main" val="0"/>
              </a:ext>
            </a:extLst>
          </a:blip>
          <a:srcRect l="77793" t="50000" r="5868" b="25000"/>
          <a:stretch/>
        </p:blipFill>
        <p:spPr bwMode="auto">
          <a:xfrm>
            <a:off x="3603719" y="3460670"/>
            <a:ext cx="5114136" cy="1386529"/>
          </a:xfrm>
          <a:prstGeom prst="rect">
            <a:avLst/>
          </a:prstGeom>
          <a:noFill/>
          <a:ln w="762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descr="PRIMARY DX selection"/>
          <p:cNvSpPr/>
          <p:nvPr/>
        </p:nvSpPr>
        <p:spPr>
          <a:xfrm>
            <a:off x="7090229" y="2590514"/>
            <a:ext cx="1555055" cy="352163"/>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descr="S selection&#10;"/>
          <p:cNvSpPr/>
          <p:nvPr/>
        </p:nvSpPr>
        <p:spPr>
          <a:xfrm>
            <a:off x="1403532" y="2413376"/>
            <a:ext cx="640080" cy="97813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highlight of P selection&#10;"/>
          <p:cNvSpPr/>
          <p:nvPr/>
        </p:nvSpPr>
        <p:spPr>
          <a:xfrm>
            <a:off x="685799" y="2414432"/>
            <a:ext cx="640080" cy="978133"/>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descr="&quot; &quot;"/>
          <p:cNvCxnSpPr>
            <a:stCxn id="9" idx="2"/>
          </p:cNvCxnSpPr>
          <p:nvPr/>
        </p:nvCxnSpPr>
        <p:spPr>
          <a:xfrm flipH="1">
            <a:off x="1723572" y="1512204"/>
            <a:ext cx="1880147" cy="903096"/>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itle 1" descr="S (Secondary)&#10;"/>
          <p:cNvSpPr txBox="1">
            <a:spLocks/>
          </p:cNvSpPr>
          <p:nvPr/>
        </p:nvSpPr>
        <p:spPr>
          <a:xfrm>
            <a:off x="2515148" y="590550"/>
            <a:ext cx="2177142" cy="921654"/>
          </a:xfrm>
          <a:prstGeom prst="rect">
            <a:avLst/>
          </a:prstGeom>
          <a:solidFill>
            <a:schemeClr val="bg1">
              <a:alpha val="70000"/>
            </a:schemeClr>
          </a:solidFill>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C00000"/>
                </a:solidFill>
              </a:rPr>
              <a:t>S</a:t>
            </a:r>
          </a:p>
          <a:p>
            <a:r>
              <a:rPr lang="en-US" sz="3200" b="1" dirty="0" smtClean="0">
                <a:solidFill>
                  <a:srgbClr val="C00000"/>
                </a:solidFill>
              </a:rPr>
              <a:t>(Secondary)</a:t>
            </a:r>
            <a:endParaRPr lang="en-US" sz="3200" b="1" dirty="0">
              <a:solidFill>
                <a:srgbClr val="C00000"/>
              </a:solidFill>
            </a:endParaRPr>
          </a:p>
        </p:txBody>
      </p:sp>
      <p:cxnSp>
        <p:nvCxnSpPr>
          <p:cNvPr id="10" name="Straight Arrow Connector 9" descr="&quot; &quot;"/>
          <p:cNvCxnSpPr/>
          <p:nvPr/>
        </p:nvCxnSpPr>
        <p:spPr>
          <a:xfrm>
            <a:off x="990600" y="1512204"/>
            <a:ext cx="0" cy="90714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 name="Title 1" descr="P (Primary)&#10;"/>
          <p:cNvSpPr txBox="1">
            <a:spLocks/>
          </p:cNvSpPr>
          <p:nvPr/>
        </p:nvSpPr>
        <p:spPr>
          <a:xfrm>
            <a:off x="185606" y="590550"/>
            <a:ext cx="2177142" cy="921654"/>
          </a:xfrm>
          <a:prstGeom prst="rect">
            <a:avLst/>
          </a:prstGeom>
          <a:solidFill>
            <a:schemeClr val="bg1">
              <a:alpha val="70000"/>
            </a:schemeClr>
          </a:solidFill>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2060"/>
                </a:solidFill>
              </a:rPr>
              <a:t>P</a:t>
            </a:r>
          </a:p>
          <a:p>
            <a:r>
              <a:rPr lang="en-US" sz="3200" b="1" dirty="0" smtClean="0">
                <a:solidFill>
                  <a:srgbClr val="002060"/>
                </a:solidFill>
              </a:rPr>
              <a:t>(Primary)</a:t>
            </a:r>
            <a:endParaRPr lang="en-US" sz="3200" b="1" dirty="0">
              <a:solidFill>
                <a:srgbClr val="002060"/>
              </a:solidFill>
            </a:endParaRPr>
          </a:p>
        </p:txBody>
      </p:sp>
    </p:spTree>
    <p:extLst>
      <p:ext uri="{BB962C8B-B14F-4D97-AF65-F5344CB8AC3E}">
        <p14:creationId xmlns:p14="http://schemas.microsoft.com/office/powerpoint/2010/main" val="2301520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quot; &quot;"/>
          <p:cNvSpPr>
            <a:spLocks noGrp="1"/>
          </p:cNvSpPr>
          <p:nvPr>
            <p:ph type="sldNum" sz="quarter" idx="12"/>
          </p:nvPr>
        </p:nvSpPr>
        <p:spPr/>
        <p:txBody>
          <a:bodyPr/>
          <a:lstStyle/>
          <a:p>
            <a:fld id="{91296FE0-8CAB-4B72-87BB-CAA9FA575773}" type="slidenum">
              <a:rPr lang="en-US" smtClean="0"/>
              <a:t>51</a:t>
            </a:fld>
            <a:endParaRPr lang="en-US"/>
          </a:p>
        </p:txBody>
      </p:sp>
      <p:pic>
        <p:nvPicPr>
          <p:cNvPr id="3074" name="Picture 2" descr="encounter form menu subcolumn setup sel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1010841"/>
            <a:ext cx="8618537" cy="3121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VistA menu subcolumn setup selections"/>
          <p:cNvSpPr/>
          <p:nvPr/>
        </p:nvSpPr>
        <p:spPr>
          <a:xfrm>
            <a:off x="281530" y="1010841"/>
            <a:ext cx="3604669" cy="2475309"/>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descr="&quot; &quot;"/>
          <p:cNvSpPr/>
          <p:nvPr/>
        </p:nvSpPr>
        <p:spPr>
          <a:xfrm rot="16200000">
            <a:off x="-330807" y="2217943"/>
            <a:ext cx="3910693" cy="606920"/>
          </a:xfrm>
          <a:prstGeom prst="triangle">
            <a:avLst>
              <a:gd name="adj" fmla="val 56266"/>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zoom of encounter form menu subcolumn setup selections. use the menu option List/Appearance, discussed in the previous slides.  At the subcolumn number prompt, a question mark is entered to view what subcolumn is currently displayed in the block.&#10;In this example, P, S, Diagnosis, Code and Add as subcolumns.&#10;"/>
          <p:cNvPicPr>
            <a:picLocks noChangeAspect="1" noChangeArrowheads="1"/>
          </p:cNvPicPr>
          <p:nvPr/>
        </p:nvPicPr>
        <p:blipFill rotWithShape="1">
          <a:blip r:embed="rId3">
            <a:extLst>
              <a:ext uri="{28A0092B-C50C-407E-A947-70E740481C1C}">
                <a14:useLocalDpi xmlns:a14="http://schemas.microsoft.com/office/drawing/2010/main" val="0"/>
              </a:ext>
            </a:extLst>
          </a:blip>
          <a:srcRect l="1093" t="2531" r="57990" b="20099"/>
          <a:stretch/>
        </p:blipFill>
        <p:spPr bwMode="auto">
          <a:xfrm>
            <a:off x="1944914" y="566056"/>
            <a:ext cx="5709743" cy="3910693"/>
          </a:xfrm>
          <a:prstGeom prst="rect">
            <a:avLst/>
          </a:prstGeom>
          <a:noFill/>
          <a:ln w="762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0640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quot; &quot;"/>
          <p:cNvSpPr>
            <a:spLocks noGrp="1"/>
          </p:cNvSpPr>
          <p:nvPr>
            <p:ph type="sldNum" sz="quarter" idx="12"/>
          </p:nvPr>
        </p:nvSpPr>
        <p:spPr/>
        <p:txBody>
          <a:bodyPr/>
          <a:lstStyle/>
          <a:p>
            <a:fld id="{91296FE0-8CAB-4B72-87BB-CAA9FA575773}" type="slidenum">
              <a:rPr lang="en-US" smtClean="0"/>
              <a:t>52</a:t>
            </a:fld>
            <a:endParaRPr lang="en-US"/>
          </a:p>
        </p:txBody>
      </p:sp>
      <p:pic>
        <p:nvPicPr>
          <p:cNvPr id="1027" name="Picture 3" descr="encounter form Select Subcolumn Number entry, 2 selected. enter 2 at the at the prompt Select Subcolumn Number.  At the default, indicated by two forward slashes, enter the @ sign.  Answer yes if you want to delete subolumn 2 from the block.&#10;"/>
          <p:cNvPicPr>
            <a:picLocks noChangeAspect="1" noChangeArrowheads="1"/>
          </p:cNvPicPr>
          <p:nvPr/>
        </p:nvPicPr>
        <p:blipFill rotWithShape="1">
          <a:blip r:embed="rId3">
            <a:extLst>
              <a:ext uri="{28A0092B-C50C-407E-A947-70E740481C1C}">
                <a14:useLocalDpi xmlns:a14="http://schemas.microsoft.com/office/drawing/2010/main" val="0"/>
              </a:ext>
            </a:extLst>
          </a:blip>
          <a:srcRect r="15418"/>
          <a:stretch/>
        </p:blipFill>
        <p:spPr bwMode="auto">
          <a:xfrm>
            <a:off x="36287" y="953427"/>
            <a:ext cx="9052560" cy="75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descr="To delete the “S” (Secondary) subcolumn, enter “2” for subcolumn #&#10;"/>
          <p:cNvSpPr txBox="1">
            <a:spLocks/>
          </p:cNvSpPr>
          <p:nvPr/>
        </p:nvSpPr>
        <p:spPr>
          <a:xfrm>
            <a:off x="36287" y="43083"/>
            <a:ext cx="9052560" cy="59419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2060"/>
                </a:solidFill>
              </a:rPr>
              <a:t>To delete the “S” (Secondary) </a:t>
            </a:r>
            <a:r>
              <a:rPr lang="en-US" sz="2800" b="1" dirty="0" err="1" smtClean="0">
                <a:solidFill>
                  <a:srgbClr val="002060"/>
                </a:solidFill>
              </a:rPr>
              <a:t>subcolumn</a:t>
            </a:r>
            <a:r>
              <a:rPr lang="en-US" sz="2800" b="1" dirty="0" smtClean="0">
                <a:solidFill>
                  <a:srgbClr val="002060"/>
                </a:solidFill>
              </a:rPr>
              <a:t>, enter “2” for </a:t>
            </a:r>
            <a:r>
              <a:rPr lang="en-US" sz="2800" b="1" dirty="0" err="1" smtClean="0">
                <a:solidFill>
                  <a:srgbClr val="002060"/>
                </a:solidFill>
              </a:rPr>
              <a:t>subcolumn</a:t>
            </a:r>
            <a:r>
              <a:rPr lang="en-US" sz="2800" b="1" dirty="0" smtClean="0">
                <a:solidFill>
                  <a:srgbClr val="002060"/>
                </a:solidFill>
              </a:rPr>
              <a:t> </a:t>
            </a:r>
            <a:r>
              <a:rPr lang="en-US" sz="2800" b="1" dirty="0" smtClean="0">
                <a:solidFill>
                  <a:srgbClr val="002060"/>
                </a:solidFill>
              </a:rPr>
              <a:t>#, then @</a:t>
            </a:r>
            <a:endParaRPr lang="en-US" sz="2800" b="1" dirty="0" smtClean="0">
              <a:solidFill>
                <a:srgbClr val="002060"/>
              </a:solidFill>
            </a:endParaRPr>
          </a:p>
        </p:txBody>
      </p:sp>
    </p:spTree>
    <p:extLst>
      <p:ext uri="{BB962C8B-B14F-4D97-AF65-F5344CB8AC3E}">
        <p14:creationId xmlns:p14="http://schemas.microsoft.com/office/powerpoint/2010/main" val="1984964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quot; &quot;"/>
          <p:cNvSpPr>
            <a:spLocks noGrp="1"/>
          </p:cNvSpPr>
          <p:nvPr>
            <p:ph type="sldNum" sz="quarter" idx="12"/>
          </p:nvPr>
        </p:nvSpPr>
        <p:spPr/>
        <p:txBody>
          <a:bodyPr/>
          <a:lstStyle/>
          <a:p>
            <a:fld id="{91296FE0-8CAB-4B72-87BB-CAA9FA575773}" type="slidenum">
              <a:rPr lang="en-US" smtClean="0"/>
              <a:t>53</a:t>
            </a:fld>
            <a:endParaRPr lang="en-US"/>
          </a:p>
        </p:txBody>
      </p:sp>
      <p:pic>
        <p:nvPicPr>
          <p:cNvPr id="4098" name="Picture 2" descr="encounter form Select Subcolumn Number entry: to delete the Add subcolumn from the block, at the subcolumn number prompt enter the number of the subcolumn that represents the Add checkbox (in this example it is subcolumn 5).&#10;enter the @ sign to delete the subcolumn number and answer yes to the question regarding deleting the entire subcolumn number 5.&#10;"/>
          <p:cNvPicPr>
            <a:picLocks noChangeAspect="1" noChangeArrowheads="1"/>
          </p:cNvPicPr>
          <p:nvPr/>
        </p:nvPicPr>
        <p:blipFill rotWithShape="1">
          <a:blip r:embed="rId3">
            <a:extLst>
              <a:ext uri="{28A0092B-C50C-407E-A947-70E740481C1C}">
                <a14:useLocalDpi xmlns:a14="http://schemas.microsoft.com/office/drawing/2010/main" val="0"/>
              </a:ext>
            </a:extLst>
          </a:blip>
          <a:srcRect r="21050"/>
          <a:stretch/>
        </p:blipFill>
        <p:spPr bwMode="auto">
          <a:xfrm>
            <a:off x="29028" y="2385795"/>
            <a:ext cx="9052560" cy="991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descr="To delete the “Add” subcolumn, enter # of Add subcolumn &#10;"/>
          <p:cNvSpPr txBox="1">
            <a:spLocks/>
          </p:cNvSpPr>
          <p:nvPr/>
        </p:nvSpPr>
        <p:spPr>
          <a:xfrm>
            <a:off x="29029" y="1842414"/>
            <a:ext cx="9052560" cy="601102"/>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2060"/>
                </a:solidFill>
              </a:rPr>
              <a:t>To delete the “Add” </a:t>
            </a:r>
            <a:r>
              <a:rPr lang="en-US" sz="2800" b="1" dirty="0" err="1" smtClean="0">
                <a:solidFill>
                  <a:srgbClr val="002060"/>
                </a:solidFill>
              </a:rPr>
              <a:t>subcolumn</a:t>
            </a:r>
            <a:r>
              <a:rPr lang="en-US" sz="2800" b="1" dirty="0" smtClean="0">
                <a:solidFill>
                  <a:srgbClr val="002060"/>
                </a:solidFill>
              </a:rPr>
              <a:t>, enter </a:t>
            </a:r>
            <a:r>
              <a:rPr lang="en-US" sz="2800" b="1" dirty="0" err="1" smtClean="0">
                <a:solidFill>
                  <a:srgbClr val="002060"/>
                </a:solidFill>
              </a:rPr>
              <a:t>subcolumn</a:t>
            </a:r>
            <a:r>
              <a:rPr lang="en-US" sz="2800" b="1" dirty="0" smtClean="0">
                <a:solidFill>
                  <a:srgbClr val="002060"/>
                </a:solidFill>
              </a:rPr>
              <a:t> #, then @ </a:t>
            </a:r>
            <a:endParaRPr lang="en-US" sz="2800" b="1" dirty="0" smtClean="0">
              <a:solidFill>
                <a:srgbClr val="002060"/>
              </a:solidFill>
            </a:endParaRPr>
          </a:p>
        </p:txBody>
      </p:sp>
      <p:pic>
        <p:nvPicPr>
          <p:cNvPr id="4" name="Picture 3" descr="encounter form Select Subcolumn Number entry, 2 selected. enter 2 at the at the prompt Select Subcolumn Number.  At the default, indicated by two forward slashes, enter the @ sign.  Answer yes if you want to delete subolumn 2 from the block.&#10;"/>
          <p:cNvPicPr>
            <a:picLocks noChangeAspect="1" noChangeArrowheads="1"/>
          </p:cNvPicPr>
          <p:nvPr/>
        </p:nvPicPr>
        <p:blipFill rotWithShape="1">
          <a:blip r:embed="rId4">
            <a:extLst>
              <a:ext uri="{28A0092B-C50C-407E-A947-70E740481C1C}">
                <a14:useLocalDpi xmlns:a14="http://schemas.microsoft.com/office/drawing/2010/main" val="0"/>
              </a:ext>
            </a:extLst>
          </a:blip>
          <a:srcRect r="15418"/>
          <a:stretch/>
        </p:blipFill>
        <p:spPr bwMode="auto">
          <a:xfrm>
            <a:off x="36287" y="953427"/>
            <a:ext cx="9052560" cy="75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descr="To delete the “S” (Secondary) subcolumn, enter “2” for subcolumn #&#10;"/>
          <p:cNvSpPr txBox="1">
            <a:spLocks/>
          </p:cNvSpPr>
          <p:nvPr/>
        </p:nvSpPr>
        <p:spPr>
          <a:xfrm>
            <a:off x="36287" y="43083"/>
            <a:ext cx="9052560" cy="910344"/>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2060"/>
                </a:solidFill>
              </a:rPr>
              <a:t>To delete the “S” (Secondary) </a:t>
            </a:r>
            <a:r>
              <a:rPr lang="en-US" sz="2800" b="1" dirty="0" err="1" smtClean="0">
                <a:solidFill>
                  <a:srgbClr val="002060"/>
                </a:solidFill>
              </a:rPr>
              <a:t>subcolumn</a:t>
            </a:r>
            <a:r>
              <a:rPr lang="en-US" sz="2800" b="1" dirty="0" smtClean="0">
                <a:solidFill>
                  <a:srgbClr val="002060"/>
                </a:solidFill>
              </a:rPr>
              <a:t>, enter “2” for </a:t>
            </a:r>
            <a:r>
              <a:rPr lang="en-US" sz="2800" b="1" dirty="0" err="1" smtClean="0">
                <a:solidFill>
                  <a:srgbClr val="002060"/>
                </a:solidFill>
              </a:rPr>
              <a:t>subcolumn</a:t>
            </a:r>
            <a:r>
              <a:rPr lang="en-US" sz="2800" b="1" dirty="0" smtClean="0">
                <a:solidFill>
                  <a:srgbClr val="002060"/>
                </a:solidFill>
              </a:rPr>
              <a:t> </a:t>
            </a:r>
            <a:r>
              <a:rPr lang="en-US" sz="2800" b="1" dirty="0" smtClean="0">
                <a:solidFill>
                  <a:srgbClr val="002060"/>
                </a:solidFill>
              </a:rPr>
              <a:t>#, then @</a:t>
            </a:r>
            <a:endParaRPr lang="en-US" sz="2800" b="1" dirty="0" smtClean="0">
              <a:solidFill>
                <a:srgbClr val="002060"/>
              </a:solidFill>
            </a:endParaRPr>
          </a:p>
        </p:txBody>
      </p:sp>
    </p:spTree>
    <p:extLst>
      <p:ext uri="{BB962C8B-B14F-4D97-AF65-F5344CB8AC3E}">
        <p14:creationId xmlns:p14="http://schemas.microsoft.com/office/powerpoint/2010/main" val="1051660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quot; &quot;"/>
          <p:cNvSpPr>
            <a:spLocks noGrp="1"/>
          </p:cNvSpPr>
          <p:nvPr>
            <p:ph type="sldNum" sz="quarter" idx="12"/>
          </p:nvPr>
        </p:nvSpPr>
        <p:spPr/>
        <p:txBody>
          <a:bodyPr/>
          <a:lstStyle/>
          <a:p>
            <a:fld id="{91296FE0-8CAB-4B72-87BB-CAA9FA575773}" type="slidenum">
              <a:rPr lang="en-US" smtClean="0"/>
              <a:t>54</a:t>
            </a:fld>
            <a:endParaRPr lang="en-US"/>
          </a:p>
        </p:txBody>
      </p:sp>
      <p:pic>
        <p:nvPicPr>
          <p:cNvPr id="5122" name="Picture 2" descr="enter a question mark at the Select Subcolumn Number prompt it displays only the P (primary), Diagnosis and Code subcolumns.&#10;"/>
          <p:cNvPicPr>
            <a:picLocks noChangeAspect="1" noChangeArrowheads="1"/>
          </p:cNvPicPr>
          <p:nvPr/>
        </p:nvPicPr>
        <p:blipFill rotWithShape="1">
          <a:blip r:embed="rId3">
            <a:extLst>
              <a:ext uri="{28A0092B-C50C-407E-A947-70E740481C1C}">
                <a14:useLocalDpi xmlns:a14="http://schemas.microsoft.com/office/drawing/2010/main" val="0"/>
              </a:ext>
            </a:extLst>
          </a:blip>
          <a:srcRect b="39519"/>
          <a:stretch/>
        </p:blipFill>
        <p:spPr bwMode="auto">
          <a:xfrm>
            <a:off x="50799" y="4019552"/>
            <a:ext cx="9052560" cy="109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descr="Enter “?” at Select Subcolumn Number prompt&#10;"/>
          <p:cNvSpPr txBox="1">
            <a:spLocks/>
          </p:cNvSpPr>
          <p:nvPr/>
        </p:nvSpPr>
        <p:spPr>
          <a:xfrm>
            <a:off x="50799" y="3464593"/>
            <a:ext cx="9052560" cy="601102"/>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2060"/>
                </a:solidFill>
              </a:rPr>
              <a:t>Enter “?” at Select </a:t>
            </a:r>
            <a:r>
              <a:rPr lang="en-US" sz="2800" b="1" dirty="0" err="1" smtClean="0">
                <a:solidFill>
                  <a:srgbClr val="002060"/>
                </a:solidFill>
              </a:rPr>
              <a:t>Subcolumn</a:t>
            </a:r>
            <a:r>
              <a:rPr lang="en-US" sz="2800" b="1" dirty="0" smtClean="0">
                <a:solidFill>
                  <a:srgbClr val="002060"/>
                </a:solidFill>
              </a:rPr>
              <a:t> Number prompt</a:t>
            </a:r>
          </a:p>
        </p:txBody>
      </p:sp>
      <p:pic>
        <p:nvPicPr>
          <p:cNvPr id="4" name="Picture 2" descr="encounter form Select Subcolumn Number entry: to delete the Add subcolumn from the block, at the subcolumn number prompt enter the number of the subcolumn that represents the Add checkbox (in this example it is subcolumn 5).&#10;enter the @ sign to delete the subcolumn number and answer yes to the question regarding deleting the entire subcolumn number 5.&#10;"/>
          <p:cNvPicPr>
            <a:picLocks noChangeAspect="1" noChangeArrowheads="1"/>
          </p:cNvPicPr>
          <p:nvPr/>
        </p:nvPicPr>
        <p:blipFill rotWithShape="1">
          <a:blip r:embed="rId4">
            <a:extLst>
              <a:ext uri="{28A0092B-C50C-407E-A947-70E740481C1C}">
                <a14:useLocalDpi xmlns:a14="http://schemas.microsoft.com/office/drawing/2010/main" val="0"/>
              </a:ext>
            </a:extLst>
          </a:blip>
          <a:srcRect r="21050"/>
          <a:stretch/>
        </p:blipFill>
        <p:spPr bwMode="auto">
          <a:xfrm>
            <a:off x="29028" y="2385795"/>
            <a:ext cx="9052560" cy="991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descr="To delete the “Add” subcolumn, enter # of Add subcolumn &#10;"/>
          <p:cNvSpPr txBox="1">
            <a:spLocks/>
          </p:cNvSpPr>
          <p:nvPr/>
        </p:nvSpPr>
        <p:spPr>
          <a:xfrm>
            <a:off x="29029" y="1842414"/>
            <a:ext cx="9052560" cy="601102"/>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2060"/>
                </a:solidFill>
              </a:rPr>
              <a:t>To delete the “Add” </a:t>
            </a:r>
            <a:r>
              <a:rPr lang="en-US" sz="2800" b="1" dirty="0" err="1" smtClean="0">
                <a:solidFill>
                  <a:srgbClr val="002060"/>
                </a:solidFill>
              </a:rPr>
              <a:t>subcolumn</a:t>
            </a:r>
            <a:r>
              <a:rPr lang="en-US" sz="2800" b="1" dirty="0" smtClean="0">
                <a:solidFill>
                  <a:srgbClr val="002060"/>
                </a:solidFill>
              </a:rPr>
              <a:t>, enter </a:t>
            </a:r>
            <a:r>
              <a:rPr lang="en-US" sz="2800" b="1" dirty="0" err="1" smtClean="0">
                <a:solidFill>
                  <a:srgbClr val="002060"/>
                </a:solidFill>
              </a:rPr>
              <a:t>subcolumn</a:t>
            </a:r>
            <a:r>
              <a:rPr lang="en-US" sz="2800" b="1" dirty="0" smtClean="0">
                <a:solidFill>
                  <a:srgbClr val="002060"/>
                </a:solidFill>
              </a:rPr>
              <a:t> #, then @ </a:t>
            </a:r>
            <a:endParaRPr lang="en-US" sz="2800" b="1" dirty="0" smtClean="0">
              <a:solidFill>
                <a:srgbClr val="002060"/>
              </a:solidFill>
            </a:endParaRPr>
          </a:p>
        </p:txBody>
      </p:sp>
      <p:pic>
        <p:nvPicPr>
          <p:cNvPr id="5" name="Picture 4" descr="encounter form Select Subcolumn Number entry, 2 selected. enter 2 at the at the prompt Select Subcolumn Number.  At the default, indicated by two forward slashes, enter the @ sign.  Answer yes if you want to delete subolumn 2 from the block.&#10;"/>
          <p:cNvPicPr>
            <a:picLocks noChangeAspect="1" noChangeArrowheads="1"/>
          </p:cNvPicPr>
          <p:nvPr/>
        </p:nvPicPr>
        <p:blipFill rotWithShape="1">
          <a:blip r:embed="rId5">
            <a:extLst>
              <a:ext uri="{28A0092B-C50C-407E-A947-70E740481C1C}">
                <a14:useLocalDpi xmlns:a14="http://schemas.microsoft.com/office/drawing/2010/main" val="0"/>
              </a:ext>
            </a:extLst>
          </a:blip>
          <a:srcRect r="15418"/>
          <a:stretch/>
        </p:blipFill>
        <p:spPr bwMode="auto">
          <a:xfrm>
            <a:off x="36287" y="953427"/>
            <a:ext cx="9052560" cy="75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descr="To delete the “S” (Secondary) subcolumn, enter “2” for subcolumn #&#10;"/>
          <p:cNvSpPr txBox="1">
            <a:spLocks/>
          </p:cNvSpPr>
          <p:nvPr/>
        </p:nvSpPr>
        <p:spPr>
          <a:xfrm>
            <a:off x="36287" y="43083"/>
            <a:ext cx="9052560" cy="910344"/>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2060"/>
                </a:solidFill>
              </a:rPr>
              <a:t>To delete the “S” (Secondary) </a:t>
            </a:r>
            <a:r>
              <a:rPr lang="en-US" sz="2800" b="1" dirty="0" err="1" smtClean="0">
                <a:solidFill>
                  <a:srgbClr val="002060"/>
                </a:solidFill>
              </a:rPr>
              <a:t>subcolumn</a:t>
            </a:r>
            <a:r>
              <a:rPr lang="en-US" sz="2800" b="1" dirty="0" smtClean="0">
                <a:solidFill>
                  <a:srgbClr val="002060"/>
                </a:solidFill>
              </a:rPr>
              <a:t>, enter “2” for </a:t>
            </a:r>
            <a:r>
              <a:rPr lang="en-US" sz="2800" b="1" dirty="0" err="1" smtClean="0">
                <a:solidFill>
                  <a:srgbClr val="002060"/>
                </a:solidFill>
              </a:rPr>
              <a:t>subcolumn</a:t>
            </a:r>
            <a:r>
              <a:rPr lang="en-US" sz="2800" b="1" dirty="0" smtClean="0">
                <a:solidFill>
                  <a:srgbClr val="002060"/>
                </a:solidFill>
              </a:rPr>
              <a:t> </a:t>
            </a:r>
            <a:r>
              <a:rPr lang="en-US" sz="2800" b="1" dirty="0" smtClean="0">
                <a:solidFill>
                  <a:srgbClr val="002060"/>
                </a:solidFill>
              </a:rPr>
              <a:t>#, then @</a:t>
            </a:r>
            <a:endParaRPr lang="en-US" sz="2800" b="1" dirty="0" smtClean="0">
              <a:solidFill>
                <a:srgbClr val="002060"/>
              </a:solidFill>
            </a:endParaRPr>
          </a:p>
        </p:txBody>
      </p:sp>
    </p:spTree>
    <p:extLst>
      <p:ext uri="{BB962C8B-B14F-4D97-AF65-F5344CB8AC3E}">
        <p14:creationId xmlns:p14="http://schemas.microsoft.com/office/powerpoint/2010/main" val="1646658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296FE0-8CAB-4B72-87BB-CAA9FA575773}" type="slidenum">
              <a:rPr lang="en-US" smtClean="0"/>
              <a:t>55</a:t>
            </a:fld>
            <a:endParaRPr lang="en-US"/>
          </a:p>
        </p:txBody>
      </p:sp>
      <p:pic>
        <p:nvPicPr>
          <p:cNvPr id="6146" name="Picture 2" descr="after picture of encounter form with neater colum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1" y="3405530"/>
            <a:ext cx="9052560" cy="1345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before picture of encounter form with cluttered colum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4" y="713916"/>
            <a:ext cx="9052560" cy="1604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before picture of encounter form with cluttered columns"/>
          <p:cNvPicPr>
            <a:picLocks noChangeAspect="1" noChangeArrowheads="1"/>
          </p:cNvPicPr>
          <p:nvPr/>
        </p:nvPicPr>
        <p:blipFill rotWithShape="1">
          <a:blip r:embed="rId4">
            <a:extLst>
              <a:ext uri="{28A0092B-C50C-407E-A947-70E740481C1C}">
                <a14:useLocalDpi xmlns:a14="http://schemas.microsoft.com/office/drawing/2010/main" val="0"/>
              </a:ext>
            </a:extLst>
          </a:blip>
          <a:srcRect r="61823"/>
          <a:stretch/>
        </p:blipFill>
        <p:spPr bwMode="auto">
          <a:xfrm>
            <a:off x="3489994" y="140381"/>
            <a:ext cx="5131491" cy="2381848"/>
          </a:xfrm>
          <a:prstGeom prst="rect">
            <a:avLst/>
          </a:prstGeom>
          <a:noFill/>
          <a:ln w="762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11" name="Isosceles Triangle 10" descr="&quot; &quot;"/>
          <p:cNvSpPr/>
          <p:nvPr/>
        </p:nvSpPr>
        <p:spPr>
          <a:xfrm rot="16200000">
            <a:off x="1214318" y="2852404"/>
            <a:ext cx="2480128" cy="2013165"/>
          </a:xfrm>
          <a:prstGeom prst="triangle">
            <a:avLst>
              <a:gd name="adj" fmla="val 43391"/>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fter picture of encounter form with neater columns"/>
          <p:cNvPicPr>
            <a:picLocks noChangeAspect="1" noChangeArrowheads="1"/>
          </p:cNvPicPr>
          <p:nvPr/>
        </p:nvPicPr>
        <p:blipFill rotWithShape="1">
          <a:blip r:embed="rId3">
            <a:extLst>
              <a:ext uri="{28A0092B-C50C-407E-A947-70E740481C1C}">
                <a14:useLocalDpi xmlns:a14="http://schemas.microsoft.com/office/drawing/2010/main" val="0"/>
              </a:ext>
            </a:extLst>
          </a:blip>
          <a:srcRect r="73345"/>
          <a:stretch/>
        </p:blipFill>
        <p:spPr bwMode="auto">
          <a:xfrm>
            <a:off x="3475479" y="2708546"/>
            <a:ext cx="4084390" cy="2277326"/>
          </a:xfrm>
          <a:prstGeom prst="rect">
            <a:avLst/>
          </a:prstGeom>
          <a:noFill/>
          <a:ln w="762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descr="&quot; &quot;"/>
          <p:cNvSpPr/>
          <p:nvPr/>
        </p:nvSpPr>
        <p:spPr>
          <a:xfrm>
            <a:off x="79828" y="3497272"/>
            <a:ext cx="2358572" cy="1131878"/>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descr="After"/>
          <p:cNvSpPr txBox="1">
            <a:spLocks/>
          </p:cNvSpPr>
          <p:nvPr/>
        </p:nvSpPr>
        <p:spPr>
          <a:xfrm>
            <a:off x="304800" y="2755654"/>
            <a:ext cx="1676400" cy="59419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2060"/>
                </a:solidFill>
              </a:rPr>
              <a:t>After</a:t>
            </a:r>
          </a:p>
        </p:txBody>
      </p:sp>
      <p:sp>
        <p:nvSpPr>
          <p:cNvPr id="12" name="Isosceles Triangle 11" descr="&quot; &quot;"/>
          <p:cNvSpPr/>
          <p:nvPr/>
        </p:nvSpPr>
        <p:spPr>
          <a:xfrm rot="16200000">
            <a:off x="1228833" y="310207"/>
            <a:ext cx="2480128" cy="2042196"/>
          </a:xfrm>
          <a:prstGeom prst="triangle">
            <a:avLst>
              <a:gd name="adj" fmla="val 43391"/>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quot; &quot;"/>
          <p:cNvSpPr/>
          <p:nvPr/>
        </p:nvSpPr>
        <p:spPr>
          <a:xfrm>
            <a:off x="283028" y="805140"/>
            <a:ext cx="3069772" cy="151287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descr="Before&#10;"/>
          <p:cNvSpPr txBox="1">
            <a:spLocks/>
          </p:cNvSpPr>
          <p:nvPr/>
        </p:nvSpPr>
        <p:spPr>
          <a:xfrm>
            <a:off x="304800" y="32466"/>
            <a:ext cx="1676400" cy="594195"/>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2060"/>
                </a:solidFill>
              </a:rPr>
              <a:t>Before</a:t>
            </a:r>
          </a:p>
        </p:txBody>
      </p:sp>
    </p:spTree>
    <p:extLst>
      <p:ext uri="{BB962C8B-B14F-4D97-AF65-F5344CB8AC3E}">
        <p14:creationId xmlns:p14="http://schemas.microsoft.com/office/powerpoint/2010/main" val="2910621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osition/Size in the VistA list menu"/>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03728" y="1251015"/>
            <a:ext cx="7514286" cy="1557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descr="highight of [P]osition or size selection&#10;"/>
          <p:cNvSpPr/>
          <p:nvPr/>
        </p:nvSpPr>
        <p:spPr>
          <a:xfrm>
            <a:off x="5524500" y="2152650"/>
            <a:ext cx="2362200" cy="57441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descr="encounter form [P]osition or size entry&#10;"/>
          <p:cNvSpPr txBox="1">
            <a:spLocks/>
          </p:cNvSpPr>
          <p:nvPr/>
        </p:nvSpPr>
        <p:spPr>
          <a:xfrm>
            <a:off x="1619250" y="1743806"/>
            <a:ext cx="3505200" cy="735611"/>
          </a:xfrm>
          <a:prstGeom prst="rect">
            <a:avLst/>
          </a:prstGeom>
          <a:solidFill>
            <a:schemeClr val="bg1">
              <a:alpha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C00000"/>
                </a:solidFill>
              </a:rPr>
              <a:t>[P]</a:t>
            </a:r>
            <a:r>
              <a:rPr lang="en-US" sz="3600" b="1" dirty="0" err="1" smtClean="0">
                <a:solidFill>
                  <a:srgbClr val="C00000"/>
                </a:solidFill>
              </a:rPr>
              <a:t>osition</a:t>
            </a:r>
            <a:r>
              <a:rPr lang="en-US" sz="3600" b="1" dirty="0" smtClean="0">
                <a:solidFill>
                  <a:srgbClr val="C00000"/>
                </a:solidFill>
              </a:rPr>
              <a:t> or size</a:t>
            </a:r>
            <a:endParaRPr lang="en-US" sz="3600" b="1" dirty="0">
              <a:solidFill>
                <a:srgbClr val="C00000"/>
              </a:solidFill>
            </a:endParaRPr>
          </a:p>
        </p:txBody>
      </p:sp>
      <p:pic>
        <p:nvPicPr>
          <p:cNvPr id="5" name="Picture 4" descr="VistA encounter form selection men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850" y="133885"/>
            <a:ext cx="6950042" cy="82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descr="LT  List selection&#10;"/>
          <p:cNvSpPr txBox="1">
            <a:spLocks/>
          </p:cNvSpPr>
          <p:nvPr/>
        </p:nvSpPr>
        <p:spPr>
          <a:xfrm>
            <a:off x="3848100" y="229134"/>
            <a:ext cx="2971800" cy="685265"/>
          </a:xfrm>
          <a:prstGeom prst="rect">
            <a:avLst/>
          </a:prstGeom>
          <a:solidFill>
            <a:schemeClr val="bg1">
              <a:alpha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LT  List</a:t>
            </a:r>
            <a:r>
              <a:rPr lang="en-US" sz="3600" b="1" dirty="0" smtClean="0">
                <a:solidFill>
                  <a:srgbClr val="C00000"/>
                </a:solidFill>
              </a:rPr>
              <a:t>	</a:t>
            </a:r>
            <a:endParaRPr lang="en-US" sz="3600" b="1" dirty="0">
              <a:solidFill>
                <a:srgbClr val="C00000"/>
              </a:solidFill>
            </a:endParaRPr>
          </a:p>
        </p:txBody>
      </p:sp>
      <p:sp>
        <p:nvSpPr>
          <p:cNvPr id="6" name="Oval 5" descr="highlight of LT  List selection&#10;"/>
          <p:cNvSpPr/>
          <p:nvPr/>
        </p:nvSpPr>
        <p:spPr>
          <a:xfrm>
            <a:off x="971550" y="286285"/>
            <a:ext cx="1295400" cy="4095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5825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stA encounter form entering the number of columns menu"/>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57200" y="3257550"/>
            <a:ext cx="8229600" cy="1538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descr="How many columns?&#10;"/>
          <p:cNvSpPr txBox="1">
            <a:spLocks/>
          </p:cNvSpPr>
          <p:nvPr/>
        </p:nvSpPr>
        <p:spPr>
          <a:xfrm>
            <a:off x="4522771" y="3325206"/>
            <a:ext cx="4114800" cy="656244"/>
          </a:xfrm>
          <a:prstGeom prst="rect">
            <a:avLst/>
          </a:prstGeom>
          <a:solidFill>
            <a:schemeClr val="bg1">
              <a:alpha val="80000"/>
            </a:schemeClr>
          </a:solid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C00000"/>
                </a:solidFill>
              </a:rPr>
              <a:t>How many columns?</a:t>
            </a:r>
            <a:endParaRPr lang="en-US" sz="3600" b="1" dirty="0">
              <a:solidFill>
                <a:srgbClr val="C00000"/>
              </a:solidFill>
            </a:endParaRPr>
          </a:p>
        </p:txBody>
      </p:sp>
      <p:sp>
        <p:nvSpPr>
          <p:cNvPr id="11" name="Oval 10" descr="How Many columns of list entries should the list have? entry"/>
          <p:cNvSpPr/>
          <p:nvPr/>
        </p:nvSpPr>
        <p:spPr>
          <a:xfrm>
            <a:off x="228600" y="4019550"/>
            <a:ext cx="7162800" cy="914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 Position/Size in the encounter form list menu"/>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03728" y="1251015"/>
            <a:ext cx="7514286" cy="1557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descr="highight of [P]osition or size selection&#10;"/>
          <p:cNvSpPr/>
          <p:nvPr/>
        </p:nvSpPr>
        <p:spPr>
          <a:xfrm>
            <a:off x="5524500" y="2152650"/>
            <a:ext cx="2362200" cy="57441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descr="[P]osition or size&#10;"/>
          <p:cNvSpPr txBox="1">
            <a:spLocks/>
          </p:cNvSpPr>
          <p:nvPr/>
        </p:nvSpPr>
        <p:spPr>
          <a:xfrm>
            <a:off x="1619250" y="1743806"/>
            <a:ext cx="3505200" cy="735611"/>
          </a:xfrm>
          <a:prstGeom prst="rect">
            <a:avLst/>
          </a:prstGeom>
          <a:solidFill>
            <a:schemeClr val="bg1">
              <a:alpha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[P]</a:t>
            </a:r>
            <a:r>
              <a:rPr lang="en-US" sz="3600" b="1" dirty="0" err="1" smtClean="0"/>
              <a:t>osition</a:t>
            </a:r>
            <a:r>
              <a:rPr lang="en-US" sz="3600" b="1" dirty="0" smtClean="0"/>
              <a:t> or size</a:t>
            </a:r>
            <a:endParaRPr lang="en-US" sz="3600" b="1" dirty="0"/>
          </a:p>
        </p:txBody>
      </p:sp>
      <p:pic>
        <p:nvPicPr>
          <p:cNvPr id="6" name="Picture 5" descr="Position/Size in the encounter form  list men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5850" y="133885"/>
            <a:ext cx="6950042" cy="82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descr="LT  List option&#10;"/>
          <p:cNvSpPr txBox="1">
            <a:spLocks/>
          </p:cNvSpPr>
          <p:nvPr/>
        </p:nvSpPr>
        <p:spPr>
          <a:xfrm>
            <a:off x="3848100" y="229134"/>
            <a:ext cx="2971800" cy="685265"/>
          </a:xfrm>
          <a:prstGeom prst="rect">
            <a:avLst/>
          </a:prstGeom>
          <a:solidFill>
            <a:schemeClr val="bg1">
              <a:alpha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LT  List</a:t>
            </a:r>
            <a:r>
              <a:rPr lang="en-US" sz="3600" b="1" dirty="0" smtClean="0">
                <a:solidFill>
                  <a:srgbClr val="C00000"/>
                </a:solidFill>
              </a:rPr>
              <a:t>	</a:t>
            </a:r>
            <a:endParaRPr lang="en-US" sz="3600" b="1" dirty="0">
              <a:solidFill>
                <a:srgbClr val="C00000"/>
              </a:solidFill>
            </a:endParaRPr>
          </a:p>
        </p:txBody>
      </p:sp>
      <p:sp>
        <p:nvSpPr>
          <p:cNvPr id="7" name="Oval 6" descr="highlight of encounter form LT  List selection&#10;"/>
          <p:cNvSpPr/>
          <p:nvPr/>
        </p:nvSpPr>
        <p:spPr>
          <a:xfrm>
            <a:off x="971550" y="286285"/>
            <a:ext cx="1295400" cy="4095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2164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istA encounter form entering the number of columns menu"/>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57200" y="3257550"/>
            <a:ext cx="8229600" cy="1538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descr="How Many columns of list entries should the list have? entry"/>
          <p:cNvSpPr/>
          <p:nvPr/>
        </p:nvSpPr>
        <p:spPr>
          <a:xfrm>
            <a:off x="228600" y="4019550"/>
            <a:ext cx="7162800" cy="9144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Diagnosis encounter form colum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33350"/>
            <a:ext cx="8634500" cy="2362200"/>
          </a:xfrm>
          <a:prstGeom prst="rect">
            <a:avLst/>
          </a:prstGeom>
        </p:spPr>
      </p:pic>
      <p:sp>
        <p:nvSpPr>
          <p:cNvPr id="7" name="Title 1" descr="What if I want to change my block from 1 column à 2 columns&#10;"/>
          <p:cNvSpPr txBox="1">
            <a:spLocks/>
          </p:cNvSpPr>
          <p:nvPr/>
        </p:nvSpPr>
        <p:spPr>
          <a:xfrm>
            <a:off x="1409700" y="590550"/>
            <a:ext cx="6324600" cy="1676400"/>
          </a:xfrm>
          <a:prstGeom prst="rect">
            <a:avLst/>
          </a:prstGeom>
          <a:solidFill>
            <a:schemeClr val="bg1">
              <a:alpha val="80000"/>
            </a:schemeClr>
          </a:solidFill>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C00000"/>
                </a:solidFill>
              </a:rPr>
              <a:t>What if I want to change my block from</a:t>
            </a:r>
          </a:p>
          <a:p>
            <a:r>
              <a:rPr lang="en-US" sz="3600" b="1" dirty="0" smtClean="0">
                <a:solidFill>
                  <a:srgbClr val="C00000"/>
                </a:solidFill>
              </a:rPr>
              <a:t>1 column </a:t>
            </a:r>
            <a:r>
              <a:rPr lang="en-US" sz="3600" b="1" dirty="0" smtClean="0">
                <a:solidFill>
                  <a:srgbClr val="C00000"/>
                </a:solidFill>
                <a:sym typeface="Wingdings" panose="05000000000000000000" pitchFamily="2" charset="2"/>
              </a:rPr>
              <a:t> 2 columns</a:t>
            </a:r>
            <a:endParaRPr lang="en-US" sz="3600" b="1" dirty="0">
              <a:solidFill>
                <a:srgbClr val="C00000"/>
              </a:solidFill>
            </a:endParaRPr>
          </a:p>
        </p:txBody>
      </p:sp>
    </p:spTree>
    <p:extLst>
      <p:ext uri="{BB962C8B-B14F-4D97-AF65-F5344CB8AC3E}">
        <p14:creationId xmlns:p14="http://schemas.microsoft.com/office/powerpoint/2010/main" val="36075022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counter form setup: How many columns of list entries should the list have."/>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57200" y="3257550"/>
            <a:ext cx="8229600" cy="1538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descr="&quot; &quot;"/>
          <p:cNvSpPr/>
          <p:nvPr/>
        </p:nvSpPr>
        <p:spPr>
          <a:xfrm>
            <a:off x="7048500" y="3976772"/>
            <a:ext cx="1028700" cy="914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 name="Rectangle 1" descr="2"/>
          <p:cNvSpPr/>
          <p:nvPr/>
        </p:nvSpPr>
        <p:spPr>
          <a:xfrm>
            <a:off x="7353498" y="4149591"/>
            <a:ext cx="418704" cy="646331"/>
          </a:xfrm>
          <a:prstGeom prst="rect">
            <a:avLst/>
          </a:prstGeom>
          <a:ln>
            <a:noFill/>
          </a:ln>
        </p:spPr>
        <p:txBody>
          <a:bodyPr wrap="none">
            <a:spAutoFit/>
          </a:bodyPr>
          <a:lstStyle/>
          <a:p>
            <a:r>
              <a:rPr lang="en-US" sz="3600" b="1" dirty="0">
                <a:solidFill>
                  <a:srgbClr val="C00000"/>
                </a:solidFill>
              </a:rPr>
              <a:t>2</a:t>
            </a:r>
            <a:endParaRPr lang="en-US" dirty="0">
              <a:solidFill>
                <a:srgbClr val="C00000"/>
              </a:solidFill>
            </a:endParaRPr>
          </a:p>
        </p:txBody>
      </p:sp>
      <p:pic>
        <p:nvPicPr>
          <p:cNvPr id="6" name="Picture 5" descr="Diagnosis encounter form colum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33350"/>
            <a:ext cx="8634500" cy="2362200"/>
          </a:xfrm>
          <a:prstGeom prst="rect">
            <a:avLst/>
          </a:prstGeom>
        </p:spPr>
      </p:pic>
      <p:sp>
        <p:nvSpPr>
          <p:cNvPr id="9" name="Title 1" descr="HOW MANY COLUMNS … SHOULD THE LIST HAVE?  2&#10;"/>
          <p:cNvSpPr txBox="1">
            <a:spLocks/>
          </p:cNvSpPr>
          <p:nvPr/>
        </p:nvSpPr>
        <p:spPr>
          <a:xfrm>
            <a:off x="1409700" y="971550"/>
            <a:ext cx="6324600" cy="1143000"/>
          </a:xfrm>
          <a:prstGeom prst="rect">
            <a:avLst/>
          </a:prstGeom>
          <a:solidFill>
            <a:schemeClr val="bg1">
              <a:alpha val="80000"/>
            </a:schemeClr>
          </a:solidFill>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HOW MANY COLUMNS … SHOULD THE LIST HAVE?  </a:t>
            </a:r>
            <a:r>
              <a:rPr lang="en-US" sz="3600" b="1" dirty="0" smtClean="0">
                <a:solidFill>
                  <a:srgbClr val="C00000"/>
                </a:solidFill>
              </a:rPr>
              <a:t>2</a:t>
            </a:r>
          </a:p>
        </p:txBody>
      </p:sp>
    </p:spTree>
    <p:extLst>
      <p:ext uri="{BB962C8B-B14F-4D97-AF65-F5344CB8AC3E}">
        <p14:creationId xmlns:p14="http://schemas.microsoft.com/office/powerpoint/2010/main" val="2674203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descr="&quot; &quot;"/>
          <p:cNvSpPr>
            <a:spLocks noGrp="1"/>
          </p:cNvSpPr>
          <p:nvPr>
            <p:ph type="sldNum" sz="quarter" idx="12"/>
          </p:nvPr>
        </p:nvSpPr>
        <p:spPr/>
        <p:txBody>
          <a:bodyPr/>
          <a:lstStyle/>
          <a:p>
            <a:fld id="{2759005C-C919-45A3-8483-79CCD45EB2F2}" type="slidenum">
              <a:rPr lang="en-US" smtClean="0"/>
              <a:t>6</a:t>
            </a:fld>
            <a:endParaRPr lang="en-US"/>
          </a:p>
        </p:txBody>
      </p:sp>
      <p:sp>
        <p:nvSpPr>
          <p:cNvPr id="10" name="Rectangle 9" descr="A. HIM&#10;B. OIT&#10;C. Health Informatics Specialist (formerly Clinical Application  Coordinator (CAC))&#10;D. Program Application Specialist (ADPAC)&#10;E. Other&#10;"/>
          <p:cNvSpPr/>
          <p:nvPr/>
        </p:nvSpPr>
        <p:spPr>
          <a:xfrm>
            <a:off x="410046" y="1888448"/>
            <a:ext cx="4417788" cy="3108543"/>
          </a:xfrm>
          <a:prstGeom prst="rect">
            <a:avLst/>
          </a:prstGeom>
        </p:spPr>
        <p:txBody>
          <a:bodyPr wrap="square">
            <a:spAutoFit/>
          </a:bodyPr>
          <a:lstStyle/>
          <a:p>
            <a:pPr marL="566738" lvl="1" indent="-282575">
              <a:buFont typeface="+mj-lt"/>
              <a:buAutoNum type="alphaUcPeriod"/>
            </a:pPr>
            <a:r>
              <a:rPr lang="en-US" sz="2800" dirty="0">
                <a:solidFill>
                  <a:srgbClr val="002060"/>
                </a:solidFill>
              </a:rPr>
              <a:t>HIM</a:t>
            </a:r>
          </a:p>
          <a:p>
            <a:pPr marL="566738" lvl="1" indent="-282575">
              <a:buFont typeface="+mj-lt"/>
              <a:buAutoNum type="alphaUcPeriod"/>
            </a:pPr>
            <a:r>
              <a:rPr lang="en-US" sz="2800" dirty="0">
                <a:solidFill>
                  <a:srgbClr val="002060"/>
                </a:solidFill>
              </a:rPr>
              <a:t>OIT</a:t>
            </a:r>
          </a:p>
          <a:p>
            <a:pPr marL="566738" lvl="1" indent="-282575">
              <a:buFont typeface="+mj-lt"/>
              <a:buAutoNum type="alphaUcPeriod"/>
            </a:pPr>
            <a:r>
              <a:rPr lang="en-US" sz="2800" dirty="0">
                <a:solidFill>
                  <a:srgbClr val="002060"/>
                </a:solidFill>
              </a:rPr>
              <a:t>Health Informatics Specialist </a:t>
            </a:r>
            <a:r>
              <a:rPr lang="en-US" sz="2800" dirty="0" smtClean="0">
                <a:solidFill>
                  <a:srgbClr val="002060"/>
                </a:solidFill>
              </a:rPr>
              <a:t>(</a:t>
            </a:r>
            <a:r>
              <a:rPr lang="en-US" sz="2800" dirty="0">
                <a:solidFill>
                  <a:srgbClr val="002060"/>
                </a:solidFill>
              </a:rPr>
              <a:t>CAC</a:t>
            </a:r>
            <a:r>
              <a:rPr lang="en-US" sz="2800" dirty="0" smtClean="0">
                <a:solidFill>
                  <a:srgbClr val="002060"/>
                </a:solidFill>
              </a:rPr>
              <a:t>)</a:t>
            </a:r>
          </a:p>
          <a:p>
            <a:pPr marL="566738" lvl="1" indent="-282575">
              <a:buFont typeface="+mj-lt"/>
              <a:buAutoNum type="alphaUcPeriod"/>
            </a:pPr>
            <a:r>
              <a:rPr lang="en-US" sz="2800" dirty="0" smtClean="0">
                <a:solidFill>
                  <a:srgbClr val="002060"/>
                </a:solidFill>
              </a:rPr>
              <a:t>Program Application Specialist (ADPAC)</a:t>
            </a:r>
          </a:p>
          <a:p>
            <a:pPr marL="566738" lvl="1" indent="-282575">
              <a:buFont typeface="+mj-lt"/>
              <a:buAutoNum type="alphaUcPeriod"/>
            </a:pPr>
            <a:r>
              <a:rPr lang="en-US" sz="2800" dirty="0" smtClean="0">
                <a:solidFill>
                  <a:srgbClr val="002060"/>
                </a:solidFill>
              </a:rPr>
              <a:t>Other</a:t>
            </a:r>
            <a:endParaRPr lang="en-US" sz="2800" dirty="0">
              <a:solidFill>
                <a:srgbClr val="002060"/>
              </a:solidFill>
            </a:endParaRPr>
          </a:p>
        </p:txBody>
      </p:sp>
      <p:sp>
        <p:nvSpPr>
          <p:cNvPr id="9" name="Content Placeholder 2" descr="Who at your site is responsible for managing the encounter forms?&#10;"/>
          <p:cNvSpPr txBox="1">
            <a:spLocks/>
          </p:cNvSpPr>
          <p:nvPr/>
        </p:nvSpPr>
        <p:spPr>
          <a:xfrm>
            <a:off x="255822" y="984253"/>
            <a:ext cx="8229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solidFill>
                  <a:srgbClr val="002060"/>
                </a:solidFill>
              </a:rPr>
              <a:t>Who at your site is responsible for managing the encounter forms?</a:t>
            </a:r>
          </a:p>
        </p:txBody>
      </p:sp>
      <p:sp>
        <p:nvSpPr>
          <p:cNvPr id="11" name="Title 1" descr="Poll Results&#10;"/>
          <p:cNvSpPr txBox="1">
            <a:spLocks/>
          </p:cNvSpPr>
          <p:nvPr/>
        </p:nvSpPr>
        <p:spPr>
          <a:xfrm>
            <a:off x="1447800" y="205978"/>
            <a:ext cx="6781800" cy="85725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Poll Results</a:t>
            </a:r>
          </a:p>
        </p:txBody>
      </p:sp>
      <p:pic>
        <p:nvPicPr>
          <p:cNvPr id="7" name="Picture 3" descr="Blue Poll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9642" y="278168"/>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6734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agnosis encounte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2" y="1466850"/>
            <a:ext cx="9088153" cy="357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descr="COLUMN 1&#10;"/>
          <p:cNvSpPr txBox="1">
            <a:spLocks/>
          </p:cNvSpPr>
          <p:nvPr/>
        </p:nvSpPr>
        <p:spPr>
          <a:xfrm>
            <a:off x="3873500" y="2404381"/>
            <a:ext cx="2933700" cy="685800"/>
          </a:xfrm>
          <a:prstGeom prst="rect">
            <a:avLst/>
          </a:prstGeom>
          <a:solidFill>
            <a:schemeClr val="bg1">
              <a:alpha val="80000"/>
            </a:schemeClr>
          </a:solidFill>
          <a:ln>
            <a:solidFill>
              <a:schemeClr val="tx1"/>
            </a:solid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en-US" sz="3600" b="1" dirty="0" smtClean="0">
                <a:solidFill>
                  <a:srgbClr val="C00000"/>
                </a:solidFill>
              </a:rPr>
              <a:t>COLUMN 1</a:t>
            </a:r>
          </a:p>
        </p:txBody>
      </p:sp>
      <p:sp>
        <p:nvSpPr>
          <p:cNvPr id="2" name="Rectangle 1" descr="highlight of column 1, Diagnosis, on encounter form"/>
          <p:cNvSpPr/>
          <p:nvPr/>
        </p:nvSpPr>
        <p:spPr>
          <a:xfrm>
            <a:off x="685800" y="1435100"/>
            <a:ext cx="6324600" cy="250825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encounter form setup: Select LIST COLUMN NUMBER: 1&#10;"/>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9972" y="152400"/>
            <a:ext cx="908815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descr="Select LIST COLUMN NUMBER: 1"/>
          <p:cNvSpPr/>
          <p:nvPr/>
        </p:nvSpPr>
        <p:spPr>
          <a:xfrm>
            <a:off x="0" y="723900"/>
            <a:ext cx="4114800" cy="5715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9844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iagnosis encounte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3" y="689373"/>
            <a:ext cx="9052560" cy="399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descr="ROW&#10;"/>
          <p:cNvSpPr txBox="1">
            <a:spLocks/>
          </p:cNvSpPr>
          <p:nvPr/>
        </p:nvSpPr>
        <p:spPr>
          <a:xfrm>
            <a:off x="1371600" y="2050597"/>
            <a:ext cx="1460500" cy="685800"/>
          </a:xfrm>
          <a:prstGeom prst="rect">
            <a:avLst/>
          </a:prstGeom>
          <a:solidFill>
            <a:schemeClr val="bg1">
              <a:alpha val="80000"/>
            </a:schemeClr>
          </a:solidFill>
          <a:ln>
            <a:solidFill>
              <a:schemeClr val="tx1"/>
            </a:solid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en-US" sz="3600" b="1" dirty="0" smtClean="0">
                <a:solidFill>
                  <a:srgbClr val="C00000"/>
                </a:solidFill>
              </a:rPr>
              <a:t>ROW</a:t>
            </a:r>
          </a:p>
        </p:txBody>
      </p:sp>
      <p:sp>
        <p:nvSpPr>
          <p:cNvPr id="2" name="Right Brace 1" descr="&quot; &quot;"/>
          <p:cNvSpPr/>
          <p:nvPr/>
        </p:nvSpPr>
        <p:spPr>
          <a:xfrm>
            <a:off x="609600" y="1156608"/>
            <a:ext cx="762000" cy="2473778"/>
          </a:xfrm>
          <a:prstGeom prst="rightBrace">
            <a:avLst>
              <a:gd name="adj1" fmla="val 50238"/>
              <a:gd name="adj2" fmla="val 50000"/>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descr="higlight of encounter form row"/>
          <p:cNvSpPr/>
          <p:nvPr/>
        </p:nvSpPr>
        <p:spPr>
          <a:xfrm>
            <a:off x="170546" y="971550"/>
            <a:ext cx="330196" cy="2667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descr="COLUMN&#10;"/>
          <p:cNvSpPr txBox="1">
            <a:spLocks/>
          </p:cNvSpPr>
          <p:nvPr/>
        </p:nvSpPr>
        <p:spPr>
          <a:xfrm>
            <a:off x="4468229" y="2000609"/>
            <a:ext cx="2222500" cy="685800"/>
          </a:xfrm>
          <a:prstGeom prst="rect">
            <a:avLst/>
          </a:prstGeom>
          <a:solidFill>
            <a:schemeClr val="bg1">
              <a:alpha val="80000"/>
            </a:schemeClr>
          </a:solidFill>
          <a:ln>
            <a:solidFill>
              <a:schemeClr val="tx1"/>
            </a:solid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en-US" sz="3600" b="1" dirty="0" smtClean="0">
                <a:solidFill>
                  <a:srgbClr val="C00000"/>
                </a:solidFill>
              </a:rPr>
              <a:t>COLUMN</a:t>
            </a:r>
          </a:p>
        </p:txBody>
      </p:sp>
      <p:sp>
        <p:nvSpPr>
          <p:cNvPr id="8" name="Right Brace 7" descr="&quot; &quot;"/>
          <p:cNvSpPr/>
          <p:nvPr/>
        </p:nvSpPr>
        <p:spPr>
          <a:xfrm rot="5400000">
            <a:off x="4548735" y="-2527166"/>
            <a:ext cx="762000" cy="8129548"/>
          </a:xfrm>
          <a:prstGeom prst="rightBrace">
            <a:avLst>
              <a:gd name="adj1" fmla="val 50238"/>
              <a:gd name="adj2" fmla="val 42144"/>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descr="higlight of encounter form column headers"/>
          <p:cNvSpPr/>
          <p:nvPr/>
        </p:nvSpPr>
        <p:spPr>
          <a:xfrm rot="5400000">
            <a:off x="4517214" y="-3320687"/>
            <a:ext cx="457200" cy="849738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532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encounter form, first column highligh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792956"/>
            <a:ext cx="8570913" cy="355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descr="highlight of Select List Column Number:  enter 2"/>
          <p:cNvSpPr/>
          <p:nvPr/>
        </p:nvSpPr>
        <p:spPr>
          <a:xfrm>
            <a:off x="-10886" y="3943350"/>
            <a:ext cx="4114800" cy="5715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descr="&quot; &quot;"/>
          <p:cNvSpPr/>
          <p:nvPr/>
        </p:nvSpPr>
        <p:spPr>
          <a:xfrm>
            <a:off x="7854043" y="2542722"/>
            <a:ext cx="618671" cy="304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descr="COLUMN 2&#10;"/>
          <p:cNvSpPr txBox="1">
            <a:spLocks/>
          </p:cNvSpPr>
          <p:nvPr/>
        </p:nvSpPr>
        <p:spPr>
          <a:xfrm>
            <a:off x="4905829" y="2343150"/>
            <a:ext cx="2933700" cy="685800"/>
          </a:xfrm>
          <a:prstGeom prst="rect">
            <a:avLst/>
          </a:prstGeom>
          <a:solidFill>
            <a:schemeClr val="bg1">
              <a:alpha val="80000"/>
            </a:schemeClr>
          </a:solidFill>
          <a:ln>
            <a:solidFill>
              <a:schemeClr val="tx1"/>
            </a:solid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en-US" sz="3600" b="1" dirty="0" smtClean="0">
                <a:solidFill>
                  <a:srgbClr val="C00000"/>
                </a:solidFill>
              </a:rPr>
              <a:t>COLUMN 2</a:t>
            </a:r>
          </a:p>
        </p:txBody>
      </p:sp>
      <p:sp>
        <p:nvSpPr>
          <p:cNvPr id="4" name="Title 1" descr="COLUMN 1&#10;"/>
          <p:cNvSpPr txBox="1">
            <a:spLocks/>
          </p:cNvSpPr>
          <p:nvPr/>
        </p:nvSpPr>
        <p:spPr>
          <a:xfrm>
            <a:off x="1828800" y="1035957"/>
            <a:ext cx="2933700" cy="685800"/>
          </a:xfrm>
          <a:prstGeom prst="rect">
            <a:avLst/>
          </a:prstGeom>
          <a:solidFill>
            <a:schemeClr val="bg1">
              <a:alpha val="80000"/>
            </a:schemeClr>
          </a:solidFill>
          <a:ln>
            <a:solidFill>
              <a:schemeClr val="tx1"/>
            </a:solid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en-US" sz="3600" b="1" dirty="0" smtClean="0">
                <a:solidFill>
                  <a:srgbClr val="C00000"/>
                </a:solidFill>
              </a:rPr>
              <a:t>COLUMN 1</a:t>
            </a:r>
          </a:p>
        </p:txBody>
      </p:sp>
    </p:spTree>
    <p:extLst>
      <p:ext uri="{BB962C8B-B14F-4D97-AF65-F5344CB8AC3E}">
        <p14:creationId xmlns:p14="http://schemas.microsoft.com/office/powerpoint/2010/main" val="1115522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ncounter form setup; What Row Should the List Column Start In? enter the same row number that you started column 1 in.  In this case we started in row 3&#10;What Block Column Should the list Column Start In?  Enter the number that the second column should start in.  In this example we want to start it at column 60&#10;How Many Lines High Should the List Column Be?  This is optional so we usually leave it blan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08" y="819487"/>
            <a:ext cx="8494713" cy="390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descr="COLUMN 2&#10;"/>
          <p:cNvSpPr txBox="1">
            <a:spLocks/>
          </p:cNvSpPr>
          <p:nvPr/>
        </p:nvSpPr>
        <p:spPr>
          <a:xfrm>
            <a:off x="3069774" y="111009"/>
            <a:ext cx="2933700" cy="685800"/>
          </a:xfrm>
          <a:prstGeom prst="rect">
            <a:avLst/>
          </a:prstGeom>
          <a:solidFill>
            <a:schemeClr val="bg1">
              <a:alpha val="80000"/>
            </a:schemeClr>
          </a:solidFill>
          <a:ln>
            <a:solidFill>
              <a:schemeClr val="tx1"/>
            </a:solid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en-US" sz="3600" b="1" dirty="0" smtClean="0">
                <a:solidFill>
                  <a:srgbClr val="C00000"/>
                </a:solidFill>
              </a:rPr>
              <a:t>COLUMN 2</a:t>
            </a:r>
          </a:p>
        </p:txBody>
      </p:sp>
    </p:spTree>
    <p:extLst>
      <p:ext uri="{BB962C8B-B14F-4D97-AF65-F5344CB8AC3E}">
        <p14:creationId xmlns:p14="http://schemas.microsoft.com/office/powerpoint/2010/main" val="9017656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ncounter form, the block has two columns instead of the single column that I had bef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1832024"/>
            <a:ext cx="8237537" cy="2350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descr="COLUMN 2&#10;"/>
          <p:cNvSpPr txBox="1">
            <a:spLocks/>
          </p:cNvSpPr>
          <p:nvPr/>
        </p:nvSpPr>
        <p:spPr>
          <a:xfrm>
            <a:off x="5341254" y="453909"/>
            <a:ext cx="2933700" cy="685800"/>
          </a:xfrm>
          <a:prstGeom prst="rect">
            <a:avLst/>
          </a:prstGeom>
          <a:solidFill>
            <a:schemeClr val="bg1">
              <a:alpha val="80000"/>
            </a:schemeClr>
          </a:solidFill>
          <a:ln>
            <a:solidFill>
              <a:schemeClr val="tx1"/>
            </a:solid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en-US" sz="3600" b="1" dirty="0" smtClean="0">
                <a:solidFill>
                  <a:srgbClr val="C00000"/>
                </a:solidFill>
              </a:rPr>
              <a:t>COLUMN 2</a:t>
            </a:r>
          </a:p>
        </p:txBody>
      </p:sp>
      <p:sp>
        <p:nvSpPr>
          <p:cNvPr id="6" name="Right Brace 5" descr="&quot; &quot;"/>
          <p:cNvSpPr/>
          <p:nvPr/>
        </p:nvSpPr>
        <p:spPr>
          <a:xfrm rot="16200000">
            <a:off x="6393545" y="-348740"/>
            <a:ext cx="762000" cy="3490688"/>
          </a:xfrm>
          <a:prstGeom prst="rightBrace">
            <a:avLst>
              <a:gd name="adj1" fmla="val 50238"/>
              <a:gd name="adj2" fmla="val 48618"/>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itle 1" descr="COLUMN 1&#10;"/>
          <p:cNvSpPr txBox="1">
            <a:spLocks/>
          </p:cNvSpPr>
          <p:nvPr/>
        </p:nvSpPr>
        <p:spPr>
          <a:xfrm>
            <a:off x="678540" y="453909"/>
            <a:ext cx="2933700" cy="685800"/>
          </a:xfrm>
          <a:prstGeom prst="rect">
            <a:avLst/>
          </a:prstGeom>
          <a:solidFill>
            <a:schemeClr val="bg1">
              <a:alpha val="80000"/>
            </a:schemeClr>
          </a:solidFill>
          <a:ln>
            <a:solidFill>
              <a:schemeClr val="tx1"/>
            </a:solid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en-US" sz="3600" b="1" dirty="0" smtClean="0">
                <a:solidFill>
                  <a:srgbClr val="C00000"/>
                </a:solidFill>
              </a:rPr>
              <a:t>COLUMN 1</a:t>
            </a:r>
          </a:p>
        </p:txBody>
      </p:sp>
      <p:sp>
        <p:nvSpPr>
          <p:cNvPr id="5" name="Right Brace 4" descr="&quot; &quot;"/>
          <p:cNvSpPr/>
          <p:nvPr/>
        </p:nvSpPr>
        <p:spPr>
          <a:xfrm rot="16200000">
            <a:off x="1901372" y="-207227"/>
            <a:ext cx="762000" cy="3207661"/>
          </a:xfrm>
          <a:prstGeom prst="rightBrace">
            <a:avLst>
              <a:gd name="adj1" fmla="val 50238"/>
              <a:gd name="adj2" fmla="val 43213"/>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990769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counter form setup menu"/>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5850" y="133885"/>
            <a:ext cx="6950042" cy="82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descr="LT  List &#10;"/>
          <p:cNvSpPr txBox="1">
            <a:spLocks/>
          </p:cNvSpPr>
          <p:nvPr/>
        </p:nvSpPr>
        <p:spPr>
          <a:xfrm>
            <a:off x="3848100" y="210084"/>
            <a:ext cx="2971800" cy="685265"/>
          </a:xfrm>
          <a:prstGeom prst="rect">
            <a:avLst/>
          </a:prstGeom>
          <a:solidFill>
            <a:schemeClr val="bg1">
              <a:alpha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C00000"/>
                </a:solidFill>
              </a:rPr>
              <a:t>LT  List	</a:t>
            </a:r>
            <a:endParaRPr lang="en-US" sz="3600" b="1" dirty="0">
              <a:solidFill>
                <a:srgbClr val="C00000"/>
              </a:solidFill>
            </a:endParaRPr>
          </a:p>
        </p:txBody>
      </p:sp>
      <p:sp>
        <p:nvSpPr>
          <p:cNvPr id="6" name="Oval 5" descr="highlight of LT  List &#10;"/>
          <p:cNvSpPr/>
          <p:nvPr/>
        </p:nvSpPr>
        <p:spPr>
          <a:xfrm>
            <a:off x="971550" y="286285"/>
            <a:ext cx="1295400" cy="40957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quot; &quot;"/>
          <p:cNvSpPr>
            <a:spLocks noGrp="1"/>
          </p:cNvSpPr>
          <p:nvPr>
            <p:ph type="title"/>
          </p:nvPr>
        </p:nvSpPr>
        <p:spPr>
          <a:xfrm>
            <a:off x="685800" y="-1847850"/>
            <a:ext cx="8229600" cy="857250"/>
          </a:xfrm>
        </p:spPr>
        <p:txBody>
          <a:bodyPr/>
          <a:lstStyle/>
          <a:p>
            <a:r>
              <a:rPr lang="en-US" dirty="0" smtClean="0"/>
              <a:t>Edit Contents	</a:t>
            </a:r>
            <a:endParaRPr lang="en-US" dirty="0"/>
          </a:p>
        </p:txBody>
      </p:sp>
    </p:spTree>
    <p:extLst>
      <p:ext uri="{BB962C8B-B14F-4D97-AF65-F5344CB8AC3E}">
        <p14:creationId xmlns:p14="http://schemas.microsoft.com/office/powerpoint/2010/main" val="4018135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ncounter form setup up menu"/>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4300" y="1355498"/>
            <a:ext cx="8892744" cy="102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descr="[C]ontents &#10;"/>
          <p:cNvSpPr txBox="1">
            <a:spLocks/>
          </p:cNvSpPr>
          <p:nvPr/>
        </p:nvSpPr>
        <p:spPr>
          <a:xfrm>
            <a:off x="6019800" y="1660800"/>
            <a:ext cx="2552700" cy="685265"/>
          </a:xfrm>
          <a:prstGeom prst="rect">
            <a:avLst/>
          </a:prstGeom>
          <a:solidFill>
            <a:schemeClr val="bg1">
              <a:alpha val="8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C00000"/>
                </a:solidFill>
              </a:rPr>
              <a:t>[C]</a:t>
            </a:r>
            <a:r>
              <a:rPr lang="en-US" sz="3600" b="1" dirty="0" err="1" smtClean="0">
                <a:solidFill>
                  <a:srgbClr val="C00000"/>
                </a:solidFill>
              </a:rPr>
              <a:t>ontents</a:t>
            </a:r>
            <a:r>
              <a:rPr lang="en-US" sz="3600" b="1" dirty="0" smtClean="0">
                <a:solidFill>
                  <a:srgbClr val="C00000"/>
                </a:solidFill>
              </a:rPr>
              <a:t>	</a:t>
            </a:r>
            <a:endParaRPr lang="en-US" sz="3600" b="1" dirty="0">
              <a:solidFill>
                <a:srgbClr val="C00000"/>
              </a:solidFill>
            </a:endParaRPr>
          </a:p>
        </p:txBody>
      </p:sp>
      <p:sp>
        <p:nvSpPr>
          <p:cNvPr id="6" name="Oval 5" descr="highlight of [C]ontents selection"/>
          <p:cNvSpPr/>
          <p:nvPr/>
        </p:nvSpPr>
        <p:spPr>
          <a:xfrm>
            <a:off x="4038600" y="1868969"/>
            <a:ext cx="1828800" cy="51347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encounter form setup men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850" y="133885"/>
            <a:ext cx="6950042" cy="82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descr="LT  List &#10;"/>
          <p:cNvSpPr txBox="1">
            <a:spLocks/>
          </p:cNvSpPr>
          <p:nvPr/>
        </p:nvSpPr>
        <p:spPr>
          <a:xfrm>
            <a:off x="3848100" y="226413"/>
            <a:ext cx="2971800" cy="685265"/>
          </a:xfrm>
          <a:prstGeom prst="rect">
            <a:avLst/>
          </a:prstGeom>
          <a:solidFill>
            <a:schemeClr val="bg1">
              <a:alpha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LT  List	</a:t>
            </a:r>
            <a:endParaRPr lang="en-US" sz="3600" b="1" dirty="0"/>
          </a:p>
        </p:txBody>
      </p:sp>
      <p:sp>
        <p:nvSpPr>
          <p:cNvPr id="4" name="Oval 3" descr="highlight of LT  List &#10;"/>
          <p:cNvSpPr/>
          <p:nvPr/>
        </p:nvSpPr>
        <p:spPr>
          <a:xfrm>
            <a:off x="971550" y="286285"/>
            <a:ext cx="1295400" cy="4095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3358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Bracket 4" descr="&quot; &quot;"/>
          <p:cNvSpPr/>
          <p:nvPr/>
        </p:nvSpPr>
        <p:spPr>
          <a:xfrm flipH="1">
            <a:off x="5943600" y="1009650"/>
            <a:ext cx="1295400" cy="3886200"/>
          </a:xfrm>
          <a:prstGeom prst="leftBracket">
            <a:avLst>
              <a:gd name="adj" fmla="val 0"/>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Left Bracket 3" descr="&quot; &quot;"/>
          <p:cNvSpPr/>
          <p:nvPr/>
        </p:nvSpPr>
        <p:spPr>
          <a:xfrm>
            <a:off x="1905000" y="1009650"/>
            <a:ext cx="1295400" cy="3886200"/>
          </a:xfrm>
          <a:prstGeom prst="leftBracket">
            <a:avLst>
              <a:gd name="adj" fmla="val 0"/>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457200" y="1066800"/>
            <a:ext cx="8229600" cy="3943349"/>
          </a:xfrm>
        </p:spPr>
        <p:txBody>
          <a:bodyPr>
            <a:noAutofit/>
          </a:bodyPr>
          <a:lstStyle/>
          <a:p>
            <a:pPr marL="0" indent="0" algn="ctr">
              <a:lnSpc>
                <a:spcPts val="4100"/>
              </a:lnSpc>
              <a:buNone/>
            </a:pPr>
            <a:r>
              <a:rPr lang="en-US" sz="3600" dirty="0" smtClean="0">
                <a:solidFill>
                  <a:srgbClr val="002060"/>
                </a:solidFill>
              </a:rPr>
              <a:t>Add Group</a:t>
            </a:r>
          </a:p>
          <a:p>
            <a:pPr marL="0" indent="0" algn="ctr">
              <a:lnSpc>
                <a:spcPts val="4100"/>
              </a:lnSpc>
              <a:buNone/>
            </a:pPr>
            <a:r>
              <a:rPr lang="en-US" sz="3600" dirty="0" smtClean="0">
                <a:solidFill>
                  <a:srgbClr val="002060"/>
                </a:solidFill>
              </a:rPr>
              <a:t>Delete Group</a:t>
            </a:r>
          </a:p>
          <a:p>
            <a:pPr marL="0" indent="0" algn="ctr">
              <a:lnSpc>
                <a:spcPts val="4100"/>
              </a:lnSpc>
              <a:buNone/>
            </a:pPr>
            <a:r>
              <a:rPr lang="en-US" sz="3600" dirty="0" smtClean="0">
                <a:solidFill>
                  <a:srgbClr val="002060"/>
                </a:solidFill>
              </a:rPr>
              <a:t>Group’s Contents</a:t>
            </a:r>
          </a:p>
          <a:p>
            <a:pPr marL="0" indent="0" algn="ctr">
              <a:lnSpc>
                <a:spcPts val="4100"/>
              </a:lnSpc>
              <a:buNone/>
            </a:pPr>
            <a:r>
              <a:rPr lang="en-US" sz="3600" dirty="0" smtClean="0">
                <a:solidFill>
                  <a:srgbClr val="002060"/>
                </a:solidFill>
              </a:rPr>
              <a:t>Group Header/Order</a:t>
            </a:r>
          </a:p>
          <a:p>
            <a:pPr marL="0" indent="0" algn="ctr">
              <a:lnSpc>
                <a:spcPts val="4100"/>
              </a:lnSpc>
              <a:buNone/>
            </a:pPr>
            <a:r>
              <a:rPr lang="en-US" sz="3600" dirty="0" smtClean="0">
                <a:solidFill>
                  <a:srgbClr val="002060"/>
                </a:solidFill>
              </a:rPr>
              <a:t>Format All </a:t>
            </a:r>
          </a:p>
          <a:p>
            <a:pPr marL="0" indent="0" algn="ctr">
              <a:lnSpc>
                <a:spcPts val="4100"/>
              </a:lnSpc>
              <a:buNone/>
            </a:pPr>
            <a:r>
              <a:rPr lang="en-US" sz="3600" dirty="0" err="1" smtClean="0">
                <a:solidFill>
                  <a:srgbClr val="002060"/>
                </a:solidFill>
              </a:rPr>
              <a:t>Resequence</a:t>
            </a:r>
            <a:r>
              <a:rPr lang="en-US" sz="3600" dirty="0" smtClean="0">
                <a:solidFill>
                  <a:srgbClr val="002060"/>
                </a:solidFill>
              </a:rPr>
              <a:t> List</a:t>
            </a:r>
            <a:endParaRPr lang="en-US" sz="3600" dirty="0">
              <a:solidFill>
                <a:srgbClr val="002060"/>
              </a:solidFill>
            </a:endParaRPr>
          </a:p>
        </p:txBody>
      </p:sp>
      <p:sp>
        <p:nvSpPr>
          <p:cNvPr id="2" name="Title 1"/>
          <p:cNvSpPr>
            <a:spLocks noGrp="1"/>
          </p:cNvSpPr>
          <p:nvPr>
            <p:ph type="title"/>
          </p:nvPr>
        </p:nvSpPr>
        <p:spPr>
          <a:xfrm>
            <a:off x="457200" y="91678"/>
            <a:ext cx="8229600" cy="857250"/>
          </a:xfrm>
        </p:spPr>
        <p:txBody>
          <a:bodyPr/>
          <a:lstStyle/>
          <a:p>
            <a:r>
              <a:rPr lang="en-US" b="1" dirty="0" smtClean="0">
                <a:solidFill>
                  <a:srgbClr val="002060"/>
                </a:solidFill>
              </a:rPr>
              <a:t>Edit List</a:t>
            </a:r>
            <a:endParaRPr lang="en-US" b="1" dirty="0">
              <a:solidFill>
                <a:srgbClr val="002060"/>
              </a:solidFill>
            </a:endParaRPr>
          </a:p>
        </p:txBody>
      </p:sp>
    </p:spTree>
    <p:extLst>
      <p:ext uri="{BB962C8B-B14F-4D97-AF65-F5344CB8AC3E}">
        <p14:creationId xmlns:p14="http://schemas.microsoft.com/office/powerpoint/2010/main" val="360917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dding a selection to one of the groups in the block.&#10;At the Select Action  prompt type GC (Group’s Contents)&#10;"/>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5371"/>
          <a:stretch/>
        </p:blipFill>
        <p:spPr bwMode="auto">
          <a:xfrm>
            <a:off x="328612" y="1200151"/>
            <a:ext cx="8485187" cy="3542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descr="highlight of Select Action:  Next Screen// GC  Group’s Contents&#10;"/>
          <p:cNvSpPr/>
          <p:nvPr/>
        </p:nvSpPr>
        <p:spPr>
          <a:xfrm>
            <a:off x="328612" y="4476750"/>
            <a:ext cx="5348288" cy="26565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descr="&quot; &quot;"/>
          <p:cNvSpPr/>
          <p:nvPr/>
        </p:nvSpPr>
        <p:spPr>
          <a:xfrm rot="10800000">
            <a:off x="51393" y="3006637"/>
            <a:ext cx="9092606" cy="1602939"/>
          </a:xfrm>
          <a:prstGeom prst="triangle">
            <a:avLst>
              <a:gd name="adj" fmla="val 7362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Select Action:  Next Screen// GC  Group’s Contents&#10;"/>
          <p:cNvSpPr txBox="1"/>
          <p:nvPr/>
        </p:nvSpPr>
        <p:spPr>
          <a:xfrm>
            <a:off x="51394" y="2548592"/>
            <a:ext cx="9039622"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Select Action:  Next Screen// </a:t>
            </a:r>
            <a:r>
              <a:rPr lang="en-US" sz="2800" b="1" spc="-150" dirty="0" smtClean="0">
                <a:solidFill>
                  <a:srgbClr val="C00000"/>
                </a:solidFill>
                <a:latin typeface="Consolas" panose="020B0609020204030204" pitchFamily="49" charset="0"/>
                <a:ea typeface="DotumChe" panose="020B0609000101010101" pitchFamily="49" charset="-127"/>
                <a:cs typeface="Consolas" panose="020B0609020204030204" pitchFamily="49" charset="0"/>
              </a:rPr>
              <a:t>GC</a:t>
            </a:r>
            <a:r>
              <a:rPr lang="en-US" sz="2800" b="1" spc="-150" dirty="0" smtClean="0">
                <a:latin typeface="Consolas" panose="020B0609020204030204" pitchFamily="49" charset="0"/>
                <a:ea typeface="DotumChe" panose="020B0609000101010101" pitchFamily="49" charset="-127"/>
                <a:cs typeface="Consolas" panose="020B0609020204030204" pitchFamily="49" charset="0"/>
              </a:rPr>
              <a:t>  </a:t>
            </a:r>
            <a:r>
              <a:rPr lang="en-US" sz="2800" b="1" spc="-150" dirty="0" smtClean="0">
                <a:solidFill>
                  <a:srgbClr val="C00000"/>
                </a:solidFill>
                <a:latin typeface="Consolas" panose="020B0609020204030204" pitchFamily="49" charset="0"/>
                <a:ea typeface="DotumChe" panose="020B0609000101010101" pitchFamily="49" charset="-127"/>
                <a:cs typeface="Consolas" panose="020B0609020204030204" pitchFamily="49" charset="0"/>
              </a:rPr>
              <a:t>Group’s Contents</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spTree>
    <p:extLst>
      <p:ext uri="{BB962C8B-B14F-4D97-AF65-F5344CB8AC3E}">
        <p14:creationId xmlns:p14="http://schemas.microsoft.com/office/powerpoint/2010/main" val="9202704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ncounter form setup: a prompt to select the list print group that we want to add the code to.  In this example, we will select 1 (PC COMMON DIAGNOSES) group&#10;"/>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28612" y="1200150"/>
            <a:ext cx="8485187"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Isosceles Triangle 3" descr="&quot; &quot;"/>
          <p:cNvSpPr/>
          <p:nvPr/>
        </p:nvSpPr>
        <p:spPr>
          <a:xfrm rot="10800000">
            <a:off x="51393" y="3529856"/>
            <a:ext cx="9092606" cy="1079719"/>
          </a:xfrm>
          <a:prstGeom prst="triangle">
            <a:avLst>
              <a:gd name="adj" fmla="val 7362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highlight of Select SELECTION LIST PRINT GROUP:  (1-15):&#10;"/>
          <p:cNvSpPr/>
          <p:nvPr/>
        </p:nvSpPr>
        <p:spPr>
          <a:xfrm>
            <a:off x="328612" y="4646631"/>
            <a:ext cx="5348288" cy="26565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Select SELECTION LIST PRINT GROUP:  (1-15):&#10;"/>
          <p:cNvSpPr txBox="1"/>
          <p:nvPr/>
        </p:nvSpPr>
        <p:spPr>
          <a:xfrm>
            <a:off x="51394" y="3006637"/>
            <a:ext cx="9039622"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Select SELECTION LIST PRINT GROUP:  (1-15):</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spTree>
    <p:extLst>
      <p:ext uri="{BB962C8B-B14F-4D97-AF65-F5344CB8AC3E}">
        <p14:creationId xmlns:p14="http://schemas.microsoft.com/office/powerpoint/2010/main" val="3262541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9005C-C919-45A3-8483-79CCD45EB2F2}" type="slidenum">
              <a:rPr lang="en-US" smtClean="0"/>
              <a:t>7</a:t>
            </a:fld>
            <a:endParaRPr lang="en-US"/>
          </a:p>
        </p:txBody>
      </p:sp>
      <p:sp>
        <p:nvSpPr>
          <p:cNvPr id="6" name="Title 1" descr="Poll Results&#10;"/>
          <p:cNvSpPr txBox="1">
            <a:spLocks/>
          </p:cNvSpPr>
          <p:nvPr/>
        </p:nvSpPr>
        <p:spPr>
          <a:xfrm>
            <a:off x="1447800" y="205978"/>
            <a:ext cx="6781800" cy="85725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Poll Results</a:t>
            </a:r>
          </a:p>
        </p:txBody>
      </p:sp>
      <p:pic>
        <p:nvPicPr>
          <p:cNvPr id="7" name="Picture 3" descr="Gray Poll Icon"/>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149642" y="278168"/>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descr="A. HIM&#10;B. OIT&#10;C. Health Informatics Specialist (formerly Clinical Application  Coordinator (CAC))&#10;D. Program Application Specialist (ADPAC)&#10;E. Other&#10;"/>
          <p:cNvSpPr/>
          <p:nvPr/>
        </p:nvSpPr>
        <p:spPr>
          <a:xfrm>
            <a:off x="410046" y="1888448"/>
            <a:ext cx="4417788" cy="3108543"/>
          </a:xfrm>
          <a:prstGeom prst="rect">
            <a:avLst/>
          </a:prstGeom>
        </p:spPr>
        <p:txBody>
          <a:bodyPr wrap="square">
            <a:spAutoFit/>
          </a:bodyPr>
          <a:lstStyle/>
          <a:p>
            <a:pPr marL="566738" lvl="1" indent="-282575">
              <a:buFont typeface="+mj-lt"/>
              <a:buAutoNum type="alphaUcPeriod"/>
            </a:pPr>
            <a:r>
              <a:rPr lang="en-US" sz="2800" dirty="0">
                <a:solidFill>
                  <a:srgbClr val="002060"/>
                </a:solidFill>
              </a:rPr>
              <a:t>HIM</a:t>
            </a:r>
          </a:p>
          <a:p>
            <a:pPr marL="566738" lvl="1" indent="-282575">
              <a:buFont typeface="+mj-lt"/>
              <a:buAutoNum type="alphaUcPeriod"/>
            </a:pPr>
            <a:r>
              <a:rPr lang="en-US" sz="2800" dirty="0">
                <a:solidFill>
                  <a:srgbClr val="002060"/>
                </a:solidFill>
              </a:rPr>
              <a:t>OIT</a:t>
            </a:r>
          </a:p>
          <a:p>
            <a:pPr marL="566738" lvl="1" indent="-282575">
              <a:buFont typeface="+mj-lt"/>
              <a:buAutoNum type="alphaUcPeriod"/>
            </a:pPr>
            <a:r>
              <a:rPr lang="en-US" sz="2800" dirty="0">
                <a:solidFill>
                  <a:srgbClr val="002060"/>
                </a:solidFill>
              </a:rPr>
              <a:t>Health Informatics Specialist </a:t>
            </a:r>
            <a:r>
              <a:rPr lang="en-US" sz="2800" dirty="0" smtClean="0">
                <a:solidFill>
                  <a:srgbClr val="002060"/>
                </a:solidFill>
              </a:rPr>
              <a:t>(</a:t>
            </a:r>
            <a:r>
              <a:rPr lang="en-US" sz="2800" dirty="0">
                <a:solidFill>
                  <a:srgbClr val="002060"/>
                </a:solidFill>
              </a:rPr>
              <a:t>CAC</a:t>
            </a:r>
            <a:r>
              <a:rPr lang="en-US" sz="2800" dirty="0" smtClean="0">
                <a:solidFill>
                  <a:srgbClr val="002060"/>
                </a:solidFill>
              </a:rPr>
              <a:t>)</a:t>
            </a:r>
          </a:p>
          <a:p>
            <a:pPr marL="566738" lvl="1" indent="-282575">
              <a:buFont typeface="+mj-lt"/>
              <a:buAutoNum type="alphaUcPeriod"/>
            </a:pPr>
            <a:r>
              <a:rPr lang="en-US" sz="2800" dirty="0" smtClean="0">
                <a:solidFill>
                  <a:srgbClr val="002060"/>
                </a:solidFill>
              </a:rPr>
              <a:t>Program Application Specialist (ADPAC)</a:t>
            </a:r>
          </a:p>
          <a:p>
            <a:pPr marL="566738" lvl="1" indent="-282575">
              <a:buFont typeface="+mj-lt"/>
              <a:buAutoNum type="alphaUcPeriod"/>
            </a:pPr>
            <a:r>
              <a:rPr lang="en-US" sz="2800" dirty="0" smtClean="0">
                <a:solidFill>
                  <a:srgbClr val="002060"/>
                </a:solidFill>
              </a:rPr>
              <a:t>Other</a:t>
            </a:r>
            <a:endParaRPr lang="en-US" sz="2800" dirty="0">
              <a:solidFill>
                <a:srgbClr val="002060"/>
              </a:solidFill>
            </a:endParaRPr>
          </a:p>
        </p:txBody>
      </p:sp>
      <p:sp>
        <p:nvSpPr>
          <p:cNvPr id="11" name="Content Placeholder 2" descr="Who at your site is responsible for managing the encounter forms?&#10;"/>
          <p:cNvSpPr txBox="1">
            <a:spLocks/>
          </p:cNvSpPr>
          <p:nvPr/>
        </p:nvSpPr>
        <p:spPr>
          <a:xfrm>
            <a:off x="255822" y="984253"/>
            <a:ext cx="8229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solidFill>
                  <a:srgbClr val="002060"/>
                </a:solidFill>
              </a:rPr>
              <a:t>Who at your site is responsible for managing the encounter forms?</a:t>
            </a:r>
          </a:p>
        </p:txBody>
      </p:sp>
    </p:spTree>
    <p:extLst>
      <p:ext uri="{BB962C8B-B14F-4D97-AF65-F5344CB8AC3E}">
        <p14:creationId xmlns:p14="http://schemas.microsoft.com/office/powerpoint/2010/main" val="17534237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ncounter form setup menu"/>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6200" y="133350"/>
            <a:ext cx="8991600" cy="884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descr="AS   Add Selection&#10;"/>
          <p:cNvSpPr txBox="1"/>
          <p:nvPr/>
        </p:nvSpPr>
        <p:spPr>
          <a:xfrm>
            <a:off x="304800" y="1162050"/>
            <a:ext cx="3686572"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AS   Add Selection</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sp>
        <p:nvSpPr>
          <p:cNvPr id="3" name="Isosceles Triangle 2" descr="&quot; &quot;"/>
          <p:cNvSpPr/>
          <p:nvPr/>
        </p:nvSpPr>
        <p:spPr>
          <a:xfrm rot="10800000" flipV="1">
            <a:off x="304800" y="226508"/>
            <a:ext cx="3686572" cy="919483"/>
          </a:xfrm>
          <a:prstGeom prst="triangle">
            <a:avLst>
              <a:gd name="adj" fmla="val 7362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AS   Add Selection&#10;"/>
          <p:cNvSpPr/>
          <p:nvPr/>
        </p:nvSpPr>
        <p:spPr>
          <a:xfrm>
            <a:off x="51392" y="93681"/>
            <a:ext cx="2387008" cy="26565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9987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ncounter form setup screen"/>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9162" y="1047750"/>
            <a:ext cx="893805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the ICD DIAGNOSIS CODE NUMBER:  enter the code that you would like to add.  "/>
          <p:cNvPicPr>
            <a:picLocks noChangeAspect="1" noChangeArrowheads="1"/>
          </p:cNvPicPr>
          <p:nvPr/>
        </p:nvPicPr>
        <p:blipFill rotWithShape="1">
          <a:blip r:embed="rId5">
            <a:extLst>
              <a:ext uri="{28A0092B-C50C-407E-A947-70E740481C1C}">
                <a14:useLocalDpi xmlns:a14="http://schemas.microsoft.com/office/drawing/2010/main" val="0"/>
              </a:ext>
            </a:extLst>
          </a:blip>
          <a:srcRect r="18424" b="84314"/>
          <a:stretch/>
        </p:blipFill>
        <p:spPr bwMode="auto">
          <a:xfrm>
            <a:off x="67990" y="3257550"/>
            <a:ext cx="9008277" cy="914400"/>
          </a:xfrm>
          <a:prstGeom prst="rect">
            <a:avLst/>
          </a:prstGeom>
          <a:noFill/>
          <a:ln w="762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Isosceles Triangle 4" descr="&quot; &quot;"/>
          <p:cNvSpPr/>
          <p:nvPr/>
        </p:nvSpPr>
        <p:spPr>
          <a:xfrm rot="10800000" flipV="1">
            <a:off x="-1" y="1352550"/>
            <a:ext cx="9057217" cy="1904999"/>
          </a:xfrm>
          <a:prstGeom prst="triangle">
            <a:avLst>
              <a:gd name="adj" fmla="val 56722"/>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the ICD DIAGNOSIS CODE NUMBER:  enter the code that you would like to add.  "/>
          <p:cNvSpPr/>
          <p:nvPr/>
        </p:nvSpPr>
        <p:spPr>
          <a:xfrm>
            <a:off x="157262" y="1066800"/>
            <a:ext cx="7234138" cy="495300"/>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0151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ncounter form setup screen"/>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9162" y="1047750"/>
            <a:ext cx="893805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descr="PRINT ORDER WITHING GROUP selection, 20 entered;&#10;Select Second Code to associate with the original – you can enter an associated code here if applicable"/>
          <p:cNvSpPr/>
          <p:nvPr/>
        </p:nvSpPr>
        <p:spPr>
          <a:xfrm>
            <a:off x="138212" y="1809750"/>
            <a:ext cx="6110188" cy="495300"/>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descr="&quot; &quot;"/>
          <p:cNvSpPr/>
          <p:nvPr/>
        </p:nvSpPr>
        <p:spPr>
          <a:xfrm rot="10800000">
            <a:off x="-57302" y="1269888"/>
            <a:ext cx="9114517" cy="806561"/>
          </a:xfrm>
          <a:prstGeom prst="triangle">
            <a:avLst>
              <a:gd name="adj" fmla="val 7362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RINT ORDER WITHING GROUP selection, 20 entered;&#10;Select Second Code to associate with the original – you can enter an associated code here if applicable"/>
          <p:cNvPicPr>
            <a:picLocks noChangeAspect="1" noChangeArrowheads="1"/>
          </p:cNvPicPr>
          <p:nvPr/>
        </p:nvPicPr>
        <p:blipFill rotWithShape="1">
          <a:blip r:embed="rId5">
            <a:extLst>
              <a:ext uri="{28A0092B-C50C-407E-A947-70E740481C1C}">
                <a14:useLocalDpi xmlns:a14="http://schemas.microsoft.com/office/drawing/2010/main" val="0"/>
              </a:ext>
            </a:extLst>
          </a:blip>
          <a:srcRect t="17647" r="30732" b="64706"/>
          <a:stretch/>
        </p:blipFill>
        <p:spPr bwMode="auto">
          <a:xfrm>
            <a:off x="92389" y="266700"/>
            <a:ext cx="8942917" cy="990600"/>
          </a:xfrm>
          <a:prstGeom prst="rect">
            <a:avLst/>
          </a:prstGeom>
          <a:noFill/>
          <a:ln w="762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905344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ncounter form setup screen"/>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9162" y="1047750"/>
            <a:ext cx="893805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Edit Subcolumn 2:  HYPERTENSION NOS – the system will default to the lexicon code description but you can change it here to make it more end-user friendly."/>
          <p:cNvPicPr>
            <a:picLocks noChangeAspect="1" noChangeArrowheads="1"/>
          </p:cNvPicPr>
          <p:nvPr/>
        </p:nvPicPr>
        <p:blipFill rotWithShape="1">
          <a:blip r:embed="rId5">
            <a:extLst>
              <a:ext uri="{28A0092B-C50C-407E-A947-70E740481C1C}">
                <a14:useLocalDpi xmlns:a14="http://schemas.microsoft.com/office/drawing/2010/main" val="0"/>
              </a:ext>
            </a:extLst>
          </a:blip>
          <a:srcRect t="33825" r="45864" b="47685"/>
          <a:stretch/>
        </p:blipFill>
        <p:spPr bwMode="auto">
          <a:xfrm>
            <a:off x="485140" y="3486149"/>
            <a:ext cx="8387080" cy="1245507"/>
          </a:xfrm>
          <a:prstGeom prst="rect">
            <a:avLst/>
          </a:prstGeom>
          <a:noFill/>
          <a:ln w="762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Isosceles Triangle 7" descr="&quot; &quot;"/>
          <p:cNvSpPr/>
          <p:nvPr/>
        </p:nvSpPr>
        <p:spPr>
          <a:xfrm rot="10800000" flipV="1">
            <a:off x="485140" y="2667001"/>
            <a:ext cx="8387080" cy="762001"/>
          </a:xfrm>
          <a:prstGeom prst="triangle">
            <a:avLst>
              <a:gd name="adj" fmla="val 76151"/>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highlight of Edit Subcolumn 2:  HYPERTENSION NOS "/>
          <p:cNvSpPr/>
          <p:nvPr/>
        </p:nvSpPr>
        <p:spPr>
          <a:xfrm>
            <a:off x="138212" y="2305050"/>
            <a:ext cx="6110188" cy="742952"/>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3171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ncounter form setup screen meu options"/>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90500" y="152400"/>
            <a:ext cx="8763000" cy="65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highlight of FA Format All&#10;"/>
          <p:cNvSpPr/>
          <p:nvPr/>
        </p:nvSpPr>
        <p:spPr>
          <a:xfrm>
            <a:off x="5638800" y="110116"/>
            <a:ext cx="2387008" cy="26565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descr="&quot; &quot;"/>
          <p:cNvSpPr/>
          <p:nvPr/>
        </p:nvSpPr>
        <p:spPr>
          <a:xfrm rot="10800000" flipV="1">
            <a:off x="3145732" y="226507"/>
            <a:ext cx="3686572" cy="919483"/>
          </a:xfrm>
          <a:prstGeom prst="triangle">
            <a:avLst>
              <a:gd name="adj" fmla="val 231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descr="FA   Format All&#10;"/>
          <p:cNvSpPr txBox="1"/>
          <p:nvPr/>
        </p:nvSpPr>
        <p:spPr>
          <a:xfrm>
            <a:off x="3145732" y="1162050"/>
            <a:ext cx="3686572"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FA   Format All</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spTree>
    <p:extLst>
      <p:ext uri="{BB962C8B-B14F-4D97-AF65-F5344CB8AC3E}">
        <p14:creationId xmlns:p14="http://schemas.microsoft.com/office/powerpoint/2010/main" val="3300751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VistA encounter form"/>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655"/>
          <a:stretch/>
        </p:blipFill>
        <p:spPr bwMode="auto">
          <a:xfrm>
            <a:off x="190500" y="966788"/>
            <a:ext cx="8763000" cy="358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descr="&quot; &quot;"/>
          <p:cNvCxnSpPr/>
          <p:nvPr/>
        </p:nvCxnSpPr>
        <p:spPr>
          <a:xfrm>
            <a:off x="8953500" y="966788"/>
            <a:ext cx="0" cy="3586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descr="highlight of Select the type of formatting: (UPPERCASE/LOWERCASE/CAPITALIZE):  C//&#10;"/>
          <p:cNvSpPr/>
          <p:nvPr/>
        </p:nvSpPr>
        <p:spPr>
          <a:xfrm>
            <a:off x="228600" y="4171950"/>
            <a:ext cx="8496300" cy="26565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descr="&quot; &quot;"/>
          <p:cNvSpPr/>
          <p:nvPr/>
        </p:nvSpPr>
        <p:spPr>
          <a:xfrm rot="10800000">
            <a:off x="851976" y="3070262"/>
            <a:ext cx="7758623" cy="1234513"/>
          </a:xfrm>
          <a:prstGeom prst="triangle">
            <a:avLst>
              <a:gd name="adj" fmla="val 5812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descr="Select the type of formatting: (UPPERCASE/LOWERCASE/CAPITALIZE):  C//&#10;"/>
          <p:cNvSpPr txBox="1"/>
          <p:nvPr/>
        </p:nvSpPr>
        <p:spPr>
          <a:xfrm>
            <a:off x="933450" y="2116157"/>
            <a:ext cx="7600950" cy="954107"/>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Select the type of formatting: (UPPERCASE/LOWERCASE/CAPITALIZE):  C//</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pic>
        <p:nvPicPr>
          <p:cNvPr id="6" name="Picture 2" descr="encounter form setup screen menu options"/>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90500" y="152400"/>
            <a:ext cx="8763000" cy="65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9194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966788"/>
            <a:ext cx="8772302" cy="358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VistA encounter form"/>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0974" y="966787"/>
            <a:ext cx="8781828" cy="2840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descr="encounter form options menu"/>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0975" y="3861097"/>
            <a:ext cx="8763000" cy="88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descr="highltight of Select the type of formatting: (UPPERCASE/LOWERCASE/CAPITALIZE):  C// U&#10;"/>
          <p:cNvSpPr/>
          <p:nvPr/>
        </p:nvSpPr>
        <p:spPr>
          <a:xfrm>
            <a:off x="180974" y="4285727"/>
            <a:ext cx="8496300" cy="26565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descr="&quot; &quot;"/>
          <p:cNvSpPr/>
          <p:nvPr/>
        </p:nvSpPr>
        <p:spPr>
          <a:xfrm rot="10800000">
            <a:off x="851977" y="3070263"/>
            <a:ext cx="7168071" cy="1234513"/>
          </a:xfrm>
          <a:prstGeom prst="triangle">
            <a:avLst>
              <a:gd name="adj" fmla="val 5812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descr="Select the type of formatting: (UPPERCASE/LOWERCASE/CAPITALIZE):  C// U&#10;"/>
          <p:cNvGrpSpPr/>
          <p:nvPr/>
        </p:nvGrpSpPr>
        <p:grpSpPr>
          <a:xfrm>
            <a:off x="933450" y="2116157"/>
            <a:ext cx="7600950" cy="954107"/>
            <a:chOff x="933450" y="2116157"/>
            <a:chExt cx="7600950" cy="954107"/>
          </a:xfrm>
        </p:grpSpPr>
        <p:sp>
          <p:nvSpPr>
            <p:cNvPr id="6" name="TextBox 5" descr="Select the type of formatting: (UPPERCASE/LOWERCASE/CAPITALIZE):  C// U&#10;"/>
            <p:cNvSpPr txBox="1"/>
            <p:nvPr/>
          </p:nvSpPr>
          <p:spPr>
            <a:xfrm>
              <a:off x="933450" y="2116157"/>
              <a:ext cx="7600950" cy="954107"/>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Select the type of formatting: (UPPERCASE/LOWERCASE/CAPITALIZE):  C// </a:t>
              </a:r>
              <a:r>
                <a:rPr lang="en-US" sz="2800" b="1" spc="-150" dirty="0" smtClean="0">
                  <a:solidFill>
                    <a:srgbClr val="C00000"/>
                  </a:solidFill>
                  <a:latin typeface="Consolas" panose="020B0609020204030204" pitchFamily="49" charset="0"/>
                  <a:ea typeface="DotumChe" panose="020B0609000101010101" pitchFamily="49" charset="-127"/>
                  <a:cs typeface="Consolas" panose="020B0609020204030204" pitchFamily="49" charset="0"/>
                </a:rPr>
                <a:t>U</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sp>
          <p:nvSpPr>
            <p:cNvPr id="2" name="Rectangle 1"/>
            <p:cNvSpPr/>
            <p:nvPr/>
          </p:nvSpPr>
          <p:spPr>
            <a:xfrm>
              <a:off x="8134350" y="2640312"/>
              <a:ext cx="152400" cy="2867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encounter form setup screen menu options"/>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90500" y="152400"/>
            <a:ext cx="8763000" cy="65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6350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quot; &quot;"/>
          <p:cNvSpPr>
            <a:spLocks noGrp="1"/>
          </p:cNvSpPr>
          <p:nvPr>
            <p:ph type="sldNum" sz="quarter" idx="12"/>
          </p:nvPr>
        </p:nvSpPr>
        <p:spPr/>
        <p:txBody>
          <a:bodyPr/>
          <a:lstStyle/>
          <a:p>
            <a:fld id="{91296FE0-8CAB-4B72-87BB-CAA9FA575773}" type="slidenum">
              <a:rPr lang="en-US" smtClean="0"/>
              <a:t>77</a:t>
            </a:fld>
            <a:endParaRPr lang="en-US"/>
          </a:p>
        </p:txBody>
      </p:sp>
      <p:sp>
        <p:nvSpPr>
          <p:cNvPr id="3" name="TextBox 2" descr="FA   Format All&#10;"/>
          <p:cNvSpPr txBox="1"/>
          <p:nvPr/>
        </p:nvSpPr>
        <p:spPr>
          <a:xfrm>
            <a:off x="1563918" y="4059468"/>
            <a:ext cx="6019800" cy="1015663"/>
          </a:xfrm>
          <a:prstGeom prst="rect">
            <a:avLst/>
          </a:prstGeom>
          <a:solidFill>
            <a:srgbClr val="0000A2"/>
          </a:solidFill>
        </p:spPr>
        <p:txBody>
          <a:bodyPr wrap="square" rtlCol="0">
            <a:spAutoFit/>
          </a:bodyPr>
          <a:lstStyle/>
          <a:p>
            <a:pPr algn="ctr"/>
            <a:r>
              <a:rPr lang="en-US" sz="6000" b="1" dirty="0" smtClean="0">
                <a:solidFill>
                  <a:schemeClr val="bg1"/>
                </a:solidFill>
              </a:rPr>
              <a:t>FA   Format All</a:t>
            </a:r>
            <a:endParaRPr lang="en-US" sz="6000" b="1" dirty="0">
              <a:solidFill>
                <a:schemeClr val="bg1"/>
              </a:solidFill>
            </a:endParaRPr>
          </a:p>
        </p:txBody>
      </p:sp>
      <p:pic>
        <p:nvPicPr>
          <p:cNvPr id="1026" name="Picture 2" descr="encounter form with menu option FA Formal All highligh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3350"/>
            <a:ext cx="8839200" cy="385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17494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Bracket 6" descr="&quot; &quot;"/>
          <p:cNvSpPr/>
          <p:nvPr/>
        </p:nvSpPr>
        <p:spPr>
          <a:xfrm flipH="1">
            <a:off x="7239000" y="1543050"/>
            <a:ext cx="1295400" cy="2895600"/>
          </a:xfrm>
          <a:prstGeom prst="leftBracket">
            <a:avLst>
              <a:gd name="adj" fmla="val 0"/>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descr="Group Add&#10;Group Copy &#10;Group Delete &#10;Group Edit &#10;Resequence Group &#10;"/>
          <p:cNvSpPr/>
          <p:nvPr/>
        </p:nvSpPr>
        <p:spPr>
          <a:xfrm>
            <a:off x="4248150" y="1636870"/>
            <a:ext cx="3810000" cy="2554545"/>
          </a:xfrm>
          <a:prstGeom prst="rect">
            <a:avLst/>
          </a:prstGeom>
        </p:spPr>
        <p:txBody>
          <a:bodyPr wrap="square">
            <a:spAutoFit/>
          </a:bodyPr>
          <a:lstStyle/>
          <a:p>
            <a:pPr algn="r"/>
            <a:r>
              <a:rPr lang="en-US" sz="3200" dirty="0" smtClean="0">
                <a:solidFill>
                  <a:srgbClr val="002060"/>
                </a:solidFill>
              </a:rPr>
              <a:t>Group Add</a:t>
            </a:r>
          </a:p>
          <a:p>
            <a:pPr algn="r"/>
            <a:r>
              <a:rPr lang="en-US" sz="3200" dirty="0" smtClean="0">
                <a:solidFill>
                  <a:srgbClr val="002060"/>
                </a:solidFill>
              </a:rPr>
              <a:t>Group </a:t>
            </a:r>
            <a:r>
              <a:rPr lang="en-US" sz="3200" dirty="0">
                <a:solidFill>
                  <a:srgbClr val="002060"/>
                </a:solidFill>
              </a:rPr>
              <a:t>Copy </a:t>
            </a:r>
            <a:endParaRPr lang="en-US" sz="3200" dirty="0" smtClean="0">
              <a:solidFill>
                <a:srgbClr val="002060"/>
              </a:solidFill>
            </a:endParaRPr>
          </a:p>
          <a:p>
            <a:pPr algn="r"/>
            <a:r>
              <a:rPr lang="en-US" sz="3200" dirty="0" smtClean="0">
                <a:solidFill>
                  <a:srgbClr val="002060"/>
                </a:solidFill>
              </a:rPr>
              <a:t>Group </a:t>
            </a:r>
            <a:r>
              <a:rPr lang="en-US" sz="3200" dirty="0">
                <a:solidFill>
                  <a:srgbClr val="002060"/>
                </a:solidFill>
              </a:rPr>
              <a:t>Delete </a:t>
            </a:r>
            <a:endParaRPr lang="en-US" sz="3200" dirty="0" smtClean="0">
              <a:solidFill>
                <a:srgbClr val="002060"/>
              </a:solidFill>
            </a:endParaRPr>
          </a:p>
          <a:p>
            <a:pPr algn="r"/>
            <a:r>
              <a:rPr lang="en-US" sz="3200" dirty="0" smtClean="0">
                <a:solidFill>
                  <a:srgbClr val="002060"/>
                </a:solidFill>
              </a:rPr>
              <a:t>Group </a:t>
            </a:r>
            <a:r>
              <a:rPr lang="en-US" sz="3200" dirty="0">
                <a:solidFill>
                  <a:srgbClr val="002060"/>
                </a:solidFill>
              </a:rPr>
              <a:t>Edit </a:t>
            </a:r>
            <a:endParaRPr lang="en-US" sz="3200" dirty="0" smtClean="0">
              <a:solidFill>
                <a:srgbClr val="002060"/>
              </a:solidFill>
            </a:endParaRPr>
          </a:p>
          <a:p>
            <a:pPr algn="r"/>
            <a:r>
              <a:rPr lang="en-US" sz="3200" dirty="0" err="1" smtClean="0">
                <a:solidFill>
                  <a:srgbClr val="002060"/>
                </a:solidFill>
              </a:rPr>
              <a:t>Resequence</a:t>
            </a:r>
            <a:r>
              <a:rPr lang="en-US" sz="3200" dirty="0" smtClean="0">
                <a:solidFill>
                  <a:srgbClr val="002060"/>
                </a:solidFill>
              </a:rPr>
              <a:t> </a:t>
            </a:r>
            <a:r>
              <a:rPr lang="en-US" sz="3200" dirty="0">
                <a:solidFill>
                  <a:srgbClr val="002060"/>
                </a:solidFill>
              </a:rPr>
              <a:t>Group </a:t>
            </a:r>
          </a:p>
        </p:txBody>
      </p:sp>
      <p:sp>
        <p:nvSpPr>
          <p:cNvPr id="4" name="Rectangle 3" descr="Add Selection &#10;Edit Selection&#10;Delete Selection &#10;Format All &#10;"/>
          <p:cNvSpPr/>
          <p:nvPr/>
        </p:nvSpPr>
        <p:spPr>
          <a:xfrm>
            <a:off x="1143000" y="1883090"/>
            <a:ext cx="3810000" cy="2062103"/>
          </a:xfrm>
          <a:prstGeom prst="rect">
            <a:avLst/>
          </a:prstGeom>
        </p:spPr>
        <p:txBody>
          <a:bodyPr wrap="square">
            <a:spAutoFit/>
          </a:bodyPr>
          <a:lstStyle/>
          <a:p>
            <a:pPr lvl="0"/>
            <a:r>
              <a:rPr lang="en-US" sz="3200" dirty="0">
                <a:solidFill>
                  <a:srgbClr val="002060"/>
                </a:solidFill>
              </a:rPr>
              <a:t>Add Selection </a:t>
            </a:r>
          </a:p>
          <a:p>
            <a:pPr lvl="0"/>
            <a:r>
              <a:rPr lang="en-US" sz="3200" dirty="0">
                <a:solidFill>
                  <a:srgbClr val="002060"/>
                </a:solidFill>
              </a:rPr>
              <a:t>Edit Selection</a:t>
            </a:r>
          </a:p>
          <a:p>
            <a:pPr lvl="0"/>
            <a:r>
              <a:rPr lang="en-US" sz="3200" dirty="0">
                <a:solidFill>
                  <a:srgbClr val="002060"/>
                </a:solidFill>
              </a:rPr>
              <a:t>Delete Selection </a:t>
            </a:r>
          </a:p>
          <a:p>
            <a:pPr lvl="0"/>
            <a:r>
              <a:rPr lang="en-US" sz="3200" dirty="0">
                <a:solidFill>
                  <a:srgbClr val="002060"/>
                </a:solidFill>
              </a:rPr>
              <a:t>Format All </a:t>
            </a:r>
          </a:p>
        </p:txBody>
      </p:sp>
      <p:sp>
        <p:nvSpPr>
          <p:cNvPr id="6" name="Left Bracket 5" descr="&quot; &quot;"/>
          <p:cNvSpPr/>
          <p:nvPr/>
        </p:nvSpPr>
        <p:spPr>
          <a:xfrm>
            <a:off x="609600" y="1543050"/>
            <a:ext cx="1295400" cy="2895600"/>
          </a:xfrm>
          <a:prstGeom prst="leftBracket">
            <a:avLst>
              <a:gd name="adj" fmla="val 0"/>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descr="FE  Fast Selection Edit"/>
          <p:cNvSpPr>
            <a:spLocks noGrp="1"/>
          </p:cNvSpPr>
          <p:nvPr>
            <p:ph type="title"/>
          </p:nvPr>
        </p:nvSpPr>
        <p:spPr/>
        <p:txBody>
          <a:bodyPr/>
          <a:lstStyle/>
          <a:p>
            <a:r>
              <a:rPr lang="en-US" b="1" dirty="0" smtClean="0">
                <a:solidFill>
                  <a:srgbClr val="002060"/>
                </a:solidFill>
              </a:rPr>
              <a:t>FE  Fast Selection Edit</a:t>
            </a:r>
            <a:endParaRPr lang="en-US" b="1" dirty="0">
              <a:solidFill>
                <a:srgbClr val="002060"/>
              </a:solidFill>
            </a:endParaRPr>
          </a:p>
        </p:txBody>
      </p:sp>
    </p:spTree>
    <p:extLst>
      <p:ext uri="{BB962C8B-B14F-4D97-AF65-F5344CB8AC3E}">
        <p14:creationId xmlns:p14="http://schemas.microsoft.com/office/powerpoint/2010/main" val="3695487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counter form options menu with AS Add Selection highlight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3350"/>
            <a:ext cx="8991600" cy="884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descr="AS   Add Selection&#10;"/>
          <p:cNvSpPr txBox="1"/>
          <p:nvPr/>
        </p:nvSpPr>
        <p:spPr>
          <a:xfrm>
            <a:off x="304800" y="1162050"/>
            <a:ext cx="3686572"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AS   Add Selection</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sp>
        <p:nvSpPr>
          <p:cNvPr id="6" name="Isosceles Triangle 5" descr="&quot; &quot;"/>
          <p:cNvSpPr/>
          <p:nvPr/>
        </p:nvSpPr>
        <p:spPr>
          <a:xfrm rot="10800000" flipV="1">
            <a:off x="304800" y="226508"/>
            <a:ext cx="3686572" cy="919483"/>
          </a:xfrm>
          <a:prstGeom prst="triangle">
            <a:avLst>
              <a:gd name="adj" fmla="val 7362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AS   Add Selection&#10;"/>
          <p:cNvSpPr/>
          <p:nvPr/>
        </p:nvSpPr>
        <p:spPr>
          <a:xfrm>
            <a:off x="51392" y="93681"/>
            <a:ext cx="2387008" cy="26565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1238250"/>
            <a:ext cx="8229600" cy="857250"/>
          </a:xfrm>
        </p:spPr>
        <p:txBody>
          <a:bodyPr/>
          <a:lstStyle/>
          <a:p>
            <a:r>
              <a:rPr lang="en-US" b="1" dirty="0" smtClean="0">
                <a:solidFill>
                  <a:srgbClr val="002060"/>
                </a:solidFill>
              </a:rPr>
              <a:t>“Add Selection”</a:t>
            </a:r>
            <a:endParaRPr lang="en-US" b="1" dirty="0">
              <a:solidFill>
                <a:srgbClr val="002060"/>
              </a:solidFill>
            </a:endParaRPr>
          </a:p>
        </p:txBody>
      </p:sp>
    </p:spTree>
    <p:extLst>
      <p:ext uri="{BB962C8B-B14F-4D97-AF65-F5344CB8AC3E}">
        <p14:creationId xmlns:p14="http://schemas.microsoft.com/office/powerpoint/2010/main" val="2572500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y doing his homework at his desk"/>
          <p:cNvPicPr>
            <a:picLocks noChangeAspect="1"/>
          </p:cNvPicPr>
          <p:nvPr/>
        </p:nvPicPr>
        <p:blipFill rotWithShape="1">
          <a:blip r:embed="rId3" cstate="print">
            <a:extLst>
              <a:ext uri="{28A0092B-C50C-407E-A947-70E740481C1C}">
                <a14:useLocalDpi xmlns:a14="http://schemas.microsoft.com/office/drawing/2010/main" val="0"/>
              </a:ext>
            </a:extLst>
          </a:blip>
          <a:srcRect t="4055" b="11739"/>
          <a:stretch/>
        </p:blipFill>
        <p:spPr>
          <a:xfrm>
            <a:off x="0" y="0"/>
            <a:ext cx="9144000" cy="5143500"/>
          </a:xfrm>
          <a:prstGeom prst="rect">
            <a:avLst/>
          </a:prstGeom>
        </p:spPr>
      </p:pic>
      <p:sp>
        <p:nvSpPr>
          <p:cNvPr id="2" name="Title 1"/>
          <p:cNvSpPr>
            <a:spLocks noGrp="1"/>
          </p:cNvSpPr>
          <p:nvPr>
            <p:ph type="title"/>
          </p:nvPr>
        </p:nvSpPr>
        <p:spPr>
          <a:xfrm>
            <a:off x="918036" y="152400"/>
            <a:ext cx="7315200" cy="857250"/>
          </a:xfrm>
        </p:spPr>
        <p:txBody>
          <a:bodyPr>
            <a:noAutofit/>
          </a:bodyPr>
          <a:lstStyle/>
          <a:p>
            <a:r>
              <a:rPr lang="en-US" sz="4600" b="1" dirty="0" smtClean="0">
                <a:solidFill>
                  <a:schemeClr val="bg1"/>
                </a:solidFill>
              </a:rPr>
              <a:t>Do Your </a:t>
            </a:r>
            <a:r>
              <a:rPr lang="en-US" sz="4600" b="1" dirty="0">
                <a:solidFill>
                  <a:schemeClr val="bg1"/>
                </a:solidFill>
              </a:rPr>
              <a:t>H</a:t>
            </a:r>
            <a:r>
              <a:rPr lang="en-US" sz="4600" b="1" dirty="0" smtClean="0">
                <a:solidFill>
                  <a:schemeClr val="bg1"/>
                </a:solidFill>
              </a:rPr>
              <a:t>omework</a:t>
            </a:r>
            <a:br>
              <a:rPr lang="en-US" sz="4600" b="1" dirty="0" smtClean="0">
                <a:solidFill>
                  <a:schemeClr val="bg1"/>
                </a:solidFill>
              </a:rPr>
            </a:br>
            <a:r>
              <a:rPr lang="en-US" sz="3200" i="1" dirty="0">
                <a:solidFill>
                  <a:schemeClr val="bg1"/>
                </a:solidFill>
              </a:rPr>
              <a:t>s</a:t>
            </a:r>
            <a:r>
              <a:rPr lang="en-US" sz="3200" i="1" dirty="0" smtClean="0">
                <a:solidFill>
                  <a:schemeClr val="bg1"/>
                </a:solidFill>
              </a:rPr>
              <a:t>ubmit a sample encounter form</a:t>
            </a:r>
            <a:endParaRPr lang="en-US" sz="4600" i="1" dirty="0">
              <a:solidFill>
                <a:schemeClr val="bg1"/>
              </a:solidFill>
            </a:endParaRPr>
          </a:p>
        </p:txBody>
      </p:sp>
    </p:spTree>
    <p:extLst>
      <p:ext uri="{BB962C8B-B14F-4D97-AF65-F5344CB8AC3E}">
        <p14:creationId xmlns:p14="http://schemas.microsoft.com/office/powerpoint/2010/main" val="42828161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1891505"/>
            <a:ext cx="3459480" cy="71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descr="At the Select ICD Diagnosis Code Number prompt wel add 250.00.  Notice the next prompt asks me for the Selection Group Header that this code should be added to.  This is different than how a code is added to a group when we are using the edit block menu option.&#10;At the Selection Group Header prompt wel enter the group that I want to add the diabetes code to.  If we are not sure which group to add the code to I can enter double question marks to display the groups that are available.  we select Other as the group.&#10;"/>
          <p:cNvGrpSpPr/>
          <p:nvPr/>
        </p:nvGrpSpPr>
        <p:grpSpPr>
          <a:xfrm>
            <a:off x="15146" y="1843084"/>
            <a:ext cx="9071704" cy="2557466"/>
            <a:chOff x="15146" y="1843084"/>
            <a:chExt cx="9071704" cy="2557466"/>
          </a:xfrm>
        </p:grpSpPr>
        <p:pic>
          <p:nvPicPr>
            <p:cNvPr id="174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1992"/>
            <a:stretch/>
          </p:blipFill>
          <p:spPr bwMode="auto">
            <a:xfrm>
              <a:off x="15146" y="1843084"/>
              <a:ext cx="9052560" cy="255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descr="&quot; &quot;"/>
            <p:cNvCxnSpPr/>
            <p:nvPr/>
          </p:nvCxnSpPr>
          <p:spPr>
            <a:xfrm>
              <a:off x="9086850" y="1843084"/>
              <a:ext cx="0" cy="25574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descr="Select SELECTION GROUP HEADER:  ??&#10;"/>
          <p:cNvSpPr txBox="1"/>
          <p:nvPr/>
        </p:nvSpPr>
        <p:spPr>
          <a:xfrm>
            <a:off x="152400" y="2493564"/>
            <a:ext cx="7543800" cy="523220"/>
          </a:xfrm>
          <a:prstGeom prst="rect">
            <a:avLst/>
          </a:prstGeom>
          <a:solidFill>
            <a:schemeClr val="bg1">
              <a:alpha val="70000"/>
            </a:schemeClr>
          </a:solidFill>
          <a:ln w="76200">
            <a:no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Select SELECTION GROUP HEADER:  </a:t>
            </a:r>
            <a:r>
              <a:rPr lang="en-US" sz="2800" b="1" spc="-150" dirty="0" smtClean="0">
                <a:solidFill>
                  <a:srgbClr val="C00000"/>
                </a:solidFill>
                <a:latin typeface="Consolas" panose="020B0609020204030204" pitchFamily="49" charset="0"/>
                <a:ea typeface="DotumChe" panose="020B0609000101010101" pitchFamily="49" charset="-127"/>
                <a:cs typeface="Consolas" panose="020B0609020204030204" pitchFamily="49" charset="0"/>
              </a:rPr>
              <a:t>??</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sp>
        <p:nvSpPr>
          <p:cNvPr id="8" name="TextBox 7" descr="Select ICD DIAGNOSIS CODE NUMBER:  250.00&#10;"/>
          <p:cNvSpPr txBox="1"/>
          <p:nvPr/>
        </p:nvSpPr>
        <p:spPr>
          <a:xfrm>
            <a:off x="133350" y="1942762"/>
            <a:ext cx="7543800" cy="523220"/>
          </a:xfrm>
          <a:prstGeom prst="rect">
            <a:avLst/>
          </a:prstGeom>
          <a:solidFill>
            <a:schemeClr val="bg1">
              <a:alpha val="70000"/>
            </a:schemeClr>
          </a:solidFill>
          <a:ln w="76200">
            <a:no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Select ICD DIAGNOSIS CODE NUMBER:  </a:t>
            </a:r>
            <a:r>
              <a:rPr lang="en-US" sz="2800" b="1" spc="-150" dirty="0" smtClean="0">
                <a:solidFill>
                  <a:srgbClr val="C00000"/>
                </a:solidFill>
                <a:latin typeface="Consolas" panose="020B0609020204030204" pitchFamily="49" charset="0"/>
                <a:ea typeface="DotumChe" panose="020B0609000101010101" pitchFamily="49" charset="-127"/>
                <a:cs typeface="Consolas" panose="020B0609020204030204" pitchFamily="49" charset="0"/>
              </a:rPr>
              <a:t>250.00</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pic>
        <p:nvPicPr>
          <p:cNvPr id="3" name="Picture 2" descr="encounter form options menu with AS Add Selection highlighted&#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33350"/>
            <a:ext cx="8991600" cy="884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descr="AS   Add Selection&#10;"/>
          <p:cNvSpPr txBox="1"/>
          <p:nvPr/>
        </p:nvSpPr>
        <p:spPr>
          <a:xfrm>
            <a:off x="304800" y="1162050"/>
            <a:ext cx="3686572"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AS   Add Selection</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sp>
        <p:nvSpPr>
          <p:cNvPr id="4" name="Isosceles Triangle 3" descr="&quot; &quot;"/>
          <p:cNvSpPr/>
          <p:nvPr/>
        </p:nvSpPr>
        <p:spPr>
          <a:xfrm rot="10800000" flipV="1">
            <a:off x="304800" y="226508"/>
            <a:ext cx="3686572" cy="919483"/>
          </a:xfrm>
          <a:prstGeom prst="triangle">
            <a:avLst>
              <a:gd name="adj" fmla="val 7362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AS   Add Selection&#10;"/>
          <p:cNvSpPr/>
          <p:nvPr/>
        </p:nvSpPr>
        <p:spPr>
          <a:xfrm>
            <a:off x="51392" y="93681"/>
            <a:ext cx="2387008" cy="26565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0395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ncounter form setup menus"/>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8496" y="514350"/>
            <a:ext cx="9052560" cy="411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sosceles Triangle 2" descr="&quot; &quot;"/>
          <p:cNvSpPr/>
          <p:nvPr/>
        </p:nvSpPr>
        <p:spPr>
          <a:xfrm rot="10800000" flipV="1">
            <a:off x="1524000" y="862410"/>
            <a:ext cx="6726731" cy="1514973"/>
          </a:xfrm>
          <a:prstGeom prst="triangle">
            <a:avLst>
              <a:gd name="adj" fmla="val 96842"/>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PRINT ORDER WITHIN GROUP:  12//   12&#10;"/>
          <p:cNvSpPr/>
          <p:nvPr/>
        </p:nvSpPr>
        <p:spPr>
          <a:xfrm>
            <a:off x="58496" y="686248"/>
            <a:ext cx="3939980" cy="437701"/>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descr="PRINT ORDER WITHIN GROUP:  12//   12&#10;"/>
          <p:cNvSpPr txBox="1"/>
          <p:nvPr/>
        </p:nvSpPr>
        <p:spPr>
          <a:xfrm>
            <a:off x="1524000" y="2309350"/>
            <a:ext cx="6698496"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PRINT ORDER WITHIN GROUP:  12//   </a:t>
            </a:r>
            <a:r>
              <a:rPr lang="en-US" sz="2800" b="1" spc="-150" dirty="0" smtClean="0">
                <a:solidFill>
                  <a:srgbClr val="C00000"/>
                </a:solidFill>
                <a:latin typeface="Consolas" panose="020B0609020204030204" pitchFamily="49" charset="0"/>
                <a:ea typeface="DotumChe" panose="020B0609000101010101" pitchFamily="49" charset="-127"/>
                <a:cs typeface="Consolas" panose="020B0609020204030204" pitchFamily="49" charset="0"/>
              </a:rPr>
              <a:t>12</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spTree>
    <p:extLst>
      <p:ext uri="{BB962C8B-B14F-4D97-AF65-F5344CB8AC3E}">
        <p14:creationId xmlns:p14="http://schemas.microsoft.com/office/powerpoint/2010/main" val="19253746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is available in the “Fast Selection Edit” menu&#10;"/>
          <p:cNvSpPr/>
          <p:nvPr/>
        </p:nvSpPr>
        <p:spPr>
          <a:xfrm>
            <a:off x="235433" y="3638549"/>
            <a:ext cx="8711231" cy="646331"/>
          </a:xfrm>
          <a:prstGeom prst="rect">
            <a:avLst/>
          </a:prstGeom>
        </p:spPr>
        <p:txBody>
          <a:bodyPr wrap="none">
            <a:spAutoFit/>
          </a:bodyPr>
          <a:lstStyle/>
          <a:p>
            <a:r>
              <a:rPr lang="en-US" sz="3600" b="1" dirty="0">
                <a:solidFill>
                  <a:srgbClr val="002060"/>
                </a:solidFill>
              </a:rPr>
              <a:t>i</a:t>
            </a:r>
            <a:r>
              <a:rPr lang="en-US" sz="3600" b="1" dirty="0" smtClean="0">
                <a:solidFill>
                  <a:srgbClr val="002060"/>
                </a:solidFill>
              </a:rPr>
              <a:t>s available in the “Fast Selection Edit” menu</a:t>
            </a:r>
            <a:endParaRPr lang="en-US" sz="3600" dirty="0">
              <a:solidFill>
                <a:srgbClr val="002060"/>
              </a:solidFill>
            </a:endParaRPr>
          </a:p>
        </p:txBody>
      </p:sp>
      <p:pic>
        <p:nvPicPr>
          <p:cNvPr id="4" name="Picture 2" descr="encounter form menu op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350" y="2102137"/>
            <a:ext cx="8896534"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descr="Group Copy"/>
          <p:cNvSpPr/>
          <p:nvPr/>
        </p:nvSpPr>
        <p:spPr>
          <a:xfrm>
            <a:off x="2590799" y="2431597"/>
            <a:ext cx="2387008" cy="26565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descr="&quot; &quot;"/>
          <p:cNvSpPr/>
          <p:nvPr/>
        </p:nvSpPr>
        <p:spPr>
          <a:xfrm rot="10800000">
            <a:off x="457200" y="1416337"/>
            <a:ext cx="8229600" cy="1071886"/>
          </a:xfrm>
          <a:prstGeom prst="triangle">
            <a:avLst>
              <a:gd name="adj" fmla="val 65287"/>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26940"/>
            <a:ext cx="8229600" cy="857250"/>
          </a:xfrm>
          <a:solidFill>
            <a:schemeClr val="bg1"/>
          </a:solidFill>
          <a:ln w="76200">
            <a:solidFill>
              <a:schemeClr val="accent1">
                <a:lumMod val="75000"/>
              </a:schemeClr>
            </a:solidFill>
          </a:ln>
        </p:spPr>
        <p:txBody>
          <a:bodyPr>
            <a:noAutofit/>
          </a:bodyPr>
          <a:lstStyle/>
          <a:p>
            <a:r>
              <a:rPr lang="en-US" sz="6800" b="1" dirty="0" smtClean="0"/>
              <a:t>Group Copy</a:t>
            </a:r>
            <a:endParaRPr lang="en-US" sz="6800" b="1" dirty="0"/>
          </a:p>
        </p:txBody>
      </p:sp>
    </p:spTree>
    <p:extLst>
      <p:ext uri="{BB962C8B-B14F-4D97-AF65-F5344CB8AC3E}">
        <p14:creationId xmlns:p14="http://schemas.microsoft.com/office/powerpoint/2010/main" val="7115590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descr="&quot; &quot;"/>
          <p:cNvSpPr/>
          <p:nvPr/>
        </p:nvSpPr>
        <p:spPr>
          <a:xfrm rot="20100000">
            <a:off x="2412493" y="-70971"/>
            <a:ext cx="5681086" cy="3955291"/>
          </a:xfrm>
          <a:prstGeom prst="triangle">
            <a:avLst>
              <a:gd name="adj" fmla="val 1778"/>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elect the form you want to copy from, then select a Form Menu op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62" y="374323"/>
            <a:ext cx="8966475" cy="4394853"/>
          </a:xfrm>
          <a:prstGeom prst="rect">
            <a:avLst/>
          </a:prstGeom>
        </p:spPr>
      </p:pic>
    </p:spTree>
    <p:extLst>
      <p:ext uri="{BB962C8B-B14F-4D97-AF65-F5344CB8AC3E}">
        <p14:creationId xmlns:p14="http://schemas.microsoft.com/office/powerpoint/2010/main" val="42647798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ncounter from group contents to copy fr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757367"/>
            <a:ext cx="8972550" cy="3328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NOW CHOOSE THE BLOCK TO COPY:&#10;"/>
          <p:cNvSpPr/>
          <p:nvPr/>
        </p:nvSpPr>
        <p:spPr>
          <a:xfrm>
            <a:off x="95250" y="1814517"/>
            <a:ext cx="3333750" cy="26565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descr="&quot; &quot;"/>
          <p:cNvSpPr/>
          <p:nvPr/>
        </p:nvSpPr>
        <p:spPr>
          <a:xfrm rot="10800000">
            <a:off x="2124470" y="895030"/>
            <a:ext cx="6477000" cy="1052313"/>
          </a:xfrm>
          <a:prstGeom prst="triangle">
            <a:avLst>
              <a:gd name="adj" fmla="val 95679"/>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descr="NOW CHOOSE THE BLOCK TO COPY:&#10;"/>
          <p:cNvSpPr txBox="1"/>
          <p:nvPr/>
        </p:nvSpPr>
        <p:spPr>
          <a:xfrm>
            <a:off x="2124470" y="340285"/>
            <a:ext cx="6477000" cy="584775"/>
          </a:xfrm>
          <a:prstGeom prst="rect">
            <a:avLst/>
          </a:prstGeom>
          <a:solidFill>
            <a:schemeClr val="bg1"/>
          </a:solidFill>
          <a:ln w="76200">
            <a:solidFill>
              <a:schemeClr val="accent1">
                <a:lumMod val="75000"/>
              </a:schemeClr>
            </a:solidFill>
          </a:ln>
        </p:spPr>
        <p:txBody>
          <a:bodyPr wrap="square" rtlCol="0">
            <a:spAutoFit/>
          </a:bodyPr>
          <a:lstStyle/>
          <a:p>
            <a:r>
              <a:rPr lang="en-US" sz="3200" b="1" spc="-150" dirty="0" smtClean="0">
                <a:latin typeface="Consolas" panose="020B0609020204030204" pitchFamily="49" charset="0"/>
                <a:ea typeface="DotumChe" panose="020B0609000101010101" pitchFamily="49" charset="-127"/>
                <a:cs typeface="Consolas" panose="020B0609020204030204" pitchFamily="49" charset="0"/>
              </a:rPr>
              <a:t>NOW CHOOSE THE BLOCK TO COPY:</a:t>
            </a:r>
            <a:endParaRPr lang="en-US" sz="32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spTree>
    <p:extLst>
      <p:ext uri="{BB962C8B-B14F-4D97-AF65-F5344CB8AC3E}">
        <p14:creationId xmlns:p14="http://schemas.microsoft.com/office/powerpoint/2010/main" val="8837771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igns and Symptoms grou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57150"/>
            <a:ext cx="9052560" cy="3309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descr="GC  Group Copy Selection&#10;Select Action:  Next Screen//&#10;"/>
          <p:cNvSpPr txBox="1"/>
          <p:nvPr/>
        </p:nvSpPr>
        <p:spPr>
          <a:xfrm>
            <a:off x="2286000" y="3903259"/>
            <a:ext cx="6477000" cy="1077218"/>
          </a:xfrm>
          <a:prstGeom prst="rect">
            <a:avLst/>
          </a:prstGeom>
          <a:solidFill>
            <a:schemeClr val="bg1"/>
          </a:solidFill>
          <a:ln w="76200">
            <a:solidFill>
              <a:schemeClr val="accent1">
                <a:lumMod val="75000"/>
              </a:schemeClr>
            </a:solidFill>
          </a:ln>
        </p:spPr>
        <p:txBody>
          <a:bodyPr wrap="square" rtlCol="0">
            <a:spAutoFit/>
          </a:bodyPr>
          <a:lstStyle/>
          <a:p>
            <a:r>
              <a:rPr lang="en-US" sz="3200" b="1" spc="-150" dirty="0" smtClean="0">
                <a:latin typeface="Consolas" panose="020B0609020204030204" pitchFamily="49" charset="0"/>
                <a:ea typeface="DotumChe" panose="020B0609000101010101" pitchFamily="49" charset="-127"/>
                <a:cs typeface="Consolas" panose="020B0609020204030204" pitchFamily="49" charset="0"/>
              </a:rPr>
              <a:t>GC  Group Copy Selection</a:t>
            </a:r>
          </a:p>
          <a:p>
            <a:r>
              <a:rPr lang="en-US" sz="3200" b="1" spc="-150" dirty="0" smtClean="0">
                <a:latin typeface="Consolas" panose="020B0609020204030204" pitchFamily="49" charset="0"/>
                <a:ea typeface="DotumChe" panose="020B0609000101010101" pitchFamily="49" charset="-127"/>
                <a:cs typeface="Consolas" panose="020B0609020204030204" pitchFamily="49" charset="0"/>
              </a:rPr>
              <a:t>Select Action:  Next Screen//</a:t>
            </a:r>
            <a:endParaRPr lang="en-US" sz="3200" b="1" spc="-150" dirty="0">
              <a:latin typeface="Consolas" panose="020B0609020204030204" pitchFamily="49" charset="0"/>
              <a:ea typeface="DotumChe" panose="020B0609000101010101" pitchFamily="49" charset="-127"/>
              <a:cs typeface="Consolas" panose="020B0609020204030204" pitchFamily="49" charset="0"/>
            </a:endParaRPr>
          </a:p>
        </p:txBody>
      </p:sp>
      <p:sp>
        <p:nvSpPr>
          <p:cNvPr id="3" name="Isosceles Triangle 2" descr="&quot; &quot;"/>
          <p:cNvSpPr/>
          <p:nvPr/>
        </p:nvSpPr>
        <p:spPr>
          <a:xfrm rot="10800000" flipV="1">
            <a:off x="2286000" y="3094711"/>
            <a:ext cx="6477000" cy="808548"/>
          </a:xfrm>
          <a:prstGeom prst="triangle">
            <a:avLst>
              <a:gd name="adj" fmla="val 95679"/>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GC  Group Copy Selection&#10;Select Action:  Next Screen//&#10;"/>
          <p:cNvSpPr/>
          <p:nvPr/>
        </p:nvSpPr>
        <p:spPr>
          <a:xfrm>
            <a:off x="95250" y="2861039"/>
            <a:ext cx="3333750" cy="46734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igns and Symptoms"/>
          <p:cNvPicPr>
            <a:picLocks noChangeAspect="1" noChangeArrowheads="1"/>
          </p:cNvPicPr>
          <p:nvPr/>
        </p:nvPicPr>
        <p:blipFill rotWithShape="1">
          <a:blip r:embed="rId3">
            <a:extLst>
              <a:ext uri="{28A0092B-C50C-407E-A947-70E740481C1C}">
                <a14:useLocalDpi xmlns:a14="http://schemas.microsoft.com/office/drawing/2010/main" val="0"/>
              </a:ext>
            </a:extLst>
          </a:blip>
          <a:srcRect l="35970" t="6129" r="40223" b="87522"/>
          <a:stretch/>
        </p:blipFill>
        <p:spPr bwMode="auto">
          <a:xfrm>
            <a:off x="1762125" y="95247"/>
            <a:ext cx="5667375" cy="55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4606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counter form menu opt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57350"/>
            <a:ext cx="8952096"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descr="can be found in both the “Edit Block” and “Fast Selection Edit” menus&#10;"/>
          <p:cNvSpPr/>
          <p:nvPr/>
        </p:nvSpPr>
        <p:spPr>
          <a:xfrm>
            <a:off x="266699" y="3404741"/>
            <a:ext cx="8610600" cy="1077218"/>
          </a:xfrm>
          <a:prstGeom prst="rect">
            <a:avLst/>
          </a:prstGeom>
        </p:spPr>
        <p:txBody>
          <a:bodyPr wrap="square">
            <a:spAutoFit/>
          </a:bodyPr>
          <a:lstStyle/>
          <a:p>
            <a:pPr algn="ctr"/>
            <a:r>
              <a:rPr lang="en-US" sz="3200" b="1" dirty="0"/>
              <a:t>can be found in both the </a:t>
            </a:r>
            <a:r>
              <a:rPr lang="en-US" sz="3200" b="1" dirty="0" smtClean="0"/>
              <a:t>“Edit </a:t>
            </a:r>
            <a:r>
              <a:rPr lang="en-US" sz="3200" b="1" dirty="0"/>
              <a:t>B</a:t>
            </a:r>
            <a:r>
              <a:rPr lang="en-US" sz="3200" b="1" dirty="0" smtClean="0"/>
              <a:t>lock” </a:t>
            </a:r>
            <a:r>
              <a:rPr lang="en-US" sz="3200" b="1" dirty="0"/>
              <a:t>and </a:t>
            </a:r>
            <a:r>
              <a:rPr lang="en-US" sz="3200" b="1" dirty="0" smtClean="0"/>
              <a:t>“Fast Selection </a:t>
            </a:r>
            <a:r>
              <a:rPr lang="en-US" sz="3200" b="1" dirty="0"/>
              <a:t>E</a:t>
            </a:r>
            <a:r>
              <a:rPr lang="en-US" sz="3200" b="1" dirty="0" smtClean="0"/>
              <a:t>dit” </a:t>
            </a:r>
            <a:r>
              <a:rPr lang="en-US" sz="3200" b="1" dirty="0"/>
              <a:t>menus</a:t>
            </a:r>
          </a:p>
        </p:txBody>
      </p:sp>
      <p:sp>
        <p:nvSpPr>
          <p:cNvPr id="8" name="Rectangle 7" descr="Resequence Group&#10;"/>
          <p:cNvSpPr/>
          <p:nvPr/>
        </p:nvSpPr>
        <p:spPr>
          <a:xfrm>
            <a:off x="5638800" y="1849181"/>
            <a:ext cx="2387008" cy="26565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descr="&quot; &quot;"/>
          <p:cNvSpPr/>
          <p:nvPr/>
        </p:nvSpPr>
        <p:spPr>
          <a:xfrm rot="10800000">
            <a:off x="457200" y="1416337"/>
            <a:ext cx="8229600" cy="565671"/>
          </a:xfrm>
          <a:prstGeom prst="triangle">
            <a:avLst>
              <a:gd name="adj" fmla="val 30102"/>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descr="Resequence Group&#10;"/>
          <p:cNvSpPr txBox="1">
            <a:spLocks/>
          </p:cNvSpPr>
          <p:nvPr/>
        </p:nvSpPr>
        <p:spPr>
          <a:xfrm>
            <a:off x="457200" y="517415"/>
            <a:ext cx="8229600" cy="857250"/>
          </a:xfrm>
          <a:prstGeom prst="rect">
            <a:avLst/>
          </a:prstGeom>
          <a:solidFill>
            <a:schemeClr val="bg1"/>
          </a:solidFill>
          <a:ln w="76200">
            <a:solidFill>
              <a:schemeClr val="accent1">
                <a:lumMod val="75000"/>
              </a:schemeClr>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800" b="1" dirty="0" err="1" smtClean="0"/>
              <a:t>Resequence</a:t>
            </a:r>
            <a:r>
              <a:rPr lang="en-US" sz="6800" b="1" dirty="0" smtClean="0"/>
              <a:t> Group</a:t>
            </a:r>
            <a:endParaRPr lang="en-US" sz="6800" b="1" dirty="0"/>
          </a:p>
        </p:txBody>
      </p:sp>
    </p:spTree>
    <p:extLst>
      <p:ext uri="{BB962C8B-B14F-4D97-AF65-F5344CB8AC3E}">
        <p14:creationId xmlns:p14="http://schemas.microsoft.com/office/powerpoint/2010/main" val="30132797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What if I want to resequence this list from Numerical à Alphabetical?&#10;"/>
          <p:cNvSpPr txBox="1">
            <a:spLocks/>
          </p:cNvSpPr>
          <p:nvPr/>
        </p:nvSpPr>
        <p:spPr>
          <a:xfrm>
            <a:off x="342900" y="3676650"/>
            <a:ext cx="8458200" cy="1257300"/>
          </a:xfrm>
          <a:prstGeom prst="rect">
            <a:avLst/>
          </a:prstGeom>
          <a:solidFill>
            <a:schemeClr val="bg1">
              <a:alpha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C00000"/>
                </a:solidFill>
              </a:rPr>
              <a:t>What if I want to </a:t>
            </a:r>
            <a:r>
              <a:rPr lang="en-US" sz="3600" b="1" dirty="0" err="1" smtClean="0">
                <a:solidFill>
                  <a:srgbClr val="C00000"/>
                </a:solidFill>
              </a:rPr>
              <a:t>resequence</a:t>
            </a:r>
            <a:r>
              <a:rPr lang="en-US" sz="3600" b="1" dirty="0" smtClean="0">
                <a:solidFill>
                  <a:srgbClr val="C00000"/>
                </a:solidFill>
              </a:rPr>
              <a:t> this list from</a:t>
            </a:r>
          </a:p>
          <a:p>
            <a:r>
              <a:rPr lang="en-US" sz="3600" b="1" dirty="0" smtClean="0">
                <a:solidFill>
                  <a:srgbClr val="C00000"/>
                </a:solidFill>
              </a:rPr>
              <a:t>Numerical </a:t>
            </a:r>
            <a:r>
              <a:rPr lang="en-US" sz="3600" b="1" dirty="0" smtClean="0">
                <a:solidFill>
                  <a:srgbClr val="C00000"/>
                </a:solidFill>
                <a:sym typeface="Wingdings" panose="05000000000000000000" pitchFamily="2" charset="2"/>
              </a:rPr>
              <a:t> Alphabetical?</a:t>
            </a:r>
            <a:endParaRPr lang="en-US" sz="3600" b="1" dirty="0">
              <a:solidFill>
                <a:srgbClr val="C00000"/>
              </a:solidFill>
            </a:endParaRPr>
          </a:p>
        </p:txBody>
      </p:sp>
      <p:pic>
        <p:nvPicPr>
          <p:cNvPr id="6" name="Picture 2" descr="encounter form as designed in previous steps, in numerical orde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8515"/>
          <a:stretch/>
        </p:blipFill>
        <p:spPr bwMode="auto">
          <a:xfrm>
            <a:off x="133350" y="76200"/>
            <a:ext cx="8876282"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3315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ncounter form menu opt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8150" y="133350"/>
            <a:ext cx="8229600" cy="879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descr="RS   Resequence Group&#10;"/>
          <p:cNvSpPr txBox="1"/>
          <p:nvPr/>
        </p:nvSpPr>
        <p:spPr>
          <a:xfrm>
            <a:off x="4800600" y="1313404"/>
            <a:ext cx="4067572"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a:latin typeface="Consolas" panose="020B0609020204030204" pitchFamily="49" charset="0"/>
                <a:ea typeface="DotumChe" panose="020B0609000101010101" pitchFamily="49" charset="-127"/>
                <a:cs typeface="Consolas" panose="020B0609020204030204" pitchFamily="49" charset="0"/>
              </a:rPr>
              <a:t>R</a:t>
            </a:r>
            <a:r>
              <a:rPr lang="en-US" sz="2800" b="1" spc="-150" dirty="0" smtClean="0">
                <a:latin typeface="Consolas" panose="020B0609020204030204" pitchFamily="49" charset="0"/>
                <a:ea typeface="DotumChe" panose="020B0609000101010101" pitchFamily="49" charset="-127"/>
                <a:cs typeface="Consolas" panose="020B0609020204030204" pitchFamily="49" charset="0"/>
              </a:rPr>
              <a:t>S   </a:t>
            </a:r>
            <a:r>
              <a:rPr lang="en-US" sz="2800" b="1" spc="-150" dirty="0" err="1" smtClean="0">
                <a:latin typeface="Consolas" panose="020B0609020204030204" pitchFamily="49" charset="0"/>
                <a:ea typeface="DotumChe" panose="020B0609000101010101" pitchFamily="49" charset="-127"/>
                <a:cs typeface="Consolas" panose="020B0609020204030204" pitchFamily="49" charset="0"/>
              </a:rPr>
              <a:t>Resequence</a:t>
            </a:r>
            <a:r>
              <a:rPr lang="en-US" sz="2800" b="1" spc="-150" dirty="0" smtClean="0">
                <a:latin typeface="Consolas" panose="020B0609020204030204" pitchFamily="49" charset="0"/>
                <a:ea typeface="DotumChe" panose="020B0609000101010101" pitchFamily="49" charset="-127"/>
                <a:cs typeface="Consolas" panose="020B0609020204030204" pitchFamily="49" charset="0"/>
              </a:rPr>
              <a:t> Group</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sp>
        <p:nvSpPr>
          <p:cNvPr id="5" name="Isosceles Triangle 4" descr="&quot; &quot;"/>
          <p:cNvSpPr/>
          <p:nvPr/>
        </p:nvSpPr>
        <p:spPr>
          <a:xfrm rot="10800000" flipV="1">
            <a:off x="4800600" y="377862"/>
            <a:ext cx="4067572" cy="919483"/>
          </a:xfrm>
          <a:prstGeom prst="triangle">
            <a:avLst>
              <a:gd name="adj" fmla="val 61443"/>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RS   Resequence Group&#10;"/>
          <p:cNvSpPr/>
          <p:nvPr/>
        </p:nvSpPr>
        <p:spPr>
          <a:xfrm>
            <a:off x="5671142" y="245035"/>
            <a:ext cx="2387008" cy="26565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3315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quot; &quot;"/>
          <p:cNvSpPr/>
          <p:nvPr/>
        </p:nvSpPr>
        <p:spPr>
          <a:xfrm>
            <a:off x="552450" y="2297186"/>
            <a:ext cx="8458200" cy="52699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SELECT SELECTION GROUP 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12750"/>
            <a:ext cx="8849122" cy="568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descr="Enter name of group you want to resequence&#10;"/>
          <p:cNvSpPr txBox="1"/>
          <p:nvPr/>
        </p:nvSpPr>
        <p:spPr>
          <a:xfrm>
            <a:off x="1257300" y="2562573"/>
            <a:ext cx="7829550"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Enter name of group you want to </a:t>
            </a:r>
            <a:r>
              <a:rPr lang="en-US" sz="2800" b="1" spc="-150" dirty="0" err="1" smtClean="0">
                <a:latin typeface="Consolas" panose="020B0609020204030204" pitchFamily="49" charset="0"/>
                <a:ea typeface="DotumChe" panose="020B0609000101010101" pitchFamily="49" charset="-127"/>
                <a:cs typeface="Consolas" panose="020B0609020204030204" pitchFamily="49" charset="0"/>
              </a:rPr>
              <a:t>resequence</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pic>
        <p:nvPicPr>
          <p:cNvPr id="3" name="Picture 2" descr="encounter form menu op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133350"/>
            <a:ext cx="8229600" cy="879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descr="RS   Resequence Group&#10;"/>
          <p:cNvSpPr txBox="1"/>
          <p:nvPr/>
        </p:nvSpPr>
        <p:spPr>
          <a:xfrm>
            <a:off x="4800600" y="1313404"/>
            <a:ext cx="4067572"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a:latin typeface="Consolas" panose="020B0609020204030204" pitchFamily="49" charset="0"/>
                <a:ea typeface="DotumChe" panose="020B0609000101010101" pitchFamily="49" charset="-127"/>
                <a:cs typeface="Consolas" panose="020B0609020204030204" pitchFamily="49" charset="0"/>
              </a:rPr>
              <a:t>R</a:t>
            </a:r>
            <a:r>
              <a:rPr lang="en-US" sz="2800" b="1" spc="-150" dirty="0" smtClean="0">
                <a:latin typeface="Consolas" panose="020B0609020204030204" pitchFamily="49" charset="0"/>
                <a:ea typeface="DotumChe" panose="020B0609000101010101" pitchFamily="49" charset="-127"/>
                <a:cs typeface="Consolas" panose="020B0609020204030204" pitchFamily="49" charset="0"/>
              </a:rPr>
              <a:t>S   </a:t>
            </a:r>
            <a:r>
              <a:rPr lang="en-US" sz="2800" b="1" spc="-150" dirty="0" err="1" smtClean="0">
                <a:latin typeface="Consolas" panose="020B0609020204030204" pitchFamily="49" charset="0"/>
                <a:ea typeface="DotumChe" panose="020B0609000101010101" pitchFamily="49" charset="-127"/>
                <a:cs typeface="Consolas" panose="020B0609020204030204" pitchFamily="49" charset="0"/>
              </a:rPr>
              <a:t>Resequence</a:t>
            </a:r>
            <a:r>
              <a:rPr lang="en-US" sz="2800" b="1" spc="-150" dirty="0" smtClean="0">
                <a:latin typeface="Consolas" panose="020B0609020204030204" pitchFamily="49" charset="0"/>
                <a:ea typeface="DotumChe" panose="020B0609000101010101" pitchFamily="49" charset="-127"/>
                <a:cs typeface="Consolas" panose="020B0609020204030204" pitchFamily="49" charset="0"/>
              </a:rPr>
              <a:t> Group</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sp>
        <p:nvSpPr>
          <p:cNvPr id="4" name="Isosceles Triangle 3" descr="&quot; &quot;"/>
          <p:cNvSpPr/>
          <p:nvPr/>
        </p:nvSpPr>
        <p:spPr>
          <a:xfrm rot="10800000" flipV="1">
            <a:off x="4800600" y="377862"/>
            <a:ext cx="4067572" cy="919483"/>
          </a:xfrm>
          <a:prstGeom prst="triangle">
            <a:avLst>
              <a:gd name="adj" fmla="val 61443"/>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RS   Resequence Group&#10;"/>
          <p:cNvSpPr/>
          <p:nvPr/>
        </p:nvSpPr>
        <p:spPr>
          <a:xfrm>
            <a:off x="5671142" y="245035"/>
            <a:ext cx="2387008" cy="26565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146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a computer mouse drawn against a three-color background"/>
          <p:cNvPicPr>
            <a:picLocks noChangeAspect="1" noChangeArrowheads="1"/>
          </p:cNvPicPr>
          <p:nvPr/>
        </p:nvPicPr>
        <p:blipFill>
          <a:blip r:embed="rId3" cstate="print">
            <a:lum bright="20000"/>
            <a:extLst>
              <a:ext uri="{28A0092B-C50C-407E-A947-70E740481C1C}">
                <a14:useLocalDpi xmlns:a14="http://schemas.microsoft.com/office/drawing/2010/main" val="0"/>
              </a:ext>
            </a:extLst>
          </a:blip>
          <a:srcRect/>
          <a:stretch>
            <a:fillRect/>
          </a:stretch>
        </p:blipFill>
        <p:spPr bwMode="auto">
          <a:xfrm>
            <a:off x="-344751" y="-400050"/>
            <a:ext cx="6174123" cy="55435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descr="Available National Encounter Forms&#10;"/>
          <p:cNvSpPr txBox="1"/>
          <p:nvPr/>
        </p:nvSpPr>
        <p:spPr>
          <a:xfrm>
            <a:off x="0" y="4231738"/>
            <a:ext cx="9178163" cy="800219"/>
          </a:xfrm>
          <a:prstGeom prst="rect">
            <a:avLst/>
          </a:prstGeom>
          <a:noFill/>
        </p:spPr>
        <p:txBody>
          <a:bodyPr wrap="square" rtlCol="0">
            <a:spAutoFit/>
          </a:bodyPr>
          <a:lstStyle/>
          <a:p>
            <a:pPr algn="ctr"/>
            <a:r>
              <a:rPr lang="en-US" sz="4600" b="1" dirty="0" smtClean="0">
                <a:solidFill>
                  <a:schemeClr val="tx2"/>
                </a:solidFill>
                <a:effectLst>
                  <a:outerShdw blurRad="38100" dist="38100" dir="2700000" algn="tl">
                    <a:srgbClr val="000000">
                      <a:alpha val="43137"/>
                    </a:srgbClr>
                  </a:outerShdw>
                </a:effectLst>
              </a:rPr>
              <a:t>Available National Encounter Forms</a:t>
            </a:r>
            <a:endParaRPr lang="en-US" sz="4600" b="1" dirty="0">
              <a:solidFill>
                <a:schemeClr val="tx2"/>
              </a:solidFill>
              <a:effectLst>
                <a:outerShdw blurRad="38100" dist="38100" dir="2700000" algn="tl">
                  <a:srgbClr val="000000">
                    <a:alpha val="43137"/>
                  </a:srgbClr>
                </a:outerShdw>
              </a:effectLst>
            </a:endParaRPr>
          </a:p>
        </p:txBody>
      </p:sp>
      <p:pic>
        <p:nvPicPr>
          <p:cNvPr id="18" name="Picture 17" descr="down chevron"/>
          <p:cNvPicPr>
            <a:picLocks noChangeAspect="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39163" b="61217" l="77576" r="94242"/>
                    </a14:imgEffect>
                  </a14:imgLayer>
                </a14:imgProps>
              </a:ext>
              <a:ext uri="{28A0092B-C50C-407E-A947-70E740481C1C}">
                <a14:useLocalDpi xmlns:a14="http://schemas.microsoft.com/office/drawing/2010/main" val="0"/>
              </a:ext>
            </a:extLst>
          </a:blip>
          <a:srcRect l="77846" t="38564" r="3658" b="36018"/>
          <a:stretch/>
        </p:blipFill>
        <p:spPr>
          <a:xfrm rot="8031579">
            <a:off x="6129494" y="3482760"/>
            <a:ext cx="1110609" cy="1217659"/>
          </a:xfrm>
          <a:prstGeom prst="rect">
            <a:avLst/>
          </a:prstGeom>
        </p:spPr>
      </p:pic>
      <p:sp>
        <p:nvSpPr>
          <p:cNvPr id="10" name="TextBox 9" descr="Encounter Forms&#10;"/>
          <p:cNvSpPr txBox="1"/>
          <p:nvPr/>
        </p:nvSpPr>
        <p:spPr>
          <a:xfrm>
            <a:off x="5081800" y="3292573"/>
            <a:ext cx="5001400" cy="738664"/>
          </a:xfrm>
          <a:prstGeom prst="rect">
            <a:avLst/>
          </a:prstGeom>
          <a:noFill/>
        </p:spPr>
        <p:txBody>
          <a:bodyPr wrap="square" rtlCol="0">
            <a:spAutoFit/>
          </a:bodyPr>
          <a:lstStyle/>
          <a:p>
            <a:r>
              <a:rPr lang="en-US" sz="4200" b="1" dirty="0" smtClean="0">
                <a:solidFill>
                  <a:schemeClr val="accent5">
                    <a:lumMod val="75000"/>
                  </a:schemeClr>
                </a:solidFill>
              </a:rPr>
              <a:t>Encounter Forms</a:t>
            </a:r>
            <a:endParaRPr lang="en-US" sz="4200" b="1" dirty="0">
              <a:solidFill>
                <a:schemeClr val="accent5">
                  <a:lumMod val="75000"/>
                </a:schemeClr>
              </a:solidFill>
            </a:endParaRPr>
          </a:p>
        </p:txBody>
      </p:sp>
      <p:pic>
        <p:nvPicPr>
          <p:cNvPr id="17" name="Picture 16" descr="down chevron"/>
          <p:cNvPicPr>
            <a:picLocks noChangeAspect="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39163" b="61217" l="77576" r="94242"/>
                    </a14:imgEffect>
                  </a14:imgLayer>
                </a14:imgProps>
              </a:ext>
              <a:ext uri="{28A0092B-C50C-407E-A947-70E740481C1C}">
                <a14:useLocalDpi xmlns:a14="http://schemas.microsoft.com/office/drawing/2010/main" val="0"/>
              </a:ext>
            </a:extLst>
          </a:blip>
          <a:srcRect l="77846" t="38564" r="3658" b="36018"/>
          <a:stretch/>
        </p:blipFill>
        <p:spPr>
          <a:xfrm rot="8031579">
            <a:off x="6129494" y="2489625"/>
            <a:ext cx="1110609" cy="1217659"/>
          </a:xfrm>
          <a:prstGeom prst="rect">
            <a:avLst/>
          </a:prstGeom>
        </p:spPr>
      </p:pic>
      <p:sp>
        <p:nvSpPr>
          <p:cNvPr id="12" name="TextBox 11" descr="Coding Resources&#10;"/>
          <p:cNvSpPr txBox="1"/>
          <p:nvPr/>
        </p:nvSpPr>
        <p:spPr>
          <a:xfrm>
            <a:off x="4486058" y="2251438"/>
            <a:ext cx="4953000" cy="738664"/>
          </a:xfrm>
          <a:prstGeom prst="rect">
            <a:avLst/>
          </a:prstGeom>
          <a:noFill/>
        </p:spPr>
        <p:txBody>
          <a:bodyPr wrap="square" rtlCol="0">
            <a:spAutoFit/>
          </a:bodyPr>
          <a:lstStyle/>
          <a:p>
            <a:pPr algn="ctr"/>
            <a:r>
              <a:rPr lang="en-US" sz="4200" b="1" dirty="0" smtClean="0">
                <a:solidFill>
                  <a:schemeClr val="accent5">
                    <a:lumMod val="75000"/>
                  </a:schemeClr>
                </a:solidFill>
              </a:rPr>
              <a:t>Coding Resources</a:t>
            </a:r>
            <a:endParaRPr lang="en-US" sz="4200" b="1" dirty="0">
              <a:solidFill>
                <a:schemeClr val="accent5">
                  <a:lumMod val="75000"/>
                </a:schemeClr>
              </a:solidFill>
            </a:endParaRPr>
          </a:p>
        </p:txBody>
      </p:sp>
      <p:pic>
        <p:nvPicPr>
          <p:cNvPr id="13" name="Picture 12" descr="down chevron"/>
          <p:cNvPicPr>
            <a:picLocks noChangeAspect="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39163" b="61217" l="77576" r="94242"/>
                    </a14:imgEffect>
                  </a14:imgLayer>
                </a14:imgProps>
              </a:ext>
              <a:ext uri="{28A0092B-C50C-407E-A947-70E740481C1C}">
                <a14:useLocalDpi xmlns:a14="http://schemas.microsoft.com/office/drawing/2010/main" val="0"/>
              </a:ext>
            </a:extLst>
          </a:blip>
          <a:srcRect l="77846" t="38564" r="3658" b="36018"/>
          <a:stretch/>
        </p:blipFill>
        <p:spPr>
          <a:xfrm rot="8031579">
            <a:off x="6155594" y="1398404"/>
            <a:ext cx="1110609" cy="1217659"/>
          </a:xfrm>
          <a:prstGeom prst="rect">
            <a:avLst/>
          </a:prstGeom>
        </p:spPr>
      </p:pic>
      <p:sp>
        <p:nvSpPr>
          <p:cNvPr id="9" name="TextBox 8" descr="Coding&#10;"/>
          <p:cNvSpPr txBox="1"/>
          <p:nvPr/>
        </p:nvSpPr>
        <p:spPr>
          <a:xfrm>
            <a:off x="5743361" y="1196000"/>
            <a:ext cx="2438400" cy="738664"/>
          </a:xfrm>
          <a:prstGeom prst="rect">
            <a:avLst/>
          </a:prstGeom>
          <a:noFill/>
        </p:spPr>
        <p:txBody>
          <a:bodyPr wrap="square" rtlCol="0">
            <a:spAutoFit/>
          </a:bodyPr>
          <a:lstStyle/>
          <a:p>
            <a:pPr algn="ctr"/>
            <a:r>
              <a:rPr lang="en-US" sz="4200" b="1" dirty="0" smtClean="0">
                <a:solidFill>
                  <a:schemeClr val="accent5">
                    <a:lumMod val="75000"/>
                  </a:schemeClr>
                </a:solidFill>
              </a:rPr>
              <a:t>Coding</a:t>
            </a:r>
            <a:endParaRPr lang="en-US" sz="4200" b="1" dirty="0">
              <a:solidFill>
                <a:schemeClr val="accent5">
                  <a:lumMod val="75000"/>
                </a:schemeClr>
              </a:solidFill>
            </a:endParaRPr>
          </a:p>
        </p:txBody>
      </p:sp>
      <p:pic>
        <p:nvPicPr>
          <p:cNvPr id="14" name="Picture 13" descr="down chevron"/>
          <p:cNvPicPr>
            <a:picLocks noChangeAspect="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39163" b="61217" l="77576" r="94242"/>
                    </a14:imgEffect>
                  </a14:imgLayer>
                </a14:imgProps>
              </a:ext>
              <a:ext uri="{28A0092B-C50C-407E-A947-70E740481C1C}">
                <a14:useLocalDpi xmlns:a14="http://schemas.microsoft.com/office/drawing/2010/main" val="0"/>
              </a:ext>
            </a:extLst>
          </a:blip>
          <a:srcRect l="77846" t="38564" r="3658" b="36018"/>
          <a:stretch/>
        </p:blipFill>
        <p:spPr>
          <a:xfrm rot="8031579">
            <a:off x="6129494" y="346474"/>
            <a:ext cx="1110609" cy="1217659"/>
          </a:xfrm>
          <a:prstGeom prst="rect">
            <a:avLst/>
          </a:prstGeom>
        </p:spPr>
      </p:pic>
      <p:sp>
        <p:nvSpPr>
          <p:cNvPr id="8" name="TextBox 7" descr="HIM Home Page&#10;"/>
          <p:cNvSpPr txBox="1"/>
          <p:nvPr/>
        </p:nvSpPr>
        <p:spPr>
          <a:xfrm>
            <a:off x="5163649" y="104598"/>
            <a:ext cx="3801015" cy="738664"/>
          </a:xfrm>
          <a:prstGeom prst="rect">
            <a:avLst/>
          </a:prstGeom>
          <a:noFill/>
        </p:spPr>
        <p:txBody>
          <a:bodyPr wrap="square" rtlCol="0">
            <a:spAutoFit/>
          </a:bodyPr>
          <a:lstStyle/>
          <a:p>
            <a:r>
              <a:rPr lang="en-US" sz="4200" b="1" dirty="0" smtClean="0">
                <a:solidFill>
                  <a:schemeClr val="accent5">
                    <a:lumMod val="75000"/>
                  </a:schemeClr>
                </a:solidFill>
              </a:rPr>
              <a:t>HIM Home Page</a:t>
            </a:r>
            <a:endParaRPr lang="en-US" sz="4200" b="1" dirty="0">
              <a:solidFill>
                <a:schemeClr val="accent5">
                  <a:lumMod val="75000"/>
                </a:schemeClr>
              </a:solidFill>
            </a:endParaRPr>
          </a:p>
        </p:txBody>
      </p:sp>
    </p:spTree>
    <p:extLst>
      <p:ext uri="{BB962C8B-B14F-4D97-AF65-F5344CB8AC3E}">
        <p14:creationId xmlns:p14="http://schemas.microsoft.com/office/powerpoint/2010/main" val="41285268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ncounter form selection menu, Select how to resequence&#10;(DIAGNOSIS)&#10;"/>
          <p:cNvPicPr>
            <a:picLocks noChangeAspect="1" noChangeArrowheads="1"/>
          </p:cNvPicPr>
          <p:nvPr/>
        </p:nvPicPr>
        <p:blipFill rotWithShape="1">
          <a:blip r:embed="rId3">
            <a:extLst>
              <a:ext uri="{28A0092B-C50C-407E-A947-70E740481C1C}">
                <a14:useLocalDpi xmlns:a14="http://schemas.microsoft.com/office/drawing/2010/main" val="0"/>
              </a:ext>
            </a:extLst>
          </a:blip>
          <a:srcRect r="25409"/>
          <a:stretch/>
        </p:blipFill>
        <p:spPr bwMode="auto">
          <a:xfrm>
            <a:off x="76200" y="3366959"/>
            <a:ext cx="8934450" cy="166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descr="Select how to resequence&#10;(DIAGNOSIS)&#10;"/>
          <p:cNvSpPr txBox="1"/>
          <p:nvPr/>
        </p:nvSpPr>
        <p:spPr>
          <a:xfrm>
            <a:off x="4495800" y="3608497"/>
            <a:ext cx="4562872" cy="954107"/>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Select how to </a:t>
            </a:r>
            <a:r>
              <a:rPr lang="en-US" sz="2800" b="1" spc="-150" dirty="0" err="1" smtClean="0">
                <a:latin typeface="Consolas" panose="020B0609020204030204" pitchFamily="49" charset="0"/>
                <a:ea typeface="DotumChe" panose="020B0609000101010101" pitchFamily="49" charset="-127"/>
                <a:cs typeface="Consolas" panose="020B0609020204030204" pitchFamily="49" charset="0"/>
              </a:rPr>
              <a:t>resequence</a:t>
            </a:r>
            <a:endParaRPr lang="en-US" sz="2800" b="1" spc="-150" dirty="0" smtClean="0">
              <a:latin typeface="Consolas" panose="020B0609020204030204" pitchFamily="49" charset="0"/>
              <a:ea typeface="DotumChe" panose="020B0609000101010101" pitchFamily="49" charset="-127"/>
              <a:cs typeface="Consolas" panose="020B0609020204030204" pitchFamily="49" charset="0"/>
            </a:endParaRPr>
          </a:p>
          <a:p>
            <a:r>
              <a:rPr lang="en-US" sz="2800" b="1" spc="-150" dirty="0" smtClean="0">
                <a:solidFill>
                  <a:srgbClr val="C00000"/>
                </a:solidFill>
                <a:latin typeface="Consolas" panose="020B0609020204030204" pitchFamily="49" charset="0"/>
                <a:ea typeface="DotumChe" panose="020B0609000101010101" pitchFamily="49" charset="-127"/>
                <a:cs typeface="Consolas" panose="020B0609020204030204" pitchFamily="49" charset="0"/>
              </a:rPr>
              <a:t>(DIAGNOSIS)</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sp>
        <p:nvSpPr>
          <p:cNvPr id="3" name="Rectangle 2" descr="&quot; &quot;"/>
          <p:cNvSpPr/>
          <p:nvPr/>
        </p:nvSpPr>
        <p:spPr>
          <a:xfrm>
            <a:off x="552450" y="2297186"/>
            <a:ext cx="8458200" cy="52699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Enter name of group you want to resequence&#10;"/>
          <p:cNvSpPr txBox="1"/>
          <p:nvPr/>
        </p:nvSpPr>
        <p:spPr>
          <a:xfrm>
            <a:off x="1257300" y="2562573"/>
            <a:ext cx="7829550"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Enter name of group you want to </a:t>
            </a:r>
            <a:r>
              <a:rPr lang="en-US" sz="2800" b="1" spc="-150" dirty="0" err="1" smtClean="0">
                <a:latin typeface="Consolas" panose="020B0609020204030204" pitchFamily="49" charset="0"/>
                <a:ea typeface="DotumChe" panose="020B0609000101010101" pitchFamily="49" charset="-127"/>
                <a:cs typeface="Consolas" panose="020B0609020204030204" pitchFamily="49" charset="0"/>
              </a:rPr>
              <a:t>resequence</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pic>
        <p:nvPicPr>
          <p:cNvPr id="4" name="Picture 2" descr="SELECT SELECTION GROUP H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012750"/>
            <a:ext cx="8849122" cy="568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descr="RS   Resequence Group&#10;"/>
          <p:cNvSpPr txBox="1"/>
          <p:nvPr/>
        </p:nvSpPr>
        <p:spPr>
          <a:xfrm>
            <a:off x="4800600" y="1313404"/>
            <a:ext cx="4067572"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a:latin typeface="Consolas" panose="020B0609020204030204" pitchFamily="49" charset="0"/>
                <a:ea typeface="DotumChe" panose="020B0609000101010101" pitchFamily="49" charset="-127"/>
                <a:cs typeface="Consolas" panose="020B0609020204030204" pitchFamily="49" charset="0"/>
              </a:rPr>
              <a:t>R</a:t>
            </a:r>
            <a:r>
              <a:rPr lang="en-US" sz="2800" b="1" spc="-150" dirty="0" smtClean="0">
                <a:latin typeface="Consolas" panose="020B0609020204030204" pitchFamily="49" charset="0"/>
                <a:ea typeface="DotumChe" panose="020B0609000101010101" pitchFamily="49" charset="-127"/>
                <a:cs typeface="Consolas" panose="020B0609020204030204" pitchFamily="49" charset="0"/>
              </a:rPr>
              <a:t>S   </a:t>
            </a:r>
            <a:r>
              <a:rPr lang="en-US" sz="2800" b="1" spc="-150" dirty="0" err="1" smtClean="0">
                <a:latin typeface="Consolas" panose="020B0609020204030204" pitchFamily="49" charset="0"/>
                <a:ea typeface="DotumChe" panose="020B0609000101010101" pitchFamily="49" charset="-127"/>
                <a:cs typeface="Consolas" panose="020B0609020204030204" pitchFamily="49" charset="0"/>
              </a:rPr>
              <a:t>Resequence</a:t>
            </a:r>
            <a:r>
              <a:rPr lang="en-US" sz="2800" b="1" spc="-150" dirty="0" smtClean="0">
                <a:latin typeface="Consolas" panose="020B0609020204030204" pitchFamily="49" charset="0"/>
                <a:ea typeface="DotumChe" panose="020B0609000101010101" pitchFamily="49" charset="-127"/>
                <a:cs typeface="Consolas" panose="020B0609020204030204" pitchFamily="49" charset="0"/>
              </a:rPr>
              <a:t> Group</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pic>
        <p:nvPicPr>
          <p:cNvPr id="5" name="Picture 4" descr="encounter form menu op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 y="133350"/>
            <a:ext cx="8229600" cy="879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sosceles Triangle 5" descr="&quot; &quot;"/>
          <p:cNvSpPr/>
          <p:nvPr/>
        </p:nvSpPr>
        <p:spPr>
          <a:xfrm rot="10800000" flipV="1">
            <a:off x="4800600" y="377862"/>
            <a:ext cx="4067572" cy="919483"/>
          </a:xfrm>
          <a:prstGeom prst="triangle">
            <a:avLst>
              <a:gd name="adj" fmla="val 61443"/>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RS   Resequence Group&#10;"/>
          <p:cNvSpPr/>
          <p:nvPr/>
        </p:nvSpPr>
        <p:spPr>
          <a:xfrm>
            <a:off x="5671142" y="245035"/>
            <a:ext cx="2387008" cy="26565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77113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ncounter form selection menu: Select to either have them in alphabetical or numerical order.  This will all depend on which subcolumn you choose to resequence.  I’m going to select Alphabetically.&#10;"/>
          <p:cNvPicPr>
            <a:picLocks noChangeAspect="1" noChangeArrowheads="1"/>
          </p:cNvPicPr>
          <p:nvPr/>
        </p:nvPicPr>
        <p:blipFill rotWithShape="1">
          <a:blip r:embed="rId3">
            <a:extLst>
              <a:ext uri="{28A0092B-C50C-407E-A947-70E740481C1C}">
                <a14:useLocalDpi xmlns:a14="http://schemas.microsoft.com/office/drawing/2010/main" val="0"/>
              </a:ext>
            </a:extLst>
          </a:blip>
          <a:srcRect r="11880"/>
          <a:stretch/>
        </p:blipFill>
        <p:spPr bwMode="auto">
          <a:xfrm>
            <a:off x="69743" y="819151"/>
            <a:ext cx="899805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descr="GROUP/PLACE HOLDERS or GROUP?&#10;"/>
          <p:cNvSpPr txBox="1"/>
          <p:nvPr/>
        </p:nvSpPr>
        <p:spPr>
          <a:xfrm>
            <a:off x="3543300" y="2990850"/>
            <a:ext cx="5486400"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solidFill>
                  <a:srgbClr val="C00000"/>
                </a:solidFill>
                <a:latin typeface="Consolas" panose="020B0609020204030204" pitchFamily="49" charset="0"/>
                <a:ea typeface="DotumChe" panose="020B0609000101010101" pitchFamily="49" charset="-127"/>
                <a:cs typeface="Consolas" panose="020B0609020204030204" pitchFamily="49" charset="0"/>
              </a:rPr>
              <a:t>GROUP/PLACE HOLDERS </a:t>
            </a:r>
            <a:r>
              <a:rPr lang="en-US" sz="2800" b="1" spc="-150" dirty="0" smtClean="0">
                <a:latin typeface="Consolas" panose="020B0609020204030204" pitchFamily="49" charset="0"/>
                <a:ea typeface="DotumChe" panose="020B0609000101010101" pitchFamily="49" charset="-127"/>
                <a:cs typeface="Consolas" panose="020B0609020204030204" pitchFamily="49" charset="0"/>
              </a:rPr>
              <a:t>or GROUP?</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sp>
        <p:nvSpPr>
          <p:cNvPr id="3" name="TextBox 2" descr="Alphabetical or Numerical?&#10;"/>
          <p:cNvSpPr txBox="1"/>
          <p:nvPr/>
        </p:nvSpPr>
        <p:spPr>
          <a:xfrm>
            <a:off x="4152900" y="685801"/>
            <a:ext cx="4800600"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solidFill>
                  <a:srgbClr val="C00000"/>
                </a:solidFill>
                <a:latin typeface="Consolas" panose="020B0609020204030204" pitchFamily="49" charset="0"/>
                <a:ea typeface="DotumChe" panose="020B0609000101010101" pitchFamily="49" charset="-127"/>
                <a:cs typeface="Consolas" panose="020B0609020204030204" pitchFamily="49" charset="0"/>
              </a:rPr>
              <a:t>Alphabetical</a:t>
            </a:r>
            <a:r>
              <a:rPr lang="en-US" sz="2800" b="1" spc="-150" dirty="0" smtClean="0">
                <a:latin typeface="Consolas" panose="020B0609020204030204" pitchFamily="49" charset="0"/>
                <a:ea typeface="DotumChe" panose="020B0609000101010101" pitchFamily="49" charset="-127"/>
                <a:cs typeface="Consolas" panose="020B0609020204030204" pitchFamily="49" charset="0"/>
              </a:rPr>
              <a:t> or Numerical?</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spTree>
    <p:extLst>
      <p:ext uri="{BB962C8B-B14F-4D97-AF65-F5344CB8AC3E}">
        <p14:creationId xmlns:p14="http://schemas.microsoft.com/office/powerpoint/2010/main" val="10318111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ge spotlights"/>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2155" b="3491"/>
          <a:stretch/>
        </p:blipFill>
        <p:spPr>
          <a:xfrm>
            <a:off x="0" y="0"/>
            <a:ext cx="9144000" cy="5143500"/>
          </a:xfrm>
          <a:prstGeom prst="rect">
            <a:avLst/>
          </a:prstGeom>
        </p:spPr>
      </p:pic>
      <p:pic>
        <p:nvPicPr>
          <p:cNvPr id="22530" name="Picture 2" descr="encounter form reordered as in previous steps: Now the Other column group is in Alphabetic order.&#10;"/>
          <p:cNvPicPr>
            <a:picLocks noChangeAspect="1" noChangeArrowheads="1"/>
          </p:cNvPicPr>
          <p:nvPr/>
        </p:nvPicPr>
        <p:blipFill rotWithShape="1">
          <a:blip r:embed="rId5">
            <a:extLst>
              <a:ext uri="{28A0092B-C50C-407E-A947-70E740481C1C}">
                <a14:useLocalDpi xmlns:a14="http://schemas.microsoft.com/office/drawing/2010/main" val="0"/>
              </a:ext>
            </a:extLst>
          </a:blip>
          <a:srcRect r="30364"/>
          <a:stretch/>
        </p:blipFill>
        <p:spPr bwMode="auto">
          <a:xfrm>
            <a:off x="19050" y="1763150"/>
            <a:ext cx="9067800" cy="338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4054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00151"/>
            <a:ext cx="8229600" cy="3733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rgbClr val="002060"/>
                </a:solidFill>
              </a:rPr>
              <a:t>All sites can begin to work on the ICD-10 encounter form content </a:t>
            </a:r>
            <a:r>
              <a:rPr lang="en-US" b="1" dirty="0" smtClean="0">
                <a:solidFill>
                  <a:srgbClr val="002060"/>
                </a:solidFill>
              </a:rPr>
              <a:t>BEFORE</a:t>
            </a:r>
            <a:r>
              <a:rPr lang="en-US" dirty="0" smtClean="0">
                <a:solidFill>
                  <a:srgbClr val="002060"/>
                </a:solidFill>
              </a:rPr>
              <a:t> the ICD-10 codes are implemented.</a:t>
            </a:r>
          </a:p>
          <a:p>
            <a:pPr marL="971550" lvl="1" indent="-514350">
              <a:buFont typeface="+mj-lt"/>
              <a:buAutoNum type="alphaUcPeriod"/>
            </a:pPr>
            <a:r>
              <a:rPr lang="en-US" sz="3200" dirty="0" smtClean="0">
                <a:solidFill>
                  <a:srgbClr val="002060"/>
                </a:solidFill>
              </a:rPr>
              <a:t>True</a:t>
            </a:r>
          </a:p>
          <a:p>
            <a:pPr marL="971550" lvl="1" indent="-514350">
              <a:buFont typeface="+mj-lt"/>
              <a:buAutoNum type="alphaUcPeriod"/>
            </a:pPr>
            <a:r>
              <a:rPr lang="en-US" sz="3200" dirty="0">
                <a:solidFill>
                  <a:srgbClr val="002060"/>
                </a:solidFill>
              </a:rPr>
              <a:t> </a:t>
            </a:r>
            <a:r>
              <a:rPr lang="en-US" sz="3200" dirty="0" smtClean="0">
                <a:solidFill>
                  <a:srgbClr val="002060"/>
                </a:solidFill>
              </a:rPr>
              <a:t>False</a:t>
            </a:r>
            <a:endParaRPr lang="en-US" sz="3200" dirty="0">
              <a:solidFill>
                <a:srgbClr val="002060"/>
              </a:solidFill>
            </a:endParaRPr>
          </a:p>
        </p:txBody>
      </p:sp>
      <p:sp>
        <p:nvSpPr>
          <p:cNvPr id="7" name="Title 1" descr="Poll Question&#10;"/>
          <p:cNvSpPr txBox="1">
            <a:spLocks/>
          </p:cNvSpPr>
          <p:nvPr/>
        </p:nvSpPr>
        <p:spPr>
          <a:xfrm>
            <a:off x="1600200" y="205978"/>
            <a:ext cx="6781800" cy="85725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Poll Question</a:t>
            </a:r>
          </a:p>
        </p:txBody>
      </p:sp>
      <p:pic>
        <p:nvPicPr>
          <p:cNvPr id="6" name="Picture 3" descr="Blue Poll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9642" y="278168"/>
            <a:ext cx="876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9845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quot; &quot;"/>
          <p:cNvSpPr/>
          <p:nvPr/>
        </p:nvSpPr>
        <p:spPr>
          <a:xfrm>
            <a:off x="8267700" y="4019550"/>
            <a:ext cx="914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quot; &quot;"/>
          <p:cNvSpPr/>
          <p:nvPr/>
        </p:nvSpPr>
        <p:spPr>
          <a:xfrm>
            <a:off x="-19050" y="4019550"/>
            <a:ext cx="914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quot; &quot;"/>
          <p:cNvSpPr/>
          <p:nvPr/>
        </p:nvSpPr>
        <p:spPr>
          <a:xfrm>
            <a:off x="8267700" y="2266950"/>
            <a:ext cx="914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descr="&quot; &quot;"/>
          <p:cNvSpPr/>
          <p:nvPr/>
        </p:nvSpPr>
        <p:spPr>
          <a:xfrm>
            <a:off x="-19050" y="2266950"/>
            <a:ext cx="914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quot; &quot;"/>
          <p:cNvSpPr/>
          <p:nvPr/>
        </p:nvSpPr>
        <p:spPr>
          <a:xfrm>
            <a:off x="8267700" y="514350"/>
            <a:ext cx="914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descr="&quot; &quot;"/>
          <p:cNvSpPr/>
          <p:nvPr/>
        </p:nvSpPr>
        <p:spPr>
          <a:xfrm>
            <a:off x="-19050" y="514350"/>
            <a:ext cx="914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0100" y="209550"/>
            <a:ext cx="7467600" cy="4724399"/>
          </a:xfrm>
        </p:spPr>
        <p:txBody>
          <a:bodyPr>
            <a:noAutofit/>
          </a:bodyPr>
          <a:lstStyle/>
          <a:p>
            <a:r>
              <a:rPr lang="en-US" sz="6800" b="1" i="1" dirty="0" smtClean="0">
                <a:solidFill>
                  <a:srgbClr val="002060"/>
                </a:solidFill>
              </a:rPr>
              <a:t>Why can’t I see all the codes in my block?</a:t>
            </a:r>
            <a:endParaRPr lang="en-US" sz="6800" b="1" i="1" dirty="0">
              <a:solidFill>
                <a:srgbClr val="002060"/>
              </a:solidFill>
            </a:endParaRPr>
          </a:p>
        </p:txBody>
      </p:sp>
    </p:spTree>
    <p:extLst>
      <p:ext uri="{BB962C8B-B14F-4D97-AF65-F5344CB8AC3E}">
        <p14:creationId xmlns:p14="http://schemas.microsoft.com/office/powerpoint/2010/main" val="38945786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notebook with scribbled lines"/>
          <p:cNvGrpSpPr/>
          <p:nvPr/>
        </p:nvGrpSpPr>
        <p:grpSpPr>
          <a:xfrm>
            <a:off x="1761365" y="1911427"/>
            <a:ext cx="3131239" cy="2912739"/>
            <a:chOff x="1761365" y="1911427"/>
            <a:chExt cx="3131239" cy="2912739"/>
          </a:xfrm>
        </p:grpSpPr>
        <p:pic>
          <p:nvPicPr>
            <p:cNvPr id="21" name="Picture 20" descr="noteboo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93432">
              <a:off x="1892043" y="1911427"/>
              <a:ext cx="2136076" cy="2693665"/>
            </a:xfrm>
            <a:prstGeom prst="rect">
              <a:avLst/>
            </a:prstGeom>
          </p:spPr>
        </p:pic>
        <p:grpSp>
          <p:nvGrpSpPr>
            <p:cNvPr id="6" name="Group 5" descr="a notebook with scribbles"/>
            <p:cNvGrpSpPr/>
            <p:nvPr/>
          </p:nvGrpSpPr>
          <p:grpSpPr>
            <a:xfrm>
              <a:off x="1761365" y="2409773"/>
              <a:ext cx="3131239" cy="2414393"/>
              <a:chOff x="1761365" y="2409773"/>
              <a:chExt cx="3131239" cy="2414393"/>
            </a:xfrm>
          </p:grpSpPr>
          <p:sp>
            <p:nvSpPr>
              <p:cNvPr id="4" name="Freeform 3"/>
              <p:cNvSpPr/>
              <p:nvPr/>
            </p:nvSpPr>
            <p:spPr>
              <a:xfrm rot="20232180">
                <a:off x="1761365" y="2409773"/>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20232180">
                <a:off x="1913765" y="2562173"/>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9584604">
                <a:off x="2022623" y="2758115"/>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20232180">
                <a:off x="2160509" y="2925029"/>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20232180">
                <a:off x="2298395" y="3091943"/>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9378943">
                <a:off x="2407253" y="3273371"/>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0232180">
                <a:off x="2530625" y="3425771"/>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232180">
                <a:off x="2653997" y="3636227"/>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9296944">
                <a:off x="2832856" y="3814494"/>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0232180">
                <a:off x="2956228" y="3966894"/>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20232180">
                <a:off x="3079600" y="4177350"/>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9164014">
                <a:off x="3230717" y="4323424"/>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0232180">
                <a:off x="3354089" y="4533880"/>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extBox 19" descr="There are entries that do not fit on the DIAGNOSIS CODES list! Make more room…&#10;"/>
          <p:cNvSpPr txBox="1"/>
          <p:nvPr/>
        </p:nvSpPr>
        <p:spPr>
          <a:xfrm>
            <a:off x="5105400" y="2302832"/>
            <a:ext cx="3505200" cy="2246769"/>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There are entries that do not fit on the DIAGNOSIS CODES list! Make more room…</a:t>
            </a:r>
            <a:endParaRPr lang="en-US" sz="2800" b="1" spc="-150" dirty="0">
              <a:latin typeface="Consolas" panose="020B0609020204030204" pitchFamily="49" charset="0"/>
              <a:ea typeface="DotumChe" panose="020B0609000101010101" pitchFamily="49" charset="-127"/>
              <a:cs typeface="Consolas" panose="020B0609020204030204" pitchFamily="49" charset="0"/>
            </a:endParaRPr>
          </a:p>
        </p:txBody>
      </p:sp>
      <p:pic>
        <p:nvPicPr>
          <p:cNvPr id="7" name="Picture 2" descr="encounter form, THERE ARE ENTRIES THAT DO NOT FIT ON THE DIAGNOSIS CODES LIST"/>
          <p:cNvPicPr>
            <a:picLocks noChangeAspect="1" noChangeArrowheads="1"/>
          </p:cNvPicPr>
          <p:nvPr/>
        </p:nvPicPr>
        <p:blipFill rotWithShape="1">
          <a:blip r:embed="rId4">
            <a:extLst>
              <a:ext uri="{28A0092B-C50C-407E-A947-70E740481C1C}">
                <a14:useLocalDpi xmlns:a14="http://schemas.microsoft.com/office/drawing/2010/main" val="0"/>
              </a:ext>
            </a:extLst>
          </a:blip>
          <a:srcRect r="23038"/>
          <a:stretch/>
        </p:blipFill>
        <p:spPr bwMode="auto">
          <a:xfrm>
            <a:off x="34290" y="209550"/>
            <a:ext cx="905256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1771650"/>
            <a:ext cx="8229600" cy="857250"/>
          </a:xfrm>
        </p:spPr>
        <p:txBody>
          <a:bodyPr/>
          <a:lstStyle/>
          <a:p>
            <a:r>
              <a:rPr lang="en-US" dirty="0" smtClean="0"/>
              <a:t>Block Size</a:t>
            </a:r>
            <a:endParaRPr lang="en-US" dirty="0"/>
          </a:p>
        </p:txBody>
      </p:sp>
    </p:spTree>
    <p:extLst>
      <p:ext uri="{BB962C8B-B14F-4D97-AF65-F5344CB8AC3E}">
        <p14:creationId xmlns:p14="http://schemas.microsoft.com/office/powerpoint/2010/main" val="15911164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notebook with scribbled lines"/>
          <p:cNvGrpSpPr/>
          <p:nvPr/>
        </p:nvGrpSpPr>
        <p:grpSpPr>
          <a:xfrm>
            <a:off x="1761365" y="1911427"/>
            <a:ext cx="3131239" cy="2912739"/>
            <a:chOff x="1761365" y="1911427"/>
            <a:chExt cx="3131239" cy="2912739"/>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93432">
              <a:off x="1892043" y="1911427"/>
              <a:ext cx="2136076" cy="2693665"/>
            </a:xfrm>
            <a:prstGeom prst="rect">
              <a:avLst/>
            </a:prstGeom>
          </p:spPr>
        </p:pic>
        <p:grpSp>
          <p:nvGrpSpPr>
            <p:cNvPr id="8" name="Group 7"/>
            <p:cNvGrpSpPr/>
            <p:nvPr/>
          </p:nvGrpSpPr>
          <p:grpSpPr>
            <a:xfrm>
              <a:off x="1761365" y="2409773"/>
              <a:ext cx="3131239" cy="2414393"/>
              <a:chOff x="1761365" y="2409773"/>
              <a:chExt cx="3131239" cy="2414393"/>
            </a:xfrm>
          </p:grpSpPr>
          <p:sp>
            <p:nvSpPr>
              <p:cNvPr id="10" name="Freeform 9"/>
              <p:cNvSpPr/>
              <p:nvPr/>
            </p:nvSpPr>
            <p:spPr>
              <a:xfrm rot="20232180">
                <a:off x="1761365" y="2409773"/>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20232180">
                <a:off x="1913765" y="2562173"/>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9584604">
                <a:off x="2022623" y="2758115"/>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0232180">
                <a:off x="2160509" y="2925029"/>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232180">
                <a:off x="2298395" y="3091943"/>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9378943">
                <a:off x="2407253" y="3273371"/>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0232180">
                <a:off x="2530625" y="3425771"/>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20232180">
                <a:off x="2653997" y="3636227"/>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9296944">
                <a:off x="2832856" y="3814494"/>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0232180">
                <a:off x="2956228" y="3966894"/>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232180">
                <a:off x="3079600" y="4177350"/>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9164014">
                <a:off x="3230717" y="4323424"/>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232180">
                <a:off x="3354089" y="4533880"/>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 name="Picture 2" descr="encounter form block menu op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 y="2097879"/>
            <a:ext cx="9096996" cy="1464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descr="BS  Block Size&#10;"/>
          <p:cNvSpPr txBox="1"/>
          <p:nvPr/>
        </p:nvSpPr>
        <p:spPr>
          <a:xfrm>
            <a:off x="2667000" y="2425629"/>
            <a:ext cx="2743200"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BS  Block Size</a:t>
            </a:r>
            <a:endParaRPr lang="en-US" sz="2800" b="1" spc="-150" dirty="0">
              <a:latin typeface="Consolas" panose="020B0609020204030204" pitchFamily="49" charset="0"/>
              <a:ea typeface="DotumChe" panose="020B0609000101010101" pitchFamily="49" charset="-127"/>
              <a:cs typeface="Consolas" panose="020B0609020204030204" pitchFamily="49" charset="0"/>
            </a:endParaRPr>
          </a:p>
        </p:txBody>
      </p:sp>
      <p:pic>
        <p:nvPicPr>
          <p:cNvPr id="4" name="Picture 2" descr="encounter form, THERE ARE ENTRIES THAT DO NOT FIT ON THE DIAGNOSIS CODES LIST"/>
          <p:cNvPicPr>
            <a:picLocks noChangeAspect="1" noChangeArrowheads="1"/>
          </p:cNvPicPr>
          <p:nvPr/>
        </p:nvPicPr>
        <p:blipFill rotWithShape="1">
          <a:blip r:embed="rId5">
            <a:extLst>
              <a:ext uri="{28A0092B-C50C-407E-A947-70E740481C1C}">
                <a14:useLocalDpi xmlns:a14="http://schemas.microsoft.com/office/drawing/2010/main" val="0"/>
              </a:ext>
            </a:extLst>
          </a:blip>
          <a:srcRect r="23038"/>
          <a:stretch/>
        </p:blipFill>
        <p:spPr bwMode="auto">
          <a:xfrm>
            <a:off x="34290" y="209550"/>
            <a:ext cx="905256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63206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notebook with scribbled lines"/>
          <p:cNvGrpSpPr/>
          <p:nvPr/>
        </p:nvGrpSpPr>
        <p:grpSpPr>
          <a:xfrm>
            <a:off x="1761365" y="1911427"/>
            <a:ext cx="3131239" cy="2912739"/>
            <a:chOff x="1761365" y="1911427"/>
            <a:chExt cx="3131239" cy="2912739"/>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93432">
              <a:off x="1892043" y="1911427"/>
              <a:ext cx="2136076" cy="2693665"/>
            </a:xfrm>
            <a:prstGeom prst="rect">
              <a:avLst/>
            </a:prstGeom>
          </p:spPr>
        </p:pic>
        <p:grpSp>
          <p:nvGrpSpPr>
            <p:cNvPr id="9" name="Group 8"/>
            <p:cNvGrpSpPr/>
            <p:nvPr/>
          </p:nvGrpSpPr>
          <p:grpSpPr>
            <a:xfrm>
              <a:off x="1761365" y="2409773"/>
              <a:ext cx="3131239" cy="2414393"/>
              <a:chOff x="1761365" y="2409773"/>
              <a:chExt cx="3131239" cy="2414393"/>
            </a:xfrm>
          </p:grpSpPr>
          <p:sp>
            <p:nvSpPr>
              <p:cNvPr id="11" name="Freeform 10"/>
              <p:cNvSpPr/>
              <p:nvPr/>
            </p:nvSpPr>
            <p:spPr>
              <a:xfrm rot="20232180">
                <a:off x="1761365" y="2409773"/>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20232180">
                <a:off x="1913765" y="2562173"/>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9584604">
                <a:off x="2022623" y="2758115"/>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232180">
                <a:off x="2160509" y="2925029"/>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0232180">
                <a:off x="2298395" y="3091943"/>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9378943">
                <a:off x="2407253" y="3273371"/>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20232180">
                <a:off x="2530625" y="3425771"/>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232180">
                <a:off x="2653997" y="3636227"/>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9296944">
                <a:off x="2832856" y="3814494"/>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232180">
                <a:off x="2956228" y="3966894"/>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20232180">
                <a:off x="3079600" y="4177350"/>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9164014">
                <a:off x="3230717" y="4323424"/>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0232180">
                <a:off x="3354089" y="4533880"/>
                <a:ext cx="1538515" cy="290286"/>
              </a:xfrm>
              <a:custGeom>
                <a:avLst/>
                <a:gdLst>
                  <a:gd name="connsiteX0" fmla="*/ 0 w 1538515"/>
                  <a:gd name="connsiteY0" fmla="*/ 290286 h 290286"/>
                  <a:gd name="connsiteX1" fmla="*/ 188686 w 1538515"/>
                  <a:gd name="connsiteY1" fmla="*/ 174172 h 290286"/>
                  <a:gd name="connsiteX2" fmla="*/ 566057 w 1538515"/>
                  <a:gd name="connsiteY2" fmla="*/ 217715 h 290286"/>
                  <a:gd name="connsiteX3" fmla="*/ 812800 w 1538515"/>
                  <a:gd name="connsiteY3" fmla="*/ 116115 h 290286"/>
                  <a:gd name="connsiteX4" fmla="*/ 1175657 w 1538515"/>
                  <a:gd name="connsiteY4" fmla="*/ 87086 h 290286"/>
                  <a:gd name="connsiteX5" fmla="*/ 1538515 w 1538515"/>
                  <a:gd name="connsiteY5" fmla="*/ 0 h 290286"/>
                  <a:gd name="connsiteX6" fmla="*/ 1538515 w 1538515"/>
                  <a:gd name="connsiteY6"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515" h="290286">
                    <a:moveTo>
                      <a:pt x="0" y="290286"/>
                    </a:moveTo>
                    <a:cubicBezTo>
                      <a:pt x="47171" y="238276"/>
                      <a:pt x="94343" y="186267"/>
                      <a:pt x="188686" y="174172"/>
                    </a:cubicBezTo>
                    <a:cubicBezTo>
                      <a:pt x="283029" y="162077"/>
                      <a:pt x="462038" y="227391"/>
                      <a:pt x="566057" y="217715"/>
                    </a:cubicBezTo>
                    <a:cubicBezTo>
                      <a:pt x="670076" y="208039"/>
                      <a:pt x="711200" y="137886"/>
                      <a:pt x="812800" y="116115"/>
                    </a:cubicBezTo>
                    <a:cubicBezTo>
                      <a:pt x="914400" y="94343"/>
                      <a:pt x="1054705" y="106438"/>
                      <a:pt x="1175657" y="87086"/>
                    </a:cubicBezTo>
                    <a:cubicBezTo>
                      <a:pt x="1296610" y="67733"/>
                      <a:pt x="1538515" y="0"/>
                      <a:pt x="1538515" y="0"/>
                    </a:cubicBezTo>
                    <a:lnTo>
                      <a:pt x="15385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5842" name="Picture 2" descr="encounter form block selection menu"/>
          <p:cNvPicPr>
            <a:picLocks noChangeAspect="1" noChangeArrowheads="1"/>
          </p:cNvPicPr>
          <p:nvPr/>
        </p:nvPicPr>
        <p:blipFill rotWithShape="1">
          <a:blip r:embed="rId4">
            <a:extLst>
              <a:ext uri="{28A0092B-C50C-407E-A947-70E740481C1C}">
                <a14:useLocalDpi xmlns:a14="http://schemas.microsoft.com/office/drawing/2010/main" val="0"/>
              </a:ext>
            </a:extLst>
          </a:blip>
          <a:srcRect r="12361"/>
          <a:stretch/>
        </p:blipFill>
        <p:spPr bwMode="auto">
          <a:xfrm>
            <a:off x="53340" y="3657601"/>
            <a:ext cx="9052560" cy="137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descr="Select blocks to change (DIAGNOSIS CODES)&#10;"/>
          <p:cNvSpPr txBox="1"/>
          <p:nvPr/>
        </p:nvSpPr>
        <p:spPr>
          <a:xfrm>
            <a:off x="3420738" y="3911529"/>
            <a:ext cx="4637412" cy="954107"/>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Select blocks to change </a:t>
            </a:r>
            <a:r>
              <a:rPr lang="en-US" sz="2800" b="1" spc="-150" dirty="0" smtClean="0">
                <a:solidFill>
                  <a:srgbClr val="C00000"/>
                </a:solidFill>
                <a:latin typeface="Consolas" panose="020B0609020204030204" pitchFamily="49" charset="0"/>
                <a:ea typeface="DotumChe" panose="020B0609000101010101" pitchFamily="49" charset="-127"/>
                <a:cs typeface="Consolas" panose="020B0609020204030204" pitchFamily="49" charset="0"/>
              </a:rPr>
              <a:t>(DIAGNOSIS CODES)</a:t>
            </a:r>
            <a:endParaRPr lang="en-US" sz="2800" b="1" spc="-150" dirty="0">
              <a:solidFill>
                <a:srgbClr val="C00000"/>
              </a:solidFill>
              <a:latin typeface="Consolas" panose="020B0609020204030204" pitchFamily="49" charset="0"/>
              <a:ea typeface="DotumChe" panose="020B0609000101010101" pitchFamily="49" charset="-127"/>
              <a:cs typeface="Consolas" panose="020B0609020204030204" pitchFamily="49" charset="0"/>
            </a:endParaRPr>
          </a:p>
        </p:txBody>
      </p:sp>
      <p:pic>
        <p:nvPicPr>
          <p:cNvPr id="6" name="Picture 2" descr="encounter form block menu op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 y="2097879"/>
            <a:ext cx="9096996" cy="1464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descr="BS  Block Size&#10;"/>
          <p:cNvSpPr txBox="1"/>
          <p:nvPr/>
        </p:nvSpPr>
        <p:spPr>
          <a:xfrm>
            <a:off x="2667000" y="2425629"/>
            <a:ext cx="2743200" cy="523220"/>
          </a:xfrm>
          <a:prstGeom prst="rect">
            <a:avLst/>
          </a:prstGeom>
          <a:solidFill>
            <a:schemeClr val="bg1"/>
          </a:solidFill>
          <a:ln w="76200">
            <a:solidFill>
              <a:schemeClr val="accent1">
                <a:lumMod val="75000"/>
              </a:schemeClr>
            </a:solidFill>
          </a:ln>
        </p:spPr>
        <p:txBody>
          <a:bodyPr wrap="square" rtlCol="0">
            <a:spAutoFit/>
          </a:bodyPr>
          <a:lstStyle/>
          <a:p>
            <a:r>
              <a:rPr lang="en-US" sz="2800" b="1" spc="-150" dirty="0" smtClean="0">
                <a:latin typeface="Consolas" panose="020B0609020204030204" pitchFamily="49" charset="0"/>
                <a:ea typeface="DotumChe" panose="020B0609000101010101" pitchFamily="49" charset="-127"/>
                <a:cs typeface="Consolas" panose="020B0609020204030204" pitchFamily="49" charset="0"/>
              </a:rPr>
              <a:t>BS  Block Size</a:t>
            </a:r>
            <a:endParaRPr lang="en-US" sz="2800" b="1" spc="-150" dirty="0">
              <a:latin typeface="Consolas" panose="020B0609020204030204" pitchFamily="49" charset="0"/>
              <a:ea typeface="DotumChe" panose="020B0609000101010101" pitchFamily="49" charset="-127"/>
              <a:cs typeface="Consolas" panose="020B0609020204030204" pitchFamily="49" charset="0"/>
            </a:endParaRPr>
          </a:p>
        </p:txBody>
      </p:sp>
      <p:pic>
        <p:nvPicPr>
          <p:cNvPr id="5" name="Picture 2" descr="encounter form, THERE ARE ENTRIES THAT DO NOT FIT ON THE DIAGNOSIS CODES LIST"/>
          <p:cNvPicPr>
            <a:picLocks noChangeAspect="1" noChangeArrowheads="1"/>
          </p:cNvPicPr>
          <p:nvPr/>
        </p:nvPicPr>
        <p:blipFill rotWithShape="1">
          <a:blip r:embed="rId6">
            <a:extLst>
              <a:ext uri="{28A0092B-C50C-407E-A947-70E740481C1C}">
                <a14:useLocalDpi xmlns:a14="http://schemas.microsoft.com/office/drawing/2010/main" val="0"/>
              </a:ext>
            </a:extLst>
          </a:blip>
          <a:srcRect r="23038"/>
          <a:stretch/>
        </p:blipFill>
        <p:spPr bwMode="auto">
          <a:xfrm>
            <a:off x="34290" y="209550"/>
            <a:ext cx="905256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34464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ncounter form Move the BOTOM MARGIN of the block to which row?"/>
          <p:cNvPicPr>
            <a:picLocks noChangeAspect="1" noChangeArrowheads="1"/>
          </p:cNvPicPr>
          <p:nvPr/>
        </p:nvPicPr>
        <p:blipFill rotWithShape="1">
          <a:blip r:embed="rId3">
            <a:extLst>
              <a:ext uri="{28A0092B-C50C-407E-A947-70E740481C1C}">
                <a14:useLocalDpi xmlns:a14="http://schemas.microsoft.com/office/drawing/2010/main" val="0"/>
              </a:ext>
            </a:extLst>
          </a:blip>
          <a:srcRect r="29251"/>
          <a:stretch/>
        </p:blipFill>
        <p:spPr bwMode="auto">
          <a:xfrm>
            <a:off x="21518" y="152400"/>
            <a:ext cx="9103432" cy="570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descr="114 entered"/>
          <p:cNvSpPr/>
          <p:nvPr/>
        </p:nvSpPr>
        <p:spPr>
          <a:xfrm>
            <a:off x="8077200" y="57150"/>
            <a:ext cx="952500" cy="5334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0518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descr="Move the bottom of the block to a new row so all the code entries fit &#10;"/>
          <p:cNvSpPr txBox="1">
            <a:spLocks/>
          </p:cNvSpPr>
          <p:nvPr/>
        </p:nvSpPr>
        <p:spPr>
          <a:xfrm>
            <a:off x="342900" y="3676650"/>
            <a:ext cx="8458200" cy="1257300"/>
          </a:xfrm>
          <a:prstGeom prst="rect">
            <a:avLst/>
          </a:prstGeom>
          <a:solidFill>
            <a:schemeClr val="bg1">
              <a:alpha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C00000"/>
                </a:solidFill>
              </a:rPr>
              <a:t>Move the bottom of the block to a new row so all the code entries fit </a:t>
            </a:r>
            <a:endParaRPr lang="en-US" sz="3600" b="1" dirty="0">
              <a:solidFill>
                <a:srgbClr val="C00000"/>
              </a:solidFill>
            </a:endParaRPr>
          </a:p>
        </p:txBody>
      </p:sp>
      <p:pic>
        <p:nvPicPr>
          <p:cNvPr id="17410" name="Picture 2" descr="encounter form Move the BOTOM MARGIN of the block to which row? 114/ 125&#10;MOVE THE RIGHT MARGIN of the block to which column? 132 //"/>
          <p:cNvPicPr>
            <a:picLocks noChangeAspect="1" noChangeArrowheads="1"/>
          </p:cNvPicPr>
          <p:nvPr/>
        </p:nvPicPr>
        <p:blipFill rotWithShape="1">
          <a:blip r:embed="rId3">
            <a:extLst>
              <a:ext uri="{28A0092B-C50C-407E-A947-70E740481C1C}">
                <a14:useLocalDpi xmlns:a14="http://schemas.microsoft.com/office/drawing/2010/main" val="0"/>
              </a:ext>
            </a:extLst>
          </a:blip>
          <a:srcRect r="15343"/>
          <a:stretch/>
        </p:blipFill>
        <p:spPr bwMode="auto">
          <a:xfrm>
            <a:off x="0" y="1543052"/>
            <a:ext cx="9124950" cy="794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descr="114 // 125"/>
          <p:cNvSpPr/>
          <p:nvPr/>
        </p:nvSpPr>
        <p:spPr>
          <a:xfrm>
            <a:off x="7505700" y="1406754"/>
            <a:ext cx="1524000" cy="5334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encounter form Move the BOTOM MARGIN of the block to which row?"/>
          <p:cNvPicPr>
            <a:picLocks noChangeAspect="1" noChangeArrowheads="1"/>
          </p:cNvPicPr>
          <p:nvPr/>
        </p:nvPicPr>
        <p:blipFill rotWithShape="1">
          <a:blip r:embed="rId4">
            <a:extLst>
              <a:ext uri="{28A0092B-C50C-407E-A947-70E740481C1C}">
                <a14:useLocalDpi xmlns:a14="http://schemas.microsoft.com/office/drawing/2010/main" val="0"/>
              </a:ext>
            </a:extLst>
          </a:blip>
          <a:srcRect r="29251"/>
          <a:stretch/>
        </p:blipFill>
        <p:spPr bwMode="auto">
          <a:xfrm>
            <a:off x="21518" y="152400"/>
            <a:ext cx="9103432" cy="570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descr="&quot; &quot;"/>
          <p:cNvCxnSpPr/>
          <p:nvPr/>
        </p:nvCxnSpPr>
        <p:spPr>
          <a:xfrm flipH="1">
            <a:off x="8305800" y="609600"/>
            <a:ext cx="133350" cy="8382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Oval 3" descr="114"/>
          <p:cNvSpPr/>
          <p:nvPr/>
        </p:nvSpPr>
        <p:spPr>
          <a:xfrm>
            <a:off x="8077200" y="57150"/>
            <a:ext cx="952500" cy="5334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193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605B9DEAE3DB4788C214FB399A502C" ma:contentTypeVersion="0" ma:contentTypeDescription="Create a new document." ma:contentTypeScope="" ma:versionID="5cf76eceae5494211bc53542964594c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65E1FB-940B-4657-ABFA-719DAAD92A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7BA36FF-8739-460F-8456-8B6FBD607AD0}">
  <ds:schemaRefs>
    <ds:schemaRef ds:uri="http://schemas.microsoft.com/office/2006/documentManagement/types"/>
    <ds:schemaRef ds:uri="http://purl.org/dc/dcmitype/"/>
    <ds:schemaRef ds:uri="http://schemas.microsoft.com/office/2006/metadata/properties"/>
    <ds:schemaRef ds:uri="http://purl.org/dc/elements/1.1/"/>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F85CD85-21D7-4C1B-973B-E851A273EE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17626</TotalTime>
  <Words>7152</Words>
  <Application>Microsoft Office PowerPoint</Application>
  <PresentationFormat>On-screen Show (16:9)</PresentationFormat>
  <Paragraphs>1144</Paragraphs>
  <Slides>116</Slides>
  <Notes>116</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Office Theme</vt:lpstr>
      <vt:lpstr>Building and Editing Encounter Forms</vt:lpstr>
      <vt:lpstr>PowerPoint Presentation</vt:lpstr>
      <vt:lpstr>PowerPoint Presentation</vt:lpstr>
      <vt:lpstr>National Encounter Form Process</vt:lpstr>
      <vt:lpstr>PowerPoint Presentation</vt:lpstr>
      <vt:lpstr>PowerPoint Presentation</vt:lpstr>
      <vt:lpstr>PowerPoint Presentation</vt:lpstr>
      <vt:lpstr>Do Your Homework submit a sample encounter form</vt:lpstr>
      <vt:lpstr>PowerPoint Presentation</vt:lpstr>
      <vt:lpstr>PowerPoint Presentation</vt:lpstr>
      <vt:lpstr>“New” Form Request</vt:lpstr>
      <vt:lpstr>Modification  to Existing Form Request</vt:lpstr>
      <vt:lpstr>Quarterly  Review Process</vt:lpstr>
      <vt:lpstr>Don’t  Reinvent the Wheel</vt:lpstr>
      <vt:lpstr>Export Process</vt:lpstr>
      <vt:lpstr>PowerPoint Presentation</vt:lpstr>
      <vt:lpstr>Retrieval Process</vt:lpstr>
      <vt:lpstr>Deleting Outdated Forms</vt:lpstr>
      <vt:lpstr>PowerPoint Presentation</vt:lpstr>
      <vt:lpstr>PowerPoint Presentation</vt:lpstr>
      <vt:lpstr>PowerPoint Presentation</vt:lpstr>
      <vt:lpstr>PowerPoint Presentation</vt:lpstr>
      <vt:lpstr>Encounter Forms</vt:lpstr>
      <vt:lpstr>“Copy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“Assign a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Edit Block</vt:lpstr>
      <vt:lpstr>EH    Header/Descr/Outline </vt:lpstr>
      <vt:lpstr>LT    List</vt:lpstr>
      <vt:lpstr>LT  List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Edit Contents </vt:lpstr>
      <vt:lpstr>PowerPoint Presentation</vt:lpstr>
      <vt:lpstr>Edit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  Fast Selection Edit</vt:lpstr>
      <vt:lpstr>“Add Selection”</vt:lpstr>
      <vt:lpstr>PowerPoint Presentation</vt:lpstr>
      <vt:lpstr>PowerPoint Presentation</vt:lpstr>
      <vt:lpstr>Group 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can’t I see all the codes in my block?</vt:lpstr>
      <vt:lpstr>Block Size</vt:lpstr>
      <vt:lpstr>PowerPoint Presentation</vt:lpstr>
      <vt:lpstr>PowerPoint Presentation</vt:lpstr>
      <vt:lpstr>PowerPoint Presentation</vt:lpstr>
      <vt:lpstr>PowerPoint Presentation</vt:lpstr>
      <vt:lpstr>PowerPoint Presentation</vt:lpstr>
      <vt:lpstr>PowerPoint Presentation</vt:lpstr>
      <vt:lpstr>functions the same as the ICD-9 Block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Veteran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and Editing Encounter Forms</dc:title>
  <dc:creator>VHA OIA Training Strategy</dc:creator>
  <cp:keywords>Encounter Forms</cp:keywords>
  <cp:lastModifiedBy>Presenter</cp:lastModifiedBy>
  <cp:revision>377</cp:revision>
  <cp:lastPrinted>2014-05-20T19:43:54Z</cp:lastPrinted>
  <dcterms:created xsi:type="dcterms:W3CDTF">2014-04-09T15:45:57Z</dcterms:created>
  <dcterms:modified xsi:type="dcterms:W3CDTF">2014-05-20T21:35:25Z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0x010100B1605B9DEAE3DB4788C214FB399A502C</vt:lpwstr>
  </property>
  <property fmtid="{D5CDD505-2E9C-101B-9397-08002B2CF9AE}" pid="3" name="Language">
    <vt:lpwstr>English</vt:lpwstr>
  </property>
</Properties>
</file>