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Lst>
  <p:notesMasterIdLst>
    <p:notesMasterId r:id="rId37"/>
  </p:notesMasterIdLst>
  <p:handoutMasterIdLst>
    <p:handoutMasterId r:id="rId38"/>
  </p:handoutMasterIdLst>
  <p:sldIdLst>
    <p:sldId id="327" r:id="rId5"/>
    <p:sldId id="331" r:id="rId6"/>
    <p:sldId id="332" r:id="rId7"/>
    <p:sldId id="333" r:id="rId8"/>
    <p:sldId id="334" r:id="rId9"/>
    <p:sldId id="335" r:id="rId10"/>
    <p:sldId id="336" r:id="rId11"/>
    <p:sldId id="337" r:id="rId12"/>
    <p:sldId id="338" r:id="rId13"/>
    <p:sldId id="354" r:id="rId14"/>
    <p:sldId id="355" r:id="rId15"/>
    <p:sldId id="339" r:id="rId16"/>
    <p:sldId id="340" r:id="rId17"/>
    <p:sldId id="341" r:id="rId18"/>
    <p:sldId id="342" r:id="rId19"/>
    <p:sldId id="343" r:id="rId20"/>
    <p:sldId id="345" r:id="rId21"/>
    <p:sldId id="344" r:id="rId22"/>
    <p:sldId id="356" r:id="rId23"/>
    <p:sldId id="346" r:id="rId24"/>
    <p:sldId id="347" r:id="rId25"/>
    <p:sldId id="348" r:id="rId26"/>
    <p:sldId id="349" r:id="rId27"/>
    <p:sldId id="357" r:id="rId28"/>
    <p:sldId id="358" r:id="rId29"/>
    <p:sldId id="359" r:id="rId30"/>
    <p:sldId id="362" r:id="rId31"/>
    <p:sldId id="352" r:id="rId32"/>
    <p:sldId id="350" r:id="rId33"/>
    <p:sldId id="361" r:id="rId34"/>
    <p:sldId id="353" r:id="rId35"/>
    <p:sldId id="360" r:id="rId3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p:defaultTextStyle>
  <p:extLst>
    <p:ext uri="{521415D9-36F7-43E2-AB2F-B90AF26B5E84}">
      <p14:sectionLst xmlns:p14="http://schemas.microsoft.com/office/powerpoint/2010/main">
        <p14:section name="Default Section" id="{3108E942-0712-4B2F-8FB9-266FD315419F}">
          <p14:sldIdLst>
            <p14:sldId id="327"/>
            <p14:sldId id="331"/>
          </p14:sldIdLst>
        </p14:section>
        <p14:section name="Untitled Section" id="{5BAF8392-A44B-4BDD-B866-16FD9A7EFF95}">
          <p14:sldIdLst>
            <p14:sldId id="332"/>
            <p14:sldId id="333"/>
            <p14:sldId id="334"/>
            <p14:sldId id="335"/>
            <p14:sldId id="336"/>
            <p14:sldId id="337"/>
            <p14:sldId id="338"/>
            <p14:sldId id="354"/>
            <p14:sldId id="355"/>
            <p14:sldId id="339"/>
            <p14:sldId id="340"/>
            <p14:sldId id="341"/>
            <p14:sldId id="342"/>
            <p14:sldId id="343"/>
            <p14:sldId id="345"/>
            <p14:sldId id="344"/>
            <p14:sldId id="356"/>
            <p14:sldId id="346"/>
            <p14:sldId id="347"/>
            <p14:sldId id="348"/>
            <p14:sldId id="349"/>
            <p14:sldId id="357"/>
            <p14:sldId id="358"/>
            <p14:sldId id="359"/>
            <p14:sldId id="362"/>
            <p14:sldId id="352"/>
            <p14:sldId id="350"/>
            <p14:sldId id="361"/>
            <p14:sldId id="353"/>
            <p14:sldId id="36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a:srgbClr val="003399"/>
    <a:srgbClr val="0083BE"/>
    <a:srgbClr val="3366CC"/>
    <a:srgbClr val="000099"/>
    <a:srgbClr val="3333FF"/>
    <a:srgbClr val="0066FF"/>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2" autoAdjust="0"/>
    <p:restoredTop sz="66323" autoAdjust="0"/>
  </p:normalViewPr>
  <p:slideViewPr>
    <p:cSldViewPr snapToGrid="0" snapToObjects="1">
      <p:cViewPr>
        <p:scale>
          <a:sx n="80" d="100"/>
          <a:sy n="80" d="100"/>
        </p:scale>
        <p:origin x="-168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00" d="100"/>
          <a:sy n="100" d="100"/>
        </p:scale>
        <p:origin x="-1968" y="3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2098" cy="456595"/>
          </a:xfrm>
          <a:prstGeom prst="rect">
            <a:avLst/>
          </a:prstGeom>
        </p:spPr>
        <p:txBody>
          <a:bodyPr vert="horz" wrap="square" lIns="91432" tIns="45716" rIns="91432" bIns="45716" numCol="1" anchor="t" anchorCtr="0" compatLnSpc="1">
            <a:prstTxWarp prst="textNoShape">
              <a:avLst/>
            </a:prstTxWarp>
          </a:bodyPr>
          <a:lstStyle>
            <a:lvl1pPr>
              <a:defRPr sz="1200">
                <a:latin typeface="Calibri" pitchFamily="-108" charset="0"/>
                <a:ea typeface="ＭＳ Ｐゴシック" pitchFamily="-108" charset="-128"/>
                <a:cs typeface="+mn-cs"/>
              </a:defRPr>
            </a:lvl1pPr>
          </a:lstStyle>
          <a:p>
            <a:pPr>
              <a:defRPr/>
            </a:pPr>
            <a:endParaRPr lang="en-US" dirty="0"/>
          </a:p>
        </p:txBody>
      </p:sp>
      <p:sp>
        <p:nvSpPr>
          <p:cNvPr id="3" name="Date Placeholder 2"/>
          <p:cNvSpPr>
            <a:spLocks noGrp="1"/>
          </p:cNvSpPr>
          <p:nvPr>
            <p:ph type="dt" sz="quarter" idx="1"/>
          </p:nvPr>
        </p:nvSpPr>
        <p:spPr>
          <a:xfrm>
            <a:off x="3884414" y="1"/>
            <a:ext cx="2972098" cy="456595"/>
          </a:xfrm>
          <a:prstGeom prst="rect">
            <a:avLst/>
          </a:prstGeom>
        </p:spPr>
        <p:txBody>
          <a:bodyPr vert="horz" wrap="square" lIns="91432" tIns="45716" rIns="91432" bIns="45716" numCol="1" anchor="t" anchorCtr="0" compatLnSpc="1">
            <a:prstTxWarp prst="textNoShape">
              <a:avLst/>
            </a:prstTxWarp>
          </a:bodyPr>
          <a:lstStyle>
            <a:lvl1pPr algn="r">
              <a:defRPr sz="1200">
                <a:latin typeface="Calibri" pitchFamily="34" charset="0"/>
              </a:defRPr>
            </a:lvl1pPr>
          </a:lstStyle>
          <a:p>
            <a:pPr>
              <a:defRPr/>
            </a:pPr>
            <a:fld id="{ADCE56C1-B30B-4E0B-B4AF-AA0A774A2B7A}" type="datetime1">
              <a:rPr lang="en-US"/>
              <a:pPr>
                <a:defRPr/>
              </a:pPr>
              <a:t>4/23/2012</a:t>
            </a:fld>
            <a:endParaRPr lang="en-US" dirty="0"/>
          </a:p>
        </p:txBody>
      </p:sp>
      <p:sp>
        <p:nvSpPr>
          <p:cNvPr id="4" name="Footer Placeholder 3"/>
          <p:cNvSpPr>
            <a:spLocks noGrp="1"/>
          </p:cNvSpPr>
          <p:nvPr>
            <p:ph type="ftr" sz="quarter" idx="2"/>
          </p:nvPr>
        </p:nvSpPr>
        <p:spPr>
          <a:xfrm>
            <a:off x="0" y="8685894"/>
            <a:ext cx="2972098" cy="456595"/>
          </a:xfrm>
          <a:prstGeom prst="rect">
            <a:avLst/>
          </a:prstGeom>
        </p:spPr>
        <p:txBody>
          <a:bodyPr vert="horz" wrap="square" lIns="91432" tIns="45716" rIns="91432" bIns="45716" numCol="1" anchor="b" anchorCtr="0" compatLnSpc="1">
            <a:prstTxWarp prst="textNoShape">
              <a:avLst/>
            </a:prstTxWarp>
          </a:bodyPr>
          <a:lstStyle>
            <a:lvl1pPr>
              <a:defRPr sz="1200">
                <a:latin typeface="Calibri" pitchFamily="-108" charset="0"/>
                <a:ea typeface="ＭＳ Ｐゴシック" pitchFamily="-108" charset="-128"/>
                <a:cs typeface="+mn-cs"/>
              </a:defRPr>
            </a:lvl1pPr>
          </a:lstStyle>
          <a:p>
            <a:pPr>
              <a:defRPr/>
            </a:pPr>
            <a:endParaRPr lang="en-US" dirty="0"/>
          </a:p>
        </p:txBody>
      </p:sp>
      <p:sp>
        <p:nvSpPr>
          <p:cNvPr id="5" name="Slide Number Placeholder 4"/>
          <p:cNvSpPr>
            <a:spLocks noGrp="1"/>
          </p:cNvSpPr>
          <p:nvPr>
            <p:ph type="sldNum" sz="quarter" idx="3"/>
          </p:nvPr>
        </p:nvSpPr>
        <p:spPr>
          <a:xfrm>
            <a:off x="3884414" y="8685894"/>
            <a:ext cx="2972098" cy="456595"/>
          </a:xfrm>
          <a:prstGeom prst="rect">
            <a:avLst/>
          </a:prstGeom>
        </p:spPr>
        <p:txBody>
          <a:bodyPr vert="horz" wrap="square" lIns="91432" tIns="45716" rIns="91432" bIns="45716" numCol="1" anchor="b" anchorCtr="0" compatLnSpc="1">
            <a:prstTxWarp prst="textNoShape">
              <a:avLst/>
            </a:prstTxWarp>
          </a:bodyPr>
          <a:lstStyle>
            <a:lvl1pPr algn="r">
              <a:defRPr sz="1200">
                <a:latin typeface="Calibri" pitchFamily="34" charset="0"/>
              </a:defRPr>
            </a:lvl1pPr>
          </a:lstStyle>
          <a:p>
            <a:pPr>
              <a:defRPr/>
            </a:pPr>
            <a:fld id="{B9766B6E-F780-4189-A9E9-CF88040C5F0C}" type="slidenum">
              <a:rPr lang="en-US"/>
              <a:pPr>
                <a:defRPr/>
              </a:pPr>
              <a:t>‹#›</a:t>
            </a:fld>
            <a:endParaRPr lang="en-US" dirty="0"/>
          </a:p>
        </p:txBody>
      </p:sp>
    </p:spTree>
    <p:extLst>
      <p:ext uri="{BB962C8B-B14F-4D97-AF65-F5344CB8AC3E}">
        <p14:creationId xmlns:p14="http://schemas.microsoft.com/office/powerpoint/2010/main" val="93169246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2098" cy="456595"/>
          </a:xfrm>
          <a:prstGeom prst="rect">
            <a:avLst/>
          </a:prstGeom>
        </p:spPr>
        <p:txBody>
          <a:bodyPr vert="horz" wrap="square" lIns="91432" tIns="45716" rIns="91432" bIns="45716" numCol="1" anchor="t" anchorCtr="0" compatLnSpc="1">
            <a:prstTxWarp prst="textNoShape">
              <a:avLst/>
            </a:prstTxWarp>
          </a:bodyPr>
          <a:lstStyle>
            <a:lvl1pPr>
              <a:defRPr sz="1200">
                <a:latin typeface="Calibri" pitchFamily="-108" charset="0"/>
                <a:ea typeface="ＭＳ Ｐゴシック" pitchFamily="-108" charset="-128"/>
                <a:cs typeface="+mn-cs"/>
              </a:defRPr>
            </a:lvl1pPr>
          </a:lstStyle>
          <a:p>
            <a:pPr>
              <a:defRPr/>
            </a:pPr>
            <a:endParaRPr lang="en-US" dirty="0"/>
          </a:p>
        </p:txBody>
      </p:sp>
      <p:sp>
        <p:nvSpPr>
          <p:cNvPr id="3" name="Date Placeholder 2"/>
          <p:cNvSpPr>
            <a:spLocks noGrp="1"/>
          </p:cNvSpPr>
          <p:nvPr>
            <p:ph type="dt" idx="1"/>
          </p:nvPr>
        </p:nvSpPr>
        <p:spPr>
          <a:xfrm>
            <a:off x="3884414" y="1"/>
            <a:ext cx="2972098" cy="456595"/>
          </a:xfrm>
          <a:prstGeom prst="rect">
            <a:avLst/>
          </a:prstGeom>
        </p:spPr>
        <p:txBody>
          <a:bodyPr vert="horz" wrap="square" lIns="91432" tIns="45716" rIns="91432" bIns="45716" numCol="1" anchor="t" anchorCtr="0" compatLnSpc="1">
            <a:prstTxWarp prst="textNoShape">
              <a:avLst/>
            </a:prstTxWarp>
          </a:bodyPr>
          <a:lstStyle>
            <a:lvl1pPr algn="r">
              <a:defRPr sz="1200">
                <a:latin typeface="Calibri" pitchFamily="34" charset="0"/>
              </a:defRPr>
            </a:lvl1pPr>
          </a:lstStyle>
          <a:p>
            <a:pPr>
              <a:defRPr/>
            </a:pPr>
            <a:fld id="{50F45370-6F28-403B-B7B2-95C1EE238BC8}" type="datetime1">
              <a:rPr lang="en-US"/>
              <a:pPr>
                <a:defRPr/>
              </a:pPr>
              <a:t>4/23/2012</a:t>
            </a:fld>
            <a:endParaRPr lang="en-US" dirty="0"/>
          </a:p>
        </p:txBody>
      </p:sp>
      <p:sp>
        <p:nvSpPr>
          <p:cNvPr id="4" name="Slide Image Placeholder 3"/>
          <p:cNvSpPr>
            <a:spLocks noGrp="1" noRot="1" noChangeAspect="1"/>
          </p:cNvSpPr>
          <p:nvPr>
            <p:ph type="sldImg" idx="2"/>
          </p:nvPr>
        </p:nvSpPr>
        <p:spPr>
          <a:xfrm>
            <a:off x="1144588" y="685800"/>
            <a:ext cx="4570412" cy="3429000"/>
          </a:xfrm>
          <a:prstGeom prst="rect">
            <a:avLst/>
          </a:prstGeom>
          <a:noFill/>
          <a:ln w="12700">
            <a:solidFill>
              <a:prstClr val="black"/>
            </a:solidFill>
          </a:ln>
        </p:spPr>
        <p:txBody>
          <a:bodyPr vert="horz" wrap="square" lIns="91432" tIns="45716" rIns="91432" bIns="45716" numCol="1" anchor="ctr" anchorCtr="0" compatLnSpc="1">
            <a:prstTxWarp prst="textNoShape">
              <a:avLst/>
            </a:prstTxWarp>
          </a:bodyPr>
          <a:lstStyle/>
          <a:p>
            <a:pPr lvl="0"/>
            <a:endParaRPr lang="en-US" noProof="0" dirty="0" smtClean="0"/>
          </a:p>
        </p:txBody>
      </p:sp>
      <p:sp>
        <p:nvSpPr>
          <p:cNvPr id="5" name="Notes Placeholder 4"/>
          <p:cNvSpPr>
            <a:spLocks noGrp="1"/>
          </p:cNvSpPr>
          <p:nvPr>
            <p:ph type="body" sz="quarter" idx="3"/>
          </p:nvPr>
        </p:nvSpPr>
        <p:spPr>
          <a:xfrm>
            <a:off x="686098" y="4343704"/>
            <a:ext cx="5485805" cy="4113892"/>
          </a:xfrm>
          <a:prstGeom prst="rect">
            <a:avLst/>
          </a:prstGeom>
        </p:spPr>
        <p:txBody>
          <a:bodyPr vert="horz" wrap="square" lIns="91432" tIns="45716" rIns="91432" bIns="45716"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894"/>
            <a:ext cx="2972098" cy="456595"/>
          </a:xfrm>
          <a:prstGeom prst="rect">
            <a:avLst/>
          </a:prstGeom>
        </p:spPr>
        <p:txBody>
          <a:bodyPr vert="horz" wrap="square" lIns="91432" tIns="45716" rIns="91432" bIns="45716" numCol="1" anchor="b" anchorCtr="0" compatLnSpc="1">
            <a:prstTxWarp prst="textNoShape">
              <a:avLst/>
            </a:prstTxWarp>
          </a:bodyPr>
          <a:lstStyle>
            <a:lvl1pPr>
              <a:defRPr sz="1200">
                <a:latin typeface="Calibri" pitchFamily="-108" charset="0"/>
                <a:ea typeface="ＭＳ Ｐゴシック" pitchFamily="-108" charset="-128"/>
                <a:cs typeface="+mn-cs"/>
              </a:defRPr>
            </a:lvl1pPr>
          </a:lstStyle>
          <a:p>
            <a:pPr>
              <a:defRPr/>
            </a:pPr>
            <a:endParaRPr lang="en-US" dirty="0"/>
          </a:p>
        </p:txBody>
      </p:sp>
      <p:sp>
        <p:nvSpPr>
          <p:cNvPr id="7" name="Slide Number Placeholder 6"/>
          <p:cNvSpPr>
            <a:spLocks noGrp="1"/>
          </p:cNvSpPr>
          <p:nvPr>
            <p:ph type="sldNum" sz="quarter" idx="5"/>
          </p:nvPr>
        </p:nvSpPr>
        <p:spPr>
          <a:xfrm>
            <a:off x="3884414" y="8685894"/>
            <a:ext cx="2972098" cy="456595"/>
          </a:xfrm>
          <a:prstGeom prst="rect">
            <a:avLst/>
          </a:prstGeom>
        </p:spPr>
        <p:txBody>
          <a:bodyPr vert="horz" wrap="square" lIns="91432" tIns="45716" rIns="91432" bIns="45716" numCol="1" anchor="b" anchorCtr="0" compatLnSpc="1">
            <a:prstTxWarp prst="textNoShape">
              <a:avLst/>
            </a:prstTxWarp>
          </a:bodyPr>
          <a:lstStyle>
            <a:lvl1pPr algn="r">
              <a:defRPr sz="1200">
                <a:latin typeface="Calibri" pitchFamily="34" charset="0"/>
              </a:defRPr>
            </a:lvl1pPr>
          </a:lstStyle>
          <a:p>
            <a:pPr>
              <a:defRPr/>
            </a:pPr>
            <a:fld id="{FB850CD8-3DC0-4D51-9F0F-9FA8CBAFAED7}" type="slidenum">
              <a:rPr lang="en-US"/>
              <a:pPr>
                <a:defRPr/>
              </a:pPr>
              <a:t>‹#›</a:t>
            </a:fld>
            <a:endParaRPr lang="en-US" dirty="0"/>
          </a:p>
        </p:txBody>
      </p:sp>
    </p:spTree>
    <p:extLst>
      <p:ext uri="{BB962C8B-B14F-4D97-AF65-F5344CB8AC3E}">
        <p14:creationId xmlns:p14="http://schemas.microsoft.com/office/powerpoint/2010/main" val="1750324955"/>
      </p:ext>
    </p:extLst>
  </p:cSld>
  <p:clrMap bg1="lt1" tx1="dk1" bg2="lt2" tx2="dk2" accent1="accent1" accent2="accent2" accent3="accent3" accent4="accent4" accent5="accent5" accent6="accent6" hlink="hlink" folHlink="folHlink"/>
  <p:hf hd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28" charset="-128"/>
        <a:cs typeface="ＭＳ Ｐゴシック" pitchFamily="28"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28"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28"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28"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28"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a:lstStyle/>
          <a:p>
            <a:r>
              <a:rPr lang="en-US" dirty="0" smtClean="0">
                <a:ea typeface="ＭＳ Ｐゴシック" charset="-128"/>
              </a:rPr>
              <a:t>Wel</a:t>
            </a:r>
            <a:r>
              <a:rPr lang="en-US" baseline="0" dirty="0" smtClean="0">
                <a:ea typeface="ＭＳ Ｐゴシック" charset="-128"/>
              </a:rPr>
              <a:t>come to informative  education presentation</a:t>
            </a:r>
            <a:endParaRPr lang="en-US" dirty="0" smtClean="0">
              <a:ea typeface="ＭＳ Ｐゴシック" charset="-128"/>
            </a:endParaRPr>
          </a:p>
        </p:txBody>
      </p:sp>
      <p:sp>
        <p:nvSpPr>
          <p:cNvPr id="11268" name="Slide Number Placeholder 3"/>
          <p:cNvSpPr>
            <a:spLocks noGrp="1"/>
          </p:cNvSpPr>
          <p:nvPr>
            <p:ph type="sldNum" sz="quarter" idx="5"/>
          </p:nvPr>
        </p:nvSpPr>
        <p:spPr bwMode="auto">
          <a:noFill/>
          <a:ln>
            <a:miter lim="800000"/>
            <a:headEnd/>
            <a:tailEnd/>
          </a:ln>
        </p:spPr>
        <p:txBody>
          <a:bodyPr/>
          <a:lstStyle/>
          <a:p>
            <a:fld id="{B0A8AC77-AA18-4B2E-A059-F88CAA9F3832}" type="slidenum">
              <a:rPr lang="en-US" smtClean="0"/>
              <a:pPr/>
              <a:t>1</a:t>
            </a:fld>
            <a:endParaRPr lang="en-US" dirty="0" smtClean="0"/>
          </a:p>
        </p:txBody>
      </p:sp>
      <p:sp>
        <p:nvSpPr>
          <p:cNvPr id="2" name="Footer Placeholder 1"/>
          <p:cNvSpPr>
            <a:spLocks noGrp="1"/>
          </p:cNvSpPr>
          <p:nvPr>
            <p:ph type="ftr" sz="quarter" idx="10"/>
          </p:nvPr>
        </p:nvSpPr>
        <p:spPr/>
        <p:txBody>
          <a:bodyPr/>
          <a:lstStyle/>
          <a:p>
            <a:pPr>
              <a:defRPr/>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VIEW </a:t>
            </a:r>
          </a:p>
          <a:p>
            <a:r>
              <a:rPr lang="en-US" baseline="0" dirty="0" smtClean="0"/>
              <a:t>Output for Object of Order field</a:t>
            </a:r>
          </a:p>
          <a:p>
            <a:endParaRPr lang="en-US" baseline="0" dirty="0" smtClean="0"/>
          </a:p>
          <a:p>
            <a:r>
              <a:rPr lang="en-US" baseline="0" dirty="0" smtClean="0"/>
              <a:t>EXPLAIN</a:t>
            </a:r>
          </a:p>
          <a:p>
            <a:r>
              <a:rPr lang="en-US" baseline="0" dirty="0" smtClean="0"/>
              <a:t>Access to point to PATIENT file #2 from ORDER file #100 using field OBJECT of ORDER #.02  syntax for variable :</a:t>
            </a:r>
          </a:p>
          <a:p>
            <a:r>
              <a:rPr lang="en-US" baseline="0" dirty="0" smtClean="0"/>
              <a:t> Field Name or NUMBER: File NAME or NUMBER:</a:t>
            </a:r>
          </a:p>
          <a:p>
            <a:endParaRPr lang="en-US" baseline="0" dirty="0" smtClean="0"/>
          </a:p>
          <a:p>
            <a:r>
              <a:rPr lang="en-US" baseline="0" dirty="0" smtClean="0"/>
              <a:t>NEXT Dialog</a:t>
            </a:r>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10</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986330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VIEW</a:t>
            </a:r>
          </a:p>
          <a:p>
            <a:r>
              <a:rPr lang="en-US" dirty="0" smtClean="0"/>
              <a:t>Out</a:t>
            </a:r>
            <a:r>
              <a:rPr lang="en-US" baseline="0" dirty="0" smtClean="0"/>
              <a:t> put for DIALOG </a:t>
            </a:r>
          </a:p>
          <a:p>
            <a:endParaRPr lang="en-US" baseline="0" dirty="0" smtClean="0"/>
          </a:p>
          <a:p>
            <a:r>
              <a:rPr lang="en-US" baseline="0" dirty="0" smtClean="0"/>
              <a:t>EXPLAIN</a:t>
            </a:r>
          </a:p>
          <a:p>
            <a:r>
              <a:rPr lang="en-US" baseline="0" dirty="0" smtClean="0"/>
              <a:t> DIALOG and ITEM ORDERED  field are very similar</a:t>
            </a:r>
          </a:p>
          <a:p>
            <a:endParaRPr lang="en-US" dirty="0" smtClean="0"/>
          </a:p>
          <a:p>
            <a:r>
              <a:rPr lang="en-US" dirty="0" smtClean="0"/>
              <a:t>NEXT Multiples</a:t>
            </a:r>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11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636767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VIEW</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SORT from</a:t>
            </a:r>
            <a:r>
              <a:rPr lang="en-US" baseline="0" dirty="0" smtClean="0"/>
              <a:t> </a:t>
            </a:r>
            <a:r>
              <a:rPr lang="en-US" dirty="0" smtClean="0"/>
              <a:t>ORDER File #100 by the ORDER ACTION Multiple Field #.8,</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EXPLAIN</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-contains different</a:t>
            </a:r>
            <a:r>
              <a:rPr lang="en-US" baseline="0" dirty="0" smtClean="0"/>
              <a:t>  entries in the  Actions sub-field for order, for example NEW, DISCONTINUE, HOLD</a:t>
            </a:r>
            <a:endParaRPr lang="en-US" dirty="0" smtClean="0"/>
          </a:p>
          <a:p>
            <a:r>
              <a:rPr lang="en-US" dirty="0" smtClean="0"/>
              <a:t> --Sub-file or file within a file that contains zero or multiple entries</a:t>
            </a:r>
          </a:p>
          <a:p>
            <a:endParaRPr lang="en-US" dirty="0" smtClean="0"/>
          </a:p>
          <a:p>
            <a:r>
              <a:rPr lang="en-US" dirty="0" smtClean="0"/>
              <a:t>NEXT select Fields</a:t>
            </a:r>
            <a:r>
              <a:rPr lang="en-US" baseline="0" dirty="0" smtClean="0"/>
              <a:t> from 100.05 and 100</a:t>
            </a:r>
            <a:endParaRPr lang="en-US" dirty="0" smtClean="0"/>
          </a:p>
          <a:p>
            <a:endParaRPr lang="en-US" dirty="0"/>
          </a:p>
        </p:txBody>
      </p:sp>
      <p:sp>
        <p:nvSpPr>
          <p:cNvPr id="4" name="Slide Number Placeholder 3"/>
          <p:cNvSpPr>
            <a:spLocks noGrp="1"/>
          </p:cNvSpPr>
          <p:nvPr>
            <p:ph type="sldNum" sz="quarter" idx="10"/>
          </p:nvPr>
        </p:nvSpPr>
        <p:spPr/>
        <p:txBody>
          <a:bodyPr/>
          <a:lstStyle/>
          <a:p>
            <a:fld id="{0A4ED10D-2A20-4542-BAE5-7B32329CF2A3}" type="slidenum">
              <a:rPr lang="en-US" smtClean="0"/>
              <a:t>12</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176122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VIEW </a:t>
            </a:r>
          </a:p>
          <a:p>
            <a:r>
              <a:rPr lang="en-US" dirty="0" smtClean="0"/>
              <a:t>Examples in ORDER File #100 </a:t>
            </a:r>
          </a:p>
          <a:p>
            <a:r>
              <a:rPr lang="en-US" dirty="0" smtClean="0"/>
              <a:t> ORDER TEXT Field IN ORDER ACTION Multiple file #100 </a:t>
            </a:r>
          </a:p>
          <a:p>
            <a:endParaRPr lang="en-US" dirty="0" smtClean="0"/>
          </a:p>
          <a:p>
            <a:r>
              <a:rPr lang="en-US" dirty="0" smtClean="0"/>
              <a:t>ORDER</a:t>
            </a:r>
            <a:r>
              <a:rPr lang="en-US" baseline="0" dirty="0" smtClean="0"/>
              <a:t> CHECK MESSAGE in 100.05</a:t>
            </a:r>
          </a:p>
          <a:p>
            <a:r>
              <a:rPr lang="en-US" dirty="0" smtClean="0"/>
              <a:t>Formatted for text data  to wrap to occupy more than 1 line, this limits the ability to perform certain functions unless using the NTH function to work on a specific line</a:t>
            </a:r>
          </a:p>
          <a:p>
            <a:endParaRPr lang="en-US" dirty="0" smtClean="0"/>
          </a:p>
          <a:p>
            <a:r>
              <a:rPr lang="en-US" baseline="0" dirty="0" smtClean="0"/>
              <a:t>EXPLAIN</a:t>
            </a:r>
          </a:p>
          <a:p>
            <a:r>
              <a:rPr lang="en-US" baseline="0" dirty="0" smtClean="0"/>
              <a:t>Data is formatted so important key information  is on the first line.</a:t>
            </a:r>
          </a:p>
          <a:p>
            <a:endParaRPr lang="en-US" baseline="0" dirty="0" smtClean="0"/>
          </a:p>
          <a:p>
            <a:r>
              <a:rPr lang="en-US" baseline="0" dirty="0" smtClean="0"/>
              <a:t>Word processing fields are used in other clinical files for example TIU progress notes  and Request\Consult</a:t>
            </a:r>
          </a:p>
          <a:p>
            <a:endParaRPr lang="en-US" baseline="0" dirty="0" smtClean="0"/>
          </a:p>
          <a:p>
            <a:r>
              <a:rPr lang="en-US" baseline="0" dirty="0" smtClean="0"/>
              <a:t>Transition to analogy of INDEX</a:t>
            </a:r>
            <a:endParaRPr lang="en-US" dirty="0"/>
          </a:p>
        </p:txBody>
      </p:sp>
      <p:sp>
        <p:nvSpPr>
          <p:cNvPr id="4" name="Slide Number Placeholder 3"/>
          <p:cNvSpPr>
            <a:spLocks noGrp="1"/>
          </p:cNvSpPr>
          <p:nvPr>
            <p:ph type="sldNum" sz="quarter" idx="10"/>
          </p:nvPr>
        </p:nvSpPr>
        <p:spPr/>
        <p:txBody>
          <a:bodyPr/>
          <a:lstStyle/>
          <a:p>
            <a:fld id="{0A4ED10D-2A20-4542-BAE5-7B32329CF2A3}" type="slidenum">
              <a:rPr lang="en-US" smtClean="0"/>
              <a:t>13</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1342151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VIEW</a:t>
            </a:r>
          </a:p>
          <a:p>
            <a:r>
              <a:rPr lang="en-US" dirty="0" smtClean="0"/>
              <a:t>Visual for understanding regular</a:t>
            </a:r>
            <a:r>
              <a:rPr lang="en-US" baseline="0" dirty="0" smtClean="0"/>
              <a:t> index field for SORTING</a:t>
            </a:r>
            <a:endParaRPr lang="en-US" dirty="0" smtClean="0"/>
          </a:p>
          <a:p>
            <a:endParaRPr lang="en-US" dirty="0" smtClean="0"/>
          </a:p>
          <a:p>
            <a:r>
              <a:rPr lang="en-US" baseline="0" dirty="0" smtClean="0"/>
              <a:t>EXPLAIN </a:t>
            </a:r>
          </a:p>
          <a:p>
            <a:r>
              <a:rPr lang="en-US" baseline="0" dirty="0" smtClean="0"/>
              <a:t>ORDER file #100 has millions of entries </a:t>
            </a:r>
            <a:endParaRPr lang="en-US" dirty="0" smtClean="0"/>
          </a:p>
          <a:p>
            <a:r>
              <a:rPr lang="en-US" dirty="0" smtClean="0"/>
              <a:t>Starts</a:t>
            </a:r>
            <a:r>
              <a:rPr lang="en-US" baseline="0" dirty="0" smtClean="0"/>
              <a:t> in the correct place without having to go through the alphabet.   Group #2 to locate ECHO</a:t>
            </a:r>
            <a:endParaRPr lang="en-US" dirty="0" smtClean="0"/>
          </a:p>
          <a:p>
            <a:endParaRPr lang="en-US" dirty="0" smtClean="0"/>
          </a:p>
          <a:p>
            <a:r>
              <a:rPr lang="en-US" dirty="0" smtClean="0"/>
              <a:t>When</a:t>
            </a:r>
            <a:r>
              <a:rPr lang="en-US" baseline="0" dirty="0" smtClean="0"/>
              <a:t> </a:t>
            </a:r>
            <a:r>
              <a:rPr lang="en-US" dirty="0" smtClean="0"/>
              <a:t>Sorting for Efficiency</a:t>
            </a:r>
            <a:r>
              <a:rPr lang="en-US" baseline="0" dirty="0" smtClean="0"/>
              <a:t> must be the FIRST SORT Field</a:t>
            </a:r>
            <a:endParaRPr lang="en-US" dirty="0" smtClean="0"/>
          </a:p>
          <a:p>
            <a:r>
              <a:rPr lang="en-US" dirty="0" smtClean="0"/>
              <a:t>Use as filter with Apostrophe ‘  SYNTAX important</a:t>
            </a:r>
            <a:r>
              <a:rPr lang="en-US" baseline="0" dirty="0" smtClean="0"/>
              <a:t> no spaces</a:t>
            </a:r>
            <a:endParaRPr lang="en-US" dirty="0" smtClean="0"/>
          </a:p>
          <a:p>
            <a:r>
              <a:rPr lang="en-US" dirty="0" smtClean="0"/>
              <a:t>Fast Search or Sort </a:t>
            </a:r>
          </a:p>
          <a:p>
            <a:r>
              <a:rPr lang="en-US" dirty="0" smtClean="0"/>
              <a:t>Limits</a:t>
            </a:r>
            <a:r>
              <a:rPr lang="en-US" baseline="0" dirty="0" smtClean="0"/>
              <a:t> p</a:t>
            </a:r>
            <a:r>
              <a:rPr lang="en-US" dirty="0" smtClean="0"/>
              <a:t>otential to decrease overall system performance </a:t>
            </a:r>
          </a:p>
          <a:p>
            <a:endParaRPr lang="en-US" dirty="0" smtClean="0"/>
          </a:p>
          <a:p>
            <a:r>
              <a:rPr lang="en-US" dirty="0" smtClean="0"/>
              <a:t>Transition to background on 100.05</a:t>
            </a:r>
            <a:endParaRPr lang="en-US" dirty="0"/>
          </a:p>
        </p:txBody>
      </p:sp>
      <p:sp>
        <p:nvSpPr>
          <p:cNvPr id="4" name="Slide Number Placeholder 3"/>
          <p:cNvSpPr>
            <a:spLocks noGrp="1"/>
          </p:cNvSpPr>
          <p:nvPr>
            <p:ph type="sldNum" sz="quarter" idx="10"/>
          </p:nvPr>
        </p:nvSpPr>
        <p:spPr/>
        <p:txBody>
          <a:bodyPr/>
          <a:lstStyle/>
          <a:p>
            <a:fld id="{0A4ED10D-2A20-4542-BAE5-7B32329CF2A3}" type="slidenum">
              <a:rPr lang="en-US" smtClean="0"/>
              <a:t>14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40483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VIEW</a:t>
            </a:r>
          </a:p>
          <a:p>
            <a:r>
              <a:rPr lang="en-US" dirty="0" smtClean="0"/>
              <a:t> Patch</a:t>
            </a:r>
            <a:r>
              <a:rPr lang="en-US" baseline="0" dirty="0" smtClean="0"/>
              <a:t>  description  that created ORDER CHECK INSTANCE File #100.05</a:t>
            </a:r>
            <a:endParaRPr lang="en-US" dirty="0" smtClean="0"/>
          </a:p>
          <a:p>
            <a:endParaRPr lang="en-US" dirty="0" smtClean="0"/>
          </a:p>
          <a:p>
            <a:r>
              <a:rPr lang="en-US" dirty="0" smtClean="0"/>
              <a:t>EXPLAIN</a:t>
            </a:r>
          </a:p>
          <a:p>
            <a:r>
              <a:rPr lang="en-US" dirty="0" smtClean="0"/>
              <a:t>It is possible to start REPORT</a:t>
            </a:r>
            <a:r>
              <a:rPr lang="en-US" baseline="0" dirty="0" smtClean="0"/>
              <a:t> in ORDER CHECK INSTANCE File #100.05 and POINT to ORDER FILE #100.</a:t>
            </a:r>
          </a:p>
          <a:p>
            <a:endParaRPr lang="en-US" baseline="0" dirty="0" smtClean="0"/>
          </a:p>
          <a:p>
            <a:r>
              <a:rPr lang="en-US" baseline="0" dirty="0" smtClean="0"/>
              <a:t>Practical reports start with ORDER File #100 to take advantage of Regular INDEXED date field in ORDER ACTION Multiple</a:t>
            </a:r>
          </a:p>
          <a:p>
            <a:endParaRPr lang="en-US" baseline="0" dirty="0" smtClean="0"/>
          </a:p>
          <a:p>
            <a:r>
              <a:rPr lang="en-US" baseline="0" dirty="0" smtClean="0"/>
              <a:t>Note</a:t>
            </a:r>
          </a:p>
          <a:p>
            <a:r>
              <a:rPr lang="en-US" dirty="0" smtClean="0"/>
              <a:t>ORDER CHECK INSTANCE file #100.05  all order check data in separate file  including historical data from</a:t>
            </a:r>
            <a:r>
              <a:rPr lang="en-US" baseline="0" dirty="0" smtClean="0"/>
              <a:t> </a:t>
            </a:r>
            <a:r>
              <a:rPr lang="en-US" dirty="0" smtClean="0"/>
              <a:t>Multiple in ORDER File #100 which receives</a:t>
            </a:r>
            <a:r>
              <a:rPr lang="en-US" baseline="0" dirty="0" smtClean="0"/>
              <a:t> no activity after installation</a:t>
            </a:r>
          </a:p>
          <a:p>
            <a:endParaRPr lang="en-US" baseline="0" dirty="0" smtClean="0"/>
          </a:p>
          <a:p>
            <a:r>
              <a:rPr lang="en-US" baseline="0" dirty="0" smtClean="0"/>
              <a:t>Transition to file and field descriptions #100 and #100.05</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A4ED10D-2A20-4542-BAE5-7B32329CF2A3}" type="slidenum">
              <a:rPr lang="en-US" smtClean="0"/>
              <a:t>15</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447442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VIEW</a:t>
            </a:r>
          </a:p>
          <a:p>
            <a:r>
              <a:rPr lang="en-US" sz="1200" dirty="0" smtClean="0"/>
              <a:t>Output</a:t>
            </a:r>
            <a:r>
              <a:rPr lang="en-US" sz="1200" baseline="0" dirty="0" smtClean="0"/>
              <a:t> from </a:t>
            </a:r>
            <a:r>
              <a:rPr lang="en-US" sz="1200" dirty="0" smtClean="0"/>
              <a:t>List File Attributes Data Dictionary Display Utility</a:t>
            </a:r>
          </a:p>
          <a:p>
            <a:endParaRPr lang="en-US" dirty="0" smtClean="0"/>
          </a:p>
          <a:p>
            <a:r>
              <a:rPr lang="en-US" dirty="0" smtClean="0"/>
              <a:t>EXPLAIN</a:t>
            </a:r>
          </a:p>
          <a:p>
            <a:r>
              <a:rPr lang="en-US" dirty="0" smtClean="0"/>
              <a:t>Select 6 description</a:t>
            </a:r>
          </a:p>
          <a:p>
            <a:endParaRPr lang="en-US" dirty="0" smtClean="0"/>
          </a:p>
          <a:p>
            <a:r>
              <a:rPr lang="en-US" dirty="0" smtClean="0"/>
              <a:t>4 DATE/TIME</a:t>
            </a:r>
            <a:r>
              <a:rPr lang="en-US" baseline="0" dirty="0" smtClean="0"/>
              <a:t> field </a:t>
            </a:r>
          </a:p>
          <a:p>
            <a:pPr marL="216233" indent="-216233">
              <a:buAutoNum type="arabicPlain" startAt="5"/>
            </a:pPr>
            <a:r>
              <a:rPr lang="en-US" baseline="0" dirty="0" smtClean="0"/>
              <a:t>One line of text pointer to ORDER CHECK FILE #100.8</a:t>
            </a:r>
          </a:p>
          <a:p>
            <a:pPr marL="216233" indent="-216233">
              <a:buAutoNum type="arabicPlain" startAt="5"/>
            </a:pPr>
            <a:r>
              <a:rPr lang="en-US" baseline="0" dirty="0" smtClean="0"/>
              <a:t> Set of codes:</a:t>
            </a:r>
          </a:p>
          <a:p>
            <a:r>
              <a:rPr lang="en-US" sz="1100" dirty="0"/>
              <a:t>                               '1' FOR HIGH; </a:t>
            </a:r>
          </a:p>
          <a:p>
            <a:r>
              <a:rPr lang="en-US" sz="1100" dirty="0"/>
              <a:t>                                '2' FOR MODERATE; </a:t>
            </a:r>
          </a:p>
          <a:p>
            <a:r>
              <a:rPr lang="en-US" sz="1100" dirty="0"/>
              <a:t>                                '3' FOR LOW;</a:t>
            </a:r>
          </a:p>
          <a:p>
            <a:r>
              <a:rPr lang="en-US" sz="1100" dirty="0"/>
              <a:t>7&amp;8   Word Processing –predictable patterns of line # for data excellent candidate for NTH function</a:t>
            </a:r>
          </a:p>
          <a:p>
            <a:endParaRPr lang="en-US" sz="1100" dirty="0"/>
          </a:p>
          <a:p>
            <a:r>
              <a:rPr lang="en-US" sz="1100" dirty="0"/>
              <a:t>9 One line of text </a:t>
            </a:r>
            <a:endParaRPr lang="en-US" sz="1100" dirty="0" smtClean="0"/>
          </a:p>
          <a:p>
            <a:endParaRPr lang="en-US" sz="1100" dirty="0" smtClean="0"/>
          </a:p>
          <a:p>
            <a:r>
              <a:rPr lang="en-US" sz="1100" dirty="0" smtClean="0"/>
              <a:t>Transition</a:t>
            </a:r>
            <a:r>
              <a:rPr lang="en-US" sz="1100" baseline="0" dirty="0" smtClean="0"/>
              <a:t> to</a:t>
            </a:r>
            <a:r>
              <a:rPr lang="en-US" sz="1100" dirty="0" smtClean="0"/>
              <a:t> Order</a:t>
            </a:r>
            <a:r>
              <a:rPr lang="en-US" sz="1100" baseline="0" dirty="0" smtClean="0"/>
              <a:t> file #100</a:t>
            </a:r>
            <a:endParaRPr lang="en-US" sz="1100" dirty="0"/>
          </a:p>
          <a:p>
            <a:endParaRPr lang="en-US" dirty="0"/>
          </a:p>
        </p:txBody>
      </p:sp>
      <p:sp>
        <p:nvSpPr>
          <p:cNvPr id="4" name="Slide Number Placeholder 3"/>
          <p:cNvSpPr>
            <a:spLocks noGrp="1"/>
          </p:cNvSpPr>
          <p:nvPr>
            <p:ph type="sldNum" sz="quarter" idx="10"/>
          </p:nvPr>
        </p:nvSpPr>
        <p:spPr/>
        <p:txBody>
          <a:bodyPr/>
          <a:lstStyle/>
          <a:p>
            <a:fld id="{0A4ED10D-2A20-4542-BAE5-7B32329CF2A3}" type="slidenum">
              <a:rPr lang="en-US" smtClean="0"/>
              <a:t>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402293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VIEW</a:t>
            </a:r>
          </a:p>
          <a:p>
            <a:r>
              <a:rPr lang="en-US" baseline="0" dirty="0" smtClean="0"/>
              <a:t> Output from </a:t>
            </a:r>
            <a:r>
              <a:rPr lang="en-US" sz="1200" dirty="0" smtClean="0"/>
              <a:t> List File Attributes Data Dictionary Display Utility</a:t>
            </a:r>
          </a:p>
          <a:p>
            <a:endParaRPr lang="en-US" dirty="0" smtClean="0"/>
          </a:p>
          <a:p>
            <a:r>
              <a:rPr lang="en-US" dirty="0" smtClean="0"/>
              <a:t>EXPLAIN</a:t>
            </a:r>
          </a:p>
          <a:p>
            <a:r>
              <a:rPr lang="en-US" baseline="0" dirty="0" smtClean="0"/>
              <a:t> Select fields </a:t>
            </a:r>
          </a:p>
          <a:p>
            <a:endParaRPr lang="en-US" baseline="0" dirty="0" smtClean="0"/>
          </a:p>
          <a:p>
            <a:r>
              <a:rPr lang="en-US" baseline="0" dirty="0" smtClean="0"/>
              <a:t>.02  Variable pointer to the patient file , patients are not the only object of order, lab animals, environmental sample</a:t>
            </a:r>
          </a:p>
          <a:p>
            <a:r>
              <a:rPr lang="en-US" baseline="0" dirty="0" smtClean="0"/>
              <a:t>.1 Multiple for orderable items, pharmacy IV  Pointer to ORDERABLE Item File #101.43</a:t>
            </a:r>
          </a:p>
          <a:p>
            <a:r>
              <a:rPr lang="en-US" baseline="0" dirty="0" smtClean="0"/>
              <a:t>.8  another Multiple that will receive a lot of attention  contains an import word processing field ORDER TEXT and regular date indexed field ORDERED  DATE/TIME </a:t>
            </a:r>
          </a:p>
          <a:p>
            <a:pPr marL="216233" indent="-216233">
              <a:buAutoNum type="arabicPlain" startAt="2"/>
            </a:pPr>
            <a:r>
              <a:rPr lang="en-US" baseline="0" dirty="0" smtClean="0"/>
              <a:t>Dialog used to created order variable Pointer to PROTOCOL file #101 or DIALOG file #101.41</a:t>
            </a:r>
          </a:p>
          <a:p>
            <a:pPr marL="216233" indent="-216233">
              <a:buAutoNum type="arabicPlain" startAt="2"/>
            </a:pPr>
            <a:r>
              <a:rPr lang="en-US" baseline="0" dirty="0" smtClean="0"/>
              <a:t>Who Entered pointer to New Person File #200</a:t>
            </a:r>
          </a:p>
          <a:p>
            <a:pPr marL="216233" indent="-216233">
              <a:buAutoNum type="arabicPlain" startAt="2"/>
            </a:pPr>
            <a:r>
              <a:rPr lang="en-US" baseline="0" dirty="0" smtClean="0"/>
              <a:t>When Entered NOT indexed DATA </a:t>
            </a:r>
          </a:p>
          <a:p>
            <a:pPr marL="216233" indent="-216233">
              <a:buAutoNum type="arabicPlain" startAt="2"/>
            </a:pPr>
            <a:r>
              <a:rPr lang="en-US" baseline="0" dirty="0" smtClean="0"/>
              <a:t>Pointer to ORDER status file #100.01</a:t>
            </a:r>
          </a:p>
          <a:p>
            <a:pPr marL="216233" indent="-216233">
              <a:buAutoNum type="arabicPlain" startAt="7"/>
            </a:pPr>
            <a:r>
              <a:rPr lang="en-US" baseline="0" dirty="0" smtClean="0"/>
              <a:t>Variable Pointer to the file and the item ordered similar to DIALOG includes LAB file #60</a:t>
            </a:r>
          </a:p>
          <a:p>
            <a:r>
              <a:rPr lang="en-US" baseline="0" dirty="0" smtClean="0"/>
              <a:t>12  Package the software package generating the ORDER  Pointer to PACKAGE file #9.4</a:t>
            </a:r>
          </a:p>
          <a:p>
            <a:pPr marL="0" indent="0">
              <a:buNone/>
            </a:pPr>
            <a:endParaRPr lang="en-US" baseline="0" dirty="0" smtClean="0"/>
          </a:p>
          <a:p>
            <a:pPr defTabSz="432465"/>
            <a:r>
              <a:rPr lang="en-US" sz="1100" dirty="0" smtClean="0"/>
              <a:t>NEXT</a:t>
            </a:r>
          </a:p>
          <a:p>
            <a:pPr defTabSz="432465"/>
            <a:r>
              <a:rPr lang="en-US" sz="1100" dirty="0" smtClean="0"/>
              <a:t>Key Report Elements</a:t>
            </a:r>
            <a:endParaRPr lang="en-US" sz="1100" dirty="0"/>
          </a:p>
          <a:p>
            <a:endParaRPr lang="en-US" dirty="0"/>
          </a:p>
        </p:txBody>
      </p:sp>
      <p:sp>
        <p:nvSpPr>
          <p:cNvPr id="4" name="Slide Number Placeholder 3"/>
          <p:cNvSpPr>
            <a:spLocks noGrp="1"/>
          </p:cNvSpPr>
          <p:nvPr>
            <p:ph type="sldNum" sz="quarter" idx="10"/>
          </p:nvPr>
        </p:nvSpPr>
        <p:spPr/>
        <p:txBody>
          <a:bodyPr/>
          <a:lstStyle/>
          <a:p>
            <a:fld id="{0A4ED10D-2A20-4542-BAE5-7B32329CF2A3}" type="slidenum">
              <a:rPr lang="en-US" smtClean="0"/>
              <a:t>17</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2956540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VIEW</a:t>
            </a:r>
          </a:p>
          <a:p>
            <a:endParaRPr lang="en-US" dirty="0" smtClean="0"/>
          </a:p>
          <a:p>
            <a:r>
              <a:rPr lang="en-US" dirty="0" smtClean="0"/>
              <a:t>Structure</a:t>
            </a:r>
            <a:r>
              <a:rPr lang="en-US" baseline="0" dirty="0" smtClean="0"/>
              <a:t> and Strategy for SORT using Print File Entries in VA FileMan from ORDER file #100</a:t>
            </a:r>
            <a:endParaRPr lang="en-US" dirty="0" smtClean="0"/>
          </a:p>
          <a:p>
            <a:endParaRPr lang="en-US" dirty="0" smtClean="0"/>
          </a:p>
          <a:p>
            <a:r>
              <a:rPr lang="en-US" dirty="0" smtClean="0"/>
              <a:t>MOST</a:t>
            </a:r>
            <a:r>
              <a:rPr lang="en-US" baseline="0" dirty="0" smtClean="0"/>
              <a:t> IMPORTANT SLIDE  save for reference because </a:t>
            </a:r>
          </a:p>
          <a:p>
            <a:endParaRPr lang="en-US" dirty="0" smtClean="0"/>
          </a:p>
          <a:p>
            <a:r>
              <a:rPr lang="en-US" dirty="0" smtClean="0"/>
              <a:t>Use</a:t>
            </a:r>
            <a:r>
              <a:rPr lang="en-US" baseline="0" dirty="0" smtClean="0"/>
              <a:t> regular indexed date field inside ORDER ACTION multiple named DATE/TIME ORDERED , MUST be the FIRST SORT</a:t>
            </a:r>
          </a:p>
          <a:p>
            <a:r>
              <a:rPr lang="en-US" baseline="0" dirty="0" smtClean="0"/>
              <a:t>Next SORT by ACTION also in the ORDER ACTION multiple “name sake”  for contains new</a:t>
            </a:r>
          </a:p>
          <a:p>
            <a:r>
              <a:rPr lang="en-US" baseline="0" dirty="0" smtClean="0"/>
              <a:t>Transition to the video  using simtypsynch   Yogi “you can observe a lot by watching” but you will learn more from me watching and listening to my explanation in a  VistA account.</a:t>
            </a:r>
          </a:p>
          <a:p>
            <a:endParaRPr lang="en-US" baseline="0" dirty="0" smtClean="0"/>
          </a:p>
          <a:p>
            <a:r>
              <a:rPr lang="en-US" baseline="0" dirty="0" smtClean="0"/>
              <a:t>Transition to  Symbology and Syntax     </a:t>
            </a:r>
            <a:endParaRPr lang="en-US" dirty="0" smtClean="0"/>
          </a:p>
        </p:txBody>
      </p:sp>
      <p:sp>
        <p:nvSpPr>
          <p:cNvPr id="4" name="Slide Number Placeholder 3"/>
          <p:cNvSpPr>
            <a:spLocks noGrp="1"/>
          </p:cNvSpPr>
          <p:nvPr>
            <p:ph type="sldNum" sz="quarter" idx="10"/>
          </p:nvPr>
        </p:nvSpPr>
        <p:spPr/>
        <p:txBody>
          <a:bodyPr/>
          <a:lstStyle/>
          <a:p>
            <a:fld id="{0A4ED10D-2A20-4542-BAE5-7B32329CF2A3}" type="slidenum">
              <a:rPr lang="en-US" smtClean="0"/>
              <a:t>18</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2172881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VIEW</a:t>
            </a:r>
          </a:p>
          <a:p>
            <a:r>
              <a:rPr lang="en-US" dirty="0" smtClean="0"/>
              <a:t>Symbolgoy</a:t>
            </a:r>
            <a:r>
              <a:rPr lang="en-US" baseline="0" dirty="0" smtClean="0"/>
              <a:t> and Syntax used during demonstration from PBM VistA training account.</a:t>
            </a:r>
            <a:endParaRPr lang="en-US" dirty="0" smtClean="0"/>
          </a:p>
          <a:p>
            <a:endParaRPr lang="en-US" dirty="0" smtClean="0"/>
          </a:p>
          <a:p>
            <a:r>
              <a:rPr lang="en-US" dirty="0" smtClean="0"/>
              <a:t>EXPLAIN</a:t>
            </a:r>
          </a:p>
          <a:p>
            <a:r>
              <a:rPr lang="en-US" dirty="0" smtClean="0"/>
              <a:t>Reduce</a:t>
            </a:r>
            <a:r>
              <a:rPr lang="en-US" baseline="0" dirty="0" smtClean="0"/>
              <a:t> </a:t>
            </a:r>
            <a:r>
              <a:rPr lang="en-US" dirty="0" smtClean="0"/>
              <a:t> frustration syntax is primary source, some frustration</a:t>
            </a:r>
            <a:r>
              <a:rPr lang="en-US" baseline="0" dirty="0" smtClean="0"/>
              <a:t> is good because learning is occurring too much will cause you to be overwhelmed and stop learning</a:t>
            </a:r>
          </a:p>
          <a:p>
            <a:endParaRPr lang="en-US" dirty="0" smtClean="0"/>
          </a:p>
          <a:p>
            <a:r>
              <a:rPr lang="en-US" dirty="0" smtClean="0"/>
              <a:t>VA FileMan relies on MUMPS programming which:</a:t>
            </a:r>
          </a:p>
          <a:p>
            <a:endParaRPr lang="en-US" dirty="0" smtClean="0"/>
          </a:p>
          <a:p>
            <a:r>
              <a:rPr lang="en-US" dirty="0" smtClean="0"/>
              <a:t> goes LEFT to right without</a:t>
            </a:r>
            <a:r>
              <a:rPr lang="en-US" baseline="0" dirty="0" smtClean="0"/>
              <a:t> regard to order of operations, can force something with ()</a:t>
            </a:r>
          </a:p>
          <a:p>
            <a:endParaRPr lang="en-US" baseline="0" dirty="0" smtClean="0"/>
          </a:p>
          <a:p>
            <a:r>
              <a:rPr lang="en-US" baseline="0" dirty="0" smtClean="0"/>
              <a:t>CONTEXT a character can mean to different things depending upon the context for example [ = contains or can signal that a TEMPLATE is being used  </a:t>
            </a:r>
          </a:p>
          <a:p>
            <a:r>
              <a:rPr lang="en-US" baseline="0" dirty="0" smtClean="0"/>
              <a:t>! Can be count used as “OR”,   + Total, Count and Mean or +SORT !PRINT for subcount  </a:t>
            </a:r>
            <a:r>
              <a:rPr lang="en-US" dirty="0" smtClean="0"/>
              <a:t> </a:t>
            </a:r>
          </a:p>
          <a:p>
            <a:endParaRPr lang="en-US" dirty="0" smtClean="0"/>
          </a:p>
          <a:p>
            <a:r>
              <a:rPr lang="en-US" dirty="0" smtClean="0"/>
              <a:t>Transition</a:t>
            </a:r>
            <a:r>
              <a:rPr lang="en-US" baseline="0" dirty="0" smtClean="0"/>
              <a:t> to </a:t>
            </a:r>
            <a:r>
              <a:rPr lang="en-US" dirty="0" smtClean="0"/>
              <a:t> start with Key Report</a:t>
            </a:r>
            <a:r>
              <a:rPr lang="en-US" baseline="0" dirty="0" smtClean="0"/>
              <a:t> SORT elements</a:t>
            </a:r>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19</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667530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BIO Highlights</a:t>
            </a:r>
            <a:r>
              <a:rPr lang="en-US" baseline="0" dirty="0" smtClean="0"/>
              <a:t> and format  </a:t>
            </a:r>
          </a:p>
          <a:p>
            <a:r>
              <a:rPr lang="en-US" baseline="0" dirty="0" smtClean="0"/>
              <a:t>Welcome</a:t>
            </a:r>
          </a:p>
          <a:p>
            <a:endParaRPr lang="en-US" baseline="0" dirty="0" smtClean="0"/>
          </a:p>
          <a:p>
            <a:r>
              <a:rPr lang="en-US" baseline="0" dirty="0" smtClean="0"/>
              <a:t>Pharmacy ADPAC to CPRS supervisor to PBM CI  presented  VA FileMan or related at most VEHU since 2000</a:t>
            </a:r>
          </a:p>
          <a:p>
            <a:endParaRPr lang="en-US" baseline="0" dirty="0" smtClean="0"/>
          </a:p>
          <a:p>
            <a:r>
              <a:rPr lang="en-US" baseline="0" dirty="0" smtClean="0"/>
              <a:t>Working with my presentation experience and technical experience </a:t>
            </a:r>
          </a:p>
          <a:p>
            <a:r>
              <a:rPr lang="en-US" baseline="0" dirty="0" smtClean="0"/>
              <a:t>FORMAT of class is different and requires your complete attention to maximize learning .    </a:t>
            </a:r>
          </a:p>
          <a:p>
            <a:r>
              <a:rPr lang="en-US" baseline="0" dirty="0" smtClean="0"/>
              <a:t>To optimize learning from this session, I suggest allowing only emergency interruptions and limit multi-tasking.</a:t>
            </a:r>
          </a:p>
          <a:p>
            <a:r>
              <a:rPr lang="en-US" baseline="0" dirty="0" smtClean="0"/>
              <a:t>Session format is unique for virtual VEHU using powerpoint  and demonstration hands on  examples from PBM VistA training account . </a:t>
            </a:r>
          </a:p>
          <a:p>
            <a:r>
              <a:rPr lang="en-US" baseline="0" dirty="0" smtClean="0"/>
              <a:t>  Speaker notes available  for download in the session power point contain BOLD text with output including BOLD italicized text for typed portion  and of course the entire session recording will be available in the virtual VEHU auditorium on demand section. </a:t>
            </a:r>
          </a:p>
          <a:p>
            <a:endParaRPr lang="en-US" baseline="0" dirty="0" smtClean="0"/>
          </a:p>
          <a:p>
            <a:r>
              <a:rPr lang="en-US" baseline="0" dirty="0" smtClean="0"/>
              <a:t>Marketing announcement for future PBM Remote FM sessions to open in Fall 2012 accepting NON- pharmacy staff</a:t>
            </a:r>
          </a:p>
        </p:txBody>
      </p:sp>
      <p:sp>
        <p:nvSpPr>
          <p:cNvPr id="4" name="Slide Number Placeholder 3"/>
          <p:cNvSpPr>
            <a:spLocks noGrp="1"/>
          </p:cNvSpPr>
          <p:nvPr>
            <p:ph type="sldNum" sz="quarter" idx="10"/>
          </p:nvPr>
        </p:nvSpPr>
        <p:spPr/>
        <p:txBody>
          <a:bodyPr/>
          <a:lstStyle/>
          <a:p>
            <a:fld id="{0A4ED10D-2A20-4542-BAE5-7B32329CF2A3}" type="slidenum">
              <a:rPr lang="en-US" smtClean="0"/>
              <a:t>2</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2373313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defTabSz="432465"/>
            <a:r>
              <a:rPr lang="en-US" dirty="0" smtClean="0"/>
              <a:t>Log in </a:t>
            </a:r>
            <a:r>
              <a:rPr lang="en-US" baseline="0" dirty="0" smtClean="0"/>
              <a:t> </a:t>
            </a:r>
            <a:endParaRPr lang="en-US" dirty="0" smtClean="0"/>
          </a:p>
          <a:p>
            <a:r>
              <a:rPr lang="en-US" sz="1100" b="1" dirty="0"/>
              <a:t>Username: PBM</a:t>
            </a:r>
          </a:p>
          <a:p>
            <a:r>
              <a:rPr lang="en-US" sz="1100" b="1" dirty="0"/>
              <a:t>Password: *** </a:t>
            </a:r>
          </a:p>
          <a:p>
            <a:r>
              <a:rPr lang="en-US" sz="1100" b="1" dirty="0"/>
              <a:t>PBM   PBM   PBM   PBM   PBM   PBM  PBM   PBM   PBM  PBM  PBM  PBM  PBM</a:t>
            </a:r>
          </a:p>
          <a:p>
            <a:r>
              <a:rPr lang="en-US" sz="1100" b="1" dirty="0"/>
              <a:t> </a:t>
            </a:r>
          </a:p>
          <a:p>
            <a:r>
              <a:rPr lang="en-US" sz="1100" b="1" dirty="0"/>
              <a:t>   *************************************************************************</a:t>
            </a:r>
          </a:p>
          <a:p>
            <a:r>
              <a:rPr lang="en-US" sz="1100" b="1" dirty="0"/>
              <a:t> </a:t>
            </a:r>
          </a:p>
          <a:p>
            <a:r>
              <a:rPr lang="en-US" sz="1100" b="1" dirty="0"/>
              <a:t>           You have accessed the PBM  Cache Account</a:t>
            </a:r>
          </a:p>
          <a:p>
            <a:r>
              <a:rPr lang="en-US" sz="1100" b="1" dirty="0"/>
              <a:t>             VistaLink is installed in this account</a:t>
            </a:r>
          </a:p>
          <a:p>
            <a:r>
              <a:rPr lang="en-US" sz="1100" b="1" dirty="0"/>
              <a:t>MISUSE of this system constitutes a Federal Crime.</a:t>
            </a:r>
          </a:p>
          <a:p>
            <a:r>
              <a:rPr lang="en-US" sz="1100" b="1" dirty="0"/>
              <a:t> PBM   PBM   PBM   PBM   PBM   PBM   PBM   PBM   PBM   PBM   PBM</a:t>
            </a:r>
          </a:p>
          <a:p>
            <a:r>
              <a:rPr lang="en-US" sz="1100" b="1" dirty="0"/>
              <a:t>   *************************************************************************</a:t>
            </a:r>
          </a:p>
          <a:p>
            <a:endParaRPr lang="en-US" sz="1100" b="1" dirty="0"/>
          </a:p>
          <a:p>
            <a:r>
              <a:rPr lang="en-US" sz="1100" b="1" dirty="0"/>
              <a:t>Volume set: ROU:CACHE  UCI: PBM  Device: |TNT|pbm-lt-fagan.vha.med.va.gov:50736|</a:t>
            </a:r>
          </a:p>
          <a:p>
            <a:r>
              <a:rPr lang="en-US" sz="1100" b="1" dirty="0"/>
              <a:t>4228 (pbm-lt-fagan.vha.med.va.gov/50736)</a:t>
            </a:r>
          </a:p>
          <a:p>
            <a:endParaRPr lang="en-US" sz="1100" b="1" dirty="0"/>
          </a:p>
          <a:p>
            <a:r>
              <a:rPr lang="en-US" sz="1100" b="1" dirty="0"/>
              <a:t>ACCESS CODE: ******</a:t>
            </a:r>
          </a:p>
          <a:p>
            <a:r>
              <a:rPr lang="en-US" sz="1100" b="1" dirty="0"/>
              <a:t>VERIFY CODE: ******</a:t>
            </a:r>
          </a:p>
          <a:p>
            <a:endParaRPr lang="en-US" sz="1100" b="1" dirty="0"/>
          </a:p>
          <a:p>
            <a:r>
              <a:rPr lang="en-US" sz="1100" b="1" dirty="0"/>
              <a:t>Good afternoon C0</a:t>
            </a:r>
          </a:p>
          <a:p>
            <a:r>
              <a:rPr lang="en-US" sz="1100" b="1" dirty="0"/>
              <a:t>     You last signed on today at 12:13</a:t>
            </a:r>
          </a:p>
          <a:p>
            <a:endParaRPr lang="en-US" sz="1100" b="1" dirty="0"/>
          </a:p>
          <a:p>
            <a:endParaRPr lang="en-US" sz="1100" b="1" dirty="0"/>
          </a:p>
          <a:p>
            <a:r>
              <a:rPr lang="en-US" sz="1100" b="1" dirty="0"/>
              <a:t>   1      List File Attributes</a:t>
            </a:r>
          </a:p>
          <a:p>
            <a:r>
              <a:rPr lang="en-US" sz="1100" b="1" dirty="0"/>
              <a:t>   2      Inquire to File Entries</a:t>
            </a:r>
          </a:p>
          <a:p>
            <a:r>
              <a:rPr lang="en-US" sz="1100" b="1" dirty="0"/>
              <a:t>   3      Print File Entries</a:t>
            </a:r>
          </a:p>
          <a:p>
            <a:r>
              <a:rPr lang="en-US" sz="1100" b="1" dirty="0"/>
              <a:t>   4      Search File Entries</a:t>
            </a:r>
          </a:p>
          <a:p>
            <a:r>
              <a:rPr lang="en-US" sz="1100" b="1" dirty="0"/>
              <a:t>   5      Template Edit</a:t>
            </a:r>
          </a:p>
          <a:p>
            <a:r>
              <a:rPr lang="en-US" sz="1100" b="1" dirty="0"/>
              <a:t>   6      PBM FILEMAN REPORT MENU ... ...</a:t>
            </a:r>
          </a:p>
          <a:p>
            <a:endParaRPr lang="en-US" sz="1100" b="1" dirty="0"/>
          </a:p>
          <a:p>
            <a:r>
              <a:rPr lang="en-US" sz="1100" dirty="0"/>
              <a:t>&lt;Pause&gt; explain PBM VistA Training account menu and speaker notes</a:t>
            </a:r>
            <a:r>
              <a:rPr lang="en-US" sz="1100" b="1" dirty="0"/>
              <a:t> BOLD </a:t>
            </a:r>
            <a:r>
              <a:rPr lang="en-US" sz="1100" dirty="0"/>
              <a:t>is TEXT  and  </a:t>
            </a:r>
            <a:r>
              <a:rPr lang="en-US" sz="1100" b="1" i="1" dirty="0"/>
              <a:t>BOLD ITALIC </a:t>
            </a:r>
            <a:r>
              <a:rPr lang="en-US" sz="1100" dirty="0"/>
              <a:t>is typed </a:t>
            </a:r>
          </a:p>
          <a:p>
            <a:endParaRPr lang="en-US" sz="1100" dirty="0"/>
          </a:p>
          <a:p>
            <a:r>
              <a:rPr lang="en-US" sz="1100" b="1" dirty="0"/>
              <a:t>&lt;PBM&gt; Select Training Menu Option: </a:t>
            </a:r>
            <a:r>
              <a:rPr lang="en-US" sz="1100" b="1" i="1" dirty="0"/>
              <a:t>3</a:t>
            </a:r>
            <a:r>
              <a:rPr lang="en-US" sz="1100" b="1" dirty="0"/>
              <a:t>  Print File Entries</a:t>
            </a:r>
          </a:p>
          <a:p>
            <a:endParaRPr lang="en-US" sz="1100" b="1" dirty="0"/>
          </a:p>
          <a:p>
            <a:r>
              <a:rPr lang="en-US" sz="1100" b="1" dirty="0"/>
              <a:t>OUTPUT FROM WHAT FILE: ORDER// </a:t>
            </a:r>
            <a:r>
              <a:rPr lang="en-US" sz="1100" b="1" i="1" dirty="0"/>
              <a:t>100 </a:t>
            </a:r>
            <a:r>
              <a:rPr lang="en-US" sz="1100" b="1" dirty="0"/>
              <a:t> ORDER  (26723 entries)</a:t>
            </a:r>
          </a:p>
          <a:p>
            <a:r>
              <a:rPr lang="en-US" sz="1100" dirty="0"/>
              <a:t>&lt;Pause&gt;  discuss number of entries in training account, millions in live account</a:t>
            </a:r>
            <a:endParaRPr lang="en-US" sz="1100" b="1" dirty="0"/>
          </a:p>
          <a:p>
            <a:r>
              <a:rPr lang="en-US" sz="1100" b="1" dirty="0"/>
              <a:t>SORT BY: NUMBER// </a:t>
            </a:r>
            <a:r>
              <a:rPr lang="en-US" sz="1100" b="1" i="1" dirty="0"/>
              <a:t>'ORDER ACTIONS  </a:t>
            </a:r>
          </a:p>
          <a:p>
            <a:r>
              <a:rPr lang="en-US" sz="1100" b="1" dirty="0"/>
              <a:t>ORDER ACTIONS SUB-FIELD: </a:t>
            </a:r>
            <a:r>
              <a:rPr lang="en-US" sz="1100" b="1" i="1" dirty="0"/>
              <a:t>'.01  </a:t>
            </a:r>
            <a:r>
              <a:rPr lang="en-US" sz="1100" b="1" dirty="0"/>
              <a:t>DATE/TIME ORDERED</a:t>
            </a:r>
          </a:p>
          <a:p>
            <a:pPr defTabSz="432465">
              <a:defRPr/>
            </a:pPr>
            <a:r>
              <a:rPr lang="en-US" sz="1100" dirty="0"/>
              <a:t>&lt;Pause&gt;</a:t>
            </a:r>
            <a:r>
              <a:rPr lang="en-US" dirty="0" smtClean="0"/>
              <a:t>SORT example  by REGULAR DATE INDEXED Field must be done FIRST</a:t>
            </a:r>
            <a:endParaRPr lang="en-US" sz="1100" dirty="0"/>
          </a:p>
          <a:p>
            <a:r>
              <a:rPr lang="en-US" sz="1100" b="1" dirty="0"/>
              <a:t>START WITH DATE/TIME ORDERED: FIRST// </a:t>
            </a:r>
            <a:r>
              <a:rPr lang="en-US" sz="1100" b="1" i="1" dirty="0"/>
              <a:t>1/1/99 </a:t>
            </a:r>
            <a:r>
              <a:rPr lang="en-US" sz="1100" b="1" dirty="0"/>
              <a:t> </a:t>
            </a:r>
          </a:p>
          <a:p>
            <a:r>
              <a:rPr lang="en-US" sz="1100" b="1" dirty="0"/>
              <a:t>GO TO DATE/TIME ORDERED: LAST//</a:t>
            </a:r>
            <a:r>
              <a:rPr lang="en-US" sz="1100" b="1" i="1" dirty="0"/>
              <a:t> 12/31/99  </a:t>
            </a:r>
          </a:p>
          <a:p>
            <a:endParaRPr lang="en-US" sz="1100" b="1" i="1" dirty="0"/>
          </a:p>
          <a:p>
            <a:r>
              <a:rPr lang="en-US" sz="1100" dirty="0"/>
              <a:t>&lt;Pause&gt;     explain back into ORDER ACTION to  </a:t>
            </a:r>
          </a:p>
          <a:p>
            <a:r>
              <a:rPr lang="en-US" sz="1100" dirty="0"/>
              <a:t>Select ACTION[“NEW” and exclude </a:t>
            </a:r>
          </a:p>
          <a:p>
            <a:endParaRPr lang="en-US" sz="1100" dirty="0"/>
          </a:p>
          <a:p>
            <a:r>
              <a:rPr lang="en-US" sz="1100" dirty="0"/>
              <a:t>                                'DC' FOR DISCONTINUE; </a:t>
            </a:r>
          </a:p>
          <a:p>
            <a:r>
              <a:rPr lang="en-US" sz="1100" dirty="0"/>
              <a:t>                                'HD' FOR HOLD; </a:t>
            </a:r>
          </a:p>
          <a:p>
            <a:r>
              <a:rPr lang="en-US" sz="1100" dirty="0"/>
              <a:t>                                'RL' FOR RELEASE HOLD; </a:t>
            </a:r>
          </a:p>
          <a:p>
            <a:r>
              <a:rPr lang="en-US" sz="1100" dirty="0"/>
              <a:t>                                'XX' FOR CHANGE; </a:t>
            </a:r>
          </a:p>
          <a:p>
            <a:r>
              <a:rPr lang="en-US" sz="1100" dirty="0"/>
              <a:t>For the desired date range</a:t>
            </a:r>
          </a:p>
          <a:p>
            <a:endParaRPr lang="en-US" sz="1100" b="1" i="1" dirty="0"/>
          </a:p>
          <a:p>
            <a:endParaRPr lang="en-US" sz="1100" b="1" dirty="0"/>
          </a:p>
          <a:p>
            <a:r>
              <a:rPr lang="en-US" sz="1100" b="1" dirty="0"/>
              <a:t>  WITHIN DATE/TIME ORDERED, SORT BY: </a:t>
            </a:r>
            <a:r>
              <a:rPr lang="en-US" sz="1100" b="1" i="1" dirty="0"/>
              <a:t>ORDER ACTIONS </a:t>
            </a:r>
            <a:r>
              <a:rPr lang="en-US" sz="1100" b="1" dirty="0"/>
              <a:t>   (multiple)</a:t>
            </a:r>
          </a:p>
          <a:p>
            <a:r>
              <a:rPr lang="en-US" sz="1100" b="1" dirty="0"/>
              <a:t>  ORDER ACTIONS SUB-FIELD: </a:t>
            </a:r>
            <a:r>
              <a:rPr lang="en-US" sz="1100" b="1" i="1" dirty="0"/>
              <a:t>ACT["NEW"</a:t>
            </a:r>
          </a:p>
          <a:p>
            <a:r>
              <a:rPr lang="en-US" sz="1100" b="1" dirty="0"/>
              <a:t>   By 'ACT', do you mean ORDER ACTIONS 'ACTION'? Yes//   </a:t>
            </a:r>
            <a:r>
              <a:rPr lang="en-US" sz="1100" b="1" i="1" dirty="0"/>
              <a:t>&lt;ENTER&gt;</a:t>
            </a:r>
          </a:p>
          <a:p>
            <a:pPr defTabSz="432465"/>
            <a:r>
              <a:rPr lang="en-US" sz="1100" b="1" dirty="0"/>
              <a:t>    WITHIN ACT["NEW", SORT BY: </a:t>
            </a:r>
            <a:r>
              <a:rPr lang="en-US" sz="1100" b="1" i="1" dirty="0"/>
              <a:t>&lt;ENTER&gt;</a:t>
            </a:r>
            <a:endParaRPr lang="en-US" sz="1100" b="1" dirty="0"/>
          </a:p>
          <a:p>
            <a:r>
              <a:rPr lang="en-US" sz="1100" b="1" dirty="0"/>
              <a:t>STORE IN 'SORT' TEMPLATE: VEHU12      </a:t>
            </a:r>
          </a:p>
          <a:p>
            <a:r>
              <a:rPr lang="en-US" sz="1100" b="1" dirty="0"/>
              <a:t>                              (Apr 06, 2012@13:15) User #10000000032 File #100  SORT  </a:t>
            </a:r>
          </a:p>
          <a:p>
            <a:endParaRPr lang="en-US" sz="1100" b="1" dirty="0"/>
          </a:p>
          <a:p>
            <a:r>
              <a:rPr lang="en-US" sz="1100" b="1" dirty="0"/>
              <a:t>DATA ALREADY STORED THERE....OK TO PURGE? NO// </a:t>
            </a:r>
            <a:r>
              <a:rPr lang="en-US" sz="1100" b="1" i="1" dirty="0"/>
              <a:t>YES</a:t>
            </a:r>
          </a:p>
          <a:p>
            <a:r>
              <a:rPr lang="en-US" sz="1100" b="1" dirty="0"/>
              <a:t>DESCRIPTION:</a:t>
            </a:r>
          </a:p>
          <a:p>
            <a:r>
              <a:rPr lang="en-US" sz="1100" b="1" dirty="0"/>
              <a:t>  No existing text</a:t>
            </a:r>
          </a:p>
          <a:p>
            <a:pPr defTabSz="432465"/>
            <a:r>
              <a:rPr lang="en-US" sz="1100" b="1" dirty="0"/>
              <a:t>  Edit? NO// </a:t>
            </a:r>
            <a:r>
              <a:rPr lang="en-US" sz="1100" b="1" i="1" dirty="0"/>
              <a:t>&lt;ENTER&gt;</a:t>
            </a:r>
            <a:endParaRPr lang="en-US" sz="1100" b="1" dirty="0"/>
          </a:p>
          <a:p>
            <a:r>
              <a:rPr lang="en-US" sz="1100" b="1" dirty="0"/>
              <a:t>SHOULD TEMPLATE USER BE ASKED 'FROM'-'TO' RANGE FOR 'DATE/TIME ORDERED'? NO// </a:t>
            </a:r>
            <a:r>
              <a:rPr lang="en-US" sz="1100" b="1" i="1" dirty="0"/>
              <a:t>YES</a:t>
            </a:r>
          </a:p>
          <a:p>
            <a:pPr defTabSz="432465"/>
            <a:endParaRPr lang="en-US" sz="1100" dirty="0">
              <a:ea typeface="+mn-ea"/>
              <a:cs typeface="+mn-cs"/>
            </a:endParaRPr>
          </a:p>
          <a:p>
            <a:pPr defTabSz="432465"/>
            <a:r>
              <a:rPr lang="en-US" sz="1100" dirty="0">
                <a:ea typeface="+mn-ea"/>
                <a:cs typeface="+mn-cs"/>
              </a:rPr>
              <a:t>&lt;Pause&gt; explain Save  template   VEHU12 to use logic again without typing </a:t>
            </a:r>
          </a:p>
          <a:p>
            <a:pPr defTabSz="432465"/>
            <a:endParaRPr lang="en-US" sz="1100" dirty="0">
              <a:ea typeface="+mn-ea"/>
              <a:cs typeface="+mn-cs"/>
            </a:endParaRPr>
          </a:p>
          <a:p>
            <a:r>
              <a:rPr lang="en-US" sz="1100" b="1" dirty="0"/>
              <a:t>FIRST PRINT FIELD:  </a:t>
            </a:r>
          </a:p>
          <a:p>
            <a:endParaRPr lang="en-US" sz="1100" b="1" dirty="0"/>
          </a:p>
          <a:p>
            <a:r>
              <a:rPr lang="en-US" dirty="0">
                <a:ea typeface="+mn-ea"/>
                <a:cs typeface="+mn-cs"/>
              </a:rPr>
              <a:t>&lt;End&gt; more on Display from FIRST PRINT FIELD prompt  Summary  Key Report SORT Elements:</a:t>
            </a:r>
          </a:p>
          <a:p>
            <a:r>
              <a:rPr lang="en-US" dirty="0">
                <a:ea typeface="+mn-ea"/>
                <a:cs typeface="+mn-cs"/>
              </a:rPr>
              <a:t>  Regular indexed date first then ACTION contains new complicated inside the multiple</a:t>
            </a:r>
          </a:p>
          <a:p>
            <a:endParaRPr lang="en-US" dirty="0">
              <a:ea typeface="+mn-ea"/>
              <a:cs typeface="+mn-cs"/>
            </a:endParaRPr>
          </a:p>
          <a:p>
            <a:endParaRPr lang="en-US" dirty="0">
              <a:ea typeface="+mn-ea"/>
              <a:cs typeface="+mn-cs"/>
            </a:endParaRPr>
          </a:p>
          <a:p>
            <a:endParaRPr lang="en-US" dirty="0">
              <a:ea typeface="+mn-ea"/>
              <a:cs typeface="+mn-cs"/>
            </a:endParaRPr>
          </a:p>
          <a:p>
            <a:endParaRPr lang="en-US" dirty="0">
              <a:ea typeface="+mn-ea"/>
              <a:cs typeface="+mn-cs"/>
            </a:endParaRPr>
          </a:p>
        </p:txBody>
      </p:sp>
      <p:sp>
        <p:nvSpPr>
          <p:cNvPr id="4" name="Slide Number Placeholder 3"/>
          <p:cNvSpPr>
            <a:spLocks noGrp="1"/>
          </p:cNvSpPr>
          <p:nvPr>
            <p:ph type="sldNum" sz="quarter" idx="10"/>
          </p:nvPr>
        </p:nvSpPr>
        <p:spPr/>
        <p:txBody>
          <a:bodyPr/>
          <a:lstStyle/>
          <a:p>
            <a:fld id="{0A4ED10D-2A20-4542-BAE5-7B32329CF2A3}" type="slidenum">
              <a:rPr lang="en-US" smtClean="0"/>
              <a:t>20</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395395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14318" eaLnBrk="1" fontAlgn="auto" hangingPunct="1">
              <a:spcBef>
                <a:spcPts val="0"/>
              </a:spcBef>
              <a:spcAft>
                <a:spcPts val="0"/>
              </a:spcAft>
              <a:defRPr/>
            </a:pPr>
            <a:r>
              <a:rPr lang="en-US" dirty="0"/>
              <a:t> Select ORDER file #100  and Select Indexes FORMAT  find regular indexed fields</a:t>
            </a:r>
            <a:endParaRPr lang="en-US" dirty="0">
              <a:ea typeface="+mn-ea"/>
              <a:cs typeface="+mn-cs"/>
            </a:endParaRPr>
          </a:p>
          <a:p>
            <a:pPr defTabSz="914318" eaLnBrk="1" fontAlgn="auto" hangingPunct="1">
              <a:spcBef>
                <a:spcPts val="0"/>
              </a:spcBef>
              <a:spcAft>
                <a:spcPts val="0"/>
              </a:spcAft>
              <a:defRPr/>
            </a:pPr>
            <a:endParaRPr lang="en-US" dirty="0">
              <a:ea typeface="+mn-ea"/>
              <a:cs typeface="+mn-cs"/>
            </a:endParaRPr>
          </a:p>
          <a:p>
            <a:r>
              <a:rPr lang="en-US" sz="1100" b="1" i="1" dirty="0"/>
              <a:t>1 </a:t>
            </a:r>
            <a:r>
              <a:rPr lang="en-US" sz="1100" b="1" dirty="0"/>
              <a:t> List File Attributes</a:t>
            </a:r>
          </a:p>
          <a:p>
            <a:pPr defTabSz="432465"/>
            <a:r>
              <a:rPr lang="en-US" sz="1100" b="1" dirty="0"/>
              <a:t> START WITH WHAT FILE: ORDER// </a:t>
            </a:r>
            <a:r>
              <a:rPr lang="en-US" sz="1100" b="1" i="1" dirty="0">
                <a:latin typeface="r_ansi" pitchFamily="49" charset="0"/>
              </a:rPr>
              <a:t>&lt;ENTER&gt;</a:t>
            </a:r>
          </a:p>
          <a:p>
            <a:pPr defTabSz="432465"/>
            <a:r>
              <a:rPr lang="en-US" sz="1100" b="1" dirty="0"/>
              <a:t> GO TO WHAT FILE: ORDER// </a:t>
            </a:r>
            <a:r>
              <a:rPr lang="en-US" sz="1100" b="1" i="1" dirty="0">
                <a:latin typeface="r_ansi" pitchFamily="49" charset="0"/>
              </a:rPr>
              <a:t>&lt;ENTER&gt;</a:t>
            </a:r>
          </a:p>
          <a:p>
            <a:pPr defTabSz="432465"/>
            <a:r>
              <a:rPr lang="en-US" sz="1100" b="1" dirty="0"/>
              <a:t>  Select SUB-FILE: </a:t>
            </a:r>
            <a:r>
              <a:rPr lang="en-US" sz="1100" b="1" i="1" dirty="0">
                <a:latin typeface="r_ansi" pitchFamily="49" charset="0"/>
              </a:rPr>
              <a:t>&lt;ENTER&gt;</a:t>
            </a:r>
          </a:p>
          <a:p>
            <a:r>
              <a:rPr lang="en-US" sz="1100" b="1" dirty="0"/>
              <a:t>Select LISTING FORMAT: STANDARD//</a:t>
            </a:r>
            <a:r>
              <a:rPr lang="en-US" sz="1100" b="1" i="1" dirty="0"/>
              <a:t> ?</a:t>
            </a:r>
          </a:p>
          <a:p>
            <a:r>
              <a:rPr lang="en-US" sz="1100" b="1" dirty="0"/>
              <a:t>    Answer with LISTING FORMAT NUMBER, or NAME</a:t>
            </a:r>
          </a:p>
          <a:p>
            <a:r>
              <a:rPr lang="en-US" sz="1100" b="1" dirty="0"/>
              <a:t>   Choose from:</a:t>
            </a:r>
          </a:p>
          <a:p>
            <a:r>
              <a:rPr lang="en-US" sz="1100" b="1" dirty="0"/>
              <a:t>   1            STANDARD</a:t>
            </a:r>
          </a:p>
          <a:p>
            <a:r>
              <a:rPr lang="en-US" sz="1100" b="1" dirty="0"/>
              <a:t>   2            BRIEF</a:t>
            </a:r>
          </a:p>
          <a:p>
            <a:r>
              <a:rPr lang="en-US" sz="1100" b="1" dirty="0"/>
              <a:t>   3            CUSTOM-TAILORED</a:t>
            </a:r>
          </a:p>
          <a:p>
            <a:r>
              <a:rPr lang="en-US" sz="1100" b="1" dirty="0"/>
              <a:t>   4            MODIFIED STANDARD</a:t>
            </a:r>
          </a:p>
          <a:p>
            <a:r>
              <a:rPr lang="en-US" sz="1100" b="1" dirty="0"/>
              <a:t>   5            TEMPLATES ONLY</a:t>
            </a:r>
          </a:p>
          <a:p>
            <a:r>
              <a:rPr lang="en-US" sz="1100" b="1" dirty="0"/>
              <a:t>   6            GLOBAL MAP</a:t>
            </a:r>
          </a:p>
          <a:p>
            <a:r>
              <a:rPr lang="en-US" sz="1100" b="1" dirty="0"/>
              <a:t>   7            CONDENSED</a:t>
            </a:r>
          </a:p>
          <a:p>
            <a:r>
              <a:rPr lang="en-US" sz="1100" b="1" dirty="0"/>
              <a:t>   8            INDEXES ONLY</a:t>
            </a:r>
          </a:p>
          <a:p>
            <a:r>
              <a:rPr lang="en-US" sz="1100" b="1" dirty="0"/>
              <a:t>   9            KEYS ONLY</a:t>
            </a:r>
          </a:p>
          <a:p>
            <a:r>
              <a:rPr lang="en-US" sz="1100" b="1" dirty="0"/>
              <a:t>    </a:t>
            </a:r>
          </a:p>
          <a:p>
            <a:r>
              <a:rPr lang="en-US" sz="1100" b="1" dirty="0"/>
              <a:t>Select LISTING FORMAT: STANDARD// </a:t>
            </a:r>
            <a:r>
              <a:rPr lang="en-US" sz="1100" b="1" i="1" dirty="0"/>
              <a:t>INDEXES  </a:t>
            </a:r>
          </a:p>
          <a:p>
            <a:r>
              <a:rPr lang="en-US" sz="1100" b="1" dirty="0"/>
              <a:t>What type of cross-reference (Traditional or New)? Both//   </a:t>
            </a:r>
            <a:r>
              <a:rPr lang="en-US" sz="1100" b="1" i="1" dirty="0">
                <a:latin typeface="r_ansi" pitchFamily="49" charset="0"/>
              </a:rPr>
              <a:t>&lt;ENTER&gt;</a:t>
            </a:r>
          </a:p>
          <a:p>
            <a:pPr defTabSz="432465"/>
            <a:r>
              <a:rPr lang="en-US" sz="1100" b="1" dirty="0"/>
              <a:t>Which field: ALL// </a:t>
            </a:r>
            <a:r>
              <a:rPr lang="en-US" sz="1100" b="1" i="1" dirty="0">
                <a:latin typeface="r_ansi" pitchFamily="49" charset="0"/>
              </a:rPr>
              <a:t>&lt;ENTER&gt;</a:t>
            </a:r>
          </a:p>
          <a:p>
            <a:pPr defTabSz="432465"/>
            <a:r>
              <a:rPr lang="fr-FR" sz="1100" b="1" dirty="0"/>
              <a:t>DEVICE:   TELNET PORT    Right </a:t>
            </a:r>
            <a:r>
              <a:rPr lang="fr-FR" sz="1100" b="1" dirty="0" err="1"/>
              <a:t>Margin</a:t>
            </a:r>
            <a:r>
              <a:rPr lang="fr-FR" sz="1100" b="1" dirty="0"/>
              <a:t>: 80// </a:t>
            </a:r>
            <a:r>
              <a:rPr lang="en-US" sz="1100" b="1" i="1" dirty="0">
                <a:latin typeface="r_ansi" pitchFamily="49" charset="0"/>
              </a:rPr>
              <a:t>&lt;ENTER&gt;</a:t>
            </a:r>
          </a:p>
          <a:p>
            <a:r>
              <a:rPr lang="en-US" sz="1100" b="1" dirty="0"/>
              <a:t>INDEX AND CROSS-REFERENCE LIST -- FILE #100                 04/14/12    PAGE 1</a:t>
            </a:r>
          </a:p>
          <a:p>
            <a:r>
              <a:rPr lang="en-US" sz="1100" b="1" dirty="0"/>
              <a:t>-------------------------------------------------------------------------------</a:t>
            </a:r>
          </a:p>
          <a:p>
            <a:endParaRPr lang="en-US" sz="1100" b="1" dirty="0"/>
          </a:p>
          <a:p>
            <a:pPr defTabSz="914318" eaLnBrk="1" fontAlgn="auto" hangingPunct="1">
              <a:spcBef>
                <a:spcPts val="0"/>
              </a:spcBef>
              <a:spcAft>
                <a:spcPts val="0"/>
              </a:spcAft>
              <a:defRPr/>
            </a:pPr>
            <a:r>
              <a:rPr lang="en-US" dirty="0">
                <a:ea typeface="+mn-ea"/>
                <a:cs typeface="+mn-cs"/>
              </a:rPr>
              <a:t>Go to page # 9 and pause to highlight  REGULAR indexed Date field of DATE/TIME ORDERED</a:t>
            </a:r>
          </a:p>
          <a:p>
            <a:pPr defTabSz="914318" eaLnBrk="1" fontAlgn="auto" hangingPunct="1">
              <a:spcBef>
                <a:spcPts val="0"/>
              </a:spcBef>
              <a:spcAft>
                <a:spcPts val="0"/>
              </a:spcAft>
              <a:defRPr/>
            </a:pPr>
            <a:endParaRPr lang="en-US" dirty="0">
              <a:ea typeface="+mn-ea"/>
              <a:cs typeface="+mn-cs"/>
            </a:endParaRPr>
          </a:p>
          <a:p>
            <a:pPr defTabSz="914318" eaLnBrk="1" fontAlgn="auto" hangingPunct="1">
              <a:spcBef>
                <a:spcPts val="0"/>
              </a:spcBef>
              <a:spcAft>
                <a:spcPts val="0"/>
              </a:spcAft>
              <a:defRPr/>
            </a:pPr>
            <a:endParaRPr lang="en-US" dirty="0">
              <a:ea typeface="+mn-ea"/>
              <a:cs typeface="+mn-cs"/>
            </a:endParaRPr>
          </a:p>
          <a:p>
            <a:pPr defTabSz="914318" eaLnBrk="1" fontAlgn="auto" hangingPunct="1">
              <a:spcBef>
                <a:spcPts val="0"/>
              </a:spcBef>
              <a:spcAft>
                <a:spcPts val="0"/>
              </a:spcAft>
              <a:defRPr/>
            </a:pPr>
            <a:endParaRPr lang="en-US" dirty="0">
              <a:ea typeface="+mn-ea"/>
              <a:cs typeface="+mn-cs"/>
            </a:endParaRPr>
          </a:p>
          <a:p>
            <a:endParaRPr lang="en-US" dirty="0"/>
          </a:p>
        </p:txBody>
      </p:sp>
      <p:sp>
        <p:nvSpPr>
          <p:cNvPr id="4" name="Slide Number Placeholder 3"/>
          <p:cNvSpPr>
            <a:spLocks noGrp="1"/>
          </p:cNvSpPr>
          <p:nvPr>
            <p:ph type="sldNum" sz="quarter" idx="10"/>
          </p:nvPr>
        </p:nvSpPr>
        <p:spPr/>
        <p:txBody>
          <a:bodyPr/>
          <a:lstStyle/>
          <a:p>
            <a:fld id="{0A4ED10D-2A20-4542-BAE5-7B32329CF2A3}" type="slidenum">
              <a:rPr lang="en-US" smtClean="0"/>
              <a:t>21</a:t>
            </a:fld>
            <a:endParaRPr lang="en-US"/>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851582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mtClean="0"/>
              <a:t>Go back to List File Attributes</a:t>
            </a:r>
            <a:r>
              <a:rPr lang="en-US" baseline="0" smtClean="0"/>
              <a:t> and display VARIABLE Pointers </a:t>
            </a:r>
          </a:p>
          <a:p>
            <a:endParaRPr lang="en-US" baseline="0" smtClean="0"/>
          </a:p>
          <a:p>
            <a:r>
              <a:rPr lang="en-US" sz="1100" b="1" i="1"/>
              <a:t>1</a:t>
            </a:r>
            <a:r>
              <a:rPr lang="en-US" sz="1100" b="1"/>
              <a:t>  List File Attributes</a:t>
            </a:r>
          </a:p>
          <a:p>
            <a:pPr defTabSz="432465"/>
            <a:r>
              <a:rPr lang="en-US" sz="1100" b="1"/>
              <a:t> START WITH WHAT FILE: ORDER// </a:t>
            </a:r>
            <a:r>
              <a:rPr lang="en-US" sz="1100" b="1" i="1">
                <a:latin typeface="r_ansi" pitchFamily="49" charset="0"/>
              </a:rPr>
              <a:t>&lt;ENTER&gt;</a:t>
            </a:r>
          </a:p>
          <a:p>
            <a:pPr defTabSz="432465"/>
            <a:r>
              <a:rPr lang="en-US" sz="1100" b="1"/>
              <a:t> GO TO WHAT FILE: ORDER// </a:t>
            </a:r>
            <a:r>
              <a:rPr lang="en-US" sz="1100" b="1" i="1">
                <a:latin typeface="r_ansi" pitchFamily="49" charset="0"/>
              </a:rPr>
              <a:t>&lt;ENTER&gt;</a:t>
            </a:r>
          </a:p>
          <a:p>
            <a:pPr defTabSz="432465"/>
            <a:r>
              <a:rPr lang="en-US" sz="1100" b="1"/>
              <a:t> Select SUB-FILE: </a:t>
            </a:r>
            <a:r>
              <a:rPr lang="en-US" sz="1100" b="1" i="1">
                <a:latin typeface="r_ansi" pitchFamily="49" charset="0"/>
              </a:rPr>
              <a:t>&lt;ENTER&gt;</a:t>
            </a:r>
            <a:endParaRPr lang="en-US" sz="1100" b="1"/>
          </a:p>
          <a:p>
            <a:pPr defTabSz="432465"/>
            <a:r>
              <a:rPr lang="en-US" sz="1100" b="1"/>
              <a:t>Select LISTING FORMAT: STANDARD//   </a:t>
            </a:r>
            <a:r>
              <a:rPr lang="en-US" sz="1100" b="1" i="1">
                <a:latin typeface="r_ansi" pitchFamily="49" charset="0"/>
              </a:rPr>
              <a:t>&lt;ENTER&gt;</a:t>
            </a:r>
            <a:endParaRPr lang="en-US" sz="1100" b="1"/>
          </a:p>
          <a:p>
            <a:r>
              <a:rPr lang="en-US" sz="1100" b="1"/>
              <a:t>Start with field: FIRST// </a:t>
            </a:r>
            <a:r>
              <a:rPr lang="en-US" sz="1100" b="1" i="1"/>
              <a:t>DIALOG  </a:t>
            </a:r>
          </a:p>
          <a:p>
            <a:pPr defTabSz="432465"/>
            <a:r>
              <a:rPr lang="en-US" sz="1100" b="1"/>
              <a:t>Go to field: </a:t>
            </a:r>
            <a:r>
              <a:rPr lang="en-US" sz="1100" b="1" i="1">
                <a:latin typeface="r_ansi" pitchFamily="49" charset="0"/>
              </a:rPr>
              <a:t>&lt;ENTER&gt;</a:t>
            </a:r>
          </a:p>
          <a:p>
            <a:pPr defTabSz="432465"/>
            <a:r>
              <a:rPr lang="fr-FR" sz="1100" b="1"/>
              <a:t>DEVICE:   TELNET PORT    Right </a:t>
            </a:r>
            <a:r>
              <a:rPr lang="fr-FR" sz="1100" b="1" err="1"/>
              <a:t>Margin</a:t>
            </a:r>
            <a:r>
              <a:rPr lang="fr-FR" sz="1100" b="1"/>
              <a:t>: 80// </a:t>
            </a:r>
            <a:r>
              <a:rPr lang="en-US" sz="1100" b="1" i="1">
                <a:latin typeface="r_ansi" pitchFamily="49" charset="0"/>
              </a:rPr>
              <a:t>&lt;ENTER&gt;</a:t>
            </a:r>
          </a:p>
          <a:p>
            <a:r>
              <a:rPr lang="en-US" sz="1100" b="1"/>
              <a:t>STANDARD DATA DICTIONARY #100 -- ORDER FILE        APR 14,2012@14:58:57  PAGE 1</a:t>
            </a:r>
          </a:p>
          <a:p>
            <a:r>
              <a:rPr lang="en-US" sz="1100" b="1"/>
              <a:t>STORED IN ^OR(100,  (26723 ENTRIES)   SITE: VEHU MASTER   UCI: PBM,ROU (VERSION </a:t>
            </a:r>
          </a:p>
          <a:p>
            <a:r>
              <a:rPr lang="en-US" sz="1100" b="1"/>
              <a:t>3.0)   </a:t>
            </a:r>
          </a:p>
          <a:p>
            <a:endParaRPr lang="en-US" sz="1100" b="1"/>
          </a:p>
          <a:p>
            <a:r>
              <a:rPr lang="en-US" sz="1100" b="1"/>
              <a:t>DATA          NAME                  GLOBAL        DATA</a:t>
            </a:r>
          </a:p>
          <a:p>
            <a:r>
              <a:rPr lang="en-US" sz="1100" b="1"/>
              <a:t>ELEMENT       TITLE                 LOCATION      TYPE</a:t>
            </a:r>
          </a:p>
          <a:p>
            <a:r>
              <a:rPr lang="en-US" sz="1100" b="1"/>
              <a:t>-------------------------------------------------------------------------------</a:t>
            </a:r>
          </a:p>
          <a:p>
            <a:endParaRPr lang="en-US" sz="1100" b="1"/>
          </a:p>
          <a:p>
            <a:r>
              <a:rPr lang="en-US" sz="1100" b="1"/>
              <a:t>100,2         DIALOG                 0;5          VARIABLE POINTER (Required)</a:t>
            </a:r>
          </a:p>
          <a:p>
            <a:endParaRPr lang="en-US" sz="1100" b="1"/>
          </a:p>
          <a:p>
            <a:r>
              <a:rPr lang="en-US" sz="1100" b="1"/>
              <a:t>              FILE  ORDER  PREFIX    LAYGO  MESSAGE</a:t>
            </a:r>
          </a:p>
          <a:p>
            <a:r>
              <a:rPr lang="en-US" sz="1100" b="1"/>
              <a:t>                 19   1    OPT          n   OPTION </a:t>
            </a:r>
          </a:p>
          <a:p>
            <a:r>
              <a:rPr lang="en-US" sz="1100" b="1"/>
              <a:t>                 101  2    PRO          n   PROTOCOL </a:t>
            </a:r>
          </a:p>
          <a:p>
            <a:r>
              <a:rPr lang="pt-BR" sz="1100" b="1"/>
              <a:t>            101.41    3    DLG          n   DIALOG </a:t>
            </a:r>
          </a:p>
          <a:p>
            <a:r>
              <a:rPr lang="en-US" sz="1100" b="1"/>
              <a:t>                                         </a:t>
            </a:r>
          </a:p>
          <a:p>
            <a:r>
              <a:rPr lang="en-US" sz="1100" b="1"/>
              <a:t>              LAST EDITED:      NOV 01, 1995 </a:t>
            </a:r>
            <a:endParaRPr lang="en-US" b="1" smtClean="0"/>
          </a:p>
          <a:p>
            <a:pPr defTabSz="432465"/>
            <a:endParaRPr lang="en-US" smtClean="0"/>
          </a:p>
          <a:p>
            <a:pPr defTabSz="432465"/>
            <a:r>
              <a:rPr lang="en-US" smtClean="0"/>
              <a:t>Pause for explanation</a:t>
            </a:r>
          </a:p>
          <a:p>
            <a:pPr defTabSz="432465"/>
            <a:r>
              <a:rPr lang="en-US" smtClean="0"/>
              <a:t>Dialog  related to Item Ordered (not same as Orderable Item Multiple)</a:t>
            </a:r>
          </a:p>
          <a:p>
            <a:endParaRPr lang="en-US" smtClean="0"/>
          </a:p>
          <a:p>
            <a:endParaRPr lang="en-US" smtClean="0"/>
          </a:p>
          <a:p>
            <a:r>
              <a:rPr lang="en-US" sz="1100" b="1" i="1"/>
              <a:t>1</a:t>
            </a:r>
            <a:r>
              <a:rPr lang="en-US" sz="1100" b="1"/>
              <a:t> List File Attributes</a:t>
            </a:r>
          </a:p>
          <a:p>
            <a:pPr defTabSz="432465"/>
            <a:r>
              <a:rPr lang="en-US" sz="1100" b="1"/>
              <a:t> START WITH WHAT FILE: ORDER// </a:t>
            </a:r>
            <a:r>
              <a:rPr lang="en-US" sz="1100" b="1" i="1">
                <a:latin typeface="r_ansi" pitchFamily="49" charset="0"/>
              </a:rPr>
              <a:t>&lt;ENTER&gt;</a:t>
            </a:r>
            <a:endParaRPr lang="en-US" sz="1100" b="1"/>
          </a:p>
          <a:p>
            <a:pPr defTabSz="432465"/>
            <a:r>
              <a:rPr lang="en-US" sz="1100" b="1"/>
              <a:t>      GO TO WHAT FILE: ORDER// </a:t>
            </a:r>
            <a:r>
              <a:rPr lang="en-US" sz="1100" b="1" i="1">
                <a:latin typeface="r_ansi" pitchFamily="49" charset="0"/>
              </a:rPr>
              <a:t>&lt;ENTER&gt;</a:t>
            </a:r>
            <a:endParaRPr lang="en-US" sz="1100" b="1"/>
          </a:p>
          <a:p>
            <a:pPr defTabSz="432465"/>
            <a:r>
              <a:rPr lang="en-US" sz="1100" b="1"/>
              <a:t>      Select SUB-FILE: </a:t>
            </a:r>
            <a:r>
              <a:rPr lang="en-US" sz="1100" b="1" i="1">
                <a:latin typeface="r_ansi" pitchFamily="49" charset="0"/>
              </a:rPr>
              <a:t>&lt;ENTER&gt;</a:t>
            </a:r>
            <a:endParaRPr lang="en-US" sz="1100" b="1"/>
          </a:p>
          <a:p>
            <a:pPr defTabSz="432465"/>
            <a:r>
              <a:rPr lang="en-US" sz="1100" b="1"/>
              <a:t>Select LISTING FORMAT: STANDARD// </a:t>
            </a:r>
            <a:r>
              <a:rPr lang="en-US" sz="1100" b="1" i="1">
                <a:latin typeface="r_ansi" pitchFamily="49" charset="0"/>
              </a:rPr>
              <a:t>&lt;ENTER&gt;</a:t>
            </a:r>
            <a:r>
              <a:rPr lang="en-US" sz="1100" b="1"/>
              <a:t>  </a:t>
            </a:r>
          </a:p>
          <a:p>
            <a:r>
              <a:rPr lang="en-US" sz="1100" b="1"/>
              <a:t>Start with field: FIRST// </a:t>
            </a:r>
            <a:r>
              <a:rPr lang="en-US" sz="1100" b="1" i="1"/>
              <a:t>OBJECT OF ORDER  </a:t>
            </a:r>
          </a:p>
          <a:p>
            <a:pPr defTabSz="432465"/>
            <a:r>
              <a:rPr lang="en-US" sz="1100" b="1"/>
              <a:t>Go to field: </a:t>
            </a:r>
            <a:r>
              <a:rPr lang="en-US" sz="1100" b="1" i="1">
                <a:latin typeface="r_ansi" pitchFamily="49" charset="0"/>
              </a:rPr>
              <a:t>&lt;ENTER&gt;</a:t>
            </a:r>
          </a:p>
          <a:p>
            <a:pPr defTabSz="432465"/>
            <a:r>
              <a:rPr lang="fr-FR" sz="1100" b="1"/>
              <a:t>DEVICE:   TELNET PORT    Right </a:t>
            </a:r>
            <a:r>
              <a:rPr lang="fr-FR" sz="1100" b="1" err="1"/>
              <a:t>Margin</a:t>
            </a:r>
            <a:r>
              <a:rPr lang="fr-FR" sz="1100" b="1"/>
              <a:t>: 80// </a:t>
            </a:r>
            <a:r>
              <a:rPr lang="en-US" sz="1100" b="1" i="1">
                <a:latin typeface="r_ansi" pitchFamily="49" charset="0"/>
              </a:rPr>
              <a:t>&lt;ENTER&gt;</a:t>
            </a:r>
            <a:endParaRPr lang="fr-FR" sz="1100" b="1"/>
          </a:p>
          <a:p>
            <a:r>
              <a:rPr lang="en-US" sz="1100" b="1"/>
              <a:t>STANDARD DATA DICTIONARY #100 -- ORDER FILE        APR 14,2012@15:01:29  PAGE 1</a:t>
            </a:r>
          </a:p>
          <a:p>
            <a:r>
              <a:rPr lang="en-US" sz="1100" b="1"/>
              <a:t>STORED IN ^OR(100,  (26723 ENTRIES)   SITE: VEHU MASTER   UCI: PBM,ROU (VERSION </a:t>
            </a:r>
          </a:p>
          <a:p>
            <a:r>
              <a:rPr lang="en-US" sz="1100" b="1"/>
              <a:t>3.0)   </a:t>
            </a:r>
          </a:p>
          <a:p>
            <a:endParaRPr lang="en-US" sz="1100" b="1"/>
          </a:p>
          <a:p>
            <a:r>
              <a:rPr lang="en-US" sz="1100" b="1"/>
              <a:t>DATA          NAME                  GLOBAL        DATA</a:t>
            </a:r>
          </a:p>
          <a:p>
            <a:r>
              <a:rPr lang="en-US" sz="1100" b="1"/>
              <a:t>ELEMENT       TITLE                 LOCATION      TYPE</a:t>
            </a:r>
          </a:p>
          <a:p>
            <a:r>
              <a:rPr lang="en-US" sz="1100" b="1"/>
              <a:t>-------------------------------------------------------------------------------</a:t>
            </a:r>
          </a:p>
          <a:p>
            <a:endParaRPr lang="en-US" sz="1100" b="1"/>
          </a:p>
          <a:p>
            <a:r>
              <a:rPr lang="en-US" sz="1100" b="1"/>
              <a:t>100,.02       OBJECT OF ORDER        0;2          VARIABLE POINTER (Required)</a:t>
            </a:r>
          </a:p>
          <a:p>
            <a:endParaRPr lang="en-US" sz="1100" b="1"/>
          </a:p>
          <a:p>
            <a:r>
              <a:rPr lang="en-US" sz="1100" b="1"/>
              <a:t>              FILE  ORDER  PREFIX    LAYGO  MESSAGE</a:t>
            </a:r>
          </a:p>
          <a:p>
            <a:r>
              <a:rPr lang="fr-FR" sz="1100" b="1"/>
              <a:t>                 2    1    P            n   PATIENT </a:t>
            </a:r>
          </a:p>
          <a:p>
            <a:r>
              <a:rPr lang="pt-BR" sz="1100" b="1"/>
              <a:t>                 67   6    R            n   REFERRAL </a:t>
            </a:r>
          </a:p>
          <a:p>
            <a:r>
              <a:rPr lang="en-US" sz="1100" b="1"/>
              <a:t>                                         </a:t>
            </a:r>
          </a:p>
          <a:p>
            <a:r>
              <a:rPr lang="en-US" sz="1100" b="1"/>
              <a:t>              LAST EDITED:      JUN 12, 2002 </a:t>
            </a:r>
          </a:p>
          <a:p>
            <a:r>
              <a:rPr lang="en-US" sz="1100" b="1"/>
              <a:t>              HELP-PROMPT:      Enter the name of a patient. </a:t>
            </a:r>
          </a:p>
          <a:p>
            <a:r>
              <a:rPr lang="en-US" sz="1100" b="1"/>
              <a:t>              DESCRIPTION:      This is the individual object of the order. </a:t>
            </a:r>
          </a:p>
          <a:p>
            <a:r>
              <a:rPr lang="en-US" sz="1100" b="1"/>
              <a:t>                                Depending on the parent file entry, this would</a:t>
            </a:r>
          </a:p>
          <a:p>
            <a:r>
              <a:rPr lang="en-US" sz="1100" b="1"/>
              <a:t>                                be the Patient, Control Point, etc.  </a:t>
            </a:r>
          </a:p>
          <a:p>
            <a:endParaRPr lang="en-US" sz="1100" b="1"/>
          </a:p>
          <a:p>
            <a:r>
              <a:rPr lang="en-US" sz="1100" b="1"/>
              <a:t>              CROSS-REFERENCE:  100^AC^MUMPS </a:t>
            </a:r>
          </a:p>
          <a:p>
            <a:r>
              <a:rPr lang="en-US" sz="1100" b="1"/>
              <a:t>                                1)= D SETALL^ORDD100(DA)</a:t>
            </a:r>
            <a:endParaRPr lang="en-US" b="1" smtClean="0"/>
          </a:p>
          <a:p>
            <a:endParaRPr lang="en-US" smtClean="0"/>
          </a:p>
          <a:p>
            <a:r>
              <a:rPr lang="en-US" smtClean="0"/>
              <a:t>Pause for explanation</a:t>
            </a:r>
          </a:p>
          <a:p>
            <a:r>
              <a:rPr lang="en-US" smtClean="0"/>
              <a:t>OBJECT of ORDER   variable pointer access to patient information</a:t>
            </a:r>
          </a:p>
          <a:p>
            <a:endParaRPr lang="en-US" smtClean="0"/>
          </a:p>
          <a:p>
            <a:endParaRPr lang="en-US">
              <a:ea typeface="+mn-ea"/>
              <a:cs typeface="+mn-cs"/>
            </a:endParaRPr>
          </a:p>
          <a:p>
            <a:endParaRPr lang="en-US">
              <a:ea typeface="+mn-ea"/>
              <a:cs typeface="+mn-cs"/>
            </a:endParaRPr>
          </a:p>
          <a:p>
            <a:endParaRPr lang="pt-BR">
              <a:ea typeface="+mn-ea"/>
              <a:cs typeface="+mn-cs"/>
            </a:endParaRPr>
          </a:p>
          <a:p>
            <a:endParaRPr lang="pt-BR">
              <a:ea typeface="+mn-ea"/>
              <a:cs typeface="+mn-cs"/>
            </a:endParaRPr>
          </a:p>
          <a:p>
            <a:endParaRPr lang="en-US">
              <a:ea typeface="+mn-ea"/>
              <a:cs typeface="+mn-cs"/>
            </a:endParaRPr>
          </a:p>
          <a:p>
            <a:endParaRPr lang="en-US"/>
          </a:p>
        </p:txBody>
      </p:sp>
      <p:sp>
        <p:nvSpPr>
          <p:cNvPr id="4" name="Slide Number Placeholder 3"/>
          <p:cNvSpPr>
            <a:spLocks noGrp="1"/>
          </p:cNvSpPr>
          <p:nvPr>
            <p:ph type="sldNum" sz="quarter" idx="10"/>
          </p:nvPr>
        </p:nvSpPr>
        <p:spPr/>
        <p:txBody>
          <a:bodyPr/>
          <a:lstStyle/>
          <a:p>
            <a:fld id="{0A4ED10D-2A20-4542-BAE5-7B32329CF2A3}" type="slidenum">
              <a:rPr lang="en-US" smtClean="0"/>
              <a:t>22</a:t>
            </a:fld>
            <a:endParaRPr lang="en-US"/>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823784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mtClean="0"/>
              <a:t>Demonstrate Pointing at print with variable</a:t>
            </a:r>
            <a:r>
              <a:rPr lang="en-US" baseline="0" smtClean="0"/>
              <a:t> Patient OBJECT of ORDER and </a:t>
            </a:r>
            <a:r>
              <a:rPr lang="en-US" smtClean="0"/>
              <a:t>ORDER CHECK INSTANCE file 100.05 save</a:t>
            </a:r>
            <a:r>
              <a:rPr lang="en-US" baseline="0" smtClean="0"/>
              <a:t> as print output template  then change SORT for example </a:t>
            </a:r>
          </a:p>
          <a:p>
            <a:endParaRPr lang="en-US" sz="1100"/>
          </a:p>
          <a:p>
            <a:r>
              <a:rPr lang="en-US" sz="1100" b="1" i="1"/>
              <a:t>3 </a:t>
            </a:r>
            <a:r>
              <a:rPr lang="en-US" sz="1100" b="1"/>
              <a:t>Print File Entries</a:t>
            </a:r>
          </a:p>
          <a:p>
            <a:endParaRPr lang="en-US" sz="1100" b="1"/>
          </a:p>
          <a:p>
            <a:r>
              <a:rPr lang="en-US" sz="1100" b="1"/>
              <a:t>OUTPUT FROM WHAT FILE: ORDER// </a:t>
            </a:r>
          </a:p>
          <a:p>
            <a:r>
              <a:rPr lang="en-US" sz="1100" b="1"/>
              <a:t>SORT BY: NUMBER// [   </a:t>
            </a:r>
            <a:r>
              <a:rPr lang="en-US" sz="1100" b="1" i="1"/>
              <a:t>VEHU12  </a:t>
            </a:r>
            <a:r>
              <a:rPr lang="en-US" sz="1100" b="1"/>
              <a:t>(Apr 15, 2012@15:39) User #10000000032 File #100  SORT  </a:t>
            </a:r>
          </a:p>
          <a:p>
            <a:r>
              <a:rPr lang="en-US" sz="1100" b="1"/>
              <a:t>WANT TO EDIT 'VEHU12' TEMPLATE? NO// </a:t>
            </a:r>
            <a:r>
              <a:rPr lang="en-US" sz="1100" b="1" i="1"/>
              <a:t>&lt;ENTER&gt;</a:t>
            </a:r>
          </a:p>
          <a:p>
            <a:r>
              <a:rPr lang="en-US" sz="1100" b="1"/>
              <a:t>* Previous selection: DATE/TIME ORDERED from Jan 1,1999 to Dec 31,1999@24:00</a:t>
            </a:r>
          </a:p>
          <a:p>
            <a:r>
              <a:rPr lang="en-US" sz="1100" b="1"/>
              <a:t>START WITH DATE/TIME ORDERED: Jan 1,1999//   </a:t>
            </a:r>
            <a:r>
              <a:rPr lang="en-US" sz="1100" b="1" i="1"/>
              <a:t>&lt;ENTER&gt;</a:t>
            </a:r>
          </a:p>
          <a:p>
            <a:r>
              <a:rPr lang="en-US" sz="1100" b="1"/>
              <a:t>GO TO DATE/TIME ORDERED: Dec 31,1999//   </a:t>
            </a:r>
            <a:r>
              <a:rPr lang="en-US" sz="1100" b="1" i="1"/>
              <a:t>&lt;ENTER&gt;</a:t>
            </a:r>
          </a:p>
          <a:p>
            <a:r>
              <a:rPr lang="en-US" sz="1100" b="1"/>
              <a:t>FIRST PRINT FIELD: ORDER ACTIONS    (multiple)</a:t>
            </a:r>
          </a:p>
          <a:p>
            <a:r>
              <a:rPr lang="en-US" sz="1100" b="1"/>
              <a:t>  FIRST PRINT ORDER ACTIONS SUB-FIELD: .01  DATE/TIME ORDERED</a:t>
            </a:r>
          </a:p>
          <a:p>
            <a:r>
              <a:rPr lang="en-US" sz="1100" b="1"/>
              <a:t>  THEN PRINT ORDER ACTIONS SUB-FIELD: ORDER TEXT    (word-processing)</a:t>
            </a:r>
          </a:p>
          <a:p>
            <a:r>
              <a:rPr lang="en-US" sz="1100" b="1"/>
              <a:t>  THEN PRINT ORDER ACTIONS SUB-FIELD: </a:t>
            </a:r>
          </a:p>
          <a:p>
            <a:r>
              <a:rPr lang="en-US" sz="1100" b="1"/>
              <a:t>THEN PRINT FIELD: OBJECT OF ORDER  </a:t>
            </a:r>
          </a:p>
          <a:p>
            <a:pPr defTabSz="432465"/>
            <a:r>
              <a:rPr lang="en-US" sz="1100">
                <a:latin typeface="r_ansi" pitchFamily="49" charset="0"/>
              </a:rPr>
              <a:t>&lt;pause&gt; explain  display patient field  variable pointer </a:t>
            </a:r>
            <a:endParaRPr lang="en-US" sz="1100" b="1"/>
          </a:p>
          <a:p>
            <a:r>
              <a:rPr lang="en-US" sz="1100" b="1"/>
              <a:t>THEN PRINT FIELD: OBJECT OF ORDER:PATIENT:</a:t>
            </a:r>
          </a:p>
          <a:p>
            <a:pPr defTabSz="432465">
              <a:defRPr/>
            </a:pPr>
            <a:r>
              <a:rPr lang="en-US" sz="1100">
                <a:latin typeface="r_ansi" pitchFamily="49" charset="0"/>
              </a:rPr>
              <a:t>&lt;pause&gt; explain  requires FIELD:FILE: unlike SIMPLE extended POINTER FIELD:</a:t>
            </a:r>
          </a:p>
          <a:p>
            <a:pPr defTabSz="432465">
              <a:defRPr/>
            </a:pPr>
            <a:r>
              <a:rPr lang="en-US" sz="1100">
                <a:latin typeface="r_ansi" pitchFamily="49" charset="0"/>
              </a:rPr>
              <a:t>Requires read access to FILE POINTING </a:t>
            </a:r>
          </a:p>
          <a:p>
            <a:r>
              <a:rPr lang="en-US" sz="1100" b="1"/>
              <a:t>  THEN PRINT PATIENT FIELD: 1U4N  </a:t>
            </a:r>
          </a:p>
          <a:p>
            <a:pPr defTabSz="432465"/>
            <a:r>
              <a:rPr lang="en-US" sz="1100">
                <a:latin typeface="r_ansi" pitchFamily="49" charset="0"/>
              </a:rPr>
              <a:t>&lt;pause&gt; explain    computed field to display first letter of last name with last of SSN</a:t>
            </a:r>
            <a:endParaRPr lang="en-US" sz="1100" b="1"/>
          </a:p>
          <a:p>
            <a:r>
              <a:rPr lang="en-US" sz="1100" b="1"/>
              <a:t>  THEN PRINT PATIENT FIELD: </a:t>
            </a:r>
          </a:p>
          <a:p>
            <a:r>
              <a:rPr lang="en-US" sz="1100" b="1"/>
              <a:t>THEN PRINT FIELD: ORDER CHECK INSTANCE:</a:t>
            </a:r>
          </a:p>
          <a:p>
            <a:pPr defTabSz="432465"/>
            <a:r>
              <a:rPr lang="en-US" sz="1100">
                <a:latin typeface="r_ansi" pitchFamily="49" charset="0"/>
              </a:rPr>
              <a:t>&lt;pause&gt; explain    using  B cross reference to POINT to ORDER CHECK INSTANCE File #100.05</a:t>
            </a:r>
            <a:endParaRPr lang="en-US" sz="1100" b="1"/>
          </a:p>
          <a:p>
            <a:r>
              <a:rPr lang="en-US" sz="1100" b="1"/>
              <a:t>   By 'ORDER CHECK INSTANCE', do you mean the ORDER CHECK INSTANCES File,</a:t>
            </a:r>
          </a:p>
          <a:p>
            <a:r>
              <a:rPr lang="en-US" sz="1100" b="1"/>
              <a:t>       pointing via its 'ORDER' Field</a:t>
            </a:r>
          </a:p>
          <a:p>
            <a:r>
              <a:rPr lang="en-US" sz="1100" b="1"/>
              <a:t>    ("B" Cross-reference)? Yes//   </a:t>
            </a:r>
            <a:r>
              <a:rPr lang="en-US" sz="1100" b="1" i="1"/>
              <a:t>&lt;ENTER&gt;</a:t>
            </a:r>
          </a:p>
          <a:p>
            <a:r>
              <a:rPr lang="en-US" sz="1100" b="1"/>
              <a:t>THEN PRINT ORDER CHECK INSTANCES FIELD: </a:t>
            </a:r>
            <a:r>
              <a:rPr lang="en-US" sz="1100" b="1" i="1"/>
              <a:t>5 </a:t>
            </a:r>
            <a:r>
              <a:rPr lang="en-US" sz="1100" b="1"/>
              <a:t> ORDER CHECK</a:t>
            </a:r>
          </a:p>
          <a:p>
            <a:r>
              <a:rPr lang="en-US" sz="1100" b="1"/>
              <a:t>  THEN PRINT ORDER CHECK INSTANCES FIELD: </a:t>
            </a:r>
            <a:r>
              <a:rPr lang="en-US" sz="1100" b="1" i="1"/>
              <a:t>7 </a:t>
            </a:r>
            <a:r>
              <a:rPr lang="en-US" sz="1100" b="1"/>
              <a:t> OVERRIDE REASON  (word-processing)</a:t>
            </a:r>
          </a:p>
          <a:p>
            <a:r>
              <a:rPr lang="en-US" sz="1100" b="1"/>
              <a:t>  THEN PRINT ORDER CHECK INSTANCES FIELD: </a:t>
            </a:r>
            <a:r>
              <a:rPr lang="en-US" sz="1100" b="1" i="1"/>
              <a:t>8</a:t>
            </a:r>
            <a:r>
              <a:rPr lang="en-US" sz="1100" b="1"/>
              <a:t>  ORDER CHECK MESSAGE  (word-processing)</a:t>
            </a:r>
          </a:p>
          <a:p>
            <a:r>
              <a:rPr lang="en-US" sz="1100" b="1"/>
              <a:t>  THEN PRINT ORDER CHECK INSTANCES FIELD: </a:t>
            </a:r>
          </a:p>
          <a:p>
            <a:r>
              <a:rPr lang="en-US" sz="1100" b="1"/>
              <a:t>THEN PRINT FIELD: </a:t>
            </a:r>
            <a:r>
              <a:rPr lang="en-US" sz="1100" b="1" i="1"/>
              <a:t>PACKAGE</a:t>
            </a:r>
          </a:p>
          <a:p>
            <a:r>
              <a:rPr lang="en-US" sz="1100" b="1"/>
              <a:t>     1   PACKAGE  </a:t>
            </a:r>
          </a:p>
          <a:p>
            <a:r>
              <a:rPr lang="en-US" sz="1100" b="1"/>
              <a:t>     2   PACKAGE REFERENCE  </a:t>
            </a:r>
          </a:p>
          <a:p>
            <a:r>
              <a:rPr lang="en-US" sz="1100" b="1"/>
              <a:t>CHOOSE 1-2: </a:t>
            </a:r>
            <a:r>
              <a:rPr lang="en-US" sz="1100" b="1" i="1"/>
              <a:t>1</a:t>
            </a:r>
            <a:r>
              <a:rPr lang="en-US" sz="1100" b="1"/>
              <a:t>  PACKAGE</a:t>
            </a:r>
          </a:p>
          <a:p>
            <a:r>
              <a:rPr lang="en-US" sz="1100" b="1"/>
              <a:t>THEN PRINT FIELD: </a:t>
            </a:r>
          </a:p>
          <a:p>
            <a:r>
              <a:rPr lang="en-US" sz="1100" b="1"/>
              <a:t>Heading (S/C): ORDER LIST// </a:t>
            </a:r>
          </a:p>
          <a:p>
            <a:r>
              <a:rPr lang="en-US" sz="1100" b="1"/>
              <a:t>STORE PRINT LOGIC IN TEMPLATE: VEHU12        </a:t>
            </a:r>
          </a:p>
          <a:p>
            <a:r>
              <a:rPr lang="en-US" sz="1100" b="1"/>
              <a:t>                              (Apr 14, 2012@12:21) User #10000000032 File #100  </a:t>
            </a:r>
          </a:p>
          <a:p>
            <a:r>
              <a:rPr lang="en-US" sz="1100" b="1"/>
              <a:t>TEMPLATE ALREADY STORED THERE.... OK TO REPLACE? y  (Yes)</a:t>
            </a:r>
          </a:p>
          <a:p>
            <a:endParaRPr lang="en-US" sz="1100" b="1"/>
          </a:p>
          <a:p>
            <a:r>
              <a:rPr lang="en-US" sz="1100" b="1"/>
              <a:t>START AT PAGE: 1// </a:t>
            </a:r>
          </a:p>
          <a:p>
            <a:r>
              <a:rPr lang="fr-FR" sz="1100" b="1"/>
              <a:t>DEVICE:   TELNET PORT    Right </a:t>
            </a:r>
            <a:r>
              <a:rPr lang="fr-FR" sz="1100" b="1" err="1"/>
              <a:t>Margin</a:t>
            </a:r>
            <a:r>
              <a:rPr lang="fr-FR" sz="1100" b="1"/>
              <a:t>: 80// </a:t>
            </a:r>
          </a:p>
          <a:p>
            <a:endParaRPr lang="en-US" sz="1100" b="1"/>
          </a:p>
          <a:p>
            <a:r>
              <a:rPr lang="en-US" sz="1100" b="1"/>
              <a:t>...EXCUSE ME, I'M WORKING AS FAST AS I CAN...</a:t>
            </a:r>
          </a:p>
          <a:p>
            <a:endParaRPr lang="en-US" sz="1100" b="1"/>
          </a:p>
          <a:p>
            <a:pPr defTabSz="432465"/>
            <a:endParaRPr lang="en-US" sz="1100" b="1">
              <a:latin typeface="r_ansi" pitchFamily="49" charset="0"/>
            </a:endParaRPr>
          </a:p>
          <a:p>
            <a:pPr defTabSz="432465"/>
            <a:endParaRPr lang="en-US" sz="1100" b="1">
              <a:latin typeface="r_ansi" pitchFamily="49" charset="0"/>
            </a:endParaRPr>
          </a:p>
          <a:p>
            <a:pPr defTabSz="432465"/>
            <a:r>
              <a:rPr lang="en-US" sz="1100">
                <a:latin typeface="r_ansi" pitchFamily="49" charset="0"/>
              </a:rPr>
              <a:t>&lt;pause&gt; explain  output the add SORT by ORDER CHECK INSTANCE FILE ORDER CHECK FIELD</a:t>
            </a:r>
          </a:p>
          <a:p>
            <a:pPr defTabSz="432465"/>
            <a:endParaRPr lang="en-US" sz="1100">
              <a:latin typeface="r_ansi" pitchFamily="49" charset="0"/>
            </a:endParaRPr>
          </a:p>
          <a:p>
            <a:r>
              <a:rPr lang="en-US" sz="1100" b="1" i="1"/>
              <a:t>3</a:t>
            </a:r>
            <a:r>
              <a:rPr lang="en-US" sz="1100" b="1"/>
              <a:t> Print File Entries</a:t>
            </a:r>
          </a:p>
          <a:p>
            <a:endParaRPr lang="en-US" sz="1100" b="1"/>
          </a:p>
          <a:p>
            <a:pPr defTabSz="432465"/>
            <a:r>
              <a:rPr lang="en-US" sz="1100" b="1"/>
              <a:t>OUTPUT FROM WHAT FILE: ORDER// </a:t>
            </a:r>
            <a:r>
              <a:rPr lang="en-US" sz="1100" b="1" i="1"/>
              <a:t>&lt;ENTER&gt;</a:t>
            </a:r>
            <a:endParaRPr lang="en-US" sz="1100" b="1"/>
          </a:p>
          <a:p>
            <a:r>
              <a:rPr lang="en-US" sz="1100" b="1"/>
              <a:t>SORT BY: NUMBER// </a:t>
            </a:r>
            <a:r>
              <a:rPr lang="en-US" sz="1100" b="1" i="1"/>
              <a:t>[   VEHU12  </a:t>
            </a:r>
            <a:r>
              <a:rPr lang="en-US" sz="1100" b="1"/>
              <a:t>(Apr 15, 2012@15:39) User #10000000032 File #100  SORT  </a:t>
            </a:r>
          </a:p>
          <a:p>
            <a:r>
              <a:rPr lang="en-US" sz="1100" b="1"/>
              <a:t>WANT TO EDIT 'VEHU12' TEMPLATE? NO// y  YES</a:t>
            </a:r>
          </a:p>
          <a:p>
            <a:pPr defTabSz="432465"/>
            <a:r>
              <a:rPr lang="en-US" sz="1100" b="1"/>
              <a:t>NAME: VEHU12// </a:t>
            </a:r>
            <a:r>
              <a:rPr lang="en-US" sz="1100" b="1" i="1"/>
              <a:t>&lt;ENTER&gt;</a:t>
            </a:r>
            <a:endParaRPr lang="en-US" sz="1100" b="1"/>
          </a:p>
          <a:p>
            <a:pPr defTabSz="432465"/>
            <a:r>
              <a:rPr lang="en-US" sz="1100" b="1"/>
              <a:t>READ ACCESS: @// </a:t>
            </a:r>
            <a:r>
              <a:rPr lang="en-US" sz="1100" b="1" i="1"/>
              <a:t>&lt;ENTER&gt;</a:t>
            </a:r>
            <a:endParaRPr lang="en-US" sz="1100" b="1"/>
          </a:p>
          <a:p>
            <a:pPr defTabSz="432465"/>
            <a:r>
              <a:rPr lang="en-US" sz="1100" b="1"/>
              <a:t>WRITE ACCESS: @// </a:t>
            </a:r>
            <a:r>
              <a:rPr lang="en-US" sz="1100" b="1" i="1"/>
              <a:t>&lt;ENTER&gt;</a:t>
            </a:r>
            <a:endParaRPr lang="en-US" sz="1100" b="1"/>
          </a:p>
          <a:p>
            <a:pPr defTabSz="432465"/>
            <a:r>
              <a:rPr lang="en-US" sz="1100" b="1"/>
              <a:t>SORT BY: ORDER ACTIONS//     </a:t>
            </a:r>
            <a:r>
              <a:rPr lang="en-US" sz="1100" b="1" i="1"/>
              <a:t>&lt;ENTER&gt;</a:t>
            </a:r>
            <a:endParaRPr lang="en-US" sz="1100" b="1"/>
          </a:p>
          <a:p>
            <a:pPr defTabSz="432465"/>
            <a:r>
              <a:rPr lang="en-US" sz="1100" b="1"/>
              <a:t>ORDER ACTIONS SUB-FIELD: ''DATE/TIME ORDERED//   </a:t>
            </a:r>
            <a:r>
              <a:rPr lang="en-US" sz="1100" b="1" i="1"/>
              <a:t>&lt;ENTER&gt;</a:t>
            </a:r>
            <a:endParaRPr lang="en-US" sz="1100" b="1"/>
          </a:p>
          <a:p>
            <a:r>
              <a:rPr lang="en-US" sz="1100" b="1"/>
              <a:t>* Previous selection: DATE/TIME ORDERED from Jan 1,1999 to Dec 31,1999@24:00</a:t>
            </a:r>
          </a:p>
          <a:p>
            <a:r>
              <a:rPr lang="en-US" sz="1100" b="1"/>
              <a:t>START WITH DATE/TIME ORDERED: Jan 1,1999//   </a:t>
            </a:r>
            <a:r>
              <a:rPr lang="en-US" sz="1100" b="1" i="1"/>
              <a:t>&lt;ENTER&gt;</a:t>
            </a:r>
          </a:p>
          <a:p>
            <a:r>
              <a:rPr lang="en-US" sz="1100" b="1"/>
              <a:t>GO TO DATE/TIME ORDERED: Dec 31,1999// </a:t>
            </a:r>
            <a:r>
              <a:rPr lang="en-US" sz="1100" b="1" i="1"/>
              <a:t>&lt;ENTER&gt;</a:t>
            </a:r>
          </a:p>
          <a:p>
            <a:r>
              <a:rPr lang="en-US" sz="1100" b="1"/>
              <a:t>WITHIN DATE/TIME ORDERED, SORT BY: ORDER ACTIONS//     </a:t>
            </a:r>
            <a:r>
              <a:rPr lang="en-US" sz="1100" b="1" i="1"/>
              <a:t>&lt;ENTER&gt;</a:t>
            </a:r>
          </a:p>
          <a:p>
            <a:pPr defTabSz="432465"/>
            <a:r>
              <a:rPr lang="en-US" sz="1100" b="1"/>
              <a:t>  ORDER ACTIONS SUB-FIELD: ACT["NEW";L1// </a:t>
            </a:r>
            <a:r>
              <a:rPr lang="en-US" sz="1100" b="1" i="1"/>
              <a:t>&lt;ENTER&gt;</a:t>
            </a:r>
            <a:endParaRPr lang="en-US" sz="1100" b="1"/>
          </a:p>
          <a:p>
            <a:r>
              <a:rPr lang="en-US" sz="1100" b="1"/>
              <a:t>   By 'ACT', do you mean ORDER ACTIONS 'ACTION'? Yes//   </a:t>
            </a:r>
            <a:r>
              <a:rPr lang="en-US" sz="1100" b="1" i="1"/>
              <a:t>&lt;ENTER&gt;</a:t>
            </a:r>
          </a:p>
          <a:p>
            <a:r>
              <a:rPr lang="en-US" sz="1100" b="1"/>
              <a:t>    WITHIN ACT["NEW", SORT BY: </a:t>
            </a:r>
            <a:r>
              <a:rPr lang="en-US" sz="1100" b="1" i="1"/>
              <a:t>ORDER CHECK INSTANCE:</a:t>
            </a:r>
          </a:p>
          <a:p>
            <a:r>
              <a:rPr lang="en-US" sz="1100" b="1"/>
              <a:t>   By 'ORDER CHECK INSTANCE', do you mean the ORDER CHECK INSTANCES File,</a:t>
            </a:r>
          </a:p>
          <a:p>
            <a:r>
              <a:rPr lang="en-US" sz="1100" b="1"/>
              <a:t>       pointing via its 'ORDER' Field</a:t>
            </a:r>
          </a:p>
          <a:p>
            <a:pPr defTabSz="432465"/>
            <a:r>
              <a:rPr lang="en-US" sz="1100" b="1"/>
              <a:t>    ("B" Cross-reference)? Yes//   </a:t>
            </a:r>
            <a:r>
              <a:rPr lang="en-US" sz="1100" b="1" i="1"/>
              <a:t>&lt;ENTER&gt;</a:t>
            </a:r>
            <a:endParaRPr lang="en-US" sz="1100" b="1"/>
          </a:p>
          <a:p>
            <a:pPr defTabSz="432465"/>
            <a:r>
              <a:rPr lang="en-US" sz="1100" b="1"/>
              <a:t>    ORDER CHECK INSTANCES FIELD: 5  ORDER CHECK</a:t>
            </a:r>
          </a:p>
          <a:p>
            <a:r>
              <a:rPr lang="en-US" sz="1100" b="1"/>
              <a:t>   By '#5', do you mean ORDER CHECK INSTANCES 'ORDER CHECK'? Yes//   </a:t>
            </a:r>
            <a:r>
              <a:rPr lang="en-US" sz="1100" b="1" i="1"/>
              <a:t>&lt;ENTER&gt;</a:t>
            </a:r>
          </a:p>
          <a:p>
            <a:pPr defTabSz="432465"/>
            <a:r>
              <a:rPr lang="en-US" sz="1100" b="1"/>
              <a:t>    START WITH ORDER CHECK: FIRST// </a:t>
            </a:r>
            <a:r>
              <a:rPr lang="en-US" sz="1100" b="1" i="1"/>
              <a:t>&lt;ENTER&gt;</a:t>
            </a:r>
            <a:endParaRPr lang="en-US" sz="1100" b="1"/>
          </a:p>
          <a:p>
            <a:pPr defTabSz="432465"/>
            <a:r>
              <a:rPr lang="en-US" sz="1100" b="1"/>
              <a:t>      WITHIN ORDER CHECK, SORT BY: </a:t>
            </a:r>
            <a:r>
              <a:rPr lang="en-US" sz="1100" b="1" i="1"/>
              <a:t>&lt;ENTER&gt;</a:t>
            </a:r>
            <a:endParaRPr lang="en-US" sz="1100" b="1"/>
          </a:p>
          <a:p>
            <a:pPr defTabSz="432465"/>
            <a:r>
              <a:rPr lang="en-US" sz="1100" b="1"/>
              <a:t>STORE IN 'SORT' TEMPLATE: </a:t>
            </a:r>
            <a:r>
              <a:rPr lang="en-US" sz="1100" b="1" i="1"/>
              <a:t>&lt;ENTER&gt;</a:t>
            </a:r>
            <a:endParaRPr lang="en-US" sz="1100" b="1"/>
          </a:p>
          <a:p>
            <a:r>
              <a:rPr lang="en-US" sz="1100" b="1"/>
              <a:t>FIRST PRINT FIELD: </a:t>
            </a:r>
            <a:r>
              <a:rPr lang="en-US" sz="1100" b="1" i="1"/>
              <a:t>[   VEHU12    </a:t>
            </a:r>
          </a:p>
          <a:p>
            <a:r>
              <a:rPr lang="en-US" sz="1100" b="1"/>
              <a:t>                              (Apr 15, 2012@15:42) User #10000000032 File #100  </a:t>
            </a:r>
          </a:p>
          <a:p>
            <a:r>
              <a:rPr lang="en-US" sz="1100" b="1"/>
              <a:t>WANT TO EDIT 'VEHU12' TEMPLATE? No//   </a:t>
            </a:r>
            <a:r>
              <a:rPr lang="en-US" sz="1100" b="1" i="1"/>
              <a:t>&lt;ENTER&gt;</a:t>
            </a:r>
          </a:p>
          <a:p>
            <a:pPr defTabSz="432465"/>
            <a:r>
              <a:rPr lang="en-US" sz="1100" b="1"/>
              <a:t>Heading (S/C): ORDER LIST// </a:t>
            </a:r>
            <a:r>
              <a:rPr lang="en-US" sz="1100" b="1" i="1"/>
              <a:t>&lt;ENTER&gt;</a:t>
            </a:r>
            <a:endParaRPr lang="en-US" sz="1100" b="1"/>
          </a:p>
          <a:p>
            <a:pPr defTabSz="432465"/>
            <a:r>
              <a:rPr lang="en-US" sz="1100" b="1"/>
              <a:t>START AT PAGE: 1// </a:t>
            </a:r>
            <a:r>
              <a:rPr lang="en-US" sz="1100" b="1" i="1"/>
              <a:t>&lt;ENTER&gt;</a:t>
            </a:r>
            <a:endParaRPr lang="en-US" sz="1100" b="1"/>
          </a:p>
          <a:p>
            <a:pPr defTabSz="432465"/>
            <a:r>
              <a:rPr lang="fr-FR" sz="1100" b="1"/>
              <a:t>DEVICE:   TELNET PORT    Right </a:t>
            </a:r>
            <a:r>
              <a:rPr lang="fr-FR" sz="1100" b="1" err="1"/>
              <a:t>Margin</a:t>
            </a:r>
            <a:r>
              <a:rPr lang="fr-FR" sz="1100" b="1"/>
              <a:t>: 80// </a:t>
            </a:r>
            <a:r>
              <a:rPr lang="en-US" sz="1100" b="1" i="1"/>
              <a:t>&lt;ENTER&gt;</a:t>
            </a:r>
            <a:endParaRPr lang="fr-FR" sz="1100" b="1"/>
          </a:p>
          <a:p>
            <a:endParaRPr lang="en-US" sz="1100" b="1"/>
          </a:p>
          <a:p>
            <a:r>
              <a:rPr lang="en-US" sz="1100" b="1"/>
              <a:t>...SORRY, I'M WORKING AS FAST AS I CAN...</a:t>
            </a:r>
            <a:endParaRPr lang="en-US" sz="1100" b="1">
              <a:latin typeface="r_ansi" pitchFamily="49" charset="0"/>
            </a:endParaRPr>
          </a:p>
          <a:p>
            <a:endParaRPr lang="en-US" sz="1100" b="1">
              <a:latin typeface="r_ansi" pitchFamily="49" charset="0"/>
            </a:endParaRPr>
          </a:p>
          <a:p>
            <a:r>
              <a:rPr lang="en-US" sz="1100">
                <a:latin typeface="r_ansi" pitchFamily="49" charset="0"/>
              </a:rPr>
              <a:t>&lt;pause&gt; explain  output with order check, can sort using contains by specific  ORDER CHECK need NTH Function for more complicated on ORDER CHECK MESSAGE Word Processing Field </a:t>
            </a:r>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23</a:t>
            </a:fld>
            <a:endParaRPr lang="en-US"/>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562380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100"/>
              <a:t>Change SORT template to +PACKAGE and display !PACKAGE </a:t>
            </a:r>
          </a:p>
          <a:p>
            <a:endParaRPr lang="en-US" sz="1100" b="1" i="1"/>
          </a:p>
          <a:p>
            <a:r>
              <a:rPr lang="en-US" sz="1100" b="1"/>
              <a:t>3  Print File Entries</a:t>
            </a:r>
          </a:p>
          <a:p>
            <a:endParaRPr lang="en-US" sz="1100" b="1"/>
          </a:p>
          <a:p>
            <a:r>
              <a:rPr lang="en-US" sz="1100" b="1"/>
              <a:t>OUTPUT FROM WHAT FILE: ORDER// </a:t>
            </a:r>
            <a:r>
              <a:rPr lang="en-US" sz="1100" b="1" i="1"/>
              <a:t>&lt;ENTER&gt;</a:t>
            </a:r>
          </a:p>
          <a:p>
            <a:r>
              <a:rPr lang="en-US" sz="1100" b="1"/>
              <a:t>SORT BY: NUMBER// [  </a:t>
            </a:r>
            <a:r>
              <a:rPr lang="en-US" sz="1100" b="1" i="1"/>
              <a:t> VEHU12  </a:t>
            </a:r>
            <a:r>
              <a:rPr lang="en-US" sz="1100" b="1"/>
              <a:t>(Apr 15, 2012@12:48) User #10000000032 File #100  </a:t>
            </a:r>
          </a:p>
          <a:p>
            <a:r>
              <a:rPr lang="en-US" sz="1100" b="1"/>
              <a:t>SORT  </a:t>
            </a:r>
          </a:p>
          <a:p>
            <a:r>
              <a:rPr lang="en-US" sz="1100" b="1"/>
              <a:t>WANT TO EDIT 'VEHU12' TEMPLATE? NO// </a:t>
            </a:r>
            <a:r>
              <a:rPr lang="en-US" sz="1100" b="1" i="1"/>
              <a:t>YES</a:t>
            </a:r>
          </a:p>
          <a:p>
            <a:pPr defTabSz="432465"/>
            <a:r>
              <a:rPr lang="en-US" sz="1100" b="1"/>
              <a:t>NAME: VEHU12// </a:t>
            </a:r>
            <a:r>
              <a:rPr lang="en-US" sz="1100" b="1" i="1"/>
              <a:t>&lt;ENTER&gt;</a:t>
            </a:r>
          </a:p>
          <a:p>
            <a:pPr defTabSz="432465"/>
            <a:r>
              <a:rPr lang="en-US" sz="1100" b="1"/>
              <a:t>READ ACCESS: @// </a:t>
            </a:r>
            <a:r>
              <a:rPr lang="en-US" sz="1100" b="1" i="1"/>
              <a:t>&lt;ENTER&gt;</a:t>
            </a:r>
          </a:p>
          <a:p>
            <a:pPr defTabSz="432465"/>
            <a:r>
              <a:rPr lang="en-US" sz="1100" b="1"/>
              <a:t>WRITE ACCESS: @// </a:t>
            </a:r>
            <a:r>
              <a:rPr lang="en-US" sz="1100" b="1" i="1"/>
              <a:t>&lt;ENTER&gt;</a:t>
            </a:r>
          </a:p>
          <a:p>
            <a:r>
              <a:rPr lang="en-US" sz="1100" b="1"/>
              <a:t>SORT BY: ORDER ACTIONS//     </a:t>
            </a:r>
            <a:r>
              <a:rPr lang="en-US" sz="1100" b="1" i="1"/>
              <a:t>&lt;ENTER&gt;</a:t>
            </a:r>
          </a:p>
          <a:p>
            <a:r>
              <a:rPr lang="en-US" sz="1100" b="1"/>
              <a:t>ORDER ACTIONS SUB-FIELD: ''DATE/TIME ORDERED//   </a:t>
            </a:r>
          </a:p>
          <a:p>
            <a:r>
              <a:rPr lang="en-US" sz="1100" b="1"/>
              <a:t>* Previous selection: DATE/TIME ORDERED from Jan 1,1999 to Dec 31,1999@24:00</a:t>
            </a:r>
          </a:p>
          <a:p>
            <a:r>
              <a:rPr lang="en-US" sz="1100" b="1"/>
              <a:t>START WITH DATE/TIME ORDERED: Jan 1,1999//   </a:t>
            </a:r>
            <a:r>
              <a:rPr lang="en-US" sz="1100" b="1" i="1"/>
              <a:t>&lt;ENTER&gt;</a:t>
            </a:r>
          </a:p>
          <a:p>
            <a:r>
              <a:rPr lang="en-US" sz="1100" b="1"/>
              <a:t>GO TO DATE/TIME ORDERED: Dec 31,1999//   </a:t>
            </a:r>
            <a:r>
              <a:rPr lang="en-US" sz="1100" b="1" i="1"/>
              <a:t>&lt;ENTER&gt;</a:t>
            </a:r>
          </a:p>
          <a:p>
            <a:pPr defTabSz="432465"/>
            <a:r>
              <a:rPr lang="en-US" sz="1100" b="1"/>
              <a:t>  WITHIN DATE/TIME ORDERED, SORT BY: ORDER ACTIONS//     </a:t>
            </a:r>
            <a:r>
              <a:rPr lang="en-US" sz="1100" b="1" i="1"/>
              <a:t>&lt;ENTER&gt;</a:t>
            </a:r>
            <a:endParaRPr lang="en-US" sz="1100" b="1"/>
          </a:p>
          <a:p>
            <a:pPr defTabSz="432465"/>
            <a:r>
              <a:rPr lang="en-US" sz="1100" b="1"/>
              <a:t>  ORDER ACTIONS SUB-FIELD: ACT["NEW";L1// </a:t>
            </a:r>
            <a:r>
              <a:rPr lang="en-US" sz="1100" b="1" i="1"/>
              <a:t>&lt;ENTER&gt;</a:t>
            </a:r>
          </a:p>
          <a:p>
            <a:r>
              <a:rPr lang="en-US" sz="1100" b="1"/>
              <a:t>   By 'ACT', do you mean ORDER ACTIONS 'ACTION'? Yes//   </a:t>
            </a:r>
            <a:r>
              <a:rPr lang="en-US" sz="1100" b="1" i="1"/>
              <a:t>&lt;ENTER&gt;</a:t>
            </a:r>
          </a:p>
          <a:p>
            <a:r>
              <a:rPr lang="en-US" sz="1100" b="1"/>
              <a:t>    WITHIN ACT["NEW", SORT BY: </a:t>
            </a:r>
            <a:r>
              <a:rPr lang="en-US" sz="1100" b="1" i="1"/>
              <a:t>+PACKAGE</a:t>
            </a:r>
          </a:p>
          <a:p>
            <a:r>
              <a:rPr lang="en-US" sz="1100" b="1"/>
              <a:t>     1   PACKAGE  </a:t>
            </a:r>
          </a:p>
          <a:p>
            <a:r>
              <a:rPr lang="en-US" sz="1100" b="1"/>
              <a:t>     2   PACKAGE REFERENCE  </a:t>
            </a:r>
          </a:p>
          <a:p>
            <a:pPr defTabSz="432465"/>
            <a:r>
              <a:rPr lang="en-US" sz="1100"/>
              <a:t>&lt;pause&gt; explain  package software responsible for the order </a:t>
            </a:r>
            <a:endParaRPr lang="en-US" sz="1100" b="1" i="1"/>
          </a:p>
          <a:p>
            <a:endParaRPr lang="en-US" sz="1100" b="1"/>
          </a:p>
          <a:p>
            <a:r>
              <a:rPr lang="en-US" sz="1100" b="1"/>
              <a:t>CHOOSE 1-2</a:t>
            </a:r>
            <a:r>
              <a:rPr lang="en-US" sz="1100" b="1" i="1"/>
              <a:t>: 1  </a:t>
            </a:r>
            <a:r>
              <a:rPr lang="en-US" sz="1100" b="1"/>
              <a:t>PACKAGE</a:t>
            </a:r>
          </a:p>
          <a:p>
            <a:pPr defTabSz="432465"/>
            <a:r>
              <a:rPr lang="en-US" sz="1100" b="1"/>
              <a:t>    START WITH PACKAGE: FIRST// </a:t>
            </a:r>
            <a:r>
              <a:rPr lang="en-US" sz="1100" b="1" i="1"/>
              <a:t>&lt;ENTER&gt;</a:t>
            </a:r>
            <a:endParaRPr lang="en-US" sz="1100" b="1"/>
          </a:p>
          <a:p>
            <a:r>
              <a:rPr lang="en-US" sz="1100" b="1"/>
              <a:t>      WITHIN PACKAGE, SORT BY: </a:t>
            </a:r>
            <a:r>
              <a:rPr lang="en-US" sz="1100" b="1" i="1"/>
              <a:t>&lt;ENTER&gt;</a:t>
            </a:r>
          </a:p>
          <a:p>
            <a:pPr defTabSz="432465"/>
            <a:r>
              <a:rPr lang="en-US" sz="1100" b="1"/>
              <a:t>STORE IN 'SORT' TEMPLATE: </a:t>
            </a:r>
            <a:r>
              <a:rPr lang="en-US" sz="1100" b="1" i="1"/>
              <a:t>&lt;ENTER&gt;</a:t>
            </a:r>
            <a:endParaRPr lang="en-US" sz="1100" b="1"/>
          </a:p>
          <a:p>
            <a:r>
              <a:rPr lang="en-US" sz="1100" b="1"/>
              <a:t>FIRST PRINT FIELD: !PACKAGE</a:t>
            </a:r>
          </a:p>
          <a:p>
            <a:r>
              <a:rPr lang="en-US" sz="1100"/>
              <a:t>&lt;pause&gt; explain  count of total SORT with +</a:t>
            </a:r>
            <a:endParaRPr lang="en-US" sz="1100" b="1"/>
          </a:p>
          <a:p>
            <a:r>
              <a:rPr lang="en-US" sz="1100" b="1"/>
              <a:t>     1   PACKAGE  </a:t>
            </a:r>
          </a:p>
          <a:p>
            <a:r>
              <a:rPr lang="en-US" sz="1100" b="1"/>
              <a:t>     2   PACKAGE REFERENCE  </a:t>
            </a:r>
          </a:p>
          <a:p>
            <a:r>
              <a:rPr lang="en-US" sz="1100" b="1"/>
              <a:t>CHOOSE 1-2: </a:t>
            </a:r>
            <a:r>
              <a:rPr lang="en-US" sz="1100" b="1" i="1"/>
              <a:t>1</a:t>
            </a:r>
            <a:r>
              <a:rPr lang="en-US" sz="1100" b="1"/>
              <a:t>  PACKAGE</a:t>
            </a:r>
          </a:p>
          <a:p>
            <a:pPr defTabSz="432465"/>
            <a:r>
              <a:rPr lang="en-US" sz="1100" b="1"/>
              <a:t>THEN PRINT FIELD: </a:t>
            </a:r>
            <a:r>
              <a:rPr lang="en-US" sz="1100" b="1" i="1"/>
              <a:t>&lt;ENTER&gt;</a:t>
            </a:r>
            <a:endParaRPr lang="en-US" sz="1100" b="1"/>
          </a:p>
          <a:p>
            <a:pPr defTabSz="432465"/>
            <a:r>
              <a:rPr lang="en-US" sz="1100" b="1"/>
              <a:t>Heading (S/C): ORDER STATISTICS// </a:t>
            </a:r>
            <a:r>
              <a:rPr lang="en-US" sz="1100" b="1" i="1"/>
              <a:t>&lt;ENTER&gt;</a:t>
            </a:r>
            <a:endParaRPr lang="en-US" sz="1100" b="1"/>
          </a:p>
          <a:p>
            <a:pPr defTabSz="432465"/>
            <a:r>
              <a:rPr lang="en-US" sz="1100" b="1"/>
              <a:t>START AT PAGE: 1// </a:t>
            </a:r>
            <a:r>
              <a:rPr lang="en-US" sz="1100" b="1" i="1"/>
              <a:t>&lt;ENTER&gt;</a:t>
            </a:r>
            <a:endParaRPr lang="en-US" sz="1100" b="1"/>
          </a:p>
          <a:p>
            <a:r>
              <a:rPr lang="fr-FR" sz="1100" b="1"/>
              <a:t>DEVICE:   TELNET PORT    Right </a:t>
            </a:r>
            <a:r>
              <a:rPr lang="fr-FR" sz="1100" b="1" err="1"/>
              <a:t>Margin</a:t>
            </a:r>
            <a:r>
              <a:rPr lang="fr-FR" sz="1100" b="1"/>
              <a:t>: 80// </a:t>
            </a:r>
          </a:p>
          <a:p>
            <a:endParaRPr lang="en-US" sz="1100" b="1"/>
          </a:p>
          <a:p>
            <a:r>
              <a:rPr lang="en-US" sz="1100" b="1"/>
              <a:t>...SORRY, HOLD ON...</a:t>
            </a:r>
          </a:p>
          <a:p>
            <a:endParaRPr lang="en-US" sz="1100" b="1"/>
          </a:p>
          <a:p>
            <a:r>
              <a:rPr lang="en-US" sz="1100" b="1"/>
              <a:t>ORDER STATISTICS                               APR 15,2012  15:17    PAGE 1</a:t>
            </a:r>
          </a:p>
          <a:p>
            <a:r>
              <a:rPr lang="en-US" sz="1100" b="1"/>
              <a:t>          PACKAGE</a:t>
            </a:r>
          </a:p>
          <a:p>
            <a:r>
              <a:rPr lang="en-US" sz="1100" b="1"/>
              <a:t>--------------------------------------------------------------------------------</a:t>
            </a:r>
          </a:p>
          <a:p>
            <a:endParaRPr lang="en-US" sz="1100" b="1"/>
          </a:p>
          <a:p>
            <a:r>
              <a:rPr lang="en-US" sz="1100" b="1"/>
              <a:t>              PACKAGE: ADVERSE REACTION TRACKING</a:t>
            </a:r>
          </a:p>
          <a:p>
            <a:r>
              <a:rPr lang="en-US" sz="1100" b="1"/>
              <a:t>SUBCOUNT  81</a:t>
            </a:r>
          </a:p>
          <a:p>
            <a:r>
              <a:rPr lang="en-US" sz="1100" b="1"/>
              <a:t>              PACKAGE: CONSULT/REQUEST TRACKING</a:t>
            </a:r>
          </a:p>
          <a:p>
            <a:r>
              <a:rPr lang="en-US" sz="1100" b="1"/>
              <a:t>SUBCOUNT  79</a:t>
            </a:r>
          </a:p>
          <a:p>
            <a:r>
              <a:rPr lang="en-US" sz="1100" b="1"/>
              <a:t>              PACKAGE: DIETETICS</a:t>
            </a:r>
          </a:p>
          <a:p>
            <a:r>
              <a:rPr lang="en-US" sz="1100" b="1"/>
              <a:t>SUBCOUNT  111</a:t>
            </a:r>
          </a:p>
          <a:p>
            <a:r>
              <a:rPr lang="en-US" sz="1100" b="1"/>
              <a:t>              PACKAGE: INPATIENT MEDICATIONS</a:t>
            </a:r>
          </a:p>
          <a:p>
            <a:r>
              <a:rPr lang="en-US" sz="1100" b="1"/>
              <a:t>SUBCOUNT  520</a:t>
            </a:r>
          </a:p>
          <a:p>
            <a:r>
              <a:rPr lang="en-US" sz="1100" b="1"/>
              <a:t>              PACKAGE: IV MEDICATIONS</a:t>
            </a:r>
          </a:p>
          <a:p>
            <a:r>
              <a:rPr lang="en-US" sz="1100" b="1"/>
              <a:t>SUBCOUNT  76</a:t>
            </a:r>
          </a:p>
          <a:p>
            <a:r>
              <a:rPr lang="en-US" sz="1100" b="1"/>
              <a:t>              PACKAGE: LAB SERVICE</a:t>
            </a:r>
          </a:p>
          <a:p>
            <a:r>
              <a:rPr lang="en-US" sz="1100" b="1"/>
              <a:t>SUBCOUNT  1099</a:t>
            </a:r>
          </a:p>
          <a:p>
            <a:r>
              <a:rPr lang="en-US" sz="1100" b="1"/>
              <a:t>              PACKAGE: ORDER ENTRY/RESULTS REPORTING</a:t>
            </a:r>
          </a:p>
          <a:p>
            <a:r>
              <a:rPr lang="en-US" sz="1100" b="1"/>
              <a:t>SUBCOUNT  57</a:t>
            </a:r>
          </a:p>
          <a:p>
            <a:r>
              <a:rPr lang="en-US" sz="1100" b="1"/>
              <a:t>              PACKAGE: OUTPATIENT PHARMACY</a:t>
            </a:r>
          </a:p>
          <a:p>
            <a:r>
              <a:rPr lang="en-US" sz="1100" b="1"/>
              <a:t>SUBCOUNT  519</a:t>
            </a:r>
          </a:p>
          <a:p>
            <a:endParaRPr lang="en-US" sz="1100" b="1"/>
          </a:p>
          <a:p>
            <a:r>
              <a:rPr lang="en-US" sz="1100" b="1"/>
              <a:t>ORDER STATISTICS                               APR 15,2012  15:17    PAGE 2</a:t>
            </a:r>
          </a:p>
          <a:p>
            <a:r>
              <a:rPr lang="en-US" sz="1100" b="1"/>
              <a:t>          PACKAGE</a:t>
            </a:r>
          </a:p>
          <a:p>
            <a:r>
              <a:rPr lang="en-US" sz="1100" b="1"/>
              <a:t>--------------------------------------------------------------------------------</a:t>
            </a:r>
          </a:p>
          <a:p>
            <a:endParaRPr lang="en-US" sz="1100" b="1"/>
          </a:p>
          <a:p>
            <a:r>
              <a:rPr lang="en-US" sz="1100" b="1"/>
              <a:t>              PACKAGE: RADIOLOGY/NUCLEAR MEDICINE</a:t>
            </a:r>
          </a:p>
          <a:p>
            <a:r>
              <a:rPr lang="en-US" sz="1100" b="1"/>
              <a:t>SUBCOUNT  83</a:t>
            </a:r>
          </a:p>
          <a:p>
            <a:r>
              <a:rPr lang="en-US" sz="1100" b="1"/>
              <a:t>COUNT     2625</a:t>
            </a:r>
            <a:endParaRPr lang="en-US" sz="1100" b="1" i="1"/>
          </a:p>
          <a:p>
            <a:r>
              <a:rPr lang="en-US" sz="1100" b="1" i="1"/>
              <a:t>------------------</a:t>
            </a:r>
          </a:p>
          <a:p>
            <a:endParaRPr lang="en-US" sz="1100" b="1"/>
          </a:p>
          <a:p>
            <a:pPr defTabSz="432465"/>
            <a:r>
              <a:rPr lang="en-US" sz="1100"/>
              <a:t>&lt;pause&gt; explain  now work OUTPATIENT PHARMACY PACKAGE into SORT</a:t>
            </a:r>
          </a:p>
          <a:p>
            <a:endParaRPr lang="en-US" sz="1100" b="1"/>
          </a:p>
          <a:p>
            <a:r>
              <a:rPr lang="en-US" sz="1100" b="1" i="1"/>
              <a:t>3</a:t>
            </a:r>
            <a:r>
              <a:rPr lang="en-US" sz="1100" b="1"/>
              <a:t> Print File Entries</a:t>
            </a:r>
          </a:p>
          <a:p>
            <a:endParaRPr lang="en-US" sz="1100" b="1"/>
          </a:p>
          <a:p>
            <a:r>
              <a:rPr lang="en-US" sz="1100" b="1"/>
              <a:t>OUTPUT FROM WHAT FILE: ORDER// </a:t>
            </a:r>
          </a:p>
          <a:p>
            <a:r>
              <a:rPr lang="en-US" sz="1100" b="1"/>
              <a:t>SORT BY: NUMBER// </a:t>
            </a:r>
            <a:r>
              <a:rPr lang="en-US" sz="1100" b="1" i="1"/>
              <a:t>[   VEHU12  </a:t>
            </a:r>
            <a:r>
              <a:rPr lang="en-US" sz="1100" b="1"/>
              <a:t>(Apr 15, 2012@15:39) User #10000000032 File #100  SORT  </a:t>
            </a:r>
          </a:p>
          <a:p>
            <a:pPr defTabSz="432465"/>
            <a:r>
              <a:rPr lang="en-US" sz="1100" b="1"/>
              <a:t>WANT TO EDIT 'VEHU12' TEMPLATE? NO// </a:t>
            </a:r>
            <a:r>
              <a:rPr lang="en-US" sz="1100" b="1" i="1"/>
              <a:t>&lt;ENTER&gt;</a:t>
            </a:r>
            <a:endParaRPr lang="en-US" sz="1100" b="1"/>
          </a:p>
          <a:p>
            <a:pPr defTabSz="432465"/>
            <a:r>
              <a:rPr lang="en-US" sz="1100" b="1"/>
              <a:t>NAME: VEHU12// </a:t>
            </a:r>
            <a:r>
              <a:rPr lang="en-US" sz="1100" b="1" i="1"/>
              <a:t>&lt;ENTER&gt;</a:t>
            </a:r>
            <a:endParaRPr lang="en-US" sz="1100" b="1"/>
          </a:p>
          <a:p>
            <a:pPr defTabSz="432465"/>
            <a:r>
              <a:rPr lang="en-US" sz="1100" b="1"/>
              <a:t>READ ACCESS: @// </a:t>
            </a:r>
            <a:r>
              <a:rPr lang="en-US" sz="1100" b="1" i="1"/>
              <a:t>&lt;ENTER&gt;</a:t>
            </a:r>
            <a:endParaRPr lang="en-US" sz="1100" b="1"/>
          </a:p>
          <a:p>
            <a:pPr defTabSz="432465"/>
            <a:r>
              <a:rPr lang="en-US" sz="1100" b="1"/>
              <a:t>WRITE ACCESS: @// </a:t>
            </a:r>
            <a:r>
              <a:rPr lang="en-US" sz="1100" b="1" i="1"/>
              <a:t>&lt;ENTER&gt;</a:t>
            </a:r>
            <a:endParaRPr lang="en-US" sz="1100" b="1"/>
          </a:p>
          <a:p>
            <a:pPr defTabSz="432465">
              <a:defRPr/>
            </a:pPr>
            <a:r>
              <a:rPr lang="en-US" sz="1100" b="1"/>
              <a:t>SORT BY: ORDER ACTIONS//     </a:t>
            </a:r>
            <a:r>
              <a:rPr lang="en-US" sz="1100" b="1" i="1"/>
              <a:t>&lt;ENTER&gt;</a:t>
            </a:r>
            <a:endParaRPr lang="en-US" sz="1100" b="1"/>
          </a:p>
          <a:p>
            <a:pPr defTabSz="432465"/>
            <a:r>
              <a:rPr lang="en-US" sz="1100" b="1"/>
              <a:t>ORDER ACTIONS SUB-FIELD: ''DATE/TIME ORDERED//   </a:t>
            </a:r>
            <a:r>
              <a:rPr lang="en-US" sz="1100" b="1" i="1"/>
              <a:t>&lt;ENTER&gt;</a:t>
            </a:r>
            <a:endParaRPr lang="en-US" sz="1100" b="1"/>
          </a:p>
          <a:p>
            <a:r>
              <a:rPr lang="en-US" sz="1100" b="1"/>
              <a:t>* Previous selection: DATE/TIME ORDERED from Jan 1,1999 to Dec 31,1999@24:00</a:t>
            </a:r>
          </a:p>
          <a:p>
            <a:pPr defTabSz="432465">
              <a:defRPr/>
            </a:pPr>
            <a:r>
              <a:rPr lang="en-US" sz="1100" b="1"/>
              <a:t>START WITH DATE/TIME ORDERED: Jan 1,1999//   </a:t>
            </a:r>
            <a:r>
              <a:rPr lang="en-US" sz="1100" b="1" i="1"/>
              <a:t>&lt;ENTER&gt;</a:t>
            </a:r>
            <a:endParaRPr lang="en-US" sz="1100" b="1"/>
          </a:p>
          <a:p>
            <a:pPr defTabSz="432465">
              <a:defRPr/>
            </a:pPr>
            <a:r>
              <a:rPr lang="en-US" sz="1100" b="1"/>
              <a:t>GO TO DATE/TIME ORDERED: Dec 31,1999//   </a:t>
            </a:r>
            <a:r>
              <a:rPr lang="en-US" sz="1100" b="1" i="1"/>
              <a:t>&lt;ENTER&gt;</a:t>
            </a:r>
            <a:endParaRPr lang="en-US" sz="1100" b="1"/>
          </a:p>
          <a:p>
            <a:pPr defTabSz="432465">
              <a:defRPr/>
            </a:pPr>
            <a:r>
              <a:rPr lang="en-US" sz="1100" b="1"/>
              <a:t>  WITHIN DATE/TIME ORDERED, SORT BY: ORDER ACTIONS//     </a:t>
            </a:r>
            <a:r>
              <a:rPr lang="en-US" sz="1100" b="1" i="1"/>
              <a:t>&lt;ENTER&gt;</a:t>
            </a:r>
            <a:endParaRPr lang="en-US" sz="1100" b="1"/>
          </a:p>
          <a:p>
            <a:pPr defTabSz="432465"/>
            <a:r>
              <a:rPr lang="en-US" sz="1100" b="1"/>
              <a:t>  ORDER ACTIONS SUB-FIELD: ACT["NEW";L1// </a:t>
            </a:r>
            <a:r>
              <a:rPr lang="en-US" sz="1100" b="1" i="1"/>
              <a:t>&lt;ENTER&gt;</a:t>
            </a:r>
            <a:endParaRPr lang="en-US" sz="1100" b="1"/>
          </a:p>
          <a:p>
            <a:pPr defTabSz="432465">
              <a:defRPr/>
            </a:pPr>
            <a:r>
              <a:rPr lang="en-US" sz="1100" b="1"/>
              <a:t>   By 'ACT', do you mean ORDER ACTIONS 'ACTION'? Yes//   </a:t>
            </a:r>
            <a:r>
              <a:rPr lang="en-US" sz="1100" b="1" i="1"/>
              <a:t>&lt;ENTER&gt;</a:t>
            </a:r>
            <a:endParaRPr lang="en-US" sz="1100" b="1"/>
          </a:p>
          <a:p>
            <a:r>
              <a:rPr lang="en-US" sz="1100" b="1"/>
              <a:t>    WITHIN ACT["NEW", SORT BY: </a:t>
            </a:r>
            <a:r>
              <a:rPr lang="en-US" sz="1100" b="1" i="1"/>
              <a:t>PACKAGE["OUTPATIENT PHARM"</a:t>
            </a:r>
          </a:p>
          <a:p>
            <a:pPr defTabSz="432465"/>
            <a:r>
              <a:rPr lang="en-US" sz="1100" b="1"/>
              <a:t>      WITHIN PACKAGE["OUTPATIENT PHARM", SORT BY: </a:t>
            </a:r>
            <a:r>
              <a:rPr lang="en-US" sz="1100" b="1" i="1"/>
              <a:t>&lt;ENTER&gt;</a:t>
            </a:r>
            <a:endParaRPr lang="en-US" sz="1100" b="1"/>
          </a:p>
          <a:p>
            <a:pPr defTabSz="432465"/>
            <a:r>
              <a:rPr lang="en-US" sz="1100" b="1"/>
              <a:t>STORE IN 'SORT' TEMPLATE: </a:t>
            </a:r>
            <a:r>
              <a:rPr lang="en-US" sz="1100" b="1" i="1"/>
              <a:t>&lt;ENTER&gt;</a:t>
            </a:r>
            <a:endParaRPr lang="en-US" sz="1100" b="1"/>
          </a:p>
          <a:p>
            <a:r>
              <a:rPr lang="en-US" sz="1100" b="1"/>
              <a:t>FIRST PRINT FIELD: </a:t>
            </a:r>
            <a:r>
              <a:rPr lang="en-US" sz="1100" b="1" i="1"/>
              <a:t>[   VEHU12    </a:t>
            </a:r>
          </a:p>
          <a:p>
            <a:r>
              <a:rPr lang="en-US" sz="1100" b="1"/>
              <a:t>                              (Apr 15, 2012@15:42) User #10000000032 File #100  </a:t>
            </a:r>
          </a:p>
          <a:p>
            <a:pPr defTabSz="432465">
              <a:defRPr/>
            </a:pPr>
            <a:r>
              <a:rPr lang="en-US" sz="1100" b="1"/>
              <a:t>WANT TO EDIT 'VEHU12' TEMPLATE? No//   </a:t>
            </a:r>
            <a:r>
              <a:rPr lang="en-US" sz="1100" b="1" i="1"/>
              <a:t>&lt;ENTER&gt;</a:t>
            </a:r>
            <a:endParaRPr lang="en-US" sz="1100" b="1"/>
          </a:p>
          <a:p>
            <a:pPr defTabSz="432465"/>
            <a:r>
              <a:rPr lang="en-US" sz="1100" b="1"/>
              <a:t>Heading (S/C): ORDER LIST// </a:t>
            </a:r>
            <a:r>
              <a:rPr lang="en-US" sz="1100" b="1" i="1"/>
              <a:t>&lt;ENTER&gt;</a:t>
            </a:r>
            <a:endParaRPr lang="en-US" sz="1100" b="1"/>
          </a:p>
          <a:p>
            <a:pPr defTabSz="432465"/>
            <a:r>
              <a:rPr lang="en-US" sz="1100" b="1"/>
              <a:t>START AT PAGE: 1// </a:t>
            </a:r>
            <a:r>
              <a:rPr lang="en-US" sz="1100" b="1" i="1"/>
              <a:t>&lt;ENTER&gt;</a:t>
            </a:r>
            <a:endParaRPr lang="en-US" sz="1100" b="1"/>
          </a:p>
          <a:p>
            <a:pPr defTabSz="432465"/>
            <a:r>
              <a:rPr lang="fr-FR" sz="1100" b="1"/>
              <a:t>DEVICE:   TELNET PORT    Right </a:t>
            </a:r>
            <a:r>
              <a:rPr lang="fr-FR" sz="1100" b="1" err="1"/>
              <a:t>Margin</a:t>
            </a:r>
            <a:r>
              <a:rPr lang="fr-FR" sz="1100" b="1"/>
              <a:t>: 80// </a:t>
            </a:r>
            <a:r>
              <a:rPr lang="en-US" sz="1100" b="1" i="1"/>
              <a:t>&lt;ENTER&gt;</a:t>
            </a:r>
            <a:endParaRPr lang="fr-FR" sz="1100" b="1"/>
          </a:p>
          <a:p>
            <a:endParaRPr lang="en-US" sz="1100" b="1"/>
          </a:p>
          <a:p>
            <a:r>
              <a:rPr lang="en-US" sz="1100" b="1"/>
              <a:t>...EXCUSE ME, LET ME PUT YOU ON 'HOLD' FOR A SECOND...</a:t>
            </a:r>
          </a:p>
          <a:p>
            <a:endParaRPr lang="en-US" sz="1100" b="1"/>
          </a:p>
          <a:p>
            <a:r>
              <a:rPr lang="en-US" sz="1100"/>
              <a:t>&lt;pause&gt; explain   OUTPATIENT PHARMACY PACKAGE ORDERS </a:t>
            </a:r>
            <a:endParaRPr lang="en-US" sz="1100" smtClean="0"/>
          </a:p>
          <a:p>
            <a:endParaRPr lang="en-US" sz="1100" b="0" smtClean="0"/>
          </a:p>
          <a:p>
            <a:r>
              <a:rPr lang="en-US" sz="1100" b="0" smtClean="0"/>
              <a:t>Harmony +Sort</a:t>
            </a:r>
            <a:r>
              <a:rPr lang="en-US" sz="1100" b="0" baseline="0" smtClean="0"/>
              <a:t> !Print subtotals other field sorts before + must use ‘apostrophe for filter</a:t>
            </a:r>
            <a:endParaRPr lang="en-US" b="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24</a:t>
            </a:fld>
            <a:endParaRPr lang="en-US"/>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871783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100" b="1" i="1" dirty="0"/>
              <a:t>3</a:t>
            </a:r>
            <a:r>
              <a:rPr lang="en-US" sz="1100" b="1" dirty="0"/>
              <a:t> Print File Entries</a:t>
            </a:r>
          </a:p>
          <a:p>
            <a:endParaRPr lang="en-US" sz="1100" dirty="0"/>
          </a:p>
          <a:p>
            <a:r>
              <a:rPr lang="en-US" sz="1100" b="1" dirty="0"/>
              <a:t>OUTPUT FROM WHAT FILE: ORDER// </a:t>
            </a:r>
          </a:p>
          <a:p>
            <a:r>
              <a:rPr lang="en-US" sz="1100" b="1" dirty="0"/>
              <a:t>SORT BY: NUMBER// </a:t>
            </a:r>
            <a:r>
              <a:rPr lang="en-US" sz="1100" b="1" i="1" dirty="0"/>
              <a:t>[   VEHU12  </a:t>
            </a:r>
            <a:r>
              <a:rPr lang="en-US" sz="1100" b="1" dirty="0"/>
              <a:t>(Apr 15, 2012@15:39) User #10000000032 File #100  SORT  </a:t>
            </a:r>
          </a:p>
          <a:p>
            <a:r>
              <a:rPr lang="en-US" sz="1100" b="1" dirty="0"/>
              <a:t>WANT TO EDIT 'VEHU12' TEMPLATE? NO// y  YES</a:t>
            </a:r>
          </a:p>
          <a:p>
            <a:r>
              <a:rPr lang="en-US" sz="1100" b="1" dirty="0"/>
              <a:t>NAME: VEHU12// </a:t>
            </a:r>
            <a:r>
              <a:rPr lang="en-US" sz="1100" b="1" i="1" dirty="0"/>
              <a:t>&lt;ENTER&gt;</a:t>
            </a:r>
          </a:p>
          <a:p>
            <a:pPr defTabSz="432465"/>
            <a:r>
              <a:rPr lang="en-US" sz="1100" b="1" dirty="0"/>
              <a:t>READ ACCESS: @// </a:t>
            </a:r>
            <a:r>
              <a:rPr lang="en-US" sz="1100" b="1" i="1" dirty="0"/>
              <a:t>&lt;ENTER&gt;</a:t>
            </a:r>
            <a:endParaRPr lang="en-US" sz="1100" b="1" dirty="0"/>
          </a:p>
          <a:p>
            <a:pPr defTabSz="432465"/>
            <a:r>
              <a:rPr lang="en-US" sz="1100" b="1" dirty="0"/>
              <a:t>WRITE ACCESS: @// </a:t>
            </a:r>
            <a:r>
              <a:rPr lang="en-US" sz="1100" b="1" i="1" dirty="0"/>
              <a:t>&lt;ENTER&gt;</a:t>
            </a:r>
            <a:endParaRPr lang="en-US" sz="1100" b="1" dirty="0"/>
          </a:p>
          <a:p>
            <a:r>
              <a:rPr lang="en-US" sz="1100" b="1" dirty="0"/>
              <a:t>SORT BY: ORDER ACTIONS//     </a:t>
            </a:r>
            <a:r>
              <a:rPr lang="en-US" sz="1100" b="1" i="1" dirty="0"/>
              <a:t>&lt;ENTER&gt;</a:t>
            </a:r>
          </a:p>
          <a:p>
            <a:pPr defTabSz="432465"/>
            <a:r>
              <a:rPr lang="en-US" sz="1100" b="1" dirty="0"/>
              <a:t>ORDER ACTIONS SUB-FIELD: ''DATE/TIME ORDERED//   </a:t>
            </a:r>
            <a:r>
              <a:rPr lang="en-US" sz="1100" b="1" i="1" dirty="0"/>
              <a:t>&lt;ENTER&gt;</a:t>
            </a:r>
            <a:endParaRPr lang="en-US" sz="1100" b="1" dirty="0"/>
          </a:p>
          <a:p>
            <a:r>
              <a:rPr lang="en-US" sz="1100" b="1" dirty="0"/>
              <a:t>* Previous selection: DATE/TIME ORDERED from Jan 1,1999 to Dec 31,1999@24:00</a:t>
            </a:r>
          </a:p>
          <a:p>
            <a:r>
              <a:rPr lang="en-US" sz="1100" b="1" dirty="0"/>
              <a:t>START WITH DATE/TIME ORDERED: Jan 1,1999</a:t>
            </a:r>
            <a:r>
              <a:rPr lang="en-US" sz="1100" b="1" i="1" dirty="0"/>
              <a:t>&lt;ENTER&gt;</a:t>
            </a:r>
          </a:p>
          <a:p>
            <a:r>
              <a:rPr lang="en-US" sz="1100" b="1" dirty="0"/>
              <a:t>GO TO DATE/TIME ORDERED: Dec 31,1999//   </a:t>
            </a:r>
            <a:r>
              <a:rPr lang="en-US" sz="1100" b="1" i="1" dirty="0"/>
              <a:t>&lt;ENTER&gt;</a:t>
            </a:r>
          </a:p>
          <a:p>
            <a:r>
              <a:rPr lang="en-US" sz="1100" b="1" dirty="0"/>
              <a:t>  WITHIN DATE/TIME ORDERED, SORT BY: ORDER ACTIONS//     </a:t>
            </a:r>
            <a:r>
              <a:rPr lang="en-US" sz="1100" b="1" i="1" dirty="0"/>
              <a:t>&lt;ENTER&gt;</a:t>
            </a:r>
          </a:p>
          <a:p>
            <a:pPr defTabSz="432465"/>
            <a:r>
              <a:rPr lang="en-US" sz="1100" b="1" dirty="0"/>
              <a:t>  ORDER ACTIONS SUB-FIELD: ACT["NEW";L1// </a:t>
            </a:r>
            <a:r>
              <a:rPr lang="en-US" sz="1100" b="1" i="1" dirty="0"/>
              <a:t>&lt;ENTER&gt;</a:t>
            </a:r>
            <a:endParaRPr lang="en-US" sz="1100" b="1" dirty="0"/>
          </a:p>
          <a:p>
            <a:r>
              <a:rPr lang="en-US" sz="1100" b="1" dirty="0"/>
              <a:t>   By 'ACT', do you mean ORDER ACTIONS 'ACTION'? Yes//   </a:t>
            </a:r>
            <a:r>
              <a:rPr lang="en-US" sz="1100" b="1" i="1" dirty="0"/>
              <a:t>&lt;ENTER&gt;</a:t>
            </a:r>
          </a:p>
          <a:p>
            <a:r>
              <a:rPr lang="en-US" sz="1100" b="1" dirty="0"/>
              <a:t>    WITHIN ACT["NEW", SORT BY: </a:t>
            </a:r>
            <a:r>
              <a:rPr lang="en-US" sz="1100" b="1" i="1" dirty="0"/>
              <a:t>TO["CLINIC"</a:t>
            </a:r>
          </a:p>
          <a:p>
            <a:pPr defTabSz="432465"/>
            <a:r>
              <a:rPr lang="en-US" sz="1100" dirty="0"/>
              <a:t>&lt;Pause&gt; explain TO Field = CLINIC ORDERS for Inpatient Medication for Outpatient  (IMO)  </a:t>
            </a:r>
          </a:p>
          <a:p>
            <a:pPr defTabSz="432465"/>
            <a:r>
              <a:rPr lang="en-US" sz="1100" b="1" dirty="0"/>
              <a:t>      WITHIN TO["CLINIC", SORT BY: </a:t>
            </a:r>
            <a:r>
              <a:rPr lang="en-US" sz="1100" b="1" i="1" dirty="0"/>
              <a:t>&lt;ENTER&gt;</a:t>
            </a:r>
            <a:endParaRPr lang="en-US" sz="1100" b="1" dirty="0"/>
          </a:p>
          <a:p>
            <a:r>
              <a:rPr lang="en-US" sz="1100" b="1" dirty="0"/>
              <a:t>STORE IN 'SORT' TEMPLATE: </a:t>
            </a:r>
            <a:r>
              <a:rPr lang="en-US" sz="1100" b="1" i="1" dirty="0"/>
              <a:t>&lt;ENTER&gt;</a:t>
            </a:r>
          </a:p>
          <a:p>
            <a:r>
              <a:rPr lang="en-US" sz="1100" b="1" dirty="0"/>
              <a:t>FIRST PRINT FIELD: </a:t>
            </a:r>
            <a:r>
              <a:rPr lang="en-US" sz="1100" b="1" i="1" dirty="0"/>
              <a:t>[   VEHU12    </a:t>
            </a:r>
          </a:p>
          <a:p>
            <a:r>
              <a:rPr lang="en-US" sz="1100" b="1" dirty="0"/>
              <a:t>                              (Apr 15, 2012@15:42) User #10000000032 File #100  </a:t>
            </a:r>
          </a:p>
          <a:p>
            <a:r>
              <a:rPr lang="en-US" sz="1100" b="1" dirty="0"/>
              <a:t>WANT TO EDIT 'VEHU12' TEMPLATE? No//   </a:t>
            </a:r>
            <a:r>
              <a:rPr lang="en-US" sz="1100" b="1" i="1" dirty="0"/>
              <a:t>&lt;ENTER&gt;</a:t>
            </a:r>
          </a:p>
          <a:p>
            <a:pPr defTabSz="432465"/>
            <a:r>
              <a:rPr lang="en-US" sz="1100" b="1" dirty="0"/>
              <a:t>Heading (S/C): ORDER LIST// </a:t>
            </a:r>
            <a:r>
              <a:rPr lang="en-US" sz="1100" b="1" i="1" dirty="0"/>
              <a:t>&lt;ENTER&gt;</a:t>
            </a:r>
            <a:endParaRPr lang="en-US" sz="1100" b="1" dirty="0"/>
          </a:p>
          <a:p>
            <a:r>
              <a:rPr lang="en-US" sz="1100" b="1" dirty="0"/>
              <a:t>START AT PAGE: 1// </a:t>
            </a:r>
          </a:p>
          <a:p>
            <a:r>
              <a:rPr lang="fr-FR" sz="1100" b="1" dirty="0"/>
              <a:t>DEVICE:   TELNET PORT    Right </a:t>
            </a:r>
            <a:r>
              <a:rPr lang="fr-FR" sz="1100" b="1" dirty="0" err="1"/>
              <a:t>Margin</a:t>
            </a:r>
            <a:r>
              <a:rPr lang="fr-FR" sz="1100" b="1" dirty="0"/>
              <a:t>: 80// </a:t>
            </a:r>
          </a:p>
          <a:p>
            <a:endParaRPr lang="fr-FR" sz="1100" b="1" dirty="0"/>
          </a:p>
          <a:p>
            <a:endParaRPr lang="en-US" sz="1100" b="1" dirty="0"/>
          </a:p>
          <a:p>
            <a:r>
              <a:rPr lang="en-US" sz="1100" b="1" dirty="0"/>
              <a:t>...EXCUSE ME, JUST A MOMENT PLEASE..</a:t>
            </a:r>
          </a:p>
          <a:p>
            <a:pPr defTabSz="432465"/>
            <a:r>
              <a:rPr lang="fr-FR" sz="1100" dirty="0"/>
              <a:t>&lt;Pause&gt;  explain package  </a:t>
            </a:r>
            <a:r>
              <a:rPr lang="fr-FR" sz="1100" dirty="0" err="1" smtClean="0"/>
              <a:t>equal</a:t>
            </a:r>
            <a:r>
              <a:rPr lang="fr-FR" sz="1100" dirty="0" smtClean="0"/>
              <a:t> </a:t>
            </a:r>
            <a:r>
              <a:rPr lang="fr-FR" sz="1100" dirty="0" err="1"/>
              <a:t>inpatient</a:t>
            </a:r>
            <a:r>
              <a:rPr lang="fr-FR" sz="1100" dirty="0"/>
              <a:t> </a:t>
            </a:r>
            <a:r>
              <a:rPr lang="fr-FR" sz="1100" dirty="0" err="1"/>
              <a:t>medications</a:t>
            </a:r>
            <a:r>
              <a:rPr lang="fr-FR" sz="1100" dirty="0"/>
              <a:t> for IMO </a:t>
            </a:r>
            <a:r>
              <a:rPr lang="fr-FR" sz="1100" dirty="0" err="1"/>
              <a:t>orders</a:t>
            </a:r>
            <a:endParaRPr lang="fr-FR" sz="1100" dirty="0"/>
          </a:p>
          <a:p>
            <a:endParaRPr lang="en-US" sz="1100" b="1" dirty="0"/>
          </a:p>
          <a:p>
            <a:endParaRPr lang="en-US" b="1"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25</a:t>
            </a:fld>
            <a:endParaRPr lang="en-US"/>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871553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dirty="0" smtClean="0"/>
              <a:t>Reason to use NTH on word processing, not limited to ORDER file #100, TIU</a:t>
            </a:r>
            <a:r>
              <a:rPr lang="en-US" baseline="0" dirty="0" smtClean="0"/>
              <a:t> Progress note file REPORT or CONSULT reason for request</a:t>
            </a:r>
            <a:endParaRPr lang="en-US" dirty="0" smtClean="0"/>
          </a:p>
          <a:p>
            <a:r>
              <a:rPr lang="en-US" dirty="0" smtClean="0"/>
              <a:t>Allow other functions for instance $S, $E,</a:t>
            </a:r>
            <a:r>
              <a:rPr lang="en-US" baseline="0" dirty="0" smtClean="0"/>
              <a:t> $P, limitation must know the line</a:t>
            </a:r>
          </a:p>
          <a:p>
            <a:endParaRPr lang="en-US" baseline="0" dirty="0" smtClean="0"/>
          </a:p>
          <a:p>
            <a:r>
              <a:rPr lang="en-US" baseline="0" dirty="0" smtClean="0"/>
              <a:t>Show example of ORDERS in 1999 with CRITICAL and WARF in ORDER CHECK MESSAGE</a:t>
            </a:r>
          </a:p>
          <a:p>
            <a:endParaRPr lang="en-US" baseline="0" dirty="0" smtClean="0"/>
          </a:p>
          <a:p>
            <a:r>
              <a:rPr lang="en-US" sz="1100" b="1" i="1" dirty="0"/>
              <a:t>3</a:t>
            </a:r>
            <a:r>
              <a:rPr lang="en-US" sz="1100" b="1" dirty="0"/>
              <a:t> Print File Entries</a:t>
            </a:r>
          </a:p>
          <a:p>
            <a:endParaRPr lang="en-US" sz="1100" b="1" dirty="0"/>
          </a:p>
          <a:p>
            <a:r>
              <a:rPr lang="en-US" sz="1100" b="1" dirty="0"/>
              <a:t>OUTPUT FROM WHAT FILE: ORDER// </a:t>
            </a:r>
          </a:p>
          <a:p>
            <a:r>
              <a:rPr lang="en-US" sz="1100" b="1" dirty="0"/>
              <a:t>SORT BY: NUMBER// </a:t>
            </a:r>
            <a:r>
              <a:rPr lang="en-US" sz="1100" b="1" i="1" dirty="0"/>
              <a:t>[   VEHU12  </a:t>
            </a:r>
            <a:r>
              <a:rPr lang="en-US" sz="1100" b="1" dirty="0"/>
              <a:t>(Apr 15, 2012@15:39) User #10000000032 File #100  SORT  </a:t>
            </a:r>
          </a:p>
          <a:p>
            <a:r>
              <a:rPr lang="en-US" sz="1100" b="1" dirty="0"/>
              <a:t>WANT TO EDIT 'VEHU12' TEMPLATE? NO// </a:t>
            </a:r>
            <a:r>
              <a:rPr lang="en-US" sz="1100" b="1" i="1" dirty="0"/>
              <a:t>&lt;ENTER&gt;</a:t>
            </a:r>
          </a:p>
          <a:p>
            <a:r>
              <a:rPr lang="en-US" sz="1100" b="1" dirty="0"/>
              <a:t>NAME: VEHU12// </a:t>
            </a:r>
            <a:r>
              <a:rPr lang="en-US" sz="1100" b="1" i="1" dirty="0"/>
              <a:t>&lt;ENTER&gt;</a:t>
            </a:r>
          </a:p>
          <a:p>
            <a:r>
              <a:rPr lang="en-US" sz="1100" b="1" dirty="0"/>
              <a:t>READ ACCESS: @// </a:t>
            </a:r>
            <a:r>
              <a:rPr lang="en-US" sz="1100" b="1" i="1" dirty="0"/>
              <a:t>&lt;ENTER&gt;</a:t>
            </a:r>
          </a:p>
          <a:p>
            <a:r>
              <a:rPr lang="en-US" sz="1100" b="1" dirty="0"/>
              <a:t>WRITE ACCESS: @// </a:t>
            </a:r>
            <a:r>
              <a:rPr lang="en-US" sz="1100" b="1" i="1" dirty="0"/>
              <a:t>&lt;ENTER&gt;</a:t>
            </a:r>
          </a:p>
          <a:p>
            <a:r>
              <a:rPr lang="en-US" sz="1100" b="1" dirty="0"/>
              <a:t>SORT BY: ORDER ACTIONS//     </a:t>
            </a:r>
            <a:r>
              <a:rPr lang="en-US" sz="1100" b="1" i="1" dirty="0"/>
              <a:t>&lt;ENTER&gt;</a:t>
            </a:r>
          </a:p>
          <a:p>
            <a:r>
              <a:rPr lang="en-US" sz="1100" b="1" dirty="0"/>
              <a:t>ORDER ACTIONS SUB-FIELD: ''DATE/TIME ORDERED//   </a:t>
            </a:r>
          </a:p>
          <a:p>
            <a:r>
              <a:rPr lang="en-US" sz="1100" b="1" dirty="0"/>
              <a:t>* Previous selection: DATE/TIME ORDERED from Jan 1,1999 to Dec 31,1999@24:00</a:t>
            </a:r>
          </a:p>
          <a:p>
            <a:r>
              <a:rPr lang="en-US" sz="1100" b="1" dirty="0"/>
              <a:t>START WITH DATE/TIME ORDERED: Jan 1,1999//   </a:t>
            </a:r>
            <a:r>
              <a:rPr lang="en-US" sz="1100" b="1" i="1" dirty="0"/>
              <a:t>&lt;ENTER&gt;</a:t>
            </a:r>
          </a:p>
          <a:p>
            <a:r>
              <a:rPr lang="en-US" sz="1100" b="1" dirty="0"/>
              <a:t>GO TO DATE/TIME ORDERED: Dec 31,1999//   </a:t>
            </a:r>
            <a:r>
              <a:rPr lang="en-US" sz="1100" b="1" i="1" dirty="0"/>
              <a:t>&lt;ENTER&gt;</a:t>
            </a:r>
          </a:p>
          <a:p>
            <a:r>
              <a:rPr lang="en-US" sz="1100" b="1" dirty="0"/>
              <a:t>  WITHIN DATE/TIME ORDERED, SORT BY: ORDER ACTIONS//     </a:t>
            </a:r>
            <a:r>
              <a:rPr lang="en-US" sz="1100" b="1" i="1" dirty="0"/>
              <a:t>&lt;ENTER&gt;</a:t>
            </a:r>
          </a:p>
          <a:p>
            <a:r>
              <a:rPr lang="en-US" sz="1100" b="1" dirty="0"/>
              <a:t>  ORDER ACTIONS SUB-FIELD: ACT["NEW";L1// </a:t>
            </a:r>
            <a:r>
              <a:rPr lang="en-US" sz="1100" b="1" i="1" dirty="0"/>
              <a:t>&lt;ENTER&gt;</a:t>
            </a:r>
          </a:p>
          <a:p>
            <a:r>
              <a:rPr lang="en-US" sz="1100" b="1" dirty="0"/>
              <a:t>   By 'ACT', do you mean ORDER ACTIONS 'ACTION'? Yes//   </a:t>
            </a:r>
            <a:r>
              <a:rPr lang="en-US" sz="1100" b="1" i="1" dirty="0"/>
              <a:t>&lt;ENTER&gt;</a:t>
            </a:r>
          </a:p>
          <a:p>
            <a:r>
              <a:rPr lang="en-US" sz="1100" b="1" dirty="0"/>
              <a:t>    WITHIN ACT["NEW", SORT BY: </a:t>
            </a:r>
            <a:r>
              <a:rPr lang="en-US" sz="1100" b="1" i="1" dirty="0"/>
              <a:t>ORDER CHECK INSTANCE: </a:t>
            </a:r>
          </a:p>
          <a:p>
            <a:r>
              <a:rPr lang="en-US" sz="1100" b="1" dirty="0"/>
              <a:t>   By 'ORDER CHECK INSTANCE', do you mean the ORDER CHECK INSTANCES File,</a:t>
            </a:r>
          </a:p>
          <a:p>
            <a:r>
              <a:rPr lang="en-US" sz="1100" b="1" dirty="0"/>
              <a:t>       pointing via its 'ORDER' Field</a:t>
            </a:r>
          </a:p>
          <a:p>
            <a:r>
              <a:rPr lang="en-US" sz="1100" b="1" dirty="0"/>
              <a:t>    ("B" Cross-reference)? Yes//   </a:t>
            </a:r>
            <a:r>
              <a:rPr lang="en-US" sz="1100" b="1" i="1" dirty="0"/>
              <a:t>&lt;ENTER&gt;</a:t>
            </a:r>
          </a:p>
          <a:p>
            <a:r>
              <a:rPr lang="en-US" sz="1100" b="1" dirty="0"/>
              <a:t>    ORDER CHECK INSTANCES FIELD:</a:t>
            </a:r>
          </a:p>
          <a:p>
            <a:r>
              <a:rPr lang="en-US" sz="1100" b="1" dirty="0"/>
              <a:t> </a:t>
            </a:r>
            <a:r>
              <a:rPr lang="en-US" sz="500" b="1" i="1" dirty="0"/>
              <a:t>1ST(ORDER CHECK M)["WARF"&amp;(1ST(ORDER CHECK M)["CRITICAL")</a:t>
            </a:r>
          </a:p>
          <a:p>
            <a:r>
              <a:rPr lang="en-US" sz="500" dirty="0"/>
              <a:t>&lt;Pause&gt; explain  </a:t>
            </a:r>
            <a:r>
              <a:rPr lang="en-US" dirty="0" smtClean="0"/>
              <a:t>1ST on Word Processing Field </a:t>
            </a:r>
          </a:p>
          <a:p>
            <a:endParaRPr lang="en-US" dirty="0" smtClean="0"/>
          </a:p>
          <a:p>
            <a:r>
              <a:rPr lang="en-US" sz="1100" b="1" dirty="0"/>
              <a:t>   By 'ORDER CHECK M', do you mean ORDER CHECK INSTANCES 'ORDER CHECK MESSAGE'? </a:t>
            </a:r>
          </a:p>
          <a:p>
            <a:r>
              <a:rPr lang="en-US" sz="1100" b="1" dirty="0"/>
              <a:t>Yes//   </a:t>
            </a:r>
            <a:r>
              <a:rPr lang="en-US" sz="1100" b="1" i="1" dirty="0"/>
              <a:t>&lt;ENTER&gt;</a:t>
            </a:r>
          </a:p>
          <a:p>
            <a:r>
              <a:rPr lang="en-US" sz="1100" b="1" dirty="0"/>
              <a:t>   By 'ORDER CHECK M', do you mean ORDER CHECK INSTANCES 'ORDER CHECK MESSAGE'? </a:t>
            </a:r>
          </a:p>
          <a:p>
            <a:r>
              <a:rPr lang="en-US" sz="1100" b="1" dirty="0"/>
              <a:t>Yes//   </a:t>
            </a:r>
            <a:r>
              <a:rPr lang="en-US" sz="1100" b="1" i="1" dirty="0"/>
              <a:t>&lt;ENTER&gt;</a:t>
            </a:r>
          </a:p>
          <a:p>
            <a:r>
              <a:rPr lang="en-US" sz="1100" b="1" dirty="0"/>
              <a:t>      WITHIN 1ST(ORDER CHECK M)["WARF"&amp;(1ST(ORDER CHECK M)["CRITICAL"), SORT BY:</a:t>
            </a:r>
          </a:p>
          <a:p>
            <a:r>
              <a:rPr lang="en-US" sz="1100" b="1" dirty="0"/>
              <a:t> </a:t>
            </a:r>
          </a:p>
          <a:p>
            <a:r>
              <a:rPr lang="en-US" sz="1100" b="1" dirty="0"/>
              <a:t>STORE IN 'SORT' TEMPLATE: </a:t>
            </a:r>
          </a:p>
          <a:p>
            <a:r>
              <a:rPr lang="en-US" sz="1100" b="1" dirty="0"/>
              <a:t>FIRST PRINT FIELD: </a:t>
            </a:r>
            <a:r>
              <a:rPr lang="en-US" sz="1100" b="1" i="1" dirty="0"/>
              <a:t>[   VEHU12    </a:t>
            </a:r>
          </a:p>
          <a:p>
            <a:r>
              <a:rPr lang="en-US" sz="1100" b="1" dirty="0"/>
              <a:t>                              (Apr 15, 2012@15:42) User #10000000032 File #100  </a:t>
            </a:r>
          </a:p>
          <a:p>
            <a:r>
              <a:rPr lang="en-US" sz="1100" b="1" dirty="0"/>
              <a:t>WANT TO EDIT 'VEHU12' TEMPLATE? No//   </a:t>
            </a:r>
            <a:r>
              <a:rPr lang="en-US" sz="1100" b="1" i="1" dirty="0"/>
              <a:t>&lt;ENTER&gt;</a:t>
            </a:r>
          </a:p>
          <a:p>
            <a:pPr defTabSz="432465"/>
            <a:r>
              <a:rPr lang="en-US" sz="1100" b="1" dirty="0"/>
              <a:t>Heading (S/C): ORDER LIST//  </a:t>
            </a:r>
            <a:r>
              <a:rPr lang="en-US" sz="1100" b="1" i="1" dirty="0"/>
              <a:t>&lt;ENTER&gt;</a:t>
            </a:r>
            <a:endParaRPr lang="en-US" sz="1100" b="1" dirty="0"/>
          </a:p>
          <a:p>
            <a:pPr defTabSz="432465"/>
            <a:r>
              <a:rPr lang="en-US" sz="1100" b="1" dirty="0"/>
              <a:t>START AT PAGE: 1//  </a:t>
            </a:r>
            <a:r>
              <a:rPr lang="en-US" sz="1100" b="1" i="1" dirty="0"/>
              <a:t>&lt;ENTER&gt;</a:t>
            </a:r>
            <a:endParaRPr lang="en-US" sz="1100" b="1" dirty="0"/>
          </a:p>
          <a:p>
            <a:r>
              <a:rPr lang="fr-FR" sz="1100" b="1" dirty="0"/>
              <a:t>DEVICE:   TELNET PORT    Right </a:t>
            </a:r>
            <a:r>
              <a:rPr lang="fr-FR" sz="1100" b="1" dirty="0" err="1"/>
              <a:t>Margin</a:t>
            </a:r>
            <a:r>
              <a:rPr lang="fr-FR" sz="1100" b="1" dirty="0"/>
              <a:t>: 80// </a:t>
            </a:r>
          </a:p>
          <a:p>
            <a:endParaRPr lang="en-US" sz="1100" b="1" dirty="0"/>
          </a:p>
          <a:p>
            <a:r>
              <a:rPr lang="en-US" sz="1100" b="1" dirty="0"/>
              <a:t>...EXCUSE ME, LET ME THINK ABOUT</a:t>
            </a:r>
          </a:p>
          <a:p>
            <a:endParaRPr lang="en-US" sz="1100" b="1" dirty="0"/>
          </a:p>
          <a:p>
            <a:endParaRPr lang="en-US" sz="1100" b="1"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26</a:t>
            </a:fld>
            <a:endParaRPr lang="en-US"/>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4048711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'Order Check Override Reason Report'     </a:t>
            </a:r>
          </a:p>
          <a:p>
            <a:pPr marL="0" indent="0">
              <a:buNone/>
            </a:pPr>
            <a:r>
              <a:rPr lang="en-US" dirty="0" smtClean="0"/>
              <a:t>Option name: ORK ORD CHK OVERRIDE REPORT    </a:t>
            </a:r>
          </a:p>
          <a:p>
            <a:pPr marL="0" indent="0">
              <a:buNone/>
            </a:pPr>
            <a:r>
              <a:rPr lang="en-US" dirty="0" smtClean="0"/>
              <a:t>     Provides a reporting utility that enables facilities to review critical order check override reasons. Allow for reports to be extracted, filtered, and sorted by DATE/TIME ORDERED, DIVISION, DISPLAY GROUP,ORDER CHECK, and ORDER# or any combination of these.</a:t>
            </a:r>
          </a:p>
          <a:p>
            <a:endParaRPr lang="en-US" dirty="0" smtClean="0"/>
          </a:p>
          <a:p>
            <a:r>
              <a:rPr lang="en-US" dirty="0" smtClean="0"/>
              <a:t>CRITICAL</a:t>
            </a:r>
            <a:r>
              <a:rPr lang="en-US" baseline="0" dirty="0" smtClean="0"/>
              <a:t> DRUG for 1999</a:t>
            </a:r>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FB850CD8-3DC0-4D51-9F0F-9FA8CBAFAED7}" type="slidenum">
              <a:rPr lang="en-US" smtClean="0"/>
              <a:pPr>
                <a:defRPr/>
              </a:pPr>
              <a:t>27</a:t>
            </a:fld>
            <a:endParaRPr lang="en-US"/>
          </a:p>
        </p:txBody>
      </p:sp>
    </p:spTree>
    <p:extLst>
      <p:ext uri="{BB962C8B-B14F-4D97-AF65-F5344CB8AC3E}">
        <p14:creationId xmlns:p14="http://schemas.microsoft.com/office/powerpoint/2010/main" val="4042727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VIEW</a:t>
            </a:r>
          </a:p>
          <a:p>
            <a:r>
              <a:rPr lang="en-US" baseline="0" dirty="0" smtClean="0"/>
              <a:t>  other standard VistA options with name and [Option name]  inside  CPRS manager menu  on </a:t>
            </a:r>
            <a:r>
              <a:rPr lang="en-US" sz="1200" b="0" i="0" u="none" strike="noStrike" kern="1200" baseline="0" dirty="0" smtClean="0">
                <a:solidFill>
                  <a:schemeClr val="tx1"/>
                </a:solidFill>
                <a:latin typeface="+mn-lt"/>
                <a:ea typeface="ＭＳ Ｐゴシック" pitchFamily="28" charset="-128"/>
                <a:cs typeface="ＭＳ Ｐゴシック" pitchFamily="28" charset="-128"/>
              </a:rPr>
              <a:t> CPRS Configuration (Clin Coord)</a:t>
            </a:r>
            <a:endParaRPr lang="en-US" baseline="0" dirty="0" smtClean="0"/>
          </a:p>
          <a:p>
            <a:endParaRPr lang="en-US" baseline="0" dirty="0" smtClean="0"/>
          </a:p>
          <a:p>
            <a:r>
              <a:rPr lang="en-US" baseline="0" dirty="0" smtClean="0"/>
              <a:t>EXPLAIN ??? Help text </a:t>
            </a:r>
          </a:p>
          <a:p>
            <a:endParaRPr lang="en-US" baseline="0" dirty="0" smtClean="0"/>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'Unsigned orders search' This option will allow the user to search for either RELEASED but UNSIGNED</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     orders or just UNSIGNED orders and sort them by Service/section, Provider,</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     Patient, or Location.</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      </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     A start date entry will allow the site to ignore unsigned orders that fall</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     within their allowed grace period. For example: the site allows the</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     clinician 48 hours to sign unsigned orders, you would enter T-2 for a</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     start date.</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      </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     A stop date entry will allow the site to ignore orders older than the date</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     entered. An example of this would be, if you wanted to ignore unsigned</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     orders that were placed prior to CPRS and you installed CPRS on Jan 1,</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     1999, you would enter 010199.</a:t>
            </a:r>
          </a:p>
          <a:p>
            <a:endParaRPr lang="en-US" baseline="0" dirty="0" smtClean="0"/>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'Search orders by Nature or Status' </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This option will allow the user to search orders for a specific NATURE OF</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     ORDER or order STATUS. There are two formats available. one is a detailed</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     display that is printed in real time as the order number that meets the</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     search criteria is encountered. There is no further sort capability for</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     this format. The second format is the columnar format which will allow the</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     sort by ENTERING person or by SERVICE/SECTION. This format works best if</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     sending the output to a 132 column compressed printer or to the BROWSER</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     device.</a:t>
            </a:r>
          </a:p>
          <a:p>
            <a:endParaRPr lang="en-US" sz="1200" b="0" i="0" u="none" strike="noStrike" kern="1200" baseline="0" dirty="0" smtClean="0">
              <a:solidFill>
                <a:schemeClr val="tx1"/>
              </a:solidFill>
              <a:latin typeface="+mn-lt"/>
              <a:ea typeface="ＭＳ Ｐゴシック" pitchFamily="28" charset="-128"/>
              <a:cs typeface="ＭＳ Ｐゴシック" pitchFamily="28" charset="-128"/>
            </a:endParaRP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'Performance Monitor Report' </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This option produces a report showing the number of orders entered by</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     provider.  The report includes a detailed listing as well as a summary.</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     The detail listing includes pertinent information about each order</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     associated with the listed provider.  The summary report shows the number</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     of orders entered for a provider, the number of orders entered by an ORES</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     key holder, the percentage of orders entered by an ORES key holder for the</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     given provider and a break down of the orders by nature of order for those </a:t>
            </a:r>
          </a:p>
          <a:p>
            <a:r>
              <a:rPr lang="en-US" sz="1200" b="0" i="0" u="none" strike="noStrike" kern="1200" baseline="0" dirty="0" smtClean="0">
                <a:solidFill>
                  <a:schemeClr val="tx1"/>
                </a:solidFill>
                <a:latin typeface="+mn-lt"/>
                <a:ea typeface="ＭＳ Ｐゴシック" pitchFamily="28" charset="-128"/>
                <a:cs typeface="ＭＳ Ｐゴシック" pitchFamily="28" charset="-128"/>
              </a:rPr>
              <a:t>	that were entered by a non-ORES key holder.</a:t>
            </a:r>
            <a:endParaRPr lang="en-US" sz="1200" b="0" i="0" u="none" strike="noStrike" kern="1200" baseline="0" dirty="0" smtClean="0">
              <a:solidFill>
                <a:schemeClr val="tx1"/>
              </a:solidFill>
              <a:latin typeface="+mn-lt"/>
              <a:ea typeface="ＭＳ Ｐゴシック" pitchFamily="28" charset="-128"/>
            </a:endParaRPr>
          </a:p>
          <a:p>
            <a:endParaRPr lang="en-US" dirty="0" smtClean="0"/>
          </a:p>
        </p:txBody>
      </p:sp>
      <p:sp>
        <p:nvSpPr>
          <p:cNvPr id="4" name="Slide Number Placeholder 3"/>
          <p:cNvSpPr>
            <a:spLocks noGrp="1"/>
          </p:cNvSpPr>
          <p:nvPr>
            <p:ph type="sldNum" sz="quarter" idx="10"/>
          </p:nvPr>
        </p:nvSpPr>
        <p:spPr/>
        <p:txBody>
          <a:bodyPr/>
          <a:lstStyle/>
          <a:p>
            <a:fld id="{0A4ED10D-2A20-4542-BAE5-7B32329CF2A3}" type="slidenum">
              <a:rPr lang="en-US" smtClean="0"/>
              <a:t>28</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65570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VIEW</a:t>
            </a:r>
          </a:p>
          <a:p>
            <a:r>
              <a:rPr lang="en-US" dirty="0" smtClean="0"/>
              <a:t>URL</a:t>
            </a:r>
            <a:r>
              <a:rPr lang="en-US" baseline="0" dirty="0" smtClean="0"/>
              <a:t> information for PBM VA FileMan Template library</a:t>
            </a:r>
          </a:p>
          <a:p>
            <a:endParaRPr lang="en-US" baseline="0" dirty="0" smtClean="0"/>
          </a:p>
          <a:p>
            <a:r>
              <a:rPr lang="en-US" baseline="0" dirty="0" smtClean="0"/>
              <a:t>Explain format of copy in paste sharing in next slide</a:t>
            </a:r>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29</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1277200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Session Inspired by</a:t>
            </a:r>
            <a:r>
              <a:rPr lang="en-US" baseline="0" dirty="0" smtClean="0"/>
              <a:t> many factors:</a:t>
            </a:r>
          </a:p>
          <a:p>
            <a:endParaRPr lang="en-US" dirty="0" smtClean="0"/>
          </a:p>
          <a:p>
            <a:r>
              <a:rPr lang="en-US" dirty="0" smtClean="0"/>
              <a:t>MAIN--Creation </a:t>
            </a:r>
            <a:r>
              <a:rPr lang="en-US" dirty="0"/>
              <a:t>of ORDER CHECK INSTANCE File #100.05 CPRS V28 </a:t>
            </a:r>
          </a:p>
          <a:p>
            <a:r>
              <a:rPr lang="en-US" dirty="0"/>
              <a:t>--Medication Order Check Healthcare Applications  (MOCHA)  ORDER CHECK using First Data Bank commercial Drug data base</a:t>
            </a:r>
          </a:p>
          <a:p>
            <a:r>
              <a:rPr lang="en-US" dirty="0"/>
              <a:t>--the wealth of  practical information stored by clinical “Packages”  Pharmacy, Lab, Radiology, Dietary, and others.</a:t>
            </a:r>
          </a:p>
          <a:p>
            <a:r>
              <a:rPr lang="en-US" dirty="0"/>
              <a:t>--lack of standard VistA </a:t>
            </a:r>
            <a:r>
              <a:rPr lang="en-US" dirty="0" smtClean="0"/>
              <a:t>reports</a:t>
            </a:r>
            <a:r>
              <a:rPr lang="en-US" baseline="0" dirty="0" smtClean="0"/>
              <a:t> </a:t>
            </a:r>
            <a:endParaRPr lang="en-US" dirty="0"/>
          </a:p>
          <a:p>
            <a:r>
              <a:rPr lang="en-US" dirty="0"/>
              <a:t>--lack of easy method to produce efficient reports without decreasing system performance</a:t>
            </a:r>
          </a:p>
          <a:p>
            <a:r>
              <a:rPr lang="en-US" dirty="0"/>
              <a:t>--most sites have millions of entries and regular indexed date field is buried inside ORDER ACTION Multiple</a:t>
            </a:r>
          </a:p>
          <a:p>
            <a:endParaRPr lang="en-US" dirty="0"/>
          </a:p>
        </p:txBody>
      </p:sp>
      <p:sp>
        <p:nvSpPr>
          <p:cNvPr id="4" name="Slide Number Placeholder 3"/>
          <p:cNvSpPr>
            <a:spLocks noGrp="1"/>
          </p:cNvSpPr>
          <p:nvPr>
            <p:ph type="sldNum" sz="quarter" idx="10"/>
          </p:nvPr>
        </p:nvSpPr>
        <p:spPr/>
        <p:txBody>
          <a:bodyPr/>
          <a:lstStyle/>
          <a:p>
            <a:fld id="{0A4ED10D-2A20-4542-BAE5-7B32329CF2A3}" type="slidenum">
              <a:rPr lang="en-US" smtClean="0"/>
              <a:t>3</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5282173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VIEW</a:t>
            </a:r>
          </a:p>
          <a:p>
            <a:r>
              <a:rPr lang="en-US" dirty="0" smtClean="0"/>
              <a:t>Sample sharing of VA FileMan</a:t>
            </a:r>
            <a:r>
              <a:rPr lang="en-US" baseline="0" dirty="0" smtClean="0"/>
              <a:t> in excel copy and paste format</a:t>
            </a:r>
            <a:endParaRPr lang="en-US" dirty="0" smtClean="0"/>
          </a:p>
          <a:p>
            <a:endParaRPr lang="en-US" dirty="0" smtClean="0"/>
          </a:p>
          <a:p>
            <a:r>
              <a:rPr lang="en-US" dirty="0" smtClean="0"/>
              <a:t>Instructions</a:t>
            </a:r>
            <a:r>
              <a:rPr lang="en-US" baseline="0" dirty="0" smtClean="0"/>
              <a:t> are on the page and in the excel file.</a:t>
            </a:r>
          </a:p>
          <a:p>
            <a:endParaRPr lang="en-US" baseline="0" dirty="0" smtClean="0"/>
          </a:p>
          <a:p>
            <a:r>
              <a:rPr lang="en-US" baseline="0" dirty="0" smtClean="0"/>
              <a:t>Another vVEHU presentation?</a:t>
            </a:r>
          </a:p>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30</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1467914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31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1440212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32</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501638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select</a:t>
            </a:r>
            <a:r>
              <a:rPr lang="en-US" baseline="0" dirty="0" smtClean="0"/>
              <a:t> the one best choice describing your knowledge and  experience  with VA FileMan custom reports:</a:t>
            </a:r>
          </a:p>
          <a:p>
            <a:endParaRPr lang="en-US" baseline="0" dirty="0" smtClean="0"/>
          </a:p>
          <a:p>
            <a:r>
              <a:rPr lang="en-US" baseline="0" dirty="0" smtClean="0"/>
              <a:t>Extremely knowledgeable and experienced.</a:t>
            </a:r>
          </a:p>
          <a:p>
            <a:r>
              <a:rPr lang="en-US" baseline="0" dirty="0" smtClean="0"/>
              <a:t>   Use ORDER file #100 for reports .</a:t>
            </a:r>
          </a:p>
          <a:p>
            <a:endParaRPr lang="en-US" baseline="0" dirty="0" smtClean="0"/>
          </a:p>
          <a:p>
            <a:r>
              <a:rPr lang="en-US" baseline="0" dirty="0" smtClean="0"/>
              <a:t>Extremely knowledgeable and experienced.</a:t>
            </a:r>
            <a:br>
              <a:rPr lang="en-US" baseline="0" dirty="0" smtClean="0"/>
            </a:br>
            <a:r>
              <a:rPr lang="en-US" baseline="0" dirty="0" smtClean="0"/>
              <a:t>Do NOT use  ORDER file #100 for reports.</a:t>
            </a:r>
          </a:p>
          <a:p>
            <a:endParaRPr lang="en-US" baseline="0" dirty="0" smtClean="0"/>
          </a:p>
          <a:p>
            <a:r>
              <a:rPr lang="en-US" baseline="0" dirty="0" smtClean="0"/>
              <a:t>Average knowledge and experience.</a:t>
            </a:r>
            <a:br>
              <a:rPr lang="en-US" baseline="0" dirty="0" smtClean="0"/>
            </a:br>
            <a:r>
              <a:rPr lang="en-US" baseline="0" dirty="0" smtClean="0"/>
              <a:t>   Use ORDER File #100 for reports.</a:t>
            </a:r>
          </a:p>
          <a:p>
            <a:endParaRPr lang="en-US" baseline="0" dirty="0" smtClean="0"/>
          </a:p>
          <a:p>
            <a:r>
              <a:rPr lang="en-US" baseline="0" dirty="0" smtClean="0"/>
              <a:t>Average knowledge and experience.</a:t>
            </a:r>
          </a:p>
          <a:p>
            <a:r>
              <a:rPr lang="en-US" baseline="0" dirty="0" smtClean="0"/>
              <a:t>Do NOT use ORDER File #100 for reports.</a:t>
            </a:r>
          </a:p>
          <a:p>
            <a:endParaRPr lang="en-US" baseline="0" dirty="0" smtClean="0"/>
          </a:p>
          <a:p>
            <a:r>
              <a:rPr lang="en-US" baseline="0" dirty="0" smtClean="0"/>
              <a:t>Limited knowledge and experience.</a:t>
            </a:r>
          </a:p>
          <a:p>
            <a:endParaRPr lang="en-US" baseline="0" dirty="0" smtClean="0"/>
          </a:p>
        </p:txBody>
      </p:sp>
      <p:sp>
        <p:nvSpPr>
          <p:cNvPr id="4" name="Slide Number Placeholder 3"/>
          <p:cNvSpPr>
            <a:spLocks noGrp="1"/>
          </p:cNvSpPr>
          <p:nvPr>
            <p:ph type="sldNum" sz="quarter" idx="10"/>
          </p:nvPr>
        </p:nvSpPr>
        <p:spPr/>
        <p:txBody>
          <a:bodyPr/>
          <a:lstStyle/>
          <a:p>
            <a:fld id="{0A4ED10D-2A20-4542-BAE5-7B32329CF2A3}" type="slidenum">
              <a:rPr lang="en-US" smtClean="0"/>
              <a:t>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1535525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At the conclusion of</a:t>
            </a:r>
            <a:r>
              <a:rPr lang="en-US" baseline="0" dirty="0" smtClean="0"/>
              <a:t> this successful presentation if receive most of your attention for the hour you will…</a:t>
            </a:r>
          </a:p>
          <a:p>
            <a:endParaRPr lang="en-US" baseline="0" dirty="0" smtClean="0"/>
          </a:p>
          <a:p>
            <a:endParaRPr lang="en-US" baseline="0" dirty="0" smtClean="0"/>
          </a:p>
          <a:p>
            <a:r>
              <a:rPr lang="en-US" dirty="0" smtClean="0"/>
              <a:t>MAIN objective</a:t>
            </a:r>
            <a:r>
              <a:rPr lang="en-US" baseline="0" dirty="0" smtClean="0"/>
              <a:t> is to understand </a:t>
            </a:r>
            <a:r>
              <a:rPr lang="en-US" dirty="0" smtClean="0"/>
              <a:t> Structure</a:t>
            </a:r>
            <a:r>
              <a:rPr lang="en-US" baseline="0" dirty="0" smtClean="0"/>
              <a:t> for Practical  Strategies to Create accurate, efficient reports </a:t>
            </a:r>
            <a:endParaRPr lang="en-US" dirty="0" smtClean="0"/>
          </a:p>
          <a:p>
            <a:endParaRPr lang="en-US" dirty="0" smtClean="0"/>
          </a:p>
          <a:p>
            <a:r>
              <a:rPr lang="en-US" dirty="0" smtClean="0"/>
              <a:t> Understand File Structure needed to create CusTOM VA FileMan reports from ORDER File #100  to obtain data for package support and  management analysis</a:t>
            </a:r>
            <a:r>
              <a:rPr lang="en-US" baseline="0" dirty="0" smtClean="0"/>
              <a:t>    foundation to l</a:t>
            </a:r>
            <a:r>
              <a:rPr lang="en-US" dirty="0" smtClean="0"/>
              <a:t>earning strategies to create VA FileMan Report Functions on ORDER File #100  file</a:t>
            </a:r>
            <a:r>
              <a:rPr lang="en-US" baseline="0" dirty="0" smtClean="0"/>
              <a:t> producing efficient reports using REGULAR DATE INDEXED field that do NOT decrease overall system performance. </a:t>
            </a:r>
          </a:p>
          <a:p>
            <a:endParaRPr lang="en-US" dirty="0" smtClean="0"/>
          </a:p>
          <a:p>
            <a:r>
              <a:rPr lang="en-US" dirty="0" smtClean="0"/>
              <a:t>Understand unique relationship between ORDER File   and ORDER CHECK INTANCE File #100.05 using B-Cross Reference for Order Check Reports</a:t>
            </a:r>
          </a:p>
          <a:p>
            <a:endParaRPr lang="en-US" dirty="0" smtClean="0"/>
          </a:p>
          <a:p>
            <a:r>
              <a:rPr lang="en-US" dirty="0" smtClean="0"/>
              <a:t>Since we only have an hour Know were to find references for VA FileMan </a:t>
            </a:r>
          </a:p>
          <a:p>
            <a:endParaRPr lang="en-US" dirty="0" smtClean="0"/>
          </a:p>
          <a:p>
            <a:r>
              <a:rPr lang="en-US" dirty="0" smtClean="0"/>
              <a:t>Others</a:t>
            </a:r>
            <a:r>
              <a:rPr lang="en-US" baseline="0" dirty="0" smtClean="0"/>
              <a:t> NOT Explicitly stated:</a:t>
            </a:r>
          </a:p>
          <a:p>
            <a:r>
              <a:rPr lang="en-US" baseline="0" dirty="0" smtClean="0"/>
              <a:t>Variable pointer on OBJECT of ORDER Field to Patient File #2 </a:t>
            </a:r>
          </a:p>
          <a:p>
            <a:r>
              <a:rPr lang="en-US" dirty="0" smtClean="0"/>
              <a:t>Understand  the use  of NTH Function with Word Processing ORDER TEXT field</a:t>
            </a:r>
          </a:p>
          <a:p>
            <a:r>
              <a:rPr lang="en-US" dirty="0" smtClean="0"/>
              <a:t>Know where to find reference for VA FileMan including VistA</a:t>
            </a:r>
            <a:r>
              <a:rPr lang="en-US" baseline="0" dirty="0" smtClean="0"/>
              <a:t> Document Library and Pharmacy Benefits Management VA FileMan copy and paste TEMPLATES</a:t>
            </a:r>
          </a:p>
          <a:p>
            <a:endParaRPr lang="en-US" baseline="0" dirty="0" smtClean="0"/>
          </a:p>
          <a:p>
            <a:r>
              <a:rPr lang="en-US" baseline="0" dirty="0" smtClean="0"/>
              <a:t>FORMAT hands on demonstration easier to learn than listening   </a:t>
            </a:r>
            <a:endParaRPr lang="en-US" dirty="0" smtClean="0"/>
          </a:p>
          <a:p>
            <a:endParaRPr lang="en-US" dirty="0"/>
          </a:p>
        </p:txBody>
      </p:sp>
      <p:sp>
        <p:nvSpPr>
          <p:cNvPr id="4" name="Slide Number Placeholder 3"/>
          <p:cNvSpPr>
            <a:spLocks noGrp="1"/>
          </p:cNvSpPr>
          <p:nvPr>
            <p:ph type="sldNum" sz="quarter" idx="10"/>
          </p:nvPr>
        </p:nvSpPr>
        <p:spPr/>
        <p:txBody>
          <a:bodyPr/>
          <a:lstStyle/>
          <a:p>
            <a:fld id="{0A4ED10D-2A20-4542-BAE5-7B32329CF2A3}" type="slidenum">
              <a:rPr lang="en-US" smtClean="0"/>
              <a:t>5</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1983671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8" eaLnBrk="1" fontAlgn="auto" hangingPunct="1">
              <a:spcBef>
                <a:spcPts val="0"/>
              </a:spcBef>
              <a:spcAft>
                <a:spcPts val="0"/>
              </a:spcAft>
              <a:defRPr/>
            </a:pPr>
            <a:r>
              <a:rPr lang="en-US" dirty="0" smtClean="0"/>
              <a:t>VA FileManager (VA  FileMan) is software for  database management system for the Veterans Health Information System and Technology Architecture (VistA) system. VA FileMan is, “</a:t>
            </a:r>
            <a:r>
              <a:rPr lang="en-US" baseline="0" dirty="0" smtClean="0"/>
              <a:t> software </a:t>
            </a:r>
            <a:r>
              <a:rPr lang="en-US" dirty="0" smtClean="0"/>
              <a:t>used to define, enter, and retrieve information from a set of computer-stored files, each of which is described by a data dictionary.”  Relies on MUMPS programming language and stores data in hierarchical fashion with limited relational abilities. </a:t>
            </a:r>
          </a:p>
          <a:p>
            <a:pPr defTabSz="914318" eaLnBrk="1" fontAlgn="auto" hangingPunct="1">
              <a:spcBef>
                <a:spcPts val="0"/>
              </a:spcBef>
              <a:spcAft>
                <a:spcPts val="0"/>
              </a:spcAft>
              <a:defRPr/>
            </a:pPr>
            <a:endParaRPr lang="en-US" dirty="0" smtClean="0"/>
          </a:p>
          <a:p>
            <a:pPr defTabSz="914318" eaLnBrk="1" fontAlgn="auto" hangingPunct="1">
              <a:spcBef>
                <a:spcPts val="0"/>
              </a:spcBef>
              <a:spcAft>
                <a:spcPts val="0"/>
              </a:spcAft>
              <a:defRPr/>
            </a:pPr>
            <a:r>
              <a:rPr lang="en-US" dirty="0" smtClean="0"/>
              <a:t>  This presentation will emphasize</a:t>
            </a:r>
            <a:r>
              <a:rPr lang="en-US" baseline="0" dirty="0" smtClean="0"/>
              <a:t> the report or retrieval aspect .</a:t>
            </a:r>
            <a:endParaRPr lang="en-US" dirty="0" smtClean="0"/>
          </a:p>
          <a:p>
            <a:endParaRPr lang="en-US" dirty="0" smtClean="0"/>
          </a:p>
          <a:p>
            <a:r>
              <a:rPr lang="en-US" dirty="0" smtClean="0"/>
              <a:t>Incorrect</a:t>
            </a:r>
            <a:r>
              <a:rPr lang="en-US" baseline="0" dirty="0" smtClean="0"/>
              <a:t> Syntax is primary source of frustration.</a:t>
            </a:r>
          </a:p>
          <a:p>
            <a:r>
              <a:rPr lang="en-US" baseline="0" dirty="0" smtClean="0"/>
              <a:t>Also very context driven same as underlying MUMPS programming language for example the BANG or exclamation can have 2 meanings depending on where used in VA FileMan.</a:t>
            </a:r>
          </a:p>
          <a:p>
            <a:endParaRPr lang="en-US" dirty="0" smtClean="0"/>
          </a:p>
          <a:p>
            <a:r>
              <a:rPr lang="en-US" dirty="0" smtClean="0"/>
              <a:t>SQL vs OQL</a:t>
            </a:r>
            <a:endParaRPr lang="en-US" dirty="0"/>
          </a:p>
        </p:txBody>
      </p:sp>
      <p:sp>
        <p:nvSpPr>
          <p:cNvPr id="4" name="Slide Number Placeholder 3"/>
          <p:cNvSpPr>
            <a:spLocks noGrp="1"/>
          </p:cNvSpPr>
          <p:nvPr>
            <p:ph type="sldNum" sz="quarter" idx="10"/>
          </p:nvPr>
        </p:nvSpPr>
        <p:spPr/>
        <p:txBody>
          <a:bodyPr/>
          <a:lstStyle/>
          <a:p>
            <a:fld id="{0A4ED10D-2A20-4542-BAE5-7B32329CF2A3}" type="slidenum">
              <a:rPr lang="en-US" smtClean="0"/>
              <a:t>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2493156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VIEW</a:t>
            </a:r>
          </a:p>
          <a:p>
            <a:r>
              <a:rPr lang="en-US" dirty="0" smtClean="0"/>
              <a:t>PBM Vista</a:t>
            </a:r>
            <a:r>
              <a:rPr lang="en-US" baseline="0" dirty="0" smtClean="0"/>
              <a:t> Training Account VA FileMan Menu</a:t>
            </a:r>
            <a:endParaRPr lang="en-US" dirty="0" smtClean="0"/>
          </a:p>
          <a:p>
            <a:endParaRPr lang="en-US" dirty="0" smtClean="0"/>
          </a:p>
          <a:p>
            <a:r>
              <a:rPr lang="en-US" dirty="0" smtClean="0"/>
              <a:t>Explain</a:t>
            </a:r>
          </a:p>
          <a:p>
            <a:r>
              <a:rPr lang="en-US" dirty="0" smtClean="0"/>
              <a:t>Inquire to File Entries allows the user</a:t>
            </a:r>
            <a:r>
              <a:rPr lang="en-US" baseline="0" dirty="0" smtClean="0"/>
              <a:t> to select one or more known records and display any fields from those records. </a:t>
            </a:r>
          </a:p>
          <a:p>
            <a:endParaRPr lang="en-US" dirty="0" smtClean="0"/>
          </a:p>
          <a:p>
            <a:r>
              <a:rPr lang="en-US" dirty="0" smtClean="0"/>
              <a:t>Print File Entries (SORT) is most</a:t>
            </a:r>
            <a:r>
              <a:rPr lang="en-US" baseline="0" dirty="0" smtClean="0"/>
              <a:t> useful with ORDER file #100 SORTING by DATE regular indexed field also works with SORT Prompt in Search.  Allows the user to select a file then display fields from records that meet SORT criteria  using logic set for field or fields.</a:t>
            </a:r>
          </a:p>
          <a:p>
            <a:endParaRPr lang="en-US" dirty="0" smtClean="0"/>
          </a:p>
          <a:p>
            <a:r>
              <a:rPr lang="en-US" dirty="0" smtClean="0"/>
              <a:t>Search File Entries allows the user to select file and display</a:t>
            </a:r>
            <a:r>
              <a:rPr lang="en-US" baseline="0" dirty="0" smtClean="0"/>
              <a:t> fields from records that meet search criteria .</a:t>
            </a:r>
            <a:endParaRPr lang="en-US" dirty="0" smtClean="0"/>
          </a:p>
          <a:p>
            <a:endParaRPr lang="en-US" dirty="0" smtClean="0"/>
          </a:p>
          <a:p>
            <a:r>
              <a:rPr lang="en-US" dirty="0" smtClean="0"/>
              <a:t>List File</a:t>
            </a:r>
            <a:r>
              <a:rPr lang="en-US" baseline="0" dirty="0" smtClean="0"/>
              <a:t> Attributes  utility used to display data dictionary.</a:t>
            </a:r>
          </a:p>
          <a:p>
            <a:endParaRPr lang="en-US" dirty="0" smtClean="0"/>
          </a:p>
          <a:p>
            <a:r>
              <a:rPr lang="en-US" dirty="0" smtClean="0"/>
              <a:t>Transition</a:t>
            </a:r>
            <a:r>
              <a:rPr lang="en-US" baseline="0" dirty="0" smtClean="0"/>
              <a:t> to TERMS for common understanding</a:t>
            </a:r>
            <a:endParaRPr lang="en-US" dirty="0"/>
          </a:p>
        </p:txBody>
      </p:sp>
      <p:sp>
        <p:nvSpPr>
          <p:cNvPr id="4" name="Slide Number Placeholder 3"/>
          <p:cNvSpPr>
            <a:spLocks noGrp="1"/>
          </p:cNvSpPr>
          <p:nvPr>
            <p:ph type="sldNum" sz="quarter" idx="10"/>
          </p:nvPr>
        </p:nvSpPr>
        <p:spPr/>
        <p:txBody>
          <a:bodyPr/>
          <a:lstStyle/>
          <a:p>
            <a:fld id="{0A4ED10D-2A20-4542-BAE5-7B32329CF2A3}" type="slidenum">
              <a:rPr lang="en-US" smtClean="0"/>
              <a:t>7</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419000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VIEW </a:t>
            </a:r>
          </a:p>
          <a:p>
            <a:r>
              <a:rPr lang="en-US" dirty="0" smtClean="0"/>
              <a:t>Using</a:t>
            </a:r>
            <a:r>
              <a:rPr lang="en-US" baseline="0" dirty="0" smtClean="0"/>
              <a:t> LIST File Attributes (data dictionary display utility) INDEXES ONLY FORMAT to view </a:t>
            </a:r>
            <a:r>
              <a:rPr lang="en-US" dirty="0" smtClean="0"/>
              <a:t>Critical information for working with</a:t>
            </a:r>
            <a:r>
              <a:rPr lang="en-US" baseline="0" dirty="0" smtClean="0"/>
              <a:t> ORDER File #100 or other file with millions of entry</a:t>
            </a:r>
          </a:p>
          <a:p>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Example of Date Regular Index Field using data dictionary Utility “LIST File Attributes” DATE/TIME ORDERED Field  #.01 Inside the ORDER ACTION Multiple </a:t>
            </a:r>
          </a:p>
          <a:p>
            <a:endParaRPr lang="en-US" baseline="0" dirty="0" smtClean="0"/>
          </a:p>
          <a:p>
            <a:r>
              <a:rPr lang="en-US" baseline="0" dirty="0" smtClean="0"/>
              <a:t>EXPLAIN</a:t>
            </a:r>
          </a:p>
          <a:p>
            <a:r>
              <a:rPr lang="en-US" baseline="0" dirty="0" smtClean="0"/>
              <a:t>2 goals:</a:t>
            </a:r>
          </a:p>
          <a:p>
            <a:endParaRPr lang="en-US" baseline="0" dirty="0" smtClean="0"/>
          </a:p>
          <a:p>
            <a:r>
              <a:rPr lang="en-US" baseline="0" dirty="0" smtClean="0"/>
              <a:t>Efficient SORT or SEARCH </a:t>
            </a:r>
          </a:p>
          <a:p>
            <a:r>
              <a:rPr lang="en-US" baseline="0" dirty="0" smtClean="0"/>
              <a:t>Limit negative impact on system performance.</a:t>
            </a:r>
            <a:endParaRPr lang="en-US" dirty="0" smtClean="0"/>
          </a:p>
          <a:p>
            <a:endParaRPr lang="en-US" dirty="0" smtClean="0"/>
          </a:p>
          <a:p>
            <a:r>
              <a:rPr lang="en-US" dirty="0" smtClean="0"/>
              <a:t>Organizes entries in field for efficient retrieval important for fast reports while</a:t>
            </a:r>
            <a:r>
              <a:rPr lang="en-US" baseline="0" dirty="0" smtClean="0"/>
              <a:t> reducing </a:t>
            </a:r>
            <a:r>
              <a:rPr lang="en-US" dirty="0" smtClean="0"/>
              <a:t> impact on system performance very important for large ORDER file with millions of entries.</a:t>
            </a:r>
          </a:p>
          <a:p>
            <a:endParaRPr lang="en-US" dirty="0" smtClean="0"/>
          </a:p>
          <a:p>
            <a:r>
              <a:rPr lang="en-US" dirty="0" smtClean="0"/>
              <a:t>Transition</a:t>
            </a:r>
            <a:r>
              <a:rPr lang="en-US" baseline="0" dirty="0" smtClean="0"/>
              <a:t> to </a:t>
            </a:r>
            <a:r>
              <a:rPr lang="en-US" dirty="0" smtClean="0"/>
              <a:t> Pointing</a:t>
            </a:r>
            <a:endParaRPr lang="en-US" dirty="0"/>
          </a:p>
        </p:txBody>
      </p:sp>
      <p:sp>
        <p:nvSpPr>
          <p:cNvPr id="4" name="Slide Number Placeholder 3"/>
          <p:cNvSpPr>
            <a:spLocks noGrp="1"/>
          </p:cNvSpPr>
          <p:nvPr>
            <p:ph type="sldNum" sz="quarter" idx="10"/>
          </p:nvPr>
        </p:nvSpPr>
        <p:spPr/>
        <p:txBody>
          <a:bodyPr/>
          <a:lstStyle/>
          <a:p>
            <a:fld id="{0A4ED10D-2A20-4542-BAE5-7B32329CF2A3}" type="slidenum">
              <a:rPr lang="en-US" smtClean="0"/>
              <a:t>8</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718547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2465">
              <a:defRPr/>
            </a:pPr>
            <a:r>
              <a:rPr lang="en-US" dirty="0" smtClean="0"/>
              <a:t>VIEW</a:t>
            </a:r>
          </a:p>
          <a:p>
            <a:pPr defTabSz="432465">
              <a:defRPr/>
            </a:pPr>
            <a:r>
              <a:rPr lang="en-US" dirty="0" smtClean="0"/>
              <a:t>List</a:t>
            </a:r>
            <a:r>
              <a:rPr lang="en-US" baseline="0" dirty="0" smtClean="0"/>
              <a:t> File Attributes  for Brief format from ORDER file useful to determine type of pointers to other files from fields</a:t>
            </a:r>
            <a:endParaRPr lang="en-US" dirty="0" smtClean="0"/>
          </a:p>
          <a:p>
            <a:pPr defTabSz="432465">
              <a:defRPr/>
            </a:pPr>
            <a:endParaRPr lang="en-US" dirty="0" smtClean="0"/>
          </a:p>
          <a:p>
            <a:r>
              <a:rPr lang="en-US" dirty="0" smtClean="0"/>
              <a:t>EXPLAIN</a:t>
            </a:r>
          </a:p>
          <a:p>
            <a:r>
              <a:rPr lang="en-US" dirty="0" smtClean="0"/>
              <a:t>EXAMPLES of VARIABLE Extended</a:t>
            </a:r>
            <a:r>
              <a:rPr lang="en-US" baseline="0" dirty="0" smtClean="0"/>
              <a:t> Pointer</a:t>
            </a:r>
            <a:endParaRPr lang="en-US" dirty="0" smtClean="0"/>
          </a:p>
          <a:p>
            <a:r>
              <a:rPr lang="en-US" dirty="0" smtClean="0"/>
              <a:t>DIALOG </a:t>
            </a:r>
          </a:p>
          <a:p>
            <a:r>
              <a:rPr lang="en-US" dirty="0" smtClean="0"/>
              <a:t>OBJECT OF ORDER</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Often referred to jumping is relational aspect that permits accessing fields from another file , cross reference is example that establishes this relationship.</a:t>
            </a:r>
          </a:p>
          <a:p>
            <a:endParaRPr lang="en-US" dirty="0" smtClean="0"/>
          </a:p>
          <a:p>
            <a:r>
              <a:rPr lang="en-US" dirty="0" smtClean="0"/>
              <a:t>Transition</a:t>
            </a:r>
            <a:r>
              <a:rPr lang="en-US" baseline="0" dirty="0" smtClean="0"/>
              <a:t> to </a:t>
            </a:r>
            <a:r>
              <a:rPr lang="en-US" dirty="0" smtClean="0"/>
              <a:t> output</a:t>
            </a:r>
            <a:r>
              <a:rPr lang="en-US" baseline="0" dirty="0" smtClean="0"/>
              <a:t> for select fields</a:t>
            </a:r>
            <a:endParaRPr lang="en-US" dirty="0"/>
          </a:p>
        </p:txBody>
      </p:sp>
      <p:sp>
        <p:nvSpPr>
          <p:cNvPr id="4" name="Slide Number Placeholder 3"/>
          <p:cNvSpPr>
            <a:spLocks noGrp="1"/>
          </p:cNvSpPr>
          <p:nvPr>
            <p:ph type="sldNum" sz="quarter" idx="10"/>
          </p:nvPr>
        </p:nvSpPr>
        <p:spPr/>
        <p:txBody>
          <a:bodyPr/>
          <a:lstStyle/>
          <a:p>
            <a:fld id="{0A4ED10D-2A20-4542-BAE5-7B32329CF2A3}" type="slidenum">
              <a:rPr lang="en-US" smtClean="0"/>
              <a:t>9</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207739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background cover.pdf"/>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338880" y="3178162"/>
            <a:ext cx="7772400" cy="730127"/>
          </a:xfrm>
        </p:spPr>
        <p:txBody>
          <a:bodyPr>
            <a:normAutofit/>
          </a:bodyPr>
          <a:lstStyle>
            <a:lvl1pPr algn="l">
              <a:defRPr sz="3200" b="1">
                <a:latin typeface="Calibri"/>
                <a:cs typeface="Calibri"/>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57696" y="4004454"/>
            <a:ext cx="7753584" cy="914813"/>
          </a:xfrm>
        </p:spPr>
        <p:txBody>
          <a:bodyPr>
            <a:noAutofit/>
          </a:bodyPr>
          <a:lstStyle>
            <a:lvl1pPr marL="0" indent="0" algn="l">
              <a:buNone/>
              <a:defRPr sz="2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2534" y="2760397"/>
            <a:ext cx="6798733" cy="1125803"/>
          </a:xfrm>
          <a:prstGeom prst="rect">
            <a:avLst/>
          </a:prstGeom>
        </p:spPr>
        <p:txBody>
          <a:bodyPr>
            <a:normAutofit/>
          </a:bodyPr>
          <a:lstStyle>
            <a:lvl1pPr algn="l">
              <a:defRPr sz="3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642533" y="3886200"/>
            <a:ext cx="6798733" cy="1422400"/>
          </a:xfrm>
          <a:prstGeom prst="rect">
            <a:avLst/>
          </a:prstGeo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Text Placeholder 7"/>
          <p:cNvSpPr>
            <a:spLocks noGrp="1"/>
          </p:cNvSpPr>
          <p:nvPr>
            <p:ph type="body" sz="quarter" idx="10"/>
          </p:nvPr>
        </p:nvSpPr>
        <p:spPr>
          <a:xfrm>
            <a:off x="1643063" y="5308600"/>
            <a:ext cx="6797675" cy="804863"/>
          </a:xfrm>
          <a:prstGeom prst="rect">
            <a:avLst/>
          </a:prstGeom>
        </p:spPr>
        <p:txBody>
          <a:bodyPr/>
          <a:lstStyle>
            <a:lvl1pPr>
              <a:buNone/>
              <a:defRPr sz="1400">
                <a:solidFill>
                  <a:schemeClr val="bg1"/>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935650"/>
            <a:ext cx="8229600" cy="419051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2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4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3322"/>
            <a:ext cx="4038600" cy="4202841"/>
          </a:xfrm>
        </p:spPr>
        <p:txBody>
          <a:bodyPr>
            <a:normAutofit/>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23322"/>
            <a:ext cx="4038600" cy="4202841"/>
          </a:xfrm>
        </p:spPr>
        <p:txBody>
          <a:bodyPr>
            <a:normAutofit/>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hasCustomPrompt="1"/>
          </p:nvPr>
        </p:nvSpPr>
        <p:spPr>
          <a:xfrm>
            <a:off x="457200" y="1732377"/>
            <a:ext cx="4040188"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Sample</a:t>
            </a:r>
          </a:p>
        </p:txBody>
      </p:sp>
      <p:sp>
        <p:nvSpPr>
          <p:cNvPr id="4" name="Content Placeholder 3"/>
          <p:cNvSpPr>
            <a:spLocks noGrp="1"/>
          </p:cNvSpPr>
          <p:nvPr>
            <p:ph sz="half" idx="2"/>
          </p:nvPr>
        </p:nvSpPr>
        <p:spPr>
          <a:xfrm>
            <a:off x="457200" y="2372139"/>
            <a:ext cx="4040188" cy="3706052"/>
          </a:xfrm>
        </p:spPr>
        <p:txBody>
          <a:bodyPr>
            <a:normAutofit/>
          </a:bodyPr>
          <a:lstStyle>
            <a:lvl1pPr>
              <a:defRPr sz="2800"/>
            </a:lvl1pPr>
            <a:lvl2pPr>
              <a:defRPr sz="2800"/>
            </a:lvl2pPr>
            <a:lvl3pPr>
              <a:defRPr sz="2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hasCustomPrompt="1"/>
          </p:nvPr>
        </p:nvSpPr>
        <p:spPr>
          <a:xfrm>
            <a:off x="4645025" y="1732377"/>
            <a:ext cx="4041775" cy="63976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Sample</a:t>
            </a:r>
          </a:p>
        </p:txBody>
      </p:sp>
      <p:sp>
        <p:nvSpPr>
          <p:cNvPr id="6" name="Content Placeholder 5"/>
          <p:cNvSpPr>
            <a:spLocks noGrp="1"/>
          </p:cNvSpPr>
          <p:nvPr>
            <p:ph sz="quarter" idx="4"/>
          </p:nvPr>
        </p:nvSpPr>
        <p:spPr>
          <a:xfrm>
            <a:off x="4645025" y="2372139"/>
            <a:ext cx="4041775" cy="3706052"/>
          </a:xfrm>
        </p:spPr>
        <p:txBody>
          <a:bodyPr>
            <a:normAutofit/>
          </a:bodyPr>
          <a:lstStyle>
            <a:lvl1pPr>
              <a:defRPr sz="2800"/>
            </a:lvl1pPr>
            <a:lvl2pPr>
              <a:defRPr sz="2800"/>
            </a:lvl2pPr>
            <a:lvl3pPr>
              <a:defRPr sz="2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997295"/>
            <a:ext cx="5111750" cy="4128867"/>
          </a:xfrm>
        </p:spPr>
        <p:txBody>
          <a:bodyPr>
            <a:normAutofit/>
          </a:bodyPr>
          <a:lstStyle>
            <a:lvl1pPr>
              <a:defRPr sz="2800"/>
            </a:lvl1pPr>
            <a:lvl2pPr>
              <a:defRPr sz="2800"/>
            </a:lvl2pPr>
            <a:lvl3pPr>
              <a:defRPr sz="28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ext Placeholder 3"/>
          <p:cNvSpPr>
            <a:spLocks noGrp="1"/>
          </p:cNvSpPr>
          <p:nvPr>
            <p:ph type="body" sz="half" idx="2"/>
          </p:nvPr>
        </p:nvSpPr>
        <p:spPr>
          <a:xfrm>
            <a:off x="457200" y="1997296"/>
            <a:ext cx="3008313" cy="4128866"/>
          </a:xfrm>
          <a:solidFill>
            <a:srgbClr val="FFFFFF"/>
          </a:solidFill>
          <a:ln>
            <a:solidFill>
              <a:srgbClr val="BFBFBF"/>
            </a:solidFill>
          </a:ln>
        </p:spPr>
        <p:txBody>
          <a:bodyPr>
            <a:normAutofit/>
          </a:bodyPr>
          <a:lstStyle>
            <a:lvl1pPr marL="0" indent="0">
              <a:buNone/>
              <a:defRPr sz="3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2391824"/>
            <a:ext cx="5486400" cy="272403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682602"/>
            <a:ext cx="5486400" cy="613568"/>
          </a:xfrm>
        </p:spPr>
        <p:txBody>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Title 4"/>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3" descr="background interior.pdf"/>
          <p:cNvPicPr>
            <a:picLocks noChangeAspect="1"/>
          </p:cNvPicPr>
          <p:nvPr/>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29063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457200" y="1849438"/>
            <a:ext cx="8229600" cy="4276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pic>
        <p:nvPicPr>
          <p:cNvPr id="1030" name="Picture 4" descr="Department of Veterans Affairs, Veterans Health Administration, Office of Health Information"/>
          <p:cNvPicPr>
            <a:picLocks noChangeAspect="1" noChangeArrowheads="1"/>
          </p:cNvPicPr>
          <p:nvPr/>
        </p:nvPicPr>
        <p:blipFill>
          <a:blip r:embed="rId14"/>
          <a:srcRect/>
          <a:stretch>
            <a:fillRect/>
          </a:stretch>
        </p:blipFill>
        <p:spPr bwMode="auto">
          <a:xfrm>
            <a:off x="911225" y="495300"/>
            <a:ext cx="165100" cy="1651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92" r:id="rId1"/>
    <p:sldLayoutId id="2147483785" r:id="rId2"/>
    <p:sldLayoutId id="2147483793" r:id="rId3"/>
    <p:sldLayoutId id="2147483786" r:id="rId4"/>
    <p:sldLayoutId id="2147483787" r:id="rId5"/>
    <p:sldLayoutId id="2147483788" r:id="rId6"/>
    <p:sldLayoutId id="2147483794" r:id="rId7"/>
    <p:sldLayoutId id="2147483789" r:id="rId8"/>
    <p:sldLayoutId id="2147483790" r:id="rId9"/>
    <p:sldLayoutId id="2147483791" r:id="rId10"/>
    <p:sldLayoutId id="2147483795" r:id="rId11"/>
  </p:sldLayoutIdLst>
  <p:hf hdr="0" dt="0"/>
  <p:txStyles>
    <p:titleStyle>
      <a:lvl1pPr algn="l" defTabSz="457200" rtl="0" eaLnBrk="1" fontAlgn="base" hangingPunct="1">
        <a:spcBef>
          <a:spcPct val="0"/>
        </a:spcBef>
        <a:spcAft>
          <a:spcPct val="0"/>
        </a:spcAft>
        <a:defRPr sz="4400" kern="1200">
          <a:solidFill>
            <a:schemeClr val="bg1"/>
          </a:solidFill>
          <a:latin typeface="Georgia"/>
          <a:ea typeface="ＭＳ Ｐゴシック" charset="0"/>
          <a:cs typeface="Georgia"/>
        </a:defRPr>
      </a:lvl1pPr>
      <a:lvl2pPr algn="l" defTabSz="457200" rtl="0" eaLnBrk="1" fontAlgn="base" hangingPunct="1">
        <a:spcBef>
          <a:spcPct val="0"/>
        </a:spcBef>
        <a:spcAft>
          <a:spcPct val="0"/>
        </a:spcAft>
        <a:defRPr sz="2400">
          <a:solidFill>
            <a:schemeClr val="bg1"/>
          </a:solidFill>
          <a:latin typeface="Georgia" charset="0"/>
          <a:ea typeface="ＭＳ Ｐゴシック" charset="0"/>
          <a:cs typeface="Georgia" charset="0"/>
        </a:defRPr>
      </a:lvl2pPr>
      <a:lvl3pPr algn="l" defTabSz="457200" rtl="0" eaLnBrk="1" fontAlgn="base" hangingPunct="1">
        <a:spcBef>
          <a:spcPct val="0"/>
        </a:spcBef>
        <a:spcAft>
          <a:spcPct val="0"/>
        </a:spcAft>
        <a:defRPr sz="2400">
          <a:solidFill>
            <a:schemeClr val="bg1"/>
          </a:solidFill>
          <a:latin typeface="Georgia" charset="0"/>
          <a:ea typeface="ＭＳ Ｐゴシック" charset="0"/>
          <a:cs typeface="Georgia" charset="0"/>
        </a:defRPr>
      </a:lvl3pPr>
      <a:lvl4pPr algn="l" defTabSz="457200" rtl="0" eaLnBrk="1" fontAlgn="base" hangingPunct="1">
        <a:spcBef>
          <a:spcPct val="0"/>
        </a:spcBef>
        <a:spcAft>
          <a:spcPct val="0"/>
        </a:spcAft>
        <a:defRPr sz="2400">
          <a:solidFill>
            <a:schemeClr val="bg1"/>
          </a:solidFill>
          <a:latin typeface="Georgia" charset="0"/>
          <a:ea typeface="ＭＳ Ｐゴシック" charset="0"/>
          <a:cs typeface="Georgia" charset="0"/>
        </a:defRPr>
      </a:lvl4pPr>
      <a:lvl5pPr algn="l" defTabSz="457200" rtl="0" eaLnBrk="1" fontAlgn="base" hangingPunct="1">
        <a:spcBef>
          <a:spcPct val="0"/>
        </a:spcBef>
        <a:spcAft>
          <a:spcPct val="0"/>
        </a:spcAft>
        <a:defRPr sz="2400">
          <a:solidFill>
            <a:schemeClr val="bg1"/>
          </a:solidFill>
          <a:latin typeface="Georgia" charset="0"/>
          <a:ea typeface="ＭＳ Ｐゴシック" charset="0"/>
          <a:cs typeface="Georgia" charset="0"/>
        </a:defRPr>
      </a:lvl5pPr>
      <a:lvl6pPr marL="457200" algn="l" defTabSz="457200" rtl="0" eaLnBrk="1" fontAlgn="base" hangingPunct="1">
        <a:spcBef>
          <a:spcPct val="0"/>
        </a:spcBef>
        <a:spcAft>
          <a:spcPct val="0"/>
        </a:spcAft>
        <a:defRPr sz="2400">
          <a:solidFill>
            <a:schemeClr val="bg1"/>
          </a:solidFill>
          <a:latin typeface="Georgia" charset="0"/>
          <a:ea typeface="ＭＳ Ｐゴシック" charset="0"/>
          <a:cs typeface="Georgia" charset="0"/>
        </a:defRPr>
      </a:lvl6pPr>
      <a:lvl7pPr marL="914400" algn="l" defTabSz="457200" rtl="0" eaLnBrk="1" fontAlgn="base" hangingPunct="1">
        <a:spcBef>
          <a:spcPct val="0"/>
        </a:spcBef>
        <a:spcAft>
          <a:spcPct val="0"/>
        </a:spcAft>
        <a:defRPr sz="2400">
          <a:solidFill>
            <a:schemeClr val="bg1"/>
          </a:solidFill>
          <a:latin typeface="Georgia" charset="0"/>
          <a:ea typeface="ＭＳ Ｐゴシック" charset="0"/>
          <a:cs typeface="Georgia" charset="0"/>
        </a:defRPr>
      </a:lvl7pPr>
      <a:lvl8pPr marL="1371600" algn="l" defTabSz="457200" rtl="0" eaLnBrk="1" fontAlgn="base" hangingPunct="1">
        <a:spcBef>
          <a:spcPct val="0"/>
        </a:spcBef>
        <a:spcAft>
          <a:spcPct val="0"/>
        </a:spcAft>
        <a:defRPr sz="2400">
          <a:solidFill>
            <a:schemeClr val="bg1"/>
          </a:solidFill>
          <a:latin typeface="Georgia" charset="0"/>
          <a:ea typeface="ＭＳ Ｐゴシック" charset="0"/>
          <a:cs typeface="Georgia" charset="0"/>
        </a:defRPr>
      </a:lvl8pPr>
      <a:lvl9pPr marL="1828800" algn="l" defTabSz="457200" rtl="0" eaLnBrk="1" fontAlgn="base" hangingPunct="1">
        <a:spcBef>
          <a:spcPct val="0"/>
        </a:spcBef>
        <a:spcAft>
          <a:spcPct val="0"/>
        </a:spcAft>
        <a:defRPr sz="2400">
          <a:solidFill>
            <a:schemeClr val="bg1"/>
          </a:solidFill>
          <a:latin typeface="Georgia" charset="0"/>
          <a:ea typeface="ＭＳ Ｐゴシック" charset="0"/>
          <a:cs typeface="Georgia" charset="0"/>
        </a:defRPr>
      </a:lvl9pPr>
    </p:titleStyle>
    <p:bodyStyle>
      <a:lvl1pPr marL="342900" indent="-34290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charset="0"/>
          <a:cs typeface="Georgia"/>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Georgia" charset="0"/>
          <a:cs typeface="Georgia"/>
        </a:defRPr>
      </a:lvl2pPr>
      <a:lvl3pPr marL="1143000" indent="-22860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Georgia" charset="0"/>
          <a:cs typeface="Georgia"/>
        </a:defRPr>
      </a:lvl3pPr>
      <a:lvl4pPr marL="1600200" indent="-22860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Georgia" charset="0"/>
          <a:cs typeface="Georgia"/>
        </a:defRPr>
      </a:lvl4pPr>
      <a:lvl5pPr marL="2057400" indent="-228600" algn="l" defTabSz="457200" rtl="0" eaLnBrk="1" fontAlgn="base" hangingPunct="1">
        <a:spcBef>
          <a:spcPct val="20000"/>
        </a:spcBef>
        <a:spcAft>
          <a:spcPct val="0"/>
        </a:spcAft>
        <a:buFont typeface="Arial" pitchFamily="34" charset="0"/>
        <a:buChar char="»"/>
        <a:defRPr sz="1200" kern="1200">
          <a:solidFill>
            <a:schemeClr val="tx1"/>
          </a:solidFill>
          <a:latin typeface="Georgia"/>
          <a:ea typeface="Georgia" charset="0"/>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1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wmv"/><Relationship Id="rId1" Type="http://schemas.microsoft.com/office/2007/relationships/media" Target="../media/media7.wmv"/><Relationship Id="rId5" Type="http://schemas.openxmlformats.org/officeDocument/2006/relationships/image" Target="../media/image1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wmv"/><Relationship Id="rId1" Type="http://schemas.microsoft.com/office/2007/relationships/media" Target="../media/media8.wmv"/><Relationship Id="rId5" Type="http://schemas.openxmlformats.org/officeDocument/2006/relationships/image" Target="../media/image1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vaww.infoshare.va.gov/sites/vapharmacyinformatics/WIKI/FileMan/FileMan_Templates.aspx"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va.gov/vdl/documents/Infrastructure/Fileman/fm22_0um.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www.va.gov/vdl/documents/Infrastructure/Fileman/fm22_0gs.pdf"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338137" y="3178175"/>
            <a:ext cx="9063037" cy="1041400"/>
          </a:xfrm>
        </p:spPr>
        <p:txBody>
          <a:bodyPr>
            <a:normAutofit fontScale="90000"/>
          </a:bodyPr>
          <a:lstStyle/>
          <a:p>
            <a:pPr marL="4763" indent="-4763">
              <a:spcBef>
                <a:spcPct val="20000"/>
              </a:spcBef>
              <a:defRPr/>
            </a:pPr>
            <a:r>
              <a:rPr lang="en-US" sz="4000" dirty="0" smtClean="0"/>
              <a:t>How </a:t>
            </a:r>
            <a:r>
              <a:rPr lang="en-US" sz="4000" dirty="0"/>
              <a:t>to design cusTOM reports from  ORDER file #100 using </a:t>
            </a:r>
            <a:r>
              <a:rPr lang="en-US" sz="4000" dirty="0" smtClean="0"/>
              <a:t>VA </a:t>
            </a:r>
            <a:r>
              <a:rPr lang="en-US" sz="4000" dirty="0"/>
              <a:t>FileMan</a:t>
            </a:r>
            <a:endParaRPr lang="en-US" sz="4000" spc="100" dirty="0"/>
          </a:p>
        </p:txBody>
      </p:sp>
      <p:sp>
        <p:nvSpPr>
          <p:cNvPr id="7171" name="Subtitle 2"/>
          <p:cNvSpPr>
            <a:spLocks noGrp="1"/>
          </p:cNvSpPr>
          <p:nvPr>
            <p:ph type="subTitle" idx="1"/>
          </p:nvPr>
        </p:nvSpPr>
        <p:spPr>
          <a:xfrm>
            <a:off x="2162174" y="4076700"/>
            <a:ext cx="5948363" cy="763588"/>
          </a:xfrm>
        </p:spPr>
        <p:txBody>
          <a:bodyPr/>
          <a:lstStyle/>
          <a:p>
            <a:pPr eaLnBrk="1" hangingPunct="1">
              <a:buFont typeface="Arial" charset="0"/>
              <a:buNone/>
              <a:defRPr/>
            </a:pPr>
            <a:endParaRPr lang="en-US" sz="1800" spc="100" dirty="0" smtClean="0">
              <a:cs typeface="Calibri"/>
            </a:endParaRPr>
          </a:p>
          <a:p>
            <a:r>
              <a:rPr lang="en-US" dirty="0"/>
              <a:t>Tom Fagan Pharmacy Benefits Management (PBM) Clinical Pharmacist Specialist , Informatics Instructor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 File Attribute variable example </a:t>
            </a:r>
            <a:r>
              <a:rPr lang="en-US" sz="4000" dirty="0" smtClean="0"/>
              <a:t>“PATIENT” </a:t>
            </a:r>
            <a:r>
              <a:rPr lang="en-US" dirty="0" smtClean="0"/>
              <a:t>File Pointer</a:t>
            </a:r>
            <a:endParaRPr lang="en-US" dirty="0"/>
          </a:p>
        </p:txBody>
      </p:sp>
      <p:sp>
        <p:nvSpPr>
          <p:cNvPr id="3" name="Content Placeholder 2"/>
          <p:cNvSpPr>
            <a:spLocks noGrp="1"/>
          </p:cNvSpPr>
          <p:nvPr>
            <p:ph idx="1"/>
          </p:nvPr>
        </p:nvSpPr>
        <p:spPr/>
        <p:txBody>
          <a:bodyPr/>
          <a:lstStyle/>
          <a:p>
            <a:endParaRPr lang="en-US" dirty="0"/>
          </a:p>
          <a:p>
            <a:pPr marL="0" indent="0">
              <a:buNone/>
            </a:pPr>
            <a:r>
              <a:rPr lang="en-US" dirty="0"/>
              <a:t>OBJECT OF ORDER                100,.02    VARIABLE POINTER </a:t>
            </a:r>
          </a:p>
          <a:p>
            <a:pPr marL="0" indent="0">
              <a:buNone/>
            </a:pPr>
            <a:r>
              <a:rPr lang="en-US" dirty="0"/>
              <a:t>              FILE  ORDER  PREFIX    LAYGO  MESSAGE</a:t>
            </a:r>
          </a:p>
          <a:p>
            <a:pPr marL="0" indent="0">
              <a:buNone/>
            </a:pPr>
            <a:r>
              <a:rPr lang="fr-FR" dirty="0"/>
              <a:t>                 2    </a:t>
            </a:r>
            <a:r>
              <a:rPr lang="fr-FR" dirty="0" smtClean="0"/>
              <a:t>	1    		P            	n   </a:t>
            </a:r>
            <a:r>
              <a:rPr lang="fr-FR" dirty="0"/>
              <a:t>PATIENT </a:t>
            </a:r>
          </a:p>
          <a:p>
            <a:pPr marL="0" indent="0">
              <a:buNone/>
            </a:pPr>
            <a:r>
              <a:rPr lang="pt-BR"/>
              <a:t>                 67   </a:t>
            </a:r>
            <a:r>
              <a:rPr lang="pt-BR" smtClean="0"/>
              <a:t>	6    		R            	n   </a:t>
            </a:r>
            <a:r>
              <a:rPr lang="pt-BR"/>
              <a:t>REFERRAL </a:t>
            </a:r>
          </a:p>
          <a:p>
            <a:pPr marL="0" indent="0">
              <a:buNone/>
            </a:pPr>
            <a:endParaRPr lang="en-US" dirty="0"/>
          </a:p>
          <a:p>
            <a:pPr marL="0" indent="0">
              <a:buNone/>
            </a:pPr>
            <a:r>
              <a:rPr lang="en-US" dirty="0"/>
              <a:t>                                       </a:t>
            </a:r>
            <a:r>
              <a:rPr lang="en-US" dirty="0" smtClean="0"/>
              <a:t>		Enter </a:t>
            </a:r>
            <a:r>
              <a:rPr lang="en-US" dirty="0"/>
              <a:t>the name of a patient. </a:t>
            </a:r>
          </a:p>
          <a:p>
            <a:endParaRPr lang="en-US" dirty="0"/>
          </a:p>
        </p:txBody>
      </p:sp>
    </p:spTree>
    <p:extLst>
      <p:ext uri="{BB962C8B-B14F-4D97-AF65-F5344CB8AC3E}">
        <p14:creationId xmlns:p14="http://schemas.microsoft.com/office/powerpoint/2010/main" val="4305678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 File Attribute variable example “Dialog” File Pointer</a:t>
            </a:r>
            <a:endParaRPr lang="en-US" dirty="0"/>
          </a:p>
        </p:txBody>
      </p:sp>
      <p:sp>
        <p:nvSpPr>
          <p:cNvPr id="3" name="Content Placeholder 2"/>
          <p:cNvSpPr>
            <a:spLocks noGrp="1"/>
          </p:cNvSpPr>
          <p:nvPr>
            <p:ph idx="1"/>
          </p:nvPr>
        </p:nvSpPr>
        <p:spPr/>
        <p:txBody>
          <a:bodyPr/>
          <a:lstStyle/>
          <a:p>
            <a:pPr marL="0" indent="0">
              <a:buNone/>
            </a:pPr>
            <a:endParaRPr lang="en-US" dirty="0"/>
          </a:p>
          <a:p>
            <a:pPr marL="0" indent="0">
              <a:buNone/>
            </a:pPr>
            <a:r>
              <a:rPr lang="en-US" dirty="0"/>
              <a:t>DIALOG                         100,2      VARIABLE POINTER </a:t>
            </a:r>
          </a:p>
          <a:p>
            <a:pPr marL="0" indent="0">
              <a:buNone/>
            </a:pPr>
            <a:r>
              <a:rPr lang="en-US" dirty="0"/>
              <a:t>              FILE  ORDER  PREFIX    LAYGO  MESSAGE</a:t>
            </a:r>
          </a:p>
          <a:p>
            <a:pPr marL="0" indent="0">
              <a:buNone/>
            </a:pPr>
            <a:r>
              <a:rPr lang="en-US" dirty="0"/>
              <a:t>                 19  </a:t>
            </a:r>
            <a:r>
              <a:rPr lang="en-US" dirty="0" smtClean="0"/>
              <a:t>	 </a:t>
            </a:r>
            <a:r>
              <a:rPr lang="en-US" dirty="0"/>
              <a:t>1    </a:t>
            </a:r>
            <a:r>
              <a:rPr lang="en-US" dirty="0" smtClean="0"/>
              <a:t>	OPT          </a:t>
            </a:r>
            <a:r>
              <a:rPr lang="en-US" dirty="0"/>
              <a:t>n   OPTION </a:t>
            </a:r>
          </a:p>
          <a:p>
            <a:pPr marL="0" indent="0">
              <a:buNone/>
            </a:pPr>
            <a:r>
              <a:rPr lang="en-US" dirty="0"/>
              <a:t>                 101  </a:t>
            </a:r>
            <a:r>
              <a:rPr lang="en-US" dirty="0" smtClean="0"/>
              <a:t>	2    	PRO          </a:t>
            </a:r>
            <a:r>
              <a:rPr lang="en-US" dirty="0"/>
              <a:t>n   PROTOCOL </a:t>
            </a:r>
          </a:p>
          <a:p>
            <a:pPr marL="0" indent="0">
              <a:buNone/>
            </a:pPr>
            <a:r>
              <a:rPr lang="pt-BR"/>
              <a:t>            101.41    3    </a:t>
            </a:r>
            <a:r>
              <a:rPr lang="pt-BR" smtClean="0"/>
              <a:t>	DLG          </a:t>
            </a:r>
            <a:r>
              <a:rPr lang="pt-BR"/>
              <a:t>n   DIALOG </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8322189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VA FileMan </a:t>
            </a:r>
            <a:r>
              <a:rPr lang="en-US" b="1" dirty="0"/>
              <a:t>Terms Multiple field </a:t>
            </a:r>
          </a:p>
        </p:txBody>
      </p:sp>
      <p:sp>
        <p:nvSpPr>
          <p:cNvPr id="3" name="Content Placeholder 2"/>
          <p:cNvSpPr>
            <a:spLocks noGrp="1"/>
          </p:cNvSpPr>
          <p:nvPr>
            <p:ph idx="1"/>
          </p:nvPr>
        </p:nvSpPr>
        <p:spPr/>
        <p:txBody>
          <a:bodyPr/>
          <a:lstStyle/>
          <a:p>
            <a:pPr marL="0" indent="0">
              <a:buNone/>
            </a:pPr>
            <a:r>
              <a:rPr lang="en-US" dirty="0"/>
              <a:t>ORDER// </a:t>
            </a:r>
          </a:p>
          <a:p>
            <a:pPr marL="0" indent="0">
              <a:buNone/>
            </a:pPr>
            <a:r>
              <a:rPr lang="en-US" dirty="0"/>
              <a:t>SORT BY: NUMBER// ORDER ACTIONS    (multiple)</a:t>
            </a:r>
          </a:p>
          <a:p>
            <a:pPr marL="0" indent="0">
              <a:buNone/>
            </a:pPr>
            <a:endParaRPr lang="en-US" dirty="0" smtClean="0"/>
          </a:p>
          <a:p>
            <a:pPr marL="0" indent="0">
              <a:buNone/>
            </a:pPr>
            <a:r>
              <a:rPr lang="en-US" dirty="0" smtClean="0"/>
              <a:t>.</a:t>
            </a:r>
            <a:r>
              <a:rPr lang="en-US" dirty="0"/>
              <a:t>01          DATE/TIME ORDERED</a:t>
            </a:r>
          </a:p>
        </p:txBody>
      </p:sp>
    </p:spTree>
    <p:extLst>
      <p:ext uri="{BB962C8B-B14F-4D97-AF65-F5344CB8AC3E}">
        <p14:creationId xmlns:p14="http://schemas.microsoft.com/office/powerpoint/2010/main" val="29475280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VA FileMan </a:t>
            </a:r>
            <a:r>
              <a:rPr lang="en-US" b="1" dirty="0"/>
              <a:t>Terms Word Processing Fields </a:t>
            </a:r>
          </a:p>
        </p:txBody>
      </p:sp>
      <p:sp>
        <p:nvSpPr>
          <p:cNvPr id="3" name="Content Placeholder 2"/>
          <p:cNvSpPr>
            <a:spLocks noGrp="1"/>
          </p:cNvSpPr>
          <p:nvPr>
            <p:ph idx="1"/>
          </p:nvPr>
        </p:nvSpPr>
        <p:spPr/>
        <p:txBody>
          <a:bodyPr/>
          <a:lstStyle/>
          <a:p>
            <a:pPr marL="0" indent="0">
              <a:buNone/>
            </a:pPr>
            <a:r>
              <a:rPr lang="en-US" dirty="0" smtClean="0"/>
              <a:t>ORDER File #100 inside ORDER ACTION Multiple </a:t>
            </a:r>
          </a:p>
          <a:p>
            <a:pPr marL="0" indent="0">
              <a:buNone/>
            </a:pPr>
            <a:r>
              <a:rPr lang="en-US" dirty="0" smtClean="0"/>
              <a:t>.</a:t>
            </a:r>
            <a:r>
              <a:rPr lang="en-US" dirty="0"/>
              <a:t>1           ORDER TEXT  (word-processing</a:t>
            </a:r>
            <a:r>
              <a:rPr lang="en-US" dirty="0" smtClean="0"/>
              <a:t>)</a:t>
            </a:r>
          </a:p>
          <a:p>
            <a:pPr marL="0" indent="0">
              <a:buNone/>
            </a:pPr>
            <a:endParaRPr lang="en-US" dirty="0"/>
          </a:p>
          <a:p>
            <a:pPr marL="0" indent="0">
              <a:buNone/>
            </a:pPr>
            <a:r>
              <a:rPr lang="en-US" dirty="0" smtClean="0"/>
              <a:t>ORDER CHECK INSTANCE File #100.05</a:t>
            </a:r>
          </a:p>
          <a:p>
            <a:pPr marL="0" indent="0">
              <a:buNone/>
            </a:pPr>
            <a:r>
              <a:rPr lang="en-US" dirty="0"/>
              <a:t> 8            ORDER CHECK MESSAGE  (word-processing)</a:t>
            </a:r>
            <a:endParaRPr lang="en-US" dirty="0" smtClean="0"/>
          </a:p>
          <a:p>
            <a:pPr marL="0" indent="0">
              <a:buNone/>
            </a:pPr>
            <a:endParaRPr lang="en-US" dirty="0"/>
          </a:p>
        </p:txBody>
      </p:sp>
    </p:spTree>
    <p:extLst>
      <p:ext uri="{BB962C8B-B14F-4D97-AF65-F5344CB8AC3E}">
        <p14:creationId xmlns:p14="http://schemas.microsoft.com/office/powerpoint/2010/main" val="12547359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Practical use of Regular Indexed Field</a:t>
            </a:r>
            <a:endParaRPr lang="en-US" dirty="0"/>
          </a:p>
        </p:txBody>
      </p:sp>
      <p:sp>
        <p:nvSpPr>
          <p:cNvPr id="3" name="Content Placeholder 2"/>
          <p:cNvSpPr>
            <a:spLocks noGrp="1"/>
          </p:cNvSpPr>
          <p:nvPr>
            <p:ph idx="1"/>
          </p:nvPr>
        </p:nvSpPr>
        <p:spPr>
          <a:xfrm>
            <a:off x="457200" y="1676400"/>
            <a:ext cx="8229600" cy="4449763"/>
          </a:xfrm>
        </p:spPr>
        <p:txBody>
          <a:bodyPr/>
          <a:lstStyle/>
          <a:p>
            <a:pPr marL="0" indent="0">
              <a:buNone/>
            </a:pPr>
            <a:r>
              <a:rPr lang="en-US" sz="4000" dirty="0" smtClean="0"/>
              <a:t>Which group below is most efficient  to start in when locating entry of  “ECHO”?</a:t>
            </a:r>
          </a:p>
          <a:p>
            <a:pPr marL="514350" indent="-514350">
              <a:buFont typeface="+mj-lt"/>
              <a:buAutoNum type="arabicPeriod"/>
            </a:pPr>
            <a:r>
              <a:rPr lang="en-US" sz="4000" dirty="0" smtClean="0"/>
              <a:t>A-C</a:t>
            </a:r>
          </a:p>
          <a:p>
            <a:pPr marL="514350" indent="-514350">
              <a:buFont typeface="+mj-lt"/>
              <a:buAutoNum type="arabicPeriod"/>
            </a:pPr>
            <a:r>
              <a:rPr lang="en-US" sz="4000" dirty="0" smtClean="0"/>
              <a:t>D-F</a:t>
            </a:r>
          </a:p>
          <a:p>
            <a:pPr marL="514350" indent="-514350">
              <a:buFont typeface="+mj-lt"/>
              <a:buAutoNum type="arabicPeriod"/>
            </a:pPr>
            <a:r>
              <a:rPr lang="en-US" sz="4000" dirty="0" smtClean="0"/>
              <a:t>G-J</a:t>
            </a:r>
          </a:p>
          <a:p>
            <a:pPr marL="0" indent="0">
              <a:buNone/>
            </a:pPr>
            <a:endParaRPr lang="en-US" dirty="0" smtClean="0"/>
          </a:p>
        </p:txBody>
      </p:sp>
    </p:spTree>
    <p:extLst>
      <p:ext uri="{BB962C8B-B14F-4D97-AF65-F5344CB8AC3E}">
        <p14:creationId xmlns:p14="http://schemas.microsoft.com/office/powerpoint/2010/main" val="16677333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ORDER CHECK INSTANCE file #100.05 Background</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sz="3000" dirty="0">
                <a:latin typeface="+mj-lt"/>
              </a:rPr>
              <a:t>Post Version of CPRS V28 (version 1.0.28.24</a:t>
            </a:r>
            <a:r>
              <a:rPr lang="en-US" sz="3000" dirty="0" smtClean="0">
                <a:latin typeface="+mj-lt"/>
              </a:rPr>
              <a:t>)</a:t>
            </a:r>
          </a:p>
          <a:p>
            <a:pPr marL="0" indent="0">
              <a:buNone/>
            </a:pPr>
            <a:r>
              <a:rPr lang="en-US" sz="3000" dirty="0">
                <a:latin typeface="+mj-lt"/>
              </a:rPr>
              <a:t>VistA Patch Display                                                </a:t>
            </a:r>
          </a:p>
          <a:p>
            <a:pPr marL="0" indent="0">
              <a:buNone/>
            </a:pPr>
            <a:r>
              <a:rPr lang="en-US" sz="3000" dirty="0" smtClean="0">
                <a:latin typeface="+mj-lt"/>
              </a:rPr>
              <a:t>=============================================Designation</a:t>
            </a:r>
            <a:r>
              <a:rPr lang="en-US" sz="3000" dirty="0">
                <a:latin typeface="+mj-lt"/>
              </a:rPr>
              <a:t>: OR*3*280</a:t>
            </a:r>
          </a:p>
          <a:p>
            <a:pPr marL="0" indent="0">
              <a:buNone/>
            </a:pPr>
            <a:r>
              <a:rPr lang="en-US" sz="3000" dirty="0">
                <a:latin typeface="+mj-lt"/>
              </a:rPr>
              <a:t>Package : ORDER ENTRY/RESULTS REPORTING  </a:t>
            </a:r>
            <a:endParaRPr lang="en-US" sz="3000" dirty="0" smtClean="0">
              <a:latin typeface="+mj-lt"/>
            </a:endParaRPr>
          </a:p>
          <a:p>
            <a:pPr marL="0" indent="0">
              <a:buNone/>
            </a:pPr>
            <a:r>
              <a:rPr lang="en-US" sz="3000" dirty="0" smtClean="0">
                <a:latin typeface="+mj-lt"/>
              </a:rPr>
              <a:t>Priority   </a:t>
            </a:r>
            <a:r>
              <a:rPr lang="en-US" sz="3000" dirty="0">
                <a:latin typeface="+mj-lt"/>
              </a:rPr>
              <a:t>: MANDATORY</a:t>
            </a:r>
          </a:p>
          <a:p>
            <a:pPr marL="0" indent="0">
              <a:buNone/>
            </a:pPr>
            <a:r>
              <a:rPr lang="en-US" sz="3000" dirty="0">
                <a:latin typeface="+mj-lt"/>
              </a:rPr>
              <a:t>Version : 3 SEQ #288                        </a:t>
            </a:r>
            <a:endParaRPr lang="en-US" sz="3000" dirty="0" smtClean="0">
              <a:latin typeface="+mj-lt"/>
            </a:endParaRPr>
          </a:p>
          <a:p>
            <a:pPr marL="0" indent="0">
              <a:buNone/>
            </a:pPr>
            <a:r>
              <a:rPr lang="en-US" sz="3000" dirty="0" smtClean="0">
                <a:latin typeface="+mj-lt"/>
              </a:rPr>
              <a:t>Status     </a:t>
            </a:r>
            <a:r>
              <a:rPr lang="en-US" sz="3000" dirty="0">
                <a:latin typeface="+mj-lt"/>
              </a:rPr>
              <a:t>: RELEASED</a:t>
            </a:r>
          </a:p>
          <a:p>
            <a:pPr marL="0" indent="0">
              <a:buNone/>
            </a:pPr>
            <a:r>
              <a:rPr lang="fr-FR" sz="3000" dirty="0" smtClean="0">
                <a:latin typeface="+mj-lt"/>
              </a:rPr>
              <a:t>Compliance </a:t>
            </a:r>
            <a:r>
              <a:rPr lang="fr-FR" sz="3000" dirty="0">
                <a:latin typeface="+mj-lt"/>
              </a:rPr>
              <a:t>Date: JUL 19, 2011</a:t>
            </a:r>
            <a:endParaRPr lang="en-US" sz="3000" dirty="0">
              <a:latin typeface="+mj-lt"/>
            </a:endParaRPr>
          </a:p>
          <a:p>
            <a:endParaRPr lang="en-US" dirty="0"/>
          </a:p>
          <a:p>
            <a:endParaRPr lang="en-US" dirty="0"/>
          </a:p>
        </p:txBody>
      </p:sp>
    </p:spTree>
    <p:extLst>
      <p:ext uri="{BB962C8B-B14F-4D97-AF65-F5344CB8AC3E}">
        <p14:creationId xmlns:p14="http://schemas.microsoft.com/office/powerpoint/2010/main" val="36137229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Order Check Instance File #100.05 </a:t>
            </a:r>
            <a:br>
              <a:rPr lang="en-US" dirty="0" smtClean="0"/>
            </a:br>
            <a:r>
              <a:rPr lang="en-US" dirty="0" smtClean="0"/>
              <a:t>20 Fields </a:t>
            </a:r>
            <a:endParaRPr lang="en-US" dirty="0"/>
          </a:p>
        </p:txBody>
      </p:sp>
      <p:sp>
        <p:nvSpPr>
          <p:cNvPr id="3" name="Content Placeholder 2"/>
          <p:cNvSpPr>
            <a:spLocks noGrp="1"/>
          </p:cNvSpPr>
          <p:nvPr>
            <p:ph idx="1"/>
          </p:nvPr>
        </p:nvSpPr>
        <p:spPr>
          <a:xfrm>
            <a:off x="457200" y="1600200"/>
            <a:ext cx="8686800" cy="4525963"/>
          </a:xfrm>
        </p:spPr>
        <p:txBody>
          <a:bodyPr>
            <a:noAutofit/>
          </a:bodyPr>
          <a:lstStyle/>
          <a:p>
            <a:pPr marL="800100" lvl="2" indent="0">
              <a:buNone/>
            </a:pPr>
            <a:r>
              <a:rPr lang="en-US" dirty="0" smtClean="0">
                <a:latin typeface="+mj-lt"/>
              </a:rPr>
              <a:t>4     OCCURRENCE </a:t>
            </a:r>
            <a:r>
              <a:rPr lang="en-US" dirty="0">
                <a:latin typeface="+mj-lt"/>
              </a:rPr>
              <a:t>D/T</a:t>
            </a:r>
          </a:p>
          <a:p>
            <a:pPr marL="800100" lvl="2" indent="0">
              <a:buNone/>
            </a:pPr>
            <a:r>
              <a:rPr lang="en-US" dirty="0" smtClean="0">
                <a:latin typeface="+mj-lt"/>
              </a:rPr>
              <a:t>5     ORDER </a:t>
            </a:r>
            <a:r>
              <a:rPr lang="en-US" dirty="0">
                <a:latin typeface="+mj-lt"/>
              </a:rPr>
              <a:t>CHECK</a:t>
            </a:r>
          </a:p>
          <a:p>
            <a:pPr marL="800100" lvl="2" indent="0">
              <a:buNone/>
            </a:pPr>
            <a:r>
              <a:rPr lang="en-US" dirty="0" smtClean="0">
                <a:latin typeface="+mj-lt"/>
              </a:rPr>
              <a:t>6     CLINICAL </a:t>
            </a:r>
            <a:r>
              <a:rPr lang="en-US" dirty="0">
                <a:latin typeface="+mj-lt"/>
              </a:rPr>
              <a:t>DANGER LEVEL</a:t>
            </a:r>
          </a:p>
          <a:p>
            <a:pPr marL="800100" lvl="2" indent="0">
              <a:buNone/>
            </a:pPr>
            <a:r>
              <a:rPr lang="en-US" dirty="0" smtClean="0">
                <a:latin typeface="+mj-lt"/>
              </a:rPr>
              <a:t>7     OVERRIDE </a:t>
            </a:r>
            <a:r>
              <a:rPr lang="en-US" dirty="0">
                <a:latin typeface="+mj-lt"/>
              </a:rPr>
              <a:t>REASON  (</a:t>
            </a:r>
            <a:r>
              <a:rPr lang="en-US" dirty="0" smtClean="0">
                <a:latin typeface="+mj-lt"/>
              </a:rPr>
              <a:t>word-process)</a:t>
            </a:r>
            <a:endParaRPr lang="en-US" dirty="0">
              <a:latin typeface="+mj-lt"/>
            </a:endParaRPr>
          </a:p>
          <a:p>
            <a:pPr marL="800100" lvl="2" indent="0">
              <a:buNone/>
            </a:pPr>
            <a:r>
              <a:rPr lang="en-US" dirty="0" smtClean="0">
                <a:latin typeface="+mj-lt"/>
              </a:rPr>
              <a:t>8     ORDER </a:t>
            </a:r>
            <a:r>
              <a:rPr lang="en-US" dirty="0">
                <a:latin typeface="+mj-lt"/>
              </a:rPr>
              <a:t>CHECK MESSAGE  (</a:t>
            </a:r>
            <a:r>
              <a:rPr lang="en-US" dirty="0" smtClean="0">
                <a:latin typeface="+mj-lt"/>
              </a:rPr>
              <a:t>word process)</a:t>
            </a:r>
            <a:endParaRPr lang="en-US" dirty="0">
              <a:latin typeface="+mj-lt"/>
            </a:endParaRPr>
          </a:p>
          <a:p>
            <a:pPr marL="800100" lvl="2" indent="0">
              <a:buNone/>
            </a:pPr>
            <a:r>
              <a:rPr lang="en-US" dirty="0" smtClean="0">
                <a:latin typeface="+mj-lt"/>
              </a:rPr>
              <a:t>9     SEVERITY LEVEL</a:t>
            </a:r>
            <a:endParaRPr lang="en-US" dirty="0">
              <a:latin typeface="+mj-lt"/>
            </a:endParaRPr>
          </a:p>
        </p:txBody>
      </p:sp>
    </p:spTree>
    <p:extLst>
      <p:ext uri="{BB962C8B-B14F-4D97-AF65-F5344CB8AC3E}">
        <p14:creationId xmlns:p14="http://schemas.microsoft.com/office/powerpoint/2010/main" val="31056473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Order File #100  65 Fields</a:t>
            </a:r>
            <a:br>
              <a:rPr lang="en-US" dirty="0"/>
            </a:br>
            <a:endParaRPr lang="en-US" dirty="0"/>
          </a:p>
        </p:txBody>
      </p:sp>
      <p:sp>
        <p:nvSpPr>
          <p:cNvPr id="3" name="Content Placeholder 2"/>
          <p:cNvSpPr>
            <a:spLocks noGrp="1"/>
          </p:cNvSpPr>
          <p:nvPr>
            <p:ph idx="1"/>
          </p:nvPr>
        </p:nvSpPr>
        <p:spPr>
          <a:xfrm>
            <a:off x="238125" y="1704976"/>
            <a:ext cx="8305800" cy="4306888"/>
          </a:xfrm>
        </p:spPr>
        <p:txBody>
          <a:bodyPr>
            <a:noAutofit/>
          </a:bodyPr>
          <a:lstStyle/>
          <a:p>
            <a:pPr marL="0" indent="0">
              <a:buNone/>
            </a:pPr>
            <a:r>
              <a:rPr lang="en-US" dirty="0"/>
              <a:t> </a:t>
            </a:r>
            <a:r>
              <a:rPr lang="en-US" dirty="0" smtClean="0"/>
              <a:t> </a:t>
            </a:r>
            <a:r>
              <a:rPr lang="en-US" dirty="0"/>
              <a:t>.02          OBJECT OF ORDER</a:t>
            </a:r>
          </a:p>
          <a:p>
            <a:pPr marL="0" indent="0">
              <a:buNone/>
            </a:pPr>
            <a:r>
              <a:rPr lang="en-US" dirty="0"/>
              <a:t>   .1           ORDERABLE ITEMS  (multiple)</a:t>
            </a:r>
          </a:p>
          <a:p>
            <a:pPr marL="0" indent="0">
              <a:buNone/>
            </a:pPr>
            <a:r>
              <a:rPr lang="en-US" dirty="0"/>
              <a:t>   .8           ORDER ACTIONS  (multiple)</a:t>
            </a:r>
          </a:p>
          <a:p>
            <a:pPr marL="0" indent="0">
              <a:buNone/>
            </a:pPr>
            <a:r>
              <a:rPr lang="en-US" dirty="0" smtClean="0"/>
              <a:t>    2            </a:t>
            </a:r>
            <a:r>
              <a:rPr lang="en-US" dirty="0"/>
              <a:t>DIALOG</a:t>
            </a:r>
          </a:p>
          <a:p>
            <a:pPr marL="0" indent="0">
              <a:buNone/>
            </a:pPr>
            <a:r>
              <a:rPr lang="en-US" dirty="0"/>
              <a:t>  </a:t>
            </a:r>
            <a:r>
              <a:rPr lang="en-US" dirty="0" smtClean="0"/>
              <a:t>  </a:t>
            </a:r>
            <a:r>
              <a:rPr lang="en-US" dirty="0"/>
              <a:t>3            WHO ENTERED</a:t>
            </a:r>
          </a:p>
          <a:p>
            <a:pPr marL="0" indent="0">
              <a:buNone/>
            </a:pPr>
            <a:r>
              <a:rPr lang="en-US" dirty="0"/>
              <a:t>   4            WHEN ENTERED</a:t>
            </a:r>
          </a:p>
          <a:p>
            <a:pPr marL="0" indent="0">
              <a:buNone/>
            </a:pPr>
            <a:r>
              <a:rPr lang="en-US" dirty="0" smtClean="0"/>
              <a:t>   5            STATUS</a:t>
            </a:r>
          </a:p>
          <a:p>
            <a:pPr marL="0" indent="0">
              <a:buNone/>
            </a:pPr>
            <a:r>
              <a:rPr lang="en-US" dirty="0" smtClean="0"/>
              <a:t>   7            ITEM ORDERED</a:t>
            </a:r>
          </a:p>
          <a:p>
            <a:pPr marL="0" indent="0">
              <a:buNone/>
            </a:pPr>
            <a:r>
              <a:rPr lang="en-US" dirty="0" smtClean="0"/>
              <a:t>  12           </a:t>
            </a:r>
            <a:r>
              <a:rPr lang="en-US" dirty="0"/>
              <a:t>PACKAGE</a:t>
            </a:r>
          </a:p>
        </p:txBody>
      </p:sp>
    </p:spTree>
    <p:extLst>
      <p:ext uri="{BB962C8B-B14F-4D97-AF65-F5344CB8AC3E}">
        <p14:creationId xmlns:p14="http://schemas.microsoft.com/office/powerpoint/2010/main" val="4124716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t>Key Report Elements of  ORDER File #</a:t>
            </a:r>
            <a:r>
              <a:rPr lang="en-US" sz="4000" b="1" dirty="0" smtClean="0"/>
              <a:t>100</a:t>
            </a:r>
            <a:endParaRPr lang="en-US" dirty="0"/>
          </a:p>
        </p:txBody>
      </p:sp>
      <p:sp>
        <p:nvSpPr>
          <p:cNvPr id="3" name="Content Placeholder 2"/>
          <p:cNvSpPr>
            <a:spLocks noGrp="1"/>
          </p:cNvSpPr>
          <p:nvPr>
            <p:ph idx="1"/>
          </p:nvPr>
        </p:nvSpPr>
        <p:spPr/>
        <p:txBody>
          <a:bodyPr/>
          <a:lstStyle/>
          <a:p>
            <a:r>
              <a:rPr lang="en-US" dirty="0"/>
              <a:t>Inside ORDER ACTIONS  (multiple) field #.8 </a:t>
            </a:r>
          </a:p>
          <a:p>
            <a:pPr lvl="1"/>
            <a:r>
              <a:rPr lang="en-US" dirty="0" smtClean="0"/>
              <a:t>DATE/TIME </a:t>
            </a:r>
            <a:r>
              <a:rPr lang="en-US" dirty="0"/>
              <a:t>ORDERED Field #.</a:t>
            </a:r>
            <a:r>
              <a:rPr lang="en-US" dirty="0" smtClean="0"/>
              <a:t>01</a:t>
            </a:r>
          </a:p>
          <a:p>
            <a:pPr marL="914400" lvl="2" indent="0">
              <a:buNone/>
            </a:pPr>
            <a:r>
              <a:rPr lang="en-US" dirty="0" smtClean="0"/>
              <a:t>Regular Date Indexed field  </a:t>
            </a:r>
          </a:p>
          <a:p>
            <a:pPr lvl="1"/>
            <a:r>
              <a:rPr lang="en-US" dirty="0" smtClean="0"/>
              <a:t>Action </a:t>
            </a:r>
            <a:r>
              <a:rPr lang="en-US" dirty="0"/>
              <a:t>field #1 </a:t>
            </a:r>
            <a:endParaRPr lang="en-US" dirty="0" smtClean="0"/>
          </a:p>
          <a:p>
            <a:pPr marL="914400" lvl="2" indent="0">
              <a:buNone/>
            </a:pPr>
            <a:r>
              <a:rPr lang="en-US" dirty="0" smtClean="0"/>
              <a:t>Action NEW for NEW orders in date range to exclude DISCONTINUE</a:t>
            </a:r>
          </a:p>
          <a:p>
            <a:pPr lvl="1"/>
            <a:r>
              <a:rPr lang="en-US" dirty="0" smtClean="0"/>
              <a:t>Order </a:t>
            </a:r>
            <a:r>
              <a:rPr lang="en-US" dirty="0"/>
              <a:t>Text Field #.1 </a:t>
            </a:r>
            <a:endParaRPr lang="en-US" dirty="0" smtClean="0"/>
          </a:p>
          <a:p>
            <a:pPr marL="914400" lvl="2" indent="0">
              <a:buNone/>
            </a:pPr>
            <a:r>
              <a:rPr lang="en-US" dirty="0" smtClean="0"/>
              <a:t>Word Processing</a:t>
            </a:r>
            <a:endParaRPr lang="en-US" dirty="0"/>
          </a:p>
          <a:p>
            <a:endParaRPr lang="en-US" dirty="0"/>
          </a:p>
        </p:txBody>
      </p:sp>
    </p:spTree>
    <p:extLst>
      <p:ext uri="{BB962C8B-B14F-4D97-AF65-F5344CB8AC3E}">
        <p14:creationId xmlns:p14="http://schemas.microsoft.com/office/powerpoint/2010/main" val="7071700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Symbology and Syntax</a:t>
            </a:r>
            <a:endParaRPr lang="en-US" dirty="0"/>
          </a:p>
        </p:txBody>
      </p:sp>
      <p:sp>
        <p:nvSpPr>
          <p:cNvPr id="3" name="Content Placeholder 2"/>
          <p:cNvSpPr>
            <a:spLocks noGrp="1"/>
          </p:cNvSpPr>
          <p:nvPr>
            <p:ph idx="1"/>
          </p:nvPr>
        </p:nvSpPr>
        <p:spPr/>
        <p:txBody>
          <a:bodyPr/>
          <a:lstStyle/>
          <a:p>
            <a:pPr marL="0" indent="0">
              <a:buNone/>
            </a:pPr>
            <a:r>
              <a:rPr lang="en-US" dirty="0" smtClean="0"/>
              <a:t>[ = CONTAINS </a:t>
            </a:r>
          </a:p>
          <a:p>
            <a:pPr marL="0" indent="0">
              <a:buNone/>
            </a:pPr>
            <a:r>
              <a:rPr lang="en-US" dirty="0" smtClean="0"/>
              <a:t>[ = TEMPLATE </a:t>
            </a:r>
          </a:p>
          <a:p>
            <a:pPr marL="0" indent="0">
              <a:buNone/>
            </a:pPr>
            <a:r>
              <a:rPr lang="en-US" dirty="0" smtClean="0"/>
              <a:t>`  </a:t>
            </a:r>
            <a:r>
              <a:rPr lang="en-US" dirty="0"/>
              <a:t>(Apostrophe) use SORT as filter </a:t>
            </a:r>
          </a:p>
          <a:p>
            <a:pPr marL="0" indent="0">
              <a:buNone/>
            </a:pPr>
            <a:r>
              <a:rPr lang="en-US" dirty="0" smtClean="0"/>
              <a:t>+ TOTAL ! COUNT (Harmony +Sort !Print) </a:t>
            </a:r>
          </a:p>
          <a:p>
            <a:pPr marL="0" indent="0">
              <a:buNone/>
            </a:pPr>
            <a:r>
              <a:rPr lang="en-US" dirty="0" smtClean="0"/>
              <a:t>NTH Function Word Processing</a:t>
            </a:r>
          </a:p>
          <a:p>
            <a:pPr marL="0" indent="0">
              <a:buNone/>
            </a:pPr>
            <a:r>
              <a:rPr lang="en-US" dirty="0" smtClean="0"/>
              <a:t>1ST(Word Processing Field) = First Line</a:t>
            </a:r>
          </a:p>
          <a:p>
            <a:pPr marL="0" indent="0">
              <a:buNone/>
            </a:pPr>
            <a:r>
              <a:rPr lang="en-US" dirty="0" smtClean="0"/>
              <a:t>2ND(Word </a:t>
            </a:r>
            <a:r>
              <a:rPr lang="en-US" dirty="0"/>
              <a:t>Processing Field) = </a:t>
            </a:r>
            <a:r>
              <a:rPr lang="en-US" dirty="0" smtClean="0"/>
              <a:t>Second Line</a:t>
            </a:r>
            <a:endParaRPr lang="en-US" dirty="0"/>
          </a:p>
          <a:p>
            <a:pPr marL="0" indent="0">
              <a:buNone/>
            </a:pPr>
            <a:r>
              <a:rPr lang="en-US" dirty="0" smtClean="0"/>
              <a:t>LAST</a:t>
            </a:r>
            <a:r>
              <a:rPr lang="en-US" dirty="0"/>
              <a:t>(Word Processing Field) = </a:t>
            </a:r>
            <a:r>
              <a:rPr lang="en-US" dirty="0" smtClean="0"/>
              <a:t>Last Line</a:t>
            </a:r>
          </a:p>
        </p:txBody>
      </p:sp>
    </p:spTree>
    <p:extLst>
      <p:ext uri="{BB962C8B-B14F-4D97-AF65-F5344CB8AC3E}">
        <p14:creationId xmlns:p14="http://schemas.microsoft.com/office/powerpoint/2010/main" val="29046266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Tom Fagan Presenter  at  Glance</a:t>
            </a:r>
            <a:endParaRPr lang="en-US" dirty="0"/>
          </a:p>
        </p:txBody>
      </p:sp>
      <p:sp>
        <p:nvSpPr>
          <p:cNvPr id="3" name="Content Placeholder 2"/>
          <p:cNvSpPr>
            <a:spLocks noGrp="1"/>
          </p:cNvSpPr>
          <p:nvPr>
            <p:ph idx="1"/>
          </p:nvPr>
        </p:nvSpPr>
        <p:spPr/>
        <p:txBody>
          <a:bodyPr/>
          <a:lstStyle/>
          <a:p>
            <a:r>
              <a:rPr lang="en-US" dirty="0"/>
              <a:t>C</a:t>
            </a:r>
            <a:r>
              <a:rPr lang="en-US" dirty="0" smtClean="0"/>
              <a:t>urrent job duties PBM</a:t>
            </a:r>
          </a:p>
          <a:p>
            <a:r>
              <a:rPr lang="en-US" dirty="0" smtClean="0"/>
              <a:t>Past experience </a:t>
            </a:r>
          </a:p>
          <a:p>
            <a:r>
              <a:rPr lang="en-US" dirty="0" smtClean="0"/>
              <a:t>Presentation experience</a:t>
            </a:r>
          </a:p>
          <a:p>
            <a:r>
              <a:rPr lang="en-US" dirty="0" smtClean="0"/>
              <a:t>Unique Session Format</a:t>
            </a:r>
          </a:p>
          <a:p>
            <a:endParaRPr lang="en-US" dirty="0" smtClean="0"/>
          </a:p>
          <a:p>
            <a:endParaRPr lang="en-US" dirty="0"/>
          </a:p>
        </p:txBody>
      </p:sp>
    </p:spTree>
    <p:extLst>
      <p:ext uri="{BB962C8B-B14F-4D97-AF65-F5344CB8AC3E}">
        <p14:creationId xmlns:p14="http://schemas.microsoft.com/office/powerpoint/2010/main" val="38216310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Key Report SORT Elements</a:t>
            </a:r>
            <a:endParaRPr lang="en-US" dirty="0"/>
          </a:p>
        </p:txBody>
      </p:sp>
      <p:pic>
        <p:nvPicPr>
          <p:cNvPr id="4" name="keyrepsor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04900" y="1689705"/>
            <a:ext cx="7353300" cy="4964888"/>
          </a:xfrm>
        </p:spPr>
      </p:pic>
    </p:spTree>
    <p:extLst>
      <p:ext uri="{BB962C8B-B14F-4D97-AF65-F5344CB8AC3E}">
        <p14:creationId xmlns:p14="http://schemas.microsoft.com/office/powerpoint/2010/main" val="4167162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List File Attributes for Regular Index</a:t>
            </a:r>
            <a:endParaRPr lang="en-US" dirty="0"/>
          </a:p>
        </p:txBody>
      </p:sp>
      <p:pic>
        <p:nvPicPr>
          <p:cNvPr id="4" name="listforregularindex.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52740" y="1631914"/>
            <a:ext cx="7443510" cy="5154403"/>
          </a:xfrm>
        </p:spPr>
      </p:pic>
    </p:spTree>
    <p:extLst>
      <p:ext uri="{BB962C8B-B14F-4D97-AF65-F5344CB8AC3E}">
        <p14:creationId xmlns:p14="http://schemas.microsoft.com/office/powerpoint/2010/main" val="877620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List File Attributes for Variable Pointers </a:t>
            </a:r>
            <a:endParaRPr lang="en-US"/>
          </a:p>
        </p:txBody>
      </p:sp>
      <p:pic>
        <p:nvPicPr>
          <p:cNvPr id="4" name="listforvarpointers.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74725" y="1754188"/>
            <a:ext cx="6616700" cy="4921974"/>
          </a:xfrm>
        </p:spPr>
      </p:pic>
    </p:spTree>
    <p:extLst>
      <p:ext uri="{BB962C8B-B14F-4D97-AF65-F5344CB8AC3E}">
        <p14:creationId xmlns:p14="http://schemas.microsoft.com/office/powerpoint/2010/main" val="7065518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Select Relationship with File</a:t>
            </a:r>
            <a:endParaRPr lang="en-US"/>
          </a:p>
        </p:txBody>
      </p:sp>
      <p:pic>
        <p:nvPicPr>
          <p:cNvPr id="4" name="relationfil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52525" y="1721860"/>
            <a:ext cx="7381219" cy="4983739"/>
          </a:xfrm>
        </p:spPr>
      </p:pic>
    </p:spTree>
    <p:extLst>
      <p:ext uri="{BB962C8B-B14F-4D97-AF65-F5344CB8AC3E}">
        <p14:creationId xmlns:p14="http://schemas.microsoft.com/office/powerpoint/2010/main" val="3920924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Orders by Package Harmony +Sort !Print- Outpatient Pharm</a:t>
            </a:r>
            <a:endParaRPr lang="en-US"/>
          </a:p>
        </p:txBody>
      </p:sp>
      <p:pic>
        <p:nvPicPr>
          <p:cNvPr id="4" name="orderspackag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28700" y="1730094"/>
            <a:ext cx="7425453" cy="5013605"/>
          </a:xfrm>
        </p:spPr>
      </p:pic>
    </p:spTree>
    <p:extLst>
      <p:ext uri="{BB962C8B-B14F-4D97-AF65-F5344CB8AC3E}">
        <p14:creationId xmlns:p14="http://schemas.microsoft.com/office/powerpoint/2010/main" val="7336221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IMO Orders TO[“CLINIC”</a:t>
            </a:r>
            <a:endParaRPr lang="en-US"/>
          </a:p>
        </p:txBody>
      </p:sp>
      <p:pic>
        <p:nvPicPr>
          <p:cNvPr id="4" name="imoclini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90626" y="1747586"/>
            <a:ext cx="7202048" cy="4862764"/>
          </a:xfrm>
        </p:spPr>
      </p:pic>
    </p:spTree>
    <p:extLst>
      <p:ext uri="{BB962C8B-B14F-4D97-AF65-F5344CB8AC3E}">
        <p14:creationId xmlns:p14="http://schemas.microsoft.com/office/powerpoint/2010/main" val="41979775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NTH Function Word Processing</a:t>
            </a:r>
            <a:endParaRPr lang="en-US"/>
          </a:p>
        </p:txBody>
      </p:sp>
      <p:pic>
        <p:nvPicPr>
          <p:cNvPr id="4" name="NTHW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00150" y="1754017"/>
            <a:ext cx="7319487" cy="4942058"/>
          </a:xfrm>
        </p:spPr>
      </p:pic>
    </p:spTree>
    <p:extLst>
      <p:ext uri="{BB962C8B-B14F-4D97-AF65-F5344CB8AC3E}">
        <p14:creationId xmlns:p14="http://schemas.microsoft.com/office/powerpoint/2010/main" val="23460181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Validation with Standard VistA Report </a:t>
            </a:r>
            <a:endParaRPr lang="en-US" dirty="0"/>
          </a:p>
        </p:txBody>
      </p:sp>
      <p:pic>
        <p:nvPicPr>
          <p:cNvPr id="4" name="ocvista.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68438" y="1935163"/>
            <a:ext cx="6207125" cy="4191000"/>
          </a:xfrm>
        </p:spPr>
      </p:pic>
    </p:spTree>
    <p:extLst>
      <p:ext uri="{BB962C8B-B14F-4D97-AF65-F5344CB8AC3E}">
        <p14:creationId xmlns:p14="http://schemas.microsoft.com/office/powerpoint/2010/main" val="38415299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a:t>
            </a:r>
            <a:r>
              <a:rPr lang="en-US" baseline="0" dirty="0" smtClean="0"/>
              <a:t> VistA Reports </a:t>
            </a:r>
            <a:endParaRPr lang="en-US" dirty="0"/>
          </a:p>
        </p:txBody>
      </p:sp>
      <p:sp>
        <p:nvSpPr>
          <p:cNvPr id="3" name="Content Placeholder 2"/>
          <p:cNvSpPr>
            <a:spLocks noGrp="1"/>
          </p:cNvSpPr>
          <p:nvPr>
            <p:ph idx="1"/>
          </p:nvPr>
        </p:nvSpPr>
        <p:spPr>
          <a:xfrm>
            <a:off x="228600" y="1935650"/>
            <a:ext cx="8458200" cy="4190513"/>
          </a:xfrm>
        </p:spPr>
        <p:txBody>
          <a:bodyPr>
            <a:normAutofit/>
          </a:bodyPr>
          <a:lstStyle/>
          <a:p>
            <a:pPr marL="0" indent="0">
              <a:buNone/>
            </a:pPr>
            <a:r>
              <a:rPr lang="en-US" b="1" dirty="0" smtClean="0"/>
              <a:t>'Unsigned </a:t>
            </a:r>
            <a:r>
              <a:rPr lang="en-US" b="1" dirty="0"/>
              <a:t>orders </a:t>
            </a:r>
            <a:r>
              <a:rPr lang="en-US" b="1" dirty="0" smtClean="0"/>
              <a:t>search‘</a:t>
            </a:r>
          </a:p>
          <a:p>
            <a:pPr marL="0" indent="0">
              <a:buNone/>
            </a:pPr>
            <a:r>
              <a:rPr lang="en-US" b="1" dirty="0" smtClean="0"/>
              <a:t> </a:t>
            </a:r>
            <a:r>
              <a:rPr lang="en-US" dirty="0" smtClean="0"/>
              <a:t>[OR UNSIGNED ORDERS]    </a:t>
            </a:r>
            <a:endParaRPr lang="en-US" dirty="0"/>
          </a:p>
          <a:p>
            <a:pPr marL="0" indent="0">
              <a:buNone/>
            </a:pPr>
            <a:r>
              <a:rPr lang="en-US" dirty="0"/>
              <a:t> </a:t>
            </a:r>
            <a:r>
              <a:rPr lang="en-US" b="1" dirty="0" smtClean="0"/>
              <a:t>’Search </a:t>
            </a:r>
            <a:r>
              <a:rPr lang="en-US" b="1" dirty="0"/>
              <a:t>orders by Nature or </a:t>
            </a:r>
            <a:r>
              <a:rPr lang="en-US" b="1" dirty="0" smtClean="0"/>
              <a:t>Status’ </a:t>
            </a:r>
          </a:p>
          <a:p>
            <a:pPr marL="0" indent="0">
              <a:buNone/>
            </a:pPr>
            <a:r>
              <a:rPr lang="en-US" dirty="0" smtClean="0"/>
              <a:t>[</a:t>
            </a:r>
            <a:r>
              <a:rPr lang="en-US" dirty="0"/>
              <a:t>OR NATURE/STATUS ORDER SEARCH]</a:t>
            </a:r>
          </a:p>
          <a:p>
            <a:pPr marL="0" indent="0">
              <a:buNone/>
            </a:pPr>
            <a:r>
              <a:rPr lang="en-US" dirty="0"/>
              <a:t> </a:t>
            </a:r>
            <a:r>
              <a:rPr lang="en-US" b="1" dirty="0" smtClean="0"/>
              <a:t>‘Performance </a:t>
            </a:r>
            <a:r>
              <a:rPr lang="en-US" b="1" dirty="0"/>
              <a:t>Monitor </a:t>
            </a:r>
            <a:r>
              <a:rPr lang="en-US" b="1" dirty="0" smtClean="0"/>
              <a:t>Report’</a:t>
            </a:r>
          </a:p>
          <a:p>
            <a:pPr marL="0" indent="0">
              <a:buNone/>
            </a:pPr>
            <a:r>
              <a:rPr lang="en-US" b="1" dirty="0" smtClean="0"/>
              <a:t> </a:t>
            </a:r>
            <a:r>
              <a:rPr lang="en-US" dirty="0"/>
              <a:t>[OR PERFORMANCE MONITOR]</a:t>
            </a:r>
          </a:p>
          <a:p>
            <a:endParaRPr lang="en-US" dirty="0"/>
          </a:p>
          <a:p>
            <a:endParaRPr lang="en-US" dirty="0"/>
          </a:p>
        </p:txBody>
      </p:sp>
    </p:spTree>
    <p:extLst>
      <p:ext uri="{BB962C8B-B14F-4D97-AF65-F5344CB8AC3E}">
        <p14:creationId xmlns:p14="http://schemas.microsoft.com/office/powerpoint/2010/main" val="39626138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Copy and Paste</a:t>
            </a:r>
            <a:r>
              <a:rPr lang="en-US" baseline="0" dirty="0" smtClean="0"/>
              <a:t> Method to Share VA FileMan Templates</a:t>
            </a:r>
            <a:endParaRPr lang="en-US" dirty="0"/>
          </a:p>
        </p:txBody>
      </p:sp>
      <p:sp>
        <p:nvSpPr>
          <p:cNvPr id="3" name="Content Placeholder 2"/>
          <p:cNvSpPr>
            <a:spLocks noGrp="1"/>
          </p:cNvSpPr>
          <p:nvPr>
            <p:ph idx="1"/>
          </p:nvPr>
        </p:nvSpPr>
        <p:spPr/>
        <p:txBody>
          <a:bodyPr/>
          <a:lstStyle/>
          <a:p>
            <a:pPr marL="0" indent="0">
              <a:buNone/>
            </a:pPr>
            <a:r>
              <a:rPr lang="en-US" dirty="0"/>
              <a:t>Pharmacy Benefits </a:t>
            </a:r>
            <a:r>
              <a:rPr lang="en-US" dirty="0" smtClean="0"/>
              <a:t>Management </a:t>
            </a:r>
            <a:r>
              <a:rPr lang="en-US" dirty="0"/>
              <a:t>Online Template Library</a:t>
            </a:r>
            <a:endParaRPr lang="en-US" dirty="0">
              <a:hlinkClick r:id="rId3"/>
            </a:endParaRPr>
          </a:p>
          <a:p>
            <a:pPr marL="0" indent="0">
              <a:buNone/>
            </a:pPr>
            <a:endParaRPr lang="en-US" dirty="0">
              <a:hlinkClick r:id="rId3"/>
            </a:endParaRPr>
          </a:p>
          <a:p>
            <a:pPr marL="0" indent="0">
              <a:buNone/>
            </a:pPr>
            <a:r>
              <a:rPr lang="en-US" dirty="0" smtClean="0">
                <a:hlinkClick r:id="rId3"/>
              </a:rPr>
              <a:t>http</a:t>
            </a:r>
            <a:r>
              <a:rPr lang="en-US" dirty="0">
                <a:hlinkClick r:id="rId3"/>
              </a:rPr>
              <a:t>://</a:t>
            </a:r>
            <a:r>
              <a:rPr lang="en-US" dirty="0" smtClean="0">
                <a:hlinkClick r:id="rId3"/>
              </a:rPr>
              <a:t>vaww.infoshare.va.gov/sites/vapharmacyinformatics/WIKI/FileMan/FileMan_Templates.aspx</a:t>
            </a:r>
            <a:endParaRPr lang="en-US" dirty="0" smtClean="0"/>
          </a:p>
          <a:p>
            <a:pPr marL="0" indent="0">
              <a:buNone/>
            </a:pPr>
            <a:endParaRPr lang="en-US" dirty="0"/>
          </a:p>
        </p:txBody>
      </p:sp>
    </p:spTree>
    <p:extLst>
      <p:ext uri="{BB962C8B-B14F-4D97-AF65-F5344CB8AC3E}">
        <p14:creationId xmlns:p14="http://schemas.microsoft.com/office/powerpoint/2010/main" val="16658002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Inspiration for the Session</a:t>
            </a:r>
            <a:endParaRPr lang="en-US" dirty="0"/>
          </a:p>
        </p:txBody>
      </p:sp>
      <p:sp>
        <p:nvSpPr>
          <p:cNvPr id="3" name="Content Placeholder 2"/>
          <p:cNvSpPr>
            <a:spLocks noGrp="1"/>
          </p:cNvSpPr>
          <p:nvPr>
            <p:ph idx="1"/>
          </p:nvPr>
        </p:nvSpPr>
        <p:spPr/>
        <p:txBody>
          <a:bodyPr/>
          <a:lstStyle/>
          <a:p>
            <a:pPr marL="0" indent="0">
              <a:buNone/>
            </a:pPr>
            <a:r>
              <a:rPr lang="en-US" dirty="0" smtClean="0"/>
              <a:t> Inspired by:</a:t>
            </a:r>
          </a:p>
          <a:p>
            <a:pPr marL="0" indent="0">
              <a:buNone/>
            </a:pPr>
            <a:r>
              <a:rPr lang="en-US" sz="2800" dirty="0" smtClean="0"/>
              <a:t>V28</a:t>
            </a:r>
            <a:endParaRPr lang="en-US" sz="2800" dirty="0"/>
          </a:p>
          <a:p>
            <a:pPr marL="0" indent="0">
              <a:buNone/>
            </a:pPr>
            <a:endParaRPr lang="en-US" sz="2800" dirty="0" smtClean="0"/>
          </a:p>
          <a:p>
            <a:pPr marL="0" indent="0">
              <a:buNone/>
            </a:pPr>
            <a:endParaRPr lang="en-US" sz="2800" dirty="0"/>
          </a:p>
          <a:p>
            <a:pPr marL="0" indent="0">
              <a:buNone/>
            </a:pPr>
            <a:r>
              <a:rPr lang="en-US" sz="2800" dirty="0" smtClean="0"/>
              <a:t> (</a:t>
            </a:r>
            <a:r>
              <a:rPr lang="en-US" sz="2800" dirty="0"/>
              <a:t>MOCHA) </a:t>
            </a:r>
            <a:r>
              <a:rPr lang="en-US" sz="2800" dirty="0" smtClean="0"/>
              <a:t> </a:t>
            </a:r>
          </a:p>
          <a:p>
            <a:pPr marL="0" indent="0">
              <a:buNone/>
            </a:pPr>
            <a:r>
              <a:rPr lang="en-US" dirty="0"/>
              <a:t> </a:t>
            </a:r>
            <a:r>
              <a:rPr lang="en-US" dirty="0" smtClean="0"/>
              <a:t>  </a:t>
            </a:r>
            <a:r>
              <a:rPr lang="en-US" sz="2800" dirty="0" smtClean="0"/>
              <a:t>Clinical “Packages”</a:t>
            </a:r>
          </a:p>
          <a:p>
            <a:pPr marL="0" indent="0">
              <a:buNone/>
            </a:pPr>
            <a:r>
              <a:rPr lang="en-US" sz="2800" dirty="0" smtClean="0"/>
              <a:t>	Lack of Standard VistA Reports</a:t>
            </a:r>
            <a:endParaRPr lang="en-US" sz="2800" dirty="0"/>
          </a:p>
        </p:txBody>
      </p:sp>
      <p:pic>
        <p:nvPicPr>
          <p:cNvPr id="1026" name="Picture 2" descr="image of CPRS GUI application ICON" title="CPRS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2192" y="2133599"/>
            <a:ext cx="1523184" cy="183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26600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Instructions</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Screen capture of VA FileMan library on PBM sharpoint example" title=" VA FileMan library on PBM share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71048"/>
            <a:ext cx="7600950" cy="3986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77587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VDL Online References</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dirty="0"/>
              <a:t> </a:t>
            </a:r>
            <a:r>
              <a:rPr lang="en-US" sz="4500" dirty="0" smtClean="0"/>
              <a:t>Functions </a:t>
            </a:r>
          </a:p>
          <a:p>
            <a:pPr marL="0" indent="0">
              <a:buNone/>
            </a:pPr>
            <a:r>
              <a:rPr lang="en-US" sz="4500" dirty="0" smtClean="0"/>
              <a:t>VA </a:t>
            </a:r>
            <a:r>
              <a:rPr lang="en-US" sz="4500" dirty="0"/>
              <a:t>FileMan V.22.0  Advanced User Manual </a:t>
            </a:r>
          </a:p>
          <a:p>
            <a:pPr marL="0" indent="0">
              <a:buNone/>
            </a:pPr>
            <a:r>
              <a:rPr lang="en-US" sz="4500" u="sng" dirty="0">
                <a:hlinkClick r:id="rId3"/>
              </a:rPr>
              <a:t>http://</a:t>
            </a:r>
            <a:r>
              <a:rPr lang="en-US" sz="4500" u="sng" dirty="0" smtClean="0">
                <a:hlinkClick r:id="rId3"/>
              </a:rPr>
              <a:t>www.va.gov/vdl/documents/Infrastructure/Fileman/fm22_0um.pdf</a:t>
            </a:r>
            <a:endParaRPr lang="en-US" sz="4500" dirty="0"/>
          </a:p>
          <a:p>
            <a:pPr marL="0" indent="0">
              <a:buNone/>
            </a:pPr>
            <a:endParaRPr lang="en-US" sz="4500" dirty="0"/>
          </a:p>
          <a:p>
            <a:pPr marL="0" indent="0">
              <a:buNone/>
            </a:pPr>
            <a:r>
              <a:rPr lang="en-US" sz="4500" dirty="0"/>
              <a:t>Sort </a:t>
            </a:r>
            <a:r>
              <a:rPr lang="en-US" sz="4500" dirty="0" smtClean="0"/>
              <a:t>Templates</a:t>
            </a:r>
          </a:p>
          <a:p>
            <a:pPr marL="0" indent="0">
              <a:buNone/>
            </a:pPr>
            <a:r>
              <a:rPr lang="en-US" sz="4500" dirty="0" smtClean="0"/>
              <a:t> </a:t>
            </a:r>
            <a:r>
              <a:rPr lang="en-US" sz="4500" dirty="0"/>
              <a:t>VA FileMan V. 22.0 Getting Started </a:t>
            </a:r>
            <a:r>
              <a:rPr lang="en-US" sz="4500" dirty="0" smtClean="0"/>
              <a:t>Manual</a:t>
            </a:r>
          </a:p>
          <a:p>
            <a:pPr marL="0" indent="0">
              <a:buNone/>
            </a:pPr>
            <a:endParaRPr lang="en-US" sz="4500" dirty="0"/>
          </a:p>
          <a:p>
            <a:pPr marL="0" indent="0">
              <a:buNone/>
            </a:pPr>
            <a:r>
              <a:rPr lang="en-US" sz="4500" dirty="0" smtClean="0">
                <a:hlinkClick r:id="rId4"/>
              </a:rPr>
              <a:t>http</a:t>
            </a:r>
            <a:r>
              <a:rPr lang="en-US" sz="4500" dirty="0">
                <a:hlinkClick r:id="rId4"/>
              </a:rPr>
              <a:t>://</a:t>
            </a:r>
            <a:r>
              <a:rPr lang="en-US" sz="4500" dirty="0" smtClean="0">
                <a:hlinkClick r:id="rId4"/>
              </a:rPr>
              <a:t>www.va.gov/vdl/documents/Infrastructure/Fileman/fm22_0gs.pdf</a:t>
            </a:r>
            <a:endParaRPr lang="en-US" sz="4500" dirty="0" smtClean="0"/>
          </a:p>
          <a:p>
            <a:pPr marL="0" indent="0">
              <a:buNone/>
            </a:pPr>
            <a:endParaRPr lang="en-US" sz="4500" dirty="0" smtClean="0"/>
          </a:p>
          <a:p>
            <a:pPr marL="0" indent="0">
              <a:buNone/>
            </a:pPr>
            <a:endParaRPr lang="en-US" sz="4500" dirty="0" smtClean="0"/>
          </a:p>
          <a:p>
            <a:pPr marL="0" indent="0">
              <a:buNone/>
            </a:pPr>
            <a:endParaRPr lang="en-US" sz="4500" dirty="0" smtClean="0"/>
          </a:p>
          <a:p>
            <a:endParaRPr lang="en-US" sz="4500" dirty="0"/>
          </a:p>
        </p:txBody>
      </p:sp>
    </p:spTree>
    <p:extLst>
      <p:ext uri="{BB962C8B-B14F-4D97-AF65-F5344CB8AC3E}">
        <p14:creationId xmlns:p14="http://schemas.microsoft.com/office/powerpoint/2010/main" val="35604430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Flagged orders fields?</a:t>
            </a:r>
          </a:p>
          <a:p>
            <a:r>
              <a:rPr lang="en-US" dirty="0" smtClean="0"/>
              <a:t>Work directly from ORDER CHECK INSTANCE file #100.05?</a:t>
            </a:r>
          </a:p>
          <a:p>
            <a:r>
              <a:rPr lang="en-US" dirty="0" smtClean="0"/>
              <a:t>Techniques work with Search?</a:t>
            </a:r>
            <a:endParaRPr lang="en-US" dirty="0"/>
          </a:p>
        </p:txBody>
      </p:sp>
    </p:spTree>
    <p:extLst>
      <p:ext uri="{BB962C8B-B14F-4D97-AF65-F5344CB8AC3E}">
        <p14:creationId xmlns:p14="http://schemas.microsoft.com/office/powerpoint/2010/main" val="32744989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to Know Audience</a:t>
            </a:r>
            <a:endParaRPr lang="en-US" dirty="0"/>
          </a:p>
        </p:txBody>
      </p:sp>
      <p:sp>
        <p:nvSpPr>
          <p:cNvPr id="3" name="Content Placeholder 2"/>
          <p:cNvSpPr>
            <a:spLocks noGrp="1"/>
          </p:cNvSpPr>
          <p:nvPr>
            <p:ph idx="1"/>
          </p:nvPr>
        </p:nvSpPr>
        <p:spPr/>
        <p:txBody>
          <a:bodyPr/>
          <a:lstStyle/>
          <a:p>
            <a:r>
              <a:rPr lang="en-US" dirty="0" smtClean="0"/>
              <a:t>Background  (knowledge and experience) with VA FileMan custom reports</a:t>
            </a:r>
          </a:p>
          <a:p>
            <a:r>
              <a:rPr lang="en-US" dirty="0" smtClean="0"/>
              <a:t>Reports from Order File #100</a:t>
            </a:r>
          </a:p>
          <a:p>
            <a:r>
              <a:rPr lang="en-US" dirty="0" smtClean="0"/>
              <a:t>Package Support Order File #100</a:t>
            </a:r>
            <a:endParaRPr lang="en-US" dirty="0"/>
          </a:p>
        </p:txBody>
      </p:sp>
    </p:spTree>
    <p:extLst>
      <p:ext uri="{BB962C8B-B14F-4D97-AF65-F5344CB8AC3E}">
        <p14:creationId xmlns:p14="http://schemas.microsoft.com/office/powerpoint/2010/main" val="4600291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normAutofit fontScale="92500" lnSpcReduction="20000"/>
          </a:bodyPr>
          <a:lstStyle/>
          <a:p>
            <a:r>
              <a:rPr lang="en-US" sz="3300" dirty="0"/>
              <a:t>Understand (Veterans Health Information System and Technology </a:t>
            </a:r>
            <a:r>
              <a:rPr lang="en-US" sz="3300" dirty="0" smtClean="0"/>
              <a:t>Architecture) </a:t>
            </a:r>
            <a:r>
              <a:rPr lang="en-US" sz="3300" dirty="0"/>
              <a:t>VistA File  Structure needed to create  meaningful  and efficient  custom  VA FileMan reports from ORDER file #100</a:t>
            </a:r>
          </a:p>
          <a:p>
            <a:r>
              <a:rPr lang="en-US" sz="3300" dirty="0"/>
              <a:t>Understand unique relationship between ORDER File and ORDER CHECK INSTANCE File #100.05 using B-Cross Reference for Order Check and other Reports</a:t>
            </a:r>
          </a:p>
          <a:p>
            <a:r>
              <a:rPr lang="en-US" sz="3300" dirty="0"/>
              <a:t>Know where to find References  for VA </a:t>
            </a:r>
            <a:r>
              <a:rPr lang="en-US" sz="3300" dirty="0" smtClean="0"/>
              <a:t>FileMan</a:t>
            </a:r>
            <a:endParaRPr lang="en-US" dirty="0"/>
          </a:p>
        </p:txBody>
      </p:sp>
    </p:spTree>
    <p:extLst>
      <p:ext uri="{BB962C8B-B14F-4D97-AF65-F5344CB8AC3E}">
        <p14:creationId xmlns:p14="http://schemas.microsoft.com/office/powerpoint/2010/main" val="87631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 </a:t>
            </a:r>
            <a:endParaRPr lang="en-US" dirty="0"/>
          </a:p>
        </p:txBody>
      </p:sp>
      <p:sp>
        <p:nvSpPr>
          <p:cNvPr id="3" name="Content Placeholder 2"/>
          <p:cNvSpPr>
            <a:spLocks noGrp="1"/>
          </p:cNvSpPr>
          <p:nvPr>
            <p:ph idx="1"/>
          </p:nvPr>
        </p:nvSpPr>
        <p:spPr/>
        <p:txBody>
          <a:bodyPr>
            <a:normAutofit/>
          </a:bodyPr>
          <a:lstStyle/>
          <a:p>
            <a:pPr marL="0" indent="0">
              <a:buNone/>
            </a:pPr>
            <a:r>
              <a:rPr lang="en-US" b="1" dirty="0"/>
              <a:t>VA FileMan  </a:t>
            </a:r>
            <a:r>
              <a:rPr lang="en-US" b="1" dirty="0" smtClean="0"/>
              <a:t>Defined</a:t>
            </a:r>
            <a:endParaRPr lang="en-US" dirty="0"/>
          </a:p>
        </p:txBody>
      </p:sp>
      <p:grpSp>
        <p:nvGrpSpPr>
          <p:cNvPr id="4" name="Group 4" descr="Image of man with computer for head and body with umbrella reprsenting VA FileMan" title="FileMan Image"/>
          <p:cNvGrpSpPr>
            <a:grpSpLocks/>
          </p:cNvGrpSpPr>
          <p:nvPr/>
        </p:nvGrpSpPr>
        <p:grpSpPr bwMode="auto">
          <a:xfrm>
            <a:off x="2372168" y="2635930"/>
            <a:ext cx="3082042" cy="3308096"/>
            <a:chOff x="1580" y="816"/>
            <a:chExt cx="4305" cy="3486"/>
          </a:xfrm>
        </p:grpSpPr>
        <p:grpSp>
          <p:nvGrpSpPr>
            <p:cNvPr id="5" name="Group 5"/>
            <p:cNvGrpSpPr>
              <a:grpSpLocks/>
            </p:cNvGrpSpPr>
            <p:nvPr/>
          </p:nvGrpSpPr>
          <p:grpSpPr bwMode="auto">
            <a:xfrm>
              <a:off x="1580" y="816"/>
              <a:ext cx="4305" cy="3486"/>
              <a:chOff x="541" y="1243"/>
              <a:chExt cx="2873" cy="2625"/>
            </a:xfrm>
          </p:grpSpPr>
          <p:sp>
            <p:nvSpPr>
              <p:cNvPr id="7" name="Freeform 6"/>
              <p:cNvSpPr>
                <a:spLocks/>
              </p:cNvSpPr>
              <p:nvPr/>
            </p:nvSpPr>
            <p:spPr bwMode="auto">
              <a:xfrm>
                <a:off x="541" y="1243"/>
                <a:ext cx="2873" cy="2625"/>
              </a:xfrm>
              <a:custGeom>
                <a:avLst/>
                <a:gdLst>
                  <a:gd name="T0" fmla="*/ 3939 w 5747"/>
                  <a:gd name="T1" fmla="*/ 49 h 5250"/>
                  <a:gd name="T2" fmla="*/ 4310 w 5747"/>
                  <a:gd name="T3" fmla="*/ 792 h 5250"/>
                  <a:gd name="T4" fmla="*/ 4593 w 5747"/>
                  <a:gd name="T5" fmla="*/ 1158 h 5250"/>
                  <a:gd name="T6" fmla="*/ 4944 w 5747"/>
                  <a:gd name="T7" fmla="*/ 1433 h 5250"/>
                  <a:gd name="T8" fmla="*/ 4789 w 5747"/>
                  <a:gd name="T9" fmla="*/ 1823 h 5250"/>
                  <a:gd name="T10" fmla="*/ 4897 w 5747"/>
                  <a:gd name="T11" fmla="*/ 2584 h 5250"/>
                  <a:gd name="T12" fmla="*/ 5181 w 5747"/>
                  <a:gd name="T13" fmla="*/ 2930 h 5250"/>
                  <a:gd name="T14" fmla="*/ 5247 w 5747"/>
                  <a:gd name="T15" fmla="*/ 3270 h 5250"/>
                  <a:gd name="T16" fmla="*/ 5181 w 5747"/>
                  <a:gd name="T17" fmla="*/ 3336 h 5250"/>
                  <a:gd name="T18" fmla="*/ 5513 w 5747"/>
                  <a:gd name="T19" fmla="*/ 3633 h 5250"/>
                  <a:gd name="T20" fmla="*/ 5628 w 5747"/>
                  <a:gd name="T21" fmla="*/ 3825 h 5250"/>
                  <a:gd name="T22" fmla="*/ 4597 w 5747"/>
                  <a:gd name="T23" fmla="*/ 5219 h 5250"/>
                  <a:gd name="T24" fmla="*/ 4249 w 5747"/>
                  <a:gd name="T25" fmla="*/ 5063 h 5250"/>
                  <a:gd name="T26" fmla="*/ 4053 w 5747"/>
                  <a:gd name="T27" fmla="*/ 4994 h 5250"/>
                  <a:gd name="T28" fmla="*/ 3759 w 5747"/>
                  <a:gd name="T29" fmla="*/ 4836 h 5250"/>
                  <a:gd name="T30" fmla="*/ 3880 w 5747"/>
                  <a:gd name="T31" fmla="*/ 4488 h 5250"/>
                  <a:gd name="T32" fmla="*/ 3787 w 5747"/>
                  <a:gd name="T33" fmla="*/ 4278 h 5250"/>
                  <a:gd name="T34" fmla="*/ 3364 w 5747"/>
                  <a:gd name="T35" fmla="*/ 3872 h 5250"/>
                  <a:gd name="T36" fmla="*/ 3168 w 5747"/>
                  <a:gd name="T37" fmla="*/ 3898 h 5250"/>
                  <a:gd name="T38" fmla="*/ 2970 w 5747"/>
                  <a:gd name="T39" fmla="*/ 4567 h 5250"/>
                  <a:gd name="T40" fmla="*/ 2823 w 5747"/>
                  <a:gd name="T41" fmla="*/ 4815 h 5250"/>
                  <a:gd name="T42" fmla="*/ 2593 w 5747"/>
                  <a:gd name="T43" fmla="*/ 5099 h 5250"/>
                  <a:gd name="T44" fmla="*/ 2243 w 5747"/>
                  <a:gd name="T45" fmla="*/ 4933 h 5250"/>
                  <a:gd name="T46" fmla="*/ 2163 w 5747"/>
                  <a:gd name="T47" fmla="*/ 4731 h 5250"/>
                  <a:gd name="T48" fmla="*/ 1901 w 5747"/>
                  <a:gd name="T49" fmla="*/ 4381 h 5250"/>
                  <a:gd name="T50" fmla="*/ 1924 w 5747"/>
                  <a:gd name="T51" fmla="*/ 3829 h 5250"/>
                  <a:gd name="T52" fmla="*/ 2147 w 5747"/>
                  <a:gd name="T53" fmla="*/ 3645 h 5250"/>
                  <a:gd name="T54" fmla="*/ 2382 w 5747"/>
                  <a:gd name="T55" fmla="*/ 4236 h 5250"/>
                  <a:gd name="T56" fmla="*/ 2607 w 5747"/>
                  <a:gd name="T57" fmla="*/ 4401 h 5250"/>
                  <a:gd name="T58" fmla="*/ 2632 w 5747"/>
                  <a:gd name="T59" fmla="*/ 4182 h 5250"/>
                  <a:gd name="T60" fmla="*/ 2846 w 5747"/>
                  <a:gd name="T61" fmla="*/ 3837 h 5250"/>
                  <a:gd name="T62" fmla="*/ 2723 w 5747"/>
                  <a:gd name="T63" fmla="*/ 3664 h 5250"/>
                  <a:gd name="T64" fmla="*/ 2640 w 5747"/>
                  <a:gd name="T65" fmla="*/ 4027 h 5250"/>
                  <a:gd name="T66" fmla="*/ 2365 w 5747"/>
                  <a:gd name="T67" fmla="*/ 3856 h 5250"/>
                  <a:gd name="T68" fmla="*/ 2600 w 5747"/>
                  <a:gd name="T69" fmla="*/ 3848 h 5250"/>
                  <a:gd name="T70" fmla="*/ 2403 w 5747"/>
                  <a:gd name="T71" fmla="*/ 3638 h 5250"/>
                  <a:gd name="T72" fmla="*/ 2098 w 5747"/>
                  <a:gd name="T73" fmla="*/ 3547 h 5250"/>
                  <a:gd name="T74" fmla="*/ 2022 w 5747"/>
                  <a:gd name="T75" fmla="*/ 3471 h 5250"/>
                  <a:gd name="T76" fmla="*/ 1978 w 5747"/>
                  <a:gd name="T77" fmla="*/ 3584 h 5250"/>
                  <a:gd name="T78" fmla="*/ 1933 w 5747"/>
                  <a:gd name="T79" fmla="*/ 3399 h 5250"/>
                  <a:gd name="T80" fmla="*/ 1794 w 5747"/>
                  <a:gd name="T81" fmla="*/ 3638 h 5250"/>
                  <a:gd name="T82" fmla="*/ 1841 w 5747"/>
                  <a:gd name="T83" fmla="*/ 3521 h 5250"/>
                  <a:gd name="T84" fmla="*/ 1718 w 5747"/>
                  <a:gd name="T85" fmla="*/ 3260 h 5250"/>
                  <a:gd name="T86" fmla="*/ 1449 w 5747"/>
                  <a:gd name="T87" fmla="*/ 3107 h 5250"/>
                  <a:gd name="T88" fmla="*/ 1330 w 5747"/>
                  <a:gd name="T89" fmla="*/ 2840 h 5250"/>
                  <a:gd name="T90" fmla="*/ 621 w 5747"/>
                  <a:gd name="T91" fmla="*/ 2151 h 5250"/>
                  <a:gd name="T92" fmla="*/ 330 w 5747"/>
                  <a:gd name="T93" fmla="*/ 1529 h 5250"/>
                  <a:gd name="T94" fmla="*/ 153 w 5747"/>
                  <a:gd name="T95" fmla="*/ 1221 h 5250"/>
                  <a:gd name="T96" fmla="*/ 6 w 5747"/>
                  <a:gd name="T97" fmla="*/ 1030 h 5250"/>
                  <a:gd name="T98" fmla="*/ 128 w 5747"/>
                  <a:gd name="T99" fmla="*/ 1102 h 5250"/>
                  <a:gd name="T100" fmla="*/ 527 w 5747"/>
                  <a:gd name="T101" fmla="*/ 1439 h 5250"/>
                  <a:gd name="T102" fmla="*/ 856 w 5747"/>
                  <a:gd name="T103" fmla="*/ 1579 h 5250"/>
                  <a:gd name="T104" fmla="*/ 1602 w 5747"/>
                  <a:gd name="T105" fmla="*/ 2331 h 5250"/>
                  <a:gd name="T106" fmla="*/ 1987 w 5747"/>
                  <a:gd name="T107" fmla="*/ 2668 h 5250"/>
                  <a:gd name="T108" fmla="*/ 2078 w 5747"/>
                  <a:gd name="T109" fmla="*/ 2735 h 5250"/>
                  <a:gd name="T110" fmla="*/ 2198 w 5747"/>
                  <a:gd name="T111" fmla="*/ 2300 h 5250"/>
                  <a:gd name="T112" fmla="*/ 2204 w 5747"/>
                  <a:gd name="T113" fmla="*/ 1677 h 5250"/>
                  <a:gd name="T114" fmla="*/ 2104 w 5747"/>
                  <a:gd name="T115" fmla="*/ 1333 h 5250"/>
                  <a:gd name="T116" fmla="*/ 1822 w 5747"/>
                  <a:gd name="T117" fmla="*/ 1251 h 5250"/>
                  <a:gd name="T118" fmla="*/ 2479 w 5747"/>
                  <a:gd name="T119" fmla="*/ 865 h 5250"/>
                  <a:gd name="T120" fmla="*/ 3128 w 5747"/>
                  <a:gd name="T121" fmla="*/ 85 h 5250"/>
                  <a:gd name="T122" fmla="*/ 3523 w 5747"/>
                  <a:gd name="T123" fmla="*/ 122 h 5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47" h="5250">
                    <a:moveTo>
                      <a:pt x="3615" y="117"/>
                    </a:moveTo>
                    <a:lnTo>
                      <a:pt x="3634" y="110"/>
                    </a:lnTo>
                    <a:lnTo>
                      <a:pt x="3653" y="101"/>
                    </a:lnTo>
                    <a:lnTo>
                      <a:pt x="3672" y="91"/>
                    </a:lnTo>
                    <a:lnTo>
                      <a:pt x="3693" y="82"/>
                    </a:lnTo>
                    <a:lnTo>
                      <a:pt x="3712" y="72"/>
                    </a:lnTo>
                    <a:lnTo>
                      <a:pt x="3731" y="62"/>
                    </a:lnTo>
                    <a:lnTo>
                      <a:pt x="3751" y="53"/>
                    </a:lnTo>
                    <a:lnTo>
                      <a:pt x="3772" y="44"/>
                    </a:lnTo>
                    <a:lnTo>
                      <a:pt x="3792" y="37"/>
                    </a:lnTo>
                    <a:lnTo>
                      <a:pt x="3813" y="31"/>
                    </a:lnTo>
                    <a:lnTo>
                      <a:pt x="3833" y="27"/>
                    </a:lnTo>
                    <a:lnTo>
                      <a:pt x="3854" y="25"/>
                    </a:lnTo>
                    <a:lnTo>
                      <a:pt x="3874" y="27"/>
                    </a:lnTo>
                    <a:lnTo>
                      <a:pt x="3896" y="31"/>
                    </a:lnTo>
                    <a:lnTo>
                      <a:pt x="3917" y="38"/>
                    </a:lnTo>
                    <a:lnTo>
                      <a:pt x="3939" y="49"/>
                    </a:lnTo>
                    <a:lnTo>
                      <a:pt x="3971" y="88"/>
                    </a:lnTo>
                    <a:lnTo>
                      <a:pt x="4000" y="131"/>
                    </a:lnTo>
                    <a:lnTo>
                      <a:pt x="4027" y="174"/>
                    </a:lnTo>
                    <a:lnTo>
                      <a:pt x="4051" y="220"/>
                    </a:lnTo>
                    <a:lnTo>
                      <a:pt x="4072" y="265"/>
                    </a:lnTo>
                    <a:lnTo>
                      <a:pt x="4092" y="313"/>
                    </a:lnTo>
                    <a:lnTo>
                      <a:pt x="4111" y="360"/>
                    </a:lnTo>
                    <a:lnTo>
                      <a:pt x="4129" y="409"/>
                    </a:lnTo>
                    <a:lnTo>
                      <a:pt x="4147" y="457"/>
                    </a:lnTo>
                    <a:lnTo>
                      <a:pt x="4164" y="507"/>
                    </a:lnTo>
                    <a:lnTo>
                      <a:pt x="4183" y="555"/>
                    </a:lnTo>
                    <a:lnTo>
                      <a:pt x="4202" y="602"/>
                    </a:lnTo>
                    <a:lnTo>
                      <a:pt x="4223" y="650"/>
                    </a:lnTo>
                    <a:lnTo>
                      <a:pt x="4246" y="695"/>
                    </a:lnTo>
                    <a:lnTo>
                      <a:pt x="4271" y="741"/>
                    </a:lnTo>
                    <a:lnTo>
                      <a:pt x="4299" y="785"/>
                    </a:lnTo>
                    <a:lnTo>
                      <a:pt x="4310" y="792"/>
                    </a:lnTo>
                    <a:lnTo>
                      <a:pt x="4321" y="801"/>
                    </a:lnTo>
                    <a:lnTo>
                      <a:pt x="4329" y="811"/>
                    </a:lnTo>
                    <a:lnTo>
                      <a:pt x="4338" y="821"/>
                    </a:lnTo>
                    <a:lnTo>
                      <a:pt x="4348" y="830"/>
                    </a:lnTo>
                    <a:lnTo>
                      <a:pt x="4359" y="836"/>
                    </a:lnTo>
                    <a:lnTo>
                      <a:pt x="4369" y="840"/>
                    </a:lnTo>
                    <a:lnTo>
                      <a:pt x="4382" y="839"/>
                    </a:lnTo>
                    <a:lnTo>
                      <a:pt x="4398" y="872"/>
                    </a:lnTo>
                    <a:lnTo>
                      <a:pt x="4416" y="905"/>
                    </a:lnTo>
                    <a:lnTo>
                      <a:pt x="4433" y="938"/>
                    </a:lnTo>
                    <a:lnTo>
                      <a:pt x="4452" y="972"/>
                    </a:lnTo>
                    <a:lnTo>
                      <a:pt x="4473" y="1006"/>
                    </a:lnTo>
                    <a:lnTo>
                      <a:pt x="4495" y="1038"/>
                    </a:lnTo>
                    <a:lnTo>
                      <a:pt x="4517" y="1068"/>
                    </a:lnTo>
                    <a:lnTo>
                      <a:pt x="4542" y="1099"/>
                    </a:lnTo>
                    <a:lnTo>
                      <a:pt x="4566" y="1128"/>
                    </a:lnTo>
                    <a:lnTo>
                      <a:pt x="4593" y="1158"/>
                    </a:lnTo>
                    <a:lnTo>
                      <a:pt x="4621" y="1184"/>
                    </a:lnTo>
                    <a:lnTo>
                      <a:pt x="4651" y="1209"/>
                    </a:lnTo>
                    <a:lnTo>
                      <a:pt x="4682" y="1232"/>
                    </a:lnTo>
                    <a:lnTo>
                      <a:pt x="4714" y="1253"/>
                    </a:lnTo>
                    <a:lnTo>
                      <a:pt x="4749" y="1272"/>
                    </a:lnTo>
                    <a:lnTo>
                      <a:pt x="4786" y="1288"/>
                    </a:lnTo>
                    <a:lnTo>
                      <a:pt x="4800" y="1300"/>
                    </a:lnTo>
                    <a:lnTo>
                      <a:pt x="4815" y="1311"/>
                    </a:lnTo>
                    <a:lnTo>
                      <a:pt x="4831" y="1323"/>
                    </a:lnTo>
                    <a:lnTo>
                      <a:pt x="4849" y="1336"/>
                    </a:lnTo>
                    <a:lnTo>
                      <a:pt x="4865" y="1348"/>
                    </a:lnTo>
                    <a:lnTo>
                      <a:pt x="4881" y="1361"/>
                    </a:lnTo>
                    <a:lnTo>
                      <a:pt x="4896" y="1374"/>
                    </a:lnTo>
                    <a:lnTo>
                      <a:pt x="4910" y="1389"/>
                    </a:lnTo>
                    <a:lnTo>
                      <a:pt x="4923" y="1403"/>
                    </a:lnTo>
                    <a:lnTo>
                      <a:pt x="4934" y="1418"/>
                    </a:lnTo>
                    <a:lnTo>
                      <a:pt x="4944" y="1433"/>
                    </a:lnTo>
                    <a:lnTo>
                      <a:pt x="4951" y="1450"/>
                    </a:lnTo>
                    <a:lnTo>
                      <a:pt x="4956" y="1466"/>
                    </a:lnTo>
                    <a:lnTo>
                      <a:pt x="4958" y="1484"/>
                    </a:lnTo>
                    <a:lnTo>
                      <a:pt x="4957" y="1503"/>
                    </a:lnTo>
                    <a:lnTo>
                      <a:pt x="4953" y="1522"/>
                    </a:lnTo>
                    <a:lnTo>
                      <a:pt x="4932" y="1541"/>
                    </a:lnTo>
                    <a:lnTo>
                      <a:pt x="4912" y="1556"/>
                    </a:lnTo>
                    <a:lnTo>
                      <a:pt x="4890" y="1569"/>
                    </a:lnTo>
                    <a:lnTo>
                      <a:pt x="4866" y="1579"/>
                    </a:lnTo>
                    <a:lnTo>
                      <a:pt x="4843" y="1588"/>
                    </a:lnTo>
                    <a:lnTo>
                      <a:pt x="4818" y="1594"/>
                    </a:lnTo>
                    <a:lnTo>
                      <a:pt x="4793" y="1597"/>
                    </a:lnTo>
                    <a:lnTo>
                      <a:pt x="4767" y="1600"/>
                    </a:lnTo>
                    <a:lnTo>
                      <a:pt x="4774" y="1657"/>
                    </a:lnTo>
                    <a:lnTo>
                      <a:pt x="4780" y="1712"/>
                    </a:lnTo>
                    <a:lnTo>
                      <a:pt x="4784" y="1768"/>
                    </a:lnTo>
                    <a:lnTo>
                      <a:pt x="4789" y="1823"/>
                    </a:lnTo>
                    <a:lnTo>
                      <a:pt x="4792" y="1880"/>
                    </a:lnTo>
                    <a:lnTo>
                      <a:pt x="4793" y="1936"/>
                    </a:lnTo>
                    <a:lnTo>
                      <a:pt x="4793" y="1992"/>
                    </a:lnTo>
                    <a:lnTo>
                      <a:pt x="4793" y="2049"/>
                    </a:lnTo>
                    <a:lnTo>
                      <a:pt x="4793" y="2106"/>
                    </a:lnTo>
                    <a:lnTo>
                      <a:pt x="4792" y="2163"/>
                    </a:lnTo>
                    <a:lnTo>
                      <a:pt x="4790" y="2220"/>
                    </a:lnTo>
                    <a:lnTo>
                      <a:pt x="4790" y="2277"/>
                    </a:lnTo>
                    <a:lnTo>
                      <a:pt x="4789" y="2335"/>
                    </a:lnTo>
                    <a:lnTo>
                      <a:pt x="4787" y="2395"/>
                    </a:lnTo>
                    <a:lnTo>
                      <a:pt x="4786" y="2455"/>
                    </a:lnTo>
                    <a:lnTo>
                      <a:pt x="4786" y="2515"/>
                    </a:lnTo>
                    <a:lnTo>
                      <a:pt x="4809" y="2529"/>
                    </a:lnTo>
                    <a:lnTo>
                      <a:pt x="4831" y="2542"/>
                    </a:lnTo>
                    <a:lnTo>
                      <a:pt x="4853" y="2555"/>
                    </a:lnTo>
                    <a:lnTo>
                      <a:pt x="4875" y="2570"/>
                    </a:lnTo>
                    <a:lnTo>
                      <a:pt x="4897" y="2584"/>
                    </a:lnTo>
                    <a:lnTo>
                      <a:pt x="4917" y="2600"/>
                    </a:lnTo>
                    <a:lnTo>
                      <a:pt x="4938" y="2616"/>
                    </a:lnTo>
                    <a:lnTo>
                      <a:pt x="4958" y="2633"/>
                    </a:lnTo>
                    <a:lnTo>
                      <a:pt x="4979" y="2650"/>
                    </a:lnTo>
                    <a:lnTo>
                      <a:pt x="4998" y="2668"/>
                    </a:lnTo>
                    <a:lnTo>
                      <a:pt x="5018" y="2685"/>
                    </a:lnTo>
                    <a:lnTo>
                      <a:pt x="5037" y="2703"/>
                    </a:lnTo>
                    <a:lnTo>
                      <a:pt x="5058" y="2720"/>
                    </a:lnTo>
                    <a:lnTo>
                      <a:pt x="5077" y="2739"/>
                    </a:lnTo>
                    <a:lnTo>
                      <a:pt x="5097" y="2757"/>
                    </a:lnTo>
                    <a:lnTo>
                      <a:pt x="5116" y="2776"/>
                    </a:lnTo>
                    <a:lnTo>
                      <a:pt x="5133" y="2799"/>
                    </a:lnTo>
                    <a:lnTo>
                      <a:pt x="5144" y="2824"/>
                    </a:lnTo>
                    <a:lnTo>
                      <a:pt x="5156" y="2849"/>
                    </a:lnTo>
                    <a:lnTo>
                      <a:pt x="5165" y="2875"/>
                    </a:lnTo>
                    <a:lnTo>
                      <a:pt x="5174" y="2903"/>
                    </a:lnTo>
                    <a:lnTo>
                      <a:pt x="5181" y="2930"/>
                    </a:lnTo>
                    <a:lnTo>
                      <a:pt x="5187" y="2957"/>
                    </a:lnTo>
                    <a:lnTo>
                      <a:pt x="5193" y="2985"/>
                    </a:lnTo>
                    <a:lnTo>
                      <a:pt x="5198" y="3013"/>
                    </a:lnTo>
                    <a:lnTo>
                      <a:pt x="5206" y="3041"/>
                    </a:lnTo>
                    <a:lnTo>
                      <a:pt x="5213" y="3067"/>
                    </a:lnTo>
                    <a:lnTo>
                      <a:pt x="5220" y="3095"/>
                    </a:lnTo>
                    <a:lnTo>
                      <a:pt x="5231" y="3121"/>
                    </a:lnTo>
                    <a:lnTo>
                      <a:pt x="5242" y="3146"/>
                    </a:lnTo>
                    <a:lnTo>
                      <a:pt x="5257" y="3171"/>
                    </a:lnTo>
                    <a:lnTo>
                      <a:pt x="5273" y="3194"/>
                    </a:lnTo>
                    <a:lnTo>
                      <a:pt x="5276" y="3208"/>
                    </a:lnTo>
                    <a:lnTo>
                      <a:pt x="5274" y="3221"/>
                    </a:lnTo>
                    <a:lnTo>
                      <a:pt x="5272" y="3232"/>
                    </a:lnTo>
                    <a:lnTo>
                      <a:pt x="5267" y="3244"/>
                    </a:lnTo>
                    <a:lnTo>
                      <a:pt x="5261" y="3254"/>
                    </a:lnTo>
                    <a:lnTo>
                      <a:pt x="5254" y="3263"/>
                    </a:lnTo>
                    <a:lnTo>
                      <a:pt x="5247" y="3270"/>
                    </a:lnTo>
                    <a:lnTo>
                      <a:pt x="5239" y="3278"/>
                    </a:lnTo>
                    <a:lnTo>
                      <a:pt x="5231" y="3282"/>
                    </a:lnTo>
                    <a:lnTo>
                      <a:pt x="5220" y="3287"/>
                    </a:lnTo>
                    <a:lnTo>
                      <a:pt x="5210" y="3288"/>
                    </a:lnTo>
                    <a:lnTo>
                      <a:pt x="5201" y="3289"/>
                    </a:lnTo>
                    <a:lnTo>
                      <a:pt x="5191" y="3292"/>
                    </a:lnTo>
                    <a:lnTo>
                      <a:pt x="5182" y="3297"/>
                    </a:lnTo>
                    <a:lnTo>
                      <a:pt x="5174" y="3303"/>
                    </a:lnTo>
                    <a:lnTo>
                      <a:pt x="5166" y="3311"/>
                    </a:lnTo>
                    <a:lnTo>
                      <a:pt x="5147" y="3306"/>
                    </a:lnTo>
                    <a:lnTo>
                      <a:pt x="5147" y="3313"/>
                    </a:lnTo>
                    <a:lnTo>
                      <a:pt x="5149" y="3317"/>
                    </a:lnTo>
                    <a:lnTo>
                      <a:pt x="5153" y="3322"/>
                    </a:lnTo>
                    <a:lnTo>
                      <a:pt x="5160" y="3326"/>
                    </a:lnTo>
                    <a:lnTo>
                      <a:pt x="5166" y="3329"/>
                    </a:lnTo>
                    <a:lnTo>
                      <a:pt x="5174" y="3332"/>
                    </a:lnTo>
                    <a:lnTo>
                      <a:pt x="5181" y="3336"/>
                    </a:lnTo>
                    <a:lnTo>
                      <a:pt x="5187" y="3341"/>
                    </a:lnTo>
                    <a:lnTo>
                      <a:pt x="5214" y="3345"/>
                    </a:lnTo>
                    <a:lnTo>
                      <a:pt x="5241" y="3354"/>
                    </a:lnTo>
                    <a:lnTo>
                      <a:pt x="5266" y="3366"/>
                    </a:lnTo>
                    <a:lnTo>
                      <a:pt x="5289" y="3379"/>
                    </a:lnTo>
                    <a:lnTo>
                      <a:pt x="5311" y="3395"/>
                    </a:lnTo>
                    <a:lnTo>
                      <a:pt x="5332" y="3414"/>
                    </a:lnTo>
                    <a:lnTo>
                      <a:pt x="5352" y="3433"/>
                    </a:lnTo>
                    <a:lnTo>
                      <a:pt x="5371" y="3455"/>
                    </a:lnTo>
                    <a:lnTo>
                      <a:pt x="5390" y="3477"/>
                    </a:lnTo>
                    <a:lnTo>
                      <a:pt x="5408" y="3500"/>
                    </a:lnTo>
                    <a:lnTo>
                      <a:pt x="5425" y="3524"/>
                    </a:lnTo>
                    <a:lnTo>
                      <a:pt x="5443" y="3545"/>
                    </a:lnTo>
                    <a:lnTo>
                      <a:pt x="5460" y="3569"/>
                    </a:lnTo>
                    <a:lnTo>
                      <a:pt x="5478" y="3592"/>
                    </a:lnTo>
                    <a:lnTo>
                      <a:pt x="5495" y="3613"/>
                    </a:lnTo>
                    <a:lnTo>
                      <a:pt x="5513" y="3633"/>
                    </a:lnTo>
                    <a:lnTo>
                      <a:pt x="5517" y="3646"/>
                    </a:lnTo>
                    <a:lnTo>
                      <a:pt x="5519" y="3660"/>
                    </a:lnTo>
                    <a:lnTo>
                      <a:pt x="5516" y="3673"/>
                    </a:lnTo>
                    <a:lnTo>
                      <a:pt x="5511" y="3686"/>
                    </a:lnTo>
                    <a:lnTo>
                      <a:pt x="5506" y="3701"/>
                    </a:lnTo>
                    <a:lnTo>
                      <a:pt x="5498" y="3714"/>
                    </a:lnTo>
                    <a:lnTo>
                      <a:pt x="5492" y="3727"/>
                    </a:lnTo>
                    <a:lnTo>
                      <a:pt x="5488" y="3740"/>
                    </a:lnTo>
                    <a:lnTo>
                      <a:pt x="5430" y="3769"/>
                    </a:lnTo>
                    <a:lnTo>
                      <a:pt x="5451" y="3778"/>
                    </a:lnTo>
                    <a:lnTo>
                      <a:pt x="5475" y="3787"/>
                    </a:lnTo>
                    <a:lnTo>
                      <a:pt x="5500" y="3796"/>
                    </a:lnTo>
                    <a:lnTo>
                      <a:pt x="5525" y="3803"/>
                    </a:lnTo>
                    <a:lnTo>
                      <a:pt x="5551" y="3810"/>
                    </a:lnTo>
                    <a:lnTo>
                      <a:pt x="5577" y="3816"/>
                    </a:lnTo>
                    <a:lnTo>
                      <a:pt x="5604" y="3821"/>
                    </a:lnTo>
                    <a:lnTo>
                      <a:pt x="5628" y="3825"/>
                    </a:lnTo>
                    <a:lnTo>
                      <a:pt x="5653" y="3829"/>
                    </a:lnTo>
                    <a:lnTo>
                      <a:pt x="5675" y="3834"/>
                    </a:lnTo>
                    <a:lnTo>
                      <a:pt x="5696" y="3837"/>
                    </a:lnTo>
                    <a:lnTo>
                      <a:pt x="5713" y="3838"/>
                    </a:lnTo>
                    <a:lnTo>
                      <a:pt x="5727" y="3840"/>
                    </a:lnTo>
                    <a:lnTo>
                      <a:pt x="5738" y="3841"/>
                    </a:lnTo>
                    <a:lnTo>
                      <a:pt x="5744" y="3842"/>
                    </a:lnTo>
                    <a:lnTo>
                      <a:pt x="5747" y="3842"/>
                    </a:lnTo>
                    <a:lnTo>
                      <a:pt x="5712" y="4529"/>
                    </a:lnTo>
                    <a:lnTo>
                      <a:pt x="4859" y="5250"/>
                    </a:lnTo>
                    <a:lnTo>
                      <a:pt x="4846" y="5249"/>
                    </a:lnTo>
                    <a:lnTo>
                      <a:pt x="4821" y="5247"/>
                    </a:lnTo>
                    <a:lnTo>
                      <a:pt x="4787" y="5243"/>
                    </a:lnTo>
                    <a:lnTo>
                      <a:pt x="4748" y="5238"/>
                    </a:lnTo>
                    <a:lnTo>
                      <a:pt x="4701" y="5232"/>
                    </a:lnTo>
                    <a:lnTo>
                      <a:pt x="4651" y="5227"/>
                    </a:lnTo>
                    <a:lnTo>
                      <a:pt x="4597" y="5219"/>
                    </a:lnTo>
                    <a:lnTo>
                      <a:pt x="4543" y="5212"/>
                    </a:lnTo>
                    <a:lnTo>
                      <a:pt x="4489" y="5205"/>
                    </a:lnTo>
                    <a:lnTo>
                      <a:pt x="4438" y="5197"/>
                    </a:lnTo>
                    <a:lnTo>
                      <a:pt x="4389" y="5191"/>
                    </a:lnTo>
                    <a:lnTo>
                      <a:pt x="4347" y="5186"/>
                    </a:lnTo>
                    <a:lnTo>
                      <a:pt x="4310" y="5181"/>
                    </a:lnTo>
                    <a:lnTo>
                      <a:pt x="4283" y="5177"/>
                    </a:lnTo>
                    <a:lnTo>
                      <a:pt x="4265" y="5175"/>
                    </a:lnTo>
                    <a:lnTo>
                      <a:pt x="4259" y="5174"/>
                    </a:lnTo>
                    <a:lnTo>
                      <a:pt x="4239" y="5149"/>
                    </a:lnTo>
                    <a:lnTo>
                      <a:pt x="4239" y="5148"/>
                    </a:lnTo>
                    <a:lnTo>
                      <a:pt x="4240" y="5140"/>
                    </a:lnTo>
                    <a:lnTo>
                      <a:pt x="4242" y="5130"/>
                    </a:lnTo>
                    <a:lnTo>
                      <a:pt x="4243" y="5117"/>
                    </a:lnTo>
                    <a:lnTo>
                      <a:pt x="4245" y="5102"/>
                    </a:lnTo>
                    <a:lnTo>
                      <a:pt x="4247" y="5083"/>
                    </a:lnTo>
                    <a:lnTo>
                      <a:pt x="4249" y="5063"/>
                    </a:lnTo>
                    <a:lnTo>
                      <a:pt x="4250" y="5041"/>
                    </a:lnTo>
                    <a:lnTo>
                      <a:pt x="4253" y="5019"/>
                    </a:lnTo>
                    <a:lnTo>
                      <a:pt x="4253" y="4995"/>
                    </a:lnTo>
                    <a:lnTo>
                      <a:pt x="4255" y="4972"/>
                    </a:lnTo>
                    <a:lnTo>
                      <a:pt x="4255" y="4949"/>
                    </a:lnTo>
                    <a:lnTo>
                      <a:pt x="4255" y="4925"/>
                    </a:lnTo>
                    <a:lnTo>
                      <a:pt x="4253" y="4905"/>
                    </a:lnTo>
                    <a:lnTo>
                      <a:pt x="4252" y="4884"/>
                    </a:lnTo>
                    <a:lnTo>
                      <a:pt x="4249" y="4867"/>
                    </a:lnTo>
                    <a:lnTo>
                      <a:pt x="4224" y="4880"/>
                    </a:lnTo>
                    <a:lnTo>
                      <a:pt x="4199" y="4894"/>
                    </a:lnTo>
                    <a:lnTo>
                      <a:pt x="4176" y="4911"/>
                    </a:lnTo>
                    <a:lnTo>
                      <a:pt x="4151" y="4927"/>
                    </a:lnTo>
                    <a:lnTo>
                      <a:pt x="4126" y="4944"/>
                    </a:lnTo>
                    <a:lnTo>
                      <a:pt x="4103" y="4960"/>
                    </a:lnTo>
                    <a:lnTo>
                      <a:pt x="4078" y="4978"/>
                    </a:lnTo>
                    <a:lnTo>
                      <a:pt x="4053" y="4994"/>
                    </a:lnTo>
                    <a:lnTo>
                      <a:pt x="4027" y="5010"/>
                    </a:lnTo>
                    <a:lnTo>
                      <a:pt x="4002" y="5023"/>
                    </a:lnTo>
                    <a:lnTo>
                      <a:pt x="3975" y="5036"/>
                    </a:lnTo>
                    <a:lnTo>
                      <a:pt x="3948" y="5047"/>
                    </a:lnTo>
                    <a:lnTo>
                      <a:pt x="3920" y="5055"/>
                    </a:lnTo>
                    <a:lnTo>
                      <a:pt x="3890" y="5060"/>
                    </a:lnTo>
                    <a:lnTo>
                      <a:pt x="3861" y="5063"/>
                    </a:lnTo>
                    <a:lnTo>
                      <a:pt x="3831" y="5061"/>
                    </a:lnTo>
                    <a:lnTo>
                      <a:pt x="3807" y="5044"/>
                    </a:lnTo>
                    <a:lnTo>
                      <a:pt x="3787" y="5023"/>
                    </a:lnTo>
                    <a:lnTo>
                      <a:pt x="3772" y="4998"/>
                    </a:lnTo>
                    <a:lnTo>
                      <a:pt x="3760" y="4972"/>
                    </a:lnTo>
                    <a:lnTo>
                      <a:pt x="3753" y="4944"/>
                    </a:lnTo>
                    <a:lnTo>
                      <a:pt x="3750" y="4915"/>
                    </a:lnTo>
                    <a:lnTo>
                      <a:pt x="3749" y="4886"/>
                    </a:lnTo>
                    <a:lnTo>
                      <a:pt x="3751" y="4856"/>
                    </a:lnTo>
                    <a:lnTo>
                      <a:pt x="3759" y="4836"/>
                    </a:lnTo>
                    <a:lnTo>
                      <a:pt x="3766" y="4815"/>
                    </a:lnTo>
                    <a:lnTo>
                      <a:pt x="3773" y="4795"/>
                    </a:lnTo>
                    <a:lnTo>
                      <a:pt x="3779" y="4774"/>
                    </a:lnTo>
                    <a:lnTo>
                      <a:pt x="3787" y="4754"/>
                    </a:lnTo>
                    <a:lnTo>
                      <a:pt x="3794" y="4732"/>
                    </a:lnTo>
                    <a:lnTo>
                      <a:pt x="3801" y="4712"/>
                    </a:lnTo>
                    <a:lnTo>
                      <a:pt x="3809" y="4691"/>
                    </a:lnTo>
                    <a:lnTo>
                      <a:pt x="3816" y="4672"/>
                    </a:lnTo>
                    <a:lnTo>
                      <a:pt x="3825" y="4652"/>
                    </a:lnTo>
                    <a:lnTo>
                      <a:pt x="3833" y="4631"/>
                    </a:lnTo>
                    <a:lnTo>
                      <a:pt x="3842" y="4612"/>
                    </a:lnTo>
                    <a:lnTo>
                      <a:pt x="3852" y="4593"/>
                    </a:lnTo>
                    <a:lnTo>
                      <a:pt x="3864" y="4574"/>
                    </a:lnTo>
                    <a:lnTo>
                      <a:pt x="3876" y="4556"/>
                    </a:lnTo>
                    <a:lnTo>
                      <a:pt x="3889" y="4539"/>
                    </a:lnTo>
                    <a:lnTo>
                      <a:pt x="3883" y="4514"/>
                    </a:lnTo>
                    <a:lnTo>
                      <a:pt x="3880" y="4488"/>
                    </a:lnTo>
                    <a:lnTo>
                      <a:pt x="3877" y="4460"/>
                    </a:lnTo>
                    <a:lnTo>
                      <a:pt x="3877" y="4432"/>
                    </a:lnTo>
                    <a:lnTo>
                      <a:pt x="3877" y="4404"/>
                    </a:lnTo>
                    <a:lnTo>
                      <a:pt x="3880" y="4378"/>
                    </a:lnTo>
                    <a:lnTo>
                      <a:pt x="3883" y="4350"/>
                    </a:lnTo>
                    <a:lnTo>
                      <a:pt x="3889" y="4325"/>
                    </a:lnTo>
                    <a:lnTo>
                      <a:pt x="3883" y="4317"/>
                    </a:lnTo>
                    <a:lnTo>
                      <a:pt x="3877" y="4309"/>
                    </a:lnTo>
                    <a:lnTo>
                      <a:pt x="3869" y="4302"/>
                    </a:lnTo>
                    <a:lnTo>
                      <a:pt x="3861" y="4293"/>
                    </a:lnTo>
                    <a:lnTo>
                      <a:pt x="3854" y="4286"/>
                    </a:lnTo>
                    <a:lnTo>
                      <a:pt x="3847" y="4278"/>
                    </a:lnTo>
                    <a:lnTo>
                      <a:pt x="3841" y="4271"/>
                    </a:lnTo>
                    <a:lnTo>
                      <a:pt x="3835" y="4262"/>
                    </a:lnTo>
                    <a:lnTo>
                      <a:pt x="3819" y="4270"/>
                    </a:lnTo>
                    <a:lnTo>
                      <a:pt x="3803" y="4276"/>
                    </a:lnTo>
                    <a:lnTo>
                      <a:pt x="3787" y="4278"/>
                    </a:lnTo>
                    <a:lnTo>
                      <a:pt x="3771" y="4278"/>
                    </a:lnTo>
                    <a:lnTo>
                      <a:pt x="3753" y="4278"/>
                    </a:lnTo>
                    <a:lnTo>
                      <a:pt x="3737" y="4276"/>
                    </a:lnTo>
                    <a:lnTo>
                      <a:pt x="3719" y="4271"/>
                    </a:lnTo>
                    <a:lnTo>
                      <a:pt x="3703" y="4267"/>
                    </a:lnTo>
                    <a:lnTo>
                      <a:pt x="3640" y="4219"/>
                    </a:lnTo>
                    <a:lnTo>
                      <a:pt x="3614" y="4188"/>
                    </a:lnTo>
                    <a:lnTo>
                      <a:pt x="3586" y="4156"/>
                    </a:lnTo>
                    <a:lnTo>
                      <a:pt x="3560" y="4125"/>
                    </a:lnTo>
                    <a:lnTo>
                      <a:pt x="3534" y="4094"/>
                    </a:lnTo>
                    <a:lnTo>
                      <a:pt x="3507" y="4063"/>
                    </a:lnTo>
                    <a:lnTo>
                      <a:pt x="3482" y="4033"/>
                    </a:lnTo>
                    <a:lnTo>
                      <a:pt x="3456" y="4001"/>
                    </a:lnTo>
                    <a:lnTo>
                      <a:pt x="3433" y="3968"/>
                    </a:lnTo>
                    <a:lnTo>
                      <a:pt x="3409" y="3936"/>
                    </a:lnTo>
                    <a:lnTo>
                      <a:pt x="3386" y="3904"/>
                    </a:lnTo>
                    <a:lnTo>
                      <a:pt x="3364" y="3872"/>
                    </a:lnTo>
                    <a:lnTo>
                      <a:pt x="3343" y="3838"/>
                    </a:lnTo>
                    <a:lnTo>
                      <a:pt x="3324" y="3803"/>
                    </a:lnTo>
                    <a:lnTo>
                      <a:pt x="3307" y="3768"/>
                    </a:lnTo>
                    <a:lnTo>
                      <a:pt x="3289" y="3733"/>
                    </a:lnTo>
                    <a:lnTo>
                      <a:pt x="3275" y="3696"/>
                    </a:lnTo>
                    <a:lnTo>
                      <a:pt x="3267" y="3693"/>
                    </a:lnTo>
                    <a:lnTo>
                      <a:pt x="3261" y="3692"/>
                    </a:lnTo>
                    <a:lnTo>
                      <a:pt x="3253" y="3692"/>
                    </a:lnTo>
                    <a:lnTo>
                      <a:pt x="3245" y="3692"/>
                    </a:lnTo>
                    <a:lnTo>
                      <a:pt x="3238" y="3692"/>
                    </a:lnTo>
                    <a:lnTo>
                      <a:pt x="3231" y="3692"/>
                    </a:lnTo>
                    <a:lnTo>
                      <a:pt x="3222" y="3692"/>
                    </a:lnTo>
                    <a:lnTo>
                      <a:pt x="3215" y="3692"/>
                    </a:lnTo>
                    <a:lnTo>
                      <a:pt x="3201" y="3743"/>
                    </a:lnTo>
                    <a:lnTo>
                      <a:pt x="3190" y="3794"/>
                    </a:lnTo>
                    <a:lnTo>
                      <a:pt x="3178" y="3845"/>
                    </a:lnTo>
                    <a:lnTo>
                      <a:pt x="3168" y="3898"/>
                    </a:lnTo>
                    <a:lnTo>
                      <a:pt x="3158" y="3951"/>
                    </a:lnTo>
                    <a:lnTo>
                      <a:pt x="3147" y="4003"/>
                    </a:lnTo>
                    <a:lnTo>
                      <a:pt x="3137" y="4055"/>
                    </a:lnTo>
                    <a:lnTo>
                      <a:pt x="3127" y="4107"/>
                    </a:lnTo>
                    <a:lnTo>
                      <a:pt x="3117" y="4160"/>
                    </a:lnTo>
                    <a:lnTo>
                      <a:pt x="3106" y="4211"/>
                    </a:lnTo>
                    <a:lnTo>
                      <a:pt x="3095" y="4264"/>
                    </a:lnTo>
                    <a:lnTo>
                      <a:pt x="3081" y="4315"/>
                    </a:lnTo>
                    <a:lnTo>
                      <a:pt x="3068" y="4366"/>
                    </a:lnTo>
                    <a:lnTo>
                      <a:pt x="3054" y="4416"/>
                    </a:lnTo>
                    <a:lnTo>
                      <a:pt x="3038" y="4466"/>
                    </a:lnTo>
                    <a:lnTo>
                      <a:pt x="3020" y="4516"/>
                    </a:lnTo>
                    <a:lnTo>
                      <a:pt x="3013" y="4530"/>
                    </a:lnTo>
                    <a:lnTo>
                      <a:pt x="3002" y="4542"/>
                    </a:lnTo>
                    <a:lnTo>
                      <a:pt x="2994" y="4552"/>
                    </a:lnTo>
                    <a:lnTo>
                      <a:pt x="2983" y="4561"/>
                    </a:lnTo>
                    <a:lnTo>
                      <a:pt x="2970" y="4567"/>
                    </a:lnTo>
                    <a:lnTo>
                      <a:pt x="2959" y="4573"/>
                    </a:lnTo>
                    <a:lnTo>
                      <a:pt x="2944" y="4578"/>
                    </a:lnTo>
                    <a:lnTo>
                      <a:pt x="2928" y="4584"/>
                    </a:lnTo>
                    <a:lnTo>
                      <a:pt x="2825" y="4570"/>
                    </a:lnTo>
                    <a:lnTo>
                      <a:pt x="2821" y="4586"/>
                    </a:lnTo>
                    <a:lnTo>
                      <a:pt x="2814" y="4600"/>
                    </a:lnTo>
                    <a:lnTo>
                      <a:pt x="2806" y="4614"/>
                    </a:lnTo>
                    <a:lnTo>
                      <a:pt x="2801" y="4628"/>
                    </a:lnTo>
                    <a:lnTo>
                      <a:pt x="2798" y="4641"/>
                    </a:lnTo>
                    <a:lnTo>
                      <a:pt x="2798" y="4656"/>
                    </a:lnTo>
                    <a:lnTo>
                      <a:pt x="2803" y="4671"/>
                    </a:lnTo>
                    <a:lnTo>
                      <a:pt x="2817" y="4685"/>
                    </a:lnTo>
                    <a:lnTo>
                      <a:pt x="2818" y="4712"/>
                    </a:lnTo>
                    <a:lnTo>
                      <a:pt x="2820" y="4738"/>
                    </a:lnTo>
                    <a:lnTo>
                      <a:pt x="2821" y="4764"/>
                    </a:lnTo>
                    <a:lnTo>
                      <a:pt x="2823" y="4791"/>
                    </a:lnTo>
                    <a:lnTo>
                      <a:pt x="2823" y="4815"/>
                    </a:lnTo>
                    <a:lnTo>
                      <a:pt x="2821" y="4840"/>
                    </a:lnTo>
                    <a:lnTo>
                      <a:pt x="2815" y="4864"/>
                    </a:lnTo>
                    <a:lnTo>
                      <a:pt x="2806" y="4887"/>
                    </a:lnTo>
                    <a:lnTo>
                      <a:pt x="2786" y="4899"/>
                    </a:lnTo>
                    <a:lnTo>
                      <a:pt x="2767" y="4912"/>
                    </a:lnTo>
                    <a:lnTo>
                      <a:pt x="2751" y="4927"/>
                    </a:lnTo>
                    <a:lnTo>
                      <a:pt x="2736" y="4943"/>
                    </a:lnTo>
                    <a:lnTo>
                      <a:pt x="2722" y="4959"/>
                    </a:lnTo>
                    <a:lnTo>
                      <a:pt x="2708" y="4976"/>
                    </a:lnTo>
                    <a:lnTo>
                      <a:pt x="2695" y="4994"/>
                    </a:lnTo>
                    <a:lnTo>
                      <a:pt x="2684" y="5010"/>
                    </a:lnTo>
                    <a:lnTo>
                      <a:pt x="2670" y="5028"/>
                    </a:lnTo>
                    <a:lnTo>
                      <a:pt x="2657" y="5044"/>
                    </a:lnTo>
                    <a:lnTo>
                      <a:pt x="2643" y="5060"/>
                    </a:lnTo>
                    <a:lnTo>
                      <a:pt x="2628" y="5074"/>
                    </a:lnTo>
                    <a:lnTo>
                      <a:pt x="2612" y="5088"/>
                    </a:lnTo>
                    <a:lnTo>
                      <a:pt x="2593" y="5099"/>
                    </a:lnTo>
                    <a:lnTo>
                      <a:pt x="2572" y="5110"/>
                    </a:lnTo>
                    <a:lnTo>
                      <a:pt x="2549" y="5117"/>
                    </a:lnTo>
                    <a:lnTo>
                      <a:pt x="2523" y="5120"/>
                    </a:lnTo>
                    <a:lnTo>
                      <a:pt x="2498" y="5120"/>
                    </a:lnTo>
                    <a:lnTo>
                      <a:pt x="2473" y="5115"/>
                    </a:lnTo>
                    <a:lnTo>
                      <a:pt x="2449" y="5110"/>
                    </a:lnTo>
                    <a:lnTo>
                      <a:pt x="2428" y="5099"/>
                    </a:lnTo>
                    <a:lnTo>
                      <a:pt x="2407" y="5089"/>
                    </a:lnTo>
                    <a:lnTo>
                      <a:pt x="2387" y="5074"/>
                    </a:lnTo>
                    <a:lnTo>
                      <a:pt x="2368" y="5060"/>
                    </a:lnTo>
                    <a:lnTo>
                      <a:pt x="2349" y="5042"/>
                    </a:lnTo>
                    <a:lnTo>
                      <a:pt x="2329" y="5025"/>
                    </a:lnTo>
                    <a:lnTo>
                      <a:pt x="2312" y="5006"/>
                    </a:lnTo>
                    <a:lnTo>
                      <a:pt x="2294" y="4988"/>
                    </a:lnTo>
                    <a:lnTo>
                      <a:pt x="2277" y="4969"/>
                    </a:lnTo>
                    <a:lnTo>
                      <a:pt x="2259" y="4950"/>
                    </a:lnTo>
                    <a:lnTo>
                      <a:pt x="2243" y="4933"/>
                    </a:lnTo>
                    <a:lnTo>
                      <a:pt x="2226" y="4915"/>
                    </a:lnTo>
                    <a:lnTo>
                      <a:pt x="2215" y="4899"/>
                    </a:lnTo>
                    <a:lnTo>
                      <a:pt x="2207" y="4881"/>
                    </a:lnTo>
                    <a:lnTo>
                      <a:pt x="2199" y="4862"/>
                    </a:lnTo>
                    <a:lnTo>
                      <a:pt x="2192" y="4845"/>
                    </a:lnTo>
                    <a:lnTo>
                      <a:pt x="2183" y="4826"/>
                    </a:lnTo>
                    <a:lnTo>
                      <a:pt x="2174" y="4810"/>
                    </a:lnTo>
                    <a:lnTo>
                      <a:pt x="2163" y="4795"/>
                    </a:lnTo>
                    <a:lnTo>
                      <a:pt x="2148" y="4783"/>
                    </a:lnTo>
                    <a:lnTo>
                      <a:pt x="2145" y="4774"/>
                    </a:lnTo>
                    <a:lnTo>
                      <a:pt x="2147" y="4767"/>
                    </a:lnTo>
                    <a:lnTo>
                      <a:pt x="2151" y="4761"/>
                    </a:lnTo>
                    <a:lnTo>
                      <a:pt x="2155" y="4757"/>
                    </a:lnTo>
                    <a:lnTo>
                      <a:pt x="2161" y="4753"/>
                    </a:lnTo>
                    <a:lnTo>
                      <a:pt x="2166" y="4748"/>
                    </a:lnTo>
                    <a:lnTo>
                      <a:pt x="2166" y="4741"/>
                    </a:lnTo>
                    <a:lnTo>
                      <a:pt x="2163" y="4731"/>
                    </a:lnTo>
                    <a:lnTo>
                      <a:pt x="2154" y="4713"/>
                    </a:lnTo>
                    <a:lnTo>
                      <a:pt x="2142" y="4697"/>
                    </a:lnTo>
                    <a:lnTo>
                      <a:pt x="2129" y="4682"/>
                    </a:lnTo>
                    <a:lnTo>
                      <a:pt x="2113" y="4668"/>
                    </a:lnTo>
                    <a:lnTo>
                      <a:pt x="2098" y="4656"/>
                    </a:lnTo>
                    <a:lnTo>
                      <a:pt x="2081" y="4643"/>
                    </a:lnTo>
                    <a:lnTo>
                      <a:pt x="2065" y="4631"/>
                    </a:lnTo>
                    <a:lnTo>
                      <a:pt x="2050" y="4618"/>
                    </a:lnTo>
                    <a:lnTo>
                      <a:pt x="2030" y="4593"/>
                    </a:lnTo>
                    <a:lnTo>
                      <a:pt x="2009" y="4568"/>
                    </a:lnTo>
                    <a:lnTo>
                      <a:pt x="1990" y="4543"/>
                    </a:lnTo>
                    <a:lnTo>
                      <a:pt x="1971" y="4518"/>
                    </a:lnTo>
                    <a:lnTo>
                      <a:pt x="1955" y="4492"/>
                    </a:lnTo>
                    <a:lnTo>
                      <a:pt x="1939" y="4464"/>
                    </a:lnTo>
                    <a:lnTo>
                      <a:pt x="1924" y="4438"/>
                    </a:lnTo>
                    <a:lnTo>
                      <a:pt x="1911" y="4409"/>
                    </a:lnTo>
                    <a:lnTo>
                      <a:pt x="1901" y="4381"/>
                    </a:lnTo>
                    <a:lnTo>
                      <a:pt x="1891" y="4352"/>
                    </a:lnTo>
                    <a:lnTo>
                      <a:pt x="1883" y="4321"/>
                    </a:lnTo>
                    <a:lnTo>
                      <a:pt x="1877" y="4290"/>
                    </a:lnTo>
                    <a:lnTo>
                      <a:pt x="1875" y="4259"/>
                    </a:lnTo>
                    <a:lnTo>
                      <a:pt x="1875" y="4227"/>
                    </a:lnTo>
                    <a:lnTo>
                      <a:pt x="1876" y="4194"/>
                    </a:lnTo>
                    <a:lnTo>
                      <a:pt x="1880" y="4160"/>
                    </a:lnTo>
                    <a:lnTo>
                      <a:pt x="1886" y="4128"/>
                    </a:lnTo>
                    <a:lnTo>
                      <a:pt x="1892" y="4096"/>
                    </a:lnTo>
                    <a:lnTo>
                      <a:pt x="1896" y="4062"/>
                    </a:lnTo>
                    <a:lnTo>
                      <a:pt x="1899" y="4028"/>
                    </a:lnTo>
                    <a:lnTo>
                      <a:pt x="1904" y="3995"/>
                    </a:lnTo>
                    <a:lnTo>
                      <a:pt x="1907" y="3961"/>
                    </a:lnTo>
                    <a:lnTo>
                      <a:pt x="1911" y="3929"/>
                    </a:lnTo>
                    <a:lnTo>
                      <a:pt x="1914" y="3895"/>
                    </a:lnTo>
                    <a:lnTo>
                      <a:pt x="1920" y="3863"/>
                    </a:lnTo>
                    <a:lnTo>
                      <a:pt x="1924" y="3829"/>
                    </a:lnTo>
                    <a:lnTo>
                      <a:pt x="1932" y="3797"/>
                    </a:lnTo>
                    <a:lnTo>
                      <a:pt x="1940" y="3766"/>
                    </a:lnTo>
                    <a:lnTo>
                      <a:pt x="1949" y="3736"/>
                    </a:lnTo>
                    <a:lnTo>
                      <a:pt x="1961" y="3705"/>
                    </a:lnTo>
                    <a:lnTo>
                      <a:pt x="1975" y="3676"/>
                    </a:lnTo>
                    <a:lnTo>
                      <a:pt x="1992" y="3648"/>
                    </a:lnTo>
                    <a:lnTo>
                      <a:pt x="2000" y="3641"/>
                    </a:lnTo>
                    <a:lnTo>
                      <a:pt x="2011" y="3632"/>
                    </a:lnTo>
                    <a:lnTo>
                      <a:pt x="2021" y="3624"/>
                    </a:lnTo>
                    <a:lnTo>
                      <a:pt x="2033" y="3617"/>
                    </a:lnTo>
                    <a:lnTo>
                      <a:pt x="2044" y="3613"/>
                    </a:lnTo>
                    <a:lnTo>
                      <a:pt x="2057" y="3608"/>
                    </a:lnTo>
                    <a:lnTo>
                      <a:pt x="2071" y="3607"/>
                    </a:lnTo>
                    <a:lnTo>
                      <a:pt x="2085" y="3608"/>
                    </a:lnTo>
                    <a:lnTo>
                      <a:pt x="2109" y="3619"/>
                    </a:lnTo>
                    <a:lnTo>
                      <a:pt x="2129" y="3630"/>
                    </a:lnTo>
                    <a:lnTo>
                      <a:pt x="2147" y="3645"/>
                    </a:lnTo>
                    <a:lnTo>
                      <a:pt x="2163" y="3661"/>
                    </a:lnTo>
                    <a:lnTo>
                      <a:pt x="2176" y="3679"/>
                    </a:lnTo>
                    <a:lnTo>
                      <a:pt x="2188" y="3698"/>
                    </a:lnTo>
                    <a:lnTo>
                      <a:pt x="2198" y="3718"/>
                    </a:lnTo>
                    <a:lnTo>
                      <a:pt x="2208" y="3740"/>
                    </a:lnTo>
                    <a:lnTo>
                      <a:pt x="2215" y="3762"/>
                    </a:lnTo>
                    <a:lnTo>
                      <a:pt x="2223" y="3785"/>
                    </a:lnTo>
                    <a:lnTo>
                      <a:pt x="2230" y="3809"/>
                    </a:lnTo>
                    <a:lnTo>
                      <a:pt x="2236" y="3832"/>
                    </a:lnTo>
                    <a:lnTo>
                      <a:pt x="2242" y="3856"/>
                    </a:lnTo>
                    <a:lnTo>
                      <a:pt x="2249" y="3878"/>
                    </a:lnTo>
                    <a:lnTo>
                      <a:pt x="2256" y="3900"/>
                    </a:lnTo>
                    <a:lnTo>
                      <a:pt x="2264" y="3922"/>
                    </a:lnTo>
                    <a:lnTo>
                      <a:pt x="2324" y="4198"/>
                    </a:lnTo>
                    <a:lnTo>
                      <a:pt x="2344" y="4210"/>
                    </a:lnTo>
                    <a:lnTo>
                      <a:pt x="2363" y="4221"/>
                    </a:lnTo>
                    <a:lnTo>
                      <a:pt x="2382" y="4236"/>
                    </a:lnTo>
                    <a:lnTo>
                      <a:pt x="2398" y="4252"/>
                    </a:lnTo>
                    <a:lnTo>
                      <a:pt x="2416" y="4270"/>
                    </a:lnTo>
                    <a:lnTo>
                      <a:pt x="2430" y="4289"/>
                    </a:lnTo>
                    <a:lnTo>
                      <a:pt x="2445" y="4306"/>
                    </a:lnTo>
                    <a:lnTo>
                      <a:pt x="2460" y="4325"/>
                    </a:lnTo>
                    <a:lnTo>
                      <a:pt x="2482" y="4333"/>
                    </a:lnTo>
                    <a:lnTo>
                      <a:pt x="2504" y="4334"/>
                    </a:lnTo>
                    <a:lnTo>
                      <a:pt x="2527" y="4336"/>
                    </a:lnTo>
                    <a:lnTo>
                      <a:pt x="2549" y="4336"/>
                    </a:lnTo>
                    <a:lnTo>
                      <a:pt x="2569" y="4338"/>
                    </a:lnTo>
                    <a:lnTo>
                      <a:pt x="2587" y="4344"/>
                    </a:lnTo>
                    <a:lnTo>
                      <a:pt x="2602" y="4358"/>
                    </a:lnTo>
                    <a:lnTo>
                      <a:pt x="2612" y="4379"/>
                    </a:lnTo>
                    <a:lnTo>
                      <a:pt x="2612" y="4385"/>
                    </a:lnTo>
                    <a:lnTo>
                      <a:pt x="2612" y="4391"/>
                    </a:lnTo>
                    <a:lnTo>
                      <a:pt x="2610" y="4397"/>
                    </a:lnTo>
                    <a:lnTo>
                      <a:pt x="2607" y="4401"/>
                    </a:lnTo>
                    <a:lnTo>
                      <a:pt x="2606" y="4407"/>
                    </a:lnTo>
                    <a:lnTo>
                      <a:pt x="2606" y="4413"/>
                    </a:lnTo>
                    <a:lnTo>
                      <a:pt x="2607" y="4417"/>
                    </a:lnTo>
                    <a:lnTo>
                      <a:pt x="2612" y="4423"/>
                    </a:lnTo>
                    <a:lnTo>
                      <a:pt x="2615" y="4409"/>
                    </a:lnTo>
                    <a:lnTo>
                      <a:pt x="2621" y="4396"/>
                    </a:lnTo>
                    <a:lnTo>
                      <a:pt x="2628" y="4381"/>
                    </a:lnTo>
                    <a:lnTo>
                      <a:pt x="2635" y="4366"/>
                    </a:lnTo>
                    <a:lnTo>
                      <a:pt x="2640" y="4353"/>
                    </a:lnTo>
                    <a:lnTo>
                      <a:pt x="2641" y="4338"/>
                    </a:lnTo>
                    <a:lnTo>
                      <a:pt x="2635" y="4327"/>
                    </a:lnTo>
                    <a:lnTo>
                      <a:pt x="2622" y="4315"/>
                    </a:lnTo>
                    <a:lnTo>
                      <a:pt x="2616" y="4287"/>
                    </a:lnTo>
                    <a:lnTo>
                      <a:pt x="2615" y="4259"/>
                    </a:lnTo>
                    <a:lnTo>
                      <a:pt x="2618" y="4233"/>
                    </a:lnTo>
                    <a:lnTo>
                      <a:pt x="2624" y="4207"/>
                    </a:lnTo>
                    <a:lnTo>
                      <a:pt x="2632" y="4182"/>
                    </a:lnTo>
                    <a:lnTo>
                      <a:pt x="2645" y="4159"/>
                    </a:lnTo>
                    <a:lnTo>
                      <a:pt x="2660" y="4135"/>
                    </a:lnTo>
                    <a:lnTo>
                      <a:pt x="2676" y="4112"/>
                    </a:lnTo>
                    <a:lnTo>
                      <a:pt x="2692" y="4088"/>
                    </a:lnTo>
                    <a:lnTo>
                      <a:pt x="2710" y="4065"/>
                    </a:lnTo>
                    <a:lnTo>
                      <a:pt x="2729" y="4041"/>
                    </a:lnTo>
                    <a:lnTo>
                      <a:pt x="2746" y="4018"/>
                    </a:lnTo>
                    <a:lnTo>
                      <a:pt x="2763" y="3995"/>
                    </a:lnTo>
                    <a:lnTo>
                      <a:pt x="2777" y="3971"/>
                    </a:lnTo>
                    <a:lnTo>
                      <a:pt x="2790" y="3946"/>
                    </a:lnTo>
                    <a:lnTo>
                      <a:pt x="2801" y="3922"/>
                    </a:lnTo>
                    <a:lnTo>
                      <a:pt x="2808" y="3907"/>
                    </a:lnTo>
                    <a:lnTo>
                      <a:pt x="2815" y="3894"/>
                    </a:lnTo>
                    <a:lnTo>
                      <a:pt x="2824" y="3879"/>
                    </a:lnTo>
                    <a:lnTo>
                      <a:pt x="2831" y="3864"/>
                    </a:lnTo>
                    <a:lnTo>
                      <a:pt x="2839" y="3851"/>
                    </a:lnTo>
                    <a:lnTo>
                      <a:pt x="2846" y="3837"/>
                    </a:lnTo>
                    <a:lnTo>
                      <a:pt x="2852" y="3822"/>
                    </a:lnTo>
                    <a:lnTo>
                      <a:pt x="2859" y="3807"/>
                    </a:lnTo>
                    <a:lnTo>
                      <a:pt x="2865" y="3793"/>
                    </a:lnTo>
                    <a:lnTo>
                      <a:pt x="2871" y="3778"/>
                    </a:lnTo>
                    <a:lnTo>
                      <a:pt x="2877" y="3763"/>
                    </a:lnTo>
                    <a:lnTo>
                      <a:pt x="2882" y="3747"/>
                    </a:lnTo>
                    <a:lnTo>
                      <a:pt x="2887" y="3733"/>
                    </a:lnTo>
                    <a:lnTo>
                      <a:pt x="2891" y="3717"/>
                    </a:lnTo>
                    <a:lnTo>
                      <a:pt x="2896" y="3702"/>
                    </a:lnTo>
                    <a:lnTo>
                      <a:pt x="2899" y="3686"/>
                    </a:lnTo>
                    <a:lnTo>
                      <a:pt x="2875" y="3680"/>
                    </a:lnTo>
                    <a:lnTo>
                      <a:pt x="2850" y="3674"/>
                    </a:lnTo>
                    <a:lnTo>
                      <a:pt x="2824" y="3670"/>
                    </a:lnTo>
                    <a:lnTo>
                      <a:pt x="2799" y="3667"/>
                    </a:lnTo>
                    <a:lnTo>
                      <a:pt x="2773" y="3664"/>
                    </a:lnTo>
                    <a:lnTo>
                      <a:pt x="2748" y="3664"/>
                    </a:lnTo>
                    <a:lnTo>
                      <a:pt x="2723" y="3664"/>
                    </a:lnTo>
                    <a:lnTo>
                      <a:pt x="2700" y="3667"/>
                    </a:lnTo>
                    <a:lnTo>
                      <a:pt x="2711" y="3690"/>
                    </a:lnTo>
                    <a:lnTo>
                      <a:pt x="2723" y="3714"/>
                    </a:lnTo>
                    <a:lnTo>
                      <a:pt x="2735" y="3737"/>
                    </a:lnTo>
                    <a:lnTo>
                      <a:pt x="2746" y="3761"/>
                    </a:lnTo>
                    <a:lnTo>
                      <a:pt x="2755" y="3785"/>
                    </a:lnTo>
                    <a:lnTo>
                      <a:pt x="2761" y="3810"/>
                    </a:lnTo>
                    <a:lnTo>
                      <a:pt x="2764" y="3838"/>
                    </a:lnTo>
                    <a:lnTo>
                      <a:pt x="2763" y="3867"/>
                    </a:lnTo>
                    <a:lnTo>
                      <a:pt x="2755" y="3902"/>
                    </a:lnTo>
                    <a:lnTo>
                      <a:pt x="2748" y="3930"/>
                    </a:lnTo>
                    <a:lnTo>
                      <a:pt x="2741" y="3952"/>
                    </a:lnTo>
                    <a:lnTo>
                      <a:pt x="2732" y="3970"/>
                    </a:lnTo>
                    <a:lnTo>
                      <a:pt x="2720" y="3984"/>
                    </a:lnTo>
                    <a:lnTo>
                      <a:pt x="2701" y="3998"/>
                    </a:lnTo>
                    <a:lnTo>
                      <a:pt x="2675" y="4011"/>
                    </a:lnTo>
                    <a:lnTo>
                      <a:pt x="2640" y="4027"/>
                    </a:lnTo>
                    <a:lnTo>
                      <a:pt x="2613" y="4040"/>
                    </a:lnTo>
                    <a:lnTo>
                      <a:pt x="2587" y="4047"/>
                    </a:lnTo>
                    <a:lnTo>
                      <a:pt x="2561" y="4049"/>
                    </a:lnTo>
                    <a:lnTo>
                      <a:pt x="2536" y="4046"/>
                    </a:lnTo>
                    <a:lnTo>
                      <a:pt x="2511" y="4040"/>
                    </a:lnTo>
                    <a:lnTo>
                      <a:pt x="2486" y="4031"/>
                    </a:lnTo>
                    <a:lnTo>
                      <a:pt x="2460" y="4021"/>
                    </a:lnTo>
                    <a:lnTo>
                      <a:pt x="2435" y="4009"/>
                    </a:lnTo>
                    <a:lnTo>
                      <a:pt x="2417" y="3996"/>
                    </a:lnTo>
                    <a:lnTo>
                      <a:pt x="2401" y="3983"/>
                    </a:lnTo>
                    <a:lnTo>
                      <a:pt x="2387" y="3965"/>
                    </a:lnTo>
                    <a:lnTo>
                      <a:pt x="2375" y="3948"/>
                    </a:lnTo>
                    <a:lnTo>
                      <a:pt x="2366" y="3929"/>
                    </a:lnTo>
                    <a:lnTo>
                      <a:pt x="2360" y="3908"/>
                    </a:lnTo>
                    <a:lnTo>
                      <a:pt x="2356" y="3886"/>
                    </a:lnTo>
                    <a:lnTo>
                      <a:pt x="2357" y="3863"/>
                    </a:lnTo>
                    <a:lnTo>
                      <a:pt x="2365" y="3856"/>
                    </a:lnTo>
                    <a:lnTo>
                      <a:pt x="2369" y="3848"/>
                    </a:lnTo>
                    <a:lnTo>
                      <a:pt x="2373" y="3841"/>
                    </a:lnTo>
                    <a:lnTo>
                      <a:pt x="2376" y="3832"/>
                    </a:lnTo>
                    <a:lnTo>
                      <a:pt x="2381" y="3825"/>
                    </a:lnTo>
                    <a:lnTo>
                      <a:pt x="2387" y="3818"/>
                    </a:lnTo>
                    <a:lnTo>
                      <a:pt x="2394" y="3812"/>
                    </a:lnTo>
                    <a:lnTo>
                      <a:pt x="2403" y="3807"/>
                    </a:lnTo>
                    <a:lnTo>
                      <a:pt x="2426" y="3812"/>
                    </a:lnTo>
                    <a:lnTo>
                      <a:pt x="2448" y="3822"/>
                    </a:lnTo>
                    <a:lnTo>
                      <a:pt x="2470" y="3835"/>
                    </a:lnTo>
                    <a:lnTo>
                      <a:pt x="2492" y="3848"/>
                    </a:lnTo>
                    <a:lnTo>
                      <a:pt x="2514" y="3862"/>
                    </a:lnTo>
                    <a:lnTo>
                      <a:pt x="2536" y="3870"/>
                    </a:lnTo>
                    <a:lnTo>
                      <a:pt x="2558" y="3873"/>
                    </a:lnTo>
                    <a:lnTo>
                      <a:pt x="2581" y="3867"/>
                    </a:lnTo>
                    <a:lnTo>
                      <a:pt x="2591" y="3859"/>
                    </a:lnTo>
                    <a:lnTo>
                      <a:pt x="2600" y="3848"/>
                    </a:lnTo>
                    <a:lnTo>
                      <a:pt x="2607" y="3838"/>
                    </a:lnTo>
                    <a:lnTo>
                      <a:pt x="2613" y="3825"/>
                    </a:lnTo>
                    <a:lnTo>
                      <a:pt x="2616" y="3813"/>
                    </a:lnTo>
                    <a:lnTo>
                      <a:pt x="2615" y="3802"/>
                    </a:lnTo>
                    <a:lnTo>
                      <a:pt x="2610" y="3790"/>
                    </a:lnTo>
                    <a:lnTo>
                      <a:pt x="2602" y="3780"/>
                    </a:lnTo>
                    <a:lnTo>
                      <a:pt x="2588" y="3761"/>
                    </a:lnTo>
                    <a:lnTo>
                      <a:pt x="2574" y="3740"/>
                    </a:lnTo>
                    <a:lnTo>
                      <a:pt x="2559" y="3721"/>
                    </a:lnTo>
                    <a:lnTo>
                      <a:pt x="2545" y="3703"/>
                    </a:lnTo>
                    <a:lnTo>
                      <a:pt x="2527" y="3686"/>
                    </a:lnTo>
                    <a:lnTo>
                      <a:pt x="2509" y="3670"/>
                    </a:lnTo>
                    <a:lnTo>
                      <a:pt x="2490" y="3657"/>
                    </a:lnTo>
                    <a:lnTo>
                      <a:pt x="2470" y="3644"/>
                    </a:lnTo>
                    <a:lnTo>
                      <a:pt x="2448" y="3642"/>
                    </a:lnTo>
                    <a:lnTo>
                      <a:pt x="2425" y="3641"/>
                    </a:lnTo>
                    <a:lnTo>
                      <a:pt x="2403" y="3638"/>
                    </a:lnTo>
                    <a:lnTo>
                      <a:pt x="2379" y="3633"/>
                    </a:lnTo>
                    <a:lnTo>
                      <a:pt x="2356" y="3630"/>
                    </a:lnTo>
                    <a:lnTo>
                      <a:pt x="2334" y="3624"/>
                    </a:lnTo>
                    <a:lnTo>
                      <a:pt x="2312" y="3620"/>
                    </a:lnTo>
                    <a:lnTo>
                      <a:pt x="2289" y="3614"/>
                    </a:lnTo>
                    <a:lnTo>
                      <a:pt x="2267" y="3608"/>
                    </a:lnTo>
                    <a:lnTo>
                      <a:pt x="2245" y="3603"/>
                    </a:lnTo>
                    <a:lnTo>
                      <a:pt x="2223" y="3597"/>
                    </a:lnTo>
                    <a:lnTo>
                      <a:pt x="2201" y="3591"/>
                    </a:lnTo>
                    <a:lnTo>
                      <a:pt x="2179" y="3585"/>
                    </a:lnTo>
                    <a:lnTo>
                      <a:pt x="2158" y="3579"/>
                    </a:lnTo>
                    <a:lnTo>
                      <a:pt x="2138" y="3575"/>
                    </a:lnTo>
                    <a:lnTo>
                      <a:pt x="2117" y="3570"/>
                    </a:lnTo>
                    <a:lnTo>
                      <a:pt x="2114" y="3563"/>
                    </a:lnTo>
                    <a:lnTo>
                      <a:pt x="2110" y="3557"/>
                    </a:lnTo>
                    <a:lnTo>
                      <a:pt x="2104" y="3551"/>
                    </a:lnTo>
                    <a:lnTo>
                      <a:pt x="2098" y="3547"/>
                    </a:lnTo>
                    <a:lnTo>
                      <a:pt x="2095" y="3541"/>
                    </a:lnTo>
                    <a:lnTo>
                      <a:pt x="2094" y="3535"/>
                    </a:lnTo>
                    <a:lnTo>
                      <a:pt x="2097" y="3528"/>
                    </a:lnTo>
                    <a:lnTo>
                      <a:pt x="2104" y="3521"/>
                    </a:lnTo>
                    <a:lnTo>
                      <a:pt x="2094" y="3361"/>
                    </a:lnTo>
                    <a:lnTo>
                      <a:pt x="2085" y="3360"/>
                    </a:lnTo>
                    <a:lnTo>
                      <a:pt x="2076" y="3361"/>
                    </a:lnTo>
                    <a:lnTo>
                      <a:pt x="2069" y="3364"/>
                    </a:lnTo>
                    <a:lnTo>
                      <a:pt x="2060" y="3370"/>
                    </a:lnTo>
                    <a:lnTo>
                      <a:pt x="2053" y="3377"/>
                    </a:lnTo>
                    <a:lnTo>
                      <a:pt x="2046" y="3385"/>
                    </a:lnTo>
                    <a:lnTo>
                      <a:pt x="2038" y="3392"/>
                    </a:lnTo>
                    <a:lnTo>
                      <a:pt x="2031" y="3399"/>
                    </a:lnTo>
                    <a:lnTo>
                      <a:pt x="2031" y="3418"/>
                    </a:lnTo>
                    <a:lnTo>
                      <a:pt x="2028" y="3437"/>
                    </a:lnTo>
                    <a:lnTo>
                      <a:pt x="2025" y="3453"/>
                    </a:lnTo>
                    <a:lnTo>
                      <a:pt x="2022" y="3471"/>
                    </a:lnTo>
                    <a:lnTo>
                      <a:pt x="2021" y="3487"/>
                    </a:lnTo>
                    <a:lnTo>
                      <a:pt x="2022" y="3502"/>
                    </a:lnTo>
                    <a:lnTo>
                      <a:pt x="2030" y="3516"/>
                    </a:lnTo>
                    <a:lnTo>
                      <a:pt x="2044" y="3531"/>
                    </a:lnTo>
                    <a:lnTo>
                      <a:pt x="2047" y="3543"/>
                    </a:lnTo>
                    <a:lnTo>
                      <a:pt x="2046" y="3553"/>
                    </a:lnTo>
                    <a:lnTo>
                      <a:pt x="2044" y="3560"/>
                    </a:lnTo>
                    <a:lnTo>
                      <a:pt x="2040" y="3567"/>
                    </a:lnTo>
                    <a:lnTo>
                      <a:pt x="2034" y="3573"/>
                    </a:lnTo>
                    <a:lnTo>
                      <a:pt x="2027" y="3578"/>
                    </a:lnTo>
                    <a:lnTo>
                      <a:pt x="2019" y="3584"/>
                    </a:lnTo>
                    <a:lnTo>
                      <a:pt x="2012" y="3588"/>
                    </a:lnTo>
                    <a:lnTo>
                      <a:pt x="2005" y="3589"/>
                    </a:lnTo>
                    <a:lnTo>
                      <a:pt x="1997" y="3589"/>
                    </a:lnTo>
                    <a:lnTo>
                      <a:pt x="1990" y="3588"/>
                    </a:lnTo>
                    <a:lnTo>
                      <a:pt x="1984" y="3586"/>
                    </a:lnTo>
                    <a:lnTo>
                      <a:pt x="1978" y="3584"/>
                    </a:lnTo>
                    <a:lnTo>
                      <a:pt x="1973" y="3581"/>
                    </a:lnTo>
                    <a:lnTo>
                      <a:pt x="1968" y="3576"/>
                    </a:lnTo>
                    <a:lnTo>
                      <a:pt x="1964" y="3570"/>
                    </a:lnTo>
                    <a:lnTo>
                      <a:pt x="1962" y="3545"/>
                    </a:lnTo>
                    <a:lnTo>
                      <a:pt x="1967" y="3525"/>
                    </a:lnTo>
                    <a:lnTo>
                      <a:pt x="1974" y="3507"/>
                    </a:lnTo>
                    <a:lnTo>
                      <a:pt x="1983" y="3491"/>
                    </a:lnTo>
                    <a:lnTo>
                      <a:pt x="1990" y="3475"/>
                    </a:lnTo>
                    <a:lnTo>
                      <a:pt x="1994" y="3458"/>
                    </a:lnTo>
                    <a:lnTo>
                      <a:pt x="1992" y="3437"/>
                    </a:lnTo>
                    <a:lnTo>
                      <a:pt x="1981" y="3414"/>
                    </a:lnTo>
                    <a:lnTo>
                      <a:pt x="1974" y="3409"/>
                    </a:lnTo>
                    <a:lnTo>
                      <a:pt x="1967" y="3405"/>
                    </a:lnTo>
                    <a:lnTo>
                      <a:pt x="1959" y="3402"/>
                    </a:lnTo>
                    <a:lnTo>
                      <a:pt x="1951" y="3401"/>
                    </a:lnTo>
                    <a:lnTo>
                      <a:pt x="1942" y="3399"/>
                    </a:lnTo>
                    <a:lnTo>
                      <a:pt x="1933" y="3399"/>
                    </a:lnTo>
                    <a:lnTo>
                      <a:pt x="1923" y="3399"/>
                    </a:lnTo>
                    <a:lnTo>
                      <a:pt x="1914" y="3399"/>
                    </a:lnTo>
                    <a:lnTo>
                      <a:pt x="1904" y="3427"/>
                    </a:lnTo>
                    <a:lnTo>
                      <a:pt x="1895" y="3455"/>
                    </a:lnTo>
                    <a:lnTo>
                      <a:pt x="1886" y="3484"/>
                    </a:lnTo>
                    <a:lnTo>
                      <a:pt x="1879" y="3512"/>
                    </a:lnTo>
                    <a:lnTo>
                      <a:pt x="1870" y="3541"/>
                    </a:lnTo>
                    <a:lnTo>
                      <a:pt x="1863" y="3570"/>
                    </a:lnTo>
                    <a:lnTo>
                      <a:pt x="1854" y="3600"/>
                    </a:lnTo>
                    <a:lnTo>
                      <a:pt x="1845" y="3629"/>
                    </a:lnTo>
                    <a:lnTo>
                      <a:pt x="1839" y="3635"/>
                    </a:lnTo>
                    <a:lnTo>
                      <a:pt x="1834" y="3639"/>
                    </a:lnTo>
                    <a:lnTo>
                      <a:pt x="1826" y="3642"/>
                    </a:lnTo>
                    <a:lnTo>
                      <a:pt x="1817" y="3644"/>
                    </a:lnTo>
                    <a:lnTo>
                      <a:pt x="1809" y="3644"/>
                    </a:lnTo>
                    <a:lnTo>
                      <a:pt x="1801" y="3642"/>
                    </a:lnTo>
                    <a:lnTo>
                      <a:pt x="1794" y="3638"/>
                    </a:lnTo>
                    <a:lnTo>
                      <a:pt x="1787" y="3633"/>
                    </a:lnTo>
                    <a:lnTo>
                      <a:pt x="1784" y="3623"/>
                    </a:lnTo>
                    <a:lnTo>
                      <a:pt x="1781" y="3613"/>
                    </a:lnTo>
                    <a:lnTo>
                      <a:pt x="1776" y="3601"/>
                    </a:lnTo>
                    <a:lnTo>
                      <a:pt x="1774" y="3591"/>
                    </a:lnTo>
                    <a:lnTo>
                      <a:pt x="1772" y="3579"/>
                    </a:lnTo>
                    <a:lnTo>
                      <a:pt x="1774" y="3569"/>
                    </a:lnTo>
                    <a:lnTo>
                      <a:pt x="1778" y="3559"/>
                    </a:lnTo>
                    <a:lnTo>
                      <a:pt x="1787" y="3550"/>
                    </a:lnTo>
                    <a:lnTo>
                      <a:pt x="1791" y="3544"/>
                    </a:lnTo>
                    <a:lnTo>
                      <a:pt x="1797" y="3540"/>
                    </a:lnTo>
                    <a:lnTo>
                      <a:pt x="1803" y="3534"/>
                    </a:lnTo>
                    <a:lnTo>
                      <a:pt x="1810" y="3531"/>
                    </a:lnTo>
                    <a:lnTo>
                      <a:pt x="1817" y="3526"/>
                    </a:lnTo>
                    <a:lnTo>
                      <a:pt x="1825" y="3524"/>
                    </a:lnTo>
                    <a:lnTo>
                      <a:pt x="1832" y="3522"/>
                    </a:lnTo>
                    <a:lnTo>
                      <a:pt x="1841" y="3521"/>
                    </a:lnTo>
                    <a:lnTo>
                      <a:pt x="1855" y="3496"/>
                    </a:lnTo>
                    <a:lnTo>
                      <a:pt x="1866" y="3468"/>
                    </a:lnTo>
                    <a:lnTo>
                      <a:pt x="1872" y="3440"/>
                    </a:lnTo>
                    <a:lnTo>
                      <a:pt x="1873" y="3409"/>
                    </a:lnTo>
                    <a:lnTo>
                      <a:pt x="1872" y="3380"/>
                    </a:lnTo>
                    <a:lnTo>
                      <a:pt x="1866" y="3349"/>
                    </a:lnTo>
                    <a:lnTo>
                      <a:pt x="1857" y="3322"/>
                    </a:lnTo>
                    <a:lnTo>
                      <a:pt x="1845" y="3295"/>
                    </a:lnTo>
                    <a:lnTo>
                      <a:pt x="1834" y="3298"/>
                    </a:lnTo>
                    <a:lnTo>
                      <a:pt x="1820" y="3300"/>
                    </a:lnTo>
                    <a:lnTo>
                      <a:pt x="1806" y="3301"/>
                    </a:lnTo>
                    <a:lnTo>
                      <a:pt x="1791" y="3301"/>
                    </a:lnTo>
                    <a:lnTo>
                      <a:pt x="1775" y="3301"/>
                    </a:lnTo>
                    <a:lnTo>
                      <a:pt x="1760" y="3300"/>
                    </a:lnTo>
                    <a:lnTo>
                      <a:pt x="1747" y="3297"/>
                    </a:lnTo>
                    <a:lnTo>
                      <a:pt x="1734" y="3291"/>
                    </a:lnTo>
                    <a:lnTo>
                      <a:pt x="1718" y="3260"/>
                    </a:lnTo>
                    <a:lnTo>
                      <a:pt x="1699" y="3246"/>
                    </a:lnTo>
                    <a:lnTo>
                      <a:pt x="1677" y="3243"/>
                    </a:lnTo>
                    <a:lnTo>
                      <a:pt x="1654" y="3246"/>
                    </a:lnTo>
                    <a:lnTo>
                      <a:pt x="1629" y="3250"/>
                    </a:lnTo>
                    <a:lnTo>
                      <a:pt x="1604" y="3253"/>
                    </a:lnTo>
                    <a:lnTo>
                      <a:pt x="1580" y="3248"/>
                    </a:lnTo>
                    <a:lnTo>
                      <a:pt x="1557" y="3232"/>
                    </a:lnTo>
                    <a:lnTo>
                      <a:pt x="1544" y="3222"/>
                    </a:lnTo>
                    <a:lnTo>
                      <a:pt x="1532" y="3210"/>
                    </a:lnTo>
                    <a:lnTo>
                      <a:pt x="1522" y="3197"/>
                    </a:lnTo>
                    <a:lnTo>
                      <a:pt x="1513" y="3183"/>
                    </a:lnTo>
                    <a:lnTo>
                      <a:pt x="1506" y="3168"/>
                    </a:lnTo>
                    <a:lnTo>
                      <a:pt x="1500" y="3153"/>
                    </a:lnTo>
                    <a:lnTo>
                      <a:pt x="1496" y="3137"/>
                    </a:lnTo>
                    <a:lnTo>
                      <a:pt x="1494" y="3121"/>
                    </a:lnTo>
                    <a:lnTo>
                      <a:pt x="1472" y="3114"/>
                    </a:lnTo>
                    <a:lnTo>
                      <a:pt x="1449" y="3107"/>
                    </a:lnTo>
                    <a:lnTo>
                      <a:pt x="1427" y="3099"/>
                    </a:lnTo>
                    <a:lnTo>
                      <a:pt x="1403" y="3089"/>
                    </a:lnTo>
                    <a:lnTo>
                      <a:pt x="1383" y="3077"/>
                    </a:lnTo>
                    <a:lnTo>
                      <a:pt x="1365" y="3063"/>
                    </a:lnTo>
                    <a:lnTo>
                      <a:pt x="1352" y="3044"/>
                    </a:lnTo>
                    <a:lnTo>
                      <a:pt x="1343" y="3019"/>
                    </a:lnTo>
                    <a:lnTo>
                      <a:pt x="1336" y="3004"/>
                    </a:lnTo>
                    <a:lnTo>
                      <a:pt x="1329" y="2990"/>
                    </a:lnTo>
                    <a:lnTo>
                      <a:pt x="1324" y="2973"/>
                    </a:lnTo>
                    <a:lnTo>
                      <a:pt x="1321" y="2957"/>
                    </a:lnTo>
                    <a:lnTo>
                      <a:pt x="1319" y="2941"/>
                    </a:lnTo>
                    <a:lnTo>
                      <a:pt x="1319" y="2924"/>
                    </a:lnTo>
                    <a:lnTo>
                      <a:pt x="1319" y="2908"/>
                    </a:lnTo>
                    <a:lnTo>
                      <a:pt x="1320" y="2890"/>
                    </a:lnTo>
                    <a:lnTo>
                      <a:pt x="1323" y="2874"/>
                    </a:lnTo>
                    <a:lnTo>
                      <a:pt x="1326" y="2856"/>
                    </a:lnTo>
                    <a:lnTo>
                      <a:pt x="1330" y="2840"/>
                    </a:lnTo>
                    <a:lnTo>
                      <a:pt x="1335" y="2824"/>
                    </a:lnTo>
                    <a:lnTo>
                      <a:pt x="1339" y="2808"/>
                    </a:lnTo>
                    <a:lnTo>
                      <a:pt x="1345" y="2793"/>
                    </a:lnTo>
                    <a:lnTo>
                      <a:pt x="1352" y="2779"/>
                    </a:lnTo>
                    <a:lnTo>
                      <a:pt x="1358" y="2766"/>
                    </a:lnTo>
                    <a:lnTo>
                      <a:pt x="1295" y="2719"/>
                    </a:lnTo>
                    <a:lnTo>
                      <a:pt x="1232" y="2672"/>
                    </a:lnTo>
                    <a:lnTo>
                      <a:pt x="1168" y="2624"/>
                    </a:lnTo>
                    <a:lnTo>
                      <a:pt x="1102" y="2575"/>
                    </a:lnTo>
                    <a:lnTo>
                      <a:pt x="1036" y="2527"/>
                    </a:lnTo>
                    <a:lnTo>
                      <a:pt x="972" y="2477"/>
                    </a:lnTo>
                    <a:lnTo>
                      <a:pt x="909" y="2428"/>
                    </a:lnTo>
                    <a:lnTo>
                      <a:pt x="846" y="2375"/>
                    </a:lnTo>
                    <a:lnTo>
                      <a:pt x="786" y="2322"/>
                    </a:lnTo>
                    <a:lnTo>
                      <a:pt x="728" y="2267"/>
                    </a:lnTo>
                    <a:lnTo>
                      <a:pt x="672" y="2210"/>
                    </a:lnTo>
                    <a:lnTo>
                      <a:pt x="621" y="2151"/>
                    </a:lnTo>
                    <a:lnTo>
                      <a:pt x="572" y="2090"/>
                    </a:lnTo>
                    <a:lnTo>
                      <a:pt x="529" y="2025"/>
                    </a:lnTo>
                    <a:lnTo>
                      <a:pt x="489" y="1958"/>
                    </a:lnTo>
                    <a:lnTo>
                      <a:pt x="455" y="1888"/>
                    </a:lnTo>
                    <a:lnTo>
                      <a:pt x="445" y="1860"/>
                    </a:lnTo>
                    <a:lnTo>
                      <a:pt x="433" y="1834"/>
                    </a:lnTo>
                    <a:lnTo>
                      <a:pt x="425" y="1806"/>
                    </a:lnTo>
                    <a:lnTo>
                      <a:pt x="414" y="1778"/>
                    </a:lnTo>
                    <a:lnTo>
                      <a:pt x="406" y="1750"/>
                    </a:lnTo>
                    <a:lnTo>
                      <a:pt x="395" y="1722"/>
                    </a:lnTo>
                    <a:lnTo>
                      <a:pt x="387" y="1695"/>
                    </a:lnTo>
                    <a:lnTo>
                      <a:pt x="378" y="1667"/>
                    </a:lnTo>
                    <a:lnTo>
                      <a:pt x="369" y="1639"/>
                    </a:lnTo>
                    <a:lnTo>
                      <a:pt x="359" y="1611"/>
                    </a:lnTo>
                    <a:lnTo>
                      <a:pt x="350" y="1583"/>
                    </a:lnTo>
                    <a:lnTo>
                      <a:pt x="340" y="1556"/>
                    </a:lnTo>
                    <a:lnTo>
                      <a:pt x="330" y="1529"/>
                    </a:lnTo>
                    <a:lnTo>
                      <a:pt x="318" y="1502"/>
                    </a:lnTo>
                    <a:lnTo>
                      <a:pt x="306" y="1475"/>
                    </a:lnTo>
                    <a:lnTo>
                      <a:pt x="294" y="1449"/>
                    </a:lnTo>
                    <a:lnTo>
                      <a:pt x="286" y="1439"/>
                    </a:lnTo>
                    <a:lnTo>
                      <a:pt x="281" y="1443"/>
                    </a:lnTo>
                    <a:lnTo>
                      <a:pt x="274" y="1425"/>
                    </a:lnTo>
                    <a:lnTo>
                      <a:pt x="265" y="1406"/>
                    </a:lnTo>
                    <a:lnTo>
                      <a:pt x="255" y="1387"/>
                    </a:lnTo>
                    <a:lnTo>
                      <a:pt x="246" y="1368"/>
                    </a:lnTo>
                    <a:lnTo>
                      <a:pt x="236" y="1351"/>
                    </a:lnTo>
                    <a:lnTo>
                      <a:pt x="224" y="1332"/>
                    </a:lnTo>
                    <a:lnTo>
                      <a:pt x="214" y="1313"/>
                    </a:lnTo>
                    <a:lnTo>
                      <a:pt x="202" y="1294"/>
                    </a:lnTo>
                    <a:lnTo>
                      <a:pt x="191" y="1275"/>
                    </a:lnTo>
                    <a:lnTo>
                      <a:pt x="177" y="1257"/>
                    </a:lnTo>
                    <a:lnTo>
                      <a:pt x="166" y="1238"/>
                    </a:lnTo>
                    <a:lnTo>
                      <a:pt x="153" y="1221"/>
                    </a:lnTo>
                    <a:lnTo>
                      <a:pt x="139" y="1202"/>
                    </a:lnTo>
                    <a:lnTo>
                      <a:pt x="126" y="1184"/>
                    </a:lnTo>
                    <a:lnTo>
                      <a:pt x="113" y="1168"/>
                    </a:lnTo>
                    <a:lnTo>
                      <a:pt x="100" y="1150"/>
                    </a:lnTo>
                    <a:lnTo>
                      <a:pt x="85" y="1150"/>
                    </a:lnTo>
                    <a:lnTo>
                      <a:pt x="87" y="1127"/>
                    </a:lnTo>
                    <a:lnTo>
                      <a:pt x="82" y="1115"/>
                    </a:lnTo>
                    <a:lnTo>
                      <a:pt x="71" y="1111"/>
                    </a:lnTo>
                    <a:lnTo>
                      <a:pt x="56" y="1111"/>
                    </a:lnTo>
                    <a:lnTo>
                      <a:pt x="40" y="1111"/>
                    </a:lnTo>
                    <a:lnTo>
                      <a:pt x="25" y="1109"/>
                    </a:lnTo>
                    <a:lnTo>
                      <a:pt x="14" y="1101"/>
                    </a:lnTo>
                    <a:lnTo>
                      <a:pt x="6" y="1083"/>
                    </a:lnTo>
                    <a:lnTo>
                      <a:pt x="2" y="1070"/>
                    </a:lnTo>
                    <a:lnTo>
                      <a:pt x="0" y="1055"/>
                    </a:lnTo>
                    <a:lnTo>
                      <a:pt x="2" y="1042"/>
                    </a:lnTo>
                    <a:lnTo>
                      <a:pt x="6" y="1030"/>
                    </a:lnTo>
                    <a:lnTo>
                      <a:pt x="14" y="1019"/>
                    </a:lnTo>
                    <a:lnTo>
                      <a:pt x="22" y="1008"/>
                    </a:lnTo>
                    <a:lnTo>
                      <a:pt x="33" y="1001"/>
                    </a:lnTo>
                    <a:lnTo>
                      <a:pt x="46" y="995"/>
                    </a:lnTo>
                    <a:lnTo>
                      <a:pt x="57" y="995"/>
                    </a:lnTo>
                    <a:lnTo>
                      <a:pt x="66" y="997"/>
                    </a:lnTo>
                    <a:lnTo>
                      <a:pt x="74" y="1001"/>
                    </a:lnTo>
                    <a:lnTo>
                      <a:pt x="79" y="1007"/>
                    </a:lnTo>
                    <a:lnTo>
                      <a:pt x="85" y="1014"/>
                    </a:lnTo>
                    <a:lnTo>
                      <a:pt x="91" y="1023"/>
                    </a:lnTo>
                    <a:lnTo>
                      <a:pt x="97" y="1030"/>
                    </a:lnTo>
                    <a:lnTo>
                      <a:pt x="104" y="1038"/>
                    </a:lnTo>
                    <a:lnTo>
                      <a:pt x="101" y="1054"/>
                    </a:lnTo>
                    <a:lnTo>
                      <a:pt x="104" y="1067"/>
                    </a:lnTo>
                    <a:lnTo>
                      <a:pt x="110" y="1080"/>
                    </a:lnTo>
                    <a:lnTo>
                      <a:pt x="119" y="1090"/>
                    </a:lnTo>
                    <a:lnTo>
                      <a:pt x="128" y="1102"/>
                    </a:lnTo>
                    <a:lnTo>
                      <a:pt x="138" y="1111"/>
                    </a:lnTo>
                    <a:lnTo>
                      <a:pt x="147" y="1121"/>
                    </a:lnTo>
                    <a:lnTo>
                      <a:pt x="153" y="1131"/>
                    </a:lnTo>
                    <a:lnTo>
                      <a:pt x="182" y="1152"/>
                    </a:lnTo>
                    <a:lnTo>
                      <a:pt x="210" y="1175"/>
                    </a:lnTo>
                    <a:lnTo>
                      <a:pt x="236" y="1199"/>
                    </a:lnTo>
                    <a:lnTo>
                      <a:pt x="262" y="1222"/>
                    </a:lnTo>
                    <a:lnTo>
                      <a:pt x="287" y="1247"/>
                    </a:lnTo>
                    <a:lnTo>
                      <a:pt x="314" y="1272"/>
                    </a:lnTo>
                    <a:lnTo>
                      <a:pt x="338" y="1297"/>
                    </a:lnTo>
                    <a:lnTo>
                      <a:pt x="363" y="1320"/>
                    </a:lnTo>
                    <a:lnTo>
                      <a:pt x="388" y="1344"/>
                    </a:lnTo>
                    <a:lnTo>
                      <a:pt x="414" y="1365"/>
                    </a:lnTo>
                    <a:lnTo>
                      <a:pt x="441" y="1387"/>
                    </a:lnTo>
                    <a:lnTo>
                      <a:pt x="469" y="1406"/>
                    </a:lnTo>
                    <a:lnTo>
                      <a:pt x="498" y="1424"/>
                    </a:lnTo>
                    <a:lnTo>
                      <a:pt x="527" y="1439"/>
                    </a:lnTo>
                    <a:lnTo>
                      <a:pt x="559" y="1452"/>
                    </a:lnTo>
                    <a:lnTo>
                      <a:pt x="591" y="1462"/>
                    </a:lnTo>
                    <a:lnTo>
                      <a:pt x="610" y="1466"/>
                    </a:lnTo>
                    <a:lnTo>
                      <a:pt x="630" y="1472"/>
                    </a:lnTo>
                    <a:lnTo>
                      <a:pt x="649" y="1478"/>
                    </a:lnTo>
                    <a:lnTo>
                      <a:pt x="666" y="1485"/>
                    </a:lnTo>
                    <a:lnTo>
                      <a:pt x="684" y="1493"/>
                    </a:lnTo>
                    <a:lnTo>
                      <a:pt x="701" y="1502"/>
                    </a:lnTo>
                    <a:lnTo>
                      <a:pt x="719" y="1510"/>
                    </a:lnTo>
                    <a:lnTo>
                      <a:pt x="735" y="1519"/>
                    </a:lnTo>
                    <a:lnTo>
                      <a:pt x="752" y="1529"/>
                    </a:lnTo>
                    <a:lnTo>
                      <a:pt x="770" y="1538"/>
                    </a:lnTo>
                    <a:lnTo>
                      <a:pt x="786" y="1547"/>
                    </a:lnTo>
                    <a:lnTo>
                      <a:pt x="804" y="1556"/>
                    </a:lnTo>
                    <a:lnTo>
                      <a:pt x="821" y="1564"/>
                    </a:lnTo>
                    <a:lnTo>
                      <a:pt x="839" y="1572"/>
                    </a:lnTo>
                    <a:lnTo>
                      <a:pt x="856" y="1579"/>
                    </a:lnTo>
                    <a:lnTo>
                      <a:pt x="874" y="1585"/>
                    </a:lnTo>
                    <a:lnTo>
                      <a:pt x="926" y="1621"/>
                    </a:lnTo>
                    <a:lnTo>
                      <a:pt x="981" y="1660"/>
                    </a:lnTo>
                    <a:lnTo>
                      <a:pt x="1035" y="1698"/>
                    </a:lnTo>
                    <a:lnTo>
                      <a:pt x="1087" y="1737"/>
                    </a:lnTo>
                    <a:lnTo>
                      <a:pt x="1142" y="1777"/>
                    </a:lnTo>
                    <a:lnTo>
                      <a:pt x="1193" y="1819"/>
                    </a:lnTo>
                    <a:lnTo>
                      <a:pt x="1244" y="1863"/>
                    </a:lnTo>
                    <a:lnTo>
                      <a:pt x="1294" y="1907"/>
                    </a:lnTo>
                    <a:lnTo>
                      <a:pt x="1342" y="1954"/>
                    </a:lnTo>
                    <a:lnTo>
                      <a:pt x="1387" y="2002"/>
                    </a:lnTo>
                    <a:lnTo>
                      <a:pt x="1431" y="2052"/>
                    </a:lnTo>
                    <a:lnTo>
                      <a:pt x="1472" y="2103"/>
                    </a:lnTo>
                    <a:lnTo>
                      <a:pt x="1510" y="2157"/>
                    </a:lnTo>
                    <a:lnTo>
                      <a:pt x="1544" y="2213"/>
                    </a:lnTo>
                    <a:lnTo>
                      <a:pt x="1576" y="2271"/>
                    </a:lnTo>
                    <a:lnTo>
                      <a:pt x="1602" y="2331"/>
                    </a:lnTo>
                    <a:lnTo>
                      <a:pt x="1699" y="2613"/>
                    </a:lnTo>
                    <a:lnTo>
                      <a:pt x="1716" y="2615"/>
                    </a:lnTo>
                    <a:lnTo>
                      <a:pt x="1736" y="2616"/>
                    </a:lnTo>
                    <a:lnTo>
                      <a:pt x="1755" y="2616"/>
                    </a:lnTo>
                    <a:lnTo>
                      <a:pt x="1774" y="2615"/>
                    </a:lnTo>
                    <a:lnTo>
                      <a:pt x="1793" y="2615"/>
                    </a:lnTo>
                    <a:lnTo>
                      <a:pt x="1813" y="2613"/>
                    </a:lnTo>
                    <a:lnTo>
                      <a:pt x="1832" y="2613"/>
                    </a:lnTo>
                    <a:lnTo>
                      <a:pt x="1853" y="2613"/>
                    </a:lnTo>
                    <a:lnTo>
                      <a:pt x="1872" y="2615"/>
                    </a:lnTo>
                    <a:lnTo>
                      <a:pt x="1889" y="2616"/>
                    </a:lnTo>
                    <a:lnTo>
                      <a:pt x="1908" y="2621"/>
                    </a:lnTo>
                    <a:lnTo>
                      <a:pt x="1926" y="2625"/>
                    </a:lnTo>
                    <a:lnTo>
                      <a:pt x="1942" y="2633"/>
                    </a:lnTo>
                    <a:lnTo>
                      <a:pt x="1958" y="2641"/>
                    </a:lnTo>
                    <a:lnTo>
                      <a:pt x="1974" y="2653"/>
                    </a:lnTo>
                    <a:lnTo>
                      <a:pt x="1987" y="2668"/>
                    </a:lnTo>
                    <a:lnTo>
                      <a:pt x="1992" y="2682"/>
                    </a:lnTo>
                    <a:lnTo>
                      <a:pt x="1993" y="2697"/>
                    </a:lnTo>
                    <a:lnTo>
                      <a:pt x="1992" y="2710"/>
                    </a:lnTo>
                    <a:lnTo>
                      <a:pt x="1990" y="2723"/>
                    </a:lnTo>
                    <a:lnTo>
                      <a:pt x="1987" y="2736"/>
                    </a:lnTo>
                    <a:lnTo>
                      <a:pt x="1987" y="2750"/>
                    </a:lnTo>
                    <a:lnTo>
                      <a:pt x="1987" y="2764"/>
                    </a:lnTo>
                    <a:lnTo>
                      <a:pt x="1992" y="2779"/>
                    </a:lnTo>
                    <a:lnTo>
                      <a:pt x="2003" y="2779"/>
                    </a:lnTo>
                    <a:lnTo>
                      <a:pt x="2015" y="2779"/>
                    </a:lnTo>
                    <a:lnTo>
                      <a:pt x="2027" y="2779"/>
                    </a:lnTo>
                    <a:lnTo>
                      <a:pt x="2038" y="2777"/>
                    </a:lnTo>
                    <a:lnTo>
                      <a:pt x="2049" y="2776"/>
                    </a:lnTo>
                    <a:lnTo>
                      <a:pt x="2059" y="2771"/>
                    </a:lnTo>
                    <a:lnTo>
                      <a:pt x="2068" y="2767"/>
                    </a:lnTo>
                    <a:lnTo>
                      <a:pt x="2075" y="2760"/>
                    </a:lnTo>
                    <a:lnTo>
                      <a:pt x="2078" y="2735"/>
                    </a:lnTo>
                    <a:lnTo>
                      <a:pt x="2084" y="2710"/>
                    </a:lnTo>
                    <a:lnTo>
                      <a:pt x="2091" y="2687"/>
                    </a:lnTo>
                    <a:lnTo>
                      <a:pt x="2100" y="2665"/>
                    </a:lnTo>
                    <a:lnTo>
                      <a:pt x="2110" y="2643"/>
                    </a:lnTo>
                    <a:lnTo>
                      <a:pt x="2120" y="2619"/>
                    </a:lnTo>
                    <a:lnTo>
                      <a:pt x="2132" y="2599"/>
                    </a:lnTo>
                    <a:lnTo>
                      <a:pt x="2142" y="2577"/>
                    </a:lnTo>
                    <a:lnTo>
                      <a:pt x="2154" y="2555"/>
                    </a:lnTo>
                    <a:lnTo>
                      <a:pt x="2164" y="2532"/>
                    </a:lnTo>
                    <a:lnTo>
                      <a:pt x="2173" y="2510"/>
                    </a:lnTo>
                    <a:lnTo>
                      <a:pt x="2180" y="2486"/>
                    </a:lnTo>
                    <a:lnTo>
                      <a:pt x="2186" y="2463"/>
                    </a:lnTo>
                    <a:lnTo>
                      <a:pt x="2191" y="2438"/>
                    </a:lnTo>
                    <a:lnTo>
                      <a:pt x="2192" y="2412"/>
                    </a:lnTo>
                    <a:lnTo>
                      <a:pt x="2191" y="2385"/>
                    </a:lnTo>
                    <a:lnTo>
                      <a:pt x="2195" y="2343"/>
                    </a:lnTo>
                    <a:lnTo>
                      <a:pt x="2198" y="2300"/>
                    </a:lnTo>
                    <a:lnTo>
                      <a:pt x="2201" y="2259"/>
                    </a:lnTo>
                    <a:lnTo>
                      <a:pt x="2201" y="2220"/>
                    </a:lnTo>
                    <a:lnTo>
                      <a:pt x="2202" y="2180"/>
                    </a:lnTo>
                    <a:lnTo>
                      <a:pt x="2201" y="2142"/>
                    </a:lnTo>
                    <a:lnTo>
                      <a:pt x="2201" y="2104"/>
                    </a:lnTo>
                    <a:lnTo>
                      <a:pt x="2199" y="2068"/>
                    </a:lnTo>
                    <a:lnTo>
                      <a:pt x="2198" y="2030"/>
                    </a:lnTo>
                    <a:lnTo>
                      <a:pt x="2196" y="1992"/>
                    </a:lnTo>
                    <a:lnTo>
                      <a:pt x="2196" y="1954"/>
                    </a:lnTo>
                    <a:lnTo>
                      <a:pt x="2196" y="1916"/>
                    </a:lnTo>
                    <a:lnTo>
                      <a:pt x="2198" y="1876"/>
                    </a:lnTo>
                    <a:lnTo>
                      <a:pt x="2199" y="1835"/>
                    </a:lnTo>
                    <a:lnTo>
                      <a:pt x="2202" y="1794"/>
                    </a:lnTo>
                    <a:lnTo>
                      <a:pt x="2207" y="1752"/>
                    </a:lnTo>
                    <a:lnTo>
                      <a:pt x="2205" y="1727"/>
                    </a:lnTo>
                    <a:lnTo>
                      <a:pt x="2204" y="1702"/>
                    </a:lnTo>
                    <a:lnTo>
                      <a:pt x="2204" y="1677"/>
                    </a:lnTo>
                    <a:lnTo>
                      <a:pt x="2204" y="1651"/>
                    </a:lnTo>
                    <a:lnTo>
                      <a:pt x="2204" y="1626"/>
                    </a:lnTo>
                    <a:lnTo>
                      <a:pt x="2205" y="1600"/>
                    </a:lnTo>
                    <a:lnTo>
                      <a:pt x="2205" y="1573"/>
                    </a:lnTo>
                    <a:lnTo>
                      <a:pt x="2205" y="1547"/>
                    </a:lnTo>
                    <a:lnTo>
                      <a:pt x="2207" y="1521"/>
                    </a:lnTo>
                    <a:lnTo>
                      <a:pt x="2207" y="1494"/>
                    </a:lnTo>
                    <a:lnTo>
                      <a:pt x="2205" y="1468"/>
                    </a:lnTo>
                    <a:lnTo>
                      <a:pt x="2204" y="1442"/>
                    </a:lnTo>
                    <a:lnTo>
                      <a:pt x="2202" y="1415"/>
                    </a:lnTo>
                    <a:lnTo>
                      <a:pt x="2199" y="1389"/>
                    </a:lnTo>
                    <a:lnTo>
                      <a:pt x="2195" y="1363"/>
                    </a:lnTo>
                    <a:lnTo>
                      <a:pt x="2191" y="1336"/>
                    </a:lnTo>
                    <a:lnTo>
                      <a:pt x="2170" y="1333"/>
                    </a:lnTo>
                    <a:lnTo>
                      <a:pt x="2150" y="1333"/>
                    </a:lnTo>
                    <a:lnTo>
                      <a:pt x="2128" y="1333"/>
                    </a:lnTo>
                    <a:lnTo>
                      <a:pt x="2104" y="1333"/>
                    </a:lnTo>
                    <a:lnTo>
                      <a:pt x="2081" y="1335"/>
                    </a:lnTo>
                    <a:lnTo>
                      <a:pt x="2057" y="1336"/>
                    </a:lnTo>
                    <a:lnTo>
                      <a:pt x="2034" y="1338"/>
                    </a:lnTo>
                    <a:lnTo>
                      <a:pt x="2011" y="1338"/>
                    </a:lnTo>
                    <a:lnTo>
                      <a:pt x="1986" y="1338"/>
                    </a:lnTo>
                    <a:lnTo>
                      <a:pt x="1962" y="1338"/>
                    </a:lnTo>
                    <a:lnTo>
                      <a:pt x="1940" y="1335"/>
                    </a:lnTo>
                    <a:lnTo>
                      <a:pt x="1917" y="1330"/>
                    </a:lnTo>
                    <a:lnTo>
                      <a:pt x="1895" y="1324"/>
                    </a:lnTo>
                    <a:lnTo>
                      <a:pt x="1875" y="1317"/>
                    </a:lnTo>
                    <a:lnTo>
                      <a:pt x="1854" y="1305"/>
                    </a:lnTo>
                    <a:lnTo>
                      <a:pt x="1835" y="1292"/>
                    </a:lnTo>
                    <a:lnTo>
                      <a:pt x="1829" y="1284"/>
                    </a:lnTo>
                    <a:lnTo>
                      <a:pt x="1825" y="1276"/>
                    </a:lnTo>
                    <a:lnTo>
                      <a:pt x="1822" y="1267"/>
                    </a:lnTo>
                    <a:lnTo>
                      <a:pt x="1822" y="1260"/>
                    </a:lnTo>
                    <a:lnTo>
                      <a:pt x="1822" y="1251"/>
                    </a:lnTo>
                    <a:lnTo>
                      <a:pt x="1823" y="1243"/>
                    </a:lnTo>
                    <a:lnTo>
                      <a:pt x="1826" y="1234"/>
                    </a:lnTo>
                    <a:lnTo>
                      <a:pt x="1831" y="1224"/>
                    </a:lnTo>
                    <a:lnTo>
                      <a:pt x="1872" y="1187"/>
                    </a:lnTo>
                    <a:lnTo>
                      <a:pt x="1915" y="1153"/>
                    </a:lnTo>
                    <a:lnTo>
                      <a:pt x="1958" y="1123"/>
                    </a:lnTo>
                    <a:lnTo>
                      <a:pt x="2003" y="1092"/>
                    </a:lnTo>
                    <a:lnTo>
                      <a:pt x="2047" y="1064"/>
                    </a:lnTo>
                    <a:lnTo>
                      <a:pt x="2094" y="1036"/>
                    </a:lnTo>
                    <a:lnTo>
                      <a:pt x="2141" y="1011"/>
                    </a:lnTo>
                    <a:lnTo>
                      <a:pt x="2188" y="988"/>
                    </a:lnTo>
                    <a:lnTo>
                      <a:pt x="2234" y="965"/>
                    </a:lnTo>
                    <a:lnTo>
                      <a:pt x="2283" y="943"/>
                    </a:lnTo>
                    <a:lnTo>
                      <a:pt x="2331" y="922"/>
                    </a:lnTo>
                    <a:lnTo>
                      <a:pt x="2379" y="903"/>
                    </a:lnTo>
                    <a:lnTo>
                      <a:pt x="2429" y="883"/>
                    </a:lnTo>
                    <a:lnTo>
                      <a:pt x="2479" y="865"/>
                    </a:lnTo>
                    <a:lnTo>
                      <a:pt x="2527" y="846"/>
                    </a:lnTo>
                    <a:lnTo>
                      <a:pt x="2577" y="828"/>
                    </a:lnTo>
                    <a:lnTo>
                      <a:pt x="2629" y="789"/>
                    </a:lnTo>
                    <a:lnTo>
                      <a:pt x="2678" y="748"/>
                    </a:lnTo>
                    <a:lnTo>
                      <a:pt x="2723" y="704"/>
                    </a:lnTo>
                    <a:lnTo>
                      <a:pt x="2765" y="657"/>
                    </a:lnTo>
                    <a:lnTo>
                      <a:pt x="2805" y="609"/>
                    </a:lnTo>
                    <a:lnTo>
                      <a:pt x="2843" y="559"/>
                    </a:lnTo>
                    <a:lnTo>
                      <a:pt x="2878" y="508"/>
                    </a:lnTo>
                    <a:lnTo>
                      <a:pt x="2912" y="457"/>
                    </a:lnTo>
                    <a:lnTo>
                      <a:pt x="2944" y="404"/>
                    </a:lnTo>
                    <a:lnTo>
                      <a:pt x="2975" y="350"/>
                    </a:lnTo>
                    <a:lnTo>
                      <a:pt x="3005" y="296"/>
                    </a:lnTo>
                    <a:lnTo>
                      <a:pt x="3036" y="242"/>
                    </a:lnTo>
                    <a:lnTo>
                      <a:pt x="3065" y="189"/>
                    </a:lnTo>
                    <a:lnTo>
                      <a:pt x="3098" y="136"/>
                    </a:lnTo>
                    <a:lnTo>
                      <a:pt x="3128" y="85"/>
                    </a:lnTo>
                    <a:lnTo>
                      <a:pt x="3162" y="34"/>
                    </a:lnTo>
                    <a:lnTo>
                      <a:pt x="3187" y="18"/>
                    </a:lnTo>
                    <a:lnTo>
                      <a:pt x="3210" y="8"/>
                    </a:lnTo>
                    <a:lnTo>
                      <a:pt x="3234" y="2"/>
                    </a:lnTo>
                    <a:lnTo>
                      <a:pt x="3257" y="0"/>
                    </a:lnTo>
                    <a:lnTo>
                      <a:pt x="3280" y="3"/>
                    </a:lnTo>
                    <a:lnTo>
                      <a:pt x="3302" y="8"/>
                    </a:lnTo>
                    <a:lnTo>
                      <a:pt x="3326" y="16"/>
                    </a:lnTo>
                    <a:lnTo>
                      <a:pt x="3348" y="25"/>
                    </a:lnTo>
                    <a:lnTo>
                      <a:pt x="3370" y="37"/>
                    </a:lnTo>
                    <a:lnTo>
                      <a:pt x="3393" y="50"/>
                    </a:lnTo>
                    <a:lnTo>
                      <a:pt x="3415" y="63"/>
                    </a:lnTo>
                    <a:lnTo>
                      <a:pt x="3437" y="76"/>
                    </a:lnTo>
                    <a:lnTo>
                      <a:pt x="3457" y="90"/>
                    </a:lnTo>
                    <a:lnTo>
                      <a:pt x="3479" y="103"/>
                    </a:lnTo>
                    <a:lnTo>
                      <a:pt x="3501" y="113"/>
                    </a:lnTo>
                    <a:lnTo>
                      <a:pt x="3523" y="122"/>
                    </a:lnTo>
                    <a:lnTo>
                      <a:pt x="3615" y="1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 name="Freeform 7"/>
              <p:cNvSpPr>
                <a:spLocks/>
              </p:cNvSpPr>
              <p:nvPr/>
            </p:nvSpPr>
            <p:spPr bwMode="auto">
              <a:xfrm>
                <a:off x="1949" y="1261"/>
                <a:ext cx="711" cy="367"/>
              </a:xfrm>
              <a:custGeom>
                <a:avLst/>
                <a:gdLst>
                  <a:gd name="T0" fmla="*/ 1047 w 1422"/>
                  <a:gd name="T1" fmla="*/ 190 h 733"/>
                  <a:gd name="T2" fmla="*/ 1084 w 1422"/>
                  <a:gd name="T3" fmla="*/ 170 h 733"/>
                  <a:gd name="T4" fmla="*/ 1101 w 1422"/>
                  <a:gd name="T5" fmla="*/ 133 h 733"/>
                  <a:gd name="T6" fmla="*/ 1097 w 1422"/>
                  <a:gd name="T7" fmla="*/ 104 h 733"/>
                  <a:gd name="T8" fmla="*/ 1078 w 1422"/>
                  <a:gd name="T9" fmla="*/ 82 h 733"/>
                  <a:gd name="T10" fmla="*/ 1033 w 1422"/>
                  <a:gd name="T11" fmla="*/ 70 h 733"/>
                  <a:gd name="T12" fmla="*/ 951 w 1422"/>
                  <a:gd name="T13" fmla="*/ 89 h 733"/>
                  <a:gd name="T14" fmla="*/ 872 w 1422"/>
                  <a:gd name="T15" fmla="*/ 126 h 733"/>
                  <a:gd name="T16" fmla="*/ 828 w 1422"/>
                  <a:gd name="T17" fmla="*/ 139 h 733"/>
                  <a:gd name="T18" fmla="*/ 804 w 1422"/>
                  <a:gd name="T19" fmla="*/ 130 h 733"/>
                  <a:gd name="T20" fmla="*/ 779 w 1422"/>
                  <a:gd name="T21" fmla="*/ 118 h 733"/>
                  <a:gd name="T22" fmla="*/ 844 w 1422"/>
                  <a:gd name="T23" fmla="*/ 99 h 733"/>
                  <a:gd name="T24" fmla="*/ 908 w 1422"/>
                  <a:gd name="T25" fmla="*/ 67 h 733"/>
                  <a:gd name="T26" fmla="*/ 973 w 1422"/>
                  <a:gd name="T27" fmla="*/ 35 h 733"/>
                  <a:gd name="T28" fmla="*/ 1038 w 1422"/>
                  <a:gd name="T29" fmla="*/ 23 h 733"/>
                  <a:gd name="T30" fmla="*/ 1104 w 1422"/>
                  <a:gd name="T31" fmla="*/ 45 h 733"/>
                  <a:gd name="T32" fmla="*/ 1173 w 1422"/>
                  <a:gd name="T33" fmla="*/ 145 h 733"/>
                  <a:gd name="T34" fmla="*/ 1233 w 1422"/>
                  <a:gd name="T35" fmla="*/ 269 h 733"/>
                  <a:gd name="T36" fmla="*/ 1283 w 1422"/>
                  <a:gd name="T37" fmla="*/ 396 h 733"/>
                  <a:gd name="T38" fmla="*/ 1331 w 1422"/>
                  <a:gd name="T39" fmla="*/ 525 h 733"/>
                  <a:gd name="T40" fmla="*/ 1382 w 1422"/>
                  <a:gd name="T41" fmla="*/ 651 h 733"/>
                  <a:gd name="T42" fmla="*/ 1381 w 1422"/>
                  <a:gd name="T43" fmla="*/ 717 h 733"/>
                  <a:gd name="T44" fmla="*/ 1253 w 1422"/>
                  <a:gd name="T45" fmla="*/ 673 h 733"/>
                  <a:gd name="T46" fmla="*/ 1123 w 1422"/>
                  <a:gd name="T47" fmla="*/ 636 h 733"/>
                  <a:gd name="T48" fmla="*/ 992 w 1422"/>
                  <a:gd name="T49" fmla="*/ 610 h 733"/>
                  <a:gd name="T50" fmla="*/ 858 w 1422"/>
                  <a:gd name="T51" fmla="*/ 590 h 733"/>
                  <a:gd name="T52" fmla="*/ 724 w 1422"/>
                  <a:gd name="T53" fmla="*/ 578 h 733"/>
                  <a:gd name="T54" fmla="*/ 588 w 1422"/>
                  <a:gd name="T55" fmla="*/ 572 h 733"/>
                  <a:gd name="T56" fmla="*/ 452 w 1422"/>
                  <a:gd name="T57" fmla="*/ 573 h 733"/>
                  <a:gd name="T58" fmla="*/ 316 w 1422"/>
                  <a:gd name="T59" fmla="*/ 579 h 733"/>
                  <a:gd name="T60" fmla="*/ 180 w 1422"/>
                  <a:gd name="T61" fmla="*/ 593 h 733"/>
                  <a:gd name="T62" fmla="*/ 45 w 1422"/>
                  <a:gd name="T63" fmla="*/ 610 h 733"/>
                  <a:gd name="T64" fmla="*/ 51 w 1422"/>
                  <a:gd name="T65" fmla="*/ 546 h 733"/>
                  <a:gd name="T66" fmla="*/ 121 w 1422"/>
                  <a:gd name="T67" fmla="*/ 436 h 733"/>
                  <a:gd name="T68" fmla="*/ 190 w 1422"/>
                  <a:gd name="T69" fmla="*/ 323 h 733"/>
                  <a:gd name="T70" fmla="*/ 254 w 1422"/>
                  <a:gd name="T71" fmla="*/ 209 h 733"/>
                  <a:gd name="T72" fmla="*/ 320 w 1422"/>
                  <a:gd name="T73" fmla="*/ 98 h 733"/>
                  <a:gd name="T74" fmla="*/ 380 w 1422"/>
                  <a:gd name="T75" fmla="*/ 15 h 733"/>
                  <a:gd name="T76" fmla="*/ 428 w 1422"/>
                  <a:gd name="T77" fmla="*/ 0 h 733"/>
                  <a:gd name="T78" fmla="*/ 480 w 1422"/>
                  <a:gd name="T79" fmla="*/ 9 h 733"/>
                  <a:gd name="T80" fmla="*/ 559 w 1422"/>
                  <a:gd name="T81" fmla="*/ 48 h 733"/>
                  <a:gd name="T82" fmla="*/ 652 w 1422"/>
                  <a:gd name="T83" fmla="*/ 99 h 733"/>
                  <a:gd name="T84" fmla="*/ 747 w 1422"/>
                  <a:gd name="T85" fmla="*/ 148 h 733"/>
                  <a:gd name="T86" fmla="*/ 845 w 1422"/>
                  <a:gd name="T87" fmla="*/ 186 h 733"/>
                  <a:gd name="T88" fmla="*/ 949 w 1422"/>
                  <a:gd name="T89" fmla="*/ 206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22" h="733">
                    <a:moveTo>
                      <a:pt x="1024" y="206"/>
                    </a:moveTo>
                    <a:lnTo>
                      <a:pt x="1034" y="197"/>
                    </a:lnTo>
                    <a:lnTo>
                      <a:pt x="1047" y="190"/>
                    </a:lnTo>
                    <a:lnTo>
                      <a:pt x="1060" y="184"/>
                    </a:lnTo>
                    <a:lnTo>
                      <a:pt x="1072" y="177"/>
                    </a:lnTo>
                    <a:lnTo>
                      <a:pt x="1084" y="170"/>
                    </a:lnTo>
                    <a:lnTo>
                      <a:pt x="1093" y="159"/>
                    </a:lnTo>
                    <a:lnTo>
                      <a:pt x="1098" y="148"/>
                    </a:lnTo>
                    <a:lnTo>
                      <a:pt x="1101" y="133"/>
                    </a:lnTo>
                    <a:lnTo>
                      <a:pt x="1103" y="123"/>
                    </a:lnTo>
                    <a:lnTo>
                      <a:pt x="1101" y="113"/>
                    </a:lnTo>
                    <a:lnTo>
                      <a:pt x="1097" y="104"/>
                    </a:lnTo>
                    <a:lnTo>
                      <a:pt x="1093" y="95"/>
                    </a:lnTo>
                    <a:lnTo>
                      <a:pt x="1085" y="88"/>
                    </a:lnTo>
                    <a:lnTo>
                      <a:pt x="1078" y="82"/>
                    </a:lnTo>
                    <a:lnTo>
                      <a:pt x="1069" y="76"/>
                    </a:lnTo>
                    <a:lnTo>
                      <a:pt x="1062" y="70"/>
                    </a:lnTo>
                    <a:lnTo>
                      <a:pt x="1033" y="70"/>
                    </a:lnTo>
                    <a:lnTo>
                      <a:pt x="1005" y="73"/>
                    </a:lnTo>
                    <a:lnTo>
                      <a:pt x="977" y="80"/>
                    </a:lnTo>
                    <a:lnTo>
                      <a:pt x="951" y="89"/>
                    </a:lnTo>
                    <a:lnTo>
                      <a:pt x="923" y="99"/>
                    </a:lnTo>
                    <a:lnTo>
                      <a:pt x="898" y="113"/>
                    </a:lnTo>
                    <a:lnTo>
                      <a:pt x="872" y="126"/>
                    </a:lnTo>
                    <a:lnTo>
                      <a:pt x="847" y="137"/>
                    </a:lnTo>
                    <a:lnTo>
                      <a:pt x="836" y="139"/>
                    </a:lnTo>
                    <a:lnTo>
                      <a:pt x="828" y="139"/>
                    </a:lnTo>
                    <a:lnTo>
                      <a:pt x="819" y="136"/>
                    </a:lnTo>
                    <a:lnTo>
                      <a:pt x="812" y="133"/>
                    </a:lnTo>
                    <a:lnTo>
                      <a:pt x="804" y="130"/>
                    </a:lnTo>
                    <a:lnTo>
                      <a:pt x="796" y="126"/>
                    </a:lnTo>
                    <a:lnTo>
                      <a:pt x="788" y="121"/>
                    </a:lnTo>
                    <a:lnTo>
                      <a:pt x="779" y="118"/>
                    </a:lnTo>
                    <a:lnTo>
                      <a:pt x="801" y="116"/>
                    </a:lnTo>
                    <a:lnTo>
                      <a:pt x="822" y="108"/>
                    </a:lnTo>
                    <a:lnTo>
                      <a:pt x="844" y="99"/>
                    </a:lnTo>
                    <a:lnTo>
                      <a:pt x="866" y="89"/>
                    </a:lnTo>
                    <a:lnTo>
                      <a:pt x="886" y="79"/>
                    </a:lnTo>
                    <a:lnTo>
                      <a:pt x="908" y="67"/>
                    </a:lnTo>
                    <a:lnTo>
                      <a:pt x="930" y="56"/>
                    </a:lnTo>
                    <a:lnTo>
                      <a:pt x="951" y="45"/>
                    </a:lnTo>
                    <a:lnTo>
                      <a:pt x="973" y="35"/>
                    </a:lnTo>
                    <a:lnTo>
                      <a:pt x="994" y="29"/>
                    </a:lnTo>
                    <a:lnTo>
                      <a:pt x="1016" y="25"/>
                    </a:lnTo>
                    <a:lnTo>
                      <a:pt x="1038" y="23"/>
                    </a:lnTo>
                    <a:lnTo>
                      <a:pt x="1060" y="26"/>
                    </a:lnTo>
                    <a:lnTo>
                      <a:pt x="1082" y="34"/>
                    </a:lnTo>
                    <a:lnTo>
                      <a:pt x="1104" y="45"/>
                    </a:lnTo>
                    <a:lnTo>
                      <a:pt x="1126" y="64"/>
                    </a:lnTo>
                    <a:lnTo>
                      <a:pt x="1151" y="104"/>
                    </a:lnTo>
                    <a:lnTo>
                      <a:pt x="1173" y="145"/>
                    </a:lnTo>
                    <a:lnTo>
                      <a:pt x="1195" y="186"/>
                    </a:lnTo>
                    <a:lnTo>
                      <a:pt x="1214" y="227"/>
                    </a:lnTo>
                    <a:lnTo>
                      <a:pt x="1233" y="269"/>
                    </a:lnTo>
                    <a:lnTo>
                      <a:pt x="1249" y="312"/>
                    </a:lnTo>
                    <a:lnTo>
                      <a:pt x="1267" y="354"/>
                    </a:lnTo>
                    <a:lnTo>
                      <a:pt x="1283" y="396"/>
                    </a:lnTo>
                    <a:lnTo>
                      <a:pt x="1299" y="439"/>
                    </a:lnTo>
                    <a:lnTo>
                      <a:pt x="1315" y="483"/>
                    </a:lnTo>
                    <a:lnTo>
                      <a:pt x="1331" y="525"/>
                    </a:lnTo>
                    <a:lnTo>
                      <a:pt x="1347" y="568"/>
                    </a:lnTo>
                    <a:lnTo>
                      <a:pt x="1365" y="609"/>
                    </a:lnTo>
                    <a:lnTo>
                      <a:pt x="1382" y="651"/>
                    </a:lnTo>
                    <a:lnTo>
                      <a:pt x="1401" y="692"/>
                    </a:lnTo>
                    <a:lnTo>
                      <a:pt x="1422" y="733"/>
                    </a:lnTo>
                    <a:lnTo>
                      <a:pt x="1381" y="717"/>
                    </a:lnTo>
                    <a:lnTo>
                      <a:pt x="1338" y="701"/>
                    </a:lnTo>
                    <a:lnTo>
                      <a:pt x="1296" y="686"/>
                    </a:lnTo>
                    <a:lnTo>
                      <a:pt x="1253" y="673"/>
                    </a:lnTo>
                    <a:lnTo>
                      <a:pt x="1211" y="660"/>
                    </a:lnTo>
                    <a:lnTo>
                      <a:pt x="1167" y="648"/>
                    </a:lnTo>
                    <a:lnTo>
                      <a:pt x="1123" y="636"/>
                    </a:lnTo>
                    <a:lnTo>
                      <a:pt x="1081" y="626"/>
                    </a:lnTo>
                    <a:lnTo>
                      <a:pt x="1037" y="617"/>
                    </a:lnTo>
                    <a:lnTo>
                      <a:pt x="992" y="610"/>
                    </a:lnTo>
                    <a:lnTo>
                      <a:pt x="948" y="603"/>
                    </a:lnTo>
                    <a:lnTo>
                      <a:pt x="904" y="595"/>
                    </a:lnTo>
                    <a:lnTo>
                      <a:pt x="858" y="590"/>
                    </a:lnTo>
                    <a:lnTo>
                      <a:pt x="815" y="585"/>
                    </a:lnTo>
                    <a:lnTo>
                      <a:pt x="769" y="581"/>
                    </a:lnTo>
                    <a:lnTo>
                      <a:pt x="724" y="578"/>
                    </a:lnTo>
                    <a:lnTo>
                      <a:pt x="678" y="575"/>
                    </a:lnTo>
                    <a:lnTo>
                      <a:pt x="633" y="573"/>
                    </a:lnTo>
                    <a:lnTo>
                      <a:pt x="588" y="572"/>
                    </a:lnTo>
                    <a:lnTo>
                      <a:pt x="542" y="572"/>
                    </a:lnTo>
                    <a:lnTo>
                      <a:pt x="497" y="572"/>
                    </a:lnTo>
                    <a:lnTo>
                      <a:pt x="452" y="573"/>
                    </a:lnTo>
                    <a:lnTo>
                      <a:pt x="406" y="575"/>
                    </a:lnTo>
                    <a:lnTo>
                      <a:pt x="361" y="576"/>
                    </a:lnTo>
                    <a:lnTo>
                      <a:pt x="316" y="579"/>
                    </a:lnTo>
                    <a:lnTo>
                      <a:pt x="270" y="584"/>
                    </a:lnTo>
                    <a:lnTo>
                      <a:pt x="225" y="588"/>
                    </a:lnTo>
                    <a:lnTo>
                      <a:pt x="180" y="593"/>
                    </a:lnTo>
                    <a:lnTo>
                      <a:pt x="134" y="598"/>
                    </a:lnTo>
                    <a:lnTo>
                      <a:pt x="89" y="604"/>
                    </a:lnTo>
                    <a:lnTo>
                      <a:pt x="45" y="610"/>
                    </a:lnTo>
                    <a:lnTo>
                      <a:pt x="0" y="617"/>
                    </a:lnTo>
                    <a:lnTo>
                      <a:pt x="26" y="582"/>
                    </a:lnTo>
                    <a:lnTo>
                      <a:pt x="51" y="546"/>
                    </a:lnTo>
                    <a:lnTo>
                      <a:pt x="74" y="511"/>
                    </a:lnTo>
                    <a:lnTo>
                      <a:pt x="98" y="473"/>
                    </a:lnTo>
                    <a:lnTo>
                      <a:pt x="121" y="436"/>
                    </a:lnTo>
                    <a:lnTo>
                      <a:pt x="144" y="398"/>
                    </a:lnTo>
                    <a:lnTo>
                      <a:pt x="166" y="361"/>
                    </a:lnTo>
                    <a:lnTo>
                      <a:pt x="190" y="323"/>
                    </a:lnTo>
                    <a:lnTo>
                      <a:pt x="212" y="285"/>
                    </a:lnTo>
                    <a:lnTo>
                      <a:pt x="232" y="247"/>
                    </a:lnTo>
                    <a:lnTo>
                      <a:pt x="254" y="209"/>
                    </a:lnTo>
                    <a:lnTo>
                      <a:pt x="276" y="173"/>
                    </a:lnTo>
                    <a:lnTo>
                      <a:pt x="298" y="135"/>
                    </a:lnTo>
                    <a:lnTo>
                      <a:pt x="320" y="98"/>
                    </a:lnTo>
                    <a:lnTo>
                      <a:pt x="343" y="61"/>
                    </a:lnTo>
                    <a:lnTo>
                      <a:pt x="365" y="26"/>
                    </a:lnTo>
                    <a:lnTo>
                      <a:pt x="380" y="15"/>
                    </a:lnTo>
                    <a:lnTo>
                      <a:pt x="396" y="7"/>
                    </a:lnTo>
                    <a:lnTo>
                      <a:pt x="412" y="1"/>
                    </a:lnTo>
                    <a:lnTo>
                      <a:pt x="428" y="0"/>
                    </a:lnTo>
                    <a:lnTo>
                      <a:pt x="446" y="0"/>
                    </a:lnTo>
                    <a:lnTo>
                      <a:pt x="463" y="3"/>
                    </a:lnTo>
                    <a:lnTo>
                      <a:pt x="480" y="9"/>
                    </a:lnTo>
                    <a:lnTo>
                      <a:pt x="496" y="16"/>
                    </a:lnTo>
                    <a:lnTo>
                      <a:pt x="526" y="32"/>
                    </a:lnTo>
                    <a:lnTo>
                      <a:pt x="559" y="48"/>
                    </a:lnTo>
                    <a:lnTo>
                      <a:pt x="589" y="64"/>
                    </a:lnTo>
                    <a:lnTo>
                      <a:pt x="620" y="82"/>
                    </a:lnTo>
                    <a:lnTo>
                      <a:pt x="652" y="99"/>
                    </a:lnTo>
                    <a:lnTo>
                      <a:pt x="683" y="116"/>
                    </a:lnTo>
                    <a:lnTo>
                      <a:pt x="715" y="132"/>
                    </a:lnTo>
                    <a:lnTo>
                      <a:pt x="747" y="148"/>
                    </a:lnTo>
                    <a:lnTo>
                      <a:pt x="779" y="161"/>
                    </a:lnTo>
                    <a:lnTo>
                      <a:pt x="812" y="174"/>
                    </a:lnTo>
                    <a:lnTo>
                      <a:pt x="845" y="186"/>
                    </a:lnTo>
                    <a:lnTo>
                      <a:pt x="879" y="195"/>
                    </a:lnTo>
                    <a:lnTo>
                      <a:pt x="914" y="202"/>
                    </a:lnTo>
                    <a:lnTo>
                      <a:pt x="949" y="206"/>
                    </a:lnTo>
                    <a:lnTo>
                      <a:pt x="986" y="208"/>
                    </a:lnTo>
                    <a:lnTo>
                      <a:pt x="1024" y="206"/>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 name="Freeform 8"/>
              <p:cNvSpPr>
                <a:spLocks/>
              </p:cNvSpPr>
              <p:nvPr/>
            </p:nvSpPr>
            <p:spPr bwMode="auto">
              <a:xfrm>
                <a:off x="2400" y="1318"/>
                <a:ext cx="76" cy="32"/>
              </a:xfrm>
              <a:custGeom>
                <a:avLst/>
                <a:gdLst>
                  <a:gd name="T0" fmla="*/ 151 w 151"/>
                  <a:gd name="T1" fmla="*/ 30 h 64"/>
                  <a:gd name="T2" fmla="*/ 136 w 151"/>
                  <a:gd name="T3" fmla="*/ 44 h 64"/>
                  <a:gd name="T4" fmla="*/ 120 w 151"/>
                  <a:gd name="T5" fmla="*/ 54 h 64"/>
                  <a:gd name="T6" fmla="*/ 101 w 151"/>
                  <a:gd name="T7" fmla="*/ 60 h 64"/>
                  <a:gd name="T8" fmla="*/ 82 w 151"/>
                  <a:gd name="T9" fmla="*/ 64 h 64"/>
                  <a:gd name="T10" fmla="*/ 62 w 151"/>
                  <a:gd name="T11" fmla="*/ 64 h 64"/>
                  <a:gd name="T12" fmla="*/ 41 w 151"/>
                  <a:gd name="T13" fmla="*/ 63 h 64"/>
                  <a:gd name="T14" fmla="*/ 22 w 151"/>
                  <a:gd name="T15" fmla="*/ 60 h 64"/>
                  <a:gd name="T16" fmla="*/ 5 w 151"/>
                  <a:gd name="T17" fmla="*/ 55 h 64"/>
                  <a:gd name="T18" fmla="*/ 0 w 151"/>
                  <a:gd name="T19" fmla="*/ 49 h 64"/>
                  <a:gd name="T20" fmla="*/ 16 w 151"/>
                  <a:gd name="T21" fmla="*/ 38 h 64"/>
                  <a:gd name="T22" fmla="*/ 34 w 151"/>
                  <a:gd name="T23" fmla="*/ 29 h 64"/>
                  <a:gd name="T24" fmla="*/ 53 w 151"/>
                  <a:gd name="T25" fmla="*/ 20 h 64"/>
                  <a:gd name="T26" fmla="*/ 72 w 151"/>
                  <a:gd name="T27" fmla="*/ 13 h 64"/>
                  <a:gd name="T28" fmla="*/ 91 w 151"/>
                  <a:gd name="T29" fmla="*/ 7 h 64"/>
                  <a:gd name="T30" fmla="*/ 110 w 151"/>
                  <a:gd name="T31" fmla="*/ 3 h 64"/>
                  <a:gd name="T32" fmla="*/ 131 w 151"/>
                  <a:gd name="T33" fmla="*/ 0 h 64"/>
                  <a:gd name="T34" fmla="*/ 151 w 151"/>
                  <a:gd name="T35" fmla="*/ 0 h 64"/>
                  <a:gd name="T36" fmla="*/ 151 w 151"/>
                  <a:gd name="T37" fmla="*/ 3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1" h="64">
                    <a:moveTo>
                      <a:pt x="151" y="30"/>
                    </a:moveTo>
                    <a:lnTo>
                      <a:pt x="136" y="44"/>
                    </a:lnTo>
                    <a:lnTo>
                      <a:pt x="120" y="54"/>
                    </a:lnTo>
                    <a:lnTo>
                      <a:pt x="101" y="60"/>
                    </a:lnTo>
                    <a:lnTo>
                      <a:pt x="82" y="64"/>
                    </a:lnTo>
                    <a:lnTo>
                      <a:pt x="62" y="64"/>
                    </a:lnTo>
                    <a:lnTo>
                      <a:pt x="41" y="63"/>
                    </a:lnTo>
                    <a:lnTo>
                      <a:pt x="22" y="60"/>
                    </a:lnTo>
                    <a:lnTo>
                      <a:pt x="5" y="55"/>
                    </a:lnTo>
                    <a:lnTo>
                      <a:pt x="0" y="49"/>
                    </a:lnTo>
                    <a:lnTo>
                      <a:pt x="16" y="38"/>
                    </a:lnTo>
                    <a:lnTo>
                      <a:pt x="34" y="29"/>
                    </a:lnTo>
                    <a:lnTo>
                      <a:pt x="53" y="20"/>
                    </a:lnTo>
                    <a:lnTo>
                      <a:pt x="72" y="13"/>
                    </a:lnTo>
                    <a:lnTo>
                      <a:pt x="91" y="7"/>
                    </a:lnTo>
                    <a:lnTo>
                      <a:pt x="110" y="3"/>
                    </a:lnTo>
                    <a:lnTo>
                      <a:pt x="131" y="0"/>
                    </a:lnTo>
                    <a:lnTo>
                      <a:pt x="151" y="0"/>
                    </a:lnTo>
                    <a:lnTo>
                      <a:pt x="151"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 name="Freeform 9"/>
              <p:cNvSpPr>
                <a:spLocks/>
              </p:cNvSpPr>
              <p:nvPr/>
            </p:nvSpPr>
            <p:spPr bwMode="auto">
              <a:xfrm>
                <a:off x="1868" y="1565"/>
                <a:ext cx="895" cy="209"/>
              </a:xfrm>
              <a:custGeom>
                <a:avLst/>
                <a:gdLst>
                  <a:gd name="T0" fmla="*/ 1791 w 1791"/>
                  <a:gd name="T1" fmla="*/ 419 h 419"/>
                  <a:gd name="T2" fmla="*/ 1705 w 1791"/>
                  <a:gd name="T3" fmla="*/ 383 h 419"/>
                  <a:gd name="T4" fmla="*/ 1615 w 1791"/>
                  <a:gd name="T5" fmla="*/ 353 h 419"/>
                  <a:gd name="T6" fmla="*/ 1523 w 1791"/>
                  <a:gd name="T7" fmla="*/ 328 h 419"/>
                  <a:gd name="T8" fmla="*/ 1430 w 1791"/>
                  <a:gd name="T9" fmla="*/ 306 h 419"/>
                  <a:gd name="T10" fmla="*/ 1333 w 1791"/>
                  <a:gd name="T11" fmla="*/ 284 h 419"/>
                  <a:gd name="T12" fmla="*/ 1238 w 1791"/>
                  <a:gd name="T13" fmla="*/ 264 h 419"/>
                  <a:gd name="T14" fmla="*/ 1143 w 1791"/>
                  <a:gd name="T15" fmla="*/ 240 h 419"/>
                  <a:gd name="T16" fmla="*/ 1049 w 1791"/>
                  <a:gd name="T17" fmla="*/ 214 h 419"/>
                  <a:gd name="T18" fmla="*/ 988 w 1791"/>
                  <a:gd name="T19" fmla="*/ 202 h 419"/>
                  <a:gd name="T20" fmla="*/ 925 w 1791"/>
                  <a:gd name="T21" fmla="*/ 192 h 419"/>
                  <a:gd name="T22" fmla="*/ 862 w 1791"/>
                  <a:gd name="T23" fmla="*/ 182 h 419"/>
                  <a:gd name="T24" fmla="*/ 798 w 1791"/>
                  <a:gd name="T25" fmla="*/ 174 h 419"/>
                  <a:gd name="T26" fmla="*/ 733 w 1791"/>
                  <a:gd name="T27" fmla="*/ 171 h 419"/>
                  <a:gd name="T28" fmla="*/ 669 w 1791"/>
                  <a:gd name="T29" fmla="*/ 170 h 419"/>
                  <a:gd name="T30" fmla="*/ 607 w 1791"/>
                  <a:gd name="T31" fmla="*/ 174 h 419"/>
                  <a:gd name="T32" fmla="*/ 547 w 1791"/>
                  <a:gd name="T33" fmla="*/ 184 h 419"/>
                  <a:gd name="T34" fmla="*/ 486 w 1791"/>
                  <a:gd name="T35" fmla="*/ 183 h 419"/>
                  <a:gd name="T36" fmla="*/ 419 w 1791"/>
                  <a:gd name="T37" fmla="*/ 184 h 419"/>
                  <a:gd name="T38" fmla="*/ 348 w 1791"/>
                  <a:gd name="T39" fmla="*/ 184 h 419"/>
                  <a:gd name="T40" fmla="*/ 277 w 1791"/>
                  <a:gd name="T41" fmla="*/ 186 h 419"/>
                  <a:gd name="T42" fmla="*/ 204 w 1791"/>
                  <a:gd name="T43" fmla="*/ 184 h 419"/>
                  <a:gd name="T44" fmla="*/ 132 w 1791"/>
                  <a:gd name="T45" fmla="*/ 183 h 419"/>
                  <a:gd name="T46" fmla="*/ 65 w 1791"/>
                  <a:gd name="T47" fmla="*/ 177 h 419"/>
                  <a:gd name="T48" fmla="*/ 0 w 1791"/>
                  <a:gd name="T49" fmla="*/ 170 h 419"/>
                  <a:gd name="T50" fmla="*/ 43 w 1791"/>
                  <a:gd name="T51" fmla="*/ 114 h 419"/>
                  <a:gd name="T52" fmla="*/ 97 w 1791"/>
                  <a:gd name="T53" fmla="*/ 76 h 419"/>
                  <a:gd name="T54" fmla="*/ 157 w 1791"/>
                  <a:gd name="T55" fmla="*/ 51 h 419"/>
                  <a:gd name="T56" fmla="*/ 224 w 1791"/>
                  <a:gd name="T57" fmla="*/ 35 h 419"/>
                  <a:gd name="T58" fmla="*/ 294 w 1791"/>
                  <a:gd name="T59" fmla="*/ 26 h 419"/>
                  <a:gd name="T60" fmla="*/ 365 w 1791"/>
                  <a:gd name="T61" fmla="*/ 21 h 419"/>
                  <a:gd name="T62" fmla="*/ 433 w 1791"/>
                  <a:gd name="T63" fmla="*/ 12 h 419"/>
                  <a:gd name="T64" fmla="*/ 498 w 1791"/>
                  <a:gd name="T65" fmla="*/ 0 h 419"/>
                  <a:gd name="T66" fmla="*/ 569 w 1791"/>
                  <a:gd name="T67" fmla="*/ 0 h 419"/>
                  <a:gd name="T68" fmla="*/ 643 w 1791"/>
                  <a:gd name="T69" fmla="*/ 0 h 419"/>
                  <a:gd name="T70" fmla="*/ 717 w 1791"/>
                  <a:gd name="T71" fmla="*/ 3 h 419"/>
                  <a:gd name="T72" fmla="*/ 792 w 1791"/>
                  <a:gd name="T73" fmla="*/ 6 h 419"/>
                  <a:gd name="T74" fmla="*/ 868 w 1791"/>
                  <a:gd name="T75" fmla="*/ 12 h 419"/>
                  <a:gd name="T76" fmla="*/ 945 w 1791"/>
                  <a:gd name="T77" fmla="*/ 19 h 419"/>
                  <a:gd name="T78" fmla="*/ 1021 w 1791"/>
                  <a:gd name="T79" fmla="*/ 28 h 419"/>
                  <a:gd name="T80" fmla="*/ 1097 w 1791"/>
                  <a:gd name="T81" fmla="*/ 40 h 419"/>
                  <a:gd name="T82" fmla="*/ 1174 w 1791"/>
                  <a:gd name="T83" fmla="*/ 54 h 419"/>
                  <a:gd name="T84" fmla="*/ 1250 w 1791"/>
                  <a:gd name="T85" fmla="*/ 70 h 419"/>
                  <a:gd name="T86" fmla="*/ 1324 w 1791"/>
                  <a:gd name="T87" fmla="*/ 89 h 419"/>
                  <a:gd name="T88" fmla="*/ 1399 w 1791"/>
                  <a:gd name="T89" fmla="*/ 111 h 419"/>
                  <a:gd name="T90" fmla="*/ 1471 w 1791"/>
                  <a:gd name="T91" fmla="*/ 135 h 419"/>
                  <a:gd name="T92" fmla="*/ 1542 w 1791"/>
                  <a:gd name="T93" fmla="*/ 164 h 419"/>
                  <a:gd name="T94" fmla="*/ 1611 w 1791"/>
                  <a:gd name="T95" fmla="*/ 195 h 419"/>
                  <a:gd name="T96" fmla="*/ 1678 w 1791"/>
                  <a:gd name="T97" fmla="*/ 23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91" h="419">
                    <a:moveTo>
                      <a:pt x="1678" y="230"/>
                    </a:moveTo>
                    <a:lnTo>
                      <a:pt x="1791" y="419"/>
                    </a:lnTo>
                    <a:lnTo>
                      <a:pt x="1749" y="400"/>
                    </a:lnTo>
                    <a:lnTo>
                      <a:pt x="1705" y="383"/>
                    </a:lnTo>
                    <a:lnTo>
                      <a:pt x="1661" y="367"/>
                    </a:lnTo>
                    <a:lnTo>
                      <a:pt x="1615" y="353"/>
                    </a:lnTo>
                    <a:lnTo>
                      <a:pt x="1570" y="341"/>
                    </a:lnTo>
                    <a:lnTo>
                      <a:pt x="1523" y="328"/>
                    </a:lnTo>
                    <a:lnTo>
                      <a:pt x="1476" y="316"/>
                    </a:lnTo>
                    <a:lnTo>
                      <a:pt x="1430" y="306"/>
                    </a:lnTo>
                    <a:lnTo>
                      <a:pt x="1381" y="296"/>
                    </a:lnTo>
                    <a:lnTo>
                      <a:pt x="1333" y="284"/>
                    </a:lnTo>
                    <a:lnTo>
                      <a:pt x="1285" y="274"/>
                    </a:lnTo>
                    <a:lnTo>
                      <a:pt x="1238" y="264"/>
                    </a:lnTo>
                    <a:lnTo>
                      <a:pt x="1190" y="252"/>
                    </a:lnTo>
                    <a:lnTo>
                      <a:pt x="1143" y="240"/>
                    </a:lnTo>
                    <a:lnTo>
                      <a:pt x="1096" y="227"/>
                    </a:lnTo>
                    <a:lnTo>
                      <a:pt x="1049" y="214"/>
                    </a:lnTo>
                    <a:lnTo>
                      <a:pt x="1018" y="208"/>
                    </a:lnTo>
                    <a:lnTo>
                      <a:pt x="988" y="202"/>
                    </a:lnTo>
                    <a:lnTo>
                      <a:pt x="957" y="196"/>
                    </a:lnTo>
                    <a:lnTo>
                      <a:pt x="925" y="192"/>
                    </a:lnTo>
                    <a:lnTo>
                      <a:pt x="894" y="186"/>
                    </a:lnTo>
                    <a:lnTo>
                      <a:pt x="862" y="182"/>
                    </a:lnTo>
                    <a:lnTo>
                      <a:pt x="830" y="179"/>
                    </a:lnTo>
                    <a:lnTo>
                      <a:pt x="798" y="174"/>
                    </a:lnTo>
                    <a:lnTo>
                      <a:pt x="765" y="173"/>
                    </a:lnTo>
                    <a:lnTo>
                      <a:pt x="733" y="171"/>
                    </a:lnTo>
                    <a:lnTo>
                      <a:pt x="701" y="170"/>
                    </a:lnTo>
                    <a:lnTo>
                      <a:pt x="669" y="170"/>
                    </a:lnTo>
                    <a:lnTo>
                      <a:pt x="638" y="173"/>
                    </a:lnTo>
                    <a:lnTo>
                      <a:pt x="607" y="174"/>
                    </a:lnTo>
                    <a:lnTo>
                      <a:pt x="577" y="179"/>
                    </a:lnTo>
                    <a:lnTo>
                      <a:pt x="547" y="184"/>
                    </a:lnTo>
                    <a:lnTo>
                      <a:pt x="517" y="184"/>
                    </a:lnTo>
                    <a:lnTo>
                      <a:pt x="486" y="183"/>
                    </a:lnTo>
                    <a:lnTo>
                      <a:pt x="452" y="184"/>
                    </a:lnTo>
                    <a:lnTo>
                      <a:pt x="419" y="184"/>
                    </a:lnTo>
                    <a:lnTo>
                      <a:pt x="384" y="184"/>
                    </a:lnTo>
                    <a:lnTo>
                      <a:pt x="348" y="184"/>
                    </a:lnTo>
                    <a:lnTo>
                      <a:pt x="312" y="186"/>
                    </a:lnTo>
                    <a:lnTo>
                      <a:pt x="277" y="186"/>
                    </a:lnTo>
                    <a:lnTo>
                      <a:pt x="240" y="186"/>
                    </a:lnTo>
                    <a:lnTo>
                      <a:pt x="204" y="184"/>
                    </a:lnTo>
                    <a:lnTo>
                      <a:pt x="167" y="184"/>
                    </a:lnTo>
                    <a:lnTo>
                      <a:pt x="132" y="183"/>
                    </a:lnTo>
                    <a:lnTo>
                      <a:pt x="98" y="180"/>
                    </a:lnTo>
                    <a:lnTo>
                      <a:pt x="65" y="177"/>
                    </a:lnTo>
                    <a:lnTo>
                      <a:pt x="31" y="174"/>
                    </a:lnTo>
                    <a:lnTo>
                      <a:pt x="0" y="170"/>
                    </a:lnTo>
                    <a:lnTo>
                      <a:pt x="21" y="139"/>
                    </a:lnTo>
                    <a:lnTo>
                      <a:pt x="43" y="114"/>
                    </a:lnTo>
                    <a:lnTo>
                      <a:pt x="69" y="94"/>
                    </a:lnTo>
                    <a:lnTo>
                      <a:pt x="97" y="76"/>
                    </a:lnTo>
                    <a:lnTo>
                      <a:pt x="126" y="62"/>
                    </a:lnTo>
                    <a:lnTo>
                      <a:pt x="157" y="51"/>
                    </a:lnTo>
                    <a:lnTo>
                      <a:pt x="190" y="43"/>
                    </a:lnTo>
                    <a:lnTo>
                      <a:pt x="224" y="35"/>
                    </a:lnTo>
                    <a:lnTo>
                      <a:pt x="259" y="31"/>
                    </a:lnTo>
                    <a:lnTo>
                      <a:pt x="294" y="26"/>
                    </a:lnTo>
                    <a:lnTo>
                      <a:pt x="329" y="24"/>
                    </a:lnTo>
                    <a:lnTo>
                      <a:pt x="365" y="21"/>
                    </a:lnTo>
                    <a:lnTo>
                      <a:pt x="400" y="16"/>
                    </a:lnTo>
                    <a:lnTo>
                      <a:pt x="433" y="12"/>
                    </a:lnTo>
                    <a:lnTo>
                      <a:pt x="465" y="7"/>
                    </a:lnTo>
                    <a:lnTo>
                      <a:pt x="498" y="0"/>
                    </a:lnTo>
                    <a:lnTo>
                      <a:pt x="533" y="0"/>
                    </a:lnTo>
                    <a:lnTo>
                      <a:pt x="569" y="0"/>
                    </a:lnTo>
                    <a:lnTo>
                      <a:pt x="606" y="0"/>
                    </a:lnTo>
                    <a:lnTo>
                      <a:pt x="643" y="0"/>
                    </a:lnTo>
                    <a:lnTo>
                      <a:pt x="679" y="2"/>
                    </a:lnTo>
                    <a:lnTo>
                      <a:pt x="717" y="3"/>
                    </a:lnTo>
                    <a:lnTo>
                      <a:pt x="755" y="5"/>
                    </a:lnTo>
                    <a:lnTo>
                      <a:pt x="792" y="6"/>
                    </a:lnTo>
                    <a:lnTo>
                      <a:pt x="830" y="9"/>
                    </a:lnTo>
                    <a:lnTo>
                      <a:pt x="868" y="12"/>
                    </a:lnTo>
                    <a:lnTo>
                      <a:pt x="906" y="15"/>
                    </a:lnTo>
                    <a:lnTo>
                      <a:pt x="945" y="19"/>
                    </a:lnTo>
                    <a:lnTo>
                      <a:pt x="983" y="24"/>
                    </a:lnTo>
                    <a:lnTo>
                      <a:pt x="1021" y="28"/>
                    </a:lnTo>
                    <a:lnTo>
                      <a:pt x="1059" y="34"/>
                    </a:lnTo>
                    <a:lnTo>
                      <a:pt x="1097" y="40"/>
                    </a:lnTo>
                    <a:lnTo>
                      <a:pt x="1136" y="47"/>
                    </a:lnTo>
                    <a:lnTo>
                      <a:pt x="1174" y="54"/>
                    </a:lnTo>
                    <a:lnTo>
                      <a:pt x="1212" y="62"/>
                    </a:lnTo>
                    <a:lnTo>
                      <a:pt x="1250" y="70"/>
                    </a:lnTo>
                    <a:lnTo>
                      <a:pt x="1288" y="79"/>
                    </a:lnTo>
                    <a:lnTo>
                      <a:pt x="1324" y="89"/>
                    </a:lnTo>
                    <a:lnTo>
                      <a:pt x="1362" y="100"/>
                    </a:lnTo>
                    <a:lnTo>
                      <a:pt x="1399" y="111"/>
                    </a:lnTo>
                    <a:lnTo>
                      <a:pt x="1435" y="123"/>
                    </a:lnTo>
                    <a:lnTo>
                      <a:pt x="1471" y="135"/>
                    </a:lnTo>
                    <a:lnTo>
                      <a:pt x="1507" y="149"/>
                    </a:lnTo>
                    <a:lnTo>
                      <a:pt x="1542" y="164"/>
                    </a:lnTo>
                    <a:lnTo>
                      <a:pt x="1577" y="179"/>
                    </a:lnTo>
                    <a:lnTo>
                      <a:pt x="1611" y="195"/>
                    </a:lnTo>
                    <a:lnTo>
                      <a:pt x="1645" y="212"/>
                    </a:lnTo>
                    <a:lnTo>
                      <a:pt x="1678" y="230"/>
                    </a:ln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1" name="Freeform 10"/>
              <p:cNvSpPr>
                <a:spLocks/>
              </p:cNvSpPr>
              <p:nvPr/>
            </p:nvSpPr>
            <p:spPr bwMode="auto">
              <a:xfrm>
                <a:off x="1551" y="1669"/>
                <a:ext cx="1395" cy="249"/>
              </a:xfrm>
              <a:custGeom>
                <a:avLst/>
                <a:gdLst>
                  <a:gd name="T0" fmla="*/ 2790 w 2790"/>
                  <a:gd name="T1" fmla="*/ 499 h 499"/>
                  <a:gd name="T2" fmla="*/ 2711 w 2790"/>
                  <a:gd name="T3" fmla="*/ 452 h 499"/>
                  <a:gd name="T4" fmla="*/ 2629 w 2790"/>
                  <a:gd name="T5" fmla="*/ 408 h 499"/>
                  <a:gd name="T6" fmla="*/ 2545 w 2790"/>
                  <a:gd name="T7" fmla="*/ 369 h 499"/>
                  <a:gd name="T8" fmla="*/ 2461 w 2790"/>
                  <a:gd name="T9" fmla="*/ 333 h 499"/>
                  <a:gd name="T10" fmla="*/ 2374 w 2790"/>
                  <a:gd name="T11" fmla="*/ 300 h 499"/>
                  <a:gd name="T12" fmla="*/ 2288 w 2790"/>
                  <a:gd name="T13" fmla="*/ 269 h 499"/>
                  <a:gd name="T14" fmla="*/ 2199 w 2790"/>
                  <a:gd name="T15" fmla="*/ 241 h 499"/>
                  <a:gd name="T16" fmla="*/ 2109 w 2790"/>
                  <a:gd name="T17" fmla="*/ 216 h 499"/>
                  <a:gd name="T18" fmla="*/ 2020 w 2790"/>
                  <a:gd name="T19" fmla="*/ 193 h 499"/>
                  <a:gd name="T20" fmla="*/ 1928 w 2790"/>
                  <a:gd name="T21" fmla="*/ 171 h 499"/>
                  <a:gd name="T22" fmla="*/ 1837 w 2790"/>
                  <a:gd name="T23" fmla="*/ 151 h 499"/>
                  <a:gd name="T24" fmla="*/ 1745 w 2790"/>
                  <a:gd name="T25" fmla="*/ 132 h 499"/>
                  <a:gd name="T26" fmla="*/ 1653 w 2790"/>
                  <a:gd name="T27" fmla="*/ 113 h 499"/>
                  <a:gd name="T28" fmla="*/ 1561 w 2790"/>
                  <a:gd name="T29" fmla="*/ 95 h 499"/>
                  <a:gd name="T30" fmla="*/ 1467 w 2790"/>
                  <a:gd name="T31" fmla="*/ 77 h 499"/>
                  <a:gd name="T32" fmla="*/ 1375 w 2790"/>
                  <a:gd name="T33" fmla="*/ 60 h 499"/>
                  <a:gd name="T34" fmla="*/ 1255 w 2790"/>
                  <a:gd name="T35" fmla="*/ 51 h 499"/>
                  <a:gd name="T36" fmla="*/ 1135 w 2790"/>
                  <a:gd name="T37" fmla="*/ 53 h 499"/>
                  <a:gd name="T38" fmla="*/ 1015 w 2790"/>
                  <a:gd name="T39" fmla="*/ 63 h 499"/>
                  <a:gd name="T40" fmla="*/ 895 w 2790"/>
                  <a:gd name="T41" fmla="*/ 82 h 499"/>
                  <a:gd name="T42" fmla="*/ 777 w 2790"/>
                  <a:gd name="T43" fmla="*/ 107 h 499"/>
                  <a:gd name="T44" fmla="*/ 661 w 2790"/>
                  <a:gd name="T45" fmla="*/ 137 h 499"/>
                  <a:gd name="T46" fmla="*/ 545 w 2790"/>
                  <a:gd name="T47" fmla="*/ 171 h 499"/>
                  <a:gd name="T48" fmla="*/ 434 w 2790"/>
                  <a:gd name="T49" fmla="*/ 206 h 499"/>
                  <a:gd name="T50" fmla="*/ 377 w 2790"/>
                  <a:gd name="T51" fmla="*/ 211 h 499"/>
                  <a:gd name="T52" fmla="*/ 322 w 2790"/>
                  <a:gd name="T53" fmla="*/ 211 h 499"/>
                  <a:gd name="T54" fmla="*/ 265 w 2790"/>
                  <a:gd name="T55" fmla="*/ 211 h 499"/>
                  <a:gd name="T56" fmla="*/ 210 w 2790"/>
                  <a:gd name="T57" fmla="*/ 211 h 499"/>
                  <a:gd name="T58" fmla="*/ 156 w 2790"/>
                  <a:gd name="T59" fmla="*/ 216 h 499"/>
                  <a:gd name="T60" fmla="*/ 102 w 2790"/>
                  <a:gd name="T61" fmla="*/ 227 h 499"/>
                  <a:gd name="T62" fmla="*/ 51 w 2790"/>
                  <a:gd name="T63" fmla="*/ 244 h 499"/>
                  <a:gd name="T64" fmla="*/ 0 w 2790"/>
                  <a:gd name="T65" fmla="*/ 274 h 499"/>
                  <a:gd name="T66" fmla="*/ 89 w 2790"/>
                  <a:gd name="T67" fmla="*/ 222 h 499"/>
                  <a:gd name="T68" fmla="*/ 181 w 2790"/>
                  <a:gd name="T69" fmla="*/ 170 h 499"/>
                  <a:gd name="T70" fmla="*/ 276 w 2790"/>
                  <a:gd name="T71" fmla="*/ 120 h 499"/>
                  <a:gd name="T72" fmla="*/ 376 w 2790"/>
                  <a:gd name="T73" fmla="*/ 76 h 499"/>
                  <a:gd name="T74" fmla="*/ 478 w 2790"/>
                  <a:gd name="T75" fmla="*/ 41 h 499"/>
                  <a:gd name="T76" fmla="*/ 582 w 2790"/>
                  <a:gd name="T77" fmla="*/ 16 h 499"/>
                  <a:gd name="T78" fmla="*/ 690 w 2790"/>
                  <a:gd name="T79" fmla="*/ 6 h 499"/>
                  <a:gd name="T80" fmla="*/ 800 w 2790"/>
                  <a:gd name="T81" fmla="*/ 12 h 499"/>
                  <a:gd name="T82" fmla="*/ 888 w 2790"/>
                  <a:gd name="T83" fmla="*/ 15 h 499"/>
                  <a:gd name="T84" fmla="*/ 973 w 2790"/>
                  <a:gd name="T85" fmla="*/ 13 h 499"/>
                  <a:gd name="T86" fmla="*/ 1058 w 2790"/>
                  <a:gd name="T87" fmla="*/ 9 h 499"/>
                  <a:gd name="T88" fmla="*/ 1141 w 2790"/>
                  <a:gd name="T89" fmla="*/ 4 h 499"/>
                  <a:gd name="T90" fmla="*/ 1226 w 2790"/>
                  <a:gd name="T91" fmla="*/ 1 h 499"/>
                  <a:gd name="T92" fmla="*/ 1314 w 2790"/>
                  <a:gd name="T93" fmla="*/ 0 h 499"/>
                  <a:gd name="T94" fmla="*/ 1403 w 2790"/>
                  <a:gd name="T95" fmla="*/ 3 h 499"/>
                  <a:gd name="T96" fmla="*/ 1496 w 2790"/>
                  <a:gd name="T97" fmla="*/ 12 h 499"/>
                  <a:gd name="T98" fmla="*/ 1613 w 2790"/>
                  <a:gd name="T99" fmla="*/ 35 h 499"/>
                  <a:gd name="T100" fmla="*/ 1732 w 2790"/>
                  <a:gd name="T101" fmla="*/ 58 h 499"/>
                  <a:gd name="T102" fmla="*/ 1850 w 2790"/>
                  <a:gd name="T103" fmla="*/ 83 h 499"/>
                  <a:gd name="T104" fmla="*/ 1968 w 2790"/>
                  <a:gd name="T105" fmla="*/ 110 h 499"/>
                  <a:gd name="T106" fmla="*/ 2085 w 2790"/>
                  <a:gd name="T107" fmla="*/ 139 h 499"/>
                  <a:gd name="T108" fmla="*/ 2200 w 2790"/>
                  <a:gd name="T109" fmla="*/ 173 h 499"/>
                  <a:gd name="T110" fmla="*/ 2313 w 2790"/>
                  <a:gd name="T111" fmla="*/ 211 h 499"/>
                  <a:gd name="T112" fmla="*/ 2424 w 2790"/>
                  <a:gd name="T113" fmla="*/ 254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90" h="499">
                    <a:moveTo>
                      <a:pt x="2424" y="254"/>
                    </a:moveTo>
                    <a:lnTo>
                      <a:pt x="2790" y="499"/>
                    </a:lnTo>
                    <a:lnTo>
                      <a:pt x="2750" y="475"/>
                    </a:lnTo>
                    <a:lnTo>
                      <a:pt x="2711" y="452"/>
                    </a:lnTo>
                    <a:lnTo>
                      <a:pt x="2670" y="430"/>
                    </a:lnTo>
                    <a:lnTo>
                      <a:pt x="2629" y="408"/>
                    </a:lnTo>
                    <a:lnTo>
                      <a:pt x="2588" y="389"/>
                    </a:lnTo>
                    <a:lnTo>
                      <a:pt x="2545" y="369"/>
                    </a:lnTo>
                    <a:lnTo>
                      <a:pt x="2503" y="351"/>
                    </a:lnTo>
                    <a:lnTo>
                      <a:pt x="2461" y="333"/>
                    </a:lnTo>
                    <a:lnTo>
                      <a:pt x="2418" y="316"/>
                    </a:lnTo>
                    <a:lnTo>
                      <a:pt x="2374" y="300"/>
                    </a:lnTo>
                    <a:lnTo>
                      <a:pt x="2332" y="284"/>
                    </a:lnTo>
                    <a:lnTo>
                      <a:pt x="2288" y="269"/>
                    </a:lnTo>
                    <a:lnTo>
                      <a:pt x="2244" y="256"/>
                    </a:lnTo>
                    <a:lnTo>
                      <a:pt x="2199" y="241"/>
                    </a:lnTo>
                    <a:lnTo>
                      <a:pt x="2155" y="228"/>
                    </a:lnTo>
                    <a:lnTo>
                      <a:pt x="2109" y="216"/>
                    </a:lnTo>
                    <a:lnTo>
                      <a:pt x="2064" y="205"/>
                    </a:lnTo>
                    <a:lnTo>
                      <a:pt x="2020" y="193"/>
                    </a:lnTo>
                    <a:lnTo>
                      <a:pt x="1975" y="181"/>
                    </a:lnTo>
                    <a:lnTo>
                      <a:pt x="1928" y="171"/>
                    </a:lnTo>
                    <a:lnTo>
                      <a:pt x="1883" y="161"/>
                    </a:lnTo>
                    <a:lnTo>
                      <a:pt x="1837" y="151"/>
                    </a:lnTo>
                    <a:lnTo>
                      <a:pt x="1790" y="140"/>
                    </a:lnTo>
                    <a:lnTo>
                      <a:pt x="1745" y="132"/>
                    </a:lnTo>
                    <a:lnTo>
                      <a:pt x="1698" y="121"/>
                    </a:lnTo>
                    <a:lnTo>
                      <a:pt x="1653" y="113"/>
                    </a:lnTo>
                    <a:lnTo>
                      <a:pt x="1606" y="104"/>
                    </a:lnTo>
                    <a:lnTo>
                      <a:pt x="1561" y="95"/>
                    </a:lnTo>
                    <a:lnTo>
                      <a:pt x="1514" y="86"/>
                    </a:lnTo>
                    <a:lnTo>
                      <a:pt x="1467" y="77"/>
                    </a:lnTo>
                    <a:lnTo>
                      <a:pt x="1422" y="69"/>
                    </a:lnTo>
                    <a:lnTo>
                      <a:pt x="1375" y="60"/>
                    </a:lnTo>
                    <a:lnTo>
                      <a:pt x="1315" y="54"/>
                    </a:lnTo>
                    <a:lnTo>
                      <a:pt x="1255" y="51"/>
                    </a:lnTo>
                    <a:lnTo>
                      <a:pt x="1195" y="50"/>
                    </a:lnTo>
                    <a:lnTo>
                      <a:pt x="1135" y="53"/>
                    </a:lnTo>
                    <a:lnTo>
                      <a:pt x="1075" y="57"/>
                    </a:lnTo>
                    <a:lnTo>
                      <a:pt x="1015" y="63"/>
                    </a:lnTo>
                    <a:lnTo>
                      <a:pt x="955" y="72"/>
                    </a:lnTo>
                    <a:lnTo>
                      <a:pt x="895" y="82"/>
                    </a:lnTo>
                    <a:lnTo>
                      <a:pt x="837" y="94"/>
                    </a:lnTo>
                    <a:lnTo>
                      <a:pt x="777" y="107"/>
                    </a:lnTo>
                    <a:lnTo>
                      <a:pt x="718" y="121"/>
                    </a:lnTo>
                    <a:lnTo>
                      <a:pt x="661" y="137"/>
                    </a:lnTo>
                    <a:lnTo>
                      <a:pt x="603" y="154"/>
                    </a:lnTo>
                    <a:lnTo>
                      <a:pt x="545" y="171"/>
                    </a:lnTo>
                    <a:lnTo>
                      <a:pt x="490" y="189"/>
                    </a:lnTo>
                    <a:lnTo>
                      <a:pt x="434" y="206"/>
                    </a:lnTo>
                    <a:lnTo>
                      <a:pt x="407" y="209"/>
                    </a:lnTo>
                    <a:lnTo>
                      <a:pt x="377" y="211"/>
                    </a:lnTo>
                    <a:lnTo>
                      <a:pt x="349" y="211"/>
                    </a:lnTo>
                    <a:lnTo>
                      <a:pt x="322" y="211"/>
                    </a:lnTo>
                    <a:lnTo>
                      <a:pt x="292" y="211"/>
                    </a:lnTo>
                    <a:lnTo>
                      <a:pt x="265" y="211"/>
                    </a:lnTo>
                    <a:lnTo>
                      <a:pt x="237" y="211"/>
                    </a:lnTo>
                    <a:lnTo>
                      <a:pt x="210" y="211"/>
                    </a:lnTo>
                    <a:lnTo>
                      <a:pt x="183" y="214"/>
                    </a:lnTo>
                    <a:lnTo>
                      <a:pt x="156" y="216"/>
                    </a:lnTo>
                    <a:lnTo>
                      <a:pt x="129" y="221"/>
                    </a:lnTo>
                    <a:lnTo>
                      <a:pt x="102" y="227"/>
                    </a:lnTo>
                    <a:lnTo>
                      <a:pt x="76" y="234"/>
                    </a:lnTo>
                    <a:lnTo>
                      <a:pt x="51" y="244"/>
                    </a:lnTo>
                    <a:lnTo>
                      <a:pt x="25" y="257"/>
                    </a:lnTo>
                    <a:lnTo>
                      <a:pt x="0" y="274"/>
                    </a:lnTo>
                    <a:lnTo>
                      <a:pt x="44" y="249"/>
                    </a:lnTo>
                    <a:lnTo>
                      <a:pt x="89" y="222"/>
                    </a:lnTo>
                    <a:lnTo>
                      <a:pt x="134" y="196"/>
                    </a:lnTo>
                    <a:lnTo>
                      <a:pt x="181" y="170"/>
                    </a:lnTo>
                    <a:lnTo>
                      <a:pt x="228" y="145"/>
                    </a:lnTo>
                    <a:lnTo>
                      <a:pt x="276" y="120"/>
                    </a:lnTo>
                    <a:lnTo>
                      <a:pt x="326" y="98"/>
                    </a:lnTo>
                    <a:lnTo>
                      <a:pt x="376" y="76"/>
                    </a:lnTo>
                    <a:lnTo>
                      <a:pt x="427" y="57"/>
                    </a:lnTo>
                    <a:lnTo>
                      <a:pt x="478" y="41"/>
                    </a:lnTo>
                    <a:lnTo>
                      <a:pt x="529" y="26"/>
                    </a:lnTo>
                    <a:lnTo>
                      <a:pt x="582" y="16"/>
                    </a:lnTo>
                    <a:lnTo>
                      <a:pt x="636" y="9"/>
                    </a:lnTo>
                    <a:lnTo>
                      <a:pt x="690" y="6"/>
                    </a:lnTo>
                    <a:lnTo>
                      <a:pt x="744" y="6"/>
                    </a:lnTo>
                    <a:lnTo>
                      <a:pt x="800" y="12"/>
                    </a:lnTo>
                    <a:lnTo>
                      <a:pt x="844" y="13"/>
                    </a:lnTo>
                    <a:lnTo>
                      <a:pt x="888" y="15"/>
                    </a:lnTo>
                    <a:lnTo>
                      <a:pt x="930" y="15"/>
                    </a:lnTo>
                    <a:lnTo>
                      <a:pt x="973" y="13"/>
                    </a:lnTo>
                    <a:lnTo>
                      <a:pt x="1015" y="12"/>
                    </a:lnTo>
                    <a:lnTo>
                      <a:pt x="1058" y="9"/>
                    </a:lnTo>
                    <a:lnTo>
                      <a:pt x="1098" y="7"/>
                    </a:lnTo>
                    <a:lnTo>
                      <a:pt x="1141" y="4"/>
                    </a:lnTo>
                    <a:lnTo>
                      <a:pt x="1183" y="3"/>
                    </a:lnTo>
                    <a:lnTo>
                      <a:pt x="1226" y="1"/>
                    </a:lnTo>
                    <a:lnTo>
                      <a:pt x="1270" y="1"/>
                    </a:lnTo>
                    <a:lnTo>
                      <a:pt x="1314" y="0"/>
                    </a:lnTo>
                    <a:lnTo>
                      <a:pt x="1357" y="1"/>
                    </a:lnTo>
                    <a:lnTo>
                      <a:pt x="1403" y="3"/>
                    </a:lnTo>
                    <a:lnTo>
                      <a:pt x="1450" y="7"/>
                    </a:lnTo>
                    <a:lnTo>
                      <a:pt x="1496" y="12"/>
                    </a:lnTo>
                    <a:lnTo>
                      <a:pt x="1555" y="23"/>
                    </a:lnTo>
                    <a:lnTo>
                      <a:pt x="1613" y="35"/>
                    </a:lnTo>
                    <a:lnTo>
                      <a:pt x="1673" y="47"/>
                    </a:lnTo>
                    <a:lnTo>
                      <a:pt x="1732" y="58"/>
                    </a:lnTo>
                    <a:lnTo>
                      <a:pt x="1790" y="70"/>
                    </a:lnTo>
                    <a:lnTo>
                      <a:pt x="1850" y="83"/>
                    </a:lnTo>
                    <a:lnTo>
                      <a:pt x="1909" y="96"/>
                    </a:lnTo>
                    <a:lnTo>
                      <a:pt x="1968" y="110"/>
                    </a:lnTo>
                    <a:lnTo>
                      <a:pt x="2026" y="124"/>
                    </a:lnTo>
                    <a:lnTo>
                      <a:pt x="2085" y="139"/>
                    </a:lnTo>
                    <a:lnTo>
                      <a:pt x="2143" y="155"/>
                    </a:lnTo>
                    <a:lnTo>
                      <a:pt x="2200" y="173"/>
                    </a:lnTo>
                    <a:lnTo>
                      <a:pt x="2257" y="190"/>
                    </a:lnTo>
                    <a:lnTo>
                      <a:pt x="2313" y="211"/>
                    </a:lnTo>
                    <a:lnTo>
                      <a:pt x="2368" y="231"/>
                    </a:lnTo>
                    <a:lnTo>
                      <a:pt x="2424" y="254"/>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 name="Freeform 11"/>
              <p:cNvSpPr>
                <a:spLocks/>
              </p:cNvSpPr>
              <p:nvPr/>
            </p:nvSpPr>
            <p:spPr bwMode="auto">
              <a:xfrm>
                <a:off x="1593" y="1714"/>
                <a:ext cx="914" cy="1360"/>
              </a:xfrm>
              <a:custGeom>
                <a:avLst/>
                <a:gdLst>
                  <a:gd name="T0" fmla="*/ 1788 w 1829"/>
                  <a:gd name="T1" fmla="*/ 146 h 2722"/>
                  <a:gd name="T2" fmla="*/ 1806 w 1829"/>
                  <a:gd name="T3" fmla="*/ 212 h 2722"/>
                  <a:gd name="T4" fmla="*/ 1814 w 1829"/>
                  <a:gd name="T5" fmla="*/ 283 h 2722"/>
                  <a:gd name="T6" fmla="*/ 1826 w 1829"/>
                  <a:gd name="T7" fmla="*/ 354 h 2722"/>
                  <a:gd name="T8" fmla="*/ 1822 w 1829"/>
                  <a:gd name="T9" fmla="*/ 495 h 2722"/>
                  <a:gd name="T10" fmla="*/ 1819 w 1829"/>
                  <a:gd name="T11" fmla="*/ 659 h 2722"/>
                  <a:gd name="T12" fmla="*/ 1819 w 1829"/>
                  <a:gd name="T13" fmla="*/ 824 h 2722"/>
                  <a:gd name="T14" fmla="*/ 1817 w 1829"/>
                  <a:gd name="T15" fmla="*/ 989 h 2722"/>
                  <a:gd name="T16" fmla="*/ 1808 w 1829"/>
                  <a:gd name="T17" fmla="*/ 1153 h 2722"/>
                  <a:gd name="T18" fmla="*/ 1789 w 1829"/>
                  <a:gd name="T19" fmla="*/ 1317 h 2722"/>
                  <a:gd name="T20" fmla="*/ 1754 w 1829"/>
                  <a:gd name="T21" fmla="*/ 1476 h 2722"/>
                  <a:gd name="T22" fmla="*/ 1700 w 1829"/>
                  <a:gd name="T23" fmla="*/ 1634 h 2722"/>
                  <a:gd name="T24" fmla="*/ 1649 w 1829"/>
                  <a:gd name="T25" fmla="*/ 1753 h 2722"/>
                  <a:gd name="T26" fmla="*/ 1620 w 1829"/>
                  <a:gd name="T27" fmla="*/ 1869 h 2722"/>
                  <a:gd name="T28" fmla="*/ 1604 w 1829"/>
                  <a:gd name="T29" fmla="*/ 1990 h 2722"/>
                  <a:gd name="T30" fmla="*/ 1598 w 1829"/>
                  <a:gd name="T31" fmla="*/ 2116 h 2722"/>
                  <a:gd name="T32" fmla="*/ 1598 w 1829"/>
                  <a:gd name="T33" fmla="*/ 2243 h 2722"/>
                  <a:gd name="T34" fmla="*/ 1601 w 1829"/>
                  <a:gd name="T35" fmla="*/ 2370 h 2722"/>
                  <a:gd name="T36" fmla="*/ 1601 w 1829"/>
                  <a:gd name="T37" fmla="*/ 2496 h 2722"/>
                  <a:gd name="T38" fmla="*/ 1598 w 1829"/>
                  <a:gd name="T39" fmla="*/ 2618 h 2722"/>
                  <a:gd name="T40" fmla="*/ 1500 w 1829"/>
                  <a:gd name="T41" fmla="*/ 2719 h 2722"/>
                  <a:gd name="T42" fmla="*/ 1329 w 1829"/>
                  <a:gd name="T43" fmla="*/ 2722 h 2722"/>
                  <a:gd name="T44" fmla="*/ 1156 w 1829"/>
                  <a:gd name="T45" fmla="*/ 2719 h 2722"/>
                  <a:gd name="T46" fmla="*/ 983 w 1829"/>
                  <a:gd name="T47" fmla="*/ 2714 h 2722"/>
                  <a:gd name="T48" fmla="*/ 787 w 1829"/>
                  <a:gd name="T49" fmla="*/ 2701 h 2722"/>
                  <a:gd name="T50" fmla="*/ 571 w 1829"/>
                  <a:gd name="T51" fmla="*/ 2685 h 2722"/>
                  <a:gd name="T52" fmla="*/ 360 w 1829"/>
                  <a:gd name="T53" fmla="*/ 2667 h 2722"/>
                  <a:gd name="T54" fmla="*/ 149 w 1829"/>
                  <a:gd name="T55" fmla="*/ 2632 h 2722"/>
                  <a:gd name="T56" fmla="*/ 28 w 1829"/>
                  <a:gd name="T57" fmla="*/ 2505 h 2722"/>
                  <a:gd name="T58" fmla="*/ 8 w 1829"/>
                  <a:gd name="T59" fmla="*/ 2305 h 2722"/>
                  <a:gd name="T60" fmla="*/ 0 w 1829"/>
                  <a:gd name="T61" fmla="*/ 2101 h 2722"/>
                  <a:gd name="T62" fmla="*/ 3 w 1829"/>
                  <a:gd name="T63" fmla="*/ 1896 h 2722"/>
                  <a:gd name="T64" fmla="*/ 25 w 1829"/>
                  <a:gd name="T65" fmla="*/ 1746 h 2722"/>
                  <a:gd name="T66" fmla="*/ 67 w 1829"/>
                  <a:gd name="T67" fmla="*/ 1651 h 2722"/>
                  <a:gd name="T68" fmla="*/ 103 w 1829"/>
                  <a:gd name="T69" fmla="*/ 1551 h 2722"/>
                  <a:gd name="T70" fmla="*/ 122 w 1829"/>
                  <a:gd name="T71" fmla="*/ 1447 h 2722"/>
                  <a:gd name="T72" fmla="*/ 120 w 1829"/>
                  <a:gd name="T73" fmla="*/ 1323 h 2722"/>
                  <a:gd name="T74" fmla="*/ 120 w 1829"/>
                  <a:gd name="T75" fmla="*/ 1193 h 2722"/>
                  <a:gd name="T76" fmla="*/ 122 w 1829"/>
                  <a:gd name="T77" fmla="*/ 1067 h 2722"/>
                  <a:gd name="T78" fmla="*/ 125 w 1829"/>
                  <a:gd name="T79" fmla="*/ 942 h 2722"/>
                  <a:gd name="T80" fmla="*/ 126 w 1829"/>
                  <a:gd name="T81" fmla="*/ 821 h 2722"/>
                  <a:gd name="T82" fmla="*/ 129 w 1829"/>
                  <a:gd name="T83" fmla="*/ 698 h 2722"/>
                  <a:gd name="T84" fmla="*/ 130 w 1829"/>
                  <a:gd name="T85" fmla="*/ 575 h 2722"/>
                  <a:gd name="T86" fmla="*/ 132 w 1829"/>
                  <a:gd name="T87" fmla="*/ 449 h 2722"/>
                  <a:gd name="T88" fmla="*/ 141 w 1829"/>
                  <a:gd name="T89" fmla="*/ 366 h 2722"/>
                  <a:gd name="T90" fmla="*/ 127 w 1829"/>
                  <a:gd name="T91" fmla="*/ 304 h 2722"/>
                  <a:gd name="T92" fmla="*/ 126 w 1829"/>
                  <a:gd name="T93" fmla="*/ 209 h 2722"/>
                  <a:gd name="T94" fmla="*/ 182 w 1829"/>
                  <a:gd name="T95" fmla="*/ 164 h 2722"/>
                  <a:gd name="T96" fmla="*/ 302 w 1829"/>
                  <a:gd name="T97" fmla="*/ 157 h 2722"/>
                  <a:gd name="T98" fmla="*/ 422 w 1829"/>
                  <a:gd name="T99" fmla="*/ 136 h 2722"/>
                  <a:gd name="T100" fmla="*/ 541 w 1829"/>
                  <a:gd name="T101" fmla="*/ 105 h 2722"/>
                  <a:gd name="T102" fmla="*/ 663 w 1829"/>
                  <a:gd name="T103" fmla="*/ 70 h 2722"/>
                  <a:gd name="T104" fmla="*/ 786 w 1829"/>
                  <a:gd name="T105" fmla="*/ 38 h 2722"/>
                  <a:gd name="T106" fmla="*/ 910 w 1829"/>
                  <a:gd name="T107" fmla="*/ 13 h 2722"/>
                  <a:gd name="T108" fmla="*/ 1037 w 1829"/>
                  <a:gd name="T109" fmla="*/ 0 h 2722"/>
                  <a:gd name="T110" fmla="*/ 1190 w 1829"/>
                  <a:gd name="T111" fmla="*/ 3 h 2722"/>
                  <a:gd name="T112" fmla="*/ 1355 w 1829"/>
                  <a:gd name="T113" fmla="*/ 24 h 2722"/>
                  <a:gd name="T114" fmla="*/ 1514 w 1829"/>
                  <a:gd name="T115" fmla="*/ 54 h 2722"/>
                  <a:gd name="T116" fmla="*/ 1680 w 1829"/>
                  <a:gd name="T117" fmla="*/ 86 h 2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29" h="2722">
                    <a:moveTo>
                      <a:pt x="1766" y="103"/>
                    </a:moveTo>
                    <a:lnTo>
                      <a:pt x="1775" y="117"/>
                    </a:lnTo>
                    <a:lnTo>
                      <a:pt x="1782" y="132"/>
                    </a:lnTo>
                    <a:lnTo>
                      <a:pt x="1788" y="146"/>
                    </a:lnTo>
                    <a:lnTo>
                      <a:pt x="1794" y="163"/>
                    </a:lnTo>
                    <a:lnTo>
                      <a:pt x="1798" y="179"/>
                    </a:lnTo>
                    <a:lnTo>
                      <a:pt x="1801" y="196"/>
                    </a:lnTo>
                    <a:lnTo>
                      <a:pt x="1806" y="212"/>
                    </a:lnTo>
                    <a:lnTo>
                      <a:pt x="1808" y="230"/>
                    </a:lnTo>
                    <a:lnTo>
                      <a:pt x="1810" y="247"/>
                    </a:lnTo>
                    <a:lnTo>
                      <a:pt x="1813" y="265"/>
                    </a:lnTo>
                    <a:lnTo>
                      <a:pt x="1814" y="283"/>
                    </a:lnTo>
                    <a:lnTo>
                      <a:pt x="1817" y="302"/>
                    </a:lnTo>
                    <a:lnTo>
                      <a:pt x="1820" y="319"/>
                    </a:lnTo>
                    <a:lnTo>
                      <a:pt x="1822" y="337"/>
                    </a:lnTo>
                    <a:lnTo>
                      <a:pt x="1826" y="354"/>
                    </a:lnTo>
                    <a:lnTo>
                      <a:pt x="1829" y="372"/>
                    </a:lnTo>
                    <a:lnTo>
                      <a:pt x="1826" y="413"/>
                    </a:lnTo>
                    <a:lnTo>
                      <a:pt x="1825" y="454"/>
                    </a:lnTo>
                    <a:lnTo>
                      <a:pt x="1822" y="495"/>
                    </a:lnTo>
                    <a:lnTo>
                      <a:pt x="1822" y="536"/>
                    </a:lnTo>
                    <a:lnTo>
                      <a:pt x="1820" y="577"/>
                    </a:lnTo>
                    <a:lnTo>
                      <a:pt x="1820" y="618"/>
                    </a:lnTo>
                    <a:lnTo>
                      <a:pt x="1819" y="659"/>
                    </a:lnTo>
                    <a:lnTo>
                      <a:pt x="1819" y="700"/>
                    </a:lnTo>
                    <a:lnTo>
                      <a:pt x="1819" y="742"/>
                    </a:lnTo>
                    <a:lnTo>
                      <a:pt x="1819" y="783"/>
                    </a:lnTo>
                    <a:lnTo>
                      <a:pt x="1819" y="824"/>
                    </a:lnTo>
                    <a:lnTo>
                      <a:pt x="1819" y="865"/>
                    </a:lnTo>
                    <a:lnTo>
                      <a:pt x="1819" y="907"/>
                    </a:lnTo>
                    <a:lnTo>
                      <a:pt x="1817" y="948"/>
                    </a:lnTo>
                    <a:lnTo>
                      <a:pt x="1817" y="989"/>
                    </a:lnTo>
                    <a:lnTo>
                      <a:pt x="1816" y="1030"/>
                    </a:lnTo>
                    <a:lnTo>
                      <a:pt x="1814" y="1071"/>
                    </a:lnTo>
                    <a:lnTo>
                      <a:pt x="1811" y="1112"/>
                    </a:lnTo>
                    <a:lnTo>
                      <a:pt x="1808" y="1153"/>
                    </a:lnTo>
                    <a:lnTo>
                      <a:pt x="1806" y="1194"/>
                    </a:lnTo>
                    <a:lnTo>
                      <a:pt x="1801" y="1235"/>
                    </a:lnTo>
                    <a:lnTo>
                      <a:pt x="1795" y="1276"/>
                    </a:lnTo>
                    <a:lnTo>
                      <a:pt x="1789" y="1317"/>
                    </a:lnTo>
                    <a:lnTo>
                      <a:pt x="1782" y="1356"/>
                    </a:lnTo>
                    <a:lnTo>
                      <a:pt x="1775" y="1397"/>
                    </a:lnTo>
                    <a:lnTo>
                      <a:pt x="1765" y="1437"/>
                    </a:lnTo>
                    <a:lnTo>
                      <a:pt x="1754" y="1476"/>
                    </a:lnTo>
                    <a:lnTo>
                      <a:pt x="1743" y="1516"/>
                    </a:lnTo>
                    <a:lnTo>
                      <a:pt x="1729" y="1555"/>
                    </a:lnTo>
                    <a:lnTo>
                      <a:pt x="1716" y="1595"/>
                    </a:lnTo>
                    <a:lnTo>
                      <a:pt x="1700" y="1634"/>
                    </a:lnTo>
                    <a:lnTo>
                      <a:pt x="1683" y="1672"/>
                    </a:lnTo>
                    <a:lnTo>
                      <a:pt x="1671" y="1699"/>
                    </a:lnTo>
                    <a:lnTo>
                      <a:pt x="1659" y="1727"/>
                    </a:lnTo>
                    <a:lnTo>
                      <a:pt x="1649" y="1753"/>
                    </a:lnTo>
                    <a:lnTo>
                      <a:pt x="1640" y="1782"/>
                    </a:lnTo>
                    <a:lnTo>
                      <a:pt x="1633" y="1810"/>
                    </a:lnTo>
                    <a:lnTo>
                      <a:pt x="1626" y="1839"/>
                    </a:lnTo>
                    <a:lnTo>
                      <a:pt x="1620" y="1869"/>
                    </a:lnTo>
                    <a:lnTo>
                      <a:pt x="1614" y="1899"/>
                    </a:lnTo>
                    <a:lnTo>
                      <a:pt x="1609" y="1929"/>
                    </a:lnTo>
                    <a:lnTo>
                      <a:pt x="1607" y="1959"/>
                    </a:lnTo>
                    <a:lnTo>
                      <a:pt x="1604" y="1990"/>
                    </a:lnTo>
                    <a:lnTo>
                      <a:pt x="1601" y="2021"/>
                    </a:lnTo>
                    <a:lnTo>
                      <a:pt x="1599" y="2053"/>
                    </a:lnTo>
                    <a:lnTo>
                      <a:pt x="1598" y="2084"/>
                    </a:lnTo>
                    <a:lnTo>
                      <a:pt x="1598" y="2116"/>
                    </a:lnTo>
                    <a:lnTo>
                      <a:pt x="1598" y="2147"/>
                    </a:lnTo>
                    <a:lnTo>
                      <a:pt x="1596" y="2179"/>
                    </a:lnTo>
                    <a:lnTo>
                      <a:pt x="1598" y="2211"/>
                    </a:lnTo>
                    <a:lnTo>
                      <a:pt x="1598" y="2243"/>
                    </a:lnTo>
                    <a:lnTo>
                      <a:pt x="1598" y="2275"/>
                    </a:lnTo>
                    <a:lnTo>
                      <a:pt x="1599" y="2306"/>
                    </a:lnTo>
                    <a:lnTo>
                      <a:pt x="1599" y="2338"/>
                    </a:lnTo>
                    <a:lnTo>
                      <a:pt x="1601" y="2370"/>
                    </a:lnTo>
                    <a:lnTo>
                      <a:pt x="1601" y="2403"/>
                    </a:lnTo>
                    <a:lnTo>
                      <a:pt x="1601" y="2433"/>
                    </a:lnTo>
                    <a:lnTo>
                      <a:pt x="1601" y="2464"/>
                    </a:lnTo>
                    <a:lnTo>
                      <a:pt x="1601" y="2496"/>
                    </a:lnTo>
                    <a:lnTo>
                      <a:pt x="1601" y="2527"/>
                    </a:lnTo>
                    <a:lnTo>
                      <a:pt x="1601" y="2558"/>
                    </a:lnTo>
                    <a:lnTo>
                      <a:pt x="1599" y="2587"/>
                    </a:lnTo>
                    <a:lnTo>
                      <a:pt x="1598" y="2618"/>
                    </a:lnTo>
                    <a:lnTo>
                      <a:pt x="1595" y="2647"/>
                    </a:lnTo>
                    <a:lnTo>
                      <a:pt x="1585" y="2713"/>
                    </a:lnTo>
                    <a:lnTo>
                      <a:pt x="1542" y="2716"/>
                    </a:lnTo>
                    <a:lnTo>
                      <a:pt x="1500" y="2719"/>
                    </a:lnTo>
                    <a:lnTo>
                      <a:pt x="1457" y="2720"/>
                    </a:lnTo>
                    <a:lnTo>
                      <a:pt x="1415" y="2722"/>
                    </a:lnTo>
                    <a:lnTo>
                      <a:pt x="1371" y="2722"/>
                    </a:lnTo>
                    <a:lnTo>
                      <a:pt x="1329" y="2722"/>
                    </a:lnTo>
                    <a:lnTo>
                      <a:pt x="1286" y="2722"/>
                    </a:lnTo>
                    <a:lnTo>
                      <a:pt x="1242" y="2720"/>
                    </a:lnTo>
                    <a:lnTo>
                      <a:pt x="1200" y="2720"/>
                    </a:lnTo>
                    <a:lnTo>
                      <a:pt x="1156" y="2719"/>
                    </a:lnTo>
                    <a:lnTo>
                      <a:pt x="1114" y="2717"/>
                    </a:lnTo>
                    <a:lnTo>
                      <a:pt x="1070" y="2716"/>
                    </a:lnTo>
                    <a:lnTo>
                      <a:pt x="1026" y="2714"/>
                    </a:lnTo>
                    <a:lnTo>
                      <a:pt x="983" y="2714"/>
                    </a:lnTo>
                    <a:lnTo>
                      <a:pt x="939" y="2713"/>
                    </a:lnTo>
                    <a:lnTo>
                      <a:pt x="897" y="2713"/>
                    </a:lnTo>
                    <a:lnTo>
                      <a:pt x="841" y="2707"/>
                    </a:lnTo>
                    <a:lnTo>
                      <a:pt x="787" y="2701"/>
                    </a:lnTo>
                    <a:lnTo>
                      <a:pt x="733" y="2697"/>
                    </a:lnTo>
                    <a:lnTo>
                      <a:pt x="679" y="2692"/>
                    </a:lnTo>
                    <a:lnTo>
                      <a:pt x="625" y="2689"/>
                    </a:lnTo>
                    <a:lnTo>
                      <a:pt x="571" y="2685"/>
                    </a:lnTo>
                    <a:lnTo>
                      <a:pt x="518" y="2682"/>
                    </a:lnTo>
                    <a:lnTo>
                      <a:pt x="465" y="2678"/>
                    </a:lnTo>
                    <a:lnTo>
                      <a:pt x="413" y="2673"/>
                    </a:lnTo>
                    <a:lnTo>
                      <a:pt x="360" y="2667"/>
                    </a:lnTo>
                    <a:lnTo>
                      <a:pt x="307" y="2662"/>
                    </a:lnTo>
                    <a:lnTo>
                      <a:pt x="255" y="2653"/>
                    </a:lnTo>
                    <a:lnTo>
                      <a:pt x="202" y="2644"/>
                    </a:lnTo>
                    <a:lnTo>
                      <a:pt x="149" y="2632"/>
                    </a:lnTo>
                    <a:lnTo>
                      <a:pt x="97" y="2619"/>
                    </a:lnTo>
                    <a:lnTo>
                      <a:pt x="44" y="2604"/>
                    </a:lnTo>
                    <a:lnTo>
                      <a:pt x="35" y="2555"/>
                    </a:lnTo>
                    <a:lnTo>
                      <a:pt x="28" y="2505"/>
                    </a:lnTo>
                    <a:lnTo>
                      <a:pt x="21" y="2455"/>
                    </a:lnTo>
                    <a:lnTo>
                      <a:pt x="15" y="2405"/>
                    </a:lnTo>
                    <a:lnTo>
                      <a:pt x="10" y="2356"/>
                    </a:lnTo>
                    <a:lnTo>
                      <a:pt x="8" y="2305"/>
                    </a:lnTo>
                    <a:lnTo>
                      <a:pt x="5" y="2255"/>
                    </a:lnTo>
                    <a:lnTo>
                      <a:pt x="2" y="2204"/>
                    </a:lnTo>
                    <a:lnTo>
                      <a:pt x="0" y="2152"/>
                    </a:lnTo>
                    <a:lnTo>
                      <a:pt x="0" y="2101"/>
                    </a:lnTo>
                    <a:lnTo>
                      <a:pt x="0" y="2050"/>
                    </a:lnTo>
                    <a:lnTo>
                      <a:pt x="0" y="1999"/>
                    </a:lnTo>
                    <a:lnTo>
                      <a:pt x="2" y="1948"/>
                    </a:lnTo>
                    <a:lnTo>
                      <a:pt x="3" y="1896"/>
                    </a:lnTo>
                    <a:lnTo>
                      <a:pt x="5" y="1845"/>
                    </a:lnTo>
                    <a:lnTo>
                      <a:pt x="6" y="1794"/>
                    </a:lnTo>
                    <a:lnTo>
                      <a:pt x="16" y="1769"/>
                    </a:lnTo>
                    <a:lnTo>
                      <a:pt x="25" y="1746"/>
                    </a:lnTo>
                    <a:lnTo>
                      <a:pt x="37" y="1722"/>
                    </a:lnTo>
                    <a:lnTo>
                      <a:pt x="47" y="1697"/>
                    </a:lnTo>
                    <a:lnTo>
                      <a:pt x="57" y="1674"/>
                    </a:lnTo>
                    <a:lnTo>
                      <a:pt x="67" y="1651"/>
                    </a:lnTo>
                    <a:lnTo>
                      <a:pt x="78" y="1626"/>
                    </a:lnTo>
                    <a:lnTo>
                      <a:pt x="87" y="1601"/>
                    </a:lnTo>
                    <a:lnTo>
                      <a:pt x="95" y="1577"/>
                    </a:lnTo>
                    <a:lnTo>
                      <a:pt x="103" y="1551"/>
                    </a:lnTo>
                    <a:lnTo>
                      <a:pt x="110" y="1526"/>
                    </a:lnTo>
                    <a:lnTo>
                      <a:pt x="114" y="1500"/>
                    </a:lnTo>
                    <a:lnTo>
                      <a:pt x="119" y="1474"/>
                    </a:lnTo>
                    <a:lnTo>
                      <a:pt x="122" y="1447"/>
                    </a:lnTo>
                    <a:lnTo>
                      <a:pt x="123" y="1419"/>
                    </a:lnTo>
                    <a:lnTo>
                      <a:pt x="122" y="1390"/>
                    </a:lnTo>
                    <a:lnTo>
                      <a:pt x="122" y="1356"/>
                    </a:lnTo>
                    <a:lnTo>
                      <a:pt x="120" y="1323"/>
                    </a:lnTo>
                    <a:lnTo>
                      <a:pt x="120" y="1291"/>
                    </a:lnTo>
                    <a:lnTo>
                      <a:pt x="120" y="1257"/>
                    </a:lnTo>
                    <a:lnTo>
                      <a:pt x="120" y="1225"/>
                    </a:lnTo>
                    <a:lnTo>
                      <a:pt x="120" y="1193"/>
                    </a:lnTo>
                    <a:lnTo>
                      <a:pt x="120" y="1162"/>
                    </a:lnTo>
                    <a:lnTo>
                      <a:pt x="122" y="1130"/>
                    </a:lnTo>
                    <a:lnTo>
                      <a:pt x="122" y="1097"/>
                    </a:lnTo>
                    <a:lnTo>
                      <a:pt x="122" y="1067"/>
                    </a:lnTo>
                    <a:lnTo>
                      <a:pt x="122" y="1036"/>
                    </a:lnTo>
                    <a:lnTo>
                      <a:pt x="123" y="1004"/>
                    </a:lnTo>
                    <a:lnTo>
                      <a:pt x="123" y="973"/>
                    </a:lnTo>
                    <a:lnTo>
                      <a:pt x="125" y="942"/>
                    </a:lnTo>
                    <a:lnTo>
                      <a:pt x="125" y="912"/>
                    </a:lnTo>
                    <a:lnTo>
                      <a:pt x="125" y="881"/>
                    </a:lnTo>
                    <a:lnTo>
                      <a:pt x="126" y="850"/>
                    </a:lnTo>
                    <a:lnTo>
                      <a:pt x="126" y="821"/>
                    </a:lnTo>
                    <a:lnTo>
                      <a:pt x="127" y="790"/>
                    </a:lnTo>
                    <a:lnTo>
                      <a:pt x="127" y="760"/>
                    </a:lnTo>
                    <a:lnTo>
                      <a:pt x="129" y="729"/>
                    </a:lnTo>
                    <a:lnTo>
                      <a:pt x="129" y="698"/>
                    </a:lnTo>
                    <a:lnTo>
                      <a:pt x="129" y="667"/>
                    </a:lnTo>
                    <a:lnTo>
                      <a:pt x="130" y="637"/>
                    </a:lnTo>
                    <a:lnTo>
                      <a:pt x="130" y="606"/>
                    </a:lnTo>
                    <a:lnTo>
                      <a:pt x="130" y="575"/>
                    </a:lnTo>
                    <a:lnTo>
                      <a:pt x="132" y="543"/>
                    </a:lnTo>
                    <a:lnTo>
                      <a:pt x="132" y="512"/>
                    </a:lnTo>
                    <a:lnTo>
                      <a:pt x="132" y="480"/>
                    </a:lnTo>
                    <a:lnTo>
                      <a:pt x="132" y="449"/>
                    </a:lnTo>
                    <a:lnTo>
                      <a:pt x="132" y="417"/>
                    </a:lnTo>
                    <a:lnTo>
                      <a:pt x="132" y="385"/>
                    </a:lnTo>
                    <a:lnTo>
                      <a:pt x="141" y="376"/>
                    </a:lnTo>
                    <a:lnTo>
                      <a:pt x="141" y="366"/>
                    </a:lnTo>
                    <a:lnTo>
                      <a:pt x="133" y="357"/>
                    </a:lnTo>
                    <a:lnTo>
                      <a:pt x="127" y="351"/>
                    </a:lnTo>
                    <a:lnTo>
                      <a:pt x="127" y="328"/>
                    </a:lnTo>
                    <a:lnTo>
                      <a:pt x="127" y="304"/>
                    </a:lnTo>
                    <a:lnTo>
                      <a:pt x="127" y="281"/>
                    </a:lnTo>
                    <a:lnTo>
                      <a:pt x="127" y="258"/>
                    </a:lnTo>
                    <a:lnTo>
                      <a:pt x="127" y="233"/>
                    </a:lnTo>
                    <a:lnTo>
                      <a:pt x="126" y="209"/>
                    </a:lnTo>
                    <a:lnTo>
                      <a:pt x="125" y="185"/>
                    </a:lnTo>
                    <a:lnTo>
                      <a:pt x="122" y="160"/>
                    </a:lnTo>
                    <a:lnTo>
                      <a:pt x="152" y="163"/>
                    </a:lnTo>
                    <a:lnTo>
                      <a:pt x="182" y="164"/>
                    </a:lnTo>
                    <a:lnTo>
                      <a:pt x="211" y="164"/>
                    </a:lnTo>
                    <a:lnTo>
                      <a:pt x="242" y="163"/>
                    </a:lnTo>
                    <a:lnTo>
                      <a:pt x="271" y="160"/>
                    </a:lnTo>
                    <a:lnTo>
                      <a:pt x="302" y="157"/>
                    </a:lnTo>
                    <a:lnTo>
                      <a:pt x="331" y="152"/>
                    </a:lnTo>
                    <a:lnTo>
                      <a:pt x="362" y="148"/>
                    </a:lnTo>
                    <a:lnTo>
                      <a:pt x="391" y="142"/>
                    </a:lnTo>
                    <a:lnTo>
                      <a:pt x="422" y="136"/>
                    </a:lnTo>
                    <a:lnTo>
                      <a:pt x="451" y="129"/>
                    </a:lnTo>
                    <a:lnTo>
                      <a:pt x="482" y="122"/>
                    </a:lnTo>
                    <a:lnTo>
                      <a:pt x="511" y="113"/>
                    </a:lnTo>
                    <a:lnTo>
                      <a:pt x="541" y="105"/>
                    </a:lnTo>
                    <a:lnTo>
                      <a:pt x="571" y="97"/>
                    </a:lnTo>
                    <a:lnTo>
                      <a:pt x="601" y="88"/>
                    </a:lnTo>
                    <a:lnTo>
                      <a:pt x="632" y="79"/>
                    </a:lnTo>
                    <a:lnTo>
                      <a:pt x="663" y="70"/>
                    </a:lnTo>
                    <a:lnTo>
                      <a:pt x="692" y="63"/>
                    </a:lnTo>
                    <a:lnTo>
                      <a:pt x="723" y="54"/>
                    </a:lnTo>
                    <a:lnTo>
                      <a:pt x="754" y="46"/>
                    </a:lnTo>
                    <a:lnTo>
                      <a:pt x="786" y="38"/>
                    </a:lnTo>
                    <a:lnTo>
                      <a:pt x="817" y="31"/>
                    </a:lnTo>
                    <a:lnTo>
                      <a:pt x="847" y="25"/>
                    </a:lnTo>
                    <a:lnTo>
                      <a:pt x="879" y="18"/>
                    </a:lnTo>
                    <a:lnTo>
                      <a:pt x="910" y="13"/>
                    </a:lnTo>
                    <a:lnTo>
                      <a:pt x="942" y="9"/>
                    </a:lnTo>
                    <a:lnTo>
                      <a:pt x="975" y="5"/>
                    </a:lnTo>
                    <a:lnTo>
                      <a:pt x="1005" y="2"/>
                    </a:lnTo>
                    <a:lnTo>
                      <a:pt x="1037" y="0"/>
                    </a:lnTo>
                    <a:lnTo>
                      <a:pt x="1071" y="0"/>
                    </a:lnTo>
                    <a:lnTo>
                      <a:pt x="1103" y="0"/>
                    </a:lnTo>
                    <a:lnTo>
                      <a:pt x="1147" y="2"/>
                    </a:lnTo>
                    <a:lnTo>
                      <a:pt x="1190" y="3"/>
                    </a:lnTo>
                    <a:lnTo>
                      <a:pt x="1232" y="7"/>
                    </a:lnTo>
                    <a:lnTo>
                      <a:pt x="1273" y="12"/>
                    </a:lnTo>
                    <a:lnTo>
                      <a:pt x="1314" y="18"/>
                    </a:lnTo>
                    <a:lnTo>
                      <a:pt x="1355" y="24"/>
                    </a:lnTo>
                    <a:lnTo>
                      <a:pt x="1394" y="31"/>
                    </a:lnTo>
                    <a:lnTo>
                      <a:pt x="1435" y="38"/>
                    </a:lnTo>
                    <a:lnTo>
                      <a:pt x="1475" y="46"/>
                    </a:lnTo>
                    <a:lnTo>
                      <a:pt x="1514" y="54"/>
                    </a:lnTo>
                    <a:lnTo>
                      <a:pt x="1555" y="62"/>
                    </a:lnTo>
                    <a:lnTo>
                      <a:pt x="1596" y="70"/>
                    </a:lnTo>
                    <a:lnTo>
                      <a:pt x="1637" y="79"/>
                    </a:lnTo>
                    <a:lnTo>
                      <a:pt x="1680" y="86"/>
                    </a:lnTo>
                    <a:lnTo>
                      <a:pt x="1722" y="95"/>
                    </a:lnTo>
                    <a:lnTo>
                      <a:pt x="1766" y="103"/>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3" name="Freeform 12"/>
              <p:cNvSpPr>
                <a:spLocks/>
              </p:cNvSpPr>
              <p:nvPr/>
            </p:nvSpPr>
            <p:spPr bwMode="auto">
              <a:xfrm>
                <a:off x="558" y="1760"/>
                <a:ext cx="20" cy="25"/>
              </a:xfrm>
              <a:custGeom>
                <a:avLst/>
                <a:gdLst>
                  <a:gd name="T0" fmla="*/ 39 w 39"/>
                  <a:gd name="T1" fmla="*/ 23 h 48"/>
                  <a:gd name="T2" fmla="*/ 32 w 39"/>
                  <a:gd name="T3" fmla="*/ 25 h 48"/>
                  <a:gd name="T4" fmla="*/ 27 w 39"/>
                  <a:gd name="T5" fmla="*/ 31 h 48"/>
                  <a:gd name="T6" fmla="*/ 23 w 39"/>
                  <a:gd name="T7" fmla="*/ 36 h 48"/>
                  <a:gd name="T8" fmla="*/ 20 w 39"/>
                  <a:gd name="T9" fmla="*/ 42 h 48"/>
                  <a:gd name="T10" fmla="*/ 17 w 39"/>
                  <a:gd name="T11" fmla="*/ 47 h 48"/>
                  <a:gd name="T12" fmla="*/ 13 w 39"/>
                  <a:gd name="T13" fmla="*/ 48 h 48"/>
                  <a:gd name="T14" fmla="*/ 8 w 39"/>
                  <a:gd name="T15" fmla="*/ 47 h 48"/>
                  <a:gd name="T16" fmla="*/ 1 w 39"/>
                  <a:gd name="T17" fmla="*/ 38 h 48"/>
                  <a:gd name="T18" fmla="*/ 0 w 39"/>
                  <a:gd name="T19" fmla="*/ 28 h 48"/>
                  <a:gd name="T20" fmla="*/ 2 w 39"/>
                  <a:gd name="T21" fmla="*/ 16 h 48"/>
                  <a:gd name="T22" fmla="*/ 7 w 39"/>
                  <a:gd name="T23" fmla="*/ 9 h 48"/>
                  <a:gd name="T24" fmla="*/ 16 w 39"/>
                  <a:gd name="T25" fmla="*/ 1 h 48"/>
                  <a:gd name="T26" fmla="*/ 23 w 39"/>
                  <a:gd name="T27" fmla="*/ 0 h 48"/>
                  <a:gd name="T28" fmla="*/ 30 w 39"/>
                  <a:gd name="T29" fmla="*/ 1 h 48"/>
                  <a:gd name="T30" fmla="*/ 36 w 39"/>
                  <a:gd name="T31" fmla="*/ 9 h 48"/>
                  <a:gd name="T32" fmla="*/ 39 w 39"/>
                  <a:gd name="T3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48">
                    <a:moveTo>
                      <a:pt x="39" y="23"/>
                    </a:moveTo>
                    <a:lnTo>
                      <a:pt x="32" y="25"/>
                    </a:lnTo>
                    <a:lnTo>
                      <a:pt x="27" y="31"/>
                    </a:lnTo>
                    <a:lnTo>
                      <a:pt x="23" y="36"/>
                    </a:lnTo>
                    <a:lnTo>
                      <a:pt x="20" y="42"/>
                    </a:lnTo>
                    <a:lnTo>
                      <a:pt x="17" y="47"/>
                    </a:lnTo>
                    <a:lnTo>
                      <a:pt x="13" y="48"/>
                    </a:lnTo>
                    <a:lnTo>
                      <a:pt x="8" y="47"/>
                    </a:lnTo>
                    <a:lnTo>
                      <a:pt x="1" y="38"/>
                    </a:lnTo>
                    <a:lnTo>
                      <a:pt x="0" y="28"/>
                    </a:lnTo>
                    <a:lnTo>
                      <a:pt x="2" y="16"/>
                    </a:lnTo>
                    <a:lnTo>
                      <a:pt x="7" y="9"/>
                    </a:lnTo>
                    <a:lnTo>
                      <a:pt x="16" y="1"/>
                    </a:lnTo>
                    <a:lnTo>
                      <a:pt x="23" y="0"/>
                    </a:lnTo>
                    <a:lnTo>
                      <a:pt x="30" y="1"/>
                    </a:lnTo>
                    <a:lnTo>
                      <a:pt x="36" y="9"/>
                    </a:lnTo>
                    <a:lnTo>
                      <a:pt x="39"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4" name="Freeform 13"/>
              <p:cNvSpPr>
                <a:spLocks/>
              </p:cNvSpPr>
              <p:nvPr/>
            </p:nvSpPr>
            <p:spPr bwMode="auto">
              <a:xfrm>
                <a:off x="1702" y="1771"/>
                <a:ext cx="678" cy="703"/>
              </a:xfrm>
              <a:custGeom>
                <a:avLst/>
                <a:gdLst>
                  <a:gd name="T0" fmla="*/ 1311 w 1356"/>
                  <a:gd name="T1" fmla="*/ 88 h 1408"/>
                  <a:gd name="T2" fmla="*/ 1327 w 1356"/>
                  <a:gd name="T3" fmla="*/ 174 h 1408"/>
                  <a:gd name="T4" fmla="*/ 1342 w 1356"/>
                  <a:gd name="T5" fmla="*/ 261 h 1408"/>
                  <a:gd name="T6" fmla="*/ 1353 w 1356"/>
                  <a:gd name="T7" fmla="*/ 428 h 1408"/>
                  <a:gd name="T8" fmla="*/ 1356 w 1356"/>
                  <a:gd name="T9" fmla="*/ 597 h 1408"/>
                  <a:gd name="T10" fmla="*/ 1355 w 1356"/>
                  <a:gd name="T11" fmla="*/ 768 h 1408"/>
                  <a:gd name="T12" fmla="*/ 1348 w 1356"/>
                  <a:gd name="T13" fmla="*/ 938 h 1408"/>
                  <a:gd name="T14" fmla="*/ 1336 w 1356"/>
                  <a:gd name="T15" fmla="*/ 1105 h 1408"/>
                  <a:gd name="T16" fmla="*/ 1321 w 1356"/>
                  <a:gd name="T17" fmla="*/ 1212 h 1408"/>
                  <a:gd name="T18" fmla="*/ 1295 w 1356"/>
                  <a:gd name="T19" fmla="*/ 1288 h 1408"/>
                  <a:gd name="T20" fmla="*/ 1231 w 1356"/>
                  <a:gd name="T21" fmla="*/ 1345 h 1408"/>
                  <a:gd name="T22" fmla="*/ 1113 w 1356"/>
                  <a:gd name="T23" fmla="*/ 1383 h 1408"/>
                  <a:gd name="T24" fmla="*/ 994 w 1356"/>
                  <a:gd name="T25" fmla="*/ 1400 h 1408"/>
                  <a:gd name="T26" fmla="*/ 874 w 1356"/>
                  <a:gd name="T27" fmla="*/ 1408 h 1408"/>
                  <a:gd name="T28" fmla="*/ 749 w 1356"/>
                  <a:gd name="T29" fmla="*/ 1408 h 1408"/>
                  <a:gd name="T30" fmla="*/ 620 w 1356"/>
                  <a:gd name="T31" fmla="*/ 1408 h 1408"/>
                  <a:gd name="T32" fmla="*/ 525 w 1356"/>
                  <a:gd name="T33" fmla="*/ 1403 h 1408"/>
                  <a:gd name="T34" fmla="*/ 446 w 1356"/>
                  <a:gd name="T35" fmla="*/ 1399 h 1408"/>
                  <a:gd name="T36" fmla="*/ 366 w 1356"/>
                  <a:gd name="T37" fmla="*/ 1392 h 1408"/>
                  <a:gd name="T38" fmla="*/ 284 w 1356"/>
                  <a:gd name="T39" fmla="*/ 1383 h 1408"/>
                  <a:gd name="T40" fmla="*/ 205 w 1356"/>
                  <a:gd name="T41" fmla="*/ 1370 h 1408"/>
                  <a:gd name="T42" fmla="*/ 132 w 1356"/>
                  <a:gd name="T43" fmla="*/ 1335 h 1408"/>
                  <a:gd name="T44" fmla="*/ 84 w 1356"/>
                  <a:gd name="T45" fmla="*/ 1264 h 1408"/>
                  <a:gd name="T46" fmla="*/ 53 w 1356"/>
                  <a:gd name="T47" fmla="*/ 1184 h 1408"/>
                  <a:gd name="T48" fmla="*/ 34 w 1356"/>
                  <a:gd name="T49" fmla="*/ 1096 h 1408"/>
                  <a:gd name="T50" fmla="*/ 22 w 1356"/>
                  <a:gd name="T51" fmla="*/ 1005 h 1408"/>
                  <a:gd name="T52" fmla="*/ 12 w 1356"/>
                  <a:gd name="T53" fmla="*/ 916 h 1408"/>
                  <a:gd name="T54" fmla="*/ 6 w 1356"/>
                  <a:gd name="T55" fmla="*/ 770 h 1408"/>
                  <a:gd name="T56" fmla="*/ 0 w 1356"/>
                  <a:gd name="T57" fmla="*/ 618 h 1408"/>
                  <a:gd name="T58" fmla="*/ 3 w 1356"/>
                  <a:gd name="T59" fmla="*/ 467 h 1408"/>
                  <a:gd name="T60" fmla="*/ 22 w 1356"/>
                  <a:gd name="T61" fmla="*/ 319 h 1408"/>
                  <a:gd name="T62" fmla="*/ 70 w 1356"/>
                  <a:gd name="T63" fmla="*/ 182 h 1408"/>
                  <a:gd name="T64" fmla="*/ 163 w 1356"/>
                  <a:gd name="T65" fmla="*/ 100 h 1408"/>
                  <a:gd name="T66" fmla="*/ 274 w 1356"/>
                  <a:gd name="T67" fmla="*/ 60 h 1408"/>
                  <a:gd name="T68" fmla="*/ 392 w 1356"/>
                  <a:gd name="T69" fmla="*/ 38 h 1408"/>
                  <a:gd name="T70" fmla="*/ 515 w 1356"/>
                  <a:gd name="T71" fmla="*/ 28 h 1408"/>
                  <a:gd name="T72" fmla="*/ 638 w 1356"/>
                  <a:gd name="T73" fmla="*/ 24 h 1408"/>
                  <a:gd name="T74" fmla="*/ 752 w 1356"/>
                  <a:gd name="T75" fmla="*/ 15 h 1408"/>
                  <a:gd name="T76" fmla="*/ 856 w 1356"/>
                  <a:gd name="T77" fmla="*/ 6 h 1408"/>
                  <a:gd name="T78" fmla="*/ 963 w 1356"/>
                  <a:gd name="T79" fmla="*/ 0 h 1408"/>
                  <a:gd name="T80" fmla="*/ 1071 w 1356"/>
                  <a:gd name="T81" fmla="*/ 2 h 1408"/>
                  <a:gd name="T82" fmla="*/ 1173 w 1356"/>
                  <a:gd name="T83" fmla="*/ 16 h 1408"/>
                  <a:gd name="T84" fmla="*/ 1269 w 1356"/>
                  <a:gd name="T85" fmla="*/ 46 h 1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6" h="1408">
                    <a:moveTo>
                      <a:pt x="1269" y="46"/>
                    </a:moveTo>
                    <a:lnTo>
                      <a:pt x="1295" y="65"/>
                    </a:lnTo>
                    <a:lnTo>
                      <a:pt x="1311" y="88"/>
                    </a:lnTo>
                    <a:lnTo>
                      <a:pt x="1320" y="116"/>
                    </a:lnTo>
                    <a:lnTo>
                      <a:pt x="1326" y="144"/>
                    </a:lnTo>
                    <a:lnTo>
                      <a:pt x="1327" y="174"/>
                    </a:lnTo>
                    <a:lnTo>
                      <a:pt x="1329" y="205"/>
                    </a:lnTo>
                    <a:lnTo>
                      <a:pt x="1333" y="233"/>
                    </a:lnTo>
                    <a:lnTo>
                      <a:pt x="1342" y="261"/>
                    </a:lnTo>
                    <a:lnTo>
                      <a:pt x="1346" y="316"/>
                    </a:lnTo>
                    <a:lnTo>
                      <a:pt x="1350" y="372"/>
                    </a:lnTo>
                    <a:lnTo>
                      <a:pt x="1353" y="428"/>
                    </a:lnTo>
                    <a:lnTo>
                      <a:pt x="1355" y="483"/>
                    </a:lnTo>
                    <a:lnTo>
                      <a:pt x="1356" y="540"/>
                    </a:lnTo>
                    <a:lnTo>
                      <a:pt x="1356" y="597"/>
                    </a:lnTo>
                    <a:lnTo>
                      <a:pt x="1356" y="654"/>
                    </a:lnTo>
                    <a:lnTo>
                      <a:pt x="1356" y="711"/>
                    </a:lnTo>
                    <a:lnTo>
                      <a:pt x="1355" y="768"/>
                    </a:lnTo>
                    <a:lnTo>
                      <a:pt x="1353" y="824"/>
                    </a:lnTo>
                    <a:lnTo>
                      <a:pt x="1350" y="881"/>
                    </a:lnTo>
                    <a:lnTo>
                      <a:pt x="1348" y="938"/>
                    </a:lnTo>
                    <a:lnTo>
                      <a:pt x="1345" y="994"/>
                    </a:lnTo>
                    <a:lnTo>
                      <a:pt x="1340" y="1049"/>
                    </a:lnTo>
                    <a:lnTo>
                      <a:pt x="1336" y="1105"/>
                    </a:lnTo>
                    <a:lnTo>
                      <a:pt x="1331" y="1159"/>
                    </a:lnTo>
                    <a:lnTo>
                      <a:pt x="1327" y="1185"/>
                    </a:lnTo>
                    <a:lnTo>
                      <a:pt x="1321" y="1212"/>
                    </a:lnTo>
                    <a:lnTo>
                      <a:pt x="1315" y="1238"/>
                    </a:lnTo>
                    <a:lnTo>
                      <a:pt x="1307" y="1264"/>
                    </a:lnTo>
                    <a:lnTo>
                      <a:pt x="1295" y="1288"/>
                    </a:lnTo>
                    <a:lnTo>
                      <a:pt x="1279" y="1310"/>
                    </a:lnTo>
                    <a:lnTo>
                      <a:pt x="1257" y="1330"/>
                    </a:lnTo>
                    <a:lnTo>
                      <a:pt x="1231" y="1345"/>
                    </a:lnTo>
                    <a:lnTo>
                      <a:pt x="1191" y="1360"/>
                    </a:lnTo>
                    <a:lnTo>
                      <a:pt x="1152" y="1373"/>
                    </a:lnTo>
                    <a:lnTo>
                      <a:pt x="1113" y="1383"/>
                    </a:lnTo>
                    <a:lnTo>
                      <a:pt x="1074" y="1390"/>
                    </a:lnTo>
                    <a:lnTo>
                      <a:pt x="1034" y="1396"/>
                    </a:lnTo>
                    <a:lnTo>
                      <a:pt x="994" y="1400"/>
                    </a:lnTo>
                    <a:lnTo>
                      <a:pt x="954" y="1405"/>
                    </a:lnTo>
                    <a:lnTo>
                      <a:pt x="915" y="1406"/>
                    </a:lnTo>
                    <a:lnTo>
                      <a:pt x="874" y="1408"/>
                    </a:lnTo>
                    <a:lnTo>
                      <a:pt x="833" y="1408"/>
                    </a:lnTo>
                    <a:lnTo>
                      <a:pt x="792" y="1408"/>
                    </a:lnTo>
                    <a:lnTo>
                      <a:pt x="749" y="1408"/>
                    </a:lnTo>
                    <a:lnTo>
                      <a:pt x="707" y="1408"/>
                    </a:lnTo>
                    <a:lnTo>
                      <a:pt x="664" y="1406"/>
                    </a:lnTo>
                    <a:lnTo>
                      <a:pt x="620" y="1408"/>
                    </a:lnTo>
                    <a:lnTo>
                      <a:pt x="577" y="1408"/>
                    </a:lnTo>
                    <a:lnTo>
                      <a:pt x="552" y="1405"/>
                    </a:lnTo>
                    <a:lnTo>
                      <a:pt x="525" y="1403"/>
                    </a:lnTo>
                    <a:lnTo>
                      <a:pt x="499" y="1402"/>
                    </a:lnTo>
                    <a:lnTo>
                      <a:pt x="473" y="1400"/>
                    </a:lnTo>
                    <a:lnTo>
                      <a:pt x="446" y="1399"/>
                    </a:lnTo>
                    <a:lnTo>
                      <a:pt x="420" y="1396"/>
                    </a:lnTo>
                    <a:lnTo>
                      <a:pt x="392" y="1395"/>
                    </a:lnTo>
                    <a:lnTo>
                      <a:pt x="366" y="1392"/>
                    </a:lnTo>
                    <a:lnTo>
                      <a:pt x="338" y="1390"/>
                    </a:lnTo>
                    <a:lnTo>
                      <a:pt x="310" y="1387"/>
                    </a:lnTo>
                    <a:lnTo>
                      <a:pt x="284" y="1383"/>
                    </a:lnTo>
                    <a:lnTo>
                      <a:pt x="258" y="1380"/>
                    </a:lnTo>
                    <a:lnTo>
                      <a:pt x="231" y="1374"/>
                    </a:lnTo>
                    <a:lnTo>
                      <a:pt x="205" y="1370"/>
                    </a:lnTo>
                    <a:lnTo>
                      <a:pt x="179" y="1362"/>
                    </a:lnTo>
                    <a:lnTo>
                      <a:pt x="154" y="1355"/>
                    </a:lnTo>
                    <a:lnTo>
                      <a:pt x="132" y="1335"/>
                    </a:lnTo>
                    <a:lnTo>
                      <a:pt x="113" y="1313"/>
                    </a:lnTo>
                    <a:lnTo>
                      <a:pt x="97" y="1289"/>
                    </a:lnTo>
                    <a:lnTo>
                      <a:pt x="84" y="1264"/>
                    </a:lnTo>
                    <a:lnTo>
                      <a:pt x="70" y="1240"/>
                    </a:lnTo>
                    <a:lnTo>
                      <a:pt x="60" y="1212"/>
                    </a:lnTo>
                    <a:lnTo>
                      <a:pt x="53" y="1184"/>
                    </a:lnTo>
                    <a:lnTo>
                      <a:pt x="46" y="1155"/>
                    </a:lnTo>
                    <a:lnTo>
                      <a:pt x="40" y="1127"/>
                    </a:lnTo>
                    <a:lnTo>
                      <a:pt x="34" y="1096"/>
                    </a:lnTo>
                    <a:lnTo>
                      <a:pt x="29" y="1067"/>
                    </a:lnTo>
                    <a:lnTo>
                      <a:pt x="27" y="1036"/>
                    </a:lnTo>
                    <a:lnTo>
                      <a:pt x="22" y="1005"/>
                    </a:lnTo>
                    <a:lnTo>
                      <a:pt x="19" y="976"/>
                    </a:lnTo>
                    <a:lnTo>
                      <a:pt x="16" y="945"/>
                    </a:lnTo>
                    <a:lnTo>
                      <a:pt x="12" y="916"/>
                    </a:lnTo>
                    <a:lnTo>
                      <a:pt x="10" y="868"/>
                    </a:lnTo>
                    <a:lnTo>
                      <a:pt x="9" y="820"/>
                    </a:lnTo>
                    <a:lnTo>
                      <a:pt x="6" y="770"/>
                    </a:lnTo>
                    <a:lnTo>
                      <a:pt x="5" y="719"/>
                    </a:lnTo>
                    <a:lnTo>
                      <a:pt x="2" y="669"/>
                    </a:lnTo>
                    <a:lnTo>
                      <a:pt x="0" y="618"/>
                    </a:lnTo>
                    <a:lnTo>
                      <a:pt x="0" y="568"/>
                    </a:lnTo>
                    <a:lnTo>
                      <a:pt x="0" y="517"/>
                    </a:lnTo>
                    <a:lnTo>
                      <a:pt x="3" y="467"/>
                    </a:lnTo>
                    <a:lnTo>
                      <a:pt x="6" y="417"/>
                    </a:lnTo>
                    <a:lnTo>
                      <a:pt x="13" y="368"/>
                    </a:lnTo>
                    <a:lnTo>
                      <a:pt x="22" y="319"/>
                    </a:lnTo>
                    <a:lnTo>
                      <a:pt x="35" y="272"/>
                    </a:lnTo>
                    <a:lnTo>
                      <a:pt x="51" y="227"/>
                    </a:lnTo>
                    <a:lnTo>
                      <a:pt x="70" y="182"/>
                    </a:lnTo>
                    <a:lnTo>
                      <a:pt x="94" y="139"/>
                    </a:lnTo>
                    <a:lnTo>
                      <a:pt x="127" y="117"/>
                    </a:lnTo>
                    <a:lnTo>
                      <a:pt x="163" y="100"/>
                    </a:lnTo>
                    <a:lnTo>
                      <a:pt x="198" y="84"/>
                    </a:lnTo>
                    <a:lnTo>
                      <a:pt x="236" y="71"/>
                    </a:lnTo>
                    <a:lnTo>
                      <a:pt x="274" y="60"/>
                    </a:lnTo>
                    <a:lnTo>
                      <a:pt x="312" y="51"/>
                    </a:lnTo>
                    <a:lnTo>
                      <a:pt x="351" y="44"/>
                    </a:lnTo>
                    <a:lnTo>
                      <a:pt x="392" y="38"/>
                    </a:lnTo>
                    <a:lnTo>
                      <a:pt x="433" y="34"/>
                    </a:lnTo>
                    <a:lnTo>
                      <a:pt x="474" y="31"/>
                    </a:lnTo>
                    <a:lnTo>
                      <a:pt x="515" y="28"/>
                    </a:lnTo>
                    <a:lnTo>
                      <a:pt x="556" y="27"/>
                    </a:lnTo>
                    <a:lnTo>
                      <a:pt x="597" y="25"/>
                    </a:lnTo>
                    <a:lnTo>
                      <a:pt x="638" y="24"/>
                    </a:lnTo>
                    <a:lnTo>
                      <a:pt x="679" y="21"/>
                    </a:lnTo>
                    <a:lnTo>
                      <a:pt x="718" y="18"/>
                    </a:lnTo>
                    <a:lnTo>
                      <a:pt x="752" y="15"/>
                    </a:lnTo>
                    <a:lnTo>
                      <a:pt x="786" y="12"/>
                    </a:lnTo>
                    <a:lnTo>
                      <a:pt x="821" y="9"/>
                    </a:lnTo>
                    <a:lnTo>
                      <a:pt x="856" y="6"/>
                    </a:lnTo>
                    <a:lnTo>
                      <a:pt x="891" y="3"/>
                    </a:lnTo>
                    <a:lnTo>
                      <a:pt x="928" y="2"/>
                    </a:lnTo>
                    <a:lnTo>
                      <a:pt x="963" y="0"/>
                    </a:lnTo>
                    <a:lnTo>
                      <a:pt x="999" y="0"/>
                    </a:lnTo>
                    <a:lnTo>
                      <a:pt x="1036" y="0"/>
                    </a:lnTo>
                    <a:lnTo>
                      <a:pt x="1071" y="2"/>
                    </a:lnTo>
                    <a:lnTo>
                      <a:pt x="1106" y="5"/>
                    </a:lnTo>
                    <a:lnTo>
                      <a:pt x="1140" y="9"/>
                    </a:lnTo>
                    <a:lnTo>
                      <a:pt x="1173" y="16"/>
                    </a:lnTo>
                    <a:lnTo>
                      <a:pt x="1207" y="24"/>
                    </a:lnTo>
                    <a:lnTo>
                      <a:pt x="1238" y="34"/>
                    </a:lnTo>
                    <a:lnTo>
                      <a:pt x="1269"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5" name="Freeform 14"/>
              <p:cNvSpPr>
                <a:spLocks/>
              </p:cNvSpPr>
              <p:nvPr/>
            </p:nvSpPr>
            <p:spPr bwMode="auto">
              <a:xfrm>
                <a:off x="2646" y="2725"/>
                <a:ext cx="346" cy="622"/>
              </a:xfrm>
              <a:custGeom>
                <a:avLst/>
                <a:gdLst>
                  <a:gd name="T0" fmla="*/ 572 w 692"/>
                  <a:gd name="T1" fmla="*/ 30 h 1243"/>
                  <a:gd name="T2" fmla="*/ 585 w 692"/>
                  <a:gd name="T3" fmla="*/ 77 h 1243"/>
                  <a:gd name="T4" fmla="*/ 597 w 692"/>
                  <a:gd name="T5" fmla="*/ 124 h 1243"/>
                  <a:gd name="T6" fmla="*/ 604 w 692"/>
                  <a:gd name="T7" fmla="*/ 171 h 1243"/>
                  <a:gd name="T8" fmla="*/ 600 w 692"/>
                  <a:gd name="T9" fmla="*/ 218 h 1243"/>
                  <a:gd name="T10" fmla="*/ 588 w 692"/>
                  <a:gd name="T11" fmla="*/ 269 h 1243"/>
                  <a:gd name="T12" fmla="*/ 607 w 692"/>
                  <a:gd name="T13" fmla="*/ 319 h 1243"/>
                  <a:gd name="T14" fmla="*/ 647 w 692"/>
                  <a:gd name="T15" fmla="*/ 352 h 1243"/>
                  <a:gd name="T16" fmla="*/ 677 w 692"/>
                  <a:gd name="T17" fmla="*/ 365 h 1243"/>
                  <a:gd name="T18" fmla="*/ 670 w 692"/>
                  <a:gd name="T19" fmla="*/ 395 h 1243"/>
                  <a:gd name="T20" fmla="*/ 573 w 692"/>
                  <a:gd name="T21" fmla="*/ 450 h 1243"/>
                  <a:gd name="T22" fmla="*/ 497 w 692"/>
                  <a:gd name="T23" fmla="*/ 523 h 1243"/>
                  <a:gd name="T24" fmla="*/ 481 w 692"/>
                  <a:gd name="T25" fmla="*/ 620 h 1243"/>
                  <a:gd name="T26" fmla="*/ 467 w 692"/>
                  <a:gd name="T27" fmla="*/ 708 h 1243"/>
                  <a:gd name="T28" fmla="*/ 502 w 692"/>
                  <a:gd name="T29" fmla="*/ 779 h 1243"/>
                  <a:gd name="T30" fmla="*/ 598 w 692"/>
                  <a:gd name="T31" fmla="*/ 828 h 1243"/>
                  <a:gd name="T32" fmla="*/ 607 w 692"/>
                  <a:gd name="T33" fmla="*/ 898 h 1243"/>
                  <a:gd name="T34" fmla="*/ 613 w 692"/>
                  <a:gd name="T35" fmla="*/ 971 h 1243"/>
                  <a:gd name="T36" fmla="*/ 527 w 692"/>
                  <a:gd name="T37" fmla="*/ 1022 h 1243"/>
                  <a:gd name="T38" fmla="*/ 439 w 692"/>
                  <a:gd name="T39" fmla="*/ 1075 h 1243"/>
                  <a:gd name="T40" fmla="*/ 352 w 692"/>
                  <a:gd name="T41" fmla="*/ 1126 h 1243"/>
                  <a:gd name="T42" fmla="*/ 265 w 692"/>
                  <a:gd name="T43" fmla="*/ 1177 h 1243"/>
                  <a:gd name="T44" fmla="*/ 175 w 692"/>
                  <a:gd name="T45" fmla="*/ 1227 h 1243"/>
                  <a:gd name="T46" fmla="*/ 155 w 692"/>
                  <a:gd name="T47" fmla="*/ 1210 h 1243"/>
                  <a:gd name="T48" fmla="*/ 200 w 692"/>
                  <a:gd name="T49" fmla="*/ 1179 h 1243"/>
                  <a:gd name="T50" fmla="*/ 230 w 692"/>
                  <a:gd name="T51" fmla="*/ 1131 h 1243"/>
                  <a:gd name="T52" fmla="*/ 224 w 692"/>
                  <a:gd name="T53" fmla="*/ 1047 h 1243"/>
                  <a:gd name="T54" fmla="*/ 216 w 692"/>
                  <a:gd name="T55" fmla="*/ 961 h 1243"/>
                  <a:gd name="T56" fmla="*/ 200 w 692"/>
                  <a:gd name="T57" fmla="*/ 880 h 1243"/>
                  <a:gd name="T58" fmla="*/ 167 w 692"/>
                  <a:gd name="T59" fmla="*/ 810 h 1243"/>
                  <a:gd name="T60" fmla="*/ 105 w 692"/>
                  <a:gd name="T61" fmla="*/ 758 h 1243"/>
                  <a:gd name="T62" fmla="*/ 25 w 692"/>
                  <a:gd name="T63" fmla="*/ 736 h 1243"/>
                  <a:gd name="T64" fmla="*/ 102 w 692"/>
                  <a:gd name="T65" fmla="*/ 722 h 1243"/>
                  <a:gd name="T66" fmla="*/ 178 w 692"/>
                  <a:gd name="T67" fmla="*/ 711 h 1243"/>
                  <a:gd name="T68" fmla="*/ 254 w 692"/>
                  <a:gd name="T69" fmla="*/ 696 h 1243"/>
                  <a:gd name="T70" fmla="*/ 328 w 692"/>
                  <a:gd name="T71" fmla="*/ 676 h 1243"/>
                  <a:gd name="T72" fmla="*/ 399 w 692"/>
                  <a:gd name="T73" fmla="*/ 643 h 1243"/>
                  <a:gd name="T74" fmla="*/ 455 w 692"/>
                  <a:gd name="T75" fmla="*/ 535 h 1243"/>
                  <a:gd name="T76" fmla="*/ 494 w 692"/>
                  <a:gd name="T77" fmla="*/ 424 h 1243"/>
                  <a:gd name="T78" fmla="*/ 521 w 692"/>
                  <a:gd name="T79" fmla="*/ 307 h 1243"/>
                  <a:gd name="T80" fmla="*/ 538 w 692"/>
                  <a:gd name="T81" fmla="*/ 188 h 1243"/>
                  <a:gd name="T82" fmla="*/ 551 w 692"/>
                  <a:gd name="T83" fmla="*/ 67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1243">
                    <a:moveTo>
                      <a:pt x="566" y="0"/>
                    </a:moveTo>
                    <a:lnTo>
                      <a:pt x="569" y="16"/>
                    </a:lnTo>
                    <a:lnTo>
                      <a:pt x="572" y="30"/>
                    </a:lnTo>
                    <a:lnTo>
                      <a:pt x="576" y="46"/>
                    </a:lnTo>
                    <a:lnTo>
                      <a:pt x="581" y="63"/>
                    </a:lnTo>
                    <a:lnTo>
                      <a:pt x="585" y="77"/>
                    </a:lnTo>
                    <a:lnTo>
                      <a:pt x="589" y="93"/>
                    </a:lnTo>
                    <a:lnTo>
                      <a:pt x="594" y="108"/>
                    </a:lnTo>
                    <a:lnTo>
                      <a:pt x="597" y="124"/>
                    </a:lnTo>
                    <a:lnTo>
                      <a:pt x="600" y="140"/>
                    </a:lnTo>
                    <a:lnTo>
                      <a:pt x="603" y="155"/>
                    </a:lnTo>
                    <a:lnTo>
                      <a:pt x="604" y="171"/>
                    </a:lnTo>
                    <a:lnTo>
                      <a:pt x="604" y="187"/>
                    </a:lnTo>
                    <a:lnTo>
                      <a:pt x="603" y="203"/>
                    </a:lnTo>
                    <a:lnTo>
                      <a:pt x="600" y="218"/>
                    </a:lnTo>
                    <a:lnTo>
                      <a:pt x="595" y="234"/>
                    </a:lnTo>
                    <a:lnTo>
                      <a:pt x="589" y="250"/>
                    </a:lnTo>
                    <a:lnTo>
                      <a:pt x="588" y="269"/>
                    </a:lnTo>
                    <a:lnTo>
                      <a:pt x="591" y="288"/>
                    </a:lnTo>
                    <a:lnTo>
                      <a:pt x="597" y="304"/>
                    </a:lnTo>
                    <a:lnTo>
                      <a:pt x="607" y="319"/>
                    </a:lnTo>
                    <a:lnTo>
                      <a:pt x="617" y="332"/>
                    </a:lnTo>
                    <a:lnTo>
                      <a:pt x="632" y="342"/>
                    </a:lnTo>
                    <a:lnTo>
                      <a:pt x="647" y="352"/>
                    </a:lnTo>
                    <a:lnTo>
                      <a:pt x="663" y="361"/>
                    </a:lnTo>
                    <a:lnTo>
                      <a:pt x="668" y="364"/>
                    </a:lnTo>
                    <a:lnTo>
                      <a:pt x="677" y="365"/>
                    </a:lnTo>
                    <a:lnTo>
                      <a:pt x="685" y="365"/>
                    </a:lnTo>
                    <a:lnTo>
                      <a:pt x="692" y="365"/>
                    </a:lnTo>
                    <a:lnTo>
                      <a:pt x="670" y="395"/>
                    </a:lnTo>
                    <a:lnTo>
                      <a:pt x="641" y="417"/>
                    </a:lnTo>
                    <a:lnTo>
                      <a:pt x="607" y="434"/>
                    </a:lnTo>
                    <a:lnTo>
                      <a:pt x="573" y="450"/>
                    </a:lnTo>
                    <a:lnTo>
                      <a:pt x="541" y="469"/>
                    </a:lnTo>
                    <a:lnTo>
                      <a:pt x="515" y="493"/>
                    </a:lnTo>
                    <a:lnTo>
                      <a:pt x="497" y="523"/>
                    </a:lnTo>
                    <a:lnTo>
                      <a:pt x="491" y="566"/>
                    </a:lnTo>
                    <a:lnTo>
                      <a:pt x="489" y="592"/>
                    </a:lnTo>
                    <a:lnTo>
                      <a:pt x="481" y="620"/>
                    </a:lnTo>
                    <a:lnTo>
                      <a:pt x="475" y="649"/>
                    </a:lnTo>
                    <a:lnTo>
                      <a:pt x="469" y="679"/>
                    </a:lnTo>
                    <a:lnTo>
                      <a:pt x="467" y="708"/>
                    </a:lnTo>
                    <a:lnTo>
                      <a:pt x="471" y="734"/>
                    </a:lnTo>
                    <a:lnTo>
                      <a:pt x="481" y="759"/>
                    </a:lnTo>
                    <a:lnTo>
                      <a:pt x="502" y="779"/>
                    </a:lnTo>
                    <a:lnTo>
                      <a:pt x="595" y="779"/>
                    </a:lnTo>
                    <a:lnTo>
                      <a:pt x="597" y="804"/>
                    </a:lnTo>
                    <a:lnTo>
                      <a:pt x="598" y="828"/>
                    </a:lnTo>
                    <a:lnTo>
                      <a:pt x="601" y="853"/>
                    </a:lnTo>
                    <a:lnTo>
                      <a:pt x="604" y="875"/>
                    </a:lnTo>
                    <a:lnTo>
                      <a:pt x="607" y="898"/>
                    </a:lnTo>
                    <a:lnTo>
                      <a:pt x="610" y="923"/>
                    </a:lnTo>
                    <a:lnTo>
                      <a:pt x="611" y="946"/>
                    </a:lnTo>
                    <a:lnTo>
                      <a:pt x="613" y="971"/>
                    </a:lnTo>
                    <a:lnTo>
                      <a:pt x="584" y="989"/>
                    </a:lnTo>
                    <a:lnTo>
                      <a:pt x="556" y="1005"/>
                    </a:lnTo>
                    <a:lnTo>
                      <a:pt x="527" y="1022"/>
                    </a:lnTo>
                    <a:lnTo>
                      <a:pt x="497" y="1040"/>
                    </a:lnTo>
                    <a:lnTo>
                      <a:pt x="468" y="1057"/>
                    </a:lnTo>
                    <a:lnTo>
                      <a:pt x="439" y="1075"/>
                    </a:lnTo>
                    <a:lnTo>
                      <a:pt x="411" y="1093"/>
                    </a:lnTo>
                    <a:lnTo>
                      <a:pt x="382" y="1109"/>
                    </a:lnTo>
                    <a:lnTo>
                      <a:pt x="352" y="1126"/>
                    </a:lnTo>
                    <a:lnTo>
                      <a:pt x="323" y="1144"/>
                    </a:lnTo>
                    <a:lnTo>
                      <a:pt x="294" y="1161"/>
                    </a:lnTo>
                    <a:lnTo>
                      <a:pt x="265" y="1177"/>
                    </a:lnTo>
                    <a:lnTo>
                      <a:pt x="235" y="1195"/>
                    </a:lnTo>
                    <a:lnTo>
                      <a:pt x="205" y="1211"/>
                    </a:lnTo>
                    <a:lnTo>
                      <a:pt x="175" y="1227"/>
                    </a:lnTo>
                    <a:lnTo>
                      <a:pt x="146" y="1243"/>
                    </a:lnTo>
                    <a:lnTo>
                      <a:pt x="146" y="1224"/>
                    </a:lnTo>
                    <a:lnTo>
                      <a:pt x="155" y="1210"/>
                    </a:lnTo>
                    <a:lnTo>
                      <a:pt x="168" y="1199"/>
                    </a:lnTo>
                    <a:lnTo>
                      <a:pt x="184" y="1189"/>
                    </a:lnTo>
                    <a:lnTo>
                      <a:pt x="200" y="1179"/>
                    </a:lnTo>
                    <a:lnTo>
                      <a:pt x="215" y="1166"/>
                    </a:lnTo>
                    <a:lnTo>
                      <a:pt x="225" y="1151"/>
                    </a:lnTo>
                    <a:lnTo>
                      <a:pt x="230" y="1131"/>
                    </a:lnTo>
                    <a:lnTo>
                      <a:pt x="227" y="1103"/>
                    </a:lnTo>
                    <a:lnTo>
                      <a:pt x="225" y="1075"/>
                    </a:lnTo>
                    <a:lnTo>
                      <a:pt x="224" y="1047"/>
                    </a:lnTo>
                    <a:lnTo>
                      <a:pt x="222" y="1018"/>
                    </a:lnTo>
                    <a:lnTo>
                      <a:pt x="219" y="990"/>
                    </a:lnTo>
                    <a:lnTo>
                      <a:pt x="216" y="961"/>
                    </a:lnTo>
                    <a:lnTo>
                      <a:pt x="213" y="933"/>
                    </a:lnTo>
                    <a:lnTo>
                      <a:pt x="208" y="907"/>
                    </a:lnTo>
                    <a:lnTo>
                      <a:pt x="200" y="880"/>
                    </a:lnTo>
                    <a:lnTo>
                      <a:pt x="192" y="856"/>
                    </a:lnTo>
                    <a:lnTo>
                      <a:pt x="180" y="832"/>
                    </a:lnTo>
                    <a:lnTo>
                      <a:pt x="167" y="810"/>
                    </a:lnTo>
                    <a:lnTo>
                      <a:pt x="149" y="791"/>
                    </a:lnTo>
                    <a:lnTo>
                      <a:pt x="129" y="774"/>
                    </a:lnTo>
                    <a:lnTo>
                      <a:pt x="105" y="758"/>
                    </a:lnTo>
                    <a:lnTo>
                      <a:pt x="77" y="746"/>
                    </a:lnTo>
                    <a:lnTo>
                      <a:pt x="0" y="741"/>
                    </a:lnTo>
                    <a:lnTo>
                      <a:pt x="25" y="736"/>
                    </a:lnTo>
                    <a:lnTo>
                      <a:pt x="51" y="731"/>
                    </a:lnTo>
                    <a:lnTo>
                      <a:pt x="76" y="727"/>
                    </a:lnTo>
                    <a:lnTo>
                      <a:pt x="102" y="722"/>
                    </a:lnTo>
                    <a:lnTo>
                      <a:pt x="127" y="718"/>
                    </a:lnTo>
                    <a:lnTo>
                      <a:pt x="153" y="715"/>
                    </a:lnTo>
                    <a:lnTo>
                      <a:pt x="178" y="711"/>
                    </a:lnTo>
                    <a:lnTo>
                      <a:pt x="205" y="706"/>
                    </a:lnTo>
                    <a:lnTo>
                      <a:pt x="230" y="702"/>
                    </a:lnTo>
                    <a:lnTo>
                      <a:pt x="254" y="696"/>
                    </a:lnTo>
                    <a:lnTo>
                      <a:pt x="279" y="690"/>
                    </a:lnTo>
                    <a:lnTo>
                      <a:pt x="304" y="683"/>
                    </a:lnTo>
                    <a:lnTo>
                      <a:pt x="328" y="676"/>
                    </a:lnTo>
                    <a:lnTo>
                      <a:pt x="352" y="665"/>
                    </a:lnTo>
                    <a:lnTo>
                      <a:pt x="376" y="655"/>
                    </a:lnTo>
                    <a:lnTo>
                      <a:pt x="399" y="643"/>
                    </a:lnTo>
                    <a:lnTo>
                      <a:pt x="420" y="608"/>
                    </a:lnTo>
                    <a:lnTo>
                      <a:pt x="439" y="572"/>
                    </a:lnTo>
                    <a:lnTo>
                      <a:pt x="455" y="535"/>
                    </a:lnTo>
                    <a:lnTo>
                      <a:pt x="469" y="499"/>
                    </a:lnTo>
                    <a:lnTo>
                      <a:pt x="483" y="461"/>
                    </a:lnTo>
                    <a:lnTo>
                      <a:pt x="494" y="424"/>
                    </a:lnTo>
                    <a:lnTo>
                      <a:pt x="505" y="384"/>
                    </a:lnTo>
                    <a:lnTo>
                      <a:pt x="513" y="346"/>
                    </a:lnTo>
                    <a:lnTo>
                      <a:pt x="521" y="307"/>
                    </a:lnTo>
                    <a:lnTo>
                      <a:pt x="528" y="267"/>
                    </a:lnTo>
                    <a:lnTo>
                      <a:pt x="534" y="228"/>
                    </a:lnTo>
                    <a:lnTo>
                      <a:pt x="538" y="188"/>
                    </a:lnTo>
                    <a:lnTo>
                      <a:pt x="543" y="147"/>
                    </a:lnTo>
                    <a:lnTo>
                      <a:pt x="547" y="108"/>
                    </a:lnTo>
                    <a:lnTo>
                      <a:pt x="551" y="67"/>
                    </a:lnTo>
                    <a:lnTo>
                      <a:pt x="556" y="26"/>
                    </a:lnTo>
                    <a:lnTo>
                      <a:pt x="56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6" name="Freeform 15"/>
              <p:cNvSpPr>
                <a:spLocks/>
              </p:cNvSpPr>
              <p:nvPr/>
            </p:nvSpPr>
            <p:spPr bwMode="auto">
              <a:xfrm>
                <a:off x="2407" y="1772"/>
                <a:ext cx="537" cy="1300"/>
              </a:xfrm>
              <a:custGeom>
                <a:avLst/>
                <a:gdLst>
                  <a:gd name="T0" fmla="*/ 995 w 1074"/>
                  <a:gd name="T1" fmla="*/ 2022 h 2600"/>
                  <a:gd name="T2" fmla="*/ 973 w 1074"/>
                  <a:gd name="T3" fmla="*/ 2160 h 2600"/>
                  <a:gd name="T4" fmla="*/ 947 w 1074"/>
                  <a:gd name="T5" fmla="*/ 2274 h 2600"/>
                  <a:gd name="T6" fmla="*/ 912 w 1074"/>
                  <a:gd name="T7" fmla="*/ 2385 h 2600"/>
                  <a:gd name="T8" fmla="*/ 869 w 1074"/>
                  <a:gd name="T9" fmla="*/ 2492 h 2600"/>
                  <a:gd name="T10" fmla="*/ 842 w 1074"/>
                  <a:gd name="T11" fmla="*/ 2526 h 2600"/>
                  <a:gd name="T12" fmla="*/ 799 w 1074"/>
                  <a:gd name="T13" fmla="*/ 2547 h 2600"/>
                  <a:gd name="T14" fmla="*/ 641 w 1074"/>
                  <a:gd name="T15" fmla="*/ 2583 h 2600"/>
                  <a:gd name="T16" fmla="*/ 394 w 1074"/>
                  <a:gd name="T17" fmla="*/ 2599 h 2600"/>
                  <a:gd name="T18" fmla="*/ 144 w 1074"/>
                  <a:gd name="T19" fmla="*/ 2597 h 2600"/>
                  <a:gd name="T20" fmla="*/ 5 w 1074"/>
                  <a:gd name="T21" fmla="*/ 2555 h 2600"/>
                  <a:gd name="T22" fmla="*/ 11 w 1074"/>
                  <a:gd name="T23" fmla="*/ 2449 h 2600"/>
                  <a:gd name="T24" fmla="*/ 9 w 1074"/>
                  <a:gd name="T25" fmla="*/ 2343 h 2600"/>
                  <a:gd name="T26" fmla="*/ 5 w 1074"/>
                  <a:gd name="T27" fmla="*/ 2209 h 2600"/>
                  <a:gd name="T28" fmla="*/ 11 w 1074"/>
                  <a:gd name="T29" fmla="*/ 1962 h 2600"/>
                  <a:gd name="T30" fmla="*/ 31 w 1074"/>
                  <a:gd name="T31" fmla="*/ 1721 h 2600"/>
                  <a:gd name="T32" fmla="*/ 118 w 1074"/>
                  <a:gd name="T33" fmla="*/ 1501 h 2600"/>
                  <a:gd name="T34" fmla="*/ 175 w 1074"/>
                  <a:gd name="T35" fmla="*/ 1317 h 2600"/>
                  <a:gd name="T36" fmla="*/ 207 w 1074"/>
                  <a:gd name="T37" fmla="*/ 1122 h 2600"/>
                  <a:gd name="T38" fmla="*/ 221 w 1074"/>
                  <a:gd name="T39" fmla="*/ 922 h 2600"/>
                  <a:gd name="T40" fmla="*/ 224 w 1074"/>
                  <a:gd name="T41" fmla="*/ 717 h 2600"/>
                  <a:gd name="T42" fmla="*/ 224 w 1074"/>
                  <a:gd name="T43" fmla="*/ 512 h 2600"/>
                  <a:gd name="T44" fmla="*/ 227 w 1074"/>
                  <a:gd name="T45" fmla="*/ 310 h 2600"/>
                  <a:gd name="T46" fmla="*/ 287 w 1074"/>
                  <a:gd name="T47" fmla="*/ 25 h 2600"/>
                  <a:gd name="T48" fmla="*/ 515 w 1074"/>
                  <a:gd name="T49" fmla="*/ 91 h 2600"/>
                  <a:gd name="T50" fmla="*/ 738 w 1074"/>
                  <a:gd name="T51" fmla="*/ 170 h 2600"/>
                  <a:gd name="T52" fmla="*/ 903 w 1074"/>
                  <a:gd name="T53" fmla="*/ 258 h 2600"/>
                  <a:gd name="T54" fmla="*/ 969 w 1074"/>
                  <a:gd name="T55" fmla="*/ 430 h 2600"/>
                  <a:gd name="T56" fmla="*/ 1007 w 1074"/>
                  <a:gd name="T57" fmla="*/ 613 h 2600"/>
                  <a:gd name="T58" fmla="*/ 1025 w 1074"/>
                  <a:gd name="T59" fmla="*/ 799 h 2600"/>
                  <a:gd name="T60" fmla="*/ 1027 w 1074"/>
                  <a:gd name="T61" fmla="*/ 988 h 2600"/>
                  <a:gd name="T62" fmla="*/ 1022 w 1074"/>
                  <a:gd name="T63" fmla="*/ 1175 h 2600"/>
                  <a:gd name="T64" fmla="*/ 1016 w 1074"/>
                  <a:gd name="T65" fmla="*/ 1358 h 2600"/>
                  <a:gd name="T66" fmla="*/ 953 w 1074"/>
                  <a:gd name="T67" fmla="*/ 1374 h 2600"/>
                  <a:gd name="T68" fmla="*/ 840 w 1074"/>
                  <a:gd name="T69" fmla="*/ 1292 h 2600"/>
                  <a:gd name="T70" fmla="*/ 723 w 1074"/>
                  <a:gd name="T71" fmla="*/ 1226 h 2600"/>
                  <a:gd name="T72" fmla="*/ 625 w 1074"/>
                  <a:gd name="T73" fmla="*/ 1182 h 2600"/>
                  <a:gd name="T74" fmla="*/ 552 w 1074"/>
                  <a:gd name="T75" fmla="*/ 1188 h 2600"/>
                  <a:gd name="T76" fmla="*/ 492 w 1074"/>
                  <a:gd name="T77" fmla="*/ 1272 h 2600"/>
                  <a:gd name="T78" fmla="*/ 461 w 1074"/>
                  <a:gd name="T79" fmla="*/ 1381 h 2600"/>
                  <a:gd name="T80" fmla="*/ 461 w 1074"/>
                  <a:gd name="T81" fmla="*/ 1495 h 2600"/>
                  <a:gd name="T82" fmla="*/ 494 w 1074"/>
                  <a:gd name="T83" fmla="*/ 1576 h 2600"/>
                  <a:gd name="T84" fmla="*/ 556 w 1074"/>
                  <a:gd name="T85" fmla="*/ 1614 h 2600"/>
                  <a:gd name="T86" fmla="*/ 638 w 1074"/>
                  <a:gd name="T87" fmla="*/ 1594 h 2600"/>
                  <a:gd name="T88" fmla="*/ 717 w 1074"/>
                  <a:gd name="T89" fmla="*/ 1583 h 2600"/>
                  <a:gd name="T90" fmla="*/ 810 w 1074"/>
                  <a:gd name="T91" fmla="*/ 1651 h 2600"/>
                  <a:gd name="T92" fmla="*/ 894 w 1074"/>
                  <a:gd name="T93" fmla="*/ 1727 h 2600"/>
                  <a:gd name="T94" fmla="*/ 972 w 1074"/>
                  <a:gd name="T95" fmla="*/ 1795 h 2600"/>
                  <a:gd name="T96" fmla="*/ 992 w 1074"/>
                  <a:gd name="T97" fmla="*/ 1731 h 2600"/>
                  <a:gd name="T98" fmla="*/ 998 w 1074"/>
                  <a:gd name="T99" fmla="*/ 1771 h 2600"/>
                  <a:gd name="T100" fmla="*/ 1001 w 1074"/>
                  <a:gd name="T101" fmla="*/ 1867 h 2600"/>
                  <a:gd name="T102" fmla="*/ 1045 w 1074"/>
                  <a:gd name="T103" fmla="*/ 1812 h 2600"/>
                  <a:gd name="T104" fmla="*/ 1058 w 1074"/>
                  <a:gd name="T105" fmla="*/ 1806 h 2600"/>
                  <a:gd name="T106" fmla="*/ 1042 w 1074"/>
                  <a:gd name="T107" fmla="*/ 1870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74" h="2600">
                    <a:moveTo>
                      <a:pt x="1019" y="1907"/>
                    </a:moveTo>
                    <a:lnTo>
                      <a:pt x="1010" y="1934"/>
                    </a:lnTo>
                    <a:lnTo>
                      <a:pt x="1004" y="1962"/>
                    </a:lnTo>
                    <a:lnTo>
                      <a:pt x="998" y="1993"/>
                    </a:lnTo>
                    <a:lnTo>
                      <a:pt x="995" y="2022"/>
                    </a:lnTo>
                    <a:lnTo>
                      <a:pt x="992" y="2053"/>
                    </a:lnTo>
                    <a:lnTo>
                      <a:pt x="988" y="2082"/>
                    </a:lnTo>
                    <a:lnTo>
                      <a:pt x="984" y="2110"/>
                    </a:lnTo>
                    <a:lnTo>
                      <a:pt x="976" y="2136"/>
                    </a:lnTo>
                    <a:lnTo>
                      <a:pt x="973" y="2160"/>
                    </a:lnTo>
                    <a:lnTo>
                      <a:pt x="969" y="2183"/>
                    </a:lnTo>
                    <a:lnTo>
                      <a:pt x="965" y="2207"/>
                    </a:lnTo>
                    <a:lnTo>
                      <a:pt x="959" y="2229"/>
                    </a:lnTo>
                    <a:lnTo>
                      <a:pt x="953" y="2252"/>
                    </a:lnTo>
                    <a:lnTo>
                      <a:pt x="947" y="2274"/>
                    </a:lnTo>
                    <a:lnTo>
                      <a:pt x="941" y="2297"/>
                    </a:lnTo>
                    <a:lnTo>
                      <a:pt x="934" y="2319"/>
                    </a:lnTo>
                    <a:lnTo>
                      <a:pt x="928" y="2341"/>
                    </a:lnTo>
                    <a:lnTo>
                      <a:pt x="919" y="2363"/>
                    </a:lnTo>
                    <a:lnTo>
                      <a:pt x="912" y="2385"/>
                    </a:lnTo>
                    <a:lnTo>
                      <a:pt x="905" y="2407"/>
                    </a:lnTo>
                    <a:lnTo>
                      <a:pt x="896" y="2427"/>
                    </a:lnTo>
                    <a:lnTo>
                      <a:pt x="887" y="2449"/>
                    </a:lnTo>
                    <a:lnTo>
                      <a:pt x="878" y="2471"/>
                    </a:lnTo>
                    <a:lnTo>
                      <a:pt x="869" y="2492"/>
                    </a:lnTo>
                    <a:lnTo>
                      <a:pt x="861" y="2496"/>
                    </a:lnTo>
                    <a:lnTo>
                      <a:pt x="853" y="2501"/>
                    </a:lnTo>
                    <a:lnTo>
                      <a:pt x="849" y="2508"/>
                    </a:lnTo>
                    <a:lnTo>
                      <a:pt x="845" y="2517"/>
                    </a:lnTo>
                    <a:lnTo>
                      <a:pt x="842" y="2526"/>
                    </a:lnTo>
                    <a:lnTo>
                      <a:pt x="836" y="2533"/>
                    </a:lnTo>
                    <a:lnTo>
                      <a:pt x="827" y="2537"/>
                    </a:lnTo>
                    <a:lnTo>
                      <a:pt x="818" y="2542"/>
                    </a:lnTo>
                    <a:lnTo>
                      <a:pt x="810" y="2545"/>
                    </a:lnTo>
                    <a:lnTo>
                      <a:pt x="799" y="2547"/>
                    </a:lnTo>
                    <a:lnTo>
                      <a:pt x="790" y="2550"/>
                    </a:lnTo>
                    <a:lnTo>
                      <a:pt x="782" y="2555"/>
                    </a:lnTo>
                    <a:lnTo>
                      <a:pt x="736" y="2566"/>
                    </a:lnTo>
                    <a:lnTo>
                      <a:pt x="690" y="2575"/>
                    </a:lnTo>
                    <a:lnTo>
                      <a:pt x="641" y="2583"/>
                    </a:lnTo>
                    <a:lnTo>
                      <a:pt x="593" y="2588"/>
                    </a:lnTo>
                    <a:lnTo>
                      <a:pt x="545" y="2593"/>
                    </a:lnTo>
                    <a:lnTo>
                      <a:pt x="495" y="2596"/>
                    </a:lnTo>
                    <a:lnTo>
                      <a:pt x="445" y="2599"/>
                    </a:lnTo>
                    <a:lnTo>
                      <a:pt x="394" y="2599"/>
                    </a:lnTo>
                    <a:lnTo>
                      <a:pt x="344" y="2600"/>
                    </a:lnTo>
                    <a:lnTo>
                      <a:pt x="293" y="2600"/>
                    </a:lnTo>
                    <a:lnTo>
                      <a:pt x="243" y="2599"/>
                    </a:lnTo>
                    <a:lnTo>
                      <a:pt x="194" y="2599"/>
                    </a:lnTo>
                    <a:lnTo>
                      <a:pt x="144" y="2597"/>
                    </a:lnTo>
                    <a:lnTo>
                      <a:pt x="96" y="2597"/>
                    </a:lnTo>
                    <a:lnTo>
                      <a:pt x="47" y="2596"/>
                    </a:lnTo>
                    <a:lnTo>
                      <a:pt x="0" y="2596"/>
                    </a:lnTo>
                    <a:lnTo>
                      <a:pt x="3" y="2575"/>
                    </a:lnTo>
                    <a:lnTo>
                      <a:pt x="5" y="2555"/>
                    </a:lnTo>
                    <a:lnTo>
                      <a:pt x="8" y="2534"/>
                    </a:lnTo>
                    <a:lnTo>
                      <a:pt x="9" y="2514"/>
                    </a:lnTo>
                    <a:lnTo>
                      <a:pt x="9" y="2492"/>
                    </a:lnTo>
                    <a:lnTo>
                      <a:pt x="11" y="2471"/>
                    </a:lnTo>
                    <a:lnTo>
                      <a:pt x="11" y="2449"/>
                    </a:lnTo>
                    <a:lnTo>
                      <a:pt x="12" y="2429"/>
                    </a:lnTo>
                    <a:lnTo>
                      <a:pt x="11" y="2407"/>
                    </a:lnTo>
                    <a:lnTo>
                      <a:pt x="11" y="2385"/>
                    </a:lnTo>
                    <a:lnTo>
                      <a:pt x="9" y="2365"/>
                    </a:lnTo>
                    <a:lnTo>
                      <a:pt x="9" y="2343"/>
                    </a:lnTo>
                    <a:lnTo>
                      <a:pt x="8" y="2322"/>
                    </a:lnTo>
                    <a:lnTo>
                      <a:pt x="5" y="2300"/>
                    </a:lnTo>
                    <a:lnTo>
                      <a:pt x="3" y="2278"/>
                    </a:lnTo>
                    <a:lnTo>
                      <a:pt x="0" y="2258"/>
                    </a:lnTo>
                    <a:lnTo>
                      <a:pt x="5" y="2209"/>
                    </a:lnTo>
                    <a:lnTo>
                      <a:pt x="6" y="2160"/>
                    </a:lnTo>
                    <a:lnTo>
                      <a:pt x="8" y="2111"/>
                    </a:lnTo>
                    <a:lnTo>
                      <a:pt x="9" y="2062"/>
                    </a:lnTo>
                    <a:lnTo>
                      <a:pt x="9" y="2012"/>
                    </a:lnTo>
                    <a:lnTo>
                      <a:pt x="11" y="1962"/>
                    </a:lnTo>
                    <a:lnTo>
                      <a:pt x="12" y="1912"/>
                    </a:lnTo>
                    <a:lnTo>
                      <a:pt x="15" y="1864"/>
                    </a:lnTo>
                    <a:lnTo>
                      <a:pt x="18" y="1816"/>
                    </a:lnTo>
                    <a:lnTo>
                      <a:pt x="24" y="1768"/>
                    </a:lnTo>
                    <a:lnTo>
                      <a:pt x="31" y="1721"/>
                    </a:lnTo>
                    <a:lnTo>
                      <a:pt x="43" y="1674"/>
                    </a:lnTo>
                    <a:lnTo>
                      <a:pt x="56" y="1630"/>
                    </a:lnTo>
                    <a:lnTo>
                      <a:pt x="72" y="1585"/>
                    </a:lnTo>
                    <a:lnTo>
                      <a:pt x="93" y="1542"/>
                    </a:lnTo>
                    <a:lnTo>
                      <a:pt x="118" y="1501"/>
                    </a:lnTo>
                    <a:lnTo>
                      <a:pt x="131" y="1465"/>
                    </a:lnTo>
                    <a:lnTo>
                      <a:pt x="144" y="1428"/>
                    </a:lnTo>
                    <a:lnTo>
                      <a:pt x="156" y="1392"/>
                    </a:lnTo>
                    <a:lnTo>
                      <a:pt x="166" y="1355"/>
                    </a:lnTo>
                    <a:lnTo>
                      <a:pt x="175" y="1317"/>
                    </a:lnTo>
                    <a:lnTo>
                      <a:pt x="183" y="1279"/>
                    </a:lnTo>
                    <a:lnTo>
                      <a:pt x="191" y="1239"/>
                    </a:lnTo>
                    <a:lnTo>
                      <a:pt x="197" y="1201"/>
                    </a:lnTo>
                    <a:lnTo>
                      <a:pt x="202" y="1162"/>
                    </a:lnTo>
                    <a:lnTo>
                      <a:pt x="207" y="1122"/>
                    </a:lnTo>
                    <a:lnTo>
                      <a:pt x="211" y="1083"/>
                    </a:lnTo>
                    <a:lnTo>
                      <a:pt x="214" y="1043"/>
                    </a:lnTo>
                    <a:lnTo>
                      <a:pt x="217" y="1002"/>
                    </a:lnTo>
                    <a:lnTo>
                      <a:pt x="220" y="963"/>
                    </a:lnTo>
                    <a:lnTo>
                      <a:pt x="221" y="922"/>
                    </a:lnTo>
                    <a:lnTo>
                      <a:pt x="223" y="881"/>
                    </a:lnTo>
                    <a:lnTo>
                      <a:pt x="224" y="840"/>
                    </a:lnTo>
                    <a:lnTo>
                      <a:pt x="224" y="799"/>
                    </a:lnTo>
                    <a:lnTo>
                      <a:pt x="224" y="758"/>
                    </a:lnTo>
                    <a:lnTo>
                      <a:pt x="224" y="717"/>
                    </a:lnTo>
                    <a:lnTo>
                      <a:pt x="224" y="676"/>
                    </a:lnTo>
                    <a:lnTo>
                      <a:pt x="224" y="635"/>
                    </a:lnTo>
                    <a:lnTo>
                      <a:pt x="224" y="594"/>
                    </a:lnTo>
                    <a:lnTo>
                      <a:pt x="224" y="553"/>
                    </a:lnTo>
                    <a:lnTo>
                      <a:pt x="224" y="512"/>
                    </a:lnTo>
                    <a:lnTo>
                      <a:pt x="224" y="471"/>
                    </a:lnTo>
                    <a:lnTo>
                      <a:pt x="224" y="430"/>
                    </a:lnTo>
                    <a:lnTo>
                      <a:pt x="224" y="391"/>
                    </a:lnTo>
                    <a:lnTo>
                      <a:pt x="226" y="350"/>
                    </a:lnTo>
                    <a:lnTo>
                      <a:pt x="227" y="310"/>
                    </a:lnTo>
                    <a:lnTo>
                      <a:pt x="229" y="269"/>
                    </a:lnTo>
                    <a:lnTo>
                      <a:pt x="230" y="230"/>
                    </a:lnTo>
                    <a:lnTo>
                      <a:pt x="197" y="0"/>
                    </a:lnTo>
                    <a:lnTo>
                      <a:pt x="242" y="13"/>
                    </a:lnTo>
                    <a:lnTo>
                      <a:pt x="287" y="25"/>
                    </a:lnTo>
                    <a:lnTo>
                      <a:pt x="334" y="38"/>
                    </a:lnTo>
                    <a:lnTo>
                      <a:pt x="379" y="50"/>
                    </a:lnTo>
                    <a:lnTo>
                      <a:pt x="425" y="63"/>
                    </a:lnTo>
                    <a:lnTo>
                      <a:pt x="470" y="76"/>
                    </a:lnTo>
                    <a:lnTo>
                      <a:pt x="515" y="91"/>
                    </a:lnTo>
                    <a:lnTo>
                      <a:pt x="561" y="104"/>
                    </a:lnTo>
                    <a:lnTo>
                      <a:pt x="606" y="119"/>
                    </a:lnTo>
                    <a:lnTo>
                      <a:pt x="650" y="135"/>
                    </a:lnTo>
                    <a:lnTo>
                      <a:pt x="694" y="152"/>
                    </a:lnTo>
                    <a:lnTo>
                      <a:pt x="738" y="170"/>
                    </a:lnTo>
                    <a:lnTo>
                      <a:pt x="782" y="189"/>
                    </a:lnTo>
                    <a:lnTo>
                      <a:pt x="824" y="209"/>
                    </a:lnTo>
                    <a:lnTo>
                      <a:pt x="867" y="231"/>
                    </a:lnTo>
                    <a:lnTo>
                      <a:pt x="908" y="255"/>
                    </a:lnTo>
                    <a:lnTo>
                      <a:pt x="903" y="258"/>
                    </a:lnTo>
                    <a:lnTo>
                      <a:pt x="919" y="291"/>
                    </a:lnTo>
                    <a:lnTo>
                      <a:pt x="934" y="326"/>
                    </a:lnTo>
                    <a:lnTo>
                      <a:pt x="947" y="360"/>
                    </a:lnTo>
                    <a:lnTo>
                      <a:pt x="959" y="395"/>
                    </a:lnTo>
                    <a:lnTo>
                      <a:pt x="969" y="430"/>
                    </a:lnTo>
                    <a:lnTo>
                      <a:pt x="979" y="467"/>
                    </a:lnTo>
                    <a:lnTo>
                      <a:pt x="988" y="504"/>
                    </a:lnTo>
                    <a:lnTo>
                      <a:pt x="995" y="539"/>
                    </a:lnTo>
                    <a:lnTo>
                      <a:pt x="1003" y="575"/>
                    </a:lnTo>
                    <a:lnTo>
                      <a:pt x="1007" y="613"/>
                    </a:lnTo>
                    <a:lnTo>
                      <a:pt x="1013" y="650"/>
                    </a:lnTo>
                    <a:lnTo>
                      <a:pt x="1017" y="686"/>
                    </a:lnTo>
                    <a:lnTo>
                      <a:pt x="1020" y="724"/>
                    </a:lnTo>
                    <a:lnTo>
                      <a:pt x="1023" y="761"/>
                    </a:lnTo>
                    <a:lnTo>
                      <a:pt x="1025" y="799"/>
                    </a:lnTo>
                    <a:lnTo>
                      <a:pt x="1026" y="837"/>
                    </a:lnTo>
                    <a:lnTo>
                      <a:pt x="1026" y="875"/>
                    </a:lnTo>
                    <a:lnTo>
                      <a:pt x="1027" y="912"/>
                    </a:lnTo>
                    <a:lnTo>
                      <a:pt x="1027" y="950"/>
                    </a:lnTo>
                    <a:lnTo>
                      <a:pt x="1027" y="988"/>
                    </a:lnTo>
                    <a:lnTo>
                      <a:pt x="1026" y="1026"/>
                    </a:lnTo>
                    <a:lnTo>
                      <a:pt x="1026" y="1062"/>
                    </a:lnTo>
                    <a:lnTo>
                      <a:pt x="1025" y="1100"/>
                    </a:lnTo>
                    <a:lnTo>
                      <a:pt x="1023" y="1137"/>
                    </a:lnTo>
                    <a:lnTo>
                      <a:pt x="1022" y="1175"/>
                    </a:lnTo>
                    <a:lnTo>
                      <a:pt x="1020" y="1212"/>
                    </a:lnTo>
                    <a:lnTo>
                      <a:pt x="1019" y="1248"/>
                    </a:lnTo>
                    <a:lnTo>
                      <a:pt x="1019" y="1285"/>
                    </a:lnTo>
                    <a:lnTo>
                      <a:pt x="1017" y="1321"/>
                    </a:lnTo>
                    <a:lnTo>
                      <a:pt x="1016" y="1358"/>
                    </a:lnTo>
                    <a:lnTo>
                      <a:pt x="1016" y="1393"/>
                    </a:lnTo>
                    <a:lnTo>
                      <a:pt x="1016" y="1428"/>
                    </a:lnTo>
                    <a:lnTo>
                      <a:pt x="995" y="1409"/>
                    </a:lnTo>
                    <a:lnTo>
                      <a:pt x="975" y="1392"/>
                    </a:lnTo>
                    <a:lnTo>
                      <a:pt x="953" y="1374"/>
                    </a:lnTo>
                    <a:lnTo>
                      <a:pt x="931" y="1357"/>
                    </a:lnTo>
                    <a:lnTo>
                      <a:pt x="909" y="1339"/>
                    </a:lnTo>
                    <a:lnTo>
                      <a:pt x="887" y="1323"/>
                    </a:lnTo>
                    <a:lnTo>
                      <a:pt x="864" y="1307"/>
                    </a:lnTo>
                    <a:lnTo>
                      <a:pt x="840" y="1292"/>
                    </a:lnTo>
                    <a:lnTo>
                      <a:pt x="817" y="1277"/>
                    </a:lnTo>
                    <a:lnTo>
                      <a:pt x="793" y="1264"/>
                    </a:lnTo>
                    <a:lnTo>
                      <a:pt x="770" y="1251"/>
                    </a:lnTo>
                    <a:lnTo>
                      <a:pt x="747" y="1238"/>
                    </a:lnTo>
                    <a:lnTo>
                      <a:pt x="723" y="1226"/>
                    </a:lnTo>
                    <a:lnTo>
                      <a:pt x="700" y="1215"/>
                    </a:lnTo>
                    <a:lnTo>
                      <a:pt x="676" y="1204"/>
                    </a:lnTo>
                    <a:lnTo>
                      <a:pt x="653" y="1196"/>
                    </a:lnTo>
                    <a:lnTo>
                      <a:pt x="640" y="1188"/>
                    </a:lnTo>
                    <a:lnTo>
                      <a:pt x="625" y="1182"/>
                    </a:lnTo>
                    <a:lnTo>
                      <a:pt x="611" y="1179"/>
                    </a:lnTo>
                    <a:lnTo>
                      <a:pt x="596" y="1178"/>
                    </a:lnTo>
                    <a:lnTo>
                      <a:pt x="581" y="1179"/>
                    </a:lnTo>
                    <a:lnTo>
                      <a:pt x="567" y="1182"/>
                    </a:lnTo>
                    <a:lnTo>
                      <a:pt x="552" y="1188"/>
                    </a:lnTo>
                    <a:lnTo>
                      <a:pt x="537" y="1196"/>
                    </a:lnTo>
                    <a:lnTo>
                      <a:pt x="524" y="1213"/>
                    </a:lnTo>
                    <a:lnTo>
                      <a:pt x="513" y="1232"/>
                    </a:lnTo>
                    <a:lnTo>
                      <a:pt x="501" y="1253"/>
                    </a:lnTo>
                    <a:lnTo>
                      <a:pt x="492" y="1272"/>
                    </a:lnTo>
                    <a:lnTo>
                      <a:pt x="483" y="1294"/>
                    </a:lnTo>
                    <a:lnTo>
                      <a:pt x="476" y="1314"/>
                    </a:lnTo>
                    <a:lnTo>
                      <a:pt x="470" y="1336"/>
                    </a:lnTo>
                    <a:lnTo>
                      <a:pt x="466" y="1359"/>
                    </a:lnTo>
                    <a:lnTo>
                      <a:pt x="461" y="1381"/>
                    </a:lnTo>
                    <a:lnTo>
                      <a:pt x="460" y="1405"/>
                    </a:lnTo>
                    <a:lnTo>
                      <a:pt x="458" y="1427"/>
                    </a:lnTo>
                    <a:lnTo>
                      <a:pt x="458" y="1450"/>
                    </a:lnTo>
                    <a:lnTo>
                      <a:pt x="458" y="1474"/>
                    </a:lnTo>
                    <a:lnTo>
                      <a:pt x="461" y="1495"/>
                    </a:lnTo>
                    <a:lnTo>
                      <a:pt x="464" y="1519"/>
                    </a:lnTo>
                    <a:lnTo>
                      <a:pt x="469" y="1541"/>
                    </a:lnTo>
                    <a:lnTo>
                      <a:pt x="476" y="1554"/>
                    </a:lnTo>
                    <a:lnTo>
                      <a:pt x="485" y="1566"/>
                    </a:lnTo>
                    <a:lnTo>
                      <a:pt x="494" y="1576"/>
                    </a:lnTo>
                    <a:lnTo>
                      <a:pt x="505" y="1586"/>
                    </a:lnTo>
                    <a:lnTo>
                      <a:pt x="517" y="1596"/>
                    </a:lnTo>
                    <a:lnTo>
                      <a:pt x="530" y="1604"/>
                    </a:lnTo>
                    <a:lnTo>
                      <a:pt x="543" y="1610"/>
                    </a:lnTo>
                    <a:lnTo>
                      <a:pt x="556" y="1614"/>
                    </a:lnTo>
                    <a:lnTo>
                      <a:pt x="574" y="1615"/>
                    </a:lnTo>
                    <a:lnTo>
                      <a:pt x="592" y="1614"/>
                    </a:lnTo>
                    <a:lnTo>
                      <a:pt x="608" y="1611"/>
                    </a:lnTo>
                    <a:lnTo>
                      <a:pt x="624" y="1604"/>
                    </a:lnTo>
                    <a:lnTo>
                      <a:pt x="638" y="1594"/>
                    </a:lnTo>
                    <a:lnTo>
                      <a:pt x="653" y="1583"/>
                    </a:lnTo>
                    <a:lnTo>
                      <a:pt x="666" y="1570"/>
                    </a:lnTo>
                    <a:lnTo>
                      <a:pt x="678" y="1555"/>
                    </a:lnTo>
                    <a:lnTo>
                      <a:pt x="697" y="1569"/>
                    </a:lnTo>
                    <a:lnTo>
                      <a:pt x="717" y="1583"/>
                    </a:lnTo>
                    <a:lnTo>
                      <a:pt x="736" y="1596"/>
                    </a:lnTo>
                    <a:lnTo>
                      <a:pt x="754" y="1610"/>
                    </a:lnTo>
                    <a:lnTo>
                      <a:pt x="773" y="1623"/>
                    </a:lnTo>
                    <a:lnTo>
                      <a:pt x="792" y="1637"/>
                    </a:lnTo>
                    <a:lnTo>
                      <a:pt x="810" y="1651"/>
                    </a:lnTo>
                    <a:lnTo>
                      <a:pt x="827" y="1665"/>
                    </a:lnTo>
                    <a:lnTo>
                      <a:pt x="845" y="1680"/>
                    </a:lnTo>
                    <a:lnTo>
                      <a:pt x="861" y="1694"/>
                    </a:lnTo>
                    <a:lnTo>
                      <a:pt x="878" y="1711"/>
                    </a:lnTo>
                    <a:lnTo>
                      <a:pt x="894" y="1727"/>
                    </a:lnTo>
                    <a:lnTo>
                      <a:pt x="910" y="1744"/>
                    </a:lnTo>
                    <a:lnTo>
                      <a:pt x="925" y="1762"/>
                    </a:lnTo>
                    <a:lnTo>
                      <a:pt x="941" y="1779"/>
                    </a:lnTo>
                    <a:lnTo>
                      <a:pt x="956" y="1798"/>
                    </a:lnTo>
                    <a:lnTo>
                      <a:pt x="972" y="1795"/>
                    </a:lnTo>
                    <a:lnTo>
                      <a:pt x="982" y="1787"/>
                    </a:lnTo>
                    <a:lnTo>
                      <a:pt x="987" y="1775"/>
                    </a:lnTo>
                    <a:lnTo>
                      <a:pt x="989" y="1762"/>
                    </a:lnTo>
                    <a:lnTo>
                      <a:pt x="991" y="1746"/>
                    </a:lnTo>
                    <a:lnTo>
                      <a:pt x="992" y="1731"/>
                    </a:lnTo>
                    <a:lnTo>
                      <a:pt x="997" y="1718"/>
                    </a:lnTo>
                    <a:lnTo>
                      <a:pt x="1006" y="1708"/>
                    </a:lnTo>
                    <a:lnTo>
                      <a:pt x="1004" y="1728"/>
                    </a:lnTo>
                    <a:lnTo>
                      <a:pt x="1001" y="1749"/>
                    </a:lnTo>
                    <a:lnTo>
                      <a:pt x="998" y="1771"/>
                    </a:lnTo>
                    <a:lnTo>
                      <a:pt x="994" y="1791"/>
                    </a:lnTo>
                    <a:lnTo>
                      <a:pt x="991" y="1812"/>
                    </a:lnTo>
                    <a:lnTo>
                      <a:pt x="991" y="1831"/>
                    </a:lnTo>
                    <a:lnTo>
                      <a:pt x="994" y="1850"/>
                    </a:lnTo>
                    <a:lnTo>
                      <a:pt x="1001" y="1867"/>
                    </a:lnTo>
                    <a:lnTo>
                      <a:pt x="1014" y="1861"/>
                    </a:lnTo>
                    <a:lnTo>
                      <a:pt x="1025" y="1852"/>
                    </a:lnTo>
                    <a:lnTo>
                      <a:pt x="1032" y="1841"/>
                    </a:lnTo>
                    <a:lnTo>
                      <a:pt x="1038" y="1826"/>
                    </a:lnTo>
                    <a:lnTo>
                      <a:pt x="1045" y="1812"/>
                    </a:lnTo>
                    <a:lnTo>
                      <a:pt x="1051" y="1798"/>
                    </a:lnTo>
                    <a:lnTo>
                      <a:pt x="1061" y="1788"/>
                    </a:lnTo>
                    <a:lnTo>
                      <a:pt x="1074" y="1781"/>
                    </a:lnTo>
                    <a:lnTo>
                      <a:pt x="1066" y="1794"/>
                    </a:lnTo>
                    <a:lnTo>
                      <a:pt x="1058" y="1806"/>
                    </a:lnTo>
                    <a:lnTo>
                      <a:pt x="1052" y="1819"/>
                    </a:lnTo>
                    <a:lnTo>
                      <a:pt x="1048" y="1832"/>
                    </a:lnTo>
                    <a:lnTo>
                      <a:pt x="1045" y="1845"/>
                    </a:lnTo>
                    <a:lnTo>
                      <a:pt x="1042" y="1858"/>
                    </a:lnTo>
                    <a:lnTo>
                      <a:pt x="1042" y="1870"/>
                    </a:lnTo>
                    <a:lnTo>
                      <a:pt x="1042" y="1883"/>
                    </a:lnTo>
                    <a:lnTo>
                      <a:pt x="1019" y="190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 name="Freeform 16"/>
              <p:cNvSpPr>
                <a:spLocks/>
              </p:cNvSpPr>
              <p:nvPr/>
            </p:nvSpPr>
            <p:spPr bwMode="auto">
              <a:xfrm>
                <a:off x="1714" y="1789"/>
                <a:ext cx="622" cy="636"/>
              </a:xfrm>
              <a:custGeom>
                <a:avLst/>
                <a:gdLst>
                  <a:gd name="T0" fmla="*/ 1178 w 1244"/>
                  <a:gd name="T1" fmla="*/ 64 h 1273"/>
                  <a:gd name="T2" fmla="*/ 1078 w 1244"/>
                  <a:gd name="T3" fmla="*/ 63 h 1273"/>
                  <a:gd name="T4" fmla="*/ 979 w 1244"/>
                  <a:gd name="T5" fmla="*/ 63 h 1273"/>
                  <a:gd name="T6" fmla="*/ 881 w 1244"/>
                  <a:gd name="T7" fmla="*/ 63 h 1273"/>
                  <a:gd name="T8" fmla="*/ 781 w 1244"/>
                  <a:gd name="T9" fmla="*/ 66 h 1273"/>
                  <a:gd name="T10" fmla="*/ 682 w 1244"/>
                  <a:gd name="T11" fmla="*/ 69 h 1273"/>
                  <a:gd name="T12" fmla="*/ 582 w 1244"/>
                  <a:gd name="T13" fmla="*/ 74 h 1273"/>
                  <a:gd name="T14" fmla="*/ 481 w 1244"/>
                  <a:gd name="T15" fmla="*/ 83 h 1273"/>
                  <a:gd name="T16" fmla="*/ 380 w 1244"/>
                  <a:gd name="T17" fmla="*/ 93 h 1273"/>
                  <a:gd name="T18" fmla="*/ 279 w 1244"/>
                  <a:gd name="T19" fmla="*/ 108 h 1273"/>
                  <a:gd name="T20" fmla="*/ 177 w 1244"/>
                  <a:gd name="T21" fmla="*/ 127 h 1273"/>
                  <a:gd name="T22" fmla="*/ 119 w 1244"/>
                  <a:gd name="T23" fmla="*/ 196 h 1273"/>
                  <a:gd name="T24" fmla="*/ 83 w 1244"/>
                  <a:gd name="T25" fmla="*/ 276 h 1273"/>
                  <a:gd name="T26" fmla="*/ 64 w 1244"/>
                  <a:gd name="T27" fmla="*/ 364 h 1273"/>
                  <a:gd name="T28" fmla="*/ 57 w 1244"/>
                  <a:gd name="T29" fmla="*/ 455 h 1273"/>
                  <a:gd name="T30" fmla="*/ 51 w 1244"/>
                  <a:gd name="T31" fmla="*/ 547 h 1273"/>
                  <a:gd name="T32" fmla="*/ 45 w 1244"/>
                  <a:gd name="T33" fmla="*/ 666 h 1273"/>
                  <a:gd name="T34" fmla="*/ 48 w 1244"/>
                  <a:gd name="T35" fmla="*/ 799 h 1273"/>
                  <a:gd name="T36" fmla="*/ 63 w 1244"/>
                  <a:gd name="T37" fmla="*/ 933 h 1273"/>
                  <a:gd name="T38" fmla="*/ 86 w 1244"/>
                  <a:gd name="T39" fmla="*/ 1064 h 1273"/>
                  <a:gd name="T40" fmla="*/ 120 w 1244"/>
                  <a:gd name="T41" fmla="*/ 1191 h 1273"/>
                  <a:gd name="T42" fmla="*/ 135 w 1244"/>
                  <a:gd name="T43" fmla="*/ 1273 h 1273"/>
                  <a:gd name="T44" fmla="*/ 107 w 1244"/>
                  <a:gd name="T45" fmla="*/ 1249 h 1273"/>
                  <a:gd name="T46" fmla="*/ 85 w 1244"/>
                  <a:gd name="T47" fmla="*/ 1211 h 1273"/>
                  <a:gd name="T48" fmla="*/ 63 w 1244"/>
                  <a:gd name="T49" fmla="*/ 1138 h 1273"/>
                  <a:gd name="T50" fmla="*/ 41 w 1244"/>
                  <a:gd name="T51" fmla="*/ 1043 h 1273"/>
                  <a:gd name="T52" fmla="*/ 25 w 1244"/>
                  <a:gd name="T53" fmla="*/ 945 h 1273"/>
                  <a:gd name="T54" fmla="*/ 12 w 1244"/>
                  <a:gd name="T55" fmla="*/ 846 h 1273"/>
                  <a:gd name="T56" fmla="*/ 3 w 1244"/>
                  <a:gd name="T57" fmla="*/ 745 h 1273"/>
                  <a:gd name="T58" fmla="*/ 0 w 1244"/>
                  <a:gd name="T59" fmla="*/ 642 h 1273"/>
                  <a:gd name="T60" fmla="*/ 3 w 1244"/>
                  <a:gd name="T61" fmla="*/ 541 h 1273"/>
                  <a:gd name="T62" fmla="*/ 10 w 1244"/>
                  <a:gd name="T63" fmla="*/ 442 h 1273"/>
                  <a:gd name="T64" fmla="*/ 25 w 1244"/>
                  <a:gd name="T65" fmla="*/ 344 h 1273"/>
                  <a:gd name="T66" fmla="*/ 45 w 1244"/>
                  <a:gd name="T67" fmla="*/ 247 h 1273"/>
                  <a:gd name="T68" fmla="*/ 73 w 1244"/>
                  <a:gd name="T69" fmla="*/ 155 h 1273"/>
                  <a:gd name="T70" fmla="*/ 113 w 1244"/>
                  <a:gd name="T71" fmla="*/ 108 h 1273"/>
                  <a:gd name="T72" fmla="*/ 164 w 1244"/>
                  <a:gd name="T73" fmla="*/ 79 h 1273"/>
                  <a:gd name="T74" fmla="*/ 262 w 1244"/>
                  <a:gd name="T75" fmla="*/ 60 h 1273"/>
                  <a:gd name="T76" fmla="*/ 429 w 1244"/>
                  <a:gd name="T77" fmla="*/ 38 h 1273"/>
                  <a:gd name="T78" fmla="*/ 598 w 1244"/>
                  <a:gd name="T79" fmla="*/ 19 h 1273"/>
                  <a:gd name="T80" fmla="*/ 768 w 1244"/>
                  <a:gd name="T81" fmla="*/ 6 h 1273"/>
                  <a:gd name="T82" fmla="*/ 939 w 1244"/>
                  <a:gd name="T83" fmla="*/ 0 h 1273"/>
                  <a:gd name="T84" fmla="*/ 1108 w 1244"/>
                  <a:gd name="T85" fmla="*/ 4 h 1273"/>
                  <a:gd name="T86" fmla="*/ 1163 w 1244"/>
                  <a:gd name="T87" fmla="*/ 16 h 1273"/>
                  <a:gd name="T88" fmla="*/ 1217 w 1244"/>
                  <a:gd name="T89" fmla="*/ 36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44" h="1273">
                    <a:moveTo>
                      <a:pt x="1244" y="64"/>
                    </a:moveTo>
                    <a:lnTo>
                      <a:pt x="1210" y="64"/>
                    </a:lnTo>
                    <a:lnTo>
                      <a:pt x="1178" y="64"/>
                    </a:lnTo>
                    <a:lnTo>
                      <a:pt x="1144" y="63"/>
                    </a:lnTo>
                    <a:lnTo>
                      <a:pt x="1112" y="63"/>
                    </a:lnTo>
                    <a:lnTo>
                      <a:pt x="1078" y="63"/>
                    </a:lnTo>
                    <a:lnTo>
                      <a:pt x="1046" y="63"/>
                    </a:lnTo>
                    <a:lnTo>
                      <a:pt x="1012" y="63"/>
                    </a:lnTo>
                    <a:lnTo>
                      <a:pt x="979" y="63"/>
                    </a:lnTo>
                    <a:lnTo>
                      <a:pt x="947" y="63"/>
                    </a:lnTo>
                    <a:lnTo>
                      <a:pt x="913" y="63"/>
                    </a:lnTo>
                    <a:lnTo>
                      <a:pt x="881" y="63"/>
                    </a:lnTo>
                    <a:lnTo>
                      <a:pt x="847" y="64"/>
                    </a:lnTo>
                    <a:lnTo>
                      <a:pt x="813" y="64"/>
                    </a:lnTo>
                    <a:lnTo>
                      <a:pt x="781" y="66"/>
                    </a:lnTo>
                    <a:lnTo>
                      <a:pt x="748" y="66"/>
                    </a:lnTo>
                    <a:lnTo>
                      <a:pt x="715" y="67"/>
                    </a:lnTo>
                    <a:lnTo>
                      <a:pt x="682" y="69"/>
                    </a:lnTo>
                    <a:lnTo>
                      <a:pt x="648" y="70"/>
                    </a:lnTo>
                    <a:lnTo>
                      <a:pt x="614" y="72"/>
                    </a:lnTo>
                    <a:lnTo>
                      <a:pt x="582" y="74"/>
                    </a:lnTo>
                    <a:lnTo>
                      <a:pt x="549" y="77"/>
                    </a:lnTo>
                    <a:lnTo>
                      <a:pt x="515" y="79"/>
                    </a:lnTo>
                    <a:lnTo>
                      <a:pt x="481" y="83"/>
                    </a:lnTo>
                    <a:lnTo>
                      <a:pt x="448" y="86"/>
                    </a:lnTo>
                    <a:lnTo>
                      <a:pt x="414" y="89"/>
                    </a:lnTo>
                    <a:lnTo>
                      <a:pt x="380" y="93"/>
                    </a:lnTo>
                    <a:lnTo>
                      <a:pt x="347" y="98"/>
                    </a:lnTo>
                    <a:lnTo>
                      <a:pt x="313" y="104"/>
                    </a:lnTo>
                    <a:lnTo>
                      <a:pt x="279" y="108"/>
                    </a:lnTo>
                    <a:lnTo>
                      <a:pt x="246" y="114"/>
                    </a:lnTo>
                    <a:lnTo>
                      <a:pt x="211" y="120"/>
                    </a:lnTo>
                    <a:lnTo>
                      <a:pt x="177" y="127"/>
                    </a:lnTo>
                    <a:lnTo>
                      <a:pt x="154" y="149"/>
                    </a:lnTo>
                    <a:lnTo>
                      <a:pt x="135" y="171"/>
                    </a:lnTo>
                    <a:lnTo>
                      <a:pt x="119" y="196"/>
                    </a:lnTo>
                    <a:lnTo>
                      <a:pt x="104" y="222"/>
                    </a:lnTo>
                    <a:lnTo>
                      <a:pt x="92" y="249"/>
                    </a:lnTo>
                    <a:lnTo>
                      <a:pt x="83" y="276"/>
                    </a:lnTo>
                    <a:lnTo>
                      <a:pt x="76" y="304"/>
                    </a:lnTo>
                    <a:lnTo>
                      <a:pt x="70" y="333"/>
                    </a:lnTo>
                    <a:lnTo>
                      <a:pt x="64" y="364"/>
                    </a:lnTo>
                    <a:lnTo>
                      <a:pt x="61" y="395"/>
                    </a:lnTo>
                    <a:lnTo>
                      <a:pt x="59" y="424"/>
                    </a:lnTo>
                    <a:lnTo>
                      <a:pt x="57" y="455"/>
                    </a:lnTo>
                    <a:lnTo>
                      <a:pt x="56" y="486"/>
                    </a:lnTo>
                    <a:lnTo>
                      <a:pt x="54" y="516"/>
                    </a:lnTo>
                    <a:lnTo>
                      <a:pt x="51" y="547"/>
                    </a:lnTo>
                    <a:lnTo>
                      <a:pt x="50" y="576"/>
                    </a:lnTo>
                    <a:lnTo>
                      <a:pt x="47" y="620"/>
                    </a:lnTo>
                    <a:lnTo>
                      <a:pt x="45" y="666"/>
                    </a:lnTo>
                    <a:lnTo>
                      <a:pt x="45" y="709"/>
                    </a:lnTo>
                    <a:lnTo>
                      <a:pt x="47" y="755"/>
                    </a:lnTo>
                    <a:lnTo>
                      <a:pt x="48" y="799"/>
                    </a:lnTo>
                    <a:lnTo>
                      <a:pt x="53" y="844"/>
                    </a:lnTo>
                    <a:lnTo>
                      <a:pt x="57" y="888"/>
                    </a:lnTo>
                    <a:lnTo>
                      <a:pt x="63" y="933"/>
                    </a:lnTo>
                    <a:lnTo>
                      <a:pt x="70" y="977"/>
                    </a:lnTo>
                    <a:lnTo>
                      <a:pt x="78" y="1021"/>
                    </a:lnTo>
                    <a:lnTo>
                      <a:pt x="86" y="1064"/>
                    </a:lnTo>
                    <a:lnTo>
                      <a:pt x="97" y="1107"/>
                    </a:lnTo>
                    <a:lnTo>
                      <a:pt x="108" y="1150"/>
                    </a:lnTo>
                    <a:lnTo>
                      <a:pt x="120" y="1191"/>
                    </a:lnTo>
                    <a:lnTo>
                      <a:pt x="133" y="1232"/>
                    </a:lnTo>
                    <a:lnTo>
                      <a:pt x="146" y="1273"/>
                    </a:lnTo>
                    <a:lnTo>
                      <a:pt x="135" y="1273"/>
                    </a:lnTo>
                    <a:lnTo>
                      <a:pt x="124" y="1268"/>
                    </a:lnTo>
                    <a:lnTo>
                      <a:pt x="116" y="1261"/>
                    </a:lnTo>
                    <a:lnTo>
                      <a:pt x="107" y="1249"/>
                    </a:lnTo>
                    <a:lnTo>
                      <a:pt x="100" y="1236"/>
                    </a:lnTo>
                    <a:lnTo>
                      <a:pt x="92" y="1223"/>
                    </a:lnTo>
                    <a:lnTo>
                      <a:pt x="85" y="1211"/>
                    </a:lnTo>
                    <a:lnTo>
                      <a:pt x="79" y="1200"/>
                    </a:lnTo>
                    <a:lnTo>
                      <a:pt x="70" y="1169"/>
                    </a:lnTo>
                    <a:lnTo>
                      <a:pt x="63" y="1138"/>
                    </a:lnTo>
                    <a:lnTo>
                      <a:pt x="56" y="1107"/>
                    </a:lnTo>
                    <a:lnTo>
                      <a:pt x="48" y="1075"/>
                    </a:lnTo>
                    <a:lnTo>
                      <a:pt x="41" y="1043"/>
                    </a:lnTo>
                    <a:lnTo>
                      <a:pt x="35" y="1011"/>
                    </a:lnTo>
                    <a:lnTo>
                      <a:pt x="29" y="979"/>
                    </a:lnTo>
                    <a:lnTo>
                      <a:pt x="25" y="945"/>
                    </a:lnTo>
                    <a:lnTo>
                      <a:pt x="19" y="913"/>
                    </a:lnTo>
                    <a:lnTo>
                      <a:pt x="15" y="879"/>
                    </a:lnTo>
                    <a:lnTo>
                      <a:pt x="12" y="846"/>
                    </a:lnTo>
                    <a:lnTo>
                      <a:pt x="7" y="812"/>
                    </a:lnTo>
                    <a:lnTo>
                      <a:pt x="6" y="778"/>
                    </a:lnTo>
                    <a:lnTo>
                      <a:pt x="3" y="745"/>
                    </a:lnTo>
                    <a:lnTo>
                      <a:pt x="2" y="711"/>
                    </a:lnTo>
                    <a:lnTo>
                      <a:pt x="0" y="677"/>
                    </a:lnTo>
                    <a:lnTo>
                      <a:pt x="0" y="642"/>
                    </a:lnTo>
                    <a:lnTo>
                      <a:pt x="0" y="609"/>
                    </a:lnTo>
                    <a:lnTo>
                      <a:pt x="2" y="575"/>
                    </a:lnTo>
                    <a:lnTo>
                      <a:pt x="3" y="541"/>
                    </a:lnTo>
                    <a:lnTo>
                      <a:pt x="4" y="508"/>
                    </a:lnTo>
                    <a:lnTo>
                      <a:pt x="7" y="475"/>
                    </a:lnTo>
                    <a:lnTo>
                      <a:pt x="10" y="442"/>
                    </a:lnTo>
                    <a:lnTo>
                      <a:pt x="15" y="408"/>
                    </a:lnTo>
                    <a:lnTo>
                      <a:pt x="19" y="376"/>
                    </a:lnTo>
                    <a:lnTo>
                      <a:pt x="25" y="344"/>
                    </a:lnTo>
                    <a:lnTo>
                      <a:pt x="31" y="311"/>
                    </a:lnTo>
                    <a:lnTo>
                      <a:pt x="38" y="279"/>
                    </a:lnTo>
                    <a:lnTo>
                      <a:pt x="45" y="247"/>
                    </a:lnTo>
                    <a:lnTo>
                      <a:pt x="54" y="216"/>
                    </a:lnTo>
                    <a:lnTo>
                      <a:pt x="63" y="186"/>
                    </a:lnTo>
                    <a:lnTo>
                      <a:pt x="73" y="155"/>
                    </a:lnTo>
                    <a:lnTo>
                      <a:pt x="85" y="137"/>
                    </a:lnTo>
                    <a:lnTo>
                      <a:pt x="98" y="121"/>
                    </a:lnTo>
                    <a:lnTo>
                      <a:pt x="113" y="108"/>
                    </a:lnTo>
                    <a:lnTo>
                      <a:pt x="129" y="96"/>
                    </a:lnTo>
                    <a:lnTo>
                      <a:pt x="145" y="86"/>
                    </a:lnTo>
                    <a:lnTo>
                      <a:pt x="164" y="79"/>
                    </a:lnTo>
                    <a:lnTo>
                      <a:pt x="184" y="73"/>
                    </a:lnTo>
                    <a:lnTo>
                      <a:pt x="206" y="69"/>
                    </a:lnTo>
                    <a:lnTo>
                      <a:pt x="262" y="60"/>
                    </a:lnTo>
                    <a:lnTo>
                      <a:pt x="318" y="53"/>
                    </a:lnTo>
                    <a:lnTo>
                      <a:pt x="373" y="45"/>
                    </a:lnTo>
                    <a:lnTo>
                      <a:pt x="429" y="38"/>
                    </a:lnTo>
                    <a:lnTo>
                      <a:pt x="484" y="31"/>
                    </a:lnTo>
                    <a:lnTo>
                      <a:pt x="541" y="25"/>
                    </a:lnTo>
                    <a:lnTo>
                      <a:pt x="598" y="19"/>
                    </a:lnTo>
                    <a:lnTo>
                      <a:pt x="655" y="14"/>
                    </a:lnTo>
                    <a:lnTo>
                      <a:pt x="711" y="10"/>
                    </a:lnTo>
                    <a:lnTo>
                      <a:pt x="768" y="6"/>
                    </a:lnTo>
                    <a:lnTo>
                      <a:pt x="825" y="3"/>
                    </a:lnTo>
                    <a:lnTo>
                      <a:pt x="882" y="1"/>
                    </a:lnTo>
                    <a:lnTo>
                      <a:pt x="939" y="0"/>
                    </a:lnTo>
                    <a:lnTo>
                      <a:pt x="995" y="1"/>
                    </a:lnTo>
                    <a:lnTo>
                      <a:pt x="1052" y="1"/>
                    </a:lnTo>
                    <a:lnTo>
                      <a:pt x="1108" y="4"/>
                    </a:lnTo>
                    <a:lnTo>
                      <a:pt x="1125" y="9"/>
                    </a:lnTo>
                    <a:lnTo>
                      <a:pt x="1144" y="13"/>
                    </a:lnTo>
                    <a:lnTo>
                      <a:pt x="1163" y="16"/>
                    </a:lnTo>
                    <a:lnTo>
                      <a:pt x="1182" y="20"/>
                    </a:lnTo>
                    <a:lnTo>
                      <a:pt x="1201" y="28"/>
                    </a:lnTo>
                    <a:lnTo>
                      <a:pt x="1217" y="36"/>
                    </a:lnTo>
                    <a:lnTo>
                      <a:pt x="1232" y="48"/>
                    </a:lnTo>
                    <a:lnTo>
                      <a:pt x="1244" y="64"/>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8" name="Freeform 17"/>
              <p:cNvSpPr>
                <a:spLocks/>
              </p:cNvSpPr>
              <p:nvPr/>
            </p:nvSpPr>
            <p:spPr bwMode="auto">
              <a:xfrm>
                <a:off x="1492" y="1796"/>
                <a:ext cx="147" cy="100"/>
              </a:xfrm>
              <a:custGeom>
                <a:avLst/>
                <a:gdLst>
                  <a:gd name="T0" fmla="*/ 292 w 292"/>
                  <a:gd name="T1" fmla="*/ 44 h 199"/>
                  <a:gd name="T2" fmla="*/ 287 w 292"/>
                  <a:gd name="T3" fmla="*/ 191 h 199"/>
                  <a:gd name="T4" fmla="*/ 269 w 292"/>
                  <a:gd name="T5" fmla="*/ 194 h 199"/>
                  <a:gd name="T6" fmla="*/ 251 w 292"/>
                  <a:gd name="T7" fmla="*/ 197 h 199"/>
                  <a:gd name="T8" fmla="*/ 234 w 292"/>
                  <a:gd name="T9" fmla="*/ 198 h 199"/>
                  <a:gd name="T10" fmla="*/ 216 w 292"/>
                  <a:gd name="T11" fmla="*/ 199 h 199"/>
                  <a:gd name="T12" fmla="*/ 199 w 292"/>
                  <a:gd name="T13" fmla="*/ 199 h 199"/>
                  <a:gd name="T14" fmla="*/ 181 w 292"/>
                  <a:gd name="T15" fmla="*/ 199 h 199"/>
                  <a:gd name="T16" fmla="*/ 164 w 292"/>
                  <a:gd name="T17" fmla="*/ 199 h 199"/>
                  <a:gd name="T18" fmla="*/ 146 w 292"/>
                  <a:gd name="T19" fmla="*/ 198 h 199"/>
                  <a:gd name="T20" fmla="*/ 130 w 292"/>
                  <a:gd name="T21" fmla="*/ 197 h 199"/>
                  <a:gd name="T22" fmla="*/ 112 w 292"/>
                  <a:gd name="T23" fmla="*/ 197 h 199"/>
                  <a:gd name="T24" fmla="*/ 95 w 292"/>
                  <a:gd name="T25" fmla="*/ 195 h 199"/>
                  <a:gd name="T26" fmla="*/ 79 w 292"/>
                  <a:gd name="T27" fmla="*/ 192 h 199"/>
                  <a:gd name="T28" fmla="*/ 61 w 292"/>
                  <a:gd name="T29" fmla="*/ 191 h 199"/>
                  <a:gd name="T30" fmla="*/ 44 w 292"/>
                  <a:gd name="T31" fmla="*/ 189 h 199"/>
                  <a:gd name="T32" fmla="*/ 28 w 292"/>
                  <a:gd name="T33" fmla="*/ 188 h 199"/>
                  <a:gd name="T34" fmla="*/ 10 w 292"/>
                  <a:gd name="T35" fmla="*/ 186 h 199"/>
                  <a:gd name="T36" fmla="*/ 6 w 292"/>
                  <a:gd name="T37" fmla="*/ 179 h 199"/>
                  <a:gd name="T38" fmla="*/ 3 w 292"/>
                  <a:gd name="T39" fmla="*/ 172 h 199"/>
                  <a:gd name="T40" fmla="*/ 1 w 292"/>
                  <a:gd name="T41" fmla="*/ 166 h 199"/>
                  <a:gd name="T42" fmla="*/ 0 w 292"/>
                  <a:gd name="T43" fmla="*/ 159 h 199"/>
                  <a:gd name="T44" fmla="*/ 0 w 292"/>
                  <a:gd name="T45" fmla="*/ 153 h 199"/>
                  <a:gd name="T46" fmla="*/ 1 w 292"/>
                  <a:gd name="T47" fmla="*/ 147 h 199"/>
                  <a:gd name="T48" fmla="*/ 4 w 292"/>
                  <a:gd name="T49" fmla="*/ 142 h 199"/>
                  <a:gd name="T50" fmla="*/ 10 w 292"/>
                  <a:gd name="T51" fmla="*/ 137 h 199"/>
                  <a:gd name="T52" fmla="*/ 25 w 292"/>
                  <a:gd name="T53" fmla="*/ 125 h 199"/>
                  <a:gd name="T54" fmla="*/ 41 w 292"/>
                  <a:gd name="T55" fmla="*/ 113 h 199"/>
                  <a:gd name="T56" fmla="*/ 55 w 292"/>
                  <a:gd name="T57" fmla="*/ 101 h 199"/>
                  <a:gd name="T58" fmla="*/ 71 w 292"/>
                  <a:gd name="T59" fmla="*/ 91 h 199"/>
                  <a:gd name="T60" fmla="*/ 88 w 292"/>
                  <a:gd name="T61" fmla="*/ 82 h 199"/>
                  <a:gd name="T62" fmla="*/ 105 w 292"/>
                  <a:gd name="T63" fmla="*/ 72 h 199"/>
                  <a:gd name="T64" fmla="*/ 121 w 292"/>
                  <a:gd name="T65" fmla="*/ 63 h 199"/>
                  <a:gd name="T66" fmla="*/ 139 w 292"/>
                  <a:gd name="T67" fmla="*/ 55 h 199"/>
                  <a:gd name="T68" fmla="*/ 156 w 292"/>
                  <a:gd name="T69" fmla="*/ 47 h 199"/>
                  <a:gd name="T70" fmla="*/ 174 w 292"/>
                  <a:gd name="T71" fmla="*/ 39 h 199"/>
                  <a:gd name="T72" fmla="*/ 193 w 292"/>
                  <a:gd name="T73" fmla="*/ 31 h 199"/>
                  <a:gd name="T74" fmla="*/ 210 w 292"/>
                  <a:gd name="T75" fmla="*/ 25 h 199"/>
                  <a:gd name="T76" fmla="*/ 228 w 292"/>
                  <a:gd name="T77" fmla="*/ 18 h 199"/>
                  <a:gd name="T78" fmla="*/ 247 w 292"/>
                  <a:gd name="T79" fmla="*/ 12 h 199"/>
                  <a:gd name="T80" fmla="*/ 265 w 292"/>
                  <a:gd name="T81" fmla="*/ 6 h 199"/>
                  <a:gd name="T82" fmla="*/ 284 w 292"/>
                  <a:gd name="T83" fmla="*/ 0 h 199"/>
                  <a:gd name="T84" fmla="*/ 292 w 292"/>
                  <a:gd name="T85" fmla="*/ 4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2" h="199">
                    <a:moveTo>
                      <a:pt x="292" y="44"/>
                    </a:moveTo>
                    <a:lnTo>
                      <a:pt x="287" y="191"/>
                    </a:lnTo>
                    <a:lnTo>
                      <a:pt x="269" y="194"/>
                    </a:lnTo>
                    <a:lnTo>
                      <a:pt x="251" y="197"/>
                    </a:lnTo>
                    <a:lnTo>
                      <a:pt x="234" y="198"/>
                    </a:lnTo>
                    <a:lnTo>
                      <a:pt x="216" y="199"/>
                    </a:lnTo>
                    <a:lnTo>
                      <a:pt x="199" y="199"/>
                    </a:lnTo>
                    <a:lnTo>
                      <a:pt x="181" y="199"/>
                    </a:lnTo>
                    <a:lnTo>
                      <a:pt x="164" y="199"/>
                    </a:lnTo>
                    <a:lnTo>
                      <a:pt x="146" y="198"/>
                    </a:lnTo>
                    <a:lnTo>
                      <a:pt x="130" y="197"/>
                    </a:lnTo>
                    <a:lnTo>
                      <a:pt x="112" y="197"/>
                    </a:lnTo>
                    <a:lnTo>
                      <a:pt x="95" y="195"/>
                    </a:lnTo>
                    <a:lnTo>
                      <a:pt x="79" y="192"/>
                    </a:lnTo>
                    <a:lnTo>
                      <a:pt x="61" y="191"/>
                    </a:lnTo>
                    <a:lnTo>
                      <a:pt x="44" y="189"/>
                    </a:lnTo>
                    <a:lnTo>
                      <a:pt x="28" y="188"/>
                    </a:lnTo>
                    <a:lnTo>
                      <a:pt x="10" y="186"/>
                    </a:lnTo>
                    <a:lnTo>
                      <a:pt x="6" y="179"/>
                    </a:lnTo>
                    <a:lnTo>
                      <a:pt x="3" y="172"/>
                    </a:lnTo>
                    <a:lnTo>
                      <a:pt x="1" y="166"/>
                    </a:lnTo>
                    <a:lnTo>
                      <a:pt x="0" y="159"/>
                    </a:lnTo>
                    <a:lnTo>
                      <a:pt x="0" y="153"/>
                    </a:lnTo>
                    <a:lnTo>
                      <a:pt x="1" y="147"/>
                    </a:lnTo>
                    <a:lnTo>
                      <a:pt x="4" y="142"/>
                    </a:lnTo>
                    <a:lnTo>
                      <a:pt x="10" y="137"/>
                    </a:lnTo>
                    <a:lnTo>
                      <a:pt x="25" y="125"/>
                    </a:lnTo>
                    <a:lnTo>
                      <a:pt x="41" y="113"/>
                    </a:lnTo>
                    <a:lnTo>
                      <a:pt x="55" y="101"/>
                    </a:lnTo>
                    <a:lnTo>
                      <a:pt x="71" y="91"/>
                    </a:lnTo>
                    <a:lnTo>
                      <a:pt x="88" y="82"/>
                    </a:lnTo>
                    <a:lnTo>
                      <a:pt x="105" y="72"/>
                    </a:lnTo>
                    <a:lnTo>
                      <a:pt x="121" y="63"/>
                    </a:lnTo>
                    <a:lnTo>
                      <a:pt x="139" y="55"/>
                    </a:lnTo>
                    <a:lnTo>
                      <a:pt x="156" y="47"/>
                    </a:lnTo>
                    <a:lnTo>
                      <a:pt x="174" y="39"/>
                    </a:lnTo>
                    <a:lnTo>
                      <a:pt x="193" y="31"/>
                    </a:lnTo>
                    <a:lnTo>
                      <a:pt x="210" y="25"/>
                    </a:lnTo>
                    <a:lnTo>
                      <a:pt x="228" y="18"/>
                    </a:lnTo>
                    <a:lnTo>
                      <a:pt x="247" y="12"/>
                    </a:lnTo>
                    <a:lnTo>
                      <a:pt x="265" y="6"/>
                    </a:lnTo>
                    <a:lnTo>
                      <a:pt x="284" y="0"/>
                    </a:lnTo>
                    <a:lnTo>
                      <a:pt x="292" y="44"/>
                    </a:lnTo>
                    <a:close/>
                  </a:path>
                </a:pathLst>
              </a:custGeom>
              <a:solidFill>
                <a:srgbClr val="4F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9" name="Freeform 18"/>
              <p:cNvSpPr>
                <a:spLocks/>
              </p:cNvSpPr>
              <p:nvPr/>
            </p:nvSpPr>
            <p:spPr bwMode="auto">
              <a:xfrm>
                <a:off x="1756" y="1837"/>
                <a:ext cx="611" cy="621"/>
              </a:xfrm>
              <a:custGeom>
                <a:avLst/>
                <a:gdLst>
                  <a:gd name="T0" fmla="*/ 1191 w 1220"/>
                  <a:gd name="T1" fmla="*/ 71 h 1241"/>
                  <a:gd name="T2" fmla="*/ 1204 w 1220"/>
                  <a:gd name="T3" fmla="*/ 167 h 1241"/>
                  <a:gd name="T4" fmla="*/ 1213 w 1220"/>
                  <a:gd name="T5" fmla="*/ 265 h 1241"/>
                  <a:gd name="T6" fmla="*/ 1219 w 1220"/>
                  <a:gd name="T7" fmla="*/ 363 h 1241"/>
                  <a:gd name="T8" fmla="*/ 1220 w 1220"/>
                  <a:gd name="T9" fmla="*/ 461 h 1241"/>
                  <a:gd name="T10" fmla="*/ 1219 w 1220"/>
                  <a:gd name="T11" fmla="*/ 561 h 1241"/>
                  <a:gd name="T12" fmla="*/ 1216 w 1220"/>
                  <a:gd name="T13" fmla="*/ 660 h 1241"/>
                  <a:gd name="T14" fmla="*/ 1210 w 1220"/>
                  <a:gd name="T15" fmla="*/ 760 h 1241"/>
                  <a:gd name="T16" fmla="*/ 1202 w 1220"/>
                  <a:gd name="T17" fmla="*/ 861 h 1241"/>
                  <a:gd name="T18" fmla="*/ 1194 w 1220"/>
                  <a:gd name="T19" fmla="*/ 960 h 1241"/>
                  <a:gd name="T20" fmla="*/ 1183 w 1220"/>
                  <a:gd name="T21" fmla="*/ 1060 h 1241"/>
                  <a:gd name="T22" fmla="*/ 1093 w 1220"/>
                  <a:gd name="T23" fmla="*/ 1183 h 1241"/>
                  <a:gd name="T24" fmla="*/ 1015 w 1220"/>
                  <a:gd name="T25" fmla="*/ 1207 h 1241"/>
                  <a:gd name="T26" fmla="*/ 938 w 1220"/>
                  <a:gd name="T27" fmla="*/ 1222 h 1241"/>
                  <a:gd name="T28" fmla="*/ 857 w 1220"/>
                  <a:gd name="T29" fmla="*/ 1229 h 1241"/>
                  <a:gd name="T30" fmla="*/ 771 w 1220"/>
                  <a:gd name="T31" fmla="*/ 1232 h 1241"/>
                  <a:gd name="T32" fmla="*/ 673 w 1220"/>
                  <a:gd name="T33" fmla="*/ 1238 h 1241"/>
                  <a:gd name="T34" fmla="*/ 563 w 1220"/>
                  <a:gd name="T35" fmla="*/ 1241 h 1241"/>
                  <a:gd name="T36" fmla="*/ 453 w 1220"/>
                  <a:gd name="T37" fmla="*/ 1237 h 1241"/>
                  <a:gd name="T38" fmla="*/ 344 w 1220"/>
                  <a:gd name="T39" fmla="*/ 1228 h 1241"/>
                  <a:gd name="T40" fmla="*/ 234 w 1220"/>
                  <a:gd name="T41" fmla="*/ 1216 h 1241"/>
                  <a:gd name="T42" fmla="*/ 124 w 1220"/>
                  <a:gd name="T43" fmla="*/ 1206 h 1241"/>
                  <a:gd name="T44" fmla="*/ 67 w 1220"/>
                  <a:gd name="T45" fmla="*/ 1067 h 1241"/>
                  <a:gd name="T46" fmla="*/ 31 w 1220"/>
                  <a:gd name="T47" fmla="*/ 925 h 1241"/>
                  <a:gd name="T48" fmla="*/ 9 w 1220"/>
                  <a:gd name="T49" fmla="*/ 777 h 1241"/>
                  <a:gd name="T50" fmla="*/ 0 w 1220"/>
                  <a:gd name="T51" fmla="*/ 625 h 1241"/>
                  <a:gd name="T52" fmla="*/ 1 w 1220"/>
                  <a:gd name="T53" fmla="*/ 466 h 1241"/>
                  <a:gd name="T54" fmla="*/ 7 w 1220"/>
                  <a:gd name="T55" fmla="*/ 363 h 1241"/>
                  <a:gd name="T56" fmla="*/ 15 w 1220"/>
                  <a:gd name="T57" fmla="*/ 290 h 1241"/>
                  <a:gd name="T58" fmla="*/ 28 w 1220"/>
                  <a:gd name="T59" fmla="*/ 217 h 1241"/>
                  <a:gd name="T60" fmla="*/ 51 w 1220"/>
                  <a:gd name="T61" fmla="*/ 150 h 1241"/>
                  <a:gd name="T62" fmla="*/ 92 w 1220"/>
                  <a:gd name="T63" fmla="*/ 91 h 1241"/>
                  <a:gd name="T64" fmla="*/ 162 w 1220"/>
                  <a:gd name="T65" fmla="*/ 55 h 1241"/>
                  <a:gd name="T66" fmla="*/ 260 w 1220"/>
                  <a:gd name="T67" fmla="*/ 43 h 1241"/>
                  <a:gd name="T68" fmla="*/ 357 w 1220"/>
                  <a:gd name="T69" fmla="*/ 31 h 1241"/>
                  <a:gd name="T70" fmla="*/ 456 w 1220"/>
                  <a:gd name="T71" fmla="*/ 22 h 1241"/>
                  <a:gd name="T72" fmla="*/ 554 w 1220"/>
                  <a:gd name="T73" fmla="*/ 15 h 1241"/>
                  <a:gd name="T74" fmla="*/ 654 w 1220"/>
                  <a:gd name="T75" fmla="*/ 8 h 1241"/>
                  <a:gd name="T76" fmla="*/ 752 w 1220"/>
                  <a:gd name="T77" fmla="*/ 3 h 1241"/>
                  <a:gd name="T78" fmla="*/ 851 w 1220"/>
                  <a:gd name="T79" fmla="*/ 2 h 1241"/>
                  <a:gd name="T80" fmla="*/ 951 w 1220"/>
                  <a:gd name="T81" fmla="*/ 0 h 1241"/>
                  <a:gd name="T82" fmla="*/ 1049 w 1220"/>
                  <a:gd name="T83" fmla="*/ 2 h 1241"/>
                  <a:gd name="T84" fmla="*/ 1147 w 1220"/>
                  <a:gd name="T85" fmla="*/ 5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0" h="1241">
                    <a:moveTo>
                      <a:pt x="1179" y="6"/>
                    </a:moveTo>
                    <a:lnTo>
                      <a:pt x="1185" y="38"/>
                    </a:lnTo>
                    <a:lnTo>
                      <a:pt x="1191" y="71"/>
                    </a:lnTo>
                    <a:lnTo>
                      <a:pt x="1195" y="103"/>
                    </a:lnTo>
                    <a:lnTo>
                      <a:pt x="1200" y="135"/>
                    </a:lnTo>
                    <a:lnTo>
                      <a:pt x="1204" y="167"/>
                    </a:lnTo>
                    <a:lnTo>
                      <a:pt x="1207" y="199"/>
                    </a:lnTo>
                    <a:lnTo>
                      <a:pt x="1210" y="232"/>
                    </a:lnTo>
                    <a:lnTo>
                      <a:pt x="1213" y="265"/>
                    </a:lnTo>
                    <a:lnTo>
                      <a:pt x="1216" y="297"/>
                    </a:lnTo>
                    <a:lnTo>
                      <a:pt x="1217" y="330"/>
                    </a:lnTo>
                    <a:lnTo>
                      <a:pt x="1219" y="363"/>
                    </a:lnTo>
                    <a:lnTo>
                      <a:pt x="1219" y="395"/>
                    </a:lnTo>
                    <a:lnTo>
                      <a:pt x="1220" y="429"/>
                    </a:lnTo>
                    <a:lnTo>
                      <a:pt x="1220" y="461"/>
                    </a:lnTo>
                    <a:lnTo>
                      <a:pt x="1220" y="495"/>
                    </a:lnTo>
                    <a:lnTo>
                      <a:pt x="1220" y="529"/>
                    </a:lnTo>
                    <a:lnTo>
                      <a:pt x="1219" y="561"/>
                    </a:lnTo>
                    <a:lnTo>
                      <a:pt x="1219" y="594"/>
                    </a:lnTo>
                    <a:lnTo>
                      <a:pt x="1217" y="628"/>
                    </a:lnTo>
                    <a:lnTo>
                      <a:pt x="1216" y="660"/>
                    </a:lnTo>
                    <a:lnTo>
                      <a:pt x="1214" y="694"/>
                    </a:lnTo>
                    <a:lnTo>
                      <a:pt x="1211" y="728"/>
                    </a:lnTo>
                    <a:lnTo>
                      <a:pt x="1210" y="760"/>
                    </a:lnTo>
                    <a:lnTo>
                      <a:pt x="1207" y="793"/>
                    </a:lnTo>
                    <a:lnTo>
                      <a:pt x="1204" y="827"/>
                    </a:lnTo>
                    <a:lnTo>
                      <a:pt x="1202" y="861"/>
                    </a:lnTo>
                    <a:lnTo>
                      <a:pt x="1200" y="893"/>
                    </a:lnTo>
                    <a:lnTo>
                      <a:pt x="1197" y="927"/>
                    </a:lnTo>
                    <a:lnTo>
                      <a:pt x="1194" y="960"/>
                    </a:lnTo>
                    <a:lnTo>
                      <a:pt x="1189" y="994"/>
                    </a:lnTo>
                    <a:lnTo>
                      <a:pt x="1186" y="1026"/>
                    </a:lnTo>
                    <a:lnTo>
                      <a:pt x="1183" y="1060"/>
                    </a:lnTo>
                    <a:lnTo>
                      <a:pt x="1145" y="1156"/>
                    </a:lnTo>
                    <a:lnTo>
                      <a:pt x="1119" y="1169"/>
                    </a:lnTo>
                    <a:lnTo>
                      <a:pt x="1093" y="1183"/>
                    </a:lnTo>
                    <a:lnTo>
                      <a:pt x="1066" y="1193"/>
                    </a:lnTo>
                    <a:lnTo>
                      <a:pt x="1040" y="1202"/>
                    </a:lnTo>
                    <a:lnTo>
                      <a:pt x="1015" y="1207"/>
                    </a:lnTo>
                    <a:lnTo>
                      <a:pt x="989" y="1213"/>
                    </a:lnTo>
                    <a:lnTo>
                      <a:pt x="964" y="1219"/>
                    </a:lnTo>
                    <a:lnTo>
                      <a:pt x="938" y="1222"/>
                    </a:lnTo>
                    <a:lnTo>
                      <a:pt x="911" y="1225"/>
                    </a:lnTo>
                    <a:lnTo>
                      <a:pt x="884" y="1228"/>
                    </a:lnTo>
                    <a:lnTo>
                      <a:pt x="857" y="1229"/>
                    </a:lnTo>
                    <a:lnTo>
                      <a:pt x="829" y="1231"/>
                    </a:lnTo>
                    <a:lnTo>
                      <a:pt x="800" y="1232"/>
                    </a:lnTo>
                    <a:lnTo>
                      <a:pt x="771" y="1232"/>
                    </a:lnTo>
                    <a:lnTo>
                      <a:pt x="740" y="1234"/>
                    </a:lnTo>
                    <a:lnTo>
                      <a:pt x="709" y="1235"/>
                    </a:lnTo>
                    <a:lnTo>
                      <a:pt x="673" y="1238"/>
                    </a:lnTo>
                    <a:lnTo>
                      <a:pt x="636" y="1240"/>
                    </a:lnTo>
                    <a:lnTo>
                      <a:pt x="600" y="1241"/>
                    </a:lnTo>
                    <a:lnTo>
                      <a:pt x="563" y="1241"/>
                    </a:lnTo>
                    <a:lnTo>
                      <a:pt x="527" y="1241"/>
                    </a:lnTo>
                    <a:lnTo>
                      <a:pt x="490" y="1240"/>
                    </a:lnTo>
                    <a:lnTo>
                      <a:pt x="453" y="1237"/>
                    </a:lnTo>
                    <a:lnTo>
                      <a:pt x="417" y="1234"/>
                    </a:lnTo>
                    <a:lnTo>
                      <a:pt x="380" y="1231"/>
                    </a:lnTo>
                    <a:lnTo>
                      <a:pt x="344" y="1228"/>
                    </a:lnTo>
                    <a:lnTo>
                      <a:pt x="306" y="1225"/>
                    </a:lnTo>
                    <a:lnTo>
                      <a:pt x="269" y="1221"/>
                    </a:lnTo>
                    <a:lnTo>
                      <a:pt x="234" y="1216"/>
                    </a:lnTo>
                    <a:lnTo>
                      <a:pt x="197" y="1213"/>
                    </a:lnTo>
                    <a:lnTo>
                      <a:pt x="161" y="1209"/>
                    </a:lnTo>
                    <a:lnTo>
                      <a:pt x="124" y="1206"/>
                    </a:lnTo>
                    <a:lnTo>
                      <a:pt x="102" y="1161"/>
                    </a:lnTo>
                    <a:lnTo>
                      <a:pt x="85" y="1114"/>
                    </a:lnTo>
                    <a:lnTo>
                      <a:pt x="67" y="1067"/>
                    </a:lnTo>
                    <a:lnTo>
                      <a:pt x="53" y="1020"/>
                    </a:lnTo>
                    <a:lnTo>
                      <a:pt x="41" y="972"/>
                    </a:lnTo>
                    <a:lnTo>
                      <a:pt x="31" y="925"/>
                    </a:lnTo>
                    <a:lnTo>
                      <a:pt x="22" y="875"/>
                    </a:lnTo>
                    <a:lnTo>
                      <a:pt x="15" y="827"/>
                    </a:lnTo>
                    <a:lnTo>
                      <a:pt x="9" y="777"/>
                    </a:lnTo>
                    <a:lnTo>
                      <a:pt x="6" y="728"/>
                    </a:lnTo>
                    <a:lnTo>
                      <a:pt x="3" y="676"/>
                    </a:lnTo>
                    <a:lnTo>
                      <a:pt x="0" y="625"/>
                    </a:lnTo>
                    <a:lnTo>
                      <a:pt x="0" y="572"/>
                    </a:lnTo>
                    <a:lnTo>
                      <a:pt x="0" y="520"/>
                    </a:lnTo>
                    <a:lnTo>
                      <a:pt x="1" y="466"/>
                    </a:lnTo>
                    <a:lnTo>
                      <a:pt x="3" y="412"/>
                    </a:lnTo>
                    <a:lnTo>
                      <a:pt x="4" y="388"/>
                    </a:lnTo>
                    <a:lnTo>
                      <a:pt x="7" y="363"/>
                    </a:lnTo>
                    <a:lnTo>
                      <a:pt x="9" y="340"/>
                    </a:lnTo>
                    <a:lnTo>
                      <a:pt x="12" y="315"/>
                    </a:lnTo>
                    <a:lnTo>
                      <a:pt x="15" y="290"/>
                    </a:lnTo>
                    <a:lnTo>
                      <a:pt x="17" y="265"/>
                    </a:lnTo>
                    <a:lnTo>
                      <a:pt x="22" y="240"/>
                    </a:lnTo>
                    <a:lnTo>
                      <a:pt x="28" y="217"/>
                    </a:lnTo>
                    <a:lnTo>
                      <a:pt x="34" y="194"/>
                    </a:lnTo>
                    <a:lnTo>
                      <a:pt x="42" y="172"/>
                    </a:lnTo>
                    <a:lnTo>
                      <a:pt x="51" y="150"/>
                    </a:lnTo>
                    <a:lnTo>
                      <a:pt x="63" y="129"/>
                    </a:lnTo>
                    <a:lnTo>
                      <a:pt x="76" y="109"/>
                    </a:lnTo>
                    <a:lnTo>
                      <a:pt x="92" y="91"/>
                    </a:lnTo>
                    <a:lnTo>
                      <a:pt x="110" y="74"/>
                    </a:lnTo>
                    <a:lnTo>
                      <a:pt x="130" y="59"/>
                    </a:lnTo>
                    <a:lnTo>
                      <a:pt x="162" y="55"/>
                    </a:lnTo>
                    <a:lnTo>
                      <a:pt x="194" y="50"/>
                    </a:lnTo>
                    <a:lnTo>
                      <a:pt x="227" y="46"/>
                    </a:lnTo>
                    <a:lnTo>
                      <a:pt x="260" y="43"/>
                    </a:lnTo>
                    <a:lnTo>
                      <a:pt x="292" y="38"/>
                    </a:lnTo>
                    <a:lnTo>
                      <a:pt x="325" y="36"/>
                    </a:lnTo>
                    <a:lnTo>
                      <a:pt x="357" y="31"/>
                    </a:lnTo>
                    <a:lnTo>
                      <a:pt x="391" y="28"/>
                    </a:lnTo>
                    <a:lnTo>
                      <a:pt x="423" y="25"/>
                    </a:lnTo>
                    <a:lnTo>
                      <a:pt x="456" y="22"/>
                    </a:lnTo>
                    <a:lnTo>
                      <a:pt x="489" y="19"/>
                    </a:lnTo>
                    <a:lnTo>
                      <a:pt x="522" y="17"/>
                    </a:lnTo>
                    <a:lnTo>
                      <a:pt x="554" y="15"/>
                    </a:lnTo>
                    <a:lnTo>
                      <a:pt x="588" y="12"/>
                    </a:lnTo>
                    <a:lnTo>
                      <a:pt x="620" y="11"/>
                    </a:lnTo>
                    <a:lnTo>
                      <a:pt x="654" y="8"/>
                    </a:lnTo>
                    <a:lnTo>
                      <a:pt x="686" y="6"/>
                    </a:lnTo>
                    <a:lnTo>
                      <a:pt x="720" y="5"/>
                    </a:lnTo>
                    <a:lnTo>
                      <a:pt x="752" y="3"/>
                    </a:lnTo>
                    <a:lnTo>
                      <a:pt x="786" y="3"/>
                    </a:lnTo>
                    <a:lnTo>
                      <a:pt x="818" y="2"/>
                    </a:lnTo>
                    <a:lnTo>
                      <a:pt x="851" y="2"/>
                    </a:lnTo>
                    <a:lnTo>
                      <a:pt x="885" y="0"/>
                    </a:lnTo>
                    <a:lnTo>
                      <a:pt x="917" y="0"/>
                    </a:lnTo>
                    <a:lnTo>
                      <a:pt x="951" y="0"/>
                    </a:lnTo>
                    <a:lnTo>
                      <a:pt x="983" y="0"/>
                    </a:lnTo>
                    <a:lnTo>
                      <a:pt x="1015" y="0"/>
                    </a:lnTo>
                    <a:lnTo>
                      <a:pt x="1049" y="2"/>
                    </a:lnTo>
                    <a:lnTo>
                      <a:pt x="1081" y="2"/>
                    </a:lnTo>
                    <a:lnTo>
                      <a:pt x="1113" y="3"/>
                    </a:lnTo>
                    <a:lnTo>
                      <a:pt x="1147" y="5"/>
                    </a:lnTo>
                    <a:lnTo>
                      <a:pt x="1179"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 name="Freeform 19"/>
              <p:cNvSpPr>
                <a:spLocks/>
              </p:cNvSpPr>
              <p:nvPr/>
            </p:nvSpPr>
            <p:spPr bwMode="auto">
              <a:xfrm>
                <a:off x="690" y="1911"/>
                <a:ext cx="705" cy="751"/>
              </a:xfrm>
              <a:custGeom>
                <a:avLst/>
                <a:gdLst>
                  <a:gd name="T0" fmla="*/ 796 w 1410"/>
                  <a:gd name="T1" fmla="*/ 438 h 1503"/>
                  <a:gd name="T2" fmla="*/ 970 w 1410"/>
                  <a:gd name="T3" fmla="*/ 587 h 1503"/>
                  <a:gd name="T4" fmla="*/ 1123 w 1410"/>
                  <a:gd name="T5" fmla="*/ 755 h 1503"/>
                  <a:gd name="T6" fmla="*/ 1245 w 1410"/>
                  <a:gd name="T7" fmla="*/ 941 h 1503"/>
                  <a:gd name="T8" fmla="*/ 1295 w 1410"/>
                  <a:gd name="T9" fmla="*/ 1068 h 1503"/>
                  <a:gd name="T10" fmla="*/ 1328 w 1410"/>
                  <a:gd name="T11" fmla="*/ 1172 h 1503"/>
                  <a:gd name="T12" fmla="*/ 1363 w 1410"/>
                  <a:gd name="T13" fmla="*/ 1276 h 1503"/>
                  <a:gd name="T14" fmla="*/ 1400 w 1410"/>
                  <a:gd name="T15" fmla="*/ 1380 h 1503"/>
                  <a:gd name="T16" fmla="*/ 1355 w 1410"/>
                  <a:gd name="T17" fmla="*/ 1321 h 1503"/>
                  <a:gd name="T18" fmla="*/ 1284 w 1410"/>
                  <a:gd name="T19" fmla="*/ 1204 h 1503"/>
                  <a:gd name="T20" fmla="*/ 1200 w 1410"/>
                  <a:gd name="T21" fmla="*/ 1070 h 1503"/>
                  <a:gd name="T22" fmla="*/ 1100 w 1410"/>
                  <a:gd name="T23" fmla="*/ 931 h 1503"/>
                  <a:gd name="T24" fmla="*/ 995 w 1410"/>
                  <a:gd name="T25" fmla="*/ 796 h 1503"/>
                  <a:gd name="T26" fmla="*/ 882 w 1410"/>
                  <a:gd name="T27" fmla="*/ 669 h 1503"/>
                  <a:gd name="T28" fmla="*/ 761 w 1410"/>
                  <a:gd name="T29" fmla="*/ 550 h 1503"/>
                  <a:gd name="T30" fmla="*/ 630 w 1410"/>
                  <a:gd name="T31" fmla="*/ 441 h 1503"/>
                  <a:gd name="T32" fmla="*/ 493 w 1410"/>
                  <a:gd name="T33" fmla="*/ 345 h 1503"/>
                  <a:gd name="T34" fmla="*/ 345 w 1410"/>
                  <a:gd name="T35" fmla="*/ 262 h 1503"/>
                  <a:gd name="T36" fmla="*/ 225 w 1410"/>
                  <a:gd name="T37" fmla="*/ 198 h 1503"/>
                  <a:gd name="T38" fmla="*/ 132 w 1410"/>
                  <a:gd name="T39" fmla="*/ 113 h 1503"/>
                  <a:gd name="T40" fmla="*/ 98 w 1410"/>
                  <a:gd name="T41" fmla="*/ 114 h 1503"/>
                  <a:gd name="T42" fmla="*/ 110 w 1410"/>
                  <a:gd name="T43" fmla="*/ 145 h 1503"/>
                  <a:gd name="T44" fmla="*/ 158 w 1410"/>
                  <a:gd name="T45" fmla="*/ 208 h 1503"/>
                  <a:gd name="T46" fmla="*/ 194 w 1410"/>
                  <a:gd name="T47" fmla="*/ 294 h 1503"/>
                  <a:gd name="T48" fmla="*/ 219 w 1410"/>
                  <a:gd name="T49" fmla="*/ 385 h 1503"/>
                  <a:gd name="T50" fmla="*/ 253 w 1410"/>
                  <a:gd name="T51" fmla="*/ 471 h 1503"/>
                  <a:gd name="T52" fmla="*/ 332 w 1410"/>
                  <a:gd name="T53" fmla="*/ 604 h 1503"/>
                  <a:gd name="T54" fmla="*/ 433 w 1410"/>
                  <a:gd name="T55" fmla="*/ 746 h 1503"/>
                  <a:gd name="T56" fmla="*/ 546 w 1410"/>
                  <a:gd name="T57" fmla="*/ 882 h 1503"/>
                  <a:gd name="T58" fmla="*/ 667 w 1410"/>
                  <a:gd name="T59" fmla="*/ 1010 h 1503"/>
                  <a:gd name="T60" fmla="*/ 796 w 1410"/>
                  <a:gd name="T61" fmla="*/ 1131 h 1503"/>
                  <a:gd name="T62" fmla="*/ 930 w 1410"/>
                  <a:gd name="T63" fmla="*/ 1247 h 1503"/>
                  <a:gd name="T64" fmla="*/ 1069 w 1410"/>
                  <a:gd name="T65" fmla="*/ 1358 h 1503"/>
                  <a:gd name="T66" fmla="*/ 1208 w 1410"/>
                  <a:gd name="T67" fmla="*/ 1463 h 1503"/>
                  <a:gd name="T68" fmla="*/ 1267 w 1410"/>
                  <a:gd name="T69" fmla="*/ 1494 h 1503"/>
                  <a:gd name="T70" fmla="*/ 1204 w 1410"/>
                  <a:gd name="T71" fmla="*/ 1471 h 1503"/>
                  <a:gd name="T72" fmla="*/ 1066 w 1410"/>
                  <a:gd name="T73" fmla="*/ 1390 h 1503"/>
                  <a:gd name="T74" fmla="*/ 933 w 1410"/>
                  <a:gd name="T75" fmla="*/ 1298 h 1503"/>
                  <a:gd name="T76" fmla="*/ 802 w 1410"/>
                  <a:gd name="T77" fmla="*/ 1198 h 1503"/>
                  <a:gd name="T78" fmla="*/ 630 w 1410"/>
                  <a:gd name="T79" fmla="*/ 1067 h 1503"/>
                  <a:gd name="T80" fmla="*/ 429 w 1410"/>
                  <a:gd name="T81" fmla="*/ 881 h 1503"/>
                  <a:gd name="T82" fmla="*/ 259 w 1410"/>
                  <a:gd name="T83" fmla="*/ 672 h 1503"/>
                  <a:gd name="T84" fmla="*/ 139 w 1410"/>
                  <a:gd name="T85" fmla="*/ 435 h 1503"/>
                  <a:gd name="T86" fmla="*/ 95 w 1410"/>
                  <a:gd name="T87" fmla="*/ 271 h 1503"/>
                  <a:gd name="T88" fmla="*/ 69 w 1410"/>
                  <a:gd name="T89" fmla="*/ 201 h 1503"/>
                  <a:gd name="T90" fmla="*/ 39 w 1410"/>
                  <a:gd name="T91" fmla="*/ 133 h 1503"/>
                  <a:gd name="T92" fmla="*/ 12 w 1410"/>
                  <a:gd name="T93" fmla="*/ 65 h 1503"/>
                  <a:gd name="T94" fmla="*/ 54 w 1410"/>
                  <a:gd name="T95" fmla="*/ 31 h 1503"/>
                  <a:gd name="T96" fmla="*/ 208 w 1410"/>
                  <a:gd name="T97" fmla="*/ 125 h 1503"/>
                  <a:gd name="T98" fmla="*/ 376 w 1410"/>
                  <a:gd name="T99" fmla="*/ 193 h 1503"/>
                  <a:gd name="T100" fmla="*/ 543 w 1410"/>
                  <a:gd name="T101" fmla="*/ 264 h 1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0" h="1503">
                    <a:moveTo>
                      <a:pt x="658" y="337"/>
                    </a:moveTo>
                    <a:lnTo>
                      <a:pt x="704" y="369"/>
                    </a:lnTo>
                    <a:lnTo>
                      <a:pt x="750" y="403"/>
                    </a:lnTo>
                    <a:lnTo>
                      <a:pt x="796" y="438"/>
                    </a:lnTo>
                    <a:lnTo>
                      <a:pt x="840" y="473"/>
                    </a:lnTo>
                    <a:lnTo>
                      <a:pt x="884" y="509"/>
                    </a:lnTo>
                    <a:lnTo>
                      <a:pt x="927" y="547"/>
                    </a:lnTo>
                    <a:lnTo>
                      <a:pt x="970" y="587"/>
                    </a:lnTo>
                    <a:lnTo>
                      <a:pt x="1011" y="628"/>
                    </a:lnTo>
                    <a:lnTo>
                      <a:pt x="1050" y="669"/>
                    </a:lnTo>
                    <a:lnTo>
                      <a:pt x="1087" y="711"/>
                    </a:lnTo>
                    <a:lnTo>
                      <a:pt x="1123" y="755"/>
                    </a:lnTo>
                    <a:lnTo>
                      <a:pt x="1157" y="801"/>
                    </a:lnTo>
                    <a:lnTo>
                      <a:pt x="1189" y="846"/>
                    </a:lnTo>
                    <a:lnTo>
                      <a:pt x="1219" y="893"/>
                    </a:lnTo>
                    <a:lnTo>
                      <a:pt x="1245" y="941"/>
                    </a:lnTo>
                    <a:lnTo>
                      <a:pt x="1268" y="991"/>
                    </a:lnTo>
                    <a:lnTo>
                      <a:pt x="1277" y="1017"/>
                    </a:lnTo>
                    <a:lnTo>
                      <a:pt x="1286" y="1042"/>
                    </a:lnTo>
                    <a:lnTo>
                      <a:pt x="1295" y="1068"/>
                    </a:lnTo>
                    <a:lnTo>
                      <a:pt x="1303" y="1095"/>
                    </a:lnTo>
                    <a:lnTo>
                      <a:pt x="1311" y="1121"/>
                    </a:lnTo>
                    <a:lnTo>
                      <a:pt x="1319" y="1146"/>
                    </a:lnTo>
                    <a:lnTo>
                      <a:pt x="1328" y="1172"/>
                    </a:lnTo>
                    <a:lnTo>
                      <a:pt x="1337" y="1198"/>
                    </a:lnTo>
                    <a:lnTo>
                      <a:pt x="1346" y="1225"/>
                    </a:lnTo>
                    <a:lnTo>
                      <a:pt x="1355" y="1250"/>
                    </a:lnTo>
                    <a:lnTo>
                      <a:pt x="1363" y="1276"/>
                    </a:lnTo>
                    <a:lnTo>
                      <a:pt x="1372" y="1302"/>
                    </a:lnTo>
                    <a:lnTo>
                      <a:pt x="1381" y="1327"/>
                    </a:lnTo>
                    <a:lnTo>
                      <a:pt x="1391" y="1354"/>
                    </a:lnTo>
                    <a:lnTo>
                      <a:pt x="1400" y="1380"/>
                    </a:lnTo>
                    <a:lnTo>
                      <a:pt x="1410" y="1405"/>
                    </a:lnTo>
                    <a:lnTo>
                      <a:pt x="1393" y="1377"/>
                    </a:lnTo>
                    <a:lnTo>
                      <a:pt x="1374" y="1349"/>
                    </a:lnTo>
                    <a:lnTo>
                      <a:pt x="1355" y="1321"/>
                    </a:lnTo>
                    <a:lnTo>
                      <a:pt x="1337" y="1292"/>
                    </a:lnTo>
                    <a:lnTo>
                      <a:pt x="1319" y="1263"/>
                    </a:lnTo>
                    <a:lnTo>
                      <a:pt x="1302" y="1234"/>
                    </a:lnTo>
                    <a:lnTo>
                      <a:pt x="1284" y="1204"/>
                    </a:lnTo>
                    <a:lnTo>
                      <a:pt x="1268" y="1175"/>
                    </a:lnTo>
                    <a:lnTo>
                      <a:pt x="1245" y="1140"/>
                    </a:lnTo>
                    <a:lnTo>
                      <a:pt x="1223" y="1105"/>
                    </a:lnTo>
                    <a:lnTo>
                      <a:pt x="1200" y="1070"/>
                    </a:lnTo>
                    <a:lnTo>
                      <a:pt x="1175" y="1035"/>
                    </a:lnTo>
                    <a:lnTo>
                      <a:pt x="1151" y="999"/>
                    </a:lnTo>
                    <a:lnTo>
                      <a:pt x="1126" y="964"/>
                    </a:lnTo>
                    <a:lnTo>
                      <a:pt x="1100" y="931"/>
                    </a:lnTo>
                    <a:lnTo>
                      <a:pt x="1075" y="897"/>
                    </a:lnTo>
                    <a:lnTo>
                      <a:pt x="1049" y="863"/>
                    </a:lnTo>
                    <a:lnTo>
                      <a:pt x="1022" y="830"/>
                    </a:lnTo>
                    <a:lnTo>
                      <a:pt x="995" y="796"/>
                    </a:lnTo>
                    <a:lnTo>
                      <a:pt x="967" y="764"/>
                    </a:lnTo>
                    <a:lnTo>
                      <a:pt x="939" y="732"/>
                    </a:lnTo>
                    <a:lnTo>
                      <a:pt x="910" y="701"/>
                    </a:lnTo>
                    <a:lnTo>
                      <a:pt x="882" y="669"/>
                    </a:lnTo>
                    <a:lnTo>
                      <a:pt x="851" y="638"/>
                    </a:lnTo>
                    <a:lnTo>
                      <a:pt x="822" y="609"/>
                    </a:lnTo>
                    <a:lnTo>
                      <a:pt x="791" y="580"/>
                    </a:lnTo>
                    <a:lnTo>
                      <a:pt x="761" y="550"/>
                    </a:lnTo>
                    <a:lnTo>
                      <a:pt x="728" y="521"/>
                    </a:lnTo>
                    <a:lnTo>
                      <a:pt x="696" y="495"/>
                    </a:lnTo>
                    <a:lnTo>
                      <a:pt x="664" y="467"/>
                    </a:lnTo>
                    <a:lnTo>
                      <a:pt x="630" y="441"/>
                    </a:lnTo>
                    <a:lnTo>
                      <a:pt x="597" y="416"/>
                    </a:lnTo>
                    <a:lnTo>
                      <a:pt x="563" y="391"/>
                    </a:lnTo>
                    <a:lnTo>
                      <a:pt x="528" y="367"/>
                    </a:lnTo>
                    <a:lnTo>
                      <a:pt x="493" y="345"/>
                    </a:lnTo>
                    <a:lnTo>
                      <a:pt x="456" y="322"/>
                    </a:lnTo>
                    <a:lnTo>
                      <a:pt x="420" y="302"/>
                    </a:lnTo>
                    <a:lnTo>
                      <a:pt x="383" y="281"/>
                    </a:lnTo>
                    <a:lnTo>
                      <a:pt x="345" y="262"/>
                    </a:lnTo>
                    <a:lnTo>
                      <a:pt x="307" y="245"/>
                    </a:lnTo>
                    <a:lnTo>
                      <a:pt x="278" y="233"/>
                    </a:lnTo>
                    <a:lnTo>
                      <a:pt x="252" y="217"/>
                    </a:lnTo>
                    <a:lnTo>
                      <a:pt x="225" y="198"/>
                    </a:lnTo>
                    <a:lnTo>
                      <a:pt x="202" y="177"/>
                    </a:lnTo>
                    <a:lnTo>
                      <a:pt x="177" y="157"/>
                    </a:lnTo>
                    <a:lnTo>
                      <a:pt x="153" y="135"/>
                    </a:lnTo>
                    <a:lnTo>
                      <a:pt x="132" y="113"/>
                    </a:lnTo>
                    <a:lnTo>
                      <a:pt x="108" y="92"/>
                    </a:lnTo>
                    <a:lnTo>
                      <a:pt x="102" y="98"/>
                    </a:lnTo>
                    <a:lnTo>
                      <a:pt x="99" y="106"/>
                    </a:lnTo>
                    <a:lnTo>
                      <a:pt x="98" y="114"/>
                    </a:lnTo>
                    <a:lnTo>
                      <a:pt x="99" y="122"/>
                    </a:lnTo>
                    <a:lnTo>
                      <a:pt x="102" y="129"/>
                    </a:lnTo>
                    <a:lnTo>
                      <a:pt x="105" y="138"/>
                    </a:lnTo>
                    <a:lnTo>
                      <a:pt x="110" y="145"/>
                    </a:lnTo>
                    <a:lnTo>
                      <a:pt x="113" y="151"/>
                    </a:lnTo>
                    <a:lnTo>
                      <a:pt x="130" y="168"/>
                    </a:lnTo>
                    <a:lnTo>
                      <a:pt x="145" y="187"/>
                    </a:lnTo>
                    <a:lnTo>
                      <a:pt x="158" y="208"/>
                    </a:lnTo>
                    <a:lnTo>
                      <a:pt x="168" y="228"/>
                    </a:lnTo>
                    <a:lnTo>
                      <a:pt x="178" y="250"/>
                    </a:lnTo>
                    <a:lnTo>
                      <a:pt x="187" y="272"/>
                    </a:lnTo>
                    <a:lnTo>
                      <a:pt x="194" y="294"/>
                    </a:lnTo>
                    <a:lnTo>
                      <a:pt x="200" y="316"/>
                    </a:lnTo>
                    <a:lnTo>
                      <a:pt x="208" y="340"/>
                    </a:lnTo>
                    <a:lnTo>
                      <a:pt x="213" y="362"/>
                    </a:lnTo>
                    <a:lnTo>
                      <a:pt x="219" y="385"/>
                    </a:lnTo>
                    <a:lnTo>
                      <a:pt x="227" y="407"/>
                    </a:lnTo>
                    <a:lnTo>
                      <a:pt x="234" y="429"/>
                    </a:lnTo>
                    <a:lnTo>
                      <a:pt x="243" y="451"/>
                    </a:lnTo>
                    <a:lnTo>
                      <a:pt x="253" y="471"/>
                    </a:lnTo>
                    <a:lnTo>
                      <a:pt x="265" y="492"/>
                    </a:lnTo>
                    <a:lnTo>
                      <a:pt x="287" y="530"/>
                    </a:lnTo>
                    <a:lnTo>
                      <a:pt x="309" y="566"/>
                    </a:lnTo>
                    <a:lnTo>
                      <a:pt x="332" y="604"/>
                    </a:lnTo>
                    <a:lnTo>
                      <a:pt x="357" y="640"/>
                    </a:lnTo>
                    <a:lnTo>
                      <a:pt x="382" y="676"/>
                    </a:lnTo>
                    <a:lnTo>
                      <a:pt x="407" y="711"/>
                    </a:lnTo>
                    <a:lnTo>
                      <a:pt x="433" y="746"/>
                    </a:lnTo>
                    <a:lnTo>
                      <a:pt x="461" y="781"/>
                    </a:lnTo>
                    <a:lnTo>
                      <a:pt x="489" y="815"/>
                    </a:lnTo>
                    <a:lnTo>
                      <a:pt x="516" y="849"/>
                    </a:lnTo>
                    <a:lnTo>
                      <a:pt x="546" y="882"/>
                    </a:lnTo>
                    <a:lnTo>
                      <a:pt x="575" y="915"/>
                    </a:lnTo>
                    <a:lnTo>
                      <a:pt x="606" y="947"/>
                    </a:lnTo>
                    <a:lnTo>
                      <a:pt x="636" y="979"/>
                    </a:lnTo>
                    <a:lnTo>
                      <a:pt x="667" y="1010"/>
                    </a:lnTo>
                    <a:lnTo>
                      <a:pt x="699" y="1040"/>
                    </a:lnTo>
                    <a:lnTo>
                      <a:pt x="731" y="1071"/>
                    </a:lnTo>
                    <a:lnTo>
                      <a:pt x="764" y="1102"/>
                    </a:lnTo>
                    <a:lnTo>
                      <a:pt x="796" y="1131"/>
                    </a:lnTo>
                    <a:lnTo>
                      <a:pt x="829" y="1162"/>
                    </a:lnTo>
                    <a:lnTo>
                      <a:pt x="863" y="1190"/>
                    </a:lnTo>
                    <a:lnTo>
                      <a:pt x="897" y="1219"/>
                    </a:lnTo>
                    <a:lnTo>
                      <a:pt x="930" y="1247"/>
                    </a:lnTo>
                    <a:lnTo>
                      <a:pt x="965" y="1276"/>
                    </a:lnTo>
                    <a:lnTo>
                      <a:pt x="999" y="1304"/>
                    </a:lnTo>
                    <a:lnTo>
                      <a:pt x="1034" y="1330"/>
                    </a:lnTo>
                    <a:lnTo>
                      <a:pt x="1069" y="1358"/>
                    </a:lnTo>
                    <a:lnTo>
                      <a:pt x="1103" y="1384"/>
                    </a:lnTo>
                    <a:lnTo>
                      <a:pt x="1138" y="1411"/>
                    </a:lnTo>
                    <a:lnTo>
                      <a:pt x="1173" y="1437"/>
                    </a:lnTo>
                    <a:lnTo>
                      <a:pt x="1208" y="1463"/>
                    </a:lnTo>
                    <a:lnTo>
                      <a:pt x="1243" y="1488"/>
                    </a:lnTo>
                    <a:lnTo>
                      <a:pt x="1252" y="1487"/>
                    </a:lnTo>
                    <a:lnTo>
                      <a:pt x="1259" y="1490"/>
                    </a:lnTo>
                    <a:lnTo>
                      <a:pt x="1267" y="1494"/>
                    </a:lnTo>
                    <a:lnTo>
                      <a:pt x="1274" y="1497"/>
                    </a:lnTo>
                    <a:lnTo>
                      <a:pt x="1274" y="1503"/>
                    </a:lnTo>
                    <a:lnTo>
                      <a:pt x="1239" y="1487"/>
                    </a:lnTo>
                    <a:lnTo>
                      <a:pt x="1204" y="1471"/>
                    </a:lnTo>
                    <a:lnTo>
                      <a:pt x="1169" y="1452"/>
                    </a:lnTo>
                    <a:lnTo>
                      <a:pt x="1134" y="1433"/>
                    </a:lnTo>
                    <a:lnTo>
                      <a:pt x="1100" y="1412"/>
                    </a:lnTo>
                    <a:lnTo>
                      <a:pt x="1066" y="1390"/>
                    </a:lnTo>
                    <a:lnTo>
                      <a:pt x="1033" y="1368"/>
                    </a:lnTo>
                    <a:lnTo>
                      <a:pt x="999" y="1345"/>
                    </a:lnTo>
                    <a:lnTo>
                      <a:pt x="965" y="1321"/>
                    </a:lnTo>
                    <a:lnTo>
                      <a:pt x="933" y="1298"/>
                    </a:lnTo>
                    <a:lnTo>
                      <a:pt x="900" y="1273"/>
                    </a:lnTo>
                    <a:lnTo>
                      <a:pt x="867" y="1248"/>
                    </a:lnTo>
                    <a:lnTo>
                      <a:pt x="835" y="1223"/>
                    </a:lnTo>
                    <a:lnTo>
                      <a:pt x="802" y="1198"/>
                    </a:lnTo>
                    <a:lnTo>
                      <a:pt x="769" y="1175"/>
                    </a:lnTo>
                    <a:lnTo>
                      <a:pt x="737" y="1150"/>
                    </a:lnTo>
                    <a:lnTo>
                      <a:pt x="685" y="1109"/>
                    </a:lnTo>
                    <a:lnTo>
                      <a:pt x="630" y="1067"/>
                    </a:lnTo>
                    <a:lnTo>
                      <a:pt x="579" y="1023"/>
                    </a:lnTo>
                    <a:lnTo>
                      <a:pt x="528" y="978"/>
                    </a:lnTo>
                    <a:lnTo>
                      <a:pt x="477" y="929"/>
                    </a:lnTo>
                    <a:lnTo>
                      <a:pt x="429" y="881"/>
                    </a:lnTo>
                    <a:lnTo>
                      <a:pt x="383" y="831"/>
                    </a:lnTo>
                    <a:lnTo>
                      <a:pt x="339" y="779"/>
                    </a:lnTo>
                    <a:lnTo>
                      <a:pt x="297" y="726"/>
                    </a:lnTo>
                    <a:lnTo>
                      <a:pt x="259" y="672"/>
                    </a:lnTo>
                    <a:lnTo>
                      <a:pt x="224" y="615"/>
                    </a:lnTo>
                    <a:lnTo>
                      <a:pt x="192" y="556"/>
                    </a:lnTo>
                    <a:lnTo>
                      <a:pt x="162" y="496"/>
                    </a:lnTo>
                    <a:lnTo>
                      <a:pt x="139" y="435"/>
                    </a:lnTo>
                    <a:lnTo>
                      <a:pt x="118" y="372"/>
                    </a:lnTo>
                    <a:lnTo>
                      <a:pt x="104" y="307"/>
                    </a:lnTo>
                    <a:lnTo>
                      <a:pt x="99" y="288"/>
                    </a:lnTo>
                    <a:lnTo>
                      <a:pt x="95" y="271"/>
                    </a:lnTo>
                    <a:lnTo>
                      <a:pt x="89" y="253"/>
                    </a:lnTo>
                    <a:lnTo>
                      <a:pt x="83" y="236"/>
                    </a:lnTo>
                    <a:lnTo>
                      <a:pt x="76" y="218"/>
                    </a:lnTo>
                    <a:lnTo>
                      <a:pt x="69" y="201"/>
                    </a:lnTo>
                    <a:lnTo>
                      <a:pt x="61" y="183"/>
                    </a:lnTo>
                    <a:lnTo>
                      <a:pt x="54" y="167"/>
                    </a:lnTo>
                    <a:lnTo>
                      <a:pt x="47" y="149"/>
                    </a:lnTo>
                    <a:lnTo>
                      <a:pt x="39" y="133"/>
                    </a:lnTo>
                    <a:lnTo>
                      <a:pt x="32" y="116"/>
                    </a:lnTo>
                    <a:lnTo>
                      <a:pt x="25" y="100"/>
                    </a:lnTo>
                    <a:lnTo>
                      <a:pt x="17" y="82"/>
                    </a:lnTo>
                    <a:lnTo>
                      <a:pt x="12" y="65"/>
                    </a:lnTo>
                    <a:lnTo>
                      <a:pt x="6" y="47"/>
                    </a:lnTo>
                    <a:lnTo>
                      <a:pt x="0" y="29"/>
                    </a:lnTo>
                    <a:lnTo>
                      <a:pt x="20" y="0"/>
                    </a:lnTo>
                    <a:lnTo>
                      <a:pt x="54" y="31"/>
                    </a:lnTo>
                    <a:lnTo>
                      <a:pt x="91" y="59"/>
                    </a:lnTo>
                    <a:lnTo>
                      <a:pt x="129" y="84"/>
                    </a:lnTo>
                    <a:lnTo>
                      <a:pt x="167" y="106"/>
                    </a:lnTo>
                    <a:lnTo>
                      <a:pt x="208" y="125"/>
                    </a:lnTo>
                    <a:lnTo>
                      <a:pt x="249" y="144"/>
                    </a:lnTo>
                    <a:lnTo>
                      <a:pt x="291" y="160"/>
                    </a:lnTo>
                    <a:lnTo>
                      <a:pt x="333" y="177"/>
                    </a:lnTo>
                    <a:lnTo>
                      <a:pt x="376" y="193"/>
                    </a:lnTo>
                    <a:lnTo>
                      <a:pt x="418" y="209"/>
                    </a:lnTo>
                    <a:lnTo>
                      <a:pt x="459" y="226"/>
                    </a:lnTo>
                    <a:lnTo>
                      <a:pt x="502" y="245"/>
                    </a:lnTo>
                    <a:lnTo>
                      <a:pt x="543" y="264"/>
                    </a:lnTo>
                    <a:lnTo>
                      <a:pt x="582" y="285"/>
                    </a:lnTo>
                    <a:lnTo>
                      <a:pt x="622" y="309"/>
                    </a:lnTo>
                    <a:lnTo>
                      <a:pt x="658" y="337"/>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1" name="Freeform 20"/>
              <p:cNvSpPr>
                <a:spLocks/>
              </p:cNvSpPr>
              <p:nvPr/>
            </p:nvSpPr>
            <p:spPr bwMode="auto">
              <a:xfrm>
                <a:off x="2884" y="1913"/>
                <a:ext cx="110" cy="108"/>
              </a:xfrm>
              <a:custGeom>
                <a:avLst/>
                <a:gdLst>
                  <a:gd name="T0" fmla="*/ 219 w 219"/>
                  <a:gd name="T1" fmla="*/ 156 h 215"/>
                  <a:gd name="T2" fmla="*/ 216 w 219"/>
                  <a:gd name="T3" fmla="*/ 166 h 215"/>
                  <a:gd name="T4" fmla="*/ 210 w 219"/>
                  <a:gd name="T5" fmla="*/ 174 h 215"/>
                  <a:gd name="T6" fmla="*/ 202 w 219"/>
                  <a:gd name="T7" fmla="*/ 177 h 215"/>
                  <a:gd name="T8" fmla="*/ 191 w 219"/>
                  <a:gd name="T9" fmla="*/ 177 h 215"/>
                  <a:gd name="T10" fmla="*/ 181 w 219"/>
                  <a:gd name="T11" fmla="*/ 178 h 215"/>
                  <a:gd name="T12" fmla="*/ 172 w 219"/>
                  <a:gd name="T13" fmla="*/ 181 h 215"/>
                  <a:gd name="T14" fmla="*/ 168 w 219"/>
                  <a:gd name="T15" fmla="*/ 188 h 215"/>
                  <a:gd name="T16" fmla="*/ 167 w 219"/>
                  <a:gd name="T17" fmla="*/ 199 h 215"/>
                  <a:gd name="T18" fmla="*/ 155 w 219"/>
                  <a:gd name="T19" fmla="*/ 203 h 215"/>
                  <a:gd name="T20" fmla="*/ 142 w 219"/>
                  <a:gd name="T21" fmla="*/ 207 h 215"/>
                  <a:gd name="T22" fmla="*/ 129 w 219"/>
                  <a:gd name="T23" fmla="*/ 212 h 215"/>
                  <a:gd name="T24" fmla="*/ 115 w 219"/>
                  <a:gd name="T25" fmla="*/ 213 h 215"/>
                  <a:gd name="T26" fmla="*/ 102 w 219"/>
                  <a:gd name="T27" fmla="*/ 215 h 215"/>
                  <a:gd name="T28" fmla="*/ 89 w 219"/>
                  <a:gd name="T29" fmla="*/ 215 h 215"/>
                  <a:gd name="T30" fmla="*/ 76 w 219"/>
                  <a:gd name="T31" fmla="*/ 213 h 215"/>
                  <a:gd name="T32" fmla="*/ 63 w 219"/>
                  <a:gd name="T33" fmla="*/ 209 h 215"/>
                  <a:gd name="T34" fmla="*/ 57 w 219"/>
                  <a:gd name="T35" fmla="*/ 182 h 215"/>
                  <a:gd name="T36" fmla="*/ 48 w 219"/>
                  <a:gd name="T37" fmla="*/ 156 h 215"/>
                  <a:gd name="T38" fmla="*/ 41 w 219"/>
                  <a:gd name="T39" fmla="*/ 131 h 215"/>
                  <a:gd name="T40" fmla="*/ 32 w 219"/>
                  <a:gd name="T41" fmla="*/ 105 h 215"/>
                  <a:gd name="T42" fmla="*/ 23 w 219"/>
                  <a:gd name="T43" fmla="*/ 79 h 215"/>
                  <a:gd name="T44" fmla="*/ 16 w 219"/>
                  <a:gd name="T45" fmla="*/ 52 h 215"/>
                  <a:gd name="T46" fmla="*/ 7 w 219"/>
                  <a:gd name="T47" fmla="*/ 26 h 215"/>
                  <a:gd name="T48" fmla="*/ 0 w 219"/>
                  <a:gd name="T49" fmla="*/ 0 h 215"/>
                  <a:gd name="T50" fmla="*/ 28 w 219"/>
                  <a:gd name="T51" fmla="*/ 16 h 215"/>
                  <a:gd name="T52" fmla="*/ 57 w 219"/>
                  <a:gd name="T53" fmla="*/ 32 h 215"/>
                  <a:gd name="T54" fmla="*/ 86 w 219"/>
                  <a:gd name="T55" fmla="*/ 49 h 215"/>
                  <a:gd name="T56" fmla="*/ 115 w 219"/>
                  <a:gd name="T57" fmla="*/ 68 h 215"/>
                  <a:gd name="T58" fmla="*/ 145 w 219"/>
                  <a:gd name="T59" fmla="*/ 87 h 215"/>
                  <a:gd name="T60" fmla="*/ 171 w 219"/>
                  <a:gd name="T61" fmla="*/ 109 h 215"/>
                  <a:gd name="T62" fmla="*/ 196 w 219"/>
                  <a:gd name="T63" fmla="*/ 131 h 215"/>
                  <a:gd name="T64" fmla="*/ 219 w 219"/>
                  <a:gd name="T65" fmla="*/ 156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9" h="215">
                    <a:moveTo>
                      <a:pt x="219" y="156"/>
                    </a:moveTo>
                    <a:lnTo>
                      <a:pt x="216" y="166"/>
                    </a:lnTo>
                    <a:lnTo>
                      <a:pt x="210" y="174"/>
                    </a:lnTo>
                    <a:lnTo>
                      <a:pt x="202" y="177"/>
                    </a:lnTo>
                    <a:lnTo>
                      <a:pt x="191" y="177"/>
                    </a:lnTo>
                    <a:lnTo>
                      <a:pt x="181" y="178"/>
                    </a:lnTo>
                    <a:lnTo>
                      <a:pt x="172" y="181"/>
                    </a:lnTo>
                    <a:lnTo>
                      <a:pt x="168" y="188"/>
                    </a:lnTo>
                    <a:lnTo>
                      <a:pt x="167" y="199"/>
                    </a:lnTo>
                    <a:lnTo>
                      <a:pt x="155" y="203"/>
                    </a:lnTo>
                    <a:lnTo>
                      <a:pt x="142" y="207"/>
                    </a:lnTo>
                    <a:lnTo>
                      <a:pt x="129" y="212"/>
                    </a:lnTo>
                    <a:lnTo>
                      <a:pt x="115" y="213"/>
                    </a:lnTo>
                    <a:lnTo>
                      <a:pt x="102" y="215"/>
                    </a:lnTo>
                    <a:lnTo>
                      <a:pt x="89" y="215"/>
                    </a:lnTo>
                    <a:lnTo>
                      <a:pt x="76" y="213"/>
                    </a:lnTo>
                    <a:lnTo>
                      <a:pt x="63" y="209"/>
                    </a:lnTo>
                    <a:lnTo>
                      <a:pt x="57" y="182"/>
                    </a:lnTo>
                    <a:lnTo>
                      <a:pt x="48" y="156"/>
                    </a:lnTo>
                    <a:lnTo>
                      <a:pt x="41" y="131"/>
                    </a:lnTo>
                    <a:lnTo>
                      <a:pt x="32" y="105"/>
                    </a:lnTo>
                    <a:lnTo>
                      <a:pt x="23" y="79"/>
                    </a:lnTo>
                    <a:lnTo>
                      <a:pt x="16" y="52"/>
                    </a:lnTo>
                    <a:lnTo>
                      <a:pt x="7" y="26"/>
                    </a:lnTo>
                    <a:lnTo>
                      <a:pt x="0" y="0"/>
                    </a:lnTo>
                    <a:lnTo>
                      <a:pt x="28" y="16"/>
                    </a:lnTo>
                    <a:lnTo>
                      <a:pt x="57" y="32"/>
                    </a:lnTo>
                    <a:lnTo>
                      <a:pt x="86" y="49"/>
                    </a:lnTo>
                    <a:lnTo>
                      <a:pt x="115" y="68"/>
                    </a:lnTo>
                    <a:lnTo>
                      <a:pt x="145" y="87"/>
                    </a:lnTo>
                    <a:lnTo>
                      <a:pt x="171" y="109"/>
                    </a:lnTo>
                    <a:lnTo>
                      <a:pt x="196" y="131"/>
                    </a:lnTo>
                    <a:lnTo>
                      <a:pt x="219" y="156"/>
                    </a:lnTo>
                    <a:close/>
                  </a:path>
                </a:pathLst>
              </a:custGeom>
              <a:solidFill>
                <a:srgbClr val="4F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2" name="Freeform 21"/>
              <p:cNvSpPr>
                <a:spLocks/>
              </p:cNvSpPr>
              <p:nvPr/>
            </p:nvSpPr>
            <p:spPr bwMode="auto">
              <a:xfrm>
                <a:off x="817" y="2041"/>
                <a:ext cx="575" cy="606"/>
              </a:xfrm>
              <a:custGeom>
                <a:avLst/>
                <a:gdLst>
                  <a:gd name="T0" fmla="*/ 1112 w 1150"/>
                  <a:gd name="T1" fmla="*/ 1179 h 1213"/>
                  <a:gd name="T2" fmla="*/ 1035 w 1150"/>
                  <a:gd name="T3" fmla="*/ 1112 h 1213"/>
                  <a:gd name="T4" fmla="*/ 957 w 1150"/>
                  <a:gd name="T5" fmla="*/ 1043 h 1213"/>
                  <a:gd name="T6" fmla="*/ 881 w 1150"/>
                  <a:gd name="T7" fmla="*/ 973 h 1213"/>
                  <a:gd name="T8" fmla="*/ 804 w 1150"/>
                  <a:gd name="T9" fmla="*/ 901 h 1213"/>
                  <a:gd name="T10" fmla="*/ 726 w 1150"/>
                  <a:gd name="T11" fmla="*/ 828 h 1213"/>
                  <a:gd name="T12" fmla="*/ 650 w 1150"/>
                  <a:gd name="T13" fmla="*/ 754 h 1213"/>
                  <a:gd name="T14" fmla="*/ 575 w 1150"/>
                  <a:gd name="T15" fmla="*/ 679 h 1213"/>
                  <a:gd name="T16" fmla="*/ 501 w 1150"/>
                  <a:gd name="T17" fmla="*/ 601 h 1213"/>
                  <a:gd name="T18" fmla="*/ 428 w 1150"/>
                  <a:gd name="T19" fmla="*/ 524 h 1213"/>
                  <a:gd name="T20" fmla="*/ 357 w 1150"/>
                  <a:gd name="T21" fmla="*/ 445 h 1213"/>
                  <a:gd name="T22" fmla="*/ 287 w 1150"/>
                  <a:gd name="T23" fmla="*/ 366 h 1213"/>
                  <a:gd name="T24" fmla="*/ 220 w 1150"/>
                  <a:gd name="T25" fmla="*/ 285 h 1213"/>
                  <a:gd name="T26" fmla="*/ 154 w 1150"/>
                  <a:gd name="T27" fmla="*/ 205 h 1213"/>
                  <a:gd name="T28" fmla="*/ 91 w 1150"/>
                  <a:gd name="T29" fmla="*/ 123 h 1213"/>
                  <a:gd name="T30" fmla="*/ 30 w 1150"/>
                  <a:gd name="T31" fmla="*/ 41 h 1213"/>
                  <a:gd name="T32" fmla="*/ 49 w 1150"/>
                  <a:gd name="T33" fmla="*/ 21 h 1213"/>
                  <a:gd name="T34" fmla="*/ 144 w 1150"/>
                  <a:gd name="T35" fmla="*/ 66 h 1213"/>
                  <a:gd name="T36" fmla="*/ 236 w 1150"/>
                  <a:gd name="T37" fmla="*/ 119 h 1213"/>
                  <a:gd name="T38" fmla="*/ 322 w 1150"/>
                  <a:gd name="T39" fmla="*/ 179 h 1213"/>
                  <a:gd name="T40" fmla="*/ 407 w 1150"/>
                  <a:gd name="T41" fmla="*/ 245 h 1213"/>
                  <a:gd name="T42" fmla="*/ 488 w 1150"/>
                  <a:gd name="T43" fmla="*/ 315 h 1213"/>
                  <a:gd name="T44" fmla="*/ 564 w 1150"/>
                  <a:gd name="T45" fmla="*/ 389 h 1213"/>
                  <a:gd name="T46" fmla="*/ 638 w 1150"/>
                  <a:gd name="T47" fmla="*/ 470 h 1213"/>
                  <a:gd name="T48" fmla="*/ 709 w 1150"/>
                  <a:gd name="T49" fmla="*/ 552 h 1213"/>
                  <a:gd name="T50" fmla="*/ 776 w 1150"/>
                  <a:gd name="T51" fmla="*/ 637 h 1213"/>
                  <a:gd name="T52" fmla="*/ 842 w 1150"/>
                  <a:gd name="T53" fmla="*/ 724 h 1213"/>
                  <a:gd name="T54" fmla="*/ 903 w 1150"/>
                  <a:gd name="T55" fmla="*/ 814 h 1213"/>
                  <a:gd name="T56" fmla="*/ 962 w 1150"/>
                  <a:gd name="T57" fmla="*/ 903 h 1213"/>
                  <a:gd name="T58" fmla="*/ 1019 w 1150"/>
                  <a:gd name="T59" fmla="*/ 992 h 1213"/>
                  <a:gd name="T60" fmla="*/ 1073 w 1150"/>
                  <a:gd name="T61" fmla="*/ 1081 h 1213"/>
                  <a:gd name="T62" fmla="*/ 1125 w 1150"/>
                  <a:gd name="T63" fmla="*/ 1169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0" h="1213">
                    <a:moveTo>
                      <a:pt x="1150" y="1213"/>
                    </a:moveTo>
                    <a:lnTo>
                      <a:pt x="1112" y="1179"/>
                    </a:lnTo>
                    <a:lnTo>
                      <a:pt x="1074" y="1147"/>
                    </a:lnTo>
                    <a:lnTo>
                      <a:pt x="1035" y="1112"/>
                    </a:lnTo>
                    <a:lnTo>
                      <a:pt x="997" y="1078"/>
                    </a:lnTo>
                    <a:lnTo>
                      <a:pt x="957" y="1043"/>
                    </a:lnTo>
                    <a:lnTo>
                      <a:pt x="919" y="1008"/>
                    </a:lnTo>
                    <a:lnTo>
                      <a:pt x="881" y="973"/>
                    </a:lnTo>
                    <a:lnTo>
                      <a:pt x="842" y="938"/>
                    </a:lnTo>
                    <a:lnTo>
                      <a:pt x="804" y="901"/>
                    </a:lnTo>
                    <a:lnTo>
                      <a:pt x="766" y="865"/>
                    </a:lnTo>
                    <a:lnTo>
                      <a:pt x="726" y="828"/>
                    </a:lnTo>
                    <a:lnTo>
                      <a:pt x="688" y="792"/>
                    </a:lnTo>
                    <a:lnTo>
                      <a:pt x="650" y="754"/>
                    </a:lnTo>
                    <a:lnTo>
                      <a:pt x="613" y="716"/>
                    </a:lnTo>
                    <a:lnTo>
                      <a:pt x="575" y="679"/>
                    </a:lnTo>
                    <a:lnTo>
                      <a:pt x="539" y="640"/>
                    </a:lnTo>
                    <a:lnTo>
                      <a:pt x="501" y="601"/>
                    </a:lnTo>
                    <a:lnTo>
                      <a:pt x="464" y="563"/>
                    </a:lnTo>
                    <a:lnTo>
                      <a:pt x="428" y="524"/>
                    </a:lnTo>
                    <a:lnTo>
                      <a:pt x="393" y="484"/>
                    </a:lnTo>
                    <a:lnTo>
                      <a:pt x="357" y="445"/>
                    </a:lnTo>
                    <a:lnTo>
                      <a:pt x="322" y="405"/>
                    </a:lnTo>
                    <a:lnTo>
                      <a:pt x="287" y="366"/>
                    </a:lnTo>
                    <a:lnTo>
                      <a:pt x="254" y="325"/>
                    </a:lnTo>
                    <a:lnTo>
                      <a:pt x="220" y="285"/>
                    </a:lnTo>
                    <a:lnTo>
                      <a:pt x="186" y="245"/>
                    </a:lnTo>
                    <a:lnTo>
                      <a:pt x="154" y="205"/>
                    </a:lnTo>
                    <a:lnTo>
                      <a:pt x="122" y="164"/>
                    </a:lnTo>
                    <a:lnTo>
                      <a:pt x="91" y="123"/>
                    </a:lnTo>
                    <a:lnTo>
                      <a:pt x="60" y="82"/>
                    </a:lnTo>
                    <a:lnTo>
                      <a:pt x="30" y="41"/>
                    </a:lnTo>
                    <a:lnTo>
                      <a:pt x="0" y="0"/>
                    </a:lnTo>
                    <a:lnTo>
                      <a:pt x="49" y="21"/>
                    </a:lnTo>
                    <a:lnTo>
                      <a:pt x="97" y="43"/>
                    </a:lnTo>
                    <a:lnTo>
                      <a:pt x="144" y="66"/>
                    </a:lnTo>
                    <a:lnTo>
                      <a:pt x="191" y="92"/>
                    </a:lnTo>
                    <a:lnTo>
                      <a:pt x="236" y="119"/>
                    </a:lnTo>
                    <a:lnTo>
                      <a:pt x="280" y="148"/>
                    </a:lnTo>
                    <a:lnTo>
                      <a:pt x="322" y="179"/>
                    </a:lnTo>
                    <a:lnTo>
                      <a:pt x="365" y="211"/>
                    </a:lnTo>
                    <a:lnTo>
                      <a:pt x="407" y="245"/>
                    </a:lnTo>
                    <a:lnTo>
                      <a:pt x="447" y="278"/>
                    </a:lnTo>
                    <a:lnTo>
                      <a:pt x="488" y="315"/>
                    </a:lnTo>
                    <a:lnTo>
                      <a:pt x="526" y="351"/>
                    </a:lnTo>
                    <a:lnTo>
                      <a:pt x="564" y="389"/>
                    </a:lnTo>
                    <a:lnTo>
                      <a:pt x="602" y="429"/>
                    </a:lnTo>
                    <a:lnTo>
                      <a:pt x="638" y="470"/>
                    </a:lnTo>
                    <a:lnTo>
                      <a:pt x="673" y="509"/>
                    </a:lnTo>
                    <a:lnTo>
                      <a:pt x="709" y="552"/>
                    </a:lnTo>
                    <a:lnTo>
                      <a:pt x="742" y="594"/>
                    </a:lnTo>
                    <a:lnTo>
                      <a:pt x="776" y="637"/>
                    </a:lnTo>
                    <a:lnTo>
                      <a:pt x="809" y="681"/>
                    </a:lnTo>
                    <a:lnTo>
                      <a:pt x="842" y="724"/>
                    </a:lnTo>
                    <a:lnTo>
                      <a:pt x="872" y="768"/>
                    </a:lnTo>
                    <a:lnTo>
                      <a:pt x="903" y="814"/>
                    </a:lnTo>
                    <a:lnTo>
                      <a:pt x="932" y="858"/>
                    </a:lnTo>
                    <a:lnTo>
                      <a:pt x="962" y="903"/>
                    </a:lnTo>
                    <a:lnTo>
                      <a:pt x="991" y="947"/>
                    </a:lnTo>
                    <a:lnTo>
                      <a:pt x="1019" y="992"/>
                    </a:lnTo>
                    <a:lnTo>
                      <a:pt x="1046" y="1038"/>
                    </a:lnTo>
                    <a:lnTo>
                      <a:pt x="1073" y="1081"/>
                    </a:lnTo>
                    <a:lnTo>
                      <a:pt x="1099" y="1125"/>
                    </a:lnTo>
                    <a:lnTo>
                      <a:pt x="1125" y="1169"/>
                    </a:lnTo>
                    <a:lnTo>
                      <a:pt x="1150" y="1213"/>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3" name="Freeform 22"/>
              <p:cNvSpPr>
                <a:spLocks/>
              </p:cNvSpPr>
              <p:nvPr/>
            </p:nvSpPr>
            <p:spPr bwMode="auto">
              <a:xfrm>
                <a:off x="807" y="2054"/>
                <a:ext cx="569" cy="611"/>
              </a:xfrm>
              <a:custGeom>
                <a:avLst/>
                <a:gdLst>
                  <a:gd name="T0" fmla="*/ 1077 w 1138"/>
                  <a:gd name="T1" fmla="*/ 1187 h 1220"/>
                  <a:gd name="T2" fmla="*/ 954 w 1138"/>
                  <a:gd name="T3" fmla="*/ 1110 h 1220"/>
                  <a:gd name="T4" fmla="*/ 831 w 1138"/>
                  <a:gd name="T5" fmla="*/ 1026 h 1220"/>
                  <a:gd name="T6" fmla="*/ 711 w 1138"/>
                  <a:gd name="T7" fmla="*/ 932 h 1220"/>
                  <a:gd name="T8" fmla="*/ 594 w 1138"/>
                  <a:gd name="T9" fmla="*/ 831 h 1220"/>
                  <a:gd name="T10" fmla="*/ 481 w 1138"/>
                  <a:gd name="T11" fmla="*/ 726 h 1220"/>
                  <a:gd name="T12" fmla="*/ 374 w 1138"/>
                  <a:gd name="T13" fmla="*/ 616 h 1220"/>
                  <a:gd name="T14" fmla="*/ 274 w 1138"/>
                  <a:gd name="T15" fmla="*/ 502 h 1220"/>
                  <a:gd name="T16" fmla="*/ 209 w 1138"/>
                  <a:gd name="T17" fmla="*/ 418 h 1220"/>
                  <a:gd name="T18" fmla="*/ 176 w 1138"/>
                  <a:gd name="T19" fmla="*/ 367 h 1220"/>
                  <a:gd name="T20" fmla="*/ 140 w 1138"/>
                  <a:gd name="T21" fmla="*/ 315 h 1220"/>
                  <a:gd name="T22" fmla="*/ 107 w 1138"/>
                  <a:gd name="T23" fmla="*/ 262 h 1220"/>
                  <a:gd name="T24" fmla="*/ 73 w 1138"/>
                  <a:gd name="T25" fmla="*/ 208 h 1220"/>
                  <a:gd name="T26" fmla="*/ 45 w 1138"/>
                  <a:gd name="T27" fmla="*/ 151 h 1220"/>
                  <a:gd name="T28" fmla="*/ 22 w 1138"/>
                  <a:gd name="T29" fmla="*/ 92 h 1220"/>
                  <a:gd name="T30" fmla="*/ 6 w 1138"/>
                  <a:gd name="T31" fmla="*/ 32 h 1220"/>
                  <a:gd name="T32" fmla="*/ 29 w 1138"/>
                  <a:gd name="T33" fmla="*/ 41 h 1220"/>
                  <a:gd name="T34" fmla="*/ 91 w 1138"/>
                  <a:gd name="T35" fmla="*/ 123 h 1220"/>
                  <a:gd name="T36" fmla="*/ 154 w 1138"/>
                  <a:gd name="T37" fmla="*/ 203 h 1220"/>
                  <a:gd name="T38" fmla="*/ 219 w 1138"/>
                  <a:gd name="T39" fmla="*/ 284 h 1220"/>
                  <a:gd name="T40" fmla="*/ 288 w 1138"/>
                  <a:gd name="T41" fmla="*/ 363 h 1220"/>
                  <a:gd name="T42" fmla="*/ 357 w 1138"/>
                  <a:gd name="T43" fmla="*/ 440 h 1220"/>
                  <a:gd name="T44" fmla="*/ 429 w 1138"/>
                  <a:gd name="T45" fmla="*/ 518 h 1220"/>
                  <a:gd name="T46" fmla="*/ 502 w 1138"/>
                  <a:gd name="T47" fmla="*/ 595 h 1220"/>
                  <a:gd name="T48" fmla="*/ 575 w 1138"/>
                  <a:gd name="T49" fmla="*/ 672 h 1220"/>
                  <a:gd name="T50" fmla="*/ 650 w 1138"/>
                  <a:gd name="T51" fmla="*/ 748 h 1220"/>
                  <a:gd name="T52" fmla="*/ 726 w 1138"/>
                  <a:gd name="T53" fmla="*/ 822 h 1220"/>
                  <a:gd name="T54" fmla="*/ 800 w 1138"/>
                  <a:gd name="T55" fmla="*/ 895 h 1220"/>
                  <a:gd name="T56" fmla="*/ 876 w 1138"/>
                  <a:gd name="T57" fmla="*/ 969 h 1220"/>
                  <a:gd name="T58" fmla="*/ 952 w 1138"/>
                  <a:gd name="T59" fmla="*/ 1042 h 1220"/>
                  <a:gd name="T60" fmla="*/ 1027 w 1138"/>
                  <a:gd name="T61" fmla="*/ 1113 h 1220"/>
                  <a:gd name="T62" fmla="*/ 1102 w 1138"/>
                  <a:gd name="T63" fmla="*/ 1185 h 1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8" h="1220">
                    <a:moveTo>
                      <a:pt x="1138" y="1220"/>
                    </a:moveTo>
                    <a:lnTo>
                      <a:pt x="1077" y="1187"/>
                    </a:lnTo>
                    <a:lnTo>
                      <a:pt x="1015" y="1150"/>
                    </a:lnTo>
                    <a:lnTo>
                      <a:pt x="954" y="1110"/>
                    </a:lnTo>
                    <a:lnTo>
                      <a:pt x="892" y="1069"/>
                    </a:lnTo>
                    <a:lnTo>
                      <a:pt x="831" y="1026"/>
                    </a:lnTo>
                    <a:lnTo>
                      <a:pt x="771" y="979"/>
                    </a:lnTo>
                    <a:lnTo>
                      <a:pt x="711" y="932"/>
                    </a:lnTo>
                    <a:lnTo>
                      <a:pt x="652" y="882"/>
                    </a:lnTo>
                    <a:lnTo>
                      <a:pt x="594" y="831"/>
                    </a:lnTo>
                    <a:lnTo>
                      <a:pt x="537" y="780"/>
                    </a:lnTo>
                    <a:lnTo>
                      <a:pt x="481" y="726"/>
                    </a:lnTo>
                    <a:lnTo>
                      <a:pt x="427" y="672"/>
                    </a:lnTo>
                    <a:lnTo>
                      <a:pt x="374" y="616"/>
                    </a:lnTo>
                    <a:lnTo>
                      <a:pt x="323" y="559"/>
                    </a:lnTo>
                    <a:lnTo>
                      <a:pt x="274" y="502"/>
                    </a:lnTo>
                    <a:lnTo>
                      <a:pt x="225" y="445"/>
                    </a:lnTo>
                    <a:lnTo>
                      <a:pt x="209" y="418"/>
                    </a:lnTo>
                    <a:lnTo>
                      <a:pt x="193" y="392"/>
                    </a:lnTo>
                    <a:lnTo>
                      <a:pt x="176" y="367"/>
                    </a:lnTo>
                    <a:lnTo>
                      <a:pt x="158" y="341"/>
                    </a:lnTo>
                    <a:lnTo>
                      <a:pt x="140" y="315"/>
                    </a:lnTo>
                    <a:lnTo>
                      <a:pt x="123" y="288"/>
                    </a:lnTo>
                    <a:lnTo>
                      <a:pt x="107" y="262"/>
                    </a:lnTo>
                    <a:lnTo>
                      <a:pt x="89" y="234"/>
                    </a:lnTo>
                    <a:lnTo>
                      <a:pt x="73" y="208"/>
                    </a:lnTo>
                    <a:lnTo>
                      <a:pt x="58" y="180"/>
                    </a:lnTo>
                    <a:lnTo>
                      <a:pt x="45" y="151"/>
                    </a:lnTo>
                    <a:lnTo>
                      <a:pt x="32" y="121"/>
                    </a:lnTo>
                    <a:lnTo>
                      <a:pt x="22" y="92"/>
                    </a:lnTo>
                    <a:lnTo>
                      <a:pt x="13" y="63"/>
                    </a:lnTo>
                    <a:lnTo>
                      <a:pt x="6" y="32"/>
                    </a:lnTo>
                    <a:lnTo>
                      <a:pt x="0" y="0"/>
                    </a:lnTo>
                    <a:lnTo>
                      <a:pt x="29" y="41"/>
                    </a:lnTo>
                    <a:lnTo>
                      <a:pt x="60" y="82"/>
                    </a:lnTo>
                    <a:lnTo>
                      <a:pt x="91" y="123"/>
                    </a:lnTo>
                    <a:lnTo>
                      <a:pt x="121" y="162"/>
                    </a:lnTo>
                    <a:lnTo>
                      <a:pt x="154" y="203"/>
                    </a:lnTo>
                    <a:lnTo>
                      <a:pt x="187" y="243"/>
                    </a:lnTo>
                    <a:lnTo>
                      <a:pt x="219" y="284"/>
                    </a:lnTo>
                    <a:lnTo>
                      <a:pt x="253" y="323"/>
                    </a:lnTo>
                    <a:lnTo>
                      <a:pt x="288" y="363"/>
                    </a:lnTo>
                    <a:lnTo>
                      <a:pt x="322" y="402"/>
                    </a:lnTo>
                    <a:lnTo>
                      <a:pt x="357" y="440"/>
                    </a:lnTo>
                    <a:lnTo>
                      <a:pt x="393" y="480"/>
                    </a:lnTo>
                    <a:lnTo>
                      <a:pt x="429" y="518"/>
                    </a:lnTo>
                    <a:lnTo>
                      <a:pt x="465" y="557"/>
                    </a:lnTo>
                    <a:lnTo>
                      <a:pt x="502" y="595"/>
                    </a:lnTo>
                    <a:lnTo>
                      <a:pt x="538" y="633"/>
                    </a:lnTo>
                    <a:lnTo>
                      <a:pt x="575" y="672"/>
                    </a:lnTo>
                    <a:lnTo>
                      <a:pt x="613" y="710"/>
                    </a:lnTo>
                    <a:lnTo>
                      <a:pt x="650" y="748"/>
                    </a:lnTo>
                    <a:lnTo>
                      <a:pt x="688" y="784"/>
                    </a:lnTo>
                    <a:lnTo>
                      <a:pt x="726" y="822"/>
                    </a:lnTo>
                    <a:lnTo>
                      <a:pt x="764" y="859"/>
                    </a:lnTo>
                    <a:lnTo>
                      <a:pt x="800" y="895"/>
                    </a:lnTo>
                    <a:lnTo>
                      <a:pt x="838" y="932"/>
                    </a:lnTo>
                    <a:lnTo>
                      <a:pt x="876" y="969"/>
                    </a:lnTo>
                    <a:lnTo>
                      <a:pt x="914" y="1005"/>
                    </a:lnTo>
                    <a:lnTo>
                      <a:pt x="952" y="1042"/>
                    </a:lnTo>
                    <a:lnTo>
                      <a:pt x="989" y="1078"/>
                    </a:lnTo>
                    <a:lnTo>
                      <a:pt x="1027" y="1113"/>
                    </a:lnTo>
                    <a:lnTo>
                      <a:pt x="1064" y="1150"/>
                    </a:lnTo>
                    <a:lnTo>
                      <a:pt x="1102" y="1185"/>
                    </a:lnTo>
                    <a:lnTo>
                      <a:pt x="1138" y="122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4" name="Freeform 23"/>
              <p:cNvSpPr>
                <a:spLocks/>
              </p:cNvSpPr>
              <p:nvPr/>
            </p:nvSpPr>
            <p:spPr bwMode="auto">
              <a:xfrm>
                <a:off x="2654" y="2376"/>
                <a:ext cx="82" cy="184"/>
              </a:xfrm>
              <a:custGeom>
                <a:avLst/>
                <a:gdLst>
                  <a:gd name="T0" fmla="*/ 101 w 164"/>
                  <a:gd name="T1" fmla="*/ 35 h 367"/>
                  <a:gd name="T2" fmla="*/ 94 w 164"/>
                  <a:gd name="T3" fmla="*/ 51 h 367"/>
                  <a:gd name="T4" fmla="*/ 88 w 164"/>
                  <a:gd name="T5" fmla="*/ 68 h 367"/>
                  <a:gd name="T6" fmla="*/ 82 w 164"/>
                  <a:gd name="T7" fmla="*/ 88 h 367"/>
                  <a:gd name="T8" fmla="*/ 76 w 164"/>
                  <a:gd name="T9" fmla="*/ 105 h 367"/>
                  <a:gd name="T10" fmla="*/ 72 w 164"/>
                  <a:gd name="T11" fmla="*/ 124 h 367"/>
                  <a:gd name="T12" fmla="*/ 69 w 164"/>
                  <a:gd name="T13" fmla="*/ 143 h 367"/>
                  <a:gd name="T14" fmla="*/ 66 w 164"/>
                  <a:gd name="T15" fmla="*/ 162 h 367"/>
                  <a:gd name="T16" fmla="*/ 64 w 164"/>
                  <a:gd name="T17" fmla="*/ 181 h 367"/>
                  <a:gd name="T18" fmla="*/ 64 w 164"/>
                  <a:gd name="T19" fmla="*/ 200 h 367"/>
                  <a:gd name="T20" fmla="*/ 64 w 164"/>
                  <a:gd name="T21" fmla="*/ 219 h 367"/>
                  <a:gd name="T22" fmla="*/ 67 w 164"/>
                  <a:gd name="T23" fmla="*/ 238 h 367"/>
                  <a:gd name="T24" fmla="*/ 72 w 164"/>
                  <a:gd name="T25" fmla="*/ 256 h 367"/>
                  <a:gd name="T26" fmla="*/ 76 w 164"/>
                  <a:gd name="T27" fmla="*/ 273 h 367"/>
                  <a:gd name="T28" fmla="*/ 85 w 164"/>
                  <a:gd name="T29" fmla="*/ 291 h 367"/>
                  <a:gd name="T30" fmla="*/ 94 w 164"/>
                  <a:gd name="T31" fmla="*/ 307 h 367"/>
                  <a:gd name="T32" fmla="*/ 105 w 164"/>
                  <a:gd name="T33" fmla="*/ 322 h 367"/>
                  <a:gd name="T34" fmla="*/ 111 w 164"/>
                  <a:gd name="T35" fmla="*/ 327 h 367"/>
                  <a:gd name="T36" fmla="*/ 118 w 164"/>
                  <a:gd name="T37" fmla="*/ 332 h 367"/>
                  <a:gd name="T38" fmla="*/ 126 w 164"/>
                  <a:gd name="T39" fmla="*/ 336 h 367"/>
                  <a:gd name="T40" fmla="*/ 133 w 164"/>
                  <a:gd name="T41" fmla="*/ 339 h 367"/>
                  <a:gd name="T42" fmla="*/ 142 w 164"/>
                  <a:gd name="T43" fmla="*/ 342 h 367"/>
                  <a:gd name="T44" fmla="*/ 149 w 164"/>
                  <a:gd name="T45" fmla="*/ 341 h 367"/>
                  <a:gd name="T46" fmla="*/ 157 w 164"/>
                  <a:gd name="T47" fmla="*/ 338 h 367"/>
                  <a:gd name="T48" fmla="*/ 164 w 164"/>
                  <a:gd name="T49" fmla="*/ 332 h 367"/>
                  <a:gd name="T50" fmla="*/ 154 w 164"/>
                  <a:gd name="T51" fmla="*/ 339 h 367"/>
                  <a:gd name="T52" fmla="*/ 142 w 164"/>
                  <a:gd name="T53" fmla="*/ 346 h 367"/>
                  <a:gd name="T54" fmla="*/ 130 w 164"/>
                  <a:gd name="T55" fmla="*/ 354 h 367"/>
                  <a:gd name="T56" fmla="*/ 117 w 164"/>
                  <a:gd name="T57" fmla="*/ 360 h 367"/>
                  <a:gd name="T58" fmla="*/ 104 w 164"/>
                  <a:gd name="T59" fmla="*/ 366 h 367"/>
                  <a:gd name="T60" fmla="*/ 91 w 164"/>
                  <a:gd name="T61" fmla="*/ 367 h 367"/>
                  <a:gd name="T62" fmla="*/ 76 w 164"/>
                  <a:gd name="T63" fmla="*/ 367 h 367"/>
                  <a:gd name="T64" fmla="*/ 61 w 164"/>
                  <a:gd name="T65" fmla="*/ 363 h 367"/>
                  <a:gd name="T66" fmla="*/ 47 w 164"/>
                  <a:gd name="T67" fmla="*/ 352 h 367"/>
                  <a:gd name="T68" fmla="*/ 34 w 164"/>
                  <a:gd name="T69" fmla="*/ 341 h 367"/>
                  <a:gd name="T70" fmla="*/ 23 w 164"/>
                  <a:gd name="T71" fmla="*/ 327 h 367"/>
                  <a:gd name="T72" fmla="*/ 16 w 164"/>
                  <a:gd name="T73" fmla="*/ 313 h 367"/>
                  <a:gd name="T74" fmla="*/ 9 w 164"/>
                  <a:gd name="T75" fmla="*/ 298 h 367"/>
                  <a:gd name="T76" fmla="*/ 4 w 164"/>
                  <a:gd name="T77" fmla="*/ 282 h 367"/>
                  <a:gd name="T78" fmla="*/ 1 w 164"/>
                  <a:gd name="T79" fmla="*/ 266 h 367"/>
                  <a:gd name="T80" fmla="*/ 0 w 164"/>
                  <a:gd name="T81" fmla="*/ 248 h 367"/>
                  <a:gd name="T82" fmla="*/ 0 w 164"/>
                  <a:gd name="T83" fmla="*/ 231 h 367"/>
                  <a:gd name="T84" fmla="*/ 1 w 164"/>
                  <a:gd name="T85" fmla="*/ 213 h 367"/>
                  <a:gd name="T86" fmla="*/ 3 w 164"/>
                  <a:gd name="T87" fmla="*/ 196 h 367"/>
                  <a:gd name="T88" fmla="*/ 4 w 164"/>
                  <a:gd name="T89" fmla="*/ 178 h 367"/>
                  <a:gd name="T90" fmla="*/ 7 w 164"/>
                  <a:gd name="T91" fmla="*/ 161 h 367"/>
                  <a:gd name="T92" fmla="*/ 10 w 164"/>
                  <a:gd name="T93" fmla="*/ 143 h 367"/>
                  <a:gd name="T94" fmla="*/ 15 w 164"/>
                  <a:gd name="T95" fmla="*/ 126 h 367"/>
                  <a:gd name="T96" fmla="*/ 18 w 164"/>
                  <a:gd name="T97" fmla="*/ 108 h 367"/>
                  <a:gd name="T98" fmla="*/ 23 w 164"/>
                  <a:gd name="T99" fmla="*/ 92 h 367"/>
                  <a:gd name="T100" fmla="*/ 29 w 164"/>
                  <a:gd name="T101" fmla="*/ 74 h 367"/>
                  <a:gd name="T102" fmla="*/ 37 w 164"/>
                  <a:gd name="T103" fmla="*/ 58 h 367"/>
                  <a:gd name="T104" fmla="*/ 44 w 164"/>
                  <a:gd name="T105" fmla="*/ 42 h 367"/>
                  <a:gd name="T106" fmla="*/ 54 w 164"/>
                  <a:gd name="T107" fmla="*/ 28 h 367"/>
                  <a:gd name="T108" fmla="*/ 67 w 164"/>
                  <a:gd name="T109" fmla="*/ 16 h 367"/>
                  <a:gd name="T110" fmla="*/ 82 w 164"/>
                  <a:gd name="T111" fmla="*/ 7 h 367"/>
                  <a:gd name="T112" fmla="*/ 101 w 164"/>
                  <a:gd name="T113" fmla="*/ 0 h 367"/>
                  <a:gd name="T114" fmla="*/ 110 w 164"/>
                  <a:gd name="T115" fmla="*/ 6 h 367"/>
                  <a:gd name="T116" fmla="*/ 108 w 164"/>
                  <a:gd name="T117" fmla="*/ 14 h 367"/>
                  <a:gd name="T118" fmla="*/ 104 w 164"/>
                  <a:gd name="T119" fmla="*/ 25 h 367"/>
                  <a:gd name="T120" fmla="*/ 101 w 164"/>
                  <a:gd name="T121" fmla="*/ 35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4" h="367">
                    <a:moveTo>
                      <a:pt x="101" y="35"/>
                    </a:moveTo>
                    <a:lnTo>
                      <a:pt x="94" y="51"/>
                    </a:lnTo>
                    <a:lnTo>
                      <a:pt x="88" y="68"/>
                    </a:lnTo>
                    <a:lnTo>
                      <a:pt x="82" y="88"/>
                    </a:lnTo>
                    <a:lnTo>
                      <a:pt x="76" y="105"/>
                    </a:lnTo>
                    <a:lnTo>
                      <a:pt x="72" y="124"/>
                    </a:lnTo>
                    <a:lnTo>
                      <a:pt x="69" y="143"/>
                    </a:lnTo>
                    <a:lnTo>
                      <a:pt x="66" y="162"/>
                    </a:lnTo>
                    <a:lnTo>
                      <a:pt x="64" y="181"/>
                    </a:lnTo>
                    <a:lnTo>
                      <a:pt x="64" y="200"/>
                    </a:lnTo>
                    <a:lnTo>
                      <a:pt x="64" y="219"/>
                    </a:lnTo>
                    <a:lnTo>
                      <a:pt x="67" y="238"/>
                    </a:lnTo>
                    <a:lnTo>
                      <a:pt x="72" y="256"/>
                    </a:lnTo>
                    <a:lnTo>
                      <a:pt x="76" y="273"/>
                    </a:lnTo>
                    <a:lnTo>
                      <a:pt x="85" y="291"/>
                    </a:lnTo>
                    <a:lnTo>
                      <a:pt x="94" y="307"/>
                    </a:lnTo>
                    <a:lnTo>
                      <a:pt x="105" y="322"/>
                    </a:lnTo>
                    <a:lnTo>
                      <a:pt x="111" y="327"/>
                    </a:lnTo>
                    <a:lnTo>
                      <a:pt x="118" y="332"/>
                    </a:lnTo>
                    <a:lnTo>
                      <a:pt x="126" y="336"/>
                    </a:lnTo>
                    <a:lnTo>
                      <a:pt x="133" y="339"/>
                    </a:lnTo>
                    <a:lnTo>
                      <a:pt x="142" y="342"/>
                    </a:lnTo>
                    <a:lnTo>
                      <a:pt x="149" y="341"/>
                    </a:lnTo>
                    <a:lnTo>
                      <a:pt x="157" y="338"/>
                    </a:lnTo>
                    <a:lnTo>
                      <a:pt x="164" y="332"/>
                    </a:lnTo>
                    <a:lnTo>
                      <a:pt x="154" y="339"/>
                    </a:lnTo>
                    <a:lnTo>
                      <a:pt x="142" y="346"/>
                    </a:lnTo>
                    <a:lnTo>
                      <a:pt x="130" y="354"/>
                    </a:lnTo>
                    <a:lnTo>
                      <a:pt x="117" y="360"/>
                    </a:lnTo>
                    <a:lnTo>
                      <a:pt x="104" y="366"/>
                    </a:lnTo>
                    <a:lnTo>
                      <a:pt x="91" y="367"/>
                    </a:lnTo>
                    <a:lnTo>
                      <a:pt x="76" y="367"/>
                    </a:lnTo>
                    <a:lnTo>
                      <a:pt x="61" y="363"/>
                    </a:lnTo>
                    <a:lnTo>
                      <a:pt x="47" y="352"/>
                    </a:lnTo>
                    <a:lnTo>
                      <a:pt x="34" y="341"/>
                    </a:lnTo>
                    <a:lnTo>
                      <a:pt x="23" y="327"/>
                    </a:lnTo>
                    <a:lnTo>
                      <a:pt x="16" y="313"/>
                    </a:lnTo>
                    <a:lnTo>
                      <a:pt x="9" y="298"/>
                    </a:lnTo>
                    <a:lnTo>
                      <a:pt x="4" y="282"/>
                    </a:lnTo>
                    <a:lnTo>
                      <a:pt x="1" y="266"/>
                    </a:lnTo>
                    <a:lnTo>
                      <a:pt x="0" y="248"/>
                    </a:lnTo>
                    <a:lnTo>
                      <a:pt x="0" y="231"/>
                    </a:lnTo>
                    <a:lnTo>
                      <a:pt x="1" y="213"/>
                    </a:lnTo>
                    <a:lnTo>
                      <a:pt x="3" y="196"/>
                    </a:lnTo>
                    <a:lnTo>
                      <a:pt x="4" y="178"/>
                    </a:lnTo>
                    <a:lnTo>
                      <a:pt x="7" y="161"/>
                    </a:lnTo>
                    <a:lnTo>
                      <a:pt x="10" y="143"/>
                    </a:lnTo>
                    <a:lnTo>
                      <a:pt x="15" y="126"/>
                    </a:lnTo>
                    <a:lnTo>
                      <a:pt x="18" y="108"/>
                    </a:lnTo>
                    <a:lnTo>
                      <a:pt x="23" y="92"/>
                    </a:lnTo>
                    <a:lnTo>
                      <a:pt x="29" y="74"/>
                    </a:lnTo>
                    <a:lnTo>
                      <a:pt x="37" y="58"/>
                    </a:lnTo>
                    <a:lnTo>
                      <a:pt x="44" y="42"/>
                    </a:lnTo>
                    <a:lnTo>
                      <a:pt x="54" y="28"/>
                    </a:lnTo>
                    <a:lnTo>
                      <a:pt x="67" y="16"/>
                    </a:lnTo>
                    <a:lnTo>
                      <a:pt x="82" y="7"/>
                    </a:lnTo>
                    <a:lnTo>
                      <a:pt x="101" y="0"/>
                    </a:lnTo>
                    <a:lnTo>
                      <a:pt x="110" y="6"/>
                    </a:lnTo>
                    <a:lnTo>
                      <a:pt x="108" y="14"/>
                    </a:lnTo>
                    <a:lnTo>
                      <a:pt x="104" y="25"/>
                    </a:lnTo>
                    <a:lnTo>
                      <a:pt x="101"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5" name="Freeform 24"/>
              <p:cNvSpPr>
                <a:spLocks/>
              </p:cNvSpPr>
              <p:nvPr/>
            </p:nvSpPr>
            <p:spPr bwMode="auto">
              <a:xfrm>
                <a:off x="2707" y="2391"/>
                <a:ext cx="452" cy="476"/>
              </a:xfrm>
              <a:custGeom>
                <a:avLst/>
                <a:gdLst>
                  <a:gd name="T0" fmla="*/ 625 w 904"/>
                  <a:gd name="T1" fmla="*/ 380 h 951"/>
                  <a:gd name="T2" fmla="*/ 695 w 904"/>
                  <a:gd name="T3" fmla="*/ 446 h 951"/>
                  <a:gd name="T4" fmla="*/ 758 w 904"/>
                  <a:gd name="T5" fmla="*/ 519 h 951"/>
                  <a:gd name="T6" fmla="*/ 803 w 904"/>
                  <a:gd name="T7" fmla="*/ 600 h 951"/>
                  <a:gd name="T8" fmla="*/ 831 w 904"/>
                  <a:gd name="T9" fmla="*/ 688 h 951"/>
                  <a:gd name="T10" fmla="*/ 843 w 904"/>
                  <a:gd name="T11" fmla="*/ 777 h 951"/>
                  <a:gd name="T12" fmla="*/ 888 w 904"/>
                  <a:gd name="T13" fmla="*/ 852 h 951"/>
                  <a:gd name="T14" fmla="*/ 900 w 904"/>
                  <a:gd name="T15" fmla="*/ 926 h 951"/>
                  <a:gd name="T16" fmla="*/ 874 w 904"/>
                  <a:gd name="T17" fmla="*/ 923 h 951"/>
                  <a:gd name="T18" fmla="*/ 849 w 904"/>
                  <a:gd name="T19" fmla="*/ 879 h 951"/>
                  <a:gd name="T20" fmla="*/ 805 w 904"/>
                  <a:gd name="T21" fmla="*/ 849 h 951"/>
                  <a:gd name="T22" fmla="*/ 749 w 904"/>
                  <a:gd name="T23" fmla="*/ 834 h 951"/>
                  <a:gd name="T24" fmla="*/ 695 w 904"/>
                  <a:gd name="T25" fmla="*/ 828 h 951"/>
                  <a:gd name="T26" fmla="*/ 640 w 904"/>
                  <a:gd name="T27" fmla="*/ 830 h 951"/>
                  <a:gd name="T28" fmla="*/ 588 w 904"/>
                  <a:gd name="T29" fmla="*/ 840 h 951"/>
                  <a:gd name="T30" fmla="*/ 539 w 904"/>
                  <a:gd name="T31" fmla="*/ 856 h 951"/>
                  <a:gd name="T32" fmla="*/ 512 w 904"/>
                  <a:gd name="T33" fmla="*/ 813 h 951"/>
                  <a:gd name="T34" fmla="*/ 499 w 904"/>
                  <a:gd name="T35" fmla="*/ 737 h 951"/>
                  <a:gd name="T36" fmla="*/ 493 w 904"/>
                  <a:gd name="T37" fmla="*/ 663 h 951"/>
                  <a:gd name="T38" fmla="*/ 499 w 904"/>
                  <a:gd name="T39" fmla="*/ 590 h 951"/>
                  <a:gd name="T40" fmla="*/ 524 w 904"/>
                  <a:gd name="T41" fmla="*/ 518 h 951"/>
                  <a:gd name="T42" fmla="*/ 536 w 904"/>
                  <a:gd name="T43" fmla="*/ 465 h 951"/>
                  <a:gd name="T44" fmla="*/ 489 w 904"/>
                  <a:gd name="T45" fmla="*/ 481 h 951"/>
                  <a:gd name="T46" fmla="*/ 447 w 904"/>
                  <a:gd name="T47" fmla="*/ 516 h 951"/>
                  <a:gd name="T48" fmla="*/ 441 w 904"/>
                  <a:gd name="T49" fmla="*/ 481 h 951"/>
                  <a:gd name="T50" fmla="*/ 458 w 904"/>
                  <a:gd name="T51" fmla="*/ 423 h 951"/>
                  <a:gd name="T52" fmla="*/ 449 w 904"/>
                  <a:gd name="T53" fmla="*/ 366 h 951"/>
                  <a:gd name="T54" fmla="*/ 404 w 904"/>
                  <a:gd name="T55" fmla="*/ 404 h 951"/>
                  <a:gd name="T56" fmla="*/ 370 w 904"/>
                  <a:gd name="T57" fmla="*/ 456 h 951"/>
                  <a:gd name="T58" fmla="*/ 331 w 904"/>
                  <a:gd name="T59" fmla="*/ 475 h 951"/>
                  <a:gd name="T60" fmla="*/ 272 w 904"/>
                  <a:gd name="T61" fmla="*/ 421 h 951"/>
                  <a:gd name="T62" fmla="*/ 212 w 904"/>
                  <a:gd name="T63" fmla="*/ 367 h 951"/>
                  <a:gd name="T64" fmla="*/ 152 w 904"/>
                  <a:gd name="T65" fmla="*/ 317 h 951"/>
                  <a:gd name="T66" fmla="*/ 88 w 904"/>
                  <a:gd name="T67" fmla="*/ 275 h 951"/>
                  <a:gd name="T68" fmla="*/ 21 w 904"/>
                  <a:gd name="T69" fmla="*/ 244 h 951"/>
                  <a:gd name="T70" fmla="*/ 5 w 904"/>
                  <a:gd name="T71" fmla="*/ 199 h 951"/>
                  <a:gd name="T72" fmla="*/ 0 w 904"/>
                  <a:gd name="T73" fmla="*/ 152 h 951"/>
                  <a:gd name="T74" fmla="*/ 5 w 904"/>
                  <a:gd name="T75" fmla="*/ 104 h 951"/>
                  <a:gd name="T76" fmla="*/ 16 w 904"/>
                  <a:gd name="T77" fmla="*/ 57 h 951"/>
                  <a:gd name="T78" fmla="*/ 34 w 904"/>
                  <a:gd name="T79" fmla="*/ 13 h 951"/>
                  <a:gd name="T80" fmla="*/ 114 w 904"/>
                  <a:gd name="T81" fmla="*/ 26 h 951"/>
                  <a:gd name="T82" fmla="*/ 215 w 904"/>
                  <a:gd name="T83" fmla="*/ 86 h 951"/>
                  <a:gd name="T84" fmla="*/ 312 w 904"/>
                  <a:gd name="T85" fmla="*/ 161 h 951"/>
                  <a:gd name="T86" fmla="*/ 407 w 904"/>
                  <a:gd name="T87" fmla="*/ 238 h 951"/>
                  <a:gd name="T88" fmla="*/ 505 w 904"/>
                  <a:gd name="T89" fmla="*/ 306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04" h="951">
                    <a:moveTo>
                      <a:pt x="575" y="341"/>
                    </a:moveTo>
                    <a:lnTo>
                      <a:pt x="600" y="360"/>
                    </a:lnTo>
                    <a:lnTo>
                      <a:pt x="625" y="380"/>
                    </a:lnTo>
                    <a:lnTo>
                      <a:pt x="650" y="402"/>
                    </a:lnTo>
                    <a:lnTo>
                      <a:pt x="673" y="424"/>
                    </a:lnTo>
                    <a:lnTo>
                      <a:pt x="695" y="446"/>
                    </a:lnTo>
                    <a:lnTo>
                      <a:pt x="717" y="470"/>
                    </a:lnTo>
                    <a:lnTo>
                      <a:pt x="738" y="495"/>
                    </a:lnTo>
                    <a:lnTo>
                      <a:pt x="758" y="519"/>
                    </a:lnTo>
                    <a:lnTo>
                      <a:pt x="774" y="544"/>
                    </a:lnTo>
                    <a:lnTo>
                      <a:pt x="790" y="572"/>
                    </a:lnTo>
                    <a:lnTo>
                      <a:pt x="803" y="600"/>
                    </a:lnTo>
                    <a:lnTo>
                      <a:pt x="815" y="628"/>
                    </a:lnTo>
                    <a:lnTo>
                      <a:pt x="824" y="658"/>
                    </a:lnTo>
                    <a:lnTo>
                      <a:pt x="831" y="688"/>
                    </a:lnTo>
                    <a:lnTo>
                      <a:pt x="834" y="720"/>
                    </a:lnTo>
                    <a:lnTo>
                      <a:pt x="834" y="752"/>
                    </a:lnTo>
                    <a:lnTo>
                      <a:pt x="843" y="777"/>
                    </a:lnTo>
                    <a:lnTo>
                      <a:pt x="856" y="802"/>
                    </a:lnTo>
                    <a:lnTo>
                      <a:pt x="872" y="827"/>
                    </a:lnTo>
                    <a:lnTo>
                      <a:pt x="888" y="852"/>
                    </a:lnTo>
                    <a:lnTo>
                      <a:pt x="900" y="876"/>
                    </a:lnTo>
                    <a:lnTo>
                      <a:pt x="904" y="901"/>
                    </a:lnTo>
                    <a:lnTo>
                      <a:pt x="900" y="926"/>
                    </a:lnTo>
                    <a:lnTo>
                      <a:pt x="882" y="951"/>
                    </a:lnTo>
                    <a:lnTo>
                      <a:pt x="878" y="938"/>
                    </a:lnTo>
                    <a:lnTo>
                      <a:pt x="874" y="923"/>
                    </a:lnTo>
                    <a:lnTo>
                      <a:pt x="868" y="909"/>
                    </a:lnTo>
                    <a:lnTo>
                      <a:pt x="859" y="892"/>
                    </a:lnTo>
                    <a:lnTo>
                      <a:pt x="849" y="879"/>
                    </a:lnTo>
                    <a:lnTo>
                      <a:pt x="837" y="866"/>
                    </a:lnTo>
                    <a:lnTo>
                      <a:pt x="822" y="856"/>
                    </a:lnTo>
                    <a:lnTo>
                      <a:pt x="805" y="849"/>
                    </a:lnTo>
                    <a:lnTo>
                      <a:pt x="787" y="843"/>
                    </a:lnTo>
                    <a:lnTo>
                      <a:pt x="768" y="838"/>
                    </a:lnTo>
                    <a:lnTo>
                      <a:pt x="749" y="834"/>
                    </a:lnTo>
                    <a:lnTo>
                      <a:pt x="732" y="831"/>
                    </a:lnTo>
                    <a:lnTo>
                      <a:pt x="713" y="830"/>
                    </a:lnTo>
                    <a:lnTo>
                      <a:pt x="695" y="828"/>
                    </a:lnTo>
                    <a:lnTo>
                      <a:pt x="676" y="828"/>
                    </a:lnTo>
                    <a:lnTo>
                      <a:pt x="659" y="828"/>
                    </a:lnTo>
                    <a:lnTo>
                      <a:pt x="640" y="830"/>
                    </a:lnTo>
                    <a:lnTo>
                      <a:pt x="622" y="832"/>
                    </a:lnTo>
                    <a:lnTo>
                      <a:pt x="605" y="835"/>
                    </a:lnTo>
                    <a:lnTo>
                      <a:pt x="588" y="840"/>
                    </a:lnTo>
                    <a:lnTo>
                      <a:pt x="571" y="844"/>
                    </a:lnTo>
                    <a:lnTo>
                      <a:pt x="555" y="850"/>
                    </a:lnTo>
                    <a:lnTo>
                      <a:pt x="539" y="856"/>
                    </a:lnTo>
                    <a:lnTo>
                      <a:pt x="523" y="863"/>
                    </a:lnTo>
                    <a:lnTo>
                      <a:pt x="518" y="838"/>
                    </a:lnTo>
                    <a:lnTo>
                      <a:pt x="512" y="813"/>
                    </a:lnTo>
                    <a:lnTo>
                      <a:pt x="508" y="789"/>
                    </a:lnTo>
                    <a:lnTo>
                      <a:pt x="504" y="764"/>
                    </a:lnTo>
                    <a:lnTo>
                      <a:pt x="499" y="737"/>
                    </a:lnTo>
                    <a:lnTo>
                      <a:pt x="496" y="713"/>
                    </a:lnTo>
                    <a:lnTo>
                      <a:pt x="495" y="688"/>
                    </a:lnTo>
                    <a:lnTo>
                      <a:pt x="493" y="663"/>
                    </a:lnTo>
                    <a:lnTo>
                      <a:pt x="493" y="638"/>
                    </a:lnTo>
                    <a:lnTo>
                      <a:pt x="496" y="613"/>
                    </a:lnTo>
                    <a:lnTo>
                      <a:pt x="499" y="590"/>
                    </a:lnTo>
                    <a:lnTo>
                      <a:pt x="505" y="565"/>
                    </a:lnTo>
                    <a:lnTo>
                      <a:pt x="514" y="541"/>
                    </a:lnTo>
                    <a:lnTo>
                      <a:pt x="524" y="518"/>
                    </a:lnTo>
                    <a:lnTo>
                      <a:pt x="536" y="496"/>
                    </a:lnTo>
                    <a:lnTo>
                      <a:pt x="552" y="474"/>
                    </a:lnTo>
                    <a:lnTo>
                      <a:pt x="536" y="465"/>
                    </a:lnTo>
                    <a:lnTo>
                      <a:pt x="521" y="465"/>
                    </a:lnTo>
                    <a:lnTo>
                      <a:pt x="505" y="471"/>
                    </a:lnTo>
                    <a:lnTo>
                      <a:pt x="489" y="481"/>
                    </a:lnTo>
                    <a:lnTo>
                      <a:pt x="474" y="493"/>
                    </a:lnTo>
                    <a:lnTo>
                      <a:pt x="460" y="506"/>
                    </a:lnTo>
                    <a:lnTo>
                      <a:pt x="447" y="516"/>
                    </a:lnTo>
                    <a:lnTo>
                      <a:pt x="435" y="522"/>
                    </a:lnTo>
                    <a:lnTo>
                      <a:pt x="436" y="502"/>
                    </a:lnTo>
                    <a:lnTo>
                      <a:pt x="441" y="481"/>
                    </a:lnTo>
                    <a:lnTo>
                      <a:pt x="447" y="462"/>
                    </a:lnTo>
                    <a:lnTo>
                      <a:pt x="452" y="442"/>
                    </a:lnTo>
                    <a:lnTo>
                      <a:pt x="458" y="423"/>
                    </a:lnTo>
                    <a:lnTo>
                      <a:pt x="460" y="404"/>
                    </a:lnTo>
                    <a:lnTo>
                      <a:pt x="458" y="385"/>
                    </a:lnTo>
                    <a:lnTo>
                      <a:pt x="449" y="366"/>
                    </a:lnTo>
                    <a:lnTo>
                      <a:pt x="432" y="376"/>
                    </a:lnTo>
                    <a:lnTo>
                      <a:pt x="417" y="388"/>
                    </a:lnTo>
                    <a:lnTo>
                      <a:pt x="404" y="404"/>
                    </a:lnTo>
                    <a:lnTo>
                      <a:pt x="391" y="420"/>
                    </a:lnTo>
                    <a:lnTo>
                      <a:pt x="381" y="437"/>
                    </a:lnTo>
                    <a:lnTo>
                      <a:pt x="370" y="456"/>
                    </a:lnTo>
                    <a:lnTo>
                      <a:pt x="360" y="475"/>
                    </a:lnTo>
                    <a:lnTo>
                      <a:pt x="351" y="493"/>
                    </a:lnTo>
                    <a:lnTo>
                      <a:pt x="331" y="475"/>
                    </a:lnTo>
                    <a:lnTo>
                      <a:pt x="312" y="458"/>
                    </a:lnTo>
                    <a:lnTo>
                      <a:pt x="291" y="439"/>
                    </a:lnTo>
                    <a:lnTo>
                      <a:pt x="272" y="421"/>
                    </a:lnTo>
                    <a:lnTo>
                      <a:pt x="252" y="404"/>
                    </a:lnTo>
                    <a:lnTo>
                      <a:pt x="233" y="385"/>
                    </a:lnTo>
                    <a:lnTo>
                      <a:pt x="212" y="367"/>
                    </a:lnTo>
                    <a:lnTo>
                      <a:pt x="193" y="351"/>
                    </a:lnTo>
                    <a:lnTo>
                      <a:pt x="173" y="334"/>
                    </a:lnTo>
                    <a:lnTo>
                      <a:pt x="152" y="317"/>
                    </a:lnTo>
                    <a:lnTo>
                      <a:pt x="131" y="303"/>
                    </a:lnTo>
                    <a:lnTo>
                      <a:pt x="110" y="288"/>
                    </a:lnTo>
                    <a:lnTo>
                      <a:pt x="88" y="275"/>
                    </a:lnTo>
                    <a:lnTo>
                      <a:pt x="66" y="263"/>
                    </a:lnTo>
                    <a:lnTo>
                      <a:pt x="44" y="253"/>
                    </a:lnTo>
                    <a:lnTo>
                      <a:pt x="21" y="244"/>
                    </a:lnTo>
                    <a:lnTo>
                      <a:pt x="15" y="230"/>
                    </a:lnTo>
                    <a:lnTo>
                      <a:pt x="9" y="215"/>
                    </a:lnTo>
                    <a:lnTo>
                      <a:pt x="5" y="199"/>
                    </a:lnTo>
                    <a:lnTo>
                      <a:pt x="3" y="184"/>
                    </a:lnTo>
                    <a:lnTo>
                      <a:pt x="2" y="168"/>
                    </a:lnTo>
                    <a:lnTo>
                      <a:pt x="0" y="152"/>
                    </a:lnTo>
                    <a:lnTo>
                      <a:pt x="2" y="136"/>
                    </a:lnTo>
                    <a:lnTo>
                      <a:pt x="3" y="120"/>
                    </a:lnTo>
                    <a:lnTo>
                      <a:pt x="5" y="104"/>
                    </a:lnTo>
                    <a:lnTo>
                      <a:pt x="8" y="88"/>
                    </a:lnTo>
                    <a:lnTo>
                      <a:pt x="12" y="72"/>
                    </a:lnTo>
                    <a:lnTo>
                      <a:pt x="16" y="57"/>
                    </a:lnTo>
                    <a:lnTo>
                      <a:pt x="22" y="41"/>
                    </a:lnTo>
                    <a:lnTo>
                      <a:pt x="27" y="28"/>
                    </a:lnTo>
                    <a:lnTo>
                      <a:pt x="34" y="13"/>
                    </a:lnTo>
                    <a:lnTo>
                      <a:pt x="40" y="0"/>
                    </a:lnTo>
                    <a:lnTo>
                      <a:pt x="78" y="12"/>
                    </a:lnTo>
                    <a:lnTo>
                      <a:pt x="114" y="26"/>
                    </a:lnTo>
                    <a:lnTo>
                      <a:pt x="148" y="44"/>
                    </a:lnTo>
                    <a:lnTo>
                      <a:pt x="183" y="64"/>
                    </a:lnTo>
                    <a:lnTo>
                      <a:pt x="215" y="86"/>
                    </a:lnTo>
                    <a:lnTo>
                      <a:pt x="249" y="111"/>
                    </a:lnTo>
                    <a:lnTo>
                      <a:pt x="280" y="136"/>
                    </a:lnTo>
                    <a:lnTo>
                      <a:pt x="312" y="161"/>
                    </a:lnTo>
                    <a:lnTo>
                      <a:pt x="344" y="187"/>
                    </a:lnTo>
                    <a:lnTo>
                      <a:pt x="375" y="212"/>
                    </a:lnTo>
                    <a:lnTo>
                      <a:pt x="407" y="238"/>
                    </a:lnTo>
                    <a:lnTo>
                      <a:pt x="439" y="262"/>
                    </a:lnTo>
                    <a:lnTo>
                      <a:pt x="471" y="285"/>
                    </a:lnTo>
                    <a:lnTo>
                      <a:pt x="505" y="306"/>
                    </a:lnTo>
                    <a:lnTo>
                      <a:pt x="540" y="325"/>
                    </a:lnTo>
                    <a:lnTo>
                      <a:pt x="575" y="341"/>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6" name="Freeform 25"/>
              <p:cNvSpPr>
                <a:spLocks/>
              </p:cNvSpPr>
              <p:nvPr/>
            </p:nvSpPr>
            <p:spPr bwMode="auto">
              <a:xfrm>
                <a:off x="1400" y="2564"/>
                <a:ext cx="119" cy="198"/>
              </a:xfrm>
              <a:custGeom>
                <a:avLst/>
                <a:gdLst>
                  <a:gd name="T0" fmla="*/ 237 w 239"/>
                  <a:gd name="T1" fmla="*/ 69 h 395"/>
                  <a:gd name="T2" fmla="*/ 232 w 239"/>
                  <a:gd name="T3" fmla="*/ 107 h 395"/>
                  <a:gd name="T4" fmla="*/ 226 w 239"/>
                  <a:gd name="T5" fmla="*/ 143 h 395"/>
                  <a:gd name="T6" fmla="*/ 220 w 239"/>
                  <a:gd name="T7" fmla="*/ 181 h 395"/>
                  <a:gd name="T8" fmla="*/ 214 w 239"/>
                  <a:gd name="T9" fmla="*/ 219 h 395"/>
                  <a:gd name="T10" fmla="*/ 210 w 239"/>
                  <a:gd name="T11" fmla="*/ 257 h 395"/>
                  <a:gd name="T12" fmla="*/ 205 w 239"/>
                  <a:gd name="T13" fmla="*/ 297 h 395"/>
                  <a:gd name="T14" fmla="*/ 204 w 239"/>
                  <a:gd name="T15" fmla="*/ 335 h 395"/>
                  <a:gd name="T16" fmla="*/ 196 w 239"/>
                  <a:gd name="T17" fmla="*/ 367 h 395"/>
                  <a:gd name="T18" fmla="*/ 177 w 239"/>
                  <a:gd name="T19" fmla="*/ 382 h 395"/>
                  <a:gd name="T20" fmla="*/ 154 w 239"/>
                  <a:gd name="T21" fmla="*/ 389 h 395"/>
                  <a:gd name="T22" fmla="*/ 128 w 239"/>
                  <a:gd name="T23" fmla="*/ 393 h 395"/>
                  <a:gd name="T24" fmla="*/ 98 w 239"/>
                  <a:gd name="T25" fmla="*/ 392 h 395"/>
                  <a:gd name="T26" fmla="*/ 68 w 239"/>
                  <a:gd name="T27" fmla="*/ 376 h 395"/>
                  <a:gd name="T28" fmla="*/ 41 w 239"/>
                  <a:gd name="T29" fmla="*/ 349 h 395"/>
                  <a:gd name="T30" fmla="*/ 22 w 239"/>
                  <a:gd name="T31" fmla="*/ 319 h 395"/>
                  <a:gd name="T32" fmla="*/ 15 w 239"/>
                  <a:gd name="T33" fmla="*/ 287 h 395"/>
                  <a:gd name="T34" fmla="*/ 15 w 239"/>
                  <a:gd name="T35" fmla="*/ 254 h 395"/>
                  <a:gd name="T36" fmla="*/ 18 w 239"/>
                  <a:gd name="T37" fmla="*/ 222 h 395"/>
                  <a:gd name="T38" fmla="*/ 24 w 239"/>
                  <a:gd name="T39" fmla="*/ 191 h 395"/>
                  <a:gd name="T40" fmla="*/ 33 w 239"/>
                  <a:gd name="T41" fmla="*/ 161 h 395"/>
                  <a:gd name="T42" fmla="*/ 43 w 239"/>
                  <a:gd name="T43" fmla="*/ 130 h 395"/>
                  <a:gd name="T44" fmla="*/ 55 w 239"/>
                  <a:gd name="T45" fmla="*/ 101 h 395"/>
                  <a:gd name="T46" fmla="*/ 69 w 239"/>
                  <a:gd name="T47" fmla="*/ 73 h 395"/>
                  <a:gd name="T48" fmla="*/ 71 w 239"/>
                  <a:gd name="T49" fmla="*/ 51 h 395"/>
                  <a:gd name="T50" fmla="*/ 49 w 239"/>
                  <a:gd name="T51" fmla="*/ 52 h 395"/>
                  <a:gd name="T52" fmla="*/ 33 w 239"/>
                  <a:gd name="T53" fmla="*/ 73 h 395"/>
                  <a:gd name="T54" fmla="*/ 17 w 239"/>
                  <a:gd name="T55" fmla="*/ 1 h 395"/>
                  <a:gd name="T56" fmla="*/ 50 w 239"/>
                  <a:gd name="T57" fmla="*/ 1 h 395"/>
                  <a:gd name="T58" fmla="*/ 84 w 239"/>
                  <a:gd name="T59" fmla="*/ 0 h 395"/>
                  <a:gd name="T60" fmla="*/ 116 w 239"/>
                  <a:gd name="T61" fmla="*/ 0 h 395"/>
                  <a:gd name="T62" fmla="*/ 148 w 239"/>
                  <a:gd name="T63" fmla="*/ 1 h 395"/>
                  <a:gd name="T64" fmla="*/ 177 w 239"/>
                  <a:gd name="T65" fmla="*/ 6 h 395"/>
                  <a:gd name="T66" fmla="*/ 204 w 239"/>
                  <a:gd name="T67" fmla="*/ 17 h 395"/>
                  <a:gd name="T68" fmla="*/ 229 w 239"/>
                  <a:gd name="T69" fmla="*/ 36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9" h="395">
                    <a:moveTo>
                      <a:pt x="239" y="49"/>
                    </a:moveTo>
                    <a:lnTo>
                      <a:pt x="237" y="69"/>
                    </a:lnTo>
                    <a:lnTo>
                      <a:pt x="235" y="88"/>
                    </a:lnTo>
                    <a:lnTo>
                      <a:pt x="232" y="107"/>
                    </a:lnTo>
                    <a:lnTo>
                      <a:pt x="229" y="124"/>
                    </a:lnTo>
                    <a:lnTo>
                      <a:pt x="226" y="143"/>
                    </a:lnTo>
                    <a:lnTo>
                      <a:pt x="223" y="162"/>
                    </a:lnTo>
                    <a:lnTo>
                      <a:pt x="220" y="181"/>
                    </a:lnTo>
                    <a:lnTo>
                      <a:pt x="217" y="200"/>
                    </a:lnTo>
                    <a:lnTo>
                      <a:pt x="214" y="219"/>
                    </a:lnTo>
                    <a:lnTo>
                      <a:pt x="211" y="238"/>
                    </a:lnTo>
                    <a:lnTo>
                      <a:pt x="210" y="257"/>
                    </a:lnTo>
                    <a:lnTo>
                      <a:pt x="207" y="276"/>
                    </a:lnTo>
                    <a:lnTo>
                      <a:pt x="205" y="297"/>
                    </a:lnTo>
                    <a:lnTo>
                      <a:pt x="204" y="316"/>
                    </a:lnTo>
                    <a:lnTo>
                      <a:pt x="204" y="335"/>
                    </a:lnTo>
                    <a:lnTo>
                      <a:pt x="204" y="355"/>
                    </a:lnTo>
                    <a:lnTo>
                      <a:pt x="196" y="367"/>
                    </a:lnTo>
                    <a:lnTo>
                      <a:pt x="189" y="376"/>
                    </a:lnTo>
                    <a:lnTo>
                      <a:pt x="177" y="382"/>
                    </a:lnTo>
                    <a:lnTo>
                      <a:pt x="167" y="386"/>
                    </a:lnTo>
                    <a:lnTo>
                      <a:pt x="154" y="389"/>
                    </a:lnTo>
                    <a:lnTo>
                      <a:pt x="141" y="390"/>
                    </a:lnTo>
                    <a:lnTo>
                      <a:pt x="128" y="393"/>
                    </a:lnTo>
                    <a:lnTo>
                      <a:pt x="116" y="395"/>
                    </a:lnTo>
                    <a:lnTo>
                      <a:pt x="98" y="392"/>
                    </a:lnTo>
                    <a:lnTo>
                      <a:pt x="82" y="386"/>
                    </a:lnTo>
                    <a:lnTo>
                      <a:pt x="68" y="376"/>
                    </a:lnTo>
                    <a:lnTo>
                      <a:pt x="55" y="364"/>
                    </a:lnTo>
                    <a:lnTo>
                      <a:pt x="41" y="349"/>
                    </a:lnTo>
                    <a:lnTo>
                      <a:pt x="31" y="335"/>
                    </a:lnTo>
                    <a:lnTo>
                      <a:pt x="22" y="319"/>
                    </a:lnTo>
                    <a:lnTo>
                      <a:pt x="15" y="303"/>
                    </a:lnTo>
                    <a:lnTo>
                      <a:pt x="15" y="287"/>
                    </a:lnTo>
                    <a:lnTo>
                      <a:pt x="15" y="270"/>
                    </a:lnTo>
                    <a:lnTo>
                      <a:pt x="15" y="254"/>
                    </a:lnTo>
                    <a:lnTo>
                      <a:pt x="17" y="238"/>
                    </a:lnTo>
                    <a:lnTo>
                      <a:pt x="18" y="222"/>
                    </a:lnTo>
                    <a:lnTo>
                      <a:pt x="21" y="208"/>
                    </a:lnTo>
                    <a:lnTo>
                      <a:pt x="24" y="191"/>
                    </a:lnTo>
                    <a:lnTo>
                      <a:pt x="28" y="175"/>
                    </a:lnTo>
                    <a:lnTo>
                      <a:pt x="33" y="161"/>
                    </a:lnTo>
                    <a:lnTo>
                      <a:pt x="37" y="145"/>
                    </a:lnTo>
                    <a:lnTo>
                      <a:pt x="43" y="130"/>
                    </a:lnTo>
                    <a:lnTo>
                      <a:pt x="49" y="115"/>
                    </a:lnTo>
                    <a:lnTo>
                      <a:pt x="55" y="101"/>
                    </a:lnTo>
                    <a:lnTo>
                      <a:pt x="62" y="88"/>
                    </a:lnTo>
                    <a:lnTo>
                      <a:pt x="69" y="73"/>
                    </a:lnTo>
                    <a:lnTo>
                      <a:pt x="78" y="60"/>
                    </a:lnTo>
                    <a:lnTo>
                      <a:pt x="71" y="51"/>
                    </a:lnTo>
                    <a:lnTo>
                      <a:pt x="59" y="48"/>
                    </a:lnTo>
                    <a:lnTo>
                      <a:pt x="49" y="52"/>
                    </a:lnTo>
                    <a:lnTo>
                      <a:pt x="43" y="60"/>
                    </a:lnTo>
                    <a:lnTo>
                      <a:pt x="33" y="73"/>
                    </a:lnTo>
                    <a:lnTo>
                      <a:pt x="0" y="0"/>
                    </a:lnTo>
                    <a:lnTo>
                      <a:pt x="17" y="1"/>
                    </a:lnTo>
                    <a:lnTo>
                      <a:pt x="34" y="1"/>
                    </a:lnTo>
                    <a:lnTo>
                      <a:pt x="50" y="1"/>
                    </a:lnTo>
                    <a:lnTo>
                      <a:pt x="68" y="1"/>
                    </a:lnTo>
                    <a:lnTo>
                      <a:pt x="84" y="0"/>
                    </a:lnTo>
                    <a:lnTo>
                      <a:pt x="100" y="0"/>
                    </a:lnTo>
                    <a:lnTo>
                      <a:pt x="116" y="0"/>
                    </a:lnTo>
                    <a:lnTo>
                      <a:pt x="132" y="0"/>
                    </a:lnTo>
                    <a:lnTo>
                      <a:pt x="148" y="1"/>
                    </a:lnTo>
                    <a:lnTo>
                      <a:pt x="163" y="3"/>
                    </a:lnTo>
                    <a:lnTo>
                      <a:pt x="177" y="6"/>
                    </a:lnTo>
                    <a:lnTo>
                      <a:pt x="191" y="11"/>
                    </a:lnTo>
                    <a:lnTo>
                      <a:pt x="204" y="17"/>
                    </a:lnTo>
                    <a:lnTo>
                      <a:pt x="217" y="26"/>
                    </a:lnTo>
                    <a:lnTo>
                      <a:pt x="229" y="36"/>
                    </a:lnTo>
                    <a:lnTo>
                      <a:pt x="239" y="49"/>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7" name="Freeform 26"/>
              <p:cNvSpPr>
                <a:spLocks/>
              </p:cNvSpPr>
              <p:nvPr/>
            </p:nvSpPr>
            <p:spPr bwMode="auto">
              <a:xfrm>
                <a:off x="1214" y="2638"/>
                <a:ext cx="172" cy="144"/>
              </a:xfrm>
              <a:custGeom>
                <a:avLst/>
                <a:gdLst>
                  <a:gd name="T0" fmla="*/ 124 w 342"/>
                  <a:gd name="T1" fmla="*/ 107 h 288"/>
                  <a:gd name="T2" fmla="*/ 105 w 342"/>
                  <a:gd name="T3" fmla="*/ 108 h 288"/>
                  <a:gd name="T4" fmla="*/ 93 w 342"/>
                  <a:gd name="T5" fmla="*/ 117 h 288"/>
                  <a:gd name="T6" fmla="*/ 88 w 342"/>
                  <a:gd name="T7" fmla="*/ 127 h 288"/>
                  <a:gd name="T8" fmla="*/ 83 w 342"/>
                  <a:gd name="T9" fmla="*/ 139 h 288"/>
                  <a:gd name="T10" fmla="*/ 80 w 342"/>
                  <a:gd name="T11" fmla="*/ 151 h 288"/>
                  <a:gd name="T12" fmla="*/ 93 w 342"/>
                  <a:gd name="T13" fmla="*/ 161 h 288"/>
                  <a:gd name="T14" fmla="*/ 124 w 342"/>
                  <a:gd name="T15" fmla="*/ 158 h 288"/>
                  <a:gd name="T16" fmla="*/ 153 w 342"/>
                  <a:gd name="T17" fmla="*/ 145 h 288"/>
                  <a:gd name="T18" fmla="*/ 184 w 342"/>
                  <a:gd name="T19" fmla="*/ 132 h 288"/>
                  <a:gd name="T20" fmla="*/ 218 w 342"/>
                  <a:gd name="T21" fmla="*/ 124 h 288"/>
                  <a:gd name="T22" fmla="*/ 251 w 342"/>
                  <a:gd name="T23" fmla="*/ 124 h 288"/>
                  <a:gd name="T24" fmla="*/ 285 w 342"/>
                  <a:gd name="T25" fmla="*/ 130 h 288"/>
                  <a:gd name="T26" fmla="*/ 316 w 342"/>
                  <a:gd name="T27" fmla="*/ 141 h 288"/>
                  <a:gd name="T28" fmla="*/ 339 w 342"/>
                  <a:gd name="T29" fmla="*/ 157 h 288"/>
                  <a:gd name="T30" fmla="*/ 341 w 342"/>
                  <a:gd name="T31" fmla="*/ 179 h 288"/>
                  <a:gd name="T32" fmla="*/ 332 w 342"/>
                  <a:gd name="T33" fmla="*/ 199 h 288"/>
                  <a:gd name="T34" fmla="*/ 319 w 342"/>
                  <a:gd name="T35" fmla="*/ 220 h 288"/>
                  <a:gd name="T36" fmla="*/ 300 w 342"/>
                  <a:gd name="T37" fmla="*/ 240 h 288"/>
                  <a:gd name="T38" fmla="*/ 270 w 342"/>
                  <a:gd name="T39" fmla="*/ 256 h 288"/>
                  <a:gd name="T40" fmla="*/ 240 w 342"/>
                  <a:gd name="T41" fmla="*/ 271 h 288"/>
                  <a:gd name="T42" fmla="*/ 209 w 342"/>
                  <a:gd name="T43" fmla="*/ 281 h 288"/>
                  <a:gd name="T44" fmla="*/ 175 w 342"/>
                  <a:gd name="T45" fmla="*/ 287 h 288"/>
                  <a:gd name="T46" fmla="*/ 143 w 342"/>
                  <a:gd name="T47" fmla="*/ 288 h 288"/>
                  <a:gd name="T48" fmla="*/ 111 w 342"/>
                  <a:gd name="T49" fmla="*/ 282 h 288"/>
                  <a:gd name="T50" fmla="*/ 79 w 342"/>
                  <a:gd name="T51" fmla="*/ 272 h 288"/>
                  <a:gd name="T52" fmla="*/ 48 w 342"/>
                  <a:gd name="T53" fmla="*/ 246 h 288"/>
                  <a:gd name="T54" fmla="*/ 26 w 342"/>
                  <a:gd name="T55" fmla="*/ 211 h 288"/>
                  <a:gd name="T56" fmla="*/ 12 w 342"/>
                  <a:gd name="T57" fmla="*/ 171 h 288"/>
                  <a:gd name="T58" fmla="*/ 3 w 342"/>
                  <a:gd name="T59" fmla="*/ 130 h 288"/>
                  <a:gd name="T60" fmla="*/ 4 w 342"/>
                  <a:gd name="T61" fmla="*/ 95 h 288"/>
                  <a:gd name="T62" fmla="*/ 12 w 342"/>
                  <a:gd name="T63" fmla="*/ 66 h 288"/>
                  <a:gd name="T64" fmla="*/ 19 w 342"/>
                  <a:gd name="T65" fmla="*/ 38 h 288"/>
                  <a:gd name="T66" fmla="*/ 31 w 342"/>
                  <a:gd name="T67" fmla="*/ 12 h 288"/>
                  <a:gd name="T68" fmla="*/ 54 w 342"/>
                  <a:gd name="T69" fmla="*/ 10 h 288"/>
                  <a:gd name="T70" fmla="*/ 96 w 342"/>
                  <a:gd name="T71" fmla="*/ 29 h 288"/>
                  <a:gd name="T72" fmla="*/ 133 w 342"/>
                  <a:gd name="T73" fmla="*/ 50 h 288"/>
                  <a:gd name="T74" fmla="*/ 143 w 342"/>
                  <a:gd name="T75" fmla="*/ 8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2" h="288">
                    <a:moveTo>
                      <a:pt x="131" y="102"/>
                    </a:moveTo>
                    <a:lnTo>
                      <a:pt x="124" y="107"/>
                    </a:lnTo>
                    <a:lnTo>
                      <a:pt x="115" y="107"/>
                    </a:lnTo>
                    <a:lnTo>
                      <a:pt x="105" y="108"/>
                    </a:lnTo>
                    <a:lnTo>
                      <a:pt x="98" y="113"/>
                    </a:lnTo>
                    <a:lnTo>
                      <a:pt x="93" y="117"/>
                    </a:lnTo>
                    <a:lnTo>
                      <a:pt x="89" y="123"/>
                    </a:lnTo>
                    <a:lnTo>
                      <a:pt x="88" y="127"/>
                    </a:lnTo>
                    <a:lnTo>
                      <a:pt x="85" y="133"/>
                    </a:lnTo>
                    <a:lnTo>
                      <a:pt x="83" y="139"/>
                    </a:lnTo>
                    <a:lnTo>
                      <a:pt x="82" y="145"/>
                    </a:lnTo>
                    <a:lnTo>
                      <a:pt x="80" y="151"/>
                    </a:lnTo>
                    <a:lnTo>
                      <a:pt x="79" y="157"/>
                    </a:lnTo>
                    <a:lnTo>
                      <a:pt x="93" y="161"/>
                    </a:lnTo>
                    <a:lnTo>
                      <a:pt x="110" y="161"/>
                    </a:lnTo>
                    <a:lnTo>
                      <a:pt x="124" y="158"/>
                    </a:lnTo>
                    <a:lnTo>
                      <a:pt x="139" y="152"/>
                    </a:lnTo>
                    <a:lnTo>
                      <a:pt x="153" y="145"/>
                    </a:lnTo>
                    <a:lnTo>
                      <a:pt x="170" y="138"/>
                    </a:lnTo>
                    <a:lnTo>
                      <a:pt x="184" y="132"/>
                    </a:lnTo>
                    <a:lnTo>
                      <a:pt x="200" y="127"/>
                    </a:lnTo>
                    <a:lnTo>
                      <a:pt x="218" y="124"/>
                    </a:lnTo>
                    <a:lnTo>
                      <a:pt x="234" y="124"/>
                    </a:lnTo>
                    <a:lnTo>
                      <a:pt x="251" y="124"/>
                    </a:lnTo>
                    <a:lnTo>
                      <a:pt x="268" y="127"/>
                    </a:lnTo>
                    <a:lnTo>
                      <a:pt x="285" y="130"/>
                    </a:lnTo>
                    <a:lnTo>
                      <a:pt x="300" y="135"/>
                    </a:lnTo>
                    <a:lnTo>
                      <a:pt x="316" y="141"/>
                    </a:lnTo>
                    <a:lnTo>
                      <a:pt x="330" y="146"/>
                    </a:lnTo>
                    <a:lnTo>
                      <a:pt x="339" y="157"/>
                    </a:lnTo>
                    <a:lnTo>
                      <a:pt x="342" y="168"/>
                    </a:lnTo>
                    <a:lnTo>
                      <a:pt x="341" y="179"/>
                    </a:lnTo>
                    <a:lnTo>
                      <a:pt x="338" y="189"/>
                    </a:lnTo>
                    <a:lnTo>
                      <a:pt x="332" y="199"/>
                    </a:lnTo>
                    <a:lnTo>
                      <a:pt x="325" y="209"/>
                    </a:lnTo>
                    <a:lnTo>
                      <a:pt x="319" y="220"/>
                    </a:lnTo>
                    <a:lnTo>
                      <a:pt x="313" y="230"/>
                    </a:lnTo>
                    <a:lnTo>
                      <a:pt x="300" y="240"/>
                    </a:lnTo>
                    <a:lnTo>
                      <a:pt x="285" y="249"/>
                    </a:lnTo>
                    <a:lnTo>
                      <a:pt x="270" y="256"/>
                    </a:lnTo>
                    <a:lnTo>
                      <a:pt x="256" y="263"/>
                    </a:lnTo>
                    <a:lnTo>
                      <a:pt x="240" y="271"/>
                    </a:lnTo>
                    <a:lnTo>
                      <a:pt x="224" y="277"/>
                    </a:lnTo>
                    <a:lnTo>
                      <a:pt x="209" y="281"/>
                    </a:lnTo>
                    <a:lnTo>
                      <a:pt x="193" y="284"/>
                    </a:lnTo>
                    <a:lnTo>
                      <a:pt x="175" y="287"/>
                    </a:lnTo>
                    <a:lnTo>
                      <a:pt x="159" y="288"/>
                    </a:lnTo>
                    <a:lnTo>
                      <a:pt x="143" y="288"/>
                    </a:lnTo>
                    <a:lnTo>
                      <a:pt x="127" y="285"/>
                    </a:lnTo>
                    <a:lnTo>
                      <a:pt x="111" y="282"/>
                    </a:lnTo>
                    <a:lnTo>
                      <a:pt x="95" y="278"/>
                    </a:lnTo>
                    <a:lnTo>
                      <a:pt x="79" y="272"/>
                    </a:lnTo>
                    <a:lnTo>
                      <a:pt x="63" y="263"/>
                    </a:lnTo>
                    <a:lnTo>
                      <a:pt x="48" y="246"/>
                    </a:lnTo>
                    <a:lnTo>
                      <a:pt x="36" y="228"/>
                    </a:lnTo>
                    <a:lnTo>
                      <a:pt x="26" y="211"/>
                    </a:lnTo>
                    <a:lnTo>
                      <a:pt x="17" y="190"/>
                    </a:lnTo>
                    <a:lnTo>
                      <a:pt x="12" y="171"/>
                    </a:lnTo>
                    <a:lnTo>
                      <a:pt x="6" y="151"/>
                    </a:lnTo>
                    <a:lnTo>
                      <a:pt x="3" y="130"/>
                    </a:lnTo>
                    <a:lnTo>
                      <a:pt x="0" y="108"/>
                    </a:lnTo>
                    <a:lnTo>
                      <a:pt x="4" y="95"/>
                    </a:lnTo>
                    <a:lnTo>
                      <a:pt x="7" y="81"/>
                    </a:lnTo>
                    <a:lnTo>
                      <a:pt x="12" y="66"/>
                    </a:lnTo>
                    <a:lnTo>
                      <a:pt x="14" y="51"/>
                    </a:lnTo>
                    <a:lnTo>
                      <a:pt x="19" y="38"/>
                    </a:lnTo>
                    <a:lnTo>
                      <a:pt x="23" y="25"/>
                    </a:lnTo>
                    <a:lnTo>
                      <a:pt x="31" y="12"/>
                    </a:lnTo>
                    <a:lnTo>
                      <a:pt x="38" y="0"/>
                    </a:lnTo>
                    <a:lnTo>
                      <a:pt x="54" y="10"/>
                    </a:lnTo>
                    <a:lnTo>
                      <a:pt x="74" y="19"/>
                    </a:lnTo>
                    <a:lnTo>
                      <a:pt x="96" y="29"/>
                    </a:lnTo>
                    <a:lnTo>
                      <a:pt x="117" y="38"/>
                    </a:lnTo>
                    <a:lnTo>
                      <a:pt x="133" y="50"/>
                    </a:lnTo>
                    <a:lnTo>
                      <a:pt x="143" y="63"/>
                    </a:lnTo>
                    <a:lnTo>
                      <a:pt x="143" y="81"/>
                    </a:lnTo>
                    <a:lnTo>
                      <a:pt x="131" y="102"/>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 name="Freeform 27"/>
              <p:cNvSpPr>
                <a:spLocks/>
              </p:cNvSpPr>
              <p:nvPr/>
            </p:nvSpPr>
            <p:spPr bwMode="auto">
              <a:xfrm>
                <a:off x="1525" y="2648"/>
                <a:ext cx="50" cy="58"/>
              </a:xfrm>
              <a:custGeom>
                <a:avLst/>
                <a:gdLst>
                  <a:gd name="T0" fmla="*/ 97 w 101"/>
                  <a:gd name="T1" fmla="*/ 115 h 115"/>
                  <a:gd name="T2" fmla="*/ 85 w 101"/>
                  <a:gd name="T3" fmla="*/ 111 h 115"/>
                  <a:gd name="T4" fmla="*/ 73 w 101"/>
                  <a:gd name="T5" fmla="*/ 109 h 115"/>
                  <a:gd name="T6" fmla="*/ 60 w 101"/>
                  <a:gd name="T7" fmla="*/ 109 h 115"/>
                  <a:gd name="T8" fmla="*/ 48 w 101"/>
                  <a:gd name="T9" fmla="*/ 111 h 115"/>
                  <a:gd name="T10" fmla="*/ 37 w 101"/>
                  <a:gd name="T11" fmla="*/ 112 h 115"/>
                  <a:gd name="T12" fmla="*/ 25 w 101"/>
                  <a:gd name="T13" fmla="*/ 112 h 115"/>
                  <a:gd name="T14" fmla="*/ 12 w 101"/>
                  <a:gd name="T15" fmla="*/ 111 h 115"/>
                  <a:gd name="T16" fmla="*/ 0 w 101"/>
                  <a:gd name="T17" fmla="*/ 106 h 115"/>
                  <a:gd name="T18" fmla="*/ 9 w 101"/>
                  <a:gd name="T19" fmla="*/ 14 h 115"/>
                  <a:gd name="T20" fmla="*/ 22 w 101"/>
                  <a:gd name="T21" fmla="*/ 13 h 115"/>
                  <a:gd name="T22" fmla="*/ 35 w 101"/>
                  <a:gd name="T23" fmla="*/ 10 h 115"/>
                  <a:gd name="T24" fmla="*/ 47 w 101"/>
                  <a:gd name="T25" fmla="*/ 7 h 115"/>
                  <a:gd name="T26" fmla="*/ 60 w 101"/>
                  <a:gd name="T27" fmla="*/ 4 h 115"/>
                  <a:gd name="T28" fmla="*/ 72 w 101"/>
                  <a:gd name="T29" fmla="*/ 1 h 115"/>
                  <a:gd name="T30" fmla="*/ 82 w 101"/>
                  <a:gd name="T31" fmla="*/ 0 h 115"/>
                  <a:gd name="T32" fmla="*/ 92 w 101"/>
                  <a:gd name="T33" fmla="*/ 0 h 115"/>
                  <a:gd name="T34" fmla="*/ 101 w 101"/>
                  <a:gd name="T35" fmla="*/ 4 h 115"/>
                  <a:gd name="T36" fmla="*/ 97 w 101"/>
                  <a:gd name="T37"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115">
                    <a:moveTo>
                      <a:pt x="97" y="115"/>
                    </a:moveTo>
                    <a:lnTo>
                      <a:pt x="85" y="111"/>
                    </a:lnTo>
                    <a:lnTo>
                      <a:pt x="73" y="109"/>
                    </a:lnTo>
                    <a:lnTo>
                      <a:pt x="60" y="109"/>
                    </a:lnTo>
                    <a:lnTo>
                      <a:pt x="48" y="111"/>
                    </a:lnTo>
                    <a:lnTo>
                      <a:pt x="37" y="112"/>
                    </a:lnTo>
                    <a:lnTo>
                      <a:pt x="25" y="112"/>
                    </a:lnTo>
                    <a:lnTo>
                      <a:pt x="12" y="111"/>
                    </a:lnTo>
                    <a:lnTo>
                      <a:pt x="0" y="106"/>
                    </a:lnTo>
                    <a:lnTo>
                      <a:pt x="9" y="14"/>
                    </a:lnTo>
                    <a:lnTo>
                      <a:pt x="22" y="13"/>
                    </a:lnTo>
                    <a:lnTo>
                      <a:pt x="35" y="10"/>
                    </a:lnTo>
                    <a:lnTo>
                      <a:pt x="47" y="7"/>
                    </a:lnTo>
                    <a:lnTo>
                      <a:pt x="60" y="4"/>
                    </a:lnTo>
                    <a:lnTo>
                      <a:pt x="72" y="1"/>
                    </a:lnTo>
                    <a:lnTo>
                      <a:pt x="82" y="0"/>
                    </a:lnTo>
                    <a:lnTo>
                      <a:pt x="92" y="0"/>
                    </a:lnTo>
                    <a:lnTo>
                      <a:pt x="101" y="4"/>
                    </a:lnTo>
                    <a:lnTo>
                      <a:pt x="97" y="115"/>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9" name="Freeform 28"/>
              <p:cNvSpPr>
                <a:spLocks/>
              </p:cNvSpPr>
              <p:nvPr/>
            </p:nvSpPr>
            <p:spPr bwMode="auto">
              <a:xfrm>
                <a:off x="1342" y="2671"/>
                <a:ext cx="29" cy="13"/>
              </a:xfrm>
              <a:custGeom>
                <a:avLst/>
                <a:gdLst>
                  <a:gd name="T0" fmla="*/ 59 w 59"/>
                  <a:gd name="T1" fmla="*/ 25 h 25"/>
                  <a:gd name="T2" fmla="*/ 0 w 59"/>
                  <a:gd name="T3" fmla="*/ 0 h 25"/>
                  <a:gd name="T4" fmla="*/ 49 w 59"/>
                  <a:gd name="T5" fmla="*/ 16 h 25"/>
                  <a:gd name="T6" fmla="*/ 59 w 59"/>
                  <a:gd name="T7" fmla="*/ 25 h 25"/>
                </a:gdLst>
                <a:ahLst/>
                <a:cxnLst>
                  <a:cxn ang="0">
                    <a:pos x="T0" y="T1"/>
                  </a:cxn>
                  <a:cxn ang="0">
                    <a:pos x="T2" y="T3"/>
                  </a:cxn>
                  <a:cxn ang="0">
                    <a:pos x="T4" y="T5"/>
                  </a:cxn>
                  <a:cxn ang="0">
                    <a:pos x="T6" y="T7"/>
                  </a:cxn>
                </a:cxnLst>
                <a:rect l="0" t="0" r="r" b="b"/>
                <a:pathLst>
                  <a:path w="59" h="25">
                    <a:moveTo>
                      <a:pt x="59" y="25"/>
                    </a:moveTo>
                    <a:lnTo>
                      <a:pt x="0" y="0"/>
                    </a:lnTo>
                    <a:lnTo>
                      <a:pt x="49" y="16"/>
                    </a:lnTo>
                    <a:lnTo>
                      <a:pt x="59" y="25"/>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0" name="Freeform 29"/>
              <p:cNvSpPr>
                <a:spLocks/>
              </p:cNvSpPr>
              <p:nvPr/>
            </p:nvSpPr>
            <p:spPr bwMode="auto">
              <a:xfrm>
                <a:off x="2042" y="2711"/>
                <a:ext cx="267" cy="41"/>
              </a:xfrm>
              <a:custGeom>
                <a:avLst/>
                <a:gdLst>
                  <a:gd name="T0" fmla="*/ 536 w 536"/>
                  <a:gd name="T1" fmla="*/ 40 h 82"/>
                  <a:gd name="T2" fmla="*/ 526 w 536"/>
                  <a:gd name="T3" fmla="*/ 78 h 82"/>
                  <a:gd name="T4" fmla="*/ 520 w 536"/>
                  <a:gd name="T5" fmla="*/ 78 h 82"/>
                  <a:gd name="T6" fmla="*/ 502 w 536"/>
                  <a:gd name="T7" fmla="*/ 78 h 82"/>
                  <a:gd name="T8" fmla="*/ 476 w 536"/>
                  <a:gd name="T9" fmla="*/ 78 h 82"/>
                  <a:gd name="T10" fmla="*/ 442 w 536"/>
                  <a:gd name="T11" fmla="*/ 78 h 82"/>
                  <a:gd name="T12" fmla="*/ 403 w 536"/>
                  <a:gd name="T13" fmla="*/ 79 h 82"/>
                  <a:gd name="T14" fmla="*/ 357 w 536"/>
                  <a:gd name="T15" fmla="*/ 79 h 82"/>
                  <a:gd name="T16" fmla="*/ 311 w 536"/>
                  <a:gd name="T17" fmla="*/ 79 h 82"/>
                  <a:gd name="T18" fmla="*/ 261 w 536"/>
                  <a:gd name="T19" fmla="*/ 79 h 82"/>
                  <a:gd name="T20" fmla="*/ 211 w 536"/>
                  <a:gd name="T21" fmla="*/ 81 h 82"/>
                  <a:gd name="T22" fmla="*/ 164 w 536"/>
                  <a:gd name="T23" fmla="*/ 81 h 82"/>
                  <a:gd name="T24" fmla="*/ 120 w 536"/>
                  <a:gd name="T25" fmla="*/ 81 h 82"/>
                  <a:gd name="T26" fmla="*/ 81 w 536"/>
                  <a:gd name="T27" fmla="*/ 82 h 82"/>
                  <a:gd name="T28" fmla="*/ 47 w 536"/>
                  <a:gd name="T29" fmla="*/ 82 h 82"/>
                  <a:gd name="T30" fmla="*/ 22 w 536"/>
                  <a:gd name="T31" fmla="*/ 82 h 82"/>
                  <a:gd name="T32" fmla="*/ 8 w 536"/>
                  <a:gd name="T33" fmla="*/ 82 h 82"/>
                  <a:gd name="T34" fmla="*/ 3 w 536"/>
                  <a:gd name="T35" fmla="*/ 82 h 82"/>
                  <a:gd name="T36" fmla="*/ 6 w 536"/>
                  <a:gd name="T37" fmla="*/ 81 h 82"/>
                  <a:gd name="T38" fmla="*/ 6 w 536"/>
                  <a:gd name="T39" fmla="*/ 79 h 82"/>
                  <a:gd name="T40" fmla="*/ 5 w 536"/>
                  <a:gd name="T41" fmla="*/ 75 h 82"/>
                  <a:gd name="T42" fmla="*/ 3 w 536"/>
                  <a:gd name="T43" fmla="*/ 69 h 82"/>
                  <a:gd name="T44" fmla="*/ 2 w 536"/>
                  <a:gd name="T45" fmla="*/ 62 h 82"/>
                  <a:gd name="T46" fmla="*/ 0 w 536"/>
                  <a:gd name="T47" fmla="*/ 55 h 82"/>
                  <a:gd name="T48" fmla="*/ 0 w 536"/>
                  <a:gd name="T49" fmla="*/ 46 h 82"/>
                  <a:gd name="T50" fmla="*/ 3 w 536"/>
                  <a:gd name="T51" fmla="*/ 35 h 82"/>
                  <a:gd name="T52" fmla="*/ 24 w 536"/>
                  <a:gd name="T53" fmla="*/ 0 h 82"/>
                  <a:gd name="T54" fmla="*/ 526 w 536"/>
                  <a:gd name="T55" fmla="*/ 5 h 82"/>
                  <a:gd name="T56" fmla="*/ 536 w 536"/>
                  <a:gd name="T57"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6" h="82">
                    <a:moveTo>
                      <a:pt x="536" y="40"/>
                    </a:moveTo>
                    <a:lnTo>
                      <a:pt x="526" y="78"/>
                    </a:lnTo>
                    <a:lnTo>
                      <a:pt x="520" y="78"/>
                    </a:lnTo>
                    <a:lnTo>
                      <a:pt x="502" y="78"/>
                    </a:lnTo>
                    <a:lnTo>
                      <a:pt x="476" y="78"/>
                    </a:lnTo>
                    <a:lnTo>
                      <a:pt x="442" y="78"/>
                    </a:lnTo>
                    <a:lnTo>
                      <a:pt x="403" y="79"/>
                    </a:lnTo>
                    <a:lnTo>
                      <a:pt x="357" y="79"/>
                    </a:lnTo>
                    <a:lnTo>
                      <a:pt x="311" y="79"/>
                    </a:lnTo>
                    <a:lnTo>
                      <a:pt x="261" y="79"/>
                    </a:lnTo>
                    <a:lnTo>
                      <a:pt x="211" y="81"/>
                    </a:lnTo>
                    <a:lnTo>
                      <a:pt x="164" y="81"/>
                    </a:lnTo>
                    <a:lnTo>
                      <a:pt x="120" y="81"/>
                    </a:lnTo>
                    <a:lnTo>
                      <a:pt x="81" y="82"/>
                    </a:lnTo>
                    <a:lnTo>
                      <a:pt x="47" y="82"/>
                    </a:lnTo>
                    <a:lnTo>
                      <a:pt x="22" y="82"/>
                    </a:lnTo>
                    <a:lnTo>
                      <a:pt x="8" y="82"/>
                    </a:lnTo>
                    <a:lnTo>
                      <a:pt x="3" y="82"/>
                    </a:lnTo>
                    <a:lnTo>
                      <a:pt x="6" y="81"/>
                    </a:lnTo>
                    <a:lnTo>
                      <a:pt x="6" y="79"/>
                    </a:lnTo>
                    <a:lnTo>
                      <a:pt x="5" y="75"/>
                    </a:lnTo>
                    <a:lnTo>
                      <a:pt x="3" y="69"/>
                    </a:lnTo>
                    <a:lnTo>
                      <a:pt x="2" y="62"/>
                    </a:lnTo>
                    <a:lnTo>
                      <a:pt x="0" y="55"/>
                    </a:lnTo>
                    <a:lnTo>
                      <a:pt x="0" y="46"/>
                    </a:lnTo>
                    <a:lnTo>
                      <a:pt x="3" y="35"/>
                    </a:lnTo>
                    <a:lnTo>
                      <a:pt x="24" y="0"/>
                    </a:lnTo>
                    <a:lnTo>
                      <a:pt x="526" y="5"/>
                    </a:lnTo>
                    <a:lnTo>
                      <a:pt x="536"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1" name="Freeform 30"/>
              <p:cNvSpPr>
                <a:spLocks/>
              </p:cNvSpPr>
              <p:nvPr/>
            </p:nvSpPr>
            <p:spPr bwMode="auto">
              <a:xfrm>
                <a:off x="1525" y="2718"/>
                <a:ext cx="50" cy="31"/>
              </a:xfrm>
              <a:custGeom>
                <a:avLst/>
                <a:gdLst>
                  <a:gd name="T0" fmla="*/ 101 w 101"/>
                  <a:gd name="T1" fmla="*/ 63 h 63"/>
                  <a:gd name="T2" fmla="*/ 86 w 101"/>
                  <a:gd name="T3" fmla="*/ 60 h 63"/>
                  <a:gd name="T4" fmla="*/ 73 w 101"/>
                  <a:gd name="T5" fmla="*/ 56 h 63"/>
                  <a:gd name="T6" fmla="*/ 60 w 101"/>
                  <a:gd name="T7" fmla="*/ 48 h 63"/>
                  <a:gd name="T8" fmla="*/ 48 w 101"/>
                  <a:gd name="T9" fmla="*/ 41 h 63"/>
                  <a:gd name="T10" fmla="*/ 37 w 101"/>
                  <a:gd name="T11" fmla="*/ 32 h 63"/>
                  <a:gd name="T12" fmla="*/ 25 w 101"/>
                  <a:gd name="T13" fmla="*/ 23 h 63"/>
                  <a:gd name="T14" fmla="*/ 13 w 101"/>
                  <a:gd name="T15" fmla="*/ 16 h 63"/>
                  <a:gd name="T16" fmla="*/ 0 w 101"/>
                  <a:gd name="T17" fmla="*/ 10 h 63"/>
                  <a:gd name="T18" fmla="*/ 10 w 101"/>
                  <a:gd name="T19" fmla="*/ 9 h 63"/>
                  <a:gd name="T20" fmla="*/ 22 w 101"/>
                  <a:gd name="T21" fmla="*/ 9 h 63"/>
                  <a:gd name="T22" fmla="*/ 35 w 101"/>
                  <a:gd name="T23" fmla="*/ 10 h 63"/>
                  <a:gd name="T24" fmla="*/ 50 w 101"/>
                  <a:gd name="T25" fmla="*/ 10 h 63"/>
                  <a:gd name="T26" fmla="*/ 63 w 101"/>
                  <a:gd name="T27" fmla="*/ 10 h 63"/>
                  <a:gd name="T28" fmla="*/ 78 w 101"/>
                  <a:gd name="T29" fmla="*/ 9 h 63"/>
                  <a:gd name="T30" fmla="*/ 91 w 101"/>
                  <a:gd name="T31" fmla="*/ 6 h 63"/>
                  <a:gd name="T32" fmla="*/ 101 w 101"/>
                  <a:gd name="T33" fmla="*/ 0 h 63"/>
                  <a:gd name="T34" fmla="*/ 101 w 101"/>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1" h="63">
                    <a:moveTo>
                      <a:pt x="101" y="63"/>
                    </a:moveTo>
                    <a:lnTo>
                      <a:pt x="86" y="60"/>
                    </a:lnTo>
                    <a:lnTo>
                      <a:pt x="73" y="56"/>
                    </a:lnTo>
                    <a:lnTo>
                      <a:pt x="60" y="48"/>
                    </a:lnTo>
                    <a:lnTo>
                      <a:pt x="48" y="41"/>
                    </a:lnTo>
                    <a:lnTo>
                      <a:pt x="37" y="32"/>
                    </a:lnTo>
                    <a:lnTo>
                      <a:pt x="25" y="23"/>
                    </a:lnTo>
                    <a:lnTo>
                      <a:pt x="13" y="16"/>
                    </a:lnTo>
                    <a:lnTo>
                      <a:pt x="0" y="10"/>
                    </a:lnTo>
                    <a:lnTo>
                      <a:pt x="10" y="9"/>
                    </a:lnTo>
                    <a:lnTo>
                      <a:pt x="22" y="9"/>
                    </a:lnTo>
                    <a:lnTo>
                      <a:pt x="35" y="10"/>
                    </a:lnTo>
                    <a:lnTo>
                      <a:pt x="50" y="10"/>
                    </a:lnTo>
                    <a:lnTo>
                      <a:pt x="63" y="10"/>
                    </a:lnTo>
                    <a:lnTo>
                      <a:pt x="78" y="9"/>
                    </a:lnTo>
                    <a:lnTo>
                      <a:pt x="91" y="6"/>
                    </a:lnTo>
                    <a:lnTo>
                      <a:pt x="101" y="0"/>
                    </a:lnTo>
                    <a:lnTo>
                      <a:pt x="101" y="6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2" name="Freeform 31"/>
              <p:cNvSpPr>
                <a:spLocks/>
              </p:cNvSpPr>
              <p:nvPr/>
            </p:nvSpPr>
            <p:spPr bwMode="auto">
              <a:xfrm>
                <a:off x="1514" y="2744"/>
                <a:ext cx="63" cy="84"/>
              </a:xfrm>
              <a:custGeom>
                <a:avLst/>
                <a:gdLst>
                  <a:gd name="T0" fmla="*/ 93 w 124"/>
                  <a:gd name="T1" fmla="*/ 55 h 166"/>
                  <a:gd name="T2" fmla="*/ 109 w 124"/>
                  <a:gd name="T3" fmla="*/ 60 h 166"/>
                  <a:gd name="T4" fmla="*/ 118 w 124"/>
                  <a:gd name="T5" fmla="*/ 68 h 166"/>
                  <a:gd name="T6" fmla="*/ 123 w 124"/>
                  <a:gd name="T7" fmla="*/ 82 h 166"/>
                  <a:gd name="T8" fmla="*/ 124 w 124"/>
                  <a:gd name="T9" fmla="*/ 98 h 166"/>
                  <a:gd name="T10" fmla="*/ 123 w 124"/>
                  <a:gd name="T11" fmla="*/ 115 h 166"/>
                  <a:gd name="T12" fmla="*/ 121 w 124"/>
                  <a:gd name="T13" fmla="*/ 134 h 166"/>
                  <a:gd name="T14" fmla="*/ 120 w 124"/>
                  <a:gd name="T15" fmla="*/ 152 h 166"/>
                  <a:gd name="T16" fmla="*/ 121 w 124"/>
                  <a:gd name="T17" fmla="*/ 166 h 166"/>
                  <a:gd name="T18" fmla="*/ 0 w 124"/>
                  <a:gd name="T19" fmla="*/ 41 h 166"/>
                  <a:gd name="T20" fmla="*/ 20 w 124"/>
                  <a:gd name="T21" fmla="*/ 0 h 166"/>
                  <a:gd name="T22" fmla="*/ 30 w 124"/>
                  <a:gd name="T23" fmla="*/ 7 h 166"/>
                  <a:gd name="T24" fmla="*/ 41 w 124"/>
                  <a:gd name="T25" fmla="*/ 13 h 166"/>
                  <a:gd name="T26" fmla="*/ 54 w 124"/>
                  <a:gd name="T27" fmla="*/ 16 h 166"/>
                  <a:gd name="T28" fmla="*/ 65 w 124"/>
                  <a:gd name="T29" fmla="*/ 20 h 166"/>
                  <a:gd name="T30" fmla="*/ 77 w 124"/>
                  <a:gd name="T31" fmla="*/ 25 h 166"/>
                  <a:gd name="T32" fmla="*/ 86 w 124"/>
                  <a:gd name="T33" fmla="*/ 30 h 166"/>
                  <a:gd name="T34" fmla="*/ 92 w 124"/>
                  <a:gd name="T35" fmla="*/ 41 h 166"/>
                  <a:gd name="T36" fmla="*/ 93 w 124"/>
                  <a:gd name="T37" fmla="*/ 55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166">
                    <a:moveTo>
                      <a:pt x="93" y="55"/>
                    </a:moveTo>
                    <a:lnTo>
                      <a:pt x="109" y="60"/>
                    </a:lnTo>
                    <a:lnTo>
                      <a:pt x="118" y="68"/>
                    </a:lnTo>
                    <a:lnTo>
                      <a:pt x="123" y="82"/>
                    </a:lnTo>
                    <a:lnTo>
                      <a:pt x="124" y="98"/>
                    </a:lnTo>
                    <a:lnTo>
                      <a:pt x="123" y="115"/>
                    </a:lnTo>
                    <a:lnTo>
                      <a:pt x="121" y="134"/>
                    </a:lnTo>
                    <a:lnTo>
                      <a:pt x="120" y="152"/>
                    </a:lnTo>
                    <a:lnTo>
                      <a:pt x="121" y="166"/>
                    </a:lnTo>
                    <a:lnTo>
                      <a:pt x="0" y="41"/>
                    </a:lnTo>
                    <a:lnTo>
                      <a:pt x="20" y="0"/>
                    </a:lnTo>
                    <a:lnTo>
                      <a:pt x="30" y="7"/>
                    </a:lnTo>
                    <a:lnTo>
                      <a:pt x="41" y="13"/>
                    </a:lnTo>
                    <a:lnTo>
                      <a:pt x="54" y="16"/>
                    </a:lnTo>
                    <a:lnTo>
                      <a:pt x="65" y="20"/>
                    </a:lnTo>
                    <a:lnTo>
                      <a:pt x="77" y="25"/>
                    </a:lnTo>
                    <a:lnTo>
                      <a:pt x="86" y="30"/>
                    </a:lnTo>
                    <a:lnTo>
                      <a:pt x="92" y="41"/>
                    </a:lnTo>
                    <a:lnTo>
                      <a:pt x="93" y="55"/>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3" name="Freeform 32"/>
              <p:cNvSpPr>
                <a:spLocks/>
              </p:cNvSpPr>
              <p:nvPr/>
            </p:nvSpPr>
            <p:spPr bwMode="auto">
              <a:xfrm>
                <a:off x="1304" y="2747"/>
                <a:ext cx="130" cy="105"/>
              </a:xfrm>
              <a:custGeom>
                <a:avLst/>
                <a:gdLst>
                  <a:gd name="T0" fmla="*/ 259 w 259"/>
                  <a:gd name="T1" fmla="*/ 87 h 209"/>
                  <a:gd name="T2" fmla="*/ 246 w 259"/>
                  <a:gd name="T3" fmla="*/ 109 h 209"/>
                  <a:gd name="T4" fmla="*/ 231 w 259"/>
                  <a:gd name="T5" fmla="*/ 130 h 209"/>
                  <a:gd name="T6" fmla="*/ 213 w 259"/>
                  <a:gd name="T7" fmla="*/ 147 h 209"/>
                  <a:gd name="T8" fmla="*/ 193 w 259"/>
                  <a:gd name="T9" fmla="*/ 165 h 209"/>
                  <a:gd name="T10" fmla="*/ 172 w 259"/>
                  <a:gd name="T11" fmla="*/ 179 h 209"/>
                  <a:gd name="T12" fmla="*/ 149 w 259"/>
                  <a:gd name="T13" fmla="*/ 193 h 209"/>
                  <a:gd name="T14" fmla="*/ 126 w 259"/>
                  <a:gd name="T15" fmla="*/ 201 h 209"/>
                  <a:gd name="T16" fmla="*/ 102 w 259"/>
                  <a:gd name="T17" fmla="*/ 209 h 209"/>
                  <a:gd name="T18" fmla="*/ 86 w 259"/>
                  <a:gd name="T19" fmla="*/ 206 h 209"/>
                  <a:gd name="T20" fmla="*/ 71 w 259"/>
                  <a:gd name="T21" fmla="*/ 201 h 209"/>
                  <a:gd name="T22" fmla="*/ 58 w 259"/>
                  <a:gd name="T23" fmla="*/ 196 h 209"/>
                  <a:gd name="T24" fmla="*/ 45 w 259"/>
                  <a:gd name="T25" fmla="*/ 188 h 209"/>
                  <a:gd name="T26" fmla="*/ 33 w 259"/>
                  <a:gd name="T27" fmla="*/ 179 h 209"/>
                  <a:gd name="T28" fmla="*/ 22 w 259"/>
                  <a:gd name="T29" fmla="*/ 168 h 209"/>
                  <a:gd name="T30" fmla="*/ 13 w 259"/>
                  <a:gd name="T31" fmla="*/ 155 h 209"/>
                  <a:gd name="T32" fmla="*/ 4 w 259"/>
                  <a:gd name="T33" fmla="*/ 140 h 209"/>
                  <a:gd name="T34" fmla="*/ 4 w 259"/>
                  <a:gd name="T35" fmla="*/ 131 h 209"/>
                  <a:gd name="T36" fmla="*/ 3 w 259"/>
                  <a:gd name="T37" fmla="*/ 124 h 209"/>
                  <a:gd name="T38" fmla="*/ 0 w 259"/>
                  <a:gd name="T39" fmla="*/ 117 h 209"/>
                  <a:gd name="T40" fmla="*/ 1 w 259"/>
                  <a:gd name="T41" fmla="*/ 108 h 209"/>
                  <a:gd name="T42" fmla="*/ 28 w 259"/>
                  <a:gd name="T43" fmla="*/ 100 h 209"/>
                  <a:gd name="T44" fmla="*/ 54 w 259"/>
                  <a:gd name="T45" fmla="*/ 92 h 209"/>
                  <a:gd name="T46" fmla="*/ 80 w 259"/>
                  <a:gd name="T47" fmla="*/ 83 h 209"/>
                  <a:gd name="T48" fmla="*/ 105 w 259"/>
                  <a:gd name="T49" fmla="*/ 73 h 209"/>
                  <a:gd name="T50" fmla="*/ 129 w 259"/>
                  <a:gd name="T51" fmla="*/ 60 h 209"/>
                  <a:gd name="T52" fmla="*/ 150 w 259"/>
                  <a:gd name="T53" fmla="*/ 43 h 209"/>
                  <a:gd name="T54" fmla="*/ 169 w 259"/>
                  <a:gd name="T55" fmla="*/ 24 h 209"/>
                  <a:gd name="T56" fmla="*/ 186 w 259"/>
                  <a:gd name="T57" fmla="*/ 0 h 209"/>
                  <a:gd name="T58" fmla="*/ 194 w 259"/>
                  <a:gd name="T59" fmla="*/ 11 h 209"/>
                  <a:gd name="T60" fmla="*/ 208 w 259"/>
                  <a:gd name="T61" fmla="*/ 21 h 209"/>
                  <a:gd name="T62" fmla="*/ 221 w 259"/>
                  <a:gd name="T63" fmla="*/ 32 h 209"/>
                  <a:gd name="T64" fmla="*/ 234 w 259"/>
                  <a:gd name="T65" fmla="*/ 43 h 209"/>
                  <a:gd name="T66" fmla="*/ 246 w 259"/>
                  <a:gd name="T67" fmla="*/ 54 h 209"/>
                  <a:gd name="T68" fmla="*/ 254 w 259"/>
                  <a:gd name="T69" fmla="*/ 64 h 209"/>
                  <a:gd name="T70" fmla="*/ 259 w 259"/>
                  <a:gd name="T71" fmla="*/ 76 h 209"/>
                  <a:gd name="T72" fmla="*/ 259 w 259"/>
                  <a:gd name="T73" fmla="*/ 8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9" h="209">
                    <a:moveTo>
                      <a:pt x="259" y="87"/>
                    </a:moveTo>
                    <a:lnTo>
                      <a:pt x="246" y="109"/>
                    </a:lnTo>
                    <a:lnTo>
                      <a:pt x="231" y="130"/>
                    </a:lnTo>
                    <a:lnTo>
                      <a:pt x="213" y="147"/>
                    </a:lnTo>
                    <a:lnTo>
                      <a:pt x="193" y="165"/>
                    </a:lnTo>
                    <a:lnTo>
                      <a:pt x="172" y="179"/>
                    </a:lnTo>
                    <a:lnTo>
                      <a:pt x="149" y="193"/>
                    </a:lnTo>
                    <a:lnTo>
                      <a:pt x="126" y="201"/>
                    </a:lnTo>
                    <a:lnTo>
                      <a:pt x="102" y="209"/>
                    </a:lnTo>
                    <a:lnTo>
                      <a:pt x="86" y="206"/>
                    </a:lnTo>
                    <a:lnTo>
                      <a:pt x="71" y="201"/>
                    </a:lnTo>
                    <a:lnTo>
                      <a:pt x="58" y="196"/>
                    </a:lnTo>
                    <a:lnTo>
                      <a:pt x="45" y="188"/>
                    </a:lnTo>
                    <a:lnTo>
                      <a:pt x="33" y="179"/>
                    </a:lnTo>
                    <a:lnTo>
                      <a:pt x="22" y="168"/>
                    </a:lnTo>
                    <a:lnTo>
                      <a:pt x="13" y="155"/>
                    </a:lnTo>
                    <a:lnTo>
                      <a:pt x="4" y="140"/>
                    </a:lnTo>
                    <a:lnTo>
                      <a:pt x="4" y="131"/>
                    </a:lnTo>
                    <a:lnTo>
                      <a:pt x="3" y="124"/>
                    </a:lnTo>
                    <a:lnTo>
                      <a:pt x="0" y="117"/>
                    </a:lnTo>
                    <a:lnTo>
                      <a:pt x="1" y="108"/>
                    </a:lnTo>
                    <a:lnTo>
                      <a:pt x="28" y="100"/>
                    </a:lnTo>
                    <a:lnTo>
                      <a:pt x="54" y="92"/>
                    </a:lnTo>
                    <a:lnTo>
                      <a:pt x="80" y="83"/>
                    </a:lnTo>
                    <a:lnTo>
                      <a:pt x="105" y="73"/>
                    </a:lnTo>
                    <a:lnTo>
                      <a:pt x="129" y="60"/>
                    </a:lnTo>
                    <a:lnTo>
                      <a:pt x="150" y="43"/>
                    </a:lnTo>
                    <a:lnTo>
                      <a:pt x="169" y="24"/>
                    </a:lnTo>
                    <a:lnTo>
                      <a:pt x="186" y="0"/>
                    </a:lnTo>
                    <a:lnTo>
                      <a:pt x="194" y="11"/>
                    </a:lnTo>
                    <a:lnTo>
                      <a:pt x="208" y="21"/>
                    </a:lnTo>
                    <a:lnTo>
                      <a:pt x="221" y="32"/>
                    </a:lnTo>
                    <a:lnTo>
                      <a:pt x="234" y="43"/>
                    </a:lnTo>
                    <a:lnTo>
                      <a:pt x="246" y="54"/>
                    </a:lnTo>
                    <a:lnTo>
                      <a:pt x="254" y="64"/>
                    </a:lnTo>
                    <a:lnTo>
                      <a:pt x="259" y="76"/>
                    </a:lnTo>
                    <a:lnTo>
                      <a:pt x="259" y="87"/>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4" name="Freeform 33"/>
              <p:cNvSpPr>
                <a:spLocks/>
              </p:cNvSpPr>
              <p:nvPr/>
            </p:nvSpPr>
            <p:spPr bwMode="auto">
              <a:xfrm>
                <a:off x="1400" y="2777"/>
                <a:ext cx="105" cy="102"/>
              </a:xfrm>
              <a:custGeom>
                <a:avLst/>
                <a:gdLst>
                  <a:gd name="T0" fmla="*/ 210 w 210"/>
                  <a:gd name="T1" fmla="*/ 54 h 205"/>
                  <a:gd name="T2" fmla="*/ 208 w 210"/>
                  <a:gd name="T3" fmla="*/ 72 h 205"/>
                  <a:gd name="T4" fmla="*/ 207 w 210"/>
                  <a:gd name="T5" fmla="*/ 89 h 205"/>
                  <a:gd name="T6" fmla="*/ 202 w 210"/>
                  <a:gd name="T7" fmla="*/ 105 h 205"/>
                  <a:gd name="T8" fmla="*/ 198 w 210"/>
                  <a:gd name="T9" fmla="*/ 121 h 205"/>
                  <a:gd name="T10" fmla="*/ 191 w 210"/>
                  <a:gd name="T11" fmla="*/ 138 h 205"/>
                  <a:gd name="T12" fmla="*/ 182 w 210"/>
                  <a:gd name="T13" fmla="*/ 152 h 205"/>
                  <a:gd name="T14" fmla="*/ 173 w 210"/>
                  <a:gd name="T15" fmla="*/ 167 h 205"/>
                  <a:gd name="T16" fmla="*/ 161 w 210"/>
                  <a:gd name="T17" fmla="*/ 180 h 205"/>
                  <a:gd name="T18" fmla="*/ 148 w 210"/>
                  <a:gd name="T19" fmla="*/ 189 h 205"/>
                  <a:gd name="T20" fmla="*/ 134 w 210"/>
                  <a:gd name="T21" fmla="*/ 195 h 205"/>
                  <a:gd name="T22" fmla="*/ 117 w 210"/>
                  <a:gd name="T23" fmla="*/ 200 h 205"/>
                  <a:gd name="T24" fmla="*/ 103 w 210"/>
                  <a:gd name="T25" fmla="*/ 203 h 205"/>
                  <a:gd name="T26" fmla="*/ 87 w 210"/>
                  <a:gd name="T27" fmla="*/ 205 h 205"/>
                  <a:gd name="T28" fmla="*/ 71 w 210"/>
                  <a:gd name="T29" fmla="*/ 205 h 205"/>
                  <a:gd name="T30" fmla="*/ 55 w 210"/>
                  <a:gd name="T31" fmla="*/ 203 h 205"/>
                  <a:gd name="T32" fmla="*/ 38 w 210"/>
                  <a:gd name="T33" fmla="*/ 200 h 205"/>
                  <a:gd name="T34" fmla="*/ 34 w 210"/>
                  <a:gd name="T35" fmla="*/ 193 h 205"/>
                  <a:gd name="T36" fmla="*/ 25 w 210"/>
                  <a:gd name="T37" fmla="*/ 186 h 205"/>
                  <a:gd name="T38" fmla="*/ 17 w 210"/>
                  <a:gd name="T39" fmla="*/ 180 h 205"/>
                  <a:gd name="T40" fmla="*/ 8 w 210"/>
                  <a:gd name="T41" fmla="*/ 173 h 205"/>
                  <a:gd name="T42" fmla="*/ 2 w 210"/>
                  <a:gd name="T43" fmla="*/ 167 h 205"/>
                  <a:gd name="T44" fmla="*/ 0 w 210"/>
                  <a:gd name="T45" fmla="*/ 160 h 205"/>
                  <a:gd name="T46" fmla="*/ 3 w 210"/>
                  <a:gd name="T47" fmla="*/ 151 h 205"/>
                  <a:gd name="T48" fmla="*/ 15 w 210"/>
                  <a:gd name="T49" fmla="*/ 142 h 205"/>
                  <a:gd name="T50" fmla="*/ 44 w 210"/>
                  <a:gd name="T51" fmla="*/ 129 h 205"/>
                  <a:gd name="T52" fmla="*/ 65 w 210"/>
                  <a:gd name="T53" fmla="*/ 105 h 205"/>
                  <a:gd name="T54" fmla="*/ 79 w 210"/>
                  <a:gd name="T55" fmla="*/ 75 h 205"/>
                  <a:gd name="T56" fmla="*/ 91 w 210"/>
                  <a:gd name="T57" fmla="*/ 44 h 205"/>
                  <a:gd name="T58" fmla="*/ 104 w 210"/>
                  <a:gd name="T59" fmla="*/ 18 h 205"/>
                  <a:gd name="T60" fmla="*/ 123 w 210"/>
                  <a:gd name="T61" fmla="*/ 2 h 205"/>
                  <a:gd name="T62" fmla="*/ 148 w 210"/>
                  <a:gd name="T63" fmla="*/ 0 h 205"/>
                  <a:gd name="T64" fmla="*/ 185 w 210"/>
                  <a:gd name="T65" fmla="*/ 19 h 205"/>
                  <a:gd name="T66" fmla="*/ 210 w 210"/>
                  <a:gd name="T67" fmla="*/ 5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0" h="205">
                    <a:moveTo>
                      <a:pt x="210" y="54"/>
                    </a:moveTo>
                    <a:lnTo>
                      <a:pt x="208" y="72"/>
                    </a:lnTo>
                    <a:lnTo>
                      <a:pt x="207" y="89"/>
                    </a:lnTo>
                    <a:lnTo>
                      <a:pt x="202" y="105"/>
                    </a:lnTo>
                    <a:lnTo>
                      <a:pt x="198" y="121"/>
                    </a:lnTo>
                    <a:lnTo>
                      <a:pt x="191" y="138"/>
                    </a:lnTo>
                    <a:lnTo>
                      <a:pt x="182" y="152"/>
                    </a:lnTo>
                    <a:lnTo>
                      <a:pt x="173" y="167"/>
                    </a:lnTo>
                    <a:lnTo>
                      <a:pt x="161" y="180"/>
                    </a:lnTo>
                    <a:lnTo>
                      <a:pt x="148" y="189"/>
                    </a:lnTo>
                    <a:lnTo>
                      <a:pt x="134" y="195"/>
                    </a:lnTo>
                    <a:lnTo>
                      <a:pt x="117" y="200"/>
                    </a:lnTo>
                    <a:lnTo>
                      <a:pt x="103" y="203"/>
                    </a:lnTo>
                    <a:lnTo>
                      <a:pt x="87" y="205"/>
                    </a:lnTo>
                    <a:lnTo>
                      <a:pt x="71" y="205"/>
                    </a:lnTo>
                    <a:lnTo>
                      <a:pt x="55" y="203"/>
                    </a:lnTo>
                    <a:lnTo>
                      <a:pt x="38" y="200"/>
                    </a:lnTo>
                    <a:lnTo>
                      <a:pt x="34" y="193"/>
                    </a:lnTo>
                    <a:lnTo>
                      <a:pt x="25" y="186"/>
                    </a:lnTo>
                    <a:lnTo>
                      <a:pt x="17" y="180"/>
                    </a:lnTo>
                    <a:lnTo>
                      <a:pt x="8" y="173"/>
                    </a:lnTo>
                    <a:lnTo>
                      <a:pt x="2" y="167"/>
                    </a:lnTo>
                    <a:lnTo>
                      <a:pt x="0" y="160"/>
                    </a:lnTo>
                    <a:lnTo>
                      <a:pt x="3" y="151"/>
                    </a:lnTo>
                    <a:lnTo>
                      <a:pt x="15" y="142"/>
                    </a:lnTo>
                    <a:lnTo>
                      <a:pt x="44" y="129"/>
                    </a:lnTo>
                    <a:lnTo>
                      <a:pt x="65" y="105"/>
                    </a:lnTo>
                    <a:lnTo>
                      <a:pt x="79" y="75"/>
                    </a:lnTo>
                    <a:lnTo>
                      <a:pt x="91" y="44"/>
                    </a:lnTo>
                    <a:lnTo>
                      <a:pt x="104" y="18"/>
                    </a:lnTo>
                    <a:lnTo>
                      <a:pt x="123" y="2"/>
                    </a:lnTo>
                    <a:lnTo>
                      <a:pt x="148" y="0"/>
                    </a:lnTo>
                    <a:lnTo>
                      <a:pt x="185" y="19"/>
                    </a:lnTo>
                    <a:lnTo>
                      <a:pt x="210" y="54"/>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5" name="Freeform 34"/>
              <p:cNvSpPr>
                <a:spLocks/>
              </p:cNvSpPr>
              <p:nvPr/>
            </p:nvSpPr>
            <p:spPr bwMode="auto">
              <a:xfrm>
                <a:off x="1514" y="2796"/>
                <a:ext cx="67" cy="125"/>
              </a:xfrm>
              <a:custGeom>
                <a:avLst/>
                <a:gdLst>
                  <a:gd name="T0" fmla="*/ 131 w 133"/>
                  <a:gd name="T1" fmla="*/ 115 h 248"/>
                  <a:gd name="T2" fmla="*/ 130 w 133"/>
                  <a:gd name="T3" fmla="*/ 134 h 248"/>
                  <a:gd name="T4" fmla="*/ 130 w 133"/>
                  <a:gd name="T5" fmla="*/ 155 h 248"/>
                  <a:gd name="T6" fmla="*/ 131 w 133"/>
                  <a:gd name="T7" fmla="*/ 172 h 248"/>
                  <a:gd name="T8" fmla="*/ 133 w 133"/>
                  <a:gd name="T9" fmla="*/ 190 h 248"/>
                  <a:gd name="T10" fmla="*/ 131 w 133"/>
                  <a:gd name="T11" fmla="*/ 206 h 248"/>
                  <a:gd name="T12" fmla="*/ 125 w 133"/>
                  <a:gd name="T13" fmla="*/ 219 h 248"/>
                  <a:gd name="T14" fmla="*/ 111 w 133"/>
                  <a:gd name="T15" fmla="*/ 228 h 248"/>
                  <a:gd name="T16" fmla="*/ 89 w 133"/>
                  <a:gd name="T17" fmla="*/ 234 h 248"/>
                  <a:gd name="T18" fmla="*/ 73 w 133"/>
                  <a:gd name="T19" fmla="*/ 248 h 248"/>
                  <a:gd name="T20" fmla="*/ 65 w 133"/>
                  <a:gd name="T21" fmla="*/ 231 h 248"/>
                  <a:gd name="T22" fmla="*/ 58 w 133"/>
                  <a:gd name="T23" fmla="*/ 212 h 248"/>
                  <a:gd name="T24" fmla="*/ 49 w 133"/>
                  <a:gd name="T25" fmla="*/ 191 h 248"/>
                  <a:gd name="T26" fmla="*/ 41 w 133"/>
                  <a:gd name="T27" fmla="*/ 172 h 248"/>
                  <a:gd name="T28" fmla="*/ 32 w 133"/>
                  <a:gd name="T29" fmla="*/ 152 h 248"/>
                  <a:gd name="T30" fmla="*/ 23 w 133"/>
                  <a:gd name="T31" fmla="*/ 133 h 248"/>
                  <a:gd name="T32" fmla="*/ 11 w 133"/>
                  <a:gd name="T33" fmla="*/ 115 h 248"/>
                  <a:gd name="T34" fmla="*/ 0 w 133"/>
                  <a:gd name="T35" fmla="*/ 98 h 248"/>
                  <a:gd name="T36" fmla="*/ 7 w 133"/>
                  <a:gd name="T37" fmla="*/ 87 h 248"/>
                  <a:gd name="T38" fmla="*/ 13 w 133"/>
                  <a:gd name="T39" fmla="*/ 76 h 248"/>
                  <a:gd name="T40" fmla="*/ 16 w 133"/>
                  <a:gd name="T41" fmla="*/ 64 h 248"/>
                  <a:gd name="T42" fmla="*/ 19 w 133"/>
                  <a:gd name="T43" fmla="*/ 52 h 248"/>
                  <a:gd name="T44" fmla="*/ 20 w 133"/>
                  <a:gd name="T45" fmla="*/ 39 h 248"/>
                  <a:gd name="T46" fmla="*/ 20 w 133"/>
                  <a:gd name="T47" fmla="*/ 26 h 248"/>
                  <a:gd name="T48" fmla="*/ 20 w 133"/>
                  <a:gd name="T49" fmla="*/ 13 h 248"/>
                  <a:gd name="T50" fmla="*/ 20 w 133"/>
                  <a:gd name="T51" fmla="*/ 0 h 248"/>
                  <a:gd name="T52" fmla="*/ 39 w 133"/>
                  <a:gd name="T53" fmla="*/ 10 h 248"/>
                  <a:gd name="T54" fmla="*/ 54 w 133"/>
                  <a:gd name="T55" fmla="*/ 24 h 248"/>
                  <a:gd name="T56" fmla="*/ 64 w 133"/>
                  <a:gd name="T57" fmla="*/ 42 h 248"/>
                  <a:gd name="T58" fmla="*/ 74 w 133"/>
                  <a:gd name="T59" fmla="*/ 60 h 248"/>
                  <a:gd name="T60" fmla="*/ 85 w 133"/>
                  <a:gd name="T61" fmla="*/ 79 h 248"/>
                  <a:gd name="T62" fmla="*/ 96 w 133"/>
                  <a:gd name="T63" fmla="*/ 95 h 248"/>
                  <a:gd name="T64" fmla="*/ 111 w 133"/>
                  <a:gd name="T65" fmla="*/ 108 h 248"/>
                  <a:gd name="T66" fmla="*/ 131 w 133"/>
                  <a:gd name="T67" fmla="*/ 11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3" h="248">
                    <a:moveTo>
                      <a:pt x="131" y="115"/>
                    </a:moveTo>
                    <a:lnTo>
                      <a:pt x="130" y="134"/>
                    </a:lnTo>
                    <a:lnTo>
                      <a:pt x="130" y="155"/>
                    </a:lnTo>
                    <a:lnTo>
                      <a:pt x="131" y="172"/>
                    </a:lnTo>
                    <a:lnTo>
                      <a:pt x="133" y="190"/>
                    </a:lnTo>
                    <a:lnTo>
                      <a:pt x="131" y="206"/>
                    </a:lnTo>
                    <a:lnTo>
                      <a:pt x="125" y="219"/>
                    </a:lnTo>
                    <a:lnTo>
                      <a:pt x="111" y="228"/>
                    </a:lnTo>
                    <a:lnTo>
                      <a:pt x="89" y="234"/>
                    </a:lnTo>
                    <a:lnTo>
                      <a:pt x="73" y="248"/>
                    </a:lnTo>
                    <a:lnTo>
                      <a:pt x="65" y="231"/>
                    </a:lnTo>
                    <a:lnTo>
                      <a:pt x="58" y="212"/>
                    </a:lnTo>
                    <a:lnTo>
                      <a:pt x="49" y="191"/>
                    </a:lnTo>
                    <a:lnTo>
                      <a:pt x="41" y="172"/>
                    </a:lnTo>
                    <a:lnTo>
                      <a:pt x="32" y="152"/>
                    </a:lnTo>
                    <a:lnTo>
                      <a:pt x="23" y="133"/>
                    </a:lnTo>
                    <a:lnTo>
                      <a:pt x="11" y="115"/>
                    </a:lnTo>
                    <a:lnTo>
                      <a:pt x="0" y="98"/>
                    </a:lnTo>
                    <a:lnTo>
                      <a:pt x="7" y="87"/>
                    </a:lnTo>
                    <a:lnTo>
                      <a:pt x="13" y="76"/>
                    </a:lnTo>
                    <a:lnTo>
                      <a:pt x="16" y="64"/>
                    </a:lnTo>
                    <a:lnTo>
                      <a:pt x="19" y="52"/>
                    </a:lnTo>
                    <a:lnTo>
                      <a:pt x="20" y="39"/>
                    </a:lnTo>
                    <a:lnTo>
                      <a:pt x="20" y="26"/>
                    </a:lnTo>
                    <a:lnTo>
                      <a:pt x="20" y="13"/>
                    </a:lnTo>
                    <a:lnTo>
                      <a:pt x="20" y="0"/>
                    </a:lnTo>
                    <a:lnTo>
                      <a:pt x="39" y="10"/>
                    </a:lnTo>
                    <a:lnTo>
                      <a:pt x="54" y="24"/>
                    </a:lnTo>
                    <a:lnTo>
                      <a:pt x="64" y="42"/>
                    </a:lnTo>
                    <a:lnTo>
                      <a:pt x="74" y="60"/>
                    </a:lnTo>
                    <a:lnTo>
                      <a:pt x="85" y="79"/>
                    </a:lnTo>
                    <a:lnTo>
                      <a:pt x="96" y="95"/>
                    </a:lnTo>
                    <a:lnTo>
                      <a:pt x="111" y="108"/>
                    </a:lnTo>
                    <a:lnTo>
                      <a:pt x="131" y="11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6" name="Freeform 35"/>
              <p:cNvSpPr>
                <a:spLocks/>
              </p:cNvSpPr>
              <p:nvPr/>
            </p:nvSpPr>
            <p:spPr bwMode="auto">
              <a:xfrm>
                <a:off x="1710" y="2839"/>
                <a:ext cx="260" cy="25"/>
              </a:xfrm>
              <a:custGeom>
                <a:avLst/>
                <a:gdLst>
                  <a:gd name="T0" fmla="*/ 519 w 519"/>
                  <a:gd name="T1" fmla="*/ 7 h 50"/>
                  <a:gd name="T2" fmla="*/ 510 w 519"/>
                  <a:gd name="T3" fmla="*/ 15 h 50"/>
                  <a:gd name="T4" fmla="*/ 507 w 519"/>
                  <a:gd name="T5" fmla="*/ 19 h 50"/>
                  <a:gd name="T6" fmla="*/ 509 w 519"/>
                  <a:gd name="T7" fmla="*/ 23 h 50"/>
                  <a:gd name="T8" fmla="*/ 512 w 519"/>
                  <a:gd name="T9" fmla="*/ 26 h 50"/>
                  <a:gd name="T10" fmla="*/ 516 w 519"/>
                  <a:gd name="T11" fmla="*/ 31 h 50"/>
                  <a:gd name="T12" fmla="*/ 519 w 519"/>
                  <a:gd name="T13" fmla="*/ 35 h 50"/>
                  <a:gd name="T14" fmla="*/ 519 w 519"/>
                  <a:gd name="T15" fmla="*/ 41 h 50"/>
                  <a:gd name="T16" fmla="*/ 515 w 519"/>
                  <a:gd name="T17" fmla="*/ 50 h 50"/>
                  <a:gd name="T18" fmla="*/ 481 w 519"/>
                  <a:gd name="T19" fmla="*/ 45 h 50"/>
                  <a:gd name="T20" fmla="*/ 447 w 519"/>
                  <a:gd name="T21" fmla="*/ 42 h 50"/>
                  <a:gd name="T22" fmla="*/ 414 w 519"/>
                  <a:gd name="T23" fmla="*/ 41 h 50"/>
                  <a:gd name="T24" fmla="*/ 380 w 519"/>
                  <a:gd name="T25" fmla="*/ 39 h 50"/>
                  <a:gd name="T26" fmla="*/ 348 w 519"/>
                  <a:gd name="T27" fmla="*/ 39 h 50"/>
                  <a:gd name="T28" fmla="*/ 316 w 519"/>
                  <a:gd name="T29" fmla="*/ 39 h 50"/>
                  <a:gd name="T30" fmla="*/ 284 w 519"/>
                  <a:gd name="T31" fmla="*/ 41 h 50"/>
                  <a:gd name="T32" fmla="*/ 251 w 519"/>
                  <a:gd name="T33" fmla="*/ 41 h 50"/>
                  <a:gd name="T34" fmla="*/ 221 w 519"/>
                  <a:gd name="T35" fmla="*/ 42 h 50"/>
                  <a:gd name="T36" fmla="*/ 188 w 519"/>
                  <a:gd name="T37" fmla="*/ 44 h 50"/>
                  <a:gd name="T38" fmla="*/ 156 w 519"/>
                  <a:gd name="T39" fmla="*/ 45 h 50"/>
                  <a:gd name="T40" fmla="*/ 126 w 519"/>
                  <a:gd name="T41" fmla="*/ 47 h 50"/>
                  <a:gd name="T42" fmla="*/ 93 w 519"/>
                  <a:gd name="T43" fmla="*/ 47 h 50"/>
                  <a:gd name="T44" fmla="*/ 63 w 519"/>
                  <a:gd name="T45" fmla="*/ 47 h 50"/>
                  <a:gd name="T46" fmla="*/ 32 w 519"/>
                  <a:gd name="T47" fmla="*/ 47 h 50"/>
                  <a:gd name="T48" fmla="*/ 0 w 519"/>
                  <a:gd name="T49" fmla="*/ 45 h 50"/>
                  <a:gd name="T50" fmla="*/ 0 w 519"/>
                  <a:gd name="T51" fmla="*/ 44 h 50"/>
                  <a:gd name="T52" fmla="*/ 0 w 519"/>
                  <a:gd name="T53" fmla="*/ 41 h 50"/>
                  <a:gd name="T54" fmla="*/ 1 w 519"/>
                  <a:gd name="T55" fmla="*/ 35 h 50"/>
                  <a:gd name="T56" fmla="*/ 4 w 519"/>
                  <a:gd name="T57" fmla="*/ 29 h 50"/>
                  <a:gd name="T58" fmla="*/ 10 w 519"/>
                  <a:gd name="T59" fmla="*/ 23 h 50"/>
                  <a:gd name="T60" fmla="*/ 19 w 519"/>
                  <a:gd name="T61" fmla="*/ 16 h 50"/>
                  <a:gd name="T62" fmla="*/ 30 w 519"/>
                  <a:gd name="T63" fmla="*/ 9 h 50"/>
                  <a:gd name="T64" fmla="*/ 47 w 519"/>
                  <a:gd name="T65" fmla="*/ 3 h 50"/>
                  <a:gd name="T66" fmla="*/ 76 w 519"/>
                  <a:gd name="T67" fmla="*/ 4 h 50"/>
                  <a:gd name="T68" fmla="*/ 105 w 519"/>
                  <a:gd name="T69" fmla="*/ 6 h 50"/>
                  <a:gd name="T70" fmla="*/ 136 w 519"/>
                  <a:gd name="T71" fmla="*/ 6 h 50"/>
                  <a:gd name="T72" fmla="*/ 165 w 519"/>
                  <a:gd name="T73" fmla="*/ 6 h 50"/>
                  <a:gd name="T74" fmla="*/ 194 w 519"/>
                  <a:gd name="T75" fmla="*/ 6 h 50"/>
                  <a:gd name="T76" fmla="*/ 224 w 519"/>
                  <a:gd name="T77" fmla="*/ 4 h 50"/>
                  <a:gd name="T78" fmla="*/ 253 w 519"/>
                  <a:gd name="T79" fmla="*/ 3 h 50"/>
                  <a:gd name="T80" fmla="*/ 282 w 519"/>
                  <a:gd name="T81" fmla="*/ 3 h 50"/>
                  <a:gd name="T82" fmla="*/ 311 w 519"/>
                  <a:gd name="T83" fmla="*/ 1 h 50"/>
                  <a:gd name="T84" fmla="*/ 341 w 519"/>
                  <a:gd name="T85" fmla="*/ 0 h 50"/>
                  <a:gd name="T86" fmla="*/ 371 w 519"/>
                  <a:gd name="T87" fmla="*/ 0 h 50"/>
                  <a:gd name="T88" fmla="*/ 401 w 519"/>
                  <a:gd name="T89" fmla="*/ 0 h 50"/>
                  <a:gd name="T90" fmla="*/ 430 w 519"/>
                  <a:gd name="T91" fmla="*/ 0 h 50"/>
                  <a:gd name="T92" fmla="*/ 459 w 519"/>
                  <a:gd name="T93" fmla="*/ 1 h 50"/>
                  <a:gd name="T94" fmla="*/ 490 w 519"/>
                  <a:gd name="T95" fmla="*/ 4 h 50"/>
                  <a:gd name="T96" fmla="*/ 519 w 519"/>
                  <a:gd name="T97"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9" h="50">
                    <a:moveTo>
                      <a:pt x="519" y="7"/>
                    </a:moveTo>
                    <a:lnTo>
                      <a:pt x="510" y="15"/>
                    </a:lnTo>
                    <a:lnTo>
                      <a:pt x="507" y="19"/>
                    </a:lnTo>
                    <a:lnTo>
                      <a:pt x="509" y="23"/>
                    </a:lnTo>
                    <a:lnTo>
                      <a:pt x="512" y="26"/>
                    </a:lnTo>
                    <a:lnTo>
                      <a:pt x="516" y="31"/>
                    </a:lnTo>
                    <a:lnTo>
                      <a:pt x="519" y="35"/>
                    </a:lnTo>
                    <a:lnTo>
                      <a:pt x="519" y="41"/>
                    </a:lnTo>
                    <a:lnTo>
                      <a:pt x="515" y="50"/>
                    </a:lnTo>
                    <a:lnTo>
                      <a:pt x="481" y="45"/>
                    </a:lnTo>
                    <a:lnTo>
                      <a:pt x="447" y="42"/>
                    </a:lnTo>
                    <a:lnTo>
                      <a:pt x="414" y="41"/>
                    </a:lnTo>
                    <a:lnTo>
                      <a:pt x="380" y="39"/>
                    </a:lnTo>
                    <a:lnTo>
                      <a:pt x="348" y="39"/>
                    </a:lnTo>
                    <a:lnTo>
                      <a:pt x="316" y="39"/>
                    </a:lnTo>
                    <a:lnTo>
                      <a:pt x="284" y="41"/>
                    </a:lnTo>
                    <a:lnTo>
                      <a:pt x="251" y="41"/>
                    </a:lnTo>
                    <a:lnTo>
                      <a:pt x="221" y="42"/>
                    </a:lnTo>
                    <a:lnTo>
                      <a:pt x="188" y="44"/>
                    </a:lnTo>
                    <a:lnTo>
                      <a:pt x="156" y="45"/>
                    </a:lnTo>
                    <a:lnTo>
                      <a:pt x="126" y="47"/>
                    </a:lnTo>
                    <a:lnTo>
                      <a:pt x="93" y="47"/>
                    </a:lnTo>
                    <a:lnTo>
                      <a:pt x="63" y="47"/>
                    </a:lnTo>
                    <a:lnTo>
                      <a:pt x="32" y="47"/>
                    </a:lnTo>
                    <a:lnTo>
                      <a:pt x="0" y="45"/>
                    </a:lnTo>
                    <a:lnTo>
                      <a:pt x="0" y="44"/>
                    </a:lnTo>
                    <a:lnTo>
                      <a:pt x="0" y="41"/>
                    </a:lnTo>
                    <a:lnTo>
                      <a:pt x="1" y="35"/>
                    </a:lnTo>
                    <a:lnTo>
                      <a:pt x="4" y="29"/>
                    </a:lnTo>
                    <a:lnTo>
                      <a:pt x="10" y="23"/>
                    </a:lnTo>
                    <a:lnTo>
                      <a:pt x="19" y="16"/>
                    </a:lnTo>
                    <a:lnTo>
                      <a:pt x="30" y="9"/>
                    </a:lnTo>
                    <a:lnTo>
                      <a:pt x="47" y="3"/>
                    </a:lnTo>
                    <a:lnTo>
                      <a:pt x="76" y="4"/>
                    </a:lnTo>
                    <a:lnTo>
                      <a:pt x="105" y="6"/>
                    </a:lnTo>
                    <a:lnTo>
                      <a:pt x="136" y="6"/>
                    </a:lnTo>
                    <a:lnTo>
                      <a:pt x="165" y="6"/>
                    </a:lnTo>
                    <a:lnTo>
                      <a:pt x="194" y="6"/>
                    </a:lnTo>
                    <a:lnTo>
                      <a:pt x="224" y="4"/>
                    </a:lnTo>
                    <a:lnTo>
                      <a:pt x="253" y="3"/>
                    </a:lnTo>
                    <a:lnTo>
                      <a:pt x="282" y="3"/>
                    </a:lnTo>
                    <a:lnTo>
                      <a:pt x="311" y="1"/>
                    </a:lnTo>
                    <a:lnTo>
                      <a:pt x="341" y="0"/>
                    </a:lnTo>
                    <a:lnTo>
                      <a:pt x="371" y="0"/>
                    </a:lnTo>
                    <a:lnTo>
                      <a:pt x="401" y="0"/>
                    </a:lnTo>
                    <a:lnTo>
                      <a:pt x="430" y="0"/>
                    </a:lnTo>
                    <a:lnTo>
                      <a:pt x="459" y="1"/>
                    </a:lnTo>
                    <a:lnTo>
                      <a:pt x="490" y="4"/>
                    </a:lnTo>
                    <a:lnTo>
                      <a:pt x="519"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7" name="Freeform 36"/>
              <p:cNvSpPr>
                <a:spLocks/>
              </p:cNvSpPr>
              <p:nvPr/>
            </p:nvSpPr>
            <p:spPr bwMode="auto">
              <a:xfrm>
                <a:off x="2904" y="2826"/>
                <a:ext cx="376" cy="363"/>
              </a:xfrm>
              <a:custGeom>
                <a:avLst/>
                <a:gdLst>
                  <a:gd name="T0" fmla="*/ 366 w 752"/>
                  <a:gd name="T1" fmla="*/ 56 h 727"/>
                  <a:gd name="T2" fmla="*/ 373 w 752"/>
                  <a:gd name="T3" fmla="*/ 136 h 727"/>
                  <a:gd name="T4" fmla="*/ 414 w 752"/>
                  <a:gd name="T5" fmla="*/ 196 h 727"/>
                  <a:gd name="T6" fmla="*/ 493 w 752"/>
                  <a:gd name="T7" fmla="*/ 212 h 727"/>
                  <a:gd name="T8" fmla="*/ 558 w 752"/>
                  <a:gd name="T9" fmla="*/ 252 h 727"/>
                  <a:gd name="T10" fmla="*/ 613 w 752"/>
                  <a:gd name="T11" fmla="*/ 309 h 727"/>
                  <a:gd name="T12" fmla="*/ 664 w 752"/>
                  <a:gd name="T13" fmla="*/ 370 h 727"/>
                  <a:gd name="T14" fmla="*/ 719 w 752"/>
                  <a:gd name="T15" fmla="*/ 430 h 727"/>
                  <a:gd name="T16" fmla="*/ 745 w 752"/>
                  <a:gd name="T17" fmla="*/ 464 h 727"/>
                  <a:gd name="T18" fmla="*/ 751 w 752"/>
                  <a:gd name="T19" fmla="*/ 489 h 727"/>
                  <a:gd name="T20" fmla="*/ 752 w 752"/>
                  <a:gd name="T21" fmla="*/ 517 h 727"/>
                  <a:gd name="T22" fmla="*/ 738 w 752"/>
                  <a:gd name="T23" fmla="*/ 534 h 727"/>
                  <a:gd name="T24" fmla="*/ 720 w 752"/>
                  <a:gd name="T25" fmla="*/ 546 h 727"/>
                  <a:gd name="T26" fmla="*/ 700 w 752"/>
                  <a:gd name="T27" fmla="*/ 543 h 727"/>
                  <a:gd name="T28" fmla="*/ 700 w 752"/>
                  <a:gd name="T29" fmla="*/ 495 h 727"/>
                  <a:gd name="T30" fmla="*/ 685 w 752"/>
                  <a:gd name="T31" fmla="*/ 455 h 727"/>
                  <a:gd name="T32" fmla="*/ 657 w 752"/>
                  <a:gd name="T33" fmla="*/ 481 h 727"/>
                  <a:gd name="T34" fmla="*/ 667 w 752"/>
                  <a:gd name="T35" fmla="*/ 537 h 727"/>
                  <a:gd name="T36" fmla="*/ 654 w 752"/>
                  <a:gd name="T37" fmla="*/ 590 h 727"/>
                  <a:gd name="T38" fmla="*/ 613 w 752"/>
                  <a:gd name="T39" fmla="*/ 618 h 727"/>
                  <a:gd name="T40" fmla="*/ 568 w 752"/>
                  <a:gd name="T41" fmla="*/ 625 h 727"/>
                  <a:gd name="T42" fmla="*/ 534 w 752"/>
                  <a:gd name="T43" fmla="*/ 604 h 727"/>
                  <a:gd name="T44" fmla="*/ 530 w 752"/>
                  <a:gd name="T45" fmla="*/ 541 h 727"/>
                  <a:gd name="T46" fmla="*/ 520 w 752"/>
                  <a:gd name="T47" fmla="*/ 481 h 727"/>
                  <a:gd name="T48" fmla="*/ 496 w 752"/>
                  <a:gd name="T49" fmla="*/ 492 h 727"/>
                  <a:gd name="T50" fmla="*/ 501 w 752"/>
                  <a:gd name="T51" fmla="*/ 582 h 727"/>
                  <a:gd name="T52" fmla="*/ 482 w 752"/>
                  <a:gd name="T53" fmla="*/ 669 h 727"/>
                  <a:gd name="T54" fmla="*/ 432 w 752"/>
                  <a:gd name="T55" fmla="*/ 711 h 727"/>
                  <a:gd name="T56" fmla="*/ 379 w 752"/>
                  <a:gd name="T57" fmla="*/ 726 h 727"/>
                  <a:gd name="T58" fmla="*/ 322 w 752"/>
                  <a:gd name="T59" fmla="*/ 721 h 727"/>
                  <a:gd name="T60" fmla="*/ 277 w 752"/>
                  <a:gd name="T61" fmla="*/ 682 h 727"/>
                  <a:gd name="T62" fmla="*/ 287 w 752"/>
                  <a:gd name="T63" fmla="*/ 619 h 727"/>
                  <a:gd name="T64" fmla="*/ 300 w 752"/>
                  <a:gd name="T65" fmla="*/ 558 h 727"/>
                  <a:gd name="T66" fmla="*/ 318 w 752"/>
                  <a:gd name="T67" fmla="*/ 492 h 727"/>
                  <a:gd name="T68" fmla="*/ 310 w 752"/>
                  <a:gd name="T69" fmla="*/ 420 h 727"/>
                  <a:gd name="T70" fmla="*/ 287 w 752"/>
                  <a:gd name="T71" fmla="*/ 376 h 727"/>
                  <a:gd name="T72" fmla="*/ 250 w 752"/>
                  <a:gd name="T73" fmla="*/ 366 h 727"/>
                  <a:gd name="T74" fmla="*/ 215 w 752"/>
                  <a:gd name="T75" fmla="*/ 360 h 727"/>
                  <a:gd name="T76" fmla="*/ 155 w 752"/>
                  <a:gd name="T77" fmla="*/ 420 h 727"/>
                  <a:gd name="T78" fmla="*/ 111 w 752"/>
                  <a:gd name="T79" fmla="*/ 498 h 727"/>
                  <a:gd name="T80" fmla="*/ 0 w 752"/>
                  <a:gd name="T81" fmla="*/ 537 h 727"/>
                  <a:gd name="T82" fmla="*/ 0 w 752"/>
                  <a:gd name="T83" fmla="*/ 483 h 727"/>
                  <a:gd name="T84" fmla="*/ 3 w 752"/>
                  <a:gd name="T85" fmla="*/ 430 h 727"/>
                  <a:gd name="T86" fmla="*/ 12 w 752"/>
                  <a:gd name="T87" fmla="*/ 379 h 727"/>
                  <a:gd name="T88" fmla="*/ 32 w 752"/>
                  <a:gd name="T89" fmla="*/ 334 h 727"/>
                  <a:gd name="T90" fmla="*/ 68 w 752"/>
                  <a:gd name="T91" fmla="*/ 297 h 727"/>
                  <a:gd name="T92" fmla="*/ 126 w 752"/>
                  <a:gd name="T93" fmla="*/ 263 h 727"/>
                  <a:gd name="T94" fmla="*/ 188 w 752"/>
                  <a:gd name="T95" fmla="*/ 214 h 727"/>
                  <a:gd name="T96" fmla="*/ 236 w 752"/>
                  <a:gd name="T97" fmla="*/ 155 h 727"/>
                  <a:gd name="T98" fmla="*/ 245 w 752"/>
                  <a:gd name="T99" fmla="*/ 100 h 727"/>
                  <a:gd name="T100" fmla="*/ 239 w 752"/>
                  <a:gd name="T101" fmla="*/ 45 h 727"/>
                  <a:gd name="T102" fmla="*/ 255 w 752"/>
                  <a:gd name="T103" fmla="*/ 3 h 727"/>
                  <a:gd name="T104" fmla="*/ 303 w 752"/>
                  <a:gd name="T105" fmla="*/ 0 h 727"/>
                  <a:gd name="T106" fmla="*/ 351 w 752"/>
                  <a:gd name="T107" fmla="*/ 2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2" h="727">
                    <a:moveTo>
                      <a:pt x="366" y="4"/>
                    </a:moveTo>
                    <a:lnTo>
                      <a:pt x="366" y="29"/>
                    </a:lnTo>
                    <a:lnTo>
                      <a:pt x="366" y="56"/>
                    </a:lnTo>
                    <a:lnTo>
                      <a:pt x="366" y="83"/>
                    </a:lnTo>
                    <a:lnTo>
                      <a:pt x="369" y="110"/>
                    </a:lnTo>
                    <a:lnTo>
                      <a:pt x="373" y="136"/>
                    </a:lnTo>
                    <a:lnTo>
                      <a:pt x="382" y="160"/>
                    </a:lnTo>
                    <a:lnTo>
                      <a:pt x="395" y="180"/>
                    </a:lnTo>
                    <a:lnTo>
                      <a:pt x="414" y="196"/>
                    </a:lnTo>
                    <a:lnTo>
                      <a:pt x="442" y="198"/>
                    </a:lnTo>
                    <a:lnTo>
                      <a:pt x="468" y="203"/>
                    </a:lnTo>
                    <a:lnTo>
                      <a:pt x="493" y="212"/>
                    </a:lnTo>
                    <a:lnTo>
                      <a:pt x="517" y="222"/>
                    </a:lnTo>
                    <a:lnTo>
                      <a:pt x="537" y="237"/>
                    </a:lnTo>
                    <a:lnTo>
                      <a:pt x="558" y="252"/>
                    </a:lnTo>
                    <a:lnTo>
                      <a:pt x="577" y="269"/>
                    </a:lnTo>
                    <a:lnTo>
                      <a:pt x="596" y="288"/>
                    </a:lnTo>
                    <a:lnTo>
                      <a:pt x="613" y="309"/>
                    </a:lnTo>
                    <a:lnTo>
                      <a:pt x="631" y="329"/>
                    </a:lnTo>
                    <a:lnTo>
                      <a:pt x="647" y="350"/>
                    </a:lnTo>
                    <a:lnTo>
                      <a:pt x="664" y="370"/>
                    </a:lnTo>
                    <a:lnTo>
                      <a:pt x="682" y="391"/>
                    </a:lnTo>
                    <a:lnTo>
                      <a:pt x="700" y="411"/>
                    </a:lnTo>
                    <a:lnTo>
                      <a:pt x="719" y="430"/>
                    </a:lnTo>
                    <a:lnTo>
                      <a:pt x="738" y="448"/>
                    </a:lnTo>
                    <a:lnTo>
                      <a:pt x="742" y="455"/>
                    </a:lnTo>
                    <a:lnTo>
                      <a:pt x="745" y="464"/>
                    </a:lnTo>
                    <a:lnTo>
                      <a:pt x="748" y="471"/>
                    </a:lnTo>
                    <a:lnTo>
                      <a:pt x="749" y="480"/>
                    </a:lnTo>
                    <a:lnTo>
                      <a:pt x="751" y="489"/>
                    </a:lnTo>
                    <a:lnTo>
                      <a:pt x="752" y="498"/>
                    </a:lnTo>
                    <a:lnTo>
                      <a:pt x="752" y="506"/>
                    </a:lnTo>
                    <a:lnTo>
                      <a:pt x="752" y="517"/>
                    </a:lnTo>
                    <a:lnTo>
                      <a:pt x="748" y="524"/>
                    </a:lnTo>
                    <a:lnTo>
                      <a:pt x="743" y="530"/>
                    </a:lnTo>
                    <a:lnTo>
                      <a:pt x="738" y="534"/>
                    </a:lnTo>
                    <a:lnTo>
                      <a:pt x="732" y="538"/>
                    </a:lnTo>
                    <a:lnTo>
                      <a:pt x="726" y="541"/>
                    </a:lnTo>
                    <a:lnTo>
                      <a:pt x="720" y="546"/>
                    </a:lnTo>
                    <a:lnTo>
                      <a:pt x="713" y="550"/>
                    </a:lnTo>
                    <a:lnTo>
                      <a:pt x="707" y="556"/>
                    </a:lnTo>
                    <a:lnTo>
                      <a:pt x="700" y="543"/>
                    </a:lnTo>
                    <a:lnTo>
                      <a:pt x="698" y="528"/>
                    </a:lnTo>
                    <a:lnTo>
                      <a:pt x="698" y="511"/>
                    </a:lnTo>
                    <a:lnTo>
                      <a:pt x="700" y="495"/>
                    </a:lnTo>
                    <a:lnTo>
                      <a:pt x="698" y="479"/>
                    </a:lnTo>
                    <a:lnTo>
                      <a:pt x="695" y="465"/>
                    </a:lnTo>
                    <a:lnTo>
                      <a:pt x="685" y="455"/>
                    </a:lnTo>
                    <a:lnTo>
                      <a:pt x="669" y="448"/>
                    </a:lnTo>
                    <a:lnTo>
                      <a:pt x="660" y="464"/>
                    </a:lnTo>
                    <a:lnTo>
                      <a:pt x="657" y="481"/>
                    </a:lnTo>
                    <a:lnTo>
                      <a:pt x="660" y="500"/>
                    </a:lnTo>
                    <a:lnTo>
                      <a:pt x="664" y="518"/>
                    </a:lnTo>
                    <a:lnTo>
                      <a:pt x="667" y="537"/>
                    </a:lnTo>
                    <a:lnTo>
                      <a:pt x="669" y="555"/>
                    </a:lnTo>
                    <a:lnTo>
                      <a:pt x="664" y="572"/>
                    </a:lnTo>
                    <a:lnTo>
                      <a:pt x="654" y="590"/>
                    </a:lnTo>
                    <a:lnTo>
                      <a:pt x="641" y="603"/>
                    </a:lnTo>
                    <a:lnTo>
                      <a:pt x="628" y="612"/>
                    </a:lnTo>
                    <a:lnTo>
                      <a:pt x="613" y="618"/>
                    </a:lnTo>
                    <a:lnTo>
                      <a:pt x="599" y="622"/>
                    </a:lnTo>
                    <a:lnTo>
                      <a:pt x="584" y="625"/>
                    </a:lnTo>
                    <a:lnTo>
                      <a:pt x="568" y="625"/>
                    </a:lnTo>
                    <a:lnTo>
                      <a:pt x="552" y="625"/>
                    </a:lnTo>
                    <a:lnTo>
                      <a:pt x="536" y="625"/>
                    </a:lnTo>
                    <a:lnTo>
                      <a:pt x="534" y="604"/>
                    </a:lnTo>
                    <a:lnTo>
                      <a:pt x="533" y="582"/>
                    </a:lnTo>
                    <a:lnTo>
                      <a:pt x="531" y="562"/>
                    </a:lnTo>
                    <a:lnTo>
                      <a:pt x="530" y="541"/>
                    </a:lnTo>
                    <a:lnTo>
                      <a:pt x="528" y="521"/>
                    </a:lnTo>
                    <a:lnTo>
                      <a:pt x="526" y="500"/>
                    </a:lnTo>
                    <a:lnTo>
                      <a:pt x="520" y="481"/>
                    </a:lnTo>
                    <a:lnTo>
                      <a:pt x="512" y="464"/>
                    </a:lnTo>
                    <a:lnTo>
                      <a:pt x="498" y="464"/>
                    </a:lnTo>
                    <a:lnTo>
                      <a:pt x="496" y="492"/>
                    </a:lnTo>
                    <a:lnTo>
                      <a:pt x="496" y="521"/>
                    </a:lnTo>
                    <a:lnTo>
                      <a:pt x="499" y="552"/>
                    </a:lnTo>
                    <a:lnTo>
                      <a:pt x="501" y="582"/>
                    </a:lnTo>
                    <a:lnTo>
                      <a:pt x="499" y="613"/>
                    </a:lnTo>
                    <a:lnTo>
                      <a:pt x="493" y="642"/>
                    </a:lnTo>
                    <a:lnTo>
                      <a:pt x="482" y="669"/>
                    </a:lnTo>
                    <a:lnTo>
                      <a:pt x="463" y="692"/>
                    </a:lnTo>
                    <a:lnTo>
                      <a:pt x="448" y="702"/>
                    </a:lnTo>
                    <a:lnTo>
                      <a:pt x="432" y="711"/>
                    </a:lnTo>
                    <a:lnTo>
                      <a:pt x="414" y="717"/>
                    </a:lnTo>
                    <a:lnTo>
                      <a:pt x="397" y="723"/>
                    </a:lnTo>
                    <a:lnTo>
                      <a:pt x="379" y="726"/>
                    </a:lnTo>
                    <a:lnTo>
                      <a:pt x="360" y="727"/>
                    </a:lnTo>
                    <a:lnTo>
                      <a:pt x="341" y="726"/>
                    </a:lnTo>
                    <a:lnTo>
                      <a:pt x="322" y="721"/>
                    </a:lnTo>
                    <a:lnTo>
                      <a:pt x="297" y="713"/>
                    </a:lnTo>
                    <a:lnTo>
                      <a:pt x="283" y="699"/>
                    </a:lnTo>
                    <a:lnTo>
                      <a:pt x="277" y="682"/>
                    </a:lnTo>
                    <a:lnTo>
                      <a:pt x="278" y="663"/>
                    </a:lnTo>
                    <a:lnTo>
                      <a:pt x="283" y="641"/>
                    </a:lnTo>
                    <a:lnTo>
                      <a:pt x="287" y="619"/>
                    </a:lnTo>
                    <a:lnTo>
                      <a:pt x="290" y="597"/>
                    </a:lnTo>
                    <a:lnTo>
                      <a:pt x="289" y="575"/>
                    </a:lnTo>
                    <a:lnTo>
                      <a:pt x="300" y="558"/>
                    </a:lnTo>
                    <a:lnTo>
                      <a:pt x="309" y="537"/>
                    </a:lnTo>
                    <a:lnTo>
                      <a:pt x="313" y="515"/>
                    </a:lnTo>
                    <a:lnTo>
                      <a:pt x="318" y="492"/>
                    </a:lnTo>
                    <a:lnTo>
                      <a:pt x="318" y="467"/>
                    </a:lnTo>
                    <a:lnTo>
                      <a:pt x="315" y="443"/>
                    </a:lnTo>
                    <a:lnTo>
                      <a:pt x="310" y="420"/>
                    </a:lnTo>
                    <a:lnTo>
                      <a:pt x="303" y="400"/>
                    </a:lnTo>
                    <a:lnTo>
                      <a:pt x="297" y="386"/>
                    </a:lnTo>
                    <a:lnTo>
                      <a:pt x="287" y="376"/>
                    </a:lnTo>
                    <a:lnTo>
                      <a:pt x="277" y="370"/>
                    </a:lnTo>
                    <a:lnTo>
                      <a:pt x="264" y="367"/>
                    </a:lnTo>
                    <a:lnTo>
                      <a:pt x="250" y="366"/>
                    </a:lnTo>
                    <a:lnTo>
                      <a:pt x="237" y="364"/>
                    </a:lnTo>
                    <a:lnTo>
                      <a:pt x="226" y="363"/>
                    </a:lnTo>
                    <a:lnTo>
                      <a:pt x="215" y="360"/>
                    </a:lnTo>
                    <a:lnTo>
                      <a:pt x="190" y="375"/>
                    </a:lnTo>
                    <a:lnTo>
                      <a:pt x="170" y="395"/>
                    </a:lnTo>
                    <a:lnTo>
                      <a:pt x="155" y="420"/>
                    </a:lnTo>
                    <a:lnTo>
                      <a:pt x="142" y="446"/>
                    </a:lnTo>
                    <a:lnTo>
                      <a:pt x="128" y="473"/>
                    </a:lnTo>
                    <a:lnTo>
                      <a:pt x="111" y="498"/>
                    </a:lnTo>
                    <a:lnTo>
                      <a:pt x="91" y="519"/>
                    </a:lnTo>
                    <a:lnTo>
                      <a:pt x="65" y="537"/>
                    </a:lnTo>
                    <a:lnTo>
                      <a:pt x="0" y="537"/>
                    </a:lnTo>
                    <a:lnTo>
                      <a:pt x="0" y="519"/>
                    </a:lnTo>
                    <a:lnTo>
                      <a:pt x="0" y="502"/>
                    </a:lnTo>
                    <a:lnTo>
                      <a:pt x="0" y="483"/>
                    </a:lnTo>
                    <a:lnTo>
                      <a:pt x="2" y="465"/>
                    </a:lnTo>
                    <a:lnTo>
                      <a:pt x="2" y="448"/>
                    </a:lnTo>
                    <a:lnTo>
                      <a:pt x="3" y="430"/>
                    </a:lnTo>
                    <a:lnTo>
                      <a:pt x="6" y="413"/>
                    </a:lnTo>
                    <a:lnTo>
                      <a:pt x="9" y="395"/>
                    </a:lnTo>
                    <a:lnTo>
                      <a:pt x="12" y="379"/>
                    </a:lnTo>
                    <a:lnTo>
                      <a:pt x="18" y="363"/>
                    </a:lnTo>
                    <a:lnTo>
                      <a:pt x="25" y="348"/>
                    </a:lnTo>
                    <a:lnTo>
                      <a:pt x="32" y="334"/>
                    </a:lnTo>
                    <a:lnTo>
                      <a:pt x="43" y="320"/>
                    </a:lnTo>
                    <a:lnTo>
                      <a:pt x="54" y="307"/>
                    </a:lnTo>
                    <a:lnTo>
                      <a:pt x="68" y="297"/>
                    </a:lnTo>
                    <a:lnTo>
                      <a:pt x="84" y="287"/>
                    </a:lnTo>
                    <a:lnTo>
                      <a:pt x="104" y="277"/>
                    </a:lnTo>
                    <a:lnTo>
                      <a:pt x="126" y="263"/>
                    </a:lnTo>
                    <a:lnTo>
                      <a:pt x="147" y="249"/>
                    </a:lnTo>
                    <a:lnTo>
                      <a:pt x="169" y="231"/>
                    </a:lnTo>
                    <a:lnTo>
                      <a:pt x="188" y="214"/>
                    </a:lnTo>
                    <a:lnTo>
                      <a:pt x="207" y="195"/>
                    </a:lnTo>
                    <a:lnTo>
                      <a:pt x="223" y="174"/>
                    </a:lnTo>
                    <a:lnTo>
                      <a:pt x="236" y="155"/>
                    </a:lnTo>
                    <a:lnTo>
                      <a:pt x="242" y="136"/>
                    </a:lnTo>
                    <a:lnTo>
                      <a:pt x="245" y="117"/>
                    </a:lnTo>
                    <a:lnTo>
                      <a:pt x="245" y="100"/>
                    </a:lnTo>
                    <a:lnTo>
                      <a:pt x="243" y="82"/>
                    </a:lnTo>
                    <a:lnTo>
                      <a:pt x="240" y="64"/>
                    </a:lnTo>
                    <a:lnTo>
                      <a:pt x="239" y="45"/>
                    </a:lnTo>
                    <a:lnTo>
                      <a:pt x="239" y="25"/>
                    </a:lnTo>
                    <a:lnTo>
                      <a:pt x="240" y="4"/>
                    </a:lnTo>
                    <a:lnTo>
                      <a:pt x="255" y="3"/>
                    </a:lnTo>
                    <a:lnTo>
                      <a:pt x="271" y="3"/>
                    </a:lnTo>
                    <a:lnTo>
                      <a:pt x="287" y="2"/>
                    </a:lnTo>
                    <a:lnTo>
                      <a:pt x="303" y="0"/>
                    </a:lnTo>
                    <a:lnTo>
                      <a:pt x="319" y="0"/>
                    </a:lnTo>
                    <a:lnTo>
                      <a:pt x="335" y="0"/>
                    </a:lnTo>
                    <a:lnTo>
                      <a:pt x="351" y="2"/>
                    </a:lnTo>
                    <a:lnTo>
                      <a:pt x="366" y="4"/>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8" name="Freeform 37"/>
              <p:cNvSpPr>
                <a:spLocks/>
              </p:cNvSpPr>
              <p:nvPr/>
            </p:nvSpPr>
            <p:spPr bwMode="auto">
              <a:xfrm>
                <a:off x="2963" y="2830"/>
                <a:ext cx="44" cy="58"/>
              </a:xfrm>
              <a:custGeom>
                <a:avLst/>
                <a:gdLst>
                  <a:gd name="T0" fmla="*/ 78 w 88"/>
                  <a:gd name="T1" fmla="*/ 117 h 117"/>
                  <a:gd name="T2" fmla="*/ 71 w 88"/>
                  <a:gd name="T3" fmla="*/ 115 h 117"/>
                  <a:gd name="T4" fmla="*/ 60 w 88"/>
                  <a:gd name="T5" fmla="*/ 114 h 117"/>
                  <a:gd name="T6" fmla="*/ 50 w 88"/>
                  <a:gd name="T7" fmla="*/ 113 h 117"/>
                  <a:gd name="T8" fmla="*/ 40 w 88"/>
                  <a:gd name="T9" fmla="*/ 108 h 117"/>
                  <a:gd name="T10" fmla="*/ 28 w 88"/>
                  <a:gd name="T11" fmla="*/ 104 h 117"/>
                  <a:gd name="T12" fmla="*/ 18 w 88"/>
                  <a:gd name="T13" fmla="*/ 98 h 117"/>
                  <a:gd name="T14" fmla="*/ 8 w 88"/>
                  <a:gd name="T15" fmla="*/ 89 h 117"/>
                  <a:gd name="T16" fmla="*/ 0 w 88"/>
                  <a:gd name="T17" fmla="*/ 79 h 117"/>
                  <a:gd name="T18" fmla="*/ 3 w 88"/>
                  <a:gd name="T19" fmla="*/ 66 h 117"/>
                  <a:gd name="T20" fmla="*/ 11 w 88"/>
                  <a:gd name="T21" fmla="*/ 53 h 117"/>
                  <a:gd name="T22" fmla="*/ 18 w 88"/>
                  <a:gd name="T23" fmla="*/ 39 h 117"/>
                  <a:gd name="T24" fmla="*/ 28 w 88"/>
                  <a:gd name="T25" fmla="*/ 29 h 117"/>
                  <a:gd name="T26" fmla="*/ 40 w 88"/>
                  <a:gd name="T27" fmla="*/ 19 h 117"/>
                  <a:gd name="T28" fmla="*/ 52 w 88"/>
                  <a:gd name="T29" fmla="*/ 12 h 117"/>
                  <a:gd name="T30" fmla="*/ 65 w 88"/>
                  <a:gd name="T31" fmla="*/ 4 h 117"/>
                  <a:gd name="T32" fmla="*/ 78 w 88"/>
                  <a:gd name="T33" fmla="*/ 0 h 117"/>
                  <a:gd name="T34" fmla="*/ 84 w 88"/>
                  <a:gd name="T35" fmla="*/ 12 h 117"/>
                  <a:gd name="T36" fmla="*/ 87 w 88"/>
                  <a:gd name="T37" fmla="*/ 25 h 117"/>
                  <a:gd name="T38" fmla="*/ 88 w 88"/>
                  <a:gd name="T39" fmla="*/ 39 h 117"/>
                  <a:gd name="T40" fmla="*/ 87 w 88"/>
                  <a:gd name="T41" fmla="*/ 55 h 117"/>
                  <a:gd name="T42" fmla="*/ 84 w 88"/>
                  <a:gd name="T43" fmla="*/ 73 h 117"/>
                  <a:gd name="T44" fmla="*/ 82 w 88"/>
                  <a:gd name="T45" fmla="*/ 89 h 117"/>
                  <a:gd name="T46" fmla="*/ 79 w 88"/>
                  <a:gd name="T47" fmla="*/ 104 h 117"/>
                  <a:gd name="T48" fmla="*/ 78 w 88"/>
                  <a:gd name="T4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17">
                    <a:moveTo>
                      <a:pt x="78" y="117"/>
                    </a:moveTo>
                    <a:lnTo>
                      <a:pt x="71" y="115"/>
                    </a:lnTo>
                    <a:lnTo>
                      <a:pt x="60" y="114"/>
                    </a:lnTo>
                    <a:lnTo>
                      <a:pt x="50" y="113"/>
                    </a:lnTo>
                    <a:lnTo>
                      <a:pt x="40" y="108"/>
                    </a:lnTo>
                    <a:lnTo>
                      <a:pt x="28" y="104"/>
                    </a:lnTo>
                    <a:lnTo>
                      <a:pt x="18" y="98"/>
                    </a:lnTo>
                    <a:lnTo>
                      <a:pt x="8" y="89"/>
                    </a:lnTo>
                    <a:lnTo>
                      <a:pt x="0" y="79"/>
                    </a:lnTo>
                    <a:lnTo>
                      <a:pt x="3" y="66"/>
                    </a:lnTo>
                    <a:lnTo>
                      <a:pt x="11" y="53"/>
                    </a:lnTo>
                    <a:lnTo>
                      <a:pt x="18" y="39"/>
                    </a:lnTo>
                    <a:lnTo>
                      <a:pt x="28" y="29"/>
                    </a:lnTo>
                    <a:lnTo>
                      <a:pt x="40" y="19"/>
                    </a:lnTo>
                    <a:lnTo>
                      <a:pt x="52" y="12"/>
                    </a:lnTo>
                    <a:lnTo>
                      <a:pt x="65" y="4"/>
                    </a:lnTo>
                    <a:lnTo>
                      <a:pt x="78" y="0"/>
                    </a:lnTo>
                    <a:lnTo>
                      <a:pt x="84" y="12"/>
                    </a:lnTo>
                    <a:lnTo>
                      <a:pt x="87" y="25"/>
                    </a:lnTo>
                    <a:lnTo>
                      <a:pt x="88" y="39"/>
                    </a:lnTo>
                    <a:lnTo>
                      <a:pt x="87" y="55"/>
                    </a:lnTo>
                    <a:lnTo>
                      <a:pt x="84" y="73"/>
                    </a:lnTo>
                    <a:lnTo>
                      <a:pt x="82" y="89"/>
                    </a:lnTo>
                    <a:lnTo>
                      <a:pt x="79" y="104"/>
                    </a:lnTo>
                    <a:lnTo>
                      <a:pt x="78"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9" name="Freeform 38"/>
              <p:cNvSpPr>
                <a:spLocks/>
              </p:cNvSpPr>
              <p:nvPr/>
            </p:nvSpPr>
            <p:spPr bwMode="auto">
              <a:xfrm>
                <a:off x="3107" y="2835"/>
                <a:ext cx="17" cy="47"/>
              </a:xfrm>
              <a:custGeom>
                <a:avLst/>
                <a:gdLst>
                  <a:gd name="T0" fmla="*/ 24 w 33"/>
                  <a:gd name="T1" fmla="*/ 94 h 94"/>
                  <a:gd name="T2" fmla="*/ 0 w 33"/>
                  <a:gd name="T3" fmla="*/ 94 h 94"/>
                  <a:gd name="T4" fmla="*/ 0 w 33"/>
                  <a:gd name="T5" fmla="*/ 0 h 94"/>
                  <a:gd name="T6" fmla="*/ 8 w 33"/>
                  <a:gd name="T7" fmla="*/ 10 h 94"/>
                  <a:gd name="T8" fmla="*/ 17 w 33"/>
                  <a:gd name="T9" fmla="*/ 21 h 94"/>
                  <a:gd name="T10" fmla="*/ 24 w 33"/>
                  <a:gd name="T11" fmla="*/ 32 h 94"/>
                  <a:gd name="T12" fmla="*/ 30 w 33"/>
                  <a:gd name="T13" fmla="*/ 44 h 94"/>
                  <a:gd name="T14" fmla="*/ 33 w 33"/>
                  <a:gd name="T15" fmla="*/ 57 h 94"/>
                  <a:gd name="T16" fmla="*/ 33 w 33"/>
                  <a:gd name="T17" fmla="*/ 69 h 94"/>
                  <a:gd name="T18" fmla="*/ 30 w 33"/>
                  <a:gd name="T19" fmla="*/ 82 h 94"/>
                  <a:gd name="T20" fmla="*/ 24 w 33"/>
                  <a:gd name="T21"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94">
                    <a:moveTo>
                      <a:pt x="24" y="94"/>
                    </a:moveTo>
                    <a:lnTo>
                      <a:pt x="0" y="94"/>
                    </a:lnTo>
                    <a:lnTo>
                      <a:pt x="0" y="0"/>
                    </a:lnTo>
                    <a:lnTo>
                      <a:pt x="8" y="10"/>
                    </a:lnTo>
                    <a:lnTo>
                      <a:pt x="17" y="21"/>
                    </a:lnTo>
                    <a:lnTo>
                      <a:pt x="24" y="32"/>
                    </a:lnTo>
                    <a:lnTo>
                      <a:pt x="30" y="44"/>
                    </a:lnTo>
                    <a:lnTo>
                      <a:pt x="33" y="57"/>
                    </a:lnTo>
                    <a:lnTo>
                      <a:pt x="33" y="69"/>
                    </a:lnTo>
                    <a:lnTo>
                      <a:pt x="30" y="82"/>
                    </a:lnTo>
                    <a:lnTo>
                      <a:pt x="24"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0" name="Freeform 39"/>
              <p:cNvSpPr>
                <a:spLocks/>
              </p:cNvSpPr>
              <p:nvPr/>
            </p:nvSpPr>
            <p:spPr bwMode="auto">
              <a:xfrm>
                <a:off x="1478" y="2862"/>
                <a:ext cx="56" cy="68"/>
              </a:xfrm>
              <a:custGeom>
                <a:avLst/>
                <a:gdLst>
                  <a:gd name="T0" fmla="*/ 112 w 112"/>
                  <a:gd name="T1" fmla="*/ 136 h 136"/>
                  <a:gd name="T2" fmla="*/ 103 w 112"/>
                  <a:gd name="T3" fmla="*/ 132 h 136"/>
                  <a:gd name="T4" fmla="*/ 93 w 112"/>
                  <a:gd name="T5" fmla="*/ 129 h 136"/>
                  <a:gd name="T6" fmla="*/ 84 w 112"/>
                  <a:gd name="T7" fmla="*/ 126 h 136"/>
                  <a:gd name="T8" fmla="*/ 74 w 112"/>
                  <a:gd name="T9" fmla="*/ 123 h 136"/>
                  <a:gd name="T10" fmla="*/ 64 w 112"/>
                  <a:gd name="T11" fmla="*/ 122 h 136"/>
                  <a:gd name="T12" fmla="*/ 54 w 112"/>
                  <a:gd name="T13" fmla="*/ 122 h 136"/>
                  <a:gd name="T14" fmla="*/ 43 w 112"/>
                  <a:gd name="T15" fmla="*/ 123 h 136"/>
                  <a:gd name="T16" fmla="*/ 33 w 112"/>
                  <a:gd name="T17" fmla="*/ 126 h 136"/>
                  <a:gd name="T18" fmla="*/ 0 w 112"/>
                  <a:gd name="T19" fmla="*/ 57 h 136"/>
                  <a:gd name="T20" fmla="*/ 58 w 112"/>
                  <a:gd name="T21" fmla="*/ 0 h 136"/>
                  <a:gd name="T22" fmla="*/ 68 w 112"/>
                  <a:gd name="T23" fmla="*/ 16 h 136"/>
                  <a:gd name="T24" fmla="*/ 79 w 112"/>
                  <a:gd name="T25" fmla="*/ 31 h 136"/>
                  <a:gd name="T26" fmla="*/ 89 w 112"/>
                  <a:gd name="T27" fmla="*/ 47 h 136"/>
                  <a:gd name="T28" fmla="*/ 96 w 112"/>
                  <a:gd name="T29" fmla="*/ 63 h 136"/>
                  <a:gd name="T30" fmla="*/ 103 w 112"/>
                  <a:gd name="T31" fmla="*/ 81 h 136"/>
                  <a:gd name="T32" fmla="*/ 109 w 112"/>
                  <a:gd name="T33" fmla="*/ 98 h 136"/>
                  <a:gd name="T34" fmla="*/ 112 w 112"/>
                  <a:gd name="T35" fmla="*/ 117 h 136"/>
                  <a:gd name="T36" fmla="*/ 112 w 112"/>
                  <a:gd name="T37"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2" h="136">
                    <a:moveTo>
                      <a:pt x="112" y="136"/>
                    </a:moveTo>
                    <a:lnTo>
                      <a:pt x="103" y="132"/>
                    </a:lnTo>
                    <a:lnTo>
                      <a:pt x="93" y="129"/>
                    </a:lnTo>
                    <a:lnTo>
                      <a:pt x="84" y="126"/>
                    </a:lnTo>
                    <a:lnTo>
                      <a:pt x="74" y="123"/>
                    </a:lnTo>
                    <a:lnTo>
                      <a:pt x="64" y="122"/>
                    </a:lnTo>
                    <a:lnTo>
                      <a:pt x="54" y="122"/>
                    </a:lnTo>
                    <a:lnTo>
                      <a:pt x="43" y="123"/>
                    </a:lnTo>
                    <a:lnTo>
                      <a:pt x="33" y="126"/>
                    </a:lnTo>
                    <a:lnTo>
                      <a:pt x="0" y="57"/>
                    </a:lnTo>
                    <a:lnTo>
                      <a:pt x="58" y="0"/>
                    </a:lnTo>
                    <a:lnTo>
                      <a:pt x="68" y="16"/>
                    </a:lnTo>
                    <a:lnTo>
                      <a:pt x="79" y="31"/>
                    </a:lnTo>
                    <a:lnTo>
                      <a:pt x="89" y="47"/>
                    </a:lnTo>
                    <a:lnTo>
                      <a:pt x="96" y="63"/>
                    </a:lnTo>
                    <a:lnTo>
                      <a:pt x="103" y="81"/>
                    </a:lnTo>
                    <a:lnTo>
                      <a:pt x="109" y="98"/>
                    </a:lnTo>
                    <a:lnTo>
                      <a:pt x="112" y="117"/>
                    </a:lnTo>
                    <a:lnTo>
                      <a:pt x="112" y="136"/>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 name="Freeform 40"/>
              <p:cNvSpPr>
                <a:spLocks/>
              </p:cNvSpPr>
              <p:nvPr/>
            </p:nvSpPr>
            <p:spPr bwMode="auto">
              <a:xfrm>
                <a:off x="1700" y="2874"/>
                <a:ext cx="273" cy="17"/>
              </a:xfrm>
              <a:custGeom>
                <a:avLst/>
                <a:gdLst>
                  <a:gd name="T0" fmla="*/ 546 w 546"/>
                  <a:gd name="T1" fmla="*/ 10 h 35"/>
                  <a:gd name="T2" fmla="*/ 546 w 546"/>
                  <a:gd name="T3" fmla="*/ 17 h 35"/>
                  <a:gd name="T4" fmla="*/ 544 w 546"/>
                  <a:gd name="T5" fmla="*/ 23 h 35"/>
                  <a:gd name="T6" fmla="*/ 542 w 546"/>
                  <a:gd name="T7" fmla="*/ 29 h 35"/>
                  <a:gd name="T8" fmla="*/ 536 w 546"/>
                  <a:gd name="T9" fmla="*/ 33 h 35"/>
                  <a:gd name="T10" fmla="*/ 502 w 546"/>
                  <a:gd name="T11" fmla="*/ 30 h 35"/>
                  <a:gd name="T12" fmla="*/ 468 w 546"/>
                  <a:gd name="T13" fmla="*/ 29 h 35"/>
                  <a:gd name="T14" fmla="*/ 436 w 546"/>
                  <a:gd name="T15" fmla="*/ 29 h 35"/>
                  <a:gd name="T16" fmla="*/ 403 w 546"/>
                  <a:gd name="T17" fmla="*/ 29 h 35"/>
                  <a:gd name="T18" fmla="*/ 369 w 546"/>
                  <a:gd name="T19" fmla="*/ 29 h 35"/>
                  <a:gd name="T20" fmla="*/ 337 w 546"/>
                  <a:gd name="T21" fmla="*/ 29 h 35"/>
                  <a:gd name="T22" fmla="*/ 303 w 546"/>
                  <a:gd name="T23" fmla="*/ 30 h 35"/>
                  <a:gd name="T24" fmla="*/ 271 w 546"/>
                  <a:gd name="T25" fmla="*/ 32 h 35"/>
                  <a:gd name="T26" fmla="*/ 237 w 546"/>
                  <a:gd name="T27" fmla="*/ 33 h 35"/>
                  <a:gd name="T28" fmla="*/ 204 w 546"/>
                  <a:gd name="T29" fmla="*/ 33 h 35"/>
                  <a:gd name="T30" fmla="*/ 170 w 546"/>
                  <a:gd name="T31" fmla="*/ 35 h 35"/>
                  <a:gd name="T32" fmla="*/ 136 w 546"/>
                  <a:gd name="T33" fmla="*/ 35 h 35"/>
                  <a:gd name="T34" fmla="*/ 103 w 546"/>
                  <a:gd name="T35" fmla="*/ 35 h 35"/>
                  <a:gd name="T36" fmla="*/ 69 w 546"/>
                  <a:gd name="T37" fmla="*/ 33 h 35"/>
                  <a:gd name="T38" fmla="*/ 35 w 546"/>
                  <a:gd name="T39" fmla="*/ 32 h 35"/>
                  <a:gd name="T40" fmla="*/ 0 w 546"/>
                  <a:gd name="T41" fmla="*/ 29 h 35"/>
                  <a:gd name="T42" fmla="*/ 13 w 546"/>
                  <a:gd name="T43" fmla="*/ 16 h 35"/>
                  <a:gd name="T44" fmla="*/ 30 w 546"/>
                  <a:gd name="T45" fmla="*/ 7 h 35"/>
                  <a:gd name="T46" fmla="*/ 49 w 546"/>
                  <a:gd name="T47" fmla="*/ 4 h 35"/>
                  <a:gd name="T48" fmla="*/ 70 w 546"/>
                  <a:gd name="T49" fmla="*/ 4 h 35"/>
                  <a:gd name="T50" fmla="*/ 92 w 546"/>
                  <a:gd name="T51" fmla="*/ 5 h 35"/>
                  <a:gd name="T52" fmla="*/ 114 w 546"/>
                  <a:gd name="T53" fmla="*/ 5 h 35"/>
                  <a:gd name="T54" fmla="*/ 136 w 546"/>
                  <a:gd name="T55" fmla="*/ 5 h 35"/>
                  <a:gd name="T56" fmla="*/ 157 w 546"/>
                  <a:gd name="T57" fmla="*/ 1 h 35"/>
                  <a:gd name="T58" fmla="*/ 185 w 546"/>
                  <a:gd name="T59" fmla="*/ 1 h 35"/>
                  <a:gd name="T60" fmla="*/ 211 w 546"/>
                  <a:gd name="T61" fmla="*/ 0 h 35"/>
                  <a:gd name="T62" fmla="*/ 237 w 546"/>
                  <a:gd name="T63" fmla="*/ 0 h 35"/>
                  <a:gd name="T64" fmla="*/ 264 w 546"/>
                  <a:gd name="T65" fmla="*/ 0 h 35"/>
                  <a:gd name="T66" fmla="*/ 288 w 546"/>
                  <a:gd name="T67" fmla="*/ 1 h 35"/>
                  <a:gd name="T68" fmla="*/ 312 w 546"/>
                  <a:gd name="T69" fmla="*/ 1 h 35"/>
                  <a:gd name="T70" fmla="*/ 337 w 546"/>
                  <a:gd name="T71" fmla="*/ 3 h 35"/>
                  <a:gd name="T72" fmla="*/ 360 w 546"/>
                  <a:gd name="T73" fmla="*/ 3 h 35"/>
                  <a:gd name="T74" fmla="*/ 384 w 546"/>
                  <a:gd name="T75" fmla="*/ 4 h 35"/>
                  <a:gd name="T76" fmla="*/ 405 w 546"/>
                  <a:gd name="T77" fmla="*/ 4 h 35"/>
                  <a:gd name="T78" fmla="*/ 429 w 546"/>
                  <a:gd name="T79" fmla="*/ 5 h 35"/>
                  <a:gd name="T80" fmla="*/ 452 w 546"/>
                  <a:gd name="T81" fmla="*/ 7 h 35"/>
                  <a:gd name="T82" fmla="*/ 476 w 546"/>
                  <a:gd name="T83" fmla="*/ 7 h 35"/>
                  <a:gd name="T84" fmla="*/ 499 w 546"/>
                  <a:gd name="T85" fmla="*/ 8 h 35"/>
                  <a:gd name="T86" fmla="*/ 523 w 546"/>
                  <a:gd name="T87" fmla="*/ 10 h 35"/>
                  <a:gd name="T88" fmla="*/ 546 w 546"/>
                  <a:gd name="T89"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6" h="35">
                    <a:moveTo>
                      <a:pt x="546" y="10"/>
                    </a:moveTo>
                    <a:lnTo>
                      <a:pt x="546" y="17"/>
                    </a:lnTo>
                    <a:lnTo>
                      <a:pt x="544" y="23"/>
                    </a:lnTo>
                    <a:lnTo>
                      <a:pt x="542" y="29"/>
                    </a:lnTo>
                    <a:lnTo>
                      <a:pt x="536" y="33"/>
                    </a:lnTo>
                    <a:lnTo>
                      <a:pt x="502" y="30"/>
                    </a:lnTo>
                    <a:lnTo>
                      <a:pt x="468" y="29"/>
                    </a:lnTo>
                    <a:lnTo>
                      <a:pt x="436" y="29"/>
                    </a:lnTo>
                    <a:lnTo>
                      <a:pt x="403" y="29"/>
                    </a:lnTo>
                    <a:lnTo>
                      <a:pt x="369" y="29"/>
                    </a:lnTo>
                    <a:lnTo>
                      <a:pt x="337" y="29"/>
                    </a:lnTo>
                    <a:lnTo>
                      <a:pt x="303" y="30"/>
                    </a:lnTo>
                    <a:lnTo>
                      <a:pt x="271" y="32"/>
                    </a:lnTo>
                    <a:lnTo>
                      <a:pt x="237" y="33"/>
                    </a:lnTo>
                    <a:lnTo>
                      <a:pt x="204" y="33"/>
                    </a:lnTo>
                    <a:lnTo>
                      <a:pt x="170" y="35"/>
                    </a:lnTo>
                    <a:lnTo>
                      <a:pt x="136" y="35"/>
                    </a:lnTo>
                    <a:lnTo>
                      <a:pt x="103" y="35"/>
                    </a:lnTo>
                    <a:lnTo>
                      <a:pt x="69" y="33"/>
                    </a:lnTo>
                    <a:lnTo>
                      <a:pt x="35" y="32"/>
                    </a:lnTo>
                    <a:lnTo>
                      <a:pt x="0" y="29"/>
                    </a:lnTo>
                    <a:lnTo>
                      <a:pt x="13" y="16"/>
                    </a:lnTo>
                    <a:lnTo>
                      <a:pt x="30" y="7"/>
                    </a:lnTo>
                    <a:lnTo>
                      <a:pt x="49" y="4"/>
                    </a:lnTo>
                    <a:lnTo>
                      <a:pt x="70" y="4"/>
                    </a:lnTo>
                    <a:lnTo>
                      <a:pt x="92" y="5"/>
                    </a:lnTo>
                    <a:lnTo>
                      <a:pt x="114" y="5"/>
                    </a:lnTo>
                    <a:lnTo>
                      <a:pt x="136" y="5"/>
                    </a:lnTo>
                    <a:lnTo>
                      <a:pt x="157" y="1"/>
                    </a:lnTo>
                    <a:lnTo>
                      <a:pt x="185" y="1"/>
                    </a:lnTo>
                    <a:lnTo>
                      <a:pt x="211" y="0"/>
                    </a:lnTo>
                    <a:lnTo>
                      <a:pt x="237" y="0"/>
                    </a:lnTo>
                    <a:lnTo>
                      <a:pt x="264" y="0"/>
                    </a:lnTo>
                    <a:lnTo>
                      <a:pt x="288" y="1"/>
                    </a:lnTo>
                    <a:lnTo>
                      <a:pt x="312" y="1"/>
                    </a:lnTo>
                    <a:lnTo>
                      <a:pt x="337" y="3"/>
                    </a:lnTo>
                    <a:lnTo>
                      <a:pt x="360" y="3"/>
                    </a:lnTo>
                    <a:lnTo>
                      <a:pt x="384" y="4"/>
                    </a:lnTo>
                    <a:lnTo>
                      <a:pt x="405" y="4"/>
                    </a:lnTo>
                    <a:lnTo>
                      <a:pt x="429" y="5"/>
                    </a:lnTo>
                    <a:lnTo>
                      <a:pt x="452" y="7"/>
                    </a:lnTo>
                    <a:lnTo>
                      <a:pt x="476" y="7"/>
                    </a:lnTo>
                    <a:lnTo>
                      <a:pt x="499" y="8"/>
                    </a:lnTo>
                    <a:lnTo>
                      <a:pt x="523" y="10"/>
                    </a:lnTo>
                    <a:lnTo>
                      <a:pt x="54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 name="Freeform 41"/>
              <p:cNvSpPr>
                <a:spLocks/>
              </p:cNvSpPr>
              <p:nvPr/>
            </p:nvSpPr>
            <p:spPr bwMode="auto">
              <a:xfrm>
                <a:off x="1721" y="2901"/>
                <a:ext cx="237" cy="24"/>
              </a:xfrm>
              <a:custGeom>
                <a:avLst/>
                <a:gdLst>
                  <a:gd name="T0" fmla="*/ 459 w 474"/>
                  <a:gd name="T1" fmla="*/ 14 h 48"/>
                  <a:gd name="T2" fmla="*/ 474 w 474"/>
                  <a:gd name="T3" fmla="*/ 29 h 48"/>
                  <a:gd name="T4" fmla="*/ 449 w 474"/>
                  <a:gd name="T5" fmla="*/ 48 h 48"/>
                  <a:gd name="T6" fmla="*/ 449 w 474"/>
                  <a:gd name="T7" fmla="*/ 45 h 48"/>
                  <a:gd name="T8" fmla="*/ 418 w 474"/>
                  <a:gd name="T9" fmla="*/ 42 h 48"/>
                  <a:gd name="T10" fmla="*/ 389 w 474"/>
                  <a:gd name="T11" fmla="*/ 41 h 48"/>
                  <a:gd name="T12" fmla="*/ 360 w 474"/>
                  <a:gd name="T13" fmla="*/ 39 h 48"/>
                  <a:gd name="T14" fmla="*/ 332 w 474"/>
                  <a:gd name="T15" fmla="*/ 39 h 48"/>
                  <a:gd name="T16" fmla="*/ 304 w 474"/>
                  <a:gd name="T17" fmla="*/ 38 h 48"/>
                  <a:gd name="T18" fmla="*/ 276 w 474"/>
                  <a:gd name="T19" fmla="*/ 38 h 48"/>
                  <a:gd name="T20" fmla="*/ 250 w 474"/>
                  <a:gd name="T21" fmla="*/ 38 h 48"/>
                  <a:gd name="T22" fmla="*/ 224 w 474"/>
                  <a:gd name="T23" fmla="*/ 39 h 48"/>
                  <a:gd name="T24" fmla="*/ 197 w 474"/>
                  <a:gd name="T25" fmla="*/ 39 h 48"/>
                  <a:gd name="T26" fmla="*/ 171 w 474"/>
                  <a:gd name="T27" fmla="*/ 39 h 48"/>
                  <a:gd name="T28" fmla="*/ 143 w 474"/>
                  <a:gd name="T29" fmla="*/ 39 h 48"/>
                  <a:gd name="T30" fmla="*/ 117 w 474"/>
                  <a:gd name="T31" fmla="*/ 39 h 48"/>
                  <a:gd name="T32" fmla="*/ 90 w 474"/>
                  <a:gd name="T33" fmla="*/ 39 h 48"/>
                  <a:gd name="T34" fmla="*/ 63 w 474"/>
                  <a:gd name="T35" fmla="*/ 38 h 48"/>
                  <a:gd name="T36" fmla="*/ 35 w 474"/>
                  <a:gd name="T37" fmla="*/ 36 h 48"/>
                  <a:gd name="T38" fmla="*/ 6 w 474"/>
                  <a:gd name="T39" fmla="*/ 35 h 48"/>
                  <a:gd name="T40" fmla="*/ 1 w 474"/>
                  <a:gd name="T41" fmla="*/ 28 h 48"/>
                  <a:gd name="T42" fmla="*/ 0 w 474"/>
                  <a:gd name="T43" fmla="*/ 20 h 48"/>
                  <a:gd name="T44" fmla="*/ 0 w 474"/>
                  <a:gd name="T45" fmla="*/ 11 h 48"/>
                  <a:gd name="T46" fmla="*/ 0 w 474"/>
                  <a:gd name="T47" fmla="*/ 4 h 48"/>
                  <a:gd name="T48" fmla="*/ 32 w 474"/>
                  <a:gd name="T49" fmla="*/ 6 h 48"/>
                  <a:gd name="T50" fmla="*/ 63 w 474"/>
                  <a:gd name="T51" fmla="*/ 7 h 48"/>
                  <a:gd name="T52" fmla="*/ 92 w 474"/>
                  <a:gd name="T53" fmla="*/ 7 h 48"/>
                  <a:gd name="T54" fmla="*/ 121 w 474"/>
                  <a:gd name="T55" fmla="*/ 6 h 48"/>
                  <a:gd name="T56" fmla="*/ 150 w 474"/>
                  <a:gd name="T57" fmla="*/ 6 h 48"/>
                  <a:gd name="T58" fmla="*/ 178 w 474"/>
                  <a:gd name="T59" fmla="*/ 4 h 48"/>
                  <a:gd name="T60" fmla="*/ 206 w 474"/>
                  <a:gd name="T61" fmla="*/ 3 h 48"/>
                  <a:gd name="T62" fmla="*/ 232 w 474"/>
                  <a:gd name="T63" fmla="*/ 1 h 48"/>
                  <a:gd name="T64" fmla="*/ 260 w 474"/>
                  <a:gd name="T65" fmla="*/ 1 h 48"/>
                  <a:gd name="T66" fmla="*/ 286 w 474"/>
                  <a:gd name="T67" fmla="*/ 0 h 48"/>
                  <a:gd name="T68" fmla="*/ 314 w 474"/>
                  <a:gd name="T69" fmla="*/ 0 h 48"/>
                  <a:gd name="T70" fmla="*/ 342 w 474"/>
                  <a:gd name="T71" fmla="*/ 1 h 48"/>
                  <a:gd name="T72" fmla="*/ 370 w 474"/>
                  <a:gd name="T73" fmla="*/ 3 h 48"/>
                  <a:gd name="T74" fmla="*/ 399 w 474"/>
                  <a:gd name="T75" fmla="*/ 6 h 48"/>
                  <a:gd name="T76" fmla="*/ 428 w 474"/>
                  <a:gd name="T77" fmla="*/ 9 h 48"/>
                  <a:gd name="T78" fmla="*/ 459 w 474"/>
                  <a:gd name="T79" fmla="*/ 1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4" h="48">
                    <a:moveTo>
                      <a:pt x="459" y="14"/>
                    </a:moveTo>
                    <a:lnTo>
                      <a:pt x="474" y="29"/>
                    </a:lnTo>
                    <a:lnTo>
                      <a:pt x="449" y="48"/>
                    </a:lnTo>
                    <a:lnTo>
                      <a:pt x="449" y="45"/>
                    </a:lnTo>
                    <a:lnTo>
                      <a:pt x="418" y="42"/>
                    </a:lnTo>
                    <a:lnTo>
                      <a:pt x="389" y="41"/>
                    </a:lnTo>
                    <a:lnTo>
                      <a:pt x="360" y="39"/>
                    </a:lnTo>
                    <a:lnTo>
                      <a:pt x="332" y="39"/>
                    </a:lnTo>
                    <a:lnTo>
                      <a:pt x="304" y="38"/>
                    </a:lnTo>
                    <a:lnTo>
                      <a:pt x="276" y="38"/>
                    </a:lnTo>
                    <a:lnTo>
                      <a:pt x="250" y="38"/>
                    </a:lnTo>
                    <a:lnTo>
                      <a:pt x="224" y="39"/>
                    </a:lnTo>
                    <a:lnTo>
                      <a:pt x="197" y="39"/>
                    </a:lnTo>
                    <a:lnTo>
                      <a:pt x="171" y="39"/>
                    </a:lnTo>
                    <a:lnTo>
                      <a:pt x="143" y="39"/>
                    </a:lnTo>
                    <a:lnTo>
                      <a:pt x="117" y="39"/>
                    </a:lnTo>
                    <a:lnTo>
                      <a:pt x="90" y="39"/>
                    </a:lnTo>
                    <a:lnTo>
                      <a:pt x="63" y="38"/>
                    </a:lnTo>
                    <a:lnTo>
                      <a:pt x="35" y="36"/>
                    </a:lnTo>
                    <a:lnTo>
                      <a:pt x="6" y="35"/>
                    </a:lnTo>
                    <a:lnTo>
                      <a:pt x="1" y="28"/>
                    </a:lnTo>
                    <a:lnTo>
                      <a:pt x="0" y="20"/>
                    </a:lnTo>
                    <a:lnTo>
                      <a:pt x="0" y="11"/>
                    </a:lnTo>
                    <a:lnTo>
                      <a:pt x="0" y="4"/>
                    </a:lnTo>
                    <a:lnTo>
                      <a:pt x="32" y="6"/>
                    </a:lnTo>
                    <a:lnTo>
                      <a:pt x="63" y="7"/>
                    </a:lnTo>
                    <a:lnTo>
                      <a:pt x="92" y="7"/>
                    </a:lnTo>
                    <a:lnTo>
                      <a:pt x="121" y="6"/>
                    </a:lnTo>
                    <a:lnTo>
                      <a:pt x="150" y="6"/>
                    </a:lnTo>
                    <a:lnTo>
                      <a:pt x="178" y="4"/>
                    </a:lnTo>
                    <a:lnTo>
                      <a:pt x="206" y="3"/>
                    </a:lnTo>
                    <a:lnTo>
                      <a:pt x="232" y="1"/>
                    </a:lnTo>
                    <a:lnTo>
                      <a:pt x="260" y="1"/>
                    </a:lnTo>
                    <a:lnTo>
                      <a:pt x="286" y="0"/>
                    </a:lnTo>
                    <a:lnTo>
                      <a:pt x="314" y="0"/>
                    </a:lnTo>
                    <a:lnTo>
                      <a:pt x="342" y="1"/>
                    </a:lnTo>
                    <a:lnTo>
                      <a:pt x="370" y="3"/>
                    </a:lnTo>
                    <a:lnTo>
                      <a:pt x="399" y="6"/>
                    </a:lnTo>
                    <a:lnTo>
                      <a:pt x="428" y="9"/>
                    </a:lnTo>
                    <a:lnTo>
                      <a:pt x="459"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 name="Freeform 42"/>
              <p:cNvSpPr>
                <a:spLocks/>
              </p:cNvSpPr>
              <p:nvPr/>
            </p:nvSpPr>
            <p:spPr bwMode="auto">
              <a:xfrm>
                <a:off x="1536" y="3008"/>
                <a:ext cx="15" cy="15"/>
              </a:xfrm>
              <a:custGeom>
                <a:avLst/>
                <a:gdLst>
                  <a:gd name="T0" fmla="*/ 29 w 29"/>
                  <a:gd name="T1" fmla="*/ 9 h 29"/>
                  <a:gd name="T2" fmla="*/ 26 w 29"/>
                  <a:gd name="T3" fmla="*/ 14 h 29"/>
                  <a:gd name="T4" fmla="*/ 24 w 29"/>
                  <a:gd name="T5" fmla="*/ 22 h 29"/>
                  <a:gd name="T6" fmla="*/ 21 w 29"/>
                  <a:gd name="T7" fmla="*/ 28 h 29"/>
                  <a:gd name="T8" fmla="*/ 14 w 29"/>
                  <a:gd name="T9" fmla="*/ 29 h 29"/>
                  <a:gd name="T10" fmla="*/ 0 w 29"/>
                  <a:gd name="T11" fmla="*/ 29 h 29"/>
                  <a:gd name="T12" fmla="*/ 10 w 29"/>
                  <a:gd name="T13" fmla="*/ 0 h 29"/>
                  <a:gd name="T14" fmla="*/ 29 w 29"/>
                  <a:gd name="T15" fmla="*/ 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9">
                    <a:moveTo>
                      <a:pt x="29" y="9"/>
                    </a:moveTo>
                    <a:lnTo>
                      <a:pt x="26" y="14"/>
                    </a:lnTo>
                    <a:lnTo>
                      <a:pt x="24" y="22"/>
                    </a:lnTo>
                    <a:lnTo>
                      <a:pt x="21" y="28"/>
                    </a:lnTo>
                    <a:lnTo>
                      <a:pt x="14" y="29"/>
                    </a:lnTo>
                    <a:lnTo>
                      <a:pt x="0" y="29"/>
                    </a:lnTo>
                    <a:lnTo>
                      <a:pt x="10" y="0"/>
                    </a:lnTo>
                    <a:lnTo>
                      <a:pt x="29"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 name="Freeform 43"/>
              <p:cNvSpPr>
                <a:spLocks/>
              </p:cNvSpPr>
              <p:nvPr/>
            </p:nvSpPr>
            <p:spPr bwMode="auto">
              <a:xfrm>
                <a:off x="1441" y="3025"/>
                <a:ext cx="15" cy="20"/>
              </a:xfrm>
              <a:custGeom>
                <a:avLst/>
                <a:gdLst>
                  <a:gd name="T0" fmla="*/ 30 w 30"/>
                  <a:gd name="T1" fmla="*/ 0 h 39"/>
                  <a:gd name="T2" fmla="*/ 27 w 30"/>
                  <a:gd name="T3" fmla="*/ 10 h 39"/>
                  <a:gd name="T4" fmla="*/ 22 w 30"/>
                  <a:gd name="T5" fmla="*/ 21 h 39"/>
                  <a:gd name="T6" fmla="*/ 18 w 30"/>
                  <a:gd name="T7" fmla="*/ 32 h 39"/>
                  <a:gd name="T8" fmla="*/ 11 w 30"/>
                  <a:gd name="T9" fmla="*/ 39 h 39"/>
                  <a:gd name="T10" fmla="*/ 3 w 30"/>
                  <a:gd name="T11" fmla="*/ 33 h 39"/>
                  <a:gd name="T12" fmla="*/ 0 w 30"/>
                  <a:gd name="T13" fmla="*/ 27 h 39"/>
                  <a:gd name="T14" fmla="*/ 2 w 30"/>
                  <a:gd name="T15" fmla="*/ 20 h 39"/>
                  <a:gd name="T16" fmla="*/ 5 w 30"/>
                  <a:gd name="T17" fmla="*/ 13 h 39"/>
                  <a:gd name="T18" fmla="*/ 9 w 30"/>
                  <a:gd name="T19" fmla="*/ 7 h 39"/>
                  <a:gd name="T20" fmla="*/ 15 w 30"/>
                  <a:gd name="T21" fmla="*/ 2 h 39"/>
                  <a:gd name="T22" fmla="*/ 22 w 30"/>
                  <a:gd name="T23" fmla="*/ 0 h 39"/>
                  <a:gd name="T24" fmla="*/ 30 w 30"/>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9">
                    <a:moveTo>
                      <a:pt x="30" y="0"/>
                    </a:moveTo>
                    <a:lnTo>
                      <a:pt x="27" y="10"/>
                    </a:lnTo>
                    <a:lnTo>
                      <a:pt x="22" y="21"/>
                    </a:lnTo>
                    <a:lnTo>
                      <a:pt x="18" y="32"/>
                    </a:lnTo>
                    <a:lnTo>
                      <a:pt x="11" y="39"/>
                    </a:lnTo>
                    <a:lnTo>
                      <a:pt x="3" y="33"/>
                    </a:lnTo>
                    <a:lnTo>
                      <a:pt x="0" y="27"/>
                    </a:lnTo>
                    <a:lnTo>
                      <a:pt x="2" y="20"/>
                    </a:lnTo>
                    <a:lnTo>
                      <a:pt x="5" y="13"/>
                    </a:lnTo>
                    <a:lnTo>
                      <a:pt x="9" y="7"/>
                    </a:lnTo>
                    <a:lnTo>
                      <a:pt x="15" y="2"/>
                    </a:lnTo>
                    <a:lnTo>
                      <a:pt x="22" y="0"/>
                    </a:ln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5" name="Freeform 44"/>
              <p:cNvSpPr>
                <a:spLocks/>
              </p:cNvSpPr>
              <p:nvPr/>
            </p:nvSpPr>
            <p:spPr bwMode="auto">
              <a:xfrm>
                <a:off x="2960" y="3030"/>
                <a:ext cx="87" cy="226"/>
              </a:xfrm>
              <a:custGeom>
                <a:avLst/>
                <a:gdLst>
                  <a:gd name="T0" fmla="*/ 173 w 173"/>
                  <a:gd name="T1" fmla="*/ 57 h 452"/>
                  <a:gd name="T2" fmla="*/ 165 w 173"/>
                  <a:gd name="T3" fmla="*/ 69 h 452"/>
                  <a:gd name="T4" fmla="*/ 152 w 173"/>
                  <a:gd name="T5" fmla="*/ 77 h 452"/>
                  <a:gd name="T6" fmla="*/ 142 w 173"/>
                  <a:gd name="T7" fmla="*/ 88 h 452"/>
                  <a:gd name="T8" fmla="*/ 142 w 173"/>
                  <a:gd name="T9" fmla="*/ 117 h 452"/>
                  <a:gd name="T10" fmla="*/ 140 w 173"/>
                  <a:gd name="T11" fmla="*/ 159 h 452"/>
                  <a:gd name="T12" fmla="*/ 136 w 173"/>
                  <a:gd name="T13" fmla="*/ 203 h 452"/>
                  <a:gd name="T14" fmla="*/ 132 w 173"/>
                  <a:gd name="T15" fmla="*/ 246 h 452"/>
                  <a:gd name="T16" fmla="*/ 123 w 173"/>
                  <a:gd name="T17" fmla="*/ 278 h 452"/>
                  <a:gd name="T18" fmla="*/ 127 w 173"/>
                  <a:gd name="T19" fmla="*/ 325 h 452"/>
                  <a:gd name="T20" fmla="*/ 139 w 173"/>
                  <a:gd name="T21" fmla="*/ 373 h 452"/>
                  <a:gd name="T22" fmla="*/ 139 w 173"/>
                  <a:gd name="T23" fmla="*/ 417 h 452"/>
                  <a:gd name="T24" fmla="*/ 113 w 173"/>
                  <a:gd name="T25" fmla="*/ 452 h 452"/>
                  <a:gd name="T26" fmla="*/ 85 w 173"/>
                  <a:gd name="T27" fmla="*/ 449 h 452"/>
                  <a:gd name="T28" fmla="*/ 53 w 173"/>
                  <a:gd name="T29" fmla="*/ 449 h 452"/>
                  <a:gd name="T30" fmla="*/ 29 w 173"/>
                  <a:gd name="T31" fmla="*/ 440 h 452"/>
                  <a:gd name="T32" fmla="*/ 25 w 173"/>
                  <a:gd name="T33" fmla="*/ 409 h 452"/>
                  <a:gd name="T34" fmla="*/ 28 w 173"/>
                  <a:gd name="T35" fmla="*/ 377 h 452"/>
                  <a:gd name="T36" fmla="*/ 25 w 173"/>
                  <a:gd name="T37" fmla="*/ 344 h 452"/>
                  <a:gd name="T38" fmla="*/ 19 w 173"/>
                  <a:gd name="T39" fmla="*/ 311 h 452"/>
                  <a:gd name="T40" fmla="*/ 12 w 173"/>
                  <a:gd name="T41" fmla="*/ 279 h 452"/>
                  <a:gd name="T42" fmla="*/ 4 w 173"/>
                  <a:gd name="T43" fmla="*/ 246 h 452"/>
                  <a:gd name="T44" fmla="*/ 0 w 173"/>
                  <a:gd name="T45" fmla="*/ 213 h 452"/>
                  <a:gd name="T46" fmla="*/ 0 w 173"/>
                  <a:gd name="T47" fmla="*/ 181 h 452"/>
                  <a:gd name="T48" fmla="*/ 6 w 173"/>
                  <a:gd name="T49" fmla="*/ 149 h 452"/>
                  <a:gd name="T50" fmla="*/ 15 w 173"/>
                  <a:gd name="T51" fmla="*/ 127 h 452"/>
                  <a:gd name="T52" fmla="*/ 31 w 173"/>
                  <a:gd name="T53" fmla="*/ 104 h 452"/>
                  <a:gd name="T54" fmla="*/ 50 w 173"/>
                  <a:gd name="T55" fmla="*/ 82 h 452"/>
                  <a:gd name="T56" fmla="*/ 73 w 173"/>
                  <a:gd name="T57" fmla="*/ 64 h 452"/>
                  <a:gd name="T58" fmla="*/ 89 w 173"/>
                  <a:gd name="T59" fmla="*/ 20 h 452"/>
                  <a:gd name="T60" fmla="*/ 124 w 173"/>
                  <a:gd name="T61" fmla="*/ 0 h 452"/>
                  <a:gd name="T62" fmla="*/ 158 w 173"/>
                  <a:gd name="T63" fmla="*/ 7 h 452"/>
                  <a:gd name="T64" fmla="*/ 171 w 173"/>
                  <a:gd name="T65" fmla="*/ 48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 h="452">
                    <a:moveTo>
                      <a:pt x="171" y="48"/>
                    </a:moveTo>
                    <a:lnTo>
                      <a:pt x="173" y="57"/>
                    </a:lnTo>
                    <a:lnTo>
                      <a:pt x="171" y="64"/>
                    </a:lnTo>
                    <a:lnTo>
                      <a:pt x="165" y="69"/>
                    </a:lnTo>
                    <a:lnTo>
                      <a:pt x="159" y="73"/>
                    </a:lnTo>
                    <a:lnTo>
                      <a:pt x="152" y="77"/>
                    </a:lnTo>
                    <a:lnTo>
                      <a:pt x="146" y="82"/>
                    </a:lnTo>
                    <a:lnTo>
                      <a:pt x="142" y="88"/>
                    </a:lnTo>
                    <a:lnTo>
                      <a:pt x="140" y="96"/>
                    </a:lnTo>
                    <a:lnTo>
                      <a:pt x="142" y="117"/>
                    </a:lnTo>
                    <a:lnTo>
                      <a:pt x="142" y="139"/>
                    </a:lnTo>
                    <a:lnTo>
                      <a:pt x="140" y="159"/>
                    </a:lnTo>
                    <a:lnTo>
                      <a:pt x="139" y="181"/>
                    </a:lnTo>
                    <a:lnTo>
                      <a:pt x="136" y="203"/>
                    </a:lnTo>
                    <a:lnTo>
                      <a:pt x="135" y="225"/>
                    </a:lnTo>
                    <a:lnTo>
                      <a:pt x="132" y="246"/>
                    </a:lnTo>
                    <a:lnTo>
                      <a:pt x="130" y="267"/>
                    </a:lnTo>
                    <a:lnTo>
                      <a:pt x="123" y="278"/>
                    </a:lnTo>
                    <a:lnTo>
                      <a:pt x="124" y="301"/>
                    </a:lnTo>
                    <a:lnTo>
                      <a:pt x="127" y="325"/>
                    </a:lnTo>
                    <a:lnTo>
                      <a:pt x="133" y="349"/>
                    </a:lnTo>
                    <a:lnTo>
                      <a:pt x="139" y="373"/>
                    </a:lnTo>
                    <a:lnTo>
                      <a:pt x="140" y="396"/>
                    </a:lnTo>
                    <a:lnTo>
                      <a:pt x="139" y="417"/>
                    </a:lnTo>
                    <a:lnTo>
                      <a:pt x="130" y="436"/>
                    </a:lnTo>
                    <a:lnTo>
                      <a:pt x="113" y="452"/>
                    </a:lnTo>
                    <a:lnTo>
                      <a:pt x="99" y="449"/>
                    </a:lnTo>
                    <a:lnTo>
                      <a:pt x="85" y="449"/>
                    </a:lnTo>
                    <a:lnTo>
                      <a:pt x="69" y="449"/>
                    </a:lnTo>
                    <a:lnTo>
                      <a:pt x="53" y="449"/>
                    </a:lnTo>
                    <a:lnTo>
                      <a:pt x="39" y="446"/>
                    </a:lnTo>
                    <a:lnTo>
                      <a:pt x="29" y="440"/>
                    </a:lnTo>
                    <a:lnTo>
                      <a:pt x="23" y="428"/>
                    </a:lnTo>
                    <a:lnTo>
                      <a:pt x="25" y="409"/>
                    </a:lnTo>
                    <a:lnTo>
                      <a:pt x="26" y="393"/>
                    </a:lnTo>
                    <a:lnTo>
                      <a:pt x="28" y="377"/>
                    </a:lnTo>
                    <a:lnTo>
                      <a:pt x="26" y="361"/>
                    </a:lnTo>
                    <a:lnTo>
                      <a:pt x="25" y="344"/>
                    </a:lnTo>
                    <a:lnTo>
                      <a:pt x="22" y="327"/>
                    </a:lnTo>
                    <a:lnTo>
                      <a:pt x="19" y="311"/>
                    </a:lnTo>
                    <a:lnTo>
                      <a:pt x="15" y="295"/>
                    </a:lnTo>
                    <a:lnTo>
                      <a:pt x="12" y="279"/>
                    </a:lnTo>
                    <a:lnTo>
                      <a:pt x="7" y="262"/>
                    </a:lnTo>
                    <a:lnTo>
                      <a:pt x="4" y="246"/>
                    </a:lnTo>
                    <a:lnTo>
                      <a:pt x="1" y="229"/>
                    </a:lnTo>
                    <a:lnTo>
                      <a:pt x="0" y="213"/>
                    </a:lnTo>
                    <a:lnTo>
                      <a:pt x="0" y="197"/>
                    </a:lnTo>
                    <a:lnTo>
                      <a:pt x="0" y="181"/>
                    </a:lnTo>
                    <a:lnTo>
                      <a:pt x="1" y="165"/>
                    </a:lnTo>
                    <a:lnTo>
                      <a:pt x="6" y="149"/>
                    </a:lnTo>
                    <a:lnTo>
                      <a:pt x="10" y="139"/>
                    </a:lnTo>
                    <a:lnTo>
                      <a:pt x="15" y="127"/>
                    </a:lnTo>
                    <a:lnTo>
                      <a:pt x="22" y="115"/>
                    </a:lnTo>
                    <a:lnTo>
                      <a:pt x="31" y="104"/>
                    </a:lnTo>
                    <a:lnTo>
                      <a:pt x="39" y="92"/>
                    </a:lnTo>
                    <a:lnTo>
                      <a:pt x="50" y="82"/>
                    </a:lnTo>
                    <a:lnTo>
                      <a:pt x="61" y="73"/>
                    </a:lnTo>
                    <a:lnTo>
                      <a:pt x="73" y="64"/>
                    </a:lnTo>
                    <a:lnTo>
                      <a:pt x="77" y="39"/>
                    </a:lnTo>
                    <a:lnTo>
                      <a:pt x="89" y="20"/>
                    </a:lnTo>
                    <a:lnTo>
                      <a:pt x="105" y="7"/>
                    </a:lnTo>
                    <a:lnTo>
                      <a:pt x="124" y="0"/>
                    </a:lnTo>
                    <a:lnTo>
                      <a:pt x="142" y="0"/>
                    </a:lnTo>
                    <a:lnTo>
                      <a:pt x="158" y="7"/>
                    </a:lnTo>
                    <a:lnTo>
                      <a:pt x="168" y="23"/>
                    </a:lnTo>
                    <a:lnTo>
                      <a:pt x="171" y="4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6" name="Freeform 45"/>
              <p:cNvSpPr>
                <a:spLocks/>
              </p:cNvSpPr>
              <p:nvPr/>
            </p:nvSpPr>
            <p:spPr bwMode="auto">
              <a:xfrm>
                <a:off x="1494" y="3068"/>
                <a:ext cx="279" cy="521"/>
              </a:xfrm>
              <a:custGeom>
                <a:avLst/>
                <a:gdLst>
                  <a:gd name="T0" fmla="*/ 327 w 559"/>
                  <a:gd name="T1" fmla="*/ 281 h 1042"/>
                  <a:gd name="T2" fmla="*/ 345 w 559"/>
                  <a:gd name="T3" fmla="*/ 360 h 1042"/>
                  <a:gd name="T4" fmla="*/ 360 w 559"/>
                  <a:gd name="T5" fmla="*/ 441 h 1042"/>
                  <a:gd name="T6" fmla="*/ 376 w 559"/>
                  <a:gd name="T7" fmla="*/ 520 h 1042"/>
                  <a:gd name="T8" fmla="*/ 392 w 559"/>
                  <a:gd name="T9" fmla="*/ 600 h 1042"/>
                  <a:gd name="T10" fmla="*/ 409 w 559"/>
                  <a:gd name="T11" fmla="*/ 678 h 1042"/>
                  <a:gd name="T12" fmla="*/ 433 w 559"/>
                  <a:gd name="T13" fmla="*/ 755 h 1042"/>
                  <a:gd name="T14" fmla="*/ 459 w 559"/>
                  <a:gd name="T15" fmla="*/ 830 h 1042"/>
                  <a:gd name="T16" fmla="*/ 484 w 559"/>
                  <a:gd name="T17" fmla="*/ 881 h 1042"/>
                  <a:gd name="T18" fmla="*/ 503 w 559"/>
                  <a:gd name="T19" fmla="*/ 907 h 1042"/>
                  <a:gd name="T20" fmla="*/ 523 w 559"/>
                  <a:gd name="T21" fmla="*/ 935 h 1042"/>
                  <a:gd name="T22" fmla="*/ 547 w 559"/>
                  <a:gd name="T23" fmla="*/ 960 h 1042"/>
                  <a:gd name="T24" fmla="*/ 542 w 559"/>
                  <a:gd name="T25" fmla="*/ 978 h 1042"/>
                  <a:gd name="T26" fmla="*/ 510 w 559"/>
                  <a:gd name="T27" fmla="*/ 986 h 1042"/>
                  <a:gd name="T28" fmla="*/ 475 w 559"/>
                  <a:gd name="T29" fmla="*/ 992 h 1042"/>
                  <a:gd name="T30" fmla="*/ 440 w 559"/>
                  <a:gd name="T31" fmla="*/ 998 h 1042"/>
                  <a:gd name="T32" fmla="*/ 405 w 559"/>
                  <a:gd name="T33" fmla="*/ 1004 h 1042"/>
                  <a:gd name="T34" fmla="*/ 371 w 559"/>
                  <a:gd name="T35" fmla="*/ 1011 h 1042"/>
                  <a:gd name="T36" fmla="*/ 338 w 559"/>
                  <a:gd name="T37" fmla="*/ 1020 h 1042"/>
                  <a:gd name="T38" fmla="*/ 305 w 559"/>
                  <a:gd name="T39" fmla="*/ 1033 h 1042"/>
                  <a:gd name="T40" fmla="*/ 276 w 559"/>
                  <a:gd name="T41" fmla="*/ 1042 h 1042"/>
                  <a:gd name="T42" fmla="*/ 264 w 559"/>
                  <a:gd name="T43" fmla="*/ 1025 h 1042"/>
                  <a:gd name="T44" fmla="*/ 226 w 559"/>
                  <a:gd name="T45" fmla="*/ 994 h 1042"/>
                  <a:gd name="T46" fmla="*/ 171 w 559"/>
                  <a:gd name="T47" fmla="*/ 940 h 1042"/>
                  <a:gd name="T48" fmla="*/ 120 w 559"/>
                  <a:gd name="T49" fmla="*/ 880 h 1042"/>
                  <a:gd name="T50" fmla="*/ 74 w 559"/>
                  <a:gd name="T51" fmla="*/ 815 h 1042"/>
                  <a:gd name="T52" fmla="*/ 38 w 559"/>
                  <a:gd name="T53" fmla="*/ 745 h 1042"/>
                  <a:gd name="T54" fmla="*/ 13 w 559"/>
                  <a:gd name="T55" fmla="*/ 672 h 1042"/>
                  <a:gd name="T56" fmla="*/ 1 w 559"/>
                  <a:gd name="T57" fmla="*/ 594 h 1042"/>
                  <a:gd name="T58" fmla="*/ 4 w 559"/>
                  <a:gd name="T59" fmla="*/ 514 h 1042"/>
                  <a:gd name="T60" fmla="*/ 17 w 559"/>
                  <a:gd name="T61" fmla="*/ 442 h 1042"/>
                  <a:gd name="T62" fmla="*/ 27 w 559"/>
                  <a:gd name="T63" fmla="*/ 385 h 1042"/>
                  <a:gd name="T64" fmla="*/ 35 w 559"/>
                  <a:gd name="T65" fmla="*/ 328 h 1042"/>
                  <a:gd name="T66" fmla="*/ 42 w 559"/>
                  <a:gd name="T67" fmla="*/ 271 h 1042"/>
                  <a:gd name="T68" fmla="*/ 51 w 559"/>
                  <a:gd name="T69" fmla="*/ 215 h 1042"/>
                  <a:gd name="T70" fmla="*/ 63 w 559"/>
                  <a:gd name="T71" fmla="*/ 160 h 1042"/>
                  <a:gd name="T72" fmla="*/ 79 w 559"/>
                  <a:gd name="T73" fmla="*/ 106 h 1042"/>
                  <a:gd name="T74" fmla="*/ 101 w 559"/>
                  <a:gd name="T75" fmla="*/ 53 h 1042"/>
                  <a:gd name="T76" fmla="*/ 124 w 559"/>
                  <a:gd name="T77" fmla="*/ 15 h 1042"/>
                  <a:gd name="T78" fmla="*/ 150 w 559"/>
                  <a:gd name="T79" fmla="*/ 2 h 1042"/>
                  <a:gd name="T80" fmla="*/ 178 w 559"/>
                  <a:gd name="T81" fmla="*/ 2 h 1042"/>
                  <a:gd name="T82" fmla="*/ 205 w 559"/>
                  <a:gd name="T83" fmla="*/ 14 h 1042"/>
                  <a:gd name="T84" fmla="*/ 235 w 559"/>
                  <a:gd name="T85" fmla="*/ 47 h 1042"/>
                  <a:gd name="T86" fmla="*/ 264 w 559"/>
                  <a:gd name="T87" fmla="*/ 101 h 1042"/>
                  <a:gd name="T88" fmla="*/ 285 w 559"/>
                  <a:gd name="T89" fmla="*/ 157 h 1042"/>
                  <a:gd name="T90" fmla="*/ 307 w 559"/>
                  <a:gd name="T91" fmla="*/ 214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9" h="1042">
                    <a:moveTo>
                      <a:pt x="319" y="242"/>
                    </a:moveTo>
                    <a:lnTo>
                      <a:pt x="327" y="281"/>
                    </a:lnTo>
                    <a:lnTo>
                      <a:pt x="336" y="321"/>
                    </a:lnTo>
                    <a:lnTo>
                      <a:pt x="345" y="360"/>
                    </a:lnTo>
                    <a:lnTo>
                      <a:pt x="352" y="400"/>
                    </a:lnTo>
                    <a:lnTo>
                      <a:pt x="360" y="441"/>
                    </a:lnTo>
                    <a:lnTo>
                      <a:pt x="368" y="480"/>
                    </a:lnTo>
                    <a:lnTo>
                      <a:pt x="376" y="520"/>
                    </a:lnTo>
                    <a:lnTo>
                      <a:pt x="383" y="561"/>
                    </a:lnTo>
                    <a:lnTo>
                      <a:pt x="392" y="600"/>
                    </a:lnTo>
                    <a:lnTo>
                      <a:pt x="401" y="640"/>
                    </a:lnTo>
                    <a:lnTo>
                      <a:pt x="409" y="678"/>
                    </a:lnTo>
                    <a:lnTo>
                      <a:pt x="421" y="717"/>
                    </a:lnTo>
                    <a:lnTo>
                      <a:pt x="433" y="755"/>
                    </a:lnTo>
                    <a:lnTo>
                      <a:pt x="444" y="793"/>
                    </a:lnTo>
                    <a:lnTo>
                      <a:pt x="459" y="830"/>
                    </a:lnTo>
                    <a:lnTo>
                      <a:pt x="475" y="867"/>
                    </a:lnTo>
                    <a:lnTo>
                      <a:pt x="484" y="881"/>
                    </a:lnTo>
                    <a:lnTo>
                      <a:pt x="493" y="894"/>
                    </a:lnTo>
                    <a:lnTo>
                      <a:pt x="503" y="907"/>
                    </a:lnTo>
                    <a:lnTo>
                      <a:pt x="513" y="922"/>
                    </a:lnTo>
                    <a:lnTo>
                      <a:pt x="523" y="935"/>
                    </a:lnTo>
                    <a:lnTo>
                      <a:pt x="535" y="948"/>
                    </a:lnTo>
                    <a:lnTo>
                      <a:pt x="547" y="960"/>
                    </a:lnTo>
                    <a:lnTo>
                      <a:pt x="559" y="973"/>
                    </a:lnTo>
                    <a:lnTo>
                      <a:pt x="542" y="978"/>
                    </a:lnTo>
                    <a:lnTo>
                      <a:pt x="526" y="982"/>
                    </a:lnTo>
                    <a:lnTo>
                      <a:pt x="510" y="986"/>
                    </a:lnTo>
                    <a:lnTo>
                      <a:pt x="493" y="989"/>
                    </a:lnTo>
                    <a:lnTo>
                      <a:pt x="475" y="992"/>
                    </a:lnTo>
                    <a:lnTo>
                      <a:pt x="458" y="995"/>
                    </a:lnTo>
                    <a:lnTo>
                      <a:pt x="440" y="998"/>
                    </a:lnTo>
                    <a:lnTo>
                      <a:pt x="422" y="1001"/>
                    </a:lnTo>
                    <a:lnTo>
                      <a:pt x="405" y="1004"/>
                    </a:lnTo>
                    <a:lnTo>
                      <a:pt x="387" y="1007"/>
                    </a:lnTo>
                    <a:lnTo>
                      <a:pt x="371" y="1011"/>
                    </a:lnTo>
                    <a:lnTo>
                      <a:pt x="354" y="1016"/>
                    </a:lnTo>
                    <a:lnTo>
                      <a:pt x="338" y="1020"/>
                    </a:lnTo>
                    <a:lnTo>
                      <a:pt x="320" y="1026"/>
                    </a:lnTo>
                    <a:lnTo>
                      <a:pt x="305" y="1033"/>
                    </a:lnTo>
                    <a:lnTo>
                      <a:pt x="289" y="1042"/>
                    </a:lnTo>
                    <a:lnTo>
                      <a:pt x="276" y="1042"/>
                    </a:lnTo>
                    <a:lnTo>
                      <a:pt x="269" y="1035"/>
                    </a:lnTo>
                    <a:lnTo>
                      <a:pt x="264" y="1025"/>
                    </a:lnTo>
                    <a:lnTo>
                      <a:pt x="256" y="1019"/>
                    </a:lnTo>
                    <a:lnTo>
                      <a:pt x="226" y="994"/>
                    </a:lnTo>
                    <a:lnTo>
                      <a:pt x="199" y="967"/>
                    </a:lnTo>
                    <a:lnTo>
                      <a:pt x="171" y="940"/>
                    </a:lnTo>
                    <a:lnTo>
                      <a:pt x="145" y="910"/>
                    </a:lnTo>
                    <a:lnTo>
                      <a:pt x="120" y="880"/>
                    </a:lnTo>
                    <a:lnTo>
                      <a:pt x="96" y="848"/>
                    </a:lnTo>
                    <a:lnTo>
                      <a:pt x="74" y="815"/>
                    </a:lnTo>
                    <a:lnTo>
                      <a:pt x="55" y="780"/>
                    </a:lnTo>
                    <a:lnTo>
                      <a:pt x="38" y="745"/>
                    </a:lnTo>
                    <a:lnTo>
                      <a:pt x="25" y="710"/>
                    </a:lnTo>
                    <a:lnTo>
                      <a:pt x="13" y="672"/>
                    </a:lnTo>
                    <a:lnTo>
                      <a:pt x="6" y="634"/>
                    </a:lnTo>
                    <a:lnTo>
                      <a:pt x="1" y="594"/>
                    </a:lnTo>
                    <a:lnTo>
                      <a:pt x="0" y="555"/>
                    </a:lnTo>
                    <a:lnTo>
                      <a:pt x="4" y="514"/>
                    </a:lnTo>
                    <a:lnTo>
                      <a:pt x="11" y="471"/>
                    </a:lnTo>
                    <a:lnTo>
                      <a:pt x="17" y="442"/>
                    </a:lnTo>
                    <a:lnTo>
                      <a:pt x="23" y="414"/>
                    </a:lnTo>
                    <a:lnTo>
                      <a:pt x="27" y="385"/>
                    </a:lnTo>
                    <a:lnTo>
                      <a:pt x="32" y="356"/>
                    </a:lnTo>
                    <a:lnTo>
                      <a:pt x="35" y="328"/>
                    </a:lnTo>
                    <a:lnTo>
                      <a:pt x="39" y="299"/>
                    </a:lnTo>
                    <a:lnTo>
                      <a:pt x="42" y="271"/>
                    </a:lnTo>
                    <a:lnTo>
                      <a:pt x="47" y="243"/>
                    </a:lnTo>
                    <a:lnTo>
                      <a:pt x="51" y="215"/>
                    </a:lnTo>
                    <a:lnTo>
                      <a:pt x="57" y="188"/>
                    </a:lnTo>
                    <a:lnTo>
                      <a:pt x="63" y="160"/>
                    </a:lnTo>
                    <a:lnTo>
                      <a:pt x="70" y="132"/>
                    </a:lnTo>
                    <a:lnTo>
                      <a:pt x="79" y="106"/>
                    </a:lnTo>
                    <a:lnTo>
                      <a:pt x="89" y="79"/>
                    </a:lnTo>
                    <a:lnTo>
                      <a:pt x="101" y="53"/>
                    </a:lnTo>
                    <a:lnTo>
                      <a:pt x="114" y="28"/>
                    </a:lnTo>
                    <a:lnTo>
                      <a:pt x="124" y="15"/>
                    </a:lnTo>
                    <a:lnTo>
                      <a:pt x="137" y="6"/>
                    </a:lnTo>
                    <a:lnTo>
                      <a:pt x="150" y="2"/>
                    </a:lnTo>
                    <a:lnTo>
                      <a:pt x="165" y="0"/>
                    </a:lnTo>
                    <a:lnTo>
                      <a:pt x="178" y="2"/>
                    </a:lnTo>
                    <a:lnTo>
                      <a:pt x="193" y="6"/>
                    </a:lnTo>
                    <a:lnTo>
                      <a:pt x="205" y="14"/>
                    </a:lnTo>
                    <a:lnTo>
                      <a:pt x="216" y="22"/>
                    </a:lnTo>
                    <a:lnTo>
                      <a:pt x="235" y="47"/>
                    </a:lnTo>
                    <a:lnTo>
                      <a:pt x="251" y="74"/>
                    </a:lnTo>
                    <a:lnTo>
                      <a:pt x="264" y="101"/>
                    </a:lnTo>
                    <a:lnTo>
                      <a:pt x="275" y="129"/>
                    </a:lnTo>
                    <a:lnTo>
                      <a:pt x="285" y="157"/>
                    </a:lnTo>
                    <a:lnTo>
                      <a:pt x="295" y="186"/>
                    </a:lnTo>
                    <a:lnTo>
                      <a:pt x="307" y="214"/>
                    </a:lnTo>
                    <a:lnTo>
                      <a:pt x="319" y="242"/>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7" name="Freeform 46"/>
              <p:cNvSpPr>
                <a:spLocks/>
              </p:cNvSpPr>
              <p:nvPr/>
            </p:nvSpPr>
            <p:spPr bwMode="auto">
              <a:xfrm>
                <a:off x="1739" y="3070"/>
                <a:ext cx="165" cy="180"/>
              </a:xfrm>
              <a:custGeom>
                <a:avLst/>
                <a:gdLst>
                  <a:gd name="T0" fmla="*/ 288 w 330"/>
                  <a:gd name="T1" fmla="*/ 63 h 360"/>
                  <a:gd name="T2" fmla="*/ 303 w 330"/>
                  <a:gd name="T3" fmla="*/ 83 h 360"/>
                  <a:gd name="T4" fmla="*/ 314 w 330"/>
                  <a:gd name="T5" fmla="*/ 105 h 360"/>
                  <a:gd name="T6" fmla="*/ 323 w 330"/>
                  <a:gd name="T7" fmla="*/ 129 h 360"/>
                  <a:gd name="T8" fmla="*/ 329 w 330"/>
                  <a:gd name="T9" fmla="*/ 152 h 360"/>
                  <a:gd name="T10" fmla="*/ 330 w 330"/>
                  <a:gd name="T11" fmla="*/ 177 h 360"/>
                  <a:gd name="T12" fmla="*/ 329 w 330"/>
                  <a:gd name="T13" fmla="*/ 200 h 360"/>
                  <a:gd name="T14" fmla="*/ 325 w 330"/>
                  <a:gd name="T15" fmla="*/ 225 h 360"/>
                  <a:gd name="T16" fmla="*/ 316 w 330"/>
                  <a:gd name="T17" fmla="*/ 247 h 360"/>
                  <a:gd name="T18" fmla="*/ 304 w 330"/>
                  <a:gd name="T19" fmla="*/ 273 h 360"/>
                  <a:gd name="T20" fmla="*/ 287 w 330"/>
                  <a:gd name="T21" fmla="*/ 297 h 360"/>
                  <a:gd name="T22" fmla="*/ 266 w 330"/>
                  <a:gd name="T23" fmla="*/ 319 h 360"/>
                  <a:gd name="T24" fmla="*/ 240 w 330"/>
                  <a:gd name="T25" fmla="*/ 336 h 360"/>
                  <a:gd name="T26" fmla="*/ 212 w 330"/>
                  <a:gd name="T27" fmla="*/ 349 h 360"/>
                  <a:gd name="T28" fmla="*/ 181 w 330"/>
                  <a:gd name="T29" fmla="*/ 357 h 360"/>
                  <a:gd name="T30" fmla="*/ 152 w 330"/>
                  <a:gd name="T31" fmla="*/ 360 h 360"/>
                  <a:gd name="T32" fmla="*/ 121 w 330"/>
                  <a:gd name="T33" fmla="*/ 355 h 360"/>
                  <a:gd name="T34" fmla="*/ 99 w 330"/>
                  <a:gd name="T35" fmla="*/ 348 h 360"/>
                  <a:gd name="T36" fmla="*/ 79 w 330"/>
                  <a:gd name="T37" fmla="*/ 338 h 360"/>
                  <a:gd name="T38" fmla="*/ 60 w 330"/>
                  <a:gd name="T39" fmla="*/ 326 h 360"/>
                  <a:gd name="T40" fmla="*/ 42 w 330"/>
                  <a:gd name="T41" fmla="*/ 313 h 360"/>
                  <a:gd name="T42" fmla="*/ 26 w 330"/>
                  <a:gd name="T43" fmla="*/ 297 h 360"/>
                  <a:gd name="T44" fmla="*/ 14 w 330"/>
                  <a:gd name="T45" fmla="*/ 279 h 360"/>
                  <a:gd name="T46" fmla="*/ 4 w 330"/>
                  <a:gd name="T47" fmla="*/ 259 h 360"/>
                  <a:gd name="T48" fmla="*/ 0 w 330"/>
                  <a:gd name="T49" fmla="*/ 237 h 360"/>
                  <a:gd name="T50" fmla="*/ 0 w 330"/>
                  <a:gd name="T51" fmla="*/ 227 h 360"/>
                  <a:gd name="T52" fmla="*/ 6 w 330"/>
                  <a:gd name="T53" fmla="*/ 218 h 360"/>
                  <a:gd name="T54" fmla="*/ 11 w 330"/>
                  <a:gd name="T55" fmla="*/ 209 h 360"/>
                  <a:gd name="T56" fmla="*/ 19 w 330"/>
                  <a:gd name="T57" fmla="*/ 199 h 360"/>
                  <a:gd name="T58" fmla="*/ 38 w 330"/>
                  <a:gd name="T59" fmla="*/ 213 h 360"/>
                  <a:gd name="T60" fmla="*/ 58 w 330"/>
                  <a:gd name="T61" fmla="*/ 225 h 360"/>
                  <a:gd name="T62" fmla="*/ 79 w 330"/>
                  <a:gd name="T63" fmla="*/ 234 h 360"/>
                  <a:gd name="T64" fmla="*/ 99 w 330"/>
                  <a:gd name="T65" fmla="*/ 241 h 360"/>
                  <a:gd name="T66" fmla="*/ 121 w 330"/>
                  <a:gd name="T67" fmla="*/ 247 h 360"/>
                  <a:gd name="T68" fmla="*/ 143 w 330"/>
                  <a:gd name="T69" fmla="*/ 251 h 360"/>
                  <a:gd name="T70" fmla="*/ 167 w 330"/>
                  <a:gd name="T71" fmla="*/ 256 h 360"/>
                  <a:gd name="T72" fmla="*/ 190 w 330"/>
                  <a:gd name="T73" fmla="*/ 257 h 360"/>
                  <a:gd name="T74" fmla="*/ 199 w 330"/>
                  <a:gd name="T75" fmla="*/ 250 h 360"/>
                  <a:gd name="T76" fmla="*/ 209 w 330"/>
                  <a:gd name="T77" fmla="*/ 244 h 360"/>
                  <a:gd name="T78" fmla="*/ 219 w 330"/>
                  <a:gd name="T79" fmla="*/ 238 h 360"/>
                  <a:gd name="T80" fmla="*/ 228 w 330"/>
                  <a:gd name="T81" fmla="*/ 232 h 360"/>
                  <a:gd name="T82" fmla="*/ 238 w 330"/>
                  <a:gd name="T83" fmla="*/ 227 h 360"/>
                  <a:gd name="T84" fmla="*/ 246 w 330"/>
                  <a:gd name="T85" fmla="*/ 219 h 360"/>
                  <a:gd name="T86" fmla="*/ 253 w 330"/>
                  <a:gd name="T87" fmla="*/ 210 h 360"/>
                  <a:gd name="T88" fmla="*/ 257 w 330"/>
                  <a:gd name="T89" fmla="*/ 199 h 360"/>
                  <a:gd name="T90" fmla="*/ 257 w 330"/>
                  <a:gd name="T91" fmla="*/ 169 h 360"/>
                  <a:gd name="T92" fmla="*/ 251 w 330"/>
                  <a:gd name="T93" fmla="*/ 143 h 360"/>
                  <a:gd name="T94" fmla="*/ 238 w 330"/>
                  <a:gd name="T95" fmla="*/ 117 h 360"/>
                  <a:gd name="T96" fmla="*/ 222 w 330"/>
                  <a:gd name="T97" fmla="*/ 92 h 360"/>
                  <a:gd name="T98" fmla="*/ 205 w 330"/>
                  <a:gd name="T99" fmla="*/ 69 h 360"/>
                  <a:gd name="T100" fmla="*/ 186 w 330"/>
                  <a:gd name="T101" fmla="*/ 45 h 360"/>
                  <a:gd name="T102" fmla="*/ 168 w 330"/>
                  <a:gd name="T103" fmla="*/ 22 h 360"/>
                  <a:gd name="T104" fmla="*/ 152 w 330"/>
                  <a:gd name="T105" fmla="*/ 0 h 360"/>
                  <a:gd name="T106" fmla="*/ 171 w 330"/>
                  <a:gd name="T107" fmla="*/ 4 h 360"/>
                  <a:gd name="T108" fmla="*/ 191 w 330"/>
                  <a:gd name="T109" fmla="*/ 7 h 360"/>
                  <a:gd name="T110" fmla="*/ 212 w 330"/>
                  <a:gd name="T111" fmla="*/ 10 h 360"/>
                  <a:gd name="T112" fmla="*/ 231 w 330"/>
                  <a:gd name="T113" fmla="*/ 14 h 360"/>
                  <a:gd name="T114" fmla="*/ 250 w 330"/>
                  <a:gd name="T115" fmla="*/ 20 h 360"/>
                  <a:gd name="T116" fmla="*/ 266 w 330"/>
                  <a:gd name="T117" fmla="*/ 30 h 360"/>
                  <a:gd name="T118" fmla="*/ 279 w 330"/>
                  <a:gd name="T119" fmla="*/ 44 h 360"/>
                  <a:gd name="T120" fmla="*/ 288 w 330"/>
                  <a:gd name="T121" fmla="*/ 6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0" h="360">
                    <a:moveTo>
                      <a:pt x="288" y="63"/>
                    </a:moveTo>
                    <a:lnTo>
                      <a:pt x="303" y="83"/>
                    </a:lnTo>
                    <a:lnTo>
                      <a:pt x="314" y="105"/>
                    </a:lnTo>
                    <a:lnTo>
                      <a:pt x="323" y="129"/>
                    </a:lnTo>
                    <a:lnTo>
                      <a:pt x="329" y="152"/>
                    </a:lnTo>
                    <a:lnTo>
                      <a:pt x="330" y="177"/>
                    </a:lnTo>
                    <a:lnTo>
                      <a:pt x="329" y="200"/>
                    </a:lnTo>
                    <a:lnTo>
                      <a:pt x="325" y="225"/>
                    </a:lnTo>
                    <a:lnTo>
                      <a:pt x="316" y="247"/>
                    </a:lnTo>
                    <a:lnTo>
                      <a:pt x="304" y="273"/>
                    </a:lnTo>
                    <a:lnTo>
                      <a:pt x="287" y="297"/>
                    </a:lnTo>
                    <a:lnTo>
                      <a:pt x="266" y="319"/>
                    </a:lnTo>
                    <a:lnTo>
                      <a:pt x="240" y="336"/>
                    </a:lnTo>
                    <a:lnTo>
                      <a:pt x="212" y="349"/>
                    </a:lnTo>
                    <a:lnTo>
                      <a:pt x="181" y="357"/>
                    </a:lnTo>
                    <a:lnTo>
                      <a:pt x="152" y="360"/>
                    </a:lnTo>
                    <a:lnTo>
                      <a:pt x="121" y="355"/>
                    </a:lnTo>
                    <a:lnTo>
                      <a:pt x="99" y="348"/>
                    </a:lnTo>
                    <a:lnTo>
                      <a:pt x="79" y="338"/>
                    </a:lnTo>
                    <a:lnTo>
                      <a:pt x="60" y="326"/>
                    </a:lnTo>
                    <a:lnTo>
                      <a:pt x="42" y="313"/>
                    </a:lnTo>
                    <a:lnTo>
                      <a:pt x="26" y="297"/>
                    </a:lnTo>
                    <a:lnTo>
                      <a:pt x="14" y="279"/>
                    </a:lnTo>
                    <a:lnTo>
                      <a:pt x="4" y="259"/>
                    </a:lnTo>
                    <a:lnTo>
                      <a:pt x="0" y="237"/>
                    </a:lnTo>
                    <a:lnTo>
                      <a:pt x="0" y="227"/>
                    </a:lnTo>
                    <a:lnTo>
                      <a:pt x="6" y="218"/>
                    </a:lnTo>
                    <a:lnTo>
                      <a:pt x="11" y="209"/>
                    </a:lnTo>
                    <a:lnTo>
                      <a:pt x="19" y="199"/>
                    </a:lnTo>
                    <a:lnTo>
                      <a:pt x="38" y="213"/>
                    </a:lnTo>
                    <a:lnTo>
                      <a:pt x="58" y="225"/>
                    </a:lnTo>
                    <a:lnTo>
                      <a:pt x="79" y="234"/>
                    </a:lnTo>
                    <a:lnTo>
                      <a:pt x="99" y="241"/>
                    </a:lnTo>
                    <a:lnTo>
                      <a:pt x="121" y="247"/>
                    </a:lnTo>
                    <a:lnTo>
                      <a:pt x="143" y="251"/>
                    </a:lnTo>
                    <a:lnTo>
                      <a:pt x="167" y="256"/>
                    </a:lnTo>
                    <a:lnTo>
                      <a:pt x="190" y="257"/>
                    </a:lnTo>
                    <a:lnTo>
                      <a:pt x="199" y="250"/>
                    </a:lnTo>
                    <a:lnTo>
                      <a:pt x="209" y="244"/>
                    </a:lnTo>
                    <a:lnTo>
                      <a:pt x="219" y="238"/>
                    </a:lnTo>
                    <a:lnTo>
                      <a:pt x="228" y="232"/>
                    </a:lnTo>
                    <a:lnTo>
                      <a:pt x="238" y="227"/>
                    </a:lnTo>
                    <a:lnTo>
                      <a:pt x="246" y="219"/>
                    </a:lnTo>
                    <a:lnTo>
                      <a:pt x="253" y="210"/>
                    </a:lnTo>
                    <a:lnTo>
                      <a:pt x="257" y="199"/>
                    </a:lnTo>
                    <a:lnTo>
                      <a:pt x="257" y="169"/>
                    </a:lnTo>
                    <a:lnTo>
                      <a:pt x="251" y="143"/>
                    </a:lnTo>
                    <a:lnTo>
                      <a:pt x="238" y="117"/>
                    </a:lnTo>
                    <a:lnTo>
                      <a:pt x="222" y="92"/>
                    </a:lnTo>
                    <a:lnTo>
                      <a:pt x="205" y="69"/>
                    </a:lnTo>
                    <a:lnTo>
                      <a:pt x="186" y="45"/>
                    </a:lnTo>
                    <a:lnTo>
                      <a:pt x="168" y="22"/>
                    </a:lnTo>
                    <a:lnTo>
                      <a:pt x="152" y="0"/>
                    </a:lnTo>
                    <a:lnTo>
                      <a:pt x="171" y="4"/>
                    </a:lnTo>
                    <a:lnTo>
                      <a:pt x="191" y="7"/>
                    </a:lnTo>
                    <a:lnTo>
                      <a:pt x="212" y="10"/>
                    </a:lnTo>
                    <a:lnTo>
                      <a:pt x="231" y="14"/>
                    </a:lnTo>
                    <a:lnTo>
                      <a:pt x="250" y="20"/>
                    </a:lnTo>
                    <a:lnTo>
                      <a:pt x="266" y="30"/>
                    </a:lnTo>
                    <a:lnTo>
                      <a:pt x="279" y="44"/>
                    </a:lnTo>
                    <a:lnTo>
                      <a:pt x="288" y="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8" name="Freeform 47"/>
              <p:cNvSpPr>
                <a:spLocks/>
              </p:cNvSpPr>
              <p:nvPr/>
            </p:nvSpPr>
            <p:spPr bwMode="auto">
              <a:xfrm>
                <a:off x="1876" y="3089"/>
                <a:ext cx="253" cy="399"/>
              </a:xfrm>
              <a:custGeom>
                <a:avLst/>
                <a:gdLst>
                  <a:gd name="T0" fmla="*/ 507 w 507"/>
                  <a:gd name="T1" fmla="*/ 10 h 799"/>
                  <a:gd name="T2" fmla="*/ 495 w 507"/>
                  <a:gd name="T3" fmla="*/ 60 h 799"/>
                  <a:gd name="T4" fmla="*/ 485 w 507"/>
                  <a:gd name="T5" fmla="*/ 110 h 799"/>
                  <a:gd name="T6" fmla="*/ 474 w 507"/>
                  <a:gd name="T7" fmla="*/ 159 h 799"/>
                  <a:gd name="T8" fmla="*/ 466 w 507"/>
                  <a:gd name="T9" fmla="*/ 209 h 799"/>
                  <a:gd name="T10" fmla="*/ 455 w 507"/>
                  <a:gd name="T11" fmla="*/ 259 h 799"/>
                  <a:gd name="T12" fmla="*/ 447 w 507"/>
                  <a:gd name="T13" fmla="*/ 309 h 799"/>
                  <a:gd name="T14" fmla="*/ 438 w 507"/>
                  <a:gd name="T15" fmla="*/ 360 h 799"/>
                  <a:gd name="T16" fmla="*/ 428 w 507"/>
                  <a:gd name="T17" fmla="*/ 409 h 799"/>
                  <a:gd name="T18" fmla="*/ 417 w 507"/>
                  <a:gd name="T19" fmla="*/ 459 h 799"/>
                  <a:gd name="T20" fmla="*/ 407 w 507"/>
                  <a:gd name="T21" fmla="*/ 509 h 799"/>
                  <a:gd name="T22" fmla="*/ 395 w 507"/>
                  <a:gd name="T23" fmla="*/ 559 h 799"/>
                  <a:gd name="T24" fmla="*/ 384 w 507"/>
                  <a:gd name="T25" fmla="*/ 607 h 799"/>
                  <a:gd name="T26" fmla="*/ 370 w 507"/>
                  <a:gd name="T27" fmla="*/ 655 h 799"/>
                  <a:gd name="T28" fmla="*/ 356 w 507"/>
                  <a:gd name="T29" fmla="*/ 704 h 799"/>
                  <a:gd name="T30" fmla="*/ 340 w 507"/>
                  <a:gd name="T31" fmla="*/ 752 h 799"/>
                  <a:gd name="T32" fmla="*/ 322 w 507"/>
                  <a:gd name="T33" fmla="*/ 799 h 799"/>
                  <a:gd name="T34" fmla="*/ 318 w 507"/>
                  <a:gd name="T35" fmla="*/ 780 h 799"/>
                  <a:gd name="T36" fmla="*/ 311 w 507"/>
                  <a:gd name="T37" fmla="*/ 761 h 799"/>
                  <a:gd name="T38" fmla="*/ 303 w 507"/>
                  <a:gd name="T39" fmla="*/ 743 h 799"/>
                  <a:gd name="T40" fmla="*/ 296 w 507"/>
                  <a:gd name="T41" fmla="*/ 725 h 799"/>
                  <a:gd name="T42" fmla="*/ 286 w 507"/>
                  <a:gd name="T43" fmla="*/ 708 h 799"/>
                  <a:gd name="T44" fmla="*/ 277 w 507"/>
                  <a:gd name="T45" fmla="*/ 692 h 799"/>
                  <a:gd name="T46" fmla="*/ 265 w 507"/>
                  <a:gd name="T47" fmla="*/ 676 h 799"/>
                  <a:gd name="T48" fmla="*/ 255 w 507"/>
                  <a:gd name="T49" fmla="*/ 660 h 799"/>
                  <a:gd name="T50" fmla="*/ 242 w 507"/>
                  <a:gd name="T51" fmla="*/ 644 h 799"/>
                  <a:gd name="T52" fmla="*/ 230 w 507"/>
                  <a:gd name="T53" fmla="*/ 627 h 799"/>
                  <a:gd name="T54" fmla="*/ 218 w 507"/>
                  <a:gd name="T55" fmla="*/ 611 h 799"/>
                  <a:gd name="T56" fmla="*/ 205 w 507"/>
                  <a:gd name="T57" fmla="*/ 597 h 799"/>
                  <a:gd name="T58" fmla="*/ 192 w 507"/>
                  <a:gd name="T59" fmla="*/ 581 h 799"/>
                  <a:gd name="T60" fmla="*/ 180 w 507"/>
                  <a:gd name="T61" fmla="*/ 565 h 799"/>
                  <a:gd name="T62" fmla="*/ 167 w 507"/>
                  <a:gd name="T63" fmla="*/ 547 h 799"/>
                  <a:gd name="T64" fmla="*/ 155 w 507"/>
                  <a:gd name="T65" fmla="*/ 531 h 799"/>
                  <a:gd name="T66" fmla="*/ 139 w 507"/>
                  <a:gd name="T67" fmla="*/ 521 h 799"/>
                  <a:gd name="T68" fmla="*/ 122 w 507"/>
                  <a:gd name="T69" fmla="*/ 510 h 799"/>
                  <a:gd name="T70" fmla="*/ 103 w 507"/>
                  <a:gd name="T71" fmla="*/ 502 h 799"/>
                  <a:gd name="T72" fmla="*/ 82 w 507"/>
                  <a:gd name="T73" fmla="*/ 494 h 799"/>
                  <a:gd name="T74" fmla="*/ 62 w 507"/>
                  <a:gd name="T75" fmla="*/ 488 h 799"/>
                  <a:gd name="T76" fmla="*/ 41 w 507"/>
                  <a:gd name="T77" fmla="*/ 488 h 799"/>
                  <a:gd name="T78" fmla="*/ 19 w 507"/>
                  <a:gd name="T79" fmla="*/ 493 h 799"/>
                  <a:gd name="T80" fmla="*/ 0 w 507"/>
                  <a:gd name="T81" fmla="*/ 502 h 799"/>
                  <a:gd name="T82" fmla="*/ 19 w 507"/>
                  <a:gd name="T83" fmla="*/ 471 h 799"/>
                  <a:gd name="T84" fmla="*/ 38 w 507"/>
                  <a:gd name="T85" fmla="*/ 442 h 799"/>
                  <a:gd name="T86" fmla="*/ 59 w 507"/>
                  <a:gd name="T87" fmla="*/ 411 h 799"/>
                  <a:gd name="T88" fmla="*/ 78 w 507"/>
                  <a:gd name="T89" fmla="*/ 382 h 799"/>
                  <a:gd name="T90" fmla="*/ 97 w 507"/>
                  <a:gd name="T91" fmla="*/ 351 h 799"/>
                  <a:gd name="T92" fmla="*/ 114 w 507"/>
                  <a:gd name="T93" fmla="*/ 320 h 799"/>
                  <a:gd name="T94" fmla="*/ 133 w 507"/>
                  <a:gd name="T95" fmla="*/ 289 h 799"/>
                  <a:gd name="T96" fmla="*/ 151 w 507"/>
                  <a:gd name="T97" fmla="*/ 259 h 799"/>
                  <a:gd name="T98" fmla="*/ 169 w 507"/>
                  <a:gd name="T99" fmla="*/ 228 h 799"/>
                  <a:gd name="T100" fmla="*/ 185 w 507"/>
                  <a:gd name="T101" fmla="*/ 196 h 799"/>
                  <a:gd name="T102" fmla="*/ 201 w 507"/>
                  <a:gd name="T103" fmla="*/ 165 h 799"/>
                  <a:gd name="T104" fmla="*/ 215 w 507"/>
                  <a:gd name="T105" fmla="*/ 133 h 799"/>
                  <a:gd name="T106" fmla="*/ 229 w 507"/>
                  <a:gd name="T107" fmla="*/ 101 h 799"/>
                  <a:gd name="T108" fmla="*/ 240 w 507"/>
                  <a:gd name="T109" fmla="*/ 67 h 799"/>
                  <a:gd name="T110" fmla="*/ 252 w 507"/>
                  <a:gd name="T111" fmla="*/ 33 h 799"/>
                  <a:gd name="T112" fmla="*/ 262 w 507"/>
                  <a:gd name="T113" fmla="*/ 0 h 799"/>
                  <a:gd name="T114" fmla="*/ 507 w 507"/>
                  <a:gd name="T115" fmla="*/ 10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7" h="799">
                    <a:moveTo>
                      <a:pt x="507" y="10"/>
                    </a:moveTo>
                    <a:lnTo>
                      <a:pt x="495" y="60"/>
                    </a:lnTo>
                    <a:lnTo>
                      <a:pt x="485" y="110"/>
                    </a:lnTo>
                    <a:lnTo>
                      <a:pt x="474" y="159"/>
                    </a:lnTo>
                    <a:lnTo>
                      <a:pt x="466" y="209"/>
                    </a:lnTo>
                    <a:lnTo>
                      <a:pt x="455" y="259"/>
                    </a:lnTo>
                    <a:lnTo>
                      <a:pt x="447" y="309"/>
                    </a:lnTo>
                    <a:lnTo>
                      <a:pt x="438" y="360"/>
                    </a:lnTo>
                    <a:lnTo>
                      <a:pt x="428" y="409"/>
                    </a:lnTo>
                    <a:lnTo>
                      <a:pt x="417" y="459"/>
                    </a:lnTo>
                    <a:lnTo>
                      <a:pt x="407" y="509"/>
                    </a:lnTo>
                    <a:lnTo>
                      <a:pt x="395" y="559"/>
                    </a:lnTo>
                    <a:lnTo>
                      <a:pt x="384" y="607"/>
                    </a:lnTo>
                    <a:lnTo>
                      <a:pt x="370" y="655"/>
                    </a:lnTo>
                    <a:lnTo>
                      <a:pt x="356" y="704"/>
                    </a:lnTo>
                    <a:lnTo>
                      <a:pt x="340" y="752"/>
                    </a:lnTo>
                    <a:lnTo>
                      <a:pt x="322" y="799"/>
                    </a:lnTo>
                    <a:lnTo>
                      <a:pt x="318" y="780"/>
                    </a:lnTo>
                    <a:lnTo>
                      <a:pt x="311" y="761"/>
                    </a:lnTo>
                    <a:lnTo>
                      <a:pt x="303" y="743"/>
                    </a:lnTo>
                    <a:lnTo>
                      <a:pt x="296" y="725"/>
                    </a:lnTo>
                    <a:lnTo>
                      <a:pt x="286" y="708"/>
                    </a:lnTo>
                    <a:lnTo>
                      <a:pt x="277" y="692"/>
                    </a:lnTo>
                    <a:lnTo>
                      <a:pt x="265" y="676"/>
                    </a:lnTo>
                    <a:lnTo>
                      <a:pt x="255" y="660"/>
                    </a:lnTo>
                    <a:lnTo>
                      <a:pt x="242" y="644"/>
                    </a:lnTo>
                    <a:lnTo>
                      <a:pt x="230" y="627"/>
                    </a:lnTo>
                    <a:lnTo>
                      <a:pt x="218" y="611"/>
                    </a:lnTo>
                    <a:lnTo>
                      <a:pt x="205" y="597"/>
                    </a:lnTo>
                    <a:lnTo>
                      <a:pt x="192" y="581"/>
                    </a:lnTo>
                    <a:lnTo>
                      <a:pt x="180" y="565"/>
                    </a:lnTo>
                    <a:lnTo>
                      <a:pt x="167" y="547"/>
                    </a:lnTo>
                    <a:lnTo>
                      <a:pt x="155" y="531"/>
                    </a:lnTo>
                    <a:lnTo>
                      <a:pt x="139" y="521"/>
                    </a:lnTo>
                    <a:lnTo>
                      <a:pt x="122" y="510"/>
                    </a:lnTo>
                    <a:lnTo>
                      <a:pt x="103" y="502"/>
                    </a:lnTo>
                    <a:lnTo>
                      <a:pt x="82" y="494"/>
                    </a:lnTo>
                    <a:lnTo>
                      <a:pt x="62" y="488"/>
                    </a:lnTo>
                    <a:lnTo>
                      <a:pt x="41" y="488"/>
                    </a:lnTo>
                    <a:lnTo>
                      <a:pt x="19" y="493"/>
                    </a:lnTo>
                    <a:lnTo>
                      <a:pt x="0" y="502"/>
                    </a:lnTo>
                    <a:lnTo>
                      <a:pt x="19" y="471"/>
                    </a:lnTo>
                    <a:lnTo>
                      <a:pt x="38" y="442"/>
                    </a:lnTo>
                    <a:lnTo>
                      <a:pt x="59" y="411"/>
                    </a:lnTo>
                    <a:lnTo>
                      <a:pt x="78" y="382"/>
                    </a:lnTo>
                    <a:lnTo>
                      <a:pt x="97" y="351"/>
                    </a:lnTo>
                    <a:lnTo>
                      <a:pt x="114" y="320"/>
                    </a:lnTo>
                    <a:lnTo>
                      <a:pt x="133" y="289"/>
                    </a:lnTo>
                    <a:lnTo>
                      <a:pt x="151" y="259"/>
                    </a:lnTo>
                    <a:lnTo>
                      <a:pt x="169" y="228"/>
                    </a:lnTo>
                    <a:lnTo>
                      <a:pt x="185" y="196"/>
                    </a:lnTo>
                    <a:lnTo>
                      <a:pt x="201" y="165"/>
                    </a:lnTo>
                    <a:lnTo>
                      <a:pt x="215" y="133"/>
                    </a:lnTo>
                    <a:lnTo>
                      <a:pt x="229" y="101"/>
                    </a:lnTo>
                    <a:lnTo>
                      <a:pt x="240" y="67"/>
                    </a:lnTo>
                    <a:lnTo>
                      <a:pt x="252" y="33"/>
                    </a:lnTo>
                    <a:lnTo>
                      <a:pt x="262" y="0"/>
                    </a:lnTo>
                    <a:lnTo>
                      <a:pt x="507" y="1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9" name="Freeform 48"/>
              <p:cNvSpPr>
                <a:spLocks/>
              </p:cNvSpPr>
              <p:nvPr/>
            </p:nvSpPr>
            <p:spPr bwMode="auto">
              <a:xfrm>
                <a:off x="2351" y="3089"/>
                <a:ext cx="175" cy="119"/>
              </a:xfrm>
              <a:custGeom>
                <a:avLst/>
                <a:gdLst>
                  <a:gd name="T0" fmla="*/ 350 w 350"/>
                  <a:gd name="T1" fmla="*/ 14 h 238"/>
                  <a:gd name="T2" fmla="*/ 340 w 350"/>
                  <a:gd name="T3" fmla="*/ 29 h 238"/>
                  <a:gd name="T4" fmla="*/ 331 w 350"/>
                  <a:gd name="T5" fmla="*/ 44 h 238"/>
                  <a:gd name="T6" fmla="*/ 325 w 350"/>
                  <a:gd name="T7" fmla="*/ 58 h 238"/>
                  <a:gd name="T8" fmla="*/ 318 w 350"/>
                  <a:gd name="T9" fmla="*/ 73 h 238"/>
                  <a:gd name="T10" fmla="*/ 310 w 350"/>
                  <a:gd name="T11" fmla="*/ 88 h 238"/>
                  <a:gd name="T12" fmla="*/ 302 w 350"/>
                  <a:gd name="T13" fmla="*/ 101 h 238"/>
                  <a:gd name="T14" fmla="*/ 289 w 350"/>
                  <a:gd name="T15" fmla="*/ 112 h 238"/>
                  <a:gd name="T16" fmla="*/ 272 w 350"/>
                  <a:gd name="T17" fmla="*/ 121 h 238"/>
                  <a:gd name="T18" fmla="*/ 261 w 350"/>
                  <a:gd name="T19" fmla="*/ 136 h 238"/>
                  <a:gd name="T20" fmla="*/ 250 w 350"/>
                  <a:gd name="T21" fmla="*/ 150 h 238"/>
                  <a:gd name="T22" fmla="*/ 240 w 350"/>
                  <a:gd name="T23" fmla="*/ 165 h 238"/>
                  <a:gd name="T24" fmla="*/ 231 w 350"/>
                  <a:gd name="T25" fmla="*/ 180 h 238"/>
                  <a:gd name="T26" fmla="*/ 221 w 350"/>
                  <a:gd name="T27" fmla="*/ 196 h 238"/>
                  <a:gd name="T28" fmla="*/ 211 w 350"/>
                  <a:gd name="T29" fmla="*/ 210 h 238"/>
                  <a:gd name="T30" fmla="*/ 198 w 350"/>
                  <a:gd name="T31" fmla="*/ 225 h 238"/>
                  <a:gd name="T32" fmla="*/ 185 w 350"/>
                  <a:gd name="T33" fmla="*/ 238 h 238"/>
                  <a:gd name="T34" fmla="*/ 166 w 350"/>
                  <a:gd name="T35" fmla="*/ 227 h 238"/>
                  <a:gd name="T36" fmla="*/ 150 w 350"/>
                  <a:gd name="T37" fmla="*/ 212 h 238"/>
                  <a:gd name="T38" fmla="*/ 139 w 350"/>
                  <a:gd name="T39" fmla="*/ 194 h 238"/>
                  <a:gd name="T40" fmla="*/ 129 w 350"/>
                  <a:gd name="T41" fmla="*/ 174 h 238"/>
                  <a:gd name="T42" fmla="*/ 120 w 350"/>
                  <a:gd name="T43" fmla="*/ 153 h 238"/>
                  <a:gd name="T44" fmla="*/ 110 w 350"/>
                  <a:gd name="T45" fmla="*/ 134 h 238"/>
                  <a:gd name="T46" fmla="*/ 98 w 350"/>
                  <a:gd name="T47" fmla="*/ 115 h 238"/>
                  <a:gd name="T48" fmla="*/ 82 w 350"/>
                  <a:gd name="T49" fmla="*/ 98 h 238"/>
                  <a:gd name="T50" fmla="*/ 0 w 350"/>
                  <a:gd name="T51" fmla="*/ 10 h 238"/>
                  <a:gd name="T52" fmla="*/ 15 w 350"/>
                  <a:gd name="T53" fmla="*/ 0 h 238"/>
                  <a:gd name="T54" fmla="*/ 350 w 350"/>
                  <a:gd name="T55" fmla="*/ 1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0" h="238">
                    <a:moveTo>
                      <a:pt x="350" y="14"/>
                    </a:moveTo>
                    <a:lnTo>
                      <a:pt x="340" y="29"/>
                    </a:lnTo>
                    <a:lnTo>
                      <a:pt x="331" y="44"/>
                    </a:lnTo>
                    <a:lnTo>
                      <a:pt x="325" y="58"/>
                    </a:lnTo>
                    <a:lnTo>
                      <a:pt x="318" y="73"/>
                    </a:lnTo>
                    <a:lnTo>
                      <a:pt x="310" y="88"/>
                    </a:lnTo>
                    <a:lnTo>
                      <a:pt x="302" y="101"/>
                    </a:lnTo>
                    <a:lnTo>
                      <a:pt x="289" y="112"/>
                    </a:lnTo>
                    <a:lnTo>
                      <a:pt x="272" y="121"/>
                    </a:lnTo>
                    <a:lnTo>
                      <a:pt x="261" y="136"/>
                    </a:lnTo>
                    <a:lnTo>
                      <a:pt x="250" y="150"/>
                    </a:lnTo>
                    <a:lnTo>
                      <a:pt x="240" y="165"/>
                    </a:lnTo>
                    <a:lnTo>
                      <a:pt x="231" y="180"/>
                    </a:lnTo>
                    <a:lnTo>
                      <a:pt x="221" y="196"/>
                    </a:lnTo>
                    <a:lnTo>
                      <a:pt x="211" y="210"/>
                    </a:lnTo>
                    <a:lnTo>
                      <a:pt x="198" y="225"/>
                    </a:lnTo>
                    <a:lnTo>
                      <a:pt x="185" y="238"/>
                    </a:lnTo>
                    <a:lnTo>
                      <a:pt x="166" y="227"/>
                    </a:lnTo>
                    <a:lnTo>
                      <a:pt x="150" y="212"/>
                    </a:lnTo>
                    <a:lnTo>
                      <a:pt x="139" y="194"/>
                    </a:lnTo>
                    <a:lnTo>
                      <a:pt x="129" y="174"/>
                    </a:lnTo>
                    <a:lnTo>
                      <a:pt x="120" y="153"/>
                    </a:lnTo>
                    <a:lnTo>
                      <a:pt x="110" y="134"/>
                    </a:lnTo>
                    <a:lnTo>
                      <a:pt x="98" y="115"/>
                    </a:lnTo>
                    <a:lnTo>
                      <a:pt x="82" y="98"/>
                    </a:lnTo>
                    <a:lnTo>
                      <a:pt x="0" y="10"/>
                    </a:lnTo>
                    <a:lnTo>
                      <a:pt x="15" y="0"/>
                    </a:lnTo>
                    <a:lnTo>
                      <a:pt x="35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0" name="Freeform 49"/>
              <p:cNvSpPr>
                <a:spLocks/>
              </p:cNvSpPr>
              <p:nvPr/>
            </p:nvSpPr>
            <p:spPr bwMode="auto">
              <a:xfrm>
                <a:off x="2197" y="3091"/>
                <a:ext cx="402" cy="317"/>
              </a:xfrm>
              <a:custGeom>
                <a:avLst/>
                <a:gdLst>
                  <a:gd name="T0" fmla="*/ 289 w 804"/>
                  <a:gd name="T1" fmla="*/ 32 h 634"/>
                  <a:gd name="T2" fmla="*/ 323 w 804"/>
                  <a:gd name="T3" fmla="*/ 78 h 634"/>
                  <a:gd name="T4" fmla="*/ 359 w 804"/>
                  <a:gd name="T5" fmla="*/ 122 h 634"/>
                  <a:gd name="T6" fmla="*/ 393 w 804"/>
                  <a:gd name="T7" fmla="*/ 166 h 634"/>
                  <a:gd name="T8" fmla="*/ 419 w 804"/>
                  <a:gd name="T9" fmla="*/ 215 h 634"/>
                  <a:gd name="T10" fmla="*/ 449 w 804"/>
                  <a:gd name="T11" fmla="*/ 265 h 634"/>
                  <a:gd name="T12" fmla="*/ 463 w 804"/>
                  <a:gd name="T13" fmla="*/ 324 h 634"/>
                  <a:gd name="T14" fmla="*/ 484 w 804"/>
                  <a:gd name="T15" fmla="*/ 373 h 634"/>
                  <a:gd name="T16" fmla="*/ 516 w 804"/>
                  <a:gd name="T17" fmla="*/ 362 h 634"/>
                  <a:gd name="T18" fmla="*/ 513 w 804"/>
                  <a:gd name="T19" fmla="*/ 326 h 634"/>
                  <a:gd name="T20" fmla="*/ 503 w 804"/>
                  <a:gd name="T21" fmla="*/ 293 h 634"/>
                  <a:gd name="T22" fmla="*/ 519 w 804"/>
                  <a:gd name="T23" fmla="*/ 305 h 634"/>
                  <a:gd name="T24" fmla="*/ 537 w 804"/>
                  <a:gd name="T25" fmla="*/ 313 h 634"/>
                  <a:gd name="T26" fmla="*/ 557 w 804"/>
                  <a:gd name="T27" fmla="*/ 293 h 634"/>
                  <a:gd name="T28" fmla="*/ 539 w 804"/>
                  <a:gd name="T29" fmla="*/ 234 h 634"/>
                  <a:gd name="T30" fmla="*/ 586 w 804"/>
                  <a:gd name="T31" fmla="*/ 168 h 634"/>
                  <a:gd name="T32" fmla="*/ 646 w 804"/>
                  <a:gd name="T33" fmla="*/ 129 h 634"/>
                  <a:gd name="T34" fmla="*/ 712 w 804"/>
                  <a:gd name="T35" fmla="*/ 176 h 634"/>
                  <a:gd name="T36" fmla="*/ 760 w 804"/>
                  <a:gd name="T37" fmla="*/ 250 h 634"/>
                  <a:gd name="T38" fmla="*/ 785 w 804"/>
                  <a:gd name="T39" fmla="*/ 313 h 634"/>
                  <a:gd name="T40" fmla="*/ 800 w 804"/>
                  <a:gd name="T41" fmla="*/ 379 h 634"/>
                  <a:gd name="T42" fmla="*/ 804 w 804"/>
                  <a:gd name="T43" fmla="*/ 446 h 634"/>
                  <a:gd name="T44" fmla="*/ 800 w 804"/>
                  <a:gd name="T45" fmla="*/ 514 h 634"/>
                  <a:gd name="T46" fmla="*/ 784 w 804"/>
                  <a:gd name="T47" fmla="*/ 577 h 634"/>
                  <a:gd name="T48" fmla="*/ 755 w 804"/>
                  <a:gd name="T49" fmla="*/ 623 h 634"/>
                  <a:gd name="T50" fmla="*/ 712 w 804"/>
                  <a:gd name="T51" fmla="*/ 634 h 634"/>
                  <a:gd name="T52" fmla="*/ 668 w 804"/>
                  <a:gd name="T53" fmla="*/ 632 h 634"/>
                  <a:gd name="T54" fmla="*/ 567 w 804"/>
                  <a:gd name="T55" fmla="*/ 550 h 634"/>
                  <a:gd name="T56" fmla="*/ 591 w 804"/>
                  <a:gd name="T57" fmla="*/ 547 h 634"/>
                  <a:gd name="T58" fmla="*/ 617 w 804"/>
                  <a:gd name="T59" fmla="*/ 556 h 634"/>
                  <a:gd name="T60" fmla="*/ 640 w 804"/>
                  <a:gd name="T61" fmla="*/ 574 h 634"/>
                  <a:gd name="T62" fmla="*/ 661 w 804"/>
                  <a:gd name="T63" fmla="*/ 578 h 634"/>
                  <a:gd name="T64" fmla="*/ 664 w 804"/>
                  <a:gd name="T65" fmla="*/ 546 h 634"/>
                  <a:gd name="T66" fmla="*/ 627 w 804"/>
                  <a:gd name="T67" fmla="*/ 523 h 634"/>
                  <a:gd name="T68" fmla="*/ 585 w 804"/>
                  <a:gd name="T69" fmla="*/ 514 h 634"/>
                  <a:gd name="T70" fmla="*/ 561 w 804"/>
                  <a:gd name="T71" fmla="*/ 501 h 634"/>
                  <a:gd name="T72" fmla="*/ 547 w 804"/>
                  <a:gd name="T73" fmla="*/ 477 h 634"/>
                  <a:gd name="T74" fmla="*/ 512 w 804"/>
                  <a:gd name="T75" fmla="*/ 518 h 634"/>
                  <a:gd name="T76" fmla="*/ 462 w 804"/>
                  <a:gd name="T77" fmla="*/ 546 h 634"/>
                  <a:gd name="T78" fmla="*/ 398 w 804"/>
                  <a:gd name="T79" fmla="*/ 523 h 634"/>
                  <a:gd name="T80" fmla="*/ 323 w 804"/>
                  <a:gd name="T81" fmla="*/ 452 h 634"/>
                  <a:gd name="T82" fmla="*/ 253 w 804"/>
                  <a:gd name="T83" fmla="*/ 375 h 634"/>
                  <a:gd name="T84" fmla="*/ 185 w 804"/>
                  <a:gd name="T85" fmla="*/ 291 h 634"/>
                  <a:gd name="T86" fmla="*/ 122 w 804"/>
                  <a:gd name="T87" fmla="*/ 206 h 634"/>
                  <a:gd name="T88" fmla="*/ 64 w 804"/>
                  <a:gd name="T89" fmla="*/ 122 h 634"/>
                  <a:gd name="T90" fmla="*/ 32 w 804"/>
                  <a:gd name="T91" fmla="*/ 2 h 634"/>
                  <a:gd name="T92" fmla="*/ 83 w 804"/>
                  <a:gd name="T93" fmla="*/ 5 h 634"/>
                  <a:gd name="T94" fmla="*/ 136 w 804"/>
                  <a:gd name="T95" fmla="*/ 9 h 634"/>
                  <a:gd name="T96" fmla="*/ 188 w 804"/>
                  <a:gd name="T97" fmla="*/ 9 h 634"/>
                  <a:gd name="T98" fmla="*/ 240 w 804"/>
                  <a:gd name="T99" fmla="*/ 6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4" h="634">
                    <a:moveTo>
                      <a:pt x="273" y="0"/>
                    </a:moveTo>
                    <a:lnTo>
                      <a:pt x="280" y="16"/>
                    </a:lnTo>
                    <a:lnTo>
                      <a:pt x="289" y="32"/>
                    </a:lnTo>
                    <a:lnTo>
                      <a:pt x="300" y="48"/>
                    </a:lnTo>
                    <a:lnTo>
                      <a:pt x="311" y="63"/>
                    </a:lnTo>
                    <a:lnTo>
                      <a:pt x="323" y="78"/>
                    </a:lnTo>
                    <a:lnTo>
                      <a:pt x="335" y="92"/>
                    </a:lnTo>
                    <a:lnTo>
                      <a:pt x="346" y="107"/>
                    </a:lnTo>
                    <a:lnTo>
                      <a:pt x="359" y="122"/>
                    </a:lnTo>
                    <a:lnTo>
                      <a:pt x="371" y="136"/>
                    </a:lnTo>
                    <a:lnTo>
                      <a:pt x="383" y="151"/>
                    </a:lnTo>
                    <a:lnTo>
                      <a:pt x="393" y="166"/>
                    </a:lnTo>
                    <a:lnTo>
                      <a:pt x="403" y="182"/>
                    </a:lnTo>
                    <a:lnTo>
                      <a:pt x="412" y="198"/>
                    </a:lnTo>
                    <a:lnTo>
                      <a:pt x="419" y="215"/>
                    </a:lnTo>
                    <a:lnTo>
                      <a:pt x="425" y="233"/>
                    </a:lnTo>
                    <a:lnTo>
                      <a:pt x="430" y="250"/>
                    </a:lnTo>
                    <a:lnTo>
                      <a:pt x="449" y="265"/>
                    </a:lnTo>
                    <a:lnTo>
                      <a:pt x="459" y="283"/>
                    </a:lnTo>
                    <a:lnTo>
                      <a:pt x="462" y="303"/>
                    </a:lnTo>
                    <a:lnTo>
                      <a:pt x="463" y="324"/>
                    </a:lnTo>
                    <a:lnTo>
                      <a:pt x="465" y="344"/>
                    </a:lnTo>
                    <a:lnTo>
                      <a:pt x="471" y="360"/>
                    </a:lnTo>
                    <a:lnTo>
                      <a:pt x="484" y="373"/>
                    </a:lnTo>
                    <a:lnTo>
                      <a:pt x="507" y="381"/>
                    </a:lnTo>
                    <a:lnTo>
                      <a:pt x="513" y="372"/>
                    </a:lnTo>
                    <a:lnTo>
                      <a:pt x="516" y="362"/>
                    </a:lnTo>
                    <a:lnTo>
                      <a:pt x="518" y="351"/>
                    </a:lnTo>
                    <a:lnTo>
                      <a:pt x="516" y="338"/>
                    </a:lnTo>
                    <a:lnTo>
                      <a:pt x="513" y="326"/>
                    </a:lnTo>
                    <a:lnTo>
                      <a:pt x="510" y="315"/>
                    </a:lnTo>
                    <a:lnTo>
                      <a:pt x="506" y="303"/>
                    </a:lnTo>
                    <a:lnTo>
                      <a:pt x="503" y="293"/>
                    </a:lnTo>
                    <a:lnTo>
                      <a:pt x="509" y="296"/>
                    </a:lnTo>
                    <a:lnTo>
                      <a:pt x="515" y="300"/>
                    </a:lnTo>
                    <a:lnTo>
                      <a:pt x="519" y="305"/>
                    </a:lnTo>
                    <a:lnTo>
                      <a:pt x="525" y="309"/>
                    </a:lnTo>
                    <a:lnTo>
                      <a:pt x="531" y="312"/>
                    </a:lnTo>
                    <a:lnTo>
                      <a:pt x="537" y="313"/>
                    </a:lnTo>
                    <a:lnTo>
                      <a:pt x="541" y="310"/>
                    </a:lnTo>
                    <a:lnTo>
                      <a:pt x="547" y="303"/>
                    </a:lnTo>
                    <a:lnTo>
                      <a:pt x="557" y="293"/>
                    </a:lnTo>
                    <a:lnTo>
                      <a:pt x="539" y="275"/>
                    </a:lnTo>
                    <a:lnTo>
                      <a:pt x="535" y="255"/>
                    </a:lnTo>
                    <a:lnTo>
                      <a:pt x="539" y="234"/>
                    </a:lnTo>
                    <a:lnTo>
                      <a:pt x="551" y="212"/>
                    </a:lnTo>
                    <a:lnTo>
                      <a:pt x="567" y="190"/>
                    </a:lnTo>
                    <a:lnTo>
                      <a:pt x="586" y="168"/>
                    </a:lnTo>
                    <a:lnTo>
                      <a:pt x="605" y="146"/>
                    </a:lnTo>
                    <a:lnTo>
                      <a:pt x="620" y="127"/>
                    </a:lnTo>
                    <a:lnTo>
                      <a:pt x="646" y="129"/>
                    </a:lnTo>
                    <a:lnTo>
                      <a:pt x="671" y="139"/>
                    </a:lnTo>
                    <a:lnTo>
                      <a:pt x="693" y="155"/>
                    </a:lnTo>
                    <a:lnTo>
                      <a:pt x="712" y="176"/>
                    </a:lnTo>
                    <a:lnTo>
                      <a:pt x="730" y="199"/>
                    </a:lnTo>
                    <a:lnTo>
                      <a:pt x="746" y="226"/>
                    </a:lnTo>
                    <a:lnTo>
                      <a:pt x="760" y="250"/>
                    </a:lnTo>
                    <a:lnTo>
                      <a:pt x="772" y="274"/>
                    </a:lnTo>
                    <a:lnTo>
                      <a:pt x="779" y="293"/>
                    </a:lnTo>
                    <a:lnTo>
                      <a:pt x="785" y="313"/>
                    </a:lnTo>
                    <a:lnTo>
                      <a:pt x="791" y="335"/>
                    </a:lnTo>
                    <a:lnTo>
                      <a:pt x="795" y="357"/>
                    </a:lnTo>
                    <a:lnTo>
                      <a:pt x="800" y="379"/>
                    </a:lnTo>
                    <a:lnTo>
                      <a:pt x="803" y="401"/>
                    </a:lnTo>
                    <a:lnTo>
                      <a:pt x="804" y="423"/>
                    </a:lnTo>
                    <a:lnTo>
                      <a:pt x="804" y="446"/>
                    </a:lnTo>
                    <a:lnTo>
                      <a:pt x="804" y="468"/>
                    </a:lnTo>
                    <a:lnTo>
                      <a:pt x="801" y="492"/>
                    </a:lnTo>
                    <a:lnTo>
                      <a:pt x="800" y="514"/>
                    </a:lnTo>
                    <a:lnTo>
                      <a:pt x="795" y="536"/>
                    </a:lnTo>
                    <a:lnTo>
                      <a:pt x="790" y="556"/>
                    </a:lnTo>
                    <a:lnTo>
                      <a:pt x="784" y="577"/>
                    </a:lnTo>
                    <a:lnTo>
                      <a:pt x="775" y="597"/>
                    </a:lnTo>
                    <a:lnTo>
                      <a:pt x="766" y="616"/>
                    </a:lnTo>
                    <a:lnTo>
                      <a:pt x="755" y="623"/>
                    </a:lnTo>
                    <a:lnTo>
                      <a:pt x="741" y="628"/>
                    </a:lnTo>
                    <a:lnTo>
                      <a:pt x="727" y="632"/>
                    </a:lnTo>
                    <a:lnTo>
                      <a:pt x="712" y="634"/>
                    </a:lnTo>
                    <a:lnTo>
                      <a:pt x="697" y="634"/>
                    </a:lnTo>
                    <a:lnTo>
                      <a:pt x="683" y="634"/>
                    </a:lnTo>
                    <a:lnTo>
                      <a:pt x="668" y="632"/>
                    </a:lnTo>
                    <a:lnTo>
                      <a:pt x="654" y="629"/>
                    </a:lnTo>
                    <a:lnTo>
                      <a:pt x="560" y="556"/>
                    </a:lnTo>
                    <a:lnTo>
                      <a:pt x="567" y="550"/>
                    </a:lnTo>
                    <a:lnTo>
                      <a:pt x="575" y="547"/>
                    </a:lnTo>
                    <a:lnTo>
                      <a:pt x="582" y="547"/>
                    </a:lnTo>
                    <a:lnTo>
                      <a:pt x="591" y="547"/>
                    </a:lnTo>
                    <a:lnTo>
                      <a:pt x="601" y="550"/>
                    </a:lnTo>
                    <a:lnTo>
                      <a:pt x="610" y="553"/>
                    </a:lnTo>
                    <a:lnTo>
                      <a:pt x="617" y="556"/>
                    </a:lnTo>
                    <a:lnTo>
                      <a:pt x="626" y="561"/>
                    </a:lnTo>
                    <a:lnTo>
                      <a:pt x="635" y="565"/>
                    </a:lnTo>
                    <a:lnTo>
                      <a:pt x="640" y="574"/>
                    </a:lnTo>
                    <a:lnTo>
                      <a:pt x="645" y="582"/>
                    </a:lnTo>
                    <a:lnTo>
                      <a:pt x="654" y="585"/>
                    </a:lnTo>
                    <a:lnTo>
                      <a:pt x="661" y="578"/>
                    </a:lnTo>
                    <a:lnTo>
                      <a:pt x="667" y="568"/>
                    </a:lnTo>
                    <a:lnTo>
                      <a:pt x="668" y="556"/>
                    </a:lnTo>
                    <a:lnTo>
                      <a:pt x="664" y="546"/>
                    </a:lnTo>
                    <a:lnTo>
                      <a:pt x="652" y="536"/>
                    </a:lnTo>
                    <a:lnTo>
                      <a:pt x="640" y="527"/>
                    </a:lnTo>
                    <a:lnTo>
                      <a:pt x="627" y="523"/>
                    </a:lnTo>
                    <a:lnTo>
                      <a:pt x="614" y="518"/>
                    </a:lnTo>
                    <a:lnTo>
                      <a:pt x="599" y="517"/>
                    </a:lnTo>
                    <a:lnTo>
                      <a:pt x="585" y="514"/>
                    </a:lnTo>
                    <a:lnTo>
                      <a:pt x="572" y="511"/>
                    </a:lnTo>
                    <a:lnTo>
                      <a:pt x="557" y="508"/>
                    </a:lnTo>
                    <a:lnTo>
                      <a:pt x="561" y="501"/>
                    </a:lnTo>
                    <a:lnTo>
                      <a:pt x="558" y="492"/>
                    </a:lnTo>
                    <a:lnTo>
                      <a:pt x="553" y="484"/>
                    </a:lnTo>
                    <a:lnTo>
                      <a:pt x="547" y="477"/>
                    </a:lnTo>
                    <a:lnTo>
                      <a:pt x="537" y="490"/>
                    </a:lnTo>
                    <a:lnTo>
                      <a:pt x="525" y="503"/>
                    </a:lnTo>
                    <a:lnTo>
                      <a:pt x="512" y="518"/>
                    </a:lnTo>
                    <a:lnTo>
                      <a:pt x="497" y="530"/>
                    </a:lnTo>
                    <a:lnTo>
                      <a:pt x="479" y="540"/>
                    </a:lnTo>
                    <a:lnTo>
                      <a:pt x="462" y="546"/>
                    </a:lnTo>
                    <a:lnTo>
                      <a:pt x="443" y="547"/>
                    </a:lnTo>
                    <a:lnTo>
                      <a:pt x="424" y="543"/>
                    </a:lnTo>
                    <a:lnTo>
                      <a:pt x="398" y="523"/>
                    </a:lnTo>
                    <a:lnTo>
                      <a:pt x="373" y="501"/>
                    </a:lnTo>
                    <a:lnTo>
                      <a:pt x="348" y="477"/>
                    </a:lnTo>
                    <a:lnTo>
                      <a:pt x="323" y="452"/>
                    </a:lnTo>
                    <a:lnTo>
                      <a:pt x="300" y="427"/>
                    </a:lnTo>
                    <a:lnTo>
                      <a:pt x="276" y="401"/>
                    </a:lnTo>
                    <a:lnTo>
                      <a:pt x="253" y="375"/>
                    </a:lnTo>
                    <a:lnTo>
                      <a:pt x="229" y="347"/>
                    </a:lnTo>
                    <a:lnTo>
                      <a:pt x="207" y="321"/>
                    </a:lnTo>
                    <a:lnTo>
                      <a:pt x="185" y="291"/>
                    </a:lnTo>
                    <a:lnTo>
                      <a:pt x="163" y="264"/>
                    </a:lnTo>
                    <a:lnTo>
                      <a:pt x="143" y="236"/>
                    </a:lnTo>
                    <a:lnTo>
                      <a:pt x="122" y="206"/>
                    </a:lnTo>
                    <a:lnTo>
                      <a:pt x="102" y="179"/>
                    </a:lnTo>
                    <a:lnTo>
                      <a:pt x="83" y="149"/>
                    </a:lnTo>
                    <a:lnTo>
                      <a:pt x="64" y="122"/>
                    </a:lnTo>
                    <a:lnTo>
                      <a:pt x="0" y="0"/>
                    </a:lnTo>
                    <a:lnTo>
                      <a:pt x="16" y="0"/>
                    </a:lnTo>
                    <a:lnTo>
                      <a:pt x="32" y="2"/>
                    </a:lnTo>
                    <a:lnTo>
                      <a:pt x="49" y="3"/>
                    </a:lnTo>
                    <a:lnTo>
                      <a:pt x="65" y="3"/>
                    </a:lnTo>
                    <a:lnTo>
                      <a:pt x="83" y="5"/>
                    </a:lnTo>
                    <a:lnTo>
                      <a:pt x="101" y="6"/>
                    </a:lnTo>
                    <a:lnTo>
                      <a:pt x="118" y="7"/>
                    </a:lnTo>
                    <a:lnTo>
                      <a:pt x="136" y="9"/>
                    </a:lnTo>
                    <a:lnTo>
                      <a:pt x="153" y="9"/>
                    </a:lnTo>
                    <a:lnTo>
                      <a:pt x="171" y="9"/>
                    </a:lnTo>
                    <a:lnTo>
                      <a:pt x="188" y="9"/>
                    </a:lnTo>
                    <a:lnTo>
                      <a:pt x="206" y="9"/>
                    </a:lnTo>
                    <a:lnTo>
                      <a:pt x="223" y="7"/>
                    </a:lnTo>
                    <a:lnTo>
                      <a:pt x="240" y="6"/>
                    </a:lnTo>
                    <a:lnTo>
                      <a:pt x="257" y="3"/>
                    </a:lnTo>
                    <a:lnTo>
                      <a:pt x="27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1" name="Rectangle 50"/>
              <p:cNvSpPr>
                <a:spLocks noChangeArrowheads="1"/>
              </p:cNvSpPr>
              <p:nvPr/>
            </p:nvSpPr>
            <p:spPr bwMode="auto">
              <a:xfrm>
                <a:off x="2628" y="3091"/>
                <a:ext cx="11" cy="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2" name="Freeform 51"/>
              <p:cNvSpPr>
                <a:spLocks/>
              </p:cNvSpPr>
              <p:nvPr/>
            </p:nvSpPr>
            <p:spPr bwMode="auto">
              <a:xfrm>
                <a:off x="2432" y="3108"/>
                <a:ext cx="269" cy="622"/>
              </a:xfrm>
              <a:custGeom>
                <a:avLst/>
                <a:gdLst>
                  <a:gd name="T0" fmla="*/ 491 w 537"/>
                  <a:gd name="T1" fmla="*/ 153 h 1243"/>
                  <a:gd name="T2" fmla="*/ 519 w 537"/>
                  <a:gd name="T3" fmla="*/ 234 h 1243"/>
                  <a:gd name="T4" fmla="*/ 535 w 537"/>
                  <a:gd name="T5" fmla="*/ 319 h 1243"/>
                  <a:gd name="T6" fmla="*/ 535 w 537"/>
                  <a:gd name="T7" fmla="*/ 408 h 1243"/>
                  <a:gd name="T8" fmla="*/ 519 w 537"/>
                  <a:gd name="T9" fmla="*/ 439 h 1243"/>
                  <a:gd name="T10" fmla="*/ 523 w 537"/>
                  <a:gd name="T11" fmla="*/ 489 h 1243"/>
                  <a:gd name="T12" fmla="*/ 485 w 537"/>
                  <a:gd name="T13" fmla="*/ 543 h 1243"/>
                  <a:gd name="T14" fmla="*/ 481 w 537"/>
                  <a:gd name="T15" fmla="*/ 616 h 1243"/>
                  <a:gd name="T16" fmla="*/ 481 w 537"/>
                  <a:gd name="T17" fmla="*/ 746 h 1243"/>
                  <a:gd name="T18" fmla="*/ 472 w 537"/>
                  <a:gd name="T19" fmla="*/ 892 h 1243"/>
                  <a:gd name="T20" fmla="*/ 459 w 537"/>
                  <a:gd name="T21" fmla="*/ 1009 h 1243"/>
                  <a:gd name="T22" fmla="*/ 389 w 537"/>
                  <a:gd name="T23" fmla="*/ 1083 h 1243"/>
                  <a:gd name="T24" fmla="*/ 298 w 537"/>
                  <a:gd name="T25" fmla="*/ 1151 h 1243"/>
                  <a:gd name="T26" fmla="*/ 200 w 537"/>
                  <a:gd name="T27" fmla="*/ 1207 h 1243"/>
                  <a:gd name="T28" fmla="*/ 93 w 537"/>
                  <a:gd name="T29" fmla="*/ 1241 h 1243"/>
                  <a:gd name="T30" fmla="*/ 30 w 537"/>
                  <a:gd name="T31" fmla="*/ 1233 h 1243"/>
                  <a:gd name="T32" fmla="*/ 4 w 537"/>
                  <a:gd name="T33" fmla="*/ 1194 h 1243"/>
                  <a:gd name="T34" fmla="*/ 1 w 537"/>
                  <a:gd name="T35" fmla="*/ 1122 h 1243"/>
                  <a:gd name="T36" fmla="*/ 23 w 537"/>
                  <a:gd name="T37" fmla="*/ 1050 h 1243"/>
                  <a:gd name="T38" fmla="*/ 58 w 537"/>
                  <a:gd name="T39" fmla="*/ 982 h 1243"/>
                  <a:gd name="T40" fmla="*/ 86 w 537"/>
                  <a:gd name="T41" fmla="*/ 911 h 1243"/>
                  <a:gd name="T42" fmla="*/ 126 w 537"/>
                  <a:gd name="T43" fmla="*/ 851 h 1243"/>
                  <a:gd name="T44" fmla="*/ 200 w 537"/>
                  <a:gd name="T45" fmla="*/ 844 h 1243"/>
                  <a:gd name="T46" fmla="*/ 238 w 537"/>
                  <a:gd name="T47" fmla="*/ 844 h 1243"/>
                  <a:gd name="T48" fmla="*/ 263 w 537"/>
                  <a:gd name="T49" fmla="*/ 851 h 1243"/>
                  <a:gd name="T50" fmla="*/ 276 w 537"/>
                  <a:gd name="T51" fmla="*/ 826 h 1243"/>
                  <a:gd name="T52" fmla="*/ 243 w 537"/>
                  <a:gd name="T53" fmla="*/ 800 h 1243"/>
                  <a:gd name="T54" fmla="*/ 191 w 537"/>
                  <a:gd name="T55" fmla="*/ 803 h 1243"/>
                  <a:gd name="T56" fmla="*/ 210 w 537"/>
                  <a:gd name="T57" fmla="*/ 775 h 1243"/>
                  <a:gd name="T58" fmla="*/ 267 w 537"/>
                  <a:gd name="T59" fmla="*/ 775 h 1243"/>
                  <a:gd name="T60" fmla="*/ 304 w 537"/>
                  <a:gd name="T61" fmla="*/ 796 h 1243"/>
                  <a:gd name="T62" fmla="*/ 300 w 537"/>
                  <a:gd name="T63" fmla="*/ 753 h 1243"/>
                  <a:gd name="T64" fmla="*/ 234 w 537"/>
                  <a:gd name="T65" fmla="*/ 733 h 1243"/>
                  <a:gd name="T66" fmla="*/ 133 w 537"/>
                  <a:gd name="T67" fmla="*/ 756 h 1243"/>
                  <a:gd name="T68" fmla="*/ 124 w 537"/>
                  <a:gd name="T69" fmla="*/ 677 h 1243"/>
                  <a:gd name="T70" fmla="*/ 137 w 537"/>
                  <a:gd name="T71" fmla="*/ 626 h 1243"/>
                  <a:gd name="T72" fmla="*/ 205 w 537"/>
                  <a:gd name="T73" fmla="*/ 649 h 1243"/>
                  <a:gd name="T74" fmla="*/ 278 w 537"/>
                  <a:gd name="T75" fmla="*/ 642 h 1243"/>
                  <a:gd name="T76" fmla="*/ 326 w 537"/>
                  <a:gd name="T77" fmla="*/ 601 h 1243"/>
                  <a:gd name="T78" fmla="*/ 360 w 537"/>
                  <a:gd name="T79" fmla="*/ 538 h 1243"/>
                  <a:gd name="T80" fmla="*/ 368 w 537"/>
                  <a:gd name="T81" fmla="*/ 443 h 1243"/>
                  <a:gd name="T82" fmla="*/ 361 w 537"/>
                  <a:gd name="T83" fmla="*/ 347 h 1243"/>
                  <a:gd name="T84" fmla="*/ 339 w 537"/>
                  <a:gd name="T85" fmla="*/ 256 h 1243"/>
                  <a:gd name="T86" fmla="*/ 322 w 537"/>
                  <a:gd name="T87" fmla="*/ 183 h 1243"/>
                  <a:gd name="T88" fmla="*/ 330 w 537"/>
                  <a:gd name="T89" fmla="*/ 132 h 1243"/>
                  <a:gd name="T90" fmla="*/ 314 w 537"/>
                  <a:gd name="T91" fmla="*/ 82 h 1243"/>
                  <a:gd name="T92" fmla="*/ 264 w 537"/>
                  <a:gd name="T93" fmla="*/ 47 h 1243"/>
                  <a:gd name="T94" fmla="*/ 197 w 537"/>
                  <a:gd name="T95" fmla="*/ 60 h 1243"/>
                  <a:gd name="T96" fmla="*/ 206 w 537"/>
                  <a:gd name="T97" fmla="*/ 19 h 1243"/>
                  <a:gd name="T98" fmla="*/ 245 w 537"/>
                  <a:gd name="T99" fmla="*/ 0 h 1243"/>
                  <a:gd name="T100" fmla="*/ 368 w 537"/>
                  <a:gd name="T101" fmla="*/ 14 h 1243"/>
                  <a:gd name="T102" fmla="*/ 461 w 537"/>
                  <a:gd name="T103" fmla="*/ 98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7" h="1243">
                    <a:moveTo>
                      <a:pt x="461" y="98"/>
                    </a:moveTo>
                    <a:lnTo>
                      <a:pt x="471" y="115"/>
                    </a:lnTo>
                    <a:lnTo>
                      <a:pt x="481" y="134"/>
                    </a:lnTo>
                    <a:lnTo>
                      <a:pt x="491" y="153"/>
                    </a:lnTo>
                    <a:lnTo>
                      <a:pt x="499" y="172"/>
                    </a:lnTo>
                    <a:lnTo>
                      <a:pt x="507" y="193"/>
                    </a:lnTo>
                    <a:lnTo>
                      <a:pt x="513" y="213"/>
                    </a:lnTo>
                    <a:lnTo>
                      <a:pt x="519" y="234"/>
                    </a:lnTo>
                    <a:lnTo>
                      <a:pt x="525" y="254"/>
                    </a:lnTo>
                    <a:lnTo>
                      <a:pt x="529" y="276"/>
                    </a:lnTo>
                    <a:lnTo>
                      <a:pt x="532" y="297"/>
                    </a:lnTo>
                    <a:lnTo>
                      <a:pt x="535" y="319"/>
                    </a:lnTo>
                    <a:lnTo>
                      <a:pt x="537" y="341"/>
                    </a:lnTo>
                    <a:lnTo>
                      <a:pt x="537" y="363"/>
                    </a:lnTo>
                    <a:lnTo>
                      <a:pt x="537" y="385"/>
                    </a:lnTo>
                    <a:lnTo>
                      <a:pt x="535" y="408"/>
                    </a:lnTo>
                    <a:lnTo>
                      <a:pt x="534" y="430"/>
                    </a:lnTo>
                    <a:lnTo>
                      <a:pt x="529" y="433"/>
                    </a:lnTo>
                    <a:lnTo>
                      <a:pt x="525" y="436"/>
                    </a:lnTo>
                    <a:lnTo>
                      <a:pt x="519" y="439"/>
                    </a:lnTo>
                    <a:lnTo>
                      <a:pt x="515" y="443"/>
                    </a:lnTo>
                    <a:lnTo>
                      <a:pt x="523" y="459"/>
                    </a:lnTo>
                    <a:lnTo>
                      <a:pt x="526" y="474"/>
                    </a:lnTo>
                    <a:lnTo>
                      <a:pt x="523" y="489"/>
                    </a:lnTo>
                    <a:lnTo>
                      <a:pt x="518" y="502"/>
                    </a:lnTo>
                    <a:lnTo>
                      <a:pt x="507" y="515"/>
                    </a:lnTo>
                    <a:lnTo>
                      <a:pt x="497" y="528"/>
                    </a:lnTo>
                    <a:lnTo>
                      <a:pt x="485" y="543"/>
                    </a:lnTo>
                    <a:lnTo>
                      <a:pt x="475" y="557"/>
                    </a:lnTo>
                    <a:lnTo>
                      <a:pt x="478" y="572"/>
                    </a:lnTo>
                    <a:lnTo>
                      <a:pt x="480" y="592"/>
                    </a:lnTo>
                    <a:lnTo>
                      <a:pt x="481" y="616"/>
                    </a:lnTo>
                    <a:lnTo>
                      <a:pt x="481" y="645"/>
                    </a:lnTo>
                    <a:lnTo>
                      <a:pt x="481" y="676"/>
                    </a:lnTo>
                    <a:lnTo>
                      <a:pt x="481" y="711"/>
                    </a:lnTo>
                    <a:lnTo>
                      <a:pt x="481" y="746"/>
                    </a:lnTo>
                    <a:lnTo>
                      <a:pt x="480" y="783"/>
                    </a:lnTo>
                    <a:lnTo>
                      <a:pt x="478" y="821"/>
                    </a:lnTo>
                    <a:lnTo>
                      <a:pt x="475" y="857"/>
                    </a:lnTo>
                    <a:lnTo>
                      <a:pt x="472" y="892"/>
                    </a:lnTo>
                    <a:lnTo>
                      <a:pt x="469" y="926"/>
                    </a:lnTo>
                    <a:lnTo>
                      <a:pt x="466" y="957"/>
                    </a:lnTo>
                    <a:lnTo>
                      <a:pt x="463" y="985"/>
                    </a:lnTo>
                    <a:lnTo>
                      <a:pt x="459" y="1009"/>
                    </a:lnTo>
                    <a:lnTo>
                      <a:pt x="455" y="1028"/>
                    </a:lnTo>
                    <a:lnTo>
                      <a:pt x="433" y="1046"/>
                    </a:lnTo>
                    <a:lnTo>
                      <a:pt x="411" y="1065"/>
                    </a:lnTo>
                    <a:lnTo>
                      <a:pt x="389" y="1083"/>
                    </a:lnTo>
                    <a:lnTo>
                      <a:pt x="367" y="1102"/>
                    </a:lnTo>
                    <a:lnTo>
                      <a:pt x="343" y="1119"/>
                    </a:lnTo>
                    <a:lnTo>
                      <a:pt x="322" y="1135"/>
                    </a:lnTo>
                    <a:lnTo>
                      <a:pt x="298" y="1151"/>
                    </a:lnTo>
                    <a:lnTo>
                      <a:pt x="275" y="1167"/>
                    </a:lnTo>
                    <a:lnTo>
                      <a:pt x="250" y="1182"/>
                    </a:lnTo>
                    <a:lnTo>
                      <a:pt x="225" y="1195"/>
                    </a:lnTo>
                    <a:lnTo>
                      <a:pt x="200" y="1207"/>
                    </a:lnTo>
                    <a:lnTo>
                      <a:pt x="175" y="1219"/>
                    </a:lnTo>
                    <a:lnTo>
                      <a:pt x="149" y="1227"/>
                    </a:lnTo>
                    <a:lnTo>
                      <a:pt x="121" y="1235"/>
                    </a:lnTo>
                    <a:lnTo>
                      <a:pt x="93" y="1241"/>
                    </a:lnTo>
                    <a:lnTo>
                      <a:pt x="66" y="1243"/>
                    </a:lnTo>
                    <a:lnTo>
                      <a:pt x="52" y="1243"/>
                    </a:lnTo>
                    <a:lnTo>
                      <a:pt x="41" y="1239"/>
                    </a:lnTo>
                    <a:lnTo>
                      <a:pt x="30" y="1233"/>
                    </a:lnTo>
                    <a:lnTo>
                      <a:pt x="22" y="1226"/>
                    </a:lnTo>
                    <a:lnTo>
                      <a:pt x="14" y="1216"/>
                    </a:lnTo>
                    <a:lnTo>
                      <a:pt x="8" y="1205"/>
                    </a:lnTo>
                    <a:lnTo>
                      <a:pt x="4" y="1194"/>
                    </a:lnTo>
                    <a:lnTo>
                      <a:pt x="3" y="1181"/>
                    </a:lnTo>
                    <a:lnTo>
                      <a:pt x="0" y="1160"/>
                    </a:lnTo>
                    <a:lnTo>
                      <a:pt x="0" y="1141"/>
                    </a:lnTo>
                    <a:lnTo>
                      <a:pt x="1" y="1122"/>
                    </a:lnTo>
                    <a:lnTo>
                      <a:pt x="4" y="1103"/>
                    </a:lnTo>
                    <a:lnTo>
                      <a:pt x="10" y="1085"/>
                    </a:lnTo>
                    <a:lnTo>
                      <a:pt x="16" y="1068"/>
                    </a:lnTo>
                    <a:lnTo>
                      <a:pt x="23" y="1050"/>
                    </a:lnTo>
                    <a:lnTo>
                      <a:pt x="32" y="1033"/>
                    </a:lnTo>
                    <a:lnTo>
                      <a:pt x="41" y="1017"/>
                    </a:lnTo>
                    <a:lnTo>
                      <a:pt x="49" y="999"/>
                    </a:lnTo>
                    <a:lnTo>
                      <a:pt x="58" y="982"/>
                    </a:lnTo>
                    <a:lnTo>
                      <a:pt x="67" y="965"/>
                    </a:lnTo>
                    <a:lnTo>
                      <a:pt x="74" y="948"/>
                    </a:lnTo>
                    <a:lnTo>
                      <a:pt x="80" y="929"/>
                    </a:lnTo>
                    <a:lnTo>
                      <a:pt x="86" y="911"/>
                    </a:lnTo>
                    <a:lnTo>
                      <a:pt x="89" y="892"/>
                    </a:lnTo>
                    <a:lnTo>
                      <a:pt x="98" y="873"/>
                    </a:lnTo>
                    <a:lnTo>
                      <a:pt x="109" y="860"/>
                    </a:lnTo>
                    <a:lnTo>
                      <a:pt x="126" y="851"/>
                    </a:lnTo>
                    <a:lnTo>
                      <a:pt x="143" y="847"/>
                    </a:lnTo>
                    <a:lnTo>
                      <a:pt x="162" y="844"/>
                    </a:lnTo>
                    <a:lnTo>
                      <a:pt x="183" y="844"/>
                    </a:lnTo>
                    <a:lnTo>
                      <a:pt x="200" y="844"/>
                    </a:lnTo>
                    <a:lnTo>
                      <a:pt x="218" y="844"/>
                    </a:lnTo>
                    <a:lnTo>
                      <a:pt x="225" y="843"/>
                    </a:lnTo>
                    <a:lnTo>
                      <a:pt x="232" y="843"/>
                    </a:lnTo>
                    <a:lnTo>
                      <a:pt x="238" y="844"/>
                    </a:lnTo>
                    <a:lnTo>
                      <a:pt x="244" y="847"/>
                    </a:lnTo>
                    <a:lnTo>
                      <a:pt x="250" y="848"/>
                    </a:lnTo>
                    <a:lnTo>
                      <a:pt x="256" y="850"/>
                    </a:lnTo>
                    <a:lnTo>
                      <a:pt x="263" y="851"/>
                    </a:lnTo>
                    <a:lnTo>
                      <a:pt x="270" y="850"/>
                    </a:lnTo>
                    <a:lnTo>
                      <a:pt x="275" y="843"/>
                    </a:lnTo>
                    <a:lnTo>
                      <a:pt x="276" y="835"/>
                    </a:lnTo>
                    <a:lnTo>
                      <a:pt x="276" y="826"/>
                    </a:lnTo>
                    <a:lnTo>
                      <a:pt x="276" y="819"/>
                    </a:lnTo>
                    <a:lnTo>
                      <a:pt x="266" y="809"/>
                    </a:lnTo>
                    <a:lnTo>
                      <a:pt x="254" y="803"/>
                    </a:lnTo>
                    <a:lnTo>
                      <a:pt x="243" y="800"/>
                    </a:lnTo>
                    <a:lnTo>
                      <a:pt x="229" y="800"/>
                    </a:lnTo>
                    <a:lnTo>
                      <a:pt x="218" y="800"/>
                    </a:lnTo>
                    <a:lnTo>
                      <a:pt x="205" y="802"/>
                    </a:lnTo>
                    <a:lnTo>
                      <a:pt x="191" y="803"/>
                    </a:lnTo>
                    <a:lnTo>
                      <a:pt x="178" y="802"/>
                    </a:lnTo>
                    <a:lnTo>
                      <a:pt x="187" y="790"/>
                    </a:lnTo>
                    <a:lnTo>
                      <a:pt x="197" y="781"/>
                    </a:lnTo>
                    <a:lnTo>
                      <a:pt x="210" y="775"/>
                    </a:lnTo>
                    <a:lnTo>
                      <a:pt x="225" y="771"/>
                    </a:lnTo>
                    <a:lnTo>
                      <a:pt x="240" y="771"/>
                    </a:lnTo>
                    <a:lnTo>
                      <a:pt x="254" y="771"/>
                    </a:lnTo>
                    <a:lnTo>
                      <a:pt x="267" y="775"/>
                    </a:lnTo>
                    <a:lnTo>
                      <a:pt x="281" y="781"/>
                    </a:lnTo>
                    <a:lnTo>
                      <a:pt x="286" y="788"/>
                    </a:lnTo>
                    <a:lnTo>
                      <a:pt x="295" y="794"/>
                    </a:lnTo>
                    <a:lnTo>
                      <a:pt x="304" y="796"/>
                    </a:lnTo>
                    <a:lnTo>
                      <a:pt x="314" y="796"/>
                    </a:lnTo>
                    <a:lnTo>
                      <a:pt x="324" y="781"/>
                    </a:lnTo>
                    <a:lnTo>
                      <a:pt x="313" y="765"/>
                    </a:lnTo>
                    <a:lnTo>
                      <a:pt x="300" y="753"/>
                    </a:lnTo>
                    <a:lnTo>
                      <a:pt x="285" y="743"/>
                    </a:lnTo>
                    <a:lnTo>
                      <a:pt x="269" y="737"/>
                    </a:lnTo>
                    <a:lnTo>
                      <a:pt x="251" y="734"/>
                    </a:lnTo>
                    <a:lnTo>
                      <a:pt x="234" y="733"/>
                    </a:lnTo>
                    <a:lnTo>
                      <a:pt x="215" y="736"/>
                    </a:lnTo>
                    <a:lnTo>
                      <a:pt x="197" y="742"/>
                    </a:lnTo>
                    <a:lnTo>
                      <a:pt x="134" y="777"/>
                    </a:lnTo>
                    <a:lnTo>
                      <a:pt x="133" y="756"/>
                    </a:lnTo>
                    <a:lnTo>
                      <a:pt x="130" y="737"/>
                    </a:lnTo>
                    <a:lnTo>
                      <a:pt x="128" y="717"/>
                    </a:lnTo>
                    <a:lnTo>
                      <a:pt x="126" y="696"/>
                    </a:lnTo>
                    <a:lnTo>
                      <a:pt x="124" y="677"/>
                    </a:lnTo>
                    <a:lnTo>
                      <a:pt x="123" y="657"/>
                    </a:lnTo>
                    <a:lnTo>
                      <a:pt x="123" y="635"/>
                    </a:lnTo>
                    <a:lnTo>
                      <a:pt x="124" y="614"/>
                    </a:lnTo>
                    <a:lnTo>
                      <a:pt x="137" y="626"/>
                    </a:lnTo>
                    <a:lnTo>
                      <a:pt x="152" y="635"/>
                    </a:lnTo>
                    <a:lnTo>
                      <a:pt x="169" y="642"/>
                    </a:lnTo>
                    <a:lnTo>
                      <a:pt x="187" y="647"/>
                    </a:lnTo>
                    <a:lnTo>
                      <a:pt x="205" y="649"/>
                    </a:lnTo>
                    <a:lnTo>
                      <a:pt x="224" y="649"/>
                    </a:lnTo>
                    <a:lnTo>
                      <a:pt x="243" y="648"/>
                    </a:lnTo>
                    <a:lnTo>
                      <a:pt x="260" y="645"/>
                    </a:lnTo>
                    <a:lnTo>
                      <a:pt x="278" y="642"/>
                    </a:lnTo>
                    <a:lnTo>
                      <a:pt x="292" y="635"/>
                    </a:lnTo>
                    <a:lnTo>
                      <a:pt x="304" y="626"/>
                    </a:lnTo>
                    <a:lnTo>
                      <a:pt x="316" y="614"/>
                    </a:lnTo>
                    <a:lnTo>
                      <a:pt x="326" y="601"/>
                    </a:lnTo>
                    <a:lnTo>
                      <a:pt x="335" y="588"/>
                    </a:lnTo>
                    <a:lnTo>
                      <a:pt x="345" y="575"/>
                    </a:lnTo>
                    <a:lnTo>
                      <a:pt x="354" y="562"/>
                    </a:lnTo>
                    <a:lnTo>
                      <a:pt x="360" y="538"/>
                    </a:lnTo>
                    <a:lnTo>
                      <a:pt x="363" y="515"/>
                    </a:lnTo>
                    <a:lnTo>
                      <a:pt x="365" y="490"/>
                    </a:lnTo>
                    <a:lnTo>
                      <a:pt x="367" y="467"/>
                    </a:lnTo>
                    <a:lnTo>
                      <a:pt x="368" y="443"/>
                    </a:lnTo>
                    <a:lnTo>
                      <a:pt x="368" y="418"/>
                    </a:lnTo>
                    <a:lnTo>
                      <a:pt x="367" y="395"/>
                    </a:lnTo>
                    <a:lnTo>
                      <a:pt x="364" y="370"/>
                    </a:lnTo>
                    <a:lnTo>
                      <a:pt x="361" y="347"/>
                    </a:lnTo>
                    <a:lnTo>
                      <a:pt x="357" y="323"/>
                    </a:lnTo>
                    <a:lnTo>
                      <a:pt x="352" y="300"/>
                    </a:lnTo>
                    <a:lnTo>
                      <a:pt x="346" y="278"/>
                    </a:lnTo>
                    <a:lnTo>
                      <a:pt x="339" y="256"/>
                    </a:lnTo>
                    <a:lnTo>
                      <a:pt x="332" y="234"/>
                    </a:lnTo>
                    <a:lnTo>
                      <a:pt x="323" y="212"/>
                    </a:lnTo>
                    <a:lnTo>
                      <a:pt x="314" y="192"/>
                    </a:lnTo>
                    <a:lnTo>
                      <a:pt x="322" y="183"/>
                    </a:lnTo>
                    <a:lnTo>
                      <a:pt x="327" y="171"/>
                    </a:lnTo>
                    <a:lnTo>
                      <a:pt x="329" y="159"/>
                    </a:lnTo>
                    <a:lnTo>
                      <a:pt x="330" y="146"/>
                    </a:lnTo>
                    <a:lnTo>
                      <a:pt x="330" y="132"/>
                    </a:lnTo>
                    <a:lnTo>
                      <a:pt x="329" y="118"/>
                    </a:lnTo>
                    <a:lnTo>
                      <a:pt x="326" y="105"/>
                    </a:lnTo>
                    <a:lnTo>
                      <a:pt x="324" y="93"/>
                    </a:lnTo>
                    <a:lnTo>
                      <a:pt x="314" y="82"/>
                    </a:lnTo>
                    <a:lnTo>
                      <a:pt x="303" y="72"/>
                    </a:lnTo>
                    <a:lnTo>
                      <a:pt x="291" y="61"/>
                    </a:lnTo>
                    <a:lnTo>
                      <a:pt x="278" y="53"/>
                    </a:lnTo>
                    <a:lnTo>
                      <a:pt x="264" y="47"/>
                    </a:lnTo>
                    <a:lnTo>
                      <a:pt x="250" y="44"/>
                    </a:lnTo>
                    <a:lnTo>
                      <a:pt x="234" y="44"/>
                    </a:lnTo>
                    <a:lnTo>
                      <a:pt x="218" y="50"/>
                    </a:lnTo>
                    <a:lnTo>
                      <a:pt x="197" y="60"/>
                    </a:lnTo>
                    <a:lnTo>
                      <a:pt x="194" y="47"/>
                    </a:lnTo>
                    <a:lnTo>
                      <a:pt x="196" y="36"/>
                    </a:lnTo>
                    <a:lnTo>
                      <a:pt x="199" y="26"/>
                    </a:lnTo>
                    <a:lnTo>
                      <a:pt x="206" y="19"/>
                    </a:lnTo>
                    <a:lnTo>
                      <a:pt x="213" y="12"/>
                    </a:lnTo>
                    <a:lnTo>
                      <a:pt x="224" y="6"/>
                    </a:lnTo>
                    <a:lnTo>
                      <a:pt x="234" y="3"/>
                    </a:lnTo>
                    <a:lnTo>
                      <a:pt x="245" y="0"/>
                    </a:lnTo>
                    <a:lnTo>
                      <a:pt x="278" y="0"/>
                    </a:lnTo>
                    <a:lnTo>
                      <a:pt x="310" y="3"/>
                    </a:lnTo>
                    <a:lnTo>
                      <a:pt x="341" y="7"/>
                    </a:lnTo>
                    <a:lnTo>
                      <a:pt x="368" y="14"/>
                    </a:lnTo>
                    <a:lnTo>
                      <a:pt x="396" y="28"/>
                    </a:lnTo>
                    <a:lnTo>
                      <a:pt x="421" y="44"/>
                    </a:lnTo>
                    <a:lnTo>
                      <a:pt x="442" y="67"/>
                    </a:lnTo>
                    <a:lnTo>
                      <a:pt x="461" y="98"/>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3" name="Freeform 52"/>
              <p:cNvSpPr>
                <a:spLocks/>
              </p:cNvSpPr>
              <p:nvPr/>
            </p:nvSpPr>
            <p:spPr bwMode="auto">
              <a:xfrm>
                <a:off x="2663" y="3118"/>
                <a:ext cx="75" cy="187"/>
              </a:xfrm>
              <a:custGeom>
                <a:avLst/>
                <a:gdLst>
                  <a:gd name="T0" fmla="*/ 112 w 150"/>
                  <a:gd name="T1" fmla="*/ 57 h 375"/>
                  <a:gd name="T2" fmla="*/ 119 w 150"/>
                  <a:gd name="T3" fmla="*/ 75 h 375"/>
                  <a:gd name="T4" fmla="*/ 125 w 150"/>
                  <a:gd name="T5" fmla="*/ 92 h 375"/>
                  <a:gd name="T6" fmla="*/ 131 w 150"/>
                  <a:gd name="T7" fmla="*/ 110 h 375"/>
                  <a:gd name="T8" fmla="*/ 136 w 150"/>
                  <a:gd name="T9" fmla="*/ 129 h 375"/>
                  <a:gd name="T10" fmla="*/ 140 w 150"/>
                  <a:gd name="T11" fmla="*/ 148 h 375"/>
                  <a:gd name="T12" fmla="*/ 143 w 150"/>
                  <a:gd name="T13" fmla="*/ 167 h 375"/>
                  <a:gd name="T14" fmla="*/ 146 w 150"/>
                  <a:gd name="T15" fmla="*/ 188 h 375"/>
                  <a:gd name="T16" fmla="*/ 149 w 150"/>
                  <a:gd name="T17" fmla="*/ 207 h 375"/>
                  <a:gd name="T18" fmla="*/ 149 w 150"/>
                  <a:gd name="T19" fmla="*/ 227 h 375"/>
                  <a:gd name="T20" fmla="*/ 150 w 150"/>
                  <a:gd name="T21" fmla="*/ 246 h 375"/>
                  <a:gd name="T22" fmla="*/ 150 w 150"/>
                  <a:gd name="T23" fmla="*/ 267 h 375"/>
                  <a:gd name="T24" fmla="*/ 150 w 150"/>
                  <a:gd name="T25" fmla="*/ 286 h 375"/>
                  <a:gd name="T26" fmla="*/ 149 w 150"/>
                  <a:gd name="T27" fmla="*/ 305 h 375"/>
                  <a:gd name="T28" fmla="*/ 146 w 150"/>
                  <a:gd name="T29" fmla="*/ 324 h 375"/>
                  <a:gd name="T30" fmla="*/ 143 w 150"/>
                  <a:gd name="T31" fmla="*/ 343 h 375"/>
                  <a:gd name="T32" fmla="*/ 140 w 150"/>
                  <a:gd name="T33" fmla="*/ 360 h 375"/>
                  <a:gd name="T34" fmla="*/ 122 w 150"/>
                  <a:gd name="T35" fmla="*/ 375 h 375"/>
                  <a:gd name="T36" fmla="*/ 121 w 150"/>
                  <a:gd name="T37" fmla="*/ 349 h 375"/>
                  <a:gd name="T38" fmla="*/ 119 w 150"/>
                  <a:gd name="T39" fmla="*/ 322 h 375"/>
                  <a:gd name="T40" fmla="*/ 117 w 150"/>
                  <a:gd name="T41" fmla="*/ 297 h 375"/>
                  <a:gd name="T42" fmla="*/ 114 w 150"/>
                  <a:gd name="T43" fmla="*/ 271 h 375"/>
                  <a:gd name="T44" fmla="*/ 109 w 150"/>
                  <a:gd name="T45" fmla="*/ 246 h 375"/>
                  <a:gd name="T46" fmla="*/ 103 w 150"/>
                  <a:gd name="T47" fmla="*/ 221 h 375"/>
                  <a:gd name="T48" fmla="*/ 98 w 150"/>
                  <a:gd name="T49" fmla="*/ 198 h 375"/>
                  <a:gd name="T50" fmla="*/ 90 w 150"/>
                  <a:gd name="T51" fmla="*/ 173 h 375"/>
                  <a:gd name="T52" fmla="*/ 83 w 150"/>
                  <a:gd name="T53" fmla="*/ 150 h 375"/>
                  <a:gd name="T54" fmla="*/ 74 w 150"/>
                  <a:gd name="T55" fmla="*/ 126 h 375"/>
                  <a:gd name="T56" fmla="*/ 64 w 150"/>
                  <a:gd name="T57" fmla="*/ 104 h 375"/>
                  <a:gd name="T58" fmla="*/ 54 w 150"/>
                  <a:gd name="T59" fmla="*/ 82 h 375"/>
                  <a:gd name="T60" fmla="*/ 42 w 150"/>
                  <a:gd name="T61" fmla="*/ 60 h 375"/>
                  <a:gd name="T62" fmla="*/ 29 w 150"/>
                  <a:gd name="T63" fmla="*/ 40 h 375"/>
                  <a:gd name="T64" fmla="*/ 14 w 150"/>
                  <a:gd name="T65" fmla="*/ 19 h 375"/>
                  <a:gd name="T66" fmla="*/ 0 w 150"/>
                  <a:gd name="T67" fmla="*/ 0 h 375"/>
                  <a:gd name="T68" fmla="*/ 17 w 150"/>
                  <a:gd name="T69" fmla="*/ 0 h 375"/>
                  <a:gd name="T70" fmla="*/ 33 w 150"/>
                  <a:gd name="T71" fmla="*/ 2 h 375"/>
                  <a:gd name="T72" fmla="*/ 49 w 150"/>
                  <a:gd name="T73" fmla="*/ 6 h 375"/>
                  <a:gd name="T74" fmla="*/ 64 w 150"/>
                  <a:gd name="T75" fmla="*/ 12 h 375"/>
                  <a:gd name="T76" fmla="*/ 79 w 150"/>
                  <a:gd name="T77" fmla="*/ 21 h 375"/>
                  <a:gd name="T78" fmla="*/ 90 w 150"/>
                  <a:gd name="T79" fmla="*/ 31 h 375"/>
                  <a:gd name="T80" fmla="*/ 102 w 150"/>
                  <a:gd name="T81" fmla="*/ 43 h 375"/>
                  <a:gd name="T82" fmla="*/ 112 w 150"/>
                  <a:gd name="T83" fmla="*/ 57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0" h="375">
                    <a:moveTo>
                      <a:pt x="112" y="57"/>
                    </a:moveTo>
                    <a:lnTo>
                      <a:pt x="119" y="75"/>
                    </a:lnTo>
                    <a:lnTo>
                      <a:pt x="125" y="92"/>
                    </a:lnTo>
                    <a:lnTo>
                      <a:pt x="131" y="110"/>
                    </a:lnTo>
                    <a:lnTo>
                      <a:pt x="136" y="129"/>
                    </a:lnTo>
                    <a:lnTo>
                      <a:pt x="140" y="148"/>
                    </a:lnTo>
                    <a:lnTo>
                      <a:pt x="143" y="167"/>
                    </a:lnTo>
                    <a:lnTo>
                      <a:pt x="146" y="188"/>
                    </a:lnTo>
                    <a:lnTo>
                      <a:pt x="149" y="207"/>
                    </a:lnTo>
                    <a:lnTo>
                      <a:pt x="149" y="227"/>
                    </a:lnTo>
                    <a:lnTo>
                      <a:pt x="150" y="246"/>
                    </a:lnTo>
                    <a:lnTo>
                      <a:pt x="150" y="267"/>
                    </a:lnTo>
                    <a:lnTo>
                      <a:pt x="150" y="286"/>
                    </a:lnTo>
                    <a:lnTo>
                      <a:pt x="149" y="305"/>
                    </a:lnTo>
                    <a:lnTo>
                      <a:pt x="146" y="324"/>
                    </a:lnTo>
                    <a:lnTo>
                      <a:pt x="143" y="343"/>
                    </a:lnTo>
                    <a:lnTo>
                      <a:pt x="140" y="360"/>
                    </a:lnTo>
                    <a:lnTo>
                      <a:pt x="122" y="375"/>
                    </a:lnTo>
                    <a:lnTo>
                      <a:pt x="121" y="349"/>
                    </a:lnTo>
                    <a:lnTo>
                      <a:pt x="119" y="322"/>
                    </a:lnTo>
                    <a:lnTo>
                      <a:pt x="117" y="297"/>
                    </a:lnTo>
                    <a:lnTo>
                      <a:pt x="114" y="271"/>
                    </a:lnTo>
                    <a:lnTo>
                      <a:pt x="109" y="246"/>
                    </a:lnTo>
                    <a:lnTo>
                      <a:pt x="103" y="221"/>
                    </a:lnTo>
                    <a:lnTo>
                      <a:pt x="98" y="198"/>
                    </a:lnTo>
                    <a:lnTo>
                      <a:pt x="90" y="173"/>
                    </a:lnTo>
                    <a:lnTo>
                      <a:pt x="83" y="150"/>
                    </a:lnTo>
                    <a:lnTo>
                      <a:pt x="74" y="126"/>
                    </a:lnTo>
                    <a:lnTo>
                      <a:pt x="64" y="104"/>
                    </a:lnTo>
                    <a:lnTo>
                      <a:pt x="54" y="82"/>
                    </a:lnTo>
                    <a:lnTo>
                      <a:pt x="42" y="60"/>
                    </a:lnTo>
                    <a:lnTo>
                      <a:pt x="29" y="40"/>
                    </a:lnTo>
                    <a:lnTo>
                      <a:pt x="14" y="19"/>
                    </a:lnTo>
                    <a:lnTo>
                      <a:pt x="0" y="0"/>
                    </a:lnTo>
                    <a:lnTo>
                      <a:pt x="17" y="0"/>
                    </a:lnTo>
                    <a:lnTo>
                      <a:pt x="33" y="2"/>
                    </a:lnTo>
                    <a:lnTo>
                      <a:pt x="49" y="6"/>
                    </a:lnTo>
                    <a:lnTo>
                      <a:pt x="64" y="12"/>
                    </a:lnTo>
                    <a:lnTo>
                      <a:pt x="79" y="21"/>
                    </a:lnTo>
                    <a:lnTo>
                      <a:pt x="90" y="31"/>
                    </a:lnTo>
                    <a:lnTo>
                      <a:pt x="102" y="43"/>
                    </a:lnTo>
                    <a:lnTo>
                      <a:pt x="112" y="5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4" name="Freeform 53"/>
              <p:cNvSpPr>
                <a:spLocks/>
              </p:cNvSpPr>
              <p:nvPr/>
            </p:nvSpPr>
            <p:spPr bwMode="auto">
              <a:xfrm>
                <a:off x="3241" y="3147"/>
                <a:ext cx="44" cy="30"/>
              </a:xfrm>
              <a:custGeom>
                <a:avLst/>
                <a:gdLst>
                  <a:gd name="T0" fmla="*/ 86 w 86"/>
                  <a:gd name="T1" fmla="*/ 16 h 60"/>
                  <a:gd name="T2" fmla="*/ 74 w 86"/>
                  <a:gd name="T3" fmla="*/ 21 h 60"/>
                  <a:gd name="T4" fmla="*/ 64 w 86"/>
                  <a:gd name="T5" fmla="*/ 27 h 60"/>
                  <a:gd name="T6" fmla="*/ 54 w 86"/>
                  <a:gd name="T7" fmla="*/ 34 h 60"/>
                  <a:gd name="T8" fmla="*/ 44 w 86"/>
                  <a:gd name="T9" fmla="*/ 41 h 60"/>
                  <a:gd name="T10" fmla="*/ 33 w 86"/>
                  <a:gd name="T11" fmla="*/ 49 h 60"/>
                  <a:gd name="T12" fmla="*/ 23 w 86"/>
                  <a:gd name="T13" fmla="*/ 55 h 60"/>
                  <a:gd name="T14" fmla="*/ 11 w 86"/>
                  <a:gd name="T15" fmla="*/ 59 h 60"/>
                  <a:gd name="T16" fmla="*/ 0 w 86"/>
                  <a:gd name="T17" fmla="*/ 60 h 60"/>
                  <a:gd name="T18" fmla="*/ 0 w 86"/>
                  <a:gd name="T19" fmla="*/ 0 h 60"/>
                  <a:gd name="T20" fmla="*/ 10 w 86"/>
                  <a:gd name="T21" fmla="*/ 2 h 60"/>
                  <a:gd name="T22" fmla="*/ 23 w 86"/>
                  <a:gd name="T23" fmla="*/ 3 h 60"/>
                  <a:gd name="T24" fmla="*/ 35 w 86"/>
                  <a:gd name="T25" fmla="*/ 3 h 60"/>
                  <a:gd name="T26" fmla="*/ 47 w 86"/>
                  <a:gd name="T27" fmla="*/ 5 h 60"/>
                  <a:gd name="T28" fmla="*/ 58 w 86"/>
                  <a:gd name="T29" fmla="*/ 6 h 60"/>
                  <a:gd name="T30" fmla="*/ 68 w 86"/>
                  <a:gd name="T31" fmla="*/ 8 h 60"/>
                  <a:gd name="T32" fmla="*/ 79 w 86"/>
                  <a:gd name="T33" fmla="*/ 12 h 60"/>
                  <a:gd name="T34" fmla="*/ 86 w 86"/>
                  <a:gd name="T35" fmla="*/ 1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60">
                    <a:moveTo>
                      <a:pt x="86" y="16"/>
                    </a:moveTo>
                    <a:lnTo>
                      <a:pt x="74" y="21"/>
                    </a:lnTo>
                    <a:lnTo>
                      <a:pt x="64" y="27"/>
                    </a:lnTo>
                    <a:lnTo>
                      <a:pt x="54" y="34"/>
                    </a:lnTo>
                    <a:lnTo>
                      <a:pt x="44" y="41"/>
                    </a:lnTo>
                    <a:lnTo>
                      <a:pt x="33" y="49"/>
                    </a:lnTo>
                    <a:lnTo>
                      <a:pt x="23" y="55"/>
                    </a:lnTo>
                    <a:lnTo>
                      <a:pt x="11" y="59"/>
                    </a:lnTo>
                    <a:lnTo>
                      <a:pt x="0" y="60"/>
                    </a:lnTo>
                    <a:lnTo>
                      <a:pt x="0" y="0"/>
                    </a:lnTo>
                    <a:lnTo>
                      <a:pt x="10" y="2"/>
                    </a:lnTo>
                    <a:lnTo>
                      <a:pt x="23" y="3"/>
                    </a:lnTo>
                    <a:lnTo>
                      <a:pt x="35" y="3"/>
                    </a:lnTo>
                    <a:lnTo>
                      <a:pt x="47" y="5"/>
                    </a:lnTo>
                    <a:lnTo>
                      <a:pt x="58" y="6"/>
                    </a:lnTo>
                    <a:lnTo>
                      <a:pt x="68" y="8"/>
                    </a:lnTo>
                    <a:lnTo>
                      <a:pt x="79" y="12"/>
                    </a:lnTo>
                    <a:lnTo>
                      <a:pt x="86" y="16"/>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5" name="Freeform 54"/>
              <p:cNvSpPr>
                <a:spLocks/>
              </p:cNvSpPr>
              <p:nvPr/>
            </p:nvSpPr>
            <p:spPr bwMode="auto">
              <a:xfrm>
                <a:off x="2729" y="3157"/>
                <a:ext cx="495" cy="232"/>
              </a:xfrm>
              <a:custGeom>
                <a:avLst/>
                <a:gdLst>
                  <a:gd name="T0" fmla="*/ 986 w 989"/>
                  <a:gd name="T1" fmla="*/ 9 h 464"/>
                  <a:gd name="T2" fmla="*/ 989 w 989"/>
                  <a:gd name="T3" fmla="*/ 25 h 464"/>
                  <a:gd name="T4" fmla="*/ 984 w 989"/>
                  <a:gd name="T5" fmla="*/ 42 h 464"/>
                  <a:gd name="T6" fmla="*/ 973 w 989"/>
                  <a:gd name="T7" fmla="*/ 54 h 464"/>
                  <a:gd name="T8" fmla="*/ 952 w 989"/>
                  <a:gd name="T9" fmla="*/ 60 h 464"/>
                  <a:gd name="T10" fmla="*/ 937 w 989"/>
                  <a:gd name="T11" fmla="*/ 51 h 464"/>
                  <a:gd name="T12" fmla="*/ 932 w 989"/>
                  <a:gd name="T13" fmla="*/ 35 h 464"/>
                  <a:gd name="T14" fmla="*/ 923 w 989"/>
                  <a:gd name="T15" fmla="*/ 20 h 464"/>
                  <a:gd name="T16" fmla="*/ 910 w 989"/>
                  <a:gd name="T17" fmla="*/ 22 h 464"/>
                  <a:gd name="T18" fmla="*/ 905 w 989"/>
                  <a:gd name="T19" fmla="*/ 38 h 464"/>
                  <a:gd name="T20" fmla="*/ 905 w 989"/>
                  <a:gd name="T21" fmla="*/ 55 h 464"/>
                  <a:gd name="T22" fmla="*/ 907 w 989"/>
                  <a:gd name="T23" fmla="*/ 74 h 464"/>
                  <a:gd name="T24" fmla="*/ 911 w 989"/>
                  <a:gd name="T25" fmla="*/ 89 h 464"/>
                  <a:gd name="T26" fmla="*/ 924 w 989"/>
                  <a:gd name="T27" fmla="*/ 99 h 464"/>
                  <a:gd name="T28" fmla="*/ 880 w 989"/>
                  <a:gd name="T29" fmla="*/ 126 h 464"/>
                  <a:gd name="T30" fmla="*/ 791 w 989"/>
                  <a:gd name="T31" fmla="*/ 181 h 464"/>
                  <a:gd name="T32" fmla="*/ 695 w 989"/>
                  <a:gd name="T33" fmla="*/ 240 h 464"/>
                  <a:gd name="T34" fmla="*/ 595 w 989"/>
                  <a:gd name="T35" fmla="*/ 300 h 464"/>
                  <a:gd name="T36" fmla="*/ 503 w 989"/>
                  <a:gd name="T37" fmla="*/ 355 h 464"/>
                  <a:gd name="T38" fmla="*/ 422 w 989"/>
                  <a:gd name="T39" fmla="*/ 404 h 464"/>
                  <a:gd name="T40" fmla="*/ 362 w 989"/>
                  <a:gd name="T41" fmla="*/ 440 h 464"/>
                  <a:gd name="T42" fmla="*/ 329 w 989"/>
                  <a:gd name="T43" fmla="*/ 461 h 464"/>
                  <a:gd name="T44" fmla="*/ 320 w 989"/>
                  <a:gd name="T45" fmla="*/ 464 h 464"/>
                  <a:gd name="T46" fmla="*/ 294 w 989"/>
                  <a:gd name="T47" fmla="*/ 461 h 464"/>
                  <a:gd name="T48" fmla="*/ 247 w 989"/>
                  <a:gd name="T49" fmla="*/ 455 h 464"/>
                  <a:gd name="T50" fmla="*/ 188 w 989"/>
                  <a:gd name="T51" fmla="*/ 448 h 464"/>
                  <a:gd name="T52" fmla="*/ 127 w 989"/>
                  <a:gd name="T53" fmla="*/ 440 h 464"/>
                  <a:gd name="T54" fmla="*/ 70 w 989"/>
                  <a:gd name="T55" fmla="*/ 433 h 464"/>
                  <a:gd name="T56" fmla="*/ 26 w 989"/>
                  <a:gd name="T57" fmla="*/ 427 h 464"/>
                  <a:gd name="T58" fmla="*/ 1 w 989"/>
                  <a:gd name="T59" fmla="*/ 424 h 464"/>
                  <a:gd name="T60" fmla="*/ 4 w 989"/>
                  <a:gd name="T61" fmla="*/ 423 h 464"/>
                  <a:gd name="T62" fmla="*/ 32 w 989"/>
                  <a:gd name="T63" fmla="*/ 408 h 464"/>
                  <a:gd name="T64" fmla="*/ 77 w 989"/>
                  <a:gd name="T65" fmla="*/ 380 h 464"/>
                  <a:gd name="T66" fmla="*/ 136 w 989"/>
                  <a:gd name="T67" fmla="*/ 345 h 464"/>
                  <a:gd name="T68" fmla="*/ 204 w 989"/>
                  <a:gd name="T69" fmla="*/ 304 h 464"/>
                  <a:gd name="T70" fmla="*/ 276 w 989"/>
                  <a:gd name="T71" fmla="*/ 260 h 464"/>
                  <a:gd name="T72" fmla="*/ 348 w 989"/>
                  <a:gd name="T73" fmla="*/ 218 h 464"/>
                  <a:gd name="T74" fmla="*/ 414 w 989"/>
                  <a:gd name="T75" fmla="*/ 178 h 464"/>
                  <a:gd name="T76" fmla="*/ 444 w 989"/>
                  <a:gd name="T77" fmla="*/ 173 h 464"/>
                  <a:gd name="T78" fmla="*/ 452 w 989"/>
                  <a:gd name="T79" fmla="*/ 197 h 464"/>
                  <a:gd name="T80" fmla="*/ 465 w 989"/>
                  <a:gd name="T81" fmla="*/ 221 h 464"/>
                  <a:gd name="T82" fmla="*/ 484 w 989"/>
                  <a:gd name="T83" fmla="*/ 240 h 464"/>
                  <a:gd name="T84" fmla="*/ 513 w 989"/>
                  <a:gd name="T85" fmla="*/ 250 h 464"/>
                  <a:gd name="T86" fmla="*/ 548 w 989"/>
                  <a:gd name="T87" fmla="*/ 250 h 464"/>
                  <a:gd name="T88" fmla="*/ 583 w 989"/>
                  <a:gd name="T89" fmla="*/ 241 h 464"/>
                  <a:gd name="T90" fmla="*/ 617 w 989"/>
                  <a:gd name="T91" fmla="*/ 227 h 464"/>
                  <a:gd name="T92" fmla="*/ 643 w 989"/>
                  <a:gd name="T93" fmla="*/ 205 h 464"/>
                  <a:gd name="T94" fmla="*/ 646 w 989"/>
                  <a:gd name="T95" fmla="*/ 177 h 464"/>
                  <a:gd name="T96" fmla="*/ 639 w 989"/>
                  <a:gd name="T97" fmla="*/ 146 h 464"/>
                  <a:gd name="T98" fmla="*/ 635 w 989"/>
                  <a:gd name="T99" fmla="*/ 115 h 464"/>
                  <a:gd name="T100" fmla="*/ 658 w 989"/>
                  <a:gd name="T101" fmla="*/ 107 h 464"/>
                  <a:gd name="T102" fmla="*/ 709 w 989"/>
                  <a:gd name="T103" fmla="*/ 113 h 464"/>
                  <a:gd name="T104" fmla="*/ 765 w 989"/>
                  <a:gd name="T105" fmla="*/ 105 h 464"/>
                  <a:gd name="T106" fmla="*/ 816 w 989"/>
                  <a:gd name="T107" fmla="*/ 83 h 464"/>
                  <a:gd name="T108" fmla="*/ 848 w 989"/>
                  <a:gd name="T109" fmla="*/ 45 h 464"/>
                  <a:gd name="T110" fmla="*/ 877 w 989"/>
                  <a:gd name="T111" fmla="*/ 20 h 464"/>
                  <a:gd name="T112" fmla="*/ 917 w 989"/>
                  <a:gd name="T113" fmla="*/ 10 h 464"/>
                  <a:gd name="T114" fmla="*/ 959 w 989"/>
                  <a:gd name="T115" fmla="*/ 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9" h="464">
                    <a:moveTo>
                      <a:pt x="983" y="0"/>
                    </a:moveTo>
                    <a:lnTo>
                      <a:pt x="986" y="9"/>
                    </a:lnTo>
                    <a:lnTo>
                      <a:pt x="989" y="16"/>
                    </a:lnTo>
                    <a:lnTo>
                      <a:pt x="989" y="25"/>
                    </a:lnTo>
                    <a:lnTo>
                      <a:pt x="987" y="34"/>
                    </a:lnTo>
                    <a:lnTo>
                      <a:pt x="984" y="42"/>
                    </a:lnTo>
                    <a:lnTo>
                      <a:pt x="980" y="50"/>
                    </a:lnTo>
                    <a:lnTo>
                      <a:pt x="973" y="54"/>
                    </a:lnTo>
                    <a:lnTo>
                      <a:pt x="964" y="58"/>
                    </a:lnTo>
                    <a:lnTo>
                      <a:pt x="952" y="60"/>
                    </a:lnTo>
                    <a:lnTo>
                      <a:pt x="943" y="57"/>
                    </a:lnTo>
                    <a:lnTo>
                      <a:pt x="937" y="51"/>
                    </a:lnTo>
                    <a:lnTo>
                      <a:pt x="934" y="44"/>
                    </a:lnTo>
                    <a:lnTo>
                      <a:pt x="932" y="35"/>
                    </a:lnTo>
                    <a:lnTo>
                      <a:pt x="929" y="26"/>
                    </a:lnTo>
                    <a:lnTo>
                      <a:pt x="923" y="20"/>
                    </a:lnTo>
                    <a:lnTo>
                      <a:pt x="915" y="14"/>
                    </a:lnTo>
                    <a:lnTo>
                      <a:pt x="910" y="22"/>
                    </a:lnTo>
                    <a:lnTo>
                      <a:pt x="907" y="29"/>
                    </a:lnTo>
                    <a:lnTo>
                      <a:pt x="905" y="38"/>
                    </a:lnTo>
                    <a:lnTo>
                      <a:pt x="905" y="47"/>
                    </a:lnTo>
                    <a:lnTo>
                      <a:pt x="905" y="55"/>
                    </a:lnTo>
                    <a:lnTo>
                      <a:pt x="907" y="66"/>
                    </a:lnTo>
                    <a:lnTo>
                      <a:pt x="907" y="74"/>
                    </a:lnTo>
                    <a:lnTo>
                      <a:pt x="905" y="83"/>
                    </a:lnTo>
                    <a:lnTo>
                      <a:pt x="911" y="89"/>
                    </a:lnTo>
                    <a:lnTo>
                      <a:pt x="920" y="95"/>
                    </a:lnTo>
                    <a:lnTo>
                      <a:pt x="924" y="99"/>
                    </a:lnTo>
                    <a:lnTo>
                      <a:pt x="920" y="102"/>
                    </a:lnTo>
                    <a:lnTo>
                      <a:pt x="880" y="126"/>
                    </a:lnTo>
                    <a:lnTo>
                      <a:pt x="838" y="152"/>
                    </a:lnTo>
                    <a:lnTo>
                      <a:pt x="791" y="181"/>
                    </a:lnTo>
                    <a:lnTo>
                      <a:pt x="743" y="211"/>
                    </a:lnTo>
                    <a:lnTo>
                      <a:pt x="695" y="240"/>
                    </a:lnTo>
                    <a:lnTo>
                      <a:pt x="645" y="271"/>
                    </a:lnTo>
                    <a:lnTo>
                      <a:pt x="595" y="300"/>
                    </a:lnTo>
                    <a:lnTo>
                      <a:pt x="548" y="329"/>
                    </a:lnTo>
                    <a:lnTo>
                      <a:pt x="503" y="355"/>
                    </a:lnTo>
                    <a:lnTo>
                      <a:pt x="460" y="382"/>
                    </a:lnTo>
                    <a:lnTo>
                      <a:pt x="422" y="404"/>
                    </a:lnTo>
                    <a:lnTo>
                      <a:pt x="390" y="424"/>
                    </a:lnTo>
                    <a:lnTo>
                      <a:pt x="362" y="440"/>
                    </a:lnTo>
                    <a:lnTo>
                      <a:pt x="342" y="453"/>
                    </a:lnTo>
                    <a:lnTo>
                      <a:pt x="329" y="461"/>
                    </a:lnTo>
                    <a:lnTo>
                      <a:pt x="324" y="464"/>
                    </a:lnTo>
                    <a:lnTo>
                      <a:pt x="320" y="464"/>
                    </a:lnTo>
                    <a:lnTo>
                      <a:pt x="310" y="462"/>
                    </a:lnTo>
                    <a:lnTo>
                      <a:pt x="294" y="461"/>
                    </a:lnTo>
                    <a:lnTo>
                      <a:pt x="272" y="458"/>
                    </a:lnTo>
                    <a:lnTo>
                      <a:pt x="247" y="455"/>
                    </a:lnTo>
                    <a:lnTo>
                      <a:pt x="219" y="450"/>
                    </a:lnTo>
                    <a:lnTo>
                      <a:pt x="188" y="448"/>
                    </a:lnTo>
                    <a:lnTo>
                      <a:pt x="158" y="443"/>
                    </a:lnTo>
                    <a:lnTo>
                      <a:pt x="127" y="440"/>
                    </a:lnTo>
                    <a:lnTo>
                      <a:pt x="98" y="437"/>
                    </a:lnTo>
                    <a:lnTo>
                      <a:pt x="70" y="433"/>
                    </a:lnTo>
                    <a:lnTo>
                      <a:pt x="46" y="430"/>
                    </a:lnTo>
                    <a:lnTo>
                      <a:pt x="26" y="427"/>
                    </a:lnTo>
                    <a:lnTo>
                      <a:pt x="11" y="426"/>
                    </a:lnTo>
                    <a:lnTo>
                      <a:pt x="1" y="424"/>
                    </a:lnTo>
                    <a:lnTo>
                      <a:pt x="0" y="424"/>
                    </a:lnTo>
                    <a:lnTo>
                      <a:pt x="4" y="423"/>
                    </a:lnTo>
                    <a:lnTo>
                      <a:pt x="16" y="417"/>
                    </a:lnTo>
                    <a:lnTo>
                      <a:pt x="32" y="408"/>
                    </a:lnTo>
                    <a:lnTo>
                      <a:pt x="52" y="395"/>
                    </a:lnTo>
                    <a:lnTo>
                      <a:pt x="77" y="380"/>
                    </a:lnTo>
                    <a:lnTo>
                      <a:pt x="105" y="364"/>
                    </a:lnTo>
                    <a:lnTo>
                      <a:pt x="136" y="345"/>
                    </a:lnTo>
                    <a:lnTo>
                      <a:pt x="169" y="325"/>
                    </a:lnTo>
                    <a:lnTo>
                      <a:pt x="204" y="304"/>
                    </a:lnTo>
                    <a:lnTo>
                      <a:pt x="240" y="282"/>
                    </a:lnTo>
                    <a:lnTo>
                      <a:pt x="276" y="260"/>
                    </a:lnTo>
                    <a:lnTo>
                      <a:pt x="313" y="238"/>
                    </a:lnTo>
                    <a:lnTo>
                      <a:pt x="348" y="218"/>
                    </a:lnTo>
                    <a:lnTo>
                      <a:pt x="381" y="197"/>
                    </a:lnTo>
                    <a:lnTo>
                      <a:pt x="414" y="178"/>
                    </a:lnTo>
                    <a:lnTo>
                      <a:pt x="443" y="161"/>
                    </a:lnTo>
                    <a:lnTo>
                      <a:pt x="444" y="173"/>
                    </a:lnTo>
                    <a:lnTo>
                      <a:pt x="447" y="184"/>
                    </a:lnTo>
                    <a:lnTo>
                      <a:pt x="452" y="197"/>
                    </a:lnTo>
                    <a:lnTo>
                      <a:pt x="458" y="209"/>
                    </a:lnTo>
                    <a:lnTo>
                      <a:pt x="465" y="221"/>
                    </a:lnTo>
                    <a:lnTo>
                      <a:pt x="474" y="231"/>
                    </a:lnTo>
                    <a:lnTo>
                      <a:pt x="484" y="240"/>
                    </a:lnTo>
                    <a:lnTo>
                      <a:pt x="496" y="244"/>
                    </a:lnTo>
                    <a:lnTo>
                      <a:pt x="513" y="250"/>
                    </a:lnTo>
                    <a:lnTo>
                      <a:pt x="531" y="252"/>
                    </a:lnTo>
                    <a:lnTo>
                      <a:pt x="548" y="250"/>
                    </a:lnTo>
                    <a:lnTo>
                      <a:pt x="566" y="247"/>
                    </a:lnTo>
                    <a:lnTo>
                      <a:pt x="583" y="241"/>
                    </a:lnTo>
                    <a:lnTo>
                      <a:pt x="601" y="235"/>
                    </a:lnTo>
                    <a:lnTo>
                      <a:pt x="617" y="227"/>
                    </a:lnTo>
                    <a:lnTo>
                      <a:pt x="633" y="219"/>
                    </a:lnTo>
                    <a:lnTo>
                      <a:pt x="643" y="205"/>
                    </a:lnTo>
                    <a:lnTo>
                      <a:pt x="646" y="192"/>
                    </a:lnTo>
                    <a:lnTo>
                      <a:pt x="646" y="177"/>
                    </a:lnTo>
                    <a:lnTo>
                      <a:pt x="643" y="162"/>
                    </a:lnTo>
                    <a:lnTo>
                      <a:pt x="639" y="146"/>
                    </a:lnTo>
                    <a:lnTo>
                      <a:pt x="636" y="132"/>
                    </a:lnTo>
                    <a:lnTo>
                      <a:pt x="635" y="115"/>
                    </a:lnTo>
                    <a:lnTo>
                      <a:pt x="638" y="98"/>
                    </a:lnTo>
                    <a:lnTo>
                      <a:pt x="658" y="107"/>
                    </a:lnTo>
                    <a:lnTo>
                      <a:pt x="683" y="111"/>
                    </a:lnTo>
                    <a:lnTo>
                      <a:pt x="709" y="113"/>
                    </a:lnTo>
                    <a:lnTo>
                      <a:pt x="737" y="110"/>
                    </a:lnTo>
                    <a:lnTo>
                      <a:pt x="765" y="105"/>
                    </a:lnTo>
                    <a:lnTo>
                      <a:pt x="791" y="96"/>
                    </a:lnTo>
                    <a:lnTo>
                      <a:pt x="816" y="83"/>
                    </a:lnTo>
                    <a:lnTo>
                      <a:pt x="836" y="69"/>
                    </a:lnTo>
                    <a:lnTo>
                      <a:pt x="848" y="45"/>
                    </a:lnTo>
                    <a:lnTo>
                      <a:pt x="861" y="29"/>
                    </a:lnTo>
                    <a:lnTo>
                      <a:pt x="877" y="20"/>
                    </a:lnTo>
                    <a:lnTo>
                      <a:pt x="896" y="14"/>
                    </a:lnTo>
                    <a:lnTo>
                      <a:pt x="917" y="10"/>
                    </a:lnTo>
                    <a:lnTo>
                      <a:pt x="937" y="9"/>
                    </a:lnTo>
                    <a:lnTo>
                      <a:pt x="959" y="6"/>
                    </a:lnTo>
                    <a:lnTo>
                      <a:pt x="983"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6" name="Freeform 55"/>
              <p:cNvSpPr>
                <a:spLocks/>
              </p:cNvSpPr>
              <p:nvPr/>
            </p:nvSpPr>
            <p:spPr bwMode="auto">
              <a:xfrm>
                <a:off x="2928" y="3167"/>
                <a:ext cx="444" cy="229"/>
              </a:xfrm>
              <a:custGeom>
                <a:avLst/>
                <a:gdLst>
                  <a:gd name="T0" fmla="*/ 888 w 888"/>
                  <a:gd name="T1" fmla="*/ 0 h 458"/>
                  <a:gd name="T2" fmla="*/ 146 w 888"/>
                  <a:gd name="T3" fmla="*/ 458 h 458"/>
                  <a:gd name="T4" fmla="*/ 0 w 888"/>
                  <a:gd name="T5" fmla="*/ 439 h 458"/>
                  <a:gd name="T6" fmla="*/ 731 w 888"/>
                  <a:gd name="T7" fmla="*/ 9 h 458"/>
                  <a:gd name="T8" fmla="*/ 888 w 888"/>
                  <a:gd name="T9" fmla="*/ 0 h 458"/>
                </a:gdLst>
                <a:ahLst/>
                <a:cxnLst>
                  <a:cxn ang="0">
                    <a:pos x="T0" y="T1"/>
                  </a:cxn>
                  <a:cxn ang="0">
                    <a:pos x="T2" y="T3"/>
                  </a:cxn>
                  <a:cxn ang="0">
                    <a:pos x="T4" y="T5"/>
                  </a:cxn>
                  <a:cxn ang="0">
                    <a:pos x="T6" y="T7"/>
                  </a:cxn>
                  <a:cxn ang="0">
                    <a:pos x="T8" y="T9"/>
                  </a:cxn>
                </a:cxnLst>
                <a:rect l="0" t="0" r="r" b="b"/>
                <a:pathLst>
                  <a:path w="888" h="458">
                    <a:moveTo>
                      <a:pt x="888" y="0"/>
                    </a:moveTo>
                    <a:lnTo>
                      <a:pt x="146" y="458"/>
                    </a:lnTo>
                    <a:lnTo>
                      <a:pt x="0" y="439"/>
                    </a:lnTo>
                    <a:lnTo>
                      <a:pt x="731" y="9"/>
                    </a:lnTo>
                    <a:lnTo>
                      <a:pt x="888"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7" name="Freeform 56"/>
              <p:cNvSpPr>
                <a:spLocks/>
              </p:cNvSpPr>
              <p:nvPr/>
            </p:nvSpPr>
            <p:spPr bwMode="auto">
              <a:xfrm>
                <a:off x="2982" y="3181"/>
                <a:ext cx="412" cy="652"/>
              </a:xfrm>
              <a:custGeom>
                <a:avLst/>
                <a:gdLst>
                  <a:gd name="T0" fmla="*/ 785 w 823"/>
                  <a:gd name="T1" fmla="*/ 619 h 1304"/>
                  <a:gd name="T2" fmla="*/ 775 w 823"/>
                  <a:gd name="T3" fmla="*/ 626 h 1304"/>
                  <a:gd name="T4" fmla="*/ 772 w 823"/>
                  <a:gd name="T5" fmla="*/ 637 h 1304"/>
                  <a:gd name="T6" fmla="*/ 774 w 823"/>
                  <a:gd name="T7" fmla="*/ 645 h 1304"/>
                  <a:gd name="T8" fmla="*/ 775 w 823"/>
                  <a:gd name="T9" fmla="*/ 650 h 1304"/>
                  <a:gd name="T10" fmla="*/ 0 w 823"/>
                  <a:gd name="T11" fmla="*/ 1304 h 1304"/>
                  <a:gd name="T12" fmla="*/ 33 w 823"/>
                  <a:gd name="T13" fmla="*/ 479 h 1304"/>
                  <a:gd name="T14" fmla="*/ 815 w 823"/>
                  <a:gd name="T15" fmla="*/ 0 h 1304"/>
                  <a:gd name="T16" fmla="*/ 823 w 823"/>
                  <a:gd name="T17" fmla="*/ 21 h 1304"/>
                  <a:gd name="T18" fmla="*/ 785 w 823"/>
                  <a:gd name="T19" fmla="*/ 619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3" h="1304">
                    <a:moveTo>
                      <a:pt x="785" y="619"/>
                    </a:moveTo>
                    <a:lnTo>
                      <a:pt x="775" y="626"/>
                    </a:lnTo>
                    <a:lnTo>
                      <a:pt x="772" y="637"/>
                    </a:lnTo>
                    <a:lnTo>
                      <a:pt x="774" y="645"/>
                    </a:lnTo>
                    <a:lnTo>
                      <a:pt x="775" y="650"/>
                    </a:lnTo>
                    <a:lnTo>
                      <a:pt x="0" y="1304"/>
                    </a:lnTo>
                    <a:lnTo>
                      <a:pt x="33" y="479"/>
                    </a:lnTo>
                    <a:lnTo>
                      <a:pt x="815" y="0"/>
                    </a:lnTo>
                    <a:lnTo>
                      <a:pt x="823" y="21"/>
                    </a:lnTo>
                    <a:lnTo>
                      <a:pt x="785" y="6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8" name="Freeform 57"/>
              <p:cNvSpPr>
                <a:spLocks/>
              </p:cNvSpPr>
              <p:nvPr/>
            </p:nvSpPr>
            <p:spPr bwMode="auto">
              <a:xfrm>
                <a:off x="1707" y="3350"/>
                <a:ext cx="229" cy="356"/>
              </a:xfrm>
              <a:custGeom>
                <a:avLst/>
                <a:gdLst>
                  <a:gd name="T0" fmla="*/ 127 w 458"/>
                  <a:gd name="T1" fmla="*/ 218 h 711"/>
                  <a:gd name="T2" fmla="*/ 139 w 458"/>
                  <a:gd name="T3" fmla="*/ 220 h 711"/>
                  <a:gd name="T4" fmla="*/ 152 w 458"/>
                  <a:gd name="T5" fmla="*/ 212 h 711"/>
                  <a:gd name="T6" fmla="*/ 155 w 458"/>
                  <a:gd name="T7" fmla="*/ 198 h 711"/>
                  <a:gd name="T8" fmla="*/ 152 w 458"/>
                  <a:gd name="T9" fmla="*/ 182 h 711"/>
                  <a:gd name="T10" fmla="*/ 145 w 458"/>
                  <a:gd name="T11" fmla="*/ 167 h 711"/>
                  <a:gd name="T12" fmla="*/ 136 w 458"/>
                  <a:gd name="T13" fmla="*/ 155 h 711"/>
                  <a:gd name="T14" fmla="*/ 164 w 458"/>
                  <a:gd name="T15" fmla="*/ 155 h 711"/>
                  <a:gd name="T16" fmla="*/ 197 w 458"/>
                  <a:gd name="T17" fmla="*/ 155 h 711"/>
                  <a:gd name="T18" fmla="*/ 227 w 458"/>
                  <a:gd name="T19" fmla="*/ 165 h 711"/>
                  <a:gd name="T20" fmla="*/ 238 w 458"/>
                  <a:gd name="T21" fmla="*/ 195 h 711"/>
                  <a:gd name="T22" fmla="*/ 231 w 458"/>
                  <a:gd name="T23" fmla="*/ 253 h 711"/>
                  <a:gd name="T24" fmla="*/ 228 w 458"/>
                  <a:gd name="T25" fmla="*/ 313 h 711"/>
                  <a:gd name="T26" fmla="*/ 234 w 458"/>
                  <a:gd name="T27" fmla="*/ 370 h 711"/>
                  <a:gd name="T28" fmla="*/ 257 w 458"/>
                  <a:gd name="T29" fmla="*/ 423 h 711"/>
                  <a:gd name="T30" fmla="*/ 282 w 458"/>
                  <a:gd name="T31" fmla="*/ 433 h 711"/>
                  <a:gd name="T32" fmla="*/ 309 w 458"/>
                  <a:gd name="T33" fmla="*/ 441 h 711"/>
                  <a:gd name="T34" fmla="*/ 336 w 458"/>
                  <a:gd name="T35" fmla="*/ 442 h 711"/>
                  <a:gd name="T36" fmla="*/ 361 w 458"/>
                  <a:gd name="T37" fmla="*/ 433 h 711"/>
                  <a:gd name="T38" fmla="*/ 442 w 458"/>
                  <a:gd name="T39" fmla="*/ 316 h 711"/>
                  <a:gd name="T40" fmla="*/ 450 w 458"/>
                  <a:gd name="T41" fmla="*/ 329 h 711"/>
                  <a:gd name="T42" fmla="*/ 458 w 458"/>
                  <a:gd name="T43" fmla="*/ 350 h 711"/>
                  <a:gd name="T44" fmla="*/ 455 w 458"/>
                  <a:gd name="T45" fmla="*/ 372 h 711"/>
                  <a:gd name="T46" fmla="*/ 426 w 458"/>
                  <a:gd name="T47" fmla="*/ 392 h 711"/>
                  <a:gd name="T48" fmla="*/ 417 w 458"/>
                  <a:gd name="T49" fmla="*/ 417 h 711"/>
                  <a:gd name="T50" fmla="*/ 433 w 458"/>
                  <a:gd name="T51" fmla="*/ 445 h 711"/>
                  <a:gd name="T52" fmla="*/ 450 w 458"/>
                  <a:gd name="T53" fmla="*/ 476 h 711"/>
                  <a:gd name="T54" fmla="*/ 452 w 458"/>
                  <a:gd name="T55" fmla="*/ 521 h 711"/>
                  <a:gd name="T56" fmla="*/ 453 w 458"/>
                  <a:gd name="T57" fmla="*/ 582 h 711"/>
                  <a:gd name="T58" fmla="*/ 446 w 458"/>
                  <a:gd name="T59" fmla="*/ 639 h 711"/>
                  <a:gd name="T60" fmla="*/ 415 w 458"/>
                  <a:gd name="T61" fmla="*/ 691 h 711"/>
                  <a:gd name="T62" fmla="*/ 388 w 458"/>
                  <a:gd name="T63" fmla="*/ 688 h 711"/>
                  <a:gd name="T64" fmla="*/ 376 w 458"/>
                  <a:gd name="T65" fmla="*/ 642 h 711"/>
                  <a:gd name="T66" fmla="*/ 358 w 458"/>
                  <a:gd name="T67" fmla="*/ 597 h 711"/>
                  <a:gd name="T68" fmla="*/ 335 w 458"/>
                  <a:gd name="T69" fmla="*/ 555 h 711"/>
                  <a:gd name="T70" fmla="*/ 306 w 458"/>
                  <a:gd name="T71" fmla="*/ 514 h 711"/>
                  <a:gd name="T72" fmla="*/ 272 w 458"/>
                  <a:gd name="T73" fmla="*/ 477 h 711"/>
                  <a:gd name="T74" fmla="*/ 234 w 458"/>
                  <a:gd name="T75" fmla="*/ 445 h 711"/>
                  <a:gd name="T76" fmla="*/ 194 w 458"/>
                  <a:gd name="T77" fmla="*/ 416 h 711"/>
                  <a:gd name="T78" fmla="*/ 153 w 458"/>
                  <a:gd name="T79" fmla="*/ 383 h 711"/>
                  <a:gd name="T80" fmla="*/ 118 w 458"/>
                  <a:gd name="T81" fmla="*/ 340 h 711"/>
                  <a:gd name="T82" fmla="*/ 89 w 458"/>
                  <a:gd name="T83" fmla="*/ 293 h 711"/>
                  <a:gd name="T84" fmla="*/ 66 w 458"/>
                  <a:gd name="T85" fmla="*/ 243 h 711"/>
                  <a:gd name="T86" fmla="*/ 47 w 458"/>
                  <a:gd name="T87" fmla="*/ 190 h 711"/>
                  <a:gd name="T88" fmla="*/ 31 w 458"/>
                  <a:gd name="T89" fmla="*/ 136 h 711"/>
                  <a:gd name="T90" fmla="*/ 17 w 458"/>
                  <a:gd name="T91" fmla="*/ 82 h 711"/>
                  <a:gd name="T92" fmla="*/ 6 w 458"/>
                  <a:gd name="T93" fmla="*/ 28 h 711"/>
                  <a:gd name="T94" fmla="*/ 15 w 458"/>
                  <a:gd name="T95" fmla="*/ 25 h 711"/>
                  <a:gd name="T96" fmla="*/ 50 w 458"/>
                  <a:gd name="T97" fmla="*/ 76 h 711"/>
                  <a:gd name="T98" fmla="*/ 86 w 458"/>
                  <a:gd name="T99" fmla="*/ 127 h 711"/>
                  <a:gd name="T100" fmla="*/ 114 w 458"/>
                  <a:gd name="T101" fmla="*/ 183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8" h="711">
                    <a:moveTo>
                      <a:pt x="121" y="214"/>
                    </a:moveTo>
                    <a:lnTo>
                      <a:pt x="127" y="218"/>
                    </a:lnTo>
                    <a:lnTo>
                      <a:pt x="133" y="220"/>
                    </a:lnTo>
                    <a:lnTo>
                      <a:pt x="139" y="220"/>
                    </a:lnTo>
                    <a:lnTo>
                      <a:pt x="146" y="220"/>
                    </a:lnTo>
                    <a:lnTo>
                      <a:pt x="152" y="212"/>
                    </a:lnTo>
                    <a:lnTo>
                      <a:pt x="155" y="205"/>
                    </a:lnTo>
                    <a:lnTo>
                      <a:pt x="155" y="198"/>
                    </a:lnTo>
                    <a:lnTo>
                      <a:pt x="153" y="190"/>
                    </a:lnTo>
                    <a:lnTo>
                      <a:pt x="152" y="182"/>
                    </a:lnTo>
                    <a:lnTo>
                      <a:pt x="148" y="174"/>
                    </a:lnTo>
                    <a:lnTo>
                      <a:pt x="145" y="167"/>
                    </a:lnTo>
                    <a:lnTo>
                      <a:pt x="142" y="161"/>
                    </a:lnTo>
                    <a:lnTo>
                      <a:pt x="136" y="155"/>
                    </a:lnTo>
                    <a:lnTo>
                      <a:pt x="148" y="157"/>
                    </a:lnTo>
                    <a:lnTo>
                      <a:pt x="164" y="155"/>
                    </a:lnTo>
                    <a:lnTo>
                      <a:pt x="180" y="155"/>
                    </a:lnTo>
                    <a:lnTo>
                      <a:pt x="197" y="155"/>
                    </a:lnTo>
                    <a:lnTo>
                      <a:pt x="213" y="158"/>
                    </a:lnTo>
                    <a:lnTo>
                      <a:pt x="227" y="165"/>
                    </a:lnTo>
                    <a:lnTo>
                      <a:pt x="235" y="177"/>
                    </a:lnTo>
                    <a:lnTo>
                      <a:pt x="238" y="195"/>
                    </a:lnTo>
                    <a:lnTo>
                      <a:pt x="235" y="224"/>
                    </a:lnTo>
                    <a:lnTo>
                      <a:pt x="231" y="253"/>
                    </a:lnTo>
                    <a:lnTo>
                      <a:pt x="228" y="283"/>
                    </a:lnTo>
                    <a:lnTo>
                      <a:pt x="228" y="313"/>
                    </a:lnTo>
                    <a:lnTo>
                      <a:pt x="230" y="342"/>
                    </a:lnTo>
                    <a:lnTo>
                      <a:pt x="234" y="370"/>
                    </a:lnTo>
                    <a:lnTo>
                      <a:pt x="243" y="398"/>
                    </a:lnTo>
                    <a:lnTo>
                      <a:pt x="257" y="423"/>
                    </a:lnTo>
                    <a:lnTo>
                      <a:pt x="269" y="429"/>
                    </a:lnTo>
                    <a:lnTo>
                      <a:pt x="282" y="433"/>
                    </a:lnTo>
                    <a:lnTo>
                      <a:pt x="295" y="438"/>
                    </a:lnTo>
                    <a:lnTo>
                      <a:pt x="309" y="441"/>
                    </a:lnTo>
                    <a:lnTo>
                      <a:pt x="322" y="443"/>
                    </a:lnTo>
                    <a:lnTo>
                      <a:pt x="336" y="442"/>
                    </a:lnTo>
                    <a:lnTo>
                      <a:pt x="348" y="439"/>
                    </a:lnTo>
                    <a:lnTo>
                      <a:pt x="361" y="433"/>
                    </a:lnTo>
                    <a:lnTo>
                      <a:pt x="439" y="312"/>
                    </a:lnTo>
                    <a:lnTo>
                      <a:pt x="442" y="316"/>
                    </a:lnTo>
                    <a:lnTo>
                      <a:pt x="446" y="322"/>
                    </a:lnTo>
                    <a:lnTo>
                      <a:pt x="450" y="329"/>
                    </a:lnTo>
                    <a:lnTo>
                      <a:pt x="455" y="340"/>
                    </a:lnTo>
                    <a:lnTo>
                      <a:pt x="458" y="350"/>
                    </a:lnTo>
                    <a:lnTo>
                      <a:pt x="458" y="360"/>
                    </a:lnTo>
                    <a:lnTo>
                      <a:pt x="455" y="372"/>
                    </a:lnTo>
                    <a:lnTo>
                      <a:pt x="448" y="381"/>
                    </a:lnTo>
                    <a:lnTo>
                      <a:pt x="426" y="392"/>
                    </a:lnTo>
                    <a:lnTo>
                      <a:pt x="417" y="404"/>
                    </a:lnTo>
                    <a:lnTo>
                      <a:pt x="417" y="417"/>
                    </a:lnTo>
                    <a:lnTo>
                      <a:pt x="423" y="430"/>
                    </a:lnTo>
                    <a:lnTo>
                      <a:pt x="433" y="445"/>
                    </a:lnTo>
                    <a:lnTo>
                      <a:pt x="442" y="461"/>
                    </a:lnTo>
                    <a:lnTo>
                      <a:pt x="450" y="476"/>
                    </a:lnTo>
                    <a:lnTo>
                      <a:pt x="452" y="492"/>
                    </a:lnTo>
                    <a:lnTo>
                      <a:pt x="452" y="521"/>
                    </a:lnTo>
                    <a:lnTo>
                      <a:pt x="453" y="552"/>
                    </a:lnTo>
                    <a:lnTo>
                      <a:pt x="453" y="582"/>
                    </a:lnTo>
                    <a:lnTo>
                      <a:pt x="452" y="612"/>
                    </a:lnTo>
                    <a:lnTo>
                      <a:pt x="446" y="639"/>
                    </a:lnTo>
                    <a:lnTo>
                      <a:pt x="434" y="666"/>
                    </a:lnTo>
                    <a:lnTo>
                      <a:pt x="415" y="691"/>
                    </a:lnTo>
                    <a:lnTo>
                      <a:pt x="389" y="711"/>
                    </a:lnTo>
                    <a:lnTo>
                      <a:pt x="388" y="688"/>
                    </a:lnTo>
                    <a:lnTo>
                      <a:pt x="383" y="664"/>
                    </a:lnTo>
                    <a:lnTo>
                      <a:pt x="376" y="642"/>
                    </a:lnTo>
                    <a:lnTo>
                      <a:pt x="369" y="619"/>
                    </a:lnTo>
                    <a:lnTo>
                      <a:pt x="358" y="597"/>
                    </a:lnTo>
                    <a:lnTo>
                      <a:pt x="348" y="575"/>
                    </a:lnTo>
                    <a:lnTo>
                      <a:pt x="335" y="555"/>
                    </a:lnTo>
                    <a:lnTo>
                      <a:pt x="322" y="534"/>
                    </a:lnTo>
                    <a:lnTo>
                      <a:pt x="306" y="514"/>
                    </a:lnTo>
                    <a:lnTo>
                      <a:pt x="290" y="495"/>
                    </a:lnTo>
                    <a:lnTo>
                      <a:pt x="272" y="477"/>
                    </a:lnTo>
                    <a:lnTo>
                      <a:pt x="253" y="461"/>
                    </a:lnTo>
                    <a:lnTo>
                      <a:pt x="234" y="445"/>
                    </a:lnTo>
                    <a:lnTo>
                      <a:pt x="215" y="430"/>
                    </a:lnTo>
                    <a:lnTo>
                      <a:pt x="194" y="416"/>
                    </a:lnTo>
                    <a:lnTo>
                      <a:pt x="174" y="404"/>
                    </a:lnTo>
                    <a:lnTo>
                      <a:pt x="153" y="383"/>
                    </a:lnTo>
                    <a:lnTo>
                      <a:pt x="134" y="363"/>
                    </a:lnTo>
                    <a:lnTo>
                      <a:pt x="118" y="340"/>
                    </a:lnTo>
                    <a:lnTo>
                      <a:pt x="102" y="316"/>
                    </a:lnTo>
                    <a:lnTo>
                      <a:pt x="89" y="293"/>
                    </a:lnTo>
                    <a:lnTo>
                      <a:pt x="76" y="268"/>
                    </a:lnTo>
                    <a:lnTo>
                      <a:pt x="66" y="243"/>
                    </a:lnTo>
                    <a:lnTo>
                      <a:pt x="55" y="217"/>
                    </a:lnTo>
                    <a:lnTo>
                      <a:pt x="47" y="190"/>
                    </a:lnTo>
                    <a:lnTo>
                      <a:pt x="38" y="164"/>
                    </a:lnTo>
                    <a:lnTo>
                      <a:pt x="31" y="136"/>
                    </a:lnTo>
                    <a:lnTo>
                      <a:pt x="25" y="110"/>
                    </a:lnTo>
                    <a:lnTo>
                      <a:pt x="17" y="82"/>
                    </a:lnTo>
                    <a:lnTo>
                      <a:pt x="12" y="54"/>
                    </a:lnTo>
                    <a:lnTo>
                      <a:pt x="6" y="28"/>
                    </a:lnTo>
                    <a:lnTo>
                      <a:pt x="0" y="0"/>
                    </a:lnTo>
                    <a:lnTo>
                      <a:pt x="15" y="25"/>
                    </a:lnTo>
                    <a:lnTo>
                      <a:pt x="31" y="51"/>
                    </a:lnTo>
                    <a:lnTo>
                      <a:pt x="50" y="76"/>
                    </a:lnTo>
                    <a:lnTo>
                      <a:pt x="69" y="101"/>
                    </a:lnTo>
                    <a:lnTo>
                      <a:pt x="86" y="127"/>
                    </a:lnTo>
                    <a:lnTo>
                      <a:pt x="102" y="155"/>
                    </a:lnTo>
                    <a:lnTo>
                      <a:pt x="114" y="183"/>
                    </a:lnTo>
                    <a:lnTo>
                      <a:pt x="121" y="214"/>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9" name="Freeform 58"/>
              <p:cNvSpPr>
                <a:spLocks/>
              </p:cNvSpPr>
              <p:nvPr/>
            </p:nvSpPr>
            <p:spPr bwMode="auto">
              <a:xfrm>
                <a:off x="1841" y="3354"/>
                <a:ext cx="115" cy="199"/>
              </a:xfrm>
              <a:custGeom>
                <a:avLst/>
                <a:gdLst>
                  <a:gd name="T0" fmla="*/ 231 w 231"/>
                  <a:gd name="T1" fmla="*/ 54 h 396"/>
                  <a:gd name="T2" fmla="*/ 225 w 231"/>
                  <a:gd name="T3" fmla="*/ 73 h 396"/>
                  <a:gd name="T4" fmla="*/ 218 w 231"/>
                  <a:gd name="T5" fmla="*/ 94 h 396"/>
                  <a:gd name="T6" fmla="*/ 211 w 231"/>
                  <a:gd name="T7" fmla="*/ 113 h 396"/>
                  <a:gd name="T8" fmla="*/ 203 w 231"/>
                  <a:gd name="T9" fmla="*/ 132 h 396"/>
                  <a:gd name="T10" fmla="*/ 195 w 231"/>
                  <a:gd name="T11" fmla="*/ 151 h 396"/>
                  <a:gd name="T12" fmla="*/ 187 w 231"/>
                  <a:gd name="T13" fmla="*/ 170 h 396"/>
                  <a:gd name="T14" fmla="*/ 179 w 231"/>
                  <a:gd name="T15" fmla="*/ 189 h 396"/>
                  <a:gd name="T16" fmla="*/ 170 w 231"/>
                  <a:gd name="T17" fmla="*/ 208 h 396"/>
                  <a:gd name="T18" fmla="*/ 161 w 231"/>
                  <a:gd name="T19" fmla="*/ 225 h 396"/>
                  <a:gd name="T20" fmla="*/ 151 w 231"/>
                  <a:gd name="T21" fmla="*/ 244 h 396"/>
                  <a:gd name="T22" fmla="*/ 142 w 231"/>
                  <a:gd name="T23" fmla="*/ 263 h 396"/>
                  <a:gd name="T24" fmla="*/ 133 w 231"/>
                  <a:gd name="T25" fmla="*/ 282 h 396"/>
                  <a:gd name="T26" fmla="*/ 124 w 231"/>
                  <a:gd name="T27" fmla="*/ 300 h 396"/>
                  <a:gd name="T28" fmla="*/ 116 w 231"/>
                  <a:gd name="T29" fmla="*/ 319 h 396"/>
                  <a:gd name="T30" fmla="*/ 108 w 231"/>
                  <a:gd name="T31" fmla="*/ 338 h 396"/>
                  <a:gd name="T32" fmla="*/ 100 w 231"/>
                  <a:gd name="T33" fmla="*/ 357 h 396"/>
                  <a:gd name="T34" fmla="*/ 89 w 231"/>
                  <a:gd name="T35" fmla="*/ 360 h 396"/>
                  <a:gd name="T36" fmla="*/ 81 w 231"/>
                  <a:gd name="T37" fmla="*/ 367 h 396"/>
                  <a:gd name="T38" fmla="*/ 75 w 231"/>
                  <a:gd name="T39" fmla="*/ 376 h 396"/>
                  <a:gd name="T40" fmla="*/ 67 w 231"/>
                  <a:gd name="T41" fmla="*/ 385 h 396"/>
                  <a:gd name="T42" fmla="*/ 62 w 231"/>
                  <a:gd name="T43" fmla="*/ 392 h 396"/>
                  <a:gd name="T44" fmla="*/ 53 w 231"/>
                  <a:gd name="T45" fmla="*/ 396 h 396"/>
                  <a:gd name="T46" fmla="*/ 43 w 231"/>
                  <a:gd name="T47" fmla="*/ 393 h 396"/>
                  <a:gd name="T48" fmla="*/ 29 w 231"/>
                  <a:gd name="T49" fmla="*/ 385 h 396"/>
                  <a:gd name="T50" fmla="*/ 21 w 231"/>
                  <a:gd name="T51" fmla="*/ 372 h 396"/>
                  <a:gd name="T52" fmla="*/ 15 w 231"/>
                  <a:gd name="T53" fmla="*/ 358 h 396"/>
                  <a:gd name="T54" fmla="*/ 9 w 231"/>
                  <a:gd name="T55" fmla="*/ 344 h 396"/>
                  <a:gd name="T56" fmla="*/ 5 w 231"/>
                  <a:gd name="T57" fmla="*/ 329 h 396"/>
                  <a:gd name="T58" fmla="*/ 2 w 231"/>
                  <a:gd name="T59" fmla="*/ 313 h 396"/>
                  <a:gd name="T60" fmla="*/ 0 w 231"/>
                  <a:gd name="T61" fmla="*/ 297 h 396"/>
                  <a:gd name="T62" fmla="*/ 0 w 231"/>
                  <a:gd name="T63" fmla="*/ 281 h 396"/>
                  <a:gd name="T64" fmla="*/ 2 w 231"/>
                  <a:gd name="T65" fmla="*/ 263 h 396"/>
                  <a:gd name="T66" fmla="*/ 21 w 231"/>
                  <a:gd name="T67" fmla="*/ 252 h 396"/>
                  <a:gd name="T68" fmla="*/ 34 w 231"/>
                  <a:gd name="T69" fmla="*/ 235 h 396"/>
                  <a:gd name="T70" fmla="*/ 44 w 231"/>
                  <a:gd name="T71" fmla="*/ 216 h 396"/>
                  <a:gd name="T72" fmla="*/ 51 w 231"/>
                  <a:gd name="T73" fmla="*/ 196 h 396"/>
                  <a:gd name="T74" fmla="*/ 59 w 231"/>
                  <a:gd name="T75" fmla="*/ 174 h 396"/>
                  <a:gd name="T76" fmla="*/ 65 w 231"/>
                  <a:gd name="T77" fmla="*/ 152 h 396"/>
                  <a:gd name="T78" fmla="*/ 73 w 231"/>
                  <a:gd name="T79" fmla="*/ 132 h 396"/>
                  <a:gd name="T80" fmla="*/ 85 w 231"/>
                  <a:gd name="T81" fmla="*/ 113 h 396"/>
                  <a:gd name="T82" fmla="*/ 148 w 231"/>
                  <a:gd name="T83" fmla="*/ 0 h 396"/>
                  <a:gd name="T84" fmla="*/ 160 w 231"/>
                  <a:gd name="T85" fmla="*/ 3 h 396"/>
                  <a:gd name="T86" fmla="*/ 171 w 231"/>
                  <a:gd name="T87" fmla="*/ 7 h 396"/>
                  <a:gd name="T88" fmla="*/ 182 w 231"/>
                  <a:gd name="T89" fmla="*/ 13 h 396"/>
                  <a:gd name="T90" fmla="*/ 192 w 231"/>
                  <a:gd name="T91" fmla="*/ 19 h 396"/>
                  <a:gd name="T92" fmla="*/ 202 w 231"/>
                  <a:gd name="T93" fmla="*/ 26 h 396"/>
                  <a:gd name="T94" fmla="*/ 212 w 231"/>
                  <a:gd name="T95" fmla="*/ 35 h 396"/>
                  <a:gd name="T96" fmla="*/ 223 w 231"/>
                  <a:gd name="T97" fmla="*/ 44 h 396"/>
                  <a:gd name="T98" fmla="*/ 231 w 231"/>
                  <a:gd name="T99" fmla="*/ 54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1" h="396">
                    <a:moveTo>
                      <a:pt x="231" y="54"/>
                    </a:moveTo>
                    <a:lnTo>
                      <a:pt x="225" y="73"/>
                    </a:lnTo>
                    <a:lnTo>
                      <a:pt x="218" y="94"/>
                    </a:lnTo>
                    <a:lnTo>
                      <a:pt x="211" y="113"/>
                    </a:lnTo>
                    <a:lnTo>
                      <a:pt x="203" y="132"/>
                    </a:lnTo>
                    <a:lnTo>
                      <a:pt x="195" y="151"/>
                    </a:lnTo>
                    <a:lnTo>
                      <a:pt x="187" y="170"/>
                    </a:lnTo>
                    <a:lnTo>
                      <a:pt x="179" y="189"/>
                    </a:lnTo>
                    <a:lnTo>
                      <a:pt x="170" y="208"/>
                    </a:lnTo>
                    <a:lnTo>
                      <a:pt x="161" y="225"/>
                    </a:lnTo>
                    <a:lnTo>
                      <a:pt x="151" y="244"/>
                    </a:lnTo>
                    <a:lnTo>
                      <a:pt x="142" y="263"/>
                    </a:lnTo>
                    <a:lnTo>
                      <a:pt x="133" y="282"/>
                    </a:lnTo>
                    <a:lnTo>
                      <a:pt x="124" y="300"/>
                    </a:lnTo>
                    <a:lnTo>
                      <a:pt x="116" y="319"/>
                    </a:lnTo>
                    <a:lnTo>
                      <a:pt x="108" y="338"/>
                    </a:lnTo>
                    <a:lnTo>
                      <a:pt x="100" y="357"/>
                    </a:lnTo>
                    <a:lnTo>
                      <a:pt x="89" y="360"/>
                    </a:lnTo>
                    <a:lnTo>
                      <a:pt x="81" y="367"/>
                    </a:lnTo>
                    <a:lnTo>
                      <a:pt x="75" y="376"/>
                    </a:lnTo>
                    <a:lnTo>
                      <a:pt x="67" y="385"/>
                    </a:lnTo>
                    <a:lnTo>
                      <a:pt x="62" y="392"/>
                    </a:lnTo>
                    <a:lnTo>
                      <a:pt x="53" y="396"/>
                    </a:lnTo>
                    <a:lnTo>
                      <a:pt x="43" y="393"/>
                    </a:lnTo>
                    <a:lnTo>
                      <a:pt x="29" y="385"/>
                    </a:lnTo>
                    <a:lnTo>
                      <a:pt x="21" y="372"/>
                    </a:lnTo>
                    <a:lnTo>
                      <a:pt x="15" y="358"/>
                    </a:lnTo>
                    <a:lnTo>
                      <a:pt x="9" y="344"/>
                    </a:lnTo>
                    <a:lnTo>
                      <a:pt x="5" y="329"/>
                    </a:lnTo>
                    <a:lnTo>
                      <a:pt x="2" y="313"/>
                    </a:lnTo>
                    <a:lnTo>
                      <a:pt x="0" y="297"/>
                    </a:lnTo>
                    <a:lnTo>
                      <a:pt x="0" y="281"/>
                    </a:lnTo>
                    <a:lnTo>
                      <a:pt x="2" y="263"/>
                    </a:lnTo>
                    <a:lnTo>
                      <a:pt x="21" y="252"/>
                    </a:lnTo>
                    <a:lnTo>
                      <a:pt x="34" y="235"/>
                    </a:lnTo>
                    <a:lnTo>
                      <a:pt x="44" y="216"/>
                    </a:lnTo>
                    <a:lnTo>
                      <a:pt x="51" y="196"/>
                    </a:lnTo>
                    <a:lnTo>
                      <a:pt x="59" y="174"/>
                    </a:lnTo>
                    <a:lnTo>
                      <a:pt x="65" y="152"/>
                    </a:lnTo>
                    <a:lnTo>
                      <a:pt x="73" y="132"/>
                    </a:lnTo>
                    <a:lnTo>
                      <a:pt x="85" y="113"/>
                    </a:lnTo>
                    <a:lnTo>
                      <a:pt x="148" y="0"/>
                    </a:lnTo>
                    <a:lnTo>
                      <a:pt x="160" y="3"/>
                    </a:lnTo>
                    <a:lnTo>
                      <a:pt x="171" y="7"/>
                    </a:lnTo>
                    <a:lnTo>
                      <a:pt x="182" y="13"/>
                    </a:lnTo>
                    <a:lnTo>
                      <a:pt x="192" y="19"/>
                    </a:lnTo>
                    <a:lnTo>
                      <a:pt x="202" y="26"/>
                    </a:lnTo>
                    <a:lnTo>
                      <a:pt x="212" y="35"/>
                    </a:lnTo>
                    <a:lnTo>
                      <a:pt x="223" y="44"/>
                    </a:lnTo>
                    <a:lnTo>
                      <a:pt x="231" y="54"/>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0" name="Freeform 59"/>
              <p:cNvSpPr>
                <a:spLocks/>
              </p:cNvSpPr>
              <p:nvPr/>
            </p:nvSpPr>
            <p:spPr bwMode="auto">
              <a:xfrm>
                <a:off x="2683" y="3391"/>
                <a:ext cx="214" cy="446"/>
              </a:xfrm>
              <a:custGeom>
                <a:avLst/>
                <a:gdLst>
                  <a:gd name="T0" fmla="*/ 429 w 429"/>
                  <a:gd name="T1" fmla="*/ 44 h 891"/>
                  <a:gd name="T2" fmla="*/ 429 w 429"/>
                  <a:gd name="T3" fmla="*/ 47 h 891"/>
                  <a:gd name="T4" fmla="*/ 429 w 429"/>
                  <a:gd name="T5" fmla="*/ 57 h 891"/>
                  <a:gd name="T6" fmla="*/ 427 w 429"/>
                  <a:gd name="T7" fmla="*/ 73 h 891"/>
                  <a:gd name="T8" fmla="*/ 426 w 429"/>
                  <a:gd name="T9" fmla="*/ 95 h 891"/>
                  <a:gd name="T10" fmla="*/ 424 w 429"/>
                  <a:gd name="T11" fmla="*/ 121 h 891"/>
                  <a:gd name="T12" fmla="*/ 423 w 429"/>
                  <a:gd name="T13" fmla="*/ 151 h 891"/>
                  <a:gd name="T14" fmla="*/ 421 w 429"/>
                  <a:gd name="T15" fmla="*/ 184 h 891"/>
                  <a:gd name="T16" fmla="*/ 418 w 429"/>
                  <a:gd name="T17" fmla="*/ 220 h 891"/>
                  <a:gd name="T18" fmla="*/ 417 w 429"/>
                  <a:gd name="T19" fmla="*/ 256 h 891"/>
                  <a:gd name="T20" fmla="*/ 414 w 429"/>
                  <a:gd name="T21" fmla="*/ 294 h 891"/>
                  <a:gd name="T22" fmla="*/ 413 w 429"/>
                  <a:gd name="T23" fmla="*/ 334 h 891"/>
                  <a:gd name="T24" fmla="*/ 410 w 429"/>
                  <a:gd name="T25" fmla="*/ 372 h 891"/>
                  <a:gd name="T26" fmla="*/ 407 w 429"/>
                  <a:gd name="T27" fmla="*/ 408 h 891"/>
                  <a:gd name="T28" fmla="*/ 404 w 429"/>
                  <a:gd name="T29" fmla="*/ 445 h 891"/>
                  <a:gd name="T30" fmla="*/ 402 w 429"/>
                  <a:gd name="T31" fmla="*/ 477 h 891"/>
                  <a:gd name="T32" fmla="*/ 399 w 429"/>
                  <a:gd name="T33" fmla="*/ 508 h 891"/>
                  <a:gd name="T34" fmla="*/ 398 w 429"/>
                  <a:gd name="T35" fmla="*/ 534 h 891"/>
                  <a:gd name="T36" fmla="*/ 396 w 429"/>
                  <a:gd name="T37" fmla="*/ 562 h 891"/>
                  <a:gd name="T38" fmla="*/ 395 w 429"/>
                  <a:gd name="T39" fmla="*/ 593 h 891"/>
                  <a:gd name="T40" fmla="*/ 395 w 429"/>
                  <a:gd name="T41" fmla="*/ 623 h 891"/>
                  <a:gd name="T42" fmla="*/ 394 w 429"/>
                  <a:gd name="T43" fmla="*/ 656 h 891"/>
                  <a:gd name="T44" fmla="*/ 394 w 429"/>
                  <a:gd name="T45" fmla="*/ 686 h 891"/>
                  <a:gd name="T46" fmla="*/ 394 w 429"/>
                  <a:gd name="T47" fmla="*/ 718 h 891"/>
                  <a:gd name="T48" fmla="*/ 394 w 429"/>
                  <a:gd name="T49" fmla="*/ 749 h 891"/>
                  <a:gd name="T50" fmla="*/ 394 w 429"/>
                  <a:gd name="T51" fmla="*/ 778 h 891"/>
                  <a:gd name="T52" fmla="*/ 394 w 429"/>
                  <a:gd name="T53" fmla="*/ 805 h 891"/>
                  <a:gd name="T54" fmla="*/ 394 w 429"/>
                  <a:gd name="T55" fmla="*/ 828 h 891"/>
                  <a:gd name="T56" fmla="*/ 394 w 429"/>
                  <a:gd name="T57" fmla="*/ 850 h 891"/>
                  <a:gd name="T58" fmla="*/ 394 w 429"/>
                  <a:gd name="T59" fmla="*/ 868 h 891"/>
                  <a:gd name="T60" fmla="*/ 394 w 429"/>
                  <a:gd name="T61" fmla="*/ 879 h 891"/>
                  <a:gd name="T62" fmla="*/ 394 w 429"/>
                  <a:gd name="T63" fmla="*/ 888 h 891"/>
                  <a:gd name="T64" fmla="*/ 394 w 429"/>
                  <a:gd name="T65" fmla="*/ 891 h 891"/>
                  <a:gd name="T66" fmla="*/ 0 w 429"/>
                  <a:gd name="T67" fmla="*/ 849 h 891"/>
                  <a:gd name="T68" fmla="*/ 25 w 429"/>
                  <a:gd name="T69" fmla="*/ 0 h 891"/>
                  <a:gd name="T70" fmla="*/ 429 w 429"/>
                  <a:gd name="T71" fmla="*/ 44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9" h="891">
                    <a:moveTo>
                      <a:pt x="429" y="44"/>
                    </a:moveTo>
                    <a:lnTo>
                      <a:pt x="429" y="47"/>
                    </a:lnTo>
                    <a:lnTo>
                      <a:pt x="429" y="57"/>
                    </a:lnTo>
                    <a:lnTo>
                      <a:pt x="427" y="73"/>
                    </a:lnTo>
                    <a:lnTo>
                      <a:pt x="426" y="95"/>
                    </a:lnTo>
                    <a:lnTo>
                      <a:pt x="424" y="121"/>
                    </a:lnTo>
                    <a:lnTo>
                      <a:pt x="423" y="151"/>
                    </a:lnTo>
                    <a:lnTo>
                      <a:pt x="421" y="184"/>
                    </a:lnTo>
                    <a:lnTo>
                      <a:pt x="418" y="220"/>
                    </a:lnTo>
                    <a:lnTo>
                      <a:pt x="417" y="256"/>
                    </a:lnTo>
                    <a:lnTo>
                      <a:pt x="414" y="294"/>
                    </a:lnTo>
                    <a:lnTo>
                      <a:pt x="413" y="334"/>
                    </a:lnTo>
                    <a:lnTo>
                      <a:pt x="410" y="372"/>
                    </a:lnTo>
                    <a:lnTo>
                      <a:pt x="407" y="408"/>
                    </a:lnTo>
                    <a:lnTo>
                      <a:pt x="404" y="445"/>
                    </a:lnTo>
                    <a:lnTo>
                      <a:pt x="402" y="477"/>
                    </a:lnTo>
                    <a:lnTo>
                      <a:pt x="399" y="508"/>
                    </a:lnTo>
                    <a:lnTo>
                      <a:pt x="398" y="534"/>
                    </a:lnTo>
                    <a:lnTo>
                      <a:pt x="396" y="562"/>
                    </a:lnTo>
                    <a:lnTo>
                      <a:pt x="395" y="593"/>
                    </a:lnTo>
                    <a:lnTo>
                      <a:pt x="395" y="623"/>
                    </a:lnTo>
                    <a:lnTo>
                      <a:pt x="394" y="656"/>
                    </a:lnTo>
                    <a:lnTo>
                      <a:pt x="394" y="686"/>
                    </a:lnTo>
                    <a:lnTo>
                      <a:pt x="394" y="718"/>
                    </a:lnTo>
                    <a:lnTo>
                      <a:pt x="394" y="749"/>
                    </a:lnTo>
                    <a:lnTo>
                      <a:pt x="394" y="778"/>
                    </a:lnTo>
                    <a:lnTo>
                      <a:pt x="394" y="805"/>
                    </a:lnTo>
                    <a:lnTo>
                      <a:pt x="394" y="828"/>
                    </a:lnTo>
                    <a:lnTo>
                      <a:pt x="394" y="850"/>
                    </a:lnTo>
                    <a:lnTo>
                      <a:pt x="394" y="868"/>
                    </a:lnTo>
                    <a:lnTo>
                      <a:pt x="394" y="879"/>
                    </a:lnTo>
                    <a:lnTo>
                      <a:pt x="394" y="888"/>
                    </a:lnTo>
                    <a:lnTo>
                      <a:pt x="394" y="891"/>
                    </a:lnTo>
                    <a:lnTo>
                      <a:pt x="0" y="849"/>
                    </a:lnTo>
                    <a:lnTo>
                      <a:pt x="25" y="0"/>
                    </a:lnTo>
                    <a:lnTo>
                      <a:pt x="429" y="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1" name="Freeform 60"/>
              <p:cNvSpPr>
                <a:spLocks/>
              </p:cNvSpPr>
              <p:nvPr/>
            </p:nvSpPr>
            <p:spPr bwMode="auto">
              <a:xfrm>
                <a:off x="2897" y="3413"/>
                <a:ext cx="83" cy="434"/>
              </a:xfrm>
              <a:custGeom>
                <a:avLst/>
                <a:gdLst>
                  <a:gd name="T0" fmla="*/ 127 w 166"/>
                  <a:gd name="T1" fmla="*/ 868 h 868"/>
                  <a:gd name="T2" fmla="*/ 124 w 166"/>
                  <a:gd name="T3" fmla="*/ 868 h 868"/>
                  <a:gd name="T4" fmla="*/ 114 w 166"/>
                  <a:gd name="T5" fmla="*/ 868 h 868"/>
                  <a:gd name="T6" fmla="*/ 99 w 166"/>
                  <a:gd name="T7" fmla="*/ 866 h 868"/>
                  <a:gd name="T8" fmla="*/ 82 w 166"/>
                  <a:gd name="T9" fmla="*/ 865 h 868"/>
                  <a:gd name="T10" fmla="*/ 63 w 166"/>
                  <a:gd name="T11" fmla="*/ 865 h 868"/>
                  <a:gd name="T12" fmla="*/ 44 w 166"/>
                  <a:gd name="T13" fmla="*/ 863 h 868"/>
                  <a:gd name="T14" fmla="*/ 26 w 166"/>
                  <a:gd name="T15" fmla="*/ 862 h 868"/>
                  <a:gd name="T16" fmla="*/ 10 w 166"/>
                  <a:gd name="T17" fmla="*/ 862 h 868"/>
                  <a:gd name="T18" fmla="*/ 4 w 166"/>
                  <a:gd name="T19" fmla="*/ 851 h 868"/>
                  <a:gd name="T20" fmla="*/ 1 w 166"/>
                  <a:gd name="T21" fmla="*/ 824 h 868"/>
                  <a:gd name="T22" fmla="*/ 0 w 166"/>
                  <a:gd name="T23" fmla="*/ 781 h 868"/>
                  <a:gd name="T24" fmla="*/ 0 w 166"/>
                  <a:gd name="T25" fmla="*/ 727 h 868"/>
                  <a:gd name="T26" fmla="*/ 1 w 166"/>
                  <a:gd name="T27" fmla="*/ 661 h 868"/>
                  <a:gd name="T28" fmla="*/ 4 w 166"/>
                  <a:gd name="T29" fmla="*/ 588 h 868"/>
                  <a:gd name="T30" fmla="*/ 8 w 166"/>
                  <a:gd name="T31" fmla="*/ 511 h 868"/>
                  <a:gd name="T32" fmla="*/ 13 w 166"/>
                  <a:gd name="T33" fmla="*/ 430 h 868"/>
                  <a:gd name="T34" fmla="*/ 19 w 166"/>
                  <a:gd name="T35" fmla="*/ 350 h 868"/>
                  <a:gd name="T36" fmla="*/ 23 w 166"/>
                  <a:gd name="T37" fmla="*/ 272 h 868"/>
                  <a:gd name="T38" fmla="*/ 29 w 166"/>
                  <a:gd name="T39" fmla="*/ 199 h 868"/>
                  <a:gd name="T40" fmla="*/ 33 w 166"/>
                  <a:gd name="T41" fmla="*/ 135 h 868"/>
                  <a:gd name="T42" fmla="*/ 38 w 166"/>
                  <a:gd name="T43" fmla="*/ 79 h 868"/>
                  <a:gd name="T44" fmla="*/ 41 w 166"/>
                  <a:gd name="T45" fmla="*/ 37 h 868"/>
                  <a:gd name="T46" fmla="*/ 42 w 166"/>
                  <a:gd name="T47" fmla="*/ 10 h 868"/>
                  <a:gd name="T48" fmla="*/ 44 w 166"/>
                  <a:gd name="T49" fmla="*/ 0 h 868"/>
                  <a:gd name="T50" fmla="*/ 166 w 166"/>
                  <a:gd name="T51" fmla="*/ 10 h 868"/>
                  <a:gd name="T52" fmla="*/ 127 w 166"/>
                  <a:gd name="T53" fmla="*/ 8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6" h="868">
                    <a:moveTo>
                      <a:pt x="127" y="868"/>
                    </a:moveTo>
                    <a:lnTo>
                      <a:pt x="124" y="868"/>
                    </a:lnTo>
                    <a:lnTo>
                      <a:pt x="114" y="868"/>
                    </a:lnTo>
                    <a:lnTo>
                      <a:pt x="99" y="866"/>
                    </a:lnTo>
                    <a:lnTo>
                      <a:pt x="82" y="865"/>
                    </a:lnTo>
                    <a:lnTo>
                      <a:pt x="63" y="865"/>
                    </a:lnTo>
                    <a:lnTo>
                      <a:pt x="44" y="863"/>
                    </a:lnTo>
                    <a:lnTo>
                      <a:pt x="26" y="862"/>
                    </a:lnTo>
                    <a:lnTo>
                      <a:pt x="10" y="862"/>
                    </a:lnTo>
                    <a:lnTo>
                      <a:pt x="4" y="851"/>
                    </a:lnTo>
                    <a:lnTo>
                      <a:pt x="1" y="824"/>
                    </a:lnTo>
                    <a:lnTo>
                      <a:pt x="0" y="781"/>
                    </a:lnTo>
                    <a:lnTo>
                      <a:pt x="0" y="727"/>
                    </a:lnTo>
                    <a:lnTo>
                      <a:pt x="1" y="661"/>
                    </a:lnTo>
                    <a:lnTo>
                      <a:pt x="4" y="588"/>
                    </a:lnTo>
                    <a:lnTo>
                      <a:pt x="8" y="511"/>
                    </a:lnTo>
                    <a:lnTo>
                      <a:pt x="13" y="430"/>
                    </a:lnTo>
                    <a:lnTo>
                      <a:pt x="19" y="350"/>
                    </a:lnTo>
                    <a:lnTo>
                      <a:pt x="23" y="272"/>
                    </a:lnTo>
                    <a:lnTo>
                      <a:pt x="29" y="199"/>
                    </a:lnTo>
                    <a:lnTo>
                      <a:pt x="33" y="135"/>
                    </a:lnTo>
                    <a:lnTo>
                      <a:pt x="38" y="79"/>
                    </a:lnTo>
                    <a:lnTo>
                      <a:pt x="41" y="37"/>
                    </a:lnTo>
                    <a:lnTo>
                      <a:pt x="42" y="10"/>
                    </a:lnTo>
                    <a:lnTo>
                      <a:pt x="44" y="0"/>
                    </a:lnTo>
                    <a:lnTo>
                      <a:pt x="166" y="10"/>
                    </a:lnTo>
                    <a:lnTo>
                      <a:pt x="127" y="86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2" name="Freeform 61"/>
              <p:cNvSpPr>
                <a:spLocks/>
              </p:cNvSpPr>
              <p:nvPr/>
            </p:nvSpPr>
            <p:spPr bwMode="auto">
              <a:xfrm>
                <a:off x="1789" y="3574"/>
                <a:ext cx="91" cy="158"/>
              </a:xfrm>
              <a:custGeom>
                <a:avLst/>
                <a:gdLst>
                  <a:gd name="T0" fmla="*/ 181 w 181"/>
                  <a:gd name="T1" fmla="*/ 259 h 316"/>
                  <a:gd name="T2" fmla="*/ 178 w 181"/>
                  <a:gd name="T3" fmla="*/ 266 h 316"/>
                  <a:gd name="T4" fmla="*/ 177 w 181"/>
                  <a:gd name="T5" fmla="*/ 273 h 316"/>
                  <a:gd name="T6" fmla="*/ 175 w 181"/>
                  <a:gd name="T7" fmla="*/ 281 h 316"/>
                  <a:gd name="T8" fmla="*/ 174 w 181"/>
                  <a:gd name="T9" fmla="*/ 288 h 316"/>
                  <a:gd name="T10" fmla="*/ 172 w 181"/>
                  <a:gd name="T11" fmla="*/ 295 h 316"/>
                  <a:gd name="T12" fmla="*/ 171 w 181"/>
                  <a:gd name="T13" fmla="*/ 303 h 316"/>
                  <a:gd name="T14" fmla="*/ 167 w 181"/>
                  <a:gd name="T15" fmla="*/ 310 h 316"/>
                  <a:gd name="T16" fmla="*/ 162 w 181"/>
                  <a:gd name="T17" fmla="*/ 316 h 316"/>
                  <a:gd name="T18" fmla="*/ 161 w 181"/>
                  <a:gd name="T19" fmla="*/ 295 h 316"/>
                  <a:gd name="T20" fmla="*/ 156 w 181"/>
                  <a:gd name="T21" fmla="*/ 275 h 316"/>
                  <a:gd name="T22" fmla="*/ 152 w 181"/>
                  <a:gd name="T23" fmla="*/ 256 h 316"/>
                  <a:gd name="T24" fmla="*/ 146 w 181"/>
                  <a:gd name="T25" fmla="*/ 237 h 316"/>
                  <a:gd name="T26" fmla="*/ 140 w 181"/>
                  <a:gd name="T27" fmla="*/ 219 h 316"/>
                  <a:gd name="T28" fmla="*/ 133 w 181"/>
                  <a:gd name="T29" fmla="*/ 202 h 316"/>
                  <a:gd name="T30" fmla="*/ 123 w 181"/>
                  <a:gd name="T31" fmla="*/ 184 h 316"/>
                  <a:gd name="T32" fmla="*/ 114 w 181"/>
                  <a:gd name="T33" fmla="*/ 168 h 316"/>
                  <a:gd name="T34" fmla="*/ 102 w 181"/>
                  <a:gd name="T35" fmla="*/ 152 h 316"/>
                  <a:gd name="T36" fmla="*/ 90 w 181"/>
                  <a:gd name="T37" fmla="*/ 136 h 316"/>
                  <a:gd name="T38" fmla="*/ 79 w 181"/>
                  <a:gd name="T39" fmla="*/ 120 h 316"/>
                  <a:gd name="T40" fmla="*/ 66 w 181"/>
                  <a:gd name="T41" fmla="*/ 105 h 316"/>
                  <a:gd name="T42" fmla="*/ 51 w 181"/>
                  <a:gd name="T43" fmla="*/ 91 h 316"/>
                  <a:gd name="T44" fmla="*/ 36 w 181"/>
                  <a:gd name="T45" fmla="*/ 76 h 316"/>
                  <a:gd name="T46" fmla="*/ 22 w 181"/>
                  <a:gd name="T47" fmla="*/ 61 h 316"/>
                  <a:gd name="T48" fmla="*/ 6 w 181"/>
                  <a:gd name="T49" fmla="*/ 48 h 316"/>
                  <a:gd name="T50" fmla="*/ 1 w 181"/>
                  <a:gd name="T51" fmla="*/ 42 h 316"/>
                  <a:gd name="T52" fmla="*/ 0 w 181"/>
                  <a:gd name="T53" fmla="*/ 36 h 316"/>
                  <a:gd name="T54" fmla="*/ 1 w 181"/>
                  <a:gd name="T55" fmla="*/ 31 h 316"/>
                  <a:gd name="T56" fmla="*/ 4 w 181"/>
                  <a:gd name="T57" fmla="*/ 25 h 316"/>
                  <a:gd name="T58" fmla="*/ 7 w 181"/>
                  <a:gd name="T59" fmla="*/ 19 h 316"/>
                  <a:gd name="T60" fmla="*/ 10 w 181"/>
                  <a:gd name="T61" fmla="*/ 13 h 316"/>
                  <a:gd name="T62" fmla="*/ 11 w 181"/>
                  <a:gd name="T63" fmla="*/ 7 h 316"/>
                  <a:gd name="T64" fmla="*/ 10 w 181"/>
                  <a:gd name="T65" fmla="*/ 0 h 316"/>
                  <a:gd name="T66" fmla="*/ 28 w 181"/>
                  <a:gd name="T67" fmla="*/ 9 h 316"/>
                  <a:gd name="T68" fmla="*/ 44 w 181"/>
                  <a:gd name="T69" fmla="*/ 19 h 316"/>
                  <a:gd name="T70" fmla="*/ 60 w 181"/>
                  <a:gd name="T71" fmla="*/ 31 h 316"/>
                  <a:gd name="T72" fmla="*/ 74 w 181"/>
                  <a:gd name="T73" fmla="*/ 44 h 316"/>
                  <a:gd name="T74" fmla="*/ 89 w 181"/>
                  <a:gd name="T75" fmla="*/ 58 h 316"/>
                  <a:gd name="T76" fmla="*/ 102 w 181"/>
                  <a:gd name="T77" fmla="*/ 74 h 316"/>
                  <a:gd name="T78" fmla="*/ 114 w 181"/>
                  <a:gd name="T79" fmla="*/ 91 h 316"/>
                  <a:gd name="T80" fmla="*/ 126 w 181"/>
                  <a:gd name="T81" fmla="*/ 107 h 316"/>
                  <a:gd name="T82" fmla="*/ 136 w 181"/>
                  <a:gd name="T83" fmla="*/ 126 h 316"/>
                  <a:gd name="T84" fmla="*/ 146 w 181"/>
                  <a:gd name="T85" fmla="*/ 143 h 316"/>
                  <a:gd name="T86" fmla="*/ 155 w 181"/>
                  <a:gd name="T87" fmla="*/ 162 h 316"/>
                  <a:gd name="T88" fmla="*/ 162 w 181"/>
                  <a:gd name="T89" fmla="*/ 181 h 316"/>
                  <a:gd name="T90" fmla="*/ 168 w 181"/>
                  <a:gd name="T91" fmla="*/ 200 h 316"/>
                  <a:gd name="T92" fmla="*/ 174 w 181"/>
                  <a:gd name="T93" fmla="*/ 221 h 316"/>
                  <a:gd name="T94" fmla="*/ 178 w 181"/>
                  <a:gd name="T95" fmla="*/ 240 h 316"/>
                  <a:gd name="T96" fmla="*/ 181 w 181"/>
                  <a:gd name="T97" fmla="*/ 259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1" h="316">
                    <a:moveTo>
                      <a:pt x="181" y="259"/>
                    </a:moveTo>
                    <a:lnTo>
                      <a:pt x="178" y="266"/>
                    </a:lnTo>
                    <a:lnTo>
                      <a:pt x="177" y="273"/>
                    </a:lnTo>
                    <a:lnTo>
                      <a:pt x="175" y="281"/>
                    </a:lnTo>
                    <a:lnTo>
                      <a:pt x="174" y="288"/>
                    </a:lnTo>
                    <a:lnTo>
                      <a:pt x="172" y="295"/>
                    </a:lnTo>
                    <a:lnTo>
                      <a:pt x="171" y="303"/>
                    </a:lnTo>
                    <a:lnTo>
                      <a:pt x="167" y="310"/>
                    </a:lnTo>
                    <a:lnTo>
                      <a:pt x="162" y="316"/>
                    </a:lnTo>
                    <a:lnTo>
                      <a:pt x="161" y="295"/>
                    </a:lnTo>
                    <a:lnTo>
                      <a:pt x="156" y="275"/>
                    </a:lnTo>
                    <a:lnTo>
                      <a:pt x="152" y="256"/>
                    </a:lnTo>
                    <a:lnTo>
                      <a:pt x="146" y="237"/>
                    </a:lnTo>
                    <a:lnTo>
                      <a:pt x="140" y="219"/>
                    </a:lnTo>
                    <a:lnTo>
                      <a:pt x="133" y="202"/>
                    </a:lnTo>
                    <a:lnTo>
                      <a:pt x="123" y="184"/>
                    </a:lnTo>
                    <a:lnTo>
                      <a:pt x="114" y="168"/>
                    </a:lnTo>
                    <a:lnTo>
                      <a:pt x="102" y="152"/>
                    </a:lnTo>
                    <a:lnTo>
                      <a:pt x="90" y="136"/>
                    </a:lnTo>
                    <a:lnTo>
                      <a:pt x="79" y="120"/>
                    </a:lnTo>
                    <a:lnTo>
                      <a:pt x="66" y="105"/>
                    </a:lnTo>
                    <a:lnTo>
                      <a:pt x="51" y="91"/>
                    </a:lnTo>
                    <a:lnTo>
                      <a:pt x="36" y="76"/>
                    </a:lnTo>
                    <a:lnTo>
                      <a:pt x="22" y="61"/>
                    </a:lnTo>
                    <a:lnTo>
                      <a:pt x="6" y="48"/>
                    </a:lnTo>
                    <a:lnTo>
                      <a:pt x="1" y="42"/>
                    </a:lnTo>
                    <a:lnTo>
                      <a:pt x="0" y="36"/>
                    </a:lnTo>
                    <a:lnTo>
                      <a:pt x="1" y="31"/>
                    </a:lnTo>
                    <a:lnTo>
                      <a:pt x="4" y="25"/>
                    </a:lnTo>
                    <a:lnTo>
                      <a:pt x="7" y="19"/>
                    </a:lnTo>
                    <a:lnTo>
                      <a:pt x="10" y="13"/>
                    </a:lnTo>
                    <a:lnTo>
                      <a:pt x="11" y="7"/>
                    </a:lnTo>
                    <a:lnTo>
                      <a:pt x="10" y="0"/>
                    </a:lnTo>
                    <a:lnTo>
                      <a:pt x="28" y="9"/>
                    </a:lnTo>
                    <a:lnTo>
                      <a:pt x="44" y="19"/>
                    </a:lnTo>
                    <a:lnTo>
                      <a:pt x="60" y="31"/>
                    </a:lnTo>
                    <a:lnTo>
                      <a:pt x="74" y="44"/>
                    </a:lnTo>
                    <a:lnTo>
                      <a:pt x="89" y="58"/>
                    </a:lnTo>
                    <a:lnTo>
                      <a:pt x="102" y="74"/>
                    </a:lnTo>
                    <a:lnTo>
                      <a:pt x="114" y="91"/>
                    </a:lnTo>
                    <a:lnTo>
                      <a:pt x="126" y="107"/>
                    </a:lnTo>
                    <a:lnTo>
                      <a:pt x="136" y="126"/>
                    </a:lnTo>
                    <a:lnTo>
                      <a:pt x="146" y="143"/>
                    </a:lnTo>
                    <a:lnTo>
                      <a:pt x="155" y="162"/>
                    </a:lnTo>
                    <a:lnTo>
                      <a:pt x="162" y="181"/>
                    </a:lnTo>
                    <a:lnTo>
                      <a:pt x="168" y="200"/>
                    </a:lnTo>
                    <a:lnTo>
                      <a:pt x="174" y="221"/>
                    </a:lnTo>
                    <a:lnTo>
                      <a:pt x="178" y="240"/>
                    </a:lnTo>
                    <a:lnTo>
                      <a:pt x="181" y="25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3" name="Freeform 62"/>
              <p:cNvSpPr>
                <a:spLocks/>
              </p:cNvSpPr>
              <p:nvPr/>
            </p:nvSpPr>
            <p:spPr bwMode="auto">
              <a:xfrm>
                <a:off x="1641" y="3577"/>
                <a:ext cx="134" cy="36"/>
              </a:xfrm>
              <a:custGeom>
                <a:avLst/>
                <a:gdLst>
                  <a:gd name="T0" fmla="*/ 265 w 267"/>
                  <a:gd name="T1" fmla="*/ 0 h 73"/>
                  <a:gd name="T2" fmla="*/ 267 w 267"/>
                  <a:gd name="T3" fmla="*/ 7 h 73"/>
                  <a:gd name="T4" fmla="*/ 266 w 267"/>
                  <a:gd name="T5" fmla="*/ 14 h 73"/>
                  <a:gd name="T6" fmla="*/ 263 w 267"/>
                  <a:gd name="T7" fmla="*/ 22 h 73"/>
                  <a:gd name="T8" fmla="*/ 257 w 267"/>
                  <a:gd name="T9" fmla="*/ 27 h 73"/>
                  <a:gd name="T10" fmla="*/ 250 w 267"/>
                  <a:gd name="T11" fmla="*/ 32 h 73"/>
                  <a:gd name="T12" fmla="*/ 241 w 267"/>
                  <a:gd name="T13" fmla="*/ 35 h 73"/>
                  <a:gd name="T14" fmla="*/ 234 w 267"/>
                  <a:gd name="T15" fmla="*/ 36 h 73"/>
                  <a:gd name="T16" fmla="*/ 225 w 267"/>
                  <a:gd name="T17" fmla="*/ 38 h 73"/>
                  <a:gd name="T18" fmla="*/ 197 w 267"/>
                  <a:gd name="T19" fmla="*/ 44 h 73"/>
                  <a:gd name="T20" fmla="*/ 169 w 267"/>
                  <a:gd name="T21" fmla="*/ 49 h 73"/>
                  <a:gd name="T22" fmla="*/ 142 w 267"/>
                  <a:gd name="T23" fmla="*/ 54 h 73"/>
                  <a:gd name="T24" fmla="*/ 114 w 267"/>
                  <a:gd name="T25" fmla="*/ 57 h 73"/>
                  <a:gd name="T26" fmla="*/ 85 w 267"/>
                  <a:gd name="T27" fmla="*/ 61 h 73"/>
                  <a:gd name="T28" fmla="*/ 57 w 267"/>
                  <a:gd name="T29" fmla="*/ 64 h 73"/>
                  <a:gd name="T30" fmla="*/ 28 w 267"/>
                  <a:gd name="T31" fmla="*/ 68 h 73"/>
                  <a:gd name="T32" fmla="*/ 0 w 267"/>
                  <a:gd name="T33" fmla="*/ 73 h 73"/>
                  <a:gd name="T34" fmla="*/ 14 w 267"/>
                  <a:gd name="T35" fmla="*/ 64 h 73"/>
                  <a:gd name="T36" fmla="*/ 29 w 267"/>
                  <a:gd name="T37" fmla="*/ 58 h 73"/>
                  <a:gd name="T38" fmla="*/ 45 w 267"/>
                  <a:gd name="T39" fmla="*/ 51 h 73"/>
                  <a:gd name="T40" fmla="*/ 61 w 267"/>
                  <a:gd name="T41" fmla="*/ 45 h 73"/>
                  <a:gd name="T42" fmla="*/ 77 w 267"/>
                  <a:gd name="T43" fmla="*/ 39 h 73"/>
                  <a:gd name="T44" fmla="*/ 93 w 267"/>
                  <a:gd name="T45" fmla="*/ 35 h 73"/>
                  <a:gd name="T46" fmla="*/ 111 w 267"/>
                  <a:gd name="T47" fmla="*/ 30 h 73"/>
                  <a:gd name="T48" fmla="*/ 127 w 267"/>
                  <a:gd name="T49" fmla="*/ 27 h 73"/>
                  <a:gd name="T50" fmla="*/ 145 w 267"/>
                  <a:gd name="T51" fmla="*/ 23 h 73"/>
                  <a:gd name="T52" fmla="*/ 162 w 267"/>
                  <a:gd name="T53" fmla="*/ 20 h 73"/>
                  <a:gd name="T54" fmla="*/ 178 w 267"/>
                  <a:gd name="T55" fmla="*/ 17 h 73"/>
                  <a:gd name="T56" fmla="*/ 196 w 267"/>
                  <a:gd name="T57" fmla="*/ 13 h 73"/>
                  <a:gd name="T58" fmla="*/ 213 w 267"/>
                  <a:gd name="T59" fmla="*/ 10 h 73"/>
                  <a:gd name="T60" fmla="*/ 231 w 267"/>
                  <a:gd name="T61" fmla="*/ 7 h 73"/>
                  <a:gd name="T62" fmla="*/ 247 w 267"/>
                  <a:gd name="T63" fmla="*/ 4 h 73"/>
                  <a:gd name="T64" fmla="*/ 265 w 267"/>
                  <a:gd name="T6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7" h="73">
                    <a:moveTo>
                      <a:pt x="265" y="0"/>
                    </a:moveTo>
                    <a:lnTo>
                      <a:pt x="267" y="7"/>
                    </a:lnTo>
                    <a:lnTo>
                      <a:pt x="266" y="14"/>
                    </a:lnTo>
                    <a:lnTo>
                      <a:pt x="263" y="22"/>
                    </a:lnTo>
                    <a:lnTo>
                      <a:pt x="257" y="27"/>
                    </a:lnTo>
                    <a:lnTo>
                      <a:pt x="250" y="32"/>
                    </a:lnTo>
                    <a:lnTo>
                      <a:pt x="241" y="35"/>
                    </a:lnTo>
                    <a:lnTo>
                      <a:pt x="234" y="36"/>
                    </a:lnTo>
                    <a:lnTo>
                      <a:pt x="225" y="38"/>
                    </a:lnTo>
                    <a:lnTo>
                      <a:pt x="197" y="44"/>
                    </a:lnTo>
                    <a:lnTo>
                      <a:pt x="169" y="49"/>
                    </a:lnTo>
                    <a:lnTo>
                      <a:pt x="142" y="54"/>
                    </a:lnTo>
                    <a:lnTo>
                      <a:pt x="114" y="57"/>
                    </a:lnTo>
                    <a:lnTo>
                      <a:pt x="85" y="61"/>
                    </a:lnTo>
                    <a:lnTo>
                      <a:pt x="57" y="64"/>
                    </a:lnTo>
                    <a:lnTo>
                      <a:pt x="28" y="68"/>
                    </a:lnTo>
                    <a:lnTo>
                      <a:pt x="0" y="73"/>
                    </a:lnTo>
                    <a:lnTo>
                      <a:pt x="14" y="64"/>
                    </a:lnTo>
                    <a:lnTo>
                      <a:pt x="29" y="58"/>
                    </a:lnTo>
                    <a:lnTo>
                      <a:pt x="45" y="51"/>
                    </a:lnTo>
                    <a:lnTo>
                      <a:pt x="61" y="45"/>
                    </a:lnTo>
                    <a:lnTo>
                      <a:pt x="77" y="39"/>
                    </a:lnTo>
                    <a:lnTo>
                      <a:pt x="93" y="35"/>
                    </a:lnTo>
                    <a:lnTo>
                      <a:pt x="111" y="30"/>
                    </a:lnTo>
                    <a:lnTo>
                      <a:pt x="127" y="27"/>
                    </a:lnTo>
                    <a:lnTo>
                      <a:pt x="145" y="23"/>
                    </a:lnTo>
                    <a:lnTo>
                      <a:pt x="162" y="20"/>
                    </a:lnTo>
                    <a:lnTo>
                      <a:pt x="178" y="17"/>
                    </a:lnTo>
                    <a:lnTo>
                      <a:pt x="196" y="13"/>
                    </a:lnTo>
                    <a:lnTo>
                      <a:pt x="213" y="10"/>
                    </a:lnTo>
                    <a:lnTo>
                      <a:pt x="231" y="7"/>
                    </a:lnTo>
                    <a:lnTo>
                      <a:pt x="247" y="4"/>
                    </a:lnTo>
                    <a:lnTo>
                      <a:pt x="265"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 name="Freeform 63"/>
              <p:cNvSpPr>
                <a:spLocks/>
              </p:cNvSpPr>
              <p:nvPr/>
            </p:nvSpPr>
            <p:spPr bwMode="auto">
              <a:xfrm>
                <a:off x="1644" y="3610"/>
                <a:ext cx="204" cy="174"/>
              </a:xfrm>
              <a:custGeom>
                <a:avLst/>
                <a:gdLst>
                  <a:gd name="T0" fmla="*/ 405 w 408"/>
                  <a:gd name="T1" fmla="*/ 293 h 347"/>
                  <a:gd name="T2" fmla="*/ 390 w 408"/>
                  <a:gd name="T3" fmla="*/ 307 h 347"/>
                  <a:gd name="T4" fmla="*/ 376 w 408"/>
                  <a:gd name="T5" fmla="*/ 320 h 347"/>
                  <a:gd name="T6" fmla="*/ 358 w 408"/>
                  <a:gd name="T7" fmla="*/ 331 h 347"/>
                  <a:gd name="T8" fmla="*/ 340 w 408"/>
                  <a:gd name="T9" fmla="*/ 339 h 347"/>
                  <a:gd name="T10" fmla="*/ 321 w 408"/>
                  <a:gd name="T11" fmla="*/ 344 h 347"/>
                  <a:gd name="T12" fmla="*/ 302 w 408"/>
                  <a:gd name="T13" fmla="*/ 347 h 347"/>
                  <a:gd name="T14" fmla="*/ 283 w 408"/>
                  <a:gd name="T15" fmla="*/ 345 h 347"/>
                  <a:gd name="T16" fmla="*/ 263 w 408"/>
                  <a:gd name="T17" fmla="*/ 341 h 347"/>
                  <a:gd name="T18" fmla="*/ 240 w 408"/>
                  <a:gd name="T19" fmla="*/ 329 h 347"/>
                  <a:gd name="T20" fmla="*/ 218 w 408"/>
                  <a:gd name="T21" fmla="*/ 317 h 347"/>
                  <a:gd name="T22" fmla="*/ 196 w 408"/>
                  <a:gd name="T23" fmla="*/ 304 h 347"/>
                  <a:gd name="T24" fmla="*/ 175 w 408"/>
                  <a:gd name="T25" fmla="*/ 290 h 347"/>
                  <a:gd name="T26" fmla="*/ 155 w 408"/>
                  <a:gd name="T27" fmla="*/ 274 h 347"/>
                  <a:gd name="T28" fmla="*/ 136 w 408"/>
                  <a:gd name="T29" fmla="*/ 257 h 347"/>
                  <a:gd name="T30" fmla="*/ 117 w 408"/>
                  <a:gd name="T31" fmla="*/ 241 h 347"/>
                  <a:gd name="T32" fmla="*/ 99 w 408"/>
                  <a:gd name="T33" fmla="*/ 222 h 347"/>
                  <a:gd name="T34" fmla="*/ 83 w 408"/>
                  <a:gd name="T35" fmla="*/ 205 h 347"/>
                  <a:gd name="T36" fmla="*/ 67 w 408"/>
                  <a:gd name="T37" fmla="*/ 184 h 347"/>
                  <a:gd name="T38" fmla="*/ 54 w 408"/>
                  <a:gd name="T39" fmla="*/ 164 h 347"/>
                  <a:gd name="T40" fmla="*/ 41 w 408"/>
                  <a:gd name="T41" fmla="*/ 142 h 347"/>
                  <a:gd name="T42" fmla="*/ 27 w 408"/>
                  <a:gd name="T43" fmla="*/ 120 h 347"/>
                  <a:gd name="T44" fmla="*/ 17 w 408"/>
                  <a:gd name="T45" fmla="*/ 97 h 347"/>
                  <a:gd name="T46" fmla="*/ 8 w 408"/>
                  <a:gd name="T47" fmla="*/ 73 h 347"/>
                  <a:gd name="T48" fmla="*/ 0 w 408"/>
                  <a:gd name="T49" fmla="*/ 48 h 347"/>
                  <a:gd name="T50" fmla="*/ 17 w 408"/>
                  <a:gd name="T51" fmla="*/ 45 h 347"/>
                  <a:gd name="T52" fmla="*/ 35 w 408"/>
                  <a:gd name="T53" fmla="*/ 42 h 347"/>
                  <a:gd name="T54" fmla="*/ 52 w 408"/>
                  <a:gd name="T55" fmla="*/ 39 h 347"/>
                  <a:gd name="T56" fmla="*/ 70 w 408"/>
                  <a:gd name="T57" fmla="*/ 37 h 347"/>
                  <a:gd name="T58" fmla="*/ 86 w 408"/>
                  <a:gd name="T59" fmla="*/ 35 h 347"/>
                  <a:gd name="T60" fmla="*/ 103 w 408"/>
                  <a:gd name="T61" fmla="*/ 32 h 347"/>
                  <a:gd name="T62" fmla="*/ 121 w 408"/>
                  <a:gd name="T63" fmla="*/ 29 h 347"/>
                  <a:gd name="T64" fmla="*/ 139 w 408"/>
                  <a:gd name="T65" fmla="*/ 26 h 347"/>
                  <a:gd name="T66" fmla="*/ 156 w 408"/>
                  <a:gd name="T67" fmla="*/ 25 h 347"/>
                  <a:gd name="T68" fmla="*/ 174 w 408"/>
                  <a:gd name="T69" fmla="*/ 22 h 347"/>
                  <a:gd name="T70" fmla="*/ 191 w 408"/>
                  <a:gd name="T71" fmla="*/ 19 h 347"/>
                  <a:gd name="T72" fmla="*/ 209 w 408"/>
                  <a:gd name="T73" fmla="*/ 15 h 347"/>
                  <a:gd name="T74" fmla="*/ 225 w 408"/>
                  <a:gd name="T75" fmla="*/ 12 h 347"/>
                  <a:gd name="T76" fmla="*/ 242 w 408"/>
                  <a:gd name="T77" fmla="*/ 9 h 347"/>
                  <a:gd name="T78" fmla="*/ 260 w 408"/>
                  <a:gd name="T79" fmla="*/ 4 h 347"/>
                  <a:gd name="T80" fmla="*/ 276 w 408"/>
                  <a:gd name="T81" fmla="*/ 0 h 347"/>
                  <a:gd name="T82" fmla="*/ 288 w 408"/>
                  <a:gd name="T83" fmla="*/ 16 h 347"/>
                  <a:gd name="T84" fmla="*/ 300 w 408"/>
                  <a:gd name="T85" fmla="*/ 32 h 347"/>
                  <a:gd name="T86" fmla="*/ 313 w 408"/>
                  <a:gd name="T87" fmla="*/ 48 h 347"/>
                  <a:gd name="T88" fmla="*/ 324 w 408"/>
                  <a:gd name="T89" fmla="*/ 66 h 347"/>
                  <a:gd name="T90" fmla="*/ 338 w 408"/>
                  <a:gd name="T91" fmla="*/ 82 h 347"/>
                  <a:gd name="T92" fmla="*/ 349 w 408"/>
                  <a:gd name="T93" fmla="*/ 99 h 347"/>
                  <a:gd name="T94" fmla="*/ 361 w 408"/>
                  <a:gd name="T95" fmla="*/ 117 h 347"/>
                  <a:gd name="T96" fmla="*/ 371 w 408"/>
                  <a:gd name="T97" fmla="*/ 135 h 347"/>
                  <a:gd name="T98" fmla="*/ 381 w 408"/>
                  <a:gd name="T99" fmla="*/ 152 h 347"/>
                  <a:gd name="T100" fmla="*/ 390 w 408"/>
                  <a:gd name="T101" fmla="*/ 171 h 347"/>
                  <a:gd name="T102" fmla="*/ 396 w 408"/>
                  <a:gd name="T103" fmla="*/ 190 h 347"/>
                  <a:gd name="T104" fmla="*/ 402 w 408"/>
                  <a:gd name="T105" fmla="*/ 209 h 347"/>
                  <a:gd name="T106" fmla="*/ 406 w 408"/>
                  <a:gd name="T107" fmla="*/ 230 h 347"/>
                  <a:gd name="T108" fmla="*/ 408 w 408"/>
                  <a:gd name="T109" fmla="*/ 250 h 347"/>
                  <a:gd name="T110" fmla="*/ 408 w 408"/>
                  <a:gd name="T111" fmla="*/ 271 h 347"/>
                  <a:gd name="T112" fmla="*/ 405 w 408"/>
                  <a:gd name="T113" fmla="*/ 29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8" h="347">
                    <a:moveTo>
                      <a:pt x="405" y="293"/>
                    </a:moveTo>
                    <a:lnTo>
                      <a:pt x="390" y="307"/>
                    </a:lnTo>
                    <a:lnTo>
                      <a:pt x="376" y="320"/>
                    </a:lnTo>
                    <a:lnTo>
                      <a:pt x="358" y="331"/>
                    </a:lnTo>
                    <a:lnTo>
                      <a:pt x="340" y="339"/>
                    </a:lnTo>
                    <a:lnTo>
                      <a:pt x="321" y="344"/>
                    </a:lnTo>
                    <a:lnTo>
                      <a:pt x="302" y="347"/>
                    </a:lnTo>
                    <a:lnTo>
                      <a:pt x="283" y="345"/>
                    </a:lnTo>
                    <a:lnTo>
                      <a:pt x="263" y="341"/>
                    </a:lnTo>
                    <a:lnTo>
                      <a:pt x="240" y="329"/>
                    </a:lnTo>
                    <a:lnTo>
                      <a:pt x="218" y="317"/>
                    </a:lnTo>
                    <a:lnTo>
                      <a:pt x="196" y="304"/>
                    </a:lnTo>
                    <a:lnTo>
                      <a:pt x="175" y="290"/>
                    </a:lnTo>
                    <a:lnTo>
                      <a:pt x="155" y="274"/>
                    </a:lnTo>
                    <a:lnTo>
                      <a:pt x="136" y="257"/>
                    </a:lnTo>
                    <a:lnTo>
                      <a:pt x="117" y="241"/>
                    </a:lnTo>
                    <a:lnTo>
                      <a:pt x="99" y="222"/>
                    </a:lnTo>
                    <a:lnTo>
                      <a:pt x="83" y="205"/>
                    </a:lnTo>
                    <a:lnTo>
                      <a:pt x="67" y="184"/>
                    </a:lnTo>
                    <a:lnTo>
                      <a:pt x="54" y="164"/>
                    </a:lnTo>
                    <a:lnTo>
                      <a:pt x="41" y="142"/>
                    </a:lnTo>
                    <a:lnTo>
                      <a:pt x="27" y="120"/>
                    </a:lnTo>
                    <a:lnTo>
                      <a:pt x="17" y="97"/>
                    </a:lnTo>
                    <a:lnTo>
                      <a:pt x="8" y="73"/>
                    </a:lnTo>
                    <a:lnTo>
                      <a:pt x="0" y="48"/>
                    </a:lnTo>
                    <a:lnTo>
                      <a:pt x="17" y="45"/>
                    </a:lnTo>
                    <a:lnTo>
                      <a:pt x="35" y="42"/>
                    </a:lnTo>
                    <a:lnTo>
                      <a:pt x="52" y="39"/>
                    </a:lnTo>
                    <a:lnTo>
                      <a:pt x="70" y="37"/>
                    </a:lnTo>
                    <a:lnTo>
                      <a:pt x="86" y="35"/>
                    </a:lnTo>
                    <a:lnTo>
                      <a:pt x="103" y="32"/>
                    </a:lnTo>
                    <a:lnTo>
                      <a:pt x="121" y="29"/>
                    </a:lnTo>
                    <a:lnTo>
                      <a:pt x="139" y="26"/>
                    </a:lnTo>
                    <a:lnTo>
                      <a:pt x="156" y="25"/>
                    </a:lnTo>
                    <a:lnTo>
                      <a:pt x="174" y="22"/>
                    </a:lnTo>
                    <a:lnTo>
                      <a:pt x="191" y="19"/>
                    </a:lnTo>
                    <a:lnTo>
                      <a:pt x="209" y="15"/>
                    </a:lnTo>
                    <a:lnTo>
                      <a:pt x="225" y="12"/>
                    </a:lnTo>
                    <a:lnTo>
                      <a:pt x="242" y="9"/>
                    </a:lnTo>
                    <a:lnTo>
                      <a:pt x="260" y="4"/>
                    </a:lnTo>
                    <a:lnTo>
                      <a:pt x="276" y="0"/>
                    </a:lnTo>
                    <a:lnTo>
                      <a:pt x="288" y="16"/>
                    </a:lnTo>
                    <a:lnTo>
                      <a:pt x="300" y="32"/>
                    </a:lnTo>
                    <a:lnTo>
                      <a:pt x="313" y="48"/>
                    </a:lnTo>
                    <a:lnTo>
                      <a:pt x="324" y="66"/>
                    </a:lnTo>
                    <a:lnTo>
                      <a:pt x="338" y="82"/>
                    </a:lnTo>
                    <a:lnTo>
                      <a:pt x="349" y="99"/>
                    </a:lnTo>
                    <a:lnTo>
                      <a:pt x="361" y="117"/>
                    </a:lnTo>
                    <a:lnTo>
                      <a:pt x="371" y="135"/>
                    </a:lnTo>
                    <a:lnTo>
                      <a:pt x="381" y="152"/>
                    </a:lnTo>
                    <a:lnTo>
                      <a:pt x="390" y="171"/>
                    </a:lnTo>
                    <a:lnTo>
                      <a:pt x="396" y="190"/>
                    </a:lnTo>
                    <a:lnTo>
                      <a:pt x="402" y="209"/>
                    </a:lnTo>
                    <a:lnTo>
                      <a:pt x="406" y="230"/>
                    </a:lnTo>
                    <a:lnTo>
                      <a:pt x="408" y="250"/>
                    </a:lnTo>
                    <a:lnTo>
                      <a:pt x="408" y="271"/>
                    </a:lnTo>
                    <a:lnTo>
                      <a:pt x="405" y="293"/>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5" name="Freeform 64"/>
              <p:cNvSpPr>
                <a:spLocks/>
              </p:cNvSpPr>
              <p:nvPr/>
            </p:nvSpPr>
            <p:spPr bwMode="auto">
              <a:xfrm>
                <a:off x="2451" y="3640"/>
                <a:ext cx="209" cy="120"/>
              </a:xfrm>
              <a:custGeom>
                <a:avLst/>
                <a:gdLst>
                  <a:gd name="T0" fmla="*/ 419 w 419"/>
                  <a:gd name="T1" fmla="*/ 30 h 241"/>
                  <a:gd name="T2" fmla="*/ 400 w 419"/>
                  <a:gd name="T3" fmla="*/ 46 h 241"/>
                  <a:gd name="T4" fmla="*/ 381 w 419"/>
                  <a:gd name="T5" fmla="*/ 61 h 241"/>
                  <a:gd name="T6" fmla="*/ 362 w 419"/>
                  <a:gd name="T7" fmla="*/ 76 h 241"/>
                  <a:gd name="T8" fmla="*/ 341 w 419"/>
                  <a:gd name="T9" fmla="*/ 90 h 241"/>
                  <a:gd name="T10" fmla="*/ 322 w 419"/>
                  <a:gd name="T11" fmla="*/ 105 h 241"/>
                  <a:gd name="T12" fmla="*/ 302 w 419"/>
                  <a:gd name="T13" fmla="*/ 119 h 241"/>
                  <a:gd name="T14" fmla="*/ 281 w 419"/>
                  <a:gd name="T15" fmla="*/ 133 h 241"/>
                  <a:gd name="T16" fmla="*/ 261 w 419"/>
                  <a:gd name="T17" fmla="*/ 146 h 241"/>
                  <a:gd name="T18" fmla="*/ 240 w 419"/>
                  <a:gd name="T19" fmla="*/ 159 h 241"/>
                  <a:gd name="T20" fmla="*/ 220 w 419"/>
                  <a:gd name="T21" fmla="*/ 171 h 241"/>
                  <a:gd name="T22" fmla="*/ 199 w 419"/>
                  <a:gd name="T23" fmla="*/ 184 h 241"/>
                  <a:gd name="T24" fmla="*/ 179 w 419"/>
                  <a:gd name="T25" fmla="*/ 196 h 241"/>
                  <a:gd name="T26" fmla="*/ 158 w 419"/>
                  <a:gd name="T27" fmla="*/ 207 h 241"/>
                  <a:gd name="T28" fmla="*/ 136 w 419"/>
                  <a:gd name="T29" fmla="*/ 218 h 241"/>
                  <a:gd name="T30" fmla="*/ 116 w 419"/>
                  <a:gd name="T31" fmla="*/ 229 h 241"/>
                  <a:gd name="T32" fmla="*/ 94 w 419"/>
                  <a:gd name="T33" fmla="*/ 239 h 241"/>
                  <a:gd name="T34" fmla="*/ 82 w 419"/>
                  <a:gd name="T35" fmla="*/ 241 h 241"/>
                  <a:gd name="T36" fmla="*/ 70 w 419"/>
                  <a:gd name="T37" fmla="*/ 241 h 241"/>
                  <a:gd name="T38" fmla="*/ 57 w 419"/>
                  <a:gd name="T39" fmla="*/ 241 h 241"/>
                  <a:gd name="T40" fmla="*/ 46 w 419"/>
                  <a:gd name="T41" fmla="*/ 239 h 241"/>
                  <a:gd name="T42" fmla="*/ 34 w 419"/>
                  <a:gd name="T43" fmla="*/ 237 h 241"/>
                  <a:gd name="T44" fmla="*/ 22 w 419"/>
                  <a:gd name="T45" fmla="*/ 232 h 241"/>
                  <a:gd name="T46" fmla="*/ 12 w 419"/>
                  <a:gd name="T47" fmla="*/ 226 h 241"/>
                  <a:gd name="T48" fmla="*/ 0 w 419"/>
                  <a:gd name="T49" fmla="*/ 219 h 241"/>
                  <a:gd name="T50" fmla="*/ 31 w 419"/>
                  <a:gd name="T51" fmla="*/ 218 h 241"/>
                  <a:gd name="T52" fmla="*/ 60 w 419"/>
                  <a:gd name="T53" fmla="*/ 213 h 241"/>
                  <a:gd name="T54" fmla="*/ 90 w 419"/>
                  <a:gd name="T55" fmla="*/ 206 h 241"/>
                  <a:gd name="T56" fmla="*/ 117 w 419"/>
                  <a:gd name="T57" fmla="*/ 198 h 241"/>
                  <a:gd name="T58" fmla="*/ 145 w 419"/>
                  <a:gd name="T59" fmla="*/ 188 h 241"/>
                  <a:gd name="T60" fmla="*/ 173 w 419"/>
                  <a:gd name="T61" fmla="*/ 177 h 241"/>
                  <a:gd name="T62" fmla="*/ 201 w 419"/>
                  <a:gd name="T63" fmla="*/ 165 h 241"/>
                  <a:gd name="T64" fmla="*/ 227 w 419"/>
                  <a:gd name="T65" fmla="*/ 150 h 241"/>
                  <a:gd name="T66" fmla="*/ 252 w 419"/>
                  <a:gd name="T67" fmla="*/ 134 h 241"/>
                  <a:gd name="T68" fmla="*/ 278 w 419"/>
                  <a:gd name="T69" fmla="*/ 118 h 241"/>
                  <a:gd name="T70" fmla="*/ 303 w 419"/>
                  <a:gd name="T71" fmla="*/ 100 h 241"/>
                  <a:gd name="T72" fmla="*/ 327 w 419"/>
                  <a:gd name="T73" fmla="*/ 81 h 241"/>
                  <a:gd name="T74" fmla="*/ 350 w 419"/>
                  <a:gd name="T75" fmla="*/ 61 h 241"/>
                  <a:gd name="T76" fmla="*/ 373 w 419"/>
                  <a:gd name="T77" fmla="*/ 42 h 241"/>
                  <a:gd name="T78" fmla="*/ 397 w 419"/>
                  <a:gd name="T79" fmla="*/ 20 h 241"/>
                  <a:gd name="T80" fmla="*/ 419 w 419"/>
                  <a:gd name="T81" fmla="*/ 0 h 241"/>
                  <a:gd name="T82" fmla="*/ 419 w 419"/>
                  <a:gd name="T83" fmla="*/ 3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9" h="241">
                    <a:moveTo>
                      <a:pt x="419" y="30"/>
                    </a:moveTo>
                    <a:lnTo>
                      <a:pt x="400" y="46"/>
                    </a:lnTo>
                    <a:lnTo>
                      <a:pt x="381" y="61"/>
                    </a:lnTo>
                    <a:lnTo>
                      <a:pt x="362" y="76"/>
                    </a:lnTo>
                    <a:lnTo>
                      <a:pt x="341" y="90"/>
                    </a:lnTo>
                    <a:lnTo>
                      <a:pt x="322" y="105"/>
                    </a:lnTo>
                    <a:lnTo>
                      <a:pt x="302" y="119"/>
                    </a:lnTo>
                    <a:lnTo>
                      <a:pt x="281" y="133"/>
                    </a:lnTo>
                    <a:lnTo>
                      <a:pt x="261" y="146"/>
                    </a:lnTo>
                    <a:lnTo>
                      <a:pt x="240" y="159"/>
                    </a:lnTo>
                    <a:lnTo>
                      <a:pt x="220" y="171"/>
                    </a:lnTo>
                    <a:lnTo>
                      <a:pt x="199" y="184"/>
                    </a:lnTo>
                    <a:lnTo>
                      <a:pt x="179" y="196"/>
                    </a:lnTo>
                    <a:lnTo>
                      <a:pt x="158" y="207"/>
                    </a:lnTo>
                    <a:lnTo>
                      <a:pt x="136" y="218"/>
                    </a:lnTo>
                    <a:lnTo>
                      <a:pt x="116" y="229"/>
                    </a:lnTo>
                    <a:lnTo>
                      <a:pt x="94" y="239"/>
                    </a:lnTo>
                    <a:lnTo>
                      <a:pt x="82" y="241"/>
                    </a:lnTo>
                    <a:lnTo>
                      <a:pt x="70" y="241"/>
                    </a:lnTo>
                    <a:lnTo>
                      <a:pt x="57" y="241"/>
                    </a:lnTo>
                    <a:lnTo>
                      <a:pt x="46" y="239"/>
                    </a:lnTo>
                    <a:lnTo>
                      <a:pt x="34" y="237"/>
                    </a:lnTo>
                    <a:lnTo>
                      <a:pt x="22" y="232"/>
                    </a:lnTo>
                    <a:lnTo>
                      <a:pt x="12" y="226"/>
                    </a:lnTo>
                    <a:lnTo>
                      <a:pt x="0" y="219"/>
                    </a:lnTo>
                    <a:lnTo>
                      <a:pt x="31" y="218"/>
                    </a:lnTo>
                    <a:lnTo>
                      <a:pt x="60" y="213"/>
                    </a:lnTo>
                    <a:lnTo>
                      <a:pt x="90" y="206"/>
                    </a:lnTo>
                    <a:lnTo>
                      <a:pt x="117" y="198"/>
                    </a:lnTo>
                    <a:lnTo>
                      <a:pt x="145" y="188"/>
                    </a:lnTo>
                    <a:lnTo>
                      <a:pt x="173" y="177"/>
                    </a:lnTo>
                    <a:lnTo>
                      <a:pt x="201" y="165"/>
                    </a:lnTo>
                    <a:lnTo>
                      <a:pt x="227" y="150"/>
                    </a:lnTo>
                    <a:lnTo>
                      <a:pt x="252" y="134"/>
                    </a:lnTo>
                    <a:lnTo>
                      <a:pt x="278" y="118"/>
                    </a:lnTo>
                    <a:lnTo>
                      <a:pt x="303" y="100"/>
                    </a:lnTo>
                    <a:lnTo>
                      <a:pt x="327" y="81"/>
                    </a:lnTo>
                    <a:lnTo>
                      <a:pt x="350" y="61"/>
                    </a:lnTo>
                    <a:lnTo>
                      <a:pt x="373" y="42"/>
                    </a:lnTo>
                    <a:lnTo>
                      <a:pt x="397" y="20"/>
                    </a:lnTo>
                    <a:lnTo>
                      <a:pt x="419" y="0"/>
                    </a:lnTo>
                    <a:lnTo>
                      <a:pt x="419" y="3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6" name="Text Box 65"/>
            <p:cNvSpPr txBox="1">
              <a:spLocks noChangeArrowheads="1"/>
            </p:cNvSpPr>
            <p:nvPr/>
          </p:nvSpPr>
          <p:spPr bwMode="auto">
            <a:xfrm>
              <a:off x="3758" y="1878"/>
              <a:ext cx="212" cy="30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endParaRPr lang="en-US" sz="1800" dirty="0">
                <a:solidFill>
                  <a:schemeClr val="bg2"/>
                </a:solidFill>
              </a:endParaRPr>
            </a:p>
          </p:txBody>
        </p:sp>
      </p:grpSp>
    </p:spTree>
    <p:extLst>
      <p:ext uri="{BB962C8B-B14F-4D97-AF65-F5344CB8AC3E}">
        <p14:creationId xmlns:p14="http://schemas.microsoft.com/office/powerpoint/2010/main" val="13336645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601075" cy="1811337"/>
          </a:xfrm>
        </p:spPr>
        <p:txBody>
          <a:bodyPr>
            <a:normAutofit fontScale="90000"/>
          </a:bodyPr>
          <a:lstStyle/>
          <a:p>
            <a:r>
              <a:rPr lang="en-US" b="1" dirty="0" smtClean="0"/>
              <a:t>Review VA FileMan report options </a:t>
            </a:r>
            <a:r>
              <a:rPr lang="en-US" dirty="0" smtClean="0"/>
              <a:t/>
            </a:r>
            <a:br>
              <a:rPr lang="en-US" dirty="0" smtClean="0"/>
            </a:br>
            <a:endParaRPr lang="en-US" dirty="0"/>
          </a:p>
        </p:txBody>
      </p:sp>
      <p:sp>
        <p:nvSpPr>
          <p:cNvPr id="3" name="Content Placeholder 2"/>
          <p:cNvSpPr>
            <a:spLocks noGrp="1"/>
          </p:cNvSpPr>
          <p:nvPr>
            <p:ph idx="1"/>
          </p:nvPr>
        </p:nvSpPr>
        <p:spPr/>
        <p:txBody>
          <a:bodyPr/>
          <a:lstStyle/>
          <a:p>
            <a:endParaRPr lang="en-US" dirty="0"/>
          </a:p>
          <a:p>
            <a:pPr marL="0" indent="0">
              <a:buNone/>
            </a:pPr>
            <a:r>
              <a:rPr lang="en-US" dirty="0">
                <a:latin typeface="r_ansi" pitchFamily="49" charset="0"/>
              </a:rPr>
              <a:t>   1      List File Attributes</a:t>
            </a:r>
          </a:p>
          <a:p>
            <a:pPr marL="0" indent="0">
              <a:buNone/>
            </a:pPr>
            <a:r>
              <a:rPr lang="en-US" dirty="0">
                <a:latin typeface="r_ansi" pitchFamily="49" charset="0"/>
              </a:rPr>
              <a:t>   2      Inquire to File Entries</a:t>
            </a:r>
          </a:p>
          <a:p>
            <a:pPr marL="0" indent="0">
              <a:buNone/>
            </a:pPr>
            <a:r>
              <a:rPr lang="en-US" dirty="0">
                <a:latin typeface="r_ansi" pitchFamily="49" charset="0"/>
              </a:rPr>
              <a:t>   3      Print File Entries</a:t>
            </a:r>
          </a:p>
          <a:p>
            <a:pPr marL="0" indent="0">
              <a:buNone/>
            </a:pPr>
            <a:r>
              <a:rPr lang="en-US" dirty="0">
                <a:latin typeface="r_ansi" pitchFamily="49" charset="0"/>
              </a:rPr>
              <a:t>   4      Search File Entries</a:t>
            </a:r>
            <a:endParaRPr lang="en-US" dirty="0" smtClean="0">
              <a:latin typeface="r_ansi" pitchFamily="49" charset="0"/>
            </a:endParaRPr>
          </a:p>
        </p:txBody>
      </p:sp>
    </p:spTree>
    <p:extLst>
      <p:ext uri="{BB962C8B-B14F-4D97-AF65-F5344CB8AC3E}">
        <p14:creationId xmlns:p14="http://schemas.microsoft.com/office/powerpoint/2010/main" val="40901159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VA FileMan </a:t>
            </a:r>
            <a:r>
              <a:rPr lang="en-US" b="1" dirty="0" smtClean="0"/>
              <a:t>Terms Regular Index Field</a:t>
            </a:r>
            <a:endParaRPr lang="en-US" dirty="0"/>
          </a:p>
        </p:txBody>
      </p:sp>
      <p:sp>
        <p:nvSpPr>
          <p:cNvPr id="3" name="Content Placeholder 2"/>
          <p:cNvSpPr>
            <a:spLocks noGrp="1"/>
          </p:cNvSpPr>
          <p:nvPr>
            <p:ph idx="1"/>
          </p:nvPr>
        </p:nvSpPr>
        <p:spPr>
          <a:xfrm>
            <a:off x="457200" y="1600200"/>
            <a:ext cx="8534400" cy="4953000"/>
          </a:xfrm>
        </p:spPr>
        <p:txBody>
          <a:bodyPr>
            <a:normAutofit/>
          </a:bodyPr>
          <a:lstStyle/>
          <a:p>
            <a:pPr marL="0" indent="0">
              <a:buNone/>
            </a:pPr>
            <a:r>
              <a:rPr lang="en-US" dirty="0"/>
              <a:t>List File Attributes</a:t>
            </a:r>
          </a:p>
          <a:p>
            <a:pPr marL="0" indent="0">
              <a:buNone/>
            </a:pPr>
            <a:r>
              <a:rPr lang="en-US" dirty="0"/>
              <a:t> START WITH WHAT FILE: ORDER// </a:t>
            </a:r>
          </a:p>
          <a:p>
            <a:pPr marL="0" indent="0">
              <a:buNone/>
            </a:pPr>
            <a:r>
              <a:rPr lang="en-US" dirty="0"/>
              <a:t>      GO TO WHAT FILE: ORDER// </a:t>
            </a:r>
          </a:p>
          <a:p>
            <a:pPr marL="0" indent="0">
              <a:buNone/>
            </a:pPr>
            <a:r>
              <a:rPr lang="en-US" dirty="0"/>
              <a:t>      Select SUB-FILE: ORDER ACTIONS  </a:t>
            </a:r>
          </a:p>
          <a:p>
            <a:pPr marL="0" indent="0">
              <a:buNone/>
            </a:pPr>
            <a:r>
              <a:rPr lang="en-US" dirty="0"/>
              <a:t>      Select SUB-FILE: </a:t>
            </a:r>
          </a:p>
          <a:p>
            <a:pPr marL="0" indent="0">
              <a:buNone/>
            </a:pPr>
            <a:r>
              <a:rPr lang="en-US" dirty="0"/>
              <a:t>Select LISTING FORMAT: STANDARD// INDEXES ONLY </a:t>
            </a:r>
            <a:endParaRPr lang="en-US" dirty="0" smtClean="0"/>
          </a:p>
          <a:p>
            <a:pPr marL="0" indent="0">
              <a:buNone/>
            </a:pPr>
            <a:endParaRPr lang="en-US" dirty="0" smtClean="0"/>
          </a:p>
          <a:p>
            <a:pPr marL="0" indent="0">
              <a:buNone/>
            </a:pPr>
            <a:r>
              <a:rPr lang="en-US" dirty="0"/>
              <a:t> AF    REGULAR    WHOLE FILE (#100)</a:t>
            </a:r>
          </a:p>
          <a:p>
            <a:pPr marL="0" indent="0">
              <a:buNone/>
            </a:pPr>
            <a:r>
              <a:rPr lang="en-US" dirty="0"/>
              <a:t>            Field:  DATE/TIME ORDERED  (100.008,.01</a:t>
            </a:r>
            <a:r>
              <a:rPr lang="en-US" dirty="0" smtClean="0"/>
              <a:t>)</a:t>
            </a:r>
            <a:endParaRPr lang="en-US" dirty="0"/>
          </a:p>
        </p:txBody>
      </p:sp>
    </p:spTree>
    <p:extLst>
      <p:ext uri="{BB962C8B-B14F-4D97-AF65-F5344CB8AC3E}">
        <p14:creationId xmlns:p14="http://schemas.microsoft.com/office/powerpoint/2010/main" val="17309739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VA FileMan </a:t>
            </a:r>
            <a:r>
              <a:rPr lang="en-US" b="1" dirty="0"/>
              <a:t>Terms </a:t>
            </a:r>
            <a:r>
              <a:rPr lang="en-US" b="1" dirty="0" smtClean="0"/>
              <a:t>Pointing </a:t>
            </a:r>
            <a:endParaRPr lang="en-US" b="1" dirty="0"/>
          </a:p>
        </p:txBody>
      </p:sp>
      <p:sp>
        <p:nvSpPr>
          <p:cNvPr id="3" name="Content Placeholder 2"/>
          <p:cNvSpPr>
            <a:spLocks noGrp="1"/>
          </p:cNvSpPr>
          <p:nvPr>
            <p:ph idx="1"/>
          </p:nvPr>
        </p:nvSpPr>
        <p:spPr>
          <a:xfrm>
            <a:off x="171450" y="1935651"/>
            <a:ext cx="8858250" cy="4398474"/>
          </a:xfrm>
        </p:spPr>
        <p:txBody>
          <a:bodyPr>
            <a:normAutofit/>
          </a:bodyPr>
          <a:lstStyle/>
          <a:p>
            <a:pPr marL="0" indent="0">
              <a:buNone/>
            </a:pPr>
            <a:r>
              <a:rPr lang="en-US" dirty="0" smtClean="0">
                <a:latin typeface="r_ansi" pitchFamily="49" charset="0"/>
              </a:rPr>
              <a:t>List </a:t>
            </a:r>
            <a:r>
              <a:rPr lang="en-US" dirty="0">
                <a:latin typeface="r_ansi" pitchFamily="49" charset="0"/>
              </a:rPr>
              <a:t>File Attributes</a:t>
            </a:r>
          </a:p>
          <a:p>
            <a:pPr marL="0" indent="0">
              <a:buNone/>
            </a:pPr>
            <a:r>
              <a:rPr lang="en-US" dirty="0">
                <a:latin typeface="r_ansi" pitchFamily="49" charset="0"/>
              </a:rPr>
              <a:t> START WITH WHAT FILE: ORDER// </a:t>
            </a:r>
          </a:p>
          <a:p>
            <a:pPr marL="0" indent="0">
              <a:buNone/>
            </a:pPr>
            <a:r>
              <a:rPr lang="en-US" dirty="0">
                <a:latin typeface="r_ansi" pitchFamily="49" charset="0"/>
              </a:rPr>
              <a:t>      GO TO WHAT FILE: ORDER// </a:t>
            </a:r>
          </a:p>
          <a:p>
            <a:pPr marL="0" indent="0">
              <a:buNone/>
            </a:pPr>
            <a:r>
              <a:rPr lang="en-US" dirty="0">
                <a:latin typeface="r_ansi" pitchFamily="49" charset="0"/>
              </a:rPr>
              <a:t>      Select SUB-FILE: </a:t>
            </a:r>
          </a:p>
          <a:p>
            <a:pPr marL="0" indent="0">
              <a:buNone/>
            </a:pPr>
            <a:r>
              <a:rPr lang="en-US" dirty="0">
                <a:latin typeface="r_ansi" pitchFamily="49" charset="0"/>
              </a:rPr>
              <a:t>Select LISTING FORMAT: STANDARD// </a:t>
            </a:r>
            <a:r>
              <a:rPr lang="en-US" dirty="0" smtClean="0">
                <a:latin typeface="r_ansi" pitchFamily="49" charset="0"/>
              </a:rPr>
              <a:t>BRIEF  </a:t>
            </a:r>
            <a:endParaRPr lang="en-US" dirty="0">
              <a:latin typeface="r_ansi" pitchFamily="49" charset="0"/>
            </a:endParaRPr>
          </a:p>
        </p:txBody>
      </p:sp>
    </p:spTree>
    <p:extLst>
      <p:ext uri="{BB962C8B-B14F-4D97-AF65-F5344CB8AC3E}">
        <p14:creationId xmlns:p14="http://schemas.microsoft.com/office/powerpoint/2010/main" val="1684591972"/>
      </p:ext>
    </p:extLst>
  </p:cSld>
  <p:clrMapOvr>
    <a:masterClrMapping/>
  </p:clrMapOvr>
  <p:timing>
    <p:tnLst>
      <p:par>
        <p:cTn id="1" dur="indefinite" restart="never" nodeType="tmRoot"/>
      </p:par>
    </p:tnLst>
  </p:timing>
</p:sld>
</file>

<file path=ppt/theme/theme1.xml><?xml version="1.0" encoding="utf-8"?>
<a:theme xmlns:a="http://schemas.openxmlformats.org/drawingml/2006/main" name="Virtual_VeHU_VHAComm-PPT-Template-1">
  <a:themeElements>
    <a:clrScheme name="Custom 5">
      <a:dk1>
        <a:sysClr val="windowText" lastClr="000000"/>
      </a:dk1>
      <a:lt1>
        <a:sysClr val="window" lastClr="FFFFFF"/>
      </a:lt1>
      <a:dk2>
        <a:srgbClr val="FFFFFE"/>
      </a:dk2>
      <a:lt2>
        <a:srgbClr val="FFFFFE"/>
      </a:lt2>
      <a:accent1>
        <a:srgbClr val="0083BE"/>
      </a:accent1>
      <a:accent2>
        <a:srgbClr val="78BE20"/>
      </a:accent2>
      <a:accent3>
        <a:srgbClr val="C4262E"/>
      </a:accent3>
      <a:accent4>
        <a:srgbClr val="FF7F32"/>
      </a:accent4>
      <a:accent5>
        <a:srgbClr val="F3CF45"/>
      </a:accent5>
      <a:accent6>
        <a:srgbClr val="FFFFF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ContentTypeId xmlns="http://schemas.microsoft.com/sharepoint/v3">0x01010032A03E14CD8C824E9F9C35D36967CDE3</ContentTypeId>
    <TemplateUrl xmlns="http://schemas.microsoft.com/sharepoint/v3" xsi:nil="true"/>
    <_SourceUrl xmlns="http://schemas.microsoft.com/sharepoint/v3" xsi:nil="true"/>
    <xd_ProgID xmlns="http://schemas.microsoft.com/sharepoint/v3" xsi:nil="true"/>
    <Order xmlns="http://schemas.microsoft.com/sharepoint/v3" xsi:nil="true"/>
    <_SharedFileIndex xmlns="http://schemas.microsoft.com/sharepoint/v3" xsi:nil="true"/>
    <MetaInfo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2A03E14CD8C824E9F9C35D36967CDE3" ma:contentTypeVersion="2" ma:contentTypeDescription="Create a new document." ma:contentTypeScope="" ma:versionID="1c5b231452d282553d1eb5cd8f9b4035">
  <xsd:schema xmlns:xsd="http://www.w3.org/2001/XMLSchema" xmlns:p="http://schemas.microsoft.com/office/2006/metadata/properties" xmlns:ns1="http://schemas.microsoft.com/sharepoint/v3" targetNamespace="http://schemas.microsoft.com/office/2006/metadata/properties" ma:root="true" ma:fieldsID="a6a1ad80cfab0c95dc753c08deb859bb" ns1:_="">
    <xsd:import namespace="http://schemas.microsoft.com/sharepoint/v3"/>
    <xsd:element name="properties">
      <xsd:complexType>
        <xsd:sequence>
          <xsd:element name="documentManagement">
            <xsd:complexType>
              <xsd:all>
                <xsd:element ref="ns1:_ModerationComments" minOccurs="0"/>
                <xsd:element ref="ns1:File_x0020_Type" minOccurs="0"/>
                <xsd:element ref="ns1:HTML_x0020_File_x0020_Type" minOccurs="0"/>
                <xsd:element ref="ns1:_SourceUrl" minOccurs="0"/>
                <xsd:element ref="ns1:_SharedFileIndex" minOccurs="0"/>
                <xsd:element ref="ns1:ContentTypeId" minOccurs="0"/>
                <xsd:element ref="ns1:TemplateUrl" minOccurs="0"/>
                <xsd:element ref="ns1:xd_ProgID" minOccurs="0"/>
                <xsd:element ref="ns1:xd_Signature" minOccurs="0"/>
                <xsd:element ref="ns1:ID" minOccurs="0"/>
                <xsd:element ref="ns1:Author" minOccurs="0"/>
                <xsd:element ref="ns1:Editor" minOccurs="0"/>
                <xsd:element ref="ns1:_HasCopyDestinations" minOccurs="0"/>
                <xsd:element ref="ns1:_CopySource" minOccurs="0"/>
                <xsd:element ref="ns1:_ModerationStatus" minOccurs="0"/>
                <xsd:element ref="ns1:FileRef" minOccurs="0"/>
                <xsd:element ref="ns1:FileDirRef" minOccurs="0"/>
                <xsd:element ref="ns1:Last_x0020_Modified" minOccurs="0"/>
                <xsd:element ref="ns1:Created_x0020_Date" minOccurs="0"/>
                <xsd:element ref="ns1:File_x0020_Size" minOccurs="0"/>
                <xsd:element ref="ns1:FSObjType" minOccurs="0"/>
                <xsd:element ref="ns1:CheckedOutUserId" minOccurs="0"/>
                <xsd:element ref="ns1:IsCheckedoutToLocal" minOccurs="0"/>
                <xsd:element ref="ns1:CheckoutUser" minOccurs="0"/>
                <xsd:element ref="ns1:UniqueId" minOccurs="0"/>
                <xsd:element ref="ns1:ProgId" minOccurs="0"/>
                <xsd:element ref="ns1:ScopeId" minOccurs="0"/>
                <xsd:element ref="ns1:VirusStatus" minOccurs="0"/>
                <xsd:element ref="ns1:CheckedOutTitle" minOccurs="0"/>
                <xsd:element ref="ns1:_CheckinComment" minOccurs="0"/>
                <xsd:element ref="ns1:MetaInfo" minOccurs="0"/>
                <xsd:element ref="ns1:_Level" minOccurs="0"/>
                <xsd:element ref="ns1:_IsCurrentVersion" minOccurs="0"/>
                <xsd:element ref="ns1:owshiddenversion" minOccurs="0"/>
                <xsd:element ref="ns1:_UIVersion" minOccurs="0"/>
                <xsd:element ref="ns1:_UIVersionString" minOccurs="0"/>
                <xsd:element ref="ns1:InstanceID" minOccurs="0"/>
                <xsd:element ref="ns1:Order" minOccurs="0"/>
                <xsd:element ref="ns1:GUID" minOccurs="0"/>
                <xsd:element ref="ns1:WorkflowVersion" minOccurs="0"/>
                <xsd:element ref="ns1:WorkflowInstanceID" minOccurs="0"/>
                <xsd:element ref="ns1:ParentVersionString" minOccurs="0"/>
                <xsd:element ref="ns1:ParentLeafNam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_ModerationComments" ma:index="0" nillable="true" ma:displayName="Approver Comments" ma:hidden="true" ma:internalName="_ModerationComments" ma:readOnly="true">
      <xsd:simpleType>
        <xsd:restriction base="dms:Note"/>
      </xsd:simpleType>
    </xsd:element>
    <xsd:element name="File_x0020_Type" ma:index="4" nillable="true" ma:displayName="File Type" ma:hidden="true" ma:internalName="File_x0020_Type" ma:readOnly="true">
      <xsd:simpleType>
        <xsd:restriction base="dms:Text"/>
      </xsd:simpleType>
    </xsd:element>
    <xsd:element name="HTML_x0020_File_x0020_Type" ma:index="5" nillable="true" ma:displayName="HTML File Type" ma:hidden="true" ma:internalName="HTML_x0020_File_x0020_Type" ma:readOnly="true">
      <xsd:simpleType>
        <xsd:restriction base="dms:Text"/>
      </xsd:simpleType>
    </xsd:element>
    <xsd:element name="_SourceUrl" ma:index="6" nillable="true" ma:displayName="Source Url" ma:hidden="true" ma:internalName="_SourceUrl">
      <xsd:simpleType>
        <xsd:restriction base="dms:Text"/>
      </xsd:simpleType>
    </xsd:element>
    <xsd:element name="_SharedFileIndex" ma:index="7" nillable="true" ma:displayName="Shared File Index" ma:hidden="true" ma:internalName="_SharedFileIndex">
      <xsd:simpleType>
        <xsd:restriction base="dms:Text"/>
      </xsd:simpleType>
    </xsd:element>
    <xsd:element name="ContentTypeId" ma:index="9" nillable="true" ma:displayName="Content Type ID" ma:hidden="true" ma:internalName="ContentTypeId" ma:readOnly="true">
      <xsd:simpleType>
        <xsd:restriction base="dms:Unknown"/>
      </xsd:simpleType>
    </xsd:element>
    <xsd:element name="TemplateUrl" ma:index="10" nillable="true" ma:displayName="Template Link" ma:hidden="true" ma:internalName="TemplateUrl">
      <xsd:simpleType>
        <xsd:restriction base="dms:Text"/>
      </xsd:simpleType>
    </xsd:element>
    <xsd:element name="xd_ProgID" ma:index="11" nillable="true" ma:displayName="Html File Link" ma:hidden="true" ma:internalName="xd_ProgID">
      <xsd:simpleType>
        <xsd:restriction base="dms:Text"/>
      </xsd:simpleType>
    </xsd:element>
    <xsd:element name="xd_Signature" ma:index="12" nillable="true" ma:displayName="Is Signed" ma:hidden="true" ma:internalName="xd_Signature" ma:readOnly="true">
      <xsd:simpleType>
        <xsd:restriction base="dms:Boolean"/>
      </xsd:simpleType>
    </xsd:element>
    <xsd:element name="ID" ma:index="13" nillable="true" ma:displayName="ID" ma:internalName="ID" ma:readOnly="true">
      <xsd:simpleType>
        <xsd:restriction base="dms:Unknown"/>
      </xsd:simpleType>
    </xsd:element>
    <xsd:element name="Author" ma:index="16" nillable="true" ma:displayName="Created By" ma:list="UserInfo" ma:internalName="Auth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 ma:index="18" nillable="true" ma:displayName="Modified By" ma:list="UserInfo" ma:internalName="Edit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HasCopyDestinations" ma:index="19" nillable="true" ma:displayName="Has Copy Destinations" ma:hidden="true" ma:internalName="_HasCopyDestinations" ma:readOnly="true">
      <xsd:simpleType>
        <xsd:restriction base="dms:Boolean"/>
      </xsd:simpleType>
    </xsd:element>
    <xsd:element name="_CopySource" ma:index="20" nillable="true" ma:displayName="Copy Source" ma:internalName="_CopySource" ma:readOnly="true">
      <xsd:simpleType>
        <xsd:restriction base="dms:Text"/>
      </xsd:simpleType>
    </xsd:element>
    <xsd:element name="_ModerationStatus" ma:index="21" nillable="true" ma:displayName="Approval Status" ma:default="0" ma:hidden="true" ma:internalName="_ModerationStatus" ma:readOnly="true">
      <xsd:simpleType>
        <xsd:restriction base="dms:Unknown"/>
      </xsd:simpleType>
    </xsd:element>
    <xsd:element name="FileRef" ma:index="22" nillable="true" ma:displayName="URL Path" ma:hidden="true" ma:list="Docs" ma:internalName="FileRef" ma:readOnly="true" ma:showField="FullUrl">
      <xsd:simpleType>
        <xsd:restriction base="dms:Lookup"/>
      </xsd:simpleType>
    </xsd:element>
    <xsd:element name="FileDirRef" ma:index="23" nillable="true" ma:displayName="Path" ma:hidden="true" ma:list="Docs" ma:internalName="FileDirRef" ma:readOnly="true" ma:showField="DirName">
      <xsd:simpleType>
        <xsd:restriction base="dms:Lookup"/>
      </xsd:simpleType>
    </xsd:element>
    <xsd:element name="Last_x0020_Modified" ma:index="24" nillable="true" ma:displayName="Modified" ma:format="TRUE" ma:hidden="true" ma:list="Docs" ma:internalName="Last_x0020_Modified" ma:readOnly="true" ma:showField="TimeLastModified">
      <xsd:simpleType>
        <xsd:restriction base="dms:Lookup"/>
      </xsd:simpleType>
    </xsd:element>
    <xsd:element name="Created_x0020_Date" ma:index="25" nillable="true" ma:displayName="Created" ma:format="TRUE" ma:hidden="true" ma:list="Docs" ma:internalName="Created_x0020_Date" ma:readOnly="true" ma:showField="TimeCreated">
      <xsd:simpleType>
        <xsd:restriction base="dms:Lookup"/>
      </xsd:simpleType>
    </xsd:element>
    <xsd:element name="File_x0020_Size" ma:index="26" nillable="true" ma:displayName="File Size" ma:format="TRUE" ma:hidden="true" ma:list="Docs" ma:internalName="File_x0020_Size" ma:readOnly="true" ma:showField="SizeInKB">
      <xsd:simpleType>
        <xsd:restriction base="dms:Lookup"/>
      </xsd:simpleType>
    </xsd:element>
    <xsd:element name="FSObjType" ma:index="27" nillable="true" ma:displayName="Item Type" ma:hidden="true" ma:list="Docs" ma:internalName="FSObjType" ma:readOnly="true" ma:showField="FSType">
      <xsd:simpleType>
        <xsd:restriction base="dms:Lookup"/>
      </xsd:simpleType>
    </xsd:element>
    <xsd:element name="CheckedOutUserId" ma:index="29" nillable="true" ma:displayName="ID of the User who has the item Checked Out" ma:hidden="true" ma:list="Docs" ma:internalName="CheckedOutUserId" ma:readOnly="true" ma:showField="CheckoutUserId">
      <xsd:simpleType>
        <xsd:restriction base="dms:Lookup"/>
      </xsd:simpleType>
    </xsd:element>
    <xsd:element name="IsCheckedoutToLocal" ma:index="30" nillable="true" ma:displayName="Is Checked out to local" ma:hidden="true" ma:list="Docs" ma:internalName="IsCheckedoutToLocal" ma:readOnly="true" ma:showField="IsCheckoutToLocal">
      <xsd:simpleType>
        <xsd:restriction base="dms:Lookup"/>
      </xsd:simpleType>
    </xsd:element>
    <xsd:element name="CheckoutUser" ma:index="31" nillable="true" ma:displayName="Checked Out To" ma:list="UserInfo" ma:internalName="CheckoutUse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UniqueId" ma:index="32" nillable="true" ma:displayName="Unique Id" ma:hidden="true" ma:list="Docs" ma:internalName="UniqueId" ma:readOnly="true" ma:showField="UniqueId">
      <xsd:simpleType>
        <xsd:restriction base="dms:Lookup"/>
      </xsd:simpleType>
    </xsd:element>
    <xsd:element name="ProgId" ma:index="33" nillable="true" ma:displayName="ProgId" ma:hidden="true" ma:list="Docs" ma:internalName="ProgId" ma:readOnly="true" ma:showField="ProgId">
      <xsd:simpleType>
        <xsd:restriction base="dms:Lookup"/>
      </xsd:simpleType>
    </xsd:element>
    <xsd:element name="ScopeId" ma:index="34" nillable="true" ma:displayName="ScopeId" ma:hidden="true" ma:list="Docs" ma:internalName="ScopeId" ma:readOnly="true" ma:showField="ScopeId">
      <xsd:simpleType>
        <xsd:restriction base="dms:Lookup"/>
      </xsd:simpleType>
    </xsd:element>
    <xsd:element name="VirusStatus" ma:index="35" nillable="true" ma:displayName="Virus Status" ma:format="TRUE" ma:hidden="true" ma:list="Docs" ma:internalName="VirusStatus" ma:readOnly="true" ma:showField="Size">
      <xsd:simpleType>
        <xsd:restriction base="dms:Lookup"/>
      </xsd:simpleType>
    </xsd:element>
    <xsd:element name="CheckedOutTitle" ma:index="36" nillable="true" ma:displayName="Checked Out To" ma:format="TRUE" ma:hidden="true" ma:list="Docs" ma:internalName="CheckedOutTitle" ma:readOnly="true" ma:showField="CheckedOutTitle">
      <xsd:simpleType>
        <xsd:restriction base="dms:Lookup"/>
      </xsd:simpleType>
    </xsd:element>
    <xsd:element name="_CheckinComment" ma:index="37" nillable="true" ma:displayName="Check In Comment" ma:format="TRUE" ma:list="Docs" ma:internalName="_CheckinComment" ma:readOnly="true" ma:showField="CheckinComment">
      <xsd:simpleType>
        <xsd:restriction base="dms:Lookup"/>
      </xsd:simpleType>
    </xsd:element>
    <xsd:element name="MetaInfo" ma:index="48" nillable="true" ma:displayName="Property Bag" ma:hidden="true" ma:list="Docs" ma:internalName="MetaInfo" ma:showField="MetaInfo">
      <xsd:simpleType>
        <xsd:restriction base="dms:Lookup"/>
      </xsd:simpleType>
    </xsd:element>
    <xsd:element name="_Level" ma:index="49" nillable="true" ma:displayName="Level" ma:hidden="true" ma:internalName="_Level" ma:readOnly="true">
      <xsd:simpleType>
        <xsd:restriction base="dms:Unknown"/>
      </xsd:simpleType>
    </xsd:element>
    <xsd:element name="_IsCurrentVersion" ma:index="50" nillable="true" ma:displayName="Is Current Version" ma:hidden="true" ma:internalName="_IsCurrentVersion" ma:readOnly="true">
      <xsd:simpleType>
        <xsd:restriction base="dms:Boolean"/>
      </xsd:simpleType>
    </xsd:element>
    <xsd:element name="owshiddenversion" ma:index="54" nillable="true" ma:displayName="owshiddenversion" ma:hidden="true" ma:internalName="owshiddenversion" ma:readOnly="true">
      <xsd:simpleType>
        <xsd:restriction base="dms:Unknown"/>
      </xsd:simpleType>
    </xsd:element>
    <xsd:element name="_UIVersion" ma:index="55" nillable="true" ma:displayName="UI Version" ma:hidden="true" ma:internalName="_UIVersion" ma:readOnly="true">
      <xsd:simpleType>
        <xsd:restriction base="dms:Unknown"/>
      </xsd:simpleType>
    </xsd:element>
    <xsd:element name="_UIVersionString" ma:index="56" nillable="true" ma:displayName="Version" ma:internalName="_UIVersionString" ma:readOnly="true">
      <xsd:simpleType>
        <xsd:restriction base="dms:Text"/>
      </xsd:simpleType>
    </xsd:element>
    <xsd:element name="InstanceID" ma:index="57" nillable="true" ma:displayName="Instance ID" ma:hidden="true" ma:internalName="InstanceID" ma:readOnly="true">
      <xsd:simpleType>
        <xsd:restriction base="dms:Unknown"/>
      </xsd:simpleType>
    </xsd:element>
    <xsd:element name="Order" ma:index="58" nillable="true" ma:displayName="Order" ma:hidden="true" ma:internalName="Order">
      <xsd:simpleType>
        <xsd:restriction base="dms:Number"/>
      </xsd:simpleType>
    </xsd:element>
    <xsd:element name="GUID" ma:index="59" nillable="true" ma:displayName="GUID" ma:hidden="true" ma:internalName="GUID" ma:readOnly="true">
      <xsd:simpleType>
        <xsd:restriction base="dms:Unknown"/>
      </xsd:simpleType>
    </xsd:element>
    <xsd:element name="WorkflowVersion" ma:index="60" nillable="true" ma:displayName="Workflow Version" ma:hidden="true" ma:internalName="WorkflowVersion" ma:readOnly="true">
      <xsd:simpleType>
        <xsd:restriction base="dms:Unknown"/>
      </xsd:simpleType>
    </xsd:element>
    <xsd:element name="WorkflowInstanceID" ma:index="61" nillable="true" ma:displayName="Workflow Instance ID" ma:hidden="true" ma:internalName="WorkflowInstanceID" ma:readOnly="true">
      <xsd:simpleType>
        <xsd:restriction base="dms:Unknown"/>
      </xsd:simpleType>
    </xsd:element>
    <xsd:element name="ParentVersionString" ma:index="62" nillable="true" ma:displayName="Source Version (Converted Document)" ma:hidden="true" ma:list="Docs" ma:internalName="ParentVersionString" ma:readOnly="true" ma:showField="ParentVersionString">
      <xsd:simpleType>
        <xsd:restriction base="dms:Lookup"/>
      </xsd:simpleType>
    </xsd:element>
    <xsd:element name="ParentLeafName" ma:index="63" nillable="true" ma:displayName="Source Name (Converted Document)" ma:hidden="true" ma:list="Docs" ma:internalName="ParentLeafName" ma:readOnly="true" ma:showField="ParentLeafNam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ma:readOnly="true"/>
        <xsd:element ref="dc:title" minOccurs="0" maxOccurs="1" ma:index="8"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7CDC7A-2054-469D-86B9-5489756D2A6A}">
  <ds:schemaRefs>
    <ds:schemaRef ds:uri="http://purl.org/dc/terms/"/>
    <ds:schemaRef ds:uri="http://purl.org/dc/elements/1.1/"/>
    <ds:schemaRef ds:uri="http://www.w3.org/XML/1998/namespace"/>
    <ds:schemaRef ds:uri="http://schemas.microsoft.com/sharepoint/v3"/>
    <ds:schemaRef ds:uri="http://schemas.microsoft.com/office/2006/documentManagement/type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7493A80-164E-4418-91F4-6A3BA4816B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70BA096F-113A-443E-9587-01297BB054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vVeHU 2012 PP Template</Template>
  <TotalTime>8420</TotalTime>
  <Words>6162</Words>
  <Application>Microsoft Office PowerPoint</Application>
  <PresentationFormat>On-screen Show (4:3)</PresentationFormat>
  <Paragraphs>894</Paragraphs>
  <Slides>32</Slides>
  <Notes>32</Notes>
  <HiddenSlides>0</HiddenSlides>
  <MMClips>8</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Virtual_VeHU_VHAComm-PPT-Template-1</vt:lpstr>
      <vt:lpstr>How to design cusTOM reports from  ORDER file #100 using VA FileMan</vt:lpstr>
      <vt:lpstr>Tom Fagan Presenter  at  Glance</vt:lpstr>
      <vt:lpstr>Inspiration for the Session</vt:lpstr>
      <vt:lpstr>Get to Know Audience</vt:lpstr>
      <vt:lpstr>Learning Objectives</vt:lpstr>
      <vt:lpstr>Terminology </vt:lpstr>
      <vt:lpstr>Review VA FileMan report options  </vt:lpstr>
      <vt:lpstr>VA FileMan Terms Regular Index Field</vt:lpstr>
      <vt:lpstr>VA FileMan Terms Pointing </vt:lpstr>
      <vt:lpstr>List File Attribute variable example “PATIENT” File Pointer</vt:lpstr>
      <vt:lpstr>List File Attribute variable example “Dialog” File Pointer</vt:lpstr>
      <vt:lpstr>VA FileMan Terms Multiple field </vt:lpstr>
      <vt:lpstr>VA FileMan Terms Word Processing Fields </vt:lpstr>
      <vt:lpstr>Practical use of Regular Indexed Field</vt:lpstr>
      <vt:lpstr>ORDER CHECK INSTANCE file #100.05 Background</vt:lpstr>
      <vt:lpstr>Order Check Instance File #100.05  20 Fields </vt:lpstr>
      <vt:lpstr>Order File #100  65 Fields </vt:lpstr>
      <vt:lpstr>Key Report Elements of  ORDER File #100</vt:lpstr>
      <vt:lpstr>Key Symbology and Syntax</vt:lpstr>
      <vt:lpstr>Key Report SORT Elements</vt:lpstr>
      <vt:lpstr>List File Attributes for Regular Index</vt:lpstr>
      <vt:lpstr>List File Attributes for Variable Pointers </vt:lpstr>
      <vt:lpstr>Select Relationship with File</vt:lpstr>
      <vt:lpstr>Orders by Package Harmony +Sort !Print- Outpatient Pharm</vt:lpstr>
      <vt:lpstr>IMO Orders TO[“CLINIC”</vt:lpstr>
      <vt:lpstr>NTH Function Word Processing</vt:lpstr>
      <vt:lpstr>Data Validation with Standard VistA Report </vt:lpstr>
      <vt:lpstr>Standard VistA Reports </vt:lpstr>
      <vt:lpstr>Copy and Paste Method to Share VA FileMan Templates</vt:lpstr>
      <vt:lpstr>Sample Instructions</vt:lpstr>
      <vt:lpstr>VDL Online References</vt:lpstr>
      <vt:lpstr>questions</vt:lpstr>
    </vt:vector>
  </TitlesOfParts>
  <Company>Woodpile Studios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MAIN TITLE</dc:title>
  <dc:creator>Jenny Sarault</dc:creator>
  <cp:lastModifiedBy>Jenny Sarault</cp:lastModifiedBy>
  <cp:revision>85</cp:revision>
  <dcterms:created xsi:type="dcterms:W3CDTF">2012-03-23T20:06:44Z</dcterms:created>
  <dcterms:modified xsi:type="dcterms:W3CDTF">2012-04-23T15:15:36Z</dcterms:modified>
</cp:coreProperties>
</file>