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6"/>
  </p:notesMasterIdLst>
  <p:sldIdLst>
    <p:sldId id="256" r:id="rId6"/>
    <p:sldId id="325" r:id="rId7"/>
    <p:sldId id="257" r:id="rId8"/>
    <p:sldId id="259" r:id="rId9"/>
    <p:sldId id="326" r:id="rId10"/>
    <p:sldId id="327" r:id="rId11"/>
    <p:sldId id="260" r:id="rId12"/>
    <p:sldId id="261" r:id="rId13"/>
    <p:sldId id="262" r:id="rId14"/>
    <p:sldId id="263" r:id="rId15"/>
    <p:sldId id="300" r:id="rId16"/>
    <p:sldId id="264" r:id="rId17"/>
    <p:sldId id="266" r:id="rId18"/>
    <p:sldId id="265" r:id="rId19"/>
    <p:sldId id="267" r:id="rId20"/>
    <p:sldId id="268" r:id="rId21"/>
    <p:sldId id="269" r:id="rId22"/>
    <p:sldId id="270" r:id="rId23"/>
    <p:sldId id="328" r:id="rId24"/>
    <p:sldId id="311" r:id="rId25"/>
    <p:sldId id="313" r:id="rId26"/>
    <p:sldId id="315" r:id="rId27"/>
    <p:sldId id="271" r:id="rId28"/>
    <p:sldId id="273" r:id="rId29"/>
    <p:sldId id="329" r:id="rId30"/>
    <p:sldId id="330" r:id="rId31"/>
    <p:sldId id="274" r:id="rId32"/>
    <p:sldId id="275" r:id="rId33"/>
    <p:sldId id="276" r:id="rId34"/>
    <p:sldId id="277" r:id="rId35"/>
    <p:sldId id="278" r:id="rId36"/>
    <p:sldId id="279" r:id="rId37"/>
    <p:sldId id="280" r:id="rId38"/>
    <p:sldId id="281" r:id="rId39"/>
    <p:sldId id="307" r:id="rId40"/>
    <p:sldId id="284" r:id="rId41"/>
    <p:sldId id="285" r:id="rId42"/>
    <p:sldId id="301" r:id="rId43"/>
    <p:sldId id="286" r:id="rId44"/>
    <p:sldId id="287" r:id="rId45"/>
    <p:sldId id="288" r:id="rId46"/>
    <p:sldId id="289" r:id="rId47"/>
    <p:sldId id="290" r:id="rId48"/>
    <p:sldId id="291" r:id="rId49"/>
    <p:sldId id="308" r:id="rId50"/>
    <p:sldId id="292" r:id="rId51"/>
    <p:sldId id="293" r:id="rId52"/>
    <p:sldId id="295" r:id="rId53"/>
    <p:sldId id="296" r:id="rId54"/>
    <p:sldId id="294" r:id="rId55"/>
    <p:sldId id="331" r:id="rId56"/>
    <p:sldId id="298" r:id="rId57"/>
    <p:sldId id="310" r:id="rId58"/>
    <p:sldId id="299" r:id="rId59"/>
    <p:sldId id="332" r:id="rId60"/>
    <p:sldId id="333" r:id="rId61"/>
    <p:sldId id="302" r:id="rId62"/>
    <p:sldId id="303" r:id="rId63"/>
    <p:sldId id="305" r:id="rId64"/>
    <p:sldId id="312" r:id="rId6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90E6"/>
    <a:srgbClr val="E3EEFF"/>
    <a:srgbClr val="F1F1F1"/>
    <a:srgbClr val="C7D9F1"/>
    <a:srgbClr val="C2DAF0"/>
    <a:srgbClr val="B8D4EE"/>
    <a:srgbClr val="C6DCF0"/>
    <a:srgbClr val="5B9BD5"/>
    <a:srgbClr val="003F72"/>
    <a:srgbClr val="871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5" autoAdjust="0"/>
    <p:restoredTop sz="69749" autoAdjust="0"/>
  </p:normalViewPr>
  <p:slideViewPr>
    <p:cSldViewPr snapToGrid="0">
      <p:cViewPr varScale="1">
        <p:scale>
          <a:sx n="52" d="100"/>
          <a:sy n="52" d="100"/>
        </p:scale>
        <p:origin x="1236" y="66"/>
      </p:cViewPr>
      <p:guideLst>
        <p:guide orient="horz" pos="2160"/>
        <p:guide pos="960"/>
      </p:guideLst>
    </p:cSldViewPr>
  </p:slideViewPr>
  <p:outlineViewPr>
    <p:cViewPr>
      <p:scale>
        <a:sx n="33" d="100"/>
        <a:sy n="33" d="100"/>
      </p:scale>
      <p:origin x="0" y="288"/>
    </p:cViewPr>
  </p:outlin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B3E9F2-E6DF-4A4D-B1B1-6D1BFBA90A44}" type="doc">
      <dgm:prSet loTypeId="urn:microsoft.com/office/officeart/2005/8/layout/radial4" loCatId="relationship" qsTypeId="urn:microsoft.com/office/officeart/2005/8/quickstyle/simple4" qsCatId="simple" csTypeId="urn:microsoft.com/office/officeart/2005/8/colors/accent3_1" csCatId="accent3" phldr="1"/>
      <dgm:spPr/>
      <dgm:t>
        <a:bodyPr/>
        <a:lstStyle/>
        <a:p>
          <a:endParaRPr lang="en-US"/>
        </a:p>
      </dgm:t>
    </dgm:pt>
    <dgm:pt modelId="{6F362D8F-B95B-4257-9DCD-C7785A7E61D4}">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High Performing Organization</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5BCA31E7-5BDF-40A6-A712-C66090F59559}" type="parTrans" cxnId="{647257F5-83A0-4AF8-9D92-7E7D8F35D925}">
      <dgm:prSet/>
      <dgm:spPr/>
      <dgm:t>
        <a:bodyPr/>
        <a:lstStyle/>
        <a:p>
          <a:endParaRPr lang="en-US"/>
        </a:p>
      </dgm:t>
    </dgm:pt>
    <dgm:pt modelId="{46BBDA72-D3D1-4F57-9252-FA0758032083}" type="sibTrans" cxnId="{647257F5-83A0-4AF8-9D92-7E7D8F35D925}">
      <dgm:prSet/>
      <dgm:spPr/>
      <dgm:t>
        <a:bodyPr/>
        <a:lstStyle/>
        <a:p>
          <a:endParaRPr lang="en-US"/>
        </a:p>
      </dgm:t>
    </dgm:pt>
    <dgm:pt modelId="{93E6168B-79EB-428D-8BDE-222CC03E1BB7}">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Accountability system</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BE19EBB5-591A-4F4D-87FF-76C5C1A24E3C}" type="parTrans" cxnId="{568B93E6-65F7-4527-B34E-17D0AD3190CA}">
      <dgm:prSet/>
      <dgm:spPr/>
      <dgm:t>
        <a:bodyPr/>
        <a:lstStyle/>
        <a:p>
          <a:endParaRPr lang="en-US"/>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DCFA42C0-275C-4AC1-B71B-6673F99D6FF3}" type="sibTrans" cxnId="{568B93E6-65F7-4527-B34E-17D0AD3190CA}">
      <dgm:prSet/>
      <dgm:spPr/>
      <dgm:t>
        <a:bodyPr/>
        <a:lstStyle/>
        <a:p>
          <a:endParaRPr lang="en-US"/>
        </a:p>
      </dgm:t>
    </dgm:pt>
    <dgm:pt modelId="{43DC4E73-9458-485B-B1EC-0EF84C131DEB}">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Leadership style</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8E9B383C-0AEB-4B4B-B6B9-AC2EC47EC235}" type="parTrans" cxnId="{DB352E07-5C96-42E9-BBA8-A56C1C60B8E5}">
      <dgm:prSet/>
      <dgm:spPr/>
      <dgm:t>
        <a:bodyPr/>
        <a:lstStyle/>
        <a:p>
          <a:endParaRPr lang="en-US"/>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83341E06-D877-4216-AA31-95281C10A591}" type="sibTrans" cxnId="{DB352E07-5C96-42E9-BBA8-A56C1C60B8E5}">
      <dgm:prSet/>
      <dgm:spPr/>
      <dgm:t>
        <a:bodyPr/>
        <a:lstStyle/>
        <a:p>
          <a:endParaRPr lang="en-US"/>
        </a:p>
      </dgm:t>
    </dgm:pt>
    <dgm:pt modelId="{4E22E607-4E97-4FA1-9E1A-B5C1AD1013A0}">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Focus on results</a:t>
          </a:r>
          <a:endParaRPr lang="en-US" b="1" i="1"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A55450DA-A59E-4B73-9E10-9C51503B6423}" type="parTrans" cxnId="{1055C473-12D7-452F-90C4-3D1DFFC1045E}">
      <dgm:prSet/>
      <dgm:spPr/>
      <dgm:t>
        <a:bodyPr/>
        <a:lstStyle/>
        <a:p>
          <a:endParaRPr lang="en-US"/>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E9FBAED7-CBA5-43BB-AF19-E1B908D88AD8}" type="sibTrans" cxnId="{1055C473-12D7-452F-90C4-3D1DFFC1045E}">
      <dgm:prSet/>
      <dgm:spPr/>
      <dgm:t>
        <a:bodyPr/>
        <a:lstStyle/>
        <a:p>
          <a:endParaRPr lang="en-US"/>
        </a:p>
      </dgm:t>
    </dgm:pt>
    <dgm:pt modelId="{989D9C17-FD9A-42A6-B027-20D6628A470A}">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Culture of collaboration</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B0345DF8-2FE6-41D2-8279-5C72107D028F}" type="parTrans" cxnId="{000B107A-17C1-4D7F-8528-8C261191F3DA}">
      <dgm:prSet/>
      <dgm:spPr/>
      <dgm:t>
        <a:bodyPr/>
        <a:lstStyle/>
        <a:p>
          <a:endParaRPr lang="en-US"/>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6016EDCA-EBC1-43DD-B036-9B37935EE477}" type="sibTrans" cxnId="{000B107A-17C1-4D7F-8528-8C261191F3DA}">
      <dgm:prSet/>
      <dgm:spPr/>
      <dgm:t>
        <a:bodyPr/>
        <a:lstStyle/>
        <a:p>
          <a:endParaRPr lang="en-US"/>
        </a:p>
      </dgm:t>
    </dgm:pt>
    <dgm:pt modelId="{BC255206-3FD3-4DC6-87E5-598FB769E5C8}">
      <dgm:prSet phldrT="[Text]"/>
      <dgm:spPr/>
      <dgm:t>
        <a:bodyPr/>
        <a:lstStyle/>
        <a:p>
          <a:r>
            <a:rPr lang="en-US" b="1" i="1" dirty="0" smtClean="0">
              <a:solidFill>
                <a:schemeClr val="accent1"/>
              </a:solidFill>
              <a:latin typeface="Arial" panose="020B0604020202020204" pitchFamily="34" charset="0"/>
              <a:cs typeface="Arial" panose="020B0604020202020204" pitchFamily="34" charset="0"/>
            </a:rPr>
            <a:t>Shared sense of purpose</a:t>
          </a:r>
          <a:endParaRPr lang="en-US"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16F700EC-EA0E-46CC-85BE-A791A393CF82}" type="parTrans" cxnId="{9C6B3A17-2964-4D4D-9932-3D907A64879F}">
      <dgm:prSet/>
      <dgm:spPr/>
      <dgm:t>
        <a:bodyPr/>
        <a:lstStyle/>
        <a:p>
          <a:endParaRPr lang="en-US"/>
        </a:p>
      </dgm:t>
      <dgm:extLst>
        <a:ext uri="{E40237B7-FDA0-4F09-8148-C483321AD2D9}">
          <dgm14:cNvPr xmlns:dgm14="http://schemas.microsoft.com/office/drawing/2010/diagram" id="0" name="" descr="High Performing Organization&#10; Shared sense of purpose&#10; Leadership style&#10; Accountability system&#10; Focus on results&#10; Culture of collaboration&#10;"/>
        </a:ext>
      </dgm:extLst>
    </dgm:pt>
    <dgm:pt modelId="{88D02790-EB0E-48B4-B891-8E5B421B0E48}" type="sibTrans" cxnId="{9C6B3A17-2964-4D4D-9932-3D907A64879F}">
      <dgm:prSet/>
      <dgm:spPr/>
      <dgm:t>
        <a:bodyPr/>
        <a:lstStyle/>
        <a:p>
          <a:endParaRPr lang="en-US"/>
        </a:p>
      </dgm:t>
    </dgm:pt>
    <dgm:pt modelId="{B42D73AB-E0E4-4390-8978-A190B532FF02}" type="pres">
      <dgm:prSet presAssocID="{C4B3E9F2-E6DF-4A4D-B1B1-6D1BFBA90A44}" presName="cycle" presStyleCnt="0">
        <dgm:presLayoutVars>
          <dgm:chMax val="1"/>
          <dgm:dir/>
          <dgm:animLvl val="ctr"/>
          <dgm:resizeHandles val="exact"/>
        </dgm:presLayoutVars>
      </dgm:prSet>
      <dgm:spPr/>
      <dgm:t>
        <a:bodyPr/>
        <a:lstStyle/>
        <a:p>
          <a:endParaRPr lang="en-US"/>
        </a:p>
      </dgm:t>
    </dgm:pt>
    <dgm:pt modelId="{B815834C-1305-45C4-B87A-DBB8015FE191}" type="pres">
      <dgm:prSet presAssocID="{6F362D8F-B95B-4257-9DCD-C7785A7E61D4}" presName="centerShape" presStyleLbl="node0" presStyleIdx="0" presStyleCnt="1"/>
      <dgm:spPr/>
      <dgm:t>
        <a:bodyPr/>
        <a:lstStyle/>
        <a:p>
          <a:endParaRPr lang="en-US"/>
        </a:p>
      </dgm:t>
    </dgm:pt>
    <dgm:pt modelId="{9A9B1934-E5E6-457E-B83A-8520FB3831DC}" type="pres">
      <dgm:prSet presAssocID="{16F700EC-EA0E-46CC-85BE-A791A393CF82}" presName="parTrans" presStyleLbl="bgSibTrans2D1" presStyleIdx="0" presStyleCnt="5"/>
      <dgm:spPr/>
      <dgm:t>
        <a:bodyPr/>
        <a:lstStyle/>
        <a:p>
          <a:endParaRPr lang="en-US"/>
        </a:p>
      </dgm:t>
    </dgm:pt>
    <dgm:pt modelId="{048116E1-D395-47FA-ABCC-09D1FDB26FF0}" type="pres">
      <dgm:prSet presAssocID="{BC255206-3FD3-4DC6-87E5-598FB769E5C8}" presName="node" presStyleLbl="node1" presStyleIdx="0" presStyleCnt="5">
        <dgm:presLayoutVars>
          <dgm:bulletEnabled val="1"/>
        </dgm:presLayoutVars>
      </dgm:prSet>
      <dgm:spPr/>
      <dgm:t>
        <a:bodyPr/>
        <a:lstStyle/>
        <a:p>
          <a:endParaRPr lang="en-US"/>
        </a:p>
      </dgm:t>
    </dgm:pt>
    <dgm:pt modelId="{7C430B76-E3CA-425F-AD60-C6F9298034F1}" type="pres">
      <dgm:prSet presAssocID="{8E9B383C-0AEB-4B4B-B6B9-AC2EC47EC235}" presName="parTrans" presStyleLbl="bgSibTrans2D1" presStyleIdx="1" presStyleCnt="5"/>
      <dgm:spPr/>
      <dgm:t>
        <a:bodyPr/>
        <a:lstStyle/>
        <a:p>
          <a:endParaRPr lang="en-US"/>
        </a:p>
      </dgm:t>
    </dgm:pt>
    <dgm:pt modelId="{0AB193E1-8FB5-4B33-8CFB-547E2A6B5A18}" type="pres">
      <dgm:prSet presAssocID="{43DC4E73-9458-485B-B1EC-0EF84C131DEB}" presName="node" presStyleLbl="node1" presStyleIdx="1" presStyleCnt="5">
        <dgm:presLayoutVars>
          <dgm:bulletEnabled val="1"/>
        </dgm:presLayoutVars>
      </dgm:prSet>
      <dgm:spPr/>
      <dgm:t>
        <a:bodyPr/>
        <a:lstStyle/>
        <a:p>
          <a:endParaRPr lang="en-US"/>
        </a:p>
      </dgm:t>
    </dgm:pt>
    <dgm:pt modelId="{281BB5D5-15E1-42D2-8D4B-FE399C949CED}" type="pres">
      <dgm:prSet presAssocID="{BE19EBB5-591A-4F4D-87FF-76C5C1A24E3C}" presName="parTrans" presStyleLbl="bgSibTrans2D1" presStyleIdx="2" presStyleCnt="5"/>
      <dgm:spPr/>
      <dgm:t>
        <a:bodyPr/>
        <a:lstStyle/>
        <a:p>
          <a:endParaRPr lang="en-US"/>
        </a:p>
      </dgm:t>
    </dgm:pt>
    <dgm:pt modelId="{98CB4E9E-49B6-424D-ACCD-28363F2E4AE2}" type="pres">
      <dgm:prSet presAssocID="{93E6168B-79EB-428D-8BDE-222CC03E1BB7}" presName="node" presStyleLbl="node1" presStyleIdx="2" presStyleCnt="5">
        <dgm:presLayoutVars>
          <dgm:bulletEnabled val="1"/>
        </dgm:presLayoutVars>
      </dgm:prSet>
      <dgm:spPr/>
      <dgm:t>
        <a:bodyPr/>
        <a:lstStyle/>
        <a:p>
          <a:endParaRPr lang="en-US"/>
        </a:p>
      </dgm:t>
    </dgm:pt>
    <dgm:pt modelId="{5849DC96-2810-44E1-B37F-3CE40CC2F704}" type="pres">
      <dgm:prSet presAssocID="{A55450DA-A59E-4B73-9E10-9C51503B6423}" presName="parTrans" presStyleLbl="bgSibTrans2D1" presStyleIdx="3" presStyleCnt="5"/>
      <dgm:spPr/>
      <dgm:t>
        <a:bodyPr/>
        <a:lstStyle/>
        <a:p>
          <a:endParaRPr lang="en-US"/>
        </a:p>
      </dgm:t>
    </dgm:pt>
    <dgm:pt modelId="{1E265CF7-0B9D-4F99-98E9-67BBBFF36EC4}" type="pres">
      <dgm:prSet presAssocID="{4E22E607-4E97-4FA1-9E1A-B5C1AD1013A0}" presName="node" presStyleLbl="node1" presStyleIdx="3" presStyleCnt="5">
        <dgm:presLayoutVars>
          <dgm:bulletEnabled val="1"/>
        </dgm:presLayoutVars>
      </dgm:prSet>
      <dgm:spPr/>
      <dgm:t>
        <a:bodyPr/>
        <a:lstStyle/>
        <a:p>
          <a:endParaRPr lang="en-US"/>
        </a:p>
      </dgm:t>
    </dgm:pt>
    <dgm:pt modelId="{38661854-9F22-48FC-8E7D-72A3FC719F24}" type="pres">
      <dgm:prSet presAssocID="{B0345DF8-2FE6-41D2-8279-5C72107D028F}" presName="parTrans" presStyleLbl="bgSibTrans2D1" presStyleIdx="4" presStyleCnt="5"/>
      <dgm:spPr/>
      <dgm:t>
        <a:bodyPr/>
        <a:lstStyle/>
        <a:p>
          <a:endParaRPr lang="en-US"/>
        </a:p>
      </dgm:t>
    </dgm:pt>
    <dgm:pt modelId="{4B9FD899-2B33-4AF2-B33A-4BF966D7B97C}" type="pres">
      <dgm:prSet presAssocID="{989D9C17-FD9A-42A6-B027-20D6628A470A}" presName="node" presStyleLbl="node1" presStyleIdx="4" presStyleCnt="5">
        <dgm:presLayoutVars>
          <dgm:bulletEnabled val="1"/>
        </dgm:presLayoutVars>
      </dgm:prSet>
      <dgm:spPr/>
      <dgm:t>
        <a:bodyPr/>
        <a:lstStyle/>
        <a:p>
          <a:endParaRPr lang="en-US"/>
        </a:p>
      </dgm:t>
    </dgm:pt>
  </dgm:ptLst>
  <dgm:cxnLst>
    <dgm:cxn modelId="{658A7E79-FB82-4A8D-A45A-6300AB00C394}" type="presOf" srcId="{4E22E607-4E97-4FA1-9E1A-B5C1AD1013A0}" destId="{1E265CF7-0B9D-4F99-98E9-67BBBFF36EC4}" srcOrd="0" destOrd="0" presId="urn:microsoft.com/office/officeart/2005/8/layout/radial4"/>
    <dgm:cxn modelId="{4C1BBD12-23BE-4F57-9A9C-D338D116FBBB}" type="presOf" srcId="{6F362D8F-B95B-4257-9DCD-C7785A7E61D4}" destId="{B815834C-1305-45C4-B87A-DBB8015FE191}" srcOrd="0" destOrd="0" presId="urn:microsoft.com/office/officeart/2005/8/layout/radial4"/>
    <dgm:cxn modelId="{A06BB30B-A7E5-414B-AE98-CABD0920CCD9}" type="presOf" srcId="{C4B3E9F2-E6DF-4A4D-B1B1-6D1BFBA90A44}" destId="{B42D73AB-E0E4-4390-8978-A190B532FF02}" srcOrd="0" destOrd="0" presId="urn:microsoft.com/office/officeart/2005/8/layout/radial4"/>
    <dgm:cxn modelId="{000B107A-17C1-4D7F-8528-8C261191F3DA}" srcId="{6F362D8F-B95B-4257-9DCD-C7785A7E61D4}" destId="{989D9C17-FD9A-42A6-B027-20D6628A470A}" srcOrd="4" destOrd="0" parTransId="{B0345DF8-2FE6-41D2-8279-5C72107D028F}" sibTransId="{6016EDCA-EBC1-43DD-B036-9B37935EE477}"/>
    <dgm:cxn modelId="{0A4503CA-D389-4F4D-99A2-24B56FFEBF0E}" type="presOf" srcId="{93E6168B-79EB-428D-8BDE-222CC03E1BB7}" destId="{98CB4E9E-49B6-424D-ACCD-28363F2E4AE2}" srcOrd="0" destOrd="0" presId="urn:microsoft.com/office/officeart/2005/8/layout/radial4"/>
    <dgm:cxn modelId="{DB352E07-5C96-42E9-BBA8-A56C1C60B8E5}" srcId="{6F362D8F-B95B-4257-9DCD-C7785A7E61D4}" destId="{43DC4E73-9458-485B-B1EC-0EF84C131DEB}" srcOrd="1" destOrd="0" parTransId="{8E9B383C-0AEB-4B4B-B6B9-AC2EC47EC235}" sibTransId="{83341E06-D877-4216-AA31-95281C10A591}"/>
    <dgm:cxn modelId="{AFB896A0-CC6A-4147-95FF-B11277C56F8E}" type="presOf" srcId="{BC255206-3FD3-4DC6-87E5-598FB769E5C8}" destId="{048116E1-D395-47FA-ABCC-09D1FDB26FF0}" srcOrd="0" destOrd="0" presId="urn:microsoft.com/office/officeart/2005/8/layout/radial4"/>
    <dgm:cxn modelId="{883AFF8A-36A2-4BC8-8C2A-037C85565DB1}" type="presOf" srcId="{8E9B383C-0AEB-4B4B-B6B9-AC2EC47EC235}" destId="{7C430B76-E3CA-425F-AD60-C6F9298034F1}" srcOrd="0" destOrd="0" presId="urn:microsoft.com/office/officeart/2005/8/layout/radial4"/>
    <dgm:cxn modelId="{568B93E6-65F7-4527-B34E-17D0AD3190CA}" srcId="{6F362D8F-B95B-4257-9DCD-C7785A7E61D4}" destId="{93E6168B-79EB-428D-8BDE-222CC03E1BB7}" srcOrd="2" destOrd="0" parTransId="{BE19EBB5-591A-4F4D-87FF-76C5C1A24E3C}" sibTransId="{DCFA42C0-275C-4AC1-B71B-6673F99D6FF3}"/>
    <dgm:cxn modelId="{1055C473-12D7-452F-90C4-3D1DFFC1045E}" srcId="{6F362D8F-B95B-4257-9DCD-C7785A7E61D4}" destId="{4E22E607-4E97-4FA1-9E1A-B5C1AD1013A0}" srcOrd="3" destOrd="0" parTransId="{A55450DA-A59E-4B73-9E10-9C51503B6423}" sibTransId="{E9FBAED7-CBA5-43BB-AF19-E1B908D88AD8}"/>
    <dgm:cxn modelId="{508F76C4-D409-4F91-B9B1-B7BF81A554BF}" type="presOf" srcId="{B0345DF8-2FE6-41D2-8279-5C72107D028F}" destId="{38661854-9F22-48FC-8E7D-72A3FC719F24}" srcOrd="0" destOrd="0" presId="urn:microsoft.com/office/officeart/2005/8/layout/radial4"/>
    <dgm:cxn modelId="{C1584A1E-9D42-4DD3-BE40-3AF2E5382451}" type="presOf" srcId="{989D9C17-FD9A-42A6-B027-20D6628A470A}" destId="{4B9FD899-2B33-4AF2-B33A-4BF966D7B97C}" srcOrd="0" destOrd="0" presId="urn:microsoft.com/office/officeart/2005/8/layout/radial4"/>
    <dgm:cxn modelId="{35C3ACE5-8BF8-4B4F-B8AD-C651659775A5}" type="presOf" srcId="{16F700EC-EA0E-46CC-85BE-A791A393CF82}" destId="{9A9B1934-E5E6-457E-B83A-8520FB3831DC}" srcOrd="0" destOrd="0" presId="urn:microsoft.com/office/officeart/2005/8/layout/radial4"/>
    <dgm:cxn modelId="{647257F5-83A0-4AF8-9D92-7E7D8F35D925}" srcId="{C4B3E9F2-E6DF-4A4D-B1B1-6D1BFBA90A44}" destId="{6F362D8F-B95B-4257-9DCD-C7785A7E61D4}" srcOrd="0" destOrd="0" parTransId="{5BCA31E7-5BDF-40A6-A712-C66090F59559}" sibTransId="{46BBDA72-D3D1-4F57-9252-FA0758032083}"/>
    <dgm:cxn modelId="{36BED831-7068-4A5C-BF79-2174369C9ACA}" type="presOf" srcId="{A55450DA-A59E-4B73-9E10-9C51503B6423}" destId="{5849DC96-2810-44E1-B37F-3CE40CC2F704}" srcOrd="0" destOrd="0" presId="urn:microsoft.com/office/officeart/2005/8/layout/radial4"/>
    <dgm:cxn modelId="{9C181FAA-0740-4691-BABA-31A604701B40}" type="presOf" srcId="{BE19EBB5-591A-4F4D-87FF-76C5C1A24E3C}" destId="{281BB5D5-15E1-42D2-8D4B-FE399C949CED}" srcOrd="0" destOrd="0" presId="urn:microsoft.com/office/officeart/2005/8/layout/radial4"/>
    <dgm:cxn modelId="{9C6B3A17-2964-4D4D-9932-3D907A64879F}" srcId="{6F362D8F-B95B-4257-9DCD-C7785A7E61D4}" destId="{BC255206-3FD3-4DC6-87E5-598FB769E5C8}" srcOrd="0" destOrd="0" parTransId="{16F700EC-EA0E-46CC-85BE-A791A393CF82}" sibTransId="{88D02790-EB0E-48B4-B891-8E5B421B0E48}"/>
    <dgm:cxn modelId="{FEBF01BC-4A16-4FDD-91BE-3953EAE90D44}" type="presOf" srcId="{43DC4E73-9458-485B-B1EC-0EF84C131DEB}" destId="{0AB193E1-8FB5-4B33-8CFB-547E2A6B5A18}" srcOrd="0" destOrd="0" presId="urn:microsoft.com/office/officeart/2005/8/layout/radial4"/>
    <dgm:cxn modelId="{6089D9BC-81FA-4F36-9EF1-50EFBF14610F}" type="presParOf" srcId="{B42D73AB-E0E4-4390-8978-A190B532FF02}" destId="{B815834C-1305-45C4-B87A-DBB8015FE191}" srcOrd="0" destOrd="0" presId="urn:microsoft.com/office/officeart/2005/8/layout/radial4"/>
    <dgm:cxn modelId="{E17E7880-4754-4282-AA7C-9F37B147A1C4}" type="presParOf" srcId="{B42D73AB-E0E4-4390-8978-A190B532FF02}" destId="{9A9B1934-E5E6-457E-B83A-8520FB3831DC}" srcOrd="1" destOrd="0" presId="urn:microsoft.com/office/officeart/2005/8/layout/radial4"/>
    <dgm:cxn modelId="{8DC726DC-6A2B-464D-88A7-1464C7D0FC88}" type="presParOf" srcId="{B42D73AB-E0E4-4390-8978-A190B532FF02}" destId="{048116E1-D395-47FA-ABCC-09D1FDB26FF0}" srcOrd="2" destOrd="0" presId="urn:microsoft.com/office/officeart/2005/8/layout/radial4"/>
    <dgm:cxn modelId="{929B5728-F0BE-41B5-8076-FC9DD8809089}" type="presParOf" srcId="{B42D73AB-E0E4-4390-8978-A190B532FF02}" destId="{7C430B76-E3CA-425F-AD60-C6F9298034F1}" srcOrd="3" destOrd="0" presId="urn:microsoft.com/office/officeart/2005/8/layout/radial4"/>
    <dgm:cxn modelId="{ECD84ADB-59A1-425D-8E44-D1976B3463D6}" type="presParOf" srcId="{B42D73AB-E0E4-4390-8978-A190B532FF02}" destId="{0AB193E1-8FB5-4B33-8CFB-547E2A6B5A18}" srcOrd="4" destOrd="0" presId="urn:microsoft.com/office/officeart/2005/8/layout/radial4"/>
    <dgm:cxn modelId="{88EB524B-929A-45AE-B366-C65CC1E92D79}" type="presParOf" srcId="{B42D73AB-E0E4-4390-8978-A190B532FF02}" destId="{281BB5D5-15E1-42D2-8D4B-FE399C949CED}" srcOrd="5" destOrd="0" presId="urn:microsoft.com/office/officeart/2005/8/layout/radial4"/>
    <dgm:cxn modelId="{2590093D-BCA2-41E1-AD7A-2EA7E3A78E02}" type="presParOf" srcId="{B42D73AB-E0E4-4390-8978-A190B532FF02}" destId="{98CB4E9E-49B6-424D-ACCD-28363F2E4AE2}" srcOrd="6" destOrd="0" presId="urn:microsoft.com/office/officeart/2005/8/layout/radial4"/>
    <dgm:cxn modelId="{E19FE0D7-2580-492C-B7FE-4223AAB7C367}" type="presParOf" srcId="{B42D73AB-E0E4-4390-8978-A190B532FF02}" destId="{5849DC96-2810-44E1-B37F-3CE40CC2F704}" srcOrd="7" destOrd="0" presId="urn:microsoft.com/office/officeart/2005/8/layout/radial4"/>
    <dgm:cxn modelId="{6B245568-A117-4F0D-BBD2-14688A217A69}" type="presParOf" srcId="{B42D73AB-E0E4-4390-8978-A190B532FF02}" destId="{1E265CF7-0B9D-4F99-98E9-67BBBFF36EC4}" srcOrd="8" destOrd="0" presId="urn:microsoft.com/office/officeart/2005/8/layout/radial4"/>
    <dgm:cxn modelId="{7134C8A6-6678-4BC8-9059-79700B4B3CBC}" type="presParOf" srcId="{B42D73AB-E0E4-4390-8978-A190B532FF02}" destId="{38661854-9F22-48FC-8E7D-72A3FC719F24}" srcOrd="9" destOrd="0" presId="urn:microsoft.com/office/officeart/2005/8/layout/radial4"/>
    <dgm:cxn modelId="{4F84DB40-45DE-40B3-9A71-3ED15E3D5B37}" type="presParOf" srcId="{B42D73AB-E0E4-4390-8978-A190B532FF02}" destId="{4B9FD899-2B33-4AF2-B33A-4BF966D7B97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29041E-0E94-44B5-912D-B246E50DBD5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2B13F82-FD30-4C47-9380-FB001052CF09}">
      <dgm:prSet phldrT="[Text]" custT="1"/>
      <dgm:spPr/>
      <dgm:t>
        <a:bodyPr/>
        <a:lstStyle/>
        <a:p>
          <a:pPr rtl="0"/>
          <a:r>
            <a:rPr lang="en-US" sz="2800" b="0" i="0" u="none" dirty="0" smtClean="0">
              <a:latin typeface="Arial" panose="020B0604020202020204" pitchFamily="34" charset="0"/>
              <a:cs typeface="Arial" panose="020B0604020202020204" pitchFamily="34" charset="0"/>
            </a:rPr>
            <a:t>In-hospital mortality index</a:t>
          </a:r>
          <a:endParaRPr lang="en-US" sz="2800"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77A66D49-7FCC-44E5-B050-FE51EE4DD60B}" type="parTrans" cxnId="{3A1DE856-337A-441D-BF53-533371EDEB1E}">
      <dgm:prSet/>
      <dgm:spPr/>
      <dgm:t>
        <a:bodyPr/>
        <a:lstStyle/>
        <a:p>
          <a:endParaRPr lang="en-US" sz="2800"/>
        </a:p>
      </dgm:t>
    </dgm:pt>
    <dgm:pt modelId="{86EF0EF1-B8E0-4767-ADB3-A69E575E83F7}" type="sibTrans" cxnId="{3A1DE856-337A-441D-BF53-533371EDEB1E}">
      <dgm:prSet/>
      <dgm:spPr/>
      <dgm:t>
        <a:bodyPr/>
        <a:lstStyle/>
        <a:p>
          <a:endParaRPr lang="en-US" sz="2800"/>
        </a:p>
      </dgm:t>
    </dgm:pt>
    <dgm:pt modelId="{70C7F405-45A1-4537-84AB-A59913CF0A77}">
      <dgm:prSet custT="1"/>
      <dgm:spPr/>
      <dgm:t>
        <a:bodyPr/>
        <a:lstStyle/>
        <a:p>
          <a:pPr rtl="0"/>
          <a:r>
            <a:rPr lang="en-US" sz="2800" b="0" i="0" u="none" dirty="0" smtClean="0">
              <a:latin typeface="Arial" panose="020B0604020202020204" pitchFamily="34" charset="0"/>
              <a:cs typeface="Arial" panose="020B0604020202020204" pitchFamily="34" charset="0"/>
            </a:rPr>
            <a:t>Complications index</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A192A817-42BE-479E-B1D4-8E1F534CE0F8}" type="parTrans" cxnId="{9DAE8072-8D0D-47F8-B01D-BA0FD306A598}">
      <dgm:prSet/>
      <dgm:spPr/>
      <dgm:t>
        <a:bodyPr/>
        <a:lstStyle/>
        <a:p>
          <a:endParaRPr lang="en-US" sz="2800"/>
        </a:p>
      </dgm:t>
    </dgm:pt>
    <dgm:pt modelId="{B39F2C81-DD55-46B9-9D84-81F9D9A1E085}" type="sibTrans" cxnId="{9DAE8072-8D0D-47F8-B01D-BA0FD306A598}">
      <dgm:prSet/>
      <dgm:spPr/>
      <dgm:t>
        <a:bodyPr/>
        <a:lstStyle/>
        <a:p>
          <a:endParaRPr lang="en-US" sz="2800"/>
        </a:p>
      </dgm:t>
    </dgm:pt>
    <dgm:pt modelId="{CBA0A25D-9057-4155-A07F-65B0BD4F5525}">
      <dgm:prSet custT="1"/>
      <dgm:spPr/>
      <dgm:t>
        <a:bodyPr/>
        <a:lstStyle/>
        <a:p>
          <a:pPr rtl="0"/>
          <a:r>
            <a:rPr lang="en-US" sz="2800" b="0" i="0" u="none" dirty="0" smtClean="0">
              <a:latin typeface="Arial" panose="020B0604020202020204" pitchFamily="34" charset="0"/>
              <a:cs typeface="Arial" panose="020B0604020202020204" pitchFamily="34" charset="0"/>
            </a:rPr>
            <a:t>Patient safety index</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20C8AA5E-7C9C-4535-BCB5-007833EBC758}" type="parTrans" cxnId="{FCA8FC1F-10A4-465B-98A6-F1B9AD744C05}">
      <dgm:prSet/>
      <dgm:spPr/>
      <dgm:t>
        <a:bodyPr/>
        <a:lstStyle/>
        <a:p>
          <a:endParaRPr lang="en-US" sz="2800"/>
        </a:p>
      </dgm:t>
    </dgm:pt>
    <dgm:pt modelId="{60EFBC49-E45C-4DBB-AA8E-8AF02C07419B}" type="sibTrans" cxnId="{FCA8FC1F-10A4-465B-98A6-F1B9AD744C05}">
      <dgm:prSet/>
      <dgm:spPr/>
      <dgm:t>
        <a:bodyPr/>
        <a:lstStyle/>
        <a:p>
          <a:endParaRPr lang="en-US" sz="2800"/>
        </a:p>
      </dgm:t>
    </dgm:pt>
    <dgm:pt modelId="{1BC86739-D398-4C69-8B2A-EE34C3EAE95A}">
      <dgm:prSet custT="1"/>
      <dgm:spPr/>
      <dgm:t>
        <a:bodyPr/>
        <a:lstStyle/>
        <a:p>
          <a:pPr rtl="0"/>
          <a:r>
            <a:rPr lang="en-US" sz="2800" b="0" i="0" u="none" dirty="0" smtClean="0">
              <a:latin typeface="Arial" panose="020B0604020202020204" pitchFamily="34" charset="0"/>
              <a:cs typeface="Arial" panose="020B0604020202020204" pitchFamily="34" charset="0"/>
            </a:rPr>
            <a:t>Inpatient performance measure</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240C5F06-B82E-46EF-8286-810C4DE06098}" type="parTrans" cxnId="{C30A91D7-F4DD-47AC-ADEF-E051ED52DF97}">
      <dgm:prSet/>
      <dgm:spPr/>
      <dgm:t>
        <a:bodyPr/>
        <a:lstStyle/>
        <a:p>
          <a:endParaRPr lang="en-US" sz="2800"/>
        </a:p>
      </dgm:t>
    </dgm:pt>
    <dgm:pt modelId="{E4CD2FE4-FCE5-4E13-9A0D-286352631323}" type="sibTrans" cxnId="{C30A91D7-F4DD-47AC-ADEF-E051ED52DF97}">
      <dgm:prSet/>
      <dgm:spPr/>
      <dgm:t>
        <a:bodyPr/>
        <a:lstStyle/>
        <a:p>
          <a:endParaRPr lang="en-US" sz="2800"/>
        </a:p>
      </dgm:t>
    </dgm:pt>
    <dgm:pt modelId="{5932A4F7-04BE-4438-88CD-76BF376D4748}">
      <dgm:prSet custT="1"/>
      <dgm:spPr/>
      <dgm:t>
        <a:bodyPr/>
        <a:lstStyle/>
        <a:p>
          <a:pPr rtl="0"/>
          <a:r>
            <a:rPr lang="en-US" sz="2800" b="0" i="0" u="none" dirty="0" smtClean="0">
              <a:latin typeface="Arial" panose="020B0604020202020204" pitchFamily="34" charset="0"/>
              <a:cs typeface="Arial" panose="020B0604020202020204" pitchFamily="34" charset="0"/>
            </a:rPr>
            <a:t>30-day mortality rate</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58CBF35E-FCE5-41F9-A462-ECE1AD8C5D17}" type="parTrans" cxnId="{B6184AFC-5B7A-4F9B-9FA1-F3CB6B9003AF}">
      <dgm:prSet/>
      <dgm:spPr/>
      <dgm:t>
        <a:bodyPr/>
        <a:lstStyle/>
        <a:p>
          <a:endParaRPr lang="en-US" sz="2800"/>
        </a:p>
      </dgm:t>
    </dgm:pt>
    <dgm:pt modelId="{376627F9-F920-4C23-8B39-B71DDD9E3FC3}" type="sibTrans" cxnId="{B6184AFC-5B7A-4F9B-9FA1-F3CB6B9003AF}">
      <dgm:prSet/>
      <dgm:spPr/>
      <dgm:t>
        <a:bodyPr/>
        <a:lstStyle/>
        <a:p>
          <a:endParaRPr lang="en-US" sz="2800"/>
        </a:p>
      </dgm:t>
    </dgm:pt>
    <dgm:pt modelId="{BEAD8235-30EE-4202-AE57-7555787979C7}">
      <dgm:prSet custT="1"/>
      <dgm:spPr/>
      <dgm:t>
        <a:bodyPr/>
        <a:lstStyle/>
        <a:p>
          <a:pPr rtl="0"/>
          <a:r>
            <a:rPr lang="en-US" sz="2800" b="0" i="0" u="none" dirty="0" smtClean="0">
              <a:latin typeface="Arial" panose="020B0604020202020204" pitchFamily="34" charset="0"/>
              <a:cs typeface="Arial" panose="020B0604020202020204" pitchFamily="34" charset="0"/>
            </a:rPr>
            <a:t>30-day readmission rate</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033B2935-9CC1-4745-BB76-827E85E4B6A9}" type="parTrans" cxnId="{867C0A97-4F8B-4FE4-AFBC-C61D5B3CBE07}">
      <dgm:prSet/>
      <dgm:spPr/>
      <dgm:t>
        <a:bodyPr/>
        <a:lstStyle/>
        <a:p>
          <a:endParaRPr lang="en-US" sz="2800"/>
        </a:p>
      </dgm:t>
    </dgm:pt>
    <dgm:pt modelId="{9318699B-E4ED-47DA-AE14-6626E278D0FD}" type="sibTrans" cxnId="{867C0A97-4F8B-4FE4-AFBC-C61D5B3CBE07}">
      <dgm:prSet/>
      <dgm:spPr/>
      <dgm:t>
        <a:bodyPr/>
        <a:lstStyle/>
        <a:p>
          <a:endParaRPr lang="en-US" sz="2800"/>
        </a:p>
      </dgm:t>
    </dgm:pt>
    <dgm:pt modelId="{D2FCF63C-8EC6-4379-BEA0-EAF8D25448F8}">
      <dgm:prSet custT="1"/>
      <dgm:spPr/>
      <dgm:t>
        <a:bodyPr/>
        <a:lstStyle/>
        <a:p>
          <a:pPr rtl="0"/>
          <a:r>
            <a:rPr lang="en-US" sz="2800" b="0" i="0" u="none" dirty="0" smtClean="0">
              <a:latin typeface="Arial" panose="020B0604020202020204" pitchFamily="34" charset="0"/>
              <a:cs typeface="Arial" panose="020B0604020202020204" pitchFamily="34" charset="0"/>
            </a:rPr>
            <a:t>Adjusted length of stay</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BDB32B7C-8405-4F3E-B9DC-B16675C65922}" type="parTrans" cxnId="{23A79409-8F6B-4EBF-839E-F7DB600DAEDA}">
      <dgm:prSet/>
      <dgm:spPr/>
      <dgm:t>
        <a:bodyPr/>
        <a:lstStyle/>
        <a:p>
          <a:endParaRPr lang="en-US" sz="2800"/>
        </a:p>
      </dgm:t>
    </dgm:pt>
    <dgm:pt modelId="{202DE3C5-88A4-4CEE-BEDC-0182BFCDE21D}" type="sibTrans" cxnId="{23A79409-8F6B-4EBF-839E-F7DB600DAEDA}">
      <dgm:prSet/>
      <dgm:spPr/>
      <dgm:t>
        <a:bodyPr/>
        <a:lstStyle/>
        <a:p>
          <a:endParaRPr lang="en-US" sz="2800"/>
        </a:p>
      </dgm:t>
    </dgm:pt>
    <dgm:pt modelId="{85CC0479-A8CB-4188-BA55-5A2FEE7C0CFE}">
      <dgm:prSet custT="1"/>
      <dgm:spPr/>
      <dgm:t>
        <a:bodyPr/>
        <a:lstStyle/>
        <a:p>
          <a:pPr rtl="0"/>
          <a:r>
            <a:rPr lang="en-US" sz="2800" b="0" i="0" u="none" dirty="0" smtClean="0">
              <a:latin typeface="Arial" panose="020B0604020202020204" pitchFamily="34" charset="0"/>
              <a:cs typeface="Arial" panose="020B0604020202020204" pitchFamily="34" charset="0"/>
            </a:rPr>
            <a:t>HCAHPS patient rating of hospital performance</a:t>
          </a:r>
          <a:endParaRPr lang="en-US" sz="2800" b="0" i="0" u="none"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In-hospital mortality index&#10;Complications index&#10;Patient safety index&#10;Inpatient performance measure&#10;30-day mortality rate&#10;30-day readmission rate&#10;Adjusted length of stay&#10;HCAHPS patient rating of hospital performance&#10;"/>
        </a:ext>
      </dgm:extLst>
    </dgm:pt>
    <dgm:pt modelId="{D678193F-475B-47DC-8F4F-FD89C467EBEA}" type="parTrans" cxnId="{FD0D8FFC-D84B-4C1D-937A-B80ED5CE42B2}">
      <dgm:prSet/>
      <dgm:spPr/>
      <dgm:t>
        <a:bodyPr/>
        <a:lstStyle/>
        <a:p>
          <a:endParaRPr lang="en-US" sz="2800"/>
        </a:p>
      </dgm:t>
    </dgm:pt>
    <dgm:pt modelId="{29F13B3F-3266-4925-880B-95676B4B37D3}" type="sibTrans" cxnId="{FD0D8FFC-D84B-4C1D-937A-B80ED5CE42B2}">
      <dgm:prSet/>
      <dgm:spPr/>
      <dgm:t>
        <a:bodyPr/>
        <a:lstStyle/>
        <a:p>
          <a:endParaRPr lang="en-US" sz="2800"/>
        </a:p>
      </dgm:t>
    </dgm:pt>
    <dgm:pt modelId="{44435A04-03D6-4BBA-9547-3B776C77A7CF}" type="pres">
      <dgm:prSet presAssocID="{8429041E-0E94-44B5-912D-B246E50DBD51}" presName="diagram" presStyleCnt="0">
        <dgm:presLayoutVars>
          <dgm:dir/>
          <dgm:resizeHandles val="exact"/>
        </dgm:presLayoutVars>
      </dgm:prSet>
      <dgm:spPr/>
      <dgm:t>
        <a:bodyPr/>
        <a:lstStyle/>
        <a:p>
          <a:endParaRPr lang="en-US"/>
        </a:p>
      </dgm:t>
    </dgm:pt>
    <dgm:pt modelId="{AF3DEBF7-525A-45E1-9A7E-7A881E556BFE}" type="pres">
      <dgm:prSet presAssocID="{D2B13F82-FD30-4C47-9380-FB001052CF09}" presName="node" presStyleLbl="node1" presStyleIdx="0" presStyleCnt="8">
        <dgm:presLayoutVars>
          <dgm:bulletEnabled val="1"/>
        </dgm:presLayoutVars>
      </dgm:prSet>
      <dgm:spPr/>
      <dgm:t>
        <a:bodyPr/>
        <a:lstStyle/>
        <a:p>
          <a:endParaRPr lang="en-US"/>
        </a:p>
      </dgm:t>
    </dgm:pt>
    <dgm:pt modelId="{290F2485-BF74-46D5-980F-7C0A6F128890}" type="pres">
      <dgm:prSet presAssocID="{86EF0EF1-B8E0-4767-ADB3-A69E575E83F7}" presName="sibTrans" presStyleCnt="0"/>
      <dgm:spPr/>
    </dgm:pt>
    <dgm:pt modelId="{B80BB211-DB98-4B2F-881D-02B7C1624908}" type="pres">
      <dgm:prSet presAssocID="{70C7F405-45A1-4537-84AB-A59913CF0A77}" presName="node" presStyleLbl="node1" presStyleIdx="1" presStyleCnt="8">
        <dgm:presLayoutVars>
          <dgm:bulletEnabled val="1"/>
        </dgm:presLayoutVars>
      </dgm:prSet>
      <dgm:spPr/>
      <dgm:t>
        <a:bodyPr/>
        <a:lstStyle/>
        <a:p>
          <a:endParaRPr lang="en-US"/>
        </a:p>
      </dgm:t>
    </dgm:pt>
    <dgm:pt modelId="{C261590E-8E1B-4255-AF36-2BE89598D7B0}" type="pres">
      <dgm:prSet presAssocID="{B39F2C81-DD55-46B9-9D84-81F9D9A1E085}" presName="sibTrans" presStyleCnt="0"/>
      <dgm:spPr/>
    </dgm:pt>
    <dgm:pt modelId="{64261399-5B9B-4417-A7D7-EEDA7CD1E2FB}" type="pres">
      <dgm:prSet presAssocID="{CBA0A25D-9057-4155-A07F-65B0BD4F5525}" presName="node" presStyleLbl="node1" presStyleIdx="2" presStyleCnt="8">
        <dgm:presLayoutVars>
          <dgm:bulletEnabled val="1"/>
        </dgm:presLayoutVars>
      </dgm:prSet>
      <dgm:spPr/>
      <dgm:t>
        <a:bodyPr/>
        <a:lstStyle/>
        <a:p>
          <a:endParaRPr lang="en-US"/>
        </a:p>
      </dgm:t>
    </dgm:pt>
    <dgm:pt modelId="{A77ED1FA-AD24-47CC-936E-E23092462902}" type="pres">
      <dgm:prSet presAssocID="{60EFBC49-E45C-4DBB-AA8E-8AF02C07419B}" presName="sibTrans" presStyleCnt="0"/>
      <dgm:spPr/>
    </dgm:pt>
    <dgm:pt modelId="{F7D5D654-45D1-46AB-97D5-9962CC0B9002}" type="pres">
      <dgm:prSet presAssocID="{1BC86739-D398-4C69-8B2A-EE34C3EAE95A}" presName="node" presStyleLbl="node1" presStyleIdx="3" presStyleCnt="8">
        <dgm:presLayoutVars>
          <dgm:bulletEnabled val="1"/>
        </dgm:presLayoutVars>
      </dgm:prSet>
      <dgm:spPr/>
      <dgm:t>
        <a:bodyPr/>
        <a:lstStyle/>
        <a:p>
          <a:endParaRPr lang="en-US"/>
        </a:p>
      </dgm:t>
    </dgm:pt>
    <dgm:pt modelId="{6F5457EC-7361-419E-8A71-3D836963B09E}" type="pres">
      <dgm:prSet presAssocID="{E4CD2FE4-FCE5-4E13-9A0D-286352631323}" presName="sibTrans" presStyleCnt="0"/>
      <dgm:spPr/>
    </dgm:pt>
    <dgm:pt modelId="{66E556D7-318F-487B-BD92-F5C75EE58B2F}" type="pres">
      <dgm:prSet presAssocID="{5932A4F7-04BE-4438-88CD-76BF376D4748}" presName="node" presStyleLbl="node1" presStyleIdx="4" presStyleCnt="8">
        <dgm:presLayoutVars>
          <dgm:bulletEnabled val="1"/>
        </dgm:presLayoutVars>
      </dgm:prSet>
      <dgm:spPr/>
      <dgm:t>
        <a:bodyPr/>
        <a:lstStyle/>
        <a:p>
          <a:endParaRPr lang="en-US"/>
        </a:p>
      </dgm:t>
    </dgm:pt>
    <dgm:pt modelId="{B118ACCA-04DC-4322-AC18-0E75CF2922A4}" type="pres">
      <dgm:prSet presAssocID="{376627F9-F920-4C23-8B39-B71DDD9E3FC3}" presName="sibTrans" presStyleCnt="0"/>
      <dgm:spPr/>
    </dgm:pt>
    <dgm:pt modelId="{7281322D-9AF6-4A01-8569-23D1492F824C}" type="pres">
      <dgm:prSet presAssocID="{BEAD8235-30EE-4202-AE57-7555787979C7}" presName="node" presStyleLbl="node1" presStyleIdx="5" presStyleCnt="8">
        <dgm:presLayoutVars>
          <dgm:bulletEnabled val="1"/>
        </dgm:presLayoutVars>
      </dgm:prSet>
      <dgm:spPr/>
      <dgm:t>
        <a:bodyPr/>
        <a:lstStyle/>
        <a:p>
          <a:endParaRPr lang="en-US"/>
        </a:p>
      </dgm:t>
    </dgm:pt>
    <dgm:pt modelId="{DE3ADA60-1E48-41E3-9AA3-1B44E4E8DD50}" type="pres">
      <dgm:prSet presAssocID="{9318699B-E4ED-47DA-AE14-6626E278D0FD}" presName="sibTrans" presStyleCnt="0"/>
      <dgm:spPr/>
    </dgm:pt>
    <dgm:pt modelId="{B30D5C49-73DC-403A-BAE8-374050168773}" type="pres">
      <dgm:prSet presAssocID="{D2FCF63C-8EC6-4379-BEA0-EAF8D25448F8}" presName="node" presStyleLbl="node1" presStyleIdx="6" presStyleCnt="8">
        <dgm:presLayoutVars>
          <dgm:bulletEnabled val="1"/>
        </dgm:presLayoutVars>
      </dgm:prSet>
      <dgm:spPr/>
      <dgm:t>
        <a:bodyPr/>
        <a:lstStyle/>
        <a:p>
          <a:endParaRPr lang="en-US"/>
        </a:p>
      </dgm:t>
    </dgm:pt>
    <dgm:pt modelId="{88FA13B5-8AC1-40CB-836E-FB5626E6D4F0}" type="pres">
      <dgm:prSet presAssocID="{202DE3C5-88A4-4CEE-BEDC-0182BFCDE21D}" presName="sibTrans" presStyleCnt="0"/>
      <dgm:spPr/>
    </dgm:pt>
    <dgm:pt modelId="{A51D1352-89E7-4CA9-B1EC-7A5C714F1477}" type="pres">
      <dgm:prSet presAssocID="{85CC0479-A8CB-4188-BA55-5A2FEE7C0CFE}" presName="node" presStyleLbl="node1" presStyleIdx="7" presStyleCnt="8">
        <dgm:presLayoutVars>
          <dgm:bulletEnabled val="1"/>
        </dgm:presLayoutVars>
      </dgm:prSet>
      <dgm:spPr/>
      <dgm:t>
        <a:bodyPr/>
        <a:lstStyle/>
        <a:p>
          <a:endParaRPr lang="en-US"/>
        </a:p>
      </dgm:t>
    </dgm:pt>
  </dgm:ptLst>
  <dgm:cxnLst>
    <dgm:cxn modelId="{1AF2B9AA-705A-4A92-B75D-3199A8226518}" type="presOf" srcId="{D2B13F82-FD30-4C47-9380-FB001052CF09}" destId="{AF3DEBF7-525A-45E1-9A7E-7A881E556BFE}" srcOrd="0" destOrd="0" presId="urn:microsoft.com/office/officeart/2005/8/layout/default"/>
    <dgm:cxn modelId="{69393BAE-968C-43E9-9390-F9D6B7AB62E4}" type="presOf" srcId="{8429041E-0E94-44B5-912D-B246E50DBD51}" destId="{44435A04-03D6-4BBA-9547-3B776C77A7CF}" srcOrd="0" destOrd="0" presId="urn:microsoft.com/office/officeart/2005/8/layout/default"/>
    <dgm:cxn modelId="{3A1DE856-337A-441D-BF53-533371EDEB1E}" srcId="{8429041E-0E94-44B5-912D-B246E50DBD51}" destId="{D2B13F82-FD30-4C47-9380-FB001052CF09}" srcOrd="0" destOrd="0" parTransId="{77A66D49-7FCC-44E5-B050-FE51EE4DD60B}" sibTransId="{86EF0EF1-B8E0-4767-ADB3-A69E575E83F7}"/>
    <dgm:cxn modelId="{3BA6BABB-5128-42D1-BD48-9AC47FAEB736}" type="presOf" srcId="{BEAD8235-30EE-4202-AE57-7555787979C7}" destId="{7281322D-9AF6-4A01-8569-23D1492F824C}" srcOrd="0" destOrd="0" presId="urn:microsoft.com/office/officeart/2005/8/layout/default"/>
    <dgm:cxn modelId="{BE78B625-818C-4C03-91C9-8FA2511F9FD9}" type="presOf" srcId="{70C7F405-45A1-4537-84AB-A59913CF0A77}" destId="{B80BB211-DB98-4B2F-881D-02B7C1624908}" srcOrd="0" destOrd="0" presId="urn:microsoft.com/office/officeart/2005/8/layout/default"/>
    <dgm:cxn modelId="{FD0D8FFC-D84B-4C1D-937A-B80ED5CE42B2}" srcId="{8429041E-0E94-44B5-912D-B246E50DBD51}" destId="{85CC0479-A8CB-4188-BA55-5A2FEE7C0CFE}" srcOrd="7" destOrd="0" parTransId="{D678193F-475B-47DC-8F4F-FD89C467EBEA}" sibTransId="{29F13B3F-3266-4925-880B-95676B4B37D3}"/>
    <dgm:cxn modelId="{23A79409-8F6B-4EBF-839E-F7DB600DAEDA}" srcId="{8429041E-0E94-44B5-912D-B246E50DBD51}" destId="{D2FCF63C-8EC6-4379-BEA0-EAF8D25448F8}" srcOrd="6" destOrd="0" parTransId="{BDB32B7C-8405-4F3E-B9DC-B16675C65922}" sibTransId="{202DE3C5-88A4-4CEE-BEDC-0182BFCDE21D}"/>
    <dgm:cxn modelId="{39FBDE87-20CB-4F7C-A8FC-EECA0DD5CA01}" type="presOf" srcId="{5932A4F7-04BE-4438-88CD-76BF376D4748}" destId="{66E556D7-318F-487B-BD92-F5C75EE58B2F}" srcOrd="0" destOrd="0" presId="urn:microsoft.com/office/officeart/2005/8/layout/default"/>
    <dgm:cxn modelId="{867C0A97-4F8B-4FE4-AFBC-C61D5B3CBE07}" srcId="{8429041E-0E94-44B5-912D-B246E50DBD51}" destId="{BEAD8235-30EE-4202-AE57-7555787979C7}" srcOrd="5" destOrd="0" parTransId="{033B2935-9CC1-4745-BB76-827E85E4B6A9}" sibTransId="{9318699B-E4ED-47DA-AE14-6626E278D0FD}"/>
    <dgm:cxn modelId="{9DAE8072-8D0D-47F8-B01D-BA0FD306A598}" srcId="{8429041E-0E94-44B5-912D-B246E50DBD51}" destId="{70C7F405-45A1-4537-84AB-A59913CF0A77}" srcOrd="1" destOrd="0" parTransId="{A192A817-42BE-479E-B1D4-8E1F534CE0F8}" sibTransId="{B39F2C81-DD55-46B9-9D84-81F9D9A1E085}"/>
    <dgm:cxn modelId="{FCA8FC1F-10A4-465B-98A6-F1B9AD744C05}" srcId="{8429041E-0E94-44B5-912D-B246E50DBD51}" destId="{CBA0A25D-9057-4155-A07F-65B0BD4F5525}" srcOrd="2" destOrd="0" parTransId="{20C8AA5E-7C9C-4535-BCB5-007833EBC758}" sibTransId="{60EFBC49-E45C-4DBB-AA8E-8AF02C07419B}"/>
    <dgm:cxn modelId="{2F984314-42A9-4B19-A882-36BBA6854E7C}" type="presOf" srcId="{CBA0A25D-9057-4155-A07F-65B0BD4F5525}" destId="{64261399-5B9B-4417-A7D7-EEDA7CD1E2FB}" srcOrd="0" destOrd="0" presId="urn:microsoft.com/office/officeart/2005/8/layout/default"/>
    <dgm:cxn modelId="{EF05EEA5-0BCF-487E-9D8B-C86AC39D0188}" type="presOf" srcId="{1BC86739-D398-4C69-8B2A-EE34C3EAE95A}" destId="{F7D5D654-45D1-46AB-97D5-9962CC0B9002}" srcOrd="0" destOrd="0" presId="urn:microsoft.com/office/officeart/2005/8/layout/default"/>
    <dgm:cxn modelId="{B6184AFC-5B7A-4F9B-9FA1-F3CB6B9003AF}" srcId="{8429041E-0E94-44B5-912D-B246E50DBD51}" destId="{5932A4F7-04BE-4438-88CD-76BF376D4748}" srcOrd="4" destOrd="0" parTransId="{58CBF35E-FCE5-41F9-A462-ECE1AD8C5D17}" sibTransId="{376627F9-F920-4C23-8B39-B71DDD9E3FC3}"/>
    <dgm:cxn modelId="{9B3B24FE-5D72-4182-8EA3-F3CD9E6C8C76}" type="presOf" srcId="{85CC0479-A8CB-4188-BA55-5A2FEE7C0CFE}" destId="{A51D1352-89E7-4CA9-B1EC-7A5C714F1477}" srcOrd="0" destOrd="0" presId="urn:microsoft.com/office/officeart/2005/8/layout/default"/>
    <dgm:cxn modelId="{C30A91D7-F4DD-47AC-ADEF-E051ED52DF97}" srcId="{8429041E-0E94-44B5-912D-B246E50DBD51}" destId="{1BC86739-D398-4C69-8B2A-EE34C3EAE95A}" srcOrd="3" destOrd="0" parTransId="{240C5F06-B82E-46EF-8286-810C4DE06098}" sibTransId="{E4CD2FE4-FCE5-4E13-9A0D-286352631323}"/>
    <dgm:cxn modelId="{C72226C5-2CBE-45D7-ACD8-7F3C6B920EC1}" type="presOf" srcId="{D2FCF63C-8EC6-4379-BEA0-EAF8D25448F8}" destId="{B30D5C49-73DC-403A-BAE8-374050168773}" srcOrd="0" destOrd="0" presId="urn:microsoft.com/office/officeart/2005/8/layout/default"/>
    <dgm:cxn modelId="{148590F6-1462-4BB7-8C7A-CC1D25EE01E8}" type="presParOf" srcId="{44435A04-03D6-4BBA-9547-3B776C77A7CF}" destId="{AF3DEBF7-525A-45E1-9A7E-7A881E556BFE}" srcOrd="0" destOrd="0" presId="urn:microsoft.com/office/officeart/2005/8/layout/default"/>
    <dgm:cxn modelId="{DC6E6B08-ED69-4B25-B370-358E418EC68F}" type="presParOf" srcId="{44435A04-03D6-4BBA-9547-3B776C77A7CF}" destId="{290F2485-BF74-46D5-980F-7C0A6F128890}" srcOrd="1" destOrd="0" presId="urn:microsoft.com/office/officeart/2005/8/layout/default"/>
    <dgm:cxn modelId="{D6CB60CB-A7A7-4F04-8634-C72A3FB33843}" type="presParOf" srcId="{44435A04-03D6-4BBA-9547-3B776C77A7CF}" destId="{B80BB211-DB98-4B2F-881D-02B7C1624908}" srcOrd="2" destOrd="0" presId="urn:microsoft.com/office/officeart/2005/8/layout/default"/>
    <dgm:cxn modelId="{160A722D-AE0D-4BEC-A606-AB7778087693}" type="presParOf" srcId="{44435A04-03D6-4BBA-9547-3B776C77A7CF}" destId="{C261590E-8E1B-4255-AF36-2BE89598D7B0}" srcOrd="3" destOrd="0" presId="urn:microsoft.com/office/officeart/2005/8/layout/default"/>
    <dgm:cxn modelId="{EBFD3DDA-9B12-4BB4-BE12-8B45909BEFE2}" type="presParOf" srcId="{44435A04-03D6-4BBA-9547-3B776C77A7CF}" destId="{64261399-5B9B-4417-A7D7-EEDA7CD1E2FB}" srcOrd="4" destOrd="0" presId="urn:microsoft.com/office/officeart/2005/8/layout/default"/>
    <dgm:cxn modelId="{4958ACB7-0A5C-46DB-AE4E-A1D1BD300D17}" type="presParOf" srcId="{44435A04-03D6-4BBA-9547-3B776C77A7CF}" destId="{A77ED1FA-AD24-47CC-936E-E23092462902}" srcOrd="5" destOrd="0" presId="urn:microsoft.com/office/officeart/2005/8/layout/default"/>
    <dgm:cxn modelId="{13D5CDDB-F075-418D-967F-E018B0567463}" type="presParOf" srcId="{44435A04-03D6-4BBA-9547-3B776C77A7CF}" destId="{F7D5D654-45D1-46AB-97D5-9962CC0B9002}" srcOrd="6" destOrd="0" presId="urn:microsoft.com/office/officeart/2005/8/layout/default"/>
    <dgm:cxn modelId="{590C93BD-433C-4AF7-B56E-9B01870DC8D6}" type="presParOf" srcId="{44435A04-03D6-4BBA-9547-3B776C77A7CF}" destId="{6F5457EC-7361-419E-8A71-3D836963B09E}" srcOrd="7" destOrd="0" presId="urn:microsoft.com/office/officeart/2005/8/layout/default"/>
    <dgm:cxn modelId="{9AFFD3F2-06C8-4DF8-B421-74B29B1F2222}" type="presParOf" srcId="{44435A04-03D6-4BBA-9547-3B776C77A7CF}" destId="{66E556D7-318F-487B-BD92-F5C75EE58B2F}" srcOrd="8" destOrd="0" presId="urn:microsoft.com/office/officeart/2005/8/layout/default"/>
    <dgm:cxn modelId="{420B7673-CDF6-45DE-969A-13BDA52E3AEE}" type="presParOf" srcId="{44435A04-03D6-4BBA-9547-3B776C77A7CF}" destId="{B118ACCA-04DC-4322-AC18-0E75CF2922A4}" srcOrd="9" destOrd="0" presId="urn:microsoft.com/office/officeart/2005/8/layout/default"/>
    <dgm:cxn modelId="{BD04C3F9-1319-4927-8A13-A8A03D802C94}" type="presParOf" srcId="{44435A04-03D6-4BBA-9547-3B776C77A7CF}" destId="{7281322D-9AF6-4A01-8569-23D1492F824C}" srcOrd="10" destOrd="0" presId="urn:microsoft.com/office/officeart/2005/8/layout/default"/>
    <dgm:cxn modelId="{C0148DF9-C058-41D1-AD78-C7826339EF6B}" type="presParOf" srcId="{44435A04-03D6-4BBA-9547-3B776C77A7CF}" destId="{DE3ADA60-1E48-41E3-9AA3-1B44E4E8DD50}" srcOrd="11" destOrd="0" presId="urn:microsoft.com/office/officeart/2005/8/layout/default"/>
    <dgm:cxn modelId="{6483162D-BF99-4AFC-9A32-3E0FED5AB936}" type="presParOf" srcId="{44435A04-03D6-4BBA-9547-3B776C77A7CF}" destId="{B30D5C49-73DC-403A-BAE8-374050168773}" srcOrd="12" destOrd="0" presId="urn:microsoft.com/office/officeart/2005/8/layout/default"/>
    <dgm:cxn modelId="{32C47CAC-D13E-4C73-B444-14F051AF28ED}" type="presParOf" srcId="{44435A04-03D6-4BBA-9547-3B776C77A7CF}" destId="{88FA13B5-8AC1-40CB-836E-FB5626E6D4F0}" srcOrd="13" destOrd="0" presId="urn:microsoft.com/office/officeart/2005/8/layout/default"/>
    <dgm:cxn modelId="{986D55FE-4F1A-442D-A9E2-3E26797EF99A}" type="presParOf" srcId="{44435A04-03D6-4BBA-9547-3B776C77A7CF}" destId="{A51D1352-89E7-4CA9-B1EC-7A5C714F147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26424EAC-7CE6-4FD6-9E41-87ADDC80707D}" type="datetimeFigureOut">
              <a:rPr lang="en-US" smtClean="0"/>
              <a:t>7/10/2014</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79A169A8-A0F2-4D63-A056-CE3D1B000E02}" type="slidenum">
              <a:rPr lang="en-US" smtClean="0"/>
              <a:t>‹#›</a:t>
            </a:fld>
            <a:endParaRPr lang="en-US" dirty="0"/>
          </a:p>
        </p:txBody>
      </p:sp>
    </p:spTree>
    <p:extLst>
      <p:ext uri="{BB962C8B-B14F-4D97-AF65-F5344CB8AC3E}">
        <p14:creationId xmlns:p14="http://schemas.microsoft.com/office/powerpoint/2010/main" val="1067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raft.vssc.med.va.gov/"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Good Morning</a:t>
            </a:r>
            <a:r>
              <a:rPr lang="en-US" baseline="0" dirty="0" smtClean="0"/>
              <a:t> and thank you Melinda.  Dr. Li and I are extremely happy to be on the MyVeHU campus this morning to talk to everyone about SAIL – Strategic Analytics for Improvement and Learning.  We are going to share with you the background and history of the development of the SAIL report and show you many of the tools and features of the report that will help you identify opportunities for improvement at your facility.</a:t>
            </a:r>
          </a:p>
          <a:p>
            <a:endParaRPr lang="en-US" baseline="0" dirty="0" smtClean="0"/>
          </a:p>
          <a:p>
            <a:r>
              <a:rPr lang="en-US" baseline="0" dirty="0" smtClean="0"/>
              <a:t>Yu-Fang</a:t>
            </a:r>
          </a:p>
          <a:p>
            <a:pPr defTabSz="928299">
              <a:defRPr/>
            </a:pPr>
            <a:r>
              <a:rPr lang="en-US" baseline="0" dirty="0" smtClean="0"/>
              <a:t>Before we get started, we would like to acknowledge the entire SAIL team:  Dr. Peter Almenoff, Director of Operational Analytics &amp; Reporting, Office of Informatics &amp; Analytics leads the SAIL development team; Tim Ramirez, Melinda Bishop and Lane Oesting are all VSSC developers who work on different parts of the reports; David Hall, and Jun Wang are statisticians/analysts in the OAR Innovations and Development section and Jessica Hill, an analyst that works with Ron in Field Based Analytics.</a:t>
            </a:r>
            <a:endParaRPr lang="en-US"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1</a:t>
            </a:fld>
            <a:endParaRPr lang="en-US" dirty="0"/>
          </a:p>
        </p:txBody>
      </p:sp>
    </p:spTree>
    <p:extLst>
      <p:ext uri="{BB962C8B-B14F-4D97-AF65-F5344CB8AC3E}">
        <p14:creationId xmlns:p14="http://schemas.microsoft.com/office/powerpoint/2010/main" val="299181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3055"/>
            <a:r>
              <a:rPr lang="en-US" dirty="0" smtClean="0">
                <a:latin typeface="Georgia" pitchFamily="18" charset="0"/>
                <a:cs typeface="Georgia" pitchFamily="18" charset="0"/>
              </a:rPr>
              <a:t>RF</a:t>
            </a:r>
          </a:p>
          <a:p>
            <a:pPr defTabSz="1033055"/>
            <a:r>
              <a:rPr lang="en-US" dirty="0" smtClean="0">
                <a:latin typeface="Georgia" pitchFamily="18" charset="0"/>
                <a:cs typeface="Georgia" pitchFamily="18" charset="0"/>
              </a:rPr>
              <a:t>The previous comparison of VA to private</a:t>
            </a:r>
            <a:r>
              <a:rPr lang="en-US" baseline="0" dirty="0" smtClean="0">
                <a:latin typeface="Georgia" pitchFamily="18" charset="0"/>
                <a:cs typeface="Georgia" pitchFamily="18" charset="0"/>
              </a:rPr>
              <a:t> sector using Truven methodology was based only on the measures we have in common.  But the VA has much more robust data available, so we decided to adapt the Truven model to use a broader set of healthcare data available to us.  So we included some additional inpatient measures, added data on outpatient care, employee satisfaction, access to care, and efficiency metrics.</a:t>
            </a:r>
          </a:p>
          <a:p>
            <a:pPr defTabSz="1033055"/>
            <a:endParaRPr lang="en-US" baseline="0" dirty="0" smtClean="0">
              <a:latin typeface="Georgia" pitchFamily="18" charset="0"/>
              <a:cs typeface="Georgia" pitchFamily="18" charset="0"/>
            </a:endParaRPr>
          </a:p>
          <a:p>
            <a:pPr defTabSz="1033055"/>
            <a:r>
              <a:rPr lang="en-US" baseline="0" dirty="0" smtClean="0">
                <a:latin typeface="Georgia" pitchFamily="18" charset="0"/>
                <a:cs typeface="Georgia" pitchFamily="18" charset="0"/>
              </a:rPr>
              <a:t>The resulting set of metrics were then grouped into 9 individual domains using factor analysis.  Eight of the 9 domains are in quality and 1 for efficiency as you will see here in a minute.</a:t>
            </a:r>
          </a:p>
          <a:p>
            <a:pPr defTabSz="1033055"/>
            <a:endParaRPr lang="en-US" baseline="0" dirty="0" smtClean="0">
              <a:latin typeface="Georgia" pitchFamily="18" charset="0"/>
              <a:cs typeface="Georgia" pitchFamily="18" charset="0"/>
            </a:endParaRPr>
          </a:p>
          <a:p>
            <a:pPr defTabSz="1033055"/>
            <a:r>
              <a:rPr lang="en-US" baseline="0" dirty="0" smtClean="0">
                <a:latin typeface="Georgia" pitchFamily="18" charset="0"/>
                <a:cs typeface="Georgia" pitchFamily="18" charset="0"/>
              </a:rPr>
              <a:t>We also added an adjustment for medical center complexity using the OPES hospital complexity groupings.  So if you are a 1a, 1b, 1c, etc. we adjust for that.  We also include the IPEC ICU level as another peer grouping adjustment.</a:t>
            </a:r>
            <a:endParaRPr lang="en-US" dirty="0" smtClean="0">
              <a:latin typeface="Georgia" pitchFamily="18" charset="0"/>
              <a:cs typeface="Georgia" pitchFamily="18" charset="0"/>
            </a:endParaRP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a:p>
            <a:r>
              <a:rPr lang="en-US" dirty="0">
                <a:solidFill>
                  <a:srgbClr val="000000"/>
                </a:solidFill>
                <a:latin typeface="Arial Narrow" pitchFamily="34" charset="0"/>
                <a:cs typeface="Georgia" pitchFamily="18" charset="0"/>
              </a:rPr>
              <a:t>So after </a:t>
            </a:r>
            <a:r>
              <a:rPr lang="en-US" dirty="0"/>
              <a:t>several iterations and extensive reviews of other evaluation systems and feedback from VACO senior leadership, Program Offices, focus groups, and VISN/Facility stakeholders, the model eventually evolved into SAIL,  the Strategic Analytics for Improvement and Learning Value Model </a:t>
            </a:r>
          </a:p>
          <a:p>
            <a:pPr defTabSz="1033055"/>
            <a:endParaRPr lang="en-US" dirty="0">
              <a:solidFill>
                <a:srgbClr val="000000"/>
              </a:solidFill>
              <a:latin typeface="Arial Narrow" pitchFamily="34" charset="0"/>
              <a:cs typeface="Georgia" pitchFamily="18" charset="0"/>
            </a:endParaRPr>
          </a:p>
          <a:p>
            <a:pPr defTabSz="1033055"/>
            <a:r>
              <a:rPr lang="en-US" dirty="0">
                <a:solidFill>
                  <a:srgbClr val="000000"/>
                </a:solidFill>
                <a:latin typeface="Arial Narrow" pitchFamily="34" charset="0"/>
                <a:cs typeface="Georgia" pitchFamily="18" charset="0"/>
              </a:rPr>
              <a:t>SAIL is now a quarterly refreshed, web-based model that reports domain and individual measure results at the VISN and facility level.  It includes hyperlinks to patient level drill down tools, longitudinal trend charts, statistical process control charts and reports with benchmark measures.</a:t>
            </a:r>
          </a:p>
          <a:p>
            <a:pPr defTabSz="1033055"/>
            <a:endParaRPr lang="en-US" dirty="0">
              <a:solidFill>
                <a:srgbClr val="000000"/>
              </a:solidFill>
              <a:latin typeface="Arial Narrow" pitchFamily="34" charset="0"/>
              <a:cs typeface="Georgia" pitchFamily="18" charset="0"/>
            </a:endParaRPr>
          </a:p>
          <a:p>
            <a:pPr defTabSz="1033055"/>
            <a:r>
              <a:rPr lang="en-US" dirty="0">
                <a:solidFill>
                  <a:srgbClr val="000000"/>
                </a:solidFill>
                <a:latin typeface="Arial Narrow" pitchFamily="34" charset="0"/>
                <a:cs typeface="Georgia" pitchFamily="18" charset="0"/>
              </a:rPr>
              <a:t>SAIL has developed into a really nice, robust tool to identify improvement opportunities and we will show you many of the features of the tool in this presentation. </a:t>
            </a: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p:txBody>
      </p:sp>
      <p:sp>
        <p:nvSpPr>
          <p:cNvPr id="4" name="Slide Number Placeholder 3"/>
          <p:cNvSpPr>
            <a:spLocks noGrp="1"/>
          </p:cNvSpPr>
          <p:nvPr>
            <p:ph type="sldNum" sz="quarter" idx="10"/>
          </p:nvPr>
        </p:nvSpPr>
        <p:spPr/>
        <p:txBody>
          <a:bodyPr/>
          <a:lstStyle/>
          <a:p>
            <a:fld id="{79A169A8-A0F2-4D63-A056-CE3D1B000E02}" type="slidenum">
              <a:rPr lang="en-US" smtClean="0"/>
              <a:t>10</a:t>
            </a:fld>
            <a:endParaRPr lang="en-US" dirty="0"/>
          </a:p>
        </p:txBody>
      </p:sp>
    </p:spTree>
    <p:extLst>
      <p:ext uri="{BB962C8B-B14F-4D97-AF65-F5344CB8AC3E}">
        <p14:creationId xmlns:p14="http://schemas.microsoft.com/office/powerpoint/2010/main" val="223230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33055"/>
            <a:r>
              <a:rPr lang="en-US" dirty="0" smtClean="0">
                <a:solidFill>
                  <a:srgbClr val="000000"/>
                </a:solidFill>
                <a:latin typeface="Arial Narrow" pitchFamily="34" charset="0"/>
                <a:cs typeface="Georgia" pitchFamily="18" charset="0"/>
              </a:rPr>
              <a:t>RF</a:t>
            </a:r>
          </a:p>
          <a:p>
            <a:pPr defTabSz="1033055"/>
            <a:r>
              <a:rPr lang="en-US" dirty="0" smtClean="0">
                <a:solidFill>
                  <a:srgbClr val="000000"/>
                </a:solidFill>
                <a:latin typeface="Arial Narrow" pitchFamily="34" charset="0"/>
                <a:cs typeface="Georgia" pitchFamily="18" charset="0"/>
              </a:rPr>
              <a:t>SAIL </a:t>
            </a:r>
            <a:r>
              <a:rPr lang="en-US" dirty="0">
                <a:solidFill>
                  <a:srgbClr val="000000"/>
                </a:solidFill>
                <a:latin typeface="Arial Narrow" pitchFamily="34" charset="0"/>
                <a:cs typeface="Georgia" pitchFamily="18" charset="0"/>
              </a:rPr>
              <a:t>uses a star system to assign a rating to each VISN and medical center</a:t>
            </a:r>
            <a:r>
              <a:rPr lang="en-US" baseline="0" dirty="0" smtClean="0"/>
              <a:t>.  Each VISN and facility is assigned a rating of 1 to 5 stars according to percentile distribution of its overall Quality.  Facilities falling into the bottom 10</a:t>
            </a:r>
            <a:r>
              <a:rPr lang="en-US" baseline="30000" dirty="0" smtClean="0"/>
              <a:t>th</a:t>
            </a:r>
            <a:r>
              <a:rPr lang="en-US" baseline="0" dirty="0" smtClean="0"/>
              <a:t> percentile are assigned 1 star; between the 10</a:t>
            </a:r>
            <a:r>
              <a:rPr lang="en-US" baseline="30000" dirty="0" smtClean="0"/>
              <a:t>th</a:t>
            </a:r>
            <a:r>
              <a:rPr lang="en-US" baseline="0" dirty="0" smtClean="0"/>
              <a:t> and 30</a:t>
            </a:r>
            <a:r>
              <a:rPr lang="en-US" baseline="30000" dirty="0" smtClean="0"/>
              <a:t>th</a:t>
            </a:r>
            <a:r>
              <a:rPr lang="en-US" baseline="0" dirty="0" smtClean="0"/>
              <a:t> percentiles are 2 star facilities; 3-star facilities fall within the 30</a:t>
            </a:r>
            <a:r>
              <a:rPr lang="en-US" baseline="30000" dirty="0" smtClean="0"/>
              <a:t>th</a:t>
            </a:r>
            <a:r>
              <a:rPr lang="en-US" baseline="0" dirty="0" smtClean="0"/>
              <a:t> and 70</a:t>
            </a:r>
            <a:r>
              <a:rPr lang="en-US" baseline="30000" dirty="0" smtClean="0"/>
              <a:t>th</a:t>
            </a:r>
            <a:r>
              <a:rPr lang="en-US" baseline="0" dirty="0" smtClean="0"/>
              <a:t> percentile; 4-stars between the 70</a:t>
            </a:r>
            <a:r>
              <a:rPr lang="en-US" baseline="30000" dirty="0" smtClean="0"/>
              <a:t>th</a:t>
            </a:r>
            <a:r>
              <a:rPr lang="en-US" baseline="0" dirty="0" smtClean="0"/>
              <a:t> and 90</a:t>
            </a:r>
            <a:r>
              <a:rPr lang="en-US" baseline="30000" dirty="0" smtClean="0"/>
              <a:t>th</a:t>
            </a:r>
            <a:r>
              <a:rPr lang="en-US" baseline="0" dirty="0" smtClean="0"/>
              <a:t> percentiles and finally, the 5-star facilities are those in the top 10</a:t>
            </a:r>
            <a:r>
              <a:rPr lang="en-US" baseline="30000" dirty="0" smtClean="0"/>
              <a:t>th</a:t>
            </a:r>
            <a:r>
              <a:rPr lang="en-US" baseline="0" dirty="0" smtClean="0"/>
              <a:t> percentile.</a:t>
            </a:r>
          </a:p>
          <a:p>
            <a:pPr defTabSz="1033055"/>
            <a:endParaRPr lang="en-US" baseline="0" dirty="0" smtClean="0"/>
          </a:p>
          <a:p>
            <a:pPr defTabSz="1033055"/>
            <a:r>
              <a:rPr lang="en-US" baseline="0" dirty="0" smtClean="0"/>
              <a:t>A couple of caveats to the rating systems are if you are a 1 star hospital, we look at the 8 inpatient metrics against the private sector benchmarks that we showed earlier.  If the 1-star facility performs better than Truven’s bottom 20% health systems, it gets promoted to 2 stars.</a:t>
            </a:r>
          </a:p>
          <a:p>
            <a:pPr defTabSz="1033055"/>
            <a:endParaRPr lang="en-US" baseline="0" dirty="0" smtClean="0"/>
          </a:p>
          <a:p>
            <a:r>
              <a:rPr lang="en-US" baseline="0" dirty="0" smtClean="0"/>
              <a:t>On the other end, if you are a 5 star facility and your inpatient and/or 30-day mortality is in the 80th percentile or greater, that is high mortality, you will get demoted to a 4 star facility.  The idea here is that it is difficult to classify a hospital as a high performing 5 star facility if an outcome as important as mortality is one that you are performing badly.</a:t>
            </a:r>
          </a:p>
          <a:p>
            <a:pPr defTabSz="1033055"/>
            <a:endParaRPr lang="en-US" dirty="0">
              <a:solidFill>
                <a:srgbClr val="000000"/>
              </a:solidFill>
              <a:latin typeface="Arial Narrow" pitchFamily="34" charset="0"/>
              <a:cs typeface="Georgia" pitchFamily="18" charset="0"/>
            </a:endParaRPr>
          </a:p>
          <a:p>
            <a:pPr defTabSz="1033055"/>
            <a:r>
              <a:rPr lang="en-US" dirty="0">
                <a:solidFill>
                  <a:srgbClr val="000000"/>
                </a:solidFill>
                <a:latin typeface="Arial Narrow" pitchFamily="34" charset="0"/>
                <a:cs typeface="Georgia" pitchFamily="18" charset="0"/>
              </a:rPr>
              <a:t>In theory it is possible to have no 1 star facilities if the bottom of the VA is better than the bottom of private </a:t>
            </a:r>
            <a:r>
              <a:rPr lang="en-US" dirty="0" smtClean="0">
                <a:solidFill>
                  <a:srgbClr val="000000"/>
                </a:solidFill>
                <a:latin typeface="Arial Narrow" pitchFamily="34" charset="0"/>
                <a:cs typeface="Georgia" pitchFamily="18" charset="0"/>
              </a:rPr>
              <a:t>sector.  </a:t>
            </a:r>
            <a:r>
              <a:rPr lang="en-US" dirty="0">
                <a:solidFill>
                  <a:srgbClr val="000000"/>
                </a:solidFill>
                <a:latin typeface="Arial Narrow" pitchFamily="34" charset="0"/>
                <a:cs typeface="Georgia" pitchFamily="18" charset="0"/>
              </a:rPr>
              <a:t>So it is not necessarily true that there will always be 10% of the facilities with 1 </a:t>
            </a:r>
            <a:r>
              <a:rPr lang="en-US" dirty="0" smtClean="0">
                <a:solidFill>
                  <a:srgbClr val="000000"/>
                </a:solidFill>
                <a:latin typeface="Arial Narrow" pitchFamily="34" charset="0"/>
                <a:cs typeface="Georgia" pitchFamily="18" charset="0"/>
              </a:rPr>
              <a:t>star.</a:t>
            </a:r>
            <a:endParaRPr lang="en-US" dirty="0">
              <a:solidFill>
                <a:srgbClr val="000000"/>
              </a:solidFill>
              <a:latin typeface="Arial Narrow" pitchFamily="34" charset="0"/>
              <a:cs typeface="Georgia" pitchFamily="18" charset="0"/>
            </a:endParaRP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a:p>
            <a:pPr marL="386791" indent="-386791" defTabSz="1033055">
              <a:buFont typeface="Arial" panose="020B0604020202020204" pitchFamily="34" charset="0"/>
              <a:buChar char="•"/>
            </a:pPr>
            <a:endParaRPr lang="en-US" dirty="0">
              <a:solidFill>
                <a:srgbClr val="000000"/>
              </a:solidFill>
              <a:latin typeface="Arial Narrow" pitchFamily="34" charset="0"/>
              <a:cs typeface="Georgia" pitchFamily="18" charset="0"/>
            </a:endParaRPr>
          </a:p>
        </p:txBody>
      </p:sp>
      <p:sp>
        <p:nvSpPr>
          <p:cNvPr id="4" name="Slide Number Placeholder 3"/>
          <p:cNvSpPr>
            <a:spLocks noGrp="1"/>
          </p:cNvSpPr>
          <p:nvPr>
            <p:ph type="sldNum" sz="quarter" idx="10"/>
          </p:nvPr>
        </p:nvSpPr>
        <p:spPr/>
        <p:txBody>
          <a:bodyPr/>
          <a:lstStyle/>
          <a:p>
            <a:fld id="{79A169A8-A0F2-4D63-A056-CE3D1B000E02}" type="slidenum">
              <a:rPr lang="en-US" smtClean="0"/>
              <a:t>11</a:t>
            </a:fld>
            <a:endParaRPr lang="en-US" dirty="0"/>
          </a:p>
        </p:txBody>
      </p:sp>
    </p:spTree>
    <p:extLst>
      <p:ext uri="{BB962C8B-B14F-4D97-AF65-F5344CB8AC3E}">
        <p14:creationId xmlns:p14="http://schemas.microsoft.com/office/powerpoint/2010/main" val="2232301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As</a:t>
            </a:r>
            <a:r>
              <a:rPr lang="en-US" baseline="0" dirty="0" smtClean="0"/>
              <a:t> you might imagine, the process of developing and refreshing SAIL every quarter is quite involved.  </a:t>
            </a:r>
          </a:p>
          <a:p>
            <a:endParaRPr lang="en-US" baseline="0" dirty="0" smtClean="0"/>
          </a:p>
          <a:p>
            <a:pPr algn="l"/>
            <a:r>
              <a:rPr lang="en-US" baseline="0" dirty="0" smtClean="0"/>
              <a:t>At the first step, we added on top of Truven’s inpatient quality metrics with additional metrics on inpatient and outpatient quality and safety, efficiency, patient and employee satisfaction, and access to provide a balance view of facility and VISN</a:t>
            </a:r>
          </a:p>
          <a:p>
            <a:pPr algn="l"/>
            <a:endParaRPr lang="en-US" baseline="0" dirty="0" smtClean="0"/>
          </a:p>
          <a:p>
            <a:pPr algn="l"/>
            <a:r>
              <a:rPr lang="en-US" baseline="0" dirty="0" smtClean="0"/>
              <a:t>Next, we take data from Austin Automation Center, CDW, Program Offices and publically available private sector data, went through a series of data cleaning and preparation to create analytic data sets</a:t>
            </a:r>
          </a:p>
          <a:p>
            <a:pPr algn="l"/>
            <a:endParaRPr lang="en-US" baseline="0" dirty="0" smtClean="0"/>
          </a:p>
          <a:p>
            <a:pPr algn="l"/>
            <a:r>
              <a:rPr lang="en-US" baseline="0" dirty="0" smtClean="0"/>
              <a:t>Then we convert each metric to a standardized score.  This step is important because we have metrics presented as %, score, and ratio.  It will be difficult to combine them in their original forms without some standardization to have them measured on the same scale.  The creation of standardized scores are done within the facility’s complexity peer group to adjust for a hospital complexity level.</a:t>
            </a:r>
          </a:p>
          <a:p>
            <a:pPr algn="l"/>
            <a:endParaRPr lang="en-US" baseline="0" dirty="0" smtClean="0"/>
          </a:p>
          <a:p>
            <a:pPr algn="l"/>
            <a:r>
              <a:rPr lang="en-US" baseline="0" dirty="0" smtClean="0"/>
              <a:t>The standardized scores are then grouped into domain scores and domain score into composite scores for quality and efficiency.  We assign equal weight to domains and also equal weight to metrics within a domain.  </a:t>
            </a:r>
          </a:p>
          <a:p>
            <a:pPr algn="l"/>
            <a:endParaRPr lang="en-US" baseline="0" dirty="0" smtClean="0"/>
          </a:p>
          <a:p>
            <a:pPr algn="l"/>
            <a:r>
              <a:rPr lang="en-US" baseline="0" dirty="0" smtClean="0"/>
              <a:t>Over the past couple years, we have provided many educational sessions to facilities, VISNs, Program Offices, national leadership groups, many involve providing deep dive into the data accompanying recommendations for improvement</a:t>
            </a:r>
            <a:endParaRPr lang="en-US" strike="sngStrike" dirty="0"/>
          </a:p>
        </p:txBody>
      </p:sp>
      <p:sp>
        <p:nvSpPr>
          <p:cNvPr id="4" name="Slide Number Placeholder 3"/>
          <p:cNvSpPr>
            <a:spLocks noGrp="1"/>
          </p:cNvSpPr>
          <p:nvPr>
            <p:ph type="sldNum" sz="quarter" idx="10"/>
          </p:nvPr>
        </p:nvSpPr>
        <p:spPr/>
        <p:txBody>
          <a:bodyPr/>
          <a:lstStyle/>
          <a:p>
            <a:fld id="{79A169A8-A0F2-4D63-A056-CE3D1B000E02}" type="slidenum">
              <a:rPr lang="en-US" smtClean="0"/>
              <a:t>12</a:t>
            </a:fld>
            <a:endParaRPr lang="en-US" dirty="0"/>
          </a:p>
        </p:txBody>
      </p:sp>
    </p:spTree>
    <p:extLst>
      <p:ext uri="{BB962C8B-B14F-4D97-AF65-F5344CB8AC3E}">
        <p14:creationId xmlns:p14="http://schemas.microsoft.com/office/powerpoint/2010/main" val="1530165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endParaRPr lang="en-US" dirty="0">
              <a:latin typeface="Georgia" pitchFamily="18" charset="0"/>
            </a:endParaRPr>
          </a:p>
          <a:p>
            <a:pPr defTabSz="928216">
              <a:defRPr/>
            </a:pPr>
            <a:r>
              <a:rPr lang="en-US" dirty="0" smtClean="0"/>
              <a:t>The VA-SAIL Value model has a total of 26</a:t>
            </a:r>
            <a:r>
              <a:rPr lang="en-US" baseline="0" dirty="0" smtClean="0"/>
              <a:t> measures grouped into 9 domains, with 8 domains in Quality and 1 domain in Efficiency.</a:t>
            </a:r>
          </a:p>
          <a:p>
            <a:pPr defTabSz="928216">
              <a:defRPr/>
            </a:pPr>
            <a:endParaRPr lang="en-US" baseline="0" dirty="0" smtClean="0"/>
          </a:p>
          <a:p>
            <a:pPr defTabSz="928216">
              <a:defRPr/>
            </a:pPr>
            <a:r>
              <a:rPr lang="en-US" baseline="0" dirty="0" smtClean="0"/>
              <a:t>The Quality and Efficiency domains are evaluated separately.  The relative performance in Quality does not impact the relative performance of Efficiency, and vice versa.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13</a:t>
            </a:fld>
            <a:endParaRPr lang="en-US" dirty="0"/>
          </a:p>
        </p:txBody>
      </p:sp>
    </p:spTree>
    <p:extLst>
      <p:ext uri="{BB962C8B-B14F-4D97-AF65-F5344CB8AC3E}">
        <p14:creationId xmlns:p14="http://schemas.microsoft.com/office/powerpoint/2010/main" val="30228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Georgia" pitchFamily="18" charset="0"/>
                <a:cs typeface="Georgia" pitchFamily="18" charset="0"/>
              </a:rPr>
              <a:t>YL</a:t>
            </a:r>
          </a:p>
          <a:p>
            <a:r>
              <a:rPr lang="en-US" dirty="0" smtClean="0">
                <a:latin typeface="Georgia" pitchFamily="18" charset="0"/>
                <a:cs typeface="Georgia" pitchFamily="18" charset="0"/>
              </a:rPr>
              <a:t>Here </a:t>
            </a:r>
            <a:r>
              <a:rPr lang="en-US" dirty="0">
                <a:latin typeface="Georgia" pitchFamily="18" charset="0"/>
                <a:cs typeface="Georgia" pitchFamily="18" charset="0"/>
              </a:rPr>
              <a:t>is a list of the Quality and Efficiency domains.  For those of you already familiar with SAIL you might notice that this list has changed recently from previous versions of SAIL.</a:t>
            </a:r>
          </a:p>
          <a:p>
            <a:endParaRPr lang="en-US" dirty="0">
              <a:latin typeface="Georgia" pitchFamily="18" charset="0"/>
              <a:cs typeface="Georgia" pitchFamily="18" charset="0"/>
            </a:endParaRPr>
          </a:p>
          <a:p>
            <a:r>
              <a:rPr lang="en-US" dirty="0">
                <a:latin typeface="Georgia" pitchFamily="18" charset="0"/>
                <a:cs typeface="Georgia" pitchFamily="18" charset="0"/>
              </a:rPr>
              <a:t>In Quality, we have</a:t>
            </a:r>
          </a:p>
          <a:p>
            <a:endParaRPr lang="en-US" dirty="0">
              <a:latin typeface="Georgia" pitchFamily="18" charset="0"/>
              <a:cs typeface="Georgia" pitchFamily="18" charset="0"/>
            </a:endParaRPr>
          </a:p>
          <a:p>
            <a:pPr marL="174056" indent="-174056">
              <a:buFont typeface="Arial" panose="020B0604020202020204" pitchFamily="34" charset="0"/>
              <a:buChar char="•"/>
            </a:pPr>
            <a:r>
              <a:rPr lang="en-US" dirty="0">
                <a:latin typeface="Georgia" pitchFamily="18" charset="0"/>
                <a:cs typeface="Georgia" pitchFamily="18" charset="0"/>
              </a:rPr>
              <a:t>acute care mortality (both in-house and 30-day mortality)</a:t>
            </a:r>
          </a:p>
          <a:p>
            <a:pPr marL="174056" indent="-174056">
              <a:buFont typeface="Arial" panose="020B0604020202020204" pitchFamily="34" charset="0"/>
              <a:buChar char="•"/>
            </a:pPr>
            <a:r>
              <a:rPr lang="en-US" dirty="0">
                <a:latin typeface="Georgia" pitchFamily="18" charset="0"/>
                <a:cs typeface="Georgia" pitchFamily="18" charset="0"/>
              </a:rPr>
              <a:t>Avoidable adverse events (this is new and it contains HAI, PSIs and hospital complications)</a:t>
            </a:r>
          </a:p>
          <a:p>
            <a:pPr marL="174056" indent="-174056">
              <a:buFont typeface="Arial" panose="020B0604020202020204" pitchFamily="34" charset="0"/>
              <a:buChar char="•"/>
            </a:pPr>
            <a:r>
              <a:rPr lang="en-US" dirty="0">
                <a:latin typeface="Georgia" pitchFamily="18" charset="0"/>
                <a:cs typeface="Georgia" pitchFamily="18" charset="0"/>
              </a:rPr>
              <a:t>The CMS risk standardized mortality and readmission measures</a:t>
            </a:r>
          </a:p>
          <a:p>
            <a:pPr marL="174056" indent="-174056">
              <a:buFont typeface="Arial" panose="020B0604020202020204" pitchFamily="34" charset="0"/>
              <a:buChar char="•"/>
            </a:pPr>
            <a:r>
              <a:rPr lang="en-US" dirty="0">
                <a:latin typeface="Georgia" pitchFamily="18" charset="0"/>
                <a:cs typeface="Georgia" pitchFamily="18" charset="0"/>
              </a:rPr>
              <a:t>Adjusted length of stay</a:t>
            </a:r>
          </a:p>
          <a:p>
            <a:pPr marL="174056" indent="-174056">
              <a:buFont typeface="Arial" panose="020B0604020202020204" pitchFamily="34" charset="0"/>
              <a:buChar char="•"/>
            </a:pPr>
            <a:r>
              <a:rPr lang="en-US" dirty="0">
                <a:latin typeface="Georgia" pitchFamily="18" charset="0"/>
                <a:cs typeface="Georgia" pitchFamily="18" charset="0"/>
              </a:rPr>
              <a:t>Inpatient and outpatient performance measures (a subset of ORYX/HEDIS measures)</a:t>
            </a:r>
          </a:p>
          <a:p>
            <a:pPr marL="174056" indent="-174056">
              <a:buFont typeface="Arial" panose="020B0604020202020204" pitchFamily="34" charset="0"/>
              <a:buChar char="•"/>
            </a:pPr>
            <a:r>
              <a:rPr lang="en-US" dirty="0">
                <a:latin typeface="Georgia" pitchFamily="18" charset="0"/>
                <a:cs typeface="Georgia" pitchFamily="18" charset="0"/>
              </a:rPr>
              <a:t>Customer satisfaction (patient satisfaction, employee satisfaction and nursing turnover)</a:t>
            </a:r>
          </a:p>
          <a:p>
            <a:pPr marL="174056" indent="-174056">
              <a:buFont typeface="Arial" panose="020B0604020202020204" pitchFamily="34" charset="0"/>
              <a:buChar char="•"/>
            </a:pPr>
            <a:r>
              <a:rPr lang="en-US" dirty="0">
                <a:latin typeface="Georgia" pitchFamily="18" charset="0"/>
                <a:cs typeface="Georgia" pitchFamily="18" charset="0"/>
              </a:rPr>
              <a:t>Ambulatory Care Sensitive Conditions</a:t>
            </a:r>
          </a:p>
          <a:p>
            <a:pPr marL="174056" indent="-174056">
              <a:buFont typeface="Arial" panose="020B0604020202020204" pitchFamily="34" charset="0"/>
              <a:buChar char="•"/>
            </a:pPr>
            <a:r>
              <a:rPr lang="en-US" dirty="0">
                <a:latin typeface="Georgia" pitchFamily="18" charset="0"/>
                <a:cs typeface="Georgia" pitchFamily="18" charset="0"/>
              </a:rPr>
              <a:t>And wait time </a:t>
            </a:r>
            <a:r>
              <a:rPr lang="en-US" dirty="0" smtClean="0">
                <a:latin typeface="Georgia" pitchFamily="18" charset="0"/>
                <a:cs typeface="Georgia" pitchFamily="18" charset="0"/>
              </a:rPr>
              <a:t>for primary care,</a:t>
            </a:r>
            <a:r>
              <a:rPr lang="en-US" baseline="0" dirty="0" smtClean="0">
                <a:latin typeface="Georgia" pitchFamily="18" charset="0"/>
                <a:cs typeface="Georgia" pitchFamily="18" charset="0"/>
              </a:rPr>
              <a:t> specialty care and mental health care, as well as </a:t>
            </a:r>
            <a:r>
              <a:rPr lang="en-US" dirty="0" smtClean="0">
                <a:latin typeface="Georgia" pitchFamily="18" charset="0"/>
                <a:cs typeface="Georgia" pitchFamily="18" charset="0"/>
              </a:rPr>
              <a:t>call </a:t>
            </a:r>
            <a:r>
              <a:rPr lang="en-US" dirty="0">
                <a:latin typeface="Georgia" pitchFamily="18" charset="0"/>
                <a:cs typeface="Georgia" pitchFamily="18" charset="0"/>
              </a:rPr>
              <a:t>center responsiveness </a:t>
            </a:r>
            <a:r>
              <a:rPr lang="en-US" dirty="0" smtClean="0">
                <a:latin typeface="Georgia" pitchFamily="18" charset="0"/>
                <a:cs typeface="Georgia" pitchFamily="18" charset="0"/>
              </a:rPr>
              <a:t>measures, including speed in picking up calls</a:t>
            </a:r>
            <a:r>
              <a:rPr lang="en-US" baseline="0" dirty="0" smtClean="0">
                <a:latin typeface="Georgia" pitchFamily="18" charset="0"/>
                <a:cs typeface="Georgia" pitchFamily="18" charset="0"/>
              </a:rPr>
              <a:t> and abandonment rate</a:t>
            </a:r>
            <a:endParaRPr lang="en-US" dirty="0">
              <a:latin typeface="Georgia" pitchFamily="18" charset="0"/>
              <a:cs typeface="Georgia" pitchFamily="18" charset="0"/>
            </a:endParaRPr>
          </a:p>
          <a:p>
            <a:pPr marL="174056" indent="-174056">
              <a:buFont typeface="Arial" panose="020B0604020202020204" pitchFamily="34" charset="0"/>
              <a:buChar char="•"/>
            </a:pPr>
            <a:endParaRPr lang="en-US" dirty="0">
              <a:latin typeface="Georgia" pitchFamily="18" charset="0"/>
              <a:cs typeface="Georgia" pitchFamily="18" charset="0"/>
            </a:endParaRPr>
          </a:p>
          <a:p>
            <a:r>
              <a:rPr lang="en-US" dirty="0">
                <a:latin typeface="Georgia" pitchFamily="18" charset="0"/>
                <a:cs typeface="Georgia" pitchFamily="18" charset="0"/>
              </a:rPr>
              <a:t>For Efficiency we </a:t>
            </a:r>
            <a:r>
              <a:rPr lang="en-US" dirty="0" smtClean="0">
                <a:latin typeface="Georgia" pitchFamily="18" charset="0"/>
                <a:cs typeface="Georgia" pitchFamily="18" charset="0"/>
              </a:rPr>
              <a:t>consider </a:t>
            </a:r>
            <a:r>
              <a:rPr lang="en-US" dirty="0">
                <a:latin typeface="Georgia" pitchFamily="18" charset="0"/>
                <a:cs typeface="Georgia" pitchFamily="18" charset="0"/>
              </a:rPr>
              <a:t>the Clinical and Administrative efficiencies as a single domain and it is based on the Stochastic Frontier Analysis measure produced by OPES.</a:t>
            </a:r>
          </a:p>
          <a:p>
            <a:endParaRPr lang="en-US" dirty="0" smtClean="0"/>
          </a:p>
          <a:p>
            <a:r>
              <a:rPr lang="en-US" dirty="0" smtClean="0"/>
              <a:t>Each of these domains are then weighted such</a:t>
            </a:r>
            <a:r>
              <a:rPr lang="en-US" baseline="0" dirty="0" smtClean="0"/>
              <a:t> that the sum of the weights equals 100%.</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14</a:t>
            </a:fld>
            <a:endParaRPr lang="en-US" dirty="0"/>
          </a:p>
        </p:txBody>
      </p:sp>
    </p:spTree>
    <p:extLst>
      <p:ext uri="{BB962C8B-B14F-4D97-AF65-F5344CB8AC3E}">
        <p14:creationId xmlns:p14="http://schemas.microsoft.com/office/powerpoint/2010/main" val="2237302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 a list of the 26 measures included in the SAIL model grouped into the 9 SAIL domains.  The first 8 domains in the list make up the Quality composite and the Efficiency domain is based only on the SFA analysis.  </a:t>
            </a:r>
          </a:p>
          <a:p>
            <a:endParaRPr lang="en-US" dirty="0" smtClean="0"/>
          </a:p>
          <a:p>
            <a:r>
              <a:rPr lang="en-US" dirty="0" smtClean="0"/>
              <a:t>About 35% of the model is outpatient, which is good considering the private sector rating systems don’t include any outpatient care measures.  We will</a:t>
            </a:r>
            <a:r>
              <a:rPr lang="en-US" baseline="0" dirty="0" smtClean="0"/>
              <a:t> eventually include HCAHPS for outpatient care once that data is provided to us, hopefully in the next quarter.  This will put us close to 40% outpatient measures which is a pretty good balance for the model.  </a:t>
            </a:r>
          </a:p>
          <a:p>
            <a:endParaRPr lang="en-US" baseline="0" dirty="0" smtClean="0"/>
          </a:p>
          <a:p>
            <a:r>
              <a:rPr lang="en-US" baseline="0" dirty="0" smtClean="0"/>
              <a:t>What is important here is to look at the weights associated with each of the measures when you are trying to identify what to work on at your facility.  If you are going to focus on a single CMS measure which is only 2-3% of the overall weight in the SAIL model, and put a lot of resources into that single area, you are not likely going to get a big return with regard to movement in the SAIL model.  Our  advice is generally to look at the weights but prioritize according to what’s important to the medical centers and the veterans, what are some things you have in place that you can work on quickly, </a:t>
            </a:r>
          </a:p>
          <a:p>
            <a:endParaRPr lang="en-US" baseline="0" dirty="0" smtClean="0"/>
          </a:p>
          <a:p>
            <a:r>
              <a:rPr lang="en-US" baseline="0" dirty="0" smtClean="0"/>
              <a:t>The other thing to remember when choosing what to work on is that improvements in one domain may also affect some others.  Significant improvements in the avoidable adverse events (PSIs, HAIs and complications) could also have an effect on reducing length of stay, for example.  So those type of relationships should also be considered when selecting improvement priorities.</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15</a:t>
            </a:fld>
            <a:endParaRPr lang="en-US" dirty="0"/>
          </a:p>
        </p:txBody>
      </p:sp>
    </p:spTree>
    <p:extLst>
      <p:ext uri="{BB962C8B-B14F-4D97-AF65-F5344CB8AC3E}">
        <p14:creationId xmlns:p14="http://schemas.microsoft.com/office/powerpoint/2010/main" val="198251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There are several drill down resources available</a:t>
            </a:r>
            <a:r>
              <a:rPr lang="en-US" baseline="0" dirty="0" smtClean="0"/>
              <a:t> to you on the vast majority of the measures used in SAIL.</a:t>
            </a:r>
          </a:p>
          <a:p>
            <a:endParaRPr lang="en-US" baseline="0" dirty="0" smtClean="0"/>
          </a:p>
          <a:p>
            <a:r>
              <a:rPr lang="en-US" baseline="0" dirty="0" smtClean="0"/>
              <a:t>This slide shows you the different modalities of drill down along with the lowest level of detail and time period available to drill down.  Many of the measures have drill down capabilities down to the patient level.  Some do not go down to patient level due to the nature of the data reported, such as HAI – that data is only collected in aggregate form at the unit level, although the patient level information should be available from your local IC department who enter that data.</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16</a:t>
            </a:fld>
            <a:endParaRPr lang="en-US" dirty="0"/>
          </a:p>
        </p:txBody>
      </p:sp>
    </p:spTree>
    <p:extLst>
      <p:ext uri="{BB962C8B-B14F-4D97-AF65-F5344CB8AC3E}">
        <p14:creationId xmlns:p14="http://schemas.microsoft.com/office/powerpoint/2010/main" val="1371776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latin typeface="Arial Narrow" pitchFamily="34" charset="0"/>
                <a:cs typeface="Times New Roman" pitchFamily="18" charset="0"/>
              </a:rPr>
              <a:t>YL</a:t>
            </a:r>
          </a:p>
          <a:p>
            <a:pPr marL="0" indent="0">
              <a:buFont typeface="Arial" panose="020B0604020202020204" pitchFamily="34" charset="0"/>
              <a:buNone/>
            </a:pPr>
            <a:r>
              <a:rPr lang="en-US" dirty="0" smtClean="0">
                <a:latin typeface="Arial Narrow" pitchFamily="34" charset="0"/>
                <a:cs typeface="Times New Roman" pitchFamily="18" charset="0"/>
              </a:rPr>
              <a:t>SAIL</a:t>
            </a:r>
            <a:r>
              <a:rPr lang="en-US" baseline="0" dirty="0" smtClean="0">
                <a:latin typeface="Arial Narrow" pitchFamily="34" charset="0"/>
                <a:cs typeface="Times New Roman" pitchFamily="18" charset="0"/>
              </a:rPr>
              <a:t> has been through several methodology updates based on the feedback received from the field, Program Offices and the VACO senior leadership.  Here are a few highlights:</a:t>
            </a: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r>
              <a:rPr lang="en-US" dirty="0" smtClean="0">
                <a:latin typeface="Arial Narrow" pitchFamily="34" charset="0"/>
                <a:cs typeface="Times New Roman" pitchFamily="18" charset="0"/>
              </a:rPr>
              <a:t>The hospitals</a:t>
            </a:r>
            <a:r>
              <a:rPr lang="en-US" baseline="0" dirty="0" smtClean="0">
                <a:latin typeface="Arial Narrow" pitchFamily="34" charset="0"/>
                <a:cs typeface="Times New Roman" pitchFamily="18" charset="0"/>
              </a:rPr>
              <a:t> are d</a:t>
            </a:r>
            <a:r>
              <a:rPr lang="en-US" dirty="0" smtClean="0">
                <a:latin typeface="Arial Narrow" pitchFamily="34" charset="0"/>
                <a:cs typeface="Times New Roman" pitchFamily="18" charset="0"/>
              </a:rPr>
              <a:t>ivided medical facilities into 4 groups based on OPES complexity level and IPEC ICU level</a:t>
            </a:r>
          </a:p>
          <a:p>
            <a:pPr marL="174056" indent="-174056">
              <a:buFont typeface="Arial" panose="020B0604020202020204" pitchFamily="34" charset="0"/>
              <a:buChar char="•"/>
            </a:pPr>
            <a:endParaRPr lang="en-US" baseline="0" dirty="0" smtClean="0">
              <a:latin typeface="Arial Narrow" pitchFamily="34" charset="0"/>
              <a:cs typeface="Times New Roman" pitchFamily="18" charset="0"/>
            </a:endParaRPr>
          </a:p>
          <a:p>
            <a:pPr marL="174056" indent="-174056">
              <a:buFont typeface="Arial" panose="020B0604020202020204" pitchFamily="34" charset="0"/>
              <a:buChar char="•"/>
            </a:pPr>
            <a:r>
              <a:rPr lang="en-US" baseline="0" dirty="0" smtClean="0">
                <a:latin typeface="Arial Narrow" pitchFamily="34" charset="0"/>
                <a:cs typeface="Times New Roman" pitchFamily="18" charset="0"/>
              </a:rPr>
              <a:t>Calculate the standardized scores or Z-scores of individual metrics within the facility peer group to adjust for difference in hospital complexity </a:t>
            </a: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r>
              <a:rPr lang="en-US" dirty="0" smtClean="0">
                <a:latin typeface="Arial Narrow" pitchFamily="34" charset="0"/>
                <a:cs typeface="Times New Roman" pitchFamily="18" charset="0"/>
              </a:rPr>
              <a:t>Promoted 1-Star facilities to 2-Star if they have the most number of metrics perform better than bottom quintile health systems in Truven’s study</a:t>
            </a:r>
          </a:p>
          <a:p>
            <a:pPr marL="174056" indent="-174056">
              <a:buFont typeface="Arial" panose="020B0604020202020204" pitchFamily="34" charset="0"/>
              <a:buChar char="•"/>
            </a:pP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r>
              <a:rPr lang="en-US" dirty="0" smtClean="0">
                <a:latin typeface="Arial Narrow" pitchFamily="34" charset="0"/>
                <a:cs typeface="Times New Roman" pitchFamily="18" charset="0"/>
              </a:rPr>
              <a:t>Demoted 5-Star facilities to 4-Star if acute care SMR and/or SMR30 are in the 80</a:t>
            </a:r>
            <a:r>
              <a:rPr lang="en-US" baseline="30000" dirty="0" smtClean="0">
                <a:latin typeface="Arial Narrow" pitchFamily="34" charset="0"/>
                <a:cs typeface="Times New Roman" pitchFamily="18" charset="0"/>
              </a:rPr>
              <a:t>th</a:t>
            </a:r>
            <a:r>
              <a:rPr lang="en-US" dirty="0" smtClean="0">
                <a:latin typeface="Arial Narrow" pitchFamily="34" charset="0"/>
                <a:cs typeface="Times New Roman" pitchFamily="18" charset="0"/>
              </a:rPr>
              <a:t> percentile, that is high mortality, and promote equal number of 4-Star facilities to 5-Star</a:t>
            </a:r>
          </a:p>
          <a:p>
            <a:pPr marL="174056" indent="-174056">
              <a:buFont typeface="Arial" panose="020B0604020202020204" pitchFamily="34" charset="0"/>
              <a:buChar char="•"/>
            </a:pP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r>
              <a:rPr lang="en-US" dirty="0" smtClean="0">
                <a:latin typeface="Arial Narrow" pitchFamily="34" charset="0"/>
                <a:cs typeface="Times New Roman" pitchFamily="18" charset="0"/>
              </a:rPr>
              <a:t>Incorporated Present-On-Admission in in-hospital complication measure and completed data validation</a:t>
            </a:r>
          </a:p>
          <a:p>
            <a:pPr marL="174056" indent="-174056">
              <a:buFont typeface="Arial" panose="020B0604020202020204" pitchFamily="34" charset="0"/>
              <a:buChar char="•"/>
            </a:pPr>
            <a:endParaRPr lang="en-US" dirty="0" smtClean="0">
              <a:latin typeface="Arial Narrow" pitchFamily="34" charset="0"/>
              <a:cs typeface="Times New Roman" pitchFamily="18" charset="0"/>
            </a:endParaRPr>
          </a:p>
          <a:p>
            <a:pPr marL="174056" indent="-174056">
              <a:buFont typeface="Arial" panose="020B0604020202020204" pitchFamily="34" charset="0"/>
              <a:buChar char="•"/>
            </a:pPr>
            <a:r>
              <a:rPr lang="en-US" dirty="0" smtClean="0">
                <a:latin typeface="Arial Narrow" pitchFamily="34" charset="0"/>
                <a:cs typeface="Times New Roman" pitchFamily="18" charset="0"/>
              </a:rPr>
              <a:t>Added 19 non-acute care medical/surgical facilities to SAIL report as ad hoc hospitals, so</a:t>
            </a:r>
            <a:r>
              <a:rPr lang="en-US" baseline="0" dirty="0" smtClean="0">
                <a:latin typeface="Arial Narrow" pitchFamily="34" charset="0"/>
                <a:cs typeface="Times New Roman" pitchFamily="18" charset="0"/>
              </a:rPr>
              <a:t> that they can benchmark with other facilities on available metrics</a:t>
            </a:r>
            <a:endParaRPr lang="en-US" dirty="0" smtClean="0">
              <a:latin typeface="Arial Narrow" pitchFamily="34"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17</a:t>
            </a:fld>
            <a:endParaRPr lang="en-US" dirty="0"/>
          </a:p>
        </p:txBody>
      </p:sp>
    </p:spTree>
    <p:extLst>
      <p:ext uri="{BB962C8B-B14F-4D97-AF65-F5344CB8AC3E}">
        <p14:creationId xmlns:p14="http://schemas.microsoft.com/office/powerpoint/2010/main" val="426325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YL</a:t>
            </a:r>
          </a:p>
          <a:p>
            <a:r>
              <a:rPr lang="en-US" sz="1800" dirty="0" smtClean="0"/>
              <a:t>This is the</a:t>
            </a:r>
            <a:r>
              <a:rPr lang="en-US" sz="1800" baseline="0" dirty="0" smtClean="0"/>
              <a:t> main page of the SAIL report available from the VSSC web site.  Every VA employee with a valid computer account can access this report.  There is no approval for access required.</a:t>
            </a:r>
          </a:p>
          <a:p>
            <a:pPr marL="285750" indent="-285750">
              <a:buFont typeface="Arial" panose="020B0604020202020204" pitchFamily="34" charset="0"/>
              <a:buChar char="•"/>
            </a:pPr>
            <a:r>
              <a:rPr lang="en-US" sz="1800" baseline="0" dirty="0" smtClean="0"/>
              <a:t>The report is divided into 3 sections</a:t>
            </a:r>
          </a:p>
          <a:p>
            <a:pPr marL="742950" lvl="1" indent="-285750">
              <a:buFont typeface="Arial" panose="020B0604020202020204" pitchFamily="34" charset="0"/>
              <a:buChar char="•"/>
            </a:pPr>
            <a:r>
              <a:rPr lang="en-US" sz="1800" baseline="0" dirty="0" smtClean="0"/>
              <a:t>On the top are a set of filters where you decide which VISN, facility and time period of the report you want to review.  Remember to click “View Report” on the right to refresh the report.</a:t>
            </a:r>
          </a:p>
          <a:p>
            <a:pPr marL="742950" lvl="1" indent="-285750">
              <a:buFont typeface="Arial" panose="020B0604020202020204" pitchFamily="34" charset="0"/>
              <a:buChar char="•"/>
            </a:pPr>
            <a:endParaRPr lang="en-US" sz="1800" baseline="0" dirty="0" smtClean="0"/>
          </a:p>
          <a:p>
            <a:pPr marL="742950" lvl="1" indent="-285750">
              <a:buFont typeface="Arial" panose="020B0604020202020204" pitchFamily="34" charset="0"/>
              <a:buChar char="•"/>
            </a:pPr>
            <a:r>
              <a:rPr lang="en-US" sz="1800" baseline="0" dirty="0" smtClean="0"/>
              <a:t>The center is the domain radar diagram of the selected facility.  There are several button on the top that will lead you to other reports, such as return a list of hospitals by selected Quality designation, or hospitals in the top 20% of a selected metrics, or Quality star designation of hospitals for a selected complexity grouping.</a:t>
            </a:r>
          </a:p>
          <a:p>
            <a:pPr marL="742950" lvl="1" indent="-285750">
              <a:buFont typeface="Arial" panose="020B0604020202020204" pitchFamily="34" charset="0"/>
              <a:buChar char="•"/>
            </a:pPr>
            <a:endParaRPr lang="en-US" sz="1800" baseline="0" dirty="0" smtClean="0"/>
          </a:p>
          <a:p>
            <a:pPr marL="742950" lvl="1" indent="-285750">
              <a:buFont typeface="Arial" panose="020B0604020202020204" pitchFamily="34" charset="0"/>
              <a:buChar char="•"/>
            </a:pPr>
            <a:r>
              <a:rPr lang="en-US" sz="1800" baseline="0" dirty="0" smtClean="0"/>
              <a:t>On the side are a additional buttons to open data definitions, FAQs and reporting rating page.</a:t>
            </a:r>
          </a:p>
          <a:p>
            <a:pPr marL="742950" lvl="1" indent="-285750">
              <a:buFont typeface="Arial" panose="020B0604020202020204" pitchFamily="34" charset="0"/>
              <a:buChar char="•"/>
            </a:pPr>
            <a:endParaRPr lang="en-US" sz="1800" baseline="0" dirty="0" smtClean="0"/>
          </a:p>
          <a:p>
            <a:pPr marL="742950" lvl="1" indent="-285750">
              <a:buFont typeface="Arial" panose="020B0604020202020204" pitchFamily="34" charset="0"/>
              <a:buChar char="•"/>
            </a:pPr>
            <a:r>
              <a:rPr lang="en-US" sz="1800" baseline="0" dirty="0" smtClean="0"/>
              <a:t>To the left is the document map – or you can consider it as the table of contents.  It’s divided into 4 sections where you’ll find facility and VISN reports, tools such as trend charts, maps, and external benchmark data from different quality reporting agencies</a:t>
            </a:r>
          </a:p>
          <a:p>
            <a:pPr marL="742950" lvl="1" indent="-285750">
              <a:buFont typeface="Arial" panose="020B0604020202020204" pitchFamily="34" charset="0"/>
              <a:buChar char="•"/>
            </a:pPr>
            <a:endParaRPr lang="en-US" sz="1800" baseline="0" dirty="0" smtClean="0"/>
          </a:p>
          <a:p>
            <a:pPr marL="285750" lvl="0" indent="-285750">
              <a:buFont typeface="Arial" panose="020B0604020202020204" pitchFamily="34" charset="0"/>
              <a:buChar char="•"/>
            </a:pPr>
            <a:r>
              <a:rPr lang="en-US" sz="1800" baseline="0" dirty="0" smtClean="0"/>
              <a:t>Click on a item on the document map will take you to the specific report page</a:t>
            </a:r>
            <a:endParaRPr lang="en-US" sz="1800" dirty="0" smtClean="0"/>
          </a:p>
          <a:p>
            <a:endParaRPr lang="en-US" sz="1800" dirty="0" smtClean="0"/>
          </a:p>
          <a:p>
            <a:endParaRPr lang="en-US" sz="1800" dirty="0" smtClean="0"/>
          </a:p>
          <a:p>
            <a:endParaRPr lang="en-US" sz="1800" strike="sngStrike" dirty="0" smtClean="0"/>
          </a:p>
          <a:p>
            <a:endParaRPr lang="en-US" sz="1800" strike="sngStrike" dirty="0" smtClean="0"/>
          </a:p>
          <a:p>
            <a:endParaRPr lang="en-US" strike="sngStrike" dirty="0"/>
          </a:p>
        </p:txBody>
      </p:sp>
      <p:sp>
        <p:nvSpPr>
          <p:cNvPr id="4" name="Slide Number Placeholder 3"/>
          <p:cNvSpPr>
            <a:spLocks noGrp="1"/>
          </p:cNvSpPr>
          <p:nvPr>
            <p:ph type="sldNum" sz="quarter" idx="10"/>
          </p:nvPr>
        </p:nvSpPr>
        <p:spPr/>
        <p:txBody>
          <a:bodyPr/>
          <a:lstStyle/>
          <a:p>
            <a:fld id="{79A169A8-A0F2-4D63-A056-CE3D1B000E02}" type="slidenum">
              <a:rPr lang="en-US" smtClean="0"/>
              <a:t>18</a:t>
            </a:fld>
            <a:endParaRPr lang="en-US" dirty="0"/>
          </a:p>
        </p:txBody>
      </p:sp>
    </p:spTree>
    <p:extLst>
      <p:ext uri="{BB962C8B-B14F-4D97-AF65-F5344CB8AC3E}">
        <p14:creationId xmlns:p14="http://schemas.microsoft.com/office/powerpoint/2010/main" val="883413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800" dirty="0" smtClean="0"/>
              <a:t>YL</a:t>
            </a:r>
          </a:p>
          <a:p>
            <a:pPr marL="0" indent="0">
              <a:buNone/>
            </a:pPr>
            <a:r>
              <a:rPr lang="en-US" sz="4800" dirty="0" smtClean="0"/>
              <a:t>Let’s try another poll question.</a:t>
            </a:r>
          </a:p>
          <a:p>
            <a:pPr marL="0" indent="0">
              <a:buNone/>
            </a:pPr>
            <a:endParaRPr lang="en-US" sz="4800" dirty="0" smtClean="0"/>
          </a:p>
          <a:p>
            <a:pPr marL="0" indent="0">
              <a:buNone/>
            </a:pPr>
            <a:r>
              <a:rPr lang="en-US" sz="4800" dirty="0" smtClean="0"/>
              <a:t>When did you first hear about SAIL?</a:t>
            </a:r>
          </a:p>
          <a:p>
            <a:pPr marL="1276336" lvl="1" indent="-742950">
              <a:buFont typeface="+mj-lt"/>
              <a:buAutoNum type="alphaUcPeriod"/>
            </a:pPr>
            <a:r>
              <a:rPr lang="en-US" sz="3866" dirty="0" smtClean="0"/>
              <a:t>Less than a month ago</a:t>
            </a:r>
          </a:p>
          <a:p>
            <a:pPr marL="1276336" lvl="1" indent="-742950">
              <a:buFont typeface="+mj-lt"/>
              <a:buAutoNum type="alphaUcPeriod"/>
            </a:pPr>
            <a:r>
              <a:rPr lang="en-US" sz="3866" dirty="0" smtClean="0"/>
              <a:t>6 months ago</a:t>
            </a:r>
          </a:p>
          <a:p>
            <a:pPr marL="1276336" lvl="1" indent="-742950">
              <a:buFont typeface="+mj-lt"/>
              <a:buAutoNum type="alphaUcPeriod"/>
            </a:pPr>
            <a:r>
              <a:rPr lang="en-US" sz="3866" dirty="0" smtClean="0"/>
              <a:t>1 year ago</a:t>
            </a:r>
          </a:p>
          <a:p>
            <a:pPr marL="1276336" lvl="1" indent="-742950">
              <a:buFont typeface="+mj-lt"/>
              <a:buAutoNum type="alphaUcPeriod"/>
            </a:pPr>
            <a:r>
              <a:rPr lang="en-US" sz="3866" dirty="0" smtClean="0"/>
              <a:t>More than 1 year ago</a:t>
            </a:r>
          </a:p>
          <a:p>
            <a:pPr marL="1276336" lvl="1" indent="-742950">
              <a:buFont typeface="+mj-lt"/>
              <a:buAutoNum type="alphaUcPeriod"/>
            </a:pPr>
            <a:r>
              <a:rPr lang="en-US" sz="3866" dirty="0" smtClean="0"/>
              <a:t>Never heard of SAIL until today</a:t>
            </a:r>
          </a:p>
          <a:p>
            <a:pPr marL="0" indent="0">
              <a:buNone/>
            </a:pPr>
            <a:endParaRPr lang="en-US" sz="4000" dirty="0"/>
          </a:p>
          <a:p>
            <a:r>
              <a:rPr lang="en-US" dirty="0" smtClean="0"/>
              <a:t>To </a:t>
            </a:r>
            <a:r>
              <a:rPr lang="en-US" dirty="0"/>
              <a:t>answer this question, use the blue polling</a:t>
            </a:r>
            <a:r>
              <a:rPr lang="en-US" baseline="0" dirty="0"/>
              <a:t> icon above my head</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9301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800" dirty="0" smtClean="0"/>
              <a:t>RF</a:t>
            </a:r>
          </a:p>
          <a:p>
            <a:pPr marL="0" indent="0">
              <a:buNone/>
            </a:pPr>
            <a:r>
              <a:rPr lang="en-US" sz="4800" dirty="0" smtClean="0"/>
              <a:t>Before we get started, we’d like to get an idea of who you are…</a:t>
            </a:r>
          </a:p>
          <a:p>
            <a:pPr marL="0" indent="0">
              <a:buNone/>
            </a:pPr>
            <a:endParaRPr lang="en-US" sz="4800" dirty="0" smtClean="0"/>
          </a:p>
          <a:p>
            <a:pPr marL="0" indent="0">
              <a:buNone/>
            </a:pPr>
            <a:r>
              <a:rPr lang="en-US" sz="4800" dirty="0" smtClean="0"/>
              <a:t>What is your current role?</a:t>
            </a:r>
          </a:p>
          <a:p>
            <a:pPr marL="1123935" lvl="1" indent="-514350">
              <a:buFont typeface="+mj-lt"/>
              <a:buAutoNum type="alphaUcPeriod"/>
            </a:pPr>
            <a:r>
              <a:rPr lang="en-US" sz="3866" dirty="0" smtClean="0"/>
              <a:t>     Executive or Clinical Leadership</a:t>
            </a:r>
          </a:p>
          <a:p>
            <a:pPr marL="1352535" lvl="1" indent="-742950">
              <a:buFont typeface="+mj-lt"/>
              <a:buAutoNum type="alphaUcPeriod"/>
            </a:pPr>
            <a:r>
              <a:rPr lang="en-US" sz="3866" dirty="0" smtClean="0"/>
              <a:t>Quality Management/Performance Improvement</a:t>
            </a:r>
          </a:p>
          <a:p>
            <a:pPr marL="1352535" lvl="1" indent="-742950">
              <a:buFont typeface="+mj-lt"/>
              <a:buAutoNum type="alphaUcPeriod"/>
            </a:pPr>
            <a:r>
              <a:rPr lang="en-US" sz="3866" dirty="0" smtClean="0"/>
              <a:t>Systems Redesign </a:t>
            </a:r>
          </a:p>
          <a:p>
            <a:pPr marL="1352535" lvl="1" indent="-742950">
              <a:buFont typeface="+mj-lt"/>
              <a:buAutoNum type="alphaUcPeriod"/>
            </a:pPr>
            <a:r>
              <a:rPr lang="en-US" sz="3866" dirty="0" smtClean="0"/>
              <a:t>Clinical </a:t>
            </a:r>
          </a:p>
          <a:p>
            <a:pPr marL="1352535" lvl="1" indent="-742950">
              <a:buFont typeface="+mj-lt"/>
              <a:buAutoNum type="alphaUcPeriod"/>
            </a:pPr>
            <a:r>
              <a:rPr lang="en-US" sz="3866" dirty="0" smtClean="0"/>
              <a:t>Administrative or Technical Professional </a:t>
            </a:r>
          </a:p>
          <a:p>
            <a:pPr marL="0" indent="0">
              <a:buNone/>
            </a:pPr>
            <a:endParaRPr lang="en-US" sz="4000" dirty="0"/>
          </a:p>
          <a:p>
            <a:r>
              <a:rPr lang="en-US" dirty="0" smtClean="0"/>
              <a:t>To </a:t>
            </a:r>
            <a:r>
              <a:rPr lang="en-US" dirty="0"/>
              <a:t>answer this question, use the blue polling</a:t>
            </a:r>
            <a:r>
              <a:rPr lang="en-US" baseline="0" dirty="0"/>
              <a:t> icon above my head</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570489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You can access the SAIL report through</a:t>
            </a:r>
            <a:r>
              <a:rPr lang="en-US" baseline="0" dirty="0" smtClean="0"/>
              <a:t> the VSSC website.  If you click on Quality Management in the center square, you will get a list of reports.  </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20</a:t>
            </a:fld>
            <a:endParaRPr lang="en-US" dirty="0"/>
          </a:p>
        </p:txBody>
      </p:sp>
    </p:spTree>
    <p:extLst>
      <p:ext uri="{BB962C8B-B14F-4D97-AF65-F5344CB8AC3E}">
        <p14:creationId xmlns:p14="http://schemas.microsoft.com/office/powerpoint/2010/main" val="15320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baseline="0" dirty="0" smtClean="0"/>
              <a:t>SAIL is currently second from the bottom in the list.  Click on that link and…..</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21</a:t>
            </a:fld>
            <a:endParaRPr lang="en-US" dirty="0"/>
          </a:p>
        </p:txBody>
      </p:sp>
    </p:spTree>
    <p:extLst>
      <p:ext uri="{BB962C8B-B14F-4D97-AF65-F5344CB8AC3E}">
        <p14:creationId xmlns:p14="http://schemas.microsoft.com/office/powerpoint/2010/main" val="1345507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a:t>
            </a:r>
            <a:r>
              <a:rPr lang="en-US" baseline="0" dirty="0" smtClean="0"/>
              <a:t>the SAIL report will open to your own VISN and facility.</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22</a:t>
            </a:fld>
            <a:endParaRPr lang="en-US" dirty="0"/>
          </a:p>
        </p:txBody>
      </p:sp>
    </p:spTree>
    <p:extLst>
      <p:ext uri="{BB962C8B-B14F-4D97-AF65-F5344CB8AC3E}">
        <p14:creationId xmlns:p14="http://schemas.microsoft.com/office/powerpoint/2010/main" val="1233933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The first thing you will see when you open up the SAIL report is a radar</a:t>
            </a:r>
            <a:r>
              <a:rPr lang="en-US" baseline="0" dirty="0" smtClean="0"/>
              <a:t> diagram.  This happens to be a r</a:t>
            </a:r>
            <a:r>
              <a:rPr lang="en-US" dirty="0" smtClean="0"/>
              <a:t>adar </a:t>
            </a:r>
            <a:r>
              <a:rPr lang="en-US" dirty="0"/>
              <a:t>diagram </a:t>
            </a:r>
            <a:r>
              <a:rPr lang="en-US" dirty="0" smtClean="0"/>
              <a:t>for a </a:t>
            </a:r>
            <a:r>
              <a:rPr lang="en-US" dirty="0"/>
              <a:t>5-Star Quality </a:t>
            </a:r>
            <a:r>
              <a:rPr lang="en-US" dirty="0" smtClean="0"/>
              <a:t>facility.</a:t>
            </a:r>
          </a:p>
          <a:p>
            <a:endParaRPr lang="en-US" dirty="0" smtClean="0"/>
          </a:p>
          <a:p>
            <a:r>
              <a:rPr lang="en-US" dirty="0" smtClean="0"/>
              <a:t>Around the outer ring of the diagram you will see,</a:t>
            </a:r>
            <a:r>
              <a:rPr lang="en-US" baseline="0" dirty="0" smtClean="0"/>
              <a:t> in this case, the individual quality and efficiency measures (we do also provide a radar diagram for the measures at the domain level).  The inner concentric circles on the diagram represent the relative ranking of your facility out of 128 facilities used in SAIL.</a:t>
            </a:r>
          </a:p>
          <a:p>
            <a:endParaRPr lang="en-US" baseline="0" dirty="0" smtClean="0"/>
          </a:p>
          <a:p>
            <a:r>
              <a:rPr lang="en-US" dirty="0" smtClean="0"/>
              <a:t>For instance, if you look at adjusted LOS</a:t>
            </a:r>
            <a:r>
              <a:rPr lang="en-US" baseline="0" dirty="0" smtClean="0"/>
              <a:t> at the top of the graph and follow the spoke down to the marker, you see that this facility is at the dead center of the radar diagram, meaning it is ranked well under 10</a:t>
            </a:r>
            <a:r>
              <a:rPr lang="en-US" baseline="30000" dirty="0" smtClean="0"/>
              <a:t>th</a:t>
            </a:r>
            <a:r>
              <a:rPr lang="en-US" baseline="0" dirty="0" smtClean="0"/>
              <a:t> out of the 128 facilities.  Now the HEDIS measure on the other hand, falls on the ring representing 110</a:t>
            </a:r>
            <a:r>
              <a:rPr lang="en-US" baseline="30000" dirty="0" smtClean="0"/>
              <a:t>th</a:t>
            </a:r>
            <a:r>
              <a:rPr lang="en-US" baseline="0" dirty="0" smtClean="0"/>
              <a:t> out of 128 facilities and suggests that this might be an area to investigate.</a:t>
            </a:r>
          </a:p>
          <a:p>
            <a:endParaRPr lang="en-US" baseline="0" dirty="0" smtClean="0"/>
          </a:p>
          <a:p>
            <a:r>
              <a:rPr lang="en-US" baseline="0" dirty="0" smtClean="0"/>
              <a:t>The colors of the markers on the diagram represent the 5 quintiles of facility rankings.  The blue markers indicate that the facility ranking on those measures falls in the top 20% of facilities (roughly in the top 25 medical centers); green indicates the second quintile or between 20-40% and so on until you get to the red which represents the bottom 20% of facilities.</a:t>
            </a:r>
            <a:endParaRPr lang="en-US" dirty="0" smtClean="0"/>
          </a:p>
          <a:p>
            <a:endParaRPr lang="en-US" dirty="0" smtClean="0"/>
          </a:p>
          <a:p>
            <a:r>
              <a:rPr lang="en-US" dirty="0" smtClean="0"/>
              <a:t>You can see that in a five star</a:t>
            </a:r>
            <a:r>
              <a:rPr lang="en-US" baseline="0" dirty="0" smtClean="0"/>
              <a:t> facility which this represents, you will see a somewhat tight spiral and the problem areas (the orange and the red) really don’t start appearing until about 10:00, if you picture this as a clock.</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23</a:t>
            </a:fld>
            <a:endParaRPr lang="en-US" dirty="0"/>
          </a:p>
        </p:txBody>
      </p:sp>
    </p:spTree>
    <p:extLst>
      <p:ext uri="{BB962C8B-B14F-4D97-AF65-F5344CB8AC3E}">
        <p14:creationId xmlns:p14="http://schemas.microsoft.com/office/powerpoint/2010/main" val="336484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Now compare that to a radar </a:t>
            </a:r>
            <a:r>
              <a:rPr lang="en-US" dirty="0"/>
              <a:t>diagram of a 1-Star Quality </a:t>
            </a:r>
            <a:r>
              <a:rPr lang="en-US" dirty="0" smtClean="0"/>
              <a:t>facility,</a:t>
            </a:r>
            <a:r>
              <a:rPr lang="en-US" baseline="0" dirty="0" smtClean="0"/>
              <a:t> which this diagram represents.</a:t>
            </a:r>
          </a:p>
          <a:p>
            <a:endParaRPr lang="en-US" baseline="0" dirty="0" smtClean="0"/>
          </a:p>
          <a:p>
            <a:r>
              <a:rPr lang="en-US" baseline="0" dirty="0" smtClean="0"/>
              <a:t>You see a much more open spiral here, with fewer blue and green measures.  Plus, you see the orange and red starting a lot sooner, around 4:00, compared to the five star facility.</a:t>
            </a:r>
          </a:p>
          <a:p>
            <a:endParaRPr lang="en-US" baseline="0" dirty="0" smtClean="0"/>
          </a:p>
          <a:p>
            <a:r>
              <a:rPr lang="en-US" baseline="0" dirty="0" smtClean="0"/>
              <a:t>So this facility has a lot of opportunities to choose from.  This is where you will want to balance the priorities of your medical center, with the weights of the individual measure and the relationships between the measures in order to identify what to start working on first in order to improve performance.</a:t>
            </a:r>
          </a:p>
          <a:p>
            <a:endParaRPr lang="en-US" baseline="0" dirty="0" smtClean="0"/>
          </a:p>
          <a:p>
            <a:r>
              <a:rPr lang="en-US" dirty="0" smtClean="0"/>
              <a:t>So the radar</a:t>
            </a:r>
            <a:r>
              <a:rPr lang="en-US" baseline="0" dirty="0" smtClean="0"/>
              <a:t> charts a nice way to see at a glance how you compare to other facilities in the different measure in SAIL.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Dr. Li will show you what we refer to as the scorecard, but before we get into that, </a:t>
            </a:r>
            <a:r>
              <a:rPr lang="en-US" i="0" baseline="0" dirty="0" smtClean="0"/>
              <a:t>let’s go look at our poll results:</a:t>
            </a:r>
          </a:p>
        </p:txBody>
      </p:sp>
      <p:sp>
        <p:nvSpPr>
          <p:cNvPr id="4" name="Slide Number Placeholder 3"/>
          <p:cNvSpPr>
            <a:spLocks noGrp="1"/>
          </p:cNvSpPr>
          <p:nvPr>
            <p:ph type="sldNum" sz="quarter" idx="10"/>
          </p:nvPr>
        </p:nvSpPr>
        <p:spPr/>
        <p:txBody>
          <a:bodyPr/>
          <a:lstStyle/>
          <a:p>
            <a:fld id="{79A169A8-A0F2-4D63-A056-CE3D1B000E02}" type="slidenum">
              <a:rPr lang="en-US" smtClean="0"/>
              <a:t>24</a:t>
            </a:fld>
            <a:endParaRPr lang="en-US" dirty="0"/>
          </a:p>
        </p:txBody>
      </p:sp>
    </p:spTree>
    <p:extLst>
      <p:ext uri="{BB962C8B-B14F-4D97-AF65-F5344CB8AC3E}">
        <p14:creationId xmlns:p14="http://schemas.microsoft.com/office/powerpoint/2010/main" val="267299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baseline="0" dirty="0" smtClean="0"/>
              <a:t>RF</a:t>
            </a:r>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7399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(Click to cue the</a:t>
            </a:r>
            <a:r>
              <a:rPr lang="en-US" baseline="0" dirty="0" smtClean="0"/>
              <a:t> studio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50225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There are 2</a:t>
            </a:r>
            <a:r>
              <a:rPr lang="en-US" baseline="0" dirty="0" smtClean="0"/>
              <a:t> internal benchmark tables on SAIL report.  The first is called the scorecard where we list each metric value of a hospital with the best 10% cut-off </a:t>
            </a:r>
            <a:r>
              <a:rPr lang="en-US" dirty="0" smtClean="0"/>
              <a:t>of that metric in the VA.  Let’s go full screen with this slide so you can take a closer look</a:t>
            </a:r>
            <a:r>
              <a:rPr lang="en-US" baseline="0" dirty="0" smtClean="0"/>
              <a:t> while I explain the columns:</a:t>
            </a:r>
            <a:endParaRPr lang="en-US" dirty="0" smtClean="0"/>
          </a:p>
          <a:p>
            <a:endParaRPr lang="en-US" dirty="0" smtClean="0"/>
          </a:p>
          <a:p>
            <a:pPr marL="171450" indent="-171450">
              <a:buFont typeface="Arial" panose="020B0604020202020204" pitchFamily="34" charset="0"/>
              <a:buChar char="•"/>
            </a:pPr>
            <a:r>
              <a:rPr lang="en-US" dirty="0" smtClean="0"/>
              <a:t>The first column list</a:t>
            </a:r>
            <a:r>
              <a:rPr lang="en-US" baseline="0" dirty="0" smtClean="0"/>
              <a:t> the d</a:t>
            </a:r>
            <a:r>
              <a:rPr lang="en-US" dirty="0" smtClean="0"/>
              <a:t>omain</a:t>
            </a:r>
            <a:r>
              <a:rPr lang="en-US" baseline="0" dirty="0" smtClean="0"/>
              <a:t> and metrics on SAIL.  The blue text means it’s hyperlinked.  Click on the domain and metric name bring you to another report or tool prepared by Program Offices.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2</a:t>
            </a:r>
            <a:r>
              <a:rPr lang="en-US" baseline="30000" dirty="0" smtClean="0"/>
              <a:t>nd</a:t>
            </a:r>
            <a:r>
              <a:rPr lang="en-US" baseline="0" dirty="0" smtClean="0"/>
              <a:t> column is the facility value.  This are the raw values.  Most of the metrics uses rolling 12 month or yearly data, with a few exceptions such as PSIs, disease specific 30-day mortality and readmission rates uses rolling 3 year data.</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Benchmark column lists the best 10% cut-off of a metric in the VA.  It may be 10</a:t>
            </a:r>
            <a:r>
              <a:rPr lang="en-US" baseline="30000" dirty="0" smtClean="0"/>
              <a:t>th</a:t>
            </a:r>
            <a:r>
              <a:rPr lang="en-US" baseline="0" dirty="0" smtClean="0"/>
              <a:t> or 90</a:t>
            </a:r>
            <a:r>
              <a:rPr lang="en-US" baseline="30000" dirty="0" smtClean="0"/>
              <a:t>th</a:t>
            </a:r>
            <a:r>
              <a:rPr lang="en-US" baseline="0" dirty="0" smtClean="0"/>
              <a:t> percentile depends on preferred direction for the metric.  For example, we would prefer to see lower value for mortality. The benchmark will be set as the 10</a:t>
            </a:r>
            <a:r>
              <a:rPr lang="en-US" baseline="30000" dirty="0" smtClean="0"/>
              <a:t>th</a:t>
            </a:r>
            <a:r>
              <a:rPr lang="en-US" baseline="0" dirty="0" smtClean="0"/>
              <a:t> percentile or the lower 10% cut off.</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Next to Benchmark is the Distribution of a metric.  We show the 10</a:t>
            </a:r>
            <a:r>
              <a:rPr lang="en-US" baseline="30000" dirty="0" smtClean="0"/>
              <a:t>th</a:t>
            </a:r>
            <a:r>
              <a:rPr lang="en-US" baseline="0" dirty="0" smtClean="0"/>
              <a:t>, 50</a:t>
            </a:r>
            <a:r>
              <a:rPr lang="en-US" baseline="30000" dirty="0" smtClean="0"/>
              <a:t>th</a:t>
            </a:r>
            <a:r>
              <a:rPr lang="en-US" baseline="0" dirty="0" smtClean="0"/>
              <a:t> and 90</a:t>
            </a:r>
            <a:r>
              <a:rPr lang="en-US" baseline="30000" dirty="0" smtClean="0"/>
              <a:t>th</a:t>
            </a:r>
            <a:r>
              <a:rPr lang="en-US" baseline="0" dirty="0" smtClean="0"/>
              <a:t> percentile based on the 128 core-hospitals.</a:t>
            </a:r>
          </a:p>
          <a:p>
            <a:pPr marL="171450" indent="-171450">
              <a:buFont typeface="Arial" panose="020B0604020202020204" pitchFamily="34" charset="0"/>
              <a:buChar char="•"/>
            </a:pPr>
            <a:r>
              <a:rPr lang="en-US" baseline="0" dirty="0" smtClean="0"/>
              <a:t>  </a:t>
            </a:r>
          </a:p>
          <a:p>
            <a:pPr marL="171450" indent="-171450">
              <a:buFont typeface="Arial" panose="020B0604020202020204" pitchFamily="34" charset="0"/>
              <a:buChar char="•"/>
            </a:pPr>
            <a:r>
              <a:rPr lang="en-US" baseline="0" dirty="0" smtClean="0"/>
              <a:t>Score calculated based on formula in the Note column.  The score column is adapted using a method by CommonWealth Fund.  It is used a reference to show how far a facility is from the best 10% facilities in the VA.  The score itself is not used for Star Designation. </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27</a:t>
            </a:fld>
            <a:endParaRPr lang="en-US" dirty="0"/>
          </a:p>
        </p:txBody>
      </p:sp>
    </p:spTree>
    <p:extLst>
      <p:ext uri="{BB962C8B-B14F-4D97-AF65-F5344CB8AC3E}">
        <p14:creationId xmlns:p14="http://schemas.microsoft.com/office/powerpoint/2010/main" val="1043368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a:t>
            </a:r>
            <a:r>
              <a:rPr lang="en-US" baseline="0" dirty="0" smtClean="0"/>
              <a:t> is the second internal benchmark table where a facility is compared against the average of </a:t>
            </a:r>
            <a:r>
              <a:rPr lang="en-US" dirty="0" smtClean="0"/>
              <a:t>the 5-Star facilities</a:t>
            </a:r>
          </a:p>
          <a:p>
            <a:endParaRPr lang="en-US" dirty="0" smtClean="0"/>
          </a:p>
          <a:p>
            <a:pPr marL="171450" indent="-171450">
              <a:buFont typeface="Arial" panose="020B0604020202020204" pitchFamily="34" charset="0"/>
              <a:buChar char="•"/>
            </a:pPr>
            <a:r>
              <a:rPr lang="en-US" dirty="0" smtClean="0"/>
              <a:t>It is organized similar to the scorecard</a:t>
            </a:r>
          </a:p>
          <a:p>
            <a:pPr marL="171450" indent="-171450">
              <a:buFont typeface="Arial" panose="020B0604020202020204" pitchFamily="34" charset="0"/>
              <a:buChar char="•"/>
            </a:pPr>
            <a:r>
              <a:rPr lang="en-US" dirty="0" smtClean="0"/>
              <a:t>The benchmark column</a:t>
            </a:r>
            <a:r>
              <a:rPr lang="en-US" baseline="0" dirty="0" smtClean="0"/>
              <a:t> is now the average of the 5-star facilities</a:t>
            </a:r>
          </a:p>
          <a:p>
            <a:pPr marL="171450" indent="-171450">
              <a:buFont typeface="Arial" panose="020B0604020202020204" pitchFamily="34" charset="0"/>
              <a:buChar char="•"/>
            </a:pPr>
            <a:r>
              <a:rPr lang="en-US" baseline="0" dirty="0" smtClean="0"/>
              <a:t>We then present the difference between a facility’s score and the average of 5-Star hospitals, percentage difference, and note whether the difference is statistically significant.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When prioritizing which areas to invest improvement effort first, it may be helpful to also consider whether a difference is clinically or practically significant.  </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28</a:t>
            </a:fld>
            <a:endParaRPr lang="en-US" dirty="0"/>
          </a:p>
        </p:txBody>
      </p:sp>
    </p:spTree>
    <p:extLst>
      <p:ext uri="{BB962C8B-B14F-4D97-AF65-F5344CB8AC3E}">
        <p14:creationId xmlns:p14="http://schemas.microsoft.com/office/powerpoint/2010/main" val="3339519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what we call the scatter plot.  There are two of them each</a:t>
            </a:r>
            <a:r>
              <a:rPr lang="en-US" baseline="0" dirty="0" smtClean="0"/>
              <a:t> for facility and VISN.  What we’re seeing is a metric level scatter plot.  There is another one is presented at the domain level.</a:t>
            </a:r>
            <a:endParaRPr lang="en-US" dirty="0" smtClean="0"/>
          </a:p>
          <a:p>
            <a:endParaRPr lang="en-US" dirty="0" smtClean="0"/>
          </a:p>
          <a:p>
            <a:r>
              <a:rPr lang="en-US" dirty="0" smtClean="0"/>
              <a:t>Scatter plot is used to look at which direction and how far</a:t>
            </a:r>
            <a:r>
              <a:rPr lang="en-US" baseline="0" dirty="0" smtClean="0"/>
              <a:t> a metric has moved between two time periods.  The one on the screen shows changes between FY2010 and FY2014Q1. </a:t>
            </a:r>
            <a:endParaRPr lang="en-US" dirty="0" smtClean="0"/>
          </a:p>
          <a:p>
            <a:endParaRPr lang="en-US" dirty="0" smtClean="0"/>
          </a:p>
          <a:p>
            <a:r>
              <a:rPr lang="en-US" dirty="0" smtClean="0"/>
              <a:t>The Y</a:t>
            </a:r>
            <a:r>
              <a:rPr lang="en-US" baseline="0" dirty="0" smtClean="0"/>
              <a:t> axis represents quintile designation in more distant time.  In our example, FY2010.</a:t>
            </a:r>
          </a:p>
          <a:p>
            <a:r>
              <a:rPr lang="en-US" baseline="0" dirty="0" smtClean="0"/>
              <a:t>The x axis represents quintile designation in more recent time.  In our example, FY2014Q1.</a:t>
            </a:r>
          </a:p>
          <a:p>
            <a:r>
              <a:rPr lang="en-US" baseline="0" dirty="0" smtClean="0"/>
              <a:t>We present the quintile using color band where blue is the best 20% and red the bottom 20%</a:t>
            </a:r>
          </a:p>
          <a:p>
            <a:r>
              <a:rPr lang="en-US" baseline="0" dirty="0" smtClean="0"/>
              <a:t>  </a:t>
            </a:r>
          </a:p>
          <a:p>
            <a:r>
              <a:rPr lang="en-US" baseline="0" dirty="0" smtClean="0"/>
              <a:t>The small dots are individual quality metric and then we have a big dot for overall Quality and another big dot for efficiency. </a:t>
            </a:r>
          </a:p>
          <a:p>
            <a:r>
              <a:rPr lang="en-US" baseline="0" dirty="0" smtClean="0"/>
              <a:t>Dots in the lower half of the diagonal line suggest that some improvement have been made during the time and dots on the upper half of the diagonal line may have deteriorate a bit.</a:t>
            </a:r>
          </a:p>
          <a:p>
            <a:endParaRPr lang="en-US" baseline="0" dirty="0" smtClean="0"/>
          </a:p>
          <a:p>
            <a:r>
              <a:rPr lang="en-US" baseline="0" dirty="0" smtClean="0"/>
              <a:t>So how do I know which areas have shown improvement?  Let’s use the big Quality dot as an example.  </a:t>
            </a:r>
          </a:p>
          <a:p>
            <a:endParaRPr lang="en-US" baseline="0" dirty="0" smtClean="0"/>
          </a:p>
          <a:p>
            <a:r>
              <a:rPr lang="en-US" baseline="0" dirty="0" smtClean="0"/>
              <a:t>First, let’s put a horizontal line from the Quality dot to the y-axis. </a:t>
            </a:r>
            <a:r>
              <a:rPr lang="en-US" b="1" baseline="0" dirty="0" smtClean="0"/>
              <a:t>(CLICK)  </a:t>
            </a:r>
          </a:p>
          <a:p>
            <a:endParaRPr lang="en-US" baseline="0" dirty="0" smtClean="0"/>
          </a:p>
          <a:p>
            <a:r>
              <a:rPr lang="en-US" baseline="0" dirty="0" smtClean="0"/>
              <a:t>Here we see the Quality was in the bottom 20% in FY2010.  </a:t>
            </a:r>
          </a:p>
          <a:p>
            <a:endParaRPr lang="en-US" baseline="0" dirty="0" smtClean="0"/>
          </a:p>
          <a:p>
            <a:r>
              <a:rPr lang="en-US" baseline="0" dirty="0" smtClean="0"/>
              <a:t>Next, let’s put a vertical line from Quality to the x-axis.  </a:t>
            </a:r>
            <a:r>
              <a:rPr lang="en-US" b="1" baseline="0" dirty="0" smtClean="0"/>
              <a:t>(CLICK) </a:t>
            </a:r>
          </a:p>
          <a:p>
            <a:endParaRPr lang="en-US" baseline="0" dirty="0" smtClean="0"/>
          </a:p>
          <a:p>
            <a:r>
              <a:rPr lang="en-US" baseline="0" dirty="0" smtClean="0"/>
              <a:t>Here we see the Quality is in the best 20% in FY2014.  It’s a pretty significant improvement moving from bottom 20% to top 20% over a 3 year time period.</a:t>
            </a:r>
          </a:p>
          <a:p>
            <a:endParaRPr lang="en-US" baseline="0" dirty="0" smtClean="0"/>
          </a:p>
          <a:p>
            <a:r>
              <a:rPr lang="en-US" baseline="0" dirty="0" smtClean="0"/>
              <a:t>The facility has also make great improvement in the Efficiency, moving from nearly bottom in the VA to the middle quintile.</a:t>
            </a: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29</a:t>
            </a:fld>
            <a:endParaRPr lang="en-US" dirty="0"/>
          </a:p>
        </p:txBody>
      </p:sp>
    </p:spTree>
    <p:extLst>
      <p:ext uri="{BB962C8B-B14F-4D97-AF65-F5344CB8AC3E}">
        <p14:creationId xmlns:p14="http://schemas.microsoft.com/office/powerpoint/2010/main" val="389457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8299">
              <a:buFont typeface="Arial" panose="020B0604020202020204" pitchFamily="34" charset="0"/>
              <a:buNone/>
              <a:defRPr/>
            </a:pPr>
            <a:r>
              <a:rPr lang="en-US" dirty="0" smtClean="0"/>
              <a:t>RF</a:t>
            </a:r>
          </a:p>
          <a:p>
            <a:pPr marL="0" indent="0" defTabSz="928299">
              <a:buFont typeface="Arial" panose="020B0604020202020204" pitchFamily="34" charset="0"/>
              <a:buNone/>
              <a:defRPr/>
            </a:pPr>
            <a:r>
              <a:rPr lang="en-US" dirty="0" smtClean="0"/>
              <a:t>We are all challenged daily with ensuring consistent high performance in quality and safety across all clinical services provided in VHA.  Some of the key organizational attributes in becoming a high-performing organization are </a:t>
            </a:r>
            <a:r>
              <a:rPr lang="en-US" dirty="0"/>
              <a:t>a shared sense of purpose, leadership style, an accountability system, a focus on results, and a culture of collaboration. </a:t>
            </a:r>
          </a:p>
          <a:p>
            <a:pPr marL="174056" indent="-174056" defTabSz="928299">
              <a:buFont typeface="Arial" panose="020B0604020202020204" pitchFamily="34" charset="0"/>
              <a:buChar char="•"/>
              <a:defRPr/>
            </a:pPr>
            <a:endParaRPr lang="en-US" dirty="0"/>
          </a:p>
          <a:p>
            <a:pPr marL="0" indent="0" defTabSz="928299">
              <a:buFont typeface="Arial" panose="020B0604020202020204" pitchFamily="34" charset="0"/>
              <a:buNone/>
              <a:defRPr/>
            </a:pPr>
            <a:r>
              <a:rPr lang="en-US" dirty="0"/>
              <a:t>I think we can all agree that our shared sense of purpose in VHA is providing the best, quality care for our </a:t>
            </a:r>
            <a:r>
              <a:rPr lang="en-US" dirty="0" smtClean="0"/>
              <a:t>Veterans with a goal toward</a:t>
            </a:r>
            <a:r>
              <a:rPr lang="en-US" baseline="0" dirty="0" smtClean="0"/>
              <a:t> continuous improvement</a:t>
            </a:r>
            <a:r>
              <a:rPr lang="en-US" dirty="0" smtClean="0"/>
              <a:t>.  </a:t>
            </a:r>
            <a:r>
              <a:rPr lang="en-US" dirty="0"/>
              <a:t>We see a variety of leadership style in VHA but top-performing organizations often have leadership who are passionate about quality, safety and service and also have an authentic hands-on style.  Top performing organizations also accept responsibility for quality, safety and service and this sense of accountability is transmitted throughout the organization.  High performing institutions also use measurement to set goals and support the fundamental systems redesign to improve processes and outcomes.  Finally, a strong culture of collaboration among administration, physicians, nurses and other professional staff and the use of multidisciplinary teams to solve problems and drive improvement is evident in the top performing institutions</a:t>
            </a:r>
            <a:r>
              <a:rPr lang="en-US" dirty="0" smtClean="0"/>
              <a:t>.  These five attributes are important toward </a:t>
            </a:r>
            <a:r>
              <a:rPr lang="en-US" baseline="0" dirty="0" smtClean="0"/>
              <a:t>a goal to becoming a high-performing, data-driven organization.</a:t>
            </a:r>
            <a:endParaRPr lang="en-US" dirty="0"/>
          </a:p>
          <a:p>
            <a:pPr marL="174056" indent="-174056" defTabSz="928299">
              <a:buFont typeface="Arial" panose="020B0604020202020204" pitchFamily="34" charset="0"/>
              <a:buChar char="•"/>
              <a:defRPr/>
            </a:pPr>
            <a:endParaRPr lang="en-US" dirty="0"/>
          </a:p>
          <a:p>
            <a:pPr marL="174056" indent="-174056" defTabSz="928299">
              <a:buFont typeface="Arial" panose="020B0604020202020204" pitchFamily="34" charset="0"/>
              <a:buChar char="•"/>
              <a:defRPr/>
            </a:pP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endParaRPr lang="en-US" dirty="0"/>
          </a:p>
          <a:p>
            <a:pPr marL="174056" indent="-17405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a:t>
            </a:fld>
            <a:endParaRPr lang="en-US" dirty="0"/>
          </a:p>
        </p:txBody>
      </p:sp>
    </p:spTree>
    <p:extLst>
      <p:ext uri="{BB962C8B-B14F-4D97-AF65-F5344CB8AC3E}">
        <p14:creationId xmlns:p14="http://schemas.microsoft.com/office/powerpoint/2010/main" val="370181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 another visual way to look at</a:t>
            </a:r>
            <a:r>
              <a:rPr lang="en-US" baseline="0" dirty="0" smtClean="0"/>
              <a:t> your data.  We call this the </a:t>
            </a:r>
            <a:r>
              <a:rPr lang="en-US" dirty="0" smtClean="0"/>
              <a:t>Facility </a:t>
            </a:r>
            <a:r>
              <a:rPr lang="en-US" dirty="0"/>
              <a:t>Opportunity Matrix </a:t>
            </a:r>
            <a:r>
              <a:rPr lang="en-US" dirty="0" smtClean="0"/>
              <a:t>and</a:t>
            </a:r>
            <a:r>
              <a:rPr lang="en-US" baseline="0" dirty="0" smtClean="0"/>
              <a:t> it summarizes your facility's rankings over time.  </a:t>
            </a:r>
          </a:p>
          <a:p>
            <a:endParaRPr lang="en-US" baseline="0" dirty="0" smtClean="0"/>
          </a:p>
          <a:p>
            <a:r>
              <a:rPr lang="en-US" baseline="0" dirty="0" smtClean="0"/>
              <a:t>You will find each of the individual SAIL measures in the first column, followed by their respective weights and associated domains,</a:t>
            </a:r>
          </a:p>
          <a:p>
            <a:endParaRPr lang="en-US" baseline="0" dirty="0" smtClean="0"/>
          </a:p>
          <a:p>
            <a:r>
              <a:rPr lang="en-US" baseline="0" dirty="0" smtClean="0"/>
              <a:t>The colors of the cells are consistent with those used on the radar diagrams, so the blue cells represent being in the top  20% of the facilities and the red represent the bottom 20%.  The numbers in the cell tell you which quintile you  fall with 1 being the first quintile or top 20% and 5 being the 5</a:t>
            </a:r>
            <a:r>
              <a:rPr lang="en-US" baseline="30000" dirty="0" smtClean="0"/>
              <a:t>th</a:t>
            </a:r>
            <a:r>
              <a:rPr lang="en-US" baseline="0" dirty="0" smtClean="0"/>
              <a:t> quintile or bottom 20%.</a:t>
            </a:r>
          </a:p>
          <a:p>
            <a:endParaRPr lang="en-US" baseline="0" dirty="0" smtClean="0"/>
          </a:p>
          <a:p>
            <a:r>
              <a:rPr lang="en-US" baseline="0" dirty="0" smtClean="0"/>
              <a:t>This is really nice way to visualize your performance over time.  For example, look at the risk standardized readmission rate for pneumonia (4th measure from the bottom).  Look how in 2010 this facility was in the top 20% of all facilities on this measure, but then steadily decreased in ranking over the next 4 years, going from blue to green, to yellow, orange and red.</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30</a:t>
            </a:fld>
            <a:endParaRPr lang="en-US" dirty="0"/>
          </a:p>
        </p:txBody>
      </p:sp>
    </p:spTree>
    <p:extLst>
      <p:ext uri="{BB962C8B-B14F-4D97-AF65-F5344CB8AC3E}">
        <p14:creationId xmlns:p14="http://schemas.microsoft.com/office/powerpoint/2010/main" val="3787070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a:t>
            </a:r>
            <a:r>
              <a:rPr lang="en-US" baseline="0" dirty="0" smtClean="0"/>
              <a:t> the </a:t>
            </a:r>
            <a:r>
              <a:rPr lang="en-US" dirty="0" smtClean="0"/>
              <a:t>VISN </a:t>
            </a:r>
            <a:r>
              <a:rPr lang="en-US" dirty="0"/>
              <a:t>Opportunity Matrix across </a:t>
            </a:r>
            <a:r>
              <a:rPr lang="en-US" dirty="0" smtClean="0"/>
              <a:t>time.  It is interpreted the same as the facility opportunity matrix, but represents the rankings</a:t>
            </a:r>
            <a:r>
              <a:rPr lang="en-US" baseline="0" dirty="0" smtClean="0"/>
              <a:t> aggregated at the VISN level over time.  This can be used to identify possible VISN level initiatives, but should not be used by itself since you cannot tell if it is truly a VISN wide problem or due to one or two individual facilities.</a:t>
            </a:r>
          </a:p>
          <a:p>
            <a:endParaRPr lang="en-US" baseline="0" dirty="0" smtClean="0"/>
          </a:p>
          <a:p>
            <a:r>
              <a:rPr lang="en-US" baseline="0" dirty="0" smtClean="0"/>
              <a:t>Take for example the acute care mortality measure, SMR30.  This VISN appears to struggle some with that measure.  But is it all facilities within the VISN or just a few that is driving their ranking?</a:t>
            </a:r>
          </a:p>
          <a:p>
            <a:endParaRPr lang="en-US" baseline="0" dirty="0" smtClean="0"/>
          </a:p>
          <a:p>
            <a:r>
              <a:rPr lang="en-US" baseline="0" dirty="0" smtClean="0"/>
              <a:t>So for that, we have the same matrix but by each facility within the VISN</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31</a:t>
            </a:fld>
            <a:endParaRPr lang="en-US" dirty="0"/>
          </a:p>
        </p:txBody>
      </p:sp>
    </p:spTree>
    <p:extLst>
      <p:ext uri="{BB962C8B-B14F-4D97-AF65-F5344CB8AC3E}">
        <p14:creationId xmlns:p14="http://schemas.microsoft.com/office/powerpoint/2010/main" val="1756773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 the VISN </a:t>
            </a:r>
            <a:r>
              <a:rPr lang="en-US" dirty="0"/>
              <a:t>Opportunity Matrix by </a:t>
            </a:r>
            <a:r>
              <a:rPr lang="en-US" dirty="0" smtClean="0"/>
              <a:t>facility</a:t>
            </a:r>
          </a:p>
          <a:p>
            <a:endParaRPr lang="en-US" dirty="0" smtClean="0"/>
          </a:p>
          <a:p>
            <a:r>
              <a:rPr lang="en-US" dirty="0" smtClean="0"/>
              <a:t>This view is for one particular time period.</a:t>
            </a:r>
            <a:r>
              <a:rPr lang="en-US" baseline="0" dirty="0" smtClean="0"/>
              <a:t>  The first column again lists the individual measures and the colors show the VISN level ranking for that time period.  Again you have the weights associated with each measure and its respective domain.  And then you have each facility in the VISN listed and their corresponding rankings represented by color and quintile.</a:t>
            </a:r>
          </a:p>
          <a:p>
            <a:endParaRPr lang="en-US" baseline="0" dirty="0" smtClean="0"/>
          </a:p>
          <a:p>
            <a:r>
              <a:rPr lang="en-US" baseline="0" dirty="0" smtClean="0"/>
              <a:t>If we look at SMR30 again, you see that 3 of the 5 facilities are in the bottom quintile and one is actually a top performer.  So  perhaps one could investigate what that top performer in the VISN is doing that might be shared with those others who  do not appear to be doing as well and help them get better.</a:t>
            </a:r>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32</a:t>
            </a:fld>
            <a:endParaRPr lang="en-US" dirty="0"/>
          </a:p>
        </p:txBody>
      </p:sp>
    </p:spTree>
    <p:extLst>
      <p:ext uri="{BB962C8B-B14F-4D97-AF65-F5344CB8AC3E}">
        <p14:creationId xmlns:p14="http://schemas.microsoft.com/office/powerpoint/2010/main" val="3537842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what</a:t>
            </a:r>
            <a:r>
              <a:rPr lang="en-US" baseline="0" dirty="0" smtClean="0"/>
              <a:t> we call the happy face and sad face chart.  We use 4 icons to show whether a facility substantiated their performance or had significant changes in specific area.</a:t>
            </a:r>
          </a:p>
          <a:p>
            <a:endParaRPr lang="en-US" dirty="0" smtClean="0"/>
          </a:p>
          <a:p>
            <a:r>
              <a:rPr lang="en-US" dirty="0" smtClean="0"/>
              <a:t>This chart is displayed at the VISN level, with each facility within the VISN listed on separate columns.</a:t>
            </a:r>
          </a:p>
          <a:p>
            <a:endParaRPr lang="en-US" dirty="0" smtClean="0"/>
          </a:p>
          <a:p>
            <a:r>
              <a:rPr lang="en-US" dirty="0" smtClean="0"/>
              <a:t>On</a:t>
            </a:r>
            <a:r>
              <a:rPr lang="en-US" baseline="0" dirty="0" smtClean="0"/>
              <a:t> the first column, you’ll see a blue hyperlink text with time period.  In our example, this chart show the changes between FY2010 and FY2014.</a:t>
            </a:r>
          </a:p>
          <a:p>
            <a:endParaRPr lang="en-US" baseline="0" dirty="0" smtClean="0"/>
          </a:p>
          <a:p>
            <a:r>
              <a:rPr lang="en-US" baseline="0" dirty="0" smtClean="0"/>
              <a:t>The next column is a list of metrics reported on SAIL.</a:t>
            </a:r>
          </a:p>
          <a:p>
            <a:endParaRPr lang="en-US" baseline="0" dirty="0" smtClean="0"/>
          </a:p>
          <a:p>
            <a:r>
              <a:rPr lang="en-US" baseline="0" dirty="0" smtClean="0"/>
              <a:t>For each metric and each facility in the VISN, we give a Star if the facility continued to be in the best 20% in the VA during the time period and a square face if continued to be in the bottom 20%.</a:t>
            </a:r>
            <a:endParaRPr lang="en-US" dirty="0" smtClean="0"/>
          </a:p>
          <a:p>
            <a:endParaRPr lang="en-US" dirty="0" smtClean="0"/>
          </a:p>
          <a:p>
            <a:r>
              <a:rPr lang="en-US" dirty="0" smtClean="0"/>
              <a:t>We</a:t>
            </a:r>
            <a:r>
              <a:rPr lang="en-US" baseline="0" dirty="0" smtClean="0"/>
              <a:t> give a happy face if the facility has improved 2 quintile or 40% in their position during the time; and a sad face if deteriorated 2 quintile.</a:t>
            </a:r>
            <a:endParaRPr lang="en-US" dirty="0" smtClean="0"/>
          </a:p>
          <a:p>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33</a:t>
            </a:fld>
            <a:endParaRPr lang="en-US" dirty="0"/>
          </a:p>
        </p:txBody>
      </p:sp>
    </p:spTree>
    <p:extLst>
      <p:ext uri="{BB962C8B-B14F-4D97-AF65-F5344CB8AC3E}">
        <p14:creationId xmlns:p14="http://schemas.microsoft.com/office/powerpoint/2010/main" val="978292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We</a:t>
            </a:r>
            <a:r>
              <a:rPr lang="en-US" baseline="0" dirty="0" smtClean="0"/>
              <a:t> also include trend charts to show changes over each reporting periods on SAIL.  </a:t>
            </a:r>
          </a:p>
          <a:p>
            <a:endParaRPr lang="en-US" baseline="0" dirty="0" smtClean="0"/>
          </a:p>
          <a:p>
            <a:r>
              <a:rPr lang="en-US" baseline="0" dirty="0" smtClean="0"/>
              <a:t>There are 3 lines on the trend chart – the facility is represented by the blue line, the VA average is the orange line and the best 10</a:t>
            </a:r>
            <a:r>
              <a:rPr lang="en-US" baseline="30000" dirty="0" smtClean="0"/>
              <a:t>th</a:t>
            </a:r>
            <a:r>
              <a:rPr lang="en-US" baseline="0" dirty="0" smtClean="0"/>
              <a:t> percentile cut-off is the red line.</a:t>
            </a:r>
          </a:p>
          <a:p>
            <a:r>
              <a:rPr lang="en-US" baseline="0" dirty="0" smtClean="0"/>
              <a:t>At the bottom of the chart, we note whether a higher or a lower value is preferred for the specific metric.</a:t>
            </a:r>
          </a:p>
          <a:p>
            <a:endParaRPr lang="en-US" baseline="0" dirty="0" smtClean="0"/>
          </a:p>
          <a:p>
            <a:r>
              <a:rPr lang="en-US" baseline="0" dirty="0" smtClean="0"/>
              <a:t>Here we’re seeing a trend chart for new patient completed appointment within 14 days for primary care.  </a:t>
            </a:r>
          </a:p>
          <a:p>
            <a:r>
              <a:rPr lang="en-US" baseline="0" dirty="0" smtClean="0"/>
              <a:t>Despite the VA average and best 10% lines has minimal change from FY13 to FY14, the facility was able to make improvement over time, from lower than VA average in FY13Q1 to about VA average in FY14Q1. </a:t>
            </a:r>
          </a:p>
          <a:p>
            <a:r>
              <a:rPr lang="en-US" baseline="0" dirty="0" smtClean="0"/>
              <a:t> </a:t>
            </a:r>
          </a:p>
        </p:txBody>
      </p:sp>
      <p:sp>
        <p:nvSpPr>
          <p:cNvPr id="4" name="Slide Number Placeholder 3"/>
          <p:cNvSpPr>
            <a:spLocks noGrp="1"/>
          </p:cNvSpPr>
          <p:nvPr>
            <p:ph type="sldNum" sz="quarter" idx="10"/>
          </p:nvPr>
        </p:nvSpPr>
        <p:spPr/>
        <p:txBody>
          <a:bodyPr/>
          <a:lstStyle/>
          <a:p>
            <a:fld id="{79A169A8-A0F2-4D63-A056-CE3D1B000E02}" type="slidenum">
              <a:rPr lang="en-US" smtClean="0"/>
              <a:t>34</a:t>
            </a:fld>
            <a:endParaRPr lang="en-US" dirty="0"/>
          </a:p>
        </p:txBody>
      </p:sp>
    </p:spTree>
    <p:extLst>
      <p:ext uri="{BB962C8B-B14F-4D97-AF65-F5344CB8AC3E}">
        <p14:creationId xmlns:p14="http://schemas.microsoft.com/office/powerpoint/2010/main" val="1702614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latin typeface="Arial" panose="020B0604020202020204" pitchFamily="34" charset="0"/>
                <a:cs typeface="Arial" panose="020B0604020202020204" pitchFamily="34" charset="0"/>
              </a:rPr>
              <a:t>RF</a:t>
            </a:r>
          </a:p>
          <a:p>
            <a:r>
              <a:rPr lang="en-US" dirty="0" smtClean="0">
                <a:solidFill>
                  <a:schemeClr val="bg1"/>
                </a:solidFill>
                <a:latin typeface="Arial" panose="020B0604020202020204" pitchFamily="34" charset="0"/>
                <a:cs typeface="Arial" panose="020B0604020202020204" pitchFamily="34" charset="0"/>
              </a:rPr>
              <a:t>Private sector</a:t>
            </a:r>
            <a:r>
              <a:rPr lang="en-US" baseline="0" dirty="0" smtClean="0">
                <a:solidFill>
                  <a:schemeClr val="bg1"/>
                </a:solidFill>
                <a:latin typeface="Arial" panose="020B0604020202020204" pitchFamily="34" charset="0"/>
                <a:cs typeface="Arial" panose="020B0604020202020204" pitchFamily="34" charset="0"/>
              </a:rPr>
              <a:t> b</a:t>
            </a:r>
            <a:r>
              <a:rPr lang="en-US" dirty="0" smtClean="0">
                <a:solidFill>
                  <a:schemeClr val="bg1"/>
                </a:solidFill>
                <a:latin typeface="Arial" panose="020B0604020202020204" pitchFamily="34" charset="0"/>
                <a:cs typeface="Arial" panose="020B0604020202020204" pitchFamily="34" charset="0"/>
              </a:rPr>
              <a:t>enchmark </a:t>
            </a:r>
            <a:r>
              <a:rPr lang="en-US" dirty="0">
                <a:solidFill>
                  <a:schemeClr val="bg1"/>
                </a:solidFill>
                <a:latin typeface="Arial" panose="020B0604020202020204" pitchFamily="34" charset="0"/>
                <a:cs typeface="Arial" panose="020B0604020202020204" pitchFamily="34" charset="0"/>
              </a:rPr>
              <a:t>data from other reporting </a:t>
            </a:r>
            <a:r>
              <a:rPr lang="en-US" dirty="0" smtClean="0">
                <a:solidFill>
                  <a:schemeClr val="bg1"/>
                </a:solidFill>
                <a:latin typeface="Arial" panose="020B0604020202020204" pitchFamily="34" charset="0"/>
                <a:cs typeface="Arial" panose="020B0604020202020204" pitchFamily="34" charset="0"/>
              </a:rPr>
              <a:t>agency are also included </a:t>
            </a:r>
            <a:r>
              <a:rPr lang="en-US" dirty="0" smtClean="0">
                <a:latin typeface="Arial Narrow" pitchFamily="34" charset="0"/>
              </a:rPr>
              <a:t>in the SAIL Value Model</a:t>
            </a:r>
          </a:p>
          <a:p>
            <a:endParaRPr lang="en-US" dirty="0" smtClean="0">
              <a:latin typeface="Arial Narrow" pitchFamily="34" charset="0"/>
            </a:endParaRPr>
          </a:p>
          <a:p>
            <a:r>
              <a:rPr lang="en-US" dirty="0" smtClean="0">
                <a:latin typeface="Arial Narrow" pitchFamily="34" charset="0"/>
              </a:rPr>
              <a:t>There are several things to keep</a:t>
            </a:r>
            <a:r>
              <a:rPr lang="en-US" baseline="0" dirty="0" smtClean="0">
                <a:latin typeface="Arial Narrow" pitchFamily="34" charset="0"/>
              </a:rPr>
              <a:t> in mind as you use the benchmark data to compare to your facility.</a:t>
            </a:r>
          </a:p>
          <a:p>
            <a:endParaRPr lang="en-US" baseline="0" dirty="0" smtClean="0">
              <a:latin typeface="Arial Narrow" pitchFamily="34" charset="0"/>
            </a:endParaRPr>
          </a:p>
          <a:p>
            <a:r>
              <a:rPr lang="en-US" baseline="0" dirty="0" smtClean="0">
                <a:latin typeface="Arial Narrow" pitchFamily="34" charset="0"/>
              </a:rPr>
              <a:t>As we discussed previously, the methodologies used by the various rating systems are not measured the same way as we do with SAIL.  The individual metrics themselves may also not be measured in a similar way.</a:t>
            </a:r>
          </a:p>
          <a:p>
            <a:pPr marL="174056" indent="-174056">
              <a:buFont typeface="Arial" panose="020B0604020202020204" pitchFamily="34" charset="0"/>
              <a:buChar char="•"/>
            </a:pPr>
            <a:endParaRPr lang="en-US" dirty="0" smtClean="0">
              <a:latin typeface="Arial Narrow" pitchFamily="34" charset="0"/>
            </a:endParaRPr>
          </a:p>
          <a:p>
            <a:pPr marL="0" indent="0">
              <a:buFont typeface="Arial" panose="020B0604020202020204" pitchFamily="34" charset="0"/>
              <a:buNone/>
            </a:pPr>
            <a:r>
              <a:rPr lang="en-US" dirty="0" smtClean="0">
                <a:latin typeface="Arial Narrow" pitchFamily="34" charset="0"/>
              </a:rPr>
              <a:t>You also need to pay attention to the data sources used by each</a:t>
            </a:r>
            <a:r>
              <a:rPr lang="en-US" baseline="0" dirty="0" smtClean="0">
                <a:latin typeface="Arial Narrow" pitchFamily="34" charset="0"/>
              </a:rPr>
              <a:t> system and the timeliness of the data.  </a:t>
            </a:r>
            <a:r>
              <a:rPr lang="en-US" dirty="0" smtClean="0">
                <a:latin typeface="Arial Narrow" pitchFamily="34" charset="0"/>
              </a:rPr>
              <a:t>Publicly available data often has a lag time behind data reported on SAIL</a:t>
            </a:r>
          </a:p>
          <a:p>
            <a:pPr marL="0" indent="0">
              <a:buFont typeface="Arial" panose="020B0604020202020204" pitchFamily="34" charset="0"/>
              <a:buNone/>
            </a:pPr>
            <a:endParaRPr lang="en-US" dirty="0" smtClean="0">
              <a:latin typeface="Arial Narrow" pitchFamily="34" charset="0"/>
            </a:endParaRPr>
          </a:p>
          <a:p>
            <a:pPr marL="0" indent="0">
              <a:buFont typeface="Arial" panose="020B0604020202020204" pitchFamily="34" charset="0"/>
              <a:buNone/>
            </a:pPr>
            <a:r>
              <a:rPr lang="en-US" dirty="0" smtClean="0">
                <a:latin typeface="Arial Narrow" pitchFamily="34" charset="0"/>
              </a:rPr>
              <a:t>And remember that the different</a:t>
            </a:r>
            <a:r>
              <a:rPr lang="en-US" baseline="0" dirty="0" smtClean="0">
                <a:latin typeface="Arial Narrow" pitchFamily="34" charset="0"/>
              </a:rPr>
              <a:t> </a:t>
            </a:r>
            <a:r>
              <a:rPr lang="en-US" dirty="0" smtClean="0">
                <a:latin typeface="Arial Narrow" pitchFamily="34" charset="0"/>
              </a:rPr>
              <a:t>reporting agencies define top vs. bottom performers differently</a:t>
            </a: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35</a:t>
            </a:fld>
            <a:endParaRPr lang="en-US" dirty="0"/>
          </a:p>
        </p:txBody>
      </p:sp>
    </p:spTree>
    <p:extLst>
      <p:ext uri="{BB962C8B-B14F-4D97-AF65-F5344CB8AC3E}">
        <p14:creationId xmlns:p14="http://schemas.microsoft.com/office/powerpoint/2010/main" val="699408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The benchmark data report can be accessed from the document map on the left of the SAIL report.  Just select</a:t>
            </a:r>
            <a:r>
              <a:rPr lang="en-US" baseline="0" dirty="0" smtClean="0"/>
              <a:t> External Benchmarks under the Tools section.</a:t>
            </a:r>
          </a:p>
          <a:p>
            <a:endParaRPr lang="en-US" baseline="0" dirty="0" smtClean="0"/>
          </a:p>
          <a:p>
            <a:r>
              <a:rPr lang="en-US" baseline="0" dirty="0" smtClean="0"/>
              <a:t>You can select one or more measures from the first drop down – you have approximately 90 measures from which to choose.</a:t>
            </a:r>
          </a:p>
          <a:p>
            <a:endParaRPr lang="en-US" baseline="0" dirty="0" smtClean="0"/>
          </a:p>
          <a:p>
            <a:r>
              <a:rPr lang="en-US" baseline="0" dirty="0" smtClean="0"/>
              <a:t>There are 5 systems from which to choose to display: Consumer Reports, CMS Hospital Compare, Leapfrog, Truven and Why Not the Best.</a:t>
            </a:r>
          </a:p>
          <a:p>
            <a:endParaRPr lang="en-US" baseline="0" dirty="0" smtClean="0"/>
          </a:p>
          <a:p>
            <a:r>
              <a:rPr lang="en-US" baseline="0" dirty="0" smtClean="0"/>
              <a:t>You can also select the time frame for the selected measures.</a:t>
            </a:r>
          </a:p>
          <a:p>
            <a:endParaRPr lang="en-US" baseline="0" dirty="0" smtClean="0"/>
          </a:p>
          <a:p>
            <a:r>
              <a:rPr lang="en-US" baseline="0" dirty="0" smtClean="0"/>
              <a:t>The other thing I want to point out on this report is the button titled ‘Summary of Hospital Performance Rating Systems’.  This will take you to a very nice report prepared by Dr. Chad Cross and Dr. Steven Wright from the Office of Performance Measurement.  Nine hospital rating systems are summarized and includes</a:t>
            </a:r>
          </a:p>
          <a:p>
            <a:pPr lvl="0"/>
            <a:endParaRPr lang="en-US" sz="1200" u="sng"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brief description of the various sources from which data are selected for use in the rating system.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list of metrics used in calculating the hospital rating.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Inclusion and exclusion criteria and any special notes on scoring (where appropriate).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Detailed information on scoring, weighting, and ranking.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web address and an active internet hyperlink for each rating system.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36</a:t>
            </a:fld>
            <a:endParaRPr lang="en-US" dirty="0"/>
          </a:p>
        </p:txBody>
      </p:sp>
    </p:spTree>
    <p:extLst>
      <p:ext uri="{BB962C8B-B14F-4D97-AF65-F5344CB8AC3E}">
        <p14:creationId xmlns:p14="http://schemas.microsoft.com/office/powerpoint/2010/main" val="2882755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 an example of the external benchmark report.</a:t>
            </a:r>
          </a:p>
          <a:p>
            <a:endParaRPr lang="en-US" dirty="0" smtClean="0"/>
          </a:p>
          <a:p>
            <a:r>
              <a:rPr lang="en-US" dirty="0" smtClean="0"/>
              <a:t>Let’s look at the CMS 30-day risk standardized mortality rate for AMI.  You can se</a:t>
            </a:r>
            <a:r>
              <a:rPr lang="en-US" baseline="0" dirty="0" smtClean="0"/>
              <a:t>e we have benchmark data from 3 different systems: CMS Hospital Compare, Truven and Why Not the Best.  </a:t>
            </a:r>
          </a:p>
          <a:p>
            <a:endParaRPr lang="en-US" baseline="0" dirty="0" smtClean="0"/>
          </a:p>
          <a:p>
            <a:r>
              <a:rPr lang="en-US" baseline="0" dirty="0" smtClean="0"/>
              <a:t>But note that the same data is summarized differently by the 3 systems:  CMS Hospital Compare and Why Not the Best both give you the US National average for the AMI mortality rate (15.5).  Truven gives you the average of the top 100 hospitals as well as the average of the hospitals not in the top 100.  WNTB also gives you the average of the top 1, 5, 10 and 25% of the hospitals in their system. </a:t>
            </a:r>
          </a:p>
          <a:p>
            <a:endParaRPr lang="en-US" baseline="0" dirty="0" smtClean="0"/>
          </a:p>
          <a:p>
            <a:r>
              <a:rPr lang="en-US" baseline="0" dirty="0" smtClean="0"/>
              <a:t>So this is an easy way to get at external private sector benchmark data without having to go to each individual website yourself to extract.</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37</a:t>
            </a:fld>
            <a:endParaRPr lang="en-US" dirty="0"/>
          </a:p>
        </p:txBody>
      </p:sp>
    </p:spTree>
    <p:extLst>
      <p:ext uri="{BB962C8B-B14F-4D97-AF65-F5344CB8AC3E}">
        <p14:creationId xmlns:p14="http://schemas.microsoft.com/office/powerpoint/2010/main" val="2456780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is</a:t>
            </a:r>
            <a:r>
              <a:rPr lang="en-US" baseline="0" dirty="0" smtClean="0"/>
              <a:t> a sneak preview of a new external benchmark report that we are working on.  The underlying data source for this report is the publically reported CMS Hospital Compare data in which VA participates.</a:t>
            </a:r>
          </a:p>
          <a:p>
            <a:endParaRPr lang="en-US" baseline="0" dirty="0" smtClean="0"/>
          </a:p>
          <a:p>
            <a:r>
              <a:rPr lang="en-US" baseline="0" dirty="0" smtClean="0"/>
              <a:t>There are 3 measure domains from which to select on this report.  </a:t>
            </a:r>
          </a:p>
          <a:p>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Readmissions Complications and death (shown here), the CMS risk standardized mortality and readmission rates for CHF, AMI and PNA, as well as the CMS hospital wide readmission rate and the CMS readmission rate for hip/knee surgery.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Survey of Patient Experiences (or the HCAHPS), and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Timely and Effective care (CMS process measures for AMI, HF, PNA and SCIP)</a:t>
            </a:r>
          </a:p>
          <a:p>
            <a:endParaRPr lang="en-US" baseline="0" dirty="0" smtClean="0"/>
          </a:p>
          <a:p>
            <a:r>
              <a:rPr lang="en-US" baseline="0" dirty="0" smtClean="0"/>
              <a:t>What you will be able to do is compare your medical center a couple of different ways.  This screen shots shows a comparison of your facility with private sector hospitals in your hospital referral region.  When you select to compare by HRR, you will be presented with a list of private sector hospitals in your area with which to compare.  But you can also compare your facility to other VA’s of the same hospital complexity peer group.  So, for example, if you are a 1b facility, you can compare yourself to other 1b facilities in the VA.</a:t>
            </a:r>
          </a:p>
          <a:p>
            <a:endParaRPr lang="en-US" baseline="0" dirty="0" smtClean="0"/>
          </a:p>
          <a:p>
            <a:r>
              <a:rPr lang="en-US" baseline="0" dirty="0" smtClean="0"/>
              <a:t>This report will become available soon.</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38</a:t>
            </a:fld>
            <a:endParaRPr lang="en-US" dirty="0"/>
          </a:p>
        </p:txBody>
      </p:sp>
    </p:spTree>
    <p:extLst>
      <p:ext uri="{BB962C8B-B14F-4D97-AF65-F5344CB8AC3E}">
        <p14:creationId xmlns:p14="http://schemas.microsoft.com/office/powerpoint/2010/main" val="3360091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SAIL is a complex system with many quality</a:t>
            </a:r>
            <a:r>
              <a:rPr lang="en-US" baseline="0" dirty="0" smtClean="0"/>
              <a:t> and efficiency metrics, and embedded with hyperlinks to additional improvement tools and reports prepared by Program Offices.  To best use the information, it is important to have a good understanding of the data sources used for the metrics and how the metrics are defined or calculated.  It is highly recommended that we read the data definition document to get a picture of how the report and metrics works.  Many of the questions you may have later on may have been laid out in these documentations.</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39</a:t>
            </a:fld>
            <a:endParaRPr lang="en-US" dirty="0"/>
          </a:p>
        </p:txBody>
      </p:sp>
    </p:spTree>
    <p:extLst>
      <p:ext uri="{BB962C8B-B14F-4D97-AF65-F5344CB8AC3E}">
        <p14:creationId xmlns:p14="http://schemas.microsoft.com/office/powerpoint/2010/main" val="368269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smtClean="0">
                <a:latin typeface="Georgia" pitchFamily="18" charset="0"/>
              </a:rPr>
              <a:t>RF</a:t>
            </a:r>
          </a:p>
          <a:p>
            <a:pPr defTabSz="928299">
              <a:defRPr/>
            </a:pPr>
            <a:r>
              <a:rPr lang="en-US" dirty="0" smtClean="0">
                <a:latin typeface="Georgia" pitchFamily="18" charset="0"/>
              </a:rPr>
              <a:t>There </a:t>
            </a:r>
            <a:r>
              <a:rPr lang="en-US" dirty="0">
                <a:latin typeface="Georgia" pitchFamily="18" charset="0"/>
              </a:rPr>
              <a:t>are currently several major hospital rating systems used to evaluate private sector hospitals.  This slide summarizes a few of the more broadly cited systems.  </a:t>
            </a:r>
            <a:r>
              <a:rPr lang="en-US" dirty="0"/>
              <a:t>They all have their advantages and disadvantages.  </a:t>
            </a:r>
          </a:p>
          <a:p>
            <a:pPr defTabSz="928299">
              <a:defRPr/>
            </a:pPr>
            <a:endParaRPr lang="en-US" dirty="0"/>
          </a:p>
          <a:p>
            <a:pPr defTabSz="928299">
              <a:defRPr/>
            </a:pPr>
            <a:r>
              <a:rPr lang="en-US" dirty="0" smtClean="0"/>
              <a:t>Most reporting agencies use</a:t>
            </a:r>
            <a:r>
              <a:rPr lang="en-US" baseline="0" dirty="0" smtClean="0"/>
              <a:t> weighted scores and some type of percentile cut-offs to divide medical facilities into groups based on their performance. Some report the absolute ranks of the hospitals, some like </a:t>
            </a:r>
            <a:r>
              <a:rPr lang="en-US" b="1" baseline="0" dirty="0" smtClean="0"/>
              <a:t>(CLICK) </a:t>
            </a:r>
            <a:r>
              <a:rPr lang="en-US" baseline="0" dirty="0" smtClean="0"/>
              <a:t>HealthGrades, use a star system, </a:t>
            </a:r>
            <a:r>
              <a:rPr lang="en-US" b="1" baseline="0" dirty="0" smtClean="0"/>
              <a:t>(CLICK) </a:t>
            </a:r>
            <a:r>
              <a:rPr lang="en-US" baseline="0" dirty="0" smtClean="0"/>
              <a:t>Leapfrog will assign a letter grade so you can actually get an ‘F’ if you are on the bottom.</a:t>
            </a:r>
          </a:p>
          <a:p>
            <a:pPr defTabSz="928299">
              <a:defRPr/>
            </a:pPr>
            <a:endParaRPr lang="en-US" baseline="0" dirty="0" smtClean="0"/>
          </a:p>
          <a:p>
            <a:pPr marL="0" marR="0" indent="0" algn="l" defTabSz="928299" rtl="0" eaLnBrk="1" fontAlgn="auto" latinLnBrk="0" hangingPunct="1">
              <a:lnSpc>
                <a:spcPct val="100000"/>
              </a:lnSpc>
              <a:spcBef>
                <a:spcPts val="0"/>
              </a:spcBef>
              <a:spcAft>
                <a:spcPts val="0"/>
              </a:spcAft>
              <a:buClrTx/>
              <a:buSzTx/>
              <a:buFontTx/>
              <a:buNone/>
              <a:tabLst/>
              <a:defRPr/>
            </a:pPr>
            <a:r>
              <a:rPr lang="en-US" b="1" baseline="0" dirty="0" smtClean="0"/>
              <a:t>(CLICK) </a:t>
            </a:r>
            <a:r>
              <a:rPr lang="en-US" baseline="0" dirty="0" smtClean="0"/>
              <a:t>The development of SAIL was based on the Truven Health Analytics system, another system that assigns stars as ratings, </a:t>
            </a:r>
          </a:p>
          <a:p>
            <a:pPr defTabSz="928299">
              <a:defRPr/>
            </a:pPr>
            <a:endParaRPr lang="en-US" baseline="0" dirty="0" smtClean="0"/>
          </a:p>
          <a:p>
            <a:pPr defTabSz="928299">
              <a:defRPr/>
            </a:pPr>
            <a:r>
              <a:rPr lang="en-US" baseline="0" dirty="0" smtClean="0"/>
              <a:t>The findings are often updated on an annually basis and reflect quality of care at inpatient care settings because there are limited outpatient health data submitted to agencies such as CMS and Joint Commission.   </a:t>
            </a:r>
          </a:p>
          <a:p>
            <a:pPr defTabSz="928299">
              <a:defRPr/>
            </a:pPr>
            <a:endParaRPr lang="en-US" baseline="0" dirty="0" smtClean="0"/>
          </a:p>
          <a:p>
            <a:pPr defTabSz="928299">
              <a:defRPr/>
            </a:pPr>
            <a:r>
              <a:rPr lang="en-US" baseline="0" dirty="0" smtClean="0"/>
              <a:t>Not surprisingly, the different ranking systems can provide highly disparate results for the same hospital, due to the differences in methodologies.</a:t>
            </a:r>
          </a:p>
          <a:p>
            <a:pPr defTabSz="928299">
              <a:defRPr/>
            </a:pPr>
            <a:endParaRPr lang="en-US" baseline="0" dirty="0" smtClean="0"/>
          </a:p>
          <a:p>
            <a:r>
              <a:rPr lang="en-US" dirty="0" smtClean="0">
                <a:latin typeface="Georgia" pitchFamily="18" charset="0"/>
              </a:rPr>
              <a:t>Now</a:t>
            </a:r>
            <a:r>
              <a:rPr lang="en-US" baseline="0" dirty="0" smtClean="0">
                <a:latin typeface="Georgia" pitchFamily="18" charset="0"/>
              </a:rPr>
              <a:t> let’s take a look at your poll results.</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79A169A8-A0F2-4D63-A056-CE3D1B000E02}" type="slidenum">
              <a:rPr lang="en-US" smtClean="0"/>
              <a:t>4</a:t>
            </a:fld>
            <a:endParaRPr lang="en-US" dirty="0"/>
          </a:p>
        </p:txBody>
      </p:sp>
    </p:spTree>
    <p:extLst>
      <p:ext uri="{BB962C8B-B14F-4D97-AF65-F5344CB8AC3E}">
        <p14:creationId xmlns:p14="http://schemas.microsoft.com/office/powerpoint/2010/main" val="783926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a snapshot</a:t>
            </a:r>
            <a:r>
              <a:rPr lang="en-US" baseline="0" dirty="0" smtClean="0"/>
              <a:t> of the </a:t>
            </a:r>
            <a:r>
              <a:rPr lang="en-US" dirty="0" smtClean="0"/>
              <a:t>ProClarity cube</a:t>
            </a:r>
            <a:r>
              <a:rPr lang="en-US" baseline="0" dirty="0" smtClean="0"/>
              <a:t>, which is a very popular tool in the VA.</a:t>
            </a:r>
          </a:p>
          <a:p>
            <a:endParaRPr lang="en-US" baseline="0" dirty="0" smtClean="0"/>
          </a:p>
          <a:p>
            <a:r>
              <a:rPr lang="en-US" baseline="0" dirty="0" smtClean="0"/>
              <a:t>Generally, ProClarity cube is organized in a way so that we can slice and dice the data using parameters, such as age, gender, diagnosis, facility complexity level, to identify opportunities or get a deeper understanding of the data.  </a:t>
            </a:r>
          </a:p>
          <a:p>
            <a:endParaRPr lang="en-US" baseline="0" dirty="0" smtClean="0"/>
          </a:p>
          <a:p>
            <a:r>
              <a:rPr lang="en-US" baseline="0" dirty="0" smtClean="0"/>
              <a:t>Some of the ProClarity cube has built in function to return a list of patients who experienced specific outcomes while receiving treatment.  Users with permission to access PHI/SSN level data will be able to obtain the list right from the cube.</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40</a:t>
            </a:fld>
            <a:endParaRPr lang="en-US" dirty="0"/>
          </a:p>
        </p:txBody>
      </p:sp>
    </p:spTree>
    <p:extLst>
      <p:ext uri="{BB962C8B-B14F-4D97-AF65-F5344CB8AC3E}">
        <p14:creationId xmlns:p14="http://schemas.microsoft.com/office/powerpoint/2010/main" val="2236950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a snapshot of the Performance Measure report prepared by</a:t>
            </a:r>
            <a:r>
              <a:rPr lang="en-US" baseline="0" dirty="0" smtClean="0"/>
              <a:t> the Office of Performance Measurement.  Like other reports built by Reporting Services, there are a few filters on the top where users can select to return a report of interest.  Places that is underlines meaning it’s hyperlinked and click on these places will open another report or tool.  Some of the reports can also return patient level data for users with permission to access PHI/SSN level data.</a:t>
            </a:r>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41</a:t>
            </a:fld>
            <a:endParaRPr lang="en-US" dirty="0"/>
          </a:p>
        </p:txBody>
      </p:sp>
    </p:spTree>
    <p:extLst>
      <p:ext uri="{BB962C8B-B14F-4D97-AF65-F5344CB8AC3E}">
        <p14:creationId xmlns:p14="http://schemas.microsoft.com/office/powerpoint/2010/main" val="3169639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Statistical process control charts for the quarterly IPEC measures are also</a:t>
            </a:r>
            <a:r>
              <a:rPr lang="en-US" baseline="0" dirty="0" smtClean="0"/>
              <a:t> available through SAIL.  From the scorecard page that we showed earlier, if you click on either the hyperlink for Acute Care Mortality or the hyperlink for Adjusted Length of Stay, you will navigate the IPEC SPC Charts.  Here you can dynamically get SPC charts for risk adjusted mortality and length of stay for both acute care and ICU.</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example is a funnel chart.  A funnel chart will give you a cross sectional view of your data at a specific</a:t>
            </a:r>
            <a:r>
              <a:rPr lang="en-US" baseline="0" dirty="0" smtClean="0"/>
              <a:t> point in time. The dots here represent individual medical centers.  The dashed lines represent control limits set to 2 and 3 standard deviations.  If your facility falls outside of those control limits, it suggests it might be something to investigate.</a:t>
            </a:r>
            <a:endParaRPr lang="en-US" dirty="0" smtClean="0"/>
          </a:p>
          <a:p>
            <a:endParaRPr lang="en-US" dirty="0" smtClean="0"/>
          </a:p>
          <a:p>
            <a:r>
              <a:rPr lang="en-US" dirty="0" smtClean="0"/>
              <a:t>Other statistical process control charts give you a good way to look at variation over time.  </a:t>
            </a:r>
          </a:p>
          <a:p>
            <a:endParaRPr lang="en-US"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42</a:t>
            </a:fld>
            <a:endParaRPr lang="en-US" dirty="0"/>
          </a:p>
        </p:txBody>
      </p:sp>
    </p:spTree>
    <p:extLst>
      <p:ext uri="{BB962C8B-B14F-4D97-AF65-F5344CB8AC3E}">
        <p14:creationId xmlns:p14="http://schemas.microsoft.com/office/powerpoint/2010/main" val="292707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Here you see a</a:t>
            </a:r>
            <a:r>
              <a:rPr lang="en-US" baseline="0" dirty="0" smtClean="0"/>
              <a:t> few examples of SPC charts that show you performance over time for the acute care 30-day risk adjusted mortality.</a:t>
            </a:r>
          </a:p>
          <a:p>
            <a:endParaRPr lang="en-US" baseline="0" dirty="0" smtClean="0"/>
          </a:p>
          <a:p>
            <a:r>
              <a:rPr lang="en-US" baseline="0" dirty="0" smtClean="0"/>
              <a:t>In the upper left, you see a hybrid XMR chart.  It displays the SMR30 measure for each of the measured quarters, along with the VA average and control limits.  </a:t>
            </a:r>
          </a:p>
          <a:p>
            <a:endParaRPr lang="en-US" baseline="0" dirty="0" smtClean="0"/>
          </a:p>
          <a:p>
            <a:r>
              <a:rPr lang="en-US" baseline="0" dirty="0" smtClean="0"/>
              <a:t>The bottom left SPC chart is called an exponentially weight moving average chart. Because EWMA is more sensitive to small persistent changes than the hybrid XMR chart, it is often used as a companion of the XMR.</a:t>
            </a:r>
          </a:p>
          <a:p>
            <a:endParaRPr lang="en-US" baseline="0" dirty="0" smtClean="0"/>
          </a:p>
          <a:p>
            <a:r>
              <a:rPr lang="en-US" baseline="0" dirty="0" smtClean="0"/>
              <a:t>The upper right chart is a variable life adjusted display or VLAD chart. The VLAD charts give </a:t>
            </a:r>
            <a:r>
              <a:rPr lang="en-US" sz="1200" dirty="0" smtClean="0"/>
              <a:t>a visual display of the collective diﬀerence between predicted and observed measures over time.</a:t>
            </a:r>
            <a:r>
              <a:rPr lang="en-US" sz="1200" baseline="0" dirty="0" smtClean="0"/>
              <a:t>  Better than predicted outcome will be represented by your line being in the green or blue (or above in this example).  Worse than predicted outcomes will see your facility line drifting downward into the yellow and red areas.</a:t>
            </a:r>
          </a:p>
          <a:p>
            <a:endParaRPr lang="en-US" sz="1200" baseline="0" dirty="0" smtClean="0"/>
          </a:p>
          <a:p>
            <a:r>
              <a:rPr lang="en-US" sz="1200" baseline="0" dirty="0" smtClean="0"/>
              <a:t>The last graph in the lower right is also a VLAD but it illustrates performance broken down by predicted risk.</a:t>
            </a:r>
          </a:p>
          <a:p>
            <a:endParaRPr lang="en-US" sz="1200" baseline="0" dirty="0" smtClean="0"/>
          </a:p>
          <a:p>
            <a:r>
              <a:rPr lang="en-US" sz="1200" baseline="0" dirty="0" smtClean="0"/>
              <a:t>If you want more information on SPC charts you can go to the FBA SharePoint site at http://fba.vssc.med.va.gov  On our May FBA Monthly call, we did a presentation on SPC charts and have posted the slide deck from that presentation there.  The link  to the FBA SharePoint is in the speaker notes from today’s presentation which you can download using the button above my head.</a:t>
            </a:r>
            <a:endParaRPr lang="en-US"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43</a:t>
            </a:fld>
            <a:endParaRPr lang="en-US" dirty="0"/>
          </a:p>
        </p:txBody>
      </p:sp>
    </p:spTree>
    <p:extLst>
      <p:ext uri="{BB962C8B-B14F-4D97-AF65-F5344CB8AC3E}">
        <p14:creationId xmlns:p14="http://schemas.microsoft.com/office/powerpoint/2010/main" val="2260971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The previous SPC charts were created using the IPEC quarterly</a:t>
            </a:r>
            <a:r>
              <a:rPr lang="en-US" baseline="0" dirty="0" smtClean="0"/>
              <a:t> measures.  Because these risk adjusted measures are only reported quarterly, we created these monthly SPC charts for unadjusted mortality and length of stay to use as surrogate measures between reporting periods.  These charts are updated monthly using data from the CDW and using IPEC business rules.</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44</a:t>
            </a:fld>
            <a:endParaRPr lang="en-US" dirty="0"/>
          </a:p>
        </p:txBody>
      </p:sp>
    </p:spTree>
    <p:extLst>
      <p:ext uri="{BB962C8B-B14F-4D97-AF65-F5344CB8AC3E}">
        <p14:creationId xmlns:p14="http://schemas.microsoft.com/office/powerpoint/2010/main" val="352492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RF</a:t>
            </a:r>
          </a:p>
          <a:p>
            <a:r>
              <a:rPr lang="en-US" baseline="0" dirty="0" smtClean="0"/>
              <a:t>One new feature on these monthly SPC charts is when you click on one of the blue dots, which represent the measure value for a given month, you will be taken to a patient level drill down report for the discharges that month.  Provided of course that you have PHI access on the VSSC products. </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45</a:t>
            </a:fld>
            <a:endParaRPr lang="en-US" dirty="0"/>
          </a:p>
        </p:txBody>
      </p:sp>
    </p:spTree>
    <p:extLst>
      <p:ext uri="{BB962C8B-B14F-4D97-AF65-F5344CB8AC3E}">
        <p14:creationId xmlns:p14="http://schemas.microsoft.com/office/powerpoint/2010/main" val="2861528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For people</a:t>
            </a:r>
            <a:r>
              <a:rPr lang="en-US" baseline="0" dirty="0" smtClean="0"/>
              <a:t> interested in identify opportunities to improve patients perception of hospital care, you may find it helpful to review the Attributable Effect Reports put together by the Office of Performance Measurement.  This report is available at the VA national, VISN and facility level.</a:t>
            </a:r>
          </a:p>
          <a:p>
            <a:endParaRPr lang="en-US" baseline="0" dirty="0" smtClean="0"/>
          </a:p>
          <a:p>
            <a:r>
              <a:rPr lang="en-US" baseline="0" dirty="0" smtClean="0"/>
              <a:t>I’ll bring your attention to the colored chart areas.  </a:t>
            </a:r>
          </a:p>
          <a:p>
            <a:endParaRPr lang="en-US" baseline="0" dirty="0" smtClean="0"/>
          </a:p>
          <a:p>
            <a:r>
              <a:rPr lang="en-US" baseline="0" dirty="0" smtClean="0"/>
              <a:t>The column “Loss” shows the relative importance of Inpatient SHEP questions in keeping patients who are happy with the hospital care to continue remaining happy.  The orange bars highlighted the most important areas for a specific facility or VISN.</a:t>
            </a:r>
          </a:p>
          <a:p>
            <a:endParaRPr lang="en-US" baseline="0" dirty="0" smtClean="0"/>
          </a:p>
          <a:p>
            <a:r>
              <a:rPr lang="en-US" baseline="0" dirty="0" smtClean="0"/>
              <a:t>The column “Potential” shows the relative importance of SHEP questions in turning patients who are not happy with the care received to become happy. Similar to the Loss column, the 5 dark blue bars highlight the most important items to focus on for the facility.</a:t>
            </a:r>
          </a:p>
          <a:p>
            <a:r>
              <a:rPr lang="en-US" baseline="0" dirty="0" smtClean="0"/>
              <a:t> </a:t>
            </a:r>
          </a:p>
          <a:p>
            <a:r>
              <a:rPr lang="en-US" baseline="0" dirty="0" smtClean="0"/>
              <a:t>A more detailed explanation about the charts and the data presented on the chart can be found in the rest of the document.</a:t>
            </a:r>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46</a:t>
            </a:fld>
            <a:endParaRPr lang="en-US" dirty="0"/>
          </a:p>
        </p:txBody>
      </p:sp>
    </p:spTree>
    <p:extLst>
      <p:ext uri="{BB962C8B-B14F-4D97-AF65-F5344CB8AC3E}">
        <p14:creationId xmlns:p14="http://schemas.microsoft.com/office/powerpoint/2010/main" val="399583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a snapshot of OPES’s Efficiency Opportunity Grid.  Like</a:t>
            </a:r>
            <a:r>
              <a:rPr lang="en-US" baseline="0" dirty="0" smtClean="0"/>
              <a:t> other reports built by Reporting Services, there are a series of filters to select facility and time you’d like to review.</a:t>
            </a:r>
          </a:p>
          <a:p>
            <a:endParaRPr lang="en-US" baseline="0" dirty="0" smtClean="0"/>
          </a:p>
          <a:p>
            <a:r>
              <a:rPr lang="en-US" baseline="0" dirty="0" smtClean="0"/>
              <a:t>For this specific report, facility will have the option to select whether they want to benchmark with the VA average, or the best 15% or best 25% in the VA.</a:t>
            </a:r>
          </a:p>
          <a:p>
            <a:endParaRPr lang="en-US" baseline="0" dirty="0" smtClean="0"/>
          </a:p>
          <a:p>
            <a:r>
              <a:rPr lang="en-US" baseline="0" dirty="0" smtClean="0"/>
              <a:t>In the center is the 16 efficiency models prepared by OPES.  For each model, it lists the actual cost or encounters with the expected cost or encounters and the opportunities available to improve efficiency.</a:t>
            </a:r>
          </a:p>
          <a:p>
            <a:endParaRPr lang="en-US" baseline="0" dirty="0" smtClean="0"/>
          </a:p>
          <a:p>
            <a:r>
              <a:rPr lang="en-US" baseline="0" dirty="0" smtClean="0"/>
              <a:t>On the left are specific reports available at the facility and VISN level and additional tools for different purposes</a:t>
            </a: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47</a:t>
            </a:fld>
            <a:endParaRPr lang="en-US" dirty="0"/>
          </a:p>
        </p:txBody>
      </p:sp>
    </p:spTree>
    <p:extLst>
      <p:ext uri="{BB962C8B-B14F-4D97-AF65-F5344CB8AC3E}">
        <p14:creationId xmlns:p14="http://schemas.microsoft.com/office/powerpoint/2010/main" val="125466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If you still remember,</a:t>
            </a:r>
            <a:r>
              <a:rPr lang="en-US" baseline="0" dirty="0" smtClean="0"/>
              <a:t> there are three blue button on the main page of the SAIL report, each returns a list of facilities for different purpose.</a:t>
            </a:r>
          </a:p>
          <a:p>
            <a:r>
              <a:rPr lang="en-US" baseline="0" dirty="0" smtClean="0"/>
              <a:t>This is the report that return a list of hospitals with selected Quality Star designation.</a:t>
            </a:r>
          </a:p>
          <a:p>
            <a:endParaRPr lang="en-US" baseline="0" dirty="0" smtClean="0"/>
          </a:p>
          <a:p>
            <a:r>
              <a:rPr lang="en-US" baseline="0" dirty="0" smtClean="0"/>
              <a:t>What’s show on the screen is a list of hospitals where received 4- and 5- Star designation in FY2014Q1.</a:t>
            </a:r>
          </a:p>
          <a:p>
            <a:r>
              <a:rPr lang="en-US" baseline="0" dirty="0" smtClean="0"/>
              <a:t>The facility names are hyperlinked.  Click on the name will open the facility’s repot.</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48</a:t>
            </a:fld>
            <a:endParaRPr lang="en-US" dirty="0"/>
          </a:p>
        </p:txBody>
      </p:sp>
    </p:spTree>
    <p:extLst>
      <p:ext uri="{BB962C8B-B14F-4D97-AF65-F5344CB8AC3E}">
        <p14:creationId xmlns:p14="http://schemas.microsoft.com/office/powerpoint/2010/main" val="357645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another report that return</a:t>
            </a:r>
            <a:r>
              <a:rPr lang="en-US" baseline="0" dirty="0" smtClean="0"/>
              <a:t> the list of hospitals whose selected metric is in the best 20% in the most current reporting period.</a:t>
            </a:r>
          </a:p>
          <a:p>
            <a:endParaRPr lang="en-US" baseline="0" dirty="0" smtClean="0"/>
          </a:p>
          <a:p>
            <a:r>
              <a:rPr lang="en-US" baseline="0" dirty="0" smtClean="0"/>
              <a:t>Here we see a list of hospitals whose HEDIS score is in the best 20% in FY13Q2.  The table also list whether the facilities were also in the best 20% for HEDIS in prior reporting periods and their numeric ranks in the VA.</a:t>
            </a:r>
          </a:p>
          <a:p>
            <a:endParaRPr lang="en-US" baseline="0" dirty="0" smtClean="0"/>
          </a:p>
          <a:p>
            <a:r>
              <a:rPr lang="en-US" baseline="0" dirty="0" smtClean="0"/>
              <a:t>This table is helpful if you have improvement opportunity in specific areas and you’re interested in getting touch with facilities doing well in these areas.</a:t>
            </a:r>
          </a:p>
          <a:p>
            <a:endParaRPr lang="en-US" baseline="0" dirty="0" smtClean="0"/>
          </a:p>
          <a:p>
            <a:r>
              <a:rPr lang="en-US" baseline="0" dirty="0" smtClean="0"/>
              <a:t>There are two groups of hospitals you may want to get in touch -  those always doing well and those making dramatic improvement over time.  I would think the latter may be able to share some great stories and strategies than the former.  For example, the highlighted facility appears to improved from #117 in FY2010 to #5 in the VA.  Some of the things they’ve done to improve the care process may be helpful lessons to learn from.</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49</a:t>
            </a:fld>
            <a:endParaRPr lang="en-US" dirty="0"/>
          </a:p>
        </p:txBody>
      </p:sp>
    </p:spTree>
    <p:extLst>
      <p:ext uri="{BB962C8B-B14F-4D97-AF65-F5344CB8AC3E}">
        <p14:creationId xmlns:p14="http://schemas.microsoft.com/office/powerpoint/2010/main" val="904042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baseline="0" dirty="0" smtClean="0"/>
              <a:t>So let’s see who is in our audience today.</a:t>
            </a:r>
          </a:p>
          <a:p>
            <a:endParaRPr lang="en-US" i="0" baseline="0"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53675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dirty="0" smtClean="0">
                <a:latin typeface="Arial Narrow" pitchFamily="34" charset="0"/>
              </a:rPr>
              <a:t>RF</a:t>
            </a:r>
          </a:p>
          <a:p>
            <a:pPr marL="0" indent="0">
              <a:buFont typeface="Arial" panose="020B0604020202020204" pitchFamily="34" charset="0"/>
              <a:buNone/>
            </a:pPr>
            <a:r>
              <a:rPr lang="en-US" sz="2400" dirty="0" smtClean="0">
                <a:latin typeface="Arial Narrow" pitchFamily="34" charset="0"/>
              </a:rPr>
              <a:t>On every page of the SAIL report, you can access a comprehensive</a:t>
            </a:r>
            <a:r>
              <a:rPr lang="en-US" sz="2400" baseline="0" dirty="0" smtClean="0">
                <a:latin typeface="Arial Narrow" pitchFamily="34" charset="0"/>
              </a:rPr>
              <a:t> data definition document that provides information including</a:t>
            </a:r>
          </a:p>
          <a:p>
            <a:pPr marL="0" indent="0">
              <a:buFont typeface="Arial" panose="020B0604020202020204" pitchFamily="34" charset="0"/>
              <a:buNone/>
            </a:pPr>
            <a:endParaRPr lang="en-US" sz="2400" dirty="0" smtClean="0">
              <a:latin typeface="Arial Narrow" pitchFamily="34" charset="0"/>
            </a:endParaRPr>
          </a:p>
          <a:p>
            <a:pPr marL="348112" indent="-348112">
              <a:buFont typeface="Arial" panose="020B0604020202020204" pitchFamily="34" charset="0"/>
              <a:buChar char="•"/>
            </a:pPr>
            <a:r>
              <a:rPr lang="en-US" sz="2400" dirty="0" smtClean="0">
                <a:latin typeface="Arial Narrow" pitchFamily="34" charset="0"/>
              </a:rPr>
              <a:t>Purpose / rationale of SAIL and a description of its development</a:t>
            </a:r>
          </a:p>
          <a:p>
            <a:pPr marL="348112" indent="-348112">
              <a:buFont typeface="Arial" panose="020B0604020202020204" pitchFamily="34" charset="0"/>
              <a:buChar char="•"/>
            </a:pPr>
            <a:r>
              <a:rPr lang="en-US" sz="2400" dirty="0" smtClean="0">
                <a:latin typeface="Arial Narrow" pitchFamily="34" charset="0"/>
              </a:rPr>
              <a:t>All of the individual</a:t>
            </a:r>
            <a:r>
              <a:rPr lang="en-US" sz="2400" baseline="0" dirty="0" smtClean="0">
                <a:latin typeface="Arial Narrow" pitchFamily="34" charset="0"/>
              </a:rPr>
              <a:t> measures along with the corresponding d</a:t>
            </a:r>
            <a:r>
              <a:rPr lang="en-US" sz="2400" dirty="0" smtClean="0">
                <a:latin typeface="Arial Narrow" pitchFamily="34" charset="0"/>
              </a:rPr>
              <a:t>ata sources and frequency of refresh</a:t>
            </a:r>
          </a:p>
          <a:p>
            <a:pPr marL="348112" indent="-348112">
              <a:buFont typeface="Arial" panose="020B0604020202020204" pitchFamily="34" charset="0"/>
              <a:buChar char="•"/>
            </a:pPr>
            <a:r>
              <a:rPr lang="en-US" sz="2400" dirty="0" smtClean="0">
                <a:latin typeface="Arial Narrow" pitchFamily="34" charset="0"/>
              </a:rPr>
              <a:t>Directions for using product</a:t>
            </a:r>
          </a:p>
          <a:p>
            <a:pPr marL="348112" indent="-348112">
              <a:buFont typeface="Arial" panose="020B0604020202020204" pitchFamily="34" charset="0"/>
              <a:buChar char="•"/>
            </a:pPr>
            <a:r>
              <a:rPr lang="en-US" sz="2400" dirty="0" smtClean="0">
                <a:latin typeface="Arial Narrow" pitchFamily="34" charset="0"/>
              </a:rPr>
              <a:t>Methodology updates and new features with each release</a:t>
            </a:r>
          </a:p>
          <a:p>
            <a:pPr marL="348112" indent="-348112">
              <a:buFont typeface="Arial" panose="020B0604020202020204" pitchFamily="34" charset="0"/>
              <a:buChar char="•"/>
            </a:pPr>
            <a:r>
              <a:rPr lang="en-US" sz="2400" dirty="0" smtClean="0">
                <a:latin typeface="Arial Narrow" pitchFamily="34" charset="0"/>
              </a:rPr>
              <a:t>Self-paced training web site</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50</a:t>
            </a:fld>
            <a:endParaRPr lang="en-US" dirty="0"/>
          </a:p>
        </p:txBody>
      </p:sp>
    </p:spTree>
    <p:extLst>
      <p:ext uri="{BB962C8B-B14F-4D97-AF65-F5344CB8AC3E}">
        <p14:creationId xmlns:p14="http://schemas.microsoft.com/office/powerpoint/2010/main" val="39377408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4800" dirty="0" smtClean="0"/>
              <a:t>RF</a:t>
            </a:r>
          </a:p>
          <a:p>
            <a:pPr marL="0" indent="0">
              <a:buNone/>
            </a:pPr>
            <a:r>
              <a:rPr lang="en-US" sz="4800" dirty="0" smtClean="0"/>
              <a:t>Time for our third and final poll question.</a:t>
            </a:r>
          </a:p>
          <a:p>
            <a:pPr marL="0" indent="0">
              <a:buNone/>
            </a:pPr>
            <a:endParaRPr lang="en-US" sz="4800" dirty="0" smtClean="0"/>
          </a:p>
          <a:p>
            <a:pPr marL="0" indent="0">
              <a:buNone/>
            </a:pPr>
            <a:r>
              <a:rPr lang="en-US" sz="4800" dirty="0" smtClean="0"/>
              <a:t>How often do you access the SAIL report?</a:t>
            </a:r>
          </a:p>
          <a:p>
            <a:pPr marL="1276336" lvl="1" indent="-742950">
              <a:buFont typeface="+mj-lt"/>
              <a:buAutoNum type="alphaUcPeriod"/>
            </a:pPr>
            <a:r>
              <a:rPr lang="en-US" sz="3866" dirty="0" smtClean="0"/>
              <a:t>Daily</a:t>
            </a:r>
          </a:p>
          <a:p>
            <a:pPr marL="1276336" lvl="1" indent="-742950">
              <a:buFont typeface="+mj-lt"/>
              <a:buAutoNum type="alphaUcPeriod"/>
            </a:pPr>
            <a:r>
              <a:rPr lang="en-US" sz="3866" dirty="0" smtClean="0"/>
              <a:t>Weekly</a:t>
            </a:r>
          </a:p>
          <a:p>
            <a:pPr marL="1276336" lvl="1" indent="-742950">
              <a:buFont typeface="+mj-lt"/>
              <a:buAutoNum type="alphaUcPeriod"/>
            </a:pPr>
            <a:r>
              <a:rPr lang="en-US" sz="3866" dirty="0" smtClean="0"/>
              <a:t>Monthly</a:t>
            </a:r>
          </a:p>
          <a:p>
            <a:pPr marL="1276336" lvl="1" indent="-742950">
              <a:buFont typeface="+mj-lt"/>
              <a:buAutoNum type="alphaUcPeriod"/>
            </a:pPr>
            <a:r>
              <a:rPr lang="en-US" sz="3866" dirty="0" smtClean="0"/>
              <a:t>Quarterly</a:t>
            </a:r>
          </a:p>
          <a:p>
            <a:pPr marL="1276336" lvl="1" indent="-742950">
              <a:buFont typeface="+mj-lt"/>
              <a:buAutoNum type="alphaUcPeriod"/>
            </a:pPr>
            <a:r>
              <a:rPr lang="en-US" sz="3866" dirty="0" smtClean="0"/>
              <a:t>I am afraid of SAILing</a:t>
            </a:r>
          </a:p>
          <a:p>
            <a:pPr marL="0" indent="0">
              <a:buNone/>
            </a:pPr>
            <a:endParaRPr lang="en-US" sz="4000" dirty="0"/>
          </a:p>
          <a:p>
            <a:r>
              <a:rPr lang="en-US" dirty="0" smtClean="0"/>
              <a:t>To </a:t>
            </a:r>
            <a:r>
              <a:rPr lang="en-US" dirty="0"/>
              <a:t>answer this question, use the blue polling</a:t>
            </a:r>
            <a:r>
              <a:rPr lang="en-US" baseline="0" dirty="0"/>
              <a:t> icon above my head</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8838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So how do you use SAIL to determine improvement?  I think it is important to look not only at your ranking to determine improvement but also at the movement in the measure itself.</a:t>
            </a:r>
            <a:r>
              <a:rPr lang="en-US" baseline="0" dirty="0" smtClean="0"/>
              <a:t>  Remember that middle percentile range for 3-star hospitals is between 30 and 70 percent.  So it is conceivable that a 3-star facility could start around the 69</a:t>
            </a:r>
            <a:r>
              <a:rPr lang="en-US" baseline="30000" dirty="0" smtClean="0"/>
              <a:t>th</a:t>
            </a:r>
            <a:r>
              <a:rPr lang="en-US" baseline="0" dirty="0" smtClean="0"/>
              <a:t> percentile and over time drop to 31</a:t>
            </a:r>
            <a:r>
              <a:rPr lang="en-US" baseline="30000" dirty="0" smtClean="0"/>
              <a:t>st</a:t>
            </a:r>
            <a:r>
              <a:rPr lang="en-US" baseline="0" dirty="0" smtClean="0"/>
              <a:t> percentile but still remain a 3-star facility.  So clearly the measure is not showing improvement but that is not reflected in the star rating. </a:t>
            </a:r>
            <a:endParaRPr lang="en-US" dirty="0" smtClean="0"/>
          </a:p>
          <a:p>
            <a:endParaRPr lang="en-US" dirty="0" smtClean="0"/>
          </a:p>
          <a:p>
            <a:r>
              <a:rPr lang="en-US" dirty="0" smtClean="0"/>
              <a:t>So you really need to look at the different permutations associated</a:t>
            </a:r>
            <a:r>
              <a:rPr lang="en-US" baseline="0" dirty="0" smtClean="0"/>
              <a:t> with your ranking and the direction of change in the individual measures.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52</a:t>
            </a:fld>
            <a:endParaRPr lang="en-US" dirty="0"/>
          </a:p>
        </p:txBody>
      </p:sp>
    </p:spTree>
    <p:extLst>
      <p:ext uri="{BB962C8B-B14F-4D97-AF65-F5344CB8AC3E}">
        <p14:creationId xmlns:p14="http://schemas.microsoft.com/office/powerpoint/2010/main" val="3514376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latin typeface="Arial Narrow" pitchFamily="34" charset="0"/>
              </a:rPr>
              <a:t>RF</a:t>
            </a:r>
          </a:p>
          <a:p>
            <a:pPr marL="0" indent="0">
              <a:buFont typeface="Arial" panose="020B0604020202020204" pitchFamily="34" charset="0"/>
              <a:buNone/>
            </a:pPr>
            <a:r>
              <a:rPr lang="en-US" dirty="0" smtClean="0">
                <a:latin typeface="Arial Narrow" pitchFamily="34" charset="0"/>
              </a:rPr>
              <a:t>Let’s look</a:t>
            </a:r>
            <a:r>
              <a:rPr lang="en-US" baseline="0" dirty="0" smtClean="0">
                <a:latin typeface="Arial Narrow" pitchFamily="34" charset="0"/>
              </a:rPr>
              <a:t> at the different permutations.</a:t>
            </a:r>
          </a:p>
          <a:p>
            <a:pPr marL="0" indent="0">
              <a:buFont typeface="Arial" panose="020B0604020202020204" pitchFamily="34" charset="0"/>
              <a:buNone/>
            </a:pPr>
            <a:endParaRPr lang="en-US" baseline="0" dirty="0" smtClean="0">
              <a:latin typeface="Arial Narrow" pitchFamily="34" charset="0"/>
            </a:endParaRPr>
          </a:p>
          <a:p>
            <a:pPr marL="0" indent="0">
              <a:buFont typeface="Arial" panose="020B0604020202020204" pitchFamily="34" charset="0"/>
              <a:buNone/>
            </a:pPr>
            <a:r>
              <a:rPr lang="en-US" baseline="0" dirty="0" smtClean="0">
                <a:latin typeface="Arial Narrow" pitchFamily="34" charset="0"/>
              </a:rPr>
              <a:t>If your ranking has gotten better and measures have gotten better, there is no question that you are improving.</a:t>
            </a:r>
          </a:p>
          <a:p>
            <a:pPr marL="0" indent="0">
              <a:buFont typeface="Arial" panose="020B0604020202020204" pitchFamily="34" charset="0"/>
              <a:buNone/>
            </a:pPr>
            <a:endParaRPr lang="en-US" baseline="0" dirty="0" smtClean="0">
              <a:latin typeface="Arial Narrow" pitchFamily="34" charset="0"/>
            </a:endParaRPr>
          </a:p>
          <a:p>
            <a:pPr marL="0" indent="0">
              <a:buFont typeface="Arial" panose="020B0604020202020204" pitchFamily="34" charset="0"/>
              <a:buNone/>
            </a:pPr>
            <a:r>
              <a:rPr lang="en-US" baseline="0" dirty="0" smtClean="0">
                <a:latin typeface="Arial Narrow" pitchFamily="34" charset="0"/>
              </a:rPr>
              <a:t>If you ranking has gotten worse and the values have gone in the wrong direction, there is also no question – you  need to get involved in improving in those areas.</a:t>
            </a:r>
          </a:p>
          <a:p>
            <a:pPr marL="0" indent="0">
              <a:buFont typeface="Arial" panose="020B0604020202020204" pitchFamily="34" charset="0"/>
              <a:buNone/>
            </a:pPr>
            <a:endParaRPr lang="en-US" baseline="0" dirty="0" smtClean="0">
              <a:latin typeface="Arial Narrow" pitchFamily="34" charset="0"/>
            </a:endParaRPr>
          </a:p>
          <a:p>
            <a:pPr marL="0" indent="0">
              <a:buFont typeface="Arial" panose="020B0604020202020204" pitchFamily="34" charset="0"/>
              <a:buNone/>
            </a:pPr>
            <a:r>
              <a:rPr lang="en-US" dirty="0" smtClean="0">
                <a:latin typeface="Arial Narrow" pitchFamily="34" charset="0"/>
              </a:rPr>
              <a:t>But we also see these other 2 permutations.  If your number actually</a:t>
            </a:r>
            <a:r>
              <a:rPr lang="en-US" baseline="0" dirty="0" smtClean="0">
                <a:latin typeface="Arial Narrow" pitchFamily="34" charset="0"/>
              </a:rPr>
              <a:t> gets better, but your ranking actually gets worse it probably means that even though you have improved, the rest of the VA is also improving but at a faster pace.  Conversely, i</a:t>
            </a:r>
            <a:r>
              <a:rPr lang="en-US" dirty="0" smtClean="0">
                <a:latin typeface="Arial Narrow" pitchFamily="34" charset="0"/>
              </a:rPr>
              <a:t>f your number actually</a:t>
            </a:r>
            <a:r>
              <a:rPr lang="en-US" baseline="0" dirty="0" smtClean="0">
                <a:latin typeface="Arial Narrow" pitchFamily="34" charset="0"/>
              </a:rPr>
              <a:t> gets worse, but your ranking gets better, it probably means that even though you see a decline in the measure, the rest of the VA is also declining but at a faster pace.</a:t>
            </a:r>
          </a:p>
          <a:p>
            <a:pPr marL="0" indent="0">
              <a:buFont typeface="Arial" panose="020B0604020202020204" pitchFamily="34" charset="0"/>
              <a:buNone/>
            </a:pPr>
            <a:endParaRPr lang="en-US" baseline="0" dirty="0" smtClean="0">
              <a:latin typeface="Arial Narrow" pitchFamily="34" charset="0"/>
            </a:endParaRPr>
          </a:p>
          <a:p>
            <a:pPr marL="0" indent="0">
              <a:buFont typeface="Arial" panose="020B0604020202020204" pitchFamily="34" charset="0"/>
              <a:buNone/>
            </a:pPr>
            <a:r>
              <a:rPr lang="en-US" baseline="0" dirty="0" smtClean="0">
                <a:latin typeface="Arial Narrow" pitchFamily="34" charset="0"/>
              </a:rPr>
              <a:t>So it is important to understand these different scenarios and act when you need to but also a</a:t>
            </a:r>
            <a:r>
              <a:rPr lang="en-US" dirty="0" smtClean="0">
                <a:latin typeface="Arial Narrow" pitchFamily="34" charset="0"/>
              </a:rPr>
              <a:t>cknowledge/reward </a:t>
            </a:r>
            <a:r>
              <a:rPr lang="en-US" dirty="0">
                <a:latin typeface="Arial Narrow" pitchFamily="34" charset="0"/>
              </a:rPr>
              <a:t>hospitals that improve </a:t>
            </a:r>
            <a:r>
              <a:rPr lang="en-US" b="1" i="1" dirty="0">
                <a:latin typeface="Arial Narrow" pitchFamily="34" charset="0"/>
              </a:rPr>
              <a:t>numerically </a:t>
            </a:r>
            <a:r>
              <a:rPr lang="en-US" dirty="0">
                <a:latin typeface="Arial Narrow" pitchFamily="34" charset="0"/>
              </a:rPr>
              <a:t>and by </a:t>
            </a:r>
            <a:r>
              <a:rPr lang="en-US" b="1" i="1" dirty="0" smtClean="0">
                <a:latin typeface="Arial Narrow" pitchFamily="34" charset="0"/>
              </a:rPr>
              <a:t>rank</a:t>
            </a:r>
            <a:endParaRPr lang="en-US" b="1" i="1" dirty="0">
              <a:latin typeface="Arial Narrow" pitchFamily="34" charset="0"/>
            </a:endParaRPr>
          </a:p>
        </p:txBody>
      </p:sp>
      <p:sp>
        <p:nvSpPr>
          <p:cNvPr id="4" name="Slide Number Placeholder 3"/>
          <p:cNvSpPr>
            <a:spLocks noGrp="1"/>
          </p:cNvSpPr>
          <p:nvPr>
            <p:ph type="sldNum" sz="quarter" idx="10"/>
          </p:nvPr>
        </p:nvSpPr>
        <p:spPr/>
        <p:txBody>
          <a:bodyPr/>
          <a:lstStyle/>
          <a:p>
            <a:fld id="{79A169A8-A0F2-4D63-A056-CE3D1B000E02}" type="slidenum">
              <a:rPr lang="en-US" smtClean="0"/>
              <a:t>53</a:t>
            </a:fld>
            <a:endParaRPr lang="en-US" dirty="0"/>
          </a:p>
        </p:txBody>
      </p:sp>
    </p:spTree>
    <p:extLst>
      <p:ext uri="{BB962C8B-B14F-4D97-AF65-F5344CB8AC3E}">
        <p14:creationId xmlns:p14="http://schemas.microsoft.com/office/powerpoint/2010/main" val="2854827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700" dirty="0" smtClean="0">
                <a:latin typeface="Arial Narrow" pitchFamily="34" charset="0"/>
              </a:rPr>
              <a:t>YL</a:t>
            </a:r>
          </a:p>
          <a:p>
            <a:pPr marL="0" indent="0">
              <a:buFont typeface="Arial" panose="020B0604020202020204" pitchFamily="34" charset="0"/>
              <a:buNone/>
            </a:pPr>
            <a:r>
              <a:rPr lang="en-US" sz="2700" dirty="0" smtClean="0">
                <a:latin typeface="Arial Narrow" pitchFamily="34" charset="0"/>
              </a:rPr>
              <a:t>Here are some of the suggestions from the literature about quality improvement</a:t>
            </a:r>
          </a:p>
          <a:p>
            <a:pPr marL="464149" indent="-464149">
              <a:buFont typeface="Arial" panose="020B0604020202020204" pitchFamily="34" charset="0"/>
              <a:buChar char="•"/>
            </a:pPr>
            <a:r>
              <a:rPr lang="en-US" sz="2700" dirty="0" smtClean="0">
                <a:latin typeface="Arial Narrow" pitchFamily="34" charset="0"/>
              </a:rPr>
              <a:t>Focus </a:t>
            </a:r>
            <a:r>
              <a:rPr lang="en-US" sz="2700" dirty="0">
                <a:latin typeface="Arial Narrow" pitchFamily="34" charset="0"/>
              </a:rPr>
              <a:t>efforts and resources on the most important issues to achieve the greatest </a:t>
            </a:r>
            <a:r>
              <a:rPr lang="en-US" sz="2700" dirty="0" smtClean="0">
                <a:latin typeface="Arial Narrow" pitchFamily="34" charset="0"/>
              </a:rPr>
              <a:t>impact</a:t>
            </a:r>
            <a:endParaRPr lang="en-US" sz="2700" dirty="0">
              <a:latin typeface="Arial Narrow" pitchFamily="34" charset="0"/>
            </a:endParaRPr>
          </a:p>
          <a:p>
            <a:pPr marL="464149" indent="-464149">
              <a:buFont typeface="Arial" panose="020B0604020202020204" pitchFamily="34" charset="0"/>
              <a:buChar char="•"/>
            </a:pPr>
            <a:r>
              <a:rPr lang="en-US" sz="2700" dirty="0">
                <a:latin typeface="Arial Narrow" pitchFamily="34" charset="0"/>
              </a:rPr>
              <a:t>Involve multi-disciplinary partners (leaders and stakeholders</a:t>
            </a:r>
            <a:r>
              <a:rPr lang="en-US" sz="2700" dirty="0" smtClean="0">
                <a:latin typeface="Arial Narrow" pitchFamily="34" charset="0"/>
              </a:rPr>
              <a:t>)</a:t>
            </a:r>
            <a:r>
              <a:rPr lang="en-US" sz="2700" baseline="0" dirty="0" smtClean="0">
                <a:latin typeface="Arial Narrow" pitchFamily="34" charset="0"/>
              </a:rPr>
              <a:t> to get holistic approaches and minimize silos</a:t>
            </a:r>
            <a:endParaRPr lang="en-US" sz="2700" dirty="0">
              <a:latin typeface="Arial Narrow" pitchFamily="34" charset="0"/>
            </a:endParaRPr>
          </a:p>
          <a:p>
            <a:pPr marL="464149" indent="-464149">
              <a:buFont typeface="Arial" panose="020B0604020202020204" pitchFamily="34" charset="0"/>
              <a:buChar char="•"/>
            </a:pPr>
            <a:r>
              <a:rPr lang="en-US" sz="2700" dirty="0" smtClean="0">
                <a:latin typeface="Arial Narrow" pitchFamily="34" charset="0"/>
              </a:rPr>
              <a:t>Several</a:t>
            </a:r>
            <a:r>
              <a:rPr lang="en-US" sz="2700" baseline="0" dirty="0" smtClean="0">
                <a:latin typeface="Arial Narrow" pitchFamily="34" charset="0"/>
              </a:rPr>
              <a:t> a</a:t>
            </a:r>
            <a:r>
              <a:rPr lang="en-US" sz="2700" dirty="0" smtClean="0">
                <a:latin typeface="Arial Narrow" pitchFamily="34" charset="0"/>
              </a:rPr>
              <a:t>ctivities could help to prioritize </a:t>
            </a:r>
            <a:r>
              <a:rPr lang="en-US" sz="2700" dirty="0">
                <a:latin typeface="Arial Narrow" pitchFamily="34" charset="0"/>
              </a:rPr>
              <a:t>efforts</a:t>
            </a:r>
          </a:p>
          <a:p>
            <a:pPr marL="812262" lvl="1" indent="-348112">
              <a:buFont typeface="Arial" panose="020B0604020202020204" pitchFamily="34" charset="0"/>
              <a:buChar char="•"/>
            </a:pPr>
            <a:r>
              <a:rPr lang="en-US" sz="2200" dirty="0" smtClean="0">
                <a:latin typeface="Arial Narrow" pitchFamily="34" charset="0"/>
              </a:rPr>
              <a:t>Find a skilled</a:t>
            </a:r>
            <a:r>
              <a:rPr lang="en-US" sz="2200" dirty="0">
                <a:latin typeface="Arial Narrow" pitchFamily="34" charset="0"/>
              </a:rPr>
              <a:t>, neutral facilitator</a:t>
            </a:r>
          </a:p>
          <a:p>
            <a:pPr marL="812262" lvl="1" indent="-348112">
              <a:buFont typeface="Arial" panose="020B0604020202020204" pitchFamily="34" charset="0"/>
              <a:buChar char="•"/>
            </a:pPr>
            <a:r>
              <a:rPr lang="en-US" sz="2200" dirty="0" smtClean="0">
                <a:latin typeface="Arial Narrow" pitchFamily="34" charset="0"/>
              </a:rPr>
              <a:t>Have the team</a:t>
            </a:r>
            <a:r>
              <a:rPr lang="en-US" sz="2200" baseline="0" dirty="0" smtClean="0">
                <a:latin typeface="Arial Narrow" pitchFamily="34" charset="0"/>
              </a:rPr>
              <a:t> r</a:t>
            </a:r>
            <a:r>
              <a:rPr lang="en-US" sz="2200" dirty="0" smtClean="0">
                <a:latin typeface="Arial Narrow" pitchFamily="34" charset="0"/>
              </a:rPr>
              <a:t>eview </a:t>
            </a:r>
            <a:r>
              <a:rPr lang="en-US" sz="2200" dirty="0">
                <a:latin typeface="Arial Narrow" pitchFamily="34" charset="0"/>
              </a:rPr>
              <a:t>data collected during assessment of needs and resources</a:t>
            </a:r>
          </a:p>
          <a:p>
            <a:pPr marL="812262" lvl="1" indent="-348112">
              <a:buFont typeface="Arial" panose="020B0604020202020204" pitchFamily="34" charset="0"/>
              <a:buChar char="•"/>
            </a:pPr>
            <a:r>
              <a:rPr lang="en-US" sz="2200" dirty="0" smtClean="0">
                <a:latin typeface="Arial Narrow" pitchFamily="34" charset="0"/>
              </a:rPr>
              <a:t>Prepare guiding </a:t>
            </a:r>
            <a:r>
              <a:rPr lang="en-US" sz="2200" dirty="0">
                <a:latin typeface="Arial Narrow" pitchFamily="34" charset="0"/>
              </a:rPr>
              <a:t>questions</a:t>
            </a:r>
          </a:p>
          <a:p>
            <a:pPr marL="812262" lvl="1" indent="-348112">
              <a:buFont typeface="Arial" panose="020B0604020202020204" pitchFamily="34" charset="0"/>
              <a:buChar char="•"/>
            </a:pPr>
            <a:r>
              <a:rPr lang="en-US" sz="2200" dirty="0" smtClean="0">
                <a:latin typeface="Arial Narrow" pitchFamily="34" charset="0"/>
              </a:rPr>
              <a:t>Decide the number </a:t>
            </a:r>
            <a:r>
              <a:rPr lang="en-US" sz="2200" dirty="0">
                <a:latin typeface="Arial Narrow" pitchFamily="34" charset="0"/>
              </a:rPr>
              <a:t>of priority </a:t>
            </a:r>
            <a:r>
              <a:rPr lang="en-US" sz="2200" dirty="0" smtClean="0">
                <a:latin typeface="Arial Narrow" pitchFamily="34" charset="0"/>
              </a:rPr>
              <a:t>to work on, with limited resources, not </a:t>
            </a:r>
            <a:r>
              <a:rPr lang="en-US" sz="2200" dirty="0">
                <a:latin typeface="Arial Narrow" pitchFamily="34" charset="0"/>
              </a:rPr>
              <a:t>everything can be a </a:t>
            </a:r>
            <a:r>
              <a:rPr lang="en-US" sz="2200" dirty="0" smtClean="0">
                <a:latin typeface="Arial Narrow" pitchFamily="34" charset="0"/>
              </a:rPr>
              <a:t>priority</a:t>
            </a:r>
            <a:endParaRPr lang="en-US" sz="2200" dirty="0">
              <a:latin typeface="Arial Narrow" pitchFamily="34" charset="0"/>
            </a:endParaRPr>
          </a:p>
          <a:p>
            <a:pPr marL="812262" lvl="1" indent="-348112">
              <a:buFont typeface="Arial" panose="020B0604020202020204" pitchFamily="34" charset="0"/>
              <a:buChar char="•"/>
            </a:pPr>
            <a:r>
              <a:rPr lang="en-US" sz="2200" dirty="0" smtClean="0">
                <a:latin typeface="Arial Narrow" pitchFamily="34" charset="0"/>
              </a:rPr>
              <a:t>Define the criteria </a:t>
            </a:r>
            <a:r>
              <a:rPr lang="en-US" sz="2200" dirty="0">
                <a:latin typeface="Arial Narrow" pitchFamily="34" charset="0"/>
              </a:rPr>
              <a:t>for considering </a:t>
            </a:r>
            <a:r>
              <a:rPr lang="en-US" sz="2200" dirty="0" smtClean="0">
                <a:latin typeface="Arial Narrow" pitchFamily="34" charset="0"/>
              </a:rPr>
              <a:t>priorities</a:t>
            </a:r>
            <a:endParaRPr lang="en-US" sz="2200" dirty="0">
              <a:latin typeface="Arial Narrow" pitchFamily="34" charset="0"/>
            </a:endParaRPr>
          </a:p>
          <a:p>
            <a:pPr marL="812262" lvl="1" indent="-348112">
              <a:buFont typeface="Arial" panose="020B0604020202020204" pitchFamily="34" charset="0"/>
              <a:buChar char="•"/>
            </a:pPr>
            <a:r>
              <a:rPr lang="en-US" sz="2200" dirty="0" smtClean="0">
                <a:latin typeface="Arial Narrow" pitchFamily="34" charset="0"/>
              </a:rPr>
              <a:t>Decide the process </a:t>
            </a:r>
            <a:r>
              <a:rPr lang="en-US" sz="2200" dirty="0">
                <a:latin typeface="Arial Narrow" pitchFamily="34" charset="0"/>
              </a:rPr>
              <a:t>to select priorities</a:t>
            </a:r>
          </a:p>
          <a:p>
            <a:pPr marL="812262" lvl="1" indent="-348112">
              <a:buFont typeface="Arial" panose="020B0604020202020204" pitchFamily="34" charset="0"/>
              <a:buChar char="•"/>
            </a:pPr>
            <a:r>
              <a:rPr lang="en-US" sz="2200" dirty="0" smtClean="0">
                <a:latin typeface="Arial Narrow" pitchFamily="34" charset="0"/>
              </a:rPr>
              <a:t>Have the team discuss </a:t>
            </a:r>
            <a:r>
              <a:rPr lang="en-US" sz="2200" dirty="0">
                <a:latin typeface="Arial Narrow" pitchFamily="34" charset="0"/>
              </a:rPr>
              <a:t>and finalize priority issues</a:t>
            </a:r>
          </a:p>
          <a:p>
            <a:pPr marL="812262" lvl="1" indent="-348112">
              <a:buFont typeface="Arial" panose="020B0604020202020204" pitchFamily="34" charset="0"/>
              <a:buChar char="•"/>
            </a:pPr>
            <a:r>
              <a:rPr lang="en-US" sz="2200" dirty="0" smtClean="0">
                <a:latin typeface="Arial Narrow" pitchFamily="34" charset="0"/>
              </a:rPr>
              <a:t>And</a:t>
            </a:r>
            <a:r>
              <a:rPr lang="en-US" sz="2200" baseline="0" dirty="0" smtClean="0">
                <a:latin typeface="Arial Narrow" pitchFamily="34" charset="0"/>
              </a:rPr>
              <a:t> finally c</a:t>
            </a:r>
            <a:r>
              <a:rPr lang="en-US" sz="2200" dirty="0" smtClean="0">
                <a:latin typeface="Arial Narrow" pitchFamily="34" charset="0"/>
              </a:rPr>
              <a:t>ommunication and </a:t>
            </a:r>
            <a:r>
              <a:rPr lang="en-US" sz="2200" dirty="0">
                <a:latin typeface="Arial Narrow" pitchFamily="34" charset="0"/>
              </a:rPr>
              <a:t>execute </a:t>
            </a:r>
            <a:r>
              <a:rPr lang="en-US" sz="2200" dirty="0" smtClean="0">
                <a:latin typeface="Arial Narrow" pitchFamily="34" charset="0"/>
              </a:rPr>
              <a:t>priorities</a:t>
            </a:r>
          </a:p>
          <a:p>
            <a:pPr marL="6950" lvl="0" indent="0">
              <a:buFont typeface="Arial" panose="020B0604020202020204" pitchFamily="34" charset="0"/>
              <a:buNone/>
            </a:pPr>
            <a:endParaRPr lang="en-US" sz="2200" dirty="0" smtClean="0">
              <a:latin typeface="Arial Narrow" pitchFamily="34" charset="0"/>
            </a:endParaRPr>
          </a:p>
          <a:p>
            <a:r>
              <a:rPr lang="en-US" sz="2400" i="0" baseline="0" dirty="0" smtClean="0"/>
              <a:t>Let’s see how often you all access the SAIL Report</a:t>
            </a:r>
          </a:p>
          <a:p>
            <a:pPr marL="6950" lvl="0" indent="0">
              <a:buFont typeface="Arial" panose="020B0604020202020204" pitchFamily="34" charset="0"/>
              <a:buNone/>
            </a:pPr>
            <a:endParaRPr lang="en-US" sz="2200" dirty="0">
              <a:latin typeface="Arial Narrow" pitchFamily="34" charset="0"/>
            </a:endParaRP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54</a:t>
            </a:fld>
            <a:endParaRPr lang="en-US" dirty="0"/>
          </a:p>
        </p:txBody>
      </p:sp>
    </p:spTree>
    <p:extLst>
      <p:ext uri="{BB962C8B-B14F-4D97-AF65-F5344CB8AC3E}">
        <p14:creationId xmlns:p14="http://schemas.microsoft.com/office/powerpoint/2010/main" val="38761680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baseline="0" dirty="0" smtClean="0"/>
              <a:t>YL</a:t>
            </a:r>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298054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(Click to cue the</a:t>
            </a:r>
            <a:r>
              <a:rPr lang="en-US" baseline="0" dirty="0" smtClean="0"/>
              <a:t> studio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9209580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At</a:t>
            </a:r>
            <a:r>
              <a:rPr lang="en-US" baseline="0" dirty="0" smtClean="0"/>
              <a:t> this point, most part of the SAIL report is focusing on the relative performance of hospitals.  Like Ron has show you before, improvement should consider both relative and absolute changes.</a:t>
            </a:r>
          </a:p>
          <a:p>
            <a:r>
              <a:rPr lang="en-US" baseline="0" dirty="0" smtClean="0"/>
              <a:t>Our office is working on a few projects to find ways to display improvement.  Here I’m going to show you a couple examples.</a:t>
            </a:r>
          </a:p>
          <a:p>
            <a:endParaRPr lang="en-US" baseline="0" dirty="0" smtClean="0"/>
          </a:p>
          <a:p>
            <a:r>
              <a:rPr lang="en-US" baseline="0" dirty="0" smtClean="0"/>
              <a:t>The First on the screen is a plot of Star designation vs. Improvement Index.  </a:t>
            </a:r>
          </a:p>
          <a:p>
            <a:r>
              <a:rPr lang="en-US" baseline="0" dirty="0" smtClean="0"/>
              <a:t>Here the improvement index on the Y-axis is a score combining the changes in the raw metric values and changes in relative metric ranking.  A positive improvement index suggests improvement and a negative value suggests decline in performance.  </a:t>
            </a:r>
          </a:p>
          <a:p>
            <a:r>
              <a:rPr lang="en-US" baseline="0" dirty="0" smtClean="0"/>
              <a:t>The X-axis is the Quality star designation in the most recent quarter.  The dots represent individual hospitals.  </a:t>
            </a:r>
          </a:p>
          <a:p>
            <a:endParaRPr lang="en-US" baseline="0" dirty="0" smtClean="0"/>
          </a:p>
          <a:p>
            <a:r>
              <a:rPr lang="en-US" baseline="0" dirty="0" smtClean="0"/>
              <a:t>We put a large gray area in the center, which covers about 60% of hospitals.  For these hospitals, we’re not certain whether the changes are real negative or positive.</a:t>
            </a:r>
          </a:p>
          <a:p>
            <a:endParaRPr lang="en-US" baseline="0" dirty="0" smtClean="0"/>
          </a:p>
          <a:p>
            <a:r>
              <a:rPr lang="en-US" baseline="0" dirty="0" smtClean="0"/>
              <a:t>I’d like to bring your eyes to the upper right corner where we have several 5-Star hospitals above the grey area.  Theoretically, 5-Star hospitals would have less room than other hospitals to make additional improvement.  It’s amazing to see we have 5-Star facilities that continue to strive to make additional improvement.</a:t>
            </a:r>
          </a:p>
          <a:p>
            <a:endParaRPr lang="en-US" baseline="0" dirty="0" smtClean="0"/>
          </a:p>
          <a:p>
            <a:r>
              <a:rPr lang="en-US" baseline="0" dirty="0" smtClean="0"/>
              <a:t>On the other hand, we’ll also worry about facilities below the grey area or the pink line.  It’ll be important for these hospitals to get a good understanding of where the opportunities exist and take actions to make improvement. Or they may not be able to sustain their performance or will be a risk of further deteriorating in performance.</a:t>
            </a:r>
          </a:p>
          <a:p>
            <a:endParaRPr lang="en-US" baseline="0" dirty="0" smtClean="0"/>
          </a:p>
          <a:p>
            <a:endParaRPr lang="en-US" dirty="0" smtClean="0"/>
          </a:p>
          <a:p>
            <a:r>
              <a:rPr lang="en-US" dirty="0" smtClean="0"/>
              <a:t>Improvement Index – consider relative performance and change in metric value over time</a:t>
            </a:r>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57</a:t>
            </a:fld>
            <a:endParaRPr lang="en-US" dirty="0"/>
          </a:p>
        </p:txBody>
      </p:sp>
    </p:spTree>
    <p:extLst>
      <p:ext uri="{BB962C8B-B14F-4D97-AF65-F5344CB8AC3E}">
        <p14:creationId xmlns:p14="http://schemas.microsoft.com/office/powerpoint/2010/main" val="906657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This is another version</a:t>
            </a:r>
            <a:r>
              <a:rPr lang="en-US" baseline="0" dirty="0" smtClean="0"/>
              <a:t> of improvement index, where we use each VISN or facility as its own benchmark.</a:t>
            </a:r>
          </a:p>
          <a:p>
            <a:endParaRPr lang="en-US" baseline="0" dirty="0" smtClean="0"/>
          </a:p>
          <a:p>
            <a:r>
              <a:rPr lang="en-US" baseline="0" dirty="0" smtClean="0"/>
              <a:t>The Y-axis is the average percentage point changes between 2 time points, in our example, FY2010 and FY2014Q1.</a:t>
            </a:r>
          </a:p>
          <a:p>
            <a:r>
              <a:rPr lang="en-US" baseline="0" dirty="0" smtClean="0"/>
              <a:t>The X-axis the Quality composite score distribution or the Star designation.</a:t>
            </a:r>
          </a:p>
          <a:p>
            <a:endParaRPr lang="en-US" baseline="0" dirty="0" smtClean="0"/>
          </a:p>
          <a:p>
            <a:r>
              <a:rPr lang="en-US" baseline="0" dirty="0" smtClean="0"/>
              <a:t>Again, we’re see some high performing facilities are able to make additional improvement over time, despite the smaller room for making additional improvement.</a:t>
            </a:r>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58</a:t>
            </a:fld>
            <a:endParaRPr lang="en-US" dirty="0"/>
          </a:p>
        </p:txBody>
      </p:sp>
    </p:spTree>
    <p:extLst>
      <p:ext uri="{BB962C8B-B14F-4D97-AF65-F5344CB8AC3E}">
        <p14:creationId xmlns:p14="http://schemas.microsoft.com/office/powerpoint/2010/main" val="1107452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RF</a:t>
            </a:r>
          </a:p>
          <a:p>
            <a:r>
              <a:rPr lang="en-US" dirty="0" smtClean="0"/>
              <a:t>The last thing we want to highlight is the newly released website called RAFT – Reporting and Field</a:t>
            </a:r>
            <a:r>
              <a:rPr lang="en-US" baseline="0" dirty="0" smtClean="0"/>
              <a:t> Analytics Training.</a:t>
            </a:r>
            <a:r>
              <a:rPr lang="en-US" sz="1200" b="0" i="0" u="none" strike="noStrike" kern="1200" baseline="0" dirty="0" smtClean="0">
                <a:solidFill>
                  <a:schemeClr val="tx1"/>
                </a:solidFill>
                <a:latin typeface="+mn-lt"/>
                <a:ea typeface="ＭＳ Ｐゴシック" pitchFamily="28" charset="-128"/>
                <a:cs typeface="ＭＳ Ｐゴシック" pitchFamily="28" charset="-128"/>
              </a:rPr>
              <a:t>. The goal of RAFT is to provide a user friendly centralized location that will provide analytics training for the field on how to use reports, data, products and tools. This site incorporates all VSSC training, FBA training, and training from other sites and program offices.</a:t>
            </a:r>
          </a:p>
          <a:p>
            <a:endParaRPr lang="en-US" sz="1200" b="0" i="0" u="none" strike="noStrike" kern="1200" baseline="0" dirty="0" smtClean="0">
              <a:solidFill>
                <a:schemeClr val="tx1"/>
              </a:solidFill>
              <a:latin typeface="+mn-lt"/>
              <a:ea typeface="ＭＳ Ｐゴシック" pitchFamily="28" charset="-128"/>
            </a:endParaRPr>
          </a:p>
          <a:p>
            <a:r>
              <a:rPr lang="en-US" sz="1200" b="0" i="0" u="none" strike="noStrike" kern="1200" baseline="0" dirty="0" smtClean="0">
                <a:solidFill>
                  <a:schemeClr val="tx1"/>
                </a:solidFill>
                <a:latin typeface="+mn-lt"/>
                <a:ea typeface="ＭＳ Ｐゴシック" pitchFamily="28" charset="-128"/>
              </a:rPr>
              <a:t>But what I want to point out is under Case Scenario Training, you can find a couple of educational modules on individual measures used in SAIL.  They provide detailed information on measure definition, data sources, tools for drill down and references for improvement.</a:t>
            </a:r>
          </a:p>
          <a:p>
            <a:endParaRPr lang="en-US" sz="1200" b="0" i="0" u="none" strike="noStrike" kern="1200" baseline="0" dirty="0" smtClean="0">
              <a:solidFill>
                <a:schemeClr val="tx1"/>
              </a:solidFill>
              <a:latin typeface="+mn-lt"/>
              <a:ea typeface="ＭＳ Ｐゴシック" pitchFamily="28" charset="-128"/>
            </a:endParaRPr>
          </a:p>
          <a:p>
            <a:r>
              <a:rPr lang="en-US" sz="1200" b="0" i="0" u="none" strike="noStrike" kern="1200" baseline="0" dirty="0" smtClean="0">
                <a:solidFill>
                  <a:schemeClr val="tx1"/>
                </a:solidFill>
                <a:latin typeface="+mn-lt"/>
                <a:ea typeface="ＭＳ Ｐゴシック" pitchFamily="28" charset="-128"/>
              </a:rPr>
              <a:t>Here you can also find additional training on SAIL in the form of webinars and PowerPoint presentations.  The link to RAFT is in our speaker notes and I  encourage you to check out the site:</a:t>
            </a:r>
          </a:p>
          <a:p>
            <a:endParaRPr lang="en-US" sz="1200" b="0" i="0" u="none" strike="noStrike" kern="1200" baseline="0" dirty="0" smtClean="0">
              <a:solidFill>
                <a:schemeClr val="tx1"/>
              </a:solidFill>
              <a:latin typeface="+mn-lt"/>
              <a:ea typeface="ＭＳ Ｐゴシック" pitchFamily="28" charset="-128"/>
            </a:endParaRPr>
          </a:p>
          <a:p>
            <a:r>
              <a:rPr lang="en-US" b="1" dirty="0" smtClean="0">
                <a:hlinkClick r:id="rId3"/>
              </a:rPr>
              <a:t>http://raft.vssc.med.va.gov/</a:t>
            </a:r>
            <a:endParaRPr lang="en-US" sz="1200" b="1" i="0" u="none" strike="noStrike" kern="1200" baseline="0" dirty="0" smtClean="0">
              <a:solidFill>
                <a:schemeClr val="tx1"/>
              </a:solidFill>
              <a:latin typeface="+mn-lt"/>
              <a:ea typeface="ＭＳ Ｐゴシック" pitchFamily="28" charset="-128"/>
            </a:endParaRPr>
          </a:p>
          <a:p>
            <a:endParaRPr lang="en-US" sz="1200" b="0" i="0" u="none" strike="noStrike" kern="1200" baseline="0" dirty="0" smtClean="0">
              <a:solidFill>
                <a:schemeClr val="tx1"/>
              </a:solidFill>
              <a:latin typeface="+mn-lt"/>
              <a:ea typeface="ＭＳ Ｐゴシック" pitchFamily="28" charset="-128"/>
            </a:endParaRPr>
          </a:p>
          <a:p>
            <a:r>
              <a:rPr lang="en-US" sz="1200" b="0" i="0" u="none" strike="noStrike" kern="1200" baseline="0" dirty="0" smtClean="0">
                <a:solidFill>
                  <a:schemeClr val="tx1"/>
                </a:solidFill>
                <a:latin typeface="+mn-lt"/>
                <a:ea typeface="ＭＳ Ｐゴシック" pitchFamily="28" charset="-128"/>
              </a:rPr>
              <a:t>You may also want to check out the VeHU presentation on RAFT that was recorded recently, titled </a:t>
            </a:r>
            <a:r>
              <a:rPr lang="en-US" sz="1200" b="1" i="0" u="none" strike="noStrike" kern="1200" baseline="0" dirty="0" smtClean="0">
                <a:solidFill>
                  <a:schemeClr val="tx1"/>
                </a:solidFill>
                <a:latin typeface="+mn-lt"/>
                <a:ea typeface="ＭＳ Ｐゴシック" pitchFamily="28" charset="-128"/>
              </a:rPr>
              <a:t>“Taming the Data Beast - </a:t>
            </a:r>
            <a:r>
              <a:rPr lang="en-US" sz="1200" b="1" i="0" kern="1200" dirty="0" smtClean="0">
                <a:solidFill>
                  <a:schemeClr val="tx1"/>
                </a:solidFill>
                <a:effectLst/>
                <a:latin typeface="+mn-lt"/>
                <a:ea typeface="+mn-ea"/>
                <a:cs typeface="+mn-cs"/>
              </a:rPr>
              <a:t>Finding VHA Data and Using It Effectively in Your Role</a:t>
            </a:r>
            <a:r>
              <a:rPr lang="en-US" sz="1200" b="0" i="0" u="none" strike="noStrike" kern="1200" baseline="0" dirty="0" smtClean="0">
                <a:solidFill>
                  <a:schemeClr val="tx1"/>
                </a:solidFill>
                <a:latin typeface="+mn-lt"/>
                <a:ea typeface="ＭＳ Ｐゴシック" pitchFamily="28" charset="-128"/>
              </a:rPr>
              <a:t>.”  You can do that by entering “RAFT” into the search box from the On-Demand area when you enter the campus.  In the session, you will learn more about the development and use of the RAFT site.</a:t>
            </a:r>
          </a:p>
          <a:p>
            <a:endParaRPr lang="en-US" sz="1200" b="0" i="0" u="none" strike="noStrike" kern="1200" baseline="0" dirty="0" smtClean="0">
              <a:solidFill>
                <a:schemeClr val="tx1"/>
              </a:solidFill>
              <a:latin typeface="+mn-lt"/>
              <a:ea typeface="ＭＳ Ｐゴシック" pitchFamily="28" charset="-128"/>
            </a:endParaRPr>
          </a:p>
          <a:p>
            <a:endParaRPr lang="en-US" sz="1200" b="0" i="0" u="none" strike="noStrike" kern="1200" baseline="0" dirty="0" smtClean="0">
              <a:solidFill>
                <a:schemeClr val="tx1"/>
              </a:solidFill>
              <a:latin typeface="+mn-lt"/>
              <a:ea typeface="ＭＳ Ｐゴシック" pitchFamily="28" charset="-128"/>
            </a:endParaRPr>
          </a:p>
        </p:txBody>
      </p:sp>
      <p:sp>
        <p:nvSpPr>
          <p:cNvPr id="4" name="Slide Number Placeholder 3"/>
          <p:cNvSpPr>
            <a:spLocks noGrp="1"/>
          </p:cNvSpPr>
          <p:nvPr>
            <p:ph type="sldNum" sz="quarter" idx="10"/>
          </p:nvPr>
        </p:nvSpPr>
        <p:spPr/>
        <p:txBody>
          <a:bodyPr/>
          <a:lstStyle/>
          <a:p>
            <a:fld id="{79A169A8-A0F2-4D63-A056-CE3D1B000E02}" type="slidenum">
              <a:rPr lang="en-US" smtClean="0"/>
              <a:t>59</a:t>
            </a:fld>
            <a:endParaRPr lang="en-US" dirty="0"/>
          </a:p>
        </p:txBody>
      </p:sp>
    </p:spTree>
    <p:extLst>
      <p:ext uri="{BB962C8B-B14F-4D97-AF65-F5344CB8AC3E}">
        <p14:creationId xmlns:p14="http://schemas.microsoft.com/office/powerpoint/2010/main" val="253718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(Click to cue the</a:t>
            </a:r>
            <a:r>
              <a:rPr lang="en-US" baseline="0" dirty="0" smtClean="0"/>
              <a:t> studio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56679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here today to answer your questions.  If you haven’t already, be sure to submit yours using the orange “Ask The Presenter” icon.  We’re going to show a brief video and be back to take your questions.</a:t>
            </a:r>
            <a:endParaRPr lang="en-US" dirty="0"/>
          </a:p>
        </p:txBody>
      </p:sp>
      <p:sp>
        <p:nvSpPr>
          <p:cNvPr id="4" name="Slide Number Placeholder 3"/>
          <p:cNvSpPr>
            <a:spLocks noGrp="1"/>
          </p:cNvSpPr>
          <p:nvPr>
            <p:ph type="sldNum" sz="quarter" idx="10"/>
          </p:nvPr>
        </p:nvSpPr>
        <p:spPr/>
        <p:txBody>
          <a:bodyPr/>
          <a:lstStyle/>
          <a:p>
            <a:fld id="{72E6C628-04E3-4FA1-9280-D0E2E70751F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1495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In </a:t>
            </a:r>
            <a:r>
              <a:rPr lang="en-US" dirty="0"/>
              <a:t>June 2011, the Office of the Secretary of Veterans Affairs (OSVA) asked the Office of Analytics and Reporting (OAR) to review the Truven Top Health Systems study and develop a prototype model that would allow VAMCs to benchmark internally with peer hospitals and externally with the private sector. </a:t>
            </a:r>
          </a:p>
          <a:p>
            <a:endParaRPr lang="en-US" dirty="0"/>
          </a:p>
          <a:p>
            <a:pPr defTabSz="1034571">
              <a:spcAft>
                <a:spcPts val="226"/>
              </a:spcAft>
              <a:defRPr/>
            </a:pPr>
            <a:r>
              <a:rPr lang="en-US" kern="0" dirty="0" smtClean="0">
                <a:solidFill>
                  <a:sysClr val="windowText" lastClr="000000"/>
                </a:solidFill>
                <a:latin typeface="Arial Narrow" pitchFamily="34" charset="0"/>
              </a:rPr>
              <a:t>Truven</a:t>
            </a:r>
            <a:r>
              <a:rPr lang="en-US" kern="0" baseline="0" dirty="0" smtClean="0">
                <a:solidFill>
                  <a:sysClr val="windowText" lastClr="000000"/>
                </a:solidFill>
                <a:latin typeface="Arial Narrow" pitchFamily="34" charset="0"/>
              </a:rPr>
              <a:t> publish their reports on a yearly basis.  In the year 2014 report, the </a:t>
            </a:r>
            <a:r>
              <a:rPr lang="en-US" kern="0" dirty="0" smtClean="0">
                <a:solidFill>
                  <a:sysClr val="windowText" lastClr="000000"/>
                </a:solidFill>
                <a:latin typeface="Arial Narrow" pitchFamily="34" charset="0"/>
              </a:rPr>
              <a:t>Truven </a:t>
            </a:r>
            <a:r>
              <a:rPr lang="en-US" kern="0" dirty="0">
                <a:solidFill>
                  <a:sysClr val="windowText" lastClr="000000"/>
                </a:solidFill>
                <a:latin typeface="Arial Narrow" pitchFamily="34" charset="0"/>
              </a:rPr>
              <a:t>model uses publicly available data (such as </a:t>
            </a:r>
            <a:r>
              <a:rPr lang="en-US" kern="0" dirty="0" smtClean="0">
                <a:solidFill>
                  <a:sysClr val="windowText" lastClr="000000"/>
                </a:solidFill>
                <a:latin typeface="Arial Narrow" pitchFamily="34" charset="0"/>
              </a:rPr>
              <a:t>measures from </a:t>
            </a:r>
            <a:r>
              <a:rPr lang="en-US" kern="0" dirty="0">
                <a:solidFill>
                  <a:sysClr val="windowText" lastClr="000000"/>
                </a:solidFill>
                <a:latin typeface="Arial Narrow" pitchFamily="34" charset="0"/>
              </a:rPr>
              <a:t>CMS Hospital Compare) from 338 health systems, consisting of 2654 short term, acute care, non-federal </a:t>
            </a:r>
            <a:r>
              <a:rPr lang="en-US" kern="0" dirty="0" smtClean="0">
                <a:solidFill>
                  <a:sysClr val="windowText" lastClr="000000"/>
                </a:solidFill>
                <a:latin typeface="Arial Narrow" pitchFamily="34" charset="0"/>
              </a:rPr>
              <a:t>hospitals.  </a:t>
            </a:r>
            <a:r>
              <a:rPr lang="en-US" kern="0" dirty="0">
                <a:solidFill>
                  <a:sysClr val="windowText" lastClr="000000"/>
                </a:solidFill>
                <a:latin typeface="Arial Narrow" pitchFamily="34" charset="0"/>
              </a:rPr>
              <a:t>Hospitals are ranked using 8 </a:t>
            </a:r>
            <a:r>
              <a:rPr lang="en-US" kern="0" dirty="0" smtClean="0">
                <a:solidFill>
                  <a:sysClr val="windowText" lastClr="000000"/>
                </a:solidFill>
                <a:latin typeface="Arial Narrow" pitchFamily="34" charset="0"/>
              </a:rPr>
              <a:t>inpatient quality </a:t>
            </a:r>
            <a:r>
              <a:rPr lang="en-US" kern="0" dirty="0">
                <a:solidFill>
                  <a:sysClr val="windowText" lastClr="000000"/>
                </a:solidFill>
                <a:latin typeface="Arial Narrow" pitchFamily="34" charset="0"/>
              </a:rPr>
              <a:t>measures and a composite score measured as a weighted sum of individual measure ranks.  The 8 quality measures include in-hospital and 30-day mortality, hospital complications, Patient safety indicators, inpatient performance measures (ORYX), 30-day readmission rates, adjusted length of stay and patient satisfaction data from the HCAHPS survey.</a:t>
            </a:r>
          </a:p>
          <a:p>
            <a:pPr defTabSz="1034571">
              <a:spcAft>
                <a:spcPts val="226"/>
              </a:spcAft>
              <a:defRPr/>
            </a:pPr>
            <a:endParaRPr lang="en-US" kern="0" dirty="0">
              <a:solidFill>
                <a:sysClr val="windowText" lastClr="000000"/>
              </a:solidFill>
              <a:latin typeface="Arial Narrow" pitchFamily="34" charset="0"/>
            </a:endParaRPr>
          </a:p>
          <a:p>
            <a:pPr defTabSz="1034571">
              <a:spcAft>
                <a:spcPts val="226"/>
              </a:spcAft>
              <a:defRPr/>
            </a:pPr>
            <a:r>
              <a:rPr lang="en-US" kern="0" dirty="0">
                <a:solidFill>
                  <a:sysClr val="windowText" lastClr="000000"/>
                </a:solidFill>
                <a:latin typeface="Arial Narrow" pitchFamily="34" charset="0"/>
              </a:rPr>
              <a:t>One shortcoming of the Truven rating system is that it does not use any outpatient data in its methodology.</a:t>
            </a:r>
          </a:p>
          <a:p>
            <a:pPr defTabSz="1034571">
              <a:spcAft>
                <a:spcPts val="226"/>
              </a:spcAft>
              <a:defRPr/>
            </a:pPr>
            <a:endParaRPr lang="en-US" kern="0" dirty="0">
              <a:solidFill>
                <a:sysClr val="windowText" lastClr="000000"/>
              </a:solidFill>
              <a:latin typeface="Arial Narrow" pitchFamily="34" charset="0"/>
            </a:endParaRPr>
          </a:p>
          <a:p>
            <a:pPr defTabSz="1034571">
              <a:spcAft>
                <a:spcPts val="226"/>
              </a:spcAft>
              <a:defRPr/>
            </a:pPr>
            <a:r>
              <a:rPr lang="en-US" kern="0" dirty="0" smtClean="0">
                <a:solidFill>
                  <a:sysClr val="windowText" lastClr="000000"/>
                </a:solidFill>
                <a:latin typeface="Arial Narrow" pitchFamily="34" charset="0"/>
              </a:rPr>
              <a:t>An interesting </a:t>
            </a:r>
            <a:r>
              <a:rPr lang="en-US" kern="0" dirty="0">
                <a:solidFill>
                  <a:sysClr val="windowText" lastClr="000000"/>
                </a:solidFill>
                <a:latin typeface="Arial Narrow" pitchFamily="34" charset="0"/>
              </a:rPr>
              <a:t>note about Truven is that unlike some other rating systems, </a:t>
            </a:r>
            <a:r>
              <a:rPr lang="en-US" kern="0" dirty="0" smtClean="0">
                <a:solidFill>
                  <a:sysClr val="windowText" lastClr="000000"/>
                </a:solidFill>
                <a:latin typeface="Arial Narrow" pitchFamily="34" charset="0"/>
              </a:rPr>
              <a:t>there </a:t>
            </a:r>
            <a:r>
              <a:rPr lang="en-US" kern="0" dirty="0">
                <a:solidFill>
                  <a:sysClr val="windowText" lastClr="000000"/>
                </a:solidFill>
                <a:latin typeface="Arial Narrow" pitchFamily="34" charset="0"/>
              </a:rPr>
              <a:t>is no fee to market the honor of being on their top </a:t>
            </a:r>
            <a:r>
              <a:rPr lang="en-US" kern="0" dirty="0" smtClean="0">
                <a:solidFill>
                  <a:sysClr val="windowText" lastClr="000000"/>
                </a:solidFill>
                <a:latin typeface="Arial Narrow" pitchFamily="34" charset="0"/>
              </a:rPr>
              <a:t>hospital or top</a:t>
            </a:r>
            <a:r>
              <a:rPr lang="en-US" kern="0" baseline="0" dirty="0" smtClean="0">
                <a:solidFill>
                  <a:sysClr val="windowText" lastClr="000000"/>
                </a:solidFill>
                <a:latin typeface="Arial Narrow" pitchFamily="34" charset="0"/>
              </a:rPr>
              <a:t> health system</a:t>
            </a:r>
            <a:r>
              <a:rPr lang="en-US" kern="0" dirty="0" smtClean="0">
                <a:solidFill>
                  <a:sysClr val="windowText" lastClr="000000"/>
                </a:solidFill>
                <a:latin typeface="Arial Narrow" pitchFamily="34" charset="0"/>
              </a:rPr>
              <a:t> </a:t>
            </a:r>
            <a:r>
              <a:rPr lang="en-US" kern="0" dirty="0">
                <a:solidFill>
                  <a:sysClr val="windowText" lastClr="000000"/>
                </a:solidFill>
                <a:latin typeface="Arial Narrow" pitchFamily="34" charset="0"/>
              </a:rPr>
              <a:t>list.  When you see a hospital advertising that they are #1 on the US News Best Hospitals, that hospital is paying for the right to market that fact, which is really not a </a:t>
            </a:r>
            <a:r>
              <a:rPr lang="en-US" kern="0" dirty="0" smtClean="0">
                <a:solidFill>
                  <a:sysClr val="windowText" lastClr="000000"/>
                </a:solidFill>
                <a:latin typeface="Arial Narrow" pitchFamily="34" charset="0"/>
              </a:rPr>
              <a:t>good </a:t>
            </a:r>
            <a:r>
              <a:rPr lang="en-US" kern="0" dirty="0">
                <a:solidFill>
                  <a:sysClr val="windowText" lastClr="000000"/>
                </a:solidFill>
                <a:latin typeface="Arial Narrow" pitchFamily="34" charset="0"/>
              </a:rPr>
              <a:t>incentive.</a:t>
            </a:r>
          </a:p>
          <a:p>
            <a:endParaRPr lang="en-US" dirty="0"/>
          </a:p>
        </p:txBody>
      </p:sp>
      <p:sp>
        <p:nvSpPr>
          <p:cNvPr id="4" name="Slide Number Placeholder 3"/>
          <p:cNvSpPr>
            <a:spLocks noGrp="1"/>
          </p:cNvSpPr>
          <p:nvPr>
            <p:ph type="sldNum" sz="quarter" idx="10"/>
          </p:nvPr>
        </p:nvSpPr>
        <p:spPr/>
        <p:txBody>
          <a:bodyPr/>
          <a:lstStyle/>
          <a:p>
            <a:fld id="{79A169A8-A0F2-4D63-A056-CE3D1B000E02}" type="slidenum">
              <a:rPr lang="en-US" smtClean="0"/>
              <a:t>7</a:t>
            </a:fld>
            <a:endParaRPr lang="en-US" dirty="0"/>
          </a:p>
        </p:txBody>
      </p:sp>
    </p:spTree>
    <p:extLst>
      <p:ext uri="{BB962C8B-B14F-4D97-AF65-F5344CB8AC3E}">
        <p14:creationId xmlns:p14="http://schemas.microsoft.com/office/powerpoint/2010/main" val="310646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In the original request to look at this model, we were asked to see how the VA compares to the private sector.  So in the initial development of the VA adapted model we took only the data in the Truven model for which we had similar data in the VA system and made the comparison.</a:t>
            </a:r>
            <a:r>
              <a:rPr lang="en-US" baseline="0" dirty="0" smtClean="0"/>
              <a:t>  If we do that same comparison today based on data from FY2014Q1, we see that the in-patient mortality rates in the VA are better, as do the 30-day risk standardized mortality rate for CHF and inpatient core measures.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9A169A8-A0F2-4D63-A056-CE3D1B000E02}" type="slidenum">
              <a:rPr lang="en-US" smtClean="0"/>
              <a:t>8</a:t>
            </a:fld>
            <a:endParaRPr lang="en-US" dirty="0"/>
          </a:p>
        </p:txBody>
      </p:sp>
    </p:spTree>
    <p:extLst>
      <p:ext uri="{BB962C8B-B14F-4D97-AF65-F5344CB8AC3E}">
        <p14:creationId xmlns:p14="http://schemas.microsoft.com/office/powerpoint/2010/main" val="140514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YL</a:t>
            </a:r>
          </a:p>
          <a:p>
            <a:r>
              <a:rPr lang="en-US" dirty="0" smtClean="0"/>
              <a:t>Here is a summary of the comparison to the private sector.  The</a:t>
            </a:r>
            <a:r>
              <a:rPr lang="en-US" baseline="0" dirty="0" smtClean="0"/>
              <a:t> first blue column shows you the median, or the 50</a:t>
            </a:r>
            <a:r>
              <a:rPr lang="en-US" baseline="30000" dirty="0" smtClean="0"/>
              <a:t>th</a:t>
            </a:r>
            <a:r>
              <a:rPr lang="en-US" baseline="0" dirty="0" smtClean="0"/>
              <a:t> percentile, VA value for each measure, followed by the corresponding value from Truven.  The absolute difference is given in the second blue column.  If the difference was statistically better, it is denoted by green text in the % Difference column; statistically worse results are denoted by red text.</a:t>
            </a:r>
          </a:p>
          <a:p>
            <a:endParaRPr lang="en-US" baseline="0" dirty="0" smtClean="0"/>
          </a:p>
          <a:p>
            <a:r>
              <a:rPr lang="en-US" b="1" baseline="0" dirty="0" smtClean="0"/>
              <a:t>(CLICK) </a:t>
            </a:r>
            <a:r>
              <a:rPr lang="en-US" baseline="0" dirty="0" smtClean="0"/>
              <a:t>The higher CMS readmission rates for CHF, AMI and PNA are really not a surprise; we have seen this trend since the VA began participating in the CMS Hospital Compare program.  </a:t>
            </a:r>
          </a:p>
          <a:p>
            <a:endParaRPr lang="en-US" baseline="0" dirty="0" smtClean="0"/>
          </a:p>
          <a:p>
            <a:r>
              <a:rPr lang="en-US" b="1" baseline="0" dirty="0" smtClean="0"/>
              <a:t>(CLICK) </a:t>
            </a:r>
            <a:r>
              <a:rPr lang="en-US" baseline="0" dirty="0" smtClean="0"/>
              <a:t>The interesting one that everyone tends to talk about is that we tend to do better on the ORYX inpatient core measures.  Although statistically significant, the difference is actually quite small – 97.6 vs. 97.3.  The difference used to be bigger but has smaller over the past few years.  </a:t>
            </a:r>
          </a:p>
          <a:p>
            <a:endParaRPr lang="en-US" baseline="0" dirty="0" smtClean="0"/>
          </a:p>
          <a:p>
            <a:r>
              <a:rPr lang="en-US" b="1" baseline="0" dirty="0" smtClean="0"/>
              <a:t>(CLICK) </a:t>
            </a:r>
            <a:r>
              <a:rPr lang="en-US" baseline="0" dirty="0" smtClean="0"/>
              <a:t>Patient satisfaction is one that we see change from year to year.  This year we are a little worse than the private sector, but this difference tends to fluctuate from year to year.</a:t>
            </a:r>
          </a:p>
          <a:p>
            <a:endParaRPr lang="en-US" baseline="0" dirty="0" smtClean="0"/>
          </a:p>
          <a:p>
            <a:r>
              <a:rPr lang="en-US" baseline="0" dirty="0" smtClean="0"/>
              <a:t>This comparison is based on FY14Q1 data but what we have seen is that in general the differences between the VA and private sector on these measures is getting smaller.</a:t>
            </a:r>
          </a:p>
        </p:txBody>
      </p:sp>
      <p:sp>
        <p:nvSpPr>
          <p:cNvPr id="4" name="Slide Number Placeholder 3"/>
          <p:cNvSpPr>
            <a:spLocks noGrp="1"/>
          </p:cNvSpPr>
          <p:nvPr>
            <p:ph type="sldNum" sz="quarter" idx="10"/>
          </p:nvPr>
        </p:nvSpPr>
        <p:spPr/>
        <p:txBody>
          <a:bodyPr/>
          <a:lstStyle/>
          <a:p>
            <a:fld id="{79A169A8-A0F2-4D63-A056-CE3D1B000E02}" type="slidenum">
              <a:rPr lang="en-US" smtClean="0"/>
              <a:t>9</a:t>
            </a:fld>
            <a:endParaRPr lang="en-US" dirty="0"/>
          </a:p>
        </p:txBody>
      </p:sp>
    </p:spTree>
    <p:extLst>
      <p:ext uri="{BB962C8B-B14F-4D97-AF65-F5344CB8AC3E}">
        <p14:creationId xmlns:p14="http://schemas.microsoft.com/office/powerpoint/2010/main" val="414505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530940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291331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3919792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8068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8703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94842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09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2981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02009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3448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8386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749591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4051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7976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425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r>
              <a:rPr lang="en-US" noProof="0" dirty="0" smtClean="0"/>
              <a:t>Click icon to add clip art</a:t>
            </a:r>
            <a:endParaRPr lang="en-US" noProof="0" dirty="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1"/>
          </a:xfrm>
        </p:spPr>
        <p:txBody>
          <a:bodyPr/>
          <a:lstStyle>
            <a:lvl1pPr>
              <a:defRPr/>
            </a:lvl1p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6" name="Slide Number Placeholder 5"/>
          <p:cNvSpPr>
            <a:spLocks noGrp="1"/>
          </p:cNvSpPr>
          <p:nvPr>
            <p:ph type="sldNum" sz="quarter" idx="11"/>
          </p:nvPr>
        </p:nvSpPr>
        <p:spPr>
          <a:xfrm>
            <a:off x="8737600" y="6248400"/>
            <a:ext cx="2844800" cy="476251"/>
          </a:xfrm>
        </p:spPr>
        <p:txBody>
          <a:bodyPr/>
          <a:lstStyle>
            <a:lvl1pPr>
              <a:defRPr/>
            </a:lvl1p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
        <p:nvSpPr>
          <p:cNvPr id="7" name="Footer Placeholder 6"/>
          <p:cNvSpPr>
            <a:spLocks noGrp="1"/>
          </p:cNvSpPr>
          <p:nvPr>
            <p:ph type="ftr" sz="quarter" idx="12"/>
          </p:nvPr>
        </p:nvSpPr>
        <p:spPr>
          <a:xfrm>
            <a:off x="4165600" y="6248400"/>
            <a:ext cx="3860800" cy="476251"/>
          </a:xfrm>
        </p:spPr>
        <p:txBody>
          <a:bodyPr/>
          <a:lstStyle>
            <a:lvl1pPr>
              <a:defRPr/>
            </a:lvl1pPr>
          </a:lstStyle>
          <a:p>
            <a:endParaRPr lang="en-US" dirty="0">
              <a:solidFill>
                <a:prstClr val="white">
                  <a:tint val="75000"/>
                </a:prstClr>
              </a:solidFill>
            </a:endParaRPr>
          </a:p>
        </p:txBody>
      </p:sp>
    </p:spTree>
    <p:extLst>
      <p:ext uri="{BB962C8B-B14F-4D97-AF65-F5344CB8AC3E}">
        <p14:creationId xmlns:p14="http://schemas.microsoft.com/office/powerpoint/2010/main" val="3112064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51575"/>
            <a:ext cx="2844800" cy="476251"/>
          </a:xfrm>
        </p:spPr>
        <p:txBody>
          <a:bodyPr/>
          <a:lstStyle>
            <a:lvl1pPr>
              <a:defRPr/>
            </a:lvl1pPr>
          </a:lstStyle>
          <a:p>
            <a:fld id="{1C658488-1D26-A647-A041-4006DA7DF05E}" type="datetimeFigureOut">
              <a:rPr lang="en-US" smtClean="0">
                <a:solidFill>
                  <a:prstClr val="white">
                    <a:tint val="75000"/>
                  </a:prstClr>
                </a:solidFill>
              </a:rPr>
              <a:pPr/>
              <a:t>7/10/2014</a:t>
            </a:fld>
            <a:endParaRPr lang="en-US" dirty="0">
              <a:solidFill>
                <a:prstClr val="white">
                  <a:tint val="75000"/>
                </a:prstClr>
              </a:solidFill>
            </a:endParaRPr>
          </a:p>
        </p:txBody>
      </p:sp>
      <p:sp>
        <p:nvSpPr>
          <p:cNvPr id="6" name="Slide Number Placeholder 5"/>
          <p:cNvSpPr>
            <a:spLocks noGrp="1"/>
          </p:cNvSpPr>
          <p:nvPr>
            <p:ph type="sldNum" sz="quarter" idx="11"/>
          </p:nvPr>
        </p:nvSpPr>
        <p:spPr>
          <a:xfrm>
            <a:off x="8737600" y="6248400"/>
            <a:ext cx="2844800" cy="476251"/>
          </a:xfrm>
        </p:spPr>
        <p:txBody>
          <a:bodyPr/>
          <a:lstStyle>
            <a:lvl1pPr>
              <a:defRPr/>
            </a:lvl1pPr>
          </a:lstStyle>
          <a:p>
            <a:fld id="{DA9AB5AE-5B8C-644C-8E47-BF1F9C5EE429}" type="slidenum">
              <a:rPr lang="en-US" smtClean="0">
                <a:solidFill>
                  <a:prstClr val="white">
                    <a:tint val="75000"/>
                  </a:prstClr>
                </a:solidFill>
              </a:rPr>
              <a:pPr/>
              <a:t>‹#›</a:t>
            </a:fld>
            <a:endParaRPr lang="en-US" dirty="0">
              <a:solidFill>
                <a:prstClr val="white">
                  <a:tint val="75000"/>
                </a:prstClr>
              </a:solidFill>
            </a:endParaRPr>
          </a:p>
        </p:txBody>
      </p:sp>
      <p:sp>
        <p:nvSpPr>
          <p:cNvPr id="7" name="Footer Placeholder 6"/>
          <p:cNvSpPr>
            <a:spLocks noGrp="1"/>
          </p:cNvSpPr>
          <p:nvPr>
            <p:ph type="ftr" sz="quarter" idx="12"/>
          </p:nvPr>
        </p:nvSpPr>
        <p:spPr>
          <a:xfrm>
            <a:off x="4165600" y="6248400"/>
            <a:ext cx="3860800" cy="476251"/>
          </a:xfrm>
        </p:spPr>
        <p:txBody>
          <a:bodyPr/>
          <a:lstStyle>
            <a:lvl1pPr>
              <a:defRPr/>
            </a:lvl1pPr>
          </a:lstStyle>
          <a:p>
            <a:endParaRPr lang="en-US" dirty="0">
              <a:solidFill>
                <a:prstClr val="white">
                  <a:tint val="75000"/>
                </a:prstClr>
              </a:solidFill>
            </a:endParaRPr>
          </a:p>
        </p:txBody>
      </p:sp>
    </p:spTree>
    <p:extLst>
      <p:ext uri="{BB962C8B-B14F-4D97-AF65-F5344CB8AC3E}">
        <p14:creationId xmlns:p14="http://schemas.microsoft.com/office/powerpoint/2010/main" val="278236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406719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419436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294078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86555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402783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220551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E4E9DC-9914-4827-90E4-CBA3AD28002F}" type="datetimeFigureOut">
              <a:rPr lang="en-US" smtClean="0"/>
              <a:t>7/10/2014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F6DC2-35A4-4C78-982D-C52ABDD35C3F}" type="slidenum">
              <a:rPr lang="en-US" smtClean="0"/>
              <a:t>‹#›</a:t>
            </a:fld>
            <a:endParaRPr lang="en-US" dirty="0"/>
          </a:p>
        </p:txBody>
      </p:sp>
    </p:spTree>
    <p:extLst>
      <p:ext uri="{BB962C8B-B14F-4D97-AF65-F5344CB8AC3E}">
        <p14:creationId xmlns:p14="http://schemas.microsoft.com/office/powerpoint/2010/main" val="303909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4E9DC-9914-4827-90E4-CBA3AD28002F}" type="datetimeFigureOut">
              <a:rPr lang="en-US" smtClean="0"/>
              <a:t>7/10/2014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F6DC2-35A4-4C78-982D-C52ABDD35C3F}" type="slidenum">
              <a:rPr lang="en-US" smtClean="0"/>
              <a:t>‹#›</a:t>
            </a:fld>
            <a:endParaRPr lang="en-US" dirty="0"/>
          </a:p>
        </p:txBody>
      </p:sp>
    </p:spTree>
    <p:extLst>
      <p:ext uri="{BB962C8B-B14F-4D97-AF65-F5344CB8AC3E}">
        <p14:creationId xmlns:p14="http://schemas.microsoft.com/office/powerpoint/2010/main" val="188393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1C658488-1D26-A647-A041-4006DA7DF05E}" type="datetimeFigureOut">
              <a:rPr lang="en-US" smtClean="0">
                <a:solidFill>
                  <a:prstClr val="white">
                    <a:tint val="75000"/>
                  </a:prstClr>
                </a:solidFill>
              </a:rPr>
              <a:pPr defTabSz="609585"/>
              <a:t>7/10/2014</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DA9AB5AE-5B8C-644C-8E47-BF1F9C5EE429}" type="slidenum">
              <a:rPr lang="en-US" smtClean="0">
                <a:solidFill>
                  <a:prstClr val="white">
                    <a:tint val="75000"/>
                  </a:prstClr>
                </a:solidFill>
              </a:rPr>
              <a:pPr defTabSz="609585"/>
              <a:t>‹#›</a:t>
            </a:fld>
            <a:endParaRPr lang="en-US" dirty="0">
              <a:solidFill>
                <a:prstClr val="white">
                  <a:tint val="75000"/>
                </a:prstClr>
              </a:solidFill>
            </a:endParaRPr>
          </a:p>
        </p:txBody>
      </p:sp>
    </p:spTree>
    <p:extLst>
      <p:ext uri="{BB962C8B-B14F-4D97-AF65-F5344CB8AC3E}">
        <p14:creationId xmlns:p14="http://schemas.microsoft.com/office/powerpoint/2010/main" val="21130948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vssc.med.va.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vssc.med.va.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vssc.med.va.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gif"/><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22.gif"/><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4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13.wdp"/></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countyhealthrankings.org/sites/default/files/actions/Focus%20on%20Whats%20Important.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27045"/>
            <a:ext cx="12192000" cy="2387600"/>
          </a:xfrm>
        </p:spPr>
        <p:txBody>
          <a:bodyPr>
            <a:noAutofit/>
          </a:bodyPr>
          <a:lstStyle/>
          <a:p>
            <a:r>
              <a:rPr lang="en-US" sz="4800" b="1" dirty="0" smtClean="0">
                <a:solidFill>
                  <a:schemeClr val="bg1"/>
                </a:solidFill>
                <a:latin typeface="Arial" panose="020B0604020202020204" pitchFamily="34" charset="0"/>
                <a:ea typeface="Calibri" pitchFamily="34" charset="0"/>
                <a:cs typeface="Arial" panose="020B0604020202020204" pitchFamily="34" charset="0"/>
              </a:rPr>
              <a:t/>
            </a:r>
            <a:br>
              <a:rPr lang="en-US" sz="4800" b="1" dirty="0" smtClean="0">
                <a:solidFill>
                  <a:schemeClr val="bg1"/>
                </a:solidFill>
                <a:latin typeface="Arial" panose="020B0604020202020204" pitchFamily="34" charset="0"/>
                <a:ea typeface="Calibri" pitchFamily="34" charset="0"/>
                <a:cs typeface="Arial" panose="020B0604020202020204" pitchFamily="34" charset="0"/>
              </a:rPr>
            </a:br>
            <a:r>
              <a:rPr lang="en-US" sz="4800" b="1" dirty="0">
                <a:solidFill>
                  <a:schemeClr val="bg1"/>
                </a:solidFill>
                <a:latin typeface="Arial" panose="020B0604020202020204" pitchFamily="34" charset="0"/>
                <a:ea typeface="Calibri" pitchFamily="34" charset="0"/>
                <a:cs typeface="Arial" panose="020B0604020202020204" pitchFamily="34" charset="0"/>
              </a:rPr>
              <a:t/>
            </a:r>
            <a:br>
              <a:rPr lang="en-US" sz="4800" b="1" dirty="0">
                <a:solidFill>
                  <a:schemeClr val="bg1"/>
                </a:solidFill>
                <a:latin typeface="Arial" panose="020B0604020202020204" pitchFamily="34" charset="0"/>
                <a:ea typeface="Calibri" pitchFamily="34" charset="0"/>
                <a:cs typeface="Arial" panose="020B0604020202020204" pitchFamily="34" charset="0"/>
              </a:rPr>
            </a:br>
            <a:r>
              <a:rPr lang="en-US" sz="7200" b="1" dirty="0" smtClean="0">
                <a:solidFill>
                  <a:schemeClr val="bg1"/>
                </a:solidFill>
                <a:latin typeface="Arial" panose="020B0604020202020204" pitchFamily="34" charset="0"/>
                <a:ea typeface="Calibri" pitchFamily="34" charset="0"/>
                <a:cs typeface="Arial" panose="020B0604020202020204" pitchFamily="34" charset="0"/>
              </a:rPr>
              <a:t>SAIL</a:t>
            </a:r>
            <a:br>
              <a:rPr lang="en-US" sz="7200" b="1" dirty="0" smtClean="0">
                <a:solidFill>
                  <a:schemeClr val="bg1"/>
                </a:solidFill>
                <a:latin typeface="Arial" panose="020B0604020202020204" pitchFamily="34" charset="0"/>
                <a:ea typeface="Calibri" pitchFamily="34" charset="0"/>
                <a:cs typeface="Arial" panose="020B0604020202020204" pitchFamily="34" charset="0"/>
              </a:rPr>
            </a:br>
            <a:r>
              <a:rPr lang="en-US" sz="2400" b="1" dirty="0" smtClean="0">
                <a:solidFill>
                  <a:schemeClr val="bg1"/>
                </a:solidFill>
                <a:latin typeface="Arial" panose="020B0604020202020204" pitchFamily="34" charset="0"/>
                <a:ea typeface="Calibri" pitchFamily="34" charset="0"/>
                <a:cs typeface="Arial" panose="020B0604020202020204" pitchFamily="34" charset="0"/>
              </a:rPr>
              <a:t/>
            </a:r>
            <a:br>
              <a:rPr lang="en-US" sz="2400" b="1" dirty="0" smtClean="0">
                <a:solidFill>
                  <a:schemeClr val="bg1"/>
                </a:solidFill>
                <a:latin typeface="Arial" panose="020B0604020202020204" pitchFamily="34" charset="0"/>
                <a:ea typeface="Calibri" pitchFamily="34" charset="0"/>
                <a:cs typeface="Arial" panose="020B0604020202020204" pitchFamily="34" charset="0"/>
              </a:rPr>
            </a:br>
            <a:r>
              <a:rPr lang="en-US" sz="4400" b="1" dirty="0" smtClean="0">
                <a:solidFill>
                  <a:schemeClr val="bg1"/>
                </a:solidFill>
                <a:latin typeface="Arial" panose="020B0604020202020204" pitchFamily="34" charset="0"/>
                <a:ea typeface="Calibri" pitchFamily="34" charset="0"/>
                <a:cs typeface="Arial" panose="020B0604020202020204" pitchFamily="34" charset="0"/>
              </a:rPr>
              <a:t>S</a:t>
            </a:r>
            <a:r>
              <a:rPr lang="en-US" sz="3900" dirty="0" smtClean="0">
                <a:solidFill>
                  <a:schemeClr val="bg1"/>
                </a:solidFill>
                <a:latin typeface="Arial" panose="020B0604020202020204" pitchFamily="34" charset="0"/>
                <a:ea typeface="Calibri" pitchFamily="34" charset="0"/>
                <a:cs typeface="Arial" panose="020B0604020202020204" pitchFamily="34" charset="0"/>
              </a:rPr>
              <a:t>trategic</a:t>
            </a:r>
            <a:r>
              <a:rPr lang="en-US" sz="4000" dirty="0" smtClean="0">
                <a:solidFill>
                  <a:schemeClr val="bg1"/>
                </a:solidFill>
                <a:latin typeface="Arial" panose="020B0604020202020204" pitchFamily="34" charset="0"/>
                <a:ea typeface="Calibri" pitchFamily="34" charset="0"/>
                <a:cs typeface="Arial" panose="020B0604020202020204" pitchFamily="34" charset="0"/>
              </a:rPr>
              <a:t> </a:t>
            </a:r>
            <a:r>
              <a:rPr lang="en-US" sz="4400" b="1" dirty="0" smtClean="0">
                <a:solidFill>
                  <a:schemeClr val="bg1"/>
                </a:solidFill>
                <a:latin typeface="Arial" panose="020B0604020202020204" pitchFamily="34" charset="0"/>
                <a:ea typeface="Calibri" pitchFamily="34" charset="0"/>
                <a:cs typeface="Arial" panose="020B0604020202020204" pitchFamily="34" charset="0"/>
              </a:rPr>
              <a:t>A</a:t>
            </a:r>
            <a:r>
              <a:rPr lang="en-US" sz="3900" dirty="0" smtClean="0">
                <a:solidFill>
                  <a:schemeClr val="bg1"/>
                </a:solidFill>
                <a:latin typeface="Arial" panose="020B0604020202020204" pitchFamily="34" charset="0"/>
                <a:ea typeface="Calibri" pitchFamily="34" charset="0"/>
                <a:cs typeface="Arial" panose="020B0604020202020204" pitchFamily="34" charset="0"/>
              </a:rPr>
              <a:t>nalytics</a:t>
            </a:r>
            <a:r>
              <a:rPr lang="en-US" sz="4000" dirty="0" smtClean="0">
                <a:solidFill>
                  <a:schemeClr val="bg1"/>
                </a:solidFill>
                <a:latin typeface="Arial" panose="020B0604020202020204" pitchFamily="34" charset="0"/>
                <a:ea typeface="Calibri" pitchFamily="34" charset="0"/>
                <a:cs typeface="Arial" panose="020B0604020202020204" pitchFamily="34" charset="0"/>
              </a:rPr>
              <a:t> </a:t>
            </a:r>
            <a:r>
              <a:rPr lang="en-US" sz="3900" dirty="0" smtClean="0">
                <a:solidFill>
                  <a:schemeClr val="bg1"/>
                </a:solidFill>
                <a:latin typeface="Arial" panose="020B0604020202020204" pitchFamily="34" charset="0"/>
                <a:ea typeface="Calibri" pitchFamily="34" charset="0"/>
                <a:cs typeface="Arial" panose="020B0604020202020204" pitchFamily="34" charset="0"/>
              </a:rPr>
              <a:t>for</a:t>
            </a:r>
            <a:r>
              <a:rPr lang="en-US" sz="4000" dirty="0" smtClean="0">
                <a:solidFill>
                  <a:schemeClr val="bg1"/>
                </a:solidFill>
                <a:latin typeface="Arial" panose="020B0604020202020204" pitchFamily="34" charset="0"/>
                <a:ea typeface="Calibri" pitchFamily="34" charset="0"/>
                <a:cs typeface="Arial" panose="020B0604020202020204" pitchFamily="34" charset="0"/>
              </a:rPr>
              <a:t> </a:t>
            </a:r>
            <a:r>
              <a:rPr lang="en-US" sz="4400" b="1" dirty="0" smtClean="0">
                <a:solidFill>
                  <a:schemeClr val="bg1"/>
                </a:solidFill>
                <a:latin typeface="Arial" panose="020B0604020202020204" pitchFamily="34" charset="0"/>
                <a:ea typeface="Calibri" pitchFamily="34" charset="0"/>
                <a:cs typeface="Arial" panose="020B0604020202020204" pitchFamily="34" charset="0"/>
              </a:rPr>
              <a:t>I</a:t>
            </a:r>
            <a:r>
              <a:rPr lang="en-US" sz="3900" dirty="0" smtClean="0">
                <a:solidFill>
                  <a:schemeClr val="bg1"/>
                </a:solidFill>
                <a:latin typeface="Arial" panose="020B0604020202020204" pitchFamily="34" charset="0"/>
                <a:ea typeface="Calibri" pitchFamily="34" charset="0"/>
                <a:cs typeface="Arial" panose="020B0604020202020204" pitchFamily="34" charset="0"/>
              </a:rPr>
              <a:t>mprovement</a:t>
            </a:r>
            <a:r>
              <a:rPr lang="en-US" sz="4000" dirty="0" smtClean="0">
                <a:solidFill>
                  <a:schemeClr val="bg1"/>
                </a:solidFill>
                <a:latin typeface="Arial" panose="020B0604020202020204" pitchFamily="34" charset="0"/>
                <a:ea typeface="Calibri" pitchFamily="34" charset="0"/>
                <a:cs typeface="Arial" panose="020B0604020202020204" pitchFamily="34" charset="0"/>
              </a:rPr>
              <a:t> </a:t>
            </a:r>
            <a:r>
              <a:rPr lang="en-US" sz="3900" dirty="0" smtClean="0">
                <a:solidFill>
                  <a:schemeClr val="bg1"/>
                </a:solidFill>
                <a:latin typeface="Arial" panose="020B0604020202020204" pitchFamily="34" charset="0"/>
                <a:ea typeface="Calibri" pitchFamily="34" charset="0"/>
                <a:cs typeface="Arial" panose="020B0604020202020204" pitchFamily="34" charset="0"/>
              </a:rPr>
              <a:t>and</a:t>
            </a:r>
            <a:r>
              <a:rPr lang="en-US" sz="4000" dirty="0" smtClean="0">
                <a:solidFill>
                  <a:schemeClr val="bg1"/>
                </a:solidFill>
                <a:latin typeface="Arial" panose="020B0604020202020204" pitchFamily="34" charset="0"/>
                <a:ea typeface="Calibri" pitchFamily="34" charset="0"/>
                <a:cs typeface="Arial" panose="020B0604020202020204" pitchFamily="34" charset="0"/>
              </a:rPr>
              <a:t> </a:t>
            </a:r>
            <a:r>
              <a:rPr lang="en-US" sz="4400" b="1" dirty="0" smtClean="0">
                <a:solidFill>
                  <a:schemeClr val="bg1"/>
                </a:solidFill>
                <a:latin typeface="Arial" panose="020B0604020202020204" pitchFamily="34" charset="0"/>
                <a:ea typeface="Calibri" pitchFamily="34" charset="0"/>
                <a:cs typeface="Arial" panose="020B0604020202020204" pitchFamily="34" charset="0"/>
              </a:rPr>
              <a:t>L</a:t>
            </a:r>
            <a:r>
              <a:rPr lang="en-US" sz="3900" dirty="0" smtClean="0">
                <a:solidFill>
                  <a:schemeClr val="bg1"/>
                </a:solidFill>
                <a:latin typeface="Arial" panose="020B0604020202020204" pitchFamily="34" charset="0"/>
                <a:ea typeface="Calibri" pitchFamily="34" charset="0"/>
                <a:cs typeface="Arial" panose="020B0604020202020204" pitchFamily="34" charset="0"/>
              </a:rPr>
              <a:t>earning:</a:t>
            </a:r>
            <a:r>
              <a:rPr lang="en-US" dirty="0" smtClean="0">
                <a:solidFill>
                  <a:schemeClr val="bg1"/>
                </a:solidFill>
                <a:latin typeface="Arial" panose="020B0604020202020204" pitchFamily="34" charset="0"/>
                <a:ea typeface="Calibri" pitchFamily="34" charset="0"/>
                <a:cs typeface="Arial" panose="020B0604020202020204" pitchFamily="34" charset="0"/>
              </a:rPr>
              <a:t/>
            </a:r>
            <a:br>
              <a:rPr lang="en-US" dirty="0" smtClean="0">
                <a:solidFill>
                  <a:schemeClr val="bg1"/>
                </a:solidFill>
                <a:latin typeface="Arial" panose="020B0604020202020204" pitchFamily="34" charset="0"/>
                <a:ea typeface="Calibri" pitchFamily="34" charset="0"/>
                <a:cs typeface="Arial" panose="020B0604020202020204" pitchFamily="34" charset="0"/>
              </a:rPr>
            </a:br>
            <a:r>
              <a:rPr lang="en-US" sz="3200" dirty="0" smtClean="0">
                <a:solidFill>
                  <a:schemeClr val="bg1"/>
                </a:solidFill>
                <a:latin typeface="Arial" panose="020B0604020202020204" pitchFamily="34" charset="0"/>
                <a:ea typeface="Calibri" pitchFamily="34" charset="0"/>
                <a:cs typeface="Arial" panose="020B0604020202020204" pitchFamily="34" charset="0"/>
              </a:rPr>
              <a:t/>
            </a:r>
            <a:br>
              <a:rPr lang="en-US" sz="3200" dirty="0" smtClean="0">
                <a:solidFill>
                  <a:schemeClr val="bg1"/>
                </a:solidFill>
                <a:latin typeface="Arial" panose="020B0604020202020204" pitchFamily="34" charset="0"/>
                <a:ea typeface="Calibri" pitchFamily="34" charset="0"/>
                <a:cs typeface="Arial" panose="020B0604020202020204" pitchFamily="34" charset="0"/>
              </a:rPr>
            </a:br>
            <a:r>
              <a:rPr lang="en-US" sz="3200" dirty="0" smtClean="0">
                <a:solidFill>
                  <a:schemeClr val="bg1"/>
                </a:solidFill>
                <a:latin typeface="Arial" panose="020B0604020202020204" pitchFamily="34" charset="0"/>
                <a:ea typeface="Calibri" pitchFamily="34" charset="0"/>
                <a:cs typeface="Arial" panose="020B0604020202020204" pitchFamily="34" charset="0"/>
              </a:rPr>
              <a:t/>
            </a:r>
            <a:br>
              <a:rPr lang="en-US" sz="3200" dirty="0" smtClean="0">
                <a:solidFill>
                  <a:schemeClr val="bg1"/>
                </a:solidFill>
                <a:latin typeface="Arial" panose="020B0604020202020204" pitchFamily="34" charset="0"/>
                <a:ea typeface="Calibri" pitchFamily="34" charset="0"/>
                <a:cs typeface="Arial" panose="020B0604020202020204" pitchFamily="34" charset="0"/>
              </a:rPr>
            </a:br>
            <a:r>
              <a:rPr lang="en-US" sz="3200" dirty="0" smtClean="0">
                <a:solidFill>
                  <a:schemeClr val="bg1"/>
                </a:solidFill>
                <a:latin typeface="Arial" panose="020B0604020202020204" pitchFamily="34" charset="0"/>
                <a:ea typeface="Calibri" pitchFamily="34" charset="0"/>
                <a:cs typeface="Arial" panose="020B0604020202020204" pitchFamily="34" charset="0"/>
              </a:rPr>
              <a:t>How to Understand and Use the Information </a:t>
            </a:r>
            <a:br>
              <a:rPr lang="en-US" sz="3200" dirty="0" smtClean="0">
                <a:solidFill>
                  <a:schemeClr val="bg1"/>
                </a:solidFill>
                <a:latin typeface="Arial" panose="020B0604020202020204" pitchFamily="34" charset="0"/>
                <a:ea typeface="Calibri" pitchFamily="34" charset="0"/>
                <a:cs typeface="Arial" panose="020B0604020202020204" pitchFamily="34" charset="0"/>
              </a:rPr>
            </a:br>
            <a:r>
              <a:rPr lang="en-US" sz="3200" dirty="0" smtClean="0">
                <a:solidFill>
                  <a:schemeClr val="bg1"/>
                </a:solidFill>
                <a:latin typeface="Arial" panose="020B0604020202020204" pitchFamily="34" charset="0"/>
                <a:ea typeface="Calibri" pitchFamily="34" charset="0"/>
                <a:cs typeface="Arial" panose="020B0604020202020204" pitchFamily="34" charset="0"/>
              </a:rPr>
              <a:t>for Healthcare System Improvement</a:t>
            </a:r>
            <a:endParaRPr lang="en-US" sz="3200" dirty="0">
              <a:solidFill>
                <a:schemeClr val="bg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524000" y="3514215"/>
            <a:ext cx="937622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descr="&quot;&quot;"/>
          <p:cNvCxnSpPr/>
          <p:nvPr/>
        </p:nvCxnSpPr>
        <p:spPr>
          <a:xfrm flipV="1">
            <a:off x="1524000" y="5036457"/>
            <a:ext cx="9292771" cy="90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524000" y="5834743"/>
            <a:ext cx="9144000" cy="787400"/>
          </a:xfrm>
        </p:spPr>
        <p:txBody>
          <a:bodyPr>
            <a:normAutofit/>
          </a:bodyPr>
          <a:lstStyle/>
          <a:p>
            <a:r>
              <a:rPr lang="en-US" sz="3200" dirty="0" smtClean="0">
                <a:solidFill>
                  <a:schemeClr val="bg1"/>
                </a:solidFill>
                <a:latin typeface="Arial" panose="020B0604020202020204" pitchFamily="34" charset="0"/>
                <a:cs typeface="Arial" panose="020B0604020202020204" pitchFamily="34" charset="0"/>
              </a:rPr>
              <a:t>Ron Freyberg        Yu-Fang Li</a:t>
            </a:r>
            <a:endParaRPr lang="en-US" sz="3200" dirty="0">
              <a:solidFill>
                <a:schemeClr val="bg1"/>
              </a:solidFill>
              <a:latin typeface="Arial" panose="020B0604020202020204" pitchFamily="34" charset="0"/>
              <a:cs typeface="Arial" panose="020B0604020202020204" pitchFamily="34" charset="0"/>
            </a:endParaRPr>
          </a:p>
        </p:txBody>
      </p:sp>
      <p:pic>
        <p:nvPicPr>
          <p:cNvPr id="15" name="Picture 4" descr="Operational Analytics and Reporting AR logo"/>
          <p:cNvPicPr>
            <a:picLocks noChangeAspect="1" noChangeArrowheads="1"/>
          </p:cNvPicPr>
          <p:nvPr/>
        </p:nvPicPr>
        <p:blipFill>
          <a:blip r:embed="rId3" cstate="print"/>
          <a:srcRect l="12891" t="18591" r="10916"/>
          <a:stretch>
            <a:fillRect/>
          </a:stretch>
        </p:blipFill>
        <p:spPr bwMode="auto">
          <a:xfrm>
            <a:off x="621211" y="5473660"/>
            <a:ext cx="1922515" cy="1093003"/>
          </a:xfrm>
          <a:prstGeom prst="rect">
            <a:avLst/>
          </a:prstGeom>
          <a:noFill/>
          <a:ln w="9525">
            <a:noFill/>
            <a:miter lim="800000"/>
            <a:headEnd/>
            <a:tailEnd/>
          </a:ln>
        </p:spPr>
      </p:pic>
      <p:pic>
        <p:nvPicPr>
          <p:cNvPr id="14" name="New picture" descr="Strategic Analytics for Improvement and Learning sail boat logo"/>
          <p:cNvPicPr>
            <a:picLocks noChangeAspect="1"/>
          </p:cNvPicPr>
          <p:nvPr/>
        </p:nvPicPr>
        <p:blipFill>
          <a:blip r:embed="rId4" cstate="print"/>
          <a:srcRect/>
          <a:stretch>
            <a:fillRect/>
          </a:stretch>
        </p:blipFill>
        <p:spPr>
          <a:xfrm>
            <a:off x="10101943" y="5469345"/>
            <a:ext cx="1468846" cy="1101635"/>
          </a:xfrm>
          <a:prstGeom prst="rect">
            <a:avLst/>
          </a:prstGeom>
          <a:ln>
            <a:noFill/>
          </a:ln>
        </p:spPr>
      </p:pic>
    </p:spTree>
    <p:extLst>
      <p:ext uri="{BB962C8B-B14F-4D97-AF65-F5344CB8AC3E}">
        <p14:creationId xmlns:p14="http://schemas.microsoft.com/office/powerpoint/2010/main" val="2707101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80874"/>
            <a:ext cx="12192000" cy="1325563"/>
          </a:xfrm>
        </p:spPr>
        <p:txBody>
          <a:bodyPr>
            <a:normAutofit fontScale="90000"/>
          </a:bodyPr>
          <a:lstStyle/>
          <a:p>
            <a:pPr algn="ctr"/>
            <a:r>
              <a:rPr lang="en-US" sz="8000" b="1" dirty="0" smtClean="0">
                <a:solidFill>
                  <a:schemeClr val="bg1"/>
                </a:solidFill>
                <a:latin typeface="Arial" panose="020B0604020202020204" pitchFamily="34" charset="0"/>
                <a:ea typeface="Calibri" pitchFamily="34" charset="0"/>
                <a:cs typeface="Arial" panose="020B0604020202020204" pitchFamily="34" charset="0"/>
              </a:rPr>
              <a:t>SAIL</a:t>
            </a:r>
            <a:br>
              <a:rPr lang="en-US" sz="8000" b="1" dirty="0" smtClean="0">
                <a:solidFill>
                  <a:schemeClr val="bg1"/>
                </a:solidFill>
                <a:latin typeface="Arial" panose="020B0604020202020204" pitchFamily="34" charset="0"/>
                <a:ea typeface="Calibri" pitchFamily="34" charset="0"/>
                <a:cs typeface="Arial" panose="020B0604020202020204" pitchFamily="34" charset="0"/>
              </a:rPr>
            </a:br>
            <a:r>
              <a:rPr lang="en-US" b="1" dirty="0" smtClean="0">
                <a:solidFill>
                  <a:schemeClr val="bg1"/>
                </a:solidFill>
                <a:latin typeface="Arial" panose="020B0604020202020204" pitchFamily="34" charset="0"/>
                <a:ea typeface="Calibri" pitchFamily="34" charset="0"/>
                <a:cs typeface="Arial" panose="020B0604020202020204" pitchFamily="34" charset="0"/>
              </a:rPr>
              <a:t>S</a:t>
            </a:r>
            <a:r>
              <a:rPr lang="en-US" sz="4000" dirty="0" smtClean="0">
                <a:solidFill>
                  <a:schemeClr val="bg1"/>
                </a:solidFill>
                <a:latin typeface="Arial" panose="020B0604020202020204" pitchFamily="34" charset="0"/>
                <a:ea typeface="Calibri" pitchFamily="34" charset="0"/>
                <a:cs typeface="Arial" panose="020B0604020202020204" pitchFamily="34" charset="0"/>
              </a:rPr>
              <a:t>trategic </a:t>
            </a:r>
            <a:r>
              <a:rPr lang="en-US" b="1" dirty="0" smtClean="0">
                <a:solidFill>
                  <a:schemeClr val="bg1"/>
                </a:solidFill>
                <a:latin typeface="Arial" panose="020B0604020202020204" pitchFamily="34" charset="0"/>
                <a:ea typeface="Calibri" pitchFamily="34" charset="0"/>
                <a:cs typeface="Arial" panose="020B0604020202020204" pitchFamily="34" charset="0"/>
              </a:rPr>
              <a:t>A</a:t>
            </a:r>
            <a:r>
              <a:rPr lang="en-US" sz="4000" dirty="0" smtClean="0">
                <a:solidFill>
                  <a:schemeClr val="bg1"/>
                </a:solidFill>
                <a:latin typeface="Arial" panose="020B0604020202020204" pitchFamily="34" charset="0"/>
                <a:ea typeface="Calibri" pitchFamily="34" charset="0"/>
                <a:cs typeface="Arial" panose="020B0604020202020204" pitchFamily="34" charset="0"/>
              </a:rPr>
              <a:t>nalytics for </a:t>
            </a:r>
            <a:r>
              <a:rPr lang="en-US" b="1" dirty="0" smtClean="0">
                <a:solidFill>
                  <a:schemeClr val="bg1"/>
                </a:solidFill>
                <a:latin typeface="Arial" panose="020B0604020202020204" pitchFamily="34" charset="0"/>
                <a:ea typeface="Calibri" pitchFamily="34" charset="0"/>
                <a:cs typeface="Arial" panose="020B0604020202020204" pitchFamily="34" charset="0"/>
              </a:rPr>
              <a:t>I</a:t>
            </a:r>
            <a:r>
              <a:rPr lang="en-US" sz="4000" dirty="0" smtClean="0">
                <a:solidFill>
                  <a:schemeClr val="bg1"/>
                </a:solidFill>
                <a:latin typeface="Arial" panose="020B0604020202020204" pitchFamily="34" charset="0"/>
                <a:ea typeface="Calibri" pitchFamily="34" charset="0"/>
                <a:cs typeface="Arial" panose="020B0604020202020204" pitchFamily="34" charset="0"/>
              </a:rPr>
              <a:t>mprovement and </a:t>
            </a:r>
            <a:r>
              <a:rPr lang="en-US" b="1" dirty="0" smtClean="0">
                <a:solidFill>
                  <a:schemeClr val="bg1"/>
                </a:solidFill>
                <a:latin typeface="Arial" panose="020B0604020202020204" pitchFamily="34" charset="0"/>
                <a:ea typeface="Calibri" pitchFamily="34" charset="0"/>
                <a:cs typeface="Arial" panose="020B0604020202020204" pitchFamily="34" charset="0"/>
              </a:rPr>
              <a:t>L</a:t>
            </a:r>
            <a:r>
              <a:rPr lang="en-US" sz="4000" dirty="0" smtClean="0">
                <a:solidFill>
                  <a:schemeClr val="bg1"/>
                </a:solidFill>
                <a:latin typeface="Arial" panose="020B0604020202020204" pitchFamily="34" charset="0"/>
                <a:ea typeface="Calibri" pitchFamily="34" charset="0"/>
                <a:cs typeface="Arial" panose="020B0604020202020204" pitchFamily="34" charset="0"/>
              </a:rPr>
              <a:t>earning</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cxnSp>
        <p:nvCxnSpPr>
          <p:cNvPr id="8" name="Straight Connector 7" descr="&quot;&quot;"/>
          <p:cNvCxnSpPr/>
          <p:nvPr/>
        </p:nvCxnSpPr>
        <p:spPr>
          <a:xfrm>
            <a:off x="1524000" y="2531660"/>
            <a:ext cx="937622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descr="VA adaptation&#10;"/>
          <p:cNvSpPr/>
          <p:nvPr/>
        </p:nvSpPr>
        <p:spPr>
          <a:xfrm>
            <a:off x="0" y="2709646"/>
            <a:ext cx="12192000" cy="1200329"/>
          </a:xfrm>
          <a:prstGeom prst="rect">
            <a:avLst/>
          </a:prstGeom>
        </p:spPr>
        <p:txBody>
          <a:bodyPr wrap="square">
            <a:spAutoFit/>
          </a:bodyPr>
          <a:lstStyle/>
          <a:p>
            <a:pPr algn="ctr"/>
            <a:r>
              <a:rPr lang="en-US" sz="7200" dirty="0" smtClean="0">
                <a:solidFill>
                  <a:schemeClr val="bg1"/>
                </a:solidFill>
                <a:latin typeface="Arial" panose="020B0604020202020204" pitchFamily="34" charset="0"/>
                <a:cs typeface="Arial" panose="020B0604020202020204" pitchFamily="34" charset="0"/>
              </a:rPr>
              <a:t>VA adaptation</a:t>
            </a:r>
            <a:endParaRPr lang="en-US" sz="7200" dirty="0"/>
          </a:p>
        </p:txBody>
      </p:sp>
      <p:cxnSp>
        <p:nvCxnSpPr>
          <p:cNvPr id="7" name="Straight Connector 6" descr="&quot;&quot;"/>
          <p:cNvCxnSpPr/>
          <p:nvPr/>
        </p:nvCxnSpPr>
        <p:spPr>
          <a:xfrm flipV="1">
            <a:off x="1524000" y="4053902"/>
            <a:ext cx="9340069" cy="608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672256" y="4578294"/>
            <a:ext cx="3444766" cy="1971816"/>
            <a:chOff x="2672256" y="4672890"/>
            <a:chExt cx="3444766" cy="1971816"/>
          </a:xfrm>
        </p:grpSpPr>
        <p:grpSp>
          <p:nvGrpSpPr>
            <p:cNvPr id="17" name="Group 16"/>
            <p:cNvGrpSpPr/>
            <p:nvPr/>
          </p:nvGrpSpPr>
          <p:grpSpPr>
            <a:xfrm>
              <a:off x="2672257" y="4672890"/>
              <a:ext cx="3444765" cy="923331"/>
              <a:chOff x="2672257" y="4672890"/>
              <a:chExt cx="3444765" cy="923331"/>
            </a:xfrm>
          </p:grpSpPr>
          <p:sp>
            <p:nvSpPr>
              <p:cNvPr id="3" name="Rectangle 2"/>
              <p:cNvSpPr/>
              <p:nvPr/>
            </p:nvSpPr>
            <p:spPr>
              <a:xfrm>
                <a:off x="2672257" y="4672890"/>
                <a:ext cx="3421116" cy="92333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Outpatient Care&#10;"/>
              <p:cNvSpPr txBox="1"/>
              <p:nvPr/>
            </p:nvSpPr>
            <p:spPr>
              <a:xfrm>
                <a:off x="2695905" y="4872945"/>
                <a:ext cx="3421117" cy="523220"/>
              </a:xfrm>
              <a:prstGeom prst="rect">
                <a:avLst/>
              </a:prstGeom>
              <a:noFill/>
            </p:spPr>
            <p:txBody>
              <a:bodyPr wrap="square" rtlCol="0">
                <a:spAutoFit/>
              </a:bodyPr>
              <a:lstStyle/>
              <a:p>
                <a:pPr algn="ctr"/>
                <a:r>
                  <a:rPr lang="en-US" sz="2800" dirty="0" smtClean="0">
                    <a:solidFill>
                      <a:srgbClr val="003F72"/>
                    </a:solidFill>
                  </a:rPr>
                  <a:t>Outpatient Care</a:t>
                </a:r>
                <a:endParaRPr lang="en-US" sz="2800" dirty="0">
                  <a:solidFill>
                    <a:srgbClr val="003F72"/>
                  </a:solidFill>
                </a:endParaRPr>
              </a:p>
            </p:txBody>
          </p:sp>
        </p:grpSp>
        <p:grpSp>
          <p:nvGrpSpPr>
            <p:cNvPr id="16" name="Group 15"/>
            <p:cNvGrpSpPr/>
            <p:nvPr/>
          </p:nvGrpSpPr>
          <p:grpSpPr>
            <a:xfrm>
              <a:off x="2672256" y="5701790"/>
              <a:ext cx="3421118" cy="942916"/>
              <a:chOff x="2672256" y="5701790"/>
              <a:chExt cx="3421118" cy="942916"/>
            </a:xfrm>
          </p:grpSpPr>
          <p:sp>
            <p:nvSpPr>
              <p:cNvPr id="9" name="Rectangle 8"/>
              <p:cNvSpPr/>
              <p:nvPr/>
            </p:nvSpPr>
            <p:spPr>
              <a:xfrm>
                <a:off x="2672257" y="5701790"/>
                <a:ext cx="3421117" cy="94291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Employee Satisfaction&#10;"/>
              <p:cNvSpPr txBox="1"/>
              <p:nvPr/>
            </p:nvSpPr>
            <p:spPr>
              <a:xfrm>
                <a:off x="2672256" y="5921431"/>
                <a:ext cx="3421117" cy="523220"/>
              </a:xfrm>
              <a:prstGeom prst="rect">
                <a:avLst/>
              </a:prstGeom>
              <a:noFill/>
            </p:spPr>
            <p:txBody>
              <a:bodyPr wrap="square" rtlCol="0">
                <a:spAutoFit/>
              </a:bodyPr>
              <a:lstStyle/>
              <a:p>
                <a:pPr algn="ctr"/>
                <a:r>
                  <a:rPr lang="en-US" sz="2800" dirty="0" smtClean="0">
                    <a:solidFill>
                      <a:srgbClr val="003F72"/>
                    </a:solidFill>
                  </a:rPr>
                  <a:t>Employee Satisfaction</a:t>
                </a:r>
                <a:endParaRPr lang="en-US" sz="2800" dirty="0">
                  <a:solidFill>
                    <a:srgbClr val="003F72"/>
                  </a:solidFill>
                </a:endParaRPr>
              </a:p>
            </p:txBody>
          </p:sp>
        </p:grpSp>
      </p:grpSp>
      <p:sp>
        <p:nvSpPr>
          <p:cNvPr id="13" name="Rectangle 12" descr="&quot;&quot;"/>
          <p:cNvSpPr/>
          <p:nvPr/>
        </p:nvSpPr>
        <p:spPr>
          <a:xfrm>
            <a:off x="6214238" y="4570455"/>
            <a:ext cx="3421117" cy="93002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quot;&quot;"/>
          <p:cNvSpPr/>
          <p:nvPr/>
        </p:nvSpPr>
        <p:spPr>
          <a:xfrm>
            <a:off x="6211610" y="5607194"/>
            <a:ext cx="3421116" cy="92333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Access to Care&#10;"/>
          <p:cNvSpPr txBox="1"/>
          <p:nvPr/>
        </p:nvSpPr>
        <p:spPr>
          <a:xfrm>
            <a:off x="6190590" y="4824138"/>
            <a:ext cx="3442136" cy="523220"/>
          </a:xfrm>
          <a:prstGeom prst="rect">
            <a:avLst/>
          </a:prstGeom>
          <a:noFill/>
        </p:spPr>
        <p:txBody>
          <a:bodyPr wrap="square" rtlCol="0">
            <a:spAutoFit/>
          </a:bodyPr>
          <a:lstStyle/>
          <a:p>
            <a:pPr algn="ctr"/>
            <a:r>
              <a:rPr lang="en-US" sz="2800" dirty="0" smtClean="0">
                <a:solidFill>
                  <a:srgbClr val="003F72"/>
                </a:solidFill>
              </a:rPr>
              <a:t>Access to Care</a:t>
            </a:r>
            <a:endParaRPr lang="en-US" sz="2800" dirty="0">
              <a:solidFill>
                <a:srgbClr val="003F72"/>
              </a:solidFill>
            </a:endParaRPr>
          </a:p>
        </p:txBody>
      </p:sp>
      <p:sp>
        <p:nvSpPr>
          <p:cNvPr id="14" name="TextBox 13" descr="Efficiency Metrics&#10;"/>
          <p:cNvSpPr txBox="1"/>
          <p:nvPr/>
        </p:nvSpPr>
        <p:spPr>
          <a:xfrm>
            <a:off x="6211609" y="5807249"/>
            <a:ext cx="3421117" cy="523220"/>
          </a:xfrm>
          <a:prstGeom prst="rect">
            <a:avLst/>
          </a:prstGeom>
          <a:noFill/>
        </p:spPr>
        <p:txBody>
          <a:bodyPr wrap="square" rtlCol="0">
            <a:spAutoFit/>
          </a:bodyPr>
          <a:lstStyle/>
          <a:p>
            <a:pPr algn="ctr"/>
            <a:r>
              <a:rPr lang="en-US" sz="2800" dirty="0" smtClean="0">
                <a:solidFill>
                  <a:srgbClr val="003F72"/>
                </a:solidFill>
              </a:rPr>
              <a:t>Efficiency Metrics</a:t>
            </a:r>
            <a:endParaRPr lang="en-US" sz="2800" dirty="0">
              <a:solidFill>
                <a:srgbClr val="003F72"/>
              </a:solidFill>
            </a:endParaRPr>
          </a:p>
        </p:txBody>
      </p:sp>
    </p:spTree>
    <p:extLst>
      <p:ext uri="{BB962C8B-B14F-4D97-AF65-F5344CB8AC3E}">
        <p14:creationId xmlns:p14="http://schemas.microsoft.com/office/powerpoint/2010/main" val="3539193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48896"/>
            <a:ext cx="12192000" cy="1325563"/>
          </a:xfrm>
        </p:spPr>
        <p:txBody>
          <a:bodyPr>
            <a:normAutofit fontScale="90000"/>
          </a:bodyPr>
          <a:lstStyle/>
          <a:p>
            <a:pPr algn="ctr"/>
            <a:r>
              <a:rPr lang="en-US" sz="8000" b="1" dirty="0" smtClean="0">
                <a:solidFill>
                  <a:schemeClr val="bg1"/>
                </a:solidFill>
                <a:latin typeface="Arial" panose="020B0604020202020204" pitchFamily="34" charset="0"/>
                <a:ea typeface="Calibri" pitchFamily="34" charset="0"/>
                <a:cs typeface="Arial" panose="020B0604020202020204" pitchFamily="34" charset="0"/>
              </a:rPr>
              <a:t>SAIL</a:t>
            </a:r>
            <a:br>
              <a:rPr lang="en-US" sz="8000" b="1" dirty="0" smtClean="0">
                <a:solidFill>
                  <a:schemeClr val="bg1"/>
                </a:solidFill>
                <a:latin typeface="Arial" panose="020B0604020202020204" pitchFamily="34" charset="0"/>
                <a:ea typeface="Calibri" pitchFamily="34" charset="0"/>
                <a:cs typeface="Arial" panose="020B0604020202020204" pitchFamily="34" charset="0"/>
              </a:rPr>
            </a:br>
            <a:r>
              <a:rPr lang="en-US" b="1" dirty="0" smtClean="0">
                <a:solidFill>
                  <a:schemeClr val="bg1"/>
                </a:solidFill>
                <a:latin typeface="Arial" panose="020B0604020202020204" pitchFamily="34" charset="0"/>
                <a:ea typeface="Calibri" pitchFamily="34" charset="0"/>
                <a:cs typeface="Arial" panose="020B0604020202020204" pitchFamily="34" charset="0"/>
              </a:rPr>
              <a:t>S</a:t>
            </a:r>
            <a:r>
              <a:rPr lang="en-US" sz="4000" dirty="0" smtClean="0">
                <a:solidFill>
                  <a:schemeClr val="bg1"/>
                </a:solidFill>
                <a:latin typeface="Arial" panose="020B0604020202020204" pitchFamily="34" charset="0"/>
                <a:ea typeface="Calibri" pitchFamily="34" charset="0"/>
                <a:cs typeface="Arial" panose="020B0604020202020204" pitchFamily="34" charset="0"/>
              </a:rPr>
              <a:t>trategic </a:t>
            </a:r>
            <a:r>
              <a:rPr lang="en-US" b="1" dirty="0" smtClean="0">
                <a:solidFill>
                  <a:schemeClr val="bg1"/>
                </a:solidFill>
                <a:latin typeface="Arial" panose="020B0604020202020204" pitchFamily="34" charset="0"/>
                <a:ea typeface="Calibri" pitchFamily="34" charset="0"/>
                <a:cs typeface="Arial" panose="020B0604020202020204" pitchFamily="34" charset="0"/>
              </a:rPr>
              <a:t>A</a:t>
            </a:r>
            <a:r>
              <a:rPr lang="en-US" sz="4000" dirty="0" smtClean="0">
                <a:solidFill>
                  <a:schemeClr val="bg1"/>
                </a:solidFill>
                <a:latin typeface="Arial" panose="020B0604020202020204" pitchFamily="34" charset="0"/>
                <a:ea typeface="Calibri" pitchFamily="34" charset="0"/>
                <a:cs typeface="Arial" panose="020B0604020202020204" pitchFamily="34" charset="0"/>
              </a:rPr>
              <a:t>nalytics for </a:t>
            </a:r>
            <a:r>
              <a:rPr lang="en-US" b="1" dirty="0" smtClean="0">
                <a:solidFill>
                  <a:schemeClr val="bg1"/>
                </a:solidFill>
                <a:latin typeface="Arial" panose="020B0604020202020204" pitchFamily="34" charset="0"/>
                <a:ea typeface="Calibri" pitchFamily="34" charset="0"/>
                <a:cs typeface="Arial" panose="020B0604020202020204" pitchFamily="34" charset="0"/>
              </a:rPr>
              <a:t>I</a:t>
            </a:r>
            <a:r>
              <a:rPr lang="en-US" sz="4000" dirty="0" smtClean="0">
                <a:solidFill>
                  <a:schemeClr val="bg1"/>
                </a:solidFill>
                <a:latin typeface="Arial" panose="020B0604020202020204" pitchFamily="34" charset="0"/>
                <a:ea typeface="Calibri" pitchFamily="34" charset="0"/>
                <a:cs typeface="Arial" panose="020B0604020202020204" pitchFamily="34" charset="0"/>
              </a:rPr>
              <a:t>mprovement and </a:t>
            </a:r>
            <a:r>
              <a:rPr lang="en-US" b="1" dirty="0" smtClean="0">
                <a:solidFill>
                  <a:schemeClr val="bg1"/>
                </a:solidFill>
                <a:latin typeface="Arial" panose="020B0604020202020204" pitchFamily="34" charset="0"/>
                <a:ea typeface="Calibri" pitchFamily="34" charset="0"/>
                <a:cs typeface="Arial" panose="020B0604020202020204" pitchFamily="34" charset="0"/>
              </a:rPr>
              <a:t>L</a:t>
            </a:r>
            <a:r>
              <a:rPr lang="en-US" sz="4000" dirty="0" smtClean="0">
                <a:solidFill>
                  <a:schemeClr val="bg1"/>
                </a:solidFill>
                <a:latin typeface="Arial" panose="020B0604020202020204" pitchFamily="34" charset="0"/>
                <a:ea typeface="Calibri" pitchFamily="34" charset="0"/>
                <a:cs typeface="Arial" panose="020B0604020202020204" pitchFamily="34" charset="0"/>
              </a:rPr>
              <a:t>earning</a:t>
            </a: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cxnSp>
        <p:nvCxnSpPr>
          <p:cNvPr id="8" name="Straight Connector 7" descr="&quot;&quot;"/>
          <p:cNvCxnSpPr/>
          <p:nvPr/>
        </p:nvCxnSpPr>
        <p:spPr>
          <a:xfrm>
            <a:off x="1524000" y="2941576"/>
            <a:ext cx="937622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descr="VA adaptation&#10;"/>
          <p:cNvSpPr/>
          <p:nvPr/>
        </p:nvSpPr>
        <p:spPr>
          <a:xfrm>
            <a:off x="0" y="3119562"/>
            <a:ext cx="12192000" cy="1200329"/>
          </a:xfrm>
          <a:prstGeom prst="rect">
            <a:avLst/>
          </a:prstGeom>
        </p:spPr>
        <p:txBody>
          <a:bodyPr wrap="square">
            <a:spAutoFit/>
          </a:bodyPr>
          <a:lstStyle/>
          <a:p>
            <a:pPr algn="ctr"/>
            <a:r>
              <a:rPr lang="en-US" sz="7200" dirty="0" smtClean="0">
                <a:solidFill>
                  <a:schemeClr val="bg1"/>
                </a:solidFill>
                <a:latin typeface="Arial" panose="020B0604020202020204" pitchFamily="34" charset="0"/>
                <a:cs typeface="Arial" panose="020B0604020202020204" pitchFamily="34" charset="0"/>
              </a:rPr>
              <a:t>VA adaptation</a:t>
            </a:r>
            <a:endParaRPr lang="en-US" sz="7200" dirty="0"/>
          </a:p>
        </p:txBody>
      </p:sp>
      <p:cxnSp>
        <p:nvCxnSpPr>
          <p:cNvPr id="7" name="Straight Connector 6" descr="&quot;&quot;"/>
          <p:cNvCxnSpPr/>
          <p:nvPr/>
        </p:nvCxnSpPr>
        <p:spPr>
          <a:xfrm flipV="1">
            <a:off x="1524000" y="4463818"/>
            <a:ext cx="9292771" cy="90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96216" y="4778329"/>
            <a:ext cx="9520555" cy="646331"/>
          </a:xfrm>
          <a:prstGeom prst="rect">
            <a:avLst/>
          </a:prstGeom>
        </p:spPr>
        <p:txBody>
          <a:bodyPr wrap="none">
            <a:spAutoFit/>
          </a:bodyPr>
          <a:lstStyle/>
          <a:p>
            <a:pPr marL="381000" indent="-381000" defTabSz="1017588"/>
            <a:r>
              <a:rPr lang="en-US" sz="3600" dirty="0">
                <a:solidFill>
                  <a:schemeClr val="bg1"/>
                </a:solidFill>
                <a:latin typeface="Arial" panose="020B0604020202020204" pitchFamily="34" charset="0"/>
                <a:cs typeface="Arial" panose="020B0604020202020204" pitchFamily="34" charset="0"/>
              </a:rPr>
              <a:t>Assign rating of 1- to 5-Star for overall Quality</a:t>
            </a:r>
          </a:p>
        </p:txBody>
      </p:sp>
      <p:pic>
        <p:nvPicPr>
          <p:cNvPr id="10" name="Picture 9" descr="percentile distribution of score: Facilities falling into the bottom 10th percentile are assigned 1 star; between the 10th and 30th percentiles are 2 star facilities; 3-star facilities fall within the 30th and 70th percentile; 4-stars between the 70th and 90th percentiles and finally, the 5-star facilities are those in the top 10th percentile.&#10;"/>
          <p:cNvPicPr>
            <a:picLocks noChangeAspect="1"/>
          </p:cNvPicPr>
          <p:nvPr/>
        </p:nvPicPr>
        <p:blipFill>
          <a:blip r:embed="rId3"/>
          <a:stretch>
            <a:fillRect/>
          </a:stretch>
        </p:blipFill>
        <p:spPr>
          <a:xfrm>
            <a:off x="1243452" y="5469249"/>
            <a:ext cx="9656777" cy="1288514"/>
          </a:xfrm>
          <a:prstGeom prst="rect">
            <a:avLst/>
          </a:prstGeom>
        </p:spPr>
      </p:pic>
    </p:spTree>
    <p:extLst>
      <p:ext uri="{BB962C8B-B14F-4D97-AF65-F5344CB8AC3E}">
        <p14:creationId xmlns:p14="http://schemas.microsoft.com/office/powerpoint/2010/main" val="2166090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AIL process diagram.&#10;&#10;At the first step, we added on top of Truven’s inpatient quality metrics with additional metrics on inpatient and outpatient quality and safety, efficiency, patient and employee satisfaction, and access to provide a balance view of facility and VISN&#10;&#10;Next, we take data from Austin Automation Center, CDW, Program Offices and publically available private sector data, went through a series of data cleaning and preparation to create analytic data sets&#10;&#10;Then we convert each metric to a standardized score.  This step is important because we have metrics presented as %, score, and ratio.  It will be difficult to combine them in their original forms without some standardization to have them measured on the same scale.  The creation of standardized scores are done within the facility’s complexity peer group to adjust for a hospital complexity level.&#10;&#10;The standardized scores are then grouped into domain scores and domain score into composite scores for quality and efficiency.  We assign equal weight to domains and also equal weight to metrics within a domain.  &#10;&#10;Over the past couple years, we have provided many educational sessions to facilities, VISNs, Program Offices, national leadership groups, many involve providing deep dive into the data accompanying recommendations for improvement&#10;"/>
          <p:cNvGrpSpPr/>
          <p:nvPr/>
        </p:nvGrpSpPr>
        <p:grpSpPr>
          <a:xfrm>
            <a:off x="-1" y="335903"/>
            <a:ext cx="11868539" cy="6064898"/>
            <a:chOff x="0" y="1738313"/>
            <a:chExt cx="8915400" cy="4662487"/>
          </a:xfrm>
        </p:grpSpPr>
        <p:sp>
          <p:nvSpPr>
            <p:cNvPr id="5" name="Rounded Rectangle 4"/>
            <p:cNvSpPr/>
            <p:nvPr/>
          </p:nvSpPr>
          <p:spPr>
            <a:xfrm>
              <a:off x="1371600" y="2957513"/>
              <a:ext cx="1600200" cy="533400"/>
            </a:xfrm>
            <a:prstGeom prst="round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prstClr val="white"/>
                  </a:solidFill>
                  <a:cs typeface="Arial" charset="0"/>
                </a:rPr>
                <a:t>Patient and Employee Satisfaction</a:t>
              </a:r>
              <a:endParaRPr lang="en-US" sz="1000" b="1" dirty="0">
                <a:solidFill>
                  <a:prstClr val="white"/>
                </a:solidFill>
                <a:cs typeface="Arial" charset="0"/>
              </a:endParaRPr>
            </a:p>
          </p:txBody>
        </p:sp>
        <p:sp>
          <p:nvSpPr>
            <p:cNvPr id="6" name="Rounded Rectangle 5"/>
            <p:cNvSpPr/>
            <p:nvPr/>
          </p:nvSpPr>
          <p:spPr>
            <a:xfrm>
              <a:off x="3657600" y="1738313"/>
              <a:ext cx="1371600" cy="2362200"/>
            </a:xfrm>
            <a:prstGeom prst="roundRect">
              <a:avLst/>
            </a:prstGeom>
            <a:solidFill>
              <a:srgbClr val="CDD3A9"/>
            </a:solidFill>
            <a:ln w="9525">
              <a:solidFill>
                <a:srgbClr val="8588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50" b="1" dirty="0" smtClean="0">
                  <a:solidFill>
                    <a:prstClr val="black"/>
                  </a:solidFill>
                </a:rPr>
                <a:t>Data </a:t>
              </a:r>
            </a:p>
            <a:p>
              <a:pPr algn="ctr">
                <a:defRPr/>
              </a:pPr>
              <a:r>
                <a:rPr lang="en-US" sz="1450" b="1" dirty="0" smtClean="0">
                  <a:solidFill>
                    <a:prstClr val="black"/>
                  </a:solidFill>
                </a:rPr>
                <a:t>Cleanup</a:t>
              </a:r>
            </a:p>
            <a:p>
              <a:pPr algn="ctr">
                <a:defRPr/>
              </a:pPr>
              <a:r>
                <a:rPr lang="en-US" sz="1450" b="1" dirty="0" smtClean="0">
                  <a:solidFill>
                    <a:prstClr val="black"/>
                  </a:solidFill>
                </a:rPr>
                <a:t>Preparation</a:t>
              </a:r>
            </a:p>
            <a:p>
              <a:pPr algn="ctr">
                <a:defRPr/>
              </a:pPr>
              <a:r>
                <a:rPr lang="en-US" sz="1450" b="1" dirty="0" smtClean="0">
                  <a:solidFill>
                    <a:prstClr val="black"/>
                  </a:solidFill>
                </a:rPr>
                <a:t>Integration</a:t>
              </a:r>
            </a:p>
            <a:p>
              <a:pPr algn="ctr">
                <a:defRPr/>
              </a:pPr>
              <a:r>
                <a:rPr lang="en-US" sz="1450" b="1" dirty="0" smtClean="0">
                  <a:solidFill>
                    <a:prstClr val="black"/>
                  </a:solidFill>
                </a:rPr>
                <a:t>Methods</a:t>
              </a:r>
              <a:endParaRPr lang="en-US" sz="1450" b="1" dirty="0">
                <a:solidFill>
                  <a:prstClr val="black"/>
                </a:solidFill>
              </a:endParaRPr>
            </a:p>
          </p:txBody>
        </p:sp>
        <p:sp>
          <p:nvSpPr>
            <p:cNvPr id="7" name="Rounded Rectangle 6"/>
            <p:cNvSpPr/>
            <p:nvPr/>
          </p:nvSpPr>
          <p:spPr>
            <a:xfrm>
              <a:off x="1371600" y="1738313"/>
              <a:ext cx="1600200" cy="533400"/>
            </a:xfrm>
            <a:prstGeom prst="roundRect">
              <a:avLst/>
            </a:prstGeom>
            <a:solidFill>
              <a:srgbClr val="E1F2F3"/>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prstClr val="black"/>
                  </a:solidFill>
                  <a:cs typeface="Arial" charset="0"/>
                </a:rPr>
                <a:t>Clinical Quality / Safety</a:t>
              </a:r>
            </a:p>
          </p:txBody>
        </p:sp>
        <p:sp>
          <p:nvSpPr>
            <p:cNvPr id="8" name="Rounded Rectangle 7"/>
            <p:cNvSpPr/>
            <p:nvPr/>
          </p:nvSpPr>
          <p:spPr>
            <a:xfrm>
              <a:off x="1371600" y="2347913"/>
              <a:ext cx="1600200" cy="533400"/>
            </a:xfrm>
            <a:prstGeom prst="round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prstClr val="white"/>
                  </a:solidFill>
                  <a:cs typeface="Arial" charset="0"/>
                </a:rPr>
                <a:t>Efficiency </a:t>
              </a:r>
              <a:r>
                <a:rPr lang="en-US" sz="1000" b="1" dirty="0" smtClean="0">
                  <a:solidFill>
                    <a:prstClr val="white"/>
                  </a:solidFill>
                  <a:cs typeface="Arial" charset="0"/>
                </a:rPr>
                <a:t>/ Productivity</a:t>
              </a:r>
              <a:endParaRPr lang="en-US" sz="1000" b="1" dirty="0">
                <a:solidFill>
                  <a:prstClr val="white"/>
                </a:solidFill>
                <a:cs typeface="Arial" charset="0"/>
              </a:endParaRPr>
            </a:p>
            <a:p>
              <a:pPr algn="ctr">
                <a:defRPr/>
              </a:pPr>
              <a:r>
                <a:rPr lang="en-US" sz="1000" b="1" dirty="0">
                  <a:solidFill>
                    <a:prstClr val="white"/>
                  </a:solidFill>
                  <a:cs typeface="Arial" charset="0"/>
                </a:rPr>
                <a:t>Waste Reduction</a:t>
              </a:r>
            </a:p>
          </p:txBody>
        </p:sp>
        <p:sp>
          <p:nvSpPr>
            <p:cNvPr id="9" name="Isosceles Triangle 8"/>
            <p:cNvSpPr>
              <a:spLocks noChangeArrowheads="1"/>
            </p:cNvSpPr>
            <p:nvPr/>
          </p:nvSpPr>
          <p:spPr bwMode="auto">
            <a:xfrm rot="5400000">
              <a:off x="2209800" y="2728913"/>
              <a:ext cx="2209800" cy="381000"/>
            </a:xfrm>
            <a:prstGeom prst="triangle">
              <a:avLst>
                <a:gd name="adj" fmla="val 50000"/>
              </a:avLst>
            </a:prstGeom>
            <a:solidFill>
              <a:schemeClr val="bg1">
                <a:lumMod val="75000"/>
              </a:schemeClr>
            </a:solidFill>
            <a:ln w="9525" algn="ctr">
              <a:solidFill>
                <a:schemeClr val="tx1">
                  <a:lumMod val="50000"/>
                  <a:lumOff val="50000"/>
                </a:schemeClr>
              </a:solidFill>
              <a:miter lim="800000"/>
              <a:headEnd/>
              <a:tailEnd/>
            </a:ln>
          </p:spPr>
          <p:txBody>
            <a:bodyPr rot="10800000" vert="eaVert" anchor="ctr"/>
            <a:lstStyle/>
            <a:p>
              <a:pPr algn="ctr">
                <a:defRPr/>
              </a:pPr>
              <a:endParaRPr lang="en-US" dirty="0">
                <a:solidFill>
                  <a:prstClr val="white"/>
                </a:solidFill>
              </a:endParaRPr>
            </a:p>
          </p:txBody>
        </p:sp>
        <p:sp>
          <p:nvSpPr>
            <p:cNvPr id="10" name="Isosceles Triangle 9"/>
            <p:cNvSpPr>
              <a:spLocks noChangeArrowheads="1"/>
            </p:cNvSpPr>
            <p:nvPr/>
          </p:nvSpPr>
          <p:spPr bwMode="auto">
            <a:xfrm rot="5400000">
              <a:off x="4716462" y="2789238"/>
              <a:ext cx="1273175" cy="266700"/>
            </a:xfrm>
            <a:prstGeom prst="triangle">
              <a:avLst>
                <a:gd name="adj" fmla="val 50000"/>
              </a:avLst>
            </a:prstGeom>
            <a:solidFill>
              <a:schemeClr val="bg1">
                <a:lumMod val="75000"/>
              </a:schemeClr>
            </a:solidFill>
            <a:ln w="25400" algn="ctr">
              <a:noFill/>
              <a:miter lim="800000"/>
              <a:headEnd/>
              <a:tailEnd/>
            </a:ln>
          </p:spPr>
          <p:txBody>
            <a:bodyPr rot="10800000" vert="eaVert" anchor="ctr"/>
            <a:lstStyle/>
            <a:p>
              <a:pPr algn="ctr">
                <a:defRPr/>
              </a:pPr>
              <a:endParaRPr lang="en-US" dirty="0">
                <a:solidFill>
                  <a:prstClr val="white"/>
                </a:solidFill>
              </a:endParaRPr>
            </a:p>
          </p:txBody>
        </p:sp>
        <p:sp>
          <p:nvSpPr>
            <p:cNvPr id="11" name="TextBox 39"/>
            <p:cNvSpPr txBox="1">
              <a:spLocks noChangeArrowheads="1"/>
            </p:cNvSpPr>
            <p:nvPr/>
          </p:nvSpPr>
          <p:spPr bwMode="auto">
            <a:xfrm>
              <a:off x="76200" y="2743200"/>
              <a:ext cx="838200" cy="461665"/>
            </a:xfrm>
            <a:prstGeom prst="rect">
              <a:avLst/>
            </a:prstGeom>
            <a:noFill/>
            <a:ln w="9525">
              <a:noFill/>
              <a:miter lim="800000"/>
              <a:headEnd/>
              <a:tailEnd/>
            </a:ln>
          </p:spPr>
          <p:txBody>
            <a:bodyPr>
              <a:spAutoFit/>
            </a:bodyPr>
            <a:lstStyle/>
            <a:p>
              <a:pPr algn="ctr"/>
              <a:r>
                <a:rPr lang="en-US" sz="1200" b="1" dirty="0" smtClean="0">
                  <a:solidFill>
                    <a:prstClr val="black"/>
                  </a:solidFill>
                  <a:cs typeface="Arial" charset="0"/>
                </a:rPr>
                <a:t>Data Streams</a:t>
              </a:r>
              <a:endParaRPr lang="en-US" sz="1200" b="1" dirty="0">
                <a:solidFill>
                  <a:prstClr val="black"/>
                </a:solidFill>
                <a:cs typeface="Arial" charset="0"/>
              </a:endParaRPr>
            </a:p>
          </p:txBody>
        </p:sp>
        <p:sp>
          <p:nvSpPr>
            <p:cNvPr id="12" name="Rectangle 11"/>
            <p:cNvSpPr/>
            <p:nvPr/>
          </p:nvSpPr>
          <p:spPr>
            <a:xfrm>
              <a:off x="1981200" y="4038600"/>
              <a:ext cx="228600" cy="1905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4265613" y="4114800"/>
              <a:ext cx="228600" cy="18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4" name="Rectangle 13"/>
            <p:cNvSpPr/>
            <p:nvPr/>
          </p:nvSpPr>
          <p:spPr>
            <a:xfrm>
              <a:off x="6248400" y="4114800"/>
              <a:ext cx="228600" cy="18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p:nvSpPr>
          <p:spPr>
            <a:xfrm>
              <a:off x="8077200" y="4114800"/>
              <a:ext cx="228600" cy="182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ounded Rectangle 15"/>
            <p:cNvSpPr/>
            <p:nvPr/>
          </p:nvSpPr>
          <p:spPr>
            <a:xfrm>
              <a:off x="1000125" y="1835150"/>
              <a:ext cx="304800" cy="304800"/>
            </a:xfrm>
            <a:prstGeom prst="round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cs typeface="Arial" pitchFamily="34" charset="0"/>
                </a:rPr>
                <a:t>1</a:t>
              </a:r>
            </a:p>
          </p:txBody>
        </p:sp>
        <p:sp>
          <p:nvSpPr>
            <p:cNvPr id="17" name="Rounded Rectangle 16"/>
            <p:cNvSpPr/>
            <p:nvPr/>
          </p:nvSpPr>
          <p:spPr>
            <a:xfrm>
              <a:off x="984250" y="2465388"/>
              <a:ext cx="304800" cy="304800"/>
            </a:xfrm>
            <a:prstGeom prst="round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black"/>
                  </a:solidFill>
                  <a:cs typeface="Arial" pitchFamily="34" charset="0"/>
                </a:rPr>
                <a:t>2</a:t>
              </a:r>
            </a:p>
          </p:txBody>
        </p:sp>
        <p:sp>
          <p:nvSpPr>
            <p:cNvPr id="18" name="Rounded Rectangle 17"/>
            <p:cNvSpPr/>
            <p:nvPr/>
          </p:nvSpPr>
          <p:spPr>
            <a:xfrm>
              <a:off x="981075" y="3057525"/>
              <a:ext cx="304800" cy="304800"/>
            </a:xfrm>
            <a:prstGeom prst="round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cs typeface="Arial" pitchFamily="34" charset="0"/>
                </a:rPr>
                <a:t>3</a:t>
              </a:r>
            </a:p>
          </p:txBody>
        </p:sp>
        <p:sp>
          <p:nvSpPr>
            <p:cNvPr id="19" name="Rounded Rectangle 43"/>
            <p:cNvSpPr>
              <a:spLocks noChangeArrowheads="1"/>
            </p:cNvSpPr>
            <p:nvPr/>
          </p:nvSpPr>
          <p:spPr bwMode="auto">
            <a:xfrm>
              <a:off x="1371600" y="4343400"/>
              <a:ext cx="7315200" cy="1385887"/>
            </a:xfrm>
            <a:prstGeom prst="roundRect">
              <a:avLst>
                <a:gd name="adj" fmla="val 8946"/>
              </a:avLst>
            </a:prstGeom>
            <a:solidFill>
              <a:schemeClr val="bg1"/>
            </a:solidFill>
            <a:ln w="12700" algn="ctr">
              <a:solidFill>
                <a:schemeClr val="accent1">
                  <a:lumMod val="50000"/>
                </a:schemeClr>
              </a:solidFill>
              <a:round/>
              <a:headEnd/>
              <a:tailEnd/>
            </a:ln>
          </p:spPr>
          <p:txBody>
            <a:bodyPr anchor="ctr"/>
            <a:lstStyle/>
            <a:p>
              <a:pPr algn="ctr"/>
              <a:endParaRPr lang="en-US" dirty="0">
                <a:solidFill>
                  <a:prstClr val="black"/>
                </a:solidFill>
              </a:endParaRPr>
            </a:p>
          </p:txBody>
        </p:sp>
        <p:sp>
          <p:nvSpPr>
            <p:cNvPr id="20" name="Rounded Rectangle 19"/>
            <p:cNvSpPr/>
            <p:nvPr/>
          </p:nvSpPr>
          <p:spPr>
            <a:xfrm>
              <a:off x="981075" y="3667125"/>
              <a:ext cx="304800" cy="304800"/>
            </a:xfrm>
            <a:prstGeom prst="roundRect">
              <a:avLst/>
            </a:prstGeom>
            <a:solidFill>
              <a:schemeClr val="accent1">
                <a:lumMod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cs typeface="Arial" pitchFamily="34" charset="0"/>
                </a:rPr>
                <a:t>4</a:t>
              </a:r>
            </a:p>
          </p:txBody>
        </p:sp>
        <p:sp>
          <p:nvSpPr>
            <p:cNvPr id="21" name="TextBox 20"/>
            <p:cNvSpPr txBox="1"/>
            <p:nvPr/>
          </p:nvSpPr>
          <p:spPr>
            <a:xfrm>
              <a:off x="5486400" y="4390935"/>
              <a:ext cx="1905000" cy="899111"/>
            </a:xfrm>
            <a:prstGeom prst="rect">
              <a:avLst/>
            </a:prstGeom>
            <a:noFill/>
          </p:spPr>
          <p:txBody>
            <a:bodyPr wrap="square" rtlCol="0" anchor="t">
              <a:spAutoFit/>
            </a:bodyPr>
            <a:lstStyle/>
            <a:p>
              <a:r>
                <a:rPr lang="en-US" sz="1000" dirty="0" smtClean="0">
                  <a:solidFill>
                    <a:prstClr val="black"/>
                  </a:solidFill>
                </a:rPr>
                <a:t>Factor analysis to determine domains</a:t>
              </a:r>
            </a:p>
            <a:p>
              <a:r>
                <a:rPr lang="en-US" sz="1000" dirty="0" smtClean="0">
                  <a:solidFill>
                    <a:prstClr val="black"/>
                  </a:solidFill>
                </a:rPr>
                <a:t>Convert metric values to Z-scores, adjusted for MC complexity</a:t>
              </a:r>
            </a:p>
            <a:p>
              <a:r>
                <a:rPr lang="en-US" sz="1000" dirty="0" smtClean="0">
                  <a:solidFill>
                    <a:prstClr val="black"/>
                  </a:solidFill>
                </a:rPr>
                <a:t>Ranking based on sum of weighted Z-scores</a:t>
              </a:r>
            </a:p>
            <a:p>
              <a:r>
                <a:rPr lang="en-US" sz="1000" dirty="0" smtClean="0">
                  <a:solidFill>
                    <a:prstClr val="black"/>
                  </a:solidFill>
                </a:rPr>
                <a:t>Benchmark across time and facilities</a:t>
              </a:r>
            </a:p>
            <a:p>
              <a:r>
                <a:rPr lang="en-US" sz="1000" dirty="0" smtClean="0">
                  <a:solidFill>
                    <a:prstClr val="black"/>
                  </a:solidFill>
                </a:rPr>
                <a:t>Improvement tools to identify strengths and opportunities</a:t>
              </a:r>
              <a:endParaRPr lang="en-US" sz="1000" dirty="0">
                <a:solidFill>
                  <a:prstClr val="black"/>
                </a:solidFill>
              </a:endParaRPr>
            </a:p>
          </p:txBody>
        </p:sp>
        <p:sp>
          <p:nvSpPr>
            <p:cNvPr id="22" name="Isosceles Triangle 21"/>
            <p:cNvSpPr>
              <a:spLocks noChangeArrowheads="1"/>
            </p:cNvSpPr>
            <p:nvPr/>
          </p:nvSpPr>
          <p:spPr bwMode="auto">
            <a:xfrm rot="5400000">
              <a:off x="6697662" y="2789238"/>
              <a:ext cx="1273175" cy="266700"/>
            </a:xfrm>
            <a:prstGeom prst="triangle">
              <a:avLst>
                <a:gd name="adj" fmla="val 50000"/>
              </a:avLst>
            </a:prstGeom>
            <a:solidFill>
              <a:schemeClr val="bg1">
                <a:lumMod val="75000"/>
              </a:schemeClr>
            </a:solidFill>
            <a:ln w="25400" algn="ctr">
              <a:noFill/>
              <a:miter lim="800000"/>
              <a:headEnd/>
              <a:tailEnd/>
            </a:ln>
          </p:spPr>
          <p:txBody>
            <a:bodyPr rot="10800000" vert="eaVert" anchor="ctr"/>
            <a:lstStyle/>
            <a:p>
              <a:pPr algn="ctr">
                <a:defRPr/>
              </a:pPr>
              <a:endParaRPr lang="en-US" dirty="0">
                <a:solidFill>
                  <a:prstClr val="white"/>
                </a:solidFill>
              </a:endParaRPr>
            </a:p>
          </p:txBody>
        </p:sp>
        <p:sp>
          <p:nvSpPr>
            <p:cNvPr id="23" name="Rounded Rectangle 22"/>
            <p:cNvSpPr/>
            <p:nvPr/>
          </p:nvSpPr>
          <p:spPr>
            <a:xfrm>
              <a:off x="5638800" y="1752600"/>
              <a:ext cx="1447800" cy="2362200"/>
            </a:xfrm>
            <a:prstGeom prst="roundRect">
              <a:avLst/>
            </a:prstGeom>
            <a:solidFill>
              <a:srgbClr val="EBD781"/>
            </a:solidFill>
            <a:ln w="9525">
              <a:solidFill>
                <a:srgbClr val="85885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50" b="1" dirty="0">
                  <a:solidFill>
                    <a:prstClr val="black"/>
                  </a:solidFill>
                  <a:cs typeface="Arial" charset="0"/>
                </a:rPr>
                <a:t>Modeling</a:t>
              </a:r>
            </a:p>
            <a:p>
              <a:pPr algn="ctr">
                <a:defRPr/>
              </a:pPr>
              <a:r>
                <a:rPr lang="en-US" sz="1450" b="1" dirty="0">
                  <a:solidFill>
                    <a:prstClr val="black"/>
                  </a:solidFill>
                  <a:cs typeface="Arial" charset="0"/>
                </a:rPr>
                <a:t>Analysis</a:t>
              </a:r>
            </a:p>
            <a:p>
              <a:pPr algn="ctr">
                <a:defRPr/>
              </a:pPr>
              <a:r>
                <a:rPr lang="en-US" sz="1450" b="1" dirty="0">
                  <a:solidFill>
                    <a:prstClr val="black"/>
                  </a:solidFill>
                  <a:cs typeface="Arial" charset="0"/>
                </a:rPr>
                <a:t>Scoring</a:t>
              </a:r>
            </a:p>
            <a:p>
              <a:pPr algn="ctr">
                <a:defRPr/>
              </a:pPr>
              <a:r>
                <a:rPr lang="en-US" sz="1450" b="1" dirty="0">
                  <a:solidFill>
                    <a:prstClr val="black"/>
                  </a:solidFill>
                  <a:cs typeface="Arial" charset="0"/>
                </a:rPr>
                <a:t>Ranking</a:t>
              </a:r>
            </a:p>
            <a:p>
              <a:pPr algn="ctr">
                <a:defRPr/>
              </a:pPr>
              <a:r>
                <a:rPr lang="en-US" sz="1450" b="1" dirty="0">
                  <a:solidFill>
                    <a:prstClr val="black"/>
                  </a:solidFill>
                  <a:cs typeface="Arial" charset="0"/>
                </a:rPr>
                <a:t>Tool Development</a:t>
              </a:r>
              <a:endParaRPr lang="en-US" sz="1450" dirty="0">
                <a:solidFill>
                  <a:prstClr val="black"/>
                </a:solidFill>
              </a:endParaRPr>
            </a:p>
          </p:txBody>
        </p:sp>
        <p:sp>
          <p:nvSpPr>
            <p:cNvPr id="24" name="Rounded Rectangle 23"/>
            <p:cNvSpPr/>
            <p:nvPr/>
          </p:nvSpPr>
          <p:spPr>
            <a:xfrm>
              <a:off x="7543800" y="1752600"/>
              <a:ext cx="1371600" cy="2362200"/>
            </a:xfrm>
            <a:prstGeom prst="roundRect">
              <a:avLst/>
            </a:prstGeom>
            <a:solidFill>
              <a:schemeClr val="accent2">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50" b="1" dirty="0">
                  <a:solidFill>
                    <a:prstClr val="black"/>
                  </a:solidFill>
                  <a:cs typeface="Arial" charset="0"/>
                </a:rPr>
                <a:t>Web Based Visual Display </a:t>
              </a:r>
            </a:p>
            <a:p>
              <a:pPr algn="ctr"/>
              <a:r>
                <a:rPr lang="en-US" sz="1450" b="1" dirty="0" smtClean="0">
                  <a:solidFill>
                    <a:prstClr val="black"/>
                  </a:solidFill>
                  <a:cs typeface="Arial" charset="0"/>
                </a:rPr>
                <a:t>Appealing to Stakeholders from the  </a:t>
              </a:r>
              <a:r>
                <a:rPr lang="en-US" sz="1450" b="1" dirty="0">
                  <a:solidFill>
                    <a:prstClr val="black"/>
                  </a:solidFill>
                  <a:cs typeface="Arial" charset="0"/>
                </a:rPr>
                <a:t>Senior Leadership to </a:t>
              </a:r>
              <a:r>
                <a:rPr lang="en-US" sz="1450" b="1" dirty="0" smtClean="0">
                  <a:solidFill>
                    <a:prstClr val="black"/>
                  </a:solidFill>
                  <a:cs typeface="Arial" charset="0"/>
                </a:rPr>
                <a:t>providers </a:t>
              </a:r>
              <a:endParaRPr lang="en-US" sz="1450" b="1" u="sng" dirty="0">
                <a:solidFill>
                  <a:prstClr val="black"/>
                </a:solidFill>
                <a:cs typeface="Arial" charset="0"/>
              </a:endParaRPr>
            </a:p>
          </p:txBody>
        </p:sp>
        <p:sp>
          <p:nvSpPr>
            <p:cNvPr id="25" name="Rounded Rectangle 24"/>
            <p:cNvSpPr/>
            <p:nvPr/>
          </p:nvSpPr>
          <p:spPr>
            <a:xfrm>
              <a:off x="1371600" y="3567113"/>
              <a:ext cx="1600200" cy="533400"/>
            </a:xfrm>
            <a:prstGeom prst="roundRect">
              <a:avLst/>
            </a:prstGeom>
            <a:solidFill>
              <a:schemeClr val="accent1">
                <a:lumMod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prstClr val="white"/>
                  </a:solidFill>
                  <a:cs typeface="Arial" charset="0"/>
                </a:rPr>
                <a:t>External Benchmarks</a:t>
              </a:r>
            </a:p>
          </p:txBody>
        </p:sp>
        <p:sp>
          <p:nvSpPr>
            <p:cNvPr id="26" name="TextBox 41"/>
            <p:cNvSpPr txBox="1">
              <a:spLocks noChangeArrowheads="1"/>
            </p:cNvSpPr>
            <p:nvPr/>
          </p:nvSpPr>
          <p:spPr bwMode="auto">
            <a:xfrm>
              <a:off x="0" y="4648200"/>
              <a:ext cx="930275" cy="276999"/>
            </a:xfrm>
            <a:prstGeom prst="rect">
              <a:avLst/>
            </a:prstGeom>
            <a:noFill/>
            <a:ln w="9525">
              <a:noFill/>
              <a:miter lim="800000"/>
              <a:headEnd/>
              <a:tailEnd/>
            </a:ln>
          </p:spPr>
          <p:txBody>
            <a:bodyPr wrap="square">
              <a:spAutoFit/>
            </a:bodyPr>
            <a:lstStyle/>
            <a:p>
              <a:pPr algn="ctr"/>
              <a:r>
                <a:rPr lang="en-US" sz="1200" b="1" dirty="0">
                  <a:solidFill>
                    <a:prstClr val="black"/>
                  </a:solidFill>
                  <a:cs typeface="Arial" charset="0"/>
                </a:rPr>
                <a:t>Process</a:t>
              </a:r>
            </a:p>
          </p:txBody>
        </p:sp>
        <p:cxnSp>
          <p:nvCxnSpPr>
            <p:cNvPr id="27" name="Straight Connector 26"/>
            <p:cNvCxnSpPr>
              <a:stCxn id="19" idx="1"/>
              <a:endCxn id="26" idx="2"/>
            </p:cNvCxnSpPr>
            <p:nvPr/>
          </p:nvCxnSpPr>
          <p:spPr bwMode="auto">
            <a:xfrm flipH="1" flipV="1">
              <a:off x="465138" y="4925199"/>
              <a:ext cx="906462" cy="111145"/>
            </a:xfrm>
            <a:prstGeom prst="line">
              <a:avLst/>
            </a:prstGeom>
            <a:noFill/>
            <a:ln w="9525" cap="flat" cmpd="sng" algn="ctr">
              <a:solidFill>
                <a:schemeClr val="tx1"/>
              </a:solidFill>
              <a:prstDash val="solid"/>
              <a:round/>
              <a:headEnd type="none" w="med" len="med"/>
              <a:tailEnd type="none" w="med" len="med"/>
            </a:ln>
            <a:effectLst/>
          </p:spPr>
        </p:cxnSp>
        <p:sp>
          <p:nvSpPr>
            <p:cNvPr id="28" name="TextBox 53"/>
            <p:cNvSpPr txBox="1">
              <a:spLocks noChangeArrowheads="1"/>
            </p:cNvSpPr>
            <p:nvPr/>
          </p:nvSpPr>
          <p:spPr bwMode="auto">
            <a:xfrm>
              <a:off x="1447799" y="4400490"/>
              <a:ext cx="1219200" cy="662502"/>
            </a:xfrm>
            <a:prstGeom prst="rect">
              <a:avLst/>
            </a:prstGeom>
            <a:noFill/>
            <a:ln w="9525">
              <a:noFill/>
              <a:miter lim="800000"/>
              <a:headEnd/>
              <a:tailEnd/>
            </a:ln>
          </p:spPr>
          <p:txBody>
            <a:bodyPr>
              <a:spAutoFit/>
            </a:bodyPr>
            <a:lstStyle/>
            <a:p>
              <a:r>
                <a:rPr lang="en-US" sz="1000" dirty="0" smtClean="0">
                  <a:solidFill>
                    <a:prstClr val="black"/>
                  </a:solidFill>
                  <a:cs typeface="Arial" charset="0"/>
                </a:rPr>
                <a:t>Targeted initial private sector domains. Added additional metrics for balanced med center and VISN  review</a:t>
              </a:r>
              <a:endParaRPr lang="en-US" sz="1000" dirty="0">
                <a:solidFill>
                  <a:prstClr val="black"/>
                </a:solidFill>
                <a:cs typeface="Arial" charset="0"/>
              </a:endParaRPr>
            </a:p>
          </p:txBody>
        </p:sp>
        <p:sp>
          <p:nvSpPr>
            <p:cNvPr id="29" name="TextBox 54"/>
            <p:cNvSpPr txBox="1">
              <a:spLocks noChangeArrowheads="1"/>
            </p:cNvSpPr>
            <p:nvPr/>
          </p:nvSpPr>
          <p:spPr bwMode="auto">
            <a:xfrm>
              <a:off x="2590800" y="4383812"/>
              <a:ext cx="1143001" cy="544199"/>
            </a:xfrm>
            <a:prstGeom prst="rect">
              <a:avLst/>
            </a:prstGeom>
            <a:noFill/>
            <a:ln w="9525">
              <a:noFill/>
              <a:miter lim="800000"/>
              <a:headEnd/>
              <a:tailEnd/>
            </a:ln>
          </p:spPr>
          <p:txBody>
            <a:bodyPr wrap="square">
              <a:spAutoFit/>
            </a:bodyPr>
            <a:lstStyle/>
            <a:p>
              <a:r>
                <a:rPr lang="en-US" sz="1000" dirty="0" smtClean="0">
                  <a:solidFill>
                    <a:prstClr val="black"/>
                  </a:solidFill>
                  <a:cs typeface="Arial" charset="0"/>
                </a:rPr>
                <a:t>Data from AITC, CDW, program offices, other federal/private sector (benchmarks)</a:t>
              </a:r>
              <a:endParaRPr lang="en-US" sz="1000" dirty="0">
                <a:solidFill>
                  <a:prstClr val="black"/>
                </a:solidFill>
                <a:cs typeface="Arial" charset="0"/>
              </a:endParaRPr>
            </a:p>
          </p:txBody>
        </p:sp>
        <p:sp>
          <p:nvSpPr>
            <p:cNvPr id="30" name="TextBox 55"/>
            <p:cNvSpPr txBox="1">
              <a:spLocks noChangeArrowheads="1"/>
            </p:cNvSpPr>
            <p:nvPr/>
          </p:nvSpPr>
          <p:spPr bwMode="auto">
            <a:xfrm>
              <a:off x="3733800" y="4378587"/>
              <a:ext cx="1828799" cy="662502"/>
            </a:xfrm>
            <a:prstGeom prst="rect">
              <a:avLst/>
            </a:prstGeom>
            <a:noFill/>
            <a:ln w="9525">
              <a:noFill/>
              <a:miter lim="800000"/>
              <a:headEnd/>
              <a:tailEnd/>
            </a:ln>
          </p:spPr>
          <p:txBody>
            <a:bodyPr wrap="square">
              <a:spAutoFit/>
            </a:bodyPr>
            <a:lstStyle/>
            <a:p>
              <a:r>
                <a:rPr lang="en-US" sz="1000" dirty="0" smtClean="0">
                  <a:solidFill>
                    <a:prstClr val="black"/>
                  </a:solidFill>
                  <a:cs typeface="Arial" charset="0"/>
                </a:rPr>
                <a:t>Update data/metric definitions</a:t>
              </a:r>
            </a:p>
            <a:p>
              <a:r>
                <a:rPr lang="en-US" sz="1000" dirty="0" smtClean="0">
                  <a:solidFill>
                    <a:prstClr val="black"/>
                  </a:solidFill>
                  <a:cs typeface="Arial" charset="0"/>
                </a:rPr>
                <a:t>Clean raw data sets and prepare for modeling</a:t>
              </a:r>
            </a:p>
            <a:p>
              <a:r>
                <a:rPr lang="en-US" sz="1000" dirty="0" smtClean="0">
                  <a:solidFill>
                    <a:prstClr val="black"/>
                  </a:solidFill>
                  <a:cs typeface="Arial" charset="0"/>
                </a:rPr>
                <a:t>Consult program offices to ensure conform to program specific reporting rules</a:t>
              </a:r>
              <a:endParaRPr lang="en-US" sz="1000" dirty="0">
                <a:solidFill>
                  <a:prstClr val="black"/>
                </a:solidFill>
                <a:cs typeface="Arial" charset="0"/>
              </a:endParaRPr>
            </a:p>
          </p:txBody>
        </p:sp>
        <p:sp>
          <p:nvSpPr>
            <p:cNvPr id="31" name="TextBox 57"/>
            <p:cNvSpPr txBox="1">
              <a:spLocks noChangeArrowheads="1"/>
            </p:cNvSpPr>
            <p:nvPr/>
          </p:nvSpPr>
          <p:spPr bwMode="auto">
            <a:xfrm>
              <a:off x="7391400" y="4400490"/>
              <a:ext cx="1295400" cy="899111"/>
            </a:xfrm>
            <a:prstGeom prst="rect">
              <a:avLst/>
            </a:prstGeom>
            <a:noFill/>
            <a:ln w="9525">
              <a:noFill/>
              <a:miter lim="800000"/>
              <a:headEnd/>
              <a:tailEnd/>
            </a:ln>
          </p:spPr>
          <p:txBody>
            <a:bodyPr wrap="square">
              <a:spAutoFit/>
            </a:bodyPr>
            <a:lstStyle/>
            <a:p>
              <a:r>
                <a:rPr lang="en-US" sz="1000" dirty="0" smtClean="0">
                  <a:solidFill>
                    <a:prstClr val="black"/>
                  </a:solidFill>
                  <a:cs typeface="Arial" charset="0"/>
                </a:rPr>
                <a:t>Significant education and training program</a:t>
              </a:r>
            </a:p>
            <a:p>
              <a:r>
                <a:rPr lang="en-US" sz="1000" dirty="0" smtClean="0">
                  <a:solidFill>
                    <a:prstClr val="black"/>
                  </a:solidFill>
                  <a:cs typeface="Arial" charset="0"/>
                </a:rPr>
                <a:t>at the national , VISN, and medical center level</a:t>
              </a:r>
            </a:p>
            <a:p>
              <a:r>
                <a:rPr lang="en-US" sz="1000" dirty="0" smtClean="0">
                  <a:solidFill>
                    <a:prstClr val="black"/>
                  </a:solidFill>
                  <a:cs typeface="Arial" charset="0"/>
                </a:rPr>
                <a:t>VISN and site specific  deep data dives with potential solutions</a:t>
              </a:r>
              <a:endParaRPr lang="en-US" sz="1000" dirty="0">
                <a:solidFill>
                  <a:prstClr val="black"/>
                </a:solidFill>
                <a:cs typeface="Arial" charset="0"/>
              </a:endParaRPr>
            </a:p>
          </p:txBody>
        </p:sp>
        <p:cxnSp>
          <p:nvCxnSpPr>
            <p:cNvPr id="32" name="Straight Connector 111"/>
            <p:cNvCxnSpPr>
              <a:cxnSpLocks noChangeShapeType="1"/>
            </p:cNvCxnSpPr>
            <p:nvPr/>
          </p:nvCxnSpPr>
          <p:spPr bwMode="auto">
            <a:xfrm>
              <a:off x="7391400" y="4433887"/>
              <a:ext cx="0" cy="1219200"/>
            </a:xfrm>
            <a:prstGeom prst="line">
              <a:avLst/>
            </a:prstGeom>
            <a:noFill/>
            <a:ln w="9525" algn="ctr">
              <a:solidFill>
                <a:schemeClr val="tx1">
                  <a:alpha val="39999"/>
                </a:schemeClr>
              </a:solidFill>
              <a:round/>
              <a:headEnd/>
              <a:tailEnd/>
            </a:ln>
          </p:spPr>
        </p:cxnSp>
        <p:cxnSp>
          <p:nvCxnSpPr>
            <p:cNvPr id="33" name="Straight Connector 111"/>
            <p:cNvCxnSpPr>
              <a:cxnSpLocks noChangeShapeType="1"/>
            </p:cNvCxnSpPr>
            <p:nvPr/>
          </p:nvCxnSpPr>
          <p:spPr bwMode="auto">
            <a:xfrm>
              <a:off x="5486400" y="4433887"/>
              <a:ext cx="0" cy="1219200"/>
            </a:xfrm>
            <a:prstGeom prst="line">
              <a:avLst/>
            </a:prstGeom>
            <a:noFill/>
            <a:ln w="9525" algn="ctr">
              <a:solidFill>
                <a:schemeClr val="tx1">
                  <a:alpha val="39999"/>
                </a:schemeClr>
              </a:solidFill>
              <a:round/>
              <a:headEnd/>
              <a:tailEnd/>
            </a:ln>
          </p:spPr>
        </p:cxnSp>
        <p:cxnSp>
          <p:nvCxnSpPr>
            <p:cNvPr id="34" name="Straight Connector 111"/>
            <p:cNvCxnSpPr>
              <a:cxnSpLocks noChangeShapeType="1"/>
            </p:cNvCxnSpPr>
            <p:nvPr/>
          </p:nvCxnSpPr>
          <p:spPr bwMode="auto">
            <a:xfrm>
              <a:off x="3733800" y="4433887"/>
              <a:ext cx="0" cy="1219200"/>
            </a:xfrm>
            <a:prstGeom prst="line">
              <a:avLst/>
            </a:prstGeom>
            <a:noFill/>
            <a:ln w="9525" algn="ctr">
              <a:solidFill>
                <a:schemeClr val="tx1">
                  <a:alpha val="39999"/>
                </a:schemeClr>
              </a:solidFill>
              <a:round/>
              <a:headEnd/>
              <a:tailEnd/>
            </a:ln>
          </p:spPr>
        </p:cxnSp>
        <p:cxnSp>
          <p:nvCxnSpPr>
            <p:cNvPr id="35" name="Straight Connector 111"/>
            <p:cNvCxnSpPr>
              <a:cxnSpLocks noChangeShapeType="1"/>
            </p:cNvCxnSpPr>
            <p:nvPr/>
          </p:nvCxnSpPr>
          <p:spPr bwMode="auto">
            <a:xfrm>
              <a:off x="2590800" y="4433887"/>
              <a:ext cx="0" cy="1219200"/>
            </a:xfrm>
            <a:prstGeom prst="line">
              <a:avLst/>
            </a:prstGeom>
            <a:noFill/>
            <a:ln w="9525" algn="ctr">
              <a:solidFill>
                <a:schemeClr val="tx1">
                  <a:alpha val="39999"/>
                </a:schemeClr>
              </a:solidFill>
              <a:round/>
              <a:headEnd/>
              <a:tailEnd/>
            </a:ln>
          </p:spPr>
        </p:cxnSp>
        <p:sp>
          <p:nvSpPr>
            <p:cNvPr id="36" name="TextBox 42"/>
            <p:cNvSpPr txBox="1">
              <a:spLocks noChangeArrowheads="1"/>
            </p:cNvSpPr>
            <p:nvPr/>
          </p:nvSpPr>
          <p:spPr bwMode="auto">
            <a:xfrm>
              <a:off x="0" y="5715000"/>
              <a:ext cx="838200" cy="276999"/>
            </a:xfrm>
            <a:prstGeom prst="rect">
              <a:avLst/>
            </a:prstGeom>
            <a:noFill/>
            <a:ln w="9525">
              <a:noFill/>
              <a:miter lim="800000"/>
              <a:headEnd/>
              <a:tailEnd/>
            </a:ln>
          </p:spPr>
          <p:txBody>
            <a:bodyPr wrap="square">
              <a:spAutoFit/>
            </a:bodyPr>
            <a:lstStyle/>
            <a:p>
              <a:pPr algn="ctr"/>
              <a:r>
                <a:rPr lang="en-US" sz="1200" b="1" dirty="0">
                  <a:solidFill>
                    <a:prstClr val="black"/>
                  </a:solidFill>
                  <a:cs typeface="Arial" charset="0"/>
                </a:rPr>
                <a:t>Timing</a:t>
              </a:r>
            </a:p>
          </p:txBody>
        </p:sp>
        <p:cxnSp>
          <p:nvCxnSpPr>
            <p:cNvPr id="37" name="Straight Connector 36"/>
            <p:cNvCxnSpPr>
              <a:stCxn id="38" idx="1"/>
              <a:endCxn id="36" idx="2"/>
            </p:cNvCxnSpPr>
            <p:nvPr/>
          </p:nvCxnSpPr>
          <p:spPr bwMode="auto">
            <a:xfrm flipH="1" flipV="1">
              <a:off x="419100" y="5991999"/>
              <a:ext cx="952500" cy="104001"/>
            </a:xfrm>
            <a:prstGeom prst="line">
              <a:avLst/>
            </a:prstGeom>
            <a:noFill/>
            <a:ln w="9525" cap="flat" cmpd="sng" algn="ctr">
              <a:solidFill>
                <a:schemeClr val="tx1"/>
              </a:solidFill>
              <a:prstDash val="solid"/>
              <a:round/>
              <a:headEnd type="none" w="med" len="med"/>
              <a:tailEnd type="none" w="med" len="med"/>
            </a:ln>
            <a:effectLst/>
          </p:spPr>
        </p:cxnSp>
        <p:sp>
          <p:nvSpPr>
            <p:cNvPr id="38" name="Rounded Rectangle 71"/>
            <p:cNvSpPr>
              <a:spLocks noChangeArrowheads="1"/>
            </p:cNvSpPr>
            <p:nvPr/>
          </p:nvSpPr>
          <p:spPr bwMode="auto">
            <a:xfrm>
              <a:off x="1371600" y="5943600"/>
              <a:ext cx="7391400" cy="304800"/>
            </a:xfrm>
            <a:prstGeom prst="roundRect">
              <a:avLst>
                <a:gd name="adj" fmla="val 16667"/>
              </a:avLst>
            </a:prstGeom>
            <a:solidFill>
              <a:srgbClr val="BCE2B4"/>
            </a:solidFill>
            <a:ln w="9525" algn="ctr">
              <a:solidFill>
                <a:srgbClr val="77C567"/>
              </a:solidFill>
              <a:round/>
              <a:headEnd/>
              <a:tailEnd/>
            </a:ln>
          </p:spPr>
          <p:txBody>
            <a:bodyPr anchor="ctr"/>
            <a:lstStyle/>
            <a:p>
              <a:pPr algn="ctr"/>
              <a:endParaRPr lang="en-US" dirty="0">
                <a:solidFill>
                  <a:prstClr val="black"/>
                </a:solidFill>
              </a:endParaRPr>
            </a:p>
          </p:txBody>
        </p:sp>
        <p:sp>
          <p:nvSpPr>
            <p:cNvPr id="39" name="TextBox 72"/>
            <p:cNvSpPr txBox="1">
              <a:spLocks noChangeArrowheads="1"/>
            </p:cNvSpPr>
            <p:nvPr/>
          </p:nvSpPr>
          <p:spPr bwMode="auto">
            <a:xfrm>
              <a:off x="1591492" y="5961017"/>
              <a:ext cx="6705600" cy="276999"/>
            </a:xfrm>
            <a:prstGeom prst="rect">
              <a:avLst/>
            </a:prstGeom>
            <a:noFill/>
            <a:ln w="9525">
              <a:noFill/>
              <a:miter lim="800000"/>
              <a:headEnd/>
              <a:tailEnd/>
            </a:ln>
          </p:spPr>
          <p:txBody>
            <a:bodyPr wrap="square">
              <a:spAutoFit/>
            </a:bodyPr>
            <a:lstStyle/>
            <a:p>
              <a:pPr algn="ctr"/>
              <a:r>
                <a:rPr lang="en-US" sz="1200" b="1" dirty="0" smtClean="0">
                  <a:solidFill>
                    <a:prstClr val="black"/>
                  </a:solidFill>
                  <a:cs typeface="Arial" charset="0"/>
                </a:rPr>
                <a:t>QUARTERLY</a:t>
              </a:r>
              <a:endParaRPr lang="en-US" sz="900" b="1" dirty="0">
                <a:solidFill>
                  <a:prstClr val="black"/>
                </a:solidFill>
                <a:cs typeface="Arial" charset="0"/>
              </a:endParaRPr>
            </a:p>
          </p:txBody>
        </p:sp>
        <p:sp>
          <p:nvSpPr>
            <p:cNvPr id="40" name="Isosceles Triangle 39"/>
            <p:cNvSpPr/>
            <p:nvPr/>
          </p:nvSpPr>
          <p:spPr>
            <a:xfrm rot="5400000">
              <a:off x="8496300" y="5981700"/>
              <a:ext cx="609600" cy="228600"/>
            </a:xfrm>
            <a:prstGeom prst="triangle">
              <a:avLst/>
            </a:prstGeom>
            <a:solidFill>
              <a:srgbClr val="BCE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3718572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722" y="2426399"/>
            <a:ext cx="10515600" cy="1325563"/>
          </a:xfrm>
        </p:spPr>
        <p:txBody>
          <a:bodyPr>
            <a:normAutofit fontScale="90000"/>
          </a:bodyPr>
          <a:lstStyle/>
          <a:p>
            <a:pPr>
              <a:spcBef>
                <a:spcPts val="600"/>
              </a:spcBef>
              <a:spcAft>
                <a:spcPts val="600"/>
              </a:spcAft>
            </a:pPr>
            <a:r>
              <a:rPr lang="en-US" sz="5300" dirty="0" smtClean="0">
                <a:solidFill>
                  <a:schemeClr val="bg1"/>
                </a:solidFill>
                <a:latin typeface="Arial" panose="020B0604020202020204" pitchFamily="34" charset="0"/>
                <a:cs typeface="Arial" panose="020B0604020202020204" pitchFamily="34" charset="0"/>
              </a:rPr>
              <a:t>SAIL</a:t>
            </a:r>
            <a:r>
              <a:rPr lang="en-US" sz="5300" b="0" dirty="0" smtClean="0">
                <a:solidFill>
                  <a:schemeClr val="bg1"/>
                </a:solidFill>
                <a:latin typeface="Arial" panose="020B0604020202020204" pitchFamily="34" charset="0"/>
                <a:cs typeface="Arial" panose="020B0604020202020204" pitchFamily="34" charset="0"/>
              </a:rPr>
              <a:t> Value Model </a:t>
            </a:r>
            <a:r>
              <a:rPr lang="en-US" b="0" dirty="0" smtClean="0">
                <a:solidFill>
                  <a:schemeClr val="bg1"/>
                </a:solidFill>
                <a:latin typeface="Arial" panose="020B0604020202020204" pitchFamily="34" charset="0"/>
                <a:cs typeface="Arial" panose="020B0604020202020204" pitchFamily="34" charset="0"/>
              </a:rPr>
              <a:t>includes </a:t>
            </a:r>
            <a:br>
              <a:rPr lang="en-US" b="0" dirty="0" smtClean="0">
                <a:solidFill>
                  <a:schemeClr val="bg1"/>
                </a:solidFill>
                <a:latin typeface="Arial" panose="020B0604020202020204" pitchFamily="34" charset="0"/>
                <a:cs typeface="Arial" panose="020B0604020202020204" pitchFamily="34" charset="0"/>
              </a:rPr>
            </a:br>
            <a:r>
              <a:rPr lang="en-US" sz="6000" b="0" dirty="0" smtClean="0">
                <a:solidFill>
                  <a:schemeClr val="accent4">
                    <a:lumMod val="60000"/>
                    <a:lumOff val="40000"/>
                  </a:schemeClr>
                </a:solidFill>
                <a:latin typeface="Arial" panose="020B0604020202020204" pitchFamily="34" charset="0"/>
                <a:cs typeface="Arial" panose="020B0604020202020204" pitchFamily="34" charset="0"/>
              </a:rPr>
              <a:t>26 measures </a:t>
            </a:r>
            <a:r>
              <a:rPr lang="en-US" b="0" dirty="0" smtClean="0">
                <a:solidFill>
                  <a:schemeClr val="bg1"/>
                </a:solidFill>
                <a:latin typeface="Arial" panose="020B0604020202020204" pitchFamily="34" charset="0"/>
                <a:cs typeface="Arial" panose="020B0604020202020204" pitchFamily="34" charset="0"/>
              </a:rPr>
              <a:t>with a total weight of 100 each for </a:t>
            </a:r>
            <a:r>
              <a:rPr lang="en-US" sz="6000" dirty="0" smtClean="0">
                <a:solidFill>
                  <a:schemeClr val="accent4">
                    <a:lumMod val="60000"/>
                    <a:lumOff val="40000"/>
                  </a:schemeClr>
                </a:solidFill>
                <a:latin typeface="Arial" panose="020B0604020202020204" pitchFamily="34" charset="0"/>
                <a:cs typeface="Arial" panose="020B0604020202020204" pitchFamily="34" charset="0"/>
              </a:rPr>
              <a:t>quality </a:t>
            </a:r>
            <a:r>
              <a:rPr lang="en-US" b="0" dirty="0" smtClean="0">
                <a:solidFill>
                  <a:schemeClr val="bg1"/>
                </a:solidFill>
                <a:latin typeface="Arial" panose="020B0604020202020204" pitchFamily="34" charset="0"/>
                <a:cs typeface="Arial" panose="020B0604020202020204" pitchFamily="34" charset="0"/>
              </a:rPr>
              <a:t>and </a:t>
            </a:r>
            <a:r>
              <a:rPr lang="en-US" sz="6000" dirty="0" smtClean="0">
                <a:solidFill>
                  <a:schemeClr val="accent4">
                    <a:lumMod val="60000"/>
                    <a:lumOff val="40000"/>
                  </a:schemeClr>
                </a:solidFill>
                <a:latin typeface="Arial" panose="020B0604020202020204" pitchFamily="34" charset="0"/>
                <a:cs typeface="Arial" panose="020B0604020202020204" pitchFamily="34" charset="0"/>
              </a:rPr>
              <a:t>efficiency.</a:t>
            </a:r>
            <a:endParaRPr lang="en-US" sz="6000" dirty="0">
              <a:solidFill>
                <a:schemeClr val="accent4">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477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Quality and Efficiency domains.  &#10;In Quality, we have acute care mortality (both in-house and 30-day mortality)&#10;Avoidable adverse events (this is new and it contains HAI, PSIs and hospital complications)&#10;The CMS risk standardized mortality and readmission measures&#10;Adjusted length of stay&#10;Inpatient and outpatient performance measures (a subset of ORYX/HEDIS measures)&#10;Customer satisfaction (patient satisfaction, employee satisfaction and nursing turnover)&#10;Ambulatory Care Sensitive Conditions&#10;And wait time for primary care, specialty care and mental health care, as well as call center responsiveness measures, including speed in picking up calls and abandonment rate&#10;&#10;For Efficiency we consider the Clinical and Administrative efficiencies as a single domain and it is based on the Stochastic Frontier Analysis measure produced by OPES.&#10;&#10;Each of these domains are then weighted such that the sum of the weights equals 100%.&#10;"/>
          <p:cNvPicPr>
            <a:picLocks noChangeAspect="1" noChangeArrowheads="1"/>
          </p:cNvPicPr>
          <p:nvPr/>
        </p:nvPicPr>
        <p:blipFill rotWithShape="1">
          <a:blip r:embed="rId3">
            <a:extLst>
              <a:ext uri="{28A0092B-C50C-407E-A947-70E740481C1C}">
                <a14:useLocalDpi xmlns:a14="http://schemas.microsoft.com/office/drawing/2010/main" val="0"/>
              </a:ext>
            </a:extLst>
          </a:blip>
          <a:srcRect t="1619" r="2601" b="1449"/>
          <a:stretch/>
        </p:blipFill>
        <p:spPr bwMode="auto">
          <a:xfrm>
            <a:off x="1361266" y="189222"/>
            <a:ext cx="9332563" cy="659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628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title"/>
          </p:nvPr>
        </p:nvSpPr>
        <p:spPr/>
        <p:txBody>
          <a:bodyPr/>
          <a:lstStyle/>
          <a:p>
            <a:endParaRPr lang="en-US" dirty="0"/>
          </a:p>
        </p:txBody>
      </p:sp>
      <p:sp>
        <p:nvSpPr>
          <p:cNvPr id="3" name="Content Placeholder 2" descr="&quot;&quot;"/>
          <p:cNvSpPr>
            <a:spLocks noGrp="1"/>
          </p:cNvSpPr>
          <p:nvPr>
            <p:ph idx="1"/>
          </p:nvPr>
        </p:nvSpPr>
        <p:spPr/>
        <p:txBody>
          <a:bodyPr/>
          <a:lstStyle/>
          <a:p>
            <a:endParaRPr lang="en-US" dirty="0"/>
          </a:p>
        </p:txBody>
      </p:sp>
      <p:pic>
        <p:nvPicPr>
          <p:cNvPr id="5" name="Picture 4" descr="A list of the 26 measures included in the SAIL model grouped into the 9 SAIL domains.  The first 8 domains in the list make up the Quality composite and the Efficiency domain is based only on the SFA analysis.  &#10;&#10;About 35% of the model is outpatient, which is good considering the private sector rating systems don’t include any outpatient care measures.  We will eventually include HCAHPS for outpatient care once that data is provided to us, hopefully in the next quarter.  This will put us close to 40% outpatient measures which is a pretty good balance for the model.  &#10;&#10;What is important here is to look at the weights associated with each of the measures when you are trying to identify what to work on at your facility.  If you are going to focus on a single CMS measure which is only 2-3% of the overall weight in the SAIL model, and put a lot of resources into that single area, you are not likely going to get a big return with regard to movement in the SAIL model.  Our  advice is generally to look at the weights but prioritize according to what’s important to the medical centers and the veterans, what are some things you have in place that you can work on quickly, &#10;&#10;The other thing to remember when choosing what to work on is that improvements in one domain may also affect some others.  Significant improvements in the avoidable adverse events (PSIs, HAIs and complications) could also have an effect on reducing length of stay, for example.  So those type of relationships should also be considered when selecting improvement priorities.&#10;"/>
          <p:cNvPicPr>
            <a:picLocks noChangeAspect="1"/>
          </p:cNvPicPr>
          <p:nvPr/>
        </p:nvPicPr>
        <p:blipFill>
          <a:blip r:embed="rId3"/>
          <a:stretch>
            <a:fillRect/>
          </a:stretch>
        </p:blipFill>
        <p:spPr>
          <a:xfrm>
            <a:off x="173715" y="225643"/>
            <a:ext cx="11891635" cy="6283648"/>
          </a:xfrm>
          <a:prstGeom prst="rect">
            <a:avLst/>
          </a:prstGeom>
        </p:spPr>
      </p:pic>
    </p:spTree>
    <p:extLst>
      <p:ext uri="{BB962C8B-B14F-4D97-AF65-F5344CB8AC3E}">
        <p14:creationId xmlns:p14="http://schemas.microsoft.com/office/powerpoint/2010/main" val="3407854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slide shows you the different modalities of drill down along with the lowest level of detail and time period available to drill down.  Many of the measures have drill down capabilities down to the patient level.  Some do not go down to patient level due to the nature of the data reported, such as HAI – that data is only collected in aggregate form at the unit level, although the patient level information should be available from your local IC department who enter that data.&#10;&#10;&#10;&#10;"/>
          <p:cNvPicPr>
            <a:picLocks noChangeAspect="1"/>
          </p:cNvPicPr>
          <p:nvPr/>
        </p:nvPicPr>
        <p:blipFill>
          <a:blip r:embed="rId3"/>
          <a:stretch>
            <a:fillRect/>
          </a:stretch>
        </p:blipFill>
        <p:spPr>
          <a:xfrm>
            <a:off x="138087" y="365125"/>
            <a:ext cx="11981021" cy="6035675"/>
          </a:xfrm>
          <a:prstGeom prst="rect">
            <a:avLst/>
          </a:prstGeom>
        </p:spPr>
      </p:pic>
    </p:spTree>
    <p:extLst>
      <p:ext uri="{BB962C8B-B14F-4D97-AF65-F5344CB8AC3E}">
        <p14:creationId xmlns:p14="http://schemas.microsoft.com/office/powerpoint/2010/main" val="3652291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217921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Methodology updates &#10;since FY 2012, Q3:&#10;"/>
          <p:cNvSpPr/>
          <p:nvPr/>
        </p:nvSpPr>
        <p:spPr>
          <a:xfrm>
            <a:off x="387458" y="376473"/>
            <a:ext cx="11804542" cy="1569660"/>
          </a:xfrm>
          <a:prstGeom prst="rect">
            <a:avLst/>
          </a:prstGeom>
        </p:spPr>
        <p:txBody>
          <a:bodyPr wrap="square">
            <a:spAutoFit/>
          </a:bodyPr>
          <a:lstStyle/>
          <a:p>
            <a:r>
              <a:rPr lang="en-US" sz="4800" dirty="0" smtClean="0">
                <a:solidFill>
                  <a:schemeClr val="bg1"/>
                </a:solidFill>
                <a:latin typeface="Arial" panose="020B0604020202020204" pitchFamily="34" charset="0"/>
                <a:cs typeface="Arial" panose="020B0604020202020204" pitchFamily="34" charset="0"/>
              </a:rPr>
              <a:t>Methodology updates </a:t>
            </a:r>
            <a:br>
              <a:rPr lang="en-US" sz="4800" dirty="0" smtClean="0">
                <a:solidFill>
                  <a:schemeClr val="bg1"/>
                </a:solidFill>
                <a:latin typeface="Arial" panose="020B0604020202020204" pitchFamily="34" charset="0"/>
                <a:cs typeface="Arial" panose="020B0604020202020204" pitchFamily="34" charset="0"/>
              </a:rPr>
            </a:br>
            <a:r>
              <a:rPr lang="en-US" sz="4800" dirty="0" smtClean="0">
                <a:solidFill>
                  <a:schemeClr val="bg1"/>
                </a:solidFill>
                <a:latin typeface="Arial" panose="020B0604020202020204" pitchFamily="34" charset="0"/>
                <a:cs typeface="Arial" panose="020B0604020202020204" pitchFamily="34" charset="0"/>
              </a:rPr>
              <a:t>since FY 2012, Q3:</a:t>
            </a:r>
            <a:endParaRPr lang="en-US" sz="4800" dirty="0">
              <a:solidFill>
                <a:schemeClr val="bg1"/>
              </a:solidFill>
              <a:latin typeface="Arial" panose="020B0604020202020204" pitchFamily="34" charset="0"/>
              <a:cs typeface="Arial" panose="020B0604020202020204" pitchFamily="34" charset="0"/>
            </a:endParaRPr>
          </a:p>
        </p:txBody>
      </p:sp>
      <p:sp>
        <p:nvSpPr>
          <p:cNvPr id="2" name="Rectangle 1" descr="Divided medical facilities into 4 groups &#10;Estimated Z-scores &#10;Promoted 1-Star facilities to 2-Star &#10;Demoted 5-Star to 4-Star &#10;Incorporated Present-On-Admission &#10;Added 19 non-acute care facilities to SAIL report&#10;&#10;"/>
          <p:cNvSpPr/>
          <p:nvPr/>
        </p:nvSpPr>
        <p:spPr>
          <a:xfrm>
            <a:off x="1175747" y="2358504"/>
            <a:ext cx="11016253" cy="4539704"/>
          </a:xfrm>
          <a:prstGeom prst="rect">
            <a:avLst/>
          </a:prstGeom>
        </p:spPr>
        <p:txBody>
          <a:bodyPr wrap="square">
            <a:spAutoFit/>
          </a:bodyPr>
          <a:lstStyle/>
          <a:p>
            <a:pPr marL="457200" indent="-457200">
              <a:spcBef>
                <a:spcPts val="600"/>
              </a:spcBef>
              <a:spcAft>
                <a:spcPts val="600"/>
              </a:spcAft>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Divided medical facilities into 4 groups </a:t>
            </a:r>
            <a:endParaRPr lang="en-US" sz="3600" dirty="0" smtClean="0">
              <a:solidFill>
                <a:schemeClr val="bg1"/>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pPr>
            <a:r>
              <a:rPr lang="en-US" sz="3600" dirty="0" smtClean="0">
                <a:solidFill>
                  <a:schemeClr val="bg1"/>
                </a:solidFill>
                <a:latin typeface="Arial" panose="020B0604020202020204" pitchFamily="34" charset="0"/>
                <a:cs typeface="Arial" panose="020B0604020202020204" pitchFamily="34" charset="0"/>
              </a:rPr>
              <a:t>Estimated </a:t>
            </a:r>
            <a:r>
              <a:rPr lang="en-US" sz="3600" dirty="0">
                <a:solidFill>
                  <a:schemeClr val="bg1"/>
                </a:solidFill>
                <a:latin typeface="Arial" panose="020B0604020202020204" pitchFamily="34" charset="0"/>
                <a:cs typeface="Arial" panose="020B0604020202020204" pitchFamily="34" charset="0"/>
              </a:rPr>
              <a:t>Z-scores </a:t>
            </a:r>
            <a:endParaRPr lang="en-US" sz="3600" dirty="0" smtClean="0">
              <a:solidFill>
                <a:schemeClr val="bg1"/>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pPr>
            <a:r>
              <a:rPr lang="en-US" sz="3600" dirty="0" smtClean="0">
                <a:solidFill>
                  <a:schemeClr val="bg1"/>
                </a:solidFill>
                <a:latin typeface="Arial" panose="020B0604020202020204" pitchFamily="34" charset="0"/>
                <a:cs typeface="Arial" panose="020B0604020202020204" pitchFamily="34" charset="0"/>
              </a:rPr>
              <a:t>Promoted </a:t>
            </a:r>
            <a:r>
              <a:rPr lang="en-US" sz="3600" dirty="0">
                <a:solidFill>
                  <a:schemeClr val="bg1"/>
                </a:solidFill>
                <a:latin typeface="Arial" panose="020B0604020202020204" pitchFamily="34" charset="0"/>
                <a:cs typeface="Arial" panose="020B0604020202020204" pitchFamily="34" charset="0"/>
              </a:rPr>
              <a:t>1-Star facilities to 2-Star </a:t>
            </a:r>
            <a:endParaRPr lang="en-US" sz="3600" dirty="0" smtClean="0">
              <a:solidFill>
                <a:schemeClr val="bg1"/>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pPr>
            <a:r>
              <a:rPr lang="en-US" sz="3600" dirty="0" smtClean="0">
                <a:solidFill>
                  <a:schemeClr val="bg1"/>
                </a:solidFill>
                <a:latin typeface="Arial" panose="020B0604020202020204" pitchFamily="34" charset="0"/>
                <a:cs typeface="Arial" panose="020B0604020202020204" pitchFamily="34" charset="0"/>
              </a:rPr>
              <a:t>Demoted </a:t>
            </a:r>
            <a:r>
              <a:rPr lang="en-US" sz="3600" dirty="0">
                <a:solidFill>
                  <a:schemeClr val="bg1"/>
                </a:solidFill>
                <a:latin typeface="Arial" panose="020B0604020202020204" pitchFamily="34" charset="0"/>
                <a:cs typeface="Arial" panose="020B0604020202020204" pitchFamily="34" charset="0"/>
              </a:rPr>
              <a:t>5-Star to 4-Star </a:t>
            </a:r>
          </a:p>
          <a:p>
            <a:pPr marL="457200" indent="-457200">
              <a:spcBef>
                <a:spcPts val="600"/>
              </a:spcBef>
              <a:spcAft>
                <a:spcPts val="600"/>
              </a:spcAft>
              <a:buFont typeface="Arial" panose="020B0604020202020204" pitchFamily="34" charset="0"/>
              <a:buChar char="•"/>
            </a:pPr>
            <a:r>
              <a:rPr lang="en-US" sz="3600" dirty="0" smtClean="0">
                <a:solidFill>
                  <a:schemeClr val="bg1"/>
                </a:solidFill>
                <a:latin typeface="Arial" panose="020B0604020202020204" pitchFamily="34" charset="0"/>
                <a:cs typeface="Arial" panose="020B0604020202020204" pitchFamily="34" charset="0"/>
              </a:rPr>
              <a:t>Incorporated </a:t>
            </a:r>
            <a:r>
              <a:rPr lang="en-US" sz="3600" dirty="0">
                <a:solidFill>
                  <a:schemeClr val="bg1"/>
                </a:solidFill>
                <a:latin typeface="Arial" panose="020B0604020202020204" pitchFamily="34" charset="0"/>
                <a:cs typeface="Arial" panose="020B0604020202020204" pitchFamily="34" charset="0"/>
              </a:rPr>
              <a:t>Present-On-Admission </a:t>
            </a:r>
            <a:endParaRPr lang="en-US" sz="3600" dirty="0" smtClean="0">
              <a:solidFill>
                <a:schemeClr val="bg1"/>
              </a:solidFill>
              <a:latin typeface="Arial" panose="020B0604020202020204" pitchFamily="34" charset="0"/>
              <a:cs typeface="Arial" panose="020B0604020202020204" pitchFamily="34" charset="0"/>
            </a:endParaRPr>
          </a:p>
          <a:p>
            <a:pPr marL="457200" indent="-457200">
              <a:spcBef>
                <a:spcPts val="600"/>
              </a:spcBef>
              <a:spcAft>
                <a:spcPts val="600"/>
              </a:spcAft>
              <a:buFont typeface="Arial" panose="020B0604020202020204" pitchFamily="34" charset="0"/>
              <a:buChar char="•"/>
            </a:pPr>
            <a:r>
              <a:rPr lang="en-US" sz="3600" dirty="0" smtClean="0">
                <a:solidFill>
                  <a:schemeClr val="bg1"/>
                </a:solidFill>
                <a:latin typeface="Arial" panose="020B0604020202020204" pitchFamily="34" charset="0"/>
                <a:cs typeface="Arial" panose="020B0604020202020204" pitchFamily="34" charset="0"/>
              </a:rPr>
              <a:t>Added </a:t>
            </a:r>
            <a:r>
              <a:rPr lang="en-US" sz="3600" dirty="0">
                <a:solidFill>
                  <a:schemeClr val="bg1"/>
                </a:solidFill>
                <a:latin typeface="Arial" panose="020B0604020202020204" pitchFamily="34" charset="0"/>
                <a:cs typeface="Arial" panose="020B0604020202020204" pitchFamily="34" charset="0"/>
              </a:rPr>
              <a:t>19 non-acute care </a:t>
            </a:r>
            <a:r>
              <a:rPr lang="en-US" sz="3600" dirty="0" smtClean="0">
                <a:solidFill>
                  <a:schemeClr val="bg1"/>
                </a:solidFill>
                <a:latin typeface="Arial" panose="020B0604020202020204" pitchFamily="34" charset="0"/>
                <a:cs typeface="Arial" panose="020B0604020202020204" pitchFamily="34" charset="0"/>
              </a:rPr>
              <a:t>facilities </a:t>
            </a:r>
            <a:r>
              <a:rPr lang="en-US" sz="3600" dirty="0">
                <a:solidFill>
                  <a:schemeClr val="bg1"/>
                </a:solidFill>
                <a:latin typeface="Arial" panose="020B0604020202020204" pitchFamily="34" charset="0"/>
                <a:cs typeface="Arial" panose="020B0604020202020204" pitchFamily="34" charset="0"/>
              </a:rPr>
              <a:t>to SAIL report</a:t>
            </a:r>
          </a:p>
          <a:p>
            <a:pPr marL="285750" indent="-285750">
              <a:buFont typeface="Arial" panose="020B0604020202020204" pitchFamily="34" charset="0"/>
              <a:buChar char="•"/>
            </a:pPr>
            <a:endParaRPr lang="en-US" dirty="0">
              <a:latin typeface="Arial Narrow" pitchFamily="34" charset="0"/>
              <a:cs typeface="Times New Roman" pitchFamily="18" charset="0"/>
            </a:endParaRPr>
          </a:p>
        </p:txBody>
      </p:sp>
    </p:spTree>
    <p:extLst>
      <p:ext uri="{BB962C8B-B14F-4D97-AF65-F5344CB8AC3E}">
        <p14:creationId xmlns:p14="http://schemas.microsoft.com/office/powerpoint/2010/main" val="3787964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The main page of the SAIL report available from the VSSC web site.  Every VA employee with a valid computer account can access this report.  There is no approval for access required.&#10;The report is divided into 3 sections&#10;On the top are a set of filters where you decide which VISN, facility and time period of the report you want to review.  Remember to click “View Report” on the right to refresh the report.&#10;&#10;The center is the domain radar diagram of the selected facility.  There are several button on the top that will lead you to other reports, such as return a list of hospitals by selected Quality designation, or hospitals in the top 20% of a selected metrics, or Quality star designation of hospitals for a selected complexity grouping.&#10;&#10;On the side are a additional buttons to open data definitions, FAQs and reporting rating page.&#10;&#10;To the left is the document map – or you can consider it as the table of contents.  It’s divided into 4 sections where you’ll find facility and VISN reports, tools such as trend charts, maps, and external benchmark data from different quality reporting agencies&#10;&#10;Click on a item on the document map will take you to the specific report page&#10;&#10;&#10;&#10;&#10;&#10;"/>
          <p:cNvGrpSpPr/>
          <p:nvPr/>
        </p:nvGrpSpPr>
        <p:grpSpPr>
          <a:xfrm>
            <a:off x="489468" y="169632"/>
            <a:ext cx="10993250" cy="6497868"/>
            <a:chOff x="489468" y="169632"/>
            <a:chExt cx="10993250" cy="649786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68" y="169632"/>
              <a:ext cx="10993250" cy="6497868"/>
            </a:xfrm>
            <a:prstGeom prst="rect">
              <a:avLst/>
            </a:prstGeom>
            <a:ln>
              <a:solidFill>
                <a:schemeClr val="tx1"/>
              </a:solidFill>
            </a:ln>
          </p:spPr>
        </p:pic>
        <p:sp>
          <p:nvSpPr>
            <p:cNvPr id="8" name="TextBox 7"/>
            <p:cNvSpPr txBox="1"/>
            <p:nvPr/>
          </p:nvSpPr>
          <p:spPr>
            <a:xfrm>
              <a:off x="612300" y="1596786"/>
              <a:ext cx="887104" cy="1169551"/>
            </a:xfrm>
            <a:prstGeom prst="rect">
              <a:avLst/>
            </a:prstGeom>
            <a:solidFill>
              <a:srgbClr val="C7D9F1"/>
            </a:solidFill>
          </p:spPr>
          <p:txBody>
            <a:bodyPr wrap="square" rtlCol="0">
              <a:spAutoFit/>
            </a:bodyPr>
            <a:lstStyle/>
            <a:p>
              <a:pPr algn="r"/>
              <a:r>
                <a:rPr lang="en-US" sz="1000" dirty="0" smtClean="0">
                  <a:solidFill>
                    <a:schemeClr val="tx1">
                      <a:lumMod val="75000"/>
                      <a:lumOff val="25000"/>
                    </a:schemeClr>
                  </a:solidFill>
                </a:rPr>
                <a:t>Facility XYZ</a:t>
              </a:r>
            </a:p>
            <a:p>
              <a:pPr algn="r"/>
              <a:r>
                <a:rPr lang="en-US" sz="1000" dirty="0">
                  <a:solidFill>
                    <a:schemeClr val="tx1">
                      <a:lumMod val="75000"/>
                      <a:lumOff val="25000"/>
                    </a:schemeClr>
                  </a:solidFill>
                </a:rPr>
                <a:t>Facility XYZ</a:t>
              </a:r>
            </a:p>
            <a:p>
              <a:pPr algn="r"/>
              <a:r>
                <a:rPr lang="en-US" sz="1000" dirty="0">
                  <a:solidFill>
                    <a:schemeClr val="tx1">
                      <a:lumMod val="75000"/>
                      <a:lumOff val="25000"/>
                    </a:schemeClr>
                  </a:solidFill>
                </a:rPr>
                <a:t>Facility XYZ</a:t>
              </a:r>
            </a:p>
            <a:p>
              <a:pPr algn="r"/>
              <a:r>
                <a:rPr lang="en-US" sz="1000" dirty="0" smtClean="0">
                  <a:solidFill>
                    <a:schemeClr val="tx1">
                      <a:lumMod val="75000"/>
                      <a:lumOff val="25000"/>
                    </a:schemeClr>
                  </a:solidFill>
                </a:rPr>
                <a:t>Facility </a:t>
              </a:r>
              <a:r>
                <a:rPr lang="en-US" sz="1000" dirty="0">
                  <a:solidFill>
                    <a:schemeClr val="tx1">
                      <a:lumMod val="75000"/>
                      <a:lumOff val="25000"/>
                    </a:schemeClr>
                  </a:solidFill>
                </a:rPr>
                <a:t>XYZ</a:t>
              </a:r>
            </a:p>
            <a:p>
              <a:pPr algn="r"/>
              <a:r>
                <a:rPr lang="en-US" sz="1000" dirty="0">
                  <a:solidFill>
                    <a:schemeClr val="tx1">
                      <a:lumMod val="75000"/>
                      <a:lumOff val="25000"/>
                    </a:schemeClr>
                  </a:solidFill>
                </a:rPr>
                <a:t>Facility XYZ</a:t>
              </a:r>
            </a:p>
            <a:p>
              <a:pPr algn="r"/>
              <a:r>
                <a:rPr lang="en-US" sz="1000" dirty="0">
                  <a:solidFill>
                    <a:schemeClr val="tx1">
                      <a:lumMod val="75000"/>
                      <a:lumOff val="25000"/>
                    </a:schemeClr>
                  </a:solidFill>
                </a:rPr>
                <a:t>Facility XYZ</a:t>
              </a:r>
            </a:p>
            <a:p>
              <a:pPr algn="r"/>
              <a:r>
                <a:rPr lang="en-US" sz="1000" dirty="0">
                  <a:solidFill>
                    <a:schemeClr val="tx1">
                      <a:lumMod val="75000"/>
                      <a:lumOff val="25000"/>
                    </a:schemeClr>
                  </a:solidFill>
                </a:rPr>
                <a:t>Facility </a:t>
              </a:r>
              <a:r>
                <a:rPr lang="en-US" sz="1000" dirty="0" smtClean="0">
                  <a:solidFill>
                    <a:schemeClr val="tx1">
                      <a:lumMod val="75000"/>
                      <a:lumOff val="25000"/>
                    </a:schemeClr>
                  </a:solidFill>
                </a:rPr>
                <a:t>XYZ</a:t>
              </a:r>
              <a:endParaRPr lang="en-US" sz="1000" dirty="0">
                <a:solidFill>
                  <a:schemeClr val="tx1">
                    <a:lumMod val="75000"/>
                    <a:lumOff val="25000"/>
                  </a:schemeClr>
                </a:solidFill>
              </a:endParaRPr>
            </a:p>
          </p:txBody>
        </p:sp>
        <p:sp>
          <p:nvSpPr>
            <p:cNvPr id="9" name="TextBox 8"/>
            <p:cNvSpPr txBox="1"/>
            <p:nvPr/>
          </p:nvSpPr>
          <p:spPr>
            <a:xfrm>
              <a:off x="5759358" y="2511186"/>
              <a:ext cx="1083418" cy="246221"/>
            </a:xfrm>
            <a:prstGeom prst="rect">
              <a:avLst/>
            </a:prstGeom>
            <a:solidFill>
              <a:schemeClr val="bg1"/>
            </a:solidFill>
          </p:spPr>
          <p:txBody>
            <a:bodyPr wrap="square" rtlCol="0">
              <a:spAutoFit/>
            </a:bodyPr>
            <a:lstStyle/>
            <a:p>
              <a:pPr algn="r"/>
              <a:r>
                <a:rPr lang="en-US" sz="1000" b="1" dirty="0" smtClean="0">
                  <a:solidFill>
                    <a:schemeClr val="tx2">
                      <a:lumMod val="75000"/>
                    </a:schemeClr>
                  </a:solidFill>
                </a:rPr>
                <a:t>Facility XYZ</a:t>
              </a:r>
              <a:endParaRPr lang="en-US" sz="1000" b="1" dirty="0">
                <a:solidFill>
                  <a:schemeClr val="tx2">
                    <a:lumMod val="75000"/>
                  </a:schemeClr>
                </a:solidFill>
              </a:endParaRPr>
            </a:p>
          </p:txBody>
        </p:sp>
      </p:grpSp>
    </p:spTree>
    <p:extLst>
      <p:ext uri="{BB962C8B-B14F-4D97-AF65-F5344CB8AC3E}">
        <p14:creationId xmlns:p14="http://schemas.microsoft.com/office/powerpoint/2010/main" val="3954019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406400" y="1600200"/>
            <a:ext cx="11379200" cy="4876800"/>
          </a:xfrm>
        </p:spPr>
        <p:txBody>
          <a:bodyPr>
            <a:normAutofit/>
          </a:bodyPr>
          <a:lstStyle/>
          <a:p>
            <a:pPr marL="0" indent="0">
              <a:buNone/>
            </a:pPr>
            <a:r>
              <a:rPr lang="en-US" sz="4800" dirty="0"/>
              <a:t>When did you first hear about SAIL?</a:t>
            </a:r>
          </a:p>
          <a:p>
            <a:pPr marL="1276336" lvl="1" indent="-742950">
              <a:buFont typeface="+mj-lt"/>
              <a:buAutoNum type="alphaUcPeriod"/>
            </a:pPr>
            <a:r>
              <a:rPr lang="en-US" sz="3866" dirty="0" smtClean="0"/>
              <a:t>Less </a:t>
            </a:r>
            <a:r>
              <a:rPr lang="en-US" sz="3866" dirty="0"/>
              <a:t>than a month ago</a:t>
            </a:r>
          </a:p>
          <a:p>
            <a:pPr marL="1276336" lvl="1" indent="-742950">
              <a:buFont typeface="+mj-lt"/>
              <a:buAutoNum type="alphaUcPeriod"/>
            </a:pPr>
            <a:r>
              <a:rPr lang="en-US" sz="3866" dirty="0"/>
              <a:t>6 months ago</a:t>
            </a:r>
          </a:p>
          <a:p>
            <a:pPr marL="1276336" lvl="1" indent="-742950">
              <a:buFont typeface="+mj-lt"/>
              <a:buAutoNum type="alphaUcPeriod"/>
            </a:pPr>
            <a:r>
              <a:rPr lang="en-US" sz="3866" dirty="0"/>
              <a:t>1 year ago</a:t>
            </a:r>
          </a:p>
          <a:p>
            <a:pPr marL="1276336" lvl="1" indent="-742950">
              <a:buFont typeface="+mj-lt"/>
              <a:buAutoNum type="alphaUcPeriod"/>
            </a:pPr>
            <a:r>
              <a:rPr lang="en-US" sz="3866" dirty="0"/>
              <a:t>More than 1 year ago</a:t>
            </a:r>
          </a:p>
          <a:p>
            <a:pPr marL="1276336" lvl="1" indent="-742950">
              <a:buFont typeface="+mj-lt"/>
              <a:buAutoNum type="alphaUcPeriod"/>
            </a:pPr>
            <a:r>
              <a:rPr lang="en-US" sz="3866" dirty="0"/>
              <a:t>Never heard of SAIL until today</a:t>
            </a:r>
          </a:p>
        </p:txBody>
      </p:sp>
    </p:spTree>
    <p:extLst>
      <p:ext uri="{BB962C8B-B14F-4D97-AF65-F5344CB8AC3E}">
        <p14:creationId xmlns:p14="http://schemas.microsoft.com/office/powerpoint/2010/main" val="1875482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406400" y="1600200"/>
            <a:ext cx="11379200" cy="4876800"/>
          </a:xfrm>
        </p:spPr>
        <p:txBody>
          <a:bodyPr>
            <a:normAutofit/>
          </a:bodyPr>
          <a:lstStyle/>
          <a:p>
            <a:pPr marL="0" indent="0">
              <a:buNone/>
            </a:pPr>
            <a:r>
              <a:rPr lang="en-US" sz="4800" dirty="0"/>
              <a:t>What is your current </a:t>
            </a:r>
            <a:r>
              <a:rPr lang="en-US" sz="4800" dirty="0" smtClean="0"/>
              <a:t>role?</a:t>
            </a:r>
          </a:p>
          <a:p>
            <a:pPr marL="1123935" lvl="1" indent="-514350">
              <a:buFont typeface="+mj-lt"/>
              <a:buAutoNum type="alphaUcPeriod"/>
            </a:pPr>
            <a:r>
              <a:rPr lang="en-US" sz="3866" dirty="0"/>
              <a:t>  </a:t>
            </a:r>
            <a:r>
              <a:rPr lang="en-US" sz="3866" dirty="0" smtClean="0"/>
              <a:t>Executive </a:t>
            </a:r>
            <a:r>
              <a:rPr lang="en-US" sz="3866" dirty="0"/>
              <a:t>or Clinical Leadership</a:t>
            </a:r>
          </a:p>
          <a:p>
            <a:pPr marL="1352535" lvl="1" indent="-742950">
              <a:buFont typeface="+mj-lt"/>
              <a:buAutoNum type="alphaUcPeriod"/>
            </a:pPr>
            <a:r>
              <a:rPr lang="en-US" sz="3866" dirty="0"/>
              <a:t>Quality Management/Performance Improvement</a:t>
            </a:r>
          </a:p>
          <a:p>
            <a:pPr marL="1352535" lvl="1" indent="-742950">
              <a:buFont typeface="+mj-lt"/>
              <a:buAutoNum type="alphaUcPeriod"/>
            </a:pPr>
            <a:r>
              <a:rPr lang="en-US" sz="3866" dirty="0"/>
              <a:t>Systems Redesign </a:t>
            </a:r>
          </a:p>
          <a:p>
            <a:pPr marL="1352535" lvl="1" indent="-742950">
              <a:buFont typeface="+mj-lt"/>
              <a:buAutoNum type="alphaUcPeriod"/>
            </a:pPr>
            <a:r>
              <a:rPr lang="en-US" sz="3866" dirty="0"/>
              <a:t>Clinical </a:t>
            </a:r>
          </a:p>
          <a:p>
            <a:pPr marL="1352535" lvl="1" indent="-742950">
              <a:buFont typeface="+mj-lt"/>
              <a:buAutoNum type="alphaUcPeriod"/>
            </a:pPr>
            <a:r>
              <a:rPr lang="en-US" sz="3866" dirty="0"/>
              <a:t>Administrative or Technical Professional </a:t>
            </a:r>
          </a:p>
        </p:txBody>
      </p:sp>
    </p:spTree>
    <p:extLst>
      <p:ext uri="{BB962C8B-B14F-4D97-AF65-F5344CB8AC3E}">
        <p14:creationId xmlns:p14="http://schemas.microsoft.com/office/powerpoint/2010/main" val="1454483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descr="&quot;&quot;"/>
          <p:cNvSpPr/>
          <p:nvPr/>
        </p:nvSpPr>
        <p:spPr>
          <a:xfrm>
            <a:off x="357568" y="172461"/>
            <a:ext cx="5299966" cy="6487400"/>
          </a:xfrm>
          <a:prstGeom prst="rect">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VSSC website.  If you click on Quality Management in the center square, you will get a list of report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03" y="536115"/>
            <a:ext cx="4325263" cy="57544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descr="http://vssc.med.va.gov/ &#10;"/>
          <p:cNvSpPr/>
          <p:nvPr/>
        </p:nvSpPr>
        <p:spPr>
          <a:xfrm>
            <a:off x="1849276" y="6290529"/>
            <a:ext cx="2600086" cy="369332"/>
          </a:xfrm>
          <a:prstGeom prst="rect">
            <a:avLst/>
          </a:prstGeom>
        </p:spPr>
        <p:txBody>
          <a:bodyPr wrap="square">
            <a:spAutoFit/>
          </a:bodyPr>
          <a:lstStyle/>
          <a:p>
            <a:r>
              <a:rPr lang="en-US" dirty="0">
                <a:hlinkClick r:id="rId4"/>
              </a:rPr>
              <a:t>http://vssc.med.va.gov</a:t>
            </a:r>
            <a:r>
              <a:rPr lang="en-US" dirty="0" smtClean="0">
                <a:hlinkClick r:id="rId4"/>
              </a:rPr>
              <a:t>/</a:t>
            </a:r>
            <a:r>
              <a:rPr lang="en-US" dirty="0" smtClean="0"/>
              <a:t> </a:t>
            </a:r>
            <a:endParaRPr lang="en-US" dirty="0"/>
          </a:p>
        </p:txBody>
      </p:sp>
      <p:sp>
        <p:nvSpPr>
          <p:cNvPr id="10" name="Rectangular Callout 9" descr="&quot;&quot;"/>
          <p:cNvSpPr/>
          <p:nvPr/>
        </p:nvSpPr>
        <p:spPr>
          <a:xfrm>
            <a:off x="6006213" y="574023"/>
            <a:ext cx="5808798" cy="5764358"/>
          </a:xfrm>
          <a:prstGeom prst="wedgeRectCallout">
            <a:avLst>
              <a:gd name="adj1" fmla="val -95386"/>
              <a:gd name="adj2" fmla="val 6007"/>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list of reports&#10;"/>
          <p:cNvPicPr>
            <a:picLocks noChangeAspect="1" noChangeArrowheads="1"/>
          </p:cNvPicPr>
          <p:nvPr/>
        </p:nvPicPr>
        <p:blipFill rotWithShape="1">
          <a:blip r:embed="rId3">
            <a:extLst>
              <a:ext uri="{28A0092B-C50C-407E-A947-70E740481C1C}">
                <a14:useLocalDpi xmlns:a14="http://schemas.microsoft.com/office/drawing/2010/main" val="0"/>
              </a:ext>
            </a:extLst>
          </a:blip>
          <a:srcRect l="35218" t="47476" r="31977" b="25949"/>
          <a:stretch/>
        </p:blipFill>
        <p:spPr bwMode="auto">
          <a:xfrm>
            <a:off x="6457278" y="812051"/>
            <a:ext cx="4906668" cy="52883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descr="Quality Management link"/>
          <p:cNvSpPr/>
          <p:nvPr/>
        </p:nvSpPr>
        <p:spPr>
          <a:xfrm>
            <a:off x="6457278" y="2386401"/>
            <a:ext cx="4906668" cy="68662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7852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 name="Group 10" descr="VSSC website.  If you click on Quality Management in the center square, you will get a list of reports.  &#10;"/>
          <p:cNvGrpSpPr/>
          <p:nvPr/>
        </p:nvGrpSpPr>
        <p:grpSpPr>
          <a:xfrm>
            <a:off x="357568" y="172461"/>
            <a:ext cx="5299966" cy="6487400"/>
            <a:chOff x="357568" y="172461"/>
            <a:chExt cx="5299966" cy="6487400"/>
          </a:xfrm>
        </p:grpSpPr>
        <p:sp>
          <p:nvSpPr>
            <p:cNvPr id="17" name="Rectangle 16"/>
            <p:cNvSpPr/>
            <p:nvPr/>
          </p:nvSpPr>
          <p:spPr>
            <a:xfrm>
              <a:off x="357568" y="172461"/>
              <a:ext cx="5299966" cy="6487400"/>
            </a:xfrm>
            <a:prstGeom prst="rect">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03" y="536115"/>
              <a:ext cx="4325263" cy="57544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1849276" y="6290529"/>
              <a:ext cx="2600086" cy="369332"/>
            </a:xfrm>
            <a:prstGeom prst="rect">
              <a:avLst/>
            </a:prstGeom>
          </p:spPr>
          <p:txBody>
            <a:bodyPr wrap="square">
              <a:spAutoFit/>
            </a:bodyPr>
            <a:lstStyle/>
            <a:p>
              <a:r>
                <a:rPr lang="en-US" dirty="0">
                  <a:hlinkClick r:id="rId4"/>
                </a:rPr>
                <a:t>http://vssc.med.va.gov</a:t>
              </a:r>
              <a:r>
                <a:rPr lang="en-US" dirty="0" smtClean="0">
                  <a:hlinkClick r:id="rId4"/>
                </a:rPr>
                <a:t>/</a:t>
              </a:r>
              <a:r>
                <a:rPr lang="en-US" dirty="0" smtClean="0"/>
                <a:t> </a:t>
              </a:r>
              <a:endParaRPr lang="en-US" dirty="0"/>
            </a:p>
          </p:txBody>
        </p:sp>
      </p:grpSp>
      <p:sp>
        <p:nvSpPr>
          <p:cNvPr id="13" name="Rectangle 12" descr="&quot;&quot;"/>
          <p:cNvSpPr/>
          <p:nvPr/>
        </p:nvSpPr>
        <p:spPr>
          <a:xfrm>
            <a:off x="6006213" y="574023"/>
            <a:ext cx="5808798" cy="5764358"/>
          </a:xfrm>
          <a:prstGeom prst="rect">
            <a:avLst/>
          </a:pr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list of reports&#10;"/>
          <p:cNvPicPr>
            <a:picLocks noChangeAspect="1" noChangeArrowheads="1"/>
          </p:cNvPicPr>
          <p:nvPr/>
        </p:nvPicPr>
        <p:blipFill rotWithShape="1">
          <a:blip r:embed="rId3">
            <a:extLst>
              <a:ext uri="{28A0092B-C50C-407E-A947-70E740481C1C}">
                <a14:useLocalDpi xmlns:a14="http://schemas.microsoft.com/office/drawing/2010/main" val="0"/>
              </a:ext>
            </a:extLst>
          </a:blip>
          <a:srcRect l="35218" t="47476" r="31977" b="25949"/>
          <a:stretch/>
        </p:blipFill>
        <p:spPr bwMode="auto">
          <a:xfrm>
            <a:off x="6457278" y="812051"/>
            <a:ext cx="4906668" cy="52883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descr="Quality Management"/>
          <p:cNvSpPr/>
          <p:nvPr/>
        </p:nvSpPr>
        <p:spPr>
          <a:xfrm>
            <a:off x="6457278" y="2386401"/>
            <a:ext cx="4906668" cy="68662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quot;&quot;"/>
          <p:cNvSpPr/>
          <p:nvPr/>
        </p:nvSpPr>
        <p:spPr>
          <a:xfrm>
            <a:off x="357568" y="188210"/>
            <a:ext cx="5299966" cy="648740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descr="SAIL is currently second from the bottom in the Quality Management list. "/>
          <p:cNvGrpSpPr/>
          <p:nvPr/>
        </p:nvGrpSpPr>
        <p:grpSpPr>
          <a:xfrm>
            <a:off x="293207" y="3927712"/>
            <a:ext cx="11426012" cy="2648697"/>
            <a:chOff x="31530" y="1116350"/>
            <a:chExt cx="12160470" cy="3187636"/>
          </a:xfrm>
        </p:grpSpPr>
        <p:sp>
          <p:nvSpPr>
            <p:cNvPr id="9" name="Rectangular Callout 8"/>
            <p:cNvSpPr/>
            <p:nvPr/>
          </p:nvSpPr>
          <p:spPr>
            <a:xfrm>
              <a:off x="31530" y="1116350"/>
              <a:ext cx="12160470" cy="3187636"/>
            </a:xfrm>
            <a:prstGeom prst="wedgeRectCallout">
              <a:avLst>
                <a:gd name="adj1" fmla="val 19929"/>
                <a:gd name="adj2" fmla="val -882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16" y="1479352"/>
              <a:ext cx="11323497" cy="24616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50016" y="2506716"/>
              <a:ext cx="11332800" cy="68662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165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 name="Group 10" descr="VSSC website. &#10;"/>
          <p:cNvGrpSpPr/>
          <p:nvPr/>
        </p:nvGrpSpPr>
        <p:grpSpPr>
          <a:xfrm>
            <a:off x="357568" y="172461"/>
            <a:ext cx="5299966" cy="6487400"/>
            <a:chOff x="357568" y="172461"/>
            <a:chExt cx="5299966" cy="6487400"/>
          </a:xfrm>
        </p:grpSpPr>
        <p:sp>
          <p:nvSpPr>
            <p:cNvPr id="17" name="Rectangle 16"/>
            <p:cNvSpPr/>
            <p:nvPr/>
          </p:nvSpPr>
          <p:spPr>
            <a:xfrm>
              <a:off x="357568" y="172461"/>
              <a:ext cx="5299966" cy="6487400"/>
            </a:xfrm>
            <a:prstGeom prst="rect">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03" y="536115"/>
              <a:ext cx="4325263" cy="57544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1849276" y="6290529"/>
              <a:ext cx="2600086" cy="369332"/>
            </a:xfrm>
            <a:prstGeom prst="rect">
              <a:avLst/>
            </a:prstGeom>
          </p:spPr>
          <p:txBody>
            <a:bodyPr wrap="square">
              <a:spAutoFit/>
            </a:bodyPr>
            <a:lstStyle/>
            <a:p>
              <a:r>
                <a:rPr lang="en-US" dirty="0">
                  <a:hlinkClick r:id="rId4"/>
                </a:rPr>
                <a:t>http://vssc.med.va.gov</a:t>
              </a:r>
              <a:r>
                <a:rPr lang="en-US" dirty="0" smtClean="0">
                  <a:hlinkClick r:id="rId4"/>
                </a:rPr>
                <a:t>/</a:t>
              </a:r>
              <a:r>
                <a:rPr lang="en-US" dirty="0" smtClean="0"/>
                <a:t> </a:t>
              </a:r>
              <a:endParaRPr lang="en-US" dirty="0"/>
            </a:p>
          </p:txBody>
        </p:sp>
      </p:grpSp>
      <p:sp>
        <p:nvSpPr>
          <p:cNvPr id="13" name="Rectangle 12" descr="&quot;&quot;&#10;"/>
          <p:cNvSpPr/>
          <p:nvPr/>
        </p:nvSpPr>
        <p:spPr>
          <a:xfrm>
            <a:off x="6006213" y="574023"/>
            <a:ext cx="5808798" cy="5764358"/>
          </a:xfrm>
          <a:prstGeom prst="rect">
            <a:avLst/>
          </a:prstGeom>
          <a:solidFill>
            <a:schemeClr val="bg1">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list of reports&#10;"/>
          <p:cNvPicPr>
            <a:picLocks noChangeAspect="1" noChangeArrowheads="1"/>
          </p:cNvPicPr>
          <p:nvPr/>
        </p:nvPicPr>
        <p:blipFill rotWithShape="1">
          <a:blip r:embed="rId3">
            <a:extLst>
              <a:ext uri="{28A0092B-C50C-407E-A947-70E740481C1C}">
                <a14:useLocalDpi xmlns:a14="http://schemas.microsoft.com/office/drawing/2010/main" val="0"/>
              </a:ext>
            </a:extLst>
          </a:blip>
          <a:srcRect l="35218" t="47476" r="31977" b="25949"/>
          <a:stretch/>
        </p:blipFill>
        <p:spPr bwMode="auto">
          <a:xfrm>
            <a:off x="6457278" y="812051"/>
            <a:ext cx="4906668" cy="52883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descr="&quot;&quot;"/>
          <p:cNvSpPr/>
          <p:nvPr/>
        </p:nvSpPr>
        <p:spPr>
          <a:xfrm>
            <a:off x="6457278" y="2386401"/>
            <a:ext cx="4906668" cy="68662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quot;&quot;"/>
          <p:cNvSpPr/>
          <p:nvPr/>
        </p:nvSpPr>
        <p:spPr>
          <a:xfrm>
            <a:off x="372167" y="172461"/>
            <a:ext cx="11595244" cy="6487400"/>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descr="SAIL is currently second from the bottom in the Quality Management list. "/>
          <p:cNvGrpSpPr/>
          <p:nvPr/>
        </p:nvGrpSpPr>
        <p:grpSpPr>
          <a:xfrm>
            <a:off x="293207" y="3927712"/>
            <a:ext cx="11426012" cy="2648697"/>
            <a:chOff x="31530" y="1116350"/>
            <a:chExt cx="12160470" cy="3187636"/>
          </a:xfrm>
        </p:grpSpPr>
        <p:sp>
          <p:nvSpPr>
            <p:cNvPr id="9" name="Rectangle 8"/>
            <p:cNvSpPr/>
            <p:nvPr/>
          </p:nvSpPr>
          <p:spPr>
            <a:xfrm>
              <a:off x="31530" y="1116350"/>
              <a:ext cx="12160470" cy="3187636"/>
            </a:xfrm>
            <a:prstGeom prst="rect">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16" y="1479352"/>
              <a:ext cx="11323497" cy="24616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50016" y="2506716"/>
              <a:ext cx="11332800" cy="68662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ular Callout 15" descr="&quot;&quot;"/>
          <p:cNvSpPr/>
          <p:nvPr/>
        </p:nvSpPr>
        <p:spPr>
          <a:xfrm>
            <a:off x="1855379" y="302862"/>
            <a:ext cx="7368832" cy="4542116"/>
          </a:xfrm>
          <a:prstGeom prst="wedgeRectCallout">
            <a:avLst>
              <a:gd name="adj1" fmla="val -23706"/>
              <a:gd name="adj2" fmla="val 62140"/>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he SAIL report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9859" y="452663"/>
            <a:ext cx="7018789" cy="4252072"/>
          </a:xfrm>
          <a:prstGeom prst="rect">
            <a:avLst/>
          </a:prstGeom>
        </p:spPr>
      </p:pic>
    </p:spTree>
    <p:extLst>
      <p:ext uri="{BB962C8B-B14F-4D97-AF65-F5344CB8AC3E}">
        <p14:creationId xmlns:p14="http://schemas.microsoft.com/office/powerpoint/2010/main" val="3815466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quot;&quot;"/>
          <p:cNvSpPr/>
          <p:nvPr/>
        </p:nvSpPr>
        <p:spPr>
          <a:xfrm>
            <a:off x="0" y="0"/>
            <a:ext cx="26226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Radar Diagram of 5-Star Quality Facility&#10;"/>
          <p:cNvSpPr/>
          <p:nvPr/>
        </p:nvSpPr>
        <p:spPr>
          <a:xfrm>
            <a:off x="0" y="643908"/>
            <a:ext cx="2622675" cy="2554545"/>
          </a:xfrm>
          <a:prstGeom prst="rect">
            <a:avLst/>
          </a:prstGeom>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Radar </a:t>
            </a:r>
            <a:r>
              <a:rPr lang="en-US" sz="3200" dirty="0" smtClean="0">
                <a:solidFill>
                  <a:schemeClr val="bg1"/>
                </a:solidFill>
                <a:latin typeface="Arial" panose="020B0604020202020204" pitchFamily="34" charset="0"/>
                <a:cs typeface="Arial" panose="020B0604020202020204" pitchFamily="34" charset="0"/>
              </a:rPr>
              <a:t>Diagram </a:t>
            </a:r>
          </a:p>
          <a:p>
            <a:pPr algn="ctr"/>
            <a:r>
              <a:rPr lang="en-US" sz="3200" dirty="0" smtClean="0">
                <a:solidFill>
                  <a:schemeClr val="bg1"/>
                </a:solidFill>
                <a:latin typeface="Arial" panose="020B0604020202020204" pitchFamily="34" charset="0"/>
                <a:cs typeface="Arial" panose="020B0604020202020204" pitchFamily="34" charset="0"/>
              </a:rPr>
              <a:t>of 5-Star </a:t>
            </a:r>
            <a:r>
              <a:rPr lang="en-US" sz="3200" dirty="0">
                <a:solidFill>
                  <a:schemeClr val="bg1"/>
                </a:solidFill>
                <a:latin typeface="Arial" panose="020B0604020202020204" pitchFamily="34" charset="0"/>
                <a:cs typeface="Arial" panose="020B0604020202020204" pitchFamily="34" charset="0"/>
              </a:rPr>
              <a:t>Quality </a:t>
            </a:r>
            <a:r>
              <a:rPr lang="en-US" sz="3200" dirty="0" smtClean="0">
                <a:solidFill>
                  <a:schemeClr val="bg1"/>
                </a:solidFill>
                <a:latin typeface="Arial" panose="020B0604020202020204" pitchFamily="34" charset="0"/>
                <a:cs typeface="Arial" panose="020B0604020202020204" pitchFamily="34" charset="0"/>
              </a:rPr>
              <a:t>Facility</a:t>
            </a:r>
            <a:endParaRPr lang="en-US" sz="3200" dirty="0">
              <a:solidFill>
                <a:schemeClr val="bg1"/>
              </a:solidFill>
              <a:latin typeface="Arial" panose="020B0604020202020204" pitchFamily="34" charset="0"/>
              <a:cs typeface="Arial" panose="020B0604020202020204" pitchFamily="34" charset="0"/>
            </a:endParaRPr>
          </a:p>
        </p:txBody>
      </p:sp>
      <p:pic>
        <p:nvPicPr>
          <p:cNvPr id="4" name="Picture 2" descr="A radar diagram for a 5-Star Quality facility.&#10;&#10;Around the outer ring of the diagram you will see, in this case, the individual quality and efficiency measures (we do also provide a radar diagram for the measures at the domain level).  The inner concentric circles on the diagram represent the relative ranking of your facility out of 128 facilities used in SAIL.&#10;&#10;For instance, if you look at adjusted LOS at the top of the graph and follow the spoke down to the marker, you see that this facility is at the dead center of the radar diagram, meaning it is ranked well under 10th out of the 128 facilities.  Now the HEDIS measure on the other hand, falls on the ring representing 110th out of 128 facilities and suggests that this might be an area to investigate.&#10;&#10;The colors of the markers on the diagram represent the 5 quintiles of facility rankings.  The blue markers indicate that the facility ranking on those measures falls in the top 20% of facilities (roughly in the top 25 medical centers); green indicates the second quintile or between 20-40% and so on until you get to the red which represents the bottom 20% of facilities.&#10;&#10;You can see that in a five star facility which this represents, you will see a somewhat tight spiral and the problem areas (the orange and the red) really don’t start appearing until about 10:00, if you picture this as a clock.&#10;&#10;&#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503" y="368316"/>
            <a:ext cx="9475497" cy="618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descr="&quot;&quot;"/>
          <p:cNvSpPr/>
          <p:nvPr/>
        </p:nvSpPr>
        <p:spPr>
          <a:xfrm>
            <a:off x="-1" y="4000500"/>
            <a:ext cx="2622675" cy="2857500"/>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329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radar diagram of a 1-Star Quality facility, which this diagram represents.&#10;&#10;You see a much more open spiral here, with fewer blue and green measures.  Plus, you see the orange and red starting a lot sooner, around 4:00, compared to the five star facility.&#10;&#10;So this facility has a lot of opportunities to choose from.  This is where you will want to balance the priorities of your medical center, with the weights of the individual measure and the relationships between the measures in order to identify what to start working on first in order to improve performance.&#10;&#10;So the radar charts a nice way to see at a glance how you compare to other facilities in the different measure in SAIL.&#10;&#10;Next, Dr. Li will show you what we refer to as the scorecard, but before we get into that, let’s go look at our poll results:&#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22674" y="301914"/>
            <a:ext cx="9573011" cy="625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quot;&quot;"/>
          <p:cNvSpPr/>
          <p:nvPr/>
        </p:nvSpPr>
        <p:spPr>
          <a:xfrm>
            <a:off x="0" y="0"/>
            <a:ext cx="26226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Radar Diagram of 1-Star Quality Facility&#10;"/>
          <p:cNvSpPr/>
          <p:nvPr/>
        </p:nvSpPr>
        <p:spPr>
          <a:xfrm>
            <a:off x="0" y="643908"/>
            <a:ext cx="2622675" cy="2554545"/>
          </a:xfrm>
          <a:prstGeom prst="rect">
            <a:avLst/>
          </a:prstGeom>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Radar </a:t>
            </a:r>
            <a:r>
              <a:rPr lang="en-US" sz="3200" dirty="0" smtClean="0">
                <a:solidFill>
                  <a:schemeClr val="bg1"/>
                </a:solidFill>
                <a:latin typeface="Arial" panose="020B0604020202020204" pitchFamily="34" charset="0"/>
                <a:cs typeface="Arial" panose="020B0604020202020204" pitchFamily="34" charset="0"/>
              </a:rPr>
              <a:t>Diagram </a:t>
            </a:r>
          </a:p>
          <a:p>
            <a:pPr algn="ctr"/>
            <a:r>
              <a:rPr lang="en-US" sz="3200" dirty="0" smtClean="0">
                <a:solidFill>
                  <a:schemeClr val="bg1"/>
                </a:solidFill>
                <a:latin typeface="Arial" panose="020B0604020202020204" pitchFamily="34" charset="0"/>
                <a:cs typeface="Arial" panose="020B0604020202020204" pitchFamily="34" charset="0"/>
              </a:rPr>
              <a:t>of 1-Star </a:t>
            </a:r>
            <a:r>
              <a:rPr lang="en-US" sz="3200" dirty="0">
                <a:solidFill>
                  <a:schemeClr val="bg1"/>
                </a:solidFill>
                <a:latin typeface="Arial" panose="020B0604020202020204" pitchFamily="34" charset="0"/>
                <a:cs typeface="Arial" panose="020B0604020202020204" pitchFamily="34" charset="0"/>
              </a:rPr>
              <a:t>Quality </a:t>
            </a:r>
            <a:r>
              <a:rPr lang="en-US" sz="3200" dirty="0" smtClean="0">
                <a:solidFill>
                  <a:schemeClr val="bg1"/>
                </a:solidFill>
                <a:latin typeface="Arial" panose="020B0604020202020204" pitchFamily="34" charset="0"/>
                <a:cs typeface="Arial" panose="020B0604020202020204" pitchFamily="34" charset="0"/>
              </a:rPr>
              <a:t>Facility</a:t>
            </a:r>
            <a:endParaRPr lang="en-US" sz="3200" dirty="0">
              <a:solidFill>
                <a:schemeClr val="bg1"/>
              </a:solidFill>
              <a:latin typeface="Arial" panose="020B0604020202020204" pitchFamily="34" charset="0"/>
              <a:cs typeface="Arial" panose="020B0604020202020204" pitchFamily="34" charset="0"/>
            </a:endParaRPr>
          </a:p>
        </p:txBody>
      </p:sp>
      <p:sp>
        <p:nvSpPr>
          <p:cNvPr id="6" name="Rectangle 5" descr="&quot;&quot;"/>
          <p:cNvSpPr/>
          <p:nvPr/>
        </p:nvSpPr>
        <p:spPr>
          <a:xfrm>
            <a:off x="-1" y="4000500"/>
            <a:ext cx="2622675" cy="2857500"/>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9772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3" name="Rectangle 2" descr="When did you first hear about SAIL?&#10;"/>
          <p:cNvSpPr/>
          <p:nvPr/>
        </p:nvSpPr>
        <p:spPr>
          <a:xfrm>
            <a:off x="609600" y="1414791"/>
            <a:ext cx="10871200" cy="707886"/>
          </a:xfrm>
          <a:prstGeom prst="rect">
            <a:avLst/>
          </a:prstGeom>
        </p:spPr>
        <p:txBody>
          <a:bodyPr wrap="square">
            <a:spAutoFit/>
          </a:bodyPr>
          <a:lstStyle/>
          <a:p>
            <a:r>
              <a:rPr lang="en-US" sz="4000" dirty="0">
                <a:solidFill>
                  <a:prstClr val="white"/>
                </a:solidFill>
              </a:rPr>
              <a:t>When did you first hear about SAIL?</a:t>
            </a:r>
          </a:p>
        </p:txBody>
      </p:sp>
      <p:sp>
        <p:nvSpPr>
          <p:cNvPr id="7" name="Rectangle 6" descr="Less than a month ago&#10;6 months ago&#10;1 year ago&#10;More than 1 year ago&#10;Never heard of SAIL &#10;until today&#10;"/>
          <p:cNvSpPr/>
          <p:nvPr/>
        </p:nvSpPr>
        <p:spPr>
          <a:xfrm>
            <a:off x="-350166" y="2444115"/>
            <a:ext cx="10804607" cy="3661772"/>
          </a:xfrm>
          <a:prstGeom prst="rect">
            <a:avLst/>
          </a:prstGeom>
        </p:spPr>
        <p:txBody>
          <a:bodyPr wrap="square">
            <a:spAutoFit/>
          </a:bodyPr>
          <a:lstStyle/>
          <a:p>
            <a:pPr marL="1276336" lvl="1" indent="-742950">
              <a:buFont typeface="+mj-lt"/>
              <a:buAutoNum type="alphaUcPeriod"/>
            </a:pPr>
            <a:r>
              <a:rPr lang="en-US" sz="3866" dirty="0">
                <a:solidFill>
                  <a:prstClr val="white"/>
                </a:solidFill>
              </a:rPr>
              <a:t>Less than a month ago</a:t>
            </a:r>
          </a:p>
          <a:p>
            <a:pPr marL="1276336" lvl="1" indent="-742950">
              <a:buFont typeface="+mj-lt"/>
              <a:buAutoNum type="alphaUcPeriod"/>
            </a:pPr>
            <a:r>
              <a:rPr lang="en-US" sz="3866" dirty="0">
                <a:solidFill>
                  <a:prstClr val="white"/>
                </a:solidFill>
              </a:rPr>
              <a:t>6 months ago</a:t>
            </a:r>
          </a:p>
          <a:p>
            <a:pPr marL="1276336" lvl="1" indent="-742950">
              <a:buFont typeface="+mj-lt"/>
              <a:buAutoNum type="alphaUcPeriod"/>
            </a:pPr>
            <a:r>
              <a:rPr lang="en-US" sz="3866" dirty="0">
                <a:solidFill>
                  <a:prstClr val="white"/>
                </a:solidFill>
              </a:rPr>
              <a:t>1 year ago</a:t>
            </a:r>
          </a:p>
          <a:p>
            <a:pPr marL="1276336" lvl="1" indent="-742950">
              <a:buFont typeface="+mj-lt"/>
              <a:buAutoNum type="alphaUcPeriod"/>
            </a:pPr>
            <a:r>
              <a:rPr lang="en-US" sz="3866" dirty="0">
                <a:solidFill>
                  <a:prstClr val="white"/>
                </a:solidFill>
              </a:rPr>
              <a:t>More than 1 year ago</a:t>
            </a:r>
          </a:p>
          <a:p>
            <a:pPr marL="1276336" lvl="1" indent="-742950">
              <a:buFont typeface="+mj-lt"/>
              <a:buAutoNum type="alphaUcPeriod"/>
            </a:pPr>
            <a:r>
              <a:rPr lang="en-US" sz="3866" dirty="0">
                <a:solidFill>
                  <a:prstClr val="white"/>
                </a:solidFill>
              </a:rPr>
              <a:t>Never heard of SAIL </a:t>
            </a:r>
            <a:r>
              <a:rPr lang="en-US" sz="3866" dirty="0" smtClean="0">
                <a:solidFill>
                  <a:prstClr val="white"/>
                </a:solidFill>
              </a:rPr>
              <a:t/>
            </a:r>
            <a:br>
              <a:rPr lang="en-US" sz="3866" dirty="0" smtClean="0">
                <a:solidFill>
                  <a:prstClr val="white"/>
                </a:solidFill>
              </a:rPr>
            </a:br>
            <a:r>
              <a:rPr lang="en-US" sz="3866" dirty="0" smtClean="0">
                <a:solidFill>
                  <a:prstClr val="white"/>
                </a:solidFill>
              </a:rPr>
              <a:t>until </a:t>
            </a:r>
            <a:r>
              <a:rPr lang="en-US" sz="3866" dirty="0">
                <a:solidFill>
                  <a:prstClr val="white"/>
                </a:solidFill>
              </a:rPr>
              <a:t>today</a:t>
            </a:r>
          </a:p>
        </p:txBody>
      </p:sp>
    </p:spTree>
    <p:extLst>
      <p:ext uri="{BB962C8B-B14F-4D97-AF65-F5344CB8AC3E}">
        <p14:creationId xmlns:p14="http://schemas.microsoft.com/office/powerpoint/2010/main" val="997992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8" name="Rectangle 7" descr="When did you first hear about SAIL?&#10;"/>
          <p:cNvSpPr/>
          <p:nvPr/>
        </p:nvSpPr>
        <p:spPr>
          <a:xfrm>
            <a:off x="609600" y="1414791"/>
            <a:ext cx="10871200" cy="707886"/>
          </a:xfrm>
          <a:prstGeom prst="rect">
            <a:avLst/>
          </a:prstGeom>
        </p:spPr>
        <p:txBody>
          <a:bodyPr wrap="square">
            <a:spAutoFit/>
          </a:bodyPr>
          <a:lstStyle/>
          <a:p>
            <a:r>
              <a:rPr lang="en-US" sz="4000" dirty="0">
                <a:solidFill>
                  <a:prstClr val="white"/>
                </a:solidFill>
              </a:rPr>
              <a:t>When did you first hear about SAIL?</a:t>
            </a:r>
          </a:p>
        </p:txBody>
      </p:sp>
      <p:sp>
        <p:nvSpPr>
          <p:cNvPr id="7" name="Rectangle 6" descr="Less than a month ago&#10;6 months ago&#10;1 year ago&#10;More than 1 year ago&#10;Never heard of SAIL &#10;until today&#10;"/>
          <p:cNvSpPr/>
          <p:nvPr/>
        </p:nvSpPr>
        <p:spPr>
          <a:xfrm>
            <a:off x="-350166" y="2444115"/>
            <a:ext cx="10804607" cy="3661772"/>
          </a:xfrm>
          <a:prstGeom prst="rect">
            <a:avLst/>
          </a:prstGeom>
        </p:spPr>
        <p:txBody>
          <a:bodyPr wrap="square">
            <a:spAutoFit/>
          </a:bodyPr>
          <a:lstStyle/>
          <a:p>
            <a:pPr marL="1276336" lvl="1" indent="-742950">
              <a:buFont typeface="+mj-lt"/>
              <a:buAutoNum type="alphaUcPeriod"/>
            </a:pPr>
            <a:r>
              <a:rPr lang="en-US" sz="3866" dirty="0">
                <a:solidFill>
                  <a:prstClr val="white"/>
                </a:solidFill>
              </a:rPr>
              <a:t>Less than a month ago</a:t>
            </a:r>
          </a:p>
          <a:p>
            <a:pPr marL="1276336" lvl="1" indent="-742950">
              <a:buFont typeface="+mj-lt"/>
              <a:buAutoNum type="alphaUcPeriod"/>
            </a:pPr>
            <a:r>
              <a:rPr lang="en-US" sz="3866" dirty="0">
                <a:solidFill>
                  <a:prstClr val="white"/>
                </a:solidFill>
              </a:rPr>
              <a:t>6 months ago</a:t>
            </a:r>
          </a:p>
          <a:p>
            <a:pPr marL="1276336" lvl="1" indent="-742950">
              <a:buFont typeface="+mj-lt"/>
              <a:buAutoNum type="alphaUcPeriod"/>
            </a:pPr>
            <a:r>
              <a:rPr lang="en-US" sz="3866" dirty="0">
                <a:solidFill>
                  <a:prstClr val="white"/>
                </a:solidFill>
              </a:rPr>
              <a:t>1 year ago</a:t>
            </a:r>
          </a:p>
          <a:p>
            <a:pPr marL="1276336" lvl="1" indent="-742950">
              <a:buFont typeface="+mj-lt"/>
              <a:buAutoNum type="alphaUcPeriod"/>
            </a:pPr>
            <a:r>
              <a:rPr lang="en-US" sz="3866" dirty="0">
                <a:solidFill>
                  <a:prstClr val="white"/>
                </a:solidFill>
              </a:rPr>
              <a:t>More than 1 year ago</a:t>
            </a:r>
          </a:p>
          <a:p>
            <a:pPr marL="1276336" lvl="1" indent="-742950">
              <a:buFont typeface="+mj-lt"/>
              <a:buAutoNum type="alphaUcPeriod"/>
            </a:pPr>
            <a:r>
              <a:rPr lang="en-US" sz="3866" dirty="0">
                <a:solidFill>
                  <a:prstClr val="white"/>
                </a:solidFill>
              </a:rPr>
              <a:t>Never heard of SAIL </a:t>
            </a:r>
            <a:r>
              <a:rPr lang="en-US" sz="3866" dirty="0" smtClean="0">
                <a:solidFill>
                  <a:prstClr val="white"/>
                </a:solidFill>
              </a:rPr>
              <a:t/>
            </a:r>
            <a:br>
              <a:rPr lang="en-US" sz="3866" dirty="0" smtClean="0">
                <a:solidFill>
                  <a:prstClr val="white"/>
                </a:solidFill>
              </a:rPr>
            </a:br>
            <a:r>
              <a:rPr lang="en-US" sz="3866" dirty="0" smtClean="0">
                <a:solidFill>
                  <a:prstClr val="white"/>
                </a:solidFill>
              </a:rPr>
              <a:t>until </a:t>
            </a:r>
            <a:r>
              <a:rPr lang="en-US" sz="3866" dirty="0">
                <a:solidFill>
                  <a:prstClr val="white"/>
                </a:solidFill>
              </a:rPr>
              <a:t>today</a:t>
            </a:r>
          </a:p>
        </p:txBody>
      </p:sp>
    </p:spTree>
    <p:extLst>
      <p:ext uri="{BB962C8B-B14F-4D97-AF65-F5344CB8AC3E}">
        <p14:creationId xmlns:p14="http://schemas.microsoft.com/office/powerpoint/2010/main" val="4040624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re are 2 internal benchmark tables on SAIL report.  The first is called the scorecard where we list each metric value of a hospital with the best 10% cut-off of that metric in the VA.  Let’s go full screen with this slide so you can take a closer look while I explain the columns:&#10;&#10;The first column list the domain and metrics on SAIL.  The blue text means it’s hyperlinked.  Click on the domain and metric name bring you to another report or tool prepared by Program Offices.&#10;&#10;The 2nd column is the facility value.  This are the raw values.  Most of the metrics uses rolling 12 month or yearly data, with a few exceptions such as PSIs, disease specific 30-day mortality and readmission rates uses rolling 3 year data.&#10;&#10;The Benchmark column lists the best 10% cut-off of a metric in the VA.  It may be 10th or 90th percentile depends on preferred direction for the metric.  For example, we would prefer to see lower value for mortality. The benchmark will be set as the 10th percentile or the lower 10% cut off.&#10;&#10;Next to Benchmark is the Distribution of a metric.  We show the 10th, 50th and 90th percentile based on the 128 core-hospitals.&#10;  &#10;Score calculated based on formula in the Note column.  The score column is adapted using a method by CommonWealth Fund.  It is used a reference to show how far a facility is from the best 10% facilities in the VA.  The score itself is not used for Star Designation.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37" y="145821"/>
            <a:ext cx="11930143" cy="65752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273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second internal benchmark table where a facility is compared against the average of the 5-Star facilities&#10;&#10;It is organized similar to the scorecard&#10;The benchmark column is now the average of the 5-star facilities&#10;We then present the difference between a facility’s score and the average of 5-Star hospitals, percentage difference, and note whether the difference is statistically significant.  &#10;&#10;When prioritizing which areas to invest improvement effort first, it may be helpful to also consider whether a difference is clinically or practically significan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98" y="126102"/>
            <a:ext cx="11800184" cy="6656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994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catter plot.  There are two of them each for facility and VISN.  What we’re seeing is a metric level scatter plot.  There is another one is presented at the domain level.&#10;&#10;Scatter plot is used to look at which direction and how far a metric has moved between two time periods.  The one on the screen shows changes between FY2010 and FY2014Q1. &#10;&#10;The Y axis represents quintile designation in more distant time.  In our example, FY2010.&#10;The x axis represents quintile designation in more recent time.  In our example, FY2014Q1.&#10;We present the quintile using color band where blue is the best 20% and red the bottom 20%&#10;  &#10;The small dots are individual quality metric and then we have a big dot for overall Quality and another big dot for efficiency. &#10;Dots in the lower half of the diagonal line suggest that some improvement have been made during the time and dots on the upper half of the diagonal line may have deteriorate a bit.&#10;&#10;So how do I know which areas have shown improvement?  Let’s use the big Quality dot as an example.  &#10;&#10;Here we see the Quality was in the bottom 20% in FY2010.  &#10;&#10;Next, let’s put a vertical line from Quality to the x-axis.  &#10;&#10;Here we see the Quality is in the best 20% in FY2014.  It’s a pretty significant improvement moving from bottom 20% to top 20% over a 3 year time period.&#10;&#10;The facility has also make great improvement in the Efficiency, moving from nearly bottom in the VA to the middle quintile.&#10;&#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72420" y="108486"/>
            <a:ext cx="11221790" cy="666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quot;&quot;"/>
          <p:cNvSpPr/>
          <p:nvPr/>
        </p:nvSpPr>
        <p:spPr>
          <a:xfrm>
            <a:off x="7235458" y="5321595"/>
            <a:ext cx="648586" cy="202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quot;&quot;"/>
          <p:cNvSpPr/>
          <p:nvPr/>
        </p:nvSpPr>
        <p:spPr>
          <a:xfrm>
            <a:off x="7515820" y="5444383"/>
            <a:ext cx="1323751" cy="22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Quality</a:t>
            </a:r>
            <a:endParaRPr lang="en-US" sz="2800" dirty="0">
              <a:solidFill>
                <a:schemeClr val="tx1"/>
              </a:solidFill>
            </a:endParaRPr>
          </a:p>
        </p:txBody>
      </p:sp>
      <p:sp>
        <p:nvSpPr>
          <p:cNvPr id="2" name="Oval 1" descr="&quot;&quot;"/>
          <p:cNvSpPr/>
          <p:nvPr/>
        </p:nvSpPr>
        <p:spPr>
          <a:xfrm>
            <a:off x="7250006" y="5176656"/>
            <a:ext cx="265814" cy="233917"/>
          </a:xfrm>
          <a:prstGeom prst="ellipse">
            <a:avLst/>
          </a:prstGeom>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descr="arrow to 5th"/>
          <p:cNvSpPr/>
          <p:nvPr/>
        </p:nvSpPr>
        <p:spPr>
          <a:xfrm>
            <a:off x="961697" y="5206595"/>
            <a:ext cx="6117021" cy="216009"/>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descr="arrow to 1st (highest)"/>
          <p:cNvSpPr/>
          <p:nvPr/>
        </p:nvSpPr>
        <p:spPr>
          <a:xfrm rot="16200000">
            <a:off x="6991348" y="5832080"/>
            <a:ext cx="832940" cy="21600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28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45308856"/>
              </p:ext>
            </p:extLst>
          </p:nvPr>
        </p:nvGraphicFramePr>
        <p:xfrm>
          <a:off x="149291" y="223935"/>
          <a:ext cx="1190586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1757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nother visual way to look at your data.  We call this the Facility Opportunity Matrix and it summarizes your facility's rankings over time.  &#10;&#10;You will find each of the individual SAIL measures in the first column, followed by their respective weights and associated domains,&#10;&#10;The colors of the cells are consistent with those used on the radar diagrams, so the blue cells represent being in the top  20% of the facilities and the red represent the bottom 20%.  The numbers in the cell tell you which quintile you  fall with 1 being the first quintile or top 20% and 5 being the 5th quintile or bottom 20%.&#10;&#10;This is really nice way to visualize your performance over time.  For example, look at the risk standardized readmission rate for pneumonia (4th measure from the bottom).  Look how in 2010 this facility was in the top 20% of all facilities on this measure, but then steadily decreased in ranking over the next 4 years, going from blue to green, to yellow, orange and red.&#10;"/>
          <p:cNvGrpSpPr/>
          <p:nvPr/>
        </p:nvGrpSpPr>
        <p:grpSpPr>
          <a:xfrm>
            <a:off x="263470" y="123987"/>
            <a:ext cx="11654725" cy="6548034"/>
            <a:chOff x="0" y="875347"/>
            <a:chExt cx="9136380" cy="5982653"/>
          </a:xfrm>
        </p:grpSpPr>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875347"/>
              <a:ext cx="9136380" cy="598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Program Files (x86)\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71800" y="875347"/>
              <a:ext cx="166687" cy="16668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descr="RSRR Pneumonia"/>
          <p:cNvSpPr/>
          <p:nvPr/>
        </p:nvSpPr>
        <p:spPr>
          <a:xfrm>
            <a:off x="262381" y="5317043"/>
            <a:ext cx="11655814" cy="284822"/>
          </a:xfrm>
          <a:prstGeom prst="rect">
            <a:avLst/>
          </a:prstGeom>
          <a:noFill/>
          <a:ln>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53317" y="-843395"/>
            <a:ext cx="212632" cy="182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05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ere is the VISN Opportunity Matrix across time.  It is interpreted the same as the facility opportunity matrix, but represents the rankings aggregated at the VISN level over time.  This can be used to identify possible VISN level initiatives, but should not be used by itself since you cannot tell if it is truly a VISN wide problem or due to one or two individual facilities.&#10;&#10;Take for example the acute care mortality measure, SMR30.  This VISN appears to struggle some with that measure.  But is it all facilities within the VISN or just a few that is driving their ranking?&#10;&#10;So for that, we have the same matrix but by each facility within the VISN&#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8337" y="758642"/>
            <a:ext cx="11935325" cy="59985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descr="Years"/>
          <p:cNvSpPr/>
          <p:nvPr/>
        </p:nvSpPr>
        <p:spPr>
          <a:xfrm>
            <a:off x="0" y="1"/>
            <a:ext cx="12192000" cy="758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Years</a:t>
            </a:r>
            <a:endParaRPr lang="en-US" sz="3600" dirty="0"/>
          </a:p>
        </p:txBody>
      </p:sp>
      <p:sp>
        <p:nvSpPr>
          <p:cNvPr id="2" name="Rectangle 1" descr="&quot; &quot;"/>
          <p:cNvSpPr/>
          <p:nvPr/>
        </p:nvSpPr>
        <p:spPr>
          <a:xfrm>
            <a:off x="2819400" y="5586664"/>
            <a:ext cx="6286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lumMod val="50000"/>
                  </a:schemeClr>
                </a:solidFill>
                <a:latin typeface="Arial" panose="020B0604020202020204" pitchFamily="34" charset="0"/>
                <a:cs typeface="Arial" panose="020B0604020202020204" pitchFamily="34" charset="0"/>
              </a:rPr>
              <a:t>2.08</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752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Facilities&#10;"/>
          <p:cNvSpPr/>
          <p:nvPr/>
        </p:nvSpPr>
        <p:spPr>
          <a:xfrm>
            <a:off x="0" y="1"/>
            <a:ext cx="12192000" cy="7586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Facilities</a:t>
            </a:r>
            <a:endParaRPr lang="en-US" sz="3600" dirty="0"/>
          </a:p>
        </p:txBody>
      </p:sp>
      <p:pic>
        <p:nvPicPr>
          <p:cNvPr id="4" name="Picture 3" descr="Here is the VISN Opportunity Matrix by facility&#10;&#10;This view is for one particular time period.  The first column again lists the individual measures and the colors show the VISN level ranking for that time period.  Again you have the weights associated with each measure and its respective domain.  And then you have each facility in the VISN listed and their corresponding rankings represented by color and quintile.&#10;&#10;If we look at SMR30 again, you see that 3 of the 5 facilities are in the bottom quintile and one is actually a top performer.  So  perhaps one could investigate what that top performer in the VISN is doing that might be shared with those others who  do not appear to be doing as well and help them get better.&#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08" y="825002"/>
            <a:ext cx="11757869" cy="6032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descr="&quot; &quot;"/>
          <p:cNvSpPr/>
          <p:nvPr/>
        </p:nvSpPr>
        <p:spPr>
          <a:xfrm>
            <a:off x="2950027" y="5530681"/>
            <a:ext cx="6286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bg1">
                    <a:lumMod val="50000"/>
                  </a:schemeClr>
                </a:solidFill>
                <a:latin typeface="Arial" panose="020B0604020202020204" pitchFamily="34" charset="0"/>
                <a:cs typeface="Arial" panose="020B0604020202020204" pitchFamily="34" charset="0"/>
              </a:rPr>
              <a:t>2.08</a:t>
            </a:r>
            <a:endParaRPr lang="en-US" sz="1200" b="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631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s what we call the happy face and sad face chart.  We use 4 icons to show whether a facility substantiated their performance or had significant changes in specific area.&#10;&#10;This chart is displayed at the VISN level, with each facility within the VISN listed on separate columns.&#10;&#10;On the first column, you’ll see a blue hyperlink text with time period.  In our example, this chart show the changes between FY2010 and FY2014.&#10;&#10;The next column is a list of metrics reported on SAIL.&#10;&#10;For each metric and each facility in the VISN, we give a Star if the facility continued to be in the best 20% in the VA during the time period and a square face if continued to be in the bottom 20%.&#10;&#10;We give a happy face if the facility has improved 2 quintile or 40% in their position during the time; and a sad face if deteriorated 2 quintile.&#10;&#10;&#10;"/>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057681" cy="677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descr="&quot;&quot;"/>
          <p:cNvSpPr/>
          <p:nvPr/>
        </p:nvSpPr>
        <p:spPr>
          <a:xfrm>
            <a:off x="6313881" y="0"/>
            <a:ext cx="4761881" cy="369332"/>
          </a:xfrm>
          <a:prstGeom prst="rect">
            <a:avLst/>
          </a:prstGeom>
        </p:spPr>
        <p:txBody>
          <a:bodyPr wrap="none">
            <a:spAutoFit/>
          </a:bodyPr>
          <a:lstStyle/>
          <a:p>
            <a:r>
              <a:rPr lang="en-US" dirty="0"/>
              <a:t>VISN level facility relative performance over time</a:t>
            </a:r>
          </a:p>
        </p:txBody>
      </p:sp>
    </p:spTree>
    <p:extLst>
      <p:ext uri="{BB962C8B-B14F-4D97-AF65-F5344CB8AC3E}">
        <p14:creationId xmlns:p14="http://schemas.microsoft.com/office/powerpoint/2010/main" val="3719736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e also include trend charts to show changes over each reporting periods on SAIL.  &#1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93681" y="223975"/>
            <a:ext cx="10976541" cy="6537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descr="&quot;&quot;"/>
          <p:cNvSpPr/>
          <p:nvPr/>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quot;&quot;"/>
          <p:cNvSpPr/>
          <p:nvPr/>
        </p:nvSpPr>
        <p:spPr>
          <a:xfrm>
            <a:off x="1188981" y="970240"/>
            <a:ext cx="10096639" cy="4287560"/>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5" descr="Trend charts to show changes over each reporting periods on SAIL.  &#10;&#10;There are 3 lines on the trend chart – the facility is represented by the blue line, the VA average is the orange line and the best 10th percentile cut-off is the red line.&#10;At the bottom of the chart, we note whether a higher or a lower value is preferred for the specific metric.&#10;&#10;Here we’re seeing a trend chart for new patient completed appointment within 14 days for primary care.  &#10;Despite the VA average and best 10% lines has minimal change from FY13 to FY14, the facility was able to make improvement over time, from lower than VA average in FY13Q1 to about VA average in FY14Q1. &#10; &#10;"/>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r="50600" b="67663"/>
          <a:stretch/>
        </p:blipFill>
        <p:spPr bwMode="auto">
          <a:xfrm>
            <a:off x="1435629" y="1242649"/>
            <a:ext cx="9588258" cy="3738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159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descr="&quot;&quot;"/>
          <p:cNvSpPr/>
          <p:nvPr/>
        </p:nvSpPr>
        <p:spPr>
          <a:xfrm>
            <a:off x="0" y="0"/>
            <a:ext cx="12192000" cy="217921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Benchmark data from other reporting agencies"/>
          <p:cNvSpPr>
            <a:spLocks noGrp="1"/>
          </p:cNvSpPr>
          <p:nvPr>
            <p:ph type="title"/>
          </p:nvPr>
        </p:nvSpPr>
        <p:spPr>
          <a:xfrm>
            <a:off x="272716" y="577870"/>
            <a:ext cx="11919284" cy="1325563"/>
          </a:xfrm>
        </p:spPr>
        <p:txBody>
          <a:bodyPr>
            <a:normAutofit/>
          </a:bodyPr>
          <a:lstStyle/>
          <a:p>
            <a:r>
              <a:rPr lang="en-US" sz="4000" dirty="0" smtClean="0">
                <a:solidFill>
                  <a:schemeClr val="bg1"/>
                </a:solidFill>
                <a:latin typeface="Arial" panose="020B0604020202020204" pitchFamily="34" charset="0"/>
                <a:cs typeface="Arial" panose="020B0604020202020204" pitchFamily="34" charset="0"/>
              </a:rPr>
              <a:t>Benchmark data from other reporting agencies</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descr="Provide benchmark data in SAIL Value Model&#10;Some not measured in same way as SAIL&#10;Different sets of quality metrics&#10;Lag time behind data reported on SAIL&#10;Data may vary across public reports of healthcare quality&#10;Definition of top vs. bottom performers also vary&#10;"/>
          <p:cNvSpPr/>
          <p:nvPr/>
        </p:nvSpPr>
        <p:spPr>
          <a:xfrm>
            <a:off x="689810" y="2481303"/>
            <a:ext cx="11085095" cy="3816429"/>
          </a:xfrm>
          <a:prstGeom prst="rect">
            <a:avLst/>
          </a:prstGeom>
        </p:spPr>
        <p:txBody>
          <a:bodyPr wrap="square">
            <a:spAutoFit/>
          </a:bodyPr>
          <a:lstStyle/>
          <a:p>
            <a:pPr marL="457200" indent="-457200">
              <a:spcBef>
                <a:spcPts val="600"/>
              </a:spcBef>
              <a:spcAft>
                <a:spcPts val="600"/>
              </a:spcAft>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Provide </a:t>
            </a:r>
            <a:r>
              <a:rPr lang="en-US" sz="3200" dirty="0">
                <a:solidFill>
                  <a:schemeClr val="bg1"/>
                </a:solidFill>
                <a:latin typeface="Arial" panose="020B0604020202020204" pitchFamily="34" charset="0"/>
                <a:cs typeface="Arial" panose="020B0604020202020204" pitchFamily="34" charset="0"/>
              </a:rPr>
              <a:t>benchmark data </a:t>
            </a:r>
            <a:r>
              <a:rPr lang="en-US" sz="3200" dirty="0" smtClean="0">
                <a:solidFill>
                  <a:schemeClr val="bg1"/>
                </a:solidFill>
                <a:latin typeface="Arial" panose="020B0604020202020204" pitchFamily="34" charset="0"/>
                <a:cs typeface="Arial" panose="020B0604020202020204" pitchFamily="34" charset="0"/>
              </a:rPr>
              <a:t>in </a:t>
            </a:r>
            <a:r>
              <a:rPr lang="en-US" sz="3200" dirty="0">
                <a:solidFill>
                  <a:schemeClr val="bg1"/>
                </a:solidFill>
                <a:latin typeface="Arial" panose="020B0604020202020204" pitchFamily="34" charset="0"/>
                <a:cs typeface="Arial" panose="020B0604020202020204" pitchFamily="34" charset="0"/>
              </a:rPr>
              <a:t>SAIL Value Model</a:t>
            </a:r>
          </a:p>
          <a:p>
            <a:pPr marL="457200" indent="-457200">
              <a:spcBef>
                <a:spcPts val="600"/>
              </a:spcBef>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Some </a:t>
            </a:r>
            <a:r>
              <a:rPr lang="en-US" sz="3200" dirty="0" smtClean="0">
                <a:solidFill>
                  <a:schemeClr val="bg1"/>
                </a:solidFill>
                <a:latin typeface="Arial" panose="020B0604020202020204" pitchFamily="34" charset="0"/>
                <a:cs typeface="Arial" panose="020B0604020202020204" pitchFamily="34" charset="0"/>
              </a:rPr>
              <a:t>not measured </a:t>
            </a:r>
            <a:r>
              <a:rPr lang="en-US" sz="3200" dirty="0">
                <a:solidFill>
                  <a:schemeClr val="bg1"/>
                </a:solidFill>
                <a:latin typeface="Arial" panose="020B0604020202020204" pitchFamily="34" charset="0"/>
                <a:cs typeface="Arial" panose="020B0604020202020204" pitchFamily="34" charset="0"/>
              </a:rPr>
              <a:t>in </a:t>
            </a:r>
            <a:r>
              <a:rPr lang="en-US" sz="3200" dirty="0" smtClean="0">
                <a:solidFill>
                  <a:schemeClr val="bg1"/>
                </a:solidFill>
                <a:latin typeface="Arial" panose="020B0604020202020204" pitchFamily="34" charset="0"/>
                <a:cs typeface="Arial" panose="020B0604020202020204" pitchFamily="34" charset="0"/>
              </a:rPr>
              <a:t>same </a:t>
            </a:r>
            <a:r>
              <a:rPr lang="en-US" sz="3200" dirty="0">
                <a:solidFill>
                  <a:schemeClr val="bg1"/>
                </a:solidFill>
                <a:latin typeface="Arial" panose="020B0604020202020204" pitchFamily="34" charset="0"/>
                <a:cs typeface="Arial" panose="020B0604020202020204" pitchFamily="34" charset="0"/>
              </a:rPr>
              <a:t>way as SAIL</a:t>
            </a:r>
          </a:p>
          <a:p>
            <a:pPr marL="457200" indent="-457200">
              <a:spcBef>
                <a:spcPts val="600"/>
              </a:spcBef>
              <a:spcAft>
                <a:spcPts val="600"/>
              </a:spcAft>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Different sets </a:t>
            </a:r>
            <a:r>
              <a:rPr lang="en-US" sz="3200" dirty="0">
                <a:solidFill>
                  <a:schemeClr val="bg1"/>
                </a:solidFill>
                <a:latin typeface="Arial" panose="020B0604020202020204" pitchFamily="34" charset="0"/>
                <a:cs typeface="Arial" panose="020B0604020202020204" pitchFamily="34" charset="0"/>
              </a:rPr>
              <a:t>of quality metrics</a:t>
            </a:r>
          </a:p>
          <a:p>
            <a:pPr marL="457200" indent="-457200">
              <a:spcBef>
                <a:spcPts val="600"/>
              </a:spcBef>
              <a:spcAft>
                <a:spcPts val="600"/>
              </a:spcAft>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Lag </a:t>
            </a:r>
            <a:r>
              <a:rPr lang="en-US" sz="3200" dirty="0">
                <a:solidFill>
                  <a:schemeClr val="bg1"/>
                </a:solidFill>
                <a:latin typeface="Arial" panose="020B0604020202020204" pitchFamily="34" charset="0"/>
                <a:cs typeface="Arial" panose="020B0604020202020204" pitchFamily="34" charset="0"/>
              </a:rPr>
              <a:t>time behind data </a:t>
            </a:r>
            <a:r>
              <a:rPr lang="en-US" sz="3200" dirty="0" smtClean="0">
                <a:solidFill>
                  <a:schemeClr val="bg1"/>
                </a:solidFill>
                <a:latin typeface="Arial" panose="020B0604020202020204" pitchFamily="34" charset="0"/>
                <a:cs typeface="Arial" panose="020B0604020202020204" pitchFamily="34" charset="0"/>
              </a:rPr>
              <a:t>reported </a:t>
            </a:r>
            <a:r>
              <a:rPr lang="en-US" sz="3200" dirty="0">
                <a:solidFill>
                  <a:schemeClr val="bg1"/>
                </a:solidFill>
                <a:latin typeface="Arial" panose="020B0604020202020204" pitchFamily="34" charset="0"/>
                <a:cs typeface="Arial" panose="020B0604020202020204" pitchFamily="34" charset="0"/>
              </a:rPr>
              <a:t>on SAIL</a:t>
            </a:r>
          </a:p>
          <a:p>
            <a:pPr marL="457200" indent="-457200">
              <a:spcBef>
                <a:spcPts val="600"/>
              </a:spcBef>
              <a:spcAft>
                <a:spcPts val="600"/>
              </a:spcAft>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Data </a:t>
            </a:r>
            <a:r>
              <a:rPr lang="en-US" sz="3200" dirty="0" smtClean="0">
                <a:solidFill>
                  <a:schemeClr val="bg1"/>
                </a:solidFill>
                <a:latin typeface="Arial" panose="020B0604020202020204" pitchFamily="34" charset="0"/>
                <a:cs typeface="Arial" panose="020B0604020202020204" pitchFamily="34" charset="0"/>
              </a:rPr>
              <a:t>may </a:t>
            </a:r>
            <a:r>
              <a:rPr lang="en-US" sz="3200" dirty="0">
                <a:solidFill>
                  <a:schemeClr val="bg1"/>
                </a:solidFill>
                <a:latin typeface="Arial" panose="020B0604020202020204" pitchFamily="34" charset="0"/>
                <a:cs typeface="Arial" panose="020B0604020202020204" pitchFamily="34" charset="0"/>
              </a:rPr>
              <a:t>vary across public reports of healthcare quality</a:t>
            </a:r>
          </a:p>
          <a:p>
            <a:pPr marL="457200" indent="-457200">
              <a:spcBef>
                <a:spcPts val="600"/>
              </a:spcBef>
              <a:spcAft>
                <a:spcPts val="600"/>
              </a:spcAft>
              <a:buFont typeface="Arial" panose="020B0604020202020204" pitchFamily="34" charset="0"/>
              <a:buChar char="•"/>
            </a:pPr>
            <a:r>
              <a:rPr lang="en-US" sz="3200" dirty="0" smtClean="0">
                <a:solidFill>
                  <a:schemeClr val="bg1"/>
                </a:solidFill>
                <a:latin typeface="Arial" panose="020B0604020202020204" pitchFamily="34" charset="0"/>
                <a:cs typeface="Arial" panose="020B0604020202020204" pitchFamily="34" charset="0"/>
              </a:rPr>
              <a:t>Definition of </a:t>
            </a:r>
            <a:r>
              <a:rPr lang="en-US" sz="3200" dirty="0">
                <a:solidFill>
                  <a:schemeClr val="bg1"/>
                </a:solidFill>
                <a:latin typeface="Arial" panose="020B0604020202020204" pitchFamily="34" charset="0"/>
                <a:cs typeface="Arial" panose="020B0604020202020204" pitchFamily="34" charset="0"/>
              </a:rPr>
              <a:t>top vs. bottom performers also vary</a:t>
            </a:r>
          </a:p>
        </p:txBody>
      </p:sp>
    </p:spTree>
    <p:extLst>
      <p:ext uri="{BB962C8B-B14F-4D97-AF65-F5344CB8AC3E}">
        <p14:creationId xmlns:p14="http://schemas.microsoft.com/office/powerpoint/2010/main" val="1710422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238125"/>
            <a:ext cx="12191999"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Benchmark data from other reporting agency</a:t>
            </a:r>
            <a:endParaRPr lang="en-US" sz="4000" dirty="0">
              <a:solidFill>
                <a:schemeClr val="bg1"/>
              </a:solidFill>
              <a:latin typeface="Arial" panose="020B0604020202020204" pitchFamily="34" charset="0"/>
              <a:cs typeface="Arial" panose="020B0604020202020204" pitchFamily="34" charset="0"/>
            </a:endParaRPr>
          </a:p>
        </p:txBody>
      </p:sp>
      <p:grpSp>
        <p:nvGrpSpPr>
          <p:cNvPr id="3" name="Group 2" descr="The benchmark data report can be accessed from the document map on the left of the SAIL report.  Just select External Benchmarks under the Tools section.&#10;&#10;You can select one or more measures from the first drop down – you have approximately 90 measures from which to choose.&#10;&#10;There are 5 systems from which to choose to display: Consumer Reports, CMS Hospital Compare, Leapfrog, Truven and Why Not the Best.&#10;&#10;You can also select the time frame for the selected measures.&#10;&#10;The other thing I want to point out on this report is the button titled ‘Summary of Hospital Performance Rating Systems’.  This will take you to a very nice report prepared by Dr. Chad Cross and Dr. Steven Wright from the Office of Performance Measurement.  Nine hospital rating systems are summarized and includes&#10;&#10;A brief description of the various sources from which data are selected for use in the rating system.&#10;A list of metrics used in calculating the hospital rating.&#10;Inclusion and exclusion criteria and any special notes on scoring (where appropriate).&#10;Detailed information on scoring, weighting, and ranking.    &#10;The web address and an active internet hyperlink for each rating system.                                                                                                                                                                                                                                                                                                                                                                                                                                                                                                                                                                                                                                                                                                                                                                                                                                                                                                                                                                                                                                                                                                                                                                                                                                                                              &#10;&#10;&#10;"/>
          <p:cNvGrpSpPr/>
          <p:nvPr/>
        </p:nvGrpSpPr>
        <p:grpSpPr>
          <a:xfrm>
            <a:off x="89994" y="1601788"/>
            <a:ext cx="11935159" cy="3636962"/>
            <a:chOff x="3042745" y="2066018"/>
            <a:chExt cx="9040306" cy="275482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745" y="2066018"/>
              <a:ext cx="9040306" cy="275482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descr="C:\Program Files (x86)\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898" y="4325505"/>
              <a:ext cx="303865" cy="355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88625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Here is an example of the external benchmark report.&#10;&#10;The CMS 30-day risk standardized mortality rate for AMI.  You can see we have benchmark data from 3 different systems: CMS Hospital Compare, Truven and Why Not the Best.  &#10;&#10;But note that the same data is summarized differently by the 3 systems:  CMS Hospital Compare and Why Not the Best both give you the US National average for the AMI mortality rate (15.5).  Truven gives you the average of the top 100 hospitals as well as the average of the hospitals not in the top 100.  WNTB also gives you the average of the top 1, 5, 10 and 25% of the hospitals in their system. &#10;&#10;So this is an easy way to get at external private sector benchmark data without having to go to each individual website yourself to extract.&#10;"/>
          <p:cNvGraphicFramePr>
            <a:graphicFrameLocks noGrp="1"/>
          </p:cNvGraphicFramePr>
          <p:nvPr>
            <p:extLst>
              <p:ext uri="{D42A27DB-BD31-4B8C-83A1-F6EECF244321}">
                <p14:modId xmlns:p14="http://schemas.microsoft.com/office/powerpoint/2010/main" val="4113421394"/>
              </p:ext>
            </p:extLst>
          </p:nvPr>
        </p:nvGraphicFramePr>
        <p:xfrm>
          <a:off x="170481" y="200186"/>
          <a:ext cx="11871702" cy="6402090"/>
        </p:xfrm>
        <a:graphic>
          <a:graphicData uri="http://schemas.openxmlformats.org/drawingml/2006/table">
            <a:tbl>
              <a:tblPr/>
              <a:tblGrid>
                <a:gridCol w="1384246"/>
                <a:gridCol w="679083"/>
                <a:gridCol w="3481175"/>
                <a:gridCol w="362397"/>
                <a:gridCol w="986303"/>
                <a:gridCol w="826111"/>
                <a:gridCol w="576717"/>
                <a:gridCol w="576717"/>
                <a:gridCol w="642963"/>
                <a:gridCol w="642963"/>
                <a:gridCol w="808983"/>
                <a:gridCol w="904044"/>
              </a:tblGrid>
              <a:tr h="885252">
                <a:tc>
                  <a:txBody>
                    <a:bodyPr/>
                    <a:lstStyle/>
                    <a:p>
                      <a:pPr algn="ctr" rtl="0" fontAlgn="t"/>
                      <a:r>
                        <a:rPr lang="en-US" sz="1200" b="1" i="0" u="none" strike="noStrike" dirty="0">
                          <a:solidFill>
                            <a:srgbClr val="FFFFFF"/>
                          </a:solidFill>
                          <a:effectLst/>
                          <a:latin typeface="Arial"/>
                        </a:rPr>
                        <a:t>Reporting </a:t>
                      </a:r>
                      <a:br>
                        <a:rPr lang="en-US" sz="1200" b="1" i="0" u="none" strike="noStrike" dirty="0">
                          <a:solidFill>
                            <a:srgbClr val="FFFFFF"/>
                          </a:solidFill>
                          <a:effectLst/>
                          <a:latin typeface="Arial"/>
                        </a:rPr>
                      </a:br>
                      <a:r>
                        <a:rPr lang="en-US" sz="1200" b="1" i="0" u="none" strike="noStrike" dirty="0">
                          <a:solidFill>
                            <a:srgbClr val="FFFFFF"/>
                          </a:solidFill>
                          <a:effectLst/>
                          <a:latin typeface="Arial"/>
                        </a:rPr>
                        <a:t>Agency</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Facility </a:t>
                      </a:r>
                      <a:br>
                        <a:rPr lang="en-US" sz="1200" b="1" i="0" u="none" strike="noStrike" dirty="0">
                          <a:solidFill>
                            <a:srgbClr val="FFFFFF"/>
                          </a:solidFill>
                          <a:effectLst/>
                          <a:latin typeface="Arial"/>
                        </a:rPr>
                      </a:br>
                      <a:r>
                        <a:rPr lang="en-US" sz="1200" b="1" i="0" u="none" strike="noStrike" dirty="0">
                          <a:solidFill>
                            <a:srgbClr val="FFFFFF"/>
                          </a:solidFill>
                          <a:effectLst/>
                          <a:latin typeface="Arial"/>
                        </a:rPr>
                        <a:t>Type</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kern="1200" dirty="0">
                          <a:solidFill>
                            <a:srgbClr val="FFFFFF"/>
                          </a:solidFill>
                          <a:effectLst/>
                          <a:latin typeface="Arial"/>
                          <a:ea typeface="+mn-ea"/>
                          <a:cs typeface="+mn-cs"/>
                        </a:rPr>
                        <a:t>Measure</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Unit </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Data Year</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US Average</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Top 1 %</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Top 5 %</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Top 10 %</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Top 25 %</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Top100 </a:t>
                      </a:r>
                      <a:br>
                        <a:rPr lang="en-US" sz="1200" b="1" i="0" u="none" strike="noStrike" dirty="0">
                          <a:solidFill>
                            <a:srgbClr val="FFFFFF"/>
                          </a:solidFill>
                          <a:effectLst/>
                          <a:latin typeface="Arial"/>
                        </a:rPr>
                      </a:br>
                      <a:r>
                        <a:rPr lang="en-US" sz="1200" b="1" i="0" u="none" strike="noStrike" dirty="0">
                          <a:solidFill>
                            <a:srgbClr val="FFFFFF"/>
                          </a:solidFill>
                          <a:effectLst/>
                          <a:latin typeface="Arial"/>
                        </a:rPr>
                        <a:t>Hospitals</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c>
                  <a:txBody>
                    <a:bodyPr/>
                    <a:lstStyle/>
                    <a:p>
                      <a:pPr algn="ctr" rtl="0" fontAlgn="t"/>
                      <a:r>
                        <a:rPr lang="en-US" sz="1200" b="1" i="0" u="none" strike="noStrike" dirty="0">
                          <a:solidFill>
                            <a:srgbClr val="FFFFFF"/>
                          </a:solidFill>
                          <a:effectLst/>
                          <a:latin typeface="Arial"/>
                        </a:rPr>
                        <a:t>Non-Top 100 </a:t>
                      </a:r>
                      <a:br>
                        <a:rPr lang="en-US" sz="1200" b="1" i="0" u="none" strike="noStrike" dirty="0">
                          <a:solidFill>
                            <a:srgbClr val="FFFFFF"/>
                          </a:solidFill>
                          <a:effectLst/>
                          <a:latin typeface="Arial"/>
                        </a:rPr>
                      </a:br>
                      <a:r>
                        <a:rPr lang="en-US" sz="1200" b="1" i="0" u="none" strike="noStrike" dirty="0">
                          <a:solidFill>
                            <a:srgbClr val="FFFFFF"/>
                          </a:solidFill>
                          <a:effectLst/>
                          <a:latin typeface="Arial"/>
                        </a:rPr>
                        <a:t>Hospitals</a:t>
                      </a:r>
                    </a:p>
                  </a:txBody>
                  <a:tcPr marL="9011" marR="9011" marT="9011" marB="0" anchor="ctr">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solidFill>
                      <a:srgbClr val="4682B4"/>
                    </a:solidFill>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15.5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14.8</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15.4</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15.5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13.1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13.6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14.5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8.2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9.2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9.8</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10.7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11.9</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Mortality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8.5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9.5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10</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10.9</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19.7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18.9</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19.6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AMI</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19.7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16.3</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0.173</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17.9</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24.7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23.6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24.7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CHF</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24.7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20.6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0.219</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22.6</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23.5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Hospital Compare</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Truven</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r h="306491">
                <a:tc>
                  <a:txBody>
                    <a:bodyPr/>
                    <a:lstStyle/>
                    <a:p>
                      <a:pPr algn="l" rtl="0" fontAlgn="t"/>
                      <a:r>
                        <a:rPr lang="en-US" sz="1000" b="0" i="0" u="none" strike="noStrike" dirty="0">
                          <a:solidFill>
                            <a:srgbClr val="191970"/>
                          </a:solidFill>
                          <a:effectLst/>
                          <a:latin typeface="Arial"/>
                        </a:rPr>
                        <a:t>WhyNotTheBest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Hospital</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l" rtl="0" fontAlgn="t"/>
                      <a:r>
                        <a:rPr lang="en-US" sz="1000" b="0" i="0" u="none" strike="noStrike" dirty="0">
                          <a:solidFill>
                            <a:srgbClr val="191970"/>
                          </a:solidFill>
                          <a:effectLst/>
                          <a:latin typeface="Arial"/>
                        </a:rPr>
                        <a:t>CMS 30-day Readmission Rate for Pneumonia</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07/08 -06/11</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18.5</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15.3</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0.162</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16.7</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17.4</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c>
                  <a:txBody>
                    <a:bodyPr/>
                    <a:lstStyle/>
                    <a:p>
                      <a:pPr algn="ctr" rtl="0" fontAlgn="t"/>
                      <a:r>
                        <a:rPr lang="en-US" sz="1000" b="0" i="0" u="none" strike="noStrike" dirty="0">
                          <a:solidFill>
                            <a:srgbClr val="191970"/>
                          </a:solidFill>
                          <a:effectLst/>
                          <a:latin typeface="Arial"/>
                        </a:rPr>
                        <a:t> </a:t>
                      </a:r>
                    </a:p>
                  </a:txBody>
                  <a:tcPr marL="9011" marR="9011" marT="9011" marB="0">
                    <a:lnL w="6350" cap="flat" cmpd="sng" algn="ctr">
                      <a:solidFill>
                        <a:srgbClr val="D3D3D3"/>
                      </a:solidFill>
                      <a:prstDash val="solid"/>
                      <a:round/>
                      <a:headEnd type="none" w="med" len="med"/>
                      <a:tailEnd type="none" w="med" len="med"/>
                    </a:lnL>
                    <a:lnR w="6350" cap="flat" cmpd="sng" algn="ctr">
                      <a:solidFill>
                        <a:srgbClr val="D3D3D3"/>
                      </a:solidFill>
                      <a:prstDash val="solid"/>
                      <a:round/>
                      <a:headEnd type="none" w="med" len="med"/>
                      <a:tailEnd type="none" w="med" len="med"/>
                    </a:lnR>
                    <a:lnT w="6350" cap="flat" cmpd="sng" algn="ctr">
                      <a:solidFill>
                        <a:srgbClr val="D3D3D3"/>
                      </a:solidFill>
                      <a:prstDash val="solid"/>
                      <a:round/>
                      <a:headEnd type="none" w="med" len="med"/>
                      <a:tailEnd type="none" w="med" len="med"/>
                    </a:lnT>
                    <a:lnB w="6350" cap="flat" cmpd="sng" algn="ctr">
                      <a:solidFill>
                        <a:srgbClr val="D3D3D3"/>
                      </a:solidFill>
                      <a:prstDash val="solid"/>
                      <a:round/>
                      <a:headEnd type="none" w="med" len="med"/>
                      <a:tailEnd type="none" w="med" len="med"/>
                    </a:lnB>
                  </a:tcPr>
                </a:tc>
              </a:tr>
            </a:tbl>
          </a:graphicData>
        </a:graphic>
      </p:graphicFrame>
      <p:sp>
        <p:nvSpPr>
          <p:cNvPr id="6" name="Rectangle 5"/>
          <p:cNvSpPr/>
          <p:nvPr/>
        </p:nvSpPr>
        <p:spPr>
          <a:xfrm>
            <a:off x="96253" y="1028363"/>
            <a:ext cx="11935326" cy="956847"/>
          </a:xfrm>
          <a:prstGeom prst="rect">
            <a:avLst/>
          </a:prstGeom>
          <a:noFill/>
          <a:ln w="82550">
            <a:solidFill>
              <a:schemeClr val="accent4"/>
            </a:solid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75734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COMING SOON!&#10;"/>
          <p:cNvSpPr txBox="1"/>
          <p:nvPr/>
        </p:nvSpPr>
        <p:spPr>
          <a:xfrm>
            <a:off x="4495800" y="217656"/>
            <a:ext cx="3200400" cy="584775"/>
          </a:xfrm>
          <a:prstGeom prst="rect">
            <a:avLst/>
          </a:prstGeom>
          <a:noFill/>
        </p:spPr>
        <p:txBody>
          <a:bodyPr wrap="square" rtlCol="0">
            <a:spAutoFit/>
          </a:bodyPr>
          <a:lstStyle/>
          <a:p>
            <a:r>
              <a:rPr lang="en-US" sz="3200" b="1" dirty="0" smtClean="0">
                <a:solidFill>
                  <a:schemeClr val="accent5">
                    <a:lumMod val="50000"/>
                  </a:schemeClr>
                </a:solidFill>
              </a:rPr>
              <a:t>COMING SOON!</a:t>
            </a:r>
            <a:endParaRPr lang="en-US" sz="3200" b="1" dirty="0">
              <a:solidFill>
                <a:schemeClr val="accent5">
                  <a:lumMod val="50000"/>
                </a:schemeClr>
              </a:solidFill>
            </a:endParaRPr>
          </a:p>
        </p:txBody>
      </p:sp>
      <p:pic>
        <p:nvPicPr>
          <p:cNvPr id="3" name="Picture 2" descr="Screenshot showing external benchmark report for the CMS hospital compare meas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1" y="864309"/>
            <a:ext cx="10826237" cy="5731537"/>
          </a:xfrm>
          <a:prstGeom prst="rect">
            <a:avLst/>
          </a:prstGeom>
        </p:spPr>
      </p:pic>
    </p:spTree>
    <p:extLst>
      <p:ext uri="{BB962C8B-B14F-4D97-AF65-F5344CB8AC3E}">
        <p14:creationId xmlns:p14="http://schemas.microsoft.com/office/powerpoint/2010/main" val="431471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AIL is a complex system with many quality and efficiency metrics, and embedded with hyperlinks to additional improvement tools and reports prepared by Program Offices.  To best use the information, it is important to have a good understanding of the data sources used for the metrics and how the metrics are defined or calculated.  It is highly recommended that we read the data definition document to get a picture of how the report and metrics works.  Many of the questions you may have later on may have been laid out in these documentations.&#10;"/>
          <p:cNvGrpSpPr/>
          <p:nvPr/>
        </p:nvGrpSpPr>
        <p:grpSpPr>
          <a:xfrm>
            <a:off x="1506887" y="230981"/>
            <a:ext cx="9089144" cy="6627019"/>
            <a:chOff x="19050" y="154781"/>
            <a:chExt cx="9089144" cy="6627019"/>
          </a:xfrm>
        </p:grpSpPr>
        <p:grpSp>
          <p:nvGrpSpPr>
            <p:cNvPr id="5" name="Group 4"/>
            <p:cNvGrpSpPr/>
            <p:nvPr/>
          </p:nvGrpSpPr>
          <p:grpSpPr>
            <a:xfrm>
              <a:off x="19050" y="154781"/>
              <a:ext cx="9089144" cy="6627019"/>
              <a:chOff x="19050" y="154781"/>
              <a:chExt cx="9089144" cy="6627019"/>
            </a:xfrm>
          </p:grpSpPr>
          <p:grpSp>
            <p:nvGrpSpPr>
              <p:cNvPr id="7" name="Group 6"/>
              <p:cNvGrpSpPr/>
              <p:nvPr/>
            </p:nvGrpSpPr>
            <p:grpSpPr>
              <a:xfrm>
                <a:off x="19050" y="154781"/>
                <a:ext cx="9089144" cy="6627019"/>
                <a:chOff x="19050" y="152400"/>
                <a:chExt cx="9089144" cy="6627019"/>
              </a:xfrm>
            </p:grpSpPr>
            <p:pic>
              <p:nvPicPr>
                <p:cNvPr id="1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13"/>
                <a:stretch/>
              </p:blipFill>
              <p:spPr bwMode="auto">
                <a:xfrm>
                  <a:off x="314431" y="152400"/>
                  <a:ext cx="8524769" cy="1038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907" r="23583" b="61014"/>
                <a:stretch/>
              </p:blipFill>
              <p:spPr bwMode="auto">
                <a:xfrm>
                  <a:off x="5486400" y="1299123"/>
                  <a:ext cx="2610196" cy="9179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2635"/>
                <a:stretch/>
              </p:blipFill>
              <p:spPr bwMode="auto">
                <a:xfrm>
                  <a:off x="19050" y="2045969"/>
                  <a:ext cx="3257550" cy="11004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609600"/>
                  <a:ext cx="3497580"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1275"/>
                <a:stretch/>
              </p:blipFill>
              <p:spPr bwMode="auto">
                <a:xfrm>
                  <a:off x="1185386" y="2807969"/>
                  <a:ext cx="5901214" cy="8874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082716"/>
                  <a:ext cx="3469394" cy="307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1812" y="5943600"/>
                  <a:ext cx="5843588" cy="8358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483" y="5421629"/>
                  <a:ext cx="3253740" cy="8458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 y="4036219"/>
                  <a:ext cx="3817620" cy="8610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3569969"/>
                  <a:ext cx="3962400" cy="14020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11975" r="1218" b="59320"/>
                <a:stretch/>
              </p:blipFill>
              <p:spPr bwMode="auto">
                <a:xfrm>
                  <a:off x="1215391" y="4621742"/>
                  <a:ext cx="3805496" cy="9172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4495800" y="381000"/>
                  <a:ext cx="1627632"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prstClr val="white"/>
                      </a:solidFill>
                    </a:ln>
                    <a:solidFill>
                      <a:prstClr val="white"/>
                    </a:solidFill>
                  </a:endParaRPr>
                </a:p>
              </p:txBody>
            </p:sp>
          </p:grpSp>
          <p:pic>
            <p:nvPicPr>
              <p:cNvPr id="8"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701088" y="457200"/>
                <a:ext cx="214312" cy="21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001000" y="1981200"/>
                <a:ext cx="150019" cy="150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407850" y="2660331"/>
                <a:ext cx="150019" cy="150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935078"/>
                <a:ext cx="150019" cy="150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5273991"/>
                <a:ext cx="150019" cy="150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6456519" y="5846920"/>
                <a:ext cx="94299" cy="942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8829131" y="6037833"/>
                <a:ext cx="150019" cy="15001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C:\Program Files (x86)\Microsoft Office\MEDIA\OFFICE14\Bullets\BD21298_.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7087917" y="2897981"/>
              <a:ext cx="150019" cy="1500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5047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title"/>
          </p:nvPr>
        </p:nvSpPr>
        <p:spPr/>
        <p:txBody>
          <a:bodyPr/>
          <a:lstStyle/>
          <a:p>
            <a:endParaRPr lang="en-US" dirty="0"/>
          </a:p>
        </p:txBody>
      </p:sp>
      <p:sp>
        <p:nvSpPr>
          <p:cNvPr id="3" name="Content Placeholder 2" descr="&quot;&quot;"/>
          <p:cNvSpPr>
            <a:spLocks noGrp="1"/>
          </p:cNvSpPr>
          <p:nvPr>
            <p:ph idx="1"/>
          </p:nvPr>
        </p:nvSpPr>
        <p:spPr/>
        <p:txBody>
          <a:bodyPr/>
          <a:lstStyle/>
          <a:p>
            <a:endParaRPr lang="en-US" dirty="0"/>
          </a:p>
        </p:txBody>
      </p:sp>
      <p:pic>
        <p:nvPicPr>
          <p:cNvPr id="4" name="Picture 3" descr="table of several major hospital rating systems "/>
          <p:cNvPicPr>
            <a:picLocks noChangeAspect="1"/>
          </p:cNvPicPr>
          <p:nvPr/>
        </p:nvPicPr>
        <p:blipFill>
          <a:blip r:embed="rId3"/>
          <a:stretch>
            <a:fillRect/>
          </a:stretch>
        </p:blipFill>
        <p:spPr>
          <a:xfrm>
            <a:off x="298580" y="122108"/>
            <a:ext cx="11660385" cy="6735892"/>
          </a:xfrm>
          <a:prstGeom prst="rect">
            <a:avLst/>
          </a:prstGeom>
        </p:spPr>
      </p:pic>
      <p:sp>
        <p:nvSpPr>
          <p:cNvPr id="5" name="Rectangle 4" descr="Health Grade rating"/>
          <p:cNvSpPr/>
          <p:nvPr/>
        </p:nvSpPr>
        <p:spPr>
          <a:xfrm>
            <a:off x="227140" y="3257550"/>
            <a:ext cx="11788645" cy="685800"/>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Leapfrog group rating"/>
          <p:cNvSpPr/>
          <p:nvPr/>
        </p:nvSpPr>
        <p:spPr>
          <a:xfrm>
            <a:off x="227140" y="4568958"/>
            <a:ext cx="11788645" cy="617405"/>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Truven Health Analytics"/>
          <p:cNvSpPr/>
          <p:nvPr/>
        </p:nvSpPr>
        <p:spPr>
          <a:xfrm>
            <a:off x="227140" y="5280819"/>
            <a:ext cx="11788645" cy="801688"/>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41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descr="ProClarity &#10;Cube&#10;"/>
          <p:cNvSpPr/>
          <p:nvPr/>
        </p:nvSpPr>
        <p:spPr>
          <a:xfrm>
            <a:off x="139921" y="1942477"/>
            <a:ext cx="2339102" cy="1200329"/>
          </a:xfrm>
          <a:prstGeom prst="rect">
            <a:avLst/>
          </a:prstGeom>
        </p:spPr>
        <p:txBody>
          <a:bodyPr wrap="none">
            <a:spAutoFit/>
          </a:bodyPr>
          <a:lstStyle/>
          <a:p>
            <a:pPr algn="ctr"/>
            <a:r>
              <a:rPr lang="en-US" sz="3600" dirty="0" smtClean="0">
                <a:solidFill>
                  <a:schemeClr val="bg1"/>
                </a:solidFill>
                <a:latin typeface="Arial" panose="020B0604020202020204" pitchFamily="34" charset="0"/>
                <a:cs typeface="Arial" panose="020B0604020202020204" pitchFamily="34" charset="0"/>
              </a:rPr>
              <a:t>ProClarity </a:t>
            </a:r>
          </a:p>
          <a:p>
            <a:pPr algn="ctr"/>
            <a:r>
              <a:rPr lang="en-US" sz="3600" dirty="0">
                <a:solidFill>
                  <a:schemeClr val="bg1"/>
                </a:solidFill>
                <a:latin typeface="Arial" panose="020B0604020202020204" pitchFamily="34" charset="0"/>
                <a:cs typeface="Arial" panose="020B0604020202020204" pitchFamily="34" charset="0"/>
              </a:rPr>
              <a:t>C</a:t>
            </a:r>
            <a:r>
              <a:rPr lang="en-US" sz="3600" dirty="0" smtClean="0">
                <a:solidFill>
                  <a:schemeClr val="bg1"/>
                </a:solidFill>
                <a:latin typeface="Arial" panose="020B0604020202020204" pitchFamily="34" charset="0"/>
                <a:cs typeface="Arial" panose="020B0604020202020204" pitchFamily="34" charset="0"/>
              </a:rPr>
              <a:t>ube</a:t>
            </a:r>
            <a:endParaRPr lang="en-US" sz="3600" dirty="0">
              <a:solidFill>
                <a:schemeClr val="bg1"/>
              </a:solidFill>
              <a:latin typeface="Arial" panose="020B0604020202020204" pitchFamily="34" charset="0"/>
              <a:cs typeface="Arial" panose="020B0604020202020204" pitchFamily="34" charset="0"/>
            </a:endParaRPr>
          </a:p>
        </p:txBody>
      </p:sp>
      <p:sp>
        <p:nvSpPr>
          <p:cNvPr id="6" name="Rectangle 5" descr="Slice &amp; dice &#10;the data &#10;"/>
          <p:cNvSpPr/>
          <p:nvPr/>
        </p:nvSpPr>
        <p:spPr>
          <a:xfrm>
            <a:off x="169317" y="3290829"/>
            <a:ext cx="2280310" cy="954107"/>
          </a:xfrm>
          <a:prstGeom prst="rect">
            <a:avLst/>
          </a:prstGeom>
        </p:spPr>
        <p:txBody>
          <a:bodyPr wrap="square">
            <a:spAutoFit/>
          </a:bodyPr>
          <a:lstStyle/>
          <a:p>
            <a:pPr algn="ctr"/>
            <a:r>
              <a:rPr lang="en-US" sz="2800" dirty="0" smtClean="0">
                <a:solidFill>
                  <a:schemeClr val="bg1"/>
                </a:solidFill>
                <a:latin typeface="Arial" panose="020B0604020202020204" pitchFamily="34" charset="0"/>
                <a:cs typeface="Arial" panose="020B0604020202020204" pitchFamily="34" charset="0"/>
              </a:rPr>
              <a:t>Slice &amp; dice </a:t>
            </a:r>
          </a:p>
          <a:p>
            <a:pPr algn="ctr"/>
            <a:r>
              <a:rPr lang="en-US" sz="2800" dirty="0" smtClean="0">
                <a:solidFill>
                  <a:schemeClr val="bg1"/>
                </a:solidFill>
                <a:latin typeface="Arial" panose="020B0604020202020204" pitchFamily="34" charset="0"/>
                <a:cs typeface="Arial" panose="020B0604020202020204" pitchFamily="34" charset="0"/>
              </a:rPr>
              <a:t>the data </a:t>
            </a:r>
            <a:endParaRPr lang="en-US" sz="2800" dirty="0">
              <a:solidFill>
                <a:schemeClr val="bg1"/>
              </a:solidFill>
              <a:latin typeface="Arial" panose="020B0604020202020204" pitchFamily="34" charset="0"/>
              <a:cs typeface="Arial" panose="020B0604020202020204" pitchFamily="34" charset="0"/>
            </a:endParaRPr>
          </a:p>
        </p:txBody>
      </p:sp>
      <p:pic>
        <p:nvPicPr>
          <p:cNvPr id="4" name="Picture 2" descr="This is a snapshot of the ProClarity cube, which is a very popular tool in the VA.&#10;&#10;Generally, ProClarity cube is organized in a way so that we can slice and dice the data using parameters, such as age, gender, diagnosis, facility complexity level, to identify opportunities or get a deeper understanding of the data.  &#10;&#10;Some of the ProClarity cube has built in function to return a list of patients who experienced specific outcomes while receiving treatment.  Users with permission to access PHI/SSN level data will be able to obtain the list right from the cub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723" y="111070"/>
            <a:ext cx="9511290" cy="6568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369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2" descr="This is a snapshot of the Performance Measure report prepared by the Office of Performance Measurement.  Like other reports built by Reporting Services, there are a few filters on the top where users can select to return a report of interest.  Places that is underlines meaning it’s hyperlinked and click on these places will open another report or tool.  Some of the reports can also return patient level data for users with permission to access PHI/SSN level data.&#10;&#10;"/>
          <p:cNvPicPr>
            <a:picLocks noChangeAspect="1" noChangeArrowheads="1"/>
          </p:cNvPicPr>
          <p:nvPr/>
        </p:nvPicPr>
        <p:blipFill rotWithShape="1">
          <a:blip r:embed="rId3">
            <a:extLst>
              <a:ext uri="{28A0092B-C50C-407E-A947-70E740481C1C}">
                <a14:useLocalDpi xmlns:a14="http://schemas.microsoft.com/office/drawing/2010/main" val="0"/>
              </a:ext>
            </a:extLst>
          </a:blip>
          <a:srcRect b="18050"/>
          <a:stretch/>
        </p:blipFill>
        <p:spPr bwMode="auto">
          <a:xfrm>
            <a:off x="802178" y="46494"/>
            <a:ext cx="10614351" cy="673401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5657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descr="&#10;This example is a funnel chart.  A funnel chart will give you a cross sectional view of your data at a specific point in time. The dots here represent individual medical centers.  The dashed lines represent control limits set to 2 and 3 standard deviations.  If your facility falls outside of those control limits, it suggests it might be something to investigate.&#10;&#10;Other statistical process control charts give you a good way to look at variation over time.  &#10;Statistical process control charts for the quarterly IPEC measures are also available through SAIL.  From the scorecard page that we showed earlier, if you click on either the hyperlink for Acute Care Mortality or the hyperlink for Adjusted Length of Stay, you will navigate the IPEC SPC Charts.  Here you can dynamically get SPC charts for risk adjusted mortality and length of stay for both acute care and ICU.&#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36" y="-36096"/>
            <a:ext cx="10735262" cy="7134726"/>
          </a:xfrm>
          <a:prstGeom prst="rect">
            <a:avLst/>
          </a:prstGeom>
        </p:spPr>
      </p:pic>
    </p:spTree>
    <p:extLst>
      <p:ext uri="{BB962C8B-B14F-4D97-AF65-F5344CB8AC3E}">
        <p14:creationId xmlns:p14="http://schemas.microsoft.com/office/powerpoint/2010/main" val="7956418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Here you see a few examples of SPC charts that show you performance over time for the acute care 30-day risk adjusted mortality.&#10;&#10;In the upper left, you see a hybrid XMR chart.  It displays the SMR30 measure for each of the measured quarters, along with the VA average and control limits.  &#10;&#10;The bottom left SPC chart is called an exponentially weight moving average chart. Because EWMA is more sensitive to small persistent changes than the hybrid XMR chart, it is often used as a companion of the XMR.&#10;&#10;The upper right chart is a variable life adjusted display or VLAD chart. The VLAD charts give a visual display of the collective diﬀerence between predicted and observed measures over time.  Better than predicted outcome will be represented by your line being in the green or blue (or above in this example).  Worse than predicted outcomes will see your facility line drifting downward into the yellow and red areas.&#10;&#10;The last graph in the lower right is also a VLAD but it illustrates performance broken down by predicted risk.&#10;&#10;If you want more information on SPC charts you can go to the FBA SharePoint site at http://fba.vssc.med.va.gov  On our May FBA Monthly call, we did a presentation on SPC charts and have posted the slide deck from that presentation there.  The link  to the FBA SharePoint is in the speaker notes from today’s presentation which you can download using the button above my head.&#10;&#10;"/>
          <p:cNvGrpSpPr/>
          <p:nvPr/>
        </p:nvGrpSpPr>
        <p:grpSpPr>
          <a:xfrm>
            <a:off x="92990" y="337363"/>
            <a:ext cx="12037017" cy="6225944"/>
            <a:chOff x="76200" y="1694023"/>
            <a:chExt cx="8904711" cy="4605812"/>
          </a:xfrm>
        </p:grpSpPr>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201" y="1694023"/>
              <a:ext cx="4451985" cy="22769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200" y="3962400"/>
              <a:ext cx="4451985" cy="23374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28926" y="1694023"/>
              <a:ext cx="4451985" cy="23374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28926" y="3970972"/>
              <a:ext cx="4451985" cy="23202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15295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previous SPC charts were created using the IPEC quarterly measures.  Because these risk adjusted measures are only reported quarterly, we created these monthly SPC charts for unadjusted mortality and length of stay to use as surrogate measures between reporting periods.  These charts are updated monthly using data from the CDW and using IPEC business rules.&#10;&#10;&#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362" y="167357"/>
            <a:ext cx="9175275" cy="6523285"/>
          </a:xfrm>
          <a:prstGeom prst="rect">
            <a:avLst/>
          </a:prstGeom>
        </p:spPr>
      </p:pic>
    </p:spTree>
    <p:extLst>
      <p:ext uri="{BB962C8B-B14F-4D97-AF65-F5344CB8AC3E}">
        <p14:creationId xmlns:p14="http://schemas.microsoft.com/office/powerpoint/2010/main" val="40429434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One new feature on these monthly SPC charts is when you click on one of the blue dots, which represent the measure value for a given month, you will be taken to a patient level drill down report for the discharges that month.  Provided of course that you have PHI access on the VSSC products. &#10;"/>
          <p:cNvGrpSpPr/>
          <p:nvPr/>
        </p:nvGrpSpPr>
        <p:grpSpPr>
          <a:xfrm>
            <a:off x="160421" y="244549"/>
            <a:ext cx="10507036" cy="6509532"/>
            <a:chOff x="160421" y="244549"/>
            <a:chExt cx="10507036" cy="650953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68" y="255182"/>
              <a:ext cx="9150889" cy="6498899"/>
            </a:xfrm>
            <a:prstGeom prst="rect">
              <a:avLst/>
            </a:prstGeom>
            <a:ln>
              <a:solidFill>
                <a:schemeClr val="tx1"/>
              </a:solidFill>
            </a:ln>
          </p:spPr>
        </p:pic>
        <p:grpSp>
          <p:nvGrpSpPr>
            <p:cNvPr id="8" name="Group 7"/>
            <p:cNvGrpSpPr/>
            <p:nvPr/>
          </p:nvGrpSpPr>
          <p:grpSpPr>
            <a:xfrm>
              <a:off x="2905816" y="244549"/>
              <a:ext cx="3601310" cy="1488558"/>
              <a:chOff x="2905816" y="244549"/>
              <a:chExt cx="3601310" cy="1488558"/>
            </a:xfrm>
          </p:grpSpPr>
          <p:grpSp>
            <p:nvGrpSpPr>
              <p:cNvPr id="6" name="Group 5"/>
              <p:cNvGrpSpPr/>
              <p:nvPr/>
            </p:nvGrpSpPr>
            <p:grpSpPr>
              <a:xfrm>
                <a:off x="5092994" y="244549"/>
                <a:ext cx="1414132" cy="1488558"/>
                <a:chOff x="5092994" y="244549"/>
                <a:chExt cx="1414132" cy="1488558"/>
              </a:xfrm>
            </p:grpSpPr>
            <p:sp>
              <p:nvSpPr>
                <p:cNvPr id="2" name="Rectangle 1"/>
                <p:cNvSpPr/>
                <p:nvPr/>
              </p:nvSpPr>
              <p:spPr>
                <a:xfrm>
                  <a:off x="5092994" y="244549"/>
                  <a:ext cx="583905" cy="12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676900" y="1598428"/>
                  <a:ext cx="830226" cy="13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2905816" y="255182"/>
                <a:ext cx="583905" cy="11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ular Callout 9"/>
            <p:cNvSpPr/>
            <p:nvPr/>
          </p:nvSpPr>
          <p:spPr>
            <a:xfrm>
              <a:off x="160421" y="2967890"/>
              <a:ext cx="7684168" cy="1366283"/>
            </a:xfrm>
            <a:prstGeom prst="wedgeRectCallout">
              <a:avLst>
                <a:gd name="adj1" fmla="val 24052"/>
                <a:gd name="adj2" fmla="val -73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9625" t="34002" r="38056" b="59866"/>
            <a:stretch/>
          </p:blipFill>
          <p:spPr bwMode="auto">
            <a:xfrm>
              <a:off x="304800" y="3153789"/>
              <a:ext cx="7381294" cy="99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69172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descr="Improvement &#10;tools for &#10;patient satisfaction &#10;&#10;Attributable &#10;Effects &#10;Reports&#10;"/>
          <p:cNvSpPr/>
          <p:nvPr/>
        </p:nvSpPr>
        <p:spPr>
          <a:xfrm>
            <a:off x="223149" y="263471"/>
            <a:ext cx="3294968" cy="3970318"/>
          </a:xfrm>
          <a:prstGeom prst="rect">
            <a:avLst/>
          </a:prstGeom>
        </p:spPr>
        <p:txBody>
          <a:bodyPr wrap="square">
            <a:spAutoFit/>
          </a:bodyPr>
          <a:lstStyle/>
          <a:p>
            <a:r>
              <a:rPr lang="en-US" sz="3600" dirty="0" smtClean="0">
                <a:solidFill>
                  <a:schemeClr val="bg1"/>
                </a:solidFill>
                <a:latin typeface="Arial" panose="020B0604020202020204" pitchFamily="34" charset="0"/>
                <a:cs typeface="Arial" panose="020B0604020202020204" pitchFamily="34" charset="0"/>
              </a:rPr>
              <a:t>Improvement </a:t>
            </a:r>
          </a:p>
          <a:p>
            <a:r>
              <a:rPr lang="en-US" sz="3600" dirty="0" smtClean="0">
                <a:solidFill>
                  <a:schemeClr val="bg1"/>
                </a:solidFill>
                <a:latin typeface="Arial" panose="020B0604020202020204" pitchFamily="34" charset="0"/>
                <a:cs typeface="Arial" panose="020B0604020202020204" pitchFamily="34" charset="0"/>
              </a:rPr>
              <a:t>tools for </a:t>
            </a:r>
          </a:p>
          <a:p>
            <a:r>
              <a:rPr lang="en-US" sz="3600" dirty="0" smtClean="0">
                <a:solidFill>
                  <a:schemeClr val="bg1"/>
                </a:solidFill>
                <a:latin typeface="Arial" panose="020B0604020202020204" pitchFamily="34" charset="0"/>
                <a:cs typeface="Arial" panose="020B0604020202020204" pitchFamily="34" charset="0"/>
              </a:rPr>
              <a:t>patient satisfaction </a:t>
            </a:r>
            <a:r>
              <a:rPr lang="en-US" sz="2400" dirty="0" smtClean="0">
                <a:solidFill>
                  <a:schemeClr val="bg1"/>
                </a:solidFill>
                <a:latin typeface="Arial" panose="020B0604020202020204" pitchFamily="34" charset="0"/>
                <a:cs typeface="Arial" panose="020B0604020202020204" pitchFamily="34" charset="0"/>
              </a:rPr>
              <a:t/>
            </a:r>
            <a:br>
              <a:rPr lang="en-US" sz="2400" dirty="0" smtClean="0">
                <a:solidFill>
                  <a:schemeClr val="bg1"/>
                </a:solidFill>
                <a:latin typeface="Arial" panose="020B0604020202020204" pitchFamily="34" charset="0"/>
                <a:cs typeface="Arial" panose="020B0604020202020204" pitchFamily="34" charset="0"/>
              </a:rPr>
            </a:br>
            <a:endParaRPr lang="en-US" sz="2400" dirty="0" smtClean="0">
              <a:solidFill>
                <a:schemeClr val="bg1"/>
              </a:solidFill>
              <a:latin typeface="Arial" panose="020B0604020202020204" pitchFamily="34" charset="0"/>
              <a:cs typeface="Arial" panose="020B0604020202020204" pitchFamily="34" charset="0"/>
            </a:endParaRPr>
          </a:p>
          <a:p>
            <a:r>
              <a:rPr lang="en-US" sz="2800" dirty="0" smtClean="0">
                <a:solidFill>
                  <a:schemeClr val="bg1"/>
                </a:solidFill>
                <a:latin typeface="Arial" panose="020B0604020202020204" pitchFamily="34" charset="0"/>
                <a:cs typeface="Arial" panose="020B0604020202020204" pitchFamily="34" charset="0"/>
              </a:rPr>
              <a:t>Attributable </a:t>
            </a:r>
          </a:p>
          <a:p>
            <a:r>
              <a:rPr lang="en-US" sz="2800" dirty="0" smtClean="0">
                <a:solidFill>
                  <a:schemeClr val="bg1"/>
                </a:solidFill>
                <a:latin typeface="Arial" panose="020B0604020202020204" pitchFamily="34" charset="0"/>
                <a:cs typeface="Arial" panose="020B0604020202020204" pitchFamily="34" charset="0"/>
              </a:rPr>
              <a:t>Effects </a:t>
            </a:r>
          </a:p>
          <a:p>
            <a:r>
              <a:rPr lang="en-US" sz="2800" dirty="0" smtClean="0">
                <a:solidFill>
                  <a:schemeClr val="bg1"/>
                </a:solidFill>
                <a:latin typeface="Arial" panose="020B0604020202020204" pitchFamily="34" charset="0"/>
                <a:cs typeface="Arial" panose="020B0604020202020204" pitchFamily="34" charset="0"/>
              </a:rPr>
              <a:t>Reports</a:t>
            </a:r>
            <a:endParaRPr lang="en-US" sz="2800" dirty="0">
              <a:solidFill>
                <a:schemeClr val="bg1"/>
              </a:solidFill>
              <a:latin typeface="Arial" panose="020B0604020202020204" pitchFamily="34" charset="0"/>
              <a:cs typeface="Arial" panose="020B0604020202020204" pitchFamily="34" charset="0"/>
            </a:endParaRPr>
          </a:p>
        </p:txBody>
      </p:sp>
      <p:pic>
        <p:nvPicPr>
          <p:cNvPr id="4" name="Picture 2" descr="For people interested in identify opportunities to improve patients perception of hospital care, you may find it helpful to review the Attributable Effect Reports put together by the Office of Performance Measurement.  This report is available at the VA national, VISN and facility level.&#10;&#10;I’ll bring your attention to the colored chart areas.  &#10;&#10;The column “Loss” shows the relative importance of Inpatient SHEP questions in keeping patients who are happy with the hospital care to continue remaining happy.  The orange bars highlighted the most important areas for a specific facility or VISN.&#10;&#10;The column “Potential” shows the relative importance of SHEP questions in turning patients who are not happy with the care received to become happy. Similar to the Loss column, the 5 dark blue bars highlight the most important items to focus on for the facility.&#10; &#10;A more detailed explanation about the charts and the data presented on the chart can be found in the rest of the document.&#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083" y="263471"/>
            <a:ext cx="8063279" cy="611408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6763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angle 2" descr="Efficiency &#10;Opportunity&#10;Grid&#10;"/>
          <p:cNvSpPr/>
          <p:nvPr/>
        </p:nvSpPr>
        <p:spPr>
          <a:xfrm>
            <a:off x="291842" y="201478"/>
            <a:ext cx="3725399" cy="1569660"/>
          </a:xfrm>
          <a:prstGeom prst="rect">
            <a:avLst/>
          </a:prstGeom>
        </p:spPr>
        <p:txBody>
          <a:bodyPr wrap="square">
            <a:spAutoFit/>
          </a:bodyPr>
          <a:lstStyle/>
          <a:p>
            <a:r>
              <a:rPr lang="en-US" sz="3200" dirty="0" smtClean="0">
                <a:solidFill>
                  <a:schemeClr val="bg1"/>
                </a:solidFill>
                <a:latin typeface="Arial" panose="020B0604020202020204" pitchFamily="34" charset="0"/>
                <a:cs typeface="Arial" panose="020B0604020202020204" pitchFamily="34" charset="0"/>
              </a:rPr>
              <a:t>Efficiency </a:t>
            </a:r>
          </a:p>
          <a:p>
            <a:r>
              <a:rPr lang="en-US" sz="3200" dirty="0" smtClean="0">
                <a:solidFill>
                  <a:schemeClr val="bg1"/>
                </a:solidFill>
                <a:latin typeface="Arial" panose="020B0604020202020204" pitchFamily="34" charset="0"/>
                <a:cs typeface="Arial" panose="020B0604020202020204" pitchFamily="34" charset="0"/>
              </a:rPr>
              <a:t>Opportunity</a:t>
            </a:r>
          </a:p>
          <a:p>
            <a:r>
              <a:rPr lang="en-US" sz="3200" dirty="0" smtClean="0">
                <a:solidFill>
                  <a:schemeClr val="bg1"/>
                </a:solidFill>
                <a:latin typeface="Arial" panose="020B0604020202020204" pitchFamily="34" charset="0"/>
                <a:cs typeface="Arial" panose="020B0604020202020204" pitchFamily="34" charset="0"/>
              </a:rPr>
              <a:t>Grid</a:t>
            </a:r>
            <a:endParaRPr lang="en-US" sz="3200" dirty="0">
              <a:solidFill>
                <a:schemeClr val="bg1"/>
              </a:solidFill>
              <a:latin typeface="Arial" panose="020B0604020202020204" pitchFamily="34" charset="0"/>
              <a:cs typeface="Arial" panose="020B0604020202020204" pitchFamily="34" charset="0"/>
            </a:endParaRPr>
          </a:p>
        </p:txBody>
      </p:sp>
      <p:pic>
        <p:nvPicPr>
          <p:cNvPr id="14" name="Picture 13" descr="This is a snapshot of OPES’s Efficiency Opportunity Grid.  Like other reports built by Reporting Services, there are a series of filters to select facility and time you’d like to review.&#10;&#10;For this specific report, facility will have the option to select whether they want to benchmark with the VA average, or the best 15% or best 25% in the VA.&#10;&#10;In the center is the 16 efficiency models prepared by OPES.  For each model, it lists the actual cost or encounters with the expected cost or encounters and the opportunities available to improve efficiency.&#10;&#10;On the left are specific reports available at the facility and VISN level and additional tools for different purposes&#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920" y="0"/>
            <a:ext cx="8951064" cy="6858000"/>
          </a:xfrm>
          <a:prstGeom prst="rect">
            <a:avLst/>
          </a:prstGeom>
        </p:spPr>
      </p:pic>
    </p:spTree>
    <p:extLst>
      <p:ext uri="{BB962C8B-B14F-4D97-AF65-F5344CB8AC3E}">
        <p14:creationId xmlns:p14="http://schemas.microsoft.com/office/powerpoint/2010/main" val="1166802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descr="Filter facilities by &#10;Star rating in Quality&#10;"/>
          <p:cNvSpPr/>
          <p:nvPr/>
        </p:nvSpPr>
        <p:spPr>
          <a:xfrm>
            <a:off x="287435" y="201478"/>
            <a:ext cx="3725399" cy="1569660"/>
          </a:xfrm>
          <a:prstGeom prst="rect">
            <a:avLst/>
          </a:prstGeom>
        </p:spPr>
        <p:txBody>
          <a:bodyPr wrap="square">
            <a:spAutoFit/>
          </a:bodyPr>
          <a:lstStyle/>
          <a:p>
            <a:r>
              <a:rPr lang="en-US" sz="3200" dirty="0" smtClean="0">
                <a:solidFill>
                  <a:schemeClr val="bg1"/>
                </a:solidFill>
                <a:latin typeface="Arial" panose="020B0604020202020204" pitchFamily="34" charset="0"/>
                <a:cs typeface="Arial" panose="020B0604020202020204" pitchFamily="34" charset="0"/>
              </a:rPr>
              <a:t>Filter facilities by </a:t>
            </a:r>
          </a:p>
          <a:p>
            <a:r>
              <a:rPr lang="en-US" sz="3200" dirty="0" smtClean="0">
                <a:solidFill>
                  <a:schemeClr val="bg1"/>
                </a:solidFill>
                <a:latin typeface="Arial" panose="020B0604020202020204" pitchFamily="34" charset="0"/>
                <a:cs typeface="Arial" panose="020B0604020202020204" pitchFamily="34" charset="0"/>
              </a:rPr>
              <a:t>Star rating in Quality</a:t>
            </a:r>
            <a:endParaRPr lang="en-US" sz="3200" dirty="0">
              <a:solidFill>
                <a:schemeClr val="bg1"/>
              </a:solidFill>
              <a:latin typeface="Arial" panose="020B0604020202020204" pitchFamily="34" charset="0"/>
              <a:cs typeface="Arial" panose="020B0604020202020204" pitchFamily="34" charset="0"/>
            </a:endParaRPr>
          </a:p>
        </p:txBody>
      </p:sp>
      <p:pic>
        <p:nvPicPr>
          <p:cNvPr id="35" name="Picture 34" descr="This is the report that return a list of hospitals with selected Quality Star designation.&#10;&#10;What’s show on the screen is a list of hospitals where received 4- and 5- Star designation in FY2014Q1.&#10;The facility names are hyperlinked.  Click on the name will open the facility’s repo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5" y="128336"/>
            <a:ext cx="11750487" cy="6858000"/>
          </a:xfrm>
          <a:prstGeom prst="rect">
            <a:avLst/>
          </a:prstGeom>
        </p:spPr>
      </p:pic>
    </p:spTree>
    <p:extLst>
      <p:ext uri="{BB962C8B-B14F-4D97-AF65-F5344CB8AC3E}">
        <p14:creationId xmlns:p14="http://schemas.microsoft.com/office/powerpoint/2010/main" val="14812365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descr="Identify top &#10;quintile facilities &#10;of individual metrics&#10;"/>
          <p:cNvSpPr/>
          <p:nvPr/>
        </p:nvSpPr>
        <p:spPr>
          <a:xfrm>
            <a:off x="291842" y="201478"/>
            <a:ext cx="3725399" cy="2062103"/>
          </a:xfrm>
          <a:prstGeom prst="rect">
            <a:avLst/>
          </a:prstGeom>
        </p:spPr>
        <p:txBody>
          <a:bodyPr wrap="square">
            <a:spAutoFit/>
          </a:bodyPr>
          <a:lstStyle/>
          <a:p>
            <a:r>
              <a:rPr lang="en-US" sz="3200" dirty="0" smtClean="0">
                <a:solidFill>
                  <a:schemeClr val="bg1"/>
                </a:solidFill>
                <a:latin typeface="Arial" panose="020B0604020202020204" pitchFamily="34" charset="0"/>
                <a:cs typeface="Arial" panose="020B0604020202020204" pitchFamily="34" charset="0"/>
              </a:rPr>
              <a:t>Identify top </a:t>
            </a:r>
            <a:br>
              <a:rPr lang="en-US" sz="3200" dirty="0" smtClean="0">
                <a:solidFill>
                  <a:schemeClr val="bg1"/>
                </a:solidFill>
                <a:latin typeface="Arial" panose="020B0604020202020204" pitchFamily="34" charset="0"/>
                <a:cs typeface="Arial" panose="020B0604020202020204" pitchFamily="34" charset="0"/>
              </a:rPr>
            </a:br>
            <a:r>
              <a:rPr lang="en-US" sz="3200" dirty="0" smtClean="0">
                <a:solidFill>
                  <a:schemeClr val="bg1"/>
                </a:solidFill>
                <a:latin typeface="Arial" panose="020B0604020202020204" pitchFamily="34" charset="0"/>
                <a:cs typeface="Arial" panose="020B0604020202020204" pitchFamily="34" charset="0"/>
              </a:rPr>
              <a:t>quintile </a:t>
            </a:r>
            <a:r>
              <a:rPr lang="en-US" sz="3200" dirty="0">
                <a:solidFill>
                  <a:schemeClr val="bg1"/>
                </a:solidFill>
                <a:latin typeface="Arial" panose="020B0604020202020204" pitchFamily="34" charset="0"/>
                <a:cs typeface="Arial" panose="020B0604020202020204" pitchFamily="34" charset="0"/>
              </a:rPr>
              <a:t>facilities </a:t>
            </a:r>
            <a:r>
              <a:rPr lang="en-US" sz="3200" dirty="0" smtClean="0">
                <a:solidFill>
                  <a:schemeClr val="bg1"/>
                </a:solidFill>
                <a:latin typeface="Arial" panose="020B0604020202020204" pitchFamily="34" charset="0"/>
                <a:cs typeface="Arial" panose="020B0604020202020204" pitchFamily="34" charset="0"/>
              </a:rPr>
              <a:t/>
            </a:r>
            <a:br>
              <a:rPr lang="en-US" sz="3200" dirty="0" smtClean="0">
                <a:solidFill>
                  <a:schemeClr val="bg1"/>
                </a:solidFill>
                <a:latin typeface="Arial" panose="020B0604020202020204" pitchFamily="34" charset="0"/>
                <a:cs typeface="Arial" panose="020B0604020202020204" pitchFamily="34" charset="0"/>
              </a:rPr>
            </a:br>
            <a:r>
              <a:rPr lang="en-US" sz="3200" dirty="0" smtClean="0">
                <a:solidFill>
                  <a:schemeClr val="bg1"/>
                </a:solidFill>
                <a:latin typeface="Arial" panose="020B0604020202020204" pitchFamily="34" charset="0"/>
                <a:cs typeface="Arial" panose="020B0604020202020204" pitchFamily="34" charset="0"/>
              </a:rPr>
              <a:t>of </a:t>
            </a:r>
            <a:r>
              <a:rPr lang="en-US" sz="3200" dirty="0">
                <a:solidFill>
                  <a:schemeClr val="bg1"/>
                </a:solidFill>
                <a:latin typeface="Arial" panose="020B0604020202020204" pitchFamily="34" charset="0"/>
                <a:cs typeface="Arial" panose="020B0604020202020204" pitchFamily="34" charset="0"/>
              </a:rPr>
              <a:t>individual metrics</a:t>
            </a:r>
          </a:p>
        </p:txBody>
      </p:sp>
      <p:pic>
        <p:nvPicPr>
          <p:cNvPr id="9" name="Picture 8" descr="This is another report that return the list of hospitals whose selected metric is in the best 20% in the most current reporting period.&#10;&#10;Here we see a list of hospitals whose HEDIS score is in the best 20% in FY13Q2.  The table also list whether the facilities were also in the best 20% for HEDIS in prior reporting periods and their numeric ranks in the VA.&#10;&#10;This table is helpful if you have improvement opportunity in specific areas and you’re interested in getting touch with facilities doing well in these areas.&#10;&#10;There are two groups of hospitals you may want to get in touch -  those always doing well and those making dramatic improvement over time.  I would think the latter may be able to share some great stories and strategies than the former.  For example, the highlighted facility appears to improved from #117 in FY2010 to #5 in the VA.  Some of the things they’ve done to improve the care process may be helpful lessons to learn from.&#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044" y="116195"/>
            <a:ext cx="9163082" cy="6822015"/>
          </a:xfrm>
          <a:prstGeom prst="rect">
            <a:avLst/>
          </a:prstGeom>
        </p:spPr>
      </p:pic>
    </p:spTree>
    <p:extLst>
      <p:ext uri="{BB962C8B-B14F-4D97-AF65-F5344CB8AC3E}">
        <p14:creationId xmlns:p14="http://schemas.microsoft.com/office/powerpoint/2010/main" val="1626452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3" name="Rectangle 2" descr="What is your current role?&#10;"/>
          <p:cNvSpPr/>
          <p:nvPr/>
        </p:nvSpPr>
        <p:spPr>
          <a:xfrm>
            <a:off x="609600" y="1414791"/>
            <a:ext cx="10871200" cy="707886"/>
          </a:xfrm>
          <a:prstGeom prst="rect">
            <a:avLst/>
          </a:prstGeom>
        </p:spPr>
        <p:txBody>
          <a:bodyPr wrap="square">
            <a:spAutoFit/>
          </a:bodyPr>
          <a:lstStyle/>
          <a:p>
            <a:r>
              <a:rPr lang="en-US" sz="4000" dirty="0">
                <a:solidFill>
                  <a:prstClr val="white"/>
                </a:solidFill>
              </a:rPr>
              <a:t>What is your current role?</a:t>
            </a:r>
          </a:p>
        </p:txBody>
      </p:sp>
      <p:sp>
        <p:nvSpPr>
          <p:cNvPr id="7" name="Rectangle 6" descr="Executive or Clinical Leadership&#10;Quality Management/&#10;Performance Improvement&#10;Systems Redesign &#10;Clinical &#10;Administrative or &#10;Technical Professional &#10;"/>
          <p:cNvSpPr/>
          <p:nvPr/>
        </p:nvSpPr>
        <p:spPr>
          <a:xfrm>
            <a:off x="-458454" y="2444115"/>
            <a:ext cx="10804607" cy="4256678"/>
          </a:xfrm>
          <a:prstGeom prst="rect">
            <a:avLst/>
          </a:prstGeom>
        </p:spPr>
        <p:txBody>
          <a:bodyPr wrap="square">
            <a:spAutoFit/>
          </a:bodyPr>
          <a:lstStyle/>
          <a:p>
            <a:pPr marL="1123935" lvl="1" indent="-514350">
              <a:buFont typeface="+mj-lt"/>
              <a:buAutoNum type="alphaUcPeriod"/>
            </a:pPr>
            <a:r>
              <a:rPr lang="en-US" sz="3866" dirty="0">
                <a:solidFill>
                  <a:prstClr val="white"/>
                </a:solidFill>
              </a:rPr>
              <a:t>Executive or Clinical Leadership</a:t>
            </a:r>
          </a:p>
          <a:p>
            <a:pPr marL="1123935" lvl="1" indent="-514350">
              <a:buFont typeface="+mj-lt"/>
              <a:buAutoNum type="alphaUcPeriod"/>
            </a:pPr>
            <a:r>
              <a:rPr lang="en-US" sz="3866" dirty="0">
                <a:solidFill>
                  <a:prstClr val="white"/>
                </a:solidFill>
              </a:rPr>
              <a:t>Quality Management</a:t>
            </a:r>
            <a:r>
              <a:rPr lang="en-US" sz="3866" dirty="0" smtClean="0">
                <a:solidFill>
                  <a:prstClr val="white"/>
                </a:solidFill>
              </a:rPr>
              <a:t>/</a:t>
            </a:r>
            <a:br>
              <a:rPr lang="en-US" sz="3866" dirty="0" smtClean="0">
                <a:solidFill>
                  <a:prstClr val="white"/>
                </a:solidFill>
              </a:rPr>
            </a:br>
            <a:r>
              <a:rPr lang="en-US" sz="3866" dirty="0" smtClean="0">
                <a:solidFill>
                  <a:prstClr val="white"/>
                </a:solidFill>
              </a:rPr>
              <a:t>Performance </a:t>
            </a:r>
            <a:r>
              <a:rPr lang="en-US" sz="3866" dirty="0">
                <a:solidFill>
                  <a:prstClr val="white"/>
                </a:solidFill>
              </a:rPr>
              <a:t>Improvement</a:t>
            </a:r>
          </a:p>
          <a:p>
            <a:pPr marL="1123935" lvl="1" indent="-514350">
              <a:buFont typeface="+mj-lt"/>
              <a:buAutoNum type="alphaUcPeriod"/>
            </a:pPr>
            <a:r>
              <a:rPr lang="en-US" sz="3866" dirty="0">
                <a:solidFill>
                  <a:prstClr val="white"/>
                </a:solidFill>
              </a:rPr>
              <a:t>Systems Redesign </a:t>
            </a:r>
          </a:p>
          <a:p>
            <a:pPr marL="1123935" lvl="1" indent="-514350">
              <a:buFont typeface="+mj-lt"/>
              <a:buAutoNum type="alphaUcPeriod"/>
            </a:pPr>
            <a:r>
              <a:rPr lang="en-US" sz="3866" dirty="0">
                <a:solidFill>
                  <a:prstClr val="white"/>
                </a:solidFill>
              </a:rPr>
              <a:t>Clinical </a:t>
            </a:r>
          </a:p>
          <a:p>
            <a:pPr marL="1123935" lvl="1" indent="-514350">
              <a:buFont typeface="+mj-lt"/>
              <a:buAutoNum type="alphaUcPeriod"/>
            </a:pPr>
            <a:r>
              <a:rPr lang="en-US" sz="3866" dirty="0">
                <a:solidFill>
                  <a:prstClr val="white"/>
                </a:solidFill>
              </a:rPr>
              <a:t>Administrative or </a:t>
            </a:r>
            <a:r>
              <a:rPr lang="en-US" sz="3866" dirty="0" smtClean="0">
                <a:solidFill>
                  <a:prstClr val="white"/>
                </a:solidFill>
              </a:rPr>
              <a:t/>
            </a:r>
            <a:br>
              <a:rPr lang="en-US" sz="3866" dirty="0" smtClean="0">
                <a:solidFill>
                  <a:prstClr val="white"/>
                </a:solidFill>
              </a:rPr>
            </a:br>
            <a:r>
              <a:rPr lang="en-US" sz="3866" dirty="0" smtClean="0">
                <a:solidFill>
                  <a:prstClr val="white"/>
                </a:solidFill>
              </a:rPr>
              <a:t>Technical </a:t>
            </a:r>
            <a:r>
              <a:rPr lang="en-US" sz="3866" dirty="0">
                <a:solidFill>
                  <a:prstClr val="white"/>
                </a:solidFill>
              </a:rPr>
              <a:t>Professional </a:t>
            </a:r>
          </a:p>
        </p:txBody>
      </p:sp>
    </p:spTree>
    <p:extLst>
      <p:ext uri="{BB962C8B-B14F-4D97-AF65-F5344CB8AC3E}">
        <p14:creationId xmlns:p14="http://schemas.microsoft.com/office/powerpoint/2010/main" val="2951806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descr="&quot;&quot;"/>
          <p:cNvSpPr>
            <a:spLocks noGrp="1"/>
          </p:cNvSpPr>
          <p:nvPr>
            <p:ph type="sldNum" sz="quarter" idx="10"/>
          </p:nvPr>
        </p:nvSpPr>
        <p:spPr>
          <a:xfrm>
            <a:off x="8583613" y="6249988"/>
            <a:ext cx="490537" cy="365125"/>
          </a:xfrm>
        </p:spPr>
        <p:txBody>
          <a:bodyPr/>
          <a:lstStyle/>
          <a:p>
            <a:pPr>
              <a:defRPr/>
            </a:pPr>
            <a:fld id="{1C01D857-53C1-4418-A8E6-CDA8628B28FC}" type="slidenum">
              <a:rPr lang="en-US" smtClean="0">
                <a:solidFill>
                  <a:prstClr val="black">
                    <a:tint val="75000"/>
                  </a:prstClr>
                </a:solidFill>
              </a:rPr>
              <a:pPr>
                <a:defRPr/>
              </a:pPr>
              <a:t>50</a:t>
            </a:fld>
            <a:endParaRPr lang="en-US" dirty="0">
              <a:solidFill>
                <a:prstClr val="black">
                  <a:tint val="75000"/>
                </a:prstClr>
              </a:solidFill>
            </a:endParaRPr>
          </a:p>
        </p:txBody>
      </p:sp>
      <p:grpSp>
        <p:nvGrpSpPr>
          <p:cNvPr id="2" name="Group 1" descr="On every page of the SAIL report, you can access a comprehensive data definition document that provides information including&#10;&#10;Purpose / rationale of SAIL and a description of its development&#10;All of the individual measures along with the corresponding data sources and frequency of refresh&#10;Directions for using product&#10;Methodology updates and new features with each release&#10;Self-paced training web site&#10;"/>
          <p:cNvGrpSpPr/>
          <p:nvPr/>
        </p:nvGrpSpPr>
        <p:grpSpPr>
          <a:xfrm>
            <a:off x="1503334" y="310720"/>
            <a:ext cx="10244380" cy="6121830"/>
            <a:chOff x="1503334" y="310720"/>
            <a:chExt cx="10244380" cy="6121830"/>
          </a:xfrm>
        </p:grpSpPr>
        <p:grpSp>
          <p:nvGrpSpPr>
            <p:cNvPr id="11" name="Group 10"/>
            <p:cNvGrpSpPr/>
            <p:nvPr/>
          </p:nvGrpSpPr>
          <p:grpSpPr>
            <a:xfrm>
              <a:off x="2355742" y="310720"/>
              <a:ext cx="8121111" cy="6121830"/>
              <a:chOff x="1828800" y="0"/>
              <a:chExt cx="9144000" cy="6862382"/>
            </a:xfrm>
          </p:grpSpPr>
          <p:grpSp>
            <p:nvGrpSpPr>
              <p:cNvPr id="5" name="Group 4"/>
              <p:cNvGrpSpPr/>
              <p:nvPr/>
            </p:nvGrpSpPr>
            <p:grpSpPr>
              <a:xfrm>
                <a:off x="1828800" y="0"/>
                <a:ext cx="9144000" cy="859610"/>
                <a:chOff x="0" y="0"/>
                <a:chExt cx="9144000" cy="859610"/>
              </a:xfrm>
            </p:grpSpPr>
            <p:grpSp>
              <p:nvGrpSpPr>
                <p:cNvPr id="6" name="Group 5"/>
                <p:cNvGrpSpPr/>
                <p:nvPr/>
              </p:nvGrpSpPr>
              <p:grpSpPr>
                <a:xfrm>
                  <a:off x="0" y="0"/>
                  <a:ext cx="9144000" cy="859610"/>
                  <a:chOff x="0" y="0"/>
                  <a:chExt cx="9144000" cy="859610"/>
                </a:xfrm>
              </p:grpSpPr>
              <p:pic>
                <p:nvPicPr>
                  <p:cNvPr id="8" name="Picture 7"/>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9144000" cy="859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53453" y="228600"/>
                    <a:ext cx="2008883" cy="276999"/>
                  </a:xfrm>
                  <a:prstGeom prst="rect">
                    <a:avLst/>
                  </a:prstGeom>
                  <a:noFill/>
                </p:spPr>
                <p:txBody>
                  <a:bodyPr wrap="none" rtlCol="0">
                    <a:spAutoFit/>
                  </a:bodyPr>
                  <a:lstStyle/>
                  <a:p>
                    <a:pPr algn="ctr"/>
                    <a:r>
                      <a:rPr lang="en-US" sz="1200" dirty="0" smtClean="0">
                        <a:solidFill>
                          <a:srgbClr val="C4262E"/>
                        </a:solidFill>
                        <a:latin typeface="Arial" pitchFamily="34" charset="0"/>
                        <a:cs typeface="Arial" pitchFamily="34" charset="0"/>
                      </a:rPr>
                      <a:t>Data Definition Document</a:t>
                    </a:r>
                    <a:endParaRPr lang="en-US" sz="1200" dirty="0">
                      <a:solidFill>
                        <a:srgbClr val="C4262E"/>
                      </a:solidFill>
                      <a:latin typeface="Arial" pitchFamily="34" charset="0"/>
                      <a:cs typeface="Arial" pitchFamily="34" charset="0"/>
                    </a:endParaRPr>
                  </a:p>
                </p:txBody>
              </p:sp>
            </p:grpSp>
            <p:sp>
              <p:nvSpPr>
                <p:cNvPr id="7" name="Rectangle 6"/>
                <p:cNvSpPr/>
                <p:nvPr/>
              </p:nvSpPr>
              <p:spPr>
                <a:xfrm>
                  <a:off x="8153400" y="228600"/>
                  <a:ext cx="990600" cy="276999"/>
                </a:xfrm>
                <a:prstGeom prst="rect">
                  <a:avLst/>
                </a:prstGeom>
                <a:noFill/>
                <a:ln w="28575">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757809"/>
                <a:ext cx="4873943" cy="6104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1503334" y="3911769"/>
              <a:ext cx="10244380" cy="2229709"/>
              <a:chOff x="232475" y="2667754"/>
              <a:chExt cx="10244380" cy="2229709"/>
            </a:xfrm>
          </p:grpSpPr>
          <p:sp>
            <p:nvSpPr>
              <p:cNvPr id="19" name="Rectangular Callout 18"/>
              <p:cNvSpPr/>
              <p:nvPr/>
            </p:nvSpPr>
            <p:spPr>
              <a:xfrm>
                <a:off x="232475" y="2667754"/>
                <a:ext cx="10244380" cy="2229709"/>
              </a:xfrm>
              <a:prstGeom prst="wedgeRectCallout">
                <a:avLst>
                  <a:gd name="adj1" fmla="val 1680"/>
                  <a:gd name="adj2" fmla="val -95772"/>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4145" b="59861"/>
              <a:stretch/>
            </p:blipFill>
            <p:spPr bwMode="auto">
              <a:xfrm>
                <a:off x="370668" y="2756571"/>
                <a:ext cx="9979969" cy="1999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3" name="Straight Arrow Connector 2" descr="Data Definition"/>
          <p:cNvCxnSpPr/>
          <p:nvPr/>
        </p:nvCxnSpPr>
        <p:spPr>
          <a:xfrm flipH="1">
            <a:off x="10476853" y="638204"/>
            <a:ext cx="677918" cy="0"/>
          </a:xfrm>
          <a:prstGeom prst="straightConnector1">
            <a:avLst/>
          </a:prstGeom>
          <a:ln w="53975">
            <a:solidFill>
              <a:srgbClr val="87132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110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Question</a:t>
            </a:r>
            <a:endParaRPr lang="en-US" dirty="0"/>
          </a:p>
        </p:txBody>
      </p:sp>
      <p:sp>
        <p:nvSpPr>
          <p:cNvPr id="5" name="Content Placeholder 4"/>
          <p:cNvSpPr>
            <a:spLocks noGrp="1"/>
          </p:cNvSpPr>
          <p:nvPr>
            <p:ph idx="1"/>
          </p:nvPr>
        </p:nvSpPr>
        <p:spPr>
          <a:xfrm>
            <a:off x="406400" y="1600200"/>
            <a:ext cx="11379200" cy="4876800"/>
          </a:xfrm>
        </p:spPr>
        <p:txBody>
          <a:bodyPr>
            <a:normAutofit/>
          </a:bodyPr>
          <a:lstStyle/>
          <a:p>
            <a:pPr marL="0" indent="0">
              <a:buNone/>
            </a:pPr>
            <a:r>
              <a:rPr lang="en-US" sz="4800" dirty="0"/>
              <a:t>How often do you access the SAIL report?</a:t>
            </a:r>
          </a:p>
          <a:p>
            <a:pPr marL="1276336" lvl="1" indent="-742950">
              <a:buFont typeface="+mj-lt"/>
              <a:buAutoNum type="alphaUcPeriod"/>
            </a:pPr>
            <a:r>
              <a:rPr lang="en-US" sz="3866" dirty="0"/>
              <a:t>Daily</a:t>
            </a:r>
          </a:p>
          <a:p>
            <a:pPr marL="1276336" lvl="1" indent="-742950">
              <a:buFont typeface="+mj-lt"/>
              <a:buAutoNum type="alphaUcPeriod"/>
            </a:pPr>
            <a:r>
              <a:rPr lang="en-US" sz="3866" dirty="0"/>
              <a:t>Weekly</a:t>
            </a:r>
          </a:p>
          <a:p>
            <a:pPr marL="1276336" lvl="1" indent="-742950">
              <a:buFont typeface="+mj-lt"/>
              <a:buAutoNum type="alphaUcPeriod"/>
            </a:pPr>
            <a:r>
              <a:rPr lang="en-US" sz="3866" dirty="0"/>
              <a:t>Monthly</a:t>
            </a:r>
          </a:p>
          <a:p>
            <a:pPr marL="1276336" lvl="1" indent="-742950">
              <a:buFont typeface="+mj-lt"/>
              <a:buAutoNum type="alphaUcPeriod"/>
            </a:pPr>
            <a:r>
              <a:rPr lang="en-US" sz="3866" dirty="0"/>
              <a:t>Quarterly</a:t>
            </a:r>
          </a:p>
          <a:p>
            <a:pPr marL="1276336" lvl="1" indent="-742950">
              <a:buFont typeface="+mj-lt"/>
              <a:buAutoNum type="alphaUcPeriod"/>
            </a:pPr>
            <a:r>
              <a:rPr lang="en-US" sz="3866" dirty="0"/>
              <a:t>I am afraid of SAILing</a:t>
            </a:r>
          </a:p>
        </p:txBody>
      </p:sp>
    </p:spTree>
    <p:extLst>
      <p:ext uri="{BB962C8B-B14F-4D97-AF65-F5344CB8AC3E}">
        <p14:creationId xmlns:p14="http://schemas.microsoft.com/office/powerpoint/2010/main" val="14477591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descr="&quot;&quot;"/>
          <p:cNvSpPr/>
          <p:nvPr/>
        </p:nvSpPr>
        <p:spPr>
          <a:xfrm>
            <a:off x="0" y="0"/>
            <a:ext cx="12192000" cy="217921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Determining “Improvement”&#10;"/>
          <p:cNvSpPr/>
          <p:nvPr/>
        </p:nvSpPr>
        <p:spPr>
          <a:xfrm>
            <a:off x="407351" y="735664"/>
            <a:ext cx="6433171" cy="707886"/>
          </a:xfrm>
          <a:prstGeom prst="rect">
            <a:avLst/>
          </a:prstGeom>
        </p:spPr>
        <p:txBody>
          <a:bodyPr wrap="none">
            <a:spAutoFit/>
          </a:bodyPr>
          <a:lstStyle/>
          <a:p>
            <a:r>
              <a:rPr lang="en-US" sz="4000" dirty="0">
                <a:solidFill>
                  <a:schemeClr val="bg1"/>
                </a:solidFill>
                <a:latin typeface="Arial" panose="020B0604020202020204" pitchFamily="34" charset="0"/>
                <a:cs typeface="Arial" panose="020B0604020202020204" pitchFamily="34" charset="0"/>
              </a:rPr>
              <a:t>Determining “</a:t>
            </a:r>
            <a:r>
              <a:rPr lang="en-US" sz="4000" i="1" dirty="0">
                <a:solidFill>
                  <a:schemeClr val="bg1"/>
                </a:solidFill>
                <a:latin typeface="Arial" panose="020B0604020202020204" pitchFamily="34" charset="0"/>
                <a:cs typeface="Arial" panose="020B0604020202020204" pitchFamily="34" charset="0"/>
              </a:rPr>
              <a:t>Improvement</a:t>
            </a:r>
            <a:r>
              <a:rPr lang="en-US" sz="4000" dirty="0">
                <a:solidFill>
                  <a:schemeClr val="bg1"/>
                </a:solidFill>
                <a:latin typeface="Arial" panose="020B0604020202020204" pitchFamily="34" charset="0"/>
                <a:cs typeface="Arial" panose="020B0604020202020204" pitchFamily="34" charset="0"/>
              </a:rPr>
              <a:t>”</a:t>
            </a:r>
          </a:p>
        </p:txBody>
      </p:sp>
      <p:sp>
        <p:nvSpPr>
          <p:cNvPr id="2" name="Rectangle 1" descr="Did the hospital improve on the metric itself irrespective of rank? (assuming it had realistic room to improve)&#10;Did the hospital improve on both the metric and the rank? &#10;(we get the permutations)&#10;&#10;So how do you use SAIL to determine improvement?  I think it is important to look not only at your ranking to determine improvement but also at the movement in the measure itself.  Remember that middle percentile range for 3-star hospitals is between 30 and 70 percent.  So it is conceivable that a 3-star facility could start around the 69th percentile and over time drop to 31st percentile but still remain a 3-star facility.  So clearly the measure is not showing improvement but that is not reflected in the star rating. &#10;&#10;So you really need to look at the different permutations associated with your ranking and the direction of change in the individual measures.&#10;&#10;&#10;&#10;&#10;"/>
          <p:cNvSpPr/>
          <p:nvPr/>
        </p:nvSpPr>
        <p:spPr>
          <a:xfrm>
            <a:off x="684939" y="2810238"/>
            <a:ext cx="10822122" cy="2323713"/>
          </a:xfrm>
          <a:prstGeom prst="rect">
            <a:avLst/>
          </a:prstGeom>
        </p:spPr>
        <p:txBody>
          <a:bodyPr wrap="square">
            <a:spAutoFit/>
          </a:bodyPr>
          <a:lstStyle/>
          <a:p>
            <a:pPr marL="457200" indent="-457200">
              <a:spcBef>
                <a:spcPts val="600"/>
              </a:spcBef>
              <a:spcAft>
                <a:spcPts val="600"/>
              </a:spcAft>
              <a:buFont typeface="+mj-lt"/>
              <a:buAutoNum type="arabicPeriod"/>
            </a:pPr>
            <a:r>
              <a:rPr lang="en-US" sz="2800" dirty="0" smtClean="0">
                <a:solidFill>
                  <a:schemeClr val="bg1"/>
                </a:solidFill>
                <a:latin typeface="Arial" panose="020B0604020202020204" pitchFamily="34" charset="0"/>
                <a:cs typeface="Arial" panose="020B0604020202020204" pitchFamily="34" charset="0"/>
              </a:rPr>
              <a:t>Did </a:t>
            </a:r>
            <a:r>
              <a:rPr lang="en-US" sz="2800" dirty="0">
                <a:solidFill>
                  <a:schemeClr val="bg1"/>
                </a:solidFill>
                <a:latin typeface="Arial" panose="020B0604020202020204" pitchFamily="34" charset="0"/>
                <a:cs typeface="Arial" panose="020B0604020202020204" pitchFamily="34" charset="0"/>
              </a:rPr>
              <a:t>the hospital improve on the metric itself irrespective of rank? (assuming it had realistic room to improve)</a:t>
            </a:r>
          </a:p>
          <a:p>
            <a:pPr marL="457200" indent="-457200">
              <a:spcBef>
                <a:spcPts val="600"/>
              </a:spcBef>
              <a:spcAft>
                <a:spcPts val="600"/>
              </a:spcAft>
              <a:buFont typeface="+mj-lt"/>
              <a:buAutoNum type="arabicPeriod"/>
            </a:pPr>
            <a:r>
              <a:rPr lang="en-US" sz="2800" dirty="0">
                <a:solidFill>
                  <a:schemeClr val="bg1"/>
                </a:solidFill>
                <a:latin typeface="Arial" panose="020B0604020202020204" pitchFamily="34" charset="0"/>
                <a:cs typeface="Arial" panose="020B0604020202020204" pitchFamily="34" charset="0"/>
              </a:rPr>
              <a:t>Did the hospital improve on both the metric and the rank? </a:t>
            </a:r>
            <a:r>
              <a:rPr lang="en-US" sz="2800" dirty="0" smtClean="0">
                <a:solidFill>
                  <a:schemeClr val="bg1"/>
                </a:solidFill>
                <a:latin typeface="Arial" panose="020B0604020202020204" pitchFamily="34" charset="0"/>
                <a:cs typeface="Arial" panose="020B0604020202020204" pitchFamily="34" charset="0"/>
              </a:rPr>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a:t>
            </a:r>
            <a:r>
              <a:rPr lang="en-US" sz="2800" dirty="0">
                <a:solidFill>
                  <a:schemeClr val="bg1"/>
                </a:solidFill>
                <a:latin typeface="Arial" panose="020B0604020202020204" pitchFamily="34" charset="0"/>
                <a:cs typeface="Arial" panose="020B0604020202020204" pitchFamily="34" charset="0"/>
              </a:rPr>
              <a:t>we get the permutations)</a:t>
            </a:r>
          </a:p>
          <a:p>
            <a:endParaRPr lang="en-US" dirty="0"/>
          </a:p>
        </p:txBody>
      </p:sp>
    </p:spTree>
    <p:extLst>
      <p:ext uri="{BB962C8B-B14F-4D97-AF65-F5344CB8AC3E}">
        <p14:creationId xmlns:p14="http://schemas.microsoft.com/office/powerpoint/2010/main" val="1969839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descr="&quot;&quot;"/>
          <p:cNvSpPr/>
          <p:nvPr/>
        </p:nvSpPr>
        <p:spPr>
          <a:xfrm>
            <a:off x="0" y="0"/>
            <a:ext cx="12192000" cy="2179214"/>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Determining “Improvement”&#10;"/>
          <p:cNvSpPr/>
          <p:nvPr/>
        </p:nvSpPr>
        <p:spPr>
          <a:xfrm>
            <a:off x="407351" y="735664"/>
            <a:ext cx="6433171" cy="707886"/>
          </a:xfrm>
          <a:prstGeom prst="rect">
            <a:avLst/>
          </a:prstGeom>
        </p:spPr>
        <p:txBody>
          <a:bodyPr wrap="none">
            <a:spAutoFit/>
          </a:bodyPr>
          <a:lstStyle/>
          <a:p>
            <a:r>
              <a:rPr lang="en-US" sz="4000" dirty="0">
                <a:solidFill>
                  <a:schemeClr val="bg1"/>
                </a:solidFill>
                <a:latin typeface="Arial" panose="020B0604020202020204" pitchFamily="34" charset="0"/>
                <a:cs typeface="Arial" panose="020B0604020202020204" pitchFamily="34" charset="0"/>
              </a:rPr>
              <a:t>Determining “</a:t>
            </a:r>
            <a:r>
              <a:rPr lang="en-US" sz="4000" i="1" dirty="0">
                <a:solidFill>
                  <a:schemeClr val="bg1"/>
                </a:solidFill>
                <a:latin typeface="Arial" panose="020B0604020202020204" pitchFamily="34" charset="0"/>
                <a:cs typeface="Arial" panose="020B0604020202020204" pitchFamily="34" charset="0"/>
              </a:rPr>
              <a:t>Improvement</a:t>
            </a:r>
            <a:r>
              <a:rPr lang="en-US" sz="4000" dirty="0">
                <a:solidFill>
                  <a:schemeClr val="bg1"/>
                </a:solidFill>
                <a:latin typeface="Arial" panose="020B0604020202020204" pitchFamily="34" charset="0"/>
                <a:cs typeface="Arial" panose="020B0604020202020204" pitchFamily="34" charset="0"/>
              </a:rPr>
              <a:t>”</a:t>
            </a:r>
          </a:p>
        </p:txBody>
      </p:sp>
      <p:pic>
        <p:nvPicPr>
          <p:cNvPr id="5" name="Picture 4" descr="If your ranking has gotten better and measures have gotten better, there is no question that you are improving.&#10;&#10;If you ranking has gotten worse and the values have gone in the wrong direction, there is also no question – you  need to get involved in improving in those areas.&#10;&#10;But we also see these other 2 permutations.  If your number actually gets better, but your ranking actually gets worse it probably means that even though you have improved, the rest of the VA is also improving but at a faster pace.  Conversely, if your number actually gets worse, but your ranking gets better, it probably means that even though you see a decline in the measure, the rest of the VA is also declining but at a faster pace.&#10;&#10;So it is important to understand these different scenarios and act when you need to but also acknowledge/reward hospitals that improve numerically and by rank&#10;"/>
          <p:cNvPicPr>
            <a:picLocks noChangeAspect="1"/>
          </p:cNvPicPr>
          <p:nvPr/>
        </p:nvPicPr>
        <p:blipFill>
          <a:blip r:embed="rId3">
            <a:biLevel thresh="25000"/>
          </a:blip>
          <a:stretch>
            <a:fillRect/>
          </a:stretch>
        </p:blipFill>
        <p:spPr>
          <a:xfrm>
            <a:off x="2039529" y="2414006"/>
            <a:ext cx="8365190" cy="3634058"/>
          </a:xfrm>
          <a:prstGeom prst="rect">
            <a:avLst/>
          </a:prstGeom>
          <a:ln>
            <a:noFill/>
          </a:ln>
          <a:effectLst/>
        </p:spPr>
      </p:pic>
      <p:sp>
        <p:nvSpPr>
          <p:cNvPr id="2" name="Rectangle 1" descr="Acknowledge/reward hospitals that improve numerically and by rank&#10;"/>
          <p:cNvSpPr/>
          <p:nvPr/>
        </p:nvSpPr>
        <p:spPr>
          <a:xfrm>
            <a:off x="1345324" y="6245935"/>
            <a:ext cx="10226566" cy="461665"/>
          </a:xfrm>
          <a:prstGeom prst="rect">
            <a:avLst/>
          </a:prstGeom>
        </p:spPr>
        <p:txBody>
          <a:bodyPr wrap="square">
            <a:spAutoFit/>
          </a:bodyPr>
          <a:lstStyle/>
          <a:p>
            <a:pPr>
              <a:spcBef>
                <a:spcPts val="600"/>
              </a:spcBef>
              <a:spcAft>
                <a:spcPts val="600"/>
              </a:spcAft>
            </a:pPr>
            <a:r>
              <a:rPr lang="en-US" sz="2400" dirty="0">
                <a:solidFill>
                  <a:schemeClr val="bg1"/>
                </a:solidFill>
                <a:latin typeface="Arial" panose="020B0604020202020204" pitchFamily="34" charset="0"/>
                <a:cs typeface="Arial" panose="020B0604020202020204" pitchFamily="34" charset="0"/>
              </a:rPr>
              <a:t>Acknowledge/reward hospitals that improve </a:t>
            </a:r>
            <a:r>
              <a:rPr lang="en-US" sz="2400" b="1" i="1" dirty="0">
                <a:solidFill>
                  <a:schemeClr val="bg1"/>
                </a:solidFill>
                <a:latin typeface="Arial" panose="020B0604020202020204" pitchFamily="34" charset="0"/>
                <a:cs typeface="Arial" panose="020B0604020202020204" pitchFamily="34" charset="0"/>
              </a:rPr>
              <a:t>numerically </a:t>
            </a:r>
            <a:r>
              <a:rPr lang="en-US" sz="2400" dirty="0">
                <a:solidFill>
                  <a:schemeClr val="bg1"/>
                </a:solidFill>
                <a:latin typeface="Arial" panose="020B0604020202020204" pitchFamily="34" charset="0"/>
                <a:cs typeface="Arial" panose="020B0604020202020204" pitchFamily="34" charset="0"/>
              </a:rPr>
              <a:t>and by </a:t>
            </a:r>
            <a:r>
              <a:rPr lang="en-US" sz="2400" b="1" i="1" dirty="0">
                <a:solidFill>
                  <a:schemeClr val="bg1"/>
                </a:solidFill>
                <a:latin typeface="Arial" panose="020B0604020202020204" pitchFamily="34" charset="0"/>
                <a:cs typeface="Arial" panose="020B0604020202020204" pitchFamily="34" charset="0"/>
              </a:rPr>
              <a:t>rank</a:t>
            </a:r>
          </a:p>
        </p:txBody>
      </p:sp>
    </p:spTree>
    <p:extLst>
      <p:ext uri="{BB962C8B-B14F-4D97-AF65-F5344CB8AC3E}">
        <p14:creationId xmlns:p14="http://schemas.microsoft.com/office/powerpoint/2010/main" val="9019953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descr="Focus on What’s Important&#10;"/>
          <p:cNvSpPr/>
          <p:nvPr/>
        </p:nvSpPr>
        <p:spPr>
          <a:xfrm>
            <a:off x="891946" y="257043"/>
            <a:ext cx="7794763" cy="923330"/>
          </a:xfrm>
          <a:prstGeom prst="rect">
            <a:avLst/>
          </a:prstGeom>
        </p:spPr>
        <p:txBody>
          <a:bodyPr wrap="none">
            <a:spAutoFit/>
          </a:bodyPr>
          <a:lstStyle/>
          <a:p>
            <a:r>
              <a:rPr lang="en-US" sz="5400" dirty="0" smtClean="0">
                <a:solidFill>
                  <a:schemeClr val="accent1"/>
                </a:solidFill>
                <a:hlinkClick r:id="rId3"/>
              </a:rPr>
              <a:t>Focus on What’s Important</a:t>
            </a:r>
            <a:endParaRPr lang="en-US" sz="5400" dirty="0">
              <a:solidFill>
                <a:schemeClr val="accent1"/>
              </a:solidFill>
            </a:endParaRPr>
          </a:p>
        </p:txBody>
      </p:sp>
      <p:sp>
        <p:nvSpPr>
          <p:cNvPr id="2" name="Rectangle 1" descr="Focus on most important issues to achieve greatest impact&#10;Involve multi-disciplinary partners &#10;Activities to help prioritize efforts:&#10;Review data collected during assessment&#10;Guiding questions&#10;Criteria for considering priorities&#10;Process to select priorities&#10;Discuss and finalize priority issues&#10;Communicate and execute priorities&#10;&#10;"/>
          <p:cNvSpPr/>
          <p:nvPr/>
        </p:nvSpPr>
        <p:spPr>
          <a:xfrm>
            <a:off x="891946" y="1302633"/>
            <a:ext cx="10459453" cy="5555367"/>
          </a:xfrm>
          <a:prstGeom prst="rect">
            <a:avLst/>
          </a:prstGeom>
        </p:spPr>
        <p:txBody>
          <a:bodyPr wrap="square">
            <a:spAutoFit/>
          </a:bodyPr>
          <a:lstStyle/>
          <a:p>
            <a:pPr marL="464149" indent="-464149">
              <a:spcBef>
                <a:spcPts val="600"/>
              </a:spcBef>
              <a:spcAft>
                <a:spcPts val="600"/>
              </a:spcAft>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Focus on most important issues to achieve greatest impact</a:t>
            </a:r>
          </a:p>
          <a:p>
            <a:pPr marL="464149" indent="-464149">
              <a:spcBef>
                <a:spcPts val="600"/>
              </a:spcBef>
              <a:spcAft>
                <a:spcPts val="600"/>
              </a:spcAft>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Involve </a:t>
            </a:r>
            <a:r>
              <a:rPr lang="en-US" sz="2800" dirty="0">
                <a:solidFill>
                  <a:schemeClr val="bg1"/>
                </a:solidFill>
                <a:latin typeface="Arial" panose="020B0604020202020204" pitchFamily="34" charset="0"/>
                <a:cs typeface="Arial" panose="020B0604020202020204" pitchFamily="34" charset="0"/>
              </a:rPr>
              <a:t>multi-disciplinary partners </a:t>
            </a:r>
            <a:endParaRPr lang="en-US" sz="2800" dirty="0" smtClean="0">
              <a:solidFill>
                <a:schemeClr val="bg1"/>
              </a:solidFill>
              <a:latin typeface="Arial" panose="020B0604020202020204" pitchFamily="34" charset="0"/>
              <a:cs typeface="Arial" panose="020B0604020202020204" pitchFamily="34" charset="0"/>
            </a:endParaRPr>
          </a:p>
          <a:p>
            <a:pPr marL="464149" indent="-464149">
              <a:spcBef>
                <a:spcPts val="600"/>
              </a:spcBef>
              <a:spcAft>
                <a:spcPts val="600"/>
              </a:spcAft>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Activities </a:t>
            </a:r>
            <a:r>
              <a:rPr lang="en-US" sz="2800" dirty="0">
                <a:solidFill>
                  <a:schemeClr val="bg1"/>
                </a:solidFill>
                <a:latin typeface="Arial" panose="020B0604020202020204" pitchFamily="34" charset="0"/>
                <a:cs typeface="Arial" panose="020B0604020202020204" pitchFamily="34" charset="0"/>
              </a:rPr>
              <a:t>to help prioritize </a:t>
            </a:r>
            <a:r>
              <a:rPr lang="en-US" sz="2800" dirty="0" smtClean="0">
                <a:solidFill>
                  <a:schemeClr val="bg1"/>
                </a:solidFill>
                <a:latin typeface="Arial" panose="020B0604020202020204" pitchFamily="34" charset="0"/>
                <a:cs typeface="Arial" panose="020B0604020202020204" pitchFamily="34" charset="0"/>
              </a:rPr>
              <a:t>efforts:</a:t>
            </a:r>
            <a:endParaRPr lang="en-US" sz="2800" dirty="0">
              <a:solidFill>
                <a:schemeClr val="bg1"/>
              </a:solidFill>
              <a:latin typeface="Arial" panose="020B0604020202020204" pitchFamily="34" charset="0"/>
              <a:cs typeface="Arial" panose="020B0604020202020204" pitchFamily="34" charset="0"/>
            </a:endParaRPr>
          </a:p>
          <a:p>
            <a:pPr marL="812262" lvl="1" indent="-348112">
              <a:spcBef>
                <a:spcPts val="600"/>
              </a:spcBef>
              <a:spcAft>
                <a:spcPts val="600"/>
              </a:spcAft>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Review </a:t>
            </a:r>
            <a:r>
              <a:rPr lang="en-US" sz="2800" dirty="0">
                <a:solidFill>
                  <a:schemeClr val="bg1"/>
                </a:solidFill>
                <a:latin typeface="Arial" panose="020B0604020202020204" pitchFamily="34" charset="0"/>
                <a:cs typeface="Arial" panose="020B0604020202020204" pitchFamily="34" charset="0"/>
              </a:rPr>
              <a:t>data collected during </a:t>
            </a:r>
            <a:r>
              <a:rPr lang="en-US" sz="2800" dirty="0" smtClean="0">
                <a:solidFill>
                  <a:schemeClr val="bg1"/>
                </a:solidFill>
                <a:latin typeface="Arial" panose="020B0604020202020204" pitchFamily="34" charset="0"/>
                <a:cs typeface="Arial" panose="020B0604020202020204" pitchFamily="34" charset="0"/>
              </a:rPr>
              <a:t>assessment</a:t>
            </a:r>
            <a:endParaRPr lang="en-US" sz="2800" dirty="0">
              <a:solidFill>
                <a:schemeClr val="bg1"/>
              </a:solidFill>
              <a:latin typeface="Arial" panose="020B0604020202020204" pitchFamily="34" charset="0"/>
              <a:cs typeface="Arial" panose="020B0604020202020204" pitchFamily="34" charset="0"/>
            </a:endParaRPr>
          </a:p>
          <a:p>
            <a:pPr marL="812262" lvl="1" indent="-348112">
              <a:spcBef>
                <a:spcPts val="600"/>
              </a:spcBef>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Guiding questions</a:t>
            </a:r>
          </a:p>
          <a:p>
            <a:pPr marL="812262" lvl="1" indent="-348112">
              <a:spcBef>
                <a:spcPts val="600"/>
              </a:spcBef>
              <a:spcAft>
                <a:spcPts val="600"/>
              </a:spcAft>
              <a:buFont typeface="Arial" panose="020B0604020202020204" pitchFamily="34" charset="0"/>
              <a:buChar char="•"/>
            </a:pPr>
            <a:r>
              <a:rPr lang="en-US" sz="2800" dirty="0" smtClean="0">
                <a:solidFill>
                  <a:schemeClr val="bg1"/>
                </a:solidFill>
                <a:latin typeface="Arial" panose="020B0604020202020204" pitchFamily="34" charset="0"/>
                <a:cs typeface="Arial" panose="020B0604020202020204" pitchFamily="34" charset="0"/>
              </a:rPr>
              <a:t>Criteria </a:t>
            </a:r>
            <a:r>
              <a:rPr lang="en-US" sz="2800" dirty="0">
                <a:solidFill>
                  <a:schemeClr val="bg1"/>
                </a:solidFill>
                <a:latin typeface="Arial" panose="020B0604020202020204" pitchFamily="34" charset="0"/>
                <a:cs typeface="Arial" panose="020B0604020202020204" pitchFamily="34" charset="0"/>
              </a:rPr>
              <a:t>for considering </a:t>
            </a:r>
            <a:r>
              <a:rPr lang="en-US" sz="2800" dirty="0" smtClean="0">
                <a:solidFill>
                  <a:schemeClr val="bg1"/>
                </a:solidFill>
                <a:latin typeface="Arial" panose="020B0604020202020204" pitchFamily="34" charset="0"/>
                <a:cs typeface="Arial" panose="020B0604020202020204" pitchFamily="34" charset="0"/>
              </a:rPr>
              <a:t>priorities</a:t>
            </a:r>
          </a:p>
          <a:p>
            <a:pPr marL="812262" lvl="1" indent="-348112">
              <a:spcBef>
                <a:spcPts val="600"/>
              </a:spcBef>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Process to select priorities</a:t>
            </a:r>
          </a:p>
          <a:p>
            <a:pPr marL="812262" lvl="1" indent="-348112">
              <a:spcBef>
                <a:spcPts val="600"/>
              </a:spcBef>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Discuss and finalize priority issues</a:t>
            </a:r>
          </a:p>
          <a:p>
            <a:pPr marL="812262" lvl="1" indent="-348112">
              <a:spcBef>
                <a:spcPts val="600"/>
              </a:spcBef>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Communicate and execute </a:t>
            </a:r>
            <a:r>
              <a:rPr lang="en-US" sz="2800" dirty="0" smtClean="0">
                <a:solidFill>
                  <a:schemeClr val="bg1"/>
                </a:solidFill>
                <a:latin typeface="Arial" panose="020B0604020202020204" pitchFamily="34" charset="0"/>
                <a:cs typeface="Arial" panose="020B0604020202020204" pitchFamily="34" charset="0"/>
              </a:rPr>
              <a:t>priorities</a:t>
            </a:r>
            <a:endParaRPr lang="en-US" sz="28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57423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3" name="Rectangle 2" descr="How often do you access the SAIL report?&#10;"/>
          <p:cNvSpPr/>
          <p:nvPr/>
        </p:nvSpPr>
        <p:spPr>
          <a:xfrm>
            <a:off x="609600" y="1414791"/>
            <a:ext cx="10871200" cy="707886"/>
          </a:xfrm>
          <a:prstGeom prst="rect">
            <a:avLst/>
          </a:prstGeom>
        </p:spPr>
        <p:txBody>
          <a:bodyPr wrap="square">
            <a:spAutoFit/>
          </a:bodyPr>
          <a:lstStyle/>
          <a:p>
            <a:r>
              <a:rPr lang="en-US" sz="4000" dirty="0">
                <a:solidFill>
                  <a:prstClr val="white"/>
                </a:solidFill>
              </a:rPr>
              <a:t>How often do you access the SAIL report?</a:t>
            </a:r>
          </a:p>
        </p:txBody>
      </p:sp>
      <p:sp>
        <p:nvSpPr>
          <p:cNvPr id="7" name="Rectangle 6" descr="Daily&#10;Weekly&#10;Monthly&#10;Quarterly&#10;I am afraid of SAILing&#10;"/>
          <p:cNvSpPr/>
          <p:nvPr/>
        </p:nvSpPr>
        <p:spPr>
          <a:xfrm>
            <a:off x="-350166" y="2444115"/>
            <a:ext cx="10804607" cy="3066865"/>
          </a:xfrm>
          <a:prstGeom prst="rect">
            <a:avLst/>
          </a:prstGeom>
        </p:spPr>
        <p:txBody>
          <a:bodyPr wrap="square">
            <a:spAutoFit/>
          </a:bodyPr>
          <a:lstStyle/>
          <a:p>
            <a:pPr marL="1276336" lvl="1" indent="-742950">
              <a:buFont typeface="+mj-lt"/>
              <a:buAutoNum type="alphaUcPeriod"/>
            </a:pPr>
            <a:r>
              <a:rPr lang="en-US" sz="3866" dirty="0">
                <a:solidFill>
                  <a:prstClr val="white"/>
                </a:solidFill>
              </a:rPr>
              <a:t>Daily</a:t>
            </a:r>
          </a:p>
          <a:p>
            <a:pPr marL="1276336" lvl="1" indent="-742950">
              <a:buFont typeface="+mj-lt"/>
              <a:buAutoNum type="alphaUcPeriod"/>
            </a:pPr>
            <a:r>
              <a:rPr lang="en-US" sz="3866" dirty="0">
                <a:solidFill>
                  <a:prstClr val="white"/>
                </a:solidFill>
              </a:rPr>
              <a:t>Weekly</a:t>
            </a:r>
          </a:p>
          <a:p>
            <a:pPr marL="1276336" lvl="1" indent="-742950">
              <a:buFont typeface="+mj-lt"/>
              <a:buAutoNum type="alphaUcPeriod"/>
            </a:pPr>
            <a:r>
              <a:rPr lang="en-US" sz="3866" dirty="0">
                <a:solidFill>
                  <a:prstClr val="white"/>
                </a:solidFill>
              </a:rPr>
              <a:t>Monthly</a:t>
            </a:r>
          </a:p>
          <a:p>
            <a:pPr marL="1276336" lvl="1" indent="-742950">
              <a:buFont typeface="+mj-lt"/>
              <a:buAutoNum type="alphaUcPeriod"/>
            </a:pPr>
            <a:r>
              <a:rPr lang="en-US" sz="3866" dirty="0">
                <a:solidFill>
                  <a:prstClr val="white"/>
                </a:solidFill>
              </a:rPr>
              <a:t>Quarterly</a:t>
            </a:r>
          </a:p>
          <a:p>
            <a:pPr marL="1276336" lvl="1" indent="-742950">
              <a:buFont typeface="+mj-lt"/>
              <a:buAutoNum type="alphaUcPeriod"/>
            </a:pPr>
            <a:r>
              <a:rPr lang="en-US" sz="3866" dirty="0">
                <a:solidFill>
                  <a:prstClr val="white"/>
                </a:solidFill>
              </a:rPr>
              <a:t>I am afraid of SAILing</a:t>
            </a:r>
          </a:p>
        </p:txBody>
      </p:sp>
    </p:spTree>
    <p:extLst>
      <p:ext uri="{BB962C8B-B14F-4D97-AF65-F5344CB8AC3E}">
        <p14:creationId xmlns:p14="http://schemas.microsoft.com/office/powerpoint/2010/main" val="31887801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8" name="Rectangle 7" descr="How often do you access the SAIL report?&#10;"/>
          <p:cNvSpPr/>
          <p:nvPr/>
        </p:nvSpPr>
        <p:spPr>
          <a:xfrm>
            <a:off x="609600" y="1414791"/>
            <a:ext cx="10871200" cy="707886"/>
          </a:xfrm>
          <a:prstGeom prst="rect">
            <a:avLst/>
          </a:prstGeom>
        </p:spPr>
        <p:txBody>
          <a:bodyPr wrap="square">
            <a:spAutoFit/>
          </a:bodyPr>
          <a:lstStyle/>
          <a:p>
            <a:r>
              <a:rPr lang="en-US" sz="4000" dirty="0">
                <a:solidFill>
                  <a:prstClr val="white"/>
                </a:solidFill>
              </a:rPr>
              <a:t>How often do you access the SAIL report?</a:t>
            </a:r>
          </a:p>
        </p:txBody>
      </p:sp>
      <p:sp>
        <p:nvSpPr>
          <p:cNvPr id="7" name="Rectangle 6" descr="Daily&#10;Weekly&#10;Monthly&#10;Quarterly&#10;I am afraid of SAILing&#10;"/>
          <p:cNvSpPr/>
          <p:nvPr/>
        </p:nvSpPr>
        <p:spPr>
          <a:xfrm>
            <a:off x="-350166" y="2444115"/>
            <a:ext cx="10804607" cy="3066865"/>
          </a:xfrm>
          <a:prstGeom prst="rect">
            <a:avLst/>
          </a:prstGeom>
        </p:spPr>
        <p:txBody>
          <a:bodyPr wrap="square">
            <a:spAutoFit/>
          </a:bodyPr>
          <a:lstStyle/>
          <a:p>
            <a:pPr marL="1276336" lvl="1" indent="-742950">
              <a:buFont typeface="+mj-lt"/>
              <a:buAutoNum type="alphaUcPeriod"/>
            </a:pPr>
            <a:r>
              <a:rPr lang="en-US" sz="3866" dirty="0">
                <a:solidFill>
                  <a:prstClr val="white"/>
                </a:solidFill>
              </a:rPr>
              <a:t>Daily</a:t>
            </a:r>
          </a:p>
          <a:p>
            <a:pPr marL="1276336" lvl="1" indent="-742950">
              <a:buFont typeface="+mj-lt"/>
              <a:buAutoNum type="alphaUcPeriod"/>
            </a:pPr>
            <a:r>
              <a:rPr lang="en-US" sz="3866" dirty="0">
                <a:solidFill>
                  <a:prstClr val="white"/>
                </a:solidFill>
              </a:rPr>
              <a:t>Weekly</a:t>
            </a:r>
          </a:p>
          <a:p>
            <a:pPr marL="1276336" lvl="1" indent="-742950">
              <a:buFont typeface="+mj-lt"/>
              <a:buAutoNum type="alphaUcPeriod"/>
            </a:pPr>
            <a:r>
              <a:rPr lang="en-US" sz="3866" dirty="0">
                <a:solidFill>
                  <a:prstClr val="white"/>
                </a:solidFill>
              </a:rPr>
              <a:t>Monthly</a:t>
            </a:r>
          </a:p>
          <a:p>
            <a:pPr marL="1276336" lvl="1" indent="-742950">
              <a:buFont typeface="+mj-lt"/>
              <a:buAutoNum type="alphaUcPeriod"/>
            </a:pPr>
            <a:r>
              <a:rPr lang="en-US" sz="3866" dirty="0">
                <a:solidFill>
                  <a:prstClr val="white"/>
                </a:solidFill>
              </a:rPr>
              <a:t>Quarterly</a:t>
            </a:r>
          </a:p>
          <a:p>
            <a:pPr marL="1276336" lvl="1" indent="-742950">
              <a:buFont typeface="+mj-lt"/>
              <a:buAutoNum type="alphaUcPeriod"/>
            </a:pPr>
            <a:r>
              <a:rPr lang="en-US" sz="3866" dirty="0">
                <a:solidFill>
                  <a:prstClr val="white"/>
                </a:solidFill>
              </a:rPr>
              <a:t>I am afraid of SAILing</a:t>
            </a:r>
          </a:p>
        </p:txBody>
      </p:sp>
    </p:spTree>
    <p:extLst>
      <p:ext uri="{BB962C8B-B14F-4D97-AF65-F5344CB8AC3E}">
        <p14:creationId xmlns:p14="http://schemas.microsoft.com/office/powerpoint/2010/main" val="10731721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lot of Star designation vs. Improvement Index.  &#10;Here the improvement index on the Y-axis is a score combining the changes in the raw metric values and changes in relative metric ranking.  A positive improvement index suggests improvement and a negative value suggests decline in performance.  &#10;The X-axis is the Quality star designation in the most recent quarter.  The dots represent individual hospitals.  &#10;&#10;We put a large gray area in the center, which covers about 60% of hospitals.  For these hospitals, we’re not certain whether the changes are real negative or positive.&#10;&#10;I’d like to bring your eyes to the upper right corner where we have several 5-Star hospitals above the grey area.  Theoretically, 5-Star hospitals would have less room than other hospitals to make additional improvement.  It’s amazing to see we have 5-Star facilities that continue to strive to make additional improvement.&#10;&#10;On the other hand, we’ll also worry about facilities below the grey area or the pink line.  It’ll be important for these hospitals to get a good understanding of where the opportunities exist and take actions to make improvement. Or they may not be able to sustain their performance or will be a risk of further deteriorating in performance.&#10;&#10;&#10;Improvement Index – consider relative performance and change in metric value over tim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22263" cy="685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descr="&quot;&quot;"/>
          <p:cNvSpPr/>
          <p:nvPr/>
        </p:nvSpPr>
        <p:spPr>
          <a:xfrm>
            <a:off x="8822263" y="0"/>
            <a:ext cx="336973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Facilities with small change in overall quality; about 60% &#10;of facilities&#10;"/>
          <p:cNvSpPr txBox="1"/>
          <p:nvPr/>
        </p:nvSpPr>
        <p:spPr>
          <a:xfrm>
            <a:off x="8822263" y="1091270"/>
            <a:ext cx="3369737" cy="1815882"/>
          </a:xfrm>
          <a:prstGeom prst="rect">
            <a:avLst/>
          </a:prstGeom>
          <a:noFill/>
        </p:spPr>
        <p:txBody>
          <a:bodyPr wrap="square" rtlCol="0">
            <a:spAutoFit/>
          </a:bodyPr>
          <a:lstStyle/>
          <a:p>
            <a:pPr algn="ctr"/>
            <a:r>
              <a:rPr lang="en-US" sz="2800" dirty="0">
                <a:solidFill>
                  <a:schemeClr val="bg1"/>
                </a:solidFill>
              </a:rPr>
              <a:t>Facilities with small change in overall quality; about 60% </a:t>
            </a:r>
            <a:r>
              <a:rPr lang="en-US" sz="2800" dirty="0" smtClean="0">
                <a:solidFill>
                  <a:schemeClr val="bg1"/>
                </a:solidFill>
              </a:rPr>
              <a:t/>
            </a:r>
            <a:br>
              <a:rPr lang="en-US" sz="2800" dirty="0" smtClean="0">
                <a:solidFill>
                  <a:schemeClr val="bg1"/>
                </a:solidFill>
              </a:rPr>
            </a:br>
            <a:r>
              <a:rPr lang="en-US" sz="2800" dirty="0" smtClean="0">
                <a:solidFill>
                  <a:schemeClr val="bg1"/>
                </a:solidFill>
              </a:rPr>
              <a:t>of </a:t>
            </a:r>
            <a:r>
              <a:rPr lang="en-US" sz="2800" dirty="0">
                <a:solidFill>
                  <a:schemeClr val="bg1"/>
                </a:solidFill>
              </a:rPr>
              <a:t>facilities</a:t>
            </a:r>
          </a:p>
        </p:txBody>
      </p:sp>
      <p:sp>
        <p:nvSpPr>
          <p:cNvPr id="8" name="Rectangle 7" descr="&quot;&quot;"/>
          <p:cNvSpPr/>
          <p:nvPr/>
        </p:nvSpPr>
        <p:spPr>
          <a:xfrm>
            <a:off x="8822263" y="3589025"/>
            <a:ext cx="3369737" cy="3268667"/>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5894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quot;&quot;"/>
          <p:cNvSpPr>
            <a:spLocks noGrp="1"/>
          </p:cNvSpPr>
          <p:nvPr>
            <p:ph type="sldNum" sz="quarter" idx="10"/>
          </p:nvPr>
        </p:nvSpPr>
        <p:spPr/>
        <p:txBody>
          <a:bodyPr/>
          <a:lstStyle/>
          <a:p>
            <a:pPr>
              <a:defRPr/>
            </a:pPr>
            <a:fld id="{1880D010-CB9A-44F5-810B-5EAAF7043363}" type="slidenum">
              <a:rPr lang="en-US" smtClean="0">
                <a:solidFill>
                  <a:prstClr val="black">
                    <a:tint val="75000"/>
                  </a:prstClr>
                </a:solidFill>
              </a:rPr>
              <a:pPr>
                <a:defRPr/>
              </a:pPr>
              <a:t>58</a:t>
            </a:fld>
            <a:endParaRPr lang="en-US" dirty="0">
              <a:solidFill>
                <a:prstClr val="black">
                  <a:tint val="75000"/>
                </a:prstClr>
              </a:solidFill>
            </a:endParaRPr>
          </a:p>
        </p:txBody>
      </p:sp>
      <p:sp>
        <p:nvSpPr>
          <p:cNvPr id="5" name="Title 4" descr="&quot;&quot;"/>
          <p:cNvSpPr>
            <a:spLocks noGrp="1"/>
          </p:cNvSpPr>
          <p:nvPr>
            <p:ph type="title"/>
          </p:nvPr>
        </p:nvSpPr>
        <p:spPr/>
        <p:txBody>
          <a:bodyPr/>
          <a:lstStyle/>
          <a:p>
            <a:endParaRPr lang="en-US" dirty="0"/>
          </a:p>
        </p:txBody>
      </p:sp>
      <p:pic>
        <p:nvPicPr>
          <p:cNvPr id="14338" name="Picture 2" descr="This is another version of improvement index, where we use each VISN or facility as its own benchmark.&#10;&#10;The Y-axis is the average percentage point changes between 2 time points, in our example, FY2010 and FY2014Q1.&#10;The X-axis the Quality composite score distribution or the Star designation.&#10;&#10;Again, we’re see some high performing facilities are able to make additional improvement over time, despite the smaller room for making additional improvement.&#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76200"/>
            <a:ext cx="12293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9873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The newly released website called RAFT – Reporting and Field Analytics Training. The goal of RAFT is to provide a user friendly centralized location that will provide analytics training for the field on how to use reports, data, products and tools. This site incorporates all VSSC training, FBA training, and training from other sites and program offices.&#10;&#10;Under Case Scenario Training, you can find a couple of educational modules on individual measures used in SAIL.  They provide detailed information on measure definition, data sources, tools for drill down and references for improvement.&#10;&#10;Here you can also find additional training on SAIL in the form of webinars and PowerPoint presentations.  The link to RAFT is in our speaker notes and I  encourage you to check out the site:&#10;&#10;http://raft.vssc.med.va.gov/&#10;&#10;You may also want to check out the VeHU presentation on RAFT that was recorded recently, titled “Taming the Data Beast - Finding VHA Data and Using It Effectively in Your Role.”  You can do that by entering “RAFT” into the search box from the On-Demand area when you enter the campus.  In the session, you will learn more about the development and use of the RAFT site.&#10;&#10;&#10;"/>
          <p:cNvPicPr>
            <a:picLocks noChangeAspect="1" noChangeArrowheads="1"/>
          </p:cNvPicPr>
          <p:nvPr/>
        </p:nvPicPr>
        <p:blipFill rotWithShape="1">
          <a:blip r:embed="rId3">
            <a:extLst>
              <a:ext uri="{28A0092B-C50C-407E-A947-70E740481C1C}">
                <a14:useLocalDpi xmlns:a14="http://schemas.microsoft.com/office/drawing/2010/main" val="0"/>
              </a:ext>
            </a:extLst>
          </a:blip>
          <a:srcRect r="17512"/>
          <a:stretch/>
        </p:blipFill>
        <p:spPr bwMode="auto">
          <a:xfrm>
            <a:off x="378822" y="209005"/>
            <a:ext cx="11257423" cy="653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709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B9BD5">
                <a:alpha val="66000"/>
              </a:srgbClr>
            </a:gs>
            <a:gs pos="100000">
              <a:srgbClr val="5B9BD5"/>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3" descr="image of My VeHU Campus blue polling Icon"/>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2002" y="342901"/>
            <a:ext cx="876993" cy="8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219200" y="228600"/>
            <a:ext cx="10972800" cy="1143000"/>
          </a:xfrm>
        </p:spPr>
        <p:txBody>
          <a:bodyPr/>
          <a:lstStyle/>
          <a:p>
            <a:r>
              <a:rPr lang="en-US" dirty="0" smtClean="0"/>
              <a:t>Poll Results</a:t>
            </a:r>
            <a:endParaRPr lang="en-US" dirty="0"/>
          </a:p>
        </p:txBody>
      </p:sp>
      <p:sp>
        <p:nvSpPr>
          <p:cNvPr id="8" name="Rectangle 7" descr="What is your current role?&#10;"/>
          <p:cNvSpPr/>
          <p:nvPr/>
        </p:nvSpPr>
        <p:spPr>
          <a:xfrm>
            <a:off x="609600" y="1414791"/>
            <a:ext cx="10871200" cy="707886"/>
          </a:xfrm>
          <a:prstGeom prst="rect">
            <a:avLst/>
          </a:prstGeom>
        </p:spPr>
        <p:txBody>
          <a:bodyPr wrap="square">
            <a:spAutoFit/>
          </a:bodyPr>
          <a:lstStyle/>
          <a:p>
            <a:r>
              <a:rPr lang="en-US" sz="4000" dirty="0">
                <a:solidFill>
                  <a:prstClr val="white"/>
                </a:solidFill>
              </a:rPr>
              <a:t>What is your current role?</a:t>
            </a:r>
          </a:p>
        </p:txBody>
      </p:sp>
      <p:sp>
        <p:nvSpPr>
          <p:cNvPr id="10" name="Rectangle 9" descr="Executive or Clinical Leadership&#10;Quality Management/&#10;Performance Improvement&#10;Systems Redesign &#10;Clinical &#10;Administrative or &#10;Technical Professional &#10;"/>
          <p:cNvSpPr/>
          <p:nvPr/>
        </p:nvSpPr>
        <p:spPr>
          <a:xfrm>
            <a:off x="-458454" y="2444115"/>
            <a:ext cx="10804607" cy="4256678"/>
          </a:xfrm>
          <a:prstGeom prst="rect">
            <a:avLst/>
          </a:prstGeom>
        </p:spPr>
        <p:txBody>
          <a:bodyPr wrap="square">
            <a:spAutoFit/>
          </a:bodyPr>
          <a:lstStyle/>
          <a:p>
            <a:pPr marL="1123935" lvl="1" indent="-514350">
              <a:buFont typeface="+mj-lt"/>
              <a:buAutoNum type="alphaUcPeriod"/>
            </a:pPr>
            <a:r>
              <a:rPr lang="en-US" sz="3866" dirty="0">
                <a:solidFill>
                  <a:prstClr val="white"/>
                </a:solidFill>
              </a:rPr>
              <a:t>Executive or Clinical Leadership</a:t>
            </a:r>
          </a:p>
          <a:p>
            <a:pPr marL="1123935" lvl="1" indent="-514350">
              <a:buFont typeface="+mj-lt"/>
              <a:buAutoNum type="alphaUcPeriod"/>
            </a:pPr>
            <a:r>
              <a:rPr lang="en-US" sz="3866" dirty="0">
                <a:solidFill>
                  <a:prstClr val="white"/>
                </a:solidFill>
              </a:rPr>
              <a:t>Quality Management</a:t>
            </a:r>
            <a:r>
              <a:rPr lang="en-US" sz="3866" dirty="0" smtClean="0">
                <a:solidFill>
                  <a:prstClr val="white"/>
                </a:solidFill>
              </a:rPr>
              <a:t>/</a:t>
            </a:r>
            <a:br>
              <a:rPr lang="en-US" sz="3866" dirty="0" smtClean="0">
                <a:solidFill>
                  <a:prstClr val="white"/>
                </a:solidFill>
              </a:rPr>
            </a:br>
            <a:r>
              <a:rPr lang="en-US" sz="3866" dirty="0" smtClean="0">
                <a:solidFill>
                  <a:prstClr val="white"/>
                </a:solidFill>
              </a:rPr>
              <a:t>Performance </a:t>
            </a:r>
            <a:r>
              <a:rPr lang="en-US" sz="3866" dirty="0">
                <a:solidFill>
                  <a:prstClr val="white"/>
                </a:solidFill>
              </a:rPr>
              <a:t>Improvement</a:t>
            </a:r>
          </a:p>
          <a:p>
            <a:pPr marL="1123935" lvl="1" indent="-514350">
              <a:buFont typeface="+mj-lt"/>
              <a:buAutoNum type="alphaUcPeriod"/>
            </a:pPr>
            <a:r>
              <a:rPr lang="en-US" sz="3866" dirty="0">
                <a:solidFill>
                  <a:prstClr val="white"/>
                </a:solidFill>
              </a:rPr>
              <a:t>Systems Redesign </a:t>
            </a:r>
          </a:p>
          <a:p>
            <a:pPr marL="1123935" lvl="1" indent="-514350">
              <a:buFont typeface="+mj-lt"/>
              <a:buAutoNum type="alphaUcPeriod"/>
            </a:pPr>
            <a:r>
              <a:rPr lang="en-US" sz="3866" dirty="0">
                <a:solidFill>
                  <a:prstClr val="white"/>
                </a:solidFill>
              </a:rPr>
              <a:t>Clinical </a:t>
            </a:r>
          </a:p>
          <a:p>
            <a:pPr marL="1123935" lvl="1" indent="-514350">
              <a:buFont typeface="+mj-lt"/>
              <a:buAutoNum type="alphaUcPeriod"/>
            </a:pPr>
            <a:r>
              <a:rPr lang="en-US" sz="3866" dirty="0">
                <a:solidFill>
                  <a:prstClr val="white"/>
                </a:solidFill>
              </a:rPr>
              <a:t>Administrative or </a:t>
            </a:r>
            <a:r>
              <a:rPr lang="en-US" sz="3866" dirty="0" smtClean="0">
                <a:solidFill>
                  <a:prstClr val="white"/>
                </a:solidFill>
              </a:rPr>
              <a:t/>
            </a:r>
            <a:br>
              <a:rPr lang="en-US" sz="3866" dirty="0" smtClean="0">
                <a:solidFill>
                  <a:prstClr val="white"/>
                </a:solidFill>
              </a:rPr>
            </a:br>
            <a:r>
              <a:rPr lang="en-US" sz="3866" dirty="0" smtClean="0">
                <a:solidFill>
                  <a:prstClr val="white"/>
                </a:solidFill>
              </a:rPr>
              <a:t>Technical </a:t>
            </a:r>
            <a:r>
              <a:rPr lang="en-US" sz="3866" dirty="0">
                <a:solidFill>
                  <a:prstClr val="white"/>
                </a:solidFill>
              </a:rPr>
              <a:t>Professional </a:t>
            </a:r>
          </a:p>
        </p:txBody>
      </p:sp>
    </p:spTree>
    <p:extLst>
      <p:ext uri="{BB962C8B-B14F-4D97-AF65-F5344CB8AC3E}">
        <p14:creationId xmlns:p14="http://schemas.microsoft.com/office/powerpoint/2010/main" val="3841090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3F72"/>
        </a:solidFill>
        <a:effectLst/>
      </p:bgPr>
    </p:bg>
    <p:spTree>
      <p:nvGrpSpPr>
        <p:cNvPr id="1" name=""/>
        <p:cNvGrpSpPr/>
        <p:nvPr/>
      </p:nvGrpSpPr>
      <p:grpSpPr>
        <a:xfrm>
          <a:off x="0" y="0"/>
          <a:ext cx="0" cy="0"/>
          <a:chOff x="0" y="0"/>
          <a:chExt cx="0" cy="0"/>
        </a:xfrm>
      </p:grpSpPr>
      <p:sp>
        <p:nvSpPr>
          <p:cNvPr id="10" name="Rectangle 9" descr="&quot;&quot;"/>
          <p:cNvSpPr/>
          <p:nvPr/>
        </p:nvSpPr>
        <p:spPr>
          <a:xfrm>
            <a:off x="0" y="3272589"/>
            <a:ext cx="12192000" cy="3585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descr="orange Ask The Presenter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834" y="1193607"/>
            <a:ext cx="2594331" cy="2594331"/>
          </a:xfrm>
          <a:prstGeom prst="rect">
            <a:avLst/>
          </a:prstGeom>
        </p:spPr>
      </p:pic>
      <p:sp>
        <p:nvSpPr>
          <p:cNvPr id="5" name="Rectangle 4" descr="Ask the Presenter&#10;"/>
          <p:cNvSpPr/>
          <p:nvPr/>
        </p:nvSpPr>
        <p:spPr>
          <a:xfrm>
            <a:off x="2731937" y="4307305"/>
            <a:ext cx="6728124" cy="1015663"/>
          </a:xfrm>
          <a:prstGeom prst="rect">
            <a:avLst/>
          </a:prstGeom>
        </p:spPr>
        <p:txBody>
          <a:bodyPr wrap="none">
            <a:spAutoFit/>
          </a:bodyPr>
          <a:lstStyle/>
          <a:p>
            <a:r>
              <a:rPr lang="en-US" sz="6000" b="1" dirty="0">
                <a:solidFill>
                  <a:schemeClr val="bg1"/>
                </a:solidFill>
                <a:latin typeface="Arial" panose="020B0604020202020204" pitchFamily="34" charset="0"/>
                <a:cs typeface="Arial" panose="020B0604020202020204" pitchFamily="34" charset="0"/>
              </a:rPr>
              <a:t>Ask the Presenter</a:t>
            </a:r>
          </a:p>
        </p:txBody>
      </p:sp>
    </p:spTree>
    <p:extLst>
      <p:ext uri="{BB962C8B-B14F-4D97-AF65-F5344CB8AC3E}">
        <p14:creationId xmlns:p14="http://schemas.microsoft.com/office/powerpoint/2010/main" val="4289741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6379"/>
            <a:ext cx="10515600" cy="1575642"/>
          </a:xfrm>
        </p:spPr>
        <p:txBody>
          <a:bodyPr>
            <a:normAutofit fontScale="90000"/>
          </a:bodyPr>
          <a:lstStyle/>
          <a:p>
            <a:pPr algn="ctr"/>
            <a:r>
              <a:rPr lang="en-US" dirty="0" smtClean="0">
                <a:solidFill>
                  <a:schemeClr val="bg1"/>
                </a:solidFill>
                <a:latin typeface="Arial" panose="020B0604020202020204" pitchFamily="34" charset="0"/>
                <a:cs typeface="Arial" panose="020B0604020202020204" pitchFamily="34" charset="0"/>
              </a:rPr>
              <a:t>Truven Health Analytics </a:t>
            </a:r>
            <a:br>
              <a:rPr lang="en-US" dirty="0" smtClean="0">
                <a:solidFill>
                  <a:schemeClr val="bg1"/>
                </a:solidFill>
                <a:latin typeface="Arial" panose="020B0604020202020204" pitchFamily="34" charset="0"/>
                <a:cs typeface="Arial" panose="020B0604020202020204" pitchFamily="34" charset="0"/>
              </a:rPr>
            </a:br>
            <a:r>
              <a:rPr lang="en-US" sz="3100" dirty="0" smtClean="0">
                <a:solidFill>
                  <a:schemeClr val="bg1"/>
                </a:solidFill>
                <a:latin typeface="Arial" panose="020B0604020202020204" pitchFamily="34" charset="0"/>
                <a:cs typeface="Arial" panose="020B0604020202020204" pitchFamily="34" charset="0"/>
              </a:rPr>
              <a:t/>
            </a:r>
            <a:br>
              <a:rPr lang="en-US" sz="3100"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15 Top Health Systems</a:t>
            </a:r>
            <a:endParaRPr lang="en-US" dirty="0">
              <a:solidFill>
                <a:schemeClr val="bg1"/>
              </a:solidFill>
              <a:latin typeface="Arial" panose="020B0604020202020204" pitchFamily="34" charset="0"/>
              <a:cs typeface="Arial" panose="020B0604020202020204" pitchFamily="34" charset="0"/>
            </a:endParaRPr>
          </a:p>
        </p:txBody>
      </p:sp>
      <p:cxnSp>
        <p:nvCxnSpPr>
          <p:cNvPr id="8" name="Straight Connector 7" descr="&quot;&quot;"/>
          <p:cNvCxnSpPr/>
          <p:nvPr/>
        </p:nvCxnSpPr>
        <p:spPr>
          <a:xfrm flipV="1">
            <a:off x="1598645" y="1405184"/>
            <a:ext cx="9292771" cy="90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2595874557"/>
              </p:ext>
            </p:extLst>
          </p:nvPr>
        </p:nvGraphicFramePr>
        <p:xfrm>
          <a:off x="317241" y="1719943"/>
          <a:ext cx="11557518" cy="5121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360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descr="Compared to Truven health systems, VA overall performs better in:&#10;&#10;In-hospital mortality&#10;CHF 30-day mortality&#10;inpatient core measures&#10;"/>
          <p:cNvSpPr/>
          <p:nvPr/>
        </p:nvSpPr>
        <p:spPr>
          <a:xfrm>
            <a:off x="895738" y="1231841"/>
            <a:ext cx="9050694" cy="4555093"/>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Compared to Truven health systems, </a:t>
            </a:r>
            <a:r>
              <a:rPr lang="en-US" sz="4000" dirty="0">
                <a:solidFill>
                  <a:schemeClr val="accent4">
                    <a:lumMod val="60000"/>
                    <a:lumOff val="40000"/>
                  </a:schemeClr>
                </a:solidFill>
                <a:latin typeface="Arial" panose="020B0604020202020204" pitchFamily="34" charset="0"/>
                <a:ea typeface="+mj-ea"/>
                <a:cs typeface="Arial" panose="020B0604020202020204" pitchFamily="34" charset="0"/>
              </a:rPr>
              <a:t>VA overall performs better in</a:t>
            </a:r>
            <a:r>
              <a:rPr lang="en-US" sz="4000" dirty="0" smtClean="0">
                <a:solidFill>
                  <a:schemeClr val="bg1"/>
                </a:solidFill>
                <a:latin typeface="Arial" panose="020B0604020202020204" pitchFamily="34" charset="0"/>
                <a:cs typeface="Arial" panose="020B0604020202020204" pitchFamily="34" charset="0"/>
              </a:rPr>
              <a:t>:</a:t>
            </a:r>
          </a:p>
          <a:p>
            <a:endParaRPr lang="en-US" sz="4000" dirty="0" smtClean="0">
              <a:solidFill>
                <a:schemeClr val="bg1"/>
              </a:solidFill>
              <a:latin typeface="Arial" panose="020B0604020202020204" pitchFamily="34" charset="0"/>
              <a:cs typeface="Arial" panose="020B0604020202020204" pitchFamily="34" charset="0"/>
            </a:endParaRPr>
          </a:p>
          <a:p>
            <a:pPr>
              <a:spcBef>
                <a:spcPts val="1200"/>
              </a:spcBef>
              <a:spcAft>
                <a:spcPts val="1200"/>
              </a:spcAft>
            </a:pPr>
            <a:r>
              <a:rPr lang="en-US" sz="4000" dirty="0" smtClean="0">
                <a:solidFill>
                  <a:schemeClr val="bg1"/>
                </a:solidFill>
                <a:latin typeface="Arial" panose="020B0604020202020204" pitchFamily="34" charset="0"/>
                <a:cs typeface="Arial" panose="020B0604020202020204" pitchFamily="34" charset="0"/>
              </a:rPr>
              <a:t>In-hospital mortality</a:t>
            </a:r>
          </a:p>
          <a:p>
            <a:pPr>
              <a:spcBef>
                <a:spcPts val="1200"/>
              </a:spcBef>
              <a:spcAft>
                <a:spcPts val="1200"/>
              </a:spcAft>
            </a:pPr>
            <a:r>
              <a:rPr lang="en-US" sz="4000" dirty="0" smtClean="0">
                <a:solidFill>
                  <a:schemeClr val="bg1"/>
                </a:solidFill>
                <a:latin typeface="Arial" panose="020B0604020202020204" pitchFamily="34" charset="0"/>
                <a:cs typeface="Arial" panose="020B0604020202020204" pitchFamily="34" charset="0"/>
              </a:rPr>
              <a:t>CHF 30-day mortality</a:t>
            </a:r>
          </a:p>
          <a:p>
            <a:pPr>
              <a:spcBef>
                <a:spcPts val="1200"/>
              </a:spcBef>
            </a:pPr>
            <a:r>
              <a:rPr lang="en-US" sz="4000" dirty="0" smtClean="0">
                <a:solidFill>
                  <a:schemeClr val="bg1"/>
                </a:solidFill>
                <a:latin typeface="Arial" panose="020B0604020202020204" pitchFamily="34" charset="0"/>
                <a:cs typeface="Arial" panose="020B0604020202020204" pitchFamily="34" charset="0"/>
              </a:rPr>
              <a:t>inpatient core measures</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694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e is a summaryable of the comparison to the private sector.  The first blue column shows you the median, or the 50th percentile, VA value for each measure, followed by the corresponding value from Truven.  The absolute difference is given in the second blue column.  If the difference was statistically better, it is denoted by green text in the % Difference column; statistically worse results are denoted by red text.&#10;The higher CMS readmission rates for CHF, AMI and PNA are really not a surprise; we have seen this trend since the VA began participating in the CMS Hospital Compare program.  &#10;The interesting one that everyone tends to talk about is that we tend to do better on the ORYX inpatient core measures.  Although statistically significant, the difference is actually quite small – 97.6 vs. 97.3.  The difference used to be bigger but has smaller over the past few years.  &#10;"/>
          <p:cNvPicPr>
            <a:picLocks noChangeAspect="1"/>
          </p:cNvPicPr>
          <p:nvPr/>
        </p:nvPicPr>
        <p:blipFill>
          <a:blip r:embed="rId3"/>
          <a:stretch>
            <a:fillRect/>
          </a:stretch>
        </p:blipFill>
        <p:spPr>
          <a:xfrm>
            <a:off x="149178" y="570400"/>
            <a:ext cx="11856322" cy="4917219"/>
          </a:xfrm>
          <a:prstGeom prst="rect">
            <a:avLst/>
          </a:prstGeom>
        </p:spPr>
      </p:pic>
      <p:pic>
        <p:nvPicPr>
          <p:cNvPr id="6" name="Picture 5" descr="Truven table note."/>
          <p:cNvPicPr>
            <a:picLocks noChangeAspect="1"/>
          </p:cNvPicPr>
          <p:nvPr/>
        </p:nvPicPr>
        <p:blipFill>
          <a:blip r:embed="rId4"/>
          <a:stretch>
            <a:fillRect/>
          </a:stretch>
        </p:blipFill>
        <p:spPr>
          <a:xfrm>
            <a:off x="149178" y="5580924"/>
            <a:ext cx="12785088" cy="1042262"/>
          </a:xfrm>
          <a:prstGeom prst="rect">
            <a:avLst/>
          </a:prstGeom>
        </p:spPr>
      </p:pic>
      <p:sp>
        <p:nvSpPr>
          <p:cNvPr id="8" name="Rectangle 7" descr="% differences: higher 30 day readmite rates"/>
          <p:cNvSpPr/>
          <p:nvPr/>
        </p:nvSpPr>
        <p:spPr>
          <a:xfrm>
            <a:off x="7779738" y="3044915"/>
            <a:ext cx="4225762" cy="1239702"/>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lower patient satisfaction score"/>
          <p:cNvSpPr/>
          <p:nvPr/>
        </p:nvSpPr>
        <p:spPr>
          <a:xfrm>
            <a:off x="7792801" y="5073615"/>
            <a:ext cx="4225762" cy="315813"/>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better inpatient core measure performance"/>
          <p:cNvSpPr/>
          <p:nvPr/>
        </p:nvSpPr>
        <p:spPr>
          <a:xfrm>
            <a:off x="7779738" y="4540180"/>
            <a:ext cx="4225762" cy="520372"/>
          </a:xfrm>
          <a:prstGeom prst="rect">
            <a:avLst/>
          </a:prstGeom>
          <a:noFill/>
          <a:ln w="82550">
            <a:solidFill>
              <a:schemeClr val="accent4"/>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24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7">
      <a:dk1>
        <a:srgbClr val="212533"/>
      </a:dk1>
      <a:lt1>
        <a:sysClr val="window" lastClr="FFFFFF"/>
      </a:lt1>
      <a:dk2>
        <a:srgbClr val="2C3244"/>
      </a:dk2>
      <a:lt2>
        <a:srgbClr val="FFF39D"/>
      </a:lt2>
      <a:accent1>
        <a:srgbClr val="FE8637"/>
      </a:accent1>
      <a:accent2>
        <a:srgbClr val="6E2E9E"/>
      </a:accent2>
      <a:accent3>
        <a:srgbClr val="B32C16"/>
      </a:accent3>
      <a:accent4>
        <a:srgbClr val="B78509"/>
      </a:accent4>
      <a:accent5>
        <a:srgbClr val="AEBAD5"/>
      </a:accent5>
      <a:accent6>
        <a:srgbClr val="FFF39D"/>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B7307B-3D85-4D0B-A5B0-D3674CBCFDB6}">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6672BDC-1BC7-4ED2-BF51-372C4BFA9CD5}">
  <ds:schemaRefs>
    <ds:schemaRef ds:uri="http://schemas.microsoft.com/sharepoint/v3/contenttype/forms"/>
  </ds:schemaRefs>
</ds:datastoreItem>
</file>

<file path=customXml/itemProps3.xml><?xml version="1.0" encoding="utf-8"?>
<ds:datastoreItem xmlns:ds="http://schemas.openxmlformats.org/officeDocument/2006/customXml" ds:itemID="{16115FB9-92AF-4551-979F-C36912E284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6728</TotalTime>
  <Words>9602</Words>
  <Application>Microsoft Office PowerPoint</Application>
  <PresentationFormat>Widescreen</PresentationFormat>
  <Paragraphs>975</Paragraphs>
  <Slides>60</Slides>
  <Notes>60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ＭＳ Ｐゴシック</vt:lpstr>
      <vt:lpstr>Arial</vt:lpstr>
      <vt:lpstr>Arial Narrow</vt:lpstr>
      <vt:lpstr>Calibri</vt:lpstr>
      <vt:lpstr>Calibri Light</vt:lpstr>
      <vt:lpstr>Georgia</vt:lpstr>
      <vt:lpstr>Times New Roman</vt:lpstr>
      <vt:lpstr>Office Theme</vt:lpstr>
      <vt:lpstr>1_Office Theme</vt:lpstr>
      <vt:lpstr>  SAIL  Strategic Analytics for Improvement and Learning:   How to Understand and Use the Information  for Healthcare System Improvement</vt:lpstr>
      <vt:lpstr>Poll Question</vt:lpstr>
      <vt:lpstr>PowerPoint Presentation</vt:lpstr>
      <vt:lpstr>PowerPoint Presentation</vt:lpstr>
      <vt:lpstr>Poll Results</vt:lpstr>
      <vt:lpstr>Poll Results</vt:lpstr>
      <vt:lpstr>Truven Health Analytics   15 Top Health Systems</vt:lpstr>
      <vt:lpstr>PowerPoint Presentation</vt:lpstr>
      <vt:lpstr>PowerPoint Presentation</vt:lpstr>
      <vt:lpstr>SAIL Strategic Analytics for Improvement and Learning </vt:lpstr>
      <vt:lpstr>SAIL Strategic Analytics for Improvement and Learning </vt:lpstr>
      <vt:lpstr>PowerPoint Presentation</vt:lpstr>
      <vt:lpstr>SAIL Value Model includes  26 measures with a total weight of 100 each for quality and efficiency.</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Benchmark data from other reporting agencies</vt:lpstr>
      <vt:lpstr>Benchmark data from other reporting agency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Poll Results</vt:lpstr>
      <vt:lpstr>Poll Results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Analytics for Improvement and Learning (SAIL):   How to Understand and Use the Information for Healthcare System Improvement</dc:title>
  <dc:creator>VHA OIA Training Strategy</dc:creator>
  <cp:keywords>SAIL, Analytics, System Improvement</cp:keywords>
  <cp:lastModifiedBy>Jenny Sarault</cp:lastModifiedBy>
  <cp:revision>276</cp:revision>
  <cp:lastPrinted>2014-06-20T14:32:29Z</cp:lastPrinted>
  <dcterms:created xsi:type="dcterms:W3CDTF">2014-06-16T04:19:24Z</dcterms:created>
  <dcterms:modified xsi:type="dcterms:W3CDTF">2014-07-10T18:49:38Z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0x010100B33F7E3AE3535244BFC46BE44266D150</vt:lpwstr>
  </property>
  <property fmtid="{D5CDD505-2E9C-101B-9397-08002B2CF9AE}" pid="3" name="Language">
    <vt:lpwstr>English</vt:lpwstr>
  </property>
</Properties>
</file>