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9" r:id="rId5"/>
  </p:sldMasterIdLst>
  <p:notesMasterIdLst>
    <p:notesMasterId r:id="rId44"/>
  </p:notesMasterIdLst>
  <p:sldIdLst>
    <p:sldId id="256" r:id="rId6"/>
    <p:sldId id="272" r:id="rId7"/>
    <p:sldId id="291" r:id="rId8"/>
    <p:sldId id="290" r:id="rId9"/>
    <p:sldId id="278" r:id="rId10"/>
    <p:sldId id="294" r:id="rId11"/>
    <p:sldId id="266" r:id="rId12"/>
    <p:sldId id="267" r:id="rId13"/>
    <p:sldId id="268" r:id="rId14"/>
    <p:sldId id="295" r:id="rId15"/>
    <p:sldId id="296" r:id="rId16"/>
    <p:sldId id="274" r:id="rId17"/>
    <p:sldId id="275" r:id="rId18"/>
    <p:sldId id="288" r:id="rId19"/>
    <p:sldId id="279" r:id="rId20"/>
    <p:sldId id="276" r:id="rId21"/>
    <p:sldId id="284" r:id="rId22"/>
    <p:sldId id="270" r:id="rId23"/>
    <p:sldId id="293" r:id="rId24"/>
    <p:sldId id="271" r:id="rId25"/>
    <p:sldId id="280" r:id="rId26"/>
    <p:sldId id="285" r:id="rId27"/>
    <p:sldId id="281" r:id="rId28"/>
    <p:sldId id="286" r:id="rId29"/>
    <p:sldId id="282" r:id="rId30"/>
    <p:sldId id="283" r:id="rId31"/>
    <p:sldId id="273" r:id="rId32"/>
    <p:sldId id="287" r:id="rId33"/>
    <p:sldId id="299" r:id="rId34"/>
    <p:sldId id="300" r:id="rId35"/>
    <p:sldId id="301" r:id="rId36"/>
    <p:sldId id="302" r:id="rId37"/>
    <p:sldId id="303" r:id="rId38"/>
    <p:sldId id="304" r:id="rId39"/>
    <p:sldId id="297" r:id="rId40"/>
    <p:sldId id="298" r:id="rId41"/>
    <p:sldId id="292" r:id="rId42"/>
    <p:sldId id="26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CCCC"/>
    <a:srgbClr val="3B542E"/>
    <a:srgbClr val="00BC8B"/>
    <a:srgbClr val="00CC99"/>
    <a:srgbClr val="000000"/>
    <a:srgbClr val="111A17"/>
    <a:srgbClr val="66FFCC"/>
    <a:srgbClr val="33CC33"/>
    <a:srgbClr val="5E8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07" autoAdjust="0"/>
    <p:restoredTop sz="86679" autoAdjust="0"/>
  </p:normalViewPr>
  <p:slideViewPr>
    <p:cSldViewPr>
      <p:cViewPr>
        <p:scale>
          <a:sx n="55" d="100"/>
          <a:sy n="55" d="100"/>
        </p:scale>
        <p:origin x="-150" y="-2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2190"/>
    </p:cViewPr>
  </p:notesTextViewPr>
  <p:sorterViewPr>
    <p:cViewPr>
      <p:scale>
        <a:sx n="100" d="100"/>
        <a:sy n="100" d="100"/>
      </p:scale>
      <p:origin x="0" y="0"/>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C20F9-9410-4C0C-BA62-73D3C894F220}" type="doc">
      <dgm:prSet loTypeId="urn:microsoft.com/office/officeart/2009/layout/CircleArrowProcess" loCatId="cycle" qsTypeId="urn:microsoft.com/office/officeart/2005/8/quickstyle/simple4" qsCatId="simple" csTypeId="urn:microsoft.com/office/officeart/2005/8/colors/colorful4" csCatId="colorful" phldr="1"/>
      <dgm:spPr/>
      <dgm:t>
        <a:bodyPr/>
        <a:lstStyle/>
        <a:p>
          <a:endParaRPr lang="en-US"/>
        </a:p>
      </dgm:t>
    </dgm:pt>
    <dgm:pt modelId="{AD4C09F7-5D31-4E88-9D74-C827A8D5134B}">
      <dgm:prSet phldrT="[Text]"/>
      <dgm:spPr/>
      <dgm:t>
        <a:bodyPr/>
        <a:lstStyle/>
        <a:p>
          <a:r>
            <a:rPr lang="en-US" b="1" dirty="0" smtClean="0">
              <a:solidFill>
                <a:schemeClr val="bg1">
                  <a:lumMod val="90000"/>
                  <a:lumOff val="10000"/>
                </a:schemeClr>
              </a:solidFill>
            </a:rPr>
            <a:t>VHA Vision</a:t>
          </a:r>
          <a:endParaRPr lang="en-US" b="1" dirty="0">
            <a:solidFill>
              <a:schemeClr val="bg1">
                <a:lumMod val="90000"/>
                <a:lumOff val="10000"/>
              </a:schemeClr>
            </a:solidFill>
          </a:endParaRPr>
        </a:p>
      </dgm:t>
      <dgm:extLst>
        <a:ext uri="{E40237B7-FDA0-4F09-8148-C483321AD2D9}">
          <dgm14:cNvPr xmlns:dgm14="http://schemas.microsoft.com/office/drawing/2010/diagram" id="0" name="" descr="VHA Vision&#10;"/>
        </a:ext>
      </dgm:extLst>
    </dgm:pt>
    <dgm:pt modelId="{081C7E77-8F5D-4D0E-AC69-740D8EA29643}" type="parTrans" cxnId="{9E2EE086-FB8A-4087-B4C8-FB42FA41BC15}">
      <dgm:prSet/>
      <dgm:spPr/>
      <dgm:t>
        <a:bodyPr/>
        <a:lstStyle/>
        <a:p>
          <a:endParaRPr lang="en-US"/>
        </a:p>
      </dgm:t>
    </dgm:pt>
    <dgm:pt modelId="{BDC8005C-2354-4E35-9C87-BFDD7A7E52C1}" type="sibTrans" cxnId="{9E2EE086-FB8A-4087-B4C8-FB42FA41BC15}">
      <dgm:prSet/>
      <dgm:spPr/>
      <dgm:t>
        <a:bodyPr/>
        <a:lstStyle/>
        <a:p>
          <a:endParaRPr lang="en-US"/>
        </a:p>
      </dgm:t>
    </dgm:pt>
    <dgm:pt modelId="{31A74F99-4A3E-40AE-805B-5B27FCDD2564}">
      <dgm:prSet phldrT="[Text]" custT="1"/>
      <dgm:spPr/>
      <dgm:t>
        <a:bodyPr/>
        <a:lstStyle/>
        <a:p>
          <a:r>
            <a:rPr lang="en-US" sz="3200" dirty="0" smtClean="0">
              <a:solidFill>
                <a:schemeClr val="bg1">
                  <a:lumMod val="90000"/>
                  <a:lumOff val="10000"/>
                </a:schemeClr>
              </a:solidFill>
            </a:rPr>
            <a:t>Patient-centered</a:t>
          </a:r>
          <a:endParaRPr lang="en-US" sz="3200" dirty="0">
            <a:solidFill>
              <a:schemeClr val="bg1">
                <a:lumMod val="90000"/>
                <a:lumOff val="10000"/>
              </a:schemeClr>
            </a:solidFill>
          </a:endParaRPr>
        </a:p>
      </dgm:t>
      <dgm:extLst>
        <a:ext uri="{E40237B7-FDA0-4F09-8148-C483321AD2D9}">
          <dgm14:cNvPr xmlns:dgm14="http://schemas.microsoft.com/office/drawing/2010/diagram" id="0" name="" descr="Patient-centered&#10;Engaged, collaborative teams&#10;Integrated environment&#10;Prevention &amp; education&#10;Population health&#10;"/>
        </a:ext>
      </dgm:extLst>
    </dgm:pt>
    <dgm:pt modelId="{B15856FC-C59E-4787-A676-008B1716215C}" type="parTrans" cxnId="{C7446AB5-A632-45CE-B069-31F6A4062F95}">
      <dgm:prSet/>
      <dgm:spPr/>
      <dgm:t>
        <a:bodyPr/>
        <a:lstStyle/>
        <a:p>
          <a:endParaRPr lang="en-US"/>
        </a:p>
      </dgm:t>
    </dgm:pt>
    <dgm:pt modelId="{B0296475-42AC-4CD0-9214-3D8362B2466F}" type="sibTrans" cxnId="{C7446AB5-A632-45CE-B069-31F6A4062F95}">
      <dgm:prSet/>
      <dgm:spPr/>
      <dgm:t>
        <a:bodyPr/>
        <a:lstStyle/>
        <a:p>
          <a:endParaRPr lang="en-US"/>
        </a:p>
      </dgm:t>
    </dgm:pt>
    <dgm:pt modelId="{63E048C0-01DC-490C-9345-358A78ED6A01}">
      <dgm:prSet phldrT="[Text]" custT="1"/>
      <dgm:spPr/>
      <dgm:t>
        <a:bodyPr/>
        <a:lstStyle/>
        <a:p>
          <a:r>
            <a:rPr lang="en-US" sz="3200" dirty="0" smtClean="0">
              <a:solidFill>
                <a:schemeClr val="bg1">
                  <a:lumMod val="90000"/>
                  <a:lumOff val="10000"/>
                </a:schemeClr>
              </a:solidFill>
            </a:rPr>
            <a:t>Engaged, collaborative teams</a:t>
          </a:r>
          <a:endParaRPr lang="en-US" sz="3200" dirty="0">
            <a:solidFill>
              <a:schemeClr val="bg1">
                <a:lumMod val="90000"/>
                <a:lumOff val="10000"/>
              </a:schemeClr>
            </a:solidFill>
          </a:endParaRPr>
        </a:p>
      </dgm:t>
    </dgm:pt>
    <dgm:pt modelId="{4DF76E0F-61B1-424C-B2A9-C5BFA97037E3}" type="parTrans" cxnId="{224C3D11-17DC-4E3F-858A-6CECDEB8567D}">
      <dgm:prSet/>
      <dgm:spPr/>
      <dgm:t>
        <a:bodyPr/>
        <a:lstStyle/>
        <a:p>
          <a:endParaRPr lang="en-US"/>
        </a:p>
      </dgm:t>
    </dgm:pt>
    <dgm:pt modelId="{79F45984-7890-4A40-9469-F2126B1D6D2B}" type="sibTrans" cxnId="{224C3D11-17DC-4E3F-858A-6CECDEB8567D}">
      <dgm:prSet/>
      <dgm:spPr/>
      <dgm:t>
        <a:bodyPr/>
        <a:lstStyle/>
        <a:p>
          <a:endParaRPr lang="en-US"/>
        </a:p>
      </dgm:t>
    </dgm:pt>
    <dgm:pt modelId="{F62EFECC-95DD-4598-A656-0C8979B213D6}">
      <dgm:prSet phldrT="[Text]" custT="1"/>
      <dgm:spPr/>
      <dgm:t>
        <a:bodyPr/>
        <a:lstStyle/>
        <a:p>
          <a:r>
            <a:rPr lang="en-US" sz="3200" dirty="0" smtClean="0">
              <a:solidFill>
                <a:schemeClr val="bg1">
                  <a:lumMod val="90000"/>
                  <a:lumOff val="10000"/>
                </a:schemeClr>
              </a:solidFill>
            </a:rPr>
            <a:t>Integrated environment</a:t>
          </a:r>
          <a:endParaRPr lang="en-US" sz="3200" dirty="0">
            <a:solidFill>
              <a:schemeClr val="bg1">
                <a:lumMod val="90000"/>
                <a:lumOff val="10000"/>
              </a:schemeClr>
            </a:solidFill>
          </a:endParaRPr>
        </a:p>
      </dgm:t>
    </dgm:pt>
    <dgm:pt modelId="{4BA2154E-D285-401F-BEEF-226C8B631F25}" type="parTrans" cxnId="{6C5AAB39-2C86-4332-AA52-977A70CDD5F6}">
      <dgm:prSet/>
      <dgm:spPr/>
      <dgm:t>
        <a:bodyPr/>
        <a:lstStyle/>
        <a:p>
          <a:endParaRPr lang="en-US"/>
        </a:p>
      </dgm:t>
    </dgm:pt>
    <dgm:pt modelId="{7F75AB19-CE50-4082-A2A0-2FEDED1BE087}" type="sibTrans" cxnId="{6C5AAB39-2C86-4332-AA52-977A70CDD5F6}">
      <dgm:prSet/>
      <dgm:spPr/>
      <dgm:t>
        <a:bodyPr/>
        <a:lstStyle/>
        <a:p>
          <a:endParaRPr lang="en-US"/>
        </a:p>
      </dgm:t>
    </dgm:pt>
    <dgm:pt modelId="{BED63F71-AD6C-4A18-8808-6FEF059EB543}">
      <dgm:prSet phldrT="[Text]" custT="1"/>
      <dgm:spPr/>
      <dgm:t>
        <a:bodyPr/>
        <a:lstStyle/>
        <a:p>
          <a:r>
            <a:rPr lang="en-US" sz="3200" dirty="0" smtClean="0">
              <a:solidFill>
                <a:schemeClr val="bg1">
                  <a:lumMod val="90000"/>
                  <a:lumOff val="10000"/>
                </a:schemeClr>
              </a:solidFill>
            </a:rPr>
            <a:t>Prevention &amp; education</a:t>
          </a:r>
          <a:endParaRPr lang="en-US" sz="3200" dirty="0">
            <a:solidFill>
              <a:schemeClr val="bg1">
                <a:lumMod val="90000"/>
                <a:lumOff val="10000"/>
              </a:schemeClr>
            </a:solidFill>
          </a:endParaRPr>
        </a:p>
      </dgm:t>
    </dgm:pt>
    <dgm:pt modelId="{D62FC959-7203-4F4F-8B53-8AD927845225}" type="parTrans" cxnId="{1E842F3B-7EC2-4027-B26B-E97EA3219B94}">
      <dgm:prSet/>
      <dgm:spPr/>
      <dgm:t>
        <a:bodyPr/>
        <a:lstStyle/>
        <a:p>
          <a:endParaRPr lang="en-US"/>
        </a:p>
      </dgm:t>
    </dgm:pt>
    <dgm:pt modelId="{24F4DC79-C12F-4D65-90C1-E36151B2154B}" type="sibTrans" cxnId="{1E842F3B-7EC2-4027-B26B-E97EA3219B94}">
      <dgm:prSet/>
      <dgm:spPr/>
      <dgm:t>
        <a:bodyPr/>
        <a:lstStyle/>
        <a:p>
          <a:endParaRPr lang="en-US"/>
        </a:p>
      </dgm:t>
    </dgm:pt>
    <dgm:pt modelId="{83443132-0911-4BE8-9F26-DA2711F890F7}">
      <dgm:prSet phldrT="[Text]" custT="1"/>
      <dgm:spPr/>
      <dgm:t>
        <a:bodyPr/>
        <a:lstStyle/>
        <a:p>
          <a:r>
            <a:rPr lang="en-US" sz="3200" dirty="0" smtClean="0">
              <a:solidFill>
                <a:schemeClr val="bg1">
                  <a:lumMod val="90000"/>
                  <a:lumOff val="10000"/>
                </a:schemeClr>
              </a:solidFill>
            </a:rPr>
            <a:t>Population health</a:t>
          </a:r>
          <a:endParaRPr lang="en-US" sz="3200" dirty="0">
            <a:solidFill>
              <a:schemeClr val="bg1">
                <a:lumMod val="90000"/>
                <a:lumOff val="10000"/>
              </a:schemeClr>
            </a:solidFill>
          </a:endParaRPr>
        </a:p>
      </dgm:t>
    </dgm:pt>
    <dgm:pt modelId="{677899F7-7AA0-4679-B8E2-BA33369C7129}" type="parTrans" cxnId="{DB1C1821-B088-4176-B17C-76877C4A5B6B}">
      <dgm:prSet/>
      <dgm:spPr/>
      <dgm:t>
        <a:bodyPr/>
        <a:lstStyle/>
        <a:p>
          <a:endParaRPr lang="en-US"/>
        </a:p>
      </dgm:t>
    </dgm:pt>
    <dgm:pt modelId="{7FF38A58-2321-4608-B7B1-33D2A2924102}" type="sibTrans" cxnId="{DB1C1821-B088-4176-B17C-76877C4A5B6B}">
      <dgm:prSet/>
      <dgm:spPr/>
      <dgm:t>
        <a:bodyPr/>
        <a:lstStyle/>
        <a:p>
          <a:endParaRPr lang="en-US"/>
        </a:p>
      </dgm:t>
    </dgm:pt>
    <dgm:pt modelId="{BAAB3229-9B5F-43DD-970A-6B9D9E3FCD3A}" type="pres">
      <dgm:prSet presAssocID="{ABCC20F9-9410-4C0C-BA62-73D3C894F220}" presName="Name0" presStyleCnt="0">
        <dgm:presLayoutVars>
          <dgm:chMax val="7"/>
          <dgm:chPref val="7"/>
          <dgm:dir/>
          <dgm:animLvl val="lvl"/>
        </dgm:presLayoutVars>
      </dgm:prSet>
      <dgm:spPr/>
      <dgm:t>
        <a:bodyPr/>
        <a:lstStyle/>
        <a:p>
          <a:endParaRPr lang="en-US"/>
        </a:p>
      </dgm:t>
    </dgm:pt>
    <dgm:pt modelId="{ADFC12F2-FA8F-413E-84A9-99F5BBF49584}" type="pres">
      <dgm:prSet presAssocID="{AD4C09F7-5D31-4E88-9D74-C827A8D5134B}" presName="Accent1" presStyleCnt="0"/>
      <dgm:spPr/>
      <dgm:t>
        <a:bodyPr/>
        <a:lstStyle/>
        <a:p>
          <a:endParaRPr lang="en-US"/>
        </a:p>
      </dgm:t>
    </dgm:pt>
    <dgm:pt modelId="{0C3A8E25-E9B7-4B44-B4D9-5F9BD3522C8A}" type="pres">
      <dgm:prSet presAssocID="{AD4C09F7-5D31-4E88-9D74-C827A8D5134B}" presName="Accent" presStyleLbl="node1" presStyleIdx="0" presStyleCnt="1"/>
      <dgm:spPr/>
      <dgm:t>
        <a:bodyPr/>
        <a:lstStyle/>
        <a:p>
          <a:endParaRPr lang="en-US"/>
        </a:p>
      </dgm:t>
    </dgm:pt>
    <dgm:pt modelId="{CEA7545E-84F5-445A-900A-D319147531DC}" type="pres">
      <dgm:prSet presAssocID="{AD4C09F7-5D31-4E88-9D74-C827A8D5134B}" presName="Child1" presStyleLbl="revTx" presStyleIdx="0" presStyleCnt="2" custScaleX="120987">
        <dgm:presLayoutVars>
          <dgm:chMax val="0"/>
          <dgm:chPref val="0"/>
          <dgm:bulletEnabled val="1"/>
        </dgm:presLayoutVars>
      </dgm:prSet>
      <dgm:spPr/>
      <dgm:t>
        <a:bodyPr/>
        <a:lstStyle/>
        <a:p>
          <a:endParaRPr lang="en-US"/>
        </a:p>
      </dgm:t>
    </dgm:pt>
    <dgm:pt modelId="{5E7B94B4-0DEC-4D03-9A90-7EE58BD95F88}" type="pres">
      <dgm:prSet presAssocID="{AD4C09F7-5D31-4E88-9D74-C827A8D5134B}" presName="Parent1" presStyleLbl="revTx" presStyleIdx="1" presStyleCnt="2">
        <dgm:presLayoutVars>
          <dgm:chMax val="1"/>
          <dgm:chPref val="1"/>
          <dgm:bulletEnabled val="1"/>
        </dgm:presLayoutVars>
      </dgm:prSet>
      <dgm:spPr/>
      <dgm:t>
        <a:bodyPr/>
        <a:lstStyle/>
        <a:p>
          <a:endParaRPr lang="en-US"/>
        </a:p>
      </dgm:t>
    </dgm:pt>
  </dgm:ptLst>
  <dgm:cxnLst>
    <dgm:cxn modelId="{4E21BBB3-DD41-4F2E-B63C-44B2A9E68959}" type="presOf" srcId="{F62EFECC-95DD-4598-A656-0C8979B213D6}" destId="{CEA7545E-84F5-445A-900A-D319147531DC}" srcOrd="0" destOrd="2" presId="urn:microsoft.com/office/officeart/2009/layout/CircleArrowProcess"/>
    <dgm:cxn modelId="{18CFACE6-EB5D-4B5A-AC6C-5A7F72ECC2D1}" type="presOf" srcId="{BED63F71-AD6C-4A18-8808-6FEF059EB543}" destId="{CEA7545E-84F5-445A-900A-D319147531DC}" srcOrd="0" destOrd="3" presId="urn:microsoft.com/office/officeart/2009/layout/CircleArrowProcess"/>
    <dgm:cxn modelId="{224C3D11-17DC-4E3F-858A-6CECDEB8567D}" srcId="{AD4C09F7-5D31-4E88-9D74-C827A8D5134B}" destId="{63E048C0-01DC-490C-9345-358A78ED6A01}" srcOrd="1" destOrd="0" parTransId="{4DF76E0F-61B1-424C-B2A9-C5BFA97037E3}" sibTransId="{79F45984-7890-4A40-9469-F2126B1D6D2B}"/>
    <dgm:cxn modelId="{8ED0D0B4-0B73-4E8C-805B-57EE04BF6FDC}" type="presOf" srcId="{AD4C09F7-5D31-4E88-9D74-C827A8D5134B}" destId="{5E7B94B4-0DEC-4D03-9A90-7EE58BD95F88}" srcOrd="0" destOrd="0" presId="urn:microsoft.com/office/officeart/2009/layout/CircleArrowProcess"/>
    <dgm:cxn modelId="{DB1C1821-B088-4176-B17C-76877C4A5B6B}" srcId="{AD4C09F7-5D31-4E88-9D74-C827A8D5134B}" destId="{83443132-0911-4BE8-9F26-DA2711F890F7}" srcOrd="4" destOrd="0" parTransId="{677899F7-7AA0-4679-B8E2-BA33369C7129}" sibTransId="{7FF38A58-2321-4608-B7B1-33D2A2924102}"/>
    <dgm:cxn modelId="{C7446AB5-A632-45CE-B069-31F6A4062F95}" srcId="{AD4C09F7-5D31-4E88-9D74-C827A8D5134B}" destId="{31A74F99-4A3E-40AE-805B-5B27FCDD2564}" srcOrd="0" destOrd="0" parTransId="{B15856FC-C59E-4787-A676-008B1716215C}" sibTransId="{B0296475-42AC-4CD0-9214-3D8362B2466F}"/>
    <dgm:cxn modelId="{9E2EE086-FB8A-4087-B4C8-FB42FA41BC15}" srcId="{ABCC20F9-9410-4C0C-BA62-73D3C894F220}" destId="{AD4C09F7-5D31-4E88-9D74-C827A8D5134B}" srcOrd="0" destOrd="0" parTransId="{081C7E77-8F5D-4D0E-AC69-740D8EA29643}" sibTransId="{BDC8005C-2354-4E35-9C87-BFDD7A7E52C1}"/>
    <dgm:cxn modelId="{6C5AAB39-2C86-4332-AA52-977A70CDD5F6}" srcId="{AD4C09F7-5D31-4E88-9D74-C827A8D5134B}" destId="{F62EFECC-95DD-4598-A656-0C8979B213D6}" srcOrd="2" destOrd="0" parTransId="{4BA2154E-D285-401F-BEEF-226C8B631F25}" sibTransId="{7F75AB19-CE50-4082-A2A0-2FEDED1BE087}"/>
    <dgm:cxn modelId="{A1A71731-3361-4AFA-B7DA-80615583CE21}" type="presOf" srcId="{31A74F99-4A3E-40AE-805B-5B27FCDD2564}" destId="{CEA7545E-84F5-445A-900A-D319147531DC}" srcOrd="0" destOrd="0" presId="urn:microsoft.com/office/officeart/2009/layout/CircleArrowProcess"/>
    <dgm:cxn modelId="{9E400B1B-0643-48B7-8BF4-29E701B3C338}" type="presOf" srcId="{63E048C0-01DC-490C-9345-358A78ED6A01}" destId="{CEA7545E-84F5-445A-900A-D319147531DC}" srcOrd="0" destOrd="1" presId="urn:microsoft.com/office/officeart/2009/layout/CircleArrowProcess"/>
    <dgm:cxn modelId="{48313B65-BEA6-4BAF-9419-5EB386BB228A}" type="presOf" srcId="{83443132-0911-4BE8-9F26-DA2711F890F7}" destId="{CEA7545E-84F5-445A-900A-D319147531DC}" srcOrd="0" destOrd="4" presId="urn:microsoft.com/office/officeart/2009/layout/CircleArrowProcess"/>
    <dgm:cxn modelId="{1E842F3B-7EC2-4027-B26B-E97EA3219B94}" srcId="{AD4C09F7-5D31-4E88-9D74-C827A8D5134B}" destId="{BED63F71-AD6C-4A18-8808-6FEF059EB543}" srcOrd="3" destOrd="0" parTransId="{D62FC959-7203-4F4F-8B53-8AD927845225}" sibTransId="{24F4DC79-C12F-4D65-90C1-E36151B2154B}"/>
    <dgm:cxn modelId="{DCB908AF-BF02-407A-B9A1-520BA933D5A9}" type="presOf" srcId="{ABCC20F9-9410-4C0C-BA62-73D3C894F220}" destId="{BAAB3229-9B5F-43DD-970A-6B9D9E3FCD3A}" srcOrd="0" destOrd="0" presId="urn:microsoft.com/office/officeart/2009/layout/CircleArrowProcess"/>
    <dgm:cxn modelId="{6B551E88-719E-46C4-8725-B45D369B74C7}" type="presParOf" srcId="{BAAB3229-9B5F-43DD-970A-6B9D9E3FCD3A}" destId="{ADFC12F2-FA8F-413E-84A9-99F5BBF49584}" srcOrd="0" destOrd="0" presId="urn:microsoft.com/office/officeart/2009/layout/CircleArrowProcess"/>
    <dgm:cxn modelId="{E07A76EA-CB09-49C4-8E6D-A6111ACB4265}" type="presParOf" srcId="{ADFC12F2-FA8F-413E-84A9-99F5BBF49584}" destId="{0C3A8E25-E9B7-4B44-B4D9-5F9BD3522C8A}" srcOrd="0" destOrd="0" presId="urn:microsoft.com/office/officeart/2009/layout/CircleArrowProcess"/>
    <dgm:cxn modelId="{B74169EB-9827-4293-8A6D-760589795F16}" type="presParOf" srcId="{BAAB3229-9B5F-43DD-970A-6B9D9E3FCD3A}" destId="{CEA7545E-84F5-445A-900A-D319147531DC}" srcOrd="1" destOrd="0" presId="urn:microsoft.com/office/officeart/2009/layout/CircleArrowProcess"/>
    <dgm:cxn modelId="{57B64BA4-15C2-4795-AD97-25DB7E545BD7}" type="presParOf" srcId="{BAAB3229-9B5F-43DD-970A-6B9D9E3FCD3A}" destId="{5E7B94B4-0DEC-4D03-9A90-7EE58BD95F88}" srcOrd="2"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172C44-1AEC-4B25-9B5A-4F90D278A45D}" type="doc">
      <dgm:prSet loTypeId="urn:microsoft.com/office/officeart/2005/8/layout/matrix1" loCatId="matrix" qsTypeId="urn:microsoft.com/office/officeart/2005/8/quickstyle/simple4" qsCatId="simple" csTypeId="urn:microsoft.com/office/officeart/2005/8/colors/colorful4" csCatId="colorful" phldr="1"/>
      <dgm:spPr/>
      <dgm:t>
        <a:bodyPr/>
        <a:lstStyle/>
        <a:p>
          <a:endParaRPr lang="en-US"/>
        </a:p>
      </dgm:t>
    </dgm:pt>
    <dgm:pt modelId="{04E6BE21-BE1F-49A7-9DEC-293E2F8EC5BD}">
      <dgm:prSet phldrT="[Text]" custT="1"/>
      <dgm:spPr>
        <a:gradFill rotWithShape="0">
          <a:gsLst>
            <a:gs pos="70000">
              <a:srgbClr val="00CC99"/>
            </a:gs>
            <a:gs pos="100000">
              <a:srgbClr val="66FFCC"/>
            </a:gs>
          </a:gsLst>
          <a:lin ang="16200000" scaled="0"/>
        </a:gradFill>
      </dgm:spPr>
      <dgm:t>
        <a:bodyPr/>
        <a:lstStyle/>
        <a:p>
          <a:r>
            <a:rPr lang="en-US" sz="3600" b="1" dirty="0" smtClean="0">
              <a:solidFill>
                <a:schemeClr val="bg2"/>
              </a:solidFill>
            </a:rPr>
            <a:t>Advanced Environmental Controls</a:t>
          </a:r>
          <a:endParaRPr lang="en-US" sz="3600" b="1" dirty="0">
            <a:solidFill>
              <a:schemeClr val="bg2"/>
            </a:solidFill>
          </a:endParaRPr>
        </a:p>
      </dgm:t>
      <dgm:extLst>
        <a:ext uri="{E40237B7-FDA0-4F09-8148-C483321AD2D9}">
          <dgm14:cNvPr xmlns:dgm14="http://schemas.microsoft.com/office/drawing/2010/diagram" id="0" name="" descr="Advanced Environmental Controls&#10;"/>
        </a:ext>
      </dgm:extLst>
    </dgm:pt>
    <dgm:pt modelId="{9C398F7A-C541-4E17-A93A-D8EB7B696911}" type="parTrans" cxnId="{DB2B8937-81AE-44C5-B901-0DA7E67DDDB7}">
      <dgm:prSet/>
      <dgm:spPr/>
      <dgm:t>
        <a:bodyPr/>
        <a:lstStyle/>
        <a:p>
          <a:endParaRPr lang="en-US">
            <a:solidFill>
              <a:schemeClr val="bg2"/>
            </a:solidFill>
          </a:endParaRPr>
        </a:p>
      </dgm:t>
    </dgm:pt>
    <dgm:pt modelId="{3C767ABA-2E75-4AC0-B4AA-D8B116C0BE3D}" type="sibTrans" cxnId="{DB2B8937-81AE-44C5-B901-0DA7E67DDDB7}">
      <dgm:prSet/>
      <dgm:spPr/>
      <dgm:t>
        <a:bodyPr/>
        <a:lstStyle/>
        <a:p>
          <a:endParaRPr lang="en-US">
            <a:solidFill>
              <a:schemeClr val="bg2"/>
            </a:solidFill>
          </a:endParaRPr>
        </a:p>
      </dgm:t>
    </dgm:pt>
    <dgm:pt modelId="{F35B9A3D-82E2-4617-8121-A050FD1900D1}">
      <dgm:prSet phldrT="[Text]" custT="1"/>
      <dgm:spPr/>
      <dgm:t>
        <a:bodyPr/>
        <a:lstStyle/>
        <a:p>
          <a:endParaRPr lang="en-US" sz="3200" b="1" dirty="0" smtClean="0">
            <a:solidFill>
              <a:schemeClr val="bg2"/>
            </a:solidFill>
          </a:endParaRPr>
        </a:p>
        <a:p>
          <a:endParaRPr lang="en-US" sz="3200" b="1" dirty="0" smtClean="0">
            <a:solidFill>
              <a:schemeClr val="bg2"/>
            </a:solidFill>
          </a:endParaRPr>
        </a:p>
        <a:p>
          <a:r>
            <a:rPr lang="en-US" sz="3200" b="1" dirty="0" smtClean="0">
              <a:solidFill>
                <a:schemeClr val="bg2"/>
              </a:solidFill>
            </a:rPr>
            <a:t>Purpose</a:t>
          </a:r>
        </a:p>
        <a:p>
          <a:r>
            <a:rPr lang="en-US" sz="2800" b="0" dirty="0" smtClean="0">
              <a:solidFill>
                <a:schemeClr val="bg2"/>
              </a:solidFill>
            </a:rPr>
            <a:t>Provides tools to better control inpatient surroundings</a:t>
          </a:r>
        </a:p>
        <a:p>
          <a:endParaRPr lang="en-US" sz="2800" b="1" dirty="0">
            <a:solidFill>
              <a:schemeClr val="bg2"/>
            </a:solidFill>
          </a:endParaRPr>
        </a:p>
      </dgm:t>
      <dgm:extLst>
        <a:ext uri="{E40237B7-FDA0-4F09-8148-C483321AD2D9}">
          <dgm14:cNvPr xmlns:dgm14="http://schemas.microsoft.com/office/drawing/2010/diagram" id="0" name="" descr="&#10;&#10;Purpose&#10;Provides tools to better control inpatient surroundings"/>
        </a:ext>
      </dgm:extLst>
    </dgm:pt>
    <dgm:pt modelId="{9E342BAC-EC27-4F92-9F38-692589622B68}" type="parTrans" cxnId="{E7F42E9D-7DD9-4B07-8B72-DFFCF0A9597E}">
      <dgm:prSet/>
      <dgm:spPr/>
      <dgm:t>
        <a:bodyPr/>
        <a:lstStyle/>
        <a:p>
          <a:endParaRPr lang="en-US">
            <a:solidFill>
              <a:schemeClr val="bg2"/>
            </a:solidFill>
          </a:endParaRPr>
        </a:p>
      </dgm:t>
    </dgm:pt>
    <dgm:pt modelId="{F22F0D0F-FEFF-4EB0-AF1F-E23C619E2B5B}" type="sibTrans" cxnId="{E7F42E9D-7DD9-4B07-8B72-DFFCF0A9597E}">
      <dgm:prSet/>
      <dgm:spPr/>
      <dgm:t>
        <a:bodyPr/>
        <a:lstStyle/>
        <a:p>
          <a:endParaRPr lang="en-US">
            <a:solidFill>
              <a:schemeClr val="bg2"/>
            </a:solidFill>
          </a:endParaRPr>
        </a:p>
      </dgm:t>
    </dgm:pt>
    <dgm:pt modelId="{C6962CA0-AC77-473E-BB2D-50AA693F9E22}">
      <dgm:prSet phldrT="[Text]" custT="1"/>
      <dgm:spPr/>
      <dgm:t>
        <a:bodyPr/>
        <a:lstStyle/>
        <a:p>
          <a:endParaRPr lang="en-US" sz="2800" b="1" dirty="0" smtClean="0">
            <a:solidFill>
              <a:schemeClr val="bg2"/>
            </a:solidFill>
          </a:endParaRPr>
        </a:p>
        <a:p>
          <a:r>
            <a:rPr lang="en-US" sz="3200" b="1" dirty="0" smtClean="0">
              <a:solidFill>
                <a:schemeClr val="bg2"/>
              </a:solidFill>
            </a:rPr>
            <a:t>Project Details</a:t>
          </a:r>
        </a:p>
        <a:p>
          <a:r>
            <a:rPr lang="en-US" sz="2800" b="0" dirty="0" smtClean="0">
              <a:solidFill>
                <a:schemeClr val="bg2"/>
              </a:solidFill>
            </a:rPr>
            <a:t>Leverages touch screen, voice activation, sip n’ puff, head tracker, and eye gaze technologies</a:t>
          </a:r>
          <a:endParaRPr lang="en-US" sz="2800" b="1" dirty="0">
            <a:solidFill>
              <a:schemeClr val="bg2"/>
            </a:solidFill>
          </a:endParaRPr>
        </a:p>
      </dgm:t>
      <dgm:extLst>
        <a:ext uri="{E40237B7-FDA0-4F09-8148-C483321AD2D9}">
          <dgm14:cNvPr xmlns:dgm14="http://schemas.microsoft.com/office/drawing/2010/diagram" id="0" name="" descr="&#10;Project Details&#10;Leverages touch screen, voice activation, sip n’ puff, head tracker, and eye gaze technologies&#10;"/>
        </a:ext>
      </dgm:extLst>
    </dgm:pt>
    <dgm:pt modelId="{E7243535-FF39-4E74-B52A-FA2FA322B7C9}" type="parTrans" cxnId="{A9F00071-78F8-4DBF-8D56-61FD213D1EE4}">
      <dgm:prSet/>
      <dgm:spPr/>
      <dgm:t>
        <a:bodyPr/>
        <a:lstStyle/>
        <a:p>
          <a:endParaRPr lang="en-US">
            <a:solidFill>
              <a:schemeClr val="bg2"/>
            </a:solidFill>
          </a:endParaRPr>
        </a:p>
      </dgm:t>
    </dgm:pt>
    <dgm:pt modelId="{3D2700A9-6B41-4865-BCF7-A495118CEF0E}" type="sibTrans" cxnId="{A9F00071-78F8-4DBF-8D56-61FD213D1EE4}">
      <dgm:prSet/>
      <dgm:spPr/>
      <dgm:t>
        <a:bodyPr/>
        <a:lstStyle/>
        <a:p>
          <a:endParaRPr lang="en-US">
            <a:solidFill>
              <a:schemeClr val="bg2"/>
            </a:solidFill>
          </a:endParaRPr>
        </a:p>
      </dgm:t>
    </dgm:pt>
    <dgm:pt modelId="{609A174E-DF5A-4580-B995-7047BB333022}">
      <dgm:prSet phldrT="[Text]" custT="1"/>
      <dgm:spPr/>
      <dgm:t>
        <a:bodyPr/>
        <a:lstStyle/>
        <a:p>
          <a:r>
            <a:rPr lang="en-US" sz="3200" b="1" dirty="0" smtClean="0">
              <a:solidFill>
                <a:schemeClr val="bg2"/>
              </a:solidFill>
            </a:rPr>
            <a:t>Goal</a:t>
          </a:r>
        </a:p>
        <a:p>
          <a:r>
            <a:rPr lang="en-US" sz="2800" b="0" dirty="0" smtClean="0">
              <a:solidFill>
                <a:schemeClr val="bg2"/>
              </a:solidFill>
            </a:rPr>
            <a:t>Deploy to 23 VHA SCI Centers over 3 years</a:t>
          </a:r>
        </a:p>
        <a:p>
          <a:endParaRPr lang="en-US" sz="2800" b="1" dirty="0" smtClean="0">
            <a:solidFill>
              <a:schemeClr val="bg2"/>
            </a:solidFill>
          </a:endParaRPr>
        </a:p>
      </dgm:t>
      <dgm:extLst>
        <a:ext uri="{E40237B7-FDA0-4F09-8148-C483321AD2D9}">
          <dgm14:cNvPr xmlns:dgm14="http://schemas.microsoft.com/office/drawing/2010/diagram" id="0" name="" descr="Goal&#10;Deploy to 23 VHA SCI Centers over 3 years&#10;"/>
        </a:ext>
      </dgm:extLst>
    </dgm:pt>
    <dgm:pt modelId="{86B0A426-0296-478D-8405-978FF04A311A}" type="parTrans" cxnId="{065F5A4A-475F-4170-BD23-E329C63F1C62}">
      <dgm:prSet/>
      <dgm:spPr/>
      <dgm:t>
        <a:bodyPr/>
        <a:lstStyle/>
        <a:p>
          <a:endParaRPr lang="en-US">
            <a:solidFill>
              <a:schemeClr val="bg2"/>
            </a:solidFill>
          </a:endParaRPr>
        </a:p>
      </dgm:t>
    </dgm:pt>
    <dgm:pt modelId="{7E352C94-12D2-47E4-B163-62C007299268}" type="sibTrans" cxnId="{065F5A4A-475F-4170-BD23-E329C63F1C62}">
      <dgm:prSet/>
      <dgm:spPr/>
      <dgm:t>
        <a:bodyPr/>
        <a:lstStyle/>
        <a:p>
          <a:endParaRPr lang="en-US">
            <a:solidFill>
              <a:schemeClr val="bg2"/>
            </a:solidFill>
          </a:endParaRPr>
        </a:p>
      </dgm:t>
    </dgm:pt>
    <dgm:pt modelId="{7B73917D-317A-4E87-8FCE-E938BD913F67}">
      <dgm:prSet phldrT="[Text]" custT="1"/>
      <dgm:spPr/>
      <dgm:t>
        <a:bodyPr/>
        <a:lstStyle/>
        <a:p>
          <a:r>
            <a:rPr lang="en-US" sz="3200" b="1" dirty="0" smtClean="0">
              <a:solidFill>
                <a:schemeClr val="bg2"/>
              </a:solidFill>
            </a:rPr>
            <a:t>Status</a:t>
          </a:r>
        </a:p>
        <a:p>
          <a:r>
            <a:rPr lang="en-US" sz="2800" dirty="0" smtClean="0">
              <a:solidFill>
                <a:schemeClr val="bg2"/>
              </a:solidFill>
            </a:rPr>
            <a:t>Completed the installations at Syracuse, Houston, and the Bronx. Hines installation will wrap up at the end of July</a:t>
          </a:r>
          <a:endParaRPr lang="en-US" sz="2800" b="1" dirty="0" smtClean="0">
            <a:solidFill>
              <a:schemeClr val="bg2"/>
            </a:solidFill>
          </a:endParaRPr>
        </a:p>
        <a:p>
          <a:endParaRPr lang="en-US" sz="2800" b="1" dirty="0">
            <a:solidFill>
              <a:schemeClr val="bg2"/>
            </a:solidFill>
          </a:endParaRPr>
        </a:p>
      </dgm:t>
      <dgm:extLst>
        <a:ext uri="{E40237B7-FDA0-4F09-8148-C483321AD2D9}">
          <dgm14:cNvPr xmlns:dgm14="http://schemas.microsoft.com/office/drawing/2010/diagram" id="0" name="" descr="Status&#10;"/>
        </a:ext>
      </dgm:extLst>
    </dgm:pt>
    <dgm:pt modelId="{CACBAAFB-6AEC-4703-89C6-5066A9BFFF26}" type="parTrans" cxnId="{09DDE104-3A89-4928-AEA6-F3378777B291}">
      <dgm:prSet/>
      <dgm:spPr/>
      <dgm:t>
        <a:bodyPr/>
        <a:lstStyle/>
        <a:p>
          <a:endParaRPr lang="en-US">
            <a:solidFill>
              <a:schemeClr val="bg2"/>
            </a:solidFill>
          </a:endParaRPr>
        </a:p>
      </dgm:t>
    </dgm:pt>
    <dgm:pt modelId="{432B4BCD-EFC3-4BB6-A47A-BFAF90B6109E}" type="sibTrans" cxnId="{09DDE104-3A89-4928-AEA6-F3378777B291}">
      <dgm:prSet/>
      <dgm:spPr/>
      <dgm:t>
        <a:bodyPr/>
        <a:lstStyle/>
        <a:p>
          <a:endParaRPr lang="en-US">
            <a:solidFill>
              <a:schemeClr val="bg2"/>
            </a:solidFill>
          </a:endParaRPr>
        </a:p>
      </dgm:t>
    </dgm:pt>
    <dgm:pt modelId="{6F6F0399-D009-4BE2-BC1C-4A5B62CC1FB5}" type="pres">
      <dgm:prSet presAssocID="{67172C44-1AEC-4B25-9B5A-4F90D278A45D}" presName="diagram" presStyleCnt="0">
        <dgm:presLayoutVars>
          <dgm:chMax val="1"/>
          <dgm:dir/>
          <dgm:animLvl val="ctr"/>
          <dgm:resizeHandles val="exact"/>
        </dgm:presLayoutVars>
      </dgm:prSet>
      <dgm:spPr/>
      <dgm:t>
        <a:bodyPr/>
        <a:lstStyle/>
        <a:p>
          <a:endParaRPr lang="en-US"/>
        </a:p>
      </dgm:t>
    </dgm:pt>
    <dgm:pt modelId="{1BADBF7C-FA5A-41FB-96E8-ADA84B5C891B}" type="pres">
      <dgm:prSet presAssocID="{67172C44-1AEC-4B25-9B5A-4F90D278A45D}" presName="matrix" presStyleCnt="0"/>
      <dgm:spPr/>
      <dgm:t>
        <a:bodyPr/>
        <a:lstStyle/>
        <a:p>
          <a:endParaRPr lang="en-US"/>
        </a:p>
      </dgm:t>
    </dgm:pt>
    <dgm:pt modelId="{CC433B31-20CE-424E-B611-EF7B309ECAD0}" type="pres">
      <dgm:prSet presAssocID="{67172C44-1AEC-4B25-9B5A-4F90D278A45D}" presName="tile1" presStyleLbl="node1" presStyleIdx="0" presStyleCnt="4"/>
      <dgm:spPr/>
      <dgm:t>
        <a:bodyPr/>
        <a:lstStyle/>
        <a:p>
          <a:endParaRPr lang="en-US"/>
        </a:p>
      </dgm:t>
    </dgm:pt>
    <dgm:pt modelId="{AE815DEC-E22B-4F5A-BD80-41AF6550D359}" type="pres">
      <dgm:prSet presAssocID="{67172C44-1AEC-4B25-9B5A-4F90D278A45D}" presName="tile1text" presStyleLbl="node1" presStyleIdx="0" presStyleCnt="4">
        <dgm:presLayoutVars>
          <dgm:chMax val="0"/>
          <dgm:chPref val="0"/>
          <dgm:bulletEnabled val="1"/>
        </dgm:presLayoutVars>
      </dgm:prSet>
      <dgm:spPr/>
      <dgm:t>
        <a:bodyPr/>
        <a:lstStyle/>
        <a:p>
          <a:endParaRPr lang="en-US"/>
        </a:p>
      </dgm:t>
    </dgm:pt>
    <dgm:pt modelId="{75DEB183-990F-4A53-A1C4-61AA95585C00}" type="pres">
      <dgm:prSet presAssocID="{67172C44-1AEC-4B25-9B5A-4F90D278A45D}" presName="tile2" presStyleLbl="node1" presStyleIdx="1" presStyleCnt="4"/>
      <dgm:spPr/>
      <dgm:t>
        <a:bodyPr/>
        <a:lstStyle/>
        <a:p>
          <a:endParaRPr lang="en-US"/>
        </a:p>
      </dgm:t>
    </dgm:pt>
    <dgm:pt modelId="{0A6356DE-2B5B-460B-8060-148226348E13}" type="pres">
      <dgm:prSet presAssocID="{67172C44-1AEC-4B25-9B5A-4F90D278A45D}" presName="tile2text" presStyleLbl="node1" presStyleIdx="1" presStyleCnt="4">
        <dgm:presLayoutVars>
          <dgm:chMax val="0"/>
          <dgm:chPref val="0"/>
          <dgm:bulletEnabled val="1"/>
        </dgm:presLayoutVars>
      </dgm:prSet>
      <dgm:spPr/>
      <dgm:t>
        <a:bodyPr/>
        <a:lstStyle/>
        <a:p>
          <a:endParaRPr lang="en-US"/>
        </a:p>
      </dgm:t>
    </dgm:pt>
    <dgm:pt modelId="{FABDADDF-34A4-4A2D-BB3D-A74EB3C3F8F6}" type="pres">
      <dgm:prSet presAssocID="{67172C44-1AEC-4B25-9B5A-4F90D278A45D}" presName="tile3" presStyleLbl="node1" presStyleIdx="2" presStyleCnt="4"/>
      <dgm:spPr/>
      <dgm:t>
        <a:bodyPr/>
        <a:lstStyle/>
        <a:p>
          <a:endParaRPr lang="en-US"/>
        </a:p>
      </dgm:t>
    </dgm:pt>
    <dgm:pt modelId="{BF143504-D32C-498A-8B05-2C3BABE4C66C}" type="pres">
      <dgm:prSet presAssocID="{67172C44-1AEC-4B25-9B5A-4F90D278A45D}" presName="tile3text" presStyleLbl="node1" presStyleIdx="2" presStyleCnt="4">
        <dgm:presLayoutVars>
          <dgm:chMax val="0"/>
          <dgm:chPref val="0"/>
          <dgm:bulletEnabled val="1"/>
        </dgm:presLayoutVars>
      </dgm:prSet>
      <dgm:spPr/>
      <dgm:t>
        <a:bodyPr/>
        <a:lstStyle/>
        <a:p>
          <a:endParaRPr lang="en-US"/>
        </a:p>
      </dgm:t>
    </dgm:pt>
    <dgm:pt modelId="{FD8C3C02-1F93-4719-9CFB-764519DAC2BB}" type="pres">
      <dgm:prSet presAssocID="{67172C44-1AEC-4B25-9B5A-4F90D278A45D}" presName="tile4" presStyleLbl="node1" presStyleIdx="3" presStyleCnt="4"/>
      <dgm:spPr/>
      <dgm:t>
        <a:bodyPr/>
        <a:lstStyle/>
        <a:p>
          <a:endParaRPr lang="en-US"/>
        </a:p>
      </dgm:t>
    </dgm:pt>
    <dgm:pt modelId="{C1194A6D-5FFF-4CB3-84C5-FFBE37AF9C1F}" type="pres">
      <dgm:prSet presAssocID="{67172C44-1AEC-4B25-9B5A-4F90D278A45D}" presName="tile4text" presStyleLbl="node1" presStyleIdx="3" presStyleCnt="4">
        <dgm:presLayoutVars>
          <dgm:chMax val="0"/>
          <dgm:chPref val="0"/>
          <dgm:bulletEnabled val="1"/>
        </dgm:presLayoutVars>
      </dgm:prSet>
      <dgm:spPr/>
      <dgm:t>
        <a:bodyPr/>
        <a:lstStyle/>
        <a:p>
          <a:endParaRPr lang="en-US"/>
        </a:p>
      </dgm:t>
    </dgm:pt>
    <dgm:pt modelId="{E6971AFA-B16E-410D-B868-DA9AA57BD1A2}" type="pres">
      <dgm:prSet presAssocID="{67172C44-1AEC-4B25-9B5A-4F90D278A45D}" presName="centerTile" presStyleLbl="fgShp" presStyleIdx="0" presStyleCnt="1">
        <dgm:presLayoutVars>
          <dgm:chMax val="0"/>
          <dgm:chPref val="0"/>
        </dgm:presLayoutVars>
      </dgm:prSet>
      <dgm:spPr/>
      <dgm:t>
        <a:bodyPr/>
        <a:lstStyle/>
        <a:p>
          <a:endParaRPr lang="en-US"/>
        </a:p>
      </dgm:t>
    </dgm:pt>
  </dgm:ptLst>
  <dgm:cxnLst>
    <dgm:cxn modelId="{DB2B8937-81AE-44C5-B901-0DA7E67DDDB7}" srcId="{67172C44-1AEC-4B25-9B5A-4F90D278A45D}" destId="{04E6BE21-BE1F-49A7-9DEC-293E2F8EC5BD}" srcOrd="0" destOrd="0" parTransId="{9C398F7A-C541-4E17-A93A-D8EB7B696911}" sibTransId="{3C767ABA-2E75-4AC0-B4AA-D8B116C0BE3D}"/>
    <dgm:cxn modelId="{E7F42E9D-7DD9-4B07-8B72-DFFCF0A9597E}" srcId="{04E6BE21-BE1F-49A7-9DEC-293E2F8EC5BD}" destId="{F35B9A3D-82E2-4617-8121-A050FD1900D1}" srcOrd="0" destOrd="0" parTransId="{9E342BAC-EC27-4F92-9F38-692589622B68}" sibTransId="{F22F0D0F-FEFF-4EB0-AF1F-E23C619E2B5B}"/>
    <dgm:cxn modelId="{FCB81555-9441-490C-BA8A-B417760DEB1E}" type="presOf" srcId="{C6962CA0-AC77-473E-BB2D-50AA693F9E22}" destId="{75DEB183-990F-4A53-A1C4-61AA95585C00}" srcOrd="0" destOrd="0" presId="urn:microsoft.com/office/officeart/2005/8/layout/matrix1"/>
    <dgm:cxn modelId="{065F5A4A-475F-4170-BD23-E329C63F1C62}" srcId="{04E6BE21-BE1F-49A7-9DEC-293E2F8EC5BD}" destId="{609A174E-DF5A-4580-B995-7047BB333022}" srcOrd="2" destOrd="0" parTransId="{86B0A426-0296-478D-8405-978FF04A311A}" sibTransId="{7E352C94-12D2-47E4-B163-62C007299268}"/>
    <dgm:cxn modelId="{8CA92D4A-2ACB-4CAB-92B7-E006C95DAA5D}" type="presOf" srcId="{67172C44-1AEC-4B25-9B5A-4F90D278A45D}" destId="{6F6F0399-D009-4BE2-BC1C-4A5B62CC1FB5}" srcOrd="0" destOrd="0" presId="urn:microsoft.com/office/officeart/2005/8/layout/matrix1"/>
    <dgm:cxn modelId="{09DDE104-3A89-4928-AEA6-F3378777B291}" srcId="{04E6BE21-BE1F-49A7-9DEC-293E2F8EC5BD}" destId="{7B73917D-317A-4E87-8FCE-E938BD913F67}" srcOrd="3" destOrd="0" parTransId="{CACBAAFB-6AEC-4703-89C6-5066A9BFFF26}" sibTransId="{432B4BCD-EFC3-4BB6-A47A-BFAF90B6109E}"/>
    <dgm:cxn modelId="{A9F00071-78F8-4DBF-8D56-61FD213D1EE4}" srcId="{04E6BE21-BE1F-49A7-9DEC-293E2F8EC5BD}" destId="{C6962CA0-AC77-473E-BB2D-50AA693F9E22}" srcOrd="1" destOrd="0" parTransId="{E7243535-FF39-4E74-B52A-FA2FA322B7C9}" sibTransId="{3D2700A9-6B41-4865-BCF7-A495118CEF0E}"/>
    <dgm:cxn modelId="{29741842-980C-4EFA-9E48-E7575C899732}" type="presOf" srcId="{C6962CA0-AC77-473E-BB2D-50AA693F9E22}" destId="{0A6356DE-2B5B-460B-8060-148226348E13}" srcOrd="1" destOrd="0" presId="urn:microsoft.com/office/officeart/2005/8/layout/matrix1"/>
    <dgm:cxn modelId="{73804CA6-2CC5-401B-87A1-1664E9F80168}" type="presOf" srcId="{7B73917D-317A-4E87-8FCE-E938BD913F67}" destId="{C1194A6D-5FFF-4CB3-84C5-FFBE37AF9C1F}" srcOrd="1" destOrd="0" presId="urn:microsoft.com/office/officeart/2005/8/layout/matrix1"/>
    <dgm:cxn modelId="{937918AE-C380-4A35-BFCE-F01873511308}" type="presOf" srcId="{F35B9A3D-82E2-4617-8121-A050FD1900D1}" destId="{AE815DEC-E22B-4F5A-BD80-41AF6550D359}" srcOrd="1" destOrd="0" presId="urn:microsoft.com/office/officeart/2005/8/layout/matrix1"/>
    <dgm:cxn modelId="{AF3A36C4-A89C-40D6-90A4-B8B5A3357209}" type="presOf" srcId="{7B73917D-317A-4E87-8FCE-E938BD913F67}" destId="{FD8C3C02-1F93-4719-9CFB-764519DAC2BB}" srcOrd="0" destOrd="0" presId="urn:microsoft.com/office/officeart/2005/8/layout/matrix1"/>
    <dgm:cxn modelId="{D0166433-607D-46A1-880A-B23F1BC5474C}" type="presOf" srcId="{F35B9A3D-82E2-4617-8121-A050FD1900D1}" destId="{CC433B31-20CE-424E-B611-EF7B309ECAD0}" srcOrd="0" destOrd="0" presId="urn:microsoft.com/office/officeart/2005/8/layout/matrix1"/>
    <dgm:cxn modelId="{7CFF6B8C-A729-458A-952D-9B689E46E620}" type="presOf" srcId="{609A174E-DF5A-4580-B995-7047BB333022}" destId="{BF143504-D32C-498A-8B05-2C3BABE4C66C}" srcOrd="1" destOrd="0" presId="urn:microsoft.com/office/officeart/2005/8/layout/matrix1"/>
    <dgm:cxn modelId="{71438D0E-7128-4550-A153-D45B53DDC653}" type="presOf" srcId="{609A174E-DF5A-4580-B995-7047BB333022}" destId="{FABDADDF-34A4-4A2D-BB3D-A74EB3C3F8F6}" srcOrd="0" destOrd="0" presId="urn:microsoft.com/office/officeart/2005/8/layout/matrix1"/>
    <dgm:cxn modelId="{56B2A050-B14C-4B15-B5F1-EB754B4A5F5A}" type="presOf" srcId="{04E6BE21-BE1F-49A7-9DEC-293E2F8EC5BD}" destId="{E6971AFA-B16E-410D-B868-DA9AA57BD1A2}" srcOrd="0" destOrd="0" presId="urn:microsoft.com/office/officeart/2005/8/layout/matrix1"/>
    <dgm:cxn modelId="{78BC3678-41E1-47F2-9636-0604C2AF7589}" type="presParOf" srcId="{6F6F0399-D009-4BE2-BC1C-4A5B62CC1FB5}" destId="{1BADBF7C-FA5A-41FB-96E8-ADA84B5C891B}" srcOrd="0" destOrd="0" presId="urn:microsoft.com/office/officeart/2005/8/layout/matrix1"/>
    <dgm:cxn modelId="{1EDCB5B0-EF40-4F3B-B752-9AB2DD5D52E5}" type="presParOf" srcId="{1BADBF7C-FA5A-41FB-96E8-ADA84B5C891B}" destId="{CC433B31-20CE-424E-B611-EF7B309ECAD0}" srcOrd="0" destOrd="0" presId="urn:microsoft.com/office/officeart/2005/8/layout/matrix1"/>
    <dgm:cxn modelId="{38B91C8F-D47A-4A04-937E-341D1FA048E3}" type="presParOf" srcId="{1BADBF7C-FA5A-41FB-96E8-ADA84B5C891B}" destId="{AE815DEC-E22B-4F5A-BD80-41AF6550D359}" srcOrd="1" destOrd="0" presId="urn:microsoft.com/office/officeart/2005/8/layout/matrix1"/>
    <dgm:cxn modelId="{21A679DE-C37F-48C2-A47C-6A3E86B4AD68}" type="presParOf" srcId="{1BADBF7C-FA5A-41FB-96E8-ADA84B5C891B}" destId="{75DEB183-990F-4A53-A1C4-61AA95585C00}" srcOrd="2" destOrd="0" presId="urn:microsoft.com/office/officeart/2005/8/layout/matrix1"/>
    <dgm:cxn modelId="{86B0ECB8-1580-4FFD-9B44-E50175D7B701}" type="presParOf" srcId="{1BADBF7C-FA5A-41FB-96E8-ADA84B5C891B}" destId="{0A6356DE-2B5B-460B-8060-148226348E13}" srcOrd="3" destOrd="0" presId="urn:microsoft.com/office/officeart/2005/8/layout/matrix1"/>
    <dgm:cxn modelId="{E8E7A7E7-A480-4CBD-8F7C-2806DA56B987}" type="presParOf" srcId="{1BADBF7C-FA5A-41FB-96E8-ADA84B5C891B}" destId="{FABDADDF-34A4-4A2D-BB3D-A74EB3C3F8F6}" srcOrd="4" destOrd="0" presId="urn:microsoft.com/office/officeart/2005/8/layout/matrix1"/>
    <dgm:cxn modelId="{E4662DE1-0297-4051-812C-00C01B6A2A71}" type="presParOf" srcId="{1BADBF7C-FA5A-41FB-96E8-ADA84B5C891B}" destId="{BF143504-D32C-498A-8B05-2C3BABE4C66C}" srcOrd="5" destOrd="0" presId="urn:microsoft.com/office/officeart/2005/8/layout/matrix1"/>
    <dgm:cxn modelId="{813E78EB-D5C8-40D2-B210-77C22378FE69}" type="presParOf" srcId="{1BADBF7C-FA5A-41FB-96E8-ADA84B5C891B}" destId="{FD8C3C02-1F93-4719-9CFB-764519DAC2BB}" srcOrd="6" destOrd="0" presId="urn:microsoft.com/office/officeart/2005/8/layout/matrix1"/>
    <dgm:cxn modelId="{A377709A-317F-4375-BFC0-267E3D0DBE93}" type="presParOf" srcId="{1BADBF7C-FA5A-41FB-96E8-ADA84B5C891B}" destId="{C1194A6D-5FFF-4CB3-84C5-FFBE37AF9C1F}" srcOrd="7" destOrd="0" presId="urn:microsoft.com/office/officeart/2005/8/layout/matrix1"/>
    <dgm:cxn modelId="{8AFDCCC9-55ED-4BBF-AC74-B58A89D1576B}" type="presParOf" srcId="{6F6F0399-D009-4BE2-BC1C-4A5B62CC1FB5}" destId="{E6971AFA-B16E-410D-B868-DA9AA57BD1A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EB29F20-1286-49A6-B27A-93879D11D3A2}" type="doc">
      <dgm:prSet loTypeId="urn:microsoft.com/office/officeart/2005/8/layout/matrix1" loCatId="matrix" qsTypeId="urn:microsoft.com/office/officeart/2005/8/quickstyle/simple4" qsCatId="simple" csTypeId="urn:microsoft.com/office/officeart/2005/8/colors/colorful4" csCatId="colorful" phldr="1"/>
      <dgm:spPr/>
      <dgm:t>
        <a:bodyPr/>
        <a:lstStyle/>
        <a:p>
          <a:endParaRPr lang="en-US"/>
        </a:p>
      </dgm:t>
    </dgm:pt>
    <dgm:pt modelId="{DD63F805-D533-4EE0-8B05-0695ED454209}">
      <dgm:prSet phldrT="[Text]">
        <dgm:style>
          <a:lnRef idx="1">
            <a:schemeClr val="accent2"/>
          </a:lnRef>
          <a:fillRef idx="3">
            <a:schemeClr val="accent2"/>
          </a:fillRef>
          <a:effectRef idx="2">
            <a:schemeClr val="accent2"/>
          </a:effectRef>
          <a:fontRef idx="minor">
            <a:schemeClr val="lt1"/>
          </a:fontRef>
        </dgm:style>
      </dgm:prSet>
      <dgm:spPr>
        <a:gradFill rotWithShape="0">
          <a:gsLst>
            <a:gs pos="0">
              <a:srgbClr val="33CCCC"/>
            </a:gs>
            <a:gs pos="80000">
              <a:srgbClr val="33CCCC"/>
            </a:gs>
          </a:gsLst>
        </a:gradFill>
      </dgm:spPr>
      <dgm:t>
        <a:bodyPr/>
        <a:lstStyle/>
        <a:p>
          <a:r>
            <a:rPr lang="en-US" b="1" dirty="0" smtClean="0">
              <a:solidFill>
                <a:schemeClr val="bg2"/>
              </a:solidFill>
            </a:rPr>
            <a:t>Multi-Sensory Environment</a:t>
          </a:r>
          <a:endParaRPr lang="en-US" b="1" dirty="0">
            <a:solidFill>
              <a:schemeClr val="bg2"/>
            </a:solidFill>
          </a:endParaRPr>
        </a:p>
      </dgm:t>
      <dgm:extLst>
        <a:ext uri="{E40237B7-FDA0-4F09-8148-C483321AD2D9}">
          <dgm14:cNvPr xmlns:dgm14="http://schemas.microsoft.com/office/drawing/2010/diagram" id="0" name="" descr="Multi-Sensory Environment&#10;"/>
        </a:ext>
      </dgm:extLst>
    </dgm:pt>
    <dgm:pt modelId="{27F3A392-5804-4CCE-ABC4-2084C4A47704}" type="parTrans" cxnId="{6E27FBE8-30D1-4A19-86D6-3A1AACDF909F}">
      <dgm:prSet/>
      <dgm:spPr/>
      <dgm:t>
        <a:bodyPr/>
        <a:lstStyle/>
        <a:p>
          <a:endParaRPr lang="en-US">
            <a:solidFill>
              <a:schemeClr val="bg2"/>
            </a:solidFill>
          </a:endParaRPr>
        </a:p>
      </dgm:t>
    </dgm:pt>
    <dgm:pt modelId="{13FCB735-427C-417C-A198-867566AB0D57}" type="sibTrans" cxnId="{6E27FBE8-30D1-4A19-86D6-3A1AACDF909F}">
      <dgm:prSet/>
      <dgm:spPr/>
      <dgm:t>
        <a:bodyPr/>
        <a:lstStyle/>
        <a:p>
          <a:endParaRPr lang="en-US">
            <a:solidFill>
              <a:schemeClr val="bg2"/>
            </a:solidFill>
          </a:endParaRPr>
        </a:p>
      </dgm:t>
    </dgm:pt>
    <dgm:pt modelId="{D1E3B3BB-0F95-4F80-940A-6E08A6E623D8}">
      <dgm:prSet phldrT="[Text]" custT="1"/>
      <dgm:spPr/>
      <dgm:t>
        <a:bodyPr/>
        <a:lstStyle/>
        <a:p>
          <a:r>
            <a:rPr lang="en-US" sz="3200" b="1" dirty="0" smtClean="0">
              <a:solidFill>
                <a:schemeClr val="bg2"/>
              </a:solidFill>
            </a:rPr>
            <a:t>Purpose</a:t>
          </a:r>
        </a:p>
        <a:p>
          <a:r>
            <a:rPr lang="en-US" sz="2400" b="0" dirty="0" smtClean="0">
              <a:solidFill>
                <a:schemeClr val="bg2"/>
              </a:solidFill>
            </a:rPr>
            <a:t> Enhance treatment of dementia and Alzheimer’s disease</a:t>
          </a:r>
          <a:endParaRPr lang="en-US" sz="2400" b="0" dirty="0">
            <a:solidFill>
              <a:schemeClr val="bg2"/>
            </a:solidFill>
          </a:endParaRPr>
        </a:p>
      </dgm:t>
      <dgm:extLst>
        <a:ext uri="{E40237B7-FDA0-4F09-8148-C483321AD2D9}">
          <dgm14:cNvPr xmlns:dgm14="http://schemas.microsoft.com/office/drawing/2010/diagram" id="0" name="" descr="Purpose&#10; Enhance treatment of dementia and Alzheimer’s disease&#10;"/>
        </a:ext>
      </dgm:extLst>
    </dgm:pt>
    <dgm:pt modelId="{F5F9B0B5-C88B-457E-8A8D-B991517CE6E4}" type="parTrans" cxnId="{92BE6110-0501-432F-88A8-79FF1A47B808}">
      <dgm:prSet/>
      <dgm:spPr/>
      <dgm:t>
        <a:bodyPr/>
        <a:lstStyle/>
        <a:p>
          <a:endParaRPr lang="en-US">
            <a:solidFill>
              <a:schemeClr val="bg2"/>
            </a:solidFill>
          </a:endParaRPr>
        </a:p>
      </dgm:t>
    </dgm:pt>
    <dgm:pt modelId="{3601C3EC-D039-4461-AF19-4F845F18D5B3}" type="sibTrans" cxnId="{92BE6110-0501-432F-88A8-79FF1A47B808}">
      <dgm:prSet/>
      <dgm:spPr/>
      <dgm:t>
        <a:bodyPr/>
        <a:lstStyle/>
        <a:p>
          <a:endParaRPr lang="en-US">
            <a:solidFill>
              <a:schemeClr val="bg2"/>
            </a:solidFill>
          </a:endParaRPr>
        </a:p>
      </dgm:t>
    </dgm:pt>
    <dgm:pt modelId="{7C90A361-ED5F-40B9-9B89-139C474AF136}">
      <dgm:prSet phldrT="[Text]" custT="1"/>
      <dgm:spPr/>
      <dgm:t>
        <a:bodyPr/>
        <a:lstStyle/>
        <a:p>
          <a:r>
            <a:rPr lang="en-US" sz="3200" b="1" dirty="0" smtClean="0">
              <a:solidFill>
                <a:schemeClr val="bg2"/>
              </a:solidFill>
            </a:rPr>
            <a:t>Project Details</a:t>
          </a:r>
        </a:p>
        <a:p>
          <a:r>
            <a:rPr lang="en-US" sz="2400" b="0" dirty="0" smtClean="0">
              <a:solidFill>
                <a:schemeClr val="bg2"/>
              </a:solidFill>
            </a:rPr>
            <a:t>The project leverages Snoezelen therapy</a:t>
          </a:r>
          <a:endParaRPr lang="en-US" sz="2400" b="1" dirty="0">
            <a:solidFill>
              <a:schemeClr val="bg2"/>
            </a:solidFill>
          </a:endParaRPr>
        </a:p>
      </dgm:t>
      <dgm:extLst>
        <a:ext uri="{E40237B7-FDA0-4F09-8148-C483321AD2D9}">
          <dgm14:cNvPr xmlns:dgm14="http://schemas.microsoft.com/office/drawing/2010/diagram" id="0" name="" descr="Project Details&#10;The project leverages Snoezelen therapy&#10;"/>
        </a:ext>
      </dgm:extLst>
    </dgm:pt>
    <dgm:pt modelId="{295BD011-E635-4B23-A583-11EF549A5A85}" type="parTrans" cxnId="{FDEE03C5-93F5-4E32-80F8-FA3C0671B058}">
      <dgm:prSet/>
      <dgm:spPr/>
      <dgm:t>
        <a:bodyPr/>
        <a:lstStyle/>
        <a:p>
          <a:endParaRPr lang="en-US">
            <a:solidFill>
              <a:schemeClr val="bg2"/>
            </a:solidFill>
          </a:endParaRPr>
        </a:p>
      </dgm:t>
    </dgm:pt>
    <dgm:pt modelId="{273B8005-EEE0-4E91-B14A-F41A79EB934F}" type="sibTrans" cxnId="{FDEE03C5-93F5-4E32-80F8-FA3C0671B058}">
      <dgm:prSet/>
      <dgm:spPr/>
      <dgm:t>
        <a:bodyPr/>
        <a:lstStyle/>
        <a:p>
          <a:endParaRPr lang="en-US">
            <a:solidFill>
              <a:schemeClr val="bg2"/>
            </a:solidFill>
          </a:endParaRPr>
        </a:p>
      </dgm:t>
    </dgm:pt>
    <dgm:pt modelId="{9FB5BDF9-FC6D-4CC8-ACE6-16612FEC8A4E}">
      <dgm:prSet phldrT="[Text]" custT="1"/>
      <dgm:spPr/>
      <dgm:t>
        <a:bodyPr/>
        <a:lstStyle/>
        <a:p>
          <a:r>
            <a:rPr lang="en-US" sz="3200" b="1" dirty="0" smtClean="0">
              <a:solidFill>
                <a:schemeClr val="bg2"/>
              </a:solidFill>
            </a:rPr>
            <a:t>Goal</a:t>
          </a:r>
        </a:p>
        <a:p>
          <a:r>
            <a:rPr lang="en-US" sz="2400" b="0" dirty="0" smtClean="0">
              <a:solidFill>
                <a:schemeClr val="bg2"/>
              </a:solidFill>
            </a:rPr>
            <a:t>Install multisensory environment equipment at 53 clinical sites</a:t>
          </a:r>
        </a:p>
        <a:p>
          <a:endParaRPr lang="en-US" sz="3200" b="1" dirty="0">
            <a:solidFill>
              <a:schemeClr val="bg2"/>
            </a:solidFill>
          </a:endParaRPr>
        </a:p>
      </dgm:t>
      <dgm:extLst>
        <a:ext uri="{E40237B7-FDA0-4F09-8148-C483321AD2D9}">
          <dgm14:cNvPr xmlns:dgm14="http://schemas.microsoft.com/office/drawing/2010/diagram" id="0" name="" descr="Goal&#10;Install multisensory environment equipment at 53 clinical sites"/>
        </a:ext>
      </dgm:extLst>
    </dgm:pt>
    <dgm:pt modelId="{0CDE9EAF-CF54-4C71-BDC4-9BE8AC8D798F}" type="parTrans" cxnId="{ED354680-C721-4052-9DC6-1856AAD122DE}">
      <dgm:prSet/>
      <dgm:spPr/>
      <dgm:t>
        <a:bodyPr/>
        <a:lstStyle/>
        <a:p>
          <a:endParaRPr lang="en-US">
            <a:solidFill>
              <a:schemeClr val="bg2"/>
            </a:solidFill>
          </a:endParaRPr>
        </a:p>
      </dgm:t>
    </dgm:pt>
    <dgm:pt modelId="{835CFD2C-E153-4A13-BAC6-667B046B64F9}" type="sibTrans" cxnId="{ED354680-C721-4052-9DC6-1856AAD122DE}">
      <dgm:prSet/>
      <dgm:spPr/>
      <dgm:t>
        <a:bodyPr/>
        <a:lstStyle/>
        <a:p>
          <a:endParaRPr lang="en-US">
            <a:solidFill>
              <a:schemeClr val="bg2"/>
            </a:solidFill>
          </a:endParaRPr>
        </a:p>
      </dgm:t>
    </dgm:pt>
    <dgm:pt modelId="{9679F7A4-E094-492F-B32A-EDA7D530BC38}">
      <dgm:prSet phldrT="[Text]" custT="1"/>
      <dgm:spPr/>
      <dgm:t>
        <a:bodyPr/>
        <a:lstStyle/>
        <a:p>
          <a:r>
            <a:rPr lang="en-US" sz="3200" b="1" dirty="0" smtClean="0">
              <a:solidFill>
                <a:schemeClr val="bg2"/>
              </a:solidFill>
            </a:rPr>
            <a:t>Status</a:t>
          </a:r>
        </a:p>
        <a:p>
          <a:r>
            <a:rPr lang="en-US" sz="2800" dirty="0" smtClean="0">
              <a:solidFill>
                <a:schemeClr val="bg2"/>
              </a:solidFill>
            </a:rPr>
            <a:t>31 equipment installation sites (approximately 60%) are complete</a:t>
          </a:r>
        </a:p>
        <a:p>
          <a:endParaRPr lang="en-US" sz="2800" b="1" dirty="0" smtClean="0">
            <a:solidFill>
              <a:schemeClr val="bg2"/>
            </a:solidFill>
          </a:endParaRPr>
        </a:p>
      </dgm:t>
      <dgm:extLst>
        <a:ext uri="{E40237B7-FDA0-4F09-8148-C483321AD2D9}">
          <dgm14:cNvPr xmlns:dgm14="http://schemas.microsoft.com/office/drawing/2010/diagram" id="0" name="" descr="Status&#10;"/>
        </a:ext>
      </dgm:extLst>
    </dgm:pt>
    <dgm:pt modelId="{0BCB2916-E393-488C-8DEE-9BCF9FEC3A94}" type="parTrans" cxnId="{DB61FEC7-5E4E-49C9-AB72-F81926E162BC}">
      <dgm:prSet/>
      <dgm:spPr/>
      <dgm:t>
        <a:bodyPr/>
        <a:lstStyle/>
        <a:p>
          <a:endParaRPr lang="en-US">
            <a:solidFill>
              <a:schemeClr val="bg2"/>
            </a:solidFill>
          </a:endParaRPr>
        </a:p>
      </dgm:t>
    </dgm:pt>
    <dgm:pt modelId="{E0AEAB53-173F-423C-9779-4D752F0FB06A}" type="sibTrans" cxnId="{DB61FEC7-5E4E-49C9-AB72-F81926E162BC}">
      <dgm:prSet/>
      <dgm:spPr/>
      <dgm:t>
        <a:bodyPr/>
        <a:lstStyle/>
        <a:p>
          <a:endParaRPr lang="en-US">
            <a:solidFill>
              <a:schemeClr val="bg2"/>
            </a:solidFill>
          </a:endParaRPr>
        </a:p>
      </dgm:t>
    </dgm:pt>
    <dgm:pt modelId="{C63B76AD-39FA-4764-9D5A-237488E602BF}" type="pres">
      <dgm:prSet presAssocID="{7EB29F20-1286-49A6-B27A-93879D11D3A2}" presName="diagram" presStyleCnt="0">
        <dgm:presLayoutVars>
          <dgm:chMax val="1"/>
          <dgm:dir/>
          <dgm:animLvl val="ctr"/>
          <dgm:resizeHandles val="exact"/>
        </dgm:presLayoutVars>
      </dgm:prSet>
      <dgm:spPr/>
      <dgm:t>
        <a:bodyPr/>
        <a:lstStyle/>
        <a:p>
          <a:endParaRPr lang="en-US"/>
        </a:p>
      </dgm:t>
    </dgm:pt>
    <dgm:pt modelId="{A8A66D1E-34E3-4B58-B81D-EBC8DB3DFF00}" type="pres">
      <dgm:prSet presAssocID="{7EB29F20-1286-49A6-B27A-93879D11D3A2}" presName="matrix" presStyleCnt="0"/>
      <dgm:spPr/>
      <dgm:t>
        <a:bodyPr/>
        <a:lstStyle/>
        <a:p>
          <a:endParaRPr lang="en-US"/>
        </a:p>
      </dgm:t>
    </dgm:pt>
    <dgm:pt modelId="{748BA241-087C-4CB5-A09F-E511C135E9D7}" type="pres">
      <dgm:prSet presAssocID="{7EB29F20-1286-49A6-B27A-93879D11D3A2}" presName="tile1" presStyleLbl="node1" presStyleIdx="0" presStyleCnt="4"/>
      <dgm:spPr/>
      <dgm:t>
        <a:bodyPr/>
        <a:lstStyle/>
        <a:p>
          <a:endParaRPr lang="en-US"/>
        </a:p>
      </dgm:t>
    </dgm:pt>
    <dgm:pt modelId="{266E0173-B632-403A-BEAA-FF5AB06640D8}" type="pres">
      <dgm:prSet presAssocID="{7EB29F20-1286-49A6-B27A-93879D11D3A2}" presName="tile1text" presStyleLbl="node1" presStyleIdx="0" presStyleCnt="4">
        <dgm:presLayoutVars>
          <dgm:chMax val="0"/>
          <dgm:chPref val="0"/>
          <dgm:bulletEnabled val="1"/>
        </dgm:presLayoutVars>
      </dgm:prSet>
      <dgm:spPr/>
      <dgm:t>
        <a:bodyPr/>
        <a:lstStyle/>
        <a:p>
          <a:endParaRPr lang="en-US"/>
        </a:p>
      </dgm:t>
    </dgm:pt>
    <dgm:pt modelId="{8B694D99-B2D9-43C1-B8E3-CA697CCC8C75}" type="pres">
      <dgm:prSet presAssocID="{7EB29F20-1286-49A6-B27A-93879D11D3A2}" presName="tile2" presStyleLbl="node1" presStyleIdx="1" presStyleCnt="4"/>
      <dgm:spPr/>
      <dgm:t>
        <a:bodyPr/>
        <a:lstStyle/>
        <a:p>
          <a:endParaRPr lang="en-US"/>
        </a:p>
      </dgm:t>
    </dgm:pt>
    <dgm:pt modelId="{37D509DC-9C53-4301-A906-6B35E593AACD}" type="pres">
      <dgm:prSet presAssocID="{7EB29F20-1286-49A6-B27A-93879D11D3A2}" presName="tile2text" presStyleLbl="node1" presStyleIdx="1" presStyleCnt="4">
        <dgm:presLayoutVars>
          <dgm:chMax val="0"/>
          <dgm:chPref val="0"/>
          <dgm:bulletEnabled val="1"/>
        </dgm:presLayoutVars>
      </dgm:prSet>
      <dgm:spPr/>
      <dgm:t>
        <a:bodyPr/>
        <a:lstStyle/>
        <a:p>
          <a:endParaRPr lang="en-US"/>
        </a:p>
      </dgm:t>
    </dgm:pt>
    <dgm:pt modelId="{1AD7E3A7-9CFF-4144-84AC-B079A6E56226}" type="pres">
      <dgm:prSet presAssocID="{7EB29F20-1286-49A6-B27A-93879D11D3A2}" presName="tile3" presStyleLbl="node1" presStyleIdx="2" presStyleCnt="4"/>
      <dgm:spPr/>
      <dgm:t>
        <a:bodyPr/>
        <a:lstStyle/>
        <a:p>
          <a:endParaRPr lang="en-US"/>
        </a:p>
      </dgm:t>
    </dgm:pt>
    <dgm:pt modelId="{4858DB1C-AB42-4E9C-B971-63B35E96D5B2}" type="pres">
      <dgm:prSet presAssocID="{7EB29F20-1286-49A6-B27A-93879D11D3A2}" presName="tile3text" presStyleLbl="node1" presStyleIdx="2" presStyleCnt="4">
        <dgm:presLayoutVars>
          <dgm:chMax val="0"/>
          <dgm:chPref val="0"/>
          <dgm:bulletEnabled val="1"/>
        </dgm:presLayoutVars>
      </dgm:prSet>
      <dgm:spPr/>
      <dgm:t>
        <a:bodyPr/>
        <a:lstStyle/>
        <a:p>
          <a:endParaRPr lang="en-US"/>
        </a:p>
      </dgm:t>
    </dgm:pt>
    <dgm:pt modelId="{4C0C0807-E689-466A-9D91-FBA42BAD9709}" type="pres">
      <dgm:prSet presAssocID="{7EB29F20-1286-49A6-B27A-93879D11D3A2}" presName="tile4" presStyleLbl="node1" presStyleIdx="3" presStyleCnt="4"/>
      <dgm:spPr/>
      <dgm:t>
        <a:bodyPr/>
        <a:lstStyle/>
        <a:p>
          <a:endParaRPr lang="en-US"/>
        </a:p>
      </dgm:t>
    </dgm:pt>
    <dgm:pt modelId="{E8CEA895-2ACE-4FE3-87BF-50437C294187}" type="pres">
      <dgm:prSet presAssocID="{7EB29F20-1286-49A6-B27A-93879D11D3A2}" presName="tile4text" presStyleLbl="node1" presStyleIdx="3" presStyleCnt="4">
        <dgm:presLayoutVars>
          <dgm:chMax val="0"/>
          <dgm:chPref val="0"/>
          <dgm:bulletEnabled val="1"/>
        </dgm:presLayoutVars>
      </dgm:prSet>
      <dgm:spPr/>
      <dgm:t>
        <a:bodyPr/>
        <a:lstStyle/>
        <a:p>
          <a:endParaRPr lang="en-US"/>
        </a:p>
      </dgm:t>
    </dgm:pt>
    <dgm:pt modelId="{7F0A5B9F-066C-4CB0-9C56-CAA712E06D34}" type="pres">
      <dgm:prSet presAssocID="{7EB29F20-1286-49A6-B27A-93879D11D3A2}" presName="centerTile" presStyleLbl="fgShp" presStyleIdx="0" presStyleCnt="1">
        <dgm:presLayoutVars>
          <dgm:chMax val="0"/>
          <dgm:chPref val="0"/>
        </dgm:presLayoutVars>
      </dgm:prSet>
      <dgm:spPr/>
      <dgm:t>
        <a:bodyPr/>
        <a:lstStyle/>
        <a:p>
          <a:endParaRPr lang="en-US"/>
        </a:p>
      </dgm:t>
    </dgm:pt>
  </dgm:ptLst>
  <dgm:cxnLst>
    <dgm:cxn modelId="{DB61FEC7-5E4E-49C9-AB72-F81926E162BC}" srcId="{DD63F805-D533-4EE0-8B05-0695ED454209}" destId="{9679F7A4-E094-492F-B32A-EDA7D530BC38}" srcOrd="3" destOrd="0" parTransId="{0BCB2916-E393-488C-8DEE-9BCF9FEC3A94}" sibTransId="{E0AEAB53-173F-423C-9779-4D752F0FB06A}"/>
    <dgm:cxn modelId="{810FF760-61DB-422B-81A6-E757C3EF4520}" type="presOf" srcId="{D1E3B3BB-0F95-4F80-940A-6E08A6E623D8}" destId="{266E0173-B632-403A-BEAA-FF5AB06640D8}" srcOrd="1" destOrd="0" presId="urn:microsoft.com/office/officeart/2005/8/layout/matrix1"/>
    <dgm:cxn modelId="{29DC810F-331D-42A7-9BFE-76A12362DC53}" type="presOf" srcId="{7C90A361-ED5F-40B9-9B89-139C474AF136}" destId="{37D509DC-9C53-4301-A906-6B35E593AACD}" srcOrd="1" destOrd="0" presId="urn:microsoft.com/office/officeart/2005/8/layout/matrix1"/>
    <dgm:cxn modelId="{FFDC4363-0473-4D8A-A1F3-D3F9E7E24966}" type="presOf" srcId="{7C90A361-ED5F-40B9-9B89-139C474AF136}" destId="{8B694D99-B2D9-43C1-B8E3-CA697CCC8C75}" srcOrd="0" destOrd="0" presId="urn:microsoft.com/office/officeart/2005/8/layout/matrix1"/>
    <dgm:cxn modelId="{00A9C5F4-2A2E-44E0-988E-8C72EEE943B1}" type="presOf" srcId="{9FB5BDF9-FC6D-4CC8-ACE6-16612FEC8A4E}" destId="{4858DB1C-AB42-4E9C-B971-63B35E96D5B2}" srcOrd="1" destOrd="0" presId="urn:microsoft.com/office/officeart/2005/8/layout/matrix1"/>
    <dgm:cxn modelId="{98E5DCC1-A60D-4503-9B74-FC1DCCC308D5}" type="presOf" srcId="{9FB5BDF9-FC6D-4CC8-ACE6-16612FEC8A4E}" destId="{1AD7E3A7-9CFF-4144-84AC-B079A6E56226}" srcOrd="0" destOrd="0" presId="urn:microsoft.com/office/officeart/2005/8/layout/matrix1"/>
    <dgm:cxn modelId="{92BE6110-0501-432F-88A8-79FF1A47B808}" srcId="{DD63F805-D533-4EE0-8B05-0695ED454209}" destId="{D1E3B3BB-0F95-4F80-940A-6E08A6E623D8}" srcOrd="0" destOrd="0" parTransId="{F5F9B0B5-C88B-457E-8A8D-B991517CE6E4}" sibTransId="{3601C3EC-D039-4461-AF19-4F845F18D5B3}"/>
    <dgm:cxn modelId="{F4D8913D-007E-492D-B68E-80606C5023A1}" type="presOf" srcId="{9679F7A4-E094-492F-B32A-EDA7D530BC38}" destId="{4C0C0807-E689-466A-9D91-FBA42BAD9709}" srcOrd="0" destOrd="0" presId="urn:microsoft.com/office/officeart/2005/8/layout/matrix1"/>
    <dgm:cxn modelId="{FDEE03C5-93F5-4E32-80F8-FA3C0671B058}" srcId="{DD63F805-D533-4EE0-8B05-0695ED454209}" destId="{7C90A361-ED5F-40B9-9B89-139C474AF136}" srcOrd="1" destOrd="0" parTransId="{295BD011-E635-4B23-A583-11EF549A5A85}" sibTransId="{273B8005-EEE0-4E91-B14A-F41A79EB934F}"/>
    <dgm:cxn modelId="{ED354680-C721-4052-9DC6-1856AAD122DE}" srcId="{DD63F805-D533-4EE0-8B05-0695ED454209}" destId="{9FB5BDF9-FC6D-4CC8-ACE6-16612FEC8A4E}" srcOrd="2" destOrd="0" parTransId="{0CDE9EAF-CF54-4C71-BDC4-9BE8AC8D798F}" sibTransId="{835CFD2C-E153-4A13-BAC6-667B046B64F9}"/>
    <dgm:cxn modelId="{D08F2C57-777A-40AB-9E4B-1D9A29511E2D}" type="presOf" srcId="{DD63F805-D533-4EE0-8B05-0695ED454209}" destId="{7F0A5B9F-066C-4CB0-9C56-CAA712E06D34}" srcOrd="0" destOrd="0" presId="urn:microsoft.com/office/officeart/2005/8/layout/matrix1"/>
    <dgm:cxn modelId="{85EEB71F-F28D-41B0-8BBE-B5B5DB035D73}" type="presOf" srcId="{D1E3B3BB-0F95-4F80-940A-6E08A6E623D8}" destId="{748BA241-087C-4CB5-A09F-E511C135E9D7}" srcOrd="0" destOrd="0" presId="urn:microsoft.com/office/officeart/2005/8/layout/matrix1"/>
    <dgm:cxn modelId="{79A4A3C0-8676-4AB0-8950-714BF05EE9E9}" type="presOf" srcId="{9679F7A4-E094-492F-B32A-EDA7D530BC38}" destId="{E8CEA895-2ACE-4FE3-87BF-50437C294187}" srcOrd="1" destOrd="0" presId="urn:microsoft.com/office/officeart/2005/8/layout/matrix1"/>
    <dgm:cxn modelId="{F25C1083-B7B6-42C1-9773-07AE670D8019}" type="presOf" srcId="{7EB29F20-1286-49A6-B27A-93879D11D3A2}" destId="{C63B76AD-39FA-4764-9D5A-237488E602BF}" srcOrd="0" destOrd="0" presId="urn:microsoft.com/office/officeart/2005/8/layout/matrix1"/>
    <dgm:cxn modelId="{6E27FBE8-30D1-4A19-86D6-3A1AACDF909F}" srcId="{7EB29F20-1286-49A6-B27A-93879D11D3A2}" destId="{DD63F805-D533-4EE0-8B05-0695ED454209}" srcOrd="0" destOrd="0" parTransId="{27F3A392-5804-4CCE-ABC4-2084C4A47704}" sibTransId="{13FCB735-427C-417C-A198-867566AB0D57}"/>
    <dgm:cxn modelId="{76A3849E-1AF6-40FD-9373-BD02E47AF08B}" type="presParOf" srcId="{C63B76AD-39FA-4764-9D5A-237488E602BF}" destId="{A8A66D1E-34E3-4B58-B81D-EBC8DB3DFF00}" srcOrd="0" destOrd="0" presId="urn:microsoft.com/office/officeart/2005/8/layout/matrix1"/>
    <dgm:cxn modelId="{4ABA0CBC-1792-4731-9C1C-B3D14D2C02E6}" type="presParOf" srcId="{A8A66D1E-34E3-4B58-B81D-EBC8DB3DFF00}" destId="{748BA241-087C-4CB5-A09F-E511C135E9D7}" srcOrd="0" destOrd="0" presId="urn:microsoft.com/office/officeart/2005/8/layout/matrix1"/>
    <dgm:cxn modelId="{B1E7AF1E-ED6E-470F-AA1E-B3FCFB42ED50}" type="presParOf" srcId="{A8A66D1E-34E3-4B58-B81D-EBC8DB3DFF00}" destId="{266E0173-B632-403A-BEAA-FF5AB06640D8}" srcOrd="1" destOrd="0" presId="urn:microsoft.com/office/officeart/2005/8/layout/matrix1"/>
    <dgm:cxn modelId="{91B5A028-BDAC-4CBB-88F3-CE25F06D22A3}" type="presParOf" srcId="{A8A66D1E-34E3-4B58-B81D-EBC8DB3DFF00}" destId="{8B694D99-B2D9-43C1-B8E3-CA697CCC8C75}" srcOrd="2" destOrd="0" presId="urn:microsoft.com/office/officeart/2005/8/layout/matrix1"/>
    <dgm:cxn modelId="{DA3FD0BA-0123-4FEE-BDF1-6857681AF48D}" type="presParOf" srcId="{A8A66D1E-34E3-4B58-B81D-EBC8DB3DFF00}" destId="{37D509DC-9C53-4301-A906-6B35E593AACD}" srcOrd="3" destOrd="0" presId="urn:microsoft.com/office/officeart/2005/8/layout/matrix1"/>
    <dgm:cxn modelId="{180CD2D3-D08A-49FD-94C1-FD682683320E}" type="presParOf" srcId="{A8A66D1E-34E3-4B58-B81D-EBC8DB3DFF00}" destId="{1AD7E3A7-9CFF-4144-84AC-B079A6E56226}" srcOrd="4" destOrd="0" presId="urn:microsoft.com/office/officeart/2005/8/layout/matrix1"/>
    <dgm:cxn modelId="{C289C33F-C17A-4873-90E3-B12F938668BF}" type="presParOf" srcId="{A8A66D1E-34E3-4B58-B81D-EBC8DB3DFF00}" destId="{4858DB1C-AB42-4E9C-B971-63B35E96D5B2}" srcOrd="5" destOrd="0" presId="urn:microsoft.com/office/officeart/2005/8/layout/matrix1"/>
    <dgm:cxn modelId="{CAF8FC9A-53B0-4B59-B27C-6AB2F29468D7}" type="presParOf" srcId="{A8A66D1E-34E3-4B58-B81D-EBC8DB3DFF00}" destId="{4C0C0807-E689-466A-9D91-FBA42BAD9709}" srcOrd="6" destOrd="0" presId="urn:microsoft.com/office/officeart/2005/8/layout/matrix1"/>
    <dgm:cxn modelId="{E41875AB-34AE-4358-A530-25A208024A21}" type="presParOf" srcId="{A8A66D1E-34E3-4B58-B81D-EBC8DB3DFF00}" destId="{E8CEA895-2ACE-4FE3-87BF-50437C294187}" srcOrd="7" destOrd="0" presId="urn:microsoft.com/office/officeart/2005/8/layout/matrix1"/>
    <dgm:cxn modelId="{6C503F4E-B2C1-477B-AC1D-11E8BBE470B7}" type="presParOf" srcId="{C63B76AD-39FA-4764-9D5A-237488E602BF}" destId="{7F0A5B9F-066C-4CB0-9C56-CAA712E06D3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D57301-905F-497C-BFD0-FD53C9DAA758}" type="doc">
      <dgm:prSet loTypeId="urn:microsoft.com/office/officeart/2005/8/layout/matrix1" loCatId="matrix" qsTypeId="urn:microsoft.com/office/officeart/2005/8/quickstyle/simple4" qsCatId="simple" csTypeId="urn:microsoft.com/office/officeart/2005/8/colors/colorful4" csCatId="colorful" phldr="1"/>
      <dgm:spPr/>
      <dgm:t>
        <a:bodyPr/>
        <a:lstStyle/>
        <a:p>
          <a:endParaRPr lang="en-US"/>
        </a:p>
      </dgm:t>
    </dgm:pt>
    <dgm:pt modelId="{F33655DB-B2AC-4B04-94CA-5ABF877B5DC4}">
      <dgm:prSet phldrT="[Text]">
        <dgm:style>
          <a:lnRef idx="1">
            <a:schemeClr val="accent5"/>
          </a:lnRef>
          <a:fillRef idx="3">
            <a:schemeClr val="accent5"/>
          </a:fillRef>
          <a:effectRef idx="2">
            <a:schemeClr val="accent5"/>
          </a:effectRef>
          <a:fontRef idx="minor">
            <a:schemeClr val="lt1"/>
          </a:fontRef>
        </dgm:style>
      </dgm:prSet>
      <dgm:spPr>
        <a:gradFill rotWithShape="0">
          <a:gsLst>
            <a:gs pos="8000">
              <a:schemeClr val="accent5">
                <a:lumMod val="75000"/>
              </a:schemeClr>
            </a:gs>
            <a:gs pos="100000">
              <a:schemeClr val="accent5">
                <a:shade val="93000"/>
                <a:satMod val="130000"/>
              </a:schemeClr>
            </a:gs>
          </a:gsLst>
        </a:gradFill>
      </dgm:spPr>
      <dgm:t>
        <a:bodyPr/>
        <a:lstStyle/>
        <a:p>
          <a:r>
            <a:rPr lang="en-US" b="1" dirty="0" smtClean="0">
              <a:solidFill>
                <a:schemeClr val="bg2"/>
              </a:solidFill>
            </a:rPr>
            <a:t>TBI CDS</a:t>
          </a:r>
          <a:endParaRPr lang="en-US" b="1" dirty="0">
            <a:solidFill>
              <a:schemeClr val="bg2"/>
            </a:solidFill>
          </a:endParaRPr>
        </a:p>
      </dgm:t>
      <dgm:extLst>
        <a:ext uri="{E40237B7-FDA0-4F09-8148-C483321AD2D9}">
          <dgm14:cNvPr xmlns:dgm14="http://schemas.microsoft.com/office/drawing/2010/diagram" id="0" name="" descr="TBI CDS&#10;"/>
        </a:ext>
      </dgm:extLst>
    </dgm:pt>
    <dgm:pt modelId="{DB81DE24-8493-494B-9C14-D7E1043CDC94}" type="parTrans" cxnId="{9B75C8EC-A58E-40B5-A972-8AA50CA8EADE}">
      <dgm:prSet/>
      <dgm:spPr/>
      <dgm:t>
        <a:bodyPr/>
        <a:lstStyle/>
        <a:p>
          <a:endParaRPr lang="en-US">
            <a:solidFill>
              <a:schemeClr val="bg2"/>
            </a:solidFill>
          </a:endParaRPr>
        </a:p>
      </dgm:t>
    </dgm:pt>
    <dgm:pt modelId="{6500A455-C593-4962-84F6-54FD987B4DA5}" type="sibTrans" cxnId="{9B75C8EC-A58E-40B5-A972-8AA50CA8EADE}">
      <dgm:prSet/>
      <dgm:spPr/>
      <dgm:t>
        <a:bodyPr/>
        <a:lstStyle/>
        <a:p>
          <a:endParaRPr lang="en-US">
            <a:solidFill>
              <a:schemeClr val="bg2"/>
            </a:solidFill>
          </a:endParaRPr>
        </a:p>
      </dgm:t>
    </dgm:pt>
    <dgm:pt modelId="{55EA6F79-27E5-4A8B-8D9A-56162AEDF7F0}">
      <dgm:prSet phldrT="[Text]" custT="1"/>
      <dgm:spPr/>
      <dgm:t>
        <a:bodyPr/>
        <a:lstStyle/>
        <a:p>
          <a:r>
            <a:rPr lang="en-US" sz="3200" b="1" dirty="0" smtClean="0">
              <a:solidFill>
                <a:schemeClr val="bg2"/>
              </a:solidFill>
            </a:rPr>
            <a:t>Purpose</a:t>
          </a:r>
        </a:p>
        <a:p>
          <a:r>
            <a:rPr lang="en-US" sz="2800" b="0" dirty="0" smtClean="0">
              <a:solidFill>
                <a:schemeClr val="bg2"/>
              </a:solidFill>
            </a:rPr>
            <a:t>Rapidly assess TBI treatment strategies and incorporate new clinical guidelines</a:t>
          </a:r>
          <a:endParaRPr lang="en-US" sz="2800" b="0" dirty="0">
            <a:solidFill>
              <a:schemeClr val="bg2"/>
            </a:solidFill>
          </a:endParaRPr>
        </a:p>
      </dgm:t>
      <dgm:extLst>
        <a:ext uri="{E40237B7-FDA0-4F09-8148-C483321AD2D9}">
          <dgm14:cNvPr xmlns:dgm14="http://schemas.microsoft.com/office/drawing/2010/diagram" id="0" name="" descr="Purpose&#10;Rapidly assess TBI treatment strategies and incorporate new clinical guidelines&#10;"/>
        </a:ext>
      </dgm:extLst>
    </dgm:pt>
    <dgm:pt modelId="{3A74BBD3-3666-4EAE-8DAF-FA54792C8AE6}" type="parTrans" cxnId="{9BBD5B0F-1E8F-4D1E-A4E5-3EF145D0B60B}">
      <dgm:prSet/>
      <dgm:spPr/>
      <dgm:t>
        <a:bodyPr/>
        <a:lstStyle/>
        <a:p>
          <a:endParaRPr lang="en-US">
            <a:solidFill>
              <a:schemeClr val="bg2"/>
            </a:solidFill>
          </a:endParaRPr>
        </a:p>
      </dgm:t>
    </dgm:pt>
    <dgm:pt modelId="{9630261B-A1CB-45F5-B040-1993B4D29A54}" type="sibTrans" cxnId="{9BBD5B0F-1E8F-4D1E-A4E5-3EF145D0B60B}">
      <dgm:prSet/>
      <dgm:spPr/>
      <dgm:t>
        <a:bodyPr/>
        <a:lstStyle/>
        <a:p>
          <a:endParaRPr lang="en-US">
            <a:solidFill>
              <a:schemeClr val="bg2"/>
            </a:solidFill>
          </a:endParaRPr>
        </a:p>
      </dgm:t>
    </dgm:pt>
    <dgm:pt modelId="{734DF17E-F67E-4331-98CF-8E6E2C0315FD}">
      <dgm:prSet phldrT="[Text]" custT="1"/>
      <dgm:spPr/>
      <dgm:t>
        <a:bodyPr/>
        <a:lstStyle/>
        <a:p>
          <a:r>
            <a:rPr lang="en-US" sz="3200" b="1" dirty="0" smtClean="0">
              <a:solidFill>
                <a:schemeClr val="bg2"/>
              </a:solidFill>
            </a:rPr>
            <a:t>Project Details</a:t>
          </a:r>
        </a:p>
        <a:p>
          <a:r>
            <a:rPr lang="en-US" sz="2800" b="0" dirty="0" smtClean="0">
              <a:solidFill>
                <a:schemeClr val="bg2"/>
              </a:solidFill>
            </a:rPr>
            <a:t>Create a clinical decision support (CDS) system collected from rehabilitation and TBI treatments</a:t>
          </a:r>
          <a:endParaRPr lang="en-US" sz="2800" b="0" dirty="0">
            <a:solidFill>
              <a:schemeClr val="bg2"/>
            </a:solidFill>
          </a:endParaRPr>
        </a:p>
      </dgm:t>
      <dgm:extLst>
        <a:ext uri="{E40237B7-FDA0-4F09-8148-C483321AD2D9}">
          <dgm14:cNvPr xmlns:dgm14="http://schemas.microsoft.com/office/drawing/2010/diagram" id="0" name="" descr="Project Details&#10;Create a clinical decision support (CDS) system collected from rehabilitation and TBI treatments&#10;"/>
        </a:ext>
      </dgm:extLst>
    </dgm:pt>
    <dgm:pt modelId="{FF5F3248-921C-4D8A-A22F-6D7D25A456F2}" type="parTrans" cxnId="{5119EE60-715D-44B9-A1B2-3D5814327A91}">
      <dgm:prSet/>
      <dgm:spPr/>
      <dgm:t>
        <a:bodyPr/>
        <a:lstStyle/>
        <a:p>
          <a:endParaRPr lang="en-US">
            <a:solidFill>
              <a:schemeClr val="bg2"/>
            </a:solidFill>
          </a:endParaRPr>
        </a:p>
      </dgm:t>
    </dgm:pt>
    <dgm:pt modelId="{D448F7CF-457B-440F-BD6C-989814FCACA6}" type="sibTrans" cxnId="{5119EE60-715D-44B9-A1B2-3D5814327A91}">
      <dgm:prSet/>
      <dgm:spPr/>
      <dgm:t>
        <a:bodyPr/>
        <a:lstStyle/>
        <a:p>
          <a:endParaRPr lang="en-US">
            <a:solidFill>
              <a:schemeClr val="bg2"/>
            </a:solidFill>
          </a:endParaRPr>
        </a:p>
      </dgm:t>
    </dgm:pt>
    <dgm:pt modelId="{6E049B0B-1828-4489-909B-32510BA37A2E}">
      <dgm:prSet phldrT="[Text]" custT="1"/>
      <dgm:spPr/>
      <dgm:t>
        <a:bodyPr/>
        <a:lstStyle/>
        <a:p>
          <a:r>
            <a:rPr lang="en-US" sz="3200" b="1" dirty="0" smtClean="0">
              <a:solidFill>
                <a:schemeClr val="bg2"/>
              </a:solidFill>
            </a:rPr>
            <a:t>Goal</a:t>
          </a:r>
        </a:p>
        <a:p>
          <a:r>
            <a:rPr lang="en-US" sz="2800" b="0" dirty="0" smtClean="0">
              <a:solidFill>
                <a:schemeClr val="bg2"/>
              </a:solidFill>
            </a:rPr>
            <a:t>Deploy the CDS at 5 VA Polytrauma Rehabilitation Centers   </a:t>
          </a:r>
        </a:p>
        <a:p>
          <a:endParaRPr lang="en-US" sz="2800" b="0" dirty="0">
            <a:solidFill>
              <a:schemeClr val="bg2"/>
            </a:solidFill>
          </a:endParaRPr>
        </a:p>
      </dgm:t>
      <dgm:extLst>
        <a:ext uri="{E40237B7-FDA0-4F09-8148-C483321AD2D9}">
          <dgm14:cNvPr xmlns:dgm14="http://schemas.microsoft.com/office/drawing/2010/diagram" id="0" name="" descr="Goal&#10;Deploy the CDS at 5 VA Polytrauma Rehabilitation Centers   &#10;"/>
        </a:ext>
      </dgm:extLst>
    </dgm:pt>
    <dgm:pt modelId="{5B54C94C-C49C-4C52-A6C2-FB7BAA03A528}" type="parTrans" cxnId="{0BFD39E2-0C53-4E53-A6BD-56D8C7F37C3A}">
      <dgm:prSet/>
      <dgm:spPr/>
      <dgm:t>
        <a:bodyPr/>
        <a:lstStyle/>
        <a:p>
          <a:endParaRPr lang="en-US">
            <a:solidFill>
              <a:schemeClr val="bg2"/>
            </a:solidFill>
          </a:endParaRPr>
        </a:p>
      </dgm:t>
    </dgm:pt>
    <dgm:pt modelId="{BCD8F0EC-A72C-4A2F-A417-3CEAE156D44F}" type="sibTrans" cxnId="{0BFD39E2-0C53-4E53-A6BD-56D8C7F37C3A}">
      <dgm:prSet/>
      <dgm:spPr/>
      <dgm:t>
        <a:bodyPr/>
        <a:lstStyle/>
        <a:p>
          <a:endParaRPr lang="en-US">
            <a:solidFill>
              <a:schemeClr val="bg2"/>
            </a:solidFill>
          </a:endParaRPr>
        </a:p>
      </dgm:t>
    </dgm:pt>
    <dgm:pt modelId="{BCC1308C-6F65-4039-8EF9-A4CD671F3700}">
      <dgm:prSet phldrT="[Text]" custT="1"/>
      <dgm:spPr/>
      <dgm:t>
        <a:bodyPr/>
        <a:lstStyle/>
        <a:p>
          <a:r>
            <a:rPr lang="en-US" sz="3200" b="1" dirty="0" smtClean="0">
              <a:solidFill>
                <a:schemeClr val="bg2"/>
              </a:solidFill>
            </a:rPr>
            <a:t>Status</a:t>
          </a:r>
        </a:p>
        <a:p>
          <a:r>
            <a:rPr lang="en-US" sz="3200" b="0" dirty="0" smtClean="0">
              <a:solidFill>
                <a:schemeClr val="bg2"/>
              </a:solidFill>
            </a:rPr>
            <a:t>Development is underway</a:t>
          </a:r>
        </a:p>
        <a:p>
          <a:endParaRPr lang="en-US" sz="3200" b="0" dirty="0">
            <a:solidFill>
              <a:schemeClr val="bg2"/>
            </a:solidFill>
          </a:endParaRPr>
        </a:p>
      </dgm:t>
      <dgm:extLst>
        <a:ext uri="{E40237B7-FDA0-4F09-8148-C483321AD2D9}">
          <dgm14:cNvPr xmlns:dgm14="http://schemas.microsoft.com/office/drawing/2010/diagram" id="0" name="" descr="Status&#10;"/>
        </a:ext>
      </dgm:extLst>
    </dgm:pt>
    <dgm:pt modelId="{535286F2-C109-49E7-82F9-4E560A5724CF}" type="parTrans" cxnId="{CEAA28BE-CECD-4216-B589-3845BA614D3D}">
      <dgm:prSet/>
      <dgm:spPr/>
      <dgm:t>
        <a:bodyPr/>
        <a:lstStyle/>
        <a:p>
          <a:endParaRPr lang="en-US">
            <a:solidFill>
              <a:schemeClr val="bg2"/>
            </a:solidFill>
          </a:endParaRPr>
        </a:p>
      </dgm:t>
    </dgm:pt>
    <dgm:pt modelId="{2286CD08-517D-4E0E-8F7C-D1E1B2396F2B}" type="sibTrans" cxnId="{CEAA28BE-CECD-4216-B589-3845BA614D3D}">
      <dgm:prSet/>
      <dgm:spPr/>
      <dgm:t>
        <a:bodyPr/>
        <a:lstStyle/>
        <a:p>
          <a:endParaRPr lang="en-US">
            <a:solidFill>
              <a:schemeClr val="bg2"/>
            </a:solidFill>
          </a:endParaRPr>
        </a:p>
      </dgm:t>
    </dgm:pt>
    <dgm:pt modelId="{3A62BA7C-06DD-4D2E-ADD4-7C9AD20BA8A2}" type="pres">
      <dgm:prSet presAssocID="{56D57301-905F-497C-BFD0-FD53C9DAA758}" presName="diagram" presStyleCnt="0">
        <dgm:presLayoutVars>
          <dgm:chMax val="1"/>
          <dgm:dir/>
          <dgm:animLvl val="ctr"/>
          <dgm:resizeHandles val="exact"/>
        </dgm:presLayoutVars>
      </dgm:prSet>
      <dgm:spPr/>
      <dgm:t>
        <a:bodyPr/>
        <a:lstStyle/>
        <a:p>
          <a:endParaRPr lang="en-US"/>
        </a:p>
      </dgm:t>
    </dgm:pt>
    <dgm:pt modelId="{D9858B38-F98A-45F4-A9BC-94CEDBB859DB}" type="pres">
      <dgm:prSet presAssocID="{56D57301-905F-497C-BFD0-FD53C9DAA758}" presName="matrix" presStyleCnt="0"/>
      <dgm:spPr/>
      <dgm:t>
        <a:bodyPr/>
        <a:lstStyle/>
        <a:p>
          <a:endParaRPr lang="en-US"/>
        </a:p>
      </dgm:t>
    </dgm:pt>
    <dgm:pt modelId="{20D197DB-D47F-496F-88C4-EC22A6CFE5A2}" type="pres">
      <dgm:prSet presAssocID="{56D57301-905F-497C-BFD0-FD53C9DAA758}" presName="tile1" presStyleLbl="node1" presStyleIdx="0" presStyleCnt="4"/>
      <dgm:spPr/>
      <dgm:t>
        <a:bodyPr/>
        <a:lstStyle/>
        <a:p>
          <a:endParaRPr lang="en-US"/>
        </a:p>
      </dgm:t>
    </dgm:pt>
    <dgm:pt modelId="{DF3DD380-AED4-41AB-8762-E45C4BC45C34}" type="pres">
      <dgm:prSet presAssocID="{56D57301-905F-497C-BFD0-FD53C9DAA758}" presName="tile1text" presStyleLbl="node1" presStyleIdx="0" presStyleCnt="4">
        <dgm:presLayoutVars>
          <dgm:chMax val="0"/>
          <dgm:chPref val="0"/>
          <dgm:bulletEnabled val="1"/>
        </dgm:presLayoutVars>
      </dgm:prSet>
      <dgm:spPr/>
      <dgm:t>
        <a:bodyPr/>
        <a:lstStyle/>
        <a:p>
          <a:endParaRPr lang="en-US"/>
        </a:p>
      </dgm:t>
    </dgm:pt>
    <dgm:pt modelId="{7CE6DE77-7E48-4859-A000-89785F8B3C67}" type="pres">
      <dgm:prSet presAssocID="{56D57301-905F-497C-BFD0-FD53C9DAA758}" presName="tile2" presStyleLbl="node1" presStyleIdx="1" presStyleCnt="4"/>
      <dgm:spPr/>
      <dgm:t>
        <a:bodyPr/>
        <a:lstStyle/>
        <a:p>
          <a:endParaRPr lang="en-US"/>
        </a:p>
      </dgm:t>
    </dgm:pt>
    <dgm:pt modelId="{B13D9EC1-112E-4E73-879B-F41B91578846}" type="pres">
      <dgm:prSet presAssocID="{56D57301-905F-497C-BFD0-FD53C9DAA758}" presName="tile2text" presStyleLbl="node1" presStyleIdx="1" presStyleCnt="4">
        <dgm:presLayoutVars>
          <dgm:chMax val="0"/>
          <dgm:chPref val="0"/>
          <dgm:bulletEnabled val="1"/>
        </dgm:presLayoutVars>
      </dgm:prSet>
      <dgm:spPr/>
      <dgm:t>
        <a:bodyPr/>
        <a:lstStyle/>
        <a:p>
          <a:endParaRPr lang="en-US"/>
        </a:p>
      </dgm:t>
    </dgm:pt>
    <dgm:pt modelId="{EB5FEE08-FCE7-4343-91A9-823479F9F6A3}" type="pres">
      <dgm:prSet presAssocID="{56D57301-905F-497C-BFD0-FD53C9DAA758}" presName="tile3" presStyleLbl="node1" presStyleIdx="2" presStyleCnt="4"/>
      <dgm:spPr/>
      <dgm:t>
        <a:bodyPr/>
        <a:lstStyle/>
        <a:p>
          <a:endParaRPr lang="en-US"/>
        </a:p>
      </dgm:t>
    </dgm:pt>
    <dgm:pt modelId="{06F353D8-591B-4999-AE2B-3E3C45B1C366}" type="pres">
      <dgm:prSet presAssocID="{56D57301-905F-497C-BFD0-FD53C9DAA758}" presName="tile3text" presStyleLbl="node1" presStyleIdx="2" presStyleCnt="4">
        <dgm:presLayoutVars>
          <dgm:chMax val="0"/>
          <dgm:chPref val="0"/>
          <dgm:bulletEnabled val="1"/>
        </dgm:presLayoutVars>
      </dgm:prSet>
      <dgm:spPr/>
      <dgm:t>
        <a:bodyPr/>
        <a:lstStyle/>
        <a:p>
          <a:endParaRPr lang="en-US"/>
        </a:p>
      </dgm:t>
    </dgm:pt>
    <dgm:pt modelId="{106D657D-428F-4ECE-8E11-3D62F30D000E}" type="pres">
      <dgm:prSet presAssocID="{56D57301-905F-497C-BFD0-FD53C9DAA758}" presName="tile4" presStyleLbl="node1" presStyleIdx="3" presStyleCnt="4"/>
      <dgm:spPr/>
      <dgm:t>
        <a:bodyPr/>
        <a:lstStyle/>
        <a:p>
          <a:endParaRPr lang="en-US"/>
        </a:p>
      </dgm:t>
    </dgm:pt>
    <dgm:pt modelId="{B6034F81-0204-4839-ACE5-0328CBD0DF9A}" type="pres">
      <dgm:prSet presAssocID="{56D57301-905F-497C-BFD0-FD53C9DAA758}" presName="tile4text" presStyleLbl="node1" presStyleIdx="3" presStyleCnt="4">
        <dgm:presLayoutVars>
          <dgm:chMax val="0"/>
          <dgm:chPref val="0"/>
          <dgm:bulletEnabled val="1"/>
        </dgm:presLayoutVars>
      </dgm:prSet>
      <dgm:spPr/>
      <dgm:t>
        <a:bodyPr/>
        <a:lstStyle/>
        <a:p>
          <a:endParaRPr lang="en-US"/>
        </a:p>
      </dgm:t>
    </dgm:pt>
    <dgm:pt modelId="{D2F7AC33-21BC-45FD-AFB6-F968C9AD112D}" type="pres">
      <dgm:prSet presAssocID="{56D57301-905F-497C-BFD0-FD53C9DAA758}" presName="centerTile" presStyleLbl="fgShp" presStyleIdx="0" presStyleCnt="1">
        <dgm:presLayoutVars>
          <dgm:chMax val="0"/>
          <dgm:chPref val="0"/>
        </dgm:presLayoutVars>
      </dgm:prSet>
      <dgm:spPr/>
      <dgm:t>
        <a:bodyPr/>
        <a:lstStyle/>
        <a:p>
          <a:endParaRPr lang="en-US"/>
        </a:p>
      </dgm:t>
    </dgm:pt>
  </dgm:ptLst>
  <dgm:cxnLst>
    <dgm:cxn modelId="{CEAA28BE-CECD-4216-B589-3845BA614D3D}" srcId="{F33655DB-B2AC-4B04-94CA-5ABF877B5DC4}" destId="{BCC1308C-6F65-4039-8EF9-A4CD671F3700}" srcOrd="3" destOrd="0" parTransId="{535286F2-C109-49E7-82F9-4E560A5724CF}" sibTransId="{2286CD08-517D-4E0E-8F7C-D1E1B2396F2B}"/>
    <dgm:cxn modelId="{FFA552D5-EB98-4037-A893-2EB4A42FD8E8}" type="presOf" srcId="{F33655DB-B2AC-4B04-94CA-5ABF877B5DC4}" destId="{D2F7AC33-21BC-45FD-AFB6-F968C9AD112D}" srcOrd="0" destOrd="0" presId="urn:microsoft.com/office/officeart/2005/8/layout/matrix1"/>
    <dgm:cxn modelId="{0BFD39E2-0C53-4E53-A6BD-56D8C7F37C3A}" srcId="{F33655DB-B2AC-4B04-94CA-5ABF877B5DC4}" destId="{6E049B0B-1828-4489-909B-32510BA37A2E}" srcOrd="2" destOrd="0" parTransId="{5B54C94C-C49C-4C52-A6C2-FB7BAA03A528}" sibTransId="{BCD8F0EC-A72C-4A2F-A417-3CEAE156D44F}"/>
    <dgm:cxn modelId="{CBC0ED2D-CE54-4D9F-BEB6-0265023C96E4}" type="presOf" srcId="{734DF17E-F67E-4331-98CF-8E6E2C0315FD}" destId="{7CE6DE77-7E48-4859-A000-89785F8B3C67}" srcOrd="0" destOrd="0" presId="urn:microsoft.com/office/officeart/2005/8/layout/matrix1"/>
    <dgm:cxn modelId="{818AE049-4927-4F1E-A754-49F628BD9850}" type="presOf" srcId="{BCC1308C-6F65-4039-8EF9-A4CD671F3700}" destId="{B6034F81-0204-4839-ACE5-0328CBD0DF9A}" srcOrd="1" destOrd="0" presId="urn:microsoft.com/office/officeart/2005/8/layout/matrix1"/>
    <dgm:cxn modelId="{6C56EC36-08B7-450C-935D-8AFBDC9D0C0D}" type="presOf" srcId="{55EA6F79-27E5-4A8B-8D9A-56162AEDF7F0}" destId="{DF3DD380-AED4-41AB-8762-E45C4BC45C34}" srcOrd="1" destOrd="0" presId="urn:microsoft.com/office/officeart/2005/8/layout/matrix1"/>
    <dgm:cxn modelId="{8F3E91CF-D0D5-41FD-AE77-03A98703E4BA}" type="presOf" srcId="{6E049B0B-1828-4489-909B-32510BA37A2E}" destId="{06F353D8-591B-4999-AE2B-3E3C45B1C366}" srcOrd="1" destOrd="0" presId="urn:microsoft.com/office/officeart/2005/8/layout/matrix1"/>
    <dgm:cxn modelId="{9B75C8EC-A58E-40B5-A972-8AA50CA8EADE}" srcId="{56D57301-905F-497C-BFD0-FD53C9DAA758}" destId="{F33655DB-B2AC-4B04-94CA-5ABF877B5DC4}" srcOrd="0" destOrd="0" parTransId="{DB81DE24-8493-494B-9C14-D7E1043CDC94}" sibTransId="{6500A455-C593-4962-84F6-54FD987B4DA5}"/>
    <dgm:cxn modelId="{3BAFD376-EDAE-4F21-B603-8B9485C5F435}" type="presOf" srcId="{6E049B0B-1828-4489-909B-32510BA37A2E}" destId="{EB5FEE08-FCE7-4343-91A9-823479F9F6A3}" srcOrd="0" destOrd="0" presId="urn:microsoft.com/office/officeart/2005/8/layout/matrix1"/>
    <dgm:cxn modelId="{5119EE60-715D-44B9-A1B2-3D5814327A91}" srcId="{F33655DB-B2AC-4B04-94CA-5ABF877B5DC4}" destId="{734DF17E-F67E-4331-98CF-8E6E2C0315FD}" srcOrd="1" destOrd="0" parTransId="{FF5F3248-921C-4D8A-A22F-6D7D25A456F2}" sibTransId="{D448F7CF-457B-440F-BD6C-989814FCACA6}"/>
    <dgm:cxn modelId="{7307E527-CE45-402A-A59E-A99949090B8A}" type="presOf" srcId="{55EA6F79-27E5-4A8B-8D9A-56162AEDF7F0}" destId="{20D197DB-D47F-496F-88C4-EC22A6CFE5A2}" srcOrd="0" destOrd="0" presId="urn:microsoft.com/office/officeart/2005/8/layout/matrix1"/>
    <dgm:cxn modelId="{6F02BD81-14D9-45B4-A8F9-D224D8B97910}" type="presOf" srcId="{56D57301-905F-497C-BFD0-FD53C9DAA758}" destId="{3A62BA7C-06DD-4D2E-ADD4-7C9AD20BA8A2}" srcOrd="0" destOrd="0" presId="urn:microsoft.com/office/officeart/2005/8/layout/matrix1"/>
    <dgm:cxn modelId="{A00E502A-BE3C-450A-B53D-97295E31D1AC}" type="presOf" srcId="{BCC1308C-6F65-4039-8EF9-A4CD671F3700}" destId="{106D657D-428F-4ECE-8E11-3D62F30D000E}" srcOrd="0" destOrd="0" presId="urn:microsoft.com/office/officeart/2005/8/layout/matrix1"/>
    <dgm:cxn modelId="{9BBD5B0F-1E8F-4D1E-A4E5-3EF145D0B60B}" srcId="{F33655DB-B2AC-4B04-94CA-5ABF877B5DC4}" destId="{55EA6F79-27E5-4A8B-8D9A-56162AEDF7F0}" srcOrd="0" destOrd="0" parTransId="{3A74BBD3-3666-4EAE-8DAF-FA54792C8AE6}" sibTransId="{9630261B-A1CB-45F5-B040-1993B4D29A54}"/>
    <dgm:cxn modelId="{0CDDEA15-401C-429E-AA5E-261E2DD65561}" type="presOf" srcId="{734DF17E-F67E-4331-98CF-8E6E2C0315FD}" destId="{B13D9EC1-112E-4E73-879B-F41B91578846}" srcOrd="1" destOrd="0" presId="urn:microsoft.com/office/officeart/2005/8/layout/matrix1"/>
    <dgm:cxn modelId="{E3811133-301D-4AA6-A8F2-8139B5DA0B36}" type="presParOf" srcId="{3A62BA7C-06DD-4D2E-ADD4-7C9AD20BA8A2}" destId="{D9858B38-F98A-45F4-A9BC-94CEDBB859DB}" srcOrd="0" destOrd="0" presId="urn:microsoft.com/office/officeart/2005/8/layout/matrix1"/>
    <dgm:cxn modelId="{60E4F821-1E21-4C15-869D-C1554C592EC5}" type="presParOf" srcId="{D9858B38-F98A-45F4-A9BC-94CEDBB859DB}" destId="{20D197DB-D47F-496F-88C4-EC22A6CFE5A2}" srcOrd="0" destOrd="0" presId="urn:microsoft.com/office/officeart/2005/8/layout/matrix1"/>
    <dgm:cxn modelId="{58B018B4-4128-4540-ADB2-C8DC47B5175C}" type="presParOf" srcId="{D9858B38-F98A-45F4-A9BC-94CEDBB859DB}" destId="{DF3DD380-AED4-41AB-8762-E45C4BC45C34}" srcOrd="1" destOrd="0" presId="urn:microsoft.com/office/officeart/2005/8/layout/matrix1"/>
    <dgm:cxn modelId="{597D0A91-5DF2-46ED-9182-9E11BDB5C415}" type="presParOf" srcId="{D9858B38-F98A-45F4-A9BC-94CEDBB859DB}" destId="{7CE6DE77-7E48-4859-A000-89785F8B3C67}" srcOrd="2" destOrd="0" presId="urn:microsoft.com/office/officeart/2005/8/layout/matrix1"/>
    <dgm:cxn modelId="{74725D14-52A7-440C-91AF-16498C528B71}" type="presParOf" srcId="{D9858B38-F98A-45F4-A9BC-94CEDBB859DB}" destId="{B13D9EC1-112E-4E73-879B-F41B91578846}" srcOrd="3" destOrd="0" presId="urn:microsoft.com/office/officeart/2005/8/layout/matrix1"/>
    <dgm:cxn modelId="{CA1958B6-F129-40B4-AC46-5A427BB30D06}" type="presParOf" srcId="{D9858B38-F98A-45F4-A9BC-94CEDBB859DB}" destId="{EB5FEE08-FCE7-4343-91A9-823479F9F6A3}" srcOrd="4" destOrd="0" presId="urn:microsoft.com/office/officeart/2005/8/layout/matrix1"/>
    <dgm:cxn modelId="{0FAB8EC0-5D05-4F0B-BB82-2C093E7761D9}" type="presParOf" srcId="{D9858B38-F98A-45F4-A9BC-94CEDBB859DB}" destId="{06F353D8-591B-4999-AE2B-3E3C45B1C366}" srcOrd="5" destOrd="0" presId="urn:microsoft.com/office/officeart/2005/8/layout/matrix1"/>
    <dgm:cxn modelId="{D7D0C948-D473-408B-B8B8-A441B5B4D7C9}" type="presParOf" srcId="{D9858B38-F98A-45F4-A9BC-94CEDBB859DB}" destId="{106D657D-428F-4ECE-8E11-3D62F30D000E}" srcOrd="6" destOrd="0" presId="urn:microsoft.com/office/officeart/2005/8/layout/matrix1"/>
    <dgm:cxn modelId="{0C846A59-7878-4267-9AC0-27FC7D6BC6B1}" type="presParOf" srcId="{D9858B38-F98A-45F4-A9BC-94CEDBB859DB}" destId="{B6034F81-0204-4839-ACE5-0328CBD0DF9A}" srcOrd="7" destOrd="0" presId="urn:microsoft.com/office/officeart/2005/8/layout/matrix1"/>
    <dgm:cxn modelId="{B5BE798B-326B-4312-A876-D385B374EBBC}" type="presParOf" srcId="{3A62BA7C-06DD-4D2E-ADD4-7C9AD20BA8A2}" destId="{D2F7AC33-21BC-45FD-AFB6-F968C9AD112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EA6BE7-E842-4EE6-801B-4027FEDB02AF}" type="doc">
      <dgm:prSet loTypeId="urn:microsoft.com/office/officeart/2005/8/layout/matrix1" loCatId="matrix" qsTypeId="urn:microsoft.com/office/officeart/2005/8/quickstyle/simple4" qsCatId="simple" csTypeId="urn:microsoft.com/office/officeart/2005/8/colors/colorful4" csCatId="colorful" phldr="1"/>
      <dgm:spPr/>
      <dgm:t>
        <a:bodyPr/>
        <a:lstStyle/>
        <a:p>
          <a:endParaRPr lang="en-US"/>
        </a:p>
      </dgm:t>
    </dgm:pt>
    <dgm:pt modelId="{B24A8D5E-1365-44B3-8CE0-97EEBAD723CE}">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chemeClr val="bg2"/>
              </a:solidFill>
            </a:rPr>
            <a:t>COMS</a:t>
          </a:r>
          <a:endParaRPr lang="en-US" b="1" dirty="0">
            <a:solidFill>
              <a:schemeClr val="bg2"/>
            </a:solidFill>
          </a:endParaRPr>
        </a:p>
      </dgm:t>
      <dgm:extLst>
        <a:ext uri="{E40237B7-FDA0-4F09-8148-C483321AD2D9}">
          <dgm14:cNvPr xmlns:dgm14="http://schemas.microsoft.com/office/drawing/2010/diagram" id="0" name="" descr="COMS&#10;"/>
        </a:ext>
      </dgm:extLst>
    </dgm:pt>
    <dgm:pt modelId="{B9744FC1-73BF-4576-B17E-DB186DBC6D7C}" type="parTrans" cxnId="{57404610-9EF8-4DC1-8361-8C09F9A01181}">
      <dgm:prSet/>
      <dgm:spPr/>
      <dgm:t>
        <a:bodyPr/>
        <a:lstStyle/>
        <a:p>
          <a:endParaRPr lang="en-US">
            <a:solidFill>
              <a:schemeClr val="bg2"/>
            </a:solidFill>
          </a:endParaRPr>
        </a:p>
      </dgm:t>
    </dgm:pt>
    <dgm:pt modelId="{350D6ACE-3C48-47E9-B143-07F8044CE543}" type="sibTrans" cxnId="{57404610-9EF8-4DC1-8361-8C09F9A01181}">
      <dgm:prSet/>
      <dgm:spPr/>
      <dgm:t>
        <a:bodyPr/>
        <a:lstStyle/>
        <a:p>
          <a:endParaRPr lang="en-US">
            <a:solidFill>
              <a:schemeClr val="bg2"/>
            </a:solidFill>
          </a:endParaRPr>
        </a:p>
      </dgm:t>
    </dgm:pt>
    <dgm:pt modelId="{4B4DE550-7AEC-4F21-8CBD-2E512476812E}">
      <dgm:prSet phldrT="[Text]" custT="1"/>
      <dgm:spPr/>
      <dgm:t>
        <a:bodyPr/>
        <a:lstStyle/>
        <a:p>
          <a:r>
            <a:rPr lang="en-US" sz="3200" b="1" dirty="0" smtClean="0">
              <a:solidFill>
                <a:schemeClr val="bg2"/>
              </a:solidFill>
            </a:rPr>
            <a:t>Purpose</a:t>
          </a:r>
        </a:p>
        <a:p>
          <a:r>
            <a:rPr lang="en-US" sz="2800" b="0" dirty="0" smtClean="0">
              <a:solidFill>
                <a:schemeClr val="bg2"/>
              </a:solidFill>
            </a:rPr>
            <a:t>Access and query the chemotherapy-related clinical data</a:t>
          </a:r>
          <a:endParaRPr lang="en-US" sz="3600" b="1" dirty="0">
            <a:solidFill>
              <a:schemeClr val="bg2"/>
            </a:solidFill>
          </a:endParaRPr>
        </a:p>
      </dgm:t>
      <dgm:extLst>
        <a:ext uri="{E40237B7-FDA0-4F09-8148-C483321AD2D9}">
          <dgm14:cNvPr xmlns:dgm14="http://schemas.microsoft.com/office/drawing/2010/diagram" id="0" name="" descr="Purpose&#10;Access and query the chemotherapy-related clinical data&#10;"/>
        </a:ext>
      </dgm:extLst>
    </dgm:pt>
    <dgm:pt modelId="{1CA9DB35-32CF-430C-84E0-5648596362B3}" type="parTrans" cxnId="{00696196-C9A4-47C3-8099-7C432775E420}">
      <dgm:prSet/>
      <dgm:spPr/>
      <dgm:t>
        <a:bodyPr/>
        <a:lstStyle/>
        <a:p>
          <a:endParaRPr lang="en-US">
            <a:solidFill>
              <a:schemeClr val="bg2"/>
            </a:solidFill>
          </a:endParaRPr>
        </a:p>
      </dgm:t>
    </dgm:pt>
    <dgm:pt modelId="{C4D63A44-D99A-46C5-A8CA-54F05EC46AD8}" type="sibTrans" cxnId="{00696196-C9A4-47C3-8099-7C432775E420}">
      <dgm:prSet/>
      <dgm:spPr/>
      <dgm:t>
        <a:bodyPr/>
        <a:lstStyle/>
        <a:p>
          <a:endParaRPr lang="en-US">
            <a:solidFill>
              <a:schemeClr val="bg2"/>
            </a:solidFill>
          </a:endParaRPr>
        </a:p>
      </dgm:t>
    </dgm:pt>
    <dgm:pt modelId="{264BE729-5FE7-4EE6-B8C6-92633ECB1261}">
      <dgm:prSet phldrT="[Text]" custT="1"/>
      <dgm:spPr/>
      <dgm:t>
        <a:bodyPr/>
        <a:lstStyle/>
        <a:p>
          <a:r>
            <a:rPr lang="en-US" sz="3200" b="1" dirty="0" smtClean="0">
              <a:solidFill>
                <a:schemeClr val="bg2"/>
              </a:solidFill>
            </a:rPr>
            <a:t>Project Details</a:t>
          </a:r>
        </a:p>
        <a:p>
          <a:r>
            <a:rPr lang="en-US" sz="2800" b="0" dirty="0" smtClean="0">
              <a:solidFill>
                <a:schemeClr val="bg2"/>
              </a:solidFill>
            </a:rPr>
            <a:t>Automated tool enabling end-to-end tracking of chemotherapy regimen </a:t>
          </a:r>
          <a:endParaRPr lang="en-US" sz="2800" b="0" dirty="0">
            <a:solidFill>
              <a:schemeClr val="bg2"/>
            </a:solidFill>
          </a:endParaRPr>
        </a:p>
      </dgm:t>
      <dgm:extLst>
        <a:ext uri="{E40237B7-FDA0-4F09-8148-C483321AD2D9}">
          <dgm14:cNvPr xmlns:dgm14="http://schemas.microsoft.com/office/drawing/2010/diagram" id="0" name="" descr="Project Details&#10;Automated tool enabling end-to-end tracking of chemotherapy regimen &#10;"/>
        </a:ext>
      </dgm:extLst>
    </dgm:pt>
    <dgm:pt modelId="{3268AB14-26D2-4529-A8F1-3AE08FE0796B}" type="parTrans" cxnId="{B7BF8AC5-D594-4F81-90B5-3978ECEE6494}">
      <dgm:prSet/>
      <dgm:spPr/>
      <dgm:t>
        <a:bodyPr/>
        <a:lstStyle/>
        <a:p>
          <a:endParaRPr lang="en-US">
            <a:solidFill>
              <a:schemeClr val="bg2"/>
            </a:solidFill>
          </a:endParaRPr>
        </a:p>
      </dgm:t>
    </dgm:pt>
    <dgm:pt modelId="{12C55216-AB98-4E9C-95F9-623FA2EDD858}" type="sibTrans" cxnId="{B7BF8AC5-D594-4F81-90B5-3978ECEE6494}">
      <dgm:prSet/>
      <dgm:spPr/>
      <dgm:t>
        <a:bodyPr/>
        <a:lstStyle/>
        <a:p>
          <a:endParaRPr lang="en-US">
            <a:solidFill>
              <a:schemeClr val="bg2"/>
            </a:solidFill>
          </a:endParaRPr>
        </a:p>
      </dgm:t>
    </dgm:pt>
    <dgm:pt modelId="{7F05D5DE-8D95-402A-A7A6-4584054B1C50}">
      <dgm:prSet phldrT="[Text]" custT="1"/>
      <dgm:spPr/>
      <dgm:t>
        <a:bodyPr/>
        <a:lstStyle/>
        <a:p>
          <a:r>
            <a:rPr lang="en-US" sz="3200" b="1" dirty="0" smtClean="0">
              <a:solidFill>
                <a:schemeClr val="bg2"/>
              </a:solidFill>
            </a:rPr>
            <a:t>Goal</a:t>
          </a:r>
        </a:p>
        <a:p>
          <a:r>
            <a:rPr lang="en-US" sz="2800" b="0" dirty="0" smtClean="0">
              <a:solidFill>
                <a:schemeClr val="bg2"/>
              </a:solidFill>
            </a:rPr>
            <a:t>Test the application in a production environment at Durham and Puget Sound VAMCs</a:t>
          </a:r>
          <a:endParaRPr lang="en-US" sz="2800" b="0" dirty="0">
            <a:solidFill>
              <a:schemeClr val="bg2"/>
            </a:solidFill>
          </a:endParaRPr>
        </a:p>
      </dgm:t>
      <dgm:extLst>
        <a:ext uri="{E40237B7-FDA0-4F09-8148-C483321AD2D9}">
          <dgm14:cNvPr xmlns:dgm14="http://schemas.microsoft.com/office/drawing/2010/diagram" id="0" name="" descr="Goal&#10;Test the application in a production environment at Durham and Puget Sound VAMCs&#10;"/>
        </a:ext>
      </dgm:extLst>
    </dgm:pt>
    <dgm:pt modelId="{80219C6C-E734-4A7F-AC43-BEF1EEC1EF0F}" type="parTrans" cxnId="{8E06BE86-0DF8-423F-91FB-5ECAE79488D4}">
      <dgm:prSet/>
      <dgm:spPr/>
      <dgm:t>
        <a:bodyPr/>
        <a:lstStyle/>
        <a:p>
          <a:endParaRPr lang="en-US">
            <a:solidFill>
              <a:schemeClr val="bg2"/>
            </a:solidFill>
          </a:endParaRPr>
        </a:p>
      </dgm:t>
    </dgm:pt>
    <dgm:pt modelId="{86100A9A-9F4E-49BF-A959-F4A92EDBE963}" type="sibTrans" cxnId="{8E06BE86-0DF8-423F-91FB-5ECAE79488D4}">
      <dgm:prSet/>
      <dgm:spPr/>
      <dgm:t>
        <a:bodyPr/>
        <a:lstStyle/>
        <a:p>
          <a:endParaRPr lang="en-US">
            <a:solidFill>
              <a:schemeClr val="bg2"/>
            </a:solidFill>
          </a:endParaRPr>
        </a:p>
      </dgm:t>
    </dgm:pt>
    <dgm:pt modelId="{E170C718-095E-4878-AF98-B28F666FCB40}">
      <dgm:prSet phldrT="[Text]" custT="1"/>
      <dgm:spPr/>
      <dgm:t>
        <a:bodyPr/>
        <a:lstStyle/>
        <a:p>
          <a:r>
            <a:rPr lang="en-US" sz="3200" b="1" dirty="0" smtClean="0">
              <a:solidFill>
                <a:schemeClr val="bg2"/>
              </a:solidFill>
            </a:rPr>
            <a:t>Status</a:t>
          </a:r>
        </a:p>
        <a:p>
          <a:r>
            <a:rPr lang="en-US" sz="2800" b="0" dirty="0" smtClean="0">
              <a:solidFill>
                <a:schemeClr val="bg2"/>
              </a:solidFill>
            </a:rPr>
            <a:t>On track for fall 2014 deployment into VAMCs</a:t>
          </a:r>
        </a:p>
        <a:p>
          <a:endParaRPr lang="en-US" sz="2800" b="0" dirty="0">
            <a:solidFill>
              <a:schemeClr val="bg2"/>
            </a:solidFill>
          </a:endParaRPr>
        </a:p>
      </dgm:t>
      <dgm:extLst>
        <a:ext uri="{E40237B7-FDA0-4F09-8148-C483321AD2D9}">
          <dgm14:cNvPr xmlns:dgm14="http://schemas.microsoft.com/office/drawing/2010/diagram" id="0" name="" descr="Status&#10;"/>
        </a:ext>
      </dgm:extLst>
    </dgm:pt>
    <dgm:pt modelId="{C3DD16D5-C9E8-4F8A-8080-BB238CAAD650}" type="parTrans" cxnId="{A2F16D7B-99D8-49EF-951F-A11BEDB57D27}">
      <dgm:prSet/>
      <dgm:spPr/>
      <dgm:t>
        <a:bodyPr/>
        <a:lstStyle/>
        <a:p>
          <a:endParaRPr lang="en-US">
            <a:solidFill>
              <a:schemeClr val="bg2"/>
            </a:solidFill>
          </a:endParaRPr>
        </a:p>
      </dgm:t>
    </dgm:pt>
    <dgm:pt modelId="{EBBD53BC-F237-4BC0-9F1D-80DF9C9D369F}" type="sibTrans" cxnId="{A2F16D7B-99D8-49EF-951F-A11BEDB57D27}">
      <dgm:prSet/>
      <dgm:spPr/>
      <dgm:t>
        <a:bodyPr/>
        <a:lstStyle/>
        <a:p>
          <a:endParaRPr lang="en-US">
            <a:solidFill>
              <a:schemeClr val="bg2"/>
            </a:solidFill>
          </a:endParaRPr>
        </a:p>
      </dgm:t>
    </dgm:pt>
    <dgm:pt modelId="{74313260-976E-44B1-9F86-90897C017E7B}" type="pres">
      <dgm:prSet presAssocID="{53EA6BE7-E842-4EE6-801B-4027FEDB02AF}" presName="diagram" presStyleCnt="0">
        <dgm:presLayoutVars>
          <dgm:chMax val="1"/>
          <dgm:dir/>
          <dgm:animLvl val="ctr"/>
          <dgm:resizeHandles val="exact"/>
        </dgm:presLayoutVars>
      </dgm:prSet>
      <dgm:spPr/>
      <dgm:t>
        <a:bodyPr/>
        <a:lstStyle/>
        <a:p>
          <a:endParaRPr lang="en-US"/>
        </a:p>
      </dgm:t>
    </dgm:pt>
    <dgm:pt modelId="{199776A4-24C6-4CD9-A86E-6B8410F8F24E}" type="pres">
      <dgm:prSet presAssocID="{53EA6BE7-E842-4EE6-801B-4027FEDB02AF}" presName="matrix" presStyleCnt="0"/>
      <dgm:spPr/>
      <dgm:t>
        <a:bodyPr/>
        <a:lstStyle/>
        <a:p>
          <a:endParaRPr lang="en-US"/>
        </a:p>
      </dgm:t>
    </dgm:pt>
    <dgm:pt modelId="{3E4BCAFF-F8F1-42A2-B9AA-B8A929840398}" type="pres">
      <dgm:prSet presAssocID="{53EA6BE7-E842-4EE6-801B-4027FEDB02AF}" presName="tile1" presStyleLbl="node1" presStyleIdx="0" presStyleCnt="4"/>
      <dgm:spPr/>
      <dgm:t>
        <a:bodyPr/>
        <a:lstStyle/>
        <a:p>
          <a:endParaRPr lang="en-US"/>
        </a:p>
      </dgm:t>
    </dgm:pt>
    <dgm:pt modelId="{E2659507-4916-4228-9C53-7C74246A4D5B}" type="pres">
      <dgm:prSet presAssocID="{53EA6BE7-E842-4EE6-801B-4027FEDB02AF}" presName="tile1text" presStyleLbl="node1" presStyleIdx="0" presStyleCnt="4">
        <dgm:presLayoutVars>
          <dgm:chMax val="0"/>
          <dgm:chPref val="0"/>
          <dgm:bulletEnabled val="1"/>
        </dgm:presLayoutVars>
      </dgm:prSet>
      <dgm:spPr/>
      <dgm:t>
        <a:bodyPr/>
        <a:lstStyle/>
        <a:p>
          <a:endParaRPr lang="en-US"/>
        </a:p>
      </dgm:t>
    </dgm:pt>
    <dgm:pt modelId="{152054E1-21FD-49F3-890B-9BA8EFA7B7E1}" type="pres">
      <dgm:prSet presAssocID="{53EA6BE7-E842-4EE6-801B-4027FEDB02AF}" presName="tile2" presStyleLbl="node1" presStyleIdx="1" presStyleCnt="4"/>
      <dgm:spPr/>
      <dgm:t>
        <a:bodyPr/>
        <a:lstStyle/>
        <a:p>
          <a:endParaRPr lang="en-US"/>
        </a:p>
      </dgm:t>
    </dgm:pt>
    <dgm:pt modelId="{F934790F-F57A-45B5-86AF-39C7F08C4952}" type="pres">
      <dgm:prSet presAssocID="{53EA6BE7-E842-4EE6-801B-4027FEDB02AF}" presName="tile2text" presStyleLbl="node1" presStyleIdx="1" presStyleCnt="4">
        <dgm:presLayoutVars>
          <dgm:chMax val="0"/>
          <dgm:chPref val="0"/>
          <dgm:bulletEnabled val="1"/>
        </dgm:presLayoutVars>
      </dgm:prSet>
      <dgm:spPr/>
      <dgm:t>
        <a:bodyPr/>
        <a:lstStyle/>
        <a:p>
          <a:endParaRPr lang="en-US"/>
        </a:p>
      </dgm:t>
    </dgm:pt>
    <dgm:pt modelId="{C83410BB-4473-48FD-9BFA-2DA8EA33E232}" type="pres">
      <dgm:prSet presAssocID="{53EA6BE7-E842-4EE6-801B-4027FEDB02AF}" presName="tile3" presStyleLbl="node1" presStyleIdx="2" presStyleCnt="4"/>
      <dgm:spPr/>
      <dgm:t>
        <a:bodyPr/>
        <a:lstStyle/>
        <a:p>
          <a:endParaRPr lang="en-US"/>
        </a:p>
      </dgm:t>
    </dgm:pt>
    <dgm:pt modelId="{741862B0-28EF-4BAD-AE7B-E227FFEA9918}" type="pres">
      <dgm:prSet presAssocID="{53EA6BE7-E842-4EE6-801B-4027FEDB02AF}" presName="tile3text" presStyleLbl="node1" presStyleIdx="2" presStyleCnt="4">
        <dgm:presLayoutVars>
          <dgm:chMax val="0"/>
          <dgm:chPref val="0"/>
          <dgm:bulletEnabled val="1"/>
        </dgm:presLayoutVars>
      </dgm:prSet>
      <dgm:spPr/>
      <dgm:t>
        <a:bodyPr/>
        <a:lstStyle/>
        <a:p>
          <a:endParaRPr lang="en-US"/>
        </a:p>
      </dgm:t>
    </dgm:pt>
    <dgm:pt modelId="{05419E4E-F365-4E6A-B1AC-4C263F45B9D1}" type="pres">
      <dgm:prSet presAssocID="{53EA6BE7-E842-4EE6-801B-4027FEDB02AF}" presName="tile4" presStyleLbl="node1" presStyleIdx="3" presStyleCnt="4"/>
      <dgm:spPr/>
      <dgm:t>
        <a:bodyPr/>
        <a:lstStyle/>
        <a:p>
          <a:endParaRPr lang="en-US"/>
        </a:p>
      </dgm:t>
    </dgm:pt>
    <dgm:pt modelId="{4E586FF8-0408-4F08-8155-4619EE0C0CA5}" type="pres">
      <dgm:prSet presAssocID="{53EA6BE7-E842-4EE6-801B-4027FEDB02AF}" presName="tile4text" presStyleLbl="node1" presStyleIdx="3" presStyleCnt="4">
        <dgm:presLayoutVars>
          <dgm:chMax val="0"/>
          <dgm:chPref val="0"/>
          <dgm:bulletEnabled val="1"/>
        </dgm:presLayoutVars>
      </dgm:prSet>
      <dgm:spPr/>
      <dgm:t>
        <a:bodyPr/>
        <a:lstStyle/>
        <a:p>
          <a:endParaRPr lang="en-US"/>
        </a:p>
      </dgm:t>
    </dgm:pt>
    <dgm:pt modelId="{87B9D721-0824-4C5A-A0FF-D7E1088F4368}" type="pres">
      <dgm:prSet presAssocID="{53EA6BE7-E842-4EE6-801B-4027FEDB02AF}" presName="centerTile" presStyleLbl="fgShp" presStyleIdx="0" presStyleCnt="1">
        <dgm:presLayoutVars>
          <dgm:chMax val="0"/>
          <dgm:chPref val="0"/>
        </dgm:presLayoutVars>
      </dgm:prSet>
      <dgm:spPr/>
      <dgm:t>
        <a:bodyPr/>
        <a:lstStyle/>
        <a:p>
          <a:endParaRPr lang="en-US"/>
        </a:p>
      </dgm:t>
    </dgm:pt>
  </dgm:ptLst>
  <dgm:cxnLst>
    <dgm:cxn modelId="{A2F16D7B-99D8-49EF-951F-A11BEDB57D27}" srcId="{B24A8D5E-1365-44B3-8CE0-97EEBAD723CE}" destId="{E170C718-095E-4878-AF98-B28F666FCB40}" srcOrd="3" destOrd="0" parTransId="{C3DD16D5-C9E8-4F8A-8080-BB238CAAD650}" sibTransId="{EBBD53BC-F237-4BC0-9F1D-80DF9C9D369F}"/>
    <dgm:cxn modelId="{FFAEDB43-75ED-4EAA-8EB3-EC9DD24BA143}" type="presOf" srcId="{4B4DE550-7AEC-4F21-8CBD-2E512476812E}" destId="{3E4BCAFF-F8F1-42A2-B9AA-B8A929840398}" srcOrd="0" destOrd="0" presId="urn:microsoft.com/office/officeart/2005/8/layout/matrix1"/>
    <dgm:cxn modelId="{18091903-E5CC-48A1-82C8-2C4C1285EC9A}" type="presOf" srcId="{4B4DE550-7AEC-4F21-8CBD-2E512476812E}" destId="{E2659507-4916-4228-9C53-7C74246A4D5B}" srcOrd="1" destOrd="0" presId="urn:microsoft.com/office/officeart/2005/8/layout/matrix1"/>
    <dgm:cxn modelId="{34D8885E-848A-4B42-BEFD-CE4541FC37BC}" type="presOf" srcId="{B24A8D5E-1365-44B3-8CE0-97EEBAD723CE}" destId="{87B9D721-0824-4C5A-A0FF-D7E1088F4368}" srcOrd="0" destOrd="0" presId="urn:microsoft.com/office/officeart/2005/8/layout/matrix1"/>
    <dgm:cxn modelId="{8E06BE86-0DF8-423F-91FB-5ECAE79488D4}" srcId="{B24A8D5E-1365-44B3-8CE0-97EEBAD723CE}" destId="{7F05D5DE-8D95-402A-A7A6-4584054B1C50}" srcOrd="2" destOrd="0" parTransId="{80219C6C-E734-4A7F-AC43-BEF1EEC1EF0F}" sibTransId="{86100A9A-9F4E-49BF-A959-F4A92EDBE963}"/>
    <dgm:cxn modelId="{87D9B4F8-E026-4BB3-AB8E-1B8E6A6E75B4}" type="presOf" srcId="{264BE729-5FE7-4EE6-B8C6-92633ECB1261}" destId="{152054E1-21FD-49F3-890B-9BA8EFA7B7E1}" srcOrd="0" destOrd="0" presId="urn:microsoft.com/office/officeart/2005/8/layout/matrix1"/>
    <dgm:cxn modelId="{77419E81-BDE8-4F74-9A5D-EC73BAA031D5}" type="presOf" srcId="{E170C718-095E-4878-AF98-B28F666FCB40}" destId="{05419E4E-F365-4E6A-B1AC-4C263F45B9D1}" srcOrd="0" destOrd="0" presId="urn:microsoft.com/office/officeart/2005/8/layout/matrix1"/>
    <dgm:cxn modelId="{31A56D6B-7AEC-413D-9A36-D0134436B577}" type="presOf" srcId="{7F05D5DE-8D95-402A-A7A6-4584054B1C50}" destId="{C83410BB-4473-48FD-9BFA-2DA8EA33E232}" srcOrd="0" destOrd="0" presId="urn:microsoft.com/office/officeart/2005/8/layout/matrix1"/>
    <dgm:cxn modelId="{0B45D0AC-CFA8-487C-A0D9-C2D243D535E8}" type="presOf" srcId="{53EA6BE7-E842-4EE6-801B-4027FEDB02AF}" destId="{74313260-976E-44B1-9F86-90897C017E7B}" srcOrd="0" destOrd="0" presId="urn:microsoft.com/office/officeart/2005/8/layout/matrix1"/>
    <dgm:cxn modelId="{00696196-C9A4-47C3-8099-7C432775E420}" srcId="{B24A8D5E-1365-44B3-8CE0-97EEBAD723CE}" destId="{4B4DE550-7AEC-4F21-8CBD-2E512476812E}" srcOrd="0" destOrd="0" parTransId="{1CA9DB35-32CF-430C-84E0-5648596362B3}" sibTransId="{C4D63A44-D99A-46C5-A8CA-54F05EC46AD8}"/>
    <dgm:cxn modelId="{57404610-9EF8-4DC1-8361-8C09F9A01181}" srcId="{53EA6BE7-E842-4EE6-801B-4027FEDB02AF}" destId="{B24A8D5E-1365-44B3-8CE0-97EEBAD723CE}" srcOrd="0" destOrd="0" parTransId="{B9744FC1-73BF-4576-B17E-DB186DBC6D7C}" sibTransId="{350D6ACE-3C48-47E9-B143-07F8044CE543}"/>
    <dgm:cxn modelId="{B7BF8AC5-D594-4F81-90B5-3978ECEE6494}" srcId="{B24A8D5E-1365-44B3-8CE0-97EEBAD723CE}" destId="{264BE729-5FE7-4EE6-B8C6-92633ECB1261}" srcOrd="1" destOrd="0" parTransId="{3268AB14-26D2-4529-A8F1-3AE08FE0796B}" sibTransId="{12C55216-AB98-4E9C-95F9-623FA2EDD858}"/>
    <dgm:cxn modelId="{5E63CB1B-27FD-4BD8-AE03-A83A1659C437}" type="presOf" srcId="{264BE729-5FE7-4EE6-B8C6-92633ECB1261}" destId="{F934790F-F57A-45B5-86AF-39C7F08C4952}" srcOrd="1" destOrd="0" presId="urn:microsoft.com/office/officeart/2005/8/layout/matrix1"/>
    <dgm:cxn modelId="{D48C344B-2498-4F92-9D18-30640775821B}" type="presOf" srcId="{7F05D5DE-8D95-402A-A7A6-4584054B1C50}" destId="{741862B0-28EF-4BAD-AE7B-E227FFEA9918}" srcOrd="1" destOrd="0" presId="urn:microsoft.com/office/officeart/2005/8/layout/matrix1"/>
    <dgm:cxn modelId="{8081F1AC-ABD6-40A2-BD95-75B5E34945B1}" type="presOf" srcId="{E170C718-095E-4878-AF98-B28F666FCB40}" destId="{4E586FF8-0408-4F08-8155-4619EE0C0CA5}" srcOrd="1" destOrd="0" presId="urn:microsoft.com/office/officeart/2005/8/layout/matrix1"/>
    <dgm:cxn modelId="{89BE5677-7955-49D1-B05B-00C5C73AC4DD}" type="presParOf" srcId="{74313260-976E-44B1-9F86-90897C017E7B}" destId="{199776A4-24C6-4CD9-A86E-6B8410F8F24E}" srcOrd="0" destOrd="0" presId="urn:microsoft.com/office/officeart/2005/8/layout/matrix1"/>
    <dgm:cxn modelId="{391317AA-6421-4D2A-BEC6-DC727EA95E0D}" type="presParOf" srcId="{199776A4-24C6-4CD9-A86E-6B8410F8F24E}" destId="{3E4BCAFF-F8F1-42A2-B9AA-B8A929840398}" srcOrd="0" destOrd="0" presId="urn:microsoft.com/office/officeart/2005/8/layout/matrix1"/>
    <dgm:cxn modelId="{FACCBC44-486C-4F33-B164-39C16AC2F37E}" type="presParOf" srcId="{199776A4-24C6-4CD9-A86E-6B8410F8F24E}" destId="{E2659507-4916-4228-9C53-7C74246A4D5B}" srcOrd="1" destOrd="0" presId="urn:microsoft.com/office/officeart/2005/8/layout/matrix1"/>
    <dgm:cxn modelId="{64FE4723-9137-4BF8-B3B1-33D7C53BE360}" type="presParOf" srcId="{199776A4-24C6-4CD9-A86E-6B8410F8F24E}" destId="{152054E1-21FD-49F3-890B-9BA8EFA7B7E1}" srcOrd="2" destOrd="0" presId="urn:microsoft.com/office/officeart/2005/8/layout/matrix1"/>
    <dgm:cxn modelId="{E1B635CE-4012-47FC-BE1B-675F8D67C66B}" type="presParOf" srcId="{199776A4-24C6-4CD9-A86E-6B8410F8F24E}" destId="{F934790F-F57A-45B5-86AF-39C7F08C4952}" srcOrd="3" destOrd="0" presId="urn:microsoft.com/office/officeart/2005/8/layout/matrix1"/>
    <dgm:cxn modelId="{0511FBD1-B187-4B07-BD16-0DC49ABFE8E1}" type="presParOf" srcId="{199776A4-24C6-4CD9-A86E-6B8410F8F24E}" destId="{C83410BB-4473-48FD-9BFA-2DA8EA33E232}" srcOrd="4" destOrd="0" presId="urn:microsoft.com/office/officeart/2005/8/layout/matrix1"/>
    <dgm:cxn modelId="{B42CC65D-113A-4CA6-A782-98632F608428}" type="presParOf" srcId="{199776A4-24C6-4CD9-A86E-6B8410F8F24E}" destId="{741862B0-28EF-4BAD-AE7B-E227FFEA9918}" srcOrd="5" destOrd="0" presId="urn:microsoft.com/office/officeart/2005/8/layout/matrix1"/>
    <dgm:cxn modelId="{7C4446F7-071D-40CC-9C70-EDF7E33A4D46}" type="presParOf" srcId="{199776A4-24C6-4CD9-A86E-6B8410F8F24E}" destId="{05419E4E-F365-4E6A-B1AC-4C263F45B9D1}" srcOrd="6" destOrd="0" presId="urn:microsoft.com/office/officeart/2005/8/layout/matrix1"/>
    <dgm:cxn modelId="{DFFC2469-5337-4E37-B466-F6C42FFB6F82}" type="presParOf" srcId="{199776A4-24C6-4CD9-A86E-6B8410F8F24E}" destId="{4E586FF8-0408-4F08-8155-4619EE0C0CA5}" srcOrd="7" destOrd="0" presId="urn:microsoft.com/office/officeart/2005/8/layout/matrix1"/>
    <dgm:cxn modelId="{E73EF3A7-7DEB-452A-A927-108203958454}" type="presParOf" srcId="{74313260-976E-44B1-9F86-90897C017E7B}" destId="{87B9D721-0824-4C5A-A0FF-D7E1088F436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0446EAAD-4F90-46A8-B047-5E694B6D7834}"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712CA9B1-CA79-42C8-9329-1B3B31479E36}">
      <dgm:prSet phldrT="[Text]"/>
      <dgm:spPr/>
      <dgm:t>
        <a:bodyPr/>
        <a:lstStyle/>
        <a:p>
          <a:pPr algn="ctr"/>
          <a:r>
            <a:rPr lang="en-US" b="1" dirty="0" smtClean="0">
              <a:solidFill>
                <a:schemeClr val="bg2"/>
              </a:solidFill>
            </a:rPr>
            <a:t>After Visit Summary</a:t>
          </a:r>
          <a:endParaRPr lang="en-US" b="1" dirty="0">
            <a:solidFill>
              <a:schemeClr val="bg2"/>
            </a:solidFill>
          </a:endParaRPr>
        </a:p>
      </dgm:t>
      <dgm:extLst>
        <a:ext uri="{E40237B7-FDA0-4F09-8148-C483321AD2D9}">
          <dgm14:cNvPr xmlns:dgm14="http://schemas.microsoft.com/office/drawing/2010/diagram" id="0" name="" descr="After Visit Summary&#10;Mobile Distance Hearing Aid Application&#10;Hazardous Pharmaceuticals&#10;REVAMP &#10;Park a Prescription&#10;Veteran “X”&#10;"/>
        </a:ext>
      </dgm:extLst>
    </dgm:pt>
    <dgm:pt modelId="{86192757-86A1-4788-A48F-CD5DCE1410A7}" type="parTrans" cxnId="{C2BF8286-D68F-4373-AC91-071A81FBD617}">
      <dgm:prSet/>
      <dgm:spPr/>
      <dgm:t>
        <a:bodyPr/>
        <a:lstStyle/>
        <a:p>
          <a:pPr algn="ctr"/>
          <a:endParaRPr lang="en-US" b="1">
            <a:solidFill>
              <a:schemeClr val="bg2"/>
            </a:solidFill>
          </a:endParaRPr>
        </a:p>
      </dgm:t>
    </dgm:pt>
    <dgm:pt modelId="{D6E8E1A0-0C2D-4F58-8754-F854CA62B3C1}" type="sibTrans" cxnId="{C2BF8286-D68F-4373-AC91-071A81FBD617}">
      <dgm:prSet/>
      <dgm:spPr/>
      <dgm:t>
        <a:bodyPr/>
        <a:lstStyle/>
        <a:p>
          <a:pPr algn="ctr"/>
          <a:endParaRPr lang="en-US" b="1">
            <a:solidFill>
              <a:schemeClr val="bg2"/>
            </a:solidFill>
          </a:endParaRPr>
        </a:p>
      </dgm:t>
    </dgm:pt>
    <dgm:pt modelId="{F6771727-7F08-4272-AB29-4628111CEAA0}">
      <dgm:prSet phldrT="[Text]"/>
      <dgm:spPr/>
      <dgm:t>
        <a:bodyPr/>
        <a:lstStyle/>
        <a:p>
          <a:pPr algn="ctr"/>
          <a:r>
            <a:rPr lang="en-US" b="1" dirty="0" smtClean="0">
              <a:solidFill>
                <a:schemeClr val="bg2"/>
              </a:solidFill>
            </a:rPr>
            <a:t>Mobile Distance Hearing Aid Application</a:t>
          </a:r>
          <a:endParaRPr lang="en-US" b="1" dirty="0">
            <a:solidFill>
              <a:schemeClr val="bg2"/>
            </a:solidFill>
          </a:endParaRPr>
        </a:p>
      </dgm:t>
      <dgm:extLst>
        <a:ext uri="{E40237B7-FDA0-4F09-8148-C483321AD2D9}">
          <dgm14:cNvPr xmlns:dgm14="http://schemas.microsoft.com/office/drawing/2010/diagram" id="0" name="" descr="After Visit Summary&#10;Mobile Distance Hearing Aid Application&#10;Hazardous Pharmaceuticals&#10;REVAMP &#10;Park a Prescription&#10;Veteran “X”&#10;"/>
        </a:ext>
      </dgm:extLst>
    </dgm:pt>
    <dgm:pt modelId="{8DE6B244-4D98-4005-A38E-F62E0A74FFE0}" type="parTrans" cxnId="{7E975BB5-8313-4BE0-871B-ED8F6E245C12}">
      <dgm:prSet/>
      <dgm:spPr/>
      <dgm:t>
        <a:bodyPr/>
        <a:lstStyle/>
        <a:p>
          <a:pPr algn="ctr"/>
          <a:endParaRPr lang="en-US" b="1">
            <a:solidFill>
              <a:schemeClr val="bg2"/>
            </a:solidFill>
          </a:endParaRPr>
        </a:p>
      </dgm:t>
    </dgm:pt>
    <dgm:pt modelId="{06406014-CA4D-4D82-808C-92E8E6C9F7E4}" type="sibTrans" cxnId="{7E975BB5-8313-4BE0-871B-ED8F6E245C12}">
      <dgm:prSet/>
      <dgm:spPr/>
      <dgm:t>
        <a:bodyPr/>
        <a:lstStyle/>
        <a:p>
          <a:pPr algn="ctr"/>
          <a:endParaRPr lang="en-US" b="1">
            <a:solidFill>
              <a:schemeClr val="bg2"/>
            </a:solidFill>
          </a:endParaRPr>
        </a:p>
      </dgm:t>
    </dgm:pt>
    <dgm:pt modelId="{46B7B13A-E28E-4D6D-8BE3-9D9485CFE5A0}">
      <dgm:prSet phldrT="[Text]"/>
      <dgm:spPr/>
      <dgm:t>
        <a:bodyPr/>
        <a:lstStyle/>
        <a:p>
          <a:pPr algn="ctr"/>
          <a:r>
            <a:rPr lang="en-US" b="1" dirty="0" smtClean="0">
              <a:solidFill>
                <a:schemeClr val="bg2"/>
              </a:solidFill>
            </a:rPr>
            <a:t>Hazardous Pharmaceuticals</a:t>
          </a:r>
          <a:endParaRPr lang="en-US" b="1" dirty="0">
            <a:solidFill>
              <a:schemeClr val="bg2"/>
            </a:solidFill>
          </a:endParaRPr>
        </a:p>
      </dgm:t>
      <dgm:extLst>
        <a:ext uri="{E40237B7-FDA0-4F09-8148-C483321AD2D9}">
          <dgm14:cNvPr xmlns:dgm14="http://schemas.microsoft.com/office/drawing/2010/diagram" id="0" name="" descr="After Visit Summary&#10;Mobile Distance Hearing Aid Application&#10;Hazardous Pharmaceuticals&#10;REVAMP &#10;Park a Prescription&#10;Veteran “X”&#10;"/>
        </a:ext>
      </dgm:extLst>
    </dgm:pt>
    <dgm:pt modelId="{AF93321F-8A67-4905-8AC8-F958BA11D00D}" type="parTrans" cxnId="{112475F0-1884-4597-9A1D-7F1E6ED926DA}">
      <dgm:prSet/>
      <dgm:spPr/>
      <dgm:t>
        <a:bodyPr/>
        <a:lstStyle/>
        <a:p>
          <a:pPr algn="ctr"/>
          <a:endParaRPr lang="en-US" b="1">
            <a:solidFill>
              <a:schemeClr val="bg2"/>
            </a:solidFill>
          </a:endParaRPr>
        </a:p>
      </dgm:t>
    </dgm:pt>
    <dgm:pt modelId="{EA401BFA-774A-4D39-ACBC-0A9D6033200A}" type="sibTrans" cxnId="{112475F0-1884-4597-9A1D-7F1E6ED926DA}">
      <dgm:prSet/>
      <dgm:spPr/>
      <dgm:t>
        <a:bodyPr/>
        <a:lstStyle/>
        <a:p>
          <a:pPr algn="ctr"/>
          <a:endParaRPr lang="en-US" b="1">
            <a:solidFill>
              <a:schemeClr val="bg2"/>
            </a:solidFill>
          </a:endParaRPr>
        </a:p>
      </dgm:t>
    </dgm:pt>
    <dgm:pt modelId="{5A4A992E-AE4E-4F66-91C6-369CB76CE3CE}">
      <dgm:prSet phldrT="[Text]"/>
      <dgm:spPr/>
      <dgm:t>
        <a:bodyPr/>
        <a:lstStyle/>
        <a:p>
          <a:pPr algn="ctr"/>
          <a:r>
            <a:rPr lang="en-US" b="1" dirty="0" smtClean="0">
              <a:solidFill>
                <a:schemeClr val="bg2"/>
              </a:solidFill>
            </a:rPr>
            <a:t>Park a Prescription</a:t>
          </a:r>
          <a:endParaRPr lang="en-US" b="1" dirty="0">
            <a:solidFill>
              <a:schemeClr val="bg2"/>
            </a:solidFill>
          </a:endParaRPr>
        </a:p>
      </dgm:t>
      <dgm:extLst>
        <a:ext uri="{E40237B7-FDA0-4F09-8148-C483321AD2D9}">
          <dgm14:cNvPr xmlns:dgm14="http://schemas.microsoft.com/office/drawing/2010/diagram" id="0" name="" descr="After Visit Summary&#10;Mobile Distance Hearing Aid Application&#10;Hazardous Pharmaceuticals&#10;REVAMP &#10;Park a Prescription&#10;Veteran “X”&#10;"/>
        </a:ext>
      </dgm:extLst>
    </dgm:pt>
    <dgm:pt modelId="{7B021B9C-46E5-4D68-BC5A-15599B60C973}" type="parTrans" cxnId="{85A2DDA4-8186-4C46-915C-3F1E2839E985}">
      <dgm:prSet/>
      <dgm:spPr/>
      <dgm:t>
        <a:bodyPr/>
        <a:lstStyle/>
        <a:p>
          <a:pPr algn="ctr"/>
          <a:endParaRPr lang="en-US" b="1">
            <a:solidFill>
              <a:schemeClr val="bg2"/>
            </a:solidFill>
          </a:endParaRPr>
        </a:p>
      </dgm:t>
    </dgm:pt>
    <dgm:pt modelId="{5BAA42B7-58D3-46CE-923B-421035968C17}" type="sibTrans" cxnId="{85A2DDA4-8186-4C46-915C-3F1E2839E985}">
      <dgm:prSet/>
      <dgm:spPr/>
      <dgm:t>
        <a:bodyPr/>
        <a:lstStyle/>
        <a:p>
          <a:pPr algn="ctr"/>
          <a:endParaRPr lang="en-US" b="1">
            <a:solidFill>
              <a:schemeClr val="bg2"/>
            </a:solidFill>
          </a:endParaRPr>
        </a:p>
      </dgm:t>
    </dgm:pt>
    <dgm:pt modelId="{98CD1792-9450-49A3-A225-C338C1835555}">
      <dgm:prSet phldrT="[Text]"/>
      <dgm:spPr/>
      <dgm:t>
        <a:bodyPr/>
        <a:lstStyle/>
        <a:p>
          <a:pPr algn="ctr"/>
          <a:r>
            <a:rPr lang="en-US" b="1" dirty="0" smtClean="0">
              <a:solidFill>
                <a:schemeClr val="bg2"/>
              </a:solidFill>
            </a:rPr>
            <a:t>REVAMP </a:t>
          </a:r>
          <a:endParaRPr lang="en-US" b="1" dirty="0">
            <a:solidFill>
              <a:schemeClr val="bg2"/>
            </a:solidFill>
          </a:endParaRPr>
        </a:p>
      </dgm:t>
      <dgm:extLst>
        <a:ext uri="{E40237B7-FDA0-4F09-8148-C483321AD2D9}">
          <dgm14:cNvPr xmlns:dgm14="http://schemas.microsoft.com/office/drawing/2010/diagram" id="0" name="" descr="After Visit Summary&#10;Mobile Distance Hearing Aid Application&#10;Hazardous Pharmaceuticals&#10;REVAMP &#10;Park a Prescription&#10;Veteran “X”&#10;"/>
        </a:ext>
      </dgm:extLst>
    </dgm:pt>
    <dgm:pt modelId="{BC0D48A7-7086-4279-899C-3D376F72422B}" type="parTrans" cxnId="{D44BE4C0-A77F-4953-9C2F-8CDB3C4C3657}">
      <dgm:prSet/>
      <dgm:spPr/>
      <dgm:t>
        <a:bodyPr/>
        <a:lstStyle/>
        <a:p>
          <a:pPr algn="ctr"/>
          <a:endParaRPr lang="en-US" b="1">
            <a:solidFill>
              <a:schemeClr val="bg2"/>
            </a:solidFill>
          </a:endParaRPr>
        </a:p>
      </dgm:t>
    </dgm:pt>
    <dgm:pt modelId="{6A553999-E3D4-442B-A84E-7ABD9391EB62}" type="sibTrans" cxnId="{D44BE4C0-A77F-4953-9C2F-8CDB3C4C3657}">
      <dgm:prSet/>
      <dgm:spPr/>
      <dgm:t>
        <a:bodyPr/>
        <a:lstStyle/>
        <a:p>
          <a:pPr algn="ctr"/>
          <a:endParaRPr lang="en-US" b="1">
            <a:solidFill>
              <a:schemeClr val="bg2"/>
            </a:solidFill>
          </a:endParaRPr>
        </a:p>
      </dgm:t>
    </dgm:pt>
    <dgm:pt modelId="{E9E44C48-AAF9-4B1D-9E85-550B696F01BF}">
      <dgm:prSet phldrT="[Text]"/>
      <dgm:spPr/>
      <dgm:t>
        <a:bodyPr/>
        <a:lstStyle/>
        <a:p>
          <a:pPr algn="ctr"/>
          <a:r>
            <a:rPr lang="en-US" b="1" dirty="0" smtClean="0">
              <a:solidFill>
                <a:schemeClr val="bg2"/>
              </a:solidFill>
            </a:rPr>
            <a:t>Veteran “X”</a:t>
          </a:r>
          <a:endParaRPr lang="en-US" b="1" dirty="0">
            <a:solidFill>
              <a:schemeClr val="bg2"/>
            </a:solidFill>
          </a:endParaRPr>
        </a:p>
      </dgm:t>
      <dgm:extLst>
        <a:ext uri="{E40237B7-FDA0-4F09-8148-C483321AD2D9}">
          <dgm14:cNvPr xmlns:dgm14="http://schemas.microsoft.com/office/drawing/2010/diagram" id="0" name="" descr="After Visit Summary&#10;Mobile Distance Hearing Aid Application&#10;Hazardous Pharmaceuticals&#10;REVAMP &#10;Park a Prescription&#10;Veteran “X”&#10;"/>
        </a:ext>
      </dgm:extLst>
    </dgm:pt>
    <dgm:pt modelId="{D78D8927-73BE-44A8-B60C-27FFFB8C6372}" type="parTrans" cxnId="{DAA03343-5512-4AA8-BE0D-D7AE9BEC1460}">
      <dgm:prSet/>
      <dgm:spPr/>
      <dgm:t>
        <a:bodyPr/>
        <a:lstStyle/>
        <a:p>
          <a:pPr algn="ctr"/>
          <a:endParaRPr lang="en-US" b="1">
            <a:solidFill>
              <a:schemeClr val="bg2"/>
            </a:solidFill>
          </a:endParaRPr>
        </a:p>
      </dgm:t>
    </dgm:pt>
    <dgm:pt modelId="{B1D21957-C53F-4CB9-AE79-FA9B83235CBC}" type="sibTrans" cxnId="{DAA03343-5512-4AA8-BE0D-D7AE9BEC1460}">
      <dgm:prSet/>
      <dgm:spPr/>
      <dgm:t>
        <a:bodyPr/>
        <a:lstStyle/>
        <a:p>
          <a:pPr algn="ctr"/>
          <a:endParaRPr lang="en-US" b="1">
            <a:solidFill>
              <a:schemeClr val="bg2"/>
            </a:solidFill>
          </a:endParaRPr>
        </a:p>
      </dgm:t>
    </dgm:pt>
    <dgm:pt modelId="{38AE5C0F-0A63-4DC0-876B-DC2F636CBC10}" type="pres">
      <dgm:prSet presAssocID="{0446EAAD-4F90-46A8-B047-5E694B6D7834}" presName="linear" presStyleCnt="0">
        <dgm:presLayoutVars>
          <dgm:animLvl val="lvl"/>
          <dgm:resizeHandles val="exact"/>
        </dgm:presLayoutVars>
      </dgm:prSet>
      <dgm:spPr/>
      <dgm:t>
        <a:bodyPr/>
        <a:lstStyle/>
        <a:p>
          <a:endParaRPr lang="en-US"/>
        </a:p>
      </dgm:t>
    </dgm:pt>
    <dgm:pt modelId="{94EF2C6A-618B-4BCA-BB4F-BD75444FF7DA}" type="pres">
      <dgm:prSet presAssocID="{712CA9B1-CA79-42C8-9329-1B3B31479E36}" presName="parentText" presStyleLbl="node1" presStyleIdx="0" presStyleCnt="6" custScaleY="161051">
        <dgm:presLayoutVars>
          <dgm:chMax val="0"/>
          <dgm:bulletEnabled val="1"/>
        </dgm:presLayoutVars>
      </dgm:prSet>
      <dgm:spPr/>
      <dgm:t>
        <a:bodyPr/>
        <a:lstStyle/>
        <a:p>
          <a:endParaRPr lang="en-US"/>
        </a:p>
      </dgm:t>
    </dgm:pt>
    <dgm:pt modelId="{8C490971-AAFE-4391-B416-506A9C17E37C}" type="pres">
      <dgm:prSet presAssocID="{D6E8E1A0-0C2D-4F58-8754-F854CA62B3C1}" presName="spacer" presStyleCnt="0"/>
      <dgm:spPr/>
      <dgm:t>
        <a:bodyPr/>
        <a:lstStyle/>
        <a:p>
          <a:endParaRPr lang="en-US"/>
        </a:p>
      </dgm:t>
    </dgm:pt>
    <dgm:pt modelId="{A6DCF90E-C78F-4C59-A578-39B723879968}" type="pres">
      <dgm:prSet presAssocID="{F6771727-7F08-4272-AB29-4628111CEAA0}" presName="parentText" presStyleLbl="node1" presStyleIdx="1" presStyleCnt="6" custScaleY="161051">
        <dgm:presLayoutVars>
          <dgm:chMax val="0"/>
          <dgm:bulletEnabled val="1"/>
        </dgm:presLayoutVars>
      </dgm:prSet>
      <dgm:spPr/>
      <dgm:t>
        <a:bodyPr/>
        <a:lstStyle/>
        <a:p>
          <a:endParaRPr lang="en-US"/>
        </a:p>
      </dgm:t>
    </dgm:pt>
    <dgm:pt modelId="{20B516FB-6391-4BA4-A8EE-D5AE3F9C9212}" type="pres">
      <dgm:prSet presAssocID="{06406014-CA4D-4D82-808C-92E8E6C9F7E4}" presName="spacer" presStyleCnt="0"/>
      <dgm:spPr/>
      <dgm:t>
        <a:bodyPr/>
        <a:lstStyle/>
        <a:p>
          <a:endParaRPr lang="en-US"/>
        </a:p>
      </dgm:t>
    </dgm:pt>
    <dgm:pt modelId="{B19E69DA-B65F-4859-83BA-D1E98492D4D9}" type="pres">
      <dgm:prSet presAssocID="{46B7B13A-E28E-4D6D-8BE3-9D9485CFE5A0}" presName="parentText" presStyleLbl="node1" presStyleIdx="2" presStyleCnt="6" custScaleY="161051">
        <dgm:presLayoutVars>
          <dgm:chMax val="0"/>
          <dgm:bulletEnabled val="1"/>
        </dgm:presLayoutVars>
      </dgm:prSet>
      <dgm:spPr/>
      <dgm:t>
        <a:bodyPr/>
        <a:lstStyle/>
        <a:p>
          <a:endParaRPr lang="en-US"/>
        </a:p>
      </dgm:t>
    </dgm:pt>
    <dgm:pt modelId="{2A1D6FDB-62DE-4417-A6BA-3C48B20BFBE7}" type="pres">
      <dgm:prSet presAssocID="{EA401BFA-774A-4D39-ACBC-0A9D6033200A}" presName="spacer" presStyleCnt="0"/>
      <dgm:spPr/>
      <dgm:t>
        <a:bodyPr/>
        <a:lstStyle/>
        <a:p>
          <a:endParaRPr lang="en-US"/>
        </a:p>
      </dgm:t>
    </dgm:pt>
    <dgm:pt modelId="{92B02B16-F463-4993-96E3-3B5C1F23EB78}" type="pres">
      <dgm:prSet presAssocID="{98CD1792-9450-49A3-A225-C338C1835555}" presName="parentText" presStyleLbl="node1" presStyleIdx="3" presStyleCnt="6" custScaleY="161051">
        <dgm:presLayoutVars>
          <dgm:chMax val="0"/>
          <dgm:bulletEnabled val="1"/>
        </dgm:presLayoutVars>
      </dgm:prSet>
      <dgm:spPr/>
      <dgm:t>
        <a:bodyPr/>
        <a:lstStyle/>
        <a:p>
          <a:endParaRPr lang="en-US"/>
        </a:p>
      </dgm:t>
    </dgm:pt>
    <dgm:pt modelId="{20AD5CDD-3EE5-4210-9E0D-5F7559A45960}" type="pres">
      <dgm:prSet presAssocID="{6A553999-E3D4-442B-A84E-7ABD9391EB62}" presName="spacer" presStyleCnt="0"/>
      <dgm:spPr/>
      <dgm:t>
        <a:bodyPr/>
        <a:lstStyle/>
        <a:p>
          <a:endParaRPr lang="en-US"/>
        </a:p>
      </dgm:t>
    </dgm:pt>
    <dgm:pt modelId="{7CC55190-29BE-4727-B1F4-759E8169A889}" type="pres">
      <dgm:prSet presAssocID="{5A4A992E-AE4E-4F66-91C6-369CB76CE3CE}" presName="parentText" presStyleLbl="node1" presStyleIdx="4" presStyleCnt="6" custScaleY="161051">
        <dgm:presLayoutVars>
          <dgm:chMax val="0"/>
          <dgm:bulletEnabled val="1"/>
        </dgm:presLayoutVars>
      </dgm:prSet>
      <dgm:spPr/>
      <dgm:t>
        <a:bodyPr/>
        <a:lstStyle/>
        <a:p>
          <a:endParaRPr lang="en-US"/>
        </a:p>
      </dgm:t>
    </dgm:pt>
    <dgm:pt modelId="{B59B315C-4BC3-4228-B7E1-9284FDC017EF}" type="pres">
      <dgm:prSet presAssocID="{5BAA42B7-58D3-46CE-923B-421035968C17}" presName="spacer" presStyleCnt="0"/>
      <dgm:spPr/>
      <dgm:t>
        <a:bodyPr/>
        <a:lstStyle/>
        <a:p>
          <a:endParaRPr lang="en-US"/>
        </a:p>
      </dgm:t>
    </dgm:pt>
    <dgm:pt modelId="{824AD58B-5A46-4C31-A204-72932433FDE1}" type="pres">
      <dgm:prSet presAssocID="{E9E44C48-AAF9-4B1D-9E85-550B696F01BF}" presName="parentText" presStyleLbl="node1" presStyleIdx="5" presStyleCnt="6" custScaleY="161051">
        <dgm:presLayoutVars>
          <dgm:chMax val="0"/>
          <dgm:bulletEnabled val="1"/>
        </dgm:presLayoutVars>
      </dgm:prSet>
      <dgm:spPr/>
      <dgm:t>
        <a:bodyPr/>
        <a:lstStyle/>
        <a:p>
          <a:endParaRPr lang="en-US"/>
        </a:p>
      </dgm:t>
    </dgm:pt>
  </dgm:ptLst>
  <dgm:cxnLst>
    <dgm:cxn modelId="{2F17C27C-6959-4609-AF4D-7023F2AEA0FE}" type="presOf" srcId="{E9E44C48-AAF9-4B1D-9E85-550B696F01BF}" destId="{824AD58B-5A46-4C31-A204-72932433FDE1}" srcOrd="0" destOrd="0" presId="urn:microsoft.com/office/officeart/2005/8/layout/vList2"/>
    <dgm:cxn modelId="{52F2F067-280E-4AE8-AC7A-E4700ADE9878}" type="presOf" srcId="{712CA9B1-CA79-42C8-9329-1B3B31479E36}" destId="{94EF2C6A-618B-4BCA-BB4F-BD75444FF7DA}" srcOrd="0" destOrd="0" presId="urn:microsoft.com/office/officeart/2005/8/layout/vList2"/>
    <dgm:cxn modelId="{D6182A72-FDC2-48F5-8A9C-FD83D3C3DD70}" type="presOf" srcId="{98CD1792-9450-49A3-A225-C338C1835555}" destId="{92B02B16-F463-4993-96E3-3B5C1F23EB78}" srcOrd="0" destOrd="0" presId="urn:microsoft.com/office/officeart/2005/8/layout/vList2"/>
    <dgm:cxn modelId="{9D17A3AC-5DFD-470C-AB7F-ECB7961588A2}" type="presOf" srcId="{F6771727-7F08-4272-AB29-4628111CEAA0}" destId="{A6DCF90E-C78F-4C59-A578-39B723879968}" srcOrd="0" destOrd="0" presId="urn:microsoft.com/office/officeart/2005/8/layout/vList2"/>
    <dgm:cxn modelId="{325045B9-9602-4AC2-9BF0-F2A14686DE33}" type="presOf" srcId="{5A4A992E-AE4E-4F66-91C6-369CB76CE3CE}" destId="{7CC55190-29BE-4727-B1F4-759E8169A889}" srcOrd="0" destOrd="0" presId="urn:microsoft.com/office/officeart/2005/8/layout/vList2"/>
    <dgm:cxn modelId="{013CA309-A997-4346-8483-5B117291C38F}" type="presOf" srcId="{46B7B13A-E28E-4D6D-8BE3-9D9485CFE5A0}" destId="{B19E69DA-B65F-4859-83BA-D1E98492D4D9}" srcOrd="0" destOrd="0" presId="urn:microsoft.com/office/officeart/2005/8/layout/vList2"/>
    <dgm:cxn modelId="{D44BE4C0-A77F-4953-9C2F-8CDB3C4C3657}" srcId="{0446EAAD-4F90-46A8-B047-5E694B6D7834}" destId="{98CD1792-9450-49A3-A225-C338C1835555}" srcOrd="3" destOrd="0" parTransId="{BC0D48A7-7086-4279-899C-3D376F72422B}" sibTransId="{6A553999-E3D4-442B-A84E-7ABD9391EB62}"/>
    <dgm:cxn modelId="{DAA03343-5512-4AA8-BE0D-D7AE9BEC1460}" srcId="{0446EAAD-4F90-46A8-B047-5E694B6D7834}" destId="{E9E44C48-AAF9-4B1D-9E85-550B696F01BF}" srcOrd="5" destOrd="0" parTransId="{D78D8927-73BE-44A8-B60C-27FFFB8C6372}" sibTransId="{B1D21957-C53F-4CB9-AE79-FA9B83235CBC}"/>
    <dgm:cxn modelId="{7E975BB5-8313-4BE0-871B-ED8F6E245C12}" srcId="{0446EAAD-4F90-46A8-B047-5E694B6D7834}" destId="{F6771727-7F08-4272-AB29-4628111CEAA0}" srcOrd="1" destOrd="0" parTransId="{8DE6B244-4D98-4005-A38E-F62E0A74FFE0}" sibTransId="{06406014-CA4D-4D82-808C-92E8E6C9F7E4}"/>
    <dgm:cxn modelId="{85A2DDA4-8186-4C46-915C-3F1E2839E985}" srcId="{0446EAAD-4F90-46A8-B047-5E694B6D7834}" destId="{5A4A992E-AE4E-4F66-91C6-369CB76CE3CE}" srcOrd="4" destOrd="0" parTransId="{7B021B9C-46E5-4D68-BC5A-15599B60C973}" sibTransId="{5BAA42B7-58D3-46CE-923B-421035968C17}"/>
    <dgm:cxn modelId="{89C78769-EE4C-4416-8B50-2A3A2302CEB7}" type="presOf" srcId="{0446EAAD-4F90-46A8-B047-5E694B6D7834}" destId="{38AE5C0F-0A63-4DC0-876B-DC2F636CBC10}" srcOrd="0" destOrd="0" presId="urn:microsoft.com/office/officeart/2005/8/layout/vList2"/>
    <dgm:cxn modelId="{112475F0-1884-4597-9A1D-7F1E6ED926DA}" srcId="{0446EAAD-4F90-46A8-B047-5E694B6D7834}" destId="{46B7B13A-E28E-4D6D-8BE3-9D9485CFE5A0}" srcOrd="2" destOrd="0" parTransId="{AF93321F-8A67-4905-8AC8-F958BA11D00D}" sibTransId="{EA401BFA-774A-4D39-ACBC-0A9D6033200A}"/>
    <dgm:cxn modelId="{C2BF8286-D68F-4373-AC91-071A81FBD617}" srcId="{0446EAAD-4F90-46A8-B047-5E694B6D7834}" destId="{712CA9B1-CA79-42C8-9329-1B3B31479E36}" srcOrd="0" destOrd="0" parTransId="{86192757-86A1-4788-A48F-CD5DCE1410A7}" sibTransId="{D6E8E1A0-0C2D-4F58-8754-F854CA62B3C1}"/>
    <dgm:cxn modelId="{4170DF3C-3DCD-4EED-AEC5-994F40C3D848}" type="presParOf" srcId="{38AE5C0F-0A63-4DC0-876B-DC2F636CBC10}" destId="{94EF2C6A-618B-4BCA-BB4F-BD75444FF7DA}" srcOrd="0" destOrd="0" presId="urn:microsoft.com/office/officeart/2005/8/layout/vList2"/>
    <dgm:cxn modelId="{F800B6CE-3825-4544-851B-1EF8CDF702F6}" type="presParOf" srcId="{38AE5C0F-0A63-4DC0-876B-DC2F636CBC10}" destId="{8C490971-AAFE-4391-B416-506A9C17E37C}" srcOrd="1" destOrd="0" presId="urn:microsoft.com/office/officeart/2005/8/layout/vList2"/>
    <dgm:cxn modelId="{2D67700A-3A26-4D59-9EB2-32566379DEFD}" type="presParOf" srcId="{38AE5C0F-0A63-4DC0-876B-DC2F636CBC10}" destId="{A6DCF90E-C78F-4C59-A578-39B723879968}" srcOrd="2" destOrd="0" presId="urn:microsoft.com/office/officeart/2005/8/layout/vList2"/>
    <dgm:cxn modelId="{8F27DE87-EDF1-40B6-B479-3837827DA952}" type="presParOf" srcId="{38AE5C0F-0A63-4DC0-876B-DC2F636CBC10}" destId="{20B516FB-6391-4BA4-A8EE-D5AE3F9C9212}" srcOrd="3" destOrd="0" presId="urn:microsoft.com/office/officeart/2005/8/layout/vList2"/>
    <dgm:cxn modelId="{E0345618-A927-4D43-9AC7-33128DA7A502}" type="presParOf" srcId="{38AE5C0F-0A63-4DC0-876B-DC2F636CBC10}" destId="{B19E69DA-B65F-4859-83BA-D1E98492D4D9}" srcOrd="4" destOrd="0" presId="urn:microsoft.com/office/officeart/2005/8/layout/vList2"/>
    <dgm:cxn modelId="{D05473A8-8A90-4670-B09A-3FC0E7F7B07D}" type="presParOf" srcId="{38AE5C0F-0A63-4DC0-876B-DC2F636CBC10}" destId="{2A1D6FDB-62DE-4417-A6BA-3C48B20BFBE7}" srcOrd="5" destOrd="0" presId="urn:microsoft.com/office/officeart/2005/8/layout/vList2"/>
    <dgm:cxn modelId="{8438D3E8-3826-4B1C-9A3A-00D0102A1372}" type="presParOf" srcId="{38AE5C0F-0A63-4DC0-876B-DC2F636CBC10}" destId="{92B02B16-F463-4993-96E3-3B5C1F23EB78}" srcOrd="6" destOrd="0" presId="urn:microsoft.com/office/officeart/2005/8/layout/vList2"/>
    <dgm:cxn modelId="{7A0863D5-197A-4AD1-8131-4DD5AD6BD72E}" type="presParOf" srcId="{38AE5C0F-0A63-4DC0-876B-DC2F636CBC10}" destId="{20AD5CDD-3EE5-4210-9E0D-5F7559A45960}" srcOrd="7" destOrd="0" presId="urn:microsoft.com/office/officeart/2005/8/layout/vList2"/>
    <dgm:cxn modelId="{AFFF9CBB-8411-40C3-9EE0-9F62B1ED66E8}" type="presParOf" srcId="{38AE5C0F-0A63-4DC0-876B-DC2F636CBC10}" destId="{7CC55190-29BE-4727-B1F4-759E8169A889}" srcOrd="8" destOrd="0" presId="urn:microsoft.com/office/officeart/2005/8/layout/vList2"/>
    <dgm:cxn modelId="{85430E1F-92B5-47F3-8417-70F44F9B270F}" type="presParOf" srcId="{38AE5C0F-0A63-4DC0-876B-DC2F636CBC10}" destId="{B59B315C-4BC3-4228-B7E1-9284FDC017EF}" srcOrd="9" destOrd="0" presId="urn:microsoft.com/office/officeart/2005/8/layout/vList2"/>
    <dgm:cxn modelId="{56F09E27-707C-4951-85AD-180E75C59213}" type="presParOf" srcId="{38AE5C0F-0A63-4DC0-876B-DC2F636CBC10}" destId="{824AD58B-5A46-4C31-A204-72932433FDE1}"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BCC20F9-9410-4C0C-BA62-73D3C894F220}" type="doc">
      <dgm:prSet loTypeId="urn:microsoft.com/office/officeart/2009/layout/CircleArrowProcess" loCatId="cycle" qsTypeId="urn:microsoft.com/office/officeart/2005/8/quickstyle/simple4" qsCatId="simple" csTypeId="urn:microsoft.com/office/officeart/2005/8/colors/accent2_2" csCatId="accent2" phldr="1"/>
      <dgm:spPr/>
      <dgm:t>
        <a:bodyPr/>
        <a:lstStyle/>
        <a:p>
          <a:endParaRPr lang="en-US"/>
        </a:p>
      </dgm:t>
    </dgm:pt>
    <dgm:pt modelId="{AD4C09F7-5D31-4E88-9D74-C827A8D5134B}">
      <dgm:prSet phldrT="[Text]"/>
      <dgm:spPr/>
      <dgm:t>
        <a:bodyPr/>
        <a:lstStyle/>
        <a:p>
          <a:r>
            <a:rPr lang="en-US" b="1" dirty="0" smtClean="0">
              <a:solidFill>
                <a:schemeClr val="bg1">
                  <a:lumMod val="90000"/>
                  <a:lumOff val="10000"/>
                </a:schemeClr>
              </a:solidFill>
            </a:rPr>
            <a:t>Connected Health Vision</a:t>
          </a:r>
          <a:endParaRPr lang="en-US" b="1" dirty="0">
            <a:solidFill>
              <a:schemeClr val="bg1">
                <a:lumMod val="90000"/>
                <a:lumOff val="10000"/>
              </a:schemeClr>
            </a:solidFill>
          </a:endParaRPr>
        </a:p>
      </dgm:t>
    </dgm:pt>
    <dgm:pt modelId="{081C7E77-8F5D-4D0E-AC69-740D8EA29643}" type="parTrans" cxnId="{9E2EE086-FB8A-4087-B4C8-FB42FA41BC15}">
      <dgm:prSet/>
      <dgm:spPr/>
      <dgm:t>
        <a:bodyPr/>
        <a:lstStyle/>
        <a:p>
          <a:endParaRPr lang="en-US"/>
        </a:p>
      </dgm:t>
    </dgm:pt>
    <dgm:pt modelId="{BDC8005C-2354-4E35-9C87-BFDD7A7E52C1}" type="sibTrans" cxnId="{9E2EE086-FB8A-4087-B4C8-FB42FA41BC15}">
      <dgm:prSet/>
      <dgm:spPr/>
      <dgm:t>
        <a:bodyPr/>
        <a:lstStyle/>
        <a:p>
          <a:endParaRPr lang="en-US"/>
        </a:p>
      </dgm:t>
    </dgm:pt>
    <dgm:pt modelId="{B711CE37-4B2C-4479-841B-619808DBD6CF}">
      <dgm:prSet phldrT="[Text]" custT="1"/>
      <dgm:spPr/>
      <dgm:t>
        <a:bodyPr/>
        <a:lstStyle/>
        <a:p>
          <a:r>
            <a:rPr lang="en-US" sz="3200" dirty="0" smtClean="0">
              <a:solidFill>
                <a:schemeClr val="bg1">
                  <a:lumMod val="90000"/>
                  <a:lumOff val="10000"/>
                </a:schemeClr>
              </a:solidFill>
            </a:rPr>
            <a:t>Seamless, unified experience  </a:t>
          </a:r>
          <a:endParaRPr lang="en-US" sz="3200" dirty="0">
            <a:solidFill>
              <a:schemeClr val="bg1">
                <a:lumMod val="90000"/>
                <a:lumOff val="10000"/>
              </a:schemeClr>
            </a:solidFill>
          </a:endParaRPr>
        </a:p>
      </dgm:t>
    </dgm:pt>
    <dgm:pt modelId="{ACF93B8F-D40A-475C-A39C-911357775D54}" type="parTrans" cxnId="{688B5089-2BEE-481D-8937-CF63735CE878}">
      <dgm:prSet/>
      <dgm:spPr/>
      <dgm:t>
        <a:bodyPr/>
        <a:lstStyle/>
        <a:p>
          <a:endParaRPr lang="en-US"/>
        </a:p>
      </dgm:t>
    </dgm:pt>
    <dgm:pt modelId="{C792DB17-6CD6-42EE-A733-C51CF8A0697A}" type="sibTrans" cxnId="{688B5089-2BEE-481D-8937-CF63735CE878}">
      <dgm:prSet/>
      <dgm:spPr/>
      <dgm:t>
        <a:bodyPr/>
        <a:lstStyle/>
        <a:p>
          <a:endParaRPr lang="en-US"/>
        </a:p>
      </dgm:t>
    </dgm:pt>
    <dgm:pt modelId="{13970E11-EF96-4AF7-ADAF-3A8A2B847A0A}">
      <dgm:prSet phldrT="[Text]" custT="1"/>
      <dgm:spPr/>
      <dgm:t>
        <a:bodyPr/>
        <a:lstStyle/>
        <a:p>
          <a:r>
            <a:rPr lang="en-US" sz="3200" dirty="0" smtClean="0">
              <a:solidFill>
                <a:schemeClr val="bg1">
                  <a:lumMod val="90000"/>
                  <a:lumOff val="10000"/>
                </a:schemeClr>
              </a:solidFill>
            </a:rPr>
            <a:t>Information sharing, improved communication</a:t>
          </a:r>
          <a:endParaRPr lang="en-US" sz="3200" dirty="0">
            <a:solidFill>
              <a:schemeClr val="bg1">
                <a:lumMod val="90000"/>
                <a:lumOff val="10000"/>
              </a:schemeClr>
            </a:solidFill>
          </a:endParaRPr>
        </a:p>
      </dgm:t>
    </dgm:pt>
    <dgm:pt modelId="{EC698394-471B-4555-85A6-7EC763B56F5C}" type="parTrans" cxnId="{14306A71-7AFF-41E7-80C2-A0C451F5079A}">
      <dgm:prSet/>
      <dgm:spPr/>
      <dgm:t>
        <a:bodyPr/>
        <a:lstStyle/>
        <a:p>
          <a:endParaRPr lang="en-US"/>
        </a:p>
      </dgm:t>
    </dgm:pt>
    <dgm:pt modelId="{BCFE95DF-67AD-4639-93E8-8CA34097CEC9}" type="sibTrans" cxnId="{14306A71-7AFF-41E7-80C2-A0C451F5079A}">
      <dgm:prSet/>
      <dgm:spPr/>
      <dgm:t>
        <a:bodyPr/>
        <a:lstStyle/>
        <a:p>
          <a:endParaRPr lang="en-US"/>
        </a:p>
      </dgm:t>
    </dgm:pt>
    <dgm:pt modelId="{981787CC-526F-46DC-A273-29EA55E95174}">
      <dgm:prSet phldrT="[Text]" custT="1"/>
      <dgm:spPr/>
      <dgm:t>
        <a:bodyPr/>
        <a:lstStyle/>
        <a:p>
          <a:r>
            <a:rPr lang="en-US" sz="3200" dirty="0" smtClean="0">
              <a:solidFill>
                <a:schemeClr val="bg1">
                  <a:lumMod val="90000"/>
                  <a:lumOff val="10000"/>
                </a:schemeClr>
              </a:solidFill>
            </a:rPr>
            <a:t>Patient-centered care via digital tech</a:t>
          </a:r>
          <a:endParaRPr lang="en-US" sz="3200" dirty="0">
            <a:solidFill>
              <a:schemeClr val="bg1">
                <a:lumMod val="90000"/>
                <a:lumOff val="10000"/>
              </a:schemeClr>
            </a:solidFill>
          </a:endParaRPr>
        </a:p>
      </dgm:t>
    </dgm:pt>
    <dgm:pt modelId="{324DB20F-C409-46AC-A255-66B43C90C0AA}" type="parTrans" cxnId="{DC44EE63-11CB-42FC-819A-1F3F8D5D9B0D}">
      <dgm:prSet/>
      <dgm:spPr/>
      <dgm:t>
        <a:bodyPr/>
        <a:lstStyle/>
        <a:p>
          <a:endParaRPr lang="en-US"/>
        </a:p>
      </dgm:t>
    </dgm:pt>
    <dgm:pt modelId="{B65E9F8E-B27E-49A1-B346-2EA7C786898B}" type="sibTrans" cxnId="{DC44EE63-11CB-42FC-819A-1F3F8D5D9B0D}">
      <dgm:prSet/>
      <dgm:spPr/>
      <dgm:t>
        <a:bodyPr/>
        <a:lstStyle/>
        <a:p>
          <a:endParaRPr lang="en-US"/>
        </a:p>
      </dgm:t>
    </dgm:pt>
    <dgm:pt modelId="{EDF7E509-1907-4C93-8349-8CCE9F963DAC}">
      <dgm:prSet phldrT="[Text]" custT="1"/>
      <dgm:spPr/>
      <dgm:t>
        <a:bodyPr/>
        <a:lstStyle/>
        <a:p>
          <a:r>
            <a:rPr lang="en-US" sz="3200" dirty="0" smtClean="0">
              <a:solidFill>
                <a:schemeClr val="bg1">
                  <a:lumMod val="90000"/>
                  <a:lumOff val="10000"/>
                </a:schemeClr>
              </a:solidFill>
            </a:rPr>
            <a:t>Tools to engage Veterans</a:t>
          </a:r>
          <a:endParaRPr lang="en-US" sz="3200" dirty="0">
            <a:solidFill>
              <a:schemeClr val="bg1">
                <a:lumMod val="90000"/>
                <a:lumOff val="10000"/>
              </a:schemeClr>
            </a:solidFill>
          </a:endParaRPr>
        </a:p>
      </dgm:t>
    </dgm:pt>
    <dgm:pt modelId="{126123E7-77DC-4F7D-99DA-DFA86CE9AB76}" type="parTrans" cxnId="{BFCAE57A-08CB-4657-8B3C-27613BEA1853}">
      <dgm:prSet/>
      <dgm:spPr/>
      <dgm:t>
        <a:bodyPr/>
        <a:lstStyle/>
        <a:p>
          <a:endParaRPr lang="en-US"/>
        </a:p>
      </dgm:t>
    </dgm:pt>
    <dgm:pt modelId="{2D682A51-3A1D-494A-8CEE-5774D2D4D8CD}" type="sibTrans" cxnId="{BFCAE57A-08CB-4657-8B3C-27613BEA1853}">
      <dgm:prSet/>
      <dgm:spPr/>
      <dgm:t>
        <a:bodyPr/>
        <a:lstStyle/>
        <a:p>
          <a:endParaRPr lang="en-US"/>
        </a:p>
      </dgm:t>
    </dgm:pt>
    <dgm:pt modelId="{7A0193DE-D3D8-4A33-BD67-FB829A3366D3}">
      <dgm:prSet phldrT="[Text]" custT="1"/>
      <dgm:spPr/>
      <dgm:t>
        <a:bodyPr/>
        <a:lstStyle/>
        <a:p>
          <a:r>
            <a:rPr lang="en-US" sz="3200" dirty="0" smtClean="0">
              <a:solidFill>
                <a:schemeClr val="bg1">
                  <a:lumMod val="90000"/>
                  <a:lumOff val="10000"/>
                </a:schemeClr>
              </a:solidFill>
            </a:rPr>
            <a:t>Increase team efficiency by providing tools </a:t>
          </a:r>
          <a:endParaRPr lang="en-US" sz="3200" dirty="0">
            <a:solidFill>
              <a:schemeClr val="bg1">
                <a:lumMod val="90000"/>
                <a:lumOff val="10000"/>
              </a:schemeClr>
            </a:solidFill>
          </a:endParaRPr>
        </a:p>
      </dgm:t>
    </dgm:pt>
    <dgm:pt modelId="{8914B165-8D7D-443D-A7B3-6D9FB49C4860}" type="parTrans" cxnId="{58599753-BD8D-4439-B6E1-F9E2B84177D1}">
      <dgm:prSet/>
      <dgm:spPr/>
      <dgm:t>
        <a:bodyPr/>
        <a:lstStyle/>
        <a:p>
          <a:endParaRPr lang="en-US"/>
        </a:p>
      </dgm:t>
    </dgm:pt>
    <dgm:pt modelId="{01A007A5-4404-4B6E-905B-8CAE27BD7A11}" type="sibTrans" cxnId="{58599753-BD8D-4439-B6E1-F9E2B84177D1}">
      <dgm:prSet/>
      <dgm:spPr/>
      <dgm:t>
        <a:bodyPr/>
        <a:lstStyle/>
        <a:p>
          <a:endParaRPr lang="en-US"/>
        </a:p>
      </dgm:t>
    </dgm:pt>
    <dgm:pt modelId="{BAAB3229-9B5F-43DD-970A-6B9D9E3FCD3A}" type="pres">
      <dgm:prSet presAssocID="{ABCC20F9-9410-4C0C-BA62-73D3C894F220}" presName="Name0" presStyleCnt="0">
        <dgm:presLayoutVars>
          <dgm:chMax val="7"/>
          <dgm:chPref val="7"/>
          <dgm:dir/>
          <dgm:animLvl val="lvl"/>
        </dgm:presLayoutVars>
      </dgm:prSet>
      <dgm:spPr/>
      <dgm:t>
        <a:bodyPr/>
        <a:lstStyle/>
        <a:p>
          <a:endParaRPr lang="en-US"/>
        </a:p>
      </dgm:t>
    </dgm:pt>
    <dgm:pt modelId="{ADFC12F2-FA8F-413E-84A9-99F5BBF49584}" type="pres">
      <dgm:prSet presAssocID="{AD4C09F7-5D31-4E88-9D74-C827A8D5134B}" presName="Accent1" presStyleCnt="0"/>
      <dgm:spPr/>
      <dgm:t>
        <a:bodyPr/>
        <a:lstStyle/>
        <a:p>
          <a:endParaRPr lang="en-US"/>
        </a:p>
      </dgm:t>
    </dgm:pt>
    <dgm:pt modelId="{0C3A8E25-E9B7-4B44-B4D9-5F9BD3522C8A}" type="pres">
      <dgm:prSet presAssocID="{AD4C09F7-5D31-4E88-9D74-C827A8D5134B}" presName="Accent" presStyleLbl="node1" presStyleIdx="0" presStyleCnt="1"/>
      <dgm:spPr/>
      <dgm:t>
        <a:bodyPr/>
        <a:lstStyle/>
        <a:p>
          <a:endParaRPr lang="en-US"/>
        </a:p>
      </dgm:t>
    </dgm:pt>
    <dgm:pt modelId="{CEA7545E-84F5-445A-900A-D319147531DC}" type="pres">
      <dgm:prSet presAssocID="{AD4C09F7-5D31-4E88-9D74-C827A8D5134B}" presName="Child1" presStyleLbl="revTx" presStyleIdx="0" presStyleCnt="2" custScaleX="120987" custLinFactNeighborX="-1235" custLinFactNeighborY="-1389">
        <dgm:presLayoutVars>
          <dgm:chMax val="0"/>
          <dgm:chPref val="0"/>
          <dgm:bulletEnabled val="1"/>
        </dgm:presLayoutVars>
      </dgm:prSet>
      <dgm:spPr/>
      <dgm:t>
        <a:bodyPr/>
        <a:lstStyle/>
        <a:p>
          <a:endParaRPr lang="en-US"/>
        </a:p>
      </dgm:t>
    </dgm:pt>
    <dgm:pt modelId="{5E7B94B4-0DEC-4D03-9A90-7EE58BD95F88}" type="pres">
      <dgm:prSet presAssocID="{AD4C09F7-5D31-4E88-9D74-C827A8D5134B}" presName="Parent1" presStyleLbl="revTx" presStyleIdx="1" presStyleCnt="2">
        <dgm:presLayoutVars>
          <dgm:chMax val="1"/>
          <dgm:chPref val="1"/>
          <dgm:bulletEnabled val="1"/>
        </dgm:presLayoutVars>
      </dgm:prSet>
      <dgm:spPr/>
      <dgm:t>
        <a:bodyPr/>
        <a:lstStyle/>
        <a:p>
          <a:endParaRPr lang="en-US"/>
        </a:p>
      </dgm:t>
    </dgm:pt>
  </dgm:ptLst>
  <dgm:cxnLst>
    <dgm:cxn modelId="{779D05BC-0525-4DD4-A6F1-49E71994BCBD}" type="presOf" srcId="{7A0193DE-D3D8-4A33-BD67-FB829A3366D3}" destId="{CEA7545E-84F5-445A-900A-D319147531DC}" srcOrd="0" destOrd="4" presId="urn:microsoft.com/office/officeart/2009/layout/CircleArrowProcess"/>
    <dgm:cxn modelId="{8C2821C5-F834-4F68-A2D5-46F16494812F}" type="presOf" srcId="{AD4C09F7-5D31-4E88-9D74-C827A8D5134B}" destId="{5E7B94B4-0DEC-4D03-9A90-7EE58BD95F88}" srcOrd="0" destOrd="0" presId="urn:microsoft.com/office/officeart/2009/layout/CircleArrowProcess"/>
    <dgm:cxn modelId="{58599753-BD8D-4439-B6E1-F9E2B84177D1}" srcId="{AD4C09F7-5D31-4E88-9D74-C827A8D5134B}" destId="{7A0193DE-D3D8-4A33-BD67-FB829A3366D3}" srcOrd="4" destOrd="0" parTransId="{8914B165-8D7D-443D-A7B3-6D9FB49C4860}" sibTransId="{01A007A5-4404-4B6E-905B-8CAE27BD7A11}"/>
    <dgm:cxn modelId="{3510906E-AD8D-4048-8654-F71DD9199433}" type="presOf" srcId="{B711CE37-4B2C-4479-841B-619808DBD6CF}" destId="{CEA7545E-84F5-445A-900A-D319147531DC}" srcOrd="0" destOrd="0" presId="urn:microsoft.com/office/officeart/2009/layout/CircleArrowProcess"/>
    <dgm:cxn modelId="{4741E32D-7E43-44EF-A363-B4976B4D61E2}" type="presOf" srcId="{13970E11-EF96-4AF7-ADAF-3A8A2B847A0A}" destId="{CEA7545E-84F5-445A-900A-D319147531DC}" srcOrd="0" destOrd="1" presId="urn:microsoft.com/office/officeart/2009/layout/CircleArrowProcess"/>
    <dgm:cxn modelId="{688B5089-2BEE-481D-8937-CF63735CE878}" srcId="{AD4C09F7-5D31-4E88-9D74-C827A8D5134B}" destId="{B711CE37-4B2C-4479-841B-619808DBD6CF}" srcOrd="0" destOrd="0" parTransId="{ACF93B8F-D40A-475C-A39C-911357775D54}" sibTransId="{C792DB17-6CD6-42EE-A733-C51CF8A0697A}"/>
    <dgm:cxn modelId="{517D79C4-E013-4778-87A5-EB79D7A0E5DE}" type="presOf" srcId="{EDF7E509-1907-4C93-8349-8CCE9F963DAC}" destId="{CEA7545E-84F5-445A-900A-D319147531DC}" srcOrd="0" destOrd="3" presId="urn:microsoft.com/office/officeart/2009/layout/CircleArrowProcess"/>
    <dgm:cxn modelId="{BFCAE57A-08CB-4657-8B3C-27613BEA1853}" srcId="{AD4C09F7-5D31-4E88-9D74-C827A8D5134B}" destId="{EDF7E509-1907-4C93-8349-8CCE9F963DAC}" srcOrd="3" destOrd="0" parTransId="{126123E7-77DC-4F7D-99DA-DFA86CE9AB76}" sibTransId="{2D682A51-3A1D-494A-8CEE-5774D2D4D8CD}"/>
    <dgm:cxn modelId="{9E2EE086-FB8A-4087-B4C8-FB42FA41BC15}" srcId="{ABCC20F9-9410-4C0C-BA62-73D3C894F220}" destId="{AD4C09F7-5D31-4E88-9D74-C827A8D5134B}" srcOrd="0" destOrd="0" parTransId="{081C7E77-8F5D-4D0E-AC69-740D8EA29643}" sibTransId="{BDC8005C-2354-4E35-9C87-BFDD7A7E52C1}"/>
    <dgm:cxn modelId="{E3EC8B86-E533-4E0B-B868-1AF9F46B0450}" type="presOf" srcId="{ABCC20F9-9410-4C0C-BA62-73D3C894F220}" destId="{BAAB3229-9B5F-43DD-970A-6B9D9E3FCD3A}" srcOrd="0" destOrd="0" presId="urn:microsoft.com/office/officeart/2009/layout/CircleArrowProcess"/>
    <dgm:cxn modelId="{98A0FF8F-D3FD-42E0-AC92-3ADA1DBD3C9A}" type="presOf" srcId="{981787CC-526F-46DC-A273-29EA55E95174}" destId="{CEA7545E-84F5-445A-900A-D319147531DC}" srcOrd="0" destOrd="2" presId="urn:microsoft.com/office/officeart/2009/layout/CircleArrowProcess"/>
    <dgm:cxn modelId="{DC44EE63-11CB-42FC-819A-1F3F8D5D9B0D}" srcId="{AD4C09F7-5D31-4E88-9D74-C827A8D5134B}" destId="{981787CC-526F-46DC-A273-29EA55E95174}" srcOrd="2" destOrd="0" parTransId="{324DB20F-C409-46AC-A255-66B43C90C0AA}" sibTransId="{B65E9F8E-B27E-49A1-B346-2EA7C786898B}"/>
    <dgm:cxn modelId="{14306A71-7AFF-41E7-80C2-A0C451F5079A}" srcId="{AD4C09F7-5D31-4E88-9D74-C827A8D5134B}" destId="{13970E11-EF96-4AF7-ADAF-3A8A2B847A0A}" srcOrd="1" destOrd="0" parTransId="{EC698394-471B-4555-85A6-7EC763B56F5C}" sibTransId="{BCFE95DF-67AD-4639-93E8-8CA34097CEC9}"/>
    <dgm:cxn modelId="{87F99404-E835-44DC-A6B3-153BEA901020}" type="presParOf" srcId="{BAAB3229-9B5F-43DD-970A-6B9D9E3FCD3A}" destId="{ADFC12F2-FA8F-413E-84A9-99F5BBF49584}" srcOrd="0" destOrd="0" presId="urn:microsoft.com/office/officeart/2009/layout/CircleArrowProcess"/>
    <dgm:cxn modelId="{E1573282-E024-410F-9CEC-3153F7B09740}" type="presParOf" srcId="{ADFC12F2-FA8F-413E-84A9-99F5BBF49584}" destId="{0C3A8E25-E9B7-4B44-B4D9-5F9BD3522C8A}" srcOrd="0" destOrd="0" presId="urn:microsoft.com/office/officeart/2009/layout/CircleArrowProcess"/>
    <dgm:cxn modelId="{74402846-3E3A-400D-BA4E-55B18F9B119C}" type="presParOf" srcId="{BAAB3229-9B5F-43DD-970A-6B9D9E3FCD3A}" destId="{CEA7545E-84F5-445A-900A-D319147531DC}" srcOrd="1" destOrd="0" presId="urn:microsoft.com/office/officeart/2009/layout/CircleArrowProcess"/>
    <dgm:cxn modelId="{48FFD40E-A71C-4562-BA9D-123133F382F5}" type="presParOf" srcId="{BAAB3229-9B5F-43DD-970A-6B9D9E3FCD3A}" destId="{5E7B94B4-0DEC-4D03-9A90-7EE58BD95F88}" srcOrd="2"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C20F9-9410-4C0C-BA62-73D3C894F220}" type="doc">
      <dgm:prSet loTypeId="urn:microsoft.com/office/officeart/2009/layout/CircleArrowProcess" loCatId="cycle" qsTypeId="urn:microsoft.com/office/officeart/2005/8/quickstyle/simple4" qsCatId="simple" csTypeId="urn:microsoft.com/office/officeart/2005/8/colors/accent3_2" csCatId="accent3" phldr="1"/>
      <dgm:spPr/>
      <dgm:t>
        <a:bodyPr/>
        <a:lstStyle/>
        <a:p>
          <a:endParaRPr lang="en-US"/>
        </a:p>
      </dgm:t>
    </dgm:pt>
    <dgm:pt modelId="{AD4C09F7-5D31-4E88-9D74-C827A8D5134B}">
      <dgm:prSet phldrT="[Text]"/>
      <dgm:spPr/>
      <dgm:t>
        <a:bodyPr/>
        <a:lstStyle/>
        <a:p>
          <a:r>
            <a:rPr lang="en-US" b="1" dirty="0" smtClean="0">
              <a:solidFill>
                <a:schemeClr val="bg1">
                  <a:lumMod val="90000"/>
                  <a:lumOff val="10000"/>
                </a:schemeClr>
              </a:solidFill>
            </a:rPr>
            <a:t>Innovation Program Vision</a:t>
          </a:r>
          <a:endParaRPr lang="en-US" b="1" dirty="0">
            <a:solidFill>
              <a:schemeClr val="bg1">
                <a:lumMod val="90000"/>
                <a:lumOff val="10000"/>
              </a:schemeClr>
            </a:solidFill>
          </a:endParaRPr>
        </a:p>
      </dgm:t>
    </dgm:pt>
    <dgm:pt modelId="{081C7E77-8F5D-4D0E-AC69-740D8EA29643}" type="parTrans" cxnId="{9E2EE086-FB8A-4087-B4C8-FB42FA41BC15}">
      <dgm:prSet/>
      <dgm:spPr/>
      <dgm:t>
        <a:bodyPr/>
        <a:lstStyle/>
        <a:p>
          <a:endParaRPr lang="en-US"/>
        </a:p>
      </dgm:t>
    </dgm:pt>
    <dgm:pt modelId="{BDC8005C-2354-4E35-9C87-BFDD7A7E52C1}" type="sibTrans" cxnId="{9E2EE086-FB8A-4087-B4C8-FB42FA41BC15}">
      <dgm:prSet/>
      <dgm:spPr/>
      <dgm:t>
        <a:bodyPr/>
        <a:lstStyle/>
        <a:p>
          <a:endParaRPr lang="en-US"/>
        </a:p>
      </dgm:t>
    </dgm:pt>
    <dgm:pt modelId="{4CF7FD3E-B358-40A0-B751-9F2ADC530B1E}">
      <dgm:prSet phldrT="[Text]" custT="1"/>
      <dgm:spPr/>
      <dgm:t>
        <a:bodyPr/>
        <a:lstStyle/>
        <a:p>
          <a:r>
            <a:rPr lang="en-US" sz="3200" dirty="0" smtClean="0">
              <a:solidFill>
                <a:schemeClr val="bg1">
                  <a:lumMod val="90000"/>
                  <a:lumOff val="10000"/>
                </a:schemeClr>
              </a:solidFill>
            </a:rPr>
            <a:t>Experimentation &amp; testing</a:t>
          </a:r>
          <a:endParaRPr lang="en-US" sz="3200" dirty="0">
            <a:solidFill>
              <a:schemeClr val="bg1">
                <a:lumMod val="90000"/>
                <a:lumOff val="10000"/>
              </a:schemeClr>
            </a:solidFill>
          </a:endParaRPr>
        </a:p>
      </dgm:t>
    </dgm:pt>
    <dgm:pt modelId="{3673825A-9C62-44D2-A32D-56D1FA5B7D5C}" type="parTrans" cxnId="{832C27EC-8382-47F6-94E5-FAAA119CFD58}">
      <dgm:prSet/>
      <dgm:spPr/>
      <dgm:t>
        <a:bodyPr/>
        <a:lstStyle/>
        <a:p>
          <a:endParaRPr lang="en-US"/>
        </a:p>
      </dgm:t>
    </dgm:pt>
    <dgm:pt modelId="{7420441C-D003-4B8B-976C-F6915F60BBF8}" type="sibTrans" cxnId="{832C27EC-8382-47F6-94E5-FAAA119CFD58}">
      <dgm:prSet/>
      <dgm:spPr/>
      <dgm:t>
        <a:bodyPr/>
        <a:lstStyle/>
        <a:p>
          <a:endParaRPr lang="en-US"/>
        </a:p>
      </dgm:t>
    </dgm:pt>
    <dgm:pt modelId="{C8841B39-923A-4273-A74A-941CC5645678}">
      <dgm:prSet phldrT="[Text]" custT="1"/>
      <dgm:spPr/>
      <dgm:t>
        <a:bodyPr/>
        <a:lstStyle/>
        <a:p>
          <a:r>
            <a:rPr lang="en-US" sz="3200" dirty="0" smtClean="0">
              <a:solidFill>
                <a:schemeClr val="bg1">
                  <a:lumMod val="90000"/>
                  <a:lumOff val="10000"/>
                </a:schemeClr>
              </a:solidFill>
            </a:rPr>
            <a:t>Nurture innovation</a:t>
          </a:r>
          <a:endParaRPr lang="en-US" sz="3200" dirty="0">
            <a:solidFill>
              <a:schemeClr val="bg1">
                <a:lumMod val="90000"/>
                <a:lumOff val="10000"/>
              </a:schemeClr>
            </a:solidFill>
          </a:endParaRPr>
        </a:p>
      </dgm:t>
    </dgm:pt>
    <dgm:pt modelId="{1F47F89D-0D10-4C68-B643-1504C56D394E}" type="parTrans" cxnId="{C75C2674-B0D1-42D7-8301-EA835B5496D7}">
      <dgm:prSet/>
      <dgm:spPr/>
      <dgm:t>
        <a:bodyPr/>
        <a:lstStyle/>
        <a:p>
          <a:endParaRPr lang="en-US"/>
        </a:p>
      </dgm:t>
    </dgm:pt>
    <dgm:pt modelId="{ADECC9EA-68DD-4820-9025-C0A9E1E4A756}" type="sibTrans" cxnId="{C75C2674-B0D1-42D7-8301-EA835B5496D7}">
      <dgm:prSet/>
      <dgm:spPr/>
      <dgm:t>
        <a:bodyPr/>
        <a:lstStyle/>
        <a:p>
          <a:endParaRPr lang="en-US"/>
        </a:p>
      </dgm:t>
    </dgm:pt>
    <dgm:pt modelId="{81EE6172-3370-42BD-A572-8B5C237F265E}">
      <dgm:prSet phldrT="[Text]" custT="1"/>
      <dgm:spPr/>
      <dgm:t>
        <a:bodyPr/>
        <a:lstStyle/>
        <a:p>
          <a:r>
            <a:rPr lang="en-US" sz="3200" dirty="0" smtClean="0">
              <a:solidFill>
                <a:schemeClr val="bg1">
                  <a:lumMod val="90000"/>
                  <a:lumOff val="10000"/>
                </a:schemeClr>
              </a:solidFill>
            </a:rPr>
            <a:t>Improve efficiency</a:t>
          </a:r>
          <a:endParaRPr lang="en-US" sz="3200" dirty="0">
            <a:solidFill>
              <a:schemeClr val="bg1">
                <a:lumMod val="90000"/>
                <a:lumOff val="10000"/>
              </a:schemeClr>
            </a:solidFill>
          </a:endParaRPr>
        </a:p>
      </dgm:t>
    </dgm:pt>
    <dgm:pt modelId="{C303E35C-46E1-48C8-9031-7E8BBD4E53A7}" type="parTrans" cxnId="{A5429AC3-9112-40C5-917A-A98A1FEF854D}">
      <dgm:prSet/>
      <dgm:spPr/>
      <dgm:t>
        <a:bodyPr/>
        <a:lstStyle/>
        <a:p>
          <a:endParaRPr lang="en-US"/>
        </a:p>
      </dgm:t>
    </dgm:pt>
    <dgm:pt modelId="{7716B8B2-D3BA-4DE7-B055-BFBA580BE697}" type="sibTrans" cxnId="{A5429AC3-9112-40C5-917A-A98A1FEF854D}">
      <dgm:prSet/>
      <dgm:spPr/>
      <dgm:t>
        <a:bodyPr/>
        <a:lstStyle/>
        <a:p>
          <a:endParaRPr lang="en-US"/>
        </a:p>
      </dgm:t>
    </dgm:pt>
    <dgm:pt modelId="{24F992EC-69F2-41A7-A6F7-79C5B835BA28}">
      <dgm:prSet phldrT="[Text]" custT="1"/>
      <dgm:spPr/>
      <dgm:t>
        <a:bodyPr/>
        <a:lstStyle/>
        <a:p>
          <a:r>
            <a:rPr lang="en-US" sz="3200" dirty="0" smtClean="0">
              <a:solidFill>
                <a:schemeClr val="bg1">
                  <a:lumMod val="90000"/>
                  <a:lumOff val="10000"/>
                </a:schemeClr>
              </a:solidFill>
            </a:rPr>
            <a:t>Transform ideas into prototypes</a:t>
          </a:r>
          <a:endParaRPr lang="en-US" sz="3200" dirty="0">
            <a:solidFill>
              <a:schemeClr val="bg1">
                <a:lumMod val="90000"/>
                <a:lumOff val="10000"/>
              </a:schemeClr>
            </a:solidFill>
          </a:endParaRPr>
        </a:p>
      </dgm:t>
    </dgm:pt>
    <dgm:pt modelId="{58B33822-A39A-4D6B-A6B2-CF2BE535B886}" type="parTrans" cxnId="{EFE7A677-58A1-4457-A98F-37806E6A0A50}">
      <dgm:prSet/>
      <dgm:spPr/>
      <dgm:t>
        <a:bodyPr/>
        <a:lstStyle/>
        <a:p>
          <a:endParaRPr lang="en-US"/>
        </a:p>
      </dgm:t>
    </dgm:pt>
    <dgm:pt modelId="{D51ED7EF-6C3C-49F4-A420-4C31416F5F76}" type="sibTrans" cxnId="{EFE7A677-58A1-4457-A98F-37806E6A0A50}">
      <dgm:prSet/>
      <dgm:spPr/>
      <dgm:t>
        <a:bodyPr/>
        <a:lstStyle/>
        <a:p>
          <a:endParaRPr lang="en-US"/>
        </a:p>
      </dgm:t>
    </dgm:pt>
    <dgm:pt modelId="{BAAB3229-9B5F-43DD-970A-6B9D9E3FCD3A}" type="pres">
      <dgm:prSet presAssocID="{ABCC20F9-9410-4C0C-BA62-73D3C894F220}" presName="Name0" presStyleCnt="0">
        <dgm:presLayoutVars>
          <dgm:chMax val="7"/>
          <dgm:chPref val="7"/>
          <dgm:dir/>
          <dgm:animLvl val="lvl"/>
        </dgm:presLayoutVars>
      </dgm:prSet>
      <dgm:spPr/>
      <dgm:t>
        <a:bodyPr/>
        <a:lstStyle/>
        <a:p>
          <a:endParaRPr lang="en-US"/>
        </a:p>
      </dgm:t>
    </dgm:pt>
    <dgm:pt modelId="{ADFC12F2-FA8F-413E-84A9-99F5BBF49584}" type="pres">
      <dgm:prSet presAssocID="{AD4C09F7-5D31-4E88-9D74-C827A8D5134B}" presName="Accent1" presStyleCnt="0"/>
      <dgm:spPr/>
      <dgm:t>
        <a:bodyPr/>
        <a:lstStyle/>
        <a:p>
          <a:endParaRPr lang="en-US"/>
        </a:p>
      </dgm:t>
    </dgm:pt>
    <dgm:pt modelId="{0C3A8E25-E9B7-4B44-B4D9-5F9BD3522C8A}" type="pres">
      <dgm:prSet presAssocID="{AD4C09F7-5D31-4E88-9D74-C827A8D5134B}" presName="Accent" presStyleLbl="node1" presStyleIdx="0" presStyleCnt="1"/>
      <dgm:spPr>
        <a:gradFill rotWithShape="0">
          <a:gsLst>
            <a:gs pos="13000">
              <a:srgbClr val="00BC8B"/>
            </a:gs>
            <a:gs pos="71000">
              <a:srgbClr val="00CC99"/>
            </a:gs>
          </a:gsLst>
        </a:gradFill>
      </dgm:spPr>
      <dgm:t>
        <a:bodyPr/>
        <a:lstStyle/>
        <a:p>
          <a:endParaRPr lang="en-US"/>
        </a:p>
      </dgm:t>
    </dgm:pt>
    <dgm:pt modelId="{CEA7545E-84F5-445A-900A-D319147531DC}" type="pres">
      <dgm:prSet presAssocID="{AD4C09F7-5D31-4E88-9D74-C827A8D5134B}" presName="Child1" presStyleLbl="revTx" presStyleIdx="0" presStyleCnt="2" custScaleX="120987" custLinFactNeighborX="-1235" custLinFactNeighborY="-1389">
        <dgm:presLayoutVars>
          <dgm:chMax val="0"/>
          <dgm:chPref val="0"/>
          <dgm:bulletEnabled val="1"/>
        </dgm:presLayoutVars>
      </dgm:prSet>
      <dgm:spPr/>
      <dgm:t>
        <a:bodyPr/>
        <a:lstStyle/>
        <a:p>
          <a:endParaRPr lang="en-US"/>
        </a:p>
      </dgm:t>
    </dgm:pt>
    <dgm:pt modelId="{5E7B94B4-0DEC-4D03-9A90-7EE58BD95F88}" type="pres">
      <dgm:prSet presAssocID="{AD4C09F7-5D31-4E88-9D74-C827A8D5134B}" presName="Parent1" presStyleLbl="revTx" presStyleIdx="1" presStyleCnt="2">
        <dgm:presLayoutVars>
          <dgm:chMax val="1"/>
          <dgm:chPref val="1"/>
          <dgm:bulletEnabled val="1"/>
        </dgm:presLayoutVars>
      </dgm:prSet>
      <dgm:spPr/>
      <dgm:t>
        <a:bodyPr/>
        <a:lstStyle/>
        <a:p>
          <a:endParaRPr lang="en-US"/>
        </a:p>
      </dgm:t>
    </dgm:pt>
  </dgm:ptLst>
  <dgm:cxnLst>
    <dgm:cxn modelId="{EFE7A677-58A1-4457-A98F-37806E6A0A50}" srcId="{AD4C09F7-5D31-4E88-9D74-C827A8D5134B}" destId="{24F992EC-69F2-41A7-A6F7-79C5B835BA28}" srcOrd="3" destOrd="0" parTransId="{58B33822-A39A-4D6B-A6B2-CF2BE535B886}" sibTransId="{D51ED7EF-6C3C-49F4-A420-4C31416F5F76}"/>
    <dgm:cxn modelId="{80E42419-3E3A-4475-B356-CECC59C7CE65}" type="presOf" srcId="{AD4C09F7-5D31-4E88-9D74-C827A8D5134B}" destId="{5E7B94B4-0DEC-4D03-9A90-7EE58BD95F88}" srcOrd="0" destOrd="0" presId="urn:microsoft.com/office/officeart/2009/layout/CircleArrowProcess"/>
    <dgm:cxn modelId="{A8CA88DE-B47B-4A89-A9BA-EA2C1231D44C}" type="presOf" srcId="{81EE6172-3370-42BD-A572-8B5C237F265E}" destId="{CEA7545E-84F5-445A-900A-D319147531DC}" srcOrd="0" destOrd="2" presId="urn:microsoft.com/office/officeart/2009/layout/CircleArrowProcess"/>
    <dgm:cxn modelId="{832C27EC-8382-47F6-94E5-FAAA119CFD58}" srcId="{AD4C09F7-5D31-4E88-9D74-C827A8D5134B}" destId="{4CF7FD3E-B358-40A0-B751-9F2ADC530B1E}" srcOrd="0" destOrd="0" parTransId="{3673825A-9C62-44D2-A32D-56D1FA5B7D5C}" sibTransId="{7420441C-D003-4B8B-976C-F6915F60BBF8}"/>
    <dgm:cxn modelId="{51F324F0-4A98-4AD4-8DAA-C7394BF65E27}" type="presOf" srcId="{ABCC20F9-9410-4C0C-BA62-73D3C894F220}" destId="{BAAB3229-9B5F-43DD-970A-6B9D9E3FCD3A}" srcOrd="0" destOrd="0" presId="urn:microsoft.com/office/officeart/2009/layout/CircleArrowProcess"/>
    <dgm:cxn modelId="{C75C2674-B0D1-42D7-8301-EA835B5496D7}" srcId="{AD4C09F7-5D31-4E88-9D74-C827A8D5134B}" destId="{C8841B39-923A-4273-A74A-941CC5645678}" srcOrd="1" destOrd="0" parTransId="{1F47F89D-0D10-4C68-B643-1504C56D394E}" sibTransId="{ADECC9EA-68DD-4820-9025-C0A9E1E4A756}"/>
    <dgm:cxn modelId="{52CD9298-6293-418F-B4F5-DEDB2645BE13}" type="presOf" srcId="{24F992EC-69F2-41A7-A6F7-79C5B835BA28}" destId="{CEA7545E-84F5-445A-900A-D319147531DC}" srcOrd="0" destOrd="3" presId="urn:microsoft.com/office/officeart/2009/layout/CircleArrowProcess"/>
    <dgm:cxn modelId="{9E2EE086-FB8A-4087-B4C8-FB42FA41BC15}" srcId="{ABCC20F9-9410-4C0C-BA62-73D3C894F220}" destId="{AD4C09F7-5D31-4E88-9D74-C827A8D5134B}" srcOrd="0" destOrd="0" parTransId="{081C7E77-8F5D-4D0E-AC69-740D8EA29643}" sibTransId="{BDC8005C-2354-4E35-9C87-BFDD7A7E52C1}"/>
    <dgm:cxn modelId="{F50D3799-1195-451F-87D8-3410E1E2B45E}" type="presOf" srcId="{4CF7FD3E-B358-40A0-B751-9F2ADC530B1E}" destId="{CEA7545E-84F5-445A-900A-D319147531DC}" srcOrd="0" destOrd="0" presId="urn:microsoft.com/office/officeart/2009/layout/CircleArrowProcess"/>
    <dgm:cxn modelId="{598AC1EC-24F0-45B4-8C49-B5A530167469}" type="presOf" srcId="{C8841B39-923A-4273-A74A-941CC5645678}" destId="{CEA7545E-84F5-445A-900A-D319147531DC}" srcOrd="0" destOrd="1" presId="urn:microsoft.com/office/officeart/2009/layout/CircleArrowProcess"/>
    <dgm:cxn modelId="{A5429AC3-9112-40C5-917A-A98A1FEF854D}" srcId="{AD4C09F7-5D31-4E88-9D74-C827A8D5134B}" destId="{81EE6172-3370-42BD-A572-8B5C237F265E}" srcOrd="2" destOrd="0" parTransId="{C303E35C-46E1-48C8-9031-7E8BBD4E53A7}" sibTransId="{7716B8B2-D3BA-4DE7-B055-BFBA580BE697}"/>
    <dgm:cxn modelId="{1AEFA4C3-A4D5-4EFC-A10E-F4FD723BFD96}" type="presParOf" srcId="{BAAB3229-9B5F-43DD-970A-6B9D9E3FCD3A}" destId="{ADFC12F2-FA8F-413E-84A9-99F5BBF49584}" srcOrd="0" destOrd="0" presId="urn:microsoft.com/office/officeart/2009/layout/CircleArrowProcess"/>
    <dgm:cxn modelId="{BCFB4B11-9FD5-4305-B997-5D8609DCC993}" type="presParOf" srcId="{ADFC12F2-FA8F-413E-84A9-99F5BBF49584}" destId="{0C3A8E25-E9B7-4B44-B4D9-5F9BD3522C8A}" srcOrd="0" destOrd="0" presId="urn:microsoft.com/office/officeart/2009/layout/CircleArrowProcess"/>
    <dgm:cxn modelId="{AAA8B64D-9DD4-4741-B6CF-F8D875FCADDC}" type="presParOf" srcId="{BAAB3229-9B5F-43DD-970A-6B9D9E3FCD3A}" destId="{CEA7545E-84F5-445A-900A-D319147531DC}" srcOrd="1" destOrd="0" presId="urn:microsoft.com/office/officeart/2009/layout/CircleArrowProcess"/>
    <dgm:cxn modelId="{A9CF3139-078F-4D39-AF66-A065E8BAC88F}" type="presParOf" srcId="{BAAB3229-9B5F-43DD-970A-6B9D9E3FCD3A}" destId="{5E7B94B4-0DEC-4D03-9A90-7EE58BD95F88}" srcOrd="2"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0BDD10-F048-48E1-B8A4-6E1D61D2861D}" type="doc">
      <dgm:prSet loTypeId="urn:microsoft.com/office/officeart/2005/8/layout/venn1" loCatId="relationship" qsTypeId="urn:microsoft.com/office/officeart/2005/8/quickstyle/simple5" qsCatId="simple" csTypeId="urn:microsoft.com/office/officeart/2005/8/colors/colorful4" csCatId="colorful" phldr="1"/>
      <dgm:spPr/>
    </dgm:pt>
    <dgm:pt modelId="{E7A3E88D-8DD1-4339-AEF2-43494B035F41}">
      <dgm:prSet phldrT="[Text]"/>
      <dgm:spPr>
        <a:gradFill rotWithShape="0">
          <a:gsLst>
            <a:gs pos="0">
              <a:schemeClr val="accent4">
                <a:hueOff val="0"/>
                <a:satOff val="0"/>
                <a:lum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gradFill>
      </dgm:spPr>
      <dgm:t>
        <a:bodyPr/>
        <a:lstStyle/>
        <a:p>
          <a:r>
            <a:rPr lang="en-US" b="1" i="1" dirty="0" smtClean="0">
              <a:solidFill>
                <a:schemeClr val="bg2"/>
              </a:solidFill>
            </a:rPr>
            <a:t>VHA Vision</a:t>
          </a:r>
          <a:endParaRPr lang="en-US" b="1" i="1" dirty="0">
            <a:solidFill>
              <a:schemeClr val="bg2"/>
            </a:solidFill>
          </a:endParaRPr>
        </a:p>
      </dgm:t>
      <dgm:extLst>
        <a:ext uri="{E40237B7-FDA0-4F09-8148-C483321AD2D9}">
          <dgm14:cNvPr xmlns:dgm14="http://schemas.microsoft.com/office/drawing/2010/diagram" id="0" name="" descr="VHA Vision&#10;Innovation Program Vision&#10;Connected Health Vision&#10;"/>
        </a:ext>
      </dgm:extLst>
    </dgm:pt>
    <dgm:pt modelId="{3BF5EEBC-C62B-4D72-80AC-648CF42F0BDD}" type="parTrans" cxnId="{DEDC26C1-4788-4453-8633-D832ECFD4250}">
      <dgm:prSet/>
      <dgm:spPr/>
      <dgm:t>
        <a:bodyPr/>
        <a:lstStyle/>
        <a:p>
          <a:endParaRPr lang="en-US">
            <a:solidFill>
              <a:schemeClr val="bg2"/>
            </a:solidFill>
          </a:endParaRPr>
        </a:p>
      </dgm:t>
    </dgm:pt>
    <dgm:pt modelId="{5B724468-7E71-439F-B32F-824AFAC93D34}" type="sibTrans" cxnId="{DEDC26C1-4788-4453-8633-D832ECFD4250}">
      <dgm:prSet/>
      <dgm:spPr/>
      <dgm:t>
        <a:bodyPr/>
        <a:lstStyle/>
        <a:p>
          <a:endParaRPr lang="en-US">
            <a:solidFill>
              <a:schemeClr val="bg2"/>
            </a:solidFill>
          </a:endParaRPr>
        </a:p>
      </dgm:t>
    </dgm:pt>
    <dgm:pt modelId="{39FCA3DB-A05C-41B7-A8DB-0649FD8AB371}">
      <dgm:prSet phldrT="[Text]"/>
      <dgm:spPr>
        <a:gradFill rotWithShape="0">
          <a:gsLst>
            <a:gs pos="0">
              <a:schemeClr val="accent4">
                <a:hueOff val="5206173"/>
                <a:satOff val="-29601"/>
                <a:lumOff val="9510"/>
                <a:shade val="51000"/>
                <a:satMod val="130000"/>
              </a:schemeClr>
            </a:gs>
            <a:gs pos="80000">
              <a:schemeClr val="accent4">
                <a:alpha val="50000"/>
                <a:hueOff val="5206173"/>
                <a:satOff val="-29601"/>
                <a:lumOff val="9510"/>
                <a:alphaOff val="0"/>
                <a:shade val="93000"/>
                <a:satMod val="130000"/>
              </a:schemeClr>
            </a:gs>
            <a:gs pos="100000">
              <a:schemeClr val="accent4">
                <a:alpha val="50000"/>
                <a:hueOff val="5206173"/>
                <a:satOff val="-29601"/>
                <a:lumOff val="9510"/>
                <a:alphaOff val="0"/>
                <a:shade val="94000"/>
                <a:satMod val="135000"/>
              </a:schemeClr>
            </a:gs>
          </a:gsLst>
        </a:gradFill>
      </dgm:spPr>
      <dgm:t>
        <a:bodyPr/>
        <a:lstStyle/>
        <a:p>
          <a:pPr algn="ctr"/>
          <a:r>
            <a:rPr lang="en-US" b="1" i="1" dirty="0" smtClean="0">
              <a:solidFill>
                <a:schemeClr val="bg2"/>
              </a:solidFill>
            </a:rPr>
            <a:t>Innovation Program Vision</a:t>
          </a:r>
          <a:endParaRPr lang="en-US" b="1" i="1" dirty="0">
            <a:solidFill>
              <a:schemeClr val="bg2"/>
            </a:solidFill>
          </a:endParaRPr>
        </a:p>
      </dgm:t>
      <dgm:extLst>
        <a:ext uri="{E40237B7-FDA0-4F09-8148-C483321AD2D9}">
          <dgm14:cNvPr xmlns:dgm14="http://schemas.microsoft.com/office/drawing/2010/diagram" id="0" name="" descr="VHA Vision&#10;Innovation Program Vision&#10;Connected Health Vision&#10;"/>
        </a:ext>
      </dgm:extLst>
    </dgm:pt>
    <dgm:pt modelId="{B2EB24FD-B7CB-436E-9F3C-16D5113070A8}" type="parTrans" cxnId="{BE2F4B2B-D3DC-443C-A1D6-4B1725A66971}">
      <dgm:prSet/>
      <dgm:spPr/>
      <dgm:t>
        <a:bodyPr/>
        <a:lstStyle/>
        <a:p>
          <a:endParaRPr lang="en-US">
            <a:solidFill>
              <a:schemeClr val="bg2"/>
            </a:solidFill>
          </a:endParaRPr>
        </a:p>
      </dgm:t>
    </dgm:pt>
    <dgm:pt modelId="{8A122DF4-2CF1-4FE4-A1EE-85A31856F07D}" type="sibTrans" cxnId="{BE2F4B2B-D3DC-443C-A1D6-4B1725A66971}">
      <dgm:prSet/>
      <dgm:spPr/>
      <dgm:t>
        <a:bodyPr/>
        <a:lstStyle/>
        <a:p>
          <a:endParaRPr lang="en-US">
            <a:solidFill>
              <a:schemeClr val="bg2"/>
            </a:solidFill>
          </a:endParaRPr>
        </a:p>
      </dgm:t>
    </dgm:pt>
    <dgm:pt modelId="{B6F564A7-9C59-4EE3-9765-25BBCD2E6764}">
      <dgm:prSet phldrT="[Text]"/>
      <dgm:spPr>
        <a:gradFill rotWithShape="0">
          <a:gsLst>
            <a:gs pos="0">
              <a:schemeClr val="accent4">
                <a:hueOff val="10412346"/>
                <a:satOff val="-59202"/>
                <a:lumOff val="19020"/>
                <a:shade val="51000"/>
                <a:satMod val="130000"/>
              </a:schemeClr>
            </a:gs>
            <a:gs pos="80000">
              <a:schemeClr val="accent4">
                <a:alpha val="50000"/>
                <a:hueOff val="10412346"/>
                <a:satOff val="-59202"/>
                <a:lumOff val="19020"/>
                <a:alphaOff val="0"/>
                <a:shade val="93000"/>
                <a:satMod val="130000"/>
              </a:schemeClr>
            </a:gs>
            <a:gs pos="100000">
              <a:schemeClr val="accent4">
                <a:alpha val="50000"/>
                <a:hueOff val="10412346"/>
                <a:satOff val="-59202"/>
                <a:lumOff val="19020"/>
                <a:alphaOff val="0"/>
                <a:shade val="94000"/>
                <a:satMod val="135000"/>
              </a:schemeClr>
            </a:gs>
          </a:gsLst>
        </a:gradFill>
      </dgm:spPr>
      <dgm:t>
        <a:bodyPr/>
        <a:lstStyle/>
        <a:p>
          <a:pPr algn="ctr"/>
          <a:r>
            <a:rPr lang="en-US" b="1" i="1" dirty="0" smtClean="0">
              <a:solidFill>
                <a:schemeClr val="bg2"/>
              </a:solidFill>
            </a:rPr>
            <a:t>Connected Health Vision</a:t>
          </a:r>
          <a:endParaRPr lang="en-US" b="1" i="1" dirty="0">
            <a:solidFill>
              <a:schemeClr val="bg2"/>
            </a:solidFill>
          </a:endParaRPr>
        </a:p>
      </dgm:t>
      <dgm:extLst>
        <a:ext uri="{E40237B7-FDA0-4F09-8148-C483321AD2D9}">
          <dgm14:cNvPr xmlns:dgm14="http://schemas.microsoft.com/office/drawing/2010/diagram" id="0" name="" descr="VHA Vision&#10;Innovation Program Vision&#10;Connected Health Vision&#10;"/>
        </a:ext>
      </dgm:extLst>
    </dgm:pt>
    <dgm:pt modelId="{0C5D0F23-BF0D-478F-A9D5-DC8CCB1EF369}" type="parTrans" cxnId="{9B709128-58A2-445B-BD0C-DFEDEE23D802}">
      <dgm:prSet/>
      <dgm:spPr/>
      <dgm:t>
        <a:bodyPr/>
        <a:lstStyle/>
        <a:p>
          <a:endParaRPr lang="en-US">
            <a:solidFill>
              <a:schemeClr val="bg2"/>
            </a:solidFill>
          </a:endParaRPr>
        </a:p>
      </dgm:t>
    </dgm:pt>
    <dgm:pt modelId="{F365ECDA-4886-4A5C-9F9C-C6CF9EFD0D11}" type="sibTrans" cxnId="{9B709128-58A2-445B-BD0C-DFEDEE23D802}">
      <dgm:prSet/>
      <dgm:spPr/>
      <dgm:t>
        <a:bodyPr/>
        <a:lstStyle/>
        <a:p>
          <a:endParaRPr lang="en-US">
            <a:solidFill>
              <a:schemeClr val="bg2"/>
            </a:solidFill>
          </a:endParaRPr>
        </a:p>
      </dgm:t>
    </dgm:pt>
    <dgm:pt modelId="{60ADF122-830E-480F-A0D8-AC6EFEA9479C}" type="pres">
      <dgm:prSet presAssocID="{6E0BDD10-F048-48E1-B8A4-6E1D61D2861D}" presName="compositeShape" presStyleCnt="0">
        <dgm:presLayoutVars>
          <dgm:chMax val="7"/>
          <dgm:dir/>
          <dgm:resizeHandles val="exact"/>
        </dgm:presLayoutVars>
      </dgm:prSet>
      <dgm:spPr/>
    </dgm:pt>
    <dgm:pt modelId="{64A42CAB-6B32-451A-9D6B-3E596D8E8E28}" type="pres">
      <dgm:prSet presAssocID="{E7A3E88D-8DD1-4339-AEF2-43494B035F41}" presName="circ1" presStyleLbl="vennNode1" presStyleIdx="0" presStyleCnt="3" custLinFactNeighborY="219"/>
      <dgm:spPr/>
      <dgm:t>
        <a:bodyPr/>
        <a:lstStyle/>
        <a:p>
          <a:endParaRPr lang="en-US"/>
        </a:p>
      </dgm:t>
    </dgm:pt>
    <dgm:pt modelId="{3B73310D-81DA-4E89-A5C1-09FFAEB4E3EC}" type="pres">
      <dgm:prSet presAssocID="{E7A3E88D-8DD1-4339-AEF2-43494B035F41}" presName="circ1Tx" presStyleLbl="revTx" presStyleIdx="0" presStyleCnt="0">
        <dgm:presLayoutVars>
          <dgm:chMax val="0"/>
          <dgm:chPref val="0"/>
          <dgm:bulletEnabled val="1"/>
        </dgm:presLayoutVars>
      </dgm:prSet>
      <dgm:spPr/>
      <dgm:t>
        <a:bodyPr/>
        <a:lstStyle/>
        <a:p>
          <a:endParaRPr lang="en-US"/>
        </a:p>
      </dgm:t>
    </dgm:pt>
    <dgm:pt modelId="{8E816DCD-71DC-4A87-85CD-7D56D4E275E9}" type="pres">
      <dgm:prSet presAssocID="{39FCA3DB-A05C-41B7-A8DB-0649FD8AB371}" presName="circ2" presStyleLbl="vennNode1" presStyleIdx="1" presStyleCnt="3"/>
      <dgm:spPr/>
      <dgm:t>
        <a:bodyPr/>
        <a:lstStyle/>
        <a:p>
          <a:endParaRPr lang="en-US"/>
        </a:p>
      </dgm:t>
    </dgm:pt>
    <dgm:pt modelId="{75E21D18-A0DC-40E5-8492-AF5451F278D3}" type="pres">
      <dgm:prSet presAssocID="{39FCA3DB-A05C-41B7-A8DB-0649FD8AB371}" presName="circ2Tx" presStyleLbl="revTx" presStyleIdx="0" presStyleCnt="0">
        <dgm:presLayoutVars>
          <dgm:chMax val="0"/>
          <dgm:chPref val="0"/>
          <dgm:bulletEnabled val="1"/>
        </dgm:presLayoutVars>
      </dgm:prSet>
      <dgm:spPr/>
      <dgm:t>
        <a:bodyPr/>
        <a:lstStyle/>
        <a:p>
          <a:endParaRPr lang="en-US"/>
        </a:p>
      </dgm:t>
    </dgm:pt>
    <dgm:pt modelId="{FE195E0F-74C9-4D4D-BB3C-BE832E8B569F}" type="pres">
      <dgm:prSet presAssocID="{B6F564A7-9C59-4EE3-9765-25BBCD2E6764}" presName="circ3" presStyleLbl="vennNode1" presStyleIdx="2" presStyleCnt="3"/>
      <dgm:spPr/>
      <dgm:t>
        <a:bodyPr/>
        <a:lstStyle/>
        <a:p>
          <a:endParaRPr lang="en-US"/>
        </a:p>
      </dgm:t>
    </dgm:pt>
    <dgm:pt modelId="{076EE4C4-9C64-4E9C-9A35-00DAED1875B3}" type="pres">
      <dgm:prSet presAssocID="{B6F564A7-9C59-4EE3-9765-25BBCD2E6764}" presName="circ3Tx" presStyleLbl="revTx" presStyleIdx="0" presStyleCnt="0">
        <dgm:presLayoutVars>
          <dgm:chMax val="0"/>
          <dgm:chPref val="0"/>
          <dgm:bulletEnabled val="1"/>
        </dgm:presLayoutVars>
      </dgm:prSet>
      <dgm:spPr/>
      <dgm:t>
        <a:bodyPr/>
        <a:lstStyle/>
        <a:p>
          <a:endParaRPr lang="en-US"/>
        </a:p>
      </dgm:t>
    </dgm:pt>
  </dgm:ptLst>
  <dgm:cxnLst>
    <dgm:cxn modelId="{C6A67885-04BE-4BDA-A9AD-A681364C72F9}" type="presOf" srcId="{E7A3E88D-8DD1-4339-AEF2-43494B035F41}" destId="{3B73310D-81DA-4E89-A5C1-09FFAEB4E3EC}" srcOrd="1" destOrd="0" presId="urn:microsoft.com/office/officeart/2005/8/layout/venn1"/>
    <dgm:cxn modelId="{30642DAD-4D58-4783-A949-5B13761BBF15}" type="presOf" srcId="{39FCA3DB-A05C-41B7-A8DB-0649FD8AB371}" destId="{75E21D18-A0DC-40E5-8492-AF5451F278D3}" srcOrd="1" destOrd="0" presId="urn:microsoft.com/office/officeart/2005/8/layout/venn1"/>
    <dgm:cxn modelId="{E79CB9F0-C253-433D-8F01-CD4C73196BCB}" type="presOf" srcId="{39FCA3DB-A05C-41B7-A8DB-0649FD8AB371}" destId="{8E816DCD-71DC-4A87-85CD-7D56D4E275E9}" srcOrd="0" destOrd="0" presId="urn:microsoft.com/office/officeart/2005/8/layout/venn1"/>
    <dgm:cxn modelId="{BE2F4B2B-D3DC-443C-A1D6-4B1725A66971}" srcId="{6E0BDD10-F048-48E1-B8A4-6E1D61D2861D}" destId="{39FCA3DB-A05C-41B7-A8DB-0649FD8AB371}" srcOrd="1" destOrd="0" parTransId="{B2EB24FD-B7CB-436E-9F3C-16D5113070A8}" sibTransId="{8A122DF4-2CF1-4FE4-A1EE-85A31856F07D}"/>
    <dgm:cxn modelId="{9B709128-58A2-445B-BD0C-DFEDEE23D802}" srcId="{6E0BDD10-F048-48E1-B8A4-6E1D61D2861D}" destId="{B6F564A7-9C59-4EE3-9765-25BBCD2E6764}" srcOrd="2" destOrd="0" parTransId="{0C5D0F23-BF0D-478F-A9D5-DC8CCB1EF369}" sibTransId="{F365ECDA-4886-4A5C-9F9C-C6CF9EFD0D11}"/>
    <dgm:cxn modelId="{4D795C05-478D-43D1-97B1-4084B6D2216E}" type="presOf" srcId="{B6F564A7-9C59-4EE3-9765-25BBCD2E6764}" destId="{076EE4C4-9C64-4E9C-9A35-00DAED1875B3}" srcOrd="1" destOrd="0" presId="urn:microsoft.com/office/officeart/2005/8/layout/venn1"/>
    <dgm:cxn modelId="{403C0E77-9F9E-443E-BF20-74F2CB2E5604}" type="presOf" srcId="{E7A3E88D-8DD1-4339-AEF2-43494B035F41}" destId="{64A42CAB-6B32-451A-9D6B-3E596D8E8E28}" srcOrd="0" destOrd="0" presId="urn:microsoft.com/office/officeart/2005/8/layout/venn1"/>
    <dgm:cxn modelId="{DEDC26C1-4788-4453-8633-D832ECFD4250}" srcId="{6E0BDD10-F048-48E1-B8A4-6E1D61D2861D}" destId="{E7A3E88D-8DD1-4339-AEF2-43494B035F41}" srcOrd="0" destOrd="0" parTransId="{3BF5EEBC-C62B-4D72-80AC-648CF42F0BDD}" sibTransId="{5B724468-7E71-439F-B32F-824AFAC93D34}"/>
    <dgm:cxn modelId="{3A33DADA-8D4C-46AE-8B6E-56BE3FF4F89D}" type="presOf" srcId="{B6F564A7-9C59-4EE3-9765-25BBCD2E6764}" destId="{FE195E0F-74C9-4D4D-BB3C-BE832E8B569F}" srcOrd="0" destOrd="0" presId="urn:microsoft.com/office/officeart/2005/8/layout/venn1"/>
    <dgm:cxn modelId="{A57DE649-AC8B-443E-827C-AA1781E3D9AD}" type="presOf" srcId="{6E0BDD10-F048-48E1-B8A4-6E1D61D2861D}" destId="{60ADF122-830E-480F-A0D8-AC6EFEA9479C}" srcOrd="0" destOrd="0" presId="urn:microsoft.com/office/officeart/2005/8/layout/venn1"/>
    <dgm:cxn modelId="{0F68DFA9-31A7-4323-AA3B-1199B069C77C}" type="presParOf" srcId="{60ADF122-830E-480F-A0D8-AC6EFEA9479C}" destId="{64A42CAB-6B32-451A-9D6B-3E596D8E8E28}" srcOrd="0" destOrd="0" presId="urn:microsoft.com/office/officeart/2005/8/layout/venn1"/>
    <dgm:cxn modelId="{A7E31FEB-6C9B-484C-9126-B1698589ECD4}" type="presParOf" srcId="{60ADF122-830E-480F-A0D8-AC6EFEA9479C}" destId="{3B73310D-81DA-4E89-A5C1-09FFAEB4E3EC}" srcOrd="1" destOrd="0" presId="urn:microsoft.com/office/officeart/2005/8/layout/venn1"/>
    <dgm:cxn modelId="{9C251C72-637D-43B7-A4A1-EC05DF44072E}" type="presParOf" srcId="{60ADF122-830E-480F-A0D8-AC6EFEA9479C}" destId="{8E816DCD-71DC-4A87-85CD-7D56D4E275E9}" srcOrd="2" destOrd="0" presId="urn:microsoft.com/office/officeart/2005/8/layout/venn1"/>
    <dgm:cxn modelId="{87DD14D7-311D-46A8-A774-066E2ED2598F}" type="presParOf" srcId="{60ADF122-830E-480F-A0D8-AC6EFEA9479C}" destId="{75E21D18-A0DC-40E5-8492-AF5451F278D3}" srcOrd="3" destOrd="0" presId="urn:microsoft.com/office/officeart/2005/8/layout/venn1"/>
    <dgm:cxn modelId="{8B1D7A02-F508-445C-B09A-5D32B3B46E01}" type="presParOf" srcId="{60ADF122-830E-480F-A0D8-AC6EFEA9479C}" destId="{FE195E0F-74C9-4D4D-BB3C-BE832E8B569F}" srcOrd="4" destOrd="0" presId="urn:microsoft.com/office/officeart/2005/8/layout/venn1"/>
    <dgm:cxn modelId="{8FD8AC44-B5D7-4E0C-BEFD-896413E06491}" type="presParOf" srcId="{60ADF122-830E-480F-A0D8-AC6EFEA9479C}" destId="{076EE4C4-9C64-4E9C-9A35-00DAED1875B3}"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F513A9-0787-4D1C-8526-D9EB23007A5E}" type="doc">
      <dgm:prSet loTypeId="urn:microsoft.com/office/officeart/2005/8/layout/radial4" loCatId="relationship" qsTypeId="urn:microsoft.com/office/officeart/2005/8/quickstyle/simple4" qsCatId="simple" csTypeId="urn:microsoft.com/office/officeart/2005/8/colors/colorful4" csCatId="colorful" phldr="1"/>
      <dgm:spPr/>
      <dgm:t>
        <a:bodyPr/>
        <a:lstStyle/>
        <a:p>
          <a:endParaRPr lang="en-US"/>
        </a:p>
      </dgm:t>
    </dgm:pt>
    <dgm:pt modelId="{D647723F-775D-4D5C-A4B5-99348A8DFEE0}">
      <dgm:prSet phldrT="[Text]" custT="1"/>
      <dgm:spPr/>
      <dgm:t>
        <a:bodyPr/>
        <a:lstStyle/>
        <a:p>
          <a:r>
            <a:rPr lang="en-US" sz="2800" dirty="0" smtClean="0">
              <a:solidFill>
                <a:schemeClr val="bg2"/>
              </a:solidFill>
            </a:rPr>
            <a:t>Efficient, seamless &amp; collaborative environment</a:t>
          </a:r>
          <a:endParaRPr lang="en-US" sz="2800" dirty="0">
            <a:solidFill>
              <a:schemeClr val="bg2"/>
            </a:solidFill>
          </a:endParaRPr>
        </a:p>
      </dgm:t>
      <dgm:extLst>
        <a:ext uri="{E40237B7-FDA0-4F09-8148-C483321AD2D9}">
          <dgm14:cNvPr xmlns:dgm14="http://schemas.microsoft.com/office/drawing/2010/diagram" id="0" name="" descr="Innovation Enterprise Implementation Projects&#10; Efficient, seamless &amp; collaborative environment&#10; Create and provide patient-centered tools&#10; Improved information sharing and communication&#10;"/>
        </a:ext>
      </dgm:extLst>
    </dgm:pt>
    <dgm:pt modelId="{41AE6FF9-6D4B-4654-A993-66332248A7E7}" type="parTrans" cxnId="{820509B6-1B3E-487A-8C57-D4F372539E31}">
      <dgm:prSet/>
      <dgm:spPr/>
      <dgm:t>
        <a:bodyPr/>
        <a:lstStyle/>
        <a:p>
          <a:endParaRPr lang="en-US" sz="2800">
            <a:solidFill>
              <a:schemeClr val="bg2"/>
            </a:solidFill>
          </a:endParaRPr>
        </a:p>
      </dgm:t>
      <dgm:extLst>
        <a:ext uri="{E40237B7-FDA0-4F09-8148-C483321AD2D9}">
          <dgm14:cNvPr xmlns:dgm14="http://schemas.microsoft.com/office/drawing/2010/diagram" id="0" name="" descr="Innovation Enterprise Implementation Projects&#10; Efficient, seamless &amp; collaborative environment&#10; Create and provide patient-centered tools&#10; Improved information sharing and communication&#10;"/>
        </a:ext>
      </dgm:extLst>
    </dgm:pt>
    <dgm:pt modelId="{B5702EFD-E16C-4C11-A8EA-BE8B7F233098}" type="sibTrans" cxnId="{820509B6-1B3E-487A-8C57-D4F372539E31}">
      <dgm:prSet custT="1"/>
      <dgm:spPr/>
      <dgm:t>
        <a:bodyPr/>
        <a:lstStyle/>
        <a:p>
          <a:endParaRPr lang="en-US" sz="2800">
            <a:solidFill>
              <a:schemeClr val="bg2"/>
            </a:solidFill>
          </a:endParaRPr>
        </a:p>
      </dgm:t>
    </dgm:pt>
    <dgm:pt modelId="{C9D46A4A-2969-491F-B45C-258A99FD20F5}">
      <dgm:prSet phldrT="[Text]" custT="1"/>
      <dgm:spPr/>
      <dgm:t>
        <a:bodyPr/>
        <a:lstStyle/>
        <a:p>
          <a:r>
            <a:rPr lang="en-US" sz="2800" dirty="0" smtClean="0">
              <a:solidFill>
                <a:schemeClr val="bg2"/>
              </a:solidFill>
            </a:rPr>
            <a:t>Create and provide patient-centered tools</a:t>
          </a:r>
          <a:endParaRPr lang="en-US" sz="2800" dirty="0">
            <a:solidFill>
              <a:schemeClr val="bg2"/>
            </a:solidFill>
          </a:endParaRPr>
        </a:p>
      </dgm:t>
      <dgm:extLst>
        <a:ext uri="{E40237B7-FDA0-4F09-8148-C483321AD2D9}">
          <dgm14:cNvPr xmlns:dgm14="http://schemas.microsoft.com/office/drawing/2010/diagram" id="0" name="" descr="Innovation Enterprise Implementation Projects&#10; Efficient, seamless &amp; collaborative environment&#10; Create and provide patient-centered tools&#10; Improved information sharing and communication&#10;"/>
        </a:ext>
      </dgm:extLst>
    </dgm:pt>
    <dgm:pt modelId="{64E25781-3A7F-47A2-BF89-A35E6E3A4B57}" type="parTrans" cxnId="{3F4E302C-F4FF-4387-9A00-ED9DB2DB9D38}">
      <dgm:prSet/>
      <dgm:spPr/>
      <dgm:t>
        <a:bodyPr/>
        <a:lstStyle/>
        <a:p>
          <a:endParaRPr lang="en-US" sz="2800">
            <a:solidFill>
              <a:schemeClr val="bg2"/>
            </a:solidFill>
          </a:endParaRPr>
        </a:p>
      </dgm:t>
      <dgm:extLst>
        <a:ext uri="{E40237B7-FDA0-4F09-8148-C483321AD2D9}">
          <dgm14:cNvPr xmlns:dgm14="http://schemas.microsoft.com/office/drawing/2010/diagram" id="0" name="" descr="Innovation Enterprise Implementation Projects&#10; Efficient, seamless &amp; collaborative environment&#10; Create and provide patient-centered tools&#10; Improved information sharing and communication&#10;"/>
        </a:ext>
      </dgm:extLst>
    </dgm:pt>
    <dgm:pt modelId="{DCE481BB-E9A7-4B4C-9096-9DD4099FCECE}" type="sibTrans" cxnId="{3F4E302C-F4FF-4387-9A00-ED9DB2DB9D38}">
      <dgm:prSet custT="1"/>
      <dgm:spPr/>
      <dgm:t>
        <a:bodyPr/>
        <a:lstStyle/>
        <a:p>
          <a:endParaRPr lang="en-US" sz="2800">
            <a:solidFill>
              <a:schemeClr val="bg2"/>
            </a:solidFill>
          </a:endParaRPr>
        </a:p>
      </dgm:t>
    </dgm:pt>
    <dgm:pt modelId="{FC026A00-1BB6-4BE7-8862-D2B15B40BD1C}">
      <dgm:prSet phldrT="[Text]" custT="1"/>
      <dgm:spPr/>
      <dgm:t>
        <a:bodyPr/>
        <a:lstStyle/>
        <a:p>
          <a:r>
            <a:rPr lang="en-US" sz="2800" dirty="0" smtClean="0">
              <a:solidFill>
                <a:schemeClr val="bg2"/>
              </a:solidFill>
            </a:rPr>
            <a:t>Improved information sharing and communication</a:t>
          </a:r>
          <a:endParaRPr lang="en-US" sz="2800" dirty="0">
            <a:solidFill>
              <a:schemeClr val="bg2"/>
            </a:solidFill>
          </a:endParaRPr>
        </a:p>
      </dgm:t>
      <dgm:extLst>
        <a:ext uri="{E40237B7-FDA0-4F09-8148-C483321AD2D9}">
          <dgm14:cNvPr xmlns:dgm14="http://schemas.microsoft.com/office/drawing/2010/diagram" id="0" name="" descr="Innovation Enterprise Implementation Projects&#10; Efficient, seamless &amp; collaborative environment&#10; Create and provide patient-centered tools&#10; Improved information sharing and communication&#10;"/>
        </a:ext>
      </dgm:extLst>
    </dgm:pt>
    <dgm:pt modelId="{20361DDC-7818-4578-8650-12F31B865F82}" type="parTrans" cxnId="{3E2ABE91-4A09-4B08-B970-BE03CB549437}">
      <dgm:prSet/>
      <dgm:spPr/>
      <dgm:t>
        <a:bodyPr/>
        <a:lstStyle/>
        <a:p>
          <a:endParaRPr lang="en-US" sz="2800">
            <a:solidFill>
              <a:schemeClr val="bg2"/>
            </a:solidFill>
          </a:endParaRPr>
        </a:p>
      </dgm:t>
      <dgm:extLst>
        <a:ext uri="{E40237B7-FDA0-4F09-8148-C483321AD2D9}">
          <dgm14:cNvPr xmlns:dgm14="http://schemas.microsoft.com/office/drawing/2010/diagram" id="0" name="" descr="Innovation Enterprise Implementation Projects&#10; Efficient, seamless &amp; collaborative environment&#10; Create and provide patient-centered tools&#10; Improved information sharing and communication&#10;"/>
        </a:ext>
      </dgm:extLst>
    </dgm:pt>
    <dgm:pt modelId="{4D732A3F-A75E-4628-A93F-BA521A0C883F}" type="sibTrans" cxnId="{3E2ABE91-4A09-4B08-B970-BE03CB549437}">
      <dgm:prSet custT="1"/>
      <dgm:spPr/>
      <dgm:t>
        <a:bodyPr/>
        <a:lstStyle/>
        <a:p>
          <a:endParaRPr lang="en-US" sz="2800">
            <a:solidFill>
              <a:schemeClr val="bg2"/>
            </a:solidFill>
          </a:endParaRPr>
        </a:p>
      </dgm:t>
    </dgm:pt>
    <dgm:pt modelId="{42F3D89A-00D8-446A-A399-38387477ADC8}">
      <dgm:prSet phldrT="[Text]" custT="1"/>
      <dgm:spPr>
        <a:solidFill>
          <a:schemeClr val="accent2"/>
        </a:solidFill>
      </dgm:spPr>
      <dgm:t>
        <a:bodyPr/>
        <a:lstStyle/>
        <a:p>
          <a:r>
            <a:rPr lang="en-US" sz="2800" b="1" dirty="0" smtClean="0">
              <a:solidFill>
                <a:schemeClr val="bg2"/>
              </a:solidFill>
              <a:latin typeface="+mj-lt"/>
            </a:rPr>
            <a:t>Innovation Enterprise Implementation Projects</a:t>
          </a:r>
          <a:endParaRPr lang="en-US" sz="2800" dirty="0">
            <a:solidFill>
              <a:schemeClr val="bg2"/>
            </a:solidFill>
          </a:endParaRPr>
        </a:p>
      </dgm:t>
      <dgm:extLst>
        <a:ext uri="{E40237B7-FDA0-4F09-8148-C483321AD2D9}">
          <dgm14:cNvPr xmlns:dgm14="http://schemas.microsoft.com/office/drawing/2010/diagram" id="0" name="" descr="Innovation Enterprise Implementation Projects&#10; Efficient, seamless &amp; collaborative environment&#10; Create and provide patient-centered tools&#10; Improved information sharing and communication&#10;"/>
        </a:ext>
      </dgm:extLst>
    </dgm:pt>
    <dgm:pt modelId="{9C2A6464-B061-47DF-99EE-3F329BDD2176}" type="parTrans" cxnId="{E245FEBE-297F-4DA1-AB69-23B055A0A8C9}">
      <dgm:prSet/>
      <dgm:spPr/>
      <dgm:t>
        <a:bodyPr/>
        <a:lstStyle/>
        <a:p>
          <a:endParaRPr lang="en-US">
            <a:solidFill>
              <a:schemeClr val="bg2"/>
            </a:solidFill>
          </a:endParaRPr>
        </a:p>
      </dgm:t>
    </dgm:pt>
    <dgm:pt modelId="{B8BA7315-E247-4EAC-8DE4-CA6BAD94B100}" type="sibTrans" cxnId="{E245FEBE-297F-4DA1-AB69-23B055A0A8C9}">
      <dgm:prSet/>
      <dgm:spPr/>
      <dgm:t>
        <a:bodyPr/>
        <a:lstStyle/>
        <a:p>
          <a:endParaRPr lang="en-US">
            <a:solidFill>
              <a:schemeClr val="bg2"/>
            </a:solidFill>
          </a:endParaRPr>
        </a:p>
      </dgm:t>
    </dgm:pt>
    <dgm:pt modelId="{7666C94B-5F94-420C-87B1-18F017895FFB}" type="pres">
      <dgm:prSet presAssocID="{86F513A9-0787-4D1C-8526-D9EB23007A5E}" presName="cycle" presStyleCnt="0">
        <dgm:presLayoutVars>
          <dgm:chMax val="1"/>
          <dgm:dir/>
          <dgm:animLvl val="ctr"/>
          <dgm:resizeHandles val="exact"/>
        </dgm:presLayoutVars>
      </dgm:prSet>
      <dgm:spPr/>
      <dgm:t>
        <a:bodyPr/>
        <a:lstStyle/>
        <a:p>
          <a:endParaRPr lang="en-US"/>
        </a:p>
      </dgm:t>
    </dgm:pt>
    <dgm:pt modelId="{E683D1BE-D6C2-43A6-9B0F-55267DB4CD69}" type="pres">
      <dgm:prSet presAssocID="{42F3D89A-00D8-446A-A399-38387477ADC8}" presName="centerShape" presStyleLbl="node0" presStyleIdx="0" presStyleCnt="1" custScaleX="124471" custScaleY="108199"/>
      <dgm:spPr/>
      <dgm:t>
        <a:bodyPr/>
        <a:lstStyle/>
        <a:p>
          <a:endParaRPr lang="en-US"/>
        </a:p>
      </dgm:t>
    </dgm:pt>
    <dgm:pt modelId="{7558ACB4-2951-476F-AFDF-3BE1FFACC020}" type="pres">
      <dgm:prSet presAssocID="{41AE6FF9-6D4B-4654-A993-66332248A7E7}" presName="parTrans" presStyleLbl="bgSibTrans2D1" presStyleIdx="0" presStyleCnt="3"/>
      <dgm:spPr/>
      <dgm:t>
        <a:bodyPr/>
        <a:lstStyle/>
        <a:p>
          <a:endParaRPr lang="en-US"/>
        </a:p>
      </dgm:t>
    </dgm:pt>
    <dgm:pt modelId="{5EC36CE0-3D25-42C6-98DD-FF8C2DDA50FC}" type="pres">
      <dgm:prSet presAssocID="{D647723F-775D-4D5C-A4B5-99348A8DFEE0}" presName="node" presStyleLbl="node1" presStyleIdx="0" presStyleCnt="3" custRadScaleRad="118924" custRadScaleInc="-693">
        <dgm:presLayoutVars>
          <dgm:bulletEnabled val="1"/>
        </dgm:presLayoutVars>
      </dgm:prSet>
      <dgm:spPr/>
      <dgm:t>
        <a:bodyPr/>
        <a:lstStyle/>
        <a:p>
          <a:endParaRPr lang="en-US"/>
        </a:p>
      </dgm:t>
    </dgm:pt>
    <dgm:pt modelId="{03787159-D8D8-4791-8C2E-8447AE0D558B}" type="pres">
      <dgm:prSet presAssocID="{64E25781-3A7F-47A2-BF89-A35E6E3A4B57}" presName="parTrans" presStyleLbl="bgSibTrans2D1" presStyleIdx="1" presStyleCnt="3"/>
      <dgm:spPr/>
      <dgm:t>
        <a:bodyPr/>
        <a:lstStyle/>
        <a:p>
          <a:endParaRPr lang="en-US"/>
        </a:p>
      </dgm:t>
    </dgm:pt>
    <dgm:pt modelId="{5198099F-F864-4B22-8EC5-10F036E9551A}" type="pres">
      <dgm:prSet presAssocID="{C9D46A4A-2969-491F-B45C-258A99FD20F5}" presName="node" presStyleLbl="node1" presStyleIdx="1" presStyleCnt="3">
        <dgm:presLayoutVars>
          <dgm:bulletEnabled val="1"/>
        </dgm:presLayoutVars>
      </dgm:prSet>
      <dgm:spPr/>
      <dgm:t>
        <a:bodyPr/>
        <a:lstStyle/>
        <a:p>
          <a:endParaRPr lang="en-US"/>
        </a:p>
      </dgm:t>
    </dgm:pt>
    <dgm:pt modelId="{AA79A405-7FA2-4893-89FD-10846659457C}" type="pres">
      <dgm:prSet presAssocID="{20361DDC-7818-4578-8650-12F31B865F82}" presName="parTrans" presStyleLbl="bgSibTrans2D1" presStyleIdx="2" presStyleCnt="3"/>
      <dgm:spPr/>
      <dgm:t>
        <a:bodyPr/>
        <a:lstStyle/>
        <a:p>
          <a:endParaRPr lang="en-US"/>
        </a:p>
      </dgm:t>
    </dgm:pt>
    <dgm:pt modelId="{EE022ED8-7864-478A-B44D-E59AD1F80542}" type="pres">
      <dgm:prSet presAssocID="{FC026A00-1BB6-4BE7-8862-D2B15B40BD1C}" presName="node" presStyleLbl="node1" presStyleIdx="2" presStyleCnt="3" custRadScaleRad="114062" custRadScaleInc="-2143">
        <dgm:presLayoutVars>
          <dgm:bulletEnabled val="1"/>
        </dgm:presLayoutVars>
      </dgm:prSet>
      <dgm:spPr/>
      <dgm:t>
        <a:bodyPr/>
        <a:lstStyle/>
        <a:p>
          <a:endParaRPr lang="en-US"/>
        </a:p>
      </dgm:t>
    </dgm:pt>
  </dgm:ptLst>
  <dgm:cxnLst>
    <dgm:cxn modelId="{820509B6-1B3E-487A-8C57-D4F372539E31}" srcId="{42F3D89A-00D8-446A-A399-38387477ADC8}" destId="{D647723F-775D-4D5C-A4B5-99348A8DFEE0}" srcOrd="0" destOrd="0" parTransId="{41AE6FF9-6D4B-4654-A993-66332248A7E7}" sibTransId="{B5702EFD-E16C-4C11-A8EA-BE8B7F233098}"/>
    <dgm:cxn modelId="{1C4A0BDE-FFE3-45B5-AB5B-A3C011E83E1B}" type="presOf" srcId="{64E25781-3A7F-47A2-BF89-A35E6E3A4B57}" destId="{03787159-D8D8-4791-8C2E-8447AE0D558B}" srcOrd="0" destOrd="0" presId="urn:microsoft.com/office/officeart/2005/8/layout/radial4"/>
    <dgm:cxn modelId="{3F4E302C-F4FF-4387-9A00-ED9DB2DB9D38}" srcId="{42F3D89A-00D8-446A-A399-38387477ADC8}" destId="{C9D46A4A-2969-491F-B45C-258A99FD20F5}" srcOrd="1" destOrd="0" parTransId="{64E25781-3A7F-47A2-BF89-A35E6E3A4B57}" sibTransId="{DCE481BB-E9A7-4B4C-9096-9DD4099FCECE}"/>
    <dgm:cxn modelId="{6A249A26-B7A2-47AC-9EFF-C2E2587E987B}" type="presOf" srcId="{C9D46A4A-2969-491F-B45C-258A99FD20F5}" destId="{5198099F-F864-4B22-8EC5-10F036E9551A}" srcOrd="0" destOrd="0" presId="urn:microsoft.com/office/officeart/2005/8/layout/radial4"/>
    <dgm:cxn modelId="{B445B479-D66D-4522-B0A3-05AF82537CBC}" type="presOf" srcId="{D647723F-775D-4D5C-A4B5-99348A8DFEE0}" destId="{5EC36CE0-3D25-42C6-98DD-FF8C2DDA50FC}" srcOrd="0" destOrd="0" presId="urn:microsoft.com/office/officeart/2005/8/layout/radial4"/>
    <dgm:cxn modelId="{B54AB217-EFBD-4381-A357-F97B2C93B767}" type="presOf" srcId="{41AE6FF9-6D4B-4654-A993-66332248A7E7}" destId="{7558ACB4-2951-476F-AFDF-3BE1FFACC020}" srcOrd="0" destOrd="0" presId="urn:microsoft.com/office/officeart/2005/8/layout/radial4"/>
    <dgm:cxn modelId="{84834F1D-7FDC-4BD6-9C88-CC03EE0334E1}" type="presOf" srcId="{FC026A00-1BB6-4BE7-8862-D2B15B40BD1C}" destId="{EE022ED8-7864-478A-B44D-E59AD1F80542}" srcOrd="0" destOrd="0" presId="urn:microsoft.com/office/officeart/2005/8/layout/radial4"/>
    <dgm:cxn modelId="{F1F25655-72EA-4BB2-ACEA-01001EC3BE6D}" type="presOf" srcId="{86F513A9-0787-4D1C-8526-D9EB23007A5E}" destId="{7666C94B-5F94-420C-87B1-18F017895FFB}" srcOrd="0" destOrd="0" presId="urn:microsoft.com/office/officeart/2005/8/layout/radial4"/>
    <dgm:cxn modelId="{005893BE-6E32-4854-87BF-025FCC9945F0}" type="presOf" srcId="{42F3D89A-00D8-446A-A399-38387477ADC8}" destId="{E683D1BE-D6C2-43A6-9B0F-55267DB4CD69}" srcOrd="0" destOrd="0" presId="urn:microsoft.com/office/officeart/2005/8/layout/radial4"/>
    <dgm:cxn modelId="{3E2ABE91-4A09-4B08-B970-BE03CB549437}" srcId="{42F3D89A-00D8-446A-A399-38387477ADC8}" destId="{FC026A00-1BB6-4BE7-8862-D2B15B40BD1C}" srcOrd="2" destOrd="0" parTransId="{20361DDC-7818-4578-8650-12F31B865F82}" sibTransId="{4D732A3F-A75E-4628-A93F-BA521A0C883F}"/>
    <dgm:cxn modelId="{95FA6E16-EDA6-4EE7-8F90-EF37294DD17E}" type="presOf" srcId="{20361DDC-7818-4578-8650-12F31B865F82}" destId="{AA79A405-7FA2-4893-89FD-10846659457C}" srcOrd="0" destOrd="0" presId="urn:microsoft.com/office/officeart/2005/8/layout/radial4"/>
    <dgm:cxn modelId="{E245FEBE-297F-4DA1-AB69-23B055A0A8C9}" srcId="{86F513A9-0787-4D1C-8526-D9EB23007A5E}" destId="{42F3D89A-00D8-446A-A399-38387477ADC8}" srcOrd="0" destOrd="0" parTransId="{9C2A6464-B061-47DF-99EE-3F329BDD2176}" sibTransId="{B8BA7315-E247-4EAC-8DE4-CA6BAD94B100}"/>
    <dgm:cxn modelId="{1747733C-98DA-4C23-BA8A-479E88981583}" type="presParOf" srcId="{7666C94B-5F94-420C-87B1-18F017895FFB}" destId="{E683D1BE-D6C2-43A6-9B0F-55267DB4CD69}" srcOrd="0" destOrd="0" presId="urn:microsoft.com/office/officeart/2005/8/layout/radial4"/>
    <dgm:cxn modelId="{87323654-F76A-48B7-B4DC-70DEE559E41B}" type="presParOf" srcId="{7666C94B-5F94-420C-87B1-18F017895FFB}" destId="{7558ACB4-2951-476F-AFDF-3BE1FFACC020}" srcOrd="1" destOrd="0" presId="urn:microsoft.com/office/officeart/2005/8/layout/radial4"/>
    <dgm:cxn modelId="{EFA7C162-F484-493A-A3DA-A9E6B6DA399D}" type="presParOf" srcId="{7666C94B-5F94-420C-87B1-18F017895FFB}" destId="{5EC36CE0-3D25-42C6-98DD-FF8C2DDA50FC}" srcOrd="2" destOrd="0" presId="urn:microsoft.com/office/officeart/2005/8/layout/radial4"/>
    <dgm:cxn modelId="{602F2EA8-0C49-4061-9948-3C947B92BD24}" type="presParOf" srcId="{7666C94B-5F94-420C-87B1-18F017895FFB}" destId="{03787159-D8D8-4791-8C2E-8447AE0D558B}" srcOrd="3" destOrd="0" presId="urn:microsoft.com/office/officeart/2005/8/layout/radial4"/>
    <dgm:cxn modelId="{3F56DE94-4514-4C31-BC42-92EBC75F83A6}" type="presParOf" srcId="{7666C94B-5F94-420C-87B1-18F017895FFB}" destId="{5198099F-F864-4B22-8EC5-10F036E9551A}" srcOrd="4" destOrd="0" presId="urn:microsoft.com/office/officeart/2005/8/layout/radial4"/>
    <dgm:cxn modelId="{577C74F4-1791-4BFD-853D-D12DAF916AFB}" type="presParOf" srcId="{7666C94B-5F94-420C-87B1-18F017895FFB}" destId="{AA79A405-7FA2-4893-89FD-10846659457C}" srcOrd="5" destOrd="0" presId="urn:microsoft.com/office/officeart/2005/8/layout/radial4"/>
    <dgm:cxn modelId="{CF75F7AF-14FD-42C1-A8AA-475AF4285839}" type="presParOf" srcId="{7666C94B-5F94-420C-87B1-18F017895FFB}" destId="{EE022ED8-7864-478A-B44D-E59AD1F80542}"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F73FF0-103B-4EE7-B458-66025E522488}"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en-US"/>
        </a:p>
      </dgm:t>
    </dgm:pt>
    <dgm:pt modelId="{96BD186F-5FE8-4316-AE9D-B0EF5A1D5957}">
      <dgm:prSet phldrT="[Text]" custT="1"/>
      <dgm:spPr/>
      <dgm:t>
        <a:bodyPr/>
        <a:lstStyle/>
        <a:p>
          <a:r>
            <a:rPr lang="en-US" sz="2800" b="1" dirty="0" smtClean="0">
              <a:solidFill>
                <a:schemeClr val="bg2"/>
              </a:solidFill>
            </a:rPr>
            <a:t>RAPTOR</a:t>
          </a:r>
          <a:endParaRPr lang="en-US" sz="2800" b="1" dirty="0">
            <a:solidFill>
              <a:schemeClr val="bg2"/>
            </a:solidFill>
          </a:endParaRPr>
        </a:p>
      </dgm:t>
      <dgm:extLst>
        <a:ext uri="{E40237B7-FDA0-4F09-8148-C483321AD2D9}">
          <dgm14:cNvPr xmlns:dgm14="http://schemas.microsoft.com/office/drawing/2010/diagram" id="0" name="" descr="RAPTOR&#10;AWARE (Alert Watch and Response Engine)&#10;Remote Mental Health Intake and Assessment (e-Screening)&#10;Advanced Environmental Controls for Veterans with Severe Disabilities &#10;Multi-Sensory Environment for Special Care Units&#10;TBI Clinical Decision Support (CDS)&#10;Chemotherapy Ordering and Management System (COMS)&#10;"/>
        </a:ext>
      </dgm:extLst>
    </dgm:pt>
    <dgm:pt modelId="{DE652E3E-7DD8-4CF3-B599-307226EDAFD6}" type="parTrans" cxnId="{C1A73158-D29D-46DE-BD11-F7FAD77DB31E}">
      <dgm:prSet/>
      <dgm:spPr/>
      <dgm:t>
        <a:bodyPr/>
        <a:lstStyle/>
        <a:p>
          <a:endParaRPr lang="en-US">
            <a:solidFill>
              <a:schemeClr val="bg2"/>
            </a:solidFill>
          </a:endParaRPr>
        </a:p>
      </dgm:t>
    </dgm:pt>
    <dgm:pt modelId="{1A4A3CEF-DC1F-4C88-B8BC-6C24998BB06B}" type="sibTrans" cxnId="{C1A73158-D29D-46DE-BD11-F7FAD77DB31E}">
      <dgm:prSet/>
      <dgm:spPr/>
      <dgm:t>
        <a:bodyPr/>
        <a:lstStyle/>
        <a:p>
          <a:endParaRPr lang="en-US">
            <a:solidFill>
              <a:schemeClr val="bg2"/>
            </a:solidFill>
          </a:endParaRPr>
        </a:p>
      </dgm:t>
    </dgm:pt>
    <dgm:pt modelId="{2C6F5568-BA06-49B8-945C-B742E21F95F7}">
      <dgm:prSet custT="1"/>
      <dgm:spPr>
        <a:gradFill rotWithShape="0">
          <a:gsLst>
            <a:gs pos="100000">
              <a:schemeClr val="accent2"/>
            </a:gs>
            <a:gs pos="100000">
              <a:schemeClr val="accent4">
                <a:hueOff val="1735391"/>
                <a:satOff val="-9867"/>
                <a:lumOff val="3170"/>
                <a:alphaOff val="0"/>
                <a:shade val="94000"/>
                <a:satMod val="135000"/>
              </a:schemeClr>
            </a:gs>
          </a:gsLst>
        </a:gradFill>
      </dgm:spPr>
      <dgm:t>
        <a:bodyPr/>
        <a:lstStyle/>
        <a:p>
          <a:r>
            <a:rPr lang="en-US" sz="2800" b="1" dirty="0" smtClean="0">
              <a:solidFill>
                <a:schemeClr val="bg2"/>
              </a:solidFill>
            </a:rPr>
            <a:t>AWARE (Alert Watch and Response Engine)</a:t>
          </a:r>
          <a:endParaRPr lang="en-US" sz="2800" b="1" dirty="0">
            <a:solidFill>
              <a:schemeClr val="bg2"/>
            </a:solidFill>
          </a:endParaRPr>
        </a:p>
      </dgm:t>
      <dgm:extLst>
        <a:ext uri="{E40237B7-FDA0-4F09-8148-C483321AD2D9}">
          <dgm14:cNvPr xmlns:dgm14="http://schemas.microsoft.com/office/drawing/2010/diagram" id="0" name="" descr="RAPTOR&#10;AWARE (Alert Watch and Response Engine)&#10;Remote Mental Health Intake and Assessment (e-Screening)&#10;Advanced Environmental Controls for Veterans with Severe Disabilities &#10;Multi-Sensory Environment for Special Care Units&#10;TBI Clinical Decision Support (CDS)&#10;Chemotherapy Ordering and Management System (COMS)&#10;"/>
        </a:ext>
      </dgm:extLst>
    </dgm:pt>
    <dgm:pt modelId="{878B4470-2921-4173-8BFC-B5A061703500}" type="parTrans" cxnId="{B1E170BA-C843-4FDB-B589-809E7C3476D2}">
      <dgm:prSet/>
      <dgm:spPr/>
      <dgm:t>
        <a:bodyPr/>
        <a:lstStyle/>
        <a:p>
          <a:endParaRPr lang="en-US">
            <a:solidFill>
              <a:schemeClr val="bg2"/>
            </a:solidFill>
          </a:endParaRPr>
        </a:p>
      </dgm:t>
    </dgm:pt>
    <dgm:pt modelId="{BBE0214E-5D6D-4CA1-9002-C6061FFBE129}" type="sibTrans" cxnId="{B1E170BA-C843-4FDB-B589-809E7C3476D2}">
      <dgm:prSet/>
      <dgm:spPr/>
      <dgm:t>
        <a:bodyPr/>
        <a:lstStyle/>
        <a:p>
          <a:endParaRPr lang="en-US">
            <a:solidFill>
              <a:schemeClr val="bg2"/>
            </a:solidFill>
          </a:endParaRPr>
        </a:p>
      </dgm:t>
    </dgm:pt>
    <dgm:pt modelId="{779979A8-C8DA-41AF-88E2-EC3D5498B514}">
      <dgm:prSet custT="1"/>
      <dgm:spPr>
        <a:gradFill rotWithShape="0">
          <a:gsLst>
            <a:gs pos="63000">
              <a:schemeClr val="accent4">
                <a:hueOff val="10412346"/>
                <a:satOff val="-59202"/>
                <a:lumOff val="19020"/>
                <a:alphaOff val="0"/>
                <a:shade val="51000"/>
                <a:satMod val="130000"/>
              </a:schemeClr>
            </a:gs>
            <a:gs pos="98000">
              <a:schemeClr val="accent4">
                <a:hueOff val="10412346"/>
                <a:satOff val="-59202"/>
                <a:lumOff val="19020"/>
                <a:alphaOff val="0"/>
                <a:shade val="93000"/>
                <a:satMod val="130000"/>
              </a:schemeClr>
            </a:gs>
            <a:gs pos="100000">
              <a:schemeClr val="accent4">
                <a:hueOff val="10412346"/>
                <a:satOff val="-59202"/>
                <a:lumOff val="19020"/>
                <a:alphaOff val="0"/>
                <a:shade val="94000"/>
                <a:satMod val="135000"/>
              </a:schemeClr>
            </a:gs>
          </a:gsLst>
        </a:gradFill>
      </dgm:spPr>
      <dgm:t>
        <a:bodyPr/>
        <a:lstStyle/>
        <a:p>
          <a:r>
            <a:rPr lang="en-US" sz="2800" b="1" dirty="0" smtClean="0">
              <a:solidFill>
                <a:schemeClr val="bg2"/>
              </a:solidFill>
            </a:rPr>
            <a:t>Chemotherapy Ordering and Management System (COMS)</a:t>
          </a:r>
          <a:endParaRPr lang="en-US" sz="2800" b="1" dirty="0">
            <a:solidFill>
              <a:schemeClr val="bg2"/>
            </a:solidFill>
          </a:endParaRPr>
        </a:p>
      </dgm:t>
      <dgm:extLst>
        <a:ext uri="{E40237B7-FDA0-4F09-8148-C483321AD2D9}">
          <dgm14:cNvPr xmlns:dgm14="http://schemas.microsoft.com/office/drawing/2010/diagram" id="0" name="" descr="RAPTOR&#10;AWARE (Alert Watch and Response Engine)&#10;Remote Mental Health Intake and Assessment (e-Screening)&#10;Advanced Environmental Controls for Veterans with Severe Disabilities &#10;Multi-Sensory Environment for Special Care Units&#10;TBI Clinical Decision Support (CDS)&#10;Chemotherapy Ordering and Management System (COMS)&#10;"/>
        </a:ext>
      </dgm:extLst>
    </dgm:pt>
    <dgm:pt modelId="{5ADFE150-0F63-427A-A4DD-0BB2801AEB47}" type="parTrans" cxnId="{A8428C5B-477D-48BD-B06A-D2186451696F}">
      <dgm:prSet/>
      <dgm:spPr/>
      <dgm:t>
        <a:bodyPr/>
        <a:lstStyle/>
        <a:p>
          <a:endParaRPr lang="en-US">
            <a:solidFill>
              <a:schemeClr val="bg2"/>
            </a:solidFill>
          </a:endParaRPr>
        </a:p>
      </dgm:t>
    </dgm:pt>
    <dgm:pt modelId="{D4142459-F89B-45C1-B27B-99DC6E5C0907}" type="sibTrans" cxnId="{A8428C5B-477D-48BD-B06A-D2186451696F}">
      <dgm:prSet/>
      <dgm:spPr/>
      <dgm:t>
        <a:bodyPr/>
        <a:lstStyle/>
        <a:p>
          <a:endParaRPr lang="en-US">
            <a:solidFill>
              <a:schemeClr val="bg2"/>
            </a:solidFill>
          </a:endParaRPr>
        </a:p>
      </dgm:t>
    </dgm:pt>
    <dgm:pt modelId="{2EFB4EA5-8AF7-4D78-AF61-DCFA850602D5}">
      <dgm:prSet custT="1"/>
      <dgm:spPr>
        <a:gradFill rotWithShape="0">
          <a:gsLst>
            <a:gs pos="0">
              <a:srgbClr val="5E8749"/>
            </a:gs>
            <a:gs pos="100000">
              <a:schemeClr val="accent4">
                <a:hueOff val="3470782"/>
                <a:satOff val="-19734"/>
                <a:lumOff val="6340"/>
                <a:alphaOff val="0"/>
                <a:shade val="93000"/>
                <a:satMod val="130000"/>
              </a:schemeClr>
            </a:gs>
            <a:gs pos="100000">
              <a:schemeClr val="accent4">
                <a:hueOff val="3470782"/>
                <a:satOff val="-19734"/>
                <a:lumOff val="6340"/>
                <a:alphaOff val="0"/>
                <a:shade val="94000"/>
                <a:satMod val="135000"/>
              </a:schemeClr>
            </a:gs>
          </a:gsLst>
        </a:gradFill>
      </dgm:spPr>
      <dgm:t>
        <a:bodyPr/>
        <a:lstStyle/>
        <a:p>
          <a:r>
            <a:rPr lang="en-US" sz="2800" b="1" dirty="0" smtClean="0">
              <a:solidFill>
                <a:schemeClr val="bg2"/>
              </a:solidFill>
            </a:rPr>
            <a:t>Remote Mental Health Intake and Assessment (e-Screening)</a:t>
          </a:r>
          <a:endParaRPr lang="en-US" sz="2800" b="1" dirty="0">
            <a:solidFill>
              <a:schemeClr val="bg2"/>
            </a:solidFill>
          </a:endParaRPr>
        </a:p>
      </dgm:t>
      <dgm:extLst>
        <a:ext uri="{E40237B7-FDA0-4F09-8148-C483321AD2D9}">
          <dgm14:cNvPr xmlns:dgm14="http://schemas.microsoft.com/office/drawing/2010/diagram" id="0" name="" descr="RAPTOR&#10;AWARE (Alert Watch and Response Engine)&#10;Remote Mental Health Intake and Assessment (e-Screening)&#10;Advanced Environmental Controls for Veterans with Severe Disabilities &#10;Multi-Sensory Environment for Special Care Units&#10;TBI Clinical Decision Support (CDS)&#10;Chemotherapy Ordering and Management System (COMS)&#10;"/>
        </a:ext>
      </dgm:extLst>
    </dgm:pt>
    <dgm:pt modelId="{19803FCF-5707-4522-BD3C-88CB2CE19A88}" type="parTrans" cxnId="{360DB04C-1C17-4A03-AC40-CD902E023113}">
      <dgm:prSet/>
      <dgm:spPr/>
      <dgm:t>
        <a:bodyPr/>
        <a:lstStyle/>
        <a:p>
          <a:endParaRPr lang="en-US">
            <a:solidFill>
              <a:schemeClr val="bg2"/>
            </a:solidFill>
          </a:endParaRPr>
        </a:p>
      </dgm:t>
    </dgm:pt>
    <dgm:pt modelId="{950F90B8-3BD3-40BC-9373-9AAD48C37F33}" type="sibTrans" cxnId="{360DB04C-1C17-4A03-AC40-CD902E023113}">
      <dgm:prSet/>
      <dgm:spPr/>
      <dgm:t>
        <a:bodyPr/>
        <a:lstStyle/>
        <a:p>
          <a:endParaRPr lang="en-US">
            <a:solidFill>
              <a:schemeClr val="bg2"/>
            </a:solidFill>
          </a:endParaRPr>
        </a:p>
      </dgm:t>
    </dgm:pt>
    <dgm:pt modelId="{51E56999-83DE-4017-88C4-C99F5DE17142}">
      <dgm:prSet custT="1"/>
      <dgm:spPr>
        <a:gradFill rotWithShape="0">
          <a:gsLst>
            <a:gs pos="48000">
              <a:schemeClr val="accent4">
                <a:hueOff val="5206173"/>
                <a:satOff val="-29601"/>
                <a:lumOff val="9510"/>
                <a:alphaOff val="0"/>
                <a:shade val="51000"/>
                <a:satMod val="130000"/>
              </a:schemeClr>
            </a:gs>
            <a:gs pos="100000">
              <a:schemeClr val="accent4">
                <a:hueOff val="5206173"/>
                <a:satOff val="-29601"/>
                <a:lumOff val="9510"/>
                <a:alphaOff val="0"/>
                <a:shade val="93000"/>
                <a:satMod val="130000"/>
              </a:schemeClr>
            </a:gs>
            <a:gs pos="100000">
              <a:schemeClr val="accent4">
                <a:hueOff val="5206173"/>
                <a:satOff val="-29601"/>
                <a:lumOff val="9510"/>
                <a:alphaOff val="0"/>
                <a:shade val="94000"/>
                <a:satMod val="135000"/>
              </a:schemeClr>
            </a:gs>
          </a:gsLst>
        </a:gradFill>
      </dgm:spPr>
      <dgm:t>
        <a:bodyPr/>
        <a:lstStyle/>
        <a:p>
          <a:r>
            <a:rPr lang="en-US" sz="2400" b="1" dirty="0" smtClean="0">
              <a:solidFill>
                <a:schemeClr val="bg2"/>
              </a:solidFill>
            </a:rPr>
            <a:t>Advanced Environmental Controls for Veterans with Severe Disabilities</a:t>
          </a:r>
          <a:r>
            <a:rPr lang="en-US" sz="2800" b="1" dirty="0" smtClean="0">
              <a:solidFill>
                <a:schemeClr val="bg2"/>
              </a:solidFill>
            </a:rPr>
            <a:t>	</a:t>
          </a:r>
          <a:endParaRPr lang="en-US" sz="2800" b="1" dirty="0">
            <a:solidFill>
              <a:schemeClr val="bg2"/>
            </a:solidFill>
          </a:endParaRPr>
        </a:p>
      </dgm:t>
      <dgm:extLst>
        <a:ext uri="{E40237B7-FDA0-4F09-8148-C483321AD2D9}">
          <dgm14:cNvPr xmlns:dgm14="http://schemas.microsoft.com/office/drawing/2010/diagram" id="0" name="" descr="RAPTOR&#10;AWARE (Alert Watch and Response Engine)&#10;Remote Mental Health Intake and Assessment (e-Screening)&#10;Advanced Environmental Controls for Veterans with Severe Disabilities &#10;Multi-Sensory Environment for Special Care Units&#10;TBI Clinical Decision Support (CDS)&#10;Chemotherapy Ordering and Management System (COMS)&#10;"/>
        </a:ext>
      </dgm:extLst>
    </dgm:pt>
    <dgm:pt modelId="{2B327386-469D-438C-9603-62B09CA6B06D}" type="parTrans" cxnId="{50C2D314-005F-4238-BC8F-EADC8E8B392A}">
      <dgm:prSet/>
      <dgm:spPr/>
      <dgm:t>
        <a:bodyPr/>
        <a:lstStyle/>
        <a:p>
          <a:endParaRPr lang="en-US">
            <a:solidFill>
              <a:schemeClr val="bg2"/>
            </a:solidFill>
          </a:endParaRPr>
        </a:p>
      </dgm:t>
    </dgm:pt>
    <dgm:pt modelId="{D88C1A81-81D2-4A56-834F-6BD2A522FFA0}" type="sibTrans" cxnId="{50C2D314-005F-4238-BC8F-EADC8E8B392A}">
      <dgm:prSet/>
      <dgm:spPr/>
      <dgm:t>
        <a:bodyPr/>
        <a:lstStyle/>
        <a:p>
          <a:endParaRPr lang="en-US">
            <a:solidFill>
              <a:schemeClr val="bg2"/>
            </a:solidFill>
          </a:endParaRPr>
        </a:p>
      </dgm:t>
    </dgm:pt>
    <dgm:pt modelId="{FC203830-5BA1-4AA3-9833-38162EFEE69B}">
      <dgm:prSet custT="1"/>
      <dgm:spPr>
        <a:gradFill rotWithShape="0">
          <a:gsLst>
            <a:gs pos="65000">
              <a:schemeClr val="accent4">
                <a:hueOff val="6941564"/>
                <a:satOff val="-39468"/>
                <a:lumOff val="12680"/>
                <a:alphaOff val="0"/>
                <a:shade val="51000"/>
                <a:satMod val="130000"/>
              </a:schemeClr>
            </a:gs>
            <a:gs pos="100000">
              <a:schemeClr val="accent4">
                <a:hueOff val="6941564"/>
                <a:satOff val="-39468"/>
                <a:lumOff val="12680"/>
                <a:alphaOff val="0"/>
                <a:shade val="93000"/>
                <a:satMod val="130000"/>
              </a:schemeClr>
            </a:gs>
            <a:gs pos="100000">
              <a:schemeClr val="accent4">
                <a:hueOff val="6941564"/>
                <a:satOff val="-39468"/>
                <a:lumOff val="12680"/>
                <a:alphaOff val="0"/>
                <a:shade val="94000"/>
                <a:satMod val="135000"/>
              </a:schemeClr>
            </a:gs>
          </a:gsLst>
        </a:gradFill>
      </dgm:spPr>
      <dgm:t>
        <a:bodyPr/>
        <a:lstStyle/>
        <a:p>
          <a:r>
            <a:rPr lang="en-US" sz="2800" b="1" dirty="0" smtClean="0">
              <a:solidFill>
                <a:schemeClr val="bg2"/>
              </a:solidFill>
            </a:rPr>
            <a:t>Multi-Sensory Environment for Special Care Units</a:t>
          </a:r>
          <a:endParaRPr lang="en-US" sz="2800" b="1" dirty="0">
            <a:solidFill>
              <a:schemeClr val="bg2"/>
            </a:solidFill>
          </a:endParaRPr>
        </a:p>
      </dgm:t>
      <dgm:extLst>
        <a:ext uri="{E40237B7-FDA0-4F09-8148-C483321AD2D9}">
          <dgm14:cNvPr xmlns:dgm14="http://schemas.microsoft.com/office/drawing/2010/diagram" id="0" name="" descr="RAPTOR&#10;AWARE (Alert Watch and Response Engine)&#10;Remote Mental Health Intake and Assessment (e-Screening)&#10;Advanced Environmental Controls for Veterans with Severe Disabilities &#10;Multi-Sensory Environment for Special Care Units&#10;TBI Clinical Decision Support (CDS)&#10;Chemotherapy Ordering and Management System (COMS)&#10;"/>
        </a:ext>
      </dgm:extLst>
    </dgm:pt>
    <dgm:pt modelId="{CD1CCDD6-9A73-4D0F-A264-D59CCFBC220A}" type="parTrans" cxnId="{BC2C1BC7-C2F4-41A8-82C9-C394CA244BCC}">
      <dgm:prSet/>
      <dgm:spPr/>
      <dgm:t>
        <a:bodyPr/>
        <a:lstStyle/>
        <a:p>
          <a:endParaRPr lang="en-US">
            <a:solidFill>
              <a:schemeClr val="bg2"/>
            </a:solidFill>
          </a:endParaRPr>
        </a:p>
      </dgm:t>
    </dgm:pt>
    <dgm:pt modelId="{54BFA047-FE5C-490F-AA8C-56897B52EC73}" type="sibTrans" cxnId="{BC2C1BC7-C2F4-41A8-82C9-C394CA244BCC}">
      <dgm:prSet/>
      <dgm:spPr/>
      <dgm:t>
        <a:bodyPr/>
        <a:lstStyle/>
        <a:p>
          <a:endParaRPr lang="en-US">
            <a:solidFill>
              <a:schemeClr val="bg2"/>
            </a:solidFill>
          </a:endParaRPr>
        </a:p>
      </dgm:t>
    </dgm:pt>
    <dgm:pt modelId="{314C562D-B41A-4C5F-A87E-3D93AC9073F8}">
      <dgm:prSet custT="1"/>
      <dgm:spPr>
        <a:gradFill rotWithShape="0">
          <a:gsLst>
            <a:gs pos="70000">
              <a:schemeClr val="accent4">
                <a:hueOff val="8676954"/>
                <a:satOff val="-49335"/>
                <a:lumOff val="15850"/>
                <a:alphaOff val="0"/>
                <a:shade val="51000"/>
                <a:satMod val="130000"/>
              </a:schemeClr>
            </a:gs>
            <a:gs pos="100000">
              <a:schemeClr val="accent4">
                <a:hueOff val="8676954"/>
                <a:satOff val="-49335"/>
                <a:lumOff val="15850"/>
                <a:alphaOff val="0"/>
                <a:shade val="93000"/>
                <a:satMod val="130000"/>
              </a:schemeClr>
            </a:gs>
            <a:gs pos="100000">
              <a:schemeClr val="accent4">
                <a:hueOff val="8676954"/>
                <a:satOff val="-49335"/>
                <a:lumOff val="15850"/>
                <a:alphaOff val="0"/>
                <a:shade val="94000"/>
                <a:satMod val="135000"/>
              </a:schemeClr>
            </a:gs>
          </a:gsLst>
        </a:gradFill>
      </dgm:spPr>
      <dgm:t>
        <a:bodyPr/>
        <a:lstStyle/>
        <a:p>
          <a:r>
            <a:rPr lang="en-US" sz="2800" b="1" dirty="0" smtClean="0">
              <a:solidFill>
                <a:schemeClr val="bg2"/>
              </a:solidFill>
            </a:rPr>
            <a:t>TBI Clinical Decision Support (CDS)</a:t>
          </a:r>
          <a:endParaRPr lang="en-US" sz="2800" b="1" dirty="0">
            <a:solidFill>
              <a:schemeClr val="bg2"/>
            </a:solidFill>
          </a:endParaRPr>
        </a:p>
      </dgm:t>
      <dgm:extLst>
        <a:ext uri="{E40237B7-FDA0-4F09-8148-C483321AD2D9}">
          <dgm14:cNvPr xmlns:dgm14="http://schemas.microsoft.com/office/drawing/2010/diagram" id="0" name="" descr="RAPTOR&#10;AWARE (Alert Watch and Response Engine)&#10;Remote Mental Health Intake and Assessment (e-Screening)&#10;Advanced Environmental Controls for Veterans with Severe Disabilities &#10;Multi-Sensory Environment for Special Care Units&#10;TBI Clinical Decision Support (CDS)&#10;Chemotherapy Ordering and Management System (COMS)&#10;"/>
        </a:ext>
      </dgm:extLst>
    </dgm:pt>
    <dgm:pt modelId="{59E9D1AA-5008-49D9-A9BB-A38549867D77}" type="parTrans" cxnId="{0EE35913-00DD-4C89-B7CC-029D192EE3C1}">
      <dgm:prSet/>
      <dgm:spPr/>
      <dgm:t>
        <a:bodyPr/>
        <a:lstStyle/>
        <a:p>
          <a:endParaRPr lang="en-US">
            <a:solidFill>
              <a:schemeClr val="bg2"/>
            </a:solidFill>
          </a:endParaRPr>
        </a:p>
      </dgm:t>
    </dgm:pt>
    <dgm:pt modelId="{CBB6B264-355D-4EEF-9317-5F88EB8786E8}" type="sibTrans" cxnId="{0EE35913-00DD-4C89-B7CC-029D192EE3C1}">
      <dgm:prSet/>
      <dgm:spPr/>
      <dgm:t>
        <a:bodyPr/>
        <a:lstStyle/>
        <a:p>
          <a:endParaRPr lang="en-US">
            <a:solidFill>
              <a:schemeClr val="bg2"/>
            </a:solidFill>
          </a:endParaRPr>
        </a:p>
      </dgm:t>
    </dgm:pt>
    <dgm:pt modelId="{F24F216A-C722-4CBF-AFA3-2B0F452545B3}" type="pres">
      <dgm:prSet presAssocID="{E4F73FF0-103B-4EE7-B458-66025E522488}" presName="diagram" presStyleCnt="0">
        <dgm:presLayoutVars>
          <dgm:dir/>
          <dgm:resizeHandles val="exact"/>
        </dgm:presLayoutVars>
      </dgm:prSet>
      <dgm:spPr/>
      <dgm:t>
        <a:bodyPr/>
        <a:lstStyle/>
        <a:p>
          <a:endParaRPr lang="en-US"/>
        </a:p>
      </dgm:t>
    </dgm:pt>
    <dgm:pt modelId="{DB7ECED2-8FF6-4264-8A10-48AEAB9B3F84}" type="pres">
      <dgm:prSet presAssocID="{96BD186F-5FE8-4316-AE9D-B0EF5A1D5957}" presName="node" presStyleLbl="node1" presStyleIdx="0" presStyleCnt="7" custScaleX="259374" custScaleY="259374">
        <dgm:presLayoutVars>
          <dgm:bulletEnabled val="1"/>
        </dgm:presLayoutVars>
      </dgm:prSet>
      <dgm:spPr/>
      <dgm:t>
        <a:bodyPr/>
        <a:lstStyle/>
        <a:p>
          <a:endParaRPr lang="en-US"/>
        </a:p>
      </dgm:t>
    </dgm:pt>
    <dgm:pt modelId="{91D9C3C0-6C59-4B3C-9137-F1ACDFC5FE93}" type="pres">
      <dgm:prSet presAssocID="{1A4A3CEF-DC1F-4C88-B8BC-6C24998BB06B}" presName="sibTrans" presStyleCnt="0"/>
      <dgm:spPr/>
      <dgm:t>
        <a:bodyPr/>
        <a:lstStyle/>
        <a:p>
          <a:endParaRPr lang="en-US"/>
        </a:p>
      </dgm:t>
    </dgm:pt>
    <dgm:pt modelId="{5C8AB68B-CD6A-4028-99D8-42DCC1121547}" type="pres">
      <dgm:prSet presAssocID="{2C6F5568-BA06-49B8-945C-B742E21F95F7}" presName="node" presStyleLbl="node1" presStyleIdx="1" presStyleCnt="7" custScaleX="259374" custScaleY="259374">
        <dgm:presLayoutVars>
          <dgm:bulletEnabled val="1"/>
        </dgm:presLayoutVars>
      </dgm:prSet>
      <dgm:spPr/>
      <dgm:t>
        <a:bodyPr/>
        <a:lstStyle/>
        <a:p>
          <a:endParaRPr lang="en-US"/>
        </a:p>
      </dgm:t>
    </dgm:pt>
    <dgm:pt modelId="{19E61BCC-C453-4E3B-B305-1EDE5F12C6DD}" type="pres">
      <dgm:prSet presAssocID="{BBE0214E-5D6D-4CA1-9002-C6061FFBE129}" presName="sibTrans" presStyleCnt="0"/>
      <dgm:spPr/>
      <dgm:t>
        <a:bodyPr/>
        <a:lstStyle/>
        <a:p>
          <a:endParaRPr lang="en-US"/>
        </a:p>
      </dgm:t>
    </dgm:pt>
    <dgm:pt modelId="{81BEEFFF-D554-4455-9787-4B555F35DBE3}" type="pres">
      <dgm:prSet presAssocID="{2EFB4EA5-8AF7-4D78-AF61-DCFA850602D5}" presName="node" presStyleLbl="node1" presStyleIdx="2" presStyleCnt="7" custScaleX="259374" custScaleY="259374">
        <dgm:presLayoutVars>
          <dgm:bulletEnabled val="1"/>
        </dgm:presLayoutVars>
      </dgm:prSet>
      <dgm:spPr/>
      <dgm:t>
        <a:bodyPr/>
        <a:lstStyle/>
        <a:p>
          <a:endParaRPr lang="en-US"/>
        </a:p>
      </dgm:t>
    </dgm:pt>
    <dgm:pt modelId="{5753F354-3D68-4EB2-92F3-9746ACFF431C}" type="pres">
      <dgm:prSet presAssocID="{950F90B8-3BD3-40BC-9373-9AAD48C37F33}" presName="sibTrans" presStyleCnt="0"/>
      <dgm:spPr/>
      <dgm:t>
        <a:bodyPr/>
        <a:lstStyle/>
        <a:p>
          <a:endParaRPr lang="en-US"/>
        </a:p>
      </dgm:t>
    </dgm:pt>
    <dgm:pt modelId="{94498F2B-97AD-4C10-875F-FE7A34DA3476}" type="pres">
      <dgm:prSet presAssocID="{51E56999-83DE-4017-88C4-C99F5DE17142}" presName="node" presStyleLbl="node1" presStyleIdx="3" presStyleCnt="7" custScaleX="259374" custScaleY="259374">
        <dgm:presLayoutVars>
          <dgm:bulletEnabled val="1"/>
        </dgm:presLayoutVars>
      </dgm:prSet>
      <dgm:spPr/>
      <dgm:t>
        <a:bodyPr/>
        <a:lstStyle/>
        <a:p>
          <a:endParaRPr lang="en-US"/>
        </a:p>
      </dgm:t>
    </dgm:pt>
    <dgm:pt modelId="{8DAC02F7-0EE8-4E0D-9AC9-6AF8277C5E21}" type="pres">
      <dgm:prSet presAssocID="{D88C1A81-81D2-4A56-834F-6BD2A522FFA0}" presName="sibTrans" presStyleCnt="0"/>
      <dgm:spPr/>
      <dgm:t>
        <a:bodyPr/>
        <a:lstStyle/>
        <a:p>
          <a:endParaRPr lang="en-US"/>
        </a:p>
      </dgm:t>
    </dgm:pt>
    <dgm:pt modelId="{D87340B1-BEB6-4462-9CD7-7FE2C33FF43C}" type="pres">
      <dgm:prSet presAssocID="{FC203830-5BA1-4AA3-9833-38162EFEE69B}" presName="node" presStyleLbl="node1" presStyleIdx="4" presStyleCnt="7" custScaleX="259374" custScaleY="259374">
        <dgm:presLayoutVars>
          <dgm:bulletEnabled val="1"/>
        </dgm:presLayoutVars>
      </dgm:prSet>
      <dgm:spPr/>
      <dgm:t>
        <a:bodyPr/>
        <a:lstStyle/>
        <a:p>
          <a:endParaRPr lang="en-US"/>
        </a:p>
      </dgm:t>
    </dgm:pt>
    <dgm:pt modelId="{9DD00131-D003-4AC3-B3DF-8D4060491F1B}" type="pres">
      <dgm:prSet presAssocID="{54BFA047-FE5C-490F-AA8C-56897B52EC73}" presName="sibTrans" presStyleCnt="0"/>
      <dgm:spPr/>
      <dgm:t>
        <a:bodyPr/>
        <a:lstStyle/>
        <a:p>
          <a:endParaRPr lang="en-US"/>
        </a:p>
      </dgm:t>
    </dgm:pt>
    <dgm:pt modelId="{0C39635C-E362-4926-8178-F5270801DE76}" type="pres">
      <dgm:prSet presAssocID="{314C562D-B41A-4C5F-A87E-3D93AC9073F8}" presName="node" presStyleLbl="node1" presStyleIdx="5" presStyleCnt="7" custScaleX="259374" custScaleY="259374">
        <dgm:presLayoutVars>
          <dgm:bulletEnabled val="1"/>
        </dgm:presLayoutVars>
      </dgm:prSet>
      <dgm:spPr/>
      <dgm:t>
        <a:bodyPr/>
        <a:lstStyle/>
        <a:p>
          <a:endParaRPr lang="en-US"/>
        </a:p>
      </dgm:t>
    </dgm:pt>
    <dgm:pt modelId="{FE96F9B8-3C2C-4ACB-8267-77F6F624DDA6}" type="pres">
      <dgm:prSet presAssocID="{CBB6B264-355D-4EEF-9317-5F88EB8786E8}" presName="sibTrans" presStyleCnt="0"/>
      <dgm:spPr/>
      <dgm:t>
        <a:bodyPr/>
        <a:lstStyle/>
        <a:p>
          <a:endParaRPr lang="en-US"/>
        </a:p>
      </dgm:t>
    </dgm:pt>
    <dgm:pt modelId="{1EAB091F-2706-4EF0-B9B5-8E4DCC57E93A}" type="pres">
      <dgm:prSet presAssocID="{779979A8-C8DA-41AF-88E2-EC3D5498B514}" presName="node" presStyleLbl="node1" presStyleIdx="6" presStyleCnt="7" custScaleX="259374" custScaleY="259374">
        <dgm:presLayoutVars>
          <dgm:bulletEnabled val="1"/>
        </dgm:presLayoutVars>
      </dgm:prSet>
      <dgm:spPr/>
      <dgm:t>
        <a:bodyPr/>
        <a:lstStyle/>
        <a:p>
          <a:endParaRPr lang="en-US"/>
        </a:p>
      </dgm:t>
    </dgm:pt>
  </dgm:ptLst>
  <dgm:cxnLst>
    <dgm:cxn modelId="{B1E170BA-C843-4FDB-B589-809E7C3476D2}" srcId="{E4F73FF0-103B-4EE7-B458-66025E522488}" destId="{2C6F5568-BA06-49B8-945C-B742E21F95F7}" srcOrd="1" destOrd="0" parTransId="{878B4470-2921-4173-8BFC-B5A061703500}" sibTransId="{BBE0214E-5D6D-4CA1-9002-C6061FFBE129}"/>
    <dgm:cxn modelId="{FB2F9E25-8774-413E-8214-2F148127D048}" type="presOf" srcId="{E4F73FF0-103B-4EE7-B458-66025E522488}" destId="{F24F216A-C722-4CBF-AFA3-2B0F452545B3}" srcOrd="0" destOrd="0" presId="urn:microsoft.com/office/officeart/2005/8/layout/default"/>
    <dgm:cxn modelId="{2C3292F1-C30F-4345-B599-D671D3428BE9}" type="presOf" srcId="{96BD186F-5FE8-4316-AE9D-B0EF5A1D5957}" destId="{DB7ECED2-8FF6-4264-8A10-48AEAB9B3F84}" srcOrd="0" destOrd="0" presId="urn:microsoft.com/office/officeart/2005/8/layout/default"/>
    <dgm:cxn modelId="{A1807650-8639-49E3-BBD9-CABBACD0859E}" type="presOf" srcId="{779979A8-C8DA-41AF-88E2-EC3D5498B514}" destId="{1EAB091F-2706-4EF0-B9B5-8E4DCC57E93A}" srcOrd="0" destOrd="0" presId="urn:microsoft.com/office/officeart/2005/8/layout/default"/>
    <dgm:cxn modelId="{0C3C1022-BB23-4AA1-98F0-CD0617CBD5BF}" type="presOf" srcId="{2EFB4EA5-8AF7-4D78-AF61-DCFA850602D5}" destId="{81BEEFFF-D554-4455-9787-4B555F35DBE3}" srcOrd="0" destOrd="0" presId="urn:microsoft.com/office/officeart/2005/8/layout/default"/>
    <dgm:cxn modelId="{C1A73158-D29D-46DE-BD11-F7FAD77DB31E}" srcId="{E4F73FF0-103B-4EE7-B458-66025E522488}" destId="{96BD186F-5FE8-4316-AE9D-B0EF5A1D5957}" srcOrd="0" destOrd="0" parTransId="{DE652E3E-7DD8-4CF3-B599-307226EDAFD6}" sibTransId="{1A4A3CEF-DC1F-4C88-B8BC-6C24998BB06B}"/>
    <dgm:cxn modelId="{08DE4CA4-AAF2-4094-B6D1-01D99D5928D8}" type="presOf" srcId="{314C562D-B41A-4C5F-A87E-3D93AC9073F8}" destId="{0C39635C-E362-4926-8178-F5270801DE76}" srcOrd="0" destOrd="0" presId="urn:microsoft.com/office/officeart/2005/8/layout/default"/>
    <dgm:cxn modelId="{A8428C5B-477D-48BD-B06A-D2186451696F}" srcId="{E4F73FF0-103B-4EE7-B458-66025E522488}" destId="{779979A8-C8DA-41AF-88E2-EC3D5498B514}" srcOrd="6" destOrd="0" parTransId="{5ADFE150-0F63-427A-A4DD-0BB2801AEB47}" sibTransId="{D4142459-F89B-45C1-B27B-99DC6E5C0907}"/>
    <dgm:cxn modelId="{BC2C1BC7-C2F4-41A8-82C9-C394CA244BCC}" srcId="{E4F73FF0-103B-4EE7-B458-66025E522488}" destId="{FC203830-5BA1-4AA3-9833-38162EFEE69B}" srcOrd="4" destOrd="0" parTransId="{CD1CCDD6-9A73-4D0F-A264-D59CCFBC220A}" sibTransId="{54BFA047-FE5C-490F-AA8C-56897B52EC73}"/>
    <dgm:cxn modelId="{49187F21-F2B3-4987-8772-ACC241B0A8EA}" type="presOf" srcId="{2C6F5568-BA06-49B8-945C-B742E21F95F7}" destId="{5C8AB68B-CD6A-4028-99D8-42DCC1121547}" srcOrd="0" destOrd="0" presId="urn:microsoft.com/office/officeart/2005/8/layout/default"/>
    <dgm:cxn modelId="{69C851E7-49A9-4347-A52B-85FB4E2F806F}" type="presOf" srcId="{FC203830-5BA1-4AA3-9833-38162EFEE69B}" destId="{D87340B1-BEB6-4462-9CD7-7FE2C33FF43C}" srcOrd="0" destOrd="0" presId="urn:microsoft.com/office/officeart/2005/8/layout/default"/>
    <dgm:cxn modelId="{64615911-E77F-44A3-9D02-0974A3FA7500}" type="presOf" srcId="{51E56999-83DE-4017-88C4-C99F5DE17142}" destId="{94498F2B-97AD-4C10-875F-FE7A34DA3476}" srcOrd="0" destOrd="0" presId="urn:microsoft.com/office/officeart/2005/8/layout/default"/>
    <dgm:cxn modelId="{360DB04C-1C17-4A03-AC40-CD902E023113}" srcId="{E4F73FF0-103B-4EE7-B458-66025E522488}" destId="{2EFB4EA5-8AF7-4D78-AF61-DCFA850602D5}" srcOrd="2" destOrd="0" parTransId="{19803FCF-5707-4522-BD3C-88CB2CE19A88}" sibTransId="{950F90B8-3BD3-40BC-9373-9AAD48C37F33}"/>
    <dgm:cxn modelId="{0EE35913-00DD-4C89-B7CC-029D192EE3C1}" srcId="{E4F73FF0-103B-4EE7-B458-66025E522488}" destId="{314C562D-B41A-4C5F-A87E-3D93AC9073F8}" srcOrd="5" destOrd="0" parTransId="{59E9D1AA-5008-49D9-A9BB-A38549867D77}" sibTransId="{CBB6B264-355D-4EEF-9317-5F88EB8786E8}"/>
    <dgm:cxn modelId="{50C2D314-005F-4238-BC8F-EADC8E8B392A}" srcId="{E4F73FF0-103B-4EE7-B458-66025E522488}" destId="{51E56999-83DE-4017-88C4-C99F5DE17142}" srcOrd="3" destOrd="0" parTransId="{2B327386-469D-438C-9603-62B09CA6B06D}" sibTransId="{D88C1A81-81D2-4A56-834F-6BD2A522FFA0}"/>
    <dgm:cxn modelId="{AE5C1A36-F054-4795-9501-D38F80CBE87A}" type="presParOf" srcId="{F24F216A-C722-4CBF-AFA3-2B0F452545B3}" destId="{DB7ECED2-8FF6-4264-8A10-48AEAB9B3F84}" srcOrd="0" destOrd="0" presId="urn:microsoft.com/office/officeart/2005/8/layout/default"/>
    <dgm:cxn modelId="{2A058E0D-2829-464A-88E1-9BABE3AE314A}" type="presParOf" srcId="{F24F216A-C722-4CBF-AFA3-2B0F452545B3}" destId="{91D9C3C0-6C59-4B3C-9137-F1ACDFC5FE93}" srcOrd="1" destOrd="0" presId="urn:microsoft.com/office/officeart/2005/8/layout/default"/>
    <dgm:cxn modelId="{0C259381-B370-4EDD-A675-37466B0FA1DC}" type="presParOf" srcId="{F24F216A-C722-4CBF-AFA3-2B0F452545B3}" destId="{5C8AB68B-CD6A-4028-99D8-42DCC1121547}" srcOrd="2" destOrd="0" presId="urn:microsoft.com/office/officeart/2005/8/layout/default"/>
    <dgm:cxn modelId="{8D4E6B74-0366-4435-B9E5-6842689D61D4}" type="presParOf" srcId="{F24F216A-C722-4CBF-AFA3-2B0F452545B3}" destId="{19E61BCC-C453-4E3B-B305-1EDE5F12C6DD}" srcOrd="3" destOrd="0" presId="urn:microsoft.com/office/officeart/2005/8/layout/default"/>
    <dgm:cxn modelId="{63DC72BA-6050-49E4-8A2D-8A7EBA62B888}" type="presParOf" srcId="{F24F216A-C722-4CBF-AFA3-2B0F452545B3}" destId="{81BEEFFF-D554-4455-9787-4B555F35DBE3}" srcOrd="4" destOrd="0" presId="urn:microsoft.com/office/officeart/2005/8/layout/default"/>
    <dgm:cxn modelId="{57663092-D322-4E82-BED5-5D8E8FFD3EBC}" type="presParOf" srcId="{F24F216A-C722-4CBF-AFA3-2B0F452545B3}" destId="{5753F354-3D68-4EB2-92F3-9746ACFF431C}" srcOrd="5" destOrd="0" presId="urn:microsoft.com/office/officeart/2005/8/layout/default"/>
    <dgm:cxn modelId="{4C68BC19-B5F6-4EB0-A71D-0125B54B2E4C}" type="presParOf" srcId="{F24F216A-C722-4CBF-AFA3-2B0F452545B3}" destId="{94498F2B-97AD-4C10-875F-FE7A34DA3476}" srcOrd="6" destOrd="0" presId="urn:microsoft.com/office/officeart/2005/8/layout/default"/>
    <dgm:cxn modelId="{F8E67326-1B68-45F3-BCC3-4DFB08E554B8}" type="presParOf" srcId="{F24F216A-C722-4CBF-AFA3-2B0F452545B3}" destId="{8DAC02F7-0EE8-4E0D-9AC9-6AF8277C5E21}" srcOrd="7" destOrd="0" presId="urn:microsoft.com/office/officeart/2005/8/layout/default"/>
    <dgm:cxn modelId="{49FE2883-B74A-4C2E-983A-D04A56E8F5A9}" type="presParOf" srcId="{F24F216A-C722-4CBF-AFA3-2B0F452545B3}" destId="{D87340B1-BEB6-4462-9CD7-7FE2C33FF43C}" srcOrd="8" destOrd="0" presId="urn:microsoft.com/office/officeart/2005/8/layout/default"/>
    <dgm:cxn modelId="{5D70143F-C36A-491D-BB6A-0D41DAEC3AE2}" type="presParOf" srcId="{F24F216A-C722-4CBF-AFA3-2B0F452545B3}" destId="{9DD00131-D003-4AC3-B3DF-8D4060491F1B}" srcOrd="9" destOrd="0" presId="urn:microsoft.com/office/officeart/2005/8/layout/default"/>
    <dgm:cxn modelId="{7BB6B717-8B5C-4DA1-8C5E-0B2C6121B7C0}" type="presParOf" srcId="{F24F216A-C722-4CBF-AFA3-2B0F452545B3}" destId="{0C39635C-E362-4926-8178-F5270801DE76}" srcOrd="10" destOrd="0" presId="urn:microsoft.com/office/officeart/2005/8/layout/default"/>
    <dgm:cxn modelId="{B517748E-6504-4303-9F5D-848118E9F3B9}" type="presParOf" srcId="{F24F216A-C722-4CBF-AFA3-2B0F452545B3}" destId="{FE96F9B8-3C2C-4ACB-8267-77F6F624DDA6}" srcOrd="11" destOrd="0" presId="urn:microsoft.com/office/officeart/2005/8/layout/default"/>
    <dgm:cxn modelId="{A77E1EB6-F886-49C5-952E-C207371E99E4}" type="presParOf" srcId="{F24F216A-C722-4CBF-AFA3-2B0F452545B3}" destId="{1EAB091F-2706-4EF0-B9B5-8E4DCC57E93A}"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CFD943-8A15-4FA7-B02E-6756508A31C4}" type="doc">
      <dgm:prSet loTypeId="urn:microsoft.com/office/officeart/2005/8/layout/matrix1" loCatId="matrix" qsTypeId="urn:microsoft.com/office/officeart/2005/8/quickstyle/simple4" qsCatId="simple" csTypeId="urn:microsoft.com/office/officeart/2005/8/colors/colorful4" csCatId="colorful" phldr="1"/>
      <dgm:spPr/>
      <dgm:t>
        <a:bodyPr/>
        <a:lstStyle/>
        <a:p>
          <a:endParaRPr lang="en-US"/>
        </a:p>
      </dgm:t>
    </dgm:pt>
    <dgm:pt modelId="{0C5D04B1-0508-4E1B-8777-609FB31225F8}">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6500" b="1" dirty="0" smtClean="0">
              <a:solidFill>
                <a:schemeClr val="bg2"/>
              </a:solidFill>
            </a:rPr>
            <a:t>RAPTOR</a:t>
          </a:r>
          <a:endParaRPr lang="en-US" sz="6500" b="1" dirty="0">
            <a:solidFill>
              <a:schemeClr val="bg2"/>
            </a:solidFill>
          </a:endParaRPr>
        </a:p>
      </dgm:t>
      <dgm:extLst>
        <a:ext uri="{E40237B7-FDA0-4F09-8148-C483321AD2D9}">
          <dgm14:cNvPr xmlns:dgm14="http://schemas.microsoft.com/office/drawing/2010/diagram" id="0" name="" descr="RAPTOR&#10;"/>
        </a:ext>
      </dgm:extLst>
    </dgm:pt>
    <dgm:pt modelId="{F2923080-30B5-4131-9ECB-82ACC7DA0A6E}" type="parTrans" cxnId="{3991F874-90CD-4938-95B0-A6EBD3106378}">
      <dgm:prSet/>
      <dgm:spPr/>
      <dgm:t>
        <a:bodyPr/>
        <a:lstStyle/>
        <a:p>
          <a:endParaRPr lang="en-US" sz="2800">
            <a:solidFill>
              <a:schemeClr val="bg2"/>
            </a:solidFill>
          </a:endParaRPr>
        </a:p>
      </dgm:t>
    </dgm:pt>
    <dgm:pt modelId="{F343FB4C-3969-48F8-9CF6-A909F08D8587}" type="sibTrans" cxnId="{3991F874-90CD-4938-95B0-A6EBD3106378}">
      <dgm:prSet/>
      <dgm:spPr/>
      <dgm:t>
        <a:bodyPr/>
        <a:lstStyle/>
        <a:p>
          <a:endParaRPr lang="en-US" sz="2800">
            <a:solidFill>
              <a:schemeClr val="bg2"/>
            </a:solidFill>
          </a:endParaRPr>
        </a:p>
      </dgm:t>
    </dgm:pt>
    <dgm:pt modelId="{F5BAFAD5-A9B1-49B1-95AF-C9441998D9EE}">
      <dgm:prSet phldrT="[Text]" custT="1"/>
      <dgm:spPr/>
      <dgm:t>
        <a:bodyPr/>
        <a:lstStyle/>
        <a:p>
          <a:r>
            <a:rPr lang="en-US" sz="2800" b="1" dirty="0" smtClean="0">
              <a:solidFill>
                <a:schemeClr val="bg2"/>
              </a:solidFill>
            </a:rPr>
            <a:t>Purpose</a:t>
          </a:r>
        </a:p>
        <a:p>
          <a:r>
            <a:rPr lang="en-US" sz="2800" dirty="0" smtClean="0">
              <a:solidFill>
                <a:schemeClr val="bg2"/>
              </a:solidFill>
            </a:rPr>
            <a:t>Automating a paper-based, error-prone manual process</a:t>
          </a:r>
          <a:endParaRPr lang="en-US" sz="2800" dirty="0">
            <a:solidFill>
              <a:schemeClr val="bg2"/>
            </a:solidFill>
          </a:endParaRPr>
        </a:p>
      </dgm:t>
      <dgm:extLst>
        <a:ext uri="{E40237B7-FDA0-4F09-8148-C483321AD2D9}">
          <dgm14:cNvPr xmlns:dgm14="http://schemas.microsoft.com/office/drawing/2010/diagram" id="0" name="" descr="Purpose&#10;Automating a paper-based, error-prone manual process&#10;"/>
        </a:ext>
      </dgm:extLst>
    </dgm:pt>
    <dgm:pt modelId="{C28ACCCC-2A39-4169-95B5-81553016C114}" type="parTrans" cxnId="{53BB772A-116F-4697-BA89-6542A7448BC4}">
      <dgm:prSet/>
      <dgm:spPr/>
      <dgm:t>
        <a:bodyPr/>
        <a:lstStyle/>
        <a:p>
          <a:endParaRPr lang="en-US" sz="2800">
            <a:solidFill>
              <a:schemeClr val="bg2"/>
            </a:solidFill>
          </a:endParaRPr>
        </a:p>
      </dgm:t>
    </dgm:pt>
    <dgm:pt modelId="{902F6EDE-30FE-4971-AF3A-189CDB7EA3B0}" type="sibTrans" cxnId="{53BB772A-116F-4697-BA89-6542A7448BC4}">
      <dgm:prSet/>
      <dgm:spPr/>
      <dgm:t>
        <a:bodyPr/>
        <a:lstStyle/>
        <a:p>
          <a:endParaRPr lang="en-US" sz="2800">
            <a:solidFill>
              <a:schemeClr val="bg2"/>
            </a:solidFill>
          </a:endParaRPr>
        </a:p>
      </dgm:t>
    </dgm:pt>
    <dgm:pt modelId="{45140A59-10B6-414D-A015-9B31F2F5EC3E}">
      <dgm:prSet phldrT="[Text]" custT="1"/>
      <dgm:spPr/>
      <dgm:t>
        <a:bodyPr/>
        <a:lstStyle/>
        <a:p>
          <a:r>
            <a:rPr lang="en-US" sz="2800" b="1" dirty="0" smtClean="0">
              <a:solidFill>
                <a:schemeClr val="bg2"/>
              </a:solidFill>
            </a:rPr>
            <a:t>Goal</a:t>
          </a:r>
        </a:p>
        <a:p>
          <a:r>
            <a:rPr lang="en-US" sz="2800" dirty="0" smtClean="0">
              <a:solidFill>
                <a:schemeClr val="bg2"/>
              </a:solidFill>
              <a:latin typeface="+mn-lt"/>
              <a:sym typeface="Lucida Grande" charset="0"/>
            </a:rPr>
            <a:t>Deploy RAPTOR at four clinical sites over 24 months</a:t>
          </a:r>
          <a:endParaRPr lang="en-US" sz="2800" b="1" dirty="0">
            <a:solidFill>
              <a:schemeClr val="bg2"/>
            </a:solidFill>
            <a:latin typeface="+mn-lt"/>
          </a:endParaRPr>
        </a:p>
      </dgm:t>
      <dgm:extLst>
        <a:ext uri="{E40237B7-FDA0-4F09-8148-C483321AD2D9}">
          <dgm14:cNvPr xmlns:dgm14="http://schemas.microsoft.com/office/drawing/2010/diagram" id="0" name="" descr="Goal&#10;Deploy RAPTOR at four clinical sites over 24 months&#10;"/>
        </a:ext>
      </dgm:extLst>
    </dgm:pt>
    <dgm:pt modelId="{03C0B7F1-876F-447F-A2BC-8B4460B0A53B}" type="parTrans" cxnId="{7AF3BAF5-EA4A-4993-B47F-07FB765D2E8E}">
      <dgm:prSet/>
      <dgm:spPr/>
      <dgm:t>
        <a:bodyPr/>
        <a:lstStyle/>
        <a:p>
          <a:endParaRPr lang="en-US" sz="2800">
            <a:solidFill>
              <a:schemeClr val="bg2"/>
            </a:solidFill>
          </a:endParaRPr>
        </a:p>
      </dgm:t>
    </dgm:pt>
    <dgm:pt modelId="{F3743CAD-063D-4716-B954-06FC9A23D779}" type="sibTrans" cxnId="{7AF3BAF5-EA4A-4993-B47F-07FB765D2E8E}">
      <dgm:prSet/>
      <dgm:spPr/>
      <dgm:t>
        <a:bodyPr/>
        <a:lstStyle/>
        <a:p>
          <a:endParaRPr lang="en-US" sz="2800">
            <a:solidFill>
              <a:schemeClr val="bg2"/>
            </a:solidFill>
          </a:endParaRPr>
        </a:p>
      </dgm:t>
    </dgm:pt>
    <dgm:pt modelId="{BD6B0878-8259-4451-BC5E-4E31BABD5ADA}">
      <dgm:prSet phldrT="[Text]" custT="1"/>
      <dgm:spPr/>
      <dgm:t>
        <a:bodyPr/>
        <a:lstStyle/>
        <a:p>
          <a:r>
            <a:rPr lang="en-US" sz="2800" b="1" dirty="0" smtClean="0">
              <a:solidFill>
                <a:schemeClr val="bg2"/>
              </a:solidFill>
            </a:rPr>
            <a:t>Status</a:t>
          </a:r>
        </a:p>
        <a:p>
          <a:r>
            <a:rPr lang="en-US" sz="2800" b="0" dirty="0" smtClean="0">
              <a:solidFill>
                <a:schemeClr val="bg2"/>
              </a:solidFill>
            </a:rPr>
            <a:t>Recently started user acceptance testing</a:t>
          </a:r>
          <a:endParaRPr lang="en-US" sz="2800" b="1" dirty="0" smtClean="0">
            <a:solidFill>
              <a:schemeClr val="bg2"/>
            </a:solidFill>
          </a:endParaRPr>
        </a:p>
      </dgm:t>
      <dgm:extLst>
        <a:ext uri="{E40237B7-FDA0-4F09-8148-C483321AD2D9}">
          <dgm14:cNvPr xmlns:dgm14="http://schemas.microsoft.com/office/drawing/2010/diagram" id="0" name="" descr="Status&#10;"/>
        </a:ext>
      </dgm:extLst>
    </dgm:pt>
    <dgm:pt modelId="{671C5D7E-7506-49F8-BA44-EE19350BAD6D}" type="parTrans" cxnId="{F2FB6ABC-90BC-4378-A987-FE22650FDF32}">
      <dgm:prSet/>
      <dgm:spPr/>
      <dgm:t>
        <a:bodyPr/>
        <a:lstStyle/>
        <a:p>
          <a:endParaRPr lang="en-US" sz="2800">
            <a:solidFill>
              <a:schemeClr val="bg2"/>
            </a:solidFill>
          </a:endParaRPr>
        </a:p>
      </dgm:t>
    </dgm:pt>
    <dgm:pt modelId="{FCD8DA74-B82F-49A9-9EA3-1CD8C6C0E575}" type="sibTrans" cxnId="{F2FB6ABC-90BC-4378-A987-FE22650FDF32}">
      <dgm:prSet/>
      <dgm:spPr/>
      <dgm:t>
        <a:bodyPr/>
        <a:lstStyle/>
        <a:p>
          <a:endParaRPr lang="en-US" sz="2800">
            <a:solidFill>
              <a:schemeClr val="bg2"/>
            </a:solidFill>
          </a:endParaRPr>
        </a:p>
      </dgm:t>
    </dgm:pt>
    <dgm:pt modelId="{4A46C7D6-FB90-411A-A490-BC2767AFAA27}">
      <dgm:prSet phldrT="[Text]" custT="1"/>
      <dgm:spPr/>
      <dgm:t>
        <a:bodyPr/>
        <a:lstStyle/>
        <a:p>
          <a:r>
            <a:rPr lang="en-US" sz="2800" b="1" dirty="0" smtClean="0">
              <a:solidFill>
                <a:schemeClr val="bg2"/>
              </a:solidFill>
            </a:rPr>
            <a:t>Project Details</a:t>
          </a:r>
        </a:p>
        <a:p>
          <a:r>
            <a:rPr lang="en-US" sz="2800" b="0" dirty="0" smtClean="0">
              <a:solidFill>
                <a:schemeClr val="bg2"/>
              </a:solidFill>
            </a:rPr>
            <a:t>A web-based imaging protocol tool that records decisions in </a:t>
          </a:r>
          <a:r>
            <a:rPr lang="en-US" sz="2800" b="0" dirty="0" err="1" smtClean="0">
              <a:solidFill>
                <a:schemeClr val="bg2"/>
              </a:solidFill>
            </a:rPr>
            <a:t>VistA</a:t>
          </a:r>
          <a:r>
            <a:rPr lang="en-US" sz="2800" b="0" dirty="0" smtClean="0">
              <a:solidFill>
                <a:schemeClr val="bg2"/>
              </a:solidFill>
            </a:rPr>
            <a:t>/CPRS.</a:t>
          </a:r>
        </a:p>
        <a:p>
          <a:endParaRPr lang="en-US" sz="2800" dirty="0">
            <a:solidFill>
              <a:schemeClr val="bg2"/>
            </a:solidFill>
          </a:endParaRPr>
        </a:p>
      </dgm:t>
      <dgm:extLst>
        <a:ext uri="{E40237B7-FDA0-4F09-8148-C483321AD2D9}">
          <dgm14:cNvPr xmlns:dgm14="http://schemas.microsoft.com/office/drawing/2010/diagram" id="0" name="" descr="Project Details&#10;Digitizing imaging orders into VistA&#10;"/>
        </a:ext>
      </dgm:extLst>
    </dgm:pt>
    <dgm:pt modelId="{23F260B2-8594-4BA8-AB75-A5C222D36F77}" type="parTrans" cxnId="{E8420F61-BFA7-483B-BE1F-5B3FE6BC1AC6}">
      <dgm:prSet/>
      <dgm:spPr/>
      <dgm:t>
        <a:bodyPr/>
        <a:lstStyle/>
        <a:p>
          <a:endParaRPr lang="en-US" sz="2800">
            <a:solidFill>
              <a:schemeClr val="bg2"/>
            </a:solidFill>
          </a:endParaRPr>
        </a:p>
      </dgm:t>
    </dgm:pt>
    <dgm:pt modelId="{A8EBCE52-B0DE-48DE-AF6B-E9E3B86CBE89}" type="sibTrans" cxnId="{E8420F61-BFA7-483B-BE1F-5B3FE6BC1AC6}">
      <dgm:prSet/>
      <dgm:spPr/>
      <dgm:t>
        <a:bodyPr/>
        <a:lstStyle/>
        <a:p>
          <a:endParaRPr lang="en-US" sz="2800">
            <a:solidFill>
              <a:schemeClr val="bg2"/>
            </a:solidFill>
          </a:endParaRPr>
        </a:p>
      </dgm:t>
    </dgm:pt>
    <dgm:pt modelId="{1AA31D01-5EAA-4693-A6F2-81871A7FE40C}" type="pres">
      <dgm:prSet presAssocID="{08CFD943-8A15-4FA7-B02E-6756508A31C4}" presName="diagram" presStyleCnt="0">
        <dgm:presLayoutVars>
          <dgm:chMax val="1"/>
          <dgm:dir/>
          <dgm:animLvl val="ctr"/>
          <dgm:resizeHandles val="exact"/>
        </dgm:presLayoutVars>
      </dgm:prSet>
      <dgm:spPr/>
      <dgm:t>
        <a:bodyPr/>
        <a:lstStyle/>
        <a:p>
          <a:endParaRPr lang="en-US"/>
        </a:p>
      </dgm:t>
    </dgm:pt>
    <dgm:pt modelId="{9FBCD8F7-6C4D-49B2-B965-797561F5CCD4}" type="pres">
      <dgm:prSet presAssocID="{08CFD943-8A15-4FA7-B02E-6756508A31C4}" presName="matrix" presStyleCnt="0"/>
      <dgm:spPr/>
      <dgm:t>
        <a:bodyPr/>
        <a:lstStyle/>
        <a:p>
          <a:endParaRPr lang="en-US"/>
        </a:p>
      </dgm:t>
    </dgm:pt>
    <dgm:pt modelId="{346D0905-3B2D-4D2F-8202-D28D014B74F8}" type="pres">
      <dgm:prSet presAssocID="{08CFD943-8A15-4FA7-B02E-6756508A31C4}" presName="tile1" presStyleLbl="node1" presStyleIdx="0" presStyleCnt="4"/>
      <dgm:spPr/>
      <dgm:t>
        <a:bodyPr/>
        <a:lstStyle/>
        <a:p>
          <a:endParaRPr lang="en-US"/>
        </a:p>
      </dgm:t>
    </dgm:pt>
    <dgm:pt modelId="{A01F0A34-DA5E-4C73-A430-D3D13CCCF2F2}" type="pres">
      <dgm:prSet presAssocID="{08CFD943-8A15-4FA7-B02E-6756508A31C4}" presName="tile1text" presStyleLbl="node1" presStyleIdx="0" presStyleCnt="4">
        <dgm:presLayoutVars>
          <dgm:chMax val="0"/>
          <dgm:chPref val="0"/>
          <dgm:bulletEnabled val="1"/>
        </dgm:presLayoutVars>
      </dgm:prSet>
      <dgm:spPr/>
      <dgm:t>
        <a:bodyPr/>
        <a:lstStyle/>
        <a:p>
          <a:endParaRPr lang="en-US"/>
        </a:p>
      </dgm:t>
    </dgm:pt>
    <dgm:pt modelId="{43AD14F2-0430-49D5-87C3-1AE48BB06200}" type="pres">
      <dgm:prSet presAssocID="{08CFD943-8A15-4FA7-B02E-6756508A31C4}" presName="tile2" presStyleLbl="node1" presStyleIdx="1" presStyleCnt="4"/>
      <dgm:spPr/>
      <dgm:t>
        <a:bodyPr/>
        <a:lstStyle/>
        <a:p>
          <a:endParaRPr lang="en-US"/>
        </a:p>
      </dgm:t>
    </dgm:pt>
    <dgm:pt modelId="{D9FD9BB0-11BF-412C-A20C-EB52C8D59E1F}" type="pres">
      <dgm:prSet presAssocID="{08CFD943-8A15-4FA7-B02E-6756508A31C4}" presName="tile2text" presStyleLbl="node1" presStyleIdx="1" presStyleCnt="4">
        <dgm:presLayoutVars>
          <dgm:chMax val="0"/>
          <dgm:chPref val="0"/>
          <dgm:bulletEnabled val="1"/>
        </dgm:presLayoutVars>
      </dgm:prSet>
      <dgm:spPr/>
      <dgm:t>
        <a:bodyPr/>
        <a:lstStyle/>
        <a:p>
          <a:endParaRPr lang="en-US"/>
        </a:p>
      </dgm:t>
    </dgm:pt>
    <dgm:pt modelId="{5F405B21-7DBB-423F-8E47-05AD6B213DFC}" type="pres">
      <dgm:prSet presAssocID="{08CFD943-8A15-4FA7-B02E-6756508A31C4}" presName="tile3" presStyleLbl="node1" presStyleIdx="2" presStyleCnt="4"/>
      <dgm:spPr/>
      <dgm:t>
        <a:bodyPr/>
        <a:lstStyle/>
        <a:p>
          <a:endParaRPr lang="en-US"/>
        </a:p>
      </dgm:t>
    </dgm:pt>
    <dgm:pt modelId="{D3A581C6-8BBC-4C54-80D5-00A9E4C45320}" type="pres">
      <dgm:prSet presAssocID="{08CFD943-8A15-4FA7-B02E-6756508A31C4}" presName="tile3text" presStyleLbl="node1" presStyleIdx="2" presStyleCnt="4">
        <dgm:presLayoutVars>
          <dgm:chMax val="0"/>
          <dgm:chPref val="0"/>
          <dgm:bulletEnabled val="1"/>
        </dgm:presLayoutVars>
      </dgm:prSet>
      <dgm:spPr/>
      <dgm:t>
        <a:bodyPr/>
        <a:lstStyle/>
        <a:p>
          <a:endParaRPr lang="en-US"/>
        </a:p>
      </dgm:t>
    </dgm:pt>
    <dgm:pt modelId="{A74B9DE5-087F-4359-BD9B-B747C3DB0BDE}" type="pres">
      <dgm:prSet presAssocID="{08CFD943-8A15-4FA7-B02E-6756508A31C4}" presName="tile4" presStyleLbl="node1" presStyleIdx="3" presStyleCnt="4"/>
      <dgm:spPr/>
      <dgm:t>
        <a:bodyPr/>
        <a:lstStyle/>
        <a:p>
          <a:endParaRPr lang="en-US"/>
        </a:p>
      </dgm:t>
    </dgm:pt>
    <dgm:pt modelId="{DB661DAA-6857-4F39-8664-99CCDB5843D7}" type="pres">
      <dgm:prSet presAssocID="{08CFD943-8A15-4FA7-B02E-6756508A31C4}" presName="tile4text" presStyleLbl="node1" presStyleIdx="3" presStyleCnt="4">
        <dgm:presLayoutVars>
          <dgm:chMax val="0"/>
          <dgm:chPref val="0"/>
          <dgm:bulletEnabled val="1"/>
        </dgm:presLayoutVars>
      </dgm:prSet>
      <dgm:spPr/>
      <dgm:t>
        <a:bodyPr/>
        <a:lstStyle/>
        <a:p>
          <a:endParaRPr lang="en-US"/>
        </a:p>
      </dgm:t>
    </dgm:pt>
    <dgm:pt modelId="{A838DEBB-D005-4CF8-A710-68977F63A7DC}" type="pres">
      <dgm:prSet presAssocID="{08CFD943-8A15-4FA7-B02E-6756508A31C4}" presName="centerTile" presStyleLbl="fgShp" presStyleIdx="0" presStyleCnt="1">
        <dgm:presLayoutVars>
          <dgm:chMax val="0"/>
          <dgm:chPref val="0"/>
        </dgm:presLayoutVars>
      </dgm:prSet>
      <dgm:spPr/>
      <dgm:t>
        <a:bodyPr/>
        <a:lstStyle/>
        <a:p>
          <a:endParaRPr lang="en-US"/>
        </a:p>
      </dgm:t>
    </dgm:pt>
  </dgm:ptLst>
  <dgm:cxnLst>
    <dgm:cxn modelId="{374F6876-745D-4B59-BBF9-BC0E309A2F24}" type="presOf" srcId="{0C5D04B1-0508-4E1B-8777-609FB31225F8}" destId="{A838DEBB-D005-4CF8-A710-68977F63A7DC}" srcOrd="0" destOrd="0" presId="urn:microsoft.com/office/officeart/2005/8/layout/matrix1"/>
    <dgm:cxn modelId="{46D911C9-D010-45A8-B638-F98D01FE4D5A}" type="presOf" srcId="{BD6B0878-8259-4451-BC5E-4E31BABD5ADA}" destId="{A74B9DE5-087F-4359-BD9B-B747C3DB0BDE}" srcOrd="0" destOrd="0" presId="urn:microsoft.com/office/officeart/2005/8/layout/matrix1"/>
    <dgm:cxn modelId="{3991F874-90CD-4938-95B0-A6EBD3106378}" srcId="{08CFD943-8A15-4FA7-B02E-6756508A31C4}" destId="{0C5D04B1-0508-4E1B-8777-609FB31225F8}" srcOrd="0" destOrd="0" parTransId="{F2923080-30B5-4131-9ECB-82ACC7DA0A6E}" sibTransId="{F343FB4C-3969-48F8-9CF6-A909F08D8587}"/>
    <dgm:cxn modelId="{EAB6B80A-CED7-4FDC-88F8-7C5584F432A6}" type="presOf" srcId="{45140A59-10B6-414D-A015-9B31F2F5EC3E}" destId="{5F405B21-7DBB-423F-8E47-05AD6B213DFC}" srcOrd="0" destOrd="0" presId="urn:microsoft.com/office/officeart/2005/8/layout/matrix1"/>
    <dgm:cxn modelId="{723B49BA-7877-4248-8557-79C5EF209671}" type="presOf" srcId="{F5BAFAD5-A9B1-49B1-95AF-C9441998D9EE}" destId="{A01F0A34-DA5E-4C73-A430-D3D13CCCF2F2}" srcOrd="1" destOrd="0" presId="urn:microsoft.com/office/officeart/2005/8/layout/matrix1"/>
    <dgm:cxn modelId="{3C73E9C9-D966-458C-9DBA-270D2FF8CD3D}" type="presOf" srcId="{45140A59-10B6-414D-A015-9B31F2F5EC3E}" destId="{D3A581C6-8BBC-4C54-80D5-00A9E4C45320}" srcOrd="1" destOrd="0" presId="urn:microsoft.com/office/officeart/2005/8/layout/matrix1"/>
    <dgm:cxn modelId="{53BB772A-116F-4697-BA89-6542A7448BC4}" srcId="{0C5D04B1-0508-4E1B-8777-609FB31225F8}" destId="{F5BAFAD5-A9B1-49B1-95AF-C9441998D9EE}" srcOrd="0" destOrd="0" parTransId="{C28ACCCC-2A39-4169-95B5-81553016C114}" sibTransId="{902F6EDE-30FE-4971-AF3A-189CDB7EA3B0}"/>
    <dgm:cxn modelId="{E8420F61-BFA7-483B-BE1F-5B3FE6BC1AC6}" srcId="{0C5D04B1-0508-4E1B-8777-609FB31225F8}" destId="{4A46C7D6-FB90-411A-A490-BC2767AFAA27}" srcOrd="1" destOrd="0" parTransId="{23F260B2-8594-4BA8-AB75-A5C222D36F77}" sibTransId="{A8EBCE52-B0DE-48DE-AF6B-E9E3B86CBE89}"/>
    <dgm:cxn modelId="{E2E5DF74-BAD8-4A35-B5B8-D14BD983B9A1}" type="presOf" srcId="{4A46C7D6-FB90-411A-A490-BC2767AFAA27}" destId="{43AD14F2-0430-49D5-87C3-1AE48BB06200}" srcOrd="0" destOrd="0" presId="urn:microsoft.com/office/officeart/2005/8/layout/matrix1"/>
    <dgm:cxn modelId="{403159B1-76BF-481B-94AD-D46DE1A53DAF}" type="presOf" srcId="{F5BAFAD5-A9B1-49B1-95AF-C9441998D9EE}" destId="{346D0905-3B2D-4D2F-8202-D28D014B74F8}" srcOrd="0" destOrd="0" presId="urn:microsoft.com/office/officeart/2005/8/layout/matrix1"/>
    <dgm:cxn modelId="{ABE2B19E-E696-439D-9634-0036DF9B243B}" type="presOf" srcId="{BD6B0878-8259-4451-BC5E-4E31BABD5ADA}" destId="{DB661DAA-6857-4F39-8664-99CCDB5843D7}" srcOrd="1" destOrd="0" presId="urn:microsoft.com/office/officeart/2005/8/layout/matrix1"/>
    <dgm:cxn modelId="{F2FB6ABC-90BC-4378-A987-FE22650FDF32}" srcId="{0C5D04B1-0508-4E1B-8777-609FB31225F8}" destId="{BD6B0878-8259-4451-BC5E-4E31BABD5ADA}" srcOrd="3" destOrd="0" parTransId="{671C5D7E-7506-49F8-BA44-EE19350BAD6D}" sibTransId="{FCD8DA74-B82F-49A9-9EA3-1CD8C6C0E575}"/>
    <dgm:cxn modelId="{2C90A917-DBB3-4658-84F5-B8E81B88724F}" type="presOf" srcId="{08CFD943-8A15-4FA7-B02E-6756508A31C4}" destId="{1AA31D01-5EAA-4693-A6F2-81871A7FE40C}" srcOrd="0" destOrd="0" presId="urn:microsoft.com/office/officeart/2005/8/layout/matrix1"/>
    <dgm:cxn modelId="{8DEBE7D9-0932-4813-9D44-0DB2EAB59573}" type="presOf" srcId="{4A46C7D6-FB90-411A-A490-BC2767AFAA27}" destId="{D9FD9BB0-11BF-412C-A20C-EB52C8D59E1F}" srcOrd="1" destOrd="0" presId="urn:microsoft.com/office/officeart/2005/8/layout/matrix1"/>
    <dgm:cxn modelId="{7AF3BAF5-EA4A-4993-B47F-07FB765D2E8E}" srcId="{0C5D04B1-0508-4E1B-8777-609FB31225F8}" destId="{45140A59-10B6-414D-A015-9B31F2F5EC3E}" srcOrd="2" destOrd="0" parTransId="{03C0B7F1-876F-447F-A2BC-8B4460B0A53B}" sibTransId="{F3743CAD-063D-4716-B954-06FC9A23D779}"/>
    <dgm:cxn modelId="{B3550140-8F67-4382-A345-C6112E920532}" type="presParOf" srcId="{1AA31D01-5EAA-4693-A6F2-81871A7FE40C}" destId="{9FBCD8F7-6C4D-49B2-B965-797561F5CCD4}" srcOrd="0" destOrd="0" presId="urn:microsoft.com/office/officeart/2005/8/layout/matrix1"/>
    <dgm:cxn modelId="{FBC18BCA-9693-426B-ACCC-49E31A716414}" type="presParOf" srcId="{9FBCD8F7-6C4D-49B2-B965-797561F5CCD4}" destId="{346D0905-3B2D-4D2F-8202-D28D014B74F8}" srcOrd="0" destOrd="0" presId="urn:microsoft.com/office/officeart/2005/8/layout/matrix1"/>
    <dgm:cxn modelId="{3F7C97C1-C168-4DAD-80AC-E0431CF8C639}" type="presParOf" srcId="{9FBCD8F7-6C4D-49B2-B965-797561F5CCD4}" destId="{A01F0A34-DA5E-4C73-A430-D3D13CCCF2F2}" srcOrd="1" destOrd="0" presId="urn:microsoft.com/office/officeart/2005/8/layout/matrix1"/>
    <dgm:cxn modelId="{E9E37130-CE2B-4566-991F-08FCF2C841F3}" type="presParOf" srcId="{9FBCD8F7-6C4D-49B2-B965-797561F5CCD4}" destId="{43AD14F2-0430-49D5-87C3-1AE48BB06200}" srcOrd="2" destOrd="0" presId="urn:microsoft.com/office/officeart/2005/8/layout/matrix1"/>
    <dgm:cxn modelId="{7E365F71-919C-4C70-8A75-652C0429D9F5}" type="presParOf" srcId="{9FBCD8F7-6C4D-49B2-B965-797561F5CCD4}" destId="{D9FD9BB0-11BF-412C-A20C-EB52C8D59E1F}" srcOrd="3" destOrd="0" presId="urn:microsoft.com/office/officeart/2005/8/layout/matrix1"/>
    <dgm:cxn modelId="{0A73AE1A-A796-4BE6-9163-62F2DB954BF4}" type="presParOf" srcId="{9FBCD8F7-6C4D-49B2-B965-797561F5CCD4}" destId="{5F405B21-7DBB-423F-8E47-05AD6B213DFC}" srcOrd="4" destOrd="0" presId="urn:microsoft.com/office/officeart/2005/8/layout/matrix1"/>
    <dgm:cxn modelId="{F9DF2F85-4DF3-4D15-B581-220700D42BAA}" type="presParOf" srcId="{9FBCD8F7-6C4D-49B2-B965-797561F5CCD4}" destId="{D3A581C6-8BBC-4C54-80D5-00A9E4C45320}" srcOrd="5" destOrd="0" presId="urn:microsoft.com/office/officeart/2005/8/layout/matrix1"/>
    <dgm:cxn modelId="{3C7B0358-74F2-4D84-BBD4-D57BEC8B3116}" type="presParOf" srcId="{9FBCD8F7-6C4D-49B2-B965-797561F5CCD4}" destId="{A74B9DE5-087F-4359-BD9B-B747C3DB0BDE}" srcOrd="6" destOrd="0" presId="urn:microsoft.com/office/officeart/2005/8/layout/matrix1"/>
    <dgm:cxn modelId="{B55D0939-E60B-4F37-930C-6DBCF448DEBD}" type="presParOf" srcId="{9FBCD8F7-6C4D-49B2-B965-797561F5CCD4}" destId="{DB661DAA-6857-4F39-8664-99CCDB5843D7}" srcOrd="7" destOrd="0" presId="urn:microsoft.com/office/officeart/2005/8/layout/matrix1"/>
    <dgm:cxn modelId="{F4DBBFE1-D957-4784-9EF0-286EC795E9B7}" type="presParOf" srcId="{1AA31D01-5EAA-4693-A6F2-81871A7FE40C}" destId="{A838DEBB-D005-4CF8-A710-68977F63A7D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4BF90A-6430-4A6D-AE5E-F52A28456707}" type="doc">
      <dgm:prSet loTypeId="urn:microsoft.com/office/officeart/2005/8/layout/matrix1" loCatId="matrix" qsTypeId="urn:microsoft.com/office/officeart/2005/8/quickstyle/simple4" qsCatId="simple" csTypeId="urn:microsoft.com/office/officeart/2005/8/colors/colorful4" csCatId="colorful" phldr="1"/>
      <dgm:spPr/>
      <dgm:t>
        <a:bodyPr/>
        <a:lstStyle/>
        <a:p>
          <a:endParaRPr lang="en-US"/>
        </a:p>
      </dgm:t>
    </dgm:pt>
    <dgm:pt modelId="{C6F18160-6373-4F6F-A26D-1299C5D4EF81}">
      <dgm:prSet phldrT="[Text]">
        <dgm:style>
          <a:lnRef idx="1">
            <a:schemeClr val="accent2"/>
          </a:lnRef>
          <a:fillRef idx="3">
            <a:schemeClr val="accent2"/>
          </a:fillRef>
          <a:effectRef idx="2">
            <a:schemeClr val="accent2"/>
          </a:effectRef>
          <a:fontRef idx="minor">
            <a:schemeClr val="lt1"/>
          </a:fontRef>
        </dgm:style>
      </dgm:prSet>
      <dgm:spPr>
        <a:gradFill rotWithShape="0">
          <a:gsLst>
            <a:gs pos="0">
              <a:schemeClr val="accent2">
                <a:shade val="51000"/>
                <a:satMod val="130000"/>
              </a:schemeClr>
            </a:gs>
            <a:gs pos="35000">
              <a:schemeClr val="accent2">
                <a:shade val="93000"/>
                <a:satMod val="130000"/>
              </a:schemeClr>
            </a:gs>
            <a:gs pos="100000">
              <a:schemeClr val="accent2">
                <a:shade val="94000"/>
                <a:satMod val="135000"/>
              </a:schemeClr>
            </a:gs>
          </a:gsLst>
        </a:gradFill>
      </dgm:spPr>
      <dgm:t>
        <a:bodyPr/>
        <a:lstStyle/>
        <a:p>
          <a:r>
            <a:rPr lang="en-US" b="1" dirty="0" smtClean="0">
              <a:solidFill>
                <a:schemeClr val="bg2"/>
              </a:solidFill>
            </a:rPr>
            <a:t>AWARE</a:t>
          </a:r>
          <a:endParaRPr lang="en-US" b="1" dirty="0">
            <a:solidFill>
              <a:schemeClr val="bg2"/>
            </a:solidFill>
          </a:endParaRPr>
        </a:p>
      </dgm:t>
      <dgm:extLst>
        <a:ext uri="{E40237B7-FDA0-4F09-8148-C483321AD2D9}">
          <dgm14:cNvPr xmlns:dgm14="http://schemas.microsoft.com/office/drawing/2010/diagram" id="0" name="" descr="AWARE&#10;"/>
        </a:ext>
      </dgm:extLst>
    </dgm:pt>
    <dgm:pt modelId="{8BC45911-17B2-4175-9B6C-B4947ED80619}" type="parTrans" cxnId="{F0E5698A-2D26-43A3-B4A8-62C453DB76D8}">
      <dgm:prSet/>
      <dgm:spPr/>
      <dgm:t>
        <a:bodyPr/>
        <a:lstStyle/>
        <a:p>
          <a:endParaRPr lang="en-US">
            <a:solidFill>
              <a:schemeClr val="bg2"/>
            </a:solidFill>
          </a:endParaRPr>
        </a:p>
      </dgm:t>
    </dgm:pt>
    <dgm:pt modelId="{22F653AF-10A6-497E-BEB3-C30F34A1DB75}" type="sibTrans" cxnId="{F0E5698A-2D26-43A3-B4A8-62C453DB76D8}">
      <dgm:prSet/>
      <dgm:spPr/>
      <dgm:t>
        <a:bodyPr/>
        <a:lstStyle/>
        <a:p>
          <a:endParaRPr lang="en-US">
            <a:solidFill>
              <a:schemeClr val="bg2"/>
            </a:solidFill>
          </a:endParaRPr>
        </a:p>
      </dgm:t>
    </dgm:pt>
    <dgm:pt modelId="{A9B52AC5-934E-4781-B66C-40D6B0832C30}">
      <dgm:prSet phldrT="[Text]" custT="1"/>
      <dgm:spPr/>
      <dgm:t>
        <a:bodyPr/>
        <a:lstStyle/>
        <a:p>
          <a:endParaRPr lang="en-US" sz="3200" b="1" dirty="0" smtClean="0">
            <a:solidFill>
              <a:schemeClr val="bg2"/>
            </a:solidFill>
          </a:endParaRPr>
        </a:p>
        <a:p>
          <a:endParaRPr lang="en-US" sz="3200" b="1" dirty="0" smtClean="0">
            <a:solidFill>
              <a:schemeClr val="bg2"/>
            </a:solidFill>
          </a:endParaRPr>
        </a:p>
        <a:p>
          <a:r>
            <a:rPr lang="en-US" sz="2800" b="1" dirty="0" smtClean="0">
              <a:solidFill>
                <a:schemeClr val="bg2"/>
              </a:solidFill>
            </a:rPr>
            <a:t>Purpose</a:t>
          </a:r>
        </a:p>
        <a:p>
          <a:r>
            <a:rPr lang="en-US" sz="2800" b="0" dirty="0" smtClean="0">
              <a:solidFill>
                <a:schemeClr val="bg2"/>
              </a:solidFill>
            </a:rPr>
            <a:t>Provide measurements and tracking of cancer-related diagnostic test results </a:t>
          </a:r>
          <a:endParaRPr lang="en-US" sz="2800" b="1" dirty="0" smtClean="0">
            <a:solidFill>
              <a:schemeClr val="bg2"/>
            </a:solidFill>
          </a:endParaRPr>
        </a:p>
        <a:p>
          <a:endParaRPr lang="en-US" sz="2800" b="1" dirty="0">
            <a:solidFill>
              <a:schemeClr val="bg2"/>
            </a:solidFill>
          </a:endParaRPr>
        </a:p>
      </dgm:t>
      <dgm:extLst>
        <a:ext uri="{E40237B7-FDA0-4F09-8148-C483321AD2D9}">
          <dgm14:cNvPr xmlns:dgm14="http://schemas.microsoft.com/office/drawing/2010/diagram" id="0" name="" descr="&#10;&#10;Purpose&#10;Provide measurements and tracking of cancer-related diagnostic test results "/>
        </a:ext>
      </dgm:extLst>
    </dgm:pt>
    <dgm:pt modelId="{1C667513-62D5-4150-AABE-359A8E9412FB}" type="parTrans" cxnId="{CBCBBEFA-03F2-4BF3-8586-82CB1209780B}">
      <dgm:prSet/>
      <dgm:spPr/>
      <dgm:t>
        <a:bodyPr/>
        <a:lstStyle/>
        <a:p>
          <a:endParaRPr lang="en-US">
            <a:solidFill>
              <a:schemeClr val="bg2"/>
            </a:solidFill>
          </a:endParaRPr>
        </a:p>
      </dgm:t>
    </dgm:pt>
    <dgm:pt modelId="{EF7B47E0-8C30-433A-8CB7-0A8C83AF3423}" type="sibTrans" cxnId="{CBCBBEFA-03F2-4BF3-8586-82CB1209780B}">
      <dgm:prSet/>
      <dgm:spPr/>
      <dgm:t>
        <a:bodyPr/>
        <a:lstStyle/>
        <a:p>
          <a:endParaRPr lang="en-US">
            <a:solidFill>
              <a:schemeClr val="bg2"/>
            </a:solidFill>
          </a:endParaRPr>
        </a:p>
      </dgm:t>
    </dgm:pt>
    <dgm:pt modelId="{558BDF4A-1842-4D34-B14C-6F5FEB4678CB}">
      <dgm:prSet phldrT="[Text]" custT="1"/>
      <dgm:spPr/>
      <dgm:t>
        <a:bodyPr/>
        <a:lstStyle/>
        <a:p>
          <a:endParaRPr lang="en-US" sz="2800" b="1" dirty="0" smtClean="0">
            <a:solidFill>
              <a:schemeClr val="bg2"/>
            </a:solidFill>
          </a:endParaRPr>
        </a:p>
        <a:p>
          <a:endParaRPr lang="en-US" sz="2800" b="1" dirty="0" smtClean="0">
            <a:solidFill>
              <a:schemeClr val="bg2"/>
            </a:solidFill>
          </a:endParaRPr>
        </a:p>
        <a:p>
          <a:r>
            <a:rPr lang="en-US" sz="2800" b="1" dirty="0" smtClean="0">
              <a:solidFill>
                <a:schemeClr val="bg2"/>
              </a:solidFill>
            </a:rPr>
            <a:t>Project Details</a:t>
          </a:r>
        </a:p>
        <a:p>
          <a:r>
            <a:rPr lang="en-US" sz="2800" b="0" dirty="0" smtClean="0">
              <a:solidFill>
                <a:schemeClr val="bg2"/>
              </a:solidFill>
            </a:rPr>
            <a:t>Tracks and responds to abnormal labs that lack timely follow-up</a:t>
          </a:r>
        </a:p>
        <a:p>
          <a:endParaRPr lang="en-US" sz="2800" b="1" dirty="0">
            <a:solidFill>
              <a:schemeClr val="bg2"/>
            </a:solidFill>
          </a:endParaRPr>
        </a:p>
      </dgm:t>
      <dgm:extLst>
        <a:ext uri="{E40237B7-FDA0-4F09-8148-C483321AD2D9}">
          <dgm14:cNvPr xmlns:dgm14="http://schemas.microsoft.com/office/drawing/2010/diagram" id="0" name="" descr="&#10;&#10;Project Details&#10;Tracks and responds to abnormal labs that lack timely follow-up"/>
        </a:ext>
      </dgm:extLst>
    </dgm:pt>
    <dgm:pt modelId="{C9E83192-ABB2-46E1-8403-3E0F1F12570A}" type="parTrans" cxnId="{D5B53B64-1C1B-4ECF-9406-99A7722EEBD4}">
      <dgm:prSet/>
      <dgm:spPr/>
      <dgm:t>
        <a:bodyPr/>
        <a:lstStyle/>
        <a:p>
          <a:endParaRPr lang="en-US">
            <a:solidFill>
              <a:schemeClr val="bg2"/>
            </a:solidFill>
          </a:endParaRPr>
        </a:p>
      </dgm:t>
    </dgm:pt>
    <dgm:pt modelId="{7F520673-0D0A-44E9-8446-363E3C153227}" type="sibTrans" cxnId="{D5B53B64-1C1B-4ECF-9406-99A7722EEBD4}">
      <dgm:prSet/>
      <dgm:spPr/>
      <dgm:t>
        <a:bodyPr/>
        <a:lstStyle/>
        <a:p>
          <a:endParaRPr lang="en-US">
            <a:solidFill>
              <a:schemeClr val="bg2"/>
            </a:solidFill>
          </a:endParaRPr>
        </a:p>
      </dgm:t>
    </dgm:pt>
    <dgm:pt modelId="{98989D86-F71A-46D3-B1A7-393067C91CB2}">
      <dgm:prSet phldrT="[Text]" custT="1"/>
      <dgm:spPr/>
      <dgm:t>
        <a:bodyPr/>
        <a:lstStyle/>
        <a:p>
          <a:r>
            <a:rPr lang="en-US" sz="2800" b="1" dirty="0" smtClean="0">
              <a:solidFill>
                <a:schemeClr val="bg2"/>
              </a:solidFill>
            </a:rPr>
            <a:t>Goal</a:t>
          </a:r>
        </a:p>
        <a:p>
          <a:r>
            <a:rPr lang="en-US" sz="2800" b="0" dirty="0" smtClean="0">
              <a:solidFill>
                <a:schemeClr val="bg2"/>
              </a:solidFill>
            </a:rPr>
            <a:t>Pilot AWARE at Charleston and Long Beach VAMCs</a:t>
          </a:r>
        </a:p>
        <a:p>
          <a:endParaRPr lang="en-US" sz="3200" b="1" dirty="0">
            <a:solidFill>
              <a:schemeClr val="bg2"/>
            </a:solidFill>
          </a:endParaRPr>
        </a:p>
      </dgm:t>
      <dgm:extLst>
        <a:ext uri="{E40237B7-FDA0-4F09-8148-C483321AD2D9}">
          <dgm14:cNvPr xmlns:dgm14="http://schemas.microsoft.com/office/drawing/2010/diagram" id="0" name="" descr="Goal&#10;Pilot AWARE at Charleston and Long Beach VAMCs"/>
        </a:ext>
      </dgm:extLst>
    </dgm:pt>
    <dgm:pt modelId="{32499089-6854-4817-960F-A170164B2E2C}" type="parTrans" cxnId="{24DBAE59-2D10-41AC-8800-8E5248E48046}">
      <dgm:prSet/>
      <dgm:spPr/>
      <dgm:t>
        <a:bodyPr/>
        <a:lstStyle/>
        <a:p>
          <a:endParaRPr lang="en-US">
            <a:solidFill>
              <a:schemeClr val="bg2"/>
            </a:solidFill>
          </a:endParaRPr>
        </a:p>
      </dgm:t>
    </dgm:pt>
    <dgm:pt modelId="{14BE777E-D53B-48BC-9C6F-9F261DE2B0AD}" type="sibTrans" cxnId="{24DBAE59-2D10-41AC-8800-8E5248E48046}">
      <dgm:prSet/>
      <dgm:spPr/>
      <dgm:t>
        <a:bodyPr/>
        <a:lstStyle/>
        <a:p>
          <a:endParaRPr lang="en-US">
            <a:solidFill>
              <a:schemeClr val="bg2"/>
            </a:solidFill>
          </a:endParaRPr>
        </a:p>
      </dgm:t>
    </dgm:pt>
    <dgm:pt modelId="{21429E18-7DC1-437A-96E7-F451DB1D14DE}">
      <dgm:prSet phldrT="[Text]" custT="1"/>
      <dgm:spPr/>
      <dgm:t>
        <a:bodyPr/>
        <a:lstStyle/>
        <a:p>
          <a:r>
            <a:rPr lang="en-US" sz="3600" b="1" dirty="0" smtClean="0">
              <a:solidFill>
                <a:schemeClr val="bg2"/>
              </a:solidFill>
            </a:rPr>
            <a:t>Status</a:t>
          </a:r>
        </a:p>
        <a:p>
          <a:r>
            <a:rPr lang="en-US" sz="2800" b="0" dirty="0" smtClean="0">
              <a:solidFill>
                <a:schemeClr val="bg2"/>
              </a:solidFill>
            </a:rPr>
            <a:t>AWARE is slated to go into production in Charleston on June 30</a:t>
          </a:r>
        </a:p>
        <a:p>
          <a:endParaRPr lang="en-US" sz="3200" b="1" dirty="0">
            <a:solidFill>
              <a:schemeClr val="bg2"/>
            </a:solidFill>
          </a:endParaRPr>
        </a:p>
      </dgm:t>
      <dgm:extLst>
        <a:ext uri="{E40237B7-FDA0-4F09-8148-C483321AD2D9}">
          <dgm14:cNvPr xmlns:dgm14="http://schemas.microsoft.com/office/drawing/2010/diagram" id="0" name="" descr="Status&#10;AWARE is slated to go into production in Charleston on June 30"/>
        </a:ext>
      </dgm:extLst>
    </dgm:pt>
    <dgm:pt modelId="{ECC1C2D3-ED18-4FA9-9C8A-55A7DEA1D1F2}" type="parTrans" cxnId="{B71F6A08-D1DF-4E11-B5AE-6A356DA1862B}">
      <dgm:prSet/>
      <dgm:spPr/>
      <dgm:t>
        <a:bodyPr/>
        <a:lstStyle/>
        <a:p>
          <a:endParaRPr lang="en-US">
            <a:solidFill>
              <a:schemeClr val="bg2"/>
            </a:solidFill>
          </a:endParaRPr>
        </a:p>
      </dgm:t>
    </dgm:pt>
    <dgm:pt modelId="{06FBEE7A-8D02-43F0-84D5-D22969B836C4}" type="sibTrans" cxnId="{B71F6A08-D1DF-4E11-B5AE-6A356DA1862B}">
      <dgm:prSet/>
      <dgm:spPr/>
      <dgm:t>
        <a:bodyPr/>
        <a:lstStyle/>
        <a:p>
          <a:endParaRPr lang="en-US">
            <a:solidFill>
              <a:schemeClr val="bg2"/>
            </a:solidFill>
          </a:endParaRPr>
        </a:p>
      </dgm:t>
    </dgm:pt>
    <dgm:pt modelId="{6C58E41C-B449-4A47-AD75-C18AE7C0AE6C}" type="pres">
      <dgm:prSet presAssocID="{BF4BF90A-6430-4A6D-AE5E-F52A28456707}" presName="diagram" presStyleCnt="0">
        <dgm:presLayoutVars>
          <dgm:chMax val="1"/>
          <dgm:dir/>
          <dgm:animLvl val="ctr"/>
          <dgm:resizeHandles val="exact"/>
        </dgm:presLayoutVars>
      </dgm:prSet>
      <dgm:spPr/>
      <dgm:t>
        <a:bodyPr/>
        <a:lstStyle/>
        <a:p>
          <a:endParaRPr lang="en-US"/>
        </a:p>
      </dgm:t>
    </dgm:pt>
    <dgm:pt modelId="{90F00082-2975-4577-BA14-9B040E1997AC}" type="pres">
      <dgm:prSet presAssocID="{BF4BF90A-6430-4A6D-AE5E-F52A28456707}" presName="matrix" presStyleCnt="0"/>
      <dgm:spPr/>
      <dgm:t>
        <a:bodyPr/>
        <a:lstStyle/>
        <a:p>
          <a:endParaRPr lang="en-US"/>
        </a:p>
      </dgm:t>
    </dgm:pt>
    <dgm:pt modelId="{8FD11CEE-65DC-4F98-9290-5C4AC5318D17}" type="pres">
      <dgm:prSet presAssocID="{BF4BF90A-6430-4A6D-AE5E-F52A28456707}" presName="tile1" presStyleLbl="node1" presStyleIdx="0" presStyleCnt="4"/>
      <dgm:spPr/>
      <dgm:t>
        <a:bodyPr/>
        <a:lstStyle/>
        <a:p>
          <a:endParaRPr lang="en-US"/>
        </a:p>
      </dgm:t>
    </dgm:pt>
    <dgm:pt modelId="{50DB1816-59B6-423C-9A0B-31D4F7F7F00E}" type="pres">
      <dgm:prSet presAssocID="{BF4BF90A-6430-4A6D-AE5E-F52A28456707}" presName="tile1text" presStyleLbl="node1" presStyleIdx="0" presStyleCnt="4">
        <dgm:presLayoutVars>
          <dgm:chMax val="0"/>
          <dgm:chPref val="0"/>
          <dgm:bulletEnabled val="1"/>
        </dgm:presLayoutVars>
      </dgm:prSet>
      <dgm:spPr/>
      <dgm:t>
        <a:bodyPr/>
        <a:lstStyle/>
        <a:p>
          <a:endParaRPr lang="en-US"/>
        </a:p>
      </dgm:t>
    </dgm:pt>
    <dgm:pt modelId="{62F8E93D-79B3-4D8A-8433-AF878FFFD2BE}" type="pres">
      <dgm:prSet presAssocID="{BF4BF90A-6430-4A6D-AE5E-F52A28456707}" presName="tile2" presStyleLbl="node1" presStyleIdx="1" presStyleCnt="4"/>
      <dgm:spPr/>
      <dgm:t>
        <a:bodyPr/>
        <a:lstStyle/>
        <a:p>
          <a:endParaRPr lang="en-US"/>
        </a:p>
      </dgm:t>
    </dgm:pt>
    <dgm:pt modelId="{C876BBBE-2C61-4C6A-A678-47CB27DDDACC}" type="pres">
      <dgm:prSet presAssocID="{BF4BF90A-6430-4A6D-AE5E-F52A28456707}" presName="tile2text" presStyleLbl="node1" presStyleIdx="1" presStyleCnt="4">
        <dgm:presLayoutVars>
          <dgm:chMax val="0"/>
          <dgm:chPref val="0"/>
          <dgm:bulletEnabled val="1"/>
        </dgm:presLayoutVars>
      </dgm:prSet>
      <dgm:spPr/>
      <dgm:t>
        <a:bodyPr/>
        <a:lstStyle/>
        <a:p>
          <a:endParaRPr lang="en-US"/>
        </a:p>
      </dgm:t>
    </dgm:pt>
    <dgm:pt modelId="{4F9CFA9F-D282-4D95-885F-2CAB2140D84D}" type="pres">
      <dgm:prSet presAssocID="{BF4BF90A-6430-4A6D-AE5E-F52A28456707}" presName="tile3" presStyleLbl="node1" presStyleIdx="2" presStyleCnt="4"/>
      <dgm:spPr/>
      <dgm:t>
        <a:bodyPr/>
        <a:lstStyle/>
        <a:p>
          <a:endParaRPr lang="en-US"/>
        </a:p>
      </dgm:t>
    </dgm:pt>
    <dgm:pt modelId="{CD0820E1-5573-4F74-A687-9CEACB9D35D9}" type="pres">
      <dgm:prSet presAssocID="{BF4BF90A-6430-4A6D-AE5E-F52A28456707}" presName="tile3text" presStyleLbl="node1" presStyleIdx="2" presStyleCnt="4">
        <dgm:presLayoutVars>
          <dgm:chMax val="0"/>
          <dgm:chPref val="0"/>
          <dgm:bulletEnabled val="1"/>
        </dgm:presLayoutVars>
      </dgm:prSet>
      <dgm:spPr/>
      <dgm:t>
        <a:bodyPr/>
        <a:lstStyle/>
        <a:p>
          <a:endParaRPr lang="en-US"/>
        </a:p>
      </dgm:t>
    </dgm:pt>
    <dgm:pt modelId="{DF1973AE-6CC0-4D34-A793-13A5AF69101A}" type="pres">
      <dgm:prSet presAssocID="{BF4BF90A-6430-4A6D-AE5E-F52A28456707}" presName="tile4" presStyleLbl="node1" presStyleIdx="3" presStyleCnt="4"/>
      <dgm:spPr/>
      <dgm:t>
        <a:bodyPr/>
        <a:lstStyle/>
        <a:p>
          <a:endParaRPr lang="en-US"/>
        </a:p>
      </dgm:t>
    </dgm:pt>
    <dgm:pt modelId="{0B874185-3760-45FC-B777-5AA1B4B42509}" type="pres">
      <dgm:prSet presAssocID="{BF4BF90A-6430-4A6D-AE5E-F52A28456707}" presName="tile4text" presStyleLbl="node1" presStyleIdx="3" presStyleCnt="4">
        <dgm:presLayoutVars>
          <dgm:chMax val="0"/>
          <dgm:chPref val="0"/>
          <dgm:bulletEnabled val="1"/>
        </dgm:presLayoutVars>
      </dgm:prSet>
      <dgm:spPr/>
      <dgm:t>
        <a:bodyPr/>
        <a:lstStyle/>
        <a:p>
          <a:endParaRPr lang="en-US"/>
        </a:p>
      </dgm:t>
    </dgm:pt>
    <dgm:pt modelId="{F3928738-0AF9-4747-98AA-2A3E8C3FDD55}" type="pres">
      <dgm:prSet presAssocID="{BF4BF90A-6430-4A6D-AE5E-F52A28456707}" presName="centerTile" presStyleLbl="fgShp" presStyleIdx="0" presStyleCnt="1">
        <dgm:presLayoutVars>
          <dgm:chMax val="0"/>
          <dgm:chPref val="0"/>
        </dgm:presLayoutVars>
      </dgm:prSet>
      <dgm:spPr/>
      <dgm:t>
        <a:bodyPr/>
        <a:lstStyle/>
        <a:p>
          <a:endParaRPr lang="en-US"/>
        </a:p>
      </dgm:t>
    </dgm:pt>
  </dgm:ptLst>
  <dgm:cxnLst>
    <dgm:cxn modelId="{3BCDBA99-2E63-4AEF-9F49-6EB54E7D9A31}" type="presOf" srcId="{A9B52AC5-934E-4781-B66C-40D6B0832C30}" destId="{50DB1816-59B6-423C-9A0B-31D4F7F7F00E}" srcOrd="1" destOrd="0" presId="urn:microsoft.com/office/officeart/2005/8/layout/matrix1"/>
    <dgm:cxn modelId="{CBCBBEFA-03F2-4BF3-8586-82CB1209780B}" srcId="{C6F18160-6373-4F6F-A26D-1299C5D4EF81}" destId="{A9B52AC5-934E-4781-B66C-40D6B0832C30}" srcOrd="0" destOrd="0" parTransId="{1C667513-62D5-4150-AABE-359A8E9412FB}" sibTransId="{EF7B47E0-8C30-433A-8CB7-0A8C83AF3423}"/>
    <dgm:cxn modelId="{B71F6A08-D1DF-4E11-B5AE-6A356DA1862B}" srcId="{C6F18160-6373-4F6F-A26D-1299C5D4EF81}" destId="{21429E18-7DC1-437A-96E7-F451DB1D14DE}" srcOrd="3" destOrd="0" parTransId="{ECC1C2D3-ED18-4FA9-9C8A-55A7DEA1D1F2}" sibTransId="{06FBEE7A-8D02-43F0-84D5-D22969B836C4}"/>
    <dgm:cxn modelId="{BA55D524-E593-45E4-B32C-BEF9B271D1CD}" type="presOf" srcId="{A9B52AC5-934E-4781-B66C-40D6B0832C30}" destId="{8FD11CEE-65DC-4F98-9290-5C4AC5318D17}" srcOrd="0" destOrd="0" presId="urn:microsoft.com/office/officeart/2005/8/layout/matrix1"/>
    <dgm:cxn modelId="{9DD630A3-4903-4780-82DD-E596D2AAE334}" type="presOf" srcId="{21429E18-7DC1-437A-96E7-F451DB1D14DE}" destId="{DF1973AE-6CC0-4D34-A793-13A5AF69101A}" srcOrd="0" destOrd="0" presId="urn:microsoft.com/office/officeart/2005/8/layout/matrix1"/>
    <dgm:cxn modelId="{7DC73B4B-C43C-4EDC-8C16-5F7C9A96B980}" type="presOf" srcId="{C6F18160-6373-4F6F-A26D-1299C5D4EF81}" destId="{F3928738-0AF9-4747-98AA-2A3E8C3FDD55}" srcOrd="0" destOrd="0" presId="urn:microsoft.com/office/officeart/2005/8/layout/matrix1"/>
    <dgm:cxn modelId="{C255D76A-5BBD-45DE-9B78-0427788095DB}" type="presOf" srcId="{21429E18-7DC1-437A-96E7-F451DB1D14DE}" destId="{0B874185-3760-45FC-B777-5AA1B4B42509}" srcOrd="1" destOrd="0" presId="urn:microsoft.com/office/officeart/2005/8/layout/matrix1"/>
    <dgm:cxn modelId="{5E60AE28-C4D8-41EB-B917-51A8CF4401CF}" type="presOf" srcId="{98989D86-F71A-46D3-B1A7-393067C91CB2}" destId="{CD0820E1-5573-4F74-A687-9CEACB9D35D9}" srcOrd="1" destOrd="0" presId="urn:microsoft.com/office/officeart/2005/8/layout/matrix1"/>
    <dgm:cxn modelId="{4E176573-9321-480C-8885-91D1FF7DAD11}" type="presOf" srcId="{558BDF4A-1842-4D34-B14C-6F5FEB4678CB}" destId="{62F8E93D-79B3-4D8A-8433-AF878FFFD2BE}" srcOrd="0" destOrd="0" presId="urn:microsoft.com/office/officeart/2005/8/layout/matrix1"/>
    <dgm:cxn modelId="{E0009BC2-0518-4978-8248-41D80203424A}" type="presOf" srcId="{98989D86-F71A-46D3-B1A7-393067C91CB2}" destId="{4F9CFA9F-D282-4D95-885F-2CAB2140D84D}" srcOrd="0" destOrd="0" presId="urn:microsoft.com/office/officeart/2005/8/layout/matrix1"/>
    <dgm:cxn modelId="{24DBAE59-2D10-41AC-8800-8E5248E48046}" srcId="{C6F18160-6373-4F6F-A26D-1299C5D4EF81}" destId="{98989D86-F71A-46D3-B1A7-393067C91CB2}" srcOrd="2" destOrd="0" parTransId="{32499089-6854-4817-960F-A170164B2E2C}" sibTransId="{14BE777E-D53B-48BC-9C6F-9F261DE2B0AD}"/>
    <dgm:cxn modelId="{91CE9DA7-D010-4F84-BDA7-E701F60CE8D3}" type="presOf" srcId="{558BDF4A-1842-4D34-B14C-6F5FEB4678CB}" destId="{C876BBBE-2C61-4C6A-A678-47CB27DDDACC}" srcOrd="1" destOrd="0" presId="urn:microsoft.com/office/officeart/2005/8/layout/matrix1"/>
    <dgm:cxn modelId="{D5B53B64-1C1B-4ECF-9406-99A7722EEBD4}" srcId="{C6F18160-6373-4F6F-A26D-1299C5D4EF81}" destId="{558BDF4A-1842-4D34-B14C-6F5FEB4678CB}" srcOrd="1" destOrd="0" parTransId="{C9E83192-ABB2-46E1-8403-3E0F1F12570A}" sibTransId="{7F520673-0D0A-44E9-8446-363E3C153227}"/>
    <dgm:cxn modelId="{E17E0D72-E9EB-48BA-ACF6-5D136AC618AA}" type="presOf" srcId="{BF4BF90A-6430-4A6D-AE5E-F52A28456707}" destId="{6C58E41C-B449-4A47-AD75-C18AE7C0AE6C}" srcOrd="0" destOrd="0" presId="urn:microsoft.com/office/officeart/2005/8/layout/matrix1"/>
    <dgm:cxn modelId="{F0E5698A-2D26-43A3-B4A8-62C453DB76D8}" srcId="{BF4BF90A-6430-4A6D-AE5E-F52A28456707}" destId="{C6F18160-6373-4F6F-A26D-1299C5D4EF81}" srcOrd="0" destOrd="0" parTransId="{8BC45911-17B2-4175-9B6C-B4947ED80619}" sibTransId="{22F653AF-10A6-497E-BEB3-C30F34A1DB75}"/>
    <dgm:cxn modelId="{D0F23B6B-9096-42BF-8BAC-9A91D1D46BB4}" type="presParOf" srcId="{6C58E41C-B449-4A47-AD75-C18AE7C0AE6C}" destId="{90F00082-2975-4577-BA14-9B040E1997AC}" srcOrd="0" destOrd="0" presId="urn:microsoft.com/office/officeart/2005/8/layout/matrix1"/>
    <dgm:cxn modelId="{B653DA0D-9917-4FD7-BE46-DEEC6A29E1A8}" type="presParOf" srcId="{90F00082-2975-4577-BA14-9B040E1997AC}" destId="{8FD11CEE-65DC-4F98-9290-5C4AC5318D17}" srcOrd="0" destOrd="0" presId="urn:microsoft.com/office/officeart/2005/8/layout/matrix1"/>
    <dgm:cxn modelId="{F00DCC29-46BE-4A3B-B3D5-FF6A795405B1}" type="presParOf" srcId="{90F00082-2975-4577-BA14-9B040E1997AC}" destId="{50DB1816-59B6-423C-9A0B-31D4F7F7F00E}" srcOrd="1" destOrd="0" presId="urn:microsoft.com/office/officeart/2005/8/layout/matrix1"/>
    <dgm:cxn modelId="{F81C5916-0904-48A4-AF95-36771F6E62AD}" type="presParOf" srcId="{90F00082-2975-4577-BA14-9B040E1997AC}" destId="{62F8E93D-79B3-4D8A-8433-AF878FFFD2BE}" srcOrd="2" destOrd="0" presId="urn:microsoft.com/office/officeart/2005/8/layout/matrix1"/>
    <dgm:cxn modelId="{6162D11A-57EF-4523-B694-727375302952}" type="presParOf" srcId="{90F00082-2975-4577-BA14-9B040E1997AC}" destId="{C876BBBE-2C61-4C6A-A678-47CB27DDDACC}" srcOrd="3" destOrd="0" presId="urn:microsoft.com/office/officeart/2005/8/layout/matrix1"/>
    <dgm:cxn modelId="{3585FC7D-0C92-4279-BD8C-87EC38C1D68C}" type="presParOf" srcId="{90F00082-2975-4577-BA14-9B040E1997AC}" destId="{4F9CFA9F-D282-4D95-885F-2CAB2140D84D}" srcOrd="4" destOrd="0" presId="urn:microsoft.com/office/officeart/2005/8/layout/matrix1"/>
    <dgm:cxn modelId="{D7FA3694-2500-43C3-872C-CEFFDC3C9600}" type="presParOf" srcId="{90F00082-2975-4577-BA14-9B040E1997AC}" destId="{CD0820E1-5573-4F74-A687-9CEACB9D35D9}" srcOrd="5" destOrd="0" presId="urn:microsoft.com/office/officeart/2005/8/layout/matrix1"/>
    <dgm:cxn modelId="{E2900CE2-D7DF-4485-B1A4-D938A97D00EE}" type="presParOf" srcId="{90F00082-2975-4577-BA14-9B040E1997AC}" destId="{DF1973AE-6CC0-4D34-A793-13A5AF69101A}" srcOrd="6" destOrd="0" presId="urn:microsoft.com/office/officeart/2005/8/layout/matrix1"/>
    <dgm:cxn modelId="{5987F450-B264-4E09-93C9-644D69A7FEA5}" type="presParOf" srcId="{90F00082-2975-4577-BA14-9B040E1997AC}" destId="{0B874185-3760-45FC-B777-5AA1B4B42509}" srcOrd="7" destOrd="0" presId="urn:microsoft.com/office/officeart/2005/8/layout/matrix1"/>
    <dgm:cxn modelId="{C49435FA-7075-47E1-8D5D-D686C34D950E}" type="presParOf" srcId="{6C58E41C-B449-4A47-AD75-C18AE7C0AE6C}" destId="{F3928738-0AF9-4747-98AA-2A3E8C3FDD5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AAEFAA-89D5-4953-B5A5-B4D4B9D63208}" type="doc">
      <dgm:prSet loTypeId="urn:microsoft.com/office/officeart/2005/8/layout/matrix1" loCatId="matrix" qsTypeId="urn:microsoft.com/office/officeart/2005/8/quickstyle/simple4" qsCatId="simple" csTypeId="urn:microsoft.com/office/officeart/2005/8/colors/colorful4" csCatId="colorful" phldr="1"/>
      <dgm:spPr/>
      <dgm:t>
        <a:bodyPr/>
        <a:lstStyle/>
        <a:p>
          <a:endParaRPr lang="en-US"/>
        </a:p>
      </dgm:t>
    </dgm:pt>
    <dgm:pt modelId="{76C27578-1E00-43F5-9F13-D14EAB897FDC}">
      <dgm:prSet phldrT="[Text]" custT="1">
        <dgm:style>
          <a:lnRef idx="1">
            <a:schemeClr val="accent2"/>
          </a:lnRef>
          <a:fillRef idx="3">
            <a:schemeClr val="accent2"/>
          </a:fillRef>
          <a:effectRef idx="2">
            <a:schemeClr val="accent2"/>
          </a:effectRef>
          <a:fontRef idx="minor">
            <a:schemeClr val="lt1"/>
          </a:fontRef>
        </dgm:style>
      </dgm:prSet>
      <dgm:spPr>
        <a:gradFill rotWithShape="0">
          <a:gsLst>
            <a:gs pos="2000">
              <a:srgbClr val="33CC33"/>
            </a:gs>
            <a:gs pos="100000">
              <a:srgbClr val="92D050"/>
            </a:gs>
          </a:gsLst>
        </a:gradFill>
        <a:ln>
          <a:noFill/>
        </a:ln>
      </dgm:spPr>
      <dgm:t>
        <a:bodyPr/>
        <a:lstStyle/>
        <a:p>
          <a:r>
            <a:rPr lang="en-US" sz="4800" b="1" dirty="0" smtClean="0">
              <a:solidFill>
                <a:schemeClr val="bg2"/>
              </a:solidFill>
            </a:rPr>
            <a:t>e-Screening</a:t>
          </a:r>
          <a:endParaRPr lang="en-US" sz="4800" b="1" dirty="0">
            <a:solidFill>
              <a:schemeClr val="bg2"/>
            </a:solidFill>
          </a:endParaRPr>
        </a:p>
      </dgm:t>
      <dgm:extLst>
        <a:ext uri="{E40237B7-FDA0-4F09-8148-C483321AD2D9}">
          <dgm14:cNvPr xmlns:dgm14="http://schemas.microsoft.com/office/drawing/2010/diagram" id="0" name="" descr="e-Screening&#10;"/>
        </a:ext>
      </dgm:extLst>
    </dgm:pt>
    <dgm:pt modelId="{722C37E9-8E11-4FFC-B413-A25E874C980D}" type="parTrans" cxnId="{E4B3C7FB-D133-48FD-AAD1-74D3ADC4BA68}">
      <dgm:prSet/>
      <dgm:spPr/>
      <dgm:t>
        <a:bodyPr/>
        <a:lstStyle/>
        <a:p>
          <a:endParaRPr lang="en-US">
            <a:solidFill>
              <a:schemeClr val="bg2"/>
            </a:solidFill>
          </a:endParaRPr>
        </a:p>
      </dgm:t>
    </dgm:pt>
    <dgm:pt modelId="{9A2FBAD6-A8CC-4D28-8E5B-4DB72C5FB5B2}" type="sibTrans" cxnId="{E4B3C7FB-D133-48FD-AAD1-74D3ADC4BA68}">
      <dgm:prSet/>
      <dgm:spPr/>
      <dgm:t>
        <a:bodyPr/>
        <a:lstStyle/>
        <a:p>
          <a:endParaRPr lang="en-US">
            <a:solidFill>
              <a:schemeClr val="bg2"/>
            </a:solidFill>
          </a:endParaRPr>
        </a:p>
      </dgm:t>
    </dgm:pt>
    <dgm:pt modelId="{32BDE8CE-1083-474B-9567-4E8895C55A7F}">
      <dgm:prSet phldrT="[Text]" custT="1"/>
      <dgm:spPr/>
      <dgm:t>
        <a:bodyPr/>
        <a:lstStyle/>
        <a:p>
          <a:r>
            <a:rPr lang="en-US" sz="3200" b="1" dirty="0" smtClean="0">
              <a:solidFill>
                <a:schemeClr val="bg2"/>
              </a:solidFill>
            </a:rPr>
            <a:t>Purpose</a:t>
          </a:r>
        </a:p>
        <a:p>
          <a:r>
            <a:rPr lang="en-US" sz="2800" b="0" dirty="0" smtClean="0">
              <a:solidFill>
                <a:schemeClr val="bg2"/>
              </a:solidFill>
            </a:rPr>
            <a:t>Accelerate enrollment for mental health care</a:t>
          </a:r>
          <a:endParaRPr lang="en-US" sz="2800" b="0" dirty="0">
            <a:solidFill>
              <a:schemeClr val="bg2"/>
            </a:solidFill>
          </a:endParaRPr>
        </a:p>
      </dgm:t>
      <dgm:extLst>
        <a:ext uri="{E40237B7-FDA0-4F09-8148-C483321AD2D9}">
          <dgm14:cNvPr xmlns:dgm14="http://schemas.microsoft.com/office/drawing/2010/diagram" id="0" name="" descr="Purpose&#10;Accelerate enrollment for mental health care&#10;"/>
        </a:ext>
      </dgm:extLst>
    </dgm:pt>
    <dgm:pt modelId="{A0187D93-BFE5-4F11-83B8-BBD3F41C0D01}" type="parTrans" cxnId="{80F4A2EA-D029-4B10-8580-CF9DC883C0F9}">
      <dgm:prSet/>
      <dgm:spPr/>
      <dgm:t>
        <a:bodyPr/>
        <a:lstStyle/>
        <a:p>
          <a:endParaRPr lang="en-US">
            <a:solidFill>
              <a:schemeClr val="bg2"/>
            </a:solidFill>
          </a:endParaRPr>
        </a:p>
      </dgm:t>
    </dgm:pt>
    <dgm:pt modelId="{B6048BB2-FE32-47DC-83C9-D1325B22D60C}" type="sibTrans" cxnId="{80F4A2EA-D029-4B10-8580-CF9DC883C0F9}">
      <dgm:prSet/>
      <dgm:spPr/>
      <dgm:t>
        <a:bodyPr/>
        <a:lstStyle/>
        <a:p>
          <a:endParaRPr lang="en-US">
            <a:solidFill>
              <a:schemeClr val="bg2"/>
            </a:solidFill>
          </a:endParaRPr>
        </a:p>
      </dgm:t>
    </dgm:pt>
    <dgm:pt modelId="{8B4BEEE1-9BB8-4393-9928-101425616764}">
      <dgm:prSet phldrT="[Text]" custT="1"/>
      <dgm:spPr/>
      <dgm:t>
        <a:bodyPr/>
        <a:lstStyle/>
        <a:p>
          <a:r>
            <a:rPr lang="en-US" sz="3200" b="1" dirty="0" smtClean="0">
              <a:solidFill>
                <a:schemeClr val="bg2"/>
              </a:solidFill>
            </a:rPr>
            <a:t>Project Details</a:t>
          </a:r>
        </a:p>
        <a:p>
          <a:r>
            <a:rPr lang="en-US" sz="2800" b="0" dirty="0" smtClean="0">
              <a:solidFill>
                <a:schemeClr val="bg2"/>
              </a:solidFill>
            </a:rPr>
            <a:t>Web-based remote intake form for mental health assessments</a:t>
          </a:r>
          <a:endParaRPr lang="en-US" sz="2800" b="0" dirty="0">
            <a:solidFill>
              <a:schemeClr val="bg2"/>
            </a:solidFill>
          </a:endParaRPr>
        </a:p>
      </dgm:t>
      <dgm:extLst>
        <a:ext uri="{E40237B7-FDA0-4F09-8148-C483321AD2D9}">
          <dgm14:cNvPr xmlns:dgm14="http://schemas.microsoft.com/office/drawing/2010/diagram" id="0" name="" descr="Project Details&#10;Web-based remote intake form for mental health assessments&#10;"/>
        </a:ext>
      </dgm:extLst>
    </dgm:pt>
    <dgm:pt modelId="{E3A645EA-F306-4B7A-9DFE-10DB6642698E}" type="parTrans" cxnId="{75827F24-757D-43BF-A277-D41A96066CD7}">
      <dgm:prSet/>
      <dgm:spPr/>
      <dgm:t>
        <a:bodyPr/>
        <a:lstStyle/>
        <a:p>
          <a:endParaRPr lang="en-US">
            <a:solidFill>
              <a:schemeClr val="bg2"/>
            </a:solidFill>
          </a:endParaRPr>
        </a:p>
      </dgm:t>
    </dgm:pt>
    <dgm:pt modelId="{78F69FDA-3651-47E2-B3FC-B85F35B821C9}" type="sibTrans" cxnId="{75827F24-757D-43BF-A277-D41A96066CD7}">
      <dgm:prSet/>
      <dgm:spPr/>
      <dgm:t>
        <a:bodyPr/>
        <a:lstStyle/>
        <a:p>
          <a:endParaRPr lang="en-US">
            <a:solidFill>
              <a:schemeClr val="bg2"/>
            </a:solidFill>
          </a:endParaRPr>
        </a:p>
      </dgm:t>
    </dgm:pt>
    <dgm:pt modelId="{6DD0B5B3-D2EA-49D7-B397-B5F8DE6BD9F2}">
      <dgm:prSet phldrT="[Text]" custT="1"/>
      <dgm:spPr/>
      <dgm:t>
        <a:bodyPr/>
        <a:lstStyle/>
        <a:p>
          <a:pPr algn="ctr"/>
          <a:r>
            <a:rPr lang="en-US" sz="3200" b="1" dirty="0" smtClean="0">
              <a:solidFill>
                <a:schemeClr val="bg2"/>
              </a:solidFill>
            </a:rPr>
            <a:t>Goal</a:t>
          </a:r>
        </a:p>
        <a:p>
          <a:pPr algn="ctr"/>
          <a:r>
            <a:rPr lang="en-US" sz="2800" b="0" dirty="0" smtClean="0">
              <a:solidFill>
                <a:schemeClr val="bg2"/>
              </a:solidFill>
            </a:rPr>
            <a:t>Implement the application  at 5 sites: San Diego, </a:t>
          </a:r>
          <a:r>
            <a:rPr lang="es-ES" sz="2800" b="0" dirty="0" smtClean="0">
              <a:solidFill>
                <a:schemeClr val="bg2"/>
              </a:solidFill>
            </a:rPr>
            <a:t>Los Angeles, Long Beach, Las Vegas, Loma Linda </a:t>
          </a:r>
          <a:endParaRPr lang="en-US" sz="2800" b="0" dirty="0" smtClean="0">
            <a:solidFill>
              <a:schemeClr val="bg2"/>
            </a:solidFill>
          </a:endParaRPr>
        </a:p>
        <a:p>
          <a:pPr algn="ctr"/>
          <a:endParaRPr lang="en-US" sz="2800" b="1" dirty="0">
            <a:solidFill>
              <a:schemeClr val="bg2"/>
            </a:solidFill>
          </a:endParaRPr>
        </a:p>
      </dgm:t>
      <dgm:extLst>
        <a:ext uri="{E40237B7-FDA0-4F09-8148-C483321AD2D9}">
          <dgm14:cNvPr xmlns:dgm14="http://schemas.microsoft.com/office/drawing/2010/diagram" id="0" name="" descr="Goal&#10;Implement the application  at 5 sites: San Diego, Los Angeles, Long Beach, Las Vegas, Loma Linda "/>
        </a:ext>
      </dgm:extLst>
    </dgm:pt>
    <dgm:pt modelId="{F79175E3-2FBB-4920-9D97-10474B0AE7D6}" type="parTrans" cxnId="{B89F4254-6614-498D-A151-77D0D9B5F9B0}">
      <dgm:prSet/>
      <dgm:spPr/>
      <dgm:t>
        <a:bodyPr/>
        <a:lstStyle/>
        <a:p>
          <a:endParaRPr lang="en-US">
            <a:solidFill>
              <a:schemeClr val="bg2"/>
            </a:solidFill>
          </a:endParaRPr>
        </a:p>
      </dgm:t>
    </dgm:pt>
    <dgm:pt modelId="{8A0B2C93-A2C2-4E7D-ABB4-F0B91C68759E}" type="sibTrans" cxnId="{B89F4254-6614-498D-A151-77D0D9B5F9B0}">
      <dgm:prSet/>
      <dgm:spPr/>
      <dgm:t>
        <a:bodyPr/>
        <a:lstStyle/>
        <a:p>
          <a:endParaRPr lang="en-US">
            <a:solidFill>
              <a:schemeClr val="bg2"/>
            </a:solidFill>
          </a:endParaRPr>
        </a:p>
      </dgm:t>
    </dgm:pt>
    <dgm:pt modelId="{B1FBE5A5-24D0-4176-BB64-9BACD015FDF9}">
      <dgm:prSet phldrT="[Text]" custT="1"/>
      <dgm:spPr/>
      <dgm:t>
        <a:bodyPr/>
        <a:lstStyle/>
        <a:p>
          <a:r>
            <a:rPr lang="en-US" sz="3200" b="1" dirty="0" smtClean="0">
              <a:solidFill>
                <a:schemeClr val="bg2"/>
              </a:solidFill>
            </a:rPr>
            <a:t>Status</a:t>
          </a:r>
        </a:p>
        <a:p>
          <a:r>
            <a:rPr lang="en-US" sz="2800" b="0" dirty="0" smtClean="0">
              <a:solidFill>
                <a:schemeClr val="bg2"/>
              </a:solidFill>
            </a:rPr>
            <a:t>Software under development</a:t>
          </a:r>
        </a:p>
        <a:p>
          <a:endParaRPr lang="en-US" sz="2800" b="0" dirty="0" smtClean="0">
            <a:solidFill>
              <a:schemeClr val="bg2"/>
            </a:solidFill>
          </a:endParaRPr>
        </a:p>
        <a:p>
          <a:endParaRPr lang="en-US" sz="2800" b="0" dirty="0">
            <a:solidFill>
              <a:schemeClr val="bg2"/>
            </a:solidFill>
          </a:endParaRPr>
        </a:p>
      </dgm:t>
      <dgm:extLst>
        <a:ext uri="{E40237B7-FDA0-4F09-8148-C483321AD2D9}">
          <dgm14:cNvPr xmlns:dgm14="http://schemas.microsoft.com/office/drawing/2010/diagram" id="0" name="" descr="Status&#10;"/>
        </a:ext>
      </dgm:extLst>
    </dgm:pt>
    <dgm:pt modelId="{71DEC73D-3D66-4B0E-8F26-DF33D6A5EAF4}" type="parTrans" cxnId="{3A5AC5BB-B95C-4738-BEB9-A88A48DF1D1F}">
      <dgm:prSet/>
      <dgm:spPr/>
      <dgm:t>
        <a:bodyPr/>
        <a:lstStyle/>
        <a:p>
          <a:endParaRPr lang="en-US">
            <a:solidFill>
              <a:schemeClr val="bg2"/>
            </a:solidFill>
          </a:endParaRPr>
        </a:p>
      </dgm:t>
    </dgm:pt>
    <dgm:pt modelId="{069FA9C1-C14F-4734-B806-B46F3F8CAA55}" type="sibTrans" cxnId="{3A5AC5BB-B95C-4738-BEB9-A88A48DF1D1F}">
      <dgm:prSet/>
      <dgm:spPr/>
      <dgm:t>
        <a:bodyPr/>
        <a:lstStyle/>
        <a:p>
          <a:endParaRPr lang="en-US">
            <a:solidFill>
              <a:schemeClr val="bg2"/>
            </a:solidFill>
          </a:endParaRPr>
        </a:p>
      </dgm:t>
    </dgm:pt>
    <dgm:pt modelId="{79C7BA53-794C-47CE-9059-81EE4ACAA21E}" type="pres">
      <dgm:prSet presAssocID="{26AAEFAA-89D5-4953-B5A5-B4D4B9D63208}" presName="diagram" presStyleCnt="0">
        <dgm:presLayoutVars>
          <dgm:chMax val="1"/>
          <dgm:dir/>
          <dgm:animLvl val="ctr"/>
          <dgm:resizeHandles val="exact"/>
        </dgm:presLayoutVars>
      </dgm:prSet>
      <dgm:spPr/>
      <dgm:t>
        <a:bodyPr/>
        <a:lstStyle/>
        <a:p>
          <a:endParaRPr lang="en-US"/>
        </a:p>
      </dgm:t>
    </dgm:pt>
    <dgm:pt modelId="{34B30D14-3F9D-4A51-8999-8081D52493AD}" type="pres">
      <dgm:prSet presAssocID="{26AAEFAA-89D5-4953-B5A5-B4D4B9D63208}" presName="matrix" presStyleCnt="0"/>
      <dgm:spPr/>
      <dgm:t>
        <a:bodyPr/>
        <a:lstStyle/>
        <a:p>
          <a:endParaRPr lang="en-US"/>
        </a:p>
      </dgm:t>
    </dgm:pt>
    <dgm:pt modelId="{7163291B-B628-4DAD-A3B8-C85850B5BBF8}" type="pres">
      <dgm:prSet presAssocID="{26AAEFAA-89D5-4953-B5A5-B4D4B9D63208}" presName="tile1" presStyleLbl="node1" presStyleIdx="0" presStyleCnt="4" custLinFactNeighborX="0" custLinFactNeighborY="0"/>
      <dgm:spPr/>
      <dgm:t>
        <a:bodyPr/>
        <a:lstStyle/>
        <a:p>
          <a:endParaRPr lang="en-US"/>
        </a:p>
      </dgm:t>
    </dgm:pt>
    <dgm:pt modelId="{34A5EA62-E0CC-4D31-81B6-240A4708BC92}" type="pres">
      <dgm:prSet presAssocID="{26AAEFAA-89D5-4953-B5A5-B4D4B9D63208}" presName="tile1text" presStyleLbl="node1" presStyleIdx="0" presStyleCnt="4">
        <dgm:presLayoutVars>
          <dgm:chMax val="0"/>
          <dgm:chPref val="0"/>
          <dgm:bulletEnabled val="1"/>
        </dgm:presLayoutVars>
      </dgm:prSet>
      <dgm:spPr/>
      <dgm:t>
        <a:bodyPr/>
        <a:lstStyle/>
        <a:p>
          <a:endParaRPr lang="en-US"/>
        </a:p>
      </dgm:t>
    </dgm:pt>
    <dgm:pt modelId="{F2168879-A138-4EF9-8EEF-835360C5B129}" type="pres">
      <dgm:prSet presAssocID="{26AAEFAA-89D5-4953-B5A5-B4D4B9D63208}" presName="tile2" presStyleLbl="node1" presStyleIdx="1" presStyleCnt="4"/>
      <dgm:spPr/>
      <dgm:t>
        <a:bodyPr/>
        <a:lstStyle/>
        <a:p>
          <a:endParaRPr lang="en-US"/>
        </a:p>
      </dgm:t>
    </dgm:pt>
    <dgm:pt modelId="{13DB278B-3A10-4376-AFD4-1A8C3B0A9121}" type="pres">
      <dgm:prSet presAssocID="{26AAEFAA-89D5-4953-B5A5-B4D4B9D63208}" presName="tile2text" presStyleLbl="node1" presStyleIdx="1" presStyleCnt="4">
        <dgm:presLayoutVars>
          <dgm:chMax val="0"/>
          <dgm:chPref val="0"/>
          <dgm:bulletEnabled val="1"/>
        </dgm:presLayoutVars>
      </dgm:prSet>
      <dgm:spPr/>
      <dgm:t>
        <a:bodyPr/>
        <a:lstStyle/>
        <a:p>
          <a:endParaRPr lang="en-US"/>
        </a:p>
      </dgm:t>
    </dgm:pt>
    <dgm:pt modelId="{C423383B-7861-4B32-9A9A-9B84041432CB}" type="pres">
      <dgm:prSet presAssocID="{26AAEFAA-89D5-4953-B5A5-B4D4B9D63208}" presName="tile3" presStyleLbl="node1" presStyleIdx="2" presStyleCnt="4"/>
      <dgm:spPr/>
      <dgm:t>
        <a:bodyPr/>
        <a:lstStyle/>
        <a:p>
          <a:endParaRPr lang="en-US"/>
        </a:p>
      </dgm:t>
    </dgm:pt>
    <dgm:pt modelId="{43F5E902-F24B-49ED-8ECB-B9A332F07BAE}" type="pres">
      <dgm:prSet presAssocID="{26AAEFAA-89D5-4953-B5A5-B4D4B9D63208}" presName="tile3text" presStyleLbl="node1" presStyleIdx="2" presStyleCnt="4">
        <dgm:presLayoutVars>
          <dgm:chMax val="0"/>
          <dgm:chPref val="0"/>
          <dgm:bulletEnabled val="1"/>
        </dgm:presLayoutVars>
      </dgm:prSet>
      <dgm:spPr/>
      <dgm:t>
        <a:bodyPr/>
        <a:lstStyle/>
        <a:p>
          <a:endParaRPr lang="en-US"/>
        </a:p>
      </dgm:t>
    </dgm:pt>
    <dgm:pt modelId="{90A7BD11-1229-42E1-8BBC-D0D4C061B893}" type="pres">
      <dgm:prSet presAssocID="{26AAEFAA-89D5-4953-B5A5-B4D4B9D63208}" presName="tile4" presStyleLbl="node1" presStyleIdx="3" presStyleCnt="4"/>
      <dgm:spPr/>
      <dgm:t>
        <a:bodyPr/>
        <a:lstStyle/>
        <a:p>
          <a:endParaRPr lang="en-US"/>
        </a:p>
      </dgm:t>
    </dgm:pt>
    <dgm:pt modelId="{E29F6D34-3E7E-4688-83E3-53D029E868EA}" type="pres">
      <dgm:prSet presAssocID="{26AAEFAA-89D5-4953-B5A5-B4D4B9D63208}" presName="tile4text" presStyleLbl="node1" presStyleIdx="3" presStyleCnt="4">
        <dgm:presLayoutVars>
          <dgm:chMax val="0"/>
          <dgm:chPref val="0"/>
          <dgm:bulletEnabled val="1"/>
        </dgm:presLayoutVars>
      </dgm:prSet>
      <dgm:spPr/>
      <dgm:t>
        <a:bodyPr/>
        <a:lstStyle/>
        <a:p>
          <a:endParaRPr lang="en-US"/>
        </a:p>
      </dgm:t>
    </dgm:pt>
    <dgm:pt modelId="{DA2D571D-656C-4846-AE94-EFCD81135178}" type="pres">
      <dgm:prSet presAssocID="{26AAEFAA-89D5-4953-B5A5-B4D4B9D63208}" presName="centerTile" presStyleLbl="fgShp" presStyleIdx="0" presStyleCnt="1" custScaleX="108333">
        <dgm:presLayoutVars>
          <dgm:chMax val="0"/>
          <dgm:chPref val="0"/>
        </dgm:presLayoutVars>
      </dgm:prSet>
      <dgm:spPr/>
      <dgm:t>
        <a:bodyPr/>
        <a:lstStyle/>
        <a:p>
          <a:endParaRPr lang="en-US"/>
        </a:p>
      </dgm:t>
    </dgm:pt>
  </dgm:ptLst>
  <dgm:cxnLst>
    <dgm:cxn modelId="{5FECBC6A-1D47-4D26-B8F3-694D5F2CD2ED}" type="presOf" srcId="{B1FBE5A5-24D0-4176-BB64-9BACD015FDF9}" destId="{90A7BD11-1229-42E1-8BBC-D0D4C061B893}" srcOrd="0" destOrd="0" presId="urn:microsoft.com/office/officeart/2005/8/layout/matrix1"/>
    <dgm:cxn modelId="{0A5B14EA-E685-45E4-A850-34645A3755D1}" type="presOf" srcId="{76C27578-1E00-43F5-9F13-D14EAB897FDC}" destId="{DA2D571D-656C-4846-AE94-EFCD81135178}" srcOrd="0" destOrd="0" presId="urn:microsoft.com/office/officeart/2005/8/layout/matrix1"/>
    <dgm:cxn modelId="{D07460EE-DF5A-4354-A572-B8117F748B33}" type="presOf" srcId="{32BDE8CE-1083-474B-9567-4E8895C55A7F}" destId="{7163291B-B628-4DAD-A3B8-C85850B5BBF8}" srcOrd="0" destOrd="0" presId="urn:microsoft.com/office/officeart/2005/8/layout/matrix1"/>
    <dgm:cxn modelId="{75827F24-757D-43BF-A277-D41A96066CD7}" srcId="{76C27578-1E00-43F5-9F13-D14EAB897FDC}" destId="{8B4BEEE1-9BB8-4393-9928-101425616764}" srcOrd="1" destOrd="0" parTransId="{E3A645EA-F306-4B7A-9DFE-10DB6642698E}" sibTransId="{78F69FDA-3651-47E2-B3FC-B85F35B821C9}"/>
    <dgm:cxn modelId="{B89F4254-6614-498D-A151-77D0D9B5F9B0}" srcId="{76C27578-1E00-43F5-9F13-D14EAB897FDC}" destId="{6DD0B5B3-D2EA-49D7-B397-B5F8DE6BD9F2}" srcOrd="2" destOrd="0" parTransId="{F79175E3-2FBB-4920-9D97-10474B0AE7D6}" sibTransId="{8A0B2C93-A2C2-4E7D-ABB4-F0B91C68759E}"/>
    <dgm:cxn modelId="{4B6E8713-4C0F-4206-8A89-687EDA02DC88}" type="presOf" srcId="{8B4BEEE1-9BB8-4393-9928-101425616764}" destId="{13DB278B-3A10-4376-AFD4-1A8C3B0A9121}" srcOrd="1" destOrd="0" presId="urn:microsoft.com/office/officeart/2005/8/layout/matrix1"/>
    <dgm:cxn modelId="{E0716869-87DD-4A9E-BF33-80C952EB0226}" type="presOf" srcId="{6DD0B5B3-D2EA-49D7-B397-B5F8DE6BD9F2}" destId="{43F5E902-F24B-49ED-8ECB-B9A332F07BAE}" srcOrd="1" destOrd="0" presId="urn:microsoft.com/office/officeart/2005/8/layout/matrix1"/>
    <dgm:cxn modelId="{9610032E-DCD3-4313-8165-375AAD6180A6}" type="presOf" srcId="{26AAEFAA-89D5-4953-B5A5-B4D4B9D63208}" destId="{79C7BA53-794C-47CE-9059-81EE4ACAA21E}" srcOrd="0" destOrd="0" presId="urn:microsoft.com/office/officeart/2005/8/layout/matrix1"/>
    <dgm:cxn modelId="{622208AC-A70C-4CA9-A655-D87085C2EFB6}" type="presOf" srcId="{6DD0B5B3-D2EA-49D7-B397-B5F8DE6BD9F2}" destId="{C423383B-7861-4B32-9A9A-9B84041432CB}" srcOrd="0" destOrd="0" presId="urn:microsoft.com/office/officeart/2005/8/layout/matrix1"/>
    <dgm:cxn modelId="{A76A39C5-E467-4769-B400-C811DCD2A0B2}" type="presOf" srcId="{B1FBE5A5-24D0-4176-BB64-9BACD015FDF9}" destId="{E29F6D34-3E7E-4688-83E3-53D029E868EA}" srcOrd="1" destOrd="0" presId="urn:microsoft.com/office/officeart/2005/8/layout/matrix1"/>
    <dgm:cxn modelId="{3A5AC5BB-B95C-4738-BEB9-A88A48DF1D1F}" srcId="{76C27578-1E00-43F5-9F13-D14EAB897FDC}" destId="{B1FBE5A5-24D0-4176-BB64-9BACD015FDF9}" srcOrd="3" destOrd="0" parTransId="{71DEC73D-3D66-4B0E-8F26-DF33D6A5EAF4}" sibTransId="{069FA9C1-C14F-4734-B806-B46F3F8CAA55}"/>
    <dgm:cxn modelId="{80F4A2EA-D029-4B10-8580-CF9DC883C0F9}" srcId="{76C27578-1E00-43F5-9F13-D14EAB897FDC}" destId="{32BDE8CE-1083-474B-9567-4E8895C55A7F}" srcOrd="0" destOrd="0" parTransId="{A0187D93-BFE5-4F11-83B8-BBD3F41C0D01}" sibTransId="{B6048BB2-FE32-47DC-83C9-D1325B22D60C}"/>
    <dgm:cxn modelId="{E4B3C7FB-D133-48FD-AAD1-74D3ADC4BA68}" srcId="{26AAEFAA-89D5-4953-B5A5-B4D4B9D63208}" destId="{76C27578-1E00-43F5-9F13-D14EAB897FDC}" srcOrd="0" destOrd="0" parTransId="{722C37E9-8E11-4FFC-B413-A25E874C980D}" sibTransId="{9A2FBAD6-A8CC-4D28-8E5B-4DB72C5FB5B2}"/>
    <dgm:cxn modelId="{4E673A98-FBE0-46D8-8A53-7AD910B246D8}" type="presOf" srcId="{32BDE8CE-1083-474B-9567-4E8895C55A7F}" destId="{34A5EA62-E0CC-4D31-81B6-240A4708BC92}" srcOrd="1" destOrd="0" presId="urn:microsoft.com/office/officeart/2005/8/layout/matrix1"/>
    <dgm:cxn modelId="{25D643AE-CB2F-4E34-99EA-977ED26B737B}" type="presOf" srcId="{8B4BEEE1-9BB8-4393-9928-101425616764}" destId="{F2168879-A138-4EF9-8EEF-835360C5B129}" srcOrd="0" destOrd="0" presId="urn:microsoft.com/office/officeart/2005/8/layout/matrix1"/>
    <dgm:cxn modelId="{9E2B7D2B-5E7A-4663-A33C-74AD939AFC89}" type="presParOf" srcId="{79C7BA53-794C-47CE-9059-81EE4ACAA21E}" destId="{34B30D14-3F9D-4A51-8999-8081D52493AD}" srcOrd="0" destOrd="0" presId="urn:microsoft.com/office/officeart/2005/8/layout/matrix1"/>
    <dgm:cxn modelId="{DE3C26A1-B397-43AC-B052-3748DB61A45E}" type="presParOf" srcId="{34B30D14-3F9D-4A51-8999-8081D52493AD}" destId="{7163291B-B628-4DAD-A3B8-C85850B5BBF8}" srcOrd="0" destOrd="0" presId="urn:microsoft.com/office/officeart/2005/8/layout/matrix1"/>
    <dgm:cxn modelId="{06C1AEFD-5E8C-4A12-833A-46E1B7BE2144}" type="presParOf" srcId="{34B30D14-3F9D-4A51-8999-8081D52493AD}" destId="{34A5EA62-E0CC-4D31-81B6-240A4708BC92}" srcOrd="1" destOrd="0" presId="urn:microsoft.com/office/officeart/2005/8/layout/matrix1"/>
    <dgm:cxn modelId="{9B6AF675-9EC0-4EA7-B9C4-5C84E610E6F1}" type="presParOf" srcId="{34B30D14-3F9D-4A51-8999-8081D52493AD}" destId="{F2168879-A138-4EF9-8EEF-835360C5B129}" srcOrd="2" destOrd="0" presId="urn:microsoft.com/office/officeart/2005/8/layout/matrix1"/>
    <dgm:cxn modelId="{8F7688A0-2694-4A12-B415-69F81A723709}" type="presParOf" srcId="{34B30D14-3F9D-4A51-8999-8081D52493AD}" destId="{13DB278B-3A10-4376-AFD4-1A8C3B0A9121}" srcOrd="3" destOrd="0" presId="urn:microsoft.com/office/officeart/2005/8/layout/matrix1"/>
    <dgm:cxn modelId="{692BEC43-985F-4AF3-A831-04D515BBC1F5}" type="presParOf" srcId="{34B30D14-3F9D-4A51-8999-8081D52493AD}" destId="{C423383B-7861-4B32-9A9A-9B84041432CB}" srcOrd="4" destOrd="0" presId="urn:microsoft.com/office/officeart/2005/8/layout/matrix1"/>
    <dgm:cxn modelId="{9D3ED9B8-26FD-4B00-A2C5-CEDCBB218939}" type="presParOf" srcId="{34B30D14-3F9D-4A51-8999-8081D52493AD}" destId="{43F5E902-F24B-49ED-8ECB-B9A332F07BAE}" srcOrd="5" destOrd="0" presId="urn:microsoft.com/office/officeart/2005/8/layout/matrix1"/>
    <dgm:cxn modelId="{181EB128-BD56-49AD-9CEE-7FD45D4D6093}" type="presParOf" srcId="{34B30D14-3F9D-4A51-8999-8081D52493AD}" destId="{90A7BD11-1229-42E1-8BBC-D0D4C061B893}" srcOrd="6" destOrd="0" presId="urn:microsoft.com/office/officeart/2005/8/layout/matrix1"/>
    <dgm:cxn modelId="{72D9450B-F707-4CC3-8E1C-7133CA974D35}" type="presParOf" srcId="{34B30D14-3F9D-4A51-8999-8081D52493AD}" destId="{E29F6D34-3E7E-4688-83E3-53D029E868EA}" srcOrd="7" destOrd="0" presId="urn:microsoft.com/office/officeart/2005/8/layout/matrix1"/>
    <dgm:cxn modelId="{F9F4D3DA-A26B-455D-96DD-CF723E1E048B}" type="presParOf" srcId="{79C7BA53-794C-47CE-9059-81EE4ACAA21E}" destId="{DA2D571D-656C-4846-AE94-EFCD8113517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A8E25-E9B7-4B44-B4D9-5F9BD3522C8A}">
      <dsp:nvSpPr>
        <dsp:cNvPr id="0" name=""/>
        <dsp:cNvSpPr/>
      </dsp:nvSpPr>
      <dsp:spPr>
        <a:xfrm>
          <a:off x="-161919" y="514189"/>
          <a:ext cx="5142677" cy="5143821"/>
        </a:xfrm>
        <a:prstGeom prst="circularArrow">
          <a:avLst>
            <a:gd name="adj1" fmla="val 10980"/>
            <a:gd name="adj2" fmla="val 1142322"/>
            <a:gd name="adj3" fmla="val 9000000"/>
            <a:gd name="adj4" fmla="val 10800000"/>
            <a:gd name="adj5" fmla="val 125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A7545E-84F5-445A-900A-D319147531DC}">
      <dsp:nvSpPr>
        <dsp:cNvPr id="0" name=""/>
        <dsp:cNvSpPr/>
      </dsp:nvSpPr>
      <dsp:spPr>
        <a:xfrm>
          <a:off x="4657740" y="2047562"/>
          <a:ext cx="3733779" cy="205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Patient-centered</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Engaged, collaborative teams</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Integrated environment</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Prevention &amp; education</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Population health</a:t>
          </a:r>
          <a:endParaRPr lang="en-US" sz="3200" kern="1200" dirty="0">
            <a:solidFill>
              <a:schemeClr val="bg1">
                <a:lumMod val="90000"/>
                <a:lumOff val="10000"/>
              </a:schemeClr>
            </a:solidFill>
          </a:endParaRPr>
        </a:p>
      </dsp:txBody>
      <dsp:txXfrm>
        <a:off x="4657740" y="2047562"/>
        <a:ext cx="3733779" cy="2058042"/>
      </dsp:txXfrm>
    </dsp:sp>
    <dsp:sp modelId="{5E7B94B4-0DEC-4D03-9A90-7EE58BD95F88}">
      <dsp:nvSpPr>
        <dsp:cNvPr id="0" name=""/>
        <dsp:cNvSpPr/>
      </dsp:nvSpPr>
      <dsp:spPr>
        <a:xfrm>
          <a:off x="973764" y="2376252"/>
          <a:ext cx="2869661" cy="1434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b="1" kern="1200" dirty="0" smtClean="0">
              <a:solidFill>
                <a:schemeClr val="bg1">
                  <a:lumMod val="90000"/>
                  <a:lumOff val="10000"/>
                </a:schemeClr>
              </a:solidFill>
            </a:rPr>
            <a:t>VHA Vision</a:t>
          </a:r>
          <a:endParaRPr lang="en-US" sz="4900" b="1" kern="1200" dirty="0">
            <a:solidFill>
              <a:schemeClr val="bg1">
                <a:lumMod val="90000"/>
                <a:lumOff val="10000"/>
              </a:schemeClr>
            </a:solidFill>
          </a:endParaRPr>
        </a:p>
      </dsp:txBody>
      <dsp:txXfrm>
        <a:off x="973764" y="2376252"/>
        <a:ext cx="2869661" cy="14346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33B31-20CE-424E-B611-EF7B309ECAD0}">
      <dsp:nvSpPr>
        <dsp:cNvPr id="0" name=""/>
        <dsp:cNvSpPr/>
      </dsp:nvSpPr>
      <dsp:spPr>
        <a:xfrm rot="16200000">
          <a:off x="1333500" y="-1333500"/>
          <a:ext cx="3429000" cy="6096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smtClean="0">
            <a:solidFill>
              <a:schemeClr val="bg2"/>
            </a:solidFill>
          </a:endParaRPr>
        </a:p>
        <a:p>
          <a:pPr lvl="0" algn="ctr" defTabSz="1422400">
            <a:lnSpc>
              <a:spcPct val="90000"/>
            </a:lnSpc>
            <a:spcBef>
              <a:spcPct val="0"/>
            </a:spcBef>
            <a:spcAft>
              <a:spcPct val="35000"/>
            </a:spcAft>
          </a:pPr>
          <a:endParaRPr lang="en-US" sz="3200" b="1" kern="1200" dirty="0" smtClean="0">
            <a:solidFill>
              <a:schemeClr val="bg2"/>
            </a:solidFill>
          </a:endParaRPr>
        </a:p>
        <a:p>
          <a:pPr lvl="0" algn="ctr" defTabSz="1422400">
            <a:lnSpc>
              <a:spcPct val="90000"/>
            </a:lnSpc>
            <a:spcBef>
              <a:spcPct val="0"/>
            </a:spcBef>
            <a:spcAft>
              <a:spcPct val="35000"/>
            </a:spcAft>
          </a:pPr>
          <a:r>
            <a:rPr lang="en-US" sz="3200" b="1" kern="1200" dirty="0" smtClean="0">
              <a:solidFill>
                <a:schemeClr val="bg2"/>
              </a:solidFill>
            </a:rPr>
            <a:t>Purpose</a:t>
          </a:r>
        </a:p>
        <a:p>
          <a:pPr lvl="0" algn="ctr" defTabSz="1422400">
            <a:lnSpc>
              <a:spcPct val="90000"/>
            </a:lnSpc>
            <a:spcBef>
              <a:spcPct val="0"/>
            </a:spcBef>
            <a:spcAft>
              <a:spcPct val="35000"/>
            </a:spcAft>
          </a:pPr>
          <a:r>
            <a:rPr lang="en-US" sz="2800" b="0" kern="1200" dirty="0" smtClean="0">
              <a:solidFill>
                <a:schemeClr val="bg2"/>
              </a:solidFill>
            </a:rPr>
            <a:t>Provides tools to better control inpatient surroundings</a:t>
          </a:r>
        </a:p>
        <a:p>
          <a:pPr lvl="0" algn="ctr" defTabSz="1422400">
            <a:lnSpc>
              <a:spcPct val="90000"/>
            </a:lnSpc>
            <a:spcBef>
              <a:spcPct val="0"/>
            </a:spcBef>
            <a:spcAft>
              <a:spcPct val="35000"/>
            </a:spcAft>
          </a:pPr>
          <a:endParaRPr lang="en-US" sz="2800" b="1" kern="1200" dirty="0">
            <a:solidFill>
              <a:schemeClr val="bg2"/>
            </a:solidFill>
          </a:endParaRPr>
        </a:p>
      </dsp:txBody>
      <dsp:txXfrm rot="5400000">
        <a:off x="0" y="0"/>
        <a:ext cx="6096000" cy="2571750"/>
      </dsp:txXfrm>
    </dsp:sp>
    <dsp:sp modelId="{75DEB183-990F-4A53-A1C4-61AA95585C00}">
      <dsp:nvSpPr>
        <dsp:cNvPr id="0" name=""/>
        <dsp:cNvSpPr/>
      </dsp:nvSpPr>
      <dsp:spPr>
        <a:xfrm>
          <a:off x="6096000" y="0"/>
          <a:ext cx="6096000" cy="3429000"/>
        </a:xfrm>
        <a:prstGeom prst="round1Rect">
          <a:avLst/>
        </a:prstGeom>
        <a:gradFill rotWithShape="0">
          <a:gsLst>
            <a:gs pos="0">
              <a:schemeClr val="accent4">
                <a:hueOff val="3470783"/>
                <a:satOff val="-19734"/>
                <a:lumOff val="6340"/>
                <a:alphaOff val="0"/>
                <a:shade val="51000"/>
                <a:satMod val="130000"/>
              </a:schemeClr>
            </a:gs>
            <a:gs pos="80000">
              <a:schemeClr val="accent4">
                <a:hueOff val="3470783"/>
                <a:satOff val="-19734"/>
                <a:lumOff val="6340"/>
                <a:alphaOff val="0"/>
                <a:shade val="93000"/>
                <a:satMod val="130000"/>
              </a:schemeClr>
            </a:gs>
            <a:gs pos="100000">
              <a:schemeClr val="accent4">
                <a:hueOff val="3470783"/>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b="1" kern="1200" dirty="0" smtClean="0">
            <a:solidFill>
              <a:schemeClr val="bg2"/>
            </a:solidFill>
          </a:endParaRPr>
        </a:p>
        <a:p>
          <a:pPr lvl="0" algn="ctr" defTabSz="1244600">
            <a:lnSpc>
              <a:spcPct val="90000"/>
            </a:lnSpc>
            <a:spcBef>
              <a:spcPct val="0"/>
            </a:spcBef>
            <a:spcAft>
              <a:spcPct val="35000"/>
            </a:spcAft>
          </a:pPr>
          <a:r>
            <a:rPr lang="en-US" sz="3200" b="1" kern="1200" dirty="0" smtClean="0">
              <a:solidFill>
                <a:schemeClr val="bg2"/>
              </a:solidFill>
            </a:rPr>
            <a:t>Project Details</a:t>
          </a:r>
        </a:p>
        <a:p>
          <a:pPr lvl="0" algn="ctr" defTabSz="1244600">
            <a:lnSpc>
              <a:spcPct val="90000"/>
            </a:lnSpc>
            <a:spcBef>
              <a:spcPct val="0"/>
            </a:spcBef>
            <a:spcAft>
              <a:spcPct val="35000"/>
            </a:spcAft>
          </a:pPr>
          <a:r>
            <a:rPr lang="en-US" sz="2800" b="0" kern="1200" dirty="0" smtClean="0">
              <a:solidFill>
                <a:schemeClr val="bg2"/>
              </a:solidFill>
            </a:rPr>
            <a:t>Leverages touch screen, voice activation, sip n’ puff, head tracker, and eye gaze technologies</a:t>
          </a:r>
          <a:endParaRPr lang="en-US" sz="2800" b="1" kern="1200" dirty="0">
            <a:solidFill>
              <a:schemeClr val="bg2"/>
            </a:solidFill>
          </a:endParaRPr>
        </a:p>
      </dsp:txBody>
      <dsp:txXfrm>
        <a:off x="6096000" y="0"/>
        <a:ext cx="6096000" cy="2571750"/>
      </dsp:txXfrm>
    </dsp:sp>
    <dsp:sp modelId="{FABDADDF-34A4-4A2D-BB3D-A74EB3C3F8F6}">
      <dsp:nvSpPr>
        <dsp:cNvPr id="0" name=""/>
        <dsp:cNvSpPr/>
      </dsp:nvSpPr>
      <dsp:spPr>
        <a:xfrm rot="10800000">
          <a:off x="0" y="3429000"/>
          <a:ext cx="6096000" cy="3429000"/>
        </a:xfrm>
        <a:prstGeom prst="round1Rect">
          <a:avLst/>
        </a:prstGeom>
        <a:gradFill rotWithShape="0">
          <a:gsLst>
            <a:gs pos="0">
              <a:schemeClr val="accent4">
                <a:hueOff val="6941566"/>
                <a:satOff val="-39468"/>
                <a:lumOff val="12680"/>
                <a:alphaOff val="0"/>
                <a:shade val="51000"/>
                <a:satMod val="130000"/>
              </a:schemeClr>
            </a:gs>
            <a:gs pos="80000">
              <a:schemeClr val="accent4">
                <a:hueOff val="6941566"/>
                <a:satOff val="-39468"/>
                <a:lumOff val="12680"/>
                <a:alphaOff val="0"/>
                <a:shade val="93000"/>
                <a:satMod val="130000"/>
              </a:schemeClr>
            </a:gs>
            <a:gs pos="100000">
              <a:schemeClr val="accent4">
                <a:hueOff val="6941566"/>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Goal</a:t>
          </a:r>
        </a:p>
        <a:p>
          <a:pPr lvl="0" algn="ctr" defTabSz="1422400">
            <a:lnSpc>
              <a:spcPct val="90000"/>
            </a:lnSpc>
            <a:spcBef>
              <a:spcPct val="0"/>
            </a:spcBef>
            <a:spcAft>
              <a:spcPct val="35000"/>
            </a:spcAft>
          </a:pPr>
          <a:r>
            <a:rPr lang="en-US" sz="2800" b="0" kern="1200" dirty="0" smtClean="0">
              <a:solidFill>
                <a:schemeClr val="bg2"/>
              </a:solidFill>
            </a:rPr>
            <a:t>Deploy to 23 VHA SCI Centers over 3 years</a:t>
          </a:r>
        </a:p>
        <a:p>
          <a:pPr lvl="0" algn="ctr" defTabSz="1422400">
            <a:lnSpc>
              <a:spcPct val="90000"/>
            </a:lnSpc>
            <a:spcBef>
              <a:spcPct val="0"/>
            </a:spcBef>
            <a:spcAft>
              <a:spcPct val="35000"/>
            </a:spcAft>
          </a:pPr>
          <a:endParaRPr lang="en-US" sz="2800" b="1" kern="1200" dirty="0" smtClean="0">
            <a:solidFill>
              <a:schemeClr val="bg2"/>
            </a:solidFill>
          </a:endParaRPr>
        </a:p>
      </dsp:txBody>
      <dsp:txXfrm rot="10800000">
        <a:off x="0" y="4286249"/>
        <a:ext cx="6096000" cy="2571750"/>
      </dsp:txXfrm>
    </dsp:sp>
    <dsp:sp modelId="{FD8C3C02-1F93-4719-9CFB-764519DAC2BB}">
      <dsp:nvSpPr>
        <dsp:cNvPr id="0" name=""/>
        <dsp:cNvSpPr/>
      </dsp:nvSpPr>
      <dsp:spPr>
        <a:xfrm rot="5400000">
          <a:off x="7429500" y="2095500"/>
          <a:ext cx="3429000" cy="6096000"/>
        </a:xfrm>
        <a:prstGeom prst="round1Rect">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Status</a:t>
          </a:r>
        </a:p>
        <a:p>
          <a:pPr lvl="0" algn="ctr" defTabSz="1422400">
            <a:lnSpc>
              <a:spcPct val="90000"/>
            </a:lnSpc>
            <a:spcBef>
              <a:spcPct val="0"/>
            </a:spcBef>
            <a:spcAft>
              <a:spcPct val="35000"/>
            </a:spcAft>
          </a:pPr>
          <a:r>
            <a:rPr lang="en-US" sz="2800" kern="1200" dirty="0" smtClean="0">
              <a:solidFill>
                <a:schemeClr val="bg2"/>
              </a:solidFill>
            </a:rPr>
            <a:t>Completed the installations at Syracuse, Houston, and the Bronx. Hines installation will wrap up at the end of July</a:t>
          </a:r>
          <a:endParaRPr lang="en-US" sz="2800" b="1" kern="1200" dirty="0" smtClean="0">
            <a:solidFill>
              <a:schemeClr val="bg2"/>
            </a:solidFill>
          </a:endParaRPr>
        </a:p>
        <a:p>
          <a:pPr lvl="0" algn="ctr" defTabSz="1422400">
            <a:lnSpc>
              <a:spcPct val="90000"/>
            </a:lnSpc>
            <a:spcBef>
              <a:spcPct val="0"/>
            </a:spcBef>
            <a:spcAft>
              <a:spcPct val="35000"/>
            </a:spcAft>
          </a:pPr>
          <a:endParaRPr lang="en-US" sz="2800" b="1" kern="1200" dirty="0">
            <a:solidFill>
              <a:schemeClr val="bg2"/>
            </a:solidFill>
          </a:endParaRPr>
        </a:p>
      </dsp:txBody>
      <dsp:txXfrm rot="-5400000">
        <a:off x="6096000" y="4286249"/>
        <a:ext cx="6096000" cy="2571750"/>
      </dsp:txXfrm>
    </dsp:sp>
    <dsp:sp modelId="{E6971AFA-B16E-410D-B868-DA9AA57BD1A2}">
      <dsp:nvSpPr>
        <dsp:cNvPr id="0" name=""/>
        <dsp:cNvSpPr/>
      </dsp:nvSpPr>
      <dsp:spPr>
        <a:xfrm>
          <a:off x="4267200" y="2571750"/>
          <a:ext cx="3657600" cy="1714500"/>
        </a:xfrm>
        <a:prstGeom prst="roundRect">
          <a:avLst/>
        </a:prstGeom>
        <a:gradFill rotWithShape="0">
          <a:gsLst>
            <a:gs pos="70000">
              <a:srgbClr val="00CC99"/>
            </a:gs>
            <a:gs pos="100000">
              <a:srgbClr val="66FFCC"/>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bg2"/>
              </a:solidFill>
            </a:rPr>
            <a:t>Advanced Environmental Controls</a:t>
          </a:r>
          <a:endParaRPr lang="en-US" sz="3600" b="1" kern="1200" dirty="0">
            <a:solidFill>
              <a:schemeClr val="bg2"/>
            </a:solidFill>
          </a:endParaRPr>
        </a:p>
      </dsp:txBody>
      <dsp:txXfrm>
        <a:off x="4350895" y="2655445"/>
        <a:ext cx="3490210" cy="15471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BA241-087C-4CB5-A09F-E511C135E9D7}">
      <dsp:nvSpPr>
        <dsp:cNvPr id="0" name=""/>
        <dsp:cNvSpPr/>
      </dsp:nvSpPr>
      <dsp:spPr>
        <a:xfrm rot="16200000">
          <a:off x="1333500" y="-1333500"/>
          <a:ext cx="3429000" cy="6096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Purpose</a:t>
          </a:r>
        </a:p>
        <a:p>
          <a:pPr lvl="0" algn="ctr" defTabSz="1422400">
            <a:lnSpc>
              <a:spcPct val="90000"/>
            </a:lnSpc>
            <a:spcBef>
              <a:spcPct val="0"/>
            </a:spcBef>
            <a:spcAft>
              <a:spcPct val="35000"/>
            </a:spcAft>
          </a:pPr>
          <a:r>
            <a:rPr lang="en-US" sz="2400" b="0" kern="1200" dirty="0" smtClean="0">
              <a:solidFill>
                <a:schemeClr val="bg2"/>
              </a:solidFill>
            </a:rPr>
            <a:t> Enhance treatment of dementia and Alzheimer’s disease</a:t>
          </a:r>
          <a:endParaRPr lang="en-US" sz="2400" b="0" kern="1200" dirty="0">
            <a:solidFill>
              <a:schemeClr val="bg2"/>
            </a:solidFill>
          </a:endParaRPr>
        </a:p>
      </dsp:txBody>
      <dsp:txXfrm rot="5400000">
        <a:off x="0" y="0"/>
        <a:ext cx="6096000" cy="2571750"/>
      </dsp:txXfrm>
    </dsp:sp>
    <dsp:sp modelId="{8B694D99-B2D9-43C1-B8E3-CA697CCC8C75}">
      <dsp:nvSpPr>
        <dsp:cNvPr id="0" name=""/>
        <dsp:cNvSpPr/>
      </dsp:nvSpPr>
      <dsp:spPr>
        <a:xfrm>
          <a:off x="6096000" y="0"/>
          <a:ext cx="6096000" cy="3429000"/>
        </a:xfrm>
        <a:prstGeom prst="round1Rect">
          <a:avLst/>
        </a:prstGeom>
        <a:gradFill rotWithShape="0">
          <a:gsLst>
            <a:gs pos="0">
              <a:schemeClr val="accent4">
                <a:hueOff val="3470783"/>
                <a:satOff val="-19734"/>
                <a:lumOff val="6340"/>
                <a:alphaOff val="0"/>
                <a:shade val="51000"/>
                <a:satMod val="130000"/>
              </a:schemeClr>
            </a:gs>
            <a:gs pos="80000">
              <a:schemeClr val="accent4">
                <a:hueOff val="3470783"/>
                <a:satOff val="-19734"/>
                <a:lumOff val="6340"/>
                <a:alphaOff val="0"/>
                <a:shade val="93000"/>
                <a:satMod val="130000"/>
              </a:schemeClr>
            </a:gs>
            <a:gs pos="100000">
              <a:schemeClr val="accent4">
                <a:hueOff val="3470783"/>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Project Details</a:t>
          </a:r>
        </a:p>
        <a:p>
          <a:pPr lvl="0" algn="ctr" defTabSz="1422400">
            <a:lnSpc>
              <a:spcPct val="90000"/>
            </a:lnSpc>
            <a:spcBef>
              <a:spcPct val="0"/>
            </a:spcBef>
            <a:spcAft>
              <a:spcPct val="35000"/>
            </a:spcAft>
          </a:pPr>
          <a:r>
            <a:rPr lang="en-US" sz="2400" b="0" kern="1200" dirty="0" smtClean="0">
              <a:solidFill>
                <a:schemeClr val="bg2"/>
              </a:solidFill>
            </a:rPr>
            <a:t>The project leverages Snoezelen therapy</a:t>
          </a:r>
          <a:endParaRPr lang="en-US" sz="2400" b="1" kern="1200" dirty="0">
            <a:solidFill>
              <a:schemeClr val="bg2"/>
            </a:solidFill>
          </a:endParaRPr>
        </a:p>
      </dsp:txBody>
      <dsp:txXfrm>
        <a:off x="6096000" y="0"/>
        <a:ext cx="6096000" cy="2571750"/>
      </dsp:txXfrm>
    </dsp:sp>
    <dsp:sp modelId="{1AD7E3A7-9CFF-4144-84AC-B079A6E56226}">
      <dsp:nvSpPr>
        <dsp:cNvPr id="0" name=""/>
        <dsp:cNvSpPr/>
      </dsp:nvSpPr>
      <dsp:spPr>
        <a:xfrm rot="10800000">
          <a:off x="0" y="3429000"/>
          <a:ext cx="6096000" cy="3429000"/>
        </a:xfrm>
        <a:prstGeom prst="round1Rect">
          <a:avLst/>
        </a:prstGeom>
        <a:gradFill rotWithShape="0">
          <a:gsLst>
            <a:gs pos="0">
              <a:schemeClr val="accent4">
                <a:hueOff val="6941566"/>
                <a:satOff val="-39468"/>
                <a:lumOff val="12680"/>
                <a:alphaOff val="0"/>
                <a:shade val="51000"/>
                <a:satMod val="130000"/>
              </a:schemeClr>
            </a:gs>
            <a:gs pos="80000">
              <a:schemeClr val="accent4">
                <a:hueOff val="6941566"/>
                <a:satOff val="-39468"/>
                <a:lumOff val="12680"/>
                <a:alphaOff val="0"/>
                <a:shade val="93000"/>
                <a:satMod val="130000"/>
              </a:schemeClr>
            </a:gs>
            <a:gs pos="100000">
              <a:schemeClr val="accent4">
                <a:hueOff val="6941566"/>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Goal</a:t>
          </a:r>
        </a:p>
        <a:p>
          <a:pPr lvl="0" algn="ctr" defTabSz="1422400">
            <a:lnSpc>
              <a:spcPct val="90000"/>
            </a:lnSpc>
            <a:spcBef>
              <a:spcPct val="0"/>
            </a:spcBef>
            <a:spcAft>
              <a:spcPct val="35000"/>
            </a:spcAft>
          </a:pPr>
          <a:r>
            <a:rPr lang="en-US" sz="2400" b="0" kern="1200" dirty="0" smtClean="0">
              <a:solidFill>
                <a:schemeClr val="bg2"/>
              </a:solidFill>
            </a:rPr>
            <a:t>Install multisensory environment equipment at 53 clinical sites</a:t>
          </a:r>
        </a:p>
        <a:p>
          <a:pPr lvl="0" algn="ctr" defTabSz="1422400">
            <a:lnSpc>
              <a:spcPct val="90000"/>
            </a:lnSpc>
            <a:spcBef>
              <a:spcPct val="0"/>
            </a:spcBef>
            <a:spcAft>
              <a:spcPct val="35000"/>
            </a:spcAft>
          </a:pPr>
          <a:endParaRPr lang="en-US" sz="3200" b="1" kern="1200" dirty="0">
            <a:solidFill>
              <a:schemeClr val="bg2"/>
            </a:solidFill>
          </a:endParaRPr>
        </a:p>
      </dsp:txBody>
      <dsp:txXfrm rot="10800000">
        <a:off x="0" y="4286249"/>
        <a:ext cx="6096000" cy="2571750"/>
      </dsp:txXfrm>
    </dsp:sp>
    <dsp:sp modelId="{4C0C0807-E689-466A-9D91-FBA42BAD9709}">
      <dsp:nvSpPr>
        <dsp:cNvPr id="0" name=""/>
        <dsp:cNvSpPr/>
      </dsp:nvSpPr>
      <dsp:spPr>
        <a:xfrm rot="5400000">
          <a:off x="7429500" y="2095500"/>
          <a:ext cx="3429000" cy="6096000"/>
        </a:xfrm>
        <a:prstGeom prst="round1Rect">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Status</a:t>
          </a:r>
        </a:p>
        <a:p>
          <a:pPr lvl="0" algn="ctr" defTabSz="1422400">
            <a:lnSpc>
              <a:spcPct val="90000"/>
            </a:lnSpc>
            <a:spcBef>
              <a:spcPct val="0"/>
            </a:spcBef>
            <a:spcAft>
              <a:spcPct val="35000"/>
            </a:spcAft>
          </a:pPr>
          <a:r>
            <a:rPr lang="en-US" sz="2800" kern="1200" dirty="0" smtClean="0">
              <a:solidFill>
                <a:schemeClr val="bg2"/>
              </a:solidFill>
            </a:rPr>
            <a:t>31 equipment installation sites (approximately 60%) are complete</a:t>
          </a:r>
        </a:p>
        <a:p>
          <a:pPr lvl="0" algn="ctr" defTabSz="1422400">
            <a:lnSpc>
              <a:spcPct val="90000"/>
            </a:lnSpc>
            <a:spcBef>
              <a:spcPct val="0"/>
            </a:spcBef>
            <a:spcAft>
              <a:spcPct val="35000"/>
            </a:spcAft>
          </a:pPr>
          <a:endParaRPr lang="en-US" sz="2800" b="1" kern="1200" dirty="0" smtClean="0">
            <a:solidFill>
              <a:schemeClr val="bg2"/>
            </a:solidFill>
          </a:endParaRPr>
        </a:p>
      </dsp:txBody>
      <dsp:txXfrm rot="-5400000">
        <a:off x="6096000" y="4286249"/>
        <a:ext cx="6096000" cy="2571750"/>
      </dsp:txXfrm>
    </dsp:sp>
    <dsp:sp modelId="{7F0A5B9F-066C-4CB0-9C56-CAA712E06D34}">
      <dsp:nvSpPr>
        <dsp:cNvPr id="0" name=""/>
        <dsp:cNvSpPr/>
      </dsp:nvSpPr>
      <dsp:spPr>
        <a:xfrm>
          <a:off x="4267200" y="2571750"/>
          <a:ext cx="3657600" cy="1714500"/>
        </a:xfrm>
        <a:prstGeom prst="roundRect">
          <a:avLst/>
        </a:prstGeom>
        <a:gradFill rotWithShape="0">
          <a:gsLst>
            <a:gs pos="0">
              <a:srgbClr val="33CCCC"/>
            </a:gs>
            <a:gs pos="80000">
              <a:srgbClr val="33CCCC"/>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dirty="0" smtClean="0">
              <a:solidFill>
                <a:schemeClr val="bg2"/>
              </a:solidFill>
            </a:rPr>
            <a:t>Multi-Sensory Environment</a:t>
          </a:r>
          <a:endParaRPr lang="en-US" sz="4200" b="1" kern="1200" dirty="0">
            <a:solidFill>
              <a:schemeClr val="bg2"/>
            </a:solidFill>
          </a:endParaRPr>
        </a:p>
      </dsp:txBody>
      <dsp:txXfrm>
        <a:off x="4350895" y="2655445"/>
        <a:ext cx="3490210" cy="15471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197DB-D47F-496F-88C4-EC22A6CFE5A2}">
      <dsp:nvSpPr>
        <dsp:cNvPr id="0" name=""/>
        <dsp:cNvSpPr/>
      </dsp:nvSpPr>
      <dsp:spPr>
        <a:xfrm rot="16200000">
          <a:off x="1333500" y="-1333500"/>
          <a:ext cx="3429000" cy="6096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Purpose</a:t>
          </a:r>
        </a:p>
        <a:p>
          <a:pPr lvl="0" algn="ctr" defTabSz="1422400">
            <a:lnSpc>
              <a:spcPct val="90000"/>
            </a:lnSpc>
            <a:spcBef>
              <a:spcPct val="0"/>
            </a:spcBef>
            <a:spcAft>
              <a:spcPct val="35000"/>
            </a:spcAft>
          </a:pPr>
          <a:r>
            <a:rPr lang="en-US" sz="2800" b="0" kern="1200" dirty="0" smtClean="0">
              <a:solidFill>
                <a:schemeClr val="bg2"/>
              </a:solidFill>
            </a:rPr>
            <a:t>Rapidly assess TBI treatment strategies and incorporate new clinical guidelines</a:t>
          </a:r>
          <a:endParaRPr lang="en-US" sz="2800" b="0" kern="1200" dirty="0">
            <a:solidFill>
              <a:schemeClr val="bg2"/>
            </a:solidFill>
          </a:endParaRPr>
        </a:p>
      </dsp:txBody>
      <dsp:txXfrm rot="5400000">
        <a:off x="0" y="0"/>
        <a:ext cx="6096000" cy="2571750"/>
      </dsp:txXfrm>
    </dsp:sp>
    <dsp:sp modelId="{7CE6DE77-7E48-4859-A000-89785F8B3C67}">
      <dsp:nvSpPr>
        <dsp:cNvPr id="0" name=""/>
        <dsp:cNvSpPr/>
      </dsp:nvSpPr>
      <dsp:spPr>
        <a:xfrm>
          <a:off x="6096000" y="0"/>
          <a:ext cx="6096000" cy="3429000"/>
        </a:xfrm>
        <a:prstGeom prst="round1Rect">
          <a:avLst/>
        </a:prstGeom>
        <a:gradFill rotWithShape="0">
          <a:gsLst>
            <a:gs pos="0">
              <a:schemeClr val="accent4">
                <a:hueOff val="3470783"/>
                <a:satOff val="-19734"/>
                <a:lumOff val="6340"/>
                <a:alphaOff val="0"/>
                <a:shade val="51000"/>
                <a:satMod val="130000"/>
              </a:schemeClr>
            </a:gs>
            <a:gs pos="80000">
              <a:schemeClr val="accent4">
                <a:hueOff val="3470783"/>
                <a:satOff val="-19734"/>
                <a:lumOff val="6340"/>
                <a:alphaOff val="0"/>
                <a:shade val="93000"/>
                <a:satMod val="130000"/>
              </a:schemeClr>
            </a:gs>
            <a:gs pos="100000">
              <a:schemeClr val="accent4">
                <a:hueOff val="3470783"/>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Project Details</a:t>
          </a:r>
        </a:p>
        <a:p>
          <a:pPr lvl="0" algn="ctr" defTabSz="1422400">
            <a:lnSpc>
              <a:spcPct val="90000"/>
            </a:lnSpc>
            <a:spcBef>
              <a:spcPct val="0"/>
            </a:spcBef>
            <a:spcAft>
              <a:spcPct val="35000"/>
            </a:spcAft>
          </a:pPr>
          <a:r>
            <a:rPr lang="en-US" sz="2800" b="0" kern="1200" dirty="0" smtClean="0">
              <a:solidFill>
                <a:schemeClr val="bg2"/>
              </a:solidFill>
            </a:rPr>
            <a:t>Create a clinical decision support (CDS) system collected from rehabilitation and TBI treatments</a:t>
          </a:r>
          <a:endParaRPr lang="en-US" sz="2800" b="0" kern="1200" dirty="0">
            <a:solidFill>
              <a:schemeClr val="bg2"/>
            </a:solidFill>
          </a:endParaRPr>
        </a:p>
      </dsp:txBody>
      <dsp:txXfrm>
        <a:off x="6096000" y="0"/>
        <a:ext cx="6096000" cy="2571750"/>
      </dsp:txXfrm>
    </dsp:sp>
    <dsp:sp modelId="{EB5FEE08-FCE7-4343-91A9-823479F9F6A3}">
      <dsp:nvSpPr>
        <dsp:cNvPr id="0" name=""/>
        <dsp:cNvSpPr/>
      </dsp:nvSpPr>
      <dsp:spPr>
        <a:xfrm rot="10800000">
          <a:off x="0" y="3429000"/>
          <a:ext cx="6096000" cy="3429000"/>
        </a:xfrm>
        <a:prstGeom prst="round1Rect">
          <a:avLst/>
        </a:prstGeom>
        <a:gradFill rotWithShape="0">
          <a:gsLst>
            <a:gs pos="0">
              <a:schemeClr val="accent4">
                <a:hueOff val="6941566"/>
                <a:satOff val="-39468"/>
                <a:lumOff val="12680"/>
                <a:alphaOff val="0"/>
                <a:shade val="51000"/>
                <a:satMod val="130000"/>
              </a:schemeClr>
            </a:gs>
            <a:gs pos="80000">
              <a:schemeClr val="accent4">
                <a:hueOff val="6941566"/>
                <a:satOff val="-39468"/>
                <a:lumOff val="12680"/>
                <a:alphaOff val="0"/>
                <a:shade val="93000"/>
                <a:satMod val="130000"/>
              </a:schemeClr>
            </a:gs>
            <a:gs pos="100000">
              <a:schemeClr val="accent4">
                <a:hueOff val="6941566"/>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Goal</a:t>
          </a:r>
        </a:p>
        <a:p>
          <a:pPr lvl="0" algn="ctr" defTabSz="1422400">
            <a:lnSpc>
              <a:spcPct val="90000"/>
            </a:lnSpc>
            <a:spcBef>
              <a:spcPct val="0"/>
            </a:spcBef>
            <a:spcAft>
              <a:spcPct val="35000"/>
            </a:spcAft>
          </a:pPr>
          <a:r>
            <a:rPr lang="en-US" sz="2800" b="0" kern="1200" dirty="0" smtClean="0">
              <a:solidFill>
                <a:schemeClr val="bg2"/>
              </a:solidFill>
            </a:rPr>
            <a:t>Deploy the CDS at 5 VA Polytrauma Rehabilitation Centers   </a:t>
          </a:r>
        </a:p>
        <a:p>
          <a:pPr lvl="0" algn="ctr" defTabSz="1422400">
            <a:lnSpc>
              <a:spcPct val="90000"/>
            </a:lnSpc>
            <a:spcBef>
              <a:spcPct val="0"/>
            </a:spcBef>
            <a:spcAft>
              <a:spcPct val="35000"/>
            </a:spcAft>
          </a:pPr>
          <a:endParaRPr lang="en-US" sz="2800" b="0" kern="1200" dirty="0">
            <a:solidFill>
              <a:schemeClr val="bg2"/>
            </a:solidFill>
          </a:endParaRPr>
        </a:p>
      </dsp:txBody>
      <dsp:txXfrm rot="10800000">
        <a:off x="0" y="4286249"/>
        <a:ext cx="6096000" cy="2571750"/>
      </dsp:txXfrm>
    </dsp:sp>
    <dsp:sp modelId="{106D657D-428F-4ECE-8E11-3D62F30D000E}">
      <dsp:nvSpPr>
        <dsp:cNvPr id="0" name=""/>
        <dsp:cNvSpPr/>
      </dsp:nvSpPr>
      <dsp:spPr>
        <a:xfrm rot="5400000">
          <a:off x="7429500" y="2095500"/>
          <a:ext cx="3429000" cy="6096000"/>
        </a:xfrm>
        <a:prstGeom prst="round1Rect">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Status</a:t>
          </a:r>
        </a:p>
        <a:p>
          <a:pPr lvl="0" algn="ctr" defTabSz="1422400">
            <a:lnSpc>
              <a:spcPct val="90000"/>
            </a:lnSpc>
            <a:spcBef>
              <a:spcPct val="0"/>
            </a:spcBef>
            <a:spcAft>
              <a:spcPct val="35000"/>
            </a:spcAft>
          </a:pPr>
          <a:r>
            <a:rPr lang="en-US" sz="3200" b="0" kern="1200" dirty="0" smtClean="0">
              <a:solidFill>
                <a:schemeClr val="bg2"/>
              </a:solidFill>
            </a:rPr>
            <a:t>Development is underway</a:t>
          </a:r>
        </a:p>
        <a:p>
          <a:pPr lvl="0" algn="ctr" defTabSz="1422400">
            <a:lnSpc>
              <a:spcPct val="90000"/>
            </a:lnSpc>
            <a:spcBef>
              <a:spcPct val="0"/>
            </a:spcBef>
            <a:spcAft>
              <a:spcPct val="35000"/>
            </a:spcAft>
          </a:pPr>
          <a:endParaRPr lang="en-US" sz="3200" b="0" kern="1200" dirty="0">
            <a:solidFill>
              <a:schemeClr val="bg2"/>
            </a:solidFill>
          </a:endParaRPr>
        </a:p>
      </dsp:txBody>
      <dsp:txXfrm rot="-5400000">
        <a:off x="6096000" y="4286249"/>
        <a:ext cx="6096000" cy="2571750"/>
      </dsp:txXfrm>
    </dsp:sp>
    <dsp:sp modelId="{D2F7AC33-21BC-45FD-AFB6-F968C9AD112D}">
      <dsp:nvSpPr>
        <dsp:cNvPr id="0" name=""/>
        <dsp:cNvSpPr/>
      </dsp:nvSpPr>
      <dsp:spPr>
        <a:xfrm>
          <a:off x="4267200" y="2571750"/>
          <a:ext cx="3657600" cy="1714500"/>
        </a:xfrm>
        <a:prstGeom prst="roundRect">
          <a:avLst/>
        </a:prstGeom>
        <a:gradFill rotWithShape="0">
          <a:gsLst>
            <a:gs pos="8000">
              <a:schemeClr val="accent5">
                <a:lumMod val="75000"/>
              </a:schemeClr>
            </a:gs>
            <a:gs pos="100000">
              <a:schemeClr val="accent5">
                <a:shade val="93000"/>
                <a:satMod val="130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solidFill>
                <a:schemeClr val="bg2"/>
              </a:solidFill>
            </a:rPr>
            <a:t>TBI CDS</a:t>
          </a:r>
          <a:endParaRPr lang="en-US" sz="6500" b="1" kern="1200" dirty="0">
            <a:solidFill>
              <a:schemeClr val="bg2"/>
            </a:solidFill>
          </a:endParaRPr>
        </a:p>
      </dsp:txBody>
      <dsp:txXfrm>
        <a:off x="4350895" y="2655445"/>
        <a:ext cx="3490210" cy="15471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BCAFF-F8F1-42A2-B9AA-B8A929840398}">
      <dsp:nvSpPr>
        <dsp:cNvPr id="0" name=""/>
        <dsp:cNvSpPr/>
      </dsp:nvSpPr>
      <dsp:spPr>
        <a:xfrm rot="16200000">
          <a:off x="1333500" y="-1333500"/>
          <a:ext cx="3429000" cy="6096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Purpose</a:t>
          </a:r>
        </a:p>
        <a:p>
          <a:pPr lvl="0" algn="ctr" defTabSz="1422400">
            <a:lnSpc>
              <a:spcPct val="90000"/>
            </a:lnSpc>
            <a:spcBef>
              <a:spcPct val="0"/>
            </a:spcBef>
            <a:spcAft>
              <a:spcPct val="35000"/>
            </a:spcAft>
          </a:pPr>
          <a:r>
            <a:rPr lang="en-US" sz="2800" b="0" kern="1200" dirty="0" smtClean="0">
              <a:solidFill>
                <a:schemeClr val="bg2"/>
              </a:solidFill>
            </a:rPr>
            <a:t>Access and query the chemotherapy-related clinical data</a:t>
          </a:r>
          <a:endParaRPr lang="en-US" sz="3600" b="1" kern="1200" dirty="0">
            <a:solidFill>
              <a:schemeClr val="bg2"/>
            </a:solidFill>
          </a:endParaRPr>
        </a:p>
      </dsp:txBody>
      <dsp:txXfrm rot="5400000">
        <a:off x="0" y="0"/>
        <a:ext cx="6096000" cy="2571750"/>
      </dsp:txXfrm>
    </dsp:sp>
    <dsp:sp modelId="{152054E1-21FD-49F3-890B-9BA8EFA7B7E1}">
      <dsp:nvSpPr>
        <dsp:cNvPr id="0" name=""/>
        <dsp:cNvSpPr/>
      </dsp:nvSpPr>
      <dsp:spPr>
        <a:xfrm>
          <a:off x="6096000" y="0"/>
          <a:ext cx="6096000" cy="3429000"/>
        </a:xfrm>
        <a:prstGeom prst="round1Rect">
          <a:avLst/>
        </a:prstGeom>
        <a:gradFill rotWithShape="0">
          <a:gsLst>
            <a:gs pos="0">
              <a:schemeClr val="accent4">
                <a:hueOff val="3470783"/>
                <a:satOff val="-19734"/>
                <a:lumOff val="6340"/>
                <a:alphaOff val="0"/>
                <a:shade val="51000"/>
                <a:satMod val="130000"/>
              </a:schemeClr>
            </a:gs>
            <a:gs pos="80000">
              <a:schemeClr val="accent4">
                <a:hueOff val="3470783"/>
                <a:satOff val="-19734"/>
                <a:lumOff val="6340"/>
                <a:alphaOff val="0"/>
                <a:shade val="93000"/>
                <a:satMod val="130000"/>
              </a:schemeClr>
            </a:gs>
            <a:gs pos="100000">
              <a:schemeClr val="accent4">
                <a:hueOff val="3470783"/>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Project Details</a:t>
          </a:r>
        </a:p>
        <a:p>
          <a:pPr lvl="0" algn="ctr" defTabSz="1422400">
            <a:lnSpc>
              <a:spcPct val="90000"/>
            </a:lnSpc>
            <a:spcBef>
              <a:spcPct val="0"/>
            </a:spcBef>
            <a:spcAft>
              <a:spcPct val="35000"/>
            </a:spcAft>
          </a:pPr>
          <a:r>
            <a:rPr lang="en-US" sz="2800" b="0" kern="1200" dirty="0" smtClean="0">
              <a:solidFill>
                <a:schemeClr val="bg2"/>
              </a:solidFill>
            </a:rPr>
            <a:t>Automated tool enabling end-to-end tracking of chemotherapy regimen </a:t>
          </a:r>
          <a:endParaRPr lang="en-US" sz="2800" b="0" kern="1200" dirty="0">
            <a:solidFill>
              <a:schemeClr val="bg2"/>
            </a:solidFill>
          </a:endParaRPr>
        </a:p>
      </dsp:txBody>
      <dsp:txXfrm>
        <a:off x="6096000" y="0"/>
        <a:ext cx="6096000" cy="2571750"/>
      </dsp:txXfrm>
    </dsp:sp>
    <dsp:sp modelId="{C83410BB-4473-48FD-9BFA-2DA8EA33E232}">
      <dsp:nvSpPr>
        <dsp:cNvPr id="0" name=""/>
        <dsp:cNvSpPr/>
      </dsp:nvSpPr>
      <dsp:spPr>
        <a:xfrm rot="10800000">
          <a:off x="0" y="3429000"/>
          <a:ext cx="6096000" cy="3429000"/>
        </a:xfrm>
        <a:prstGeom prst="round1Rect">
          <a:avLst/>
        </a:prstGeom>
        <a:gradFill rotWithShape="0">
          <a:gsLst>
            <a:gs pos="0">
              <a:schemeClr val="accent4">
                <a:hueOff val="6941566"/>
                <a:satOff val="-39468"/>
                <a:lumOff val="12680"/>
                <a:alphaOff val="0"/>
                <a:shade val="51000"/>
                <a:satMod val="130000"/>
              </a:schemeClr>
            </a:gs>
            <a:gs pos="80000">
              <a:schemeClr val="accent4">
                <a:hueOff val="6941566"/>
                <a:satOff val="-39468"/>
                <a:lumOff val="12680"/>
                <a:alphaOff val="0"/>
                <a:shade val="93000"/>
                <a:satMod val="130000"/>
              </a:schemeClr>
            </a:gs>
            <a:gs pos="100000">
              <a:schemeClr val="accent4">
                <a:hueOff val="6941566"/>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Goal</a:t>
          </a:r>
        </a:p>
        <a:p>
          <a:pPr lvl="0" algn="ctr" defTabSz="1422400">
            <a:lnSpc>
              <a:spcPct val="90000"/>
            </a:lnSpc>
            <a:spcBef>
              <a:spcPct val="0"/>
            </a:spcBef>
            <a:spcAft>
              <a:spcPct val="35000"/>
            </a:spcAft>
          </a:pPr>
          <a:r>
            <a:rPr lang="en-US" sz="2800" b="0" kern="1200" dirty="0" smtClean="0">
              <a:solidFill>
                <a:schemeClr val="bg2"/>
              </a:solidFill>
            </a:rPr>
            <a:t>Test the application in a production environment at Durham and Puget Sound VAMCs</a:t>
          </a:r>
          <a:endParaRPr lang="en-US" sz="2800" b="0" kern="1200" dirty="0">
            <a:solidFill>
              <a:schemeClr val="bg2"/>
            </a:solidFill>
          </a:endParaRPr>
        </a:p>
      </dsp:txBody>
      <dsp:txXfrm rot="10800000">
        <a:off x="0" y="4286249"/>
        <a:ext cx="6096000" cy="2571750"/>
      </dsp:txXfrm>
    </dsp:sp>
    <dsp:sp modelId="{05419E4E-F365-4E6A-B1AC-4C263F45B9D1}">
      <dsp:nvSpPr>
        <dsp:cNvPr id="0" name=""/>
        <dsp:cNvSpPr/>
      </dsp:nvSpPr>
      <dsp:spPr>
        <a:xfrm rot="5400000">
          <a:off x="7429500" y="2095500"/>
          <a:ext cx="3429000" cy="6096000"/>
        </a:xfrm>
        <a:prstGeom prst="round1Rect">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Status</a:t>
          </a:r>
        </a:p>
        <a:p>
          <a:pPr lvl="0" algn="ctr" defTabSz="1422400">
            <a:lnSpc>
              <a:spcPct val="90000"/>
            </a:lnSpc>
            <a:spcBef>
              <a:spcPct val="0"/>
            </a:spcBef>
            <a:spcAft>
              <a:spcPct val="35000"/>
            </a:spcAft>
          </a:pPr>
          <a:r>
            <a:rPr lang="en-US" sz="2800" b="0" kern="1200" dirty="0" smtClean="0">
              <a:solidFill>
                <a:schemeClr val="bg2"/>
              </a:solidFill>
            </a:rPr>
            <a:t>On track for fall 2014 deployment into VAMCs</a:t>
          </a:r>
        </a:p>
        <a:p>
          <a:pPr lvl="0" algn="ctr" defTabSz="1422400">
            <a:lnSpc>
              <a:spcPct val="90000"/>
            </a:lnSpc>
            <a:spcBef>
              <a:spcPct val="0"/>
            </a:spcBef>
            <a:spcAft>
              <a:spcPct val="35000"/>
            </a:spcAft>
          </a:pPr>
          <a:endParaRPr lang="en-US" sz="2800" b="0" kern="1200" dirty="0">
            <a:solidFill>
              <a:schemeClr val="bg2"/>
            </a:solidFill>
          </a:endParaRPr>
        </a:p>
      </dsp:txBody>
      <dsp:txXfrm rot="-5400000">
        <a:off x="6096000" y="4286249"/>
        <a:ext cx="6096000" cy="2571750"/>
      </dsp:txXfrm>
    </dsp:sp>
    <dsp:sp modelId="{87B9D721-0824-4C5A-A0FF-D7E1088F4368}">
      <dsp:nvSpPr>
        <dsp:cNvPr id="0" name=""/>
        <dsp:cNvSpPr/>
      </dsp:nvSpPr>
      <dsp:spPr>
        <a:xfrm>
          <a:off x="4267200" y="2571750"/>
          <a:ext cx="3657600" cy="1714500"/>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solidFill>
                <a:schemeClr val="bg2"/>
              </a:solidFill>
            </a:rPr>
            <a:t>COMS</a:t>
          </a:r>
          <a:endParaRPr lang="en-US" sz="6500" b="1" kern="1200" dirty="0">
            <a:solidFill>
              <a:schemeClr val="bg2"/>
            </a:solidFill>
          </a:endParaRPr>
        </a:p>
      </dsp:txBody>
      <dsp:txXfrm>
        <a:off x="4350895" y="2655445"/>
        <a:ext cx="3490210" cy="15471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2C6A-618B-4BCA-BB4F-BD75444FF7DA}">
      <dsp:nvSpPr>
        <dsp:cNvPr id="0" name=""/>
        <dsp:cNvSpPr/>
      </dsp:nvSpPr>
      <dsp:spPr>
        <a:xfrm>
          <a:off x="0" y="114509"/>
          <a:ext cx="6172199" cy="100433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2"/>
              </a:solidFill>
            </a:rPr>
            <a:t>After Visit Summary</a:t>
          </a:r>
          <a:endParaRPr lang="en-US" sz="2600" b="1" kern="1200" dirty="0">
            <a:solidFill>
              <a:schemeClr val="bg2"/>
            </a:solidFill>
          </a:endParaRPr>
        </a:p>
      </dsp:txBody>
      <dsp:txXfrm>
        <a:off x="49027" y="163536"/>
        <a:ext cx="6074145" cy="906276"/>
      </dsp:txXfrm>
    </dsp:sp>
    <dsp:sp modelId="{A6DCF90E-C78F-4C59-A578-39B723879968}">
      <dsp:nvSpPr>
        <dsp:cNvPr id="0" name=""/>
        <dsp:cNvSpPr/>
      </dsp:nvSpPr>
      <dsp:spPr>
        <a:xfrm>
          <a:off x="0" y="1193719"/>
          <a:ext cx="6172199" cy="1004330"/>
        </a:xfrm>
        <a:prstGeom prst="roundRect">
          <a:avLst/>
        </a:prstGeom>
        <a:gradFill rotWithShape="0">
          <a:gsLst>
            <a:gs pos="0">
              <a:schemeClr val="accent4">
                <a:hueOff val="2082470"/>
                <a:satOff val="-11840"/>
                <a:lumOff val="3804"/>
                <a:alphaOff val="0"/>
                <a:shade val="51000"/>
                <a:satMod val="130000"/>
              </a:schemeClr>
            </a:gs>
            <a:gs pos="80000">
              <a:schemeClr val="accent4">
                <a:hueOff val="2082470"/>
                <a:satOff val="-11840"/>
                <a:lumOff val="3804"/>
                <a:alphaOff val="0"/>
                <a:shade val="93000"/>
                <a:satMod val="130000"/>
              </a:schemeClr>
            </a:gs>
            <a:gs pos="100000">
              <a:schemeClr val="accent4">
                <a:hueOff val="2082470"/>
                <a:satOff val="-11840"/>
                <a:lumOff val="380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2"/>
              </a:solidFill>
            </a:rPr>
            <a:t>Mobile Distance Hearing Aid Application</a:t>
          </a:r>
          <a:endParaRPr lang="en-US" sz="2600" b="1" kern="1200" dirty="0">
            <a:solidFill>
              <a:schemeClr val="bg2"/>
            </a:solidFill>
          </a:endParaRPr>
        </a:p>
      </dsp:txBody>
      <dsp:txXfrm>
        <a:off x="49027" y="1242746"/>
        <a:ext cx="6074145" cy="906276"/>
      </dsp:txXfrm>
    </dsp:sp>
    <dsp:sp modelId="{B19E69DA-B65F-4859-83BA-D1E98492D4D9}">
      <dsp:nvSpPr>
        <dsp:cNvPr id="0" name=""/>
        <dsp:cNvSpPr/>
      </dsp:nvSpPr>
      <dsp:spPr>
        <a:xfrm>
          <a:off x="0" y="2272929"/>
          <a:ext cx="6172199" cy="1004330"/>
        </a:xfrm>
        <a:prstGeom prst="roundRect">
          <a:avLst/>
        </a:prstGeom>
        <a:gradFill rotWithShape="0">
          <a:gsLst>
            <a:gs pos="0">
              <a:schemeClr val="accent4">
                <a:hueOff val="4164939"/>
                <a:satOff val="-23681"/>
                <a:lumOff val="7608"/>
                <a:alphaOff val="0"/>
                <a:shade val="51000"/>
                <a:satMod val="130000"/>
              </a:schemeClr>
            </a:gs>
            <a:gs pos="80000">
              <a:schemeClr val="accent4">
                <a:hueOff val="4164939"/>
                <a:satOff val="-23681"/>
                <a:lumOff val="7608"/>
                <a:alphaOff val="0"/>
                <a:shade val="93000"/>
                <a:satMod val="130000"/>
              </a:schemeClr>
            </a:gs>
            <a:gs pos="100000">
              <a:schemeClr val="accent4">
                <a:hueOff val="4164939"/>
                <a:satOff val="-23681"/>
                <a:lumOff val="76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2"/>
              </a:solidFill>
            </a:rPr>
            <a:t>Hazardous Pharmaceuticals</a:t>
          </a:r>
          <a:endParaRPr lang="en-US" sz="2600" b="1" kern="1200" dirty="0">
            <a:solidFill>
              <a:schemeClr val="bg2"/>
            </a:solidFill>
          </a:endParaRPr>
        </a:p>
      </dsp:txBody>
      <dsp:txXfrm>
        <a:off x="49027" y="2321956"/>
        <a:ext cx="6074145" cy="906276"/>
      </dsp:txXfrm>
    </dsp:sp>
    <dsp:sp modelId="{92B02B16-F463-4993-96E3-3B5C1F23EB78}">
      <dsp:nvSpPr>
        <dsp:cNvPr id="0" name=""/>
        <dsp:cNvSpPr/>
      </dsp:nvSpPr>
      <dsp:spPr>
        <a:xfrm>
          <a:off x="0" y="3352140"/>
          <a:ext cx="6172199" cy="1004330"/>
        </a:xfrm>
        <a:prstGeom prst="roundRect">
          <a:avLst/>
        </a:prstGeom>
        <a:gradFill rotWithShape="0">
          <a:gsLst>
            <a:gs pos="0">
              <a:schemeClr val="accent4">
                <a:hueOff val="6247409"/>
                <a:satOff val="-35521"/>
                <a:lumOff val="11412"/>
                <a:alphaOff val="0"/>
                <a:shade val="51000"/>
                <a:satMod val="130000"/>
              </a:schemeClr>
            </a:gs>
            <a:gs pos="80000">
              <a:schemeClr val="accent4">
                <a:hueOff val="6247409"/>
                <a:satOff val="-35521"/>
                <a:lumOff val="11412"/>
                <a:alphaOff val="0"/>
                <a:shade val="93000"/>
                <a:satMod val="130000"/>
              </a:schemeClr>
            </a:gs>
            <a:gs pos="100000">
              <a:schemeClr val="accent4">
                <a:hueOff val="6247409"/>
                <a:satOff val="-35521"/>
                <a:lumOff val="11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2"/>
              </a:solidFill>
            </a:rPr>
            <a:t>REVAMP </a:t>
          </a:r>
          <a:endParaRPr lang="en-US" sz="2600" b="1" kern="1200" dirty="0">
            <a:solidFill>
              <a:schemeClr val="bg2"/>
            </a:solidFill>
          </a:endParaRPr>
        </a:p>
      </dsp:txBody>
      <dsp:txXfrm>
        <a:off x="49027" y="3401167"/>
        <a:ext cx="6074145" cy="906276"/>
      </dsp:txXfrm>
    </dsp:sp>
    <dsp:sp modelId="{7CC55190-29BE-4727-B1F4-759E8169A889}">
      <dsp:nvSpPr>
        <dsp:cNvPr id="0" name=""/>
        <dsp:cNvSpPr/>
      </dsp:nvSpPr>
      <dsp:spPr>
        <a:xfrm>
          <a:off x="0" y="4431350"/>
          <a:ext cx="6172199" cy="1004330"/>
        </a:xfrm>
        <a:prstGeom prst="roundRect">
          <a:avLst/>
        </a:prstGeom>
        <a:gradFill rotWithShape="0">
          <a:gsLst>
            <a:gs pos="0">
              <a:schemeClr val="accent4">
                <a:hueOff val="8329879"/>
                <a:satOff val="-47362"/>
                <a:lumOff val="15216"/>
                <a:alphaOff val="0"/>
                <a:shade val="51000"/>
                <a:satMod val="130000"/>
              </a:schemeClr>
            </a:gs>
            <a:gs pos="80000">
              <a:schemeClr val="accent4">
                <a:hueOff val="8329879"/>
                <a:satOff val="-47362"/>
                <a:lumOff val="15216"/>
                <a:alphaOff val="0"/>
                <a:shade val="93000"/>
                <a:satMod val="130000"/>
              </a:schemeClr>
            </a:gs>
            <a:gs pos="100000">
              <a:schemeClr val="accent4">
                <a:hueOff val="8329879"/>
                <a:satOff val="-47362"/>
                <a:lumOff val="152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2"/>
              </a:solidFill>
            </a:rPr>
            <a:t>Park a Prescription</a:t>
          </a:r>
          <a:endParaRPr lang="en-US" sz="2600" b="1" kern="1200" dirty="0">
            <a:solidFill>
              <a:schemeClr val="bg2"/>
            </a:solidFill>
          </a:endParaRPr>
        </a:p>
      </dsp:txBody>
      <dsp:txXfrm>
        <a:off x="49027" y="4480377"/>
        <a:ext cx="6074145" cy="906276"/>
      </dsp:txXfrm>
    </dsp:sp>
    <dsp:sp modelId="{824AD58B-5A46-4C31-A204-72932433FDE1}">
      <dsp:nvSpPr>
        <dsp:cNvPr id="0" name=""/>
        <dsp:cNvSpPr/>
      </dsp:nvSpPr>
      <dsp:spPr>
        <a:xfrm>
          <a:off x="0" y="5510560"/>
          <a:ext cx="6172199" cy="1004330"/>
        </a:xfrm>
        <a:prstGeom prst="roundRect">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chemeClr val="bg2"/>
              </a:solidFill>
            </a:rPr>
            <a:t>Veteran “X”</a:t>
          </a:r>
          <a:endParaRPr lang="en-US" sz="2600" b="1" kern="1200" dirty="0">
            <a:solidFill>
              <a:schemeClr val="bg2"/>
            </a:solidFill>
          </a:endParaRPr>
        </a:p>
      </dsp:txBody>
      <dsp:txXfrm>
        <a:off x="49027" y="5559587"/>
        <a:ext cx="6074145" cy="906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A8E25-E9B7-4B44-B4D9-5F9BD3522C8A}">
      <dsp:nvSpPr>
        <dsp:cNvPr id="0" name=""/>
        <dsp:cNvSpPr/>
      </dsp:nvSpPr>
      <dsp:spPr>
        <a:xfrm>
          <a:off x="-161919" y="514189"/>
          <a:ext cx="5142677" cy="5143821"/>
        </a:xfrm>
        <a:prstGeom prst="circularArrow">
          <a:avLst>
            <a:gd name="adj1" fmla="val 10980"/>
            <a:gd name="adj2" fmla="val 1142322"/>
            <a:gd name="adj3" fmla="val 90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A7545E-84F5-445A-900A-D319147531DC}">
      <dsp:nvSpPr>
        <dsp:cNvPr id="0" name=""/>
        <dsp:cNvSpPr/>
      </dsp:nvSpPr>
      <dsp:spPr>
        <a:xfrm>
          <a:off x="4619626" y="2018976"/>
          <a:ext cx="3733779" cy="205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Seamless, unified experience  </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Information sharing, improved communication</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Patient-centered care via digital tech</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Tools to engage Veterans</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Increase team efficiency by providing tools </a:t>
          </a:r>
          <a:endParaRPr lang="en-US" sz="3200" kern="1200" dirty="0">
            <a:solidFill>
              <a:schemeClr val="bg1">
                <a:lumMod val="90000"/>
                <a:lumOff val="10000"/>
              </a:schemeClr>
            </a:solidFill>
          </a:endParaRPr>
        </a:p>
      </dsp:txBody>
      <dsp:txXfrm>
        <a:off x="4619626" y="2018976"/>
        <a:ext cx="3733779" cy="2058042"/>
      </dsp:txXfrm>
    </dsp:sp>
    <dsp:sp modelId="{5E7B94B4-0DEC-4D03-9A90-7EE58BD95F88}">
      <dsp:nvSpPr>
        <dsp:cNvPr id="0" name=""/>
        <dsp:cNvSpPr/>
      </dsp:nvSpPr>
      <dsp:spPr>
        <a:xfrm>
          <a:off x="973764" y="2376252"/>
          <a:ext cx="2869661" cy="1434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solidFill>
                <a:schemeClr val="bg1">
                  <a:lumMod val="90000"/>
                  <a:lumOff val="10000"/>
                </a:schemeClr>
              </a:solidFill>
            </a:rPr>
            <a:t>Connected Health Vision</a:t>
          </a:r>
          <a:endParaRPr lang="en-US" sz="4000" b="1" kern="1200" dirty="0">
            <a:solidFill>
              <a:schemeClr val="bg1">
                <a:lumMod val="90000"/>
                <a:lumOff val="10000"/>
              </a:schemeClr>
            </a:solidFill>
          </a:endParaRPr>
        </a:p>
      </dsp:txBody>
      <dsp:txXfrm>
        <a:off x="973764" y="2376252"/>
        <a:ext cx="2869661" cy="1434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A8E25-E9B7-4B44-B4D9-5F9BD3522C8A}">
      <dsp:nvSpPr>
        <dsp:cNvPr id="0" name=""/>
        <dsp:cNvSpPr/>
      </dsp:nvSpPr>
      <dsp:spPr>
        <a:xfrm>
          <a:off x="-161919" y="514189"/>
          <a:ext cx="5142677" cy="5143821"/>
        </a:xfrm>
        <a:prstGeom prst="circularArrow">
          <a:avLst>
            <a:gd name="adj1" fmla="val 10980"/>
            <a:gd name="adj2" fmla="val 1142322"/>
            <a:gd name="adj3" fmla="val 9000000"/>
            <a:gd name="adj4" fmla="val 10800000"/>
            <a:gd name="adj5" fmla="val 12500"/>
          </a:avLst>
        </a:prstGeom>
        <a:gradFill rotWithShape="0">
          <a:gsLst>
            <a:gs pos="13000">
              <a:srgbClr val="00BC8B"/>
            </a:gs>
            <a:gs pos="71000">
              <a:srgbClr val="00CC99"/>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A7545E-84F5-445A-900A-D319147531DC}">
      <dsp:nvSpPr>
        <dsp:cNvPr id="0" name=""/>
        <dsp:cNvSpPr/>
      </dsp:nvSpPr>
      <dsp:spPr>
        <a:xfrm>
          <a:off x="4619626" y="2018976"/>
          <a:ext cx="3733779" cy="2058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Experimentation &amp; testing</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Nurture innovation</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Improve efficiency</a:t>
          </a:r>
          <a:endParaRPr lang="en-US" sz="3200" kern="1200" dirty="0">
            <a:solidFill>
              <a:schemeClr val="bg1">
                <a:lumMod val="90000"/>
                <a:lumOff val="10000"/>
              </a:schemeClr>
            </a:solidFill>
          </a:endParaRPr>
        </a:p>
        <a:p>
          <a:pPr marL="285750" lvl="1" indent="-285750" algn="l" defTabSz="1422400">
            <a:lnSpc>
              <a:spcPct val="90000"/>
            </a:lnSpc>
            <a:spcBef>
              <a:spcPct val="0"/>
            </a:spcBef>
            <a:spcAft>
              <a:spcPct val="15000"/>
            </a:spcAft>
            <a:buChar char="••"/>
          </a:pPr>
          <a:r>
            <a:rPr lang="en-US" sz="3200" kern="1200" dirty="0" smtClean="0">
              <a:solidFill>
                <a:schemeClr val="bg1">
                  <a:lumMod val="90000"/>
                  <a:lumOff val="10000"/>
                </a:schemeClr>
              </a:solidFill>
            </a:rPr>
            <a:t>Transform ideas into prototypes</a:t>
          </a:r>
          <a:endParaRPr lang="en-US" sz="3200" kern="1200" dirty="0">
            <a:solidFill>
              <a:schemeClr val="bg1">
                <a:lumMod val="90000"/>
                <a:lumOff val="10000"/>
              </a:schemeClr>
            </a:solidFill>
          </a:endParaRPr>
        </a:p>
      </dsp:txBody>
      <dsp:txXfrm>
        <a:off x="4619626" y="2018976"/>
        <a:ext cx="3733779" cy="2058042"/>
      </dsp:txXfrm>
    </dsp:sp>
    <dsp:sp modelId="{5E7B94B4-0DEC-4D03-9A90-7EE58BD95F88}">
      <dsp:nvSpPr>
        <dsp:cNvPr id="0" name=""/>
        <dsp:cNvSpPr/>
      </dsp:nvSpPr>
      <dsp:spPr>
        <a:xfrm>
          <a:off x="973764" y="2376252"/>
          <a:ext cx="2869661" cy="1434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lumMod val="90000"/>
                  <a:lumOff val="10000"/>
                </a:schemeClr>
              </a:solidFill>
            </a:rPr>
            <a:t>Innovation Program Vision</a:t>
          </a:r>
          <a:endParaRPr lang="en-US" sz="3500" b="1" kern="1200" dirty="0">
            <a:solidFill>
              <a:schemeClr val="bg1">
                <a:lumMod val="90000"/>
                <a:lumOff val="10000"/>
              </a:schemeClr>
            </a:solidFill>
          </a:endParaRPr>
        </a:p>
      </dsp:txBody>
      <dsp:txXfrm>
        <a:off x="973764" y="2376252"/>
        <a:ext cx="2869661" cy="1434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42CAB-6B32-451A-9D6B-3E596D8E8E28}">
      <dsp:nvSpPr>
        <dsp:cNvPr id="0" name=""/>
        <dsp:cNvSpPr/>
      </dsp:nvSpPr>
      <dsp:spPr>
        <a:xfrm>
          <a:off x="3840479" y="75789"/>
          <a:ext cx="3291840" cy="3291840"/>
        </a:xfrm>
        <a:prstGeom prst="ellipse">
          <a:avLst/>
        </a:prstGeom>
        <a:gradFill rotWithShape="0">
          <a:gsLst>
            <a:gs pos="0">
              <a:schemeClr val="accent4">
                <a:hueOff val="0"/>
                <a:satOff val="0"/>
                <a:lum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b="1" i="1" kern="1200" dirty="0" smtClean="0">
              <a:solidFill>
                <a:schemeClr val="bg2"/>
              </a:solidFill>
            </a:rPr>
            <a:t>VHA Vision</a:t>
          </a:r>
          <a:endParaRPr lang="en-US" sz="3400" b="1" i="1" kern="1200" dirty="0">
            <a:solidFill>
              <a:schemeClr val="bg2"/>
            </a:solidFill>
          </a:endParaRPr>
        </a:p>
      </dsp:txBody>
      <dsp:txXfrm>
        <a:off x="4279391" y="651861"/>
        <a:ext cx="2414016" cy="1481328"/>
      </dsp:txXfrm>
    </dsp:sp>
    <dsp:sp modelId="{8E816DCD-71DC-4A87-85CD-7D56D4E275E9}">
      <dsp:nvSpPr>
        <dsp:cNvPr id="0" name=""/>
        <dsp:cNvSpPr/>
      </dsp:nvSpPr>
      <dsp:spPr>
        <a:xfrm>
          <a:off x="5028285" y="2125980"/>
          <a:ext cx="3291840" cy="3291840"/>
        </a:xfrm>
        <a:prstGeom prst="ellipse">
          <a:avLst/>
        </a:prstGeom>
        <a:gradFill rotWithShape="0">
          <a:gsLst>
            <a:gs pos="0">
              <a:schemeClr val="accent4">
                <a:hueOff val="5206173"/>
                <a:satOff val="-29601"/>
                <a:lumOff val="9510"/>
                <a:shade val="51000"/>
                <a:satMod val="130000"/>
              </a:schemeClr>
            </a:gs>
            <a:gs pos="80000">
              <a:schemeClr val="accent4">
                <a:alpha val="50000"/>
                <a:hueOff val="5206173"/>
                <a:satOff val="-29601"/>
                <a:lumOff val="9510"/>
                <a:alphaOff val="0"/>
                <a:shade val="93000"/>
                <a:satMod val="130000"/>
              </a:schemeClr>
            </a:gs>
            <a:gs pos="100000">
              <a:schemeClr val="accent4">
                <a:alpha val="50000"/>
                <a:hueOff val="5206173"/>
                <a:satOff val="-29601"/>
                <a:lumOff val="9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b="1" i="1" kern="1200" dirty="0" smtClean="0">
              <a:solidFill>
                <a:schemeClr val="bg2"/>
              </a:solidFill>
            </a:rPr>
            <a:t>Innovation Program Vision</a:t>
          </a:r>
          <a:endParaRPr lang="en-US" sz="3400" b="1" i="1" kern="1200" dirty="0">
            <a:solidFill>
              <a:schemeClr val="bg2"/>
            </a:solidFill>
          </a:endParaRPr>
        </a:p>
      </dsp:txBody>
      <dsp:txXfrm>
        <a:off x="6035040" y="2976372"/>
        <a:ext cx="1975104" cy="1810512"/>
      </dsp:txXfrm>
    </dsp:sp>
    <dsp:sp modelId="{FE195E0F-74C9-4D4D-BB3C-BE832E8B569F}">
      <dsp:nvSpPr>
        <dsp:cNvPr id="0" name=""/>
        <dsp:cNvSpPr/>
      </dsp:nvSpPr>
      <dsp:spPr>
        <a:xfrm>
          <a:off x="2652673" y="2125980"/>
          <a:ext cx="3291840" cy="3291840"/>
        </a:xfrm>
        <a:prstGeom prst="ellipse">
          <a:avLst/>
        </a:prstGeom>
        <a:gradFill rotWithShape="0">
          <a:gsLst>
            <a:gs pos="0">
              <a:schemeClr val="accent4">
                <a:hueOff val="10412346"/>
                <a:satOff val="-59202"/>
                <a:lumOff val="19020"/>
                <a:shade val="51000"/>
                <a:satMod val="130000"/>
              </a:schemeClr>
            </a:gs>
            <a:gs pos="80000">
              <a:schemeClr val="accent4">
                <a:alpha val="50000"/>
                <a:hueOff val="10412346"/>
                <a:satOff val="-59202"/>
                <a:lumOff val="19020"/>
                <a:alphaOff val="0"/>
                <a:shade val="93000"/>
                <a:satMod val="130000"/>
              </a:schemeClr>
            </a:gs>
            <a:gs pos="100000">
              <a:schemeClr val="accent4">
                <a:alpha val="50000"/>
                <a:hueOff val="10412346"/>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b="1" i="1" kern="1200" dirty="0" smtClean="0">
              <a:solidFill>
                <a:schemeClr val="bg2"/>
              </a:solidFill>
            </a:rPr>
            <a:t>Connected Health Vision</a:t>
          </a:r>
          <a:endParaRPr lang="en-US" sz="3400" b="1" i="1" kern="1200" dirty="0">
            <a:solidFill>
              <a:schemeClr val="bg2"/>
            </a:solidFill>
          </a:endParaRPr>
        </a:p>
      </dsp:txBody>
      <dsp:txXfrm>
        <a:off x="2962655" y="2976372"/>
        <a:ext cx="1975104" cy="1810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3D1BE-D6C2-43A6-9B0F-55267DB4CD69}">
      <dsp:nvSpPr>
        <dsp:cNvPr id="0" name=""/>
        <dsp:cNvSpPr/>
      </dsp:nvSpPr>
      <dsp:spPr>
        <a:xfrm>
          <a:off x="4343407" y="3182207"/>
          <a:ext cx="3505185" cy="3046955"/>
        </a:xfrm>
        <a:prstGeom prst="ellipse">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latin typeface="+mj-lt"/>
            </a:rPr>
            <a:t>Innovation Enterprise Implementation Projects</a:t>
          </a:r>
          <a:endParaRPr lang="en-US" sz="2800" kern="1200" dirty="0">
            <a:solidFill>
              <a:schemeClr val="bg2"/>
            </a:solidFill>
          </a:endParaRPr>
        </a:p>
      </dsp:txBody>
      <dsp:txXfrm>
        <a:off x="4856729" y="3628423"/>
        <a:ext cx="2478541" cy="2154523"/>
      </dsp:txXfrm>
    </dsp:sp>
    <dsp:sp modelId="{7558ACB4-2951-476F-AFDF-3BE1FFACC020}">
      <dsp:nvSpPr>
        <dsp:cNvPr id="0" name=""/>
        <dsp:cNvSpPr/>
      </dsp:nvSpPr>
      <dsp:spPr>
        <a:xfrm rot="12875052">
          <a:off x="2253263" y="2542239"/>
          <a:ext cx="2573674" cy="802578"/>
        </a:xfrm>
        <a:prstGeom prst="lef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C36CE0-3D25-42C6-98DD-FF8C2DDA50FC}">
      <dsp:nvSpPr>
        <dsp:cNvPr id="0" name=""/>
        <dsp:cNvSpPr/>
      </dsp:nvSpPr>
      <dsp:spPr>
        <a:xfrm>
          <a:off x="1143025" y="1142993"/>
          <a:ext cx="2675262" cy="214021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solidFill>
            </a:rPr>
            <a:t>Efficient, seamless &amp; collaborative environment</a:t>
          </a:r>
          <a:endParaRPr lang="en-US" sz="2800" kern="1200" dirty="0">
            <a:solidFill>
              <a:schemeClr val="bg2"/>
            </a:solidFill>
          </a:endParaRPr>
        </a:p>
      </dsp:txBody>
      <dsp:txXfrm>
        <a:off x="1205710" y="1205678"/>
        <a:ext cx="2549892" cy="2014840"/>
      </dsp:txXfrm>
    </dsp:sp>
    <dsp:sp modelId="{03787159-D8D8-4791-8C2E-8447AE0D558B}">
      <dsp:nvSpPr>
        <dsp:cNvPr id="0" name=""/>
        <dsp:cNvSpPr/>
      </dsp:nvSpPr>
      <dsp:spPr>
        <a:xfrm rot="16200000">
          <a:off x="5071116" y="1636736"/>
          <a:ext cx="2049767" cy="802578"/>
        </a:xfrm>
        <a:prstGeom prst="leftArrow">
          <a:avLst>
            <a:gd name="adj1" fmla="val 60000"/>
            <a:gd name="adj2" fmla="val 50000"/>
          </a:avLst>
        </a:prstGeom>
        <a:gradFill rotWithShape="0">
          <a:gsLst>
            <a:gs pos="0">
              <a:schemeClr val="accent4">
                <a:hueOff val="5206174"/>
                <a:satOff val="-29601"/>
                <a:lumOff val="9510"/>
                <a:alphaOff val="0"/>
                <a:shade val="51000"/>
                <a:satMod val="130000"/>
              </a:schemeClr>
            </a:gs>
            <a:gs pos="80000">
              <a:schemeClr val="accent4">
                <a:hueOff val="5206174"/>
                <a:satOff val="-29601"/>
                <a:lumOff val="9510"/>
                <a:alphaOff val="0"/>
                <a:shade val="93000"/>
                <a:satMod val="130000"/>
              </a:schemeClr>
            </a:gs>
            <a:gs pos="100000">
              <a:schemeClr val="accent4">
                <a:hueOff val="5206174"/>
                <a:satOff val="-29601"/>
                <a:lumOff val="95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98099F-F864-4B22-8EC5-10F036E9551A}">
      <dsp:nvSpPr>
        <dsp:cNvPr id="0" name=""/>
        <dsp:cNvSpPr/>
      </dsp:nvSpPr>
      <dsp:spPr>
        <a:xfrm>
          <a:off x="4758368" y="-56963"/>
          <a:ext cx="2675262" cy="2140210"/>
        </a:xfrm>
        <a:prstGeom prst="roundRect">
          <a:avLst>
            <a:gd name="adj" fmla="val 10000"/>
          </a:avLst>
        </a:prstGeom>
        <a:gradFill rotWithShape="0">
          <a:gsLst>
            <a:gs pos="0">
              <a:schemeClr val="accent4">
                <a:hueOff val="5206174"/>
                <a:satOff val="-29601"/>
                <a:lumOff val="9510"/>
                <a:alphaOff val="0"/>
                <a:shade val="51000"/>
                <a:satMod val="130000"/>
              </a:schemeClr>
            </a:gs>
            <a:gs pos="80000">
              <a:schemeClr val="accent4">
                <a:hueOff val="5206174"/>
                <a:satOff val="-29601"/>
                <a:lumOff val="9510"/>
                <a:alphaOff val="0"/>
                <a:shade val="93000"/>
                <a:satMod val="130000"/>
              </a:schemeClr>
            </a:gs>
            <a:gs pos="100000">
              <a:schemeClr val="accent4">
                <a:hueOff val="5206174"/>
                <a:satOff val="-29601"/>
                <a:lumOff val="95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solidFill>
            </a:rPr>
            <a:t>Create and provide patient-centered tools</a:t>
          </a:r>
          <a:endParaRPr lang="en-US" sz="2800" kern="1200" dirty="0">
            <a:solidFill>
              <a:schemeClr val="bg2"/>
            </a:solidFill>
          </a:endParaRPr>
        </a:p>
      </dsp:txBody>
      <dsp:txXfrm>
        <a:off x="4821053" y="5722"/>
        <a:ext cx="2549892" cy="2014840"/>
      </dsp:txXfrm>
    </dsp:sp>
    <dsp:sp modelId="{AA79A405-7FA2-4893-89FD-10846659457C}">
      <dsp:nvSpPr>
        <dsp:cNvPr id="0" name=""/>
        <dsp:cNvSpPr/>
      </dsp:nvSpPr>
      <dsp:spPr>
        <a:xfrm rot="19422852">
          <a:off x="7314288" y="2525072"/>
          <a:ext cx="2410453" cy="802578"/>
        </a:xfrm>
        <a:prstGeom prst="leftArrow">
          <a:avLst>
            <a:gd name="adj1" fmla="val 60000"/>
            <a:gd name="adj2" fmla="val 50000"/>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022ED8-7864-478A-B44D-E59AD1F80542}">
      <dsp:nvSpPr>
        <dsp:cNvPr id="0" name=""/>
        <dsp:cNvSpPr/>
      </dsp:nvSpPr>
      <dsp:spPr>
        <a:xfrm>
          <a:off x="8153386" y="1142987"/>
          <a:ext cx="2675262" cy="2140210"/>
        </a:xfrm>
        <a:prstGeom prst="roundRect">
          <a:avLst>
            <a:gd name="adj" fmla="val 10000"/>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solidFill>
            </a:rPr>
            <a:t>Improved information sharing and communication</a:t>
          </a:r>
          <a:endParaRPr lang="en-US" sz="2800" kern="1200" dirty="0">
            <a:solidFill>
              <a:schemeClr val="bg2"/>
            </a:solidFill>
          </a:endParaRPr>
        </a:p>
      </dsp:txBody>
      <dsp:txXfrm>
        <a:off x="8216071" y="1205672"/>
        <a:ext cx="2549892" cy="2014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ECED2-8FF6-4264-8A10-48AEAB9B3F84}">
      <dsp:nvSpPr>
        <dsp:cNvPr id="0" name=""/>
        <dsp:cNvSpPr/>
      </dsp:nvSpPr>
      <dsp:spPr>
        <a:xfrm>
          <a:off x="1051388" y="2294"/>
          <a:ext cx="3204508" cy="192270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RAPTOR</a:t>
          </a:r>
          <a:endParaRPr lang="en-US" sz="2800" b="1" kern="1200" dirty="0">
            <a:solidFill>
              <a:schemeClr val="bg2"/>
            </a:solidFill>
          </a:endParaRPr>
        </a:p>
      </dsp:txBody>
      <dsp:txXfrm>
        <a:off x="1051388" y="2294"/>
        <a:ext cx="3204508" cy="1922705"/>
      </dsp:txXfrm>
    </dsp:sp>
    <dsp:sp modelId="{5C8AB68B-CD6A-4028-99D8-42DCC1121547}">
      <dsp:nvSpPr>
        <dsp:cNvPr id="0" name=""/>
        <dsp:cNvSpPr/>
      </dsp:nvSpPr>
      <dsp:spPr>
        <a:xfrm>
          <a:off x="4379445" y="2294"/>
          <a:ext cx="3204508" cy="1922705"/>
        </a:xfrm>
        <a:prstGeom prst="rect">
          <a:avLst/>
        </a:prstGeom>
        <a:gradFill rotWithShape="0">
          <a:gsLst>
            <a:gs pos="100000">
              <a:schemeClr val="accent2"/>
            </a:gs>
            <a:gs pos="100000">
              <a:schemeClr val="accent4">
                <a:hueOff val="1735391"/>
                <a:satOff val="-9867"/>
                <a:lumOff val="317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AWARE (Alert Watch and Response Engine)</a:t>
          </a:r>
          <a:endParaRPr lang="en-US" sz="2800" b="1" kern="1200" dirty="0">
            <a:solidFill>
              <a:schemeClr val="bg2"/>
            </a:solidFill>
          </a:endParaRPr>
        </a:p>
      </dsp:txBody>
      <dsp:txXfrm>
        <a:off x="4379445" y="2294"/>
        <a:ext cx="3204508" cy="1922705"/>
      </dsp:txXfrm>
    </dsp:sp>
    <dsp:sp modelId="{81BEEFFF-D554-4455-9787-4B555F35DBE3}">
      <dsp:nvSpPr>
        <dsp:cNvPr id="0" name=""/>
        <dsp:cNvSpPr/>
      </dsp:nvSpPr>
      <dsp:spPr>
        <a:xfrm>
          <a:off x="7707502" y="2294"/>
          <a:ext cx="3204508" cy="1922705"/>
        </a:xfrm>
        <a:prstGeom prst="rect">
          <a:avLst/>
        </a:prstGeom>
        <a:gradFill rotWithShape="0">
          <a:gsLst>
            <a:gs pos="0">
              <a:srgbClr val="5E8749"/>
            </a:gs>
            <a:gs pos="100000">
              <a:schemeClr val="accent4">
                <a:hueOff val="3470782"/>
                <a:satOff val="-19734"/>
                <a:lumOff val="6340"/>
                <a:alphaOff val="0"/>
                <a:shade val="93000"/>
                <a:satMod val="130000"/>
              </a:schemeClr>
            </a:gs>
            <a:gs pos="100000">
              <a:schemeClr val="accent4">
                <a:hueOff val="3470782"/>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Remote Mental Health Intake and Assessment (e-Screening)</a:t>
          </a:r>
          <a:endParaRPr lang="en-US" sz="2800" b="1" kern="1200" dirty="0">
            <a:solidFill>
              <a:schemeClr val="bg2"/>
            </a:solidFill>
          </a:endParaRPr>
        </a:p>
      </dsp:txBody>
      <dsp:txXfrm>
        <a:off x="7707502" y="2294"/>
        <a:ext cx="3204508" cy="1922705"/>
      </dsp:txXfrm>
    </dsp:sp>
    <dsp:sp modelId="{94498F2B-97AD-4C10-875F-FE7A34DA3476}">
      <dsp:nvSpPr>
        <dsp:cNvPr id="0" name=""/>
        <dsp:cNvSpPr/>
      </dsp:nvSpPr>
      <dsp:spPr>
        <a:xfrm>
          <a:off x="1051388" y="2048547"/>
          <a:ext cx="3204508" cy="1922705"/>
        </a:xfrm>
        <a:prstGeom prst="rect">
          <a:avLst/>
        </a:prstGeom>
        <a:gradFill rotWithShape="0">
          <a:gsLst>
            <a:gs pos="48000">
              <a:schemeClr val="accent4">
                <a:hueOff val="5206173"/>
                <a:satOff val="-29601"/>
                <a:lumOff val="9510"/>
                <a:alphaOff val="0"/>
                <a:shade val="51000"/>
                <a:satMod val="130000"/>
              </a:schemeClr>
            </a:gs>
            <a:gs pos="100000">
              <a:schemeClr val="accent4">
                <a:hueOff val="5206173"/>
                <a:satOff val="-29601"/>
                <a:lumOff val="9510"/>
                <a:alphaOff val="0"/>
                <a:shade val="93000"/>
                <a:satMod val="130000"/>
              </a:schemeClr>
            </a:gs>
            <a:gs pos="100000">
              <a:schemeClr val="accent4">
                <a:hueOff val="5206173"/>
                <a:satOff val="-29601"/>
                <a:lumOff val="951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solidFill>
            </a:rPr>
            <a:t>Advanced Environmental Controls for Veterans with Severe Disabilities</a:t>
          </a:r>
          <a:r>
            <a:rPr lang="en-US" sz="2800" b="1" kern="1200" dirty="0" smtClean="0">
              <a:solidFill>
                <a:schemeClr val="bg2"/>
              </a:solidFill>
            </a:rPr>
            <a:t>	</a:t>
          </a:r>
          <a:endParaRPr lang="en-US" sz="2800" b="1" kern="1200" dirty="0">
            <a:solidFill>
              <a:schemeClr val="bg2"/>
            </a:solidFill>
          </a:endParaRPr>
        </a:p>
      </dsp:txBody>
      <dsp:txXfrm>
        <a:off x="1051388" y="2048547"/>
        <a:ext cx="3204508" cy="1922705"/>
      </dsp:txXfrm>
    </dsp:sp>
    <dsp:sp modelId="{D87340B1-BEB6-4462-9CD7-7FE2C33FF43C}">
      <dsp:nvSpPr>
        <dsp:cNvPr id="0" name=""/>
        <dsp:cNvSpPr/>
      </dsp:nvSpPr>
      <dsp:spPr>
        <a:xfrm>
          <a:off x="4379445" y="2048547"/>
          <a:ext cx="3204508" cy="1922705"/>
        </a:xfrm>
        <a:prstGeom prst="rect">
          <a:avLst/>
        </a:prstGeom>
        <a:gradFill rotWithShape="0">
          <a:gsLst>
            <a:gs pos="65000">
              <a:schemeClr val="accent4">
                <a:hueOff val="6941564"/>
                <a:satOff val="-39468"/>
                <a:lumOff val="12680"/>
                <a:alphaOff val="0"/>
                <a:shade val="51000"/>
                <a:satMod val="130000"/>
              </a:schemeClr>
            </a:gs>
            <a:gs pos="100000">
              <a:schemeClr val="accent4">
                <a:hueOff val="6941564"/>
                <a:satOff val="-39468"/>
                <a:lumOff val="12680"/>
                <a:alphaOff val="0"/>
                <a:shade val="93000"/>
                <a:satMod val="130000"/>
              </a:schemeClr>
            </a:gs>
            <a:gs pos="100000">
              <a:schemeClr val="accent4">
                <a:hueOff val="6941564"/>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Multi-Sensory Environment for Special Care Units</a:t>
          </a:r>
          <a:endParaRPr lang="en-US" sz="2800" b="1" kern="1200" dirty="0">
            <a:solidFill>
              <a:schemeClr val="bg2"/>
            </a:solidFill>
          </a:endParaRPr>
        </a:p>
      </dsp:txBody>
      <dsp:txXfrm>
        <a:off x="4379445" y="2048547"/>
        <a:ext cx="3204508" cy="1922705"/>
      </dsp:txXfrm>
    </dsp:sp>
    <dsp:sp modelId="{0C39635C-E362-4926-8178-F5270801DE76}">
      <dsp:nvSpPr>
        <dsp:cNvPr id="0" name=""/>
        <dsp:cNvSpPr/>
      </dsp:nvSpPr>
      <dsp:spPr>
        <a:xfrm>
          <a:off x="7707502" y="2048547"/>
          <a:ext cx="3204508" cy="1922705"/>
        </a:xfrm>
        <a:prstGeom prst="rect">
          <a:avLst/>
        </a:prstGeom>
        <a:gradFill rotWithShape="0">
          <a:gsLst>
            <a:gs pos="70000">
              <a:schemeClr val="accent4">
                <a:hueOff val="8676954"/>
                <a:satOff val="-49335"/>
                <a:lumOff val="15850"/>
                <a:alphaOff val="0"/>
                <a:shade val="51000"/>
                <a:satMod val="130000"/>
              </a:schemeClr>
            </a:gs>
            <a:gs pos="100000">
              <a:schemeClr val="accent4">
                <a:hueOff val="8676954"/>
                <a:satOff val="-49335"/>
                <a:lumOff val="15850"/>
                <a:alphaOff val="0"/>
                <a:shade val="93000"/>
                <a:satMod val="130000"/>
              </a:schemeClr>
            </a:gs>
            <a:gs pos="100000">
              <a:schemeClr val="accent4">
                <a:hueOff val="8676954"/>
                <a:satOff val="-49335"/>
                <a:lumOff val="158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TBI Clinical Decision Support (CDS)</a:t>
          </a:r>
          <a:endParaRPr lang="en-US" sz="2800" b="1" kern="1200" dirty="0">
            <a:solidFill>
              <a:schemeClr val="bg2"/>
            </a:solidFill>
          </a:endParaRPr>
        </a:p>
      </dsp:txBody>
      <dsp:txXfrm>
        <a:off x="7707502" y="2048547"/>
        <a:ext cx="3204508" cy="1922705"/>
      </dsp:txXfrm>
    </dsp:sp>
    <dsp:sp modelId="{1EAB091F-2706-4EF0-B9B5-8E4DCC57E93A}">
      <dsp:nvSpPr>
        <dsp:cNvPr id="0" name=""/>
        <dsp:cNvSpPr/>
      </dsp:nvSpPr>
      <dsp:spPr>
        <a:xfrm>
          <a:off x="4379445" y="4094800"/>
          <a:ext cx="3204508" cy="1922705"/>
        </a:xfrm>
        <a:prstGeom prst="rect">
          <a:avLst/>
        </a:prstGeom>
        <a:gradFill rotWithShape="0">
          <a:gsLst>
            <a:gs pos="63000">
              <a:schemeClr val="accent4">
                <a:hueOff val="10412346"/>
                <a:satOff val="-59202"/>
                <a:lumOff val="19020"/>
                <a:alphaOff val="0"/>
                <a:shade val="51000"/>
                <a:satMod val="130000"/>
              </a:schemeClr>
            </a:gs>
            <a:gs pos="98000">
              <a:schemeClr val="accent4">
                <a:hueOff val="10412346"/>
                <a:satOff val="-59202"/>
                <a:lumOff val="19020"/>
                <a:alphaOff val="0"/>
                <a:shade val="93000"/>
                <a:satMod val="130000"/>
              </a:schemeClr>
            </a:gs>
            <a:gs pos="100000">
              <a:schemeClr val="accent4">
                <a:hueOff val="10412346"/>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Chemotherapy Ordering and Management System (COMS)</a:t>
          </a:r>
          <a:endParaRPr lang="en-US" sz="2800" b="1" kern="1200" dirty="0">
            <a:solidFill>
              <a:schemeClr val="bg2"/>
            </a:solidFill>
          </a:endParaRPr>
        </a:p>
      </dsp:txBody>
      <dsp:txXfrm>
        <a:off x="4379445" y="4094800"/>
        <a:ext cx="3204508" cy="19227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D0905-3B2D-4D2F-8202-D28D014B74F8}">
      <dsp:nvSpPr>
        <dsp:cNvPr id="0" name=""/>
        <dsp:cNvSpPr/>
      </dsp:nvSpPr>
      <dsp:spPr>
        <a:xfrm rot="16200000">
          <a:off x="1371600" y="-1371600"/>
          <a:ext cx="3352800" cy="6096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Purpose</a:t>
          </a:r>
        </a:p>
        <a:p>
          <a:pPr lvl="0" algn="ctr" defTabSz="1244600">
            <a:lnSpc>
              <a:spcPct val="90000"/>
            </a:lnSpc>
            <a:spcBef>
              <a:spcPct val="0"/>
            </a:spcBef>
            <a:spcAft>
              <a:spcPct val="35000"/>
            </a:spcAft>
          </a:pPr>
          <a:r>
            <a:rPr lang="en-US" sz="2800" kern="1200" dirty="0" smtClean="0">
              <a:solidFill>
                <a:schemeClr val="bg2"/>
              </a:solidFill>
            </a:rPr>
            <a:t>Automating a paper-based, error-prone manual process</a:t>
          </a:r>
          <a:endParaRPr lang="en-US" sz="2800" kern="1200" dirty="0">
            <a:solidFill>
              <a:schemeClr val="bg2"/>
            </a:solidFill>
          </a:endParaRPr>
        </a:p>
      </dsp:txBody>
      <dsp:txXfrm rot="5400000">
        <a:off x="0" y="0"/>
        <a:ext cx="6096000" cy="2514600"/>
      </dsp:txXfrm>
    </dsp:sp>
    <dsp:sp modelId="{43AD14F2-0430-49D5-87C3-1AE48BB06200}">
      <dsp:nvSpPr>
        <dsp:cNvPr id="0" name=""/>
        <dsp:cNvSpPr/>
      </dsp:nvSpPr>
      <dsp:spPr>
        <a:xfrm>
          <a:off x="6096000" y="0"/>
          <a:ext cx="6096000" cy="3352800"/>
        </a:xfrm>
        <a:prstGeom prst="round1Rect">
          <a:avLst/>
        </a:prstGeom>
        <a:gradFill rotWithShape="0">
          <a:gsLst>
            <a:gs pos="0">
              <a:schemeClr val="accent4">
                <a:hueOff val="3470783"/>
                <a:satOff val="-19734"/>
                <a:lumOff val="6340"/>
                <a:alphaOff val="0"/>
                <a:shade val="51000"/>
                <a:satMod val="130000"/>
              </a:schemeClr>
            </a:gs>
            <a:gs pos="80000">
              <a:schemeClr val="accent4">
                <a:hueOff val="3470783"/>
                <a:satOff val="-19734"/>
                <a:lumOff val="6340"/>
                <a:alphaOff val="0"/>
                <a:shade val="93000"/>
                <a:satMod val="130000"/>
              </a:schemeClr>
            </a:gs>
            <a:gs pos="100000">
              <a:schemeClr val="accent4">
                <a:hueOff val="3470783"/>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Project Details</a:t>
          </a:r>
        </a:p>
        <a:p>
          <a:pPr lvl="0" algn="ctr" defTabSz="1244600">
            <a:lnSpc>
              <a:spcPct val="90000"/>
            </a:lnSpc>
            <a:spcBef>
              <a:spcPct val="0"/>
            </a:spcBef>
            <a:spcAft>
              <a:spcPct val="35000"/>
            </a:spcAft>
          </a:pPr>
          <a:r>
            <a:rPr lang="en-US" sz="2800" b="0" kern="1200" dirty="0" smtClean="0">
              <a:solidFill>
                <a:schemeClr val="bg2"/>
              </a:solidFill>
            </a:rPr>
            <a:t>A web-based imaging protocol tool that records decisions in </a:t>
          </a:r>
          <a:r>
            <a:rPr lang="en-US" sz="2800" b="0" kern="1200" dirty="0" err="1" smtClean="0">
              <a:solidFill>
                <a:schemeClr val="bg2"/>
              </a:solidFill>
            </a:rPr>
            <a:t>VistA</a:t>
          </a:r>
          <a:r>
            <a:rPr lang="en-US" sz="2800" b="0" kern="1200" dirty="0" smtClean="0">
              <a:solidFill>
                <a:schemeClr val="bg2"/>
              </a:solidFill>
            </a:rPr>
            <a:t>/CPRS.</a:t>
          </a:r>
        </a:p>
        <a:p>
          <a:pPr lvl="0" algn="ctr" defTabSz="1244600">
            <a:lnSpc>
              <a:spcPct val="90000"/>
            </a:lnSpc>
            <a:spcBef>
              <a:spcPct val="0"/>
            </a:spcBef>
            <a:spcAft>
              <a:spcPct val="35000"/>
            </a:spcAft>
          </a:pPr>
          <a:endParaRPr lang="en-US" sz="2800" kern="1200" dirty="0">
            <a:solidFill>
              <a:schemeClr val="bg2"/>
            </a:solidFill>
          </a:endParaRPr>
        </a:p>
      </dsp:txBody>
      <dsp:txXfrm>
        <a:off x="6096000" y="0"/>
        <a:ext cx="6096000" cy="2514600"/>
      </dsp:txXfrm>
    </dsp:sp>
    <dsp:sp modelId="{5F405B21-7DBB-423F-8E47-05AD6B213DFC}">
      <dsp:nvSpPr>
        <dsp:cNvPr id="0" name=""/>
        <dsp:cNvSpPr/>
      </dsp:nvSpPr>
      <dsp:spPr>
        <a:xfrm rot="10800000">
          <a:off x="0" y="3352800"/>
          <a:ext cx="6096000" cy="3352800"/>
        </a:xfrm>
        <a:prstGeom prst="round1Rect">
          <a:avLst/>
        </a:prstGeom>
        <a:gradFill rotWithShape="0">
          <a:gsLst>
            <a:gs pos="0">
              <a:schemeClr val="accent4">
                <a:hueOff val="6941566"/>
                <a:satOff val="-39468"/>
                <a:lumOff val="12680"/>
                <a:alphaOff val="0"/>
                <a:shade val="51000"/>
                <a:satMod val="130000"/>
              </a:schemeClr>
            </a:gs>
            <a:gs pos="80000">
              <a:schemeClr val="accent4">
                <a:hueOff val="6941566"/>
                <a:satOff val="-39468"/>
                <a:lumOff val="12680"/>
                <a:alphaOff val="0"/>
                <a:shade val="93000"/>
                <a:satMod val="130000"/>
              </a:schemeClr>
            </a:gs>
            <a:gs pos="100000">
              <a:schemeClr val="accent4">
                <a:hueOff val="6941566"/>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Goal</a:t>
          </a:r>
        </a:p>
        <a:p>
          <a:pPr lvl="0" algn="ctr" defTabSz="1244600">
            <a:lnSpc>
              <a:spcPct val="90000"/>
            </a:lnSpc>
            <a:spcBef>
              <a:spcPct val="0"/>
            </a:spcBef>
            <a:spcAft>
              <a:spcPct val="35000"/>
            </a:spcAft>
          </a:pPr>
          <a:r>
            <a:rPr lang="en-US" sz="2800" kern="1200" dirty="0" smtClean="0">
              <a:solidFill>
                <a:schemeClr val="bg2"/>
              </a:solidFill>
              <a:latin typeface="+mn-lt"/>
              <a:sym typeface="Lucida Grande" charset="0"/>
            </a:rPr>
            <a:t>Deploy RAPTOR at four clinical sites over 24 months</a:t>
          </a:r>
          <a:endParaRPr lang="en-US" sz="2800" b="1" kern="1200" dirty="0">
            <a:solidFill>
              <a:schemeClr val="bg2"/>
            </a:solidFill>
            <a:latin typeface="+mn-lt"/>
          </a:endParaRPr>
        </a:p>
      </dsp:txBody>
      <dsp:txXfrm rot="10800000">
        <a:off x="0" y="4191000"/>
        <a:ext cx="6096000" cy="2514600"/>
      </dsp:txXfrm>
    </dsp:sp>
    <dsp:sp modelId="{A74B9DE5-087F-4359-BD9B-B747C3DB0BDE}">
      <dsp:nvSpPr>
        <dsp:cNvPr id="0" name=""/>
        <dsp:cNvSpPr/>
      </dsp:nvSpPr>
      <dsp:spPr>
        <a:xfrm rot="5400000">
          <a:off x="7467600" y="1981200"/>
          <a:ext cx="3352800" cy="6096000"/>
        </a:xfrm>
        <a:prstGeom prst="round1Rect">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Status</a:t>
          </a:r>
        </a:p>
        <a:p>
          <a:pPr lvl="0" algn="ctr" defTabSz="1244600">
            <a:lnSpc>
              <a:spcPct val="90000"/>
            </a:lnSpc>
            <a:spcBef>
              <a:spcPct val="0"/>
            </a:spcBef>
            <a:spcAft>
              <a:spcPct val="35000"/>
            </a:spcAft>
          </a:pPr>
          <a:r>
            <a:rPr lang="en-US" sz="2800" b="0" kern="1200" dirty="0" smtClean="0">
              <a:solidFill>
                <a:schemeClr val="bg2"/>
              </a:solidFill>
            </a:rPr>
            <a:t>Recently started user acceptance testing</a:t>
          </a:r>
          <a:endParaRPr lang="en-US" sz="2800" b="1" kern="1200" dirty="0" smtClean="0">
            <a:solidFill>
              <a:schemeClr val="bg2"/>
            </a:solidFill>
          </a:endParaRPr>
        </a:p>
      </dsp:txBody>
      <dsp:txXfrm rot="-5400000">
        <a:off x="6096000" y="4191000"/>
        <a:ext cx="6096000" cy="2514600"/>
      </dsp:txXfrm>
    </dsp:sp>
    <dsp:sp modelId="{A838DEBB-D005-4CF8-A710-68977F63A7DC}">
      <dsp:nvSpPr>
        <dsp:cNvPr id="0" name=""/>
        <dsp:cNvSpPr/>
      </dsp:nvSpPr>
      <dsp:spPr>
        <a:xfrm>
          <a:off x="4267200" y="2514600"/>
          <a:ext cx="3657600" cy="1676400"/>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solidFill>
                <a:schemeClr val="bg2"/>
              </a:solidFill>
            </a:rPr>
            <a:t>RAPTOR</a:t>
          </a:r>
          <a:endParaRPr lang="en-US" sz="6500" b="1" kern="1200" dirty="0">
            <a:solidFill>
              <a:schemeClr val="bg2"/>
            </a:solidFill>
          </a:endParaRPr>
        </a:p>
      </dsp:txBody>
      <dsp:txXfrm>
        <a:off x="4349035" y="2596435"/>
        <a:ext cx="3493930" cy="15127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11CEE-65DC-4F98-9290-5C4AC5318D17}">
      <dsp:nvSpPr>
        <dsp:cNvPr id="0" name=""/>
        <dsp:cNvSpPr/>
      </dsp:nvSpPr>
      <dsp:spPr>
        <a:xfrm rot="16200000">
          <a:off x="1333500" y="-1333500"/>
          <a:ext cx="3429000" cy="6096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endParaRPr lang="en-US" sz="3200" b="1" kern="1200" dirty="0" smtClean="0">
            <a:solidFill>
              <a:schemeClr val="bg2"/>
            </a:solidFill>
          </a:endParaRPr>
        </a:p>
        <a:p>
          <a:pPr lvl="0" algn="ctr" defTabSz="1422400">
            <a:lnSpc>
              <a:spcPct val="90000"/>
            </a:lnSpc>
            <a:spcBef>
              <a:spcPct val="0"/>
            </a:spcBef>
            <a:spcAft>
              <a:spcPct val="35000"/>
            </a:spcAft>
          </a:pPr>
          <a:endParaRPr lang="en-US" sz="3200" b="1" kern="1200" dirty="0" smtClean="0">
            <a:solidFill>
              <a:schemeClr val="bg2"/>
            </a:solidFill>
          </a:endParaRPr>
        </a:p>
        <a:p>
          <a:pPr lvl="0" algn="ctr" defTabSz="1422400">
            <a:lnSpc>
              <a:spcPct val="90000"/>
            </a:lnSpc>
            <a:spcBef>
              <a:spcPct val="0"/>
            </a:spcBef>
            <a:spcAft>
              <a:spcPct val="35000"/>
            </a:spcAft>
          </a:pPr>
          <a:r>
            <a:rPr lang="en-US" sz="2800" b="1" kern="1200" dirty="0" smtClean="0">
              <a:solidFill>
                <a:schemeClr val="bg2"/>
              </a:solidFill>
            </a:rPr>
            <a:t>Purpose</a:t>
          </a:r>
        </a:p>
        <a:p>
          <a:pPr lvl="0" algn="ctr" defTabSz="1422400">
            <a:lnSpc>
              <a:spcPct val="90000"/>
            </a:lnSpc>
            <a:spcBef>
              <a:spcPct val="0"/>
            </a:spcBef>
            <a:spcAft>
              <a:spcPct val="35000"/>
            </a:spcAft>
          </a:pPr>
          <a:r>
            <a:rPr lang="en-US" sz="2800" b="0" kern="1200" dirty="0" smtClean="0">
              <a:solidFill>
                <a:schemeClr val="bg2"/>
              </a:solidFill>
            </a:rPr>
            <a:t>Provide measurements and tracking of cancer-related diagnostic test results </a:t>
          </a:r>
          <a:endParaRPr lang="en-US" sz="2800" b="1" kern="1200" dirty="0" smtClean="0">
            <a:solidFill>
              <a:schemeClr val="bg2"/>
            </a:solidFill>
          </a:endParaRPr>
        </a:p>
        <a:p>
          <a:pPr lvl="0" algn="ctr" defTabSz="1422400">
            <a:lnSpc>
              <a:spcPct val="90000"/>
            </a:lnSpc>
            <a:spcBef>
              <a:spcPct val="0"/>
            </a:spcBef>
            <a:spcAft>
              <a:spcPct val="35000"/>
            </a:spcAft>
          </a:pPr>
          <a:endParaRPr lang="en-US" sz="2800" b="1" kern="1200" dirty="0">
            <a:solidFill>
              <a:schemeClr val="bg2"/>
            </a:solidFill>
          </a:endParaRPr>
        </a:p>
      </dsp:txBody>
      <dsp:txXfrm rot="5400000">
        <a:off x="0" y="0"/>
        <a:ext cx="6096000" cy="2571750"/>
      </dsp:txXfrm>
    </dsp:sp>
    <dsp:sp modelId="{62F8E93D-79B3-4D8A-8433-AF878FFFD2BE}">
      <dsp:nvSpPr>
        <dsp:cNvPr id="0" name=""/>
        <dsp:cNvSpPr/>
      </dsp:nvSpPr>
      <dsp:spPr>
        <a:xfrm>
          <a:off x="6096000" y="0"/>
          <a:ext cx="6096000" cy="3429000"/>
        </a:xfrm>
        <a:prstGeom prst="round1Rect">
          <a:avLst/>
        </a:prstGeom>
        <a:gradFill rotWithShape="0">
          <a:gsLst>
            <a:gs pos="0">
              <a:schemeClr val="accent4">
                <a:hueOff val="3470783"/>
                <a:satOff val="-19734"/>
                <a:lumOff val="6340"/>
                <a:alphaOff val="0"/>
                <a:shade val="51000"/>
                <a:satMod val="130000"/>
              </a:schemeClr>
            </a:gs>
            <a:gs pos="80000">
              <a:schemeClr val="accent4">
                <a:hueOff val="3470783"/>
                <a:satOff val="-19734"/>
                <a:lumOff val="6340"/>
                <a:alphaOff val="0"/>
                <a:shade val="93000"/>
                <a:satMod val="130000"/>
              </a:schemeClr>
            </a:gs>
            <a:gs pos="100000">
              <a:schemeClr val="accent4">
                <a:hueOff val="3470783"/>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b="1" kern="1200" dirty="0" smtClean="0">
            <a:solidFill>
              <a:schemeClr val="bg2"/>
            </a:solidFill>
          </a:endParaRPr>
        </a:p>
        <a:p>
          <a:pPr lvl="0" algn="ctr" defTabSz="1244600">
            <a:lnSpc>
              <a:spcPct val="90000"/>
            </a:lnSpc>
            <a:spcBef>
              <a:spcPct val="0"/>
            </a:spcBef>
            <a:spcAft>
              <a:spcPct val="35000"/>
            </a:spcAft>
          </a:pPr>
          <a:endParaRPr lang="en-US" sz="2800" b="1" kern="1200" dirty="0" smtClean="0">
            <a:solidFill>
              <a:schemeClr val="bg2"/>
            </a:solidFill>
          </a:endParaRPr>
        </a:p>
        <a:p>
          <a:pPr lvl="0" algn="ctr" defTabSz="1244600">
            <a:lnSpc>
              <a:spcPct val="90000"/>
            </a:lnSpc>
            <a:spcBef>
              <a:spcPct val="0"/>
            </a:spcBef>
            <a:spcAft>
              <a:spcPct val="35000"/>
            </a:spcAft>
          </a:pPr>
          <a:r>
            <a:rPr lang="en-US" sz="2800" b="1" kern="1200" dirty="0" smtClean="0">
              <a:solidFill>
                <a:schemeClr val="bg2"/>
              </a:solidFill>
            </a:rPr>
            <a:t>Project Details</a:t>
          </a:r>
        </a:p>
        <a:p>
          <a:pPr lvl="0" algn="ctr" defTabSz="1244600">
            <a:lnSpc>
              <a:spcPct val="90000"/>
            </a:lnSpc>
            <a:spcBef>
              <a:spcPct val="0"/>
            </a:spcBef>
            <a:spcAft>
              <a:spcPct val="35000"/>
            </a:spcAft>
          </a:pPr>
          <a:r>
            <a:rPr lang="en-US" sz="2800" b="0" kern="1200" dirty="0" smtClean="0">
              <a:solidFill>
                <a:schemeClr val="bg2"/>
              </a:solidFill>
            </a:rPr>
            <a:t>Tracks and responds to abnormal labs that lack timely follow-up</a:t>
          </a:r>
        </a:p>
        <a:p>
          <a:pPr lvl="0" algn="ctr" defTabSz="1244600">
            <a:lnSpc>
              <a:spcPct val="90000"/>
            </a:lnSpc>
            <a:spcBef>
              <a:spcPct val="0"/>
            </a:spcBef>
            <a:spcAft>
              <a:spcPct val="35000"/>
            </a:spcAft>
          </a:pPr>
          <a:endParaRPr lang="en-US" sz="2800" b="1" kern="1200" dirty="0">
            <a:solidFill>
              <a:schemeClr val="bg2"/>
            </a:solidFill>
          </a:endParaRPr>
        </a:p>
      </dsp:txBody>
      <dsp:txXfrm>
        <a:off x="6096000" y="0"/>
        <a:ext cx="6096000" cy="2571750"/>
      </dsp:txXfrm>
    </dsp:sp>
    <dsp:sp modelId="{4F9CFA9F-D282-4D95-885F-2CAB2140D84D}">
      <dsp:nvSpPr>
        <dsp:cNvPr id="0" name=""/>
        <dsp:cNvSpPr/>
      </dsp:nvSpPr>
      <dsp:spPr>
        <a:xfrm rot="10800000">
          <a:off x="0" y="3429000"/>
          <a:ext cx="6096000" cy="3429000"/>
        </a:xfrm>
        <a:prstGeom prst="round1Rect">
          <a:avLst/>
        </a:prstGeom>
        <a:gradFill rotWithShape="0">
          <a:gsLst>
            <a:gs pos="0">
              <a:schemeClr val="accent4">
                <a:hueOff val="6941566"/>
                <a:satOff val="-39468"/>
                <a:lumOff val="12680"/>
                <a:alphaOff val="0"/>
                <a:shade val="51000"/>
                <a:satMod val="130000"/>
              </a:schemeClr>
            </a:gs>
            <a:gs pos="80000">
              <a:schemeClr val="accent4">
                <a:hueOff val="6941566"/>
                <a:satOff val="-39468"/>
                <a:lumOff val="12680"/>
                <a:alphaOff val="0"/>
                <a:shade val="93000"/>
                <a:satMod val="130000"/>
              </a:schemeClr>
            </a:gs>
            <a:gs pos="100000">
              <a:schemeClr val="accent4">
                <a:hueOff val="6941566"/>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Goal</a:t>
          </a:r>
        </a:p>
        <a:p>
          <a:pPr lvl="0" algn="ctr" defTabSz="1244600">
            <a:lnSpc>
              <a:spcPct val="90000"/>
            </a:lnSpc>
            <a:spcBef>
              <a:spcPct val="0"/>
            </a:spcBef>
            <a:spcAft>
              <a:spcPct val="35000"/>
            </a:spcAft>
          </a:pPr>
          <a:r>
            <a:rPr lang="en-US" sz="2800" b="0" kern="1200" dirty="0" smtClean="0">
              <a:solidFill>
                <a:schemeClr val="bg2"/>
              </a:solidFill>
            </a:rPr>
            <a:t>Pilot AWARE at Charleston and Long Beach VAMCs</a:t>
          </a:r>
        </a:p>
        <a:p>
          <a:pPr lvl="0" algn="ctr" defTabSz="1244600">
            <a:lnSpc>
              <a:spcPct val="90000"/>
            </a:lnSpc>
            <a:spcBef>
              <a:spcPct val="0"/>
            </a:spcBef>
            <a:spcAft>
              <a:spcPct val="35000"/>
            </a:spcAft>
          </a:pPr>
          <a:endParaRPr lang="en-US" sz="3200" b="1" kern="1200" dirty="0">
            <a:solidFill>
              <a:schemeClr val="bg2"/>
            </a:solidFill>
          </a:endParaRPr>
        </a:p>
      </dsp:txBody>
      <dsp:txXfrm rot="10800000">
        <a:off x="0" y="4286249"/>
        <a:ext cx="6096000" cy="2571750"/>
      </dsp:txXfrm>
    </dsp:sp>
    <dsp:sp modelId="{DF1973AE-6CC0-4D34-A793-13A5AF69101A}">
      <dsp:nvSpPr>
        <dsp:cNvPr id="0" name=""/>
        <dsp:cNvSpPr/>
      </dsp:nvSpPr>
      <dsp:spPr>
        <a:xfrm rot="5400000">
          <a:off x="7429500" y="2095500"/>
          <a:ext cx="3429000" cy="6096000"/>
        </a:xfrm>
        <a:prstGeom prst="round1Rect">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bg2"/>
              </a:solidFill>
            </a:rPr>
            <a:t>Status</a:t>
          </a:r>
        </a:p>
        <a:p>
          <a:pPr lvl="0" algn="ctr" defTabSz="1600200">
            <a:lnSpc>
              <a:spcPct val="90000"/>
            </a:lnSpc>
            <a:spcBef>
              <a:spcPct val="0"/>
            </a:spcBef>
            <a:spcAft>
              <a:spcPct val="35000"/>
            </a:spcAft>
          </a:pPr>
          <a:r>
            <a:rPr lang="en-US" sz="2800" b="0" kern="1200" dirty="0" smtClean="0">
              <a:solidFill>
                <a:schemeClr val="bg2"/>
              </a:solidFill>
            </a:rPr>
            <a:t>AWARE is slated to go into production in Charleston on June 30</a:t>
          </a:r>
        </a:p>
        <a:p>
          <a:pPr lvl="0" algn="ctr" defTabSz="1600200">
            <a:lnSpc>
              <a:spcPct val="90000"/>
            </a:lnSpc>
            <a:spcBef>
              <a:spcPct val="0"/>
            </a:spcBef>
            <a:spcAft>
              <a:spcPct val="35000"/>
            </a:spcAft>
          </a:pPr>
          <a:endParaRPr lang="en-US" sz="3200" b="1" kern="1200" dirty="0">
            <a:solidFill>
              <a:schemeClr val="bg2"/>
            </a:solidFill>
          </a:endParaRPr>
        </a:p>
      </dsp:txBody>
      <dsp:txXfrm rot="-5400000">
        <a:off x="6096000" y="4286249"/>
        <a:ext cx="6096000" cy="2571750"/>
      </dsp:txXfrm>
    </dsp:sp>
    <dsp:sp modelId="{F3928738-0AF9-4747-98AA-2A3E8C3FDD55}">
      <dsp:nvSpPr>
        <dsp:cNvPr id="0" name=""/>
        <dsp:cNvSpPr/>
      </dsp:nvSpPr>
      <dsp:spPr>
        <a:xfrm>
          <a:off x="4267200" y="2571750"/>
          <a:ext cx="3657600" cy="1714500"/>
        </a:xfrm>
        <a:prstGeom prst="roundRect">
          <a:avLst/>
        </a:prstGeom>
        <a:gradFill rotWithShape="0">
          <a:gsLst>
            <a:gs pos="0">
              <a:schemeClr val="accent2">
                <a:shade val="51000"/>
                <a:satMod val="130000"/>
              </a:schemeClr>
            </a:gs>
            <a:gs pos="35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dirty="0" smtClean="0">
              <a:solidFill>
                <a:schemeClr val="bg2"/>
              </a:solidFill>
            </a:rPr>
            <a:t>AWARE</a:t>
          </a:r>
          <a:endParaRPr lang="en-US" sz="6500" b="1" kern="1200" dirty="0">
            <a:solidFill>
              <a:schemeClr val="bg2"/>
            </a:solidFill>
          </a:endParaRPr>
        </a:p>
      </dsp:txBody>
      <dsp:txXfrm>
        <a:off x="4350895" y="2655445"/>
        <a:ext cx="3490210" cy="15471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3291B-B628-4DAD-A3B8-C85850B5BBF8}">
      <dsp:nvSpPr>
        <dsp:cNvPr id="0" name=""/>
        <dsp:cNvSpPr/>
      </dsp:nvSpPr>
      <dsp:spPr>
        <a:xfrm rot="16200000">
          <a:off x="1333500" y="-1333500"/>
          <a:ext cx="3429000" cy="6096000"/>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Purpose</a:t>
          </a:r>
        </a:p>
        <a:p>
          <a:pPr lvl="0" algn="ctr" defTabSz="1422400">
            <a:lnSpc>
              <a:spcPct val="90000"/>
            </a:lnSpc>
            <a:spcBef>
              <a:spcPct val="0"/>
            </a:spcBef>
            <a:spcAft>
              <a:spcPct val="35000"/>
            </a:spcAft>
          </a:pPr>
          <a:r>
            <a:rPr lang="en-US" sz="2800" b="0" kern="1200" dirty="0" smtClean="0">
              <a:solidFill>
                <a:schemeClr val="bg2"/>
              </a:solidFill>
            </a:rPr>
            <a:t>Accelerate enrollment for mental health care</a:t>
          </a:r>
          <a:endParaRPr lang="en-US" sz="2800" b="0" kern="1200" dirty="0">
            <a:solidFill>
              <a:schemeClr val="bg2"/>
            </a:solidFill>
          </a:endParaRPr>
        </a:p>
      </dsp:txBody>
      <dsp:txXfrm rot="5400000">
        <a:off x="0" y="0"/>
        <a:ext cx="6096000" cy="2571750"/>
      </dsp:txXfrm>
    </dsp:sp>
    <dsp:sp modelId="{F2168879-A138-4EF9-8EEF-835360C5B129}">
      <dsp:nvSpPr>
        <dsp:cNvPr id="0" name=""/>
        <dsp:cNvSpPr/>
      </dsp:nvSpPr>
      <dsp:spPr>
        <a:xfrm>
          <a:off x="6096000" y="0"/>
          <a:ext cx="6096000" cy="3429000"/>
        </a:xfrm>
        <a:prstGeom prst="round1Rect">
          <a:avLst/>
        </a:prstGeom>
        <a:gradFill rotWithShape="0">
          <a:gsLst>
            <a:gs pos="0">
              <a:schemeClr val="accent4">
                <a:hueOff val="3470783"/>
                <a:satOff val="-19734"/>
                <a:lumOff val="6340"/>
                <a:alphaOff val="0"/>
                <a:shade val="51000"/>
                <a:satMod val="130000"/>
              </a:schemeClr>
            </a:gs>
            <a:gs pos="80000">
              <a:schemeClr val="accent4">
                <a:hueOff val="3470783"/>
                <a:satOff val="-19734"/>
                <a:lumOff val="6340"/>
                <a:alphaOff val="0"/>
                <a:shade val="93000"/>
                <a:satMod val="130000"/>
              </a:schemeClr>
            </a:gs>
            <a:gs pos="100000">
              <a:schemeClr val="accent4">
                <a:hueOff val="3470783"/>
                <a:satOff val="-19734"/>
                <a:lumOff val="63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Project Details</a:t>
          </a:r>
        </a:p>
        <a:p>
          <a:pPr lvl="0" algn="ctr" defTabSz="1422400">
            <a:lnSpc>
              <a:spcPct val="90000"/>
            </a:lnSpc>
            <a:spcBef>
              <a:spcPct val="0"/>
            </a:spcBef>
            <a:spcAft>
              <a:spcPct val="35000"/>
            </a:spcAft>
          </a:pPr>
          <a:r>
            <a:rPr lang="en-US" sz="2800" b="0" kern="1200" dirty="0" smtClean="0">
              <a:solidFill>
                <a:schemeClr val="bg2"/>
              </a:solidFill>
            </a:rPr>
            <a:t>Web-based remote intake form for mental health assessments</a:t>
          </a:r>
          <a:endParaRPr lang="en-US" sz="2800" b="0" kern="1200" dirty="0">
            <a:solidFill>
              <a:schemeClr val="bg2"/>
            </a:solidFill>
          </a:endParaRPr>
        </a:p>
      </dsp:txBody>
      <dsp:txXfrm>
        <a:off x="6096000" y="0"/>
        <a:ext cx="6096000" cy="2571750"/>
      </dsp:txXfrm>
    </dsp:sp>
    <dsp:sp modelId="{C423383B-7861-4B32-9A9A-9B84041432CB}">
      <dsp:nvSpPr>
        <dsp:cNvPr id="0" name=""/>
        <dsp:cNvSpPr/>
      </dsp:nvSpPr>
      <dsp:spPr>
        <a:xfrm rot="10800000">
          <a:off x="0" y="3429000"/>
          <a:ext cx="6096000" cy="3429000"/>
        </a:xfrm>
        <a:prstGeom prst="round1Rect">
          <a:avLst/>
        </a:prstGeom>
        <a:gradFill rotWithShape="0">
          <a:gsLst>
            <a:gs pos="0">
              <a:schemeClr val="accent4">
                <a:hueOff val="6941566"/>
                <a:satOff val="-39468"/>
                <a:lumOff val="12680"/>
                <a:alphaOff val="0"/>
                <a:shade val="51000"/>
                <a:satMod val="130000"/>
              </a:schemeClr>
            </a:gs>
            <a:gs pos="80000">
              <a:schemeClr val="accent4">
                <a:hueOff val="6941566"/>
                <a:satOff val="-39468"/>
                <a:lumOff val="12680"/>
                <a:alphaOff val="0"/>
                <a:shade val="93000"/>
                <a:satMod val="130000"/>
              </a:schemeClr>
            </a:gs>
            <a:gs pos="100000">
              <a:schemeClr val="accent4">
                <a:hueOff val="6941566"/>
                <a:satOff val="-39468"/>
                <a:lumOff val="1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Goal</a:t>
          </a:r>
        </a:p>
        <a:p>
          <a:pPr lvl="0" algn="ctr" defTabSz="1422400">
            <a:lnSpc>
              <a:spcPct val="90000"/>
            </a:lnSpc>
            <a:spcBef>
              <a:spcPct val="0"/>
            </a:spcBef>
            <a:spcAft>
              <a:spcPct val="35000"/>
            </a:spcAft>
          </a:pPr>
          <a:r>
            <a:rPr lang="en-US" sz="2800" b="0" kern="1200" dirty="0" smtClean="0">
              <a:solidFill>
                <a:schemeClr val="bg2"/>
              </a:solidFill>
            </a:rPr>
            <a:t>Implement the application  at 5 sites: San Diego, </a:t>
          </a:r>
          <a:r>
            <a:rPr lang="es-ES" sz="2800" b="0" kern="1200" dirty="0" smtClean="0">
              <a:solidFill>
                <a:schemeClr val="bg2"/>
              </a:solidFill>
            </a:rPr>
            <a:t>Los Angeles, Long Beach, Las Vegas, Loma Linda </a:t>
          </a:r>
          <a:endParaRPr lang="en-US" sz="2800" b="0" kern="1200" dirty="0" smtClean="0">
            <a:solidFill>
              <a:schemeClr val="bg2"/>
            </a:solidFill>
          </a:endParaRPr>
        </a:p>
        <a:p>
          <a:pPr lvl="0" algn="ctr" defTabSz="1422400">
            <a:lnSpc>
              <a:spcPct val="90000"/>
            </a:lnSpc>
            <a:spcBef>
              <a:spcPct val="0"/>
            </a:spcBef>
            <a:spcAft>
              <a:spcPct val="35000"/>
            </a:spcAft>
          </a:pPr>
          <a:endParaRPr lang="en-US" sz="2800" b="1" kern="1200" dirty="0">
            <a:solidFill>
              <a:schemeClr val="bg2"/>
            </a:solidFill>
          </a:endParaRPr>
        </a:p>
      </dsp:txBody>
      <dsp:txXfrm rot="10800000">
        <a:off x="0" y="4286249"/>
        <a:ext cx="6096000" cy="2571750"/>
      </dsp:txXfrm>
    </dsp:sp>
    <dsp:sp modelId="{90A7BD11-1229-42E1-8BBC-D0D4C061B893}">
      <dsp:nvSpPr>
        <dsp:cNvPr id="0" name=""/>
        <dsp:cNvSpPr/>
      </dsp:nvSpPr>
      <dsp:spPr>
        <a:xfrm rot="5400000">
          <a:off x="7429500" y="2095500"/>
          <a:ext cx="3429000" cy="6096000"/>
        </a:xfrm>
        <a:prstGeom prst="round1Rect">
          <a:avLst/>
        </a:prstGeom>
        <a:gradFill rotWithShape="0">
          <a:gsLst>
            <a:gs pos="0">
              <a:schemeClr val="accent4">
                <a:hueOff val="10412348"/>
                <a:satOff val="-59202"/>
                <a:lumOff val="19020"/>
                <a:alphaOff val="0"/>
                <a:shade val="51000"/>
                <a:satMod val="130000"/>
              </a:schemeClr>
            </a:gs>
            <a:gs pos="80000">
              <a:schemeClr val="accent4">
                <a:hueOff val="10412348"/>
                <a:satOff val="-59202"/>
                <a:lumOff val="19020"/>
                <a:alphaOff val="0"/>
                <a:shade val="93000"/>
                <a:satMod val="130000"/>
              </a:schemeClr>
            </a:gs>
            <a:gs pos="100000">
              <a:schemeClr val="accent4">
                <a:hueOff val="10412348"/>
                <a:satOff val="-59202"/>
                <a:lumOff val="1902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2"/>
              </a:solidFill>
            </a:rPr>
            <a:t>Status</a:t>
          </a:r>
        </a:p>
        <a:p>
          <a:pPr lvl="0" algn="ctr" defTabSz="1422400">
            <a:lnSpc>
              <a:spcPct val="90000"/>
            </a:lnSpc>
            <a:spcBef>
              <a:spcPct val="0"/>
            </a:spcBef>
            <a:spcAft>
              <a:spcPct val="35000"/>
            </a:spcAft>
          </a:pPr>
          <a:r>
            <a:rPr lang="en-US" sz="2800" b="0" kern="1200" dirty="0" smtClean="0">
              <a:solidFill>
                <a:schemeClr val="bg2"/>
              </a:solidFill>
            </a:rPr>
            <a:t>Software under development</a:t>
          </a:r>
        </a:p>
        <a:p>
          <a:pPr lvl="0" algn="ctr" defTabSz="1422400">
            <a:lnSpc>
              <a:spcPct val="90000"/>
            </a:lnSpc>
            <a:spcBef>
              <a:spcPct val="0"/>
            </a:spcBef>
            <a:spcAft>
              <a:spcPct val="35000"/>
            </a:spcAft>
          </a:pPr>
          <a:endParaRPr lang="en-US" sz="2800" b="0" kern="1200" dirty="0" smtClean="0">
            <a:solidFill>
              <a:schemeClr val="bg2"/>
            </a:solidFill>
          </a:endParaRPr>
        </a:p>
        <a:p>
          <a:pPr lvl="0" algn="ctr" defTabSz="1422400">
            <a:lnSpc>
              <a:spcPct val="90000"/>
            </a:lnSpc>
            <a:spcBef>
              <a:spcPct val="0"/>
            </a:spcBef>
            <a:spcAft>
              <a:spcPct val="35000"/>
            </a:spcAft>
          </a:pPr>
          <a:endParaRPr lang="en-US" sz="2800" b="0" kern="1200" dirty="0">
            <a:solidFill>
              <a:schemeClr val="bg2"/>
            </a:solidFill>
          </a:endParaRPr>
        </a:p>
      </dsp:txBody>
      <dsp:txXfrm rot="-5400000">
        <a:off x="6096000" y="4286249"/>
        <a:ext cx="6096000" cy="2571750"/>
      </dsp:txXfrm>
    </dsp:sp>
    <dsp:sp modelId="{DA2D571D-656C-4846-AE94-EFCD81135178}">
      <dsp:nvSpPr>
        <dsp:cNvPr id="0" name=""/>
        <dsp:cNvSpPr/>
      </dsp:nvSpPr>
      <dsp:spPr>
        <a:xfrm>
          <a:off x="4114806" y="2571750"/>
          <a:ext cx="3962387" cy="1714500"/>
        </a:xfrm>
        <a:prstGeom prst="roundRect">
          <a:avLst/>
        </a:prstGeom>
        <a:gradFill rotWithShape="0">
          <a:gsLst>
            <a:gs pos="2000">
              <a:srgbClr val="33CC33"/>
            </a:gs>
            <a:gs pos="100000">
              <a:srgbClr val="92D050"/>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solidFill>
                <a:schemeClr val="bg2"/>
              </a:solidFill>
            </a:rPr>
            <a:t>e-Screening</a:t>
          </a:r>
          <a:endParaRPr lang="en-US" sz="4800" b="1" kern="1200" dirty="0">
            <a:solidFill>
              <a:schemeClr val="bg2"/>
            </a:solidFill>
          </a:endParaRPr>
        </a:p>
      </dsp:txBody>
      <dsp:txXfrm>
        <a:off x="4198501" y="2655445"/>
        <a:ext cx="3794997" cy="154711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9645-9FEF-40F9-82B4-6B900C180273}" type="datetimeFigureOut">
              <a:rPr lang="en-US" smtClean="0"/>
              <a:t>7/17/2014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A51C3-518F-4F0D-B932-9AF47A2C9D15}" type="slidenum">
              <a:rPr lang="en-US" smtClean="0"/>
              <a:t>‹#›</a:t>
            </a:fld>
            <a:endParaRPr lang="en-US" dirty="0"/>
          </a:p>
        </p:txBody>
      </p:sp>
    </p:spTree>
    <p:extLst>
      <p:ext uri="{BB962C8B-B14F-4D97-AF65-F5344CB8AC3E}">
        <p14:creationId xmlns:p14="http://schemas.microsoft.com/office/powerpoint/2010/main" val="22057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youtube.com/watch?v=LR6cTNellQY#t=29"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Rosie intro-</a:t>
            </a:r>
            <a:r>
              <a:rPr lang="en-US" baseline="0" dirty="0" smtClean="0"/>
              <a:t> </a:t>
            </a:r>
            <a:r>
              <a:rPr lang="en-US" dirty="0" smtClean="0"/>
              <a:t>Use twitter</a:t>
            </a:r>
            <a:r>
              <a:rPr lang="en-US" baseline="0" dirty="0" smtClean="0"/>
              <a:t> hashtag: #</a:t>
            </a:r>
            <a:r>
              <a:rPr lang="en-US" baseline="0" dirty="0" err="1" smtClean="0"/>
              <a:t>VAInnovates</a:t>
            </a:r>
            <a:r>
              <a:rPr lang="en-US" baseline="0" dirty="0" smtClean="0"/>
              <a:t>- </a:t>
            </a:r>
            <a:r>
              <a:rPr lang="en-US" dirty="0" smtClean="0"/>
              <a:t>Moderator</a:t>
            </a:r>
            <a:r>
              <a:rPr lang="en-US" baseline="0" dirty="0" smtClean="0"/>
              <a:t> intro Kit Teague and Allison Amrhein (reads bios)- welcome Allison</a:t>
            </a:r>
          </a:p>
          <a:p>
            <a:endParaRPr lang="en-US" baseline="0" dirty="0" smtClean="0"/>
          </a:p>
          <a:p>
            <a:r>
              <a:rPr lang="en-US" baseline="0" dirty="0" smtClean="0"/>
              <a:t>Ad lib thanks to Rosie </a:t>
            </a:r>
          </a:p>
          <a:p>
            <a:endParaRPr lang="en-US" baseline="0" dirty="0" smtClean="0"/>
          </a:p>
          <a:p>
            <a:r>
              <a:rPr lang="en-US" dirty="0" smtClean="0"/>
              <a:t>Let’s get started with some fun interaction. Using</a:t>
            </a:r>
            <a:r>
              <a:rPr lang="en-US" baseline="0" dirty="0" smtClean="0"/>
              <a:t> the red chat button above my head to t</a:t>
            </a:r>
            <a:r>
              <a:rPr lang="en-US" dirty="0" smtClean="0"/>
              <a:t>ell me how</a:t>
            </a:r>
            <a:r>
              <a:rPr lang="en-US" baseline="0" dirty="0" smtClean="0"/>
              <a:t> you define “innovation” and “implementation”. Anything goes, so be honest and share. We’ll come back to your answers in a bit during a social media check in with the Director of Training Strategies and </a:t>
            </a:r>
            <a:r>
              <a:rPr lang="en-US" baseline="0" dirty="0" err="1" smtClean="0"/>
              <a:t>VeHU</a:t>
            </a:r>
            <a:r>
              <a:rPr lang="en-US" baseline="0" dirty="0" smtClean="0"/>
              <a:t> social media correspondent, Becky Monroe. </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a:t>
            </a:fld>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The </a:t>
            </a:r>
            <a:r>
              <a:rPr lang="en-US" baseline="0" dirty="0" smtClean="0"/>
              <a:t>office of connected health’s vision also directly relates to our innovation projects: </a:t>
            </a:r>
          </a:p>
          <a:p>
            <a:r>
              <a:rPr lang="en-US" dirty="0" smtClean="0"/>
              <a:t>Providing a Seamless, unified experience  </a:t>
            </a:r>
          </a:p>
          <a:p>
            <a:r>
              <a:rPr lang="en-US" dirty="0" smtClean="0"/>
              <a:t>Enabling Information sharing, improved communication</a:t>
            </a:r>
          </a:p>
          <a:p>
            <a:r>
              <a:rPr lang="en-US" dirty="0" smtClean="0"/>
              <a:t>Providing Patient-centered care via digital technology</a:t>
            </a:r>
          </a:p>
          <a:p>
            <a:r>
              <a:rPr lang="en-US" dirty="0" smtClean="0"/>
              <a:t>Providing Tools to engage Veterans</a:t>
            </a:r>
          </a:p>
          <a:p>
            <a:r>
              <a:rPr lang="en-US" dirty="0" smtClean="0"/>
              <a:t>And  Increase team efficiency by providing helpful</a:t>
            </a:r>
            <a:r>
              <a:rPr lang="en-US" baseline="0" dirty="0" smtClean="0"/>
              <a:t> </a:t>
            </a:r>
            <a:r>
              <a:rPr lang="en-US" dirty="0" smtClean="0"/>
              <a:t>tools </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10</a:t>
            </a:fld>
            <a:endParaRPr lang="en-US" dirty="0"/>
          </a:p>
        </p:txBody>
      </p:sp>
    </p:spTree>
    <p:extLst>
      <p:ext uri="{BB962C8B-B14F-4D97-AF65-F5344CB8AC3E}">
        <p14:creationId xmlns:p14="http://schemas.microsoft.com/office/powerpoint/2010/main" val="1406978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Finally, even more trickle down occurs and</a:t>
            </a:r>
            <a:r>
              <a:rPr lang="en-US" baseline="0" dirty="0" smtClean="0"/>
              <a:t> aspects of the innovation program’s vision can be seen throughout all our projects:</a:t>
            </a:r>
          </a:p>
          <a:p>
            <a:r>
              <a:rPr lang="en-US" dirty="0" smtClean="0"/>
              <a:t>Experimentation &amp; testing</a:t>
            </a:r>
          </a:p>
          <a:p>
            <a:r>
              <a:rPr lang="en-US" dirty="0" smtClean="0"/>
              <a:t>Nurturing innovation</a:t>
            </a:r>
          </a:p>
          <a:p>
            <a:r>
              <a:rPr lang="en-US" dirty="0" smtClean="0"/>
              <a:t>Improving efficiency</a:t>
            </a:r>
          </a:p>
          <a:p>
            <a:r>
              <a:rPr lang="en-US" dirty="0" smtClean="0"/>
              <a:t>Transforming ideas into prototypes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11</a:t>
            </a:fld>
            <a:endParaRPr lang="en-US" dirty="0"/>
          </a:p>
        </p:txBody>
      </p:sp>
    </p:spTree>
    <p:extLst>
      <p:ext uri="{BB962C8B-B14F-4D97-AF65-F5344CB8AC3E}">
        <p14:creationId xmlns:p14="http://schemas.microsoft.com/office/powerpoint/2010/main" val="336366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a:t>
            </a:r>
            <a:r>
              <a:rPr lang="en-US" baseline="0" dirty="0" smtClean="0"/>
              <a:t> When you put the visions of each group together, they all overlap to produce a few common elements that are crucial to success on each level.</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12</a:t>
            </a:fld>
            <a:endParaRPr lang="en-US" dirty="0"/>
          </a:p>
        </p:txBody>
      </p:sp>
    </p:spTree>
    <p:extLst>
      <p:ext uri="{BB962C8B-B14F-4D97-AF65-F5344CB8AC3E}">
        <p14:creationId xmlns:p14="http://schemas.microsoft.com/office/powerpoint/2010/main" val="2310133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These common elements include establishment of an efficient, seamless &amp; collaborative environment, creation and provision of patient-centered tools, and improved information sharing and communication. With these elements in mind, the Innovation Program chose 7 innovation projects in 2013 to move forward from a pilot or prototype phase, into a broader production environment. We call these our Innovation Enterprise Implementation Projects. </a:t>
            </a:r>
          </a:p>
        </p:txBody>
      </p:sp>
      <p:sp>
        <p:nvSpPr>
          <p:cNvPr id="4" name="Slide Number Placeholder 3"/>
          <p:cNvSpPr>
            <a:spLocks noGrp="1"/>
          </p:cNvSpPr>
          <p:nvPr>
            <p:ph type="sldNum" sz="quarter" idx="10"/>
          </p:nvPr>
        </p:nvSpPr>
        <p:spPr/>
        <p:txBody>
          <a:bodyPr/>
          <a:lstStyle/>
          <a:p>
            <a:fld id="{08AA51C3-518F-4F0D-B932-9AF47A2C9D15}" type="slidenum">
              <a:rPr lang="en-US" smtClean="0"/>
              <a:t>13</a:t>
            </a:fld>
            <a:endParaRPr lang="en-US" dirty="0"/>
          </a:p>
        </p:txBody>
      </p:sp>
    </p:spTree>
    <p:extLst>
      <p:ext uri="{BB962C8B-B14F-4D97-AF65-F5344CB8AC3E}">
        <p14:creationId xmlns:p14="http://schemas.microsoft.com/office/powerpoint/2010/main" val="149268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Of course the projects go through a more critical review to be chosen. The ISB is given nominations and has the ability to suggest a project of their own. After a vote, the nominated projects go through to VHA senior leadership for a final recommendation. They provide a recommendation on which projects to move forward to the VA Center for Innovation. The VHA Innovation Program discusses funding options with VACI and they accept/decline the recommendations. Final projects move forward at that stage for development and eventually deployment. </a:t>
            </a:r>
          </a:p>
          <a:p>
            <a:endParaRPr lang="en-US" dirty="0" smtClean="0"/>
          </a:p>
          <a:p>
            <a:r>
              <a:rPr lang="en-US" dirty="0" smtClean="0"/>
              <a:t>Before I bring on my fellow innovation coordinator to introduce the 2013 innovation enterprise implementation projects, let’s have a check-in with Becky on the social media chatter right now. Don’t’ forget to use the hashtags #vVeHU and #VAInnovates when tweeting using the icon above my head.</a:t>
            </a:r>
          </a:p>
          <a:p>
            <a:endParaRPr lang="en-US" dirty="0" smtClean="0"/>
          </a:p>
          <a:p>
            <a:r>
              <a:rPr lang="en-US" dirty="0" smtClean="0"/>
              <a:t>Becky</a:t>
            </a:r>
            <a:r>
              <a:rPr lang="en-US" baseline="0" dirty="0" smtClean="0"/>
              <a:t> what’s the major trend right now on twitter during this session?</a:t>
            </a: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14</a:t>
            </a:fld>
            <a:endParaRPr lang="en-US" dirty="0"/>
          </a:p>
        </p:txBody>
      </p:sp>
    </p:spTree>
    <p:extLst>
      <p:ext uri="{BB962C8B-B14F-4D97-AF65-F5344CB8AC3E}">
        <p14:creationId xmlns:p14="http://schemas.microsoft.com/office/powerpoint/2010/main" val="87354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Let’s dive into the 2013 projects and bring out my colleague and co-presenter today, Kit Teague.</a:t>
            </a:r>
          </a:p>
          <a:p>
            <a:endParaRPr lang="en-US" dirty="0" smtClean="0"/>
          </a:p>
          <a:p>
            <a:r>
              <a:rPr lang="en-US" dirty="0" smtClean="0"/>
              <a:t>Ad-lib greeting and entrance</a:t>
            </a:r>
          </a:p>
          <a:p>
            <a:endParaRPr lang="en-US" dirty="0" smtClean="0"/>
          </a:p>
          <a:p>
            <a:r>
              <a:rPr lang="en-US" dirty="0" smtClean="0"/>
              <a:t>Kit- The first round of Innovation Enterprise Implementation Projects includes the following 7 efforts:</a:t>
            </a:r>
          </a:p>
          <a:p>
            <a:endParaRPr lang="en-US" dirty="0" smtClean="0"/>
          </a:p>
          <a:p>
            <a:r>
              <a:rPr lang="en-US" dirty="0" smtClean="0"/>
              <a:t>Radiology Protocol Tool Recorder (or RAPTOR)</a:t>
            </a:r>
          </a:p>
          <a:p>
            <a:endParaRPr lang="en-US" dirty="0" smtClean="0"/>
          </a:p>
          <a:p>
            <a:r>
              <a:rPr lang="en-US" dirty="0" smtClean="0"/>
              <a:t>Alert Watch and Response Engine (or AWARE)</a:t>
            </a:r>
          </a:p>
          <a:p>
            <a:endParaRPr lang="en-US" dirty="0" smtClean="0"/>
          </a:p>
          <a:p>
            <a:r>
              <a:rPr lang="en-US" dirty="0" smtClean="0"/>
              <a:t>Remote Mental Health Intake and Assessment (or e-Screening)</a:t>
            </a:r>
          </a:p>
          <a:p>
            <a:endParaRPr lang="en-US" dirty="0" smtClean="0"/>
          </a:p>
          <a:p>
            <a:r>
              <a:rPr lang="en-US" dirty="0" smtClean="0"/>
              <a:t>Advanced Environmental Controls </a:t>
            </a:r>
          </a:p>
          <a:p>
            <a:endParaRPr lang="en-US" dirty="0" smtClean="0"/>
          </a:p>
          <a:p>
            <a:r>
              <a:rPr lang="en-US" dirty="0" smtClean="0"/>
              <a:t>Multi-Sensory Environment for </a:t>
            </a:r>
            <a:r>
              <a:rPr lang="en-US" dirty="0" err="1" smtClean="0"/>
              <a:t>Speciality</a:t>
            </a:r>
            <a:r>
              <a:rPr lang="en-US" dirty="0" smtClean="0"/>
              <a:t> Care </a:t>
            </a:r>
          </a:p>
          <a:p>
            <a:endParaRPr lang="en-US" dirty="0" smtClean="0"/>
          </a:p>
          <a:p>
            <a:r>
              <a:rPr lang="en-US" dirty="0" smtClean="0"/>
              <a:t>TBI Clinical Decision Support</a:t>
            </a:r>
          </a:p>
          <a:p>
            <a:endParaRPr lang="en-US" dirty="0" smtClean="0"/>
          </a:p>
          <a:p>
            <a:r>
              <a:rPr lang="en-US" dirty="0" smtClean="0"/>
              <a:t>And the Chemotherapy Ordering and Management System (or COMS)</a:t>
            </a:r>
          </a:p>
          <a:p>
            <a:endParaRPr lang="en-US" dirty="0" smtClean="0"/>
          </a:p>
          <a:p>
            <a:r>
              <a:rPr lang="en-US" dirty="0" smtClean="0"/>
              <a:t>Allison- During the remainder of the session today, we’ll go into detail about each of these important projects; including the latest status of each and we’ll also announce the 2014 projects chosen so far this year to start work very soon.</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15</a:t>
            </a:fld>
            <a:endParaRPr lang="en-US" dirty="0"/>
          </a:p>
        </p:txBody>
      </p:sp>
    </p:spTree>
    <p:extLst>
      <p:ext uri="{BB962C8B-B14F-4D97-AF65-F5344CB8AC3E}">
        <p14:creationId xmlns:p14="http://schemas.microsoft.com/office/powerpoint/2010/main" val="1700757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Kit-First up is RAPTOR. </a:t>
            </a:r>
          </a:p>
          <a:p>
            <a:r>
              <a:rPr lang="en-US" baseline="0" dirty="0" smtClean="0"/>
              <a:t>RAPTOR was originally a 2010 employee innovation competition winner, from a radiologist out of Seattle. </a:t>
            </a:r>
          </a:p>
          <a:p>
            <a:endParaRPr lang="en-US" baseline="0" dirty="0" smtClean="0"/>
          </a:p>
          <a:p>
            <a:r>
              <a:rPr lang="en-US" baseline="0" dirty="0" smtClean="0"/>
              <a:t>RAPTOR is tailored to optimize advanced medical imaging protocoling </a:t>
            </a:r>
            <a:r>
              <a:rPr lang="en-US" baseline="0" dirty="0" smtClean="0"/>
              <a:t>at </a:t>
            </a:r>
            <a:r>
              <a:rPr lang="en-US" baseline="0" dirty="0" smtClean="0"/>
              <a:t>VHA facilities. </a:t>
            </a:r>
          </a:p>
          <a:p>
            <a:endParaRPr lang="en-US" baseline="0" dirty="0" smtClean="0"/>
          </a:p>
          <a:p>
            <a:r>
              <a:rPr lang="en-US" baseline="0" dirty="0" smtClean="0"/>
              <a:t>Currently, VA Radiologists review all clinical orders for advanced diagnostic imaging, such as CTs or MRIs and assign specific protocol instructions directing how each examination must be performed so that the clinical questions are answered. </a:t>
            </a:r>
          </a:p>
          <a:p>
            <a:endParaRPr lang="en-US" baseline="0" dirty="0" smtClean="0"/>
          </a:p>
          <a:p>
            <a:r>
              <a:rPr lang="en-US" baseline="0" dirty="0" smtClean="0"/>
              <a:t>This is a highly error-prone, paper-based process that can takes weeks to complete.</a:t>
            </a:r>
          </a:p>
          <a:p>
            <a:endParaRPr lang="en-US" baseline="0" dirty="0" smtClean="0"/>
          </a:p>
          <a:p>
            <a:r>
              <a:rPr lang="en-US" baseline="0" dirty="0" smtClean="0"/>
              <a:t>Allison- By leveraging open source tools and standards, RAPTOR has capitalized on opportunities for interactivity between VHA information systems to maximize radiologist protocoling effectiveness while preserving productivity and simultaneously assuring safety through automated identification of risks of some imaging studies for some patients.  RAPTOR leverages VHA’s Class I Medical Domain Web Services (MDWS) to interact and extract information from Veterans Health Information Systems and Technology Architecture (</a:t>
            </a:r>
            <a:r>
              <a:rPr lang="en-US" baseline="0" dirty="0" err="1" smtClean="0"/>
              <a:t>VistA</a:t>
            </a:r>
            <a:r>
              <a:rPr lang="en-US" baseline="0" dirty="0" smtClean="0"/>
              <a:t>). </a:t>
            </a:r>
            <a:r>
              <a:rPr lang="en-US" baseline="0" dirty="0" err="1" smtClean="0"/>
              <a:t>Clinicans</a:t>
            </a:r>
            <a:r>
              <a:rPr lang="en-US" baseline="0" dirty="0" smtClean="0"/>
              <a:t> put an imaging order into CPRS.  The order shows up in RAPTOR.  The radiologist reviews the order and protocols.  The decision and basis for decision is recorded in </a:t>
            </a:r>
            <a:r>
              <a:rPr lang="en-US" baseline="0" dirty="0" err="1" smtClean="0"/>
              <a:t>VistA</a:t>
            </a:r>
            <a:r>
              <a:rPr lang="en-US" baseline="0" dirty="0" smtClean="0"/>
              <a:t>/CPRS via RAPTOR.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16</a:t>
            </a:fld>
            <a:endParaRPr lang="en-US" dirty="0"/>
          </a:p>
        </p:txBody>
      </p:sp>
    </p:spTree>
    <p:extLst>
      <p:ext uri="{BB962C8B-B14F-4D97-AF65-F5344CB8AC3E}">
        <p14:creationId xmlns:p14="http://schemas.microsoft.com/office/powerpoint/2010/main" val="2588807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Kit- Here you can see the RAPTOR </a:t>
            </a:r>
            <a:r>
              <a:rPr lang="en-US" dirty="0" err="1" smtClean="0"/>
              <a:t>worklist</a:t>
            </a:r>
            <a:r>
              <a:rPr lang="en-US" dirty="0" smtClean="0"/>
              <a:t> dashboard.   </a:t>
            </a:r>
          </a:p>
          <a:p>
            <a:endParaRPr lang="en-US" dirty="0" smtClean="0"/>
          </a:p>
          <a:p>
            <a:r>
              <a:rPr lang="en-US" dirty="0" smtClean="0"/>
              <a:t>Excuse me Allison, I’m going to scoot on over here to get a closer look.</a:t>
            </a:r>
          </a:p>
          <a:p>
            <a:endParaRPr lang="en-US" dirty="0" smtClean="0"/>
          </a:p>
          <a:p>
            <a:r>
              <a:rPr lang="en-US" dirty="0" smtClean="0"/>
              <a:t>This is main screen that radiology staff </a:t>
            </a:r>
            <a:r>
              <a:rPr lang="en-US" dirty="0" smtClean="0"/>
              <a:t>see </a:t>
            </a:r>
            <a:r>
              <a:rPr lang="en-US" dirty="0" smtClean="0"/>
              <a:t>when attempting to manage local patient workflow. </a:t>
            </a:r>
          </a:p>
          <a:p>
            <a:endParaRPr lang="en-US" dirty="0" smtClean="0"/>
          </a:p>
          <a:p>
            <a:r>
              <a:rPr lang="en-US" dirty="0" smtClean="0"/>
              <a:t>This dashboard clearly displays the patient’s name, the date the study was ordered and is due, the type of image and study ordered, the level of urgency, and workflow status of the order making it easy for radiology staff to manage patients. </a:t>
            </a:r>
          </a:p>
          <a:p>
            <a:endParaRPr lang="en-US" dirty="0" smtClean="0"/>
          </a:p>
          <a:p>
            <a:r>
              <a:rPr lang="en-US" dirty="0" smtClean="0"/>
              <a:t>The flexibility of the RAPTOR dashboard is very special</a:t>
            </a:r>
            <a:r>
              <a:rPr lang="en-US" baseline="0" dirty="0" smtClean="0"/>
              <a:t> feature of the software. </a:t>
            </a:r>
          </a:p>
          <a:p>
            <a:endParaRPr lang="en-US" baseline="0" dirty="0" smtClean="0"/>
          </a:p>
          <a:p>
            <a:r>
              <a:rPr lang="en-US" baseline="0" dirty="0" smtClean="0"/>
              <a:t>Physicians can organize by specialty, priority, etc.</a:t>
            </a:r>
            <a:endParaRPr lang="en-US" dirty="0" smtClean="0"/>
          </a:p>
          <a:p>
            <a:endParaRPr lang="en-US" dirty="0" smtClean="0"/>
          </a:p>
          <a:p>
            <a:endParaRPr lang="en-US" dirty="0" smtClean="0"/>
          </a:p>
          <a:p>
            <a:r>
              <a:rPr lang="en-US" dirty="0" smtClean="0"/>
              <a:t>Allison- The goal for RAPTORs enterprise implementation is to first deploy the software at 4 sites, Puget Sound, Fresno, Tucson and Portland, in a 21 month period. In the initial prototype for RAPTOR, it had not been on the live VA network, so a great deal of additional development and work has to go into the new effort to deploy it on the network and see how it performs before even further deployment nationally.</a:t>
            </a:r>
          </a:p>
          <a:p>
            <a:endParaRPr lang="en-US" dirty="0" smtClean="0"/>
          </a:p>
          <a:p>
            <a:r>
              <a:rPr lang="en-US" baseline="0" dirty="0" smtClean="0"/>
              <a:t>The RAPTOR team recently completed it’s 3</a:t>
            </a:r>
            <a:r>
              <a:rPr lang="en-US" baseline="30000" dirty="0" smtClean="0"/>
              <a:t>rd</a:t>
            </a:r>
            <a:r>
              <a:rPr lang="en-US" baseline="0" dirty="0" smtClean="0"/>
              <a:t> milestone and recently finished UAT planning and actually started UAT with clinicians at each site.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17</a:t>
            </a:fld>
            <a:endParaRPr lang="en-US" dirty="0"/>
          </a:p>
        </p:txBody>
      </p:sp>
    </p:spTree>
    <p:extLst>
      <p:ext uri="{BB962C8B-B14F-4D97-AF65-F5344CB8AC3E}">
        <p14:creationId xmlns:p14="http://schemas.microsoft.com/office/powerpoint/2010/main" val="280477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The second</a:t>
            </a:r>
            <a:r>
              <a:rPr lang="en-US" baseline="0" dirty="0" smtClean="0"/>
              <a:t> project is the Alerts Watch and Response Engine or AWARE. AWARE is a highly configurable software product to improve measurement and tracking critical diagnostic test alerts and follow-up actions for clinicians, and to provide system-wide data to key constituencies, such as patient safety managers. </a:t>
            </a:r>
          </a:p>
          <a:p>
            <a:endParaRPr lang="en-US" baseline="0" dirty="0" smtClean="0"/>
          </a:p>
          <a:p>
            <a:r>
              <a:rPr lang="en-US" baseline="0" dirty="0" smtClean="0"/>
              <a:t>AWARE can increase patient satisfaction by Improving Patient awareness, Increasing provider engagement;</a:t>
            </a:r>
          </a:p>
          <a:p>
            <a:r>
              <a:rPr lang="en-US" baseline="0" dirty="0" smtClean="0"/>
              <a:t>Improving Quality of Care by providing a mechanism to consistently provide Follow-up to Abnormal Labs on a timely basis; and </a:t>
            </a:r>
          </a:p>
          <a:p>
            <a:r>
              <a:rPr lang="en-US" baseline="0" dirty="0" smtClean="0"/>
              <a:t>Reduce cost by Improving  staff efficiency and reducing organizational risk.</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18</a:t>
            </a:fld>
            <a:endParaRPr lang="en-US" dirty="0"/>
          </a:p>
        </p:txBody>
      </p:sp>
    </p:spTree>
    <p:extLst>
      <p:ext uri="{BB962C8B-B14F-4D97-AF65-F5344CB8AC3E}">
        <p14:creationId xmlns:p14="http://schemas.microsoft.com/office/powerpoint/2010/main" val="832673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Kit- A reminder tool, like the one shown here, appears if a critical alerts is detected in the CPRS tracking file, but no accompanying follow-up order is found.  </a:t>
            </a:r>
          </a:p>
          <a:p>
            <a:endParaRPr lang="en-US" dirty="0" smtClean="0"/>
          </a:p>
          <a:p>
            <a:r>
              <a:rPr lang="en-US" dirty="0" smtClean="0"/>
              <a:t>If a provider chooses “Address Now”, a reminder dialogue box with health factor generation appears. </a:t>
            </a:r>
          </a:p>
          <a:p>
            <a:endParaRPr lang="en-US" dirty="0" smtClean="0"/>
          </a:p>
          <a:p>
            <a:r>
              <a:rPr lang="en-US" dirty="0" smtClean="0"/>
              <a:t>Again, AWARE was not tested initially in a VA production environment, so the deployment goal is for the software to be installed and tested in production at 2 sites: Charleston and Long Beach. </a:t>
            </a:r>
          </a:p>
          <a:p>
            <a:endParaRPr lang="en-US" dirty="0" smtClean="0"/>
          </a:p>
          <a:p>
            <a:r>
              <a:rPr lang="en-US" dirty="0" smtClean="0"/>
              <a:t>AWARE launched in Charleston on June 30th and is currently running smoothly. </a:t>
            </a:r>
          </a:p>
        </p:txBody>
      </p:sp>
      <p:sp>
        <p:nvSpPr>
          <p:cNvPr id="4" name="Slide Number Placeholder 3"/>
          <p:cNvSpPr>
            <a:spLocks noGrp="1"/>
          </p:cNvSpPr>
          <p:nvPr>
            <p:ph type="sldNum" sz="quarter" idx="10"/>
          </p:nvPr>
        </p:nvSpPr>
        <p:spPr/>
        <p:txBody>
          <a:bodyPr/>
          <a:lstStyle/>
          <a:p>
            <a:fld id="{08AA51C3-518F-4F0D-B932-9AF47A2C9D15}" type="slidenum">
              <a:rPr lang="en-US" smtClean="0"/>
              <a:t>19</a:t>
            </a:fld>
            <a:endParaRPr lang="en-US" dirty="0"/>
          </a:p>
        </p:txBody>
      </p:sp>
    </p:spTree>
    <p:extLst>
      <p:ext uri="{BB962C8B-B14F-4D97-AF65-F5344CB8AC3E}">
        <p14:creationId xmlns:p14="http://schemas.microsoft.com/office/powerpoint/2010/main" val="162792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We’re going to move on with a bit more fun.</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 Next</a:t>
            </a:r>
            <a:r>
              <a:rPr lang="en-US" baseline="0" dirty="0" smtClean="0"/>
              <a:t> up is the remote mental health intake assessment form or e-screening. The e-screening application accelerates the process for enrolling patients into mental health care by using a web-based intake form to perform mental health assessments on returning OEF/OIF Veterans. The innovation enables clinicians to perform mental health screenings remotely.</a:t>
            </a:r>
          </a:p>
          <a:p>
            <a:endParaRPr lang="en-US" dirty="0" smtClean="0"/>
          </a:p>
          <a:p>
            <a:r>
              <a:rPr lang="en-US" dirty="0" smtClean="0"/>
              <a:t>Kit- This project was initially a 2010 industry competition effort. </a:t>
            </a:r>
          </a:p>
          <a:p>
            <a:endParaRPr lang="en-US" dirty="0" smtClean="0"/>
          </a:p>
          <a:p>
            <a:r>
              <a:rPr lang="en-US" dirty="0" smtClean="0"/>
              <a:t>Now, Over a 24 month period, the deployment team will work to implement this project in a production environment at five different clinical sites</a:t>
            </a:r>
            <a:r>
              <a:rPr lang="en-US" baseline="0" dirty="0" smtClean="0"/>
              <a:t> on the west coast. </a:t>
            </a:r>
          </a:p>
          <a:p>
            <a:endParaRPr lang="en-US" baseline="0" dirty="0" smtClean="0"/>
          </a:p>
          <a:p>
            <a:r>
              <a:rPr lang="en-US" baseline="0" dirty="0" smtClean="0"/>
              <a:t>The software is still under development at this time, with over 12 months left in the effort.</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20</a:t>
            </a:fld>
            <a:endParaRPr lang="en-US" dirty="0"/>
          </a:p>
        </p:txBody>
      </p:sp>
    </p:spTree>
    <p:extLst>
      <p:ext uri="{BB962C8B-B14F-4D97-AF65-F5344CB8AC3E}">
        <p14:creationId xmlns:p14="http://schemas.microsoft.com/office/powerpoint/2010/main" val="2920096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The 4th project today is the advanced environmental controls. Advanced Environmental Controls were initially installed in 60 SCI beds at the Memphis VA Medical Center and piloted for one year as part of the 2011 VA Employee Innovation Competition. Advanced Environmental Controls aims to improve the quality of life for SCI Veterans by providing them with tools  they need to better control over inpatient hospital surroundings. The project leverages touch screen, voice activation, sip n’ puff, head tracker, and eye gaze technologies to enable SCI Veterans to call for the nurse, adjust bed position, dial/receive telephone calls, control television settings, surf the web, and access electronic entertainment such as e-books and computer games.</a:t>
            </a:r>
          </a:p>
          <a:p>
            <a:endParaRPr lang="en-US" dirty="0" smtClean="0"/>
          </a:p>
          <a:p>
            <a:r>
              <a:rPr lang="en-US" dirty="0" smtClean="0"/>
              <a:t>Kit-The project team will create and coordinate customized equipment orders to meet the unique needs of each site based on their patient population and existing equipment, and will work with local Biomedical Engineering and SCI staff to coordinate installation and training on how to use the equipment.</a:t>
            </a:r>
          </a:p>
        </p:txBody>
      </p:sp>
      <p:sp>
        <p:nvSpPr>
          <p:cNvPr id="4" name="Slide Number Placeholder 3"/>
          <p:cNvSpPr>
            <a:spLocks noGrp="1"/>
          </p:cNvSpPr>
          <p:nvPr>
            <p:ph type="sldNum" sz="quarter" idx="10"/>
          </p:nvPr>
        </p:nvSpPr>
        <p:spPr/>
        <p:txBody>
          <a:bodyPr/>
          <a:lstStyle/>
          <a:p>
            <a:fld id="{08AA51C3-518F-4F0D-B932-9AF47A2C9D15}" type="slidenum">
              <a:rPr lang="en-US" smtClean="0"/>
              <a:t>21</a:t>
            </a:fld>
            <a:endParaRPr lang="en-US" dirty="0"/>
          </a:p>
        </p:txBody>
      </p:sp>
    </p:spTree>
    <p:extLst>
      <p:ext uri="{BB962C8B-B14F-4D97-AF65-F5344CB8AC3E}">
        <p14:creationId xmlns:p14="http://schemas.microsoft.com/office/powerpoint/2010/main" val="3400504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Advance Environmental Controls will first be deployed to four VHA SCI Centers in the first year and 19 VHA SCI Center over the next 2 of the 3 project years. In year 1, the SCI Centers at Houston, Bronx, Hines and Syracuse VA Medical Centers will be receiving the Advanced Environmental Control technology. Pictured is an environmental control unit and the awesome team at the Syracuse SCI Center. </a:t>
            </a:r>
          </a:p>
          <a:p>
            <a:endParaRPr lang="en-US" dirty="0" smtClean="0"/>
          </a:p>
          <a:p>
            <a:r>
              <a:rPr lang="en-US" dirty="0" smtClean="0"/>
              <a:t>Kit, I know you are the IC for this project, tell me more about the current status and project from your perspective.</a:t>
            </a:r>
          </a:p>
          <a:p>
            <a:endParaRPr lang="en-US" dirty="0" smtClean="0"/>
          </a:p>
          <a:p>
            <a:r>
              <a:rPr lang="en-US" dirty="0" smtClean="0"/>
              <a:t>Kit – This is a great project to be a part of, Allison.  </a:t>
            </a:r>
          </a:p>
          <a:p>
            <a:endParaRPr lang="en-US" dirty="0" smtClean="0"/>
          </a:p>
          <a:p>
            <a:r>
              <a:rPr lang="en-US" dirty="0" smtClean="0"/>
              <a:t>Currently, we have completed the installations at Syracuse, Houston, and the Bronx and the Hines installation will wrap up at the end of July.  </a:t>
            </a:r>
          </a:p>
          <a:p>
            <a:endParaRPr lang="en-US" dirty="0" smtClean="0"/>
          </a:p>
          <a:p>
            <a:r>
              <a:rPr lang="en-US" dirty="0" smtClean="0"/>
              <a:t>Right now, we are about two months ahead of schedule heading into the first option year. </a:t>
            </a:r>
          </a:p>
          <a:p>
            <a:endParaRPr lang="en-US" dirty="0" smtClean="0"/>
          </a:p>
          <a:p>
            <a:r>
              <a:rPr lang="en-US" dirty="0" smtClean="0"/>
              <a:t> I’ve had a chance to visit each of the sites we have installed this technology and the feedback I have received from both Veterans and VA staff has been overwhelmingly positive.  </a:t>
            </a:r>
          </a:p>
          <a:p>
            <a:endParaRPr lang="en-US" dirty="0" smtClean="0"/>
          </a:p>
          <a:p>
            <a:r>
              <a:rPr lang="en-US" dirty="0" smtClean="0"/>
              <a:t>The Veterans I’ve spoken with are happy with the new level of independence this technology provides them. </a:t>
            </a:r>
          </a:p>
          <a:p>
            <a:endParaRPr lang="en-US" dirty="0" smtClean="0"/>
          </a:p>
          <a:p>
            <a:r>
              <a:rPr lang="en-US" dirty="0" smtClean="0"/>
              <a:t> Irrespective of their disability, Veterans are able to control their TV, adjust the bed and lights, make and receive telephone calls, and surf the internet all without the help of a nurse or another caregiver.  </a:t>
            </a:r>
          </a:p>
          <a:p>
            <a:endParaRPr lang="en-US" dirty="0" smtClean="0"/>
          </a:p>
          <a:p>
            <a:r>
              <a:rPr lang="en-US" dirty="0" smtClean="0"/>
              <a:t>VA staff, such as nurses, are happy with the new technology as they believe it reduces the amount of time they spend assisting patients with routine tasks thus increasing their availability to provide clinical care.  </a:t>
            </a:r>
          </a:p>
          <a:p>
            <a:endParaRPr lang="en-US" dirty="0" smtClean="0"/>
          </a:p>
          <a:p>
            <a:r>
              <a:rPr lang="en-US" dirty="0" smtClean="0"/>
              <a:t>This project is truly a win-win for both Veterans and VA staff.</a:t>
            </a:r>
          </a:p>
          <a:p>
            <a:endParaRPr lang="en-US" dirty="0" smtClean="0"/>
          </a:p>
          <a:p>
            <a:r>
              <a:rPr lang="en-US" dirty="0" smtClean="0"/>
              <a:t>Allison- thanks Kit it sounds awesome and I know you enjoy working as the IC for this project. We have</a:t>
            </a:r>
            <a:r>
              <a:rPr lang="en-US" baseline="0" dirty="0" smtClean="0"/>
              <a:t> a short video now on the ECU project. Take a look and we’ll be back in a few.</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22</a:t>
            </a:fld>
            <a:endParaRPr lang="en-US" dirty="0"/>
          </a:p>
        </p:txBody>
      </p:sp>
    </p:spTree>
    <p:extLst>
      <p:ext uri="{BB962C8B-B14F-4D97-AF65-F5344CB8AC3E}">
        <p14:creationId xmlns:p14="http://schemas.microsoft.com/office/powerpoint/2010/main" val="1687258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Another exciting non-IT project is the multi-sensory environment for specialty care units. This project also originated from the 2011 employee innovation competition. The project leverages Snoezelen therapy. A SNOEZELEN MSE incorporates a specialized selection of sensory equipment and materials that may help patients adapt their responses to sensory stimulation and to advance education and therapy goals. Each SNOEZELEN MSE is tailored to meet the needs of specific populations according to age and ability. The blend of sights, sounds, textures, aromas, and motion provide stimulation of the primary sensory systems and may be modified to meet each participant’s sensory needs.</a:t>
            </a:r>
          </a:p>
          <a:p>
            <a:endParaRPr lang="en-US" dirty="0" smtClean="0"/>
          </a:p>
          <a:p>
            <a:r>
              <a:rPr lang="en-US" dirty="0" smtClean="0"/>
              <a:t>Kit- The end goal here is to install multisensory environment equipment at 53 clinical sites. </a:t>
            </a:r>
          </a:p>
          <a:p>
            <a:endParaRPr lang="en-US" dirty="0" smtClean="0"/>
          </a:p>
          <a:p>
            <a:r>
              <a:rPr lang="en-US" dirty="0" smtClean="0"/>
              <a:t>We will train providers in the use of the equipment to provide Snoezelen Therapy to dementia patients at each facility, and train several users at each facility that can instruct other care providers in the best practices for providing care to dementia patients.  </a:t>
            </a:r>
          </a:p>
          <a:p>
            <a:endParaRPr lang="en-US" dirty="0" smtClean="0"/>
          </a:p>
          <a:p>
            <a:r>
              <a:rPr lang="en-US" dirty="0" smtClean="0"/>
              <a:t>And equally as important, we will be collecting outcomes data to evaluate the impact of this project on key quality of care measures.</a:t>
            </a:r>
          </a:p>
          <a:p>
            <a:endParaRPr lang="en-US" dirty="0" smtClean="0"/>
          </a:p>
          <a:p>
            <a:r>
              <a:rPr lang="en-US" dirty="0" smtClean="0"/>
              <a:t>Multi-sensory Environment Innovation is in the tenth month of an 18 month implementation. As of </a:t>
            </a:r>
            <a:r>
              <a:rPr lang="en-US" dirty="0" smtClean="0"/>
              <a:t>July, approximately </a:t>
            </a:r>
            <a:r>
              <a:rPr lang="en-US" dirty="0" smtClean="0"/>
              <a:t>60</a:t>
            </a:r>
            <a:r>
              <a:rPr lang="en-US" dirty="0" smtClean="0"/>
              <a:t>%</a:t>
            </a:r>
            <a:r>
              <a:rPr lang="en-US" baseline="0" dirty="0" smtClean="0"/>
              <a:t> of site installations</a:t>
            </a:r>
            <a:r>
              <a:rPr lang="en-US" dirty="0" smtClean="0"/>
              <a:t> </a:t>
            </a:r>
            <a:r>
              <a:rPr lang="en-US" dirty="0" smtClean="0"/>
              <a:t>are complete, and </a:t>
            </a:r>
            <a:r>
              <a:rPr lang="en-US" dirty="0" smtClean="0"/>
              <a:t>approximately </a:t>
            </a:r>
            <a:r>
              <a:rPr lang="en-US" dirty="0" smtClean="0"/>
              <a:t>47</a:t>
            </a:r>
            <a:r>
              <a:rPr lang="en-US" dirty="0" smtClean="0"/>
              <a:t>% </a:t>
            </a:r>
            <a:r>
              <a:rPr lang="en-US" dirty="0" smtClean="0"/>
              <a:t>have gone through the three day dementia training course.</a:t>
            </a:r>
          </a:p>
        </p:txBody>
      </p:sp>
      <p:sp>
        <p:nvSpPr>
          <p:cNvPr id="4" name="Slide Number Placeholder 3"/>
          <p:cNvSpPr>
            <a:spLocks noGrp="1"/>
          </p:cNvSpPr>
          <p:nvPr>
            <p:ph type="sldNum" sz="quarter" idx="10"/>
          </p:nvPr>
        </p:nvSpPr>
        <p:spPr/>
        <p:txBody>
          <a:bodyPr/>
          <a:lstStyle/>
          <a:p>
            <a:fld id="{08AA51C3-518F-4F0D-B932-9AF47A2C9D15}" type="slidenum">
              <a:rPr lang="en-US" smtClean="0"/>
              <a:t>23</a:t>
            </a:fld>
            <a:endParaRPr lang="en-US" dirty="0"/>
          </a:p>
        </p:txBody>
      </p:sp>
    </p:spTree>
    <p:extLst>
      <p:ext uri="{BB962C8B-B14F-4D97-AF65-F5344CB8AC3E}">
        <p14:creationId xmlns:p14="http://schemas.microsoft.com/office/powerpoint/2010/main" val="2134640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prstClr val="white"/>
                </a:solidFill>
                <a:effectLst/>
                <a:uLnTx/>
                <a:uFillTx/>
                <a:latin typeface="+mn-lt"/>
                <a:hlinkClick r:id="rId3"/>
              </a:rPr>
              <a:t>Multi-Sensory Environment Innovation</a:t>
            </a:r>
            <a:endParaRPr kumimoji="0" lang="en-US" sz="3200" b="1" i="0" u="none" strike="noStrike" kern="1200" cap="none" spc="0" normalizeH="0" baseline="0" noProof="0" dirty="0" smtClean="0">
              <a:ln>
                <a:noFill/>
              </a:ln>
              <a:solidFill>
                <a:prstClr val="white"/>
              </a:solidFill>
              <a:effectLst/>
              <a:uLnTx/>
              <a:uFillTx/>
              <a:latin typeface="+mn-lt"/>
            </a:endParaRPr>
          </a:p>
          <a:p>
            <a:r>
              <a:rPr lang="en-US" dirty="0" smtClean="0"/>
              <a:t>Allison- </a:t>
            </a:r>
          </a:p>
          <a:p>
            <a:endParaRPr lang="en-US" dirty="0" smtClean="0"/>
          </a:p>
          <a:p>
            <a:endParaRPr lang="en-US" dirty="0" smtClean="0"/>
          </a:p>
          <a:p>
            <a:r>
              <a:rPr lang="en-US" dirty="0" smtClean="0"/>
              <a:t>We</a:t>
            </a:r>
            <a:r>
              <a:rPr lang="en-US" baseline="0" dirty="0" smtClean="0"/>
              <a:t> have a short video on this fantastic innovation project. Check it out and we’ll be back in a few minutes.</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24</a:t>
            </a:fld>
            <a:endParaRPr lang="en-US" dirty="0"/>
          </a:p>
        </p:txBody>
      </p:sp>
    </p:spTree>
    <p:extLst>
      <p:ext uri="{BB962C8B-B14F-4D97-AF65-F5344CB8AC3E}">
        <p14:creationId xmlns:p14="http://schemas.microsoft.com/office/powerpoint/2010/main" val="240983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Ad lib return from video. </a:t>
            </a:r>
          </a:p>
          <a:p>
            <a:endParaRPr lang="en-US" dirty="0" smtClean="0"/>
          </a:p>
          <a:p>
            <a:r>
              <a:rPr lang="en-US" dirty="0" smtClean="0"/>
              <a:t>The TBI clinical decision support application is next up. TBI CDS was originally a 2010 industry innovation. Now, in the enterprise implementation phase we will design, install, test, and train users on a customized rehabilitation-based TBI CDS system to treat Veterans in VA Polytrauma centers. The project also includes development and maintenance of a data dictionary, integration of the TBI CDS with VistA Computerized Patient Record System (CPRS) and an analytical statistical capability. In addition, the application will provide a web-based remote access function to assure that remote patients can access required forms through My HealtheVet.</a:t>
            </a:r>
          </a:p>
          <a:p>
            <a:endParaRPr lang="en-US" dirty="0" smtClean="0"/>
          </a:p>
          <a:p>
            <a:r>
              <a:rPr lang="en-US" dirty="0" smtClean="0"/>
              <a:t>Kit- This was the last of our 2013 projects to get started, but we are blazing ahead to deploy the software at 5 polytrauma centers in the first 12 months.</a:t>
            </a:r>
          </a:p>
          <a:p>
            <a:endParaRPr lang="en-US" dirty="0" smtClean="0"/>
          </a:p>
          <a:p>
            <a:r>
              <a:rPr lang="en-US" dirty="0" smtClean="0"/>
              <a:t> The second 12 months includes plans to deploy to an additional 20 polytrauma centers. </a:t>
            </a:r>
          </a:p>
          <a:p>
            <a:endParaRPr lang="en-US" dirty="0" smtClean="0"/>
          </a:p>
          <a:p>
            <a:r>
              <a:rPr lang="en-US" dirty="0" smtClean="0"/>
              <a:t>Development</a:t>
            </a:r>
            <a:r>
              <a:rPr lang="en-US" baseline="0" dirty="0" smtClean="0"/>
              <a:t> is still underway and moving forward for a fall 2014 release into VA facilities. </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25</a:t>
            </a:fld>
            <a:endParaRPr lang="en-US" dirty="0"/>
          </a:p>
        </p:txBody>
      </p:sp>
    </p:spTree>
    <p:extLst>
      <p:ext uri="{BB962C8B-B14F-4D97-AF65-F5344CB8AC3E}">
        <p14:creationId xmlns:p14="http://schemas.microsoft.com/office/powerpoint/2010/main" val="1473172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Finally, last but not least is the chemotherapy ordering management system or COMS. COMS was also originally a 2010 industry competition project. COMS is an automated tool that enables end-to-end tracking of a patient’s chemotherapy regimen including pharmacy orders, order templates, provider notes, end of treatment summaries, and a database of relevant information. Clinicians can use the tool to access and query the chemotherapy-related clinical data needed to meet a variety of reporting needs.</a:t>
            </a:r>
          </a:p>
          <a:p>
            <a:endParaRPr lang="en-US" dirty="0" smtClean="0"/>
          </a:p>
          <a:p>
            <a:r>
              <a:rPr lang="en-US" dirty="0" smtClean="0"/>
              <a:t>Kit- Like some of the other prototype applications, COMS wasn’t originally tested in a live production environment either. </a:t>
            </a:r>
          </a:p>
          <a:p>
            <a:endParaRPr lang="en-US" dirty="0" smtClean="0"/>
          </a:p>
          <a:p>
            <a:r>
              <a:rPr lang="en-US" dirty="0" smtClean="0"/>
              <a:t>The goal, of course, is to successfully make that happen at the Durham and Puget Sound VAMCs.</a:t>
            </a:r>
          </a:p>
          <a:p>
            <a:endParaRPr lang="en-US" dirty="0" smtClean="0"/>
          </a:p>
          <a:p>
            <a:r>
              <a:rPr lang="en-US" dirty="0" smtClean="0"/>
              <a:t>The Project is proceeding as planned. </a:t>
            </a:r>
          </a:p>
          <a:p>
            <a:endParaRPr lang="en-US" dirty="0" smtClean="0"/>
          </a:p>
          <a:p>
            <a:r>
              <a:rPr lang="en-US" dirty="0" smtClean="0"/>
              <a:t>The COMS deployment team has engaged OI&amp;T </a:t>
            </a:r>
            <a:r>
              <a:rPr lang="en-US" dirty="0" smtClean="0"/>
              <a:t>in </a:t>
            </a:r>
            <a:r>
              <a:rPr lang="en-US" dirty="0" smtClean="0"/>
              <a:t>Puget Sound </a:t>
            </a:r>
            <a:r>
              <a:rPr lang="en-US" dirty="0" smtClean="0"/>
              <a:t>and Durham </a:t>
            </a:r>
            <a:r>
              <a:rPr lang="en-US" dirty="0" smtClean="0"/>
              <a:t>to discuss deployment of COMS system in fall 2014. </a:t>
            </a:r>
          </a:p>
          <a:p>
            <a:endParaRPr lang="en-US" dirty="0" smtClean="0"/>
          </a:p>
          <a:p>
            <a:r>
              <a:rPr lang="en-US" dirty="0" smtClean="0"/>
              <a:t>In addition, COMS will be presented at the 2014 Association of VA Hematology/Oncology </a:t>
            </a:r>
            <a:r>
              <a:rPr lang="en-US" dirty="0" smtClean="0"/>
              <a:t>conference </a:t>
            </a:r>
            <a:r>
              <a:rPr lang="en-US" dirty="0" smtClean="0"/>
              <a:t>in September. </a:t>
            </a:r>
          </a:p>
        </p:txBody>
      </p:sp>
      <p:sp>
        <p:nvSpPr>
          <p:cNvPr id="4" name="Slide Number Placeholder 3"/>
          <p:cNvSpPr>
            <a:spLocks noGrp="1"/>
          </p:cNvSpPr>
          <p:nvPr>
            <p:ph type="sldNum" sz="quarter" idx="10"/>
          </p:nvPr>
        </p:nvSpPr>
        <p:spPr/>
        <p:txBody>
          <a:bodyPr/>
          <a:lstStyle/>
          <a:p>
            <a:fld id="{08AA51C3-518F-4F0D-B932-9AF47A2C9D15}" type="slidenum">
              <a:rPr lang="en-US" smtClean="0"/>
              <a:t>26</a:t>
            </a:fld>
            <a:endParaRPr lang="en-US" dirty="0"/>
          </a:p>
        </p:txBody>
      </p:sp>
    </p:spTree>
    <p:extLst>
      <p:ext uri="{BB962C8B-B14F-4D97-AF65-F5344CB8AC3E}">
        <p14:creationId xmlns:p14="http://schemas.microsoft.com/office/powerpoint/2010/main" val="1806081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a:t>
            </a:r>
            <a:r>
              <a:rPr lang="en-US" baseline="0" dirty="0" smtClean="0"/>
              <a:t> Ad lib poll</a:t>
            </a:r>
            <a:endParaRPr lang="en-US" dirty="0" smtClean="0"/>
          </a:p>
          <a:p>
            <a:endParaRPr lang="en-US" dirty="0" smtClean="0"/>
          </a:p>
          <a:p>
            <a:endParaRPr lang="en-US" dirty="0" smtClean="0"/>
          </a:p>
          <a:p>
            <a:r>
              <a:rPr lang="en-US" dirty="0" smtClean="0"/>
              <a:t>Again,</a:t>
            </a:r>
            <a:r>
              <a:rPr lang="en-US" baseline="0" dirty="0" smtClean="0"/>
              <a:t> t</a:t>
            </a:r>
            <a:r>
              <a:rPr lang="en-US" dirty="0" smtClean="0"/>
              <a: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27</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Kit- Finally today, we’ll end with the exciting news on the 2014 innovation enterprise implementation projects that are in the pipeline. </a:t>
            </a:r>
          </a:p>
          <a:p>
            <a:endParaRPr lang="en-US" dirty="0" smtClean="0"/>
          </a:p>
          <a:p>
            <a:r>
              <a:rPr lang="en-US" dirty="0" smtClean="0"/>
              <a:t>Allison- read the project list</a:t>
            </a:r>
          </a:p>
        </p:txBody>
      </p:sp>
      <p:sp>
        <p:nvSpPr>
          <p:cNvPr id="4" name="Slide Number Placeholder 3"/>
          <p:cNvSpPr>
            <a:spLocks noGrp="1"/>
          </p:cNvSpPr>
          <p:nvPr>
            <p:ph type="sldNum" sz="quarter" idx="10"/>
          </p:nvPr>
        </p:nvSpPr>
        <p:spPr/>
        <p:txBody>
          <a:bodyPr/>
          <a:lstStyle/>
          <a:p>
            <a:fld id="{08AA51C3-518F-4F0D-B932-9AF47A2C9D15}" type="slidenum">
              <a:rPr lang="en-US" smtClean="0"/>
              <a:t>28</a:t>
            </a:fld>
            <a:endParaRPr lang="en-US" dirty="0"/>
          </a:p>
        </p:txBody>
      </p:sp>
    </p:spTree>
    <p:extLst>
      <p:ext uri="{BB962C8B-B14F-4D97-AF65-F5344CB8AC3E}">
        <p14:creationId xmlns:p14="http://schemas.microsoft.com/office/powerpoint/2010/main" val="354222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 AVS</a:t>
            </a:r>
          </a:p>
          <a:p>
            <a:endParaRPr lang="en-US" dirty="0" smtClean="0"/>
          </a:p>
          <a:p>
            <a:r>
              <a:rPr lang="en-US" dirty="0" smtClean="0"/>
              <a:t>After Visit Summary is a web-based tool that works with CPRS to summarizes key medical information from outpatient visits by automatically populating a patient-centered print out with diagnoses, treatment instructions, orders, lab results, medications, and future appointments.  </a:t>
            </a:r>
          </a:p>
          <a:p>
            <a:endParaRPr lang="en-US" dirty="0" smtClean="0"/>
          </a:p>
          <a:p>
            <a:r>
              <a:rPr lang="en-US" dirty="0" smtClean="0"/>
              <a:t>I don’t know about you, but I could benefit from something like this.  </a:t>
            </a:r>
          </a:p>
          <a:p>
            <a:endParaRPr lang="en-US" dirty="0" smtClean="0"/>
          </a:p>
          <a:p>
            <a:r>
              <a:rPr lang="en-US" dirty="0" smtClean="0"/>
              <a:t>When I go to the doctor, he tells me so many things during my visit (your overweight, get more exercise, eat right, blah </a:t>
            </a:r>
            <a:r>
              <a:rPr lang="en-US" dirty="0" err="1" smtClean="0"/>
              <a:t>blah</a:t>
            </a:r>
            <a:r>
              <a:rPr lang="en-US" dirty="0" smtClean="0"/>
              <a:t> </a:t>
            </a:r>
            <a:r>
              <a:rPr lang="en-US" dirty="0" smtClean="0"/>
              <a:t>blah).</a:t>
            </a:r>
            <a:r>
              <a:rPr lang="en-US" baseline="0" dirty="0" smtClean="0"/>
              <a:t> </a:t>
            </a:r>
            <a:r>
              <a:rPr lang="en-US" dirty="0" smtClean="0"/>
              <a:t>I </a:t>
            </a:r>
            <a:r>
              <a:rPr lang="en-US" dirty="0" smtClean="0"/>
              <a:t>can’t remember everything </a:t>
            </a:r>
            <a:r>
              <a:rPr lang="en-US" dirty="0" smtClean="0"/>
              <a:t>once I get home.</a:t>
            </a:r>
            <a:endParaRPr lang="en-US" dirty="0" smtClean="0"/>
          </a:p>
          <a:p>
            <a:endParaRPr lang="en-US" dirty="0" smtClean="0"/>
          </a:p>
          <a:p>
            <a:r>
              <a:rPr lang="en-US" dirty="0" smtClean="0"/>
              <a:t>When I get home, my wife always asks me “What did the doctor say, honey?”  My standard reply is “I don’t know something about my weight, exercise, blah blah blah.”  </a:t>
            </a:r>
          </a:p>
          <a:p>
            <a:endParaRPr lang="en-US" dirty="0" smtClean="0"/>
          </a:p>
          <a:p>
            <a:r>
              <a:rPr lang="en-US" dirty="0" smtClean="0"/>
              <a:t>If I had something like AVS, I could just hand her the print out and be done with it.  What a relief.  </a:t>
            </a:r>
          </a:p>
          <a:p>
            <a:endParaRPr lang="en-US" dirty="0" smtClean="0"/>
          </a:p>
          <a:p>
            <a:r>
              <a:rPr lang="en-US" dirty="0" smtClean="0"/>
              <a:t>Kidding aside, this is a great project that has the potential to improve treatment plan adherence.</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29</a:t>
            </a:fld>
            <a:endParaRPr lang="en-US" dirty="0"/>
          </a:p>
        </p:txBody>
      </p:sp>
    </p:spTree>
    <p:extLst>
      <p:ext uri="{BB962C8B-B14F-4D97-AF65-F5344CB8AC3E}">
        <p14:creationId xmlns:p14="http://schemas.microsoft.com/office/powerpoint/2010/main" val="87902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a:t>
            </a:r>
            <a:r>
              <a:rPr lang="en-US" baseline="0" dirty="0" smtClean="0"/>
              <a:t> the office of Connected Health has 7 aspects to its mission and innovation is mentioned in #5 in this graphic: </a:t>
            </a:r>
          </a:p>
          <a:p>
            <a:endParaRPr lang="en-US" baseline="0" dirty="0" smtClean="0"/>
          </a:p>
          <a:p>
            <a:r>
              <a:rPr lang="en-US" baseline="0" dirty="0" smtClean="0"/>
              <a:t>(click for animation)</a:t>
            </a:r>
          </a:p>
          <a:p>
            <a:endParaRPr lang="en-US" baseline="0" dirty="0" smtClean="0"/>
          </a:p>
          <a:p>
            <a:r>
              <a:rPr lang="en-US" baseline="0" dirty="0" smtClean="0"/>
              <a:t>Systemically and intentionally deliver innovations that will improve health care delivery; which is exactly what we aim to do through our 3 innovation portfolios: grassroots, strategic and laboratory. </a:t>
            </a:r>
          </a:p>
          <a:p>
            <a:endParaRPr lang="en-US" baseline="0" dirty="0" smtClean="0"/>
          </a:p>
          <a:p>
            <a:r>
              <a:rPr lang="en-US" baseline="0" dirty="0" smtClean="0"/>
              <a:t>The grassroots portfolio is home to the employee innovation competition, where you, VA employees, submit innovation ideas that are narrowed down from thousands (last year there were around 4000), then to around 100 and finally to around 20 that are eventually piloted. The industry portfolio is home to the industry innovation competition which follows another process to bring in academia and the private sector to pilot innovations to solve some of VA’s highest needs. The laboratory portfolio consists of the innovation sandbox, which allows software developers a safe place to “play” to see how their product interacts with VistA test data.</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a:t>
            </a:fld>
            <a:endParaRPr lang="en-US" dirty="0"/>
          </a:p>
        </p:txBody>
      </p:sp>
    </p:spTree>
    <p:extLst>
      <p:ext uri="{BB962C8B-B14F-4D97-AF65-F5344CB8AC3E}">
        <p14:creationId xmlns:p14="http://schemas.microsoft.com/office/powerpoint/2010/main" val="994742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a:t>
            </a:r>
          </a:p>
          <a:p>
            <a:r>
              <a:rPr lang="en-US" dirty="0" smtClean="0"/>
              <a:t>Industry competition project</a:t>
            </a:r>
          </a:p>
          <a:p>
            <a:r>
              <a:rPr lang="en-US" dirty="0" smtClean="0"/>
              <a:t>Pilot</a:t>
            </a:r>
            <a:r>
              <a:rPr lang="en-US" baseline="0" dirty="0" smtClean="0"/>
              <a:t> in </a:t>
            </a:r>
            <a:r>
              <a:rPr lang="en-US" baseline="0" dirty="0" err="1" smtClean="0"/>
              <a:t>cleveland</a:t>
            </a:r>
            <a:endParaRPr lang="en-US" baseline="0" dirty="0" smtClean="0"/>
          </a:p>
          <a:p>
            <a:r>
              <a:rPr lang="en-US" baseline="0" dirty="0" smtClean="0"/>
              <a:t>Connects patient on smartphone, android, app (or tablet) to their audiologist </a:t>
            </a:r>
          </a:p>
          <a:p>
            <a:r>
              <a:rPr lang="en-US" baseline="0" dirty="0" smtClean="0"/>
              <a:t>Patient can be anywhere with </a:t>
            </a:r>
            <a:r>
              <a:rPr lang="en-US" baseline="0" dirty="0" err="1" smtClean="0"/>
              <a:t>wifi</a:t>
            </a:r>
            <a:r>
              <a:rPr lang="en-US" baseline="0" dirty="0" smtClean="0"/>
              <a:t> and it even worked on 4G and 3G, while the audiologist is at a CBOC or VAMC</a:t>
            </a:r>
          </a:p>
          <a:p>
            <a:r>
              <a:rPr lang="en-US" baseline="0" dirty="0" smtClean="0"/>
              <a:t>Recently chosen and still under development to flush out the requirements but we are very excited about it.</a:t>
            </a:r>
          </a:p>
          <a:p>
            <a:r>
              <a:rPr lang="en-US" baseline="0" dirty="0" smtClean="0"/>
              <a:t>The experience with the project was extremely positive and I cant wait for it to continue and hope to be part of it. The patients loved it and the time and effort it </a:t>
            </a:r>
            <a:r>
              <a:rPr lang="en-US" baseline="0" smtClean="0"/>
              <a:t>saved them.</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30</a:t>
            </a:fld>
            <a:endParaRPr lang="en-US" dirty="0"/>
          </a:p>
        </p:txBody>
      </p:sp>
    </p:spTree>
    <p:extLst>
      <p:ext uri="{BB962C8B-B14F-4D97-AF65-F5344CB8AC3E}">
        <p14:creationId xmlns:p14="http://schemas.microsoft.com/office/powerpoint/2010/main" val="2644719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 HazPharm</a:t>
            </a:r>
          </a:p>
          <a:p>
            <a:endParaRPr lang="en-US" dirty="0" smtClean="0"/>
          </a:p>
          <a:p>
            <a:r>
              <a:rPr lang="en-US" dirty="0" smtClean="0"/>
              <a:t>Currently, there are no uniform computerized warnings or flags in the VA healthcare computer system to identify hazardous pharmaceuticals in order to ensure proper handling or disposal.  </a:t>
            </a:r>
          </a:p>
          <a:p>
            <a:endParaRPr lang="en-US" dirty="0" smtClean="0"/>
          </a:p>
          <a:p>
            <a:r>
              <a:rPr lang="en-US" dirty="0" smtClean="0"/>
              <a:t>This results in putting both VA pharmacy and nursing staff at risk of hazardous exposure and prevents proper dispose of hazardous drugs which can harm the environment and ultimately result in costly fines from the EPA. </a:t>
            </a:r>
          </a:p>
          <a:p>
            <a:endParaRPr lang="en-US" dirty="0" smtClean="0"/>
          </a:p>
          <a:p>
            <a:r>
              <a:rPr lang="en-US" dirty="0" smtClean="0"/>
              <a:t> The Hazard Pharmaceuticals innovation resulted in prototype modifications to several VA pharmacy-related systems </a:t>
            </a:r>
            <a:r>
              <a:rPr lang="en-US" dirty="0" smtClean="0"/>
              <a:t>in </a:t>
            </a:r>
            <a:r>
              <a:rPr lang="en-US" dirty="0" smtClean="0"/>
              <a:t>order to help VA staff identify potential handling or disposal precautions.  </a:t>
            </a:r>
          </a:p>
          <a:p>
            <a:endParaRPr lang="en-US" dirty="0" smtClean="0"/>
          </a:p>
          <a:p>
            <a:r>
              <a:rPr lang="en-US" dirty="0" smtClean="0"/>
              <a:t>This is a great project that will ultimately improve VA staff safety and protect the environment.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31</a:t>
            </a:fld>
            <a:endParaRPr lang="en-US" dirty="0"/>
          </a:p>
        </p:txBody>
      </p:sp>
    </p:spTree>
    <p:extLst>
      <p:ext uri="{BB962C8B-B14F-4D97-AF65-F5344CB8AC3E}">
        <p14:creationId xmlns:p14="http://schemas.microsoft.com/office/powerpoint/2010/main" val="676322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Allison-REVAMP</a:t>
            </a:r>
          </a:p>
          <a:p>
            <a:r>
              <a:rPr lang="en-US" dirty="0" smtClean="0"/>
              <a:t>REVAMP is A web-based clinical management pathway for veterans with obstructive</a:t>
            </a:r>
            <a:r>
              <a:rPr lang="en-US" baseline="0" dirty="0" smtClean="0"/>
              <a:t> sleep apnea. It allows for:</a:t>
            </a:r>
            <a:endParaRPr lang="en-US" dirty="0" smtClean="0"/>
          </a:p>
          <a:p>
            <a:r>
              <a:rPr lang="en-US" dirty="0" smtClean="0"/>
              <a:t> Validated questionnaires completed online- which</a:t>
            </a:r>
            <a:r>
              <a:rPr lang="en-US" baseline="0" dirty="0" smtClean="0"/>
              <a:t> </a:t>
            </a:r>
            <a:r>
              <a:rPr lang="en-US" dirty="0" smtClean="0"/>
              <a:t>eliminates paper forms, increases symptom reporting, accessibility</a:t>
            </a:r>
            <a:r>
              <a:rPr lang="en-US" baseline="0" dirty="0" smtClean="0"/>
              <a:t> of</a:t>
            </a:r>
            <a:r>
              <a:rPr lang="en-US" dirty="0" smtClean="0"/>
              <a:t> outcomes,</a:t>
            </a:r>
          </a:p>
          <a:p>
            <a:r>
              <a:rPr lang="en-US" dirty="0" smtClean="0"/>
              <a:t> Online videos instructing Veterans how to perform their home sleep test,</a:t>
            </a:r>
            <a:r>
              <a:rPr lang="en-US" baseline="0" dirty="0" smtClean="0"/>
              <a:t> which</a:t>
            </a:r>
            <a:r>
              <a:rPr lang="en-US" dirty="0" smtClean="0"/>
              <a:t> replaces in-person instruction,</a:t>
            </a:r>
          </a:p>
          <a:p>
            <a:r>
              <a:rPr lang="en-US" dirty="0" smtClean="0"/>
              <a:t> Treatment with auto-adjusting positive airway pressure (autoPAP),</a:t>
            </a:r>
            <a:r>
              <a:rPr lang="en-US" baseline="0" dirty="0" smtClean="0"/>
              <a:t> which</a:t>
            </a:r>
            <a:r>
              <a:rPr lang="en-US" dirty="0" smtClean="0"/>
              <a:t> eliminates</a:t>
            </a:r>
            <a:r>
              <a:rPr lang="en-US" baseline="0" dirty="0" smtClean="0"/>
              <a:t> the</a:t>
            </a:r>
            <a:r>
              <a:rPr lang="en-US" dirty="0" smtClean="0"/>
              <a:t> need for additional sleep testing,</a:t>
            </a:r>
          </a:p>
          <a:p>
            <a:r>
              <a:rPr lang="en-US" dirty="0" smtClean="0"/>
              <a:t> Wireless transmission of home autoPAP data to REVAMP website,</a:t>
            </a:r>
            <a:r>
              <a:rPr lang="en-US" baseline="0" dirty="0" smtClean="0"/>
              <a:t> which </a:t>
            </a:r>
            <a:r>
              <a:rPr lang="en-US" dirty="0" smtClean="0"/>
              <a:t>enables patients and providers to monitor treatment results</a:t>
            </a:r>
            <a:r>
              <a:rPr lang="en-US" baseline="0" dirty="0" smtClean="0"/>
              <a:t> </a:t>
            </a:r>
            <a:r>
              <a:rPr lang="en-US" dirty="0" smtClean="0"/>
              <a:t>and allows remote pressure changes on home unit</a:t>
            </a:r>
          </a:p>
          <a:p>
            <a:r>
              <a:rPr lang="en-US" dirty="0" smtClean="0"/>
              <a:t> </a:t>
            </a:r>
          </a:p>
          <a:p>
            <a:r>
              <a:rPr lang="en-US" dirty="0" smtClean="0"/>
              <a:t>In addition it includes the-</a:t>
            </a:r>
            <a:r>
              <a:rPr lang="en-US" baseline="0" dirty="0" smtClean="0"/>
              <a:t> </a:t>
            </a:r>
            <a:r>
              <a:rPr lang="en-US" dirty="0" smtClean="0"/>
              <a:t>Clinical management by phone calls and video teleconferencing,</a:t>
            </a:r>
            <a:r>
              <a:rPr lang="en-US" baseline="0" dirty="0" smtClean="0"/>
              <a:t> which </a:t>
            </a:r>
            <a:r>
              <a:rPr lang="en-US" dirty="0" smtClean="0"/>
              <a:t>increases clinical efficiencies; reduces patient travel and lost work hours and Auto-generation of progress notes and integration with CPRS,</a:t>
            </a:r>
            <a:r>
              <a:rPr lang="en-US" baseline="0" dirty="0" smtClean="0"/>
              <a:t> which </a:t>
            </a:r>
            <a:r>
              <a:rPr lang="en-US" dirty="0" smtClean="0"/>
              <a:t>increases clinical work-flow efficiencies</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32</a:t>
            </a:fld>
            <a:endParaRPr lang="en-US" dirty="0"/>
          </a:p>
        </p:txBody>
      </p:sp>
    </p:spTree>
    <p:extLst>
      <p:ext uri="{BB962C8B-B14F-4D97-AF65-F5344CB8AC3E}">
        <p14:creationId xmlns:p14="http://schemas.microsoft.com/office/powerpoint/2010/main" val="34410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Kit – Park an Rx</a:t>
            </a:r>
          </a:p>
          <a:p>
            <a:endParaRPr lang="en-US" dirty="0" smtClean="0"/>
          </a:p>
          <a:p>
            <a:r>
              <a:rPr lang="en-US" dirty="0" smtClean="0"/>
              <a:t>One of the limitations of the existing VA pharmacy computer system is that it does not allow a user to update a prescription without generating a fill. </a:t>
            </a:r>
          </a:p>
          <a:p>
            <a:endParaRPr lang="en-US" dirty="0" smtClean="0"/>
          </a:p>
          <a:p>
            <a:r>
              <a:rPr lang="en-US" dirty="0" smtClean="0"/>
              <a:t>Anytime a provider needs to update the schedule, dosing, number of remaining refills, or enter a new prescription, an order for a fill is automatically generated regardless of whether the prescription is actually needed. </a:t>
            </a:r>
          </a:p>
          <a:p>
            <a:endParaRPr lang="en-US" dirty="0" smtClean="0"/>
          </a:p>
          <a:p>
            <a:r>
              <a:rPr lang="en-US" dirty="0" smtClean="0"/>
              <a:t>This creates several problems. </a:t>
            </a:r>
          </a:p>
          <a:p>
            <a:endParaRPr lang="en-US" dirty="0" smtClean="0"/>
          </a:p>
          <a:p>
            <a:r>
              <a:rPr lang="en-US" dirty="0" smtClean="0"/>
              <a:t>First, it makes medication reconciliation nearly impossible. </a:t>
            </a:r>
          </a:p>
          <a:p>
            <a:endParaRPr lang="en-US" dirty="0" smtClean="0"/>
          </a:p>
          <a:p>
            <a:r>
              <a:rPr lang="en-US" dirty="0" smtClean="0"/>
              <a:t>Second, it confuses patients when they receive multiple bottles of the same medication and can result in medication errors. </a:t>
            </a:r>
          </a:p>
          <a:p>
            <a:endParaRPr lang="en-US" dirty="0" smtClean="0"/>
          </a:p>
          <a:p>
            <a:r>
              <a:rPr lang="en-US" dirty="0" smtClean="0"/>
              <a:t>Third, it creates a tremendous amount of waste and results in Veterans being charged for medications they did not request.  </a:t>
            </a:r>
          </a:p>
          <a:p>
            <a:endParaRPr lang="en-US" dirty="0" smtClean="0"/>
          </a:p>
          <a:p>
            <a:r>
              <a:rPr lang="en-US" dirty="0" smtClean="0"/>
              <a:t>The Park a Prescription innovation resulted in prototype modifications to several VA </a:t>
            </a:r>
            <a:r>
              <a:rPr lang="en-US" smtClean="0"/>
              <a:t>pharmacy-related </a:t>
            </a:r>
            <a:r>
              <a:rPr lang="en-US" smtClean="0"/>
              <a:t>systems </a:t>
            </a:r>
            <a:r>
              <a:rPr lang="en-US" dirty="0" smtClean="0"/>
              <a:t>in order to allow providers to “park” a prescription, placing it in a “hold until requested by patient or provider” status.  </a:t>
            </a:r>
          </a:p>
          <a:p>
            <a:endParaRPr lang="en-US" dirty="0" smtClean="0"/>
          </a:p>
          <a:p>
            <a:r>
              <a:rPr lang="en-US" dirty="0" smtClean="0"/>
              <a:t>This is a great project that will ultimately improve medication reconciliation in the VA and reduce medication errors and waste.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33</a:t>
            </a:fld>
            <a:endParaRPr lang="en-US" dirty="0"/>
          </a:p>
        </p:txBody>
      </p:sp>
    </p:spTree>
    <p:extLst>
      <p:ext uri="{BB962C8B-B14F-4D97-AF65-F5344CB8AC3E}">
        <p14:creationId xmlns:p14="http://schemas.microsoft.com/office/powerpoint/2010/main" val="3861735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Allison- Veteran X</a:t>
            </a:r>
          </a:p>
          <a:p>
            <a:r>
              <a:rPr lang="en-US" dirty="0" smtClean="0"/>
              <a:t>This is a peer-led, Veteran-centered group that presents a scenario of a fictitious Veteran who has an abundance of social issues, including: mental illness, addiction, poor physical health, homelessness, economic hardships, and family issues. </a:t>
            </a:r>
          </a:p>
          <a:p>
            <a:endParaRPr lang="en-US" dirty="0" smtClean="0"/>
          </a:p>
          <a:p>
            <a:r>
              <a:rPr lang="en-US" dirty="0" smtClean="0"/>
              <a:t>Many Veterans do not understand the process of developing a treatment plan, and therefore have trouble playing an active part in establishing the goals and objectives of treatment. This results in a staff-driven, rather than recovery oriented Veteran-centered treatment planning. This is a major benefit</a:t>
            </a:r>
            <a:r>
              <a:rPr lang="en-US" baseline="0" dirty="0" smtClean="0"/>
              <a:t> of peer support.</a:t>
            </a:r>
          </a:p>
          <a:p>
            <a:endParaRPr lang="en-US" baseline="0" dirty="0" smtClean="0"/>
          </a:p>
          <a:p>
            <a:r>
              <a:rPr lang="en-US" baseline="0" dirty="0" smtClean="0"/>
              <a:t>Veteran X was actually part of a VHA Innovation Program </a:t>
            </a:r>
            <a:r>
              <a:rPr lang="en-US" baseline="0" dirty="0" err="1" smtClean="0"/>
              <a:t>VeHU</a:t>
            </a:r>
            <a:r>
              <a:rPr lang="en-US" baseline="0" dirty="0" smtClean="0"/>
              <a:t> session last month with myself, as well as Innovation Program director Chuck Brown and Portfolio Director Michael </a:t>
            </a:r>
            <a:r>
              <a:rPr lang="en-US" baseline="0" dirty="0" err="1" smtClean="0"/>
              <a:t>Cortright</a:t>
            </a:r>
            <a:r>
              <a:rPr lang="en-US" baseline="0" dirty="0" smtClean="0"/>
              <a:t>. We introduced the VHA Innovation Program Mental Health and Wellness and Resource Bundle, which is an intranet site for VA employees to utilize resources we’ve pulled together from some of our most successful complementary mental health and wellness innovation projects. For more on Veteran X, check out that achieved session on My </a:t>
            </a:r>
            <a:r>
              <a:rPr lang="en-US" baseline="0" dirty="0" err="1" smtClean="0"/>
              <a:t>VeHU</a:t>
            </a:r>
            <a:r>
              <a:rPr lang="en-US" baseline="0" dirty="0" smtClean="0"/>
              <a:t> Campus On Demand.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34</a:t>
            </a:fld>
            <a:endParaRPr lang="en-US" dirty="0"/>
          </a:p>
        </p:txBody>
      </p:sp>
    </p:spTree>
    <p:extLst>
      <p:ext uri="{BB962C8B-B14F-4D97-AF65-F5344CB8AC3E}">
        <p14:creationId xmlns:p14="http://schemas.microsoft.com/office/powerpoint/2010/main" val="11906029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Allison-</a:t>
            </a:r>
            <a:r>
              <a:rPr lang="en-US" baseline="0" dirty="0" smtClean="0"/>
              <a:t> Alright, let’s finish up with the results of the last poll.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 lib results</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295134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a:t>
            </a:r>
            <a:r>
              <a:rPr lang="en-US" baseline="0" dirty="0" smtClean="0"/>
              <a:t> to cue the studio</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949591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Ad lib close</a:t>
            </a:r>
          </a:p>
          <a:p>
            <a:endParaRPr lang="en-US" dirty="0" smtClean="0"/>
          </a:p>
          <a:p>
            <a:r>
              <a:rPr lang="en-US" dirty="0" smtClean="0"/>
              <a:t>We’d like to check-in with Becky one more time to say goodbye. Ad lib with Becky</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37</a:t>
            </a:fld>
            <a:endParaRPr lang="en-US" dirty="0"/>
          </a:p>
        </p:txBody>
      </p:sp>
    </p:spTree>
    <p:extLst>
      <p:ext uri="{BB962C8B-B14F-4D97-AF65-F5344CB8AC3E}">
        <p14:creationId xmlns:p14="http://schemas.microsoft.com/office/powerpoint/2010/main" val="199966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Thank you all again for your time. We are happy to answer any questions about these exciting projects. </a:t>
            </a:r>
          </a:p>
          <a:p>
            <a:endParaRPr lang="en-US" baseline="0" dirty="0" smtClean="0"/>
          </a:p>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38</a:t>
            </a:fld>
            <a:endParaRPr lang="en-US" dirty="0"/>
          </a:p>
        </p:txBody>
      </p:sp>
    </p:spTree>
    <p:extLst>
      <p:ext uri="{BB962C8B-B14F-4D97-AF65-F5344CB8AC3E}">
        <p14:creationId xmlns:p14="http://schemas.microsoft.com/office/powerpoint/2010/main" val="176127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Let’s introduce the VHA Innovation Program before we move on further. The Innovation Program is located under the Office of Connected Health &amp; the Office of Informatics and Analytics.</a:t>
            </a:r>
          </a:p>
          <a:p>
            <a:endParaRPr lang="en-US" dirty="0" smtClean="0"/>
          </a:p>
          <a:p>
            <a:r>
              <a:rPr lang="en-US" dirty="0" smtClean="0"/>
              <a:t>The office of Connected Health focuses on the collection of technologies that enable the extension of the health care relationship beyond the traditional in-person encounters that for so long have been the centerpiece of patient/provider interactions.</a:t>
            </a:r>
          </a:p>
          <a:p>
            <a:endParaRPr lang="en-US" dirty="0" smtClean="0"/>
          </a:p>
          <a:p>
            <a:r>
              <a:rPr lang="en-US" dirty="0" smtClean="0"/>
              <a:t>Connected Health technologies include telehealth, telemedicine, patient portals, mobile health applications (mHealth), wearable monitoring devices and other technologies that connect patients to their health care team or health resources.</a:t>
            </a:r>
          </a:p>
          <a:p>
            <a:endParaRPr lang="en-US" dirty="0" smtClean="0"/>
          </a:p>
          <a:p>
            <a:r>
              <a:rPr lang="en-US" dirty="0" smtClean="0"/>
              <a:t>In</a:t>
            </a:r>
            <a:r>
              <a:rPr lang="en-US" baseline="0" dirty="0" smtClean="0"/>
              <a:t> addition to the innovation program, t</a:t>
            </a:r>
            <a:r>
              <a:rPr lang="en-US" dirty="0" smtClean="0"/>
              <a:t>he office of connected health also includes the web and mobile health and myhealthevet program offices. </a:t>
            </a:r>
          </a:p>
        </p:txBody>
      </p:sp>
      <p:sp>
        <p:nvSpPr>
          <p:cNvPr id="4" name="Slide Number Placeholder 3"/>
          <p:cNvSpPr>
            <a:spLocks noGrp="1"/>
          </p:cNvSpPr>
          <p:nvPr>
            <p:ph type="sldNum" sz="quarter" idx="10"/>
          </p:nvPr>
        </p:nvSpPr>
        <p:spPr/>
        <p:txBody>
          <a:bodyPr/>
          <a:lstStyle/>
          <a:p>
            <a:fld id="{6DA386E4-F313-4C57-A0C5-BCA029AA82C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3391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Allison- Now let’s pause for a moment and take a look at your poll results. </a:t>
            </a:r>
          </a:p>
          <a:p>
            <a:endParaRPr lang="en-US" dirty="0" smtClean="0"/>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0855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Click to Cue for the studio</a:t>
            </a:r>
            <a:r>
              <a:rPr lang="en-US" baseline="0" dirty="0" smtClean="0"/>
              <a:t>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00423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As you know, the title and topic of this session today is innovation enterprise implementation, so let’s dive back into it with those definitions I asked you at the start of the session.</a:t>
            </a:r>
          </a:p>
          <a:p>
            <a:endParaRPr lang="en-US" dirty="0" smtClean="0"/>
          </a:p>
          <a:p>
            <a:endParaRPr lang="en-US" dirty="0" smtClean="0"/>
          </a:p>
          <a:p>
            <a:r>
              <a:rPr lang="en-US" dirty="0" smtClean="0"/>
              <a:t>Allison- According to Meriam Webster, innovation is defined as “The application of better solutions that meet new requirements, in-articulated needs, or existing market needs.” Today’s session isn’t just a discussion or display of innovation; it is focused on implementing successful innovations out into our “existing market”- the VA field. </a:t>
            </a:r>
          </a:p>
          <a:p>
            <a:endParaRPr lang="en-US" dirty="0" smtClean="0"/>
          </a:p>
          <a:p>
            <a:r>
              <a:rPr lang="en-US" dirty="0" smtClean="0"/>
              <a:t>Ad lib check-in with Becky- let’s do innovation</a:t>
            </a:r>
            <a:r>
              <a:rPr lang="en-US" baseline="0" dirty="0" smtClean="0"/>
              <a:t> first. Becky? What about implementation?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7</a:t>
            </a:fld>
            <a:endParaRPr lang="en-US" dirty="0"/>
          </a:p>
        </p:txBody>
      </p:sp>
    </p:spTree>
    <p:extLst>
      <p:ext uri="{BB962C8B-B14F-4D97-AF65-F5344CB8AC3E}">
        <p14:creationId xmlns:p14="http://schemas.microsoft.com/office/powerpoint/2010/main" val="101837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dirty="0" smtClean="0"/>
              <a:t>Again according to Meriam Webster, implementation is defined as “the realization of an application, or execution of a plan, idea, model, design, specification, standard, algorithm, or policy.” Where a plan meets execution. We are trying to do just that with some of our most successful innovation projects.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a:t>
            </a:fld>
            <a:endParaRPr lang="en-US" dirty="0"/>
          </a:p>
        </p:txBody>
      </p:sp>
    </p:spTree>
    <p:extLst>
      <p:ext uri="{BB962C8B-B14F-4D97-AF65-F5344CB8AC3E}">
        <p14:creationId xmlns:p14="http://schemas.microsoft.com/office/powerpoint/2010/main" val="223299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Allison- Every innovation project chosen for pilot and enterprise implementation is part of a bigger picture. Let’s start at the top of the chain; The innovative projects we’ll discuss today specifically relate to the following aspects from VHA’s vision:</a:t>
            </a:r>
          </a:p>
          <a:p>
            <a:r>
              <a:rPr lang="en-US" dirty="0" smtClean="0"/>
              <a:t> </a:t>
            </a:r>
          </a:p>
          <a:p>
            <a:r>
              <a:rPr lang="en-US" dirty="0" smtClean="0"/>
              <a:t>VHA will continue to be the benchmark of excellence and value in health care and benefits by providing exemplary services that are both patient centered and evidence based.</a:t>
            </a:r>
          </a:p>
          <a:p>
            <a:endParaRPr lang="en-US" dirty="0" smtClean="0"/>
          </a:p>
          <a:p>
            <a:r>
              <a:rPr lang="en-US" dirty="0" smtClean="0"/>
              <a:t> This care will be delivered by engaged, collaborative teams in an integrated environment that supports learning, discovery and continuous improvement.</a:t>
            </a:r>
          </a:p>
          <a:p>
            <a:endParaRPr lang="en-US" dirty="0" smtClean="0"/>
          </a:p>
          <a:p>
            <a:r>
              <a:rPr lang="en-US" dirty="0" smtClean="0"/>
              <a:t> It will emphasize prevention and population health and contribute to the nation's well-being through education, research and service in National emergencies.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dirty="0"/>
          </a:p>
        </p:txBody>
      </p:sp>
    </p:spTree>
    <p:extLst>
      <p:ext uri="{BB962C8B-B14F-4D97-AF65-F5344CB8AC3E}">
        <p14:creationId xmlns:p14="http://schemas.microsoft.com/office/powerpoint/2010/main" val="198746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4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858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5358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2187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2029781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89852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419048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2945842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89716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699490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328087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7018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1051197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753991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778552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832E65-DD5B-4179-8B3B-4F66AF272951}" type="datetimeFigureOut">
              <a:rPr lang="en-US" smtClean="0"/>
              <a:t>7/17/2014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D13D47-5C97-42FD-9056-81B5188DCAEE}" type="slidenum">
              <a:rPr lang="en-US" smtClean="0"/>
              <a:t>‹#›</a:t>
            </a:fld>
            <a:endParaRPr lang="en-US" dirty="0"/>
          </a:p>
        </p:txBody>
      </p:sp>
    </p:spTree>
    <p:extLst>
      <p:ext uri="{BB962C8B-B14F-4D97-AF65-F5344CB8AC3E}">
        <p14:creationId xmlns:p14="http://schemas.microsoft.com/office/powerpoint/2010/main" val="2068092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600201"/>
            <a:ext cx="5384800" cy="4525963"/>
          </a:xfrm>
        </p:spPr>
        <p:txBody>
          <a:bodyPr/>
          <a:lstStyle/>
          <a:p>
            <a:pPr lvl="0"/>
            <a:r>
              <a:rPr lang="en-US" noProof="0" dirty="0" smtClean="0"/>
              <a:t>Click icon to add online image</a:t>
            </a:r>
            <a:endParaRPr lang="en-US" noProof="0" dirty="0"/>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51575"/>
            <a:ext cx="2844800" cy="476250"/>
          </a:xfrm>
        </p:spPr>
        <p:txBody>
          <a:bodyPr/>
          <a:lstStyle>
            <a:lvl1pPr>
              <a:defRPr/>
            </a:lvl1pPr>
          </a:lstStyle>
          <a:p>
            <a:fld id="{23832E65-DD5B-4179-8B3B-4F66AF272951}" type="datetimeFigureOut">
              <a:rPr lang="en-US" smtClean="0"/>
              <a:t>7/17/2014</a:t>
            </a:fld>
            <a:endParaRPr lang="en-US" dirty="0"/>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15D13D47-5C97-42FD-9056-81B5188DCAEE}" type="slidenum">
              <a:rPr lang="en-US" smtClean="0"/>
              <a:t>‹#›</a:t>
            </a:fld>
            <a:endParaRPr lang="en-US" dirty="0"/>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dirty="0"/>
          </a:p>
        </p:txBody>
      </p:sp>
    </p:spTree>
    <p:extLst>
      <p:ext uri="{BB962C8B-B14F-4D97-AF65-F5344CB8AC3E}">
        <p14:creationId xmlns:p14="http://schemas.microsoft.com/office/powerpoint/2010/main" val="3211670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51575"/>
            <a:ext cx="2844800" cy="476250"/>
          </a:xfrm>
        </p:spPr>
        <p:txBody>
          <a:bodyPr/>
          <a:lstStyle>
            <a:lvl1pPr>
              <a:defRPr/>
            </a:lvl1pPr>
          </a:lstStyle>
          <a:p>
            <a:fld id="{23832E65-DD5B-4179-8B3B-4F66AF272951}" type="datetimeFigureOut">
              <a:rPr lang="en-US" smtClean="0"/>
              <a:t>7/17/2014</a:t>
            </a:fld>
            <a:endParaRPr lang="en-US" dirty="0"/>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15D13D47-5C97-42FD-9056-81B5188DCAEE}" type="slidenum">
              <a:rPr lang="en-US" smtClean="0"/>
              <a:t>‹#›</a:t>
            </a:fld>
            <a:endParaRPr lang="en-US" dirty="0"/>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dirty="0"/>
          </a:p>
        </p:txBody>
      </p:sp>
    </p:spTree>
    <p:extLst>
      <p:ext uri="{BB962C8B-B14F-4D97-AF65-F5344CB8AC3E}">
        <p14:creationId xmlns:p14="http://schemas.microsoft.com/office/powerpoint/2010/main" val="80350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226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04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699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013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00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60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BC6B5D9-9D17-9044-B586-BFB820BA4A0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53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0733E"/>
            </a:gs>
            <a:gs pos="59000">
              <a:srgbClr val="84BD4C"/>
            </a:gs>
            <a:gs pos="75000">
              <a:srgbClr val="71A247"/>
            </a:gs>
            <a:gs pos="23000">
              <a:srgbClr val="92D050"/>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cs typeface="Arial"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cs typeface="Arial"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BC6B5D9-9D17-9044-B586-BFB820BA4A02}" type="slidenum">
              <a:rPr lang="en-US" smtClean="0">
                <a:solidFill>
                  <a:prstClr val="black">
                    <a:tint val="75000"/>
                  </a:prstClr>
                </a:solidFill>
                <a:cs typeface="Arial" pitchFamily="34" charset="0"/>
              </a:rPr>
              <a:pPr defTabSz="457200"/>
              <a:t>‹#›</a:t>
            </a:fld>
            <a:endParaRPr lang="en-US" dirty="0">
              <a:solidFill>
                <a:prstClr val="black">
                  <a:tint val="75000"/>
                </a:prstClr>
              </a:solidFill>
              <a:cs typeface="Arial" pitchFamily="34" charset="0"/>
            </a:endParaRPr>
          </a:p>
        </p:txBody>
      </p:sp>
    </p:spTree>
    <p:extLst>
      <p:ext uri="{BB962C8B-B14F-4D97-AF65-F5344CB8AC3E}">
        <p14:creationId xmlns:p14="http://schemas.microsoft.com/office/powerpoint/2010/main" val="22596064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0733E"/>
            </a:gs>
            <a:gs pos="59000">
              <a:srgbClr val="84BD4C"/>
            </a:gs>
            <a:gs pos="75000">
              <a:srgbClr val="71A247"/>
            </a:gs>
            <a:gs pos="23000">
              <a:srgbClr val="92D050"/>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832E65-DD5B-4179-8B3B-4F66AF272951}" type="datetimeFigureOut">
              <a:rPr lang="en-US" smtClean="0"/>
              <a:t>7/17/2014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13D47-5C97-42FD-9056-81B5188DCAEE}" type="slidenum">
              <a:rPr lang="en-US" smtClean="0"/>
              <a:t>‹#›</a:t>
            </a:fld>
            <a:endParaRPr lang="en-US" dirty="0"/>
          </a:p>
        </p:txBody>
      </p:sp>
    </p:spTree>
    <p:extLst>
      <p:ext uri="{BB962C8B-B14F-4D97-AF65-F5344CB8AC3E}">
        <p14:creationId xmlns:p14="http://schemas.microsoft.com/office/powerpoint/2010/main" val="660355916"/>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9.jpg"/><Relationship Id="rId7" Type="http://schemas.openxmlformats.org/officeDocument/2006/relationships/diagramColors" Target="../diagrams/colors14.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emf"/><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hyperlink" Target="mailto:vhainnovationprogramsupport@va.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50733E">
                <a:lumMod val="95000"/>
                <a:lumOff val="5000"/>
              </a:srgbClr>
            </a:gs>
            <a:gs pos="59000">
              <a:srgbClr val="84BD4C"/>
            </a:gs>
            <a:gs pos="75000">
              <a:srgbClr val="71A247"/>
            </a:gs>
            <a:gs pos="23000">
              <a:srgbClr val="92D050"/>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descr="&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6" y="-152400"/>
            <a:ext cx="12212256" cy="11076516"/>
          </a:xfrm>
          <a:prstGeom prst="rect">
            <a:avLst/>
          </a:prstGeom>
        </p:spPr>
      </p:pic>
      <p:sp>
        <p:nvSpPr>
          <p:cNvPr id="2" name="Title 1"/>
          <p:cNvSpPr>
            <a:spLocks noGrp="1"/>
          </p:cNvSpPr>
          <p:nvPr>
            <p:ph type="ctrTitle"/>
          </p:nvPr>
        </p:nvSpPr>
        <p:spPr>
          <a:xfrm>
            <a:off x="0" y="-152400"/>
            <a:ext cx="12192000" cy="4114800"/>
          </a:xfrm>
        </p:spPr>
        <p:txBody>
          <a:bodyPr>
            <a:noAutofit/>
          </a:bodyPr>
          <a:lstStyle/>
          <a:p>
            <a:r>
              <a:rPr lang="en-US" sz="6000" b="1" dirty="0">
                <a:solidFill>
                  <a:srgbClr val="3B542E"/>
                </a:solidFill>
                <a:cs typeface="Arial" panose="020B0604020202020204" pitchFamily="34" charset="0"/>
              </a:rPr>
              <a:t>VHA Innovation</a:t>
            </a:r>
            <a:br>
              <a:rPr lang="en-US" sz="6000" b="1" dirty="0">
                <a:solidFill>
                  <a:srgbClr val="3B542E"/>
                </a:solidFill>
                <a:cs typeface="Arial" panose="020B0604020202020204" pitchFamily="34" charset="0"/>
              </a:rPr>
            </a:br>
            <a:r>
              <a:rPr lang="en-US" sz="6000" b="1" dirty="0">
                <a:solidFill>
                  <a:srgbClr val="3B542E"/>
                </a:solidFill>
                <a:cs typeface="Arial" panose="020B0604020202020204" pitchFamily="34" charset="0"/>
              </a:rPr>
              <a:t> Enterprise </a:t>
            </a:r>
            <a:r>
              <a:rPr lang="en-US" sz="6000" b="1" dirty="0" smtClean="0">
                <a:solidFill>
                  <a:srgbClr val="3B542E"/>
                </a:solidFill>
                <a:cs typeface="Arial" panose="020B0604020202020204" pitchFamily="34" charset="0"/>
              </a:rPr>
              <a:t>Implementation Projects </a:t>
            </a:r>
            <a:endParaRPr lang="en-US" sz="6000" b="1" dirty="0">
              <a:solidFill>
                <a:srgbClr val="3B542E"/>
              </a:solidFill>
              <a:cs typeface="Arial" panose="020B0604020202020204" pitchFamily="34" charset="0"/>
            </a:endParaRPr>
          </a:p>
        </p:txBody>
      </p:sp>
      <p:sp>
        <p:nvSpPr>
          <p:cNvPr id="8" name="Title 1" descr="Allison Amrhein&#10;Kit Teague&#10;"/>
          <p:cNvSpPr txBox="1">
            <a:spLocks/>
          </p:cNvSpPr>
          <p:nvPr/>
        </p:nvSpPr>
        <p:spPr>
          <a:xfrm>
            <a:off x="0" y="2373883"/>
            <a:ext cx="12192000" cy="411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6000" b="1" dirty="0" smtClean="0">
              <a:solidFill>
                <a:srgbClr val="3B542E"/>
              </a:solidFill>
              <a:cs typeface="Arial" panose="020B0604020202020204" pitchFamily="34" charset="0"/>
            </a:endParaRPr>
          </a:p>
          <a:p>
            <a:r>
              <a:rPr lang="en-US" sz="6000" b="1" dirty="0" smtClean="0">
                <a:solidFill>
                  <a:srgbClr val="3B542E"/>
                </a:solidFill>
                <a:cs typeface="Arial" panose="020B0604020202020204" pitchFamily="34" charset="0"/>
              </a:rPr>
              <a:t>Allison Amrhein</a:t>
            </a:r>
          </a:p>
          <a:p>
            <a:r>
              <a:rPr lang="en-US" sz="6000" b="1" dirty="0" smtClean="0">
                <a:solidFill>
                  <a:srgbClr val="3B542E"/>
                </a:solidFill>
                <a:cs typeface="Arial" panose="020B0604020202020204" pitchFamily="34" charset="0"/>
              </a:rPr>
              <a:t>Kit Teague</a:t>
            </a:r>
            <a:endParaRPr lang="en-US" sz="6000" b="1" dirty="0">
              <a:solidFill>
                <a:srgbClr val="3B542E"/>
              </a:solidFill>
              <a:cs typeface="Arial" panose="020B0604020202020204" pitchFamily="34" charset="0"/>
            </a:endParaRPr>
          </a:p>
        </p:txBody>
      </p:sp>
      <p:sp>
        <p:nvSpPr>
          <p:cNvPr id="10" name="Rectangle 9" hidden="1"/>
          <p:cNvSpPr/>
          <p:nvPr/>
        </p:nvSpPr>
        <p:spPr>
          <a:xfrm>
            <a:off x="28074" y="-76200"/>
            <a:ext cx="12192000" cy="8229600"/>
          </a:xfrm>
          <a:prstGeom prst="rect">
            <a:avLst/>
          </a:prstGeom>
          <a:solidFill>
            <a:schemeClr val="tx1">
              <a:alpha val="64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0126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71602"/>
            <a:ext cx="10058400" cy="10058400"/>
          </a:xfrm>
          <a:prstGeom prst="rect">
            <a:avLst/>
          </a:prstGeom>
        </p:spPr>
      </p:pic>
      <p:graphicFrame>
        <p:nvGraphicFramePr>
          <p:cNvPr id="10" name="Diagram 9"/>
          <p:cNvGraphicFramePr/>
          <p:nvPr>
            <p:extLst>
              <p:ext uri="{D42A27DB-BD31-4B8C-83A1-F6EECF244321}">
                <p14:modId xmlns:p14="http://schemas.microsoft.com/office/powerpoint/2010/main" val="3350848962"/>
              </p:ext>
            </p:extLst>
          </p:nvPr>
        </p:nvGraphicFramePr>
        <p:xfrm>
          <a:off x="3810000" y="228600"/>
          <a:ext cx="8229600"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5741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71602"/>
            <a:ext cx="10058400" cy="10058400"/>
          </a:xfrm>
          <a:prstGeom prst="rect">
            <a:avLst/>
          </a:prstGeom>
        </p:spPr>
      </p:pic>
      <p:graphicFrame>
        <p:nvGraphicFramePr>
          <p:cNvPr id="10" name="Diagram 9"/>
          <p:cNvGraphicFramePr/>
          <p:nvPr>
            <p:extLst>
              <p:ext uri="{D42A27DB-BD31-4B8C-83A1-F6EECF244321}">
                <p14:modId xmlns:p14="http://schemas.microsoft.com/office/powerpoint/2010/main" val="829675848"/>
              </p:ext>
            </p:extLst>
          </p:nvPr>
        </p:nvGraphicFramePr>
        <p:xfrm>
          <a:off x="3810000" y="228600"/>
          <a:ext cx="8229600"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1401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26497"/>
            <a:ext cx="12192000" cy="11058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3999417667"/>
              </p:ext>
            </p:extLst>
          </p:nvPr>
        </p:nvGraphicFramePr>
        <p:xfrm>
          <a:off x="609600" y="685800"/>
          <a:ext cx="10972800" cy="5486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973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2277"/>
            <a:ext cx="12192000" cy="85335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422550462"/>
              </p:ext>
            </p:extLst>
          </p:nvPr>
        </p:nvGraphicFramePr>
        <p:xfrm>
          <a:off x="0" y="228600"/>
          <a:ext cx="12192000"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2988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1A17"/>
        </a:solidFill>
        <a:effectLst/>
      </p:bgPr>
    </p:bg>
    <p:spTree>
      <p:nvGrpSpPr>
        <p:cNvPr id="1" name=""/>
        <p:cNvGrpSpPr/>
        <p:nvPr/>
      </p:nvGrpSpPr>
      <p:grpSpPr>
        <a:xfrm>
          <a:off x="0" y="0"/>
          <a:ext cx="0" cy="0"/>
          <a:chOff x="0" y="0"/>
          <a:chExt cx="0" cy="0"/>
        </a:xfrm>
      </p:grpSpPr>
      <p:pic>
        <p:nvPicPr>
          <p:cNvPr id="6" name="Picture 5" descr="puzzle pieces assembled with a lightbulb on the pei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2668" y="-170347"/>
            <a:ext cx="7782370" cy="7198693"/>
          </a:xfrm>
          <a:prstGeom prst="rect">
            <a:avLst/>
          </a:prstGeom>
        </p:spPr>
      </p:pic>
      <p:sp>
        <p:nvSpPr>
          <p:cNvPr id="9" name="Title 8"/>
          <p:cNvSpPr>
            <a:spLocks noGrp="1"/>
          </p:cNvSpPr>
          <p:nvPr>
            <p:ph type="title"/>
          </p:nvPr>
        </p:nvSpPr>
        <p:spPr>
          <a:xfrm>
            <a:off x="0" y="2514600"/>
            <a:ext cx="4419600" cy="1143000"/>
          </a:xfrm>
        </p:spPr>
        <p:txBody>
          <a:bodyPr>
            <a:noAutofit/>
          </a:bodyPr>
          <a:lstStyle/>
          <a:p>
            <a:r>
              <a:rPr lang="en-US" sz="7200" b="1" i="1" dirty="0"/>
              <a:t>How Do We Choose?</a:t>
            </a:r>
          </a:p>
        </p:txBody>
      </p:sp>
    </p:spTree>
    <p:extLst>
      <p:ext uri="{BB962C8B-B14F-4D97-AF65-F5344CB8AC3E}">
        <p14:creationId xmlns:p14="http://schemas.microsoft.com/office/powerpoint/2010/main" val="2029742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normAutofit fontScale="90000"/>
          </a:bodyPr>
          <a:lstStyle/>
          <a:p>
            <a:r>
              <a:rPr lang="en-US" b="1" dirty="0" smtClean="0">
                <a:solidFill>
                  <a:srgbClr val="002060"/>
                </a:solidFill>
              </a:rPr>
              <a:t>2013 Innovation Enterprise Implementation Projects</a:t>
            </a:r>
            <a:endParaRPr lang="en-US" b="1" dirty="0">
              <a:solidFill>
                <a:srgbClr val="002060"/>
              </a:solidFill>
            </a:endParaRPr>
          </a:p>
        </p:txBody>
      </p:sp>
      <p:pic>
        <p:nvPicPr>
          <p:cNvPr id="7"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26497"/>
            <a:ext cx="12192000" cy="110581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02928810"/>
              </p:ext>
            </p:extLst>
          </p:nvPr>
        </p:nvGraphicFramePr>
        <p:xfrm>
          <a:off x="0" y="533400"/>
          <a:ext cx="11963400" cy="601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0190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5990574"/>
              </p:ext>
            </p:extLst>
          </p:nvPr>
        </p:nvGraphicFramePr>
        <p:xfrm>
          <a:off x="0" y="76200"/>
          <a:ext cx="12192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503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descr="Raptor screen shot; RAPTOR worklist dashboard.   This is main screen that radiology staff sees when attempting to manage local patient workflow.  This dashboard clearly displays the patient’s name, the date the study was ordered and is due, the type of image and study ordered, the level of urgency, and workflow status of the order making it easy for radiology staff to manage patients.&#10;&#10;"/>
          <p:cNvPicPr>
            <a:picLocks noChangeAspect="1"/>
          </p:cNvPicPr>
          <p:nvPr/>
        </p:nvPicPr>
        <p:blipFill rotWithShape="1">
          <a:blip r:embed="rId3">
            <a:extLst>
              <a:ext uri="{28A0092B-C50C-407E-A947-70E740481C1C}">
                <a14:useLocalDpi xmlns:a14="http://schemas.microsoft.com/office/drawing/2010/main" val="0"/>
              </a:ext>
            </a:extLst>
          </a:blip>
          <a:srcRect l="625" t="5555" b="6667"/>
          <a:stretch/>
        </p:blipFill>
        <p:spPr>
          <a:xfrm>
            <a:off x="0" y="190500"/>
            <a:ext cx="12197500" cy="6477000"/>
          </a:xfrm>
          <a:prstGeom prst="rect">
            <a:avLst/>
          </a:prstGeom>
        </p:spPr>
      </p:pic>
    </p:spTree>
    <p:extLst>
      <p:ext uri="{BB962C8B-B14F-4D97-AF65-F5344CB8AC3E}">
        <p14:creationId xmlns:p14="http://schemas.microsoft.com/office/powerpoint/2010/main" val="2605976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196216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8497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CPRS reminder tool screen shot; appears if a critical alerts is detected in the CPRS tracking file, but no accompanying follow-up order is found.  If a provider chooses “Address Now”, a reminder dialogue box with health factor generation appears.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7700" y="559885"/>
            <a:ext cx="10896600" cy="5738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7032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18837"/>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667000" y="228600"/>
            <a:ext cx="8001000" cy="1143000"/>
          </a:xfrm>
        </p:spPr>
        <p:txBody>
          <a:bodyPr>
            <a:normAutofit/>
          </a:bodyPr>
          <a:lstStyle/>
          <a:p>
            <a:r>
              <a:rPr lang="en-US" sz="5400" b="1" dirty="0" smtClean="0"/>
              <a:t>Poll Question</a:t>
            </a:r>
            <a:endParaRPr lang="en-US" sz="5400" b="1" dirty="0"/>
          </a:p>
        </p:txBody>
      </p:sp>
      <p:sp>
        <p:nvSpPr>
          <p:cNvPr id="5" name="Content Placeholder 4"/>
          <p:cNvSpPr>
            <a:spLocks noGrp="1"/>
          </p:cNvSpPr>
          <p:nvPr>
            <p:ph idx="1"/>
          </p:nvPr>
        </p:nvSpPr>
        <p:spPr>
          <a:xfrm>
            <a:off x="609600" y="1714500"/>
            <a:ext cx="11582400" cy="4991100"/>
          </a:xfrm>
        </p:spPr>
        <p:txBody>
          <a:bodyPr>
            <a:normAutofit/>
          </a:bodyPr>
          <a:lstStyle/>
          <a:p>
            <a:pPr marL="0" indent="0">
              <a:buNone/>
            </a:pPr>
            <a:r>
              <a:rPr lang="en-US" sz="4000" b="1" dirty="0"/>
              <a:t>Who do we have participating in the session today?</a:t>
            </a:r>
          </a:p>
          <a:p>
            <a:pPr marL="1314450" lvl="2" indent="-514350">
              <a:buFont typeface="+mj-lt"/>
              <a:buAutoNum type="alphaUcPeriod"/>
            </a:pPr>
            <a:r>
              <a:rPr lang="en-US" sz="3600" b="1" dirty="0"/>
              <a:t>Clinicians</a:t>
            </a:r>
          </a:p>
          <a:p>
            <a:pPr marL="1314450" lvl="2" indent="-514350">
              <a:buFont typeface="+mj-lt"/>
              <a:buAutoNum type="alphaUcPeriod"/>
            </a:pPr>
            <a:r>
              <a:rPr lang="en-US" sz="3600" b="1" dirty="0"/>
              <a:t>IT staff</a:t>
            </a:r>
          </a:p>
          <a:p>
            <a:pPr marL="1314450" lvl="2" indent="-514350">
              <a:buFont typeface="+mj-lt"/>
              <a:buAutoNum type="alphaUcPeriod"/>
            </a:pPr>
            <a:r>
              <a:rPr lang="en-US" sz="3600" b="1" dirty="0"/>
              <a:t>VHA Program Office staff</a:t>
            </a:r>
          </a:p>
          <a:p>
            <a:pPr marL="1314450" lvl="2" indent="-514350">
              <a:buFont typeface="+mj-lt"/>
              <a:buAutoNum type="alphaUcPeriod"/>
            </a:pPr>
            <a:r>
              <a:rPr lang="en-US" sz="3600" b="1" dirty="0"/>
              <a:t>Other</a:t>
            </a:r>
          </a:p>
        </p:txBody>
      </p:sp>
    </p:spTree>
    <p:extLst>
      <p:ext uri="{BB962C8B-B14F-4D97-AF65-F5344CB8AC3E}">
        <p14:creationId xmlns:p14="http://schemas.microsoft.com/office/powerpoint/2010/main" val="882251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109426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7415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0125164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569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5" y="-33444"/>
            <a:ext cx="12192000" cy="8533557"/>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Syracuse VAMC ECU Team at a patient bed"/>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524000" y="1172221"/>
            <a:ext cx="9169246" cy="515237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114858"/>
            <a:ext cx="12192000" cy="1143000"/>
          </a:xfrm>
        </p:spPr>
        <p:txBody>
          <a:bodyPr>
            <a:normAutofit/>
          </a:bodyPr>
          <a:lstStyle/>
          <a:p>
            <a:r>
              <a:rPr lang="en-US" sz="5400" b="1" dirty="0">
                <a:solidFill>
                  <a:srgbClr val="002060"/>
                </a:solidFill>
              </a:rPr>
              <a:t>Syracuse VAMC ECU Team</a:t>
            </a:r>
          </a:p>
        </p:txBody>
      </p:sp>
    </p:spTree>
    <p:extLst>
      <p:ext uri="{BB962C8B-B14F-4D97-AF65-F5344CB8AC3E}">
        <p14:creationId xmlns:p14="http://schemas.microsoft.com/office/powerpoint/2010/main" val="360297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345843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210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puzzle pieces forming a human he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965" y="-484908"/>
            <a:ext cx="6399422" cy="7491566"/>
          </a:xfrm>
          <a:prstGeom prst="rect">
            <a:avLst/>
          </a:prstGeom>
        </p:spPr>
      </p:pic>
      <p:sp>
        <p:nvSpPr>
          <p:cNvPr id="7" name="TextBox 6" descr="Multi-Sensory Environment Innovation&#10;"/>
          <p:cNvSpPr txBox="1"/>
          <p:nvPr/>
        </p:nvSpPr>
        <p:spPr>
          <a:xfrm>
            <a:off x="228600" y="1447800"/>
            <a:ext cx="6248400" cy="3416320"/>
          </a:xfrm>
          <a:prstGeom prst="rect">
            <a:avLst/>
          </a:prstGeom>
          <a:noFill/>
        </p:spPr>
        <p:txBody>
          <a:bodyPr wrap="square" rtlCol="0">
            <a:spAutoFit/>
          </a:bodyPr>
          <a:lstStyle/>
          <a:p>
            <a:pPr lvl="0" algn="ctr">
              <a:spcBef>
                <a:spcPct val="20000"/>
              </a:spcBef>
              <a:defRPr/>
            </a:pPr>
            <a:r>
              <a:rPr lang="en-US" sz="7200" b="1" dirty="0">
                <a:solidFill>
                  <a:srgbClr val="000000"/>
                </a:solidFill>
              </a:rPr>
              <a:t>Multi-Sensory Environment Innovation</a:t>
            </a:r>
          </a:p>
        </p:txBody>
      </p:sp>
    </p:spTree>
    <p:extLst>
      <p:ext uri="{BB962C8B-B14F-4D97-AF65-F5344CB8AC3E}">
        <p14:creationId xmlns:p14="http://schemas.microsoft.com/office/powerpoint/2010/main" val="4027891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248498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241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216221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0276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18837"/>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descr="Poll Question&#10;"/>
          <p:cNvSpPr txBox="1">
            <a:spLocks/>
          </p:cNvSpPr>
          <p:nvPr/>
        </p:nvSpPr>
        <p:spPr>
          <a:xfrm>
            <a:off x="2667000" y="2286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Poll Question</a:t>
            </a:r>
            <a:endParaRPr lang="en-US" sz="5400" b="1" dirty="0"/>
          </a:p>
        </p:txBody>
      </p:sp>
      <p:sp>
        <p:nvSpPr>
          <p:cNvPr id="9" name="Content Placeholder 4" descr="Which project are you most interested in?&#10;RAPTOR&#10;AWARE&#10;Advanced Environmental Controls &#10;Multi-Sensory Treatment&#10;Other&#10;"/>
          <p:cNvSpPr txBox="1">
            <a:spLocks/>
          </p:cNvSpPr>
          <p:nvPr/>
        </p:nvSpPr>
        <p:spPr>
          <a:xfrm>
            <a:off x="609600" y="1714500"/>
            <a:ext cx="11582400" cy="4991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a:t>Which project are you most interested in?</a:t>
            </a:r>
          </a:p>
          <a:p>
            <a:pPr marL="1314450" lvl="2" indent="-514350">
              <a:buFont typeface="+mj-lt"/>
              <a:buAutoNum type="alphaUcPeriod"/>
            </a:pPr>
            <a:r>
              <a:rPr lang="en-US" sz="3600" b="1" dirty="0"/>
              <a:t>RAPTOR</a:t>
            </a:r>
          </a:p>
          <a:p>
            <a:pPr marL="1314450" lvl="2" indent="-514350">
              <a:buFont typeface="+mj-lt"/>
              <a:buAutoNum type="alphaUcPeriod"/>
            </a:pPr>
            <a:r>
              <a:rPr lang="en-US" sz="3600" b="1" dirty="0"/>
              <a:t>AWARE</a:t>
            </a:r>
          </a:p>
          <a:p>
            <a:pPr marL="1314450" lvl="2" indent="-514350">
              <a:buFont typeface="+mj-lt"/>
              <a:buAutoNum type="alphaUcPeriod"/>
            </a:pPr>
            <a:r>
              <a:rPr lang="en-US" sz="3600" b="1" dirty="0"/>
              <a:t>Advanced Environmental Controls </a:t>
            </a:r>
          </a:p>
          <a:p>
            <a:pPr marL="1314450" lvl="2" indent="-514350">
              <a:buFont typeface="+mj-lt"/>
              <a:buAutoNum type="alphaUcPeriod"/>
            </a:pPr>
            <a:r>
              <a:rPr lang="en-US" sz="3600" b="1" dirty="0"/>
              <a:t>Multi-Sensory Treatment</a:t>
            </a:r>
          </a:p>
          <a:p>
            <a:pPr marL="1314450" lvl="2" indent="-514350">
              <a:buFont typeface="+mj-lt"/>
              <a:buAutoNum type="alphaUcPeriod"/>
            </a:pPr>
            <a:r>
              <a:rPr lang="en-US" sz="3600" b="1" dirty="0"/>
              <a:t>Other</a:t>
            </a:r>
          </a:p>
        </p:txBody>
      </p:sp>
    </p:spTree>
    <p:extLst>
      <p:ext uri="{BB962C8B-B14F-4D97-AF65-F5344CB8AC3E}">
        <p14:creationId xmlns:p14="http://schemas.microsoft.com/office/powerpoint/2010/main" val="365301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026497"/>
            <a:ext cx="12192000" cy="110581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descr="&quot;&quot;"/>
          <p:cNvSpPr/>
          <p:nvPr/>
        </p:nvSpPr>
        <p:spPr>
          <a:xfrm>
            <a:off x="0" y="-152400"/>
            <a:ext cx="12192000" cy="8153400"/>
          </a:xfrm>
          <a:prstGeom prst="rect">
            <a:avLst/>
          </a:prstGeom>
          <a:solidFill>
            <a:schemeClr val="tx1">
              <a:alpha val="6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Diagram 5"/>
          <p:cNvGraphicFramePr/>
          <p:nvPr>
            <p:extLst>
              <p:ext uri="{D42A27DB-BD31-4B8C-83A1-F6EECF244321}">
                <p14:modId xmlns:p14="http://schemas.microsoft.com/office/powerpoint/2010/main" val="3221792004"/>
              </p:ext>
            </p:extLst>
          </p:nvPr>
        </p:nvGraphicFramePr>
        <p:xfrm>
          <a:off x="5578642" y="152400"/>
          <a:ext cx="6172200" cy="662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0" y="2514600"/>
            <a:ext cx="5105400" cy="1143000"/>
          </a:xfrm>
        </p:spPr>
        <p:txBody>
          <a:bodyPr>
            <a:noAutofit/>
          </a:bodyPr>
          <a:lstStyle/>
          <a:p>
            <a:r>
              <a:rPr lang="en-US" sz="5400" b="1" dirty="0" smtClean="0">
                <a:solidFill>
                  <a:srgbClr val="006600"/>
                </a:solidFill>
              </a:rPr>
              <a:t>2014 Innovation Enterprise Implementation Projects </a:t>
            </a:r>
            <a:endParaRPr lang="en-US" sz="5400" b="1" dirty="0">
              <a:solidFill>
                <a:srgbClr val="006600"/>
              </a:solidFill>
            </a:endParaRPr>
          </a:p>
        </p:txBody>
      </p:sp>
    </p:spTree>
    <p:extLst>
      <p:ext uri="{BB962C8B-B14F-4D97-AF65-F5344CB8AC3E}">
        <p14:creationId xmlns:p14="http://schemas.microsoft.com/office/powerpoint/2010/main" val="40815830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fter Visit Summary"/>
          <p:cNvSpPr>
            <a:spLocks noGrp="1"/>
          </p:cNvSpPr>
          <p:nvPr>
            <p:ph type="title"/>
          </p:nvPr>
        </p:nvSpPr>
        <p:spPr>
          <a:xfrm>
            <a:off x="-2628" y="0"/>
            <a:ext cx="12194628" cy="1143000"/>
          </a:xfrm>
        </p:spPr>
        <p:txBody>
          <a:bodyPr>
            <a:normAutofit/>
          </a:bodyPr>
          <a:lstStyle/>
          <a:p>
            <a:r>
              <a:rPr lang="en-US" sz="5400" b="1" dirty="0" smtClean="0"/>
              <a:t>After Visit Summary</a:t>
            </a:r>
            <a:endParaRPr lang="en-US" sz="5400" b="1" dirty="0"/>
          </a:p>
        </p:txBody>
      </p:sp>
      <p:pic>
        <p:nvPicPr>
          <p:cNvPr id="8" name="Picture 7" descr="After Visit Summary form continued"/>
          <p:cNvPicPr>
            <a:picLocks noChangeAspect="1"/>
          </p:cNvPicPr>
          <p:nvPr/>
        </p:nvPicPr>
        <p:blipFill rotWithShape="1">
          <a:blip r:embed="rId3">
            <a:extLst>
              <a:ext uri="{28A0092B-C50C-407E-A947-70E740481C1C}">
                <a14:useLocalDpi xmlns:a14="http://schemas.microsoft.com/office/drawing/2010/main" val="0"/>
              </a:ext>
            </a:extLst>
          </a:blip>
          <a:srcRect l="4919" t="3169" r="8989" b="6982"/>
          <a:stretch/>
        </p:blipFill>
        <p:spPr>
          <a:xfrm>
            <a:off x="6508532" y="990599"/>
            <a:ext cx="5489028" cy="5332199"/>
          </a:xfrm>
          <a:prstGeom prst="rect">
            <a:avLst/>
          </a:prstGeom>
          <a:ln>
            <a:noFill/>
          </a:ln>
          <a:effectLst>
            <a:outerShdw blurRad="292100" dist="139700" dir="2700000" algn="tl" rotWithShape="0">
              <a:srgbClr val="333333">
                <a:alpha val="65000"/>
              </a:srgbClr>
            </a:outerShdw>
          </a:effectLst>
        </p:spPr>
      </p:pic>
      <p:pic>
        <p:nvPicPr>
          <p:cNvPr id="12" name="Picture 11" descr="After Visit Summary form continued"/>
          <p:cNvPicPr>
            <a:picLocks noChangeAspect="1"/>
          </p:cNvPicPr>
          <p:nvPr/>
        </p:nvPicPr>
        <p:blipFill rotWithShape="1">
          <a:blip r:embed="rId4">
            <a:extLst>
              <a:ext uri="{28A0092B-C50C-407E-A947-70E740481C1C}">
                <a14:useLocalDpi xmlns:a14="http://schemas.microsoft.com/office/drawing/2010/main" val="0"/>
              </a:ext>
            </a:extLst>
          </a:blip>
          <a:srcRect l="4505" r="7284" b="6137"/>
          <a:stretch/>
        </p:blipFill>
        <p:spPr>
          <a:xfrm>
            <a:off x="167331" y="807904"/>
            <a:ext cx="6188801" cy="5514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161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94277"/>
        </a:solidFill>
        <a:effectLst/>
      </p:bgPr>
    </p:bg>
    <p:spTree>
      <p:nvGrpSpPr>
        <p:cNvPr id="1" name=""/>
        <p:cNvGrpSpPr/>
        <p:nvPr/>
      </p:nvGrpSpPr>
      <p:grpSpPr>
        <a:xfrm>
          <a:off x="0" y="0"/>
          <a:ext cx="0" cy="0"/>
          <a:chOff x="0" y="0"/>
          <a:chExt cx="0" cy="0"/>
        </a:xfrm>
      </p:grpSpPr>
      <p:pic>
        <p:nvPicPr>
          <p:cNvPr id="6" name="Picture 5" descr="This slide is an image of Veterans surrounding the Connected Health Office's seven Strategic Goals:&#10;1) Expand Veteran Access to Care through Virtual Technologies&#10;2) Create a seamless, unified experience for Veterans across all VA patient-facing technologies&#10;3) Improve information sharing to increase the value of communication&#10;4) Increase VA health care quality by providing the tools for moving relevant clinical data close to the point of care&#10;5) Systematically and intentionally deliver innovations that will improve health care delivery&#10;6) Contribute to patient-centered care through personalization of VA digital health technologies&#10;7) Provide tools to better engage Veterans and their families in self-management of health" title="Connected Health Overview: Strategic Goals"/>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tretch>
            <a:fillRect/>
          </a:stretch>
        </p:blipFill>
        <p:spPr>
          <a:xfrm>
            <a:off x="1463840" y="-7823"/>
            <a:ext cx="9284368" cy="6853791"/>
          </a:xfrm>
          <a:prstGeom prst="rect">
            <a:avLst/>
          </a:prstGeom>
        </p:spPr>
      </p:pic>
      <p:pic>
        <p:nvPicPr>
          <p:cNvPr id="4" name="Picture 3" descr="This slide is an image of Veterans surrounding the Connected Health Office's seven Strategic Goals:&#10;1) Expand Veteran Access to Care through Virtual Technologies&#10;2) Create a seamless, unified experience for Veterans across all VA patient-facing technologies&#10;3) Improve information sharing to increase the value of communication&#10;4) Increase VA health care quality by providing the tools for moving relevant clinical data close to the point of care&#10;5) Systematically and intentionally deliver innovations that will improve health care delivery&#10;6) Contribute to patient-centered care through personalization of VA digital health technologies&#10;7) Provide tools to better engage Veterans and their families in self-management of health" title="Connected Health Overview: Strategic Goals"/>
          <p:cNvPicPr>
            <a:picLocks noChangeAspect="1"/>
          </p:cNvPicPr>
          <p:nvPr/>
        </p:nvPicPr>
        <p:blipFill rotWithShape="1">
          <a:blip r:embed="rId5" cstate="email">
            <a:extLst>
              <a:ext uri="{BEBA8EAE-BF5A-486C-A8C5-ECC9F3942E4B}">
                <a14:imgProps xmlns:a14="http://schemas.microsoft.com/office/drawing/2010/main">
                  <a14:imgLayer r:embed="rId4">
                    <a14:imgEffect>
                      <a14:backgroundRemoval t="63122" b="98757" l="21244" r="60000">
                        <a14:foregroundMark x1="50984" y1="83840" x2="50984" y2="83840"/>
                        <a14:foregroundMark x1="50259" y1="87983" x2="50259" y2="87983"/>
                        <a14:foregroundMark x1="50363" y1="88536" x2="50363" y2="88536"/>
                        <a14:foregroundMark x1="30155" y1="64779" x2="30155" y2="64779"/>
                        <a14:backgroundMark x1="51503" y1="72652" x2="51503" y2="72652"/>
                        <a14:backgroundMark x1="52435" y1="92956" x2="52435" y2="92956"/>
                        <a14:backgroundMark x1="21969" y1="66575" x2="21969" y2="66575"/>
                        <a14:backgroundMark x1="30466" y1="63950" x2="30466" y2="63950"/>
                        <a14:backgroundMark x1="51399" y1="91436" x2="51399" y2="91436"/>
                        <a14:backgroundMark x1="50674" y1="90331" x2="50674" y2="90331"/>
                        <a14:backgroundMark x1="23005" y1="66160" x2="23005" y2="66160"/>
                        <a14:backgroundMark x1="29948" y1="64088" x2="29948" y2="64088"/>
                        <a14:backgroundMark x1="50259" y1="75000" x2="50259" y2="75000"/>
                        <a14:backgroundMark x1="49637" y1="77624" x2="49637" y2="77624"/>
                        <a14:backgroundMark x1="49637" y1="78453" x2="49637" y2="78453"/>
                        <a14:backgroundMark x1="50777" y1="89503" x2="50777" y2="89503"/>
                        <a14:backgroundMark x1="50155" y1="90193" x2="50155" y2="90193"/>
                      </a14:backgroundRemoval>
                    </a14:imgEffect>
                    <a14:imgEffect>
                      <a14:colorTemperature colorTemp="5300"/>
                    </a14:imgEffect>
                  </a14:imgLayer>
                </a14:imgProps>
              </a:ext>
              <a:ext uri="{28A0092B-C50C-407E-A947-70E740481C1C}">
                <a14:useLocalDpi xmlns:a14="http://schemas.microsoft.com/office/drawing/2010/main"/>
              </a:ext>
            </a:extLst>
          </a:blip>
          <a:srcRect l="21295" t="58962" r="45599"/>
          <a:stretch/>
        </p:blipFill>
        <p:spPr>
          <a:xfrm>
            <a:off x="1981200" y="1354347"/>
            <a:ext cx="6144883" cy="5622865"/>
          </a:xfrm>
          <a:prstGeom prst="rect">
            <a:avLst/>
          </a:prstGeom>
        </p:spPr>
      </p:pic>
    </p:spTree>
    <p:extLst>
      <p:ext uri="{BB962C8B-B14F-4D97-AF65-F5344CB8AC3E}">
        <p14:creationId xmlns:p14="http://schemas.microsoft.com/office/powerpoint/2010/main" val="6625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obile Distance Hearing Aid Application"/>
          <p:cNvSpPr>
            <a:spLocks noGrp="1"/>
          </p:cNvSpPr>
          <p:nvPr>
            <p:ph type="title"/>
          </p:nvPr>
        </p:nvSpPr>
        <p:spPr>
          <a:xfrm>
            <a:off x="3512820" y="1156581"/>
            <a:ext cx="5166360" cy="1143000"/>
          </a:xfrm>
        </p:spPr>
        <p:txBody>
          <a:bodyPr>
            <a:normAutofit fontScale="90000"/>
          </a:bodyPr>
          <a:lstStyle/>
          <a:p>
            <a:r>
              <a:rPr lang="en-US" sz="4800" b="1" dirty="0" smtClean="0"/>
              <a:t>Mobile Distance Hearing Aid Application</a:t>
            </a:r>
            <a:endParaRPr lang="en-US" sz="4800" b="1" dirty="0"/>
          </a:p>
        </p:txBody>
      </p:sp>
      <p:pic>
        <p:nvPicPr>
          <p:cNvPr id="7" name="Content Placeholder 6" descr="three people in a cubicle around a laptop"/>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369" y="543576"/>
            <a:ext cx="3847231" cy="2885423"/>
          </a:xfrm>
          <a:prstGeom prst="rect">
            <a:avLst/>
          </a:prstGeom>
          <a:ln>
            <a:noFill/>
          </a:ln>
          <a:effectLst>
            <a:outerShdw blurRad="292100" dist="139700" dir="2700000" algn="tl" rotWithShape="0">
              <a:srgbClr val="333333">
                <a:alpha val="65000"/>
              </a:srgbClr>
            </a:outerShdw>
          </a:effectLst>
        </p:spPr>
      </p:pic>
      <p:grpSp>
        <p:nvGrpSpPr>
          <p:cNvPr id="3" name="Group 2"/>
          <p:cNvGrpSpPr/>
          <p:nvPr/>
        </p:nvGrpSpPr>
        <p:grpSpPr>
          <a:xfrm>
            <a:off x="3512820" y="3733800"/>
            <a:ext cx="5166360" cy="2895600"/>
            <a:chOff x="6306787" y="1861266"/>
            <a:chExt cx="4850565" cy="2672147"/>
          </a:xfrm>
        </p:grpSpPr>
        <p:pic>
          <p:nvPicPr>
            <p:cNvPr id="1026" name="Picture 2" descr="schematic of Mobile Distance Hearing Aid Application:&#10;Audiologist to SSL to relay to SSL to pati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6787" y="1861266"/>
              <a:ext cx="4846409" cy="1336363"/>
            </a:xfrm>
            <a:prstGeom prst="rect">
              <a:avLst/>
            </a:prstGeom>
            <a:ln>
              <a:noFill/>
            </a:ln>
            <a:effectLst>
              <a:outerShdw blurRad="292100" dist="139700" dir="2700000" algn="tl" rotWithShape="0">
                <a:srgbClr val="333333">
                  <a:alpha val="65000"/>
                </a:srgbClr>
              </a:outerShdw>
            </a:effectLst>
            <a:extLst/>
          </p:spPr>
        </p:pic>
        <p:pic>
          <p:nvPicPr>
            <p:cNvPr id="1027" name="Picture 3" descr="Bluetooth device and hearing ai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945" y="3200400"/>
              <a:ext cx="4846407" cy="1333013"/>
            </a:xfrm>
            <a:prstGeom prst="rect">
              <a:avLst/>
            </a:prstGeom>
            <a:ln>
              <a:noFill/>
            </a:ln>
            <a:effectLst>
              <a:outerShdw blurRad="292100" dist="139700" dir="2700000" algn="tl" rotWithShape="0">
                <a:srgbClr val="333333">
                  <a:alpha val="65000"/>
                </a:srgbClr>
              </a:outerShdw>
            </a:effectLst>
            <a:extLst/>
          </p:spPr>
        </p:pic>
      </p:grpSp>
      <p:pic>
        <p:nvPicPr>
          <p:cNvPr id="8" name="Picture 7" descr="hearing aids, tablet, and smartphon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7200" y="543575"/>
            <a:ext cx="3847231" cy="28854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1898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
            <a:ext cx="12192000" cy="807720"/>
          </a:xfrm>
        </p:spPr>
        <p:txBody>
          <a:bodyPr>
            <a:normAutofit fontScale="90000"/>
          </a:bodyPr>
          <a:lstStyle/>
          <a:p>
            <a:r>
              <a:rPr lang="en-US" sz="4800" b="1" dirty="0" smtClean="0"/>
              <a:t>Hazardous Pharmaceuticals </a:t>
            </a:r>
            <a:endParaRPr lang="en-US" sz="4800" b="1" dirty="0"/>
          </a:p>
        </p:txBody>
      </p:sp>
      <p:pic>
        <p:nvPicPr>
          <p:cNvPr id="2050" name="Picture 2" descr="The Hazard Pharmaceutical web page. The Hazard Pharmaceuticals innovation resulted in prototype modifications to several VA pharmacy-related systems (PPS-N, NDF, VistA Pharmacy, and BCMA) in order to help VA staff identify potential handling or disposal precautions.  This is a great project that will ultimately improve VA staff safety and protect the environment.&#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6880" y="908156"/>
            <a:ext cx="8850020" cy="56450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New hazardous to handle and hazardous to dispose fie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0462" y="4783005"/>
            <a:ext cx="3625046" cy="13165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306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0600"/>
          </a:xfrm>
        </p:spPr>
        <p:txBody>
          <a:bodyPr>
            <a:normAutofit/>
          </a:bodyPr>
          <a:lstStyle/>
          <a:p>
            <a:r>
              <a:rPr lang="en-US" sz="4800" b="1" dirty="0" smtClean="0"/>
              <a:t>REVAMP</a:t>
            </a:r>
            <a:endParaRPr lang="en-US" sz="4800" b="1" dirty="0"/>
          </a:p>
        </p:txBody>
      </p:sp>
      <p:pic>
        <p:nvPicPr>
          <p:cNvPr id="4" name="Content Placeholder 3" descr="REVAMP web page: REVAMP is A web-based clinical management pathway for veterans with obstructive sleep apnea. It allows for:  Validated questionnaires completed online which eliminates paper forms, increases symptom reporting, accesses outcomes;  Online videos instructing Veterans how to perform their home sleep test, which replaces in-person instruction;  Treatment with auto-adjusting positive airway pressure (autoPAP), which eliminates need of additional sleep testing; Wireless transmission of home autoPAP data to REVAMP website, which enables patients and providers to monitor treatment results and allows remote pressure changes on home unit;  Clinical management by phone calls and video teleconferencing, which increases clinical efficiencies; reduces patient travel and lost work hours; and Auto-generation of progress notes and integration with CPRS, which increases clinical work-flow efficiencies&#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838200"/>
            <a:ext cx="9515852" cy="5757323"/>
          </a:xfrm>
          <a:prstGeom prst="rect">
            <a:avLst/>
          </a:prstGeom>
          <a:ln>
            <a:noFill/>
          </a:ln>
          <a:effectLst>
            <a:outerShdw blurRad="292100" dist="139700" dir="2700000" algn="tl" rotWithShape="0">
              <a:srgbClr val="333333">
                <a:alpha val="65000"/>
              </a:srgbClr>
            </a:outerShdw>
          </a:effectLst>
        </p:spPr>
      </p:pic>
      <p:pic>
        <p:nvPicPr>
          <p:cNvPr id="3074" name="Picture 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341833"/>
            <a:ext cx="1107535" cy="9634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9311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r>
              <a:rPr lang="en-US" sz="4800" b="1" dirty="0" smtClean="0"/>
              <a:t>Park a Prescription</a:t>
            </a:r>
            <a:endParaRPr lang="en-US" sz="4800" b="1" dirty="0"/>
          </a:p>
        </p:txBody>
      </p:sp>
      <p:pic>
        <p:nvPicPr>
          <p:cNvPr id="4" name="Content Placeholder 3" descr="Park a prescription function on VA pharmacy computer system.&#10;&#10;One of the limitations of the existing VA pharmacy computer system is that it does not allow a user to update a prescription without generating a fill. Anytime a provider needs to update the schedule, dosing, number of remaining refills, or enter a new prescription, an order for a fill is automatically generated regardless of whether the prescription is actually needed. This creates several problems. First, it makes medication reconciliation nearly impossible. Second, it confuses patients when they receive multiple bottles of the same medication and can result in medication errors. Third, it creates a tremendous amount of waste and results in Veterans being charged for medications they did not request.  The Park a Prescription innovation resulted in prototype modifications to several VA pharmacy-related systems (CPRS, VistA Pharmacy, and AudioCare Telephone Refill System) in order to allow providers to “park” a prescription, placing it in a “hold until requested by patient or provider” status.  This is a great project that will ultimately improve medication reconciliation in the VA and reduce medication errors and waste.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7624" y="1060169"/>
            <a:ext cx="10073776" cy="5432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5847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eterans in Veteran X meet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37032"/>
            <a:ext cx="12192000" cy="8132064"/>
          </a:xfrm>
        </p:spPr>
      </p:pic>
      <p:sp>
        <p:nvSpPr>
          <p:cNvPr id="2" name="Title 1"/>
          <p:cNvSpPr>
            <a:spLocks noGrp="1"/>
          </p:cNvSpPr>
          <p:nvPr>
            <p:ph type="title"/>
          </p:nvPr>
        </p:nvSpPr>
        <p:spPr>
          <a:xfrm>
            <a:off x="0" y="-152400"/>
            <a:ext cx="12192000" cy="1143000"/>
          </a:xfrm>
        </p:spPr>
        <p:txBody>
          <a:bodyPr>
            <a:normAutofit/>
          </a:bodyPr>
          <a:lstStyle/>
          <a:p>
            <a:r>
              <a:rPr lang="en-US" sz="5400" b="1" dirty="0" smtClean="0"/>
              <a:t>Veteran “X”</a:t>
            </a:r>
            <a:endParaRPr lang="en-US" sz="5400" b="1" dirty="0"/>
          </a:p>
        </p:txBody>
      </p:sp>
    </p:spTree>
    <p:extLst>
      <p:ext uri="{BB962C8B-B14F-4D97-AF65-F5344CB8AC3E}">
        <p14:creationId xmlns:p14="http://schemas.microsoft.com/office/powerpoint/2010/main" val="911712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18837"/>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2667000" y="2286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Poll Results</a:t>
            </a:r>
            <a:endParaRPr lang="en-US" sz="5400" b="1" dirty="0"/>
          </a:p>
        </p:txBody>
      </p:sp>
      <p:sp>
        <p:nvSpPr>
          <p:cNvPr id="3" name="Rectangle 2" descr="Which project are you most interested in?&#10;"/>
          <p:cNvSpPr/>
          <p:nvPr/>
        </p:nvSpPr>
        <p:spPr>
          <a:xfrm>
            <a:off x="533400" y="1600200"/>
            <a:ext cx="9601200" cy="584775"/>
          </a:xfrm>
          <a:prstGeom prst="rect">
            <a:avLst/>
          </a:prstGeom>
        </p:spPr>
        <p:txBody>
          <a:bodyPr wrap="square">
            <a:spAutoFit/>
          </a:bodyPr>
          <a:lstStyle/>
          <a:p>
            <a:r>
              <a:rPr lang="en-US" sz="3200" b="1" dirty="0" smtClean="0"/>
              <a:t>Which project are you most interested in?</a:t>
            </a:r>
            <a:endParaRPr lang="en-US" sz="3200" b="1" dirty="0"/>
          </a:p>
        </p:txBody>
      </p:sp>
      <p:sp>
        <p:nvSpPr>
          <p:cNvPr id="5" name="Content Placeholder 4"/>
          <p:cNvSpPr>
            <a:spLocks noGrp="1"/>
          </p:cNvSpPr>
          <p:nvPr>
            <p:ph idx="1"/>
          </p:nvPr>
        </p:nvSpPr>
        <p:spPr>
          <a:xfrm>
            <a:off x="505326" y="2438400"/>
            <a:ext cx="4419600" cy="4038600"/>
          </a:xfrm>
        </p:spPr>
        <p:txBody>
          <a:bodyPr>
            <a:normAutofit lnSpcReduction="10000"/>
          </a:bodyPr>
          <a:lstStyle/>
          <a:p>
            <a:pPr marL="914400" lvl="1" indent="-514350">
              <a:buFont typeface="+mj-lt"/>
              <a:buAutoNum type="alphaUcPeriod"/>
            </a:pPr>
            <a:r>
              <a:rPr lang="en-US" sz="3200" b="1" dirty="0"/>
              <a:t>RAPTOR</a:t>
            </a:r>
          </a:p>
          <a:p>
            <a:pPr marL="914400" lvl="1" indent="-514350">
              <a:buFont typeface="+mj-lt"/>
              <a:buAutoNum type="alphaUcPeriod"/>
            </a:pPr>
            <a:r>
              <a:rPr lang="en-US" sz="3200" b="1" dirty="0"/>
              <a:t>AWARE</a:t>
            </a:r>
          </a:p>
          <a:p>
            <a:pPr marL="914400" lvl="1" indent="-514350">
              <a:buFont typeface="+mj-lt"/>
              <a:buAutoNum type="alphaUcPeriod"/>
            </a:pPr>
            <a:r>
              <a:rPr lang="en-US" sz="3200" b="1" dirty="0"/>
              <a:t>Advanced Environmental Controls</a:t>
            </a:r>
          </a:p>
          <a:p>
            <a:pPr marL="914400" lvl="1" indent="-514350">
              <a:buFont typeface="+mj-lt"/>
              <a:buAutoNum type="alphaUcPeriod"/>
            </a:pPr>
            <a:r>
              <a:rPr lang="en-US" sz="3200" b="1" dirty="0"/>
              <a:t>Multi-Sensory Treatment</a:t>
            </a:r>
          </a:p>
          <a:p>
            <a:pPr marL="914400" lvl="1" indent="-514350">
              <a:buFont typeface="+mj-lt"/>
              <a:buAutoNum type="alphaUcPeriod"/>
            </a:pPr>
            <a:r>
              <a:rPr lang="en-US" sz="3200" b="1" dirty="0"/>
              <a:t>Other</a:t>
            </a:r>
          </a:p>
        </p:txBody>
      </p:sp>
    </p:spTree>
    <p:extLst>
      <p:ext uri="{BB962C8B-B14F-4D97-AF65-F5344CB8AC3E}">
        <p14:creationId xmlns:p14="http://schemas.microsoft.com/office/powerpoint/2010/main" val="3421811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image of My VeHU Campus blue polling Icon"/>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6600" y="318837"/>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2667000" y="2286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Poll Results</a:t>
            </a:r>
            <a:endParaRPr lang="en-US" sz="5400" b="1" dirty="0"/>
          </a:p>
        </p:txBody>
      </p:sp>
      <p:sp>
        <p:nvSpPr>
          <p:cNvPr id="3" name="Rectangle 2" descr="Which project are you most interested in?&#10;"/>
          <p:cNvSpPr/>
          <p:nvPr/>
        </p:nvSpPr>
        <p:spPr>
          <a:xfrm>
            <a:off x="533400" y="1600200"/>
            <a:ext cx="9601200" cy="584775"/>
          </a:xfrm>
          <a:prstGeom prst="rect">
            <a:avLst/>
          </a:prstGeom>
        </p:spPr>
        <p:txBody>
          <a:bodyPr wrap="square">
            <a:spAutoFit/>
          </a:bodyPr>
          <a:lstStyle/>
          <a:p>
            <a:r>
              <a:rPr lang="en-US" sz="3200" b="1" dirty="0" smtClean="0"/>
              <a:t>Which project are you most interested in?</a:t>
            </a:r>
            <a:endParaRPr lang="en-US" sz="3200" b="1" dirty="0"/>
          </a:p>
        </p:txBody>
      </p:sp>
      <p:sp>
        <p:nvSpPr>
          <p:cNvPr id="5" name="Content Placeholder 4"/>
          <p:cNvSpPr>
            <a:spLocks noGrp="1"/>
          </p:cNvSpPr>
          <p:nvPr>
            <p:ph idx="1"/>
          </p:nvPr>
        </p:nvSpPr>
        <p:spPr>
          <a:xfrm>
            <a:off x="505326" y="2438400"/>
            <a:ext cx="4419600" cy="4038600"/>
          </a:xfrm>
        </p:spPr>
        <p:txBody>
          <a:bodyPr>
            <a:normAutofit lnSpcReduction="10000"/>
          </a:bodyPr>
          <a:lstStyle/>
          <a:p>
            <a:pPr marL="914400" lvl="1" indent="-514350">
              <a:buFont typeface="+mj-lt"/>
              <a:buAutoNum type="alphaUcPeriod"/>
            </a:pPr>
            <a:r>
              <a:rPr lang="en-US" sz="3200" b="1" dirty="0"/>
              <a:t>RAPTOR</a:t>
            </a:r>
          </a:p>
          <a:p>
            <a:pPr marL="914400" lvl="1" indent="-514350">
              <a:buFont typeface="+mj-lt"/>
              <a:buAutoNum type="alphaUcPeriod"/>
            </a:pPr>
            <a:r>
              <a:rPr lang="en-US" sz="3200" b="1" dirty="0"/>
              <a:t>AWARE</a:t>
            </a:r>
          </a:p>
          <a:p>
            <a:pPr marL="914400" lvl="1" indent="-514350">
              <a:buFont typeface="+mj-lt"/>
              <a:buAutoNum type="alphaUcPeriod"/>
            </a:pPr>
            <a:r>
              <a:rPr lang="en-US" sz="3200" b="1" dirty="0"/>
              <a:t>Advanced Environmental Controls</a:t>
            </a:r>
          </a:p>
          <a:p>
            <a:pPr marL="914400" lvl="1" indent="-514350">
              <a:buFont typeface="+mj-lt"/>
              <a:buAutoNum type="alphaUcPeriod"/>
            </a:pPr>
            <a:r>
              <a:rPr lang="en-US" sz="3200" b="1" dirty="0"/>
              <a:t>Multi-Sensory Treatment</a:t>
            </a:r>
          </a:p>
          <a:p>
            <a:pPr marL="914400" lvl="1" indent="-514350">
              <a:buFont typeface="+mj-lt"/>
              <a:buAutoNum type="alphaUcPeriod"/>
            </a:pPr>
            <a:r>
              <a:rPr lang="en-US" sz="3200" b="1" dirty="0"/>
              <a:t>Other</a:t>
            </a:r>
          </a:p>
        </p:txBody>
      </p:sp>
    </p:spTree>
    <p:extLst>
      <p:ext uri="{BB962C8B-B14F-4D97-AF65-F5344CB8AC3E}">
        <p14:creationId xmlns:p14="http://schemas.microsoft.com/office/powerpoint/2010/main" val="16439629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quot;&qu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2277"/>
            <a:ext cx="12192000" cy="85335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053" y="1981200"/>
            <a:ext cx="12171947" cy="5334000"/>
          </a:xfrm>
        </p:spPr>
        <p:txBody>
          <a:bodyPr>
            <a:noAutofit/>
          </a:bodyPr>
          <a:lstStyle/>
          <a:p>
            <a:r>
              <a:rPr lang="en-US" sz="4800" b="1" dirty="0" smtClean="0">
                <a:solidFill>
                  <a:schemeClr val="bg1"/>
                </a:solidFill>
              </a:rPr>
              <a:t/>
            </a:r>
            <a:br>
              <a:rPr lang="en-US" sz="4800" b="1" dirty="0" smtClean="0">
                <a:solidFill>
                  <a:schemeClr val="bg1"/>
                </a:solidFill>
              </a:rPr>
            </a:br>
            <a:r>
              <a:rPr lang="en-US" sz="4800" b="1" dirty="0">
                <a:solidFill>
                  <a:schemeClr val="bg1"/>
                </a:solidFill>
              </a:rPr>
              <a:t/>
            </a:r>
            <a:br>
              <a:rPr lang="en-US" sz="4800" b="1" dirty="0">
                <a:solidFill>
                  <a:schemeClr val="bg1"/>
                </a:solidFill>
              </a:rPr>
            </a:br>
            <a:r>
              <a:rPr lang="en-US" sz="4800" b="1" dirty="0">
                <a:solidFill>
                  <a:schemeClr val="bg1"/>
                </a:solidFill>
              </a:rPr>
              <a:t/>
            </a:r>
            <a:br>
              <a:rPr lang="en-US" sz="4800" b="1" dirty="0">
                <a:solidFill>
                  <a:schemeClr val="bg1"/>
                </a:solidFill>
              </a:rPr>
            </a:br>
            <a:r>
              <a:rPr lang="en-US" sz="4800" b="1" dirty="0">
                <a:solidFill>
                  <a:schemeClr val="bg1"/>
                </a:solidFill>
              </a:rPr>
              <a:t>Contact the VHA Innovation </a:t>
            </a:r>
            <a:br>
              <a:rPr lang="en-US" sz="4800" b="1" dirty="0">
                <a:solidFill>
                  <a:schemeClr val="bg1"/>
                </a:solidFill>
              </a:rPr>
            </a:br>
            <a:r>
              <a:rPr lang="en-US" sz="4800" b="1" dirty="0" smtClean="0">
                <a:solidFill>
                  <a:schemeClr val="bg1"/>
                </a:solidFill>
              </a:rPr>
              <a:t>Program</a:t>
            </a:r>
            <a:br>
              <a:rPr lang="en-US" sz="4800" b="1" dirty="0" smtClean="0">
                <a:solidFill>
                  <a:schemeClr val="bg1"/>
                </a:solidFill>
              </a:rPr>
            </a:br>
            <a:r>
              <a:rPr lang="en-US" sz="4800" b="1" dirty="0">
                <a:solidFill>
                  <a:schemeClr val="bg1"/>
                </a:solidFill>
              </a:rPr>
              <a:t/>
            </a:r>
            <a:br>
              <a:rPr lang="en-US" sz="4800" b="1" dirty="0">
                <a:solidFill>
                  <a:schemeClr val="bg1"/>
                </a:solidFill>
              </a:rPr>
            </a:br>
            <a:r>
              <a:rPr lang="en-US" sz="4800" b="1" dirty="0">
                <a:solidFill>
                  <a:schemeClr val="bg1"/>
                </a:solidFill>
              </a:rPr>
              <a:t/>
            </a:r>
            <a:br>
              <a:rPr lang="en-US" sz="4800" b="1" dirty="0">
                <a:solidFill>
                  <a:schemeClr val="bg1"/>
                </a:solidFill>
              </a:rPr>
            </a:br>
            <a:r>
              <a:rPr lang="en-US" sz="4800" u="sng" dirty="0" smtClean="0">
                <a:solidFill>
                  <a:srgbClr val="33CCCC"/>
                </a:solidFill>
                <a:hlinkClick r:id="rId4"/>
              </a:rPr>
              <a:t>vhainnovationprogramsupport@va.gov</a:t>
            </a:r>
            <a:r>
              <a:rPr lang="en-US" sz="4800" dirty="0"/>
              <a:t/>
            </a:r>
            <a:br>
              <a:rPr lang="en-US" sz="4800" dirty="0"/>
            </a:br>
            <a:r>
              <a:rPr lang="en-US" sz="4800" b="1" dirty="0" smtClean="0">
                <a:solidFill>
                  <a:schemeClr val="bg1"/>
                </a:solidFill>
              </a:rPr>
              <a:t/>
            </a:r>
            <a:br>
              <a:rPr lang="en-US" sz="4800" b="1" dirty="0" smtClean="0">
                <a:solidFill>
                  <a:schemeClr val="bg1"/>
                </a:solidFill>
              </a:rPr>
            </a:br>
            <a:r>
              <a:rPr lang="en-US" sz="4800" b="1" dirty="0">
                <a:solidFill>
                  <a:schemeClr val="bg1"/>
                </a:solidFill>
              </a:rPr>
              <a:t/>
            </a:r>
            <a:br>
              <a:rPr lang="en-US" sz="4800" b="1" dirty="0">
                <a:solidFill>
                  <a:schemeClr val="bg1"/>
                </a:solidFill>
              </a:rPr>
            </a:br>
            <a:r>
              <a:rPr lang="en-US" sz="4800" b="1" dirty="0" smtClean="0"/>
              <a:t/>
            </a:r>
            <a:br>
              <a:rPr lang="en-US" sz="4800" b="1" dirty="0" smtClean="0"/>
            </a:br>
            <a:r>
              <a:rPr lang="en-US" sz="4800" b="1" dirty="0"/>
              <a:t/>
            </a:r>
            <a:br>
              <a:rPr lang="en-US" sz="4800" b="1" dirty="0"/>
            </a:br>
            <a:r>
              <a:rPr lang="en-US" sz="4800" b="1" dirty="0" smtClean="0"/>
              <a:t/>
            </a:r>
            <a:br>
              <a:rPr lang="en-US" sz="4800" b="1" dirty="0" smtClean="0"/>
            </a:br>
            <a:endParaRPr lang="en-US" sz="4800" b="1" dirty="0"/>
          </a:p>
        </p:txBody>
      </p:sp>
    </p:spTree>
    <p:extLst>
      <p:ext uri="{BB962C8B-B14F-4D97-AF65-F5344CB8AC3E}">
        <p14:creationId xmlns:p14="http://schemas.microsoft.com/office/powerpoint/2010/main" val="1650349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of the My VeHU Campus &quot;Ask The Presenter&quot;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11488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81400" y="2119229"/>
            <a:ext cx="7086600" cy="1143000"/>
          </a:xfrm>
        </p:spPr>
        <p:txBody>
          <a:bodyPr>
            <a:normAutofit/>
          </a:bodyPr>
          <a:lstStyle/>
          <a:p>
            <a:r>
              <a:rPr lang="en-US" sz="5400" b="1" dirty="0" smtClean="0"/>
              <a:t>Ask the Presenter</a:t>
            </a:r>
            <a:endParaRPr lang="en-US" sz="5400" b="1" dirty="0"/>
          </a:p>
        </p:txBody>
      </p:sp>
      <p:pic>
        <p:nvPicPr>
          <p:cNvPr id="5" name="Picture 5" descr="&quot; &quot;"/>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28600" y="3581400"/>
            <a:ext cx="12510200" cy="41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556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physician selecting a button on a touchscreen displa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5787"/>
            <a:ext cx="12192000" cy="813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831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18837"/>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2667000" y="2286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Poll Results</a:t>
            </a:r>
            <a:endParaRPr lang="en-US" sz="5400" b="1" dirty="0"/>
          </a:p>
        </p:txBody>
      </p:sp>
      <p:sp>
        <p:nvSpPr>
          <p:cNvPr id="3" name="Rectangle 2" descr="Who do we have in the audience today?&#10;"/>
          <p:cNvSpPr/>
          <p:nvPr/>
        </p:nvSpPr>
        <p:spPr>
          <a:xfrm>
            <a:off x="533400" y="1600200"/>
            <a:ext cx="9601200" cy="584775"/>
          </a:xfrm>
          <a:prstGeom prst="rect">
            <a:avLst/>
          </a:prstGeom>
        </p:spPr>
        <p:txBody>
          <a:bodyPr wrap="square">
            <a:spAutoFit/>
          </a:bodyPr>
          <a:lstStyle/>
          <a:p>
            <a:r>
              <a:rPr lang="en-US" sz="3200" b="1" dirty="0"/>
              <a:t>Who do we have in the audience today?</a:t>
            </a:r>
          </a:p>
        </p:txBody>
      </p:sp>
      <p:sp>
        <p:nvSpPr>
          <p:cNvPr id="5" name="Content Placeholder 4"/>
          <p:cNvSpPr>
            <a:spLocks noGrp="1"/>
          </p:cNvSpPr>
          <p:nvPr>
            <p:ph idx="1"/>
          </p:nvPr>
        </p:nvSpPr>
        <p:spPr>
          <a:xfrm>
            <a:off x="505326" y="2438400"/>
            <a:ext cx="4419600" cy="4038600"/>
          </a:xfrm>
        </p:spPr>
        <p:txBody>
          <a:bodyPr>
            <a:normAutofit/>
          </a:bodyPr>
          <a:lstStyle/>
          <a:p>
            <a:pPr marL="914400" lvl="1" indent="-514350">
              <a:buFont typeface="+mj-lt"/>
              <a:buAutoNum type="alphaUcPeriod"/>
            </a:pPr>
            <a:r>
              <a:rPr lang="en-US" sz="3200" b="1" dirty="0" smtClean="0"/>
              <a:t>Clinicians</a:t>
            </a:r>
          </a:p>
          <a:p>
            <a:pPr marL="914400" lvl="1" indent="-514350">
              <a:buFont typeface="+mj-lt"/>
              <a:buAutoNum type="alphaUcPeriod"/>
            </a:pPr>
            <a:r>
              <a:rPr lang="en-US" sz="3200" b="1" dirty="0" smtClean="0"/>
              <a:t>IT staff</a:t>
            </a:r>
          </a:p>
          <a:p>
            <a:pPr marL="914400" lvl="1" indent="-514350">
              <a:buFont typeface="+mj-lt"/>
              <a:buAutoNum type="alphaUcPeriod"/>
            </a:pPr>
            <a:r>
              <a:rPr lang="en-US" sz="3200" b="1" dirty="0" smtClean="0"/>
              <a:t>VHA Program Office staff</a:t>
            </a:r>
          </a:p>
          <a:p>
            <a:pPr marL="914400" lvl="1" indent="-514350">
              <a:buFont typeface="+mj-lt"/>
              <a:buAutoNum type="alphaUcPeriod"/>
            </a:pPr>
            <a:r>
              <a:rPr lang="en-US" sz="3200" b="1" dirty="0" smtClean="0"/>
              <a:t>Other</a:t>
            </a:r>
            <a:endParaRPr lang="en-US" sz="3200" b="1" dirty="0"/>
          </a:p>
        </p:txBody>
      </p:sp>
    </p:spTree>
    <p:extLst>
      <p:ext uri="{BB962C8B-B14F-4D97-AF65-F5344CB8AC3E}">
        <p14:creationId xmlns:p14="http://schemas.microsoft.com/office/powerpoint/2010/main" val="1093619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image of My VeHU Campus blue polling Icon"/>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6600" y="318837"/>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2667000" y="228600"/>
            <a:ext cx="8001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t>Poll Results</a:t>
            </a:r>
            <a:endParaRPr lang="en-US" sz="5400" b="1" dirty="0"/>
          </a:p>
        </p:txBody>
      </p:sp>
      <p:sp>
        <p:nvSpPr>
          <p:cNvPr id="3" name="Rectangle 2" descr="Who do we have in the audience today?&#10;"/>
          <p:cNvSpPr/>
          <p:nvPr/>
        </p:nvSpPr>
        <p:spPr>
          <a:xfrm>
            <a:off x="533400" y="1600200"/>
            <a:ext cx="9601200" cy="584775"/>
          </a:xfrm>
          <a:prstGeom prst="rect">
            <a:avLst/>
          </a:prstGeom>
        </p:spPr>
        <p:txBody>
          <a:bodyPr wrap="square">
            <a:spAutoFit/>
          </a:bodyPr>
          <a:lstStyle/>
          <a:p>
            <a:r>
              <a:rPr lang="en-US" sz="3200" b="1" dirty="0"/>
              <a:t>Who do we have in the audience today?</a:t>
            </a:r>
          </a:p>
        </p:txBody>
      </p:sp>
      <p:sp>
        <p:nvSpPr>
          <p:cNvPr id="5" name="Content Placeholder 4"/>
          <p:cNvSpPr>
            <a:spLocks noGrp="1"/>
          </p:cNvSpPr>
          <p:nvPr>
            <p:ph idx="1"/>
          </p:nvPr>
        </p:nvSpPr>
        <p:spPr>
          <a:xfrm>
            <a:off x="505326" y="2438400"/>
            <a:ext cx="4419600" cy="4038600"/>
          </a:xfrm>
        </p:spPr>
        <p:txBody>
          <a:bodyPr>
            <a:normAutofit/>
          </a:bodyPr>
          <a:lstStyle/>
          <a:p>
            <a:pPr marL="914400" lvl="1" indent="-514350">
              <a:buFont typeface="+mj-lt"/>
              <a:buAutoNum type="alphaUcPeriod"/>
            </a:pPr>
            <a:r>
              <a:rPr lang="en-US" sz="3200" b="1" dirty="0" smtClean="0"/>
              <a:t>Clinicians</a:t>
            </a:r>
          </a:p>
          <a:p>
            <a:pPr marL="914400" lvl="1" indent="-514350">
              <a:buFont typeface="+mj-lt"/>
              <a:buAutoNum type="alphaUcPeriod"/>
            </a:pPr>
            <a:r>
              <a:rPr lang="en-US" sz="3200" b="1" dirty="0" smtClean="0"/>
              <a:t>IT staff</a:t>
            </a:r>
          </a:p>
          <a:p>
            <a:pPr marL="914400" lvl="1" indent="-514350">
              <a:buFont typeface="+mj-lt"/>
              <a:buAutoNum type="alphaUcPeriod"/>
            </a:pPr>
            <a:r>
              <a:rPr lang="en-US" sz="3200" b="1" dirty="0" smtClean="0"/>
              <a:t>VHA Program Office staff</a:t>
            </a:r>
          </a:p>
          <a:p>
            <a:pPr marL="914400" lvl="1" indent="-514350">
              <a:buFont typeface="+mj-lt"/>
              <a:buAutoNum type="alphaUcPeriod"/>
            </a:pPr>
            <a:r>
              <a:rPr lang="en-US" sz="3200" b="1" dirty="0" smtClean="0"/>
              <a:t>Other</a:t>
            </a:r>
            <a:endParaRPr lang="en-US" sz="3200" b="1" dirty="0"/>
          </a:p>
        </p:txBody>
      </p:sp>
    </p:spTree>
    <p:extLst>
      <p:ext uri="{BB962C8B-B14F-4D97-AF65-F5344CB8AC3E}">
        <p14:creationId xmlns:p14="http://schemas.microsoft.com/office/powerpoint/2010/main" val="3430564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erson with open cupped hands holding a word montage in the shape of a tree: Innovation, brand. identity, vlaue, trend, market, product, etc..."/>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11" y="-179401"/>
            <a:ext cx="12196011" cy="914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53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ot;&quot;"/>
          <p:cNvPicPr>
            <a:picLocks noChangeAspect="1"/>
          </p:cNvPicPr>
          <p:nvPr/>
        </p:nvPicPr>
        <p:blipFill>
          <a:blip r:embed="rId3" cstate="print">
            <a:extLst>
              <a:ext uri="{BEBA8EAE-BF5A-486C-A8C5-ECC9F3942E4B}">
                <a14:imgProps xmlns:a14="http://schemas.microsoft.com/office/drawing/2010/main">
                  <a14:imgLayer r:embed="rId4">
                    <a14:imgEffect>
                      <a14:backgroundRemoval t="9816" b="89980" l="2865" r="97954"/>
                    </a14:imgEffect>
                  </a14:imgLayer>
                </a14:imgProps>
              </a:ext>
              <a:ext uri="{28A0092B-C50C-407E-A947-70E740481C1C}">
                <a14:useLocalDpi xmlns:a14="http://schemas.microsoft.com/office/drawing/2010/main" val="0"/>
              </a:ext>
            </a:extLst>
          </a:blip>
          <a:stretch>
            <a:fillRect/>
          </a:stretch>
        </p:blipFill>
        <p:spPr>
          <a:xfrm>
            <a:off x="0" y="-637031"/>
            <a:ext cx="12192000" cy="8132064"/>
          </a:xfrm>
          <a:prstGeom prst="rect">
            <a:avLst/>
          </a:prstGeom>
          <a:ln>
            <a:noFill/>
          </a:ln>
          <a:effectLst>
            <a:outerShdw blurRad="292100" dist="139700" dir="2700000" algn="tl" rotWithShape="0">
              <a:srgbClr val="333333">
                <a:alpha val="65000"/>
              </a:srgbClr>
            </a:outerShdw>
          </a:effectLst>
        </p:spPr>
      </p:pic>
      <p:sp>
        <p:nvSpPr>
          <p:cNvPr id="9" name="TextBox 8" descr="Plan&#10;"/>
          <p:cNvSpPr txBox="1"/>
          <p:nvPr/>
        </p:nvSpPr>
        <p:spPr>
          <a:xfrm>
            <a:off x="914400" y="1524000"/>
            <a:ext cx="3733800" cy="923330"/>
          </a:xfrm>
          <a:prstGeom prst="rect">
            <a:avLst/>
          </a:prstGeom>
          <a:noFill/>
        </p:spPr>
        <p:txBody>
          <a:bodyPr wrap="square" rtlCol="0">
            <a:spAutoFit/>
          </a:bodyPr>
          <a:lstStyle/>
          <a:p>
            <a:pPr algn="ctr"/>
            <a:r>
              <a:rPr lang="en-US" sz="5400" b="1" dirty="0" smtClean="0">
                <a:solidFill>
                  <a:schemeClr val="bg1">
                    <a:lumMod val="90000"/>
                    <a:lumOff val="10000"/>
                  </a:schemeClr>
                </a:solidFill>
              </a:rPr>
              <a:t>Plan</a:t>
            </a:r>
            <a:endParaRPr lang="en-US" sz="5400" b="1" dirty="0">
              <a:solidFill>
                <a:schemeClr val="bg1">
                  <a:lumMod val="90000"/>
                  <a:lumOff val="10000"/>
                </a:schemeClr>
              </a:solidFill>
            </a:endParaRPr>
          </a:p>
        </p:txBody>
      </p:sp>
      <p:sp>
        <p:nvSpPr>
          <p:cNvPr id="7" name="TextBox 6" descr="Plan&#10;"/>
          <p:cNvSpPr txBox="1"/>
          <p:nvPr/>
        </p:nvSpPr>
        <p:spPr>
          <a:xfrm>
            <a:off x="3505200" y="2538664"/>
            <a:ext cx="5334000" cy="923330"/>
          </a:xfrm>
          <a:prstGeom prst="rect">
            <a:avLst/>
          </a:prstGeom>
          <a:noFill/>
        </p:spPr>
        <p:txBody>
          <a:bodyPr wrap="square" rtlCol="0">
            <a:spAutoFit/>
          </a:bodyPr>
          <a:lstStyle/>
          <a:p>
            <a:pPr algn="ctr"/>
            <a:r>
              <a:rPr lang="en-US" sz="5400" b="1" dirty="0" smtClean="0">
                <a:solidFill>
                  <a:schemeClr val="bg1">
                    <a:lumMod val="90000"/>
                    <a:lumOff val="10000"/>
                  </a:schemeClr>
                </a:solidFill>
              </a:rPr>
              <a:t>Implementation</a:t>
            </a:r>
            <a:endParaRPr lang="en-US" sz="5400" b="1" dirty="0">
              <a:solidFill>
                <a:schemeClr val="bg1">
                  <a:lumMod val="90000"/>
                  <a:lumOff val="10000"/>
                </a:schemeClr>
              </a:solidFill>
            </a:endParaRPr>
          </a:p>
        </p:txBody>
      </p:sp>
      <p:sp>
        <p:nvSpPr>
          <p:cNvPr id="10" name="TextBox 9" descr="Execution&#10;"/>
          <p:cNvSpPr txBox="1"/>
          <p:nvPr/>
        </p:nvSpPr>
        <p:spPr>
          <a:xfrm>
            <a:off x="7848600" y="1519989"/>
            <a:ext cx="3581400" cy="923330"/>
          </a:xfrm>
          <a:prstGeom prst="rect">
            <a:avLst/>
          </a:prstGeom>
          <a:noFill/>
        </p:spPr>
        <p:txBody>
          <a:bodyPr wrap="square" rtlCol="0">
            <a:spAutoFit/>
          </a:bodyPr>
          <a:lstStyle/>
          <a:p>
            <a:pPr algn="ctr"/>
            <a:r>
              <a:rPr lang="en-US" sz="5400" b="1" dirty="0" smtClean="0">
                <a:solidFill>
                  <a:schemeClr val="bg1">
                    <a:lumMod val="90000"/>
                    <a:lumOff val="10000"/>
                  </a:schemeClr>
                </a:solidFill>
              </a:rPr>
              <a:t>Execution</a:t>
            </a:r>
            <a:endParaRPr lang="en-US" sz="5400" b="1" dirty="0">
              <a:solidFill>
                <a:schemeClr val="bg1">
                  <a:lumMod val="90000"/>
                  <a:lumOff val="10000"/>
                </a:schemeClr>
              </a:solidFill>
            </a:endParaRPr>
          </a:p>
        </p:txBody>
      </p:sp>
    </p:spTree>
    <p:extLst>
      <p:ext uri="{BB962C8B-B14F-4D97-AF65-F5344CB8AC3E}">
        <p14:creationId xmlns:p14="http://schemas.microsoft.com/office/powerpoint/2010/main" val="386824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3" name="Picture 12" descr="network drawing of circles and lin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71602"/>
            <a:ext cx="10058400" cy="10058400"/>
          </a:xfrm>
          <a:prstGeom prst="rect">
            <a:avLst/>
          </a:prstGeom>
        </p:spPr>
      </p:pic>
      <p:graphicFrame>
        <p:nvGraphicFramePr>
          <p:cNvPr id="10" name="Diagram 9"/>
          <p:cNvGraphicFramePr/>
          <p:nvPr>
            <p:extLst>
              <p:ext uri="{D42A27DB-BD31-4B8C-83A1-F6EECF244321}">
                <p14:modId xmlns:p14="http://schemas.microsoft.com/office/powerpoint/2010/main" val="2554308020"/>
              </p:ext>
            </p:extLst>
          </p:nvPr>
        </p:nvGraphicFramePr>
        <p:xfrm>
          <a:off x="3810000" y="228600"/>
          <a:ext cx="8229600"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0560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9">
      <a:dk1>
        <a:srgbClr val="212533"/>
      </a:dk1>
      <a:lt1>
        <a:sysClr val="window" lastClr="FFFFFF"/>
      </a:lt1>
      <a:dk2>
        <a:srgbClr val="2C3244"/>
      </a:dk2>
      <a:lt2>
        <a:srgbClr val="FFF39D"/>
      </a:lt2>
      <a:accent1>
        <a:srgbClr val="FE8637"/>
      </a:accent1>
      <a:accent2>
        <a:srgbClr val="7598D9"/>
      </a:accent2>
      <a:accent3>
        <a:srgbClr val="B32C16"/>
      </a:accent3>
      <a:accent4>
        <a:srgbClr val="F5CD2D"/>
      </a:accent4>
      <a:accent5>
        <a:srgbClr val="AEBAD5"/>
      </a:accent5>
      <a:accent6>
        <a:srgbClr val="FFF39D"/>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3F7E3AE3535244BFC46BE44266D150" ma:contentTypeVersion="0" ma:contentTypeDescription="Create a new document." ma:contentTypeScope="" ma:versionID="d067bc0dbfe65afddb6df494075f7fa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2B19E4-6087-4CED-8BD1-05183B3438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BA1D2CE-6548-4870-A0B2-C4DEF883F54F}">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elements/1.1/"/>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00409CA3-77D4-49D5-B260-FC1B6EDAC4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4275</TotalTime>
  <Words>4866</Words>
  <Application>Microsoft Office PowerPoint</Application>
  <PresentationFormat>Custom</PresentationFormat>
  <Paragraphs>469</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2_Office Theme</vt:lpstr>
      <vt:lpstr>1_Office Theme</vt:lpstr>
      <vt:lpstr>VHA Innovation  Enterprise Implementation Projects </vt:lpstr>
      <vt:lpstr>Poll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Choose?</vt:lpstr>
      <vt:lpstr>2013 Innovation Enterprise Implementation Projects</vt:lpstr>
      <vt:lpstr>PowerPoint Presentation</vt:lpstr>
      <vt:lpstr>PowerPoint Presentation</vt:lpstr>
      <vt:lpstr>PowerPoint Presentation</vt:lpstr>
      <vt:lpstr>PowerPoint Presentation</vt:lpstr>
      <vt:lpstr>PowerPoint Presentation</vt:lpstr>
      <vt:lpstr>PowerPoint Presentation</vt:lpstr>
      <vt:lpstr>Syracuse VAMC ECU Team</vt:lpstr>
      <vt:lpstr>PowerPoint Presentation</vt:lpstr>
      <vt:lpstr>PowerPoint Presentation</vt:lpstr>
      <vt:lpstr>PowerPoint Presentation</vt:lpstr>
      <vt:lpstr>PowerPoint Presentation</vt:lpstr>
      <vt:lpstr>PowerPoint Presentation</vt:lpstr>
      <vt:lpstr>2014 Innovation Enterprise Implementation Projects </vt:lpstr>
      <vt:lpstr>After Visit Summary</vt:lpstr>
      <vt:lpstr>Mobile Distance Hearing Aid Application</vt:lpstr>
      <vt:lpstr>Hazardous Pharmaceuticals </vt:lpstr>
      <vt:lpstr>REVAMP</vt:lpstr>
      <vt:lpstr>Park a Prescription</vt:lpstr>
      <vt:lpstr>Veteran “X”</vt:lpstr>
      <vt:lpstr>PowerPoint Presentation</vt:lpstr>
      <vt:lpstr>PowerPoint Presentation</vt:lpstr>
      <vt:lpstr>   Contact the VHA Innovation  Program   vhainnovationprogramsupport@va.gov      </vt:lpstr>
      <vt:lpstr>Ask the Presenter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Innovation Enterprise Implementation Projects</dc:title>
  <dc:creator>VHA OIA Training Strategy</dc:creator>
  <cp:keywords>VHA Innovation;</cp:keywords>
  <cp:lastModifiedBy>Presenter</cp:lastModifiedBy>
  <cp:revision>225</cp:revision>
  <dcterms:created xsi:type="dcterms:W3CDTF">2012-09-17T16:29:14Z</dcterms:created>
  <dcterms:modified xsi:type="dcterms:W3CDTF">2014-07-17T19:52:36Z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0x010100B33F7E3AE3535244BFC46BE44266D150</vt:lpwstr>
  </property>
</Properties>
</file>