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charts/chart3.xml" ContentType="application/vnd.openxmlformats-officedocument.drawingml.chart+xml"/>
  <Override PartName="/ppt/notesSlides/notesSlide30.xml" ContentType="application/vnd.openxmlformats-officedocument.presentationml.notesSlide+xml"/>
  <Override PartName="/ppt/charts/chart4.xml" ContentType="application/vnd.openxmlformats-officedocument.drawingml.chart+xml"/>
  <Override PartName="/ppt/notesSlides/notesSlide31.xml" ContentType="application/vnd.openxmlformats-officedocument.presentationml.notesSlide+xml"/>
  <Override PartName="/ppt/charts/chart5.xml" ContentType="application/vnd.openxmlformats-officedocument.drawingml.chart+xml"/>
  <Override PartName="/ppt/notesSlides/notesSlide32.xml" ContentType="application/vnd.openxmlformats-officedocument.presentationml.notesSlide+xml"/>
  <Override PartName="/ppt/charts/chart6.xml" ContentType="application/vnd.openxmlformats-officedocument.drawingml.chart+xml"/>
  <Override PartName="/ppt/notesSlides/notesSlide33.xml" ContentType="application/vnd.openxmlformats-officedocument.presentationml.notesSlide+xml"/>
  <Override PartName="/ppt/charts/chart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8.xml" ContentType="application/vnd.openxmlformats-officedocument.drawingml.chart+xml"/>
  <Override PartName="/ppt/notesSlides/notesSlide37.xml" ContentType="application/vnd.openxmlformats-officedocument.presentationml.notesSlide+xml"/>
  <Override PartName="/ppt/charts/chart9.xml" ContentType="application/vnd.openxmlformats-officedocument.drawingml.chart+xml"/>
  <Override PartName="/ppt/theme/themeOverride1.xml" ContentType="application/vnd.openxmlformats-officedocument.themeOverride+xml"/>
  <Override PartName="/ppt/notesSlides/notesSlide38.xml" ContentType="application/vnd.openxmlformats-officedocument.presentationml.notesSlide+xml"/>
  <Override PartName="/ppt/charts/chart10.xml" ContentType="application/vnd.openxmlformats-officedocument.drawingml.chart+xml"/>
  <Override PartName="/ppt/theme/themeOverride2.xml" ContentType="application/vnd.openxmlformats-officedocument.themeOverride+xml"/>
  <Override PartName="/ppt/notesSlides/notesSlide39.xml" ContentType="application/vnd.openxmlformats-officedocument.presentationml.notesSlide+xml"/>
  <Override PartName="/ppt/charts/chart11.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58"/>
  </p:notesMasterIdLst>
  <p:handoutMasterIdLst>
    <p:handoutMasterId r:id="rId59"/>
  </p:handoutMasterIdLst>
  <p:sldIdLst>
    <p:sldId id="316" r:id="rId5"/>
    <p:sldId id="317" r:id="rId6"/>
    <p:sldId id="320" r:id="rId7"/>
    <p:sldId id="319" r:id="rId8"/>
    <p:sldId id="309" r:id="rId9"/>
    <p:sldId id="282" r:id="rId10"/>
    <p:sldId id="322" r:id="rId11"/>
    <p:sldId id="323" r:id="rId12"/>
    <p:sldId id="324" r:id="rId13"/>
    <p:sldId id="325" r:id="rId14"/>
    <p:sldId id="326" r:id="rId15"/>
    <p:sldId id="344" r:id="rId16"/>
    <p:sldId id="345" r:id="rId17"/>
    <p:sldId id="283" r:id="rId18"/>
    <p:sldId id="327" r:id="rId19"/>
    <p:sldId id="328" r:id="rId20"/>
    <p:sldId id="285" r:id="rId21"/>
    <p:sldId id="330" r:id="rId22"/>
    <p:sldId id="331" r:id="rId23"/>
    <p:sldId id="346" r:id="rId24"/>
    <p:sldId id="341" r:id="rId25"/>
    <p:sldId id="290" r:id="rId26"/>
    <p:sldId id="291" r:id="rId27"/>
    <p:sldId id="342" r:id="rId28"/>
    <p:sldId id="343" r:id="rId29"/>
    <p:sldId id="333" r:id="rId30"/>
    <p:sldId id="294" r:id="rId31"/>
    <p:sldId id="275" r:id="rId32"/>
    <p:sldId id="334" r:id="rId33"/>
    <p:sldId id="335" r:id="rId34"/>
    <p:sldId id="267" r:id="rId35"/>
    <p:sldId id="336" r:id="rId36"/>
    <p:sldId id="337" r:id="rId37"/>
    <p:sldId id="269" r:id="rId38"/>
    <p:sldId id="348" r:id="rId39"/>
    <p:sldId id="347" r:id="rId40"/>
    <p:sldId id="276" r:id="rId41"/>
    <p:sldId id="338" r:id="rId42"/>
    <p:sldId id="277" r:id="rId43"/>
    <p:sldId id="278" r:id="rId44"/>
    <p:sldId id="297" r:id="rId45"/>
    <p:sldId id="299" r:id="rId46"/>
    <p:sldId id="300" r:id="rId47"/>
    <p:sldId id="301" r:id="rId48"/>
    <p:sldId id="304" r:id="rId49"/>
    <p:sldId id="305" r:id="rId50"/>
    <p:sldId id="307" r:id="rId51"/>
    <p:sldId id="308" r:id="rId52"/>
    <p:sldId id="340" r:id="rId53"/>
    <p:sldId id="303" r:id="rId54"/>
    <p:sldId id="271" r:id="rId55"/>
    <p:sldId id="272" r:id="rId56"/>
    <p:sldId id="273"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tes, Treva" initials="TL" lastIdx="11" clrIdx="0"/>
  <p:cmAuthor id="1" name="Rivera, Stacie" initials="R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22" autoAdjust="0"/>
    <p:restoredTop sz="67489" autoAdjust="0"/>
  </p:normalViewPr>
  <p:slideViewPr>
    <p:cSldViewPr>
      <p:cViewPr varScale="1">
        <p:scale>
          <a:sx n="58" d="100"/>
          <a:sy n="58" d="100"/>
        </p:scale>
        <p:origin x="109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195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image" Target="../media/image16.jpg"/></Relationships>
</file>

<file path=ppt/charts/_rels/chart10.xml.rels><?xml version="1.0" encoding="UTF-8" standalone="yes"?>
<Relationships xmlns="http://schemas.openxmlformats.org/package/2006/relationships"><Relationship Id="rId2" Type="http://schemas.openxmlformats.org/officeDocument/2006/relationships/oleObject" Target="file:///C:\Users\vhaistweemss\Desktop\Learning%20Lab%20Coder\RESULTS%20OF%20PILOT%20ICD%20for%20Coders.doc!_1455421378" TargetMode="External"/><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1" Type="http://schemas.openxmlformats.org/officeDocument/2006/relationships/oleObject" Target="file:///C:\Users\vhaistweemss\Desktop\Learning%20Lab%20Coder\RESULTS%20OF%20PILOT%20ICD%20for%20Coders.doc!_1455421378"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oleObject" Target="file:///C:\Users\vhaistweemss\Desktop\Learning%20Lab%20Coder\RESULTS%20OF%20PILOT%20ICD%20for%20Coders.doc!_1455421378"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2800"/>
            </a:pPr>
            <a:r>
              <a:rPr lang="en-US" sz="2800" dirty="0"/>
              <a:t>Rate of Productivity</a:t>
            </a:r>
            <a:r>
              <a:rPr lang="en-US" sz="2800" baseline="0" dirty="0"/>
              <a:t> Return to </a:t>
            </a:r>
            <a:r>
              <a:rPr lang="en-US" sz="2800" baseline="0" dirty="0" smtClean="0"/>
              <a:t>Pre-ICD-10 </a:t>
            </a:r>
            <a:endParaRPr lang="en-US" sz="2800" dirty="0"/>
          </a:p>
        </c:rich>
      </c:tx>
      <c:overlay val="0"/>
    </c:title>
    <c:autoTitleDeleted val="0"/>
    <c:plotArea>
      <c:layout/>
      <c:lineChart>
        <c:grouping val="standard"/>
        <c:varyColors val="0"/>
        <c:ser>
          <c:idx val="0"/>
          <c:order val="0"/>
          <c:tx>
            <c:strRef>
              <c:f>Sheet3!$B$1</c:f>
              <c:strCache>
                <c:ptCount val="1"/>
                <c:pt idx="0">
                  <c:v>Prod</c:v>
                </c:pt>
              </c:strCache>
            </c:strRef>
          </c:tx>
          <c:spPr>
            <a:ln w="165100">
              <a:solidFill>
                <a:schemeClr val="accent2"/>
              </a:solidFill>
            </a:ln>
          </c:spPr>
          <c:marker>
            <c:spPr>
              <a:solidFill>
                <a:schemeClr val="accent2"/>
              </a:solidFill>
              <a:ln w="76200">
                <a:solidFill>
                  <a:schemeClr val="accent2"/>
                </a:solidFill>
              </a:ln>
            </c:spPr>
          </c:marker>
          <c:cat>
            <c:strRef>
              <c:f>Sheet3!$A$2:$A$8</c:f>
              <c:strCache>
                <c:ptCount val="7"/>
                <c:pt idx="0">
                  <c:v>Pre-ICD10</c:v>
                </c:pt>
                <c:pt idx="1">
                  <c:v>Day 1</c:v>
                </c:pt>
                <c:pt idx="2">
                  <c:v>Day 15</c:v>
                </c:pt>
                <c:pt idx="3">
                  <c:v>Day 30</c:v>
                </c:pt>
                <c:pt idx="4">
                  <c:v>Day 45</c:v>
                </c:pt>
                <c:pt idx="5">
                  <c:v>Day 60</c:v>
                </c:pt>
                <c:pt idx="6">
                  <c:v>Day 90</c:v>
                </c:pt>
              </c:strCache>
            </c:strRef>
          </c:cat>
          <c:val>
            <c:numRef>
              <c:f>Sheet3!$B$2:$B$8</c:f>
              <c:numCache>
                <c:formatCode>General</c:formatCode>
                <c:ptCount val="7"/>
                <c:pt idx="0">
                  <c:v>90</c:v>
                </c:pt>
                <c:pt idx="1">
                  <c:v>75</c:v>
                </c:pt>
                <c:pt idx="2">
                  <c:v>25</c:v>
                </c:pt>
                <c:pt idx="3">
                  <c:v>50</c:v>
                </c:pt>
                <c:pt idx="4">
                  <c:v>75</c:v>
                </c:pt>
                <c:pt idx="5">
                  <c:v>90</c:v>
                </c:pt>
                <c:pt idx="6">
                  <c:v>90</c:v>
                </c:pt>
              </c:numCache>
            </c:numRef>
          </c:val>
          <c:smooth val="0"/>
        </c:ser>
        <c:dLbls>
          <c:showLegendKey val="0"/>
          <c:showVal val="0"/>
          <c:showCatName val="0"/>
          <c:showSerName val="0"/>
          <c:showPercent val="0"/>
          <c:showBubbleSize val="0"/>
        </c:dLbls>
        <c:marker val="1"/>
        <c:smooth val="0"/>
        <c:axId val="239649360"/>
        <c:axId val="239647792"/>
      </c:lineChart>
      <c:catAx>
        <c:axId val="239649360"/>
        <c:scaling>
          <c:orientation val="minMax"/>
        </c:scaling>
        <c:delete val="0"/>
        <c:axPos val="b"/>
        <c:numFmt formatCode="General" sourceLinked="1"/>
        <c:majorTickMark val="out"/>
        <c:minorTickMark val="none"/>
        <c:tickLblPos val="nextTo"/>
        <c:txPr>
          <a:bodyPr/>
          <a:lstStyle/>
          <a:p>
            <a:pPr>
              <a:defRPr sz="2800"/>
            </a:pPr>
            <a:endParaRPr lang="en-US"/>
          </a:p>
        </c:txPr>
        <c:crossAx val="239647792"/>
        <c:crosses val="autoZero"/>
        <c:auto val="1"/>
        <c:lblAlgn val="ctr"/>
        <c:lblOffset val="100"/>
        <c:noMultiLvlLbl val="0"/>
      </c:catAx>
      <c:valAx>
        <c:axId val="239647792"/>
        <c:scaling>
          <c:orientation val="minMax"/>
        </c:scaling>
        <c:delete val="0"/>
        <c:axPos val="l"/>
        <c:majorGridlines/>
        <c:numFmt formatCode="General" sourceLinked="1"/>
        <c:majorTickMark val="out"/>
        <c:minorTickMark val="none"/>
        <c:tickLblPos val="nextTo"/>
        <c:txPr>
          <a:bodyPr/>
          <a:lstStyle/>
          <a:p>
            <a:pPr>
              <a:defRPr sz="2800"/>
            </a:pPr>
            <a:endParaRPr lang="en-US"/>
          </a:p>
        </c:txPr>
        <c:crossAx val="239649360"/>
        <c:crosses val="autoZero"/>
        <c:crossBetween val="between"/>
      </c:valAx>
      <c:spPr>
        <a:blipFill dpi="0" rotWithShape="1">
          <a:blip xmlns:r="http://schemas.openxmlformats.org/officeDocument/2006/relationships" r:embed="rId1"/>
          <a:srcRect/>
          <a:stretch>
            <a:fillRect/>
          </a:stretch>
        </a:blipFill>
      </c:spPr>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326136652273308"/>
          <c:y val="7.8510946074922455E-2"/>
          <c:w val="0.58619183188420676"/>
          <c:h val="0.79760029996250459"/>
        </c:manualLayout>
      </c:layout>
      <c:barChart>
        <c:barDir val="bar"/>
        <c:grouping val="clustered"/>
        <c:varyColors val="0"/>
        <c:ser>
          <c:idx val="0"/>
          <c:order val="0"/>
          <c:tx>
            <c:v>Average time to code in ICD-9</c:v>
          </c:tx>
          <c:spPr>
            <a:solidFill>
              <a:sysClr val="window" lastClr="FFFFFF">
                <a:lumMod val="50000"/>
              </a:sysClr>
            </a:solidFill>
          </c:spPr>
          <c:invertIfNegative val="0"/>
          <c:dLbls>
            <c:dLbl>
              <c:idx val="0"/>
              <c:layout>
                <c:manualLayout>
                  <c:x val="-7.638800644811996E-17"/>
                  <c:y val="1.136363636363636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9.46969696969697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041666666666743E-3"/>
                  <c:y val="7.575757575757506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0833333333333333E-3"/>
                  <c:y val="1.515151515151515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6.2500000000000767E-3"/>
                  <c:y val="1.325757575757568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1.0416666666666667E-3"/>
                  <c:y val="1.1363636363636295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1.0416666666666667E-3"/>
                  <c:y val="1.893939393939394E-2"/>
                </c:manualLayout>
              </c:layout>
              <c:spPr>
                <a:noFill/>
                <a:ln>
                  <a:noFill/>
                </a:ln>
                <a:effectLst/>
              </c:spPr>
              <c:txPr>
                <a:bodyPr wrap="square" lIns="38100" tIns="19050" rIns="38100" bIns="19050" anchor="ctr">
                  <a:spAutoFit/>
                </a:bodyPr>
                <a:lstStyle/>
                <a:p>
                  <a:pPr>
                    <a:defRPr sz="2800">
                      <a:solidFill>
                        <a:schemeClr val="accent4"/>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6.2500000000000767E-3"/>
                  <c:y val="1.7045454545454562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800">
                    <a:solidFill>
                      <a:schemeClr val="bg1">
                        <a:lumMod val="50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8"/>
              <c:pt idx="0">
                <c:v>A</c:v>
              </c:pt>
              <c:pt idx="1">
                <c:v>B</c:v>
              </c:pt>
              <c:pt idx="2">
                <c:v>C</c:v>
              </c:pt>
              <c:pt idx="3">
                <c:v>D</c:v>
              </c:pt>
              <c:pt idx="4">
                <c:v>E</c:v>
              </c:pt>
              <c:pt idx="5">
                <c:v>I</c:v>
              </c:pt>
              <c:pt idx="6">
                <c:v>J</c:v>
              </c:pt>
              <c:pt idx="7">
                <c:v>Grand Total</c:v>
              </c:pt>
            </c:strLit>
          </c:cat>
          <c:val>
            <c:numLit>
              <c:formatCode>0.00</c:formatCode>
              <c:ptCount val="8"/>
              <c:pt idx="0">
                <c:v>32.396551724137929</c:v>
              </c:pt>
              <c:pt idx="1">
                <c:v>35.607843137254903</c:v>
              </c:pt>
              <c:pt idx="2">
                <c:v>19.838383838383837</c:v>
              </c:pt>
              <c:pt idx="3">
                <c:v>22.777777777777779</c:v>
              </c:pt>
              <c:pt idx="4">
                <c:v>37</c:v>
              </c:pt>
              <c:pt idx="5">
                <c:v>32.944444444444443</c:v>
              </c:pt>
              <c:pt idx="6">
                <c:v>11.162162162162161</c:v>
              </c:pt>
              <c:pt idx="7">
                <c:v>26.902735562310031</c:v>
              </c:pt>
            </c:numLit>
          </c:val>
        </c:ser>
        <c:ser>
          <c:idx val="1"/>
          <c:order val="1"/>
          <c:tx>
            <c:v>Average time to code in ICD-10</c:v>
          </c:tx>
          <c:spPr>
            <a:solidFill>
              <a:sysClr val="window" lastClr="FFFFFF">
                <a:lumMod val="50000"/>
              </a:sysClr>
            </a:solidFill>
          </c:spPr>
          <c:invertIfNegative val="0"/>
          <c:dLbls>
            <c:dLbl>
              <c:idx val="6"/>
              <c:spPr>
                <a:noFill/>
                <a:ln>
                  <a:noFill/>
                </a:ln>
                <a:effectLst/>
              </c:spPr>
              <c:txPr>
                <a:bodyPr wrap="square" lIns="38100" tIns="19050" rIns="38100" bIns="19050" anchor="ctr">
                  <a:spAutoFit/>
                </a:bodyPr>
                <a:lstStyle/>
                <a:p>
                  <a:pPr>
                    <a:defRPr sz="2800">
                      <a:solidFill>
                        <a:srgbClr val="C00000"/>
                      </a:solidFill>
                    </a:defRPr>
                  </a:pPr>
                  <a:endParaRPr lang="en-US"/>
                </a:p>
              </c:txPr>
              <c:dLblPos val="outEnd"/>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2800">
                    <a:solidFill>
                      <a:schemeClr val="bg1">
                        <a:lumMod val="50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8"/>
              <c:pt idx="0">
                <c:v>A</c:v>
              </c:pt>
              <c:pt idx="1">
                <c:v>B</c:v>
              </c:pt>
              <c:pt idx="2">
                <c:v>C</c:v>
              </c:pt>
              <c:pt idx="3">
                <c:v>D</c:v>
              </c:pt>
              <c:pt idx="4">
                <c:v>E</c:v>
              </c:pt>
              <c:pt idx="5">
                <c:v>I</c:v>
              </c:pt>
              <c:pt idx="6">
                <c:v>J</c:v>
              </c:pt>
              <c:pt idx="7">
                <c:v>Grand Total</c:v>
              </c:pt>
            </c:strLit>
          </c:cat>
          <c:val>
            <c:numLit>
              <c:formatCode>0.00</c:formatCode>
              <c:ptCount val="8"/>
              <c:pt idx="0">
                <c:v>50</c:v>
              </c:pt>
              <c:pt idx="1">
                <c:v>41.745098039215684</c:v>
              </c:pt>
              <c:pt idx="2">
                <c:v>36.787878787878789</c:v>
              </c:pt>
              <c:pt idx="3">
                <c:v>41.388888888888886</c:v>
              </c:pt>
              <c:pt idx="4">
                <c:v>48.729166666666664</c:v>
              </c:pt>
              <c:pt idx="5">
                <c:v>47.111111111111114</c:v>
              </c:pt>
              <c:pt idx="6">
                <c:v>52.945945945945944</c:v>
              </c:pt>
              <c:pt idx="7">
                <c:v>44.261398176291792</c:v>
              </c:pt>
            </c:numLit>
          </c:val>
        </c:ser>
        <c:dLbls>
          <c:showLegendKey val="0"/>
          <c:showVal val="0"/>
          <c:showCatName val="0"/>
          <c:showSerName val="0"/>
          <c:showPercent val="0"/>
          <c:showBubbleSize val="0"/>
        </c:dLbls>
        <c:gapWidth val="150"/>
        <c:axId val="245454656"/>
        <c:axId val="245455048"/>
      </c:barChart>
      <c:catAx>
        <c:axId val="245454656"/>
        <c:scaling>
          <c:orientation val="minMax"/>
        </c:scaling>
        <c:delete val="0"/>
        <c:axPos val="l"/>
        <c:title>
          <c:tx>
            <c:rich>
              <a:bodyPr/>
              <a:lstStyle/>
              <a:p>
                <a:pPr>
                  <a:defRPr sz="3200"/>
                </a:pPr>
                <a:r>
                  <a:rPr lang="en-US" sz="3200" dirty="0"/>
                  <a:t>De-identified Site</a:t>
                </a:r>
              </a:p>
            </c:rich>
          </c:tx>
          <c:overlay val="0"/>
        </c:title>
        <c:numFmt formatCode="General" sourceLinked="1"/>
        <c:majorTickMark val="out"/>
        <c:minorTickMark val="none"/>
        <c:tickLblPos val="nextTo"/>
        <c:txPr>
          <a:bodyPr/>
          <a:lstStyle/>
          <a:p>
            <a:pPr>
              <a:defRPr sz="2800"/>
            </a:pPr>
            <a:endParaRPr lang="en-US"/>
          </a:p>
        </c:txPr>
        <c:crossAx val="245455048"/>
        <c:crosses val="autoZero"/>
        <c:auto val="1"/>
        <c:lblAlgn val="ctr"/>
        <c:lblOffset val="100"/>
        <c:noMultiLvlLbl val="0"/>
      </c:catAx>
      <c:valAx>
        <c:axId val="245455048"/>
        <c:scaling>
          <c:orientation val="minMax"/>
        </c:scaling>
        <c:delete val="0"/>
        <c:axPos val="b"/>
        <c:majorGridlines/>
        <c:numFmt formatCode="0.00" sourceLinked="1"/>
        <c:majorTickMark val="out"/>
        <c:minorTickMark val="none"/>
        <c:tickLblPos val="nextTo"/>
        <c:txPr>
          <a:bodyPr/>
          <a:lstStyle/>
          <a:p>
            <a:pPr>
              <a:defRPr sz="2800"/>
            </a:pPr>
            <a:endParaRPr lang="en-US"/>
          </a:p>
        </c:txPr>
        <c:crossAx val="245454656"/>
        <c:crosses val="autoZero"/>
        <c:crossBetween val="between"/>
      </c:valAx>
    </c:plotArea>
    <c:legend>
      <c:legendPos val="r"/>
      <c:layout>
        <c:manualLayout>
          <c:xMode val="edge"/>
          <c:yMode val="edge"/>
          <c:x val="0.7802003217339768"/>
          <c:y val="0.238890479599141"/>
          <c:w val="0.20677029887393109"/>
          <c:h val="0.56740321522309711"/>
        </c:manualLayout>
      </c:layout>
      <c:overlay val="0"/>
      <c:txPr>
        <a:bodyPr/>
        <a:lstStyle/>
        <a:p>
          <a:pPr>
            <a:defRPr sz="2800"/>
          </a:pPr>
          <a:endParaRPr lang="en-US"/>
        </a:p>
      </c:txPr>
    </c:legend>
    <c:plotVisOnly val="1"/>
    <c:dispBlanksAs val="gap"/>
    <c:showDLblsOverMax val="0"/>
  </c:chart>
  <c:txPr>
    <a:bodyPr/>
    <a:lstStyle/>
    <a:p>
      <a:pPr>
        <a:defRPr sz="16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04784634935312"/>
          <c:y val="3.7859075307894202E-2"/>
          <c:w val="0.56584990665750867"/>
          <c:h val="0.79620048455481529"/>
        </c:manualLayout>
      </c:layout>
      <c:lineChart>
        <c:grouping val="standard"/>
        <c:varyColors val="0"/>
        <c:ser>
          <c:idx val="0"/>
          <c:order val="0"/>
          <c:tx>
            <c:v>Average time to code in ICD-9</c:v>
          </c:tx>
          <c:marker>
            <c:symbol val="none"/>
          </c:marker>
          <c:dLbls>
            <c:dLbl>
              <c:idx val="0"/>
              <c:layout>
                <c:manualLayout>
                  <c:x val="5.2032514995709366E-3"/>
                  <c:y val="5.092592592592592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7.8048772493564053E-3"/>
                  <c:y val="6.4814814814814811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3"/>
              <c:pt idx="0">
                <c:v>No</c:v>
              </c:pt>
              <c:pt idx="1">
                <c:v>Yes</c:v>
              </c:pt>
              <c:pt idx="2">
                <c:v>Grand Total</c:v>
              </c:pt>
            </c:strLit>
          </c:cat>
          <c:val>
            <c:numLit>
              <c:formatCode>0.00</c:formatCode>
              <c:ptCount val="3"/>
              <c:pt idx="0">
                <c:v>21.804511278195488</c:v>
              </c:pt>
              <c:pt idx="1">
                <c:v>30.362244897959183</c:v>
              </c:pt>
              <c:pt idx="2">
                <c:v>26.902735562310031</c:v>
              </c:pt>
            </c:numLit>
          </c:val>
          <c:smooth val="0"/>
        </c:ser>
        <c:ser>
          <c:idx val="1"/>
          <c:order val="1"/>
          <c:tx>
            <c:v>Average time to codein ICD-10</c:v>
          </c:tx>
          <c:marker>
            <c:symbol val="none"/>
          </c:marker>
          <c:dLbls>
            <c:dLbl>
              <c:idx val="1"/>
              <c:layout>
                <c:manualLayout>
                  <c:x val="0"/>
                  <c:y val="-2.777777777777777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3"/>
              <c:pt idx="0">
                <c:v>No</c:v>
              </c:pt>
              <c:pt idx="1">
                <c:v>Yes</c:v>
              </c:pt>
              <c:pt idx="2">
                <c:v>Grand Total</c:v>
              </c:pt>
            </c:strLit>
          </c:cat>
          <c:val>
            <c:numLit>
              <c:formatCode>0.00</c:formatCode>
              <c:ptCount val="3"/>
              <c:pt idx="0">
                <c:v>34.368421052631582</c:v>
              </c:pt>
              <c:pt idx="1">
                <c:v>50.974489795918366</c:v>
              </c:pt>
              <c:pt idx="2">
                <c:v>44.261398176291792</c:v>
              </c:pt>
            </c:numLit>
          </c:val>
          <c:smooth val="0"/>
        </c:ser>
        <c:dLbls>
          <c:showLegendKey val="0"/>
          <c:showVal val="0"/>
          <c:showCatName val="0"/>
          <c:showSerName val="0"/>
          <c:showPercent val="0"/>
          <c:showBubbleSize val="0"/>
        </c:dLbls>
        <c:smooth val="0"/>
        <c:axId val="245455832"/>
        <c:axId val="245456224"/>
      </c:lineChart>
      <c:catAx>
        <c:axId val="245455832"/>
        <c:scaling>
          <c:orientation val="minMax"/>
        </c:scaling>
        <c:delete val="0"/>
        <c:axPos val="b"/>
        <c:title>
          <c:tx>
            <c:rich>
              <a:bodyPr/>
              <a:lstStyle/>
              <a:p>
                <a:pPr>
                  <a:defRPr/>
                </a:pPr>
                <a:r>
                  <a:rPr lang="en-US" dirty="0"/>
                  <a:t>Was a Procedure Performed?</a:t>
                </a:r>
              </a:p>
            </c:rich>
          </c:tx>
          <c:overlay val="0"/>
        </c:title>
        <c:numFmt formatCode="General" sourceLinked="1"/>
        <c:majorTickMark val="out"/>
        <c:minorTickMark val="none"/>
        <c:tickLblPos val="nextTo"/>
        <c:crossAx val="245456224"/>
        <c:crosses val="autoZero"/>
        <c:auto val="1"/>
        <c:lblAlgn val="ctr"/>
        <c:lblOffset val="100"/>
        <c:noMultiLvlLbl val="0"/>
      </c:catAx>
      <c:valAx>
        <c:axId val="245456224"/>
        <c:scaling>
          <c:orientation val="minMax"/>
        </c:scaling>
        <c:delete val="0"/>
        <c:axPos val="l"/>
        <c:majorGridlines/>
        <c:title>
          <c:tx>
            <c:rich>
              <a:bodyPr rot="-5400000" vert="horz"/>
              <a:lstStyle/>
              <a:p>
                <a:pPr>
                  <a:defRPr/>
                </a:pPr>
                <a:r>
                  <a:rPr lang="en-US" dirty="0"/>
                  <a:t>Minutes</a:t>
                </a:r>
              </a:p>
            </c:rich>
          </c:tx>
          <c:overlay val="0"/>
        </c:title>
        <c:numFmt formatCode="0.00" sourceLinked="1"/>
        <c:majorTickMark val="out"/>
        <c:minorTickMark val="none"/>
        <c:tickLblPos val="nextTo"/>
        <c:crossAx val="245455832"/>
        <c:crosses val="autoZero"/>
        <c:crossBetween val="between"/>
      </c:valAx>
    </c:plotArea>
    <c:legend>
      <c:legendPos val="r"/>
      <c:layout>
        <c:manualLayout>
          <c:xMode val="edge"/>
          <c:yMode val="edge"/>
          <c:x val="0.73487922256960048"/>
          <c:y val="0.30854027861901878"/>
          <c:w val="0.25413930786766092"/>
          <c:h val="0.30599636583888551"/>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[Chart in Microsoft PowerPoint]Sheet1!PivotTable1</c:name>
    <c:fmtId val="10"/>
  </c:pivotSource>
  <c:chart>
    <c:autoTitleDeleted val="0"/>
    <c:pivotFmts>
      <c:pivotFmt>
        <c:idx val="0"/>
        <c:marker>
          <c:symbol val="none"/>
        </c:marker>
      </c:pivotFmt>
      <c:pivotFmt>
        <c:idx val="1"/>
        <c:marker>
          <c:symbol val="none"/>
        </c:marker>
      </c:pivotFmt>
      <c:pivotFmt>
        <c:idx val="2"/>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3"/>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4"/>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5"/>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6"/>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7"/>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8"/>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9"/>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0"/>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1"/>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2"/>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3"/>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360631090168948"/>
          <c:y val="0.25959745200389278"/>
          <c:w val="0.72049265926564832"/>
          <c:h val="0.55130431612715081"/>
        </c:manualLayout>
      </c:layout>
      <c:barChart>
        <c:barDir val="col"/>
        <c:grouping val="clustered"/>
        <c:varyColors val="0"/>
        <c:ser>
          <c:idx val="0"/>
          <c:order val="0"/>
          <c:tx>
            <c:strRef>
              <c:f>Sheet1!$I$1:$I$2</c:f>
              <c:strCache>
                <c:ptCount val="1"/>
                <c:pt idx="0">
                  <c:v>ICD-9</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2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Sheet1!$H$3:$H$5</c:f>
              <c:strCache>
                <c:ptCount val="2"/>
                <c:pt idx="0">
                  <c:v>Inpatient </c:v>
                </c:pt>
                <c:pt idx="1">
                  <c:v>Outpatient</c:v>
                </c:pt>
              </c:strCache>
            </c:strRef>
          </c:cat>
          <c:val>
            <c:numRef>
              <c:f>Sheet1!$I$3:$I$5</c:f>
              <c:numCache>
                <c:formatCode>General</c:formatCode>
                <c:ptCount val="2"/>
                <c:pt idx="0">
                  <c:v>26.9</c:v>
                </c:pt>
                <c:pt idx="1">
                  <c:v>6.36</c:v>
                </c:pt>
              </c:numCache>
            </c:numRef>
          </c:val>
        </c:ser>
        <c:ser>
          <c:idx val="1"/>
          <c:order val="1"/>
          <c:tx>
            <c:strRef>
              <c:f>Sheet1!$J$1:$J$2</c:f>
              <c:strCache>
                <c:ptCount val="1"/>
                <c:pt idx="0">
                  <c:v>ICD-10</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2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Sheet1!$H$3:$H$5</c:f>
              <c:strCache>
                <c:ptCount val="2"/>
                <c:pt idx="0">
                  <c:v>Inpatient </c:v>
                </c:pt>
                <c:pt idx="1">
                  <c:v>Outpatient</c:v>
                </c:pt>
              </c:strCache>
            </c:strRef>
          </c:cat>
          <c:val>
            <c:numRef>
              <c:f>Sheet1!$J$3:$J$5</c:f>
              <c:numCache>
                <c:formatCode>General</c:formatCode>
                <c:ptCount val="2"/>
                <c:pt idx="0">
                  <c:v>44.26</c:v>
                </c:pt>
                <c:pt idx="1">
                  <c:v>6.78</c:v>
                </c:pt>
              </c:numCache>
            </c:numRef>
          </c:val>
        </c:ser>
        <c:dLbls>
          <c:dLblPos val="inEnd"/>
          <c:showLegendKey val="0"/>
          <c:showVal val="1"/>
          <c:showCatName val="0"/>
          <c:showSerName val="0"/>
          <c:showPercent val="0"/>
          <c:showBubbleSize val="0"/>
        </c:dLbls>
        <c:gapWidth val="150"/>
        <c:axId val="239651320"/>
        <c:axId val="239651712"/>
      </c:barChart>
      <c:catAx>
        <c:axId val="239651320"/>
        <c:scaling>
          <c:orientation val="minMax"/>
        </c:scaling>
        <c:delete val="0"/>
        <c:axPos val="b"/>
        <c:title>
          <c:tx>
            <c:rich>
              <a:bodyPr/>
              <a:lstStyle/>
              <a:p>
                <a:pPr>
                  <a:defRPr sz="3200"/>
                </a:pPr>
                <a:r>
                  <a:rPr lang="en-US" sz="3200" dirty="0"/>
                  <a:t>Record Type</a:t>
                </a:r>
              </a:p>
            </c:rich>
          </c:tx>
          <c:overlay val="0"/>
        </c:title>
        <c:numFmt formatCode="General" sourceLinked="0"/>
        <c:majorTickMark val="out"/>
        <c:minorTickMark val="none"/>
        <c:tickLblPos val="nextTo"/>
        <c:txPr>
          <a:bodyPr/>
          <a:lstStyle/>
          <a:p>
            <a:pPr>
              <a:defRPr sz="2800"/>
            </a:pPr>
            <a:endParaRPr lang="en-US"/>
          </a:p>
        </c:txPr>
        <c:crossAx val="239651712"/>
        <c:crosses val="autoZero"/>
        <c:auto val="1"/>
        <c:lblAlgn val="ctr"/>
        <c:lblOffset val="100"/>
        <c:noMultiLvlLbl val="0"/>
      </c:catAx>
      <c:valAx>
        <c:axId val="239651712"/>
        <c:scaling>
          <c:orientation val="minMax"/>
        </c:scaling>
        <c:delete val="0"/>
        <c:axPos val="l"/>
        <c:majorGridlines/>
        <c:title>
          <c:tx>
            <c:rich>
              <a:bodyPr rot="0" vert="wordArtVert"/>
              <a:lstStyle/>
              <a:p>
                <a:pPr>
                  <a:defRPr sz="3200" kern="1100" spc="-1200" baseline="0"/>
                </a:pPr>
                <a:r>
                  <a:rPr lang="en-US" sz="3200" kern="1100" spc="-1200" baseline="0" dirty="0"/>
                  <a:t>Minutes</a:t>
                </a:r>
              </a:p>
            </c:rich>
          </c:tx>
          <c:layout>
            <c:manualLayout>
              <c:xMode val="edge"/>
              <c:yMode val="edge"/>
              <c:x val="0"/>
              <c:y val="0.32514052316494152"/>
            </c:manualLayout>
          </c:layout>
          <c:overlay val="0"/>
        </c:title>
        <c:numFmt formatCode="General" sourceLinked="1"/>
        <c:majorTickMark val="out"/>
        <c:minorTickMark val="none"/>
        <c:tickLblPos val="nextTo"/>
        <c:txPr>
          <a:bodyPr/>
          <a:lstStyle/>
          <a:p>
            <a:pPr>
              <a:defRPr sz="2800"/>
            </a:pPr>
            <a:endParaRPr lang="en-US"/>
          </a:p>
        </c:txPr>
        <c:crossAx val="239651320"/>
        <c:crosses val="autoZero"/>
        <c:crossBetween val="between"/>
      </c:valAx>
    </c:plotArea>
    <c:legend>
      <c:legendPos val="r"/>
      <c:layout>
        <c:manualLayout>
          <c:xMode val="edge"/>
          <c:yMode val="edge"/>
          <c:x val="0.80663987809622728"/>
          <c:y val="0.38357132324751542"/>
          <c:w val="0.19336012190377269"/>
          <c:h val="0.22162139844878942"/>
        </c:manualLayout>
      </c:layout>
      <c:overlay val="0"/>
      <c:txPr>
        <a:bodyPr/>
        <a:lstStyle/>
        <a:p>
          <a:pPr>
            <a:defRPr sz="4400"/>
          </a:pPr>
          <a:endParaRPr lang="en-US"/>
        </a:p>
      </c:txPr>
    </c:legend>
    <c:plotVisOnly val="1"/>
    <c:dispBlanksAs val="gap"/>
    <c:showDLblsOverMax val="0"/>
  </c:chart>
  <c:txPr>
    <a:bodyPr/>
    <a:lstStyle/>
    <a:p>
      <a:pPr>
        <a:defRPr sz="16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[Chart 2 in Microsoft PowerPoint]Sheet1!PivotTable1</c:name>
    <c:fmtId val="11"/>
  </c:pivotSource>
  <c:chart>
    <c:autoTitleDeleted val="0"/>
    <c:pivotFmts>
      <c:pivotFmt>
        <c:idx val="0"/>
        <c:marker>
          <c:symbol val="none"/>
        </c:marker>
      </c:pivotFmt>
      <c:pivotFmt>
        <c:idx val="1"/>
        <c:marker>
          <c:symbol val="none"/>
        </c:marker>
      </c:pivotFmt>
      <c:pivotFmt>
        <c:idx val="2"/>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3"/>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4"/>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5"/>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6"/>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7"/>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8"/>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9"/>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0"/>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1"/>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2"/>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3"/>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360631090168948"/>
          <c:y val="0.25959745200389278"/>
          <c:w val="0.72049265926564832"/>
          <c:h val="0.55130431612715081"/>
        </c:manualLayout>
      </c:layout>
      <c:barChart>
        <c:barDir val="col"/>
        <c:grouping val="clustered"/>
        <c:varyColors val="0"/>
        <c:ser>
          <c:idx val="0"/>
          <c:order val="0"/>
          <c:tx>
            <c:strRef>
              <c:f>Sheet1!$I$1:$I$2</c:f>
              <c:strCache>
                <c:ptCount val="1"/>
                <c:pt idx="0">
                  <c:v>ICD-9</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2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Sheet1!$H$3:$H$5</c:f>
              <c:strCache>
                <c:ptCount val="2"/>
                <c:pt idx="0">
                  <c:v>Inpatient </c:v>
                </c:pt>
                <c:pt idx="1">
                  <c:v>Outpatient</c:v>
                </c:pt>
              </c:strCache>
            </c:strRef>
          </c:cat>
          <c:val>
            <c:numRef>
              <c:f>Sheet1!$I$3:$I$5</c:f>
              <c:numCache>
                <c:formatCode>General</c:formatCode>
                <c:ptCount val="2"/>
                <c:pt idx="0">
                  <c:v>26.9</c:v>
                </c:pt>
                <c:pt idx="1">
                  <c:v>6.36</c:v>
                </c:pt>
              </c:numCache>
            </c:numRef>
          </c:val>
        </c:ser>
        <c:ser>
          <c:idx val="1"/>
          <c:order val="1"/>
          <c:tx>
            <c:strRef>
              <c:f>Sheet1!$J$1:$J$2</c:f>
              <c:strCache>
                <c:ptCount val="1"/>
                <c:pt idx="0">
                  <c:v>ICD-10</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2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Sheet1!$H$3:$H$5</c:f>
              <c:strCache>
                <c:ptCount val="2"/>
                <c:pt idx="0">
                  <c:v>Inpatient </c:v>
                </c:pt>
                <c:pt idx="1">
                  <c:v>Outpatient</c:v>
                </c:pt>
              </c:strCache>
            </c:strRef>
          </c:cat>
          <c:val>
            <c:numRef>
              <c:f>Sheet1!$J$3:$J$5</c:f>
              <c:numCache>
                <c:formatCode>General</c:formatCode>
                <c:ptCount val="2"/>
                <c:pt idx="0">
                  <c:v>44.26</c:v>
                </c:pt>
                <c:pt idx="1">
                  <c:v>6.78</c:v>
                </c:pt>
              </c:numCache>
            </c:numRef>
          </c:val>
        </c:ser>
        <c:dLbls>
          <c:dLblPos val="inEnd"/>
          <c:showLegendKey val="0"/>
          <c:showVal val="1"/>
          <c:showCatName val="0"/>
          <c:showSerName val="0"/>
          <c:showPercent val="0"/>
          <c:showBubbleSize val="0"/>
        </c:dLbls>
        <c:gapWidth val="150"/>
        <c:axId val="239652496"/>
        <c:axId val="239652888"/>
      </c:barChart>
      <c:catAx>
        <c:axId val="239652496"/>
        <c:scaling>
          <c:orientation val="minMax"/>
        </c:scaling>
        <c:delete val="0"/>
        <c:axPos val="b"/>
        <c:title>
          <c:tx>
            <c:rich>
              <a:bodyPr/>
              <a:lstStyle/>
              <a:p>
                <a:pPr>
                  <a:defRPr sz="3200"/>
                </a:pPr>
                <a:r>
                  <a:rPr lang="en-US" sz="3200" dirty="0"/>
                  <a:t>Record Type</a:t>
                </a:r>
              </a:p>
            </c:rich>
          </c:tx>
          <c:overlay val="0"/>
        </c:title>
        <c:numFmt formatCode="General" sourceLinked="0"/>
        <c:majorTickMark val="out"/>
        <c:minorTickMark val="none"/>
        <c:tickLblPos val="nextTo"/>
        <c:txPr>
          <a:bodyPr/>
          <a:lstStyle/>
          <a:p>
            <a:pPr>
              <a:defRPr sz="2800"/>
            </a:pPr>
            <a:endParaRPr lang="en-US"/>
          </a:p>
        </c:txPr>
        <c:crossAx val="239652888"/>
        <c:crosses val="autoZero"/>
        <c:auto val="1"/>
        <c:lblAlgn val="ctr"/>
        <c:lblOffset val="100"/>
        <c:noMultiLvlLbl val="0"/>
      </c:catAx>
      <c:valAx>
        <c:axId val="239652888"/>
        <c:scaling>
          <c:orientation val="minMax"/>
        </c:scaling>
        <c:delete val="0"/>
        <c:axPos val="l"/>
        <c:majorGridlines/>
        <c:title>
          <c:tx>
            <c:rich>
              <a:bodyPr rot="0" vert="wordArtVert"/>
              <a:lstStyle/>
              <a:p>
                <a:pPr>
                  <a:defRPr sz="3200" kern="1100" spc="-1200" baseline="0"/>
                </a:pPr>
                <a:r>
                  <a:rPr lang="en-US" sz="3200" kern="1100" spc="-1200" baseline="0" dirty="0"/>
                  <a:t>Minutes</a:t>
                </a:r>
              </a:p>
            </c:rich>
          </c:tx>
          <c:layout>
            <c:manualLayout>
              <c:xMode val="edge"/>
              <c:yMode val="edge"/>
              <c:x val="0"/>
              <c:y val="0.32514052316494152"/>
            </c:manualLayout>
          </c:layout>
          <c:overlay val="0"/>
        </c:title>
        <c:numFmt formatCode="General" sourceLinked="1"/>
        <c:majorTickMark val="out"/>
        <c:minorTickMark val="none"/>
        <c:tickLblPos val="nextTo"/>
        <c:txPr>
          <a:bodyPr/>
          <a:lstStyle/>
          <a:p>
            <a:pPr>
              <a:defRPr sz="2800"/>
            </a:pPr>
            <a:endParaRPr lang="en-US"/>
          </a:p>
        </c:txPr>
        <c:crossAx val="239652496"/>
        <c:crosses val="autoZero"/>
        <c:crossBetween val="between"/>
      </c:valAx>
    </c:plotArea>
    <c:legend>
      <c:legendPos val="r"/>
      <c:layout>
        <c:manualLayout>
          <c:xMode val="edge"/>
          <c:yMode val="edge"/>
          <c:x val="0.80663987809622728"/>
          <c:y val="0.38357132324751542"/>
          <c:w val="0.19336012190377269"/>
          <c:h val="0.22162139844878942"/>
        </c:manualLayout>
      </c:layout>
      <c:overlay val="0"/>
      <c:txPr>
        <a:bodyPr/>
        <a:lstStyle/>
        <a:p>
          <a:pPr>
            <a:defRPr sz="4400"/>
          </a:pPr>
          <a:endParaRPr lang="en-US"/>
        </a:p>
      </c:txPr>
    </c:legend>
    <c:plotVisOnly val="1"/>
    <c:dispBlanksAs val="gap"/>
    <c:showDLblsOverMax val="0"/>
  </c:chart>
  <c:txPr>
    <a:bodyPr/>
    <a:lstStyle/>
    <a:p>
      <a:pPr>
        <a:defRPr sz="16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[Chart in Microsoft PowerPoint]Sheet1!PivotTable1</c:name>
    <c:fmtId val="10"/>
  </c:pivotSource>
  <c:chart>
    <c:autoTitleDeleted val="0"/>
    <c:pivotFmts>
      <c:pivotFmt>
        <c:idx val="0"/>
        <c:marker>
          <c:symbol val="none"/>
        </c:marker>
      </c:pivotFmt>
      <c:pivotFmt>
        <c:idx val="1"/>
        <c:marker>
          <c:symbol val="none"/>
        </c:marker>
      </c:pivotFmt>
      <c:pivotFmt>
        <c:idx val="2"/>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3"/>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4"/>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5"/>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6"/>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7"/>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8"/>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9"/>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0"/>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1"/>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2"/>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3"/>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360631090168948"/>
          <c:y val="0.25959745200389278"/>
          <c:w val="0.72049265926564832"/>
          <c:h val="0.55130431612715081"/>
        </c:manualLayout>
      </c:layout>
      <c:barChart>
        <c:barDir val="col"/>
        <c:grouping val="clustered"/>
        <c:varyColors val="0"/>
        <c:ser>
          <c:idx val="0"/>
          <c:order val="0"/>
          <c:tx>
            <c:strRef>
              <c:f>Sheet1!$I$1:$I$2</c:f>
              <c:strCache>
                <c:ptCount val="1"/>
                <c:pt idx="0">
                  <c:v>ICD-9</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2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Sheet1!$H$3:$H$5</c:f>
              <c:strCache>
                <c:ptCount val="2"/>
                <c:pt idx="0">
                  <c:v>Inpatient </c:v>
                </c:pt>
                <c:pt idx="1">
                  <c:v>Outpatient</c:v>
                </c:pt>
              </c:strCache>
            </c:strRef>
          </c:cat>
          <c:val>
            <c:numRef>
              <c:f>Sheet1!$I$3:$I$5</c:f>
              <c:numCache>
                <c:formatCode>General</c:formatCode>
                <c:ptCount val="2"/>
                <c:pt idx="0">
                  <c:v>26.9</c:v>
                </c:pt>
                <c:pt idx="1">
                  <c:v>6.36</c:v>
                </c:pt>
              </c:numCache>
            </c:numRef>
          </c:val>
        </c:ser>
        <c:ser>
          <c:idx val="1"/>
          <c:order val="1"/>
          <c:tx>
            <c:strRef>
              <c:f>Sheet1!$J$1:$J$2</c:f>
              <c:strCache>
                <c:ptCount val="1"/>
                <c:pt idx="0">
                  <c:v>ICD-10</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2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Sheet1!$H$3:$H$5</c:f>
              <c:strCache>
                <c:ptCount val="2"/>
                <c:pt idx="0">
                  <c:v>Inpatient </c:v>
                </c:pt>
                <c:pt idx="1">
                  <c:v>Outpatient</c:v>
                </c:pt>
              </c:strCache>
            </c:strRef>
          </c:cat>
          <c:val>
            <c:numRef>
              <c:f>Sheet1!$J$3:$J$5</c:f>
              <c:numCache>
                <c:formatCode>General</c:formatCode>
                <c:ptCount val="2"/>
                <c:pt idx="0">
                  <c:v>44.26</c:v>
                </c:pt>
                <c:pt idx="1">
                  <c:v>6.78</c:v>
                </c:pt>
              </c:numCache>
            </c:numRef>
          </c:val>
        </c:ser>
        <c:dLbls>
          <c:dLblPos val="inEnd"/>
          <c:showLegendKey val="0"/>
          <c:showVal val="1"/>
          <c:showCatName val="0"/>
          <c:showSerName val="0"/>
          <c:showPercent val="0"/>
          <c:showBubbleSize val="0"/>
        </c:dLbls>
        <c:gapWidth val="150"/>
        <c:axId val="239653672"/>
        <c:axId val="239654064"/>
      </c:barChart>
      <c:catAx>
        <c:axId val="239653672"/>
        <c:scaling>
          <c:orientation val="minMax"/>
        </c:scaling>
        <c:delete val="0"/>
        <c:axPos val="b"/>
        <c:title>
          <c:tx>
            <c:rich>
              <a:bodyPr/>
              <a:lstStyle/>
              <a:p>
                <a:pPr>
                  <a:defRPr sz="3200"/>
                </a:pPr>
                <a:r>
                  <a:rPr lang="en-US" sz="3200" dirty="0"/>
                  <a:t>Record Type</a:t>
                </a:r>
              </a:p>
            </c:rich>
          </c:tx>
          <c:overlay val="0"/>
        </c:title>
        <c:numFmt formatCode="General" sourceLinked="0"/>
        <c:majorTickMark val="out"/>
        <c:minorTickMark val="none"/>
        <c:tickLblPos val="nextTo"/>
        <c:txPr>
          <a:bodyPr/>
          <a:lstStyle/>
          <a:p>
            <a:pPr>
              <a:defRPr sz="2800"/>
            </a:pPr>
            <a:endParaRPr lang="en-US"/>
          </a:p>
        </c:txPr>
        <c:crossAx val="239654064"/>
        <c:crosses val="autoZero"/>
        <c:auto val="1"/>
        <c:lblAlgn val="ctr"/>
        <c:lblOffset val="100"/>
        <c:noMultiLvlLbl val="0"/>
      </c:catAx>
      <c:valAx>
        <c:axId val="239654064"/>
        <c:scaling>
          <c:orientation val="minMax"/>
        </c:scaling>
        <c:delete val="0"/>
        <c:axPos val="l"/>
        <c:majorGridlines/>
        <c:title>
          <c:tx>
            <c:rich>
              <a:bodyPr rot="0" vert="wordArtVert"/>
              <a:lstStyle/>
              <a:p>
                <a:pPr>
                  <a:defRPr sz="3200" kern="1100" spc="-1200" baseline="0"/>
                </a:pPr>
                <a:r>
                  <a:rPr lang="en-US" sz="3200" kern="1100" spc="-1200" baseline="0" dirty="0"/>
                  <a:t>Minutes</a:t>
                </a:r>
              </a:p>
            </c:rich>
          </c:tx>
          <c:layout>
            <c:manualLayout>
              <c:xMode val="edge"/>
              <c:yMode val="edge"/>
              <c:x val="0"/>
              <c:y val="0.32514052316494152"/>
            </c:manualLayout>
          </c:layout>
          <c:overlay val="0"/>
        </c:title>
        <c:numFmt formatCode="General" sourceLinked="1"/>
        <c:majorTickMark val="out"/>
        <c:minorTickMark val="none"/>
        <c:tickLblPos val="nextTo"/>
        <c:txPr>
          <a:bodyPr/>
          <a:lstStyle/>
          <a:p>
            <a:pPr>
              <a:defRPr sz="2800"/>
            </a:pPr>
            <a:endParaRPr lang="en-US"/>
          </a:p>
        </c:txPr>
        <c:crossAx val="239653672"/>
        <c:crosses val="autoZero"/>
        <c:crossBetween val="between"/>
      </c:valAx>
    </c:plotArea>
    <c:legend>
      <c:legendPos val="r"/>
      <c:layout>
        <c:manualLayout>
          <c:xMode val="edge"/>
          <c:yMode val="edge"/>
          <c:x val="0.80663987809622728"/>
          <c:y val="0.38357132324751542"/>
          <c:w val="0.19336012190377269"/>
          <c:h val="0.22162139844878942"/>
        </c:manualLayout>
      </c:layout>
      <c:overlay val="0"/>
      <c:txPr>
        <a:bodyPr/>
        <a:lstStyle/>
        <a:p>
          <a:pPr>
            <a:defRPr sz="4400"/>
          </a:pPr>
          <a:endParaRPr lang="en-US"/>
        </a:p>
      </c:txPr>
    </c:legend>
    <c:plotVisOnly val="1"/>
    <c:dispBlanksAs val="gap"/>
    <c:showDLblsOverMax val="0"/>
  </c:chart>
  <c:txPr>
    <a:bodyPr/>
    <a:lstStyle/>
    <a:p>
      <a:pPr>
        <a:defRPr sz="16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38713910761156"/>
          <c:y val="5.6696113074204954E-2"/>
          <c:w val="0.64919274934383198"/>
          <c:h val="0.61456512061434021"/>
        </c:manualLayout>
      </c:layout>
      <c:barChart>
        <c:barDir val="col"/>
        <c:grouping val="clustered"/>
        <c:varyColors val="0"/>
        <c:ser>
          <c:idx val="0"/>
          <c:order val="0"/>
          <c:tx>
            <c:v>Average of ICD 9 Coding Time</c:v>
          </c:tx>
          <c:spPr>
            <a:solidFill>
              <a:schemeClr val="accent4"/>
            </a:solidFill>
          </c:spPr>
          <c:invertIfNegative val="0"/>
          <c:dLbls>
            <c:dLbl>
              <c:idx val="0"/>
              <c:layout>
                <c:manualLayout>
                  <c:x val="-2.0833333333333524E-3"/>
                  <c:y val="5.3003533568904597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7.2016896325459321E-3"/>
                  <c:y val="4.700342227539578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5.1183562992125984E-3"/>
                  <c:y val="1.766784452296819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0766896325460083E-3"/>
                  <c:y val="1.766784452296819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3.8503937007874781E-3"/>
                  <c:y val="9.2228930747614152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1.0416666666666667E-3"/>
                  <c:y val="3.533568904593607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vert="horz"/>
              <a:lstStyle/>
              <a:p>
                <a:pPr>
                  <a:defRPr sz="2800">
                    <a:solidFill>
                      <a:schemeClr val="accent4"/>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Ancillary</c:v>
              </c:pt>
              <c:pt idx="1">
                <c:v>ER</c:v>
              </c:pt>
              <c:pt idx="2">
                <c:v>Mental Health</c:v>
              </c:pt>
              <c:pt idx="3">
                <c:v>Primary Care</c:v>
              </c:pt>
              <c:pt idx="4">
                <c:v>Specialty</c:v>
              </c:pt>
              <c:pt idx="5">
                <c:v>Therapy</c:v>
              </c:pt>
              <c:pt idx="6">
                <c:v>Grand Total</c:v>
              </c:pt>
            </c:strLit>
          </c:cat>
          <c:val>
            <c:numLit>
              <c:formatCode>0.00</c:formatCode>
              <c:ptCount val="7"/>
              <c:pt idx="0">
                <c:v>6.1932367149758454</c:v>
              </c:pt>
              <c:pt idx="1">
                <c:v>5.9807692307692308</c:v>
              </c:pt>
              <c:pt idx="2">
                <c:v>6.4461538461538463</c:v>
              </c:pt>
              <c:pt idx="3">
                <c:v>6.7398119122257052</c:v>
              </c:pt>
              <c:pt idx="4">
                <c:v>6.1291208791208796</c:v>
              </c:pt>
              <c:pt idx="5">
                <c:v>6.882352941176471</c:v>
              </c:pt>
              <c:pt idx="6">
                <c:v>6.357421875</c:v>
              </c:pt>
            </c:numLit>
          </c:val>
        </c:ser>
        <c:ser>
          <c:idx val="1"/>
          <c:order val="1"/>
          <c:tx>
            <c:v>Average of ICD 10 Coding Time</c:v>
          </c:tx>
          <c:spPr>
            <a:solidFill>
              <a:srgbClr val="C00000"/>
            </a:solidFill>
          </c:spPr>
          <c:invertIfNegative val="0"/>
          <c:dLbls>
            <c:dLbl>
              <c:idx val="0"/>
              <c:layout>
                <c:manualLayout>
                  <c:x val="3.4749835958005249E-3"/>
                  <c:y val="9.762110124926963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0299376640420331E-3"/>
                  <c:y val="8.497954981775688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9337270341207346E-3"/>
                  <c:y val="2.1557552655741353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1.041666666666743E-3"/>
                  <c:y val="8.067944687126123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7.638800644811996E-17"/>
                  <c:y val="-6.8483069474973195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3.1250000000000002E-3"/>
                  <c:y val="-1.5901060070671411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vert="horz"/>
              <a:lstStyle/>
              <a:p>
                <a:pPr>
                  <a:defRPr sz="2800">
                    <a:solidFill>
                      <a:srgbClr val="C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Ancillary</c:v>
              </c:pt>
              <c:pt idx="1">
                <c:v>ER</c:v>
              </c:pt>
              <c:pt idx="2">
                <c:v>Mental Health</c:v>
              </c:pt>
              <c:pt idx="3">
                <c:v>Primary Care</c:v>
              </c:pt>
              <c:pt idx="4">
                <c:v>Specialty</c:v>
              </c:pt>
              <c:pt idx="5">
                <c:v>Therapy</c:v>
              </c:pt>
              <c:pt idx="6">
                <c:v>Grand Total</c:v>
              </c:pt>
            </c:strLit>
          </c:cat>
          <c:val>
            <c:numLit>
              <c:formatCode>0.00</c:formatCode>
              <c:ptCount val="7"/>
              <c:pt idx="0">
                <c:v>5.2705314009661839</c:v>
              </c:pt>
              <c:pt idx="1">
                <c:v>7.4615384615384617</c:v>
              </c:pt>
              <c:pt idx="2">
                <c:v>5.546153846153846</c:v>
              </c:pt>
              <c:pt idx="3">
                <c:v>7.261755485893417</c:v>
              </c:pt>
              <c:pt idx="4">
                <c:v>7.1593406593406597</c:v>
              </c:pt>
              <c:pt idx="5">
                <c:v>10.647058823529411</c:v>
              </c:pt>
              <c:pt idx="6">
                <c:v>6.7802734375</c:v>
              </c:pt>
            </c:numLit>
          </c:val>
        </c:ser>
        <c:dLbls>
          <c:showLegendKey val="0"/>
          <c:showVal val="1"/>
          <c:showCatName val="0"/>
          <c:showSerName val="0"/>
          <c:showPercent val="0"/>
          <c:showBubbleSize val="0"/>
        </c:dLbls>
        <c:gapWidth val="150"/>
        <c:axId val="240592040"/>
        <c:axId val="240591648"/>
      </c:barChart>
      <c:catAx>
        <c:axId val="240592040"/>
        <c:scaling>
          <c:orientation val="minMax"/>
        </c:scaling>
        <c:delete val="0"/>
        <c:axPos val="b"/>
        <c:title>
          <c:tx>
            <c:rich>
              <a:bodyPr/>
              <a:lstStyle/>
              <a:p>
                <a:pPr>
                  <a:defRPr sz="3200" b="1" i="0" u="none" strike="noStrike" baseline="0">
                    <a:solidFill>
                      <a:srgbClr val="000000"/>
                    </a:solidFill>
                    <a:latin typeface="Calibri"/>
                    <a:ea typeface="Calibri"/>
                    <a:cs typeface="Calibri"/>
                  </a:defRPr>
                </a:pPr>
                <a:r>
                  <a:rPr lang="en-US" sz="3200" dirty="0"/>
                  <a:t>Encounter Type</a:t>
                </a:r>
              </a:p>
            </c:rich>
          </c:tx>
          <c:layout>
            <c:manualLayout>
              <c:xMode val="edge"/>
              <c:yMode val="edge"/>
              <c:x val="0.4052935531496063"/>
              <c:y val="0.86855248880109071"/>
            </c:manualLayout>
          </c:layout>
          <c:overlay val="0"/>
        </c:title>
        <c:numFmt formatCode="General" sourceLinked="1"/>
        <c:majorTickMark val="out"/>
        <c:minorTickMark val="none"/>
        <c:tickLblPos val="nextTo"/>
        <c:txPr>
          <a:bodyPr/>
          <a:lstStyle/>
          <a:p>
            <a:pPr>
              <a:defRPr sz="2800"/>
            </a:pPr>
            <a:endParaRPr lang="en-US"/>
          </a:p>
        </c:txPr>
        <c:crossAx val="240591648"/>
        <c:crosses val="autoZero"/>
        <c:auto val="1"/>
        <c:lblAlgn val="ctr"/>
        <c:lblOffset val="100"/>
        <c:noMultiLvlLbl val="0"/>
      </c:catAx>
      <c:valAx>
        <c:axId val="240591648"/>
        <c:scaling>
          <c:orientation val="minMax"/>
        </c:scaling>
        <c:delete val="0"/>
        <c:axPos val="l"/>
        <c:majorGridlines/>
        <c:title>
          <c:tx>
            <c:rich>
              <a:bodyPr/>
              <a:lstStyle/>
              <a:p>
                <a:pPr>
                  <a:defRPr sz="3200" b="1" i="0" u="none" strike="noStrike" baseline="0">
                    <a:solidFill>
                      <a:srgbClr val="000000"/>
                    </a:solidFill>
                    <a:latin typeface="Calibri"/>
                    <a:ea typeface="Calibri"/>
                    <a:cs typeface="Calibri"/>
                  </a:defRPr>
                </a:pPr>
                <a:r>
                  <a:rPr lang="en-US" sz="3200" dirty="0"/>
                  <a:t>Minutes</a:t>
                </a:r>
              </a:p>
            </c:rich>
          </c:tx>
          <c:overlay val="0"/>
        </c:title>
        <c:numFmt formatCode="0.00" sourceLinked="1"/>
        <c:majorTickMark val="out"/>
        <c:minorTickMark val="none"/>
        <c:tickLblPos val="nextTo"/>
        <c:txPr>
          <a:bodyPr/>
          <a:lstStyle/>
          <a:p>
            <a:pPr>
              <a:defRPr sz="2800"/>
            </a:pPr>
            <a:endParaRPr lang="en-US"/>
          </a:p>
        </c:txPr>
        <c:crossAx val="240592040"/>
        <c:crosses val="autoZero"/>
        <c:crossBetween val="between"/>
      </c:valAx>
      <c:spPr>
        <a:noFill/>
        <a:ln w="25777">
          <a:noFill/>
        </a:ln>
      </c:spPr>
    </c:plotArea>
    <c:legend>
      <c:legendPos val="r"/>
      <c:layout>
        <c:manualLayout>
          <c:xMode val="edge"/>
          <c:yMode val="edge"/>
          <c:x val="0.80496046587926506"/>
          <c:y val="0.23740853064745002"/>
          <c:w val="0.1887895341207349"/>
          <c:h val="0.57111933446481733"/>
        </c:manualLayout>
      </c:layout>
      <c:overlay val="0"/>
      <c:txPr>
        <a:bodyPr/>
        <a:lstStyle/>
        <a:p>
          <a:pPr>
            <a:defRPr sz="3000"/>
          </a:pPr>
          <a:endParaRPr lang="en-US"/>
        </a:p>
      </c:txPr>
    </c:legend>
    <c:plotVisOnly val="1"/>
    <c:dispBlanksAs val="gap"/>
    <c:showDLblsOverMax val="0"/>
  </c:chart>
  <c:txPr>
    <a:bodyPr/>
    <a:lstStyle/>
    <a:p>
      <a:pPr>
        <a:defRPr sz="1624"/>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38713910761156"/>
          <c:y val="5.6696113074204954E-2"/>
          <c:w val="0.64919274934383198"/>
          <c:h val="0.61456512061434021"/>
        </c:manualLayout>
      </c:layout>
      <c:barChart>
        <c:barDir val="col"/>
        <c:grouping val="clustered"/>
        <c:varyColors val="0"/>
        <c:ser>
          <c:idx val="0"/>
          <c:order val="0"/>
          <c:tx>
            <c:v>Average of ICD 9 Coding Time</c:v>
          </c:tx>
          <c:spPr>
            <a:solidFill>
              <a:schemeClr val="bg1">
                <a:lumMod val="50000"/>
              </a:schemeClr>
            </a:solidFill>
          </c:spPr>
          <c:invertIfNegative val="0"/>
          <c:dLbls>
            <c:dLbl>
              <c:idx val="0"/>
              <c:layout>
                <c:manualLayout>
                  <c:x val="-2.0833333333333524E-3"/>
                  <c:y val="5.3003533568904597E-3"/>
                </c:manualLayout>
              </c:layout>
              <c:spPr>
                <a:noFill/>
                <a:ln>
                  <a:noFill/>
                </a:ln>
                <a:effectLst/>
              </c:spPr>
              <c:txPr>
                <a:bodyPr rot="-5400000" vert="horz"/>
                <a:lstStyle/>
                <a:p>
                  <a:pPr>
                    <a:defRPr sz="2800">
                      <a:solidFill>
                        <a:schemeClr val="accent4"/>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7.2016896325459321E-3"/>
                  <c:y val="4.700342227539578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spPr>
                <a:noFill/>
                <a:ln>
                  <a:noFill/>
                </a:ln>
                <a:effectLst/>
              </c:spPr>
              <c:txPr>
                <a:bodyPr rot="-5400000" vert="horz"/>
                <a:lstStyle/>
                <a:p>
                  <a:pPr>
                    <a:defRPr sz="2800">
                      <a:solidFill>
                        <a:schemeClr val="accent4"/>
                      </a:solidFill>
                    </a:defRPr>
                  </a:pPr>
                  <a:endParaRPr lang="en-US"/>
                </a:p>
              </c:txPr>
              <c:dLblPos val="outEnd"/>
              <c:showLegendKey val="0"/>
              <c:showVal val="1"/>
              <c:showCatName val="0"/>
              <c:showSerName val="0"/>
              <c:showPercent val="0"/>
              <c:showBubbleSize val="0"/>
            </c:dLbl>
            <c:dLbl>
              <c:idx val="3"/>
              <c:layout>
                <c:manualLayout>
                  <c:x val="-5.1183562992125984E-3"/>
                  <c:y val="1.766784452296819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0766896325460083E-3"/>
                  <c:y val="1.766784452296819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3.8503937007874781E-3"/>
                  <c:y val="9.2228930747614152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1.0416666666666667E-3"/>
                  <c:y val="3.533568904593607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vert="horz"/>
              <a:lstStyle/>
              <a:p>
                <a:pPr>
                  <a:defRPr sz="2800">
                    <a:solidFill>
                      <a:schemeClr val="bg1">
                        <a:lumMod val="50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Ancillary</c:v>
              </c:pt>
              <c:pt idx="1">
                <c:v>ER</c:v>
              </c:pt>
              <c:pt idx="2">
                <c:v>Mental Health</c:v>
              </c:pt>
              <c:pt idx="3">
                <c:v>Primary Care</c:v>
              </c:pt>
              <c:pt idx="4">
                <c:v>Specialty</c:v>
              </c:pt>
              <c:pt idx="5">
                <c:v>Therapy</c:v>
              </c:pt>
              <c:pt idx="6">
                <c:v>Grand Total</c:v>
              </c:pt>
            </c:strLit>
          </c:cat>
          <c:val>
            <c:numLit>
              <c:formatCode>0.00</c:formatCode>
              <c:ptCount val="7"/>
              <c:pt idx="0">
                <c:v>6.1932367149758454</c:v>
              </c:pt>
              <c:pt idx="1">
                <c:v>5.9807692307692308</c:v>
              </c:pt>
              <c:pt idx="2">
                <c:v>6.4461538461538463</c:v>
              </c:pt>
              <c:pt idx="3">
                <c:v>6.7398119122257052</c:v>
              </c:pt>
              <c:pt idx="4">
                <c:v>6.1291208791208796</c:v>
              </c:pt>
              <c:pt idx="5">
                <c:v>6.882352941176471</c:v>
              </c:pt>
              <c:pt idx="6">
                <c:v>6.357421875</c:v>
              </c:pt>
            </c:numLit>
          </c:val>
        </c:ser>
        <c:ser>
          <c:idx val="1"/>
          <c:order val="1"/>
          <c:tx>
            <c:v>Average of ICD 10 Coding Time</c:v>
          </c:tx>
          <c:spPr>
            <a:solidFill>
              <a:schemeClr val="bg1">
                <a:lumMod val="50000"/>
              </a:schemeClr>
            </a:solidFill>
          </c:spPr>
          <c:invertIfNegative val="0"/>
          <c:dLbls>
            <c:dLbl>
              <c:idx val="0"/>
              <c:layout>
                <c:manualLayout>
                  <c:x val="3.4749835958005249E-3"/>
                  <c:y val="9.7621101249269638E-3"/>
                </c:manualLayout>
              </c:layout>
              <c:spPr>
                <a:noFill/>
                <a:ln>
                  <a:noFill/>
                </a:ln>
                <a:effectLst/>
              </c:spPr>
              <c:txPr>
                <a:bodyPr rot="-5400000" vert="horz"/>
                <a:lstStyle/>
                <a:p>
                  <a:pPr>
                    <a:defRPr sz="2800">
                      <a:solidFill>
                        <a:srgbClr val="C000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0299376640420331E-3"/>
                  <c:y val="8.497954981775688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9337270341207346E-3"/>
                  <c:y val="2.1557552655741353E-3"/>
                </c:manualLayout>
              </c:layout>
              <c:spPr>
                <a:noFill/>
                <a:ln>
                  <a:noFill/>
                </a:ln>
                <a:effectLst/>
              </c:spPr>
              <c:txPr>
                <a:bodyPr rot="-5400000" vert="horz"/>
                <a:lstStyle/>
                <a:p>
                  <a:pPr>
                    <a:defRPr sz="2800">
                      <a:solidFill>
                        <a:srgbClr val="C000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1.041666666666743E-3"/>
                  <c:y val="8.067944687126123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7.638800644811996E-17"/>
                  <c:y val="-6.8483069474973195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3.1250000000000002E-3"/>
                  <c:y val="-1.5901060070671411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vert="horz"/>
              <a:lstStyle/>
              <a:p>
                <a:pPr>
                  <a:defRPr sz="2800">
                    <a:solidFill>
                      <a:schemeClr val="bg1">
                        <a:lumMod val="50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Ancillary</c:v>
              </c:pt>
              <c:pt idx="1">
                <c:v>ER</c:v>
              </c:pt>
              <c:pt idx="2">
                <c:v>Mental Health</c:v>
              </c:pt>
              <c:pt idx="3">
                <c:v>Primary Care</c:v>
              </c:pt>
              <c:pt idx="4">
                <c:v>Specialty</c:v>
              </c:pt>
              <c:pt idx="5">
                <c:v>Therapy</c:v>
              </c:pt>
              <c:pt idx="6">
                <c:v>Grand Total</c:v>
              </c:pt>
            </c:strLit>
          </c:cat>
          <c:val>
            <c:numLit>
              <c:formatCode>0.00</c:formatCode>
              <c:ptCount val="7"/>
              <c:pt idx="0">
                <c:v>5.2705314009661839</c:v>
              </c:pt>
              <c:pt idx="1">
                <c:v>7.4615384615384617</c:v>
              </c:pt>
              <c:pt idx="2">
                <c:v>5.546153846153846</c:v>
              </c:pt>
              <c:pt idx="3">
                <c:v>7.261755485893417</c:v>
              </c:pt>
              <c:pt idx="4">
                <c:v>7.1593406593406597</c:v>
              </c:pt>
              <c:pt idx="5">
                <c:v>10.647058823529411</c:v>
              </c:pt>
              <c:pt idx="6">
                <c:v>6.7802734375</c:v>
              </c:pt>
            </c:numLit>
          </c:val>
        </c:ser>
        <c:dLbls>
          <c:showLegendKey val="0"/>
          <c:showVal val="1"/>
          <c:showCatName val="0"/>
          <c:showSerName val="0"/>
          <c:showPercent val="0"/>
          <c:showBubbleSize val="0"/>
        </c:dLbls>
        <c:gapWidth val="150"/>
        <c:axId val="239955248"/>
        <c:axId val="245450344"/>
      </c:barChart>
      <c:catAx>
        <c:axId val="239955248"/>
        <c:scaling>
          <c:orientation val="minMax"/>
        </c:scaling>
        <c:delete val="0"/>
        <c:axPos val="b"/>
        <c:title>
          <c:tx>
            <c:rich>
              <a:bodyPr/>
              <a:lstStyle/>
              <a:p>
                <a:pPr>
                  <a:defRPr sz="3200" b="1" i="0" u="none" strike="noStrike" baseline="0">
                    <a:solidFill>
                      <a:srgbClr val="000000"/>
                    </a:solidFill>
                    <a:latin typeface="Calibri"/>
                    <a:ea typeface="Calibri"/>
                    <a:cs typeface="Calibri"/>
                  </a:defRPr>
                </a:pPr>
                <a:r>
                  <a:rPr lang="en-US" sz="3200" dirty="0"/>
                  <a:t>Encounter Type</a:t>
                </a:r>
              </a:p>
            </c:rich>
          </c:tx>
          <c:layout>
            <c:manualLayout>
              <c:xMode val="edge"/>
              <c:yMode val="edge"/>
              <c:x val="0.4052935531496063"/>
              <c:y val="0.86855248880109071"/>
            </c:manualLayout>
          </c:layout>
          <c:overlay val="0"/>
        </c:title>
        <c:numFmt formatCode="General" sourceLinked="1"/>
        <c:majorTickMark val="out"/>
        <c:minorTickMark val="none"/>
        <c:tickLblPos val="nextTo"/>
        <c:txPr>
          <a:bodyPr/>
          <a:lstStyle/>
          <a:p>
            <a:pPr>
              <a:defRPr sz="2800"/>
            </a:pPr>
            <a:endParaRPr lang="en-US"/>
          </a:p>
        </c:txPr>
        <c:crossAx val="245450344"/>
        <c:crosses val="autoZero"/>
        <c:auto val="1"/>
        <c:lblAlgn val="ctr"/>
        <c:lblOffset val="100"/>
        <c:noMultiLvlLbl val="0"/>
      </c:catAx>
      <c:valAx>
        <c:axId val="245450344"/>
        <c:scaling>
          <c:orientation val="minMax"/>
        </c:scaling>
        <c:delete val="0"/>
        <c:axPos val="l"/>
        <c:majorGridlines/>
        <c:title>
          <c:tx>
            <c:rich>
              <a:bodyPr/>
              <a:lstStyle/>
              <a:p>
                <a:pPr>
                  <a:defRPr sz="3200" b="1" i="0" u="none" strike="noStrike" baseline="0">
                    <a:solidFill>
                      <a:srgbClr val="000000"/>
                    </a:solidFill>
                    <a:latin typeface="Calibri"/>
                    <a:ea typeface="Calibri"/>
                    <a:cs typeface="Calibri"/>
                  </a:defRPr>
                </a:pPr>
                <a:r>
                  <a:rPr lang="en-US" sz="3200" dirty="0"/>
                  <a:t>Minutes</a:t>
                </a:r>
              </a:p>
            </c:rich>
          </c:tx>
          <c:overlay val="0"/>
        </c:title>
        <c:numFmt formatCode="0.00" sourceLinked="1"/>
        <c:majorTickMark val="out"/>
        <c:minorTickMark val="none"/>
        <c:tickLblPos val="nextTo"/>
        <c:txPr>
          <a:bodyPr/>
          <a:lstStyle/>
          <a:p>
            <a:pPr>
              <a:defRPr sz="2800"/>
            </a:pPr>
            <a:endParaRPr lang="en-US"/>
          </a:p>
        </c:txPr>
        <c:crossAx val="239955248"/>
        <c:crosses val="autoZero"/>
        <c:crossBetween val="between"/>
      </c:valAx>
      <c:spPr>
        <a:noFill/>
        <a:ln w="25777">
          <a:noFill/>
        </a:ln>
      </c:spPr>
    </c:plotArea>
    <c:legend>
      <c:legendPos val="r"/>
      <c:layout>
        <c:manualLayout>
          <c:xMode val="edge"/>
          <c:yMode val="edge"/>
          <c:x val="0.80496046587926506"/>
          <c:y val="0.23740853064745002"/>
          <c:w val="0.1887895341207349"/>
          <c:h val="0.57111933446481733"/>
        </c:manualLayout>
      </c:layout>
      <c:overlay val="0"/>
      <c:txPr>
        <a:bodyPr/>
        <a:lstStyle/>
        <a:p>
          <a:pPr>
            <a:defRPr sz="3000"/>
          </a:pPr>
          <a:endParaRPr lang="en-US"/>
        </a:p>
      </c:txPr>
    </c:legend>
    <c:plotVisOnly val="1"/>
    <c:dispBlanksAs val="gap"/>
    <c:showDLblsOverMax val="0"/>
  </c:chart>
  <c:txPr>
    <a:bodyPr/>
    <a:lstStyle/>
    <a:p>
      <a:pPr>
        <a:defRPr sz="1624"/>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38713910761156"/>
          <c:y val="5.6696113074204954E-2"/>
          <c:w val="0.64919274934383198"/>
          <c:h val="0.61456512061434021"/>
        </c:manualLayout>
      </c:layout>
      <c:barChart>
        <c:barDir val="col"/>
        <c:grouping val="clustered"/>
        <c:varyColors val="0"/>
        <c:ser>
          <c:idx val="0"/>
          <c:order val="0"/>
          <c:tx>
            <c:v>Average of ICD 9 Coding Time</c:v>
          </c:tx>
          <c:spPr>
            <a:solidFill>
              <a:schemeClr val="bg1">
                <a:lumMod val="50000"/>
              </a:schemeClr>
            </a:solidFill>
          </c:spPr>
          <c:invertIfNegative val="0"/>
          <c:dLbls>
            <c:dLbl>
              <c:idx val="0"/>
              <c:layout>
                <c:manualLayout>
                  <c:x val="-2.0833333333333524E-3"/>
                  <c:y val="5.3003533568904597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7.2016896325459321E-3"/>
                  <c:y val="4.700342227539578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5.1183562992125984E-3"/>
                  <c:y val="1.766784452296819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0766896325460083E-3"/>
                  <c:y val="1.766784452296819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3.8503937007874781E-3"/>
                  <c:y val="9.2228930747614152E-3"/>
                </c:manualLayout>
              </c:layout>
              <c:spPr>
                <a:noFill/>
                <a:ln>
                  <a:noFill/>
                </a:ln>
                <a:effectLst/>
              </c:spPr>
              <c:txPr>
                <a:bodyPr rot="-5400000" vert="horz"/>
                <a:lstStyle/>
                <a:p>
                  <a:pPr>
                    <a:defRPr sz="2800">
                      <a:solidFill>
                        <a:schemeClr val="accent4"/>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1.0416666666666667E-3"/>
                  <c:y val="3.533568904593607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vert="horz"/>
              <a:lstStyle/>
              <a:p>
                <a:pPr>
                  <a:defRPr sz="2800">
                    <a:solidFill>
                      <a:schemeClr val="bg1">
                        <a:lumMod val="50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Ancillary</c:v>
              </c:pt>
              <c:pt idx="1">
                <c:v>ER</c:v>
              </c:pt>
              <c:pt idx="2">
                <c:v>Mental Health</c:v>
              </c:pt>
              <c:pt idx="3">
                <c:v>Primary Care</c:v>
              </c:pt>
              <c:pt idx="4">
                <c:v>Specialty</c:v>
              </c:pt>
              <c:pt idx="5">
                <c:v>Therapy</c:v>
              </c:pt>
              <c:pt idx="6">
                <c:v>Grand Total</c:v>
              </c:pt>
            </c:strLit>
          </c:cat>
          <c:val>
            <c:numLit>
              <c:formatCode>0.00</c:formatCode>
              <c:ptCount val="7"/>
              <c:pt idx="0">
                <c:v>6.1932367149758454</c:v>
              </c:pt>
              <c:pt idx="1">
                <c:v>5.9807692307692308</c:v>
              </c:pt>
              <c:pt idx="2">
                <c:v>6.4461538461538463</c:v>
              </c:pt>
              <c:pt idx="3">
                <c:v>6.7398119122257052</c:v>
              </c:pt>
              <c:pt idx="4">
                <c:v>6.1291208791208796</c:v>
              </c:pt>
              <c:pt idx="5">
                <c:v>6.882352941176471</c:v>
              </c:pt>
              <c:pt idx="6">
                <c:v>6.357421875</c:v>
              </c:pt>
            </c:numLit>
          </c:val>
        </c:ser>
        <c:ser>
          <c:idx val="1"/>
          <c:order val="1"/>
          <c:tx>
            <c:v>Average of ICD 10 Coding Time</c:v>
          </c:tx>
          <c:spPr>
            <a:solidFill>
              <a:schemeClr val="bg1">
                <a:lumMod val="50000"/>
              </a:schemeClr>
            </a:solidFill>
          </c:spPr>
          <c:invertIfNegative val="0"/>
          <c:dLbls>
            <c:dLbl>
              <c:idx val="0"/>
              <c:layout>
                <c:manualLayout>
                  <c:x val="3.4749835958005249E-3"/>
                  <c:y val="9.762110124926963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0299376640420331E-3"/>
                  <c:y val="8.497954981775688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9337270341207346E-3"/>
                  <c:y val="2.1557552655741353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1.041666666666743E-3"/>
                  <c:y val="8.067944687126123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7.638800644811996E-17"/>
                  <c:y val="-6.8483069474973195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spPr>
                <a:noFill/>
                <a:ln>
                  <a:noFill/>
                </a:ln>
                <a:effectLst/>
              </c:spPr>
              <c:txPr>
                <a:bodyPr rot="-5400000" vert="horz"/>
                <a:lstStyle/>
                <a:p>
                  <a:pPr>
                    <a:defRPr sz="2800">
                      <a:solidFill>
                        <a:schemeClr val="accent2"/>
                      </a:solidFill>
                    </a:defRPr>
                  </a:pPr>
                  <a:endParaRPr lang="en-US"/>
                </a:p>
              </c:txPr>
              <c:dLblPos val="outEnd"/>
              <c:showLegendKey val="0"/>
              <c:showVal val="1"/>
              <c:showCatName val="0"/>
              <c:showSerName val="0"/>
              <c:showPercent val="0"/>
              <c:showBubbleSize val="0"/>
            </c:dLbl>
            <c:dLbl>
              <c:idx val="6"/>
              <c:layout>
                <c:manualLayout>
                  <c:x val="-3.1250000000000002E-3"/>
                  <c:y val="-1.5901060070671411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vert="horz"/>
              <a:lstStyle/>
              <a:p>
                <a:pPr>
                  <a:defRPr sz="2800">
                    <a:solidFill>
                      <a:schemeClr val="bg1">
                        <a:lumMod val="50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Ancillary</c:v>
              </c:pt>
              <c:pt idx="1">
                <c:v>ER</c:v>
              </c:pt>
              <c:pt idx="2">
                <c:v>Mental Health</c:v>
              </c:pt>
              <c:pt idx="3">
                <c:v>Primary Care</c:v>
              </c:pt>
              <c:pt idx="4">
                <c:v>Specialty</c:v>
              </c:pt>
              <c:pt idx="5">
                <c:v>Therapy</c:v>
              </c:pt>
              <c:pt idx="6">
                <c:v>Grand Total</c:v>
              </c:pt>
            </c:strLit>
          </c:cat>
          <c:val>
            <c:numLit>
              <c:formatCode>0.00</c:formatCode>
              <c:ptCount val="7"/>
              <c:pt idx="0">
                <c:v>5.2705314009661839</c:v>
              </c:pt>
              <c:pt idx="1">
                <c:v>7.4615384615384617</c:v>
              </c:pt>
              <c:pt idx="2">
                <c:v>5.546153846153846</c:v>
              </c:pt>
              <c:pt idx="3">
                <c:v>7.261755485893417</c:v>
              </c:pt>
              <c:pt idx="4">
                <c:v>7.1593406593406597</c:v>
              </c:pt>
              <c:pt idx="5">
                <c:v>10.647058823529411</c:v>
              </c:pt>
              <c:pt idx="6">
                <c:v>6.7802734375</c:v>
              </c:pt>
            </c:numLit>
          </c:val>
        </c:ser>
        <c:dLbls>
          <c:showLegendKey val="0"/>
          <c:showVal val="1"/>
          <c:showCatName val="0"/>
          <c:showSerName val="0"/>
          <c:showPercent val="0"/>
          <c:showBubbleSize val="0"/>
        </c:dLbls>
        <c:gapWidth val="150"/>
        <c:axId val="245451128"/>
        <c:axId val="245451520"/>
      </c:barChart>
      <c:catAx>
        <c:axId val="245451128"/>
        <c:scaling>
          <c:orientation val="minMax"/>
        </c:scaling>
        <c:delete val="0"/>
        <c:axPos val="b"/>
        <c:title>
          <c:tx>
            <c:rich>
              <a:bodyPr/>
              <a:lstStyle/>
              <a:p>
                <a:pPr>
                  <a:defRPr sz="3200" b="1" i="0" u="none" strike="noStrike" baseline="0">
                    <a:solidFill>
                      <a:srgbClr val="000000"/>
                    </a:solidFill>
                    <a:latin typeface="Calibri"/>
                    <a:ea typeface="Calibri"/>
                    <a:cs typeface="Calibri"/>
                  </a:defRPr>
                </a:pPr>
                <a:r>
                  <a:rPr lang="en-US" sz="3200" dirty="0"/>
                  <a:t>Encounter Type</a:t>
                </a:r>
              </a:p>
            </c:rich>
          </c:tx>
          <c:layout>
            <c:manualLayout>
              <c:xMode val="edge"/>
              <c:yMode val="edge"/>
              <c:x val="0.4052935531496063"/>
              <c:y val="0.86855248880109071"/>
            </c:manualLayout>
          </c:layout>
          <c:overlay val="0"/>
        </c:title>
        <c:numFmt formatCode="General" sourceLinked="1"/>
        <c:majorTickMark val="out"/>
        <c:minorTickMark val="none"/>
        <c:tickLblPos val="nextTo"/>
        <c:txPr>
          <a:bodyPr/>
          <a:lstStyle/>
          <a:p>
            <a:pPr>
              <a:defRPr sz="2800"/>
            </a:pPr>
            <a:endParaRPr lang="en-US"/>
          </a:p>
        </c:txPr>
        <c:crossAx val="245451520"/>
        <c:crosses val="autoZero"/>
        <c:auto val="1"/>
        <c:lblAlgn val="ctr"/>
        <c:lblOffset val="100"/>
        <c:noMultiLvlLbl val="0"/>
      </c:catAx>
      <c:valAx>
        <c:axId val="245451520"/>
        <c:scaling>
          <c:orientation val="minMax"/>
        </c:scaling>
        <c:delete val="0"/>
        <c:axPos val="l"/>
        <c:majorGridlines/>
        <c:title>
          <c:tx>
            <c:rich>
              <a:bodyPr/>
              <a:lstStyle/>
              <a:p>
                <a:pPr>
                  <a:defRPr sz="3200" b="1" i="0" u="none" strike="noStrike" baseline="0">
                    <a:solidFill>
                      <a:srgbClr val="000000"/>
                    </a:solidFill>
                    <a:latin typeface="Calibri"/>
                    <a:ea typeface="Calibri"/>
                    <a:cs typeface="Calibri"/>
                  </a:defRPr>
                </a:pPr>
                <a:r>
                  <a:rPr lang="en-US" sz="3200" dirty="0"/>
                  <a:t>Minutes</a:t>
                </a:r>
              </a:p>
            </c:rich>
          </c:tx>
          <c:overlay val="0"/>
        </c:title>
        <c:numFmt formatCode="0.00" sourceLinked="1"/>
        <c:majorTickMark val="out"/>
        <c:minorTickMark val="none"/>
        <c:tickLblPos val="nextTo"/>
        <c:txPr>
          <a:bodyPr/>
          <a:lstStyle/>
          <a:p>
            <a:pPr>
              <a:defRPr sz="2800"/>
            </a:pPr>
            <a:endParaRPr lang="en-US"/>
          </a:p>
        </c:txPr>
        <c:crossAx val="245451128"/>
        <c:crosses val="autoZero"/>
        <c:crossBetween val="between"/>
      </c:valAx>
      <c:spPr>
        <a:noFill/>
        <a:ln w="25777">
          <a:noFill/>
        </a:ln>
      </c:spPr>
    </c:plotArea>
    <c:legend>
      <c:legendPos val="r"/>
      <c:layout>
        <c:manualLayout>
          <c:xMode val="edge"/>
          <c:yMode val="edge"/>
          <c:x val="0.80496046587926506"/>
          <c:y val="0.23740853064745002"/>
          <c:w val="0.1887895341207349"/>
          <c:h val="0.57111933446481733"/>
        </c:manualLayout>
      </c:layout>
      <c:overlay val="0"/>
      <c:txPr>
        <a:bodyPr/>
        <a:lstStyle/>
        <a:p>
          <a:pPr>
            <a:defRPr sz="3000"/>
          </a:pPr>
          <a:endParaRPr lang="en-US"/>
        </a:p>
      </c:txPr>
    </c:legend>
    <c:plotVisOnly val="1"/>
    <c:dispBlanksAs val="gap"/>
    <c:showDLblsOverMax val="0"/>
  </c:chart>
  <c:txPr>
    <a:bodyPr/>
    <a:lstStyle/>
    <a:p>
      <a:pPr>
        <a:defRPr sz="1624"/>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[Book2]Sheet1!PivotTable1</c:name>
    <c:fmtId val="-1"/>
  </c:pivotSource>
  <c:chart>
    <c:autoTitleDeleted val="0"/>
    <c:pivotFmts>
      <c:pivotFmt>
        <c:idx val="0"/>
        <c:marker>
          <c:symbol val="none"/>
        </c:marker>
      </c:pivotFmt>
      <c:pivotFmt>
        <c:idx val="1"/>
        <c:marker>
          <c:symbol val="none"/>
        </c:marker>
      </c:pivotFmt>
      <c:pivotFmt>
        <c:idx val="2"/>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3"/>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4"/>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5"/>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6"/>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7"/>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8"/>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9"/>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0"/>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1"/>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2"/>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3"/>
        <c:marker>
          <c:symbol val="none"/>
        </c:marker>
        <c:dLbl>
          <c:idx val="0"/>
          <c:spPr/>
          <c:txPr>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360631090168948"/>
          <c:y val="0.25959745200389278"/>
          <c:w val="0.72049265926564832"/>
          <c:h val="0.55130431612715081"/>
        </c:manualLayout>
      </c:layout>
      <c:barChart>
        <c:barDir val="col"/>
        <c:grouping val="clustered"/>
        <c:varyColors val="0"/>
        <c:ser>
          <c:idx val="0"/>
          <c:order val="0"/>
          <c:tx>
            <c:strRef>
              <c:f>Sheet1!$I$1:$I$2</c:f>
              <c:strCache>
                <c:ptCount val="1"/>
                <c:pt idx="0">
                  <c:v>ICD-10</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2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Sheet1!$H$3:$H$5</c:f>
              <c:strCache>
                <c:ptCount val="2"/>
                <c:pt idx="0">
                  <c:v>Inpatient </c:v>
                </c:pt>
                <c:pt idx="1">
                  <c:v>Outpatient</c:v>
                </c:pt>
              </c:strCache>
            </c:strRef>
          </c:cat>
          <c:val>
            <c:numRef>
              <c:f>Sheet1!$I$3:$I$5</c:f>
              <c:numCache>
                <c:formatCode>General</c:formatCode>
                <c:ptCount val="2"/>
                <c:pt idx="0">
                  <c:v>44.26</c:v>
                </c:pt>
                <c:pt idx="1">
                  <c:v>6.78</c:v>
                </c:pt>
              </c:numCache>
            </c:numRef>
          </c:val>
        </c:ser>
        <c:ser>
          <c:idx val="1"/>
          <c:order val="1"/>
          <c:tx>
            <c:strRef>
              <c:f>Sheet1!$J$1:$J$2</c:f>
              <c:strCache>
                <c:ptCount val="1"/>
                <c:pt idx="0">
                  <c:v>ICD-9</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2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Sheet1!$H$3:$H$5</c:f>
              <c:strCache>
                <c:ptCount val="2"/>
                <c:pt idx="0">
                  <c:v>Inpatient </c:v>
                </c:pt>
                <c:pt idx="1">
                  <c:v>Outpatient</c:v>
                </c:pt>
              </c:strCache>
            </c:strRef>
          </c:cat>
          <c:val>
            <c:numRef>
              <c:f>Sheet1!$J$3:$J$5</c:f>
              <c:numCache>
                <c:formatCode>General</c:formatCode>
                <c:ptCount val="2"/>
                <c:pt idx="0">
                  <c:v>26.9</c:v>
                </c:pt>
                <c:pt idx="1">
                  <c:v>6.36</c:v>
                </c:pt>
              </c:numCache>
            </c:numRef>
          </c:val>
        </c:ser>
        <c:dLbls>
          <c:dLblPos val="inEnd"/>
          <c:showLegendKey val="0"/>
          <c:showVal val="1"/>
          <c:showCatName val="0"/>
          <c:showSerName val="0"/>
          <c:showPercent val="0"/>
          <c:showBubbleSize val="0"/>
        </c:dLbls>
        <c:gapWidth val="150"/>
        <c:axId val="245452304"/>
        <c:axId val="245452696"/>
      </c:barChart>
      <c:catAx>
        <c:axId val="245452304"/>
        <c:scaling>
          <c:orientation val="minMax"/>
        </c:scaling>
        <c:delete val="0"/>
        <c:axPos val="b"/>
        <c:title>
          <c:tx>
            <c:rich>
              <a:bodyPr/>
              <a:lstStyle/>
              <a:p>
                <a:pPr>
                  <a:defRPr sz="3200"/>
                </a:pPr>
                <a:r>
                  <a:rPr lang="en-US" sz="3200" dirty="0"/>
                  <a:t>Record Type</a:t>
                </a:r>
              </a:p>
            </c:rich>
          </c:tx>
          <c:overlay val="0"/>
        </c:title>
        <c:numFmt formatCode="General" sourceLinked="0"/>
        <c:majorTickMark val="out"/>
        <c:minorTickMark val="none"/>
        <c:tickLblPos val="nextTo"/>
        <c:txPr>
          <a:bodyPr/>
          <a:lstStyle/>
          <a:p>
            <a:pPr>
              <a:defRPr sz="2800"/>
            </a:pPr>
            <a:endParaRPr lang="en-US"/>
          </a:p>
        </c:txPr>
        <c:crossAx val="245452696"/>
        <c:crosses val="autoZero"/>
        <c:auto val="1"/>
        <c:lblAlgn val="ctr"/>
        <c:lblOffset val="100"/>
        <c:noMultiLvlLbl val="0"/>
      </c:catAx>
      <c:valAx>
        <c:axId val="245452696"/>
        <c:scaling>
          <c:orientation val="minMax"/>
        </c:scaling>
        <c:delete val="0"/>
        <c:axPos val="l"/>
        <c:majorGridlines/>
        <c:title>
          <c:tx>
            <c:rich>
              <a:bodyPr rot="0" vert="wordArtVert"/>
              <a:lstStyle/>
              <a:p>
                <a:pPr>
                  <a:defRPr sz="3200" kern="1100" spc="-1200" baseline="0"/>
                </a:pPr>
                <a:r>
                  <a:rPr lang="en-US" sz="3200" kern="1100" spc="-1200" baseline="0" dirty="0"/>
                  <a:t>Minutes</a:t>
                </a:r>
              </a:p>
            </c:rich>
          </c:tx>
          <c:layout>
            <c:manualLayout>
              <c:xMode val="edge"/>
              <c:yMode val="edge"/>
              <c:x val="0"/>
              <c:y val="0.32514052316494152"/>
            </c:manualLayout>
          </c:layout>
          <c:overlay val="0"/>
        </c:title>
        <c:numFmt formatCode="General" sourceLinked="1"/>
        <c:majorTickMark val="out"/>
        <c:minorTickMark val="none"/>
        <c:tickLblPos val="nextTo"/>
        <c:txPr>
          <a:bodyPr/>
          <a:lstStyle/>
          <a:p>
            <a:pPr>
              <a:defRPr sz="2800"/>
            </a:pPr>
            <a:endParaRPr lang="en-US"/>
          </a:p>
        </c:txPr>
        <c:crossAx val="245452304"/>
        <c:crosses val="autoZero"/>
        <c:crossBetween val="between"/>
      </c:valAx>
    </c:plotArea>
    <c:legend>
      <c:legendPos val="r"/>
      <c:layout>
        <c:manualLayout>
          <c:xMode val="edge"/>
          <c:yMode val="edge"/>
          <c:x val="0.80663987809622728"/>
          <c:y val="0.38357132324751542"/>
          <c:w val="0.19336012190377269"/>
          <c:h val="0.22162139844878942"/>
        </c:manualLayout>
      </c:layout>
      <c:overlay val="0"/>
      <c:txPr>
        <a:bodyPr/>
        <a:lstStyle/>
        <a:p>
          <a:pPr>
            <a:defRPr sz="4400"/>
          </a:pPr>
          <a:endParaRPr lang="en-US"/>
        </a:p>
      </c:txPr>
    </c:legend>
    <c:plotVisOnly val="1"/>
    <c:dispBlanksAs val="gap"/>
    <c:showDLblsOverMax val="0"/>
  </c:chart>
  <c:txPr>
    <a:bodyPr/>
    <a:lstStyle/>
    <a:p>
      <a:pPr>
        <a:defRPr sz="16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326136652273308"/>
          <c:y val="7.8510946074922455E-2"/>
          <c:w val="0.58619183188420676"/>
          <c:h val="0.79760029996250459"/>
        </c:manualLayout>
      </c:layout>
      <c:barChart>
        <c:barDir val="bar"/>
        <c:grouping val="clustered"/>
        <c:varyColors val="0"/>
        <c:ser>
          <c:idx val="0"/>
          <c:order val="0"/>
          <c:tx>
            <c:v>Average time to code in ICD-9</c:v>
          </c:tx>
          <c:spPr>
            <a:solidFill>
              <a:srgbClr val="8064A2"/>
            </a:solidFill>
          </c:spPr>
          <c:invertIfNegative val="0"/>
          <c:dLbls>
            <c:dLbl>
              <c:idx val="0"/>
              <c:layout>
                <c:manualLayout>
                  <c:x val="-7.638800644811996E-17"/>
                  <c:y val="1.136363636363636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9.46969696969697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041666666666743E-3"/>
                  <c:y val="7.575757575757506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0833333333333333E-3"/>
                  <c:y val="1.515151515151515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6.2500000000000767E-3"/>
                  <c:y val="1.325757575757568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1.0416666666666667E-3"/>
                  <c:y val="1.1363636363636295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1.0416666666666667E-3"/>
                  <c:y val="1.89393939393939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6.2500000000000767E-3"/>
                  <c:y val="1.7045454545454562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800">
                    <a:solidFill>
                      <a:schemeClr val="accent4"/>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8"/>
              <c:pt idx="0">
                <c:v>A</c:v>
              </c:pt>
              <c:pt idx="1">
                <c:v>B</c:v>
              </c:pt>
              <c:pt idx="2">
                <c:v>C</c:v>
              </c:pt>
              <c:pt idx="3">
                <c:v>D</c:v>
              </c:pt>
              <c:pt idx="4">
                <c:v>E</c:v>
              </c:pt>
              <c:pt idx="5">
                <c:v>I</c:v>
              </c:pt>
              <c:pt idx="6">
                <c:v>J</c:v>
              </c:pt>
              <c:pt idx="7">
                <c:v>Grand Total</c:v>
              </c:pt>
            </c:strLit>
          </c:cat>
          <c:val>
            <c:numLit>
              <c:formatCode>0.00</c:formatCode>
              <c:ptCount val="8"/>
              <c:pt idx="0">
                <c:v>32.396551724137929</c:v>
              </c:pt>
              <c:pt idx="1">
                <c:v>35.607843137254903</c:v>
              </c:pt>
              <c:pt idx="2">
                <c:v>19.838383838383837</c:v>
              </c:pt>
              <c:pt idx="3">
                <c:v>22.777777777777779</c:v>
              </c:pt>
              <c:pt idx="4">
                <c:v>37</c:v>
              </c:pt>
              <c:pt idx="5">
                <c:v>32.944444444444443</c:v>
              </c:pt>
              <c:pt idx="6">
                <c:v>11.162162162162161</c:v>
              </c:pt>
              <c:pt idx="7">
                <c:v>26.902735562310031</c:v>
              </c:pt>
            </c:numLit>
          </c:val>
        </c:ser>
        <c:ser>
          <c:idx val="1"/>
          <c:order val="1"/>
          <c:tx>
            <c:v>Average time to code in ICD-10</c:v>
          </c:tx>
          <c:spPr>
            <a:solidFill>
              <a:srgbClr val="C00000"/>
            </a:solidFill>
          </c:spPr>
          <c:invertIfNegative val="0"/>
          <c:dLbls>
            <c:spPr>
              <a:noFill/>
              <a:ln>
                <a:noFill/>
              </a:ln>
              <a:effectLst/>
            </c:spPr>
            <c:txPr>
              <a:bodyPr wrap="square" lIns="38100" tIns="19050" rIns="38100" bIns="19050" anchor="ctr">
                <a:spAutoFit/>
              </a:bodyPr>
              <a:lstStyle/>
              <a:p>
                <a:pPr>
                  <a:defRPr sz="2800">
                    <a:solidFill>
                      <a:schemeClr val="accent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8"/>
              <c:pt idx="0">
                <c:v>A</c:v>
              </c:pt>
              <c:pt idx="1">
                <c:v>B</c:v>
              </c:pt>
              <c:pt idx="2">
                <c:v>C</c:v>
              </c:pt>
              <c:pt idx="3">
                <c:v>D</c:v>
              </c:pt>
              <c:pt idx="4">
                <c:v>E</c:v>
              </c:pt>
              <c:pt idx="5">
                <c:v>I</c:v>
              </c:pt>
              <c:pt idx="6">
                <c:v>J</c:v>
              </c:pt>
              <c:pt idx="7">
                <c:v>Grand Total</c:v>
              </c:pt>
            </c:strLit>
          </c:cat>
          <c:val>
            <c:numLit>
              <c:formatCode>0.00</c:formatCode>
              <c:ptCount val="8"/>
              <c:pt idx="0">
                <c:v>50</c:v>
              </c:pt>
              <c:pt idx="1">
                <c:v>41.745098039215684</c:v>
              </c:pt>
              <c:pt idx="2">
                <c:v>36.787878787878789</c:v>
              </c:pt>
              <c:pt idx="3">
                <c:v>41.388888888888886</c:v>
              </c:pt>
              <c:pt idx="4">
                <c:v>48.729166666666664</c:v>
              </c:pt>
              <c:pt idx="5">
                <c:v>47.111111111111114</c:v>
              </c:pt>
              <c:pt idx="6">
                <c:v>52.945945945945944</c:v>
              </c:pt>
              <c:pt idx="7">
                <c:v>44.261398176291792</c:v>
              </c:pt>
            </c:numLit>
          </c:val>
        </c:ser>
        <c:dLbls>
          <c:showLegendKey val="0"/>
          <c:showVal val="0"/>
          <c:showCatName val="0"/>
          <c:showSerName val="0"/>
          <c:showPercent val="0"/>
          <c:showBubbleSize val="0"/>
        </c:dLbls>
        <c:gapWidth val="150"/>
        <c:axId val="245453480"/>
        <c:axId val="245453872"/>
      </c:barChart>
      <c:catAx>
        <c:axId val="245453480"/>
        <c:scaling>
          <c:orientation val="minMax"/>
        </c:scaling>
        <c:delete val="0"/>
        <c:axPos val="l"/>
        <c:title>
          <c:tx>
            <c:rich>
              <a:bodyPr/>
              <a:lstStyle/>
              <a:p>
                <a:pPr>
                  <a:defRPr sz="3200"/>
                </a:pPr>
                <a:r>
                  <a:rPr lang="en-US" sz="3200" dirty="0"/>
                  <a:t>De-identified Site</a:t>
                </a:r>
              </a:p>
            </c:rich>
          </c:tx>
          <c:overlay val="0"/>
        </c:title>
        <c:numFmt formatCode="General" sourceLinked="1"/>
        <c:majorTickMark val="out"/>
        <c:minorTickMark val="none"/>
        <c:tickLblPos val="nextTo"/>
        <c:txPr>
          <a:bodyPr/>
          <a:lstStyle/>
          <a:p>
            <a:pPr>
              <a:defRPr sz="2800"/>
            </a:pPr>
            <a:endParaRPr lang="en-US"/>
          </a:p>
        </c:txPr>
        <c:crossAx val="245453872"/>
        <c:crosses val="autoZero"/>
        <c:auto val="1"/>
        <c:lblAlgn val="ctr"/>
        <c:lblOffset val="100"/>
        <c:noMultiLvlLbl val="0"/>
      </c:catAx>
      <c:valAx>
        <c:axId val="245453872"/>
        <c:scaling>
          <c:orientation val="minMax"/>
        </c:scaling>
        <c:delete val="0"/>
        <c:axPos val="b"/>
        <c:majorGridlines/>
        <c:numFmt formatCode="0.00" sourceLinked="1"/>
        <c:majorTickMark val="out"/>
        <c:minorTickMark val="none"/>
        <c:tickLblPos val="nextTo"/>
        <c:txPr>
          <a:bodyPr/>
          <a:lstStyle/>
          <a:p>
            <a:pPr>
              <a:defRPr sz="2800"/>
            </a:pPr>
            <a:endParaRPr lang="en-US"/>
          </a:p>
        </c:txPr>
        <c:crossAx val="245453480"/>
        <c:crosses val="autoZero"/>
        <c:crossBetween val="between"/>
      </c:valAx>
    </c:plotArea>
    <c:legend>
      <c:legendPos val="r"/>
      <c:layout>
        <c:manualLayout>
          <c:xMode val="edge"/>
          <c:yMode val="edge"/>
          <c:x val="0.7802003217339768"/>
          <c:y val="0.238890479599141"/>
          <c:w val="0.20677029887393109"/>
          <c:h val="0.56740321522309711"/>
        </c:manualLayout>
      </c:layout>
      <c:overlay val="0"/>
      <c:txPr>
        <a:bodyPr/>
        <a:lstStyle/>
        <a:p>
          <a:pPr>
            <a:defRPr sz="2800"/>
          </a:pPr>
          <a:endParaRPr lang="en-US"/>
        </a:p>
      </c:txPr>
    </c:legend>
    <c:plotVisOnly val="1"/>
    <c:dispBlanksAs val="gap"/>
    <c:showDLblsOverMax val="0"/>
  </c:chart>
  <c:txPr>
    <a:bodyPr/>
    <a:lstStyle/>
    <a:p>
      <a:pPr>
        <a:defRPr sz="16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FC617F-3610-49F2-BECC-908AA757BAE5}" type="doc">
      <dgm:prSet loTypeId="urn:microsoft.com/office/officeart/2005/8/layout/chevron1" loCatId="process" qsTypeId="urn:microsoft.com/office/officeart/2005/8/quickstyle/simple1" qsCatId="simple" csTypeId="urn:microsoft.com/office/officeart/2005/8/colors/accent1_2" csCatId="accent1" phldr="1"/>
      <dgm:spPr/>
    </dgm:pt>
    <dgm:pt modelId="{44464FF2-87C2-4870-9221-9E89523C6C1E}">
      <dgm:prSet phldrT="[Text]" custT="1"/>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dgm:spPr>
      <dgm:t>
        <a:bodyPr/>
        <a:lstStyle/>
        <a:p>
          <a:r>
            <a:rPr lang="en-US" sz="2800" b="1" dirty="0" smtClean="0"/>
            <a:t>18 M Prior</a:t>
          </a:r>
          <a:endParaRPr lang="en-US" sz="2800" b="1" dirty="0"/>
        </a:p>
      </dgm:t>
      <dgm:extLst>
        <a:ext uri="{E40237B7-FDA0-4F09-8148-C483321AD2D9}">
          <dgm14:cNvPr xmlns:dgm14="http://schemas.microsoft.com/office/drawing/2010/diagram" id="0" name="" descr="18 M Prior&#10;"/>
        </a:ext>
      </dgm:extLst>
    </dgm:pt>
    <dgm:pt modelId="{26289A2F-692F-46F5-BE1C-CF41D1F364E1}" type="parTrans" cxnId="{7D0CE688-E7E1-481D-A890-7234421CC158}">
      <dgm:prSet/>
      <dgm:spPr/>
      <dgm:t>
        <a:bodyPr/>
        <a:lstStyle/>
        <a:p>
          <a:endParaRPr lang="en-US" sz="2800" b="1"/>
        </a:p>
      </dgm:t>
    </dgm:pt>
    <dgm:pt modelId="{6274A111-FA40-4319-81BA-48412597EDF5}" type="sibTrans" cxnId="{7D0CE688-E7E1-481D-A890-7234421CC158}">
      <dgm:prSet/>
      <dgm:spPr/>
      <dgm:t>
        <a:bodyPr/>
        <a:lstStyle/>
        <a:p>
          <a:endParaRPr lang="en-US" sz="2800" b="1"/>
        </a:p>
      </dgm:t>
    </dgm:pt>
    <dgm:pt modelId="{CA4FF014-6611-4D38-8213-6BD90AFD0640}">
      <dgm:prSet phldrT="[Text]" custT="1"/>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dgm:spPr>
      <dgm:t>
        <a:bodyPr/>
        <a:lstStyle/>
        <a:p>
          <a:r>
            <a:rPr lang="en-US" sz="2800" b="1" dirty="0" smtClean="0"/>
            <a:t>18 M Prior</a:t>
          </a:r>
          <a:endParaRPr lang="en-US" sz="2800" b="1" dirty="0"/>
        </a:p>
      </dgm:t>
      <dgm:extLst>
        <a:ext uri="{E40237B7-FDA0-4F09-8148-C483321AD2D9}">
          <dgm14:cNvPr xmlns:dgm14="http://schemas.microsoft.com/office/drawing/2010/diagram" id="0" name="" descr="18 M Prior&#10;"/>
        </a:ext>
      </dgm:extLst>
    </dgm:pt>
    <dgm:pt modelId="{6707E5A7-40FC-4C99-8320-4B3F6B5EA996}" type="parTrans" cxnId="{055951B0-4E08-4394-B8A8-9A7C96C4E902}">
      <dgm:prSet/>
      <dgm:spPr/>
      <dgm:t>
        <a:bodyPr/>
        <a:lstStyle/>
        <a:p>
          <a:endParaRPr lang="en-US" sz="2800" b="1"/>
        </a:p>
      </dgm:t>
    </dgm:pt>
    <dgm:pt modelId="{A273B396-396D-4848-9227-B2FBFD056C59}" type="sibTrans" cxnId="{055951B0-4E08-4394-B8A8-9A7C96C4E902}">
      <dgm:prSet/>
      <dgm:spPr/>
      <dgm:t>
        <a:bodyPr/>
        <a:lstStyle/>
        <a:p>
          <a:endParaRPr lang="en-US" sz="2800" b="1"/>
        </a:p>
      </dgm:t>
    </dgm:pt>
    <dgm:pt modelId="{0EC01D06-B7FA-42C7-A052-3BAF39A4BB7C}">
      <dgm:prSet phldrT="[Text]" custT="1"/>
      <dgm:spPr>
        <a:gradFill flip="none" rotWithShape="0">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dgm:spPr>
      <dgm:t>
        <a:bodyPr/>
        <a:lstStyle/>
        <a:p>
          <a:r>
            <a:rPr lang="en-US" sz="2800" b="1" dirty="0" smtClean="0"/>
            <a:t>6 M Prior</a:t>
          </a:r>
          <a:endParaRPr lang="en-US" sz="2800" b="1" dirty="0"/>
        </a:p>
      </dgm:t>
      <dgm:extLst>
        <a:ext uri="{E40237B7-FDA0-4F09-8148-C483321AD2D9}">
          <dgm14:cNvPr xmlns:dgm14="http://schemas.microsoft.com/office/drawing/2010/diagram" id="0" name="" descr="6 M Prior&#10;"/>
        </a:ext>
      </dgm:extLst>
    </dgm:pt>
    <dgm:pt modelId="{B58DA9D7-DEEC-4687-B4E8-25DA0A39A9F3}" type="parTrans" cxnId="{FA570045-2BAF-4ACB-A2B2-B232BDD9F018}">
      <dgm:prSet/>
      <dgm:spPr/>
      <dgm:t>
        <a:bodyPr/>
        <a:lstStyle/>
        <a:p>
          <a:endParaRPr lang="en-US" sz="2800" b="1"/>
        </a:p>
      </dgm:t>
    </dgm:pt>
    <dgm:pt modelId="{7A631E5E-EBC0-494D-9287-359E82C7E4AF}" type="sibTrans" cxnId="{FA570045-2BAF-4ACB-A2B2-B232BDD9F018}">
      <dgm:prSet/>
      <dgm:spPr/>
      <dgm:t>
        <a:bodyPr/>
        <a:lstStyle/>
        <a:p>
          <a:endParaRPr lang="en-US" sz="2800" b="1"/>
        </a:p>
      </dgm:t>
    </dgm:pt>
    <dgm:pt modelId="{3F0A2F81-FA22-4BA1-AB7A-0C4B81B0EC2B}">
      <dgm:prSet phldrT="[Text]" custT="1"/>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dgm:spPr>
      <dgm:t>
        <a:bodyPr/>
        <a:lstStyle/>
        <a:p>
          <a:r>
            <a:rPr lang="en-US" sz="2800" b="1" dirty="0" smtClean="0"/>
            <a:t>3  M Prior</a:t>
          </a:r>
          <a:endParaRPr lang="en-US" sz="2800" b="1" dirty="0"/>
        </a:p>
      </dgm:t>
      <dgm:extLst>
        <a:ext uri="{E40237B7-FDA0-4F09-8148-C483321AD2D9}">
          <dgm14:cNvPr xmlns:dgm14="http://schemas.microsoft.com/office/drawing/2010/diagram" id="0" name="" descr="3  M Prior&#10;"/>
        </a:ext>
      </dgm:extLst>
    </dgm:pt>
    <dgm:pt modelId="{03FBCB37-E0BA-4F15-A24C-910D5C37B41C}" type="parTrans" cxnId="{CEF29C85-4139-454F-91AD-D9A2E7B4C96E}">
      <dgm:prSet/>
      <dgm:spPr/>
      <dgm:t>
        <a:bodyPr/>
        <a:lstStyle/>
        <a:p>
          <a:endParaRPr lang="en-US" sz="2800" b="1"/>
        </a:p>
      </dgm:t>
    </dgm:pt>
    <dgm:pt modelId="{9AEF2AD7-6984-4918-B67E-32A3B8843F45}" type="sibTrans" cxnId="{CEF29C85-4139-454F-91AD-D9A2E7B4C96E}">
      <dgm:prSet/>
      <dgm:spPr/>
      <dgm:t>
        <a:bodyPr/>
        <a:lstStyle/>
        <a:p>
          <a:endParaRPr lang="en-US" sz="2800" b="1"/>
        </a:p>
      </dgm:t>
    </dgm:pt>
    <dgm:pt modelId="{CE575B3C-1BFE-45B8-AC6F-0C098BB36230}" type="pres">
      <dgm:prSet presAssocID="{60FC617F-3610-49F2-BECC-908AA757BAE5}" presName="Name0" presStyleCnt="0">
        <dgm:presLayoutVars>
          <dgm:dir/>
          <dgm:animLvl val="lvl"/>
          <dgm:resizeHandles val="exact"/>
        </dgm:presLayoutVars>
      </dgm:prSet>
      <dgm:spPr/>
    </dgm:pt>
    <dgm:pt modelId="{4FE05043-3B4A-42D0-89EC-0EB0563F86B5}" type="pres">
      <dgm:prSet presAssocID="{44464FF2-87C2-4870-9221-9E89523C6C1E}" presName="parTxOnly" presStyleLbl="node1" presStyleIdx="0" presStyleCnt="4" custLinFactNeighborX="-820" custLinFactNeighborY="-2472">
        <dgm:presLayoutVars>
          <dgm:chMax val="0"/>
          <dgm:chPref val="0"/>
          <dgm:bulletEnabled val="1"/>
        </dgm:presLayoutVars>
      </dgm:prSet>
      <dgm:spPr/>
      <dgm:t>
        <a:bodyPr/>
        <a:lstStyle/>
        <a:p>
          <a:endParaRPr lang="en-US"/>
        </a:p>
      </dgm:t>
    </dgm:pt>
    <dgm:pt modelId="{62BB616E-02E5-4F0E-A938-EE12C975F2D5}" type="pres">
      <dgm:prSet presAssocID="{6274A111-FA40-4319-81BA-48412597EDF5}" presName="parTxOnlySpace" presStyleCnt="0"/>
      <dgm:spPr/>
    </dgm:pt>
    <dgm:pt modelId="{78FEC351-5C15-4793-99EC-2BCDC6B1D393}" type="pres">
      <dgm:prSet presAssocID="{CA4FF014-6611-4D38-8213-6BD90AFD0640}" presName="parTxOnly" presStyleLbl="node1" presStyleIdx="1" presStyleCnt="4">
        <dgm:presLayoutVars>
          <dgm:chMax val="0"/>
          <dgm:chPref val="0"/>
          <dgm:bulletEnabled val="1"/>
        </dgm:presLayoutVars>
      </dgm:prSet>
      <dgm:spPr/>
      <dgm:t>
        <a:bodyPr/>
        <a:lstStyle/>
        <a:p>
          <a:endParaRPr lang="en-US"/>
        </a:p>
      </dgm:t>
    </dgm:pt>
    <dgm:pt modelId="{95480E5B-3122-4D70-B096-206B94F169DE}" type="pres">
      <dgm:prSet presAssocID="{A273B396-396D-4848-9227-B2FBFD056C59}" presName="parTxOnlySpace" presStyleCnt="0"/>
      <dgm:spPr/>
    </dgm:pt>
    <dgm:pt modelId="{C587DBAF-B72C-400E-BE0F-57CB3EDABDA0}" type="pres">
      <dgm:prSet presAssocID="{0EC01D06-B7FA-42C7-A052-3BAF39A4BB7C}" presName="parTxOnly" presStyleLbl="node1" presStyleIdx="2" presStyleCnt="4">
        <dgm:presLayoutVars>
          <dgm:chMax val="0"/>
          <dgm:chPref val="0"/>
          <dgm:bulletEnabled val="1"/>
        </dgm:presLayoutVars>
      </dgm:prSet>
      <dgm:spPr/>
      <dgm:t>
        <a:bodyPr/>
        <a:lstStyle/>
        <a:p>
          <a:endParaRPr lang="en-US"/>
        </a:p>
      </dgm:t>
    </dgm:pt>
    <dgm:pt modelId="{11D59635-763B-49F7-848D-8B7556163DFC}" type="pres">
      <dgm:prSet presAssocID="{7A631E5E-EBC0-494D-9287-359E82C7E4AF}" presName="parTxOnlySpace" presStyleCnt="0"/>
      <dgm:spPr/>
    </dgm:pt>
    <dgm:pt modelId="{FAA58E59-2615-4FB3-918F-32F23E670539}" type="pres">
      <dgm:prSet presAssocID="{3F0A2F81-FA22-4BA1-AB7A-0C4B81B0EC2B}" presName="parTxOnly" presStyleLbl="node1" presStyleIdx="3" presStyleCnt="4">
        <dgm:presLayoutVars>
          <dgm:chMax val="0"/>
          <dgm:chPref val="0"/>
          <dgm:bulletEnabled val="1"/>
        </dgm:presLayoutVars>
      </dgm:prSet>
      <dgm:spPr/>
      <dgm:t>
        <a:bodyPr/>
        <a:lstStyle/>
        <a:p>
          <a:endParaRPr lang="en-US"/>
        </a:p>
      </dgm:t>
    </dgm:pt>
  </dgm:ptLst>
  <dgm:cxnLst>
    <dgm:cxn modelId="{D445CC88-A4B9-4A8A-BA01-11DBC502B52B}" type="presOf" srcId="{0EC01D06-B7FA-42C7-A052-3BAF39A4BB7C}" destId="{C587DBAF-B72C-400E-BE0F-57CB3EDABDA0}" srcOrd="0" destOrd="0" presId="urn:microsoft.com/office/officeart/2005/8/layout/chevron1"/>
    <dgm:cxn modelId="{055951B0-4E08-4394-B8A8-9A7C96C4E902}" srcId="{60FC617F-3610-49F2-BECC-908AA757BAE5}" destId="{CA4FF014-6611-4D38-8213-6BD90AFD0640}" srcOrd="1" destOrd="0" parTransId="{6707E5A7-40FC-4C99-8320-4B3F6B5EA996}" sibTransId="{A273B396-396D-4848-9227-B2FBFD056C59}"/>
    <dgm:cxn modelId="{3592324A-9506-4F58-B0EC-E9F89AF0B23B}" type="presOf" srcId="{44464FF2-87C2-4870-9221-9E89523C6C1E}" destId="{4FE05043-3B4A-42D0-89EC-0EB0563F86B5}" srcOrd="0" destOrd="0" presId="urn:microsoft.com/office/officeart/2005/8/layout/chevron1"/>
    <dgm:cxn modelId="{3A80EC89-4347-4BF3-AD47-F81E04E6E973}" type="presOf" srcId="{60FC617F-3610-49F2-BECC-908AA757BAE5}" destId="{CE575B3C-1BFE-45B8-AC6F-0C098BB36230}" srcOrd="0" destOrd="0" presId="urn:microsoft.com/office/officeart/2005/8/layout/chevron1"/>
    <dgm:cxn modelId="{CEF29C85-4139-454F-91AD-D9A2E7B4C96E}" srcId="{60FC617F-3610-49F2-BECC-908AA757BAE5}" destId="{3F0A2F81-FA22-4BA1-AB7A-0C4B81B0EC2B}" srcOrd="3" destOrd="0" parTransId="{03FBCB37-E0BA-4F15-A24C-910D5C37B41C}" sibTransId="{9AEF2AD7-6984-4918-B67E-32A3B8843F45}"/>
    <dgm:cxn modelId="{5A8AA22A-058C-4DEC-8EDA-DEAB13CC92B9}" type="presOf" srcId="{3F0A2F81-FA22-4BA1-AB7A-0C4B81B0EC2B}" destId="{FAA58E59-2615-4FB3-918F-32F23E670539}" srcOrd="0" destOrd="0" presId="urn:microsoft.com/office/officeart/2005/8/layout/chevron1"/>
    <dgm:cxn modelId="{7D0CE688-E7E1-481D-A890-7234421CC158}" srcId="{60FC617F-3610-49F2-BECC-908AA757BAE5}" destId="{44464FF2-87C2-4870-9221-9E89523C6C1E}" srcOrd="0" destOrd="0" parTransId="{26289A2F-692F-46F5-BE1C-CF41D1F364E1}" sibTransId="{6274A111-FA40-4319-81BA-48412597EDF5}"/>
    <dgm:cxn modelId="{FA570045-2BAF-4ACB-A2B2-B232BDD9F018}" srcId="{60FC617F-3610-49F2-BECC-908AA757BAE5}" destId="{0EC01D06-B7FA-42C7-A052-3BAF39A4BB7C}" srcOrd="2" destOrd="0" parTransId="{B58DA9D7-DEEC-4687-B4E8-25DA0A39A9F3}" sibTransId="{7A631E5E-EBC0-494D-9287-359E82C7E4AF}"/>
    <dgm:cxn modelId="{58181A8E-DD6F-44AE-A5DE-1D6A2F852C5B}" type="presOf" srcId="{CA4FF014-6611-4D38-8213-6BD90AFD0640}" destId="{78FEC351-5C15-4793-99EC-2BCDC6B1D393}" srcOrd="0" destOrd="0" presId="urn:microsoft.com/office/officeart/2005/8/layout/chevron1"/>
    <dgm:cxn modelId="{F75FF70E-E913-4762-8512-4486F97D0AB2}" type="presParOf" srcId="{CE575B3C-1BFE-45B8-AC6F-0C098BB36230}" destId="{4FE05043-3B4A-42D0-89EC-0EB0563F86B5}" srcOrd="0" destOrd="0" presId="urn:microsoft.com/office/officeart/2005/8/layout/chevron1"/>
    <dgm:cxn modelId="{9C3A499B-4786-4DF2-BE21-75ACE6F5F759}" type="presParOf" srcId="{CE575B3C-1BFE-45B8-AC6F-0C098BB36230}" destId="{62BB616E-02E5-4F0E-A938-EE12C975F2D5}" srcOrd="1" destOrd="0" presId="urn:microsoft.com/office/officeart/2005/8/layout/chevron1"/>
    <dgm:cxn modelId="{FDBB4D24-14E1-401E-8E61-F5D9487D48BB}" type="presParOf" srcId="{CE575B3C-1BFE-45B8-AC6F-0C098BB36230}" destId="{78FEC351-5C15-4793-99EC-2BCDC6B1D393}" srcOrd="2" destOrd="0" presId="urn:microsoft.com/office/officeart/2005/8/layout/chevron1"/>
    <dgm:cxn modelId="{65CF694F-3A5F-4CED-B5F8-0A5B20FE7DF4}" type="presParOf" srcId="{CE575B3C-1BFE-45B8-AC6F-0C098BB36230}" destId="{95480E5B-3122-4D70-B096-206B94F169DE}" srcOrd="3" destOrd="0" presId="urn:microsoft.com/office/officeart/2005/8/layout/chevron1"/>
    <dgm:cxn modelId="{D8F7E316-6BF0-4217-A2DA-669BE45DD86E}" type="presParOf" srcId="{CE575B3C-1BFE-45B8-AC6F-0C098BB36230}" destId="{C587DBAF-B72C-400E-BE0F-57CB3EDABDA0}" srcOrd="4" destOrd="0" presId="urn:microsoft.com/office/officeart/2005/8/layout/chevron1"/>
    <dgm:cxn modelId="{FB85A76D-D64B-4425-8B4F-E1D748CF1644}" type="presParOf" srcId="{CE575B3C-1BFE-45B8-AC6F-0C098BB36230}" destId="{11D59635-763B-49F7-848D-8B7556163DFC}" srcOrd="5" destOrd="0" presId="urn:microsoft.com/office/officeart/2005/8/layout/chevron1"/>
    <dgm:cxn modelId="{6D5D61EF-26E6-4567-880D-0E2283A58498}" type="presParOf" srcId="{CE575B3C-1BFE-45B8-AC6F-0C098BB36230}" destId="{FAA58E59-2615-4FB3-918F-32F23E670539}"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938761-D747-4BB2-9256-165F33ED48B3}" type="datetimeFigureOut">
              <a:rPr lang="en-US" smtClean="0"/>
              <a:pPr/>
              <a:t>7/24/2014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1B8C0E-D6C4-490D-BADF-F058BDD91AD9}" type="slidenum">
              <a:rPr lang="en-US" smtClean="0"/>
              <a:pPr/>
              <a:t>‹#›</a:t>
            </a:fld>
            <a:endParaRPr lang="en-US" dirty="0"/>
          </a:p>
        </p:txBody>
      </p:sp>
    </p:spTree>
    <p:extLst>
      <p:ext uri="{BB962C8B-B14F-4D97-AF65-F5344CB8AC3E}">
        <p14:creationId xmlns:p14="http://schemas.microsoft.com/office/powerpoint/2010/main" val="3166926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E8419B-BAD1-4F34-B2CD-F35C4EB66B45}" type="datetimeFigureOut">
              <a:rPr lang="en-US" smtClean="0"/>
              <a:t>7/24/2014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38586F-EDB6-4F59-9B5E-4240C27CCDB7}" type="slidenum">
              <a:rPr lang="en-US" smtClean="0"/>
              <a:t>‹#›</a:t>
            </a:fld>
            <a:endParaRPr lang="en-US" dirty="0"/>
          </a:p>
        </p:txBody>
      </p:sp>
    </p:spTree>
    <p:extLst>
      <p:ext uri="{BB962C8B-B14F-4D97-AF65-F5344CB8AC3E}">
        <p14:creationId xmlns:p14="http://schemas.microsoft.com/office/powerpoint/2010/main" val="2120479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65008">
              <a:defRPr/>
            </a:pPr>
            <a:r>
              <a:rPr lang="en-US" b="1" dirty="0" smtClean="0"/>
              <a:t>Pam:</a:t>
            </a:r>
          </a:p>
          <a:p>
            <a:pPr defTabSz="965008">
              <a:defRPr/>
            </a:pPr>
            <a:endParaRPr lang="en-US" dirty="0" smtClean="0"/>
          </a:p>
          <a:p>
            <a:pPr defTabSz="965008">
              <a:defRPr/>
            </a:pPr>
            <a:r>
              <a:rPr lang="en-US" dirty="0" smtClean="0"/>
              <a:t>Shelley and I are happy to be here today to talk about the 2012 ICD-10 coder Learning Laboratory</a:t>
            </a:r>
            <a:r>
              <a:rPr lang="en-US" baseline="0" dirty="0" smtClean="0"/>
              <a:t> and to discuss the implications of ICD-10 on coder productivity and methods to avoid coder production loss.  </a:t>
            </a:r>
          </a:p>
          <a:p>
            <a:pPr defTabSz="965008">
              <a:defRPr/>
            </a:pPr>
            <a:endParaRPr lang="en-US" b="1" dirty="0" smtClean="0"/>
          </a:p>
          <a:p>
            <a:pPr rtl="0"/>
            <a:r>
              <a:rPr lang="en-US" b="1" dirty="0" smtClean="0"/>
              <a:t>Shelley:</a:t>
            </a:r>
          </a:p>
          <a:p>
            <a:pPr rtl="0"/>
            <a:endParaRPr lang="en-US" dirty="0" smtClean="0"/>
          </a:p>
          <a:p>
            <a:pPr rtl="0"/>
            <a:r>
              <a:rPr lang="en-US" dirty="0" smtClean="0"/>
              <a:t>Just a couple of housekeeping items before we get started as Becky noted earlier: You’ll notice several buttons or icons above our heads at the top of the screen. Starting on the far left, the green icon may be used to download our current presentation. In addition, you’ll see an icon for Facebook and Twitter where you can share your thoughts with your colleagues. And please, like us on Facebook. </a:t>
            </a:r>
          </a:p>
          <a:p>
            <a:pPr defTabSz="965008">
              <a:defRPr/>
            </a:pPr>
            <a:endParaRPr lang="en-US" b="1" dirty="0" smtClean="0"/>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1</a:t>
            </a:fld>
            <a:endParaRPr lang="en-US" dirty="0"/>
          </a:p>
        </p:txBody>
      </p:sp>
    </p:spTree>
    <p:extLst>
      <p:ext uri="{BB962C8B-B14F-4D97-AF65-F5344CB8AC3E}">
        <p14:creationId xmlns:p14="http://schemas.microsoft.com/office/powerpoint/2010/main" val="1965828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Shelley:  </a:t>
            </a:r>
          </a:p>
          <a:p>
            <a:endParaRPr lang="en-US" b="1" dirty="0" smtClean="0"/>
          </a:p>
          <a:p>
            <a:r>
              <a:rPr lang="en-US" b="0" dirty="0" smtClean="0"/>
              <a:t>Of course we are special and unique</a:t>
            </a:r>
            <a:r>
              <a:rPr lang="en-US" b="0" baseline="0" dirty="0" smtClean="0"/>
              <a:t> while at the same time just like every other organization…right (ha)</a:t>
            </a:r>
            <a:endParaRPr lang="en-US" b="0" dirty="0" smtClean="0"/>
          </a:p>
          <a:p>
            <a:endParaRPr lang="en-US" b="1" dirty="0" smtClean="0"/>
          </a:p>
          <a:p>
            <a:r>
              <a:rPr lang="en-US" b="1" dirty="0" smtClean="0"/>
              <a:t>Pam:  </a:t>
            </a:r>
          </a:p>
          <a:p>
            <a:endParaRPr lang="en-US" b="1" dirty="0" smtClean="0"/>
          </a:p>
          <a:p>
            <a:r>
              <a:rPr lang="en-US" b="0" dirty="0" smtClean="0"/>
              <a:t>In</a:t>
            </a:r>
            <a:r>
              <a:rPr lang="en-US" b="1" dirty="0" smtClean="0"/>
              <a:t> </a:t>
            </a:r>
            <a:r>
              <a:rPr lang="en-US" baseline="0" dirty="0" smtClean="0"/>
              <a:t>VHA, we utilize coded data for a variety of purposes, such as clinical studies, performance measures, workload capture, cost determination, Veterans Equitable Resource Allocation, research purposes, classifying morbidity and mortality, indexing of hospital records by disease and operations, data storage and retrieval, and reimbursement.</a:t>
            </a:r>
          </a:p>
          <a:p>
            <a:endParaRPr lang="en-US" baseline="0" dirty="0" smtClean="0"/>
          </a:p>
          <a:p>
            <a:r>
              <a:rPr lang="en-US" baseline="0" dirty="0" smtClean="0"/>
              <a:t>Coders assign ICD codes in VHA by reading the documentation and applying ICD codes for diagnosis and CPT codes for all services provided on outpatient basis and ICD for any procedures including surgical and those beside procedures for inpatients.  In addition to the entire inpatient stay, coders assign individual ICD codes applicable for individual bed sections or treating specialties in addition to providing diagnosis and CPT for all inpatient professional services.  Coders also code all surgeries performed in the operating room in the surgical package.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Shelley: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for VHA records, you wouldn’t think they are really any different than any other organization but in fact they can be. First VHA utilized a  ‘unit record’  which a record in which all information is collected, organized and stored from multiple visits, inpatient stays, contacts, etc. in a single health record per patient.  The average length of stay for a single hospital stay may be much longer than other organizations, because care delivery provided by medical and psychiatric services are n single setting and thus patients who move from medical to psychiatry are all in the same stay. We have records of community living centers, domiciliary and other long term stays in which our coders must code at a minimum of once each quarter.  All of this is in addition to the outpatient care records which is very much similar to a large outpatient practice management type organization with outpatient clinics makes us uniquely the same.  </a:t>
            </a:r>
          </a:p>
        </p:txBody>
      </p:sp>
      <p:sp>
        <p:nvSpPr>
          <p:cNvPr id="4" name="Slide Number Placeholder 3"/>
          <p:cNvSpPr>
            <a:spLocks noGrp="1"/>
          </p:cNvSpPr>
          <p:nvPr>
            <p:ph type="sldNum" sz="quarter" idx="10"/>
          </p:nvPr>
        </p:nvSpPr>
        <p:spPr/>
        <p:txBody>
          <a:bodyPr/>
          <a:lstStyle/>
          <a:p>
            <a:fld id="{2338586F-EDB6-4F59-9B5E-4240C27CCDB7}" type="slidenum">
              <a:rPr lang="en-US" smtClean="0"/>
              <a:t>10</a:t>
            </a:fld>
            <a:endParaRPr lang="en-US" dirty="0"/>
          </a:p>
        </p:txBody>
      </p:sp>
    </p:spTree>
    <p:extLst>
      <p:ext uri="{BB962C8B-B14F-4D97-AF65-F5344CB8AC3E}">
        <p14:creationId xmlns:p14="http://schemas.microsoft.com/office/powerpoint/2010/main" val="1830235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Pam:</a:t>
            </a:r>
          </a:p>
          <a:p>
            <a:endParaRPr lang="en-US" baseline="0" dirty="0" smtClean="0"/>
          </a:p>
          <a:p>
            <a:r>
              <a:rPr lang="en-US" baseline="0" dirty="0" smtClean="0"/>
              <a:t>The coder productivity is officially determined at the facility level.  However, we do know from national benchmark studies that have been performed in years past by our office and subject matter experts from the field,  that coder responsibilities and VHA record types all impact coder productivity and there is a definite need for standards.  </a:t>
            </a:r>
          </a:p>
          <a:p>
            <a:endParaRPr lang="en-US" baseline="0" dirty="0" smtClean="0"/>
          </a:p>
          <a:p>
            <a:r>
              <a:rPr lang="en-US" b="1" baseline="0" dirty="0" smtClean="0"/>
              <a:t>Shelley:</a:t>
            </a:r>
          </a:p>
          <a:p>
            <a:endParaRPr lang="en-US" baseline="0" dirty="0" smtClean="0"/>
          </a:p>
          <a:p>
            <a:r>
              <a:rPr lang="en-US" baseline="0" dirty="0" smtClean="0"/>
              <a:t>Pam and I are both trained in ICD-10 and former coders as well as supervisors responsible for coding. So our biggest question and dilemma was to figure out a starting place.  How to determine what the realistic expectations for coding productivity were with the transition to ICD-10-CM and PCS so that we could talk about actions to prepare and plan for this impact.  </a:t>
            </a:r>
          </a:p>
          <a:p>
            <a:endParaRPr lang="en-US" baseline="0" dirty="0" smtClean="0"/>
          </a:p>
          <a:p>
            <a:r>
              <a:rPr lang="en-US" b="1" baseline="0" dirty="0" smtClean="0"/>
              <a:t>Pam:</a:t>
            </a:r>
          </a:p>
          <a:p>
            <a:endParaRPr lang="en-US" baseline="0" dirty="0" smtClean="0"/>
          </a:p>
          <a:p>
            <a:r>
              <a:rPr lang="en-US" baseline="0" dirty="0" smtClean="0"/>
              <a:t>Shelley, before we talk about some of the results of the learning lab why don’t we take a moment and look at the poll results.</a:t>
            </a:r>
          </a:p>
        </p:txBody>
      </p:sp>
      <p:sp>
        <p:nvSpPr>
          <p:cNvPr id="4" name="Slide Number Placeholder 3"/>
          <p:cNvSpPr>
            <a:spLocks noGrp="1"/>
          </p:cNvSpPr>
          <p:nvPr>
            <p:ph type="sldNum" sz="quarter" idx="10"/>
          </p:nvPr>
        </p:nvSpPr>
        <p:spPr/>
        <p:txBody>
          <a:bodyPr/>
          <a:lstStyle/>
          <a:p>
            <a:fld id="{2338586F-EDB6-4F59-9B5E-4240C27CCDB7}" type="slidenum">
              <a:rPr lang="en-US" smtClean="0"/>
              <a:t>11</a:t>
            </a:fld>
            <a:endParaRPr lang="en-US" dirty="0"/>
          </a:p>
        </p:txBody>
      </p:sp>
    </p:spTree>
    <p:extLst>
      <p:ext uri="{BB962C8B-B14F-4D97-AF65-F5344CB8AC3E}">
        <p14:creationId xmlns:p14="http://schemas.microsoft.com/office/powerpoint/2010/main" val="3785201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Pam:</a:t>
            </a:r>
          </a:p>
          <a:p>
            <a:endParaRPr lang="en-US" b="1" dirty="0" smtClean="0"/>
          </a:p>
          <a:p>
            <a:r>
              <a:rPr lang="en-US" dirty="0" smtClean="0"/>
              <a:t>So the question asked was</a:t>
            </a:r>
            <a:endParaRPr lang="en-US" baseline="0" dirty="0" smtClean="0"/>
          </a:p>
          <a:p>
            <a:endParaRPr lang="en-US" dirty="0" smtClean="0"/>
          </a:p>
          <a:p>
            <a:r>
              <a:rPr lang="en-US" dirty="0" smtClean="0"/>
              <a:t>What is your interest in coder productivity impacts?</a:t>
            </a:r>
          </a:p>
          <a:p>
            <a:pPr marL="228600" indent="-228600">
              <a:buFont typeface="+mj-lt"/>
              <a:buAutoNum type="alphaUcPeriod"/>
            </a:pPr>
            <a:r>
              <a:rPr lang="en-US" dirty="0" smtClean="0"/>
              <a:t>Coder</a:t>
            </a:r>
          </a:p>
          <a:p>
            <a:pPr marL="228600" indent="-228600">
              <a:buFont typeface="+mj-lt"/>
              <a:buAutoNum type="alphaUcPeriod"/>
            </a:pPr>
            <a:r>
              <a:rPr lang="en-US" dirty="0" smtClean="0"/>
              <a:t>Coding Supervisor / HIM Chief</a:t>
            </a:r>
          </a:p>
          <a:p>
            <a:pPr marL="228600" indent="-228600">
              <a:buFont typeface="+mj-lt"/>
              <a:buAutoNum type="alphaUcPeriod"/>
            </a:pPr>
            <a:r>
              <a:rPr lang="en-US" dirty="0" smtClean="0"/>
              <a:t>Medical Center Executive staff</a:t>
            </a:r>
          </a:p>
          <a:p>
            <a:pPr marL="228600" indent="-228600">
              <a:buFont typeface="+mj-lt"/>
              <a:buAutoNum type="alphaUcPeriod"/>
            </a:pPr>
            <a:r>
              <a:rPr lang="en-US" dirty="0" smtClean="0"/>
              <a:t>Other</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lets take a look at your responses,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Shelley</a:t>
            </a:r>
            <a:r>
              <a:rPr lang="en-US" dirty="0" smtClean="0"/>
              <a:t>:  It looks like the</a:t>
            </a:r>
            <a:r>
              <a:rPr lang="en-US" baseline="0" dirty="0" smtClean="0"/>
              <a:t> audience answered _____.  Very interesting</a:t>
            </a:r>
            <a:endParaRPr lang="en-US" dirty="0" smtClean="0"/>
          </a:p>
          <a:p>
            <a:endParaRPr lang="en-US" dirty="0" smtClean="0"/>
          </a:p>
          <a:p>
            <a:r>
              <a:rPr lang="en-US" dirty="0" smtClean="0"/>
              <a:t>Shelley is going to delve into a few more details about the set up for the learning</a:t>
            </a:r>
            <a:r>
              <a:rPr lang="en-US" baseline="0" dirty="0" smtClean="0"/>
              <a:t> lab and results.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12</a:t>
            </a:fld>
            <a:endParaRPr lang="en-US" dirty="0"/>
          </a:p>
        </p:txBody>
      </p:sp>
    </p:spTree>
    <p:extLst>
      <p:ext uri="{BB962C8B-B14F-4D97-AF65-F5344CB8AC3E}">
        <p14:creationId xmlns:p14="http://schemas.microsoft.com/office/powerpoint/2010/main" val="370002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13</a:t>
            </a:fld>
            <a:endParaRPr lang="en-US" dirty="0"/>
          </a:p>
        </p:txBody>
      </p:sp>
    </p:spTree>
    <p:extLst>
      <p:ext uri="{BB962C8B-B14F-4D97-AF65-F5344CB8AC3E}">
        <p14:creationId xmlns:p14="http://schemas.microsoft.com/office/powerpoint/2010/main" val="370002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b="1" dirty="0" smtClean="0">
                <a:ea typeface="Georgia" pitchFamily="18" charset="0"/>
                <a:cs typeface="Georgia" pitchFamily="18" charset="0"/>
              </a:rPr>
              <a:t>Shelley:</a:t>
            </a:r>
          </a:p>
          <a:p>
            <a:endParaRPr lang="en-US" altLang="en-US" dirty="0" smtClean="0">
              <a:ea typeface="Georgia" pitchFamily="18" charset="0"/>
              <a:cs typeface="Georgia" pitchFamily="18" charset="0"/>
            </a:endParaRPr>
          </a:p>
          <a:p>
            <a:r>
              <a:rPr lang="en-US" altLang="en-US" dirty="0" smtClean="0">
                <a:ea typeface="Georgia" pitchFamily="18" charset="0"/>
                <a:cs typeface="Georgia" pitchFamily="18" charset="0"/>
              </a:rPr>
              <a:t>In addition to the productivity drop, we really wanted to know the </a:t>
            </a:r>
            <a:r>
              <a:rPr lang="en-US" altLang="en-US" baseline="0" dirty="0" smtClean="0">
                <a:ea typeface="Georgia" pitchFamily="18" charset="0"/>
                <a:cs typeface="Georgia" pitchFamily="18" charset="0"/>
              </a:rPr>
              <a:t>expected </a:t>
            </a:r>
            <a:r>
              <a:rPr lang="en-US" altLang="en-US" dirty="0" smtClean="0">
                <a:ea typeface="Georgia" pitchFamily="18" charset="0"/>
                <a:cs typeface="Georgia" pitchFamily="18" charset="0"/>
              </a:rPr>
              <a:t>“Learning curve” timeframes  or “How long before we should</a:t>
            </a:r>
            <a:r>
              <a:rPr lang="en-US" altLang="en-US" baseline="0" dirty="0" smtClean="0">
                <a:ea typeface="Georgia" pitchFamily="18" charset="0"/>
                <a:cs typeface="Georgia" pitchFamily="18" charset="0"/>
              </a:rPr>
              <a:t> expect normal productivity?”  Could we get back to “normal?”  </a:t>
            </a:r>
          </a:p>
          <a:p>
            <a:endParaRPr lang="en-US" altLang="en-US" b="1" baseline="0" dirty="0" smtClean="0">
              <a:ea typeface="Georgia" pitchFamily="18" charset="0"/>
              <a:cs typeface="Georgia" pitchFamily="18" charset="0"/>
            </a:endParaRPr>
          </a:p>
          <a:p>
            <a:r>
              <a:rPr lang="en-US" altLang="en-US" b="1" baseline="0" dirty="0" smtClean="0">
                <a:ea typeface="Georgia" pitchFamily="18" charset="0"/>
                <a:cs typeface="Georgia" pitchFamily="18" charset="0"/>
              </a:rPr>
              <a:t>Pam:</a:t>
            </a:r>
          </a:p>
          <a:p>
            <a:endParaRPr lang="en-US" altLang="en-US" baseline="0" dirty="0" smtClean="0">
              <a:ea typeface="Georgia" pitchFamily="18" charset="0"/>
              <a:cs typeface="Georgia" pitchFamily="18" charset="0"/>
            </a:endParaRPr>
          </a:p>
          <a:p>
            <a:r>
              <a:rPr lang="en-US" altLang="en-US" baseline="0" dirty="0" smtClean="0">
                <a:ea typeface="Georgia" pitchFamily="18" charset="0"/>
                <a:cs typeface="Georgia" pitchFamily="18" charset="0"/>
              </a:rPr>
              <a:t>I know this is something you all are probably asked or question within your own facilities.  Any change can impact productivity.  After all, most of us are creatures of habit and we all react differently to change.  </a:t>
            </a:r>
          </a:p>
          <a:p>
            <a:endParaRPr lang="en-US" altLang="en-US" baseline="0" dirty="0" smtClean="0">
              <a:ea typeface="Georgia" pitchFamily="18" charset="0"/>
              <a:cs typeface="Georgia" pitchFamily="18" charset="0"/>
            </a:endParaRPr>
          </a:p>
        </p:txBody>
      </p:sp>
      <p:sp>
        <p:nvSpPr>
          <p:cNvPr id="4" name="Slide Number Placeholder 3"/>
          <p:cNvSpPr>
            <a:spLocks noGrp="1"/>
          </p:cNvSpPr>
          <p:nvPr>
            <p:ph type="sldNum" sz="quarter" idx="10"/>
          </p:nvPr>
        </p:nvSpPr>
        <p:spPr/>
        <p:txBody>
          <a:bodyPr/>
          <a:lstStyle/>
          <a:p>
            <a:fld id="{2338586F-EDB6-4F59-9B5E-4240C27CCDB7}" type="slidenum">
              <a:rPr lang="en-US" smtClean="0"/>
              <a:t>14</a:t>
            </a:fld>
            <a:endParaRPr lang="en-US" dirty="0"/>
          </a:p>
        </p:txBody>
      </p:sp>
    </p:spTree>
    <p:extLst>
      <p:ext uri="{BB962C8B-B14F-4D97-AF65-F5344CB8AC3E}">
        <p14:creationId xmlns:p14="http://schemas.microsoft.com/office/powerpoint/2010/main" val="944037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baseline="0" dirty="0" smtClean="0">
                <a:ea typeface="Georgia" pitchFamily="18" charset="0"/>
                <a:cs typeface="Georgia" pitchFamily="18" charset="0"/>
              </a:rPr>
              <a:t>Shelley: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baseline="0" dirty="0" smtClean="0">
              <a:ea typeface="Georgia" pitchFamily="18" charset="0"/>
              <a:cs typeface="Georg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ea typeface="Georgia" pitchFamily="18" charset="0"/>
                <a:cs typeface="Georgia" pitchFamily="18" charset="0"/>
              </a:rPr>
              <a:t>Another goal or purpose was to determine and document, if possible any documentation limitations that might exist.  If known, we could ensure education and training on documentation needs by targeting education and awareness to specific topics.  As with most education, knowing and being specific about where issues are and how to fix them is 90% of the battle then to focus and communicate specifically by individual clinician what exactly is needed would ensure complete documentation, advantages of ICD-10 can be realized, and </a:t>
            </a:r>
          </a:p>
          <a:p>
            <a:endParaRPr lang="en-US" dirty="0" smtClean="0"/>
          </a:p>
          <a:p>
            <a:r>
              <a:rPr lang="en-US" baseline="0" dirty="0" smtClean="0"/>
              <a:t>Since we are talking about documentation, let me remind you of a great </a:t>
            </a:r>
            <a:r>
              <a:rPr lang="en-US" baseline="0" dirty="0" err="1" smtClean="0"/>
              <a:t>VeHU</a:t>
            </a:r>
            <a:r>
              <a:rPr lang="en-US" baseline="0" dirty="0" smtClean="0"/>
              <a:t> session that is available on demand for you now, titled 14163: ICD-10 and Clinical Documentation Improvement which provided an in-depth look at ICD-10 related documentation pitfalls and how they can be avoided. </a:t>
            </a:r>
          </a:p>
          <a:p>
            <a:endParaRPr lang="en-US" baseline="0" dirty="0" smtClean="0"/>
          </a:p>
          <a:p>
            <a:r>
              <a:rPr lang="en-US" b="1" baseline="0" dirty="0" smtClean="0"/>
              <a:t>Pam:</a:t>
            </a:r>
          </a:p>
          <a:p>
            <a:endParaRPr lang="en-US" baseline="0" dirty="0" smtClean="0"/>
          </a:p>
          <a:p>
            <a:r>
              <a:rPr lang="en-US" baseline="0" dirty="0" smtClean="0"/>
              <a:t>There are also 29 lessons called “Educode Doc Briefs” in the Elsevier product. Each lesson focuses on specific diseases and on the clinical documentation needed from physicians to accurately code and report specific illnesses.  It presents the level of detail needed to support the diagnosis, justify provided treatment and services, and accurately reflect a patient's severity of illness.  As it’s been said many times before, it’s very important that clinical documentation be complete and accurate to ensure that the codes assigned are accurate and represent the episode of care.  These are great tools for educating the clinical staff.</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know Shelley, the CDI Council is also developing training modules for CDI that will be available in TMS. </a:t>
            </a:r>
          </a:p>
          <a:p>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15</a:t>
            </a:fld>
            <a:endParaRPr lang="en-US" dirty="0"/>
          </a:p>
        </p:txBody>
      </p:sp>
    </p:spTree>
    <p:extLst>
      <p:ext uri="{BB962C8B-B14F-4D97-AF65-F5344CB8AC3E}">
        <p14:creationId xmlns:p14="http://schemas.microsoft.com/office/powerpoint/2010/main" val="852161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Shelley:</a:t>
            </a:r>
          </a:p>
          <a:p>
            <a:endParaRPr lang="en-US" dirty="0" smtClean="0"/>
          </a:p>
          <a:p>
            <a:r>
              <a:rPr lang="en-US" dirty="0" smtClean="0"/>
              <a:t>Look at this example</a:t>
            </a:r>
            <a:r>
              <a:rPr lang="en-US" baseline="0" dirty="0" smtClean="0"/>
              <a:t>,  take a look at the </a:t>
            </a:r>
            <a:r>
              <a:rPr lang="en-US" dirty="0" smtClean="0"/>
              <a:t>past medical history of diabetes, in ICD-10 the documentation should indicate whether or not there the</a:t>
            </a:r>
            <a:r>
              <a:rPr lang="en-US" baseline="0" dirty="0" smtClean="0"/>
              <a:t> patient has complication or manifestations as those are coded with a single code instead of two code as we do in ICD-9.  Is the patient on long term insulin, there is a individual code in ICD-10 to record that status.  </a:t>
            </a:r>
          </a:p>
          <a:p>
            <a:endParaRPr lang="en-US" baseline="0" dirty="0" smtClean="0"/>
          </a:p>
          <a:p>
            <a:r>
              <a:rPr lang="en-US" b="1" baseline="0" dirty="0" smtClean="0"/>
              <a:t>Pam:  </a:t>
            </a:r>
          </a:p>
          <a:p>
            <a:endParaRPr lang="en-US" b="1" baseline="0" dirty="0" smtClean="0"/>
          </a:p>
          <a:p>
            <a:r>
              <a:rPr lang="en-US" baseline="0" dirty="0" smtClean="0"/>
              <a:t>And what about the current diagnosis of a fractured femur?  Was it left or right leg?  Type of fracture, spiral, open, closed?  Specific location, neck of the femur, epicondyle, proximal or distal?  Is this the first treatment with this provider, follow-up with this provider, or new to this provider but subsequent treatment for the condition?  All of these details are needed in order to assign the specific diagnostic code or reason for visit.  </a:t>
            </a:r>
          </a:p>
        </p:txBody>
      </p:sp>
      <p:sp>
        <p:nvSpPr>
          <p:cNvPr id="4" name="Slide Number Placeholder 3"/>
          <p:cNvSpPr>
            <a:spLocks noGrp="1"/>
          </p:cNvSpPr>
          <p:nvPr>
            <p:ph type="sldNum" sz="quarter" idx="10"/>
          </p:nvPr>
        </p:nvSpPr>
        <p:spPr/>
        <p:txBody>
          <a:bodyPr/>
          <a:lstStyle/>
          <a:p>
            <a:fld id="{2338586F-EDB6-4F59-9B5E-4240C27CCDB7}" type="slidenum">
              <a:rPr lang="en-US" smtClean="0"/>
              <a:t>16</a:t>
            </a:fld>
            <a:endParaRPr lang="en-US" dirty="0"/>
          </a:p>
        </p:txBody>
      </p:sp>
    </p:spTree>
    <p:extLst>
      <p:ext uri="{BB962C8B-B14F-4D97-AF65-F5344CB8AC3E}">
        <p14:creationId xmlns:p14="http://schemas.microsoft.com/office/powerpoint/2010/main" val="1062548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b="1" baseline="0" dirty="0" smtClean="0">
                <a:ea typeface="Georgia" pitchFamily="18" charset="0"/>
                <a:cs typeface="Georgia" pitchFamily="18" charset="0"/>
              </a:rPr>
              <a:t>Pam:</a:t>
            </a:r>
          </a:p>
          <a:p>
            <a:endParaRPr lang="en-US" altLang="en-US" b="1" baseline="0" dirty="0" smtClean="0">
              <a:ea typeface="Georgia" pitchFamily="18" charset="0"/>
              <a:cs typeface="Georgia" pitchFamily="18" charset="0"/>
            </a:endParaRPr>
          </a:p>
          <a:p>
            <a:r>
              <a:rPr lang="en-US" altLang="en-US" baseline="0" dirty="0" smtClean="0">
                <a:ea typeface="Georgia" pitchFamily="18" charset="0"/>
                <a:cs typeface="Georgia" pitchFamily="18" charset="0"/>
              </a:rPr>
              <a:t>We thought as we began to really brainstorm about the project and what we could learn, a couple of additional things sort of jumped out at us.  We wanted to know what might ICD-9 data look like as compared to ICD-10 data.  </a:t>
            </a:r>
          </a:p>
          <a:p>
            <a:endParaRPr lang="en-US" altLang="en-US" baseline="0" dirty="0" smtClean="0">
              <a:ea typeface="Georgia" pitchFamily="18" charset="0"/>
              <a:cs typeface="Georgia" pitchFamily="18" charset="0"/>
            </a:endParaRPr>
          </a:p>
          <a:p>
            <a:r>
              <a:rPr lang="en-US" altLang="en-US" b="1" baseline="0" dirty="0" smtClean="0">
                <a:ea typeface="Georgia" pitchFamily="18" charset="0"/>
                <a:cs typeface="Georgia" pitchFamily="18" charset="0"/>
              </a:rPr>
              <a:t>Shelley</a:t>
            </a:r>
            <a:r>
              <a:rPr lang="en-US" altLang="en-US" baseline="0" dirty="0" smtClean="0">
                <a:ea typeface="Georgia" pitchFamily="18" charset="0"/>
                <a:cs typeface="Georgia" pitchFamily="18" charset="0"/>
              </a:rPr>
              <a:t>:  </a:t>
            </a:r>
          </a:p>
          <a:p>
            <a:endParaRPr lang="en-US" altLang="en-US" baseline="0" dirty="0" smtClean="0">
              <a:ea typeface="Georgia" pitchFamily="18" charset="0"/>
              <a:cs typeface="Georgia" pitchFamily="18" charset="0"/>
            </a:endParaRPr>
          </a:p>
          <a:p>
            <a:r>
              <a:rPr lang="en-US" altLang="en-US" baseline="0" dirty="0" smtClean="0">
                <a:ea typeface="Georgia" pitchFamily="18" charset="0"/>
                <a:cs typeface="Georgia" pitchFamily="18" charset="0"/>
              </a:rPr>
              <a:t>That seems to be a really common question.   I get this question a lot more from those that are interested in statistics or reports that currently utilize ICD-9 codes in some shape form or fashion.  </a:t>
            </a:r>
          </a:p>
          <a:p>
            <a:endParaRPr lang="en-US" altLang="en-US" baseline="0" dirty="0" smtClean="0">
              <a:ea typeface="Georgia" pitchFamily="18" charset="0"/>
              <a:cs typeface="Georgia" pitchFamily="18" charset="0"/>
            </a:endParaRPr>
          </a:p>
          <a:p>
            <a:r>
              <a:rPr lang="en-US" altLang="en-US" b="1" baseline="0" dirty="0" smtClean="0">
                <a:ea typeface="Georgia" pitchFamily="18" charset="0"/>
                <a:cs typeface="Georgia" pitchFamily="18" charset="0"/>
              </a:rPr>
              <a:t>Pam:  </a:t>
            </a:r>
          </a:p>
          <a:p>
            <a:endParaRPr lang="en-US" altLang="en-US" b="1" baseline="0" dirty="0" smtClean="0">
              <a:ea typeface="Georgia" pitchFamily="18" charset="0"/>
              <a:cs typeface="Georgia" pitchFamily="18" charset="0"/>
            </a:endParaRPr>
          </a:p>
          <a:p>
            <a:r>
              <a:rPr lang="en-US" altLang="en-US" baseline="0" dirty="0" smtClean="0">
                <a:ea typeface="Georgia" pitchFamily="18" charset="0"/>
                <a:cs typeface="Georgia" pitchFamily="18" charset="0"/>
              </a:rPr>
              <a:t>Since o</a:t>
            </a:r>
            <a:r>
              <a:rPr lang="en-US" altLang="en-US" dirty="0" smtClean="0">
                <a:ea typeface="Georgia" pitchFamily="18" charset="0"/>
                <a:cs typeface="Georgia" pitchFamily="18" charset="0"/>
              </a:rPr>
              <a:t>ur</a:t>
            </a:r>
            <a:r>
              <a:rPr lang="en-US" altLang="en-US" baseline="0" dirty="0" smtClean="0">
                <a:ea typeface="Georgia" pitchFamily="18" charset="0"/>
                <a:cs typeface="Georgia" pitchFamily="18" charset="0"/>
              </a:rPr>
              <a:t> data is used for i</a:t>
            </a:r>
            <a:r>
              <a:rPr lang="en-US" altLang="en-US" dirty="0" smtClean="0">
                <a:ea typeface="Georgia" pitchFamily="18" charset="0"/>
                <a:cs typeface="Georgia" pitchFamily="18" charset="0"/>
              </a:rPr>
              <a:t>nternal/external reporting and aggregation, just like many other organizations </a:t>
            </a:r>
            <a:r>
              <a:rPr lang="en-US" altLang="en-US" baseline="0" dirty="0" smtClean="0">
                <a:ea typeface="Georgia" pitchFamily="18" charset="0"/>
                <a:cs typeface="Georgia" pitchFamily="18" charset="0"/>
              </a:rPr>
              <a:t>we thought it</a:t>
            </a:r>
            <a:r>
              <a:rPr lang="en-US" altLang="en-US" dirty="0" smtClean="0">
                <a:ea typeface="Georgia" pitchFamily="18" charset="0"/>
                <a:cs typeface="Georgia" pitchFamily="18" charset="0"/>
              </a:rPr>
              <a:t> would be helpful if we could gather the coded data and through analysis </a:t>
            </a:r>
            <a:r>
              <a:rPr lang="en-US" altLang="en-US" baseline="0" dirty="0" smtClean="0">
                <a:ea typeface="Georgia" pitchFamily="18" charset="0"/>
                <a:cs typeface="Georgia" pitchFamily="18" charset="0"/>
              </a:rPr>
              <a:t>really determine if there were any realized </a:t>
            </a:r>
            <a:r>
              <a:rPr lang="en-US" altLang="en-US" dirty="0" smtClean="0">
                <a:ea typeface="Georgia" pitchFamily="18" charset="0"/>
                <a:cs typeface="Georgia" pitchFamily="18" charset="0"/>
              </a:rPr>
              <a:t>issues, commonalities,</a:t>
            </a:r>
            <a:r>
              <a:rPr lang="en-US" altLang="en-US" baseline="0" dirty="0" smtClean="0">
                <a:ea typeface="Georgia" pitchFamily="18" charset="0"/>
                <a:cs typeface="Georgia" pitchFamily="18" charset="0"/>
              </a:rPr>
              <a:t> risks/pitfalls, etc.   </a:t>
            </a:r>
          </a:p>
          <a:p>
            <a:endParaRPr lang="en-US" altLang="en-US" baseline="0" dirty="0" smtClean="0">
              <a:ea typeface="Georgia" pitchFamily="18" charset="0"/>
              <a:cs typeface="Georgia" pitchFamily="18" charset="0"/>
            </a:endParaRPr>
          </a:p>
          <a:p>
            <a:r>
              <a:rPr lang="en-US" altLang="en-US" b="1" baseline="0" dirty="0" smtClean="0">
                <a:ea typeface="Georgia" pitchFamily="18" charset="0"/>
                <a:cs typeface="Georgia" pitchFamily="18" charset="0"/>
              </a:rPr>
              <a:t>Shelley:  </a:t>
            </a:r>
          </a:p>
          <a:p>
            <a:endParaRPr lang="en-US" altLang="en-US" b="1" baseline="0" dirty="0" smtClean="0">
              <a:ea typeface="Georgia" pitchFamily="18" charset="0"/>
              <a:cs typeface="Georgia" pitchFamily="18" charset="0"/>
            </a:endParaRPr>
          </a:p>
          <a:p>
            <a:r>
              <a:rPr lang="en-US" altLang="en-US" baseline="0" dirty="0" smtClean="0">
                <a:ea typeface="Georgia" pitchFamily="18" charset="0"/>
                <a:cs typeface="Georgia" pitchFamily="18" charset="0"/>
              </a:rPr>
              <a:t>Even though our revenue sources are 3</a:t>
            </a:r>
            <a:r>
              <a:rPr lang="en-US" altLang="en-US" baseline="30000" dirty="0" smtClean="0">
                <a:ea typeface="Georgia" pitchFamily="18" charset="0"/>
                <a:cs typeface="Georgia" pitchFamily="18" charset="0"/>
              </a:rPr>
              <a:t>rd</a:t>
            </a:r>
            <a:r>
              <a:rPr lang="en-US" altLang="en-US" baseline="0" dirty="0" smtClean="0">
                <a:ea typeface="Georgia" pitchFamily="18" charset="0"/>
                <a:cs typeface="Georgia" pitchFamily="18" charset="0"/>
              </a:rPr>
              <a:t> party insurance carriers we thought by determining the ICD-10 code assignments we could use the data to determine impacts to revenue and funding allocation sources which are directly impacted by ICD-9 codes.  </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17</a:t>
            </a:fld>
            <a:endParaRPr lang="en-US" dirty="0"/>
          </a:p>
        </p:txBody>
      </p:sp>
    </p:spTree>
    <p:extLst>
      <p:ext uri="{BB962C8B-B14F-4D97-AF65-F5344CB8AC3E}">
        <p14:creationId xmlns:p14="http://schemas.microsoft.com/office/powerpoint/2010/main" val="811669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altLang="en-US" sz="1200" dirty="0" smtClean="0">
                <a:latin typeface="Arial" panose="020B0604020202020204" pitchFamily="34" charset="0"/>
                <a:ea typeface="Georgia" pitchFamily="18" charset="0"/>
                <a:cs typeface="Arial" panose="020B0604020202020204" pitchFamily="34" charset="0"/>
              </a:rPr>
              <a:t>Image ID:132720506</a:t>
            </a:r>
          </a:p>
          <a:p>
            <a:pPr eaLnBrk="1" hangingPunct="1"/>
            <a:endParaRPr lang="en-US" altLang="en-US" sz="1200" b="1" dirty="0" smtClean="0">
              <a:latin typeface="Arial" panose="020B0604020202020204" pitchFamily="34" charset="0"/>
              <a:ea typeface="Georgia" pitchFamily="18" charset="0"/>
              <a:cs typeface="Arial" panose="020B0604020202020204" pitchFamily="34" charset="0"/>
            </a:endParaRPr>
          </a:p>
          <a:p>
            <a:pPr eaLnBrk="1" hangingPunct="1"/>
            <a:r>
              <a:rPr lang="en-US" altLang="en-US" sz="1200" b="1" dirty="0" smtClean="0">
                <a:latin typeface="Arial" panose="020B0604020202020204" pitchFamily="34" charset="0"/>
                <a:ea typeface="Georgia" pitchFamily="18" charset="0"/>
                <a:cs typeface="Arial" panose="020B0604020202020204" pitchFamily="34" charset="0"/>
              </a:rPr>
              <a:t>Pam:</a:t>
            </a:r>
          </a:p>
          <a:p>
            <a:pPr eaLnBrk="1" hangingPunct="1"/>
            <a:endParaRPr lang="en-US" altLang="en-US" sz="1200" dirty="0" smtClean="0">
              <a:latin typeface="Arial" panose="020B0604020202020204" pitchFamily="34" charset="0"/>
              <a:ea typeface="Georgia" pitchFamily="18" charset="0"/>
              <a:cs typeface="Arial" panose="020B0604020202020204" pitchFamily="34" charset="0"/>
            </a:endParaRPr>
          </a:p>
          <a:p>
            <a:pPr eaLnBrk="1" hangingPunct="1"/>
            <a:r>
              <a:rPr lang="en-US" altLang="en-US" sz="1200" dirty="0" smtClean="0">
                <a:latin typeface="Arial" panose="020B0604020202020204" pitchFamily="34" charset="0"/>
                <a:ea typeface="Georgia" pitchFamily="18" charset="0"/>
                <a:cs typeface="Arial" panose="020B0604020202020204" pitchFamily="34" charset="0"/>
              </a:rPr>
              <a:t>The</a:t>
            </a:r>
            <a:r>
              <a:rPr lang="en-US" altLang="en-US" sz="1200" baseline="0" dirty="0" smtClean="0">
                <a:latin typeface="Arial" panose="020B0604020202020204" pitchFamily="34" charset="0"/>
                <a:ea typeface="Georgia" pitchFamily="18" charset="0"/>
                <a:cs typeface="Arial" panose="020B0604020202020204" pitchFamily="34" charset="0"/>
              </a:rPr>
              <a:t> </a:t>
            </a:r>
            <a:r>
              <a:rPr lang="en-US" altLang="en-US" sz="1200" dirty="0" smtClean="0">
                <a:latin typeface="Arial" panose="020B0604020202020204" pitchFamily="34" charset="0"/>
                <a:ea typeface="Georgia" pitchFamily="18" charset="0"/>
                <a:cs typeface="Arial" panose="020B0604020202020204" pitchFamily="34" charset="0"/>
              </a:rPr>
              <a:t>VHA ICD-10 Project Management Office (PMO) initiated a partnership with volunteer VA Medical Centers.  The PMO </a:t>
            </a:r>
            <a:r>
              <a:rPr lang="en-US" altLang="en-US" sz="1200" baseline="0" dirty="0" smtClean="0">
                <a:latin typeface="Arial" panose="020B0604020202020204" pitchFamily="34" charset="0"/>
                <a:ea typeface="Georgia" pitchFamily="18" charset="0"/>
                <a:cs typeface="Arial" panose="020B0604020202020204" pitchFamily="34" charset="0"/>
              </a:rPr>
              <a:t> </a:t>
            </a:r>
            <a:r>
              <a:rPr lang="en-US" altLang="en-US" sz="1200" dirty="0" smtClean="0">
                <a:latin typeface="Arial" panose="020B0604020202020204" pitchFamily="34" charset="0"/>
                <a:ea typeface="Georgia" pitchFamily="18" charset="0"/>
                <a:cs typeface="Arial" panose="020B0604020202020204" pitchFamily="34" charset="0"/>
              </a:rPr>
              <a:t>managed the learning</a:t>
            </a:r>
            <a:r>
              <a:rPr lang="en-US" altLang="en-US" sz="1200" baseline="0" dirty="0" smtClean="0">
                <a:latin typeface="Arial" panose="020B0604020202020204" pitchFamily="34" charset="0"/>
                <a:ea typeface="Georgia" pitchFamily="18" charset="0"/>
                <a:cs typeface="Arial" panose="020B0604020202020204" pitchFamily="34" charset="0"/>
              </a:rPr>
              <a:t> lab including efforts to conduct and analyze the data from the VA Medical Centers that volunteered to participate in the project. </a:t>
            </a:r>
            <a:endParaRPr lang="en-US" altLang="en-US" sz="1200" dirty="0" smtClean="0">
              <a:latin typeface="Arial" panose="020B0604020202020204" pitchFamily="34" charset="0"/>
              <a:ea typeface="Georgia" pitchFamily="18" charset="0"/>
              <a:cs typeface="Arial" panose="020B0604020202020204" pitchFamily="34" charset="0"/>
            </a:endParaRPr>
          </a:p>
          <a:p>
            <a:pPr eaLnBrk="1" hangingPunct="1"/>
            <a:endParaRPr lang="en-US" altLang="en-US" sz="1200" b="1" dirty="0" smtClean="0">
              <a:latin typeface="Arial" panose="020B0604020202020204" pitchFamily="34" charset="0"/>
              <a:ea typeface="Georgia" pitchFamily="18" charset="0"/>
              <a:cs typeface="Arial" panose="020B0604020202020204" pitchFamily="34" charset="0"/>
            </a:endParaRPr>
          </a:p>
          <a:p>
            <a:pPr eaLnBrk="1" hangingPunct="1"/>
            <a:r>
              <a:rPr lang="en-US" altLang="en-US" sz="1200" b="1" dirty="0" smtClean="0">
                <a:latin typeface="Arial" panose="020B0604020202020204" pitchFamily="34" charset="0"/>
                <a:ea typeface="Georgia" pitchFamily="18" charset="0"/>
                <a:cs typeface="Arial" panose="020B0604020202020204" pitchFamily="34" charset="0"/>
              </a:rPr>
              <a:t>Shelley:  </a:t>
            </a:r>
          </a:p>
          <a:p>
            <a:pPr eaLnBrk="1" hangingPunct="1"/>
            <a:endParaRPr lang="en-US" altLang="en-US" sz="1200" b="1" dirty="0" smtClean="0">
              <a:latin typeface="Arial" panose="020B0604020202020204" pitchFamily="34" charset="0"/>
              <a:ea typeface="Georgia" pitchFamily="18" charset="0"/>
              <a:cs typeface="Arial" panose="020B0604020202020204" pitchFamily="34" charset="0"/>
            </a:endParaRPr>
          </a:p>
          <a:p>
            <a:pPr eaLnBrk="1" hangingPunct="1"/>
            <a:r>
              <a:rPr lang="en-US" altLang="en-US" sz="1200" dirty="0" smtClean="0">
                <a:latin typeface="Arial" panose="020B0604020202020204" pitchFamily="34" charset="0"/>
                <a:ea typeface="Georgia" pitchFamily="18" charset="0"/>
                <a:cs typeface="Arial" panose="020B0604020202020204" pitchFamily="34" charset="0"/>
              </a:rPr>
              <a:t>Our</a:t>
            </a:r>
            <a:r>
              <a:rPr lang="en-US" altLang="en-US" sz="1200" baseline="0" dirty="0" smtClean="0">
                <a:latin typeface="Arial" panose="020B0604020202020204" pitchFamily="34" charset="0"/>
                <a:ea typeface="Georgia" pitchFamily="18" charset="0"/>
                <a:cs typeface="Arial" panose="020B0604020202020204" pitchFamily="34" charset="0"/>
              </a:rPr>
              <a:t> roles and responsibilities in the Project Management Office included developing and m</a:t>
            </a:r>
            <a:r>
              <a:rPr lang="en-US" altLang="en-US" sz="1200" dirty="0" smtClean="0">
                <a:latin typeface="Arial" panose="020B0604020202020204" pitchFamily="34" charset="0"/>
                <a:ea typeface="Georgia" pitchFamily="18" charset="0"/>
                <a:cs typeface="Arial" panose="020B0604020202020204" pitchFamily="34" charset="0"/>
              </a:rPr>
              <a:t>aintaining all process and procedures utilized during</a:t>
            </a:r>
            <a:r>
              <a:rPr lang="en-US" altLang="en-US" sz="1200" baseline="0" dirty="0" smtClean="0">
                <a:latin typeface="Arial" panose="020B0604020202020204" pitchFamily="34" charset="0"/>
                <a:ea typeface="Georgia" pitchFamily="18" charset="0"/>
                <a:cs typeface="Arial" panose="020B0604020202020204" pitchFamily="34" charset="0"/>
              </a:rPr>
              <a:t> the study, f</a:t>
            </a:r>
            <a:r>
              <a:rPr lang="en-US" altLang="en-US" sz="1200" dirty="0" smtClean="0">
                <a:latin typeface="Arial" panose="020B0604020202020204" pitchFamily="34" charset="0"/>
                <a:ea typeface="Georgia" pitchFamily="18" charset="0"/>
                <a:cs typeface="Arial" panose="020B0604020202020204" pitchFamily="34" charset="0"/>
              </a:rPr>
              <a:t>acilitating regular meetings, determining methodologies</a:t>
            </a:r>
            <a:r>
              <a:rPr lang="en-US" altLang="en-US" sz="1200" baseline="0" dirty="0" smtClean="0">
                <a:latin typeface="Arial" panose="020B0604020202020204" pitchFamily="34" charset="0"/>
                <a:ea typeface="Georgia" pitchFamily="18" charset="0"/>
                <a:cs typeface="Arial" panose="020B0604020202020204" pitchFamily="34" charset="0"/>
              </a:rPr>
              <a:t> that would be utilized</a:t>
            </a:r>
            <a:r>
              <a:rPr lang="en-US" altLang="en-US" sz="1200" dirty="0" smtClean="0">
                <a:latin typeface="Arial" panose="020B0604020202020204" pitchFamily="34" charset="0"/>
                <a:ea typeface="Georgia" pitchFamily="18" charset="0"/>
                <a:cs typeface="Arial" panose="020B0604020202020204" pitchFamily="34" charset="0"/>
              </a:rPr>
              <a:t>, managing changes, documentation of processes and policy decisions.  </a:t>
            </a:r>
          </a:p>
          <a:p>
            <a:pPr eaLnBrk="1" hangingPunct="1"/>
            <a:endParaRPr lang="en-US" altLang="en-US" sz="1200" dirty="0" smtClean="0">
              <a:latin typeface="Arial" panose="020B0604020202020204" pitchFamily="34" charset="0"/>
              <a:ea typeface="Georgia" pitchFamily="18" charset="0"/>
              <a:cs typeface="Arial" panose="020B0604020202020204" pitchFamily="34" charset="0"/>
            </a:endParaRPr>
          </a:p>
          <a:p>
            <a:pPr eaLnBrk="1" hangingPunct="1"/>
            <a:r>
              <a:rPr lang="en-US" altLang="en-US" sz="1200" dirty="0" smtClean="0">
                <a:latin typeface="Arial" panose="020B0604020202020204" pitchFamily="34" charset="0"/>
                <a:ea typeface="Georgia" pitchFamily="18" charset="0"/>
                <a:cs typeface="Arial" panose="020B0604020202020204" pitchFamily="34" charset="0"/>
              </a:rPr>
              <a:t>After discussion and agreement, we formalized</a:t>
            </a:r>
            <a:r>
              <a:rPr lang="en-US" altLang="en-US" sz="1200" baseline="0" dirty="0" smtClean="0">
                <a:latin typeface="Arial" panose="020B0604020202020204" pitchFamily="34" charset="0"/>
                <a:ea typeface="Georgia" pitchFamily="18" charset="0"/>
                <a:cs typeface="Arial" panose="020B0604020202020204" pitchFamily="34" charset="0"/>
              </a:rPr>
              <a:t> the partnership with VA sites </a:t>
            </a:r>
            <a:r>
              <a:rPr lang="en-US" altLang="en-US" sz="1200" dirty="0" smtClean="0">
                <a:latin typeface="Arial" panose="020B0604020202020204" pitchFamily="34" charset="0"/>
                <a:ea typeface="Georgia" pitchFamily="18" charset="0"/>
                <a:cs typeface="Arial" panose="020B0604020202020204" pitchFamily="34" charset="0"/>
              </a:rPr>
              <a:t>through a Memorandum of Understanding agreement.</a:t>
            </a:r>
          </a:p>
          <a:p>
            <a:pPr eaLnBrk="1" hangingPunct="1"/>
            <a:endParaRPr lang="en-US" altLang="en-US" sz="1200" dirty="0" smtClean="0">
              <a:latin typeface="Arial" panose="020B0604020202020204" pitchFamily="34" charset="0"/>
              <a:ea typeface="Georgia" pitchFamily="18" charset="0"/>
              <a:cs typeface="Arial" panose="020B0604020202020204" pitchFamily="34" charset="0"/>
            </a:endParaRPr>
          </a:p>
          <a:p>
            <a:pPr eaLnBrk="1" hangingPunct="1"/>
            <a:r>
              <a:rPr lang="en-US" altLang="en-US" sz="1200" b="1" dirty="0" smtClean="0">
                <a:latin typeface="Arial" panose="020B0604020202020204" pitchFamily="34" charset="0"/>
                <a:ea typeface="Georgia" pitchFamily="18" charset="0"/>
                <a:cs typeface="Arial" panose="020B0604020202020204" pitchFamily="34" charset="0"/>
              </a:rPr>
              <a:t>Pam:  </a:t>
            </a:r>
          </a:p>
          <a:p>
            <a:pPr eaLnBrk="1" hangingPunct="1"/>
            <a:endParaRPr lang="en-US" altLang="en-US" sz="1200" b="1" dirty="0" smtClean="0">
              <a:latin typeface="Arial" panose="020B0604020202020204" pitchFamily="34" charset="0"/>
              <a:ea typeface="Georgia" pitchFamily="18" charset="0"/>
              <a:cs typeface="Arial" panose="020B0604020202020204" pitchFamily="34" charset="0"/>
            </a:endParaRPr>
          </a:p>
          <a:p>
            <a:pPr eaLnBrk="1" hangingPunct="1"/>
            <a:r>
              <a:rPr lang="en-US" altLang="en-US" sz="1200" dirty="0" smtClean="0">
                <a:latin typeface="Arial" panose="020B0604020202020204" pitchFamily="34" charset="0"/>
                <a:ea typeface="Georgia" pitchFamily="18" charset="0"/>
                <a:cs typeface="Arial" panose="020B0604020202020204" pitchFamily="34" charset="0"/>
              </a:rPr>
              <a:t>Each</a:t>
            </a:r>
            <a:r>
              <a:rPr lang="en-US" altLang="en-US" sz="1200" baseline="0" dirty="0" smtClean="0">
                <a:latin typeface="Arial" panose="020B0604020202020204" pitchFamily="34" charset="0"/>
                <a:ea typeface="Georgia" pitchFamily="18" charset="0"/>
                <a:cs typeface="Arial" panose="020B0604020202020204" pitchFamily="34" charset="0"/>
              </a:rPr>
              <a:t> site designated a</a:t>
            </a:r>
            <a:r>
              <a:rPr lang="en-US" altLang="en-US" sz="1200" dirty="0" smtClean="0">
                <a:latin typeface="Arial" panose="020B0604020202020204" pitchFamily="34" charset="0"/>
                <a:ea typeface="Georgia" pitchFamily="18" charset="0"/>
                <a:cs typeface="Arial" panose="020B0604020202020204" pitchFamily="34" charset="0"/>
              </a:rPr>
              <a:t> point of contact.  The</a:t>
            </a:r>
            <a:r>
              <a:rPr lang="en-US" altLang="en-US" sz="1200" baseline="0" dirty="0" smtClean="0">
                <a:latin typeface="Arial" panose="020B0604020202020204" pitchFamily="34" charset="0"/>
                <a:ea typeface="Georgia" pitchFamily="18" charset="0"/>
                <a:cs typeface="Arial" panose="020B0604020202020204" pitchFamily="34" charset="0"/>
              </a:rPr>
              <a:t> site staff </a:t>
            </a:r>
            <a:r>
              <a:rPr lang="en-US" altLang="en-US" sz="1200" dirty="0" smtClean="0">
                <a:latin typeface="Arial" panose="020B0604020202020204" pitchFamily="34" charset="0"/>
                <a:ea typeface="Georgia" pitchFamily="18" charset="0"/>
                <a:cs typeface="Arial" panose="020B0604020202020204" pitchFamily="34" charset="0"/>
              </a:rPr>
              <a:t>determined the number of coder participants because</a:t>
            </a:r>
            <a:r>
              <a:rPr lang="en-US" altLang="en-US" sz="1200" baseline="0" dirty="0" smtClean="0">
                <a:latin typeface="Arial" panose="020B0604020202020204" pitchFamily="34" charset="0"/>
                <a:ea typeface="Georgia" pitchFamily="18" charset="0"/>
                <a:cs typeface="Arial" panose="020B0604020202020204" pitchFamily="34" charset="0"/>
              </a:rPr>
              <a:t> we </a:t>
            </a:r>
            <a:r>
              <a:rPr lang="en-US" altLang="en-US" sz="1200" dirty="0" smtClean="0">
                <a:latin typeface="Arial" panose="020B0604020202020204" pitchFamily="34" charset="0"/>
                <a:ea typeface="Georgia" pitchFamily="18" charset="0"/>
                <a:cs typeface="Arial" panose="020B0604020202020204" pitchFamily="34" charset="0"/>
              </a:rPr>
              <a:t>did not mandate that a certain number of coders.</a:t>
            </a:r>
            <a:r>
              <a:rPr lang="en-US" altLang="en-US" sz="1200" baseline="0" dirty="0" smtClean="0">
                <a:latin typeface="Arial" panose="020B0604020202020204" pitchFamily="34" charset="0"/>
                <a:ea typeface="Georgia" pitchFamily="18" charset="0"/>
                <a:cs typeface="Arial" panose="020B0604020202020204" pitchFamily="34" charset="0"/>
              </a:rPr>
              <a:t> We really wanted this to be voluntary and not a huge burden on the sites that volunteered.</a:t>
            </a:r>
            <a:endParaRPr lang="en-US" altLang="en-US" sz="1200" dirty="0" smtClean="0">
              <a:latin typeface="Arial" panose="020B0604020202020204" pitchFamily="34" charset="0"/>
              <a:ea typeface="Georgia" pitchFamily="18" charset="0"/>
              <a:cs typeface="Arial" panose="020B0604020202020204" pitchFamily="34" charset="0"/>
            </a:endParaRPr>
          </a:p>
          <a:p>
            <a:pPr eaLnBrk="1" hangingPunct="1"/>
            <a:endParaRPr lang="en-US" altLang="en-US" sz="1200" dirty="0" smtClean="0">
              <a:latin typeface="Arial" panose="020B0604020202020204" pitchFamily="34" charset="0"/>
              <a:ea typeface="Georgia" pitchFamily="18" charset="0"/>
              <a:cs typeface="Arial" panose="020B0604020202020204" pitchFamily="34" charset="0"/>
            </a:endParaRPr>
          </a:p>
          <a:p>
            <a:pPr eaLnBrk="1" hangingPunct="1"/>
            <a:r>
              <a:rPr lang="en-US" altLang="en-US" sz="1200" dirty="0" smtClean="0">
                <a:latin typeface="Arial" panose="020B0604020202020204" pitchFamily="34" charset="0"/>
                <a:ea typeface="Georgia" pitchFamily="18" charset="0"/>
                <a:cs typeface="Arial" panose="020B0604020202020204" pitchFamily="34" charset="0"/>
              </a:rPr>
              <a:t>Together</a:t>
            </a:r>
            <a:r>
              <a:rPr lang="en-US" altLang="en-US" sz="1200" baseline="0" dirty="0" smtClean="0">
                <a:latin typeface="Arial" panose="020B0604020202020204" pitchFamily="34" charset="0"/>
                <a:ea typeface="Georgia" pitchFamily="18" charset="0"/>
                <a:cs typeface="Arial" panose="020B0604020202020204" pitchFamily="34" charset="0"/>
              </a:rPr>
              <a:t> we p</a:t>
            </a:r>
            <a:r>
              <a:rPr lang="en-US" altLang="en-US" sz="1200" dirty="0" smtClean="0">
                <a:latin typeface="Arial" panose="020B0604020202020204" pitchFamily="34" charset="0"/>
                <a:ea typeface="Georgia" pitchFamily="18" charset="0"/>
                <a:cs typeface="Arial" panose="020B0604020202020204" pitchFamily="34" charset="0"/>
              </a:rPr>
              <a:t>redetermined the clinical discipline record types to</a:t>
            </a:r>
            <a:r>
              <a:rPr lang="en-US" altLang="en-US" sz="1200" baseline="0" dirty="0" smtClean="0">
                <a:latin typeface="Arial" panose="020B0604020202020204" pitchFamily="34" charset="0"/>
                <a:ea typeface="Georgia" pitchFamily="18" charset="0"/>
                <a:cs typeface="Arial" panose="020B0604020202020204" pitchFamily="34" charset="0"/>
              </a:rPr>
              <a:t> be included in the study and the manner in which they were to be categorized or labeled </a:t>
            </a:r>
            <a:r>
              <a:rPr lang="en-US" altLang="en-US" sz="1200" dirty="0" smtClean="0">
                <a:latin typeface="Arial" panose="020B0604020202020204" pitchFamily="34" charset="0"/>
                <a:ea typeface="Georgia" pitchFamily="18" charset="0"/>
                <a:cs typeface="Arial" panose="020B0604020202020204" pitchFamily="34" charset="0"/>
              </a:rPr>
              <a:t>to ensure variety.</a:t>
            </a: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338586F-EDB6-4F59-9B5E-4240C27CCDB7}" type="slidenum">
              <a:rPr lang="en-US" smtClean="0"/>
              <a:t>18</a:t>
            </a:fld>
            <a:endParaRPr lang="en-US" dirty="0"/>
          </a:p>
        </p:txBody>
      </p:sp>
    </p:spTree>
    <p:extLst>
      <p:ext uri="{BB962C8B-B14F-4D97-AF65-F5344CB8AC3E}">
        <p14:creationId xmlns:p14="http://schemas.microsoft.com/office/powerpoint/2010/main" val="1872788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None/>
              <a:defRPr/>
            </a:pPr>
            <a:r>
              <a:rPr lang="en-US" b="1" dirty="0" smtClean="0"/>
              <a:t>Shelley:  </a:t>
            </a:r>
            <a:endParaRPr lang="en-US" b="0" dirty="0" smtClean="0"/>
          </a:p>
          <a:p>
            <a:pPr eaLnBrk="1" fontAlgn="auto" hangingPunct="1">
              <a:spcAft>
                <a:spcPts val="0"/>
              </a:spcAft>
              <a:buFont typeface="Arial" pitchFamily="34" charset="0"/>
              <a:buNone/>
              <a:defRPr/>
            </a:pPr>
            <a:endParaRPr lang="en-US" b="0" dirty="0" smtClean="0"/>
          </a:p>
          <a:p>
            <a:pPr eaLnBrk="1" fontAlgn="auto" hangingPunct="1">
              <a:spcAft>
                <a:spcPts val="0"/>
              </a:spcAft>
              <a:buFont typeface="Arial" pitchFamily="34" charset="0"/>
              <a:buNone/>
              <a:defRPr/>
            </a:pPr>
            <a:r>
              <a:rPr lang="en-US" b="0" dirty="0" smtClean="0"/>
              <a:t>The responsibilities of the pilot sites were to:</a:t>
            </a:r>
            <a:endParaRPr lang="en-US" dirty="0" smtClean="0"/>
          </a:p>
          <a:p>
            <a:pPr marL="171450" indent="-171450" eaLnBrk="1" fontAlgn="auto" hangingPunct="1">
              <a:spcAft>
                <a:spcPts val="0"/>
              </a:spcAft>
              <a:buFont typeface="Arial" pitchFamily="34" charset="0"/>
              <a:buChar char="•"/>
              <a:defRPr/>
            </a:pPr>
            <a:r>
              <a:rPr lang="en-US" dirty="0" smtClean="0"/>
              <a:t>Provide specific</a:t>
            </a:r>
            <a:r>
              <a:rPr lang="en-US" baseline="0" dirty="0" smtClean="0"/>
              <a:t> </a:t>
            </a:r>
            <a:r>
              <a:rPr lang="en-US" dirty="0" smtClean="0"/>
              <a:t>demographics of each coder including experience level, current ICD-9 productivity, specialty (inpatient or outpatient), site, title (coder or supervisor), level of ICD-10 training prior to the study.</a:t>
            </a:r>
          </a:p>
          <a:p>
            <a:pPr marL="171450" indent="-171450" eaLnBrk="1" fontAlgn="auto" hangingPunct="1">
              <a:spcAft>
                <a:spcPts val="0"/>
              </a:spcAft>
              <a:buFont typeface="Arial" pitchFamily="34" charset="0"/>
              <a:buChar char="•"/>
              <a:defRPr/>
            </a:pPr>
            <a:r>
              <a:rPr lang="en-US" dirty="0" smtClean="0"/>
              <a:t>Determine amount of time per day/week that could be dedicated to the study without interfering with normal responsibilities.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Maintain the study details to include the records coded,</a:t>
            </a:r>
            <a:r>
              <a:rPr lang="en-US" baseline="0" dirty="0" smtClean="0"/>
              <a:t> r</a:t>
            </a:r>
            <a:r>
              <a:rPr lang="en-US" dirty="0" smtClean="0"/>
              <a:t>ecording results and providing aggregate data. </a:t>
            </a:r>
          </a:p>
          <a:p>
            <a:pPr marL="171450" indent="-171450" eaLnBrk="1" fontAlgn="auto" hangingPunct="1">
              <a:spcAft>
                <a:spcPts val="0"/>
              </a:spcAft>
              <a:buFont typeface="Arial" pitchFamily="34" charset="0"/>
              <a:buChar char="•"/>
              <a:defRPr/>
            </a:pPr>
            <a:r>
              <a:rPr lang="en-US" dirty="0" smtClean="0"/>
              <a:t>Meet regularly to discuss progress</a:t>
            </a:r>
            <a:r>
              <a:rPr lang="en-US" baseline="0" dirty="0" smtClean="0"/>
              <a:t> and</a:t>
            </a:r>
            <a:r>
              <a:rPr lang="en-US" dirty="0" smtClean="0"/>
              <a:t> issues, and to provide updates and feedback.</a:t>
            </a:r>
          </a:p>
          <a:p>
            <a:pPr marL="171450" indent="-171450" eaLnBrk="1" fontAlgn="auto" hangingPunct="1">
              <a:spcAft>
                <a:spcPts val="0"/>
              </a:spcAft>
              <a:buFont typeface="Arial" pitchFamily="34" charset="0"/>
              <a:buChar char="•"/>
              <a:defRPr/>
            </a:pPr>
            <a:r>
              <a:rPr lang="en-US" dirty="0" smtClean="0"/>
              <a:t>Assure records were coded in ICD-10 using documentation in the electronic</a:t>
            </a:r>
            <a:r>
              <a:rPr lang="en-US" baseline="0" dirty="0" smtClean="0"/>
              <a:t> health record.</a:t>
            </a:r>
          </a:p>
          <a:p>
            <a:pPr marL="0" indent="0" eaLnBrk="1" fontAlgn="auto" hangingPunct="1">
              <a:spcAft>
                <a:spcPts val="0"/>
              </a:spcAft>
              <a:buFont typeface="Arial" pitchFamily="34" charset="0"/>
              <a:buNone/>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19</a:t>
            </a:fld>
            <a:endParaRPr lang="en-US" dirty="0"/>
          </a:p>
        </p:txBody>
      </p:sp>
    </p:spTree>
    <p:extLst>
      <p:ext uri="{BB962C8B-B14F-4D97-AF65-F5344CB8AC3E}">
        <p14:creationId xmlns:p14="http://schemas.microsoft.com/office/powerpoint/2010/main" val="272333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buFont typeface="Arial" pitchFamily="34" charset="0"/>
              <a:buNone/>
              <a:defRPr/>
            </a:pPr>
            <a:r>
              <a:rPr lang="en-US" b="1" i="0" dirty="0" smtClean="0"/>
              <a:t>Pam</a:t>
            </a:r>
            <a:r>
              <a:rPr lang="en-US" b="1" i="0" baseline="0" dirty="0" smtClean="0"/>
              <a:t>:  </a:t>
            </a:r>
          </a:p>
          <a:p>
            <a:pPr>
              <a:buFont typeface="Arial" pitchFamily="34" charset="0"/>
              <a:buNone/>
              <a:defRPr/>
            </a:pPr>
            <a:endParaRPr lang="en-US" b="1" i="0" baseline="0" dirty="0" smtClean="0"/>
          </a:p>
          <a:p>
            <a:pPr>
              <a:buFont typeface="Arial" pitchFamily="34" charset="0"/>
              <a:buNone/>
              <a:defRPr/>
            </a:pPr>
            <a:r>
              <a:rPr lang="en-US" b="0" i="0" dirty="0" smtClean="0"/>
              <a:t>To give you an overview of</a:t>
            </a:r>
            <a:r>
              <a:rPr lang="en-US" b="0" i="0" baseline="0" dirty="0" smtClean="0"/>
              <a:t> the siz</a:t>
            </a:r>
            <a:r>
              <a:rPr lang="en-US" b="0" i="0" dirty="0" smtClean="0"/>
              <a:t>e and complexity of our organization.  There are:</a:t>
            </a:r>
          </a:p>
          <a:p>
            <a:pPr marL="280406" indent="-280406">
              <a:buFont typeface="Arial" pitchFamily="34" charset="0"/>
              <a:buChar char="•"/>
              <a:defRPr/>
            </a:pPr>
            <a:r>
              <a:rPr lang="en-US" b="0" i="0" dirty="0" smtClean="0"/>
              <a:t>21 Veterans Integrated Service Networks (VISNs)</a:t>
            </a:r>
          </a:p>
          <a:p>
            <a:pPr marL="280406" indent="-280406">
              <a:buFont typeface="Arial" pitchFamily="34" charset="0"/>
              <a:buChar char="•"/>
              <a:defRPr/>
            </a:pPr>
            <a:r>
              <a:rPr lang="en-US" b="0" i="0" dirty="0" smtClean="0"/>
              <a:t>56 Regional Offices</a:t>
            </a:r>
          </a:p>
          <a:p>
            <a:pPr marL="280406" indent="-280406">
              <a:buFont typeface="Arial" pitchFamily="34" charset="0"/>
              <a:buChar char="•"/>
              <a:defRPr/>
            </a:pPr>
            <a:r>
              <a:rPr lang="en-US" b="0" i="0" dirty="0" smtClean="0"/>
              <a:t>152 Medical Centers</a:t>
            </a:r>
          </a:p>
          <a:p>
            <a:pPr marL="280406" indent="-280406">
              <a:buFont typeface="Arial" pitchFamily="34" charset="0"/>
              <a:buChar char="•"/>
              <a:defRPr/>
            </a:pPr>
            <a:r>
              <a:rPr lang="en-US" b="0" i="0" dirty="0" smtClean="0"/>
              <a:t>821 Community-Based Outpatient Clinics</a:t>
            </a:r>
          </a:p>
          <a:p>
            <a:pPr marL="280406" indent="-280406">
              <a:buFont typeface="Arial" pitchFamily="34" charset="0"/>
              <a:buChar char="•"/>
              <a:defRPr/>
            </a:pPr>
            <a:r>
              <a:rPr lang="en-US" b="0" i="0" dirty="0" smtClean="0"/>
              <a:t>300 Vet Centers</a:t>
            </a:r>
          </a:p>
          <a:p>
            <a:pPr marL="280406" indent="-280406">
              <a:buFont typeface="Arial" pitchFamily="34" charset="0"/>
              <a:buChar char="•"/>
              <a:defRPr/>
            </a:pPr>
            <a:endParaRPr lang="en-US" sz="900" b="0" i="0" dirty="0" smtClean="0"/>
          </a:p>
          <a:p>
            <a:pPr marL="280406" indent="-280406">
              <a:buFont typeface="Arial" pitchFamily="34" charset="0"/>
              <a:buChar char="•"/>
              <a:defRPr/>
            </a:pPr>
            <a:endParaRPr lang="en-US" sz="900" b="0" i="0" dirty="0" smtClean="0"/>
          </a:p>
          <a:p>
            <a:pPr marL="280406" indent="-280406">
              <a:buFont typeface="Arial" pitchFamily="34" charset="0"/>
              <a:buChar char="•"/>
              <a:defRPr/>
            </a:pPr>
            <a:endParaRPr lang="en-US" sz="900" b="0" i="0" dirty="0" smtClean="0"/>
          </a:p>
          <a:p>
            <a:pPr marL="280406" indent="-280406">
              <a:buFont typeface="Arial" pitchFamily="34" charset="0"/>
              <a:buChar char="•"/>
              <a:defRPr/>
            </a:pPr>
            <a:endParaRPr lang="en-US" sz="900" b="0" i="0" dirty="0" smtClean="0"/>
          </a:p>
          <a:p>
            <a:pPr marL="280406" indent="-280406">
              <a:buFont typeface="Arial" pitchFamily="34" charset="0"/>
              <a:buChar char="•"/>
              <a:defRPr/>
            </a:pPr>
            <a:endParaRPr lang="en-US" sz="900" b="0" i="0" dirty="0" smtClean="0"/>
          </a:p>
          <a:p>
            <a:r>
              <a:rPr lang="en-US" sz="1200" kern="1200" dirty="0" smtClean="0">
                <a:solidFill>
                  <a:schemeClr val="tx1"/>
                </a:solidFill>
                <a:effectLst/>
                <a:latin typeface="+mn-lt"/>
                <a:ea typeface="+mn-ea"/>
                <a:cs typeface="+mn-cs"/>
              </a:rPr>
              <a:t>Image 177977717:</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Gil C / Shutterstock.com</a:t>
            </a:r>
            <a:endParaRPr lang="en-US" sz="1200" kern="1200" dirty="0" smtClean="0">
              <a:solidFill>
                <a:schemeClr val="tx1"/>
              </a:solidFill>
              <a:effectLst/>
              <a:latin typeface="+mn-lt"/>
              <a:ea typeface="+mn-ea"/>
              <a:cs typeface="+mn-cs"/>
            </a:endParaRPr>
          </a:p>
          <a:p>
            <a:pPr marL="280406" indent="-280406">
              <a:buFont typeface="Arial" pitchFamily="34" charset="0"/>
              <a:buChar char="•"/>
              <a:defRPr/>
            </a:pPr>
            <a:endParaRPr lang="en-US" sz="900"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5"/>
          </p:nvPr>
        </p:nvSpPr>
        <p:spPr/>
        <p:txBody>
          <a:bodyPr/>
          <a:lstStyle/>
          <a:p>
            <a:pPr>
              <a:defRPr/>
            </a:pPr>
            <a:fld id="{550A4F12-82C3-45A7-82B4-B6E8B6F06DDB}" type="slidenum">
              <a:rPr lang="en-US" smtClean="0"/>
              <a:pPr>
                <a:defRPr/>
              </a:pPr>
              <a:t>2</a:t>
            </a:fld>
            <a:endParaRPr lang="en-US" dirty="0"/>
          </a:p>
        </p:txBody>
      </p:sp>
    </p:spTree>
    <p:extLst>
      <p:ext uri="{BB962C8B-B14F-4D97-AF65-F5344CB8AC3E}">
        <p14:creationId xmlns:p14="http://schemas.microsoft.com/office/powerpoint/2010/main" val="3861821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Image ID:171533528</a:t>
            </a:r>
          </a:p>
          <a:p>
            <a:r>
              <a:rPr lang="en-US" dirty="0" smtClean="0"/>
              <a:t>Image ID:137621282</a:t>
            </a:r>
          </a:p>
          <a:p>
            <a:endParaRPr lang="en-US" dirty="0" smtClean="0"/>
          </a:p>
          <a:p>
            <a:r>
              <a:rPr lang="en-US" b="1" dirty="0" smtClean="0"/>
              <a:t>Pam:</a:t>
            </a:r>
          </a:p>
          <a:p>
            <a:endParaRPr lang="en-US" b="1" dirty="0" smtClean="0"/>
          </a:p>
          <a:p>
            <a:r>
              <a:rPr lang="en-US" dirty="0" smtClean="0"/>
              <a:t>One question that came up as we were preparing was whether</a:t>
            </a:r>
            <a:r>
              <a:rPr lang="en-US" baseline="0" dirty="0" smtClean="0"/>
              <a:t> or not the coders who participated in the study would use </a:t>
            </a:r>
            <a:r>
              <a:rPr lang="en-US" dirty="0" smtClean="0"/>
              <a:t>code books versus the encoder.  </a:t>
            </a:r>
          </a:p>
          <a:p>
            <a:endParaRPr lang="en-US" b="1" dirty="0" smtClean="0"/>
          </a:p>
          <a:p>
            <a:r>
              <a:rPr lang="en-US" b="1" dirty="0" smtClean="0"/>
              <a:t>Shelley:</a:t>
            </a:r>
            <a:r>
              <a:rPr lang="en-US" b="1" baseline="0" dirty="0" smtClean="0"/>
              <a:t>  </a:t>
            </a:r>
          </a:p>
          <a:p>
            <a:endParaRPr lang="en-US" b="1" baseline="0" dirty="0" smtClean="0"/>
          </a:p>
          <a:p>
            <a:r>
              <a:rPr lang="en-US" baseline="0" dirty="0" smtClean="0"/>
              <a:t>While our audience may already know, lets share some of the common things that we felt was</a:t>
            </a:r>
            <a:r>
              <a:rPr lang="en-US" dirty="0" smtClean="0"/>
              <a:t> important to capture.  </a:t>
            </a:r>
          </a:p>
          <a:p>
            <a:endParaRPr lang="en-US" dirty="0" smtClean="0"/>
          </a:p>
          <a:p>
            <a:r>
              <a:rPr lang="en-US" b="1" dirty="0" smtClean="0"/>
              <a:t>Pam:  </a:t>
            </a:r>
          </a:p>
          <a:p>
            <a:endParaRPr lang="en-US" b="1" dirty="0" smtClean="0"/>
          </a:p>
          <a:p>
            <a:r>
              <a:rPr lang="en-US" dirty="0" smtClean="0"/>
              <a:t>I think our audience would</a:t>
            </a:r>
            <a:r>
              <a:rPr lang="en-US" baseline="0" dirty="0" smtClean="0"/>
              <a:t> be interested to know if it’s better to use the encoder or books.  There are those in our industry who believe and </a:t>
            </a:r>
            <a:r>
              <a:rPr lang="en-US" dirty="0" smtClean="0"/>
              <a:t>have said that use of the encoders allows coders to code faster or eliminates</a:t>
            </a:r>
            <a:r>
              <a:rPr lang="en-US" baseline="0" dirty="0" smtClean="0"/>
              <a:t> the need for training</a:t>
            </a:r>
            <a:r>
              <a:rPr lang="en-US" dirty="0" smtClean="0"/>
              <a:t>.  </a:t>
            </a:r>
            <a:r>
              <a:rPr lang="en-US" baseline="0" dirty="0" smtClean="0"/>
              <a:t> Also, there was a thought, while it might not eliminate the training, the use of an encoder may be able to fill in gaps when coders haven’t been provided  full training program opportunities.  </a:t>
            </a:r>
          </a:p>
          <a:p>
            <a:endParaRPr lang="en-US" baseline="0" dirty="0" smtClean="0"/>
          </a:p>
          <a:p>
            <a:r>
              <a:rPr lang="en-US" b="1" baseline="0" dirty="0" smtClean="0"/>
              <a:t>Shelley: </a:t>
            </a:r>
          </a:p>
          <a:p>
            <a:endParaRPr lang="en-US" b="1" baseline="0" dirty="0" smtClean="0"/>
          </a:p>
          <a:p>
            <a:r>
              <a:rPr lang="en-US" baseline="0" dirty="0" smtClean="0"/>
              <a:t>So we wanted to determine if these theories were true and if there really was any  difference in productivity realized when a coder utilized an encoder versus code books. </a:t>
            </a:r>
          </a:p>
          <a:p>
            <a:endParaRPr lang="en-US" baseline="0" dirty="0" smtClean="0"/>
          </a:p>
          <a:p>
            <a:r>
              <a:rPr lang="en-US" b="1" baseline="0" dirty="0" smtClean="0"/>
              <a:t>Pam:  </a:t>
            </a:r>
          </a:p>
          <a:p>
            <a:endParaRPr lang="en-US" b="1" baseline="0" dirty="0" smtClean="0"/>
          </a:p>
          <a:p>
            <a:r>
              <a:rPr lang="en-US" baseline="0" dirty="0" smtClean="0"/>
              <a:t>We should point out, we did ensure all participants were provided at a minimum basic training in ICD-10 and code books along with training manuals.  Now, </a:t>
            </a:r>
            <a:r>
              <a:rPr lang="en-US" dirty="0" smtClean="0"/>
              <a:t>why don’t we go</a:t>
            </a:r>
            <a:r>
              <a:rPr lang="en-US" baseline="0" dirty="0" smtClean="0"/>
              <a:t> to our audience with another </a:t>
            </a:r>
            <a:r>
              <a:rPr lang="en-US" dirty="0" smtClean="0"/>
              <a:t>poll question.</a:t>
            </a:r>
          </a:p>
          <a:p>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20</a:t>
            </a:fld>
            <a:endParaRPr lang="en-US" dirty="0"/>
          </a:p>
        </p:txBody>
      </p:sp>
    </p:spTree>
    <p:extLst>
      <p:ext uri="{BB962C8B-B14F-4D97-AF65-F5344CB8AC3E}">
        <p14:creationId xmlns:p14="http://schemas.microsoft.com/office/powerpoint/2010/main" val="3814148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Pam:</a:t>
            </a:r>
          </a:p>
          <a:p>
            <a:endParaRPr lang="en-US" dirty="0" smtClean="0"/>
          </a:p>
          <a:p>
            <a:r>
              <a:rPr lang="en-US" dirty="0" smtClean="0"/>
              <a:t>ICD-10 has been delayed and is now required for use by:</a:t>
            </a:r>
          </a:p>
          <a:p>
            <a:pPr marL="228600" indent="-228600">
              <a:buFont typeface="+mj-lt"/>
              <a:buAutoNum type="alphaUcPeriod"/>
            </a:pPr>
            <a:r>
              <a:rPr lang="en-US" dirty="0" smtClean="0"/>
              <a:t>October 2015</a:t>
            </a:r>
          </a:p>
          <a:p>
            <a:pPr marL="228600" indent="-228600">
              <a:buFont typeface="+mj-lt"/>
              <a:buAutoNum type="alphaUcPeriod"/>
            </a:pPr>
            <a:r>
              <a:rPr lang="en-US" dirty="0" smtClean="0"/>
              <a:t>October 2016</a:t>
            </a:r>
          </a:p>
          <a:p>
            <a:pPr marL="228600" indent="-228600">
              <a:buFont typeface="+mj-lt"/>
              <a:buAutoNum type="alphaUcPeriod"/>
            </a:pPr>
            <a:r>
              <a:rPr lang="en-US" dirty="0" smtClean="0"/>
              <a:t>October 2020</a:t>
            </a:r>
          </a:p>
          <a:p>
            <a:pPr marL="228600" indent="-228600">
              <a:buFont typeface="+mj-lt"/>
              <a:buAutoNum type="alphaUcPeriod"/>
            </a:pPr>
            <a:r>
              <a:rPr lang="en-US" dirty="0" smtClean="0"/>
              <a:t>Until ICD-</a:t>
            </a:r>
            <a:r>
              <a:rPr lang="en-US" b="1" dirty="0" smtClean="0"/>
              <a:t>11</a:t>
            </a:r>
            <a:r>
              <a:rPr lang="en-US" dirty="0" smtClean="0"/>
              <a:t> is implemented</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To answer this question, use the blue polling icon above my head. </a:t>
            </a:r>
            <a:r>
              <a:rPr lang="en-US" sz="1200" baseline="0" dirty="0" smtClean="0">
                <a:latin typeface="Arial" panose="020B0604020202020204" pitchFamily="34" charset="0"/>
                <a:cs typeface="Arial" panose="020B0604020202020204" pitchFamily="34" charset="0"/>
              </a:rPr>
              <a:t>Also, just a reminder that if you have other questions relating to our discuss, you should use the orange “ask the presenter” icon also located above my head and we’ll answer them at the end of the presentation.  We’ll move on and come back to your results in just a moment.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21</a:t>
            </a:fld>
            <a:endParaRPr lang="en-US" dirty="0"/>
          </a:p>
        </p:txBody>
      </p:sp>
    </p:spTree>
    <p:extLst>
      <p:ext uri="{BB962C8B-B14F-4D97-AF65-F5344CB8AC3E}">
        <p14:creationId xmlns:p14="http://schemas.microsoft.com/office/powerpoint/2010/main" val="3972181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Image ID:51233989</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eaLnBrk="1" fontAlgn="auto" hangingPunct="1">
              <a:spcAft>
                <a:spcPts val="0"/>
              </a:spcAft>
              <a:buFont typeface="Arial" pitchFamily="34" charset="0"/>
              <a:buNone/>
              <a:defRPr/>
            </a:pPr>
            <a:r>
              <a:rPr lang="en-US" b="1" dirty="0" smtClean="0"/>
              <a:t>Pam:  </a:t>
            </a:r>
            <a:endParaRPr lang="en-US" b="0" dirty="0" smtClean="0"/>
          </a:p>
          <a:p>
            <a:pPr eaLnBrk="1" fontAlgn="auto" hangingPunct="1">
              <a:spcAft>
                <a:spcPts val="0"/>
              </a:spcAft>
              <a:buFont typeface="Arial" pitchFamily="34" charset="0"/>
              <a:buNone/>
              <a:defRPr/>
            </a:pPr>
            <a:endParaRPr lang="en-US" b="0" dirty="0" smtClean="0"/>
          </a:p>
          <a:p>
            <a:pPr eaLnBrk="1" fontAlgn="auto" hangingPunct="1">
              <a:spcAft>
                <a:spcPts val="0"/>
              </a:spcAft>
              <a:buFont typeface="Arial" pitchFamily="34" charset="0"/>
              <a:buNone/>
              <a:defRPr/>
            </a:pPr>
            <a:r>
              <a:rPr lang="en-US" b="0" dirty="0" smtClean="0"/>
              <a:t>So now that we have told</a:t>
            </a:r>
            <a:r>
              <a:rPr lang="en-US" b="0" baseline="0" dirty="0" smtClean="0"/>
              <a:t> you the goals of our learning lab as well as how and what we had planned.  Lets talk about the number of records included in the study.  </a:t>
            </a:r>
          </a:p>
          <a:p>
            <a:pPr eaLnBrk="1" fontAlgn="auto" hangingPunct="1">
              <a:spcAft>
                <a:spcPts val="0"/>
              </a:spcAft>
              <a:buFont typeface="Arial" pitchFamily="34" charset="0"/>
              <a:buNone/>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We wanted to ensure our results were reliable and by breaking down inpatients into the type of records and</a:t>
            </a:r>
            <a:r>
              <a:rPr lang="en-US" altLang="en-US" baseline="0" dirty="0" smtClean="0"/>
              <a:t> outpatients into clinical specialties it became increasingly important to ensure a significant </a:t>
            </a:r>
            <a:r>
              <a:rPr lang="en-US" altLang="en-US" dirty="0" smtClean="0"/>
              <a:t>amount of data  was</a:t>
            </a:r>
            <a:r>
              <a:rPr lang="en-US" altLang="en-US" baseline="0" dirty="0" smtClean="0"/>
              <a:t> actually coded.  Through our partnerships and discussion of impacts and time necessary to devote to the project w</a:t>
            </a:r>
            <a:r>
              <a:rPr lang="en-US" altLang="en-US" dirty="0" smtClean="0"/>
              <a:t>e decided</a:t>
            </a:r>
            <a:r>
              <a:rPr lang="en-US" altLang="en-US" baseline="0" dirty="0" smtClean="0"/>
              <a:t> </a:t>
            </a:r>
            <a:r>
              <a:rPr lang="en-US" altLang="en-US" dirty="0" smtClean="0"/>
              <a:t>each facility that participated</a:t>
            </a:r>
            <a:r>
              <a:rPr lang="en-US" altLang="en-US" baseline="0" dirty="0" smtClean="0"/>
              <a:t> in the study </a:t>
            </a:r>
            <a:r>
              <a:rPr lang="en-US" altLang="en-US" dirty="0" smtClean="0"/>
              <a:t>needed to code at a</a:t>
            </a:r>
            <a:r>
              <a:rPr lang="en-US" altLang="en-US" baseline="0" dirty="0" smtClean="0"/>
              <a:t> minimum </a:t>
            </a:r>
            <a:r>
              <a:rPr lang="en-US" altLang="en-US" dirty="0" smtClean="0"/>
              <a:t>100-150</a:t>
            </a:r>
            <a:r>
              <a:rPr lang="en-US" altLang="en-US" baseline="0" dirty="0" smtClean="0"/>
              <a:t> outpatient</a:t>
            </a:r>
            <a:r>
              <a:rPr lang="en-US" altLang="en-US" dirty="0" smtClean="0"/>
              <a:t> cases and 50 inpatient cases for the learning lab.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Shelley: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a:t>
            </a:r>
            <a:r>
              <a:rPr lang="en-US" altLang="en-US" baseline="0" dirty="0" smtClean="0"/>
              <a:t> facility staff could code </a:t>
            </a:r>
            <a:r>
              <a:rPr lang="en-US" altLang="en-US" dirty="0" smtClean="0"/>
              <a:t>more records, obviously, than this as these</a:t>
            </a:r>
            <a:r>
              <a:rPr lang="en-US" altLang="en-US" baseline="0" dirty="0" smtClean="0"/>
              <a:t> numbers were really the </a:t>
            </a:r>
            <a:r>
              <a:rPr lang="en-US" altLang="en-US" dirty="0" smtClean="0"/>
              <a:t>minimum threshold</a:t>
            </a:r>
            <a:r>
              <a:rPr lang="en-US" altLang="en-US" baseline="0" dirty="0" smtClean="0"/>
              <a:t> that we set in order to aggregate the data.  </a:t>
            </a:r>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22</a:t>
            </a:fld>
            <a:endParaRPr lang="en-US" dirty="0"/>
          </a:p>
        </p:txBody>
      </p:sp>
    </p:spTree>
    <p:extLst>
      <p:ext uri="{BB962C8B-B14F-4D97-AF65-F5344CB8AC3E}">
        <p14:creationId xmlns:p14="http://schemas.microsoft.com/office/powerpoint/2010/main" val="1792222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Image ID:51233989</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eaLnBrk="1" fontAlgn="auto" hangingPunct="1">
              <a:spcAft>
                <a:spcPts val="0"/>
              </a:spcAft>
              <a:buFont typeface="Arial" pitchFamily="34" charset="0"/>
              <a:buNone/>
              <a:defRPr/>
            </a:pPr>
            <a:r>
              <a:rPr lang="en-US" b="1" dirty="0" smtClean="0"/>
              <a:t>Shelley:</a:t>
            </a:r>
          </a:p>
          <a:p>
            <a:pPr eaLnBrk="1" fontAlgn="auto" hangingPunct="1">
              <a:spcAft>
                <a:spcPts val="0"/>
              </a:spcAft>
              <a:buFont typeface="Arial" pitchFamily="34" charset="0"/>
              <a:buNone/>
              <a:defRPr/>
            </a:pPr>
            <a:endParaRPr lang="en-US" altLang="en-US" b="0" dirty="0" smtClean="0"/>
          </a:p>
          <a:p>
            <a:pPr eaLnBrk="1" fontAlgn="auto" hangingPunct="1">
              <a:spcAft>
                <a:spcPts val="0"/>
              </a:spcAft>
              <a:buFont typeface="Arial" pitchFamily="34" charset="0"/>
              <a:buNone/>
              <a:defRPr/>
            </a:pPr>
            <a:r>
              <a:rPr lang="en-US" altLang="en-US" b="0" dirty="0" smtClean="0"/>
              <a:t>Believe it or not, we spent</a:t>
            </a:r>
            <a:r>
              <a:rPr lang="en-US" altLang="en-US" b="0" baseline="0" dirty="0" smtClean="0"/>
              <a:t> a considerable amount of time discussing how much time was necessary to allot for coders to perform the coding as apart of the study.  </a:t>
            </a:r>
          </a:p>
          <a:p>
            <a:pPr eaLnBrk="1" fontAlgn="auto" hangingPunct="1">
              <a:spcAft>
                <a:spcPts val="0"/>
              </a:spcAft>
              <a:buFont typeface="Arial" pitchFamily="34" charset="0"/>
              <a:buNone/>
              <a:defRPr/>
            </a:pPr>
            <a:endParaRPr lang="en-US" altLang="en-US" b="0" baseline="0" dirty="0" smtClean="0"/>
          </a:p>
          <a:p>
            <a:pPr eaLnBrk="1" fontAlgn="auto" hangingPunct="1">
              <a:spcAft>
                <a:spcPts val="0"/>
              </a:spcAft>
              <a:buFont typeface="Arial" pitchFamily="34" charset="0"/>
              <a:buNone/>
              <a:defRPr/>
            </a:pPr>
            <a:r>
              <a:rPr lang="en-US" altLang="en-US" b="0" dirty="0" smtClean="0"/>
              <a:t>We tried to answer the questions:  when would coders have the time allocated to participate:  actually code?</a:t>
            </a:r>
            <a:r>
              <a:rPr lang="en-US" altLang="en-US" b="0" baseline="0" dirty="0" smtClean="0"/>
              <a:t>  H</a:t>
            </a:r>
            <a:r>
              <a:rPr lang="en-US" altLang="en-US" b="0" dirty="0" smtClean="0"/>
              <a:t>ow much time spend per day or week with total number</a:t>
            </a:r>
            <a:r>
              <a:rPr lang="en-US" altLang="en-US" b="0" baseline="0" dirty="0" smtClean="0"/>
              <a:t> </a:t>
            </a:r>
            <a:r>
              <a:rPr lang="en-US" altLang="en-US" b="0" dirty="0" smtClean="0"/>
              <a:t>of hours tracked and documented.  </a:t>
            </a:r>
          </a:p>
          <a:p>
            <a:pPr eaLnBrk="1" fontAlgn="auto" hangingPunct="1">
              <a:spcAft>
                <a:spcPts val="0"/>
              </a:spcAft>
              <a:buFont typeface="Arial" pitchFamily="34" charset="0"/>
              <a:buNone/>
              <a:defRPr/>
            </a:pPr>
            <a:endParaRPr lang="en-US" altLang="en-US" b="0" dirty="0" smtClean="0"/>
          </a:p>
          <a:p>
            <a:pPr eaLnBrk="1" fontAlgn="auto" hangingPunct="1">
              <a:spcAft>
                <a:spcPts val="0"/>
              </a:spcAft>
              <a:buFont typeface="Arial" pitchFamily="34" charset="0"/>
              <a:buNone/>
              <a:defRPr/>
            </a:pPr>
            <a:r>
              <a:rPr lang="en-US" altLang="en-US" b="0" dirty="0" smtClean="0"/>
              <a:t>We</a:t>
            </a:r>
            <a:r>
              <a:rPr lang="en-US" altLang="en-US" b="0" baseline="0" dirty="0" smtClean="0"/>
              <a:t> determined we needed different processes for inpatient versus outpatients.  As you might imagine, allocation time for outpatient was a little easier to determine as any coder can typically code several outpatient records in a short amount of time.  As long as the coder had the opportunity to perform the repetitive tasks, we felt he or she could then really settle into the changes, start to get use to them, and build a little momentum as far as coder productivity.  </a:t>
            </a:r>
          </a:p>
          <a:p>
            <a:pPr eaLnBrk="1" fontAlgn="auto" hangingPunct="1">
              <a:spcAft>
                <a:spcPts val="0"/>
              </a:spcAft>
              <a:buFont typeface="Arial" pitchFamily="34" charset="0"/>
              <a:buNone/>
              <a:defRPr/>
            </a:pPr>
            <a:endParaRPr lang="en-US" altLang="en-US"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en-US" b="1" baseline="0" dirty="0" smtClean="0"/>
              <a:t>Pam:</a:t>
            </a:r>
            <a:r>
              <a:rPr lang="en-US" altLang="en-US" b="0" baseline="0"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altLang="en-US"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en-US" b="0" baseline="0" dirty="0" smtClean="0"/>
              <a:t>Inpatient on the other hand was very different. If any of you have ever coded inpatient records, you know it may take a significant about of time to code just one record.  So to get used to the changes as applicable to an inpatient record and perform coding on more than a few records in a single session the time may be longer than what was allocated for outpatient.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altLang="en-US"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en-US" b="1" dirty="0" smtClean="0"/>
              <a:t>Shelley: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altLang="en-US" b="1"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en-US" b="0" dirty="0" smtClean="0"/>
              <a:t>We felt this was a significant distinction in</a:t>
            </a:r>
            <a:r>
              <a:rPr lang="en-US" altLang="en-US" b="0" baseline="0" dirty="0" smtClean="0"/>
              <a:t> the process because this would allow us the opportunity to really determine the learning curve or recovery rate.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en-US" b="0" dirty="0" smtClean="0"/>
              <a:t>  </a:t>
            </a:r>
          </a:p>
          <a:p>
            <a:pPr eaLnBrk="1" fontAlgn="auto" hangingPunct="1">
              <a:spcAft>
                <a:spcPts val="0"/>
              </a:spcAft>
              <a:buFont typeface="Arial" pitchFamily="34" charset="0"/>
              <a:buNone/>
              <a:defRPr/>
            </a:pPr>
            <a:r>
              <a:rPr lang="en-US" altLang="en-US" b="0" baseline="0" dirty="0" smtClean="0"/>
              <a:t>So lets have Pam share the poll results with us before we talk more about the Learning Lab</a:t>
            </a:r>
            <a:r>
              <a:rPr lang="en-US" altLang="en-US" b="0" dirty="0" smtClean="0"/>
              <a:t>.  </a:t>
            </a:r>
          </a:p>
        </p:txBody>
      </p:sp>
      <p:sp>
        <p:nvSpPr>
          <p:cNvPr id="4" name="Slide Number Placeholder 3"/>
          <p:cNvSpPr>
            <a:spLocks noGrp="1"/>
          </p:cNvSpPr>
          <p:nvPr>
            <p:ph type="sldNum" sz="quarter" idx="10"/>
          </p:nvPr>
        </p:nvSpPr>
        <p:spPr/>
        <p:txBody>
          <a:bodyPr/>
          <a:lstStyle/>
          <a:p>
            <a:fld id="{2338586F-EDB6-4F59-9B5E-4240C27CCDB7}" type="slidenum">
              <a:rPr lang="en-US" smtClean="0"/>
              <a:t>23</a:t>
            </a:fld>
            <a:endParaRPr lang="en-US" dirty="0"/>
          </a:p>
        </p:txBody>
      </p:sp>
    </p:spTree>
    <p:extLst>
      <p:ext uri="{BB962C8B-B14F-4D97-AF65-F5344CB8AC3E}">
        <p14:creationId xmlns:p14="http://schemas.microsoft.com/office/powerpoint/2010/main" val="866087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Pam:</a:t>
            </a:r>
          </a:p>
          <a:p>
            <a:endParaRPr lang="en-US" dirty="0" smtClean="0"/>
          </a:p>
          <a:p>
            <a:r>
              <a:rPr lang="en-US" dirty="0" smtClean="0"/>
              <a:t>The audience responded that ICD-10 has been delayed and is now required</a:t>
            </a:r>
            <a:r>
              <a:rPr lang="en-US" baseline="0" dirty="0" smtClean="0"/>
              <a:t> for use by:</a:t>
            </a:r>
          </a:p>
          <a:p>
            <a:pPr marL="228600" indent="-228600">
              <a:buFont typeface="+mj-lt"/>
              <a:buAutoNum type="alphaUcPeriod"/>
            </a:pPr>
            <a:r>
              <a:rPr lang="en-US" dirty="0" smtClean="0"/>
              <a:t>October 2015</a:t>
            </a:r>
          </a:p>
          <a:p>
            <a:pPr marL="228600" indent="-228600">
              <a:buFont typeface="+mj-lt"/>
              <a:buAutoNum type="alphaUcPeriod"/>
            </a:pPr>
            <a:r>
              <a:rPr lang="en-US" dirty="0" smtClean="0"/>
              <a:t>October 2016</a:t>
            </a:r>
          </a:p>
          <a:p>
            <a:pPr marL="228600" indent="-228600">
              <a:buFont typeface="+mj-lt"/>
              <a:buAutoNum type="alphaUcPeriod"/>
            </a:pPr>
            <a:r>
              <a:rPr lang="en-US" dirty="0" smtClean="0"/>
              <a:t>October 2020</a:t>
            </a:r>
          </a:p>
          <a:p>
            <a:pPr marL="228600" indent="-228600">
              <a:buFont typeface="+mj-lt"/>
              <a:buAutoNum type="alphaUcPeriod"/>
            </a:pPr>
            <a:r>
              <a:rPr lang="en-US" dirty="0" smtClean="0"/>
              <a:t>Until ICD-11 is implemented</a:t>
            </a:r>
          </a:p>
          <a:p>
            <a:endParaRPr lang="en-US" dirty="0" smtClean="0"/>
          </a:p>
          <a:p>
            <a:r>
              <a:rPr lang="en-US" dirty="0" smtClean="0"/>
              <a:t>The correct answer is A. October 2015.</a:t>
            </a:r>
          </a:p>
          <a:p>
            <a:endParaRPr lang="en-US" dirty="0" smtClean="0"/>
          </a:p>
          <a:p>
            <a:r>
              <a:rPr lang="en-US" b="1" dirty="0" smtClean="0"/>
              <a:t>Shelley:  </a:t>
            </a:r>
            <a:r>
              <a:rPr lang="en-US" b="0" dirty="0" smtClean="0"/>
              <a:t>Don’t forget this means</a:t>
            </a:r>
            <a:r>
              <a:rPr lang="en-US" b="0" baseline="0" dirty="0" smtClean="0"/>
              <a:t> we will not begin to record ICD-10 codes until visit dates of Oct 1, 2015.  We will continue to use ICD-9 as the standard until then.  </a:t>
            </a:r>
            <a:endParaRPr lang="en-US" b="0" dirty="0" smtClean="0"/>
          </a:p>
          <a:p>
            <a:endParaRPr lang="en-US" dirty="0" smtClean="0"/>
          </a:p>
          <a:p>
            <a:r>
              <a:rPr lang="en-US" dirty="0" smtClean="0"/>
              <a:t>Okay, let’s get back to</a:t>
            </a:r>
            <a:r>
              <a:rPr lang="en-US" baseline="0" dirty="0" smtClean="0"/>
              <a:t> the Learning Lab</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338586F-EDB6-4F59-9B5E-4240C27CCDB7}" type="slidenum">
              <a:rPr lang="en-US" smtClean="0"/>
              <a:t>24</a:t>
            </a:fld>
            <a:endParaRPr lang="en-US" dirty="0"/>
          </a:p>
        </p:txBody>
      </p:sp>
    </p:spTree>
    <p:extLst>
      <p:ext uri="{BB962C8B-B14F-4D97-AF65-F5344CB8AC3E}">
        <p14:creationId xmlns:p14="http://schemas.microsoft.com/office/powerpoint/2010/main" val="3544137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25</a:t>
            </a:fld>
            <a:endParaRPr lang="en-US" dirty="0"/>
          </a:p>
        </p:txBody>
      </p:sp>
    </p:spTree>
    <p:extLst>
      <p:ext uri="{BB962C8B-B14F-4D97-AF65-F5344CB8AC3E}">
        <p14:creationId xmlns:p14="http://schemas.microsoft.com/office/powerpoint/2010/main" val="2925089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altLang="en-US" b="1" dirty="0" smtClean="0">
                <a:latin typeface="Arial" charset="0"/>
                <a:cs typeface="Arial" charset="0"/>
              </a:rPr>
              <a:t>Pam:</a:t>
            </a:r>
          </a:p>
          <a:p>
            <a:pPr eaLnBrk="1" hangingPunct="1"/>
            <a:endParaRPr lang="en-US" altLang="en-US" b="1" dirty="0" smtClean="0">
              <a:latin typeface="Arial" charset="0"/>
              <a:cs typeface="Arial" charset="0"/>
            </a:endParaRPr>
          </a:p>
          <a:p>
            <a:pPr eaLnBrk="1" hangingPunct="1"/>
            <a:r>
              <a:rPr lang="en-US" altLang="en-US" dirty="0" smtClean="0">
                <a:latin typeface="Arial" charset="0"/>
                <a:cs typeface="Arial" charset="0"/>
              </a:rPr>
              <a:t>Overall the learning lab project included</a:t>
            </a:r>
            <a:r>
              <a:rPr lang="en-US" altLang="en-US" baseline="0" dirty="0" smtClean="0">
                <a:latin typeface="Arial" charset="0"/>
                <a:cs typeface="Arial" charset="0"/>
              </a:rPr>
              <a:t> </a:t>
            </a:r>
            <a:r>
              <a:rPr lang="en-US" altLang="en-US" dirty="0" smtClean="0"/>
              <a:t>10 volunteer</a:t>
            </a:r>
            <a:r>
              <a:rPr lang="en-US" altLang="en-US" baseline="0" dirty="0" smtClean="0"/>
              <a:t> pilot </a:t>
            </a:r>
            <a:r>
              <a:rPr lang="en-US" altLang="en-US" dirty="0" smtClean="0"/>
              <a:t>sites from VHA.</a:t>
            </a:r>
            <a:r>
              <a:rPr lang="en-US" altLang="en-US" baseline="0" dirty="0" smtClean="0"/>
              <a:t>  The coders who participated from these sites had </a:t>
            </a:r>
            <a:r>
              <a:rPr lang="en-US" altLang="en-US" dirty="0" smtClean="0"/>
              <a:t>varying degrees of experience.</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The records that were chosen</a:t>
            </a:r>
            <a:r>
              <a:rPr lang="en-US" altLang="en-US" baseline="0" dirty="0" smtClean="0"/>
              <a:t> had already been coded using ICD-9 in the month prior and productivity for each was collected.  </a:t>
            </a:r>
            <a:r>
              <a:rPr lang="en-US" altLang="en-US" dirty="0" smtClean="0"/>
              <a:t>Each facility coders coded a wide range of records for</a:t>
            </a:r>
            <a:r>
              <a:rPr lang="en-US" altLang="en-US" baseline="0" dirty="0" smtClean="0"/>
              <a:t> each of the various s</a:t>
            </a:r>
            <a:r>
              <a:rPr lang="en-US" altLang="en-US" dirty="0" smtClean="0"/>
              <a:t>pecialty types.  </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b="1" dirty="0" smtClean="0"/>
              <a:t>Shelley:  </a:t>
            </a:r>
          </a:p>
          <a:p>
            <a:pPr marL="0" indent="0">
              <a:buFont typeface="Arial" panose="020B0604020202020204" pitchFamily="34" charset="0"/>
              <a:buNone/>
            </a:pPr>
            <a:endParaRPr lang="en-US" altLang="en-US" b="1" dirty="0" smtClean="0"/>
          </a:p>
          <a:p>
            <a:pPr marL="0" indent="0">
              <a:buFont typeface="Arial" panose="020B0604020202020204" pitchFamily="34" charset="0"/>
              <a:buNone/>
            </a:pPr>
            <a:r>
              <a:rPr lang="en-US" altLang="en-US" dirty="0" smtClean="0"/>
              <a:t>A total of 1,024 ambulatory care records were recoded</a:t>
            </a:r>
            <a:r>
              <a:rPr lang="en-US" altLang="en-US" baseline="0" dirty="0" smtClean="0"/>
              <a:t> in ICD-10 and a total of </a:t>
            </a:r>
            <a:r>
              <a:rPr lang="en-US" altLang="en-US" dirty="0" smtClean="0"/>
              <a:t>382 inpatient records were coded using ICD-10.  </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The facility representatives collected all of the detailed data </a:t>
            </a:r>
            <a:r>
              <a:rPr lang="en-US" altLang="en-US" baseline="0" dirty="0" smtClean="0"/>
              <a:t> including </a:t>
            </a:r>
            <a:r>
              <a:rPr lang="en-US" altLang="en-US" dirty="0" smtClean="0"/>
              <a:t>the number and</a:t>
            </a:r>
            <a:r>
              <a:rPr lang="en-US" altLang="en-US" baseline="0" dirty="0" smtClean="0"/>
              <a:t> types of records coded and the amount time needed to code each record.  Documentation also included the use of the encoder versus books to code the records and any health record documentation issues that were identified with specific notation if the documentation was not available versus non-specific.  </a:t>
            </a:r>
            <a:endParaRPr lang="en-US" altLang="en-US" dirty="0" smtClean="0"/>
          </a:p>
          <a:p>
            <a:endParaRPr lang="en-US" dirty="0" smtClean="0"/>
          </a:p>
        </p:txBody>
      </p:sp>
      <p:sp>
        <p:nvSpPr>
          <p:cNvPr id="4" name="Slide Number Placeholder 3"/>
          <p:cNvSpPr>
            <a:spLocks noGrp="1"/>
          </p:cNvSpPr>
          <p:nvPr>
            <p:ph type="sldNum" sz="quarter" idx="10"/>
          </p:nvPr>
        </p:nvSpPr>
        <p:spPr/>
        <p:txBody>
          <a:bodyPr/>
          <a:lstStyle/>
          <a:p>
            <a:fld id="{2338586F-EDB6-4F59-9B5E-4240C27CCDB7}" type="slidenum">
              <a:rPr lang="en-US" smtClean="0"/>
              <a:t>26</a:t>
            </a:fld>
            <a:endParaRPr lang="en-US" dirty="0"/>
          </a:p>
        </p:txBody>
      </p:sp>
    </p:spTree>
    <p:extLst>
      <p:ext uri="{BB962C8B-B14F-4D97-AF65-F5344CB8AC3E}">
        <p14:creationId xmlns:p14="http://schemas.microsoft.com/office/powerpoint/2010/main" val="2221697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altLang="en-US" b="1" dirty="0" smtClean="0"/>
              <a:t>Shelley:</a:t>
            </a:r>
          </a:p>
          <a:p>
            <a:pPr eaLnBrk="1" hangingPunct="1"/>
            <a:endParaRPr lang="en-US" altLang="en-US" b="1" dirty="0" smtClean="0"/>
          </a:p>
          <a:p>
            <a:pPr eaLnBrk="1" hangingPunct="1"/>
            <a:r>
              <a:rPr lang="en-US" altLang="en-US" dirty="0" smtClean="0"/>
              <a:t>This is an example of the data elements collected during the learning lab.  Data sheets</a:t>
            </a:r>
            <a:r>
              <a:rPr lang="en-US" altLang="en-US" baseline="0" dirty="0" smtClean="0"/>
              <a:t> were provided using Microsoft Excel workbooks to each of the coders.  Upon completion of the coded records, the sanitized data was collected in a similar format using Microsoft Share Point.  </a:t>
            </a:r>
            <a:endParaRPr lang="en-US" altLang="en-US" dirty="0" smtClean="0"/>
          </a:p>
          <a:p>
            <a:pPr eaLnBrk="1" hangingPunct="1"/>
            <a:endParaRPr lang="en-US" altLang="en-US" dirty="0" smtClean="0"/>
          </a:p>
          <a:p>
            <a:pPr eaLnBrk="1" hangingPunct="1"/>
            <a:r>
              <a:rPr lang="en-US" altLang="en-US" b="1" dirty="0" smtClean="0"/>
              <a:t>Pam:  </a:t>
            </a:r>
          </a:p>
          <a:p>
            <a:pPr eaLnBrk="1" hangingPunct="1"/>
            <a:endParaRPr lang="en-US" altLang="en-US" b="1" dirty="0" smtClean="0"/>
          </a:p>
          <a:p>
            <a:pPr eaLnBrk="1" hangingPunct="1"/>
            <a:r>
              <a:rPr lang="en-US" altLang="en-US" dirty="0" smtClean="0"/>
              <a:t>The ICD-10 PMO developed the data collection tool in Microsoft</a:t>
            </a:r>
            <a:r>
              <a:rPr lang="en-US" altLang="en-US" baseline="0" dirty="0" smtClean="0"/>
              <a:t> Excel and utilized SharePoint because each facility could then upload their data and the PMO could track the progress as well as see interim results as the study progressed without manipulation of the coder workbooks.  </a:t>
            </a:r>
          </a:p>
          <a:p>
            <a:pPr eaLnBrk="1" hangingPunct="1"/>
            <a:endParaRPr lang="en-US" altLang="en-US" baseline="0" dirty="0" smtClean="0"/>
          </a:p>
          <a:p>
            <a:pPr eaLnBrk="1" hangingPunct="1"/>
            <a:r>
              <a:rPr lang="en-US" altLang="en-US" b="1" baseline="0" dirty="0" smtClean="0"/>
              <a:t>Shelley</a:t>
            </a:r>
            <a:r>
              <a:rPr lang="en-US" altLang="en-US" baseline="0" dirty="0" smtClean="0"/>
              <a:t>:  </a:t>
            </a:r>
          </a:p>
          <a:p>
            <a:pPr eaLnBrk="1" hangingPunct="1"/>
            <a:endParaRPr lang="en-US" altLang="en-US" baseline="0" dirty="0" smtClean="0"/>
          </a:p>
          <a:p>
            <a:pPr eaLnBrk="1" hangingPunct="1"/>
            <a:r>
              <a:rPr lang="en-US" altLang="en-US" baseline="0" dirty="0" smtClean="0"/>
              <a:t>The coders individual workbooks containing the specific data, such as ICD-9 and ICD-10 codes could then be utilized by their individual facility for comparison and analysis. This provided unique opportunity for the PMO to collect the data and the facility to learning details and specifics about the impact of transition as well as how they might be able to make improvements or minimize impact.  </a:t>
            </a:r>
          </a:p>
          <a:p>
            <a:endParaRPr lang="en-US" dirty="0" smtClean="0"/>
          </a:p>
          <a:p>
            <a:r>
              <a:rPr lang="en-US" dirty="0" smtClean="0"/>
              <a:t>Now, lets get to the results of the project.  I know you are all</a:t>
            </a:r>
            <a:r>
              <a:rPr lang="en-US" baseline="0" dirty="0" smtClean="0"/>
              <a:t> anxious to know……..</a:t>
            </a:r>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27</a:t>
            </a:fld>
            <a:endParaRPr lang="en-US" dirty="0"/>
          </a:p>
        </p:txBody>
      </p:sp>
    </p:spTree>
    <p:extLst>
      <p:ext uri="{BB962C8B-B14F-4D97-AF65-F5344CB8AC3E}">
        <p14:creationId xmlns:p14="http://schemas.microsoft.com/office/powerpoint/2010/main" val="817843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charset="0"/>
              <a:buNone/>
              <a:defRPr/>
            </a:pPr>
            <a:r>
              <a:rPr lang="en-US" sz="1200" b="1" u="none" dirty="0" smtClean="0">
                <a:latin typeface="Arial" panose="020B0604020202020204" pitchFamily="34" charset="0"/>
                <a:cs typeface="Arial" panose="020B0604020202020204" pitchFamily="34" charset="0"/>
              </a:rPr>
              <a:t>Pam:</a:t>
            </a:r>
          </a:p>
          <a:p>
            <a:pPr marL="0" indent="0">
              <a:buFont typeface="Arial" charset="0"/>
              <a:buNone/>
              <a:defRPr/>
            </a:pPr>
            <a:endParaRPr lang="en-US" sz="1200" u="none" dirty="0" smtClean="0">
              <a:latin typeface="Arial" panose="020B0604020202020204" pitchFamily="34" charset="0"/>
              <a:cs typeface="Arial" panose="020B0604020202020204" pitchFamily="34" charset="0"/>
            </a:endParaRPr>
          </a:p>
          <a:p>
            <a:pPr marL="0" indent="0">
              <a:buFont typeface="Arial" charset="0"/>
              <a:buNone/>
              <a:defRPr/>
            </a:pPr>
            <a:r>
              <a:rPr lang="en-US" sz="1200" u="none" dirty="0" smtClean="0">
                <a:latin typeface="Arial" panose="020B0604020202020204" pitchFamily="34" charset="0"/>
                <a:cs typeface="Arial" panose="020B0604020202020204" pitchFamily="34" charset="0"/>
              </a:rPr>
              <a:t>This graph</a:t>
            </a:r>
            <a:r>
              <a:rPr lang="en-US" sz="1200" u="none" baseline="0" dirty="0" smtClean="0">
                <a:latin typeface="Arial" panose="020B0604020202020204" pitchFamily="34" charset="0"/>
                <a:cs typeface="Arial" panose="020B0604020202020204" pitchFamily="34" charset="0"/>
              </a:rPr>
              <a:t> shows the overall results of the learning lab with inpatient represented with the two bars on left and outpatient in the two bars on the right.  This is the overall average results in both types of records, inpatient and outpatient comparing the amount of time to code, using ICD-10 versus ICD-9. </a:t>
            </a:r>
          </a:p>
          <a:p>
            <a:pPr marL="0" indent="0">
              <a:buFont typeface="Arial" charset="0"/>
              <a:buNone/>
              <a:defRPr/>
            </a:pPr>
            <a:endParaRPr lang="en-US" sz="1200" u="none" baseline="0" dirty="0" smtClean="0">
              <a:latin typeface="Arial" panose="020B0604020202020204" pitchFamily="34" charset="0"/>
              <a:cs typeface="Arial" panose="020B0604020202020204" pitchFamily="34" charset="0"/>
            </a:endParaRPr>
          </a:p>
          <a:p>
            <a:pPr marL="0" indent="0">
              <a:buFont typeface="Arial" charset="0"/>
              <a:buNone/>
              <a:defRPr/>
            </a:pPr>
            <a:r>
              <a:rPr lang="en-US" sz="1200" u="none" baseline="0" dirty="0" smtClean="0">
                <a:latin typeface="Arial" panose="020B0604020202020204" pitchFamily="34" charset="0"/>
                <a:cs typeface="Arial" panose="020B0604020202020204" pitchFamily="34" charset="0"/>
              </a:rPr>
              <a:t>As you can see here, the red shows the average minutes to code inpatient and outpatient records in ICD-10 while the purple shows the average minutes to code inpatient and outpatient records in ICD-9.</a:t>
            </a:r>
          </a:p>
          <a:p>
            <a:pPr marL="0" indent="0">
              <a:buFont typeface="Arial" charset="0"/>
              <a:buNone/>
              <a:defRPr/>
            </a:pPr>
            <a:endParaRPr lang="en-US" sz="5500" u="sng" baseline="0" dirty="0" smtClean="0"/>
          </a:p>
          <a:p>
            <a:pPr marL="0" indent="0">
              <a:buFont typeface="Arial" charset="0"/>
              <a:buNone/>
              <a:defRPr/>
            </a:pPr>
            <a:endParaRPr lang="en-US" sz="5500" u="sng" baseline="0" dirty="0" smtClean="0"/>
          </a:p>
        </p:txBody>
      </p:sp>
      <p:sp>
        <p:nvSpPr>
          <p:cNvPr id="4" name="Slide Number Placeholder 3"/>
          <p:cNvSpPr>
            <a:spLocks noGrp="1"/>
          </p:cNvSpPr>
          <p:nvPr>
            <p:ph type="sldNum" sz="quarter" idx="5"/>
          </p:nvPr>
        </p:nvSpPr>
        <p:spPr/>
        <p:txBody>
          <a:bodyPr/>
          <a:lstStyle/>
          <a:p>
            <a:pPr>
              <a:defRPr/>
            </a:pPr>
            <a:fld id="{61F20A68-1328-44F4-AF22-456BCD6585E6}" type="slidenum">
              <a:rPr lang="en-US" smtClean="0"/>
              <a:pPr>
                <a:defRPr/>
              </a:pPr>
              <a:t>28</a:t>
            </a:fld>
            <a:endParaRPr lang="en-US" dirty="0"/>
          </a:p>
        </p:txBody>
      </p:sp>
    </p:spTree>
    <p:extLst>
      <p:ext uri="{BB962C8B-B14F-4D97-AF65-F5344CB8AC3E}">
        <p14:creationId xmlns:p14="http://schemas.microsoft.com/office/powerpoint/2010/main" val="3504746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charset="0"/>
              <a:buNone/>
              <a:defRPr/>
            </a:pPr>
            <a:r>
              <a:rPr lang="en-US" sz="1200" b="1" u="none" baseline="0" dirty="0" smtClean="0">
                <a:latin typeface="Arial" panose="020B0604020202020204" pitchFamily="34" charset="0"/>
                <a:cs typeface="Arial" panose="020B0604020202020204" pitchFamily="34" charset="0"/>
              </a:rPr>
              <a:t>Shelley:</a:t>
            </a:r>
          </a:p>
          <a:p>
            <a:pPr marL="0" indent="0">
              <a:buFont typeface="Arial" charset="0"/>
              <a:buNone/>
              <a:defRPr/>
            </a:pPr>
            <a:endParaRPr lang="en-US" sz="1200" b="1" u="none" baseline="0" dirty="0" smtClean="0">
              <a:latin typeface="Arial" panose="020B0604020202020204" pitchFamily="34" charset="0"/>
              <a:cs typeface="Arial" panose="020B0604020202020204" pitchFamily="34" charset="0"/>
            </a:endParaRPr>
          </a:p>
          <a:p>
            <a:pPr marL="0" indent="0">
              <a:buFont typeface="Arial" charset="0"/>
              <a:buNone/>
              <a:defRPr/>
            </a:pPr>
            <a:r>
              <a:rPr lang="en-US" sz="1200" b="0" u="none" baseline="0" dirty="0" smtClean="0">
                <a:solidFill>
                  <a:schemeClr val="tx1"/>
                </a:solidFill>
                <a:latin typeface="Arial" panose="020B0604020202020204" pitchFamily="34" charset="0"/>
                <a:cs typeface="Arial" panose="020B0604020202020204" pitchFamily="34" charset="0"/>
              </a:rPr>
              <a:t>Sets now lets look at them one at a time.  As you can see from this graph, in the outpatient setting, </a:t>
            </a:r>
            <a:r>
              <a:rPr lang="en-US" sz="1200" u="none" baseline="0" dirty="0" smtClean="0">
                <a:solidFill>
                  <a:schemeClr val="tx1"/>
                </a:solidFill>
                <a:latin typeface="Arial" panose="020B0604020202020204" pitchFamily="34" charset="0"/>
                <a:cs typeface="Arial" panose="020B0604020202020204" pitchFamily="34" charset="0"/>
              </a:rPr>
              <a:t>the amount of time that it took coders to code records in ICD-10 was 6.78 minutes on average compared to 6.36 minutes on average in ICD-9.  </a:t>
            </a:r>
          </a:p>
          <a:p>
            <a:pPr marL="0" indent="0">
              <a:buFont typeface="Arial" charset="0"/>
              <a:buNone/>
              <a:defRPr/>
            </a:pPr>
            <a:endParaRPr lang="en-US" sz="1200" u="none" baseline="0" dirty="0" smtClean="0">
              <a:solidFill>
                <a:schemeClr val="tx1"/>
              </a:solidFill>
              <a:latin typeface="Arial" panose="020B0604020202020204" pitchFamily="34" charset="0"/>
              <a:cs typeface="Arial" panose="020B0604020202020204" pitchFamily="34" charset="0"/>
            </a:endParaRPr>
          </a:p>
          <a:p>
            <a:pPr marL="0" indent="0">
              <a:buFont typeface="Arial" charset="0"/>
              <a:buNone/>
              <a:defRPr/>
            </a:pPr>
            <a:r>
              <a:rPr lang="en-US" sz="1200" u="none" baseline="0" dirty="0" smtClean="0">
                <a:solidFill>
                  <a:schemeClr val="tx1"/>
                </a:solidFill>
                <a:latin typeface="Arial" panose="020B0604020202020204" pitchFamily="34" charset="0"/>
                <a:cs typeface="Arial" panose="020B0604020202020204" pitchFamily="34" charset="0"/>
              </a:rPr>
              <a:t>This is an overall decrease in productivity of 6.7% but this is where the details matter.  It only took 42 </a:t>
            </a:r>
            <a:r>
              <a:rPr lang="en-US" sz="1200" u="sng" baseline="0" dirty="0" smtClean="0">
                <a:solidFill>
                  <a:schemeClr val="tx1"/>
                </a:solidFill>
                <a:latin typeface="Arial" panose="020B0604020202020204" pitchFamily="34" charset="0"/>
                <a:cs typeface="Arial" panose="020B0604020202020204" pitchFamily="34" charset="0"/>
              </a:rPr>
              <a:t>seconds</a:t>
            </a:r>
            <a:r>
              <a:rPr lang="en-US" sz="1200" u="none" baseline="0" dirty="0" smtClean="0">
                <a:solidFill>
                  <a:schemeClr val="tx1"/>
                </a:solidFill>
                <a:latin typeface="Arial" panose="020B0604020202020204" pitchFamily="34" charset="0"/>
                <a:cs typeface="Arial" panose="020B0604020202020204" pitchFamily="34" charset="0"/>
              </a:rPr>
              <a:t> longer to code the outpatient visit in ICD-10. </a:t>
            </a:r>
          </a:p>
          <a:p>
            <a:pPr marL="0" indent="0">
              <a:buFont typeface="Arial" charset="0"/>
              <a:buNone/>
              <a:defRPr/>
            </a:pPr>
            <a:endParaRPr lang="en-US" sz="1200" u="none" baseline="0" dirty="0" smtClean="0">
              <a:solidFill>
                <a:schemeClr val="tx1"/>
              </a:solidFill>
              <a:latin typeface="Arial" panose="020B0604020202020204" pitchFamily="34" charset="0"/>
              <a:cs typeface="Arial" panose="020B0604020202020204" pitchFamily="34" charset="0"/>
            </a:endParaRPr>
          </a:p>
          <a:p>
            <a:pPr marL="0" indent="0">
              <a:buFont typeface="Arial" charset="0"/>
              <a:buNone/>
              <a:defRPr/>
            </a:pPr>
            <a:endParaRPr lang="en-US" sz="1200" u="none"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61F20A68-1328-44F4-AF22-456BCD6585E6}" type="slidenum">
              <a:rPr lang="en-US" smtClean="0"/>
              <a:pPr>
                <a:defRPr/>
              </a:pPr>
              <a:t>29</a:t>
            </a:fld>
            <a:endParaRPr lang="en-US" dirty="0"/>
          </a:p>
        </p:txBody>
      </p:sp>
    </p:spTree>
    <p:extLst>
      <p:ext uri="{BB962C8B-B14F-4D97-AF65-F5344CB8AC3E}">
        <p14:creationId xmlns:p14="http://schemas.microsoft.com/office/powerpoint/2010/main" val="2169121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buFont typeface="Arial" pitchFamily="34" charset="0"/>
              <a:buNone/>
              <a:defRPr/>
            </a:pPr>
            <a:r>
              <a:rPr lang="en-US" b="1" i="0" dirty="0" smtClean="0"/>
              <a:t>Pam</a:t>
            </a:r>
            <a:r>
              <a:rPr lang="en-US" b="1" i="0" baseline="0" dirty="0" smtClean="0"/>
              <a:t>:  </a:t>
            </a:r>
          </a:p>
          <a:p>
            <a:pPr>
              <a:defRPr/>
            </a:pPr>
            <a:endParaRPr lang="en-US" dirty="0" smtClean="0"/>
          </a:p>
          <a:p>
            <a:r>
              <a:rPr lang="en-US" dirty="0" smtClean="0"/>
              <a:t>Veterans</a:t>
            </a:r>
            <a:r>
              <a:rPr lang="en-US" baseline="0" dirty="0" smtClean="0"/>
              <a:t> Health Administration (V</a:t>
            </a:r>
            <a:r>
              <a:rPr lang="en-US" dirty="0" smtClean="0"/>
              <a:t>HA) currently produces</a:t>
            </a:r>
            <a:r>
              <a:rPr lang="en-US" baseline="0" dirty="0" smtClean="0"/>
              <a:t> annually </a:t>
            </a:r>
            <a:r>
              <a:rPr lang="en-US" altLang="en-US" dirty="0" smtClean="0"/>
              <a:t>108 million ambulatory care encounters and 8 million inpatient discharges.</a:t>
            </a:r>
            <a:r>
              <a:rPr lang="en-US" altLang="en-US" baseline="0" dirty="0" smtClean="0"/>
              <a:t>  Each record contains ICD-9 codes for diagnosis and ICD-9 codes for inpatient procedures, as applicable.  </a:t>
            </a: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5"/>
          </p:nvPr>
        </p:nvSpPr>
        <p:spPr/>
        <p:txBody>
          <a:bodyPr/>
          <a:lstStyle/>
          <a:p>
            <a:pPr>
              <a:defRPr/>
            </a:pPr>
            <a:fld id="{550A4F12-82C3-45A7-82B4-B6E8B6F06DDB}" type="slidenum">
              <a:rPr lang="en-US" smtClean="0"/>
              <a:pPr>
                <a:defRPr/>
              </a:pPr>
              <a:t>3</a:t>
            </a:fld>
            <a:endParaRPr lang="en-US" dirty="0"/>
          </a:p>
        </p:txBody>
      </p:sp>
    </p:spTree>
    <p:extLst>
      <p:ext uri="{BB962C8B-B14F-4D97-AF65-F5344CB8AC3E}">
        <p14:creationId xmlns:p14="http://schemas.microsoft.com/office/powerpoint/2010/main" val="3447061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charset="0"/>
              <a:buNone/>
              <a:defRPr/>
            </a:pPr>
            <a:r>
              <a:rPr lang="en-US" sz="1200" b="1" u="none" dirty="0" smtClean="0">
                <a:latin typeface="Arial" panose="020B0604020202020204" pitchFamily="34" charset="0"/>
                <a:cs typeface="Arial" panose="020B0604020202020204" pitchFamily="34" charset="0"/>
              </a:rPr>
              <a:t>Pam:</a:t>
            </a:r>
          </a:p>
          <a:p>
            <a:pPr marL="0" indent="0">
              <a:buFont typeface="Arial" charset="0"/>
              <a:buNone/>
              <a:defRPr/>
            </a:pPr>
            <a:endParaRPr lang="en-US" sz="1200" u="none" dirty="0" smtClean="0">
              <a:latin typeface="Arial" panose="020B0604020202020204" pitchFamily="34" charset="0"/>
              <a:cs typeface="Arial" panose="020B0604020202020204" pitchFamily="34" charset="0"/>
            </a:endParaRPr>
          </a:p>
          <a:p>
            <a:pPr marL="0" indent="0">
              <a:buFont typeface="Arial" charset="0"/>
              <a:buNone/>
              <a:defRPr/>
            </a:pPr>
            <a:r>
              <a:rPr lang="en-US" sz="1200" u="none" dirty="0" smtClean="0">
                <a:latin typeface="Arial" panose="020B0604020202020204" pitchFamily="34" charset="0"/>
                <a:cs typeface="Arial" panose="020B0604020202020204" pitchFamily="34" charset="0"/>
              </a:rPr>
              <a:t>Looking at the inpatient results on the graph,</a:t>
            </a:r>
            <a:r>
              <a:rPr lang="en-US" sz="1200" u="none" baseline="0" dirty="0" smtClean="0">
                <a:latin typeface="Arial" panose="020B0604020202020204" pitchFamily="34" charset="0"/>
                <a:cs typeface="Arial" panose="020B0604020202020204" pitchFamily="34" charset="0"/>
              </a:rPr>
              <a:t> you can see that the inpatient results </a:t>
            </a:r>
            <a:r>
              <a:rPr lang="en-US" sz="1200" u="none" dirty="0" smtClean="0">
                <a:latin typeface="Arial" panose="020B0604020202020204" pitchFamily="34" charset="0"/>
                <a:cs typeface="Arial" panose="020B0604020202020204" pitchFamily="34" charset="0"/>
              </a:rPr>
              <a:t>are much different than</a:t>
            </a:r>
            <a:r>
              <a:rPr lang="en-US" sz="1200" u="none" baseline="0" dirty="0" smtClean="0">
                <a:latin typeface="Arial" panose="020B0604020202020204" pitchFamily="34" charset="0"/>
                <a:cs typeface="Arial" panose="020B0604020202020204" pitchFamily="34" charset="0"/>
              </a:rPr>
              <a:t> the outpatient results</a:t>
            </a:r>
            <a:r>
              <a:rPr lang="en-US" sz="1200" u="none" dirty="0" smtClean="0">
                <a:latin typeface="Arial" panose="020B0604020202020204" pitchFamily="34" charset="0"/>
                <a:cs typeface="Arial" panose="020B0604020202020204" pitchFamily="34" charset="0"/>
              </a:rPr>
              <a:t>.  The inpatient stay</a:t>
            </a:r>
            <a:r>
              <a:rPr lang="en-US" sz="1200" u="none" baseline="0" dirty="0" smtClean="0">
                <a:latin typeface="Arial" panose="020B0604020202020204" pitchFamily="34" charset="0"/>
                <a:cs typeface="Arial" panose="020B0604020202020204" pitchFamily="34" charset="0"/>
              </a:rPr>
              <a:t> records</a:t>
            </a:r>
            <a:r>
              <a:rPr lang="en-US" sz="1200" u="none" dirty="0" smtClean="0">
                <a:latin typeface="Arial" panose="020B0604020202020204" pitchFamily="34" charset="0"/>
                <a:cs typeface="Arial" panose="020B0604020202020204" pitchFamily="34" charset="0"/>
              </a:rPr>
              <a:t> took coders on average an </a:t>
            </a:r>
            <a:r>
              <a:rPr lang="en-US" sz="1200" u="none" baseline="0" dirty="0" smtClean="0">
                <a:latin typeface="Arial" panose="020B0604020202020204" pitchFamily="34" charset="0"/>
                <a:cs typeface="Arial" panose="020B0604020202020204" pitchFamily="34" charset="0"/>
              </a:rPr>
              <a:t>additional </a:t>
            </a:r>
            <a:r>
              <a:rPr lang="en-US" sz="1200" u="sng" baseline="0" dirty="0" smtClean="0">
                <a:latin typeface="Arial" panose="020B0604020202020204" pitchFamily="34" charset="0"/>
                <a:cs typeface="Arial" panose="020B0604020202020204" pitchFamily="34" charset="0"/>
              </a:rPr>
              <a:t>18 minutes </a:t>
            </a:r>
            <a:r>
              <a:rPr lang="en-US" sz="1200" u="none" baseline="0" dirty="0" smtClean="0">
                <a:latin typeface="Arial" panose="020B0604020202020204" pitchFamily="34" charset="0"/>
                <a:cs typeface="Arial" panose="020B0604020202020204" pitchFamily="34" charset="0"/>
              </a:rPr>
              <a:t>to code the records in ICD-10 so 44.26 minutes on average compared to 26.9 minutes in ICD-9.  This equates to a 64.9% decrease in the productivity for inpatient records.  </a:t>
            </a:r>
          </a:p>
          <a:p>
            <a:pPr marL="0" indent="0">
              <a:buFont typeface="Arial" charset="0"/>
              <a:buNone/>
              <a:defRPr/>
            </a:pPr>
            <a:endParaRPr lang="en-US" sz="1200" u="none"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61F20A68-1328-44F4-AF22-456BCD6585E6}" type="slidenum">
              <a:rPr lang="en-US" smtClean="0"/>
              <a:pPr>
                <a:defRPr/>
              </a:pPr>
              <a:t>30</a:t>
            </a:fld>
            <a:endParaRPr lang="en-US" dirty="0"/>
          </a:p>
        </p:txBody>
      </p:sp>
    </p:spTree>
    <p:extLst>
      <p:ext uri="{BB962C8B-B14F-4D97-AF65-F5344CB8AC3E}">
        <p14:creationId xmlns:p14="http://schemas.microsoft.com/office/powerpoint/2010/main" val="2327634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Shelley:</a:t>
            </a:r>
          </a:p>
          <a:p>
            <a:endParaRPr lang="en-US"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So, L</a:t>
            </a:r>
            <a:r>
              <a:rPr lang="en-US" dirty="0" smtClean="0">
                <a:latin typeface="Arial" panose="020B0604020202020204" pitchFamily="34" charset="0"/>
                <a:cs typeface="Arial" panose="020B0604020202020204" pitchFamily="34" charset="0"/>
              </a:rPr>
              <a:t>ets take a look at outpatient results</a:t>
            </a:r>
            <a:r>
              <a:rPr lang="en-US" baseline="0" dirty="0" smtClean="0">
                <a:latin typeface="Arial" panose="020B0604020202020204" pitchFamily="34" charset="0"/>
                <a:cs typeface="Arial" panose="020B0604020202020204" pitchFamily="34" charset="0"/>
              </a:rPr>
              <a:t> a little closer. </a:t>
            </a:r>
            <a:r>
              <a:rPr lang="en-US" altLang="en-US" dirty="0" smtClean="0">
                <a:latin typeface="Arial" panose="020B0604020202020204" pitchFamily="34" charset="0"/>
                <a:cs typeface="Arial" panose="020B0604020202020204" pitchFamily="34" charset="0"/>
              </a:rPr>
              <a:t>The graph displays</a:t>
            </a:r>
            <a:r>
              <a:rPr lang="en-US" altLang="en-US" baseline="0" dirty="0" smtClean="0">
                <a:latin typeface="Arial" panose="020B0604020202020204" pitchFamily="34" charset="0"/>
                <a:cs typeface="Arial" panose="020B0604020202020204" pitchFamily="34" charset="0"/>
              </a:rPr>
              <a:t> the outpatient c</a:t>
            </a:r>
            <a:r>
              <a:rPr lang="en-US" altLang="en-US" dirty="0" smtClean="0">
                <a:latin typeface="Arial" panose="020B0604020202020204" pitchFamily="34" charset="0"/>
                <a:cs typeface="Arial" panose="020B0604020202020204" pitchFamily="34" charset="0"/>
              </a:rPr>
              <a:t>ases by specialty with the Average Coding Time by Encounter Type.</a:t>
            </a:r>
            <a:r>
              <a:rPr lang="en-US" baseline="0" dirty="0" smtClean="0">
                <a:latin typeface="Arial" panose="020B0604020202020204" pitchFamily="34" charset="0"/>
                <a:cs typeface="Arial" panose="020B0604020202020204" pitchFamily="34" charset="0"/>
              </a:rPr>
              <a:t> Your facility likely has all of these specialty types, some being more heavily used than others. Just to be clear, ancillary included records for laboratory, radiology, etc.  Specialty included  records of dermatology, cardiology, etc.  And Therapy included records for respiratory therapy, physical therapy, etc.  </a:t>
            </a:r>
            <a:endParaRPr lang="en-US" alt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Pam:  </a:t>
            </a:r>
          </a:p>
          <a:p>
            <a:endParaRPr lang="en-US"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purple</a:t>
            </a:r>
            <a:r>
              <a:rPr lang="en-US" baseline="0" dirty="0" smtClean="0">
                <a:latin typeface="Arial" panose="020B0604020202020204" pitchFamily="34" charset="0"/>
                <a:cs typeface="Arial" panose="020B0604020202020204" pitchFamily="34" charset="0"/>
              </a:rPr>
              <a:t> bars represent average ICD-9 coding time by clinical specialty area while the red bars equal ICD-10.  Notice the different in average coding time between ICD-9 and ICD-10 individually when coding outpatient specialty types.  </a:t>
            </a:r>
          </a:p>
          <a:p>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338586F-EDB6-4F59-9B5E-4240C27CCDB7}" type="slidenum">
              <a:rPr lang="en-US" smtClean="0"/>
              <a:t>31</a:t>
            </a:fld>
            <a:endParaRPr lang="en-US" dirty="0"/>
          </a:p>
        </p:txBody>
      </p:sp>
    </p:spTree>
    <p:extLst>
      <p:ext uri="{BB962C8B-B14F-4D97-AF65-F5344CB8AC3E}">
        <p14:creationId xmlns:p14="http://schemas.microsoft.com/office/powerpoint/2010/main" val="3983438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anose="020B0604020202020204" pitchFamily="34" charset="0"/>
                <a:cs typeface="Arial" panose="020B0604020202020204" pitchFamily="34" charset="0"/>
              </a:rPr>
              <a:t>Shelley:</a:t>
            </a:r>
          </a:p>
          <a:p>
            <a:endParaRPr lang="en-US" baseline="0" dirty="0" smtClean="0">
              <a:latin typeface="Arial" charset="0"/>
              <a:cs typeface="Arial" charset="0"/>
            </a:endParaRPr>
          </a:p>
          <a:p>
            <a:r>
              <a:rPr lang="en-US" baseline="0" dirty="0" smtClean="0">
                <a:latin typeface="Arial" charset="0"/>
                <a:cs typeface="Arial" charset="0"/>
              </a:rPr>
              <a:t>Notice ICD-10 did not always take more time than coding those same records using ICD-9.  For example:  notice mental health and ancillary record types.  The coders spent less time on those records, based on discussions with facility representatives it was felt that this is really due to the repetitive nature of encounter types.  </a:t>
            </a:r>
          </a:p>
        </p:txBody>
      </p:sp>
      <p:sp>
        <p:nvSpPr>
          <p:cNvPr id="4" name="Slide Number Placeholder 3"/>
          <p:cNvSpPr>
            <a:spLocks noGrp="1"/>
          </p:cNvSpPr>
          <p:nvPr>
            <p:ph type="sldNum" sz="quarter" idx="10"/>
          </p:nvPr>
        </p:nvSpPr>
        <p:spPr/>
        <p:txBody>
          <a:bodyPr/>
          <a:lstStyle/>
          <a:p>
            <a:fld id="{2338586F-EDB6-4F59-9B5E-4240C27CCDB7}" type="slidenum">
              <a:rPr lang="en-US" smtClean="0"/>
              <a:t>32</a:t>
            </a:fld>
            <a:endParaRPr lang="en-US" dirty="0"/>
          </a:p>
        </p:txBody>
      </p:sp>
    </p:spTree>
    <p:extLst>
      <p:ext uri="{BB962C8B-B14F-4D97-AF65-F5344CB8AC3E}">
        <p14:creationId xmlns:p14="http://schemas.microsoft.com/office/powerpoint/2010/main" val="2414017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baseline="0" dirty="0" smtClean="0">
                <a:latin typeface="Arial" charset="0"/>
                <a:cs typeface="Arial" charset="0"/>
              </a:rPr>
              <a:t>Shelley: </a:t>
            </a:r>
          </a:p>
          <a:p>
            <a:endParaRPr lang="en-US" b="1" baseline="0" dirty="0" smtClean="0">
              <a:latin typeface="Arial" charset="0"/>
              <a:cs typeface="Arial" charset="0"/>
            </a:endParaRPr>
          </a:p>
          <a:p>
            <a:r>
              <a:rPr lang="en-US" baseline="0" dirty="0" smtClean="0">
                <a:latin typeface="Arial" charset="0"/>
                <a:cs typeface="Arial" charset="0"/>
              </a:rPr>
              <a:t>Take a look at the spike for therapy.  </a:t>
            </a:r>
          </a:p>
          <a:p>
            <a:endParaRPr lang="en-US" baseline="0" dirty="0" smtClean="0">
              <a:latin typeface="Arial" charset="0"/>
              <a:cs typeface="Arial" charset="0"/>
            </a:endParaRPr>
          </a:p>
          <a:p>
            <a:r>
              <a:rPr lang="en-US" b="1" baseline="0" dirty="0" smtClean="0">
                <a:latin typeface="Arial" charset="0"/>
                <a:cs typeface="Arial" charset="0"/>
              </a:rPr>
              <a:t>Pam:  </a:t>
            </a:r>
          </a:p>
          <a:p>
            <a:endParaRPr lang="en-US" b="1" baseline="0" dirty="0" smtClean="0">
              <a:latin typeface="Arial" charset="0"/>
              <a:cs typeface="Arial" charset="0"/>
            </a:endParaRPr>
          </a:p>
          <a:p>
            <a:r>
              <a:rPr lang="en-US" baseline="0" dirty="0" smtClean="0">
                <a:latin typeface="Arial" charset="0"/>
                <a:cs typeface="Arial" charset="0"/>
              </a:rPr>
              <a:t>We were a little curious as to why such a drastic impact for therapy.  </a:t>
            </a:r>
          </a:p>
          <a:p>
            <a:endParaRPr lang="en-US" b="1" baseline="0" dirty="0" smtClean="0">
              <a:latin typeface="Arial" charset="0"/>
              <a:cs typeface="Arial" charset="0"/>
            </a:endParaRPr>
          </a:p>
          <a:p>
            <a:r>
              <a:rPr lang="en-US" b="1" baseline="0" dirty="0" smtClean="0">
                <a:latin typeface="Arial" charset="0"/>
                <a:cs typeface="Arial" charset="0"/>
              </a:rPr>
              <a:t>Shelley:  </a:t>
            </a:r>
          </a:p>
          <a:p>
            <a:endParaRPr lang="en-US" b="1" baseline="0" dirty="0" smtClean="0">
              <a:latin typeface="Arial" charset="0"/>
              <a:cs typeface="Arial" charset="0"/>
            </a:endParaRPr>
          </a:p>
          <a:p>
            <a:r>
              <a:rPr lang="en-US" baseline="0" dirty="0" smtClean="0">
                <a:latin typeface="Arial" charset="0"/>
                <a:cs typeface="Arial" charset="0"/>
              </a:rPr>
              <a:t>So we did discuss this with the study participants and we went back and looked specifically at those records.  When evaluating the changes in ICD-10 for physical therapy, the changes in the coding conventions seemed to impact this area.  </a:t>
            </a:r>
          </a:p>
          <a:p>
            <a:endParaRPr lang="en-US" baseline="0" dirty="0" smtClean="0">
              <a:latin typeface="Arial" charset="0"/>
              <a:cs typeface="Arial" charset="0"/>
            </a:endParaRPr>
          </a:p>
          <a:p>
            <a:r>
              <a:rPr lang="en-US" b="1" baseline="0" dirty="0" smtClean="0">
                <a:latin typeface="Arial" charset="0"/>
                <a:cs typeface="Arial" charset="0"/>
              </a:rPr>
              <a:t>Pam:  </a:t>
            </a:r>
          </a:p>
          <a:p>
            <a:endParaRPr lang="en-US" b="1" baseline="0" dirty="0" smtClean="0">
              <a:latin typeface="Arial" charset="0"/>
              <a:cs typeface="Arial" charset="0"/>
            </a:endParaRPr>
          </a:p>
          <a:p>
            <a:r>
              <a:rPr lang="en-US" baseline="0" dirty="0" smtClean="0">
                <a:latin typeface="Arial" charset="0"/>
                <a:cs typeface="Arial" charset="0"/>
              </a:rPr>
              <a:t>For these record types, coders will no longer use a personal status code (V Codes) as primary diagnosis but instead must find the individual diagnosis which necessitated the need for therapy including all of the details in the documentation of the condition or injury and then choose code.  In many cases these included the injury codes which required the appropriate 7</a:t>
            </a:r>
            <a:r>
              <a:rPr lang="en-US" baseline="30000" dirty="0" smtClean="0">
                <a:latin typeface="Arial" charset="0"/>
                <a:cs typeface="Arial" charset="0"/>
              </a:rPr>
              <a:t>th</a:t>
            </a:r>
            <a:r>
              <a:rPr lang="en-US" baseline="0" dirty="0" smtClean="0">
                <a:latin typeface="Arial" charset="0"/>
                <a:cs typeface="Arial" charset="0"/>
              </a:rPr>
              <a:t> character code.  The coders spent some time research details of this and also time discussing decisions regarding coding of external causes, documentation details, etc.  </a:t>
            </a:r>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33</a:t>
            </a:fld>
            <a:endParaRPr lang="en-US" dirty="0"/>
          </a:p>
        </p:txBody>
      </p:sp>
    </p:spTree>
    <p:extLst>
      <p:ext uri="{BB962C8B-B14F-4D97-AF65-F5344CB8AC3E}">
        <p14:creationId xmlns:p14="http://schemas.microsoft.com/office/powerpoint/2010/main" val="684285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Pam:</a:t>
            </a:r>
          </a:p>
          <a:p>
            <a:endParaRPr lang="en-US" dirty="0" smtClean="0"/>
          </a:p>
          <a:p>
            <a:r>
              <a:rPr lang="en-US" dirty="0" smtClean="0"/>
              <a:t>So lets</a:t>
            </a:r>
            <a:r>
              <a:rPr lang="en-US" baseline="0" dirty="0" smtClean="0"/>
              <a:t> talk about WHY?  </a:t>
            </a:r>
            <a:r>
              <a:rPr lang="en-US" dirty="0" smtClean="0"/>
              <a:t>Now, looking at the decrease</a:t>
            </a:r>
            <a:r>
              <a:rPr lang="en-US" baseline="0" dirty="0" smtClean="0"/>
              <a:t> in productivity we asked ourselves, did this seem accurate, is it explainable, why might it ONLY be a average drop in productivity of 6.7% for outpatients.  </a:t>
            </a:r>
          </a:p>
          <a:p>
            <a:endParaRPr lang="en-US" baseline="0" dirty="0" smtClean="0"/>
          </a:p>
          <a:p>
            <a:r>
              <a:rPr lang="en-US" b="1" baseline="0" dirty="0" smtClean="0"/>
              <a:t>Shelley:  </a:t>
            </a:r>
          </a:p>
          <a:p>
            <a:endParaRPr lang="en-US" b="1" baseline="0" dirty="0" smtClean="0"/>
          </a:p>
          <a:p>
            <a:r>
              <a:rPr lang="en-US" baseline="0" dirty="0" smtClean="0"/>
              <a:t>The answers really make sense when you think about the code set and what is changing.  </a:t>
            </a:r>
          </a:p>
          <a:p>
            <a:endParaRPr lang="en-US" baseline="0" dirty="0" smtClean="0"/>
          </a:p>
          <a:p>
            <a:r>
              <a:rPr lang="en-US" b="1" baseline="0" dirty="0" smtClean="0"/>
              <a:t>Pam:  </a:t>
            </a:r>
          </a:p>
          <a:p>
            <a:endParaRPr lang="en-US" b="1" baseline="0" dirty="0" smtClean="0"/>
          </a:p>
          <a:p>
            <a:r>
              <a:rPr lang="en-US" baseline="0" dirty="0" smtClean="0"/>
              <a:t>First,  we do have </a:t>
            </a:r>
            <a:r>
              <a:rPr lang="en-US" u="sng" baseline="0" dirty="0" smtClean="0">
                <a:solidFill>
                  <a:srgbClr val="00B0F0"/>
                </a:solidFill>
              </a:rPr>
              <a:t>changes in guidelines </a:t>
            </a:r>
            <a:r>
              <a:rPr lang="en-US" baseline="0" dirty="0" smtClean="0"/>
              <a:t>and the level of detail needed for code assignment of the diagnoses but the process that a coder follows to determine and find the code is exactly the same as it is in ICD-9. </a:t>
            </a:r>
          </a:p>
          <a:p>
            <a:endParaRPr lang="en-US" baseline="0" dirty="0" smtClean="0"/>
          </a:p>
          <a:p>
            <a:r>
              <a:rPr lang="en-US" b="1" baseline="0" dirty="0" smtClean="0"/>
              <a:t>Shelley:  </a:t>
            </a:r>
          </a:p>
          <a:p>
            <a:endParaRPr lang="en-US" b="1" baseline="0" dirty="0" smtClean="0"/>
          </a:p>
          <a:p>
            <a:r>
              <a:rPr lang="en-US" baseline="0" dirty="0" smtClean="0"/>
              <a:t>An the next logical explanation, is that outpatient coding does not include coding in ICD-10-PCS.  As we all know by now ICD-10-PCS is only used for inpatient coding.  That’s right we will continue using Common Procedural Coding, commonly known as CPT, for services and procedures in the outpatient setting.  </a:t>
            </a:r>
          </a:p>
          <a:p>
            <a:endParaRPr lang="en-US" b="1" baseline="0" dirty="0" smtClean="0"/>
          </a:p>
          <a:p>
            <a:r>
              <a:rPr lang="en-US" b="1" baseline="0" dirty="0" smtClean="0"/>
              <a:t>Pam: </a:t>
            </a:r>
          </a:p>
          <a:p>
            <a:endParaRPr lang="en-US" b="1" baseline="0" dirty="0" smtClean="0"/>
          </a:p>
          <a:p>
            <a:r>
              <a:rPr lang="en-US" baseline="0" dirty="0" smtClean="0"/>
              <a:t>The use of the coding tools and general steps are exactly the same as we are doing today for outpatients record types.  If your not aware hopefully you had an opportunity to listen to our ICD-10 VeHU sessions, like Nuts and Bolts of ICD-10 for the Non-Coder that was presented earlier this week, if you didn’t, it will be available on demand along with other previous sessions related to ICD-10.  Just a reminder that you can watch the previous ICD-10 VeHU sessions on the MyVeHU Campus using the link for “on demand.”</a:t>
            </a:r>
          </a:p>
          <a:p>
            <a:endParaRPr lang="en-US" baseline="0" dirty="0" smtClean="0"/>
          </a:p>
        </p:txBody>
      </p:sp>
      <p:sp>
        <p:nvSpPr>
          <p:cNvPr id="4" name="Slide Number Placeholder 3"/>
          <p:cNvSpPr>
            <a:spLocks noGrp="1"/>
          </p:cNvSpPr>
          <p:nvPr>
            <p:ph type="sldNum" sz="quarter" idx="10"/>
          </p:nvPr>
        </p:nvSpPr>
        <p:spPr/>
        <p:txBody>
          <a:bodyPr/>
          <a:lstStyle/>
          <a:p>
            <a:fld id="{2338586F-EDB6-4F59-9B5E-4240C27CCDB7}" type="slidenum">
              <a:rPr lang="en-US" smtClean="0"/>
              <a:t>34</a:t>
            </a:fld>
            <a:endParaRPr lang="en-US" dirty="0"/>
          </a:p>
        </p:txBody>
      </p:sp>
    </p:spTree>
    <p:extLst>
      <p:ext uri="{BB962C8B-B14F-4D97-AF65-F5344CB8AC3E}">
        <p14:creationId xmlns:p14="http://schemas.microsoft.com/office/powerpoint/2010/main" val="640090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Pam:  </a:t>
            </a:r>
          </a:p>
          <a:p>
            <a:endParaRPr lang="en-US" b="1" dirty="0" smtClean="0"/>
          </a:p>
          <a:p>
            <a:r>
              <a:rPr lang="en-US" dirty="0" smtClean="0"/>
              <a:t>Now that we have explained the added time that will be necessary lets talk about how long we expect it</a:t>
            </a:r>
            <a:r>
              <a:rPr lang="en-US" baseline="0" dirty="0" smtClean="0"/>
              <a:t> to occur.  </a:t>
            </a:r>
          </a:p>
          <a:p>
            <a:endParaRPr lang="en-US" baseline="0" dirty="0" smtClean="0"/>
          </a:p>
          <a:p>
            <a:r>
              <a:rPr lang="en-US" b="1" baseline="0" dirty="0" smtClean="0"/>
              <a:t>Shelley:  </a:t>
            </a:r>
          </a:p>
          <a:p>
            <a:endParaRPr lang="en-US" b="1" baseline="0" dirty="0" smtClean="0"/>
          </a:p>
          <a:p>
            <a:r>
              <a:rPr lang="en-US" baseline="0" dirty="0" smtClean="0"/>
              <a:t>M</a:t>
            </a:r>
            <a:r>
              <a:rPr lang="en-US" dirty="0" smtClean="0"/>
              <a:t>ost organizations expect a decrease in productivity right.  The question on our minds and one we get most often from various</a:t>
            </a:r>
            <a:r>
              <a:rPr lang="en-US" baseline="0" dirty="0" smtClean="0"/>
              <a:t> leadership groups are “</a:t>
            </a:r>
            <a:r>
              <a:rPr lang="en-US" dirty="0" smtClean="0"/>
              <a:t>how long before we get back to normal? ” or “will we</a:t>
            </a:r>
            <a:r>
              <a:rPr lang="en-US" baseline="0" dirty="0" smtClean="0"/>
              <a:t> get back to normal</a:t>
            </a:r>
            <a:r>
              <a:rPr lang="en-US" dirty="0" smtClean="0"/>
              <a:t>?”</a:t>
            </a:r>
            <a:r>
              <a:rPr lang="en-US" baseline="0" dirty="0" smtClean="0"/>
              <a:t>  </a:t>
            </a:r>
          </a:p>
          <a:p>
            <a:endParaRPr lang="en-US" baseline="0" dirty="0" smtClean="0"/>
          </a:p>
          <a:p>
            <a:r>
              <a:rPr lang="en-US" sz="1200" b="1" kern="1200" dirty="0" smtClean="0">
                <a:solidFill>
                  <a:schemeClr val="tx1"/>
                </a:solidFill>
                <a:effectLst/>
                <a:latin typeface="+mn-lt"/>
                <a:ea typeface="+mn-ea"/>
                <a:cs typeface="+mn-cs"/>
              </a:rPr>
              <a:t>Pam:  </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looked at a single 30 day period in which we had</a:t>
            </a:r>
            <a:r>
              <a:rPr lang="en-US" sz="1200" kern="1200" baseline="0" dirty="0" smtClean="0">
                <a:solidFill>
                  <a:schemeClr val="tx1"/>
                </a:solidFill>
                <a:effectLst/>
                <a:latin typeface="+mn-lt"/>
                <a:ea typeface="+mn-ea"/>
                <a:cs typeface="+mn-cs"/>
              </a:rPr>
              <a:t> over 50% of the records coded to review the recovery rate</a:t>
            </a:r>
            <a:r>
              <a:rPr lang="en-US" sz="1200" kern="1200" dirty="0" smtClean="0">
                <a:solidFill>
                  <a:schemeClr val="tx1"/>
                </a:solidFill>
                <a:effectLst/>
                <a:latin typeface="+mn-lt"/>
                <a:ea typeface="+mn-ea"/>
                <a:cs typeface="+mn-cs"/>
              </a:rPr>
              <a:t>. It is typical for productivity to vary over time.</a:t>
            </a:r>
            <a:r>
              <a:rPr lang="en-US" sz="1200" kern="1200" baseline="0" dirty="0" smtClean="0">
                <a:solidFill>
                  <a:schemeClr val="tx1"/>
                </a:solidFill>
                <a:effectLst/>
                <a:latin typeface="+mn-lt"/>
                <a:ea typeface="+mn-ea"/>
                <a:cs typeface="+mn-cs"/>
              </a:rPr>
              <a:t>  As you all know, this can vary with vacancies, planned or unplanned time off, and other factors.  The </a:t>
            </a:r>
            <a:r>
              <a:rPr lang="en-US" sz="1200" kern="1200" dirty="0" smtClean="0">
                <a:solidFill>
                  <a:schemeClr val="tx1"/>
                </a:solidFill>
                <a:effectLst/>
                <a:latin typeface="+mn-lt"/>
                <a:ea typeface="+mn-ea"/>
                <a:cs typeface="+mn-cs"/>
              </a:rPr>
              <a:t>average measurement utilized for performance monitoring was utilized</a:t>
            </a:r>
            <a:r>
              <a:rPr lang="en-US" sz="1200" kern="1200" baseline="0" dirty="0" smtClean="0">
                <a:solidFill>
                  <a:schemeClr val="tx1"/>
                </a:solidFill>
                <a:effectLst/>
                <a:latin typeface="+mn-lt"/>
                <a:ea typeface="+mn-ea"/>
                <a:cs typeface="+mn-cs"/>
              </a:rPr>
              <a:t> because productivity by individual can vary.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graph details the daily change in productivity for the month of May.  I should point out,</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wo days were eliminated out of the month because only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 records were coded on those days and thus were considered an outlier.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Shelley:  </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Overall, the change in productivity decreased over the month with a very clear downward trend. The data shows ambulatory care ICD-10-CM coding productivity improving rapidly with an 8 percent increase over the month. </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Pam:  </a:t>
            </a:r>
          </a:p>
          <a:p>
            <a:endParaRPr lang="en-US" sz="1200" b="1" kern="1200" baseline="0" dirty="0" smtClean="0">
              <a:solidFill>
                <a:schemeClr val="tx1"/>
              </a:solidFill>
              <a:effectLst/>
              <a:latin typeface="+mn-lt"/>
              <a:ea typeface="+mn-ea"/>
              <a:cs typeface="+mn-cs"/>
            </a:endParaRPr>
          </a:p>
          <a:p>
            <a:r>
              <a:rPr lang="en-US" baseline="0" dirty="0" smtClean="0"/>
              <a:t>The graph shows that initially the impact will be felt, really as any change would, but productivity should get back to normal and based on the data we collected, relatively quickly.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35</a:t>
            </a:fld>
            <a:endParaRPr lang="en-US" dirty="0"/>
          </a:p>
        </p:txBody>
      </p:sp>
    </p:spTree>
    <p:extLst>
      <p:ext uri="{BB962C8B-B14F-4D97-AF65-F5344CB8AC3E}">
        <p14:creationId xmlns:p14="http://schemas.microsoft.com/office/powerpoint/2010/main" val="428485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charset="0"/>
              <a:buNone/>
              <a:defRPr/>
            </a:pPr>
            <a:r>
              <a:rPr lang="en-US" sz="1200" b="1" u="none" dirty="0" smtClean="0">
                <a:latin typeface="Arial" panose="020B0604020202020204" pitchFamily="34" charset="0"/>
                <a:cs typeface="Arial" panose="020B0604020202020204" pitchFamily="34" charset="0"/>
              </a:rPr>
              <a:t>Shelley: </a:t>
            </a:r>
          </a:p>
          <a:p>
            <a:pPr marL="0" indent="0">
              <a:buFont typeface="Arial" charset="0"/>
              <a:buNone/>
              <a:defRPr/>
            </a:pPr>
            <a:endParaRPr lang="en-US" sz="1200" u="none" dirty="0" smtClean="0">
              <a:latin typeface="Arial" panose="020B0604020202020204" pitchFamily="34" charset="0"/>
              <a:cs typeface="Arial" panose="020B0604020202020204" pitchFamily="34" charset="0"/>
            </a:endParaRPr>
          </a:p>
          <a:p>
            <a:pPr marL="0" indent="0">
              <a:buFont typeface="Arial" charset="0"/>
              <a:buNone/>
              <a:defRPr/>
            </a:pPr>
            <a:r>
              <a:rPr lang="en-US" sz="1200" u="none" dirty="0" smtClean="0">
                <a:latin typeface="Arial" panose="020B0604020202020204" pitchFamily="34" charset="0"/>
                <a:cs typeface="Arial" panose="020B0604020202020204" pitchFamily="34" charset="0"/>
              </a:rPr>
              <a:t>We have already show</a:t>
            </a:r>
            <a:r>
              <a:rPr lang="en-US" sz="1200" u="none" baseline="0" dirty="0" smtClean="0">
                <a:latin typeface="Arial" panose="020B0604020202020204" pitchFamily="34" charset="0"/>
                <a:cs typeface="Arial" panose="020B0604020202020204" pitchFamily="34" charset="0"/>
              </a:rPr>
              <a:t>n you this, lets now focus on inpatient productivity, remember those records took an 18 minutes to code in ICD-10.  Lets look at a breakdown of the record types a little closer.  </a:t>
            </a:r>
          </a:p>
        </p:txBody>
      </p:sp>
      <p:sp>
        <p:nvSpPr>
          <p:cNvPr id="4" name="Slide Number Placeholder 3"/>
          <p:cNvSpPr>
            <a:spLocks noGrp="1"/>
          </p:cNvSpPr>
          <p:nvPr>
            <p:ph type="sldNum" sz="quarter" idx="5"/>
          </p:nvPr>
        </p:nvSpPr>
        <p:spPr/>
        <p:txBody>
          <a:bodyPr/>
          <a:lstStyle/>
          <a:p>
            <a:pPr>
              <a:defRPr/>
            </a:pPr>
            <a:fld id="{61F20A68-1328-44F4-AF22-456BCD6585E6}" type="slidenum">
              <a:rPr lang="en-US" smtClean="0"/>
              <a:pPr>
                <a:defRPr/>
              </a:pPr>
              <a:t>36</a:t>
            </a:fld>
            <a:endParaRPr lang="en-US" dirty="0"/>
          </a:p>
        </p:txBody>
      </p:sp>
    </p:spTree>
    <p:extLst>
      <p:ext uri="{BB962C8B-B14F-4D97-AF65-F5344CB8AC3E}">
        <p14:creationId xmlns:p14="http://schemas.microsoft.com/office/powerpoint/2010/main" val="23276345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Shelley:</a:t>
            </a:r>
          </a:p>
          <a:p>
            <a:endParaRPr lang="en-US" dirty="0" smtClean="0"/>
          </a:p>
          <a:p>
            <a:r>
              <a:rPr lang="en-US" dirty="0" smtClean="0"/>
              <a:t>This graph represents the average coding time comparison by site (A-J) for inpatient</a:t>
            </a:r>
            <a:r>
              <a:rPr lang="en-US" baseline="0" dirty="0" smtClean="0"/>
              <a:t> coding.  Let me point out, 3 sites are not listed because while they participated in the study they do not provide inpatient coding and thus had no results.   To keep our data consistent with inpatient and outpatient results by site, we simply did not include these sites in the list (F, G, H).  </a:t>
            </a:r>
          </a:p>
          <a:p>
            <a:endParaRPr lang="en-US" baseline="0" dirty="0" smtClean="0"/>
          </a:p>
          <a:p>
            <a:r>
              <a:rPr lang="en-US" b="1" baseline="0" dirty="0" smtClean="0"/>
              <a:t>Pam:  </a:t>
            </a:r>
          </a:p>
          <a:p>
            <a:endParaRPr lang="en-US" b="1" baseline="0" dirty="0" smtClean="0"/>
          </a:p>
          <a:p>
            <a:r>
              <a:rPr lang="en-US" baseline="0" dirty="0" smtClean="0"/>
              <a:t>You can see the average productivity time for coding inpatient records in ICD-10 in the red bars as compared to the ICD-9 coding time represented here in the purple bars.  Notice the grand total at the top.   </a:t>
            </a:r>
          </a:p>
          <a:p>
            <a:endParaRPr lang="en-US" baseline="0" dirty="0" smtClean="0"/>
          </a:p>
          <a:p>
            <a:r>
              <a:rPr lang="en-US" sz="1200" b="0" i="0" u="none" strike="noStrike" kern="1200" baseline="0" dirty="0" smtClean="0">
                <a:solidFill>
                  <a:schemeClr val="tx1"/>
                </a:solidFill>
                <a:latin typeface="+mn-lt"/>
                <a:ea typeface="+mn-ea"/>
                <a:cs typeface="+mn-cs"/>
              </a:rPr>
              <a:t>The total average time to code inpatient records in ICD-9-CM was 26.90 minutes and the total average time to code inpatient records in ICD-10-CM/PCS was 44.26 minutes. </a:t>
            </a:r>
            <a:r>
              <a:rPr lang="en-US" sz="1200" b="0" i="1" u="none" strike="noStrike" kern="1200" baseline="0" dirty="0" smtClean="0">
                <a:solidFill>
                  <a:schemeClr val="tx1"/>
                </a:solidFill>
                <a:latin typeface="+mn-lt"/>
                <a:ea typeface="+mn-ea"/>
                <a:cs typeface="+mn-cs"/>
              </a:rPr>
              <a:t>This is an overall decrease in productivity of 64.5 percent .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Shelley:</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Each site reported an increased amount of time necessary for applying ICD-10-CM/PCS codes. A</a:t>
            </a:r>
            <a:r>
              <a:rPr lang="en-US" baseline="0" dirty="0" smtClean="0"/>
              <a:t>s you can see from the graph, some sites had a more drastic variance than others.  This really isn’t any different than it is with difference among facility coders with coding ICD-9.</a:t>
            </a:r>
          </a:p>
        </p:txBody>
      </p:sp>
      <p:sp>
        <p:nvSpPr>
          <p:cNvPr id="4" name="Slide Number Placeholder 3"/>
          <p:cNvSpPr>
            <a:spLocks noGrp="1"/>
          </p:cNvSpPr>
          <p:nvPr>
            <p:ph type="sldNum" sz="quarter" idx="10"/>
          </p:nvPr>
        </p:nvSpPr>
        <p:spPr/>
        <p:txBody>
          <a:bodyPr/>
          <a:lstStyle/>
          <a:p>
            <a:fld id="{2338586F-EDB6-4F59-9B5E-4240C27CCDB7}" type="slidenum">
              <a:rPr lang="en-US" smtClean="0"/>
              <a:t>37</a:t>
            </a:fld>
            <a:endParaRPr lang="en-US" dirty="0"/>
          </a:p>
        </p:txBody>
      </p:sp>
    </p:spTree>
    <p:extLst>
      <p:ext uri="{BB962C8B-B14F-4D97-AF65-F5344CB8AC3E}">
        <p14:creationId xmlns:p14="http://schemas.microsoft.com/office/powerpoint/2010/main" val="2258818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baseline="0" dirty="0" smtClean="0"/>
              <a:t>Shelley:  </a:t>
            </a:r>
          </a:p>
          <a:p>
            <a:endParaRPr lang="en-US" b="1" baseline="0" dirty="0" smtClean="0"/>
          </a:p>
          <a:p>
            <a:r>
              <a:rPr lang="en-US" b="0" baseline="0" dirty="0" smtClean="0"/>
              <a:t>I</a:t>
            </a:r>
            <a:r>
              <a:rPr lang="en-US" baseline="0" dirty="0" smtClean="0"/>
              <a:t>n a few instances you have more variance than what appears to be average, take a look at site J.  Upon our analysis  and discussion with site representatives we looked into why there was such a variance.  In this case, </a:t>
            </a:r>
            <a:r>
              <a:rPr lang="en-US" b="0" i="0" baseline="0" dirty="0" smtClean="0"/>
              <a:t>this site had issues with documentation.  So we asked lots of questions to find out what kind of issue?  </a:t>
            </a:r>
          </a:p>
          <a:p>
            <a:endParaRPr lang="en-US" i="0" baseline="0" dirty="0" smtClean="0"/>
          </a:p>
          <a:p>
            <a:r>
              <a:rPr lang="en-US" i="0" baseline="0" dirty="0" smtClean="0"/>
              <a:t>What we found out was very interesting.  Documentation for bedside procedures, in which HIM codes in the procedure code set as non-OR procedures were either missing or not detailed enough to actually assign a code.  </a:t>
            </a:r>
          </a:p>
          <a:p>
            <a:endParaRPr lang="en-US" i="0" baseline="0" dirty="0" smtClean="0"/>
          </a:p>
          <a:p>
            <a:r>
              <a:rPr lang="en-US" b="1" i="0" baseline="0" dirty="0" smtClean="0"/>
              <a:t>Pam:  </a:t>
            </a:r>
          </a:p>
          <a:p>
            <a:endParaRPr lang="en-US" b="1" i="0" baseline="0" dirty="0" smtClean="0"/>
          </a:p>
          <a:p>
            <a:r>
              <a:rPr lang="en-US" i="0" baseline="0" dirty="0" smtClean="0"/>
              <a:t>So we asked, what was there so much time spent on? They indicated the coders spent a lot of time searching for documentation or information needed.  In some cases they never found documentation.  </a:t>
            </a:r>
          </a:p>
          <a:p>
            <a:endParaRPr lang="en-US" i="0" baseline="0" dirty="0" smtClean="0"/>
          </a:p>
          <a:p>
            <a:r>
              <a:rPr lang="en-US" i="0" baseline="0" dirty="0" smtClean="0"/>
              <a:t>We didn’t establish thresholds  as to how much time should be spent researching before querying and moving on or coding generic/unspecified code.  We felt this was important to note for planning in the future with the actual transition date because guidance should be provided to all coders an average time spent researching coding guidelines and looking for documentation before the next step to initiate assistance, such as a physician query.  </a:t>
            </a:r>
            <a:endParaRPr lang="en-US" i="0" dirty="0"/>
          </a:p>
        </p:txBody>
      </p:sp>
      <p:sp>
        <p:nvSpPr>
          <p:cNvPr id="4" name="Slide Number Placeholder 3"/>
          <p:cNvSpPr>
            <a:spLocks noGrp="1"/>
          </p:cNvSpPr>
          <p:nvPr>
            <p:ph type="sldNum" sz="quarter" idx="10"/>
          </p:nvPr>
        </p:nvSpPr>
        <p:spPr/>
        <p:txBody>
          <a:bodyPr/>
          <a:lstStyle/>
          <a:p>
            <a:fld id="{2338586F-EDB6-4F59-9B5E-4240C27CCDB7}" type="slidenum">
              <a:rPr lang="en-US" smtClean="0"/>
              <a:t>38</a:t>
            </a:fld>
            <a:endParaRPr lang="en-US" dirty="0"/>
          </a:p>
        </p:txBody>
      </p:sp>
    </p:spTree>
    <p:extLst>
      <p:ext uri="{BB962C8B-B14F-4D97-AF65-F5344CB8AC3E}">
        <p14:creationId xmlns:p14="http://schemas.microsoft.com/office/powerpoint/2010/main" val="3203291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Shelley: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specifically looked at the impact of records that had inpatient procedures separately.   Since ICD-10 PCS not the same as ICD-10 and is a more challenging health information management (HIM) professionals to get used to, it makes sense that records would take longer with ICD-10-PCS. The data we collected indicated that productivity is impacted when coding with ICD-10-CM/PCS, however records containing a procedure resulted in additional 10%  loss in productivity because of documentation was missing or non-specific.  </a:t>
            </a:r>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39</a:t>
            </a:fld>
            <a:endParaRPr lang="en-US" dirty="0"/>
          </a:p>
        </p:txBody>
      </p:sp>
    </p:spTree>
    <p:extLst>
      <p:ext uri="{BB962C8B-B14F-4D97-AF65-F5344CB8AC3E}">
        <p14:creationId xmlns:p14="http://schemas.microsoft.com/office/powerpoint/2010/main" val="497085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buFont typeface="Arial" pitchFamily="34" charset="0"/>
              <a:buNone/>
              <a:defRPr/>
            </a:pPr>
            <a:r>
              <a:rPr lang="en-US" b="1" i="0" dirty="0" smtClean="0"/>
              <a:t>Shelley</a:t>
            </a:r>
            <a:r>
              <a:rPr lang="en-US" b="1" i="0" baseline="0" dirty="0" smtClean="0"/>
              <a:t>:  </a:t>
            </a:r>
          </a:p>
          <a:p>
            <a:pPr>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now that we know the kind of volume that we produce, lets talk users who create all of these records.  We have estimated that approximately 80% of the VHA workforce are stakeholders impacted by the ICD-10 transition within VHA.  This is approximately </a:t>
            </a:r>
            <a:r>
              <a:rPr lang="en-US" altLang="en-US" dirty="0" smtClean="0"/>
              <a:t>262,000 VHA employees.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Why </a:t>
            </a:r>
            <a:r>
              <a:rPr lang="en-US" altLang="en-US" baseline="0" dirty="0" smtClean="0"/>
              <a:t>don’t we go to a poll question for the audience.</a:t>
            </a:r>
            <a:endParaRPr lang="en-US" altLang="en-US" dirty="0" smtClean="0"/>
          </a:p>
        </p:txBody>
      </p:sp>
      <p:sp>
        <p:nvSpPr>
          <p:cNvPr id="4" name="Slide Number Placeholder 3"/>
          <p:cNvSpPr>
            <a:spLocks noGrp="1"/>
          </p:cNvSpPr>
          <p:nvPr>
            <p:ph type="sldNum" sz="quarter" idx="5"/>
          </p:nvPr>
        </p:nvSpPr>
        <p:spPr/>
        <p:txBody>
          <a:bodyPr/>
          <a:lstStyle/>
          <a:p>
            <a:pPr>
              <a:defRPr/>
            </a:pPr>
            <a:fld id="{550A4F12-82C3-45A7-82B4-B6E8B6F06DDB}" type="slidenum">
              <a:rPr lang="en-US" smtClean="0"/>
              <a:pPr>
                <a:defRPr/>
              </a:pPr>
              <a:t>4</a:t>
            </a:fld>
            <a:endParaRPr lang="en-US" dirty="0"/>
          </a:p>
        </p:txBody>
      </p:sp>
    </p:spTree>
    <p:extLst>
      <p:ext uri="{BB962C8B-B14F-4D97-AF65-F5344CB8AC3E}">
        <p14:creationId xmlns:p14="http://schemas.microsoft.com/office/powerpoint/2010/main" val="28933378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Shelley:</a:t>
            </a:r>
          </a:p>
          <a:p>
            <a:endParaRPr lang="en-US" b="1" dirty="0" smtClean="0"/>
          </a:p>
          <a:p>
            <a:r>
              <a:rPr lang="en-US" b="0" dirty="0" smtClean="0"/>
              <a:t>So now that we know the % of productivity decrease, lets talk about why</a:t>
            </a:r>
            <a:r>
              <a:rPr lang="en-US" b="0" baseline="0" dirty="0" smtClean="0"/>
              <a:t> and what we can do about it. PCS is a very different with coding processes and coding guideline changes along with documentation issues that really explain the impact to inpatient coder productivity.</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Pam: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One thing we should point out is a finding related to procedure documentation, with regard to </a:t>
            </a:r>
            <a:r>
              <a:rPr lang="en-US" dirty="0" smtClean="0"/>
              <a:t>locating the documentation for non-Operating Room procedures</a:t>
            </a:r>
            <a:r>
              <a:rPr lang="en-US" b="1" dirty="0" smtClean="0">
                <a:solidFill>
                  <a:srgbClr val="FF0000"/>
                </a:solidFill>
              </a:rPr>
              <a:t>.  </a:t>
            </a:r>
            <a:r>
              <a:rPr lang="en-US" b="0" dirty="0" smtClean="0">
                <a:solidFill>
                  <a:srgbClr val="FF0000"/>
                </a:solidFill>
              </a:rPr>
              <a:t>There</a:t>
            </a:r>
            <a:r>
              <a:rPr lang="en-US" b="0" baseline="0" dirty="0" smtClean="0">
                <a:solidFill>
                  <a:srgbClr val="FF0000"/>
                </a:solidFill>
              </a:rPr>
              <a:t> were c</a:t>
            </a:r>
            <a:r>
              <a:rPr lang="en-US" dirty="0" smtClean="0"/>
              <a:t>hallenges with finding the specific details needed in the documentation to assign a procedure code for non-Operating Room procedures, for example</a:t>
            </a:r>
            <a:r>
              <a:rPr lang="en-US" baseline="0" dirty="0" smtClean="0"/>
              <a:t> point of insertion for hemodialysis</a:t>
            </a:r>
            <a:r>
              <a:rPr lang="en-US" dirty="0" smtClean="0"/>
              <a:t>.</a:t>
            </a:r>
            <a:r>
              <a:rPr lang="en-US" baseline="0" dirty="0" smtClean="0"/>
              <a:t> When we are talking non-OR procedures, we really mean typically those bedside procedures that are performed that doesn’t require an operative note and thus does not have rigid documentation standards applied.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Shelley: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Implementation of a clinical</a:t>
            </a:r>
            <a:r>
              <a:rPr lang="en-US" baseline="0" dirty="0" smtClean="0"/>
              <a:t> documentation improvement </a:t>
            </a:r>
            <a:r>
              <a:rPr lang="en-US" dirty="0" smtClean="0"/>
              <a:t>program to ensure documentation deficiencies</a:t>
            </a:r>
            <a:r>
              <a:rPr lang="en-US" baseline="0" dirty="0" smtClean="0"/>
              <a:t> are addressed through education.  Also, utilize the physician query tools that are available.  As Pam mentioned earlier there are CDI sessions available in the My VeHU Campus to watch on demand and CDI sessions that will be available in the Talent Management System (TMS). </a:t>
            </a:r>
          </a:p>
          <a:p>
            <a:endParaRPr lang="en-US" baseline="0" dirty="0" smtClean="0"/>
          </a:p>
          <a:p>
            <a:r>
              <a:rPr lang="en-US" baseline="0" dirty="0" smtClean="0"/>
              <a:t>Pam, why don’t you ask our audience to participate in the last poll question. </a:t>
            </a:r>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40</a:t>
            </a:fld>
            <a:endParaRPr lang="en-US" dirty="0"/>
          </a:p>
        </p:txBody>
      </p:sp>
    </p:spTree>
    <p:extLst>
      <p:ext uri="{BB962C8B-B14F-4D97-AF65-F5344CB8AC3E}">
        <p14:creationId xmlns:p14="http://schemas.microsoft.com/office/powerpoint/2010/main" val="40743272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Pam:</a:t>
            </a:r>
          </a:p>
          <a:p>
            <a:endParaRPr lang="en-US" b="1" dirty="0" smtClean="0"/>
          </a:p>
          <a:p>
            <a:r>
              <a:rPr lang="en-US" dirty="0" smtClean="0"/>
              <a:t>Don’t forget to ask the presenter button if you have questions and we’ll answer them at the end.</a:t>
            </a:r>
          </a:p>
          <a:p>
            <a:endParaRPr lang="en-US" dirty="0" smtClean="0"/>
          </a:p>
          <a:p>
            <a:r>
              <a:rPr lang="en-US" dirty="0" smtClean="0"/>
              <a:t>For our next poll question.</a:t>
            </a:r>
            <a:r>
              <a:rPr lang="en-US" baseline="0" dirty="0" smtClean="0"/>
              <a:t>  We would like you to answer:</a:t>
            </a:r>
          </a:p>
          <a:p>
            <a:endParaRPr lang="en-US" baseline="0" dirty="0" smtClean="0"/>
          </a:p>
          <a:p>
            <a:r>
              <a:rPr lang="en-US" dirty="0" smtClean="0"/>
              <a:t>Does your facility plan to implement dual coding in ICD-9 and ICD-10 before implementation of ICD-10?</a:t>
            </a:r>
          </a:p>
          <a:p>
            <a:pPr marL="228600" indent="-228600">
              <a:buFont typeface="+mj-lt"/>
              <a:buAutoNum type="alphaUcPeriod"/>
            </a:pPr>
            <a:r>
              <a:rPr lang="en-US" dirty="0" smtClean="0"/>
              <a:t>Yes</a:t>
            </a:r>
          </a:p>
          <a:p>
            <a:pPr marL="228600" indent="-228600">
              <a:buFont typeface="+mj-lt"/>
              <a:buAutoNum type="alphaUcPeriod"/>
            </a:pPr>
            <a:r>
              <a:rPr lang="en-US" dirty="0" smtClean="0"/>
              <a:t>No</a:t>
            </a:r>
          </a:p>
          <a:p>
            <a:pPr marL="228600" indent="-228600">
              <a:buFont typeface="+mj-lt"/>
              <a:buAutoNum type="alphaUcPeriod"/>
            </a:pPr>
            <a:r>
              <a:rPr lang="en-US" dirty="0" smtClean="0"/>
              <a:t>Unsure</a:t>
            </a:r>
          </a:p>
          <a:p>
            <a:endParaRPr lang="en-US" dirty="0" smtClean="0"/>
          </a:p>
          <a:p>
            <a:r>
              <a:rPr lang="en-US" b="1" dirty="0" smtClean="0"/>
              <a:t>Shelley:  </a:t>
            </a:r>
          </a:p>
          <a:p>
            <a:endParaRPr lang="en-US" b="1" dirty="0" smtClean="0"/>
          </a:p>
          <a:p>
            <a:r>
              <a:rPr lang="en-US" dirty="0" smtClean="0"/>
              <a:t>To answer this question, use the blue polling icon above my head.  We’ll move on and come back to your results in just a moment.  </a:t>
            </a:r>
          </a:p>
          <a:p>
            <a:endParaRPr lang="en-US" dirty="0" smtClean="0"/>
          </a:p>
        </p:txBody>
      </p:sp>
      <p:sp>
        <p:nvSpPr>
          <p:cNvPr id="4" name="Slide Number Placeholder 3"/>
          <p:cNvSpPr>
            <a:spLocks noGrp="1"/>
          </p:cNvSpPr>
          <p:nvPr>
            <p:ph type="sldNum" sz="quarter" idx="10"/>
          </p:nvPr>
        </p:nvSpPr>
        <p:spPr/>
        <p:txBody>
          <a:bodyPr/>
          <a:lstStyle/>
          <a:p>
            <a:fld id="{2338586F-EDB6-4F59-9B5E-4240C27CCDB7}" type="slidenum">
              <a:rPr lang="en-US" smtClean="0"/>
              <a:t>41</a:t>
            </a:fld>
            <a:endParaRPr lang="en-US" dirty="0"/>
          </a:p>
        </p:txBody>
      </p:sp>
    </p:spTree>
    <p:extLst>
      <p:ext uri="{BB962C8B-B14F-4D97-AF65-F5344CB8AC3E}">
        <p14:creationId xmlns:p14="http://schemas.microsoft.com/office/powerpoint/2010/main" val="15275798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 </a:t>
            </a:r>
            <a:r>
              <a:rPr lang="en-US" b="0" baseline="0" dirty="0" smtClean="0"/>
              <a:t>good news is that a</a:t>
            </a:r>
            <a:r>
              <a:rPr lang="en-US" dirty="0" smtClean="0"/>
              <a:t>mbulatory care or outpatient coding productivity is not expected to decrease as significantly as inpatient coding productivity with the transition mandate to ICD-10.  However, this </a:t>
            </a:r>
            <a:r>
              <a:rPr lang="en-US" baseline="0" dirty="0" smtClean="0"/>
              <a:t>is not the time to relax.  Now that we know what impact productivity and where the biggest impacts exists, we can do something to eliminate or minimize the impact.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Shelley</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would recommend that you dedicate time for the coders to code records that have already been coded in ICD-9 using ICD-10 giving them the opportunity to enhance their skills and understanding as training to minimize the stress of transition to ICD-10.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can also benefit the facility by educating and re-focusing on coding guidelines. </a:t>
            </a:r>
            <a:endParaRPr lang="en-US" dirty="0" smtClean="0"/>
          </a:p>
          <a:p>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42</a:t>
            </a:fld>
            <a:endParaRPr lang="en-US" dirty="0"/>
          </a:p>
        </p:txBody>
      </p:sp>
    </p:spTree>
    <p:extLst>
      <p:ext uri="{BB962C8B-B14F-4D97-AF65-F5344CB8AC3E}">
        <p14:creationId xmlns:p14="http://schemas.microsoft.com/office/powerpoint/2010/main" val="30634706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Shelley: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Also,</a:t>
            </a:r>
            <a:r>
              <a:rPr lang="en-US" b="0" baseline="0" dirty="0" smtClean="0"/>
              <a:t> f</a:t>
            </a:r>
            <a:r>
              <a:rPr lang="en-US" dirty="0" smtClean="0"/>
              <a:t>ocus</a:t>
            </a:r>
            <a:r>
              <a:rPr lang="en-US" baseline="0" dirty="0" smtClean="0"/>
              <a:t> on</a:t>
            </a:r>
            <a:r>
              <a:rPr lang="en-US" dirty="0" smtClean="0"/>
              <a:t> education and training </a:t>
            </a:r>
            <a:r>
              <a:rPr lang="en-US" sz="1200" dirty="0" smtClean="0"/>
              <a:t>by specialty, both for your coders</a:t>
            </a:r>
            <a:r>
              <a:rPr lang="en-US" sz="1200" baseline="0" dirty="0" smtClean="0"/>
              <a:t> and your clinical staff in relation to documentation</a:t>
            </a:r>
            <a:r>
              <a:rPr lang="en-US" sz="1200" dirty="0" smtClean="0"/>
              <a:t>.  </a:t>
            </a:r>
            <a:r>
              <a:rPr lang="en-US" sz="1200" baseline="0" dirty="0" smtClean="0"/>
              <a:t>  Concentrate your efforts on those specialties with hi</a:t>
            </a:r>
            <a:r>
              <a:rPr lang="en-US" sz="1200" dirty="0" smtClean="0"/>
              <a:t>gh volume in your facilities and those areas of the code set that are more heavily impacted. </a:t>
            </a:r>
            <a:r>
              <a:rPr lang="en-US" sz="1200" baseline="0" dirty="0" smtClean="0"/>
              <a:t>Remember that the t</a:t>
            </a:r>
            <a:r>
              <a:rPr lang="en-US" dirty="0" smtClean="0"/>
              <a:t>ype of encounter may have an effect on the coding productivity.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Coder training earlier rather than ‘just in time’ will reinforce learning and minimize overall impact. Practice will help to ease the transition. </a:t>
            </a:r>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43</a:t>
            </a:fld>
            <a:endParaRPr lang="en-US" dirty="0"/>
          </a:p>
        </p:txBody>
      </p:sp>
    </p:spTree>
    <p:extLst>
      <p:ext uri="{BB962C8B-B14F-4D97-AF65-F5344CB8AC3E}">
        <p14:creationId xmlns:p14="http://schemas.microsoft.com/office/powerpoint/2010/main" val="40770059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Pam:  </a:t>
            </a:r>
          </a:p>
          <a:p>
            <a:endParaRPr lang="en-US" b="1" dirty="0" smtClean="0"/>
          </a:p>
          <a:p>
            <a:r>
              <a:rPr lang="en-US" dirty="0" smtClean="0"/>
              <a:t>Be proactive, we would recommend that you implement a</a:t>
            </a:r>
            <a:r>
              <a:rPr lang="en-US" baseline="0" dirty="0" smtClean="0"/>
              <a:t> program similar to this project at your own facilities.  You can learn the challenges and gaps that might pose increased risk for your facility.  If you know where the issues are you can work to put processes or alternatives in place to prevent or eliminate.  It will also help you plan and communicate to your leadership what the impact of ICD-10 is, after all warning, awareness and corrective actions before something happens usually minimizes impact.  </a:t>
            </a:r>
            <a:endParaRPr lang="en-US" dirty="0" smtClean="0"/>
          </a:p>
          <a:p>
            <a:endParaRPr lang="en-US" b="1" dirty="0" smtClean="0"/>
          </a:p>
          <a:p>
            <a:r>
              <a:rPr lang="en-US" b="1" dirty="0" smtClean="0"/>
              <a:t>Shelley:  </a:t>
            </a:r>
          </a:p>
          <a:p>
            <a:endParaRPr lang="en-US" b="1" dirty="0" smtClean="0"/>
          </a:p>
          <a:p>
            <a:r>
              <a:rPr lang="en-US" dirty="0" smtClean="0"/>
              <a:t>There was</a:t>
            </a:r>
            <a:r>
              <a:rPr lang="en-US" baseline="0" dirty="0" smtClean="0"/>
              <a:t> a great session on how to implement a dual coding program titled 14027 ICD-10 &amp; Dual Coding Steps to Success this week that you can use as a guide in addition to the details about our learning lab.  If you weren’t able to join, don’t worry you’ll be able to watch the session via the my VEHU campus on demand capability in about a week.  </a:t>
            </a:r>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44</a:t>
            </a:fld>
            <a:endParaRPr lang="en-US" dirty="0"/>
          </a:p>
        </p:txBody>
      </p:sp>
    </p:spTree>
    <p:extLst>
      <p:ext uri="{BB962C8B-B14F-4D97-AF65-F5344CB8AC3E}">
        <p14:creationId xmlns:p14="http://schemas.microsoft.com/office/powerpoint/2010/main" val="32277639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both Shelley and I have previously</a:t>
            </a:r>
            <a:r>
              <a:rPr lang="en-US" baseline="0" dirty="0" smtClean="0"/>
              <a:t> stated, address d</a:t>
            </a:r>
            <a:r>
              <a:rPr lang="en-US" dirty="0" smtClean="0"/>
              <a:t>ocumentation deficiencies now.  Do not wait until after ICD-10 is implemented. </a:t>
            </a:r>
            <a:r>
              <a:rPr lang="en-US" baseline="0" dirty="0" smtClean="0"/>
              <a:t>You can u</a:t>
            </a:r>
            <a:r>
              <a:rPr lang="en-US" dirty="0" smtClean="0"/>
              <a:t>tilize</a:t>
            </a:r>
            <a:r>
              <a:rPr lang="en-US" baseline="0" dirty="0" smtClean="0"/>
              <a:t> the doc briefs in Elsevier to train your providers on documentation specific to their specialties, watch the CDI sessions on the MyVeHU Campus on demand, utilize the physician query tools that are available, and review the CDI program guide and information available on the CDI webpage on the HIM website.  There is a wealth of information available to you.</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have any pieces</a:t>
            </a:r>
            <a:r>
              <a:rPr lang="en-US" baseline="0" dirty="0" smtClean="0"/>
              <a:t> of the documentation, as sort of depicted here with the puzzle piece missing, share it with your clinical providers.</a:t>
            </a:r>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45</a:t>
            </a:fld>
            <a:endParaRPr lang="en-US" dirty="0"/>
          </a:p>
        </p:txBody>
      </p:sp>
    </p:spTree>
    <p:extLst>
      <p:ext uri="{BB962C8B-B14F-4D97-AF65-F5344CB8AC3E}">
        <p14:creationId xmlns:p14="http://schemas.microsoft.com/office/powerpoint/2010/main" val="20980517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must work with</a:t>
            </a:r>
            <a:r>
              <a:rPr lang="en-US" baseline="0" dirty="0" smtClean="0"/>
              <a:t> your clinical staff </a:t>
            </a:r>
            <a:r>
              <a:rPr lang="en-US" dirty="0" smtClean="0"/>
              <a:t>to improve</a:t>
            </a:r>
            <a:r>
              <a:rPr lang="en-US" baseline="0" dirty="0" smtClean="0"/>
              <a:t> documentation.  You can really do this by identifying and addressing the d</a:t>
            </a:r>
            <a:r>
              <a:rPr lang="en-US" dirty="0" smtClean="0"/>
              <a:t>ocumentation deficiencies earlier rather than later.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you are probably wondering, where do</a:t>
            </a:r>
            <a:r>
              <a:rPr lang="en-US" baseline="0" dirty="0" smtClean="0"/>
              <a:t> we start with identifying deficiencies.  First use what you learn from coders reading the documentation, attempting to assign ICD-10 code values.  This will help you learn what specificity might be missing.  What documentation needs to be improved upon.  You can share these examples with your providers when providing education, such as speaking on a particular documentation at your medical staff meeting for 5 to 10 min.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point is to make it quick and topic specific so that the physicians remember 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a great time to utilize your CDI process.  If you don’t have a CDI program, this is a good time to start.  Utilize all of those resources that Shelley and I have been talking about during this session.</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46</a:t>
            </a:fld>
            <a:endParaRPr lang="en-US" dirty="0"/>
          </a:p>
        </p:txBody>
      </p:sp>
    </p:spTree>
    <p:extLst>
      <p:ext uri="{BB962C8B-B14F-4D97-AF65-F5344CB8AC3E}">
        <p14:creationId xmlns:p14="http://schemas.microsoft.com/office/powerpoint/2010/main" val="20980517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Shelley:</a:t>
            </a:r>
          </a:p>
          <a:p>
            <a:endParaRPr lang="en-US" dirty="0" smtClean="0"/>
          </a:p>
          <a:p>
            <a:r>
              <a:rPr lang="en-US" dirty="0" smtClean="0"/>
              <a:t>Let’s go to the poll results.</a:t>
            </a:r>
          </a:p>
          <a:p>
            <a:endParaRPr lang="en-US" dirty="0" smtClean="0"/>
          </a:p>
          <a:p>
            <a:r>
              <a:rPr lang="en-US" dirty="0" smtClean="0"/>
              <a:t>If you remember we asked</a:t>
            </a:r>
            <a:r>
              <a:rPr lang="en-US" baseline="0" dirty="0" smtClean="0"/>
              <a:t> if your facility planned to implement a dual coding process prior to ICD-10 transition?  </a:t>
            </a:r>
            <a:endParaRPr lang="en-US" dirty="0" smtClean="0"/>
          </a:p>
          <a:p>
            <a:endParaRPr lang="en-US" dirty="0" smtClean="0"/>
          </a:p>
          <a:p>
            <a:r>
              <a:rPr lang="en-US" dirty="0" smtClean="0"/>
              <a:t>It looks like the</a:t>
            </a:r>
            <a:r>
              <a:rPr lang="en-US" baseline="0" dirty="0" smtClean="0"/>
              <a:t> majority of the facilities responded that they _______</a:t>
            </a:r>
            <a:r>
              <a:rPr lang="en-US" dirty="0" smtClean="0"/>
              <a:t> plan to implement dual coding process before implementation of ICD-10.</a:t>
            </a:r>
          </a:p>
          <a:p>
            <a:endParaRPr lang="en-US" dirty="0" smtClean="0"/>
          </a:p>
          <a:p>
            <a:r>
              <a:rPr lang="en-US" dirty="0" smtClean="0"/>
              <a:t>I hope if you weren’t planning to implement dual coding before that you will strongly reconsider</a:t>
            </a:r>
            <a:r>
              <a:rPr lang="en-US" baseline="0" dirty="0" smtClean="0"/>
              <a:t> and hopefully </a:t>
            </a:r>
            <a:r>
              <a:rPr lang="en-US" dirty="0" smtClean="0"/>
              <a:t>our session has inspired you to begin coding records in ICD-10</a:t>
            </a:r>
            <a:r>
              <a:rPr lang="en-US" baseline="0" dirty="0" smtClean="0"/>
              <a:t> to help minimize the impact to the coders.</a:t>
            </a:r>
            <a:endParaRPr lang="en-US" dirty="0" smtClean="0"/>
          </a:p>
          <a:p>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47</a:t>
            </a:fld>
            <a:endParaRPr lang="en-US" dirty="0"/>
          </a:p>
        </p:txBody>
      </p:sp>
    </p:spTree>
    <p:extLst>
      <p:ext uri="{BB962C8B-B14F-4D97-AF65-F5344CB8AC3E}">
        <p14:creationId xmlns:p14="http://schemas.microsoft.com/office/powerpoint/2010/main" val="8344782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48</a:t>
            </a:fld>
            <a:endParaRPr lang="en-US" dirty="0"/>
          </a:p>
        </p:txBody>
      </p:sp>
    </p:spTree>
    <p:extLst>
      <p:ext uri="{BB962C8B-B14F-4D97-AF65-F5344CB8AC3E}">
        <p14:creationId xmlns:p14="http://schemas.microsoft.com/office/powerpoint/2010/main" val="29952230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Pam:  </a:t>
            </a:r>
          </a:p>
          <a:p>
            <a:endParaRPr lang="en-US" b="1" dirty="0" smtClean="0"/>
          </a:p>
          <a:p>
            <a:r>
              <a:rPr lang="en-US" dirty="0" smtClean="0"/>
              <a:t>ICD-10 can be a learning experience.</a:t>
            </a:r>
            <a:r>
              <a:rPr lang="en-US" baseline="0" dirty="0" smtClean="0"/>
              <a:t>  It can be challenging and exciting.  Your facilities and your coders can prepare and eliminate if not drastically reduce risks from the impact of ICD-10 by</a:t>
            </a:r>
            <a:r>
              <a:rPr lang="en-US" sz="1200" b="0" i="0" u="none" strike="noStrike" kern="1200" baseline="0" dirty="0" smtClean="0">
                <a:solidFill>
                  <a:schemeClr val="tx1"/>
                </a:solidFill>
                <a:latin typeface="+mn-lt"/>
                <a:ea typeface="+mn-ea"/>
                <a:cs typeface="+mn-cs"/>
              </a:rPr>
              <a:t> utilizing training time with adequate allowances for coders to prepare using actual records to practice ICD-10 coding which will likely minimize productivity decrease and identify early other improvement opportunities, such as documentation quality to minimize impacts of ICD-10.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Shelley:  </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you are now considering a learning lab, we recommend starting no less than 6 months prior to the compliance date which is almost here.  This will allow coders time to recode records within a specific timeframe using ICD-10 coding conventions and guidelines to help with training.  You may find that you need to set aside some times specifically for coder collaboration and discussion.  Education through discussion can be a great learning tool.  </a:t>
            </a:r>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49</a:t>
            </a:fld>
            <a:endParaRPr lang="en-US" dirty="0"/>
          </a:p>
        </p:txBody>
      </p:sp>
    </p:spTree>
    <p:extLst>
      <p:ext uri="{BB962C8B-B14F-4D97-AF65-F5344CB8AC3E}">
        <p14:creationId xmlns:p14="http://schemas.microsoft.com/office/powerpoint/2010/main" val="3940604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Shelley:</a:t>
            </a:r>
          </a:p>
          <a:p>
            <a:endParaRPr lang="en-US" dirty="0" smtClean="0"/>
          </a:p>
          <a:p>
            <a:r>
              <a:rPr lang="en-US" baseline="0" dirty="0" smtClean="0"/>
              <a:t>Our first poll question is:  </a:t>
            </a:r>
          </a:p>
          <a:p>
            <a:endParaRPr lang="en-US" baseline="0" dirty="0" smtClean="0"/>
          </a:p>
          <a:p>
            <a:r>
              <a:rPr lang="en-US" dirty="0" smtClean="0"/>
              <a:t>What is your interest in coder productivity impacts?</a:t>
            </a:r>
          </a:p>
          <a:p>
            <a:pPr marL="228600" indent="-228600">
              <a:buFont typeface="+mj-lt"/>
              <a:buAutoNum type="alphaUcPeriod"/>
            </a:pPr>
            <a:r>
              <a:rPr lang="en-US" dirty="0" smtClean="0"/>
              <a:t>Coder</a:t>
            </a:r>
          </a:p>
          <a:p>
            <a:pPr marL="228600" indent="-228600">
              <a:buFont typeface="+mj-lt"/>
              <a:buAutoNum type="alphaUcPeriod"/>
            </a:pPr>
            <a:r>
              <a:rPr lang="en-US" dirty="0" smtClean="0"/>
              <a:t>Coding Supervisor / HIM Chief</a:t>
            </a:r>
          </a:p>
          <a:p>
            <a:pPr marL="228600" indent="-228600">
              <a:buFont typeface="+mj-lt"/>
              <a:buAutoNum type="alphaUcPeriod"/>
            </a:pPr>
            <a:r>
              <a:rPr lang="en-US" dirty="0" smtClean="0"/>
              <a:t>Medical Center Executive staff</a:t>
            </a:r>
          </a:p>
          <a:p>
            <a:pPr marL="228600" indent="-228600">
              <a:buFont typeface="+mj-lt"/>
              <a:buAutoNum type="alphaUcPeriod"/>
            </a:pPr>
            <a:r>
              <a:rPr lang="en-US" dirty="0" smtClean="0"/>
              <a:t>Other</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To answer this question, use the blue polling</a:t>
            </a:r>
            <a:r>
              <a:rPr lang="en-US" sz="1200" baseline="0" dirty="0" smtClean="0">
                <a:latin typeface="Arial" panose="020B0604020202020204" pitchFamily="34" charset="0"/>
                <a:cs typeface="Arial" panose="020B0604020202020204" pitchFamily="34" charset="0"/>
              </a:rPr>
              <a:t> icon above my head.  Also, just a reminder that if you have other questions relating to our discuss, you should use the orange “ask the presenter” icon also located above my head and we’ll answer them at the end of the presentation.  We’ll move on and come back to your results in just a moment.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5</a:t>
            </a:fld>
            <a:endParaRPr lang="en-US" dirty="0"/>
          </a:p>
        </p:txBody>
      </p:sp>
    </p:spTree>
    <p:extLst>
      <p:ext uri="{BB962C8B-B14F-4D97-AF65-F5344CB8AC3E}">
        <p14:creationId xmlns:p14="http://schemas.microsoft.com/office/powerpoint/2010/main" val="3700025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baseline="0" dirty="0" smtClean="0"/>
              <a:t>Pam:</a:t>
            </a:r>
          </a:p>
          <a:p>
            <a:endParaRPr lang="en-US" b="1" baseline="0" dirty="0" smtClean="0"/>
          </a:p>
          <a:p>
            <a:r>
              <a:rPr lang="en-US" baseline="0" dirty="0" smtClean="0"/>
              <a:t>If you prepare, learn, re-iterate ICD-10 coding with your coders, your facilities can avoid a “crash” on Oct 1, 2015.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Utilize</a:t>
            </a:r>
            <a:r>
              <a:rPr lang="en-US" baseline="0" dirty="0" smtClean="0"/>
              <a:t> the t</a:t>
            </a:r>
            <a:r>
              <a:rPr lang="en-US" dirty="0" smtClean="0"/>
              <a:t>raining that is available,</a:t>
            </a:r>
            <a:r>
              <a:rPr lang="en-US" baseline="0" dirty="0" smtClean="0"/>
              <a:t> such as the ICD-10 and CDI sessions on MyVeHU Campus, the ICD-10 coding roundtables which will be available in TMS, the Elsevier online coding modules, and the CDI modules that will be available in TMS.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also wanted to mention that the ICD-10 PMO is also currently collaborating with physicians on a clinician learning lab pilot to determine the impact of ICD-10 on physician productivity so look for those results in the near future.</a:t>
            </a:r>
            <a:endParaRPr lang="en-US" dirty="0" smtClean="0"/>
          </a:p>
          <a:p>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50</a:t>
            </a:fld>
            <a:endParaRPr lang="en-US" dirty="0"/>
          </a:p>
        </p:txBody>
      </p:sp>
    </p:spTree>
    <p:extLst>
      <p:ext uri="{BB962C8B-B14F-4D97-AF65-F5344CB8AC3E}">
        <p14:creationId xmlns:p14="http://schemas.microsoft.com/office/powerpoint/2010/main" val="41798889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altLang="en-US" sz="1200" dirty="0" smtClean="0">
                <a:ea typeface="Georgia" pitchFamily="18" charset="0"/>
                <a:cs typeface="Georgia" pitchFamily="18" charset="0"/>
              </a:rPr>
              <a:t>158970188</a:t>
            </a:r>
          </a:p>
          <a:p>
            <a:pPr eaLnBrk="1" hangingPunct="1"/>
            <a:endParaRPr lang="en-US" altLang="en-US" sz="1200" dirty="0" smtClean="0">
              <a:ea typeface="Georgia" pitchFamily="18" charset="0"/>
              <a:cs typeface="Georgia" pitchFamily="18" charset="0"/>
            </a:endParaRPr>
          </a:p>
          <a:p>
            <a:pPr eaLnBrk="1" hangingPunct="1"/>
            <a:r>
              <a:rPr lang="en-US" altLang="en-US" sz="1200" b="1" dirty="0" smtClean="0">
                <a:ea typeface="Georgia" pitchFamily="18" charset="0"/>
                <a:cs typeface="Georgia" pitchFamily="18" charset="0"/>
              </a:rPr>
              <a:t>Pam:</a:t>
            </a:r>
            <a:r>
              <a:rPr lang="en-US" altLang="en-US" sz="1200" b="1" baseline="0" dirty="0" smtClean="0">
                <a:ea typeface="Georgia" pitchFamily="18" charset="0"/>
                <a:cs typeface="Georgia" pitchFamily="18" charset="0"/>
              </a:rPr>
              <a:t>  </a:t>
            </a:r>
          </a:p>
          <a:p>
            <a:pPr eaLnBrk="1" hangingPunct="1"/>
            <a:endParaRPr lang="en-US" altLang="en-US" sz="1200" b="1" baseline="0" dirty="0" smtClean="0">
              <a:ea typeface="Georgia" pitchFamily="18" charset="0"/>
              <a:cs typeface="Georgia" pitchFamily="18" charset="0"/>
            </a:endParaRPr>
          </a:p>
          <a:p>
            <a:pPr eaLnBrk="1" hangingPunct="1"/>
            <a:r>
              <a:rPr lang="en-US" altLang="en-US" sz="1200" b="0" baseline="0" dirty="0" smtClean="0">
                <a:ea typeface="Georgia" pitchFamily="18" charset="0"/>
                <a:cs typeface="Georgia" pitchFamily="18" charset="0"/>
              </a:rPr>
              <a:t>While we did achieve the goals and objectives of our project as we have shared with the results.  We are going to share with you about some things we learned during the learning lab and some things the facility staff learned that we documented.  </a:t>
            </a:r>
          </a:p>
          <a:p>
            <a:pPr eaLnBrk="1" hangingPunct="1"/>
            <a:endParaRPr lang="en-US" altLang="en-US" sz="1200" b="1" baseline="0" dirty="0" smtClean="0">
              <a:ea typeface="Georgia" pitchFamily="18" charset="0"/>
              <a:cs typeface="Georgia" pitchFamily="18" charset="0"/>
            </a:endParaRPr>
          </a:p>
          <a:p>
            <a:pPr eaLnBrk="1" hangingPunct="1"/>
            <a:endParaRPr lang="en-US" altLang="en-US" sz="1200" b="1" dirty="0" smtClean="0">
              <a:ea typeface="Georgia" pitchFamily="18" charset="0"/>
              <a:cs typeface="Georgia" pitchFamily="18" charset="0"/>
            </a:endParaRPr>
          </a:p>
          <a:p>
            <a:pPr eaLnBrk="1" hangingPunct="1"/>
            <a:r>
              <a:rPr lang="en-US" altLang="en-US" sz="1200" b="1" dirty="0" smtClean="0">
                <a:ea typeface="Georgia" pitchFamily="18" charset="0"/>
                <a:cs typeface="Georgia" pitchFamily="18" charset="0"/>
              </a:rPr>
              <a:t>Shelley:  </a:t>
            </a:r>
          </a:p>
          <a:p>
            <a:pPr eaLnBrk="1" hangingPunct="1"/>
            <a:endParaRPr lang="en-US" altLang="en-US" sz="1200" b="1" dirty="0" smtClean="0">
              <a:ea typeface="Georgia" pitchFamily="18" charset="0"/>
              <a:cs typeface="Georgia" pitchFamily="18" charset="0"/>
            </a:endParaRPr>
          </a:p>
          <a:p>
            <a:pPr eaLnBrk="1" hangingPunct="1"/>
            <a:r>
              <a:rPr lang="en-US" altLang="en-US" sz="1200" dirty="0" smtClean="0">
                <a:ea typeface="Georgia" pitchFamily="18" charset="0"/>
                <a:cs typeface="Georgia" pitchFamily="18" charset="0"/>
              </a:rPr>
              <a:t>We learned the encoder does not replace training, in total or partial.  We</a:t>
            </a:r>
            <a:r>
              <a:rPr lang="en-US" altLang="en-US" sz="1200" baseline="0" dirty="0" smtClean="0">
                <a:ea typeface="Georgia" pitchFamily="18" charset="0"/>
                <a:cs typeface="Georgia" pitchFamily="18" charset="0"/>
              </a:rPr>
              <a:t> did purchase resources for our voluntary sites and all had an opportunity to use an encoder.  The coders always deferred to the code books to research questions, concerns, verify, etc.  I’m not sure if this is just because that is how we learned or something else but upon analysis of the time for coding using one or the other, there no impact or difference between ICD-9 and ICD-10.  </a:t>
            </a:r>
          </a:p>
          <a:p>
            <a:pPr eaLnBrk="1" hangingPunct="1"/>
            <a:endParaRPr lang="en-US" altLang="en-US" sz="1200" baseline="0" dirty="0" smtClean="0">
              <a:ea typeface="Georgia" pitchFamily="18" charset="0"/>
              <a:cs typeface="Georgia" pitchFamily="18" charset="0"/>
            </a:endParaRPr>
          </a:p>
          <a:p>
            <a:pPr eaLnBrk="1" hangingPunct="1"/>
            <a:r>
              <a:rPr lang="en-US" altLang="en-US" sz="1200" b="1" baseline="0" dirty="0" smtClean="0">
                <a:ea typeface="Georgia" pitchFamily="18" charset="0"/>
                <a:cs typeface="Georgia" pitchFamily="18" charset="0"/>
              </a:rPr>
              <a:t>Pam:  </a:t>
            </a:r>
          </a:p>
          <a:p>
            <a:pPr eaLnBrk="1" hangingPunct="1"/>
            <a:endParaRPr lang="en-US" altLang="en-US" sz="1200" b="1" baseline="0" dirty="0" smtClean="0">
              <a:ea typeface="Georgia" pitchFamily="18" charset="0"/>
              <a:cs typeface="Georgia" pitchFamily="18" charset="0"/>
            </a:endParaRPr>
          </a:p>
          <a:p>
            <a:pPr eaLnBrk="1" hangingPunct="1"/>
            <a:r>
              <a:rPr lang="en-US" altLang="en-US" sz="1200" dirty="0" smtClean="0">
                <a:ea typeface="Georgia" pitchFamily="18" charset="0"/>
                <a:cs typeface="Georgia" pitchFamily="18" charset="0"/>
              </a:rPr>
              <a:t>Non-specific documentation resulted in non-specific code assignment</a:t>
            </a:r>
            <a:r>
              <a:rPr lang="en-US" altLang="en-US" sz="1200" baseline="0" dirty="0" smtClean="0">
                <a:ea typeface="Georgia" pitchFamily="18" charset="0"/>
                <a:cs typeface="Georgia" pitchFamily="18" charset="0"/>
              </a:rPr>
              <a:t> just like it does in ICD-9.  Additionally authoritative sources for a</a:t>
            </a:r>
            <a:r>
              <a:rPr lang="en-US" altLang="en-US" sz="1200" dirty="0" smtClean="0">
                <a:ea typeface="Georgia" pitchFamily="18" charset="0"/>
                <a:cs typeface="Georgia" pitchFamily="18" charset="0"/>
              </a:rPr>
              <a:t>nswers to coding questions were</a:t>
            </a:r>
            <a:r>
              <a:rPr lang="en-US" altLang="en-US" sz="1200" baseline="0" dirty="0" smtClean="0">
                <a:ea typeface="Georgia" pitchFamily="18" charset="0"/>
                <a:cs typeface="Georgia" pitchFamily="18" charset="0"/>
              </a:rPr>
              <a:t> </a:t>
            </a:r>
            <a:r>
              <a:rPr lang="en-US" altLang="en-US" sz="1200" dirty="0" smtClean="0">
                <a:ea typeface="Georgia" pitchFamily="18" charset="0"/>
                <a:cs typeface="Georgia" pitchFamily="18" charset="0"/>
              </a:rPr>
              <a:t>not available as they do not currently exist.  The facilities allotted 3-5 hours</a:t>
            </a:r>
            <a:r>
              <a:rPr lang="en-US" altLang="en-US" sz="1200" baseline="0" dirty="0" smtClean="0">
                <a:ea typeface="Georgia" pitchFamily="18" charset="0"/>
                <a:cs typeface="Georgia" pitchFamily="18" charset="0"/>
              </a:rPr>
              <a:t> on average each week to the project.  </a:t>
            </a:r>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51</a:t>
            </a:fld>
            <a:endParaRPr lang="en-US" dirty="0"/>
          </a:p>
        </p:txBody>
      </p:sp>
    </p:spTree>
    <p:extLst>
      <p:ext uri="{BB962C8B-B14F-4D97-AF65-F5344CB8AC3E}">
        <p14:creationId xmlns:p14="http://schemas.microsoft.com/office/powerpoint/2010/main" val="30836761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14350" indent="-457200">
              <a:defRPr/>
            </a:pPr>
            <a:r>
              <a:rPr lang="en-US" kern="0" dirty="0" smtClean="0"/>
              <a:t>189498197</a:t>
            </a:r>
          </a:p>
          <a:p>
            <a:pPr marL="514350" indent="-457200" algn="l">
              <a:defRPr/>
            </a:pPr>
            <a:endParaRPr lang="en-US" kern="0" dirty="0" smtClean="0"/>
          </a:p>
          <a:p>
            <a:pPr marL="514350" indent="-457200" algn="l">
              <a:defRPr/>
            </a:pPr>
            <a:r>
              <a:rPr lang="en-US" b="1" dirty="0" smtClean="0"/>
              <a:t> Shelley:  </a:t>
            </a:r>
          </a:p>
          <a:p>
            <a:pPr marL="514350" indent="-457200" algn="l">
              <a:defRPr/>
            </a:pPr>
            <a:endParaRPr lang="en-US" b="1" dirty="0" smtClean="0"/>
          </a:p>
          <a:p>
            <a:pPr marL="91440" indent="0" algn="l">
              <a:defRPr/>
            </a:pPr>
            <a:r>
              <a:rPr lang="en-US" b="0" dirty="0" smtClean="0"/>
              <a:t>Just</a:t>
            </a:r>
            <a:r>
              <a:rPr lang="en-US" b="0" baseline="0" dirty="0" smtClean="0"/>
              <a:t> a couple of finial things we want to share with you.  </a:t>
            </a:r>
            <a:r>
              <a:rPr lang="en-US" b="0" dirty="0" smtClean="0"/>
              <a:t>As a result of the study, several unplanned results were realized that you can utilize and take advantage of.  </a:t>
            </a:r>
          </a:p>
          <a:p>
            <a:pPr marL="514350" indent="-457200" algn="l">
              <a:defRPr/>
            </a:pPr>
            <a:endParaRPr lang="en-US" dirty="0" smtClean="0"/>
          </a:p>
          <a:p>
            <a:pPr marL="91440" indent="0" algn="l">
              <a:buNone/>
              <a:defRPr/>
            </a:pPr>
            <a:r>
              <a:rPr lang="en-US" dirty="0" smtClean="0"/>
              <a:t>Coders who lacked experience and confidence with ICD-10 coding at the beginning of the study really got a boost to their confidence.</a:t>
            </a:r>
            <a:r>
              <a:rPr lang="en-US" baseline="0" dirty="0" smtClean="0"/>
              <a:t>  By using basic </a:t>
            </a:r>
            <a:r>
              <a:rPr lang="en-US" dirty="0" smtClean="0"/>
              <a:t>training</a:t>
            </a:r>
            <a:r>
              <a:rPr lang="en-US" baseline="0" dirty="0" smtClean="0"/>
              <a:t> and the </a:t>
            </a:r>
            <a:r>
              <a:rPr lang="en-US" dirty="0" smtClean="0"/>
              <a:t>“learn as you go” approach with the use of actual records already</a:t>
            </a:r>
            <a:r>
              <a:rPr lang="en-US" baseline="0" dirty="0" smtClean="0"/>
              <a:t> coded in ICD-9, the coders will have realistic cases and by giving time allowances not only to code but also research questions and issues they can do so without risk of not meeting their current productivity.  Also by working through them and discussing them among the coders at your facility this provides </a:t>
            </a:r>
            <a:r>
              <a:rPr lang="en-US" dirty="0" smtClean="0"/>
              <a:t>some reassurance that ICD-10 coding is doable.</a:t>
            </a:r>
            <a:r>
              <a:rPr lang="en-US" baseline="0" dirty="0" smtClean="0"/>
              <a:t>  After all there is some fear that is simply too hard or complicated and that is simply not true, if you can code in ICD-9 then you can code in ICD-10.  </a:t>
            </a:r>
          </a:p>
          <a:p>
            <a:pPr marL="320040" indent="-228600" algn="l">
              <a:buAutoNum type="arabicPeriod"/>
              <a:defRPr/>
            </a:pPr>
            <a:endParaRPr lang="en-US" baseline="0" dirty="0" smtClean="0"/>
          </a:p>
          <a:p>
            <a:pPr marL="91440" indent="0" algn="l">
              <a:buNone/>
              <a:defRPr/>
            </a:pPr>
            <a:r>
              <a:rPr lang="en-US" b="1" dirty="0" smtClean="0"/>
              <a:t>Pam:  </a:t>
            </a:r>
          </a:p>
          <a:p>
            <a:pPr marL="91440" indent="0" algn="l">
              <a:buNone/>
              <a:defRPr/>
            </a:pPr>
            <a:endParaRPr lang="en-US" b="1" dirty="0" smtClean="0"/>
          </a:p>
          <a:p>
            <a:pPr marL="91440" indent="0" algn="l">
              <a:buNone/>
              <a:defRPr/>
            </a:pPr>
            <a:r>
              <a:rPr lang="en-US" dirty="0" smtClean="0"/>
              <a:t>By giving the opportunity for the coders</a:t>
            </a:r>
            <a:r>
              <a:rPr lang="en-US" baseline="0" dirty="0" smtClean="0"/>
              <a:t> to get practical experience,  </a:t>
            </a:r>
            <a:r>
              <a:rPr lang="en-US" dirty="0" smtClean="0"/>
              <a:t>anxiety was reduced</a:t>
            </a:r>
            <a:r>
              <a:rPr lang="en-US" baseline="0" dirty="0" smtClean="0"/>
              <a:t> and really the coders became excited </a:t>
            </a:r>
            <a:r>
              <a:rPr lang="en-US" dirty="0" smtClean="0"/>
              <a:t>about the transition.  During the learning lab this happened for the coders that participated in the study and those co-workers not participating were excited just</a:t>
            </a:r>
            <a:r>
              <a:rPr lang="en-US" baseline="0" dirty="0" smtClean="0"/>
              <a:t> because they heard their colleagues talking about ICD-10 coding.  </a:t>
            </a:r>
            <a:r>
              <a:rPr lang="en-US" dirty="0" smtClean="0"/>
              <a:t> </a:t>
            </a:r>
          </a:p>
          <a:p>
            <a:pPr marL="91440" indent="0" algn="l">
              <a:buNone/>
              <a:defRPr/>
            </a:pPr>
            <a:endParaRPr lang="en-US" dirty="0" smtClean="0"/>
          </a:p>
          <a:p>
            <a:pPr marL="91440" indent="0" algn="l">
              <a:buNone/>
              <a:defRPr/>
            </a:pPr>
            <a:r>
              <a:rPr lang="en-US" dirty="0" smtClean="0"/>
              <a:t>The project encouraged group discussion among coders and coding supervisors on coding guidelines to include differences between ICD-9 and ICD-10 leading to increased understanding of coding conventions and guidelines.  This really</a:t>
            </a:r>
            <a:r>
              <a:rPr lang="en-US" baseline="0" dirty="0" smtClean="0"/>
              <a:t> uses k</a:t>
            </a:r>
            <a:r>
              <a:rPr lang="en-US" dirty="0" smtClean="0"/>
              <a:t>nowledge and skills from all coders to positively impact education and training for all coding staff. </a:t>
            </a:r>
          </a:p>
          <a:p>
            <a:pPr marL="91440" indent="0" algn="l">
              <a:buNone/>
              <a:defRPr/>
            </a:pPr>
            <a:endParaRPr lang="en-US" dirty="0" smtClean="0"/>
          </a:p>
          <a:p>
            <a:pPr marL="91440" indent="0" algn="l">
              <a:defRPr/>
            </a:pPr>
            <a:r>
              <a:rPr lang="en-US" b="1" dirty="0" smtClean="0"/>
              <a:t>Shelley:  </a:t>
            </a:r>
          </a:p>
          <a:p>
            <a:pPr marL="91440" indent="0" algn="l">
              <a:defRPr/>
            </a:pPr>
            <a:endParaRPr lang="en-US" b="1" dirty="0" smtClean="0"/>
          </a:p>
          <a:p>
            <a:pPr marL="91440" indent="0" algn="l">
              <a:defRPr/>
            </a:pPr>
            <a:r>
              <a:rPr lang="en-US" dirty="0" smtClean="0"/>
              <a:t>Last but not least, our learning lab participants</a:t>
            </a:r>
            <a:r>
              <a:rPr lang="en-US" baseline="0" dirty="0" smtClean="0"/>
              <a:t> </a:t>
            </a:r>
            <a:r>
              <a:rPr lang="en-US" dirty="0" smtClean="0"/>
              <a:t>found improvements in the coding accuracy for ICD-9 coding as a result of what they perceived as getting back to coding basics through reinforcement of coding conventions and guidelines. The study promoted attention to detail in a learning environment and allowed site participants to identify documentation issues based on provider documentation habits and encounter types within their individual facilities. </a:t>
            </a:r>
          </a:p>
          <a:p>
            <a:pPr marL="91440" indent="0" algn="l">
              <a:defRPr/>
            </a:pPr>
            <a:endParaRPr lang="en-US" dirty="0" smtClean="0"/>
          </a:p>
          <a:p>
            <a:pPr marL="91440" indent="0" algn="l">
              <a:defRPr/>
            </a:pPr>
            <a:r>
              <a:rPr lang="en-US" dirty="0" smtClean="0"/>
              <a:t>This was felt to provide advantage for field sites in preparation by allowing them to customize their focus for education and training on their individual needs. It was determined this would minimize overall training time by eliminating unnecessary training for stakeholders if</a:t>
            </a:r>
            <a:r>
              <a:rPr lang="en-US" baseline="0" dirty="0" smtClean="0"/>
              <a:t> more general across the board training sessions.  </a:t>
            </a:r>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52</a:t>
            </a:fld>
            <a:endParaRPr lang="en-US" dirty="0"/>
          </a:p>
        </p:txBody>
      </p:sp>
    </p:spTree>
    <p:extLst>
      <p:ext uri="{BB962C8B-B14F-4D97-AF65-F5344CB8AC3E}">
        <p14:creationId xmlns:p14="http://schemas.microsoft.com/office/powerpoint/2010/main" val="32183563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baseline="0" dirty="0" smtClean="0">
                <a:latin typeface="Arial" panose="020B0604020202020204" pitchFamily="34" charset="0"/>
                <a:cs typeface="Arial" panose="020B0604020202020204" pitchFamily="34" charset="0"/>
              </a:rPr>
              <a:t>Pam:  </a:t>
            </a:r>
          </a:p>
          <a:p>
            <a:endParaRPr lang="en-US" sz="1200" b="1" baseline="0" dirty="0" smtClean="0">
              <a:latin typeface="Arial" panose="020B0604020202020204" pitchFamily="34" charset="0"/>
              <a:cs typeface="Arial" panose="020B0604020202020204" pitchFamily="34" charset="0"/>
            </a:endParaRPr>
          </a:p>
          <a:p>
            <a:r>
              <a:rPr lang="en-US" sz="1200" b="0" baseline="0" dirty="0" smtClean="0">
                <a:latin typeface="Arial" panose="020B0604020202020204" pitchFamily="34" charset="0"/>
                <a:cs typeface="Arial" panose="020B0604020202020204" pitchFamily="34" charset="0"/>
              </a:rPr>
              <a:t>Just to reinforce what you’ve learned today, if you implement some or all of our recommendations you can reduce if not eliminate the impact of ICD-10 transition.  </a:t>
            </a:r>
          </a:p>
          <a:p>
            <a:endParaRPr lang="en-US" sz="1200" b="1" baseline="0" dirty="0" smtClean="0">
              <a:latin typeface="Arial" panose="020B0604020202020204" pitchFamily="34" charset="0"/>
              <a:cs typeface="Arial" panose="020B0604020202020204" pitchFamily="34" charset="0"/>
            </a:endParaRPr>
          </a:p>
          <a:p>
            <a:r>
              <a:rPr lang="en-US" sz="1200" b="1" baseline="0" dirty="0" smtClean="0">
                <a:latin typeface="Arial" panose="020B0604020202020204" pitchFamily="34" charset="0"/>
                <a:cs typeface="Arial" panose="020B0604020202020204" pitchFamily="34" charset="0"/>
              </a:rPr>
              <a:t>Shelley:  </a:t>
            </a:r>
          </a:p>
          <a:p>
            <a:endParaRPr lang="en-US" sz="1200" b="1" baseline="0" dirty="0" smtClean="0">
              <a:latin typeface="Arial" panose="020B0604020202020204" pitchFamily="34" charset="0"/>
              <a:cs typeface="Arial" panose="020B0604020202020204" pitchFamily="34" charset="0"/>
            </a:endParaRPr>
          </a:p>
          <a:p>
            <a:r>
              <a:rPr lang="en-US" sz="1200" baseline="0" dirty="0" smtClean="0">
                <a:latin typeface="Arial" panose="020B0604020202020204" pitchFamily="34" charset="0"/>
                <a:cs typeface="Arial" panose="020B0604020202020204" pitchFamily="34" charset="0"/>
              </a:rPr>
              <a:t>One last item before we end the presentation, if you have a best practice or a uTube video on ICD-10 to share with VHA, please send the VHA ICD-10 Q&amp;A Distribution List using Outlook, so we can post it on the facility sharing corner. </a:t>
            </a:r>
          </a:p>
          <a:p>
            <a:endParaRPr lang="en-US" sz="1200" baseline="0" dirty="0" smtClean="0">
              <a:latin typeface="Arial" panose="020B0604020202020204" pitchFamily="34" charset="0"/>
              <a:cs typeface="Arial" panose="020B0604020202020204" pitchFamily="34" charset="0"/>
            </a:endParaRPr>
          </a:p>
          <a:p>
            <a:r>
              <a:rPr lang="en-US" sz="1200" baseline="0" dirty="0" smtClean="0">
                <a:latin typeface="Arial" panose="020B0604020202020204" pitchFamily="34" charset="0"/>
                <a:cs typeface="Arial" panose="020B0604020202020204" pitchFamily="34" charset="0"/>
              </a:rPr>
              <a:t>One final reminder, if you haven’t submitted your questions yet, there is still time to do so by clicking on the orange “Ask The Presenter” icon.  We’re going to show a brief announcement and be right back to answer your questions.</a:t>
            </a:r>
          </a:p>
          <a:p>
            <a:endParaRPr lang="en-US" dirty="0"/>
          </a:p>
        </p:txBody>
      </p:sp>
      <p:sp>
        <p:nvSpPr>
          <p:cNvPr id="4" name="Slide Number Placeholder 3"/>
          <p:cNvSpPr>
            <a:spLocks noGrp="1"/>
          </p:cNvSpPr>
          <p:nvPr>
            <p:ph type="sldNum" sz="quarter" idx="10"/>
          </p:nvPr>
        </p:nvSpPr>
        <p:spPr/>
        <p:txBody>
          <a:bodyPr/>
          <a:lstStyle/>
          <a:p>
            <a:fld id="{2338586F-EDB6-4F59-9B5E-4240C27CCDB7}" type="slidenum">
              <a:rPr lang="en-US" smtClean="0"/>
              <a:t>53</a:t>
            </a:fld>
            <a:endParaRPr lang="en-US" dirty="0"/>
          </a:p>
        </p:txBody>
      </p:sp>
    </p:spTree>
    <p:extLst>
      <p:ext uri="{BB962C8B-B14F-4D97-AF65-F5344CB8AC3E}">
        <p14:creationId xmlns:p14="http://schemas.microsoft.com/office/powerpoint/2010/main" val="32765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Pam: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VHA like all other organizations had lots of questions and little answers.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Shelley: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of our questions were: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do we determine potential impact of ICD-10 so that we can prepare and prevent?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More specifically what will the impact to the coders be in terms of productivity?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1" baseline="0" dirty="0" smtClean="0"/>
              <a:t>Pam:</a:t>
            </a:r>
          </a:p>
          <a:p>
            <a:endParaRPr lang="en-US" baseline="0" dirty="0" smtClean="0"/>
          </a:p>
          <a:p>
            <a:r>
              <a:rPr lang="en-US" baseline="0" dirty="0" smtClean="0"/>
              <a:t>We wanted to find the answers to our questions to know what the impact would be for the coders so we came up with the concept of the learning lab.  Shelley is going to explain the learning lab project.</a:t>
            </a:r>
            <a:endParaRPr lang="en-US" altLang="en-US" baseline="0" dirty="0" smtClean="0"/>
          </a:p>
        </p:txBody>
      </p:sp>
      <p:sp>
        <p:nvSpPr>
          <p:cNvPr id="4" name="Slide Number Placeholder 3"/>
          <p:cNvSpPr>
            <a:spLocks noGrp="1"/>
          </p:cNvSpPr>
          <p:nvPr>
            <p:ph type="sldNum" sz="quarter" idx="10"/>
          </p:nvPr>
        </p:nvSpPr>
        <p:spPr/>
        <p:txBody>
          <a:bodyPr/>
          <a:lstStyle/>
          <a:p>
            <a:fld id="{2338586F-EDB6-4F59-9B5E-4240C27CCDB7}" type="slidenum">
              <a:rPr lang="en-US" smtClean="0"/>
              <a:t>6</a:t>
            </a:fld>
            <a:endParaRPr lang="en-US" dirty="0"/>
          </a:p>
        </p:txBody>
      </p:sp>
    </p:spTree>
    <p:extLst>
      <p:ext uri="{BB962C8B-B14F-4D97-AF65-F5344CB8AC3E}">
        <p14:creationId xmlns:p14="http://schemas.microsoft.com/office/powerpoint/2010/main" val="419367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sz="1200" b="1" dirty="0" smtClean="0">
                <a:latin typeface="Arial" panose="020B0604020202020204" pitchFamily="34" charset="0"/>
                <a:cs typeface="Arial" panose="020B0604020202020204" pitchFamily="34" charset="0"/>
              </a:rPr>
              <a:t>Shelley:</a:t>
            </a:r>
          </a:p>
          <a:p>
            <a:endParaRPr lang="en-US" altLang="en-US" sz="1200" dirty="0" smtClean="0">
              <a:latin typeface="Arial" panose="020B0604020202020204" pitchFamily="34" charset="0"/>
              <a:cs typeface="Arial" panose="020B0604020202020204" pitchFamily="34" charset="0"/>
            </a:endParaRPr>
          </a:p>
          <a:p>
            <a:r>
              <a:rPr lang="en-US" altLang="en-US" sz="1200" dirty="0" smtClean="0">
                <a:latin typeface="Arial" panose="020B0604020202020204" pitchFamily="34" charset="0"/>
                <a:cs typeface="Arial" panose="020B0604020202020204" pitchFamily="34" charset="0"/>
              </a:rPr>
              <a:t>I’m sure you all</a:t>
            </a:r>
            <a:r>
              <a:rPr lang="en-US" altLang="en-US" sz="1200" baseline="0" dirty="0" smtClean="0">
                <a:latin typeface="Arial" panose="020B0604020202020204" pitchFamily="34" charset="0"/>
                <a:cs typeface="Arial" panose="020B0604020202020204" pitchFamily="34" charset="0"/>
              </a:rPr>
              <a:t> are wondering what exactly </a:t>
            </a:r>
            <a:r>
              <a:rPr lang="en-US" altLang="en-US" sz="1200" dirty="0" smtClean="0">
                <a:latin typeface="Arial" panose="020B0604020202020204" pitchFamily="34" charset="0"/>
                <a:cs typeface="Arial" panose="020B0604020202020204" pitchFamily="34" charset="0"/>
              </a:rPr>
              <a:t>is the Learning Lab?</a:t>
            </a:r>
          </a:p>
          <a:p>
            <a:r>
              <a:rPr lang="en-US" altLang="en-US" sz="1200" dirty="0" smtClean="0">
                <a:latin typeface="Arial" panose="020B0604020202020204" pitchFamily="34" charset="0"/>
                <a:ea typeface="Georgia" pitchFamily="18" charset="0"/>
                <a:cs typeface="Arial" panose="020B0604020202020204" pitchFamily="34" charset="0"/>
              </a:rPr>
              <a:t>It is really is “demonstration project” performed</a:t>
            </a:r>
            <a:r>
              <a:rPr lang="en-US" altLang="en-US" sz="1200" baseline="0" dirty="0" smtClean="0">
                <a:latin typeface="Arial" panose="020B0604020202020204" pitchFamily="34" charset="0"/>
                <a:ea typeface="Georgia" pitchFamily="18" charset="0"/>
                <a:cs typeface="Arial" panose="020B0604020202020204" pitchFamily="34" charset="0"/>
              </a:rPr>
              <a:t> as a time in motion study </a:t>
            </a:r>
            <a:r>
              <a:rPr lang="en-US" altLang="en-US" sz="1200" dirty="0" smtClean="0">
                <a:latin typeface="Arial" panose="020B0604020202020204" pitchFamily="34" charset="0"/>
                <a:ea typeface="Georgia" pitchFamily="18" charset="0"/>
                <a:cs typeface="Arial" panose="020B0604020202020204" pitchFamily="34" charset="0"/>
              </a:rPr>
              <a:t>used to engage coding staff at VHA</a:t>
            </a:r>
            <a:r>
              <a:rPr lang="en-US" altLang="en-US" sz="1200" baseline="0" dirty="0" smtClean="0">
                <a:latin typeface="Arial" panose="020B0604020202020204" pitchFamily="34" charset="0"/>
                <a:ea typeface="Georgia" pitchFamily="18" charset="0"/>
                <a:cs typeface="Arial" panose="020B0604020202020204" pitchFamily="34" charset="0"/>
              </a:rPr>
              <a:t> facilities </a:t>
            </a:r>
            <a:r>
              <a:rPr lang="en-US" altLang="en-US" sz="1200" dirty="0" smtClean="0">
                <a:latin typeface="Arial" panose="020B0604020202020204" pitchFamily="34" charset="0"/>
                <a:ea typeface="Georgia" pitchFamily="18" charset="0"/>
                <a:cs typeface="Arial" panose="020B0604020202020204" pitchFamily="34" charset="0"/>
              </a:rPr>
              <a:t>in applying the ICD-10 code sets to records previously coded in ICD-9 from April – July 2012.</a:t>
            </a:r>
          </a:p>
          <a:p>
            <a:endParaRPr lang="en-US" altLang="en-US" sz="1200" dirty="0" smtClean="0">
              <a:latin typeface="Arial" panose="020B0604020202020204" pitchFamily="34" charset="0"/>
              <a:ea typeface="Georgia" pitchFamily="18" charset="0"/>
              <a:cs typeface="Arial" panose="020B0604020202020204" pitchFamily="34" charset="0"/>
            </a:endParaRPr>
          </a:p>
          <a:p>
            <a:r>
              <a:rPr lang="en-US" altLang="en-US" sz="1200" b="1" dirty="0" smtClean="0">
                <a:latin typeface="Arial" panose="020B0604020202020204" pitchFamily="34" charset="0"/>
                <a:ea typeface="Georgia" pitchFamily="18" charset="0"/>
                <a:cs typeface="Arial" panose="020B0604020202020204" pitchFamily="34" charset="0"/>
              </a:rPr>
              <a:t>Pam:</a:t>
            </a:r>
          </a:p>
          <a:p>
            <a:endParaRPr lang="en-US" altLang="en-US" sz="1200" dirty="0" smtClean="0">
              <a:latin typeface="Arial" panose="020B0604020202020204" pitchFamily="34" charset="0"/>
              <a:ea typeface="Georgia" pitchFamily="18" charset="0"/>
              <a:cs typeface="Arial" panose="020B0604020202020204" pitchFamily="34" charset="0"/>
            </a:endParaRPr>
          </a:p>
          <a:p>
            <a:r>
              <a:rPr lang="en-US" altLang="en-US" sz="1200" dirty="0" smtClean="0">
                <a:latin typeface="Arial" panose="020B0604020202020204" pitchFamily="34" charset="0"/>
                <a:ea typeface="Georgia" pitchFamily="18" charset="0"/>
                <a:cs typeface="Arial" panose="020B0604020202020204" pitchFamily="34" charset="0"/>
              </a:rPr>
              <a:t>The project</a:t>
            </a:r>
            <a:r>
              <a:rPr lang="en-US" altLang="en-US" sz="1200" baseline="0" dirty="0" smtClean="0">
                <a:latin typeface="Arial" panose="020B0604020202020204" pitchFamily="34" charset="0"/>
                <a:ea typeface="Georgia" pitchFamily="18" charset="0"/>
                <a:cs typeface="Arial" panose="020B0604020202020204" pitchFamily="34" charset="0"/>
              </a:rPr>
              <a:t> purpose was to a</a:t>
            </a:r>
            <a:r>
              <a:rPr lang="en-US" altLang="en-US" sz="1200" dirty="0" smtClean="0">
                <a:latin typeface="Arial" panose="020B0604020202020204" pitchFamily="34" charset="0"/>
                <a:ea typeface="Georgia" pitchFamily="18" charset="0"/>
                <a:cs typeface="Arial" panose="020B0604020202020204" pitchFamily="34" charset="0"/>
              </a:rPr>
              <a:t>nalyze any coding issues related to ICD-10 implementation, as well as to learn anything else that may occur, in order to minimize negative impacts on operations and users.  </a:t>
            </a:r>
          </a:p>
          <a:p>
            <a:pPr lvl="1" eaLnBrk="1" hangingPunct="1">
              <a:buFont typeface="Arial" charset="0"/>
              <a:buNone/>
            </a:pPr>
            <a:endParaRPr lang="en-US" altLang="en-US" sz="1200" dirty="0" smtClean="0">
              <a:latin typeface="Arial" panose="020B0604020202020204" pitchFamily="34" charset="0"/>
              <a:ea typeface="Georgia"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338586F-EDB6-4F59-9B5E-4240C27CCDB7}" type="slidenum">
              <a:rPr lang="en-US" smtClean="0"/>
              <a:t>7</a:t>
            </a:fld>
            <a:endParaRPr lang="en-US" dirty="0"/>
          </a:p>
        </p:txBody>
      </p:sp>
    </p:spTree>
    <p:extLst>
      <p:ext uri="{BB962C8B-B14F-4D97-AF65-F5344CB8AC3E}">
        <p14:creationId xmlns:p14="http://schemas.microsoft.com/office/powerpoint/2010/main" val="2281821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Pam:</a:t>
            </a:r>
          </a:p>
          <a:p>
            <a:endParaRPr lang="en-US" dirty="0" smtClean="0"/>
          </a:p>
          <a:p>
            <a:r>
              <a:rPr lang="en-US" dirty="0" smtClean="0"/>
              <a:t>Comparing ICD-10</a:t>
            </a:r>
            <a:r>
              <a:rPr lang="en-US" baseline="0" dirty="0" smtClean="0"/>
              <a:t> implementation in other countries,  </a:t>
            </a:r>
            <a:r>
              <a:rPr lang="en-US" dirty="0" smtClean="0"/>
              <a:t>Canada’s</a:t>
            </a:r>
            <a:r>
              <a:rPr lang="en-US" baseline="0" dirty="0" smtClean="0"/>
              <a:t> implementation of ICD-10 is the most often talked about as comparative to the US implementation; but is it really the same?  And should you use it as a basis for planning or to answer any questions and concerns for your facility?</a:t>
            </a:r>
          </a:p>
          <a:p>
            <a:endParaRPr lang="en-US" baseline="0" dirty="0" smtClean="0"/>
          </a:p>
          <a:p>
            <a:r>
              <a:rPr lang="en-US" b="1" baseline="0" dirty="0" smtClean="0"/>
              <a:t>Shelley:</a:t>
            </a:r>
          </a:p>
          <a:p>
            <a:endParaRPr lang="en-US" baseline="0" dirty="0" smtClean="0"/>
          </a:p>
          <a:p>
            <a:r>
              <a:rPr lang="en-US" baseline="0" dirty="0" smtClean="0"/>
              <a:t>Based on information published about the Canadian implementation,  the Canadian Clinical Modification of ICD-10 is very different than what we use in US.  They do not utilize ICD-10-PCS at all AND they transitioned to electronic system at same time.  So their implementation would obviously have had different impacts than what we face as an industry in the US.  </a:t>
            </a:r>
          </a:p>
          <a:p>
            <a:endParaRPr lang="en-US" baseline="0" dirty="0" smtClean="0"/>
          </a:p>
        </p:txBody>
      </p:sp>
      <p:sp>
        <p:nvSpPr>
          <p:cNvPr id="4" name="Slide Number Placeholder 3"/>
          <p:cNvSpPr>
            <a:spLocks noGrp="1"/>
          </p:cNvSpPr>
          <p:nvPr>
            <p:ph type="sldNum" sz="quarter" idx="10"/>
          </p:nvPr>
        </p:nvSpPr>
        <p:spPr/>
        <p:txBody>
          <a:bodyPr/>
          <a:lstStyle/>
          <a:p>
            <a:fld id="{2338586F-EDB6-4F59-9B5E-4240C27CCDB7}" type="slidenum">
              <a:rPr lang="en-US" smtClean="0"/>
              <a:t>8</a:t>
            </a:fld>
            <a:endParaRPr lang="en-US" dirty="0"/>
          </a:p>
        </p:txBody>
      </p:sp>
    </p:spTree>
    <p:extLst>
      <p:ext uri="{BB962C8B-B14F-4D97-AF65-F5344CB8AC3E}">
        <p14:creationId xmlns:p14="http://schemas.microsoft.com/office/powerpoint/2010/main" val="3456620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Shelley:</a:t>
            </a:r>
          </a:p>
          <a:p>
            <a:endParaRPr lang="en-US" baseline="0" dirty="0" smtClean="0"/>
          </a:p>
          <a:p>
            <a:r>
              <a:rPr lang="en-US" baseline="0" dirty="0" smtClean="0"/>
              <a:t>Together Pam and I decided the best way to determine impacts to the coders were to have VHA coders code VA records.  </a:t>
            </a:r>
          </a:p>
          <a:p>
            <a:endParaRPr lang="en-US" baseline="0" dirty="0" smtClean="0"/>
          </a:p>
          <a:p>
            <a:r>
              <a:rPr lang="en-US" b="1" baseline="0" dirty="0" smtClean="0"/>
              <a:t>Pam:</a:t>
            </a:r>
          </a:p>
          <a:p>
            <a:endParaRPr lang="en-US" baseline="0" dirty="0" smtClean="0"/>
          </a:p>
          <a:p>
            <a:r>
              <a:rPr lang="en-US" baseline="0" dirty="0" smtClean="0"/>
              <a:t>You are probably asking yourself why is that necessary?  Is there anything special about VHA coders and VA records? </a:t>
            </a:r>
          </a:p>
          <a:p>
            <a:endParaRPr lang="en-US" baseline="0" dirty="0" smtClean="0"/>
          </a:p>
          <a:p>
            <a:endParaRPr lang="en-US" baseline="0" dirty="0" smtClean="0"/>
          </a:p>
          <a:p>
            <a:r>
              <a:rPr lang="en-US" sz="1200" kern="1200" dirty="0" smtClean="0">
                <a:solidFill>
                  <a:schemeClr val="tx1"/>
                </a:solidFill>
                <a:effectLst/>
                <a:latin typeface="+mn-lt"/>
                <a:ea typeface="+mn-ea"/>
                <a:cs typeface="+mn-cs"/>
              </a:rPr>
              <a:t>Image 55905886: </a:t>
            </a:r>
          </a:p>
          <a:p>
            <a:r>
              <a:rPr lang="en-US" sz="1200" b="1" kern="1200" dirty="0" smtClean="0">
                <a:solidFill>
                  <a:schemeClr val="tx1"/>
                </a:solidFill>
                <a:effectLst/>
                <a:latin typeface="+mn-lt"/>
                <a:ea typeface="+mn-ea"/>
                <a:cs typeface="+mn-cs"/>
              </a:rPr>
              <a:t>Keith McIntyre / Shutterstock.com</a:t>
            </a:r>
            <a:endParaRPr lang="en-US" sz="1200" kern="1200" dirty="0" smtClean="0">
              <a:solidFill>
                <a:schemeClr val="tx1"/>
              </a:solidFill>
              <a:effectLst/>
              <a:latin typeface="+mn-lt"/>
              <a:ea typeface="+mn-ea"/>
              <a:cs typeface="+mn-cs"/>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338586F-EDB6-4F59-9B5E-4240C27CCDB7}" type="slidenum">
              <a:rPr lang="en-US" smtClean="0"/>
              <a:t>9</a:t>
            </a:fld>
            <a:endParaRPr lang="en-US" dirty="0"/>
          </a:p>
        </p:txBody>
      </p:sp>
    </p:spTree>
    <p:extLst>
      <p:ext uri="{BB962C8B-B14F-4D97-AF65-F5344CB8AC3E}">
        <p14:creationId xmlns:p14="http://schemas.microsoft.com/office/powerpoint/2010/main" val="1073382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832E65-DD5B-4179-8B3B-4F66AF272951}" type="datetimeFigureOut">
              <a:rPr lang="en-US" smtClean="0"/>
              <a:t>7/24/2014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3D47-5C97-42FD-9056-81B5188DCAEE}" type="slidenum">
              <a:rPr lang="en-US" smtClean="0"/>
              <a:t>‹#›</a:t>
            </a:fld>
            <a:endParaRPr lang="en-US" dirty="0"/>
          </a:p>
        </p:txBody>
      </p:sp>
      <p:sp>
        <p:nvSpPr>
          <p:cNvPr id="8" name="Text Box 15"/>
          <p:cNvSpPr txBox="1">
            <a:spLocks noChangeArrowheads="1"/>
          </p:cNvSpPr>
          <p:nvPr userDrawn="1"/>
        </p:nvSpPr>
        <p:spPr bwMode="auto">
          <a:xfrm>
            <a:off x="11176000" y="6583362"/>
            <a:ext cx="711200" cy="198438"/>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sz="700" dirty="0">
                <a:latin typeface="Arial" pitchFamily="-111" charset="0"/>
              </a:rPr>
              <a:t>© </a:t>
            </a:r>
            <a:r>
              <a:rPr lang="en-US" sz="700" dirty="0" smtClean="0">
                <a:latin typeface="Arial" pitchFamily="-111" charset="0"/>
              </a:rPr>
              <a:t>2014</a:t>
            </a:r>
            <a:endParaRPr lang="en-US" sz="700" dirty="0">
              <a:latin typeface="Arial" pitchFamily="-111" charset="0"/>
            </a:endParaRPr>
          </a:p>
        </p:txBody>
      </p:sp>
    </p:spTree>
    <p:extLst>
      <p:ext uri="{BB962C8B-B14F-4D97-AF65-F5344CB8AC3E}">
        <p14:creationId xmlns:p14="http://schemas.microsoft.com/office/powerpoint/2010/main" val="14612056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E34639-523F-45C1-894F-F9EA13173C60}" type="datetimeFigureOut">
              <a:rPr lang="en-US" smtClean="0"/>
              <a:pPr/>
              <a:t>7/24/2014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B4A059-68EB-4468-8E4E-07F6911F8BE0}" type="slidenum">
              <a:rPr lang="en-US" smtClean="0"/>
              <a:pPr/>
              <a:t>‹#›</a:t>
            </a:fld>
            <a:endParaRPr lang="en-US" dirty="0"/>
          </a:p>
        </p:txBody>
      </p:sp>
    </p:spTree>
    <p:extLst>
      <p:ext uri="{BB962C8B-B14F-4D97-AF65-F5344CB8AC3E}">
        <p14:creationId xmlns:p14="http://schemas.microsoft.com/office/powerpoint/2010/main" val="4044465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E34639-523F-45C1-894F-F9EA13173C60}" type="datetimeFigureOut">
              <a:rPr lang="en-US" smtClean="0"/>
              <a:pPr/>
              <a:t>7/24/2014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B4A059-68EB-4468-8E4E-07F6911F8BE0}" type="slidenum">
              <a:rPr lang="en-US" smtClean="0"/>
              <a:pPr/>
              <a:t>‹#›</a:t>
            </a:fld>
            <a:endParaRPr lang="en-US" dirty="0"/>
          </a:p>
        </p:txBody>
      </p:sp>
    </p:spTree>
    <p:extLst>
      <p:ext uri="{BB962C8B-B14F-4D97-AF65-F5344CB8AC3E}">
        <p14:creationId xmlns:p14="http://schemas.microsoft.com/office/powerpoint/2010/main" val="249069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E34639-523F-45C1-894F-F9EA13173C60}" type="datetimeFigureOut">
              <a:rPr lang="en-US" smtClean="0"/>
              <a:pPr/>
              <a:t>7/24/2014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B4A059-68EB-4468-8E4E-07F6911F8BE0}" type="slidenum">
              <a:rPr lang="en-US" smtClean="0"/>
              <a:pPr/>
              <a:t>‹#›</a:t>
            </a:fld>
            <a:endParaRPr lang="en-US" dirty="0"/>
          </a:p>
        </p:txBody>
      </p:sp>
    </p:spTree>
    <p:extLst>
      <p:ext uri="{BB962C8B-B14F-4D97-AF65-F5344CB8AC3E}">
        <p14:creationId xmlns:p14="http://schemas.microsoft.com/office/powerpoint/2010/main" val="83222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E34639-523F-45C1-894F-F9EA13173C60}" type="datetimeFigureOut">
              <a:rPr lang="en-US" smtClean="0"/>
              <a:pPr/>
              <a:t>7/24/2014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B4A059-68EB-4468-8E4E-07F6911F8BE0}" type="slidenum">
              <a:rPr lang="en-US" smtClean="0"/>
              <a:pPr/>
              <a:t>‹#›</a:t>
            </a:fld>
            <a:endParaRPr lang="en-US" dirty="0"/>
          </a:p>
        </p:txBody>
      </p:sp>
    </p:spTree>
    <p:extLst>
      <p:ext uri="{BB962C8B-B14F-4D97-AF65-F5344CB8AC3E}">
        <p14:creationId xmlns:p14="http://schemas.microsoft.com/office/powerpoint/2010/main" val="60838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E34639-523F-45C1-894F-F9EA13173C60}" type="datetimeFigureOut">
              <a:rPr lang="en-US" smtClean="0"/>
              <a:pPr/>
              <a:t>7/24/2014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B4A059-68EB-4468-8E4E-07F6911F8BE0}" type="slidenum">
              <a:rPr lang="en-US" smtClean="0"/>
              <a:pPr/>
              <a:t>‹#›</a:t>
            </a:fld>
            <a:endParaRPr lang="en-US" dirty="0"/>
          </a:p>
        </p:txBody>
      </p:sp>
    </p:spTree>
    <p:extLst>
      <p:ext uri="{BB962C8B-B14F-4D97-AF65-F5344CB8AC3E}">
        <p14:creationId xmlns:p14="http://schemas.microsoft.com/office/powerpoint/2010/main" val="210374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E34639-523F-45C1-894F-F9EA13173C60}" type="datetimeFigureOut">
              <a:rPr lang="en-US" smtClean="0"/>
              <a:pPr/>
              <a:t>7/24/2014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B4A059-68EB-4468-8E4E-07F6911F8BE0}" type="slidenum">
              <a:rPr lang="en-US" smtClean="0"/>
              <a:pPr/>
              <a:t>‹#›</a:t>
            </a:fld>
            <a:endParaRPr lang="en-US" dirty="0"/>
          </a:p>
        </p:txBody>
      </p:sp>
    </p:spTree>
    <p:extLst>
      <p:ext uri="{BB962C8B-B14F-4D97-AF65-F5344CB8AC3E}">
        <p14:creationId xmlns:p14="http://schemas.microsoft.com/office/powerpoint/2010/main" val="952826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E34639-523F-45C1-894F-F9EA13173C60}" type="datetimeFigureOut">
              <a:rPr lang="en-US" smtClean="0"/>
              <a:pPr/>
              <a:t>7/24/2014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B4A059-68EB-4468-8E4E-07F6911F8BE0}" type="slidenum">
              <a:rPr lang="en-US" smtClean="0"/>
              <a:pPr/>
              <a:t>‹#›</a:t>
            </a:fld>
            <a:endParaRPr lang="en-US" dirty="0"/>
          </a:p>
        </p:txBody>
      </p:sp>
    </p:spTree>
    <p:extLst>
      <p:ext uri="{BB962C8B-B14F-4D97-AF65-F5344CB8AC3E}">
        <p14:creationId xmlns:p14="http://schemas.microsoft.com/office/powerpoint/2010/main" val="446964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34639-523F-45C1-894F-F9EA13173C60}" type="datetimeFigureOut">
              <a:rPr lang="en-US" smtClean="0"/>
              <a:pPr/>
              <a:t>7/24/2014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B4A059-68EB-4468-8E4E-07F6911F8BE0}" type="slidenum">
              <a:rPr lang="en-US" smtClean="0"/>
              <a:pPr/>
              <a:t>‹#›</a:t>
            </a:fld>
            <a:endParaRPr lang="en-US" dirty="0"/>
          </a:p>
        </p:txBody>
      </p:sp>
    </p:spTree>
    <p:extLst>
      <p:ext uri="{BB962C8B-B14F-4D97-AF65-F5344CB8AC3E}">
        <p14:creationId xmlns:p14="http://schemas.microsoft.com/office/powerpoint/2010/main" val="370002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E34639-523F-45C1-894F-F9EA13173C60}" type="datetimeFigureOut">
              <a:rPr lang="en-US" smtClean="0"/>
              <a:pPr/>
              <a:t>7/24/2014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B4A059-68EB-4468-8E4E-07F6911F8BE0}" type="slidenum">
              <a:rPr lang="en-US" smtClean="0"/>
              <a:pPr/>
              <a:t>‹#›</a:t>
            </a:fld>
            <a:endParaRPr lang="en-US" dirty="0"/>
          </a:p>
        </p:txBody>
      </p:sp>
    </p:spTree>
    <p:extLst>
      <p:ext uri="{BB962C8B-B14F-4D97-AF65-F5344CB8AC3E}">
        <p14:creationId xmlns:p14="http://schemas.microsoft.com/office/powerpoint/2010/main" val="355342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E34639-523F-45C1-894F-F9EA13173C60}" type="datetimeFigureOut">
              <a:rPr lang="en-US" smtClean="0"/>
              <a:pPr/>
              <a:t>7/24/2014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B4A059-68EB-4468-8E4E-07F6911F8BE0}" type="slidenum">
              <a:rPr lang="en-US" smtClean="0"/>
              <a:pPr/>
              <a:t>‹#›</a:t>
            </a:fld>
            <a:endParaRPr lang="en-US" dirty="0"/>
          </a:p>
        </p:txBody>
      </p:sp>
    </p:spTree>
    <p:extLst>
      <p:ext uri="{BB962C8B-B14F-4D97-AF65-F5344CB8AC3E}">
        <p14:creationId xmlns:p14="http://schemas.microsoft.com/office/powerpoint/2010/main" val="3953128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32E65-DD5B-4179-8B3B-4F66AF272951}" type="datetimeFigureOut">
              <a:rPr lang="en-US" smtClean="0"/>
              <a:t>7/24/2014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13D47-5C97-42FD-9056-81B5188DCAEE}" type="slidenum">
              <a:rPr lang="en-US" smtClean="0"/>
              <a:t>‹#›</a:t>
            </a:fld>
            <a:endParaRPr lang="en-US" dirty="0"/>
          </a:p>
        </p:txBody>
      </p:sp>
    </p:spTree>
    <p:extLst>
      <p:ext uri="{BB962C8B-B14F-4D97-AF65-F5344CB8AC3E}">
        <p14:creationId xmlns:p14="http://schemas.microsoft.com/office/powerpoint/2010/main" val="33312127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3.wdp"/></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1.jpeg"/><Relationship Id="rId7" Type="http://schemas.openxmlformats.org/officeDocument/2006/relationships/diagramColors" Target="../diagrams/colors1.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1296" t="4445" r="1429" b="23333"/>
          <a:stretch/>
        </p:blipFill>
        <p:spPr>
          <a:xfrm>
            <a:off x="-80996" y="-58189"/>
            <a:ext cx="12295163" cy="6949440"/>
          </a:xfrm>
          <a:prstGeom prst="rect">
            <a:avLst/>
          </a:prstGeom>
        </p:spPr>
      </p:pic>
    </p:spTree>
    <p:extLst>
      <p:ext uri="{BB962C8B-B14F-4D97-AF65-F5344CB8AC3E}">
        <p14:creationId xmlns:p14="http://schemas.microsoft.com/office/powerpoint/2010/main" val="1693274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array of spheres, with an orage sphere separated form the rest"/>
          <p:cNvPicPr>
            <a:picLocks noChangeAspect="1"/>
          </p:cNvPicPr>
          <p:nvPr/>
        </p:nvPicPr>
        <p:blipFill rotWithShape="1">
          <a:blip r:embed="rId3" cstate="print">
            <a:extLst>
              <a:ext uri="{28A0092B-C50C-407E-A947-70E740481C1C}">
                <a14:useLocalDpi xmlns:a14="http://schemas.microsoft.com/office/drawing/2010/main" val="0"/>
              </a:ext>
            </a:extLst>
          </a:blip>
          <a:srcRect t="11718" b="17969"/>
          <a:stretch/>
        </p:blipFill>
        <p:spPr>
          <a:xfrm>
            <a:off x="0" y="0"/>
            <a:ext cx="12192000" cy="6858000"/>
          </a:xfrm>
          <a:prstGeom prst="rect">
            <a:avLst/>
          </a:prstGeom>
        </p:spPr>
      </p:pic>
      <p:sp>
        <p:nvSpPr>
          <p:cNvPr id="5" name="TextBox 4" descr="VHA Coding&#10;"/>
          <p:cNvSpPr txBox="1"/>
          <p:nvPr/>
        </p:nvSpPr>
        <p:spPr>
          <a:xfrm>
            <a:off x="2163097" y="4513006"/>
            <a:ext cx="2133600" cy="1508105"/>
          </a:xfrm>
          <a:prstGeom prst="rect">
            <a:avLst/>
          </a:prstGeom>
          <a:noFill/>
        </p:spPr>
        <p:txBody>
          <a:bodyPr wrap="square" rtlCol="0">
            <a:spAutoFit/>
          </a:bodyPr>
          <a:lstStyle/>
          <a:p>
            <a:pPr algn="ctr"/>
            <a:r>
              <a:rPr lang="en-US" sz="4600" b="1" dirty="0" smtClean="0">
                <a:solidFill>
                  <a:schemeClr val="bg1"/>
                </a:solidFill>
              </a:rPr>
              <a:t>VHA Coding</a:t>
            </a:r>
            <a:endParaRPr lang="en-US" sz="4600" b="1" dirty="0">
              <a:solidFill>
                <a:schemeClr val="bg1"/>
              </a:solidFill>
            </a:endParaRPr>
          </a:p>
        </p:txBody>
      </p:sp>
    </p:spTree>
    <p:extLst>
      <p:ext uri="{BB962C8B-B14F-4D97-AF65-F5344CB8AC3E}">
        <p14:creationId xmlns:p14="http://schemas.microsoft.com/office/powerpoint/2010/main" val="1796212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lue sky"/>
          <p:cNvPicPr>
            <a:picLocks noChangeAspect="1"/>
          </p:cNvPicPr>
          <p:nvPr/>
        </p:nvPicPr>
        <p:blipFill>
          <a:blip r:embed="rId3"/>
          <a:stretch>
            <a:fillRect/>
          </a:stretch>
        </p:blipFill>
        <p:spPr>
          <a:xfrm>
            <a:off x="6896100" y="-1"/>
            <a:ext cx="5295900" cy="6858001"/>
          </a:xfrm>
          <a:prstGeom prst="rect">
            <a:avLst/>
          </a:prstGeom>
        </p:spPr>
      </p:pic>
      <p:pic>
        <p:nvPicPr>
          <p:cNvPr id="3" name="Picture 2" descr="a ladder climbing to a clou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 y="0"/>
            <a:ext cx="6858000" cy="6858000"/>
          </a:xfrm>
          <a:prstGeom prst="rect">
            <a:avLst/>
          </a:prstGeom>
        </p:spPr>
      </p:pic>
      <p:sp>
        <p:nvSpPr>
          <p:cNvPr id="2" name="Rectangle 1" descr="What are realistic expectations for coding productivity &#10;with the transition  to ICD-10-CM &#10;and PCS&#10;"/>
          <p:cNvSpPr/>
          <p:nvPr/>
        </p:nvSpPr>
        <p:spPr>
          <a:xfrm>
            <a:off x="6019800" y="271582"/>
            <a:ext cx="6019800" cy="6217087"/>
          </a:xfrm>
          <a:prstGeom prst="rect">
            <a:avLst/>
          </a:prstGeom>
        </p:spPr>
        <p:txBody>
          <a:bodyPr wrap="square">
            <a:spAutoFit/>
          </a:bodyPr>
          <a:lstStyle/>
          <a:p>
            <a:pPr algn="r"/>
            <a:r>
              <a:rPr lang="en-US" sz="5800" b="1" dirty="0" smtClean="0">
                <a:solidFill>
                  <a:schemeClr val="bg1"/>
                </a:solidFill>
              </a:rPr>
              <a:t>What </a:t>
            </a:r>
            <a:r>
              <a:rPr lang="en-US" sz="5800" b="1" dirty="0">
                <a:solidFill>
                  <a:schemeClr val="bg1"/>
                </a:solidFill>
              </a:rPr>
              <a:t>are </a:t>
            </a:r>
            <a:r>
              <a:rPr lang="en-US" sz="5800" b="1" dirty="0">
                <a:solidFill>
                  <a:schemeClr val="accent3">
                    <a:lumMod val="40000"/>
                    <a:lumOff val="60000"/>
                  </a:schemeClr>
                </a:solidFill>
              </a:rPr>
              <a:t>realistic expectations </a:t>
            </a:r>
            <a:r>
              <a:rPr lang="en-US" sz="5800" b="1" dirty="0" smtClean="0">
                <a:solidFill>
                  <a:schemeClr val="bg1"/>
                </a:solidFill>
              </a:rPr>
              <a:t>for </a:t>
            </a:r>
            <a:r>
              <a:rPr lang="en-US" sz="8800" b="1" dirty="0">
                <a:solidFill>
                  <a:schemeClr val="bg1"/>
                </a:solidFill>
                <a:latin typeface="Freestyle Script" panose="030804020302050B0404" pitchFamily="66" charset="0"/>
              </a:rPr>
              <a:t>coding productivity </a:t>
            </a:r>
            <a:endParaRPr lang="en-US" sz="8800" b="1" dirty="0" smtClean="0">
              <a:solidFill>
                <a:schemeClr val="bg1"/>
              </a:solidFill>
              <a:latin typeface="Freestyle Script" panose="030804020302050B0404" pitchFamily="66" charset="0"/>
            </a:endParaRPr>
          </a:p>
          <a:p>
            <a:pPr algn="r"/>
            <a:r>
              <a:rPr lang="en-US" sz="5800" b="1" dirty="0" smtClean="0">
                <a:solidFill>
                  <a:schemeClr val="bg1"/>
                </a:solidFill>
              </a:rPr>
              <a:t>with </a:t>
            </a:r>
            <a:r>
              <a:rPr lang="en-US" sz="5800" b="1" dirty="0">
                <a:solidFill>
                  <a:schemeClr val="bg1"/>
                </a:solidFill>
              </a:rPr>
              <a:t>the </a:t>
            </a:r>
            <a:r>
              <a:rPr lang="en-US" sz="5800" b="1" dirty="0" smtClean="0">
                <a:solidFill>
                  <a:schemeClr val="accent3">
                    <a:lumMod val="40000"/>
                    <a:lumOff val="60000"/>
                  </a:schemeClr>
                </a:solidFill>
              </a:rPr>
              <a:t>transition</a:t>
            </a:r>
            <a:r>
              <a:rPr lang="en-US" sz="5800" b="1" dirty="0" smtClean="0">
                <a:solidFill>
                  <a:schemeClr val="bg1"/>
                </a:solidFill>
              </a:rPr>
              <a:t>  </a:t>
            </a:r>
            <a:r>
              <a:rPr lang="en-US" sz="5800" b="1" dirty="0">
                <a:solidFill>
                  <a:schemeClr val="bg1"/>
                </a:solidFill>
              </a:rPr>
              <a:t>to </a:t>
            </a:r>
            <a:r>
              <a:rPr lang="en-US" sz="6800" b="1" dirty="0" smtClean="0">
                <a:solidFill>
                  <a:schemeClr val="bg1"/>
                </a:solidFill>
                <a:latin typeface="Freestyle Script" panose="030804020302050B0404" pitchFamily="66" charset="0"/>
              </a:rPr>
              <a:t>ICD-10-CM </a:t>
            </a:r>
          </a:p>
          <a:p>
            <a:pPr algn="r"/>
            <a:r>
              <a:rPr lang="en-US" sz="6800" b="1" dirty="0" smtClean="0">
                <a:solidFill>
                  <a:schemeClr val="bg1"/>
                </a:solidFill>
                <a:latin typeface="Freestyle Script" panose="030804020302050B0404" pitchFamily="66" charset="0"/>
              </a:rPr>
              <a:t>and </a:t>
            </a:r>
            <a:r>
              <a:rPr lang="en-US" sz="6800" b="1" dirty="0">
                <a:solidFill>
                  <a:schemeClr val="bg1"/>
                </a:solidFill>
                <a:latin typeface="Freestyle Script" panose="030804020302050B0404" pitchFamily="66" charset="0"/>
              </a:rPr>
              <a:t>PCS</a:t>
            </a:r>
          </a:p>
        </p:txBody>
      </p:sp>
    </p:spTree>
    <p:extLst>
      <p:ext uri="{BB962C8B-B14F-4D97-AF65-F5344CB8AC3E}">
        <p14:creationId xmlns:p14="http://schemas.microsoft.com/office/powerpoint/2010/main" val="4099077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32300"/>
            <a:ext cx="933450" cy="89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3"/>
          <p:cNvSpPr>
            <a:spLocks noGrp="1"/>
          </p:cNvSpPr>
          <p:nvPr>
            <p:ph type="title"/>
          </p:nvPr>
        </p:nvSpPr>
        <p:spPr>
          <a:xfrm>
            <a:off x="2590800" y="332300"/>
            <a:ext cx="8229600" cy="857250"/>
          </a:xfrm>
        </p:spPr>
        <p:txBody>
          <a:bodyPr>
            <a:normAutofit/>
          </a:bodyPr>
          <a:lstStyle/>
          <a:p>
            <a:r>
              <a:rPr lang="en-US" sz="5000" dirty="0" smtClean="0"/>
              <a:t>Poll Results</a:t>
            </a:r>
            <a:endParaRPr lang="en-US" sz="5000" dirty="0"/>
          </a:p>
        </p:txBody>
      </p:sp>
      <p:sp>
        <p:nvSpPr>
          <p:cNvPr id="3" name="Content Placeholder 2"/>
          <p:cNvSpPr>
            <a:spLocks noGrp="1"/>
          </p:cNvSpPr>
          <p:nvPr>
            <p:ph idx="1"/>
          </p:nvPr>
        </p:nvSpPr>
        <p:spPr>
          <a:xfrm>
            <a:off x="226142" y="1600201"/>
            <a:ext cx="5410200" cy="5029199"/>
          </a:xfrm>
        </p:spPr>
        <p:txBody>
          <a:bodyPr>
            <a:normAutofit/>
          </a:bodyPr>
          <a:lstStyle/>
          <a:p>
            <a:pPr marL="0" indent="0">
              <a:buNone/>
            </a:pPr>
            <a:r>
              <a:rPr lang="en-US" sz="3600" dirty="0" smtClean="0"/>
              <a:t>What </a:t>
            </a:r>
            <a:r>
              <a:rPr lang="en-US" sz="3600" dirty="0"/>
              <a:t>is your interest in coder productivity impacts?</a:t>
            </a:r>
          </a:p>
          <a:p>
            <a:pPr marL="914400" lvl="1" indent="-514350">
              <a:buFont typeface="+mj-lt"/>
              <a:buAutoNum type="alphaUcPeriod"/>
            </a:pPr>
            <a:r>
              <a:rPr lang="en-US" sz="3600" dirty="0" smtClean="0"/>
              <a:t>Coder</a:t>
            </a:r>
            <a:endParaRPr lang="en-US" sz="3600" dirty="0"/>
          </a:p>
          <a:p>
            <a:pPr marL="914400" lvl="1" indent="-514350">
              <a:buFont typeface="+mj-lt"/>
              <a:buAutoNum type="alphaUcPeriod"/>
            </a:pPr>
            <a:r>
              <a:rPr lang="en-US" sz="3600" dirty="0" smtClean="0"/>
              <a:t>Coding </a:t>
            </a:r>
            <a:r>
              <a:rPr lang="en-US" sz="3600" dirty="0"/>
              <a:t>Supervisor / HIM </a:t>
            </a:r>
            <a:r>
              <a:rPr lang="en-US" sz="3600" dirty="0" smtClean="0"/>
              <a:t>Chief</a:t>
            </a:r>
            <a:endParaRPr lang="en-US" sz="3600" dirty="0"/>
          </a:p>
          <a:p>
            <a:pPr marL="914400" lvl="1" indent="-514350">
              <a:buFont typeface="+mj-lt"/>
              <a:buAutoNum type="alphaUcPeriod"/>
            </a:pPr>
            <a:r>
              <a:rPr lang="en-US" sz="3600" dirty="0" smtClean="0"/>
              <a:t>Medical </a:t>
            </a:r>
            <a:r>
              <a:rPr lang="en-US" sz="3600" dirty="0"/>
              <a:t>Center Executive staff</a:t>
            </a:r>
          </a:p>
          <a:p>
            <a:pPr marL="914400" lvl="1" indent="-514350">
              <a:buFont typeface="+mj-lt"/>
              <a:buAutoNum type="alphaUcPeriod"/>
            </a:pPr>
            <a:r>
              <a:rPr lang="en-US" sz="3600" dirty="0" smtClean="0"/>
              <a:t>Other</a:t>
            </a:r>
            <a:endParaRPr lang="en-US" sz="3600" dirty="0"/>
          </a:p>
        </p:txBody>
      </p:sp>
    </p:spTree>
    <p:extLst>
      <p:ext uri="{BB962C8B-B14F-4D97-AF65-F5344CB8AC3E}">
        <p14:creationId xmlns:p14="http://schemas.microsoft.com/office/powerpoint/2010/main" val="1919783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image of My VeHU Campus blue polling Icon"/>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7600" y="332300"/>
            <a:ext cx="933450" cy="89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3"/>
          <p:cNvSpPr>
            <a:spLocks noGrp="1"/>
          </p:cNvSpPr>
          <p:nvPr>
            <p:ph type="title"/>
          </p:nvPr>
        </p:nvSpPr>
        <p:spPr>
          <a:xfrm>
            <a:off x="2590800" y="332300"/>
            <a:ext cx="8229600" cy="857250"/>
          </a:xfrm>
        </p:spPr>
        <p:txBody>
          <a:bodyPr>
            <a:normAutofit/>
          </a:bodyPr>
          <a:lstStyle/>
          <a:p>
            <a:r>
              <a:rPr lang="en-US" sz="5000" dirty="0" smtClean="0"/>
              <a:t>Poll Results</a:t>
            </a:r>
            <a:endParaRPr lang="en-US" sz="5000" dirty="0"/>
          </a:p>
        </p:txBody>
      </p:sp>
      <p:sp>
        <p:nvSpPr>
          <p:cNvPr id="7" name="Content Placeholder 2"/>
          <p:cNvSpPr>
            <a:spLocks noGrp="1"/>
          </p:cNvSpPr>
          <p:nvPr>
            <p:ph idx="1"/>
          </p:nvPr>
        </p:nvSpPr>
        <p:spPr>
          <a:xfrm>
            <a:off x="226142" y="1600201"/>
            <a:ext cx="5410200" cy="5029199"/>
          </a:xfrm>
        </p:spPr>
        <p:txBody>
          <a:bodyPr>
            <a:normAutofit/>
          </a:bodyPr>
          <a:lstStyle/>
          <a:p>
            <a:pPr marL="0" indent="0">
              <a:buNone/>
            </a:pPr>
            <a:r>
              <a:rPr lang="en-US" sz="3600" dirty="0" smtClean="0"/>
              <a:t>What </a:t>
            </a:r>
            <a:r>
              <a:rPr lang="en-US" sz="3600" dirty="0"/>
              <a:t>is your interest in coder productivity impacts?</a:t>
            </a:r>
          </a:p>
          <a:p>
            <a:pPr marL="914400" lvl="1" indent="-514350">
              <a:buFont typeface="+mj-lt"/>
              <a:buAutoNum type="alphaUcPeriod"/>
            </a:pPr>
            <a:r>
              <a:rPr lang="en-US" sz="3600" dirty="0" smtClean="0"/>
              <a:t>Coder</a:t>
            </a:r>
            <a:endParaRPr lang="en-US" sz="3600" dirty="0"/>
          </a:p>
          <a:p>
            <a:pPr marL="914400" lvl="1" indent="-514350">
              <a:buFont typeface="+mj-lt"/>
              <a:buAutoNum type="alphaUcPeriod"/>
            </a:pPr>
            <a:r>
              <a:rPr lang="en-US" sz="3600" dirty="0" smtClean="0"/>
              <a:t>Coding </a:t>
            </a:r>
            <a:r>
              <a:rPr lang="en-US" sz="3600" dirty="0"/>
              <a:t>Supervisor / HIM </a:t>
            </a:r>
            <a:r>
              <a:rPr lang="en-US" sz="3600" dirty="0" smtClean="0"/>
              <a:t>Chief</a:t>
            </a:r>
            <a:endParaRPr lang="en-US" sz="3600" dirty="0"/>
          </a:p>
          <a:p>
            <a:pPr marL="914400" lvl="1" indent="-514350">
              <a:buFont typeface="+mj-lt"/>
              <a:buAutoNum type="alphaUcPeriod"/>
            </a:pPr>
            <a:r>
              <a:rPr lang="en-US" sz="3600" dirty="0" smtClean="0"/>
              <a:t>Medical </a:t>
            </a:r>
            <a:r>
              <a:rPr lang="en-US" sz="3600" dirty="0"/>
              <a:t>Center Executive staff</a:t>
            </a:r>
          </a:p>
          <a:p>
            <a:pPr marL="914400" lvl="1" indent="-514350">
              <a:buFont typeface="+mj-lt"/>
              <a:buAutoNum type="alphaUcPeriod"/>
            </a:pPr>
            <a:r>
              <a:rPr lang="en-US" sz="3600" dirty="0" smtClean="0"/>
              <a:t>Other</a:t>
            </a:r>
            <a:endParaRPr lang="en-US" sz="3600" dirty="0"/>
          </a:p>
        </p:txBody>
      </p:sp>
    </p:spTree>
    <p:extLst>
      <p:ext uri="{BB962C8B-B14F-4D97-AF65-F5344CB8AC3E}">
        <p14:creationId xmlns:p14="http://schemas.microsoft.com/office/powerpoint/2010/main" val="1315302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descr="With ICD-10, we were trying to determine if we expect productivity to drop, what will the “Learning curve” timeframes be. How long before we should expect productivity to get back to normal?&#10;The trend line on the graph drops sharply at day 15, then rises to normal by day 60"/>
          <p:cNvGraphicFramePr>
            <a:graphicFrameLocks/>
          </p:cNvGraphicFramePr>
          <p:nvPr>
            <p:extLst>
              <p:ext uri="{D42A27DB-BD31-4B8C-83A1-F6EECF244321}">
                <p14:modId xmlns:p14="http://schemas.microsoft.com/office/powerpoint/2010/main" val="3481631298"/>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7909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D-10 table"/>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t="15502"/>
          <a:stretch/>
        </p:blipFill>
        <p:spPr>
          <a:xfrm>
            <a:off x="0" y="-1"/>
            <a:ext cx="12192000" cy="6819901"/>
          </a:xfrm>
          <a:prstGeom prst="rect">
            <a:avLst/>
          </a:prstGeom>
        </p:spPr>
      </p:pic>
      <p:sp>
        <p:nvSpPr>
          <p:cNvPr id="3" name="TextBox 2" descr="Chief Complaint: Pain Arm&#10;Past Medical History:  Diabetes&#10;Physical Exam: ….&#10;Assessment:  Patient presented with…..&#10;Diagnosis:  Fracture Femur&#10;Procedure:  Office visit&#10;"/>
          <p:cNvSpPr txBox="1"/>
          <p:nvPr/>
        </p:nvSpPr>
        <p:spPr>
          <a:xfrm>
            <a:off x="2054326" y="1720841"/>
            <a:ext cx="8053849" cy="3416320"/>
          </a:xfrm>
          <a:prstGeom prst="rect">
            <a:avLst/>
          </a:prstGeom>
          <a:solidFill>
            <a:schemeClr val="bg1"/>
          </a:solidFill>
          <a:ln>
            <a:solidFill>
              <a:schemeClr val="tx1"/>
            </a:solidFill>
          </a:ln>
        </p:spPr>
        <p:txBody>
          <a:bodyPr wrap="square" rtlCol="0">
            <a:spAutoFit/>
          </a:bodyPr>
          <a:lstStyle/>
          <a:p>
            <a:r>
              <a:rPr lang="en-US" sz="3600" b="1" dirty="0"/>
              <a:t>Chief Complaint: </a:t>
            </a:r>
            <a:r>
              <a:rPr lang="en-US" sz="3600" dirty="0"/>
              <a:t>Pain Arm</a:t>
            </a:r>
          </a:p>
          <a:p>
            <a:r>
              <a:rPr lang="en-US" sz="3600" b="1" dirty="0"/>
              <a:t>Past Medical History:  </a:t>
            </a:r>
            <a:r>
              <a:rPr lang="en-US" sz="3600" b="1" dirty="0">
                <a:solidFill>
                  <a:srgbClr val="FF0000"/>
                </a:solidFill>
              </a:rPr>
              <a:t>Diabetes</a:t>
            </a:r>
          </a:p>
          <a:p>
            <a:r>
              <a:rPr lang="en-US" sz="3600" b="1" dirty="0"/>
              <a:t>Physical Exam:</a:t>
            </a:r>
            <a:r>
              <a:rPr lang="en-US" sz="3600" dirty="0"/>
              <a:t> ….</a:t>
            </a:r>
          </a:p>
          <a:p>
            <a:r>
              <a:rPr lang="en-US" sz="3600" b="1" dirty="0"/>
              <a:t>Assessment:</a:t>
            </a:r>
            <a:r>
              <a:rPr lang="en-US" sz="3600" dirty="0"/>
              <a:t>  Patient presented with…..</a:t>
            </a:r>
          </a:p>
          <a:p>
            <a:r>
              <a:rPr lang="en-US" sz="3600" b="1" dirty="0"/>
              <a:t>Diagnosis:  </a:t>
            </a:r>
            <a:r>
              <a:rPr lang="en-US" sz="3600" b="1" dirty="0">
                <a:solidFill>
                  <a:srgbClr val="FF0000"/>
                </a:solidFill>
              </a:rPr>
              <a:t>Fracture Femur</a:t>
            </a:r>
          </a:p>
          <a:p>
            <a:r>
              <a:rPr lang="en-US" sz="3600" b="1" dirty="0"/>
              <a:t>Procedure:</a:t>
            </a:r>
            <a:r>
              <a:rPr lang="en-US" sz="3600" dirty="0"/>
              <a:t>  Office visit</a:t>
            </a:r>
          </a:p>
        </p:txBody>
      </p:sp>
    </p:spTree>
    <p:extLst>
      <p:ext uri="{BB962C8B-B14F-4D97-AF65-F5344CB8AC3E}">
        <p14:creationId xmlns:p14="http://schemas.microsoft.com/office/powerpoint/2010/main" val="2795240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43750"/>
          <a:stretch/>
        </p:blipFill>
        <p:spPr>
          <a:xfrm>
            <a:off x="0" y="1"/>
            <a:ext cx="12192000" cy="6857999"/>
          </a:xfrm>
          <a:prstGeom prst="rect">
            <a:avLst/>
          </a:prstGeom>
        </p:spPr>
      </p:pic>
      <p:pic>
        <p:nvPicPr>
          <p:cNvPr id="7" name="Picture 6" descr="ICD-10 table"/>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t="15502"/>
          <a:stretch/>
        </p:blipFill>
        <p:spPr>
          <a:xfrm>
            <a:off x="0" y="-1"/>
            <a:ext cx="12192000" cy="6819901"/>
          </a:xfrm>
          <a:prstGeom prst="rect">
            <a:avLst/>
          </a:prstGeom>
        </p:spPr>
      </p:pic>
      <p:sp>
        <p:nvSpPr>
          <p:cNvPr id="3" name="TextBox 2"/>
          <p:cNvSpPr txBox="1"/>
          <p:nvPr/>
        </p:nvSpPr>
        <p:spPr>
          <a:xfrm>
            <a:off x="2054326" y="1720841"/>
            <a:ext cx="8053849" cy="3416320"/>
          </a:xfrm>
          <a:prstGeom prst="rect">
            <a:avLst/>
          </a:prstGeom>
          <a:solidFill>
            <a:schemeClr val="bg1"/>
          </a:solidFill>
          <a:ln>
            <a:solidFill>
              <a:schemeClr val="tx1"/>
            </a:solidFill>
          </a:ln>
        </p:spPr>
        <p:txBody>
          <a:bodyPr wrap="square" rtlCol="0">
            <a:spAutoFit/>
          </a:bodyPr>
          <a:lstStyle/>
          <a:p>
            <a:r>
              <a:rPr lang="en-US" sz="3600" b="1" dirty="0"/>
              <a:t>Chief Complaint: </a:t>
            </a:r>
            <a:r>
              <a:rPr lang="en-US" sz="3600" dirty="0"/>
              <a:t>Pain Arm</a:t>
            </a:r>
          </a:p>
          <a:p>
            <a:r>
              <a:rPr lang="en-US" sz="3600" b="1" dirty="0"/>
              <a:t>Past Medical History:</a:t>
            </a:r>
            <a:r>
              <a:rPr lang="en-US" sz="3600" dirty="0"/>
              <a:t>  </a:t>
            </a:r>
            <a:r>
              <a:rPr lang="en-US" sz="3600" dirty="0">
                <a:solidFill>
                  <a:srgbClr val="FF0000"/>
                </a:solidFill>
              </a:rPr>
              <a:t>Diabetes</a:t>
            </a:r>
          </a:p>
          <a:p>
            <a:r>
              <a:rPr lang="en-US" sz="3600" b="1" dirty="0"/>
              <a:t>Physical Exam: </a:t>
            </a:r>
            <a:r>
              <a:rPr lang="en-US" sz="3600" dirty="0"/>
              <a:t>….</a:t>
            </a:r>
          </a:p>
          <a:p>
            <a:r>
              <a:rPr lang="en-US" sz="3600" b="1" dirty="0"/>
              <a:t>Assessment:  </a:t>
            </a:r>
            <a:r>
              <a:rPr lang="en-US" sz="3600" dirty="0"/>
              <a:t>Patient presented with…..</a:t>
            </a:r>
          </a:p>
          <a:p>
            <a:r>
              <a:rPr lang="en-US" sz="3600" b="1" dirty="0"/>
              <a:t>Diagnosis:</a:t>
            </a:r>
            <a:r>
              <a:rPr lang="en-US" sz="3600" dirty="0"/>
              <a:t>  </a:t>
            </a:r>
            <a:r>
              <a:rPr lang="en-US" sz="3600" dirty="0">
                <a:solidFill>
                  <a:srgbClr val="FF0000"/>
                </a:solidFill>
              </a:rPr>
              <a:t>Fracture Femur</a:t>
            </a:r>
          </a:p>
          <a:p>
            <a:r>
              <a:rPr lang="en-US" sz="3600" b="1" dirty="0"/>
              <a:t>Procedure:</a:t>
            </a:r>
            <a:r>
              <a:rPr lang="en-US" sz="3600" dirty="0"/>
              <a:t>  Office visit</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4582" y="2171719"/>
            <a:ext cx="6421218" cy="95233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4582" y="3829944"/>
            <a:ext cx="5492972" cy="953474"/>
          </a:xfrm>
          <a:prstGeom prst="rect">
            <a:avLst/>
          </a:prstGeom>
        </p:spPr>
      </p:pic>
    </p:spTree>
    <p:extLst>
      <p:ext uri="{BB962C8B-B14F-4D97-AF65-F5344CB8AC3E}">
        <p14:creationId xmlns:p14="http://schemas.microsoft.com/office/powerpoint/2010/main" val="326795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par>
                                <p:cTn id="11" presetID="6" presetClass="emph" presetSubtype="0" fill="hold" nodeType="withEffect">
                                  <p:stCondLst>
                                    <p:cond delay="0"/>
                                  </p:stCondLst>
                                  <p:childTnLst>
                                    <p:animScale>
                                      <p:cBhvr>
                                        <p:cTn id="12" dur="2000" fill="hold"/>
                                        <p:tgtEl>
                                          <p:spTgt spid="9"/>
                                        </p:tgtEl>
                                      </p:cBhvr>
                                      <p:by x="200000" y="200000"/>
                                    </p:animScale>
                                  </p:childTnLst>
                                </p:cTn>
                              </p:par>
                              <p:par>
                                <p:cTn id="13" presetID="6" presetClass="emph" presetSubtype="0" fill="hold" nodeType="withEffect">
                                  <p:stCondLst>
                                    <p:cond delay="0"/>
                                  </p:stCondLst>
                                  <p:childTnLst>
                                    <p:animScale>
                                      <p:cBhvr>
                                        <p:cTn id="14" dur="2000" fill="hold"/>
                                        <p:tgtEl>
                                          <p:spTgt spid="10"/>
                                        </p:tgtEl>
                                      </p:cBhvr>
                                      <p:by x="200000" y="200000"/>
                                    </p:animScale>
                                  </p:childTnLst>
                                </p:cTn>
                              </p:par>
                              <p:par>
                                <p:cTn id="15" presetID="64" presetClass="path" presetSubtype="0" accel="50000" decel="50000" fill="hold" nodeType="withEffect">
                                  <p:stCondLst>
                                    <p:cond delay="0"/>
                                  </p:stCondLst>
                                  <p:childTnLst>
                                    <p:animMotion origin="layout" path="M 1.45833E-6 -1.11111E-6 L 0.07708 -0.21944 " pathEditMode="relative" rAng="0" ptsTypes="AA">
                                      <p:cBhvr>
                                        <p:cTn id="16" dur="2000" fill="hold"/>
                                        <p:tgtEl>
                                          <p:spTgt spid="9"/>
                                        </p:tgtEl>
                                        <p:attrNameLst>
                                          <p:attrName>ppt_x</p:attrName>
                                          <p:attrName>ppt_y</p:attrName>
                                        </p:attrNameLst>
                                      </p:cBhvr>
                                      <p:rCtr x="3854" y="-10972"/>
                                    </p:animMotion>
                                  </p:childTnLst>
                                </p:cTn>
                              </p:par>
                              <p:par>
                                <p:cTn id="17" presetID="42" presetClass="path" presetSubtype="0" accel="50000" decel="50000" fill="hold" nodeType="withEffect">
                                  <p:stCondLst>
                                    <p:cond delay="0"/>
                                  </p:stCondLst>
                                  <p:childTnLst>
                                    <p:animMotion origin="layout" path="M 2.29167E-6 7.40741E-7 L 0.12187 0.18565 " pathEditMode="relative" rAng="0" ptsTypes="AA">
                                      <p:cBhvr>
                                        <p:cTn id="18" dur="2000" fill="hold"/>
                                        <p:tgtEl>
                                          <p:spTgt spid="10"/>
                                        </p:tgtEl>
                                        <p:attrNameLst>
                                          <p:attrName>ppt_x</p:attrName>
                                          <p:attrName>ppt_y</p:attrName>
                                        </p:attrNameLst>
                                      </p:cBhvr>
                                      <p:rCtr x="6094" y="92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spheres on either end of a see-saw"/>
          <p:cNvPicPr>
            <a:picLocks noChangeAspect="1"/>
          </p:cNvPicPr>
          <p:nvPr/>
        </p:nvPicPr>
        <p:blipFill rotWithShape="1">
          <a:blip r:embed="rId3" cstate="print">
            <a:extLst>
              <a:ext uri="{28A0092B-C50C-407E-A947-70E740481C1C}">
                <a14:useLocalDpi xmlns:a14="http://schemas.microsoft.com/office/drawing/2010/main" val="0"/>
              </a:ext>
            </a:extLst>
          </a:blip>
          <a:srcRect l="5000" t="5549" r="5555" b="23125"/>
          <a:stretch/>
        </p:blipFill>
        <p:spPr>
          <a:xfrm>
            <a:off x="-76200" y="0"/>
            <a:ext cx="12268200" cy="6858000"/>
          </a:xfrm>
          <a:prstGeom prst="rect">
            <a:avLst/>
          </a:prstGeom>
        </p:spPr>
      </p:pic>
      <p:sp>
        <p:nvSpPr>
          <p:cNvPr id="7" name="Rectangle 6" descr="ICD-9&#10;"/>
          <p:cNvSpPr/>
          <p:nvPr/>
        </p:nvSpPr>
        <p:spPr>
          <a:xfrm>
            <a:off x="617544" y="2733496"/>
            <a:ext cx="1850186" cy="984885"/>
          </a:xfrm>
          <a:prstGeom prst="rect">
            <a:avLst/>
          </a:prstGeom>
          <a:noFill/>
        </p:spPr>
        <p:txBody>
          <a:bodyPr wrap="none" lIns="91440" tIns="45720" rIns="91440" bIns="45720">
            <a:spAutoFit/>
          </a:bodyPr>
          <a:lstStyle/>
          <a:p>
            <a:pPr algn="ctr"/>
            <a:r>
              <a:rPr lang="en-US" sz="5800" b="1" dirty="0" smtClean="0">
                <a:ln w="12700">
                  <a:solidFill>
                    <a:schemeClr val="bg1"/>
                  </a:solidFill>
                  <a:prstDash val="solid"/>
                </a:ln>
                <a:solidFill>
                  <a:schemeClr val="bg2">
                    <a:tint val="85000"/>
                    <a:satMod val="155000"/>
                  </a:schemeClr>
                </a:solidFill>
              </a:rPr>
              <a:t>ICD-9</a:t>
            </a:r>
            <a:endParaRPr lang="en-US" sz="5800" b="1" dirty="0">
              <a:ln w="12700">
                <a:solidFill>
                  <a:schemeClr val="bg1"/>
                </a:solidFill>
                <a:prstDash val="solid"/>
              </a:ln>
              <a:solidFill>
                <a:schemeClr val="bg2">
                  <a:tint val="85000"/>
                  <a:satMod val="155000"/>
                </a:schemeClr>
              </a:solidFill>
            </a:endParaRPr>
          </a:p>
        </p:txBody>
      </p:sp>
      <p:sp>
        <p:nvSpPr>
          <p:cNvPr id="2" name="Rectangle 1" descr="ICD-10&#10;"/>
          <p:cNvSpPr/>
          <p:nvPr/>
        </p:nvSpPr>
        <p:spPr>
          <a:xfrm>
            <a:off x="9391650" y="2761892"/>
            <a:ext cx="2226893" cy="984885"/>
          </a:xfrm>
          <a:prstGeom prst="rect">
            <a:avLst/>
          </a:prstGeom>
          <a:noFill/>
        </p:spPr>
        <p:txBody>
          <a:bodyPr wrap="none" lIns="91440" tIns="45720" rIns="91440" bIns="45720">
            <a:spAutoFit/>
          </a:bodyPr>
          <a:lstStyle/>
          <a:p>
            <a:pPr algn="ctr"/>
            <a:r>
              <a:rPr lang="en-US" sz="5800" b="1" dirty="0" smtClean="0">
                <a:ln w="12700">
                  <a:solidFill>
                    <a:schemeClr val="bg1"/>
                  </a:solidFill>
                  <a:prstDash val="solid"/>
                </a:ln>
                <a:solidFill>
                  <a:schemeClr val="bg2">
                    <a:tint val="85000"/>
                    <a:satMod val="155000"/>
                  </a:schemeClr>
                </a:solidFill>
              </a:rPr>
              <a:t>ICD-10</a:t>
            </a:r>
            <a:endParaRPr lang="en-US" sz="5800" b="1" dirty="0">
              <a:ln w="12700">
                <a:solidFill>
                  <a:schemeClr val="bg1"/>
                </a:solidFill>
                <a:prstDash val="solid"/>
              </a:ln>
              <a:solidFill>
                <a:schemeClr val="bg2">
                  <a:tint val="85000"/>
                  <a:satMod val="155000"/>
                </a:schemeClr>
              </a:solidFill>
            </a:endParaRPr>
          </a:p>
        </p:txBody>
      </p:sp>
    </p:spTree>
    <p:extLst>
      <p:ext uri="{BB962C8B-B14F-4D97-AF65-F5344CB8AC3E}">
        <p14:creationId xmlns:p14="http://schemas.microsoft.com/office/powerpoint/2010/main" val="1795456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hands putting two jigsaw peices together"/>
          <p:cNvPicPr>
            <a:picLocks noChangeAspect="1"/>
          </p:cNvPicPr>
          <p:nvPr/>
        </p:nvPicPr>
        <p:blipFill rotWithShape="1">
          <a:blip r:embed="rId3" cstate="print">
            <a:extLst>
              <a:ext uri="{28A0092B-C50C-407E-A947-70E740481C1C}">
                <a14:useLocalDpi xmlns:a14="http://schemas.microsoft.com/office/drawing/2010/main" val="0"/>
              </a:ext>
            </a:extLst>
          </a:blip>
          <a:srcRect t="7530" b="7756"/>
          <a:stretch/>
        </p:blipFill>
        <p:spPr>
          <a:xfrm>
            <a:off x="0" y="0"/>
            <a:ext cx="12192000" cy="6858000"/>
          </a:xfrm>
          <a:prstGeom prst="rect">
            <a:avLst/>
          </a:prstGeom>
        </p:spPr>
      </p:pic>
      <p:sp>
        <p:nvSpPr>
          <p:cNvPr id="17410" name="Title 1"/>
          <p:cNvSpPr>
            <a:spLocks noGrp="1"/>
          </p:cNvSpPr>
          <p:nvPr>
            <p:ph type="title" idx="4294967295"/>
          </p:nvPr>
        </p:nvSpPr>
        <p:spPr>
          <a:xfrm>
            <a:off x="4917" y="167149"/>
            <a:ext cx="12191999" cy="1646903"/>
          </a:xfrm>
        </p:spPr>
        <p:txBody>
          <a:bodyPr>
            <a:noAutofit/>
          </a:bodyPr>
          <a:lstStyle/>
          <a:p>
            <a:pPr eaLnBrk="1" hangingPunct="1"/>
            <a:r>
              <a:rPr lang="en-US" altLang="en-US" sz="5600" b="1" dirty="0" smtClean="0">
                <a:latin typeface="Arial" charset="0"/>
                <a:cs typeface="Arial" charset="0"/>
              </a:rPr>
              <a:t>Partnership</a:t>
            </a:r>
          </a:p>
        </p:txBody>
      </p:sp>
      <p:sp>
        <p:nvSpPr>
          <p:cNvPr id="3" name="TextBox 2" descr="&quot;&quot;"/>
          <p:cNvSpPr txBox="1"/>
          <p:nvPr/>
        </p:nvSpPr>
        <p:spPr>
          <a:xfrm>
            <a:off x="2362200" y="1981200"/>
            <a:ext cx="7467600" cy="707886"/>
          </a:xfrm>
          <a:prstGeom prst="rect">
            <a:avLst/>
          </a:prstGeom>
          <a:noFill/>
        </p:spPr>
        <p:txBody>
          <a:bodyPr wrap="square" rtlCol="0">
            <a:spAutoFit/>
          </a:bodyPr>
          <a:lstStyle/>
          <a:p>
            <a:pPr algn="ctr"/>
            <a:endParaRPr lang="en-US" sz="4000" dirty="0"/>
          </a:p>
        </p:txBody>
      </p:sp>
      <p:sp>
        <p:nvSpPr>
          <p:cNvPr id="6" name="Rectangle 5" descr="VA Medical Centers&#10;&amp; &#10;"/>
          <p:cNvSpPr/>
          <p:nvPr/>
        </p:nvSpPr>
        <p:spPr>
          <a:xfrm>
            <a:off x="3879677" y="4647979"/>
            <a:ext cx="4997137" cy="1569660"/>
          </a:xfrm>
          <a:prstGeom prst="rect">
            <a:avLst/>
          </a:prstGeom>
        </p:spPr>
        <p:txBody>
          <a:bodyPr wrap="none">
            <a:spAutoFit/>
          </a:bodyPr>
          <a:lstStyle/>
          <a:p>
            <a:pPr algn="ctr"/>
            <a:r>
              <a:rPr lang="en-US" altLang="en-US" sz="4800" i="1" dirty="0">
                <a:ea typeface="Georgia" pitchFamily="18" charset="0"/>
                <a:cs typeface="Georgia" pitchFamily="18" charset="0"/>
              </a:rPr>
              <a:t>VA Medical </a:t>
            </a:r>
            <a:r>
              <a:rPr lang="en-US" altLang="en-US" sz="4800" i="1" dirty="0" smtClean="0">
                <a:ea typeface="Georgia" pitchFamily="18" charset="0"/>
                <a:cs typeface="Georgia" pitchFamily="18" charset="0"/>
              </a:rPr>
              <a:t>Centers</a:t>
            </a:r>
          </a:p>
          <a:p>
            <a:pPr algn="ctr"/>
            <a:r>
              <a:rPr lang="en-US" altLang="en-US" sz="4800" i="1" dirty="0">
                <a:ea typeface="Georgia" pitchFamily="18" charset="0"/>
                <a:cs typeface="Georgia" pitchFamily="18" charset="0"/>
              </a:rPr>
              <a:t>&amp;</a:t>
            </a:r>
            <a:r>
              <a:rPr lang="en-US" altLang="en-US" sz="4800" i="1" dirty="0" smtClean="0">
                <a:ea typeface="Georgia" pitchFamily="18" charset="0"/>
                <a:cs typeface="Georgia" pitchFamily="18" charset="0"/>
              </a:rPr>
              <a:t> </a:t>
            </a:r>
            <a:endParaRPr lang="en-US" sz="4800" i="1" dirty="0"/>
          </a:p>
        </p:txBody>
      </p:sp>
      <p:sp>
        <p:nvSpPr>
          <p:cNvPr id="5" name="Rectangle 4" descr="VHA ICD-10 Project Management Office &#10;"/>
          <p:cNvSpPr/>
          <p:nvPr/>
        </p:nvSpPr>
        <p:spPr>
          <a:xfrm>
            <a:off x="970013" y="6027003"/>
            <a:ext cx="10251974" cy="830997"/>
          </a:xfrm>
          <a:prstGeom prst="rect">
            <a:avLst/>
          </a:prstGeom>
        </p:spPr>
        <p:txBody>
          <a:bodyPr wrap="none">
            <a:spAutoFit/>
          </a:bodyPr>
          <a:lstStyle/>
          <a:p>
            <a:r>
              <a:rPr lang="en-US" altLang="en-US" sz="4800" i="1" dirty="0">
                <a:ea typeface="Georgia" pitchFamily="18" charset="0"/>
                <a:cs typeface="Georgia" pitchFamily="18" charset="0"/>
              </a:rPr>
              <a:t>VHA ICD-10 Project Management Office </a:t>
            </a:r>
            <a:endParaRPr lang="en-US" sz="4800" i="1" dirty="0"/>
          </a:p>
        </p:txBody>
      </p:sp>
    </p:spTree>
    <p:extLst>
      <p:ext uri="{BB962C8B-B14F-4D97-AF65-F5344CB8AC3E}">
        <p14:creationId xmlns:p14="http://schemas.microsoft.com/office/powerpoint/2010/main" val="887137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609600"/>
            <a:ext cx="10972800" cy="1143000"/>
          </a:xfrm>
        </p:spPr>
        <p:txBody>
          <a:bodyPr>
            <a:normAutofit/>
          </a:bodyPr>
          <a:lstStyle/>
          <a:p>
            <a:pPr eaLnBrk="1" hangingPunct="1"/>
            <a:r>
              <a:rPr lang="en-US" altLang="en-US" sz="6600" b="1" dirty="0" smtClean="0">
                <a:solidFill>
                  <a:srgbClr val="C00000"/>
                </a:solidFill>
                <a:latin typeface="Arial" charset="0"/>
                <a:cs typeface="Arial" charset="0"/>
              </a:rPr>
              <a:t>Pilot Site Responsibilities</a:t>
            </a:r>
          </a:p>
        </p:txBody>
      </p:sp>
      <p:sp>
        <p:nvSpPr>
          <p:cNvPr id="12" name="TextBox 11" descr="Coder Demographics&#10;"/>
          <p:cNvSpPr txBox="1"/>
          <p:nvPr/>
        </p:nvSpPr>
        <p:spPr>
          <a:xfrm>
            <a:off x="228600" y="5020020"/>
            <a:ext cx="2651760" cy="1077218"/>
          </a:xfrm>
          <a:prstGeom prst="rect">
            <a:avLst/>
          </a:prstGeom>
          <a:noFill/>
        </p:spPr>
        <p:txBody>
          <a:bodyPr wrap="square" rtlCol="0">
            <a:spAutoFit/>
          </a:bodyPr>
          <a:lstStyle/>
          <a:p>
            <a:pPr algn="ctr"/>
            <a:r>
              <a:rPr lang="en-US" sz="3200" dirty="0" smtClean="0"/>
              <a:t>Coder Demographics</a:t>
            </a:r>
            <a:endParaRPr lang="en-US" sz="3200" dirty="0"/>
          </a:p>
        </p:txBody>
      </p:sp>
      <p:pic>
        <p:nvPicPr>
          <p:cNvPr id="2" name="Picture 1" descr="silhouete of a business woman"/>
          <p:cNvPicPr>
            <a:picLocks/>
          </p:cNvPicPr>
          <p:nvPr/>
        </p:nvPicPr>
        <p:blipFill rotWithShape="1">
          <a:blip r:embed="rId3">
            <a:extLst>
              <a:ext uri="{28A0092B-C50C-407E-A947-70E740481C1C}">
                <a14:useLocalDpi xmlns:a14="http://schemas.microsoft.com/office/drawing/2010/main" val="0"/>
              </a:ext>
            </a:extLst>
          </a:blip>
          <a:srcRect t="34215" r="66736" b="32899"/>
          <a:stretch/>
        </p:blipFill>
        <p:spPr>
          <a:xfrm>
            <a:off x="243724" y="2298957"/>
            <a:ext cx="2651760" cy="2651760"/>
          </a:xfrm>
          <a:prstGeom prst="rect">
            <a:avLst/>
          </a:prstGeom>
          <a:ln w="28575">
            <a:solidFill>
              <a:schemeClr val="tx1"/>
            </a:solidFill>
          </a:ln>
        </p:spPr>
      </p:pic>
      <p:sp>
        <p:nvSpPr>
          <p:cNvPr id="14" name="TextBox 13" descr="Dedicated&#10;"/>
          <p:cNvSpPr txBox="1"/>
          <p:nvPr/>
        </p:nvSpPr>
        <p:spPr>
          <a:xfrm>
            <a:off x="3227657" y="5020020"/>
            <a:ext cx="2651760" cy="1077218"/>
          </a:xfrm>
          <a:prstGeom prst="rect">
            <a:avLst/>
          </a:prstGeom>
          <a:noFill/>
        </p:spPr>
        <p:txBody>
          <a:bodyPr wrap="square" rtlCol="0">
            <a:spAutoFit/>
          </a:bodyPr>
          <a:lstStyle/>
          <a:p>
            <a:pPr algn="ctr"/>
            <a:r>
              <a:rPr lang="en-US" sz="3200" dirty="0" smtClean="0"/>
              <a:t>Time </a:t>
            </a:r>
          </a:p>
          <a:p>
            <a:pPr algn="ctr"/>
            <a:r>
              <a:rPr lang="en-US" sz="3200" dirty="0" smtClean="0"/>
              <a:t>Dedicated</a:t>
            </a:r>
            <a:endParaRPr lang="en-US" sz="3200" dirty="0"/>
          </a:p>
        </p:txBody>
      </p:sp>
      <p:pic>
        <p:nvPicPr>
          <p:cNvPr id="5" name="Picture 4" descr="a stopwatch"/>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4716" y="2298957"/>
            <a:ext cx="2651760" cy="2651760"/>
          </a:xfrm>
          <a:prstGeom prst="rect">
            <a:avLst/>
          </a:prstGeom>
          <a:ln w="28575">
            <a:solidFill>
              <a:schemeClr val="tx1"/>
            </a:solidFill>
          </a:ln>
        </p:spPr>
      </p:pic>
      <p:sp>
        <p:nvSpPr>
          <p:cNvPr id="15" name="TextBox 14" descr="Study&#10;Details&#10;"/>
          <p:cNvSpPr txBox="1"/>
          <p:nvPr/>
        </p:nvSpPr>
        <p:spPr>
          <a:xfrm>
            <a:off x="6285708" y="5020019"/>
            <a:ext cx="2651760" cy="1077218"/>
          </a:xfrm>
          <a:prstGeom prst="rect">
            <a:avLst/>
          </a:prstGeom>
          <a:noFill/>
        </p:spPr>
        <p:txBody>
          <a:bodyPr wrap="square" rtlCol="0">
            <a:spAutoFit/>
          </a:bodyPr>
          <a:lstStyle/>
          <a:p>
            <a:pPr algn="ctr"/>
            <a:r>
              <a:rPr lang="en-US" sz="3200" dirty="0" smtClean="0"/>
              <a:t>Study</a:t>
            </a:r>
          </a:p>
          <a:p>
            <a:pPr algn="ctr"/>
            <a:r>
              <a:rPr lang="en-US" sz="3200" dirty="0" smtClean="0"/>
              <a:t>Details</a:t>
            </a:r>
            <a:endParaRPr lang="en-US" sz="3200" dirty="0"/>
          </a:p>
        </p:txBody>
      </p:sp>
      <p:sp>
        <p:nvSpPr>
          <p:cNvPr id="16" name="TextBox 15" descr="Regular&#10;Updates&#10;"/>
          <p:cNvSpPr txBox="1"/>
          <p:nvPr/>
        </p:nvSpPr>
        <p:spPr>
          <a:xfrm>
            <a:off x="9310510" y="5020019"/>
            <a:ext cx="2651760" cy="1077218"/>
          </a:xfrm>
          <a:prstGeom prst="rect">
            <a:avLst/>
          </a:prstGeom>
          <a:noFill/>
        </p:spPr>
        <p:txBody>
          <a:bodyPr wrap="square" rtlCol="0">
            <a:spAutoFit/>
          </a:bodyPr>
          <a:lstStyle/>
          <a:p>
            <a:pPr algn="ctr"/>
            <a:r>
              <a:rPr lang="en-US" sz="3200" dirty="0" smtClean="0"/>
              <a:t>Regular</a:t>
            </a:r>
          </a:p>
          <a:p>
            <a:pPr algn="ctr"/>
            <a:r>
              <a:rPr lang="en-US" sz="3200" dirty="0" smtClean="0"/>
              <a:t>Updates</a:t>
            </a:r>
            <a:endParaRPr lang="en-US" sz="3200" dirty="0"/>
          </a:p>
        </p:txBody>
      </p:sp>
      <p:pic>
        <p:nvPicPr>
          <p:cNvPr id="17" name="Picture 16" descr="icon of five people around a meeting tabl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6700" y="2298957"/>
            <a:ext cx="2651760" cy="2651760"/>
          </a:xfrm>
          <a:prstGeom prst="rect">
            <a:avLst/>
          </a:prstGeom>
          <a:ln w="28575">
            <a:solidFill>
              <a:schemeClr val="tx1"/>
            </a:solidFill>
          </a:ln>
        </p:spPr>
      </p:pic>
      <p:pic>
        <p:nvPicPr>
          <p:cNvPr id="4" name="Picture 3" descr="clipboard representing data analysis of study detail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5110" y="2268359"/>
            <a:ext cx="2712955" cy="2712955"/>
          </a:xfrm>
          <a:prstGeom prst="rect">
            <a:avLst/>
          </a:prstGeom>
        </p:spPr>
      </p:pic>
    </p:spTree>
    <p:extLst>
      <p:ext uri="{BB962C8B-B14F-4D97-AF65-F5344CB8AC3E}">
        <p14:creationId xmlns:p14="http://schemas.microsoft.com/office/powerpoint/2010/main" val="4257385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descr="21&#10;"/>
          <p:cNvSpPr txBox="1"/>
          <p:nvPr/>
        </p:nvSpPr>
        <p:spPr>
          <a:xfrm>
            <a:off x="-161925" y="0"/>
            <a:ext cx="1752600" cy="1107996"/>
          </a:xfrm>
          <a:prstGeom prst="rect">
            <a:avLst/>
          </a:prstGeom>
          <a:noFill/>
        </p:spPr>
        <p:txBody>
          <a:bodyPr wrap="square" rtlCol="0">
            <a:spAutoFit/>
          </a:bodyPr>
          <a:lstStyle/>
          <a:p>
            <a:pPr algn="ctr"/>
            <a:r>
              <a:rPr lang="en-US" sz="6600" b="1" dirty="0" smtClean="0">
                <a:solidFill>
                  <a:schemeClr val="bg1"/>
                </a:solidFill>
              </a:rPr>
              <a:t>21</a:t>
            </a:r>
            <a:endParaRPr lang="en-US" sz="6600" b="1" dirty="0">
              <a:solidFill>
                <a:schemeClr val="bg1"/>
              </a:solidFill>
            </a:endParaRPr>
          </a:p>
        </p:txBody>
      </p:sp>
      <p:sp>
        <p:nvSpPr>
          <p:cNvPr id="10" name="TextBox 9" descr="VISNs&#10;"/>
          <p:cNvSpPr txBox="1"/>
          <p:nvPr/>
        </p:nvSpPr>
        <p:spPr>
          <a:xfrm>
            <a:off x="247650" y="830997"/>
            <a:ext cx="2286000" cy="553998"/>
          </a:xfrm>
          <a:prstGeom prst="rect">
            <a:avLst/>
          </a:prstGeom>
          <a:noFill/>
        </p:spPr>
        <p:txBody>
          <a:bodyPr wrap="square" rtlCol="0">
            <a:spAutoFit/>
          </a:bodyPr>
          <a:lstStyle/>
          <a:p>
            <a:r>
              <a:rPr lang="en-US" sz="3000" b="1" dirty="0" smtClean="0">
                <a:solidFill>
                  <a:schemeClr val="tx2">
                    <a:lumMod val="40000"/>
                    <a:lumOff val="60000"/>
                  </a:schemeClr>
                </a:solidFill>
              </a:rPr>
              <a:t>VISNs</a:t>
            </a:r>
            <a:endParaRPr lang="en-US" sz="3000" b="1" dirty="0">
              <a:solidFill>
                <a:schemeClr val="tx2">
                  <a:lumMod val="40000"/>
                  <a:lumOff val="60000"/>
                </a:schemeClr>
              </a:solidFill>
            </a:endParaRPr>
          </a:p>
        </p:txBody>
      </p:sp>
      <p:sp>
        <p:nvSpPr>
          <p:cNvPr id="6" name="TextBox 5" descr="56&#10;"/>
          <p:cNvSpPr txBox="1"/>
          <p:nvPr/>
        </p:nvSpPr>
        <p:spPr>
          <a:xfrm>
            <a:off x="-180975" y="1313378"/>
            <a:ext cx="1752600" cy="1107996"/>
          </a:xfrm>
          <a:prstGeom prst="rect">
            <a:avLst/>
          </a:prstGeom>
          <a:noFill/>
        </p:spPr>
        <p:txBody>
          <a:bodyPr wrap="square" rtlCol="0">
            <a:spAutoFit/>
          </a:bodyPr>
          <a:lstStyle/>
          <a:p>
            <a:pPr algn="ctr"/>
            <a:r>
              <a:rPr lang="en-US" sz="6600" b="1" dirty="0" smtClean="0">
                <a:solidFill>
                  <a:schemeClr val="bg1"/>
                </a:solidFill>
              </a:rPr>
              <a:t>56</a:t>
            </a:r>
            <a:endParaRPr lang="en-US" sz="6600" b="1" dirty="0">
              <a:solidFill>
                <a:schemeClr val="bg1"/>
              </a:solidFill>
            </a:endParaRPr>
          </a:p>
        </p:txBody>
      </p:sp>
      <p:pic>
        <p:nvPicPr>
          <p:cNvPr id="3" name="Picture 2" descr="close up of VA web site head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6280" y="0"/>
            <a:ext cx="10055719" cy="6858000"/>
          </a:xfrm>
          <a:prstGeom prst="rect">
            <a:avLst/>
          </a:prstGeom>
        </p:spPr>
      </p:pic>
      <p:sp>
        <p:nvSpPr>
          <p:cNvPr id="7" name="TextBox 6" descr="152&#10;"/>
          <p:cNvSpPr txBox="1"/>
          <p:nvPr/>
        </p:nvSpPr>
        <p:spPr>
          <a:xfrm>
            <a:off x="28575" y="2713017"/>
            <a:ext cx="1752600" cy="1107996"/>
          </a:xfrm>
          <a:prstGeom prst="rect">
            <a:avLst/>
          </a:prstGeom>
          <a:noFill/>
        </p:spPr>
        <p:txBody>
          <a:bodyPr wrap="square" rtlCol="0">
            <a:spAutoFit/>
          </a:bodyPr>
          <a:lstStyle/>
          <a:p>
            <a:pPr algn="ctr"/>
            <a:r>
              <a:rPr lang="en-US" sz="6600" b="1" dirty="0" smtClean="0">
                <a:solidFill>
                  <a:schemeClr val="bg1"/>
                </a:solidFill>
              </a:rPr>
              <a:t>152</a:t>
            </a:r>
            <a:endParaRPr lang="en-US" sz="6600" b="1" dirty="0">
              <a:solidFill>
                <a:schemeClr val="bg1"/>
              </a:solidFill>
            </a:endParaRPr>
          </a:p>
        </p:txBody>
      </p:sp>
      <p:sp>
        <p:nvSpPr>
          <p:cNvPr id="12" name="TextBox 11" descr="Medical Centers&#10;"/>
          <p:cNvSpPr txBox="1"/>
          <p:nvPr/>
        </p:nvSpPr>
        <p:spPr>
          <a:xfrm>
            <a:off x="238125" y="3539608"/>
            <a:ext cx="2743200" cy="553998"/>
          </a:xfrm>
          <a:prstGeom prst="rect">
            <a:avLst/>
          </a:prstGeom>
          <a:noFill/>
        </p:spPr>
        <p:txBody>
          <a:bodyPr wrap="square" rtlCol="0">
            <a:spAutoFit/>
          </a:bodyPr>
          <a:lstStyle/>
          <a:p>
            <a:r>
              <a:rPr lang="en-US" sz="3000" b="1" dirty="0" smtClean="0">
                <a:solidFill>
                  <a:schemeClr val="tx2">
                    <a:lumMod val="40000"/>
                    <a:lumOff val="60000"/>
                  </a:schemeClr>
                </a:solidFill>
              </a:rPr>
              <a:t>Medical Centers</a:t>
            </a:r>
            <a:endParaRPr lang="en-US" sz="3000" b="1" dirty="0">
              <a:solidFill>
                <a:schemeClr val="tx2">
                  <a:lumMod val="40000"/>
                  <a:lumOff val="60000"/>
                </a:schemeClr>
              </a:solidFill>
            </a:endParaRPr>
          </a:p>
        </p:txBody>
      </p:sp>
      <p:sp>
        <p:nvSpPr>
          <p:cNvPr id="8" name="TextBox 7" descr="821&#10;"/>
          <p:cNvSpPr txBox="1"/>
          <p:nvPr/>
        </p:nvSpPr>
        <p:spPr>
          <a:xfrm>
            <a:off x="66675" y="4045445"/>
            <a:ext cx="1752600" cy="1107996"/>
          </a:xfrm>
          <a:prstGeom prst="rect">
            <a:avLst/>
          </a:prstGeom>
          <a:noFill/>
        </p:spPr>
        <p:txBody>
          <a:bodyPr wrap="square" rtlCol="0">
            <a:spAutoFit/>
          </a:bodyPr>
          <a:lstStyle/>
          <a:p>
            <a:pPr algn="ctr"/>
            <a:r>
              <a:rPr lang="en-US" sz="6600" b="1" dirty="0" smtClean="0">
                <a:solidFill>
                  <a:schemeClr val="bg1"/>
                </a:solidFill>
              </a:rPr>
              <a:t>821</a:t>
            </a:r>
            <a:endParaRPr lang="en-US" sz="6600" b="1" dirty="0">
              <a:solidFill>
                <a:schemeClr val="bg1"/>
              </a:solidFill>
            </a:endParaRPr>
          </a:p>
        </p:txBody>
      </p:sp>
      <p:sp>
        <p:nvSpPr>
          <p:cNvPr id="13" name="TextBox 12" descr="CBOCs&#10;"/>
          <p:cNvSpPr txBox="1"/>
          <p:nvPr/>
        </p:nvSpPr>
        <p:spPr>
          <a:xfrm>
            <a:off x="238125" y="4912308"/>
            <a:ext cx="2286000" cy="553998"/>
          </a:xfrm>
          <a:prstGeom prst="rect">
            <a:avLst/>
          </a:prstGeom>
          <a:noFill/>
        </p:spPr>
        <p:txBody>
          <a:bodyPr wrap="square" rtlCol="0">
            <a:spAutoFit/>
          </a:bodyPr>
          <a:lstStyle/>
          <a:p>
            <a:r>
              <a:rPr lang="en-US" sz="3000" b="1" dirty="0" smtClean="0">
                <a:solidFill>
                  <a:schemeClr val="tx2">
                    <a:lumMod val="40000"/>
                    <a:lumOff val="60000"/>
                  </a:schemeClr>
                </a:solidFill>
              </a:rPr>
              <a:t>CBOCs</a:t>
            </a:r>
            <a:endParaRPr lang="en-US" sz="3000" b="1" dirty="0">
              <a:solidFill>
                <a:schemeClr val="tx2">
                  <a:lumMod val="40000"/>
                  <a:lumOff val="60000"/>
                </a:schemeClr>
              </a:solidFill>
            </a:endParaRPr>
          </a:p>
        </p:txBody>
      </p:sp>
      <p:sp>
        <p:nvSpPr>
          <p:cNvPr id="9" name="TextBox 8" descr="300&#10;"/>
          <p:cNvSpPr txBox="1"/>
          <p:nvPr/>
        </p:nvSpPr>
        <p:spPr>
          <a:xfrm>
            <a:off x="66675" y="5419805"/>
            <a:ext cx="1752600" cy="1107996"/>
          </a:xfrm>
          <a:prstGeom prst="rect">
            <a:avLst/>
          </a:prstGeom>
          <a:noFill/>
        </p:spPr>
        <p:txBody>
          <a:bodyPr wrap="square" rtlCol="0">
            <a:spAutoFit/>
          </a:bodyPr>
          <a:lstStyle/>
          <a:p>
            <a:pPr algn="ctr"/>
            <a:r>
              <a:rPr lang="en-US" sz="6600" b="1" dirty="0" smtClean="0">
                <a:solidFill>
                  <a:schemeClr val="bg1"/>
                </a:solidFill>
              </a:rPr>
              <a:t>300</a:t>
            </a:r>
            <a:endParaRPr lang="en-US" sz="6600" b="1" dirty="0">
              <a:solidFill>
                <a:schemeClr val="bg1"/>
              </a:solidFill>
            </a:endParaRPr>
          </a:p>
        </p:txBody>
      </p:sp>
      <p:sp>
        <p:nvSpPr>
          <p:cNvPr id="14" name="TextBox 13" descr="Vet Centers&#10;"/>
          <p:cNvSpPr txBox="1"/>
          <p:nvPr/>
        </p:nvSpPr>
        <p:spPr>
          <a:xfrm>
            <a:off x="257175" y="6205578"/>
            <a:ext cx="2286000" cy="553998"/>
          </a:xfrm>
          <a:prstGeom prst="rect">
            <a:avLst/>
          </a:prstGeom>
          <a:noFill/>
        </p:spPr>
        <p:txBody>
          <a:bodyPr wrap="square" rtlCol="0">
            <a:spAutoFit/>
          </a:bodyPr>
          <a:lstStyle/>
          <a:p>
            <a:r>
              <a:rPr lang="en-US" sz="3000" b="1" dirty="0" smtClean="0">
                <a:solidFill>
                  <a:schemeClr val="tx2">
                    <a:lumMod val="40000"/>
                    <a:lumOff val="60000"/>
                  </a:schemeClr>
                </a:solidFill>
              </a:rPr>
              <a:t>Vet Centers</a:t>
            </a:r>
            <a:endParaRPr lang="en-US" sz="3000" b="1" dirty="0">
              <a:solidFill>
                <a:schemeClr val="tx2">
                  <a:lumMod val="40000"/>
                  <a:lumOff val="60000"/>
                </a:schemeClr>
              </a:solidFill>
            </a:endParaRPr>
          </a:p>
        </p:txBody>
      </p:sp>
      <p:sp>
        <p:nvSpPr>
          <p:cNvPr id="11" name="TextBox 10" descr="Regional Offices&#10;"/>
          <p:cNvSpPr txBox="1"/>
          <p:nvPr/>
        </p:nvSpPr>
        <p:spPr>
          <a:xfrm>
            <a:off x="222250" y="2082819"/>
            <a:ext cx="2971800" cy="553998"/>
          </a:xfrm>
          <a:prstGeom prst="rect">
            <a:avLst/>
          </a:prstGeom>
          <a:noFill/>
        </p:spPr>
        <p:txBody>
          <a:bodyPr wrap="square" rtlCol="0">
            <a:spAutoFit/>
          </a:bodyPr>
          <a:lstStyle/>
          <a:p>
            <a:r>
              <a:rPr lang="en-US" sz="3000" b="1" dirty="0" smtClean="0">
                <a:solidFill>
                  <a:schemeClr val="tx2">
                    <a:lumMod val="40000"/>
                    <a:lumOff val="60000"/>
                  </a:schemeClr>
                </a:solidFill>
              </a:rPr>
              <a:t>Regional Offices</a:t>
            </a:r>
            <a:endParaRPr lang="en-US" sz="3000" b="1" dirty="0">
              <a:solidFill>
                <a:schemeClr val="tx2">
                  <a:lumMod val="40000"/>
                  <a:lumOff val="60000"/>
                </a:schemeClr>
              </a:solidFill>
            </a:endParaRPr>
          </a:p>
        </p:txBody>
      </p:sp>
      <p:sp>
        <p:nvSpPr>
          <p:cNvPr id="4" name="Slide Number Placeholder 3"/>
          <p:cNvSpPr>
            <a:spLocks noGrp="1"/>
          </p:cNvSpPr>
          <p:nvPr>
            <p:ph type="sldNum" sz="quarter" idx="10"/>
          </p:nvPr>
        </p:nvSpPr>
        <p:spPr>
          <a:xfrm>
            <a:off x="323850" y="6356351"/>
            <a:ext cx="2844800" cy="365125"/>
          </a:xfrm>
        </p:spPr>
        <p:txBody>
          <a:bodyPr/>
          <a:lstStyle/>
          <a:p>
            <a:pPr>
              <a:defRPr/>
            </a:pPr>
            <a:fld id="{7EFEBB78-E1C2-4A7A-9ABE-CB27311D5383}" type="slidenum">
              <a:rPr lang="en-US" smtClean="0"/>
              <a:pPr>
                <a:defRPr/>
              </a:pPr>
              <a:t>2</a:t>
            </a:fld>
            <a:endParaRPr lang="en-US" dirty="0"/>
          </a:p>
        </p:txBody>
      </p:sp>
    </p:spTree>
    <p:extLst>
      <p:ext uri="{BB962C8B-B14F-4D97-AF65-F5344CB8AC3E}">
        <p14:creationId xmlns:p14="http://schemas.microsoft.com/office/powerpoint/2010/main" val="1019196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p:cNvPicPr>
            <a:picLocks noChangeAspect="1"/>
          </p:cNvPicPr>
          <p:nvPr/>
        </p:nvPicPr>
        <p:blipFill rotWithShape="1">
          <a:blip r:embed="rId3" cstate="print">
            <a:extLst>
              <a:ext uri="{28A0092B-C50C-407E-A947-70E740481C1C}">
                <a14:useLocalDpi xmlns:a14="http://schemas.microsoft.com/office/drawing/2010/main" val="0"/>
              </a:ext>
            </a:extLst>
          </a:blip>
          <a:srcRect t="21795" b="21794"/>
          <a:stretch/>
        </p:blipFill>
        <p:spPr>
          <a:xfrm rot="21427367">
            <a:off x="-147164" y="-102342"/>
            <a:ext cx="8153400" cy="3449515"/>
          </a:xfrm>
          <a:prstGeom prst="rect">
            <a:avLst/>
          </a:prstGeom>
        </p:spPr>
      </p:pic>
      <p:sp>
        <p:nvSpPr>
          <p:cNvPr id="11" name="TextBox 10" descr="vs&#10;"/>
          <p:cNvSpPr txBox="1"/>
          <p:nvPr/>
        </p:nvSpPr>
        <p:spPr>
          <a:xfrm>
            <a:off x="3470786" y="2793661"/>
            <a:ext cx="2667000" cy="2246769"/>
          </a:xfrm>
          <a:prstGeom prst="rect">
            <a:avLst/>
          </a:prstGeom>
          <a:noFill/>
        </p:spPr>
        <p:txBody>
          <a:bodyPr wrap="square" rtlCol="0">
            <a:spAutoFit/>
          </a:bodyPr>
          <a:lstStyle/>
          <a:p>
            <a:pPr algn="ctr"/>
            <a:r>
              <a:rPr lang="en-US" sz="14000" dirty="0" smtClean="0"/>
              <a:t>vs</a:t>
            </a:r>
            <a:endParaRPr lang="en-US" sz="14000" dirty="0"/>
          </a:p>
        </p:txBody>
      </p:sp>
      <p:pic>
        <p:nvPicPr>
          <p:cNvPr id="2" name="Picture 1" descr="a compute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324600" y="1981200"/>
            <a:ext cx="5867400" cy="5867400"/>
          </a:xfrm>
          <a:prstGeom prst="rect">
            <a:avLst/>
          </a:prstGeom>
        </p:spPr>
      </p:pic>
    </p:spTree>
    <p:extLst>
      <p:ext uri="{BB962C8B-B14F-4D97-AF65-F5344CB8AC3E}">
        <p14:creationId xmlns:p14="http://schemas.microsoft.com/office/powerpoint/2010/main" val="2101213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ICD-10 </a:t>
            </a:r>
            <a:r>
              <a:rPr lang="en-US" dirty="0"/>
              <a:t>has been delayed and is now required for </a:t>
            </a:r>
            <a:r>
              <a:rPr lang="en-US" dirty="0" smtClean="0"/>
              <a:t>use:</a:t>
            </a:r>
            <a:endParaRPr lang="en-US" dirty="0"/>
          </a:p>
          <a:p>
            <a:pPr marL="914400" lvl="1" indent="-514350">
              <a:buFont typeface="+mj-lt"/>
              <a:buAutoNum type="alphaUcPeriod"/>
            </a:pPr>
            <a:r>
              <a:rPr lang="en-US" sz="3200" dirty="0"/>
              <a:t>b</a:t>
            </a:r>
            <a:r>
              <a:rPr lang="en-US" sz="3200" dirty="0" smtClean="0"/>
              <a:t>y October </a:t>
            </a:r>
            <a:r>
              <a:rPr lang="en-US" sz="3200" dirty="0"/>
              <a:t>2015</a:t>
            </a:r>
          </a:p>
          <a:p>
            <a:pPr marL="914400" lvl="1" indent="-514350">
              <a:buFont typeface="+mj-lt"/>
              <a:buAutoNum type="alphaUcPeriod"/>
            </a:pPr>
            <a:r>
              <a:rPr lang="en-US" sz="3200" dirty="0"/>
              <a:t>b</a:t>
            </a:r>
            <a:r>
              <a:rPr lang="en-US" sz="3200" dirty="0" smtClean="0"/>
              <a:t>y October </a:t>
            </a:r>
            <a:r>
              <a:rPr lang="en-US" sz="3200" dirty="0"/>
              <a:t>2016</a:t>
            </a:r>
          </a:p>
          <a:p>
            <a:pPr marL="914400" lvl="1" indent="-514350">
              <a:buFont typeface="+mj-lt"/>
              <a:buAutoNum type="alphaUcPeriod"/>
            </a:pPr>
            <a:r>
              <a:rPr lang="en-US" sz="3200" dirty="0"/>
              <a:t>b</a:t>
            </a:r>
            <a:r>
              <a:rPr lang="en-US" sz="3200" dirty="0" smtClean="0"/>
              <a:t>y October </a:t>
            </a:r>
            <a:r>
              <a:rPr lang="en-US" sz="3200" dirty="0"/>
              <a:t>2020</a:t>
            </a:r>
          </a:p>
          <a:p>
            <a:pPr marL="914400" lvl="1" indent="-514350">
              <a:buFont typeface="+mj-lt"/>
              <a:buAutoNum type="alphaUcPeriod"/>
            </a:pPr>
            <a:r>
              <a:rPr lang="en-US" sz="3200" dirty="0"/>
              <a:t>u</a:t>
            </a:r>
            <a:r>
              <a:rPr lang="en-US" sz="3200" dirty="0" smtClean="0"/>
              <a:t>ntil ICD-11 is implemented</a:t>
            </a:r>
            <a:endParaRPr lang="en-US" sz="3200" dirty="0"/>
          </a:p>
        </p:txBody>
      </p:sp>
      <p:sp>
        <p:nvSpPr>
          <p:cNvPr id="5" name="Title 3" descr="Poll Question&#10;"/>
          <p:cNvSpPr txBox="1">
            <a:spLocks/>
          </p:cNvSpPr>
          <p:nvPr/>
        </p:nvSpPr>
        <p:spPr>
          <a:xfrm>
            <a:off x="1962150" y="22860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50" y="31432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80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7000" b="-67000"/>
          </a:stretch>
        </a:blipFill>
        <a:effectLst/>
      </p:bgPr>
    </p:bg>
    <p:spTree>
      <p:nvGrpSpPr>
        <p:cNvPr id="1" name=""/>
        <p:cNvGrpSpPr/>
        <p:nvPr/>
      </p:nvGrpSpPr>
      <p:grpSpPr>
        <a:xfrm>
          <a:off x="0" y="0"/>
          <a:ext cx="0" cy="0"/>
          <a:chOff x="0" y="0"/>
          <a:chExt cx="0" cy="0"/>
        </a:xfrm>
      </p:grpSpPr>
      <p:pic>
        <p:nvPicPr>
          <p:cNvPr id="3" name="Picture 2" descr="a stethescope on a stack of medical fil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2290"/>
            <a:ext cx="10263433" cy="6845710"/>
          </a:xfrm>
          <a:prstGeom prst="rect">
            <a:avLst/>
          </a:prstGeom>
        </p:spPr>
      </p:pic>
      <p:sp>
        <p:nvSpPr>
          <p:cNvPr id="2" name="Title 1"/>
          <p:cNvSpPr>
            <a:spLocks noGrp="1"/>
          </p:cNvSpPr>
          <p:nvPr>
            <p:ph type="title"/>
          </p:nvPr>
        </p:nvSpPr>
        <p:spPr>
          <a:xfrm>
            <a:off x="5660921" y="12290"/>
            <a:ext cx="6324600" cy="2697162"/>
          </a:xfrm>
        </p:spPr>
        <p:txBody>
          <a:bodyPr/>
          <a:lstStyle/>
          <a:p>
            <a:r>
              <a:rPr lang="en-US" dirty="0" smtClean="0"/>
              <a:t>100-150 ambulatory cases</a:t>
            </a:r>
            <a:br>
              <a:rPr lang="en-US" dirty="0" smtClean="0"/>
            </a:br>
            <a:r>
              <a:rPr lang="en-US" dirty="0" smtClean="0"/>
              <a:t>&amp;</a:t>
            </a:r>
            <a:br>
              <a:rPr lang="en-US" dirty="0" smtClean="0"/>
            </a:br>
            <a:r>
              <a:rPr lang="en-US" dirty="0" smtClean="0"/>
              <a:t>50 inpatient cases</a:t>
            </a:r>
            <a:endParaRPr lang="en-US" dirty="0"/>
          </a:p>
        </p:txBody>
      </p:sp>
    </p:spTree>
    <p:extLst>
      <p:ext uri="{BB962C8B-B14F-4D97-AF65-F5344CB8AC3E}">
        <p14:creationId xmlns:p14="http://schemas.microsoft.com/office/powerpoint/2010/main" val="1555079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oad sign, Coding straight ahead"/>
          <p:cNvPicPr>
            <a:picLocks noChangeAspect="1"/>
          </p:cNvPicPr>
          <p:nvPr/>
        </p:nvPicPr>
        <p:blipFill rotWithShape="1">
          <a:blip r:embed="rId3" cstate="print">
            <a:extLst>
              <a:ext uri="{28A0092B-C50C-407E-A947-70E740481C1C}">
                <a14:useLocalDpi xmlns:a14="http://schemas.microsoft.com/office/drawing/2010/main" val="0"/>
              </a:ext>
            </a:extLst>
          </a:blip>
          <a:srcRect t="15556" b="2086"/>
          <a:stretch/>
        </p:blipFill>
        <p:spPr>
          <a:xfrm>
            <a:off x="0" y="0"/>
            <a:ext cx="12192000" cy="6858000"/>
          </a:xfrm>
          <a:prstGeom prst="rect">
            <a:avLst/>
          </a:prstGeom>
        </p:spPr>
      </p:pic>
    </p:spTree>
    <p:extLst>
      <p:ext uri="{BB962C8B-B14F-4D97-AF65-F5344CB8AC3E}">
        <p14:creationId xmlns:p14="http://schemas.microsoft.com/office/powerpoint/2010/main" val="1541872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50" y="31432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txBox="1">
            <a:spLocks/>
          </p:cNvSpPr>
          <p:nvPr/>
        </p:nvSpPr>
        <p:spPr>
          <a:xfrm>
            <a:off x="1962150" y="22860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Poll Results</a:t>
            </a:r>
            <a:endParaRPr lang="en-US" dirty="0"/>
          </a:p>
        </p:txBody>
      </p:sp>
      <p:sp>
        <p:nvSpPr>
          <p:cNvPr id="7" name="Content Placeholder 2"/>
          <p:cNvSpPr>
            <a:spLocks noGrp="1"/>
          </p:cNvSpPr>
          <p:nvPr>
            <p:ph idx="1"/>
          </p:nvPr>
        </p:nvSpPr>
        <p:spPr>
          <a:xfrm>
            <a:off x="609600" y="1600201"/>
            <a:ext cx="5029200" cy="5257799"/>
          </a:xfrm>
        </p:spPr>
        <p:txBody>
          <a:bodyPr>
            <a:normAutofit/>
          </a:bodyPr>
          <a:lstStyle/>
          <a:p>
            <a:pPr marL="0" indent="0">
              <a:buNone/>
            </a:pPr>
            <a:r>
              <a:rPr lang="en-US" dirty="0" smtClean="0"/>
              <a:t>ICD-10 </a:t>
            </a:r>
            <a:r>
              <a:rPr lang="en-US" dirty="0"/>
              <a:t>has been delayed and is now required for </a:t>
            </a:r>
            <a:r>
              <a:rPr lang="en-US" dirty="0" smtClean="0"/>
              <a:t>use:</a:t>
            </a:r>
            <a:endParaRPr lang="en-US" dirty="0"/>
          </a:p>
          <a:p>
            <a:pPr marL="914400" lvl="1" indent="-514350">
              <a:buFont typeface="+mj-lt"/>
              <a:buAutoNum type="alphaUcPeriod"/>
            </a:pPr>
            <a:r>
              <a:rPr lang="en-US" sz="3200" dirty="0"/>
              <a:t>b</a:t>
            </a:r>
            <a:r>
              <a:rPr lang="en-US" sz="3200" dirty="0" smtClean="0"/>
              <a:t>y October </a:t>
            </a:r>
            <a:r>
              <a:rPr lang="en-US" sz="3200" dirty="0"/>
              <a:t>2015</a:t>
            </a:r>
          </a:p>
          <a:p>
            <a:pPr marL="914400" lvl="1" indent="-514350">
              <a:buFont typeface="+mj-lt"/>
              <a:buAutoNum type="alphaUcPeriod"/>
            </a:pPr>
            <a:r>
              <a:rPr lang="en-US" sz="3200" dirty="0"/>
              <a:t>b</a:t>
            </a:r>
            <a:r>
              <a:rPr lang="en-US" sz="3200" dirty="0" smtClean="0"/>
              <a:t>y October </a:t>
            </a:r>
            <a:r>
              <a:rPr lang="en-US" sz="3200" dirty="0"/>
              <a:t>2016</a:t>
            </a:r>
          </a:p>
          <a:p>
            <a:pPr marL="914400" lvl="1" indent="-514350">
              <a:buFont typeface="+mj-lt"/>
              <a:buAutoNum type="alphaUcPeriod"/>
            </a:pPr>
            <a:r>
              <a:rPr lang="en-US" sz="3200" dirty="0"/>
              <a:t>b</a:t>
            </a:r>
            <a:r>
              <a:rPr lang="en-US" sz="3200" dirty="0" smtClean="0"/>
              <a:t>y October </a:t>
            </a:r>
            <a:r>
              <a:rPr lang="en-US" sz="3200" dirty="0"/>
              <a:t>2020</a:t>
            </a:r>
          </a:p>
          <a:p>
            <a:pPr marL="914400" lvl="1" indent="-514350">
              <a:buFont typeface="+mj-lt"/>
              <a:buAutoNum type="alphaUcPeriod"/>
            </a:pPr>
            <a:r>
              <a:rPr lang="en-US" sz="3200" dirty="0"/>
              <a:t>u</a:t>
            </a:r>
            <a:r>
              <a:rPr lang="en-US" sz="3200" dirty="0" smtClean="0"/>
              <a:t>ntil ICD-11 is implemented</a:t>
            </a:r>
            <a:endParaRPr lang="en-US" sz="3200" dirty="0"/>
          </a:p>
        </p:txBody>
      </p:sp>
    </p:spTree>
    <p:extLst>
      <p:ext uri="{BB962C8B-B14F-4D97-AF65-F5344CB8AC3E}">
        <p14:creationId xmlns:p14="http://schemas.microsoft.com/office/powerpoint/2010/main" val="1506991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image of My VeHU Campus blue polling Icon"/>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14750" y="31432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descr="Poll Results&#10;"/>
          <p:cNvSpPr txBox="1">
            <a:spLocks/>
          </p:cNvSpPr>
          <p:nvPr/>
        </p:nvSpPr>
        <p:spPr>
          <a:xfrm>
            <a:off x="1962150" y="22860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Poll Results</a:t>
            </a:r>
            <a:endParaRPr lang="en-US" dirty="0"/>
          </a:p>
        </p:txBody>
      </p:sp>
      <p:sp>
        <p:nvSpPr>
          <p:cNvPr id="8" name="Content Placeholder 2"/>
          <p:cNvSpPr>
            <a:spLocks noGrp="1"/>
          </p:cNvSpPr>
          <p:nvPr>
            <p:ph idx="1"/>
          </p:nvPr>
        </p:nvSpPr>
        <p:spPr>
          <a:xfrm>
            <a:off x="609600" y="1600201"/>
            <a:ext cx="5029200" cy="5257799"/>
          </a:xfrm>
        </p:spPr>
        <p:txBody>
          <a:bodyPr>
            <a:normAutofit/>
          </a:bodyPr>
          <a:lstStyle/>
          <a:p>
            <a:pPr marL="0" indent="0">
              <a:buNone/>
            </a:pPr>
            <a:r>
              <a:rPr lang="en-US" dirty="0" smtClean="0"/>
              <a:t>ICD-10 </a:t>
            </a:r>
            <a:r>
              <a:rPr lang="en-US" dirty="0"/>
              <a:t>has been delayed and is now required for </a:t>
            </a:r>
            <a:r>
              <a:rPr lang="en-US" dirty="0" smtClean="0"/>
              <a:t>use:</a:t>
            </a:r>
            <a:endParaRPr lang="en-US" dirty="0"/>
          </a:p>
          <a:p>
            <a:pPr marL="914400" lvl="1" indent="-514350">
              <a:buFont typeface="+mj-lt"/>
              <a:buAutoNum type="alphaUcPeriod"/>
            </a:pPr>
            <a:r>
              <a:rPr lang="en-US" sz="3200" dirty="0"/>
              <a:t>b</a:t>
            </a:r>
            <a:r>
              <a:rPr lang="en-US" sz="3200" dirty="0" smtClean="0"/>
              <a:t>y October </a:t>
            </a:r>
            <a:r>
              <a:rPr lang="en-US" sz="3200" dirty="0"/>
              <a:t>2015</a:t>
            </a:r>
          </a:p>
          <a:p>
            <a:pPr marL="914400" lvl="1" indent="-514350">
              <a:buFont typeface="+mj-lt"/>
              <a:buAutoNum type="alphaUcPeriod"/>
            </a:pPr>
            <a:r>
              <a:rPr lang="en-US" sz="3200" dirty="0"/>
              <a:t>b</a:t>
            </a:r>
            <a:r>
              <a:rPr lang="en-US" sz="3200" dirty="0" smtClean="0"/>
              <a:t>y October </a:t>
            </a:r>
            <a:r>
              <a:rPr lang="en-US" sz="3200" dirty="0"/>
              <a:t>2016</a:t>
            </a:r>
          </a:p>
          <a:p>
            <a:pPr marL="914400" lvl="1" indent="-514350">
              <a:buFont typeface="+mj-lt"/>
              <a:buAutoNum type="alphaUcPeriod"/>
            </a:pPr>
            <a:r>
              <a:rPr lang="en-US" sz="3200" dirty="0"/>
              <a:t>b</a:t>
            </a:r>
            <a:r>
              <a:rPr lang="en-US" sz="3200" dirty="0" smtClean="0"/>
              <a:t>y October </a:t>
            </a:r>
            <a:r>
              <a:rPr lang="en-US" sz="3200" dirty="0"/>
              <a:t>2020</a:t>
            </a:r>
          </a:p>
          <a:p>
            <a:pPr marL="914400" lvl="1" indent="-514350">
              <a:buFont typeface="+mj-lt"/>
              <a:buAutoNum type="alphaUcPeriod"/>
            </a:pPr>
            <a:r>
              <a:rPr lang="en-US" sz="3200" dirty="0"/>
              <a:t>u</a:t>
            </a:r>
            <a:r>
              <a:rPr lang="en-US" sz="3200" dirty="0" smtClean="0"/>
              <a:t>ntil ICD-11 is implemented</a:t>
            </a:r>
            <a:endParaRPr lang="en-US" sz="3200" dirty="0"/>
          </a:p>
        </p:txBody>
      </p:sp>
    </p:spTree>
    <p:extLst>
      <p:ext uri="{BB962C8B-B14F-4D97-AF65-F5344CB8AC3E}">
        <p14:creationId xmlns:p14="http://schemas.microsoft.com/office/powerpoint/2010/main" val="1272231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Learning Lab&#10;&#10;"/>
          <p:cNvGrpSpPr/>
          <p:nvPr/>
        </p:nvGrpSpPr>
        <p:grpSpPr>
          <a:xfrm>
            <a:off x="4416739" y="960418"/>
            <a:ext cx="10515600" cy="2774216"/>
            <a:chOff x="304800" y="457200"/>
            <a:chExt cx="10515600" cy="2774216"/>
          </a:xfrm>
        </p:grpSpPr>
        <p:sp>
          <p:nvSpPr>
            <p:cNvPr id="3" name="TextBox 2"/>
            <p:cNvSpPr txBox="1"/>
            <p:nvPr/>
          </p:nvSpPr>
          <p:spPr>
            <a:xfrm>
              <a:off x="304800" y="457200"/>
              <a:ext cx="7010400" cy="1631216"/>
            </a:xfrm>
            <a:prstGeom prst="rect">
              <a:avLst/>
            </a:prstGeom>
            <a:noFill/>
          </p:spPr>
          <p:txBody>
            <a:bodyPr wrap="square" rtlCol="0">
              <a:spAutoFit/>
            </a:bodyPr>
            <a:lstStyle/>
            <a:p>
              <a:r>
                <a:rPr lang="en-US" sz="10000" b="1" dirty="0" smtClean="0">
                  <a:solidFill>
                    <a:srgbClr val="C00000"/>
                  </a:solidFill>
                  <a:latin typeface="Lucida Handwriting" panose="03010101010101010101" pitchFamily="66" charset="0"/>
                </a:rPr>
                <a:t>Learning</a:t>
              </a:r>
              <a:endParaRPr lang="en-US" sz="10000" b="1" dirty="0">
                <a:solidFill>
                  <a:srgbClr val="C00000"/>
                </a:solidFill>
                <a:latin typeface="Lucida Handwriting" panose="03010101010101010101" pitchFamily="66" charset="0"/>
              </a:endParaRPr>
            </a:p>
          </p:txBody>
        </p:sp>
        <p:sp>
          <p:nvSpPr>
            <p:cNvPr id="7" name="TextBox 6"/>
            <p:cNvSpPr txBox="1"/>
            <p:nvPr/>
          </p:nvSpPr>
          <p:spPr>
            <a:xfrm>
              <a:off x="3810000" y="1600200"/>
              <a:ext cx="7010400" cy="1631216"/>
            </a:xfrm>
            <a:prstGeom prst="rect">
              <a:avLst/>
            </a:prstGeom>
            <a:noFill/>
          </p:spPr>
          <p:txBody>
            <a:bodyPr wrap="square" rtlCol="0">
              <a:spAutoFit/>
            </a:bodyPr>
            <a:lstStyle/>
            <a:p>
              <a:r>
                <a:rPr lang="en-US" sz="10000" b="1" dirty="0" smtClean="0">
                  <a:solidFill>
                    <a:schemeClr val="accent4"/>
                  </a:solidFill>
                  <a:latin typeface="Lucida Handwriting" panose="03010101010101010101" pitchFamily="66" charset="0"/>
                </a:rPr>
                <a:t>Lab</a:t>
              </a:r>
              <a:endParaRPr lang="en-US" sz="10000" b="1" dirty="0">
                <a:solidFill>
                  <a:schemeClr val="accent4"/>
                </a:solidFill>
                <a:latin typeface="Lucida Handwriting" panose="03010101010101010101" pitchFamily="66" charset="0"/>
              </a:endParaRPr>
            </a:p>
          </p:txBody>
        </p:sp>
      </p:grpSp>
      <p:pic>
        <p:nvPicPr>
          <p:cNvPr id="9" name="Picture 8" descr="a hospit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140" y="381000"/>
            <a:ext cx="2943901" cy="19665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descr="10 sites&#10;"/>
          <p:cNvSpPr txBox="1"/>
          <p:nvPr/>
        </p:nvSpPr>
        <p:spPr>
          <a:xfrm>
            <a:off x="899003" y="1629751"/>
            <a:ext cx="2356173" cy="646331"/>
          </a:xfrm>
          <a:prstGeom prst="rect">
            <a:avLst/>
          </a:prstGeom>
          <a:noFill/>
        </p:spPr>
        <p:txBody>
          <a:bodyPr wrap="square" rtlCol="0">
            <a:spAutoFit/>
          </a:bodyPr>
          <a:lstStyle/>
          <a:p>
            <a:pPr algn="ctr"/>
            <a:r>
              <a:rPr lang="en-US" sz="3600" b="1" dirty="0" smtClean="0">
                <a:solidFill>
                  <a:schemeClr val="bg1"/>
                </a:solidFill>
              </a:rPr>
              <a:t>10 sites</a:t>
            </a:r>
            <a:endParaRPr lang="en-US" sz="3600" b="1" dirty="0">
              <a:solidFill>
                <a:schemeClr val="bg1"/>
              </a:solidFill>
            </a:endParaRPr>
          </a:p>
        </p:txBody>
      </p:sp>
      <p:sp>
        <p:nvSpPr>
          <p:cNvPr id="2" name="Plus 1" descr="mathematic plus sign"/>
          <p:cNvSpPr/>
          <p:nvPr/>
        </p:nvSpPr>
        <p:spPr>
          <a:xfrm>
            <a:off x="1028062" y="2385697"/>
            <a:ext cx="980542" cy="899303"/>
          </a:xfrm>
          <a:prstGeom prst="mathPlus">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shelf or record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062" y="3128703"/>
            <a:ext cx="3696338" cy="23767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Box 14" descr="1,024 ambulatory care records&#10;"/>
          <p:cNvSpPr txBox="1"/>
          <p:nvPr/>
        </p:nvSpPr>
        <p:spPr>
          <a:xfrm>
            <a:off x="1513942" y="3413903"/>
            <a:ext cx="2791077" cy="1754326"/>
          </a:xfrm>
          <a:prstGeom prst="rect">
            <a:avLst/>
          </a:prstGeom>
          <a:solidFill>
            <a:schemeClr val="accent6">
              <a:lumMod val="50000"/>
              <a:alpha val="40000"/>
            </a:schemeClr>
          </a:solidFill>
          <a:effectLst>
            <a:softEdge rad="63500"/>
          </a:effectLst>
        </p:spPr>
        <p:txBody>
          <a:bodyPr wrap="square" rtlCol="0">
            <a:spAutoFit/>
          </a:bodyPr>
          <a:lstStyle/>
          <a:p>
            <a:pPr algn="ctr"/>
            <a:r>
              <a:rPr lang="en-US" sz="3600" b="1" dirty="0" smtClean="0">
                <a:solidFill>
                  <a:schemeClr val="bg1"/>
                </a:solidFill>
              </a:rPr>
              <a:t>1,024 ambulatory care records</a:t>
            </a:r>
            <a:endParaRPr lang="en-US" sz="3600" b="1" dirty="0">
              <a:solidFill>
                <a:schemeClr val="bg1"/>
              </a:solidFill>
            </a:endParaRPr>
          </a:p>
        </p:txBody>
      </p:sp>
      <p:sp>
        <p:nvSpPr>
          <p:cNvPr id="14" name="Plus 13" descr="mathematic plus sign"/>
          <p:cNvSpPr/>
          <p:nvPr/>
        </p:nvSpPr>
        <p:spPr>
          <a:xfrm>
            <a:off x="4416739" y="4953000"/>
            <a:ext cx="980542" cy="899303"/>
          </a:xfrm>
          <a:prstGeom prst="mathPlus">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ingle shelf of record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600" y="4626862"/>
            <a:ext cx="2876431" cy="19185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Box 15" descr="382 inpatient records&#10;"/>
          <p:cNvSpPr txBox="1"/>
          <p:nvPr/>
        </p:nvSpPr>
        <p:spPr>
          <a:xfrm>
            <a:off x="5943600" y="4720594"/>
            <a:ext cx="2169477" cy="1754326"/>
          </a:xfrm>
          <a:prstGeom prst="rect">
            <a:avLst/>
          </a:prstGeom>
          <a:solidFill>
            <a:schemeClr val="bg2">
              <a:lumMod val="50000"/>
              <a:alpha val="40000"/>
            </a:schemeClr>
          </a:solidFill>
          <a:effectLst>
            <a:softEdge rad="63500"/>
          </a:effectLst>
        </p:spPr>
        <p:txBody>
          <a:bodyPr wrap="square" rtlCol="0">
            <a:spAutoFit/>
          </a:bodyPr>
          <a:lstStyle/>
          <a:p>
            <a:pPr algn="ctr"/>
            <a:r>
              <a:rPr lang="en-US" sz="3600" b="1" dirty="0" smtClean="0">
                <a:solidFill>
                  <a:schemeClr val="bg1"/>
                </a:solidFill>
              </a:rPr>
              <a:t>382 inpatient records</a:t>
            </a:r>
            <a:endParaRPr lang="en-US" sz="3600" b="1" dirty="0">
              <a:solidFill>
                <a:schemeClr val="bg1"/>
              </a:solidFill>
            </a:endParaRPr>
          </a:p>
        </p:txBody>
      </p:sp>
      <p:sp>
        <p:nvSpPr>
          <p:cNvPr id="12" name="Equal 11" descr="mathematic equals sign"/>
          <p:cNvSpPr/>
          <p:nvPr/>
        </p:nvSpPr>
        <p:spPr>
          <a:xfrm>
            <a:off x="8705731" y="5136500"/>
            <a:ext cx="1143000" cy="899303"/>
          </a:xfrm>
          <a:prstGeom prst="mathEqual">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descr="a stopwatch"/>
          <p:cNvPicPr>
            <a:picLocks noChangeAspect="1"/>
          </p:cNvPicPr>
          <p:nvPr/>
        </p:nvPicPr>
        <p:blipFill rotWithShape="1">
          <a:blip r:embed="rId6" cstate="print">
            <a:extLst>
              <a:ext uri="{28A0092B-C50C-407E-A947-70E740481C1C}">
                <a14:useLocalDpi xmlns:a14="http://schemas.microsoft.com/office/drawing/2010/main" val="0"/>
              </a:ext>
            </a:extLst>
          </a:blip>
          <a:srcRect l="15176" t="9375" r="12324" b="18125"/>
          <a:stretch/>
        </p:blipFill>
        <p:spPr>
          <a:xfrm>
            <a:off x="9829800" y="4267200"/>
            <a:ext cx="2209800" cy="2209800"/>
          </a:xfrm>
          <a:prstGeom prst="rect">
            <a:avLst/>
          </a:prstGeom>
        </p:spPr>
      </p:pic>
    </p:spTree>
    <p:extLst>
      <p:ext uri="{BB962C8B-B14F-4D97-AF65-F5344CB8AC3E}">
        <p14:creationId xmlns:p14="http://schemas.microsoft.com/office/powerpoint/2010/main" val="16130979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utpatient Data Collection"/>
          <p:cNvSpPr>
            <a:spLocks noGrp="1"/>
          </p:cNvSpPr>
          <p:nvPr>
            <p:ph type="title"/>
          </p:nvPr>
        </p:nvSpPr>
        <p:spPr>
          <a:xfrm>
            <a:off x="609600" y="55417"/>
            <a:ext cx="10972800" cy="1143000"/>
          </a:xfrm>
        </p:spPr>
        <p:txBody>
          <a:bodyPr/>
          <a:lstStyle/>
          <a:p>
            <a:r>
              <a:rPr lang="en-US" b="1" dirty="0" smtClean="0">
                <a:solidFill>
                  <a:srgbClr val="C00000"/>
                </a:solidFill>
              </a:rPr>
              <a:t>Outpatient Data Collection</a:t>
            </a:r>
            <a:endParaRPr lang="en-US" b="1" dirty="0">
              <a:solidFill>
                <a:srgbClr val="C00000"/>
              </a:solidFill>
            </a:endParaRPr>
          </a:p>
        </p:txBody>
      </p:sp>
      <p:graphicFrame>
        <p:nvGraphicFramePr>
          <p:cNvPr id="5" name="Table 4" descr="Date Coded&#10;Site ID&#10;Coder ID&#10;Coder Grade&#10;Clinic Type&#10;Total ICD-9 Codes Assigned&#10;ICD 9 Total Time&#10;Total ICD-10 Codes Assigned&#10;ICD 10 Total Time&#10;Used Simulator&#10;Used Book&#10;Documentation Issues Identified&#10;# of Queries&#10;Other Notes&#10;Item Type&#10;"/>
          <p:cNvGraphicFramePr>
            <a:graphicFrameLocks noGrp="1"/>
          </p:cNvGraphicFramePr>
          <p:nvPr>
            <p:extLst>
              <p:ext uri="{D42A27DB-BD31-4B8C-83A1-F6EECF244321}">
                <p14:modId xmlns:p14="http://schemas.microsoft.com/office/powerpoint/2010/main" val="1948759183"/>
              </p:ext>
            </p:extLst>
          </p:nvPr>
        </p:nvGraphicFramePr>
        <p:xfrm>
          <a:off x="66501" y="1295399"/>
          <a:ext cx="12039596" cy="4333939"/>
        </p:xfrm>
        <a:graphic>
          <a:graphicData uri="http://schemas.openxmlformats.org/drawingml/2006/table">
            <a:tbl>
              <a:tblPr>
                <a:tableStyleId>{5C22544A-7EE6-4342-B048-85BDC9FD1C3A}</a:tableStyleId>
              </a:tblPr>
              <a:tblGrid>
                <a:gridCol w="735362"/>
                <a:gridCol w="569737"/>
                <a:gridCol w="609600"/>
                <a:gridCol w="609600"/>
                <a:gridCol w="609600"/>
                <a:gridCol w="1143000"/>
                <a:gridCol w="762000"/>
                <a:gridCol w="1066800"/>
                <a:gridCol w="685800"/>
                <a:gridCol w="691200"/>
                <a:gridCol w="735362"/>
                <a:gridCol w="1088038"/>
                <a:gridCol w="762000"/>
                <a:gridCol w="685800"/>
                <a:gridCol w="685800"/>
                <a:gridCol w="599897"/>
              </a:tblGrid>
              <a:tr h="2895601">
                <a:tc>
                  <a:txBody>
                    <a:bodyPr/>
                    <a:lstStyle/>
                    <a:p>
                      <a:pPr algn="l" fontAlgn="b"/>
                      <a:r>
                        <a:rPr lang="en-US" sz="2800" u="none" strike="noStrike" dirty="0">
                          <a:effectLst/>
                        </a:rPr>
                        <a:t>Date Coded</a:t>
                      </a:r>
                      <a:endParaRPr lang="en-US" sz="2800" b="1" i="0" u="none" strike="noStrike" dirty="0">
                        <a:solidFill>
                          <a:srgbClr val="FFFFFF"/>
                        </a:solidFill>
                        <a:effectLst/>
                        <a:latin typeface="Calibri"/>
                      </a:endParaRPr>
                    </a:p>
                  </a:txBody>
                  <a:tcPr marL="8026" marR="8026" marT="8026" marB="0" vert="vert270" anchor="b"/>
                </a:tc>
                <a:tc>
                  <a:txBody>
                    <a:bodyPr/>
                    <a:lstStyle/>
                    <a:p>
                      <a:pPr algn="l" fontAlgn="b"/>
                      <a:r>
                        <a:rPr lang="en-US" sz="2800" u="none" strike="noStrike" dirty="0">
                          <a:effectLst/>
                        </a:rPr>
                        <a:t>Site ID</a:t>
                      </a:r>
                      <a:endParaRPr lang="en-US" sz="2800" b="1" i="0" u="none" strike="noStrike" dirty="0">
                        <a:solidFill>
                          <a:srgbClr val="FFFFFF"/>
                        </a:solidFill>
                        <a:effectLst/>
                        <a:latin typeface="Calibri"/>
                      </a:endParaRPr>
                    </a:p>
                  </a:txBody>
                  <a:tcPr marL="8026" marR="8026" marT="8026" marB="0" vert="vert270" anchor="b"/>
                </a:tc>
                <a:tc>
                  <a:txBody>
                    <a:bodyPr/>
                    <a:lstStyle/>
                    <a:p>
                      <a:pPr algn="l" fontAlgn="b"/>
                      <a:r>
                        <a:rPr lang="en-US" sz="2800" u="none" strike="noStrike" dirty="0">
                          <a:effectLst/>
                        </a:rPr>
                        <a:t>Coder ID</a:t>
                      </a:r>
                      <a:endParaRPr lang="en-US" sz="2800" b="1" i="0" u="none" strike="noStrike" dirty="0">
                        <a:solidFill>
                          <a:srgbClr val="FFFFFF"/>
                        </a:solidFill>
                        <a:effectLst/>
                        <a:latin typeface="Calibri"/>
                      </a:endParaRPr>
                    </a:p>
                  </a:txBody>
                  <a:tcPr marL="8026" marR="8026" marT="8026" marB="0" vert="vert270" anchor="b"/>
                </a:tc>
                <a:tc>
                  <a:txBody>
                    <a:bodyPr/>
                    <a:lstStyle/>
                    <a:p>
                      <a:pPr algn="l" fontAlgn="b"/>
                      <a:r>
                        <a:rPr lang="en-US" sz="2800" u="none" strike="noStrike" dirty="0">
                          <a:effectLst/>
                        </a:rPr>
                        <a:t>Coder Grade</a:t>
                      </a:r>
                      <a:endParaRPr lang="en-US" sz="2800" b="1" i="0" u="none" strike="noStrike" dirty="0">
                        <a:solidFill>
                          <a:srgbClr val="FFFFFF"/>
                        </a:solidFill>
                        <a:effectLst/>
                        <a:latin typeface="Calibri"/>
                      </a:endParaRPr>
                    </a:p>
                  </a:txBody>
                  <a:tcPr marL="8026" marR="8026" marT="8026" marB="0" vert="vert270" anchor="b"/>
                </a:tc>
                <a:tc>
                  <a:txBody>
                    <a:bodyPr/>
                    <a:lstStyle/>
                    <a:p>
                      <a:pPr algn="l" fontAlgn="b"/>
                      <a:r>
                        <a:rPr lang="en-US" sz="2800" u="none" strike="noStrike" dirty="0">
                          <a:effectLst/>
                        </a:rPr>
                        <a:t>Clinic Type</a:t>
                      </a:r>
                      <a:endParaRPr lang="en-US" sz="2800" b="1" i="0" u="none" strike="noStrike" dirty="0">
                        <a:solidFill>
                          <a:srgbClr val="FFFFFF"/>
                        </a:solidFill>
                        <a:effectLst/>
                        <a:latin typeface="Calibri"/>
                      </a:endParaRPr>
                    </a:p>
                  </a:txBody>
                  <a:tcPr marL="8026" marR="8026" marT="8026" marB="0" vert="vert270" anchor="b"/>
                </a:tc>
                <a:tc>
                  <a:txBody>
                    <a:bodyPr/>
                    <a:lstStyle/>
                    <a:p>
                      <a:pPr algn="l" fontAlgn="b"/>
                      <a:r>
                        <a:rPr lang="en-US" sz="2800" u="none" strike="noStrike" dirty="0">
                          <a:effectLst/>
                        </a:rPr>
                        <a:t>Total </a:t>
                      </a:r>
                      <a:r>
                        <a:rPr lang="en-US" sz="2800" u="none" strike="noStrike" dirty="0" smtClean="0">
                          <a:effectLst/>
                        </a:rPr>
                        <a:t>ICD-9 </a:t>
                      </a:r>
                      <a:r>
                        <a:rPr lang="en-US" sz="2800" u="none" strike="noStrike" dirty="0">
                          <a:effectLst/>
                        </a:rPr>
                        <a:t>Codes Assigned</a:t>
                      </a:r>
                      <a:endParaRPr lang="en-US" sz="2800" b="1" i="0" u="none" strike="noStrike" dirty="0">
                        <a:solidFill>
                          <a:srgbClr val="FFFFFF"/>
                        </a:solidFill>
                        <a:effectLst/>
                        <a:latin typeface="Calibri"/>
                      </a:endParaRPr>
                    </a:p>
                  </a:txBody>
                  <a:tcPr marL="8026" marR="8026" marT="8026" marB="0" vert="vert270" anchor="b"/>
                </a:tc>
                <a:tc>
                  <a:txBody>
                    <a:bodyPr/>
                    <a:lstStyle/>
                    <a:p>
                      <a:pPr algn="l" fontAlgn="b"/>
                      <a:r>
                        <a:rPr lang="en-US" sz="2800" u="none" strike="noStrike" dirty="0">
                          <a:effectLst/>
                        </a:rPr>
                        <a:t>ICD 9 Total Time</a:t>
                      </a:r>
                      <a:endParaRPr lang="en-US" sz="2800" b="1" i="0" u="none" strike="noStrike" dirty="0">
                        <a:solidFill>
                          <a:srgbClr val="FFFFFF"/>
                        </a:solidFill>
                        <a:effectLst/>
                        <a:latin typeface="Calibri"/>
                      </a:endParaRPr>
                    </a:p>
                  </a:txBody>
                  <a:tcPr marL="8026" marR="8026" marT="8026" marB="0" vert="vert270" anchor="b"/>
                </a:tc>
                <a:tc>
                  <a:txBody>
                    <a:bodyPr/>
                    <a:lstStyle/>
                    <a:p>
                      <a:pPr algn="l" fontAlgn="b"/>
                      <a:r>
                        <a:rPr lang="en-US" sz="2800" u="none" strike="noStrike" dirty="0">
                          <a:effectLst/>
                        </a:rPr>
                        <a:t>Total </a:t>
                      </a:r>
                      <a:r>
                        <a:rPr lang="en-US" sz="2800" u="none" strike="noStrike" dirty="0" smtClean="0">
                          <a:effectLst/>
                        </a:rPr>
                        <a:t>ICD-10 </a:t>
                      </a:r>
                      <a:r>
                        <a:rPr lang="en-US" sz="2800" u="none" strike="noStrike" dirty="0">
                          <a:effectLst/>
                        </a:rPr>
                        <a:t>Codes Assigned</a:t>
                      </a:r>
                      <a:endParaRPr lang="en-US" sz="2800" b="1" i="0" u="none" strike="noStrike" dirty="0">
                        <a:solidFill>
                          <a:srgbClr val="FFFFFF"/>
                        </a:solidFill>
                        <a:effectLst/>
                        <a:latin typeface="Calibri"/>
                      </a:endParaRPr>
                    </a:p>
                  </a:txBody>
                  <a:tcPr marL="8026" marR="8026" marT="8026" marB="0" vert="vert270" anchor="b"/>
                </a:tc>
                <a:tc>
                  <a:txBody>
                    <a:bodyPr/>
                    <a:lstStyle/>
                    <a:p>
                      <a:pPr algn="l" fontAlgn="b"/>
                      <a:r>
                        <a:rPr lang="en-US" sz="2800" u="none" strike="noStrike" dirty="0">
                          <a:effectLst/>
                        </a:rPr>
                        <a:t>ICD 10 Total Time</a:t>
                      </a:r>
                      <a:endParaRPr lang="en-US" sz="2800" b="1" i="0" u="none" strike="noStrike" dirty="0">
                        <a:solidFill>
                          <a:srgbClr val="FFFFFF"/>
                        </a:solidFill>
                        <a:effectLst/>
                        <a:latin typeface="Calibri"/>
                      </a:endParaRPr>
                    </a:p>
                  </a:txBody>
                  <a:tcPr marL="8026" marR="8026" marT="8026" marB="0" vert="vert270" anchor="b"/>
                </a:tc>
                <a:tc>
                  <a:txBody>
                    <a:bodyPr/>
                    <a:lstStyle/>
                    <a:p>
                      <a:pPr algn="l" fontAlgn="b"/>
                      <a:r>
                        <a:rPr lang="en-US" sz="2800" u="none" strike="noStrike" dirty="0">
                          <a:effectLst/>
                        </a:rPr>
                        <a:t>Used Simulator</a:t>
                      </a:r>
                      <a:endParaRPr lang="en-US" sz="2800" b="1" i="0" u="none" strike="noStrike" dirty="0">
                        <a:solidFill>
                          <a:srgbClr val="FFFFFF"/>
                        </a:solidFill>
                        <a:effectLst/>
                        <a:latin typeface="Calibri"/>
                      </a:endParaRPr>
                    </a:p>
                  </a:txBody>
                  <a:tcPr marL="8026" marR="8026" marT="8026" marB="0" vert="vert270" anchor="b"/>
                </a:tc>
                <a:tc>
                  <a:txBody>
                    <a:bodyPr/>
                    <a:lstStyle/>
                    <a:p>
                      <a:pPr algn="l" fontAlgn="b"/>
                      <a:r>
                        <a:rPr lang="en-US" sz="2800" u="none" strike="noStrike" dirty="0">
                          <a:effectLst/>
                        </a:rPr>
                        <a:t>Used Book</a:t>
                      </a:r>
                      <a:endParaRPr lang="en-US" sz="2800" b="1" i="0" u="none" strike="noStrike" dirty="0">
                        <a:solidFill>
                          <a:srgbClr val="FFFFFF"/>
                        </a:solidFill>
                        <a:effectLst/>
                        <a:latin typeface="Calibri"/>
                      </a:endParaRPr>
                    </a:p>
                  </a:txBody>
                  <a:tcPr marL="8026" marR="8026" marT="8026" marB="0" vert="vert270" anchor="b"/>
                </a:tc>
                <a:tc>
                  <a:txBody>
                    <a:bodyPr/>
                    <a:lstStyle/>
                    <a:p>
                      <a:pPr algn="l" fontAlgn="b"/>
                      <a:r>
                        <a:rPr lang="en-US" sz="2800" u="none" strike="noStrike" dirty="0">
                          <a:effectLst/>
                        </a:rPr>
                        <a:t>Documentation Issues Identified</a:t>
                      </a:r>
                      <a:endParaRPr lang="en-US" sz="2800" b="1" i="0" u="none" strike="noStrike" dirty="0">
                        <a:solidFill>
                          <a:srgbClr val="FFFFFF"/>
                        </a:solidFill>
                        <a:effectLst/>
                        <a:latin typeface="Calibri"/>
                      </a:endParaRPr>
                    </a:p>
                  </a:txBody>
                  <a:tcPr marL="8026" marR="8026" marT="8026" marB="0" vert="vert270" anchor="b"/>
                </a:tc>
                <a:tc>
                  <a:txBody>
                    <a:bodyPr/>
                    <a:lstStyle/>
                    <a:p>
                      <a:pPr algn="l" fontAlgn="b"/>
                      <a:r>
                        <a:rPr lang="en-US" sz="2800" u="none" strike="noStrike" dirty="0">
                          <a:effectLst/>
                        </a:rPr>
                        <a:t># of Queries</a:t>
                      </a:r>
                      <a:endParaRPr lang="en-US" sz="2800" b="1" i="0" u="none" strike="noStrike" dirty="0">
                        <a:solidFill>
                          <a:srgbClr val="FFFFFF"/>
                        </a:solidFill>
                        <a:effectLst/>
                        <a:latin typeface="Calibri"/>
                      </a:endParaRPr>
                    </a:p>
                  </a:txBody>
                  <a:tcPr marL="8026" marR="8026" marT="8026" marB="0" vert="vert270" anchor="b"/>
                </a:tc>
                <a:tc>
                  <a:txBody>
                    <a:bodyPr/>
                    <a:lstStyle/>
                    <a:p>
                      <a:pPr algn="l" fontAlgn="b"/>
                      <a:r>
                        <a:rPr lang="en-US" sz="2800" u="none" strike="noStrike" dirty="0">
                          <a:effectLst/>
                        </a:rPr>
                        <a:t>Other Notes</a:t>
                      </a:r>
                      <a:endParaRPr lang="en-US" sz="2800" b="1" i="0" u="none" strike="noStrike" dirty="0">
                        <a:solidFill>
                          <a:srgbClr val="FFFFFF"/>
                        </a:solidFill>
                        <a:effectLst/>
                        <a:latin typeface="Calibri"/>
                      </a:endParaRPr>
                    </a:p>
                  </a:txBody>
                  <a:tcPr marL="8026" marR="8026" marT="8026" marB="0" vert="vert270" anchor="b"/>
                </a:tc>
                <a:tc>
                  <a:txBody>
                    <a:bodyPr/>
                    <a:lstStyle/>
                    <a:p>
                      <a:pPr algn="l" fontAlgn="b"/>
                      <a:r>
                        <a:rPr lang="en-US" sz="2800" u="none" strike="noStrike" dirty="0">
                          <a:effectLst/>
                        </a:rPr>
                        <a:t>Item Type</a:t>
                      </a:r>
                      <a:endParaRPr lang="en-US" sz="2800" b="1" i="0" u="none" strike="noStrike" dirty="0">
                        <a:solidFill>
                          <a:srgbClr val="FFFFFF"/>
                        </a:solidFill>
                        <a:effectLst/>
                        <a:latin typeface="Calibri"/>
                      </a:endParaRPr>
                    </a:p>
                  </a:txBody>
                  <a:tcPr marL="8026" marR="8026" marT="8026" marB="0" vert="vert270" anchor="b"/>
                </a:tc>
                <a:tc>
                  <a:txBody>
                    <a:bodyPr/>
                    <a:lstStyle/>
                    <a:p>
                      <a:pPr algn="l" fontAlgn="b"/>
                      <a:r>
                        <a:rPr lang="en-US" sz="2800" u="none" strike="noStrike" dirty="0">
                          <a:effectLst/>
                        </a:rPr>
                        <a:t>Path</a:t>
                      </a:r>
                      <a:endParaRPr lang="en-US" sz="2800" b="1" i="0" u="none" strike="noStrike" dirty="0">
                        <a:solidFill>
                          <a:srgbClr val="FFFFFF"/>
                        </a:solidFill>
                        <a:effectLst/>
                        <a:latin typeface="Calibri"/>
                      </a:endParaRPr>
                    </a:p>
                  </a:txBody>
                  <a:tcPr marL="8026" marR="8026" marT="8026" marB="0" vert="vert270" anchor="b"/>
                </a:tc>
              </a:tr>
              <a:tr h="479446">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r>
              <a:tr h="479446">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r>
              <a:tr h="479446">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8026" marR="8026" marT="8026" marB="0" vert="vert270" anchor="b"/>
                </a:tc>
              </a:tr>
            </a:tbl>
          </a:graphicData>
        </a:graphic>
      </p:graphicFrame>
      <p:sp>
        <p:nvSpPr>
          <p:cNvPr id="4" name="Title 1" descr="Track progress and see interim results&#10;"/>
          <p:cNvSpPr txBox="1">
            <a:spLocks/>
          </p:cNvSpPr>
          <p:nvPr/>
        </p:nvSpPr>
        <p:spPr>
          <a:xfrm>
            <a:off x="609600" y="5715000"/>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smtClean="0">
                <a:solidFill>
                  <a:schemeClr val="accent4"/>
                </a:solidFill>
              </a:rPr>
              <a:t>Track progress and see interim results</a:t>
            </a:r>
            <a:endParaRPr lang="en-US" i="1" dirty="0">
              <a:solidFill>
                <a:schemeClr val="accent4"/>
              </a:solidFill>
            </a:endParaRPr>
          </a:p>
        </p:txBody>
      </p:sp>
    </p:spTree>
    <p:extLst>
      <p:ext uri="{BB962C8B-B14F-4D97-AF65-F5344CB8AC3E}">
        <p14:creationId xmlns:p14="http://schemas.microsoft.com/office/powerpoint/2010/main" val="1390637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descr="This graph shows the overall results of the learning lab for both outpatient and inpatients.&#10;Inpatient:&#10;44.26 ICD10&#10;26.9 ICD9&#10;&#10;Outpatient:&#10;6.78 ICD10&#10;6.36 ICD9&#10;&#10;"/>
          <p:cNvGraphicFramePr>
            <a:graphicFrameLocks/>
          </p:cNvGraphicFramePr>
          <p:nvPr>
            <p:extLst>
              <p:ext uri="{D42A27DB-BD31-4B8C-83A1-F6EECF244321}">
                <p14:modId xmlns:p14="http://schemas.microsoft.com/office/powerpoint/2010/main" val="3572921016"/>
              </p:ext>
            </p:extLst>
          </p:nvPr>
        </p:nvGraphicFramePr>
        <p:xfrm>
          <a:off x="152400" y="-1600200"/>
          <a:ext cx="11887200" cy="838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8786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descr="This graph shows the overall results of the learning lab for both outpatient and inpatients.&#10;&#10;Outpatient:&#10;6.78 ICD10&#10;6.36 ICD9&#10;&#10;6.6% decrease in productivity&#10;+ 42 seconds&#10;&#10;&#10;"/>
          <p:cNvGraphicFramePr>
            <a:graphicFrameLocks/>
          </p:cNvGraphicFramePr>
          <p:nvPr>
            <p:extLst>
              <p:ext uri="{D42A27DB-BD31-4B8C-83A1-F6EECF244321}">
                <p14:modId xmlns:p14="http://schemas.microsoft.com/office/powerpoint/2010/main" val="1991960432"/>
              </p:ext>
            </p:extLst>
          </p:nvPr>
        </p:nvGraphicFramePr>
        <p:xfrm>
          <a:off x="152400" y="-1600200"/>
          <a:ext cx="11887200" cy="838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descr="&quot;&quot;"/>
          <p:cNvSpPr/>
          <p:nvPr/>
        </p:nvSpPr>
        <p:spPr>
          <a:xfrm>
            <a:off x="3862137" y="1123284"/>
            <a:ext cx="1234440" cy="4059936"/>
          </a:xfrm>
          <a:prstGeom prst="rect">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descr="&quot;&quot;"/>
          <p:cNvSpPr/>
          <p:nvPr/>
        </p:nvSpPr>
        <p:spPr>
          <a:xfrm>
            <a:off x="2642937" y="2719853"/>
            <a:ext cx="1219200" cy="2468880"/>
          </a:xfrm>
          <a:prstGeom prst="rect">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descr="6.6% decrease in productivity&#10;"/>
          <p:cNvSpPr/>
          <p:nvPr/>
        </p:nvSpPr>
        <p:spPr>
          <a:xfrm>
            <a:off x="4995111" y="2236329"/>
            <a:ext cx="5269830" cy="1569660"/>
          </a:xfrm>
          <a:prstGeom prst="rect">
            <a:avLst/>
          </a:prstGeom>
        </p:spPr>
        <p:txBody>
          <a:bodyPr wrap="square">
            <a:spAutoFit/>
          </a:bodyPr>
          <a:lstStyle/>
          <a:p>
            <a:pPr lvl="0" algn="ctr"/>
            <a:r>
              <a:rPr lang="en-US" sz="4800" b="1" dirty="0" smtClean="0">
                <a:solidFill>
                  <a:srgbClr val="C00000"/>
                </a:solidFill>
              </a:rPr>
              <a:t>6.7% </a:t>
            </a:r>
            <a:r>
              <a:rPr lang="en-US" sz="4800" b="1" dirty="0">
                <a:solidFill>
                  <a:srgbClr val="C00000"/>
                </a:solidFill>
              </a:rPr>
              <a:t>decrease in productivity</a:t>
            </a:r>
          </a:p>
        </p:txBody>
      </p:sp>
      <p:sp>
        <p:nvSpPr>
          <p:cNvPr id="3" name="TextBox 2" descr="+ 42 seconds&#10;"/>
          <p:cNvSpPr txBox="1"/>
          <p:nvPr/>
        </p:nvSpPr>
        <p:spPr>
          <a:xfrm>
            <a:off x="7630026" y="3733800"/>
            <a:ext cx="4343400" cy="830997"/>
          </a:xfrm>
          <a:prstGeom prst="rect">
            <a:avLst/>
          </a:prstGeom>
          <a:noFill/>
        </p:spPr>
        <p:txBody>
          <a:bodyPr wrap="square" rtlCol="0">
            <a:spAutoFit/>
          </a:bodyPr>
          <a:lstStyle/>
          <a:p>
            <a:pPr algn="ctr"/>
            <a:r>
              <a:rPr lang="en-US" sz="4800" b="1" dirty="0" smtClean="0">
                <a:solidFill>
                  <a:srgbClr val="C00000"/>
                </a:solidFill>
              </a:rPr>
              <a:t>+ 42 seconds</a:t>
            </a:r>
          </a:p>
        </p:txBody>
      </p:sp>
    </p:spTree>
    <p:extLst>
      <p:ext uri="{BB962C8B-B14F-4D97-AF65-F5344CB8AC3E}">
        <p14:creationId xmlns:p14="http://schemas.microsoft.com/office/powerpoint/2010/main" val="100324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ontage of hundreds of small headsho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0"/>
            <a:ext cx="6841498" cy="6841498"/>
          </a:xfrm>
          <a:prstGeom prst="rect">
            <a:avLst/>
          </a:prstGeom>
        </p:spPr>
      </p:pic>
      <p:pic>
        <p:nvPicPr>
          <p:cNvPr id="13" name="Picture 12" descr="a montage of hundreds of small headshots"/>
          <p:cNvPicPr>
            <a:picLocks noChangeAspect="1"/>
          </p:cNvPicPr>
          <p:nvPr/>
        </p:nvPicPr>
        <p:blipFill rotWithShape="1">
          <a:blip r:embed="rId3" cstate="print">
            <a:extLst>
              <a:ext uri="{28A0092B-C50C-407E-A947-70E740481C1C}">
                <a14:useLocalDpi xmlns:a14="http://schemas.microsoft.com/office/drawing/2010/main" val="0"/>
              </a:ext>
            </a:extLst>
          </a:blip>
          <a:srcRect l="22313"/>
          <a:stretch/>
        </p:blipFill>
        <p:spPr>
          <a:xfrm>
            <a:off x="-1" y="0"/>
            <a:ext cx="5332715" cy="6841498"/>
          </a:xfrm>
          <a:prstGeom prst="rect">
            <a:avLst/>
          </a:prstGeom>
        </p:spPr>
      </p:pic>
      <p:sp>
        <p:nvSpPr>
          <p:cNvPr id="2" name="Rectangle 1" descr="&quot;&quot;"/>
          <p:cNvSpPr/>
          <p:nvPr/>
        </p:nvSpPr>
        <p:spPr>
          <a:xfrm>
            <a:off x="2548" y="-2220"/>
            <a:ext cx="12172950" cy="686022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descr="encounters &#10;ambulatory care&#10;"/>
          <p:cNvSpPr/>
          <p:nvPr/>
        </p:nvSpPr>
        <p:spPr>
          <a:xfrm>
            <a:off x="6076950" y="1644029"/>
            <a:ext cx="5819222" cy="1508105"/>
          </a:xfrm>
          <a:prstGeom prst="rect">
            <a:avLst/>
          </a:prstGeom>
        </p:spPr>
        <p:txBody>
          <a:bodyPr wrap="none">
            <a:spAutoFit/>
          </a:bodyPr>
          <a:lstStyle/>
          <a:p>
            <a:r>
              <a:rPr lang="en-US" altLang="en-US" sz="4600" dirty="0">
                <a:solidFill>
                  <a:schemeClr val="bg1"/>
                </a:solidFill>
                <a:latin typeface="Lucida Handwriting" panose="03010101010101010101" pitchFamily="66" charset="0"/>
              </a:rPr>
              <a:t>ambulatory </a:t>
            </a:r>
            <a:r>
              <a:rPr lang="en-US" altLang="en-US" sz="4600" dirty="0" smtClean="0">
                <a:solidFill>
                  <a:schemeClr val="bg1"/>
                </a:solidFill>
                <a:latin typeface="Lucida Handwriting" panose="03010101010101010101" pitchFamily="66" charset="0"/>
              </a:rPr>
              <a:t>care</a:t>
            </a:r>
          </a:p>
          <a:p>
            <a:pPr algn="r"/>
            <a:r>
              <a:rPr lang="en-US" altLang="en-US" sz="4600" dirty="0" smtClean="0">
                <a:solidFill>
                  <a:schemeClr val="bg1"/>
                </a:solidFill>
                <a:latin typeface="Lucida Handwriting" panose="03010101010101010101" pitchFamily="66" charset="0"/>
              </a:rPr>
              <a:t>encounters </a:t>
            </a:r>
            <a:endParaRPr lang="en-US" sz="4600" dirty="0">
              <a:solidFill>
                <a:schemeClr val="bg1"/>
              </a:solidFill>
              <a:latin typeface="Lucida Handwriting" panose="03010101010101010101" pitchFamily="66" charset="0"/>
            </a:endParaRPr>
          </a:p>
        </p:txBody>
      </p:sp>
      <p:sp>
        <p:nvSpPr>
          <p:cNvPr id="16" name="Rectangle 15" descr="108 million&#10;"/>
          <p:cNvSpPr/>
          <p:nvPr/>
        </p:nvSpPr>
        <p:spPr>
          <a:xfrm>
            <a:off x="4693514" y="0"/>
            <a:ext cx="7422286" cy="1938992"/>
          </a:xfrm>
          <a:prstGeom prst="rect">
            <a:avLst/>
          </a:prstGeom>
        </p:spPr>
        <p:txBody>
          <a:bodyPr wrap="square">
            <a:spAutoFit/>
          </a:bodyPr>
          <a:lstStyle/>
          <a:p>
            <a:pPr algn="r"/>
            <a:r>
              <a:rPr lang="en-US" altLang="en-US" sz="12000" b="1" dirty="0">
                <a:ln>
                  <a:solidFill>
                    <a:sysClr val="windowText" lastClr="000000"/>
                  </a:solidFill>
                </a:ln>
                <a:solidFill>
                  <a:schemeClr val="bg1"/>
                </a:solidFill>
              </a:rPr>
              <a:t>108 </a:t>
            </a:r>
            <a:r>
              <a:rPr lang="en-US" altLang="en-US" sz="12000" b="1" dirty="0" smtClean="0">
                <a:ln>
                  <a:solidFill>
                    <a:sysClr val="windowText" lastClr="000000"/>
                  </a:solidFill>
                </a:ln>
                <a:solidFill>
                  <a:schemeClr val="bg1"/>
                </a:solidFill>
              </a:rPr>
              <a:t>million</a:t>
            </a:r>
            <a:endParaRPr lang="en-US" sz="12000" b="1" dirty="0">
              <a:ln>
                <a:solidFill>
                  <a:sysClr val="windowText" lastClr="000000"/>
                </a:solidFill>
              </a:ln>
              <a:solidFill>
                <a:schemeClr val="bg1"/>
              </a:solidFill>
            </a:endParaRPr>
          </a:p>
        </p:txBody>
      </p:sp>
      <p:sp>
        <p:nvSpPr>
          <p:cNvPr id="22" name="Rectangle 21" descr="annually&#10;"/>
          <p:cNvSpPr/>
          <p:nvPr/>
        </p:nvSpPr>
        <p:spPr>
          <a:xfrm>
            <a:off x="8516635" y="2809247"/>
            <a:ext cx="3379537" cy="1015663"/>
          </a:xfrm>
          <a:prstGeom prst="rect">
            <a:avLst/>
          </a:prstGeom>
        </p:spPr>
        <p:txBody>
          <a:bodyPr wrap="square">
            <a:spAutoFit/>
          </a:bodyPr>
          <a:lstStyle/>
          <a:p>
            <a:pPr algn="r"/>
            <a:r>
              <a:rPr lang="en-US" altLang="en-US" sz="6000" dirty="0" smtClean="0">
                <a:solidFill>
                  <a:schemeClr val="accent6">
                    <a:lumMod val="40000"/>
                    <a:lumOff val="60000"/>
                  </a:schemeClr>
                </a:solidFill>
                <a:latin typeface="Aharoni" panose="02010803020104030203" pitchFamily="2" charset="-79"/>
                <a:cs typeface="Aharoni" panose="02010803020104030203" pitchFamily="2" charset="-79"/>
              </a:rPr>
              <a:t>annually</a:t>
            </a:r>
            <a:endParaRPr lang="en-US" sz="6000" dirty="0">
              <a:solidFill>
                <a:schemeClr val="accent6">
                  <a:lumMod val="40000"/>
                  <a:lumOff val="60000"/>
                </a:schemeClr>
              </a:solidFill>
              <a:latin typeface="Aharoni" panose="02010803020104030203" pitchFamily="2" charset="-79"/>
              <a:cs typeface="Aharoni" panose="02010803020104030203" pitchFamily="2" charset="-79"/>
            </a:endParaRPr>
          </a:p>
        </p:txBody>
      </p:sp>
      <p:sp>
        <p:nvSpPr>
          <p:cNvPr id="19" name="Rectangle 18" descr="8 million&#10;"/>
          <p:cNvSpPr/>
          <p:nvPr/>
        </p:nvSpPr>
        <p:spPr>
          <a:xfrm>
            <a:off x="350114" y="2921703"/>
            <a:ext cx="7422286" cy="1938992"/>
          </a:xfrm>
          <a:prstGeom prst="rect">
            <a:avLst/>
          </a:prstGeom>
        </p:spPr>
        <p:txBody>
          <a:bodyPr wrap="square">
            <a:spAutoFit/>
          </a:bodyPr>
          <a:lstStyle/>
          <a:p>
            <a:r>
              <a:rPr lang="en-US" altLang="en-US" sz="12000" b="1" dirty="0" smtClean="0">
                <a:ln>
                  <a:solidFill>
                    <a:sysClr val="windowText" lastClr="000000"/>
                  </a:solidFill>
                </a:ln>
                <a:solidFill>
                  <a:schemeClr val="bg1"/>
                </a:solidFill>
              </a:rPr>
              <a:t>8 million</a:t>
            </a:r>
            <a:endParaRPr lang="en-US" sz="12000" b="1" dirty="0">
              <a:ln>
                <a:solidFill>
                  <a:sysClr val="windowText" lastClr="000000"/>
                </a:solidFill>
              </a:ln>
              <a:solidFill>
                <a:schemeClr val="bg1"/>
              </a:solidFill>
            </a:endParaRPr>
          </a:p>
        </p:txBody>
      </p:sp>
      <p:sp>
        <p:nvSpPr>
          <p:cNvPr id="20" name="Rectangle 19" descr="inpatient discharges&#10;"/>
          <p:cNvSpPr/>
          <p:nvPr/>
        </p:nvSpPr>
        <p:spPr>
          <a:xfrm>
            <a:off x="350113" y="4578546"/>
            <a:ext cx="7112845" cy="800219"/>
          </a:xfrm>
          <a:prstGeom prst="rect">
            <a:avLst/>
          </a:prstGeom>
        </p:spPr>
        <p:txBody>
          <a:bodyPr wrap="none">
            <a:spAutoFit/>
          </a:bodyPr>
          <a:lstStyle/>
          <a:p>
            <a:r>
              <a:rPr lang="en-US" altLang="en-US" sz="4600" dirty="0">
                <a:solidFill>
                  <a:schemeClr val="bg1"/>
                </a:solidFill>
                <a:latin typeface="Lucida Handwriting" panose="03010101010101010101" pitchFamily="66" charset="0"/>
              </a:rPr>
              <a:t>i</a:t>
            </a:r>
            <a:r>
              <a:rPr lang="en-US" altLang="en-US" sz="4600" dirty="0" smtClean="0">
                <a:solidFill>
                  <a:schemeClr val="bg1"/>
                </a:solidFill>
                <a:latin typeface="Lucida Handwriting" panose="03010101010101010101" pitchFamily="66" charset="0"/>
              </a:rPr>
              <a:t>npatient discharges</a:t>
            </a:r>
            <a:endParaRPr lang="en-US" sz="4600" dirty="0">
              <a:solidFill>
                <a:schemeClr val="bg1"/>
              </a:solidFill>
              <a:latin typeface="Lucida Handwriting" panose="03010101010101010101" pitchFamily="66" charset="0"/>
            </a:endParaRPr>
          </a:p>
        </p:txBody>
      </p:sp>
      <p:sp>
        <p:nvSpPr>
          <p:cNvPr id="21" name="Rectangle 20" descr="annually&#10;"/>
          <p:cNvSpPr/>
          <p:nvPr/>
        </p:nvSpPr>
        <p:spPr>
          <a:xfrm>
            <a:off x="400050" y="4955945"/>
            <a:ext cx="7422286" cy="1938992"/>
          </a:xfrm>
          <a:prstGeom prst="rect">
            <a:avLst/>
          </a:prstGeom>
        </p:spPr>
        <p:txBody>
          <a:bodyPr wrap="square">
            <a:spAutoFit/>
          </a:bodyPr>
          <a:lstStyle/>
          <a:p>
            <a:r>
              <a:rPr lang="en-US" altLang="en-US" sz="12000" dirty="0" smtClean="0">
                <a:solidFill>
                  <a:schemeClr val="accent6">
                    <a:lumMod val="40000"/>
                    <a:lumOff val="60000"/>
                  </a:schemeClr>
                </a:solidFill>
                <a:latin typeface="Aharoni" panose="02010803020104030203" pitchFamily="2" charset="-79"/>
                <a:cs typeface="Aharoni" panose="02010803020104030203" pitchFamily="2" charset="-79"/>
              </a:rPr>
              <a:t>annually</a:t>
            </a:r>
            <a:endParaRPr lang="en-US" sz="12000" dirty="0">
              <a:solidFill>
                <a:schemeClr val="accent6">
                  <a:lumMod val="40000"/>
                  <a:lumOff val="6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38860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descr="This graph shows the overall results of the learning lab for both outpatient and inpatients.&#10;Inpatient:&#10;44.26 ICD10&#10;26.9 ICD9&#10;+ 18 minutes&#10;64.5% decrease in productivity&#10;"/>
          <p:cNvGraphicFramePr>
            <a:graphicFrameLocks/>
          </p:cNvGraphicFramePr>
          <p:nvPr>
            <p:extLst>
              <p:ext uri="{D42A27DB-BD31-4B8C-83A1-F6EECF244321}">
                <p14:modId xmlns:p14="http://schemas.microsoft.com/office/powerpoint/2010/main" val="1203152187"/>
              </p:ext>
            </p:extLst>
          </p:nvPr>
        </p:nvGraphicFramePr>
        <p:xfrm>
          <a:off x="152400" y="-1600200"/>
          <a:ext cx="11887200" cy="838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descr="&quot;&quot;"/>
          <p:cNvSpPr/>
          <p:nvPr/>
        </p:nvSpPr>
        <p:spPr>
          <a:xfrm>
            <a:off x="8145962" y="4567009"/>
            <a:ext cx="1243584" cy="623455"/>
          </a:xfrm>
          <a:prstGeom prst="rect">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descr="&quot;&quot;"/>
          <p:cNvSpPr/>
          <p:nvPr/>
        </p:nvSpPr>
        <p:spPr>
          <a:xfrm>
            <a:off x="6926762" y="4605248"/>
            <a:ext cx="1219200" cy="585216"/>
          </a:xfrm>
          <a:prstGeom prst="rect">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64.5% decrease in productivity&#10;"/>
          <p:cNvSpPr/>
          <p:nvPr/>
        </p:nvSpPr>
        <p:spPr>
          <a:xfrm>
            <a:off x="3761877" y="309631"/>
            <a:ext cx="6096000" cy="1569660"/>
          </a:xfrm>
          <a:prstGeom prst="rect">
            <a:avLst/>
          </a:prstGeom>
        </p:spPr>
        <p:txBody>
          <a:bodyPr>
            <a:spAutoFit/>
          </a:bodyPr>
          <a:lstStyle/>
          <a:p>
            <a:pPr lvl="0" algn="ctr"/>
            <a:r>
              <a:rPr lang="en-US" sz="4800" b="1" dirty="0" smtClean="0">
                <a:solidFill>
                  <a:srgbClr val="C00000"/>
                </a:solidFill>
              </a:rPr>
              <a:t>64.5% decrease in productivity</a:t>
            </a:r>
            <a:endParaRPr lang="en-US" sz="4800" b="1" dirty="0">
              <a:solidFill>
                <a:srgbClr val="C00000"/>
              </a:solidFill>
            </a:endParaRPr>
          </a:p>
        </p:txBody>
      </p:sp>
      <p:sp>
        <p:nvSpPr>
          <p:cNvPr id="6" name="TextBox 5" descr="+ 18 minutes&#10;"/>
          <p:cNvSpPr txBox="1"/>
          <p:nvPr/>
        </p:nvSpPr>
        <p:spPr>
          <a:xfrm>
            <a:off x="4757069" y="2199624"/>
            <a:ext cx="4343400" cy="830997"/>
          </a:xfrm>
          <a:prstGeom prst="rect">
            <a:avLst/>
          </a:prstGeom>
          <a:noFill/>
        </p:spPr>
        <p:txBody>
          <a:bodyPr wrap="square" rtlCol="0">
            <a:spAutoFit/>
          </a:bodyPr>
          <a:lstStyle/>
          <a:p>
            <a:pPr algn="ctr"/>
            <a:r>
              <a:rPr lang="en-US" sz="4800" b="1" dirty="0" smtClean="0">
                <a:solidFill>
                  <a:srgbClr val="C00000"/>
                </a:solidFill>
              </a:rPr>
              <a:t>+ 18 </a:t>
            </a:r>
            <a:r>
              <a:rPr lang="en-US" sz="4800" b="1" i="1" dirty="0" smtClean="0">
                <a:solidFill>
                  <a:srgbClr val="C00000"/>
                </a:solidFill>
              </a:rPr>
              <a:t>minutes</a:t>
            </a:r>
          </a:p>
        </p:txBody>
      </p:sp>
    </p:spTree>
    <p:extLst>
      <p:ext uri="{BB962C8B-B14F-4D97-AF65-F5344CB8AC3E}">
        <p14:creationId xmlns:p14="http://schemas.microsoft.com/office/powerpoint/2010/main" val="3886419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descr="Ambulatory Cases:  Average Coding Time by Encounter Type&#10;&#10;The purple bars represent average ICD-9 coding time by clinical area.  The red bars equal ICD-10.&#10;&#10;As you can see from looking at the comparison:  ICD-10 is not always higher, equating to more time needed.  &#10;&#10;Notice that for mental health and ancillary, which is lab, radiology, etc.  The coders spent less time on those records in ICD-10 than their normal average.  &#10;&#10;Also notice the spike for therapy, so we were a little curious why such a drastic impact for therapy.  So in talking to the participants and evaluating the changes in ICD-10 for physical therapy, we know that coders no longer use a personal status code as primary diagnosis but instead must find the details in the documentation of the condition or injury and then find the code and in many cases the appropriate 7th character code.  &#10;"/>
          <p:cNvGraphicFramePr>
            <a:graphicFrameLocks noGrp="1"/>
          </p:cNvGraphicFramePr>
          <p:nvPr>
            <p:ph idx="1"/>
            <p:extLst>
              <p:ext uri="{D42A27DB-BD31-4B8C-83A1-F6EECF244321}">
                <p14:modId xmlns:p14="http://schemas.microsoft.com/office/powerpoint/2010/main" val="1374026218"/>
              </p:ext>
            </p:extLst>
          </p:nvPr>
        </p:nvGraphicFramePr>
        <p:xfrm>
          <a:off x="0" y="50800"/>
          <a:ext cx="12192000" cy="71882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9833725" y="1455821"/>
            <a:ext cx="2310150" cy="4335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80520" t="22082" b="17856"/>
          <a:stretch/>
        </p:blipFill>
        <p:spPr>
          <a:xfrm>
            <a:off x="9833725" y="1676400"/>
            <a:ext cx="2310149" cy="4199021"/>
          </a:xfrm>
          <a:prstGeom prst="rect">
            <a:avLst/>
          </a:prstGeom>
        </p:spPr>
      </p:pic>
    </p:spTree>
    <p:extLst>
      <p:ext uri="{BB962C8B-B14F-4D97-AF65-F5344CB8AC3E}">
        <p14:creationId xmlns:p14="http://schemas.microsoft.com/office/powerpoint/2010/main" val="21365066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descr="ICD-10 is not always higher, equating to more time needed.  &#10;&#10;Notice that for mental health and ancillary, which is lab, radiology, etc.  The coders spent less time on those records in ICD-10 than their normal average.  &#10;&#10;"/>
          <p:cNvGraphicFramePr>
            <a:graphicFrameLocks noGrp="1"/>
          </p:cNvGraphicFramePr>
          <p:nvPr>
            <p:ph idx="1"/>
            <p:extLst>
              <p:ext uri="{D42A27DB-BD31-4B8C-83A1-F6EECF244321}">
                <p14:modId xmlns:p14="http://schemas.microsoft.com/office/powerpoint/2010/main" val="14402676"/>
              </p:ext>
            </p:extLst>
          </p:nvPr>
        </p:nvGraphicFramePr>
        <p:xfrm>
          <a:off x="0" y="50800"/>
          <a:ext cx="12192000" cy="718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descr="&quot;&quot;"/>
          <p:cNvSpPr/>
          <p:nvPr/>
        </p:nvSpPr>
        <p:spPr>
          <a:xfrm>
            <a:off x="2080986" y="2596242"/>
            <a:ext cx="304800" cy="22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descr="&quot;&quot;"/>
          <p:cNvSpPr/>
          <p:nvPr/>
        </p:nvSpPr>
        <p:spPr>
          <a:xfrm>
            <a:off x="4343400" y="2514600"/>
            <a:ext cx="304800" cy="23567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descr="&quot;&quot;"/>
          <p:cNvSpPr/>
          <p:nvPr/>
        </p:nvSpPr>
        <p:spPr>
          <a:xfrm>
            <a:off x="2391228" y="2942772"/>
            <a:ext cx="338328" cy="19202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quot;&quot;"/>
          <p:cNvSpPr/>
          <p:nvPr/>
        </p:nvSpPr>
        <p:spPr>
          <a:xfrm>
            <a:off x="4662714" y="2841174"/>
            <a:ext cx="301752" cy="202996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descr="Ancillary"/>
          <p:cNvSpPr/>
          <p:nvPr/>
        </p:nvSpPr>
        <p:spPr>
          <a:xfrm rot="19006341">
            <a:off x="994424" y="5329192"/>
            <a:ext cx="1981200" cy="72885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descr="Mental Health"/>
          <p:cNvSpPr/>
          <p:nvPr/>
        </p:nvSpPr>
        <p:spPr>
          <a:xfrm rot="19006341">
            <a:off x="2694701" y="5542822"/>
            <a:ext cx="2594430" cy="72885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833725" y="1455821"/>
            <a:ext cx="2310150" cy="4335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80520" t="22082" b="17856"/>
          <a:stretch/>
        </p:blipFill>
        <p:spPr>
          <a:xfrm>
            <a:off x="9833725" y="1676400"/>
            <a:ext cx="2310149" cy="4199021"/>
          </a:xfrm>
          <a:prstGeom prst="rect">
            <a:avLst/>
          </a:prstGeom>
        </p:spPr>
      </p:pic>
    </p:spTree>
    <p:extLst>
      <p:ext uri="{BB962C8B-B14F-4D97-AF65-F5344CB8AC3E}">
        <p14:creationId xmlns:p14="http://schemas.microsoft.com/office/powerpoint/2010/main" val="2551972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descr="Also notice the spike for therapy, so we were a little curious why such a drastic impact for therapy.  So in talking to the participants and evaluating the changes in ICD-10 for physical therapy, we know that coders no longer use a personal status code as primary diagnosis but instead must find the details in the documentation of the condition or injury and then find the code and in many cases the appropriate 7th character code.  &#10;"/>
          <p:cNvGraphicFramePr>
            <a:graphicFrameLocks noGrp="1"/>
          </p:cNvGraphicFramePr>
          <p:nvPr>
            <p:ph idx="1"/>
            <p:extLst>
              <p:ext uri="{D42A27DB-BD31-4B8C-83A1-F6EECF244321}">
                <p14:modId xmlns:p14="http://schemas.microsoft.com/office/powerpoint/2010/main" val="632828341"/>
              </p:ext>
            </p:extLst>
          </p:nvPr>
        </p:nvGraphicFramePr>
        <p:xfrm>
          <a:off x="0" y="50800"/>
          <a:ext cx="12192000" cy="718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descr="&quot;&quot;"/>
          <p:cNvSpPr/>
          <p:nvPr/>
        </p:nvSpPr>
        <p:spPr>
          <a:xfrm>
            <a:off x="7743372" y="2347686"/>
            <a:ext cx="310896" cy="2514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quot;&quot;"/>
          <p:cNvSpPr/>
          <p:nvPr/>
        </p:nvSpPr>
        <p:spPr>
          <a:xfrm>
            <a:off x="8062686" y="957942"/>
            <a:ext cx="301752" cy="39072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descr="Therapy"/>
          <p:cNvSpPr/>
          <p:nvPr/>
        </p:nvSpPr>
        <p:spPr>
          <a:xfrm rot="19006341">
            <a:off x="6792106" y="5299329"/>
            <a:ext cx="1778907" cy="72885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9833725" y="1455821"/>
            <a:ext cx="2310150" cy="4335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80520" t="22082" b="17856"/>
          <a:stretch/>
        </p:blipFill>
        <p:spPr>
          <a:xfrm>
            <a:off x="9833725" y="1676400"/>
            <a:ext cx="2310149" cy="4199021"/>
          </a:xfrm>
          <a:prstGeom prst="rect">
            <a:avLst/>
          </a:prstGeom>
        </p:spPr>
      </p:pic>
    </p:spTree>
    <p:extLst>
      <p:ext uri="{BB962C8B-B14F-4D97-AF65-F5344CB8AC3E}">
        <p14:creationId xmlns:p14="http://schemas.microsoft.com/office/powerpoint/2010/main" val="2961150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1828800" y="762000"/>
            <a:ext cx="8610600" cy="4525963"/>
          </a:xfrm>
        </p:spPr>
        <p:txBody>
          <a:bodyPr>
            <a:normAutofit/>
          </a:bodyPr>
          <a:lstStyle/>
          <a:p>
            <a:pPr marL="0" indent="0" algn="r" eaLnBrk="1" hangingPunct="1">
              <a:buNone/>
            </a:pPr>
            <a:r>
              <a:rPr lang="en-US" altLang="en-US" sz="5600" dirty="0" smtClean="0">
                <a:solidFill>
                  <a:schemeClr val="accent4"/>
                </a:solidFill>
              </a:rPr>
              <a:t>Why is the </a:t>
            </a:r>
            <a:r>
              <a:rPr lang="en-US" altLang="en-US" sz="6000" i="1" dirty="0" smtClean="0">
                <a:solidFill>
                  <a:srgbClr val="C00000"/>
                </a:solidFill>
              </a:rPr>
              <a:t>ambulatory care</a:t>
            </a:r>
          </a:p>
          <a:p>
            <a:pPr marL="0" indent="0" algn="r" eaLnBrk="1" hangingPunct="1">
              <a:buNone/>
            </a:pPr>
            <a:r>
              <a:rPr lang="en-US" altLang="en-US" sz="5600" dirty="0" smtClean="0">
                <a:solidFill>
                  <a:schemeClr val="accent4"/>
                </a:solidFill>
              </a:rPr>
              <a:t>productivity decrease </a:t>
            </a:r>
          </a:p>
          <a:p>
            <a:pPr marL="0" indent="0" algn="r" eaLnBrk="1" hangingPunct="1">
              <a:buNone/>
            </a:pPr>
            <a:r>
              <a:rPr lang="en-US" altLang="en-US" sz="6800" b="1" i="1" dirty="0" smtClean="0">
                <a:solidFill>
                  <a:schemeClr val="accent4"/>
                </a:solidFill>
              </a:rPr>
              <a:t>only</a:t>
            </a:r>
            <a:r>
              <a:rPr lang="en-US" altLang="en-US" sz="5600" dirty="0" smtClean="0">
                <a:solidFill>
                  <a:schemeClr val="accent4"/>
                </a:solidFill>
              </a:rPr>
              <a:t> </a:t>
            </a:r>
            <a:r>
              <a:rPr lang="en-US" altLang="en-US" sz="5600" dirty="0" smtClean="0">
                <a:solidFill>
                  <a:srgbClr val="C00000"/>
                </a:solidFill>
              </a:rPr>
              <a:t>6.7 percent</a:t>
            </a:r>
            <a:r>
              <a:rPr lang="en-US" altLang="en-US" sz="5600" dirty="0" smtClean="0">
                <a:solidFill>
                  <a:schemeClr val="accent4"/>
                </a:solidFill>
              </a:rPr>
              <a:t> </a:t>
            </a:r>
          </a:p>
        </p:txBody>
      </p:sp>
      <p:pic>
        <p:nvPicPr>
          <p:cNvPr id="2" name="Picture 1" descr="right arrow"/>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14980" b="58075" l="12236" r="88349"/>
                    </a14:imgEffect>
                    <a14:imgEffect>
                      <a14:brightnessContrast bright="-40000" contrast="40000"/>
                    </a14:imgEffect>
                  </a14:imgLayer>
                </a14:imgProps>
              </a:ext>
              <a:ext uri="{28A0092B-C50C-407E-A947-70E740481C1C}">
                <a14:useLocalDpi xmlns:a14="http://schemas.microsoft.com/office/drawing/2010/main" val="0"/>
              </a:ext>
            </a:extLst>
          </a:blip>
          <a:srcRect l="12222" t="14444" r="12222" b="41111"/>
          <a:stretch/>
        </p:blipFill>
        <p:spPr>
          <a:xfrm rot="798548">
            <a:off x="26529" y="1807791"/>
            <a:ext cx="7508150" cy="4416559"/>
          </a:xfrm>
          <a:prstGeom prst="rect">
            <a:avLst/>
          </a:prstGeom>
        </p:spPr>
      </p:pic>
      <p:sp>
        <p:nvSpPr>
          <p:cNvPr id="8" name="TextBox 7" descr="question mark"/>
          <p:cNvSpPr txBox="1"/>
          <p:nvPr/>
        </p:nvSpPr>
        <p:spPr>
          <a:xfrm>
            <a:off x="9067800" y="3502159"/>
            <a:ext cx="1524000" cy="3477875"/>
          </a:xfrm>
          <a:prstGeom prst="rect">
            <a:avLst/>
          </a:prstGeom>
          <a:noFill/>
        </p:spPr>
        <p:txBody>
          <a:bodyPr wrap="square" rtlCol="0">
            <a:spAutoFit/>
          </a:bodyPr>
          <a:lstStyle/>
          <a:p>
            <a:r>
              <a:rPr lang="en-US" sz="22000" b="1" dirty="0" smtClean="0">
                <a:solidFill>
                  <a:srgbClr val="C00000"/>
                </a:solidFill>
              </a:rPr>
              <a:t>?</a:t>
            </a:r>
            <a:endParaRPr lang="en-US" sz="22000" b="1" dirty="0">
              <a:solidFill>
                <a:srgbClr val="C00000"/>
              </a:solidFill>
            </a:endParaRPr>
          </a:p>
        </p:txBody>
      </p:sp>
    </p:spTree>
    <p:extLst>
      <p:ext uri="{BB962C8B-B14F-4D97-AF65-F5344CB8AC3E}">
        <p14:creationId xmlns:p14="http://schemas.microsoft.com/office/powerpoint/2010/main" val="19553955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hart 28" descr="The graph shows that initially the impact will be felt but productivity will likely get back to normal and based on the data we collected, relatively quickly. &#10;&#10;Results found: 635 records were coded in May with a 10.82 percent decrease in productivity, 163 were coded in June with a 4.86 percent decrease in productivity, and 203 coded in July with a 2.91 percent increase in productivity.  It is typical for productivity to vary over time with average measurement utilized for performance monitoring.  Therefore, additional analysis was conducted examining productivity by day for May as that month had the largest number of records coded in ICD-10-CM.  Chart 5 details the daily change in productivity for the month of May.  Two days have been eliminated from this analysis as no more than 2 records were coded on those days.  Overall, the change in productivity decreased.  The first half of the month had 5 days with a change 20 percent or more, while the second half of the month had only 1 day 20 percent.&#10;&#10;An analysis of the coding in May broken into the first half of May and second half of May, again, shows the general downward trend.  The data shows ambulatory care ICD-10-CM coding productivity improving rapidly with an 8 percent increase over the month.  June saw further improvement with a 4.86 percent increase in productivity and July reported an increase in 2.91 percent.  This suggests the overall rate of recovery time for any loss in coding productivity is short for Ambulatory Care coding.  &#10;&#10;"/>
          <p:cNvPicPr>
            <a:picLocks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16112" y="43542"/>
            <a:ext cx="11963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500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descr="This graph shows the overall results of the learning lab for both outpatient and inpatients.&#10;Inpatient:&#10;44.26 ICD10&#10;26.9 ICD9&#10;+ 18 minutes&#10;64.5% decrease in productivity&#10;"/>
          <p:cNvGraphicFramePr>
            <a:graphicFrameLocks/>
          </p:cNvGraphicFramePr>
          <p:nvPr>
            <p:extLst>
              <p:ext uri="{D42A27DB-BD31-4B8C-83A1-F6EECF244321}">
                <p14:modId xmlns:p14="http://schemas.microsoft.com/office/powerpoint/2010/main" val="2631531819"/>
              </p:ext>
            </p:extLst>
          </p:nvPr>
        </p:nvGraphicFramePr>
        <p:xfrm>
          <a:off x="152400" y="-1600200"/>
          <a:ext cx="11887200" cy="838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descr="&quot;&quot;"/>
          <p:cNvSpPr/>
          <p:nvPr/>
        </p:nvSpPr>
        <p:spPr>
          <a:xfrm>
            <a:off x="6953250" y="4555374"/>
            <a:ext cx="1225296" cy="623455"/>
          </a:xfrm>
          <a:prstGeom prst="rect">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descr="&quot;&quot;"/>
          <p:cNvSpPr/>
          <p:nvPr/>
        </p:nvSpPr>
        <p:spPr>
          <a:xfrm>
            <a:off x="8170025" y="4605248"/>
            <a:ext cx="1219200" cy="585216"/>
          </a:xfrm>
          <a:prstGeom prst="rect">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64.5% decrease in productivity&#10;"/>
          <p:cNvSpPr/>
          <p:nvPr/>
        </p:nvSpPr>
        <p:spPr>
          <a:xfrm>
            <a:off x="3886200" y="1821875"/>
            <a:ext cx="6096000" cy="1569660"/>
          </a:xfrm>
          <a:prstGeom prst="rect">
            <a:avLst/>
          </a:prstGeom>
        </p:spPr>
        <p:txBody>
          <a:bodyPr>
            <a:spAutoFit/>
          </a:bodyPr>
          <a:lstStyle/>
          <a:p>
            <a:pPr lvl="0" algn="ctr"/>
            <a:r>
              <a:rPr lang="en-US" sz="4800" b="1" dirty="0" smtClean="0">
                <a:solidFill>
                  <a:srgbClr val="C00000"/>
                </a:solidFill>
              </a:rPr>
              <a:t>64.5% decrease in productivity</a:t>
            </a:r>
            <a:endParaRPr lang="en-US" sz="4800" b="1" dirty="0">
              <a:solidFill>
                <a:srgbClr val="C00000"/>
              </a:solidFill>
            </a:endParaRPr>
          </a:p>
        </p:txBody>
      </p:sp>
      <p:sp>
        <p:nvSpPr>
          <p:cNvPr id="6" name="TextBox 5" descr="+ 18 minutes&#10;"/>
          <p:cNvSpPr txBox="1"/>
          <p:nvPr/>
        </p:nvSpPr>
        <p:spPr>
          <a:xfrm>
            <a:off x="3352800" y="408958"/>
            <a:ext cx="4343400" cy="830997"/>
          </a:xfrm>
          <a:prstGeom prst="rect">
            <a:avLst/>
          </a:prstGeom>
          <a:noFill/>
        </p:spPr>
        <p:txBody>
          <a:bodyPr wrap="square" rtlCol="0">
            <a:spAutoFit/>
          </a:bodyPr>
          <a:lstStyle/>
          <a:p>
            <a:pPr algn="ctr"/>
            <a:r>
              <a:rPr lang="en-US" sz="4800" b="1" dirty="0" smtClean="0">
                <a:solidFill>
                  <a:srgbClr val="C00000"/>
                </a:solidFill>
              </a:rPr>
              <a:t>+ 18 </a:t>
            </a:r>
            <a:r>
              <a:rPr lang="en-US" sz="4800" b="1" i="1" dirty="0" smtClean="0">
                <a:solidFill>
                  <a:srgbClr val="C00000"/>
                </a:solidFill>
              </a:rPr>
              <a:t>minutes</a:t>
            </a:r>
          </a:p>
        </p:txBody>
      </p:sp>
    </p:spTree>
    <p:extLst>
      <p:ext uri="{BB962C8B-B14F-4D97-AF65-F5344CB8AC3E}">
        <p14:creationId xmlns:p14="http://schemas.microsoft.com/office/powerpoint/2010/main" val="4233586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descr="This graph represents the average coding time comparison by site for inpatient coding.  You can see the average productivity time for inpatients versus outpatient. &#10;&#10;Obviously some sites had a more drastic variance than others.  This really isn’t any different than it is with difference among facility coders with coding ICD-9.&#10;&#10;So in a few instances you have more variance than what appears to be average, take a look at site J.  Upon our analysis, we determine that Productivity decreases when a procedure is performed&#10;"/>
          <p:cNvGraphicFramePr>
            <a:graphicFrameLocks noGrp="1"/>
          </p:cNvGraphicFramePr>
          <p:nvPr>
            <p:extLst>
              <p:ext uri="{D42A27DB-BD31-4B8C-83A1-F6EECF244321}">
                <p14:modId xmlns:p14="http://schemas.microsoft.com/office/powerpoint/2010/main" val="2024241929"/>
              </p:ext>
            </p:extLst>
          </p:nvPr>
        </p:nvGraphicFramePr>
        <p:xfrm>
          <a:off x="0" y="-228600"/>
          <a:ext cx="12192000" cy="67056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descr="Average Number of Minutes to Code Inpatient Records&#10;"/>
          <p:cNvSpPr/>
          <p:nvPr/>
        </p:nvSpPr>
        <p:spPr>
          <a:xfrm>
            <a:off x="1524000" y="6291238"/>
            <a:ext cx="8382000" cy="523220"/>
          </a:xfrm>
          <a:prstGeom prst="rect">
            <a:avLst/>
          </a:prstGeom>
        </p:spPr>
        <p:txBody>
          <a:bodyPr wrap="square">
            <a:spAutoFit/>
          </a:bodyPr>
          <a:lstStyle/>
          <a:p>
            <a:pPr algn="ctr">
              <a:defRPr sz="2800" b="1" i="0" u="none" strike="noStrike" kern="1200" baseline="0">
                <a:solidFill>
                  <a:prstClr val="black"/>
                </a:solidFill>
                <a:latin typeface="+mn-lt"/>
                <a:ea typeface="+mn-ea"/>
                <a:cs typeface="+mn-cs"/>
              </a:defRPr>
            </a:pPr>
            <a:r>
              <a:rPr lang="en-US" dirty="0"/>
              <a:t>Average Number of Minutes to Code Inpatient Records</a:t>
            </a:r>
          </a:p>
        </p:txBody>
      </p:sp>
    </p:spTree>
    <p:extLst>
      <p:ext uri="{BB962C8B-B14F-4D97-AF65-F5344CB8AC3E}">
        <p14:creationId xmlns:p14="http://schemas.microsoft.com/office/powerpoint/2010/main" val="20749186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descr="This graph represents the average coding time comparison by site for inpatient coding.  You can see the average productivity time for inpatients versus outpatient. &#10;&#10;Obviously some sites had a more drastic variance than others.  This really isn’t any different than it is with difference among facility coders with coding ICD-9.&#10;&#10;So in a few instances you have more variance than what appears to be average, take a look at site J.  Upon our analysis, we determine that Productivity decreases when a procedure is performed&#10;"/>
          <p:cNvGraphicFramePr>
            <a:graphicFrameLocks noGrp="1"/>
          </p:cNvGraphicFramePr>
          <p:nvPr>
            <p:extLst>
              <p:ext uri="{D42A27DB-BD31-4B8C-83A1-F6EECF244321}">
                <p14:modId xmlns:p14="http://schemas.microsoft.com/office/powerpoint/2010/main" val="440955503"/>
              </p:ext>
            </p:extLst>
          </p:nvPr>
        </p:nvGraphicFramePr>
        <p:xfrm>
          <a:off x="0" y="-228600"/>
          <a:ext cx="12192000" cy="67056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descr="Average Number of Minutes to Code Inpatient Records&#10;"/>
          <p:cNvSpPr/>
          <p:nvPr/>
        </p:nvSpPr>
        <p:spPr>
          <a:xfrm>
            <a:off x="1524000" y="6291238"/>
            <a:ext cx="8382000" cy="523220"/>
          </a:xfrm>
          <a:prstGeom prst="rect">
            <a:avLst/>
          </a:prstGeom>
        </p:spPr>
        <p:txBody>
          <a:bodyPr wrap="square">
            <a:spAutoFit/>
          </a:bodyPr>
          <a:lstStyle/>
          <a:p>
            <a:pPr algn="ctr">
              <a:defRPr sz="2800" b="1" i="0" u="none" strike="noStrike" kern="1200" baseline="0">
                <a:solidFill>
                  <a:prstClr val="black"/>
                </a:solidFill>
                <a:latin typeface="+mn-lt"/>
                <a:ea typeface="+mn-ea"/>
                <a:cs typeface="+mn-cs"/>
              </a:defRPr>
            </a:pPr>
            <a:r>
              <a:rPr lang="en-US" dirty="0"/>
              <a:t>Average Number of Minutes to Code Inpatient Records</a:t>
            </a:r>
          </a:p>
        </p:txBody>
      </p:sp>
      <p:sp>
        <p:nvSpPr>
          <p:cNvPr id="4" name="Rectangle 3" descr="&quot;&quot;"/>
          <p:cNvSpPr/>
          <p:nvPr/>
        </p:nvSpPr>
        <p:spPr>
          <a:xfrm>
            <a:off x="2115458" y="1295256"/>
            <a:ext cx="1325880" cy="182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descr="&quot;&quot;"/>
          <p:cNvSpPr/>
          <p:nvPr/>
        </p:nvSpPr>
        <p:spPr>
          <a:xfrm>
            <a:off x="2119086" y="1099458"/>
            <a:ext cx="6291072" cy="2103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3406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Inpatient Cases:  Change in Productivity when procedure performed</a:t>
            </a:r>
            <a:endParaRPr lang="en-US" dirty="0"/>
          </a:p>
        </p:txBody>
      </p:sp>
      <p:graphicFrame>
        <p:nvGraphicFramePr>
          <p:cNvPr id="6" name="Chart 5" descr="Productivity decreases from 34.37 minutes to 50.97 in ICD10 and form 21.8 to 30.36 in ICD9 when a procedure is performed"/>
          <p:cNvGraphicFramePr>
            <a:graphicFrameLocks/>
          </p:cNvGraphicFramePr>
          <p:nvPr>
            <p:extLst>
              <p:ext uri="{D42A27DB-BD31-4B8C-83A1-F6EECF244321}">
                <p14:modId xmlns:p14="http://schemas.microsoft.com/office/powerpoint/2010/main" val="35492180"/>
              </p:ext>
            </p:extLst>
          </p:nvPr>
        </p:nvGraphicFramePr>
        <p:xfrm>
          <a:off x="1600201" y="1752600"/>
          <a:ext cx="6938962"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0125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ontage of people's headshots"/>
          <p:cNvPicPr>
            <a:picLocks noChangeAspect="1"/>
          </p:cNvPicPr>
          <p:nvPr/>
        </p:nvPicPr>
        <p:blipFill rotWithShape="1">
          <a:blip r:embed="rId3" cstate="print">
            <a:extLst>
              <a:ext uri="{28A0092B-C50C-407E-A947-70E740481C1C}">
                <a14:useLocalDpi xmlns:a14="http://schemas.microsoft.com/office/drawing/2010/main" val="0"/>
              </a:ext>
            </a:extLst>
          </a:blip>
          <a:srcRect l="29553"/>
          <a:stretch/>
        </p:blipFill>
        <p:spPr>
          <a:xfrm>
            <a:off x="-76201" y="0"/>
            <a:ext cx="4821631" cy="6858000"/>
          </a:xfrm>
          <a:prstGeom prst="rect">
            <a:avLst/>
          </a:prstGeom>
        </p:spPr>
      </p:pic>
      <p:cxnSp>
        <p:nvCxnSpPr>
          <p:cNvPr id="15" name="Straight Connector 14" descr="&quot;&quot;"/>
          <p:cNvCxnSpPr/>
          <p:nvPr/>
        </p:nvCxnSpPr>
        <p:spPr>
          <a:xfrm flipV="1">
            <a:off x="4769714"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descr="80%&#10;"/>
          <p:cNvSpPr/>
          <p:nvPr/>
        </p:nvSpPr>
        <p:spPr>
          <a:xfrm>
            <a:off x="4769714" y="0"/>
            <a:ext cx="7422286" cy="1938992"/>
          </a:xfrm>
          <a:prstGeom prst="rect">
            <a:avLst/>
          </a:prstGeom>
        </p:spPr>
        <p:txBody>
          <a:bodyPr wrap="square">
            <a:spAutoFit/>
          </a:bodyPr>
          <a:lstStyle/>
          <a:p>
            <a:pPr algn="r"/>
            <a:r>
              <a:rPr lang="en-US" altLang="en-US" sz="12000" dirty="0" smtClean="0">
                <a:solidFill>
                  <a:schemeClr val="tx2">
                    <a:lumMod val="40000"/>
                    <a:lumOff val="60000"/>
                  </a:schemeClr>
                </a:solidFill>
              </a:rPr>
              <a:t>80%</a:t>
            </a:r>
            <a:endParaRPr lang="en-US" sz="12000" dirty="0">
              <a:solidFill>
                <a:schemeClr val="tx2">
                  <a:lumMod val="40000"/>
                  <a:lumOff val="60000"/>
                </a:schemeClr>
              </a:solidFill>
            </a:endParaRPr>
          </a:p>
        </p:txBody>
      </p:sp>
      <p:sp>
        <p:nvSpPr>
          <p:cNvPr id="17" name="Rectangle 16" descr="of VHA workforce&#10;"/>
          <p:cNvSpPr/>
          <p:nvPr/>
        </p:nvSpPr>
        <p:spPr>
          <a:xfrm>
            <a:off x="6153150" y="1644029"/>
            <a:ext cx="5747086" cy="800219"/>
          </a:xfrm>
          <a:prstGeom prst="rect">
            <a:avLst/>
          </a:prstGeom>
        </p:spPr>
        <p:txBody>
          <a:bodyPr wrap="none">
            <a:spAutoFit/>
          </a:bodyPr>
          <a:lstStyle/>
          <a:p>
            <a:r>
              <a:rPr lang="en-US" altLang="en-US" sz="4600" dirty="0">
                <a:latin typeface="Lucida Handwriting" panose="03010101010101010101" pitchFamily="66" charset="0"/>
              </a:rPr>
              <a:t>o</a:t>
            </a:r>
            <a:r>
              <a:rPr lang="en-US" altLang="en-US" sz="4600" dirty="0" smtClean="0">
                <a:latin typeface="Lucida Handwriting" panose="03010101010101010101" pitchFamily="66" charset="0"/>
              </a:rPr>
              <a:t>f VHA workforce</a:t>
            </a:r>
            <a:endParaRPr lang="en-US" sz="4600" dirty="0">
              <a:latin typeface="Lucida Handwriting" panose="03010101010101010101" pitchFamily="66" charset="0"/>
            </a:endParaRPr>
          </a:p>
        </p:txBody>
      </p:sp>
      <p:sp>
        <p:nvSpPr>
          <p:cNvPr id="22" name="Rectangle 21" descr="impacted&#10;"/>
          <p:cNvSpPr/>
          <p:nvPr/>
        </p:nvSpPr>
        <p:spPr>
          <a:xfrm>
            <a:off x="8295243" y="2357406"/>
            <a:ext cx="3742772" cy="1015663"/>
          </a:xfrm>
          <a:prstGeom prst="rect">
            <a:avLst/>
          </a:prstGeom>
        </p:spPr>
        <p:txBody>
          <a:bodyPr wrap="square">
            <a:spAutoFit/>
          </a:bodyPr>
          <a:lstStyle/>
          <a:p>
            <a:pPr algn="r"/>
            <a:r>
              <a:rPr lang="en-US" altLang="en-US" sz="6000" dirty="0" smtClean="0">
                <a:solidFill>
                  <a:schemeClr val="accent6">
                    <a:lumMod val="40000"/>
                    <a:lumOff val="60000"/>
                  </a:schemeClr>
                </a:solidFill>
                <a:latin typeface="Aharoni" panose="02010803020104030203" pitchFamily="2" charset="-79"/>
                <a:cs typeface="Aharoni" panose="02010803020104030203" pitchFamily="2" charset="-79"/>
              </a:rPr>
              <a:t>impacted</a:t>
            </a:r>
            <a:endParaRPr lang="en-US" sz="6000" dirty="0">
              <a:solidFill>
                <a:schemeClr val="accent6">
                  <a:lumMod val="40000"/>
                  <a:lumOff val="60000"/>
                </a:schemeClr>
              </a:solidFill>
              <a:latin typeface="Aharoni" panose="02010803020104030203" pitchFamily="2" charset="-79"/>
              <a:cs typeface="Aharoni" panose="02010803020104030203" pitchFamily="2" charset="-79"/>
            </a:endParaRPr>
          </a:p>
        </p:txBody>
      </p:sp>
      <p:sp>
        <p:nvSpPr>
          <p:cNvPr id="20" name="Rectangle 19" descr="that’s…&#10;"/>
          <p:cNvSpPr/>
          <p:nvPr/>
        </p:nvSpPr>
        <p:spPr>
          <a:xfrm>
            <a:off x="4953000" y="3583021"/>
            <a:ext cx="2624436" cy="800219"/>
          </a:xfrm>
          <a:prstGeom prst="rect">
            <a:avLst/>
          </a:prstGeom>
        </p:spPr>
        <p:txBody>
          <a:bodyPr wrap="none">
            <a:spAutoFit/>
          </a:bodyPr>
          <a:lstStyle/>
          <a:p>
            <a:r>
              <a:rPr lang="en-US" altLang="en-US" sz="4600" dirty="0">
                <a:latin typeface="Lucida Handwriting" panose="03010101010101010101" pitchFamily="66" charset="0"/>
              </a:rPr>
              <a:t>t</a:t>
            </a:r>
            <a:r>
              <a:rPr lang="en-US" altLang="en-US" sz="4600" dirty="0" smtClean="0">
                <a:latin typeface="Lucida Handwriting" panose="03010101010101010101" pitchFamily="66" charset="0"/>
              </a:rPr>
              <a:t>hat’s…</a:t>
            </a:r>
            <a:endParaRPr lang="en-US" sz="4600" dirty="0">
              <a:latin typeface="Lucida Handwriting" panose="03010101010101010101" pitchFamily="66" charset="0"/>
            </a:endParaRPr>
          </a:p>
        </p:txBody>
      </p:sp>
      <p:sp>
        <p:nvSpPr>
          <p:cNvPr id="21" name="Rectangle 20" descr="262,000"/>
          <p:cNvSpPr/>
          <p:nvPr/>
        </p:nvSpPr>
        <p:spPr>
          <a:xfrm>
            <a:off x="4769669" y="3613557"/>
            <a:ext cx="7422286" cy="2554545"/>
          </a:xfrm>
          <a:prstGeom prst="rect">
            <a:avLst/>
          </a:prstGeom>
        </p:spPr>
        <p:txBody>
          <a:bodyPr wrap="square">
            <a:spAutoFit/>
          </a:bodyPr>
          <a:lstStyle/>
          <a:p>
            <a:r>
              <a:rPr lang="en-US" altLang="en-US" sz="16000" dirty="0" smtClean="0">
                <a:solidFill>
                  <a:schemeClr val="accent6">
                    <a:lumMod val="40000"/>
                    <a:lumOff val="60000"/>
                  </a:schemeClr>
                </a:solidFill>
                <a:latin typeface="Aharoni" panose="02010803020104030203" pitchFamily="2" charset="-79"/>
                <a:cs typeface="Aharoni" panose="02010803020104030203" pitchFamily="2" charset="-79"/>
              </a:rPr>
              <a:t>262,000</a:t>
            </a:r>
            <a:endParaRPr lang="en-US" sz="16000" dirty="0">
              <a:solidFill>
                <a:schemeClr val="accent6">
                  <a:lumMod val="40000"/>
                  <a:lumOff val="60000"/>
                </a:schemeClr>
              </a:solidFill>
              <a:latin typeface="Aharoni" panose="02010803020104030203" pitchFamily="2" charset="-79"/>
              <a:cs typeface="Aharoni" panose="02010803020104030203" pitchFamily="2" charset="-79"/>
            </a:endParaRPr>
          </a:p>
        </p:txBody>
      </p:sp>
      <p:sp>
        <p:nvSpPr>
          <p:cNvPr id="19" name="Rectangle 18" descr="VHA employees&#10;"/>
          <p:cNvSpPr/>
          <p:nvPr/>
        </p:nvSpPr>
        <p:spPr>
          <a:xfrm>
            <a:off x="4810879" y="5444827"/>
            <a:ext cx="7422286" cy="1446550"/>
          </a:xfrm>
          <a:prstGeom prst="rect">
            <a:avLst/>
          </a:prstGeom>
        </p:spPr>
        <p:txBody>
          <a:bodyPr wrap="square">
            <a:spAutoFit/>
          </a:bodyPr>
          <a:lstStyle/>
          <a:p>
            <a:r>
              <a:rPr lang="en-US" altLang="en-US" sz="8800" dirty="0" smtClean="0">
                <a:solidFill>
                  <a:schemeClr val="tx2">
                    <a:lumMod val="40000"/>
                    <a:lumOff val="60000"/>
                  </a:schemeClr>
                </a:solidFill>
              </a:rPr>
              <a:t>VHA employees</a:t>
            </a:r>
            <a:endParaRPr lang="en-US" sz="8800" dirty="0">
              <a:solidFill>
                <a:schemeClr val="tx2">
                  <a:lumMod val="40000"/>
                  <a:lumOff val="60000"/>
                </a:schemeClr>
              </a:solidFill>
            </a:endParaRPr>
          </a:p>
        </p:txBody>
      </p:sp>
    </p:spTree>
    <p:extLst>
      <p:ext uri="{BB962C8B-B14F-4D97-AF65-F5344CB8AC3E}">
        <p14:creationId xmlns:p14="http://schemas.microsoft.com/office/powerpoint/2010/main" val="2484874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Why is the inpatient care &#10;productivity decrease 64.5 percent&#10;"/>
          <p:cNvSpPr/>
          <p:nvPr/>
        </p:nvSpPr>
        <p:spPr>
          <a:xfrm>
            <a:off x="495300" y="3276600"/>
            <a:ext cx="9067800" cy="3323987"/>
          </a:xfrm>
          <a:prstGeom prst="rect">
            <a:avLst/>
          </a:prstGeom>
        </p:spPr>
        <p:txBody>
          <a:bodyPr wrap="square">
            <a:spAutoFit/>
          </a:bodyPr>
          <a:lstStyle/>
          <a:p>
            <a:r>
              <a:rPr lang="en-US" sz="6600" dirty="0">
                <a:solidFill>
                  <a:schemeClr val="accent4"/>
                </a:solidFill>
              </a:rPr>
              <a:t>Why is the </a:t>
            </a:r>
            <a:r>
              <a:rPr lang="en-US" sz="6600" i="1" dirty="0">
                <a:solidFill>
                  <a:srgbClr val="C00000"/>
                </a:solidFill>
              </a:rPr>
              <a:t>inpatient care </a:t>
            </a:r>
            <a:endParaRPr lang="en-US" sz="6600" i="1" dirty="0" smtClean="0">
              <a:solidFill>
                <a:srgbClr val="C00000"/>
              </a:solidFill>
            </a:endParaRPr>
          </a:p>
          <a:p>
            <a:r>
              <a:rPr lang="en-US" sz="6600" dirty="0" smtClean="0">
                <a:solidFill>
                  <a:schemeClr val="accent4"/>
                </a:solidFill>
              </a:rPr>
              <a:t>productivity </a:t>
            </a:r>
            <a:r>
              <a:rPr lang="en-US" sz="6600" dirty="0">
                <a:solidFill>
                  <a:schemeClr val="accent4"/>
                </a:solidFill>
              </a:rPr>
              <a:t>decrease </a:t>
            </a:r>
            <a:r>
              <a:rPr lang="en-US" sz="7800" b="1" dirty="0">
                <a:solidFill>
                  <a:srgbClr val="C00000"/>
                </a:solidFill>
              </a:rPr>
              <a:t>64.5 </a:t>
            </a:r>
            <a:r>
              <a:rPr lang="en-US" sz="7800" b="1" dirty="0" smtClean="0">
                <a:solidFill>
                  <a:srgbClr val="C00000"/>
                </a:solidFill>
              </a:rPr>
              <a:t>percent</a:t>
            </a:r>
            <a:endParaRPr lang="en-US" sz="6600" dirty="0">
              <a:solidFill>
                <a:schemeClr val="accent4"/>
              </a:solidFill>
            </a:endParaRPr>
          </a:p>
        </p:txBody>
      </p:sp>
      <p:sp>
        <p:nvSpPr>
          <p:cNvPr id="9" name="Rectangle 8" descr="question mark"/>
          <p:cNvSpPr/>
          <p:nvPr/>
        </p:nvSpPr>
        <p:spPr>
          <a:xfrm>
            <a:off x="5715000" y="4780751"/>
            <a:ext cx="1075936" cy="2400657"/>
          </a:xfrm>
          <a:prstGeom prst="rect">
            <a:avLst/>
          </a:prstGeom>
        </p:spPr>
        <p:txBody>
          <a:bodyPr wrap="none">
            <a:spAutoFit/>
          </a:bodyPr>
          <a:lstStyle/>
          <a:p>
            <a:r>
              <a:rPr lang="en-US" sz="15000" dirty="0">
                <a:solidFill>
                  <a:schemeClr val="accent4"/>
                </a:solidFill>
              </a:rPr>
              <a:t>?</a:t>
            </a:r>
            <a:endParaRPr lang="en-US" sz="15000" dirty="0"/>
          </a:p>
        </p:txBody>
      </p:sp>
      <p:pic>
        <p:nvPicPr>
          <p:cNvPr id="5" name="Picture 4" descr="down arrow"/>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14980" b="58075" l="12236" r="88349"/>
                    </a14:imgEffect>
                    <a14:imgEffect>
                      <a14:brightnessContrast bright="-40000" contrast="40000"/>
                    </a14:imgEffect>
                  </a14:imgLayer>
                </a14:imgProps>
              </a:ext>
              <a:ext uri="{28A0092B-C50C-407E-A947-70E740481C1C}">
                <a14:useLocalDpi xmlns:a14="http://schemas.microsoft.com/office/drawing/2010/main" val="0"/>
              </a:ext>
            </a:extLst>
          </a:blip>
          <a:srcRect l="12222" t="14444" r="12222" b="41111"/>
          <a:stretch/>
        </p:blipFill>
        <p:spPr>
          <a:xfrm rot="4186180" flipV="1">
            <a:off x="5056065" y="655422"/>
            <a:ext cx="7508150" cy="4804806"/>
          </a:xfrm>
          <a:prstGeom prst="rect">
            <a:avLst/>
          </a:prstGeom>
        </p:spPr>
      </p:pic>
    </p:spTree>
    <p:extLst>
      <p:ext uri="{BB962C8B-B14F-4D97-AF65-F5344CB8AC3E}">
        <p14:creationId xmlns:p14="http://schemas.microsoft.com/office/powerpoint/2010/main" val="19277457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50" y="31432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descr="Poll Question&#10;"/>
          <p:cNvSpPr txBox="1">
            <a:spLocks/>
          </p:cNvSpPr>
          <p:nvPr/>
        </p:nvSpPr>
        <p:spPr>
          <a:xfrm>
            <a:off x="1962150" y="22860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Poll Question</a:t>
            </a:r>
            <a:endParaRPr lang="en-US" dirty="0"/>
          </a:p>
        </p:txBody>
      </p:sp>
      <p:sp>
        <p:nvSpPr>
          <p:cNvPr id="3" name="Content Placeholder 2"/>
          <p:cNvSpPr>
            <a:spLocks noGrp="1"/>
          </p:cNvSpPr>
          <p:nvPr>
            <p:ph idx="1"/>
          </p:nvPr>
        </p:nvSpPr>
        <p:spPr/>
        <p:txBody>
          <a:bodyPr/>
          <a:lstStyle/>
          <a:p>
            <a:pPr marL="0" indent="0">
              <a:buNone/>
            </a:pPr>
            <a:r>
              <a:rPr lang="en-US" dirty="0" smtClean="0"/>
              <a:t>Does your facility plan </a:t>
            </a:r>
            <a:r>
              <a:rPr lang="en-US" dirty="0"/>
              <a:t>to implement dual </a:t>
            </a:r>
            <a:r>
              <a:rPr lang="en-US" dirty="0" smtClean="0"/>
              <a:t>coding in ICD-9 and ICD-10 </a:t>
            </a:r>
            <a:r>
              <a:rPr lang="en-US" dirty="0"/>
              <a:t>before </a:t>
            </a:r>
            <a:r>
              <a:rPr lang="en-US" dirty="0" smtClean="0"/>
              <a:t>implementation of ICD-10?</a:t>
            </a:r>
            <a:endParaRPr lang="en-US" sz="2800" dirty="0"/>
          </a:p>
          <a:p>
            <a:pPr marL="0" indent="0">
              <a:buNone/>
            </a:pPr>
            <a:r>
              <a:rPr lang="en-US" sz="2800" dirty="0"/>
              <a:t>	A.  Yes</a:t>
            </a:r>
          </a:p>
          <a:p>
            <a:pPr marL="0" indent="0">
              <a:buNone/>
            </a:pPr>
            <a:r>
              <a:rPr lang="en-US" sz="2800" dirty="0"/>
              <a:t>	B.  No</a:t>
            </a:r>
          </a:p>
          <a:p>
            <a:pPr marL="0" indent="0">
              <a:buNone/>
            </a:pPr>
            <a:r>
              <a:rPr lang="en-US" sz="2800" dirty="0"/>
              <a:t>     	C.  Unsure</a:t>
            </a:r>
          </a:p>
        </p:txBody>
      </p:sp>
    </p:spTree>
    <p:extLst>
      <p:ext uri="{BB962C8B-B14F-4D97-AF65-F5344CB8AC3E}">
        <p14:creationId xmlns:p14="http://schemas.microsoft.com/office/powerpoint/2010/main" val="41750284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sinessman leaning back in his office chair"/>
          <p:cNvPicPr>
            <a:picLocks noChangeAspect="1"/>
          </p:cNvPicPr>
          <p:nvPr/>
        </p:nvPicPr>
        <p:blipFill rotWithShape="1">
          <a:blip r:embed="rId3" cstate="print">
            <a:extLst>
              <a:ext uri="{28A0092B-C50C-407E-A947-70E740481C1C}">
                <a14:useLocalDpi xmlns:a14="http://schemas.microsoft.com/office/drawing/2010/main" val="0"/>
              </a:ext>
            </a:extLst>
          </a:blip>
          <a:srcRect t="11235" b="4508"/>
          <a:stretch/>
        </p:blipFill>
        <p:spPr>
          <a:xfrm>
            <a:off x="19050" y="-1"/>
            <a:ext cx="12202886" cy="6858001"/>
          </a:xfrm>
          <a:prstGeom prst="rect">
            <a:avLst/>
          </a:prstGeom>
        </p:spPr>
      </p:pic>
      <p:sp>
        <p:nvSpPr>
          <p:cNvPr id="4" name="TextBox 3" descr="Now is NOT the time to relax&#10;"/>
          <p:cNvSpPr txBox="1"/>
          <p:nvPr/>
        </p:nvSpPr>
        <p:spPr>
          <a:xfrm>
            <a:off x="-10886" y="228600"/>
            <a:ext cx="12202886" cy="1015663"/>
          </a:xfrm>
          <a:prstGeom prst="rect">
            <a:avLst/>
          </a:prstGeom>
          <a:noFill/>
        </p:spPr>
        <p:txBody>
          <a:bodyPr wrap="square" rtlCol="0">
            <a:spAutoFit/>
          </a:bodyPr>
          <a:lstStyle/>
          <a:p>
            <a:pPr algn="ctr"/>
            <a:r>
              <a:rPr lang="en-US" sz="6000" i="1" dirty="0" smtClean="0"/>
              <a:t>Now is </a:t>
            </a:r>
            <a:r>
              <a:rPr lang="en-US" sz="6000" b="1" dirty="0" smtClean="0">
                <a:solidFill>
                  <a:schemeClr val="accent1">
                    <a:lumMod val="75000"/>
                  </a:schemeClr>
                </a:solidFill>
              </a:rPr>
              <a:t>NOT</a:t>
            </a:r>
            <a:r>
              <a:rPr lang="en-US" sz="6000" i="1" dirty="0" smtClean="0"/>
              <a:t> the time to relax</a:t>
            </a:r>
            <a:endParaRPr lang="en-US" sz="6000" i="1" dirty="0"/>
          </a:p>
        </p:txBody>
      </p:sp>
    </p:spTree>
    <p:extLst>
      <p:ext uri="{BB962C8B-B14F-4D97-AF65-F5344CB8AC3E}">
        <p14:creationId xmlns:p14="http://schemas.microsoft.com/office/powerpoint/2010/main" val="10644018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n writing Training, practice, instruction, etc on a white board"/>
          <p:cNvPicPr>
            <a:picLocks noChangeAspect="1"/>
          </p:cNvPicPr>
          <p:nvPr/>
        </p:nvPicPr>
        <p:blipFill rotWithShape="1">
          <a:blip r:embed="rId3" cstate="print">
            <a:extLst>
              <a:ext uri="{28A0092B-C50C-407E-A947-70E740481C1C}">
                <a14:useLocalDpi xmlns:a14="http://schemas.microsoft.com/office/drawing/2010/main" val="0"/>
              </a:ext>
            </a:extLst>
          </a:blip>
          <a:srcRect t="11487" b="27703"/>
          <a:stretch/>
        </p:blipFill>
        <p:spPr>
          <a:xfrm>
            <a:off x="0" y="0"/>
            <a:ext cx="12192000" cy="6858000"/>
          </a:xfrm>
          <a:prstGeom prst="rect">
            <a:avLst/>
          </a:prstGeom>
        </p:spPr>
      </p:pic>
    </p:spTree>
    <p:extLst>
      <p:ext uri="{BB962C8B-B14F-4D97-AF65-F5344CB8AC3E}">
        <p14:creationId xmlns:p14="http://schemas.microsoft.com/office/powerpoint/2010/main" val="1238673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eck boxes labeled Proactive and Reactive on a for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467" y="0"/>
            <a:ext cx="9982533" cy="6858000"/>
          </a:xfrm>
          <a:prstGeom prst="rect">
            <a:avLst/>
          </a:prstGeom>
        </p:spPr>
      </p:pic>
      <p:graphicFrame>
        <p:nvGraphicFramePr>
          <p:cNvPr id="7" name="Diagram 6"/>
          <p:cNvGraphicFramePr/>
          <p:nvPr>
            <p:extLst>
              <p:ext uri="{D42A27DB-BD31-4B8C-83A1-F6EECF244321}">
                <p14:modId xmlns:p14="http://schemas.microsoft.com/office/powerpoint/2010/main" val="2856240153"/>
              </p:ext>
            </p:extLst>
          </p:nvPr>
        </p:nvGraphicFramePr>
        <p:xfrm>
          <a:off x="228600" y="-1371600"/>
          <a:ext cx="92202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059889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jigsaw puzzle with a single piece missing"/>
          <p:cNvPicPr>
            <a:picLocks noChangeAspect="1"/>
          </p:cNvPicPr>
          <p:nvPr/>
        </p:nvPicPr>
        <p:blipFill rotWithShape="1">
          <a:blip r:embed="rId3" cstate="print">
            <a:extLst>
              <a:ext uri="{28A0092B-C50C-407E-A947-70E740481C1C}">
                <a14:useLocalDpi xmlns:a14="http://schemas.microsoft.com/office/drawing/2010/main" val="0"/>
              </a:ext>
            </a:extLst>
          </a:blip>
          <a:srcRect t="10699" b="9059"/>
          <a:stretch/>
        </p:blipFill>
        <p:spPr>
          <a:xfrm>
            <a:off x="0" y="0"/>
            <a:ext cx="12192000" cy="6858000"/>
          </a:xfrm>
          <a:prstGeom prst="rect">
            <a:avLst/>
          </a:prstGeom>
        </p:spPr>
      </p:pic>
    </p:spTree>
    <p:extLst>
      <p:ext uri="{BB962C8B-B14F-4D97-AF65-F5344CB8AC3E}">
        <p14:creationId xmlns:p14="http://schemas.microsoft.com/office/powerpoint/2010/main" val="3953994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am all-white jigsaw puzzle"/>
          <p:cNvGrpSpPr/>
          <p:nvPr/>
        </p:nvGrpSpPr>
        <p:grpSpPr>
          <a:xfrm>
            <a:off x="0" y="0"/>
            <a:ext cx="12192000" cy="6858000"/>
            <a:chOff x="0" y="0"/>
            <a:chExt cx="12192000" cy="6858000"/>
          </a:xfrm>
        </p:grpSpPr>
        <p:pic>
          <p:nvPicPr>
            <p:cNvPr id="7" name="Picture 6" descr="am all-white jigsaw puzzle"/>
            <p:cNvPicPr>
              <a:picLocks noChangeAspect="1"/>
            </p:cNvPicPr>
            <p:nvPr/>
          </p:nvPicPr>
          <p:blipFill rotWithShape="1">
            <a:blip r:embed="rId3" cstate="print">
              <a:extLst>
                <a:ext uri="{28A0092B-C50C-407E-A947-70E740481C1C}">
                  <a14:useLocalDpi xmlns:a14="http://schemas.microsoft.com/office/drawing/2010/main" val="0"/>
                </a:ext>
              </a:extLst>
            </a:blip>
            <a:srcRect t="10699" b="9059"/>
            <a:stretch/>
          </p:blipFill>
          <p:spPr>
            <a:xfrm>
              <a:off x="0" y="0"/>
              <a:ext cx="12192000" cy="6858000"/>
            </a:xfrm>
            <a:prstGeom prst="rect">
              <a:avLst/>
            </a:prstGeom>
          </p:spPr>
        </p:pic>
        <p:pic>
          <p:nvPicPr>
            <p:cNvPr id="5" name="Picture 2" descr="&quot;&quot;"/>
            <p:cNvPicPr>
              <a:picLocks noChangeAspect="1" noChangeArrowheads="1"/>
            </p:cNvPicPr>
            <p:nvPr/>
          </p:nvPicPr>
          <p:blipFill rotWithShape="1">
            <a:blip r:embed="rId4">
              <a:extLst>
                <a:ext uri="{28A0092B-C50C-407E-A947-70E740481C1C}">
                  <a14:useLocalDpi xmlns:a14="http://schemas.microsoft.com/office/drawing/2010/main" val="0"/>
                </a:ext>
              </a:extLst>
            </a:blip>
            <a:srcRect l="66362" t="70246" r="2010" b="8267"/>
            <a:stretch/>
          </p:blipFill>
          <p:spPr bwMode="auto">
            <a:xfrm>
              <a:off x="6669847" y="4000500"/>
              <a:ext cx="3881505" cy="196305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descr="Chief Compliant&#10;Past Medical History&#10;Physical Exam&#10;Assessment &amp; Plan&#10;Diagnosis&#10;"/>
          <p:cNvSpPr txBox="1"/>
          <p:nvPr/>
        </p:nvSpPr>
        <p:spPr>
          <a:xfrm>
            <a:off x="4800600" y="152400"/>
            <a:ext cx="7162800" cy="5221942"/>
          </a:xfrm>
          <a:prstGeom prst="rect">
            <a:avLst/>
          </a:prstGeom>
          <a:solidFill>
            <a:schemeClr val="bg1">
              <a:lumMod val="95000"/>
              <a:alpha val="26000"/>
            </a:schemeClr>
          </a:solidFill>
          <a:effectLst>
            <a:softEdge rad="63500"/>
          </a:effectLst>
        </p:spPr>
        <p:txBody>
          <a:bodyPr wrap="square" rtlCol="0">
            <a:spAutoFit/>
          </a:bodyPr>
          <a:lstStyle/>
          <a:p>
            <a:pPr algn="r">
              <a:lnSpc>
                <a:spcPts val="8000"/>
              </a:lnSpc>
              <a:tabLst>
                <a:tab pos="6865938" algn="l"/>
              </a:tabLst>
            </a:pPr>
            <a:r>
              <a:rPr lang="en-US" sz="6000" b="1" dirty="0"/>
              <a:t>Chief </a:t>
            </a:r>
            <a:r>
              <a:rPr lang="en-US" sz="6000" b="1" dirty="0" smtClean="0"/>
              <a:t>Complaint</a:t>
            </a:r>
            <a:endParaRPr lang="en-US" sz="6000" b="1" dirty="0"/>
          </a:p>
          <a:p>
            <a:pPr algn="r">
              <a:lnSpc>
                <a:spcPts val="8000"/>
              </a:lnSpc>
              <a:tabLst>
                <a:tab pos="6865938" algn="l"/>
              </a:tabLst>
            </a:pPr>
            <a:r>
              <a:rPr lang="en-US" sz="6000" b="1" dirty="0"/>
              <a:t>Past Medical History</a:t>
            </a:r>
          </a:p>
          <a:p>
            <a:pPr algn="r">
              <a:lnSpc>
                <a:spcPts val="8000"/>
              </a:lnSpc>
              <a:tabLst>
                <a:tab pos="6865938" algn="l"/>
              </a:tabLst>
            </a:pPr>
            <a:r>
              <a:rPr lang="en-US" sz="6000" b="1" dirty="0"/>
              <a:t>Physical Exam</a:t>
            </a:r>
          </a:p>
          <a:p>
            <a:pPr algn="r">
              <a:lnSpc>
                <a:spcPts val="8000"/>
              </a:lnSpc>
              <a:tabLst>
                <a:tab pos="6865938" algn="l"/>
              </a:tabLst>
            </a:pPr>
            <a:r>
              <a:rPr lang="en-US" sz="6000" b="1" dirty="0"/>
              <a:t>Assessment &amp; Plan</a:t>
            </a:r>
          </a:p>
          <a:p>
            <a:pPr algn="r">
              <a:lnSpc>
                <a:spcPts val="8000"/>
              </a:lnSpc>
              <a:tabLst>
                <a:tab pos="6865938" algn="l"/>
              </a:tabLst>
            </a:pPr>
            <a:r>
              <a:rPr lang="en-US" sz="6000" b="1" dirty="0"/>
              <a:t>Diagnosis</a:t>
            </a:r>
          </a:p>
        </p:txBody>
      </p:sp>
    </p:spTree>
    <p:extLst>
      <p:ext uri="{BB962C8B-B14F-4D97-AF65-F5344CB8AC3E}">
        <p14:creationId xmlns:p14="http://schemas.microsoft.com/office/powerpoint/2010/main" val="20181436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50" y="31432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descr="Poll Results&#10;"/>
          <p:cNvSpPr txBox="1">
            <a:spLocks/>
          </p:cNvSpPr>
          <p:nvPr/>
        </p:nvSpPr>
        <p:spPr>
          <a:xfrm>
            <a:off x="1962150" y="22860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Poll Results</a:t>
            </a:r>
            <a:endParaRPr lang="en-US" dirty="0"/>
          </a:p>
        </p:txBody>
      </p:sp>
      <p:sp>
        <p:nvSpPr>
          <p:cNvPr id="3" name="Content Placeholder 2"/>
          <p:cNvSpPr>
            <a:spLocks noGrp="1"/>
          </p:cNvSpPr>
          <p:nvPr>
            <p:ph idx="1"/>
          </p:nvPr>
        </p:nvSpPr>
        <p:spPr>
          <a:xfrm>
            <a:off x="609600" y="1600201"/>
            <a:ext cx="5791200" cy="5029199"/>
          </a:xfrm>
        </p:spPr>
        <p:txBody>
          <a:bodyPr/>
          <a:lstStyle/>
          <a:p>
            <a:pPr marL="0" indent="0">
              <a:buNone/>
            </a:pPr>
            <a:r>
              <a:rPr lang="en-US" dirty="0"/>
              <a:t>Does your facility plan to implement dual coding in ICD-9 and ICD-10 before implementation of ICD-10?</a:t>
            </a:r>
          </a:p>
          <a:p>
            <a:pPr marL="0" indent="0">
              <a:buNone/>
            </a:pPr>
            <a:r>
              <a:rPr lang="en-US" dirty="0"/>
              <a:t>	</a:t>
            </a:r>
            <a:r>
              <a:rPr lang="en-US" sz="2800" dirty="0"/>
              <a:t>A. Yes</a:t>
            </a:r>
          </a:p>
          <a:p>
            <a:pPr marL="0" indent="0">
              <a:buNone/>
            </a:pPr>
            <a:r>
              <a:rPr lang="en-US" sz="2800" dirty="0"/>
              <a:t>	B.  No</a:t>
            </a:r>
          </a:p>
          <a:p>
            <a:pPr marL="0" indent="0">
              <a:buNone/>
            </a:pPr>
            <a:r>
              <a:rPr lang="en-US" sz="2800" dirty="0"/>
              <a:t>     	C.  Unsure</a:t>
            </a:r>
          </a:p>
          <a:p>
            <a:endParaRPr lang="en-US" dirty="0"/>
          </a:p>
        </p:txBody>
      </p:sp>
    </p:spTree>
    <p:extLst>
      <p:ext uri="{BB962C8B-B14F-4D97-AF65-F5344CB8AC3E}">
        <p14:creationId xmlns:p14="http://schemas.microsoft.com/office/powerpoint/2010/main" val="20842377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image of My VeHU Campus blue polling Icon"/>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14750" y="31432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descr="Poll Results&#10;"/>
          <p:cNvSpPr txBox="1">
            <a:spLocks/>
          </p:cNvSpPr>
          <p:nvPr/>
        </p:nvSpPr>
        <p:spPr>
          <a:xfrm>
            <a:off x="1962150" y="22860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Poll Results</a:t>
            </a:r>
            <a:endParaRPr lang="en-US" dirty="0"/>
          </a:p>
        </p:txBody>
      </p:sp>
      <p:sp>
        <p:nvSpPr>
          <p:cNvPr id="7" name="Content Placeholder 2"/>
          <p:cNvSpPr>
            <a:spLocks noGrp="1"/>
          </p:cNvSpPr>
          <p:nvPr>
            <p:ph idx="1"/>
          </p:nvPr>
        </p:nvSpPr>
        <p:spPr>
          <a:xfrm>
            <a:off x="609600" y="1600201"/>
            <a:ext cx="5791200" cy="5029199"/>
          </a:xfrm>
        </p:spPr>
        <p:txBody>
          <a:bodyPr/>
          <a:lstStyle/>
          <a:p>
            <a:pPr marL="0" indent="0">
              <a:buNone/>
            </a:pPr>
            <a:r>
              <a:rPr lang="en-US" dirty="0"/>
              <a:t>Does your facility plan to implement dual coding in ICD-9 and ICD-10 before implementation of ICD-10?</a:t>
            </a:r>
          </a:p>
          <a:p>
            <a:pPr marL="0" indent="0">
              <a:buNone/>
            </a:pPr>
            <a:r>
              <a:rPr lang="en-US" dirty="0"/>
              <a:t>	</a:t>
            </a:r>
            <a:r>
              <a:rPr lang="en-US" sz="2800" dirty="0"/>
              <a:t>A. Yes</a:t>
            </a:r>
          </a:p>
          <a:p>
            <a:pPr marL="0" indent="0">
              <a:buNone/>
            </a:pPr>
            <a:r>
              <a:rPr lang="en-US" sz="2800" dirty="0"/>
              <a:t>	B.  No</a:t>
            </a:r>
          </a:p>
          <a:p>
            <a:pPr marL="0" indent="0">
              <a:buNone/>
            </a:pPr>
            <a:r>
              <a:rPr lang="en-US" sz="2800" dirty="0"/>
              <a:t>     	C.  Unsure</a:t>
            </a:r>
          </a:p>
          <a:p>
            <a:endParaRPr lang="en-US" dirty="0"/>
          </a:p>
        </p:txBody>
      </p:sp>
    </p:spTree>
    <p:extLst>
      <p:ext uri="{BB962C8B-B14F-4D97-AF65-F5344CB8AC3E}">
        <p14:creationId xmlns:p14="http://schemas.microsoft.com/office/powerpoint/2010/main" val="40289227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keyboard with a red key labeled Risk Management"/>
          <p:cNvPicPr>
            <a:picLocks noChangeAspect="1"/>
          </p:cNvPicPr>
          <p:nvPr/>
        </p:nvPicPr>
        <p:blipFill rotWithShape="1">
          <a:blip r:embed="rId3" cstate="print">
            <a:extLst>
              <a:ext uri="{28A0092B-C50C-407E-A947-70E740481C1C}">
                <a14:useLocalDpi xmlns:a14="http://schemas.microsoft.com/office/drawing/2010/main" val="0"/>
              </a:ext>
            </a:extLst>
          </a:blip>
          <a:srcRect r="6977"/>
          <a:stretch/>
        </p:blipFill>
        <p:spPr>
          <a:xfrm>
            <a:off x="0" y="3353"/>
            <a:ext cx="12192000" cy="6854647"/>
          </a:xfrm>
          <a:prstGeom prst="rect">
            <a:avLst/>
          </a:prstGeom>
        </p:spPr>
      </p:pic>
    </p:spTree>
    <p:extLst>
      <p:ext uri="{BB962C8B-B14F-4D97-AF65-F5344CB8AC3E}">
        <p14:creationId xmlns:p14="http://schemas.microsoft.com/office/powerpoint/2010/main" val="403383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32300"/>
            <a:ext cx="933450" cy="89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a:spLocks noGrp="1"/>
          </p:cNvSpPr>
          <p:nvPr>
            <p:ph type="title"/>
          </p:nvPr>
        </p:nvSpPr>
        <p:spPr>
          <a:xfrm>
            <a:off x="2590800" y="332300"/>
            <a:ext cx="8229600" cy="857250"/>
          </a:xfrm>
        </p:spPr>
        <p:txBody>
          <a:bodyPr>
            <a:normAutofit/>
          </a:bodyPr>
          <a:lstStyle/>
          <a:p>
            <a:r>
              <a:rPr lang="en-US" sz="5000" dirty="0" smtClean="0"/>
              <a:t>Poll Question</a:t>
            </a:r>
            <a:endParaRPr lang="en-US" sz="5000" dirty="0"/>
          </a:p>
        </p:txBody>
      </p:sp>
      <p:sp>
        <p:nvSpPr>
          <p:cNvPr id="3" name="Content Placeholder 2"/>
          <p:cNvSpPr>
            <a:spLocks noGrp="1"/>
          </p:cNvSpPr>
          <p:nvPr>
            <p:ph idx="1"/>
          </p:nvPr>
        </p:nvSpPr>
        <p:spPr/>
        <p:txBody>
          <a:bodyPr>
            <a:normAutofit/>
          </a:bodyPr>
          <a:lstStyle/>
          <a:p>
            <a:pPr marL="0" indent="0">
              <a:buNone/>
            </a:pPr>
            <a:r>
              <a:rPr lang="en-US" sz="3600" dirty="0" smtClean="0"/>
              <a:t>What </a:t>
            </a:r>
            <a:r>
              <a:rPr lang="en-US" sz="3600" dirty="0"/>
              <a:t>is your interest in coder productivity impacts?</a:t>
            </a:r>
          </a:p>
          <a:p>
            <a:pPr marL="914400" lvl="1" indent="-514350">
              <a:buFont typeface="+mj-lt"/>
              <a:buAutoNum type="alphaUcPeriod"/>
            </a:pPr>
            <a:r>
              <a:rPr lang="en-US" sz="3600" dirty="0" smtClean="0"/>
              <a:t>Coder</a:t>
            </a:r>
            <a:endParaRPr lang="en-US" sz="3600" dirty="0"/>
          </a:p>
          <a:p>
            <a:pPr marL="914400" lvl="1" indent="-514350">
              <a:buFont typeface="+mj-lt"/>
              <a:buAutoNum type="alphaUcPeriod"/>
            </a:pPr>
            <a:r>
              <a:rPr lang="en-US" sz="3600" dirty="0" smtClean="0"/>
              <a:t>Coding </a:t>
            </a:r>
            <a:r>
              <a:rPr lang="en-US" sz="3600" dirty="0"/>
              <a:t>Supervisor / HIM </a:t>
            </a:r>
            <a:r>
              <a:rPr lang="en-US" sz="3600" dirty="0" smtClean="0"/>
              <a:t>Chief</a:t>
            </a:r>
            <a:endParaRPr lang="en-US" sz="3600" dirty="0"/>
          </a:p>
          <a:p>
            <a:pPr marL="914400" lvl="1" indent="-514350">
              <a:buFont typeface="+mj-lt"/>
              <a:buAutoNum type="alphaUcPeriod"/>
            </a:pPr>
            <a:r>
              <a:rPr lang="en-US" sz="3600" dirty="0" smtClean="0"/>
              <a:t>Medical </a:t>
            </a:r>
            <a:r>
              <a:rPr lang="en-US" sz="3600" dirty="0"/>
              <a:t>Center Executive staff</a:t>
            </a:r>
          </a:p>
          <a:p>
            <a:pPr marL="914400" lvl="1" indent="-514350">
              <a:buFont typeface="+mj-lt"/>
              <a:buAutoNum type="alphaUcPeriod"/>
            </a:pPr>
            <a:r>
              <a:rPr lang="en-US" sz="3600" dirty="0" smtClean="0"/>
              <a:t>Other</a:t>
            </a:r>
            <a:endParaRPr lang="en-US" sz="3600" dirty="0"/>
          </a:p>
        </p:txBody>
      </p:sp>
    </p:spTree>
    <p:extLst>
      <p:ext uri="{BB962C8B-B14F-4D97-AF65-F5344CB8AC3E}">
        <p14:creationId xmlns:p14="http://schemas.microsoft.com/office/powerpoint/2010/main" val="38847977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rrow smashing through a brick wall"/>
          <p:cNvPicPr>
            <a:picLocks noChangeAspect="1"/>
          </p:cNvPicPr>
          <p:nvPr/>
        </p:nvPicPr>
        <p:blipFill rotWithShape="1">
          <a:blip r:embed="rId3" cstate="print">
            <a:extLst>
              <a:ext uri="{28A0092B-C50C-407E-A947-70E740481C1C}">
                <a14:useLocalDpi xmlns:a14="http://schemas.microsoft.com/office/drawing/2010/main" val="0"/>
              </a:ext>
            </a:extLst>
          </a:blip>
          <a:srcRect t="7523" b="16417"/>
          <a:stretch/>
        </p:blipFill>
        <p:spPr>
          <a:xfrm>
            <a:off x="-1815" y="0"/>
            <a:ext cx="12155715" cy="6934200"/>
          </a:xfrm>
          <a:prstGeom prst="rect">
            <a:avLst/>
          </a:prstGeom>
        </p:spPr>
      </p:pic>
      <p:sp>
        <p:nvSpPr>
          <p:cNvPr id="3" name="TextBox 2" descr="Oct 1&#10;"/>
          <p:cNvSpPr txBox="1"/>
          <p:nvPr/>
        </p:nvSpPr>
        <p:spPr>
          <a:xfrm rot="21140205">
            <a:off x="126662" y="3437125"/>
            <a:ext cx="3657600" cy="1600438"/>
          </a:xfrm>
          <a:prstGeom prst="rect">
            <a:avLst/>
          </a:prstGeom>
          <a:noFill/>
        </p:spPr>
        <p:txBody>
          <a:bodyPr wrap="square" rtlCol="0">
            <a:spAutoFit/>
          </a:bodyPr>
          <a:lstStyle/>
          <a:p>
            <a:pPr algn="ctr"/>
            <a:r>
              <a:rPr lang="en-US" sz="9800" b="1" dirty="0" smtClean="0"/>
              <a:t>Oct 1</a:t>
            </a:r>
            <a:endParaRPr lang="en-US" sz="9800" b="1" dirty="0"/>
          </a:p>
        </p:txBody>
      </p:sp>
      <p:sp>
        <p:nvSpPr>
          <p:cNvPr id="11" name="TextBox 10" descr="2015&#10;"/>
          <p:cNvSpPr txBox="1"/>
          <p:nvPr/>
        </p:nvSpPr>
        <p:spPr>
          <a:xfrm rot="21059510">
            <a:off x="8560938" y="1876675"/>
            <a:ext cx="3657600" cy="1600438"/>
          </a:xfrm>
          <a:prstGeom prst="rect">
            <a:avLst/>
          </a:prstGeom>
          <a:noFill/>
        </p:spPr>
        <p:txBody>
          <a:bodyPr wrap="square" rtlCol="0">
            <a:spAutoFit/>
          </a:bodyPr>
          <a:lstStyle/>
          <a:p>
            <a:pPr algn="ctr"/>
            <a:r>
              <a:rPr lang="en-US" sz="9800" b="1" dirty="0" smtClean="0"/>
              <a:t>2015</a:t>
            </a:r>
            <a:endParaRPr lang="en-US" sz="9800" b="1" dirty="0"/>
          </a:p>
        </p:txBody>
      </p:sp>
    </p:spTree>
    <p:extLst>
      <p:ext uri="{BB962C8B-B14F-4D97-AF65-F5344CB8AC3E}">
        <p14:creationId xmlns:p14="http://schemas.microsoft.com/office/powerpoint/2010/main" val="32446233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descr="&quot;&quot;"/>
          <p:cNvSpPr>
            <a:spLocks noGrp="1"/>
          </p:cNvSpPr>
          <p:nvPr>
            <p:ph idx="1"/>
          </p:nvPr>
        </p:nvSpPr>
        <p:spPr/>
        <p:txBody>
          <a:bodyPr>
            <a:normAutofit/>
          </a:bodyPr>
          <a:lstStyle/>
          <a:p>
            <a:pPr lvl="1" eaLnBrk="1" hangingPunct="1">
              <a:buFont typeface="Arial" charset="0"/>
              <a:buChar char="•"/>
            </a:pPr>
            <a:endParaRPr lang="en-US" altLang="en-US" sz="1800" dirty="0"/>
          </a:p>
          <a:p>
            <a:pPr eaLnBrk="1" hangingPunct="1"/>
            <a:endParaRPr lang="en-US" altLang="en-US" dirty="0" smtClean="0"/>
          </a:p>
        </p:txBody>
      </p:sp>
      <p:pic>
        <p:nvPicPr>
          <p:cNvPr id="3" name="Picture 2" descr="If you never do, you will never learn written on a chalkboard"/>
          <p:cNvPicPr>
            <a:picLocks noChangeAspect="1"/>
          </p:cNvPicPr>
          <p:nvPr/>
        </p:nvPicPr>
        <p:blipFill rotWithShape="1">
          <a:blip r:embed="rId3" cstate="print">
            <a:extLst>
              <a:ext uri="{28A0092B-C50C-407E-A947-70E740481C1C}">
                <a14:useLocalDpi xmlns:a14="http://schemas.microsoft.com/office/drawing/2010/main" val="0"/>
              </a:ext>
            </a:extLst>
          </a:blip>
          <a:srcRect t="4891" b="6104"/>
          <a:stretch/>
        </p:blipFill>
        <p:spPr>
          <a:xfrm>
            <a:off x="-19050" y="-76200"/>
            <a:ext cx="12192000" cy="6934200"/>
          </a:xfrm>
          <a:prstGeom prst="rect">
            <a:avLst/>
          </a:prstGeom>
        </p:spPr>
      </p:pic>
    </p:spTree>
    <p:extLst>
      <p:ext uri="{BB962C8B-B14F-4D97-AF65-F5344CB8AC3E}">
        <p14:creationId xmlns:p14="http://schemas.microsoft.com/office/powerpoint/2010/main" val="14057475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ur professionals at a conference table celebrating by throwing papers in the air "/>
          <p:cNvPicPr>
            <a:picLocks noChangeAspect="1"/>
          </p:cNvPicPr>
          <p:nvPr/>
        </p:nvPicPr>
        <p:blipFill rotWithShape="1">
          <a:blip r:embed="rId3" cstate="print">
            <a:extLst>
              <a:ext uri="{28A0092B-C50C-407E-A947-70E740481C1C}">
                <a14:useLocalDpi xmlns:a14="http://schemas.microsoft.com/office/drawing/2010/main" val="0"/>
              </a:ext>
            </a:extLst>
          </a:blip>
          <a:srcRect t="9371" b="6297"/>
          <a:stretch/>
        </p:blipFill>
        <p:spPr>
          <a:xfrm>
            <a:off x="0" y="0"/>
            <a:ext cx="12192000" cy="6858000"/>
          </a:xfrm>
          <a:prstGeom prst="rect">
            <a:avLst/>
          </a:prstGeom>
        </p:spPr>
      </p:pic>
    </p:spTree>
    <p:extLst>
      <p:ext uri="{BB962C8B-B14F-4D97-AF65-F5344CB8AC3E}">
        <p14:creationId xmlns:p14="http://schemas.microsoft.com/office/powerpoint/2010/main" val="20815920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067229" y="2123609"/>
            <a:ext cx="8382000" cy="1401458"/>
          </a:xfrm>
        </p:spPr>
        <p:txBody>
          <a:bodyPr>
            <a:normAutofit/>
          </a:bodyPr>
          <a:lstStyle/>
          <a:p>
            <a:r>
              <a:rPr lang="en-US" sz="6000" dirty="0" smtClean="0"/>
              <a:t>Ask the Presenter</a:t>
            </a:r>
            <a:endParaRPr lang="en-US" sz="6000" dirty="0"/>
          </a:p>
        </p:txBody>
      </p:sp>
      <p:pic>
        <p:nvPicPr>
          <p:cNvPr id="6" name="Picture 5" descr="&quot; &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295650"/>
            <a:ext cx="10763250" cy="26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mage of the My VeHU Campus &quot;Ask The Presenter&quot; Ico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3344" y="1970326"/>
            <a:ext cx="3372063" cy="291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337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question mark made with the words who, what, where, when, wh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9527"/>
            <a:ext cx="6553200" cy="6897054"/>
          </a:xfrm>
          <a:prstGeom prst="rect">
            <a:avLst/>
          </a:prstGeom>
        </p:spPr>
      </p:pic>
    </p:spTree>
    <p:extLst>
      <p:ext uri="{BB962C8B-B14F-4D97-AF65-F5344CB8AC3E}">
        <p14:creationId xmlns:p14="http://schemas.microsoft.com/office/powerpoint/2010/main" val="2368580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w of computer workstations"/>
          <p:cNvPicPr>
            <a:picLocks noChangeAspect="1"/>
          </p:cNvPicPr>
          <p:nvPr/>
        </p:nvPicPr>
        <p:blipFill rotWithShape="1">
          <a:blip r:embed="rId3" cstate="print">
            <a:extLst>
              <a:ext uri="{28A0092B-C50C-407E-A947-70E740481C1C}">
                <a14:useLocalDpi xmlns:a14="http://schemas.microsoft.com/office/drawing/2010/main" val="0"/>
              </a:ext>
            </a:extLst>
          </a:blip>
          <a:srcRect b="19181"/>
          <a:stretch/>
        </p:blipFill>
        <p:spPr>
          <a:xfrm>
            <a:off x="0" y="0"/>
            <a:ext cx="12192000" cy="6858000"/>
          </a:xfrm>
          <a:prstGeom prst="rect">
            <a:avLst/>
          </a:prstGeom>
        </p:spPr>
      </p:pic>
      <p:sp>
        <p:nvSpPr>
          <p:cNvPr id="7" name="Rectangle 6" descr="&quot;&quot;"/>
          <p:cNvSpPr/>
          <p:nvPr/>
        </p:nvSpPr>
        <p:spPr>
          <a:xfrm>
            <a:off x="0" y="5894686"/>
            <a:ext cx="12192000" cy="963314"/>
          </a:xfrm>
          <a:prstGeom prst="rect">
            <a:avLst/>
          </a:prstGeom>
          <a:solidFill>
            <a:schemeClr val="tx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descr="Learning Lab&#10;"/>
          <p:cNvSpPr/>
          <p:nvPr/>
        </p:nvSpPr>
        <p:spPr>
          <a:xfrm>
            <a:off x="3944147" y="5845772"/>
            <a:ext cx="4304384"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6000" b="1" spc="50" dirty="0" smtClean="0">
                <a:ln w="11430">
                  <a:noFill/>
                </a:ln>
                <a:solidFill>
                  <a:schemeClr val="bg1"/>
                </a:solidFill>
                <a:effectLst/>
              </a:rPr>
              <a:t>Learning Lab</a:t>
            </a:r>
            <a:endParaRPr lang="en-US" sz="6000" b="1" spc="50" dirty="0">
              <a:ln w="11430">
                <a:noFill/>
              </a:ln>
              <a:solidFill>
                <a:schemeClr val="bg1"/>
              </a:solidFill>
              <a:effectLst/>
            </a:endParaRPr>
          </a:p>
        </p:txBody>
      </p:sp>
      <p:sp>
        <p:nvSpPr>
          <p:cNvPr id="10" name="TextBox 9" descr="&quot;&quot;"/>
          <p:cNvSpPr txBox="1"/>
          <p:nvPr/>
        </p:nvSpPr>
        <p:spPr>
          <a:xfrm>
            <a:off x="2953547" y="5714623"/>
            <a:ext cx="990600" cy="1323439"/>
          </a:xfrm>
          <a:prstGeom prst="rect">
            <a:avLst/>
          </a:prstGeom>
          <a:noFill/>
        </p:spPr>
        <p:txBody>
          <a:bodyPr wrap="square" rtlCol="0">
            <a:spAutoFit/>
          </a:bodyPr>
          <a:lstStyle/>
          <a:p>
            <a:pPr marL="285750" indent="-285750">
              <a:buFont typeface="Wingdings" panose="05000000000000000000" pitchFamily="2" charset="2"/>
              <a:buChar char="v"/>
            </a:pPr>
            <a:r>
              <a:rPr lang="en-US" sz="8000" b="1" dirty="0" smtClean="0">
                <a:solidFill>
                  <a:schemeClr val="accent1">
                    <a:lumMod val="40000"/>
                    <a:lumOff val="60000"/>
                  </a:schemeClr>
                </a:solidFill>
              </a:rPr>
              <a:t> </a:t>
            </a:r>
            <a:endParaRPr lang="en-US" sz="8000" b="1" dirty="0">
              <a:solidFill>
                <a:schemeClr val="accent1">
                  <a:lumMod val="40000"/>
                  <a:lumOff val="60000"/>
                </a:schemeClr>
              </a:solidFill>
            </a:endParaRPr>
          </a:p>
        </p:txBody>
      </p:sp>
      <p:sp>
        <p:nvSpPr>
          <p:cNvPr id="11" name="TextBox 10" descr="&quot;&quot;"/>
          <p:cNvSpPr txBox="1"/>
          <p:nvPr/>
        </p:nvSpPr>
        <p:spPr>
          <a:xfrm>
            <a:off x="8248531" y="5691883"/>
            <a:ext cx="990600" cy="1323439"/>
          </a:xfrm>
          <a:prstGeom prst="rect">
            <a:avLst/>
          </a:prstGeom>
          <a:noFill/>
        </p:spPr>
        <p:txBody>
          <a:bodyPr wrap="square" rtlCol="0">
            <a:spAutoFit/>
          </a:bodyPr>
          <a:lstStyle/>
          <a:p>
            <a:pPr marL="285750" indent="-285750">
              <a:buFont typeface="Wingdings" panose="05000000000000000000" pitchFamily="2" charset="2"/>
              <a:buChar char="v"/>
            </a:pPr>
            <a:r>
              <a:rPr lang="en-US" sz="8000" b="1" dirty="0" smtClean="0">
                <a:solidFill>
                  <a:schemeClr val="accent1">
                    <a:lumMod val="40000"/>
                    <a:lumOff val="60000"/>
                  </a:schemeClr>
                </a:solidFill>
              </a:rPr>
              <a:t> </a:t>
            </a:r>
            <a:endParaRPr lang="en-US" sz="8000" b="1" dirty="0">
              <a:solidFill>
                <a:schemeClr val="accent1">
                  <a:lumMod val="40000"/>
                  <a:lumOff val="60000"/>
                </a:schemeClr>
              </a:solidFill>
            </a:endParaRPr>
          </a:p>
        </p:txBody>
      </p:sp>
    </p:spTree>
    <p:extLst>
      <p:ext uri="{BB962C8B-B14F-4D97-AF65-F5344CB8AC3E}">
        <p14:creationId xmlns:p14="http://schemas.microsoft.com/office/powerpoint/2010/main" val="121416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of the world and countries' flags, withflag of Canada forefor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81000"/>
            <a:ext cx="8869424" cy="5715000"/>
          </a:xfrm>
          <a:prstGeom prst="rect">
            <a:avLst/>
          </a:prstGeom>
        </p:spPr>
      </p:pic>
      <p:sp>
        <p:nvSpPr>
          <p:cNvPr id="3" name="Isosceles Triangle 2" descr="&quot;&quot;"/>
          <p:cNvSpPr/>
          <p:nvPr/>
        </p:nvSpPr>
        <p:spPr>
          <a:xfrm rot="11373576">
            <a:off x="1805097" y="3156358"/>
            <a:ext cx="9267701" cy="3148330"/>
          </a:xfrm>
          <a:prstGeom prst="triangle">
            <a:avLst>
              <a:gd name="adj" fmla="val 45369"/>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descr="&quot;&quot;"/>
          <p:cNvCxnSpPr>
            <a:stCxn id="3" idx="4"/>
          </p:cNvCxnSpPr>
          <p:nvPr/>
        </p:nvCxnSpPr>
        <p:spPr>
          <a:xfrm>
            <a:off x="2130873" y="2408658"/>
            <a:ext cx="4422327" cy="15537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quot;&quot;"/>
          <p:cNvCxnSpPr>
            <a:stCxn id="3" idx="4"/>
          </p:cNvCxnSpPr>
          <p:nvPr/>
        </p:nvCxnSpPr>
        <p:spPr>
          <a:xfrm>
            <a:off x="2130873" y="2408658"/>
            <a:ext cx="4574727" cy="40211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descr="&quot;&quot;"/>
          <p:cNvCxnSpPr/>
          <p:nvPr/>
        </p:nvCxnSpPr>
        <p:spPr>
          <a:xfrm>
            <a:off x="2130873" y="2408658"/>
            <a:ext cx="9222927" cy="15522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flag of Canada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5552" y="3960902"/>
            <a:ext cx="4934552" cy="2468880"/>
          </a:xfrm>
          <a:prstGeom prst="rect">
            <a:avLst/>
          </a:prstGeom>
        </p:spPr>
      </p:pic>
    </p:spTree>
    <p:extLst>
      <p:ext uri="{BB962C8B-B14F-4D97-AF65-F5344CB8AC3E}">
        <p14:creationId xmlns:p14="http://schemas.microsoft.com/office/powerpoint/2010/main" val="735367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 of the world and countries' flags, withflag of Canada forefor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81000"/>
            <a:ext cx="8869424" cy="5715000"/>
          </a:xfrm>
          <a:prstGeom prst="rect">
            <a:avLst/>
          </a:prstGeom>
        </p:spPr>
      </p:pic>
      <p:pic>
        <p:nvPicPr>
          <p:cNvPr id="6" name="Picture 5" descr="flag of Canada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8029" y="2405310"/>
            <a:ext cx="9352075" cy="4035902"/>
          </a:xfrm>
          <a:prstGeom prst="rect">
            <a:avLst/>
          </a:prstGeom>
        </p:spPr>
      </p:pic>
      <p:pic>
        <p:nvPicPr>
          <p:cNvPr id="3" name="Picture 2" descr="Seal of the Department of Veterans Affairs"/>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237407" y="567689"/>
            <a:ext cx="5723713" cy="5706541"/>
          </a:xfrm>
          <a:prstGeom prst="rect">
            <a:avLst/>
          </a:prstGeom>
        </p:spPr>
      </p:pic>
    </p:spTree>
    <p:extLst>
      <p:ext uri="{BB962C8B-B14F-4D97-AF65-F5344CB8AC3E}">
        <p14:creationId xmlns:p14="http://schemas.microsoft.com/office/powerpoint/2010/main" val="402076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with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Effect transition="out" filter="fade">
                                      <p:cBhvr>
                                        <p:cTn id="8" dur="1000"/>
                                        <p:tgtEl>
                                          <p:spTgt spid="6"/>
                                        </p:tgtEl>
                                      </p:cBhvr>
                                    </p:animEffect>
                                    <p:set>
                                      <p:cBhvr>
                                        <p:cTn id="9" dur="1" fill="hold">
                                          <p:stCondLst>
                                            <p:cond delay="999"/>
                                          </p:stCondLst>
                                        </p:cTn>
                                        <p:tgtEl>
                                          <p:spTgt spid="6"/>
                                        </p:tgtEl>
                                        <p:attrNameLst>
                                          <p:attrName>style.visibility</p:attrName>
                                        </p:attrNameLst>
                                      </p:cBhvr>
                                      <p:to>
                                        <p:strVal val="hidden"/>
                                      </p:to>
                                    </p:set>
                                  </p:childTnLst>
                                </p:cTn>
                              </p:par>
                              <p:par>
                                <p:cTn id="10" presetID="56" presetClass="path" presetSubtype="0" accel="50000" decel="50000" fill="hold" nodeType="withEffect">
                                  <p:stCondLst>
                                    <p:cond delay="0"/>
                                  </p:stCondLst>
                                  <p:childTnLst>
                                    <p:animMotion origin="layout" path="M -0.00182 -0.00047 L -0.35182 -0.27824 " pathEditMode="relative" rAng="0" ptsTypes="AA">
                                      <p:cBhvr>
                                        <p:cTn id="11" dur="1000" fill="hold"/>
                                        <p:tgtEl>
                                          <p:spTgt spid="6"/>
                                        </p:tgtEl>
                                        <p:attrNameLst>
                                          <p:attrName>ppt_x</p:attrName>
                                          <p:attrName>ppt_y</p:attrName>
                                        </p:attrNameLst>
                                      </p:cBhvr>
                                      <p:rCtr x="-17500" y="-13889"/>
                                    </p:animMotion>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EHU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19BE7A861C86488EBDCD0333273E41" ma:contentTypeVersion="0" ma:contentTypeDescription="Create a new document." ma:contentTypeScope="" ma:versionID="a6cd26eed22d6ef41bde4afd46e1b7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4F6910-19A6-4C61-AF8D-C0076A8B7D48}">
  <ds:schemaRefs>
    <ds:schemaRef ds:uri="http://schemas.microsoft.com/office/2006/documentManagement/types"/>
    <ds:schemaRef ds:uri="http://schemas.microsoft.com/office/2006/metadata/properties"/>
    <ds:schemaRef ds:uri="http://purl.org/dc/term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654F33A-D306-4FB2-B464-06C5C943A3BA}">
  <ds:schemaRefs>
    <ds:schemaRef ds:uri="http://schemas.microsoft.com/sharepoint/v3/contenttype/forms"/>
  </ds:schemaRefs>
</ds:datastoreItem>
</file>

<file path=customXml/itemProps3.xml><?xml version="1.0" encoding="utf-8"?>
<ds:datastoreItem xmlns:ds="http://schemas.openxmlformats.org/officeDocument/2006/customXml" ds:itemID="{3479CC18-0392-43A0-9F8F-FAAD31546C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VEHU Light</Template>
  <TotalTime>17622</TotalTime>
  <Words>7738</Words>
  <Application>Microsoft Office PowerPoint</Application>
  <PresentationFormat>Widescreen</PresentationFormat>
  <Paragraphs>803</Paragraphs>
  <Slides>53</Slides>
  <Notes>53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Aharoni</vt:lpstr>
      <vt:lpstr>Arial</vt:lpstr>
      <vt:lpstr>Calibri</vt:lpstr>
      <vt:lpstr>Freestyle Script</vt:lpstr>
      <vt:lpstr>Georgia</vt:lpstr>
      <vt:lpstr>Lucida Handwriting</vt:lpstr>
      <vt:lpstr>Wingdings</vt:lpstr>
      <vt:lpstr>VEHU Light</vt:lpstr>
      <vt:lpstr>PowerPoint Presentation</vt:lpstr>
      <vt:lpstr>PowerPoint Presentation</vt:lpstr>
      <vt:lpstr>PowerPoint Presentation</vt:lpstr>
      <vt:lpstr>PowerPoint Presentation</vt:lpstr>
      <vt:lpstr>Poll Question</vt:lpstr>
      <vt:lpstr>PowerPoint Presentation</vt:lpstr>
      <vt:lpstr>PowerPoint Presentation</vt:lpstr>
      <vt:lpstr>PowerPoint Presentation</vt:lpstr>
      <vt:lpstr>PowerPoint Presentation</vt:lpstr>
      <vt:lpstr>PowerPoint Presentation</vt:lpstr>
      <vt:lpstr>PowerPoint Presentation</vt:lpstr>
      <vt:lpstr>Poll Results</vt:lpstr>
      <vt:lpstr>Poll Results</vt:lpstr>
      <vt:lpstr>PowerPoint Presentation</vt:lpstr>
      <vt:lpstr>PowerPoint Presentation</vt:lpstr>
      <vt:lpstr>PowerPoint Presentation</vt:lpstr>
      <vt:lpstr>PowerPoint Presentation</vt:lpstr>
      <vt:lpstr>Partnership</vt:lpstr>
      <vt:lpstr>Pilot Site Responsibilities</vt:lpstr>
      <vt:lpstr>PowerPoint Presentation</vt:lpstr>
      <vt:lpstr>PowerPoint Presentation</vt:lpstr>
      <vt:lpstr>100-150 ambulatory cases &amp; 50 inpatient cases</vt:lpstr>
      <vt:lpstr>PowerPoint Presentation</vt:lpstr>
      <vt:lpstr>PowerPoint Presentation</vt:lpstr>
      <vt:lpstr>PowerPoint Presentation</vt:lpstr>
      <vt:lpstr>PowerPoint Presentation</vt:lpstr>
      <vt:lpstr>Outpatient Data Collection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Inpatient Cases:  Change in Productivity when procedure performed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Ask the Presenter</vt:lpstr>
    </vt:vector>
  </TitlesOfParts>
  <Company>AHIMA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Avoiding ICD-10 Coder Productivity Loss</dc:title>
  <dc:creator>VHA OIA Training Strategy</dc:creator>
  <cp:keywords>ICD-10, coding productivity</cp:keywords>
  <cp:lastModifiedBy>Jessica Markey</cp:lastModifiedBy>
  <cp:revision>285</cp:revision>
  <cp:lastPrinted>2014-07-09T23:46:54Z</cp:lastPrinted>
  <dcterms:created xsi:type="dcterms:W3CDTF">2014-01-22T17:24:32Z</dcterms:created>
  <dcterms:modified xsi:type="dcterms:W3CDTF">2014-07-25T03:23:29Z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0x010100FC19BE7A861C86488EBDCD0333273E41</vt:lpwstr>
  </property>
  <property fmtid="{D5CDD505-2E9C-101B-9397-08002B2CF9AE}" pid="3" name="Language">
    <vt:lpwstr>English</vt:lpwstr>
  </property>
</Properties>
</file>