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7"/>
  </p:notesMasterIdLst>
  <p:sldIdLst>
    <p:sldId id="301" r:id="rId5"/>
    <p:sldId id="302" r:id="rId6"/>
    <p:sldId id="387" r:id="rId7"/>
    <p:sldId id="482" r:id="rId8"/>
    <p:sldId id="389" r:id="rId9"/>
    <p:sldId id="481" r:id="rId10"/>
    <p:sldId id="391" r:id="rId11"/>
    <p:sldId id="261" r:id="rId12"/>
    <p:sldId id="378" r:id="rId13"/>
    <p:sldId id="379" r:id="rId14"/>
    <p:sldId id="380" r:id="rId15"/>
    <p:sldId id="392" r:id="rId16"/>
    <p:sldId id="393" r:id="rId17"/>
    <p:sldId id="266" r:id="rId18"/>
    <p:sldId id="285" r:id="rId19"/>
    <p:sldId id="284" r:id="rId20"/>
    <p:sldId id="281" r:id="rId21"/>
    <p:sldId id="282" r:id="rId22"/>
    <p:sldId id="359" r:id="rId23"/>
    <p:sldId id="286" r:id="rId24"/>
    <p:sldId id="297" r:id="rId25"/>
    <p:sldId id="287" r:id="rId26"/>
    <p:sldId id="294" r:id="rId27"/>
    <p:sldId id="265" r:id="rId28"/>
    <p:sldId id="262" r:id="rId29"/>
    <p:sldId id="360" r:id="rId30"/>
    <p:sldId id="295" r:id="rId31"/>
    <p:sldId id="296" r:id="rId32"/>
    <p:sldId id="288" r:id="rId33"/>
    <p:sldId id="298" r:id="rId34"/>
    <p:sldId id="305" r:id="rId35"/>
    <p:sldId id="306" r:id="rId36"/>
    <p:sldId id="483" r:id="rId37"/>
    <p:sldId id="307" r:id="rId38"/>
    <p:sldId id="484" r:id="rId39"/>
    <p:sldId id="485" r:id="rId40"/>
    <p:sldId id="486" r:id="rId41"/>
    <p:sldId id="487" r:id="rId42"/>
    <p:sldId id="488" r:id="rId43"/>
    <p:sldId id="489" r:id="rId44"/>
    <p:sldId id="323" r:id="rId45"/>
    <p:sldId id="321" r:id="rId46"/>
    <p:sldId id="311" r:id="rId47"/>
    <p:sldId id="314" r:id="rId48"/>
    <p:sldId id="490" r:id="rId49"/>
    <p:sldId id="324" r:id="rId50"/>
    <p:sldId id="367" r:id="rId51"/>
    <p:sldId id="325" r:id="rId52"/>
    <p:sldId id="402" r:id="rId53"/>
    <p:sldId id="326" r:id="rId54"/>
    <p:sldId id="403" r:id="rId55"/>
    <p:sldId id="491" r:id="rId56"/>
    <p:sldId id="405" r:id="rId57"/>
    <p:sldId id="406" r:id="rId58"/>
    <p:sldId id="328" r:id="rId59"/>
    <p:sldId id="407" r:id="rId60"/>
    <p:sldId id="329" r:id="rId61"/>
    <p:sldId id="370" r:id="rId62"/>
    <p:sldId id="413" r:id="rId63"/>
    <p:sldId id="414" r:id="rId64"/>
    <p:sldId id="415" r:id="rId65"/>
    <p:sldId id="416" r:id="rId66"/>
    <p:sldId id="417" r:id="rId67"/>
    <p:sldId id="475" r:id="rId68"/>
    <p:sldId id="492" r:id="rId69"/>
    <p:sldId id="493" r:id="rId70"/>
    <p:sldId id="330" r:id="rId71"/>
    <p:sldId id="420" r:id="rId72"/>
    <p:sldId id="421" r:id="rId73"/>
    <p:sldId id="422" r:id="rId74"/>
    <p:sldId id="454" r:id="rId75"/>
    <p:sldId id="423" r:id="rId76"/>
    <p:sldId id="453" r:id="rId77"/>
    <p:sldId id="431" r:id="rId78"/>
    <p:sldId id="455" r:id="rId79"/>
    <p:sldId id="456" r:id="rId80"/>
    <p:sldId id="457" r:id="rId81"/>
    <p:sldId id="458" r:id="rId82"/>
    <p:sldId id="432" r:id="rId83"/>
    <p:sldId id="331" r:id="rId84"/>
    <p:sldId id="332" r:id="rId85"/>
    <p:sldId id="333" r:id="rId86"/>
    <p:sldId id="335" r:id="rId87"/>
    <p:sldId id="336" r:id="rId88"/>
    <p:sldId id="338" r:id="rId89"/>
    <p:sldId id="339" r:id="rId90"/>
    <p:sldId id="340" r:id="rId91"/>
    <p:sldId id="341" r:id="rId92"/>
    <p:sldId id="343" r:id="rId93"/>
    <p:sldId id="342" r:id="rId94"/>
    <p:sldId id="372" r:id="rId95"/>
    <p:sldId id="373" r:id="rId96"/>
    <p:sldId id="352" r:id="rId97"/>
    <p:sldId id="383" r:id="rId98"/>
    <p:sldId id="425" r:id="rId99"/>
    <p:sldId id="356" r:id="rId100"/>
    <p:sldId id="429" r:id="rId101"/>
    <p:sldId id="430" r:id="rId102"/>
    <p:sldId id="358" r:id="rId103"/>
    <p:sldId id="426" r:id="rId104"/>
    <p:sldId id="357" r:id="rId105"/>
    <p:sldId id="374" r:id="rId106"/>
    <p:sldId id="494" r:id="rId107"/>
    <p:sldId id="495" r:id="rId108"/>
    <p:sldId id="497" r:id="rId109"/>
    <p:sldId id="498" r:id="rId110"/>
    <p:sldId id="499" r:id="rId111"/>
    <p:sldId id="500" r:id="rId112"/>
    <p:sldId id="501" r:id="rId113"/>
    <p:sldId id="502" r:id="rId114"/>
    <p:sldId id="503" r:id="rId115"/>
    <p:sldId id="504" r:id="rId116"/>
    <p:sldId id="505" r:id="rId117"/>
    <p:sldId id="506" r:id="rId118"/>
    <p:sldId id="376" r:id="rId119"/>
    <p:sldId id="460" r:id="rId120"/>
    <p:sldId id="461" r:id="rId121"/>
    <p:sldId id="462" r:id="rId122"/>
    <p:sldId id="463" r:id="rId123"/>
    <p:sldId id="464" r:id="rId124"/>
    <p:sldId id="465" r:id="rId125"/>
    <p:sldId id="466" r:id="rId126"/>
    <p:sldId id="467" r:id="rId127"/>
    <p:sldId id="468" r:id="rId128"/>
    <p:sldId id="469" r:id="rId129"/>
    <p:sldId id="470" r:id="rId130"/>
    <p:sldId id="471" r:id="rId131"/>
    <p:sldId id="472" r:id="rId132"/>
    <p:sldId id="473" r:id="rId133"/>
    <p:sldId id="474" r:id="rId134"/>
    <p:sldId id="377" r:id="rId135"/>
    <p:sldId id="428" r:id="rId1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200"/>
    <a:srgbClr val="F2B8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936" autoAdjust="0"/>
    <p:restoredTop sz="67925" autoAdjust="0"/>
  </p:normalViewPr>
  <p:slideViewPr>
    <p:cSldViewPr snapToGrid="0">
      <p:cViewPr>
        <p:scale>
          <a:sx n="50" d="100"/>
          <a:sy n="50" d="100"/>
        </p:scale>
        <p:origin x="582" y="24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1536"/>
    </p:cViewPr>
  </p:sorterViewPr>
  <p:notesViewPr>
    <p:cSldViewPr snapToGrid="0">
      <p:cViewPr varScale="1">
        <p:scale>
          <a:sx n="83" d="100"/>
          <a:sy n="83" d="100"/>
        </p:scale>
        <p:origin x="313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5B41F9-3B1A-40E5-99F5-A19AF10F6CF3}" type="doc">
      <dgm:prSet loTypeId="urn:microsoft.com/office/officeart/2005/8/layout/cycle3" loCatId="cycle" qsTypeId="urn:microsoft.com/office/officeart/2005/8/quickstyle/simple1" qsCatId="simple" csTypeId="urn:microsoft.com/office/officeart/2005/8/colors/accent1_2" csCatId="accent1" phldr="1"/>
      <dgm:spPr/>
    </dgm:pt>
    <dgm:pt modelId="{DF23571A-2B81-492E-A4FB-712ADCDDCAE2}">
      <dgm:prSet phldrT="[Text]" custT="1"/>
      <dgm:spPr>
        <a:solidFill>
          <a:schemeClr val="bg1">
            <a:lumMod val="50000"/>
          </a:schemeClr>
        </a:solidFill>
      </dgm:spPr>
      <dgm:t>
        <a:bodyPr/>
        <a:lstStyle/>
        <a:p>
          <a:r>
            <a:rPr lang="en-US" sz="3600" b="1" dirty="0" smtClean="0"/>
            <a:t>Planning</a:t>
          </a:r>
          <a:endParaRPr lang="en-US" sz="3600" b="1" dirty="0"/>
        </a:p>
      </dgm:t>
      <dgm:extLst>
        <a:ext uri="{E40237B7-FDA0-4F09-8148-C483321AD2D9}">
          <dgm14:cNvPr xmlns:dgm14="http://schemas.microsoft.com/office/drawing/2010/diagram" id="0" name="" descr="Planning&#10;Development&#10;Compliance&#10;Perform Pre-Production Simulation&#10;Perform IOS Field Testing&#10;Release&#10;Sustainment&#10;"/>
        </a:ext>
      </dgm:extLst>
    </dgm:pt>
    <dgm:pt modelId="{3C2F04CC-938F-4767-8E8B-B6BBF06F68EB}" type="parTrans" cxnId="{4A95AD08-06ED-44E2-B36E-955033ED504D}">
      <dgm:prSet/>
      <dgm:spPr/>
      <dgm:t>
        <a:bodyPr/>
        <a:lstStyle/>
        <a:p>
          <a:endParaRPr lang="en-US" sz="2800"/>
        </a:p>
      </dgm:t>
    </dgm:pt>
    <dgm:pt modelId="{97113F95-E9E7-492C-8F9D-FB9193815CB4}" type="sibTrans" cxnId="{4A95AD08-06ED-44E2-B36E-955033ED504D}">
      <dgm:prSet/>
      <dgm:spPr>
        <a:gradFill rotWithShape="0">
          <a:gsLst>
            <a:gs pos="93000">
              <a:srgbClr val="C30000"/>
            </a:gs>
            <a:gs pos="100000">
              <a:srgbClr val="FF0000">
                <a:shade val="30000"/>
                <a:satMod val="115000"/>
              </a:srgbClr>
            </a:gs>
            <a:gs pos="46000">
              <a:schemeClr val="accent4"/>
            </a:gs>
            <a:gs pos="63000">
              <a:schemeClr val="accent2"/>
            </a:gs>
            <a:gs pos="85000">
              <a:srgbClr val="FF0000">
                <a:shade val="67500"/>
                <a:satMod val="115000"/>
              </a:srgbClr>
            </a:gs>
            <a:gs pos="0">
              <a:schemeClr val="accent6"/>
            </a:gs>
            <a:gs pos="24000">
              <a:schemeClr val="accent6"/>
            </a:gs>
          </a:gsLst>
          <a:lin ang="0" scaled="1"/>
        </a:gradFill>
      </dgm:spPr>
      <dgm:t>
        <a:bodyPr/>
        <a:lstStyle/>
        <a:p>
          <a:endParaRPr lang="en-US" sz="2800"/>
        </a:p>
      </dgm:t>
      <dgm:extLst>
        <a:ext uri="{E40237B7-FDA0-4F09-8148-C483321AD2D9}">
          <dgm14:cNvPr xmlns:dgm14="http://schemas.microsoft.com/office/drawing/2010/diagram" id="0" name="" descr="Planning&#10;Development&#10;Compliance&#10;Perform Pre-Production Simulation&#10;Perform IOS Field Testing&#10;Release&#10;Sustainment&#10;"/>
        </a:ext>
      </dgm:extLst>
    </dgm:pt>
    <dgm:pt modelId="{DCDF9311-1A96-47BA-99B1-BBAB50918E24}">
      <dgm:prSet phldrT="[Text]" custT="1"/>
      <dgm:spPr>
        <a:solidFill>
          <a:schemeClr val="bg1">
            <a:lumMod val="50000"/>
          </a:schemeClr>
        </a:solidFill>
      </dgm:spPr>
      <dgm:t>
        <a:bodyPr/>
        <a:lstStyle/>
        <a:p>
          <a:r>
            <a:rPr lang="en-US" sz="3600" b="1" dirty="0" smtClean="0"/>
            <a:t>Development</a:t>
          </a:r>
          <a:endParaRPr lang="en-US" sz="3600" b="1" dirty="0"/>
        </a:p>
      </dgm:t>
      <dgm:extLst>
        <a:ext uri="{E40237B7-FDA0-4F09-8148-C483321AD2D9}">
          <dgm14:cNvPr xmlns:dgm14="http://schemas.microsoft.com/office/drawing/2010/diagram" id="0" name="" descr="Planning&#10;Development&#10;Compliance&#10;Perform Pre-Production Simulation&#10;Perform IOS Field Testing&#10;Release&#10;Sustainment&#10;"/>
        </a:ext>
      </dgm:extLst>
    </dgm:pt>
    <dgm:pt modelId="{112826CE-0EC2-41B2-862F-F9DE8FD51214}" type="parTrans" cxnId="{76CF979A-92A3-4F55-9D2E-D068E9847C4B}">
      <dgm:prSet/>
      <dgm:spPr/>
      <dgm:t>
        <a:bodyPr/>
        <a:lstStyle/>
        <a:p>
          <a:endParaRPr lang="en-US" sz="2800"/>
        </a:p>
      </dgm:t>
    </dgm:pt>
    <dgm:pt modelId="{A20F6A68-D46E-44E5-8E63-8062E6865552}" type="sibTrans" cxnId="{76CF979A-92A3-4F55-9D2E-D068E9847C4B}">
      <dgm:prSet/>
      <dgm:spPr/>
      <dgm:t>
        <a:bodyPr/>
        <a:lstStyle/>
        <a:p>
          <a:endParaRPr lang="en-US" sz="2800"/>
        </a:p>
      </dgm:t>
    </dgm:pt>
    <dgm:pt modelId="{7CC6C96B-EFF5-4E6E-A92F-46DBA2B56551}">
      <dgm:prSet phldrT="[Text]" custT="1"/>
      <dgm:spPr>
        <a:solidFill>
          <a:schemeClr val="accent2"/>
        </a:solidFill>
      </dgm:spPr>
      <dgm:t>
        <a:bodyPr/>
        <a:lstStyle/>
        <a:p>
          <a:r>
            <a:rPr lang="en-US" sz="3600" b="1" dirty="0" smtClean="0"/>
            <a:t>Compliance</a:t>
          </a:r>
          <a:endParaRPr lang="en-US" sz="3600" b="1" dirty="0"/>
        </a:p>
      </dgm:t>
      <dgm:extLst>
        <a:ext uri="{E40237B7-FDA0-4F09-8148-C483321AD2D9}">
          <dgm14:cNvPr xmlns:dgm14="http://schemas.microsoft.com/office/drawing/2010/diagram" id="0" name="" descr="Planning&#10;Development&#10;Compliance&#10;Perform Pre-Production Simulation&#10;Perform IOS Field Testing&#10;Release&#10;Sustainment&#10;"/>
        </a:ext>
      </dgm:extLst>
    </dgm:pt>
    <dgm:pt modelId="{37317FAB-B0A6-40DC-BDA6-F349BCB3C1AA}" type="parTrans" cxnId="{43CAAC9E-6A66-4ABF-A455-4951901C5825}">
      <dgm:prSet/>
      <dgm:spPr/>
      <dgm:t>
        <a:bodyPr/>
        <a:lstStyle/>
        <a:p>
          <a:endParaRPr lang="en-US" sz="2800"/>
        </a:p>
      </dgm:t>
    </dgm:pt>
    <dgm:pt modelId="{730205AB-0B8C-45F2-9C95-D37D6424E373}" type="sibTrans" cxnId="{43CAAC9E-6A66-4ABF-A455-4951901C5825}">
      <dgm:prSet/>
      <dgm:spPr/>
      <dgm:t>
        <a:bodyPr/>
        <a:lstStyle/>
        <a:p>
          <a:endParaRPr lang="en-US" sz="2800"/>
        </a:p>
      </dgm:t>
    </dgm:pt>
    <dgm:pt modelId="{932FD425-E363-448D-9C26-28D0A8171A13}">
      <dgm:prSet phldrT="[Text]" custT="1"/>
      <dgm:spPr>
        <a:solidFill>
          <a:schemeClr val="accent6"/>
        </a:solidFill>
      </dgm:spPr>
      <dgm:t>
        <a:bodyPr/>
        <a:lstStyle/>
        <a:p>
          <a:r>
            <a:rPr lang="en-US" sz="3600" b="1" dirty="0" smtClean="0"/>
            <a:t>Sustainment</a:t>
          </a:r>
          <a:endParaRPr lang="en-US" sz="3600" b="1" dirty="0"/>
        </a:p>
      </dgm:t>
      <dgm:extLst>
        <a:ext uri="{E40237B7-FDA0-4F09-8148-C483321AD2D9}">
          <dgm14:cNvPr xmlns:dgm14="http://schemas.microsoft.com/office/drawing/2010/diagram" id="0" name="" descr="Planning&#10;Development&#10;Compliance&#10;Perform Pre-Production Simulation&#10;Perform IOS Field Testing&#10;Release&#10;Sustainment&#10;"/>
        </a:ext>
      </dgm:extLst>
    </dgm:pt>
    <dgm:pt modelId="{23EA0FC3-BF5D-43BE-AE44-DD18800C2ED3}" type="parTrans" cxnId="{FA739326-1DF9-4672-B88B-A28D74CF53B6}">
      <dgm:prSet/>
      <dgm:spPr/>
      <dgm:t>
        <a:bodyPr/>
        <a:lstStyle/>
        <a:p>
          <a:endParaRPr lang="en-US" sz="2800"/>
        </a:p>
      </dgm:t>
    </dgm:pt>
    <dgm:pt modelId="{2089ACF2-1F77-447C-A5B8-C759F64AD3E9}" type="sibTrans" cxnId="{FA739326-1DF9-4672-B88B-A28D74CF53B6}">
      <dgm:prSet/>
      <dgm:spPr/>
      <dgm:t>
        <a:bodyPr/>
        <a:lstStyle/>
        <a:p>
          <a:endParaRPr lang="en-US" sz="2800"/>
        </a:p>
      </dgm:t>
    </dgm:pt>
    <dgm:pt modelId="{4FEA0DF2-19D6-46C9-9E55-FE5CA6645667}">
      <dgm:prSet phldrT="[Text]" custT="1"/>
      <dgm:spPr>
        <a:solidFill>
          <a:srgbClr val="92D050"/>
        </a:solidFill>
      </dgm:spPr>
      <dgm:t>
        <a:bodyPr/>
        <a:lstStyle/>
        <a:p>
          <a:r>
            <a:rPr lang="en-US" sz="3600" b="1" dirty="0" smtClean="0"/>
            <a:t>Release</a:t>
          </a:r>
          <a:endParaRPr lang="en-US" sz="3600" b="1" dirty="0"/>
        </a:p>
      </dgm:t>
      <dgm:extLst>
        <a:ext uri="{E40237B7-FDA0-4F09-8148-C483321AD2D9}">
          <dgm14:cNvPr xmlns:dgm14="http://schemas.microsoft.com/office/drawing/2010/diagram" id="0" name="" descr="Planning&#10;Development&#10;Compliance&#10;Perform Pre-Production Simulation&#10;Perform IOS Field Testing&#10;Release&#10;Sustainment&#10;"/>
        </a:ext>
      </dgm:extLst>
    </dgm:pt>
    <dgm:pt modelId="{9337CC4A-1240-4593-93AB-528A22267F92}" type="parTrans" cxnId="{DD9E6DF2-69A0-4573-9BE7-C97846384B25}">
      <dgm:prSet/>
      <dgm:spPr/>
      <dgm:t>
        <a:bodyPr/>
        <a:lstStyle/>
        <a:p>
          <a:endParaRPr lang="en-US" sz="2800"/>
        </a:p>
      </dgm:t>
    </dgm:pt>
    <dgm:pt modelId="{762D7EB6-5508-41AB-8CD1-6DFA71087CA0}" type="sibTrans" cxnId="{DD9E6DF2-69A0-4573-9BE7-C97846384B25}">
      <dgm:prSet/>
      <dgm:spPr/>
      <dgm:t>
        <a:bodyPr/>
        <a:lstStyle/>
        <a:p>
          <a:endParaRPr lang="en-US" sz="2800"/>
        </a:p>
      </dgm:t>
    </dgm:pt>
    <dgm:pt modelId="{96A703BD-D012-4924-9A5B-AD48802720D2}">
      <dgm:prSet phldrT="[Text]" custT="1"/>
      <dgm:spPr>
        <a:solidFill>
          <a:srgbClr val="F2B800"/>
        </a:solidFill>
      </dgm:spPr>
      <dgm:t>
        <a:bodyPr/>
        <a:lstStyle/>
        <a:p>
          <a:r>
            <a:rPr lang="en-US" sz="3600" b="1" dirty="0" smtClean="0"/>
            <a:t>Perform Pre-Production Simulation</a:t>
          </a:r>
          <a:endParaRPr lang="en-US" sz="3600" b="1" dirty="0"/>
        </a:p>
      </dgm:t>
      <dgm:extLst>
        <a:ext uri="{E40237B7-FDA0-4F09-8148-C483321AD2D9}">
          <dgm14:cNvPr xmlns:dgm14="http://schemas.microsoft.com/office/drawing/2010/diagram" id="0" name="" descr="Planning&#10;Development&#10;Compliance&#10;Perform Pre-Production Simulation&#10;Perform IOS Field Testing&#10;Release&#10;Sustainment&#10;"/>
        </a:ext>
      </dgm:extLst>
    </dgm:pt>
    <dgm:pt modelId="{8A142317-EDA4-4D32-B6A0-0D3714A32F9B}" type="parTrans" cxnId="{64AF6971-08EE-495F-96DF-F996245285E7}">
      <dgm:prSet/>
      <dgm:spPr/>
      <dgm:t>
        <a:bodyPr/>
        <a:lstStyle/>
        <a:p>
          <a:endParaRPr lang="en-US"/>
        </a:p>
      </dgm:t>
    </dgm:pt>
    <dgm:pt modelId="{9A744BC3-C2EF-4EE2-9F59-8AB1369BB6C1}" type="sibTrans" cxnId="{64AF6971-08EE-495F-96DF-F996245285E7}">
      <dgm:prSet/>
      <dgm:spPr/>
      <dgm:t>
        <a:bodyPr/>
        <a:lstStyle/>
        <a:p>
          <a:endParaRPr lang="en-US"/>
        </a:p>
      </dgm:t>
    </dgm:pt>
    <dgm:pt modelId="{9E4C64BB-0A6F-4110-8DA8-C1BFD62398CF}">
      <dgm:prSet phldrT="[Text]" custT="1"/>
      <dgm:spPr>
        <a:solidFill>
          <a:schemeClr val="accent4">
            <a:lumMod val="75000"/>
          </a:schemeClr>
        </a:solidFill>
      </dgm:spPr>
      <dgm:t>
        <a:bodyPr/>
        <a:lstStyle/>
        <a:p>
          <a:r>
            <a:rPr lang="en-US" sz="3600" b="1" dirty="0" smtClean="0"/>
            <a:t>Perform IOS Field Testing</a:t>
          </a:r>
          <a:endParaRPr lang="en-US" sz="3600" b="1" dirty="0"/>
        </a:p>
      </dgm:t>
      <dgm:extLst>
        <a:ext uri="{E40237B7-FDA0-4F09-8148-C483321AD2D9}">
          <dgm14:cNvPr xmlns:dgm14="http://schemas.microsoft.com/office/drawing/2010/diagram" id="0" name="" descr="Planning&#10;Development&#10;Compliance&#10;Perform Pre-Production Simulation&#10;Perform IOS Field Testing&#10;Release&#10;Sustainment&#10;"/>
        </a:ext>
      </dgm:extLst>
    </dgm:pt>
    <dgm:pt modelId="{8AB1F494-734C-4F5F-840F-505A3DAE6501}" type="parTrans" cxnId="{BFEE5ED4-06F9-4A17-90B3-35D101773E8D}">
      <dgm:prSet/>
      <dgm:spPr/>
      <dgm:t>
        <a:bodyPr/>
        <a:lstStyle/>
        <a:p>
          <a:endParaRPr lang="en-US"/>
        </a:p>
      </dgm:t>
    </dgm:pt>
    <dgm:pt modelId="{52CD8495-8F9D-4EA3-9C84-9CF6AC0C3665}" type="sibTrans" cxnId="{BFEE5ED4-06F9-4A17-90B3-35D101773E8D}">
      <dgm:prSet/>
      <dgm:spPr/>
      <dgm:t>
        <a:bodyPr/>
        <a:lstStyle/>
        <a:p>
          <a:endParaRPr lang="en-US"/>
        </a:p>
      </dgm:t>
    </dgm:pt>
    <dgm:pt modelId="{FF6864C1-EF14-484B-A8EF-299059A61CCE}" type="pres">
      <dgm:prSet presAssocID="{FE5B41F9-3B1A-40E5-99F5-A19AF10F6CF3}" presName="Name0" presStyleCnt="0">
        <dgm:presLayoutVars>
          <dgm:dir/>
          <dgm:resizeHandles val="exact"/>
        </dgm:presLayoutVars>
      </dgm:prSet>
      <dgm:spPr/>
    </dgm:pt>
    <dgm:pt modelId="{73E7D839-1437-4FDA-A78B-DC34ED6EE56C}" type="pres">
      <dgm:prSet presAssocID="{FE5B41F9-3B1A-40E5-99F5-A19AF10F6CF3}" presName="cycle" presStyleCnt="0"/>
      <dgm:spPr/>
    </dgm:pt>
    <dgm:pt modelId="{7E5C15B0-03DF-4D1A-9B61-75A1F3FEFB0E}" type="pres">
      <dgm:prSet presAssocID="{DF23571A-2B81-492E-A4FB-712ADCDDCAE2}" presName="nodeFirstNode" presStyleLbl="node1" presStyleIdx="0" presStyleCnt="7" custRadScaleRad="96656" custRadScaleInc="3175">
        <dgm:presLayoutVars>
          <dgm:bulletEnabled val="1"/>
        </dgm:presLayoutVars>
      </dgm:prSet>
      <dgm:spPr/>
      <dgm:t>
        <a:bodyPr/>
        <a:lstStyle/>
        <a:p>
          <a:endParaRPr lang="en-US"/>
        </a:p>
      </dgm:t>
    </dgm:pt>
    <dgm:pt modelId="{8C79DF1E-1693-498D-A6F2-BD87A35693DA}" type="pres">
      <dgm:prSet presAssocID="{97113F95-E9E7-492C-8F9D-FB9193815CB4}" presName="sibTransFirstNode" presStyleLbl="bgShp" presStyleIdx="0" presStyleCnt="1"/>
      <dgm:spPr/>
      <dgm:t>
        <a:bodyPr/>
        <a:lstStyle/>
        <a:p>
          <a:endParaRPr lang="en-US"/>
        </a:p>
      </dgm:t>
    </dgm:pt>
    <dgm:pt modelId="{E7EC43C4-606F-4067-9214-013B39B38C40}" type="pres">
      <dgm:prSet presAssocID="{DCDF9311-1A96-47BA-99B1-BBAB50918E24}" presName="nodeFollowingNodes" presStyleLbl="node1" presStyleIdx="1" presStyleCnt="7" custScaleX="155485" custRadScaleRad="132475" custRadScaleInc="20861">
        <dgm:presLayoutVars>
          <dgm:bulletEnabled val="1"/>
        </dgm:presLayoutVars>
      </dgm:prSet>
      <dgm:spPr/>
      <dgm:t>
        <a:bodyPr/>
        <a:lstStyle/>
        <a:p>
          <a:endParaRPr lang="en-US"/>
        </a:p>
      </dgm:t>
    </dgm:pt>
    <dgm:pt modelId="{8BD5EF4C-25BF-48D9-9D40-E27D68797FD7}" type="pres">
      <dgm:prSet presAssocID="{7CC6C96B-EFF5-4E6E-A92F-46DBA2B56551}" presName="nodeFollowingNodes" presStyleLbl="node1" presStyleIdx="2" presStyleCnt="7" custScaleX="118313" custRadScaleRad="127217" custRadScaleInc="-24304">
        <dgm:presLayoutVars>
          <dgm:bulletEnabled val="1"/>
        </dgm:presLayoutVars>
      </dgm:prSet>
      <dgm:spPr/>
      <dgm:t>
        <a:bodyPr/>
        <a:lstStyle/>
        <a:p>
          <a:endParaRPr lang="en-US"/>
        </a:p>
      </dgm:t>
    </dgm:pt>
    <dgm:pt modelId="{546B7CCF-F919-494B-89B7-904A4E9C0F04}" type="pres">
      <dgm:prSet presAssocID="{96A703BD-D012-4924-9A5B-AD48802720D2}" presName="nodeFollowingNodes" presStyleLbl="node1" presStyleIdx="3" presStyleCnt="7" custScaleX="223357" custScaleY="107663" custRadScaleRad="108028" custRadScaleInc="-46599">
        <dgm:presLayoutVars>
          <dgm:bulletEnabled val="1"/>
        </dgm:presLayoutVars>
      </dgm:prSet>
      <dgm:spPr/>
      <dgm:t>
        <a:bodyPr/>
        <a:lstStyle/>
        <a:p>
          <a:endParaRPr lang="en-US"/>
        </a:p>
      </dgm:t>
    </dgm:pt>
    <dgm:pt modelId="{AC134C95-F5C6-4ACC-8883-55C65CF1F045}" type="pres">
      <dgm:prSet presAssocID="{9E4C64BB-0A6F-4110-8DA8-C1BFD62398CF}" presName="nodeFollowingNodes" presStyleLbl="node1" presStyleIdx="4" presStyleCnt="7" custScaleX="129846" custScaleY="104063" custRadScaleRad="118662" custRadScaleInc="57238">
        <dgm:presLayoutVars>
          <dgm:bulletEnabled val="1"/>
        </dgm:presLayoutVars>
      </dgm:prSet>
      <dgm:spPr/>
      <dgm:t>
        <a:bodyPr/>
        <a:lstStyle/>
        <a:p>
          <a:endParaRPr lang="en-US"/>
        </a:p>
      </dgm:t>
    </dgm:pt>
    <dgm:pt modelId="{6B67737D-D0EE-44C7-B344-4D7528F2424B}" type="pres">
      <dgm:prSet presAssocID="{4FEA0DF2-19D6-46C9-9E55-FE5CA6645667}" presName="nodeFollowingNodes" presStyleLbl="node1" presStyleIdx="5" presStyleCnt="7" custRadScaleRad="125384" custRadScaleInc="24242">
        <dgm:presLayoutVars>
          <dgm:bulletEnabled val="1"/>
        </dgm:presLayoutVars>
      </dgm:prSet>
      <dgm:spPr/>
      <dgm:t>
        <a:bodyPr/>
        <a:lstStyle/>
        <a:p>
          <a:endParaRPr lang="en-US"/>
        </a:p>
      </dgm:t>
    </dgm:pt>
    <dgm:pt modelId="{8EC0FBCB-7A7F-4067-9B32-FAE067A30DD1}" type="pres">
      <dgm:prSet presAssocID="{932FD425-E363-448D-9C26-28D0A8171A13}" presName="nodeFollowingNodes" presStyleLbl="node1" presStyleIdx="6" presStyleCnt="7" custScaleX="131029" custRadScaleRad="128481" custRadScaleInc="-17779">
        <dgm:presLayoutVars>
          <dgm:bulletEnabled val="1"/>
        </dgm:presLayoutVars>
      </dgm:prSet>
      <dgm:spPr/>
      <dgm:t>
        <a:bodyPr/>
        <a:lstStyle/>
        <a:p>
          <a:endParaRPr lang="en-US"/>
        </a:p>
      </dgm:t>
    </dgm:pt>
  </dgm:ptLst>
  <dgm:cxnLst>
    <dgm:cxn modelId="{43CAAC9E-6A66-4ABF-A455-4951901C5825}" srcId="{FE5B41F9-3B1A-40E5-99F5-A19AF10F6CF3}" destId="{7CC6C96B-EFF5-4E6E-A92F-46DBA2B56551}" srcOrd="2" destOrd="0" parTransId="{37317FAB-B0A6-40DC-BDA6-F349BCB3C1AA}" sibTransId="{730205AB-0B8C-45F2-9C95-D37D6424E373}"/>
    <dgm:cxn modelId="{759D4ECF-5D46-41CC-A712-3873D70B0EBF}" type="presOf" srcId="{7CC6C96B-EFF5-4E6E-A92F-46DBA2B56551}" destId="{8BD5EF4C-25BF-48D9-9D40-E27D68797FD7}" srcOrd="0" destOrd="0" presId="urn:microsoft.com/office/officeart/2005/8/layout/cycle3"/>
    <dgm:cxn modelId="{DD9E6DF2-69A0-4573-9BE7-C97846384B25}" srcId="{FE5B41F9-3B1A-40E5-99F5-A19AF10F6CF3}" destId="{4FEA0DF2-19D6-46C9-9E55-FE5CA6645667}" srcOrd="5" destOrd="0" parTransId="{9337CC4A-1240-4593-93AB-528A22267F92}" sibTransId="{762D7EB6-5508-41AB-8CD1-6DFA71087CA0}"/>
    <dgm:cxn modelId="{BFEE5ED4-06F9-4A17-90B3-35D101773E8D}" srcId="{FE5B41F9-3B1A-40E5-99F5-A19AF10F6CF3}" destId="{9E4C64BB-0A6F-4110-8DA8-C1BFD62398CF}" srcOrd="4" destOrd="0" parTransId="{8AB1F494-734C-4F5F-840F-505A3DAE6501}" sibTransId="{52CD8495-8F9D-4EA3-9C84-9CF6AC0C3665}"/>
    <dgm:cxn modelId="{4DFC97DA-CBF7-4AEF-8A2B-10488EEC351E}" type="presOf" srcId="{DF23571A-2B81-492E-A4FB-712ADCDDCAE2}" destId="{7E5C15B0-03DF-4D1A-9B61-75A1F3FEFB0E}" srcOrd="0" destOrd="0" presId="urn:microsoft.com/office/officeart/2005/8/layout/cycle3"/>
    <dgm:cxn modelId="{1DCA6FD6-1B51-411F-8C80-63285145800F}" type="presOf" srcId="{932FD425-E363-448D-9C26-28D0A8171A13}" destId="{8EC0FBCB-7A7F-4067-9B32-FAE067A30DD1}" srcOrd="0" destOrd="0" presId="urn:microsoft.com/office/officeart/2005/8/layout/cycle3"/>
    <dgm:cxn modelId="{FA739326-1DF9-4672-B88B-A28D74CF53B6}" srcId="{FE5B41F9-3B1A-40E5-99F5-A19AF10F6CF3}" destId="{932FD425-E363-448D-9C26-28D0A8171A13}" srcOrd="6" destOrd="0" parTransId="{23EA0FC3-BF5D-43BE-AE44-DD18800C2ED3}" sibTransId="{2089ACF2-1F77-447C-A5B8-C759F64AD3E9}"/>
    <dgm:cxn modelId="{4A95AD08-06ED-44E2-B36E-955033ED504D}" srcId="{FE5B41F9-3B1A-40E5-99F5-A19AF10F6CF3}" destId="{DF23571A-2B81-492E-A4FB-712ADCDDCAE2}" srcOrd="0" destOrd="0" parTransId="{3C2F04CC-938F-4767-8E8B-B6BBF06F68EB}" sibTransId="{97113F95-E9E7-492C-8F9D-FB9193815CB4}"/>
    <dgm:cxn modelId="{7CB61F7C-AC96-40E6-8BCA-818F245BE849}" type="presOf" srcId="{96A703BD-D012-4924-9A5B-AD48802720D2}" destId="{546B7CCF-F919-494B-89B7-904A4E9C0F04}" srcOrd="0" destOrd="0" presId="urn:microsoft.com/office/officeart/2005/8/layout/cycle3"/>
    <dgm:cxn modelId="{64AF6971-08EE-495F-96DF-F996245285E7}" srcId="{FE5B41F9-3B1A-40E5-99F5-A19AF10F6CF3}" destId="{96A703BD-D012-4924-9A5B-AD48802720D2}" srcOrd="3" destOrd="0" parTransId="{8A142317-EDA4-4D32-B6A0-0D3714A32F9B}" sibTransId="{9A744BC3-C2EF-4EE2-9F59-8AB1369BB6C1}"/>
    <dgm:cxn modelId="{FD7647D3-392C-46FB-A709-A6969848F938}" type="presOf" srcId="{FE5B41F9-3B1A-40E5-99F5-A19AF10F6CF3}" destId="{FF6864C1-EF14-484B-A8EF-299059A61CCE}" srcOrd="0" destOrd="0" presId="urn:microsoft.com/office/officeart/2005/8/layout/cycle3"/>
    <dgm:cxn modelId="{D6DD7CC8-3B20-42D0-9B90-8602ACB6F818}" type="presOf" srcId="{DCDF9311-1A96-47BA-99B1-BBAB50918E24}" destId="{E7EC43C4-606F-4067-9214-013B39B38C40}" srcOrd="0" destOrd="0" presId="urn:microsoft.com/office/officeart/2005/8/layout/cycle3"/>
    <dgm:cxn modelId="{CB194DF6-EA12-4F5E-9D61-AE438A287DC6}" type="presOf" srcId="{9E4C64BB-0A6F-4110-8DA8-C1BFD62398CF}" destId="{AC134C95-F5C6-4ACC-8883-55C65CF1F045}" srcOrd="0" destOrd="0" presId="urn:microsoft.com/office/officeart/2005/8/layout/cycle3"/>
    <dgm:cxn modelId="{8F1B9C30-CB12-47C5-A258-ADAFDF2F9A68}" type="presOf" srcId="{4FEA0DF2-19D6-46C9-9E55-FE5CA6645667}" destId="{6B67737D-D0EE-44C7-B344-4D7528F2424B}" srcOrd="0" destOrd="0" presId="urn:microsoft.com/office/officeart/2005/8/layout/cycle3"/>
    <dgm:cxn modelId="{76CF979A-92A3-4F55-9D2E-D068E9847C4B}" srcId="{FE5B41F9-3B1A-40E5-99F5-A19AF10F6CF3}" destId="{DCDF9311-1A96-47BA-99B1-BBAB50918E24}" srcOrd="1" destOrd="0" parTransId="{112826CE-0EC2-41B2-862F-F9DE8FD51214}" sibTransId="{A20F6A68-D46E-44E5-8E63-8062E6865552}"/>
    <dgm:cxn modelId="{DA5E4683-E4F8-4C08-9202-2BBD72BFE780}" type="presOf" srcId="{97113F95-E9E7-492C-8F9D-FB9193815CB4}" destId="{8C79DF1E-1693-498D-A6F2-BD87A35693DA}" srcOrd="0" destOrd="0" presId="urn:microsoft.com/office/officeart/2005/8/layout/cycle3"/>
    <dgm:cxn modelId="{7703AE47-579C-4C70-82C7-753007FCF738}" type="presParOf" srcId="{FF6864C1-EF14-484B-A8EF-299059A61CCE}" destId="{73E7D839-1437-4FDA-A78B-DC34ED6EE56C}" srcOrd="0" destOrd="0" presId="urn:microsoft.com/office/officeart/2005/8/layout/cycle3"/>
    <dgm:cxn modelId="{853F30D0-4CDE-4FF6-8BC1-CAE9895735CC}" type="presParOf" srcId="{73E7D839-1437-4FDA-A78B-DC34ED6EE56C}" destId="{7E5C15B0-03DF-4D1A-9B61-75A1F3FEFB0E}" srcOrd="0" destOrd="0" presId="urn:microsoft.com/office/officeart/2005/8/layout/cycle3"/>
    <dgm:cxn modelId="{C3A77E2D-67EA-4DB3-A951-452FE62D55E6}" type="presParOf" srcId="{73E7D839-1437-4FDA-A78B-DC34ED6EE56C}" destId="{8C79DF1E-1693-498D-A6F2-BD87A35693DA}" srcOrd="1" destOrd="0" presId="urn:microsoft.com/office/officeart/2005/8/layout/cycle3"/>
    <dgm:cxn modelId="{0CFD78D9-798B-4BCC-9D9D-ECA105C73DA2}" type="presParOf" srcId="{73E7D839-1437-4FDA-A78B-DC34ED6EE56C}" destId="{E7EC43C4-606F-4067-9214-013B39B38C40}" srcOrd="2" destOrd="0" presId="urn:microsoft.com/office/officeart/2005/8/layout/cycle3"/>
    <dgm:cxn modelId="{A16FFA44-6051-4421-A3CA-8FCFABA14BA2}" type="presParOf" srcId="{73E7D839-1437-4FDA-A78B-DC34ED6EE56C}" destId="{8BD5EF4C-25BF-48D9-9D40-E27D68797FD7}" srcOrd="3" destOrd="0" presId="urn:microsoft.com/office/officeart/2005/8/layout/cycle3"/>
    <dgm:cxn modelId="{8282B08E-B721-4A93-960B-79BF4CB83551}" type="presParOf" srcId="{73E7D839-1437-4FDA-A78B-DC34ED6EE56C}" destId="{546B7CCF-F919-494B-89B7-904A4E9C0F04}" srcOrd="4" destOrd="0" presId="urn:microsoft.com/office/officeart/2005/8/layout/cycle3"/>
    <dgm:cxn modelId="{60BF6A51-0ADB-4207-A585-4BF3C057BA71}" type="presParOf" srcId="{73E7D839-1437-4FDA-A78B-DC34ED6EE56C}" destId="{AC134C95-F5C6-4ACC-8883-55C65CF1F045}" srcOrd="5" destOrd="0" presId="urn:microsoft.com/office/officeart/2005/8/layout/cycle3"/>
    <dgm:cxn modelId="{1B2FDBD3-886A-4DE3-95F7-A8B0DE3DC2ED}" type="presParOf" srcId="{73E7D839-1437-4FDA-A78B-DC34ED6EE56C}" destId="{6B67737D-D0EE-44C7-B344-4D7528F2424B}" srcOrd="6" destOrd="0" presId="urn:microsoft.com/office/officeart/2005/8/layout/cycle3"/>
    <dgm:cxn modelId="{96EB3D5E-942A-4687-A9F9-27094F5032AF}" type="presParOf" srcId="{73E7D839-1437-4FDA-A78B-DC34ED6EE56C}" destId="{8EC0FBCB-7A7F-4067-9B32-FAE067A30DD1}"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5CA78B-221E-45F2-9027-59A0AF505469}"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n-US"/>
        </a:p>
      </dgm:t>
    </dgm:pt>
    <dgm:pt modelId="{6B910800-E5EE-4E39-85C1-3A6638B240A4}">
      <dgm:prSet phldrT="[Text]" custT="1"/>
      <dgm:spPr/>
      <dgm:t>
        <a:bodyPr/>
        <a:lstStyle/>
        <a:p>
          <a:r>
            <a:rPr lang="en-US" sz="2800" b="1" dirty="0" smtClean="0"/>
            <a:t>Kick off User Functionality Test Meeting</a:t>
          </a:r>
          <a:endParaRPr lang="en-US" sz="2800" b="1" dirty="0"/>
        </a:p>
      </dgm:t>
      <dgm:extLst>
        <a:ext uri="{E40237B7-FDA0-4F09-8148-C483321AD2D9}">
          <dgm14:cNvPr xmlns:dgm14="http://schemas.microsoft.com/office/drawing/2010/diagram" id="0" name="" descr="Kick off User Functionality Test Meeting&#10;Install or Download Product&#10;Test Product&#10;Document and Submit Findings&#10;Review and Prioritize Findings&#10;Provide Concurrence&#10;"/>
        </a:ext>
      </dgm:extLst>
    </dgm:pt>
    <dgm:pt modelId="{A3AD4E1D-B4C5-4E22-9B70-2B806E8ADDE8}" type="parTrans" cxnId="{892C1374-E821-4116-B651-4F4FFFB34D36}">
      <dgm:prSet/>
      <dgm:spPr/>
      <dgm:t>
        <a:bodyPr/>
        <a:lstStyle/>
        <a:p>
          <a:endParaRPr lang="en-US" sz="2800"/>
        </a:p>
      </dgm:t>
    </dgm:pt>
    <dgm:pt modelId="{D61A915A-2E78-4803-A5ED-2318578134E3}" type="sibTrans" cxnId="{892C1374-E821-4116-B651-4F4FFFB34D36}">
      <dgm:prSet/>
      <dgm:spPr/>
      <dgm:t>
        <a:bodyPr/>
        <a:lstStyle/>
        <a:p>
          <a:endParaRPr lang="en-US" sz="2800"/>
        </a:p>
      </dgm:t>
    </dgm:pt>
    <dgm:pt modelId="{6C72EB9B-C761-440A-8571-D0A090B0BEEC}">
      <dgm:prSet custT="1"/>
      <dgm:spPr/>
      <dgm:t>
        <a:bodyPr/>
        <a:lstStyle/>
        <a:p>
          <a:r>
            <a:rPr lang="en-US" sz="2800" b="1" dirty="0" smtClean="0"/>
            <a:t>Install or Download Product</a:t>
          </a:r>
        </a:p>
      </dgm:t>
      <dgm:extLst>
        <a:ext uri="{E40237B7-FDA0-4F09-8148-C483321AD2D9}">
          <dgm14:cNvPr xmlns:dgm14="http://schemas.microsoft.com/office/drawing/2010/diagram" id="0" name="" descr="Kick off User Functionality Test Meeting&#10;Install or Download Product&#10;Test Product&#10;Document and Submit Findings&#10;Review and Prioritize Findings&#10;Provide Concurrence&#10;"/>
        </a:ext>
      </dgm:extLst>
    </dgm:pt>
    <dgm:pt modelId="{A1CF95BE-4D67-43CA-AE7F-50361756E561}" type="parTrans" cxnId="{7A792C9E-9197-4AC6-96E3-80FE943D14F7}">
      <dgm:prSet/>
      <dgm:spPr/>
      <dgm:t>
        <a:bodyPr/>
        <a:lstStyle/>
        <a:p>
          <a:endParaRPr lang="en-US" sz="2800"/>
        </a:p>
      </dgm:t>
    </dgm:pt>
    <dgm:pt modelId="{E920707F-9CA6-45DA-9A70-17FE1D495990}" type="sibTrans" cxnId="{7A792C9E-9197-4AC6-96E3-80FE943D14F7}">
      <dgm:prSet/>
      <dgm:spPr/>
      <dgm:t>
        <a:bodyPr/>
        <a:lstStyle/>
        <a:p>
          <a:endParaRPr lang="en-US" sz="2800"/>
        </a:p>
      </dgm:t>
    </dgm:pt>
    <dgm:pt modelId="{A70A9DDC-64B4-4C6C-B62E-5DF7CB50DC51}">
      <dgm:prSet custT="1"/>
      <dgm:spPr/>
      <dgm:t>
        <a:bodyPr/>
        <a:lstStyle/>
        <a:p>
          <a:r>
            <a:rPr lang="en-US" sz="2800" b="1" dirty="0" smtClean="0"/>
            <a:t>Test Product</a:t>
          </a:r>
        </a:p>
      </dgm:t>
      <dgm:extLst>
        <a:ext uri="{E40237B7-FDA0-4F09-8148-C483321AD2D9}">
          <dgm14:cNvPr xmlns:dgm14="http://schemas.microsoft.com/office/drawing/2010/diagram" id="0" name="" descr="Kick off User Functionality Test Meeting&#10;Install or Download Product&#10;Test Product&#10;Document and Submit Findings&#10;Review and Prioritize Findings&#10;Provide Concurrence&#10;"/>
        </a:ext>
      </dgm:extLst>
    </dgm:pt>
    <dgm:pt modelId="{249A668D-E3F8-420B-BB07-36E661B1F97F}" type="parTrans" cxnId="{CFD16420-0CBB-48C6-8A3E-99D63C1ECB91}">
      <dgm:prSet/>
      <dgm:spPr/>
      <dgm:t>
        <a:bodyPr/>
        <a:lstStyle/>
        <a:p>
          <a:endParaRPr lang="en-US" sz="2800"/>
        </a:p>
      </dgm:t>
    </dgm:pt>
    <dgm:pt modelId="{F3A8F60A-3394-40FC-84DB-0445C5851F74}" type="sibTrans" cxnId="{CFD16420-0CBB-48C6-8A3E-99D63C1ECB91}">
      <dgm:prSet/>
      <dgm:spPr/>
      <dgm:t>
        <a:bodyPr/>
        <a:lstStyle/>
        <a:p>
          <a:endParaRPr lang="en-US" sz="2800"/>
        </a:p>
      </dgm:t>
    </dgm:pt>
    <dgm:pt modelId="{1B0A0382-A347-42D4-A787-8E6EEF9BE9A9}">
      <dgm:prSet custT="1"/>
      <dgm:spPr/>
      <dgm:t>
        <a:bodyPr/>
        <a:lstStyle/>
        <a:p>
          <a:r>
            <a:rPr lang="en-US" sz="2800" b="1" dirty="0" smtClean="0"/>
            <a:t>Document and Submit Findings</a:t>
          </a:r>
        </a:p>
      </dgm:t>
      <dgm:extLst>
        <a:ext uri="{E40237B7-FDA0-4F09-8148-C483321AD2D9}">
          <dgm14:cNvPr xmlns:dgm14="http://schemas.microsoft.com/office/drawing/2010/diagram" id="0" name="" descr="Kick off User Functionality Test Meeting&#10;Install or Download Product&#10;Test Product&#10;Document and Submit Findings&#10;Review and Prioritize Findings&#10;Provide Concurrence&#10;"/>
        </a:ext>
      </dgm:extLst>
    </dgm:pt>
    <dgm:pt modelId="{32EBF96F-5D7C-441D-A9B9-A79FAACB2D41}" type="parTrans" cxnId="{DCC4ED81-2141-416A-8FAD-1CE3B1ACF2F2}">
      <dgm:prSet/>
      <dgm:spPr/>
      <dgm:t>
        <a:bodyPr/>
        <a:lstStyle/>
        <a:p>
          <a:endParaRPr lang="en-US" sz="2800"/>
        </a:p>
      </dgm:t>
    </dgm:pt>
    <dgm:pt modelId="{F442F1EF-FA16-49FD-9B5A-7F2A040A8EE6}" type="sibTrans" cxnId="{DCC4ED81-2141-416A-8FAD-1CE3B1ACF2F2}">
      <dgm:prSet/>
      <dgm:spPr/>
      <dgm:t>
        <a:bodyPr/>
        <a:lstStyle/>
        <a:p>
          <a:endParaRPr lang="en-US" sz="2800"/>
        </a:p>
      </dgm:t>
    </dgm:pt>
    <dgm:pt modelId="{993E57E6-D9DF-40FE-B07E-C6FBB2DBC00C}">
      <dgm:prSet custT="1"/>
      <dgm:spPr/>
      <dgm:t>
        <a:bodyPr/>
        <a:lstStyle/>
        <a:p>
          <a:r>
            <a:rPr lang="en-US" sz="2800" b="1" dirty="0" smtClean="0"/>
            <a:t>Review and Prioritize Findings</a:t>
          </a:r>
        </a:p>
      </dgm:t>
      <dgm:extLst>
        <a:ext uri="{E40237B7-FDA0-4F09-8148-C483321AD2D9}">
          <dgm14:cNvPr xmlns:dgm14="http://schemas.microsoft.com/office/drawing/2010/diagram" id="0" name="" descr="Kick off User Functionality Test Meeting&#10;Install or Download Product&#10;Test Product&#10;Document and Submit Findings&#10;Review and Prioritize Findings&#10;Provide Concurrence&#10;"/>
        </a:ext>
      </dgm:extLst>
    </dgm:pt>
    <dgm:pt modelId="{D4F959D4-DA2C-4257-AFCA-7469D53A7E87}" type="parTrans" cxnId="{C19699DF-73EA-4B09-AE22-9E398A2EFE2F}">
      <dgm:prSet/>
      <dgm:spPr/>
      <dgm:t>
        <a:bodyPr/>
        <a:lstStyle/>
        <a:p>
          <a:endParaRPr lang="en-US" sz="2800"/>
        </a:p>
      </dgm:t>
    </dgm:pt>
    <dgm:pt modelId="{46803768-150C-444F-9D42-7E95DF6B5859}" type="sibTrans" cxnId="{C19699DF-73EA-4B09-AE22-9E398A2EFE2F}">
      <dgm:prSet/>
      <dgm:spPr/>
      <dgm:t>
        <a:bodyPr/>
        <a:lstStyle/>
        <a:p>
          <a:endParaRPr lang="en-US" sz="2800"/>
        </a:p>
      </dgm:t>
    </dgm:pt>
    <dgm:pt modelId="{0B71DDDE-45E6-492A-8EAE-7A5953A07A20}">
      <dgm:prSet custT="1"/>
      <dgm:spPr/>
      <dgm:t>
        <a:bodyPr/>
        <a:lstStyle/>
        <a:p>
          <a:r>
            <a:rPr lang="en-US" sz="2800" b="1" dirty="0" smtClean="0"/>
            <a:t>Provide Concurrence</a:t>
          </a:r>
        </a:p>
      </dgm:t>
      <dgm:extLst>
        <a:ext uri="{E40237B7-FDA0-4F09-8148-C483321AD2D9}">
          <dgm14:cNvPr xmlns:dgm14="http://schemas.microsoft.com/office/drawing/2010/diagram" id="0" name="" descr="Kick off User Functionality Test Meeting&#10;Install or Download Product&#10;Test Product&#10;Document and Submit Findings&#10;Review and Prioritize Findings&#10;Provide Concurrence&#10;"/>
        </a:ext>
      </dgm:extLst>
    </dgm:pt>
    <dgm:pt modelId="{EE885E3B-C78E-4BBD-A6D1-91229584F38C}" type="parTrans" cxnId="{FBC02126-2757-493D-9A64-932C6AD0920E}">
      <dgm:prSet/>
      <dgm:spPr/>
      <dgm:t>
        <a:bodyPr/>
        <a:lstStyle/>
        <a:p>
          <a:endParaRPr lang="en-US" sz="2800"/>
        </a:p>
      </dgm:t>
    </dgm:pt>
    <dgm:pt modelId="{307F091F-5D95-4AB3-8737-A028132BF3F4}" type="sibTrans" cxnId="{FBC02126-2757-493D-9A64-932C6AD0920E}">
      <dgm:prSet/>
      <dgm:spPr/>
      <dgm:t>
        <a:bodyPr/>
        <a:lstStyle/>
        <a:p>
          <a:endParaRPr lang="en-US" sz="2800"/>
        </a:p>
      </dgm:t>
    </dgm:pt>
    <dgm:pt modelId="{C9D450C1-6278-4087-B3AD-107953D3E512}" type="pres">
      <dgm:prSet presAssocID="{315CA78B-221E-45F2-9027-59A0AF505469}" presName="Name0" presStyleCnt="0">
        <dgm:presLayoutVars>
          <dgm:dir/>
          <dgm:animLvl val="lvl"/>
          <dgm:resizeHandles val="exact"/>
        </dgm:presLayoutVars>
      </dgm:prSet>
      <dgm:spPr/>
      <dgm:t>
        <a:bodyPr/>
        <a:lstStyle/>
        <a:p>
          <a:endParaRPr lang="en-US"/>
        </a:p>
      </dgm:t>
    </dgm:pt>
    <dgm:pt modelId="{F4C31D9F-7376-4F55-A9A4-AF8692FA63C2}" type="pres">
      <dgm:prSet presAssocID="{0B71DDDE-45E6-492A-8EAE-7A5953A07A20}" presName="boxAndChildren" presStyleCnt="0"/>
      <dgm:spPr/>
      <dgm:t>
        <a:bodyPr/>
        <a:lstStyle/>
        <a:p>
          <a:endParaRPr lang="en-US"/>
        </a:p>
      </dgm:t>
    </dgm:pt>
    <dgm:pt modelId="{102FB534-BC94-40C3-889D-9DD6D2ACFBEC}" type="pres">
      <dgm:prSet presAssocID="{0B71DDDE-45E6-492A-8EAE-7A5953A07A20}" presName="parentTextBox" presStyleLbl="node1" presStyleIdx="0" presStyleCnt="6"/>
      <dgm:spPr/>
      <dgm:t>
        <a:bodyPr/>
        <a:lstStyle/>
        <a:p>
          <a:endParaRPr lang="en-US"/>
        </a:p>
      </dgm:t>
    </dgm:pt>
    <dgm:pt modelId="{69FC5825-673D-4B29-B4A8-BB22449159A9}" type="pres">
      <dgm:prSet presAssocID="{46803768-150C-444F-9D42-7E95DF6B5859}" presName="sp" presStyleCnt="0"/>
      <dgm:spPr/>
      <dgm:t>
        <a:bodyPr/>
        <a:lstStyle/>
        <a:p>
          <a:endParaRPr lang="en-US"/>
        </a:p>
      </dgm:t>
    </dgm:pt>
    <dgm:pt modelId="{65423576-A583-484A-BB12-32784086645D}" type="pres">
      <dgm:prSet presAssocID="{993E57E6-D9DF-40FE-B07E-C6FBB2DBC00C}" presName="arrowAndChildren" presStyleCnt="0"/>
      <dgm:spPr/>
      <dgm:t>
        <a:bodyPr/>
        <a:lstStyle/>
        <a:p>
          <a:endParaRPr lang="en-US"/>
        </a:p>
      </dgm:t>
    </dgm:pt>
    <dgm:pt modelId="{75BB5DEF-3B1F-42D4-A3FE-673563E5CE89}" type="pres">
      <dgm:prSet presAssocID="{993E57E6-D9DF-40FE-B07E-C6FBB2DBC00C}" presName="parentTextArrow" presStyleLbl="node1" presStyleIdx="1" presStyleCnt="6"/>
      <dgm:spPr/>
      <dgm:t>
        <a:bodyPr/>
        <a:lstStyle/>
        <a:p>
          <a:endParaRPr lang="en-US"/>
        </a:p>
      </dgm:t>
    </dgm:pt>
    <dgm:pt modelId="{9E54BF6B-6293-4B5B-9322-BB114AD24475}" type="pres">
      <dgm:prSet presAssocID="{F442F1EF-FA16-49FD-9B5A-7F2A040A8EE6}" presName="sp" presStyleCnt="0"/>
      <dgm:spPr/>
      <dgm:t>
        <a:bodyPr/>
        <a:lstStyle/>
        <a:p>
          <a:endParaRPr lang="en-US"/>
        </a:p>
      </dgm:t>
    </dgm:pt>
    <dgm:pt modelId="{2A9542C8-6000-4986-8910-FF29AF1C624C}" type="pres">
      <dgm:prSet presAssocID="{1B0A0382-A347-42D4-A787-8E6EEF9BE9A9}" presName="arrowAndChildren" presStyleCnt="0"/>
      <dgm:spPr/>
      <dgm:t>
        <a:bodyPr/>
        <a:lstStyle/>
        <a:p>
          <a:endParaRPr lang="en-US"/>
        </a:p>
      </dgm:t>
    </dgm:pt>
    <dgm:pt modelId="{03D81A43-AA43-44B0-ABC1-67DA8D0E7B53}" type="pres">
      <dgm:prSet presAssocID="{1B0A0382-A347-42D4-A787-8E6EEF9BE9A9}" presName="parentTextArrow" presStyleLbl="node1" presStyleIdx="2" presStyleCnt="6"/>
      <dgm:spPr/>
      <dgm:t>
        <a:bodyPr/>
        <a:lstStyle/>
        <a:p>
          <a:endParaRPr lang="en-US"/>
        </a:p>
      </dgm:t>
    </dgm:pt>
    <dgm:pt modelId="{58700C40-0B21-47C5-91A8-9E83362774A8}" type="pres">
      <dgm:prSet presAssocID="{F3A8F60A-3394-40FC-84DB-0445C5851F74}" presName="sp" presStyleCnt="0"/>
      <dgm:spPr/>
      <dgm:t>
        <a:bodyPr/>
        <a:lstStyle/>
        <a:p>
          <a:endParaRPr lang="en-US"/>
        </a:p>
      </dgm:t>
    </dgm:pt>
    <dgm:pt modelId="{CD007F4E-BED2-43DE-A031-8658542AC671}" type="pres">
      <dgm:prSet presAssocID="{A70A9DDC-64B4-4C6C-B62E-5DF7CB50DC51}" presName="arrowAndChildren" presStyleCnt="0"/>
      <dgm:spPr/>
      <dgm:t>
        <a:bodyPr/>
        <a:lstStyle/>
        <a:p>
          <a:endParaRPr lang="en-US"/>
        </a:p>
      </dgm:t>
    </dgm:pt>
    <dgm:pt modelId="{E44DA5D1-5D96-4055-821A-3EAC22C6C992}" type="pres">
      <dgm:prSet presAssocID="{A70A9DDC-64B4-4C6C-B62E-5DF7CB50DC51}" presName="parentTextArrow" presStyleLbl="node1" presStyleIdx="3" presStyleCnt="6"/>
      <dgm:spPr/>
      <dgm:t>
        <a:bodyPr/>
        <a:lstStyle/>
        <a:p>
          <a:endParaRPr lang="en-US"/>
        </a:p>
      </dgm:t>
    </dgm:pt>
    <dgm:pt modelId="{C734BAF5-792F-4724-B108-F622F91326A5}" type="pres">
      <dgm:prSet presAssocID="{E920707F-9CA6-45DA-9A70-17FE1D495990}" presName="sp" presStyleCnt="0"/>
      <dgm:spPr/>
      <dgm:t>
        <a:bodyPr/>
        <a:lstStyle/>
        <a:p>
          <a:endParaRPr lang="en-US"/>
        </a:p>
      </dgm:t>
    </dgm:pt>
    <dgm:pt modelId="{1323AAA0-0BB1-4D57-94D8-C90962B477CD}" type="pres">
      <dgm:prSet presAssocID="{6C72EB9B-C761-440A-8571-D0A090B0BEEC}" presName="arrowAndChildren" presStyleCnt="0"/>
      <dgm:spPr/>
      <dgm:t>
        <a:bodyPr/>
        <a:lstStyle/>
        <a:p>
          <a:endParaRPr lang="en-US"/>
        </a:p>
      </dgm:t>
    </dgm:pt>
    <dgm:pt modelId="{98DDC677-55BB-4900-8C23-C4FEE30CAC53}" type="pres">
      <dgm:prSet presAssocID="{6C72EB9B-C761-440A-8571-D0A090B0BEEC}" presName="parentTextArrow" presStyleLbl="node1" presStyleIdx="4" presStyleCnt="6"/>
      <dgm:spPr/>
      <dgm:t>
        <a:bodyPr/>
        <a:lstStyle/>
        <a:p>
          <a:endParaRPr lang="en-US"/>
        </a:p>
      </dgm:t>
    </dgm:pt>
    <dgm:pt modelId="{FC91FF1C-FEF9-400D-B021-35C227879EA7}" type="pres">
      <dgm:prSet presAssocID="{D61A915A-2E78-4803-A5ED-2318578134E3}" presName="sp" presStyleCnt="0"/>
      <dgm:spPr/>
      <dgm:t>
        <a:bodyPr/>
        <a:lstStyle/>
        <a:p>
          <a:endParaRPr lang="en-US"/>
        </a:p>
      </dgm:t>
    </dgm:pt>
    <dgm:pt modelId="{05E27280-25C3-43AB-8E37-69C4A9EE160F}" type="pres">
      <dgm:prSet presAssocID="{6B910800-E5EE-4E39-85C1-3A6638B240A4}" presName="arrowAndChildren" presStyleCnt="0"/>
      <dgm:spPr/>
      <dgm:t>
        <a:bodyPr/>
        <a:lstStyle/>
        <a:p>
          <a:endParaRPr lang="en-US"/>
        </a:p>
      </dgm:t>
    </dgm:pt>
    <dgm:pt modelId="{945F67B3-BED3-4250-82AD-FC0EB5B5EB95}" type="pres">
      <dgm:prSet presAssocID="{6B910800-E5EE-4E39-85C1-3A6638B240A4}" presName="parentTextArrow" presStyleLbl="node1" presStyleIdx="5" presStyleCnt="6"/>
      <dgm:spPr/>
      <dgm:t>
        <a:bodyPr/>
        <a:lstStyle/>
        <a:p>
          <a:endParaRPr lang="en-US"/>
        </a:p>
      </dgm:t>
    </dgm:pt>
  </dgm:ptLst>
  <dgm:cxnLst>
    <dgm:cxn modelId="{CFD16420-0CBB-48C6-8A3E-99D63C1ECB91}" srcId="{315CA78B-221E-45F2-9027-59A0AF505469}" destId="{A70A9DDC-64B4-4C6C-B62E-5DF7CB50DC51}" srcOrd="2" destOrd="0" parTransId="{249A668D-E3F8-420B-BB07-36E661B1F97F}" sibTransId="{F3A8F60A-3394-40FC-84DB-0445C5851F74}"/>
    <dgm:cxn modelId="{D0024AAC-1AAF-4A62-8F9A-5D34D89B3069}" type="presOf" srcId="{993E57E6-D9DF-40FE-B07E-C6FBB2DBC00C}" destId="{75BB5DEF-3B1F-42D4-A3FE-673563E5CE89}" srcOrd="0" destOrd="0" presId="urn:microsoft.com/office/officeart/2005/8/layout/process4"/>
    <dgm:cxn modelId="{47E123D6-DCBB-4364-9DAE-9A639ABD2707}" type="presOf" srcId="{0B71DDDE-45E6-492A-8EAE-7A5953A07A20}" destId="{102FB534-BC94-40C3-889D-9DD6D2ACFBEC}" srcOrd="0" destOrd="0" presId="urn:microsoft.com/office/officeart/2005/8/layout/process4"/>
    <dgm:cxn modelId="{CFDEB590-83A9-4979-B433-D9FEE21B3F46}" type="presOf" srcId="{315CA78B-221E-45F2-9027-59A0AF505469}" destId="{C9D450C1-6278-4087-B3AD-107953D3E512}" srcOrd="0" destOrd="0" presId="urn:microsoft.com/office/officeart/2005/8/layout/process4"/>
    <dgm:cxn modelId="{C19699DF-73EA-4B09-AE22-9E398A2EFE2F}" srcId="{315CA78B-221E-45F2-9027-59A0AF505469}" destId="{993E57E6-D9DF-40FE-B07E-C6FBB2DBC00C}" srcOrd="4" destOrd="0" parTransId="{D4F959D4-DA2C-4257-AFCA-7469D53A7E87}" sibTransId="{46803768-150C-444F-9D42-7E95DF6B5859}"/>
    <dgm:cxn modelId="{7A792C9E-9197-4AC6-96E3-80FE943D14F7}" srcId="{315CA78B-221E-45F2-9027-59A0AF505469}" destId="{6C72EB9B-C761-440A-8571-D0A090B0BEEC}" srcOrd="1" destOrd="0" parTransId="{A1CF95BE-4D67-43CA-AE7F-50361756E561}" sibTransId="{E920707F-9CA6-45DA-9A70-17FE1D495990}"/>
    <dgm:cxn modelId="{DCC4ED81-2141-416A-8FAD-1CE3B1ACF2F2}" srcId="{315CA78B-221E-45F2-9027-59A0AF505469}" destId="{1B0A0382-A347-42D4-A787-8E6EEF9BE9A9}" srcOrd="3" destOrd="0" parTransId="{32EBF96F-5D7C-441D-A9B9-A79FAACB2D41}" sibTransId="{F442F1EF-FA16-49FD-9B5A-7F2A040A8EE6}"/>
    <dgm:cxn modelId="{0B38EF38-3F82-4B2C-B3A4-E300B44EA055}" type="presOf" srcId="{A70A9DDC-64B4-4C6C-B62E-5DF7CB50DC51}" destId="{E44DA5D1-5D96-4055-821A-3EAC22C6C992}" srcOrd="0" destOrd="0" presId="urn:microsoft.com/office/officeart/2005/8/layout/process4"/>
    <dgm:cxn modelId="{CC76B0C2-9968-4249-81BD-42D7D8590208}" type="presOf" srcId="{6B910800-E5EE-4E39-85C1-3A6638B240A4}" destId="{945F67B3-BED3-4250-82AD-FC0EB5B5EB95}" srcOrd="0" destOrd="0" presId="urn:microsoft.com/office/officeart/2005/8/layout/process4"/>
    <dgm:cxn modelId="{892C1374-E821-4116-B651-4F4FFFB34D36}" srcId="{315CA78B-221E-45F2-9027-59A0AF505469}" destId="{6B910800-E5EE-4E39-85C1-3A6638B240A4}" srcOrd="0" destOrd="0" parTransId="{A3AD4E1D-B4C5-4E22-9B70-2B806E8ADDE8}" sibTransId="{D61A915A-2E78-4803-A5ED-2318578134E3}"/>
    <dgm:cxn modelId="{FBC02126-2757-493D-9A64-932C6AD0920E}" srcId="{315CA78B-221E-45F2-9027-59A0AF505469}" destId="{0B71DDDE-45E6-492A-8EAE-7A5953A07A20}" srcOrd="5" destOrd="0" parTransId="{EE885E3B-C78E-4BBD-A6D1-91229584F38C}" sibTransId="{307F091F-5D95-4AB3-8737-A028132BF3F4}"/>
    <dgm:cxn modelId="{2E48F87D-469A-4B79-A1DD-885AAFA651D7}" type="presOf" srcId="{1B0A0382-A347-42D4-A787-8E6EEF9BE9A9}" destId="{03D81A43-AA43-44B0-ABC1-67DA8D0E7B53}" srcOrd="0" destOrd="0" presId="urn:microsoft.com/office/officeart/2005/8/layout/process4"/>
    <dgm:cxn modelId="{040EC132-61AD-432A-B51C-E1DBB7C0675B}" type="presOf" srcId="{6C72EB9B-C761-440A-8571-D0A090B0BEEC}" destId="{98DDC677-55BB-4900-8C23-C4FEE30CAC53}" srcOrd="0" destOrd="0" presId="urn:microsoft.com/office/officeart/2005/8/layout/process4"/>
    <dgm:cxn modelId="{8022760A-604C-498B-B91C-018564A6C738}" type="presParOf" srcId="{C9D450C1-6278-4087-B3AD-107953D3E512}" destId="{F4C31D9F-7376-4F55-A9A4-AF8692FA63C2}" srcOrd="0" destOrd="0" presId="urn:microsoft.com/office/officeart/2005/8/layout/process4"/>
    <dgm:cxn modelId="{5E5FCE33-7E0C-492E-A8D3-9959AF7907F0}" type="presParOf" srcId="{F4C31D9F-7376-4F55-A9A4-AF8692FA63C2}" destId="{102FB534-BC94-40C3-889D-9DD6D2ACFBEC}" srcOrd="0" destOrd="0" presId="urn:microsoft.com/office/officeart/2005/8/layout/process4"/>
    <dgm:cxn modelId="{10852604-E940-460D-846C-0CFAAD2A1157}" type="presParOf" srcId="{C9D450C1-6278-4087-B3AD-107953D3E512}" destId="{69FC5825-673D-4B29-B4A8-BB22449159A9}" srcOrd="1" destOrd="0" presId="urn:microsoft.com/office/officeart/2005/8/layout/process4"/>
    <dgm:cxn modelId="{913B349B-6A1A-44D3-84D2-0C87A30C3706}" type="presParOf" srcId="{C9D450C1-6278-4087-B3AD-107953D3E512}" destId="{65423576-A583-484A-BB12-32784086645D}" srcOrd="2" destOrd="0" presId="urn:microsoft.com/office/officeart/2005/8/layout/process4"/>
    <dgm:cxn modelId="{922E425C-EA20-4243-8624-7879BF71C14C}" type="presParOf" srcId="{65423576-A583-484A-BB12-32784086645D}" destId="{75BB5DEF-3B1F-42D4-A3FE-673563E5CE89}" srcOrd="0" destOrd="0" presId="urn:microsoft.com/office/officeart/2005/8/layout/process4"/>
    <dgm:cxn modelId="{52D7DB7D-14EC-413B-92C0-827BC84B2123}" type="presParOf" srcId="{C9D450C1-6278-4087-B3AD-107953D3E512}" destId="{9E54BF6B-6293-4B5B-9322-BB114AD24475}" srcOrd="3" destOrd="0" presId="urn:microsoft.com/office/officeart/2005/8/layout/process4"/>
    <dgm:cxn modelId="{4A210A91-B1B1-4CFF-8B09-AA23E1C131B2}" type="presParOf" srcId="{C9D450C1-6278-4087-B3AD-107953D3E512}" destId="{2A9542C8-6000-4986-8910-FF29AF1C624C}" srcOrd="4" destOrd="0" presId="urn:microsoft.com/office/officeart/2005/8/layout/process4"/>
    <dgm:cxn modelId="{68950598-4876-4BD4-B6B3-4BEB1BD1B5F9}" type="presParOf" srcId="{2A9542C8-6000-4986-8910-FF29AF1C624C}" destId="{03D81A43-AA43-44B0-ABC1-67DA8D0E7B53}" srcOrd="0" destOrd="0" presId="urn:microsoft.com/office/officeart/2005/8/layout/process4"/>
    <dgm:cxn modelId="{D8B6AB74-B948-443A-9802-6B73E50F98B3}" type="presParOf" srcId="{C9D450C1-6278-4087-B3AD-107953D3E512}" destId="{58700C40-0B21-47C5-91A8-9E83362774A8}" srcOrd="5" destOrd="0" presId="urn:microsoft.com/office/officeart/2005/8/layout/process4"/>
    <dgm:cxn modelId="{B8594C5A-48F4-4635-A1FB-13CB06589207}" type="presParOf" srcId="{C9D450C1-6278-4087-B3AD-107953D3E512}" destId="{CD007F4E-BED2-43DE-A031-8658542AC671}" srcOrd="6" destOrd="0" presId="urn:microsoft.com/office/officeart/2005/8/layout/process4"/>
    <dgm:cxn modelId="{B923FEFE-E592-4EE3-B912-1397F8446722}" type="presParOf" srcId="{CD007F4E-BED2-43DE-A031-8658542AC671}" destId="{E44DA5D1-5D96-4055-821A-3EAC22C6C992}" srcOrd="0" destOrd="0" presId="urn:microsoft.com/office/officeart/2005/8/layout/process4"/>
    <dgm:cxn modelId="{F6644FF1-B796-4849-9D37-B6F3CCB1BCF6}" type="presParOf" srcId="{C9D450C1-6278-4087-B3AD-107953D3E512}" destId="{C734BAF5-792F-4724-B108-F622F91326A5}" srcOrd="7" destOrd="0" presId="urn:microsoft.com/office/officeart/2005/8/layout/process4"/>
    <dgm:cxn modelId="{F641642D-A88A-45D8-BE87-970869C83CD6}" type="presParOf" srcId="{C9D450C1-6278-4087-B3AD-107953D3E512}" destId="{1323AAA0-0BB1-4D57-94D8-C90962B477CD}" srcOrd="8" destOrd="0" presId="urn:microsoft.com/office/officeart/2005/8/layout/process4"/>
    <dgm:cxn modelId="{ABA412C5-6142-4F34-96F6-31026E79F4B7}" type="presParOf" srcId="{1323AAA0-0BB1-4D57-94D8-C90962B477CD}" destId="{98DDC677-55BB-4900-8C23-C4FEE30CAC53}" srcOrd="0" destOrd="0" presId="urn:microsoft.com/office/officeart/2005/8/layout/process4"/>
    <dgm:cxn modelId="{7BDBCA4E-7082-435B-ACFF-74C133953222}" type="presParOf" srcId="{C9D450C1-6278-4087-B3AD-107953D3E512}" destId="{FC91FF1C-FEF9-400D-B021-35C227879EA7}" srcOrd="9" destOrd="0" presId="urn:microsoft.com/office/officeart/2005/8/layout/process4"/>
    <dgm:cxn modelId="{93B06753-9BE6-4529-AFB1-1F7830C92194}" type="presParOf" srcId="{C9D450C1-6278-4087-B3AD-107953D3E512}" destId="{05E27280-25C3-43AB-8E37-69C4A9EE160F}" srcOrd="10" destOrd="0" presId="urn:microsoft.com/office/officeart/2005/8/layout/process4"/>
    <dgm:cxn modelId="{8F5AC7FC-154F-4B18-A28B-17A6FE0F5683}" type="presParOf" srcId="{05E27280-25C3-43AB-8E37-69C4A9EE160F}" destId="{945F67B3-BED3-4250-82AD-FC0EB5B5EB95}"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9DF1E-1693-498D-A6F2-BD87A35693DA}">
      <dsp:nvSpPr>
        <dsp:cNvPr id="0" name=""/>
        <dsp:cNvSpPr/>
      </dsp:nvSpPr>
      <dsp:spPr>
        <a:xfrm>
          <a:off x="2624134" y="36639"/>
          <a:ext cx="6883530" cy="6883530"/>
        </a:xfrm>
        <a:prstGeom prst="circularArrow">
          <a:avLst>
            <a:gd name="adj1" fmla="val 5544"/>
            <a:gd name="adj2" fmla="val 330680"/>
            <a:gd name="adj3" fmla="val 14476499"/>
            <a:gd name="adj4" fmla="val 16972726"/>
            <a:gd name="adj5" fmla="val 5757"/>
          </a:avLst>
        </a:prstGeom>
        <a:gradFill rotWithShape="0">
          <a:gsLst>
            <a:gs pos="93000">
              <a:srgbClr val="C30000"/>
            </a:gs>
            <a:gs pos="100000">
              <a:srgbClr val="FF0000">
                <a:shade val="30000"/>
                <a:satMod val="115000"/>
              </a:srgbClr>
            </a:gs>
            <a:gs pos="46000">
              <a:schemeClr val="accent4"/>
            </a:gs>
            <a:gs pos="63000">
              <a:schemeClr val="accent2"/>
            </a:gs>
            <a:gs pos="85000">
              <a:srgbClr val="FF0000">
                <a:shade val="67500"/>
                <a:satMod val="115000"/>
              </a:srgbClr>
            </a:gs>
            <a:gs pos="0">
              <a:schemeClr val="accent6"/>
            </a:gs>
            <a:gs pos="24000">
              <a:schemeClr val="accent6"/>
            </a:gs>
          </a:gsLst>
          <a:lin ang="0" scaled="1"/>
        </a:gradFill>
        <a:ln>
          <a:noFill/>
        </a:ln>
        <a:effectLst/>
      </dsp:spPr>
      <dsp:style>
        <a:lnRef idx="0">
          <a:scrgbClr r="0" g="0" b="0"/>
        </a:lnRef>
        <a:fillRef idx="1">
          <a:scrgbClr r="0" g="0" b="0"/>
        </a:fillRef>
        <a:effectRef idx="0">
          <a:scrgbClr r="0" g="0" b="0"/>
        </a:effectRef>
        <a:fontRef idx="minor"/>
      </dsp:style>
    </dsp:sp>
    <dsp:sp modelId="{7E5C15B0-03DF-4D1A-9B61-75A1F3FEFB0E}">
      <dsp:nvSpPr>
        <dsp:cNvPr id="0" name=""/>
        <dsp:cNvSpPr/>
      </dsp:nvSpPr>
      <dsp:spPr>
        <a:xfrm>
          <a:off x="4964572" y="80495"/>
          <a:ext cx="2202656" cy="1101328"/>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t>Planning</a:t>
          </a:r>
          <a:endParaRPr lang="en-US" sz="3600" b="1" kern="1200" dirty="0"/>
        </a:p>
      </dsp:txBody>
      <dsp:txXfrm>
        <a:off x="5018334" y="134257"/>
        <a:ext cx="2095132" cy="993804"/>
      </dsp:txXfrm>
    </dsp:sp>
    <dsp:sp modelId="{E7EC43C4-606F-4067-9214-013B39B38C40}">
      <dsp:nvSpPr>
        <dsp:cNvPr id="0" name=""/>
        <dsp:cNvSpPr/>
      </dsp:nvSpPr>
      <dsp:spPr>
        <a:xfrm>
          <a:off x="7677802" y="1020679"/>
          <a:ext cx="3424800" cy="1101328"/>
        </a:xfrm>
        <a:prstGeom prst="round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t>Development</a:t>
          </a:r>
          <a:endParaRPr lang="en-US" sz="3600" b="1" kern="1200" dirty="0"/>
        </a:p>
      </dsp:txBody>
      <dsp:txXfrm>
        <a:off x="7731564" y="1074441"/>
        <a:ext cx="3317276" cy="993804"/>
      </dsp:txXfrm>
    </dsp:sp>
    <dsp:sp modelId="{8BD5EF4C-25BF-48D9-9D40-E27D68797FD7}">
      <dsp:nvSpPr>
        <dsp:cNvPr id="0" name=""/>
        <dsp:cNvSpPr/>
      </dsp:nvSpPr>
      <dsp:spPr>
        <a:xfrm>
          <a:off x="8424382" y="3041998"/>
          <a:ext cx="2606028" cy="1101328"/>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t>Compliance</a:t>
          </a:r>
          <a:endParaRPr lang="en-US" sz="3600" b="1" kern="1200" dirty="0"/>
        </a:p>
      </dsp:txBody>
      <dsp:txXfrm>
        <a:off x="8478144" y="3095760"/>
        <a:ext cx="2498504" cy="993804"/>
      </dsp:txXfrm>
    </dsp:sp>
    <dsp:sp modelId="{546B7CCF-F919-494B-89B7-904A4E9C0F04}">
      <dsp:nvSpPr>
        <dsp:cNvPr id="0" name=""/>
        <dsp:cNvSpPr/>
      </dsp:nvSpPr>
      <dsp:spPr>
        <a:xfrm>
          <a:off x="5842462" y="5050086"/>
          <a:ext cx="4919786" cy="1185722"/>
        </a:xfrm>
        <a:prstGeom prst="roundRect">
          <a:avLst/>
        </a:prstGeom>
        <a:solidFill>
          <a:srgbClr val="F2B8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t>Perform Pre-Production Simulation</a:t>
          </a:r>
          <a:endParaRPr lang="en-US" sz="3600" b="1" kern="1200" dirty="0"/>
        </a:p>
      </dsp:txBody>
      <dsp:txXfrm>
        <a:off x="5900344" y="5107968"/>
        <a:ext cx="4804022" cy="1069958"/>
      </dsp:txXfrm>
    </dsp:sp>
    <dsp:sp modelId="{AC134C95-F5C6-4ACC-8883-55C65CF1F045}">
      <dsp:nvSpPr>
        <dsp:cNvPr id="0" name=""/>
        <dsp:cNvSpPr/>
      </dsp:nvSpPr>
      <dsp:spPr>
        <a:xfrm>
          <a:off x="1840218" y="5064199"/>
          <a:ext cx="2860061" cy="1146075"/>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t>Perform IOS Field Testing</a:t>
          </a:r>
          <a:endParaRPr lang="en-US" sz="3600" b="1" kern="1200" dirty="0"/>
        </a:p>
      </dsp:txBody>
      <dsp:txXfrm>
        <a:off x="1896165" y="5120146"/>
        <a:ext cx="2748167" cy="1034181"/>
      </dsp:txXfrm>
    </dsp:sp>
    <dsp:sp modelId="{6B67737D-D0EE-44C7-B344-4D7528F2424B}">
      <dsp:nvSpPr>
        <dsp:cNvPr id="0" name=""/>
        <dsp:cNvSpPr/>
      </dsp:nvSpPr>
      <dsp:spPr>
        <a:xfrm>
          <a:off x="1215424" y="3041986"/>
          <a:ext cx="2202656" cy="1101328"/>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t>Release</a:t>
          </a:r>
          <a:endParaRPr lang="en-US" sz="3600" b="1" kern="1200" dirty="0"/>
        </a:p>
      </dsp:txBody>
      <dsp:txXfrm>
        <a:off x="1269186" y="3095748"/>
        <a:ext cx="2095132" cy="993804"/>
      </dsp:txXfrm>
    </dsp:sp>
    <dsp:sp modelId="{8EC0FBCB-7A7F-4067-9B32-FAE067A30DD1}">
      <dsp:nvSpPr>
        <dsp:cNvPr id="0" name=""/>
        <dsp:cNvSpPr/>
      </dsp:nvSpPr>
      <dsp:spPr>
        <a:xfrm>
          <a:off x="1304884" y="998691"/>
          <a:ext cx="2886118" cy="1101328"/>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t>Sustainment</a:t>
          </a:r>
          <a:endParaRPr lang="en-US" sz="3600" b="1" kern="1200" dirty="0"/>
        </a:p>
      </dsp:txBody>
      <dsp:txXfrm>
        <a:off x="1358646" y="1052453"/>
        <a:ext cx="2778594" cy="993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FB534-BC94-40C3-889D-9DD6D2ACFBEC}">
      <dsp:nvSpPr>
        <dsp:cNvPr id="0" name=""/>
        <dsp:cNvSpPr/>
      </dsp:nvSpPr>
      <dsp:spPr>
        <a:xfrm>
          <a:off x="0" y="6059455"/>
          <a:ext cx="7924798" cy="79530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t>Provide Concurrence</a:t>
          </a:r>
        </a:p>
      </dsp:txBody>
      <dsp:txXfrm>
        <a:off x="0" y="6059455"/>
        <a:ext cx="7924798" cy="795300"/>
      </dsp:txXfrm>
    </dsp:sp>
    <dsp:sp modelId="{75BB5DEF-3B1F-42D4-A3FE-673563E5CE89}">
      <dsp:nvSpPr>
        <dsp:cNvPr id="0" name=""/>
        <dsp:cNvSpPr/>
      </dsp:nvSpPr>
      <dsp:spPr>
        <a:xfrm rot="10800000">
          <a:off x="0" y="4848213"/>
          <a:ext cx="7924798" cy="1223171"/>
        </a:xfrm>
        <a:prstGeom prst="upArrowCallou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t>Review and Prioritize Findings</a:t>
          </a:r>
        </a:p>
      </dsp:txBody>
      <dsp:txXfrm rot="10800000">
        <a:off x="0" y="4848213"/>
        <a:ext cx="7924798" cy="794780"/>
      </dsp:txXfrm>
    </dsp:sp>
    <dsp:sp modelId="{03D81A43-AA43-44B0-ABC1-67DA8D0E7B53}">
      <dsp:nvSpPr>
        <dsp:cNvPr id="0" name=""/>
        <dsp:cNvSpPr/>
      </dsp:nvSpPr>
      <dsp:spPr>
        <a:xfrm rot="10800000">
          <a:off x="0" y="3636971"/>
          <a:ext cx="7924798" cy="1223171"/>
        </a:xfrm>
        <a:prstGeom prst="upArrowCallou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t>Document and Submit Findings</a:t>
          </a:r>
        </a:p>
      </dsp:txBody>
      <dsp:txXfrm rot="10800000">
        <a:off x="0" y="3636971"/>
        <a:ext cx="7924798" cy="794780"/>
      </dsp:txXfrm>
    </dsp:sp>
    <dsp:sp modelId="{E44DA5D1-5D96-4055-821A-3EAC22C6C992}">
      <dsp:nvSpPr>
        <dsp:cNvPr id="0" name=""/>
        <dsp:cNvSpPr/>
      </dsp:nvSpPr>
      <dsp:spPr>
        <a:xfrm rot="10800000">
          <a:off x="0" y="2425728"/>
          <a:ext cx="7924798" cy="1223171"/>
        </a:xfrm>
        <a:prstGeom prst="upArrowCallou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t>Test Product</a:t>
          </a:r>
        </a:p>
      </dsp:txBody>
      <dsp:txXfrm rot="10800000">
        <a:off x="0" y="2425728"/>
        <a:ext cx="7924798" cy="794780"/>
      </dsp:txXfrm>
    </dsp:sp>
    <dsp:sp modelId="{98DDC677-55BB-4900-8C23-C4FEE30CAC53}">
      <dsp:nvSpPr>
        <dsp:cNvPr id="0" name=""/>
        <dsp:cNvSpPr/>
      </dsp:nvSpPr>
      <dsp:spPr>
        <a:xfrm rot="10800000">
          <a:off x="0" y="1214486"/>
          <a:ext cx="7924798" cy="1223171"/>
        </a:xfrm>
        <a:prstGeom prst="upArrowCallou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t>Install or Download Product</a:t>
          </a:r>
        </a:p>
      </dsp:txBody>
      <dsp:txXfrm rot="10800000">
        <a:off x="0" y="1214486"/>
        <a:ext cx="7924798" cy="794780"/>
      </dsp:txXfrm>
    </dsp:sp>
    <dsp:sp modelId="{945F67B3-BED3-4250-82AD-FC0EB5B5EB95}">
      <dsp:nvSpPr>
        <dsp:cNvPr id="0" name=""/>
        <dsp:cNvSpPr/>
      </dsp:nvSpPr>
      <dsp:spPr>
        <a:xfrm rot="10800000">
          <a:off x="0" y="3243"/>
          <a:ext cx="7924798" cy="1223171"/>
        </a:xfrm>
        <a:prstGeom prst="upArrowCallou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t>Kick off User Functionality Test Meeting</a:t>
          </a:r>
          <a:endParaRPr lang="en-US" sz="2800" b="1" kern="1200" dirty="0"/>
        </a:p>
      </dsp:txBody>
      <dsp:txXfrm rot="10800000">
        <a:off x="0" y="3243"/>
        <a:ext cx="7924798" cy="79478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5C78ED-435D-4CCE-967A-0090D4C86ADA}" type="datetimeFigureOut">
              <a:rPr lang="en-US" smtClean="0"/>
              <a:t>7/25/2014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6DE7D-D967-488D-874E-4FE9321A6C56}" type="slidenum">
              <a:rPr lang="en-US" smtClean="0"/>
              <a:t>‹#›</a:t>
            </a:fld>
            <a:endParaRPr lang="en-US"/>
          </a:p>
        </p:txBody>
      </p:sp>
    </p:spTree>
    <p:extLst>
      <p:ext uri="{BB962C8B-B14F-4D97-AF65-F5344CB8AC3E}">
        <p14:creationId xmlns:p14="http://schemas.microsoft.com/office/powerpoint/2010/main" val="192708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iki.mobilehealth.va.gov/display/WPD/Initiation#Initiation-funded_req"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iki.mobilehealth.va.gov/display/WPD/Initiation#Initiation-user_req"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iki.mobilehealth.va.gov/display/WPD/Initiation#Initiation-mae_req"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mobilehealth.va.gov/content/section-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confluence.atlassian.com/display/JIRA/Using+Filters#UsingFilters-favorite_filters"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confluence.atlassian.com/display/JIRA/Customizing+the+Dashboard" TargetMode="External"/><Relationship Id="rId5" Type="http://schemas.openxmlformats.org/officeDocument/2006/relationships/hyperlink" Target="https://confluence.atlassian.com/display/JIRA/Single+Level+Group+By+Report" TargetMode="External"/><Relationship Id="rId4" Type="http://schemas.openxmlformats.org/officeDocument/2006/relationships/hyperlink" Target="https://confluence.atlassian.com/display/JIRA/Receiving+Search+Results+via+Email"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vaww.oed.wss.va.gov/process/maps/propath_process_146.pdf"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iki.mobilehealth.va.gov/display/WPD/About+the+Mobile+App+Environment+and+Services"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s://wiki.mobilehealth.va.gov/display/VAMFCCB/MAE+Change+Control+Procedure"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8" Type="http://schemas.openxmlformats.org/officeDocument/2006/relationships/hyperlink" Target="https://wiki.mobilehealth.va.gov/display/COMPREV/About+the+Enterprise+Security+Compliance+Review" TargetMode="External"/><Relationship Id="rId13" Type="http://schemas.openxmlformats.org/officeDocument/2006/relationships/hyperlink" Target="https://wiki.mobilehealth.va.gov/display/COMPREV/About+the+VA+Branding+Compliance+Review" TargetMode="External"/><Relationship Id="rId3" Type="http://schemas.openxmlformats.org/officeDocument/2006/relationships/hyperlink" Target="https://wiki.mobilehealth.va.gov/display/COMPREV/About+Verification+and+Validation" TargetMode="External"/><Relationship Id="rId7" Type="http://schemas.openxmlformats.org/officeDocument/2006/relationships/hyperlink" Target="https://wiki.mobilehealth.va.gov/display/COMPREV/About+the+Data+Security+Compliance+Review" TargetMode="External"/><Relationship Id="rId12" Type="http://schemas.openxmlformats.org/officeDocument/2006/relationships/hyperlink" Target="https://wiki.mobilehealth.va.gov/display/COMPREV/About+the+User+Interface+Compliance+Review"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s://wiki.mobilehealth.va.gov/display/COMPREV/About+the+Data+and+Terminology+Standardization+Compliance+Review" TargetMode="External"/><Relationship Id="rId11" Type="http://schemas.openxmlformats.org/officeDocument/2006/relationships/hyperlink" Target="https://wiki.mobilehealth.va.gov/display/COMPREV/About+the+Section+508+Compliance+Review" TargetMode="External"/><Relationship Id="rId5" Type="http://schemas.openxmlformats.org/officeDocument/2006/relationships/hyperlink" Target="https://wiki.mobilehealth.va.gov/display/COMPREV/About+the+Clinical+Review" TargetMode="External"/><Relationship Id="rId15" Type="http://schemas.openxmlformats.org/officeDocument/2006/relationships/hyperlink" Target="https://wiki.mobilehealth.va.gov/display/COMPREV/About+Enterprise+Systems+Engineering" TargetMode="External"/><Relationship Id="rId10" Type="http://schemas.openxmlformats.org/officeDocument/2006/relationships/hyperlink" Target="https://wiki.mobilehealth.va.gov/display/COMPREV/About+the+Privacy+and+Application+Data+Security+Compliance+Review" TargetMode="External"/><Relationship Id="rId4" Type="http://schemas.openxmlformats.org/officeDocument/2006/relationships/hyperlink" Target="https://wiki.mobilehealth.va.gov/display/COMPREV/About+Code+Review" TargetMode="External"/><Relationship Id="rId9" Type="http://schemas.openxmlformats.org/officeDocument/2006/relationships/hyperlink" Target="https://wiki.mobilehealth.va.gov/display/COMPREV/About+the+Patient+Safety+Assessment" TargetMode="External"/><Relationship Id="rId14" Type="http://schemas.openxmlformats.org/officeDocument/2006/relationships/hyperlink" Target="https://wiki.mobilehealth.va.gov/display/COMPREV/About+User-Centered+Design"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a:t>
            </a:fld>
            <a:endParaRPr lang="en-US"/>
          </a:p>
        </p:txBody>
      </p:sp>
    </p:spTree>
    <p:extLst>
      <p:ext uri="{BB962C8B-B14F-4D97-AF65-F5344CB8AC3E}">
        <p14:creationId xmlns:p14="http://schemas.microsoft.com/office/powerpoint/2010/main" val="3597696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Decide which platform (or platforms) best suit satisfying the App's job.  </a:t>
            </a:r>
            <a:endParaRPr lang="en-US" dirty="0" smtClean="0">
              <a:effectLst/>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10</a:t>
            </a:fld>
            <a:endParaRPr lang="en-US"/>
          </a:p>
        </p:txBody>
      </p:sp>
    </p:spTree>
    <p:extLst>
      <p:ext uri="{BB962C8B-B14F-4D97-AF65-F5344CB8AC3E}">
        <p14:creationId xmlns:p14="http://schemas.microsoft.com/office/powerpoint/2010/main" val="24630451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27584143</a:t>
            </a:r>
          </a:p>
          <a:p>
            <a:endParaRPr lang="en-US" dirty="0" smtClean="0">
              <a:effectLst/>
            </a:endParaRPr>
          </a:p>
          <a:p>
            <a:r>
              <a:rPr lang="en-US" dirty="0" smtClean="0">
                <a:effectLst/>
              </a:rPr>
              <a:t>Technical communicators look to organize content into knowledge bases. Knowledge bases are like data bases except knowledge bases handle human language in its entirety instead of in its measurable parts. A knowledge base has several important characteristics: It's portable, which means non-proprietary, standard open-source metadata you can transform into other markup languages and appliances; it's structured, which means the information has an object-oriented organization; and it's single-sourced, which means you write a topic once and you use it everywhere. The </a:t>
            </a:r>
            <a:r>
              <a:rPr lang="en-US" dirty="0" err="1" smtClean="0">
                <a:effectLst/>
              </a:rPr>
              <a:t>Atlassian</a:t>
            </a:r>
            <a:r>
              <a:rPr lang="en-US" dirty="0" smtClean="0">
                <a:effectLst/>
              </a:rPr>
              <a:t> Confluence wiki meets all of these criteria right out of the box.</a:t>
            </a:r>
          </a:p>
          <a:p>
            <a:endParaRPr lang="en-US" dirty="0" smtClean="0">
              <a:effectLst/>
            </a:endParaRPr>
          </a:p>
          <a:p>
            <a:r>
              <a:rPr lang="en-US" dirty="0" smtClean="0">
                <a:effectLst/>
              </a:rPr>
              <a:t>Because it's portable, you can render it to just about any output format without altering the original. Because it's structured, it is re-usable in part or in whole. Instead of copying or rewriting a topic, you just reference the original source. Because it's single-sourced, it has an owner responsible for maintaining it. If you always reference the source, your information cannot get out of synch.</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100</a:t>
            </a:fld>
            <a:endParaRPr lang="en-US"/>
          </a:p>
        </p:txBody>
      </p:sp>
    </p:spTree>
    <p:extLst>
      <p:ext uri="{BB962C8B-B14F-4D97-AF65-F5344CB8AC3E}">
        <p14:creationId xmlns:p14="http://schemas.microsoft.com/office/powerpoint/2010/main" val="15969754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Now I’m going to show you some Keyboard shortcuts that we’ll use in a minute.</a:t>
            </a:r>
          </a:p>
          <a:p>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There are many keyboard shortcuts</a:t>
            </a:r>
            <a:r>
              <a:rPr lang="en-US" baseline="0" dirty="0" smtClean="0">
                <a:effectLst/>
              </a:rPr>
              <a:t> that are easy to learn and can significantly improve your authoring efficiency. We’re going to be using them in a few minutes for some of the other things we can do in wiki.</a:t>
            </a:r>
          </a:p>
          <a:p>
            <a:endParaRPr lang="en-US" baseline="0" dirty="0" smtClean="0">
              <a:effectLst/>
            </a:endParaRPr>
          </a:p>
          <a:p>
            <a:r>
              <a:rPr lang="en-US" baseline="0" dirty="0" smtClean="0">
                <a:effectLst/>
              </a:rPr>
              <a:t>A few examples are:</a:t>
            </a:r>
          </a:p>
          <a:p>
            <a:endParaRPr lang="en-US" dirty="0" smtClean="0"/>
          </a:p>
          <a:p>
            <a:pPr marL="228600" indent="-228600">
              <a:buAutoNum type="arabicPeriod"/>
            </a:pPr>
            <a:r>
              <a:rPr lang="en-US" dirty="0" smtClean="0"/>
              <a:t>Add a link to another page: Enter a square bracket open ([) and start typing the page name. </a:t>
            </a:r>
          </a:p>
          <a:p>
            <a:pPr marL="228600" indent="-228600">
              <a:buAutoNum type="arabicPeriod"/>
            </a:pPr>
            <a:endParaRPr lang="en-US" dirty="0" smtClean="0"/>
          </a:p>
          <a:p>
            <a:r>
              <a:rPr lang="en-US" dirty="0" smtClean="0"/>
              <a:t>2. Insert a macro: Enter an open curly bracket ({) and start typing the macro name. Confluence suggests matching macro names. </a:t>
            </a:r>
          </a:p>
          <a:p>
            <a:endParaRPr lang="en-US" dirty="0" smtClean="0"/>
          </a:p>
          <a:p>
            <a:r>
              <a:rPr lang="en-US" dirty="0" smtClean="0"/>
              <a:t>3. Mention a coworker: Enter the At symbol (@) and start typing the first or last name. </a:t>
            </a:r>
          </a:p>
          <a:p>
            <a:endParaRPr lang="en-US" dirty="0" smtClean="0"/>
          </a:p>
          <a:p>
            <a:r>
              <a:rPr lang="en-US" dirty="0" smtClean="0"/>
              <a:t>Confluence shows matching MAE account names</a:t>
            </a:r>
          </a:p>
          <a:p>
            <a:endParaRPr lang="en-US" baseline="0" dirty="0" smtClean="0">
              <a:effectLst/>
            </a:endParaRPr>
          </a:p>
          <a:p>
            <a:endParaRPr lang="en-US"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a:t>
            </a:r>
            <a:endParaRPr lang="en-US" baseline="0" dirty="0" smtClean="0">
              <a:effectLst/>
            </a:endParaRPr>
          </a:p>
          <a:p>
            <a:endParaRPr lang="en-US" baseline="0" dirty="0" smtClean="0">
              <a:effectLst/>
            </a:endParaRPr>
          </a:p>
          <a:p>
            <a:r>
              <a:rPr lang="en-US" baseline="0" dirty="0" smtClean="0">
                <a:effectLst/>
              </a:rPr>
              <a:t>To view the complete list from any wiki page, click the question mark symbol on the right of the top toolbar and select Keyboard Shortcuts.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101</a:t>
            </a:fld>
            <a:endParaRPr lang="en-US"/>
          </a:p>
        </p:txBody>
      </p:sp>
    </p:spTree>
    <p:extLst>
      <p:ext uri="{BB962C8B-B14F-4D97-AF65-F5344CB8AC3E}">
        <p14:creationId xmlns:p14="http://schemas.microsoft.com/office/powerpoint/2010/main" val="894039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thing I want to show you is how to manage Notifications</a:t>
            </a:r>
          </a:p>
          <a:p>
            <a:endParaRPr lang="en-US" dirty="0" smtClean="0"/>
          </a:p>
          <a:p>
            <a:r>
              <a:rPr lang="en-US" dirty="0" smtClean="0"/>
              <a:t>You get notifications and you push them to others. When</a:t>
            </a:r>
            <a:r>
              <a:rPr lang="en-US" baseline="0" dirty="0" smtClean="0"/>
              <a:t> </a:t>
            </a:r>
            <a:r>
              <a:rPr lang="en-US" dirty="0" smtClean="0"/>
              <a:t>you create, edit or comment on any wiki page, Confluence assumes you want to know about any other activity on that page. S </a:t>
            </a:r>
            <a:r>
              <a:rPr lang="en-US" dirty="0" err="1" smtClean="0"/>
              <a:t>s</a:t>
            </a:r>
            <a:r>
              <a:rPr lang="en-US" dirty="0" smtClean="0"/>
              <a:t> by default, it sends you an email notification of any subsequent activity on that page. If you chose to watch a space, you automatically get emails about all activity on all of the space's pages. Pretty soon the notifications start to overwhelm your VA mail inbox. There are a couple of ways to regain control of your inbox.</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102</a:t>
            </a:fld>
            <a:endParaRPr lang="en-US"/>
          </a:p>
        </p:txBody>
      </p:sp>
    </p:spTree>
    <p:extLst>
      <p:ext uri="{BB962C8B-B14F-4D97-AF65-F5344CB8AC3E}">
        <p14:creationId xmlns:p14="http://schemas.microsoft.com/office/powerpoint/2010/main" val="34772827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smtClean="0"/>
              <a:t>You can always view All of your Notifications by clicking the Notifications symbol next to your avatar, you can see a list of all of the notifications sent to you.</a:t>
            </a:r>
          </a:p>
          <a:p>
            <a:endParaRPr lang="en-US" strike="noStrike" dirty="0" smtClean="0"/>
          </a:p>
          <a:p>
            <a:endParaRPr lang="en-US" strike="noStrike" dirty="0" smtClean="0"/>
          </a:p>
          <a:p>
            <a:endParaRPr lang="en-US" strike="noStrike" dirty="0" smtClean="0"/>
          </a:p>
          <a:p>
            <a:endParaRPr lang="en-US" strike="noStrike" dirty="0" smtClean="0"/>
          </a:p>
          <a:p>
            <a:endParaRPr lang="en-US"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pPr/>
              <a:t>103</a:t>
            </a:fld>
            <a:endParaRPr lang="en-US"/>
          </a:p>
        </p:txBody>
      </p:sp>
    </p:spTree>
    <p:extLst>
      <p:ext uri="{BB962C8B-B14F-4D97-AF65-F5344CB8AC3E}">
        <p14:creationId xmlns:p14="http://schemas.microsoft.com/office/powerpoint/2010/main" val="8778170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smtClean="0"/>
              <a:t>Now</a:t>
            </a:r>
            <a:r>
              <a:rPr lang="en-US" strike="noStrike" baseline="0" dirty="0" smtClean="0"/>
              <a:t> to stop watching irrelevant pages, click on your avatar in the upper right corner</a:t>
            </a:r>
            <a:endParaRPr lang="en-US" strike="noStrike" dirty="0" smtClean="0"/>
          </a:p>
          <a:p>
            <a:endParaRPr lang="en-US" strike="noStrike" dirty="0" smtClean="0"/>
          </a:p>
          <a:p>
            <a:endParaRPr lang="en-US" strike="noStrike" dirty="0" smtClean="0"/>
          </a:p>
          <a:p>
            <a:endParaRPr lang="en-US"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pPr/>
              <a:t>104</a:t>
            </a:fld>
            <a:endParaRPr lang="en-US"/>
          </a:p>
        </p:txBody>
      </p:sp>
    </p:spTree>
    <p:extLst>
      <p:ext uri="{BB962C8B-B14F-4D97-AF65-F5344CB8AC3E}">
        <p14:creationId xmlns:p14="http://schemas.microsoft.com/office/powerpoint/2010/main" val="23229958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On your profile page choose WATCHES</a:t>
            </a:r>
          </a:p>
        </p:txBody>
      </p:sp>
      <p:sp>
        <p:nvSpPr>
          <p:cNvPr id="4" name="Slide Number Placeholder 3"/>
          <p:cNvSpPr>
            <a:spLocks noGrp="1"/>
          </p:cNvSpPr>
          <p:nvPr>
            <p:ph type="sldNum" sz="quarter" idx="10"/>
          </p:nvPr>
        </p:nvSpPr>
        <p:spPr/>
        <p:txBody>
          <a:bodyPr/>
          <a:lstStyle/>
          <a:p>
            <a:fld id="{1D46DE7D-D967-488D-874E-4FE9321A6C56}" type="slidenum">
              <a:rPr lang="en-US" smtClean="0"/>
              <a:pPr/>
              <a:t>105</a:t>
            </a:fld>
            <a:endParaRPr lang="en-US"/>
          </a:p>
        </p:txBody>
      </p:sp>
    </p:spTree>
    <p:extLst>
      <p:ext uri="{BB962C8B-B14F-4D97-AF65-F5344CB8AC3E}">
        <p14:creationId xmlns:p14="http://schemas.microsoft.com/office/powerpoint/2010/main" val="9478648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Your Watched Spaces and Pages list opens.  Stop watching the spaces and pages you don’t need to watch. </a:t>
            </a:r>
          </a:p>
        </p:txBody>
      </p:sp>
      <p:sp>
        <p:nvSpPr>
          <p:cNvPr id="4" name="Slide Number Placeholder 3"/>
          <p:cNvSpPr>
            <a:spLocks noGrp="1"/>
          </p:cNvSpPr>
          <p:nvPr>
            <p:ph type="sldNum" sz="quarter" idx="10"/>
          </p:nvPr>
        </p:nvSpPr>
        <p:spPr/>
        <p:txBody>
          <a:bodyPr/>
          <a:lstStyle/>
          <a:p>
            <a:fld id="{1D46DE7D-D967-488D-874E-4FE9321A6C56}" type="slidenum">
              <a:rPr lang="en-US" smtClean="0"/>
              <a:pPr/>
              <a:t>106</a:t>
            </a:fld>
            <a:endParaRPr lang="en-US"/>
          </a:p>
        </p:txBody>
      </p:sp>
    </p:spTree>
    <p:extLst>
      <p:ext uri="{BB962C8B-B14F-4D97-AF65-F5344CB8AC3E}">
        <p14:creationId xmlns:p14="http://schemas.microsoft.com/office/powerpoint/2010/main" val="11015107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can choose to Get the Daily Updates instead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mn-lt"/>
                <a:ea typeface="+mn-ea"/>
                <a:cs typeface="+mn-cs"/>
              </a:rPr>
              <a:t>Daily updates is one a day email…</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From your Profile page: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Select Settings.</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pPr/>
              <a:t>107</a:t>
            </a:fld>
            <a:endParaRPr lang="en-US"/>
          </a:p>
        </p:txBody>
      </p:sp>
    </p:spTree>
    <p:extLst>
      <p:ext uri="{BB962C8B-B14F-4D97-AF65-F5344CB8AC3E}">
        <p14:creationId xmlns:p14="http://schemas.microsoft.com/office/powerpoint/2010/main" val="3916578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Select Email.</a:t>
            </a:r>
          </a:p>
        </p:txBody>
      </p:sp>
      <p:sp>
        <p:nvSpPr>
          <p:cNvPr id="4" name="Slide Number Placeholder 3"/>
          <p:cNvSpPr>
            <a:spLocks noGrp="1"/>
          </p:cNvSpPr>
          <p:nvPr>
            <p:ph type="sldNum" sz="quarter" idx="10"/>
          </p:nvPr>
        </p:nvSpPr>
        <p:spPr/>
        <p:txBody>
          <a:bodyPr/>
          <a:lstStyle/>
          <a:p>
            <a:fld id="{1D46DE7D-D967-488D-874E-4FE9321A6C56}" type="slidenum">
              <a:rPr lang="en-US" smtClean="0"/>
              <a:pPr/>
              <a:t>108</a:t>
            </a:fld>
            <a:endParaRPr lang="en-US"/>
          </a:p>
        </p:txBody>
      </p:sp>
    </p:spTree>
    <p:extLst>
      <p:ext uri="{BB962C8B-B14F-4D97-AF65-F5344CB8AC3E}">
        <p14:creationId xmlns:p14="http://schemas.microsoft.com/office/powerpoint/2010/main" val="38696270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If you think you want to change any of the settings, click the Edit button at the bottom of the list.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Select Daily Updates. Confluence sends you an automated message every night summarizing all of the activity in all MAE spaces. It's very revealing.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While you're here, take a look at the other options.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CLICK SUBMIT.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pPr/>
              <a:t>109</a:t>
            </a:fld>
            <a:endParaRPr lang="en-US"/>
          </a:p>
        </p:txBody>
      </p:sp>
    </p:spTree>
    <p:extLst>
      <p:ext uri="{BB962C8B-B14F-4D97-AF65-F5344CB8AC3E}">
        <p14:creationId xmlns:p14="http://schemas.microsoft.com/office/powerpoint/2010/main" val="722336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Research funding and resource possibilities. If you or your organization can provide funding or people to develop or sustain the App, gather this information. If you have no resources, VA may provide them if we approve your App request. </a:t>
            </a:r>
            <a:br>
              <a:rPr lang="en-US" sz="1200" kern="1200" dirty="0" smtClean="0">
                <a:solidFill>
                  <a:schemeClr val="tx1"/>
                </a:solidFill>
                <a:effectLst/>
                <a:latin typeface="+mn-lt"/>
                <a:ea typeface="+mn-ea"/>
                <a:cs typeface="+mn-cs"/>
              </a:rPr>
            </a:b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11</a:t>
            </a:fld>
            <a:endParaRPr lang="en-US"/>
          </a:p>
        </p:txBody>
      </p:sp>
    </p:spTree>
    <p:extLst>
      <p:ext uri="{BB962C8B-B14F-4D97-AF65-F5344CB8AC3E}">
        <p14:creationId xmlns:p14="http://schemas.microsoft.com/office/powerpoint/2010/main" val="18632952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Stop Spamming your Coworkers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might have noticed that every time someone edits a page you're watching you get an email notification, and then you get another notification a minute later.  You’ve all probably gotten a string of email notifications in short order because people tend to save a page, discover they need to fix something, make a minor edit, and then save it again.  Which is fine but you don’t have to spam your coworkers with notifications</a:t>
            </a:r>
          </a:p>
        </p:txBody>
      </p:sp>
      <p:sp>
        <p:nvSpPr>
          <p:cNvPr id="4" name="Slide Number Placeholder 3"/>
          <p:cNvSpPr>
            <a:spLocks noGrp="1"/>
          </p:cNvSpPr>
          <p:nvPr>
            <p:ph type="sldNum" sz="quarter" idx="10"/>
          </p:nvPr>
        </p:nvSpPr>
        <p:spPr/>
        <p:txBody>
          <a:bodyPr/>
          <a:lstStyle/>
          <a:p>
            <a:fld id="{1D46DE7D-D967-488D-874E-4FE9321A6C56}" type="slidenum">
              <a:rPr lang="en-US" smtClean="0"/>
              <a:pPr/>
              <a:t>110</a:t>
            </a:fld>
            <a:endParaRPr lang="en-US"/>
          </a:p>
        </p:txBody>
      </p:sp>
    </p:spTree>
    <p:extLst>
      <p:ext uri="{BB962C8B-B14F-4D97-AF65-F5344CB8AC3E}">
        <p14:creationId xmlns:p14="http://schemas.microsoft.com/office/powerpoint/2010/main" val="25168717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When you edit a page, you can control who Confluence notifies. If you're making minor edits to a page, consider deselecting the Notify watchers check box before you click the Save button. If you're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consciencious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about it, when you do choose to notify watchers, your coworkers will know you aren't crying wolf.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Also, notice the What did you change? field.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pPr/>
              <a:t>111</a:t>
            </a:fld>
            <a:endParaRPr lang="en-US"/>
          </a:p>
        </p:txBody>
      </p:sp>
    </p:spTree>
    <p:extLst>
      <p:ext uri="{BB962C8B-B14F-4D97-AF65-F5344CB8AC3E}">
        <p14:creationId xmlns:p14="http://schemas.microsoft.com/office/powerpoint/2010/main" val="7146933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I’ve included additional instructions in the presentation PPT about how to make sure someone sees a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Pushing Notifications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There are ways to ensure someone does see your activity on a page.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Sharing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 direct way to notify MAE users about a page is by sharing the page with them.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Click the Share item and then start entering the name of an MAE team member. Confluence displays matching names as you type. Select the matching name and start entering the next. Add a note about why they might want to see the page, and then click Share.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pPr/>
              <a:t>112</a:t>
            </a:fld>
            <a:endParaRPr lang="en-US"/>
          </a:p>
        </p:txBody>
      </p:sp>
    </p:spTree>
    <p:extLst>
      <p:ext uri="{BB962C8B-B14F-4D97-AF65-F5344CB8AC3E}">
        <p14:creationId xmlns:p14="http://schemas.microsoft.com/office/powerpoint/2010/main" val="375375275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Inserting a Coworker's Name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can also push a notification to a user by inserting their MAE user name in the page or in a note.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Click the +Insert button in the edit mode toolbar and choose the User Mention option. Then start typing a name. Confluence autocompletes matching names for you to choose.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Use the keyboard shortcut: Enter the At symbol (@) and start typing a name. </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pPr/>
              <a:t>113</a:t>
            </a:fld>
            <a:endParaRPr lang="en-US"/>
          </a:p>
        </p:txBody>
      </p:sp>
    </p:spTree>
    <p:extLst>
      <p:ext uri="{BB962C8B-B14F-4D97-AF65-F5344CB8AC3E}">
        <p14:creationId xmlns:p14="http://schemas.microsoft.com/office/powerpoint/2010/main" val="229461033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Confluence orders child pages alphabetically by default. A lot of people have trouble with that. You can re-order pages as you create them, but it’s clunky.</a:t>
            </a:r>
            <a:r>
              <a:rPr lang="en-US" baseline="0" dirty="0" smtClean="0"/>
              <a:t> The handout includes instructions for dragging and dropping pages into a new structure. </a:t>
            </a:r>
            <a:endParaRPr lang="en-US" dirty="0" smtClean="0"/>
          </a:p>
          <a:p>
            <a:r>
              <a:rPr lang="en-US" dirty="0" smtClean="0"/>
              <a:t>*************</a:t>
            </a:r>
          </a:p>
          <a:p>
            <a:r>
              <a:rPr lang="en-US" dirty="0" smtClean="0"/>
              <a:t>To reorder</a:t>
            </a:r>
            <a:r>
              <a:rPr lang="en-US" baseline="0" dirty="0" smtClean="0"/>
              <a:t> pages, choose Browse and then Pages. </a:t>
            </a:r>
          </a:p>
          <a:p>
            <a:pPr marL="228600" indent="-228600">
              <a:buFont typeface="+mj-lt"/>
              <a:buAutoNum type="arabicPeriod"/>
            </a:pPr>
            <a:r>
              <a:rPr lang="en-US" baseline="0" dirty="0" smtClean="0"/>
              <a:t>Choose Tree in the top row of menu items. </a:t>
            </a:r>
          </a:p>
          <a:p>
            <a:pPr marL="228600" indent="-228600">
              <a:buFont typeface="+mj-lt"/>
              <a:buAutoNum type="arabicPeriod"/>
            </a:pPr>
            <a:r>
              <a:rPr lang="en-US" baseline="0" dirty="0" smtClean="0"/>
              <a:t>Click the right angle bracket beside the space’s home page to expand the nested page list. </a:t>
            </a:r>
          </a:p>
          <a:p>
            <a:pPr marL="228600" indent="-228600">
              <a:buFont typeface="+mj-lt"/>
              <a:buAutoNum type="arabicPeriod"/>
            </a:pPr>
            <a:r>
              <a:rPr lang="en-US" baseline="0" dirty="0" smtClean="0"/>
              <a:t>Expand as many nested pages as necessary to reorder the pages. </a:t>
            </a:r>
          </a:p>
          <a:p>
            <a:pPr marL="228600" indent="-228600">
              <a:buFont typeface="+mj-lt"/>
              <a:buAutoNum type="arabicPeriod"/>
            </a:pPr>
            <a:r>
              <a:rPr lang="en-US" baseline="0" dirty="0" smtClean="0"/>
              <a:t>Drag a page to another location. Confluence automatically fixes all incoming and outgoing links to the page. </a:t>
            </a:r>
          </a:p>
          <a:p>
            <a:pPr marL="228600" indent="-228600">
              <a:buFont typeface="+mj-lt"/>
              <a:buAutoNum type="arabicPeriod"/>
            </a:pPr>
            <a:endParaRPr lang="en-US" baseline="0" dirty="0"/>
          </a:p>
          <a:p>
            <a:pPr marL="0" indent="0">
              <a:buFont typeface="+mj-lt"/>
              <a:buNone/>
            </a:pPr>
            <a:r>
              <a:rPr lang="en-US" baseline="0" dirty="0" smtClean="0"/>
              <a:t>You can move any page by dragging it to a new position in the tree</a:t>
            </a:r>
          </a:p>
        </p:txBody>
      </p:sp>
      <p:sp>
        <p:nvSpPr>
          <p:cNvPr id="4" name="Slide Number Placeholder 3"/>
          <p:cNvSpPr>
            <a:spLocks noGrp="1"/>
          </p:cNvSpPr>
          <p:nvPr>
            <p:ph type="sldNum" sz="quarter" idx="10"/>
          </p:nvPr>
        </p:nvSpPr>
        <p:spPr/>
        <p:txBody>
          <a:bodyPr/>
          <a:lstStyle/>
          <a:p>
            <a:fld id="{1D46DE7D-D967-488D-874E-4FE9321A6C56}" type="slidenum">
              <a:rPr lang="en-US" smtClean="0"/>
              <a:pPr/>
              <a:t>114</a:t>
            </a:fld>
            <a:endParaRPr lang="en-US"/>
          </a:p>
        </p:txBody>
      </p:sp>
    </p:spTree>
    <p:extLst>
      <p:ext uri="{BB962C8B-B14F-4D97-AF65-F5344CB8AC3E}">
        <p14:creationId xmlns:p14="http://schemas.microsoft.com/office/powerpoint/2010/main" val="9986755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Macros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Macros</a:t>
            </a:r>
            <a:r>
              <a:rPr lang="en-US" baseline="0" dirty="0" smtClean="0"/>
              <a:t> are Confluence scripts that run behind the scenes. There are many excellent macros that you can insert into your wiki pages and I encourage you to look through the library.  The handout shows how to insert a JIRA issue onto a wiki page but I’m going to jump ahead to showing you how to insert the JIRA filter Mary Lou created earlier.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many useful wiki macros that save as XHTML scripts in the page metadata. For example on project home page – I might want a collection of open issues or a pie chart of results.  I can use embedded</a:t>
            </a:r>
            <a:r>
              <a:rPr lang="en-US" baseline="0" dirty="0" smtClean="0"/>
              <a:t> JIRA filters to do all this. (ad lib about all the stuff you told Jess on the phone).</a:t>
            </a:r>
            <a:endParaRPr lang="en-US" dirty="0" smtClean="0"/>
          </a:p>
          <a:p>
            <a:endParaRPr lang="en-US" dirty="0" smtClean="0"/>
          </a:p>
          <a:p>
            <a:r>
              <a:rPr lang="en-US" dirty="0" smtClean="0"/>
              <a:t> Today I’m going to show you guys how to embed a link to a JIRA issue so that someone can quickly and directly navigate to that issue page and also embed a JIRA filter in your wiki page.</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b="1" dirty="0" smtClean="0"/>
              <a:t>Embedding a link to a JIRA issue</a:t>
            </a:r>
          </a:p>
          <a:p>
            <a:endParaRPr lang="en-US" dirty="0" smtClean="0"/>
          </a:p>
          <a:p>
            <a:r>
              <a:rPr lang="en-US" dirty="0" smtClean="0"/>
              <a:t>To add a link in a wiki page to an MAE JIRA issue:  </a:t>
            </a:r>
          </a:p>
          <a:p>
            <a:pPr marL="228600" indent="-228600">
              <a:buFont typeface="+mj-lt"/>
              <a:buAutoNum type="arabicPeriod"/>
            </a:pPr>
            <a:r>
              <a:rPr lang="en-US" dirty="0" smtClean="0"/>
              <a:t>Copy the issue identifier to the clipboard. </a:t>
            </a:r>
          </a:p>
          <a:p>
            <a:pPr marL="228600" indent="-228600">
              <a:buFont typeface="+mj-lt"/>
              <a:buAutoNum type="arabicPeriod"/>
            </a:pPr>
            <a:r>
              <a:rPr lang="en-US" dirty="0" smtClean="0"/>
              <a:t>Open the wiki page, click Edit, and place the insertion point where you want the issue link. </a:t>
            </a:r>
          </a:p>
          <a:p>
            <a:pPr marL="228600" indent="-228600">
              <a:buFont typeface="+mj-lt"/>
              <a:buAutoNum type="arabicPeriod"/>
            </a:pPr>
            <a:r>
              <a:rPr lang="en-US" dirty="0" smtClean="0"/>
              <a:t>Type the { character. The Macro Selector opens. </a:t>
            </a:r>
          </a:p>
          <a:p>
            <a:pPr marL="228600" indent="-228600">
              <a:buFont typeface="+mj-lt"/>
              <a:buAutoNum type="arabicPeriod"/>
            </a:pPr>
            <a:r>
              <a:rPr lang="en-US" dirty="0" smtClean="0"/>
              <a:t>Start typing JIRA. The Selector shows JIRA-related macros. </a:t>
            </a:r>
          </a:p>
          <a:p>
            <a:pPr marL="228600" indent="-228600">
              <a:buFont typeface="+mj-lt"/>
              <a:buAutoNum type="arabicPeriod"/>
            </a:pPr>
            <a:r>
              <a:rPr lang="en-US" dirty="0" smtClean="0"/>
              <a:t>Select the JIRA logo macro. A dialog box opens asking for the JIRA issue. </a:t>
            </a:r>
          </a:p>
          <a:p>
            <a:pPr marL="228600" indent="-228600">
              <a:buFont typeface="+mj-lt"/>
              <a:buAutoNum type="arabicPeriod"/>
            </a:pPr>
            <a:r>
              <a:rPr lang="en-US" dirty="0" smtClean="0"/>
              <a:t>Paste the JIRA identifier in the field and click the search icon.  The macro displays the identifier in a list. </a:t>
            </a:r>
          </a:p>
          <a:p>
            <a:pPr marL="228600" indent="-228600">
              <a:buFont typeface="+mj-lt"/>
              <a:buAutoNum type="arabicPeriod"/>
            </a:pPr>
            <a:r>
              <a:rPr lang="en-US" dirty="0" smtClean="0"/>
              <a:t>Select the issue identifier and save. </a:t>
            </a:r>
          </a:p>
          <a:p>
            <a:pPr marL="228600" indent="-228600">
              <a:buFont typeface="+mj-lt"/>
              <a:buAutoNum type="arabicPeriod"/>
            </a:pPr>
            <a:r>
              <a:rPr lang="en-US" dirty="0" smtClean="0"/>
              <a:t>Save the page and test the macro.</a:t>
            </a:r>
          </a:p>
          <a:p>
            <a:endParaRPr lang="en-US" dirty="0" smtClean="0"/>
          </a:p>
          <a:p>
            <a:r>
              <a:rPr lang="en-US" b="1" dirty="0" smtClean="0"/>
              <a:t>Embedding a JIRA filter</a:t>
            </a:r>
          </a:p>
          <a:p>
            <a:endParaRPr lang="en-US" dirty="0" smtClean="0"/>
          </a:p>
          <a:p>
            <a:r>
              <a:rPr lang="en-US" dirty="0" smtClean="0"/>
              <a:t>To</a:t>
            </a:r>
            <a:r>
              <a:rPr lang="en-US" baseline="0" dirty="0" smtClean="0"/>
              <a:t> embed a JIRA filter output on a wiki page: </a:t>
            </a:r>
          </a:p>
          <a:p>
            <a:pPr marL="228600" indent="-228600">
              <a:buFont typeface="+mj-lt"/>
              <a:buAutoNum type="arabicPeriod"/>
            </a:pPr>
            <a:r>
              <a:rPr lang="en-US" dirty="0" smtClean="0"/>
              <a:t>Copy the filter identifier to the clipboard. </a:t>
            </a:r>
          </a:p>
          <a:p>
            <a:pPr marL="228600" indent="-228600">
              <a:buFont typeface="+mj-lt"/>
              <a:buAutoNum type="arabicPeriod"/>
            </a:pPr>
            <a:r>
              <a:rPr lang="en-US" dirty="0" smtClean="0"/>
              <a:t>Open the wiki page, click Edit, and place the insertion point where you want the issue link. </a:t>
            </a:r>
          </a:p>
          <a:p>
            <a:pPr marL="228600" indent="-228600">
              <a:buFont typeface="+mj-lt"/>
              <a:buAutoNum type="arabicPeriod"/>
            </a:pPr>
            <a:r>
              <a:rPr lang="en-US" dirty="0" smtClean="0"/>
              <a:t>Type the { character. The Macro Selector opens. </a:t>
            </a:r>
          </a:p>
          <a:p>
            <a:pPr marL="228600" indent="-228600">
              <a:buFont typeface="+mj-lt"/>
              <a:buAutoNum type="arabicPeriod"/>
            </a:pPr>
            <a:r>
              <a:rPr lang="en-US" dirty="0" smtClean="0"/>
              <a:t>Start typing Filter Results. The Selector shows the JIRA Filter Results macro. </a:t>
            </a:r>
          </a:p>
          <a:p>
            <a:pPr marL="228600" indent="-228600">
              <a:buFont typeface="+mj-lt"/>
              <a:buAutoNum type="arabicPeriod"/>
            </a:pPr>
            <a:r>
              <a:rPr lang="en-US" dirty="0" smtClean="0"/>
              <a:t>Select the Filter Results macro. A dialog box opens asking for the filter name. </a:t>
            </a:r>
          </a:p>
          <a:p>
            <a:pPr marL="228600" indent="-228600">
              <a:buFont typeface="+mj-lt"/>
              <a:buAutoNum type="arabicPeriod"/>
            </a:pPr>
            <a:r>
              <a:rPr lang="en-US" dirty="0" smtClean="0"/>
              <a:t>Paste the filter identifier in the field and click the search icon.  The macro displays the identifier in a list. </a:t>
            </a:r>
          </a:p>
          <a:p>
            <a:pPr marL="228600" indent="-228600">
              <a:buFont typeface="+mj-lt"/>
              <a:buAutoNum type="arabicPeriod"/>
            </a:pPr>
            <a:r>
              <a:rPr lang="en-US" dirty="0" smtClean="0"/>
              <a:t>Select the issue identifier and save. </a:t>
            </a:r>
          </a:p>
          <a:p>
            <a:pPr marL="228600" indent="-228600">
              <a:buFont typeface="+mj-lt"/>
              <a:buAutoNum type="arabicPeriod"/>
            </a:pPr>
            <a:r>
              <a:rPr lang="en-US" dirty="0" smtClean="0"/>
              <a:t>Save the page and test the macro.</a:t>
            </a:r>
          </a:p>
          <a:p>
            <a:pPr marL="228600" indent="-228600">
              <a:buFont typeface="+mj-lt"/>
              <a:buAutoNum type="arabicPeriod"/>
            </a:pPr>
            <a:endParaRPr lang="en-US" dirty="0" smtClean="0"/>
          </a:p>
          <a:p>
            <a:pPr marL="22860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115</a:t>
            </a:fld>
            <a:endParaRPr lang="en-US"/>
          </a:p>
        </p:txBody>
      </p:sp>
    </p:spTree>
    <p:extLst>
      <p:ext uri="{BB962C8B-B14F-4D97-AF65-F5344CB8AC3E}">
        <p14:creationId xmlns:p14="http://schemas.microsoft.com/office/powerpoint/2010/main" val="50091842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 go over how to embed a link to a JIRA issue.</a:t>
            </a:r>
          </a:p>
          <a:p>
            <a:endParaRPr lang="en-US" dirty="0" smtClean="0"/>
          </a:p>
          <a:p>
            <a:r>
              <a:rPr lang="en-US" dirty="0" smtClean="0"/>
              <a:t>Head to your wiki space page</a:t>
            </a:r>
            <a:r>
              <a:rPr lang="en-US" baseline="0" dirty="0" smtClean="0"/>
              <a:t> – whatever parent or child page you want to embed your link on.</a:t>
            </a:r>
            <a:br>
              <a:rPr lang="en-US" baseline="0" dirty="0" smtClean="0"/>
            </a:br>
            <a:endParaRPr lang="en-US" baseline="0" dirty="0" smtClean="0"/>
          </a:p>
          <a:p>
            <a:r>
              <a:rPr lang="en-US" baseline="0" dirty="0" smtClean="0"/>
              <a:t>Here I’ve actually created a child page entitled “Adding a link to a MAE JIRA issue to a wiki page” for the sake of this little demo.</a:t>
            </a:r>
          </a:p>
          <a:p>
            <a:endParaRPr lang="en-US" baseline="0" dirty="0" smtClean="0"/>
          </a:p>
          <a:p>
            <a:r>
              <a:rPr lang="en-US" baseline="0" dirty="0" smtClean="0"/>
              <a:t>Choose edit…</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116</a:t>
            </a:fld>
            <a:endParaRPr lang="en-US"/>
          </a:p>
        </p:txBody>
      </p:sp>
    </p:spTree>
    <p:extLst>
      <p:ext uri="{BB962C8B-B14F-4D97-AF65-F5344CB8AC3E}">
        <p14:creationId xmlns:p14="http://schemas.microsoft.com/office/powerpoint/2010/main" val="26075661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those keyboard shortcuts we looked at earlier?</a:t>
            </a:r>
          </a:p>
          <a:p>
            <a:endParaRPr lang="en-US" dirty="0" smtClean="0"/>
          </a:p>
          <a:p>
            <a:r>
              <a:rPr lang="en-US" dirty="0" smtClean="0"/>
              <a:t>The keyboard shortcut for macros is the squiggly bracket you see on the screen here.  </a:t>
            </a:r>
          </a:p>
          <a:p>
            <a:endParaRPr lang="en-US" dirty="0" smtClean="0"/>
          </a:p>
          <a:p>
            <a:pPr marL="228600" indent="-228600">
              <a:buFont typeface="+mj-lt"/>
              <a:buAutoNum type="arabicPeriod"/>
            </a:pPr>
            <a:r>
              <a:rPr lang="en-US" dirty="0" smtClean="0"/>
              <a:t>Type the { character. The Macro Selector opens. </a:t>
            </a:r>
          </a:p>
          <a:p>
            <a:pPr marL="228600" indent="-228600">
              <a:buFont typeface="+mj-lt"/>
              <a:buAutoNum type="arabicPeriod"/>
            </a:pPr>
            <a:r>
              <a:rPr lang="en-US" dirty="0" smtClean="0"/>
              <a:t>Start typing JIRA. The Selector shows JIRA-related macros. </a:t>
            </a:r>
          </a:p>
          <a:p>
            <a:pPr marL="228600" indent="-228600">
              <a:buFont typeface="+mj-lt"/>
              <a:buAutoNum type="arabicPeriod"/>
            </a:pPr>
            <a:r>
              <a:rPr lang="en-US" dirty="0" smtClean="0"/>
              <a:t>Select the JIRA logo macro. </a:t>
            </a:r>
          </a:p>
        </p:txBody>
      </p:sp>
      <p:sp>
        <p:nvSpPr>
          <p:cNvPr id="4" name="Slide Number Placeholder 3"/>
          <p:cNvSpPr>
            <a:spLocks noGrp="1"/>
          </p:cNvSpPr>
          <p:nvPr>
            <p:ph type="sldNum" sz="quarter" idx="10"/>
          </p:nvPr>
        </p:nvSpPr>
        <p:spPr/>
        <p:txBody>
          <a:bodyPr/>
          <a:lstStyle/>
          <a:p>
            <a:fld id="{1D46DE7D-D967-488D-874E-4FE9321A6C56}" type="slidenum">
              <a:rPr lang="en-US" smtClean="0"/>
              <a:t>117</a:t>
            </a:fld>
            <a:endParaRPr lang="en-US"/>
          </a:p>
        </p:txBody>
      </p:sp>
    </p:spTree>
    <p:extLst>
      <p:ext uri="{BB962C8B-B14F-4D97-AF65-F5344CB8AC3E}">
        <p14:creationId xmlns:p14="http://schemas.microsoft.com/office/powerpoint/2010/main" val="39951012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dialog box opens asking for the JIRA issue.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I’ve started in that key from earlier – VKWA-1.  I hit search and it displays the search results.  I check the issue I want and hit insert.</a:t>
            </a:r>
            <a:endParaRPr lang="en-US" dirty="0" smtClean="0"/>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118</a:t>
            </a:fld>
            <a:endParaRPr lang="en-US"/>
          </a:p>
        </p:txBody>
      </p:sp>
    </p:spTree>
    <p:extLst>
      <p:ext uri="{BB962C8B-B14F-4D97-AF65-F5344CB8AC3E}">
        <p14:creationId xmlns:p14="http://schemas.microsoft.com/office/powerpoint/2010/main" val="10671476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Preview and or save</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119</a:t>
            </a:fld>
            <a:endParaRPr lang="en-US"/>
          </a:p>
        </p:txBody>
      </p:sp>
    </p:spTree>
    <p:extLst>
      <p:ext uri="{BB962C8B-B14F-4D97-AF65-F5344CB8AC3E}">
        <p14:creationId xmlns:p14="http://schemas.microsoft.com/office/powerpoint/2010/main" val="679457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12</a:t>
            </a:fld>
            <a:endParaRPr lang="en-US"/>
          </a:p>
        </p:txBody>
      </p:sp>
    </p:spTree>
    <p:extLst>
      <p:ext uri="{BB962C8B-B14F-4D97-AF65-F5344CB8AC3E}">
        <p14:creationId xmlns:p14="http://schemas.microsoft.com/office/powerpoint/2010/main" val="130360310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we’re going to do something similar – but this time we’re embedding a filter instead of a link.</a:t>
            </a:r>
          </a:p>
          <a:p>
            <a:endParaRPr lang="en-US" dirty="0" smtClean="0"/>
          </a:p>
          <a:p>
            <a:r>
              <a:rPr lang="en-US" dirty="0" smtClean="0"/>
              <a:t>Head to your wiki space page</a:t>
            </a:r>
            <a:r>
              <a:rPr lang="en-US" baseline="0" dirty="0" smtClean="0"/>
              <a:t> – whatever parent or child page you want to embed your filter on.</a:t>
            </a:r>
            <a:br>
              <a:rPr lang="en-US" baseline="0" dirty="0" smtClean="0"/>
            </a:br>
            <a:endParaRPr lang="en-US" baseline="0" dirty="0" smtClean="0"/>
          </a:p>
          <a:p>
            <a:r>
              <a:rPr lang="en-US" baseline="0" dirty="0" smtClean="0"/>
              <a:t>Here I’ve actually created a child page entitled “Embedding a JIRA Filter macro” for the sake of this little demo.</a:t>
            </a:r>
          </a:p>
          <a:p>
            <a:endParaRPr lang="en-US" baseline="0" dirty="0" smtClean="0"/>
          </a:p>
          <a:p>
            <a:r>
              <a:rPr lang="en-US" baseline="0" dirty="0" smtClean="0"/>
              <a:t>Remember that filter you guys created with Mary Lou earlier?  Entitled “Harold Bonds Project Manager”?  Why don’t we embed that in our wiki space.  To get started ….</a:t>
            </a:r>
          </a:p>
          <a:p>
            <a:endParaRPr lang="en-US" baseline="0" dirty="0" smtClean="0"/>
          </a:p>
          <a:p>
            <a:r>
              <a:rPr lang="en-US" baseline="0" dirty="0" smtClean="0"/>
              <a:t>1. Click on that edit button in the top right corner</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121</a:t>
            </a:fld>
            <a:endParaRPr lang="en-US"/>
          </a:p>
        </p:txBody>
      </p:sp>
    </p:spTree>
    <p:extLst>
      <p:ext uri="{BB962C8B-B14F-4D97-AF65-F5344CB8AC3E}">
        <p14:creationId xmlns:p14="http://schemas.microsoft.com/office/powerpoint/2010/main" val="22924281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Select</a:t>
            </a:r>
            <a:r>
              <a:rPr lang="en-US" baseline="0" dirty="0" smtClean="0"/>
              <a:t> where on the child page you would like to insert the filter, click, and start typing {.</a:t>
            </a:r>
          </a:p>
          <a:p>
            <a:endParaRPr lang="en-US" baseline="0" dirty="0" smtClean="0"/>
          </a:p>
          <a:p>
            <a:r>
              <a:rPr lang="en-US" baseline="0" dirty="0" smtClean="0"/>
              <a:t>When you type the bracket, this drop down menu will appear.  You can open the macro browser if you want.  OR just start typing “filter results”</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122</a:t>
            </a:fld>
            <a:endParaRPr lang="en-US"/>
          </a:p>
        </p:txBody>
      </p:sp>
    </p:spTree>
    <p:extLst>
      <p:ext uri="{BB962C8B-B14F-4D97-AF65-F5344CB8AC3E}">
        <p14:creationId xmlns:p14="http://schemas.microsoft.com/office/powerpoint/2010/main" val="300009190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Select</a:t>
            </a:r>
            <a:r>
              <a:rPr lang="en-US" baseline="0" dirty="0" smtClean="0"/>
              <a:t> FILTER RESULTS</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123</a:t>
            </a:fld>
            <a:endParaRPr lang="en-US"/>
          </a:p>
        </p:txBody>
      </p:sp>
    </p:spTree>
    <p:extLst>
      <p:ext uri="{BB962C8B-B14F-4D97-AF65-F5344CB8AC3E}">
        <p14:creationId xmlns:p14="http://schemas.microsoft.com/office/powerpoint/2010/main" val="12442340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where you need to know your filter identifier – or in other words your filter name.  So we’re going to start typing “Harold Bonds Project Manager”</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124</a:t>
            </a:fld>
            <a:endParaRPr lang="en-US"/>
          </a:p>
        </p:txBody>
      </p:sp>
    </p:spTree>
    <p:extLst>
      <p:ext uri="{BB962C8B-B14F-4D97-AF65-F5344CB8AC3E}">
        <p14:creationId xmlns:p14="http://schemas.microsoft.com/office/powerpoint/2010/main" val="27132104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Customize how the filter displays.</a:t>
            </a:r>
            <a:r>
              <a:rPr lang="en-US" baseline="0" dirty="0" smtClean="0"/>
              <a:t> Here, we accept the default configuration. </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125</a:t>
            </a:fld>
            <a:endParaRPr lang="en-US"/>
          </a:p>
        </p:txBody>
      </p:sp>
    </p:spTree>
    <p:extLst>
      <p:ext uri="{BB962C8B-B14F-4D97-AF65-F5344CB8AC3E}">
        <p14:creationId xmlns:p14="http://schemas.microsoft.com/office/powerpoint/2010/main" val="310868044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to set your refresh interval so that the filter updates any time any</a:t>
            </a:r>
            <a:r>
              <a:rPr lang="en-US" baseline="0" dirty="0" smtClean="0"/>
              <a:t> changes are made ….</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126</a:t>
            </a:fld>
            <a:endParaRPr lang="en-US"/>
          </a:p>
        </p:txBody>
      </p:sp>
    </p:spTree>
    <p:extLst>
      <p:ext uri="{BB962C8B-B14F-4D97-AF65-F5344CB8AC3E}">
        <p14:creationId xmlns:p14="http://schemas.microsoft.com/office/powerpoint/2010/main" val="33893854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Always a good</a:t>
            </a:r>
            <a:r>
              <a:rPr lang="en-US" baseline="0" dirty="0" smtClean="0"/>
              <a:t> idea to preview….</a:t>
            </a:r>
          </a:p>
          <a:p>
            <a:endParaRPr lang="en-US" baseline="0" dirty="0" smtClean="0"/>
          </a:p>
          <a:p>
            <a:r>
              <a:rPr lang="en-US" baseline="0" dirty="0" smtClean="0"/>
              <a:t>And then click Insert. </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127</a:t>
            </a:fld>
            <a:endParaRPr lang="en-US"/>
          </a:p>
        </p:txBody>
      </p:sp>
    </p:spTree>
    <p:extLst>
      <p:ext uri="{BB962C8B-B14F-4D97-AF65-F5344CB8AC3E}">
        <p14:creationId xmlns:p14="http://schemas.microsoft.com/office/powerpoint/2010/main" val="34345131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Doesn’t look like much when  you</a:t>
            </a:r>
            <a:r>
              <a:rPr lang="en-US" baseline="0" dirty="0" smtClean="0"/>
              <a:t> insert it.  But this more or less just a placeholder for the filter data.</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128</a:t>
            </a:fld>
            <a:endParaRPr lang="en-US"/>
          </a:p>
        </p:txBody>
      </p:sp>
    </p:spTree>
    <p:extLst>
      <p:ext uri="{BB962C8B-B14F-4D97-AF65-F5344CB8AC3E}">
        <p14:creationId xmlns:p14="http://schemas.microsoft.com/office/powerpoint/2010/main" val="398152209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t>
            </a:r>
            <a:r>
              <a:rPr lang="en-US" baseline="0" dirty="0" smtClean="0"/>
              <a:t>click on the box  you’ll get these options to either edit or remove.  You can edit the macro or remove it at any time. </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129</a:t>
            </a:fld>
            <a:endParaRPr lang="en-US"/>
          </a:p>
        </p:txBody>
      </p:sp>
    </p:spTree>
    <p:extLst>
      <p:ext uri="{BB962C8B-B14F-4D97-AF65-F5344CB8AC3E}">
        <p14:creationId xmlns:p14="http://schemas.microsoft.com/office/powerpoint/2010/main" val="9978013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this is what your filter actually looks like – your output.  If you set the refresh, </a:t>
            </a:r>
            <a:r>
              <a:rPr lang="en-US" b="1" baseline="0" dirty="0" smtClean="0"/>
              <a:t>Any time Harold becomes project manager for a new project it will show up here. </a:t>
            </a:r>
            <a:endParaRPr lang="en-US" b="1" dirty="0"/>
          </a:p>
        </p:txBody>
      </p:sp>
      <p:sp>
        <p:nvSpPr>
          <p:cNvPr id="4" name="Slide Number Placeholder 3"/>
          <p:cNvSpPr>
            <a:spLocks noGrp="1"/>
          </p:cNvSpPr>
          <p:nvPr>
            <p:ph type="sldNum" sz="quarter" idx="10"/>
          </p:nvPr>
        </p:nvSpPr>
        <p:spPr/>
        <p:txBody>
          <a:bodyPr/>
          <a:lstStyle/>
          <a:p>
            <a:fld id="{1D46DE7D-D967-488D-874E-4FE9321A6C56}" type="slidenum">
              <a:rPr lang="en-US" smtClean="0"/>
              <a:t>130</a:t>
            </a:fld>
            <a:endParaRPr lang="en-US"/>
          </a:p>
        </p:txBody>
      </p:sp>
    </p:spTree>
    <p:extLst>
      <p:ext uri="{BB962C8B-B14F-4D97-AF65-F5344CB8AC3E}">
        <p14:creationId xmlns:p14="http://schemas.microsoft.com/office/powerpoint/2010/main" val="229107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TO NEXT</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13</a:t>
            </a:fld>
            <a:endParaRPr lang="en-US"/>
          </a:p>
        </p:txBody>
      </p:sp>
    </p:spTree>
    <p:extLst>
      <p:ext uri="{BB962C8B-B14F-4D97-AF65-F5344CB8AC3E}">
        <p14:creationId xmlns:p14="http://schemas.microsoft.com/office/powerpoint/2010/main" val="34124674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export one</a:t>
            </a:r>
            <a:r>
              <a:rPr lang="en-US" baseline="0" dirty="0" smtClean="0"/>
              <a:t> or more wiki pages, or a whole wiki space into several formats.  For PDF exports, you can control the look and feel of the content.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I’ve put together a handout that</a:t>
            </a:r>
            <a:r>
              <a:rPr lang="en-US" dirty="0" smtClean="0"/>
              <a:t> describes exporting your page,</a:t>
            </a:r>
            <a:r>
              <a:rPr lang="en-US" baseline="0" dirty="0" smtClean="0"/>
              <a:t> pages, or the parts or all of a wiki space to several formats.  In fact, we made all of the downloads we’ve provided today using these instructions.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Click on the Green download button to get a handout with  PDF Export instructions tailored to the MAE.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also export a page, multiple pages, or a whole space to HTML, XML, Word, or PDF.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WHAT ARE BENEFITS OF THIS?  WHY MIGHT PEOPLE WANT TO DO THIS?</a:t>
            </a:r>
          </a:p>
          <a:p>
            <a:r>
              <a:rPr lang="en-US" dirty="0" smtClean="0"/>
              <a:t>Handout:</a:t>
            </a:r>
          </a:p>
          <a:p>
            <a:r>
              <a:rPr lang="en-US" dirty="0" smtClean="0"/>
              <a:t>https://wiki.mobilehealth.va.gov/download/attachments/26777635/WPD-ExportingWikiContent-080714-1710-422.pdf?api=v2 </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131</a:t>
            </a:fld>
            <a:endParaRPr lang="en-US"/>
          </a:p>
        </p:txBody>
      </p:sp>
    </p:spTree>
    <p:extLst>
      <p:ext uri="{BB962C8B-B14F-4D97-AF65-F5344CB8AC3E}">
        <p14:creationId xmlns:p14="http://schemas.microsoft.com/office/powerpoint/2010/main" val="132337511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We’ve talked a lot about JIRA</a:t>
            </a:r>
            <a:r>
              <a:rPr lang="en-US" baseline="0" dirty="0" smtClean="0"/>
              <a:t> and Confluence features, but it’s important to know that all of the Mobile App partners has been so busy pushing the existing Apps through the pipeline, we have only implemented a fraction of what they can do. </a:t>
            </a:r>
            <a:r>
              <a:rPr lang="en-US" baseline="0" smtClean="0"/>
              <a:t>We’ll be adding more features as we go along. </a:t>
            </a:r>
            <a:endParaRPr lang="en-US" smtClean="0"/>
          </a:p>
          <a:p>
            <a:endParaRPr lang="en-US" dirty="0" smtClean="0"/>
          </a:p>
          <a:p>
            <a:r>
              <a:rPr lang="en-US" dirty="0" smtClean="0"/>
              <a:t>If you haven’t submitted your</a:t>
            </a:r>
            <a:r>
              <a:rPr lang="en-US" baseline="0" dirty="0" smtClean="0"/>
              <a:t> questions yet, it’s not too late to do so.  Just use that orange ask the presenter icon above my head to ask your questions now.  We’re going to show a brief announcement and then Mary Lou will be joining me on stage again so that we can answer your questions.</a:t>
            </a:r>
          </a:p>
          <a:p>
            <a:endParaRPr lang="en-US" baseline="0" dirty="0" smtClean="0"/>
          </a:p>
          <a:p>
            <a:r>
              <a:rPr lang="en-US" baseline="0" dirty="0" smtClean="0"/>
              <a:t>(STAND STILL AND SMILE)</a:t>
            </a:r>
          </a:p>
          <a:p>
            <a:endParaRPr lang="en-US" baseline="0" dirty="0" smtClean="0"/>
          </a:p>
          <a:p>
            <a:endParaRPr lang="en-US" baseline="0" dirty="0" smtClean="0"/>
          </a:p>
          <a:p>
            <a:r>
              <a:rPr lang="en-US" baseline="0" dirty="0" smtClean="0"/>
              <a:t>*****************</a:t>
            </a:r>
          </a:p>
          <a:p>
            <a:r>
              <a:rPr lang="en-US" sz="1200" kern="1200" dirty="0" smtClean="0">
                <a:solidFill>
                  <a:schemeClr val="tx1"/>
                </a:solidFill>
                <a:latin typeface="+mn-lt"/>
                <a:ea typeface="+mn-ea"/>
                <a:cs typeface="+mn-cs"/>
              </a:rPr>
              <a:t>The governance board in combination with Kathy and Neil make the decision</a:t>
            </a:r>
            <a:r>
              <a:rPr lang="en-US" sz="1200" kern="1200" baseline="0" dirty="0" smtClean="0">
                <a:solidFill>
                  <a:schemeClr val="tx1"/>
                </a:solidFill>
                <a:latin typeface="+mn-lt"/>
                <a:ea typeface="+mn-ea"/>
                <a:cs typeface="+mn-cs"/>
              </a:rPr>
              <a:t> to prioritize.</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132</a:t>
            </a:fld>
            <a:endParaRPr lang="en-US"/>
          </a:p>
        </p:txBody>
      </p:sp>
    </p:spTree>
    <p:extLst>
      <p:ext uri="{BB962C8B-B14F-4D97-AF65-F5344CB8AC3E}">
        <p14:creationId xmlns:p14="http://schemas.microsoft.com/office/powerpoint/2010/main" val="3225447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After Discovery you should be ready to </a:t>
            </a:r>
            <a:r>
              <a:rPr lang="en-US" b="1" dirty="0" smtClean="0">
                <a:effectLst/>
              </a:rPr>
              <a:t>Submit a Request</a:t>
            </a:r>
            <a:r>
              <a:rPr lang="en-US" dirty="0" smtClean="0">
                <a:effectLst/>
              </a:rPr>
              <a:t>, which is our second phase in the PLANNING stage. </a:t>
            </a:r>
          </a:p>
          <a:p>
            <a:endParaRPr lang="en-US" dirty="0" smtClean="0">
              <a:effectLst/>
            </a:endParaRPr>
          </a:p>
          <a:p>
            <a:r>
              <a:rPr lang="en-US" dirty="0" smtClean="0">
                <a:effectLst/>
              </a:rPr>
              <a:t>The Mobile app request</a:t>
            </a:r>
            <a:r>
              <a:rPr lang="en-US" baseline="0" dirty="0" smtClean="0">
                <a:effectLst/>
              </a:rPr>
              <a:t> is made by</a:t>
            </a:r>
            <a:r>
              <a:rPr lang="en-US" dirty="0" smtClean="0">
                <a:effectLst/>
              </a:rPr>
              <a:t> completing one of the Web forms on the WMS  Initiation Page. </a:t>
            </a:r>
          </a:p>
          <a:p>
            <a:endParaRPr lang="en-US" dirty="0" smtClean="0">
              <a:effectLst/>
            </a:endParaRPr>
          </a:p>
          <a:p>
            <a:r>
              <a:rPr lang="en-US" dirty="0" smtClean="0"/>
              <a:t>You must complete your request in one session, so be prepared. </a:t>
            </a:r>
          </a:p>
          <a:p>
            <a:endParaRPr lang="en-US" dirty="0" smtClean="0"/>
          </a:p>
          <a:p>
            <a:r>
              <a:rPr lang="en-US" dirty="0" smtClean="0"/>
              <a:t>Before you begin:</a:t>
            </a:r>
            <a:r>
              <a:rPr lang="en-US" baseline="0" dirty="0" smtClean="0"/>
              <a:t>  </a:t>
            </a:r>
            <a:r>
              <a:rPr lang="en-US" dirty="0" smtClean="0"/>
              <a:t>Summarize idea</a:t>
            </a:r>
            <a:r>
              <a:rPr lang="en-US" baseline="0" dirty="0" smtClean="0"/>
              <a:t> and </a:t>
            </a:r>
            <a:r>
              <a:rPr lang="en-US" dirty="0" smtClean="0"/>
              <a:t>gather documentation to support your app</a:t>
            </a:r>
            <a:r>
              <a:rPr lang="en-US" baseline="0" dirty="0" smtClean="0"/>
              <a:t> request</a:t>
            </a:r>
            <a:endParaRPr lang="en-US" dirty="0" smtClean="0"/>
          </a:p>
          <a:p>
            <a:endParaRPr lang="en-US" dirty="0" smtClean="0"/>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14</a:t>
            </a:fld>
            <a:endParaRPr lang="en-US"/>
          </a:p>
        </p:txBody>
      </p:sp>
    </p:spTree>
    <p:extLst>
      <p:ext uri="{BB962C8B-B14F-4D97-AF65-F5344CB8AC3E}">
        <p14:creationId xmlns:p14="http://schemas.microsoft.com/office/powerpoint/2010/main" val="446752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When you’re gathering</a:t>
            </a:r>
            <a:r>
              <a:rPr lang="en-US" b="1" baseline="0" dirty="0" smtClean="0">
                <a:effectLst/>
              </a:rPr>
              <a:t> your thoughts and ideas, and all the documentation, there are some things you want to consider:</a:t>
            </a:r>
          </a:p>
          <a:p>
            <a:endParaRPr lang="en-US" b="1" dirty="0" smtClean="0">
              <a:effectLst/>
            </a:endParaRPr>
          </a:p>
          <a:p>
            <a:r>
              <a:rPr lang="en-US" b="1" dirty="0" smtClean="0">
                <a:effectLst/>
              </a:rPr>
              <a:t>You will want</a:t>
            </a:r>
            <a:r>
              <a:rPr lang="en-US" b="1" baseline="0" dirty="0" smtClean="0">
                <a:effectLst/>
              </a:rPr>
              <a:t> to </a:t>
            </a:r>
            <a:r>
              <a:rPr lang="en-US" b="1" dirty="0" smtClean="0">
                <a:effectLst/>
              </a:rPr>
              <a:t>List the Apps Functional Requirements-</a:t>
            </a:r>
            <a:r>
              <a:rPr lang="en-US" dirty="0" smtClean="0">
                <a:effectLst/>
              </a:rPr>
              <a:t> </a:t>
            </a:r>
          </a:p>
          <a:p>
            <a:r>
              <a:rPr lang="en-US" dirty="0" smtClean="0">
                <a:effectLst/>
              </a:rPr>
              <a:t>The better you define your deliverables now, the less trial and error occur during the development and release part of the process.  We suggest you break down the deliverables into their discrete tasks.</a:t>
            </a:r>
          </a:p>
          <a:p>
            <a:r>
              <a:rPr lang="en-US" dirty="0" smtClean="0">
                <a:effectLst/>
              </a:rPr>
              <a:t>Break down what you want the app to do</a:t>
            </a:r>
            <a:r>
              <a:rPr lang="en-US" baseline="0" dirty="0" smtClean="0">
                <a:effectLst/>
              </a:rPr>
              <a:t> and </a:t>
            </a:r>
            <a:r>
              <a:rPr lang="en-US" dirty="0" smtClean="0">
                <a:effectLst/>
              </a:rPr>
              <a:t> how you want the app to perform For example, there may be an education part</a:t>
            </a:r>
            <a:r>
              <a:rPr lang="en-US" baseline="0" dirty="0" smtClean="0">
                <a:effectLst/>
              </a:rPr>
              <a:t> of the app and then another part that requires patient input.</a:t>
            </a:r>
            <a:endParaRPr lang="en-US" dirty="0" smtClean="0">
              <a:effectLst/>
            </a:endParaRPr>
          </a:p>
          <a:p>
            <a:r>
              <a:rPr lang="en-US" dirty="0" smtClean="0">
                <a:effectLst/>
              </a:rPr>
              <a:t>Gather other pertinent documents that you might</a:t>
            </a:r>
            <a:r>
              <a:rPr lang="en-US" baseline="0" dirty="0" smtClean="0">
                <a:effectLst/>
              </a:rPr>
              <a:t> want to attach</a:t>
            </a:r>
            <a:r>
              <a:rPr lang="en-US" dirty="0" smtClean="0">
                <a:effectLst/>
              </a:rPr>
              <a:t> to the request form such as:</a:t>
            </a:r>
          </a:p>
          <a:p>
            <a:r>
              <a:rPr lang="en-US" sz="1200" kern="1200" dirty="0" smtClean="0">
                <a:solidFill>
                  <a:schemeClr val="tx1"/>
                </a:solidFill>
                <a:effectLst/>
                <a:latin typeface="+mn-lt"/>
                <a:ea typeface="+mn-ea"/>
                <a:cs typeface="+mn-cs"/>
              </a:rPr>
              <a:t>PMAS artifacts</a:t>
            </a:r>
            <a:r>
              <a:rPr lang="en-US" sz="1200" kern="1200" baseline="0" dirty="0" smtClean="0">
                <a:solidFill>
                  <a:schemeClr val="tx1"/>
                </a:solidFill>
                <a:effectLst/>
                <a:latin typeface="+mn-lt"/>
                <a:ea typeface="+mn-ea"/>
                <a:cs typeface="+mn-cs"/>
              </a:rPr>
              <a:t> and design documents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Wire Frames, story boards, Sustainment Plan and if you have</a:t>
            </a:r>
            <a:endParaRPr lang="en-US" dirty="0" smtClean="0">
              <a:effectLst/>
            </a:endParaRPr>
          </a:p>
          <a:p>
            <a:r>
              <a:rPr lang="en-US" sz="1200" kern="1200" dirty="0" smtClean="0">
                <a:solidFill>
                  <a:schemeClr val="tx1"/>
                </a:solidFill>
                <a:effectLst/>
                <a:latin typeface="+mn-lt"/>
                <a:ea typeface="+mn-ea"/>
                <a:cs typeface="+mn-cs"/>
              </a:rPr>
              <a:t>Preliminary Compliance reviews.</a:t>
            </a:r>
            <a:endParaRPr lang="en-US" dirty="0" smtClean="0">
              <a:effectLst/>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15</a:t>
            </a:fld>
            <a:endParaRPr lang="en-US"/>
          </a:p>
        </p:txBody>
      </p:sp>
    </p:spTree>
    <p:extLst>
      <p:ext uri="{BB962C8B-B14F-4D97-AF65-F5344CB8AC3E}">
        <p14:creationId xmlns:p14="http://schemas.microsoft.com/office/powerpoint/2010/main" val="3203077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Think of a Name for the App. </a:t>
            </a:r>
            <a:r>
              <a:rPr lang="en-US" dirty="0" smtClean="0">
                <a:effectLst/>
              </a:rPr>
              <a:t>: (Choose a name that is brief and explicit. Your Request Submission will use this name during processing, although there may be a need to change it later.)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effectLst/>
              </a:rPr>
              <a:t>Ie</a:t>
            </a:r>
            <a:r>
              <a:rPr lang="en-US" baseline="0" dirty="0" smtClean="0">
                <a:effectLst/>
              </a:rPr>
              <a:t> goals…..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ffectLst/>
              </a:rPr>
              <a:t>There will be a description field requiring you to:</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Identify the job for which the App is a tool.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Identify the App</a:t>
            </a:r>
            <a:r>
              <a:rPr lang="en-US" dirty="0" smtClean="0">
                <a:effectLst/>
              </a:rPr>
              <a:t>'s primary function.</a:t>
            </a:r>
            <a:r>
              <a:rPr lang="en-US" sz="1200" kern="1200" dirty="0" smtClean="0">
                <a:solidFill>
                  <a:schemeClr val="tx1"/>
                </a:solidFill>
                <a:effectLst/>
                <a:latin typeface="+mn-lt"/>
                <a:ea typeface="+mn-ea"/>
                <a:cs typeface="+mn-cs"/>
              </a:rPr>
              <a:t> </a:t>
            </a:r>
            <a:r>
              <a:rPr lang="en-US" dirty="0" smtClean="0">
                <a:effectLst/>
              </a:rPr>
              <a:t> What jobs must it perform? If you have a BRD, you will want to have that ready to attach </a:t>
            </a:r>
            <a:r>
              <a:rPr lang="en-US" baseline="0" dirty="0" smtClean="0">
                <a:effectLst/>
              </a:rPr>
              <a:t>to the request web form.</a:t>
            </a:r>
            <a:endParaRPr lang="en-US" dirty="0" smtClean="0">
              <a:effectLst/>
            </a:endParaRPr>
          </a:p>
          <a:p>
            <a:r>
              <a:rPr lang="en-US" sz="1200" kern="1200" dirty="0" smtClean="0">
                <a:solidFill>
                  <a:schemeClr val="tx1"/>
                </a:solidFill>
                <a:effectLst/>
                <a:latin typeface="+mn-lt"/>
                <a:ea typeface="+mn-ea"/>
                <a:cs typeface="+mn-cs"/>
              </a:rPr>
              <a:t>Identify Subject Matter Experts (SMEs), if you know them.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Identify a Business Owner, if you know her or him.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Identify Sustainment resources, if you or your organization can provide them. </a:t>
            </a:r>
          </a:p>
          <a:p>
            <a:endParaRPr lang="en-US" sz="1200" kern="1200" dirty="0" smtClean="0">
              <a:solidFill>
                <a:schemeClr val="tx1"/>
              </a:solidFill>
              <a:effectLst/>
              <a:latin typeface="+mn-lt"/>
              <a:ea typeface="+mn-ea"/>
              <a:cs typeface="+mn-cs"/>
            </a:endParaRPr>
          </a:p>
          <a:p>
            <a:r>
              <a:rPr lang="en-US" dirty="0" smtClean="0">
                <a:effectLst/>
              </a:rPr>
              <a:t>The</a:t>
            </a:r>
            <a:r>
              <a:rPr lang="en-US" baseline="0" dirty="0" smtClean="0">
                <a:effectLst/>
              </a:rPr>
              <a:t> web form will also cover questions regarding PHI and PII, Which Business Sponsor Office is supporting the app?, Who or What is the intended audience is for the app?. Some of these questions can be answered after the app request is made.</a:t>
            </a:r>
            <a:endParaRPr lang="en-US" dirty="0" smtClean="0">
              <a:effectLst/>
            </a:endParaRPr>
          </a:p>
          <a:p>
            <a:endParaRPr lang="en-US" dirty="0" smtClean="0">
              <a:effectLst/>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16</a:t>
            </a:fld>
            <a:endParaRPr lang="en-US"/>
          </a:p>
        </p:txBody>
      </p:sp>
    </p:spTree>
    <p:extLst>
      <p:ext uri="{BB962C8B-B14F-4D97-AF65-F5344CB8AC3E}">
        <p14:creationId xmlns:p14="http://schemas.microsoft.com/office/powerpoint/2010/main" val="518802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Summarizing your ideas you are ready to submit</a:t>
            </a:r>
            <a:r>
              <a:rPr lang="en-US" baseline="0" dirty="0" smtClean="0"/>
              <a:t> your request by completing one of the web forms on the WMS Initiation Page.  </a:t>
            </a:r>
            <a:r>
              <a:rPr lang="en-US" b="1" baseline="0" dirty="0" smtClean="0"/>
              <a:t>The link is available on the download button. </a:t>
            </a:r>
            <a:r>
              <a:rPr lang="en-US" b="1" dirty="0" smtClean="0">
                <a:effectLst/>
              </a:rPr>
              <a:t>Which form you use depends on whether you plan to help develop the app yourself, or if you or your organization can contribute resources toward its development. </a:t>
            </a:r>
            <a:r>
              <a:rPr lang="en-US" b="1" baseline="0" dirty="0" smtClean="0">
                <a:effectLst/>
              </a:rPr>
              <a:t> </a:t>
            </a:r>
            <a:r>
              <a:rPr lang="en-US" b="1" dirty="0" smtClean="0">
                <a:effectLst/>
              </a:rPr>
              <a:t>We in WMS call this the Intake stage. (is</a:t>
            </a:r>
            <a:r>
              <a:rPr lang="en-US" b="1" baseline="0" dirty="0" smtClean="0">
                <a:effectLst/>
              </a:rPr>
              <a:t> this important to the audience or is this just internal </a:t>
            </a:r>
            <a:endParaRPr lang="en-US" b="1" dirty="0" smtClean="0">
              <a:effectLst/>
            </a:endParaRPr>
          </a:p>
          <a:p>
            <a:endParaRPr lang="en-US" b="1" dirty="0"/>
          </a:p>
        </p:txBody>
      </p:sp>
      <p:sp>
        <p:nvSpPr>
          <p:cNvPr id="4" name="Slide Number Placeholder 3"/>
          <p:cNvSpPr>
            <a:spLocks noGrp="1"/>
          </p:cNvSpPr>
          <p:nvPr>
            <p:ph type="sldNum" sz="quarter" idx="10"/>
          </p:nvPr>
        </p:nvSpPr>
        <p:spPr/>
        <p:txBody>
          <a:bodyPr/>
          <a:lstStyle/>
          <a:p>
            <a:fld id="{1D46DE7D-D967-488D-874E-4FE9321A6C56}" type="slidenum">
              <a:rPr lang="en-US" smtClean="0"/>
              <a:t>17</a:t>
            </a:fld>
            <a:endParaRPr lang="en-US"/>
          </a:p>
        </p:txBody>
      </p:sp>
    </p:spTree>
    <p:extLst>
      <p:ext uri="{BB962C8B-B14F-4D97-AF65-F5344CB8AC3E}">
        <p14:creationId xmlns:p14="http://schemas.microsoft.com/office/powerpoint/2010/main" val="768204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Let's review the different types of requests on our initiation page…</a:t>
            </a:r>
          </a:p>
          <a:p>
            <a:r>
              <a:rPr lang="en-US" dirty="0" smtClean="0">
                <a:effectLst/>
              </a:rPr>
              <a:t>  </a:t>
            </a:r>
          </a:p>
          <a:p>
            <a:r>
              <a:rPr lang="en-US" b="1" dirty="0" smtClean="0"/>
              <a:t>Have the VA build an app </a:t>
            </a:r>
            <a:r>
              <a:rPr lang="en-US" dirty="0" smtClean="0"/>
              <a:t>- </a:t>
            </a:r>
            <a:r>
              <a:rPr lang="en-US" dirty="0" smtClean="0">
                <a:effectLst/>
              </a:rPr>
              <a:t> Choose this request type i</a:t>
            </a:r>
            <a:r>
              <a:rPr lang="en-US" dirty="0" smtClean="0"/>
              <a:t>f the Requestor has no funding or resources to build an App. (Example:</a:t>
            </a:r>
            <a:r>
              <a:rPr lang="en-US" baseline="0" dirty="0" smtClean="0"/>
              <a:t> </a:t>
            </a:r>
            <a:r>
              <a:rPr lang="en-US" sz="1200" kern="1200" dirty="0" smtClean="0">
                <a:solidFill>
                  <a:schemeClr val="tx1"/>
                </a:solidFill>
                <a:latin typeface="+mn-lt"/>
                <a:ea typeface="+mn-ea"/>
                <a:cs typeface="+mn-cs"/>
              </a:rPr>
              <a:t>Let's say you are a nurse in California who educates Veterans about Diabetes.  You have a really fine web program but you want to reach out to more Veterans using a mobile app.  You have no idea how to code or where to get funds.  This is the request you would use.</a:t>
            </a:r>
          </a:p>
          <a:p>
            <a:endParaRPr lang="en-US" b="1" dirty="0" smtClean="0"/>
          </a:p>
          <a:p>
            <a:r>
              <a:rPr lang="en-US" b="1" dirty="0" smtClean="0"/>
              <a:t>Certify an app you have already built to carry the VA brand</a:t>
            </a:r>
            <a:r>
              <a:rPr lang="en-US" dirty="0" smtClean="0"/>
              <a:t>. Choose this request type if the Requestor has already developed an App and wants to make it an official VA App</a:t>
            </a:r>
            <a:r>
              <a:rPr lang="en-US" baseline="0" dirty="0" smtClean="0"/>
              <a:t> (Examples: </a:t>
            </a:r>
            <a:r>
              <a:rPr lang="en-US" sz="1200" kern="1200" dirty="0" smtClean="0">
                <a:solidFill>
                  <a:schemeClr val="tx1"/>
                </a:solidFill>
                <a:latin typeface="+mn-lt"/>
                <a:ea typeface="+mn-ea"/>
                <a:cs typeface="+mn-cs"/>
              </a:rPr>
              <a:t>Why would you use this Request?  You are a team of Cardiologist in Texas and you have an app your group has been using to connect with your patients.  You would like to get it VA Branded and learn more about the process.</a:t>
            </a:r>
          </a:p>
          <a:p>
            <a:endParaRPr lang="en-US" dirty="0" smtClean="0">
              <a:hlinkClick r:id="rId3"/>
            </a:endParaRPr>
          </a:p>
          <a:p>
            <a:r>
              <a:rPr lang="en-US" b="1" u="none" dirty="0" smtClean="0">
                <a:solidFill>
                  <a:schemeClr val="tx1"/>
                </a:solidFill>
              </a:rPr>
              <a:t>Start Building an App for which you have funds and resources</a:t>
            </a:r>
            <a:r>
              <a:rPr lang="en-US" dirty="0" smtClean="0">
                <a:effectLst/>
              </a:rPr>
              <a:t> -</a:t>
            </a:r>
            <a:r>
              <a:rPr lang="en-US" baseline="0" dirty="0" smtClean="0">
                <a:effectLst/>
              </a:rPr>
              <a:t> </a:t>
            </a:r>
            <a:r>
              <a:rPr lang="en-US" dirty="0" smtClean="0">
                <a:effectLst/>
              </a:rPr>
              <a:t>Choose this request type i</a:t>
            </a:r>
            <a:r>
              <a:rPr lang="en-US" dirty="0" smtClean="0"/>
              <a:t>f the Requestor has a contract or funds and has resources to build a mobile app using the VA's mobile App processes and policies Example: </a:t>
            </a:r>
            <a:r>
              <a:rPr lang="en-US" sz="1200" kern="1200" dirty="0" smtClean="0">
                <a:solidFill>
                  <a:schemeClr val="tx1"/>
                </a:solidFill>
                <a:latin typeface="+mn-lt"/>
                <a:ea typeface="+mn-ea"/>
                <a:cs typeface="+mn-cs"/>
              </a:rPr>
              <a:t>Perhaps you are an Audiologist at the Portland VA.  You and your action packed team have an idea for an App to help Veterans.  You've put </a:t>
            </a:r>
            <a:r>
              <a:rPr lang="en-US" sz="1200" kern="1200" dirty="0" err="1" smtClean="0">
                <a:solidFill>
                  <a:schemeClr val="tx1"/>
                </a:solidFill>
                <a:latin typeface="+mn-lt"/>
                <a:ea typeface="+mn-ea"/>
                <a:cs typeface="+mn-cs"/>
              </a:rPr>
              <a:t>alot</a:t>
            </a:r>
            <a:r>
              <a:rPr lang="en-US" sz="1200" kern="1200" dirty="0" smtClean="0">
                <a:solidFill>
                  <a:schemeClr val="tx1"/>
                </a:solidFill>
                <a:latin typeface="+mn-lt"/>
                <a:ea typeface="+mn-ea"/>
                <a:cs typeface="+mn-cs"/>
              </a:rPr>
              <a:t> of work in, applied and received funding (PACT, System Redesign, VISN grants, Organization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funds,</a:t>
            </a:r>
            <a:r>
              <a:rPr lang="en-US" sz="1200" kern="1200" dirty="0" err="1" smtClean="0">
                <a:solidFill>
                  <a:schemeClr val="tx1"/>
                </a:solidFill>
                <a:latin typeface="+mn-lt"/>
                <a:ea typeface="+mn-ea"/>
                <a:cs typeface="+mn-cs"/>
              </a:rPr>
              <a:t>for</a:t>
            </a:r>
            <a:r>
              <a:rPr lang="en-US" sz="1200" kern="1200" dirty="0" smtClean="0">
                <a:solidFill>
                  <a:schemeClr val="tx1"/>
                </a:solidFill>
                <a:latin typeface="+mn-lt"/>
                <a:ea typeface="+mn-ea"/>
                <a:cs typeface="+mn-cs"/>
              </a:rPr>
              <a:t> example)  and even connected with recommended developers. Here is where you would make a request, especially if you haven't starting building yet.  You would want to learn about VA compliance/certification and how to get VA Branded.</a:t>
            </a:r>
            <a:endParaRPr lang="en-US" dirty="0" smtClean="0"/>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18</a:t>
            </a:fld>
            <a:endParaRPr lang="en-US"/>
          </a:p>
        </p:txBody>
      </p:sp>
    </p:spTree>
    <p:extLst>
      <p:ext uri="{BB962C8B-B14F-4D97-AF65-F5344CB8AC3E}">
        <p14:creationId xmlns:p14="http://schemas.microsoft.com/office/powerpoint/2010/main" val="3049262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There</a:t>
            </a:r>
            <a:r>
              <a:rPr lang="en-US" baseline="0" dirty="0" smtClean="0">
                <a:hlinkClick r:id="rId3"/>
              </a:rPr>
              <a:t> are two other webforms on the initation page that we use in Web and Mobile solutions.</a:t>
            </a:r>
          </a:p>
          <a:p>
            <a:endParaRPr lang="en-US" baseline="0" dirty="0" smtClean="0">
              <a:hlinkClick r:id="rId3"/>
            </a:endParaRPr>
          </a:p>
          <a:p>
            <a:r>
              <a:rPr lang="en-US" dirty="0" smtClean="0">
                <a:hlinkClick r:id="rId3"/>
              </a:rPr>
              <a:t>User Registration</a:t>
            </a:r>
            <a:r>
              <a:rPr lang="en-US" dirty="0" smtClean="0"/>
              <a:t>  Use this form if you want to join an existing MAE development project.</a:t>
            </a:r>
            <a:r>
              <a:rPr lang="en-US" baseline="0" dirty="0" smtClean="0"/>
              <a:t>  Examples of applicants include, Business Owners, Developers, Project Managers.</a:t>
            </a:r>
          </a:p>
          <a:p>
            <a:endParaRPr lang="en-US" dirty="0" smtClean="0"/>
          </a:p>
          <a:p>
            <a:r>
              <a:rPr lang="en-US" dirty="0" smtClean="0">
                <a:hlinkClick r:id="rId4"/>
              </a:rPr>
              <a:t>Request a VA Mobile App Environment (MAE)</a:t>
            </a:r>
            <a:r>
              <a:rPr lang="en-US" dirty="0" smtClean="0"/>
              <a:t> </a:t>
            </a:r>
          </a:p>
          <a:p>
            <a:pPr lvl="1"/>
            <a:r>
              <a:rPr lang="en-US" dirty="0" smtClean="0"/>
              <a:t>This is a request to the development and test environments of the MAE and/or if your app requires connectivity to the VA network.</a:t>
            </a:r>
          </a:p>
          <a:p>
            <a:pPr lvl="1"/>
            <a:r>
              <a:rPr lang="en-US" dirty="0" smtClean="0"/>
              <a:t>You might use this to request a new Wiki space, a new Stash code repository, or new </a:t>
            </a:r>
            <a:r>
              <a:rPr lang="en-US" dirty="0" err="1" smtClean="0"/>
              <a:t>FishEye</a:t>
            </a:r>
            <a:r>
              <a:rPr lang="en-US" dirty="0" smtClean="0"/>
              <a:t> installation.</a:t>
            </a:r>
            <a:br>
              <a:rPr lang="en-US" dirty="0" smtClean="0"/>
            </a:br>
            <a:r>
              <a:rPr lang="en-US" dirty="0" smtClean="0"/>
              <a:t>Do not use this form if you already have JIRA access and simply want permission to access a project.  If</a:t>
            </a:r>
            <a:r>
              <a:rPr lang="en-US" baseline="0" dirty="0" smtClean="0"/>
              <a:t> you are a JIRA user and would like access to a particular project, please request access from the Project manager.</a:t>
            </a:r>
            <a:endParaRPr lang="en-US" dirty="0" smtClean="0"/>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19</a:t>
            </a:fld>
            <a:endParaRPr lang="en-US"/>
          </a:p>
        </p:txBody>
      </p:sp>
    </p:spTree>
    <p:extLst>
      <p:ext uri="{BB962C8B-B14F-4D97-AF65-F5344CB8AC3E}">
        <p14:creationId xmlns:p14="http://schemas.microsoft.com/office/powerpoint/2010/main" val="1610203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Department of Veterans Affairs (VA) is dedicated to being a transformational leader in 21st Century health care delivery. To underscore this commitment, VA has established a multi-faceted program charged with developing Web and mobile health (</a:t>
            </a:r>
            <a:r>
              <a:rPr lang="en-US" dirty="0" err="1" smtClean="0"/>
              <a:t>mHealth</a:t>
            </a:r>
            <a:r>
              <a:rPr lang="en-US" dirty="0" smtClean="0"/>
              <a:t>) applications (Apps) for Veterans, Caregivers and VA care teams.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7A1CA8C-87B3-4017-A81F-EA144693C6ED}" type="slidenum">
              <a:rPr lang="en-US" smtClean="0"/>
              <a:t>2</a:t>
            </a:fld>
            <a:endParaRPr lang="en-US" dirty="0"/>
          </a:p>
        </p:txBody>
      </p:sp>
    </p:spTree>
    <p:extLst>
      <p:ext uri="{BB962C8B-B14F-4D97-AF65-F5344CB8AC3E}">
        <p14:creationId xmlns:p14="http://schemas.microsoft.com/office/powerpoint/2010/main" val="209625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Once you’ve submitted your request, we move into the INITIATION phase, the third and final phase in PLANNING.</a:t>
            </a:r>
          </a:p>
          <a:p>
            <a:endParaRPr lang="en-US" b="1" dirty="0" smtClean="0">
              <a:effectLst/>
            </a:endParaRPr>
          </a:p>
          <a:p>
            <a:r>
              <a:rPr lang="en-US" b="1" dirty="0" smtClean="0">
                <a:effectLst/>
              </a:rPr>
              <a:t>It starts off with Screening/</a:t>
            </a:r>
            <a:r>
              <a:rPr lang="en-US" b="1" dirty="0" err="1" smtClean="0">
                <a:effectLst/>
              </a:rPr>
              <a:t>Pregoverance</a:t>
            </a:r>
            <a:r>
              <a:rPr lang="en-US" b="1" dirty="0" smtClean="0">
                <a:effectLst/>
              </a:rPr>
              <a:t> Prep:</a:t>
            </a:r>
            <a:endParaRPr lang="en-US" dirty="0" smtClean="0">
              <a:effectLst/>
            </a:endParaRPr>
          </a:p>
          <a:p>
            <a:r>
              <a:rPr lang="en-US" dirty="0" smtClean="0">
                <a:effectLst/>
              </a:rPr>
              <a:t>Screening: VA's Web and Mobile Solutions team (WMS) screens the initial Request to ensure that it is legitimate. If an Initial Request fails screening, WMS closes the Request and Notifies the Requestor.</a:t>
            </a:r>
          </a:p>
          <a:p>
            <a:r>
              <a:rPr lang="en-US" dirty="0" smtClean="0">
                <a:effectLst/>
              </a:rPr>
              <a:t> If the Request passes screening, someone from WMS  will contact you to review the request and explain the  Web and Mobile Applications approval process. </a:t>
            </a:r>
          </a:p>
          <a:p>
            <a:endParaRPr lang="en-US" dirty="0" smtClean="0">
              <a:effectLst/>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20</a:t>
            </a:fld>
            <a:endParaRPr lang="en-US"/>
          </a:p>
        </p:txBody>
      </p:sp>
    </p:spTree>
    <p:extLst>
      <p:ext uri="{BB962C8B-B14F-4D97-AF65-F5344CB8AC3E}">
        <p14:creationId xmlns:p14="http://schemas.microsoft.com/office/powerpoint/2010/main" val="4219134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If the</a:t>
            </a:r>
            <a:r>
              <a:rPr lang="en-US" baseline="0" dirty="0" smtClean="0">
                <a:effectLst/>
              </a:rPr>
              <a:t> requestor has funds and resources to build the app, t</a:t>
            </a:r>
            <a:r>
              <a:rPr lang="en-US" dirty="0" smtClean="0">
                <a:effectLst/>
              </a:rPr>
              <a:t>he Requestor completes the Business Sponsor Agreement. The document clearly defines expectations of the app, identifies the  Business Sponsor and defines a sustainment plan.</a:t>
            </a:r>
          </a:p>
          <a:p>
            <a:endParaRPr lang="en-US" dirty="0" smtClean="0">
              <a:effectLst/>
            </a:endParaRPr>
          </a:p>
          <a:p>
            <a:r>
              <a:rPr lang="en-US" dirty="0" smtClean="0">
                <a:effectLst/>
              </a:rPr>
              <a:t>The BSA document identifies the Requestors expectations about the app project and the project's understanding and commitment to the several areas, including SCOPE, CONSTRAINTS, CODE TESTING, ACCESSIBILITY TESTING</a:t>
            </a:r>
          </a:p>
          <a:p>
            <a:endParaRPr lang="en-US" dirty="0" smtClean="0">
              <a:effectLst/>
            </a:endParaRPr>
          </a:p>
          <a:p>
            <a:r>
              <a:rPr lang="en-US" dirty="0" smtClean="0">
                <a:effectLst/>
              </a:rPr>
              <a:t>**************</a:t>
            </a:r>
          </a:p>
          <a:p>
            <a:r>
              <a:rPr lang="en-US" dirty="0" smtClean="0">
                <a:effectLst/>
              </a:rPr>
              <a:t>The</a:t>
            </a:r>
            <a:r>
              <a:rPr lang="en-US" baseline="0" dirty="0" smtClean="0">
                <a:effectLst/>
              </a:rPr>
              <a:t> BSA </a:t>
            </a:r>
            <a:r>
              <a:rPr lang="en-US" dirty="0" smtClean="0">
                <a:effectLst/>
              </a:rPr>
              <a:t>document identifies the Requestors expectations about the app project and the project's understanding and commitment to the following areas: </a:t>
            </a:r>
          </a:p>
          <a:p>
            <a:pPr lvl="1"/>
            <a:r>
              <a:rPr lang="en-US" dirty="0" smtClean="0">
                <a:effectLst/>
              </a:rPr>
              <a:t>Project Planning Background</a:t>
            </a:r>
          </a:p>
          <a:p>
            <a:pPr lvl="1"/>
            <a:r>
              <a:rPr lang="en-US" dirty="0" smtClean="0">
                <a:effectLst/>
              </a:rPr>
              <a:t>Overview of the System</a:t>
            </a:r>
          </a:p>
          <a:p>
            <a:pPr lvl="1"/>
            <a:r>
              <a:rPr lang="en-US" dirty="0" smtClean="0">
                <a:effectLst/>
              </a:rPr>
              <a:t>Business Sponsor</a:t>
            </a:r>
          </a:p>
          <a:p>
            <a:pPr lvl="1"/>
            <a:r>
              <a:rPr lang="en-US" dirty="0" smtClean="0">
                <a:effectLst/>
              </a:rPr>
              <a:t>Stakeholders</a:t>
            </a:r>
          </a:p>
          <a:p>
            <a:pPr lvl="1"/>
            <a:r>
              <a:rPr lang="en-US" dirty="0" smtClean="0">
                <a:effectLst/>
              </a:rPr>
              <a:t>Objectives</a:t>
            </a:r>
          </a:p>
          <a:p>
            <a:pPr lvl="1"/>
            <a:r>
              <a:rPr lang="en-US" b="1" dirty="0" smtClean="0">
                <a:effectLst/>
              </a:rPr>
              <a:t>Scope</a:t>
            </a:r>
          </a:p>
          <a:p>
            <a:pPr lvl="1"/>
            <a:r>
              <a:rPr lang="en-US" b="1" dirty="0" smtClean="0">
                <a:effectLst/>
              </a:rPr>
              <a:t>Constraints</a:t>
            </a:r>
          </a:p>
          <a:p>
            <a:pPr lvl="1"/>
            <a:r>
              <a:rPr lang="en-US" dirty="0" smtClean="0">
                <a:effectLst/>
              </a:rPr>
              <a:t>Cost Estimate</a:t>
            </a:r>
          </a:p>
          <a:p>
            <a:pPr lvl="1"/>
            <a:r>
              <a:rPr lang="en-US" dirty="0" smtClean="0">
                <a:effectLst/>
              </a:rPr>
              <a:t>Proposed Schedule with Milestones</a:t>
            </a:r>
          </a:p>
          <a:p>
            <a:pPr lvl="1"/>
            <a:r>
              <a:rPr lang="en-US" dirty="0" smtClean="0">
                <a:effectLst/>
              </a:rPr>
              <a:t>Quality Control and Performance Measures</a:t>
            </a:r>
          </a:p>
          <a:p>
            <a:pPr lvl="1"/>
            <a:r>
              <a:rPr lang="en-US" b="1" dirty="0" smtClean="0">
                <a:effectLst/>
              </a:rPr>
              <a:t>Code Testing</a:t>
            </a:r>
          </a:p>
          <a:p>
            <a:pPr lvl="1"/>
            <a:r>
              <a:rPr lang="en-US" dirty="0" smtClean="0">
                <a:effectLst/>
              </a:rPr>
              <a:t>Usability Review</a:t>
            </a:r>
          </a:p>
          <a:p>
            <a:pPr lvl="1"/>
            <a:r>
              <a:rPr lang="en-US" b="1" dirty="0" smtClean="0">
                <a:effectLst/>
              </a:rPr>
              <a:t>Accessibility Testing</a:t>
            </a:r>
          </a:p>
          <a:p>
            <a:pPr lvl="1"/>
            <a:r>
              <a:rPr lang="en-US" dirty="0" smtClean="0">
                <a:effectLst/>
              </a:rPr>
              <a:t>Performance Testing</a:t>
            </a:r>
          </a:p>
          <a:p>
            <a:pPr lvl="1"/>
            <a:r>
              <a:rPr lang="en-US" dirty="0" smtClean="0">
                <a:effectLst/>
              </a:rPr>
              <a:t>Risk Management</a:t>
            </a:r>
          </a:p>
          <a:p>
            <a:pPr lvl="1"/>
            <a:r>
              <a:rPr lang="en-US" dirty="0" smtClean="0">
                <a:effectLst/>
              </a:rPr>
              <a:t>Assumptions</a:t>
            </a:r>
          </a:p>
          <a:p>
            <a:pPr lvl="1"/>
            <a:r>
              <a:rPr lang="en-US" dirty="0" smtClean="0">
                <a:effectLst/>
              </a:rPr>
              <a:t>Certification Process</a:t>
            </a:r>
          </a:p>
          <a:p>
            <a:pPr lvl="1"/>
            <a:r>
              <a:rPr lang="en-US" dirty="0" smtClean="0">
                <a:effectLst/>
              </a:rPr>
              <a:t>Acceptance </a:t>
            </a:r>
          </a:p>
          <a:p>
            <a:pPr lvl="1"/>
            <a:r>
              <a:rPr lang="en-US" dirty="0" smtClean="0">
                <a:effectLst/>
              </a:rPr>
              <a:t>Deployment Planning</a:t>
            </a:r>
          </a:p>
          <a:p>
            <a:pPr lvl="1"/>
            <a:r>
              <a:rPr lang="en-US" dirty="0" smtClean="0">
                <a:effectLst/>
              </a:rPr>
              <a:t>Sustainment Planning</a:t>
            </a:r>
          </a:p>
          <a:p>
            <a:r>
              <a:rPr lang="en-US" dirty="0" smtClean="0">
                <a:effectLst/>
              </a:rPr>
              <a:t/>
            </a:r>
            <a:br>
              <a:rPr lang="en-US" dirty="0" smtClean="0">
                <a:effectLst/>
              </a:rPr>
            </a:br>
            <a:r>
              <a:rPr lang="en-US" dirty="0" smtClean="0">
                <a:effectLst/>
              </a:rPr>
              <a:t/>
            </a:r>
            <a:br>
              <a:rPr lang="en-US" dirty="0" smtClean="0">
                <a:effectLst/>
              </a:rPr>
            </a:br>
            <a:endParaRPr lang="en-US" dirty="0" smtClean="0">
              <a:effectLst/>
            </a:endParaRPr>
          </a:p>
          <a:p>
            <a:r>
              <a:rPr lang="en-US" dirty="0" smtClean="0">
                <a:effectLst/>
              </a:rPr>
              <a:t>WMS reviews the Business Sponsor Agreement and solicits any missing information from the Requestor.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21</a:t>
            </a:fld>
            <a:endParaRPr lang="en-US"/>
          </a:p>
        </p:txBody>
      </p:sp>
    </p:spTree>
    <p:extLst>
      <p:ext uri="{BB962C8B-B14F-4D97-AF65-F5344CB8AC3E}">
        <p14:creationId xmlns:p14="http://schemas.microsoft.com/office/powerpoint/2010/main" val="1142967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about the App Approval Process. </a:t>
            </a:r>
          </a:p>
          <a:p>
            <a:r>
              <a:rPr lang="en-US" dirty="0" smtClean="0"/>
              <a:t>While we continue</a:t>
            </a:r>
            <a:r>
              <a:rPr lang="en-US" baseline="0" dirty="0" smtClean="0"/>
              <a:t> to prepare for the Governance Board we are still in the Pre Governance prep stage of the process.</a:t>
            </a:r>
          </a:p>
          <a:p>
            <a:endParaRPr lang="en-US" baseline="0" dirty="0" smtClean="0"/>
          </a:p>
          <a:p>
            <a:r>
              <a:rPr lang="en-US" baseline="0" dirty="0" smtClean="0"/>
              <a:t>Before the request goes before the Governance Board, a Mobile Application Management Team reviews the request for its more technical elements and seeks to have any remaining questions answered by the requestor.</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22</a:t>
            </a:fld>
            <a:endParaRPr lang="en-US"/>
          </a:p>
        </p:txBody>
      </p:sp>
    </p:spTree>
    <p:extLst>
      <p:ext uri="{BB962C8B-B14F-4D97-AF65-F5344CB8AC3E}">
        <p14:creationId xmlns:p14="http://schemas.microsoft.com/office/powerpoint/2010/main" val="3232696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In preparing for presentation to the MAMT, the requestor will need to answer a few specific questions</a:t>
            </a:r>
          </a:p>
          <a:p>
            <a:r>
              <a:rPr lang="en-US" dirty="0" smtClean="0">
                <a:effectLst/>
              </a:rPr>
              <a:t>They are:</a:t>
            </a:r>
          </a:p>
          <a:p>
            <a:endParaRPr lang="en-US" dirty="0" smtClean="0">
              <a:effectLst/>
            </a:endParaRPr>
          </a:p>
          <a:p>
            <a:r>
              <a:rPr lang="en-US" dirty="0" smtClean="0">
                <a:effectLst/>
              </a:rPr>
              <a:t>Who is the business sponsor?</a:t>
            </a:r>
          </a:p>
          <a:p>
            <a:endParaRPr lang="en-US" dirty="0" smtClean="0">
              <a:effectLst/>
            </a:endParaRPr>
          </a:p>
          <a:p>
            <a:r>
              <a:rPr lang="en-US" dirty="0" smtClean="0">
                <a:effectLst/>
              </a:rPr>
              <a:t>Does this App align with the VA Mission. (Strategic Plan) We would need a complete description including requirements of the app.</a:t>
            </a:r>
            <a:br>
              <a:rPr lang="en-US" dirty="0" smtClean="0">
                <a:effectLst/>
              </a:rPr>
            </a:br>
            <a:endParaRPr lang="en-US" dirty="0" smtClean="0">
              <a:effectLst/>
            </a:endParaRPr>
          </a:p>
          <a:p>
            <a:r>
              <a:rPr lang="en-US" dirty="0" smtClean="0">
                <a:effectLst/>
              </a:rPr>
              <a:t>What</a:t>
            </a:r>
            <a:r>
              <a:rPr lang="en-US" baseline="0" dirty="0" smtClean="0">
                <a:effectLst/>
              </a:rPr>
              <a:t> is the </a:t>
            </a:r>
            <a:r>
              <a:rPr lang="en-US" dirty="0" smtClean="0">
                <a:effectLst/>
              </a:rPr>
              <a:t>Sustainment commitment: Every VA App is required to have a Sustainment Plan that outlines how the App will be maintained and how users will be supported. VA Web and Mobile Solutions (WMS) requires that a Sustainment Plan be provided for each App before it is deployed. </a:t>
            </a:r>
          </a:p>
          <a:p>
            <a:endParaRPr lang="en-US" dirty="0" smtClean="0">
              <a:effectLst/>
            </a:endParaRPr>
          </a:p>
          <a:p>
            <a:endParaRPr lang="en-US" dirty="0" smtClean="0">
              <a:effectLst/>
            </a:endParaRP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23</a:t>
            </a:fld>
            <a:endParaRPr lang="en-US"/>
          </a:p>
        </p:txBody>
      </p:sp>
    </p:spTree>
    <p:extLst>
      <p:ext uri="{BB962C8B-B14F-4D97-AF65-F5344CB8AC3E}">
        <p14:creationId xmlns:p14="http://schemas.microsoft.com/office/powerpoint/2010/main" val="3805360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Identifying a Business Owner…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determine if someone within the VA can represent the App during development.  This person needs to be someone in a decision-making position in the VA.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A Business Sponsor or their designee needs to be connected to each App and to participate in the development of the App. Actually, they need to be involved in all stages of the Product Life Cycle. </a:t>
            </a:r>
            <a:endParaRPr lang="en-US" sz="1200" kern="1200" dirty="0" smtClean="0">
              <a:solidFill>
                <a:schemeClr val="tx1"/>
              </a:solidFill>
              <a:latin typeface="+mn-lt"/>
              <a:ea typeface="+mn-ea"/>
              <a:cs typeface="+mn-cs"/>
              <a:hlinkClick r:id="rId3"/>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Business Owner is also responsible for a Sustainment Plan.  </a:t>
            </a:r>
          </a:p>
          <a:p>
            <a:r>
              <a:rPr lang="en-US" sz="1200" kern="1200" dirty="0" smtClean="0">
                <a:solidFill>
                  <a:schemeClr val="tx1"/>
                </a:solidFill>
                <a:latin typeface="+mn-lt"/>
                <a:ea typeface="+mn-ea"/>
                <a:cs typeface="+mn-cs"/>
                <a:hlinkClick r:id="rId3"/>
              </a:rPr>
              <a:t>*******************</a:t>
            </a:r>
          </a:p>
          <a:p>
            <a:r>
              <a:rPr lang="en-US" sz="1200" kern="1200" dirty="0" smtClean="0">
                <a:solidFill>
                  <a:schemeClr val="tx1"/>
                </a:solidFill>
                <a:latin typeface="+mn-lt"/>
                <a:ea typeface="+mn-ea"/>
                <a:cs typeface="+mn-cs"/>
                <a:hlinkClick r:id="rId3"/>
              </a:rPr>
              <a:t>Developers building the app do not always know intuitively what the Clinicians or Providers are asking for. To avoid the potential of having the application completed and the original requestor or Business Owner replying, “No, that’s not what I asked for” he/she needs to be involved.   If it is a Pharmacy App, then someone at a high level and the ability to make decisions from Pharmacy, a Patient Safety App someone from Patient Safety, Mental Health, someone from Mental Health and so 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Business Owner is also responsible for a Sustainment Plan.  </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24</a:t>
            </a:fld>
            <a:endParaRPr lang="en-US"/>
          </a:p>
        </p:txBody>
      </p:sp>
    </p:spTree>
    <p:extLst>
      <p:ext uri="{BB962C8B-B14F-4D97-AF65-F5344CB8AC3E}">
        <p14:creationId xmlns:p14="http://schemas.microsoft.com/office/powerpoint/2010/main" val="3801090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thing you need to consider before MAMT</a:t>
            </a:r>
            <a:r>
              <a:rPr lang="en-US" baseline="0" dirty="0" smtClean="0"/>
              <a:t> review is </a:t>
            </a:r>
            <a:r>
              <a:rPr lang="en-US" dirty="0" smtClean="0"/>
              <a:t>Does the app align</a:t>
            </a:r>
            <a:r>
              <a:rPr lang="en-US" baseline="0" dirty="0" smtClean="0"/>
              <a:t> with the VA Mission?</a:t>
            </a:r>
          </a:p>
          <a:p>
            <a:endParaRPr lang="en-US" baseline="0" dirty="0" smtClean="0"/>
          </a:p>
          <a:p>
            <a:r>
              <a:rPr lang="en-US" dirty="0" smtClean="0"/>
              <a:t>Consider your organization</a:t>
            </a:r>
            <a:r>
              <a:rPr lang="en-US" dirty="0" smtClean="0">
                <a:solidFill>
                  <a:srgbClr val="FF0000"/>
                </a:solidFill>
              </a:rPr>
              <a:t>’s strategic goals.</a:t>
            </a:r>
          </a:p>
          <a:p>
            <a:endParaRPr lang="en-US" dirty="0" smtClean="0">
              <a:solidFill>
                <a:srgbClr val="FF0000"/>
              </a:solidFill>
            </a:endParaRPr>
          </a:p>
          <a:p>
            <a:r>
              <a:rPr lang="en-US" dirty="0" smtClean="0">
                <a:solidFill>
                  <a:srgbClr val="FF0000"/>
                </a:solidFill>
              </a:rPr>
              <a:t>Most</a:t>
            </a:r>
            <a:r>
              <a:rPr lang="en-US" baseline="0" dirty="0" smtClean="0">
                <a:solidFill>
                  <a:srgbClr val="FF0000"/>
                </a:solidFill>
              </a:rPr>
              <a:t> of our App requests are from VHA.  In these cases, you want to think about VHA’s strategic goals:</a:t>
            </a:r>
          </a:p>
          <a:p>
            <a:endParaRPr lang="en-US" baseline="0" dirty="0" smtClean="0">
              <a:solidFill>
                <a:srgbClr val="FF0000"/>
              </a:solidFill>
            </a:endParaRPr>
          </a:p>
          <a:p>
            <a:r>
              <a:rPr lang="en-US" baseline="0" dirty="0" smtClean="0">
                <a:solidFill>
                  <a:srgbClr val="FF0000"/>
                </a:solidFill>
              </a:rPr>
              <a:t>Provide Veterans personalized, proactive, patient-drive health care.</a:t>
            </a:r>
          </a:p>
          <a:p>
            <a:r>
              <a:rPr lang="en-US" baseline="0" dirty="0" smtClean="0">
                <a:solidFill>
                  <a:srgbClr val="FF0000"/>
                </a:solidFill>
              </a:rPr>
              <a:t>Achieve measurable improvements in health outcomes.</a:t>
            </a:r>
          </a:p>
          <a:p>
            <a:r>
              <a:rPr lang="en-US" baseline="0" dirty="0" smtClean="0">
                <a:solidFill>
                  <a:srgbClr val="FF0000"/>
                </a:solidFill>
              </a:rPr>
              <a:t>Align resources to deliver sustained value to Veterans.</a:t>
            </a:r>
            <a:endParaRPr lang="en-US"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25</a:t>
            </a:fld>
            <a:endParaRPr lang="en-US"/>
          </a:p>
        </p:txBody>
      </p:sp>
    </p:spTree>
    <p:extLst>
      <p:ext uri="{BB962C8B-B14F-4D97-AF65-F5344CB8AC3E}">
        <p14:creationId xmlns:p14="http://schemas.microsoft.com/office/powerpoint/2010/main" val="3866830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third question the Mobile Application Management Team</a:t>
            </a:r>
            <a:r>
              <a:rPr lang="en-US" baseline="0" dirty="0" smtClean="0"/>
              <a:t> </a:t>
            </a:r>
            <a:r>
              <a:rPr lang="en-US" dirty="0" smtClean="0"/>
              <a:t>is looking to have answered is </a:t>
            </a:r>
          </a:p>
          <a:p>
            <a:r>
              <a:rPr lang="en-US" dirty="0" smtClean="0"/>
              <a:t>Do</a:t>
            </a:r>
            <a:r>
              <a:rPr lang="en-US" baseline="0" dirty="0" smtClean="0"/>
              <a:t> you have a Sustainment Plan?  How will the app be sustained and by whom?</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26</a:t>
            </a:fld>
            <a:endParaRPr lang="en-US"/>
          </a:p>
        </p:txBody>
      </p:sp>
    </p:spTree>
    <p:extLst>
      <p:ext uri="{BB962C8B-B14F-4D97-AF65-F5344CB8AC3E}">
        <p14:creationId xmlns:p14="http://schemas.microsoft.com/office/powerpoint/2010/main" val="523688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those of you asking for WMS funding, you will also need to determine if the proposed app, qualifies for Medial Care Funding.</a:t>
            </a:r>
          </a:p>
          <a:p>
            <a:r>
              <a:rPr lang="en-US" baseline="0" dirty="0" smtClean="0"/>
              <a:t>FDA definition is as follows: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When the intended use of a mobile app is for the diagnosis of disease or other conditions, or in the cure, mitigation, treatment, or prevention of disease in man, or is intended to affect the structure or any function of the body of man, the mobile app is a device.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This “device” would qualify for Medical Care Funding.</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27</a:t>
            </a:fld>
            <a:endParaRPr lang="en-US"/>
          </a:p>
        </p:txBody>
      </p:sp>
    </p:spTree>
    <p:extLst>
      <p:ext uri="{BB962C8B-B14F-4D97-AF65-F5344CB8AC3E}">
        <p14:creationId xmlns:p14="http://schemas.microsoft.com/office/powerpoint/2010/main" val="4246467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Up until</a:t>
            </a:r>
            <a:r>
              <a:rPr lang="en-US" i="0" baseline="0" dirty="0" smtClean="0"/>
              <a:t> now we have been working in the pre governance prep part of the process.</a:t>
            </a:r>
          </a:p>
          <a:p>
            <a:r>
              <a:rPr lang="en-US" i="0" baseline="0" dirty="0" smtClean="0"/>
              <a:t>With the Business Sponsor agreement and the 3 questions completed, and the MAMT technical review and approval complete, we now move into the Governance Board Approval part of the process. </a:t>
            </a:r>
          </a:p>
          <a:p>
            <a:endParaRPr lang="en-US" dirty="0" smtClean="0"/>
          </a:p>
          <a:p>
            <a:r>
              <a:rPr lang="en-US" dirty="0" smtClean="0">
                <a:effectLst/>
              </a:rPr>
              <a:t>At this point the Request is put before the Mobile Applications Governance board. </a:t>
            </a:r>
            <a:endParaRPr lang="en-US" strike="sngStrike" dirty="0" smtClean="0">
              <a:effectLst/>
            </a:endParaRPr>
          </a:p>
          <a:p>
            <a:endParaRPr lang="en-US" dirty="0" smtClean="0">
              <a:effectLst/>
            </a:endParaRPr>
          </a:p>
          <a:p>
            <a:r>
              <a:rPr lang="en-US" dirty="0" smtClean="0"/>
              <a:t>A decision whether to move the app forward in the process is then made and if the stakeholder is not present, they would be notified at this point.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28</a:t>
            </a:fld>
            <a:endParaRPr lang="en-US"/>
          </a:p>
        </p:txBody>
      </p:sp>
    </p:spTree>
    <p:extLst>
      <p:ext uri="{BB962C8B-B14F-4D97-AF65-F5344CB8AC3E}">
        <p14:creationId xmlns:p14="http://schemas.microsoft.com/office/powerpoint/2010/main" val="3142252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So let’s review.</a:t>
            </a:r>
          </a:p>
          <a:p>
            <a:endParaRPr lang="en-US" b="1" i="1" dirty="0" smtClean="0"/>
          </a:p>
          <a:p>
            <a:r>
              <a:rPr lang="en-US" b="1" i="1" dirty="0" smtClean="0"/>
              <a:t>What are the three questions the governance board needs answered?</a:t>
            </a:r>
          </a:p>
          <a:p>
            <a:endParaRPr lang="en-US" b="1" i="1"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29</a:t>
            </a:fld>
            <a:endParaRPr lang="en-US"/>
          </a:p>
        </p:txBody>
      </p:sp>
    </p:spTree>
    <p:extLst>
      <p:ext uri="{BB962C8B-B14F-4D97-AF65-F5344CB8AC3E}">
        <p14:creationId xmlns:p14="http://schemas.microsoft.com/office/powerpoint/2010/main" val="2755271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VA mobile app project life cycle relies on widespread coordination, continuous project tracking and detailed documentation by developers, managers, business owners, compliance bodies and other stakeholders. These activities take place in VA’s Mobile Application Environment, an online management system with user-friendly tools that promote collaboration and allow for ongoing project monitoring.</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3</a:t>
            </a:fld>
            <a:endParaRPr lang="en-US"/>
          </a:p>
        </p:txBody>
      </p:sp>
    </p:spTree>
    <p:extLst>
      <p:ext uri="{BB962C8B-B14F-4D97-AF65-F5344CB8AC3E}">
        <p14:creationId xmlns:p14="http://schemas.microsoft.com/office/powerpoint/2010/main" val="2606919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effectLst/>
              </a:rPr>
              <a:t>Once the  App Request is approved by the Governance board,  it moves into the  </a:t>
            </a:r>
            <a:r>
              <a:rPr lang="en-US" b="1" dirty="0" smtClean="0">
                <a:effectLst/>
              </a:rPr>
              <a:t>"Approved App Pool”</a:t>
            </a:r>
          </a:p>
          <a:p>
            <a:r>
              <a:rPr lang="en-US" b="0" dirty="0" smtClean="0">
                <a:effectLst/>
              </a:rPr>
              <a:t>This is more or less a “pool” or pick list of approved Apps.</a:t>
            </a:r>
          </a:p>
          <a:p>
            <a:r>
              <a:rPr lang="en-US" dirty="0" smtClean="0">
                <a:effectLst/>
              </a:rPr>
              <a:t>If resources are available from the Mobile App development teams to support</a:t>
            </a:r>
            <a:r>
              <a:rPr lang="en-US" baseline="0" dirty="0" smtClean="0">
                <a:effectLst/>
              </a:rPr>
              <a:t> the request</a:t>
            </a:r>
            <a:r>
              <a:rPr lang="en-US" dirty="0" smtClean="0">
                <a:effectLst/>
              </a:rPr>
              <a:t>, the App may be selected for internal development</a:t>
            </a:r>
            <a:r>
              <a:rPr lang="en-US" baseline="0" dirty="0" smtClean="0">
                <a:effectLst/>
              </a:rPr>
              <a:t> though OIT.</a:t>
            </a:r>
            <a:r>
              <a:rPr lang="en-US" dirty="0" smtClean="0">
                <a:effectLst/>
              </a:rPr>
              <a:t> </a:t>
            </a:r>
          </a:p>
          <a:p>
            <a:r>
              <a:rPr lang="en-US" dirty="0" smtClean="0">
                <a:effectLst/>
              </a:rPr>
              <a:t>If not, WMS may pursue funding a Request with an external contract.  </a:t>
            </a:r>
            <a:r>
              <a:rPr lang="en-US" sz="1200" kern="1200" dirty="0" smtClean="0">
                <a:solidFill>
                  <a:schemeClr val="tx1"/>
                </a:solidFill>
                <a:latin typeface="+mn-lt"/>
                <a:ea typeface="+mn-ea"/>
                <a:cs typeface="+mn-cs"/>
              </a:rPr>
              <a:t>The majority of apps are contracted. These apps get put into PMAS increments</a:t>
            </a:r>
            <a:r>
              <a:rPr lang="en-US" sz="1200" kern="1200" baseline="0" dirty="0" smtClean="0">
                <a:solidFill>
                  <a:schemeClr val="tx1"/>
                </a:solidFill>
                <a:latin typeface="+mn-lt"/>
                <a:ea typeface="+mn-ea"/>
                <a:cs typeface="+mn-cs"/>
              </a:rPr>
              <a:t> and are</a:t>
            </a:r>
            <a:r>
              <a:rPr lang="en-US" sz="1200" kern="1200" dirty="0" smtClean="0">
                <a:solidFill>
                  <a:schemeClr val="tx1"/>
                </a:solidFill>
                <a:latin typeface="+mn-lt"/>
                <a:ea typeface="+mn-ea"/>
                <a:cs typeface="+mn-cs"/>
              </a:rPr>
              <a:t> scheduled out about a year in advance. </a:t>
            </a:r>
          </a:p>
          <a:p>
            <a:endParaRPr lang="en-US" dirty="0" smtClean="0">
              <a:effectLst/>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30</a:t>
            </a:fld>
            <a:endParaRPr lang="en-US"/>
          </a:p>
        </p:txBody>
      </p:sp>
    </p:spTree>
    <p:extLst>
      <p:ext uri="{BB962C8B-B14F-4D97-AF65-F5344CB8AC3E}">
        <p14:creationId xmlns:p14="http://schemas.microsoft.com/office/powerpoint/2010/main" val="3524836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So where is all this information tracked?</a:t>
            </a:r>
          </a:p>
          <a:p>
            <a:r>
              <a:rPr lang="en-US" dirty="0" smtClean="0">
                <a:effectLst/>
              </a:rPr>
              <a:t>JIRA is a project tracking tool owned by </a:t>
            </a:r>
            <a:r>
              <a:rPr lang="en-US" dirty="0" err="1" smtClean="0">
                <a:effectLst/>
              </a:rPr>
              <a:t>Alassian</a:t>
            </a:r>
            <a:r>
              <a:rPr lang="en-US" dirty="0" smtClean="0">
                <a:effectLst/>
              </a:rPr>
              <a:t>, a privately held company founded in 2002. Offices within the VA have different meanings for the term Project.  Here, we apply the term Project to indicate an individual App. </a:t>
            </a:r>
          </a:p>
          <a:p>
            <a:r>
              <a:rPr lang="en-US" dirty="0" smtClean="0">
                <a:effectLst/>
              </a:rPr>
              <a:t>JIRA is a based on issues.</a:t>
            </a:r>
          </a:p>
          <a:p>
            <a:r>
              <a:rPr lang="en-US" dirty="0" smtClean="0">
                <a:effectLst/>
              </a:rPr>
              <a:t>Issues are organized into Projects containing components and versions.  In  Web and Mobile solutions, we use JIRA for managing our intake requests and our app projects as they go through the Project life cycle.</a:t>
            </a:r>
          </a:p>
          <a:p>
            <a:r>
              <a:rPr lang="en-US" dirty="0" smtClean="0">
                <a:effectLst/>
              </a:rPr>
              <a:t>Remember,</a:t>
            </a:r>
            <a:r>
              <a:rPr lang="en-US" baseline="0" dirty="0" smtClean="0">
                <a:effectLst/>
              </a:rPr>
              <a:t> prior to the approved JIRA Project, the issue is in the intake phase. </a:t>
            </a:r>
            <a:r>
              <a:rPr lang="en-US" baseline="0" dirty="0" smtClean="0"/>
              <a:t>Access to the Intake phase is provided for administrative staff and is useful for staff that may need to know the status of an app request prior to approval into a project.</a:t>
            </a: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31</a:t>
            </a:fld>
            <a:endParaRPr lang="en-US"/>
          </a:p>
        </p:txBody>
      </p:sp>
    </p:spTree>
    <p:extLst>
      <p:ext uri="{BB962C8B-B14F-4D97-AF65-F5344CB8AC3E}">
        <p14:creationId xmlns:p14="http://schemas.microsoft.com/office/powerpoint/2010/main" val="798278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Think of a JIRA Project  as a basket or container.</a:t>
            </a:r>
          </a:p>
          <a:p>
            <a:endParaRPr lang="en-US" dirty="0" smtClean="0">
              <a:effectLst/>
            </a:endParaRPr>
          </a:p>
          <a:p>
            <a:r>
              <a:rPr lang="en-US" dirty="0" smtClean="0">
                <a:effectLst/>
              </a:rPr>
              <a:t>Each App request begins as</a:t>
            </a:r>
            <a:r>
              <a:rPr lang="en-US" baseline="0" dirty="0" smtClean="0">
                <a:effectLst/>
              </a:rPr>
              <a:t> an Issue.</a:t>
            </a:r>
          </a:p>
          <a:p>
            <a:r>
              <a:rPr lang="en-US" dirty="0" smtClean="0">
                <a:effectLst/>
              </a:rPr>
              <a:t>As a app request is approved by our governance board,  and selected to build, the request is moved over  from INTAKE  to a JIRA project.</a:t>
            </a:r>
          </a:p>
          <a:p>
            <a:endParaRPr lang="en-US" dirty="0" smtClean="0">
              <a:effectLst/>
            </a:endParaRPr>
          </a:p>
          <a:p>
            <a:r>
              <a:rPr lang="en-US" dirty="0" smtClean="0">
                <a:effectLst/>
              </a:rPr>
              <a:t>The JIRA project contains a variety</a:t>
            </a:r>
            <a:r>
              <a:rPr lang="en-US" baseline="0" dirty="0" smtClean="0">
                <a:effectLst/>
              </a:rPr>
              <a:t> of issues including the original request, compliance issues, bugs, tasks, etc.</a:t>
            </a:r>
            <a:endParaRPr lang="en-US" dirty="0" smtClean="0">
              <a:effectLst/>
            </a:endParaRPr>
          </a:p>
          <a:p>
            <a:r>
              <a:rPr lang="en-US" dirty="0" smtClean="0">
                <a:effectLst/>
              </a:rPr>
              <a:t> </a:t>
            </a:r>
          </a:p>
          <a:p>
            <a:r>
              <a:rPr lang="en-US" dirty="0" smtClean="0">
                <a:effectLst/>
              </a:rPr>
              <a:t>The requestor becomes the designated administrator. </a:t>
            </a:r>
          </a:p>
          <a:p>
            <a:endParaRPr lang="en-US" dirty="0" smtClean="0">
              <a:effectLst/>
            </a:endParaRPr>
          </a:p>
          <a:p>
            <a:r>
              <a:rPr lang="en-US" dirty="0" smtClean="0">
                <a:effectLst/>
              </a:rPr>
              <a:t>He/she receives an email stating that they are responsible for providing access to members of the team as needed.  Examples of users needing access would include developers, Business Owners, compliance staff, and  other reviewers such as Verification and Validation.</a:t>
            </a:r>
          </a:p>
          <a:p>
            <a:r>
              <a:rPr lang="en-US" dirty="0" smtClean="0">
                <a:effectLst/>
              </a:rPr>
              <a:t>Permissions/roles??</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32</a:t>
            </a:fld>
            <a:endParaRPr lang="en-US"/>
          </a:p>
        </p:txBody>
      </p:sp>
    </p:spTree>
    <p:extLst>
      <p:ext uri="{BB962C8B-B14F-4D97-AF65-F5344CB8AC3E}">
        <p14:creationId xmlns:p14="http://schemas.microsoft.com/office/powerpoint/2010/main" val="2307228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Setting up a Project:</a:t>
            </a:r>
          </a:p>
          <a:p>
            <a:r>
              <a:rPr lang="en-US" dirty="0" smtClean="0">
                <a:effectLst/>
              </a:rPr>
              <a:t>There are several ways to locate a project.</a:t>
            </a:r>
          </a:p>
          <a:p>
            <a:endParaRPr lang="en-US" dirty="0" smtClean="0">
              <a:effectLst/>
            </a:endParaRPr>
          </a:p>
          <a:p>
            <a:r>
              <a:rPr lang="en-US" dirty="0" smtClean="0">
                <a:effectLst/>
              </a:rPr>
              <a:t>We can go to the navigation bar at the top of the page and find the “Projects” menu</a:t>
            </a:r>
            <a:r>
              <a:rPr lang="en-US" baseline="0" dirty="0" smtClean="0">
                <a:effectLst/>
              </a:rPr>
              <a:t> option</a:t>
            </a:r>
          </a:p>
          <a:p>
            <a:endParaRPr lang="en-US" baseline="0" dirty="0" smtClean="0">
              <a:effectLst/>
            </a:endParaRPr>
          </a:p>
          <a:p>
            <a:r>
              <a:rPr lang="en-US" dirty="0" smtClean="0">
                <a:effectLst/>
              </a:rPr>
              <a:t>Choose a Project  from the Drop Down. This will display projects you have access to. Choosing a project  takes you to the Project Summary Page for that</a:t>
            </a:r>
            <a:r>
              <a:rPr lang="en-US" baseline="0" dirty="0" smtClean="0">
                <a:effectLst/>
              </a:rPr>
              <a:t> project</a:t>
            </a:r>
            <a:r>
              <a:rPr lang="en-US" dirty="0" smtClean="0">
                <a:effectLst/>
              </a:rPr>
              <a:t>.</a:t>
            </a:r>
          </a:p>
          <a:p>
            <a:endParaRPr lang="en-US" dirty="0" smtClean="0">
              <a:effectLst/>
            </a:endParaRPr>
          </a:p>
          <a:p>
            <a:r>
              <a:rPr lang="en-US" dirty="0" smtClean="0">
                <a:effectLst/>
              </a:rPr>
              <a:t>Depending</a:t>
            </a:r>
            <a:r>
              <a:rPr lang="en-US" baseline="0" dirty="0" smtClean="0">
                <a:effectLst/>
              </a:rPr>
              <a:t> on the user and how many projects you are working on, you may have several projects listed here.  In this case, we only see “Vet Kiosk Wiki App” so let’s go ahead and click on that.</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33</a:t>
            </a:fld>
            <a:endParaRPr lang="en-US"/>
          </a:p>
        </p:txBody>
      </p:sp>
    </p:spTree>
    <p:extLst>
      <p:ext uri="{BB962C8B-B14F-4D97-AF65-F5344CB8AC3E}">
        <p14:creationId xmlns:p14="http://schemas.microsoft.com/office/powerpoint/2010/main" val="249090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the main page – or SUMMARY page.  I want to call your attention to a few features on this page.</a:t>
            </a:r>
          </a:p>
          <a:p>
            <a:endParaRPr lang="en-US" baseline="0"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34</a:t>
            </a:fld>
            <a:endParaRPr lang="en-US"/>
          </a:p>
        </p:txBody>
      </p:sp>
    </p:spTree>
    <p:extLst>
      <p:ext uri="{BB962C8B-B14F-4D97-AF65-F5344CB8AC3E}">
        <p14:creationId xmlns:p14="http://schemas.microsoft.com/office/powerpoint/2010/main" val="1743489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let’s take a look at the top. Y</a:t>
            </a:r>
            <a:r>
              <a:rPr lang="en-US" dirty="0" smtClean="0">
                <a:effectLst/>
              </a:rPr>
              <a:t>ou will see the Project name, Project Key, Project Lead.</a:t>
            </a:r>
            <a:endParaRPr lang="en-US" baseline="0" dirty="0" smtClean="0"/>
          </a:p>
          <a:p>
            <a:r>
              <a:rPr lang="en-US" baseline="0" dirty="0" smtClean="0"/>
              <a:t>I want to focus on the KEY for a minute, in this case VKWA.  When a project is created in JIRA, it </a:t>
            </a:r>
            <a:r>
              <a:rPr lang="en-US" dirty="0" smtClean="0">
                <a:effectLst/>
              </a:rPr>
              <a:t>assigned an identifier or key.  </a:t>
            </a:r>
          </a:p>
          <a:p>
            <a:endParaRPr lang="en-US" dirty="0" smtClean="0">
              <a:effectLst/>
            </a:endParaRPr>
          </a:p>
          <a:p>
            <a:r>
              <a:rPr lang="en-US" dirty="0" smtClean="0">
                <a:effectLst/>
              </a:rPr>
              <a:t>The project key is the only true way to identify an app.  App names sometimes change or Apps may be grouped together due to phases, improvements or other reasons,.  The project key is the way you can know for sure you are correctly identifying the right App Project. For example,  SQ=Stay Quit, DMA-Diabetes Mobile App. CRA- Cardiac Rehab App.  I want you to remember the key VKWA because we’re going to see it a few more times as we walk through these pages.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35</a:t>
            </a:fld>
            <a:endParaRPr lang="en-US"/>
          </a:p>
        </p:txBody>
      </p:sp>
    </p:spTree>
    <p:extLst>
      <p:ext uri="{BB962C8B-B14F-4D97-AF65-F5344CB8AC3E}">
        <p14:creationId xmlns:p14="http://schemas.microsoft.com/office/powerpoint/2010/main" val="42847475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Next, you’ll see links to:</a:t>
            </a:r>
          </a:p>
          <a:p>
            <a:r>
              <a:rPr lang="en-US" dirty="0" smtClean="0">
                <a:effectLst/>
              </a:rPr>
              <a:t>Original Request which</a:t>
            </a:r>
            <a:r>
              <a:rPr lang="en-US" baseline="0" dirty="0" smtClean="0">
                <a:effectLst/>
              </a:rPr>
              <a:t>  is </a:t>
            </a:r>
            <a:r>
              <a:rPr lang="en-US" dirty="0" smtClean="0">
                <a:effectLst/>
              </a:rPr>
              <a:t>copied over from the intake request with all the attachments included</a:t>
            </a:r>
          </a:p>
          <a:p>
            <a:r>
              <a:rPr lang="en-US" sz="1200" kern="1200" dirty="0" smtClean="0">
                <a:solidFill>
                  <a:schemeClr val="tx1"/>
                </a:solidFill>
                <a:effectLst/>
                <a:latin typeface="+mn-lt"/>
                <a:ea typeface="+mn-ea"/>
                <a:cs typeface="+mn-cs"/>
              </a:rPr>
              <a:t>All the information that was filled out in the intake side the request is copied over to the issue type, </a:t>
            </a:r>
            <a:r>
              <a:rPr lang="en-US" b="1" dirty="0" smtClean="0">
                <a:effectLst/>
              </a:rPr>
              <a:t>Original Request</a:t>
            </a:r>
            <a:r>
              <a:rPr lang="en-US" sz="1200" kern="1200" dirty="0" smtClean="0">
                <a:solidFill>
                  <a:schemeClr val="tx1"/>
                </a:solidFill>
                <a:effectLst/>
                <a:latin typeface="+mn-lt"/>
                <a:ea typeface="+mn-ea"/>
                <a:cs typeface="+mn-cs"/>
              </a:rPr>
              <a:t>.  (twice)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is my favorite issue type</a:t>
            </a:r>
            <a:r>
              <a:rPr lang="en-US" sz="1200" kern="1200" baseline="0" dirty="0" smtClean="0">
                <a:solidFill>
                  <a:schemeClr val="tx1"/>
                </a:solidFill>
                <a:effectLst/>
                <a:latin typeface="+mn-lt"/>
                <a:ea typeface="+mn-ea"/>
                <a:cs typeface="+mn-cs"/>
              </a:rPr>
              <a:t> because so much information about the app can be obtained by looking at the Original Request and by creating filters from fields on this issue type.</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Fields such as …Project Manager, Business Sponsor, Type of App, the answers to the questions prepared to the MAMT,  Target Audience, Type of data stored, Mobile App Classification.  Plus the attachments that were included when it was first entered and any comments that where added.</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Often myself or other members of the WMS team will add a comment that an email was sent, or they awaiting an answer to a question.  Comments are  one way allow staff with access to  this project aware of any news.</a:t>
            </a:r>
            <a:endParaRPr lang="en-US" dirty="0" smtClean="0">
              <a:effectLst/>
            </a:endParaRPr>
          </a:p>
          <a:p>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Looking</a:t>
            </a:r>
            <a:r>
              <a:rPr lang="en-US" baseline="0" dirty="0" smtClean="0">
                <a:effectLst/>
              </a:rPr>
              <a:t> back at the Project summary page you will also see a </a:t>
            </a:r>
            <a:r>
              <a:rPr lang="en-US" dirty="0" smtClean="0">
                <a:effectLst/>
              </a:rPr>
              <a:t>Link to the project wiki where all the related content is maintained.  We will cover that in more detail later on.</a:t>
            </a:r>
          </a:p>
          <a:p>
            <a:endParaRPr lang="en-US" dirty="0" smtClean="0">
              <a:effectLst/>
            </a:endParaRPr>
          </a:p>
          <a:p>
            <a:r>
              <a:rPr lang="en-US" dirty="0" smtClean="0">
                <a:effectLst/>
              </a:rPr>
              <a:t>Compliance Issues</a:t>
            </a:r>
          </a:p>
          <a:p>
            <a:r>
              <a:rPr lang="en-US" sz="1200" kern="1200" dirty="0" smtClean="0">
                <a:solidFill>
                  <a:schemeClr val="tx1"/>
                </a:solidFill>
                <a:latin typeface="+mn-lt"/>
                <a:ea typeface="+mn-ea"/>
                <a:cs typeface="+mn-cs"/>
              </a:rPr>
              <a:t>In JIRA, compliance issues will be monitored using the Certification/Compliance issue type. This is where comments will be added to monitor engagement and progress with compliance bodies and  is a place to upload final and interim reports of compliance approval.  </a:t>
            </a:r>
          </a:p>
          <a:p>
            <a:endParaRPr lang="en-US" dirty="0" smtClean="0">
              <a:effectLst/>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36</a:t>
            </a:fld>
            <a:endParaRPr lang="en-US"/>
          </a:p>
        </p:txBody>
      </p:sp>
    </p:spTree>
    <p:extLst>
      <p:ext uri="{BB962C8B-B14F-4D97-AF65-F5344CB8AC3E}">
        <p14:creationId xmlns:p14="http://schemas.microsoft.com/office/powerpoint/2010/main" val="3116555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Below these links you will see an Activity Stream. This could be helpful to see what activity has taken place recently on the Project and which user was working in the Project.  Having</a:t>
            </a:r>
            <a:r>
              <a:rPr lang="en-US" baseline="0" dirty="0" smtClean="0">
                <a:effectLst/>
              </a:rPr>
              <a:t> access to a project will enable you to see activity such as a Project Manager, changing the status from planning to development, a developer may have entered a bug, Compliance staff or project manager may have entered content for a compliance issue, attachments uploaded etc.</a:t>
            </a:r>
          </a:p>
          <a:p>
            <a:endParaRPr lang="en-US" dirty="0" smtClean="0">
              <a:effectLst/>
            </a:endParaRPr>
          </a:p>
          <a:p>
            <a:r>
              <a:rPr lang="en-US" dirty="0" smtClean="0">
                <a:effectLst/>
              </a:rPr>
              <a:t>On </a:t>
            </a:r>
            <a:r>
              <a:rPr lang="en-US" dirty="0" smtClean="0">
                <a:effectLst/>
              </a:rPr>
              <a:t>the  top left side of the page you will see both the </a:t>
            </a:r>
            <a:r>
              <a:rPr lang="en-US" b="1" dirty="0" smtClean="0">
                <a:effectLst/>
              </a:rPr>
              <a:t>Overview</a:t>
            </a:r>
            <a:r>
              <a:rPr lang="en-US" dirty="0" smtClean="0">
                <a:effectLst/>
              </a:rPr>
              <a:t> link and the </a:t>
            </a:r>
            <a:r>
              <a:rPr lang="en-US" b="1" dirty="0" smtClean="0">
                <a:effectLst/>
              </a:rPr>
              <a:t>Administrative</a:t>
            </a:r>
            <a:r>
              <a:rPr lang="en-US" dirty="0" smtClean="0">
                <a:effectLst/>
              </a:rPr>
              <a:t> Link.</a:t>
            </a:r>
          </a:p>
          <a:p>
            <a:r>
              <a:rPr lang="en-US" dirty="0" smtClean="0">
                <a:effectLst/>
              </a:rPr>
              <a:t>The Administrative link is used by the Project Manager to add users and make administrative changes to the project.</a:t>
            </a:r>
          </a:p>
          <a:p>
            <a:endParaRPr lang="en-US" dirty="0" smtClean="0">
              <a:effectLst/>
            </a:endParaRPr>
          </a:p>
          <a:p>
            <a:r>
              <a:rPr lang="en-US" dirty="0" smtClean="0">
                <a:effectLst/>
              </a:rPr>
              <a:t>Right now we’ve clicked on the</a:t>
            </a:r>
            <a:r>
              <a:rPr lang="en-US" b="1" dirty="0" smtClean="0">
                <a:effectLst/>
              </a:rPr>
              <a:t> Overview</a:t>
            </a:r>
            <a:r>
              <a:rPr lang="en-US" dirty="0" smtClean="0">
                <a:effectLst/>
              </a:rPr>
              <a:t> link.  </a:t>
            </a:r>
          </a:p>
          <a:p>
            <a:r>
              <a:rPr lang="en-US" dirty="0" smtClean="0">
                <a:effectLst/>
              </a:rPr>
              <a:t>Below it you will see a column on the left side displaying a list of items including </a:t>
            </a:r>
            <a:r>
              <a:rPr lang="en-US" i="1" dirty="0" smtClean="0">
                <a:effectLst/>
              </a:rPr>
              <a:t>issues</a:t>
            </a:r>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37</a:t>
            </a:fld>
            <a:endParaRPr lang="en-US"/>
          </a:p>
        </p:txBody>
      </p:sp>
    </p:spTree>
    <p:extLst>
      <p:ext uri="{BB962C8B-B14F-4D97-AF65-F5344CB8AC3E}">
        <p14:creationId xmlns:p14="http://schemas.microsoft.com/office/powerpoint/2010/main" val="3945443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You can click on issues</a:t>
            </a:r>
            <a:r>
              <a:rPr lang="en-US" baseline="0" dirty="0" smtClean="0">
                <a:effectLst/>
              </a:rPr>
              <a:t> and navigate to the issues page containing all of the project issues, resolved or unresolved.  Now, we can’t see the whole page here, so I’m going to zoom out.</a:t>
            </a:r>
            <a:endParaRPr lang="en-US" dirty="0" smtClean="0">
              <a:effectLst/>
            </a:endParaRP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38</a:t>
            </a:fld>
            <a:endParaRPr lang="en-US"/>
          </a:p>
        </p:txBody>
      </p:sp>
    </p:spTree>
    <p:extLst>
      <p:ext uri="{BB962C8B-B14F-4D97-AF65-F5344CB8AC3E}">
        <p14:creationId xmlns:p14="http://schemas.microsoft.com/office/powerpoint/2010/main" val="2456584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snapshot of the Vet Kiosk Wiki App.  I know this is too small to see, so let’s focus</a:t>
            </a:r>
            <a:r>
              <a:rPr lang="en-US" baseline="0" dirty="0" smtClean="0"/>
              <a:t> on the bottom right</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39</a:t>
            </a:fld>
            <a:endParaRPr lang="en-US"/>
          </a:p>
        </p:txBody>
      </p:sp>
    </p:spTree>
    <p:extLst>
      <p:ext uri="{BB962C8B-B14F-4D97-AF65-F5344CB8AC3E}">
        <p14:creationId xmlns:p14="http://schemas.microsoft.com/office/powerpoint/2010/main" val="107078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we’re going to walk through the 7 stages of VA</a:t>
            </a:r>
            <a:r>
              <a:rPr lang="en-US" baseline="0" dirty="0" smtClean="0"/>
              <a:t>’s mobile application lifecycle– they are planning, development, compliance, Pre-production simulation, IOC field testing, release, and sustainment – </a:t>
            </a:r>
          </a:p>
          <a:p>
            <a:endParaRPr lang="en-US" baseline="0" dirty="0" smtClean="0"/>
          </a:p>
          <a:p>
            <a:r>
              <a:rPr lang="en-US" baseline="0" dirty="0" smtClean="0"/>
              <a:t>We will also get familiar with its k</a:t>
            </a:r>
            <a:r>
              <a:rPr lang="en-US" dirty="0" smtClean="0"/>
              <a:t>ey components: </a:t>
            </a:r>
          </a:p>
          <a:p>
            <a:r>
              <a:rPr lang="en-US" dirty="0" smtClean="0"/>
              <a:t>JIRA, a tracking system that captures and organizes issues, assigns work, and follows team activity.</a:t>
            </a:r>
          </a:p>
          <a:p>
            <a:r>
              <a:rPr lang="en-US" dirty="0" smtClean="0">
                <a:effectLst/>
              </a:rPr>
              <a:t>Confluence-</a:t>
            </a:r>
            <a:r>
              <a:rPr lang="en-US" baseline="0" dirty="0" smtClean="0">
                <a:effectLst/>
              </a:rPr>
              <a:t> </a:t>
            </a:r>
            <a:r>
              <a:rPr lang="en-US" dirty="0" smtClean="0">
                <a:effectLst/>
              </a:rPr>
              <a:t>We will describe how to maintain project documentation in the project's Confluence wiki space</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4</a:t>
            </a:fld>
            <a:endParaRPr lang="en-US"/>
          </a:p>
        </p:txBody>
      </p:sp>
    </p:spTree>
    <p:extLst>
      <p:ext uri="{BB962C8B-B14F-4D97-AF65-F5344CB8AC3E}">
        <p14:creationId xmlns:p14="http://schemas.microsoft.com/office/powerpoint/2010/main" val="2156567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look at unresolved issues BY</a:t>
            </a:r>
            <a:r>
              <a:rPr lang="en-US" baseline="0" dirty="0" smtClean="0"/>
              <a:t> Issue Type</a:t>
            </a:r>
          </a:p>
          <a:p>
            <a:r>
              <a:rPr lang="en-US" baseline="0" dirty="0" smtClean="0"/>
              <a:t>Two items I want to point out here are the Original Request and the Certification/Compliance Issue. Since we are changing and improving all the time, your Project Summary may not contain your Original Request Link. Remember the three links we just showed you on the Project Summary page?  If you are an administrator you can edit the page and place the Original Request link here by copying it from the list of unresolved issues.   If you are not an administrator or project manager, you can ,at least, view the Original Request here in the Unresolved Issue Type list.. </a:t>
            </a:r>
          </a:p>
          <a:p>
            <a:endParaRPr lang="en-US" baseline="0" dirty="0" smtClean="0"/>
          </a:p>
          <a:p>
            <a:r>
              <a:rPr lang="en-US" baseline="0" dirty="0" smtClean="0"/>
              <a:t>In some cases the “original request” link may open to more than one original request.  Some projects are grouped together due to phases or other reasons determined by WMS management.</a:t>
            </a:r>
          </a:p>
          <a:p>
            <a:endParaRPr lang="en-US" baseline="0"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40</a:t>
            </a:fld>
            <a:endParaRPr lang="en-US"/>
          </a:p>
        </p:txBody>
      </p:sp>
    </p:spTree>
    <p:extLst>
      <p:ext uri="{BB962C8B-B14F-4D97-AF65-F5344CB8AC3E}">
        <p14:creationId xmlns:p14="http://schemas.microsoft.com/office/powerpoint/2010/main" val="417370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the key VKWA.   This key will be attached to every issue</a:t>
            </a:r>
            <a:r>
              <a:rPr lang="en-US" baseline="0" dirty="0" smtClean="0"/>
              <a:t> for this project.</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41</a:t>
            </a:fld>
            <a:endParaRPr lang="en-US"/>
          </a:p>
        </p:txBody>
      </p:sp>
    </p:spTree>
    <p:extLst>
      <p:ext uri="{BB962C8B-B14F-4D97-AF65-F5344CB8AC3E}">
        <p14:creationId xmlns:p14="http://schemas.microsoft.com/office/powerpoint/2010/main" val="7696048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let’s navigate back to the Summary page. And switch gears a bit.</a:t>
            </a:r>
          </a:p>
          <a:p>
            <a:r>
              <a:rPr lang="en-US" dirty="0" smtClean="0">
                <a:effectLst/>
              </a:rPr>
              <a:t>We’ve become more familiar with the JIRA</a:t>
            </a:r>
            <a:r>
              <a:rPr lang="en-US" baseline="0" dirty="0" smtClean="0">
                <a:effectLst/>
              </a:rPr>
              <a:t> Project page.  Now let’s click on that wiki link I pointed out earlier and take a closer look at the wiki page.</a:t>
            </a:r>
            <a:endParaRPr lang="en-US" dirty="0" smtClean="0">
              <a:effectLst/>
            </a:endParaRPr>
          </a:p>
          <a:p>
            <a:endParaRPr lang="en-US"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42</a:t>
            </a:fld>
            <a:endParaRPr lang="en-US"/>
          </a:p>
        </p:txBody>
      </p:sp>
    </p:spTree>
    <p:extLst>
      <p:ext uri="{BB962C8B-B14F-4D97-AF65-F5344CB8AC3E}">
        <p14:creationId xmlns:p14="http://schemas.microsoft.com/office/powerpoint/2010/main" val="31458467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We’re</a:t>
            </a:r>
            <a:r>
              <a:rPr lang="en-US" baseline="0" dirty="0" smtClean="0">
                <a:effectLst/>
              </a:rPr>
              <a:t> now on the Vet Kiosk Wiki App cover page.  Again, I know this is small.  You don’t need to read the details.  I just wanted you to get familiar with the look of this page.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You've heard of Wikipedia.  A wiki is a web application which allows people to add, modify or delete content in collaboration with the other team members. All Project</a:t>
            </a:r>
            <a:r>
              <a:rPr lang="en-US" baseline="0" dirty="0" smtClean="0">
                <a:effectLst/>
              </a:rPr>
              <a:t> content should be kept in the project wiki</a:t>
            </a:r>
            <a:r>
              <a:rPr lang="en-US" dirty="0" smtClean="0">
                <a:effectLst/>
              </a:rPr>
              <a:t>.   Once you have your MAE JIRA account, and have been given access by the Project Manager, you will have access to this content.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r>
              <a:rPr lang="en-US" dirty="0" smtClean="0">
                <a:effectLst/>
              </a:rPr>
              <a:t> A wiki template will be used to aid in organization of your project. The project wiki cover page starts with a listing of key staff members and a project summary that is populated by the Project Manager. The cover page also  displays tables that show pertinent dates related to PMAS, compliance, Risks and Project</a:t>
            </a:r>
            <a:r>
              <a:rPr lang="en-US" baseline="0" dirty="0" smtClean="0">
                <a:effectLst/>
              </a:rPr>
              <a:t> life cycle.</a:t>
            </a:r>
            <a:endParaRPr lang="en-US" dirty="0" smtClean="0">
              <a:effectLst/>
            </a:endParaRPr>
          </a:p>
          <a:p>
            <a:endParaRPr lang="en-US" dirty="0" smtClean="0">
              <a:effectLst/>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43</a:t>
            </a:fld>
            <a:endParaRPr lang="en-US"/>
          </a:p>
        </p:txBody>
      </p:sp>
    </p:spTree>
    <p:extLst>
      <p:ext uri="{BB962C8B-B14F-4D97-AF65-F5344CB8AC3E}">
        <p14:creationId xmlns:p14="http://schemas.microsoft.com/office/powerpoint/2010/main" val="38719462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a:t>
            </a:r>
            <a:r>
              <a:rPr lang="en-US" baseline="0" dirty="0" smtClean="0"/>
              <a:t> left side of the page </a:t>
            </a:r>
            <a:r>
              <a:rPr lang="en-US" dirty="0" smtClean="0"/>
              <a:t>we’ll see a menu</a:t>
            </a:r>
            <a:r>
              <a:rPr lang="en-US" baseline="0" dirty="0" smtClean="0"/>
              <a:t> of options we can navigate to – these are CHILD PAGES that have been set up.  We’re on the Summary page now, but you can also select</a:t>
            </a:r>
          </a:p>
          <a:p>
            <a:endParaRPr lang="en-US" baseline="0" dirty="0" smtClean="0"/>
          </a:p>
          <a:p>
            <a:r>
              <a:rPr lang="en-US" dirty="0" smtClean="0">
                <a:effectLst/>
              </a:rPr>
              <a:t>Concept paper</a:t>
            </a:r>
            <a:br>
              <a:rPr lang="en-US" dirty="0" smtClean="0">
                <a:effectLst/>
              </a:rPr>
            </a:br>
            <a:r>
              <a:rPr lang="en-US" dirty="0" smtClean="0">
                <a:effectLst/>
              </a:rPr>
              <a:t>meeting minutes</a:t>
            </a:r>
            <a:br>
              <a:rPr lang="en-US" dirty="0" smtClean="0">
                <a:effectLst/>
              </a:rPr>
            </a:br>
            <a:r>
              <a:rPr lang="en-US" dirty="0" smtClean="0">
                <a:effectLst/>
              </a:rPr>
              <a:t>technical documents</a:t>
            </a:r>
            <a:br>
              <a:rPr lang="en-US" dirty="0" smtClean="0">
                <a:effectLst/>
              </a:rPr>
            </a:br>
            <a:r>
              <a:rPr lang="en-US" dirty="0" smtClean="0">
                <a:effectLst/>
              </a:rPr>
              <a:t>PMAS</a:t>
            </a:r>
            <a:br>
              <a:rPr lang="en-US" dirty="0" smtClean="0">
                <a:effectLst/>
              </a:rPr>
            </a:br>
            <a:r>
              <a:rPr lang="en-US" dirty="0" smtClean="0">
                <a:effectLst/>
              </a:rPr>
              <a:t>Overview</a:t>
            </a:r>
            <a:br>
              <a:rPr lang="en-US" dirty="0" smtClean="0">
                <a:effectLst/>
              </a:rPr>
            </a:b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44</a:t>
            </a:fld>
            <a:endParaRPr lang="en-US"/>
          </a:p>
        </p:txBody>
      </p:sp>
    </p:spTree>
    <p:extLst>
      <p:ext uri="{BB962C8B-B14F-4D97-AF65-F5344CB8AC3E}">
        <p14:creationId xmlns:p14="http://schemas.microsoft.com/office/powerpoint/2010/main" val="1002834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Templates have been created to aid the user in adding content. If we click on this CREATE button at the top of the page,</a:t>
            </a:r>
            <a:r>
              <a:rPr lang="en-US" baseline="0" dirty="0" smtClean="0">
                <a:effectLst/>
              </a:rPr>
              <a:t> a pop up box is will open with several templates.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Users are able to up load and import</a:t>
            </a:r>
            <a:r>
              <a:rPr lang="en-US" baseline="0" dirty="0" smtClean="0">
                <a:effectLst/>
              </a:rPr>
              <a:t> the available </a:t>
            </a:r>
            <a:r>
              <a:rPr lang="en-US" dirty="0" smtClean="0">
                <a:effectLst/>
              </a:rPr>
              <a:t>templates as child pages. From this screen, you can then</a:t>
            </a:r>
            <a:r>
              <a:rPr lang="en-US" baseline="0" dirty="0" smtClean="0">
                <a:effectLst/>
              </a:rPr>
              <a:t> </a:t>
            </a:r>
            <a:r>
              <a:rPr lang="en-US" dirty="0" smtClean="0">
                <a:effectLst/>
              </a:rPr>
              <a:t>scroll down to the correct template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effectLst/>
            </a:endParaRPr>
          </a:p>
          <a:p>
            <a:r>
              <a:rPr lang="en-US" dirty="0" smtClean="0">
                <a:effectLst/>
              </a:rPr>
              <a:t>There are templates for all the PMAS documents</a:t>
            </a:r>
            <a:r>
              <a:rPr lang="en-US" baseline="0" dirty="0" smtClean="0">
                <a:effectLst/>
              </a:rPr>
              <a:t> including Requirements Specification Document, System Design Document. There are also templates for the V &amp; V testing intake form, and many of the Compliance form templates such as privacy and security and the 508 testing.  </a:t>
            </a:r>
          </a:p>
          <a:p>
            <a:endParaRPr lang="en-US" dirty="0" smtClean="0">
              <a:effectLst/>
            </a:endParaRPr>
          </a:p>
          <a:p>
            <a:endParaRPr lang="en-US" b="1" dirty="0" smtClean="0">
              <a:effectLst/>
            </a:endParaRPr>
          </a:p>
          <a:p>
            <a:r>
              <a:rPr lang="en-US" b="1" dirty="0" smtClean="0">
                <a:effectLst/>
              </a:rPr>
              <a:t>If you want to upload a template:</a:t>
            </a:r>
            <a:endParaRPr lang="en-US" dirty="0" smtClean="0">
              <a:effectLst/>
            </a:endParaRPr>
          </a:p>
          <a:p>
            <a:r>
              <a:rPr lang="en-US" dirty="0" smtClean="0">
                <a:effectLst/>
              </a:rPr>
              <a:t>You must first make sure you are on the </a:t>
            </a:r>
            <a:r>
              <a:rPr lang="en-US" b="1" u="sng" dirty="0" smtClean="0">
                <a:effectLst/>
              </a:rPr>
              <a:t>right parent page</a:t>
            </a:r>
            <a:r>
              <a:rPr lang="en-US" dirty="0" smtClean="0">
                <a:effectLst/>
              </a:rPr>
              <a:t>, before you click on the create button.  For most of the templates the parent page is the wiki summary page.</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45</a:t>
            </a:fld>
            <a:endParaRPr lang="en-US"/>
          </a:p>
        </p:txBody>
      </p:sp>
    </p:spTree>
    <p:extLst>
      <p:ext uri="{BB962C8B-B14F-4D97-AF65-F5344CB8AC3E}">
        <p14:creationId xmlns:p14="http://schemas.microsoft.com/office/powerpoint/2010/main" val="7884910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One template I’d like to call your attention</a:t>
            </a:r>
            <a:r>
              <a:rPr lang="en-US" sz="1200" kern="1200" baseline="0" dirty="0" smtClean="0">
                <a:solidFill>
                  <a:schemeClr val="tx1"/>
                </a:solidFill>
                <a:latin typeface="+mn-lt"/>
                <a:ea typeface="+mn-ea"/>
                <a:cs typeface="+mn-cs"/>
              </a:rPr>
              <a:t> to is the MA Required Artifacts Template.  This acts as a snap shot and guide to finding the </a:t>
            </a:r>
            <a:r>
              <a:rPr lang="en-US" sz="1200" kern="1200" dirty="0" smtClean="0">
                <a:solidFill>
                  <a:schemeClr val="tx1"/>
                </a:solidFill>
                <a:latin typeface="+mn-lt"/>
                <a:ea typeface="+mn-ea"/>
                <a:cs typeface="+mn-cs"/>
              </a:rPr>
              <a:t>right template for the known required artifacts, including the PMAS artifacts</a:t>
            </a:r>
            <a:r>
              <a:rPr lang="en-US" sz="1200" kern="1200" baseline="0" dirty="0" smtClean="0">
                <a:solidFill>
                  <a:schemeClr val="tx1"/>
                </a:solidFill>
                <a:latin typeface="+mn-lt"/>
                <a:ea typeface="+mn-ea"/>
                <a:cs typeface="+mn-cs"/>
              </a:rPr>
              <a:t> </a:t>
            </a:r>
            <a:endParaRPr lang="en-US" b="0"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Note that this page now lists all artifacts known to-date</a:t>
            </a:r>
            <a:endParaRPr lang="en-US" b="1" dirty="0" smtClean="0">
              <a:effectLst/>
            </a:endParaRPr>
          </a:p>
          <a:p>
            <a:endParaRPr lang="en-US" dirty="0" smtClean="0"/>
          </a:p>
          <a:p>
            <a:endParaRPr lang="en-US" dirty="0" smtClean="0"/>
          </a:p>
          <a:p>
            <a:r>
              <a:rPr lang="en-US" dirty="0" smtClean="0"/>
              <a:t>If it isn’t in your PMAS child</a:t>
            </a:r>
            <a:r>
              <a:rPr lang="en-US" baseline="0" dirty="0" smtClean="0"/>
              <a:t> page already, you should use the create button find the template and upload to a new child page.</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46</a:t>
            </a:fld>
            <a:endParaRPr lang="en-US"/>
          </a:p>
        </p:txBody>
      </p:sp>
    </p:spTree>
    <p:extLst>
      <p:ext uri="{BB962C8B-B14F-4D97-AF65-F5344CB8AC3E}">
        <p14:creationId xmlns:p14="http://schemas.microsoft.com/office/powerpoint/2010/main" val="31869110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review,</a:t>
            </a:r>
          </a:p>
          <a:p>
            <a:r>
              <a:rPr lang="en-US" baseline="0" dirty="0" smtClean="0"/>
              <a:t>we have gone over the Web and Mobile applications Planning phase including request, initiation and  approval.  Reviewed the MAMT and the MAGB and how the request becomes a Project.</a:t>
            </a:r>
          </a:p>
          <a:p>
            <a:r>
              <a:rPr lang="en-US" baseline="0" dirty="0" smtClean="0"/>
              <a:t>We’ve discussed the JIRA project wiki and the templates provided there.</a:t>
            </a:r>
          </a:p>
          <a:p>
            <a:r>
              <a:rPr lang="en-US" baseline="0" dirty="0" smtClean="0"/>
              <a:t>Now let’s switch gears and dive into how to search JIRA.</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47</a:t>
            </a:fld>
            <a:endParaRPr lang="en-US"/>
          </a:p>
        </p:txBody>
      </p:sp>
    </p:spTree>
    <p:extLst>
      <p:ext uri="{BB962C8B-B14F-4D97-AF65-F5344CB8AC3E}">
        <p14:creationId xmlns:p14="http://schemas.microsoft.com/office/powerpoint/2010/main" val="2877011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There are at least</a:t>
            </a:r>
            <a:r>
              <a:rPr lang="en-US" baseline="0" dirty="0" smtClean="0">
                <a:effectLst/>
              </a:rPr>
              <a:t> three methods for searching JIRA. Quick Search, Basic Search and Advanced Search. </a:t>
            </a:r>
            <a:r>
              <a:rPr lang="en-US" dirty="0" smtClean="0">
                <a:effectLst/>
              </a:rPr>
              <a:t>The quick search is the fastest way to define search criteria. However, it is  less precise than other search methods for complex queries</a:t>
            </a:r>
          </a:p>
        </p:txBody>
      </p:sp>
      <p:sp>
        <p:nvSpPr>
          <p:cNvPr id="4" name="Slide Number Placeholder 3"/>
          <p:cNvSpPr>
            <a:spLocks noGrp="1"/>
          </p:cNvSpPr>
          <p:nvPr>
            <p:ph type="sldNum" sz="quarter" idx="10"/>
          </p:nvPr>
        </p:nvSpPr>
        <p:spPr/>
        <p:txBody>
          <a:bodyPr/>
          <a:lstStyle/>
          <a:p>
            <a:fld id="{1D46DE7D-D967-488D-874E-4FE9321A6C56}" type="slidenum">
              <a:rPr lang="en-US" smtClean="0"/>
              <a:t>48</a:t>
            </a:fld>
            <a:endParaRPr lang="en-US"/>
          </a:p>
        </p:txBody>
      </p:sp>
    </p:spTree>
    <p:extLst>
      <p:ext uri="{BB962C8B-B14F-4D97-AF65-F5344CB8AC3E}">
        <p14:creationId xmlns:p14="http://schemas.microsoft.com/office/powerpoint/2010/main" val="3812517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Quick Search is a powerful</a:t>
            </a:r>
            <a:r>
              <a:rPr lang="en-US" baseline="0" dirty="0" smtClean="0"/>
              <a:t> tool which will search across the issues and their fields in addition to the comments.  The trouble with this is that it is like searching google.  You will receive too many hits including open and closed issues, issues types including  risks, bugs and everything that touches the keyword that you have entered. </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49</a:t>
            </a:fld>
            <a:endParaRPr lang="en-US"/>
          </a:p>
        </p:txBody>
      </p:sp>
    </p:spTree>
    <p:extLst>
      <p:ext uri="{BB962C8B-B14F-4D97-AF65-F5344CB8AC3E}">
        <p14:creationId xmlns:p14="http://schemas.microsoft.com/office/powerpoint/2010/main" val="2244828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first I’d like to ask another poll.</a:t>
            </a:r>
            <a:r>
              <a:rPr lang="en-US" baseline="0" dirty="0" smtClean="0"/>
              <a:t>  I’d like to know how many of you have a MAE JIRA account.</a:t>
            </a:r>
          </a:p>
          <a:p>
            <a:endParaRPr lang="en-US" baseline="0" dirty="0" smtClean="0"/>
          </a:p>
          <a:p>
            <a:r>
              <a:rPr lang="en-US" baseline="0" dirty="0" smtClean="0"/>
              <a:t>This will help me understand how familiar you are with the spaces we’re talking about today, and how much time to spend going over each section.</a:t>
            </a:r>
          </a:p>
        </p:txBody>
      </p:sp>
      <p:sp>
        <p:nvSpPr>
          <p:cNvPr id="4" name="Slide Number Placeholder 3"/>
          <p:cNvSpPr>
            <a:spLocks noGrp="1"/>
          </p:cNvSpPr>
          <p:nvPr>
            <p:ph type="sldNum" sz="quarter" idx="10"/>
          </p:nvPr>
        </p:nvSpPr>
        <p:spPr/>
        <p:txBody>
          <a:bodyPr/>
          <a:lstStyle/>
          <a:p>
            <a:fld id="{1D46DE7D-D967-488D-874E-4FE9321A6C56}" type="slidenum">
              <a:rPr lang="en-US" smtClean="0"/>
              <a:t>5</a:t>
            </a:fld>
            <a:endParaRPr lang="en-US"/>
          </a:p>
        </p:txBody>
      </p:sp>
    </p:spTree>
    <p:extLst>
      <p:ext uri="{BB962C8B-B14F-4D97-AF65-F5344CB8AC3E}">
        <p14:creationId xmlns:p14="http://schemas.microsoft.com/office/powerpoint/2010/main" val="2045034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can, however, place a issue key into this box and it will bring up just that one issue.</a:t>
            </a:r>
          </a:p>
          <a:p>
            <a:endParaRPr lang="en-US" baseline="0" dirty="0" smtClean="0"/>
          </a:p>
          <a:p>
            <a:r>
              <a:rPr lang="en-US" baseline="0" dirty="0" smtClean="0"/>
              <a:t>Here  you could see that  the key WMSIN-1048 brings up just one issue, which is a request for the Women’s Health Diary Phase 2 application.</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50</a:t>
            </a:fld>
            <a:endParaRPr lang="en-US"/>
          </a:p>
        </p:txBody>
      </p:sp>
    </p:spTree>
    <p:extLst>
      <p:ext uri="{BB962C8B-B14F-4D97-AF65-F5344CB8AC3E}">
        <p14:creationId xmlns:p14="http://schemas.microsoft.com/office/powerpoint/2010/main" val="29821530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trike="noStrike" dirty="0" smtClean="0">
                <a:effectLst/>
              </a:rPr>
              <a:t>The basic search provides a user-friendly interface that lets you define complex queries, without needing to know how to use JIRA Query Language (JQL). Once you</a:t>
            </a:r>
            <a:r>
              <a:rPr lang="en-US" strike="noStrike" baseline="0" dirty="0" smtClean="0">
                <a:effectLst/>
              </a:rPr>
              <a:t> create a basic search you can then switch to advanced to view the JQL behind the search.</a:t>
            </a:r>
            <a:endParaRPr lang="en-US" strike="noStrike" dirty="0" smtClean="0">
              <a:effectLst/>
            </a:endParaRPr>
          </a:p>
          <a:p>
            <a:endParaRPr lang="en-US" dirty="0" smtClean="0">
              <a:effectLst/>
            </a:endParaRPr>
          </a:p>
          <a:p>
            <a:r>
              <a:rPr lang="en-US" dirty="0" smtClean="0">
                <a:effectLst/>
              </a:rPr>
              <a:t>To do a basic search, you’re going to click on the ISSUES drop</a:t>
            </a:r>
            <a:r>
              <a:rPr lang="en-US" baseline="0" dirty="0" smtClean="0">
                <a:effectLst/>
              </a:rPr>
              <a:t> down menu at the top of the screen and select “SEARCH FOR ISSUES”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51</a:t>
            </a:fld>
            <a:endParaRPr lang="en-US"/>
          </a:p>
        </p:txBody>
      </p:sp>
    </p:spTree>
    <p:extLst>
      <p:ext uri="{BB962C8B-B14F-4D97-AF65-F5344CB8AC3E}">
        <p14:creationId xmlns:p14="http://schemas.microsoft.com/office/powerpoint/2010/main" val="22070749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will pull up the basic search bar.  You’ll notice several drop down menus that allow you to narrow your search.</a:t>
            </a:r>
          </a:p>
          <a:p>
            <a:endParaRPr lang="en-US" baseline="0" dirty="0" smtClean="0"/>
          </a:p>
          <a:p>
            <a:r>
              <a:rPr lang="en-US" baseline="0" dirty="0" smtClean="0"/>
              <a:t>Use the TYPE drop down menu and choose the issue type “original request” to search for a project. If it is not among the choices simply start typing “original request”</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also use the drop </a:t>
            </a:r>
            <a:r>
              <a:rPr lang="en-US" b="1" baseline="0" dirty="0" smtClean="0"/>
              <a:t>down choice called More</a:t>
            </a:r>
            <a:r>
              <a:rPr lang="en-US" b="0" baseline="0" dirty="0" smtClean="0"/>
              <a:t> </a:t>
            </a:r>
            <a:r>
              <a:rPr lang="en-US" baseline="0" dirty="0" smtClean="0"/>
              <a:t>to choose any of the fields in any of the issues to limit your search. Examples include “app will collect veteran entered data” or “app contains a EULA”.</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might</a:t>
            </a:r>
            <a:r>
              <a:rPr lang="en-US" baseline="0" dirty="0" smtClean="0"/>
              <a:t> search for a group of projects in a contract or all the projects that have a particular Project Manager.  I might even search for all the request type issues that have a Business Requirements Document completed.  In these circumstances I would still filter it by that issue type “original request” first.</a:t>
            </a:r>
          </a:p>
          <a:p>
            <a:endParaRPr lang="en-US" baseline="0" dirty="0" smtClean="0"/>
          </a:p>
          <a:p>
            <a:r>
              <a:rPr lang="en-US" baseline="0" dirty="0" smtClean="0"/>
              <a:t>Disclaimer.  </a:t>
            </a:r>
          </a:p>
          <a:p>
            <a:r>
              <a:rPr lang="en-US" baseline="0" dirty="0" smtClean="0"/>
              <a:t>As we are working hard to use the system to it’s best advantage, it is important for the project manager to keep the original request up to date so that these searches report correctly.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52</a:t>
            </a:fld>
            <a:endParaRPr lang="en-US"/>
          </a:p>
        </p:txBody>
      </p:sp>
    </p:spTree>
    <p:extLst>
      <p:ext uri="{BB962C8B-B14F-4D97-AF65-F5344CB8AC3E}">
        <p14:creationId xmlns:p14="http://schemas.microsoft.com/office/powerpoint/2010/main" val="37194807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switch from basic to advanced search, click the basic or advance</a:t>
            </a:r>
            <a:r>
              <a:rPr lang="en-US" baseline="0" dirty="0" smtClean="0"/>
              <a:t> link next to the search criteria. </a:t>
            </a:r>
          </a:p>
        </p:txBody>
      </p:sp>
      <p:sp>
        <p:nvSpPr>
          <p:cNvPr id="4" name="Slide Number Placeholder 3"/>
          <p:cNvSpPr>
            <a:spLocks noGrp="1"/>
          </p:cNvSpPr>
          <p:nvPr>
            <p:ph type="sldNum" sz="quarter" idx="10"/>
          </p:nvPr>
        </p:nvSpPr>
        <p:spPr/>
        <p:txBody>
          <a:bodyPr/>
          <a:lstStyle/>
          <a:p>
            <a:fld id="{1D46DE7D-D967-488D-874E-4FE9321A6C56}" type="slidenum">
              <a:rPr lang="en-US" smtClean="0"/>
              <a:t>53</a:t>
            </a:fld>
            <a:endParaRPr lang="en-US"/>
          </a:p>
        </p:txBody>
      </p:sp>
    </p:spTree>
    <p:extLst>
      <p:ext uri="{BB962C8B-B14F-4D97-AF65-F5344CB8AC3E}">
        <p14:creationId xmlns:p14="http://schemas.microsoft.com/office/powerpoint/2010/main" val="5382167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advanced search is the most specific</a:t>
            </a:r>
            <a:r>
              <a:rPr lang="en-US" baseline="0" dirty="0" smtClean="0"/>
              <a:t> way to search JIRA </a:t>
            </a:r>
            <a:r>
              <a:rPr lang="en-US" dirty="0" smtClean="0">
                <a:effectLst/>
              </a:rPr>
              <a:t>you need to know how to construct structured queries using the JQL to use this feature.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take a look at the Advanced search and see what the JQL looks</a:t>
            </a:r>
            <a:r>
              <a:rPr lang="en-US" sz="1200" kern="1200" baseline="0" dirty="0" smtClean="0">
                <a:solidFill>
                  <a:schemeClr val="tx1"/>
                </a:solidFill>
                <a:effectLst/>
                <a:latin typeface="+mn-lt"/>
                <a:ea typeface="+mn-ea"/>
                <a:cs typeface="+mn-cs"/>
              </a:rPr>
              <a:t> like.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54</a:t>
            </a:fld>
            <a:endParaRPr lang="en-US"/>
          </a:p>
        </p:txBody>
      </p:sp>
    </p:spTree>
    <p:extLst>
      <p:ext uri="{BB962C8B-B14F-4D97-AF65-F5344CB8AC3E}">
        <p14:creationId xmlns:p14="http://schemas.microsoft.com/office/powerpoint/2010/main" val="7034098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a search I created in the Basic Search.</a:t>
            </a:r>
            <a:r>
              <a:rPr lang="en-US" baseline="0" dirty="0" smtClean="0"/>
              <a:t>  We are viewing it now in the Advance Search so that we can see how it was built and what is behind the search.  </a:t>
            </a:r>
          </a:p>
          <a:p>
            <a:r>
              <a:rPr lang="en-US" baseline="0" dirty="0" smtClean="0"/>
              <a:t>This is a search that will display all the mobile applications in the intake phase AND the project phase and can be used to compare new requests to requests and projects already in the system.  I call this search -- Mobile Apps Inventory</a:t>
            </a:r>
          </a:p>
          <a:p>
            <a:endParaRPr lang="en-US" baseline="0" dirty="0" smtClean="0"/>
          </a:p>
          <a:p>
            <a:r>
              <a:rPr lang="en-US" baseline="0" dirty="0" smtClean="0"/>
              <a:t>TIP: </a:t>
            </a:r>
          </a:p>
          <a:p>
            <a:r>
              <a:rPr lang="en-US" baseline="0" dirty="0" smtClean="0"/>
              <a:t>When I have completed my choice on the basic search drop down menus , I switch to advanced where I could then see the JQL  and perhaps tweak my search.</a:t>
            </a:r>
          </a:p>
          <a:p>
            <a:endParaRPr lang="en-US" baseline="0" dirty="0" smtClean="0"/>
          </a:p>
          <a:p>
            <a:r>
              <a:rPr lang="en-US" sz="1200" b="1" kern="1200" dirty="0" smtClean="0">
                <a:solidFill>
                  <a:schemeClr val="tx1"/>
                </a:solidFill>
                <a:effectLst/>
                <a:latin typeface="+mn-lt"/>
                <a:ea typeface="+mn-ea"/>
                <a:cs typeface="+mn-cs"/>
              </a:rPr>
              <a:t>I use advanced to see exactly what my filter contains or to take a look at the details of the filters others have created</a:t>
            </a:r>
            <a:endParaRPr lang="en-US" baseline="0" dirty="0" smtClean="0"/>
          </a:p>
          <a:p>
            <a:endParaRPr lang="en-US" baseline="0" dirty="0" smtClean="0"/>
          </a:p>
          <a:p>
            <a:r>
              <a:rPr lang="en-US" baseline="0" dirty="0" smtClean="0"/>
              <a:t>This is one way to use the advanced search in combination with the basic search.</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55</a:t>
            </a:fld>
            <a:endParaRPr lang="en-US"/>
          </a:p>
        </p:txBody>
      </p:sp>
    </p:spTree>
    <p:extLst>
      <p:ext uri="{BB962C8B-B14F-4D97-AF65-F5344CB8AC3E}">
        <p14:creationId xmlns:p14="http://schemas.microsoft.com/office/powerpoint/2010/main" val="11821956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Once you’ve</a:t>
            </a:r>
            <a:r>
              <a:rPr lang="en-US" sz="1200" b="1" kern="1200" baseline="0" dirty="0" smtClean="0">
                <a:solidFill>
                  <a:schemeClr val="tx1"/>
                </a:solidFill>
                <a:effectLst/>
                <a:latin typeface="+mn-lt"/>
                <a:ea typeface="+mn-ea"/>
                <a:cs typeface="+mn-cs"/>
              </a:rPr>
              <a:t> searched for an issue in JIRA like we just did,  you can SAVE that search as a filter to use later.</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Filters help you keep track of your Projects and issues such as bugs, compliance, project status, risks etc.</a:t>
            </a:r>
            <a:endParaRPr lang="en-US" dirty="0" smtClean="0">
              <a:effectLst/>
            </a:endParaRPr>
          </a:p>
          <a:p>
            <a:r>
              <a:rPr lang="en-US" sz="1200" kern="1200" dirty="0" smtClean="0">
                <a:solidFill>
                  <a:schemeClr val="tx1"/>
                </a:solidFill>
                <a:effectLst/>
                <a:latin typeface="+mn-lt"/>
                <a:ea typeface="+mn-ea"/>
                <a:cs typeface="+mn-cs"/>
              </a:rPr>
              <a:t>You would create a filter the</a:t>
            </a:r>
            <a:r>
              <a:rPr lang="en-US" sz="1200" kern="1200" baseline="0" dirty="0" smtClean="0">
                <a:solidFill>
                  <a:schemeClr val="tx1"/>
                </a:solidFill>
                <a:effectLst/>
                <a:latin typeface="+mn-lt"/>
                <a:ea typeface="+mn-ea"/>
                <a:cs typeface="+mn-cs"/>
              </a:rPr>
              <a:t> same way you search for issues.  </a:t>
            </a:r>
            <a:endParaRPr lang="en-US" dirty="0" smtClean="0"/>
          </a:p>
          <a:p>
            <a:r>
              <a:rPr lang="en-US" sz="1200" b="1" kern="1200" dirty="0" smtClean="0">
                <a:solidFill>
                  <a:schemeClr val="tx1"/>
                </a:solidFill>
                <a:effectLst/>
                <a:latin typeface="+mn-lt"/>
                <a:ea typeface="+mn-ea"/>
                <a:cs typeface="+mn-cs"/>
              </a:rPr>
              <a:t> </a:t>
            </a:r>
            <a:endParaRPr lang="en-US" dirty="0" smtClean="0">
              <a:effectLst/>
            </a:endParaRPr>
          </a:p>
          <a:p>
            <a:r>
              <a:rPr lang="en-US" dirty="0" smtClean="0">
                <a:effectLst/>
              </a:rPr>
              <a:t>Here is what you can do with JIRA filters:</a:t>
            </a:r>
            <a:r>
              <a:rPr lang="en-US" b="1" dirty="0" smtClean="0">
                <a:effectLst/>
              </a:rPr>
              <a:t> </a:t>
            </a:r>
            <a:br>
              <a:rPr lang="en-US" b="1" dirty="0" smtClean="0">
                <a:effectLst/>
              </a:rPr>
            </a:br>
            <a:r>
              <a:rPr lang="en-US" dirty="0" smtClean="0">
                <a:effectLst/>
              </a:rPr>
              <a:t>Share and email search results </a:t>
            </a:r>
          </a:p>
          <a:p>
            <a:r>
              <a:rPr lang="en-US" dirty="0" smtClean="0">
                <a:effectLst/>
              </a:rPr>
              <a:t>Create lists of </a:t>
            </a:r>
            <a:r>
              <a:rPr lang="en-US" dirty="0" smtClean="0">
                <a:effectLst/>
                <a:hlinkClick r:id="rId3"/>
              </a:rPr>
              <a:t>favorite filters</a:t>
            </a:r>
            <a:endParaRPr lang="en-US" dirty="0" smtClean="0">
              <a:effectLst/>
            </a:endParaRPr>
          </a:p>
          <a:p>
            <a:r>
              <a:rPr lang="en-US" dirty="0" smtClean="0">
                <a:effectLst/>
              </a:rPr>
              <a:t>Have search results </a:t>
            </a:r>
            <a:r>
              <a:rPr lang="en-US" dirty="0" smtClean="0">
                <a:effectLst/>
                <a:hlinkClick r:id="rId4"/>
              </a:rPr>
              <a:t>emailed to you</a:t>
            </a:r>
            <a:r>
              <a:rPr lang="en-US" dirty="0" smtClean="0">
                <a:effectLst/>
              </a:rPr>
              <a:t> according to your preferred schedule</a:t>
            </a:r>
          </a:p>
          <a:p>
            <a:r>
              <a:rPr lang="en-US" dirty="0" smtClean="0">
                <a:effectLst/>
              </a:rPr>
              <a:t>View and export the search results in various formats (RSS, Excel, </a:t>
            </a:r>
            <a:r>
              <a:rPr lang="en-US" dirty="0" err="1" smtClean="0">
                <a:effectLst/>
              </a:rPr>
              <a:t>etc</a:t>
            </a:r>
            <a:r>
              <a:rPr lang="en-US" dirty="0" smtClean="0">
                <a:effectLst/>
              </a:rPr>
              <a:t>)</a:t>
            </a:r>
          </a:p>
          <a:p>
            <a:r>
              <a:rPr lang="en-US" dirty="0" smtClean="0">
                <a:effectLst/>
              </a:rPr>
              <a:t>Display the search results in a </a:t>
            </a:r>
            <a:r>
              <a:rPr lang="en-US" dirty="0" smtClean="0">
                <a:effectLst/>
                <a:hlinkClick r:id="rId5"/>
              </a:rPr>
              <a:t>report</a:t>
            </a:r>
            <a:r>
              <a:rPr lang="en-US" dirty="0" smtClean="0">
                <a:effectLst/>
              </a:rPr>
              <a:t> format</a:t>
            </a:r>
          </a:p>
          <a:p>
            <a:r>
              <a:rPr lang="en-US" dirty="0" smtClean="0">
                <a:effectLst/>
              </a:rPr>
              <a:t>Display the search results in a </a:t>
            </a:r>
            <a:r>
              <a:rPr lang="en-US" dirty="0" smtClean="0">
                <a:effectLst/>
                <a:hlinkClick r:id="rId6"/>
              </a:rPr>
              <a:t>dashboard Gadget</a:t>
            </a:r>
            <a:endParaRPr lang="en-US" dirty="0" smtClean="0">
              <a:effectLst/>
            </a:endParaRPr>
          </a:p>
          <a:p>
            <a:r>
              <a:rPr lang="en-US" dirty="0" smtClean="0">
                <a:effectLst/>
              </a:rPr>
              <a:t>If you have saved a search previously (i.e. as a filter) and want to run it again, you can</a:t>
            </a:r>
          </a:p>
          <a:p>
            <a:endParaRPr lang="en-US" dirty="0" smtClean="0">
              <a:effectLst/>
            </a:endParaRP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6771010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57</a:t>
            </a:fld>
            <a:endParaRPr lang="en-US"/>
          </a:p>
        </p:txBody>
      </p:sp>
    </p:spTree>
    <p:extLst>
      <p:ext uri="{BB962C8B-B14F-4D97-AF65-F5344CB8AC3E}">
        <p14:creationId xmlns:p14="http://schemas.microsoft.com/office/powerpoint/2010/main" val="19306310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is a question that comes up often: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a Project Manager, can I see a list of all the Projects I oversee</a:t>
            </a:r>
            <a:r>
              <a:rPr lang="en-US" sz="1200" kern="1200" baseline="0" dirty="0" smtClean="0">
                <a:solidFill>
                  <a:schemeClr val="tx1"/>
                </a:solidFill>
                <a:effectLst/>
                <a:latin typeface="+mn-lt"/>
                <a:ea typeface="+mn-ea"/>
                <a:cs typeface="+mn-cs"/>
              </a:rPr>
              <a:t> and their status?  Absolutely!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 can create a filter for that.  But before you create a filter, you’ll want to search to see if one already exists.  I’ll show you how to do that in a minute, but first let’s create a filter.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We’re going to create that project manager search and save it as a filter which we will use later in Chris’s part of the class.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create a filter in the Basic search, select the </a:t>
            </a:r>
            <a:r>
              <a:rPr lang="en-US" sz="1200" u="sng" kern="1200" dirty="0" smtClean="0">
                <a:solidFill>
                  <a:schemeClr val="tx1"/>
                </a:solidFill>
                <a:effectLst/>
                <a:latin typeface="+mn-lt"/>
                <a:ea typeface="+mn-ea"/>
                <a:cs typeface="+mn-cs"/>
              </a:rPr>
              <a:t>issues</a:t>
            </a:r>
            <a:r>
              <a:rPr lang="en-US" sz="1200" kern="1200" dirty="0" smtClean="0">
                <a:solidFill>
                  <a:schemeClr val="tx1"/>
                </a:solidFill>
                <a:effectLst/>
                <a:latin typeface="+mn-lt"/>
                <a:ea typeface="+mn-ea"/>
                <a:cs typeface="+mn-cs"/>
              </a:rPr>
              <a:t> button on the top of the screen.  A drop down menu will appear. From here you can select "search for issues".</a:t>
            </a:r>
            <a:endParaRPr lang="en-US" dirty="0" smtClean="0">
              <a:effectLst/>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58</a:t>
            </a:fld>
            <a:endParaRPr lang="en-US"/>
          </a:p>
        </p:txBody>
      </p:sp>
    </p:spTree>
    <p:extLst>
      <p:ext uri="{BB962C8B-B14F-4D97-AF65-F5344CB8AC3E}">
        <p14:creationId xmlns:p14="http://schemas.microsoft.com/office/powerpoint/2010/main" val="40915529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choose Issue type = original</a:t>
            </a:r>
            <a:r>
              <a:rPr lang="en-US" sz="1200" kern="1200" baseline="0" dirty="0" smtClean="0">
                <a:solidFill>
                  <a:schemeClr val="tx1"/>
                </a:solidFill>
                <a:effectLst/>
                <a:latin typeface="+mn-lt"/>
                <a:ea typeface="+mn-ea"/>
                <a:cs typeface="+mn-cs"/>
              </a:rPr>
              <a:t> request.</a:t>
            </a:r>
            <a:endParaRPr lang="en-US" sz="1200" kern="1200" dirty="0" smtClean="0">
              <a:solidFill>
                <a:schemeClr val="tx1"/>
              </a:solidFill>
              <a:effectLst/>
              <a:latin typeface="+mn-lt"/>
              <a:ea typeface="+mn-ea"/>
              <a:cs typeface="+mn-cs"/>
            </a:endParaRPr>
          </a:p>
          <a:p>
            <a:endParaRPr lang="en-US" dirty="0" smtClean="0">
              <a:effectLst/>
            </a:endParaRPr>
          </a:p>
          <a:p>
            <a:r>
              <a:rPr lang="en-US" sz="1200" b="1" kern="1200" dirty="0" smtClean="0">
                <a:solidFill>
                  <a:schemeClr val="tx1"/>
                </a:solidFill>
                <a:effectLst/>
                <a:latin typeface="+mn-lt"/>
                <a:ea typeface="+mn-ea"/>
                <a:cs typeface="+mn-cs"/>
              </a:rPr>
              <a:t> </a:t>
            </a:r>
            <a:r>
              <a:rPr lang="en-US" b="1" dirty="0" smtClean="0">
                <a:effectLst/>
              </a:rPr>
              <a:t>If you don't limit your filter this way, it results will include all issue types. By choosing the Original request you will have results for one hit per project.</a:t>
            </a:r>
          </a:p>
          <a:p>
            <a:endParaRPr lang="en-US" b="1" dirty="0" smtClean="0">
              <a:effectLst/>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59</a:t>
            </a:fld>
            <a:endParaRPr lang="en-US"/>
          </a:p>
        </p:txBody>
      </p:sp>
    </p:spTree>
    <p:extLst>
      <p:ext uri="{BB962C8B-B14F-4D97-AF65-F5344CB8AC3E}">
        <p14:creationId xmlns:p14="http://schemas.microsoft.com/office/powerpoint/2010/main" val="2253123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PLANNING: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First stage of VA's Development Life Cycle.  It begins with defining a need and ends with</a:t>
            </a:r>
            <a:r>
              <a:rPr lang="en-US" baseline="0" dirty="0" smtClean="0">
                <a:effectLst/>
              </a:rPr>
              <a:t> Governance board approval.</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three phases in Planning are: Discovery, Request, Project Initiation.  We’re going to go over all</a:t>
            </a:r>
            <a:r>
              <a:rPr lang="en-US" baseline="0" dirty="0" smtClean="0"/>
              <a:t> three of these now.</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6</a:t>
            </a:fld>
            <a:endParaRPr lang="en-US"/>
          </a:p>
        </p:txBody>
      </p:sp>
    </p:spTree>
    <p:extLst>
      <p:ext uri="{BB962C8B-B14F-4D97-AF65-F5344CB8AC3E}">
        <p14:creationId xmlns:p14="http://schemas.microsoft.com/office/powerpoint/2010/main" val="23195202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Remember "More" </a:t>
            </a:r>
            <a:r>
              <a:rPr lang="en-US" dirty="0" smtClean="0">
                <a:effectLst/>
              </a:rPr>
              <a:t>is a drop down menu that displays all the fields that you can limit your results further.   Here we</a:t>
            </a:r>
            <a:r>
              <a:rPr lang="en-US" baseline="0" dirty="0" smtClean="0">
                <a:effectLst/>
              </a:rPr>
              <a:t> are going to use the MORE drop down and  choose the field Project manager name.</a:t>
            </a:r>
          </a:p>
          <a:p>
            <a:r>
              <a:rPr lang="en-US" baseline="0" dirty="0" smtClean="0">
                <a:effectLst/>
              </a:rPr>
              <a:t>If it is not there, start typing project manager in the text box in the MORE drop down.</a:t>
            </a:r>
          </a:p>
          <a:p>
            <a:endParaRPr lang="en-US" baseline="0" dirty="0" smtClean="0">
              <a:effectLst/>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60</a:t>
            </a:fld>
            <a:endParaRPr lang="en-US"/>
          </a:p>
        </p:txBody>
      </p:sp>
    </p:spTree>
    <p:extLst>
      <p:ext uri="{BB962C8B-B14F-4D97-AF65-F5344CB8AC3E}">
        <p14:creationId xmlns:p14="http://schemas.microsoft.com/office/powerpoint/2010/main" val="19519467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effectLst/>
              </a:rPr>
              <a:t>Next a text box will appear that will enable you to add the PM name.   I’m going to type in Harold Bonds, one of our project managers. Next choose update button. </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61</a:t>
            </a:fld>
            <a:endParaRPr lang="en-US"/>
          </a:p>
        </p:txBody>
      </p:sp>
    </p:spTree>
    <p:extLst>
      <p:ext uri="{BB962C8B-B14F-4D97-AF65-F5344CB8AC3E}">
        <p14:creationId xmlns:p14="http://schemas.microsoft.com/office/powerpoint/2010/main" val="21448969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effectLst/>
              </a:rPr>
              <a:t>Your filter will create a list of projects that the PM is responsible for.  </a:t>
            </a:r>
          </a:p>
          <a:p>
            <a:endParaRPr lang="en-US" baseline="0" dirty="0" smtClean="0">
              <a:effectLst/>
            </a:endParaRPr>
          </a:p>
          <a:p>
            <a:r>
              <a:rPr lang="en-US" baseline="0" dirty="0" smtClean="0">
                <a:effectLst/>
              </a:rPr>
              <a:t>Go ahead and save it by choosing the SAVE AS button at the top.  </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62</a:t>
            </a:fld>
            <a:endParaRPr lang="en-US"/>
          </a:p>
        </p:txBody>
      </p:sp>
    </p:spTree>
    <p:extLst>
      <p:ext uri="{BB962C8B-B14F-4D97-AF65-F5344CB8AC3E}">
        <p14:creationId xmlns:p14="http://schemas.microsoft.com/office/powerpoint/2010/main" val="15463192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effectLst/>
              </a:rPr>
              <a:t>It is going to ask you to name that search filter. Let’s name it Harold Bonds Project manager - then select SUBMIT.</a:t>
            </a:r>
          </a:p>
          <a:p>
            <a:endParaRPr lang="en-US" baseline="0" dirty="0" smtClean="0">
              <a:effectLst/>
            </a:endParaRPr>
          </a:p>
          <a:p>
            <a:endParaRPr lang="en-US" baseline="0" dirty="0" smtClean="0">
              <a:effectLst/>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63</a:t>
            </a:fld>
            <a:endParaRPr lang="en-US"/>
          </a:p>
        </p:txBody>
      </p:sp>
    </p:spTree>
    <p:extLst>
      <p:ext uri="{BB962C8B-B14F-4D97-AF65-F5344CB8AC3E}">
        <p14:creationId xmlns:p14="http://schemas.microsoft.com/office/powerpoint/2010/main" val="34946346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There are a lot of already saved filters that you can access in JIRA.  So before trying to create a new filter, see if there’s already one out</a:t>
            </a:r>
            <a:r>
              <a:rPr lang="en-US" baseline="0" dirty="0" smtClean="0">
                <a:effectLst/>
              </a:rPr>
              <a:t> there.</a:t>
            </a:r>
          </a:p>
          <a:p>
            <a:endParaRPr lang="en-US" dirty="0" smtClean="0">
              <a:effectLst/>
            </a:endParaRPr>
          </a:p>
          <a:p>
            <a:r>
              <a:rPr lang="en-US" dirty="0" smtClean="0">
                <a:effectLst/>
              </a:rPr>
              <a:t>To add an already created filter as a favorite using the Manage Filters page:</a:t>
            </a:r>
          </a:p>
          <a:p>
            <a:r>
              <a:rPr lang="en-US" dirty="0" smtClean="0">
                <a:effectLst/>
              </a:rPr>
              <a:t>To</a:t>
            </a:r>
            <a:r>
              <a:rPr lang="en-US" baseline="0" dirty="0" smtClean="0">
                <a:effectLst/>
              </a:rPr>
              <a:t> get there you’re going to click on the “Issues” drop down menu. </a:t>
            </a:r>
          </a:p>
          <a:p>
            <a:r>
              <a:rPr lang="en-US" baseline="0" dirty="0" smtClean="0">
                <a:effectLst/>
              </a:rPr>
              <a:t>We want to search for a filter right now so we’re going to choose </a:t>
            </a:r>
            <a:r>
              <a:rPr lang="en-US" b="1" dirty="0" smtClean="0">
                <a:effectLst/>
              </a:rPr>
              <a:t>Manage Filters – it’s the last choice on the drop down. </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64</a:t>
            </a:fld>
            <a:endParaRPr lang="en-US"/>
          </a:p>
        </p:txBody>
      </p:sp>
    </p:spTree>
    <p:extLst>
      <p:ext uri="{BB962C8B-B14F-4D97-AF65-F5344CB8AC3E}">
        <p14:creationId xmlns:p14="http://schemas.microsoft.com/office/powerpoint/2010/main" val="5550807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Look on</a:t>
            </a:r>
            <a:r>
              <a:rPr lang="en-US" b="1" baseline="0" dirty="0" smtClean="0">
                <a:effectLst/>
              </a:rPr>
              <a:t> the left side of the screen you will see four choices: Favorites, My, Popular and Search. </a:t>
            </a:r>
          </a:p>
          <a:p>
            <a:r>
              <a:rPr lang="en-US" dirty="0" smtClean="0">
                <a:effectLst/>
              </a:rPr>
              <a:t>If you created the filter, it is listed under the </a:t>
            </a:r>
            <a:r>
              <a:rPr lang="en-US" b="1" dirty="0" smtClean="0">
                <a:effectLst/>
              </a:rPr>
              <a:t>My</a:t>
            </a:r>
            <a:r>
              <a:rPr lang="en-US" dirty="0" smtClean="0">
                <a:effectLst/>
              </a:rPr>
              <a:t> tab, otherwise use the </a:t>
            </a:r>
            <a:r>
              <a:rPr lang="en-US" b="1" dirty="0" smtClean="0">
                <a:effectLst/>
              </a:rPr>
              <a:t>Search</a:t>
            </a:r>
            <a:r>
              <a:rPr lang="en-US" dirty="0" smtClean="0">
                <a:effectLst/>
              </a:rPr>
              <a:t> tab to find by</a:t>
            </a:r>
            <a:r>
              <a:rPr lang="en-US" baseline="0" dirty="0" smtClean="0">
                <a:effectLst/>
              </a:rPr>
              <a:t> name.</a:t>
            </a:r>
          </a:p>
          <a:p>
            <a:endParaRPr lang="en-US" b="1" baseline="0" dirty="0" smtClean="0">
              <a:effectLst/>
            </a:endParaRPr>
          </a:p>
          <a:p>
            <a:r>
              <a:rPr lang="en-US" b="1" baseline="0" dirty="0" smtClean="0">
                <a:effectLst/>
              </a:rPr>
              <a:t>Choose Search.</a:t>
            </a:r>
            <a:endParaRPr lang="en-US" dirty="0" smtClean="0">
              <a:effectLst/>
            </a:endParaRPr>
          </a:p>
          <a:p>
            <a:pPr lvl="1"/>
            <a:endParaRPr lang="en-US" baseline="0" dirty="0" smtClean="0">
              <a:effectLst/>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Next, locate the filter you wish to add as a favorite. </a:t>
            </a:r>
            <a:endParaRPr lang="en-US" baseline="0" dirty="0" smtClean="0">
              <a:effectLst/>
            </a:endParaRPr>
          </a:p>
          <a:p>
            <a:r>
              <a:rPr lang="en-US" baseline="0" dirty="0" smtClean="0"/>
              <a:t>You can search by filter name, or by owner – that’s the person who created the filter.</a:t>
            </a:r>
          </a:p>
          <a:p>
            <a:endParaRPr lang="en-US" baseline="0" dirty="0" smtClean="0"/>
          </a:p>
          <a:p>
            <a:pPr lvl="1"/>
            <a:r>
              <a:rPr lang="en-US" baseline="0" dirty="0" smtClean="0">
                <a:effectLst/>
              </a:rPr>
              <a:t>Let’s search my name.  If we type in Mary Lou Glazer, all of my filters will pop up</a:t>
            </a:r>
            <a:endParaRPr lang="en-US" dirty="0" smtClean="0">
              <a:effectLst/>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65</a:t>
            </a:fld>
            <a:endParaRPr lang="en-US"/>
          </a:p>
        </p:txBody>
      </p:sp>
    </p:spTree>
    <p:extLst>
      <p:ext uri="{BB962C8B-B14F-4D97-AF65-F5344CB8AC3E}">
        <p14:creationId xmlns:p14="http://schemas.microsoft.com/office/powerpoint/2010/main" val="4170345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you can add any of these filters to your list of favorites by clicking on the star to the left.</a:t>
            </a:r>
          </a:p>
          <a:p>
            <a:endParaRPr lang="en-US" dirty="0" smtClean="0"/>
          </a:p>
          <a:p>
            <a:r>
              <a:rPr lang="en-US" dirty="0" smtClean="0"/>
              <a:t>Here you see 4 apps have been</a:t>
            </a:r>
            <a:r>
              <a:rPr lang="en-US" baseline="0" dirty="0" smtClean="0"/>
              <a:t> selected or “STARRED” and so from now on when you go to your list of favorite filters, you will see them there.  This is pretty much the same as adding a favorite website to your favorites in your web browser.</a:t>
            </a:r>
          </a:p>
        </p:txBody>
      </p:sp>
      <p:sp>
        <p:nvSpPr>
          <p:cNvPr id="4" name="Slide Number Placeholder 3"/>
          <p:cNvSpPr>
            <a:spLocks noGrp="1"/>
          </p:cNvSpPr>
          <p:nvPr>
            <p:ph type="sldNum" sz="quarter" idx="10"/>
          </p:nvPr>
        </p:nvSpPr>
        <p:spPr/>
        <p:txBody>
          <a:bodyPr/>
          <a:lstStyle/>
          <a:p>
            <a:fld id="{1D46DE7D-D967-488D-874E-4FE9321A6C56}" type="slidenum">
              <a:rPr lang="en-US" smtClean="0"/>
              <a:t>66</a:t>
            </a:fld>
            <a:endParaRPr lang="en-US"/>
          </a:p>
        </p:txBody>
      </p:sp>
    </p:spTree>
    <p:extLst>
      <p:ext uri="{BB962C8B-B14F-4D97-AF65-F5344CB8AC3E}">
        <p14:creationId xmlns:p14="http://schemas.microsoft.com/office/powerpoint/2010/main" val="5644183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last</a:t>
            </a:r>
            <a:r>
              <a:rPr lang="en-US" sz="1200" kern="1200" baseline="0" dirty="0" smtClean="0">
                <a:solidFill>
                  <a:schemeClr val="tx1"/>
                </a:solidFill>
                <a:effectLst/>
                <a:latin typeface="+mn-lt"/>
                <a:ea typeface="+mn-ea"/>
                <a:cs typeface="+mn-cs"/>
              </a:rPr>
              <a:t> thing I want to go over with you today before handing the stage over to Chris is Dashboards.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Dashboard is a customizable page that shows a a set of chosen filters.</a:t>
            </a:r>
            <a:endParaRPr lang="en-US" dirty="0" smtClean="0">
              <a:effectLst/>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Examples of Dashboards include:</a:t>
            </a:r>
            <a:endParaRPr lang="en-US" dirty="0" smtClean="0">
              <a:effectLst/>
            </a:endParaRPr>
          </a:p>
          <a:p>
            <a:r>
              <a:rPr lang="en-US" sz="1200" kern="1200" dirty="0" smtClean="0">
                <a:solidFill>
                  <a:schemeClr val="tx1"/>
                </a:solidFill>
                <a:effectLst/>
                <a:latin typeface="+mn-lt"/>
                <a:ea typeface="+mn-ea"/>
                <a:cs typeface="+mn-cs"/>
              </a:rPr>
              <a:t>Dashboards for Project Managers that display status of all the projects they are assigned.</a:t>
            </a:r>
            <a:endParaRPr lang="en-US" dirty="0" smtClean="0">
              <a:effectLst/>
            </a:endParaRPr>
          </a:p>
          <a:p>
            <a:r>
              <a:rPr lang="en-US" sz="1200" kern="1200" dirty="0" smtClean="0">
                <a:solidFill>
                  <a:schemeClr val="tx1"/>
                </a:solidFill>
                <a:effectLst/>
                <a:latin typeface="+mn-lt"/>
                <a:ea typeface="+mn-ea"/>
                <a:cs typeface="+mn-cs"/>
              </a:rPr>
              <a:t>Compliance status for Projects.</a:t>
            </a:r>
            <a:endParaRPr lang="en-US" dirty="0" smtClean="0">
              <a:effectLst/>
            </a:endParaRPr>
          </a:p>
          <a:p>
            <a:r>
              <a:rPr lang="en-US" dirty="0" smtClean="0">
                <a:effectLst/>
              </a:rPr>
              <a:t>You can set up a dashboard displaying a variety of information for one Project.</a:t>
            </a:r>
          </a:p>
          <a:p>
            <a:r>
              <a:rPr lang="en-US" dirty="0" smtClean="0">
                <a:effectLst/>
              </a:rPr>
              <a:t>You can customize your dashboard by adding charts, gadgets  or widgets. </a:t>
            </a:r>
          </a:p>
          <a:p>
            <a:endParaRPr lang="en-US" dirty="0" smtClean="0">
              <a:effectLst/>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67</a:t>
            </a:fld>
            <a:endParaRPr lang="en-US"/>
          </a:p>
        </p:txBody>
      </p:sp>
    </p:spTree>
    <p:extLst>
      <p:ext uri="{BB962C8B-B14F-4D97-AF65-F5344CB8AC3E}">
        <p14:creationId xmlns:p14="http://schemas.microsoft.com/office/powerpoint/2010/main" val="31207528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Here</a:t>
            </a:r>
            <a:r>
              <a:rPr lang="en-US" sz="1200" b="1" kern="1200" baseline="0" dirty="0" smtClean="0">
                <a:solidFill>
                  <a:schemeClr val="tx1"/>
                </a:solidFill>
                <a:effectLst/>
                <a:latin typeface="+mn-lt"/>
                <a:ea typeface="+mn-ea"/>
                <a:cs typeface="+mn-cs"/>
              </a:rPr>
              <a:t> we are looking at a Dashboard that shows several filters related to BRD’s and concept papers.  </a:t>
            </a:r>
            <a:endParaRPr lang="en-US" b="1" dirty="0" smtClean="0">
              <a:effectLst/>
            </a:endParaRPr>
          </a:p>
          <a:p>
            <a:endParaRPr lang="en-US" dirty="0" smtClean="0">
              <a:effectLst/>
            </a:endParaRPr>
          </a:p>
          <a:p>
            <a:r>
              <a:rPr lang="en-US" dirty="0" smtClean="0">
                <a:effectLst/>
              </a:rPr>
              <a:t>You can personalize and create multiple dashboards.</a:t>
            </a:r>
          </a:p>
          <a:p>
            <a:r>
              <a:rPr lang="en-US" dirty="0" smtClean="0">
                <a:effectLst/>
              </a:rPr>
              <a:t>change layout including colors, edit content </a:t>
            </a:r>
          </a:p>
          <a:p>
            <a:r>
              <a:rPr lang="en-US" dirty="0" smtClean="0">
                <a:effectLst/>
              </a:rPr>
              <a:t>Dashboards can make your life a lot easier when trying to track multiple projects.</a:t>
            </a:r>
          </a:p>
          <a:p>
            <a:r>
              <a:rPr lang="en-US" dirty="0" smtClean="0">
                <a:effectLst/>
              </a:rPr>
              <a:t>You can copy dashboards, share them, create as many as you need.</a:t>
            </a:r>
          </a:p>
          <a:p>
            <a:r>
              <a:rPr lang="en-US" dirty="0" smtClean="0">
                <a:effectLst/>
              </a:rPr>
              <a:t> </a:t>
            </a:r>
          </a:p>
          <a:p>
            <a:r>
              <a:rPr lang="en-US" sz="1200" kern="1200" dirty="0" smtClean="0">
                <a:solidFill>
                  <a:schemeClr val="tx1"/>
                </a:solidFill>
                <a:effectLst/>
                <a:latin typeface="+mn-lt"/>
                <a:ea typeface="+mn-ea"/>
                <a:cs typeface="+mn-cs"/>
              </a:rPr>
              <a:t>Additionally, you can use filters already created by me or other staff members.</a:t>
            </a:r>
            <a:r>
              <a:rPr lang="en-US" sz="1200" kern="1200" baseline="0" dirty="0" smtClean="0">
                <a:solidFill>
                  <a:schemeClr val="tx1"/>
                </a:solidFill>
                <a:effectLst/>
                <a:latin typeface="+mn-lt"/>
                <a:ea typeface="+mn-ea"/>
                <a:cs typeface="+mn-cs"/>
              </a:rPr>
              <a:t> We saw how to search for filters.</a:t>
            </a:r>
            <a:endParaRPr lang="en-US" dirty="0" smtClean="0">
              <a:effectLst/>
            </a:endParaRPr>
          </a:p>
          <a:p>
            <a:r>
              <a:rPr lang="en-US" sz="1200" kern="1200" dirty="0" smtClean="0">
                <a:solidFill>
                  <a:schemeClr val="tx1"/>
                </a:solidFill>
                <a:effectLst/>
                <a:latin typeface="+mn-lt"/>
                <a:ea typeface="+mn-ea"/>
                <a:cs typeface="+mn-cs"/>
              </a:rPr>
              <a:t>I have a dashboard that displays all app requests which can be shared with a variety of staff including those that need to know which apps will be needing requirements.</a:t>
            </a:r>
          </a:p>
        </p:txBody>
      </p:sp>
      <p:sp>
        <p:nvSpPr>
          <p:cNvPr id="4" name="Slide Number Placeholder 3"/>
          <p:cNvSpPr>
            <a:spLocks noGrp="1"/>
          </p:cNvSpPr>
          <p:nvPr>
            <p:ph type="sldNum" sz="quarter" idx="10"/>
          </p:nvPr>
        </p:nvSpPr>
        <p:spPr/>
        <p:txBody>
          <a:bodyPr/>
          <a:lstStyle/>
          <a:p>
            <a:fld id="{1D46DE7D-D967-488D-874E-4FE9321A6C56}" type="slidenum">
              <a:rPr lang="en-US" smtClean="0"/>
              <a:t>68</a:t>
            </a:fld>
            <a:endParaRPr lang="en-US"/>
          </a:p>
        </p:txBody>
      </p:sp>
    </p:spTree>
    <p:extLst>
      <p:ext uri="{BB962C8B-B14F-4D97-AF65-F5344CB8AC3E}">
        <p14:creationId xmlns:p14="http://schemas.microsoft.com/office/powerpoint/2010/main" val="37461389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You can search for Dashboards</a:t>
            </a:r>
            <a:r>
              <a:rPr lang="en-US" sz="1200" kern="1200" baseline="0" dirty="0" smtClean="0">
                <a:solidFill>
                  <a:schemeClr val="tx1"/>
                </a:solidFill>
                <a:effectLst/>
                <a:latin typeface="+mn-lt"/>
                <a:ea typeface="+mn-ea"/>
                <a:cs typeface="+mn-cs"/>
              </a:rPr>
              <a:t> the same way you search for </a:t>
            </a:r>
            <a:r>
              <a:rPr lang="en-US" sz="1200" kern="1200" dirty="0" smtClean="0">
                <a:solidFill>
                  <a:schemeClr val="tx1"/>
                </a:solidFill>
                <a:effectLst/>
                <a:latin typeface="+mn-lt"/>
                <a:ea typeface="+mn-ea"/>
                <a:cs typeface="+mn-cs"/>
              </a:rPr>
              <a:t>filters. To</a:t>
            </a:r>
            <a:r>
              <a:rPr lang="en-US" sz="1200" kern="1200" baseline="0" dirty="0" smtClean="0">
                <a:solidFill>
                  <a:schemeClr val="tx1"/>
                </a:solidFill>
                <a:effectLst/>
                <a:latin typeface="+mn-lt"/>
                <a:ea typeface="+mn-ea"/>
                <a:cs typeface="+mn-cs"/>
              </a:rPr>
              <a:t> search for a Dashboard go to the Dashboard button at the top left of the page. A drop down will appear.  Select Manage Dashboards.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Selecting a Dashboard as a favorite is also accomplished the same way you save a favorite filter.  Once you locate the Dashboard you want, select the star to the left of the name to make it a favorite.</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go ahead and create</a:t>
            </a:r>
            <a:r>
              <a:rPr lang="en-US" sz="1200" kern="1200" baseline="0" dirty="0" smtClean="0">
                <a:solidFill>
                  <a:schemeClr val="tx1"/>
                </a:solidFill>
                <a:effectLst/>
                <a:latin typeface="+mn-lt"/>
                <a:ea typeface="+mn-ea"/>
                <a:cs typeface="+mn-cs"/>
              </a:rPr>
              <a:t> a Dashboard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Navigate to the manage dashboards page</a:t>
            </a:r>
            <a:r>
              <a:rPr lang="en-US" sz="1200" kern="1200" baseline="0" dirty="0" smtClean="0">
                <a:solidFill>
                  <a:schemeClr val="tx1"/>
                </a:solidFill>
                <a:effectLst/>
                <a:latin typeface="+mn-lt"/>
                <a:ea typeface="+mn-ea"/>
                <a:cs typeface="+mn-cs"/>
              </a:rPr>
              <a:t>.  </a:t>
            </a:r>
            <a:endParaRPr lang="en-US" dirty="0" smtClean="0">
              <a:effectLst/>
            </a:endParaRPr>
          </a:p>
          <a:p>
            <a:r>
              <a:rPr lang="en-US" dirty="0" smtClean="0"/>
              <a:t>Once you get to your</a:t>
            </a:r>
            <a:r>
              <a:rPr lang="en-US" baseline="0" dirty="0" smtClean="0"/>
              <a:t> Manage Dashboards screen, Choose the </a:t>
            </a:r>
            <a:br>
              <a:rPr lang="en-US" baseline="0" dirty="0" smtClean="0"/>
            </a:br>
            <a:r>
              <a:rPr lang="en-US" baseline="0" dirty="0" smtClean="0"/>
              <a:t>create new dashboard choice on the top right.</a:t>
            </a:r>
          </a:p>
          <a:p>
            <a:endParaRPr lang="en-US" dirty="0" smtClean="0">
              <a:effectLst/>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69</a:t>
            </a:fld>
            <a:endParaRPr lang="en-US"/>
          </a:p>
        </p:txBody>
      </p:sp>
    </p:spTree>
    <p:extLst>
      <p:ext uri="{BB962C8B-B14F-4D97-AF65-F5344CB8AC3E}">
        <p14:creationId xmlns:p14="http://schemas.microsoft.com/office/powerpoint/2010/main" val="2485375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are planning on</a:t>
            </a:r>
            <a:r>
              <a:rPr lang="en-US" baseline="0" dirty="0" smtClean="0"/>
              <a:t> entering an app request, DISCOVERY is the first component.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There are several items you will want</a:t>
            </a:r>
            <a:r>
              <a:rPr lang="en-US" baseline="0" dirty="0" smtClean="0"/>
              <a:t> to think about during the Discovery phase.</a:t>
            </a:r>
          </a:p>
          <a:p>
            <a:endParaRPr lang="en-US" baseline="0" dirty="0" smtClean="0"/>
          </a:p>
          <a:p>
            <a:r>
              <a:rPr lang="en-US" baseline="0" dirty="0" smtClean="0"/>
              <a:t>First you want to </a:t>
            </a:r>
            <a:r>
              <a:rPr lang="en-US" dirty="0" smtClean="0"/>
              <a:t>Identify a need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Will this App improve VA-related job performance or patient health outcomes?</a:t>
            </a:r>
          </a:p>
        </p:txBody>
      </p:sp>
      <p:sp>
        <p:nvSpPr>
          <p:cNvPr id="4" name="Slide Number Placeholder 3"/>
          <p:cNvSpPr>
            <a:spLocks noGrp="1"/>
          </p:cNvSpPr>
          <p:nvPr>
            <p:ph type="sldNum" sz="quarter" idx="10"/>
          </p:nvPr>
        </p:nvSpPr>
        <p:spPr/>
        <p:txBody>
          <a:bodyPr/>
          <a:lstStyle/>
          <a:p>
            <a:fld id="{1D46DE7D-D967-488D-874E-4FE9321A6C56}" type="slidenum">
              <a:rPr lang="en-US" smtClean="0"/>
              <a:t>7</a:t>
            </a:fld>
            <a:endParaRPr lang="en-US"/>
          </a:p>
        </p:txBody>
      </p:sp>
    </p:spTree>
    <p:extLst>
      <p:ext uri="{BB962C8B-B14F-4D97-AF65-F5344CB8AC3E}">
        <p14:creationId xmlns:p14="http://schemas.microsoft.com/office/powerpoint/2010/main" val="6439106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new screen will appear, Name the dashboard, enter a description if you like,   We are essentially creating a blank board.  We can add filters and gadgets later.</a:t>
            </a:r>
          </a:p>
          <a:p>
            <a:endParaRPr lang="en-US" baseline="0" dirty="0" smtClean="0"/>
          </a:p>
          <a:p>
            <a:r>
              <a:rPr lang="en-US" baseline="0" dirty="0" smtClean="0"/>
              <a:t>Share it as you wish by choosing the dropdown menu to add shares or leave it at Everyone and click Add.</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70</a:t>
            </a:fld>
            <a:endParaRPr lang="en-US"/>
          </a:p>
        </p:txBody>
      </p:sp>
    </p:spTree>
    <p:extLst>
      <p:ext uri="{BB962C8B-B14F-4D97-AF65-F5344CB8AC3E}">
        <p14:creationId xmlns:p14="http://schemas.microsoft.com/office/powerpoint/2010/main" val="3533470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what our new black dashboard will look like. You can see here that there is a link called add a new gadget.    We’ll discuss a few gadgets in a moment.</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71</a:t>
            </a:fld>
            <a:endParaRPr lang="en-US"/>
          </a:p>
        </p:txBody>
      </p:sp>
    </p:spTree>
    <p:extLst>
      <p:ext uri="{BB962C8B-B14F-4D97-AF65-F5344CB8AC3E}">
        <p14:creationId xmlns:p14="http://schemas.microsoft.com/office/powerpoint/2010/main" val="9646763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I have a Dashboard, I’m going</a:t>
            </a:r>
            <a:r>
              <a:rPr lang="en-US" baseline="0" dirty="0" smtClean="0"/>
              <a:t> to take this filter we created before called “Harold Bonds Project Manager” and share it to my new Dashboard..</a:t>
            </a:r>
          </a:p>
          <a:p>
            <a:endParaRPr lang="en-US" baseline="0" dirty="0" smtClean="0"/>
          </a:p>
          <a:p>
            <a:r>
              <a:rPr lang="en-US" baseline="0" dirty="0" smtClean="0"/>
              <a:t>Remember to locate the filter,</a:t>
            </a:r>
          </a:p>
          <a:p>
            <a:r>
              <a:rPr lang="en-US" baseline="0" dirty="0" smtClean="0"/>
              <a:t>Go to issues, manage issues,  search for the Harold Bonds Project Manager filter if you haven’t already selected it as a favorite. </a:t>
            </a:r>
          </a:p>
          <a:p>
            <a:endParaRPr lang="en-US" baseline="0" dirty="0" smtClean="0"/>
          </a:p>
          <a:p>
            <a:r>
              <a:rPr lang="en-US" baseline="0" dirty="0" smtClean="0"/>
              <a:t>Do you want to import filters others have created or see Dashboards others have created?</a:t>
            </a:r>
          </a:p>
          <a:p>
            <a:r>
              <a:rPr lang="en-US" baseline="0" dirty="0" smtClean="0"/>
              <a:t>It is important here to note that you would have had to make the filter a favorite in order to view it on the Dashboard.    I sometimes get questions from staff stating that they can see the Dashboard but not the content in it.  That’s because you have to make the filter a favorite first.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72</a:t>
            </a:fld>
            <a:endParaRPr lang="en-US"/>
          </a:p>
        </p:txBody>
      </p:sp>
    </p:spTree>
    <p:extLst>
      <p:ext uri="{BB962C8B-B14F-4D97-AF65-F5344CB8AC3E}">
        <p14:creationId xmlns:p14="http://schemas.microsoft.com/office/powerpoint/2010/main" val="3936514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time choose the export drop down and choose</a:t>
            </a:r>
          </a:p>
          <a:p>
            <a:r>
              <a:rPr lang="en-US" baseline="0" dirty="0" smtClean="0"/>
              <a:t>On Dashboard.</a:t>
            </a:r>
          </a:p>
          <a:p>
            <a:r>
              <a:rPr lang="en-US" baseline="0" dirty="0" smtClean="0"/>
              <a:t>If you have several Dashboards, simply choose the one you want the filter to save to.</a:t>
            </a:r>
          </a:p>
          <a:p>
            <a:endParaRPr lang="en-US" baseline="0" dirty="0" smtClean="0"/>
          </a:p>
          <a:p>
            <a:r>
              <a:rPr lang="en-US" baseline="0" dirty="0" smtClean="0"/>
              <a:t>Now we’re going to go to the dashboard and take a look at the gadgets you could use.</a:t>
            </a:r>
          </a:p>
        </p:txBody>
      </p:sp>
      <p:sp>
        <p:nvSpPr>
          <p:cNvPr id="4" name="Slide Number Placeholder 3"/>
          <p:cNvSpPr>
            <a:spLocks noGrp="1"/>
          </p:cNvSpPr>
          <p:nvPr>
            <p:ph type="sldNum" sz="quarter" idx="10"/>
          </p:nvPr>
        </p:nvSpPr>
        <p:spPr/>
        <p:txBody>
          <a:bodyPr/>
          <a:lstStyle/>
          <a:p>
            <a:fld id="{1D46DE7D-D967-488D-874E-4FE9321A6C56}" type="slidenum">
              <a:rPr lang="en-US" smtClean="0"/>
              <a:t>73</a:t>
            </a:fld>
            <a:endParaRPr lang="en-US"/>
          </a:p>
        </p:txBody>
      </p:sp>
    </p:spTree>
    <p:extLst>
      <p:ext uri="{BB962C8B-B14F-4D97-AF65-F5344CB8AC3E}">
        <p14:creationId xmlns:p14="http://schemas.microsoft.com/office/powerpoint/2010/main" val="19004457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Looking at the Dashboard we created we can see we have several different gadgets.</a:t>
            </a:r>
          </a:p>
          <a:p>
            <a:endParaRPr lang="en-US" baseline="0"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74</a:t>
            </a:fld>
            <a:endParaRPr lang="en-US"/>
          </a:p>
        </p:txBody>
      </p:sp>
    </p:spTree>
    <p:extLst>
      <p:ext uri="{BB962C8B-B14F-4D97-AF65-F5344CB8AC3E}">
        <p14:creationId xmlns:p14="http://schemas.microsoft.com/office/powerpoint/2010/main" val="6752916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 the left is the filter we just imported showing a listing of all Harold Bonds Projects.</a:t>
            </a:r>
          </a:p>
          <a:p>
            <a:endParaRPr lang="en-US" baseline="0"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75</a:t>
            </a:fld>
            <a:endParaRPr lang="en-US"/>
          </a:p>
        </p:txBody>
      </p:sp>
    </p:spTree>
    <p:extLst>
      <p:ext uri="{BB962C8B-B14F-4D97-AF65-F5344CB8AC3E}">
        <p14:creationId xmlns:p14="http://schemas.microsoft.com/office/powerpoint/2010/main" val="39606619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gadget on the top right called Projects.   Here I have selected </a:t>
            </a:r>
            <a:r>
              <a:rPr lang="en-US" baseline="0" dirty="0" err="1" smtClean="0"/>
              <a:t>Harolds</a:t>
            </a:r>
            <a:r>
              <a:rPr lang="en-US" baseline="0" dirty="0" smtClean="0"/>
              <a:t> projects from a drop down to display.</a:t>
            </a:r>
            <a:endParaRPr lang="en-US"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76</a:t>
            </a:fld>
            <a:endParaRPr lang="en-US"/>
          </a:p>
        </p:txBody>
      </p:sp>
    </p:spTree>
    <p:extLst>
      <p:ext uri="{BB962C8B-B14F-4D97-AF65-F5344CB8AC3E}">
        <p14:creationId xmlns:p14="http://schemas.microsoft.com/office/powerpoint/2010/main" val="20296907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last on this Board I’ve used another gadget to display Harold’s Projects and their mobile classification.  </a:t>
            </a:r>
          </a:p>
          <a:p>
            <a:endParaRPr lang="en-US" baseline="0"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77</a:t>
            </a:fld>
            <a:endParaRPr lang="en-US"/>
          </a:p>
        </p:txBody>
      </p:sp>
    </p:spTree>
    <p:extLst>
      <p:ext uri="{BB962C8B-B14F-4D97-AF65-F5344CB8AC3E}">
        <p14:creationId xmlns:p14="http://schemas.microsoft.com/office/powerpoint/2010/main" val="38085512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 me show you how to add these gadgets.</a:t>
            </a:r>
          </a:p>
          <a:p>
            <a:r>
              <a:rPr lang="en-US" baseline="0" dirty="0" smtClean="0"/>
              <a:t>On the top right of this page you’ll see the “Add Gadgets” button.  When you click on it…</a:t>
            </a:r>
          </a:p>
          <a:p>
            <a:endParaRPr lang="en-US" baseline="0" dirty="0" smtClean="0"/>
          </a:p>
          <a:p>
            <a:endParaRPr lang="en-US" baseline="0" dirty="0" smtClean="0"/>
          </a:p>
          <a:p>
            <a:endParaRPr lang="en-US"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78</a:t>
            </a:fld>
            <a:endParaRPr lang="en-US"/>
          </a:p>
        </p:txBody>
      </p:sp>
    </p:spTree>
    <p:extLst>
      <p:ext uri="{BB962C8B-B14F-4D97-AF65-F5344CB8AC3E}">
        <p14:creationId xmlns:p14="http://schemas.microsoft.com/office/powerpoint/2010/main" val="35668236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 up</a:t>
            </a:r>
            <a:r>
              <a:rPr lang="en-US" baseline="0" dirty="0" smtClean="0"/>
              <a:t> box will display.</a:t>
            </a:r>
          </a:p>
          <a:p>
            <a:endParaRPr lang="en-US" baseline="0" dirty="0" smtClean="0"/>
          </a:p>
          <a:p>
            <a:r>
              <a:rPr lang="en-US" baseline="0" dirty="0" smtClean="0"/>
              <a:t>There are a ton of different options in here.  I’m not going to go through them all now.  Get familiar with them when you have some time.  In this screenshot you can see the “ project” gadget.  I used that to add the “Projects” section to my dashboard that I just showed you. </a:t>
            </a:r>
            <a:endParaRPr lang="en-US"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79</a:t>
            </a:fld>
            <a:endParaRPr lang="en-US"/>
          </a:p>
        </p:txBody>
      </p:sp>
    </p:spTree>
    <p:extLst>
      <p:ext uri="{BB962C8B-B14F-4D97-AF65-F5344CB8AC3E}">
        <p14:creationId xmlns:p14="http://schemas.microsoft.com/office/powerpoint/2010/main" val="2400814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this App already exist?</a:t>
            </a:r>
          </a:p>
          <a:p>
            <a:endParaRPr lang="en-US" dirty="0" smtClean="0"/>
          </a:p>
          <a:p>
            <a:r>
              <a:rPr lang="en-US" dirty="0" smtClean="0"/>
              <a:t>Compare your idea to VA approved Apps.</a:t>
            </a:r>
          </a:p>
          <a:p>
            <a:r>
              <a:rPr lang="en-US" dirty="0" smtClean="0"/>
              <a:t>There may be an opportunity for collaboration.  </a:t>
            </a:r>
          </a:p>
          <a:p>
            <a:endParaRPr lang="en-US" dirty="0" smtClean="0"/>
          </a:p>
          <a:p>
            <a:r>
              <a:rPr lang="en-US" dirty="0" smtClean="0"/>
              <a:t>We are working on a </a:t>
            </a:r>
            <a:r>
              <a:rPr lang="en-US" baseline="0" dirty="0" smtClean="0"/>
              <a:t> public facing link that will include a list of apps in  our Intake Planning stage , our Development stage and will include apps that are VA Branded. </a:t>
            </a:r>
          </a:p>
          <a:p>
            <a:endParaRPr lang="en-US" baseline="0" dirty="0" smtClean="0"/>
          </a:p>
          <a:p>
            <a:endParaRPr lang="en-US" baseline="0" dirty="0" smtClean="0"/>
          </a:p>
          <a:p>
            <a:r>
              <a:rPr lang="en-US" baseline="0" dirty="0" smtClean="0"/>
              <a:t>*Do we want to include this also?*</a:t>
            </a:r>
          </a:p>
          <a:p>
            <a:r>
              <a:rPr lang="en-US" baseline="0" dirty="0" smtClean="0"/>
              <a:t>If you are internal you should be looking at  IDRP NSRD, Requisite Pro depositories and Class III</a:t>
            </a:r>
            <a:endParaRPr lang="en-US" dirty="0" smtClean="0"/>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8</a:t>
            </a:fld>
            <a:endParaRPr lang="en-US"/>
          </a:p>
        </p:txBody>
      </p:sp>
    </p:spTree>
    <p:extLst>
      <p:ext uri="{BB962C8B-B14F-4D97-AF65-F5344CB8AC3E}">
        <p14:creationId xmlns:p14="http://schemas.microsoft.com/office/powerpoint/2010/main" val="22148266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Mary Lou:</a:t>
            </a:r>
          </a:p>
          <a:p>
            <a:endParaRPr lang="en-US" dirty="0" smtClean="0"/>
          </a:p>
          <a:p>
            <a:r>
              <a:rPr lang="en-US" dirty="0" smtClean="0"/>
              <a:t>Okay, so we’ve just finished walked through the PLANNING</a:t>
            </a:r>
            <a:r>
              <a:rPr lang="en-US" baseline="0" dirty="0" smtClean="0"/>
              <a:t> stage of the app development process, and we started touching on the DEVELOPMENT STAGE.  We started looking at how to use the MAE JIRA to track and manage your App as it goes through its life cycle from conception to release and sustainment.  I’m going to hand it over to Chris at this point, because there’s still a lot of ground to cover before an app is released.  He’s going to walk you through the remaining phases of the process, explain why we have this new software development lifecycle, and show you a few more advanced features in the wiki space.</a:t>
            </a:r>
          </a:p>
          <a:p>
            <a:endParaRPr lang="en-US" baseline="0" dirty="0" smtClean="0"/>
          </a:p>
          <a:p>
            <a:r>
              <a:rPr lang="en-US" baseline="0" dirty="0" smtClean="0"/>
              <a:t>Welcome Chris on stage.  </a:t>
            </a:r>
          </a:p>
          <a:p>
            <a:endParaRPr lang="en-US" baseline="0" dirty="0" smtClean="0"/>
          </a:p>
          <a:p>
            <a:r>
              <a:rPr lang="en-US" baseline="0" dirty="0" smtClean="0"/>
              <a:t>Chris:</a:t>
            </a:r>
          </a:p>
          <a:p>
            <a:endParaRPr lang="en-US" baseline="0" dirty="0" smtClean="0"/>
          </a:p>
          <a:p>
            <a:r>
              <a:rPr lang="en-US" baseline="0" dirty="0" smtClean="0"/>
              <a:t>Thank you Mary Lou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As Mary</a:t>
            </a:r>
            <a:r>
              <a:rPr lang="en-US" baseline="0" dirty="0" smtClean="0"/>
              <a:t> Lou said earlier, there</a:t>
            </a:r>
            <a:r>
              <a:rPr lang="en-US" dirty="0" smtClean="0"/>
              <a:t> are the seven stages to VA’s Mobile App development process. The </a:t>
            </a:r>
            <a:r>
              <a:rPr lang="en-US" sz="1200" kern="1200" dirty="0" smtClean="0">
                <a:solidFill>
                  <a:schemeClr val="tx1"/>
                </a:solidFill>
                <a:effectLst/>
                <a:latin typeface="+mn-lt"/>
                <a:ea typeface="+mn-ea"/>
                <a:cs typeface="+mn-cs"/>
              </a:rPr>
              <a:t>Project Management Accountability System (PMAS) architects are working with Product Development’s Mobile App Processes</a:t>
            </a:r>
            <a:r>
              <a:rPr lang="en-US" sz="1200" kern="1200" baseline="0" dirty="0" smtClean="0">
                <a:solidFill>
                  <a:schemeClr val="tx1"/>
                </a:solidFill>
                <a:effectLst/>
                <a:latin typeface="+mn-lt"/>
                <a:ea typeface="+mn-ea"/>
                <a:cs typeface="+mn-cs"/>
              </a:rPr>
              <a:t> team and Connected Health to create a new </a:t>
            </a:r>
            <a:r>
              <a:rPr lang="en-US" dirty="0" smtClean="0">
                <a:effectLst/>
              </a:rPr>
              <a:t>workflow.</a:t>
            </a:r>
            <a:r>
              <a:rPr lang="en-US" baseline="0" dirty="0" smtClean="0">
                <a:effectLst/>
              </a:rPr>
              <a:t> </a:t>
            </a:r>
          </a:p>
          <a:p>
            <a:endParaRPr lang="en-US" dirty="0" smtClean="0"/>
          </a:p>
          <a:p>
            <a:pPr marL="228600" indent="-228600">
              <a:buFont typeface="+mj-lt"/>
              <a:buAutoNum type="arabicPeriod"/>
            </a:pPr>
            <a:r>
              <a:rPr lang="en-US" dirty="0" smtClean="0"/>
              <a:t>Planning,</a:t>
            </a:r>
            <a:r>
              <a:rPr lang="en-US" baseline="0" dirty="0" smtClean="0"/>
              <a:t> which Mary Lou covered. </a:t>
            </a:r>
          </a:p>
          <a:p>
            <a:pPr marL="0" indent="0">
              <a:buFont typeface="+mj-lt"/>
              <a:buNone/>
            </a:pPr>
            <a:r>
              <a:rPr lang="en-US" b="1" baseline="0" dirty="0" smtClean="0"/>
              <a:t>So I’ll start with the development stage</a:t>
            </a:r>
            <a:endParaRPr lang="en-US" b="1" dirty="0" smtClean="0"/>
          </a:p>
          <a:p>
            <a:pPr marL="0" indent="0">
              <a:buFont typeface="+mj-lt"/>
              <a:buNone/>
            </a:pPr>
            <a:r>
              <a:rPr lang="en-US" dirty="0" smtClean="0"/>
              <a:t>And</a:t>
            </a:r>
            <a:r>
              <a:rPr lang="en-US" baseline="0" dirty="0" smtClean="0"/>
              <a:t> then we’ll briefly cover</a:t>
            </a:r>
          </a:p>
          <a:p>
            <a:pPr marL="0" indent="0">
              <a:buFont typeface="+mj-lt"/>
              <a:buNone/>
            </a:pPr>
            <a:r>
              <a:rPr lang="en-US" dirty="0" smtClean="0"/>
              <a:t>Compliance Review</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dirty="0" smtClean="0"/>
              <a:t>Pre-Production Simulation </a:t>
            </a:r>
          </a:p>
          <a:p>
            <a:pPr marL="0" indent="0">
              <a:buFont typeface="+mj-lt"/>
              <a:buNone/>
            </a:pPr>
            <a:r>
              <a:rPr lang="en-US" dirty="0" smtClean="0"/>
              <a:t>IOC Field Testing</a:t>
            </a:r>
          </a:p>
          <a:p>
            <a:pPr marL="0" indent="0">
              <a:buFont typeface="+mj-lt"/>
              <a:buNone/>
            </a:pPr>
            <a:r>
              <a:rPr lang="en-US" dirty="0" smtClean="0"/>
              <a:t>Release</a:t>
            </a:r>
          </a:p>
          <a:p>
            <a:pPr marL="0" indent="0">
              <a:buFont typeface="+mj-lt"/>
              <a:buNone/>
            </a:pPr>
            <a:r>
              <a:rPr lang="en-US" dirty="0" smtClean="0"/>
              <a:t>Sustainment</a:t>
            </a:r>
          </a:p>
          <a:p>
            <a:pPr marL="228600" indent="-228600">
              <a:buFont typeface="+mj-lt"/>
              <a:buNone/>
            </a:pPr>
            <a:endParaRPr lang="en-US" b="1" dirty="0" smtClean="0"/>
          </a:p>
          <a:p>
            <a:pPr marL="228600" indent="-228600">
              <a:buFont typeface="+mj-lt"/>
              <a:buNone/>
            </a:pPr>
            <a:r>
              <a:rPr lang="en-US" b="0" dirty="0" smtClean="0"/>
              <a:t>The</a:t>
            </a:r>
            <a:r>
              <a:rPr lang="en-US" b="0" baseline="0" dirty="0" smtClean="0"/>
              <a:t> processes in this workflow are changing all the time. We are applying it to the frontier apps already in the pipeline, and are constantly improving the workflow as we find best practices. </a:t>
            </a:r>
            <a:endParaRPr lang="en-US" b="0"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80</a:t>
            </a:fld>
            <a:endParaRPr lang="en-US"/>
          </a:p>
        </p:txBody>
      </p:sp>
    </p:spTree>
    <p:extLst>
      <p:ext uri="{BB962C8B-B14F-4D97-AF65-F5344CB8AC3E}">
        <p14:creationId xmlns:p14="http://schemas.microsoft.com/office/powerpoint/2010/main" val="26212657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VA assists development by supplying the resources and management support to develop a VA App. VA resources include development tools and environments as described by Shawn </a:t>
            </a:r>
            <a:r>
              <a:rPr lang="en-US" sz="1200" kern="1200" dirty="0" err="1" smtClean="0">
                <a:solidFill>
                  <a:schemeClr val="tx1"/>
                </a:solidFill>
                <a:effectLst/>
                <a:latin typeface="+mn-lt"/>
                <a:ea typeface="+mn-ea"/>
                <a:cs typeface="+mn-cs"/>
              </a:rPr>
              <a:t>Hardenbrook</a:t>
            </a:r>
            <a:r>
              <a:rPr lang="en-US" sz="1200" kern="1200" dirty="0" smtClean="0">
                <a:solidFill>
                  <a:schemeClr val="tx1"/>
                </a:solidFill>
                <a:effectLst/>
                <a:latin typeface="+mn-lt"/>
                <a:ea typeface="+mn-ea"/>
                <a:cs typeface="+mn-cs"/>
              </a:rPr>
              <a:t> and Brian </a:t>
            </a:r>
            <a:r>
              <a:rPr lang="en-US" sz="1200" kern="1200" dirty="0" err="1" smtClean="0">
                <a:solidFill>
                  <a:schemeClr val="tx1"/>
                </a:solidFill>
                <a:effectLst/>
                <a:latin typeface="+mn-lt"/>
                <a:ea typeface="+mn-ea"/>
                <a:cs typeface="+mn-cs"/>
              </a:rPr>
              <a:t>Olinger</a:t>
            </a:r>
            <a:r>
              <a:rPr lang="en-US" sz="1200" kern="1200" dirty="0" smtClean="0">
                <a:solidFill>
                  <a:schemeClr val="tx1"/>
                </a:solidFill>
                <a:effectLst/>
                <a:latin typeface="+mn-lt"/>
                <a:ea typeface="+mn-ea"/>
                <a:cs typeface="+mn-cs"/>
              </a:rPr>
              <a:t> at a previous </a:t>
            </a:r>
            <a:r>
              <a:rPr lang="en-US" sz="1200" kern="1200" dirty="0" err="1" smtClean="0">
                <a:solidFill>
                  <a:schemeClr val="tx1"/>
                </a:solidFill>
                <a:effectLst/>
                <a:latin typeface="+mn-lt"/>
                <a:ea typeface="+mn-ea"/>
                <a:cs typeface="+mn-cs"/>
              </a:rPr>
              <a:t>VeHu</a:t>
            </a:r>
            <a:r>
              <a:rPr lang="en-US" sz="1200" kern="1200" dirty="0" smtClean="0">
                <a:solidFill>
                  <a:schemeClr val="tx1"/>
                </a:solidFill>
                <a:effectLst/>
                <a:latin typeface="+mn-lt"/>
                <a:ea typeface="+mn-ea"/>
                <a:cs typeface="+mn-cs"/>
              </a:rPr>
              <a:t> session.  </a:t>
            </a:r>
          </a:p>
          <a:p>
            <a:endParaRPr lang="en-US" sz="1200" kern="1200" dirty="0" smtClean="0">
              <a:solidFill>
                <a:schemeClr val="tx1"/>
              </a:solidFill>
              <a:effectLst/>
              <a:latin typeface="+mn-lt"/>
              <a:ea typeface="+mn-ea"/>
              <a:cs typeface="+mn-cs"/>
            </a:endParaRPr>
          </a:p>
          <a:p>
            <a:r>
              <a:rPr lang="en-US" b="1" dirty="0" smtClean="0">
                <a:effectLst/>
              </a:rPr>
              <a:t>Agile Methodology</a:t>
            </a:r>
          </a:p>
          <a:p>
            <a:r>
              <a:rPr lang="en-US" dirty="0" smtClean="0">
                <a:effectLst/>
              </a:rPr>
              <a:t>For VA App development, VA subscribes to agile development methodology. VA has optimized the MAE JIRA project tracking system for agile development: Epics and stories, sprints and scrums. We define functional and nonfunctional requirements as JIRA issues, including generating all required documentation, adhering to compliance best practices, and passing all milestones. The MAE JIRA workflow aligns with the VA App project life cycle. Regardless of the methodology you follow to write the App code, when you upload your code to the MAE, VA manages its testing and release in an Agile-based project framework. </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81</a:t>
            </a:fld>
            <a:endParaRPr lang="en-US"/>
          </a:p>
        </p:txBody>
      </p:sp>
    </p:spTree>
    <p:extLst>
      <p:ext uri="{BB962C8B-B14F-4D97-AF65-F5344CB8AC3E}">
        <p14:creationId xmlns:p14="http://schemas.microsoft.com/office/powerpoint/2010/main" val="24343188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For VA App development, VA subscribes to agile development methodology. VA has optimized the MAE JIRA project tracking system for agile development.</a:t>
            </a:r>
            <a:r>
              <a:rPr lang="en-US" baseline="0" dirty="0" smtClean="0">
                <a:effectLst/>
              </a:rPr>
              <a:t> Which is a rapid software development methodology.</a:t>
            </a:r>
            <a:r>
              <a:rPr lang="en-US" dirty="0" smtClean="0">
                <a:effectLst/>
              </a:rPr>
              <a:t> </a:t>
            </a:r>
          </a:p>
          <a:p>
            <a:r>
              <a:rPr lang="en-US" dirty="0" smtClean="0">
                <a:effectLst/>
              </a:rPr>
              <a:t>************************</a:t>
            </a:r>
          </a:p>
          <a:p>
            <a:r>
              <a:rPr lang="en-US" dirty="0" smtClean="0">
                <a:effectLst/>
              </a:rPr>
              <a:t>We define functional and nonfunctional requirements as JIRA issues, including generating all required documentation, adhering to compliance best practices, and passing all milestones. The MAE JIRA workflow aligns with the VA App project life cycle. </a:t>
            </a:r>
          </a:p>
          <a:p>
            <a:endParaRPr lang="en-US" dirty="0" smtClean="0">
              <a:effectLst/>
            </a:endParaRPr>
          </a:p>
          <a:p>
            <a:r>
              <a:rPr lang="en-US" dirty="0" smtClean="0">
                <a:effectLst/>
              </a:rPr>
              <a:t>Regardless of the methodology you follow to write the App code, when you upload your code to the MAE, VA manages its testing and release in an Agile-based project framework.</a:t>
            </a:r>
          </a:p>
        </p:txBody>
      </p:sp>
      <p:sp>
        <p:nvSpPr>
          <p:cNvPr id="4" name="Slide Number Placeholder 3"/>
          <p:cNvSpPr>
            <a:spLocks noGrp="1"/>
          </p:cNvSpPr>
          <p:nvPr>
            <p:ph type="sldNum" sz="quarter" idx="10"/>
          </p:nvPr>
        </p:nvSpPr>
        <p:spPr/>
        <p:txBody>
          <a:bodyPr/>
          <a:lstStyle/>
          <a:p>
            <a:fld id="{1D46DE7D-D967-488D-874E-4FE9321A6C56}" type="slidenum">
              <a:rPr lang="en-US" smtClean="0"/>
              <a:t>82</a:t>
            </a:fld>
            <a:endParaRPr lang="en-US"/>
          </a:p>
        </p:txBody>
      </p:sp>
    </p:spTree>
    <p:extLst>
      <p:ext uri="{BB962C8B-B14F-4D97-AF65-F5344CB8AC3E}">
        <p14:creationId xmlns:p14="http://schemas.microsoft.com/office/powerpoint/2010/main" val="41952073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presentation PPT</a:t>
            </a:r>
            <a:r>
              <a:rPr lang="en-US" baseline="0" dirty="0" smtClean="0">
                <a:effectLst/>
              </a:rPr>
              <a:t> which is available in the downloads, includes details about all of the major tasks identified in the PMAS mobile app workflow. </a:t>
            </a:r>
            <a:endParaRPr lang="en-US" dirty="0" smtClean="0">
              <a:effectLst/>
            </a:endParaRPr>
          </a:p>
          <a:p>
            <a:r>
              <a:rPr lang="en-US" i="1" dirty="0" smtClean="0">
                <a:effectLs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effectLst/>
              </a:rPr>
              <a:t>We’ve provided a copy of the current approved workflow in the Downloads.  And we’ve also provided the link to where it’s housed online which can be used to access future versions.  As long as you have VA credentials, you can access the</a:t>
            </a:r>
            <a:r>
              <a:rPr lang="en-US" i="1" baseline="0" dirty="0" smtClean="0">
                <a:effectLst/>
              </a:rPr>
              <a:t> link</a:t>
            </a:r>
            <a:r>
              <a:rPr lang="en-US" i="1" dirty="0" smtClean="0">
                <a:effectLst/>
              </a:rPr>
              <a:t>.</a:t>
            </a:r>
          </a:p>
          <a:p>
            <a:endParaRPr lang="en-US" i="1" dirty="0" smtClean="0">
              <a:effectLst/>
            </a:endParaRPr>
          </a:p>
          <a:p>
            <a:r>
              <a:rPr lang="en-US" i="1" dirty="0" smtClean="0">
                <a:effectLst/>
              </a:rPr>
              <a:t>If you have VA credentials, you can view the latest workflow here: </a:t>
            </a:r>
          </a:p>
          <a:p>
            <a:r>
              <a:rPr lang="en-US" i="1" dirty="0" smtClean="0">
                <a:effectLst/>
                <a:hlinkClick r:id="rId3"/>
              </a:rPr>
              <a:t>http://vaww.oed.wss.va.gov/process/maps/propath_process_146.pdf</a:t>
            </a:r>
            <a:endParaRPr lang="en-US" i="1" dirty="0" smtClean="0">
              <a:effectLst/>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83</a:t>
            </a:fld>
            <a:endParaRPr lang="en-US"/>
          </a:p>
        </p:txBody>
      </p:sp>
    </p:spTree>
    <p:extLst>
      <p:ext uri="{BB962C8B-B14F-4D97-AF65-F5344CB8AC3E}">
        <p14:creationId xmlns:p14="http://schemas.microsoft.com/office/powerpoint/2010/main" val="15573810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Project Manager organizes a kick-off meeting with the development team stakeholders to define a roadmap</a:t>
            </a:r>
            <a:r>
              <a:rPr lang="en-US" baseline="0" dirty="0" smtClean="0">
                <a:effectLst/>
              </a:rPr>
              <a:t> and vision for the App</a:t>
            </a:r>
            <a:endParaRPr lang="en-US" b="1" dirty="0" smtClean="0">
              <a:effectLst/>
            </a:endParaRPr>
          </a:p>
          <a:p>
            <a:r>
              <a:rPr lang="en-US" b="1" dirty="0" smtClean="0">
                <a:effectLst/>
              </a:rPr>
              <a:t>***********************************</a:t>
            </a:r>
          </a:p>
          <a:p>
            <a:r>
              <a:rPr lang="en-US" b="1" dirty="0" smtClean="0">
                <a:effectLst/>
              </a:rPr>
              <a:t>Hold a Kick-off Meeting</a:t>
            </a:r>
          </a:p>
          <a:p>
            <a:r>
              <a:rPr lang="en-US" dirty="0" smtClean="0">
                <a:effectLst/>
              </a:rPr>
              <a:t>The Project Manager organizes a kick-off meeting with the development team stakeholders: </a:t>
            </a:r>
          </a:p>
          <a:p>
            <a:pPr marL="171450" lvl="0" indent="-171450">
              <a:buFont typeface="Arial"/>
              <a:buChar char="•"/>
            </a:pPr>
            <a:r>
              <a:rPr lang="en-US" dirty="0" smtClean="0">
                <a:effectLst/>
              </a:rPr>
              <a:t>Business Owners </a:t>
            </a:r>
          </a:p>
          <a:p>
            <a:pPr marL="171450" lvl="0" indent="-171450">
              <a:buFont typeface="Arial"/>
              <a:buChar char="•"/>
            </a:pPr>
            <a:r>
              <a:rPr lang="en-US" dirty="0" smtClean="0">
                <a:effectLst/>
              </a:rPr>
              <a:t>Subject Matter Experts</a:t>
            </a:r>
          </a:p>
          <a:p>
            <a:pPr marL="171450" lvl="0" indent="-171450">
              <a:buFont typeface="Arial"/>
              <a:buChar char="•"/>
            </a:pPr>
            <a:r>
              <a:rPr lang="en-US" dirty="0" smtClean="0">
                <a:effectLst/>
              </a:rPr>
              <a:t>Project Manager</a:t>
            </a:r>
          </a:p>
          <a:p>
            <a:pPr marL="171450" lvl="0" indent="-171450">
              <a:buFont typeface="Arial"/>
              <a:buChar char="•"/>
            </a:pPr>
            <a:r>
              <a:rPr lang="en-US" dirty="0" smtClean="0">
                <a:effectLst/>
              </a:rPr>
              <a:t>Scrum Master </a:t>
            </a:r>
          </a:p>
          <a:p>
            <a:pPr marL="171450" lvl="0" indent="-171450">
              <a:buFont typeface="Arial"/>
              <a:buChar char="•"/>
            </a:pPr>
            <a:r>
              <a:rPr lang="en-US" dirty="0" smtClean="0">
                <a:effectLst/>
              </a:rPr>
              <a:t>Scrum team</a:t>
            </a:r>
          </a:p>
          <a:p>
            <a:r>
              <a:rPr lang="en-US" dirty="0" smtClean="0"/>
              <a:t>In Agile terminology, the purpose of the kick-off meeting is to hold a </a:t>
            </a:r>
            <a:r>
              <a:rPr lang="en-US" dirty="0" err="1" smtClean="0"/>
              <a:t>kanban</a:t>
            </a:r>
            <a:r>
              <a:rPr lang="en-US" dirty="0" smtClean="0"/>
              <a:t>. At the meeting, define a roadmap and vision for the App:</a:t>
            </a:r>
          </a:p>
          <a:p>
            <a:pPr marL="171450" indent="-171450">
              <a:buFont typeface="Arial"/>
              <a:buChar char="•"/>
            </a:pPr>
            <a:r>
              <a:rPr lang="en-US" dirty="0" smtClean="0"/>
              <a:t>Establish communication processes and tools used for all scrum team members. </a:t>
            </a:r>
          </a:p>
          <a:p>
            <a:pPr marL="171450" indent="-171450">
              <a:buFont typeface="Arial"/>
              <a:buChar char="•"/>
            </a:pPr>
            <a:r>
              <a:rPr lang="en-US" dirty="0" smtClean="0"/>
              <a:t>Define its business objectives (Business Epics)</a:t>
            </a:r>
          </a:p>
          <a:p>
            <a:pPr marL="171450" indent="-171450">
              <a:buFont typeface="Arial"/>
              <a:buChar char="•"/>
            </a:pPr>
            <a:r>
              <a:rPr lang="en-US" dirty="0" smtClean="0"/>
              <a:t>Define its architectural requirements and constraints (Architectural Epics)</a:t>
            </a:r>
          </a:p>
          <a:p>
            <a:pPr marL="171450" indent="-171450">
              <a:buFont typeface="Arial"/>
              <a:buChar char="•"/>
            </a:pPr>
            <a:r>
              <a:rPr lang="en-US" dirty="0" smtClean="0"/>
              <a:t>Draft a high-level outline of three to six month deliverables.</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84</a:t>
            </a:fld>
            <a:endParaRPr lang="en-US"/>
          </a:p>
        </p:txBody>
      </p:sp>
    </p:spTree>
    <p:extLst>
      <p:ext uri="{BB962C8B-B14F-4D97-AF65-F5344CB8AC3E}">
        <p14:creationId xmlns:p14="http://schemas.microsoft.com/office/powerpoint/2010/main" val="1325643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Populate the MAE JIRA Project</a:t>
            </a:r>
          </a:p>
          <a:p>
            <a:r>
              <a:rPr lang="en-US" dirty="0" smtClean="0">
                <a:effectLst/>
              </a:rPr>
              <a:t>To conform to VA requirements, the project team tracks every conceivable detail, including compliance requirements and documentation requirements, in the MAE JIRA system. </a:t>
            </a:r>
          </a:p>
          <a:p>
            <a:endParaRPr lang="en-US" dirty="0" smtClean="0">
              <a:effectLst/>
            </a:endParaRPr>
          </a:p>
          <a:p>
            <a:r>
              <a:rPr lang="en-US" dirty="0" smtClean="0">
                <a:effectLst/>
              </a:rPr>
              <a:t>However, the JIRA tool also supports agile development with the ability to document epics, features, user stories, acceptance criteria, risks, tasks, bugs, and more. At this point the team should review the use of the tool and build out the project's agile planning boards:</a:t>
            </a:r>
          </a:p>
          <a:p>
            <a:pPr marL="228600" indent="-228600">
              <a:buFont typeface="+mj-lt"/>
              <a:buAutoNum type="arabicPeriod"/>
            </a:pPr>
            <a:r>
              <a:rPr lang="en-US" dirty="0" smtClean="0">
                <a:effectLst/>
              </a:rPr>
              <a:t>Align the Business Requirements with epics, new features, and stories in the App's JIRA project and add them to the project Backlog. </a:t>
            </a:r>
          </a:p>
          <a:p>
            <a:pPr marL="228600" indent="-228600">
              <a:buFont typeface="+mj-lt"/>
              <a:buAutoNum type="arabicPeriod"/>
            </a:pPr>
            <a:r>
              <a:rPr lang="en-US" dirty="0" smtClean="0">
                <a:effectLst/>
              </a:rPr>
              <a:t>Devise unit tests for new features and stories. </a:t>
            </a:r>
          </a:p>
          <a:p>
            <a:pPr marL="228600" indent="-228600">
              <a:buFont typeface="+mj-lt"/>
              <a:buAutoNum type="arabicPeriod"/>
            </a:pPr>
            <a:r>
              <a:rPr lang="en-US" dirty="0" smtClean="0">
                <a:effectLst/>
              </a:rPr>
              <a:t>Add tasks to the JIRA Scrum Board. </a:t>
            </a:r>
          </a:p>
          <a:p>
            <a:pPr marL="228600" indent="-228600">
              <a:buFont typeface="+mj-lt"/>
              <a:buAutoNum type="arabicPeriod"/>
            </a:pPr>
            <a:r>
              <a:rPr lang="en-US" dirty="0" smtClean="0">
                <a:effectLst/>
              </a:rPr>
              <a:t>Identify any possible dependencies and link the task for the given top level task. </a:t>
            </a:r>
          </a:p>
          <a:p>
            <a:pPr marL="228600" indent="-228600">
              <a:buFont typeface="+mj-lt"/>
              <a:buAutoNum type="arabicPeriod"/>
            </a:pPr>
            <a:r>
              <a:rPr lang="en-US" dirty="0" smtClean="0">
                <a:effectLst/>
              </a:rPr>
              <a:t>Assign tasks to sprints. </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85</a:t>
            </a:fld>
            <a:endParaRPr lang="en-US"/>
          </a:p>
        </p:txBody>
      </p:sp>
    </p:spTree>
    <p:extLst>
      <p:ext uri="{BB962C8B-B14F-4D97-AF65-F5344CB8AC3E}">
        <p14:creationId xmlns:p14="http://schemas.microsoft.com/office/powerpoint/2010/main" val="12503655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effectLst/>
              </a:rPr>
              <a:t>Then you want to conduct sprint 0 where you set up your environment and make sure it works.  The VAMF</a:t>
            </a:r>
            <a:r>
              <a:rPr lang="en-US" b="0" baseline="0" dirty="0" smtClean="0">
                <a:effectLst/>
              </a:rPr>
              <a:t> may need adjusting to accommodate your App in which case you need to submit a request for modification. </a:t>
            </a:r>
            <a:endParaRPr lang="en-US" b="0" dirty="0" smtClean="0">
              <a:effectLst/>
            </a:endParaRPr>
          </a:p>
          <a:p>
            <a:r>
              <a:rPr lang="en-US" b="1" dirty="0" smtClean="0">
                <a:effectLst/>
              </a:rPr>
              <a:t>****************************</a:t>
            </a:r>
          </a:p>
          <a:p>
            <a:r>
              <a:rPr lang="en-US" b="1" dirty="0" smtClean="0">
                <a:effectLst/>
              </a:rPr>
              <a:t>Conduct Sprint 0</a:t>
            </a:r>
          </a:p>
          <a:p>
            <a:r>
              <a:rPr lang="en-US" dirty="0" smtClean="0">
                <a:effectLst/>
              </a:rPr>
              <a:t>The development team conducts a Sprint 0 to test the system and to gather enough information to scope the App. The team again reviews the App's business requirements and reviews the design documentation for the VA Mobile Framework (VAMF: see </a:t>
            </a:r>
            <a:r>
              <a:rPr lang="en-US" dirty="0" smtClean="0">
                <a:effectLst/>
                <a:hlinkClick r:id="rId3"/>
              </a:rPr>
              <a:t>About the Mobile App Environment and Services</a:t>
            </a:r>
            <a:r>
              <a:rPr lang="en-US" dirty="0" smtClean="0">
                <a:effectLst/>
              </a:rPr>
              <a:t>).</a:t>
            </a:r>
          </a:p>
          <a:p>
            <a:r>
              <a:rPr lang="en-US" dirty="0" smtClean="0">
                <a:effectLst/>
              </a:rPr>
              <a:t>Conduct Sprint 0:</a:t>
            </a:r>
          </a:p>
          <a:p>
            <a:pPr marL="228600" indent="-228600">
              <a:buFont typeface="+mj-lt"/>
              <a:buAutoNum type="arabicPeriod"/>
            </a:pPr>
            <a:r>
              <a:rPr lang="en-US" dirty="0" smtClean="0">
                <a:effectLst/>
              </a:rPr>
              <a:t>Set up your MAE development environment. </a:t>
            </a:r>
          </a:p>
          <a:p>
            <a:pPr marL="228600" indent="-228600">
              <a:buFont typeface="+mj-lt"/>
              <a:buAutoNum type="arabicPeriod"/>
            </a:pPr>
            <a:r>
              <a:rPr lang="en-US" dirty="0" smtClean="0">
                <a:effectLst/>
              </a:rPr>
              <a:t>Install toolsets. </a:t>
            </a:r>
          </a:p>
          <a:p>
            <a:pPr marL="228600" indent="-228600">
              <a:buFont typeface="+mj-lt"/>
              <a:buAutoNum type="arabicPeriod"/>
            </a:pPr>
            <a:r>
              <a:rPr lang="en-US" dirty="0" smtClean="0">
                <a:effectLst/>
              </a:rPr>
              <a:t>Mock up a demo and present it to the stakeholders. </a:t>
            </a:r>
          </a:p>
          <a:p>
            <a:pPr marL="228600" indent="-228600">
              <a:buFont typeface="+mj-lt"/>
              <a:buAutoNum type="arabicPeriod"/>
            </a:pPr>
            <a:r>
              <a:rPr lang="en-US" dirty="0" smtClean="0">
                <a:effectLst/>
              </a:rPr>
              <a:t>Incorporate feedback from the demo into the project tasks. </a:t>
            </a:r>
          </a:p>
          <a:p>
            <a:pPr marL="228600" indent="-228600">
              <a:buFont typeface="+mj-lt"/>
              <a:buAutoNum type="arabicPeriod"/>
            </a:pPr>
            <a:r>
              <a:rPr lang="en-US" dirty="0" smtClean="0">
                <a:effectLst/>
              </a:rPr>
              <a:t>Identify any environment shortcomings that require modifying the MAE VAMF. If the team identifies required changes or additions to the VAMF, a change request should be initiated to ensure this dependency is identified and planned for early. The internal site, </a:t>
            </a:r>
            <a:r>
              <a:rPr lang="en-US" dirty="0" smtClean="0">
                <a:effectLst/>
                <a:hlinkClick r:id="rId4"/>
              </a:rPr>
              <a:t>MAE Change Control Procedure</a:t>
            </a:r>
            <a:r>
              <a:rPr lang="en-US" dirty="0" smtClean="0">
                <a:effectLst/>
              </a:rPr>
              <a:t> provides the instructions for logging a change request. Changes to the VAMF require architectural reviews with internal and enterprise architects, so identify and pursue these requests as early as possible.</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86</a:t>
            </a:fld>
            <a:endParaRPr lang="en-US"/>
          </a:p>
        </p:txBody>
      </p:sp>
    </p:spTree>
    <p:extLst>
      <p:ext uri="{BB962C8B-B14F-4D97-AF65-F5344CB8AC3E}">
        <p14:creationId xmlns:p14="http://schemas.microsoft.com/office/powerpoint/2010/main" val="20890225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effectLst/>
              </a:rPr>
              <a:t>Once you’ve conducted </a:t>
            </a:r>
            <a:r>
              <a:rPr lang="en-US" b="0" dirty="0" err="1" smtClean="0">
                <a:effectLst/>
              </a:rPr>
              <a:t>spint</a:t>
            </a:r>
            <a:r>
              <a:rPr lang="en-US" b="0" dirty="0" smtClean="0">
                <a:effectLst/>
              </a:rPr>
              <a:t> 0 you may need to adjust your deliverables</a:t>
            </a:r>
          </a:p>
          <a:p>
            <a:r>
              <a:rPr lang="en-US" b="1" dirty="0" smtClean="0">
                <a:effectLst/>
              </a:rPr>
              <a:t>*****************</a:t>
            </a:r>
          </a:p>
          <a:p>
            <a:r>
              <a:rPr lang="en-US" b="1" dirty="0" smtClean="0">
                <a:effectLst/>
              </a:rPr>
              <a:t>Scope the App</a:t>
            </a:r>
          </a:p>
          <a:p>
            <a:r>
              <a:rPr lang="en-US" dirty="0" smtClean="0">
                <a:effectLst/>
              </a:rPr>
              <a:t>Based on the results of Sprint 0, revisit the App's deliverables. The initial business requirements document may contain a greater scope of functionality than is practically achievable in the App's planned schedule. (Or, there may be time to expand the App's functionality.) Adjust the plan to accommodate a reasonable set of deliverables that fits the App's overall schedule and obtain agreement to the scoped requirements from all project stakeholders. Adjust the backlog accordingly. </a:t>
            </a: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87</a:t>
            </a:fld>
            <a:endParaRPr lang="en-US"/>
          </a:p>
        </p:txBody>
      </p:sp>
    </p:spTree>
    <p:extLst>
      <p:ext uri="{BB962C8B-B14F-4D97-AF65-F5344CB8AC3E}">
        <p14:creationId xmlns:p14="http://schemas.microsoft.com/office/powerpoint/2010/main" val="14503198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During development there are two important things that have to occur</a:t>
            </a:r>
          </a:p>
          <a:p>
            <a:pPr marL="228600" indent="-228600">
              <a:buAutoNum type="arabicPeriod"/>
            </a:pPr>
            <a:r>
              <a:rPr lang="en-US" b="1" dirty="0" smtClean="0">
                <a:effectLst/>
              </a:rPr>
              <a:t>You want to be coding to spec – do the best you can to follow all the compliance bodies review guidelines</a:t>
            </a:r>
          </a:p>
          <a:p>
            <a:pPr marL="228600" indent="-228600">
              <a:buAutoNum type="arabicPeriod"/>
            </a:pPr>
            <a:r>
              <a:rPr lang="en-US" b="1" dirty="0" smtClean="0">
                <a:effectLst/>
              </a:rPr>
              <a:t>Run</a:t>
            </a:r>
            <a:r>
              <a:rPr lang="en-US" b="1" baseline="0" dirty="0" smtClean="0">
                <a:effectLst/>
              </a:rPr>
              <a:t> your code through fortify scan</a:t>
            </a:r>
            <a:endParaRPr lang="en-US" b="1" dirty="0" smtClean="0">
              <a:effectLst/>
            </a:endParaRPr>
          </a:p>
          <a:p>
            <a:r>
              <a:rPr lang="en-US" b="1" dirty="0" smtClean="0">
                <a:effectLst/>
              </a:rPr>
              <a:t>********************</a:t>
            </a:r>
          </a:p>
          <a:p>
            <a:r>
              <a:rPr lang="en-US" b="1" dirty="0" smtClean="0">
                <a:effectLst/>
              </a:rPr>
              <a:t>Develop the App</a:t>
            </a:r>
          </a:p>
          <a:p>
            <a:r>
              <a:rPr lang="en-US" dirty="0" smtClean="0">
                <a:effectLst/>
              </a:rPr>
              <a:t>The development team conducts a series of agile sprints to develop the App. In each sprint: </a:t>
            </a:r>
          </a:p>
          <a:p>
            <a:pPr marL="228600" indent="-228600">
              <a:buFont typeface="+mj-lt"/>
              <a:buAutoNum type="arabicPeriod"/>
            </a:pPr>
            <a:r>
              <a:rPr lang="en-US" dirty="0" smtClean="0">
                <a:effectLst/>
              </a:rPr>
              <a:t>The developers code the sprint's targeted stories.</a:t>
            </a:r>
          </a:p>
          <a:p>
            <a:pPr marL="228600" indent="-228600">
              <a:buFont typeface="+mj-lt"/>
              <a:buAutoNum type="arabicPeriod"/>
            </a:pPr>
            <a:r>
              <a:rPr lang="en-US" dirty="0" smtClean="0">
                <a:effectLst/>
              </a:rPr>
              <a:t>Quality Assurance engineers run the unit tests. </a:t>
            </a:r>
          </a:p>
          <a:p>
            <a:pPr marL="228600" indent="-228600">
              <a:buFont typeface="+mj-lt"/>
              <a:buAutoNum type="arabicPeriod"/>
            </a:pPr>
            <a:r>
              <a:rPr lang="en-US" dirty="0" smtClean="0">
                <a:effectLst/>
              </a:rPr>
              <a:t>The team collaborates with the Compliance Review bodies to avoid potential issues.  The team develops the documentation required by the Project Management Accountability System (PMAS). Your project's wiki comes with instructions and templates for these documents, which VA refers to as PMAS </a:t>
            </a:r>
            <a:r>
              <a:rPr lang="en-US" i="1" dirty="0" smtClean="0">
                <a:effectLst/>
              </a:rPr>
              <a:t>artifacts.</a:t>
            </a:r>
            <a:endParaRPr lang="en-US" dirty="0" smtClean="0">
              <a:effectLst/>
            </a:endParaRPr>
          </a:p>
          <a:p>
            <a:pPr marL="228600" indent="-228600">
              <a:buFont typeface="+mj-lt"/>
              <a:buAutoNum type="arabicPeriod"/>
            </a:pPr>
            <a:r>
              <a:rPr lang="en-US" dirty="0" smtClean="0">
                <a:effectLst/>
              </a:rPr>
              <a:t>The team ensures the App works within the VA Mobile Framework (VAMF) architecture and MAE environments. If issues are found, a Change Request to the Mobile Application Management Team (MAMT) is submitted. See the MAE Change Control Procedure on the internal MAE network for guidance.</a:t>
            </a:r>
          </a:p>
          <a:p>
            <a:pPr marL="228600" indent="-228600">
              <a:buFont typeface="+mj-lt"/>
              <a:buAutoNum type="arabicPeriod"/>
            </a:pPr>
            <a:r>
              <a:rPr lang="en-US" dirty="0" smtClean="0">
                <a:effectLst/>
              </a:rPr>
              <a:t>At the conclusion of each sprint, the team holds a sprint review to demonstrate the App to the stakeholders and compliance reviewers.</a:t>
            </a:r>
          </a:p>
          <a:p>
            <a:pPr marL="0" indent="0">
              <a:buFont typeface="+mj-lt"/>
              <a:buNone/>
            </a:pPr>
            <a:r>
              <a:rPr lang="en-US" dirty="0" smtClean="0"/>
              <a:t>***********</a:t>
            </a:r>
          </a:p>
          <a:p>
            <a:pPr marL="0" indent="0">
              <a:buFont typeface="+mj-lt"/>
              <a:buNone/>
            </a:pPr>
            <a:r>
              <a:rPr lang="en-US" dirty="0" smtClean="0"/>
              <a:t>Talking point for #3, collaborating with the Compliance bodies. </a:t>
            </a:r>
          </a:p>
          <a:p>
            <a:pPr marL="0" indent="0">
              <a:buFont typeface="+mj-lt"/>
              <a:buNone/>
            </a:pPr>
            <a:r>
              <a:rPr lang="en-US" dirty="0" smtClean="0"/>
              <a:t>How the project team collaborates with the Compliance is still evolving. Many of the Compliance Review bodies welcome the chance to see what you're up to but the partners are looking for ways to improve these communications.</a:t>
            </a:r>
          </a:p>
          <a:p>
            <a:pPr marL="0" indent="0">
              <a:buFont typeface="+mj-lt"/>
              <a:buNone/>
            </a:pPr>
            <a:r>
              <a:rPr lang="en-US" dirty="0" smtClean="0"/>
              <a:t>There is a recent development that makes staying in compliance during development much simpler. OI&amp;T has taken the Compliance Review reports coming back on the frontier projects and reverse-engineered all of the bodies' tests checklists into a set of "Enterprise Non-Functional Requirements" (NFRs) and added them to the MAE JIRA Projects as individual issues. Now developers can look at each NFR and see if the App's code is going to pass review. This is a hugely significant step and should greatly improve the code quality coming out of the Development stage. </a:t>
            </a:r>
          </a:p>
          <a:p>
            <a:pPr marL="0" indent="0">
              <a:buFont typeface="+mj-lt"/>
              <a:buNone/>
            </a:pPr>
            <a:endParaRPr lang="en-US" dirty="0" smtClean="0"/>
          </a:p>
          <a:p>
            <a:pPr marL="0" indent="0">
              <a:buFont typeface="+mj-lt"/>
              <a:buNone/>
            </a:pPr>
            <a:r>
              <a:rPr lang="en-US" dirty="0" smtClean="0"/>
              <a:t>**If you find this App varies from the NFRs, you need to contact the compliance</a:t>
            </a:r>
            <a:r>
              <a:rPr lang="en-US" baseline="0" dirty="0" smtClean="0"/>
              <a:t> body …**</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88</a:t>
            </a:fld>
            <a:endParaRPr lang="en-US"/>
          </a:p>
        </p:txBody>
      </p:sp>
    </p:spTree>
    <p:extLst>
      <p:ext uri="{BB962C8B-B14F-4D97-AF65-F5344CB8AC3E}">
        <p14:creationId xmlns:p14="http://schemas.microsoft.com/office/powerpoint/2010/main" val="24271052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Once </a:t>
            </a:r>
            <a:r>
              <a:rPr lang="en-US" dirty="0" err="1" smtClean="0">
                <a:effectLst/>
              </a:rPr>
              <a:t>youre</a:t>
            </a:r>
            <a:r>
              <a:rPr lang="en-US" dirty="0" smtClean="0">
                <a:effectLst/>
              </a:rPr>
              <a:t> done</a:t>
            </a:r>
            <a:r>
              <a:rPr lang="en-US" baseline="0" dirty="0" smtClean="0">
                <a:effectLst/>
              </a:rPr>
              <a:t> with development, you move into compliance.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There are 12 official compliance bodies. </a:t>
            </a:r>
          </a:p>
          <a:p>
            <a:r>
              <a:rPr lang="en-US" dirty="0" smtClean="0">
                <a:effectLst/>
              </a:rPr>
              <a:t>Compliance bodies review the App</a:t>
            </a:r>
            <a:r>
              <a:rPr lang="en-US" baseline="0" dirty="0" smtClean="0">
                <a:effectLst/>
              </a:rPr>
              <a:t> to ensure it</a:t>
            </a:r>
            <a:r>
              <a:rPr lang="en-US" dirty="0" smtClean="0">
                <a:effectLst/>
              </a:rPr>
              <a:t> meets VA software standards.  These bodies ensure your app is safe, secure, privacy is protected,</a:t>
            </a:r>
            <a:r>
              <a:rPr lang="en-US" baseline="0" dirty="0" smtClean="0">
                <a:effectLst/>
              </a:rPr>
              <a:t> and the app is efficacious.</a:t>
            </a:r>
          </a:p>
          <a:p>
            <a:endParaRPr lang="en-US"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If you’d like to read about each of these </a:t>
            </a:r>
            <a:r>
              <a:rPr lang="en-US" b="1" baseline="0" dirty="0" smtClean="0"/>
              <a:t>Compliance Review bodies, we’ve provided a PDF in the downloads with a summary of each body’s reviews. </a:t>
            </a:r>
          </a:p>
          <a:p>
            <a:r>
              <a:rPr lang="en-US" dirty="0" smtClean="0">
                <a:effectLs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Risk Level Determines Review Level</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Not all VA Apps undergo a complete review by all Compliance Review Bodies. Some Apps pose little or no risk of harm to users or the VA  The Mobile App Governance Board assigns a risk level category to every Request they approve for development. The V&amp;V review confirms the App has the correct category assignment. The category determines the thoroughness of the review. VA maintains a matrix for determining the risk level for each App. </a:t>
            </a:r>
            <a:endParaRPr lang="en-US" dirty="0" smtClean="0">
              <a:effectLst/>
            </a:endParaRPr>
          </a:p>
          <a:p>
            <a:endParaRPr lang="en-US" dirty="0" smtClean="0">
              <a:effectLst/>
            </a:endParaRPr>
          </a:p>
          <a:p>
            <a:r>
              <a:rPr lang="en-US" dirty="0" smtClean="0">
                <a:effectLst/>
              </a:rPr>
              <a:t>Most Compliance Review Bodies are willing to conduct an informal review early in Planning or Development. </a:t>
            </a:r>
          </a:p>
          <a:p>
            <a:endParaRPr lang="en-US" dirty="0" smtClean="0">
              <a:effectLst/>
            </a:endParaRPr>
          </a:p>
          <a:p>
            <a:r>
              <a:rPr lang="en-US" dirty="0" smtClean="0">
                <a:effectLst/>
              </a:rPr>
              <a:t>The Compliance Review stage begins when you hand the code off to Verification and Validation.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dirty="0" smtClean="0">
                <a:effectLst/>
              </a:rPr>
              <a:t>********************************</a:t>
            </a:r>
          </a:p>
          <a:p>
            <a:r>
              <a:rPr lang="en-US" b="1" dirty="0" smtClean="0">
                <a:effectLst/>
              </a:rPr>
              <a:t>About the Compliance Bodies</a:t>
            </a:r>
          </a:p>
          <a:p>
            <a:r>
              <a:rPr lang="en-US" dirty="0" smtClean="0">
                <a:effectLst/>
              </a:rPr>
              <a:t>Every VA Mobile App must undergo the following reviews (or be granted waivers) to ensure it meets all VA software standards: </a:t>
            </a:r>
          </a:p>
          <a:p>
            <a:r>
              <a:rPr lang="en-US" dirty="0" smtClean="0">
                <a:hlinkClick r:id="rId3"/>
              </a:rPr>
              <a:t>About Verification and Validation</a:t>
            </a:r>
            <a:r>
              <a:rPr lang="en-US" dirty="0" smtClean="0"/>
              <a:t>:</a:t>
            </a:r>
            <a:r>
              <a:rPr lang="en-US" dirty="0" smtClean="0">
                <a:effectLst/>
              </a:rPr>
              <a:t> This review ensures that the App's code is free of bugs and meets all of its business requirements. The App must pass the Validation and Verification review before proceeding with any other reviews. </a:t>
            </a:r>
          </a:p>
          <a:p>
            <a:r>
              <a:rPr lang="en-US" dirty="0" smtClean="0">
                <a:effectLst/>
                <a:hlinkClick r:id="rId4"/>
              </a:rPr>
              <a:t>About Code Review</a:t>
            </a:r>
            <a:r>
              <a:rPr lang="en-US" dirty="0" smtClean="0">
                <a:effectLst/>
              </a:rPr>
              <a:t>: VA scans your App code with the Fortify scan tool and performs other tests to ensure it meets VA coding standards. </a:t>
            </a:r>
          </a:p>
          <a:p>
            <a:r>
              <a:rPr lang="en-US" dirty="0" smtClean="0">
                <a:effectLst/>
                <a:hlinkClick r:id="rId5"/>
              </a:rPr>
              <a:t>About the Clinical Review</a:t>
            </a:r>
            <a:r>
              <a:rPr lang="en-US" dirty="0" smtClean="0">
                <a:effectLst/>
              </a:rPr>
              <a:t>: If your App handles clinical evidence the Mobile Applications Governance Board arranges for an </a:t>
            </a:r>
            <a:r>
              <a:rPr lang="en-US" dirty="0" err="1" smtClean="0">
                <a:effectLst/>
              </a:rPr>
              <a:t>an</a:t>
            </a:r>
            <a:r>
              <a:rPr lang="en-US" dirty="0" smtClean="0">
                <a:effectLst/>
              </a:rPr>
              <a:t> independent clinical review when it approves the Request.  </a:t>
            </a:r>
          </a:p>
          <a:p>
            <a:r>
              <a:rPr lang="en-US" dirty="0" smtClean="0">
                <a:effectLst/>
                <a:hlinkClick r:id="rId6"/>
              </a:rPr>
              <a:t>About the Data and Terminology Standardization Compliance Review</a:t>
            </a:r>
            <a:r>
              <a:rPr lang="en-US" dirty="0" smtClean="0">
                <a:effectLst/>
              </a:rPr>
              <a:t>: This team evaluates and interprets the App's data terms and ensures they map to standardized terms. The review team follows VA and Health Level 7 (HL7) standards. </a:t>
            </a:r>
          </a:p>
          <a:p>
            <a:r>
              <a:rPr lang="en-US" dirty="0" smtClean="0">
                <a:effectLst/>
                <a:hlinkClick r:id="rId7"/>
              </a:rPr>
              <a:t>About the Data Security Compliance Review</a:t>
            </a:r>
            <a:r>
              <a:rPr lang="en-US" dirty="0" smtClean="0">
                <a:effectLst/>
              </a:rPr>
              <a:t>: This review ensures that the VA can place the App on VA Government Furnished Equipment (GFE), and the information that may reside on the device is secure.</a:t>
            </a:r>
          </a:p>
          <a:p>
            <a:r>
              <a:rPr lang="en-US" dirty="0" smtClean="0">
                <a:effectLst/>
                <a:hlinkClick r:id="rId8"/>
              </a:rPr>
              <a:t>About the Enterprise Security Compliance Review</a:t>
            </a:r>
            <a:r>
              <a:rPr lang="en-US" dirty="0" smtClean="0">
                <a:effectLst/>
              </a:rPr>
              <a:t>: This review examines the App's source code to ensure there are no security risks and it is suitable for operating within the VA network.</a:t>
            </a:r>
          </a:p>
          <a:p>
            <a:r>
              <a:rPr lang="en-US" dirty="0" smtClean="0">
                <a:effectLst/>
                <a:hlinkClick r:id="rId9"/>
              </a:rPr>
              <a:t>About the Patient Safety Assessment</a:t>
            </a:r>
            <a:r>
              <a:rPr lang="en-US" dirty="0" smtClean="0">
                <a:effectLst/>
              </a:rPr>
              <a:t>: This review provides analysis and assessment of health care information technology patient safety issues based on specific combinations of user, task, technology, and environment of use.</a:t>
            </a:r>
          </a:p>
          <a:p>
            <a:r>
              <a:rPr lang="en-US" dirty="0" smtClean="0">
                <a:effectLst/>
                <a:hlinkClick r:id="rId10"/>
              </a:rPr>
              <a:t>About the Privacy and Application Data Security Compliance Review</a:t>
            </a:r>
            <a:r>
              <a:rPr lang="en-US" dirty="0" smtClean="0">
                <a:effectLst/>
              </a:rPr>
              <a:t>: This review ensures that Personal Health Information (PHI) and Personal Identification Information (PII) are appropriately protected and the data entered into the mobile device is appropriately secured.</a:t>
            </a:r>
          </a:p>
          <a:p>
            <a:r>
              <a:rPr lang="en-US" dirty="0" smtClean="0">
                <a:effectLst/>
                <a:hlinkClick r:id="rId11"/>
              </a:rPr>
              <a:t>About the Section 508 Compliance Review</a:t>
            </a:r>
            <a:r>
              <a:rPr lang="en-US" dirty="0" smtClean="0">
                <a:effectLst/>
              </a:rPr>
              <a:t>: This review ensures that the App meets Federal law requiring that individuals with special needs can use it. </a:t>
            </a:r>
          </a:p>
          <a:p>
            <a:r>
              <a:rPr lang="en-US" dirty="0" smtClean="0">
                <a:effectLst/>
                <a:hlinkClick r:id="rId12"/>
              </a:rPr>
              <a:t>About the User Interface Compliance Review</a:t>
            </a:r>
            <a:r>
              <a:rPr lang="en-US" dirty="0" smtClean="0">
                <a:effectLst/>
              </a:rPr>
              <a:t>: This review verifies that the Application App meets all required VA User Interface standards for Apps.</a:t>
            </a:r>
          </a:p>
          <a:p>
            <a:r>
              <a:rPr lang="en-US" dirty="0" smtClean="0">
                <a:effectLst/>
                <a:hlinkClick r:id="rId13"/>
              </a:rPr>
              <a:t>About the VA Branding Compliance Review</a:t>
            </a:r>
            <a:r>
              <a:rPr lang="en-US" dirty="0" smtClean="0">
                <a:effectLst/>
              </a:rPr>
              <a:t>: This review ensures that the colors, fonts and logos used in the App comply with the standards outlined in the VA Mobile App style guide.</a:t>
            </a:r>
          </a:p>
          <a:p>
            <a:r>
              <a:rPr lang="en-US" dirty="0" smtClean="0">
                <a:effectLst/>
                <a:hlinkClick r:id="rId14"/>
              </a:rPr>
              <a:t>About User-Centered Design</a:t>
            </a:r>
            <a:r>
              <a:rPr lang="en-US" dirty="0" smtClean="0">
                <a:effectLst/>
              </a:rPr>
              <a:t>: This review ensures a positive, meaningful and valuable user experience.</a:t>
            </a:r>
          </a:p>
          <a:p>
            <a:r>
              <a:rPr lang="en-US" dirty="0" smtClean="0">
                <a:effectLst/>
                <a:hlinkClick r:id="rId15"/>
              </a:rPr>
              <a:t>About Enterprise Systems Engineering</a:t>
            </a:r>
            <a:r>
              <a:rPr lang="en-US" dirty="0" smtClean="0">
                <a:effectLst/>
              </a:rPr>
              <a:t>: (ESE) provides central systems engineering services and management of a technical framework promoting one technology vision across VA, which supports system optimization, integration and interoperability throughout the enterprise. </a:t>
            </a:r>
          </a:p>
          <a:p>
            <a:r>
              <a:rPr lang="en-US" dirty="0" smtClean="0"/>
              <a:t>*******</a:t>
            </a:r>
          </a:p>
        </p:txBody>
      </p:sp>
      <p:sp>
        <p:nvSpPr>
          <p:cNvPr id="4" name="Slide Number Placeholder 3"/>
          <p:cNvSpPr>
            <a:spLocks noGrp="1"/>
          </p:cNvSpPr>
          <p:nvPr>
            <p:ph type="sldNum" sz="quarter" idx="10"/>
          </p:nvPr>
        </p:nvSpPr>
        <p:spPr/>
        <p:txBody>
          <a:bodyPr/>
          <a:lstStyle/>
          <a:p>
            <a:fld id="{1D46DE7D-D967-488D-874E-4FE9321A6C56}" type="slidenum">
              <a:rPr lang="en-US" smtClean="0"/>
              <a:t>89</a:t>
            </a:fld>
            <a:endParaRPr lang="en-US"/>
          </a:p>
        </p:txBody>
      </p:sp>
    </p:spTree>
    <p:extLst>
      <p:ext uri="{BB962C8B-B14F-4D97-AF65-F5344CB8AC3E}">
        <p14:creationId xmlns:p14="http://schemas.microsoft.com/office/powerpoint/2010/main" val="2131169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Gather the details required to make the Request.</a:t>
            </a:r>
            <a:br>
              <a:rPr lang="en-US" sz="1200" kern="1200" dirty="0" smtClean="0">
                <a:solidFill>
                  <a:schemeClr val="tx1"/>
                </a:solidFill>
                <a:effectLst/>
                <a:latin typeface="+mn-lt"/>
                <a:ea typeface="+mn-ea"/>
                <a:cs typeface="+mn-cs"/>
              </a:rPr>
            </a:b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9</a:t>
            </a:fld>
            <a:endParaRPr lang="en-US"/>
          </a:p>
        </p:txBody>
      </p:sp>
    </p:spTree>
    <p:extLst>
      <p:ext uri="{BB962C8B-B14F-4D97-AF65-F5344CB8AC3E}">
        <p14:creationId xmlns:p14="http://schemas.microsoft.com/office/powerpoint/2010/main" val="22671559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Hand off to Verification and Validation (V&amp;V)</a:t>
            </a:r>
          </a:p>
          <a:p>
            <a:endParaRPr lang="en-US" dirty="0" smtClean="0">
              <a:effectLst/>
            </a:endParaRPr>
          </a:p>
          <a:p>
            <a:r>
              <a:rPr lang="en-US" dirty="0" smtClean="0">
                <a:effectLst/>
              </a:rPr>
              <a:t>When we wrote</a:t>
            </a:r>
            <a:r>
              <a:rPr lang="en-US" baseline="0" dirty="0" smtClean="0">
                <a:effectLst/>
              </a:rPr>
              <a:t> this session, you first went to V&amp;V. That may change, but the V&amp;V team can still help you get started in the Compliance Review stage. There are some notes in the presentation PPT about V&amp;V, and the Compliance Review handout describes V&amp;V in more detail. </a:t>
            </a:r>
            <a:endParaRPr lang="en-US" dirty="0" smtClean="0">
              <a:effectLst/>
            </a:endParaRPr>
          </a:p>
          <a:p>
            <a:endParaRPr lang="en-US" dirty="0" smtClean="0">
              <a:effectLst/>
            </a:endParaRPr>
          </a:p>
          <a:p>
            <a:r>
              <a:rPr lang="en-US" dirty="0" smtClean="0">
                <a:effectLst/>
              </a:rPr>
              <a:t>When the development team completes its sprints and the stakeholders are satisfied with its functionality, the Project Manager notifies the Product Development office's V&amp;V team that the App is ready to move into the next stage of the project lifecycle. This</a:t>
            </a:r>
            <a:r>
              <a:rPr lang="en-US" baseline="0" dirty="0" smtClean="0">
                <a:effectLst/>
              </a:rPr>
              <a:t> workflow is the working draft of the PMAS V&amp;V stage. If you have an MAE JIRA account, we’ve provided a link in the downloadable </a:t>
            </a:r>
            <a:r>
              <a:rPr lang="en-US" baseline="0" dirty="0" err="1" smtClean="0">
                <a:effectLst/>
              </a:rPr>
              <a:t>ppt</a:t>
            </a:r>
            <a:r>
              <a:rPr lang="en-US" baseline="0" dirty="0" smtClean="0">
                <a:effectLst/>
              </a:rPr>
              <a:t> where you can view the related documentation and backslides.</a:t>
            </a:r>
          </a:p>
          <a:p>
            <a:endParaRPr lang="en-US" baseline="0" dirty="0" smtClean="0">
              <a:effectLst/>
            </a:endParaRPr>
          </a:p>
          <a:p>
            <a:r>
              <a:rPr lang="en-US" dirty="0" smtClean="0"/>
              <a:t>The V&amp;V Team notifies the remaining Compliance bodies of an app's status in the review process and provides their findings.</a:t>
            </a:r>
          </a:p>
          <a:p>
            <a:r>
              <a:rPr lang="en-US" dirty="0" smtClean="0"/>
              <a:t>While V&amp;V coordinates reviews with the Compliance bodies, the App's Project Manager is responsible for pushing the App through.</a:t>
            </a:r>
          </a:p>
          <a:p>
            <a:r>
              <a:rPr lang="en-US" dirty="0" smtClean="0"/>
              <a:t>**************************</a:t>
            </a:r>
          </a:p>
          <a:p>
            <a:r>
              <a:rPr lang="en-US" dirty="0" smtClean="0"/>
              <a:t>If you have a MAE JIRA account, view the related documentation and backslides here: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ffectLst/>
              </a:rPr>
              <a:t>https://wiki.mobilehealth.va.gov/display/PDFMA/MADW-4+Perform+Verification+and+Validation </a:t>
            </a:r>
          </a:p>
          <a:p>
            <a:endParaRPr lang="en-US"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90</a:t>
            </a:fld>
            <a:endParaRPr lang="en-US"/>
          </a:p>
        </p:txBody>
      </p:sp>
    </p:spTree>
    <p:extLst>
      <p:ext uri="{BB962C8B-B14F-4D97-AF65-F5344CB8AC3E}">
        <p14:creationId xmlns:p14="http://schemas.microsoft.com/office/powerpoint/2010/main" val="22550482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a:t>
            </a:r>
            <a:r>
              <a:rPr lang="en-US" sz="1200" kern="1200" baseline="0" dirty="0" smtClean="0">
                <a:solidFill>
                  <a:schemeClr val="tx1"/>
                </a:solidFill>
                <a:effectLst/>
                <a:latin typeface="+mn-lt"/>
                <a:ea typeface="+mn-ea"/>
                <a:cs typeface="+mn-cs"/>
              </a:rPr>
              <a:t> you pass Compliance, your App moves into the Preproduction Simulation stage of the workflow. This is where you install the App in a simulated production environment and have the Subject Matter Experts bang on it to ensure it still does the job it’s supposed to do. </a:t>
            </a:r>
          </a:p>
          <a:p>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VA is currently updating and streamlining the process for conducting a preproduction simulation.  We will be updating this section regularly as these processes are finalized. If you have an MAE JIRA account I’ve provided a link in the downloads for you to view the internal Release Stage procedures  </a:t>
            </a: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are the Simulation tasks in the latest workflow: </a:t>
            </a:r>
          </a:p>
          <a:p>
            <a:pPr lvl="0"/>
            <a:r>
              <a:rPr lang="en-US" sz="1200" kern="1200" dirty="0" smtClean="0">
                <a:solidFill>
                  <a:schemeClr val="tx1"/>
                </a:solidFill>
                <a:effectLst/>
                <a:latin typeface="+mn-lt"/>
                <a:ea typeface="+mn-ea"/>
                <a:cs typeface="+mn-cs"/>
              </a:rPr>
              <a:t>The App's Subject Matter Experts hold a User Functionality Test Meeting. </a:t>
            </a:r>
          </a:p>
          <a:p>
            <a:pPr lvl="0"/>
            <a:r>
              <a:rPr lang="en-US" sz="1200" kern="1200" dirty="0" smtClean="0">
                <a:solidFill>
                  <a:schemeClr val="tx1"/>
                </a:solidFill>
                <a:effectLst/>
                <a:latin typeface="+mn-lt"/>
                <a:ea typeface="+mn-ea"/>
                <a:cs typeface="+mn-cs"/>
              </a:rPr>
              <a:t>End users install or download the App. </a:t>
            </a:r>
          </a:p>
          <a:p>
            <a:pPr lvl="0"/>
            <a:r>
              <a:rPr lang="en-US" sz="1200" kern="1200" dirty="0" smtClean="0">
                <a:solidFill>
                  <a:schemeClr val="tx1"/>
                </a:solidFill>
                <a:effectLst/>
                <a:latin typeface="+mn-lt"/>
                <a:ea typeface="+mn-ea"/>
                <a:cs typeface="+mn-cs"/>
              </a:rPr>
              <a:t>End users test the App. </a:t>
            </a:r>
          </a:p>
          <a:p>
            <a:pPr lvl="0"/>
            <a:r>
              <a:rPr lang="en-US" sz="1200" kern="1200" dirty="0" smtClean="0">
                <a:solidFill>
                  <a:schemeClr val="tx1"/>
                </a:solidFill>
                <a:effectLst/>
                <a:latin typeface="+mn-lt"/>
                <a:ea typeface="+mn-ea"/>
                <a:cs typeface="+mn-cs"/>
              </a:rPr>
              <a:t>End users document and submit their findings. </a:t>
            </a:r>
          </a:p>
          <a:p>
            <a:pPr lvl="0"/>
            <a:r>
              <a:rPr lang="en-US" sz="1200" kern="1200" dirty="0" smtClean="0">
                <a:solidFill>
                  <a:schemeClr val="tx1"/>
                </a:solidFill>
                <a:effectLst/>
                <a:latin typeface="+mn-lt"/>
                <a:ea typeface="+mn-ea"/>
                <a:cs typeface="+mn-cs"/>
              </a:rPr>
              <a:t>The Project Manager reviews and prioritizes the simulation findings. </a:t>
            </a:r>
          </a:p>
          <a:p>
            <a:pPr lvl="0"/>
            <a:r>
              <a:rPr lang="en-US" sz="1200" kern="1200" dirty="0" smtClean="0">
                <a:solidFill>
                  <a:schemeClr val="tx1"/>
                </a:solidFill>
                <a:effectLst/>
                <a:latin typeface="+mn-lt"/>
                <a:ea typeface="+mn-ea"/>
                <a:cs typeface="+mn-cs"/>
              </a:rPr>
              <a:t>The Product Owner provides concurrence with the findings. </a:t>
            </a:r>
          </a:p>
          <a:p>
            <a:pPr marL="0" indent="0">
              <a:buFont typeface="+mj-lt"/>
              <a:buNone/>
            </a:pPr>
            <a:r>
              <a:rPr lang="en-US" dirty="0" smtClean="0"/>
              <a:t>******************</a:t>
            </a:r>
          </a:p>
          <a:p>
            <a:endParaRPr lang="en-US" dirty="0" smtClean="0"/>
          </a:p>
          <a:p>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91</a:t>
            </a:fld>
            <a:endParaRPr lang="en-US"/>
          </a:p>
        </p:txBody>
      </p:sp>
    </p:spTree>
    <p:extLst>
      <p:ext uri="{BB962C8B-B14F-4D97-AF65-F5344CB8AC3E}">
        <p14:creationId xmlns:p14="http://schemas.microsoft.com/office/powerpoint/2010/main" val="37338080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the Preproduction Simulation, the App moves </a:t>
            </a:r>
            <a:r>
              <a:rPr lang="en-US" sz="1200" b="1" kern="1200" dirty="0" smtClean="0">
                <a:solidFill>
                  <a:schemeClr val="tx1"/>
                </a:solidFill>
                <a:effectLst/>
                <a:latin typeface="+mn-lt"/>
                <a:ea typeface="+mn-ea"/>
                <a:cs typeface="+mn-cs"/>
              </a:rPr>
              <a:t>to the </a:t>
            </a:r>
            <a:r>
              <a:rPr lang="en-US" sz="1200" b="1" i="1" kern="1200" dirty="0" smtClean="0">
                <a:solidFill>
                  <a:schemeClr val="tx1"/>
                </a:solidFill>
                <a:effectLst/>
                <a:latin typeface="+mn-lt"/>
                <a:ea typeface="+mn-ea"/>
                <a:cs typeface="+mn-cs"/>
              </a:rPr>
              <a:t>recently</a:t>
            </a:r>
            <a:r>
              <a:rPr lang="en-US" sz="1200" b="1" kern="1200" dirty="0" smtClean="0">
                <a:solidFill>
                  <a:schemeClr val="tx1"/>
                </a:solidFill>
                <a:effectLst/>
                <a:latin typeface="+mn-lt"/>
                <a:ea typeface="+mn-ea"/>
                <a:cs typeface="+mn-cs"/>
              </a:rPr>
              <a:t> added </a:t>
            </a:r>
            <a:r>
              <a:rPr lang="en-US" sz="1200" kern="1200" dirty="0" smtClean="0">
                <a:solidFill>
                  <a:schemeClr val="tx1"/>
                </a:solidFill>
                <a:effectLst/>
                <a:latin typeface="+mn-lt"/>
                <a:ea typeface="+mn-ea"/>
                <a:cs typeface="+mn-cs"/>
              </a:rPr>
              <a:t>IOC Field Test stage. This is like a Beta: you put the App in a production environment and have target end users test it.</a:t>
            </a:r>
            <a:r>
              <a:rPr lang="en-US" sz="1200" kern="1200" baseline="0" dirty="0" smtClean="0">
                <a:solidFill>
                  <a:schemeClr val="tx1"/>
                </a:solidFill>
                <a:effectLst/>
                <a:latin typeface="+mn-lt"/>
                <a:ea typeface="+mn-ea"/>
                <a:cs typeface="+mn-cs"/>
              </a:rPr>
              <a:t> Most apps won’t require a complete entry-to-exit IOC but all Apps require a field test. </a:t>
            </a:r>
          </a:p>
          <a:p>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VA is currently updating and streamlining the Initial Operating Capability (IOC) Field Test process.  We will be updating this section regularly as these processes are finalized. If you have an MAE JIRA account I’ve provided a link in the Downloads where you can view the latest internal IOC workflow </a:t>
            </a:r>
            <a:endParaRPr lang="en-US" sz="1600" kern="1200" dirty="0" smtClean="0">
              <a:solidFill>
                <a:schemeClr val="tx1"/>
              </a:solidFill>
              <a:effectLst/>
              <a:latin typeface="+mn-lt"/>
              <a:ea typeface="+mn-ea"/>
              <a:cs typeface="+mn-cs"/>
            </a:endParaRPr>
          </a:p>
          <a:p>
            <a:r>
              <a:rPr lang="en-US" sz="1200" u="none" strike="noStrike"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are the general IOC Field Test tasks: </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VHA Release Management Team for Initial Operating Capability (IOC) determines if the App requires IOC Entry Approval. For some very-low risk Apps, passing Compliance Review is sufficient. </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it does not require IOC Entry Approval, the Project Manager prepares an IOC exit document.</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it does require an IOC field test, the Project Manager submits the IOC Artifacts to obtain VHA Release Management approval for IOC entry.</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Release Manager submits a request for a field test.</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Information Technology Operations Manager installs the field test system components.</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End Users test the App. For Mobile Apps, IOC Field Testing does not necessarily occur at sites; End Users may be from multiple sites.</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When the App passes all testing, the Project Manager submits the App for VHA Release Management and Enterprise System Engineering approval. </a:t>
            </a:r>
            <a:endParaRPr lang="en-US" sz="1600" kern="1200" dirty="0" smtClean="0">
              <a:solidFill>
                <a:schemeClr val="tx1"/>
              </a:solidFill>
              <a:effectLst/>
              <a:latin typeface="+mn-lt"/>
              <a:ea typeface="+mn-ea"/>
              <a:cs typeface="+mn-cs"/>
            </a:endParaRPr>
          </a:p>
          <a:p>
            <a:r>
              <a:rPr lang="en-US" dirty="0" smtClean="0"/>
              <a:t>******************************</a:t>
            </a:r>
          </a:p>
          <a:p>
            <a:endParaRPr lang="en-US" sz="1200" b="1" u="none" strike="noStrike" kern="1200" dirty="0" smtClean="0">
              <a:solidFill>
                <a:schemeClr val="tx1"/>
              </a:solidFill>
              <a:effectLst/>
              <a:latin typeface="+mn-lt"/>
              <a:ea typeface="+mn-ea"/>
              <a:cs typeface="+mn-cs"/>
            </a:endParaRPr>
          </a:p>
          <a:p>
            <a:r>
              <a:rPr lang="en-US" b="1" strike="sngStrike" dirty="0" smtClean="0"/>
              <a:t>Delete??:</a:t>
            </a:r>
          </a:p>
          <a:p>
            <a:pPr marL="228600" indent="-228600">
              <a:buFont typeface="+mj-lt"/>
              <a:buAutoNum type="arabicPeriod"/>
            </a:pPr>
            <a:r>
              <a:rPr lang="en-US" b="1" strike="sngStrike" dirty="0" smtClean="0"/>
              <a:t>Contact VHA RMT for IOC</a:t>
            </a:r>
          </a:p>
          <a:p>
            <a:pPr marL="228600" indent="-228600">
              <a:buFont typeface="+mj-lt"/>
              <a:buAutoNum type="arabicPeriod"/>
            </a:pPr>
            <a:r>
              <a:rPr lang="en-US" b="1" strike="sngStrike" dirty="0" smtClean="0"/>
              <a:t>Develop Artifacts for IOC</a:t>
            </a:r>
          </a:p>
          <a:p>
            <a:pPr marL="228600" indent="-228600">
              <a:buFont typeface="+mj-lt"/>
              <a:buAutoNum type="arabicPeriod"/>
            </a:pPr>
            <a:r>
              <a:rPr lang="en-US" b="1" strike="sngStrike" dirty="0" smtClean="0"/>
              <a:t>Submit for IOC Entry Approval</a:t>
            </a:r>
          </a:p>
          <a:p>
            <a:pPr marL="228600" indent="-228600">
              <a:buFont typeface="+mj-lt"/>
              <a:buAutoNum type="arabicPeriod"/>
            </a:pPr>
            <a:r>
              <a:rPr lang="en-US" b="1" strike="sngStrike" dirty="0" smtClean="0"/>
              <a:t>Resolve Issues</a:t>
            </a:r>
          </a:p>
          <a:p>
            <a:pPr marL="228600" indent="-228600">
              <a:buFont typeface="+mj-lt"/>
              <a:buAutoNum type="arabicPeriod"/>
            </a:pPr>
            <a:r>
              <a:rPr lang="en-US" b="1" strike="sngStrike" dirty="0" smtClean="0"/>
              <a:t>Schedule Field Test Start</a:t>
            </a:r>
          </a:p>
          <a:p>
            <a:pPr marL="228600" indent="-228600">
              <a:buFont typeface="+mj-lt"/>
              <a:buAutoNum type="arabicPeriod"/>
            </a:pPr>
            <a:r>
              <a:rPr lang="en-US" b="1" strike="sngStrike" dirty="0" smtClean="0"/>
              <a:t>Communicate Field Test Schedule</a:t>
            </a:r>
          </a:p>
          <a:p>
            <a:pPr marL="228600" indent="-228600">
              <a:buFont typeface="+mj-lt"/>
              <a:buAutoNum type="arabicPeriod"/>
            </a:pPr>
            <a:r>
              <a:rPr lang="en-US" b="1" strike="sngStrike" dirty="0" smtClean="0"/>
              <a:t>Release Application for Field Test</a:t>
            </a:r>
          </a:p>
          <a:p>
            <a:pPr marL="228600" indent="-228600">
              <a:buFont typeface="+mj-lt"/>
              <a:buAutoNum type="arabicPeriod"/>
            </a:pPr>
            <a:r>
              <a:rPr lang="en-US" b="1" strike="sngStrike" dirty="0" smtClean="0"/>
              <a:t>Install System Components</a:t>
            </a:r>
          </a:p>
          <a:p>
            <a:pPr marL="228600" indent="-228600">
              <a:buFont typeface="+mj-lt"/>
              <a:buAutoNum type="arabicPeriod"/>
            </a:pPr>
            <a:r>
              <a:rPr lang="en-US" b="1" strike="sngStrike" dirty="0" smtClean="0"/>
              <a:t>Test Product</a:t>
            </a:r>
          </a:p>
          <a:p>
            <a:pPr marL="228600" indent="-228600">
              <a:buFont typeface="+mj-lt"/>
              <a:buAutoNum type="arabicPeriod"/>
            </a:pPr>
            <a:r>
              <a:rPr lang="en-US" b="1" strike="sngStrike" dirty="0" smtClean="0"/>
              <a:t>Triage and Disposition of Defects and Issues ***</a:t>
            </a:r>
          </a:p>
          <a:p>
            <a:pPr marL="228600" indent="-228600">
              <a:buFont typeface="+mj-lt"/>
              <a:buAutoNum type="arabicPeriod"/>
            </a:pPr>
            <a:r>
              <a:rPr lang="en-US" b="1" strike="sngStrike" dirty="0" smtClean="0"/>
              <a:t>Perform Development and Testing for Remediation (only necessary if doesn’t pass IOC)</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strike="sngStrike" dirty="0" smtClean="0"/>
              <a:t>Submit for IOC Exit</a:t>
            </a:r>
          </a:p>
          <a:p>
            <a:pPr marL="228600" indent="-228600">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92</a:t>
            </a:fld>
            <a:endParaRPr lang="en-US"/>
          </a:p>
        </p:txBody>
      </p:sp>
    </p:spTree>
    <p:extLst>
      <p:ext uri="{BB962C8B-B14F-4D97-AF65-F5344CB8AC3E}">
        <p14:creationId xmlns:p14="http://schemas.microsoft.com/office/powerpoint/2010/main" val="14194827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The Release</a:t>
            </a:r>
            <a:r>
              <a:rPr lang="en-US" b="1" baseline="0" dirty="0" smtClean="0">
                <a:effectLst/>
              </a:rPr>
              <a:t> and Sustainment stages</a:t>
            </a:r>
          </a:p>
          <a:p>
            <a:endParaRPr lang="en-US" dirty="0" smtClean="0">
              <a:effectLst/>
            </a:endParaRPr>
          </a:p>
          <a:p>
            <a:r>
              <a:rPr lang="en-US" dirty="0" smtClean="0">
                <a:effectLst/>
              </a:rPr>
              <a:t>After field testing, your App is ready for release.  But it doesn’t end there.</a:t>
            </a:r>
            <a:r>
              <a:rPr lang="en-US" baseline="0" dirty="0" smtClean="0">
                <a:effectLst/>
              </a:rPr>
              <a:t> </a:t>
            </a:r>
          </a:p>
          <a:p>
            <a:r>
              <a:rPr lang="en-US" baseline="0" dirty="0" smtClean="0">
                <a:effectLst/>
              </a:rPr>
              <a:t>When you release your App you implement your sustainment plan.  You provide support and user feedback.</a:t>
            </a:r>
          </a:p>
          <a:p>
            <a:r>
              <a:rPr lang="en-US" baseline="0" dirty="0" smtClean="0">
                <a:effectLst/>
              </a:rPr>
              <a:t>*************</a:t>
            </a:r>
          </a:p>
          <a:p>
            <a:endParaRPr lang="en-US" baseline="0" dirty="0" smtClean="0">
              <a:effectLst/>
            </a:endParaRPr>
          </a:p>
          <a:p>
            <a:r>
              <a:rPr lang="en-US" baseline="0" dirty="0" smtClean="0">
                <a:effectLst/>
              </a:rPr>
              <a:t>Project Manager conducts Milestone 2 review</a:t>
            </a:r>
          </a:p>
          <a:p>
            <a:r>
              <a:rPr lang="en-US" baseline="0" dirty="0" smtClean="0">
                <a:effectLst/>
              </a:rPr>
              <a:t>Release Manager executes Deployment Plan</a:t>
            </a:r>
          </a:p>
          <a:p>
            <a:r>
              <a:rPr lang="en-US" baseline="0" dirty="0" smtClean="0">
                <a:effectLst/>
              </a:rPr>
              <a:t>Release Manager also executes Sustainment Plan – includes Help Desk</a:t>
            </a:r>
          </a:p>
          <a:p>
            <a:endParaRPr lang="en-US" baseline="0" dirty="0" smtClean="0">
              <a:effectLst/>
            </a:endParaRPr>
          </a:p>
          <a:p>
            <a:r>
              <a:rPr lang="en-US" baseline="0" dirty="0" smtClean="0">
                <a:effectLst/>
              </a:rPr>
              <a:t>**********************</a:t>
            </a:r>
          </a:p>
          <a:p>
            <a:r>
              <a:rPr lang="en-US" baseline="0" dirty="0" smtClean="0">
                <a:effectLst/>
              </a:rPr>
              <a:t>&lt;a </a:t>
            </a:r>
            <a:r>
              <a:rPr lang="en-US" baseline="0" dirty="0" err="1" smtClean="0">
                <a:effectLst/>
              </a:rPr>
              <a:t>href</a:t>
            </a:r>
            <a:r>
              <a:rPr lang="en-US" baseline="0" dirty="0" smtClean="0">
                <a:effectLst/>
              </a:rPr>
              <a:t>="http://www.shutterstock.com/gallery-790342p1.html?cr=00&amp;pl=edit-00"&gt;Bloom Design&lt;/a&gt; / &lt;a </a:t>
            </a:r>
            <a:r>
              <a:rPr lang="en-US" baseline="0" dirty="0" err="1" smtClean="0">
                <a:effectLst/>
              </a:rPr>
              <a:t>href</a:t>
            </a:r>
            <a:r>
              <a:rPr lang="en-US" baseline="0" dirty="0" smtClean="0">
                <a:effectLst/>
              </a:rPr>
              <a:t>="http://www.shutterstock.com/?cr=00&amp;pl=edit-00"&gt;Shutterstock.com&lt;/a&gt;</a:t>
            </a:r>
          </a:p>
          <a:p>
            <a:endParaRPr lang="en-US" dirty="0" smtClean="0">
              <a:effectLst/>
            </a:endParaRP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93</a:t>
            </a:fld>
            <a:endParaRPr lang="en-US"/>
          </a:p>
        </p:txBody>
      </p:sp>
    </p:spTree>
    <p:extLst>
      <p:ext uri="{BB962C8B-B14F-4D97-AF65-F5344CB8AC3E}">
        <p14:creationId xmlns:p14="http://schemas.microsoft.com/office/powerpoint/2010/main" val="18612621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let’s see if you were paying</a:t>
            </a:r>
            <a:r>
              <a:rPr lang="en-US" baseline="0" dirty="0" smtClean="0"/>
              <a:t> attention.  </a:t>
            </a:r>
          </a:p>
          <a:p>
            <a:endParaRPr lang="en-US" baseline="0" dirty="0" smtClean="0"/>
          </a:p>
          <a:p>
            <a:r>
              <a:rPr lang="en-US" baseline="0" dirty="0" smtClean="0"/>
              <a:t>Which of the following is a new stage in the VA App Lifecycle?</a:t>
            </a:r>
          </a:p>
          <a:p>
            <a:pPr marL="514350" indent="-514350">
              <a:buFont typeface="+mj-lt"/>
              <a:buAutoNum type="alphaUcPeriod"/>
            </a:pPr>
            <a:r>
              <a:rPr lang="en-US" sz="1200" dirty="0" err="1" smtClean="0"/>
              <a:t>Desupport</a:t>
            </a:r>
            <a:endParaRPr lang="en-US" sz="1200" dirty="0" smtClean="0"/>
          </a:p>
          <a:p>
            <a:pPr marL="514350" indent="-514350">
              <a:buFont typeface="+mj-lt"/>
              <a:buAutoNum type="alphaUcPeriod"/>
            </a:pPr>
            <a:r>
              <a:rPr lang="en-US" sz="1200" dirty="0" smtClean="0"/>
              <a:t>Adolescence</a:t>
            </a:r>
          </a:p>
          <a:p>
            <a:pPr marL="514350" indent="-514350">
              <a:buFont typeface="+mj-lt"/>
              <a:buAutoNum type="alphaUcPeriod"/>
            </a:pPr>
            <a:r>
              <a:rPr lang="en-US" sz="1200" dirty="0" smtClean="0"/>
              <a:t>Quality Assurance (QA)</a:t>
            </a:r>
          </a:p>
          <a:p>
            <a:pPr marL="514350" indent="-514350">
              <a:buFont typeface="+mj-lt"/>
              <a:buAutoNum type="alphaUcPeriod"/>
            </a:pPr>
            <a:r>
              <a:rPr lang="en-US" sz="1200" dirty="0" smtClean="0"/>
              <a:t>IOC Field Test</a:t>
            </a:r>
          </a:p>
          <a:p>
            <a:pPr marL="514350" indent="-514350">
              <a:buFont typeface="+mj-lt"/>
              <a:buAutoNum type="alphaUcPeriod"/>
            </a:pPr>
            <a:r>
              <a:rPr lang="en-US" sz="1200" dirty="0" smtClean="0"/>
              <a:t>Quality Control (QC)</a:t>
            </a:r>
          </a:p>
          <a:p>
            <a:endParaRPr lang="en-US" dirty="0" smtClean="0"/>
          </a:p>
        </p:txBody>
      </p:sp>
      <p:sp>
        <p:nvSpPr>
          <p:cNvPr id="4" name="Slide Number Placeholder 3"/>
          <p:cNvSpPr>
            <a:spLocks noGrp="1"/>
          </p:cNvSpPr>
          <p:nvPr>
            <p:ph type="sldNum" sz="quarter" idx="10"/>
          </p:nvPr>
        </p:nvSpPr>
        <p:spPr/>
        <p:txBody>
          <a:bodyPr/>
          <a:lstStyle/>
          <a:p>
            <a:fld id="{1D46DE7D-D967-488D-874E-4FE9321A6C56}" type="slidenum">
              <a:rPr lang="en-US" smtClean="0"/>
              <a:t>94</a:t>
            </a:fld>
            <a:endParaRPr lang="en-US"/>
          </a:p>
        </p:txBody>
      </p:sp>
    </p:spTree>
    <p:extLst>
      <p:ext uri="{BB962C8B-B14F-4D97-AF65-F5344CB8AC3E}">
        <p14:creationId xmlns:p14="http://schemas.microsoft.com/office/powerpoint/2010/main" val="2946576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the MAE administrators set up an App JIRA project, they also create a Confluence wiki for it. You can author all of the project's business in the wiki space. It's easier to organize documentation in a wiki than on a shared drive or in JIRA itself, and since most project teams have members from different offices inside and outside the VA, it is the easiest way to author and share content. </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encourage you to t</a:t>
            </a:r>
            <a:r>
              <a:rPr lang="en-US" sz="1200" kern="1200" dirty="0" smtClean="0">
                <a:solidFill>
                  <a:schemeClr val="tx1"/>
                </a:solidFill>
                <a:effectLst/>
                <a:latin typeface="+mn-lt"/>
                <a:ea typeface="+mn-ea"/>
                <a:cs typeface="+mn-cs"/>
              </a:rPr>
              <a:t>ake the Confluence getting started tutorials to learn your way around. Click the Question Mark icon in the top toolbar and choose Online Help.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links change with every new Confluence release (VA always updates to new release), so here is the typical navigation to the latest online help: </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Click the Question Mark icon in the top toolbar and choose Online Help. The Confluence Documentation Home page opens. </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Choose the </a:t>
            </a:r>
            <a:r>
              <a:rPr lang="en-US" sz="1200" b="1" kern="1200" dirty="0" smtClean="0">
                <a:solidFill>
                  <a:schemeClr val="tx1"/>
                </a:solidFill>
                <a:effectLst/>
                <a:latin typeface="+mn-lt"/>
                <a:ea typeface="+mn-ea"/>
                <a:cs typeface="+mn-cs"/>
              </a:rPr>
              <a:t>Online Help</a:t>
            </a:r>
            <a:r>
              <a:rPr lang="en-US" sz="1200" kern="1200" dirty="0" smtClean="0">
                <a:solidFill>
                  <a:schemeClr val="tx1"/>
                </a:solidFill>
                <a:effectLst/>
                <a:latin typeface="+mn-lt"/>
                <a:ea typeface="+mn-ea"/>
                <a:cs typeface="+mn-cs"/>
              </a:rPr>
              <a:t> link under Getting Help. </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Read all of the sections in the Getting Started column. If you are not a Space Administrator, you can skip the Admin tutorial. </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Look at the Popular topics. I recommend that you also read the Import content topic. </a:t>
            </a:r>
            <a:endParaRPr lang="en-US" sz="1600" kern="1200" dirty="0" smtClean="0">
              <a:solidFill>
                <a:schemeClr val="tx1"/>
              </a:solidFill>
              <a:effectLst/>
              <a:latin typeface="+mn-lt"/>
              <a:ea typeface="+mn-ea"/>
              <a:cs typeface="+mn-cs"/>
            </a:endParaRPr>
          </a:p>
          <a:p>
            <a:endParaRPr lang="en-US" strike="sngStrike" dirty="0" smtClean="0">
              <a:effectLst/>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95</a:t>
            </a:fld>
            <a:endParaRPr lang="en-US"/>
          </a:p>
        </p:txBody>
      </p:sp>
    </p:spTree>
    <p:extLst>
      <p:ext uri="{BB962C8B-B14F-4D97-AF65-F5344CB8AC3E}">
        <p14:creationId xmlns:p14="http://schemas.microsoft.com/office/powerpoint/2010/main" val="25612752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Wikis</a:t>
            </a:r>
          </a:p>
          <a:p>
            <a:r>
              <a:rPr lang="en-US" dirty="0" smtClean="0">
                <a:effectLst/>
              </a:rPr>
              <a:t>Mary Lou explained earlier</a:t>
            </a:r>
            <a:r>
              <a:rPr lang="en-US" baseline="0" dirty="0" smtClean="0">
                <a:effectLst/>
              </a:rPr>
              <a:t> how each project comes with a wiki space. </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effectLst/>
              </a:rPr>
              <a:t>The MAE wiki environment is like a shelf of books. Each App project has its own wiki space, which is the book on that project.</a:t>
            </a:r>
          </a:p>
          <a:p>
            <a:endParaRPr lang="en-US"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effectLst/>
              </a:rPr>
              <a:t>You</a:t>
            </a:r>
            <a:r>
              <a:rPr lang="en-US" b="0" baseline="0" dirty="0" smtClean="0">
                <a:effectLst/>
              </a:rPr>
              <a:t> store your project documentation in the wiki for convenience, but in fact you can create and maintain all of your documentation as wiki pages. And that’s good because they’re so easy to use and the content is so easy to access. </a:t>
            </a:r>
          </a:p>
          <a:p>
            <a:endParaRPr lang="en-US" baseline="0" dirty="0" smtClean="0">
              <a:effectLst/>
            </a:endParaRPr>
          </a:p>
          <a:p>
            <a:r>
              <a:rPr lang="en-US" baseline="0" dirty="0" smtClean="0">
                <a:effectLst/>
              </a:rPr>
              <a:t>There are other things you can do.  You can, for instance, keep your meeting notes in the wiki.  You can identify active issues and track them here.  Periodically you’re going to have to version some of your documentation.  It’s easy in the wiki to identify a particular version or take a snapshot of the whole space by exporting it and then you have an idea of where a project was at a certain milestone or significant stage in the lifecycle.  </a:t>
            </a:r>
          </a:p>
          <a:p>
            <a:endParaRPr lang="en-US" baseline="0" dirty="0" smtClean="0">
              <a:effectLst/>
            </a:endParaRPr>
          </a:p>
          <a:p>
            <a:r>
              <a:rPr lang="en-US" baseline="0" dirty="0" smtClean="0">
                <a:effectLst/>
              </a:rPr>
              <a:t>I want to show you a little more about what you can with a wiki.</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effectLst/>
              </a:rPr>
              <a:t>Wikis have certain advantages for technical communication. The structure allows you to reuse content from one source and it’s nonproprietary so it’s portable to many different formats.</a:t>
            </a: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effectLst/>
            </a:endParaRPr>
          </a:p>
          <a:p>
            <a:endParaRPr lang="en-US" dirty="0" smtClean="0">
              <a:effectLst/>
            </a:endParaRPr>
          </a:p>
        </p:txBody>
      </p:sp>
      <p:sp>
        <p:nvSpPr>
          <p:cNvPr id="4" name="Slide Number Placeholder 3"/>
          <p:cNvSpPr>
            <a:spLocks noGrp="1"/>
          </p:cNvSpPr>
          <p:nvPr>
            <p:ph type="sldNum" sz="quarter" idx="10"/>
          </p:nvPr>
        </p:nvSpPr>
        <p:spPr/>
        <p:txBody>
          <a:bodyPr/>
          <a:lstStyle/>
          <a:p>
            <a:fld id="{1D46DE7D-D967-488D-874E-4FE9321A6C56}" type="slidenum">
              <a:rPr lang="en-US" smtClean="0"/>
              <a:t>96</a:t>
            </a:fld>
            <a:endParaRPr lang="en-US"/>
          </a:p>
        </p:txBody>
      </p:sp>
    </p:spTree>
    <p:extLst>
      <p:ext uri="{BB962C8B-B14F-4D97-AF65-F5344CB8AC3E}">
        <p14:creationId xmlns:p14="http://schemas.microsoft.com/office/powerpoint/2010/main" val="42237847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 looks like the poll results are in….</a:t>
            </a:r>
          </a:p>
          <a:p>
            <a:endParaRPr lang="en-US" dirty="0" smtClean="0"/>
          </a:p>
          <a:p>
            <a:r>
              <a:rPr lang="en-US" dirty="0" smtClean="0"/>
              <a:t>Ad lib about poll results</a:t>
            </a:r>
          </a:p>
          <a:p>
            <a:endParaRPr lang="en-US" dirty="0" smtClean="0"/>
          </a:p>
          <a:p>
            <a:r>
              <a:rPr lang="en-US" dirty="0" smtClean="0"/>
              <a:t>Okay,</a:t>
            </a:r>
            <a:r>
              <a:rPr lang="en-US" baseline="0" dirty="0" smtClean="0"/>
              <a:t> let’s get back to the wiki.</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97</a:t>
            </a:fld>
            <a:endParaRPr lang="en-US"/>
          </a:p>
        </p:txBody>
      </p:sp>
    </p:spTree>
    <p:extLst>
      <p:ext uri="{BB962C8B-B14F-4D97-AF65-F5344CB8AC3E}">
        <p14:creationId xmlns:p14="http://schemas.microsoft.com/office/powerpoint/2010/main" val="4402628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TO NEXT SLIDE</a:t>
            </a:r>
            <a:endParaRPr lang="en-US" dirty="0"/>
          </a:p>
        </p:txBody>
      </p:sp>
      <p:sp>
        <p:nvSpPr>
          <p:cNvPr id="4" name="Slide Number Placeholder 3"/>
          <p:cNvSpPr>
            <a:spLocks noGrp="1"/>
          </p:cNvSpPr>
          <p:nvPr>
            <p:ph type="sldNum" sz="quarter" idx="10"/>
          </p:nvPr>
        </p:nvSpPr>
        <p:spPr/>
        <p:txBody>
          <a:bodyPr/>
          <a:lstStyle/>
          <a:p>
            <a:fld id="{1D46DE7D-D967-488D-874E-4FE9321A6C56}" type="slidenum">
              <a:rPr lang="en-US" smtClean="0"/>
              <a:t>98</a:t>
            </a:fld>
            <a:endParaRPr lang="en-US"/>
          </a:p>
        </p:txBody>
      </p:sp>
    </p:spTree>
    <p:extLst>
      <p:ext uri="{BB962C8B-B14F-4D97-AF65-F5344CB8AC3E}">
        <p14:creationId xmlns:p14="http://schemas.microsoft.com/office/powerpoint/2010/main" val="1578502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effectLst/>
              </a:rPr>
              <a:t>Wikis are such a good collaboration environment that we use them for</a:t>
            </a:r>
            <a:r>
              <a:rPr lang="en-US" b="0" baseline="0" dirty="0" smtClean="0">
                <a:effectLst/>
              </a:rPr>
              <a:t> other efforts besides just project documentation. </a:t>
            </a:r>
            <a:endParaRPr lang="en-US" b="0" dirty="0" smtClean="0">
              <a:effectLst/>
            </a:endParaRPr>
          </a:p>
          <a:p>
            <a:endParaRPr lang="en-US" b="0" dirty="0" smtClean="0">
              <a:effectLst/>
            </a:endParaRPr>
          </a:p>
          <a:p>
            <a:r>
              <a:rPr lang="en-US" b="0" dirty="0" smtClean="0">
                <a:effectLst/>
              </a:rPr>
              <a:t>The Compliance bodies have their own space where we encourage them to publish their specs. </a:t>
            </a:r>
          </a:p>
          <a:p>
            <a:endParaRPr lang="en-US" b="0" dirty="0" smtClean="0">
              <a:effectLst/>
            </a:endParaRPr>
          </a:p>
          <a:p>
            <a:r>
              <a:rPr lang="en-US" b="0" dirty="0" smtClean="0">
                <a:effectLst/>
              </a:rPr>
              <a:t>The PMAS Mobile App workflow initiative has a space where we are developing our procedures and best practices. </a:t>
            </a:r>
          </a:p>
          <a:p>
            <a:endParaRPr lang="en-US" b="0" dirty="0" smtClean="0">
              <a:effectLst/>
            </a:endParaRPr>
          </a:p>
          <a:p>
            <a:r>
              <a:rPr lang="en-US" b="0" dirty="0" smtClean="0">
                <a:effectLst/>
              </a:rPr>
              <a:t>The MAP team has several spaces where they develop process documentation, develop required document templates, record lessons learned, and many other topics. </a:t>
            </a:r>
          </a:p>
          <a:p>
            <a:endParaRPr lang="en-US" b="0" dirty="0" smtClean="0">
              <a:effectLst/>
            </a:endParaRPr>
          </a:p>
          <a:p>
            <a:r>
              <a:rPr lang="en-US" b="0" dirty="0" smtClean="0">
                <a:effectLst/>
              </a:rPr>
              <a:t>Connected Health has a space for maintaining the outward-facing developer portal content. </a:t>
            </a:r>
          </a:p>
          <a:p>
            <a:endParaRPr lang="en-US" b="0" dirty="0" smtClean="0">
              <a:effectLst/>
            </a:endParaRPr>
          </a:p>
          <a:p>
            <a:r>
              <a:rPr lang="en-US" b="0" dirty="0" smtClean="0">
                <a:effectLst/>
              </a:rPr>
              <a:t>The Connected Health Development team has a Developer Help Home space</a:t>
            </a:r>
            <a:r>
              <a:rPr lang="en-US" b="0" baseline="0" dirty="0" smtClean="0">
                <a:effectLst/>
              </a:rPr>
              <a:t> that is very handy. </a:t>
            </a:r>
          </a:p>
          <a:p>
            <a:endParaRPr lang="en-US" b="0" baseline="0" dirty="0" smtClean="0">
              <a:effectLst/>
            </a:endParaRPr>
          </a:p>
          <a:p>
            <a:r>
              <a:rPr lang="en-US" b="0" dirty="0" smtClean="0">
                <a:effectLst/>
              </a:rPr>
              <a:t>We used a space to develop this </a:t>
            </a:r>
            <a:r>
              <a:rPr lang="en-US" b="0" dirty="0" err="1" smtClean="0">
                <a:effectLst/>
              </a:rPr>
              <a:t>VeHu</a:t>
            </a:r>
            <a:r>
              <a:rPr lang="en-US" b="0" dirty="0" smtClean="0">
                <a:effectLst/>
              </a:rPr>
              <a:t> session. Mary Lou and I use a space for our weekly status reports. </a:t>
            </a:r>
          </a:p>
          <a:p>
            <a:endParaRPr lang="en-US" b="0" dirty="0" smtClean="0">
              <a:effectLst/>
            </a:endParaRPr>
          </a:p>
          <a:p>
            <a:r>
              <a:rPr lang="en-US" b="0" dirty="0" smtClean="0">
                <a:effectLst/>
              </a:rPr>
              <a:t>You can see all the spaces you have permission to see by selecting Spaces and then choosing Space directory.</a:t>
            </a:r>
          </a:p>
          <a:p>
            <a:r>
              <a:rPr lang="en-US" b="1" dirty="0" smtClean="0">
                <a:effectLst/>
              </a:rPr>
              <a:t>***********</a:t>
            </a:r>
          </a:p>
        </p:txBody>
      </p:sp>
      <p:sp>
        <p:nvSpPr>
          <p:cNvPr id="4" name="Slide Number Placeholder 3"/>
          <p:cNvSpPr>
            <a:spLocks noGrp="1"/>
          </p:cNvSpPr>
          <p:nvPr>
            <p:ph type="sldNum" sz="quarter" idx="10"/>
          </p:nvPr>
        </p:nvSpPr>
        <p:spPr/>
        <p:txBody>
          <a:bodyPr/>
          <a:lstStyle/>
          <a:p>
            <a:fld id="{1D46DE7D-D967-488D-874E-4FE9321A6C56}" type="slidenum">
              <a:rPr lang="en-US" smtClean="0"/>
              <a:t>99</a:t>
            </a:fld>
            <a:endParaRPr lang="en-US"/>
          </a:p>
        </p:txBody>
      </p:sp>
    </p:spTree>
    <p:extLst>
      <p:ext uri="{BB962C8B-B14F-4D97-AF65-F5344CB8AC3E}">
        <p14:creationId xmlns:p14="http://schemas.microsoft.com/office/powerpoint/2010/main" val="1052264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6B08DB-22A9-4C5C-8CEA-92D6824819DD}"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852E3-EB0E-4905-8945-A0A4011D8FBE}" type="slidenum">
              <a:rPr lang="en-US" smtClean="0"/>
              <a:t>‹#›</a:t>
            </a:fld>
            <a:endParaRPr lang="en-US"/>
          </a:p>
        </p:txBody>
      </p:sp>
    </p:spTree>
    <p:extLst>
      <p:ext uri="{BB962C8B-B14F-4D97-AF65-F5344CB8AC3E}">
        <p14:creationId xmlns:p14="http://schemas.microsoft.com/office/powerpoint/2010/main" val="429078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6B08DB-22A9-4C5C-8CEA-92D6824819DD}"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852E3-EB0E-4905-8945-A0A4011D8FBE}" type="slidenum">
              <a:rPr lang="en-US" smtClean="0"/>
              <a:t>‹#›</a:t>
            </a:fld>
            <a:endParaRPr lang="en-US"/>
          </a:p>
        </p:txBody>
      </p:sp>
    </p:spTree>
    <p:extLst>
      <p:ext uri="{BB962C8B-B14F-4D97-AF65-F5344CB8AC3E}">
        <p14:creationId xmlns:p14="http://schemas.microsoft.com/office/powerpoint/2010/main" val="2112440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6B08DB-22A9-4C5C-8CEA-92D6824819DD}"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852E3-EB0E-4905-8945-A0A4011D8FBE}" type="slidenum">
              <a:rPr lang="en-US" smtClean="0"/>
              <a:t>‹#›</a:t>
            </a:fld>
            <a:endParaRPr lang="en-US"/>
          </a:p>
        </p:txBody>
      </p:sp>
    </p:spTree>
    <p:extLst>
      <p:ext uri="{BB962C8B-B14F-4D97-AF65-F5344CB8AC3E}">
        <p14:creationId xmlns:p14="http://schemas.microsoft.com/office/powerpoint/2010/main" val="3434369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6B08DB-22A9-4C5C-8CEA-92D6824819DD}"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852E3-EB0E-4905-8945-A0A4011D8FBE}" type="slidenum">
              <a:rPr lang="en-US" smtClean="0"/>
              <a:t>‹#›</a:t>
            </a:fld>
            <a:endParaRPr lang="en-US"/>
          </a:p>
        </p:txBody>
      </p:sp>
    </p:spTree>
    <p:extLst>
      <p:ext uri="{BB962C8B-B14F-4D97-AF65-F5344CB8AC3E}">
        <p14:creationId xmlns:p14="http://schemas.microsoft.com/office/powerpoint/2010/main" val="2454374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6B08DB-22A9-4C5C-8CEA-92D6824819DD}" type="datetimeFigureOut">
              <a:rPr lang="en-US" smtClean="0"/>
              <a:t>7/25/2014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852E3-EB0E-4905-8945-A0A4011D8FBE}" type="slidenum">
              <a:rPr lang="en-US" smtClean="0"/>
              <a:t>‹#›</a:t>
            </a:fld>
            <a:endParaRPr lang="en-US"/>
          </a:p>
        </p:txBody>
      </p:sp>
    </p:spTree>
    <p:extLst>
      <p:ext uri="{BB962C8B-B14F-4D97-AF65-F5344CB8AC3E}">
        <p14:creationId xmlns:p14="http://schemas.microsoft.com/office/powerpoint/2010/main" val="4287573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6B08DB-22A9-4C5C-8CEA-92D6824819DD}" type="datetimeFigureOut">
              <a:rPr lang="en-US" smtClean="0"/>
              <a:t>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852E3-EB0E-4905-8945-A0A4011D8FBE}" type="slidenum">
              <a:rPr lang="en-US" smtClean="0"/>
              <a:t>‹#›</a:t>
            </a:fld>
            <a:endParaRPr lang="en-US"/>
          </a:p>
        </p:txBody>
      </p:sp>
    </p:spTree>
    <p:extLst>
      <p:ext uri="{BB962C8B-B14F-4D97-AF65-F5344CB8AC3E}">
        <p14:creationId xmlns:p14="http://schemas.microsoft.com/office/powerpoint/2010/main" val="29471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6B08DB-22A9-4C5C-8CEA-92D6824819DD}" type="datetimeFigureOut">
              <a:rPr lang="en-US" smtClean="0"/>
              <a:t>7/25/2014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852E3-EB0E-4905-8945-A0A4011D8FBE}" type="slidenum">
              <a:rPr lang="en-US" smtClean="0"/>
              <a:t>‹#›</a:t>
            </a:fld>
            <a:endParaRPr lang="en-US"/>
          </a:p>
        </p:txBody>
      </p:sp>
    </p:spTree>
    <p:extLst>
      <p:ext uri="{BB962C8B-B14F-4D97-AF65-F5344CB8AC3E}">
        <p14:creationId xmlns:p14="http://schemas.microsoft.com/office/powerpoint/2010/main" val="1991805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6B08DB-22A9-4C5C-8CEA-92D6824819DD}" type="datetimeFigureOut">
              <a:rPr lang="en-US" smtClean="0"/>
              <a:t>7/25/2014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852E3-EB0E-4905-8945-A0A4011D8FBE}" type="slidenum">
              <a:rPr lang="en-US" smtClean="0"/>
              <a:t>‹#›</a:t>
            </a:fld>
            <a:endParaRPr lang="en-US"/>
          </a:p>
        </p:txBody>
      </p:sp>
    </p:spTree>
    <p:extLst>
      <p:ext uri="{BB962C8B-B14F-4D97-AF65-F5344CB8AC3E}">
        <p14:creationId xmlns:p14="http://schemas.microsoft.com/office/powerpoint/2010/main" val="1743627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6B08DB-22A9-4C5C-8CEA-92D6824819DD}" type="datetimeFigureOut">
              <a:rPr lang="en-US" smtClean="0"/>
              <a:t>7/25/2014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852E3-EB0E-4905-8945-A0A4011D8FBE}" type="slidenum">
              <a:rPr lang="en-US" smtClean="0"/>
              <a:t>‹#›</a:t>
            </a:fld>
            <a:endParaRPr lang="en-US"/>
          </a:p>
        </p:txBody>
      </p:sp>
    </p:spTree>
    <p:extLst>
      <p:ext uri="{BB962C8B-B14F-4D97-AF65-F5344CB8AC3E}">
        <p14:creationId xmlns:p14="http://schemas.microsoft.com/office/powerpoint/2010/main" val="130036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6B08DB-22A9-4C5C-8CEA-92D6824819DD}" type="datetimeFigureOut">
              <a:rPr lang="en-US" smtClean="0"/>
              <a:t>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852E3-EB0E-4905-8945-A0A4011D8FBE}" type="slidenum">
              <a:rPr lang="en-US" smtClean="0"/>
              <a:t>‹#›</a:t>
            </a:fld>
            <a:endParaRPr lang="en-US"/>
          </a:p>
        </p:txBody>
      </p:sp>
    </p:spTree>
    <p:extLst>
      <p:ext uri="{BB962C8B-B14F-4D97-AF65-F5344CB8AC3E}">
        <p14:creationId xmlns:p14="http://schemas.microsoft.com/office/powerpoint/2010/main" val="1837108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6B08DB-22A9-4C5C-8CEA-92D6824819DD}" type="datetimeFigureOut">
              <a:rPr lang="en-US" smtClean="0"/>
              <a:t>7/25/2014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852E3-EB0E-4905-8945-A0A4011D8FBE}" type="slidenum">
              <a:rPr lang="en-US" smtClean="0"/>
              <a:t>‹#›</a:t>
            </a:fld>
            <a:endParaRPr lang="en-US"/>
          </a:p>
        </p:txBody>
      </p:sp>
    </p:spTree>
    <p:extLst>
      <p:ext uri="{BB962C8B-B14F-4D97-AF65-F5344CB8AC3E}">
        <p14:creationId xmlns:p14="http://schemas.microsoft.com/office/powerpoint/2010/main" val="3720296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B08DB-22A9-4C5C-8CEA-92D6824819DD}" type="datetimeFigureOut">
              <a:rPr lang="en-US" smtClean="0"/>
              <a:t>7/25/2014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852E3-EB0E-4905-8945-A0A4011D8FBE}" type="slidenum">
              <a:rPr lang="en-US" smtClean="0"/>
              <a:t>‹#›</a:t>
            </a:fld>
            <a:endParaRPr lang="en-US"/>
          </a:p>
        </p:txBody>
      </p:sp>
    </p:spTree>
    <p:extLst>
      <p:ext uri="{BB962C8B-B14F-4D97-AF65-F5344CB8AC3E}">
        <p14:creationId xmlns:p14="http://schemas.microsoft.com/office/powerpoint/2010/main" val="105500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jp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6.png"/><Relationship Id="rId10" Type="http://schemas.microsoft.com/office/2007/relationships/hdphoto" Target="../media/hdphoto4.wdp"/><Relationship Id="rId4" Type="http://schemas.openxmlformats.org/officeDocument/2006/relationships/image" Target="../media/image18.jpeg"/><Relationship Id="rId9"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jp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4.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27.png"/></Relationships>
</file>

<file path=ppt/slides/_rels/slide1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1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2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5.wdp"/></Relationships>
</file>

<file path=ppt/slides/_rels/slide13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3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7.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8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8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 Id="rId9" Type="http://schemas.microsoft.com/office/2007/relationships/hdphoto" Target="../media/hdphoto2.wdp"/></Relationships>
</file>

<file path=ppt/slides/_rels/slide9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9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09.png"/></Relationships>
</file>

<file path=ppt/slides/_rels/slide9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Mobile Development in the &#10;VA Mobile App Environment&#10;"/>
          <p:cNvSpPr/>
          <p:nvPr/>
        </p:nvSpPr>
        <p:spPr>
          <a:xfrm>
            <a:off x="1" y="46239"/>
            <a:ext cx="12191999" cy="1815882"/>
          </a:xfrm>
          <a:prstGeom prst="rect">
            <a:avLst/>
          </a:prstGeom>
        </p:spPr>
        <p:txBody>
          <a:bodyPr wrap="square">
            <a:spAutoFit/>
          </a:bodyPr>
          <a:lstStyle/>
          <a:p>
            <a:pPr algn="ctr"/>
            <a:r>
              <a:rPr lang="en-US" sz="5600" b="1" dirty="0" smtClean="0"/>
              <a:t>Mobile Development in the </a:t>
            </a:r>
          </a:p>
          <a:p>
            <a:pPr algn="ctr"/>
            <a:r>
              <a:rPr lang="en-US" sz="5600" b="1" dirty="0"/>
              <a:t>VA Mobile App Environment</a:t>
            </a:r>
            <a:endParaRPr lang="en-US" sz="5600" dirty="0"/>
          </a:p>
        </p:txBody>
      </p:sp>
      <p:sp>
        <p:nvSpPr>
          <p:cNvPr id="14" name="Rectangle 13" descr="&quot;&quot;"/>
          <p:cNvSpPr/>
          <p:nvPr/>
        </p:nvSpPr>
        <p:spPr>
          <a:xfrm>
            <a:off x="0" y="1902352"/>
            <a:ext cx="12192000" cy="366237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doctor or nurse"/>
          <p:cNvPicPr>
            <a:picLocks noChangeAspect="1"/>
          </p:cNvPicPr>
          <p:nvPr/>
        </p:nvPicPr>
        <p:blipFill rotWithShape="1">
          <a:blip r:embed="rId3" cstate="print">
            <a:extLst>
              <a:ext uri="{28A0092B-C50C-407E-A947-70E740481C1C}">
                <a14:useLocalDpi xmlns:a14="http://schemas.microsoft.com/office/drawing/2010/main" val="0"/>
              </a:ext>
            </a:extLst>
          </a:blip>
          <a:srcRect l="32608"/>
          <a:stretch/>
        </p:blipFill>
        <p:spPr>
          <a:xfrm>
            <a:off x="191069" y="1978551"/>
            <a:ext cx="1792333" cy="1773915"/>
          </a:xfrm>
          <a:prstGeom prst="rect">
            <a:avLst/>
          </a:prstGeom>
        </p:spPr>
      </p:pic>
      <p:pic>
        <p:nvPicPr>
          <p:cNvPr id="5" name="Picture 4" descr="a woman with a tablet computer"/>
          <p:cNvPicPr>
            <a:picLocks noChangeAspect="1"/>
          </p:cNvPicPr>
          <p:nvPr/>
        </p:nvPicPr>
        <p:blipFill rotWithShape="1">
          <a:blip r:embed="rId4" cstate="print">
            <a:extLst>
              <a:ext uri="{28A0092B-C50C-407E-A947-70E740481C1C}">
                <a14:useLocalDpi xmlns:a14="http://schemas.microsoft.com/office/drawing/2010/main" val="0"/>
              </a:ext>
            </a:extLst>
          </a:blip>
          <a:srcRect t="19045" b="23387"/>
          <a:stretch/>
        </p:blipFill>
        <p:spPr>
          <a:xfrm>
            <a:off x="190500" y="3884354"/>
            <a:ext cx="1792903" cy="1564614"/>
          </a:xfrm>
          <a:prstGeom prst="rect">
            <a:avLst/>
          </a:prstGeom>
        </p:spPr>
      </p:pic>
      <p:pic>
        <p:nvPicPr>
          <p:cNvPr id="15" name="Picture 14" descr="two people working with a tablet computer"/>
          <p:cNvPicPr>
            <a:picLocks noChangeAspect="1"/>
          </p:cNvPicPr>
          <p:nvPr/>
        </p:nvPicPr>
        <p:blipFill rotWithShape="1">
          <a:blip r:embed="rId5" cstate="print">
            <a:extLst>
              <a:ext uri="{28A0092B-C50C-407E-A947-70E740481C1C}">
                <a14:useLocalDpi xmlns:a14="http://schemas.microsoft.com/office/drawing/2010/main" val="0"/>
              </a:ext>
            </a:extLst>
          </a:blip>
          <a:srcRect l="7952" t="7282" r="19959"/>
          <a:stretch/>
        </p:blipFill>
        <p:spPr>
          <a:xfrm>
            <a:off x="2118547" y="1978552"/>
            <a:ext cx="2015302" cy="1773916"/>
          </a:xfrm>
          <a:prstGeom prst="rect">
            <a:avLst/>
          </a:prstGeom>
        </p:spPr>
      </p:pic>
      <p:pic>
        <p:nvPicPr>
          <p:cNvPr id="17" name="Picture 16" descr="a doctor or nurse with a tablet"/>
          <p:cNvPicPr>
            <a:picLocks noChangeAspect="1"/>
          </p:cNvPicPr>
          <p:nvPr/>
        </p:nvPicPr>
        <p:blipFill rotWithShape="1">
          <a:blip r:embed="rId6" cstate="print">
            <a:extLst>
              <a:ext uri="{28A0092B-C50C-407E-A947-70E740481C1C}">
                <a14:useLocalDpi xmlns:a14="http://schemas.microsoft.com/office/drawing/2010/main" val="0"/>
              </a:ext>
            </a:extLst>
          </a:blip>
          <a:srcRect t="3667" r="19043" b="1"/>
          <a:stretch/>
        </p:blipFill>
        <p:spPr>
          <a:xfrm>
            <a:off x="2118547" y="3884354"/>
            <a:ext cx="2016725" cy="1564614"/>
          </a:xfrm>
          <a:prstGeom prst="rect">
            <a:avLst/>
          </a:prstGeom>
        </p:spPr>
      </p:pic>
      <p:pic>
        <p:nvPicPr>
          <p:cNvPr id="16" name="Picture 15" descr="an older man with a tablet"/>
          <p:cNvPicPr>
            <a:picLocks noChangeAspect="1"/>
          </p:cNvPicPr>
          <p:nvPr/>
        </p:nvPicPr>
        <p:blipFill rotWithShape="1">
          <a:blip r:embed="rId7" cstate="print">
            <a:extLst>
              <a:ext uri="{28A0092B-C50C-407E-A947-70E740481C1C}">
                <a14:useLocalDpi xmlns:a14="http://schemas.microsoft.com/office/drawing/2010/main" val="0"/>
              </a:ext>
            </a:extLst>
          </a:blip>
          <a:srcRect b="15280"/>
          <a:stretch/>
        </p:blipFill>
        <p:spPr>
          <a:xfrm>
            <a:off x="4298468" y="1978552"/>
            <a:ext cx="2718764" cy="3470416"/>
          </a:xfrm>
          <a:prstGeom prst="rect">
            <a:avLst/>
          </a:prstGeom>
        </p:spPr>
      </p:pic>
      <p:pic>
        <p:nvPicPr>
          <p:cNvPr id="2" name="Picture 1" descr="two nurses with a tablet"/>
          <p:cNvPicPr>
            <a:picLocks noChangeAspect="1"/>
          </p:cNvPicPr>
          <p:nvPr/>
        </p:nvPicPr>
        <p:blipFill rotWithShape="1">
          <a:blip r:embed="rId8" cstate="print">
            <a:extLst>
              <a:ext uri="{28A0092B-C50C-407E-A947-70E740481C1C}">
                <a14:useLocalDpi xmlns:a14="http://schemas.microsoft.com/office/drawing/2010/main" val="0"/>
              </a:ext>
            </a:extLst>
          </a:blip>
          <a:srcRect r="7701"/>
          <a:stretch/>
        </p:blipFill>
        <p:spPr>
          <a:xfrm>
            <a:off x="7180428" y="1978550"/>
            <a:ext cx="4802306" cy="3470417"/>
          </a:xfrm>
          <a:prstGeom prst="rect">
            <a:avLst/>
          </a:prstGeom>
        </p:spPr>
      </p:pic>
      <p:sp>
        <p:nvSpPr>
          <p:cNvPr id="3" name="Subtitle 2"/>
          <p:cNvSpPr>
            <a:spLocks noGrp="1"/>
          </p:cNvSpPr>
          <p:nvPr>
            <p:ph type="subTitle" idx="1"/>
          </p:nvPr>
        </p:nvSpPr>
        <p:spPr>
          <a:xfrm>
            <a:off x="0" y="5666352"/>
            <a:ext cx="6095999" cy="1160462"/>
          </a:xfrm>
        </p:spPr>
        <p:txBody>
          <a:bodyPr>
            <a:normAutofit/>
          </a:bodyPr>
          <a:lstStyle/>
          <a:p>
            <a:pPr>
              <a:lnSpc>
                <a:spcPct val="100000"/>
              </a:lnSpc>
            </a:pPr>
            <a:r>
              <a:rPr lang="en-US" sz="2800" b="1" dirty="0" smtClean="0"/>
              <a:t>Chris Collins-Wooley</a:t>
            </a:r>
          </a:p>
          <a:p>
            <a:pPr>
              <a:lnSpc>
                <a:spcPct val="100000"/>
              </a:lnSpc>
            </a:pPr>
            <a:r>
              <a:rPr lang="en-US" sz="2800" i="1" dirty="0" smtClean="0"/>
              <a:t>Technical Writer</a:t>
            </a:r>
          </a:p>
        </p:txBody>
      </p:sp>
      <p:sp>
        <p:nvSpPr>
          <p:cNvPr id="6" name="Rectangle 5" descr="Mary Lou Glazer&#10;Change Manager&#10;"/>
          <p:cNvSpPr/>
          <p:nvPr/>
        </p:nvSpPr>
        <p:spPr>
          <a:xfrm>
            <a:off x="6096000" y="5696618"/>
            <a:ext cx="6095999" cy="1082348"/>
          </a:xfrm>
          <a:prstGeom prst="rect">
            <a:avLst/>
          </a:prstGeom>
        </p:spPr>
        <p:txBody>
          <a:bodyPr wrap="square">
            <a:spAutoFit/>
          </a:bodyPr>
          <a:lstStyle/>
          <a:p>
            <a:pPr algn="ctr">
              <a:spcBef>
                <a:spcPts val="1000"/>
              </a:spcBef>
            </a:pPr>
            <a:r>
              <a:rPr lang="en-US" sz="2800" b="1" dirty="0" smtClean="0"/>
              <a:t>Mary Lou Glazer</a:t>
            </a:r>
          </a:p>
          <a:p>
            <a:pPr algn="ctr">
              <a:spcBef>
                <a:spcPts val="1000"/>
              </a:spcBef>
            </a:pPr>
            <a:r>
              <a:rPr lang="en-US" sz="2800" i="1" dirty="0" smtClean="0"/>
              <a:t>Change Manager</a:t>
            </a:r>
            <a:endParaRPr lang="en-US" sz="2800" i="1" dirty="0"/>
          </a:p>
        </p:txBody>
      </p:sp>
    </p:spTree>
    <p:extLst>
      <p:ext uri="{BB962C8B-B14F-4D97-AF65-F5344CB8AC3E}">
        <p14:creationId xmlns:p14="http://schemas.microsoft.com/office/powerpoint/2010/main" val="27475889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descr="Decide on a platform…&#10;"/>
          <p:cNvSpPr txBox="1"/>
          <p:nvPr/>
        </p:nvSpPr>
        <p:spPr>
          <a:xfrm>
            <a:off x="3534841" y="149909"/>
            <a:ext cx="5135672" cy="707886"/>
          </a:xfrm>
          <a:prstGeom prst="rect">
            <a:avLst/>
          </a:prstGeom>
          <a:noFill/>
        </p:spPr>
        <p:txBody>
          <a:bodyPr wrap="square" rtlCol="0">
            <a:spAutoFit/>
          </a:bodyPr>
          <a:lstStyle/>
          <a:p>
            <a:pPr algn="ctr"/>
            <a:r>
              <a:rPr lang="en-US" sz="4000" i="1" dirty="0" smtClean="0"/>
              <a:t>Decide on a platform…</a:t>
            </a:r>
            <a:endParaRPr lang="en-US" sz="4000" i="1" dirty="0"/>
          </a:p>
        </p:txBody>
      </p:sp>
      <p:sp>
        <p:nvSpPr>
          <p:cNvPr id="18" name="Oval 17" descr="&quot;&quot;"/>
          <p:cNvSpPr/>
          <p:nvPr/>
        </p:nvSpPr>
        <p:spPr>
          <a:xfrm>
            <a:off x="1132484" y="3231387"/>
            <a:ext cx="1490383" cy="1527185"/>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descr="&quot;&quot;"/>
          <p:cNvSpPr/>
          <p:nvPr/>
        </p:nvSpPr>
        <p:spPr>
          <a:xfrm>
            <a:off x="9848850" y="2111352"/>
            <a:ext cx="2533832" cy="2354476"/>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descr="&quot;&quot;"/>
          <p:cNvSpPr/>
          <p:nvPr/>
        </p:nvSpPr>
        <p:spPr>
          <a:xfrm>
            <a:off x="9848850" y="4302139"/>
            <a:ext cx="2076449" cy="1977503"/>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descr="&quot;&quot;"/>
          <p:cNvSpPr/>
          <p:nvPr/>
        </p:nvSpPr>
        <p:spPr>
          <a:xfrm>
            <a:off x="8362545" y="392599"/>
            <a:ext cx="2666462" cy="2678430"/>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descr="&quot;&quot;"/>
          <p:cNvSpPr/>
          <p:nvPr/>
        </p:nvSpPr>
        <p:spPr>
          <a:xfrm>
            <a:off x="4648200" y="1028700"/>
            <a:ext cx="2419350" cy="2286000"/>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quot;&quot;"/>
          <p:cNvSpPr/>
          <p:nvPr/>
        </p:nvSpPr>
        <p:spPr>
          <a:xfrm>
            <a:off x="2000250" y="1505288"/>
            <a:ext cx="3047820" cy="3047661"/>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file folder icon"/>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29086" t="29702" r="30378" b="29832"/>
          <a:stretch/>
        </p:blipFill>
        <p:spPr>
          <a:xfrm>
            <a:off x="2487941" y="2074635"/>
            <a:ext cx="1989820" cy="1964472"/>
          </a:xfrm>
          <a:prstGeom prst="rect">
            <a:avLst/>
          </a:prstGeom>
        </p:spPr>
      </p:pic>
      <p:sp>
        <p:nvSpPr>
          <p:cNvPr id="9" name="Oval 8" descr="&quot;&quot;"/>
          <p:cNvSpPr/>
          <p:nvPr/>
        </p:nvSpPr>
        <p:spPr>
          <a:xfrm>
            <a:off x="126844" y="278299"/>
            <a:ext cx="2666462" cy="2678430"/>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descr="&quot;&quot;"/>
          <p:cNvSpPr/>
          <p:nvPr/>
        </p:nvSpPr>
        <p:spPr>
          <a:xfrm>
            <a:off x="4634317" y="4030085"/>
            <a:ext cx="1333230" cy="1374111"/>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descr="a question mark"/>
          <p:cNvSpPr txBox="1"/>
          <p:nvPr/>
        </p:nvSpPr>
        <p:spPr>
          <a:xfrm>
            <a:off x="4700857" y="3942964"/>
            <a:ext cx="1200150" cy="1631216"/>
          </a:xfrm>
          <a:prstGeom prst="rect">
            <a:avLst/>
          </a:prstGeom>
          <a:noFill/>
        </p:spPr>
        <p:txBody>
          <a:bodyPr wrap="square" rtlCol="0">
            <a:spAutoFit/>
          </a:bodyPr>
          <a:lstStyle/>
          <a:p>
            <a:pPr algn="ctr"/>
            <a:r>
              <a:rPr lang="en-US" sz="10000" b="1" dirty="0" smtClean="0">
                <a:solidFill>
                  <a:schemeClr val="bg1">
                    <a:lumMod val="65000"/>
                  </a:schemeClr>
                </a:solidFill>
              </a:rPr>
              <a:t>?</a:t>
            </a:r>
            <a:endParaRPr lang="en-US" sz="10000" b="1" dirty="0">
              <a:solidFill>
                <a:schemeClr val="bg1">
                  <a:lumMod val="65000"/>
                </a:schemeClr>
              </a:solidFill>
            </a:endParaRPr>
          </a:p>
        </p:txBody>
      </p:sp>
      <p:pic>
        <p:nvPicPr>
          <p:cNvPr id="15" name="Picture 14" descr="a set of gears on top of two smartphones"/>
          <p:cNvPicPr>
            <a:picLocks noChangeAspect="1"/>
          </p:cNvPicPr>
          <p:nvPr/>
        </p:nvPicPr>
        <p:blipFill rotWithShape="1">
          <a:blip r:embed="rId4" cstate="print">
            <a:extLst>
              <a:ext uri="{28A0092B-C50C-407E-A947-70E740481C1C}">
                <a14:useLocalDpi xmlns:a14="http://schemas.microsoft.com/office/drawing/2010/main" val="0"/>
              </a:ext>
            </a:extLst>
          </a:blip>
          <a:srcRect l="12225" t="9077" r="6503" b="9473"/>
          <a:stretch/>
        </p:blipFill>
        <p:spPr>
          <a:xfrm>
            <a:off x="10094000" y="4652086"/>
            <a:ext cx="1507316" cy="1274974"/>
          </a:xfrm>
          <a:prstGeom prst="ellipse">
            <a:avLst/>
          </a:prstGeom>
          <a:ln>
            <a:noFill/>
          </a:ln>
          <a:effectLst>
            <a:softEdge rad="112500"/>
          </a:effectLst>
        </p:spPr>
      </p:pic>
      <p:sp>
        <p:nvSpPr>
          <p:cNvPr id="19" name="Oval 18" descr="&quot;&quot;"/>
          <p:cNvSpPr/>
          <p:nvPr/>
        </p:nvSpPr>
        <p:spPr>
          <a:xfrm>
            <a:off x="33301" y="3789356"/>
            <a:ext cx="1733451" cy="1784824"/>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ollar sign"/>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0706" y="716163"/>
            <a:ext cx="1439340" cy="1989944"/>
          </a:xfrm>
          <a:prstGeom prst="rect">
            <a:avLst/>
          </a:prstGeom>
        </p:spPr>
      </p:pic>
      <p:pic>
        <p:nvPicPr>
          <p:cNvPr id="26" name="Picture 25" descr="people icon"/>
          <p:cNvPicPr>
            <a:picLocks noChangeAspect="1"/>
          </p:cNvPicPr>
          <p:nvPr/>
        </p:nvPicPr>
        <p:blipFill rotWithShape="1">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2958" t="14057" r="22841" b="15655"/>
          <a:stretch/>
        </p:blipFill>
        <p:spPr>
          <a:xfrm>
            <a:off x="8158480" y="303121"/>
            <a:ext cx="2973328" cy="2892969"/>
          </a:xfrm>
          <a:prstGeom prst="rect">
            <a:avLst/>
          </a:prstGeom>
        </p:spPr>
      </p:pic>
      <p:pic>
        <p:nvPicPr>
          <p:cNvPr id="24" name="Picture 23" descr="a set of gear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4626" y="1608935"/>
            <a:ext cx="5773892" cy="4332043"/>
          </a:xfrm>
          <a:prstGeom prst="rect">
            <a:avLst/>
          </a:prstGeom>
        </p:spPr>
      </p:pic>
      <p:pic>
        <p:nvPicPr>
          <p:cNvPr id="27" name="Picture 26" descr="light bulb"/>
          <p:cNvPicPr>
            <a:picLocks noChangeAspect="1"/>
          </p:cNvPicPr>
          <p:nvPr/>
        </p:nvPicPr>
        <p:blipFill rotWithShape="1">
          <a:blip r:embed="rId9" cstate="print">
            <a:duotone>
              <a:schemeClr val="bg2">
                <a:shade val="45000"/>
                <a:satMod val="135000"/>
              </a:schemeClr>
              <a:prstClr val="white"/>
            </a:duotone>
            <a:extLst>
              <a:ext uri="{BEBA8EAE-BF5A-486C-A8C5-ECC9F3942E4B}">
                <a14:imgProps xmlns:a14="http://schemas.microsoft.com/office/drawing/2010/main">
                  <a14:imgLayer r:embed="rId10">
                    <a14:imgEffect>
                      <a14:backgroundRemoval t="4775" b="76398" l="9920" r="89920"/>
                    </a14:imgEffect>
                  </a14:imgLayer>
                </a14:imgProps>
              </a:ext>
              <a:ext uri="{28A0092B-C50C-407E-A947-70E740481C1C}">
                <a14:useLocalDpi xmlns:a14="http://schemas.microsoft.com/office/drawing/2010/main" val="0"/>
              </a:ext>
            </a:extLst>
          </a:blip>
          <a:srcRect l="17260" t="4869" r="23437" b="21448"/>
          <a:stretch/>
        </p:blipFill>
        <p:spPr>
          <a:xfrm>
            <a:off x="5067150" y="1169486"/>
            <a:ext cx="1416573" cy="2065836"/>
          </a:xfrm>
          <a:prstGeom prst="rect">
            <a:avLst/>
          </a:prstGeom>
        </p:spPr>
      </p:pic>
      <p:sp>
        <p:nvSpPr>
          <p:cNvPr id="20" name="TextBox 19" descr="Discovery"/>
          <p:cNvSpPr txBox="1"/>
          <p:nvPr/>
        </p:nvSpPr>
        <p:spPr>
          <a:xfrm>
            <a:off x="-155931" y="6112706"/>
            <a:ext cx="2541451" cy="677108"/>
          </a:xfrm>
          <a:prstGeom prst="rect">
            <a:avLst/>
          </a:prstGeom>
          <a:noFill/>
        </p:spPr>
        <p:txBody>
          <a:bodyPr wrap="square" rtlCol="0">
            <a:spAutoFit/>
          </a:bodyPr>
          <a:lstStyle/>
          <a:p>
            <a:pPr algn="ctr"/>
            <a:r>
              <a:rPr lang="en-US" sz="3800" b="1" dirty="0" smtClean="0"/>
              <a:t>Discovery</a:t>
            </a:r>
            <a:endParaRPr lang="en-US" sz="3800" b="1" dirty="0"/>
          </a:p>
        </p:txBody>
      </p:sp>
      <p:sp>
        <p:nvSpPr>
          <p:cNvPr id="21" name="Title 1" descr="PLANNING"/>
          <p:cNvSpPr>
            <a:spLocks noGrp="1"/>
          </p:cNvSpPr>
          <p:nvPr>
            <p:ph type="title"/>
          </p:nvPr>
        </p:nvSpPr>
        <p:spPr>
          <a:xfrm>
            <a:off x="0" y="5687219"/>
            <a:ext cx="1922245" cy="764041"/>
          </a:xfrm>
        </p:spPr>
        <p:txBody>
          <a:bodyPr>
            <a:noAutofit/>
          </a:bodyPr>
          <a:lstStyle/>
          <a:p>
            <a:pPr algn="ctr"/>
            <a:r>
              <a:rPr lang="en-US" sz="2800" b="1" dirty="0" smtClean="0">
                <a:solidFill>
                  <a:schemeClr val="bg1">
                    <a:lumMod val="75000"/>
                  </a:schemeClr>
                </a:solidFill>
                <a:latin typeface="+mn-lt"/>
              </a:rPr>
              <a:t>PLANNING</a:t>
            </a:r>
            <a:endParaRPr lang="en-US" sz="2800" b="1" dirty="0">
              <a:solidFill>
                <a:schemeClr val="bg1">
                  <a:lumMod val="75000"/>
                </a:schemeClr>
              </a:solidFill>
              <a:latin typeface="+mn-lt"/>
            </a:endParaRPr>
          </a:p>
        </p:txBody>
      </p:sp>
    </p:spTree>
    <p:extLst>
      <p:ext uri="{BB962C8B-B14F-4D97-AF65-F5344CB8AC3E}">
        <p14:creationId xmlns:p14="http://schemas.microsoft.com/office/powerpoint/2010/main" val="267048102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oks on a shelf"/>
          <p:cNvPicPr>
            <a:picLocks noChangeAspect="1"/>
          </p:cNvPicPr>
          <p:nvPr/>
        </p:nvPicPr>
        <p:blipFill rotWithShape="1">
          <a:blip r:embed="rId3">
            <a:extLst>
              <a:ext uri="{28A0092B-C50C-407E-A947-70E740481C1C}">
                <a14:useLocalDpi xmlns:a14="http://schemas.microsoft.com/office/drawing/2010/main" val="0"/>
              </a:ext>
            </a:extLst>
          </a:blip>
          <a:srcRect t="14073"/>
          <a:stretch/>
        </p:blipFill>
        <p:spPr>
          <a:xfrm>
            <a:off x="-19638" y="-32085"/>
            <a:ext cx="12211637" cy="6998941"/>
          </a:xfrm>
          <a:prstGeom prst="rect">
            <a:avLst/>
          </a:prstGeom>
        </p:spPr>
      </p:pic>
      <p:sp>
        <p:nvSpPr>
          <p:cNvPr id="5" name="TextBox 4" descr="Organize content into knowledge bases&#10;"/>
          <p:cNvSpPr txBox="1"/>
          <p:nvPr/>
        </p:nvSpPr>
        <p:spPr>
          <a:xfrm>
            <a:off x="899887" y="159657"/>
            <a:ext cx="10392228" cy="830997"/>
          </a:xfrm>
          <a:prstGeom prst="rect">
            <a:avLst/>
          </a:prstGeom>
          <a:noFill/>
        </p:spPr>
        <p:txBody>
          <a:bodyPr wrap="square" rtlCol="0">
            <a:spAutoFit/>
          </a:bodyPr>
          <a:lstStyle/>
          <a:p>
            <a:r>
              <a:rPr lang="en-US" sz="4800" i="1" dirty="0" smtClean="0">
                <a:solidFill>
                  <a:schemeClr val="bg1"/>
                </a:solidFill>
              </a:rPr>
              <a:t>Organize content into knowledge bases</a:t>
            </a:r>
            <a:endParaRPr lang="en-US" sz="4800" i="1" dirty="0">
              <a:solidFill>
                <a:schemeClr val="bg1"/>
              </a:solidFill>
            </a:endParaRPr>
          </a:p>
        </p:txBody>
      </p:sp>
    </p:spTree>
    <p:extLst>
      <p:ext uri="{BB962C8B-B14F-4D97-AF65-F5344CB8AC3E}">
        <p14:creationId xmlns:p14="http://schemas.microsoft.com/office/powerpoint/2010/main" val="67353067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keyboa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288"/>
            <a:ext cx="4281714" cy="4281714"/>
          </a:xfrm>
          <a:prstGeom prst="rect">
            <a:avLst/>
          </a:prstGeom>
        </p:spPr>
      </p:pic>
      <p:sp>
        <p:nvSpPr>
          <p:cNvPr id="2" name="Title 1" descr="Wiki Keyboard Shortcuts"/>
          <p:cNvSpPr>
            <a:spLocks noGrp="1"/>
          </p:cNvSpPr>
          <p:nvPr>
            <p:ph type="title"/>
          </p:nvPr>
        </p:nvSpPr>
        <p:spPr>
          <a:xfrm>
            <a:off x="0" y="4851400"/>
            <a:ext cx="4894943" cy="1325563"/>
          </a:xfrm>
        </p:spPr>
        <p:txBody>
          <a:bodyPr/>
          <a:lstStyle/>
          <a:p>
            <a:pPr algn="ctr"/>
            <a:r>
              <a:rPr lang="en-US" b="1" dirty="0" smtClean="0">
                <a:latin typeface="+mn-lt"/>
              </a:rPr>
              <a:t>Wiki Keyboard Shortcuts</a:t>
            </a:r>
            <a:endParaRPr lang="en-US" b="1" dirty="0">
              <a:latin typeface="+mn-lt"/>
            </a:endParaRPr>
          </a:p>
        </p:txBody>
      </p:sp>
      <p:cxnSp>
        <p:nvCxnSpPr>
          <p:cNvPr id="6" name="Straight Connector 5" descr="&quot;&quot;"/>
          <p:cNvCxnSpPr/>
          <p:nvPr/>
        </p:nvCxnSpPr>
        <p:spPr>
          <a:xfrm>
            <a:off x="4281714"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ounded Rectangle 8" descr="the @ key"/>
          <p:cNvSpPr/>
          <p:nvPr/>
        </p:nvSpPr>
        <p:spPr>
          <a:xfrm>
            <a:off x="4571997" y="5530512"/>
            <a:ext cx="986972" cy="885371"/>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descr="the { key"/>
          <p:cNvSpPr/>
          <p:nvPr/>
        </p:nvSpPr>
        <p:spPr>
          <a:xfrm>
            <a:off x="4571997" y="3183393"/>
            <a:ext cx="986972" cy="885371"/>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descr="the [ key"/>
          <p:cNvSpPr/>
          <p:nvPr/>
        </p:nvSpPr>
        <p:spPr>
          <a:xfrm>
            <a:off x="4571997" y="827315"/>
            <a:ext cx="986972" cy="885371"/>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descr="Add a link to another page&#10; [       (enter page name)&#10;&#10;Insert a macro&#10; {       (enter macro name) &#10;&#10;Mention a coworker&#10;@     (enter first or last name)&#10;"/>
          <p:cNvSpPr>
            <a:spLocks noGrp="1"/>
          </p:cNvSpPr>
          <p:nvPr>
            <p:ph idx="1"/>
          </p:nvPr>
        </p:nvSpPr>
        <p:spPr>
          <a:xfrm>
            <a:off x="4615540" y="127454"/>
            <a:ext cx="7460343" cy="6578146"/>
          </a:xfrm>
        </p:spPr>
        <p:txBody>
          <a:bodyPr>
            <a:noAutofit/>
          </a:bodyPr>
          <a:lstStyle/>
          <a:p>
            <a:pPr marL="0" indent="0">
              <a:buNone/>
            </a:pPr>
            <a:r>
              <a:rPr lang="en-US" sz="3800" u="sng" dirty="0" smtClean="0"/>
              <a:t>Add a link to another page</a:t>
            </a:r>
          </a:p>
          <a:p>
            <a:pPr marL="0" indent="0">
              <a:buNone/>
            </a:pPr>
            <a:r>
              <a:rPr lang="en-US" sz="6000" b="1" dirty="0" smtClean="0"/>
              <a:t> [</a:t>
            </a:r>
            <a:r>
              <a:rPr lang="en-US" sz="4600" dirty="0" smtClean="0"/>
              <a:t>       </a:t>
            </a:r>
            <a:r>
              <a:rPr lang="en-US" sz="4600" i="1" dirty="0" smtClean="0">
                <a:solidFill>
                  <a:schemeClr val="bg1">
                    <a:lumMod val="50000"/>
                  </a:schemeClr>
                </a:solidFill>
              </a:rPr>
              <a:t>(enter page name)</a:t>
            </a:r>
          </a:p>
          <a:p>
            <a:pPr marL="0" indent="0">
              <a:buNone/>
            </a:pPr>
            <a:endParaRPr lang="en-US" sz="4600" dirty="0" smtClean="0"/>
          </a:p>
          <a:p>
            <a:pPr marL="0" indent="0">
              <a:buNone/>
            </a:pPr>
            <a:r>
              <a:rPr lang="en-US" sz="3800" u="sng" dirty="0" smtClean="0"/>
              <a:t>Insert a macro</a:t>
            </a:r>
          </a:p>
          <a:p>
            <a:pPr marL="0" indent="0">
              <a:buNone/>
            </a:pPr>
            <a:r>
              <a:rPr lang="en-US" sz="6000" b="1" dirty="0" smtClean="0"/>
              <a:t> {</a:t>
            </a:r>
            <a:r>
              <a:rPr lang="en-US" sz="4600" dirty="0" smtClean="0"/>
              <a:t>       </a:t>
            </a:r>
            <a:r>
              <a:rPr lang="en-US" sz="4600" i="1" dirty="0" smtClean="0">
                <a:solidFill>
                  <a:schemeClr val="bg1">
                    <a:lumMod val="50000"/>
                  </a:schemeClr>
                </a:solidFill>
              </a:rPr>
              <a:t>(enter macro name)</a:t>
            </a:r>
            <a:r>
              <a:rPr lang="en-US" sz="4600" dirty="0" smtClean="0">
                <a:solidFill>
                  <a:schemeClr val="bg1">
                    <a:lumMod val="50000"/>
                  </a:schemeClr>
                </a:solidFill>
              </a:rPr>
              <a:t> </a:t>
            </a:r>
          </a:p>
          <a:p>
            <a:pPr marL="0" indent="0">
              <a:buNone/>
            </a:pPr>
            <a:endParaRPr lang="en-US" sz="4600" dirty="0" smtClean="0"/>
          </a:p>
          <a:p>
            <a:pPr marL="0" indent="0">
              <a:buNone/>
            </a:pPr>
            <a:r>
              <a:rPr lang="en-US" sz="3800" u="sng" dirty="0" smtClean="0"/>
              <a:t>Mention a coworker</a:t>
            </a:r>
          </a:p>
          <a:p>
            <a:pPr marL="0" indent="0">
              <a:buNone/>
            </a:pPr>
            <a:r>
              <a:rPr lang="en-US" sz="6000" b="1" dirty="0" smtClean="0"/>
              <a:t>@</a:t>
            </a:r>
            <a:r>
              <a:rPr lang="en-US" sz="4600" dirty="0" smtClean="0"/>
              <a:t>     </a:t>
            </a:r>
            <a:r>
              <a:rPr lang="en-US" sz="4600" i="1" dirty="0" smtClean="0">
                <a:solidFill>
                  <a:schemeClr val="bg1">
                    <a:lumMod val="50000"/>
                  </a:schemeClr>
                </a:solidFill>
              </a:rPr>
              <a:t>(enter first or last name)</a:t>
            </a:r>
            <a:endParaRPr lang="en-US" sz="4600" i="1" dirty="0">
              <a:solidFill>
                <a:schemeClr val="bg1">
                  <a:lumMod val="50000"/>
                </a:schemeClr>
              </a:solidFill>
            </a:endParaRPr>
          </a:p>
        </p:txBody>
      </p:sp>
    </p:spTree>
    <p:extLst>
      <p:ext uri="{BB962C8B-B14F-4D97-AF65-F5344CB8AC3E}">
        <p14:creationId xmlns:p14="http://schemas.microsoft.com/office/powerpoint/2010/main" val="328892217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egapho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69827">
            <a:off x="6529717" y="993471"/>
            <a:ext cx="5191342" cy="5298368"/>
          </a:xfrm>
          <a:prstGeom prst="rect">
            <a:avLst/>
          </a:prstGeom>
        </p:spPr>
      </p:pic>
      <p:sp>
        <p:nvSpPr>
          <p:cNvPr id="2" name="Title 1"/>
          <p:cNvSpPr>
            <a:spLocks noGrp="1"/>
          </p:cNvSpPr>
          <p:nvPr>
            <p:ph type="title"/>
          </p:nvPr>
        </p:nvSpPr>
        <p:spPr>
          <a:xfrm rot="354458">
            <a:off x="1170860" y="262544"/>
            <a:ext cx="5335309" cy="4528288"/>
          </a:xfrm>
        </p:spPr>
        <p:txBody>
          <a:bodyPr>
            <a:prstTxWarp prst="textFadeRight">
              <a:avLst>
                <a:gd name="adj" fmla="val 19597"/>
              </a:avLst>
            </a:prstTxWarp>
          </a:bodyPr>
          <a:lstStyle/>
          <a:p>
            <a:pPr algn="ctr"/>
            <a:r>
              <a:rPr lang="en-US" b="1" dirty="0" smtClean="0">
                <a:latin typeface="+mn-lt"/>
              </a:rPr>
              <a:t>Managing Wiki Notifications</a:t>
            </a:r>
            <a:endParaRPr lang="en-US" b="1" dirty="0">
              <a:latin typeface="+mn-lt"/>
            </a:endParaRPr>
          </a:p>
        </p:txBody>
      </p:sp>
    </p:spTree>
    <p:extLst>
      <p:ext uri="{BB962C8B-B14F-4D97-AF65-F5344CB8AC3E}">
        <p14:creationId xmlns:p14="http://schemas.microsoft.com/office/powerpoint/2010/main" val="40502427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fluence Notifications menu; If you click the Notifications symbol next to your avatar, you can see a list of all of the notifications sent to you.&#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50"/>
            <a:ext cx="12207846" cy="6457950"/>
          </a:xfrm>
          <a:prstGeom prst="rect">
            <a:avLst/>
          </a:prstGeom>
        </p:spPr>
      </p:pic>
    </p:spTree>
    <p:extLst>
      <p:ext uri="{BB962C8B-B14F-4D97-AF65-F5344CB8AC3E}">
        <p14:creationId xmlns:p14="http://schemas.microsoft.com/office/powerpoint/2010/main" val="1140546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tifications search bo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840"/>
            <a:ext cx="12184708" cy="6366510"/>
          </a:xfrm>
          <a:prstGeom prst="rect">
            <a:avLst/>
          </a:prstGeom>
        </p:spPr>
      </p:pic>
    </p:spTree>
    <p:extLst>
      <p:ext uri="{BB962C8B-B14F-4D97-AF65-F5344CB8AC3E}">
        <p14:creationId xmlns:p14="http://schemas.microsoft.com/office/powerpoint/2010/main" val="958423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oose Watche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776"/>
            <a:ext cx="12192000" cy="6632447"/>
          </a:xfrm>
          <a:prstGeom prst="rect">
            <a:avLst/>
          </a:prstGeom>
        </p:spPr>
      </p:pic>
    </p:spTree>
    <p:extLst>
      <p:ext uri="{BB962C8B-B14F-4D97-AF65-F5344CB8AC3E}">
        <p14:creationId xmlns:p14="http://schemas.microsoft.com/office/powerpoint/2010/main" val="101277233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ck stop watching to stop watching certain spaces and pag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Tree>
    <p:extLst>
      <p:ext uri="{BB962C8B-B14F-4D97-AF65-F5344CB8AC3E}">
        <p14:creationId xmlns:p14="http://schemas.microsoft.com/office/powerpoint/2010/main" val="10413250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rectory Entry for Harold Bond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584"/>
            <a:ext cx="12192000" cy="6656832"/>
          </a:xfrm>
          <a:prstGeom prst="rect">
            <a:avLst/>
          </a:prstGeom>
        </p:spPr>
      </p:pic>
    </p:spTree>
    <p:extLst>
      <p:ext uri="{BB962C8B-B14F-4D97-AF65-F5344CB8AC3E}">
        <p14:creationId xmlns:p14="http://schemas.microsoft.com/office/powerpoint/2010/main" val="31048437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n Settings, select Emai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773"/>
            <a:ext cx="12192000" cy="6674451"/>
          </a:xfrm>
          <a:prstGeom prst="rect">
            <a:avLst/>
          </a:prstGeom>
        </p:spPr>
      </p:pic>
    </p:spTree>
    <p:extLst>
      <p:ext uri="{BB962C8B-B14F-4D97-AF65-F5344CB8AC3E}">
        <p14:creationId xmlns:p14="http://schemas.microsoft.com/office/powerpoint/2010/main" val="270902701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 Email settings, click on edit, then check &quot;Subscribe to Daily Updates&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1"/>
            <a:ext cx="12192000" cy="7048501"/>
          </a:xfrm>
          <a:prstGeom prst="rect">
            <a:avLst/>
          </a:prstGeom>
        </p:spPr>
      </p:pic>
    </p:spTree>
    <p:extLst>
      <p:ext uri="{BB962C8B-B14F-4D97-AF65-F5344CB8AC3E}">
        <p14:creationId xmlns:p14="http://schemas.microsoft.com/office/powerpoint/2010/main" val="15323813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descr="Consider funding and resources&#10;"/>
          <p:cNvSpPr txBox="1"/>
          <p:nvPr/>
        </p:nvSpPr>
        <p:spPr>
          <a:xfrm>
            <a:off x="2142816" y="101018"/>
            <a:ext cx="6990492" cy="707886"/>
          </a:xfrm>
          <a:prstGeom prst="rect">
            <a:avLst/>
          </a:prstGeom>
          <a:noFill/>
        </p:spPr>
        <p:txBody>
          <a:bodyPr wrap="square" rtlCol="0">
            <a:spAutoFit/>
          </a:bodyPr>
          <a:lstStyle/>
          <a:p>
            <a:pPr algn="ctr"/>
            <a:r>
              <a:rPr lang="en-US" sz="4000" i="1" dirty="0" smtClean="0"/>
              <a:t>Consider funding and resources</a:t>
            </a:r>
            <a:endParaRPr lang="en-US" sz="4000" i="1" dirty="0"/>
          </a:p>
        </p:txBody>
      </p:sp>
      <p:sp>
        <p:nvSpPr>
          <p:cNvPr id="18" name="Oval 17" descr="&quot;&quot;"/>
          <p:cNvSpPr/>
          <p:nvPr/>
        </p:nvSpPr>
        <p:spPr>
          <a:xfrm>
            <a:off x="1132484" y="3231387"/>
            <a:ext cx="1490383" cy="1527185"/>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descr="&quot;&quot;"/>
          <p:cNvSpPr/>
          <p:nvPr/>
        </p:nvSpPr>
        <p:spPr>
          <a:xfrm>
            <a:off x="9848850" y="2111352"/>
            <a:ext cx="2533832" cy="2354476"/>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descr="&quot;&quot;"/>
          <p:cNvSpPr/>
          <p:nvPr/>
        </p:nvSpPr>
        <p:spPr>
          <a:xfrm>
            <a:off x="9848850" y="4302139"/>
            <a:ext cx="2076449" cy="1977503"/>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descr="&quot;&quot;"/>
          <p:cNvSpPr/>
          <p:nvPr/>
        </p:nvSpPr>
        <p:spPr>
          <a:xfrm>
            <a:off x="8362545" y="392599"/>
            <a:ext cx="2666462" cy="2678430"/>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descr="&quot;&quot;"/>
          <p:cNvSpPr/>
          <p:nvPr/>
        </p:nvSpPr>
        <p:spPr>
          <a:xfrm>
            <a:off x="4648200" y="1028700"/>
            <a:ext cx="2419350" cy="2286000"/>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quot;&quot;"/>
          <p:cNvSpPr/>
          <p:nvPr/>
        </p:nvSpPr>
        <p:spPr>
          <a:xfrm>
            <a:off x="2000250" y="1505288"/>
            <a:ext cx="3047820" cy="3047661"/>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file folder icon"/>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29086" t="29702" r="30378" b="29832"/>
          <a:stretch/>
        </p:blipFill>
        <p:spPr>
          <a:xfrm>
            <a:off x="2487941" y="2074635"/>
            <a:ext cx="1989820" cy="1964472"/>
          </a:xfrm>
          <a:prstGeom prst="rect">
            <a:avLst/>
          </a:prstGeom>
        </p:spPr>
      </p:pic>
      <p:sp>
        <p:nvSpPr>
          <p:cNvPr id="9" name="Oval 8" descr="dollar sign"/>
          <p:cNvSpPr/>
          <p:nvPr/>
        </p:nvSpPr>
        <p:spPr>
          <a:xfrm>
            <a:off x="126844" y="278299"/>
            <a:ext cx="2666462" cy="2678430"/>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descr="&quot;&quot;"/>
          <p:cNvSpPr/>
          <p:nvPr/>
        </p:nvSpPr>
        <p:spPr>
          <a:xfrm>
            <a:off x="4634317" y="4030085"/>
            <a:ext cx="1333230" cy="1374111"/>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descr="question mark"/>
          <p:cNvSpPr txBox="1"/>
          <p:nvPr/>
        </p:nvSpPr>
        <p:spPr>
          <a:xfrm>
            <a:off x="4700857" y="3942964"/>
            <a:ext cx="1200150" cy="1631216"/>
          </a:xfrm>
          <a:prstGeom prst="rect">
            <a:avLst/>
          </a:prstGeom>
          <a:noFill/>
        </p:spPr>
        <p:txBody>
          <a:bodyPr wrap="square" rtlCol="0">
            <a:spAutoFit/>
          </a:bodyPr>
          <a:lstStyle/>
          <a:p>
            <a:pPr algn="ctr"/>
            <a:r>
              <a:rPr lang="en-US" sz="10000" b="1" dirty="0" smtClean="0">
                <a:solidFill>
                  <a:schemeClr val="bg1">
                    <a:lumMod val="65000"/>
                  </a:schemeClr>
                </a:solidFill>
              </a:rPr>
              <a:t>?</a:t>
            </a:r>
            <a:endParaRPr lang="en-US" sz="10000" b="1" dirty="0">
              <a:solidFill>
                <a:schemeClr val="bg1">
                  <a:lumMod val="65000"/>
                </a:schemeClr>
              </a:solidFill>
            </a:endParaRPr>
          </a:p>
        </p:txBody>
      </p:sp>
      <p:pic>
        <p:nvPicPr>
          <p:cNvPr id="15" name="Picture 14" descr="a set of gears on top of two smartphones"/>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12225" t="9077" r="6503" b="9473"/>
          <a:stretch/>
        </p:blipFill>
        <p:spPr>
          <a:xfrm>
            <a:off x="10094000" y="4652086"/>
            <a:ext cx="1507316" cy="1274974"/>
          </a:xfrm>
          <a:prstGeom prst="ellipse">
            <a:avLst/>
          </a:prstGeom>
          <a:ln>
            <a:noFill/>
          </a:ln>
          <a:effectLst>
            <a:softEdge rad="112500"/>
          </a:effectLst>
        </p:spPr>
      </p:pic>
      <p:sp>
        <p:nvSpPr>
          <p:cNvPr id="19" name="Oval 18" descr="&quot;&quot;"/>
          <p:cNvSpPr/>
          <p:nvPr/>
        </p:nvSpPr>
        <p:spPr>
          <a:xfrm>
            <a:off x="33301" y="3789356"/>
            <a:ext cx="1733451" cy="1784824"/>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people icon"/>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l="22958" t="14057" r="22841" b="15655"/>
          <a:stretch/>
        </p:blipFill>
        <p:spPr>
          <a:xfrm>
            <a:off x="8158480" y="303121"/>
            <a:ext cx="2973328" cy="2892969"/>
          </a:xfrm>
          <a:prstGeom prst="rect">
            <a:avLst/>
          </a:prstGeom>
        </p:spPr>
      </p:pic>
      <p:sp>
        <p:nvSpPr>
          <p:cNvPr id="21" name="Title 1" descr="PLANNING"/>
          <p:cNvSpPr>
            <a:spLocks noGrp="1"/>
          </p:cNvSpPr>
          <p:nvPr>
            <p:ph type="title"/>
          </p:nvPr>
        </p:nvSpPr>
        <p:spPr>
          <a:xfrm>
            <a:off x="0" y="5687219"/>
            <a:ext cx="1922245" cy="764041"/>
          </a:xfrm>
        </p:spPr>
        <p:txBody>
          <a:bodyPr>
            <a:noAutofit/>
          </a:bodyPr>
          <a:lstStyle/>
          <a:p>
            <a:pPr algn="ctr"/>
            <a:r>
              <a:rPr lang="en-US" sz="2800" b="1" dirty="0" smtClean="0">
                <a:solidFill>
                  <a:schemeClr val="bg1">
                    <a:lumMod val="75000"/>
                  </a:schemeClr>
                </a:solidFill>
                <a:latin typeface="+mn-lt"/>
              </a:rPr>
              <a:t>PLANNING</a:t>
            </a:r>
            <a:endParaRPr lang="en-US" sz="2800" b="1" dirty="0">
              <a:solidFill>
                <a:schemeClr val="bg1">
                  <a:lumMod val="75000"/>
                </a:schemeClr>
              </a:solidFill>
              <a:latin typeface="+mn-lt"/>
            </a:endParaRPr>
          </a:p>
        </p:txBody>
      </p:sp>
      <p:sp>
        <p:nvSpPr>
          <p:cNvPr id="20" name="TextBox 19" descr="Discovery&#10;"/>
          <p:cNvSpPr txBox="1"/>
          <p:nvPr/>
        </p:nvSpPr>
        <p:spPr>
          <a:xfrm>
            <a:off x="-155931" y="6112706"/>
            <a:ext cx="2541451" cy="677108"/>
          </a:xfrm>
          <a:prstGeom prst="rect">
            <a:avLst/>
          </a:prstGeom>
          <a:noFill/>
        </p:spPr>
        <p:txBody>
          <a:bodyPr wrap="square" rtlCol="0">
            <a:spAutoFit/>
          </a:bodyPr>
          <a:lstStyle/>
          <a:p>
            <a:pPr algn="ctr"/>
            <a:r>
              <a:rPr lang="en-US" sz="3800" b="1" dirty="0" smtClean="0"/>
              <a:t>Discovery</a:t>
            </a:r>
            <a:endParaRPr lang="en-US" sz="3800" b="1" dirty="0"/>
          </a:p>
        </p:txBody>
      </p:sp>
      <p:pic>
        <p:nvPicPr>
          <p:cNvPr id="24" name="Picture 23" descr="a set of gear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4626" y="1608935"/>
            <a:ext cx="5773892" cy="4332043"/>
          </a:xfrm>
          <a:prstGeom prst="rect">
            <a:avLst/>
          </a:prstGeom>
        </p:spPr>
      </p:pic>
      <p:pic>
        <p:nvPicPr>
          <p:cNvPr id="4" name="Picture 3" descr="a light bulb"/>
          <p:cNvPicPr>
            <a:picLocks noChangeAspect="1"/>
          </p:cNvPicPr>
          <p:nvPr/>
        </p:nvPicPr>
        <p:blipFill rotWithShape="1">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backgroundRemoval t="4775" b="76398" l="9920" r="89920"/>
                    </a14:imgEffect>
                  </a14:imgLayer>
                </a14:imgProps>
              </a:ext>
              <a:ext uri="{28A0092B-C50C-407E-A947-70E740481C1C}">
                <a14:useLocalDpi xmlns:a14="http://schemas.microsoft.com/office/drawing/2010/main" val="0"/>
              </a:ext>
            </a:extLst>
          </a:blip>
          <a:srcRect l="17260" t="4869" r="23437" b="21448"/>
          <a:stretch/>
        </p:blipFill>
        <p:spPr>
          <a:xfrm>
            <a:off x="5067150" y="1169486"/>
            <a:ext cx="1416573" cy="2065836"/>
          </a:xfrm>
          <a:prstGeom prst="rect">
            <a:avLst/>
          </a:prstGeom>
        </p:spPr>
      </p:pic>
      <p:pic>
        <p:nvPicPr>
          <p:cNvPr id="26" name="Picture 25" descr="a dollar sign"/>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10706" y="716163"/>
            <a:ext cx="1439340" cy="1989944"/>
          </a:xfrm>
          <a:prstGeom prst="rect">
            <a:avLst/>
          </a:prstGeom>
        </p:spPr>
      </p:pic>
    </p:spTree>
    <p:extLst>
      <p:ext uri="{BB962C8B-B14F-4D97-AF65-F5344CB8AC3E}">
        <p14:creationId xmlns:p14="http://schemas.microsoft.com/office/powerpoint/2010/main" val="421296690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y email notifications of updates and edits made in wiki spa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
            <a:ext cx="10058400" cy="5632704"/>
          </a:xfrm>
          <a:prstGeom prst="rect">
            <a:avLst/>
          </a:prstGeom>
        </p:spPr>
      </p:pic>
    </p:spTree>
    <p:extLst>
      <p:ext uri="{BB962C8B-B14F-4D97-AF65-F5344CB8AC3E}">
        <p14:creationId xmlns:p14="http://schemas.microsoft.com/office/powerpoint/2010/main" val="131162689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fluence notification management"/>
          <p:cNvPicPr>
            <a:picLocks noChangeAspect="1"/>
          </p:cNvPicPr>
          <p:nvPr/>
        </p:nvPicPr>
        <p:blipFill rotWithShape="1">
          <a:blip r:embed="rId3" cstate="print"/>
          <a:srcRect l="340" t="5419"/>
          <a:stretch/>
        </p:blipFill>
        <p:spPr>
          <a:xfrm>
            <a:off x="0" y="0"/>
            <a:ext cx="12192000" cy="6956148"/>
          </a:xfrm>
          <a:prstGeom prst="rect">
            <a:avLst/>
          </a:prstGeom>
        </p:spPr>
      </p:pic>
      <p:pic>
        <p:nvPicPr>
          <p:cNvPr id="6" name="Picture 5" descr="Confluence notification Notify Watchers check box"/>
          <p:cNvPicPr>
            <a:picLocks noChangeAspect="1"/>
          </p:cNvPicPr>
          <p:nvPr/>
        </p:nvPicPr>
        <p:blipFill rotWithShape="1">
          <a:blip r:embed="rId3" cstate="print"/>
          <a:srcRect l="62742" t="92542" r="-2" b="1702"/>
          <a:stretch/>
        </p:blipFill>
        <p:spPr>
          <a:xfrm>
            <a:off x="314282" y="3309258"/>
            <a:ext cx="11563435" cy="1074056"/>
          </a:xfrm>
          <a:prstGeom prst="rect">
            <a:avLst/>
          </a:prstGeom>
          <a:ln w="38100">
            <a:solidFill>
              <a:schemeClr val="accent1">
                <a:lumMod val="50000"/>
              </a:schemeClr>
            </a:solidFill>
          </a:ln>
        </p:spPr>
      </p:pic>
      <p:sp>
        <p:nvSpPr>
          <p:cNvPr id="7" name="Isosceles Triangle 6" descr="&quot;&quot;"/>
          <p:cNvSpPr/>
          <p:nvPr/>
        </p:nvSpPr>
        <p:spPr>
          <a:xfrm flipV="1">
            <a:off x="188687" y="4383314"/>
            <a:ext cx="11846172" cy="2220686"/>
          </a:xfrm>
          <a:prstGeom prst="triangle">
            <a:avLst>
              <a:gd name="adj" fmla="val 84139"/>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Notify Watchers check box"/>
          <p:cNvSpPr/>
          <p:nvPr/>
        </p:nvSpPr>
        <p:spPr>
          <a:xfrm>
            <a:off x="4905828" y="3381827"/>
            <a:ext cx="2772228" cy="856343"/>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Manage edit notifications&#10;"/>
          <p:cNvSpPr/>
          <p:nvPr/>
        </p:nvSpPr>
        <p:spPr>
          <a:xfrm>
            <a:off x="291928" y="5080001"/>
            <a:ext cx="3641443" cy="1200329"/>
          </a:xfrm>
          <a:prstGeom prst="rect">
            <a:avLst/>
          </a:prstGeom>
        </p:spPr>
        <p:txBody>
          <a:bodyPr wrap="square">
            <a:spAutoFit/>
          </a:bodyPr>
          <a:lstStyle/>
          <a:p>
            <a:r>
              <a:rPr lang="en-US" sz="3600" i="1" dirty="0" smtClean="0"/>
              <a:t>Manage edit notifications</a:t>
            </a:r>
            <a:endParaRPr lang="en-US" sz="3600" i="1" dirty="0"/>
          </a:p>
        </p:txBody>
      </p:sp>
    </p:spTree>
    <p:extLst>
      <p:ext uri="{BB962C8B-B14F-4D97-AF65-F5344CB8AC3E}">
        <p14:creationId xmlns:p14="http://schemas.microsoft.com/office/powerpoint/2010/main" val="134917974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the top toolbar, click share and then start typing the name of the coworker you would like to notif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248"/>
            <a:ext cx="12192000" cy="6645402"/>
          </a:xfrm>
          <a:prstGeom prst="rect">
            <a:avLst/>
          </a:prstGeom>
        </p:spPr>
      </p:pic>
    </p:spTree>
    <p:extLst>
      <p:ext uri="{BB962C8B-B14F-4D97-AF65-F5344CB8AC3E}">
        <p14:creationId xmlns:p14="http://schemas.microsoft.com/office/powerpoint/2010/main" val="397822722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You can also push a notification to a user by inserting their MAE user name in the page or in a note.&#10;Click the +Insert button in the edit mode toolbar and choose the User Mention option. Then start typing a name. Confluence autocompletes matching names for you to choose.&#10;Use the keyboard shortcut: Enter the At symbol (@) and start typing a nam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12" y="0"/>
            <a:ext cx="11854187" cy="7059168"/>
          </a:xfrm>
          <a:prstGeom prst="rect">
            <a:avLst/>
          </a:prstGeom>
        </p:spPr>
      </p:pic>
    </p:spTree>
    <p:extLst>
      <p:ext uri="{BB962C8B-B14F-4D97-AF65-F5344CB8AC3E}">
        <p14:creationId xmlns:p14="http://schemas.microsoft.com/office/powerpoint/2010/main" val="742080100"/>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nfluence window: View: Recently Updated &#10;&#10;To reorder pages, choose Browse and then Pages. &#10;Choose Tree in the top row of menu items. &#10;Click the right angle bracket beside the space’s home page to expand the nested page list. &#10;Expand as many nested pages as necessary to reorder the pages. &#10;Drag a page to another location. Confluence automatically fixes all incoming and outgoing links to the page. &#10;&#10;You can move any page by dragging it to a new position in the tree&#10;"/>
          <p:cNvPicPr>
            <a:picLocks noGrp="1" noChangeAspect="1"/>
          </p:cNvPicPr>
          <p:nvPr>
            <p:ph idx="1"/>
          </p:nvPr>
        </p:nvPicPr>
        <p:blipFill rotWithShape="1">
          <a:blip r:embed="rId3" cstate="print"/>
          <a:srcRect t="25527" r="48973" b="25527"/>
          <a:stretch/>
        </p:blipFill>
        <p:spPr>
          <a:xfrm>
            <a:off x="0" y="0"/>
            <a:ext cx="8456914" cy="6858000"/>
          </a:xfrm>
        </p:spPr>
      </p:pic>
      <p:sp>
        <p:nvSpPr>
          <p:cNvPr id="5" name="Title 1" descr="Ordering Wiki Pages"/>
          <p:cNvSpPr txBox="1">
            <a:spLocks/>
          </p:cNvSpPr>
          <p:nvPr/>
        </p:nvSpPr>
        <p:spPr>
          <a:xfrm>
            <a:off x="7859486" y="212951"/>
            <a:ext cx="33382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lumMod val="85000"/>
                  </a:schemeClr>
                </a:solidFill>
                <a:effectLst>
                  <a:glow rad="139700">
                    <a:schemeClr val="accent3">
                      <a:satMod val="175000"/>
                      <a:alpha val="40000"/>
                    </a:schemeClr>
                  </a:glow>
                </a:effectLst>
                <a:latin typeface="+mn-lt"/>
              </a:rPr>
              <a:t>Ordering Wiki Pages</a:t>
            </a:r>
            <a:endParaRPr lang="en-US" b="1" dirty="0">
              <a:solidFill>
                <a:schemeClr val="bg1">
                  <a:lumMod val="85000"/>
                </a:schemeClr>
              </a:solidFill>
              <a:effectLst>
                <a:glow rad="139700">
                  <a:schemeClr val="accent3">
                    <a:satMod val="175000"/>
                    <a:alpha val="40000"/>
                  </a:schemeClr>
                </a:glow>
              </a:effectLst>
              <a:latin typeface="+mn-lt"/>
            </a:endParaRPr>
          </a:p>
        </p:txBody>
      </p:sp>
      <p:sp>
        <p:nvSpPr>
          <p:cNvPr id="2" name="Title 1" descr="Ordering Wiki Pages"/>
          <p:cNvSpPr>
            <a:spLocks noGrp="1"/>
          </p:cNvSpPr>
          <p:nvPr>
            <p:ph type="title"/>
          </p:nvPr>
        </p:nvSpPr>
        <p:spPr>
          <a:xfrm>
            <a:off x="7859486" y="5391515"/>
            <a:ext cx="3338287" cy="1325563"/>
          </a:xfrm>
        </p:spPr>
        <p:txBody>
          <a:bodyPr/>
          <a:lstStyle/>
          <a:p>
            <a:pPr algn="ctr"/>
            <a:r>
              <a:rPr lang="en-US" b="1" dirty="0" smtClean="0">
                <a:latin typeface="+mn-lt"/>
              </a:rPr>
              <a:t>Ordering Wiki Pages</a:t>
            </a:r>
            <a:endParaRPr lang="en-US" b="1" dirty="0">
              <a:latin typeface="+mn-lt"/>
            </a:endParaRPr>
          </a:p>
        </p:txBody>
      </p:sp>
      <p:cxnSp>
        <p:nvCxnSpPr>
          <p:cNvPr id="7" name="Straight Arrow Connector 6" descr="mouse direction arrow"/>
          <p:cNvCxnSpPr/>
          <p:nvPr/>
        </p:nvCxnSpPr>
        <p:spPr>
          <a:xfrm>
            <a:off x="9528629" y="875732"/>
            <a:ext cx="0" cy="4494554"/>
          </a:xfrm>
          <a:prstGeom prst="straightConnector1">
            <a:avLst/>
          </a:prstGeom>
          <a:ln w="762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6" name="Group 5" descr="Tree button"/>
          <p:cNvGrpSpPr/>
          <p:nvPr/>
        </p:nvGrpSpPr>
        <p:grpSpPr>
          <a:xfrm>
            <a:off x="5656173" y="377302"/>
            <a:ext cx="1131598" cy="2555313"/>
            <a:chOff x="5656173" y="377302"/>
            <a:chExt cx="1131598" cy="2555313"/>
          </a:xfrm>
        </p:grpSpPr>
        <p:sp>
          <p:nvSpPr>
            <p:cNvPr id="10" name="Left Arrow 9"/>
            <p:cNvSpPr/>
            <p:nvPr/>
          </p:nvSpPr>
          <p:spPr>
            <a:xfrm rot="5400000">
              <a:off x="5193530" y="1516253"/>
              <a:ext cx="2056883" cy="775841"/>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56173" y="377302"/>
              <a:ext cx="1131598" cy="498430"/>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2867" b="96595" l="9889" r="94314"/>
                    </a14:imgEffect>
                  </a14:imgLayer>
                </a14:imgProps>
              </a:ext>
              <a:ext uri="{28A0092B-C50C-407E-A947-70E740481C1C}">
                <a14:useLocalDpi xmlns:a14="http://schemas.microsoft.com/office/drawing/2010/main" val="0"/>
              </a:ext>
            </a:extLst>
          </a:blip>
          <a:stretch>
            <a:fillRect/>
          </a:stretch>
        </p:blipFill>
        <p:spPr>
          <a:xfrm>
            <a:off x="9026358" y="569731"/>
            <a:ext cx="2994692" cy="1937565"/>
          </a:xfrm>
          <a:prstGeom prst="rect">
            <a:avLst/>
          </a:prstGeom>
          <a:noFill/>
          <a:ln>
            <a:noFill/>
          </a:ln>
        </p:spPr>
      </p:pic>
    </p:spTree>
    <p:extLst>
      <p:ext uri="{BB962C8B-B14F-4D97-AF65-F5344CB8AC3E}">
        <p14:creationId xmlns:p14="http://schemas.microsoft.com/office/powerpoint/2010/main" val="29072103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lect Macro screen, Navigation selected&#10;Embedding a link to a JIRA issue&#10;&#10;To add a link in a wiki page to an MAE JIRA issue:  &#10;Copy the issue identifier to the clipboard. &#10;Open the wiki page, click Edit, and place the insertion point where you want the issue link. &#10;Type the { character. The Macro Selector opens. &#10;Start typing JIRA. The Selector shows JIRA-related macros. &#10;Select the JIRA logo macro. A dialog box opens asking for the JIRA issue. &#10;Paste the JIRA identifier in the field and click the search icon.  The macro displays the identifier in a list. &#10;Select the issue identifier and save. &#10;Save the page and test the macro.&#10;&#10;Embedding a JIRA filter&#10;&#10;To embed a JIRA filter output on a wiki page: &#10;Copy the filter identifier to the clipboard. &#10;Open the wiki page, click Edit, and place the insertion point where you want the issue link. &#10;Type the { character. The Macro Selector opens. &#10;Start typing Filter Results. The Selector shows the JIRA Filter Results macro. &#10;Select the Filter Results macro. A dialog box opens asking for the filter name. &#10;Paste the filter identifier in the field and click the search icon.  The macro displays the identifier in a list. &#10;Select the issue identifier and save. &#10;Save the page and test the macro.&#10;&#10;&#10;&#10;"/>
          <p:cNvPicPr>
            <a:picLocks noGrp="1" noChangeAspect="1"/>
          </p:cNvPicPr>
          <p:nvPr>
            <p:ph idx="1"/>
          </p:nvPr>
        </p:nvPicPr>
        <p:blipFill rotWithShape="1">
          <a:blip r:embed="rId3"/>
          <a:srcRect l="-244" r="-448"/>
          <a:stretch/>
        </p:blipFill>
        <p:spPr>
          <a:xfrm>
            <a:off x="464457" y="0"/>
            <a:ext cx="11277616" cy="6858000"/>
          </a:xfrm>
        </p:spPr>
      </p:pic>
    </p:spTree>
    <p:extLst>
      <p:ext uri="{BB962C8B-B14F-4D97-AF65-F5344CB8AC3E}">
        <p14:creationId xmlns:p14="http://schemas.microsoft.com/office/powerpoint/2010/main" val="262386901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ding a link to a MAE JIRA Issue to a wiki page page.&#10;&#10;Head to your wiki space page – whatever parent or child page you want to embed your link on.&#10;&#10;Here I’ve actually created a child page entitled “Adding a link to a MAE JIRA issue to a wiki page” for the sake of this little demo.&#10;&#10;Choose edit…&#10;&#10;"/>
          <p:cNvPicPr>
            <a:picLocks noChangeAspect="1"/>
          </p:cNvPicPr>
          <p:nvPr/>
        </p:nvPicPr>
        <p:blipFill rotWithShape="1">
          <a:blip r:embed="rId3"/>
          <a:srcRect l="544" t="5427" r="504" b="12427"/>
          <a:stretch/>
        </p:blipFill>
        <p:spPr>
          <a:xfrm>
            <a:off x="0" y="0"/>
            <a:ext cx="12206736" cy="6092190"/>
          </a:xfrm>
          <a:prstGeom prst="rect">
            <a:avLst/>
          </a:prstGeom>
        </p:spPr>
      </p:pic>
      <p:pic>
        <p:nvPicPr>
          <p:cNvPr id="5" name="Picture 4" descr="step 1, Edit button"/>
          <p:cNvPicPr>
            <a:picLocks noChangeAspect="1"/>
          </p:cNvPicPr>
          <p:nvPr/>
        </p:nvPicPr>
        <p:blipFill rotWithShape="1">
          <a:blip r:embed="rId4"/>
          <a:srcRect l="77983" t="10110" r="59" b="80808"/>
          <a:stretch/>
        </p:blipFill>
        <p:spPr>
          <a:xfrm>
            <a:off x="3704409" y="1405708"/>
            <a:ext cx="7460344" cy="1855004"/>
          </a:xfrm>
          <a:prstGeom prst="rect">
            <a:avLst/>
          </a:prstGeom>
          <a:ln w="76200">
            <a:solidFill>
              <a:schemeClr val="accent1">
                <a:lumMod val="50000"/>
              </a:schemeClr>
            </a:solidFill>
          </a:ln>
        </p:spPr>
      </p:pic>
      <p:sp>
        <p:nvSpPr>
          <p:cNvPr id="6" name="Isosceles Triangle 5" descr="&quot;&quot;"/>
          <p:cNvSpPr/>
          <p:nvPr/>
        </p:nvSpPr>
        <p:spPr>
          <a:xfrm>
            <a:off x="3559265" y="578394"/>
            <a:ext cx="7709601" cy="812800"/>
          </a:xfrm>
          <a:prstGeom prst="triangle">
            <a:avLst>
              <a:gd name="adj" fmla="val 84139"/>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Edit button"/>
          <p:cNvSpPr/>
          <p:nvPr/>
        </p:nvSpPr>
        <p:spPr>
          <a:xfrm>
            <a:off x="4023724" y="1685894"/>
            <a:ext cx="1419910" cy="619699"/>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step 1"/>
          <p:cNvGrpSpPr/>
          <p:nvPr/>
        </p:nvGrpSpPr>
        <p:grpSpPr>
          <a:xfrm>
            <a:off x="5534864" y="1524191"/>
            <a:ext cx="2187511" cy="954107"/>
            <a:chOff x="5534864" y="1524191"/>
            <a:chExt cx="2187511" cy="954107"/>
          </a:xfrm>
        </p:grpSpPr>
        <p:sp>
          <p:nvSpPr>
            <p:cNvPr id="7" name="Left Arrow 6"/>
            <p:cNvSpPr/>
            <p:nvPr/>
          </p:nvSpPr>
          <p:spPr>
            <a:xfrm>
              <a:off x="5534864" y="1613325"/>
              <a:ext cx="2056883" cy="775841"/>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025689" y="1664495"/>
              <a:ext cx="696686" cy="69564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095668" y="1524191"/>
              <a:ext cx="616338" cy="954107"/>
            </a:xfrm>
            <a:prstGeom prst="rect">
              <a:avLst/>
            </a:prstGeom>
            <a:noFill/>
          </p:spPr>
          <p:txBody>
            <a:bodyPr wrap="square" rtlCol="0">
              <a:spAutoFit/>
            </a:bodyPr>
            <a:lstStyle/>
            <a:p>
              <a:r>
                <a:rPr lang="en-US" sz="5600" b="1" dirty="0" smtClean="0"/>
                <a:t>1</a:t>
              </a:r>
              <a:endParaRPr lang="en-US" sz="5600" b="1" dirty="0"/>
            </a:p>
          </p:txBody>
        </p:sp>
      </p:grpSp>
    </p:spTree>
    <p:extLst>
      <p:ext uri="{BB962C8B-B14F-4D97-AF65-F5344CB8AC3E}">
        <p14:creationId xmlns:p14="http://schemas.microsoft.com/office/powerpoint/2010/main" val="262691797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keyboard shortcut for macros is the squiggly bracket you see on the screen here.  &#10;&#10;Type the { character. The Macro Selector opens. &#10;Start typing JIRA. The Selector shows JIRA-related macros. &#10;Select the JIRA logo macro.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48"/>
            <a:ext cx="12197425" cy="6854952"/>
          </a:xfrm>
          <a:prstGeom prst="rect">
            <a:avLst/>
          </a:prstGeom>
        </p:spPr>
      </p:pic>
    </p:spTree>
    <p:extLst>
      <p:ext uri="{BB962C8B-B14F-4D97-AF65-F5344CB8AC3E}">
        <p14:creationId xmlns:p14="http://schemas.microsoft.com/office/powerpoint/2010/main" val="322098202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ding a link to a MAE JIRA Issue to a wiki page page.&#10;"/>
          <p:cNvPicPr>
            <a:picLocks noChangeAspect="1"/>
          </p:cNvPicPr>
          <p:nvPr/>
        </p:nvPicPr>
        <p:blipFill rotWithShape="1">
          <a:blip r:embed="rId3"/>
          <a:srcRect l="352" t="5680" r="-1"/>
          <a:stretch/>
        </p:blipFill>
        <p:spPr>
          <a:xfrm>
            <a:off x="0" y="0"/>
            <a:ext cx="12192000" cy="6937817"/>
          </a:xfrm>
          <a:prstGeom prst="rect">
            <a:avLst/>
          </a:prstGeom>
        </p:spPr>
      </p:pic>
      <p:pic>
        <p:nvPicPr>
          <p:cNvPr id="3" name="Picture 2" descr="Insert JIRA issue pop-up menu"/>
          <p:cNvPicPr>
            <a:picLocks noChangeAspect="1"/>
          </p:cNvPicPr>
          <p:nvPr/>
        </p:nvPicPr>
        <p:blipFill rotWithShape="1">
          <a:blip r:embed="rId3"/>
          <a:srcRect l="24661" t="23057" r="24349" b="17393"/>
          <a:stretch/>
        </p:blipFill>
        <p:spPr>
          <a:xfrm>
            <a:off x="1799305" y="504585"/>
            <a:ext cx="8586688" cy="6028951"/>
          </a:xfrm>
          <a:prstGeom prst="rect">
            <a:avLst/>
          </a:prstGeom>
        </p:spPr>
      </p:pic>
      <p:sp>
        <p:nvSpPr>
          <p:cNvPr id="6" name="Rectangle 5" descr="VKWA-1 entered in Search box"/>
          <p:cNvSpPr/>
          <p:nvPr/>
        </p:nvSpPr>
        <p:spPr>
          <a:xfrm>
            <a:off x="3937818" y="1174080"/>
            <a:ext cx="1033283" cy="619699"/>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Step 3"/>
          <p:cNvGrpSpPr/>
          <p:nvPr/>
        </p:nvGrpSpPr>
        <p:grpSpPr>
          <a:xfrm>
            <a:off x="5062332" y="1012377"/>
            <a:ext cx="2187511" cy="954107"/>
            <a:chOff x="5062332" y="1012377"/>
            <a:chExt cx="2187511" cy="954107"/>
          </a:xfrm>
        </p:grpSpPr>
        <p:sp>
          <p:nvSpPr>
            <p:cNvPr id="5" name="Left Arrow 4"/>
            <p:cNvSpPr/>
            <p:nvPr/>
          </p:nvSpPr>
          <p:spPr>
            <a:xfrm>
              <a:off x="5062332" y="1101511"/>
              <a:ext cx="2056883" cy="775841"/>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553157" y="1152681"/>
              <a:ext cx="696686" cy="69564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23136" y="1012377"/>
              <a:ext cx="616338" cy="954107"/>
            </a:xfrm>
            <a:prstGeom prst="rect">
              <a:avLst/>
            </a:prstGeom>
            <a:noFill/>
          </p:spPr>
          <p:txBody>
            <a:bodyPr wrap="square" rtlCol="0">
              <a:spAutoFit/>
            </a:bodyPr>
            <a:lstStyle/>
            <a:p>
              <a:r>
                <a:rPr lang="en-US" sz="5600" b="1" dirty="0" smtClean="0"/>
                <a:t>3</a:t>
              </a:r>
              <a:endParaRPr lang="en-US" sz="5600" b="1" dirty="0"/>
            </a:p>
          </p:txBody>
        </p:sp>
      </p:grpSp>
      <p:sp>
        <p:nvSpPr>
          <p:cNvPr id="10" name="Rectangle 9" descr="Insert button"/>
          <p:cNvSpPr/>
          <p:nvPr/>
        </p:nvSpPr>
        <p:spPr>
          <a:xfrm>
            <a:off x="8825189" y="5943271"/>
            <a:ext cx="826066" cy="619699"/>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Step 4"/>
          <p:cNvGrpSpPr/>
          <p:nvPr/>
        </p:nvGrpSpPr>
        <p:grpSpPr>
          <a:xfrm>
            <a:off x="9742486" y="5781568"/>
            <a:ext cx="2187511" cy="954107"/>
            <a:chOff x="9742486" y="5781568"/>
            <a:chExt cx="2187511" cy="954107"/>
          </a:xfrm>
        </p:grpSpPr>
        <p:sp>
          <p:nvSpPr>
            <p:cNvPr id="9" name="Left Arrow 8"/>
            <p:cNvSpPr/>
            <p:nvPr/>
          </p:nvSpPr>
          <p:spPr>
            <a:xfrm>
              <a:off x="9742486" y="5870702"/>
              <a:ext cx="2056883" cy="775841"/>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1233311" y="5921872"/>
              <a:ext cx="696686" cy="69564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303290" y="5781568"/>
              <a:ext cx="616338" cy="954107"/>
            </a:xfrm>
            <a:prstGeom prst="rect">
              <a:avLst/>
            </a:prstGeom>
            <a:noFill/>
          </p:spPr>
          <p:txBody>
            <a:bodyPr wrap="square" rtlCol="0">
              <a:spAutoFit/>
            </a:bodyPr>
            <a:lstStyle/>
            <a:p>
              <a:r>
                <a:rPr lang="en-US" sz="5600" b="1" dirty="0" smtClean="0"/>
                <a:t>4</a:t>
              </a:r>
              <a:endParaRPr lang="en-US" sz="5600" b="1" dirty="0"/>
            </a:p>
          </p:txBody>
        </p:sp>
      </p:grpSp>
    </p:spTree>
    <p:extLst>
      <p:ext uri="{BB962C8B-B14F-4D97-AF65-F5344CB8AC3E}">
        <p14:creationId xmlns:p14="http://schemas.microsoft.com/office/powerpoint/2010/main" val="356073223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ot;&quot;"/>
          <p:cNvSpPr>
            <a:spLocks noGrp="1"/>
          </p:cNvSpPr>
          <p:nvPr>
            <p:ph type="title"/>
          </p:nvPr>
        </p:nvSpPr>
        <p:spPr/>
        <p:txBody>
          <a:bodyPr/>
          <a:lstStyle/>
          <a:p>
            <a:endParaRPr lang="en-US" dirty="0"/>
          </a:p>
        </p:txBody>
      </p:sp>
      <p:sp>
        <p:nvSpPr>
          <p:cNvPr id="3" name="Content Placeholder 2" descr="&quot;&quot;"/>
          <p:cNvSpPr>
            <a:spLocks noGrp="1"/>
          </p:cNvSpPr>
          <p:nvPr>
            <p:ph idx="1"/>
          </p:nvPr>
        </p:nvSpPr>
        <p:spPr/>
        <p:txBody>
          <a:bodyPr/>
          <a:lstStyle/>
          <a:p>
            <a:endParaRPr lang="en-US"/>
          </a:p>
        </p:txBody>
      </p:sp>
      <p:pic>
        <p:nvPicPr>
          <p:cNvPr id="4" name="Picture 3" descr="Adding a link to a MAE JIRA Issue to a wiki page page, Embed link entry: JIRA VKWA-1 button &#10;"/>
          <p:cNvPicPr>
            <a:picLocks noChangeAspect="1"/>
          </p:cNvPicPr>
          <p:nvPr/>
        </p:nvPicPr>
        <p:blipFill rotWithShape="1">
          <a:blip r:embed="rId3"/>
          <a:srcRect t="5252"/>
          <a:stretch/>
        </p:blipFill>
        <p:spPr>
          <a:xfrm>
            <a:off x="0" y="0"/>
            <a:ext cx="12192000" cy="6944736"/>
          </a:xfrm>
          <a:prstGeom prst="rect">
            <a:avLst/>
          </a:prstGeom>
        </p:spPr>
      </p:pic>
      <p:pic>
        <p:nvPicPr>
          <p:cNvPr id="5" name="Picture 4" descr="Embed link entry: JIRA VKWA-1 button"/>
          <p:cNvPicPr>
            <a:picLocks noChangeAspect="1"/>
          </p:cNvPicPr>
          <p:nvPr/>
        </p:nvPicPr>
        <p:blipFill rotWithShape="1">
          <a:blip r:embed="rId3"/>
          <a:srcRect l="201" t="26715" r="84435" b="68053"/>
          <a:stretch/>
        </p:blipFill>
        <p:spPr>
          <a:xfrm>
            <a:off x="1407902" y="2747681"/>
            <a:ext cx="6123418" cy="1253613"/>
          </a:xfrm>
          <a:prstGeom prst="rect">
            <a:avLst/>
          </a:prstGeom>
          <a:ln w="76200">
            <a:solidFill>
              <a:schemeClr val="accent1">
                <a:lumMod val="50000"/>
              </a:schemeClr>
            </a:solidFill>
          </a:ln>
        </p:spPr>
      </p:pic>
      <p:sp>
        <p:nvSpPr>
          <p:cNvPr id="6" name="Isosceles Triangle 5" descr="&quot;&quot;"/>
          <p:cNvSpPr/>
          <p:nvPr/>
        </p:nvSpPr>
        <p:spPr>
          <a:xfrm>
            <a:off x="1327355" y="1690688"/>
            <a:ext cx="6248210" cy="989525"/>
          </a:xfrm>
          <a:prstGeom prst="triangle">
            <a:avLst>
              <a:gd name="adj" fmla="val 2571"/>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Preview and Save buttons&#10;"/>
          <p:cNvSpPr/>
          <p:nvPr/>
        </p:nvSpPr>
        <p:spPr>
          <a:xfrm>
            <a:off x="10604089" y="6445045"/>
            <a:ext cx="1194621" cy="331019"/>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descr="step 4"/>
          <p:cNvGrpSpPr/>
          <p:nvPr/>
        </p:nvGrpSpPr>
        <p:grpSpPr>
          <a:xfrm>
            <a:off x="8765415" y="5999460"/>
            <a:ext cx="1838674" cy="954107"/>
            <a:chOff x="8765415" y="5999460"/>
            <a:chExt cx="1838674" cy="954107"/>
          </a:xfrm>
        </p:grpSpPr>
        <p:sp>
          <p:nvSpPr>
            <p:cNvPr id="7" name="Left Arrow 6"/>
            <p:cNvSpPr/>
            <p:nvPr/>
          </p:nvSpPr>
          <p:spPr>
            <a:xfrm flipH="1">
              <a:off x="9026013" y="6082520"/>
              <a:ext cx="1578076" cy="775841"/>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765415" y="6139764"/>
              <a:ext cx="696686" cy="69564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835394" y="5999460"/>
              <a:ext cx="616338" cy="954107"/>
            </a:xfrm>
            <a:prstGeom prst="rect">
              <a:avLst/>
            </a:prstGeom>
            <a:noFill/>
          </p:spPr>
          <p:txBody>
            <a:bodyPr wrap="square" rtlCol="0">
              <a:spAutoFit/>
            </a:bodyPr>
            <a:lstStyle/>
            <a:p>
              <a:r>
                <a:rPr lang="en-US" sz="5600" b="1" dirty="0" smtClean="0"/>
                <a:t>4</a:t>
              </a:r>
              <a:endParaRPr lang="en-US" sz="5600" b="1" dirty="0"/>
            </a:p>
          </p:txBody>
        </p:sp>
      </p:grpSp>
    </p:spTree>
    <p:extLst>
      <p:ext uri="{BB962C8B-B14F-4D97-AF65-F5344CB8AC3E}">
        <p14:creationId xmlns:p14="http://schemas.microsoft.com/office/powerpoint/2010/main" val="33351102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109019" y="206374"/>
            <a:ext cx="92447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Poll Results</a:t>
            </a:r>
            <a:endParaRPr lang="en-US" dirty="0"/>
          </a:p>
        </p:txBody>
      </p:sp>
      <p:sp>
        <p:nvSpPr>
          <p:cNvPr id="2" name="Title 1"/>
          <p:cNvSpPr>
            <a:spLocks noGrp="1"/>
          </p:cNvSpPr>
          <p:nvPr>
            <p:ph type="title"/>
          </p:nvPr>
        </p:nvSpPr>
        <p:spPr>
          <a:xfrm>
            <a:off x="734961" y="1574493"/>
            <a:ext cx="10515600" cy="1325563"/>
          </a:xfrm>
        </p:spPr>
        <p:txBody>
          <a:bodyPr/>
          <a:lstStyle/>
          <a:p>
            <a:r>
              <a:rPr lang="en-US" dirty="0" smtClean="0"/>
              <a:t>Do you have an MAE JIRA account? </a:t>
            </a:r>
            <a:endParaRPr lang="en-US" dirty="0"/>
          </a:p>
        </p:txBody>
      </p:sp>
      <p:sp>
        <p:nvSpPr>
          <p:cNvPr id="3" name="Content Placeholder 2"/>
          <p:cNvSpPr>
            <a:spLocks noGrp="1"/>
          </p:cNvSpPr>
          <p:nvPr>
            <p:ph idx="1"/>
          </p:nvPr>
        </p:nvSpPr>
        <p:spPr>
          <a:xfrm>
            <a:off x="838200" y="2819249"/>
            <a:ext cx="10515600" cy="1546274"/>
          </a:xfrm>
        </p:spPr>
        <p:txBody>
          <a:bodyPr>
            <a:normAutofit/>
          </a:bodyPr>
          <a:lstStyle/>
          <a:p>
            <a:pPr marL="742950" indent="-742950">
              <a:buFont typeface="+mj-lt"/>
              <a:buAutoNum type="alphaUcPeriod"/>
            </a:pPr>
            <a:r>
              <a:rPr lang="en-US" sz="3800" dirty="0" smtClean="0"/>
              <a:t>Yes</a:t>
            </a:r>
          </a:p>
          <a:p>
            <a:pPr marL="742950" indent="-742950">
              <a:buFont typeface="+mj-lt"/>
              <a:buAutoNum type="alphaUcPeriod"/>
            </a:pPr>
            <a:r>
              <a:rPr lang="en-US" sz="3800" dirty="0" smtClean="0"/>
              <a:t>No</a:t>
            </a:r>
            <a:endParaRPr lang="en-US" sz="3800" dirty="0"/>
          </a:p>
        </p:txBody>
      </p:sp>
    </p:spTree>
    <p:extLst>
      <p:ext uri="{BB962C8B-B14F-4D97-AF65-F5344CB8AC3E}">
        <p14:creationId xmlns:p14="http://schemas.microsoft.com/office/powerpoint/2010/main" val="414649453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ding a link to a MAE JIRA Issue to a wiki page pag"/>
          <p:cNvPicPr>
            <a:picLocks noChangeAspect="1"/>
          </p:cNvPicPr>
          <p:nvPr/>
        </p:nvPicPr>
        <p:blipFill rotWithShape="1">
          <a:blip r:embed="rId2"/>
          <a:srcRect t="4673"/>
          <a:stretch/>
        </p:blipFill>
        <p:spPr>
          <a:xfrm>
            <a:off x="0" y="0"/>
            <a:ext cx="12192000" cy="6987188"/>
          </a:xfrm>
          <a:prstGeom prst="rect">
            <a:avLst/>
          </a:prstGeom>
        </p:spPr>
      </p:pic>
      <p:pic>
        <p:nvPicPr>
          <p:cNvPr id="3" name="Picture 2" descr="Embed link entry: VKWA-1 - PROFILE - Vet KIOSK Wiki App..."/>
          <p:cNvPicPr>
            <a:picLocks noChangeAspect="1"/>
          </p:cNvPicPr>
          <p:nvPr/>
        </p:nvPicPr>
        <p:blipFill rotWithShape="1">
          <a:blip r:embed="rId2"/>
          <a:srcRect t="39245" r="66048" b="55824"/>
          <a:stretch/>
        </p:blipFill>
        <p:spPr>
          <a:xfrm>
            <a:off x="1082359" y="3849328"/>
            <a:ext cx="9966050" cy="870155"/>
          </a:xfrm>
          <a:prstGeom prst="rect">
            <a:avLst/>
          </a:prstGeom>
          <a:ln w="76200">
            <a:solidFill>
              <a:schemeClr val="accent1">
                <a:lumMod val="50000"/>
              </a:schemeClr>
            </a:solidFill>
          </a:ln>
        </p:spPr>
      </p:pic>
      <p:sp>
        <p:nvSpPr>
          <p:cNvPr id="5" name="Isosceles Triangle 4" descr="&quot;&quot;"/>
          <p:cNvSpPr/>
          <p:nvPr/>
        </p:nvSpPr>
        <p:spPr>
          <a:xfrm>
            <a:off x="1002890" y="2728452"/>
            <a:ext cx="10134007" cy="1061884"/>
          </a:xfrm>
          <a:prstGeom prst="triangle">
            <a:avLst>
              <a:gd name="adj" fmla="val 18483"/>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29897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bedding a JIRA Filter macro page&#10;"/>
          <p:cNvPicPr>
            <a:picLocks noChangeAspect="1"/>
          </p:cNvPicPr>
          <p:nvPr/>
        </p:nvPicPr>
        <p:blipFill rotWithShape="1">
          <a:blip r:embed="rId3"/>
          <a:srcRect l="301" t="5076"/>
          <a:stretch/>
        </p:blipFill>
        <p:spPr>
          <a:xfrm>
            <a:off x="0" y="0"/>
            <a:ext cx="12192000" cy="6978710"/>
          </a:xfrm>
          <a:prstGeom prst="rect">
            <a:avLst/>
          </a:prstGeom>
        </p:spPr>
      </p:pic>
      <p:pic>
        <p:nvPicPr>
          <p:cNvPr id="5" name="Picture 4" descr="Sdit button in the top right corner&#10;"/>
          <p:cNvPicPr>
            <a:picLocks noChangeAspect="1"/>
          </p:cNvPicPr>
          <p:nvPr/>
        </p:nvPicPr>
        <p:blipFill rotWithShape="1">
          <a:blip r:embed="rId3"/>
          <a:srcRect l="77983" t="10110" r="59" b="80808"/>
          <a:stretch/>
        </p:blipFill>
        <p:spPr>
          <a:xfrm>
            <a:off x="4093029" y="1451428"/>
            <a:ext cx="7460344" cy="1855004"/>
          </a:xfrm>
          <a:prstGeom prst="rect">
            <a:avLst/>
          </a:prstGeom>
          <a:ln w="76200">
            <a:solidFill>
              <a:schemeClr val="accent1">
                <a:lumMod val="50000"/>
              </a:schemeClr>
            </a:solidFill>
          </a:ln>
        </p:spPr>
      </p:pic>
      <p:sp>
        <p:nvSpPr>
          <p:cNvPr id="6" name="Isosceles Triangle 5" descr="&quot;&quot;"/>
          <p:cNvSpPr/>
          <p:nvPr/>
        </p:nvSpPr>
        <p:spPr>
          <a:xfrm>
            <a:off x="3947885" y="624114"/>
            <a:ext cx="7709601" cy="812800"/>
          </a:xfrm>
          <a:prstGeom prst="triangle">
            <a:avLst>
              <a:gd name="adj" fmla="val 84139"/>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Step 1"/>
          <p:cNvGrpSpPr/>
          <p:nvPr/>
        </p:nvGrpSpPr>
        <p:grpSpPr>
          <a:xfrm>
            <a:off x="5923484" y="1569911"/>
            <a:ext cx="2187511" cy="954107"/>
            <a:chOff x="5923484" y="1569911"/>
            <a:chExt cx="2187511" cy="954107"/>
          </a:xfrm>
        </p:grpSpPr>
        <p:sp>
          <p:nvSpPr>
            <p:cNvPr id="7" name="Left Arrow 6"/>
            <p:cNvSpPr/>
            <p:nvPr/>
          </p:nvSpPr>
          <p:spPr>
            <a:xfrm>
              <a:off x="5923484" y="1659045"/>
              <a:ext cx="2056883" cy="775841"/>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414309" y="1710215"/>
              <a:ext cx="696686" cy="69564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84288" y="1569911"/>
              <a:ext cx="616338" cy="954107"/>
            </a:xfrm>
            <a:prstGeom prst="rect">
              <a:avLst/>
            </a:prstGeom>
            <a:noFill/>
          </p:spPr>
          <p:txBody>
            <a:bodyPr wrap="square" rtlCol="0">
              <a:spAutoFit/>
            </a:bodyPr>
            <a:lstStyle/>
            <a:p>
              <a:r>
                <a:rPr lang="en-US" sz="5600" b="1" dirty="0" smtClean="0"/>
                <a:t>1</a:t>
              </a:r>
              <a:endParaRPr lang="en-US" sz="5600" b="1" dirty="0"/>
            </a:p>
          </p:txBody>
        </p:sp>
      </p:grpSp>
      <p:sp>
        <p:nvSpPr>
          <p:cNvPr id="8" name="Rectangle 7" descr="Click Edit button"/>
          <p:cNvSpPr/>
          <p:nvPr/>
        </p:nvSpPr>
        <p:spPr>
          <a:xfrm>
            <a:off x="4412344" y="1731614"/>
            <a:ext cx="1419910" cy="619699"/>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04216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bedding a JIRA Filter macro"/>
          <p:cNvPicPr>
            <a:picLocks noChangeAspect="1"/>
          </p:cNvPicPr>
          <p:nvPr/>
        </p:nvPicPr>
        <p:blipFill rotWithShape="1">
          <a:blip r:embed="rId3"/>
          <a:srcRect l="-119" t="5545" r="1785" b="2772"/>
          <a:stretch/>
        </p:blipFill>
        <p:spPr>
          <a:xfrm>
            <a:off x="-1" y="0"/>
            <a:ext cx="12234789" cy="6858000"/>
          </a:xfrm>
          <a:prstGeom prst="rect">
            <a:avLst/>
          </a:prstGeom>
        </p:spPr>
      </p:pic>
      <p:sp>
        <p:nvSpPr>
          <p:cNvPr id="10" name="Isosceles Triangle 9" descr="&quot;&quot;"/>
          <p:cNvSpPr/>
          <p:nvPr/>
        </p:nvSpPr>
        <p:spPr>
          <a:xfrm rot="16200000">
            <a:off x="315201" y="2392771"/>
            <a:ext cx="4623073" cy="807117"/>
          </a:xfrm>
          <a:prstGeom prst="triangle">
            <a:avLst>
              <a:gd name="adj" fmla="val 68592"/>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nfo menu"/>
          <p:cNvPicPr>
            <a:picLocks noChangeAspect="1"/>
          </p:cNvPicPr>
          <p:nvPr/>
        </p:nvPicPr>
        <p:blipFill rotWithShape="1">
          <a:blip r:embed="rId3"/>
          <a:srcRect l="-119" t="23300" r="78480" b="50505"/>
          <a:stretch/>
        </p:blipFill>
        <p:spPr>
          <a:xfrm>
            <a:off x="3102864" y="542849"/>
            <a:ext cx="6252730" cy="4550504"/>
          </a:xfrm>
          <a:prstGeom prst="rect">
            <a:avLst/>
          </a:prstGeom>
          <a:ln w="76200">
            <a:solidFill>
              <a:schemeClr val="accent1">
                <a:lumMod val="50000"/>
              </a:schemeClr>
            </a:solidFill>
          </a:ln>
        </p:spPr>
      </p:pic>
      <p:sp>
        <p:nvSpPr>
          <p:cNvPr id="6" name="Rectangle 5" descr="{ typed in MAcro suggestion box"/>
          <p:cNvSpPr/>
          <p:nvPr/>
        </p:nvSpPr>
        <p:spPr>
          <a:xfrm>
            <a:off x="3186538" y="542849"/>
            <a:ext cx="1419910" cy="619699"/>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Step 2"/>
          <p:cNvGrpSpPr/>
          <p:nvPr/>
        </p:nvGrpSpPr>
        <p:grpSpPr>
          <a:xfrm>
            <a:off x="4697678" y="381146"/>
            <a:ext cx="2187511" cy="954107"/>
            <a:chOff x="4697678" y="381146"/>
            <a:chExt cx="2187511" cy="954107"/>
          </a:xfrm>
        </p:grpSpPr>
        <p:sp>
          <p:nvSpPr>
            <p:cNvPr id="5" name="Left Arrow 4"/>
            <p:cNvSpPr/>
            <p:nvPr/>
          </p:nvSpPr>
          <p:spPr>
            <a:xfrm>
              <a:off x="4697678" y="470280"/>
              <a:ext cx="2056883" cy="775841"/>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188503" y="521450"/>
              <a:ext cx="696686" cy="69564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58482" y="381146"/>
              <a:ext cx="616338" cy="954107"/>
            </a:xfrm>
            <a:prstGeom prst="rect">
              <a:avLst/>
            </a:prstGeom>
            <a:noFill/>
          </p:spPr>
          <p:txBody>
            <a:bodyPr wrap="square" rtlCol="0">
              <a:spAutoFit/>
            </a:bodyPr>
            <a:lstStyle/>
            <a:p>
              <a:r>
                <a:rPr lang="en-US" sz="5600" b="1" dirty="0" smtClean="0"/>
                <a:t>2</a:t>
              </a:r>
              <a:endParaRPr lang="en-US" sz="5600" b="1" dirty="0"/>
            </a:p>
          </p:txBody>
        </p:sp>
      </p:grpSp>
      <p:sp>
        <p:nvSpPr>
          <p:cNvPr id="15" name="Isosceles Triangle 14" descr="&quot;&quot;"/>
          <p:cNvSpPr/>
          <p:nvPr/>
        </p:nvSpPr>
        <p:spPr>
          <a:xfrm rot="20760000">
            <a:off x="3954064" y="14190"/>
            <a:ext cx="6759762" cy="2642125"/>
          </a:xfrm>
          <a:prstGeom prst="triangle">
            <a:avLst>
              <a:gd name="adj" fmla="val 0"/>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descr="Insert a macro&#10; {       (enter macro name) &#10;"/>
          <p:cNvSpPr/>
          <p:nvPr/>
        </p:nvSpPr>
        <p:spPr>
          <a:xfrm>
            <a:off x="4383408" y="1812747"/>
            <a:ext cx="6508669" cy="1577868"/>
          </a:xfrm>
          <a:prstGeom prst="rect">
            <a:avLst/>
          </a:prstGeom>
          <a:solidFill>
            <a:schemeClr val="bg1"/>
          </a:solidFill>
          <a:ln>
            <a:solidFill>
              <a:schemeClr val="accent1">
                <a:lumMod val="50000"/>
              </a:schemeClr>
            </a:solidFill>
          </a:ln>
        </p:spPr>
        <p:txBody>
          <a:bodyPr wrap="square">
            <a:spAutoFit/>
          </a:bodyPr>
          <a:lstStyle/>
          <a:p>
            <a:pPr lvl="0">
              <a:lnSpc>
                <a:spcPct val="90000"/>
              </a:lnSpc>
              <a:spcBef>
                <a:spcPts val="1000"/>
              </a:spcBef>
            </a:pPr>
            <a:r>
              <a:rPr lang="en-US" sz="3800" u="sng" dirty="0">
                <a:solidFill>
                  <a:prstClr val="black"/>
                </a:solidFill>
              </a:rPr>
              <a:t>Insert a macro</a:t>
            </a:r>
          </a:p>
          <a:p>
            <a:pPr lvl="0">
              <a:lnSpc>
                <a:spcPct val="90000"/>
              </a:lnSpc>
              <a:spcBef>
                <a:spcPts val="1000"/>
              </a:spcBef>
            </a:pPr>
            <a:r>
              <a:rPr lang="en-US" sz="6000" b="1" dirty="0">
                <a:solidFill>
                  <a:prstClr val="black"/>
                </a:solidFill>
              </a:rPr>
              <a:t> {</a:t>
            </a:r>
            <a:r>
              <a:rPr lang="en-US" sz="4600" dirty="0">
                <a:solidFill>
                  <a:prstClr val="black"/>
                </a:solidFill>
              </a:rPr>
              <a:t>       </a:t>
            </a:r>
            <a:r>
              <a:rPr lang="en-US" sz="4600" i="1" dirty="0">
                <a:solidFill>
                  <a:prstClr val="white">
                    <a:lumMod val="50000"/>
                  </a:prstClr>
                </a:solidFill>
              </a:rPr>
              <a:t>(enter macro name)</a:t>
            </a:r>
            <a:r>
              <a:rPr lang="en-US" sz="4600" dirty="0">
                <a:solidFill>
                  <a:prstClr val="white">
                    <a:lumMod val="50000"/>
                  </a:prstClr>
                </a:solidFill>
              </a:rPr>
              <a:t> </a:t>
            </a:r>
          </a:p>
        </p:txBody>
      </p:sp>
      <p:grpSp>
        <p:nvGrpSpPr>
          <p:cNvPr id="3" name="Group 2" descr="{ key"/>
          <p:cNvGrpSpPr/>
          <p:nvPr/>
        </p:nvGrpSpPr>
        <p:grpSpPr>
          <a:xfrm>
            <a:off x="4560712" y="2311646"/>
            <a:ext cx="986972" cy="1107996"/>
            <a:chOff x="4560712" y="2311646"/>
            <a:chExt cx="986972" cy="1107996"/>
          </a:xfrm>
        </p:grpSpPr>
        <p:sp>
          <p:nvSpPr>
            <p:cNvPr id="13" name="Rounded Rectangle 12" descr="{ key"/>
            <p:cNvSpPr/>
            <p:nvPr/>
          </p:nvSpPr>
          <p:spPr>
            <a:xfrm>
              <a:off x="4560712" y="2461702"/>
              <a:ext cx="986972" cy="885371"/>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descr="{ key"/>
            <p:cNvSpPr txBox="1"/>
            <p:nvPr/>
          </p:nvSpPr>
          <p:spPr>
            <a:xfrm>
              <a:off x="4773356" y="2311646"/>
              <a:ext cx="508000" cy="1107996"/>
            </a:xfrm>
            <a:prstGeom prst="rect">
              <a:avLst/>
            </a:prstGeom>
            <a:noFill/>
          </p:spPr>
          <p:txBody>
            <a:bodyPr wrap="square" rtlCol="0">
              <a:spAutoFit/>
            </a:bodyPr>
            <a:lstStyle/>
            <a:p>
              <a:r>
                <a:rPr lang="en-US" sz="6600" b="1" dirty="0" smtClean="0"/>
                <a:t>{</a:t>
              </a:r>
              <a:endParaRPr lang="en-US" sz="6600" b="1" dirty="0"/>
            </a:p>
          </p:txBody>
        </p:sp>
      </p:grpSp>
    </p:spTree>
    <p:extLst>
      <p:ext uri="{BB962C8B-B14F-4D97-AF65-F5344CB8AC3E}">
        <p14:creationId xmlns:p14="http://schemas.microsoft.com/office/powerpoint/2010/main" val="325851468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bedding a JIRA Filter macro"/>
          <p:cNvPicPr>
            <a:picLocks noChangeAspect="1"/>
          </p:cNvPicPr>
          <p:nvPr/>
        </p:nvPicPr>
        <p:blipFill rotWithShape="1">
          <a:blip r:embed="rId3"/>
          <a:srcRect l="-119" t="5545" r="1785" b="2772"/>
          <a:stretch/>
        </p:blipFill>
        <p:spPr>
          <a:xfrm>
            <a:off x="-1" y="0"/>
            <a:ext cx="12234789" cy="6858000"/>
          </a:xfrm>
          <a:prstGeom prst="rect">
            <a:avLst/>
          </a:prstGeom>
        </p:spPr>
      </p:pic>
      <p:pic>
        <p:nvPicPr>
          <p:cNvPr id="4" name="Picture 3" descr="3. Select FILTER RESULTS&#10;"/>
          <p:cNvPicPr>
            <a:picLocks noChangeAspect="1"/>
          </p:cNvPicPr>
          <p:nvPr/>
        </p:nvPicPr>
        <p:blipFill rotWithShape="1">
          <a:blip r:embed="rId4"/>
          <a:srcRect t="24230" r="80913" b="29260"/>
          <a:stretch/>
        </p:blipFill>
        <p:spPr>
          <a:xfrm>
            <a:off x="-1" y="1349828"/>
            <a:ext cx="3730171" cy="5464375"/>
          </a:xfrm>
          <a:prstGeom prst="rect">
            <a:avLst/>
          </a:prstGeom>
        </p:spPr>
      </p:pic>
      <p:pic>
        <p:nvPicPr>
          <p:cNvPr id="10" name="Picture 9" descr="Filter results button"/>
          <p:cNvPicPr>
            <a:picLocks noChangeAspect="1"/>
          </p:cNvPicPr>
          <p:nvPr/>
        </p:nvPicPr>
        <p:blipFill rotWithShape="1">
          <a:blip r:embed="rId4"/>
          <a:srcRect t="49988" r="80913" b="45688"/>
          <a:stretch/>
        </p:blipFill>
        <p:spPr>
          <a:xfrm>
            <a:off x="2120779" y="2357134"/>
            <a:ext cx="7993228" cy="1088572"/>
          </a:xfrm>
          <a:prstGeom prst="rect">
            <a:avLst/>
          </a:prstGeom>
        </p:spPr>
      </p:pic>
      <p:sp>
        <p:nvSpPr>
          <p:cNvPr id="7" name="Rectangle 6" descr="&quot;&quot;"/>
          <p:cNvSpPr/>
          <p:nvPr/>
        </p:nvSpPr>
        <p:spPr>
          <a:xfrm>
            <a:off x="2380343" y="2518837"/>
            <a:ext cx="3500066" cy="761328"/>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Step 3"/>
          <p:cNvGrpSpPr/>
          <p:nvPr/>
        </p:nvGrpSpPr>
        <p:grpSpPr>
          <a:xfrm>
            <a:off x="5971639" y="2357134"/>
            <a:ext cx="2187511" cy="954107"/>
            <a:chOff x="5971639" y="2357134"/>
            <a:chExt cx="2187511" cy="954107"/>
          </a:xfrm>
        </p:grpSpPr>
        <p:sp>
          <p:nvSpPr>
            <p:cNvPr id="6" name="Left Arrow 5"/>
            <p:cNvSpPr/>
            <p:nvPr/>
          </p:nvSpPr>
          <p:spPr>
            <a:xfrm>
              <a:off x="5971639" y="2446268"/>
              <a:ext cx="2056883" cy="775841"/>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462464" y="2497438"/>
              <a:ext cx="696686" cy="69564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532443" y="2357134"/>
              <a:ext cx="616338" cy="954107"/>
            </a:xfrm>
            <a:prstGeom prst="rect">
              <a:avLst/>
            </a:prstGeom>
            <a:noFill/>
          </p:spPr>
          <p:txBody>
            <a:bodyPr wrap="square" rtlCol="0">
              <a:spAutoFit/>
            </a:bodyPr>
            <a:lstStyle/>
            <a:p>
              <a:r>
                <a:rPr lang="en-US" sz="5600" b="1" dirty="0" smtClean="0"/>
                <a:t>3</a:t>
              </a:r>
              <a:endParaRPr lang="en-US" sz="5600" b="1" dirty="0"/>
            </a:p>
          </p:txBody>
        </p:sp>
      </p:grpSp>
      <p:sp>
        <p:nvSpPr>
          <p:cNvPr id="11" name="Isosceles Triangle 10" descr="&quot;&quot;"/>
          <p:cNvSpPr/>
          <p:nvPr/>
        </p:nvSpPr>
        <p:spPr>
          <a:xfrm flipV="1">
            <a:off x="2380343" y="3280165"/>
            <a:ext cx="7522601" cy="1306348"/>
          </a:xfrm>
          <a:prstGeom prst="triangle">
            <a:avLst>
              <a:gd name="adj" fmla="val 3682"/>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81749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bedding a JIRA Filter macro"/>
          <p:cNvPicPr>
            <a:picLocks noChangeAspect="1"/>
          </p:cNvPicPr>
          <p:nvPr/>
        </p:nvPicPr>
        <p:blipFill rotWithShape="1">
          <a:blip r:embed="rId3"/>
          <a:srcRect t="5431" r="1771" b="2759"/>
          <a:stretch/>
        </p:blipFill>
        <p:spPr>
          <a:xfrm>
            <a:off x="0" y="0"/>
            <a:ext cx="12192000" cy="6850743"/>
          </a:xfrm>
          <a:prstGeom prst="rect">
            <a:avLst/>
          </a:prstGeom>
        </p:spPr>
      </p:pic>
      <p:pic>
        <p:nvPicPr>
          <p:cNvPr id="5" name="Picture 4" descr="Insert Filter Results Macro&#10;"/>
          <p:cNvPicPr>
            <a:picLocks noChangeAspect="1"/>
          </p:cNvPicPr>
          <p:nvPr/>
        </p:nvPicPr>
        <p:blipFill rotWithShape="1">
          <a:blip r:embed="rId3"/>
          <a:srcRect l="23797" t="25953" r="23697" b="20556"/>
          <a:stretch/>
        </p:blipFill>
        <p:spPr>
          <a:xfrm>
            <a:off x="1344577" y="515256"/>
            <a:ext cx="9502846" cy="5820229"/>
          </a:xfrm>
          <a:prstGeom prst="rect">
            <a:avLst/>
          </a:prstGeom>
        </p:spPr>
      </p:pic>
      <p:sp>
        <p:nvSpPr>
          <p:cNvPr id="7" name="Isosceles Triangle 6" descr="&quot;&quot;"/>
          <p:cNvSpPr/>
          <p:nvPr/>
        </p:nvSpPr>
        <p:spPr>
          <a:xfrm rot="20342099">
            <a:off x="3812402" y="1408044"/>
            <a:ext cx="7162128" cy="3329813"/>
          </a:xfrm>
          <a:prstGeom prst="triangle">
            <a:avLst>
              <a:gd name="adj" fmla="val 11530"/>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Step 4"/>
          <p:cNvGrpSpPr/>
          <p:nvPr/>
        </p:nvGrpSpPr>
        <p:grpSpPr>
          <a:xfrm>
            <a:off x="8659912" y="3706962"/>
            <a:ext cx="2187511" cy="954107"/>
            <a:chOff x="8659912" y="3706962"/>
            <a:chExt cx="2187511" cy="954107"/>
          </a:xfrm>
        </p:grpSpPr>
        <p:sp>
          <p:nvSpPr>
            <p:cNvPr id="8" name="Left Arrow 7"/>
            <p:cNvSpPr/>
            <p:nvPr/>
          </p:nvSpPr>
          <p:spPr>
            <a:xfrm>
              <a:off x="8659912" y="3796096"/>
              <a:ext cx="2056883" cy="775841"/>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150737" y="3847266"/>
              <a:ext cx="696686" cy="69564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220716" y="3706962"/>
              <a:ext cx="616338" cy="954107"/>
            </a:xfrm>
            <a:prstGeom prst="rect">
              <a:avLst/>
            </a:prstGeom>
            <a:noFill/>
          </p:spPr>
          <p:txBody>
            <a:bodyPr wrap="square" rtlCol="0">
              <a:spAutoFit/>
            </a:bodyPr>
            <a:lstStyle/>
            <a:p>
              <a:r>
                <a:rPr lang="en-US" sz="5600" b="1" dirty="0" smtClean="0"/>
                <a:t>4</a:t>
              </a:r>
              <a:endParaRPr lang="en-US" sz="5600" b="1" dirty="0"/>
            </a:p>
          </p:txBody>
        </p:sp>
      </p:grpSp>
      <p:pic>
        <p:nvPicPr>
          <p:cNvPr id="6" name="Picture 5" descr="Saved Filter window: start typing “Harold Bonds Project Manager”&#10;"/>
          <p:cNvPicPr>
            <a:picLocks noChangeAspect="1"/>
          </p:cNvPicPr>
          <p:nvPr/>
        </p:nvPicPr>
        <p:blipFill rotWithShape="1">
          <a:blip r:embed="rId3"/>
          <a:srcRect l="28998" t="39426" r="49590" b="47101"/>
          <a:stretch/>
        </p:blipFill>
        <p:spPr>
          <a:xfrm>
            <a:off x="4678780" y="3341916"/>
            <a:ext cx="6637914" cy="2510971"/>
          </a:xfrm>
          <a:prstGeom prst="rect">
            <a:avLst/>
          </a:prstGeom>
          <a:ln w="76200">
            <a:solidFill>
              <a:schemeClr val="accent1">
                <a:lumMod val="50000"/>
              </a:schemeClr>
            </a:solidFill>
          </a:ln>
        </p:spPr>
      </p:pic>
      <p:sp>
        <p:nvSpPr>
          <p:cNvPr id="9" name="Rectangle 8" descr="harold bonds entered"/>
          <p:cNvSpPr/>
          <p:nvPr/>
        </p:nvSpPr>
        <p:spPr>
          <a:xfrm>
            <a:off x="6545942" y="3868665"/>
            <a:ext cx="2022739" cy="761328"/>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13001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mbedding a JIRA Filter macro"/>
          <p:cNvPicPr>
            <a:picLocks noChangeAspect="1"/>
          </p:cNvPicPr>
          <p:nvPr/>
        </p:nvPicPr>
        <p:blipFill rotWithShape="1">
          <a:blip r:embed="rId3"/>
          <a:srcRect t="5431" r="1771" b="2759"/>
          <a:stretch/>
        </p:blipFill>
        <p:spPr>
          <a:xfrm>
            <a:off x="0" y="0"/>
            <a:ext cx="12192000" cy="6850743"/>
          </a:xfrm>
          <a:prstGeom prst="rect">
            <a:avLst/>
          </a:prstGeom>
        </p:spPr>
      </p:pic>
      <p:pic>
        <p:nvPicPr>
          <p:cNvPr id="5" name="Picture 4" descr="Once you select it – it will populate the filter in the Insert Filter Results Macro screen&#10;"/>
          <p:cNvPicPr>
            <a:picLocks noChangeAspect="1"/>
          </p:cNvPicPr>
          <p:nvPr/>
        </p:nvPicPr>
        <p:blipFill rotWithShape="1">
          <a:blip r:embed="rId4"/>
          <a:srcRect l="23750" t="25873" r="23452" b="20126"/>
          <a:stretch/>
        </p:blipFill>
        <p:spPr>
          <a:xfrm>
            <a:off x="1320034" y="449940"/>
            <a:ext cx="9536344" cy="5863773"/>
          </a:xfrm>
          <a:prstGeom prst="rect">
            <a:avLst/>
          </a:prstGeom>
        </p:spPr>
      </p:pic>
    </p:spTree>
    <p:extLst>
      <p:ext uri="{BB962C8B-B14F-4D97-AF65-F5344CB8AC3E}">
        <p14:creationId xmlns:p14="http://schemas.microsoft.com/office/powerpoint/2010/main" val="130553014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bedding a JIRA Filter macro"/>
          <p:cNvPicPr>
            <a:picLocks noChangeAspect="1"/>
          </p:cNvPicPr>
          <p:nvPr/>
        </p:nvPicPr>
        <p:blipFill rotWithShape="1">
          <a:blip r:embed="rId3"/>
          <a:srcRect l="127" t="5473" r="2054" b="3081"/>
          <a:stretch/>
        </p:blipFill>
        <p:spPr>
          <a:xfrm>
            <a:off x="0" y="0"/>
            <a:ext cx="12202511" cy="6858000"/>
          </a:xfrm>
          <a:prstGeom prst="rect">
            <a:avLst/>
          </a:prstGeom>
        </p:spPr>
      </p:pic>
      <p:pic>
        <p:nvPicPr>
          <p:cNvPr id="5" name="Picture 4" descr="Refresh Interval setting screen.&#10;&#10;Make sure to set your refresh interval so that the filter updates any time any changes are made ….&#10;"/>
          <p:cNvPicPr>
            <a:picLocks noChangeAspect="1"/>
          </p:cNvPicPr>
          <p:nvPr/>
        </p:nvPicPr>
        <p:blipFill rotWithShape="1">
          <a:blip r:embed="rId3"/>
          <a:srcRect l="27178" t="54535" r="48155" b="33079"/>
          <a:stretch/>
        </p:blipFill>
        <p:spPr>
          <a:xfrm>
            <a:off x="3802742" y="856343"/>
            <a:ext cx="7692563" cy="2322287"/>
          </a:xfrm>
          <a:prstGeom prst="rect">
            <a:avLst/>
          </a:prstGeom>
          <a:ln w="76200">
            <a:solidFill>
              <a:schemeClr val="accent1">
                <a:lumMod val="50000"/>
              </a:schemeClr>
            </a:solidFill>
          </a:ln>
        </p:spPr>
      </p:pic>
      <p:sp>
        <p:nvSpPr>
          <p:cNvPr id="6" name="Isosceles Triangle 5" descr="&quot;&quot;"/>
          <p:cNvSpPr/>
          <p:nvPr/>
        </p:nvSpPr>
        <p:spPr>
          <a:xfrm flipV="1">
            <a:off x="3759201" y="3178630"/>
            <a:ext cx="7827402" cy="856343"/>
          </a:xfrm>
          <a:prstGeom prst="triangle">
            <a:avLst>
              <a:gd name="adj" fmla="val 998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74982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bedding a JIRA Filter macro"/>
          <p:cNvPicPr>
            <a:picLocks noChangeAspect="1"/>
          </p:cNvPicPr>
          <p:nvPr/>
        </p:nvPicPr>
        <p:blipFill rotWithShape="1">
          <a:blip r:embed="rId3"/>
          <a:srcRect l="113" t="5479" r="2093" b="1270"/>
          <a:stretch/>
        </p:blipFill>
        <p:spPr>
          <a:xfrm>
            <a:off x="0" y="0"/>
            <a:ext cx="12192000" cy="6989318"/>
          </a:xfrm>
          <a:prstGeom prst="rect">
            <a:avLst/>
          </a:prstGeom>
        </p:spPr>
      </p:pic>
      <p:pic>
        <p:nvPicPr>
          <p:cNvPr id="5" name="Picture 4" descr=" Insert Filter Results Macro screen&#10;"/>
          <p:cNvPicPr>
            <a:picLocks noChangeAspect="1"/>
          </p:cNvPicPr>
          <p:nvPr/>
        </p:nvPicPr>
        <p:blipFill rotWithShape="1">
          <a:blip r:embed="rId3"/>
          <a:srcRect l="23805" t="25715" r="23806" b="20063"/>
          <a:stretch/>
        </p:blipFill>
        <p:spPr>
          <a:xfrm>
            <a:off x="1222052" y="461980"/>
            <a:ext cx="9747896" cy="6065358"/>
          </a:xfrm>
          <a:prstGeom prst="rect">
            <a:avLst/>
          </a:prstGeom>
        </p:spPr>
      </p:pic>
      <p:pic>
        <p:nvPicPr>
          <p:cNvPr id="6" name="Picture 5" descr="Preview screen"/>
          <p:cNvPicPr>
            <a:picLocks noChangeAspect="1"/>
          </p:cNvPicPr>
          <p:nvPr/>
        </p:nvPicPr>
        <p:blipFill rotWithShape="1">
          <a:blip r:embed="rId3"/>
          <a:srcRect l="24530" t="32160" r="46607" b="43057"/>
          <a:stretch/>
        </p:blipFill>
        <p:spPr>
          <a:xfrm>
            <a:off x="391886" y="2554514"/>
            <a:ext cx="7928902" cy="4093029"/>
          </a:xfrm>
          <a:prstGeom prst="rect">
            <a:avLst/>
          </a:prstGeom>
          <a:ln w="76200">
            <a:solidFill>
              <a:schemeClr val="accent1">
                <a:lumMod val="50000"/>
              </a:schemeClr>
            </a:solidFill>
          </a:ln>
        </p:spPr>
      </p:pic>
      <p:sp>
        <p:nvSpPr>
          <p:cNvPr id="7" name="Isosceles Triangle 6" descr="&quot;&quot;"/>
          <p:cNvSpPr/>
          <p:nvPr/>
        </p:nvSpPr>
        <p:spPr>
          <a:xfrm>
            <a:off x="391886" y="1693390"/>
            <a:ext cx="7827402" cy="798287"/>
          </a:xfrm>
          <a:prstGeom prst="triangle">
            <a:avLst>
              <a:gd name="adj" fmla="val 26119"/>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4794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bedding a JIRA Filter macro, Filter Results button"/>
          <p:cNvPicPr>
            <a:picLocks noChangeAspect="1"/>
          </p:cNvPicPr>
          <p:nvPr/>
        </p:nvPicPr>
        <p:blipFill rotWithShape="1">
          <a:blip r:embed="rId3"/>
          <a:srcRect l="203" t="5455" r="1837" b="2664"/>
          <a:stretch/>
        </p:blipFill>
        <p:spPr>
          <a:xfrm>
            <a:off x="0" y="0"/>
            <a:ext cx="12192000" cy="6874933"/>
          </a:xfrm>
          <a:prstGeom prst="rect">
            <a:avLst/>
          </a:prstGeom>
        </p:spPr>
      </p:pic>
      <p:pic>
        <p:nvPicPr>
          <p:cNvPr id="5" name="Picture 4" descr="Filter Results button"/>
          <p:cNvPicPr>
            <a:picLocks noChangeAspect="1"/>
          </p:cNvPicPr>
          <p:nvPr/>
        </p:nvPicPr>
        <p:blipFill rotWithShape="1">
          <a:blip r:embed="rId3"/>
          <a:srcRect l="203" t="23204" r="89243" b="71752"/>
          <a:stretch/>
        </p:blipFill>
        <p:spPr>
          <a:xfrm>
            <a:off x="457200" y="2322286"/>
            <a:ext cx="8841141" cy="2540000"/>
          </a:xfrm>
          <a:prstGeom prst="rect">
            <a:avLst/>
          </a:prstGeom>
          <a:ln w="76200">
            <a:solidFill>
              <a:schemeClr val="accent1">
                <a:lumMod val="50000"/>
              </a:schemeClr>
            </a:solidFill>
          </a:ln>
        </p:spPr>
      </p:pic>
      <p:sp>
        <p:nvSpPr>
          <p:cNvPr id="6" name="Isosceles Triangle 5" descr="&quot;&quot;"/>
          <p:cNvSpPr/>
          <p:nvPr/>
        </p:nvSpPr>
        <p:spPr>
          <a:xfrm>
            <a:off x="457199" y="1523999"/>
            <a:ext cx="8841141" cy="798287"/>
          </a:xfrm>
          <a:prstGeom prst="triangle">
            <a:avLst>
              <a:gd name="adj" fmla="val 3136"/>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66583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bedding a JIRA Filter macro, Filter Results button"/>
          <p:cNvPicPr>
            <a:picLocks noChangeAspect="1"/>
          </p:cNvPicPr>
          <p:nvPr/>
        </p:nvPicPr>
        <p:blipFill rotWithShape="1">
          <a:blip r:embed="rId3"/>
          <a:srcRect l="203" t="5455" r="1837" b="2664"/>
          <a:stretch/>
        </p:blipFill>
        <p:spPr>
          <a:xfrm>
            <a:off x="0" y="0"/>
            <a:ext cx="12192000" cy="6874933"/>
          </a:xfrm>
          <a:prstGeom prst="rect">
            <a:avLst/>
          </a:prstGeom>
        </p:spPr>
      </p:pic>
      <p:pic>
        <p:nvPicPr>
          <p:cNvPr id="4" name="Picture 3" descr="Filter Results, Edit and Remove buttons"/>
          <p:cNvPicPr>
            <a:picLocks noChangeAspect="1"/>
          </p:cNvPicPr>
          <p:nvPr/>
        </p:nvPicPr>
        <p:blipFill rotWithShape="1">
          <a:blip r:embed="rId4"/>
          <a:srcRect l="391" t="23450" r="87339" b="65544"/>
          <a:stretch/>
        </p:blipFill>
        <p:spPr>
          <a:xfrm>
            <a:off x="29028" y="1364343"/>
            <a:ext cx="1480459" cy="798286"/>
          </a:xfrm>
          <a:prstGeom prst="rect">
            <a:avLst/>
          </a:prstGeom>
        </p:spPr>
      </p:pic>
      <p:sp>
        <p:nvSpPr>
          <p:cNvPr id="6" name="Isosceles Triangle 5" descr="&quot;&quot;"/>
          <p:cNvSpPr/>
          <p:nvPr/>
        </p:nvSpPr>
        <p:spPr>
          <a:xfrm>
            <a:off x="624111" y="1569267"/>
            <a:ext cx="6096004" cy="798287"/>
          </a:xfrm>
          <a:prstGeom prst="triangle">
            <a:avLst>
              <a:gd name="adj" fmla="val 3136"/>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srcRect l="391" t="23450" r="87339" b="65544"/>
          <a:stretch/>
        </p:blipFill>
        <p:spPr>
          <a:xfrm>
            <a:off x="696687" y="2367553"/>
            <a:ext cx="5900059" cy="3181402"/>
          </a:xfrm>
          <a:prstGeom prst="rect">
            <a:avLst/>
          </a:prstGeom>
          <a:ln w="76200">
            <a:solidFill>
              <a:schemeClr val="accent1">
                <a:lumMod val="50000"/>
              </a:schemeClr>
            </a:solidFill>
          </a:ln>
        </p:spPr>
      </p:pic>
    </p:spTree>
    <p:extLst>
      <p:ext uri="{BB962C8B-B14F-4D97-AF65-F5344CB8AC3E}">
        <p14:creationId xmlns:p14="http://schemas.microsoft.com/office/powerpoint/2010/main" val="3460746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My VeHU Campus blue polling Icon"/>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624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109019" y="206374"/>
            <a:ext cx="92447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Poll Results</a:t>
            </a:r>
            <a:endParaRPr lang="en-US" dirty="0"/>
          </a:p>
        </p:txBody>
      </p:sp>
      <p:sp>
        <p:nvSpPr>
          <p:cNvPr id="2" name="Title 1"/>
          <p:cNvSpPr>
            <a:spLocks noGrp="1"/>
          </p:cNvSpPr>
          <p:nvPr>
            <p:ph type="title"/>
          </p:nvPr>
        </p:nvSpPr>
        <p:spPr>
          <a:xfrm>
            <a:off x="734961" y="1574493"/>
            <a:ext cx="10515600" cy="1325563"/>
          </a:xfrm>
        </p:spPr>
        <p:txBody>
          <a:bodyPr/>
          <a:lstStyle/>
          <a:p>
            <a:r>
              <a:rPr lang="en-US" dirty="0" smtClean="0"/>
              <a:t>Do you have an MAE JIRA account? </a:t>
            </a:r>
            <a:endParaRPr lang="en-US" dirty="0"/>
          </a:p>
        </p:txBody>
      </p:sp>
      <p:sp>
        <p:nvSpPr>
          <p:cNvPr id="3" name="Content Placeholder 2"/>
          <p:cNvSpPr>
            <a:spLocks noGrp="1"/>
          </p:cNvSpPr>
          <p:nvPr>
            <p:ph idx="1"/>
          </p:nvPr>
        </p:nvSpPr>
        <p:spPr>
          <a:xfrm>
            <a:off x="838200" y="2819249"/>
            <a:ext cx="10515600" cy="1546274"/>
          </a:xfrm>
        </p:spPr>
        <p:txBody>
          <a:bodyPr>
            <a:normAutofit/>
          </a:bodyPr>
          <a:lstStyle/>
          <a:p>
            <a:pPr marL="742950" indent="-742950">
              <a:buFont typeface="+mj-lt"/>
              <a:buAutoNum type="alphaUcPeriod"/>
            </a:pPr>
            <a:r>
              <a:rPr lang="en-US" sz="3800" dirty="0" smtClean="0"/>
              <a:t>Yes</a:t>
            </a:r>
          </a:p>
          <a:p>
            <a:pPr marL="742950" indent="-742950">
              <a:buFont typeface="+mj-lt"/>
              <a:buAutoNum type="alphaUcPeriod"/>
            </a:pPr>
            <a:r>
              <a:rPr lang="en-US" sz="3800" dirty="0" smtClean="0"/>
              <a:t>No</a:t>
            </a:r>
            <a:endParaRPr lang="en-US" sz="3800" dirty="0"/>
          </a:p>
        </p:txBody>
      </p:sp>
    </p:spTree>
    <p:extLst>
      <p:ext uri="{BB962C8B-B14F-4D97-AF65-F5344CB8AC3E}">
        <p14:creationId xmlns:p14="http://schemas.microsoft.com/office/powerpoint/2010/main" val="5259678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bedding a JIRA Filter macro screen"/>
          <p:cNvPicPr>
            <a:picLocks noChangeAspect="1"/>
          </p:cNvPicPr>
          <p:nvPr/>
        </p:nvPicPr>
        <p:blipFill rotWithShape="1">
          <a:blip r:embed="rId3"/>
          <a:srcRect l="-234" t="5240" r="2019" b="2270"/>
          <a:stretch/>
        </p:blipFill>
        <p:spPr>
          <a:xfrm>
            <a:off x="0" y="0"/>
            <a:ext cx="12113393" cy="6858000"/>
          </a:xfrm>
          <a:prstGeom prst="rect">
            <a:avLst/>
          </a:prstGeom>
        </p:spPr>
      </p:pic>
      <p:pic>
        <p:nvPicPr>
          <p:cNvPr id="5" name="Picture 4" descr="Embedding a JIRA Filter macro"/>
          <p:cNvPicPr>
            <a:picLocks noChangeAspect="1"/>
          </p:cNvPicPr>
          <p:nvPr/>
        </p:nvPicPr>
        <p:blipFill rotWithShape="1">
          <a:blip r:embed="rId3"/>
          <a:srcRect l="-235" t="28240" r="69225" b="41419"/>
          <a:stretch/>
        </p:blipFill>
        <p:spPr>
          <a:xfrm>
            <a:off x="3098800" y="1143640"/>
            <a:ext cx="8875486" cy="5220874"/>
          </a:xfrm>
          <a:prstGeom prst="rect">
            <a:avLst/>
          </a:prstGeom>
          <a:ln w="76200">
            <a:solidFill>
              <a:schemeClr val="accent1">
                <a:lumMod val="50000"/>
              </a:schemeClr>
            </a:solidFill>
          </a:ln>
        </p:spPr>
      </p:pic>
      <p:sp>
        <p:nvSpPr>
          <p:cNvPr id="6" name="Isosceles Triangle 5" descr="&quot;&quot;"/>
          <p:cNvSpPr/>
          <p:nvPr/>
        </p:nvSpPr>
        <p:spPr>
          <a:xfrm rot="16200000">
            <a:off x="-219206" y="3119078"/>
            <a:ext cx="5220876" cy="1269999"/>
          </a:xfrm>
          <a:prstGeom prst="triangle">
            <a:avLst>
              <a:gd name="adj" fmla="val 74770"/>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09336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6" name="Right Arrow 5" descr="&quot;&quot;"/>
          <p:cNvSpPr/>
          <p:nvPr/>
        </p:nvSpPr>
        <p:spPr>
          <a:xfrm>
            <a:off x="6096000" y="130628"/>
            <a:ext cx="6096000" cy="303348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Exporting "/>
          <p:cNvSpPr/>
          <p:nvPr/>
        </p:nvSpPr>
        <p:spPr>
          <a:xfrm>
            <a:off x="6056595" y="876251"/>
            <a:ext cx="5038559" cy="1477328"/>
          </a:xfrm>
          <a:prstGeom prst="rect">
            <a:avLst/>
          </a:prstGeom>
        </p:spPr>
        <p:txBody>
          <a:bodyPr wrap="none">
            <a:spAutoFit/>
          </a:bodyPr>
          <a:lstStyle/>
          <a:p>
            <a:r>
              <a:rPr lang="en-US" sz="9000" b="1" dirty="0">
                <a:solidFill>
                  <a:srgbClr val="00B0F0"/>
                </a:solidFill>
              </a:rPr>
              <a:t>Exporting </a:t>
            </a:r>
            <a:endParaRPr lang="en-US" sz="9000" dirty="0">
              <a:solidFill>
                <a:srgbClr val="00B0F0"/>
              </a:solidFill>
            </a:endParaRPr>
          </a:p>
        </p:txBody>
      </p:sp>
      <p:sp>
        <p:nvSpPr>
          <p:cNvPr id="2" name="Title 1"/>
          <p:cNvSpPr>
            <a:spLocks noGrp="1"/>
          </p:cNvSpPr>
          <p:nvPr>
            <p:ph type="title"/>
          </p:nvPr>
        </p:nvSpPr>
        <p:spPr>
          <a:xfrm>
            <a:off x="7304053" y="2281009"/>
            <a:ext cx="3559629" cy="977847"/>
          </a:xfrm>
        </p:spPr>
        <p:txBody>
          <a:bodyPr/>
          <a:lstStyle/>
          <a:p>
            <a:pPr algn="ctr"/>
            <a:r>
              <a:rPr lang="en-US" b="1" dirty="0" smtClean="0">
                <a:latin typeface="+mn-lt"/>
              </a:rPr>
              <a:t>Wiki Content</a:t>
            </a:r>
            <a:endParaRPr lang="en-US" b="1" dirty="0">
              <a:latin typeface="+mn-lt"/>
            </a:endParaRPr>
          </a:p>
        </p:txBody>
      </p:sp>
      <p:pic>
        <p:nvPicPr>
          <p:cNvPr id="7" name="Picture 6" descr="export icon on blue button"/>
          <p:cNvPicPr>
            <a:picLocks noChangeAspect="1"/>
          </p:cNvPicPr>
          <p:nvPr/>
        </p:nvPicPr>
        <p:blipFill rotWithShape="1">
          <a:blip r:embed="rId4">
            <a:extLst>
              <a:ext uri="{28A0092B-C50C-407E-A947-70E740481C1C}">
                <a14:useLocalDpi xmlns:a14="http://schemas.microsoft.com/office/drawing/2010/main" val="0"/>
              </a:ext>
            </a:extLst>
          </a:blip>
          <a:srcRect l="13468" t="13563" r="12480" b="14919"/>
          <a:stretch/>
        </p:blipFill>
        <p:spPr>
          <a:xfrm rot="19011832">
            <a:off x="305608" y="893728"/>
            <a:ext cx="5349468" cy="5171152"/>
          </a:xfrm>
          <a:prstGeom prst="ellipse">
            <a:avLst/>
          </a:prstGeom>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3657239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of the My VeHU Campus &quot;Ask The Presenter&quot;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9028" y="2157186"/>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29759" y="2633436"/>
            <a:ext cx="4317772" cy="1485900"/>
          </a:xfrm>
        </p:spPr>
        <p:txBody>
          <a:bodyPr>
            <a:noAutofit/>
          </a:bodyPr>
          <a:lstStyle/>
          <a:p>
            <a:r>
              <a:rPr lang="en-US" sz="4200" b="1" dirty="0" smtClean="0"/>
              <a:t>Ask the Presenter</a:t>
            </a:r>
            <a:endParaRPr lang="en-US" sz="4200" b="1" dirty="0"/>
          </a:p>
        </p:txBody>
      </p:sp>
    </p:spTree>
    <p:extLst>
      <p:ext uri="{BB962C8B-B14F-4D97-AF65-F5344CB8AC3E}">
        <p14:creationId xmlns:p14="http://schemas.microsoft.com/office/powerpoint/2010/main" val="2318204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n using an iMac computer"/>
          <p:cNvPicPr>
            <a:picLocks noChangeAspect="1"/>
          </p:cNvPicPr>
          <p:nvPr/>
        </p:nvPicPr>
        <p:blipFill rotWithShape="1">
          <a:blip r:embed="rId3" cstate="print">
            <a:extLst>
              <a:ext uri="{28A0092B-C50C-407E-A947-70E740481C1C}">
                <a14:useLocalDpi xmlns:a14="http://schemas.microsoft.com/office/drawing/2010/main" val="0"/>
              </a:ext>
            </a:extLst>
          </a:blip>
          <a:srcRect t="3938" b="11631"/>
          <a:stretch/>
        </p:blipFill>
        <p:spPr>
          <a:xfrm>
            <a:off x="0" y="-16042"/>
            <a:ext cx="12192000" cy="6866021"/>
          </a:xfrm>
          <a:prstGeom prst="rect">
            <a:avLst/>
          </a:prstGeom>
        </p:spPr>
      </p:pic>
      <p:sp>
        <p:nvSpPr>
          <p:cNvPr id="2" name="Title 1" descr="Request"/>
          <p:cNvSpPr>
            <a:spLocks noGrp="1"/>
          </p:cNvSpPr>
          <p:nvPr>
            <p:ph type="title"/>
          </p:nvPr>
        </p:nvSpPr>
        <p:spPr>
          <a:xfrm>
            <a:off x="7791450" y="5172868"/>
            <a:ext cx="3981450" cy="1325563"/>
          </a:xfrm>
        </p:spPr>
        <p:txBody>
          <a:bodyPr>
            <a:normAutofit/>
          </a:bodyPr>
          <a:lstStyle/>
          <a:p>
            <a:pPr algn="ctr"/>
            <a:r>
              <a:rPr lang="en-US" sz="8800" b="1" dirty="0" smtClean="0">
                <a:solidFill>
                  <a:schemeClr val="bg1"/>
                </a:solidFill>
              </a:rPr>
              <a:t>Request</a:t>
            </a:r>
            <a:endParaRPr lang="en-US" sz="8800" b="1" dirty="0">
              <a:solidFill>
                <a:schemeClr val="bg1"/>
              </a:solidFill>
            </a:endParaRPr>
          </a:p>
        </p:txBody>
      </p:sp>
      <p:sp>
        <p:nvSpPr>
          <p:cNvPr id="7" name="Title 1" descr="PLANNING&#10;"/>
          <p:cNvSpPr txBox="1">
            <a:spLocks/>
          </p:cNvSpPr>
          <p:nvPr/>
        </p:nvSpPr>
        <p:spPr>
          <a:xfrm>
            <a:off x="8813508" y="4832349"/>
            <a:ext cx="2697591" cy="109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chemeClr val="bg1">
                    <a:lumMod val="75000"/>
                  </a:schemeClr>
                </a:solidFill>
                <a:latin typeface="+mn-lt"/>
              </a:rPr>
              <a:t>PLANNING</a:t>
            </a:r>
            <a:endParaRPr lang="en-US" sz="4000" b="1" dirty="0">
              <a:solidFill>
                <a:schemeClr val="bg1">
                  <a:lumMod val="75000"/>
                </a:schemeClr>
              </a:solidFill>
              <a:latin typeface="+mn-lt"/>
            </a:endParaRPr>
          </a:p>
        </p:txBody>
      </p:sp>
      <p:pic>
        <p:nvPicPr>
          <p:cNvPr id="6" name="Picture 5" descr="Department of Veterans Affairs VA Work Request online form on web site"/>
          <p:cNvPicPr>
            <a:picLocks noChangeAspect="1"/>
          </p:cNvPicPr>
          <p:nvPr/>
        </p:nvPicPr>
        <p:blipFill rotWithShape="1">
          <a:blip r:embed="rId4"/>
          <a:srcRect l="24167" t="5308" r="25154" b="36041"/>
          <a:stretch/>
        </p:blipFill>
        <p:spPr>
          <a:xfrm rot="391264">
            <a:off x="1473409" y="826428"/>
            <a:ext cx="5740192" cy="3671298"/>
          </a:xfrm>
          <a:prstGeom prst="rect">
            <a:avLst/>
          </a:prstGeom>
          <a:scene3d>
            <a:camera prst="perspectiveHeroicExtremeRightFacing">
              <a:rot lat="99630" lon="20971170" rev="329040"/>
            </a:camera>
            <a:lightRig rig="threePt" dir="t"/>
          </a:scene3d>
        </p:spPr>
      </p:pic>
    </p:spTree>
    <p:extLst>
      <p:ext uri="{BB962C8B-B14F-4D97-AF65-F5344CB8AC3E}">
        <p14:creationId xmlns:p14="http://schemas.microsoft.com/office/powerpoint/2010/main" val="780059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s desk with eye glasses, stationery, and binders"/>
          <p:cNvPicPr>
            <a:picLocks noChangeAspect="1"/>
          </p:cNvPicPr>
          <p:nvPr/>
        </p:nvPicPr>
        <p:blipFill rotWithShape="1">
          <a:blip r:embed="rId3" cstate="print">
            <a:extLst>
              <a:ext uri="{28A0092B-C50C-407E-A947-70E740481C1C}">
                <a14:useLocalDpi xmlns:a14="http://schemas.microsoft.com/office/drawing/2010/main" val="0"/>
              </a:ext>
            </a:extLst>
          </a:blip>
          <a:srcRect t="15470"/>
          <a:stretch/>
        </p:blipFill>
        <p:spPr>
          <a:xfrm>
            <a:off x="0" y="-16042"/>
            <a:ext cx="12192000" cy="6874042"/>
          </a:xfrm>
          <a:prstGeom prst="rect">
            <a:avLst/>
          </a:prstGeom>
        </p:spPr>
      </p:pic>
      <p:sp>
        <p:nvSpPr>
          <p:cNvPr id="2" name="Title 1" descr="Get Organized FIRST"/>
          <p:cNvSpPr>
            <a:spLocks noGrp="1"/>
          </p:cNvSpPr>
          <p:nvPr>
            <p:ph type="title"/>
          </p:nvPr>
        </p:nvSpPr>
        <p:spPr>
          <a:xfrm>
            <a:off x="1314450" y="307975"/>
            <a:ext cx="10877550" cy="1325563"/>
          </a:xfrm>
        </p:spPr>
        <p:txBody>
          <a:bodyPr>
            <a:normAutofit/>
          </a:bodyPr>
          <a:lstStyle/>
          <a:p>
            <a:pPr algn="ctr"/>
            <a:r>
              <a:rPr lang="en-US" sz="8800" b="1" dirty="0" smtClean="0">
                <a:solidFill>
                  <a:schemeClr val="accent1"/>
                </a:solidFill>
              </a:rPr>
              <a:t>Get Organized FIRST</a:t>
            </a:r>
            <a:endParaRPr lang="en-US" sz="8800" b="1" dirty="0">
              <a:solidFill>
                <a:schemeClr val="accent1"/>
              </a:solidFill>
            </a:endParaRPr>
          </a:p>
        </p:txBody>
      </p:sp>
      <p:sp>
        <p:nvSpPr>
          <p:cNvPr id="5" name="TextBox 4" descr="Request"/>
          <p:cNvSpPr txBox="1"/>
          <p:nvPr/>
        </p:nvSpPr>
        <p:spPr>
          <a:xfrm>
            <a:off x="-155931" y="6112706"/>
            <a:ext cx="2260502" cy="677108"/>
          </a:xfrm>
          <a:prstGeom prst="rect">
            <a:avLst/>
          </a:prstGeom>
          <a:noFill/>
        </p:spPr>
        <p:txBody>
          <a:bodyPr wrap="square" rtlCol="0">
            <a:spAutoFit/>
          </a:bodyPr>
          <a:lstStyle/>
          <a:p>
            <a:pPr algn="ctr"/>
            <a:r>
              <a:rPr lang="en-US" sz="3800" b="1" dirty="0" smtClean="0"/>
              <a:t>Request</a:t>
            </a:r>
            <a:endParaRPr lang="en-US" sz="3800" b="1" dirty="0"/>
          </a:p>
        </p:txBody>
      </p:sp>
      <p:sp>
        <p:nvSpPr>
          <p:cNvPr id="6" name="Title 1" descr="PLANNING&#10;"/>
          <p:cNvSpPr txBox="1">
            <a:spLocks/>
          </p:cNvSpPr>
          <p:nvPr/>
        </p:nvSpPr>
        <p:spPr>
          <a:xfrm>
            <a:off x="0" y="5687219"/>
            <a:ext cx="1922245" cy="7640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chemeClr val="bg1">
                    <a:lumMod val="65000"/>
                  </a:schemeClr>
                </a:solidFill>
                <a:latin typeface="+mn-lt"/>
              </a:rPr>
              <a:t>PLANNING</a:t>
            </a:r>
            <a:endParaRPr lang="en-US" sz="2800" b="1" dirty="0">
              <a:solidFill>
                <a:schemeClr val="bg1">
                  <a:lumMod val="65000"/>
                </a:schemeClr>
              </a:solidFill>
              <a:latin typeface="+mn-lt"/>
            </a:endParaRPr>
          </a:p>
        </p:txBody>
      </p:sp>
    </p:spTree>
    <p:extLst>
      <p:ext uri="{BB962C8B-B14F-4D97-AF65-F5344CB8AC3E}">
        <p14:creationId xmlns:p14="http://schemas.microsoft.com/office/powerpoint/2010/main" val="3699350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pen writing in a noteboo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275" y="494337"/>
            <a:ext cx="9540724" cy="6363663"/>
          </a:xfrm>
          <a:prstGeom prst="rect">
            <a:avLst/>
          </a:prstGeom>
        </p:spPr>
      </p:pic>
      <p:sp>
        <p:nvSpPr>
          <p:cNvPr id="2" name="Title 1" descr="Summarize your idea"/>
          <p:cNvSpPr>
            <a:spLocks noGrp="1"/>
          </p:cNvSpPr>
          <p:nvPr>
            <p:ph type="title"/>
          </p:nvPr>
        </p:nvSpPr>
        <p:spPr>
          <a:xfrm>
            <a:off x="114300" y="266702"/>
            <a:ext cx="8686800" cy="1919288"/>
          </a:xfrm>
        </p:spPr>
        <p:txBody>
          <a:bodyPr>
            <a:normAutofit fontScale="90000"/>
          </a:bodyPr>
          <a:lstStyle/>
          <a:p>
            <a:r>
              <a:rPr lang="en-US" sz="9800" b="1" dirty="0" smtClean="0">
                <a:solidFill>
                  <a:schemeClr val="accent1"/>
                </a:solidFill>
              </a:rPr>
              <a:t>Summarize</a:t>
            </a:r>
            <a:r>
              <a:rPr lang="en-US" sz="9800" dirty="0"/>
              <a:t> </a:t>
            </a:r>
            <a:r>
              <a:rPr lang="en-US" sz="6200" i="1" dirty="0" smtClean="0"/>
              <a:t>your idea</a:t>
            </a:r>
            <a:endParaRPr lang="en-US" sz="6200" i="1" dirty="0"/>
          </a:p>
        </p:txBody>
      </p:sp>
      <p:cxnSp>
        <p:nvCxnSpPr>
          <p:cNvPr id="6" name="Straight Connector 5" descr="&quot;&quot;"/>
          <p:cNvCxnSpPr/>
          <p:nvPr/>
        </p:nvCxnSpPr>
        <p:spPr>
          <a:xfrm>
            <a:off x="-9525" y="1771650"/>
            <a:ext cx="8048625"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descr="Name the App&#10;Identify the job for which the App is a tool&#10;Identify the VA App's primary function&#10;Identify Subject Matter Experts&#10;Identify a Product Owner&#10;Identify Sustainment resources&#10;"/>
          <p:cNvSpPr>
            <a:spLocks noGrp="1"/>
          </p:cNvSpPr>
          <p:nvPr>
            <p:ph idx="1"/>
          </p:nvPr>
        </p:nvSpPr>
        <p:spPr>
          <a:xfrm>
            <a:off x="190500" y="2166941"/>
            <a:ext cx="6800850" cy="4616451"/>
          </a:xfrm>
        </p:spPr>
        <p:txBody>
          <a:bodyPr>
            <a:normAutofit/>
          </a:bodyPr>
          <a:lstStyle/>
          <a:p>
            <a:pPr marL="0" indent="0">
              <a:spcBef>
                <a:spcPts val="1200"/>
              </a:spcBef>
              <a:spcAft>
                <a:spcPts val="1500"/>
              </a:spcAft>
              <a:buNone/>
            </a:pPr>
            <a:r>
              <a:rPr lang="en-US" dirty="0"/>
              <a:t>Name the </a:t>
            </a:r>
            <a:r>
              <a:rPr lang="en-US" dirty="0" smtClean="0"/>
              <a:t>App</a:t>
            </a:r>
            <a:endParaRPr lang="en-US" dirty="0" smtClean="0">
              <a:effectLst/>
            </a:endParaRPr>
          </a:p>
          <a:p>
            <a:pPr marL="0" indent="0">
              <a:spcBef>
                <a:spcPts val="1200"/>
              </a:spcBef>
              <a:spcAft>
                <a:spcPts val="1500"/>
              </a:spcAft>
              <a:buNone/>
            </a:pPr>
            <a:r>
              <a:rPr lang="en-US" dirty="0"/>
              <a:t>Identify the job for which the App is a </a:t>
            </a:r>
            <a:r>
              <a:rPr lang="en-US" dirty="0" smtClean="0"/>
              <a:t>tool</a:t>
            </a:r>
          </a:p>
          <a:p>
            <a:pPr marL="0" indent="0">
              <a:spcBef>
                <a:spcPts val="1200"/>
              </a:spcBef>
              <a:spcAft>
                <a:spcPts val="1500"/>
              </a:spcAft>
              <a:buNone/>
            </a:pPr>
            <a:r>
              <a:rPr lang="en-US" dirty="0" smtClean="0"/>
              <a:t>Identify </a:t>
            </a:r>
            <a:r>
              <a:rPr lang="en-US" dirty="0"/>
              <a:t>the VA App</a:t>
            </a:r>
            <a:r>
              <a:rPr lang="en-US" dirty="0" smtClean="0">
                <a:effectLst/>
              </a:rPr>
              <a:t>'s primary function</a:t>
            </a:r>
          </a:p>
          <a:p>
            <a:pPr marL="0" indent="0">
              <a:spcBef>
                <a:spcPts val="1200"/>
              </a:spcBef>
              <a:spcAft>
                <a:spcPts val="1500"/>
              </a:spcAft>
              <a:buNone/>
            </a:pPr>
            <a:r>
              <a:rPr lang="en-US" dirty="0"/>
              <a:t>Identify Subject Matter </a:t>
            </a:r>
            <a:r>
              <a:rPr lang="en-US" dirty="0" smtClean="0"/>
              <a:t>Experts</a:t>
            </a:r>
          </a:p>
          <a:p>
            <a:pPr marL="0" indent="0">
              <a:spcBef>
                <a:spcPts val="1200"/>
              </a:spcBef>
              <a:spcAft>
                <a:spcPts val="1500"/>
              </a:spcAft>
              <a:buNone/>
            </a:pPr>
            <a:r>
              <a:rPr lang="en-US" dirty="0" smtClean="0"/>
              <a:t>Identify </a:t>
            </a:r>
            <a:r>
              <a:rPr lang="en-US" dirty="0"/>
              <a:t>a Product </a:t>
            </a:r>
            <a:r>
              <a:rPr lang="en-US" dirty="0" smtClean="0"/>
              <a:t>Owner</a:t>
            </a:r>
          </a:p>
          <a:p>
            <a:pPr marL="0" indent="0">
              <a:spcBef>
                <a:spcPts val="1200"/>
              </a:spcBef>
              <a:spcAft>
                <a:spcPts val="1500"/>
              </a:spcAft>
              <a:buNone/>
            </a:pPr>
            <a:r>
              <a:rPr lang="en-US" dirty="0" smtClean="0"/>
              <a:t>Identify </a:t>
            </a:r>
            <a:r>
              <a:rPr lang="en-US" dirty="0"/>
              <a:t>Sustainment </a:t>
            </a:r>
            <a:r>
              <a:rPr lang="en-US" dirty="0" smtClean="0"/>
              <a:t>resources</a:t>
            </a:r>
            <a:endParaRPr lang="en-US" dirty="0"/>
          </a:p>
        </p:txBody>
      </p:sp>
      <p:sp>
        <p:nvSpPr>
          <p:cNvPr id="7" name="TextBox 6" descr="Request&#10;"/>
          <p:cNvSpPr txBox="1"/>
          <p:nvPr/>
        </p:nvSpPr>
        <p:spPr>
          <a:xfrm>
            <a:off x="9931497" y="494337"/>
            <a:ext cx="2260502" cy="677108"/>
          </a:xfrm>
          <a:prstGeom prst="rect">
            <a:avLst/>
          </a:prstGeom>
          <a:noFill/>
        </p:spPr>
        <p:txBody>
          <a:bodyPr wrap="square" rtlCol="0">
            <a:spAutoFit/>
          </a:bodyPr>
          <a:lstStyle/>
          <a:p>
            <a:pPr algn="ctr"/>
            <a:r>
              <a:rPr lang="en-US" sz="3800" b="1" dirty="0" smtClean="0"/>
              <a:t>Request</a:t>
            </a:r>
            <a:endParaRPr lang="en-US" sz="3800" b="1" dirty="0"/>
          </a:p>
        </p:txBody>
      </p:sp>
      <p:sp>
        <p:nvSpPr>
          <p:cNvPr id="8" name="Title 1" descr="PLANNING&#10;"/>
          <p:cNvSpPr txBox="1">
            <a:spLocks/>
          </p:cNvSpPr>
          <p:nvPr/>
        </p:nvSpPr>
        <p:spPr>
          <a:xfrm>
            <a:off x="10100626" y="68850"/>
            <a:ext cx="1922245" cy="7640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chemeClr val="bg1">
                    <a:lumMod val="65000"/>
                  </a:schemeClr>
                </a:solidFill>
                <a:latin typeface="+mn-lt"/>
              </a:rPr>
              <a:t>PLANNING</a:t>
            </a:r>
            <a:endParaRPr lang="en-US" sz="2800" b="1" dirty="0">
              <a:solidFill>
                <a:schemeClr val="bg1">
                  <a:lumMod val="65000"/>
                </a:schemeClr>
              </a:solidFill>
              <a:latin typeface="+mn-lt"/>
            </a:endParaRPr>
          </a:p>
        </p:txBody>
      </p:sp>
    </p:spTree>
    <p:extLst>
      <p:ext uri="{BB962C8B-B14F-4D97-AF65-F5344CB8AC3E}">
        <p14:creationId xmlns:p14="http://schemas.microsoft.com/office/powerpoint/2010/main" val="24048108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33450"/>
            <a:ext cx="5238750" cy="5417245"/>
          </a:xfrm>
        </p:spPr>
        <p:txBody>
          <a:bodyPr>
            <a:normAutofit/>
          </a:bodyPr>
          <a:lstStyle/>
          <a:p>
            <a:pPr marL="0" indent="0">
              <a:buNone/>
            </a:pPr>
            <a:r>
              <a:rPr lang="en-US" sz="8000" b="1" dirty="0" smtClean="0">
                <a:solidFill>
                  <a:schemeClr val="accent1">
                    <a:lumMod val="75000"/>
                  </a:schemeClr>
                </a:solidFill>
                <a:effectLst/>
              </a:rPr>
              <a:t>SUBMIT</a:t>
            </a:r>
            <a:r>
              <a:rPr lang="en-US" sz="8000" i="1" dirty="0" smtClean="0">
                <a:solidFill>
                  <a:schemeClr val="accent1">
                    <a:lumMod val="75000"/>
                  </a:schemeClr>
                </a:solidFill>
                <a:effectLst/>
              </a:rPr>
              <a:t> a request…</a:t>
            </a:r>
          </a:p>
          <a:p>
            <a:pPr marL="0" indent="0" algn="r">
              <a:lnSpc>
                <a:spcPct val="120000"/>
              </a:lnSpc>
              <a:buNone/>
            </a:pPr>
            <a:r>
              <a:rPr lang="en-US" sz="3800" dirty="0" smtClean="0">
                <a:effectLst/>
              </a:rPr>
              <a:t>…by completing one of the </a:t>
            </a:r>
            <a:r>
              <a:rPr lang="en-US" sz="4600" b="1" dirty="0" smtClean="0">
                <a:effectLst/>
              </a:rPr>
              <a:t>Web forms </a:t>
            </a:r>
            <a:r>
              <a:rPr lang="en-US" sz="3800" dirty="0" smtClean="0">
                <a:effectLst/>
              </a:rPr>
              <a:t>on the </a:t>
            </a:r>
            <a:r>
              <a:rPr lang="en-US" sz="4600" b="1" dirty="0" smtClean="0">
                <a:effectLst/>
              </a:rPr>
              <a:t>WMS Initiation Page</a:t>
            </a:r>
            <a:r>
              <a:rPr lang="en-US" sz="3800" b="1" dirty="0" smtClean="0">
                <a:effectLst/>
              </a:rPr>
              <a:t> </a:t>
            </a:r>
            <a:endParaRPr lang="en-US" sz="3800" b="1" dirty="0"/>
          </a:p>
        </p:txBody>
      </p:sp>
      <p:pic>
        <p:nvPicPr>
          <p:cNvPr id="4" name="Picture 3" descr="VA Work Request online form"/>
          <p:cNvPicPr>
            <a:picLocks noChangeAspect="1"/>
          </p:cNvPicPr>
          <p:nvPr/>
        </p:nvPicPr>
        <p:blipFill rotWithShape="1">
          <a:blip r:embed="rId3"/>
          <a:srcRect l="24167" t="5308" r="25154" b="711"/>
          <a:stretch/>
        </p:blipFill>
        <p:spPr>
          <a:xfrm>
            <a:off x="5617473" y="0"/>
            <a:ext cx="6620256" cy="6905700"/>
          </a:xfrm>
          <a:prstGeom prst="rect">
            <a:avLst/>
          </a:prstGeom>
        </p:spPr>
      </p:pic>
      <p:sp>
        <p:nvSpPr>
          <p:cNvPr id="6" name="Title 1" descr="PLANNING"/>
          <p:cNvSpPr txBox="1">
            <a:spLocks/>
          </p:cNvSpPr>
          <p:nvPr/>
        </p:nvSpPr>
        <p:spPr>
          <a:xfrm>
            <a:off x="0" y="5687219"/>
            <a:ext cx="1922245" cy="7640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chemeClr val="bg1">
                    <a:lumMod val="85000"/>
                  </a:schemeClr>
                </a:solidFill>
                <a:latin typeface="+mn-lt"/>
              </a:rPr>
              <a:t>PLANNING</a:t>
            </a:r>
            <a:endParaRPr lang="en-US" sz="2800" b="1" dirty="0">
              <a:solidFill>
                <a:schemeClr val="bg1">
                  <a:lumMod val="85000"/>
                </a:schemeClr>
              </a:solidFill>
              <a:latin typeface="+mn-lt"/>
            </a:endParaRPr>
          </a:p>
        </p:txBody>
      </p:sp>
      <p:sp>
        <p:nvSpPr>
          <p:cNvPr id="5" name="TextBox 4" descr="Request"/>
          <p:cNvSpPr txBox="1"/>
          <p:nvPr/>
        </p:nvSpPr>
        <p:spPr>
          <a:xfrm>
            <a:off x="-155931" y="6112706"/>
            <a:ext cx="2260502" cy="677108"/>
          </a:xfrm>
          <a:prstGeom prst="rect">
            <a:avLst/>
          </a:prstGeom>
          <a:noFill/>
        </p:spPr>
        <p:txBody>
          <a:bodyPr wrap="square" rtlCol="0">
            <a:spAutoFit/>
          </a:bodyPr>
          <a:lstStyle/>
          <a:p>
            <a:pPr algn="ctr"/>
            <a:r>
              <a:rPr lang="en-US" sz="3800" b="1" dirty="0" smtClean="0"/>
              <a:t>Request</a:t>
            </a:r>
            <a:endParaRPr lang="en-US" sz="3800" b="1" dirty="0"/>
          </a:p>
        </p:txBody>
      </p:sp>
    </p:spTree>
    <p:extLst>
      <p:ext uri="{BB962C8B-B14F-4D97-AF65-F5344CB8AC3E}">
        <p14:creationId xmlns:p14="http://schemas.microsoft.com/office/powerpoint/2010/main" val="382345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VA Work Request online form"/>
          <p:cNvPicPr>
            <a:picLocks noChangeAspect="1"/>
          </p:cNvPicPr>
          <p:nvPr/>
        </p:nvPicPr>
        <p:blipFill rotWithShape="1">
          <a:blip r:embed="rId3" cstate="print">
            <a:extLst>
              <a:ext uri="{28A0092B-C50C-407E-A947-70E740481C1C}">
                <a14:useLocalDpi xmlns:a14="http://schemas.microsoft.com/office/drawing/2010/main" val="0"/>
              </a:ext>
            </a:extLst>
          </a:blip>
          <a:srcRect b="61528"/>
          <a:stretch/>
        </p:blipFill>
        <p:spPr>
          <a:xfrm>
            <a:off x="5619750" y="-7752"/>
            <a:ext cx="6647688" cy="6857732"/>
          </a:xfrm>
          <a:prstGeom prst="rect">
            <a:avLst/>
          </a:prstGeom>
        </p:spPr>
      </p:pic>
      <p:pic>
        <p:nvPicPr>
          <p:cNvPr id="5" name="Picture 4" descr="Request Process instructions form"/>
          <p:cNvPicPr>
            <a:picLocks noChangeAspect="1"/>
          </p:cNvPicPr>
          <p:nvPr/>
        </p:nvPicPr>
        <p:blipFill rotWithShape="1">
          <a:blip r:embed="rId4"/>
          <a:srcRect l="36256" t="61554" r="38156" b="10638"/>
          <a:stretch/>
        </p:blipFill>
        <p:spPr>
          <a:xfrm>
            <a:off x="440029" y="1196239"/>
            <a:ext cx="8052618" cy="5292244"/>
          </a:xfrm>
          <a:prstGeom prst="rect">
            <a:avLst/>
          </a:prstGeom>
          <a:ln>
            <a:solidFill>
              <a:schemeClr val="tx1"/>
            </a:solidFill>
          </a:ln>
        </p:spPr>
      </p:pic>
      <p:sp>
        <p:nvSpPr>
          <p:cNvPr id="6" name="Isosceles Triangle 5" descr="&quot;&quot;"/>
          <p:cNvSpPr/>
          <p:nvPr/>
        </p:nvSpPr>
        <p:spPr>
          <a:xfrm rot="5400000">
            <a:off x="6284936" y="3403953"/>
            <a:ext cx="5292245" cy="876818"/>
          </a:xfrm>
          <a:prstGeom prst="triangle">
            <a:avLst>
              <a:gd name="adj" fmla="val 73155"/>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descr="Have the VA build an app &#10;Certify an app you have already built to carry the VA brand&#10;Start Building an App for which you have funds and resources"/>
          <p:cNvSpPr/>
          <p:nvPr/>
        </p:nvSpPr>
        <p:spPr>
          <a:xfrm>
            <a:off x="694438" y="3804261"/>
            <a:ext cx="7543800" cy="1638300"/>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3587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 Work Request online form"/>
          <p:cNvPicPr>
            <a:picLocks noChangeAspect="1"/>
          </p:cNvPicPr>
          <p:nvPr/>
        </p:nvPicPr>
        <p:blipFill rotWithShape="1">
          <a:blip r:embed="rId3" cstate="print">
            <a:extLst>
              <a:ext uri="{28A0092B-C50C-407E-A947-70E740481C1C}">
                <a14:useLocalDpi xmlns:a14="http://schemas.microsoft.com/office/drawing/2010/main" val="0"/>
              </a:ext>
            </a:extLst>
          </a:blip>
          <a:srcRect b="61035"/>
          <a:stretch/>
        </p:blipFill>
        <p:spPr>
          <a:xfrm>
            <a:off x="5619750" y="-7752"/>
            <a:ext cx="6647688" cy="6945581"/>
          </a:xfrm>
          <a:prstGeom prst="rect">
            <a:avLst/>
          </a:prstGeom>
        </p:spPr>
      </p:pic>
      <p:pic>
        <p:nvPicPr>
          <p:cNvPr id="5" name="Picture 4" descr="Request Process instructions form "/>
          <p:cNvPicPr>
            <a:picLocks noChangeAspect="1"/>
          </p:cNvPicPr>
          <p:nvPr/>
        </p:nvPicPr>
        <p:blipFill rotWithShape="1">
          <a:blip r:embed="rId4"/>
          <a:srcRect l="36256" t="61554" r="38156" b="10638"/>
          <a:stretch/>
        </p:blipFill>
        <p:spPr>
          <a:xfrm>
            <a:off x="440029" y="1196239"/>
            <a:ext cx="8052618" cy="5292244"/>
          </a:xfrm>
          <a:prstGeom prst="rect">
            <a:avLst/>
          </a:prstGeom>
          <a:ln>
            <a:solidFill>
              <a:schemeClr val="tx1"/>
            </a:solidFill>
          </a:ln>
        </p:spPr>
      </p:pic>
      <p:sp>
        <p:nvSpPr>
          <p:cNvPr id="6" name="Isosceles Triangle 5" descr="&quot;&quot;"/>
          <p:cNvSpPr/>
          <p:nvPr/>
        </p:nvSpPr>
        <p:spPr>
          <a:xfrm rot="5400000">
            <a:off x="6284936" y="3403953"/>
            <a:ext cx="5292245" cy="876818"/>
          </a:xfrm>
          <a:prstGeom prst="triangle">
            <a:avLst>
              <a:gd name="adj" fmla="val 73155"/>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descr="User Registration"/>
          <p:cNvSpPr/>
          <p:nvPr/>
        </p:nvSpPr>
        <p:spPr>
          <a:xfrm>
            <a:off x="694438" y="3238204"/>
            <a:ext cx="7543800" cy="593567"/>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descr="Request a VA Mobile App Environment (MAE) &#10;"/>
          <p:cNvSpPr/>
          <p:nvPr/>
        </p:nvSpPr>
        <p:spPr>
          <a:xfrm>
            <a:off x="694438" y="5393575"/>
            <a:ext cx="7543800" cy="593567"/>
          </a:xfrm>
          <a:prstGeom prst="roundRect">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4306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martphone with a light bulb on the screen"/>
          <p:cNvPicPr>
            <a:picLocks noChangeAspect="1"/>
          </p:cNvPicPr>
          <p:nvPr/>
        </p:nvPicPr>
        <p:blipFill rotWithShape="1">
          <a:blip r:embed="rId3" cstate="print">
            <a:extLst>
              <a:ext uri="{28A0092B-C50C-407E-A947-70E740481C1C}">
                <a14:useLocalDpi xmlns:a14="http://schemas.microsoft.com/office/drawing/2010/main" val="0"/>
              </a:ext>
            </a:extLst>
          </a:blip>
          <a:srcRect t="1766" b="13452"/>
          <a:stretch/>
        </p:blipFill>
        <p:spPr>
          <a:xfrm>
            <a:off x="0" y="-76200"/>
            <a:ext cx="12192000" cy="6915150"/>
          </a:xfrm>
          <a:prstGeom prst="rect">
            <a:avLst/>
          </a:prstGeom>
        </p:spPr>
      </p:pic>
      <p:pic>
        <p:nvPicPr>
          <p:cNvPr id="4" name="Picture 3" descr="a light bulb"/>
          <p:cNvPicPr>
            <a:picLocks noChangeAspect="1"/>
          </p:cNvPicPr>
          <p:nvPr/>
        </p:nvPicPr>
        <p:blipFill>
          <a:blip r:embed="rId4" cstate="print">
            <a:extLst>
              <a:ext uri="{BEBA8EAE-BF5A-486C-A8C5-ECC9F3942E4B}">
                <a14:imgProps xmlns:a14="http://schemas.microsoft.com/office/drawing/2010/main">
                  <a14:imgLayer r:embed="rId5">
                    <a14:imgEffect>
                      <a14:backgroundRemoval t="2865" b="75989" l="9920" r="89920"/>
                    </a14:imgEffect>
                  </a14:imgLayer>
                </a14:imgProps>
              </a:ext>
              <a:ext uri="{28A0092B-C50C-407E-A947-70E740481C1C}">
                <a14:useLocalDpi xmlns:a14="http://schemas.microsoft.com/office/drawing/2010/main" val="0"/>
              </a:ext>
            </a:extLst>
          </a:blip>
          <a:stretch>
            <a:fillRect/>
          </a:stretch>
        </p:blipFill>
        <p:spPr>
          <a:xfrm rot="21419669">
            <a:off x="3831046" y="2271173"/>
            <a:ext cx="3004706" cy="3526650"/>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6225320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man looking at am App Request paper form with a magnifying glass"/>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273"/>
          <a:stretch/>
        </p:blipFill>
        <p:spPr>
          <a:xfrm>
            <a:off x="0" y="-32084"/>
            <a:ext cx="12192000" cy="6890084"/>
          </a:xfrm>
        </p:spPr>
      </p:pic>
      <p:sp>
        <p:nvSpPr>
          <p:cNvPr id="5" name="Title 1" descr="Initiation&#10;"/>
          <p:cNvSpPr txBox="1">
            <a:spLocks/>
          </p:cNvSpPr>
          <p:nvPr/>
        </p:nvSpPr>
        <p:spPr>
          <a:xfrm>
            <a:off x="285750" y="391318"/>
            <a:ext cx="398145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b="1" dirty="0" smtClean="0">
                <a:solidFill>
                  <a:schemeClr val="bg1"/>
                </a:solidFill>
              </a:rPr>
              <a:t>Initiation</a:t>
            </a:r>
            <a:endParaRPr lang="en-US" sz="8800" b="1" dirty="0">
              <a:solidFill>
                <a:schemeClr val="bg1"/>
              </a:solidFill>
            </a:endParaRPr>
          </a:p>
        </p:txBody>
      </p:sp>
      <p:sp>
        <p:nvSpPr>
          <p:cNvPr id="6" name="Title 1" descr="PLANNING&#10;"/>
          <p:cNvSpPr txBox="1">
            <a:spLocks/>
          </p:cNvSpPr>
          <p:nvPr/>
        </p:nvSpPr>
        <p:spPr>
          <a:xfrm>
            <a:off x="285750" y="1086361"/>
            <a:ext cx="2697591" cy="109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chemeClr val="bg1">
                    <a:lumMod val="75000"/>
                  </a:schemeClr>
                </a:solidFill>
                <a:latin typeface="+mn-lt"/>
              </a:rPr>
              <a:t>PLANNING</a:t>
            </a:r>
            <a:endParaRPr lang="en-US" sz="4000" b="1" dirty="0">
              <a:solidFill>
                <a:schemeClr val="bg1">
                  <a:lumMod val="75000"/>
                </a:schemeClr>
              </a:solidFill>
              <a:latin typeface="+mn-lt"/>
            </a:endParaRPr>
          </a:p>
        </p:txBody>
      </p:sp>
      <p:sp>
        <p:nvSpPr>
          <p:cNvPr id="7" name="TextBox 6" descr="Web and Mobile Solutions (WMS) screens the request&#10;"/>
          <p:cNvSpPr txBox="1"/>
          <p:nvPr/>
        </p:nvSpPr>
        <p:spPr>
          <a:xfrm>
            <a:off x="5943600" y="5505450"/>
            <a:ext cx="5638800" cy="1200329"/>
          </a:xfrm>
          <a:prstGeom prst="rect">
            <a:avLst/>
          </a:prstGeom>
          <a:noFill/>
        </p:spPr>
        <p:txBody>
          <a:bodyPr wrap="square" rtlCol="0">
            <a:spAutoFit/>
          </a:bodyPr>
          <a:lstStyle/>
          <a:p>
            <a:pPr algn="ctr"/>
            <a:r>
              <a:rPr lang="en-US" sz="3600" b="1" dirty="0" smtClean="0">
                <a:solidFill>
                  <a:schemeClr val="bg1"/>
                </a:solidFill>
              </a:rPr>
              <a:t>Web and Mobile Solutions (WMS) screens the request</a:t>
            </a:r>
            <a:endParaRPr lang="en-US" sz="3600" b="1" dirty="0">
              <a:solidFill>
                <a:schemeClr val="bg1"/>
              </a:solidFill>
            </a:endParaRPr>
          </a:p>
        </p:txBody>
      </p:sp>
      <p:sp>
        <p:nvSpPr>
          <p:cNvPr id="10" name="TextBox 9" descr="App Request&#10;"/>
          <p:cNvSpPr txBox="1"/>
          <p:nvPr/>
        </p:nvSpPr>
        <p:spPr>
          <a:xfrm rot="19917726">
            <a:off x="4461689" y="1177380"/>
            <a:ext cx="1636295" cy="400110"/>
          </a:xfrm>
          <a:prstGeom prst="rect">
            <a:avLst/>
          </a:prstGeom>
          <a:solidFill>
            <a:schemeClr val="bg1"/>
          </a:solidFill>
        </p:spPr>
        <p:txBody>
          <a:bodyPr wrap="square" rtlCol="0">
            <a:spAutoFit/>
          </a:bodyPr>
          <a:lstStyle/>
          <a:p>
            <a:r>
              <a:rPr lang="en-US" sz="2000" b="1" dirty="0" smtClean="0">
                <a:solidFill>
                  <a:schemeClr val="bg1">
                    <a:lumMod val="65000"/>
                  </a:schemeClr>
                </a:solidFill>
              </a:rPr>
              <a:t>App Request</a:t>
            </a:r>
            <a:endParaRPr lang="en-US" sz="2000" b="1" dirty="0">
              <a:solidFill>
                <a:schemeClr val="bg1">
                  <a:lumMod val="65000"/>
                </a:schemeClr>
              </a:solidFill>
            </a:endParaRPr>
          </a:p>
        </p:txBody>
      </p:sp>
    </p:spTree>
    <p:extLst>
      <p:ext uri="{BB962C8B-B14F-4D97-AF65-F5344CB8AC3E}">
        <p14:creationId xmlns:p14="http://schemas.microsoft.com/office/powerpoint/2010/main" val="4220561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osn signing forms"/>
          <p:cNvPicPr>
            <a:picLocks noChangeAspect="1"/>
          </p:cNvPicPr>
          <p:nvPr/>
        </p:nvPicPr>
        <p:blipFill rotWithShape="1">
          <a:blip r:embed="rId3" cstate="print">
            <a:extLst>
              <a:ext uri="{28A0092B-C50C-407E-A947-70E740481C1C}">
                <a14:useLocalDpi xmlns:a14="http://schemas.microsoft.com/office/drawing/2010/main" val="0"/>
              </a:ext>
            </a:extLst>
          </a:blip>
          <a:srcRect t="6707" b="8270"/>
          <a:stretch/>
        </p:blipFill>
        <p:spPr>
          <a:xfrm>
            <a:off x="0" y="-32084"/>
            <a:ext cx="12192000" cy="6914147"/>
          </a:xfrm>
          <a:prstGeom prst="rect">
            <a:avLst/>
          </a:prstGeom>
        </p:spPr>
      </p:pic>
      <p:sp>
        <p:nvSpPr>
          <p:cNvPr id="5" name="Rectangle 4" descr="Requestor completes the &#10;Business Sponsor Agreement&#10;"/>
          <p:cNvSpPr/>
          <p:nvPr/>
        </p:nvSpPr>
        <p:spPr>
          <a:xfrm>
            <a:off x="3067050" y="4101584"/>
            <a:ext cx="8953500" cy="1508105"/>
          </a:xfrm>
          <a:prstGeom prst="rect">
            <a:avLst/>
          </a:prstGeom>
        </p:spPr>
        <p:txBody>
          <a:bodyPr wrap="square">
            <a:spAutoFit/>
          </a:bodyPr>
          <a:lstStyle/>
          <a:p>
            <a:pPr algn="r"/>
            <a:r>
              <a:rPr lang="en-US" sz="3600" i="1" dirty="0" smtClean="0">
                <a:effectLst/>
              </a:rPr>
              <a:t>Requestor completes the </a:t>
            </a:r>
          </a:p>
          <a:p>
            <a:pPr algn="r"/>
            <a:r>
              <a:rPr lang="en-US" sz="5600" b="1" dirty="0" smtClean="0">
                <a:effectLst/>
              </a:rPr>
              <a:t>Business Sponsor Agreement</a:t>
            </a:r>
            <a:endParaRPr lang="en-US" sz="5600" b="1" dirty="0"/>
          </a:p>
        </p:txBody>
      </p:sp>
      <p:sp>
        <p:nvSpPr>
          <p:cNvPr id="6" name="Title 1" descr="Initiation&#10;"/>
          <p:cNvSpPr txBox="1">
            <a:spLocks/>
          </p:cNvSpPr>
          <p:nvPr/>
        </p:nvSpPr>
        <p:spPr>
          <a:xfrm>
            <a:off x="0" y="5785040"/>
            <a:ext cx="2264945" cy="695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smtClean="0">
                <a:solidFill>
                  <a:schemeClr val="bg1"/>
                </a:solidFill>
              </a:rPr>
              <a:t>Initiation</a:t>
            </a:r>
            <a:endParaRPr lang="en-US" sz="3800" b="1" dirty="0">
              <a:solidFill>
                <a:schemeClr val="bg1"/>
              </a:solidFill>
            </a:endParaRPr>
          </a:p>
        </p:txBody>
      </p:sp>
      <p:sp>
        <p:nvSpPr>
          <p:cNvPr id="7" name="Title 1" descr="PLANNING&#10;"/>
          <p:cNvSpPr txBox="1">
            <a:spLocks/>
          </p:cNvSpPr>
          <p:nvPr/>
        </p:nvSpPr>
        <p:spPr>
          <a:xfrm>
            <a:off x="160421" y="6253673"/>
            <a:ext cx="1879934" cy="6043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chemeClr val="bg1">
                    <a:lumMod val="75000"/>
                  </a:schemeClr>
                </a:solidFill>
                <a:latin typeface="+mn-lt"/>
              </a:rPr>
              <a:t>PLANNING</a:t>
            </a:r>
            <a:endParaRPr lang="en-US" sz="2800" b="1" dirty="0">
              <a:solidFill>
                <a:schemeClr val="bg1">
                  <a:lumMod val="75000"/>
                </a:schemeClr>
              </a:solidFill>
              <a:latin typeface="+mn-lt"/>
            </a:endParaRPr>
          </a:p>
        </p:txBody>
      </p:sp>
    </p:spTree>
    <p:extLst>
      <p:ext uri="{BB962C8B-B14F-4D97-AF65-F5344CB8AC3E}">
        <p14:creationId xmlns:p14="http://schemas.microsoft.com/office/powerpoint/2010/main" val="10759875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ceptual graphic from idea (lightbulb) to person, to lightbulb on a table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7642" y="691556"/>
            <a:ext cx="9416716" cy="6092616"/>
          </a:xfrm>
          <a:prstGeom prst="rect">
            <a:avLst/>
          </a:prstGeom>
        </p:spPr>
      </p:pic>
      <p:sp>
        <p:nvSpPr>
          <p:cNvPr id="2" name="Title 1"/>
          <p:cNvSpPr>
            <a:spLocks noGrp="1"/>
          </p:cNvSpPr>
          <p:nvPr>
            <p:ph type="title"/>
          </p:nvPr>
        </p:nvSpPr>
        <p:spPr>
          <a:xfrm>
            <a:off x="0" y="365125"/>
            <a:ext cx="12192000" cy="1325563"/>
          </a:xfrm>
        </p:spPr>
        <p:txBody>
          <a:bodyPr>
            <a:noAutofit/>
          </a:bodyPr>
          <a:lstStyle/>
          <a:p>
            <a:pPr algn="ctr"/>
            <a:r>
              <a:rPr lang="en-US" sz="8000" b="1" dirty="0" smtClean="0"/>
              <a:t>APP APPROVAL PROCESS </a:t>
            </a:r>
            <a:endParaRPr lang="en-US" sz="8000" b="1" dirty="0"/>
          </a:p>
        </p:txBody>
      </p:sp>
      <p:sp>
        <p:nvSpPr>
          <p:cNvPr id="5" name="Title 1" descr="Initiation"/>
          <p:cNvSpPr txBox="1">
            <a:spLocks/>
          </p:cNvSpPr>
          <p:nvPr/>
        </p:nvSpPr>
        <p:spPr>
          <a:xfrm>
            <a:off x="0" y="5785040"/>
            <a:ext cx="2264945" cy="695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smtClean="0">
                <a:solidFill>
                  <a:schemeClr val="bg1">
                    <a:lumMod val="50000"/>
                  </a:schemeClr>
                </a:solidFill>
              </a:rPr>
              <a:t>Initiation</a:t>
            </a:r>
            <a:endParaRPr lang="en-US" sz="3800" b="1" dirty="0">
              <a:solidFill>
                <a:schemeClr val="bg1">
                  <a:lumMod val="50000"/>
                </a:schemeClr>
              </a:solidFill>
            </a:endParaRPr>
          </a:p>
        </p:txBody>
      </p:sp>
      <p:sp>
        <p:nvSpPr>
          <p:cNvPr id="6" name="Title 1" descr="PLANNING"/>
          <p:cNvSpPr txBox="1">
            <a:spLocks/>
          </p:cNvSpPr>
          <p:nvPr/>
        </p:nvSpPr>
        <p:spPr>
          <a:xfrm>
            <a:off x="144379" y="6253673"/>
            <a:ext cx="1879934" cy="6043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chemeClr val="bg1">
                    <a:lumMod val="75000"/>
                  </a:schemeClr>
                </a:solidFill>
                <a:latin typeface="+mn-lt"/>
              </a:rPr>
              <a:t>PLANNING</a:t>
            </a:r>
            <a:endParaRPr lang="en-US" sz="2800" b="1" dirty="0">
              <a:solidFill>
                <a:schemeClr val="bg1">
                  <a:lumMod val="75000"/>
                </a:schemeClr>
              </a:solidFill>
              <a:latin typeface="+mn-lt"/>
            </a:endParaRPr>
          </a:p>
        </p:txBody>
      </p:sp>
    </p:spTree>
    <p:extLst>
      <p:ext uri="{BB962C8B-B14F-4D97-AF65-F5344CB8AC3E}">
        <p14:creationId xmlns:p14="http://schemas.microsoft.com/office/powerpoint/2010/main" val="4210647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74000" b="-474000"/>
          </a:stretch>
        </a:blipFill>
        <a:effectLst/>
      </p:bgPr>
    </p:bg>
    <p:spTree>
      <p:nvGrpSpPr>
        <p:cNvPr id="1" name=""/>
        <p:cNvGrpSpPr/>
        <p:nvPr/>
      </p:nvGrpSpPr>
      <p:grpSpPr>
        <a:xfrm>
          <a:off x="0" y="0"/>
          <a:ext cx="0" cy="0"/>
          <a:chOff x="0" y="0"/>
          <a:chExt cx="0" cy="0"/>
        </a:xfrm>
      </p:grpSpPr>
      <p:grpSp>
        <p:nvGrpSpPr>
          <p:cNvPr id="6" name="Group 5" descr="people in audience viewing lecture about mobile apps"/>
          <p:cNvGrpSpPr/>
          <p:nvPr/>
        </p:nvGrpSpPr>
        <p:grpSpPr>
          <a:xfrm>
            <a:off x="-593559" y="-32084"/>
            <a:ext cx="12785559" cy="6914148"/>
            <a:chOff x="-593559" y="-32084"/>
            <a:chExt cx="12785559" cy="6914148"/>
          </a:xfrm>
        </p:grpSpPr>
        <p:grpSp>
          <p:nvGrpSpPr>
            <p:cNvPr id="5" name="Group 4" descr="people in audience viewing lecture about mobile apps"/>
            <p:cNvGrpSpPr/>
            <p:nvPr/>
          </p:nvGrpSpPr>
          <p:grpSpPr>
            <a:xfrm>
              <a:off x="-593559" y="-32084"/>
              <a:ext cx="12785559" cy="6914148"/>
              <a:chOff x="-593559" y="-32084"/>
              <a:chExt cx="12785559" cy="6914148"/>
            </a:xfrm>
          </p:grpSpPr>
          <p:grpSp>
            <p:nvGrpSpPr>
              <p:cNvPr id="4" name="Group 3" descr="people in audience viewing lecture about mobile apps"/>
              <p:cNvGrpSpPr/>
              <p:nvPr/>
            </p:nvGrpSpPr>
            <p:grpSpPr>
              <a:xfrm>
                <a:off x="-593559" y="-32084"/>
                <a:ext cx="12785559" cy="6914148"/>
                <a:chOff x="-593559" y="-32084"/>
                <a:chExt cx="12785559" cy="6914148"/>
              </a:xfrm>
            </p:grpSpPr>
            <p:pic>
              <p:nvPicPr>
                <p:cNvPr id="3" name="Picture 2"/>
                <p:cNvPicPr>
                  <a:picLocks noChangeAspect="1"/>
                </p:cNvPicPr>
                <p:nvPr/>
              </p:nvPicPr>
              <p:blipFill>
                <a:blip r:embed="rId4"/>
                <a:stretch>
                  <a:fillRect/>
                </a:stretch>
              </p:blipFill>
              <p:spPr>
                <a:xfrm>
                  <a:off x="11085094" y="-32084"/>
                  <a:ext cx="1106906" cy="6914148"/>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8920" b="12152"/>
                <a:stretch/>
              </p:blipFill>
              <p:spPr>
                <a:xfrm>
                  <a:off x="-593559" y="-32084"/>
                  <a:ext cx="11678653" cy="6914147"/>
                </a:xfrm>
                <a:prstGeom prst="rect">
                  <a:avLst/>
                </a:prstGeom>
              </p:spPr>
            </p:pic>
          </p:grpSp>
          <p:pic>
            <p:nvPicPr>
              <p:cNvPr id="12" name="Picture 11"/>
              <p:cNvPicPr>
                <a:picLocks noChangeAspect="1"/>
              </p:cNvPicPr>
              <p:nvPr/>
            </p:nvPicPr>
            <p:blipFill>
              <a:blip r:embed="rId6"/>
              <a:stretch>
                <a:fillRect/>
              </a:stretch>
            </p:blipFill>
            <p:spPr>
              <a:xfrm>
                <a:off x="5660106" y="1313947"/>
                <a:ext cx="1847143" cy="2252613"/>
              </a:xfrm>
              <a:prstGeom prst="rect">
                <a:avLst/>
              </a:prstGeom>
            </p:spPr>
          </p:pic>
        </p:grpSp>
        <p:pic>
          <p:nvPicPr>
            <p:cNvPr id="14" name="Picture 13"/>
            <p:cNvPicPr>
              <a:picLocks noChangeAspect="1"/>
            </p:cNvPicPr>
            <p:nvPr/>
          </p:nvPicPr>
          <p:blipFill>
            <a:blip r:embed="rId6"/>
            <a:stretch>
              <a:fillRect/>
            </a:stretch>
          </p:blipFill>
          <p:spPr>
            <a:xfrm>
              <a:off x="3352800" y="1180397"/>
              <a:ext cx="873839" cy="1065657"/>
            </a:xfrm>
            <a:prstGeom prst="rect">
              <a:avLst/>
            </a:prstGeom>
          </p:spPr>
        </p:pic>
      </p:grpSp>
      <p:sp>
        <p:nvSpPr>
          <p:cNvPr id="13" name="Rectangle 12" descr="Who is the Business Sponsor?&#10;Does this App align with the VA Mission? &#10;What is the sustainment plan?&#10;"/>
          <p:cNvSpPr/>
          <p:nvPr/>
        </p:nvSpPr>
        <p:spPr>
          <a:xfrm>
            <a:off x="5660105" y="1469176"/>
            <a:ext cx="6371473" cy="1692771"/>
          </a:xfrm>
          <a:prstGeom prst="rect">
            <a:avLst/>
          </a:prstGeom>
        </p:spPr>
        <p:txBody>
          <a:bodyPr wrap="square">
            <a:spAutoFit/>
          </a:bodyPr>
          <a:lstStyle/>
          <a:p>
            <a:pPr marL="0" lvl="1" indent="0">
              <a:spcAft>
                <a:spcPts val="1200"/>
              </a:spcAft>
              <a:buNone/>
            </a:pPr>
            <a:r>
              <a:rPr lang="en-US" sz="2800" b="1" dirty="0"/>
              <a:t>Who is the Business Sponsor?</a:t>
            </a:r>
          </a:p>
          <a:p>
            <a:pPr marL="0" lvl="1" indent="0">
              <a:spcAft>
                <a:spcPts val="1200"/>
              </a:spcAft>
              <a:buNone/>
            </a:pPr>
            <a:r>
              <a:rPr lang="en-US" sz="2800" b="1" dirty="0"/>
              <a:t>Does this App align with the VA Mission? </a:t>
            </a:r>
          </a:p>
          <a:p>
            <a:pPr marL="0" lvl="1" indent="0">
              <a:spcAft>
                <a:spcPts val="1200"/>
              </a:spcAft>
              <a:buNone/>
            </a:pPr>
            <a:r>
              <a:rPr lang="en-US" sz="2800" b="1" dirty="0"/>
              <a:t>What is the sustainment plan?</a:t>
            </a:r>
          </a:p>
        </p:txBody>
      </p:sp>
    </p:spTree>
    <p:extLst>
      <p:ext uri="{BB962C8B-B14F-4D97-AF65-F5344CB8AC3E}">
        <p14:creationId xmlns:p14="http://schemas.microsoft.com/office/powerpoint/2010/main" val="2990149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n standing forefront of a crowd"/>
          <p:cNvPicPr>
            <a:picLocks noChangeAspect="1"/>
          </p:cNvPicPr>
          <p:nvPr/>
        </p:nvPicPr>
        <p:blipFill rotWithShape="1">
          <a:blip r:embed="rId3" cstate="print">
            <a:extLst>
              <a:ext uri="{28A0092B-C50C-407E-A947-70E740481C1C}">
                <a14:useLocalDpi xmlns:a14="http://schemas.microsoft.com/office/drawing/2010/main" val="0"/>
              </a:ext>
            </a:extLst>
          </a:blip>
          <a:srcRect t="15018"/>
          <a:stretch/>
        </p:blipFill>
        <p:spPr>
          <a:xfrm>
            <a:off x="3994484" y="-60235"/>
            <a:ext cx="8197516" cy="6966360"/>
          </a:xfrm>
          <a:prstGeom prst="rect">
            <a:avLst/>
          </a:prstGeom>
        </p:spPr>
      </p:pic>
      <p:sp>
        <p:nvSpPr>
          <p:cNvPr id="3" name="Content Placeholder 2"/>
          <p:cNvSpPr>
            <a:spLocks noGrp="1"/>
          </p:cNvSpPr>
          <p:nvPr>
            <p:ph idx="1"/>
          </p:nvPr>
        </p:nvSpPr>
        <p:spPr>
          <a:xfrm>
            <a:off x="133350" y="4381499"/>
            <a:ext cx="6858000" cy="2000251"/>
          </a:xfrm>
        </p:spPr>
        <p:txBody>
          <a:bodyPr>
            <a:noAutofit/>
          </a:bodyPr>
          <a:lstStyle/>
          <a:p>
            <a:pPr marL="0" indent="0">
              <a:buNone/>
            </a:pPr>
            <a:r>
              <a:rPr lang="en-US" sz="4600" i="1" dirty="0" smtClean="0"/>
              <a:t>Identify a</a:t>
            </a:r>
            <a:r>
              <a:rPr lang="en-US" sz="7600" dirty="0" smtClean="0"/>
              <a:t> </a:t>
            </a:r>
          </a:p>
          <a:p>
            <a:pPr marL="0" indent="0">
              <a:buNone/>
            </a:pPr>
            <a:r>
              <a:rPr lang="en-US" sz="7600" b="1" dirty="0">
                <a:solidFill>
                  <a:schemeClr val="accent5">
                    <a:lumMod val="75000"/>
                  </a:schemeClr>
                </a:solidFill>
              </a:rPr>
              <a:t>B</a:t>
            </a:r>
            <a:r>
              <a:rPr lang="en-US" sz="7600" b="1" dirty="0" smtClean="0">
                <a:solidFill>
                  <a:schemeClr val="accent5">
                    <a:lumMod val="75000"/>
                  </a:schemeClr>
                </a:solidFill>
              </a:rPr>
              <a:t>usiness </a:t>
            </a:r>
            <a:r>
              <a:rPr lang="en-US" sz="7600" b="1" dirty="0">
                <a:solidFill>
                  <a:schemeClr val="accent5">
                    <a:lumMod val="75000"/>
                  </a:schemeClr>
                </a:solidFill>
              </a:rPr>
              <a:t>O</a:t>
            </a:r>
            <a:r>
              <a:rPr lang="en-US" sz="7600" b="1" dirty="0" smtClean="0">
                <a:solidFill>
                  <a:schemeClr val="accent5">
                    <a:lumMod val="75000"/>
                  </a:schemeClr>
                </a:solidFill>
              </a:rPr>
              <a:t>wner</a:t>
            </a:r>
            <a:endParaRPr lang="en-US" sz="7600" b="1" dirty="0">
              <a:solidFill>
                <a:schemeClr val="accent5">
                  <a:lumMod val="75000"/>
                </a:schemeClr>
              </a:solidFill>
            </a:endParaRPr>
          </a:p>
        </p:txBody>
      </p:sp>
    </p:spTree>
    <p:extLst>
      <p:ext uri="{BB962C8B-B14F-4D97-AF65-F5344CB8AC3E}">
        <p14:creationId xmlns:p14="http://schemas.microsoft.com/office/powerpoint/2010/main" val="883850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ull's eye target with an arrow in cente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6714" t="20894" r="21103" b="28046"/>
          <a:stretch/>
        </p:blipFill>
        <p:spPr>
          <a:xfrm>
            <a:off x="5815763" y="1036803"/>
            <a:ext cx="5871411" cy="5745141"/>
          </a:xfrm>
          <a:prstGeom prst="rect">
            <a:avLst/>
          </a:prstGeom>
        </p:spPr>
      </p:pic>
      <p:sp>
        <p:nvSpPr>
          <p:cNvPr id="3" name="Content Placeholder 2"/>
          <p:cNvSpPr>
            <a:spLocks noGrp="1"/>
          </p:cNvSpPr>
          <p:nvPr>
            <p:ph idx="1"/>
          </p:nvPr>
        </p:nvSpPr>
        <p:spPr>
          <a:xfrm>
            <a:off x="-1" y="187325"/>
            <a:ext cx="11687175" cy="1641475"/>
          </a:xfrm>
        </p:spPr>
        <p:txBody>
          <a:bodyPr>
            <a:noAutofit/>
          </a:bodyPr>
          <a:lstStyle/>
          <a:p>
            <a:pPr marL="457200" lvl="1" indent="0">
              <a:buNone/>
            </a:pPr>
            <a:r>
              <a:rPr lang="en-US" sz="4200" i="1" dirty="0" smtClean="0">
                <a:effectLst/>
              </a:rPr>
              <a:t>Provide Veterans </a:t>
            </a:r>
            <a:r>
              <a:rPr lang="en-US" sz="5600" b="1" dirty="0" smtClean="0">
                <a:effectLst/>
              </a:rPr>
              <a:t>personalized, proactive, patient-driven</a:t>
            </a:r>
            <a:r>
              <a:rPr lang="en-US" sz="4200" b="1" dirty="0" smtClean="0">
                <a:effectLst/>
              </a:rPr>
              <a:t> </a:t>
            </a:r>
            <a:r>
              <a:rPr lang="en-US" sz="4200" i="1" dirty="0" smtClean="0">
                <a:effectLst/>
              </a:rPr>
              <a:t>health care</a:t>
            </a:r>
            <a:r>
              <a:rPr lang="en-US" sz="4200" dirty="0" smtClean="0">
                <a:effectLst/>
              </a:rPr>
              <a:t>. </a:t>
            </a:r>
            <a:endParaRPr lang="en-US" sz="4200" dirty="0"/>
          </a:p>
          <a:p>
            <a:endParaRPr lang="en-US" sz="4200" dirty="0"/>
          </a:p>
        </p:txBody>
      </p:sp>
      <p:sp>
        <p:nvSpPr>
          <p:cNvPr id="6" name="Rectangle 5" descr="Achieve measurable improvements in health outcomes.&#10;"/>
          <p:cNvSpPr/>
          <p:nvPr/>
        </p:nvSpPr>
        <p:spPr>
          <a:xfrm>
            <a:off x="981074" y="2533248"/>
            <a:ext cx="10706100" cy="1600438"/>
          </a:xfrm>
          <a:prstGeom prst="rect">
            <a:avLst/>
          </a:prstGeom>
        </p:spPr>
        <p:txBody>
          <a:bodyPr wrap="square">
            <a:spAutoFit/>
          </a:bodyPr>
          <a:lstStyle/>
          <a:p>
            <a:pPr lvl="1" algn="r"/>
            <a:r>
              <a:rPr lang="en-US" sz="4200" i="1" dirty="0" smtClean="0">
                <a:effectLst/>
              </a:rPr>
              <a:t>Achieve</a:t>
            </a:r>
            <a:r>
              <a:rPr lang="en-US" sz="4200" dirty="0" smtClean="0">
                <a:effectLst/>
              </a:rPr>
              <a:t> </a:t>
            </a:r>
            <a:r>
              <a:rPr lang="en-US" sz="5600" b="1" dirty="0" smtClean="0">
                <a:effectLst/>
              </a:rPr>
              <a:t>measurable improvements </a:t>
            </a:r>
            <a:r>
              <a:rPr lang="en-US" sz="4200" i="1" dirty="0" smtClean="0">
                <a:effectLst/>
              </a:rPr>
              <a:t>in health outcomes</a:t>
            </a:r>
            <a:r>
              <a:rPr lang="en-US" sz="4200" dirty="0" smtClean="0">
                <a:effectLst/>
              </a:rPr>
              <a:t>.</a:t>
            </a:r>
            <a:endParaRPr lang="en-US" sz="4200" dirty="0" smtClean="0"/>
          </a:p>
        </p:txBody>
      </p:sp>
      <p:sp>
        <p:nvSpPr>
          <p:cNvPr id="7" name="Rectangle 6" descr="Align resources to deliver sustained value &#10;to Veterans. &#10;"/>
          <p:cNvSpPr/>
          <p:nvPr/>
        </p:nvSpPr>
        <p:spPr>
          <a:xfrm>
            <a:off x="1" y="4476184"/>
            <a:ext cx="6705600" cy="2246769"/>
          </a:xfrm>
          <a:prstGeom prst="rect">
            <a:avLst/>
          </a:prstGeom>
        </p:spPr>
        <p:txBody>
          <a:bodyPr wrap="square">
            <a:spAutoFit/>
          </a:bodyPr>
          <a:lstStyle/>
          <a:p>
            <a:pPr lvl="1"/>
            <a:r>
              <a:rPr lang="en-US" sz="4200" i="1" dirty="0" smtClean="0">
                <a:effectLst/>
              </a:rPr>
              <a:t>Align resources to deliver </a:t>
            </a:r>
            <a:r>
              <a:rPr lang="en-US" sz="5600" b="1" dirty="0" smtClean="0">
                <a:effectLst/>
              </a:rPr>
              <a:t>sustained value </a:t>
            </a:r>
          </a:p>
          <a:p>
            <a:pPr lvl="1"/>
            <a:r>
              <a:rPr lang="en-US" sz="4200" i="1" dirty="0" smtClean="0">
                <a:effectLst/>
              </a:rPr>
              <a:t>to Veterans</a:t>
            </a:r>
            <a:r>
              <a:rPr lang="en-US" sz="4200" dirty="0" smtClean="0">
                <a:effectLst/>
              </a:rPr>
              <a:t>. </a:t>
            </a:r>
          </a:p>
        </p:txBody>
      </p:sp>
    </p:spTree>
    <p:extLst>
      <p:ext uri="{BB962C8B-B14F-4D97-AF65-F5344CB8AC3E}">
        <p14:creationId xmlns:p14="http://schemas.microsoft.com/office/powerpoint/2010/main" val="26091973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How will the app be sustained and by whom?&#10;"/>
          <p:cNvSpPr txBox="1"/>
          <p:nvPr/>
        </p:nvSpPr>
        <p:spPr>
          <a:xfrm>
            <a:off x="401783" y="1602780"/>
            <a:ext cx="4613564" cy="3539430"/>
          </a:xfrm>
          <a:prstGeom prst="rect">
            <a:avLst/>
          </a:prstGeom>
          <a:noFill/>
        </p:spPr>
        <p:txBody>
          <a:bodyPr wrap="square" rtlCol="0">
            <a:spAutoFit/>
          </a:bodyPr>
          <a:lstStyle/>
          <a:p>
            <a:pPr algn="ctr"/>
            <a:r>
              <a:rPr lang="en-US" sz="5600" b="1" dirty="0" smtClean="0">
                <a:solidFill>
                  <a:schemeClr val="bg1">
                    <a:lumMod val="50000"/>
                  </a:schemeClr>
                </a:solidFill>
              </a:rPr>
              <a:t>How will the app be sustained and by whom?</a:t>
            </a:r>
            <a:endParaRPr lang="en-US" sz="5600" b="1" dirty="0">
              <a:solidFill>
                <a:schemeClr val="bg1">
                  <a:lumMod val="50000"/>
                </a:schemeClr>
              </a:solidFill>
            </a:endParaRPr>
          </a:p>
        </p:txBody>
      </p:sp>
      <p:grpSp>
        <p:nvGrpSpPr>
          <p:cNvPr id="2" name="Group 1" descr="a green lightbulb with leaves inside"/>
          <p:cNvGrpSpPr/>
          <p:nvPr/>
        </p:nvGrpSpPr>
        <p:grpSpPr>
          <a:xfrm>
            <a:off x="5165558" y="-1"/>
            <a:ext cx="7026442" cy="6849451"/>
            <a:chOff x="5165558" y="-1"/>
            <a:chExt cx="7026442" cy="6849451"/>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2003" t="23189" r="11937" b="57366"/>
            <a:stretch/>
          </p:blipFill>
          <p:spPr>
            <a:xfrm>
              <a:off x="9238537" y="3926949"/>
              <a:ext cx="2433917" cy="154559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7720" r="18228" b="9942"/>
            <a:stretch/>
          </p:blipFill>
          <p:spPr>
            <a:xfrm>
              <a:off x="5165558" y="-1"/>
              <a:ext cx="7026442" cy="684945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9639" t="47134" r="7220" b="40732"/>
            <a:stretch/>
          </p:blipFill>
          <p:spPr>
            <a:xfrm>
              <a:off x="9758083" y="4143911"/>
              <a:ext cx="2433917" cy="1968132"/>
            </a:xfrm>
            <a:prstGeom prst="rect">
              <a:avLst/>
            </a:prstGeom>
          </p:spPr>
        </p:pic>
      </p:grpSp>
    </p:spTree>
    <p:extLst>
      <p:ext uri="{BB962C8B-B14F-4D97-AF65-F5344CB8AC3E}">
        <p14:creationId xmlns:p14="http://schemas.microsoft.com/office/powerpoint/2010/main" val="38362827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1691" y="1881044"/>
            <a:ext cx="4329545" cy="3383683"/>
          </a:xfrm>
        </p:spPr>
        <p:txBody>
          <a:bodyPr>
            <a:normAutofit/>
          </a:bodyPr>
          <a:lstStyle/>
          <a:p>
            <a:pPr marL="0" indent="0" algn="ctr">
              <a:buNone/>
            </a:pPr>
            <a:r>
              <a:rPr lang="en-US" sz="5600" b="1" dirty="0" smtClean="0">
                <a:effectLst/>
              </a:rPr>
              <a:t>Does this </a:t>
            </a:r>
            <a:r>
              <a:rPr lang="en-US" sz="5600" b="1" dirty="0"/>
              <a:t>A</a:t>
            </a:r>
            <a:r>
              <a:rPr lang="en-US" sz="5600" b="1" dirty="0" smtClean="0"/>
              <a:t>pp qualify for </a:t>
            </a:r>
            <a:r>
              <a:rPr lang="en-US" sz="5600" b="1" dirty="0" smtClean="0">
                <a:effectLst/>
              </a:rPr>
              <a:t>Medical Care Funding</a:t>
            </a:r>
            <a:r>
              <a:rPr lang="en-US" sz="5600" b="1" dirty="0"/>
              <a:t>?</a:t>
            </a:r>
            <a:endParaRPr lang="en-US" sz="5600" b="1" dirty="0" smtClean="0">
              <a:effectLst/>
            </a:endParaRPr>
          </a:p>
          <a:p>
            <a:pPr algn="ctr"/>
            <a:endParaRPr lang="en-US" sz="56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74" y="-100355"/>
            <a:ext cx="5502442" cy="7036371"/>
          </a:xfrm>
          <a:prstGeom prst="rect">
            <a:avLst/>
          </a:prstGeom>
        </p:spPr>
      </p:pic>
    </p:spTree>
    <p:extLst>
      <p:ext uri="{BB962C8B-B14F-4D97-AF65-F5344CB8AC3E}">
        <p14:creationId xmlns:p14="http://schemas.microsoft.com/office/powerpoint/2010/main" val="229654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und meeting table and chairs"/>
          <p:cNvPicPr>
            <a:picLocks noChangeAspect="1"/>
          </p:cNvPicPr>
          <p:nvPr/>
        </p:nvPicPr>
        <p:blipFill rotWithShape="1">
          <a:blip r:embed="rId3" cstate="print">
            <a:extLst>
              <a:ext uri="{28A0092B-C50C-407E-A947-70E740481C1C}">
                <a14:useLocalDpi xmlns:a14="http://schemas.microsoft.com/office/drawing/2010/main" val="0"/>
              </a:ext>
            </a:extLst>
          </a:blip>
          <a:srcRect l="8843" t="22358" r="11116" b="19785"/>
          <a:stretch/>
        </p:blipFill>
        <p:spPr>
          <a:xfrm>
            <a:off x="3625515" y="2213810"/>
            <a:ext cx="8566485" cy="4644190"/>
          </a:xfrm>
          <a:prstGeom prst="rect">
            <a:avLst/>
          </a:prstGeom>
        </p:spPr>
      </p:pic>
      <p:sp>
        <p:nvSpPr>
          <p:cNvPr id="2" name="Title 1"/>
          <p:cNvSpPr>
            <a:spLocks noGrp="1"/>
          </p:cNvSpPr>
          <p:nvPr>
            <p:ph type="title"/>
          </p:nvPr>
        </p:nvSpPr>
        <p:spPr>
          <a:xfrm>
            <a:off x="112295" y="393031"/>
            <a:ext cx="6357414" cy="2189747"/>
          </a:xfrm>
        </p:spPr>
        <p:txBody>
          <a:bodyPr/>
          <a:lstStyle/>
          <a:p>
            <a:pPr algn="ctr"/>
            <a:r>
              <a:rPr lang="en-US" b="1" dirty="0" smtClean="0"/>
              <a:t>Mobile Applications Governance Board (MAGB) </a:t>
            </a:r>
            <a:r>
              <a:rPr lang="en-US" b="1" i="1" dirty="0"/>
              <a:t>R</a:t>
            </a:r>
            <a:r>
              <a:rPr lang="en-US" b="1" i="1" dirty="0" smtClean="0"/>
              <a:t>eview and Approval</a:t>
            </a:r>
            <a:endParaRPr lang="en-US" b="1" i="1" dirty="0"/>
          </a:p>
        </p:txBody>
      </p:sp>
    </p:spTree>
    <p:extLst>
      <p:ext uri="{BB962C8B-B14F-4D97-AF65-F5344CB8AC3E}">
        <p14:creationId xmlns:p14="http://schemas.microsoft.com/office/powerpoint/2010/main" val="5060862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descr="Poll Question&#10;"/>
          <p:cNvSpPr txBox="1">
            <a:spLocks/>
          </p:cNvSpPr>
          <p:nvPr/>
        </p:nvSpPr>
        <p:spPr>
          <a:xfrm>
            <a:off x="2109019" y="206374"/>
            <a:ext cx="92447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Poll Question</a:t>
            </a:r>
            <a:endParaRPr lang="en-US" dirty="0"/>
          </a:p>
        </p:txBody>
      </p:sp>
      <p:sp>
        <p:nvSpPr>
          <p:cNvPr id="3" name="Content Placeholder 2"/>
          <p:cNvSpPr>
            <a:spLocks noGrp="1"/>
          </p:cNvSpPr>
          <p:nvPr>
            <p:ph idx="1"/>
          </p:nvPr>
        </p:nvSpPr>
        <p:spPr/>
        <p:txBody>
          <a:bodyPr/>
          <a:lstStyle/>
          <a:p>
            <a:pPr marL="0" indent="0">
              <a:buNone/>
            </a:pPr>
            <a:r>
              <a:rPr lang="en-US" dirty="0" smtClean="0">
                <a:effectLst/>
              </a:rPr>
              <a:t>What are the three questions that the Governance Board needs answered?</a:t>
            </a:r>
            <a:r>
              <a:rPr lang="en-US" b="1" dirty="0" smtClean="0">
                <a:effectLst/>
              </a:rPr>
              <a:t/>
            </a:r>
            <a:br>
              <a:rPr lang="en-US" b="1" dirty="0" smtClean="0">
                <a:effectLst/>
              </a:rPr>
            </a:br>
            <a:endParaRPr lang="en-US" dirty="0" smtClean="0">
              <a:effectLst/>
            </a:endParaRPr>
          </a:p>
          <a:p>
            <a:pPr marL="457200" indent="-457200">
              <a:buNone/>
            </a:pPr>
            <a:r>
              <a:rPr lang="en-US" dirty="0" smtClean="0">
                <a:effectLst/>
              </a:rPr>
              <a:t>1.  Identify the Business Sponsor, Project Manager and Developer.</a:t>
            </a:r>
          </a:p>
          <a:p>
            <a:pPr marL="457200" indent="-457200">
              <a:buNone/>
            </a:pPr>
            <a:r>
              <a:rPr lang="en-US" dirty="0" smtClean="0">
                <a:effectLst/>
              </a:rPr>
              <a:t>2.  Identify the Business Sponsor, Does this meet the VA Mission(Strategic Plan), What is the Sustainment  Plan?</a:t>
            </a:r>
          </a:p>
          <a:p>
            <a:pPr marL="457200" indent="-457200">
              <a:buNone/>
            </a:pPr>
            <a:r>
              <a:rPr lang="en-US" b="1" dirty="0" smtClean="0">
                <a:effectLst/>
              </a:rPr>
              <a:t>3.  </a:t>
            </a:r>
            <a:r>
              <a:rPr lang="en-US" dirty="0" smtClean="0">
                <a:effectLst/>
              </a:rPr>
              <a:t>Identify the Business Sponsor, Does this meet the VA Mission(Strategic Plan)?, Identify the App Name and color.</a:t>
            </a:r>
          </a:p>
          <a:p>
            <a:pPr marL="0" indent="0">
              <a:buNone/>
            </a:pPr>
            <a:endParaRPr lang="en-US" dirty="0"/>
          </a:p>
        </p:txBody>
      </p:sp>
    </p:spTree>
    <p:extLst>
      <p:ext uri="{BB962C8B-B14F-4D97-AF65-F5344CB8AC3E}">
        <p14:creationId xmlns:p14="http://schemas.microsoft.com/office/powerpoint/2010/main" val="10192710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et of gears"/>
          <p:cNvPicPr>
            <a:picLocks noChangeAspect="1"/>
          </p:cNvPicPr>
          <p:nvPr/>
        </p:nvPicPr>
        <p:blipFill rotWithShape="1">
          <a:blip r:embed="rId3">
            <a:extLst>
              <a:ext uri="{28A0092B-C50C-407E-A947-70E740481C1C}">
                <a14:useLocalDpi xmlns:a14="http://schemas.microsoft.com/office/drawing/2010/main" val="0"/>
              </a:ext>
            </a:extLst>
          </a:blip>
          <a:srcRect t="3300" b="12029"/>
          <a:stretch/>
        </p:blipFill>
        <p:spPr>
          <a:xfrm>
            <a:off x="1" y="-16042"/>
            <a:ext cx="12191999" cy="6882064"/>
          </a:xfrm>
          <a:prstGeom prst="rect">
            <a:avLst/>
          </a:prstGeom>
        </p:spPr>
      </p:pic>
      <p:sp>
        <p:nvSpPr>
          <p:cNvPr id="5" name="Rectangle 4" descr="Mobile Application Environment (MAE)&#10;"/>
          <p:cNvSpPr/>
          <p:nvPr/>
        </p:nvSpPr>
        <p:spPr>
          <a:xfrm>
            <a:off x="277625" y="367784"/>
            <a:ext cx="5094475" cy="1508105"/>
          </a:xfrm>
          <a:prstGeom prst="rect">
            <a:avLst/>
          </a:prstGeom>
        </p:spPr>
        <p:txBody>
          <a:bodyPr wrap="square">
            <a:spAutoFit/>
          </a:bodyPr>
          <a:lstStyle/>
          <a:p>
            <a:r>
              <a:rPr lang="en-US" sz="4600" b="1" dirty="0" smtClean="0">
                <a:solidFill>
                  <a:srgbClr val="00B0F0"/>
                </a:solidFill>
              </a:rPr>
              <a:t>Mobile Application Environment (MAE)</a:t>
            </a:r>
            <a:endParaRPr lang="en-US" sz="4600" b="1" dirty="0">
              <a:solidFill>
                <a:srgbClr val="00B0F0"/>
              </a:solidFill>
            </a:endParaRPr>
          </a:p>
        </p:txBody>
      </p:sp>
      <p:sp>
        <p:nvSpPr>
          <p:cNvPr id="7" name="Oval 6" descr="&quot;&quot;"/>
          <p:cNvSpPr/>
          <p:nvPr/>
        </p:nvSpPr>
        <p:spPr>
          <a:xfrm>
            <a:off x="3314700" y="2533650"/>
            <a:ext cx="3181350" cy="3124200"/>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Coordination&#10;Tracking&#10;Monitoring&#10;Documentation&#10;Collaboration&#10;"/>
          <p:cNvSpPr txBox="1"/>
          <p:nvPr/>
        </p:nvSpPr>
        <p:spPr>
          <a:xfrm>
            <a:off x="3124200" y="2787134"/>
            <a:ext cx="3581400" cy="2554545"/>
          </a:xfrm>
          <a:prstGeom prst="rect">
            <a:avLst/>
          </a:prstGeom>
          <a:noFill/>
        </p:spPr>
        <p:txBody>
          <a:bodyPr wrap="square" rtlCol="0">
            <a:spAutoFit/>
          </a:bodyPr>
          <a:lstStyle/>
          <a:p>
            <a:pPr algn="ctr">
              <a:spcAft>
                <a:spcPts val="600"/>
              </a:spcAft>
            </a:pPr>
            <a:r>
              <a:rPr lang="en-US" sz="2800" b="1" dirty="0" smtClean="0">
                <a:solidFill>
                  <a:schemeClr val="accent6"/>
                </a:solidFill>
              </a:rPr>
              <a:t>Coordination</a:t>
            </a:r>
          </a:p>
          <a:p>
            <a:pPr algn="ctr">
              <a:spcAft>
                <a:spcPts val="600"/>
              </a:spcAft>
            </a:pPr>
            <a:r>
              <a:rPr lang="en-US" sz="2800" b="1" dirty="0" smtClean="0">
                <a:solidFill>
                  <a:schemeClr val="accent6"/>
                </a:solidFill>
              </a:rPr>
              <a:t>Tracking</a:t>
            </a:r>
          </a:p>
          <a:p>
            <a:pPr algn="ctr">
              <a:spcAft>
                <a:spcPts val="600"/>
              </a:spcAft>
            </a:pPr>
            <a:r>
              <a:rPr lang="en-US" sz="2800" b="1" dirty="0" smtClean="0">
                <a:solidFill>
                  <a:schemeClr val="accent6"/>
                </a:solidFill>
              </a:rPr>
              <a:t>Monitoring</a:t>
            </a:r>
          </a:p>
          <a:p>
            <a:pPr algn="ctr">
              <a:spcAft>
                <a:spcPts val="600"/>
              </a:spcAft>
            </a:pPr>
            <a:r>
              <a:rPr lang="en-US" sz="2800" b="1" dirty="0" smtClean="0">
                <a:solidFill>
                  <a:schemeClr val="accent6"/>
                </a:solidFill>
              </a:rPr>
              <a:t>Documentation</a:t>
            </a:r>
          </a:p>
          <a:p>
            <a:pPr algn="ctr">
              <a:spcAft>
                <a:spcPts val="600"/>
              </a:spcAft>
            </a:pPr>
            <a:r>
              <a:rPr lang="en-US" sz="2800" b="1" dirty="0" smtClean="0">
                <a:solidFill>
                  <a:schemeClr val="accent6"/>
                </a:solidFill>
              </a:rPr>
              <a:t>Collaboration</a:t>
            </a:r>
            <a:endParaRPr lang="en-US" sz="2800" b="1" dirty="0">
              <a:solidFill>
                <a:schemeClr val="accent6"/>
              </a:solidFill>
            </a:endParaRPr>
          </a:p>
        </p:txBody>
      </p:sp>
    </p:spTree>
    <p:extLst>
      <p:ext uri="{BB962C8B-B14F-4D97-AF65-F5344CB8AC3E}">
        <p14:creationId xmlns:p14="http://schemas.microsoft.com/office/powerpoint/2010/main" val="24173664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ol with two floating yellow innertubes"/>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4989"/>
          <a:stretch/>
        </p:blipFill>
        <p:spPr>
          <a:xfrm>
            <a:off x="0" y="0"/>
            <a:ext cx="12192000" cy="6882063"/>
          </a:xfrm>
        </p:spPr>
      </p:pic>
      <p:sp>
        <p:nvSpPr>
          <p:cNvPr id="2" name="Title 1"/>
          <p:cNvSpPr>
            <a:spLocks noGrp="1"/>
          </p:cNvSpPr>
          <p:nvPr>
            <p:ph type="title"/>
          </p:nvPr>
        </p:nvSpPr>
        <p:spPr>
          <a:xfrm>
            <a:off x="2647950" y="823120"/>
            <a:ext cx="9544050" cy="1179711"/>
          </a:xfrm>
          <a:noFill/>
        </p:spPr>
        <p:txBody>
          <a:bodyPr>
            <a:noAutofit/>
          </a:bodyPr>
          <a:lstStyle/>
          <a:p>
            <a:pPr algn="ctr"/>
            <a:r>
              <a:rPr lang="en-US" sz="8800" b="1" dirty="0" smtClean="0"/>
              <a:t>“Approved App Pool”</a:t>
            </a:r>
            <a:endParaRPr lang="en-US" sz="8800" b="1" dirty="0"/>
          </a:p>
        </p:txBody>
      </p:sp>
      <p:sp>
        <p:nvSpPr>
          <p:cNvPr id="6" name="Title 1" descr="Contract"/>
          <p:cNvSpPr txBox="1">
            <a:spLocks/>
          </p:cNvSpPr>
          <p:nvPr/>
        </p:nvSpPr>
        <p:spPr>
          <a:xfrm>
            <a:off x="6686550" y="3882927"/>
            <a:ext cx="31813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Contract</a:t>
            </a:r>
            <a:endParaRPr lang="en-US" b="1" dirty="0"/>
          </a:p>
        </p:txBody>
      </p:sp>
      <p:sp>
        <p:nvSpPr>
          <p:cNvPr id="7" name="Title 1" descr="In-house"/>
          <p:cNvSpPr txBox="1">
            <a:spLocks/>
          </p:cNvSpPr>
          <p:nvPr/>
        </p:nvSpPr>
        <p:spPr>
          <a:xfrm>
            <a:off x="7162800" y="5208490"/>
            <a:ext cx="289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In-house</a:t>
            </a:r>
            <a:endParaRPr lang="en-US" b="1" dirty="0"/>
          </a:p>
        </p:txBody>
      </p:sp>
    </p:spTree>
    <p:extLst>
      <p:ext uri="{BB962C8B-B14F-4D97-AF65-F5344CB8AC3E}">
        <p14:creationId xmlns:p14="http://schemas.microsoft.com/office/powerpoint/2010/main" val="2345588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IRA is the primary project tracking tool. As you can see it allows for tracking issues, Sprints, User stories, Compliance.&#10;&#10;It is not currently a requirement that teams use this to plan their development, however they must update project information and required documents in this system.&#10;"/>
          <p:cNvPicPr>
            <a:picLocks noChangeAspect="1"/>
          </p:cNvPicPr>
          <p:nvPr/>
        </p:nvPicPr>
        <p:blipFill rotWithShape="1">
          <a:blip r:embed="rId3">
            <a:extLst>
              <a:ext uri="{28A0092B-C50C-407E-A947-70E740481C1C}">
                <a14:useLocalDpi xmlns:a14="http://schemas.microsoft.com/office/drawing/2010/main" val="0"/>
              </a:ext>
            </a:extLst>
          </a:blip>
          <a:srcRect r="66552"/>
          <a:stretch/>
        </p:blipFill>
        <p:spPr>
          <a:xfrm>
            <a:off x="1168018" y="720446"/>
            <a:ext cx="9861932" cy="5432704"/>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34823683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nic baske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8849" y="1155033"/>
            <a:ext cx="5643152" cy="5643152"/>
          </a:xfrm>
          <a:prstGeom prst="rect">
            <a:avLst/>
          </a:prstGeom>
        </p:spPr>
      </p:pic>
      <p:sp>
        <p:nvSpPr>
          <p:cNvPr id="7" name="Curved Down Arrow 6" descr="&quot;&quot;"/>
          <p:cNvSpPr/>
          <p:nvPr/>
        </p:nvSpPr>
        <p:spPr>
          <a:xfrm rot="167169">
            <a:off x="2381250" y="318715"/>
            <a:ext cx="5210473" cy="205413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descr="a clipboard"/>
          <p:cNvPicPr>
            <a:picLocks noChangeAspect="1"/>
          </p:cNvPicPr>
          <p:nvPr/>
        </p:nvPicPr>
        <p:blipFill>
          <a:blip r:embed="rId4" cstate="print">
            <a:extLst>
              <a:ext uri="{BEBA8EAE-BF5A-486C-A8C5-ECC9F3942E4B}">
                <a14:imgProps xmlns:a14="http://schemas.microsoft.com/office/drawing/2010/main">
                  <a14:imgLayer r:embed="rId5">
                    <a14:imgEffect>
                      <a14:backgroundRemoval t="2865" b="95225" l="6814" r="94843"/>
                    </a14:imgEffect>
                  </a14:imgLayer>
                </a14:imgProps>
              </a:ext>
              <a:ext uri="{28A0092B-C50C-407E-A947-70E740481C1C}">
                <a14:useLocalDpi xmlns:a14="http://schemas.microsoft.com/office/drawing/2010/main" val="0"/>
              </a:ext>
            </a:extLst>
          </a:blip>
          <a:stretch>
            <a:fillRect/>
          </a:stretch>
        </p:blipFill>
        <p:spPr>
          <a:xfrm rot="20888090">
            <a:off x="540285" y="1256487"/>
            <a:ext cx="4213002" cy="5693246"/>
          </a:xfrm>
          <a:prstGeom prst="rect">
            <a:avLst/>
          </a:prstGeom>
        </p:spPr>
      </p:pic>
      <p:grpSp>
        <p:nvGrpSpPr>
          <p:cNvPr id="8" name="Group 7"/>
          <p:cNvGrpSpPr/>
          <p:nvPr/>
        </p:nvGrpSpPr>
        <p:grpSpPr>
          <a:xfrm rot="20913665">
            <a:off x="1409807" y="2830214"/>
            <a:ext cx="2305050" cy="2071189"/>
            <a:chOff x="1066800" y="1009650"/>
            <a:chExt cx="3143250" cy="2724150"/>
          </a:xfrm>
        </p:grpSpPr>
        <p:sp>
          <p:nvSpPr>
            <p:cNvPr id="5" name="Rounded Rectangle 4"/>
            <p:cNvSpPr/>
            <p:nvPr/>
          </p:nvSpPr>
          <p:spPr>
            <a:xfrm>
              <a:off x="1066800" y="1009650"/>
              <a:ext cx="3143250" cy="2724150"/>
            </a:xfrm>
            <a:prstGeom prst="roundRect">
              <a:avLst/>
            </a:prstGeom>
            <a:solidFill>
              <a:schemeClr val="accent6"/>
            </a:solidFill>
            <a:scene3d>
              <a:camera prst="orthographicFront"/>
              <a:lightRig rig="threePt" dir="t"/>
            </a:scene3d>
            <a:sp3d extrusionH="495300" contourW="114300">
              <a:bevelT w="165100" prst="coolSlant"/>
              <a:extrusionClr>
                <a:schemeClr val="bg1">
                  <a:lumMod val="75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Approved App&#10;"/>
            <p:cNvSpPr txBox="1"/>
            <p:nvPr/>
          </p:nvSpPr>
          <p:spPr>
            <a:xfrm>
              <a:off x="1276350" y="1586895"/>
              <a:ext cx="2724150" cy="1229794"/>
            </a:xfrm>
            <a:prstGeom prst="rect">
              <a:avLst/>
            </a:prstGeom>
            <a:noFill/>
          </p:spPr>
          <p:txBody>
            <a:bodyPr wrap="square" rtlCol="0">
              <a:spAutoFit/>
            </a:bodyPr>
            <a:lstStyle/>
            <a:p>
              <a:pPr algn="ctr"/>
              <a:r>
                <a:rPr lang="en-US" sz="3400" b="1" dirty="0" smtClean="0">
                  <a:solidFill>
                    <a:schemeClr val="bg1"/>
                  </a:solidFill>
                </a:rPr>
                <a:t>Approved App</a:t>
              </a:r>
              <a:endParaRPr lang="en-US" sz="3400" b="1" dirty="0">
                <a:solidFill>
                  <a:schemeClr val="bg1"/>
                </a:solidFill>
              </a:endParaRPr>
            </a:p>
          </p:txBody>
        </p:sp>
      </p:grpSp>
      <p:sp>
        <p:nvSpPr>
          <p:cNvPr id="11" name="TextBox 10" descr="Intake&#10;"/>
          <p:cNvSpPr txBox="1"/>
          <p:nvPr/>
        </p:nvSpPr>
        <p:spPr>
          <a:xfrm rot="20909610">
            <a:off x="1740749" y="5152550"/>
            <a:ext cx="2419350" cy="830997"/>
          </a:xfrm>
          <a:prstGeom prst="rect">
            <a:avLst/>
          </a:prstGeom>
          <a:noFill/>
        </p:spPr>
        <p:txBody>
          <a:bodyPr wrap="square" rtlCol="0">
            <a:spAutoFit/>
          </a:bodyPr>
          <a:lstStyle/>
          <a:p>
            <a:pPr algn="ctr"/>
            <a:r>
              <a:rPr lang="en-US" sz="4800" b="1" dirty="0" smtClean="0"/>
              <a:t>Intake</a:t>
            </a:r>
            <a:endParaRPr lang="en-US" sz="4800" b="1" dirty="0"/>
          </a:p>
        </p:txBody>
      </p:sp>
      <p:sp>
        <p:nvSpPr>
          <p:cNvPr id="9" name="TextBox 8" descr="JIRA"/>
          <p:cNvSpPr txBox="1"/>
          <p:nvPr/>
        </p:nvSpPr>
        <p:spPr>
          <a:xfrm rot="21332341">
            <a:off x="8839200" y="4661357"/>
            <a:ext cx="2419350" cy="1446550"/>
          </a:xfrm>
          <a:prstGeom prst="rect">
            <a:avLst/>
          </a:prstGeom>
          <a:noFill/>
        </p:spPr>
        <p:txBody>
          <a:bodyPr wrap="square" rtlCol="0">
            <a:spAutoFit/>
          </a:bodyPr>
          <a:lstStyle/>
          <a:p>
            <a:pPr algn="ctr"/>
            <a:r>
              <a:rPr lang="en-US" sz="8800" b="1" dirty="0" smtClean="0">
                <a:solidFill>
                  <a:schemeClr val="bg1"/>
                </a:solidFill>
              </a:rPr>
              <a:t>JIRA</a:t>
            </a:r>
            <a:endParaRPr lang="en-US" sz="8800" b="1" dirty="0">
              <a:solidFill>
                <a:schemeClr val="bg1"/>
              </a:solidFill>
            </a:endParaRPr>
          </a:p>
        </p:txBody>
      </p:sp>
    </p:spTree>
    <p:extLst>
      <p:ext uri="{BB962C8B-B14F-4D97-AF65-F5344CB8AC3E}">
        <p14:creationId xmlns:p14="http://schemas.microsoft.com/office/powerpoint/2010/main" val="9624656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 to the navigation bar at the top of the System Dashboard page and find the “Projects” menu option&#10;Choose a Project  from the Drop Down. This will display projects you have access to. Choosing a project  takes you to the Project Summary Page for that project.&#10;&#10;Depending on the user and how many projects you are working on, you may have several projects listed here.  In this case, we only see “Vet Kiosk Wiki App” so let’s go ahead and click on that.&#10;&#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4217021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4" y="0"/>
            <a:ext cx="12184225" cy="6862379"/>
          </a:xfrm>
          <a:prstGeom prst="rect">
            <a:avLst/>
          </a:prstGeom>
        </p:spPr>
      </p:pic>
    </p:spTree>
    <p:extLst>
      <p:ext uri="{BB962C8B-B14F-4D97-AF65-F5344CB8AC3E}">
        <p14:creationId xmlns:p14="http://schemas.microsoft.com/office/powerpoint/2010/main" val="41014482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main page – or SUMMARY page. At the top is Project name, Project Key, Project Lead. In the center is KEY for a minute, in this case VKW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4" y="0"/>
            <a:ext cx="12176451" cy="6858000"/>
          </a:xfrm>
          <a:prstGeom prst="rect">
            <a:avLst/>
          </a:prstGeom>
        </p:spPr>
      </p:pic>
    </p:spTree>
    <p:extLst>
      <p:ext uri="{BB962C8B-B14F-4D97-AF65-F5344CB8AC3E}">
        <p14:creationId xmlns:p14="http://schemas.microsoft.com/office/powerpoint/2010/main" val="2601647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main page – or SUMMARY page. Close up of Summary detai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8054885"/>
          </a:xfrm>
          <a:prstGeom prst="rect">
            <a:avLst/>
          </a:prstGeom>
        </p:spPr>
      </p:pic>
    </p:spTree>
    <p:extLst>
      <p:ext uri="{BB962C8B-B14F-4D97-AF65-F5344CB8AC3E}">
        <p14:creationId xmlns:p14="http://schemas.microsoft.com/office/powerpoint/2010/main" val="610567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top left side of the page you will see both the Overview link and the Administrative Link.&#10;The Administrative link is used by the Project Manager to add users and make administrative changes to the project.&#10;&#10;Right now we’ve clicked on the Overview link.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4" y="0"/>
            <a:ext cx="12150375" cy="6881574"/>
          </a:xfrm>
          <a:prstGeom prst="rect">
            <a:avLst/>
          </a:prstGeom>
        </p:spPr>
      </p:pic>
    </p:spTree>
    <p:extLst>
      <p:ext uri="{BB962C8B-B14F-4D97-AF65-F5344CB8AC3E}">
        <p14:creationId xmlns:p14="http://schemas.microsoft.com/office/powerpoint/2010/main" val="3471148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ck on issues and navigate to the issues page containing all of the project issues, resolved or unresolved.  Now, we can’t see the whole page here, so I’m going to zoom out.&#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1" y="0"/>
            <a:ext cx="12168398" cy="6858000"/>
          </a:xfrm>
          <a:prstGeom prst="rect">
            <a:avLst/>
          </a:prstGeom>
        </p:spPr>
      </p:pic>
    </p:spTree>
    <p:extLst>
      <p:ext uri="{BB962C8B-B14F-4D97-AF65-F5344CB8AC3E}">
        <p14:creationId xmlns:p14="http://schemas.microsoft.com/office/powerpoint/2010/main" val="198143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 Vet Kiosk Wiki App.  I know this is too small to see, so let’s focus on the bottom right.&#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36"/>
            <a:ext cx="12201146" cy="6852864"/>
          </a:xfrm>
          <a:prstGeom prst="rect">
            <a:avLst/>
          </a:prstGeom>
        </p:spPr>
      </p:pic>
    </p:spTree>
    <p:extLst>
      <p:ext uri="{BB962C8B-B14F-4D97-AF65-F5344CB8AC3E}">
        <p14:creationId xmlns:p14="http://schemas.microsoft.com/office/powerpoint/2010/main" val="881239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et of gears, with Confluence and JIRA in the center of the largest ones.&#10;&#10;JIRA is a tracking system that captures and organizes issues, assigns work, and follows team activity.&#10;Confluence maintains project documentation in the project's Confluence wiki space&#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7" y="-11114"/>
            <a:ext cx="12240127" cy="6853072"/>
          </a:xfrm>
          <a:prstGeom prst="rect">
            <a:avLst/>
          </a:prstGeom>
        </p:spPr>
      </p:pic>
    </p:spTree>
    <p:extLst>
      <p:ext uri="{BB962C8B-B14F-4D97-AF65-F5344CB8AC3E}">
        <p14:creationId xmlns:p14="http://schemas.microsoft.com/office/powerpoint/2010/main" val="259053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 look at unresolved issues BY Issue Type&#10;Two items I want to point out here are the Original Request and the Certification/Compliance Issue. Since we are changing and improving all the time, your Project Summary may not contain your Original Request Link. Remember the three links we just showed you on the Project Summary page?  If you are an administrator you can edit the page and place the Original Request link here by copying it from the list of unresolved issues.   If you are not an administrator or project manager, you can ,at least, view the Original Request here in the Unresolved Issue Type list.. &#10;&#10;In some cases the “original request” link may open to more than one original request.  Some projects are grouped together due to phases or other reasons determined by WMS management.&#10;&#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470"/>
            <a:ext cx="12203527" cy="6851530"/>
          </a:xfrm>
          <a:prstGeom prst="rect">
            <a:avLst/>
          </a:prstGeom>
        </p:spPr>
      </p:pic>
    </p:spTree>
    <p:extLst>
      <p:ext uri="{BB962C8B-B14F-4D97-AF65-F5344CB8AC3E}">
        <p14:creationId xmlns:p14="http://schemas.microsoft.com/office/powerpoint/2010/main" val="3338069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ey VKWA-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8872"/>
            <a:ext cx="12165337" cy="6605778"/>
          </a:xfrm>
          <a:prstGeom prst="rect">
            <a:avLst/>
          </a:prstGeom>
        </p:spPr>
      </p:pic>
    </p:spTree>
    <p:extLst>
      <p:ext uri="{BB962C8B-B14F-4D97-AF65-F5344CB8AC3E}">
        <p14:creationId xmlns:p14="http://schemas.microsoft.com/office/powerpoint/2010/main" val="3193316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ummary p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4" y="0"/>
            <a:ext cx="12176451" cy="6858000"/>
          </a:xfrm>
          <a:prstGeom prst="rect">
            <a:avLst/>
          </a:prstGeom>
        </p:spPr>
      </p:pic>
    </p:spTree>
    <p:extLst>
      <p:ext uri="{BB962C8B-B14F-4D97-AF65-F5344CB8AC3E}">
        <p14:creationId xmlns:p14="http://schemas.microsoft.com/office/powerpoint/2010/main" val="39732200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t Kiosk Wiki App cover page"/>
          <p:cNvPicPr>
            <a:picLocks noChangeAspect="1"/>
          </p:cNvPicPr>
          <p:nvPr/>
        </p:nvPicPr>
        <p:blipFill rotWithShape="1">
          <a:blip r:embed="rId3">
            <a:extLst>
              <a:ext uri="{28A0092B-C50C-407E-A947-70E740481C1C}">
                <a14:useLocalDpi xmlns:a14="http://schemas.microsoft.com/office/drawing/2010/main" val="0"/>
              </a:ext>
            </a:extLst>
          </a:blip>
          <a:srcRect b="200"/>
          <a:stretch/>
        </p:blipFill>
        <p:spPr>
          <a:xfrm>
            <a:off x="0" y="212637"/>
            <a:ext cx="12192000" cy="5219975"/>
          </a:xfrm>
          <a:prstGeom prst="rect">
            <a:avLst/>
          </a:prstGeom>
        </p:spPr>
      </p:pic>
    </p:spTree>
    <p:extLst>
      <p:ext uri="{BB962C8B-B14F-4D97-AF65-F5344CB8AC3E}">
        <p14:creationId xmlns:p14="http://schemas.microsoft.com/office/powerpoint/2010/main" val="2352453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nu showing child pag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Tree>
    <p:extLst>
      <p:ext uri="{BB962C8B-B14F-4D97-AF65-F5344CB8AC3E}">
        <p14:creationId xmlns:p14="http://schemas.microsoft.com/office/powerpoint/2010/main" val="11491609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ot;&quot;"/>
          <p:cNvSpPr>
            <a:spLocks noGrp="1"/>
          </p:cNvSpPr>
          <p:nvPr>
            <p:ph type="title"/>
          </p:nvPr>
        </p:nvSpPr>
        <p:spPr/>
        <p:txBody>
          <a:bodyPr/>
          <a:lstStyle/>
          <a:p>
            <a:endParaRPr lang="en-US" dirty="0"/>
          </a:p>
        </p:txBody>
      </p:sp>
      <p:pic>
        <p:nvPicPr>
          <p:cNvPr id="14" name="Content Placeholder 13" descr="Templates page. Templates have been created to aid the user in adding content. If we click on this CREATE button at the top of the page, a pop up box is will open with several templates.&#10;Users are able to up load and import the available templates as child pages. From this screen, you can then scroll down to the correct template&#10;&#10;There are templates for all the PMAS documents including Requirements Specification Document, System Design Document. There are also templates for the V &amp; V testing intake form, and many of the Compliance form templates such as privacy and security and the 508 testing.  &#10;"/>
          <p:cNvPicPr>
            <a:picLocks noGrp="1" noChangeAspect="1"/>
          </p:cNvPicPr>
          <p:nvPr>
            <p:ph idx="1"/>
          </p:nvPr>
        </p:nvPicPr>
        <p:blipFill rotWithShape="1">
          <a:blip r:embed="rId3">
            <a:extLst>
              <a:ext uri="{28A0092B-C50C-407E-A947-70E740481C1C}">
                <a14:useLocalDpi xmlns:a14="http://schemas.microsoft.com/office/drawing/2010/main" val="0"/>
              </a:ext>
            </a:extLst>
          </a:blip>
          <a:srcRect t="23621"/>
          <a:stretch/>
        </p:blipFill>
        <p:spPr>
          <a:xfrm>
            <a:off x="-9482" y="0"/>
            <a:ext cx="12201482" cy="6994729"/>
          </a:xfrm>
        </p:spPr>
      </p:pic>
      <p:pic>
        <p:nvPicPr>
          <p:cNvPr id="13" name="Picture 12" descr="Create button"/>
          <p:cNvPicPr>
            <a:picLocks noChangeAspect="1"/>
          </p:cNvPicPr>
          <p:nvPr/>
        </p:nvPicPr>
        <p:blipFill rotWithShape="1">
          <a:blip r:embed="rId4"/>
          <a:srcRect l="17288" t="5426" r="79168" b="91483"/>
          <a:stretch/>
        </p:blipFill>
        <p:spPr>
          <a:xfrm>
            <a:off x="4648201" y="141947"/>
            <a:ext cx="2400300" cy="1188721"/>
          </a:xfrm>
          <a:prstGeom prst="rect">
            <a:avLst/>
          </a:prstGeom>
        </p:spPr>
      </p:pic>
    </p:spTree>
    <p:extLst>
      <p:ext uri="{BB962C8B-B14F-4D97-AF65-F5344CB8AC3E}">
        <p14:creationId xmlns:p14="http://schemas.microsoft.com/office/powerpoint/2010/main" val="3864409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 Required Artifacts Template on templates lis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 y="698750"/>
            <a:ext cx="12193476" cy="4029645"/>
          </a:xfrm>
          <a:prstGeom prst="rect">
            <a:avLst/>
          </a:prstGeom>
        </p:spPr>
      </p:pic>
      <p:pic>
        <p:nvPicPr>
          <p:cNvPr id="3" name="Picture 2" descr="MA Required Artifacts Template"/>
          <p:cNvPicPr>
            <a:picLocks noChangeAspect="1"/>
          </p:cNvPicPr>
          <p:nvPr/>
        </p:nvPicPr>
        <p:blipFill rotWithShape="1">
          <a:blip r:embed="rId3">
            <a:extLst>
              <a:ext uri="{28A0092B-C50C-407E-A947-70E740481C1C}">
                <a14:useLocalDpi xmlns:a14="http://schemas.microsoft.com/office/drawing/2010/main" val="0"/>
              </a:ext>
            </a:extLst>
          </a:blip>
          <a:srcRect l="307" t="43950" r="61205" b="43703"/>
          <a:stretch/>
        </p:blipFill>
        <p:spPr>
          <a:xfrm>
            <a:off x="410314" y="5090963"/>
            <a:ext cx="11288627" cy="1196788"/>
          </a:xfrm>
          <a:prstGeom prst="rect">
            <a:avLst/>
          </a:prstGeom>
          <a:ln w="76200">
            <a:solidFill>
              <a:schemeClr val="tx1"/>
            </a:solidFill>
          </a:ln>
        </p:spPr>
      </p:pic>
      <p:sp>
        <p:nvSpPr>
          <p:cNvPr id="4" name="Rectangle 3" descr="MA Required Artifacts Template"/>
          <p:cNvSpPr/>
          <p:nvPr/>
        </p:nvSpPr>
        <p:spPr>
          <a:xfrm>
            <a:off x="53788" y="2451354"/>
            <a:ext cx="3913093" cy="52443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descr="&quot;&quot;"/>
          <p:cNvSpPr/>
          <p:nvPr/>
        </p:nvSpPr>
        <p:spPr>
          <a:xfrm>
            <a:off x="201705" y="2783542"/>
            <a:ext cx="11497236" cy="2259106"/>
          </a:xfrm>
          <a:prstGeom prst="triangle">
            <a:avLst>
              <a:gd name="adj" fmla="val 10220"/>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6317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Planning Phase&#10;"/>
          <p:cNvSpPr/>
          <p:nvPr/>
        </p:nvSpPr>
        <p:spPr>
          <a:xfrm>
            <a:off x="532594" y="460793"/>
            <a:ext cx="4698722" cy="1815882"/>
          </a:xfrm>
          <a:prstGeom prst="rect">
            <a:avLst/>
          </a:prstGeom>
        </p:spPr>
        <p:txBody>
          <a:bodyPr wrap="none">
            <a:spAutoFit/>
          </a:bodyPr>
          <a:lstStyle/>
          <a:p>
            <a:r>
              <a:rPr lang="en-US" sz="5600" b="1" dirty="0"/>
              <a:t>Planning P</a:t>
            </a:r>
            <a:r>
              <a:rPr lang="en-US" sz="5600" b="1" dirty="0" smtClean="0"/>
              <a:t>hase</a:t>
            </a:r>
          </a:p>
          <a:p>
            <a:r>
              <a:rPr lang="en-US" sz="5600" b="1" dirty="0" smtClean="0"/>
              <a:t> </a:t>
            </a:r>
            <a:endParaRPr lang="en-US" sz="5600" b="1" dirty="0"/>
          </a:p>
        </p:txBody>
      </p:sp>
      <p:sp>
        <p:nvSpPr>
          <p:cNvPr id="3" name="Rectangle 2" descr="Request, Initiation and Approval&#10;"/>
          <p:cNvSpPr/>
          <p:nvPr/>
        </p:nvSpPr>
        <p:spPr>
          <a:xfrm>
            <a:off x="532594" y="1368734"/>
            <a:ext cx="6194132" cy="646331"/>
          </a:xfrm>
          <a:prstGeom prst="rect">
            <a:avLst/>
          </a:prstGeom>
        </p:spPr>
        <p:txBody>
          <a:bodyPr wrap="none">
            <a:spAutoFit/>
          </a:bodyPr>
          <a:lstStyle/>
          <a:p>
            <a:r>
              <a:rPr lang="en-US" sz="3600" i="1" dirty="0"/>
              <a:t>R</a:t>
            </a:r>
            <a:r>
              <a:rPr lang="en-US" sz="3600" i="1" dirty="0" smtClean="0"/>
              <a:t>equest</a:t>
            </a:r>
            <a:r>
              <a:rPr lang="en-US" sz="3600" i="1" dirty="0"/>
              <a:t>, </a:t>
            </a:r>
            <a:r>
              <a:rPr lang="en-US" sz="3600" i="1" dirty="0" smtClean="0"/>
              <a:t>Initiation </a:t>
            </a:r>
            <a:r>
              <a:rPr lang="en-US" sz="3600" i="1" dirty="0"/>
              <a:t>and </a:t>
            </a:r>
            <a:r>
              <a:rPr lang="en-US" sz="3600" i="1" dirty="0" smtClean="0"/>
              <a:t>Approval</a:t>
            </a:r>
            <a:endParaRPr lang="en-US" sz="3600" i="1" dirty="0"/>
          </a:p>
        </p:txBody>
      </p:sp>
      <p:sp>
        <p:nvSpPr>
          <p:cNvPr id="4" name="Rectangle 3" descr="MAMT and MAGB&#10;"/>
          <p:cNvSpPr/>
          <p:nvPr/>
        </p:nvSpPr>
        <p:spPr>
          <a:xfrm>
            <a:off x="6359653" y="2670592"/>
            <a:ext cx="5592428" cy="1815882"/>
          </a:xfrm>
          <a:prstGeom prst="rect">
            <a:avLst/>
          </a:prstGeom>
        </p:spPr>
        <p:txBody>
          <a:bodyPr wrap="none">
            <a:spAutoFit/>
          </a:bodyPr>
          <a:lstStyle/>
          <a:p>
            <a:r>
              <a:rPr lang="en-US" sz="5600" b="1" dirty="0" smtClean="0"/>
              <a:t>MAMT and MAGB</a:t>
            </a:r>
          </a:p>
          <a:p>
            <a:r>
              <a:rPr lang="en-US" sz="5600" b="1" dirty="0" smtClean="0"/>
              <a:t> </a:t>
            </a:r>
            <a:endParaRPr lang="en-US" sz="5600" b="1" dirty="0"/>
          </a:p>
        </p:txBody>
      </p:sp>
      <p:sp>
        <p:nvSpPr>
          <p:cNvPr id="5" name="Rectangle 4" descr="Approval Process&#10;"/>
          <p:cNvSpPr/>
          <p:nvPr/>
        </p:nvSpPr>
        <p:spPr>
          <a:xfrm>
            <a:off x="8574425" y="3457510"/>
            <a:ext cx="3377656" cy="646331"/>
          </a:xfrm>
          <a:prstGeom prst="rect">
            <a:avLst/>
          </a:prstGeom>
        </p:spPr>
        <p:txBody>
          <a:bodyPr wrap="none">
            <a:spAutoFit/>
          </a:bodyPr>
          <a:lstStyle/>
          <a:p>
            <a:r>
              <a:rPr lang="en-US" sz="3600" i="1" dirty="0" smtClean="0"/>
              <a:t>Approval Process</a:t>
            </a:r>
            <a:endParaRPr lang="en-US" sz="3600" i="1" dirty="0"/>
          </a:p>
        </p:txBody>
      </p:sp>
      <p:sp>
        <p:nvSpPr>
          <p:cNvPr id="6" name="Rectangle 5" descr="JIRA and WIKI&#10;"/>
          <p:cNvSpPr/>
          <p:nvPr/>
        </p:nvSpPr>
        <p:spPr>
          <a:xfrm>
            <a:off x="532594" y="4947628"/>
            <a:ext cx="4323620" cy="1815882"/>
          </a:xfrm>
          <a:prstGeom prst="rect">
            <a:avLst/>
          </a:prstGeom>
        </p:spPr>
        <p:txBody>
          <a:bodyPr wrap="none">
            <a:spAutoFit/>
          </a:bodyPr>
          <a:lstStyle/>
          <a:p>
            <a:r>
              <a:rPr lang="en-US" sz="5600" b="1" dirty="0" smtClean="0"/>
              <a:t>JIRA and WIKI</a:t>
            </a:r>
          </a:p>
          <a:p>
            <a:r>
              <a:rPr lang="en-US" sz="5600" b="1" dirty="0" smtClean="0"/>
              <a:t> </a:t>
            </a:r>
            <a:endParaRPr lang="en-US" sz="5600" b="1" dirty="0"/>
          </a:p>
        </p:txBody>
      </p:sp>
      <p:sp>
        <p:nvSpPr>
          <p:cNvPr id="7" name="Rectangle 6" descr="Introduction to the project space&#10;"/>
          <p:cNvSpPr/>
          <p:nvPr/>
        </p:nvSpPr>
        <p:spPr>
          <a:xfrm>
            <a:off x="532594" y="5855569"/>
            <a:ext cx="6275821" cy="646331"/>
          </a:xfrm>
          <a:prstGeom prst="rect">
            <a:avLst/>
          </a:prstGeom>
        </p:spPr>
        <p:txBody>
          <a:bodyPr wrap="none">
            <a:spAutoFit/>
          </a:bodyPr>
          <a:lstStyle/>
          <a:p>
            <a:r>
              <a:rPr lang="en-US" sz="3600" i="1" dirty="0" smtClean="0"/>
              <a:t>Introduction to the project space</a:t>
            </a:r>
            <a:endParaRPr lang="en-US" sz="3600" i="1" dirty="0"/>
          </a:p>
        </p:txBody>
      </p:sp>
    </p:spTree>
    <p:extLst>
      <p:ext uri="{BB962C8B-B14F-4D97-AF65-F5344CB8AC3E}">
        <p14:creationId xmlns:p14="http://schemas.microsoft.com/office/powerpoint/2010/main" val="37805772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nifying gla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90946" flipH="1">
            <a:off x="3955267" y="204974"/>
            <a:ext cx="9166492" cy="8752266"/>
          </a:xfrm>
          <a:prstGeom prst="rect">
            <a:avLst/>
          </a:prstGeom>
          <a:noFill/>
          <a:ln>
            <a:noFill/>
          </a:ln>
        </p:spPr>
      </p:pic>
      <p:sp>
        <p:nvSpPr>
          <p:cNvPr id="4" name="TextBox 3" descr="Searching in JIRA&#10;"/>
          <p:cNvSpPr txBox="1"/>
          <p:nvPr/>
        </p:nvSpPr>
        <p:spPr>
          <a:xfrm>
            <a:off x="4781550" y="2457450"/>
            <a:ext cx="4076700" cy="2123658"/>
          </a:xfrm>
          <a:prstGeom prst="rect">
            <a:avLst/>
          </a:prstGeom>
          <a:noFill/>
        </p:spPr>
        <p:txBody>
          <a:bodyPr wrap="square" rtlCol="0">
            <a:spAutoFit/>
          </a:bodyPr>
          <a:lstStyle/>
          <a:p>
            <a:pPr algn="ctr"/>
            <a:r>
              <a:rPr lang="en-US" sz="6600" dirty="0" smtClean="0"/>
              <a:t>Searching in JIRA</a:t>
            </a:r>
            <a:endParaRPr lang="en-US" sz="6600" dirty="0"/>
          </a:p>
        </p:txBody>
      </p:sp>
      <p:sp>
        <p:nvSpPr>
          <p:cNvPr id="6" name="TextBox 5" descr="Quick Search&#10;&#10;Basic Search&#10;&#10;Advanced Search&#10;"/>
          <p:cNvSpPr txBox="1"/>
          <p:nvPr/>
        </p:nvSpPr>
        <p:spPr>
          <a:xfrm>
            <a:off x="723900" y="2457450"/>
            <a:ext cx="5067300" cy="3785652"/>
          </a:xfrm>
          <a:prstGeom prst="rect">
            <a:avLst/>
          </a:prstGeom>
          <a:noFill/>
        </p:spPr>
        <p:txBody>
          <a:bodyPr wrap="square" rtlCol="0">
            <a:spAutoFit/>
          </a:bodyPr>
          <a:lstStyle/>
          <a:p>
            <a:r>
              <a:rPr lang="en-US" sz="4800" dirty="0" smtClean="0"/>
              <a:t>Quick Search</a:t>
            </a:r>
          </a:p>
          <a:p>
            <a:endParaRPr lang="en-US" sz="4800" dirty="0" smtClean="0"/>
          </a:p>
          <a:p>
            <a:r>
              <a:rPr lang="en-US" sz="4800" dirty="0" smtClean="0"/>
              <a:t>Basic Search</a:t>
            </a:r>
          </a:p>
          <a:p>
            <a:endParaRPr lang="en-US" sz="4800" dirty="0"/>
          </a:p>
          <a:p>
            <a:r>
              <a:rPr lang="en-US" sz="4800" dirty="0" smtClean="0"/>
              <a:t>Advanced Search</a:t>
            </a:r>
            <a:endParaRPr lang="en-US" sz="4800" dirty="0"/>
          </a:p>
        </p:txBody>
      </p:sp>
    </p:spTree>
    <p:extLst>
      <p:ext uri="{BB962C8B-B14F-4D97-AF65-F5344CB8AC3E}">
        <p14:creationId xmlns:p14="http://schemas.microsoft.com/office/powerpoint/2010/main" val="4677870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Quick Search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326"/>
            <a:ext cx="12213995" cy="6845673"/>
          </a:xfrm>
          <a:prstGeom prst="rect">
            <a:avLst/>
          </a:prstGeom>
        </p:spPr>
      </p:pic>
    </p:spTree>
    <p:extLst>
      <p:ext uri="{BB962C8B-B14F-4D97-AF65-F5344CB8AC3E}">
        <p14:creationId xmlns:p14="http://schemas.microsoft.com/office/powerpoint/2010/main" val="2678539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109019" y="206374"/>
            <a:ext cx="92447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Poll Question</a:t>
            </a:r>
            <a:endParaRPr lang="en-US" dirty="0"/>
          </a:p>
        </p:txBody>
      </p:sp>
      <p:sp>
        <p:nvSpPr>
          <p:cNvPr id="2" name="Title 1" descr="Do you have an MAE JIRA account? "/>
          <p:cNvSpPr>
            <a:spLocks noGrp="1"/>
          </p:cNvSpPr>
          <p:nvPr>
            <p:ph type="title"/>
          </p:nvPr>
        </p:nvSpPr>
        <p:spPr>
          <a:xfrm>
            <a:off x="734961" y="1574493"/>
            <a:ext cx="10515600" cy="1325563"/>
          </a:xfrm>
        </p:spPr>
        <p:txBody>
          <a:bodyPr/>
          <a:lstStyle/>
          <a:p>
            <a:r>
              <a:rPr lang="en-US" dirty="0" smtClean="0"/>
              <a:t>Do you have an MAE JIRA account? </a:t>
            </a:r>
            <a:endParaRPr lang="en-US" dirty="0"/>
          </a:p>
        </p:txBody>
      </p:sp>
      <p:sp>
        <p:nvSpPr>
          <p:cNvPr id="3" name="Content Placeholder 2"/>
          <p:cNvSpPr>
            <a:spLocks noGrp="1"/>
          </p:cNvSpPr>
          <p:nvPr>
            <p:ph idx="1"/>
          </p:nvPr>
        </p:nvSpPr>
        <p:spPr>
          <a:xfrm>
            <a:off x="838200" y="2819249"/>
            <a:ext cx="10515600" cy="1546274"/>
          </a:xfrm>
        </p:spPr>
        <p:txBody>
          <a:bodyPr>
            <a:normAutofit/>
          </a:bodyPr>
          <a:lstStyle/>
          <a:p>
            <a:pPr marL="742950" indent="-742950">
              <a:buFont typeface="+mj-lt"/>
              <a:buAutoNum type="alphaUcPeriod"/>
            </a:pPr>
            <a:r>
              <a:rPr lang="en-US" sz="3800" dirty="0" smtClean="0"/>
              <a:t>Yes</a:t>
            </a:r>
          </a:p>
          <a:p>
            <a:pPr marL="742950" indent="-742950">
              <a:buFont typeface="+mj-lt"/>
              <a:buAutoNum type="alphaUcPeriod"/>
            </a:pPr>
            <a:r>
              <a:rPr lang="en-US" sz="3800" dirty="0" smtClean="0"/>
              <a:t>No</a:t>
            </a:r>
            <a:endParaRPr lang="en-US" sz="3800" dirty="0"/>
          </a:p>
        </p:txBody>
      </p:sp>
    </p:spTree>
    <p:extLst>
      <p:ext uri="{BB962C8B-B14F-4D97-AF65-F5344CB8AC3E}">
        <p14:creationId xmlns:p14="http://schemas.microsoft.com/office/powerpoint/2010/main" val="8075371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Quick Search view with key WMSIN-1048 search results"/>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228576" cy="6858000"/>
          </a:xfrm>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6550287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Issues drop down menu to navigate to &quot;Search for Issues&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60"/>
            <a:ext cx="12216386" cy="6844339"/>
          </a:xfrm>
          <a:prstGeom prst="rect">
            <a:avLst/>
          </a:prstGeom>
        </p:spPr>
      </p:pic>
    </p:spTree>
    <p:extLst>
      <p:ext uri="{BB962C8B-B14F-4D97-AF65-F5344CB8AC3E}">
        <p14:creationId xmlns:p14="http://schemas.microsoft.com/office/powerpoint/2010/main" val="9946311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sic Search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8" y="-1"/>
            <a:ext cx="12149481" cy="6882085"/>
          </a:xfrm>
          <a:prstGeom prst="rect">
            <a:avLst/>
          </a:prstGeom>
        </p:spPr>
      </p:pic>
    </p:spTree>
    <p:extLst>
      <p:ext uri="{BB962C8B-B14F-4D97-AF65-F5344CB8AC3E}">
        <p14:creationId xmlns:p14="http://schemas.microsoft.com/office/powerpoint/2010/main" val="2191246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et Kiosk Wiki Search p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39112"/>
          </a:xfrm>
          <a:prstGeom prst="rect">
            <a:avLst/>
          </a:prstGeom>
        </p:spPr>
      </p:pic>
      <p:pic>
        <p:nvPicPr>
          <p:cNvPr id="9" name="Picture 8" descr="Advanced Search link"/>
          <p:cNvPicPr>
            <a:picLocks noChangeAspect="1"/>
          </p:cNvPicPr>
          <p:nvPr/>
        </p:nvPicPr>
        <p:blipFill rotWithShape="1">
          <a:blip r:embed="rId3">
            <a:extLst>
              <a:ext uri="{28A0092B-C50C-407E-A947-70E740481C1C}">
                <a14:useLocalDpi xmlns:a14="http://schemas.microsoft.com/office/drawing/2010/main" val="0"/>
              </a:ext>
            </a:extLst>
          </a:blip>
          <a:srcRect l="70000" t="14824" r="17500" b="74469"/>
          <a:stretch/>
        </p:blipFill>
        <p:spPr>
          <a:xfrm>
            <a:off x="8157796" y="2228850"/>
            <a:ext cx="3634154" cy="1771650"/>
          </a:xfrm>
          <a:prstGeom prst="rect">
            <a:avLst/>
          </a:prstGeom>
          <a:ln w="57150">
            <a:solidFill>
              <a:schemeClr val="tx1"/>
            </a:solidFill>
          </a:ln>
        </p:spPr>
      </p:pic>
      <p:sp>
        <p:nvSpPr>
          <p:cNvPr id="10" name="Isosceles Triangle 9" descr="&quot;&quot;"/>
          <p:cNvSpPr/>
          <p:nvPr/>
        </p:nvSpPr>
        <p:spPr>
          <a:xfrm>
            <a:off x="8157796" y="1447800"/>
            <a:ext cx="3634154" cy="781050"/>
          </a:xfrm>
          <a:prstGeom prst="triangle">
            <a:avLst>
              <a:gd name="adj" fmla="val 39071"/>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599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et Kiosk Wiki Search p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6" name="Rectangle 5" descr="Search box. advanced search is the most specific way to search JIRA you need to know how to construct structured queries using the JQL to use this feature.  "/>
          <p:cNvSpPr/>
          <p:nvPr/>
        </p:nvSpPr>
        <p:spPr>
          <a:xfrm>
            <a:off x="2171700" y="590550"/>
            <a:ext cx="9410700" cy="123825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1670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issuetype in (&quot;Original Request&quot;, &quot;Request: Build App w/ Contract Dollars (Hv Funds-Resources)&quot;, &quot;Request: Have App Certified&quot;, &quot;Request: Have VA Build App&quot;) AND status in (&quot;Approved App Pool&quot;, &quot;Create JIRA Project&quot;, Planning, Development, &quot;Compliance Review&quot;, Sustainment, &quot;V&amp;V&quot;, UAT, &quot;Field Test/IOC Evaluation”)&#10;"/>
          <p:cNvSpPr>
            <a:spLocks noGrp="1"/>
          </p:cNvSpPr>
          <p:nvPr>
            <p:ph idx="1"/>
          </p:nvPr>
        </p:nvSpPr>
        <p:spPr>
          <a:xfrm>
            <a:off x="821266" y="1789340"/>
            <a:ext cx="10515600" cy="4351338"/>
          </a:xfrm>
        </p:spPr>
        <p:txBody>
          <a:bodyPr/>
          <a:lstStyle/>
          <a:p>
            <a:pPr marL="0" indent="0">
              <a:buNone/>
            </a:pPr>
            <a:r>
              <a:rPr lang="en-US" dirty="0" err="1" smtClean="0">
                <a:solidFill>
                  <a:srgbClr val="0000FF"/>
                </a:solidFill>
              </a:rPr>
              <a:t>issuetype</a:t>
            </a:r>
            <a:r>
              <a:rPr lang="en-US" dirty="0" smtClean="0">
                <a:solidFill>
                  <a:srgbClr val="0000FF"/>
                </a:solidFill>
              </a:rPr>
              <a:t> in ("Original Request", "Request: Build App w/ Contract Dollars (</a:t>
            </a:r>
            <a:r>
              <a:rPr lang="en-US" dirty="0" err="1" smtClean="0">
                <a:solidFill>
                  <a:srgbClr val="0000FF"/>
                </a:solidFill>
              </a:rPr>
              <a:t>Hv</a:t>
            </a:r>
            <a:r>
              <a:rPr lang="en-US" dirty="0" smtClean="0">
                <a:solidFill>
                  <a:srgbClr val="0000FF"/>
                </a:solidFill>
              </a:rPr>
              <a:t> Funds-Resources)", "Request: Have App Certified", "Request: Have VA Build App") </a:t>
            </a:r>
            <a:r>
              <a:rPr lang="en-US" dirty="0" smtClean="0">
                <a:solidFill>
                  <a:schemeClr val="accent6">
                    <a:lumMod val="50000"/>
                  </a:schemeClr>
                </a:solidFill>
              </a:rPr>
              <a:t>AND status in ("Approved App Pool", "Create JIRA Project", Planning, Development, "Compliance Review", Sustainment, "V&amp;V", UAT, "Field Test/IOC Evaluation”)</a:t>
            </a:r>
            <a:endParaRPr lang="en-US" dirty="0"/>
          </a:p>
        </p:txBody>
      </p:sp>
      <p:grpSp>
        <p:nvGrpSpPr>
          <p:cNvPr id="15" name="Group 14" descr="advanced search box with entry"/>
          <p:cNvGrpSpPr/>
          <p:nvPr/>
        </p:nvGrpSpPr>
        <p:grpSpPr>
          <a:xfrm>
            <a:off x="291966" y="736600"/>
            <a:ext cx="11044900" cy="4096657"/>
            <a:chOff x="362857" y="402771"/>
            <a:chExt cx="11044900" cy="4096657"/>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8690" t="19666" r="238" b="74603"/>
            <a:stretch/>
          </p:blipFill>
          <p:spPr>
            <a:xfrm>
              <a:off x="362857" y="4060257"/>
              <a:ext cx="11044900" cy="43917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690" t="8677" r="238" b="79788"/>
            <a:stretch/>
          </p:blipFill>
          <p:spPr>
            <a:xfrm>
              <a:off x="362857" y="402771"/>
              <a:ext cx="11014231" cy="845458"/>
            </a:xfrm>
            <a:prstGeom prst="rect">
              <a:avLst/>
            </a:prstGeom>
          </p:spPr>
        </p:pic>
        <p:cxnSp>
          <p:nvCxnSpPr>
            <p:cNvPr id="9" name="Straight Connector 8"/>
            <p:cNvCxnSpPr/>
            <p:nvPr/>
          </p:nvCxnSpPr>
          <p:spPr>
            <a:xfrm>
              <a:off x="449943" y="1248229"/>
              <a:ext cx="18748" cy="303161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6" idx="3"/>
            </p:cNvCxnSpPr>
            <p:nvPr/>
          </p:nvCxnSpPr>
          <p:spPr>
            <a:xfrm>
              <a:off x="11358340" y="1177133"/>
              <a:ext cx="49417" cy="32004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54964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descr="Filters&#10;"/>
          <p:cNvSpPr txBox="1"/>
          <p:nvPr/>
        </p:nvSpPr>
        <p:spPr>
          <a:xfrm>
            <a:off x="3162300" y="4546312"/>
            <a:ext cx="4324350" cy="1754326"/>
          </a:xfrm>
          <a:prstGeom prst="rect">
            <a:avLst/>
          </a:prstGeom>
          <a:noFill/>
        </p:spPr>
        <p:txBody>
          <a:bodyPr wrap="square" rtlCol="0">
            <a:spAutoFit/>
          </a:bodyPr>
          <a:lstStyle/>
          <a:p>
            <a:pPr algn="ctr"/>
            <a:r>
              <a:rPr lang="en-US" sz="10800" b="1" dirty="0" smtClean="0">
                <a:solidFill>
                  <a:prstClr val="black"/>
                </a:solidFill>
              </a:rPr>
              <a:t>Filters</a:t>
            </a:r>
            <a:endParaRPr lang="en-US" sz="10800" b="1" dirty="0">
              <a:solidFill>
                <a:prstClr val="black"/>
              </a:solidFill>
            </a:endParaRPr>
          </a:p>
        </p:txBody>
      </p:sp>
      <p:sp>
        <p:nvSpPr>
          <p:cNvPr id="6" name="Rectangle 5" descr="saved searches of issues in JIRA&#10;"/>
          <p:cNvSpPr/>
          <p:nvPr/>
        </p:nvSpPr>
        <p:spPr>
          <a:xfrm>
            <a:off x="302765" y="4215825"/>
            <a:ext cx="7394973" cy="584775"/>
          </a:xfrm>
          <a:prstGeom prst="rect">
            <a:avLst/>
          </a:prstGeom>
        </p:spPr>
        <p:txBody>
          <a:bodyPr wrap="none">
            <a:spAutoFit/>
          </a:bodyPr>
          <a:lstStyle/>
          <a:p>
            <a:r>
              <a:rPr lang="en-US" sz="3200" dirty="0" smtClean="0">
                <a:solidFill>
                  <a:prstClr val="black"/>
                </a:solidFill>
                <a:latin typeface="Lucida Handwriting" panose="03010101010101010101" pitchFamily="66" charset="0"/>
              </a:rPr>
              <a:t>saved searches of issues in JIRA</a:t>
            </a:r>
            <a:endParaRPr lang="en-US" sz="3200" dirty="0">
              <a:solidFill>
                <a:prstClr val="black"/>
              </a:solidFill>
              <a:latin typeface="Lucida Handwriting" panose="03010101010101010101" pitchFamily="66" charset="0"/>
            </a:endParaRPr>
          </a:p>
        </p:txBody>
      </p:sp>
      <p:pic>
        <p:nvPicPr>
          <p:cNvPr id="2" name="Picture 1" descr="funnel or filte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9812646">
            <a:off x="6558157" y="331606"/>
            <a:ext cx="5774185" cy="6502215"/>
          </a:xfrm>
          <a:prstGeom prst="rect">
            <a:avLst/>
          </a:prstGeom>
        </p:spPr>
      </p:pic>
    </p:spTree>
    <p:extLst>
      <p:ext uri="{BB962C8B-B14F-4D97-AF65-F5344CB8AC3E}">
        <p14:creationId xmlns:p14="http://schemas.microsoft.com/office/powerpoint/2010/main" val="3646965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To save this filter…</a:t>
            </a:r>
            <a:endParaRPr lang="en-US" i="1" dirty="0"/>
          </a:p>
        </p:txBody>
      </p:sp>
      <p:sp>
        <p:nvSpPr>
          <p:cNvPr id="3" name="Content Placeholder 2"/>
          <p:cNvSpPr>
            <a:spLocks noGrp="1"/>
          </p:cNvSpPr>
          <p:nvPr>
            <p:ph idx="1"/>
          </p:nvPr>
        </p:nvSpPr>
        <p:spPr>
          <a:xfrm>
            <a:off x="838200" y="1825625"/>
            <a:ext cx="10515600" cy="2775404"/>
          </a:xfrm>
          <a:ln>
            <a:solidFill>
              <a:schemeClr val="bg1">
                <a:lumMod val="50000"/>
              </a:schemeClr>
            </a:solidFill>
          </a:ln>
        </p:spPr>
        <p:txBody>
          <a:bodyPr anchor="ctr"/>
          <a:lstStyle/>
          <a:p>
            <a:pPr marL="0" indent="0">
              <a:buNone/>
            </a:pPr>
            <a:r>
              <a:rPr lang="en-US" dirty="0" err="1"/>
              <a:t>issuetype</a:t>
            </a:r>
            <a:r>
              <a:rPr lang="en-US" dirty="0"/>
              <a:t> in ("Original Request", "Request: Build App w/ Contract Dollars (</a:t>
            </a:r>
            <a:r>
              <a:rPr lang="en-US" dirty="0" err="1"/>
              <a:t>Hv</a:t>
            </a:r>
            <a:r>
              <a:rPr lang="en-US" dirty="0"/>
              <a:t> Funds-Resources)", "Request: Have App Certified", "Request: Have VA Build App") AND status in ("Approved App Pool", "Create JIRA Project", Planning, Development, "Compliance Review", Sustainment, "V&amp;V", UAT, "Field Test/IOC Evaluation") AND "Mobile App Classification" in ("1Very Low", 2Low, 3Medium, 4High)</a:t>
            </a:r>
          </a:p>
        </p:txBody>
      </p:sp>
    </p:spTree>
    <p:extLst>
      <p:ext uri="{BB962C8B-B14F-4D97-AF65-F5344CB8AC3E}">
        <p14:creationId xmlns:p14="http://schemas.microsoft.com/office/powerpoint/2010/main" val="347277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quot;&quot;"/>
          <p:cNvSpPr txBox="1"/>
          <p:nvPr/>
        </p:nvSpPr>
        <p:spPr>
          <a:xfrm>
            <a:off x="2247900" y="1346200"/>
            <a:ext cx="184666" cy="369332"/>
          </a:xfrm>
          <a:prstGeom prst="rect">
            <a:avLst/>
          </a:prstGeom>
          <a:noFill/>
        </p:spPr>
        <p:txBody>
          <a:bodyPr wrap="none" rtlCol="0">
            <a:spAutoFit/>
          </a:bodyPr>
          <a:lstStyle/>
          <a:p>
            <a:endParaRPr lang="en-US" dirty="0"/>
          </a:p>
        </p:txBody>
      </p:sp>
      <p:pic>
        <p:nvPicPr>
          <p:cNvPr id="2" name="Picture 1" descr="Vet Kiosk Wiki App page, Issues drop-down. To create a filter in the Basic search, select the issues button on the top of the screen.  A drop down menu will appear. From here you can select &quot;search for issues&quot;.&#10;&#10;"/>
          <p:cNvPicPr>
            <a:picLocks noChangeAspect="1"/>
          </p:cNvPicPr>
          <p:nvPr/>
        </p:nvPicPr>
        <p:blipFill rotWithShape="1">
          <a:blip r:embed="rId3"/>
          <a:srcRect l="584" t="5393" r="55444" b="53416"/>
          <a:stretch/>
        </p:blipFill>
        <p:spPr>
          <a:xfrm>
            <a:off x="14514" y="0"/>
            <a:ext cx="12177486" cy="6858000"/>
          </a:xfrm>
          <a:prstGeom prst="rect">
            <a:avLst/>
          </a:prstGeom>
        </p:spPr>
      </p:pic>
      <p:sp>
        <p:nvSpPr>
          <p:cNvPr id="5" name="Left Arrow 4" descr="highlight of Search for Issues"/>
          <p:cNvSpPr/>
          <p:nvPr/>
        </p:nvSpPr>
        <p:spPr>
          <a:xfrm>
            <a:off x="8464551" y="1505802"/>
            <a:ext cx="2895600" cy="775841"/>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9338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et Kiosk Wiki Search page"/>
          <p:cNvPicPr>
            <a:picLocks noChangeAspect="1"/>
          </p:cNvPicPr>
          <p:nvPr/>
        </p:nvPicPr>
        <p:blipFill rotWithShape="1">
          <a:blip r:embed="rId3"/>
          <a:srcRect l="-36" t="5621"/>
          <a:stretch/>
        </p:blipFill>
        <p:spPr>
          <a:xfrm>
            <a:off x="-2" y="0"/>
            <a:ext cx="12192002" cy="6915230"/>
          </a:xfrm>
          <a:prstGeom prst="rect">
            <a:avLst/>
          </a:prstGeom>
        </p:spPr>
      </p:pic>
      <p:sp>
        <p:nvSpPr>
          <p:cNvPr id="3" name="TextBox 2" descr="&quot;&quot;"/>
          <p:cNvSpPr txBox="1"/>
          <p:nvPr/>
        </p:nvSpPr>
        <p:spPr>
          <a:xfrm>
            <a:off x="2247900" y="489854"/>
            <a:ext cx="184666" cy="369332"/>
          </a:xfrm>
          <a:prstGeom prst="rect">
            <a:avLst/>
          </a:prstGeom>
          <a:noFill/>
        </p:spPr>
        <p:txBody>
          <a:bodyPr wrap="none" rtlCol="0">
            <a:spAutoFit/>
          </a:bodyPr>
          <a:lstStyle/>
          <a:p>
            <a:endParaRPr lang="en-US" dirty="0"/>
          </a:p>
        </p:txBody>
      </p:sp>
      <p:sp>
        <p:nvSpPr>
          <p:cNvPr id="9" name="Isosceles Triangle 8" descr="&quot;&quot;"/>
          <p:cNvSpPr/>
          <p:nvPr/>
        </p:nvSpPr>
        <p:spPr>
          <a:xfrm rot="20040000">
            <a:off x="2027844" y="-521734"/>
            <a:ext cx="8016899" cy="4028661"/>
          </a:xfrm>
          <a:prstGeom prst="triangle">
            <a:avLst>
              <a:gd name="adj" fmla="val 14177"/>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oose Issue type = original request.&#10;"/>
          <p:cNvPicPr>
            <a:picLocks noChangeAspect="1"/>
          </p:cNvPicPr>
          <p:nvPr/>
        </p:nvPicPr>
        <p:blipFill rotWithShape="1">
          <a:blip r:embed="rId4"/>
          <a:srcRect l="18671" t="16403" r="65928" b="71064"/>
          <a:stretch/>
        </p:blipFill>
        <p:spPr>
          <a:xfrm>
            <a:off x="3410856" y="1594752"/>
            <a:ext cx="7001862" cy="3425371"/>
          </a:xfrm>
          <a:prstGeom prst="rect">
            <a:avLst/>
          </a:prstGeom>
          <a:ln w="76200">
            <a:solidFill>
              <a:schemeClr val="tx1"/>
            </a:solidFill>
          </a:ln>
        </p:spPr>
      </p:pic>
      <p:sp>
        <p:nvSpPr>
          <p:cNvPr id="6" name="Left Arrow 5" descr="Select Type: original request"/>
          <p:cNvSpPr/>
          <p:nvPr/>
        </p:nvSpPr>
        <p:spPr>
          <a:xfrm>
            <a:off x="5808435" y="1792042"/>
            <a:ext cx="2895600" cy="775841"/>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eckbox Original Request check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5658" y="3802739"/>
            <a:ext cx="638628" cy="867229"/>
          </a:xfrm>
          <a:prstGeom prst="rect">
            <a:avLst/>
          </a:prstGeom>
        </p:spPr>
      </p:pic>
    </p:spTree>
    <p:extLst>
      <p:ext uri="{BB962C8B-B14F-4D97-AF65-F5344CB8AC3E}">
        <p14:creationId xmlns:p14="http://schemas.microsoft.com/office/powerpoint/2010/main" val="13805958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et of lightbulbs arranged in a line, first one on left is l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68612" cy="6858000"/>
          </a:xfrm>
          <a:prstGeom prst="rect">
            <a:avLst/>
          </a:prstGeom>
        </p:spPr>
      </p:pic>
      <p:sp>
        <p:nvSpPr>
          <p:cNvPr id="2" name="Title 1"/>
          <p:cNvSpPr>
            <a:spLocks noGrp="1"/>
          </p:cNvSpPr>
          <p:nvPr>
            <p:ph type="title"/>
          </p:nvPr>
        </p:nvSpPr>
        <p:spPr>
          <a:xfrm>
            <a:off x="0" y="365125"/>
            <a:ext cx="12192000" cy="1325563"/>
          </a:xfrm>
        </p:spPr>
        <p:txBody>
          <a:bodyPr>
            <a:noAutofit/>
          </a:bodyPr>
          <a:lstStyle/>
          <a:p>
            <a:pPr algn="ctr"/>
            <a:r>
              <a:rPr lang="en-US" sz="10000" b="1" dirty="0" smtClean="0">
                <a:solidFill>
                  <a:schemeClr val="bg1"/>
                </a:solidFill>
              </a:rPr>
              <a:t>PLANNING</a:t>
            </a:r>
            <a:endParaRPr lang="en-US" sz="10000" b="1" dirty="0">
              <a:solidFill>
                <a:schemeClr val="bg1"/>
              </a:solidFill>
            </a:endParaRPr>
          </a:p>
        </p:txBody>
      </p:sp>
      <p:sp>
        <p:nvSpPr>
          <p:cNvPr id="6" name="TextBox 5" descr="Need Defined&#10;"/>
          <p:cNvSpPr txBox="1"/>
          <p:nvPr/>
        </p:nvSpPr>
        <p:spPr>
          <a:xfrm>
            <a:off x="914400" y="2786034"/>
            <a:ext cx="1447800" cy="1015663"/>
          </a:xfrm>
          <a:prstGeom prst="rect">
            <a:avLst/>
          </a:prstGeom>
          <a:noFill/>
        </p:spPr>
        <p:txBody>
          <a:bodyPr wrap="square" rtlCol="0">
            <a:spAutoFit/>
          </a:bodyPr>
          <a:lstStyle/>
          <a:p>
            <a:pPr algn="ctr"/>
            <a:r>
              <a:rPr lang="en-US" sz="3000" b="1" dirty="0" smtClean="0"/>
              <a:t>Need Defined</a:t>
            </a:r>
            <a:endParaRPr lang="en-US" sz="3000" b="1" dirty="0"/>
          </a:p>
        </p:txBody>
      </p:sp>
      <p:sp>
        <p:nvSpPr>
          <p:cNvPr id="7" name="Rectangle 6" descr="Discovery                  Request                  Project Initiation&#10;"/>
          <p:cNvSpPr/>
          <p:nvPr/>
        </p:nvSpPr>
        <p:spPr>
          <a:xfrm>
            <a:off x="0" y="5777984"/>
            <a:ext cx="12192000" cy="707886"/>
          </a:xfrm>
          <a:prstGeom prst="rect">
            <a:avLst/>
          </a:prstGeom>
        </p:spPr>
        <p:txBody>
          <a:bodyPr wrap="square">
            <a:spAutoFit/>
          </a:bodyPr>
          <a:lstStyle/>
          <a:p>
            <a:pPr algn="ctr"/>
            <a:r>
              <a:rPr lang="en-US" sz="4000" dirty="0" smtClean="0"/>
              <a:t>Discovery                  Request                  Project Initiation</a:t>
            </a:r>
            <a:endParaRPr lang="en-US" sz="4000" dirty="0"/>
          </a:p>
        </p:txBody>
      </p:sp>
    </p:spTree>
    <p:extLst>
      <p:ext uri="{BB962C8B-B14F-4D97-AF65-F5344CB8AC3E}">
        <p14:creationId xmlns:p14="http://schemas.microsoft.com/office/powerpoint/2010/main" val="698983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re&quot; is a drop down menu that displays all the fields that you can limit your results further.   Here we are going to use the MORE drop down and  choose the field Project manager name.&#10;If it is not there, start typing project manager in the text box in the MORE drop down.&#10;&#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61"/>
            <a:ext cx="12192000" cy="6827276"/>
          </a:xfrm>
          <a:prstGeom prst="rect">
            <a:avLst/>
          </a:prstGeom>
        </p:spPr>
      </p:pic>
    </p:spTree>
    <p:extLst>
      <p:ext uri="{BB962C8B-B14F-4D97-AF65-F5344CB8AC3E}">
        <p14:creationId xmlns:p14="http://schemas.microsoft.com/office/powerpoint/2010/main" val="3574692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ext box will appear that will enable you to add the PM name.   I’m going to type in Harold Bonds, one of our project managers. Next choose update butto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0" y="0"/>
            <a:ext cx="10058400" cy="5733287"/>
          </a:xfrm>
          <a:prstGeom prst="rect">
            <a:avLst/>
          </a:prstGeom>
        </p:spPr>
      </p:pic>
    </p:spTree>
    <p:extLst>
      <p:ext uri="{BB962C8B-B14F-4D97-AF65-F5344CB8AC3E}">
        <p14:creationId xmlns:p14="http://schemas.microsoft.com/office/powerpoint/2010/main" val="2478164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quot;&quot;"/>
          <p:cNvSpPr txBox="1"/>
          <p:nvPr/>
        </p:nvSpPr>
        <p:spPr>
          <a:xfrm>
            <a:off x="2247900" y="1346200"/>
            <a:ext cx="184666" cy="369332"/>
          </a:xfrm>
          <a:prstGeom prst="rect">
            <a:avLst/>
          </a:prstGeom>
          <a:noFill/>
        </p:spPr>
        <p:txBody>
          <a:bodyPr wrap="none" rtlCol="0">
            <a:spAutoFit/>
          </a:bodyPr>
          <a:lstStyle/>
          <a:p>
            <a:endParaRPr lang="en-US" dirty="0"/>
          </a:p>
        </p:txBody>
      </p:sp>
      <p:pic>
        <p:nvPicPr>
          <p:cNvPr id="4" name="Picture 3" descr="The new filter will create a list of projects that the PM is responsible for.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212126" cy="6858000"/>
          </a:xfrm>
          <a:prstGeom prst="rect">
            <a:avLst/>
          </a:prstGeom>
        </p:spPr>
      </p:pic>
      <p:pic>
        <p:nvPicPr>
          <p:cNvPr id="7" name="Picture 6" descr="Save As button"/>
          <p:cNvPicPr>
            <a:picLocks noChangeAspect="1"/>
          </p:cNvPicPr>
          <p:nvPr/>
        </p:nvPicPr>
        <p:blipFill rotWithShape="1">
          <a:blip r:embed="rId3">
            <a:extLst>
              <a:ext uri="{28A0092B-C50C-407E-A947-70E740481C1C}">
                <a14:useLocalDpi xmlns:a14="http://schemas.microsoft.com/office/drawing/2010/main" val="0"/>
              </a:ext>
            </a:extLst>
          </a:blip>
          <a:srcRect l="31004" t="1376" r="53721" b="92698"/>
          <a:stretch/>
        </p:blipFill>
        <p:spPr>
          <a:xfrm>
            <a:off x="3425370" y="0"/>
            <a:ext cx="2627087" cy="623376"/>
          </a:xfrm>
          <a:prstGeom prst="rect">
            <a:avLst/>
          </a:prstGeom>
        </p:spPr>
      </p:pic>
      <p:sp>
        <p:nvSpPr>
          <p:cNvPr id="8" name="Rectangle 7" descr="&quot;&quot;"/>
          <p:cNvSpPr/>
          <p:nvPr/>
        </p:nvSpPr>
        <p:spPr>
          <a:xfrm>
            <a:off x="3542002" y="95918"/>
            <a:ext cx="1131598" cy="498430"/>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descr="&quot;&quot;"/>
          <p:cNvSpPr/>
          <p:nvPr/>
        </p:nvSpPr>
        <p:spPr>
          <a:xfrm>
            <a:off x="4894943" y="0"/>
            <a:ext cx="2895600" cy="775841"/>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6788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The list of projects that the entered PM is responsible for.  &#10;"/>
          <p:cNvGrpSpPr/>
          <p:nvPr/>
        </p:nvGrpSpPr>
        <p:grpSpPr>
          <a:xfrm>
            <a:off x="0" y="0"/>
            <a:ext cx="12192000" cy="6858000"/>
            <a:chOff x="0" y="0"/>
            <a:chExt cx="12192000" cy="6858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212126" cy="6858000"/>
            </a:xfrm>
            <a:prstGeom prst="rect">
              <a:avLst/>
            </a:prstGeom>
          </p:spPr>
        </p:pic>
        <p:pic>
          <p:nvPicPr>
            <p:cNvPr id="11" name="Picture 10" descr="Screen Shot 2014-07-08 at 4.08.54 PM.png"/>
            <p:cNvPicPr>
              <a:picLocks noChangeAspect="1"/>
            </p:cNvPicPr>
            <p:nvPr/>
          </p:nvPicPr>
          <p:blipFill rotWithShape="1">
            <a:blip r:embed="rId3">
              <a:extLst>
                <a:ext uri="{28A0092B-C50C-407E-A947-70E740481C1C}">
                  <a14:useLocalDpi xmlns:a14="http://schemas.microsoft.com/office/drawing/2010/main" val="0"/>
                </a:ext>
              </a:extLst>
            </a:blip>
            <a:srcRect l="51587" t="2222" r="34821" b="91217"/>
            <a:stretch/>
          </p:blipFill>
          <p:spPr>
            <a:xfrm>
              <a:off x="11212126" y="0"/>
              <a:ext cx="979874" cy="6858000"/>
            </a:xfrm>
            <a:prstGeom prst="rect">
              <a:avLst/>
            </a:prstGeom>
          </p:spPr>
        </p:pic>
      </p:grpSp>
      <p:sp>
        <p:nvSpPr>
          <p:cNvPr id="3" name="TextBox 2" descr="&quot;&quot;"/>
          <p:cNvSpPr txBox="1"/>
          <p:nvPr/>
        </p:nvSpPr>
        <p:spPr>
          <a:xfrm>
            <a:off x="2247900" y="1346200"/>
            <a:ext cx="184666" cy="369332"/>
          </a:xfrm>
          <a:prstGeom prst="rect">
            <a:avLst/>
          </a:prstGeom>
          <a:noFill/>
        </p:spPr>
        <p:txBody>
          <a:bodyPr wrap="none" rtlCol="0">
            <a:spAutoFit/>
          </a:bodyPr>
          <a:lstStyle/>
          <a:p>
            <a:endParaRPr lang="en-US" dirty="0"/>
          </a:p>
        </p:txBody>
      </p:sp>
      <p:pic>
        <p:nvPicPr>
          <p:cNvPr id="7" name="Picture 6" descr="Save As button"/>
          <p:cNvPicPr>
            <a:picLocks noChangeAspect="1"/>
          </p:cNvPicPr>
          <p:nvPr/>
        </p:nvPicPr>
        <p:blipFill rotWithShape="1">
          <a:blip r:embed="rId3">
            <a:extLst>
              <a:ext uri="{28A0092B-C50C-407E-A947-70E740481C1C}">
                <a14:useLocalDpi xmlns:a14="http://schemas.microsoft.com/office/drawing/2010/main" val="0"/>
              </a:ext>
            </a:extLst>
          </a:blip>
          <a:srcRect l="31004" t="1376" r="53721" b="92698"/>
          <a:stretch/>
        </p:blipFill>
        <p:spPr>
          <a:xfrm>
            <a:off x="3425370" y="0"/>
            <a:ext cx="2627087" cy="623376"/>
          </a:xfrm>
          <a:prstGeom prst="rect">
            <a:avLst/>
          </a:prstGeom>
        </p:spPr>
      </p:pic>
      <p:pic>
        <p:nvPicPr>
          <p:cNvPr id="10" name="Picture 9" descr="Save Filter dialog box"/>
          <p:cNvPicPr>
            <a:picLocks noChangeAspect="1"/>
          </p:cNvPicPr>
          <p:nvPr/>
        </p:nvPicPr>
        <p:blipFill rotWithShape="1">
          <a:blip r:embed="rId4"/>
          <a:srcRect l="33888" t="42164" r="33861" b="36849"/>
          <a:stretch/>
        </p:blipFill>
        <p:spPr>
          <a:xfrm>
            <a:off x="1655918" y="1715532"/>
            <a:ext cx="8793078" cy="3439886"/>
          </a:xfrm>
          <a:prstGeom prst="rect">
            <a:avLst/>
          </a:prstGeom>
        </p:spPr>
      </p:pic>
      <p:sp>
        <p:nvSpPr>
          <p:cNvPr id="2" name="TextBox 1" descr="Name of Project Manager&#10;"/>
          <p:cNvSpPr txBox="1"/>
          <p:nvPr/>
        </p:nvSpPr>
        <p:spPr>
          <a:xfrm>
            <a:off x="4601028" y="3033486"/>
            <a:ext cx="4615960" cy="523220"/>
          </a:xfrm>
          <a:prstGeom prst="rect">
            <a:avLst/>
          </a:prstGeom>
          <a:noFill/>
        </p:spPr>
        <p:txBody>
          <a:bodyPr wrap="square" rtlCol="0">
            <a:spAutoFit/>
          </a:bodyPr>
          <a:lstStyle/>
          <a:p>
            <a:r>
              <a:rPr lang="en-US" sz="2800" dirty="0" smtClean="0"/>
              <a:t>Harold Bonds Project Manager</a:t>
            </a:r>
            <a:endParaRPr lang="en-US" sz="2800" dirty="0"/>
          </a:p>
        </p:txBody>
      </p:sp>
      <p:sp>
        <p:nvSpPr>
          <p:cNvPr id="12" name="Left Arrow 11" descr="&quot;&quot;"/>
          <p:cNvSpPr/>
          <p:nvPr/>
        </p:nvSpPr>
        <p:spPr>
          <a:xfrm>
            <a:off x="9216988" y="2907175"/>
            <a:ext cx="1871926" cy="775841"/>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descr="Submit button"/>
          <p:cNvSpPr/>
          <p:nvPr/>
        </p:nvSpPr>
        <p:spPr>
          <a:xfrm rot="19310673">
            <a:off x="9074527" y="3537756"/>
            <a:ext cx="2144146" cy="775841"/>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9112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Vet Kiosk Wiki App page; click on the “Issues” drop down menu. &#10;We want to search for a filter right now so we’re going to choose Manage Filters – it’s the last choice on the drop dow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219"/>
            <a:ext cx="12226363" cy="6838781"/>
          </a:xfrm>
          <a:prstGeom prst="rect">
            <a:avLst/>
          </a:prstGeom>
        </p:spPr>
      </p:pic>
    </p:spTree>
    <p:extLst>
      <p:ext uri="{BB962C8B-B14F-4D97-AF65-F5344CB8AC3E}">
        <p14:creationId xmlns:p14="http://schemas.microsoft.com/office/powerpoint/2010/main" val="11530575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rch box&#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8940"/>
            <a:ext cx="12239705" cy="6565710"/>
          </a:xfrm>
          <a:prstGeom prst="rect">
            <a:avLst/>
          </a:prstGeom>
        </p:spPr>
      </p:pic>
    </p:spTree>
    <p:extLst>
      <p:ext uri="{BB962C8B-B14F-4D97-AF65-F5344CB8AC3E}">
        <p14:creationId xmlns:p14="http://schemas.microsoft.com/office/powerpoint/2010/main" val="2622569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ur apps have been selected or “STARRED” and so from now on when you go to your list of favorite filters, you will see them there.  This is pretty much the same as adding a favorite website to your favorites in your web browser.&#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Tree>
    <p:extLst>
      <p:ext uri="{BB962C8B-B14F-4D97-AF65-F5344CB8AC3E}">
        <p14:creationId xmlns:p14="http://schemas.microsoft.com/office/powerpoint/2010/main" val="675365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Dashboards&#10;"/>
          <p:cNvSpPr txBox="1"/>
          <p:nvPr/>
        </p:nvSpPr>
        <p:spPr>
          <a:xfrm>
            <a:off x="4882653" y="4604370"/>
            <a:ext cx="7344333" cy="1754326"/>
          </a:xfrm>
          <a:prstGeom prst="rect">
            <a:avLst/>
          </a:prstGeom>
          <a:noFill/>
        </p:spPr>
        <p:txBody>
          <a:bodyPr wrap="square" rtlCol="0">
            <a:spAutoFit/>
          </a:bodyPr>
          <a:lstStyle/>
          <a:p>
            <a:pPr algn="ctr"/>
            <a:r>
              <a:rPr lang="en-US" sz="10800" b="1" dirty="0" smtClean="0">
                <a:solidFill>
                  <a:prstClr val="black"/>
                </a:solidFill>
              </a:rPr>
              <a:t>Dashboards</a:t>
            </a:r>
            <a:endParaRPr lang="en-US" sz="10800" b="1" dirty="0">
              <a:solidFill>
                <a:prstClr val="black"/>
              </a:solidFill>
            </a:endParaRPr>
          </a:p>
        </p:txBody>
      </p:sp>
      <p:sp>
        <p:nvSpPr>
          <p:cNvPr id="7" name="Rectangle 6" descr="Customizable pages of chosen filters&#10;"/>
          <p:cNvSpPr/>
          <p:nvPr/>
        </p:nvSpPr>
        <p:spPr>
          <a:xfrm>
            <a:off x="3577157" y="6066308"/>
            <a:ext cx="8457765" cy="584775"/>
          </a:xfrm>
          <a:prstGeom prst="rect">
            <a:avLst/>
          </a:prstGeom>
        </p:spPr>
        <p:txBody>
          <a:bodyPr wrap="none">
            <a:spAutoFit/>
          </a:bodyPr>
          <a:lstStyle/>
          <a:p>
            <a:r>
              <a:rPr lang="en-US" sz="3200" dirty="0" smtClean="0">
                <a:solidFill>
                  <a:prstClr val="black"/>
                </a:solidFill>
                <a:latin typeface="Lucida Handwriting" panose="03010101010101010101" pitchFamily="66" charset="0"/>
              </a:rPr>
              <a:t>Customizable pages of chosen filters</a:t>
            </a:r>
            <a:endParaRPr lang="en-US" sz="3200" dirty="0">
              <a:solidFill>
                <a:prstClr val="black"/>
              </a:solidFill>
              <a:latin typeface="Lucida Handwriting" panose="03010101010101010101" pitchFamily="66" charset="0"/>
            </a:endParaRPr>
          </a:p>
        </p:txBody>
      </p:sp>
      <p:sp>
        <p:nvSpPr>
          <p:cNvPr id="3" name="Rectangle 2" descr="&quot;&quot;"/>
          <p:cNvSpPr/>
          <p:nvPr/>
        </p:nvSpPr>
        <p:spPr>
          <a:xfrm>
            <a:off x="368716" y="678426"/>
            <a:ext cx="3642851" cy="185829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quot;&quot;"/>
          <p:cNvSpPr/>
          <p:nvPr/>
        </p:nvSpPr>
        <p:spPr>
          <a:xfrm>
            <a:off x="351086" y="2875935"/>
            <a:ext cx="3642851" cy="3052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quot;&quot;"/>
          <p:cNvSpPr/>
          <p:nvPr/>
        </p:nvSpPr>
        <p:spPr>
          <a:xfrm>
            <a:off x="4261117" y="678425"/>
            <a:ext cx="3642851" cy="405580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descr="&quot;&quot;"/>
          <p:cNvSpPr/>
          <p:nvPr/>
        </p:nvSpPr>
        <p:spPr>
          <a:xfrm>
            <a:off x="8188778" y="678426"/>
            <a:ext cx="3642851" cy="1858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quot;&quot;"/>
          <p:cNvSpPr/>
          <p:nvPr/>
        </p:nvSpPr>
        <p:spPr>
          <a:xfrm>
            <a:off x="8156103" y="2875935"/>
            <a:ext cx="3642851" cy="185829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40076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ashboard that shows several filters related to BRD’s and concept papers.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4356"/>
            <a:ext cx="12233125" cy="6531244"/>
          </a:xfrm>
          <a:prstGeom prst="rect">
            <a:avLst/>
          </a:prstGeom>
        </p:spPr>
      </p:pic>
    </p:spTree>
    <p:extLst>
      <p:ext uri="{BB962C8B-B14F-4D97-AF65-F5344CB8AC3E}">
        <p14:creationId xmlns:p14="http://schemas.microsoft.com/office/powerpoint/2010/main" val="9252457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Click on the Dashboards drop down menu, select Manage Dashboards, and then &quot;Create New Dashboard&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46" y="-1"/>
            <a:ext cx="11962553" cy="6992111"/>
          </a:xfrm>
          <a:prstGeom prst="rect">
            <a:avLst/>
          </a:prstGeom>
        </p:spPr>
      </p:pic>
    </p:spTree>
    <p:extLst>
      <p:ext uri="{BB962C8B-B14F-4D97-AF65-F5344CB8AC3E}">
        <p14:creationId xmlns:p14="http://schemas.microsoft.com/office/powerpoint/2010/main" val="9174006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obile app icons surrounding a smart phon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0066" y="-19050"/>
            <a:ext cx="8251934" cy="6878486"/>
          </a:xfrm>
          <a:prstGeom prst="rect">
            <a:avLst/>
          </a:prstGeom>
          <a:noFill/>
          <a:ln>
            <a:noFill/>
          </a:ln>
        </p:spPr>
      </p:pic>
      <p:pic>
        <p:nvPicPr>
          <p:cNvPr id="7" name="Picture 6" descr="mobile app icons surrounding a smart phone"/>
          <p:cNvPicPr>
            <a:picLocks noChangeAspect="1"/>
          </p:cNvPicPr>
          <p:nvPr/>
        </p:nvPicPr>
        <p:blipFill rotWithShape="1">
          <a:blip r:embed="rId3" cstate="print">
            <a:extLst>
              <a:ext uri="{28A0092B-C50C-407E-A947-70E740481C1C}">
                <a14:useLocalDpi xmlns:a14="http://schemas.microsoft.com/office/drawing/2010/main" val="0"/>
              </a:ext>
            </a:extLst>
          </a:blip>
          <a:srcRect r="95805"/>
          <a:stretch/>
        </p:blipFill>
        <p:spPr>
          <a:xfrm>
            <a:off x="0" y="-20486"/>
            <a:ext cx="4095750" cy="6878486"/>
          </a:xfrm>
          <a:prstGeom prst="rect">
            <a:avLst/>
          </a:prstGeom>
          <a:noFill/>
          <a:ln>
            <a:noFill/>
          </a:ln>
        </p:spPr>
      </p:pic>
      <p:sp>
        <p:nvSpPr>
          <p:cNvPr id="8" name="Title 1" descr="Does this App &#10;address a need?&#10;"/>
          <p:cNvSpPr txBox="1">
            <a:spLocks/>
          </p:cNvSpPr>
          <p:nvPr/>
        </p:nvSpPr>
        <p:spPr>
          <a:xfrm rot="20987362">
            <a:off x="564984" y="415493"/>
            <a:ext cx="5042938" cy="3975547"/>
          </a:xfrm>
          <a:prstGeom prst="rect">
            <a:avLst/>
          </a:prstGeom>
          <a:solidFill>
            <a:schemeClr val="accent4">
              <a:lumMod val="60000"/>
              <a:lumOff val="40000"/>
            </a:schemeClr>
          </a:solidFill>
          <a:effectLst>
            <a:outerShdw blurRad="50800" dist="38100" dir="8100000" algn="tr" rotWithShape="0">
              <a:prstClr val="black">
                <a:alpha val="40000"/>
              </a:prstClr>
            </a:outerShdw>
          </a:effectLst>
          <a:scene3d>
            <a:camera prst="perspectiveRelaxedModerately">
              <a:rot lat="20400000" lon="0" rev="0"/>
            </a:camera>
            <a:lightRig rig="threePt" dir="t"/>
          </a:scene3d>
          <a:sp3d extrusionH="609600" contourW="38100">
            <a:bevelT w="234950" prst="coolSlant"/>
            <a:extrusionClr>
              <a:schemeClr val="bg1"/>
            </a:extrusionClr>
            <a:contourClr>
              <a:schemeClr val="bg1"/>
            </a:contourClr>
          </a:sp3d>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Does this App </a:t>
            </a:r>
          </a:p>
          <a:p>
            <a:pPr algn="ctr"/>
            <a:r>
              <a:rPr lang="en-US" b="1" dirty="0" smtClean="0"/>
              <a:t>address a need?</a:t>
            </a:r>
            <a:endParaRPr lang="en-US" b="1" dirty="0"/>
          </a:p>
        </p:txBody>
      </p:sp>
      <p:sp>
        <p:nvSpPr>
          <p:cNvPr id="9" name="TextBox 8" descr="Discovery&#10;"/>
          <p:cNvSpPr txBox="1"/>
          <p:nvPr/>
        </p:nvSpPr>
        <p:spPr>
          <a:xfrm>
            <a:off x="252549" y="5257800"/>
            <a:ext cx="6610350" cy="1446550"/>
          </a:xfrm>
          <a:prstGeom prst="rect">
            <a:avLst/>
          </a:prstGeom>
          <a:noFill/>
        </p:spPr>
        <p:txBody>
          <a:bodyPr wrap="square" rtlCol="0">
            <a:spAutoFit/>
          </a:bodyPr>
          <a:lstStyle/>
          <a:p>
            <a:pPr algn="ctr"/>
            <a:r>
              <a:rPr lang="en-US" sz="8800" b="1" dirty="0" smtClean="0"/>
              <a:t>Discovery</a:t>
            </a:r>
            <a:endParaRPr lang="en-US" sz="8800" b="1" dirty="0"/>
          </a:p>
        </p:txBody>
      </p:sp>
      <p:sp>
        <p:nvSpPr>
          <p:cNvPr id="10" name="Title 1" descr="PLANNING"/>
          <p:cNvSpPr>
            <a:spLocks noGrp="1"/>
          </p:cNvSpPr>
          <p:nvPr>
            <p:ph type="title"/>
          </p:nvPr>
        </p:nvSpPr>
        <p:spPr>
          <a:xfrm>
            <a:off x="3365208" y="5007464"/>
            <a:ext cx="2697591" cy="1093562"/>
          </a:xfrm>
        </p:spPr>
        <p:txBody>
          <a:bodyPr>
            <a:noAutofit/>
          </a:bodyPr>
          <a:lstStyle/>
          <a:p>
            <a:pPr algn="ctr"/>
            <a:r>
              <a:rPr lang="en-US" sz="4000" b="1" dirty="0" smtClean="0">
                <a:solidFill>
                  <a:schemeClr val="bg1">
                    <a:lumMod val="75000"/>
                  </a:schemeClr>
                </a:solidFill>
                <a:latin typeface="+mn-lt"/>
              </a:rPr>
              <a:t>PLANNING</a:t>
            </a:r>
            <a:endParaRPr lang="en-US" sz="4000" b="1" dirty="0">
              <a:solidFill>
                <a:schemeClr val="bg1">
                  <a:lumMod val="75000"/>
                </a:schemeClr>
              </a:solidFill>
              <a:latin typeface="+mn-lt"/>
            </a:endParaRPr>
          </a:p>
        </p:txBody>
      </p:sp>
    </p:spTree>
    <p:extLst>
      <p:ext uri="{BB962C8B-B14F-4D97-AF65-F5344CB8AC3E}">
        <p14:creationId xmlns:p14="http://schemas.microsoft.com/office/powerpoint/2010/main" val="11578767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me and Description box to create and name your new dashboar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4" y="0"/>
            <a:ext cx="11935971" cy="6858000"/>
          </a:xfrm>
          <a:prstGeom prst="rect">
            <a:avLst/>
          </a:prstGeom>
        </p:spPr>
      </p:pic>
    </p:spTree>
    <p:extLst>
      <p:ext uri="{BB962C8B-B14F-4D97-AF65-F5344CB8AC3E}">
        <p14:creationId xmlns:p14="http://schemas.microsoft.com/office/powerpoint/2010/main" val="24415675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of what new dashboard will look like. You can see here that there is a link called add a new gadge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6"/>
            <a:ext cx="12192001" cy="7145213"/>
          </a:xfrm>
          <a:prstGeom prst="rect">
            <a:avLst/>
          </a:prstGeom>
        </p:spPr>
      </p:pic>
    </p:spTree>
    <p:extLst>
      <p:ext uri="{BB962C8B-B14F-4D97-AF65-F5344CB8AC3E}">
        <p14:creationId xmlns:p14="http://schemas.microsoft.com/office/powerpoint/2010/main" val="50481787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rold Bonds Project Manager filter we created earli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1247831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oose the export drop down and choose&#10;On Dashboard.&#10;If you have several Dashboards, simply choose the one you want the filter to save to.&#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 y="0"/>
            <a:ext cx="12058650" cy="6891518"/>
          </a:xfrm>
          <a:prstGeom prst="rect">
            <a:avLst/>
          </a:prstGeom>
        </p:spPr>
      </p:pic>
    </p:spTree>
    <p:extLst>
      <p:ext uri="{BB962C8B-B14F-4D97-AF65-F5344CB8AC3E}">
        <p14:creationId xmlns:p14="http://schemas.microsoft.com/office/powerpoint/2010/main" val="27270143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he new dashboard is created, we can see we have several different gadget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142788"/>
          </a:xfrm>
          <a:prstGeom prst="rect">
            <a:avLst/>
          </a:prstGeom>
        </p:spPr>
      </p:pic>
    </p:spTree>
    <p:extLst>
      <p:ext uri="{BB962C8B-B14F-4D97-AF65-F5344CB8AC3E}">
        <p14:creationId xmlns:p14="http://schemas.microsoft.com/office/powerpoint/2010/main" val="37871235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he new dashboard is created, we can see we have several different gadget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142788"/>
          </a:xfrm>
          <a:prstGeom prst="rect">
            <a:avLst/>
          </a:prstGeom>
        </p:spPr>
      </p:pic>
      <p:pic>
        <p:nvPicPr>
          <p:cNvPr id="3" name="Picture 2" descr="On the left is the filter we just imported showing a listing of all Harold Bonds Projects.&#10;"/>
          <p:cNvPicPr>
            <a:picLocks noChangeAspect="1"/>
          </p:cNvPicPr>
          <p:nvPr/>
        </p:nvPicPr>
        <p:blipFill rotWithShape="1">
          <a:blip r:embed="rId3">
            <a:extLst>
              <a:ext uri="{28A0092B-C50C-407E-A947-70E740481C1C}">
                <a14:useLocalDpi xmlns:a14="http://schemas.microsoft.com/office/drawing/2010/main" val="0"/>
              </a:ext>
            </a:extLst>
          </a:blip>
          <a:srcRect l="3155" t="9045" r="48393" b="38529"/>
          <a:stretch/>
        </p:blipFill>
        <p:spPr>
          <a:xfrm>
            <a:off x="2048315" y="174171"/>
            <a:ext cx="10028699" cy="6357258"/>
          </a:xfrm>
          <a:prstGeom prst="rect">
            <a:avLst/>
          </a:prstGeom>
          <a:ln w="76200">
            <a:solidFill>
              <a:schemeClr val="accent1">
                <a:lumMod val="50000"/>
              </a:schemeClr>
            </a:solidFill>
          </a:ln>
        </p:spPr>
      </p:pic>
      <p:sp>
        <p:nvSpPr>
          <p:cNvPr id="4" name="Isosceles Triangle 3" descr="&quot;&quot;"/>
          <p:cNvSpPr/>
          <p:nvPr/>
        </p:nvSpPr>
        <p:spPr>
          <a:xfrm rot="16200000">
            <a:off x="-1821545" y="2852058"/>
            <a:ext cx="6473375" cy="1117599"/>
          </a:xfrm>
          <a:prstGeom prst="triangle">
            <a:avLst>
              <a:gd name="adj" fmla="val 69834"/>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49823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he new dashboard,  we have several different gadgets.&#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142788"/>
          </a:xfrm>
          <a:prstGeom prst="rect">
            <a:avLst/>
          </a:prstGeom>
        </p:spPr>
      </p:pic>
      <p:pic>
        <p:nvPicPr>
          <p:cNvPr id="3" name="Picture 2" descr="The gadget on the top right called Projects.   Here I have selected Harolds projects from a drop down to display.&#10;&#10;"/>
          <p:cNvPicPr>
            <a:picLocks noChangeAspect="1"/>
          </p:cNvPicPr>
          <p:nvPr/>
        </p:nvPicPr>
        <p:blipFill rotWithShape="1">
          <a:blip r:embed="rId3">
            <a:extLst>
              <a:ext uri="{28A0092B-C50C-407E-A947-70E740481C1C}">
                <a14:useLocalDpi xmlns:a14="http://schemas.microsoft.com/office/drawing/2010/main" val="0"/>
              </a:ext>
            </a:extLst>
          </a:blip>
          <a:srcRect l="52407" t="9045" r="13902" b="38529"/>
          <a:stretch/>
        </p:blipFill>
        <p:spPr>
          <a:xfrm>
            <a:off x="363091" y="500742"/>
            <a:ext cx="6974114" cy="6357258"/>
          </a:xfrm>
          <a:prstGeom prst="rect">
            <a:avLst/>
          </a:prstGeom>
          <a:ln w="76200">
            <a:solidFill>
              <a:schemeClr val="accent1">
                <a:lumMod val="50000"/>
              </a:schemeClr>
            </a:solidFill>
          </a:ln>
        </p:spPr>
      </p:pic>
      <p:sp>
        <p:nvSpPr>
          <p:cNvPr id="4" name="Isosceles Triangle 3" descr="&quot;&quot;"/>
          <p:cNvSpPr/>
          <p:nvPr/>
        </p:nvSpPr>
        <p:spPr>
          <a:xfrm rot="16200000" flipV="1">
            <a:off x="4677226" y="3160485"/>
            <a:ext cx="6473375" cy="1037770"/>
          </a:xfrm>
          <a:prstGeom prst="triangle">
            <a:avLst>
              <a:gd name="adj" fmla="val 69834"/>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7216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he new dashboard that was created.&#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142788"/>
          </a:xfrm>
          <a:prstGeom prst="rect">
            <a:avLst/>
          </a:prstGeom>
        </p:spPr>
      </p:pic>
      <p:pic>
        <p:nvPicPr>
          <p:cNvPr id="3" name="Picture 2" descr="Another gadget used to display Harold’s Projects and their mobile classification.  &#10;"/>
          <p:cNvPicPr>
            <a:picLocks noChangeAspect="1"/>
          </p:cNvPicPr>
          <p:nvPr/>
        </p:nvPicPr>
        <p:blipFill rotWithShape="1">
          <a:blip r:embed="rId3">
            <a:extLst>
              <a:ext uri="{28A0092B-C50C-407E-A947-70E740481C1C}">
                <a14:useLocalDpi xmlns:a14="http://schemas.microsoft.com/office/drawing/2010/main" val="0"/>
              </a:ext>
            </a:extLst>
          </a:blip>
          <a:srcRect l="52407" t="69908" r="966" b="1255"/>
          <a:stretch/>
        </p:blipFill>
        <p:spPr>
          <a:xfrm>
            <a:off x="319314" y="610480"/>
            <a:ext cx="9652000" cy="3497062"/>
          </a:xfrm>
          <a:prstGeom prst="rect">
            <a:avLst/>
          </a:prstGeom>
          <a:ln w="76200">
            <a:solidFill>
              <a:schemeClr val="accent1">
                <a:lumMod val="50000"/>
              </a:schemeClr>
            </a:solidFill>
          </a:ln>
        </p:spPr>
      </p:pic>
      <p:sp>
        <p:nvSpPr>
          <p:cNvPr id="4" name="Isosceles Triangle 3" descr="&quot;&quot;"/>
          <p:cNvSpPr/>
          <p:nvPr/>
        </p:nvSpPr>
        <p:spPr>
          <a:xfrm flipV="1">
            <a:off x="319315" y="4184622"/>
            <a:ext cx="9652000" cy="1708177"/>
          </a:xfrm>
          <a:prstGeom prst="triangle">
            <a:avLst>
              <a:gd name="adj" fmla="val 85623"/>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320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he new dashboard that was created.&#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142788"/>
          </a:xfrm>
          <a:prstGeom prst="rect">
            <a:avLst/>
          </a:prstGeom>
        </p:spPr>
      </p:pic>
      <p:sp>
        <p:nvSpPr>
          <p:cNvPr id="4" name="Isosceles Triangle 3" descr="&quot;&quot;"/>
          <p:cNvSpPr/>
          <p:nvPr/>
        </p:nvSpPr>
        <p:spPr>
          <a:xfrm>
            <a:off x="2206170" y="474466"/>
            <a:ext cx="8715829" cy="947936"/>
          </a:xfrm>
          <a:prstGeom prst="triangle">
            <a:avLst>
              <a:gd name="adj" fmla="val 85623"/>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n the top right of this page is the “Add Gadgets” button.  "/>
          <p:cNvPicPr>
            <a:picLocks noChangeAspect="1"/>
          </p:cNvPicPr>
          <p:nvPr/>
        </p:nvPicPr>
        <p:blipFill rotWithShape="1">
          <a:blip r:embed="rId3">
            <a:extLst>
              <a:ext uri="{28A0092B-C50C-407E-A947-70E740481C1C}">
                <a14:useLocalDpi xmlns:a14="http://schemas.microsoft.com/office/drawing/2010/main" val="0"/>
              </a:ext>
            </a:extLst>
          </a:blip>
          <a:srcRect l="71488" t="2514" b="91716"/>
          <a:stretch/>
        </p:blipFill>
        <p:spPr>
          <a:xfrm>
            <a:off x="2337512" y="1480458"/>
            <a:ext cx="8569973" cy="1016000"/>
          </a:xfrm>
          <a:prstGeom prst="rect">
            <a:avLst/>
          </a:prstGeom>
          <a:ln w="76200">
            <a:solidFill>
              <a:schemeClr val="accent1">
                <a:lumMod val="50000"/>
              </a:schemeClr>
            </a:solidFill>
          </a:ln>
        </p:spPr>
      </p:pic>
      <p:sp>
        <p:nvSpPr>
          <p:cNvPr id="6" name="Rectangle 5" descr="Add Gadget button"/>
          <p:cNvSpPr/>
          <p:nvPr/>
        </p:nvSpPr>
        <p:spPr>
          <a:xfrm>
            <a:off x="2449484" y="1602953"/>
            <a:ext cx="3036915" cy="77739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52133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dget Directory pop-up bo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7"/>
            <a:ext cx="12192000" cy="6851903"/>
          </a:xfrm>
          <a:prstGeom prst="rect">
            <a:avLst/>
          </a:prstGeom>
        </p:spPr>
      </p:pic>
    </p:spTree>
    <p:extLst>
      <p:ext uri="{BB962C8B-B14F-4D97-AF65-F5344CB8AC3E}">
        <p14:creationId xmlns:p14="http://schemas.microsoft.com/office/powerpoint/2010/main" val="2354695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 flow of mobile app icon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
            <a:ext cx="12192000" cy="6848856"/>
          </a:xfrm>
          <a:prstGeom prst="rect">
            <a:avLst/>
          </a:prstGeom>
        </p:spPr>
      </p:pic>
      <p:sp>
        <p:nvSpPr>
          <p:cNvPr id="10" name="Title 1" descr="&quot;&quot;"/>
          <p:cNvSpPr txBox="1">
            <a:spLocks/>
          </p:cNvSpPr>
          <p:nvPr/>
        </p:nvSpPr>
        <p:spPr>
          <a:xfrm rot="565781">
            <a:off x="7099893" y="3730878"/>
            <a:ext cx="2622247" cy="977243"/>
          </a:xfrm>
          <a:prstGeom prst="rect">
            <a:avLst/>
          </a:prstGeom>
          <a:blipFill>
            <a:blip r:embed="rId4"/>
            <a:stretch>
              <a:fillRect/>
            </a:stretch>
          </a:blipFill>
          <a:effectLst>
            <a:softEdge rad="127000"/>
          </a:effectLst>
          <a:scene3d>
            <a:camera prst="orthographicFront">
              <a:rot lat="0" lon="0" rev="0"/>
            </a:camera>
            <a:lightRig rig="threePt" dir="t"/>
          </a:scene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latin typeface="Arial Black" panose="020B0A04020102020204" pitchFamily="34" charset="0"/>
              </a:rPr>
              <a:t> </a:t>
            </a:r>
            <a:endParaRPr lang="en-US" sz="4000" b="1" dirty="0">
              <a:latin typeface="Arial Black" panose="020B0A04020102020204" pitchFamily="34" charset="0"/>
            </a:endParaRPr>
          </a:p>
        </p:txBody>
      </p:sp>
      <p:sp>
        <p:nvSpPr>
          <p:cNvPr id="11" name="Title 1" descr="&quot;&quot;"/>
          <p:cNvSpPr txBox="1">
            <a:spLocks/>
          </p:cNvSpPr>
          <p:nvPr/>
        </p:nvSpPr>
        <p:spPr>
          <a:xfrm>
            <a:off x="7037555" y="1570403"/>
            <a:ext cx="1225840" cy="658447"/>
          </a:xfrm>
          <a:prstGeom prst="rect">
            <a:avLst/>
          </a:prstGeom>
          <a:blipFill>
            <a:blip r:embed="rId4"/>
            <a:stretch>
              <a:fillRect/>
            </a:stretch>
          </a:blipFill>
          <a:effectLst>
            <a:softEdge rad="127000"/>
          </a:effectLst>
          <a:scene3d>
            <a:camera prst="orthographicFront">
              <a:rot lat="0" lon="0" rev="0"/>
            </a:camera>
            <a:lightRig rig="threePt" dir="t"/>
          </a:scene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latin typeface="Arial Black" panose="020B0A04020102020204" pitchFamily="34" charset="0"/>
              </a:rPr>
              <a:t> </a:t>
            </a:r>
            <a:endParaRPr lang="en-US" sz="4000" b="1" dirty="0">
              <a:latin typeface="Arial Black" panose="020B0A04020102020204" pitchFamily="34" charset="0"/>
            </a:endParaRPr>
          </a:p>
        </p:txBody>
      </p:sp>
      <p:sp>
        <p:nvSpPr>
          <p:cNvPr id="13" name="Title 1" descr="&quot;&quot;"/>
          <p:cNvSpPr txBox="1">
            <a:spLocks/>
          </p:cNvSpPr>
          <p:nvPr/>
        </p:nvSpPr>
        <p:spPr>
          <a:xfrm>
            <a:off x="6951130" y="1899626"/>
            <a:ext cx="4038600" cy="2466973"/>
          </a:xfrm>
          <a:prstGeom prst="rect">
            <a:avLst/>
          </a:prstGeom>
          <a:blipFill>
            <a:blip r:embed="rId4"/>
            <a:stretch>
              <a:fillRect/>
            </a:stretch>
          </a:blipFill>
          <a:effectLst>
            <a:softEdge rad="127000"/>
          </a:effectLst>
          <a:scene3d>
            <a:camera prst="orthographicFront">
              <a:rot lat="0" lon="0" rev="0"/>
            </a:camera>
            <a:lightRig rig="threePt" dir="t"/>
          </a:scene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b="1" dirty="0" smtClean="0">
                <a:latin typeface="Arial Black" panose="020B0A04020102020204" pitchFamily="34" charset="0"/>
              </a:rPr>
              <a:t>MAE</a:t>
            </a:r>
            <a:endParaRPr lang="en-US" sz="11500" b="1" dirty="0">
              <a:latin typeface="Arial Black" panose="020B0A04020102020204" pitchFamily="34" charset="0"/>
            </a:endParaRPr>
          </a:p>
        </p:txBody>
      </p:sp>
      <p:sp>
        <p:nvSpPr>
          <p:cNvPr id="15" name="Title 1" descr="Does it already&#10;exist in&#10; the MAE&#10;"/>
          <p:cNvSpPr txBox="1">
            <a:spLocks/>
          </p:cNvSpPr>
          <p:nvPr/>
        </p:nvSpPr>
        <p:spPr>
          <a:xfrm>
            <a:off x="7037555" y="2153785"/>
            <a:ext cx="3610780" cy="2439537"/>
          </a:xfrm>
          <a:prstGeom prst="rect">
            <a:avLst/>
          </a:prstGeom>
          <a:blipFill>
            <a:blip r:embed="rId4"/>
            <a:stretch>
              <a:fillRect/>
            </a:stretch>
          </a:blipFill>
          <a:effectLst>
            <a:softEdge rad="127000"/>
          </a:effectLst>
          <a:scene3d>
            <a:camera prst="orthographicFront">
              <a:rot lat="0" lon="0" rev="0"/>
            </a:camera>
            <a:lightRig rig="threePt" dir="t"/>
          </a:scene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latin typeface="Arial Black" panose="020B0A04020102020204" pitchFamily="34" charset="0"/>
              </a:rPr>
              <a:t>Does it already</a:t>
            </a:r>
          </a:p>
          <a:p>
            <a:pPr algn="ctr"/>
            <a:r>
              <a:rPr lang="en-US" sz="4000" b="1" dirty="0" smtClean="0">
                <a:latin typeface="Arial Black" panose="020B0A04020102020204" pitchFamily="34" charset="0"/>
              </a:rPr>
              <a:t>exist in</a:t>
            </a:r>
          </a:p>
          <a:p>
            <a:pPr algn="ctr"/>
            <a:r>
              <a:rPr lang="en-US" sz="4000" b="1" dirty="0" smtClean="0">
                <a:latin typeface="Arial Black" panose="020B0A04020102020204" pitchFamily="34" charset="0"/>
              </a:rPr>
              <a:t> the MAE</a:t>
            </a:r>
            <a:endParaRPr lang="en-US" sz="4000" b="1" dirty="0">
              <a:latin typeface="Arial Black" panose="020B0A04020102020204" pitchFamily="34" charset="0"/>
            </a:endParaRPr>
          </a:p>
        </p:txBody>
      </p:sp>
      <p:sp>
        <p:nvSpPr>
          <p:cNvPr id="16" name="Title 1" descr="&quot;&quot;"/>
          <p:cNvSpPr txBox="1">
            <a:spLocks/>
          </p:cNvSpPr>
          <p:nvPr/>
        </p:nvSpPr>
        <p:spPr>
          <a:xfrm>
            <a:off x="10218563" y="2126349"/>
            <a:ext cx="662236" cy="1694941"/>
          </a:xfrm>
          <a:prstGeom prst="rect">
            <a:avLst/>
          </a:prstGeom>
          <a:blipFill>
            <a:blip r:embed="rId4"/>
            <a:stretch>
              <a:fillRect/>
            </a:stretch>
          </a:blipFill>
          <a:effectLst/>
          <a:scene3d>
            <a:camera prst="orthographicFront">
              <a:rot lat="0" lon="0" rev="0"/>
            </a:camera>
            <a:lightRig rig="threePt" dir="t"/>
          </a:scene3d>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latin typeface="Arial Black" panose="020B0A04020102020204" pitchFamily="34" charset="0"/>
              </a:rPr>
              <a:t> </a:t>
            </a:r>
            <a:endParaRPr lang="en-US" sz="4000" b="1" dirty="0">
              <a:latin typeface="Arial Black" panose="020B0A04020102020204" pitchFamily="34" charset="0"/>
            </a:endParaRPr>
          </a:p>
        </p:txBody>
      </p:sp>
      <p:sp>
        <p:nvSpPr>
          <p:cNvPr id="9" name="TextBox 8" descr="a question mark"/>
          <p:cNvSpPr txBox="1"/>
          <p:nvPr/>
        </p:nvSpPr>
        <p:spPr>
          <a:xfrm>
            <a:off x="8411016" y="-1998685"/>
            <a:ext cx="3800932" cy="10864513"/>
          </a:xfrm>
          <a:prstGeom prst="rect">
            <a:avLst/>
          </a:prstGeom>
          <a:noFill/>
        </p:spPr>
        <p:txBody>
          <a:bodyPr wrap="square" rtlCol="0">
            <a:spAutoFit/>
          </a:bodyPr>
          <a:lstStyle/>
          <a:p>
            <a:r>
              <a:rPr lang="en-US" sz="70000" dirty="0" smtClean="0">
                <a:latin typeface="Arial Narrow" panose="020B0606020202030204" pitchFamily="34" charset="0"/>
              </a:rPr>
              <a:t>?</a:t>
            </a:r>
            <a:endParaRPr lang="en-US" sz="70000" dirty="0">
              <a:latin typeface="Arial Narrow" panose="020B0606020202030204" pitchFamily="34" charset="0"/>
            </a:endParaRPr>
          </a:p>
        </p:txBody>
      </p:sp>
      <p:sp>
        <p:nvSpPr>
          <p:cNvPr id="12" name="TextBox 11" descr="Discovery&#10;"/>
          <p:cNvSpPr txBox="1"/>
          <p:nvPr/>
        </p:nvSpPr>
        <p:spPr>
          <a:xfrm>
            <a:off x="-155931" y="6112706"/>
            <a:ext cx="2541451" cy="677108"/>
          </a:xfrm>
          <a:prstGeom prst="rect">
            <a:avLst/>
          </a:prstGeom>
          <a:noFill/>
        </p:spPr>
        <p:txBody>
          <a:bodyPr wrap="square" rtlCol="0">
            <a:spAutoFit/>
          </a:bodyPr>
          <a:lstStyle/>
          <a:p>
            <a:pPr algn="ctr"/>
            <a:r>
              <a:rPr lang="en-US" sz="3800" b="1" dirty="0" smtClean="0"/>
              <a:t>Discovery</a:t>
            </a:r>
            <a:endParaRPr lang="en-US" sz="3800" b="1" dirty="0"/>
          </a:p>
        </p:txBody>
      </p:sp>
      <p:sp>
        <p:nvSpPr>
          <p:cNvPr id="14" name="Title 1" descr="PLANNING"/>
          <p:cNvSpPr>
            <a:spLocks noGrp="1"/>
          </p:cNvSpPr>
          <p:nvPr>
            <p:ph type="title"/>
          </p:nvPr>
        </p:nvSpPr>
        <p:spPr>
          <a:xfrm>
            <a:off x="0" y="5687219"/>
            <a:ext cx="1922245" cy="764041"/>
          </a:xfrm>
        </p:spPr>
        <p:txBody>
          <a:bodyPr>
            <a:noAutofit/>
          </a:bodyPr>
          <a:lstStyle/>
          <a:p>
            <a:pPr algn="ctr"/>
            <a:r>
              <a:rPr lang="en-US" sz="2800" b="1" dirty="0" smtClean="0">
                <a:solidFill>
                  <a:schemeClr val="bg1">
                    <a:lumMod val="75000"/>
                  </a:schemeClr>
                </a:solidFill>
                <a:latin typeface="+mn-lt"/>
              </a:rPr>
              <a:t>PLANNING</a:t>
            </a:r>
            <a:endParaRPr lang="en-US" sz="2800" b="1" dirty="0">
              <a:solidFill>
                <a:schemeClr val="bg1">
                  <a:lumMod val="75000"/>
                </a:schemeClr>
              </a:solidFill>
              <a:latin typeface="+mn-lt"/>
            </a:endParaRPr>
          </a:p>
        </p:txBody>
      </p:sp>
    </p:spTree>
    <p:extLst>
      <p:ext uri="{BB962C8B-B14F-4D97-AF65-F5344CB8AC3E}">
        <p14:creationId xmlns:p14="http://schemas.microsoft.com/office/powerpoint/2010/main" val="39778091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962588862"/>
              </p:ext>
            </p:extLst>
          </p:nvPr>
        </p:nvGraphicFramePr>
        <p:xfrm>
          <a:off x="0" y="19050"/>
          <a:ext cx="12192000" cy="6686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descr="VA’s App Life Cycle&#10;"/>
          <p:cNvSpPr txBox="1"/>
          <p:nvPr/>
        </p:nvSpPr>
        <p:spPr>
          <a:xfrm>
            <a:off x="4450634" y="2609420"/>
            <a:ext cx="3182353" cy="1938992"/>
          </a:xfrm>
          <a:prstGeom prst="rect">
            <a:avLst/>
          </a:prstGeom>
          <a:noFill/>
        </p:spPr>
        <p:txBody>
          <a:bodyPr wrap="square" rtlCol="0">
            <a:spAutoFit/>
          </a:bodyPr>
          <a:lstStyle/>
          <a:p>
            <a:pPr algn="ctr"/>
            <a:r>
              <a:rPr lang="en-US" sz="6000" b="1" dirty="0" smtClean="0"/>
              <a:t>VA’s App Life Cycle</a:t>
            </a:r>
            <a:endParaRPr lang="en-US" sz="6000" b="1" dirty="0"/>
          </a:p>
        </p:txBody>
      </p:sp>
    </p:spTree>
    <p:extLst>
      <p:ext uri="{BB962C8B-B14F-4D97-AF65-F5344CB8AC3E}">
        <p14:creationId xmlns:p14="http://schemas.microsoft.com/office/powerpoint/2010/main" val="30530439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nds sculpting clay pot"/>
          <p:cNvPicPr>
            <a:picLocks noChangeAspect="1"/>
          </p:cNvPicPr>
          <p:nvPr/>
        </p:nvPicPr>
        <p:blipFill rotWithShape="1">
          <a:blip r:embed="rId3" cstate="print">
            <a:extLst>
              <a:ext uri="{28A0092B-C50C-407E-A947-70E740481C1C}">
                <a14:useLocalDpi xmlns:a14="http://schemas.microsoft.com/office/drawing/2010/main" val="0"/>
              </a:ext>
            </a:extLst>
          </a:blip>
          <a:srcRect t="13269" b="2426"/>
          <a:stretch/>
        </p:blipFill>
        <p:spPr>
          <a:xfrm>
            <a:off x="0" y="-32085"/>
            <a:ext cx="12192000" cy="6866021"/>
          </a:xfrm>
          <a:prstGeom prst="rect">
            <a:avLst/>
          </a:prstGeom>
        </p:spPr>
      </p:pic>
      <p:sp>
        <p:nvSpPr>
          <p:cNvPr id="5" name="Rectangle 4" descr="VA has optimized the MAE JIRA project tracking system for&#10;"/>
          <p:cNvSpPr/>
          <p:nvPr/>
        </p:nvSpPr>
        <p:spPr>
          <a:xfrm>
            <a:off x="5804860" y="4534585"/>
            <a:ext cx="6229350" cy="1200329"/>
          </a:xfrm>
          <a:prstGeom prst="rect">
            <a:avLst/>
          </a:prstGeom>
        </p:spPr>
        <p:txBody>
          <a:bodyPr wrap="square">
            <a:spAutoFit/>
          </a:bodyPr>
          <a:lstStyle/>
          <a:p>
            <a:pPr algn="r"/>
            <a:r>
              <a:rPr lang="en-US" sz="3600" b="1" dirty="0" smtClean="0">
                <a:solidFill>
                  <a:schemeClr val="bg1"/>
                </a:solidFill>
                <a:effectLst/>
              </a:rPr>
              <a:t>VA has optimized the MAE JIRA project tracking system for</a:t>
            </a:r>
            <a:endParaRPr lang="en-US" sz="3600" b="1" dirty="0">
              <a:solidFill>
                <a:schemeClr val="bg1"/>
              </a:solidFill>
            </a:endParaRPr>
          </a:p>
        </p:txBody>
      </p:sp>
      <p:sp>
        <p:nvSpPr>
          <p:cNvPr id="6" name="Rectangle 5" descr="agile development&#10;"/>
          <p:cNvSpPr/>
          <p:nvPr/>
        </p:nvSpPr>
        <p:spPr>
          <a:xfrm>
            <a:off x="5604245" y="5546288"/>
            <a:ext cx="6429965" cy="1292662"/>
          </a:xfrm>
          <a:prstGeom prst="rect">
            <a:avLst/>
          </a:prstGeom>
        </p:spPr>
        <p:txBody>
          <a:bodyPr wrap="none">
            <a:spAutoFit/>
          </a:bodyPr>
          <a:lstStyle/>
          <a:p>
            <a:r>
              <a:rPr lang="en-US" sz="7800" b="1" dirty="0">
                <a:solidFill>
                  <a:schemeClr val="accent4">
                    <a:lumMod val="40000"/>
                    <a:lumOff val="60000"/>
                  </a:schemeClr>
                </a:solidFill>
                <a:latin typeface="Monotype Corsiva" panose="03010101010201010101" pitchFamily="66" charset="0"/>
              </a:rPr>
              <a:t>agile development</a:t>
            </a:r>
            <a:endParaRPr lang="en-US" sz="7800" dirty="0">
              <a:solidFill>
                <a:schemeClr val="accent4">
                  <a:lumMod val="40000"/>
                  <a:lumOff val="60000"/>
                </a:schemeClr>
              </a:solidFill>
              <a:latin typeface="Monotype Corsiva" panose="03010101010201010101" pitchFamily="66" charset="0"/>
            </a:endParaRPr>
          </a:p>
        </p:txBody>
      </p:sp>
    </p:spTree>
    <p:extLst>
      <p:ext uri="{BB962C8B-B14F-4D97-AF65-F5344CB8AC3E}">
        <p14:creationId xmlns:p14="http://schemas.microsoft.com/office/powerpoint/2010/main" val="1931544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p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224" y="-104775"/>
            <a:ext cx="6962775" cy="6962775"/>
          </a:xfrm>
          <a:prstGeom prst="rect">
            <a:avLst/>
          </a:prstGeom>
        </p:spPr>
      </p:pic>
      <p:sp>
        <p:nvSpPr>
          <p:cNvPr id="5" name="TextBox 4" descr="Agile methodology is FLEXIBLE&#10;"/>
          <p:cNvSpPr txBox="1"/>
          <p:nvPr/>
        </p:nvSpPr>
        <p:spPr>
          <a:xfrm>
            <a:off x="0" y="285750"/>
            <a:ext cx="6515100" cy="4062651"/>
          </a:xfrm>
          <a:prstGeom prst="rect">
            <a:avLst/>
          </a:prstGeom>
          <a:noFill/>
        </p:spPr>
        <p:txBody>
          <a:bodyPr wrap="square" rtlCol="0">
            <a:spAutoFit/>
          </a:bodyPr>
          <a:lstStyle/>
          <a:p>
            <a:pPr algn="ctr"/>
            <a:r>
              <a:rPr lang="en-US" sz="8000" dirty="0" smtClean="0"/>
              <a:t>Agile methodology is </a:t>
            </a:r>
            <a:r>
              <a:rPr lang="en-US" sz="9800" b="1" i="1" dirty="0" smtClean="0">
                <a:solidFill>
                  <a:srgbClr val="00B050"/>
                </a:solidFill>
              </a:rPr>
              <a:t>FLEXIBLE</a:t>
            </a:r>
            <a:endParaRPr lang="en-US" sz="9800" b="1" i="1" dirty="0">
              <a:solidFill>
                <a:srgbClr val="00B050"/>
              </a:solidFill>
            </a:endParaRPr>
          </a:p>
        </p:txBody>
      </p:sp>
    </p:spTree>
    <p:extLst>
      <p:ext uri="{BB962C8B-B14F-4D97-AF65-F5344CB8AC3E}">
        <p14:creationId xmlns:p14="http://schemas.microsoft.com/office/powerpoint/2010/main" val="39791192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8000" b="-108000"/>
          </a:stretch>
        </a:blipFill>
        <a:effectLst/>
      </p:bgPr>
    </p:bg>
    <p:spTree>
      <p:nvGrpSpPr>
        <p:cNvPr id="1" name=""/>
        <p:cNvGrpSpPr/>
        <p:nvPr/>
      </p:nvGrpSpPr>
      <p:grpSpPr>
        <a:xfrm>
          <a:off x="0" y="0"/>
          <a:ext cx="0" cy="0"/>
          <a:chOff x="0" y="0"/>
          <a:chExt cx="0" cy="0"/>
        </a:xfrm>
      </p:grpSpPr>
      <p:sp>
        <p:nvSpPr>
          <p:cNvPr id="5" name="TextBox 4" descr="VA’s Project Management Accountability System (PMAS) Mobile App development workflow&#10;"/>
          <p:cNvSpPr txBox="1"/>
          <p:nvPr/>
        </p:nvSpPr>
        <p:spPr>
          <a:xfrm>
            <a:off x="492578" y="1113971"/>
            <a:ext cx="4739853" cy="4616648"/>
          </a:xfrm>
          <a:prstGeom prst="rect">
            <a:avLst/>
          </a:prstGeom>
          <a:noFill/>
        </p:spPr>
        <p:txBody>
          <a:bodyPr wrap="square" rtlCol="0">
            <a:spAutoFit/>
          </a:bodyPr>
          <a:lstStyle/>
          <a:p>
            <a:pPr algn="ctr"/>
            <a:r>
              <a:rPr lang="en-US" sz="4200" b="1" dirty="0" smtClean="0"/>
              <a:t>VA’s Project Management Accountability System (PMAS) Mobile App development workflow</a:t>
            </a:r>
            <a:endParaRPr lang="en-US" sz="4200" b="1" dirty="0"/>
          </a:p>
        </p:txBody>
      </p:sp>
      <p:pic>
        <p:nvPicPr>
          <p:cNvPr id="2" name="Picture 1" descr="a flow cha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6189" y="0"/>
            <a:ext cx="6481011" cy="6771360"/>
          </a:xfrm>
          <a:prstGeom prst="rect">
            <a:avLst/>
          </a:prstGeom>
        </p:spPr>
      </p:pic>
    </p:spTree>
    <p:extLst>
      <p:ext uri="{BB962C8B-B14F-4D97-AF65-F5344CB8AC3E}">
        <p14:creationId xmlns:p14="http://schemas.microsoft.com/office/powerpoint/2010/main" val="38207993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ve professionals around a table"/>
          <p:cNvPicPr>
            <a:picLocks noChangeAspect="1"/>
          </p:cNvPicPr>
          <p:nvPr/>
        </p:nvPicPr>
        <p:blipFill rotWithShape="1">
          <a:blip r:embed="rId3" cstate="print">
            <a:extLst>
              <a:ext uri="{28A0092B-C50C-407E-A947-70E740481C1C}">
                <a14:useLocalDpi xmlns:a14="http://schemas.microsoft.com/office/drawing/2010/main" val="0"/>
              </a:ext>
            </a:extLst>
          </a:blip>
          <a:srcRect b="15569"/>
          <a:stretch/>
        </p:blipFill>
        <p:spPr>
          <a:xfrm>
            <a:off x="0" y="0"/>
            <a:ext cx="12192000" cy="6866021"/>
          </a:xfrm>
          <a:prstGeom prst="rect">
            <a:avLst/>
          </a:prstGeom>
        </p:spPr>
      </p:pic>
      <p:sp>
        <p:nvSpPr>
          <p:cNvPr id="38" name="Rectangle 37" descr="&quot;&quot;"/>
          <p:cNvSpPr/>
          <p:nvPr/>
        </p:nvSpPr>
        <p:spPr>
          <a:xfrm>
            <a:off x="0" y="5165882"/>
            <a:ext cx="12192000" cy="13301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Kick-off Meeting with Stakeholders&#10;"/>
          <p:cNvSpPr/>
          <p:nvPr/>
        </p:nvSpPr>
        <p:spPr>
          <a:xfrm>
            <a:off x="68283" y="5108732"/>
            <a:ext cx="10637592" cy="954107"/>
          </a:xfrm>
          <a:prstGeom prst="rect">
            <a:avLst/>
          </a:prstGeom>
        </p:spPr>
        <p:txBody>
          <a:bodyPr wrap="none">
            <a:spAutoFit/>
          </a:bodyPr>
          <a:lstStyle/>
          <a:p>
            <a:r>
              <a:rPr lang="en-US" sz="5600" b="1" dirty="0" smtClean="0">
                <a:solidFill>
                  <a:schemeClr val="bg1"/>
                </a:solidFill>
                <a:effectLst/>
              </a:rPr>
              <a:t>Kick-off Meeting with Stakehold</a:t>
            </a:r>
            <a:r>
              <a:rPr lang="en-US" sz="5600" b="1" dirty="0" smtClean="0">
                <a:solidFill>
                  <a:schemeClr val="bg1"/>
                </a:solidFill>
              </a:rPr>
              <a:t>ers</a:t>
            </a:r>
            <a:endParaRPr lang="en-US" sz="5600" b="1" dirty="0" smtClean="0">
              <a:solidFill>
                <a:schemeClr val="bg1"/>
              </a:solidFill>
              <a:effectLst/>
            </a:endParaRPr>
          </a:p>
        </p:txBody>
      </p:sp>
      <p:sp>
        <p:nvSpPr>
          <p:cNvPr id="6" name="Title 1" descr="DEVELOPMENT&#10;"/>
          <p:cNvSpPr txBox="1">
            <a:spLocks/>
          </p:cNvSpPr>
          <p:nvPr/>
        </p:nvSpPr>
        <p:spPr>
          <a:xfrm>
            <a:off x="0" y="5585785"/>
            <a:ext cx="3600450" cy="109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chemeClr val="accent2"/>
                </a:solidFill>
                <a:latin typeface="+mn-lt"/>
              </a:rPr>
              <a:t>DEVELOPMENT</a:t>
            </a:r>
            <a:endParaRPr lang="en-US" sz="4000" b="1" dirty="0">
              <a:solidFill>
                <a:schemeClr val="accent2"/>
              </a:solidFill>
              <a:latin typeface="+mn-lt"/>
            </a:endParaRPr>
          </a:p>
        </p:txBody>
      </p:sp>
    </p:spTree>
    <p:extLst>
      <p:ext uri="{BB962C8B-B14F-4D97-AF65-F5344CB8AC3E}">
        <p14:creationId xmlns:p14="http://schemas.microsoft.com/office/powerpoint/2010/main" val="249356665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a white board"/>
          <p:cNvGrpSpPr/>
          <p:nvPr/>
        </p:nvGrpSpPr>
        <p:grpSpPr>
          <a:xfrm>
            <a:off x="-16674" y="0"/>
            <a:ext cx="12216695" cy="6837347"/>
            <a:chOff x="-16674" y="0"/>
            <a:chExt cx="12216695" cy="6837347"/>
          </a:xfrm>
        </p:grpSpPr>
        <p:pic>
          <p:nvPicPr>
            <p:cNvPr id="35" name="Picture 34"/>
            <p:cNvPicPr>
              <a:picLocks noChangeAspect="1"/>
            </p:cNvPicPr>
            <p:nvPr/>
          </p:nvPicPr>
          <p:blipFill rotWithShape="1">
            <a:blip r:embed="rId3">
              <a:extLst>
                <a:ext uri="{28A0092B-C50C-407E-A947-70E740481C1C}">
                  <a14:useLocalDpi xmlns:a14="http://schemas.microsoft.com/office/drawing/2010/main" val="0"/>
                </a:ext>
              </a:extLst>
            </a:blip>
            <a:srcRect t="13854" r="87003" b="14610"/>
            <a:stretch/>
          </p:blipFill>
          <p:spPr>
            <a:xfrm>
              <a:off x="-16674" y="3410"/>
              <a:ext cx="1580779" cy="6833937"/>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3854" r="12333" b="14610"/>
            <a:stretch/>
          </p:blipFill>
          <p:spPr>
            <a:xfrm>
              <a:off x="1538082" y="0"/>
              <a:ext cx="10661939" cy="6833937"/>
            </a:xfrm>
            <a:prstGeom prst="rect">
              <a:avLst/>
            </a:prstGeom>
          </p:spPr>
        </p:pic>
      </p:grpSp>
      <p:sp>
        <p:nvSpPr>
          <p:cNvPr id="68" name="Rectangle 67" descr="Populate &#10;"/>
          <p:cNvSpPr/>
          <p:nvPr/>
        </p:nvSpPr>
        <p:spPr>
          <a:xfrm>
            <a:off x="-16674" y="2357029"/>
            <a:ext cx="3338032" cy="1138773"/>
          </a:xfrm>
          <a:prstGeom prst="rect">
            <a:avLst/>
          </a:prstGeom>
        </p:spPr>
        <p:txBody>
          <a:bodyPr wrap="square">
            <a:spAutoFit/>
          </a:bodyPr>
          <a:lstStyle/>
          <a:p>
            <a:pPr algn="ctr"/>
            <a:r>
              <a:rPr lang="en-US" sz="6600" b="1" dirty="0">
                <a:solidFill>
                  <a:prstClr val="white"/>
                </a:solidFill>
              </a:rPr>
              <a:t>Populate </a:t>
            </a:r>
            <a:endParaRPr lang="en-US" sz="6600" dirty="0"/>
          </a:p>
        </p:txBody>
      </p:sp>
      <p:sp>
        <p:nvSpPr>
          <p:cNvPr id="67" name="Rectangle 66" descr="the JIRA Project&#10;"/>
          <p:cNvSpPr/>
          <p:nvPr/>
        </p:nvSpPr>
        <p:spPr>
          <a:xfrm>
            <a:off x="0" y="3274054"/>
            <a:ext cx="3278605" cy="646331"/>
          </a:xfrm>
          <a:prstGeom prst="rect">
            <a:avLst/>
          </a:prstGeom>
        </p:spPr>
        <p:txBody>
          <a:bodyPr wrap="square">
            <a:spAutoFit/>
          </a:bodyPr>
          <a:lstStyle/>
          <a:p>
            <a:pPr algn="ctr"/>
            <a:r>
              <a:rPr lang="en-US" sz="3600" b="1" dirty="0" smtClean="0">
                <a:solidFill>
                  <a:schemeClr val="bg1"/>
                </a:solidFill>
                <a:effectLst/>
              </a:rPr>
              <a:t>the JIRA Project</a:t>
            </a:r>
          </a:p>
        </p:txBody>
      </p:sp>
      <p:sp>
        <p:nvSpPr>
          <p:cNvPr id="69" name="Title 1" descr="DEVELOPMENT&#10;"/>
          <p:cNvSpPr txBox="1">
            <a:spLocks/>
          </p:cNvSpPr>
          <p:nvPr/>
        </p:nvSpPr>
        <p:spPr>
          <a:xfrm>
            <a:off x="-137725" y="3667205"/>
            <a:ext cx="3600450" cy="109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smtClean="0">
                <a:solidFill>
                  <a:srgbClr val="C00000"/>
                </a:solidFill>
                <a:latin typeface="+mn-lt"/>
              </a:rPr>
              <a:t>DEVELOPMENT</a:t>
            </a:r>
            <a:endParaRPr lang="en-US" sz="3800" b="1" dirty="0">
              <a:solidFill>
                <a:srgbClr val="C00000"/>
              </a:solidFill>
              <a:latin typeface="+mn-lt"/>
            </a:endParaRPr>
          </a:p>
        </p:txBody>
      </p:sp>
      <p:sp>
        <p:nvSpPr>
          <p:cNvPr id="40" name="Rectangle 39" descr="&quot;&quot;"/>
          <p:cNvSpPr/>
          <p:nvPr/>
        </p:nvSpPr>
        <p:spPr>
          <a:xfrm>
            <a:off x="3676650" y="778548"/>
            <a:ext cx="7962900" cy="5505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quot;&quot;"/>
          <p:cNvGrpSpPr/>
          <p:nvPr/>
        </p:nvGrpSpPr>
        <p:grpSpPr>
          <a:xfrm>
            <a:off x="3581400" y="797598"/>
            <a:ext cx="8058150" cy="5577840"/>
            <a:chOff x="3581400" y="797598"/>
            <a:chExt cx="8058150" cy="5577840"/>
          </a:xfrm>
        </p:grpSpPr>
        <p:cxnSp>
          <p:nvCxnSpPr>
            <p:cNvPr id="43" name="Straight Connector 42"/>
            <p:cNvCxnSpPr/>
            <p:nvPr/>
          </p:nvCxnSpPr>
          <p:spPr>
            <a:xfrm>
              <a:off x="5295900" y="797598"/>
              <a:ext cx="19050" cy="5577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029450" y="797598"/>
              <a:ext cx="19050" cy="5577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743950" y="797598"/>
              <a:ext cx="19050" cy="5577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336644" y="797598"/>
              <a:ext cx="19050" cy="55778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581400" y="1273848"/>
              <a:ext cx="8058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295900" y="4340898"/>
              <a:ext cx="3467100" cy="19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0" name="Picture 69"/>
          <p:cNvPicPr>
            <a:picLocks noChangeAspect="1"/>
          </p:cNvPicPr>
          <p:nvPr/>
        </p:nvPicPr>
        <p:blipFill rotWithShape="1">
          <a:blip r:embed="rId4" cstate="print">
            <a:extLst>
              <a:ext uri="{28A0092B-C50C-407E-A947-70E740481C1C}">
                <a14:useLocalDpi xmlns:a14="http://schemas.microsoft.com/office/drawing/2010/main" val="0"/>
              </a:ext>
            </a:extLst>
          </a:blip>
          <a:srcRect l="51220" t="4902" r="6139" b="51790"/>
          <a:stretch/>
        </p:blipFill>
        <p:spPr>
          <a:xfrm>
            <a:off x="5494343" y="1519542"/>
            <a:ext cx="824602" cy="837487"/>
          </a:xfrm>
          <a:prstGeom prst="rect">
            <a:avLst/>
          </a:prstGeom>
        </p:spPr>
      </p:pic>
      <p:pic>
        <p:nvPicPr>
          <p:cNvPr id="71" name="Picture 70"/>
          <p:cNvPicPr>
            <a:picLocks noChangeAspect="1"/>
          </p:cNvPicPr>
          <p:nvPr/>
        </p:nvPicPr>
        <p:blipFill rotWithShape="1">
          <a:blip r:embed="rId4" cstate="print">
            <a:extLst>
              <a:ext uri="{28A0092B-C50C-407E-A947-70E740481C1C}">
                <a14:useLocalDpi xmlns:a14="http://schemas.microsoft.com/office/drawing/2010/main" val="0"/>
              </a:ext>
            </a:extLst>
          </a:blip>
          <a:srcRect l="51220" t="4902" r="6139" b="51790"/>
          <a:stretch/>
        </p:blipFill>
        <p:spPr>
          <a:xfrm>
            <a:off x="9064826" y="1480302"/>
            <a:ext cx="824602" cy="837487"/>
          </a:xfrm>
          <a:prstGeom prst="rect">
            <a:avLst/>
          </a:prstGeom>
        </p:spPr>
      </p:pic>
      <p:pic>
        <p:nvPicPr>
          <p:cNvPr id="72" name="Picture 71"/>
          <p:cNvPicPr>
            <a:picLocks noChangeAspect="1"/>
          </p:cNvPicPr>
          <p:nvPr/>
        </p:nvPicPr>
        <p:blipFill rotWithShape="1">
          <a:blip r:embed="rId4" cstate="print">
            <a:extLst>
              <a:ext uri="{28A0092B-C50C-407E-A947-70E740481C1C}">
                <a14:useLocalDpi xmlns:a14="http://schemas.microsoft.com/office/drawing/2010/main" val="0"/>
              </a:ext>
            </a:extLst>
          </a:blip>
          <a:srcRect l="51220" t="4902" r="6139" b="51790"/>
          <a:stretch/>
        </p:blipFill>
        <p:spPr>
          <a:xfrm>
            <a:off x="7198174" y="5380993"/>
            <a:ext cx="824602" cy="837487"/>
          </a:xfrm>
          <a:prstGeom prst="rect">
            <a:avLst/>
          </a:prstGeom>
        </p:spPr>
      </p:pic>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l="7579" t="51873" r="51779" b="4153"/>
          <a:stretch/>
        </p:blipFill>
        <p:spPr>
          <a:xfrm>
            <a:off x="3648192" y="3567290"/>
            <a:ext cx="829445" cy="897433"/>
          </a:xfrm>
          <a:prstGeom prst="rect">
            <a:avLst/>
          </a:prstGeom>
        </p:spPr>
      </p:pic>
      <p:pic>
        <p:nvPicPr>
          <p:cNvPr id="74" name="Picture 73"/>
          <p:cNvPicPr>
            <a:picLocks noChangeAspect="1"/>
          </p:cNvPicPr>
          <p:nvPr/>
        </p:nvPicPr>
        <p:blipFill rotWithShape="1">
          <a:blip r:embed="rId5" cstate="print">
            <a:extLst>
              <a:ext uri="{28A0092B-C50C-407E-A947-70E740481C1C}">
                <a14:useLocalDpi xmlns:a14="http://schemas.microsoft.com/office/drawing/2010/main" val="0"/>
              </a:ext>
            </a:extLst>
          </a:blip>
          <a:srcRect l="7579" t="51873" r="51779" b="4153"/>
          <a:stretch/>
        </p:blipFill>
        <p:spPr>
          <a:xfrm>
            <a:off x="10505123" y="1345568"/>
            <a:ext cx="829445" cy="897433"/>
          </a:xfrm>
          <a:prstGeom prst="rect">
            <a:avLst/>
          </a:prstGeom>
        </p:spPr>
      </p:pic>
      <p:pic>
        <p:nvPicPr>
          <p:cNvPr id="75" name="Picture 74"/>
          <p:cNvPicPr>
            <a:picLocks noChangeAspect="1"/>
          </p:cNvPicPr>
          <p:nvPr/>
        </p:nvPicPr>
        <p:blipFill rotWithShape="1">
          <a:blip r:embed="rId5" cstate="print">
            <a:extLst>
              <a:ext uri="{28A0092B-C50C-407E-A947-70E740481C1C}">
                <a14:useLocalDpi xmlns:a14="http://schemas.microsoft.com/office/drawing/2010/main" val="0"/>
              </a:ext>
            </a:extLst>
          </a:blip>
          <a:srcRect l="7579" t="51873" r="51779" b="4153"/>
          <a:stretch/>
        </p:blipFill>
        <p:spPr>
          <a:xfrm>
            <a:off x="7170306" y="4392797"/>
            <a:ext cx="829445" cy="897433"/>
          </a:xfrm>
          <a:prstGeom prst="rect">
            <a:avLst/>
          </a:prstGeom>
        </p:spPr>
      </p:pic>
      <p:pic>
        <p:nvPicPr>
          <p:cNvPr id="76" name="Picture 75"/>
          <p:cNvPicPr>
            <a:picLocks noChangeAspect="1"/>
          </p:cNvPicPr>
          <p:nvPr/>
        </p:nvPicPr>
        <p:blipFill rotWithShape="1">
          <a:blip r:embed="rId6" cstate="print">
            <a:extLst>
              <a:ext uri="{28A0092B-C50C-407E-A947-70E740481C1C}">
                <a14:useLocalDpi xmlns:a14="http://schemas.microsoft.com/office/drawing/2010/main" val="0"/>
              </a:ext>
            </a:extLst>
          </a:blip>
          <a:srcRect t="50168" r="54412"/>
          <a:stretch/>
        </p:blipFill>
        <p:spPr>
          <a:xfrm>
            <a:off x="3606732" y="1416682"/>
            <a:ext cx="822779" cy="911027"/>
          </a:xfrm>
          <a:prstGeom prst="rect">
            <a:avLst/>
          </a:prstGeom>
        </p:spPr>
      </p:pic>
      <p:pic>
        <p:nvPicPr>
          <p:cNvPr id="77" name="Picture 76"/>
          <p:cNvPicPr>
            <a:picLocks noChangeAspect="1"/>
          </p:cNvPicPr>
          <p:nvPr/>
        </p:nvPicPr>
        <p:blipFill rotWithShape="1">
          <a:blip r:embed="rId6" cstate="print">
            <a:extLst>
              <a:ext uri="{28A0092B-C50C-407E-A947-70E740481C1C}">
                <a14:useLocalDpi xmlns:a14="http://schemas.microsoft.com/office/drawing/2010/main" val="0"/>
              </a:ext>
            </a:extLst>
          </a:blip>
          <a:srcRect t="50168" r="54412"/>
          <a:stretch/>
        </p:blipFill>
        <p:spPr>
          <a:xfrm>
            <a:off x="4434387" y="1430530"/>
            <a:ext cx="822779" cy="911027"/>
          </a:xfrm>
          <a:prstGeom prst="rect">
            <a:avLst/>
          </a:prstGeom>
        </p:spPr>
      </p:pic>
      <p:pic>
        <p:nvPicPr>
          <p:cNvPr id="78" name="Picture 77"/>
          <p:cNvPicPr>
            <a:picLocks noChangeAspect="1"/>
          </p:cNvPicPr>
          <p:nvPr/>
        </p:nvPicPr>
        <p:blipFill rotWithShape="1">
          <a:blip r:embed="rId6" cstate="print">
            <a:extLst>
              <a:ext uri="{28A0092B-C50C-407E-A947-70E740481C1C}">
                <a14:useLocalDpi xmlns:a14="http://schemas.microsoft.com/office/drawing/2010/main" val="0"/>
              </a:ext>
            </a:extLst>
          </a:blip>
          <a:srcRect t="50168" r="54412"/>
          <a:stretch/>
        </p:blipFill>
        <p:spPr>
          <a:xfrm>
            <a:off x="3620473" y="2363289"/>
            <a:ext cx="822779" cy="911027"/>
          </a:xfrm>
          <a:prstGeom prst="rect">
            <a:avLst/>
          </a:prstGeom>
        </p:spPr>
      </p:pic>
      <p:pic>
        <p:nvPicPr>
          <p:cNvPr id="79" name="Picture 78"/>
          <p:cNvPicPr>
            <a:picLocks noChangeAspect="1"/>
          </p:cNvPicPr>
          <p:nvPr/>
        </p:nvPicPr>
        <p:blipFill rotWithShape="1">
          <a:blip r:embed="rId6" cstate="print">
            <a:extLst>
              <a:ext uri="{28A0092B-C50C-407E-A947-70E740481C1C}">
                <a14:useLocalDpi xmlns:a14="http://schemas.microsoft.com/office/drawing/2010/main" val="0"/>
              </a:ext>
            </a:extLst>
          </a:blip>
          <a:srcRect t="50168" r="54412"/>
          <a:stretch/>
        </p:blipFill>
        <p:spPr>
          <a:xfrm>
            <a:off x="7136369" y="1319873"/>
            <a:ext cx="822779" cy="911027"/>
          </a:xfrm>
          <a:prstGeom prst="rect">
            <a:avLst/>
          </a:prstGeom>
        </p:spPr>
      </p:pic>
      <p:pic>
        <p:nvPicPr>
          <p:cNvPr id="80" name="Picture 79"/>
          <p:cNvPicPr>
            <a:picLocks noChangeAspect="1"/>
          </p:cNvPicPr>
          <p:nvPr/>
        </p:nvPicPr>
        <p:blipFill rotWithShape="1">
          <a:blip r:embed="rId6" cstate="print">
            <a:extLst>
              <a:ext uri="{28A0092B-C50C-407E-A947-70E740481C1C}">
                <a14:useLocalDpi xmlns:a14="http://schemas.microsoft.com/office/drawing/2010/main" val="0"/>
              </a:ext>
            </a:extLst>
          </a:blip>
          <a:srcRect t="50168" r="54412"/>
          <a:stretch/>
        </p:blipFill>
        <p:spPr>
          <a:xfrm>
            <a:off x="5465875" y="4422594"/>
            <a:ext cx="822779" cy="911027"/>
          </a:xfrm>
          <a:prstGeom prst="rect">
            <a:avLst/>
          </a:prstGeom>
        </p:spPr>
      </p:pic>
      <p:pic>
        <p:nvPicPr>
          <p:cNvPr id="81" name="Picture 80"/>
          <p:cNvPicPr>
            <a:picLocks noChangeAspect="1"/>
          </p:cNvPicPr>
          <p:nvPr/>
        </p:nvPicPr>
        <p:blipFill rotWithShape="1">
          <a:blip r:embed="rId6" cstate="print">
            <a:extLst>
              <a:ext uri="{28A0092B-C50C-407E-A947-70E740481C1C}">
                <a14:useLocalDpi xmlns:a14="http://schemas.microsoft.com/office/drawing/2010/main" val="0"/>
              </a:ext>
            </a:extLst>
          </a:blip>
          <a:srcRect t="50168" r="54412"/>
          <a:stretch/>
        </p:blipFill>
        <p:spPr>
          <a:xfrm>
            <a:off x="7809067" y="2379213"/>
            <a:ext cx="822779" cy="911027"/>
          </a:xfrm>
          <a:prstGeom prst="rect">
            <a:avLst/>
          </a:prstGeom>
        </p:spPr>
      </p:pic>
      <p:pic>
        <p:nvPicPr>
          <p:cNvPr id="82" name="Picture 81"/>
          <p:cNvPicPr>
            <a:picLocks noChangeAspect="1"/>
          </p:cNvPicPr>
          <p:nvPr/>
        </p:nvPicPr>
        <p:blipFill rotWithShape="1">
          <a:blip r:embed="rId6" cstate="print">
            <a:extLst>
              <a:ext uri="{28A0092B-C50C-407E-A947-70E740481C1C}">
                <a14:useLocalDpi xmlns:a14="http://schemas.microsoft.com/office/drawing/2010/main" val="0"/>
              </a:ext>
            </a:extLst>
          </a:blip>
          <a:srcRect t="54402" r="54412" b="1"/>
          <a:stretch/>
        </p:blipFill>
        <p:spPr>
          <a:xfrm>
            <a:off x="7340528" y="2598476"/>
            <a:ext cx="822779" cy="833609"/>
          </a:xfrm>
          <a:prstGeom prst="rect">
            <a:avLst/>
          </a:prstGeom>
        </p:spPr>
      </p:pic>
      <p:pic>
        <p:nvPicPr>
          <p:cNvPr id="83" name="Picture 82"/>
          <p:cNvPicPr>
            <a:picLocks noChangeAspect="1"/>
          </p:cNvPicPr>
          <p:nvPr/>
        </p:nvPicPr>
        <p:blipFill rotWithShape="1">
          <a:blip r:embed="rId6" cstate="print">
            <a:extLst>
              <a:ext uri="{28A0092B-C50C-407E-A947-70E740481C1C}">
                <a14:useLocalDpi xmlns:a14="http://schemas.microsoft.com/office/drawing/2010/main" val="0"/>
              </a:ext>
            </a:extLst>
          </a:blip>
          <a:srcRect t="54402" r="54412" b="1"/>
          <a:stretch/>
        </p:blipFill>
        <p:spPr>
          <a:xfrm>
            <a:off x="7494663" y="2894012"/>
            <a:ext cx="822779" cy="833609"/>
          </a:xfrm>
          <a:prstGeom prst="rect">
            <a:avLst/>
          </a:prstGeom>
        </p:spPr>
      </p:pic>
      <p:pic>
        <p:nvPicPr>
          <p:cNvPr id="84" name="Picture 83"/>
          <p:cNvPicPr>
            <a:picLocks noChangeAspect="1"/>
          </p:cNvPicPr>
          <p:nvPr/>
        </p:nvPicPr>
        <p:blipFill rotWithShape="1">
          <a:blip r:embed="rId6" cstate="print">
            <a:extLst>
              <a:ext uri="{28A0092B-C50C-407E-A947-70E740481C1C}">
                <a14:useLocalDpi xmlns:a14="http://schemas.microsoft.com/office/drawing/2010/main" val="0"/>
              </a:ext>
            </a:extLst>
          </a:blip>
          <a:srcRect t="54402" r="54412" b="1"/>
          <a:stretch/>
        </p:blipFill>
        <p:spPr>
          <a:xfrm>
            <a:off x="10442144" y="2444182"/>
            <a:ext cx="822779" cy="833609"/>
          </a:xfrm>
          <a:prstGeom prst="rect">
            <a:avLst/>
          </a:prstGeom>
        </p:spPr>
      </p:pic>
      <p:pic>
        <p:nvPicPr>
          <p:cNvPr id="85" name="Picture 84"/>
          <p:cNvPicPr>
            <a:picLocks noChangeAspect="1"/>
          </p:cNvPicPr>
          <p:nvPr/>
        </p:nvPicPr>
        <p:blipFill rotWithShape="1">
          <a:blip r:embed="rId6" cstate="print">
            <a:extLst>
              <a:ext uri="{28A0092B-C50C-407E-A947-70E740481C1C}">
                <a14:useLocalDpi xmlns:a14="http://schemas.microsoft.com/office/drawing/2010/main" val="0"/>
              </a:ext>
            </a:extLst>
          </a:blip>
          <a:srcRect t="54402" r="54412" b="1"/>
          <a:stretch/>
        </p:blipFill>
        <p:spPr>
          <a:xfrm>
            <a:off x="10656069" y="2659819"/>
            <a:ext cx="822779" cy="833609"/>
          </a:xfrm>
          <a:prstGeom prst="rect">
            <a:avLst/>
          </a:prstGeom>
        </p:spPr>
      </p:pic>
      <p:pic>
        <p:nvPicPr>
          <p:cNvPr id="86" name="Picture 85"/>
          <p:cNvPicPr>
            <a:picLocks noChangeAspect="1"/>
          </p:cNvPicPr>
          <p:nvPr/>
        </p:nvPicPr>
        <p:blipFill rotWithShape="1">
          <a:blip r:embed="rId6" cstate="print">
            <a:extLst>
              <a:ext uri="{28A0092B-C50C-407E-A947-70E740481C1C}">
                <a14:useLocalDpi xmlns:a14="http://schemas.microsoft.com/office/drawing/2010/main" val="0"/>
              </a:ext>
            </a:extLst>
          </a:blip>
          <a:srcRect t="54402" r="54412" b="1"/>
          <a:stretch/>
        </p:blipFill>
        <p:spPr>
          <a:xfrm>
            <a:off x="10775780" y="3744679"/>
            <a:ext cx="822779" cy="833609"/>
          </a:xfrm>
          <a:prstGeom prst="rect">
            <a:avLst/>
          </a:prstGeom>
        </p:spPr>
      </p:pic>
      <p:pic>
        <p:nvPicPr>
          <p:cNvPr id="87" name="Picture 86"/>
          <p:cNvPicPr>
            <a:picLocks noChangeAspect="1"/>
          </p:cNvPicPr>
          <p:nvPr/>
        </p:nvPicPr>
        <p:blipFill rotWithShape="1">
          <a:blip r:embed="rId6" cstate="print">
            <a:extLst>
              <a:ext uri="{28A0092B-C50C-407E-A947-70E740481C1C}">
                <a14:useLocalDpi xmlns:a14="http://schemas.microsoft.com/office/drawing/2010/main" val="0"/>
              </a:ext>
            </a:extLst>
          </a:blip>
          <a:srcRect t="54402" r="54412" b="1"/>
          <a:stretch/>
        </p:blipFill>
        <p:spPr>
          <a:xfrm>
            <a:off x="10545182" y="3943143"/>
            <a:ext cx="822779" cy="833609"/>
          </a:xfrm>
          <a:prstGeom prst="rect">
            <a:avLst/>
          </a:prstGeom>
        </p:spPr>
      </p:pic>
      <p:pic>
        <p:nvPicPr>
          <p:cNvPr id="88" name="Picture 87"/>
          <p:cNvPicPr>
            <a:picLocks noChangeAspect="1"/>
          </p:cNvPicPr>
          <p:nvPr/>
        </p:nvPicPr>
        <p:blipFill rotWithShape="1">
          <a:blip r:embed="rId6" cstate="print">
            <a:extLst>
              <a:ext uri="{28A0092B-C50C-407E-A947-70E740481C1C}">
                <a14:useLocalDpi xmlns:a14="http://schemas.microsoft.com/office/drawing/2010/main" val="0"/>
              </a:ext>
            </a:extLst>
          </a:blip>
          <a:srcRect t="54402" r="54412" b="1"/>
          <a:stretch/>
        </p:blipFill>
        <p:spPr>
          <a:xfrm>
            <a:off x="10628463" y="4218112"/>
            <a:ext cx="822779" cy="833609"/>
          </a:xfrm>
          <a:prstGeom prst="rect">
            <a:avLst/>
          </a:prstGeom>
        </p:spPr>
      </p:pic>
      <p:pic>
        <p:nvPicPr>
          <p:cNvPr id="89" name="Picture 88"/>
          <p:cNvPicPr>
            <a:picLocks noChangeAspect="1"/>
          </p:cNvPicPr>
          <p:nvPr/>
        </p:nvPicPr>
        <p:blipFill rotWithShape="1">
          <a:blip r:embed="rId6" cstate="print">
            <a:extLst>
              <a:ext uri="{28A0092B-C50C-407E-A947-70E740481C1C}">
                <a14:useLocalDpi xmlns:a14="http://schemas.microsoft.com/office/drawing/2010/main" val="0"/>
              </a:ext>
            </a:extLst>
          </a:blip>
          <a:srcRect t="54402" r="54412" b="1"/>
          <a:stretch/>
        </p:blipFill>
        <p:spPr>
          <a:xfrm>
            <a:off x="10442144" y="4547384"/>
            <a:ext cx="822779" cy="833609"/>
          </a:xfrm>
          <a:prstGeom prst="rect">
            <a:avLst/>
          </a:prstGeom>
        </p:spPr>
      </p:pic>
    </p:spTree>
    <p:extLst>
      <p:ext uri="{BB962C8B-B14F-4D97-AF65-F5344CB8AC3E}">
        <p14:creationId xmlns:p14="http://schemas.microsoft.com/office/powerpoint/2010/main" val="145204423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ycle graphic"/>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547" y="157490"/>
            <a:ext cx="6577263" cy="6577263"/>
          </a:xfrm>
          <a:prstGeom prst="rect">
            <a:avLst/>
          </a:prstGeom>
        </p:spPr>
      </p:pic>
      <p:sp>
        <p:nvSpPr>
          <p:cNvPr id="7" name="Rectangle 6" descr="zero"/>
          <p:cNvSpPr/>
          <p:nvPr/>
        </p:nvSpPr>
        <p:spPr>
          <a:xfrm>
            <a:off x="2068148" y="2742187"/>
            <a:ext cx="1959704" cy="1323439"/>
          </a:xfrm>
          <a:prstGeom prst="rect">
            <a:avLst/>
          </a:prstGeom>
        </p:spPr>
        <p:txBody>
          <a:bodyPr wrap="none">
            <a:spAutoFit/>
          </a:bodyPr>
          <a:lstStyle/>
          <a:p>
            <a:pPr lvl="0"/>
            <a:r>
              <a:rPr lang="en-US" sz="8000" dirty="0" smtClean="0">
                <a:solidFill>
                  <a:prstClr val="black"/>
                </a:solidFill>
              </a:rPr>
              <a:t>zero</a:t>
            </a:r>
            <a:endParaRPr lang="en-US" sz="8000" dirty="0">
              <a:solidFill>
                <a:prstClr val="black"/>
              </a:solidFill>
            </a:endParaRPr>
          </a:p>
        </p:txBody>
      </p:sp>
      <p:sp>
        <p:nvSpPr>
          <p:cNvPr id="6" name="Rectangle 5" descr="Conduct Sprint 0&#10;"/>
          <p:cNvSpPr/>
          <p:nvPr/>
        </p:nvSpPr>
        <p:spPr>
          <a:xfrm>
            <a:off x="6096000" y="157490"/>
            <a:ext cx="5039906" cy="954107"/>
          </a:xfrm>
          <a:prstGeom prst="rect">
            <a:avLst/>
          </a:prstGeom>
        </p:spPr>
        <p:txBody>
          <a:bodyPr wrap="none">
            <a:spAutoFit/>
          </a:bodyPr>
          <a:lstStyle/>
          <a:p>
            <a:pPr lvl="0"/>
            <a:r>
              <a:rPr lang="en-US" sz="5600" dirty="0">
                <a:solidFill>
                  <a:prstClr val="black"/>
                </a:solidFill>
              </a:rPr>
              <a:t>Conduct Sprint 0</a:t>
            </a:r>
          </a:p>
        </p:txBody>
      </p:sp>
      <p:sp>
        <p:nvSpPr>
          <p:cNvPr id="8" name="Title 1" descr="DEVELOPMENT&#10;"/>
          <p:cNvSpPr txBox="1">
            <a:spLocks/>
          </p:cNvSpPr>
          <p:nvPr/>
        </p:nvSpPr>
        <p:spPr>
          <a:xfrm>
            <a:off x="7603354" y="634543"/>
            <a:ext cx="3600450" cy="10935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C00000"/>
                </a:solidFill>
                <a:latin typeface="+mn-lt"/>
              </a:rPr>
              <a:t>DEVELOPMENT</a:t>
            </a:r>
            <a:endParaRPr lang="en-US" sz="4000" b="1" dirty="0">
              <a:solidFill>
                <a:srgbClr val="C00000"/>
              </a:solidFill>
              <a:latin typeface="+mn-lt"/>
            </a:endParaRPr>
          </a:p>
        </p:txBody>
      </p:sp>
      <p:sp>
        <p:nvSpPr>
          <p:cNvPr id="5" name="Rectangle 4" descr="1. Set up your MAE development environment. &#10;2. Install toolsets. &#10;3. Mock up a demo and present it to the stakeholders. &#10;4. Incorporate feedback from the demo into the project tasks. &#10;5. Identify any environment shortcomings. &#10;"/>
          <p:cNvSpPr/>
          <p:nvPr/>
        </p:nvSpPr>
        <p:spPr>
          <a:xfrm>
            <a:off x="6201998" y="1866036"/>
            <a:ext cx="5124450" cy="4585871"/>
          </a:xfrm>
          <a:prstGeom prst="rect">
            <a:avLst/>
          </a:prstGeom>
        </p:spPr>
        <p:txBody>
          <a:bodyPr wrap="square">
            <a:spAutoFit/>
          </a:bodyPr>
          <a:lstStyle/>
          <a:p>
            <a:pPr marL="514350" indent="-514350">
              <a:spcBef>
                <a:spcPts val="1200"/>
              </a:spcBef>
              <a:buFont typeface="+mj-lt"/>
              <a:buAutoNum type="arabicPeriod"/>
            </a:pPr>
            <a:r>
              <a:rPr lang="en-US" sz="2800" dirty="0" smtClean="0">
                <a:effectLst/>
              </a:rPr>
              <a:t>Set up your MAE development environment. </a:t>
            </a:r>
          </a:p>
          <a:p>
            <a:pPr marL="514350" indent="-514350">
              <a:spcBef>
                <a:spcPts val="1200"/>
              </a:spcBef>
              <a:buFont typeface="+mj-lt"/>
              <a:buAutoNum type="arabicPeriod"/>
            </a:pPr>
            <a:r>
              <a:rPr lang="en-US" sz="2800" dirty="0" smtClean="0">
                <a:effectLst/>
              </a:rPr>
              <a:t>Install toolsets. </a:t>
            </a:r>
          </a:p>
          <a:p>
            <a:pPr marL="514350" indent="-514350">
              <a:spcBef>
                <a:spcPts val="1200"/>
              </a:spcBef>
              <a:buFont typeface="+mj-lt"/>
              <a:buAutoNum type="arabicPeriod"/>
            </a:pPr>
            <a:r>
              <a:rPr lang="en-US" sz="2800" dirty="0" smtClean="0">
                <a:effectLst/>
              </a:rPr>
              <a:t>Mock up a demo and present it to the stakeholders. </a:t>
            </a:r>
          </a:p>
          <a:p>
            <a:pPr marL="514350" indent="-514350">
              <a:spcBef>
                <a:spcPts val="1200"/>
              </a:spcBef>
              <a:buFont typeface="+mj-lt"/>
              <a:buAutoNum type="arabicPeriod"/>
            </a:pPr>
            <a:r>
              <a:rPr lang="en-US" sz="2800" dirty="0" smtClean="0">
                <a:effectLst/>
              </a:rPr>
              <a:t>Incorporate feedback from the demo into the project tasks. </a:t>
            </a:r>
          </a:p>
          <a:p>
            <a:pPr marL="514350" indent="-514350">
              <a:spcBef>
                <a:spcPts val="1200"/>
              </a:spcBef>
              <a:buFont typeface="+mj-lt"/>
              <a:buAutoNum type="arabicPeriod"/>
            </a:pPr>
            <a:r>
              <a:rPr lang="en-US" sz="2800" dirty="0" smtClean="0">
                <a:effectLst/>
              </a:rPr>
              <a:t>Identify any environment shortcomings. </a:t>
            </a:r>
            <a:endParaRPr lang="en-US" sz="2800" dirty="0"/>
          </a:p>
        </p:txBody>
      </p:sp>
    </p:spTree>
    <p:extLst>
      <p:ext uri="{BB962C8B-B14F-4D97-AF65-F5344CB8AC3E}">
        <p14:creationId xmlns:p14="http://schemas.microsoft.com/office/powerpoint/2010/main" val="41700674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ycle graphic"/>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8547" y="157490"/>
            <a:ext cx="6577263" cy="6577263"/>
          </a:xfrm>
          <a:prstGeom prst="rect">
            <a:avLst/>
          </a:prstGeom>
        </p:spPr>
      </p:pic>
      <p:sp>
        <p:nvSpPr>
          <p:cNvPr id="5" name="TextBox 4" descr="the App’s deliverables and adjust&#10;"/>
          <p:cNvSpPr txBox="1"/>
          <p:nvPr/>
        </p:nvSpPr>
        <p:spPr>
          <a:xfrm>
            <a:off x="5829300" y="2647950"/>
            <a:ext cx="5810250" cy="3231654"/>
          </a:xfrm>
          <a:prstGeom prst="rect">
            <a:avLst/>
          </a:prstGeom>
          <a:noFill/>
        </p:spPr>
        <p:txBody>
          <a:bodyPr wrap="square" rtlCol="0">
            <a:spAutoFit/>
          </a:bodyPr>
          <a:lstStyle/>
          <a:p>
            <a:pPr algn="r"/>
            <a:r>
              <a:rPr lang="en-US" sz="6800" dirty="0"/>
              <a:t>t</a:t>
            </a:r>
            <a:r>
              <a:rPr lang="en-US" sz="6800" dirty="0" smtClean="0"/>
              <a:t>he App’s deliverables and adjust</a:t>
            </a:r>
            <a:endParaRPr lang="en-US" sz="6800" dirty="0"/>
          </a:p>
        </p:txBody>
      </p:sp>
      <p:pic>
        <p:nvPicPr>
          <p:cNvPr id="2" name="Picture 1" descr="review"/>
          <p:cNvPicPr>
            <a:picLocks noChangeAspect="1"/>
          </p:cNvPicPr>
          <p:nvPr/>
        </p:nvPicPr>
        <p:blipFill rotWithShape="1">
          <a:blip r:embed="rId4" cstate="print">
            <a:extLst>
              <a:ext uri="{28A0092B-C50C-407E-A947-70E740481C1C}">
                <a14:useLocalDpi xmlns:a14="http://schemas.microsoft.com/office/drawing/2010/main" val="0"/>
              </a:ext>
            </a:extLst>
          </a:blip>
          <a:srcRect l="1238" t="38207" b="32075"/>
          <a:stretch/>
        </p:blipFill>
        <p:spPr>
          <a:xfrm>
            <a:off x="3962400" y="786062"/>
            <a:ext cx="7677149" cy="1732549"/>
          </a:xfrm>
          <a:prstGeom prst="rect">
            <a:avLst/>
          </a:prstGeom>
        </p:spPr>
      </p:pic>
    </p:spTree>
    <p:extLst>
      <p:ext uri="{BB962C8B-B14F-4D97-AF65-F5344CB8AC3E}">
        <p14:creationId xmlns:p14="http://schemas.microsoft.com/office/powerpoint/2010/main" val="256963068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tablet computer with gears on the screen"/>
          <p:cNvPicPr>
            <a:picLocks noChangeAspect="1"/>
          </p:cNvPicPr>
          <p:nvPr/>
        </p:nvPicPr>
        <p:blipFill rotWithShape="1">
          <a:blip r:embed="rId3"/>
          <a:srcRect l="2529" t="3275" r="3774"/>
          <a:stretch/>
        </p:blipFill>
        <p:spPr>
          <a:xfrm>
            <a:off x="-96252" y="-62662"/>
            <a:ext cx="12401961" cy="6920662"/>
          </a:xfrm>
          <a:prstGeom prst="rect">
            <a:avLst/>
          </a:prstGeom>
        </p:spPr>
      </p:pic>
      <p:sp>
        <p:nvSpPr>
          <p:cNvPr id="2" name="Title 1"/>
          <p:cNvSpPr>
            <a:spLocks noGrp="1"/>
          </p:cNvSpPr>
          <p:nvPr>
            <p:ph type="title"/>
          </p:nvPr>
        </p:nvSpPr>
        <p:spPr>
          <a:xfrm>
            <a:off x="3967843" y="582839"/>
            <a:ext cx="4256314" cy="1325563"/>
          </a:xfrm>
        </p:spPr>
        <p:txBody>
          <a:bodyPr>
            <a:normAutofit/>
          </a:bodyPr>
          <a:lstStyle/>
          <a:p>
            <a:pPr algn="ctr"/>
            <a:r>
              <a:rPr lang="en-US" sz="4200" b="1" dirty="0" smtClean="0">
                <a:latin typeface="+mn-lt"/>
              </a:rPr>
              <a:t>Develop the App</a:t>
            </a:r>
            <a:endParaRPr lang="en-US" sz="4200" b="1" dirty="0">
              <a:latin typeface="+mn-lt"/>
            </a:endParaRPr>
          </a:p>
        </p:txBody>
      </p:sp>
    </p:spTree>
    <p:extLst>
      <p:ext uri="{BB962C8B-B14F-4D97-AF65-F5344CB8AC3E}">
        <p14:creationId xmlns:p14="http://schemas.microsoft.com/office/powerpoint/2010/main" val="2983091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bile Compliance App sea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314" y="0"/>
            <a:ext cx="7532914" cy="6946335"/>
          </a:xfrm>
          <a:prstGeom prst="rect">
            <a:avLst/>
          </a:prstGeom>
        </p:spPr>
      </p:pic>
    </p:spTree>
    <p:extLst>
      <p:ext uri="{BB962C8B-B14F-4D97-AF65-F5344CB8AC3E}">
        <p14:creationId xmlns:p14="http://schemas.microsoft.com/office/powerpoint/2010/main" val="2756877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Gather the details…&#10;"/>
          <p:cNvSpPr txBox="1"/>
          <p:nvPr/>
        </p:nvSpPr>
        <p:spPr>
          <a:xfrm>
            <a:off x="3534841" y="149909"/>
            <a:ext cx="5135672" cy="707886"/>
          </a:xfrm>
          <a:prstGeom prst="rect">
            <a:avLst/>
          </a:prstGeom>
          <a:noFill/>
        </p:spPr>
        <p:txBody>
          <a:bodyPr wrap="square" rtlCol="0">
            <a:spAutoFit/>
          </a:bodyPr>
          <a:lstStyle/>
          <a:p>
            <a:pPr algn="ctr"/>
            <a:r>
              <a:rPr lang="en-US" sz="4000" i="1" dirty="0" smtClean="0"/>
              <a:t>Gather the details…</a:t>
            </a:r>
            <a:endParaRPr lang="en-US" sz="4000" i="1" dirty="0"/>
          </a:p>
        </p:txBody>
      </p:sp>
      <p:sp>
        <p:nvSpPr>
          <p:cNvPr id="9" name="Oval 8" descr="&quot;&quot;"/>
          <p:cNvSpPr/>
          <p:nvPr/>
        </p:nvSpPr>
        <p:spPr>
          <a:xfrm>
            <a:off x="126844" y="278299"/>
            <a:ext cx="2666462" cy="2678430"/>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dollar sig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0706" y="716163"/>
            <a:ext cx="1439340" cy="1989944"/>
          </a:xfrm>
          <a:prstGeom prst="rect">
            <a:avLst/>
          </a:prstGeom>
        </p:spPr>
      </p:pic>
      <p:sp>
        <p:nvSpPr>
          <p:cNvPr id="18" name="Oval 17" descr="&quot;&quot;"/>
          <p:cNvSpPr/>
          <p:nvPr/>
        </p:nvSpPr>
        <p:spPr>
          <a:xfrm>
            <a:off x="1132484" y="3231387"/>
            <a:ext cx="1490383" cy="1527185"/>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descr="&quot;&quot;"/>
          <p:cNvSpPr/>
          <p:nvPr/>
        </p:nvSpPr>
        <p:spPr>
          <a:xfrm>
            <a:off x="9848850" y="2111352"/>
            <a:ext cx="2533832" cy="2354476"/>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descr="&quot;&quot;"/>
          <p:cNvSpPr/>
          <p:nvPr/>
        </p:nvSpPr>
        <p:spPr>
          <a:xfrm>
            <a:off x="9848850" y="4302139"/>
            <a:ext cx="2076449" cy="1977503"/>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descr="&quot;&quot;"/>
          <p:cNvSpPr/>
          <p:nvPr/>
        </p:nvSpPr>
        <p:spPr>
          <a:xfrm>
            <a:off x="8362545" y="392599"/>
            <a:ext cx="2666462" cy="2678430"/>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descr="&quot;&quot;"/>
          <p:cNvSpPr/>
          <p:nvPr/>
        </p:nvSpPr>
        <p:spPr>
          <a:xfrm>
            <a:off x="4648200" y="1028700"/>
            <a:ext cx="2419350" cy="2286000"/>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quot;&quot;"/>
          <p:cNvSpPr/>
          <p:nvPr/>
        </p:nvSpPr>
        <p:spPr>
          <a:xfrm>
            <a:off x="2000250" y="1505288"/>
            <a:ext cx="3047820" cy="3047661"/>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folder icon"/>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9086" t="29702" r="30378" b="29832"/>
          <a:stretch/>
        </p:blipFill>
        <p:spPr>
          <a:xfrm>
            <a:off x="2487941" y="2074635"/>
            <a:ext cx="1989820" cy="1964472"/>
          </a:xfrm>
          <a:prstGeom prst="rect">
            <a:avLst/>
          </a:prstGeom>
        </p:spPr>
      </p:pic>
      <p:sp>
        <p:nvSpPr>
          <p:cNvPr id="14" name="Oval 13" descr="&quot;&quot;"/>
          <p:cNvSpPr/>
          <p:nvPr/>
        </p:nvSpPr>
        <p:spPr>
          <a:xfrm>
            <a:off x="4634317" y="4030085"/>
            <a:ext cx="1333230" cy="1374111"/>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descr="a question mark"/>
          <p:cNvSpPr txBox="1"/>
          <p:nvPr/>
        </p:nvSpPr>
        <p:spPr>
          <a:xfrm>
            <a:off x="4700857" y="3942964"/>
            <a:ext cx="1200150" cy="1631216"/>
          </a:xfrm>
          <a:prstGeom prst="rect">
            <a:avLst/>
          </a:prstGeom>
          <a:noFill/>
        </p:spPr>
        <p:txBody>
          <a:bodyPr wrap="square" rtlCol="0">
            <a:spAutoFit/>
          </a:bodyPr>
          <a:lstStyle/>
          <a:p>
            <a:pPr algn="ctr"/>
            <a:r>
              <a:rPr lang="en-US" sz="10000" b="1" dirty="0" smtClean="0">
                <a:solidFill>
                  <a:schemeClr val="bg1">
                    <a:lumMod val="65000"/>
                  </a:schemeClr>
                </a:solidFill>
              </a:rPr>
              <a:t>?</a:t>
            </a:r>
            <a:endParaRPr lang="en-US" sz="10000" b="1" dirty="0">
              <a:solidFill>
                <a:schemeClr val="bg1">
                  <a:lumMod val="65000"/>
                </a:schemeClr>
              </a:solidFill>
            </a:endParaRPr>
          </a:p>
        </p:txBody>
      </p:sp>
      <p:pic>
        <p:nvPicPr>
          <p:cNvPr id="15" name="Picture 14" descr="a set of gears on top of two smartphones"/>
          <p:cNvPicPr>
            <a:picLocks noChangeAspect="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12225" t="9077" r="6503" b="9473"/>
          <a:stretch/>
        </p:blipFill>
        <p:spPr>
          <a:xfrm>
            <a:off x="10094000" y="4652086"/>
            <a:ext cx="1507316" cy="1274974"/>
          </a:xfrm>
          <a:prstGeom prst="ellipse">
            <a:avLst/>
          </a:prstGeom>
          <a:ln>
            <a:noFill/>
          </a:ln>
          <a:effectLst>
            <a:softEdge rad="112500"/>
          </a:effectLst>
        </p:spPr>
      </p:pic>
      <p:sp>
        <p:nvSpPr>
          <p:cNvPr id="19" name="Oval 18" descr="&quot;&quot;"/>
          <p:cNvSpPr/>
          <p:nvPr/>
        </p:nvSpPr>
        <p:spPr>
          <a:xfrm>
            <a:off x="33301" y="3789356"/>
            <a:ext cx="1733451" cy="1784824"/>
          </a:xfrm>
          <a:prstGeom prst="ellipse">
            <a:avLst/>
          </a:prstGeom>
          <a:solidFill>
            <a:schemeClr val="bg1"/>
          </a:solidFill>
          <a:ln>
            <a:solidFill>
              <a:schemeClr val="bg1">
                <a:lumMod val="95000"/>
              </a:schemeClr>
            </a:solidFill>
          </a:ln>
          <a:effectLst>
            <a:outerShdw blurRad="50800" dist="38100" dir="8100000" sx="105000" sy="105000" algn="t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people icon"/>
          <p:cNvPicPr>
            <a:picLocks noChangeAspect="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l="22958" t="14057" r="22841" b="15655"/>
          <a:stretch/>
        </p:blipFill>
        <p:spPr>
          <a:xfrm>
            <a:off x="8158480" y="303121"/>
            <a:ext cx="2973328" cy="2892969"/>
          </a:xfrm>
          <a:prstGeom prst="rect">
            <a:avLst/>
          </a:prstGeom>
        </p:spPr>
      </p:pic>
      <p:pic>
        <p:nvPicPr>
          <p:cNvPr id="23" name="Picture 22" descr="a set of three gear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4626" y="1608935"/>
            <a:ext cx="5773892" cy="4332043"/>
          </a:xfrm>
          <a:prstGeom prst="rect">
            <a:avLst/>
          </a:prstGeom>
        </p:spPr>
      </p:pic>
      <p:pic>
        <p:nvPicPr>
          <p:cNvPr id="25" name="Picture 24" descr="a light bulb"/>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775" b="76398" l="9920" r="89920"/>
                    </a14:imgEffect>
                  </a14:imgLayer>
                </a14:imgProps>
              </a:ext>
              <a:ext uri="{28A0092B-C50C-407E-A947-70E740481C1C}">
                <a14:useLocalDpi xmlns:a14="http://schemas.microsoft.com/office/drawing/2010/main" val="0"/>
              </a:ext>
            </a:extLst>
          </a:blip>
          <a:srcRect l="17260" t="4869" r="23437" b="21448"/>
          <a:stretch/>
        </p:blipFill>
        <p:spPr>
          <a:xfrm>
            <a:off x="5067150" y="1169486"/>
            <a:ext cx="1416573" cy="2065836"/>
          </a:xfrm>
          <a:prstGeom prst="rect">
            <a:avLst/>
          </a:prstGeom>
        </p:spPr>
      </p:pic>
      <p:sp>
        <p:nvSpPr>
          <p:cNvPr id="20" name="TextBox 19" descr="Discovery"/>
          <p:cNvSpPr txBox="1"/>
          <p:nvPr/>
        </p:nvSpPr>
        <p:spPr>
          <a:xfrm>
            <a:off x="-155931" y="6112706"/>
            <a:ext cx="2541451" cy="677108"/>
          </a:xfrm>
          <a:prstGeom prst="rect">
            <a:avLst/>
          </a:prstGeom>
          <a:noFill/>
        </p:spPr>
        <p:txBody>
          <a:bodyPr wrap="square" rtlCol="0">
            <a:spAutoFit/>
          </a:bodyPr>
          <a:lstStyle/>
          <a:p>
            <a:pPr algn="ctr"/>
            <a:r>
              <a:rPr lang="en-US" sz="3800" b="1" dirty="0" smtClean="0"/>
              <a:t>Discovery</a:t>
            </a:r>
            <a:endParaRPr lang="en-US" sz="3800" b="1" dirty="0"/>
          </a:p>
        </p:txBody>
      </p:sp>
      <p:sp>
        <p:nvSpPr>
          <p:cNvPr id="21" name="Title 1" descr="PLANNING"/>
          <p:cNvSpPr>
            <a:spLocks noGrp="1"/>
          </p:cNvSpPr>
          <p:nvPr>
            <p:ph type="title"/>
          </p:nvPr>
        </p:nvSpPr>
        <p:spPr>
          <a:xfrm>
            <a:off x="0" y="5687219"/>
            <a:ext cx="1922245" cy="764041"/>
          </a:xfrm>
        </p:spPr>
        <p:txBody>
          <a:bodyPr>
            <a:noAutofit/>
          </a:bodyPr>
          <a:lstStyle/>
          <a:p>
            <a:pPr algn="ctr"/>
            <a:r>
              <a:rPr lang="en-US" sz="2800" b="1" dirty="0" smtClean="0">
                <a:solidFill>
                  <a:schemeClr val="bg1">
                    <a:lumMod val="75000"/>
                  </a:schemeClr>
                </a:solidFill>
                <a:latin typeface="+mn-lt"/>
              </a:rPr>
              <a:t>PLANNING</a:t>
            </a:r>
            <a:endParaRPr lang="en-US" sz="2800" b="1" dirty="0">
              <a:solidFill>
                <a:schemeClr val="bg1">
                  <a:lumMod val="75000"/>
                </a:schemeClr>
              </a:solidFill>
              <a:latin typeface="+mn-lt"/>
            </a:endParaRPr>
          </a:p>
        </p:txBody>
      </p:sp>
    </p:spTree>
    <p:extLst>
      <p:ext uri="{BB962C8B-B14F-4D97-AF65-F5344CB8AC3E}">
        <p14:creationId xmlns:p14="http://schemas.microsoft.com/office/powerpoint/2010/main" val="35285975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anding a report to another"/>
          <p:cNvPicPr>
            <a:picLocks noChangeAspect="1"/>
          </p:cNvPicPr>
          <p:nvPr/>
        </p:nvPicPr>
        <p:blipFill rotWithShape="1">
          <a:blip r:embed="rId3">
            <a:extLst>
              <a:ext uri="{28A0092B-C50C-407E-A947-70E740481C1C}">
                <a14:useLocalDpi xmlns:a14="http://schemas.microsoft.com/office/drawing/2010/main" val="0"/>
              </a:ext>
            </a:extLst>
          </a:blip>
          <a:srcRect t="5064" b="10263"/>
          <a:stretch/>
        </p:blipFill>
        <p:spPr>
          <a:xfrm>
            <a:off x="6465" y="-32084"/>
            <a:ext cx="12185535" cy="6882063"/>
          </a:xfrm>
          <a:prstGeom prst="rect">
            <a:avLst/>
          </a:prstGeom>
        </p:spPr>
      </p:pic>
      <p:sp>
        <p:nvSpPr>
          <p:cNvPr id="2" name="Title 1"/>
          <p:cNvSpPr>
            <a:spLocks noGrp="1"/>
          </p:cNvSpPr>
          <p:nvPr>
            <p:ph type="title"/>
          </p:nvPr>
        </p:nvSpPr>
        <p:spPr>
          <a:xfrm>
            <a:off x="199571" y="5532437"/>
            <a:ext cx="8436429" cy="1325563"/>
          </a:xfrm>
        </p:spPr>
        <p:txBody>
          <a:bodyPr/>
          <a:lstStyle/>
          <a:p>
            <a:r>
              <a:rPr lang="en-US" b="1" dirty="0" smtClean="0">
                <a:latin typeface="+mn-lt"/>
              </a:rPr>
              <a:t>Verification and Validation (V&amp;V)</a:t>
            </a:r>
            <a:endParaRPr lang="en-US" b="1" dirty="0">
              <a:latin typeface="+mn-lt"/>
            </a:endParaRPr>
          </a:p>
        </p:txBody>
      </p:sp>
    </p:spTree>
    <p:extLst>
      <p:ext uri="{BB962C8B-B14F-4D97-AF65-F5344CB8AC3E}">
        <p14:creationId xmlns:p14="http://schemas.microsoft.com/office/powerpoint/2010/main" val="131946253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8312"/>
            <a:ext cx="4310743" cy="4138888"/>
          </a:xfrm>
        </p:spPr>
        <p:txBody>
          <a:bodyPr/>
          <a:lstStyle/>
          <a:p>
            <a:pPr algn="ctr"/>
            <a:r>
              <a:rPr lang="en-US" b="1" dirty="0">
                <a:latin typeface="+mn-lt"/>
              </a:rPr>
              <a:t>Perform </a:t>
            </a:r>
            <a:r>
              <a:rPr lang="en-US" b="1" dirty="0" smtClean="0">
                <a:latin typeface="+mn-lt"/>
              </a:rPr>
              <a:t/>
            </a:r>
            <a:br>
              <a:rPr lang="en-US" b="1" dirty="0" smtClean="0">
                <a:latin typeface="+mn-lt"/>
              </a:rPr>
            </a:br>
            <a:r>
              <a:rPr lang="en-US" b="1" dirty="0" smtClean="0">
                <a:latin typeface="+mn-lt"/>
              </a:rPr>
              <a:t>Pre-Production </a:t>
            </a:r>
            <a:r>
              <a:rPr lang="en-US" b="1" dirty="0">
                <a:latin typeface="+mn-lt"/>
              </a:rPr>
              <a:t>Simulation </a:t>
            </a:r>
          </a:p>
        </p:txBody>
      </p:sp>
      <p:graphicFrame>
        <p:nvGraphicFramePr>
          <p:cNvPr id="5" name="Diagram 4"/>
          <p:cNvGraphicFramePr/>
          <p:nvPr>
            <p:extLst>
              <p:ext uri="{D42A27DB-BD31-4B8C-83A1-F6EECF244321}">
                <p14:modId xmlns:p14="http://schemas.microsoft.com/office/powerpoint/2010/main" val="3749982186"/>
              </p:ext>
            </p:extLst>
          </p:nvPr>
        </p:nvGraphicFramePr>
        <p:xfrm>
          <a:off x="4267200" y="0"/>
          <a:ext cx="792479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98323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hysician using a smartpho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1859" cy="6858000"/>
          </a:xfrm>
          <a:prstGeom prst="rect">
            <a:avLst/>
          </a:prstGeom>
        </p:spPr>
      </p:pic>
      <p:sp>
        <p:nvSpPr>
          <p:cNvPr id="2" name="Title 1"/>
          <p:cNvSpPr>
            <a:spLocks noGrp="1"/>
          </p:cNvSpPr>
          <p:nvPr>
            <p:ph type="title"/>
          </p:nvPr>
        </p:nvSpPr>
        <p:spPr>
          <a:xfrm>
            <a:off x="6081486" y="0"/>
            <a:ext cx="5892800" cy="3701143"/>
          </a:xfrm>
        </p:spPr>
        <p:txBody>
          <a:bodyPr>
            <a:noAutofit/>
          </a:bodyPr>
          <a:lstStyle/>
          <a:p>
            <a:pPr algn="r"/>
            <a:r>
              <a:rPr lang="en-US" i="1" dirty="0" smtClean="0">
                <a:latin typeface="+mn-lt"/>
              </a:rPr>
              <a:t>Perform</a:t>
            </a:r>
            <a:r>
              <a:rPr lang="en-US" sz="5000" b="1" i="1" dirty="0" smtClean="0">
                <a:latin typeface="+mn-lt"/>
              </a:rPr>
              <a:t> </a:t>
            </a:r>
            <a:br>
              <a:rPr lang="en-US" sz="5000" b="1" i="1" dirty="0" smtClean="0">
                <a:latin typeface="+mn-lt"/>
              </a:rPr>
            </a:br>
            <a:r>
              <a:rPr lang="en-US" sz="5000" b="1" dirty="0" smtClean="0">
                <a:latin typeface="+mn-lt"/>
              </a:rPr>
              <a:t>Initial </a:t>
            </a:r>
            <a:r>
              <a:rPr lang="en-US" sz="5000" b="1" dirty="0">
                <a:latin typeface="+mn-lt"/>
              </a:rPr>
              <a:t>Operating </a:t>
            </a:r>
            <a:r>
              <a:rPr lang="en-US" sz="5000" b="1" dirty="0" smtClean="0">
                <a:latin typeface="+mn-lt"/>
              </a:rPr>
              <a:t>Capability</a:t>
            </a:r>
            <a:br>
              <a:rPr lang="en-US" sz="5000" b="1" dirty="0" smtClean="0">
                <a:latin typeface="+mn-lt"/>
              </a:rPr>
            </a:br>
            <a:r>
              <a:rPr lang="en-US" sz="5000" b="1" dirty="0" smtClean="0">
                <a:latin typeface="+mn-lt"/>
              </a:rPr>
              <a:t>(IOC) </a:t>
            </a:r>
            <a:br>
              <a:rPr lang="en-US" sz="5000" b="1" dirty="0" smtClean="0">
                <a:latin typeface="+mn-lt"/>
              </a:rPr>
            </a:br>
            <a:r>
              <a:rPr lang="en-US" i="1" dirty="0" smtClean="0">
                <a:latin typeface="+mn-lt"/>
              </a:rPr>
              <a:t>Field Testing</a:t>
            </a:r>
            <a:endParaRPr lang="en-US" i="1" dirty="0">
              <a:latin typeface="+mn-lt"/>
            </a:endParaRPr>
          </a:p>
        </p:txBody>
      </p:sp>
    </p:spTree>
    <p:extLst>
      <p:ext uri="{BB962C8B-B14F-4D97-AF65-F5344CB8AC3E}">
        <p14:creationId xmlns:p14="http://schemas.microsoft.com/office/powerpoint/2010/main" val="358882854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quot;&quot;"/>
          <p:cNvSpPr/>
          <p:nvPr/>
        </p:nvSpPr>
        <p:spPr>
          <a:xfrm>
            <a:off x="417282" y="1367781"/>
            <a:ext cx="25146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Review&#10;"/>
          <p:cNvSpPr txBox="1"/>
          <p:nvPr/>
        </p:nvSpPr>
        <p:spPr>
          <a:xfrm>
            <a:off x="417282" y="1367781"/>
            <a:ext cx="2514600" cy="523220"/>
          </a:xfrm>
          <a:prstGeom prst="rect">
            <a:avLst/>
          </a:prstGeom>
          <a:noFill/>
        </p:spPr>
        <p:txBody>
          <a:bodyPr wrap="square" rtlCol="0">
            <a:spAutoFit/>
          </a:bodyPr>
          <a:lstStyle/>
          <a:p>
            <a:pPr algn="ctr"/>
            <a:r>
              <a:rPr lang="en-US" sz="2800" dirty="0" smtClean="0">
                <a:solidFill>
                  <a:schemeClr val="bg1"/>
                </a:solidFill>
              </a:rPr>
              <a:t>Review</a:t>
            </a:r>
            <a:endParaRPr lang="en-US" sz="2800" dirty="0">
              <a:solidFill>
                <a:schemeClr val="bg1"/>
              </a:solidFill>
            </a:endParaRPr>
          </a:p>
        </p:txBody>
      </p:sp>
      <p:pic>
        <p:nvPicPr>
          <p:cNvPr id="3" name="Picture 2" descr="a woman on a phone"/>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25072" y="1915886"/>
            <a:ext cx="2514600" cy="2514600"/>
          </a:xfrm>
          <a:prstGeom prst="rect">
            <a:avLst/>
          </a:prstGeom>
          <a:ln w="76200">
            <a:solidFill>
              <a:srgbClr val="0070C0"/>
            </a:solidFill>
          </a:ln>
        </p:spPr>
      </p:pic>
      <p:sp>
        <p:nvSpPr>
          <p:cNvPr id="5" name="Rectangle 4" descr="&quot;&quot;"/>
          <p:cNvSpPr/>
          <p:nvPr/>
        </p:nvSpPr>
        <p:spPr>
          <a:xfrm>
            <a:off x="4455886" y="1367781"/>
            <a:ext cx="25146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s hands touch a smartphone screen"/>
          <p:cNvPicPr>
            <a:picLocks/>
          </p:cNvPicPr>
          <p:nvPr/>
        </p:nvPicPr>
        <p:blipFill rotWithShape="1">
          <a:blip r:embed="rId4" cstate="print">
            <a:extLst>
              <a:ext uri="{28A0092B-C50C-407E-A947-70E740481C1C}">
                <a14:useLocalDpi xmlns:a14="http://schemas.microsoft.com/office/drawing/2010/main" val="0"/>
              </a:ext>
            </a:extLst>
          </a:blip>
          <a:srcRect l="20432" r="13621"/>
          <a:stretch/>
        </p:blipFill>
        <p:spPr>
          <a:xfrm>
            <a:off x="5045529" y="1915886"/>
            <a:ext cx="2514600" cy="2514600"/>
          </a:xfrm>
          <a:prstGeom prst="rect">
            <a:avLst/>
          </a:prstGeom>
          <a:ln w="76200">
            <a:solidFill>
              <a:srgbClr val="0070C0"/>
            </a:solidFill>
          </a:ln>
        </p:spPr>
      </p:pic>
      <p:sp>
        <p:nvSpPr>
          <p:cNvPr id="12" name="TextBox 11" descr="Deploy&#10;"/>
          <p:cNvSpPr txBox="1"/>
          <p:nvPr/>
        </p:nvSpPr>
        <p:spPr>
          <a:xfrm>
            <a:off x="4452253" y="1367781"/>
            <a:ext cx="2514600" cy="523220"/>
          </a:xfrm>
          <a:prstGeom prst="rect">
            <a:avLst/>
          </a:prstGeom>
          <a:noFill/>
        </p:spPr>
        <p:txBody>
          <a:bodyPr wrap="square" rtlCol="0">
            <a:spAutoFit/>
          </a:bodyPr>
          <a:lstStyle/>
          <a:p>
            <a:pPr algn="ctr"/>
            <a:r>
              <a:rPr lang="en-US" sz="2800" dirty="0" smtClean="0">
                <a:solidFill>
                  <a:schemeClr val="bg1"/>
                </a:solidFill>
              </a:rPr>
              <a:t>Deploy</a:t>
            </a:r>
            <a:endParaRPr lang="en-US" sz="2800" dirty="0">
              <a:solidFill>
                <a:schemeClr val="bg1"/>
              </a:solidFill>
            </a:endParaRPr>
          </a:p>
        </p:txBody>
      </p:sp>
      <p:sp>
        <p:nvSpPr>
          <p:cNvPr id="9" name="Rectangle 8" descr="&quot;&quot;"/>
          <p:cNvSpPr/>
          <p:nvPr/>
        </p:nvSpPr>
        <p:spPr>
          <a:xfrm>
            <a:off x="8476343" y="1367781"/>
            <a:ext cx="25146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descr="Sustain&#10;"/>
          <p:cNvSpPr txBox="1"/>
          <p:nvPr/>
        </p:nvSpPr>
        <p:spPr>
          <a:xfrm>
            <a:off x="8476343" y="1392666"/>
            <a:ext cx="2514600" cy="523220"/>
          </a:xfrm>
          <a:prstGeom prst="rect">
            <a:avLst/>
          </a:prstGeom>
          <a:noFill/>
        </p:spPr>
        <p:txBody>
          <a:bodyPr wrap="square" rtlCol="0">
            <a:spAutoFit/>
          </a:bodyPr>
          <a:lstStyle/>
          <a:p>
            <a:pPr algn="ctr"/>
            <a:r>
              <a:rPr lang="en-US" sz="2800" dirty="0" smtClean="0">
                <a:solidFill>
                  <a:schemeClr val="bg1"/>
                </a:solidFill>
              </a:rPr>
              <a:t>Sustain</a:t>
            </a:r>
            <a:endParaRPr lang="en-US" sz="2800" dirty="0">
              <a:solidFill>
                <a:schemeClr val="bg1"/>
              </a:solidFill>
            </a:endParaRPr>
          </a:p>
        </p:txBody>
      </p:sp>
      <p:pic>
        <p:nvPicPr>
          <p:cNvPr id="8" name="Picture 7" descr="three poeple on phone headsets"/>
          <p:cNvPicPr>
            <a:picLocks/>
          </p:cNvPicPr>
          <p:nvPr/>
        </p:nvPicPr>
        <p:blipFill rotWithShape="1">
          <a:blip r:embed="rId5" cstate="print">
            <a:extLst>
              <a:ext uri="{28A0092B-C50C-407E-A947-70E740481C1C}">
                <a14:useLocalDpi xmlns:a14="http://schemas.microsoft.com/office/drawing/2010/main" val="0"/>
              </a:ext>
            </a:extLst>
          </a:blip>
          <a:srcRect b="34228"/>
          <a:stretch/>
        </p:blipFill>
        <p:spPr>
          <a:xfrm>
            <a:off x="9065986" y="1915887"/>
            <a:ext cx="2514600" cy="2514600"/>
          </a:xfrm>
          <a:prstGeom prst="rect">
            <a:avLst/>
          </a:prstGeom>
          <a:ln w="76200">
            <a:solidFill>
              <a:srgbClr val="0070C0"/>
            </a:solidFill>
          </a:ln>
        </p:spPr>
      </p:pic>
      <p:sp>
        <p:nvSpPr>
          <p:cNvPr id="2" name="Title 1" descr="Releasing and Sustaining a VA App"/>
          <p:cNvSpPr>
            <a:spLocks noGrp="1"/>
          </p:cNvSpPr>
          <p:nvPr>
            <p:ph type="title"/>
          </p:nvPr>
        </p:nvSpPr>
        <p:spPr>
          <a:xfrm>
            <a:off x="852714" y="5254362"/>
            <a:ext cx="10515600" cy="1325563"/>
          </a:xfrm>
        </p:spPr>
        <p:txBody>
          <a:bodyPr/>
          <a:lstStyle/>
          <a:p>
            <a:pPr algn="ctr"/>
            <a:r>
              <a:rPr lang="en-US" b="1" dirty="0" smtClean="0">
                <a:solidFill>
                  <a:srgbClr val="0070C0"/>
                </a:solidFill>
                <a:latin typeface="+mn-lt"/>
              </a:rPr>
              <a:t>Releasing and Sustaining a VA App</a:t>
            </a:r>
            <a:endParaRPr lang="en-US" b="1" dirty="0">
              <a:solidFill>
                <a:srgbClr val="0070C0"/>
              </a:solidFill>
              <a:latin typeface="+mn-lt"/>
            </a:endParaRPr>
          </a:p>
        </p:txBody>
      </p:sp>
    </p:spTree>
    <p:extLst>
      <p:ext uri="{BB962C8B-B14F-4D97-AF65-F5344CB8AC3E}">
        <p14:creationId xmlns:p14="http://schemas.microsoft.com/office/powerpoint/2010/main" val="285402942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109019" y="206374"/>
            <a:ext cx="9244781" cy="1325563"/>
          </a:xfrm>
        </p:spPr>
        <p:txBody>
          <a:bodyPr/>
          <a:lstStyle/>
          <a:p>
            <a:pPr algn="ctr"/>
            <a:r>
              <a:rPr lang="en-US" dirty="0" smtClean="0"/>
              <a:t>Poll Question</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t>Which of the following is a new stage in the VA App Lifecycle:</a:t>
            </a:r>
          </a:p>
          <a:p>
            <a:pPr marL="514350" indent="-514350">
              <a:buFont typeface="+mj-lt"/>
              <a:buAutoNum type="alphaUcPeriod"/>
            </a:pPr>
            <a:r>
              <a:rPr lang="en-US" sz="3200" dirty="0" err="1" smtClean="0"/>
              <a:t>Desupport</a:t>
            </a:r>
            <a:endParaRPr lang="en-US" sz="3200" dirty="0" smtClean="0"/>
          </a:p>
          <a:p>
            <a:pPr marL="514350" indent="-514350">
              <a:buFont typeface="+mj-lt"/>
              <a:buAutoNum type="alphaUcPeriod"/>
            </a:pPr>
            <a:r>
              <a:rPr lang="en-US" sz="3200" dirty="0" smtClean="0"/>
              <a:t>Adolescence</a:t>
            </a:r>
          </a:p>
          <a:p>
            <a:pPr marL="514350" indent="-514350">
              <a:buFont typeface="+mj-lt"/>
              <a:buAutoNum type="alphaUcPeriod"/>
            </a:pPr>
            <a:r>
              <a:rPr lang="en-US" sz="3200" dirty="0" smtClean="0"/>
              <a:t>Quality Assurance (QA)</a:t>
            </a:r>
          </a:p>
          <a:p>
            <a:pPr marL="514350" indent="-514350">
              <a:buFont typeface="+mj-lt"/>
              <a:buAutoNum type="alphaUcPeriod"/>
            </a:pPr>
            <a:r>
              <a:rPr lang="en-US" sz="3200" dirty="0"/>
              <a:t>IOC Field Test</a:t>
            </a:r>
          </a:p>
          <a:p>
            <a:pPr marL="514350" indent="-514350">
              <a:buFont typeface="+mj-lt"/>
              <a:buAutoNum type="alphaUcPeriod"/>
            </a:pPr>
            <a:r>
              <a:rPr lang="en-US" sz="3200" dirty="0" smtClean="0"/>
              <a:t>Quality Control (QC)</a:t>
            </a:r>
          </a:p>
          <a:p>
            <a:pPr marL="0" indent="0">
              <a:buNone/>
            </a:pPr>
            <a:endParaRPr lang="en-US" sz="3200" dirty="0" smtClean="0"/>
          </a:p>
          <a:p>
            <a:endParaRPr lang="en-US" sz="3200" dirty="0"/>
          </a:p>
        </p:txBody>
      </p:sp>
    </p:spTree>
    <p:extLst>
      <p:ext uri="{BB962C8B-B14F-4D97-AF65-F5344CB8AC3E}">
        <p14:creationId xmlns:p14="http://schemas.microsoft.com/office/powerpoint/2010/main" val="547424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llaboration concep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34976">
            <a:off x="4066040" y="-1550213"/>
            <a:ext cx="9173751" cy="9173751"/>
          </a:xfrm>
          <a:prstGeom prst="rect">
            <a:avLst/>
          </a:prstGeom>
        </p:spPr>
      </p:pic>
      <p:pic>
        <p:nvPicPr>
          <p:cNvPr id="6" name="Content Placeholder 3" descr="Confluence is a wiki tool that allows for collaboration or a project along with templates for the required documentation.&#10;Example you can log into your project wiki and fill out the template of the BRD associated with the project. &#10;&#10;"/>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37752" t="30052" r="38073" b="37284"/>
          <a:stretch/>
        </p:blipFill>
        <p:spPr>
          <a:xfrm>
            <a:off x="7157677" y="2775287"/>
            <a:ext cx="2674004" cy="677606"/>
          </a:xfrm>
          <a:prstGeom prst="rect">
            <a:avLst/>
          </a:prstGeom>
          <a:ln>
            <a:noFill/>
          </a:ln>
          <a:effectLst>
            <a:softEdge rad="112500"/>
          </a:effectLst>
        </p:spPr>
      </p:pic>
      <p:sp>
        <p:nvSpPr>
          <p:cNvPr id="8" name="TextBox 7" descr="Working in the&#10;"/>
          <p:cNvSpPr txBox="1"/>
          <p:nvPr/>
        </p:nvSpPr>
        <p:spPr>
          <a:xfrm>
            <a:off x="188686" y="2201380"/>
            <a:ext cx="5515427" cy="1107996"/>
          </a:xfrm>
          <a:prstGeom prst="rect">
            <a:avLst/>
          </a:prstGeom>
          <a:noFill/>
        </p:spPr>
        <p:txBody>
          <a:bodyPr wrap="square" rtlCol="0">
            <a:spAutoFit/>
          </a:bodyPr>
          <a:lstStyle/>
          <a:p>
            <a:r>
              <a:rPr lang="en-US" sz="6600" b="1" dirty="0" smtClean="0"/>
              <a:t>Working in the</a:t>
            </a:r>
            <a:endParaRPr lang="en-US" sz="6600" b="1" dirty="0"/>
          </a:p>
        </p:txBody>
      </p:sp>
      <p:sp>
        <p:nvSpPr>
          <p:cNvPr id="9" name="Rectangle 8" descr="wiki&#10;"/>
          <p:cNvSpPr/>
          <p:nvPr/>
        </p:nvSpPr>
        <p:spPr>
          <a:xfrm>
            <a:off x="261850" y="3048001"/>
            <a:ext cx="3704860" cy="2554545"/>
          </a:xfrm>
          <a:prstGeom prst="rect">
            <a:avLst/>
          </a:prstGeom>
        </p:spPr>
        <p:txBody>
          <a:bodyPr wrap="none">
            <a:spAutoFit/>
          </a:bodyPr>
          <a:lstStyle/>
          <a:p>
            <a:pPr lvl="0"/>
            <a:r>
              <a:rPr lang="en-US" sz="16000" b="1" i="1" dirty="0">
                <a:solidFill>
                  <a:srgbClr val="00B0F0"/>
                </a:solidFill>
              </a:rPr>
              <a:t>wiki</a:t>
            </a:r>
          </a:p>
        </p:txBody>
      </p:sp>
    </p:spTree>
    <p:extLst>
      <p:ext uri="{BB962C8B-B14F-4D97-AF65-F5344CB8AC3E}">
        <p14:creationId xmlns:p14="http://schemas.microsoft.com/office/powerpoint/2010/main" val="28051251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oks lined up on a shelf"/>
          <p:cNvPicPr>
            <a:picLocks noChangeAspect="1"/>
          </p:cNvPicPr>
          <p:nvPr/>
        </p:nvPicPr>
        <p:blipFill rotWithShape="1">
          <a:blip r:embed="rId3">
            <a:extLst>
              <a:ext uri="{28A0092B-C50C-407E-A947-70E740481C1C}">
                <a14:useLocalDpi xmlns:a14="http://schemas.microsoft.com/office/drawing/2010/main" val="0"/>
              </a:ext>
            </a:extLst>
          </a:blip>
          <a:srcRect t="28940"/>
          <a:stretch/>
        </p:blipFill>
        <p:spPr>
          <a:xfrm>
            <a:off x="30841" y="143408"/>
            <a:ext cx="12161159" cy="6714592"/>
          </a:xfrm>
          <a:prstGeom prst="rect">
            <a:avLst/>
          </a:prstGeom>
        </p:spPr>
      </p:pic>
      <p:sp>
        <p:nvSpPr>
          <p:cNvPr id="5" name="Rectangle 4" descr="About Wiki Spaces&#10;"/>
          <p:cNvSpPr/>
          <p:nvPr/>
        </p:nvSpPr>
        <p:spPr>
          <a:xfrm rot="16200000">
            <a:off x="-1360640" y="4168889"/>
            <a:ext cx="3751348" cy="646331"/>
          </a:xfrm>
          <a:prstGeom prst="rect">
            <a:avLst/>
          </a:prstGeom>
        </p:spPr>
        <p:txBody>
          <a:bodyPr wrap="none">
            <a:spAutoFit/>
          </a:bodyPr>
          <a:lstStyle/>
          <a:p>
            <a:r>
              <a:rPr lang="en-US" sz="3600" b="1" dirty="0">
                <a:solidFill>
                  <a:schemeClr val="bg1"/>
                </a:solidFill>
              </a:rPr>
              <a:t>About Wiki Spaces</a:t>
            </a:r>
          </a:p>
        </p:txBody>
      </p:sp>
      <p:sp>
        <p:nvSpPr>
          <p:cNvPr id="6" name="Rectangle 5" descr="Wiki Keyboard Shortcuts&#10;"/>
          <p:cNvSpPr/>
          <p:nvPr/>
        </p:nvSpPr>
        <p:spPr>
          <a:xfrm rot="16200000">
            <a:off x="-436912" y="3593572"/>
            <a:ext cx="4901983" cy="646331"/>
          </a:xfrm>
          <a:prstGeom prst="rect">
            <a:avLst/>
          </a:prstGeom>
        </p:spPr>
        <p:txBody>
          <a:bodyPr wrap="none">
            <a:spAutoFit/>
          </a:bodyPr>
          <a:lstStyle/>
          <a:p>
            <a:r>
              <a:rPr lang="en-US" sz="3600" b="1" dirty="0">
                <a:solidFill>
                  <a:schemeClr val="bg1"/>
                </a:solidFill>
              </a:rPr>
              <a:t>Wiki Keyboard Shortcuts</a:t>
            </a:r>
          </a:p>
        </p:txBody>
      </p:sp>
      <p:sp>
        <p:nvSpPr>
          <p:cNvPr id="7" name="Rectangle 6" descr="Managing Notifications&#10;"/>
          <p:cNvSpPr/>
          <p:nvPr/>
        </p:nvSpPr>
        <p:spPr>
          <a:xfrm rot="16200000">
            <a:off x="919916" y="3717131"/>
            <a:ext cx="4654864" cy="646331"/>
          </a:xfrm>
          <a:prstGeom prst="rect">
            <a:avLst/>
          </a:prstGeom>
        </p:spPr>
        <p:txBody>
          <a:bodyPr wrap="none">
            <a:spAutoFit/>
          </a:bodyPr>
          <a:lstStyle/>
          <a:p>
            <a:r>
              <a:rPr lang="en-US" sz="3600" b="1" dirty="0">
                <a:solidFill>
                  <a:schemeClr val="bg1"/>
                </a:solidFill>
              </a:rPr>
              <a:t>Managing Notifications</a:t>
            </a:r>
          </a:p>
        </p:txBody>
      </p:sp>
      <p:sp>
        <p:nvSpPr>
          <p:cNvPr id="8" name="Rectangle 7" descr="Ordering Wiki Pages&#10;"/>
          <p:cNvSpPr/>
          <p:nvPr/>
        </p:nvSpPr>
        <p:spPr>
          <a:xfrm rot="16200000">
            <a:off x="2469191" y="4014199"/>
            <a:ext cx="4052328" cy="646331"/>
          </a:xfrm>
          <a:prstGeom prst="rect">
            <a:avLst/>
          </a:prstGeom>
        </p:spPr>
        <p:txBody>
          <a:bodyPr wrap="none">
            <a:spAutoFit/>
          </a:bodyPr>
          <a:lstStyle/>
          <a:p>
            <a:r>
              <a:rPr lang="en-US" sz="3600" b="1" dirty="0">
                <a:solidFill>
                  <a:schemeClr val="bg1"/>
                </a:solidFill>
              </a:rPr>
              <a:t>Ordering Wiki Pages</a:t>
            </a:r>
          </a:p>
        </p:txBody>
      </p:sp>
      <p:sp>
        <p:nvSpPr>
          <p:cNvPr id="9" name="Rectangle 8" descr="Wiki Macros&#10;"/>
          <p:cNvSpPr/>
          <p:nvPr/>
        </p:nvSpPr>
        <p:spPr>
          <a:xfrm rot="16200000">
            <a:off x="5916113" y="4754210"/>
            <a:ext cx="2572307" cy="646331"/>
          </a:xfrm>
          <a:prstGeom prst="rect">
            <a:avLst/>
          </a:prstGeom>
        </p:spPr>
        <p:txBody>
          <a:bodyPr wrap="none">
            <a:spAutoFit/>
          </a:bodyPr>
          <a:lstStyle/>
          <a:p>
            <a:r>
              <a:rPr lang="en-US" sz="3600" b="1" dirty="0">
                <a:solidFill>
                  <a:schemeClr val="bg1"/>
                </a:solidFill>
              </a:rPr>
              <a:t>Wiki Macros</a:t>
            </a:r>
          </a:p>
        </p:txBody>
      </p:sp>
      <p:sp>
        <p:nvSpPr>
          <p:cNvPr id="3" name="Content Placeholder 2" descr="Exporting Wiki Content&#10;"/>
          <p:cNvSpPr>
            <a:spLocks noGrp="1"/>
          </p:cNvSpPr>
          <p:nvPr>
            <p:ph idx="1"/>
          </p:nvPr>
        </p:nvSpPr>
        <p:spPr>
          <a:xfrm rot="16200000">
            <a:off x="6168458" y="3712651"/>
            <a:ext cx="4659087" cy="642668"/>
          </a:xfrm>
        </p:spPr>
        <p:txBody>
          <a:bodyPr>
            <a:normAutofit/>
          </a:bodyPr>
          <a:lstStyle/>
          <a:p>
            <a:pPr marL="0" indent="0">
              <a:buNone/>
            </a:pPr>
            <a:r>
              <a:rPr lang="en-US" sz="3600" b="1" dirty="0" smtClean="0">
                <a:solidFill>
                  <a:schemeClr val="bg1"/>
                </a:solidFill>
              </a:rPr>
              <a:t>Exporting </a:t>
            </a:r>
            <a:r>
              <a:rPr lang="en-US" sz="3600" b="1" dirty="0">
                <a:solidFill>
                  <a:schemeClr val="bg1"/>
                </a:solidFill>
              </a:rPr>
              <a:t>Wiki Content</a:t>
            </a:r>
          </a:p>
        </p:txBody>
      </p:sp>
    </p:spTree>
    <p:extLst>
      <p:ext uri="{BB962C8B-B14F-4D97-AF65-F5344CB8AC3E}">
        <p14:creationId xmlns:p14="http://schemas.microsoft.com/office/powerpoint/2010/main" val="183130376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109019" y="206374"/>
            <a:ext cx="9244781" cy="1325563"/>
          </a:xfrm>
        </p:spPr>
        <p:txBody>
          <a:bodyPr/>
          <a:lstStyle/>
          <a:p>
            <a:pPr algn="ctr"/>
            <a:r>
              <a:rPr lang="en-US" dirty="0" smtClean="0"/>
              <a:t>Poll Results</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t>Which of the following is a new stage in the VA App Lifecycle:</a:t>
            </a:r>
          </a:p>
          <a:p>
            <a:pPr marL="514350" indent="-514350">
              <a:buFont typeface="+mj-lt"/>
              <a:buAutoNum type="alphaUcPeriod"/>
            </a:pPr>
            <a:r>
              <a:rPr lang="en-US" sz="3200" dirty="0" err="1" smtClean="0"/>
              <a:t>Desupport</a:t>
            </a:r>
            <a:endParaRPr lang="en-US" sz="3200" dirty="0" smtClean="0"/>
          </a:p>
          <a:p>
            <a:pPr marL="514350" indent="-514350">
              <a:buFont typeface="+mj-lt"/>
              <a:buAutoNum type="alphaUcPeriod"/>
            </a:pPr>
            <a:r>
              <a:rPr lang="en-US" sz="3200" dirty="0" smtClean="0"/>
              <a:t>Adolescence</a:t>
            </a:r>
          </a:p>
          <a:p>
            <a:pPr marL="514350" indent="-514350">
              <a:buFont typeface="+mj-lt"/>
              <a:buAutoNum type="alphaUcPeriod"/>
            </a:pPr>
            <a:r>
              <a:rPr lang="en-US" sz="3200" dirty="0" smtClean="0"/>
              <a:t>Quality Assurance (QA)</a:t>
            </a:r>
          </a:p>
          <a:p>
            <a:pPr marL="514350" indent="-514350">
              <a:buFont typeface="+mj-lt"/>
              <a:buAutoNum type="alphaUcPeriod"/>
            </a:pPr>
            <a:r>
              <a:rPr lang="en-US" sz="3200" dirty="0"/>
              <a:t>IOC Field Test</a:t>
            </a:r>
          </a:p>
          <a:p>
            <a:pPr marL="514350" indent="-514350">
              <a:buFont typeface="+mj-lt"/>
              <a:buAutoNum type="alphaUcPeriod"/>
            </a:pPr>
            <a:r>
              <a:rPr lang="en-US" sz="3200" dirty="0" smtClean="0"/>
              <a:t>Quality Control (QC)</a:t>
            </a:r>
          </a:p>
          <a:p>
            <a:pPr marL="0" indent="0">
              <a:buNone/>
            </a:pPr>
            <a:endParaRPr lang="en-US" sz="3200" dirty="0" smtClean="0"/>
          </a:p>
          <a:p>
            <a:endParaRPr lang="en-US" sz="3200" dirty="0"/>
          </a:p>
        </p:txBody>
      </p:sp>
    </p:spTree>
    <p:extLst>
      <p:ext uri="{BB962C8B-B14F-4D97-AF65-F5344CB8AC3E}">
        <p14:creationId xmlns:p14="http://schemas.microsoft.com/office/powerpoint/2010/main" val="26397105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My VeHU Campus blue polling Icon"/>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2401" y="36195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2109019" y="206374"/>
            <a:ext cx="9244781" cy="1325563"/>
          </a:xfrm>
        </p:spPr>
        <p:txBody>
          <a:bodyPr/>
          <a:lstStyle/>
          <a:p>
            <a:pPr algn="ctr"/>
            <a:r>
              <a:rPr lang="en-US" dirty="0" smtClean="0"/>
              <a:t>Poll Results</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t>Which of the following is a new stage in the VA App Lifecycle:</a:t>
            </a:r>
          </a:p>
          <a:p>
            <a:pPr marL="514350" indent="-514350">
              <a:buFont typeface="+mj-lt"/>
              <a:buAutoNum type="alphaUcPeriod"/>
            </a:pPr>
            <a:r>
              <a:rPr lang="en-US" sz="3200" dirty="0" err="1" smtClean="0"/>
              <a:t>Desupport</a:t>
            </a:r>
            <a:endParaRPr lang="en-US" sz="3200" dirty="0" smtClean="0"/>
          </a:p>
          <a:p>
            <a:pPr marL="514350" indent="-514350">
              <a:buFont typeface="+mj-lt"/>
              <a:buAutoNum type="alphaUcPeriod"/>
            </a:pPr>
            <a:r>
              <a:rPr lang="en-US" sz="3200" dirty="0" smtClean="0"/>
              <a:t>Adolescence</a:t>
            </a:r>
          </a:p>
          <a:p>
            <a:pPr marL="514350" indent="-514350">
              <a:buFont typeface="+mj-lt"/>
              <a:buAutoNum type="alphaUcPeriod"/>
            </a:pPr>
            <a:r>
              <a:rPr lang="en-US" sz="3200" dirty="0" smtClean="0"/>
              <a:t>Quality Assurance (QA)</a:t>
            </a:r>
          </a:p>
          <a:p>
            <a:pPr marL="514350" indent="-514350">
              <a:buFont typeface="+mj-lt"/>
              <a:buAutoNum type="alphaUcPeriod"/>
            </a:pPr>
            <a:r>
              <a:rPr lang="en-US" sz="3200" dirty="0"/>
              <a:t>IOC Field Test</a:t>
            </a:r>
          </a:p>
          <a:p>
            <a:pPr marL="514350" indent="-514350">
              <a:buFont typeface="+mj-lt"/>
              <a:buAutoNum type="alphaUcPeriod"/>
            </a:pPr>
            <a:r>
              <a:rPr lang="en-US" sz="3200" dirty="0" smtClean="0"/>
              <a:t>Quality Control (QC)</a:t>
            </a:r>
          </a:p>
          <a:p>
            <a:pPr marL="0" indent="0">
              <a:buNone/>
            </a:pPr>
            <a:endParaRPr lang="en-US" sz="3200" dirty="0" smtClean="0"/>
          </a:p>
          <a:p>
            <a:endParaRPr lang="en-US" sz="3200" dirty="0"/>
          </a:p>
        </p:txBody>
      </p:sp>
    </p:spTree>
    <p:extLst>
      <p:ext uri="{BB962C8B-B14F-4D97-AF65-F5344CB8AC3E}">
        <p14:creationId xmlns:p14="http://schemas.microsoft.com/office/powerpoint/2010/main" val="369042692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e Wiki Spaces tab and drop-down menu"/>
          <p:cNvPicPr>
            <a:picLocks noGrp="1" noChangeAspect="1"/>
          </p:cNvPicPr>
          <p:nvPr>
            <p:ph idx="1"/>
          </p:nvPr>
        </p:nvPicPr>
        <p:blipFill rotWithShape="1">
          <a:blip r:embed="rId3"/>
          <a:srcRect l="-854" r="467"/>
          <a:stretch/>
        </p:blipFill>
        <p:spPr>
          <a:xfrm>
            <a:off x="1760776" y="0"/>
            <a:ext cx="10431224" cy="6858000"/>
          </a:xfrm>
        </p:spPr>
      </p:pic>
      <p:sp>
        <p:nvSpPr>
          <p:cNvPr id="5" name="Rectangle 4" descr="About Wiki Spaces&#10;"/>
          <p:cNvSpPr/>
          <p:nvPr/>
        </p:nvSpPr>
        <p:spPr>
          <a:xfrm rot="16200000">
            <a:off x="-1983629" y="2951947"/>
            <a:ext cx="5723042" cy="954107"/>
          </a:xfrm>
          <a:prstGeom prst="rect">
            <a:avLst/>
          </a:prstGeom>
        </p:spPr>
        <p:txBody>
          <a:bodyPr wrap="none">
            <a:spAutoFit/>
          </a:bodyPr>
          <a:lstStyle/>
          <a:p>
            <a:r>
              <a:rPr lang="en-US" sz="5600" b="1" dirty="0">
                <a:solidFill>
                  <a:srgbClr val="0070C0"/>
                </a:solidFill>
              </a:rPr>
              <a:t>About Wiki Spaces</a:t>
            </a:r>
          </a:p>
        </p:txBody>
      </p:sp>
    </p:spTree>
    <p:extLst>
      <p:ext uri="{BB962C8B-B14F-4D97-AF65-F5344CB8AC3E}">
        <p14:creationId xmlns:p14="http://schemas.microsoft.com/office/powerpoint/2010/main" val="32884952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3F7E3AE3535244BFC46BE44266D150" ma:contentTypeVersion="0" ma:contentTypeDescription="Create a new document." ma:contentTypeScope="" ma:versionID="d067bc0dbfe65afddb6df494075f7fa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1B11854-5A2E-41D6-8C06-C724EE68B0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24E4FD9-40E5-4CA7-8E88-716FF70BA81A}">
  <ds:schemaRefs>
    <ds:schemaRef ds:uri="http://schemas.microsoft.com/sharepoint/v3/contenttype/forms"/>
  </ds:schemaRefs>
</ds:datastoreItem>
</file>

<file path=customXml/itemProps3.xml><?xml version="1.0" encoding="utf-8"?>
<ds:datastoreItem xmlns:ds="http://schemas.openxmlformats.org/officeDocument/2006/customXml" ds:itemID="{C233C423-D2EC-49F5-98B3-DE652C658343}">
  <ds:schemaRefs>
    <ds:schemaRef ds:uri="http://schemas.microsoft.com/office/2006/metadata/properties"/>
    <ds:schemaRef ds:uri="http://purl.org/dc/elements/1.1/"/>
    <ds:schemaRef ds:uri="http://purl.org/dc/terms/"/>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11327</TotalTime>
  <Words>8724</Words>
  <Application>Microsoft Office PowerPoint</Application>
  <PresentationFormat>Widescreen</PresentationFormat>
  <Paragraphs>1156</Paragraphs>
  <Slides>132</Slides>
  <Notes>131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132</vt:i4>
      </vt:variant>
    </vt:vector>
  </HeadingPairs>
  <TitlesOfParts>
    <vt:vector size="140" baseType="lpstr">
      <vt:lpstr>Arial</vt:lpstr>
      <vt:lpstr>Arial Black</vt:lpstr>
      <vt:lpstr>Arial Narrow</vt:lpstr>
      <vt:lpstr>Calibri</vt:lpstr>
      <vt:lpstr>Calibri Light</vt:lpstr>
      <vt:lpstr>Lucida Handwriting</vt:lpstr>
      <vt:lpstr>Monotype Corsiva</vt:lpstr>
      <vt:lpstr>Office Theme</vt:lpstr>
      <vt:lpstr>PowerPoint Presentation</vt:lpstr>
      <vt:lpstr>PowerPoint Presentation</vt:lpstr>
      <vt:lpstr>PowerPoint Presentation</vt:lpstr>
      <vt:lpstr>PowerPoint Presentation</vt:lpstr>
      <vt:lpstr>Do you have an MAE JIRA account? </vt:lpstr>
      <vt:lpstr>PLANNING</vt:lpstr>
      <vt:lpstr>PLANNING</vt:lpstr>
      <vt:lpstr>PLANNING</vt:lpstr>
      <vt:lpstr>PLANNING</vt:lpstr>
      <vt:lpstr>PLANNING</vt:lpstr>
      <vt:lpstr>PLANNING</vt:lpstr>
      <vt:lpstr>Do you have an MAE JIRA account? </vt:lpstr>
      <vt:lpstr>Do you have an MAE JIRA account? </vt:lpstr>
      <vt:lpstr>Request</vt:lpstr>
      <vt:lpstr>Get Organized FIRST</vt:lpstr>
      <vt:lpstr>Summarize your idea</vt:lpstr>
      <vt:lpstr>PowerPoint Presentation</vt:lpstr>
      <vt:lpstr>PowerPoint Presentation</vt:lpstr>
      <vt:lpstr>PowerPoint Presentation</vt:lpstr>
      <vt:lpstr>PowerPoint Presentation</vt:lpstr>
      <vt:lpstr>PowerPoint Presentation</vt:lpstr>
      <vt:lpstr>APP APPROVAL PROCESS </vt:lpstr>
      <vt:lpstr>PowerPoint Presentation</vt:lpstr>
      <vt:lpstr>PowerPoint Presentation</vt:lpstr>
      <vt:lpstr>PowerPoint Presentation</vt:lpstr>
      <vt:lpstr>PowerPoint Presentation</vt:lpstr>
      <vt:lpstr>PowerPoint Presentation</vt:lpstr>
      <vt:lpstr>Mobile Applications Governance Board (MAGB) Review and Approval</vt:lpstr>
      <vt:lpstr>PowerPoint Presentation</vt:lpstr>
      <vt:lpstr>“Approved App Pool”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save this filter…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 the App</vt:lpstr>
      <vt:lpstr>PowerPoint Presentation</vt:lpstr>
      <vt:lpstr>Verification and Validation (V&amp;V)</vt:lpstr>
      <vt:lpstr>Perform  Pre-Production Simulation </vt:lpstr>
      <vt:lpstr>Perform  Initial Operating Capability (IOC)  Field Testing</vt:lpstr>
      <vt:lpstr>Releasing and Sustaining a VA App</vt:lpstr>
      <vt:lpstr>Poll Question</vt:lpstr>
      <vt:lpstr>PowerPoint Presentation</vt:lpstr>
      <vt:lpstr>PowerPoint Presentation</vt:lpstr>
      <vt:lpstr>Poll Results</vt:lpstr>
      <vt:lpstr>Poll Results</vt:lpstr>
      <vt:lpstr>PowerPoint Presentation</vt:lpstr>
      <vt:lpstr>PowerPoint Presentation</vt:lpstr>
      <vt:lpstr>Wiki Keyboard Shortcuts</vt:lpstr>
      <vt:lpstr>Managing Wiki Notifications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Ordering Wiki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Wiki Content</vt:lpstr>
      <vt:lpstr>Ask the Presenter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Development in the VA Mobile App Environment</dc:title>
  <dc:creator>VHA OIA Training Strategy</dc:creator>
  <cp:keywords>Mobile applications, Mobile Application Environment, MAE, JIRA, Confluence,</cp:keywords>
  <cp:lastModifiedBy>Jessica Markey</cp:lastModifiedBy>
  <cp:revision>511</cp:revision>
  <dcterms:created xsi:type="dcterms:W3CDTF">2014-06-30T11:40:56Z</dcterms:created>
  <dcterms:modified xsi:type="dcterms:W3CDTF">2014-07-25T15:03:13Z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0x010100B33F7E3AE3535244BFC46BE44266D150</vt:lpwstr>
  </property>
  <property fmtid="{D5CDD505-2E9C-101B-9397-08002B2CF9AE}" pid="3" name="Language">
    <vt:lpwstr>English</vt:lpwstr>
  </property>
</Properties>
</file>