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57" r:id="rId5"/>
    <p:sldId id="328" r:id="rId6"/>
    <p:sldId id="334" r:id="rId7"/>
    <p:sldId id="259" r:id="rId8"/>
    <p:sldId id="375" r:id="rId9"/>
    <p:sldId id="346" r:id="rId10"/>
    <p:sldId id="260" r:id="rId11"/>
    <p:sldId id="330" r:id="rId12"/>
    <p:sldId id="347" r:id="rId13"/>
    <p:sldId id="326" r:id="rId14"/>
    <p:sldId id="350" r:id="rId15"/>
    <p:sldId id="320" r:id="rId16"/>
    <p:sldId id="355" r:id="rId17"/>
    <p:sldId id="353" r:id="rId18"/>
    <p:sldId id="354" r:id="rId19"/>
    <p:sldId id="321" r:id="rId20"/>
    <p:sldId id="290" r:id="rId21"/>
    <p:sldId id="317" r:id="rId22"/>
    <p:sldId id="322" r:id="rId23"/>
    <p:sldId id="277" r:id="rId24"/>
    <p:sldId id="357" r:id="rId25"/>
    <p:sldId id="278" r:id="rId26"/>
    <p:sldId id="279" r:id="rId27"/>
    <p:sldId id="280" r:id="rId28"/>
    <p:sldId id="285" r:id="rId29"/>
    <p:sldId id="286" r:id="rId30"/>
    <p:sldId id="315" r:id="rId31"/>
    <p:sldId id="358" r:id="rId32"/>
    <p:sldId id="376" r:id="rId33"/>
    <p:sldId id="266" r:id="rId34"/>
    <p:sldId id="272" r:id="rId35"/>
    <p:sldId id="275" r:id="rId36"/>
    <p:sldId id="261" r:id="rId37"/>
    <p:sldId id="361" r:id="rId38"/>
    <p:sldId id="287" r:id="rId39"/>
    <p:sldId id="292" r:id="rId40"/>
    <p:sldId id="291" r:id="rId41"/>
    <p:sldId id="368" r:id="rId42"/>
    <p:sldId id="369" r:id="rId43"/>
    <p:sldId id="309" r:id="rId44"/>
    <p:sldId id="294" r:id="rId45"/>
    <p:sldId id="336" r:id="rId46"/>
    <p:sldId id="338" r:id="rId47"/>
    <p:sldId id="364" r:id="rId48"/>
    <p:sldId id="363" r:id="rId49"/>
    <p:sldId id="370" r:id="rId50"/>
    <p:sldId id="339" r:id="rId51"/>
    <p:sldId id="379" r:id="rId52"/>
    <p:sldId id="380" r:id="rId53"/>
    <p:sldId id="270" r:id="rId54"/>
    <p:sldId id="340" r:id="rId55"/>
    <p:sldId id="281" r:id="rId56"/>
    <p:sldId id="365" r:id="rId57"/>
    <p:sldId id="366" r:id="rId58"/>
    <p:sldId id="302" r:id="rId59"/>
    <p:sldId id="305" r:id="rId60"/>
    <p:sldId id="288" r:id="rId61"/>
    <p:sldId id="298" r:id="rId62"/>
    <p:sldId id="297" r:id="rId63"/>
    <p:sldId id="342" r:id="rId64"/>
    <p:sldId id="299" r:id="rId65"/>
    <p:sldId id="300" r:id="rId66"/>
    <p:sldId id="378" r:id="rId67"/>
    <p:sldId id="343" r:id="rId68"/>
    <p:sldId id="345" r:id="rId69"/>
    <p:sldId id="332" r:id="rId70"/>
    <p:sldId id="372" r:id="rId71"/>
    <p:sldId id="38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8080"/>
    <a:srgbClr val="00CC99"/>
    <a:srgbClr val="FFD54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35" autoAdjust="0"/>
    <p:restoredTop sz="77265" autoAdjust="0"/>
  </p:normalViewPr>
  <p:slideViewPr>
    <p:cSldViewPr>
      <p:cViewPr>
        <p:scale>
          <a:sx n="50" d="100"/>
          <a:sy n="50" d="100"/>
        </p:scale>
        <p:origin x="-1122" y="-138"/>
      </p:cViewPr>
      <p:guideLst>
        <p:guide orient="horz" pos="2160"/>
        <p:guide pos="3840"/>
      </p:guideLst>
    </p:cSldViewPr>
  </p:slideViewPr>
  <p:outlineViewPr>
    <p:cViewPr>
      <p:scale>
        <a:sx n="33" d="100"/>
        <a:sy n="33" d="100"/>
      </p:scale>
      <p:origin x="42" y="0"/>
    </p:cViewPr>
  </p:outlineViewPr>
  <p:notesTextViewPr>
    <p:cViewPr>
      <p:scale>
        <a:sx n="1" d="1"/>
        <a:sy n="1" d="1"/>
      </p:scale>
      <p:origin x="0" y="0"/>
    </p:cViewPr>
  </p:notesTextViewPr>
  <p:sorterViewPr>
    <p:cViewPr>
      <p:scale>
        <a:sx n="100" d="100"/>
        <a:sy n="100" d="100"/>
      </p:scale>
      <p:origin x="0" y="114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Inpatient </c:v>
                </c:pt>
              </c:strCache>
            </c:strRef>
          </c:tx>
          <c:invertIfNegative val="0"/>
          <c:dLbls>
            <c:spPr>
              <a:noFill/>
              <a:ln>
                <a:noFill/>
              </a:ln>
              <a:effectLst/>
            </c:spPr>
            <c:txPr>
              <a:bodyPr wrap="square" lIns="38100" tIns="19050" rIns="38100" bIns="19050" anchor="ctr">
                <a:spAutoFit/>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FY14-1st/2nd QTR</c:v>
                </c:pt>
                <c:pt idx="1">
                  <c:v>FY14-3rd/4th QTR</c:v>
                </c:pt>
                <c:pt idx="2">
                  <c:v>FY15-1st/2nd QTR</c:v>
                </c:pt>
                <c:pt idx="3">
                  <c:v>FY15-3rd/4th QTR</c:v>
                </c:pt>
              </c:strCache>
            </c:strRef>
          </c:cat>
          <c:val>
            <c:numRef>
              <c:f>Sheet1!$B$2:$B$5</c:f>
              <c:numCache>
                <c:formatCode>General</c:formatCode>
                <c:ptCount val="4"/>
                <c:pt idx="0">
                  <c:v>2</c:v>
                </c:pt>
                <c:pt idx="1">
                  <c:v>6</c:v>
                </c:pt>
                <c:pt idx="2">
                  <c:v>8</c:v>
                </c:pt>
                <c:pt idx="3">
                  <c:v>10</c:v>
                </c:pt>
              </c:numCache>
            </c:numRef>
          </c:val>
        </c:ser>
        <c:ser>
          <c:idx val="1"/>
          <c:order val="1"/>
          <c:tx>
            <c:strRef>
              <c:f>Sheet1!$C$1</c:f>
              <c:strCache>
                <c:ptCount val="1"/>
                <c:pt idx="0">
                  <c:v>Outpatient</c:v>
                </c:pt>
              </c:strCache>
            </c:strRef>
          </c:tx>
          <c:invertIfNegative val="0"/>
          <c:dLbls>
            <c:spPr>
              <a:noFill/>
              <a:ln>
                <a:noFill/>
              </a:ln>
              <a:effectLst/>
            </c:spPr>
            <c:txPr>
              <a:bodyPr wrap="square" lIns="38100" tIns="19050" rIns="38100" bIns="19050" anchor="ctr">
                <a:spAutoFit/>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FY14-1st/2nd QTR</c:v>
                </c:pt>
                <c:pt idx="1">
                  <c:v>FY14-3rd/4th QTR</c:v>
                </c:pt>
                <c:pt idx="2">
                  <c:v>FY15-1st/2nd QTR</c:v>
                </c:pt>
                <c:pt idx="3">
                  <c:v>FY15-3rd/4th QTR</c:v>
                </c:pt>
              </c:strCache>
            </c:strRef>
          </c:cat>
          <c:val>
            <c:numRef>
              <c:f>Sheet1!$C$2:$C$5</c:f>
              <c:numCache>
                <c:formatCode>General</c:formatCode>
                <c:ptCount val="4"/>
                <c:pt idx="0">
                  <c:v>4</c:v>
                </c:pt>
                <c:pt idx="1">
                  <c:v>15</c:v>
                </c:pt>
                <c:pt idx="2">
                  <c:v>25</c:v>
                </c:pt>
                <c:pt idx="3">
                  <c:v>35</c:v>
                </c:pt>
              </c:numCache>
            </c:numRef>
          </c:val>
        </c:ser>
        <c:ser>
          <c:idx val="2"/>
          <c:order val="2"/>
          <c:tx>
            <c:strRef>
              <c:f>Sheet1!$D$1</c:f>
              <c:strCache>
                <c:ptCount val="1"/>
                <c:pt idx="0">
                  <c:v>Surgery</c:v>
                </c:pt>
              </c:strCache>
            </c:strRef>
          </c:tx>
          <c:invertIfNegative val="0"/>
          <c:cat>
            <c:strRef>
              <c:f>Sheet1!$A$2:$A$5</c:f>
              <c:strCache>
                <c:ptCount val="4"/>
                <c:pt idx="0">
                  <c:v>FY14-1st/2nd QTR</c:v>
                </c:pt>
                <c:pt idx="1">
                  <c:v>FY14-3rd/4th QTR</c:v>
                </c:pt>
                <c:pt idx="2">
                  <c:v>FY15-1st/2nd QTR</c:v>
                </c:pt>
                <c:pt idx="3">
                  <c:v>FY15-3rd/4th QTR</c:v>
                </c:pt>
              </c:strCache>
            </c:strRef>
          </c:cat>
          <c:val>
            <c:numRef>
              <c:f>Sheet1!$D$2:$D$5</c:f>
              <c:numCache>
                <c:formatCode>General</c:formatCode>
                <c:ptCount val="4"/>
                <c:pt idx="0">
                  <c:v>4</c:v>
                </c:pt>
                <c:pt idx="1">
                  <c:v>10</c:v>
                </c:pt>
                <c:pt idx="2">
                  <c:v>20</c:v>
                </c:pt>
                <c:pt idx="3">
                  <c:v>30</c:v>
                </c:pt>
              </c:numCache>
            </c:numRef>
          </c:val>
        </c:ser>
        <c:dLbls>
          <c:showLegendKey val="0"/>
          <c:showVal val="0"/>
          <c:showCatName val="0"/>
          <c:showSerName val="0"/>
          <c:showPercent val="0"/>
          <c:showBubbleSize val="0"/>
        </c:dLbls>
        <c:gapWidth val="150"/>
        <c:axId val="72308224"/>
        <c:axId val="72309760"/>
      </c:barChart>
      <c:catAx>
        <c:axId val="72308224"/>
        <c:scaling>
          <c:orientation val="minMax"/>
        </c:scaling>
        <c:delete val="0"/>
        <c:axPos val="b"/>
        <c:numFmt formatCode="General" sourceLinked="0"/>
        <c:majorTickMark val="out"/>
        <c:minorTickMark val="none"/>
        <c:tickLblPos val="nextTo"/>
        <c:txPr>
          <a:bodyPr/>
          <a:lstStyle/>
          <a:p>
            <a:pPr>
              <a:defRPr sz="2800"/>
            </a:pPr>
            <a:endParaRPr lang="en-US"/>
          </a:p>
        </c:txPr>
        <c:crossAx val="72309760"/>
        <c:crosses val="autoZero"/>
        <c:auto val="1"/>
        <c:lblAlgn val="ctr"/>
        <c:lblOffset val="100"/>
        <c:noMultiLvlLbl val="0"/>
      </c:catAx>
      <c:valAx>
        <c:axId val="72309760"/>
        <c:scaling>
          <c:orientation val="minMax"/>
        </c:scaling>
        <c:delete val="0"/>
        <c:axPos val="l"/>
        <c:majorGridlines/>
        <c:numFmt formatCode="General" sourceLinked="1"/>
        <c:majorTickMark val="out"/>
        <c:minorTickMark val="none"/>
        <c:tickLblPos val="nextTo"/>
        <c:txPr>
          <a:bodyPr/>
          <a:lstStyle/>
          <a:p>
            <a:pPr>
              <a:defRPr sz="2800"/>
            </a:pPr>
            <a:endParaRPr lang="en-US"/>
          </a:p>
        </c:txPr>
        <c:crossAx val="72308224"/>
        <c:crosses val="autoZero"/>
        <c:crossBetween val="between"/>
      </c:valAx>
    </c:plotArea>
    <c:legend>
      <c:legendPos val="r"/>
      <c:layout/>
      <c:overlay val="0"/>
      <c:txPr>
        <a:bodyPr/>
        <a:lstStyle/>
        <a:p>
          <a:pPr>
            <a:defRPr sz="28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77631578947369"/>
          <c:y val="9.0592334494773524E-2"/>
          <c:w val="0.7154605263157896"/>
          <c:h val="0.69337979094076652"/>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dPt>
            <c:idx val="1"/>
            <c:bubble3D val="0"/>
            <c:spPr>
              <a:ln w="38100">
                <a:solidFill>
                  <a:srgbClr val="000080"/>
                </a:solidFill>
                <a:prstDash val="solid"/>
              </a:ln>
            </c:spPr>
          </c:dPt>
          <c:dPt>
            <c:idx val="2"/>
            <c:bubble3D val="0"/>
            <c:spPr>
              <a:ln w="38100">
                <a:solidFill>
                  <a:srgbClr val="000080"/>
                </a:solidFill>
                <a:prstDash val="solid"/>
              </a:ln>
            </c:spPr>
          </c:dPt>
          <c:dPt>
            <c:idx val="3"/>
            <c:bubble3D val="0"/>
            <c:spPr>
              <a:ln w="38100">
                <a:solidFill>
                  <a:srgbClr val="000080"/>
                </a:solidFill>
                <a:prstDash val="solid"/>
              </a:ln>
            </c:spPr>
          </c:dPt>
          <c:dPt>
            <c:idx val="4"/>
            <c:bubble3D val="0"/>
            <c:spPr>
              <a:ln w="38100">
                <a:solidFill>
                  <a:srgbClr val="000080"/>
                </a:solidFill>
                <a:prstDash val="solid"/>
              </a:ln>
            </c:spPr>
          </c:dPt>
          <c:dPt>
            <c:idx val="5"/>
            <c:bubble3D val="0"/>
            <c:spPr>
              <a:ln w="38100">
                <a:solidFill>
                  <a:srgbClr val="000080"/>
                </a:solidFill>
                <a:prstDash val="solid"/>
              </a:ln>
            </c:spPr>
          </c:dPt>
          <c:dPt>
            <c:idx val="6"/>
            <c:bubble3D val="0"/>
            <c:spPr>
              <a:ln w="38100">
                <a:solidFill>
                  <a:srgbClr val="000080"/>
                </a:solidFill>
                <a:prstDash val="solid"/>
              </a:ln>
            </c:spPr>
          </c:dPt>
          <c:dPt>
            <c:idx val="7"/>
            <c:bubble3D val="0"/>
            <c:spPr>
              <a:ln w="38100">
                <a:solidFill>
                  <a:srgbClr val="000080"/>
                </a:solidFill>
                <a:prstDash val="solid"/>
              </a:ln>
            </c:spPr>
          </c:dPt>
          <c:dPt>
            <c:idx val="8"/>
            <c:bubble3D val="0"/>
            <c:spPr>
              <a:ln w="38100">
                <a:solidFill>
                  <a:srgbClr val="000080"/>
                </a:solidFill>
                <a:prstDash val="solid"/>
              </a:ln>
            </c:spPr>
          </c:dPt>
          <c:cat>
            <c:strRef>
              <c:f>'S11 FY08'!$B$3:$B$11</c:f>
              <c:strCache>
                <c:ptCount val="9"/>
                <c:pt idx="0">
                  <c:v>01 15</c:v>
                </c:pt>
                <c:pt idx="1">
                  <c:v>02 15</c:v>
                </c:pt>
                <c:pt idx="2">
                  <c:v>03 15</c:v>
                </c:pt>
                <c:pt idx="3">
                  <c:v>04 15</c:v>
                </c:pt>
                <c:pt idx="4">
                  <c:v>05 15</c:v>
                </c:pt>
                <c:pt idx="5">
                  <c:v>06 15</c:v>
                </c:pt>
                <c:pt idx="6">
                  <c:v>07 15</c:v>
                </c:pt>
                <c:pt idx="7">
                  <c:v> 08 15</c:v>
                </c:pt>
                <c:pt idx="8">
                  <c:v>09 15</c:v>
                </c:pt>
              </c:strCache>
            </c:strRef>
          </c:cat>
          <c:val>
            <c:numRef>
              <c:f>'S11 FY08'!$C$3:$C$11</c:f>
              <c:numCache>
                <c:formatCode>0.0%</c:formatCode>
                <c:ptCount val="9"/>
                <c:pt idx="0">
                  <c:v>0.2</c:v>
                </c:pt>
                <c:pt idx="1">
                  <c:v>0.30000000000000004</c:v>
                </c:pt>
                <c:pt idx="2">
                  <c:v>0.4</c:v>
                </c:pt>
                <c:pt idx="3">
                  <c:v>0.70000000000000007</c:v>
                </c:pt>
                <c:pt idx="4">
                  <c:v>0.9</c:v>
                </c:pt>
                <c:pt idx="5">
                  <c:v>1</c:v>
                </c:pt>
                <c:pt idx="6">
                  <c:v>1</c:v>
                </c:pt>
                <c:pt idx="7">
                  <c:v>1</c:v>
                </c:pt>
                <c:pt idx="8">
                  <c:v>1</c:v>
                </c:pt>
              </c:numCache>
            </c:numRef>
          </c:val>
          <c:smooth val="0"/>
        </c:ser>
        <c:dLbls>
          <c:showLegendKey val="0"/>
          <c:showVal val="0"/>
          <c:showCatName val="0"/>
          <c:showSerName val="0"/>
          <c:showPercent val="0"/>
          <c:showBubbleSize val="0"/>
        </c:dLbls>
        <c:marker val="1"/>
        <c:smooth val="0"/>
        <c:axId val="101765504"/>
        <c:axId val="101767040"/>
      </c:lineChart>
      <c:catAx>
        <c:axId val="101765504"/>
        <c:scaling>
          <c:orientation val="minMax"/>
        </c:scaling>
        <c:delete val="0"/>
        <c:axPos val="b"/>
        <c:numFmt formatCode="m/d;@" sourceLinked="0"/>
        <c:majorTickMark val="out"/>
        <c:minorTickMark val="none"/>
        <c:tickLblPos val="nextTo"/>
        <c:spPr>
          <a:ln w="3175">
            <a:solidFill>
              <a:srgbClr val="000000"/>
            </a:solidFill>
            <a:prstDash val="solid"/>
          </a:ln>
        </c:spPr>
        <c:txPr>
          <a:bodyPr rot="0" vert="horz"/>
          <a:lstStyle/>
          <a:p>
            <a:pPr>
              <a:defRPr sz="2800" b="0" i="0" u="none" strike="noStrike" baseline="0">
                <a:solidFill>
                  <a:srgbClr val="000000"/>
                </a:solidFill>
                <a:latin typeface="Arial"/>
                <a:ea typeface="Arial"/>
                <a:cs typeface="Arial"/>
              </a:defRPr>
            </a:pPr>
            <a:endParaRPr lang="en-US"/>
          </a:p>
        </c:txPr>
        <c:crossAx val="101767040"/>
        <c:crosses val="autoZero"/>
        <c:auto val="1"/>
        <c:lblAlgn val="ctr"/>
        <c:lblOffset val="100"/>
        <c:tickLblSkip val="1"/>
        <c:tickMarkSkip val="1"/>
        <c:noMultiLvlLbl val="0"/>
      </c:catAx>
      <c:valAx>
        <c:axId val="101767040"/>
        <c:scaling>
          <c:orientation val="minMax"/>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2800" b="0" i="0" u="none" strike="noStrike" baseline="0">
                <a:solidFill>
                  <a:srgbClr val="000000"/>
                </a:solidFill>
                <a:latin typeface="Arial"/>
                <a:ea typeface="Arial"/>
                <a:cs typeface="Arial"/>
              </a:defRPr>
            </a:pPr>
            <a:endParaRPr lang="en-US"/>
          </a:p>
        </c:txPr>
        <c:crossAx val="101765504"/>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[Book2]Sheet1!PivotTable1</c:name>
    <c:fmtId val="-1"/>
  </c:pivotSource>
  <c:chart>
    <c:autoTitleDeleted val="0"/>
    <c:pivotFmts>
      <c:pivotFmt>
        <c:idx val="0"/>
        <c:marker>
          <c:symbol val="none"/>
        </c:marker>
      </c:pivotFmt>
      <c:pivotFmt>
        <c:idx val="1"/>
        <c:marker>
          <c:symbol val="none"/>
        </c:marker>
      </c:pivotFmt>
      <c:pivotFmt>
        <c:idx val="2"/>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6"/>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7"/>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8"/>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9"/>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0"/>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1"/>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2"/>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3"/>
        <c:marker>
          <c:symbol val="none"/>
        </c:marker>
        <c:dLbl>
          <c:idx val="0"/>
          <c:spPr/>
          <c:txPr>
            <a:bodyPr/>
            <a:lstStyle/>
            <a:p>
              <a:pPr>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3360631090168945"/>
          <c:y val="0.25959745200389273"/>
          <c:w val="0.72049265926564832"/>
          <c:h val="0.55130431612715081"/>
        </c:manualLayout>
      </c:layout>
      <c:barChart>
        <c:barDir val="col"/>
        <c:grouping val="clustered"/>
        <c:varyColors val="0"/>
        <c:ser>
          <c:idx val="0"/>
          <c:order val="0"/>
          <c:tx>
            <c:strRef>
              <c:f>Sheet1!$I$1:$I$2</c:f>
              <c:strCache>
                <c:ptCount val="1"/>
                <c:pt idx="0">
                  <c:v>ICD-10</c:v>
                </c:pt>
              </c:strCache>
            </c:strRef>
          </c:tx>
          <c:spPr>
            <a:solidFill>
              <a:srgbClr val="C00000"/>
            </a:solidFill>
          </c:spPr>
          <c:invertIfNegative val="0"/>
          <c:dLbls>
            <c:spPr>
              <a:noFill/>
              <a:ln>
                <a:noFill/>
              </a:ln>
              <a:effectLst/>
            </c:spPr>
            <c:txPr>
              <a:bodyPr wrap="square" lIns="38100" tIns="19050" rIns="38100" bIns="19050" anchor="ctr">
                <a:spAutoFit/>
              </a:bodyPr>
              <a:lstStyle/>
              <a:p>
                <a:pPr>
                  <a:defRPr sz="28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Sheet1!$H$3:$H$5</c:f>
              <c:strCache>
                <c:ptCount val="2"/>
                <c:pt idx="0">
                  <c:v>Inpatient </c:v>
                </c:pt>
                <c:pt idx="1">
                  <c:v>Outpatient</c:v>
                </c:pt>
              </c:strCache>
            </c:strRef>
          </c:cat>
          <c:val>
            <c:numRef>
              <c:f>Sheet1!$I$3:$I$5</c:f>
              <c:numCache>
                <c:formatCode>General</c:formatCode>
                <c:ptCount val="2"/>
                <c:pt idx="0">
                  <c:v>44.260000000000005</c:v>
                </c:pt>
                <c:pt idx="1">
                  <c:v>6.78</c:v>
                </c:pt>
              </c:numCache>
            </c:numRef>
          </c:val>
        </c:ser>
        <c:ser>
          <c:idx val="1"/>
          <c:order val="1"/>
          <c:tx>
            <c:strRef>
              <c:f>Sheet1!$J$1:$J$2</c:f>
              <c:strCache>
                <c:ptCount val="1"/>
                <c:pt idx="0">
                  <c:v>ICD-9</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28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Sheet1!$H$3:$H$5</c:f>
              <c:strCache>
                <c:ptCount val="2"/>
                <c:pt idx="0">
                  <c:v>Inpatient </c:v>
                </c:pt>
                <c:pt idx="1">
                  <c:v>Outpatient</c:v>
                </c:pt>
              </c:strCache>
            </c:strRef>
          </c:cat>
          <c:val>
            <c:numRef>
              <c:f>Sheet1!$J$3:$J$5</c:f>
              <c:numCache>
                <c:formatCode>General</c:formatCode>
                <c:ptCount val="2"/>
                <c:pt idx="0">
                  <c:v>26.9</c:v>
                </c:pt>
                <c:pt idx="1">
                  <c:v>6.3599999999999994</c:v>
                </c:pt>
              </c:numCache>
            </c:numRef>
          </c:val>
        </c:ser>
        <c:dLbls>
          <c:showLegendKey val="0"/>
          <c:showVal val="1"/>
          <c:showCatName val="0"/>
          <c:showSerName val="0"/>
          <c:showPercent val="0"/>
          <c:showBubbleSize val="0"/>
        </c:dLbls>
        <c:gapWidth val="150"/>
        <c:axId val="114212864"/>
        <c:axId val="114214784"/>
      </c:barChart>
      <c:catAx>
        <c:axId val="114212864"/>
        <c:scaling>
          <c:orientation val="minMax"/>
        </c:scaling>
        <c:delete val="0"/>
        <c:axPos val="b"/>
        <c:title>
          <c:tx>
            <c:rich>
              <a:bodyPr/>
              <a:lstStyle/>
              <a:p>
                <a:pPr>
                  <a:defRPr sz="3200"/>
                </a:pPr>
                <a:r>
                  <a:rPr lang="en-US" sz="3200" dirty="0"/>
                  <a:t>Record Type</a:t>
                </a:r>
              </a:p>
            </c:rich>
          </c:tx>
          <c:layout/>
          <c:overlay val="0"/>
        </c:title>
        <c:numFmt formatCode="General" sourceLinked="0"/>
        <c:majorTickMark val="out"/>
        <c:minorTickMark val="none"/>
        <c:tickLblPos val="nextTo"/>
        <c:txPr>
          <a:bodyPr/>
          <a:lstStyle/>
          <a:p>
            <a:pPr>
              <a:defRPr sz="2800"/>
            </a:pPr>
            <a:endParaRPr lang="en-US"/>
          </a:p>
        </c:txPr>
        <c:crossAx val="114214784"/>
        <c:crosses val="autoZero"/>
        <c:auto val="1"/>
        <c:lblAlgn val="ctr"/>
        <c:lblOffset val="100"/>
        <c:noMultiLvlLbl val="0"/>
      </c:catAx>
      <c:valAx>
        <c:axId val="114214784"/>
        <c:scaling>
          <c:orientation val="minMax"/>
        </c:scaling>
        <c:delete val="0"/>
        <c:axPos val="l"/>
        <c:majorGridlines/>
        <c:title>
          <c:tx>
            <c:rich>
              <a:bodyPr rot="0" vert="wordArtVert"/>
              <a:lstStyle/>
              <a:p>
                <a:pPr>
                  <a:defRPr sz="3200" kern="1100" spc="-1200" baseline="0"/>
                </a:pPr>
                <a:r>
                  <a:rPr lang="en-US" sz="3200" kern="1100" spc="-1200" baseline="0" dirty="0"/>
                  <a:t>Minutes</a:t>
                </a:r>
              </a:p>
            </c:rich>
          </c:tx>
          <c:layout>
            <c:manualLayout>
              <c:xMode val="edge"/>
              <c:yMode val="edge"/>
              <c:x val="0"/>
              <c:y val="0.32514052316494163"/>
            </c:manualLayout>
          </c:layout>
          <c:overlay val="0"/>
        </c:title>
        <c:numFmt formatCode="General" sourceLinked="1"/>
        <c:majorTickMark val="out"/>
        <c:minorTickMark val="none"/>
        <c:tickLblPos val="nextTo"/>
        <c:txPr>
          <a:bodyPr/>
          <a:lstStyle/>
          <a:p>
            <a:pPr>
              <a:defRPr sz="2800"/>
            </a:pPr>
            <a:endParaRPr lang="en-US"/>
          </a:p>
        </c:txPr>
        <c:crossAx val="114212864"/>
        <c:crosses val="autoZero"/>
        <c:crossBetween val="between"/>
      </c:valAx>
    </c:plotArea>
    <c:legend>
      <c:legendPos val="r"/>
      <c:layout>
        <c:manualLayout>
          <c:xMode val="edge"/>
          <c:yMode val="edge"/>
          <c:x val="0.80663991520290734"/>
          <c:y val="0.54417740396086867"/>
          <c:w val="0.19336012190377266"/>
          <c:h val="0.22162139844878939"/>
        </c:manualLayout>
      </c:layout>
      <c:overlay val="0"/>
      <c:txPr>
        <a:bodyPr/>
        <a:lstStyle/>
        <a:p>
          <a:pPr>
            <a:defRPr sz="4400"/>
          </a:pPr>
          <a:endParaRPr lang="en-US"/>
        </a:p>
      </c:txPr>
    </c:legend>
    <c:plotVisOnly val="1"/>
    <c:dispBlanksAs val="gap"/>
    <c:showDLblsOverMax val="0"/>
  </c:chart>
  <c:txPr>
    <a:bodyPr/>
    <a:lstStyle/>
    <a:p>
      <a:pPr>
        <a:defRPr sz="16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49989-6B63-4797-90B8-CB4DC0E30BF8}"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E2E5538-5744-427F-8417-238330C4DF11}">
      <dgm:prSet phldrT="[Text]" custT="1"/>
      <dgm:spPr>
        <a:solidFill>
          <a:srgbClr val="00B050"/>
        </a:solidFill>
      </dgm:spPr>
      <dgm:t>
        <a:bodyPr/>
        <a:lstStyle/>
        <a:p>
          <a:r>
            <a:rPr lang="en-US" sz="4500" b="1" i="1" dirty="0" smtClean="0"/>
            <a:t>Phase 1</a:t>
          </a:r>
          <a:endParaRPr lang="en-US" sz="4500" b="1" i="1" dirty="0"/>
        </a:p>
      </dgm:t>
      <dgm:extLst>
        <a:ext uri="{E40237B7-FDA0-4F09-8148-C483321AD2D9}">
          <dgm14:cNvPr xmlns:dgm14="http://schemas.microsoft.com/office/drawing/2010/diagram" id="0" name="" descr="Phase 1&#10; Pre-Implementation&#10;Phase 2&#10; Implementation&#10;Phase 3&#10; Post Implementation&#10;"/>
        </a:ext>
      </dgm:extLst>
    </dgm:pt>
    <dgm:pt modelId="{CEC1BEA5-4B0D-4253-A0FD-A8E04F6E4BD8}" type="parTrans" cxnId="{CE14515D-255B-4232-A2DA-2276E339625B}">
      <dgm:prSet/>
      <dgm:spPr/>
      <dgm:t>
        <a:bodyPr/>
        <a:lstStyle/>
        <a:p>
          <a:endParaRPr lang="en-US"/>
        </a:p>
      </dgm:t>
    </dgm:pt>
    <dgm:pt modelId="{6B8209CC-9B4F-4D95-BCE8-324E164E822B}" type="sibTrans" cxnId="{CE14515D-255B-4232-A2DA-2276E339625B}">
      <dgm:prSet/>
      <dgm:spPr/>
      <dgm:t>
        <a:bodyPr/>
        <a:lstStyle/>
        <a:p>
          <a:endParaRPr lang="en-US"/>
        </a:p>
      </dgm:t>
    </dgm:pt>
    <dgm:pt modelId="{57E7C025-552B-4FFE-8287-5CF8D7584A2C}">
      <dgm:prSet phldrT="[Text]" custT="1"/>
      <dgm:spPr>
        <a:ln w="76200">
          <a:solidFill>
            <a:srgbClr val="00B050"/>
          </a:solidFill>
        </a:ln>
      </dgm:spPr>
      <dgm:t>
        <a:bodyPr anchor="ctr"/>
        <a:lstStyle/>
        <a:p>
          <a:pPr algn="ctr"/>
          <a:r>
            <a:rPr lang="en-US" sz="3600" dirty="0" smtClean="0"/>
            <a:t>Pre-Implementation</a:t>
          </a:r>
          <a:endParaRPr lang="en-US" sz="3600" dirty="0"/>
        </a:p>
      </dgm:t>
      <dgm:extLst>
        <a:ext uri="{E40237B7-FDA0-4F09-8148-C483321AD2D9}">
          <dgm14:cNvPr xmlns:dgm14="http://schemas.microsoft.com/office/drawing/2010/diagram" id="0" name="" descr="Phase 1&#10; Pre-Implementation&#10;Phase 2&#10; Implementation&#10;Phase 3&#10; Post Implementation&#10;"/>
        </a:ext>
      </dgm:extLst>
    </dgm:pt>
    <dgm:pt modelId="{BA4B29B4-5933-473E-B8D7-1077552C7BB8}" type="parTrans" cxnId="{404597ED-5E79-490A-9633-297AB8B0ECD1}">
      <dgm:prSet/>
      <dgm:spPr/>
      <dgm:t>
        <a:bodyPr/>
        <a:lstStyle/>
        <a:p>
          <a:endParaRPr lang="en-US"/>
        </a:p>
      </dgm:t>
    </dgm:pt>
    <dgm:pt modelId="{F420A46B-B62B-4429-BD1B-F7DBA9F43F3E}" type="sibTrans" cxnId="{404597ED-5E79-490A-9633-297AB8B0ECD1}">
      <dgm:prSet/>
      <dgm:spPr/>
      <dgm:t>
        <a:bodyPr/>
        <a:lstStyle/>
        <a:p>
          <a:endParaRPr lang="en-US"/>
        </a:p>
      </dgm:t>
    </dgm:pt>
    <dgm:pt modelId="{767D7E54-4A3F-47E0-8F3F-16A3E24FA3FE}">
      <dgm:prSet phldrT="[Text]" custT="1"/>
      <dgm:spPr>
        <a:solidFill>
          <a:srgbClr val="00CC99"/>
        </a:solidFill>
      </dgm:spPr>
      <dgm:t>
        <a:bodyPr/>
        <a:lstStyle/>
        <a:p>
          <a:r>
            <a:rPr lang="en-US" sz="4500" b="1" i="1" dirty="0" smtClean="0"/>
            <a:t>Phase 2</a:t>
          </a:r>
          <a:endParaRPr lang="en-US" sz="4500" b="1" i="1" dirty="0"/>
        </a:p>
      </dgm:t>
      <dgm:extLst>
        <a:ext uri="{E40237B7-FDA0-4F09-8148-C483321AD2D9}">
          <dgm14:cNvPr xmlns:dgm14="http://schemas.microsoft.com/office/drawing/2010/diagram" id="0" name="" descr="Phase 1&#10; Pre-Implementation&#10;Phase 2&#10; Implementation&#10;Phase 3&#10; Post Implementation&#10;"/>
        </a:ext>
      </dgm:extLst>
    </dgm:pt>
    <dgm:pt modelId="{85471A26-D06E-493E-9C19-115A022F33B7}" type="parTrans" cxnId="{E8AA9E45-CFBA-451F-AB92-D70DD792C7B0}">
      <dgm:prSet/>
      <dgm:spPr/>
      <dgm:t>
        <a:bodyPr/>
        <a:lstStyle/>
        <a:p>
          <a:endParaRPr lang="en-US"/>
        </a:p>
      </dgm:t>
    </dgm:pt>
    <dgm:pt modelId="{C44A23F1-A65D-4D9A-98E7-638F123D7B0F}" type="sibTrans" cxnId="{E8AA9E45-CFBA-451F-AB92-D70DD792C7B0}">
      <dgm:prSet/>
      <dgm:spPr/>
      <dgm:t>
        <a:bodyPr/>
        <a:lstStyle/>
        <a:p>
          <a:endParaRPr lang="en-US"/>
        </a:p>
      </dgm:t>
    </dgm:pt>
    <dgm:pt modelId="{98BA576D-1131-4930-8808-7C2D62CF10A2}">
      <dgm:prSet phldrT="[Text]" custT="1"/>
      <dgm:spPr>
        <a:ln w="76200">
          <a:solidFill>
            <a:srgbClr val="00CC99"/>
          </a:solidFill>
        </a:ln>
      </dgm:spPr>
      <dgm:t>
        <a:bodyPr anchor="ctr"/>
        <a:lstStyle/>
        <a:p>
          <a:pPr algn="ctr"/>
          <a:r>
            <a:rPr lang="en-US" sz="3600" dirty="0" smtClean="0"/>
            <a:t>Implementation</a:t>
          </a:r>
          <a:endParaRPr lang="en-US" sz="3600" dirty="0"/>
        </a:p>
      </dgm:t>
      <dgm:extLst>
        <a:ext uri="{E40237B7-FDA0-4F09-8148-C483321AD2D9}">
          <dgm14:cNvPr xmlns:dgm14="http://schemas.microsoft.com/office/drawing/2010/diagram" id="0" name="" descr="Phase 1&#10; Pre-Implementation&#10;Phase 2&#10; Implementation&#10;Phase 3&#10; Post Implementation&#10;"/>
        </a:ext>
      </dgm:extLst>
    </dgm:pt>
    <dgm:pt modelId="{8E4A8993-EE36-4648-8119-F0155C41C918}" type="parTrans" cxnId="{099EC5B0-E139-4484-89FD-83505AE7CB59}">
      <dgm:prSet/>
      <dgm:spPr/>
      <dgm:t>
        <a:bodyPr/>
        <a:lstStyle/>
        <a:p>
          <a:endParaRPr lang="en-US"/>
        </a:p>
      </dgm:t>
    </dgm:pt>
    <dgm:pt modelId="{A433D0C9-1928-4C79-B5F1-99F5D65CD37E}" type="sibTrans" cxnId="{099EC5B0-E139-4484-89FD-83505AE7CB59}">
      <dgm:prSet/>
      <dgm:spPr/>
      <dgm:t>
        <a:bodyPr/>
        <a:lstStyle/>
        <a:p>
          <a:endParaRPr lang="en-US"/>
        </a:p>
      </dgm:t>
    </dgm:pt>
    <dgm:pt modelId="{E6A6E3B4-5830-42AE-B673-E0CF483BFDC5}">
      <dgm:prSet phldrT="[Text]" custT="1"/>
      <dgm:spPr>
        <a:solidFill>
          <a:schemeClr val="tx2">
            <a:lumMod val="60000"/>
            <a:lumOff val="40000"/>
          </a:schemeClr>
        </a:solidFill>
      </dgm:spPr>
      <dgm:t>
        <a:bodyPr/>
        <a:lstStyle/>
        <a:p>
          <a:r>
            <a:rPr lang="en-US" sz="4500" b="1" i="1" dirty="0" smtClean="0"/>
            <a:t>Phase 3</a:t>
          </a:r>
          <a:endParaRPr lang="en-US" sz="4500" b="1" i="1" dirty="0"/>
        </a:p>
      </dgm:t>
      <dgm:extLst>
        <a:ext uri="{E40237B7-FDA0-4F09-8148-C483321AD2D9}">
          <dgm14:cNvPr xmlns:dgm14="http://schemas.microsoft.com/office/drawing/2010/diagram" id="0" name="" descr="Phase 1&#10; Pre-Implementation&#10;Phase 2&#10; Implementation&#10;Phase 3&#10; Post Implementation&#10;"/>
        </a:ext>
      </dgm:extLst>
    </dgm:pt>
    <dgm:pt modelId="{04135651-0A7B-433E-9784-3B98C3441F0A}" type="parTrans" cxnId="{E27F0068-7E18-4BB0-B252-6DD980463221}">
      <dgm:prSet/>
      <dgm:spPr/>
      <dgm:t>
        <a:bodyPr/>
        <a:lstStyle/>
        <a:p>
          <a:endParaRPr lang="en-US"/>
        </a:p>
      </dgm:t>
    </dgm:pt>
    <dgm:pt modelId="{DAFB42BB-3873-48C7-B0A8-A53EFFCE4611}" type="sibTrans" cxnId="{E27F0068-7E18-4BB0-B252-6DD980463221}">
      <dgm:prSet/>
      <dgm:spPr/>
      <dgm:t>
        <a:bodyPr/>
        <a:lstStyle/>
        <a:p>
          <a:endParaRPr lang="en-US"/>
        </a:p>
      </dgm:t>
    </dgm:pt>
    <dgm:pt modelId="{668E5A28-C22A-4116-8124-4E2EB9F2D3A7}">
      <dgm:prSet phldrT="[Text]" custT="1"/>
      <dgm:spPr>
        <a:ln w="76200">
          <a:solidFill>
            <a:schemeClr val="tx2">
              <a:lumMod val="60000"/>
              <a:lumOff val="40000"/>
            </a:schemeClr>
          </a:solidFill>
        </a:ln>
      </dgm:spPr>
      <dgm:t>
        <a:bodyPr anchor="ctr"/>
        <a:lstStyle/>
        <a:p>
          <a:pPr algn="ctr"/>
          <a:r>
            <a:rPr lang="en-US" sz="3600" dirty="0" smtClean="0"/>
            <a:t>Post Implementation</a:t>
          </a:r>
          <a:endParaRPr lang="en-US" sz="3600" dirty="0"/>
        </a:p>
      </dgm:t>
      <dgm:extLst>
        <a:ext uri="{E40237B7-FDA0-4F09-8148-C483321AD2D9}">
          <dgm14:cNvPr xmlns:dgm14="http://schemas.microsoft.com/office/drawing/2010/diagram" id="0" name="" descr="Phase 1&#10; Pre-Implementation&#10;Phase 2&#10; Implementation&#10;Phase 3&#10; Post Implementation&#10;"/>
        </a:ext>
      </dgm:extLst>
    </dgm:pt>
    <dgm:pt modelId="{3FEED8DE-ED1E-415B-B632-83AAC1B30FA7}" type="parTrans" cxnId="{F6EB10FA-7A31-4A14-8555-0DC268D6D897}">
      <dgm:prSet/>
      <dgm:spPr/>
      <dgm:t>
        <a:bodyPr/>
        <a:lstStyle/>
        <a:p>
          <a:endParaRPr lang="en-US"/>
        </a:p>
      </dgm:t>
    </dgm:pt>
    <dgm:pt modelId="{98D6BC80-9736-4475-AFE7-A79CC8806BE3}" type="sibTrans" cxnId="{F6EB10FA-7A31-4A14-8555-0DC268D6D897}">
      <dgm:prSet/>
      <dgm:spPr/>
      <dgm:t>
        <a:bodyPr/>
        <a:lstStyle/>
        <a:p>
          <a:endParaRPr lang="en-US"/>
        </a:p>
      </dgm:t>
    </dgm:pt>
    <dgm:pt modelId="{D819C1CE-9CEB-4FEC-80A9-C63F905862B6}" type="pres">
      <dgm:prSet presAssocID="{E2A49989-6B63-4797-90B8-CB4DC0E30BF8}" presName="Name0" presStyleCnt="0">
        <dgm:presLayoutVars>
          <dgm:chMax val="5"/>
          <dgm:chPref val="5"/>
          <dgm:dir/>
          <dgm:animLvl val="lvl"/>
        </dgm:presLayoutVars>
      </dgm:prSet>
      <dgm:spPr/>
      <dgm:t>
        <a:bodyPr/>
        <a:lstStyle/>
        <a:p>
          <a:endParaRPr lang="en-US"/>
        </a:p>
      </dgm:t>
    </dgm:pt>
    <dgm:pt modelId="{CDD620F3-A85A-4220-AA40-FC80B394C4E7}" type="pres">
      <dgm:prSet presAssocID="{EE2E5538-5744-427F-8417-238330C4DF11}" presName="parentText1" presStyleLbl="node1" presStyleIdx="0" presStyleCnt="3">
        <dgm:presLayoutVars>
          <dgm:chMax/>
          <dgm:chPref val="3"/>
          <dgm:bulletEnabled val="1"/>
        </dgm:presLayoutVars>
      </dgm:prSet>
      <dgm:spPr/>
      <dgm:t>
        <a:bodyPr/>
        <a:lstStyle/>
        <a:p>
          <a:endParaRPr lang="en-US"/>
        </a:p>
      </dgm:t>
    </dgm:pt>
    <dgm:pt modelId="{6B0AE147-221B-4422-97C5-76544814A82A}" type="pres">
      <dgm:prSet presAssocID="{EE2E5538-5744-427F-8417-238330C4DF11}" presName="childText1" presStyleLbl="solidAlignAcc1" presStyleIdx="0" presStyleCnt="3" custLinFactNeighborX="1581">
        <dgm:presLayoutVars>
          <dgm:chMax val="0"/>
          <dgm:chPref val="0"/>
          <dgm:bulletEnabled val="1"/>
        </dgm:presLayoutVars>
      </dgm:prSet>
      <dgm:spPr/>
      <dgm:t>
        <a:bodyPr/>
        <a:lstStyle/>
        <a:p>
          <a:endParaRPr lang="en-US"/>
        </a:p>
      </dgm:t>
    </dgm:pt>
    <dgm:pt modelId="{15F35AC0-768D-4B60-8548-49923BDEE993}" type="pres">
      <dgm:prSet presAssocID="{767D7E54-4A3F-47E0-8F3F-16A3E24FA3FE}" presName="parentText2" presStyleLbl="node1" presStyleIdx="1" presStyleCnt="3">
        <dgm:presLayoutVars>
          <dgm:chMax/>
          <dgm:chPref val="3"/>
          <dgm:bulletEnabled val="1"/>
        </dgm:presLayoutVars>
      </dgm:prSet>
      <dgm:spPr/>
      <dgm:t>
        <a:bodyPr/>
        <a:lstStyle/>
        <a:p>
          <a:endParaRPr lang="en-US"/>
        </a:p>
      </dgm:t>
    </dgm:pt>
    <dgm:pt modelId="{87F1341F-3A2F-41FC-876E-8632CC742A88}" type="pres">
      <dgm:prSet presAssocID="{767D7E54-4A3F-47E0-8F3F-16A3E24FA3FE}" presName="childText2" presStyleLbl="solidAlignAcc1" presStyleIdx="1" presStyleCnt="3" custLinFactNeighborX="1581">
        <dgm:presLayoutVars>
          <dgm:chMax val="0"/>
          <dgm:chPref val="0"/>
          <dgm:bulletEnabled val="1"/>
        </dgm:presLayoutVars>
      </dgm:prSet>
      <dgm:spPr/>
      <dgm:t>
        <a:bodyPr/>
        <a:lstStyle/>
        <a:p>
          <a:endParaRPr lang="en-US"/>
        </a:p>
      </dgm:t>
    </dgm:pt>
    <dgm:pt modelId="{26052D02-FE38-4077-AC18-3E96F5FAD121}" type="pres">
      <dgm:prSet presAssocID="{E6A6E3B4-5830-42AE-B673-E0CF483BFDC5}" presName="parentText3" presStyleLbl="node1" presStyleIdx="2" presStyleCnt="3">
        <dgm:presLayoutVars>
          <dgm:chMax/>
          <dgm:chPref val="3"/>
          <dgm:bulletEnabled val="1"/>
        </dgm:presLayoutVars>
      </dgm:prSet>
      <dgm:spPr/>
      <dgm:t>
        <a:bodyPr/>
        <a:lstStyle/>
        <a:p>
          <a:endParaRPr lang="en-US"/>
        </a:p>
      </dgm:t>
    </dgm:pt>
    <dgm:pt modelId="{EEF623A3-6266-47F7-B989-FDD32321DC6D}" type="pres">
      <dgm:prSet presAssocID="{E6A6E3B4-5830-42AE-B673-E0CF483BFDC5}" presName="childText3" presStyleLbl="solidAlignAcc1" presStyleIdx="2" presStyleCnt="3" custLinFactNeighborX="1581">
        <dgm:presLayoutVars>
          <dgm:chMax val="0"/>
          <dgm:chPref val="0"/>
          <dgm:bulletEnabled val="1"/>
        </dgm:presLayoutVars>
      </dgm:prSet>
      <dgm:spPr/>
      <dgm:t>
        <a:bodyPr/>
        <a:lstStyle/>
        <a:p>
          <a:endParaRPr lang="en-US"/>
        </a:p>
      </dgm:t>
    </dgm:pt>
  </dgm:ptLst>
  <dgm:cxnLst>
    <dgm:cxn modelId="{404597ED-5E79-490A-9633-297AB8B0ECD1}" srcId="{EE2E5538-5744-427F-8417-238330C4DF11}" destId="{57E7C025-552B-4FFE-8287-5CF8D7584A2C}" srcOrd="0" destOrd="0" parTransId="{BA4B29B4-5933-473E-B8D7-1077552C7BB8}" sibTransId="{F420A46B-B62B-4429-BD1B-F7DBA9F43F3E}"/>
    <dgm:cxn modelId="{7C25E8C0-272E-4FBD-B12D-D608B6C60C8D}" type="presOf" srcId="{E6A6E3B4-5830-42AE-B673-E0CF483BFDC5}" destId="{26052D02-FE38-4077-AC18-3E96F5FAD121}" srcOrd="0" destOrd="0" presId="urn:microsoft.com/office/officeart/2009/3/layout/IncreasingArrowsProcess"/>
    <dgm:cxn modelId="{F6EB10FA-7A31-4A14-8555-0DC268D6D897}" srcId="{E6A6E3B4-5830-42AE-B673-E0CF483BFDC5}" destId="{668E5A28-C22A-4116-8124-4E2EB9F2D3A7}" srcOrd="0" destOrd="0" parTransId="{3FEED8DE-ED1E-415B-B632-83AAC1B30FA7}" sibTransId="{98D6BC80-9736-4475-AFE7-A79CC8806BE3}"/>
    <dgm:cxn modelId="{E27F0068-7E18-4BB0-B252-6DD980463221}" srcId="{E2A49989-6B63-4797-90B8-CB4DC0E30BF8}" destId="{E6A6E3B4-5830-42AE-B673-E0CF483BFDC5}" srcOrd="2" destOrd="0" parTransId="{04135651-0A7B-433E-9784-3B98C3441F0A}" sibTransId="{DAFB42BB-3873-48C7-B0A8-A53EFFCE4611}"/>
    <dgm:cxn modelId="{1865FD5D-9397-4545-9AAF-C30B61E24299}" type="presOf" srcId="{98BA576D-1131-4930-8808-7C2D62CF10A2}" destId="{87F1341F-3A2F-41FC-876E-8632CC742A88}" srcOrd="0" destOrd="0" presId="urn:microsoft.com/office/officeart/2009/3/layout/IncreasingArrowsProcess"/>
    <dgm:cxn modelId="{69423EF9-3ABE-4E98-82C2-DD14543FDC22}" type="presOf" srcId="{767D7E54-4A3F-47E0-8F3F-16A3E24FA3FE}" destId="{15F35AC0-768D-4B60-8548-49923BDEE993}" srcOrd="0" destOrd="0" presId="urn:microsoft.com/office/officeart/2009/3/layout/IncreasingArrowsProcess"/>
    <dgm:cxn modelId="{F3F4E855-A8B8-45AE-BA05-AD7BE432E827}" type="presOf" srcId="{668E5A28-C22A-4116-8124-4E2EB9F2D3A7}" destId="{EEF623A3-6266-47F7-B989-FDD32321DC6D}" srcOrd="0" destOrd="0" presId="urn:microsoft.com/office/officeart/2009/3/layout/IncreasingArrowsProcess"/>
    <dgm:cxn modelId="{97E5E0FF-87BF-497F-84BE-03A22A8DA95E}" type="presOf" srcId="{EE2E5538-5744-427F-8417-238330C4DF11}" destId="{CDD620F3-A85A-4220-AA40-FC80B394C4E7}" srcOrd="0" destOrd="0" presId="urn:microsoft.com/office/officeart/2009/3/layout/IncreasingArrowsProcess"/>
    <dgm:cxn modelId="{E8AA9E45-CFBA-451F-AB92-D70DD792C7B0}" srcId="{E2A49989-6B63-4797-90B8-CB4DC0E30BF8}" destId="{767D7E54-4A3F-47E0-8F3F-16A3E24FA3FE}" srcOrd="1" destOrd="0" parTransId="{85471A26-D06E-493E-9C19-115A022F33B7}" sibTransId="{C44A23F1-A65D-4D9A-98E7-638F123D7B0F}"/>
    <dgm:cxn modelId="{6BFF3CFE-BB91-42AC-9DE9-3BEB9FF04187}" type="presOf" srcId="{E2A49989-6B63-4797-90B8-CB4DC0E30BF8}" destId="{D819C1CE-9CEB-4FEC-80A9-C63F905862B6}" srcOrd="0" destOrd="0" presId="urn:microsoft.com/office/officeart/2009/3/layout/IncreasingArrowsProcess"/>
    <dgm:cxn modelId="{CE14515D-255B-4232-A2DA-2276E339625B}" srcId="{E2A49989-6B63-4797-90B8-CB4DC0E30BF8}" destId="{EE2E5538-5744-427F-8417-238330C4DF11}" srcOrd="0" destOrd="0" parTransId="{CEC1BEA5-4B0D-4253-A0FD-A8E04F6E4BD8}" sibTransId="{6B8209CC-9B4F-4D95-BCE8-324E164E822B}"/>
    <dgm:cxn modelId="{D67DD5D9-0768-4322-905B-B1B35F2A621B}" type="presOf" srcId="{57E7C025-552B-4FFE-8287-5CF8D7584A2C}" destId="{6B0AE147-221B-4422-97C5-76544814A82A}" srcOrd="0" destOrd="0" presId="urn:microsoft.com/office/officeart/2009/3/layout/IncreasingArrowsProcess"/>
    <dgm:cxn modelId="{099EC5B0-E139-4484-89FD-83505AE7CB59}" srcId="{767D7E54-4A3F-47E0-8F3F-16A3E24FA3FE}" destId="{98BA576D-1131-4930-8808-7C2D62CF10A2}" srcOrd="0" destOrd="0" parTransId="{8E4A8993-EE36-4648-8119-F0155C41C918}" sibTransId="{A433D0C9-1928-4C79-B5F1-99F5D65CD37E}"/>
    <dgm:cxn modelId="{B2C71AC3-E653-4BF3-B5DD-85410C94DCD3}" type="presParOf" srcId="{D819C1CE-9CEB-4FEC-80A9-C63F905862B6}" destId="{CDD620F3-A85A-4220-AA40-FC80B394C4E7}" srcOrd="0" destOrd="0" presId="urn:microsoft.com/office/officeart/2009/3/layout/IncreasingArrowsProcess"/>
    <dgm:cxn modelId="{59F0CA0D-98D1-4060-B9E3-7292A9084135}" type="presParOf" srcId="{D819C1CE-9CEB-4FEC-80A9-C63F905862B6}" destId="{6B0AE147-221B-4422-97C5-76544814A82A}" srcOrd="1" destOrd="0" presId="urn:microsoft.com/office/officeart/2009/3/layout/IncreasingArrowsProcess"/>
    <dgm:cxn modelId="{BC408F7B-6FE3-41F7-9C43-B477F156BE94}" type="presParOf" srcId="{D819C1CE-9CEB-4FEC-80A9-C63F905862B6}" destId="{15F35AC0-768D-4B60-8548-49923BDEE993}" srcOrd="2" destOrd="0" presId="urn:microsoft.com/office/officeart/2009/3/layout/IncreasingArrowsProcess"/>
    <dgm:cxn modelId="{EB0862E9-DE6C-47A2-9A0B-83B3590C089C}" type="presParOf" srcId="{D819C1CE-9CEB-4FEC-80A9-C63F905862B6}" destId="{87F1341F-3A2F-41FC-876E-8632CC742A88}" srcOrd="3" destOrd="0" presId="urn:microsoft.com/office/officeart/2009/3/layout/IncreasingArrowsProcess"/>
    <dgm:cxn modelId="{8F2A8FBD-2577-461B-9C01-99B2332BAEDE}" type="presParOf" srcId="{D819C1CE-9CEB-4FEC-80A9-C63F905862B6}" destId="{26052D02-FE38-4077-AC18-3E96F5FAD121}" srcOrd="4" destOrd="0" presId="urn:microsoft.com/office/officeart/2009/3/layout/IncreasingArrowsProcess"/>
    <dgm:cxn modelId="{F90F9966-E48E-4012-80EF-870A4D9906C6}" type="presParOf" srcId="{D819C1CE-9CEB-4FEC-80A9-C63F905862B6}" destId="{EEF623A3-6266-47F7-B989-FDD32321DC6D}"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129044-CFA2-4F60-92BE-A527263F31AC}" type="doc">
      <dgm:prSet loTypeId="urn:microsoft.com/office/officeart/2005/8/layout/cycle4#1" loCatId="matrix" qsTypeId="urn:microsoft.com/office/officeart/2005/8/quickstyle/3d3" qsCatId="3D" csTypeId="urn:microsoft.com/office/officeart/2005/8/colors/colorful1#1" csCatId="colorful" phldr="1"/>
      <dgm:spPr/>
      <dgm:t>
        <a:bodyPr/>
        <a:lstStyle/>
        <a:p>
          <a:endParaRPr lang="en-US"/>
        </a:p>
      </dgm:t>
    </dgm:pt>
    <dgm:pt modelId="{87A20B18-9A4F-4D47-8453-7A1FF10A5170}">
      <dgm:prSet custT="1"/>
      <dgm:spPr/>
      <dgm:t>
        <a:bodyPr/>
        <a:lstStyle/>
        <a:p>
          <a:pPr rtl="0"/>
          <a:r>
            <a:rPr lang="en-US" sz="3000" dirty="0" smtClean="0">
              <a:solidFill>
                <a:schemeClr val="accent2"/>
              </a:solidFill>
            </a:rPr>
            <a:t>Elsevier</a:t>
          </a:r>
          <a:endParaRPr lang="en-US" sz="3000" dirty="0">
            <a:solidFill>
              <a:schemeClr val="accent2"/>
            </a:solidFill>
          </a:endParaRPr>
        </a:p>
      </dgm:t>
    </dgm:pt>
    <dgm:pt modelId="{03C529E5-F5F5-445F-9D0A-936805B41971}" type="parTrans" cxnId="{097ECBF5-B002-43F9-BE2A-63AC084A62B0}">
      <dgm:prSet/>
      <dgm:spPr/>
      <dgm:t>
        <a:bodyPr/>
        <a:lstStyle/>
        <a:p>
          <a:endParaRPr lang="en-US"/>
        </a:p>
      </dgm:t>
    </dgm:pt>
    <dgm:pt modelId="{DCFB90BF-F1B4-44C3-ADD8-204C2BC0DBF0}" type="sibTrans" cxnId="{097ECBF5-B002-43F9-BE2A-63AC084A62B0}">
      <dgm:prSet/>
      <dgm:spPr/>
      <dgm:t>
        <a:bodyPr/>
        <a:lstStyle/>
        <a:p>
          <a:endParaRPr lang="en-US"/>
        </a:p>
      </dgm:t>
    </dgm:pt>
    <dgm:pt modelId="{E0BB71E0-F162-40A5-B7A5-516DFB422065}">
      <dgm:prSet custT="1"/>
      <dgm:spPr/>
      <dgm:t>
        <a:bodyPr/>
        <a:lstStyle/>
        <a:p>
          <a:pPr rtl="0"/>
          <a:r>
            <a:rPr lang="en-US" sz="3000" dirty="0" smtClean="0">
              <a:solidFill>
                <a:schemeClr val="accent3"/>
              </a:solidFill>
            </a:rPr>
            <a:t>VeHU</a:t>
          </a:r>
          <a:endParaRPr lang="en-US" sz="3000" dirty="0">
            <a:solidFill>
              <a:schemeClr val="accent3"/>
            </a:solidFill>
          </a:endParaRPr>
        </a:p>
      </dgm:t>
    </dgm:pt>
    <dgm:pt modelId="{C2C3D75D-6969-4ECD-8022-398207943928}" type="parTrans" cxnId="{23CC5C3A-1E87-4C5C-9837-A8F9405C0EFD}">
      <dgm:prSet/>
      <dgm:spPr/>
      <dgm:t>
        <a:bodyPr/>
        <a:lstStyle/>
        <a:p>
          <a:endParaRPr lang="en-US"/>
        </a:p>
      </dgm:t>
    </dgm:pt>
    <dgm:pt modelId="{F2616692-7A1B-4B05-849B-7AB97188C205}" type="sibTrans" cxnId="{23CC5C3A-1E87-4C5C-9837-A8F9405C0EFD}">
      <dgm:prSet/>
      <dgm:spPr/>
      <dgm:t>
        <a:bodyPr/>
        <a:lstStyle/>
        <a:p>
          <a:endParaRPr lang="en-US"/>
        </a:p>
      </dgm:t>
    </dgm:pt>
    <dgm:pt modelId="{AF4BADE8-37A3-4B16-8395-290528AC6E19}">
      <dgm:prSet custT="1"/>
      <dgm:spPr/>
      <dgm:t>
        <a:bodyPr/>
        <a:lstStyle/>
        <a:p>
          <a:pPr rtl="0"/>
          <a:r>
            <a:rPr lang="en-US" sz="3000" dirty="0" smtClean="0">
              <a:solidFill>
                <a:schemeClr val="accent4"/>
              </a:solidFill>
            </a:rPr>
            <a:t>Coding Roundtables</a:t>
          </a:r>
          <a:endParaRPr lang="en-US" sz="3000" dirty="0">
            <a:solidFill>
              <a:schemeClr val="accent4"/>
            </a:solidFill>
          </a:endParaRPr>
        </a:p>
      </dgm:t>
    </dgm:pt>
    <dgm:pt modelId="{8F4C7860-C0C8-41B9-9545-C4B5C7DEFCCE}" type="parTrans" cxnId="{09450982-C5BE-4F12-AFBE-38438F1B5F6A}">
      <dgm:prSet/>
      <dgm:spPr/>
      <dgm:t>
        <a:bodyPr/>
        <a:lstStyle/>
        <a:p>
          <a:endParaRPr lang="en-US"/>
        </a:p>
      </dgm:t>
    </dgm:pt>
    <dgm:pt modelId="{4F681BAA-728B-48ED-BC3F-CEFA56578FEC}" type="sibTrans" cxnId="{09450982-C5BE-4F12-AFBE-38438F1B5F6A}">
      <dgm:prSet/>
      <dgm:spPr/>
      <dgm:t>
        <a:bodyPr/>
        <a:lstStyle/>
        <a:p>
          <a:endParaRPr lang="en-US"/>
        </a:p>
      </dgm:t>
    </dgm:pt>
    <dgm:pt modelId="{8928EA2C-1B08-4C24-AB14-8822D7BB1B23}">
      <dgm:prSet custT="1"/>
      <dgm:spPr/>
      <dgm:t>
        <a:bodyPr/>
        <a:lstStyle/>
        <a:p>
          <a:pPr rtl="0"/>
          <a:r>
            <a:rPr lang="en-US" sz="3000" dirty="0" smtClean="0">
              <a:solidFill>
                <a:schemeClr val="accent5"/>
              </a:solidFill>
            </a:rPr>
            <a:t>Nuance Webcasts</a:t>
          </a:r>
          <a:endParaRPr lang="en-US" sz="3000" dirty="0">
            <a:solidFill>
              <a:schemeClr val="accent5"/>
            </a:solidFill>
          </a:endParaRPr>
        </a:p>
      </dgm:t>
    </dgm:pt>
    <dgm:pt modelId="{5C632AA0-0C9C-43F2-BC22-F6E2760F1758}" type="parTrans" cxnId="{A82DA2FC-EEBE-452F-BA24-8AEBFD1F133C}">
      <dgm:prSet/>
      <dgm:spPr/>
      <dgm:t>
        <a:bodyPr/>
        <a:lstStyle/>
        <a:p>
          <a:endParaRPr lang="en-US"/>
        </a:p>
      </dgm:t>
    </dgm:pt>
    <dgm:pt modelId="{4AD0CDF1-089C-4B17-84E1-5BC7D2D79B62}" type="sibTrans" cxnId="{A82DA2FC-EEBE-452F-BA24-8AEBFD1F133C}">
      <dgm:prSet/>
      <dgm:spPr/>
      <dgm:t>
        <a:bodyPr/>
        <a:lstStyle/>
        <a:p>
          <a:endParaRPr lang="en-US"/>
        </a:p>
      </dgm:t>
    </dgm:pt>
    <dgm:pt modelId="{7CC2BFDB-3D0E-4DE5-90CB-1FD1A3F28771}">
      <dgm:prSet/>
      <dgm:spPr/>
      <dgm:t>
        <a:bodyPr/>
        <a:lstStyle/>
        <a:p>
          <a:endParaRPr lang="en-US" dirty="0"/>
        </a:p>
      </dgm:t>
    </dgm:pt>
    <dgm:pt modelId="{7C0C516B-C67E-4F78-B13C-7FFE6CCB6318}" type="parTrans" cxnId="{6EEF0044-A4B6-4959-B49B-4873D41C64F3}">
      <dgm:prSet/>
      <dgm:spPr/>
      <dgm:t>
        <a:bodyPr/>
        <a:lstStyle/>
        <a:p>
          <a:endParaRPr lang="en-US"/>
        </a:p>
      </dgm:t>
    </dgm:pt>
    <dgm:pt modelId="{CBDDFB90-0A70-4676-9C38-5A96F9C46664}" type="sibTrans" cxnId="{6EEF0044-A4B6-4959-B49B-4873D41C64F3}">
      <dgm:prSet/>
      <dgm:spPr/>
      <dgm:t>
        <a:bodyPr/>
        <a:lstStyle/>
        <a:p>
          <a:endParaRPr lang="en-US"/>
        </a:p>
      </dgm:t>
    </dgm:pt>
    <dgm:pt modelId="{CEA79D75-CE06-4313-9212-75A0FA6D6387}">
      <dgm:prSet/>
      <dgm:spPr/>
      <dgm:t>
        <a:bodyPr/>
        <a:lstStyle/>
        <a:p>
          <a:endParaRPr lang="en-US" dirty="0"/>
        </a:p>
      </dgm:t>
    </dgm:pt>
    <dgm:pt modelId="{909A3349-466D-4BAD-B53E-42648FF4028E}" type="parTrans" cxnId="{70C2F4B0-7E3B-46E3-B1FD-B74338113833}">
      <dgm:prSet/>
      <dgm:spPr/>
      <dgm:t>
        <a:bodyPr/>
        <a:lstStyle/>
        <a:p>
          <a:endParaRPr lang="en-US"/>
        </a:p>
      </dgm:t>
    </dgm:pt>
    <dgm:pt modelId="{BFF8D74C-C1EF-43CD-88A9-D38ACAB95A43}" type="sibTrans" cxnId="{70C2F4B0-7E3B-46E3-B1FD-B74338113833}">
      <dgm:prSet/>
      <dgm:spPr/>
      <dgm:t>
        <a:bodyPr/>
        <a:lstStyle/>
        <a:p>
          <a:endParaRPr lang="en-US"/>
        </a:p>
      </dgm:t>
    </dgm:pt>
    <dgm:pt modelId="{0EE5B8BE-CC9A-4566-8EB4-7E49F869DEFA}">
      <dgm:prSet/>
      <dgm:spPr/>
      <dgm:t>
        <a:bodyPr/>
        <a:lstStyle/>
        <a:p>
          <a:endParaRPr lang="en-US" dirty="0"/>
        </a:p>
      </dgm:t>
    </dgm:pt>
    <dgm:pt modelId="{DFA50A1F-EE7E-478A-8744-643056F7524E}" type="parTrans" cxnId="{0FB928CD-0CF3-491A-8EAA-F2D3B68298EE}">
      <dgm:prSet/>
      <dgm:spPr/>
      <dgm:t>
        <a:bodyPr/>
        <a:lstStyle/>
        <a:p>
          <a:endParaRPr lang="en-US"/>
        </a:p>
      </dgm:t>
    </dgm:pt>
    <dgm:pt modelId="{9B3BC97D-D868-46FC-B004-3A02F50A074F}" type="sibTrans" cxnId="{0FB928CD-0CF3-491A-8EAA-F2D3B68298EE}">
      <dgm:prSet/>
      <dgm:spPr/>
      <dgm:t>
        <a:bodyPr/>
        <a:lstStyle/>
        <a:p>
          <a:endParaRPr lang="en-US"/>
        </a:p>
      </dgm:t>
    </dgm:pt>
    <dgm:pt modelId="{45772427-602F-4091-B5C3-3C750AA63A37}">
      <dgm:prSet/>
      <dgm:spPr/>
      <dgm:t>
        <a:bodyPr/>
        <a:lstStyle/>
        <a:p>
          <a:endParaRPr lang="en-US" dirty="0"/>
        </a:p>
      </dgm:t>
    </dgm:pt>
    <dgm:pt modelId="{71B702D9-8FFD-48F8-85A0-E013B03F838E}" type="parTrans" cxnId="{6B043D48-BB6A-4E44-89BE-C7C9CB8F061A}">
      <dgm:prSet/>
      <dgm:spPr/>
      <dgm:t>
        <a:bodyPr/>
        <a:lstStyle/>
        <a:p>
          <a:endParaRPr lang="en-US"/>
        </a:p>
      </dgm:t>
    </dgm:pt>
    <dgm:pt modelId="{A1486BE9-CCF6-4752-A18E-70DEA6794682}" type="sibTrans" cxnId="{6B043D48-BB6A-4E44-89BE-C7C9CB8F061A}">
      <dgm:prSet/>
      <dgm:spPr/>
      <dgm:t>
        <a:bodyPr/>
        <a:lstStyle/>
        <a:p>
          <a:endParaRPr lang="en-US"/>
        </a:p>
      </dgm:t>
    </dgm:pt>
    <dgm:pt modelId="{37960A2B-88B7-4596-81C5-8EAA737B4DA6}" type="pres">
      <dgm:prSet presAssocID="{25129044-CFA2-4F60-92BE-A527263F31AC}" presName="cycleMatrixDiagram" presStyleCnt="0">
        <dgm:presLayoutVars>
          <dgm:chMax val="1"/>
          <dgm:dir/>
          <dgm:animLvl val="lvl"/>
          <dgm:resizeHandles val="exact"/>
        </dgm:presLayoutVars>
      </dgm:prSet>
      <dgm:spPr/>
      <dgm:t>
        <a:bodyPr/>
        <a:lstStyle/>
        <a:p>
          <a:endParaRPr lang="en-US"/>
        </a:p>
      </dgm:t>
    </dgm:pt>
    <dgm:pt modelId="{E81BCCCC-82E4-4D0F-B0DE-B5256A04734D}" type="pres">
      <dgm:prSet presAssocID="{25129044-CFA2-4F60-92BE-A527263F31AC}" presName="children" presStyleCnt="0"/>
      <dgm:spPr/>
    </dgm:pt>
    <dgm:pt modelId="{40BB71A6-85B0-4EC4-BBDD-A2C1061BE5E8}" type="pres">
      <dgm:prSet presAssocID="{25129044-CFA2-4F60-92BE-A527263F31AC}" presName="childPlaceholder" presStyleCnt="0"/>
      <dgm:spPr/>
    </dgm:pt>
    <dgm:pt modelId="{3F811F8C-8617-4DD4-974E-D786B0AAC912}" type="pres">
      <dgm:prSet presAssocID="{25129044-CFA2-4F60-92BE-A527263F31AC}" presName="circle" presStyleCnt="0"/>
      <dgm:spPr/>
    </dgm:pt>
    <dgm:pt modelId="{603AE325-9243-4C5C-8E63-7E493B1DB3F6}" type="pres">
      <dgm:prSet presAssocID="{25129044-CFA2-4F60-92BE-A527263F31AC}" presName="quadrant1" presStyleLbl="node1" presStyleIdx="0" presStyleCnt="4">
        <dgm:presLayoutVars>
          <dgm:chMax val="1"/>
          <dgm:bulletEnabled val="1"/>
        </dgm:presLayoutVars>
      </dgm:prSet>
      <dgm:spPr/>
      <dgm:t>
        <a:bodyPr/>
        <a:lstStyle/>
        <a:p>
          <a:endParaRPr lang="en-US"/>
        </a:p>
      </dgm:t>
    </dgm:pt>
    <dgm:pt modelId="{A451030F-AB94-4F50-B3BA-978857279C44}" type="pres">
      <dgm:prSet presAssocID="{25129044-CFA2-4F60-92BE-A527263F31AC}" presName="quadrant2" presStyleLbl="node1" presStyleIdx="1" presStyleCnt="4">
        <dgm:presLayoutVars>
          <dgm:chMax val="1"/>
          <dgm:bulletEnabled val="1"/>
        </dgm:presLayoutVars>
      </dgm:prSet>
      <dgm:spPr/>
      <dgm:t>
        <a:bodyPr/>
        <a:lstStyle/>
        <a:p>
          <a:endParaRPr lang="en-US"/>
        </a:p>
      </dgm:t>
    </dgm:pt>
    <dgm:pt modelId="{F68C3CD8-542F-40B7-A7AF-793E0074821F}" type="pres">
      <dgm:prSet presAssocID="{25129044-CFA2-4F60-92BE-A527263F31AC}" presName="quadrant3" presStyleLbl="node1" presStyleIdx="2" presStyleCnt="4">
        <dgm:presLayoutVars>
          <dgm:chMax val="1"/>
          <dgm:bulletEnabled val="1"/>
        </dgm:presLayoutVars>
      </dgm:prSet>
      <dgm:spPr/>
      <dgm:t>
        <a:bodyPr/>
        <a:lstStyle/>
        <a:p>
          <a:endParaRPr lang="en-US"/>
        </a:p>
      </dgm:t>
    </dgm:pt>
    <dgm:pt modelId="{B499CD3E-B945-4584-9049-D26F2D01D9F5}" type="pres">
      <dgm:prSet presAssocID="{25129044-CFA2-4F60-92BE-A527263F31AC}" presName="quadrant4" presStyleLbl="node1" presStyleIdx="3" presStyleCnt="4">
        <dgm:presLayoutVars>
          <dgm:chMax val="1"/>
          <dgm:bulletEnabled val="1"/>
        </dgm:presLayoutVars>
      </dgm:prSet>
      <dgm:spPr/>
      <dgm:t>
        <a:bodyPr/>
        <a:lstStyle/>
        <a:p>
          <a:endParaRPr lang="en-US"/>
        </a:p>
      </dgm:t>
    </dgm:pt>
    <dgm:pt modelId="{E06F027D-F456-4508-8CA3-8E327ACEEF48}" type="pres">
      <dgm:prSet presAssocID="{25129044-CFA2-4F60-92BE-A527263F31AC}" presName="quadrantPlaceholder" presStyleCnt="0"/>
      <dgm:spPr/>
    </dgm:pt>
    <dgm:pt modelId="{199AD0D7-56F1-4521-9324-7B0745EF4A93}" type="pres">
      <dgm:prSet presAssocID="{25129044-CFA2-4F60-92BE-A527263F31AC}" presName="center1" presStyleLbl="fgShp" presStyleIdx="0" presStyleCnt="2"/>
      <dgm:spPr/>
    </dgm:pt>
    <dgm:pt modelId="{A55381DD-4ACB-4B95-B975-4A2894545A43}" type="pres">
      <dgm:prSet presAssocID="{25129044-CFA2-4F60-92BE-A527263F31AC}" presName="center2" presStyleLbl="fgShp" presStyleIdx="1" presStyleCnt="2"/>
      <dgm:spPr/>
    </dgm:pt>
  </dgm:ptLst>
  <dgm:cxnLst>
    <dgm:cxn modelId="{0FB928CD-0CF3-491A-8EAA-F2D3B68298EE}" srcId="{25129044-CFA2-4F60-92BE-A527263F31AC}" destId="{0EE5B8BE-CC9A-4566-8EB4-7E49F869DEFA}" srcOrd="5" destOrd="0" parTransId="{DFA50A1F-EE7E-478A-8744-643056F7524E}" sibTransId="{9B3BC97D-D868-46FC-B004-3A02F50A074F}"/>
    <dgm:cxn modelId="{23CC5C3A-1E87-4C5C-9837-A8F9405C0EFD}" srcId="{25129044-CFA2-4F60-92BE-A527263F31AC}" destId="{E0BB71E0-F162-40A5-B7A5-516DFB422065}" srcOrd="1" destOrd="0" parTransId="{C2C3D75D-6969-4ECD-8022-398207943928}" sibTransId="{F2616692-7A1B-4B05-849B-7AB97188C205}"/>
    <dgm:cxn modelId="{51606727-72AC-4B5D-A383-4DBEF30D23CC}" type="presOf" srcId="{8928EA2C-1B08-4C24-AB14-8822D7BB1B23}" destId="{B499CD3E-B945-4584-9049-D26F2D01D9F5}" srcOrd="0" destOrd="0" presId="urn:microsoft.com/office/officeart/2005/8/layout/cycle4#1"/>
    <dgm:cxn modelId="{6B043D48-BB6A-4E44-89BE-C7C9CB8F061A}" srcId="{25129044-CFA2-4F60-92BE-A527263F31AC}" destId="{45772427-602F-4091-B5C3-3C750AA63A37}" srcOrd="6" destOrd="0" parTransId="{71B702D9-8FFD-48F8-85A0-E013B03F838E}" sibTransId="{A1486BE9-CCF6-4752-A18E-70DEA6794682}"/>
    <dgm:cxn modelId="{6EEF0044-A4B6-4959-B49B-4873D41C64F3}" srcId="{25129044-CFA2-4F60-92BE-A527263F31AC}" destId="{7CC2BFDB-3D0E-4DE5-90CB-1FD1A3F28771}" srcOrd="4" destOrd="0" parTransId="{7C0C516B-C67E-4F78-B13C-7FFE6CCB6318}" sibTransId="{CBDDFB90-0A70-4676-9C38-5A96F9C46664}"/>
    <dgm:cxn modelId="{097ECBF5-B002-43F9-BE2A-63AC084A62B0}" srcId="{25129044-CFA2-4F60-92BE-A527263F31AC}" destId="{87A20B18-9A4F-4D47-8453-7A1FF10A5170}" srcOrd="0" destOrd="0" parTransId="{03C529E5-F5F5-445F-9D0A-936805B41971}" sibTransId="{DCFB90BF-F1B4-44C3-ADD8-204C2BC0DBF0}"/>
    <dgm:cxn modelId="{06BF63F8-4858-4008-892E-22598DE4690D}" type="presOf" srcId="{87A20B18-9A4F-4D47-8453-7A1FF10A5170}" destId="{603AE325-9243-4C5C-8E63-7E493B1DB3F6}" srcOrd="0" destOrd="0" presId="urn:microsoft.com/office/officeart/2005/8/layout/cycle4#1"/>
    <dgm:cxn modelId="{096AB197-8C30-4E06-B914-AE2DF9AB7122}" type="presOf" srcId="{25129044-CFA2-4F60-92BE-A527263F31AC}" destId="{37960A2B-88B7-4596-81C5-8EAA737B4DA6}" srcOrd="0" destOrd="0" presId="urn:microsoft.com/office/officeart/2005/8/layout/cycle4#1"/>
    <dgm:cxn modelId="{2245F8ED-BAC6-4F5A-A11D-BF0EC4DC09BD}" type="presOf" srcId="{AF4BADE8-37A3-4B16-8395-290528AC6E19}" destId="{F68C3CD8-542F-40B7-A7AF-793E0074821F}" srcOrd="0" destOrd="0" presId="urn:microsoft.com/office/officeart/2005/8/layout/cycle4#1"/>
    <dgm:cxn modelId="{A82DA2FC-EEBE-452F-BA24-8AEBFD1F133C}" srcId="{25129044-CFA2-4F60-92BE-A527263F31AC}" destId="{8928EA2C-1B08-4C24-AB14-8822D7BB1B23}" srcOrd="3" destOrd="0" parTransId="{5C632AA0-0C9C-43F2-BC22-F6E2760F1758}" sibTransId="{4AD0CDF1-089C-4B17-84E1-5BC7D2D79B62}"/>
    <dgm:cxn modelId="{70C2F4B0-7E3B-46E3-B1FD-B74338113833}" srcId="{7CC2BFDB-3D0E-4DE5-90CB-1FD1A3F28771}" destId="{CEA79D75-CE06-4313-9212-75A0FA6D6387}" srcOrd="0" destOrd="0" parTransId="{909A3349-466D-4BAD-B53E-42648FF4028E}" sibTransId="{BFF8D74C-C1EF-43CD-88A9-D38ACAB95A43}"/>
    <dgm:cxn modelId="{AFC3BD9C-CC0C-4700-98A9-258B4A95B55B}" type="presOf" srcId="{E0BB71E0-F162-40A5-B7A5-516DFB422065}" destId="{A451030F-AB94-4F50-B3BA-978857279C44}" srcOrd="0" destOrd="0" presId="urn:microsoft.com/office/officeart/2005/8/layout/cycle4#1"/>
    <dgm:cxn modelId="{09450982-C5BE-4F12-AFBE-38438F1B5F6A}" srcId="{25129044-CFA2-4F60-92BE-A527263F31AC}" destId="{AF4BADE8-37A3-4B16-8395-290528AC6E19}" srcOrd="2" destOrd="0" parTransId="{8F4C7860-C0C8-41B9-9545-C4B5C7DEFCCE}" sibTransId="{4F681BAA-728B-48ED-BC3F-CEFA56578FEC}"/>
    <dgm:cxn modelId="{A2D6664D-FA86-43E5-A957-3CD6027B1489}" type="presParOf" srcId="{37960A2B-88B7-4596-81C5-8EAA737B4DA6}" destId="{E81BCCCC-82E4-4D0F-B0DE-B5256A04734D}" srcOrd="0" destOrd="0" presId="urn:microsoft.com/office/officeart/2005/8/layout/cycle4#1"/>
    <dgm:cxn modelId="{1CD34239-B206-4E9F-8981-A362C8A2C5FE}" type="presParOf" srcId="{E81BCCCC-82E4-4D0F-B0DE-B5256A04734D}" destId="{40BB71A6-85B0-4EC4-BBDD-A2C1061BE5E8}" srcOrd="0" destOrd="0" presId="urn:microsoft.com/office/officeart/2005/8/layout/cycle4#1"/>
    <dgm:cxn modelId="{56BEC9EF-9588-4AA5-813E-67FAD1CAE952}" type="presParOf" srcId="{37960A2B-88B7-4596-81C5-8EAA737B4DA6}" destId="{3F811F8C-8617-4DD4-974E-D786B0AAC912}" srcOrd="1" destOrd="0" presId="urn:microsoft.com/office/officeart/2005/8/layout/cycle4#1"/>
    <dgm:cxn modelId="{DF4F519E-904A-4C05-A24D-81C137B1FEF6}" type="presParOf" srcId="{3F811F8C-8617-4DD4-974E-D786B0AAC912}" destId="{603AE325-9243-4C5C-8E63-7E493B1DB3F6}" srcOrd="0" destOrd="0" presId="urn:microsoft.com/office/officeart/2005/8/layout/cycle4#1"/>
    <dgm:cxn modelId="{CD032FFC-408D-4CD4-BA9D-5EC2631DE840}" type="presParOf" srcId="{3F811F8C-8617-4DD4-974E-D786B0AAC912}" destId="{A451030F-AB94-4F50-B3BA-978857279C44}" srcOrd="1" destOrd="0" presId="urn:microsoft.com/office/officeart/2005/8/layout/cycle4#1"/>
    <dgm:cxn modelId="{2657D329-B028-4D55-9E5A-C0CE352BF4BD}" type="presParOf" srcId="{3F811F8C-8617-4DD4-974E-D786B0AAC912}" destId="{F68C3CD8-542F-40B7-A7AF-793E0074821F}" srcOrd="2" destOrd="0" presId="urn:microsoft.com/office/officeart/2005/8/layout/cycle4#1"/>
    <dgm:cxn modelId="{FD1A0844-F3AD-4C30-9416-206FD68A5121}" type="presParOf" srcId="{3F811F8C-8617-4DD4-974E-D786B0AAC912}" destId="{B499CD3E-B945-4584-9049-D26F2D01D9F5}" srcOrd="3" destOrd="0" presId="urn:microsoft.com/office/officeart/2005/8/layout/cycle4#1"/>
    <dgm:cxn modelId="{0AEDF31F-5069-4939-8B55-F9DD74118DD5}" type="presParOf" srcId="{3F811F8C-8617-4DD4-974E-D786B0AAC912}" destId="{E06F027D-F456-4508-8CA3-8E327ACEEF48}" srcOrd="4" destOrd="0" presId="urn:microsoft.com/office/officeart/2005/8/layout/cycle4#1"/>
    <dgm:cxn modelId="{E04E869D-DA07-4EF6-95BC-CD0D80D9B0D7}" type="presParOf" srcId="{37960A2B-88B7-4596-81C5-8EAA737B4DA6}" destId="{199AD0D7-56F1-4521-9324-7B0745EF4A93}" srcOrd="2" destOrd="0" presId="urn:microsoft.com/office/officeart/2005/8/layout/cycle4#1"/>
    <dgm:cxn modelId="{38F08EB0-4D13-4833-87C8-1ABB6F77164C}" type="presParOf" srcId="{37960A2B-88B7-4596-81C5-8EAA737B4DA6}" destId="{A55381DD-4ACB-4B95-B975-4A2894545A43}"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78FB80-6E17-4048-8858-A931A82CD091}"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F917D03D-6232-468D-82E5-8C76C4AFB534}">
      <dgm:prSet custT="1"/>
      <dgm:spPr/>
      <dgm:t>
        <a:bodyPr/>
        <a:lstStyle/>
        <a:p>
          <a:pPr rtl="0"/>
          <a:r>
            <a:rPr lang="en-US" sz="2800" dirty="0" smtClean="0"/>
            <a:t>Coding staff will implement Dual Coding August, 2014</a:t>
          </a:r>
          <a:endParaRPr lang="en-US" sz="2800" dirty="0"/>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19391B6C-CCD9-4BF2-848E-7ADF72829142}" type="parTrans" cxnId="{98BB18D4-3F18-4553-B0C1-3F7D2F015192}">
      <dgm:prSet/>
      <dgm:spPr/>
      <dgm:t>
        <a:bodyPr/>
        <a:lstStyle/>
        <a:p>
          <a:endParaRPr lang="en-US"/>
        </a:p>
      </dgm:t>
    </dgm:pt>
    <dgm:pt modelId="{A2E02E55-D1B2-49BB-A236-7B0BA6A44B2F}" type="sibTrans" cxnId="{98BB18D4-3F18-4553-B0C1-3F7D2F015192}">
      <dgm:prSet/>
      <dgm:spPr/>
      <dgm:t>
        <a:bodyPr/>
        <a:lstStyle/>
        <a:p>
          <a:endParaRPr lang="en-US"/>
        </a:p>
      </dgm:t>
    </dgm:pt>
    <dgm:pt modelId="{5B001116-4820-4A48-95A3-A13D9F540F0A}">
      <dgm:prSet custT="1"/>
      <dgm:spPr/>
      <dgm:t>
        <a:bodyPr/>
        <a:lstStyle/>
        <a:p>
          <a:pPr rtl="0"/>
          <a:r>
            <a:rPr lang="en-US" sz="2800" dirty="0" smtClean="0"/>
            <a:t>Each coder will code 2 hours every Tuesday and Thursday</a:t>
          </a:r>
          <a:endParaRPr lang="en-US" sz="2800" dirty="0"/>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B89091E0-120E-4437-82DB-981A40785A3B}" type="parTrans" cxnId="{6C764C8B-04C5-4DB1-8623-C0B4EC73C2F8}">
      <dgm:prSet/>
      <dgm:spPr/>
      <dgm:t>
        <a:bodyPr/>
        <a:lstStyle/>
        <a:p>
          <a:endParaRPr lang="en-US"/>
        </a:p>
      </dgm:t>
    </dgm:pt>
    <dgm:pt modelId="{64842C41-3A3E-48AA-8B87-CD5613579EB8}" type="sibTrans" cxnId="{6C764C8B-04C5-4DB1-8623-C0B4EC73C2F8}">
      <dgm:prSet/>
      <dgm:spPr/>
      <dgm:t>
        <a:bodyPr/>
        <a:lstStyle/>
        <a:p>
          <a:endParaRPr lang="en-US"/>
        </a:p>
      </dgm:t>
    </dgm:pt>
    <dgm:pt modelId="{491BA2DE-4E3C-44A8-BE5F-8820A1F4E095}">
      <dgm:prSet custT="1"/>
      <dgm:spPr/>
      <dgm:t>
        <a:bodyPr/>
        <a:lstStyle/>
        <a:p>
          <a:pPr rtl="0"/>
          <a:r>
            <a:rPr lang="en-US" sz="2800" dirty="0" smtClean="0"/>
            <a:t>5 coders (according to tour) will dual code with the Simulator in the AM Tuesday and Thursday.</a:t>
          </a:r>
          <a:endParaRPr lang="en-US" sz="2800" dirty="0"/>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6519084F-4510-41A0-8195-1B7914AECA35}" type="parTrans" cxnId="{7B71B46C-8804-482F-A6FD-6754086E3C93}">
      <dgm:prSet/>
      <dgm:spPr/>
      <dgm:t>
        <a:bodyPr/>
        <a:lstStyle/>
        <a:p>
          <a:endParaRPr lang="en-US"/>
        </a:p>
      </dgm:t>
    </dgm:pt>
    <dgm:pt modelId="{1B38D79A-998F-40B4-92BD-8345F41B3E96}" type="sibTrans" cxnId="{7B71B46C-8804-482F-A6FD-6754086E3C93}">
      <dgm:prSet/>
      <dgm:spPr/>
      <dgm:t>
        <a:bodyPr/>
        <a:lstStyle/>
        <a:p>
          <a:endParaRPr lang="en-US"/>
        </a:p>
      </dgm:t>
    </dgm:pt>
    <dgm:pt modelId="{32B3F0E2-AD16-4761-82E7-D09FBE08B0CD}">
      <dgm:prSet custT="1"/>
      <dgm:spPr/>
      <dgm:t>
        <a:bodyPr/>
        <a:lstStyle/>
        <a:p>
          <a:pPr rtl="0"/>
          <a:r>
            <a:rPr lang="en-US" sz="2800" dirty="0" smtClean="0"/>
            <a:t>5 coders (according to tour) will dual code with the Simulator in the PM Tuesday and Thursday.</a:t>
          </a:r>
          <a:endParaRPr lang="en-US" sz="2800" dirty="0"/>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689D7BB0-D15B-4E31-AC99-4B76DBC8D6C3}" type="parTrans" cxnId="{63310EE4-B1D6-41C1-BAF7-F3E5DBCB07D9}">
      <dgm:prSet/>
      <dgm:spPr/>
      <dgm:t>
        <a:bodyPr/>
        <a:lstStyle/>
        <a:p>
          <a:endParaRPr lang="en-US"/>
        </a:p>
      </dgm:t>
    </dgm:pt>
    <dgm:pt modelId="{2231297F-8ECA-46E7-A8F4-C90F4240F727}" type="sibTrans" cxnId="{63310EE4-B1D6-41C1-BAF7-F3E5DBCB07D9}">
      <dgm:prSet/>
      <dgm:spPr/>
      <dgm:t>
        <a:bodyPr/>
        <a:lstStyle/>
        <a:p>
          <a:endParaRPr lang="en-US"/>
        </a:p>
      </dgm:t>
    </dgm:pt>
    <dgm:pt modelId="{D387B0E8-147C-4D69-BC51-1848FE43CFC1}">
      <dgm:prSet custT="1"/>
      <dgm:spPr/>
      <dgm:t>
        <a:bodyPr/>
        <a:lstStyle/>
        <a:p>
          <a:pPr rtl="0"/>
          <a:r>
            <a:rPr lang="en-US" sz="2800" dirty="0" smtClean="0"/>
            <a:t>1 Lead coder will dual code at least 3 hours in the AM or PM Fridays schedule permitting.</a:t>
          </a:r>
          <a:endParaRPr lang="en-US" sz="2800" dirty="0"/>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F71B2DEC-D22E-4ABC-A456-CA25C2059EA1}" type="parTrans" cxnId="{55B9263A-D93C-4363-8991-4757B7C2D942}">
      <dgm:prSet/>
      <dgm:spPr/>
      <dgm:t>
        <a:bodyPr/>
        <a:lstStyle/>
        <a:p>
          <a:endParaRPr lang="en-US"/>
        </a:p>
      </dgm:t>
    </dgm:pt>
    <dgm:pt modelId="{222DDFEC-6F8A-4BDC-B455-3C33EDECB3B9}" type="sibTrans" cxnId="{55B9263A-D93C-4363-8991-4757B7C2D942}">
      <dgm:prSet/>
      <dgm:spPr/>
      <dgm:t>
        <a:bodyPr/>
        <a:lstStyle/>
        <a:p>
          <a:endParaRPr lang="en-US"/>
        </a:p>
      </dgm:t>
    </dgm:pt>
    <dgm:pt modelId="{2D8B3692-673D-47F2-8DA4-4E7CD1D51EF7}">
      <dgm:prSet custT="1"/>
      <dgm:spPr/>
      <dgm:t>
        <a:bodyPr/>
        <a:lstStyle/>
        <a:p>
          <a:pPr rtl="0"/>
          <a:r>
            <a:rPr lang="en-US" sz="2800" dirty="0" smtClean="0"/>
            <a:t>1 Coding Supervisor will dual code at least 3 hours in the AM or PM Fridays schedule permitting.</a:t>
          </a:r>
          <a:endParaRPr lang="en-US" sz="2800" dirty="0"/>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07A7C608-4496-4FF0-9CAB-20C2902B9D4B}" type="parTrans" cxnId="{6103D3FE-5220-461C-93A1-5899CBC286B0}">
      <dgm:prSet/>
      <dgm:spPr/>
      <dgm:t>
        <a:bodyPr/>
        <a:lstStyle/>
        <a:p>
          <a:endParaRPr lang="en-US"/>
        </a:p>
      </dgm:t>
    </dgm:pt>
    <dgm:pt modelId="{BC0FB722-8D89-445E-9D8A-F5DF7E16E7EE}" type="sibTrans" cxnId="{6103D3FE-5220-461C-93A1-5899CBC286B0}">
      <dgm:prSet/>
      <dgm:spPr/>
      <dgm:t>
        <a:bodyPr/>
        <a:lstStyle/>
        <a:p>
          <a:endParaRPr lang="en-US"/>
        </a:p>
      </dgm:t>
    </dgm:pt>
    <dgm:pt modelId="{71A18A9A-0816-4903-85B1-94A2A654467C}" type="pres">
      <dgm:prSet presAssocID="{7678FB80-6E17-4048-8858-A931A82CD091}" presName="Name0" presStyleCnt="0">
        <dgm:presLayoutVars>
          <dgm:dir/>
          <dgm:resizeHandles val="exact"/>
        </dgm:presLayoutVars>
      </dgm:prSet>
      <dgm:spPr/>
      <dgm:t>
        <a:bodyPr/>
        <a:lstStyle/>
        <a:p>
          <a:endParaRPr lang="en-US"/>
        </a:p>
      </dgm:t>
    </dgm:pt>
    <dgm:pt modelId="{D486063E-9F7F-4B1B-AB41-975A283FFAB6}" type="pres">
      <dgm:prSet presAssocID="{F917D03D-6232-468D-82E5-8C76C4AFB534}" presName="composite" presStyleCnt="0"/>
      <dgm:spPr/>
    </dgm:pt>
    <dgm:pt modelId="{C503DAFD-58FB-49B8-A780-3452BDB8705B}" type="pres">
      <dgm:prSet presAssocID="{F917D03D-6232-468D-82E5-8C76C4AFB534}" presName="rect1" presStyleLbl="trAlignAcc1" presStyleIdx="0" presStyleCnt="6" custScaleX="90393" custScaleY="88692" custLinFactNeighborX="-219" custLinFactNeighborY="2031">
        <dgm:presLayoutVars>
          <dgm:bulletEnabled val="1"/>
        </dgm:presLayoutVars>
      </dgm:prSet>
      <dgm:spPr/>
      <dgm:t>
        <a:bodyPr/>
        <a:lstStyle/>
        <a:p>
          <a:endParaRPr lang="en-US"/>
        </a:p>
      </dgm:t>
    </dgm:pt>
    <dgm:pt modelId="{913C439C-F1E2-4475-8880-2831907AFD3D}" type="pres">
      <dgm:prSet presAssocID="{F917D03D-6232-468D-82E5-8C76C4AFB534}" presName="rect2" presStyleLbl="fgImgPlace1" presStyleIdx="0" presStyleCnt="6" custLinFactNeighborY="7182"/>
      <dgm:spPr/>
      <dgm:t>
        <a:bodyPr/>
        <a:lstStyle/>
        <a:p>
          <a:endParaRPr lang="en-US"/>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0672BE8E-8186-4E1D-AE22-E69E6817FD00}" type="pres">
      <dgm:prSet presAssocID="{A2E02E55-D1B2-49BB-A236-7B0BA6A44B2F}" presName="sibTrans" presStyleCnt="0"/>
      <dgm:spPr/>
    </dgm:pt>
    <dgm:pt modelId="{55F5BB71-030A-4678-8BEF-3ECEA0E56ABE}" type="pres">
      <dgm:prSet presAssocID="{5B001116-4820-4A48-95A3-A13D9F540F0A}" presName="composite" presStyleCnt="0"/>
      <dgm:spPr/>
    </dgm:pt>
    <dgm:pt modelId="{CC4C02E7-5F18-4665-B242-14EEF859202E}" type="pres">
      <dgm:prSet presAssocID="{5B001116-4820-4A48-95A3-A13D9F540F0A}" presName="rect1" presStyleLbl="trAlignAcc1" presStyleIdx="1" presStyleCnt="6" custScaleX="90393" custScaleY="88692" custLinFactNeighborY="2514">
        <dgm:presLayoutVars>
          <dgm:bulletEnabled val="1"/>
        </dgm:presLayoutVars>
      </dgm:prSet>
      <dgm:spPr/>
      <dgm:t>
        <a:bodyPr/>
        <a:lstStyle/>
        <a:p>
          <a:endParaRPr lang="en-US"/>
        </a:p>
      </dgm:t>
    </dgm:pt>
    <dgm:pt modelId="{5552A499-6BA3-4AC1-AB02-4E0E2A6F341C}" type="pres">
      <dgm:prSet presAssocID="{5B001116-4820-4A48-95A3-A13D9F540F0A}" presName="rect2" presStyleLbl="fgImgPlace1" presStyleIdx="1" presStyleCnt="6" custLinFactNeighborY="7182"/>
      <dgm:spPr/>
      <dgm:t>
        <a:bodyPr/>
        <a:lstStyle/>
        <a:p>
          <a:endParaRPr lang="en-US"/>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D8FB0638-CFAF-47C8-923C-232EDD94C687}" type="pres">
      <dgm:prSet presAssocID="{64842C41-3A3E-48AA-8B87-CD5613579EB8}" presName="sibTrans" presStyleCnt="0"/>
      <dgm:spPr/>
    </dgm:pt>
    <dgm:pt modelId="{018864AF-0E37-4A0E-812D-8E56E22D8955}" type="pres">
      <dgm:prSet presAssocID="{491BA2DE-4E3C-44A8-BE5F-8820A1F4E095}" presName="composite" presStyleCnt="0"/>
      <dgm:spPr/>
    </dgm:pt>
    <dgm:pt modelId="{9C19093C-681E-4124-A62F-E82FB7B67DBE}" type="pres">
      <dgm:prSet presAssocID="{491BA2DE-4E3C-44A8-BE5F-8820A1F4E095}" presName="rect1" presStyleLbl="trAlignAcc1" presStyleIdx="2" presStyleCnt="6" custScaleX="90393" custScaleY="88692" custLinFactNeighborY="3352">
        <dgm:presLayoutVars>
          <dgm:bulletEnabled val="1"/>
        </dgm:presLayoutVars>
      </dgm:prSet>
      <dgm:spPr/>
      <dgm:t>
        <a:bodyPr/>
        <a:lstStyle/>
        <a:p>
          <a:endParaRPr lang="en-US"/>
        </a:p>
      </dgm:t>
    </dgm:pt>
    <dgm:pt modelId="{4E9F9E54-8E6F-4895-9465-F36606D3ECFF}" type="pres">
      <dgm:prSet presAssocID="{491BA2DE-4E3C-44A8-BE5F-8820A1F4E095}" presName="rect2" presStyleLbl="fgImgPlace1" presStyleIdx="2" presStyleCnt="6" custLinFactNeighborY="3192"/>
      <dgm:spPr/>
      <dgm:t>
        <a:bodyPr/>
        <a:lstStyle/>
        <a:p>
          <a:endParaRPr lang="en-US"/>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0AEA9190-6D5B-4276-A7F3-893F81DA8C22}" type="pres">
      <dgm:prSet presAssocID="{1B38D79A-998F-40B4-92BD-8345F41B3E96}" presName="sibTrans" presStyleCnt="0"/>
      <dgm:spPr/>
    </dgm:pt>
    <dgm:pt modelId="{026B1B1D-F77C-44BF-A783-2044635A97A1}" type="pres">
      <dgm:prSet presAssocID="{32B3F0E2-AD16-4761-82E7-D09FBE08B0CD}" presName="composite" presStyleCnt="0"/>
      <dgm:spPr/>
    </dgm:pt>
    <dgm:pt modelId="{5F37E518-03CF-46BF-A4A7-0A51B852D5B8}" type="pres">
      <dgm:prSet presAssocID="{32B3F0E2-AD16-4761-82E7-D09FBE08B0CD}" presName="rect1" presStyleLbl="trAlignAcc1" presStyleIdx="3" presStyleCnt="6" custScaleX="90393" custScaleY="88692" custLinFactNeighborY="3352">
        <dgm:presLayoutVars>
          <dgm:bulletEnabled val="1"/>
        </dgm:presLayoutVars>
      </dgm:prSet>
      <dgm:spPr/>
      <dgm:t>
        <a:bodyPr/>
        <a:lstStyle/>
        <a:p>
          <a:endParaRPr lang="en-US"/>
        </a:p>
      </dgm:t>
    </dgm:pt>
    <dgm:pt modelId="{65BC3E84-7855-4F54-93C1-F7767F8F5F87}" type="pres">
      <dgm:prSet presAssocID="{32B3F0E2-AD16-4761-82E7-D09FBE08B0CD}" presName="rect2" presStyleLbl="fgImgPlace1" presStyleIdx="3" presStyleCnt="6" custLinFactNeighborY="3192"/>
      <dgm:spPr/>
      <dgm:t>
        <a:bodyPr/>
        <a:lstStyle/>
        <a:p>
          <a:endParaRPr lang="en-US"/>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D4FDF867-56CB-45BC-BA0B-EA391E226C71}" type="pres">
      <dgm:prSet presAssocID="{2231297F-8ECA-46E7-A8F4-C90F4240F727}" presName="sibTrans" presStyleCnt="0"/>
      <dgm:spPr/>
    </dgm:pt>
    <dgm:pt modelId="{C102D81C-0CA2-42AA-92B5-11911DA209AC}" type="pres">
      <dgm:prSet presAssocID="{D387B0E8-147C-4D69-BC51-1848FE43CFC1}" presName="composite" presStyleCnt="0"/>
      <dgm:spPr/>
    </dgm:pt>
    <dgm:pt modelId="{31D358AA-F1E4-48D8-9EC1-5B65098F8913}" type="pres">
      <dgm:prSet presAssocID="{D387B0E8-147C-4D69-BC51-1848FE43CFC1}" presName="rect1" presStyleLbl="trAlignAcc1" presStyleIdx="4" presStyleCnt="6" custScaleX="90393" custScaleY="88692">
        <dgm:presLayoutVars>
          <dgm:bulletEnabled val="1"/>
        </dgm:presLayoutVars>
      </dgm:prSet>
      <dgm:spPr/>
      <dgm:t>
        <a:bodyPr/>
        <a:lstStyle/>
        <a:p>
          <a:endParaRPr lang="en-US"/>
        </a:p>
      </dgm:t>
    </dgm:pt>
    <dgm:pt modelId="{AFABD6BA-9BB2-4B73-8458-F7A31E3A78C7}" type="pres">
      <dgm:prSet presAssocID="{D387B0E8-147C-4D69-BC51-1848FE43CFC1}" presName="rect2" presStyleLbl="fgImgPlace1" presStyleIdx="4" presStyleCnt="6"/>
      <dgm:spPr/>
      <dgm:t>
        <a:bodyPr/>
        <a:lstStyle/>
        <a:p>
          <a:endParaRPr lang="en-US"/>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 modelId="{E0F845AD-0158-4CDC-9156-87FAC82D8EC4}" type="pres">
      <dgm:prSet presAssocID="{222DDFEC-6F8A-4BDC-B455-3C33EDECB3B9}" presName="sibTrans" presStyleCnt="0"/>
      <dgm:spPr/>
    </dgm:pt>
    <dgm:pt modelId="{9B76D506-C499-4017-AD99-5737825F9316}" type="pres">
      <dgm:prSet presAssocID="{2D8B3692-673D-47F2-8DA4-4E7CD1D51EF7}" presName="composite" presStyleCnt="0"/>
      <dgm:spPr/>
    </dgm:pt>
    <dgm:pt modelId="{E8B69CD6-A0DB-43E2-8DC0-CA2B66C81D8B}" type="pres">
      <dgm:prSet presAssocID="{2D8B3692-673D-47F2-8DA4-4E7CD1D51EF7}" presName="rect1" presStyleLbl="trAlignAcc1" presStyleIdx="5" presStyleCnt="6" custScaleX="90393" custScaleY="88692">
        <dgm:presLayoutVars>
          <dgm:bulletEnabled val="1"/>
        </dgm:presLayoutVars>
      </dgm:prSet>
      <dgm:spPr/>
      <dgm:t>
        <a:bodyPr/>
        <a:lstStyle/>
        <a:p>
          <a:endParaRPr lang="en-US"/>
        </a:p>
      </dgm:t>
    </dgm:pt>
    <dgm:pt modelId="{975BE8AF-D4D6-4635-A45F-100387E4EBAE}" type="pres">
      <dgm:prSet presAssocID="{2D8B3692-673D-47F2-8DA4-4E7CD1D51EF7}" presName="rect2" presStyleLbl="fgImgPlace1" presStyleIdx="5" presStyleCnt="6"/>
      <dgm:spPr/>
      <dgm:t>
        <a:bodyPr/>
        <a:lstStyle/>
        <a:p>
          <a:endParaRPr lang="en-US"/>
        </a:p>
      </dgm:t>
      <dgm:extLst>
        <a:ext uri="{E40237B7-FDA0-4F09-8148-C483321AD2D9}">
          <dgm14:cNvPr xmlns:dgm14="http://schemas.microsoft.com/office/drawing/2010/diagram" id="0" name="" descr="Coding staff will implement Dual Coding August, 2014&#10;Each coder will code 2 hours every Tuesday and Thursday&#10;5 coders (according to tour) will dual code with the Simulator in the AM Tuesday and Thursday.&#10;5 coders (according to tour) will dual code with the Simulator in the PM Tuesday and Thursday.&#10;1 Lead coder will dual code at least 3 hours in the AM or PM Fridays schedule permitting.&#10;1 Coding Supervisor will dual code at least 3 hours in the AM or PM Fridays schedule permitting.&#10;"/>
        </a:ext>
      </dgm:extLst>
    </dgm:pt>
  </dgm:ptLst>
  <dgm:cxnLst>
    <dgm:cxn modelId="{E9F03F2D-60BB-4B33-A5BC-EFFDE9AA9156}" type="presOf" srcId="{491BA2DE-4E3C-44A8-BE5F-8820A1F4E095}" destId="{9C19093C-681E-4124-A62F-E82FB7B67DBE}" srcOrd="0" destOrd="0" presId="urn:microsoft.com/office/officeart/2008/layout/PictureStrips"/>
    <dgm:cxn modelId="{51560E2A-330D-4A3E-BF20-3E9DE160C36A}" type="presOf" srcId="{F917D03D-6232-468D-82E5-8C76C4AFB534}" destId="{C503DAFD-58FB-49B8-A780-3452BDB8705B}" srcOrd="0" destOrd="0" presId="urn:microsoft.com/office/officeart/2008/layout/PictureStrips"/>
    <dgm:cxn modelId="{57CD8CA7-7914-48F3-AEBE-96DB8EE4F88D}" type="presOf" srcId="{2D8B3692-673D-47F2-8DA4-4E7CD1D51EF7}" destId="{E8B69CD6-A0DB-43E2-8DC0-CA2B66C81D8B}" srcOrd="0" destOrd="0" presId="urn:microsoft.com/office/officeart/2008/layout/PictureStrips"/>
    <dgm:cxn modelId="{6103D3FE-5220-461C-93A1-5899CBC286B0}" srcId="{7678FB80-6E17-4048-8858-A931A82CD091}" destId="{2D8B3692-673D-47F2-8DA4-4E7CD1D51EF7}" srcOrd="5" destOrd="0" parTransId="{07A7C608-4496-4FF0-9CAB-20C2902B9D4B}" sibTransId="{BC0FB722-8D89-445E-9D8A-F5DF7E16E7EE}"/>
    <dgm:cxn modelId="{48FAF882-705B-49F7-8287-7B1501A742A8}" type="presOf" srcId="{D387B0E8-147C-4D69-BC51-1848FE43CFC1}" destId="{31D358AA-F1E4-48D8-9EC1-5B65098F8913}" srcOrd="0" destOrd="0" presId="urn:microsoft.com/office/officeart/2008/layout/PictureStrips"/>
    <dgm:cxn modelId="{895CFD84-6CB5-42E9-A593-96C98594B5C4}" type="presOf" srcId="{5B001116-4820-4A48-95A3-A13D9F540F0A}" destId="{CC4C02E7-5F18-4665-B242-14EEF859202E}" srcOrd="0" destOrd="0" presId="urn:microsoft.com/office/officeart/2008/layout/PictureStrips"/>
    <dgm:cxn modelId="{6C764C8B-04C5-4DB1-8623-C0B4EC73C2F8}" srcId="{7678FB80-6E17-4048-8858-A931A82CD091}" destId="{5B001116-4820-4A48-95A3-A13D9F540F0A}" srcOrd="1" destOrd="0" parTransId="{B89091E0-120E-4437-82DB-981A40785A3B}" sibTransId="{64842C41-3A3E-48AA-8B87-CD5613579EB8}"/>
    <dgm:cxn modelId="{7B71B46C-8804-482F-A6FD-6754086E3C93}" srcId="{7678FB80-6E17-4048-8858-A931A82CD091}" destId="{491BA2DE-4E3C-44A8-BE5F-8820A1F4E095}" srcOrd="2" destOrd="0" parTransId="{6519084F-4510-41A0-8195-1B7914AECA35}" sibTransId="{1B38D79A-998F-40B4-92BD-8345F41B3E96}"/>
    <dgm:cxn modelId="{63310EE4-B1D6-41C1-BAF7-F3E5DBCB07D9}" srcId="{7678FB80-6E17-4048-8858-A931A82CD091}" destId="{32B3F0E2-AD16-4761-82E7-D09FBE08B0CD}" srcOrd="3" destOrd="0" parTransId="{689D7BB0-D15B-4E31-AC99-4B76DBC8D6C3}" sibTransId="{2231297F-8ECA-46E7-A8F4-C90F4240F727}"/>
    <dgm:cxn modelId="{CFD8CB74-21E2-491B-8C27-0B9EAD0B0A06}" type="presOf" srcId="{7678FB80-6E17-4048-8858-A931A82CD091}" destId="{71A18A9A-0816-4903-85B1-94A2A654467C}" srcOrd="0" destOrd="0" presId="urn:microsoft.com/office/officeart/2008/layout/PictureStrips"/>
    <dgm:cxn modelId="{98BB18D4-3F18-4553-B0C1-3F7D2F015192}" srcId="{7678FB80-6E17-4048-8858-A931A82CD091}" destId="{F917D03D-6232-468D-82E5-8C76C4AFB534}" srcOrd="0" destOrd="0" parTransId="{19391B6C-CCD9-4BF2-848E-7ADF72829142}" sibTransId="{A2E02E55-D1B2-49BB-A236-7B0BA6A44B2F}"/>
    <dgm:cxn modelId="{430866BE-9673-4A3C-9CFA-48F1F0D053C0}" type="presOf" srcId="{32B3F0E2-AD16-4761-82E7-D09FBE08B0CD}" destId="{5F37E518-03CF-46BF-A4A7-0A51B852D5B8}" srcOrd="0" destOrd="0" presId="urn:microsoft.com/office/officeart/2008/layout/PictureStrips"/>
    <dgm:cxn modelId="{55B9263A-D93C-4363-8991-4757B7C2D942}" srcId="{7678FB80-6E17-4048-8858-A931A82CD091}" destId="{D387B0E8-147C-4D69-BC51-1848FE43CFC1}" srcOrd="4" destOrd="0" parTransId="{F71B2DEC-D22E-4ABC-A456-CA25C2059EA1}" sibTransId="{222DDFEC-6F8A-4BDC-B455-3C33EDECB3B9}"/>
    <dgm:cxn modelId="{1B29FCEA-BF67-431C-B9F0-72F28F49A2DC}" type="presParOf" srcId="{71A18A9A-0816-4903-85B1-94A2A654467C}" destId="{D486063E-9F7F-4B1B-AB41-975A283FFAB6}" srcOrd="0" destOrd="0" presId="urn:microsoft.com/office/officeart/2008/layout/PictureStrips"/>
    <dgm:cxn modelId="{70E5BA04-438A-40AC-8AAC-EA827A6B2549}" type="presParOf" srcId="{D486063E-9F7F-4B1B-AB41-975A283FFAB6}" destId="{C503DAFD-58FB-49B8-A780-3452BDB8705B}" srcOrd="0" destOrd="0" presId="urn:microsoft.com/office/officeart/2008/layout/PictureStrips"/>
    <dgm:cxn modelId="{440B885C-8E84-424B-8244-D4A1BC928EFB}" type="presParOf" srcId="{D486063E-9F7F-4B1B-AB41-975A283FFAB6}" destId="{913C439C-F1E2-4475-8880-2831907AFD3D}" srcOrd="1" destOrd="0" presId="urn:microsoft.com/office/officeart/2008/layout/PictureStrips"/>
    <dgm:cxn modelId="{C6FACE8B-C883-47BE-A65C-42BD0FAFBEC5}" type="presParOf" srcId="{71A18A9A-0816-4903-85B1-94A2A654467C}" destId="{0672BE8E-8186-4E1D-AE22-E69E6817FD00}" srcOrd="1" destOrd="0" presId="urn:microsoft.com/office/officeart/2008/layout/PictureStrips"/>
    <dgm:cxn modelId="{1E014074-9ACB-44D1-946F-23160FAB42D4}" type="presParOf" srcId="{71A18A9A-0816-4903-85B1-94A2A654467C}" destId="{55F5BB71-030A-4678-8BEF-3ECEA0E56ABE}" srcOrd="2" destOrd="0" presId="urn:microsoft.com/office/officeart/2008/layout/PictureStrips"/>
    <dgm:cxn modelId="{40DF1D66-6A2C-40B8-93B1-DD82AF4617C4}" type="presParOf" srcId="{55F5BB71-030A-4678-8BEF-3ECEA0E56ABE}" destId="{CC4C02E7-5F18-4665-B242-14EEF859202E}" srcOrd="0" destOrd="0" presId="urn:microsoft.com/office/officeart/2008/layout/PictureStrips"/>
    <dgm:cxn modelId="{D270E665-404D-4F58-A757-AE845937020F}" type="presParOf" srcId="{55F5BB71-030A-4678-8BEF-3ECEA0E56ABE}" destId="{5552A499-6BA3-4AC1-AB02-4E0E2A6F341C}" srcOrd="1" destOrd="0" presId="urn:microsoft.com/office/officeart/2008/layout/PictureStrips"/>
    <dgm:cxn modelId="{A63FD4AF-3EA2-49CC-A1C1-3B40C74F66F4}" type="presParOf" srcId="{71A18A9A-0816-4903-85B1-94A2A654467C}" destId="{D8FB0638-CFAF-47C8-923C-232EDD94C687}" srcOrd="3" destOrd="0" presId="urn:microsoft.com/office/officeart/2008/layout/PictureStrips"/>
    <dgm:cxn modelId="{A4275516-C164-429C-88AD-D8BDDA9CFA62}" type="presParOf" srcId="{71A18A9A-0816-4903-85B1-94A2A654467C}" destId="{018864AF-0E37-4A0E-812D-8E56E22D8955}" srcOrd="4" destOrd="0" presId="urn:microsoft.com/office/officeart/2008/layout/PictureStrips"/>
    <dgm:cxn modelId="{627717D7-99D4-4E79-B6F4-137E4879E2E0}" type="presParOf" srcId="{018864AF-0E37-4A0E-812D-8E56E22D8955}" destId="{9C19093C-681E-4124-A62F-E82FB7B67DBE}" srcOrd="0" destOrd="0" presId="urn:microsoft.com/office/officeart/2008/layout/PictureStrips"/>
    <dgm:cxn modelId="{19F41358-700E-4CAE-9CBC-3A11C6B89949}" type="presParOf" srcId="{018864AF-0E37-4A0E-812D-8E56E22D8955}" destId="{4E9F9E54-8E6F-4895-9465-F36606D3ECFF}" srcOrd="1" destOrd="0" presId="urn:microsoft.com/office/officeart/2008/layout/PictureStrips"/>
    <dgm:cxn modelId="{AE872822-F7A6-4A63-BD03-F078860C3E2A}" type="presParOf" srcId="{71A18A9A-0816-4903-85B1-94A2A654467C}" destId="{0AEA9190-6D5B-4276-A7F3-893F81DA8C22}" srcOrd="5" destOrd="0" presId="urn:microsoft.com/office/officeart/2008/layout/PictureStrips"/>
    <dgm:cxn modelId="{F24FAA2D-F949-4070-BA06-20095B339487}" type="presParOf" srcId="{71A18A9A-0816-4903-85B1-94A2A654467C}" destId="{026B1B1D-F77C-44BF-A783-2044635A97A1}" srcOrd="6" destOrd="0" presId="urn:microsoft.com/office/officeart/2008/layout/PictureStrips"/>
    <dgm:cxn modelId="{A899EF8D-7139-4385-9A25-42661C54307F}" type="presParOf" srcId="{026B1B1D-F77C-44BF-A783-2044635A97A1}" destId="{5F37E518-03CF-46BF-A4A7-0A51B852D5B8}" srcOrd="0" destOrd="0" presId="urn:microsoft.com/office/officeart/2008/layout/PictureStrips"/>
    <dgm:cxn modelId="{0CC18C8D-2A7B-49FA-A829-4A411F709EB7}" type="presParOf" srcId="{026B1B1D-F77C-44BF-A783-2044635A97A1}" destId="{65BC3E84-7855-4F54-93C1-F7767F8F5F87}" srcOrd="1" destOrd="0" presId="urn:microsoft.com/office/officeart/2008/layout/PictureStrips"/>
    <dgm:cxn modelId="{6D529755-7183-44C1-8BAC-563C0D282A9A}" type="presParOf" srcId="{71A18A9A-0816-4903-85B1-94A2A654467C}" destId="{D4FDF867-56CB-45BC-BA0B-EA391E226C71}" srcOrd="7" destOrd="0" presId="urn:microsoft.com/office/officeart/2008/layout/PictureStrips"/>
    <dgm:cxn modelId="{E4B37ED6-4863-41E4-89D4-2ED15B8FF2C7}" type="presParOf" srcId="{71A18A9A-0816-4903-85B1-94A2A654467C}" destId="{C102D81C-0CA2-42AA-92B5-11911DA209AC}" srcOrd="8" destOrd="0" presId="urn:microsoft.com/office/officeart/2008/layout/PictureStrips"/>
    <dgm:cxn modelId="{CE84579B-7353-4960-95C8-A5B71F76D522}" type="presParOf" srcId="{C102D81C-0CA2-42AA-92B5-11911DA209AC}" destId="{31D358AA-F1E4-48D8-9EC1-5B65098F8913}" srcOrd="0" destOrd="0" presId="urn:microsoft.com/office/officeart/2008/layout/PictureStrips"/>
    <dgm:cxn modelId="{AEFC4E6A-8A2A-40F2-9601-0241852A57CB}" type="presParOf" srcId="{C102D81C-0CA2-42AA-92B5-11911DA209AC}" destId="{AFABD6BA-9BB2-4B73-8458-F7A31E3A78C7}" srcOrd="1" destOrd="0" presId="urn:microsoft.com/office/officeart/2008/layout/PictureStrips"/>
    <dgm:cxn modelId="{DFFBFE87-3EF0-4965-ADBD-9A67C03EC08B}" type="presParOf" srcId="{71A18A9A-0816-4903-85B1-94A2A654467C}" destId="{E0F845AD-0158-4CDC-9156-87FAC82D8EC4}" srcOrd="9" destOrd="0" presId="urn:microsoft.com/office/officeart/2008/layout/PictureStrips"/>
    <dgm:cxn modelId="{1D72D64F-8FB5-4F0A-90D7-F3196FFD46B8}" type="presParOf" srcId="{71A18A9A-0816-4903-85B1-94A2A654467C}" destId="{9B76D506-C499-4017-AD99-5737825F9316}" srcOrd="10" destOrd="0" presId="urn:microsoft.com/office/officeart/2008/layout/PictureStrips"/>
    <dgm:cxn modelId="{5599F3D1-48E3-4F58-8D9D-CF758BEE9299}" type="presParOf" srcId="{9B76D506-C499-4017-AD99-5737825F9316}" destId="{E8B69CD6-A0DB-43E2-8DC0-CA2B66C81D8B}" srcOrd="0" destOrd="0" presId="urn:microsoft.com/office/officeart/2008/layout/PictureStrips"/>
    <dgm:cxn modelId="{8EEA4B67-087E-426C-A2CE-5513595B9201}" type="presParOf" srcId="{9B76D506-C499-4017-AD99-5737825F9316}" destId="{975BE8AF-D4D6-4635-A45F-100387E4EBA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620F3-A85A-4220-AA40-FC80B394C4E7}">
      <dsp:nvSpPr>
        <dsp:cNvPr id="0" name=""/>
        <dsp:cNvSpPr/>
      </dsp:nvSpPr>
      <dsp:spPr>
        <a:xfrm>
          <a:off x="34054" y="309677"/>
          <a:ext cx="11742891" cy="1710212"/>
        </a:xfrm>
        <a:prstGeom prst="rightArrow">
          <a:avLst>
            <a:gd name="adj1" fmla="val 50000"/>
            <a:gd name="adj2" fmla="val 5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254000" bIns="271496" numCol="1" spcCol="1270" anchor="ctr" anchorCtr="0">
          <a:noAutofit/>
        </a:bodyPr>
        <a:lstStyle/>
        <a:p>
          <a:pPr lvl="0" algn="l" defTabSz="2000250">
            <a:lnSpc>
              <a:spcPct val="90000"/>
            </a:lnSpc>
            <a:spcBef>
              <a:spcPct val="0"/>
            </a:spcBef>
            <a:spcAft>
              <a:spcPct val="35000"/>
            </a:spcAft>
          </a:pPr>
          <a:r>
            <a:rPr lang="en-US" sz="4500" b="1" i="1" kern="1200" dirty="0" smtClean="0"/>
            <a:t>Phase 1</a:t>
          </a:r>
          <a:endParaRPr lang="en-US" sz="4500" b="1" i="1" kern="1200" dirty="0"/>
        </a:p>
      </dsp:txBody>
      <dsp:txXfrm>
        <a:off x="34054" y="737230"/>
        <a:ext cx="11315338" cy="855106"/>
      </dsp:txXfrm>
    </dsp:sp>
    <dsp:sp modelId="{6B0AE147-221B-4422-97C5-76544814A82A}">
      <dsp:nvSpPr>
        <dsp:cNvPr id="0" name=""/>
        <dsp:cNvSpPr/>
      </dsp:nvSpPr>
      <dsp:spPr>
        <a:xfrm>
          <a:off x="91236" y="1628497"/>
          <a:ext cx="3616810" cy="3294498"/>
        </a:xfrm>
        <a:prstGeom prst="rect">
          <a:avLst/>
        </a:prstGeom>
        <a:solidFill>
          <a:schemeClr val="lt1">
            <a:hueOff val="0"/>
            <a:satOff val="0"/>
            <a:lumOff val="0"/>
            <a:alphaOff val="0"/>
          </a:schemeClr>
        </a:solidFill>
        <a:ln w="762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Pre-Implementation</a:t>
          </a:r>
          <a:endParaRPr lang="en-US" sz="3600" kern="1200" dirty="0"/>
        </a:p>
      </dsp:txBody>
      <dsp:txXfrm>
        <a:off x="91236" y="1628497"/>
        <a:ext cx="3616810" cy="3294498"/>
      </dsp:txXfrm>
    </dsp:sp>
    <dsp:sp modelId="{15F35AC0-768D-4B60-8548-49923BDEE993}">
      <dsp:nvSpPr>
        <dsp:cNvPr id="0" name=""/>
        <dsp:cNvSpPr/>
      </dsp:nvSpPr>
      <dsp:spPr>
        <a:xfrm>
          <a:off x="3650864" y="879747"/>
          <a:ext cx="8126080" cy="1710212"/>
        </a:xfrm>
        <a:prstGeom prst="rightArrow">
          <a:avLst>
            <a:gd name="adj1" fmla="val 50000"/>
            <a:gd name="adj2" fmla="val 50000"/>
          </a:avLst>
        </a:prstGeom>
        <a:solidFill>
          <a:srgbClr val="00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254000" bIns="271496" numCol="1" spcCol="1270" anchor="ctr" anchorCtr="0">
          <a:noAutofit/>
        </a:bodyPr>
        <a:lstStyle/>
        <a:p>
          <a:pPr lvl="0" algn="l" defTabSz="2000250">
            <a:lnSpc>
              <a:spcPct val="90000"/>
            </a:lnSpc>
            <a:spcBef>
              <a:spcPct val="0"/>
            </a:spcBef>
            <a:spcAft>
              <a:spcPct val="35000"/>
            </a:spcAft>
          </a:pPr>
          <a:r>
            <a:rPr lang="en-US" sz="4500" b="1" i="1" kern="1200" dirty="0" smtClean="0"/>
            <a:t>Phase 2</a:t>
          </a:r>
          <a:endParaRPr lang="en-US" sz="4500" b="1" i="1" kern="1200" dirty="0"/>
        </a:p>
      </dsp:txBody>
      <dsp:txXfrm>
        <a:off x="3650864" y="1307300"/>
        <a:ext cx="7698527" cy="855106"/>
      </dsp:txXfrm>
    </dsp:sp>
    <dsp:sp modelId="{87F1341F-3A2F-41FC-876E-8632CC742A88}">
      <dsp:nvSpPr>
        <dsp:cNvPr id="0" name=""/>
        <dsp:cNvSpPr/>
      </dsp:nvSpPr>
      <dsp:spPr>
        <a:xfrm>
          <a:off x="3708046" y="2198568"/>
          <a:ext cx="3616810" cy="3294498"/>
        </a:xfrm>
        <a:prstGeom prst="rect">
          <a:avLst/>
        </a:prstGeom>
        <a:solidFill>
          <a:schemeClr val="lt1">
            <a:hueOff val="0"/>
            <a:satOff val="0"/>
            <a:lumOff val="0"/>
            <a:alphaOff val="0"/>
          </a:schemeClr>
        </a:solidFill>
        <a:ln w="76200" cap="flat" cmpd="sng" algn="ctr">
          <a:solidFill>
            <a:srgbClr val="00CC99"/>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Implementation</a:t>
          </a:r>
          <a:endParaRPr lang="en-US" sz="3600" kern="1200" dirty="0"/>
        </a:p>
      </dsp:txBody>
      <dsp:txXfrm>
        <a:off x="3708046" y="2198568"/>
        <a:ext cx="3616810" cy="3294498"/>
      </dsp:txXfrm>
    </dsp:sp>
    <dsp:sp modelId="{26052D02-FE38-4077-AC18-3E96F5FAD121}">
      <dsp:nvSpPr>
        <dsp:cNvPr id="0" name=""/>
        <dsp:cNvSpPr/>
      </dsp:nvSpPr>
      <dsp:spPr>
        <a:xfrm>
          <a:off x="7267675" y="1449818"/>
          <a:ext cx="4509270" cy="1710212"/>
        </a:xfrm>
        <a:prstGeom prst="rightArrow">
          <a:avLst>
            <a:gd name="adj1" fmla="val 50000"/>
            <a:gd name="adj2" fmla="val 5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254000" bIns="271496" numCol="1" spcCol="1270" anchor="ctr" anchorCtr="0">
          <a:noAutofit/>
        </a:bodyPr>
        <a:lstStyle/>
        <a:p>
          <a:pPr lvl="0" algn="l" defTabSz="2000250">
            <a:lnSpc>
              <a:spcPct val="90000"/>
            </a:lnSpc>
            <a:spcBef>
              <a:spcPct val="0"/>
            </a:spcBef>
            <a:spcAft>
              <a:spcPct val="35000"/>
            </a:spcAft>
          </a:pPr>
          <a:r>
            <a:rPr lang="en-US" sz="4500" b="1" i="1" kern="1200" dirty="0" smtClean="0"/>
            <a:t>Phase 3</a:t>
          </a:r>
          <a:endParaRPr lang="en-US" sz="4500" b="1" i="1" kern="1200" dirty="0"/>
        </a:p>
      </dsp:txBody>
      <dsp:txXfrm>
        <a:off x="7267675" y="1877371"/>
        <a:ext cx="4081717" cy="855106"/>
      </dsp:txXfrm>
    </dsp:sp>
    <dsp:sp modelId="{EEF623A3-6266-47F7-B989-FDD32321DC6D}">
      <dsp:nvSpPr>
        <dsp:cNvPr id="0" name=""/>
        <dsp:cNvSpPr/>
      </dsp:nvSpPr>
      <dsp:spPr>
        <a:xfrm>
          <a:off x="7324857" y="2768639"/>
          <a:ext cx="3616810" cy="3246283"/>
        </a:xfrm>
        <a:prstGeom prst="rect">
          <a:avLst/>
        </a:prstGeom>
        <a:solidFill>
          <a:schemeClr val="lt1">
            <a:hueOff val="0"/>
            <a:satOff val="0"/>
            <a:lumOff val="0"/>
            <a:alphaOff val="0"/>
          </a:schemeClr>
        </a:solidFill>
        <a:ln w="762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Post Implementation</a:t>
          </a:r>
          <a:endParaRPr lang="en-US" sz="3600" kern="1200" dirty="0"/>
        </a:p>
      </dsp:txBody>
      <dsp:txXfrm>
        <a:off x="7324857" y="2768639"/>
        <a:ext cx="3616810" cy="3246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AE325-9243-4C5C-8E63-7E493B1DB3F6}">
      <dsp:nvSpPr>
        <dsp:cNvPr id="0" name=""/>
        <dsp:cNvSpPr/>
      </dsp:nvSpPr>
      <dsp:spPr>
        <a:xfrm>
          <a:off x="3580256" y="456056"/>
          <a:ext cx="3464433" cy="3464433"/>
        </a:xfrm>
        <a:prstGeom prst="pieWedg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kern="1200" dirty="0" smtClean="0">
              <a:solidFill>
                <a:schemeClr val="accent2"/>
              </a:solidFill>
            </a:rPr>
            <a:t>Elsevier</a:t>
          </a:r>
          <a:endParaRPr lang="en-US" sz="3000" kern="1200" dirty="0">
            <a:solidFill>
              <a:schemeClr val="accent2"/>
            </a:solidFill>
          </a:endParaRPr>
        </a:p>
      </dsp:txBody>
      <dsp:txXfrm>
        <a:off x="4594965" y="1470765"/>
        <a:ext cx="2449724" cy="2449724"/>
      </dsp:txXfrm>
    </dsp:sp>
    <dsp:sp modelId="{A451030F-AB94-4F50-B3BA-978857279C44}">
      <dsp:nvSpPr>
        <dsp:cNvPr id="0" name=""/>
        <dsp:cNvSpPr/>
      </dsp:nvSpPr>
      <dsp:spPr>
        <a:xfrm rot="5400000">
          <a:off x="7204710" y="456056"/>
          <a:ext cx="3464433" cy="3464433"/>
        </a:xfrm>
        <a:prstGeom prst="pieWedg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kern="1200" dirty="0" smtClean="0">
              <a:solidFill>
                <a:schemeClr val="accent3"/>
              </a:solidFill>
            </a:rPr>
            <a:t>VeHU</a:t>
          </a:r>
          <a:endParaRPr lang="en-US" sz="3000" kern="1200" dirty="0">
            <a:solidFill>
              <a:schemeClr val="accent3"/>
            </a:solidFill>
          </a:endParaRPr>
        </a:p>
      </dsp:txBody>
      <dsp:txXfrm rot="-5400000">
        <a:off x="7204710" y="1470765"/>
        <a:ext cx="2449724" cy="2449724"/>
      </dsp:txXfrm>
    </dsp:sp>
    <dsp:sp modelId="{F68C3CD8-542F-40B7-A7AF-793E0074821F}">
      <dsp:nvSpPr>
        <dsp:cNvPr id="0" name=""/>
        <dsp:cNvSpPr/>
      </dsp:nvSpPr>
      <dsp:spPr>
        <a:xfrm rot="10800000">
          <a:off x="7204710" y="4080510"/>
          <a:ext cx="3464433" cy="3464433"/>
        </a:xfrm>
        <a:prstGeom prst="pieWedg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kern="1200" dirty="0" smtClean="0">
              <a:solidFill>
                <a:schemeClr val="accent4"/>
              </a:solidFill>
            </a:rPr>
            <a:t>Coding Roundtables</a:t>
          </a:r>
          <a:endParaRPr lang="en-US" sz="3000" kern="1200" dirty="0">
            <a:solidFill>
              <a:schemeClr val="accent4"/>
            </a:solidFill>
          </a:endParaRPr>
        </a:p>
      </dsp:txBody>
      <dsp:txXfrm rot="10800000">
        <a:off x="7204710" y="4080510"/>
        <a:ext cx="2449724" cy="2449724"/>
      </dsp:txXfrm>
    </dsp:sp>
    <dsp:sp modelId="{B499CD3E-B945-4584-9049-D26F2D01D9F5}">
      <dsp:nvSpPr>
        <dsp:cNvPr id="0" name=""/>
        <dsp:cNvSpPr/>
      </dsp:nvSpPr>
      <dsp:spPr>
        <a:xfrm rot="16200000">
          <a:off x="3580256" y="4080510"/>
          <a:ext cx="3464433" cy="3464433"/>
        </a:xfrm>
        <a:prstGeom prst="pieWedg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rtl="0">
            <a:lnSpc>
              <a:spcPct val="90000"/>
            </a:lnSpc>
            <a:spcBef>
              <a:spcPct val="0"/>
            </a:spcBef>
            <a:spcAft>
              <a:spcPct val="35000"/>
            </a:spcAft>
          </a:pPr>
          <a:r>
            <a:rPr lang="en-US" sz="3000" kern="1200" dirty="0" smtClean="0">
              <a:solidFill>
                <a:schemeClr val="accent5"/>
              </a:solidFill>
            </a:rPr>
            <a:t>Nuance Webcasts</a:t>
          </a:r>
          <a:endParaRPr lang="en-US" sz="3000" kern="1200" dirty="0">
            <a:solidFill>
              <a:schemeClr val="accent5"/>
            </a:solidFill>
          </a:endParaRPr>
        </a:p>
      </dsp:txBody>
      <dsp:txXfrm rot="5400000">
        <a:off x="4594965" y="4080510"/>
        <a:ext cx="2449724" cy="2449724"/>
      </dsp:txXfrm>
    </dsp:sp>
    <dsp:sp modelId="{199AD0D7-56F1-4521-9324-7B0745EF4A93}">
      <dsp:nvSpPr>
        <dsp:cNvPr id="0" name=""/>
        <dsp:cNvSpPr/>
      </dsp:nvSpPr>
      <dsp:spPr>
        <a:xfrm>
          <a:off x="6526625" y="3280410"/>
          <a:ext cx="1196149" cy="1040130"/>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55381DD-4ACB-4B95-B975-4A2894545A43}">
      <dsp:nvSpPr>
        <dsp:cNvPr id="0" name=""/>
        <dsp:cNvSpPr/>
      </dsp:nvSpPr>
      <dsp:spPr>
        <a:xfrm rot="10800000">
          <a:off x="6526625" y="3680460"/>
          <a:ext cx="1196149" cy="1040130"/>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3DAFD-58FB-49B8-A780-3452BDB8705B}">
      <dsp:nvSpPr>
        <dsp:cNvPr id="0" name=""/>
        <dsp:cNvSpPr/>
      </dsp:nvSpPr>
      <dsp:spPr>
        <a:xfrm>
          <a:off x="611635" y="501526"/>
          <a:ext cx="5010722" cy="153638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324"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Coding staff will implement Dual Coding August, 2014</a:t>
          </a:r>
          <a:endParaRPr lang="en-US" sz="2800" kern="1200" dirty="0"/>
        </a:p>
      </dsp:txBody>
      <dsp:txXfrm>
        <a:off x="611635" y="501526"/>
        <a:ext cx="5010722" cy="1536384"/>
      </dsp:txXfrm>
    </dsp:sp>
    <dsp:sp modelId="{913C439C-F1E2-4475-8880-2831907AFD3D}">
      <dsp:nvSpPr>
        <dsp:cNvPr id="0" name=""/>
        <dsp:cNvSpPr/>
      </dsp:nvSpPr>
      <dsp:spPr>
        <a:xfrm>
          <a:off x="126535" y="248817"/>
          <a:ext cx="1212589" cy="1818883"/>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4C02E7-5F18-4665-B242-14EEF859202E}">
      <dsp:nvSpPr>
        <dsp:cNvPr id="0" name=""/>
        <dsp:cNvSpPr/>
      </dsp:nvSpPr>
      <dsp:spPr>
        <a:xfrm>
          <a:off x="6445142" y="509893"/>
          <a:ext cx="5010722" cy="153638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324"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Each coder will code 2 hours every Tuesday and Thursday</a:t>
          </a:r>
          <a:endParaRPr lang="en-US" sz="2800" kern="1200" dirty="0"/>
        </a:p>
      </dsp:txBody>
      <dsp:txXfrm>
        <a:off x="6445142" y="509893"/>
        <a:ext cx="5010722" cy="1536384"/>
      </dsp:txXfrm>
    </dsp:sp>
    <dsp:sp modelId="{5552A499-6BA3-4AC1-AB02-4E0E2A6F341C}">
      <dsp:nvSpPr>
        <dsp:cNvPr id="0" name=""/>
        <dsp:cNvSpPr/>
      </dsp:nvSpPr>
      <dsp:spPr>
        <a:xfrm>
          <a:off x="5947902" y="248817"/>
          <a:ext cx="1212589" cy="1818883"/>
        </a:xfrm>
        <a:prstGeom prst="rect">
          <a:avLst/>
        </a:prstGeom>
        <a:solidFill>
          <a:schemeClr val="accent2">
            <a:tint val="50000"/>
            <a:hueOff val="1000575"/>
            <a:satOff val="-895"/>
            <a:lumOff val="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9093C-681E-4124-A62F-E82FB7B67DBE}">
      <dsp:nvSpPr>
        <dsp:cNvPr id="0" name=""/>
        <dsp:cNvSpPr/>
      </dsp:nvSpPr>
      <dsp:spPr>
        <a:xfrm>
          <a:off x="623775" y="2607202"/>
          <a:ext cx="5010722" cy="153638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324"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5 coders (according to tour) will dual code with the Simulator in the AM Tuesday and Thursday.</a:t>
          </a:r>
          <a:endParaRPr lang="en-US" sz="2800" kern="1200" dirty="0"/>
        </a:p>
      </dsp:txBody>
      <dsp:txXfrm>
        <a:off x="623775" y="2607202"/>
        <a:ext cx="5010722" cy="1536384"/>
      </dsp:txXfrm>
    </dsp:sp>
    <dsp:sp modelId="{4E9F9E54-8E6F-4895-9465-F36606D3ECFF}">
      <dsp:nvSpPr>
        <dsp:cNvPr id="0" name=""/>
        <dsp:cNvSpPr/>
      </dsp:nvSpPr>
      <dsp:spPr>
        <a:xfrm>
          <a:off x="126535" y="2259036"/>
          <a:ext cx="1212589" cy="1818883"/>
        </a:xfrm>
        <a:prstGeom prst="rect">
          <a:avLst/>
        </a:prstGeom>
        <a:solidFill>
          <a:schemeClr val="accent2">
            <a:tint val="50000"/>
            <a:hueOff val="2001150"/>
            <a:satOff val="-1789"/>
            <a:lumOff val="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37E518-03CF-46BF-A4A7-0A51B852D5B8}">
      <dsp:nvSpPr>
        <dsp:cNvPr id="0" name=""/>
        <dsp:cNvSpPr/>
      </dsp:nvSpPr>
      <dsp:spPr>
        <a:xfrm>
          <a:off x="6445142" y="2607202"/>
          <a:ext cx="5010722" cy="153638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324"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5 coders (according to tour) will dual code with the Simulator in the PM Tuesday and Thursday.</a:t>
          </a:r>
          <a:endParaRPr lang="en-US" sz="2800" kern="1200" dirty="0"/>
        </a:p>
      </dsp:txBody>
      <dsp:txXfrm>
        <a:off x="6445142" y="2607202"/>
        <a:ext cx="5010722" cy="1536384"/>
      </dsp:txXfrm>
    </dsp:sp>
    <dsp:sp modelId="{65BC3E84-7855-4F54-93C1-F7767F8F5F87}">
      <dsp:nvSpPr>
        <dsp:cNvPr id="0" name=""/>
        <dsp:cNvSpPr/>
      </dsp:nvSpPr>
      <dsp:spPr>
        <a:xfrm>
          <a:off x="5947902" y="2259036"/>
          <a:ext cx="1212589" cy="1818883"/>
        </a:xfrm>
        <a:prstGeom prst="rect">
          <a:avLst/>
        </a:prstGeom>
        <a:solidFill>
          <a:schemeClr val="accent2">
            <a:tint val="50000"/>
            <a:hueOff val="3001725"/>
            <a:satOff val="-2684"/>
            <a:lumOff val="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358AA-F1E4-48D8-9EC1-5B65098F8913}">
      <dsp:nvSpPr>
        <dsp:cNvPr id="0" name=""/>
        <dsp:cNvSpPr/>
      </dsp:nvSpPr>
      <dsp:spPr>
        <a:xfrm>
          <a:off x="623775" y="4631930"/>
          <a:ext cx="5010722" cy="153638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324"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1 Lead coder will dual code at least 3 hours in the AM or PM Fridays schedule permitting.</a:t>
          </a:r>
          <a:endParaRPr lang="en-US" sz="2800" kern="1200" dirty="0"/>
        </a:p>
      </dsp:txBody>
      <dsp:txXfrm>
        <a:off x="623775" y="4631930"/>
        <a:ext cx="5010722" cy="1536384"/>
      </dsp:txXfrm>
    </dsp:sp>
    <dsp:sp modelId="{AFABD6BA-9BB2-4B73-8458-F7A31E3A78C7}">
      <dsp:nvSpPr>
        <dsp:cNvPr id="0" name=""/>
        <dsp:cNvSpPr/>
      </dsp:nvSpPr>
      <dsp:spPr>
        <a:xfrm>
          <a:off x="126535" y="4283770"/>
          <a:ext cx="1212589" cy="1818883"/>
        </a:xfrm>
        <a:prstGeom prst="rect">
          <a:avLst/>
        </a:prstGeom>
        <a:solidFill>
          <a:schemeClr val="accent2">
            <a:tint val="50000"/>
            <a:hueOff val="4002300"/>
            <a:satOff val="-3578"/>
            <a:lumOff val="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B69CD6-A0DB-43E2-8DC0-CA2B66C81D8B}">
      <dsp:nvSpPr>
        <dsp:cNvPr id="0" name=""/>
        <dsp:cNvSpPr/>
      </dsp:nvSpPr>
      <dsp:spPr>
        <a:xfrm>
          <a:off x="6445142" y="4631930"/>
          <a:ext cx="5010722" cy="153638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324"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1 Coding Supervisor will dual code at least 3 hours in the AM or PM Fridays schedule permitting.</a:t>
          </a:r>
          <a:endParaRPr lang="en-US" sz="2800" kern="1200" dirty="0"/>
        </a:p>
      </dsp:txBody>
      <dsp:txXfrm>
        <a:off x="6445142" y="4631930"/>
        <a:ext cx="5010722" cy="1536384"/>
      </dsp:txXfrm>
    </dsp:sp>
    <dsp:sp modelId="{975BE8AF-D4D6-4635-A45F-100387E4EBAE}">
      <dsp:nvSpPr>
        <dsp:cNvPr id="0" name=""/>
        <dsp:cNvSpPr/>
      </dsp:nvSpPr>
      <dsp:spPr>
        <a:xfrm>
          <a:off x="5947902" y="4283770"/>
          <a:ext cx="1212589" cy="1818883"/>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0.29944</cdr:x>
      <cdr:y>0.90476</cdr:y>
    </cdr:from>
    <cdr:to>
      <cdr:x>0.64407</cdr:x>
      <cdr:y>0.9881</cdr:y>
    </cdr:to>
    <cdr:sp macro="" textlink="">
      <cdr:nvSpPr>
        <cdr:cNvPr id="2" name="TextBox 1"/>
        <cdr:cNvSpPr txBox="1"/>
      </cdr:nvSpPr>
      <cdr:spPr>
        <a:xfrm xmlns:a="http://schemas.openxmlformats.org/drawingml/2006/main">
          <a:off x="4038600" y="5791200"/>
          <a:ext cx="4648200" cy="5333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smtClean="0"/>
            <a:t>Pay Period</a:t>
          </a:r>
          <a:endParaRPr lang="en-US" sz="2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221229-0F42-49BB-8121-BC5E66160268}" type="datetimeFigureOut">
              <a:rPr lang="en-US" smtClean="0"/>
              <a:pPr/>
              <a:t>7/22/2014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EBE404-B810-4531-8D4F-92F476E64A96}" type="slidenum">
              <a:rPr lang="en-US" smtClean="0"/>
              <a:pPr/>
              <a:t>‹#›</a:t>
            </a:fld>
            <a:endParaRPr lang="en-US" dirty="0"/>
          </a:p>
        </p:txBody>
      </p:sp>
    </p:spTree>
    <p:extLst>
      <p:ext uri="{BB962C8B-B14F-4D97-AF65-F5344CB8AC3E}">
        <p14:creationId xmlns:p14="http://schemas.microsoft.com/office/powerpoint/2010/main" val="102623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effectLst/>
              </a:rPr>
              <a:t>Tina</a:t>
            </a:r>
            <a:r>
              <a:rPr lang="en-US" dirty="0" smtClean="0">
                <a:effectLst/>
              </a:rPr>
              <a:t>   - Thank you moderator (moderator’s name here).</a:t>
            </a:r>
            <a:r>
              <a:rPr lang="en-US" baseline="0" dirty="0" smtClean="0">
                <a:effectLst/>
              </a:rPr>
              <a:t>  We are so glad to be here today to discuss ICD-10 and Dual Coding Steps to success!  </a:t>
            </a:r>
            <a:endParaRPr lang="en-US" dirty="0" smtClean="0">
              <a:effectLst/>
            </a:endParaRPr>
          </a:p>
          <a:p>
            <a:endParaRPr lang="en-US" dirty="0" smtClean="0">
              <a:effectLst/>
            </a:endParaRPr>
          </a:p>
          <a:p>
            <a:r>
              <a:rPr lang="en-US" dirty="0" smtClean="0">
                <a:effectLst/>
              </a:rPr>
              <a:t>During today’s session we will outline the steps necessary for a successful ICD-10 Dual Coding Program. </a:t>
            </a:r>
          </a:p>
          <a:p>
            <a:endParaRPr lang="en-US" dirty="0" smtClean="0">
              <a:effectLst/>
            </a:endParaRPr>
          </a:p>
          <a:p>
            <a:r>
              <a:rPr lang="en-US" dirty="0" smtClean="0">
                <a:effectLst/>
              </a:rPr>
              <a:t>We will also provide tools including examples of a Business Case, staffing analysis</a:t>
            </a:r>
            <a:r>
              <a:rPr lang="en-US" baseline="0" dirty="0" smtClean="0">
                <a:effectLst/>
              </a:rPr>
              <a:t> and </a:t>
            </a:r>
            <a:r>
              <a:rPr lang="en-US" dirty="0" smtClean="0">
                <a:effectLst/>
              </a:rPr>
              <a:t>tracking forms to help you assure program success. </a:t>
            </a:r>
          </a:p>
          <a:p>
            <a:endParaRPr lang="en-US" dirty="0" smtClean="0">
              <a:effectLst/>
            </a:endParaRPr>
          </a:p>
          <a:p>
            <a:endParaRPr lang="en-US" dirty="0" smtClean="0">
              <a:effectLst/>
            </a:endParaRPr>
          </a:p>
          <a:p>
            <a:r>
              <a:rPr lang="en-US" dirty="0" smtClean="0">
                <a:effectLst/>
              </a:rPr>
              <a:t>Most industry experts agree dual</a:t>
            </a:r>
            <a:r>
              <a:rPr lang="en-US" baseline="0" dirty="0" smtClean="0">
                <a:effectLst/>
              </a:rPr>
              <a:t> coding should be an integral part of your overall ICD-10 implementation plan.   Today, we will work through with you </a:t>
            </a:r>
            <a:r>
              <a:rPr lang="en-US" dirty="0" smtClean="0">
                <a:effectLst/>
              </a:rPr>
              <a:t> the steps for a successful ICD-10 Dual Coding Program from implementation to outcomes. </a:t>
            </a:r>
          </a:p>
          <a:p>
            <a:endParaRPr lang="en-US" dirty="0" smtClean="0">
              <a:effectLst/>
            </a:endParaRPr>
          </a:p>
          <a:p>
            <a:endParaRPr lang="en-US" baseline="0" dirty="0" smtClean="0">
              <a:effectLst/>
            </a:endParaRPr>
          </a:p>
          <a:p>
            <a:pPr defTabSz="934627">
              <a:defRPr/>
            </a:pPr>
            <a:r>
              <a:rPr lang="en-US" dirty="0" smtClean="0">
                <a:effectLst/>
              </a:rPr>
              <a:t>The session will also include steps to setting up the program using a phased approach</a:t>
            </a:r>
            <a:r>
              <a:rPr lang="en-US" baseline="0" dirty="0" smtClean="0">
                <a:effectLst/>
              </a:rPr>
              <a:t> which we will target in detail. </a:t>
            </a:r>
          </a:p>
          <a:p>
            <a:pPr defTabSz="934627">
              <a:defRPr/>
            </a:pPr>
            <a:endParaRPr lang="en-US" baseline="0" dirty="0" smtClean="0">
              <a:effectLst/>
            </a:endParaRPr>
          </a:p>
          <a:p>
            <a:r>
              <a:rPr lang="en-US" baseline="0" dirty="0" smtClean="0">
                <a:effectLst/>
              </a:rPr>
              <a:t>We will also discuss data derived from the study and how each station can individualize  what type of  data collection method would work best for you.  </a:t>
            </a:r>
          </a:p>
          <a:p>
            <a:pPr defTabSz="924458">
              <a:defRPr/>
            </a:pPr>
            <a:endParaRPr lang="en-US" dirty="0" smtClean="0">
              <a:effectLst/>
            </a:endParaRPr>
          </a:p>
          <a:p>
            <a:pPr defTabSz="924458">
              <a:defRPr/>
            </a:pPr>
            <a:r>
              <a:rPr lang="en-US" dirty="0" smtClean="0">
                <a:effectLst/>
              </a:rPr>
              <a:t>A</a:t>
            </a:r>
            <a:r>
              <a:rPr lang="en-US" baseline="0" dirty="0" smtClean="0">
                <a:effectLst/>
              </a:rPr>
              <a:t> copy of today’s presentation as well as many of the tools we will be discussing today  can be down loaded for your use using the green download button above my head.  </a:t>
            </a:r>
          </a:p>
          <a:p>
            <a:endParaRPr lang="en-US" dirty="0" smtClean="0">
              <a:effectLst/>
            </a:endParaRPr>
          </a:p>
          <a:p>
            <a:endParaRPr lang="en-US" dirty="0" smtClean="0">
              <a:effectLst/>
            </a:endParaRPr>
          </a:p>
          <a:p>
            <a:pPr defTabSz="934627">
              <a:defRPr/>
            </a:pPr>
            <a:r>
              <a:rPr lang="en-US" dirty="0" smtClean="0">
                <a:effectLst/>
              </a:rPr>
              <a:t>Elena is going to start</a:t>
            </a:r>
            <a:r>
              <a:rPr lang="en-US" baseline="0" dirty="0" smtClean="0">
                <a:effectLst/>
              </a:rPr>
              <a:t> us off </a:t>
            </a:r>
            <a:r>
              <a:rPr lang="en-US" dirty="0" smtClean="0">
                <a:effectLst/>
              </a:rPr>
              <a:t>today by</a:t>
            </a:r>
            <a:r>
              <a:rPr lang="en-US" baseline="0" dirty="0" smtClean="0">
                <a:effectLst/>
              </a:rPr>
              <a:t> asking our first polling question.   </a:t>
            </a:r>
            <a:endParaRPr lang="en-US" dirty="0" smtClean="0"/>
          </a:p>
          <a:p>
            <a:endParaRPr lang="en-US" dirty="0" smtClean="0">
              <a:effectLst/>
            </a:endParaRPr>
          </a:p>
          <a:p>
            <a:endParaRPr lang="en-US" dirty="0" smtClean="0"/>
          </a:p>
        </p:txBody>
      </p:sp>
      <p:sp>
        <p:nvSpPr>
          <p:cNvPr id="4" name="Slide Number Placeholder 3"/>
          <p:cNvSpPr>
            <a:spLocks noGrp="1"/>
          </p:cNvSpPr>
          <p:nvPr>
            <p:ph type="sldNum" sz="quarter" idx="10"/>
          </p:nvPr>
        </p:nvSpPr>
        <p:spPr/>
        <p:txBody>
          <a:bodyPr/>
          <a:lstStyle/>
          <a:p>
            <a:fld id="{C758A7FC-BB5C-4441-AB26-B332856F3DBC}" type="slidenum">
              <a:rPr lang="en-US" smtClean="0"/>
              <a:pPr/>
              <a:t>1</a:t>
            </a:fld>
            <a:endParaRPr lang="en-US" dirty="0"/>
          </a:p>
        </p:txBody>
      </p:sp>
    </p:spTree>
    <p:extLst>
      <p:ext uri="{BB962C8B-B14F-4D97-AF65-F5344CB8AC3E}">
        <p14:creationId xmlns:p14="http://schemas.microsoft.com/office/powerpoint/2010/main" val="6558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r>
              <a:rPr lang="en-US" b="1" dirty="0" smtClean="0"/>
              <a:t>Tina - </a:t>
            </a:r>
            <a:r>
              <a:rPr lang="en-US" dirty="0" smtClean="0"/>
              <a:t>We have heard Centers for Medicare &amp; Medicaid Services (CMS) say that ICD-10 implementation will be budget-neutral.   </a:t>
            </a:r>
          </a:p>
          <a:p>
            <a:pPr lvl="0" rtl="0"/>
            <a:endParaRPr lang="en-US" dirty="0" smtClean="0"/>
          </a:p>
          <a:p>
            <a:pPr lvl="0" rtl="0"/>
            <a:r>
              <a:rPr lang="en-US" dirty="0" smtClean="0"/>
              <a:t>Well, that just means CMS’s budget will be budget neutral and not necessarily ours.  There will be winning and losing service lines within our facilities, rendering a potential loss or gain in third party and VERA revenue for the VA.  </a:t>
            </a:r>
          </a:p>
          <a:p>
            <a:pPr lvl="0" rtl="0"/>
            <a:endParaRPr lang="en-US" dirty="0" smtClean="0"/>
          </a:p>
          <a:p>
            <a:pPr lvl="0" rtl="0"/>
            <a:r>
              <a:rPr lang="en-US" dirty="0" smtClean="0"/>
              <a:t>Dual coding can offer our service lines the opportunity to learn where those discrepancies may exist and how their documentation can provide the means to keep that at bay and ensure they are getting the proper workload credit for everything they are doing.  </a:t>
            </a:r>
          </a:p>
          <a:p>
            <a:pPr lvl="0" rtl="0"/>
            <a:endParaRPr lang="en-US" dirty="0" smtClean="0"/>
          </a:p>
          <a:p>
            <a:pPr lvl="0" rtl="0"/>
            <a:r>
              <a:rPr lang="en-US" dirty="0" smtClean="0"/>
              <a:t>We will explore some of these benefits in today’s presentation and  if you want to explore that topic further, consider tuning in to VEHU tomorrow to watch the session titled …CDI for ICD-10 where Dr. Deborah Meesig, Chief of staff at the Chillicothe VA and I will go into this topic in great detail. </a:t>
            </a:r>
          </a:p>
          <a:p>
            <a:pPr lvl="0" rtl="0"/>
            <a:endParaRPr lang="en-US" dirty="0" smtClean="0"/>
          </a:p>
          <a:p>
            <a:pPr lvl="0" rtl="0"/>
            <a:r>
              <a:rPr lang="en-US" dirty="0" smtClean="0"/>
              <a:t>Be sure and register for the session….and did I mention there will be free CMEs offered to providers as well for this session, so be sure and get the word out to your providers ….as Dr. Meesig says…everyone loves free CME’s!  </a:t>
            </a:r>
          </a:p>
          <a:p>
            <a:endParaRPr lang="en-US" b="1" dirty="0" smtClean="0"/>
          </a:p>
          <a:p>
            <a:pPr defTabSz="934627">
              <a:defRPr/>
            </a:pPr>
            <a:r>
              <a:rPr lang="en-US" b="1" baseline="0" dirty="0" smtClean="0"/>
              <a:t>Elena</a:t>
            </a:r>
            <a:r>
              <a:rPr lang="en-US" baseline="0" dirty="0" smtClean="0"/>
              <a:t> …I know I love those free CME’s as well… now let’s start down the road of establishing a great foundation to begin your dual coding strategy..</a:t>
            </a:r>
            <a:endParaRPr lang="en-US" dirty="0" smtClean="0"/>
          </a:p>
          <a:p>
            <a:endParaRPr lang="en-US" b="1" dirty="0" smtClean="0"/>
          </a:p>
          <a:p>
            <a:endParaRPr lang="en-US" b="1" dirty="0" smtClean="0"/>
          </a:p>
          <a:p>
            <a:endParaRPr lang="en-US" b="1" dirty="0" smtClean="0"/>
          </a:p>
          <a:p>
            <a:r>
              <a:rPr lang="en-US" b="1" dirty="0" smtClean="0"/>
              <a:t>Slide Reference:</a:t>
            </a:r>
          </a:p>
          <a:p>
            <a:r>
              <a:rPr lang="en-US" b="1" dirty="0" smtClean="0"/>
              <a:t>Preparation for ICD-10 </a:t>
            </a:r>
          </a:p>
          <a:p>
            <a:r>
              <a:rPr lang="en-US" b="1" dirty="0" smtClean="0"/>
              <a:t>Best practices to accomplish dual coding.</a:t>
            </a:r>
          </a:p>
          <a:p>
            <a:r>
              <a:rPr lang="en-US" dirty="0" smtClean="0"/>
              <a:t>By Bonnie S. Cassidy, MPA, RHIA, FAHIMA, FHIMSS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10</a:t>
            </a:fld>
            <a:endParaRPr lang="en-US" dirty="0"/>
          </a:p>
        </p:txBody>
      </p:sp>
    </p:spTree>
    <p:extLst>
      <p:ext uri="{BB962C8B-B14F-4D97-AF65-F5344CB8AC3E}">
        <p14:creationId xmlns:p14="http://schemas.microsoft.com/office/powerpoint/2010/main" val="47645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Elena </a:t>
            </a:r>
            <a:r>
              <a:rPr lang="en-US" dirty="0" smtClean="0"/>
              <a:t>- Okay, so this may all sound great in theory.  But let’s look at some real life applications of</a:t>
            </a:r>
            <a:r>
              <a:rPr lang="en-US" baseline="0" dirty="0" smtClean="0"/>
              <a:t> Dual Coding by VISNs who decided to embrace the approach.   Dual coding began for some stations when they were asked to participate in the VHA Learning Lab .</a:t>
            </a:r>
            <a:endParaRPr lang="en-US" dirty="0" smtClean="0"/>
          </a:p>
          <a:p>
            <a:endParaRPr lang="en-US" dirty="0" smtClean="0"/>
          </a:p>
          <a:p>
            <a:r>
              <a:rPr lang="en-US" dirty="0" smtClean="0"/>
              <a:t>VISN</a:t>
            </a:r>
            <a:r>
              <a:rPr lang="en-US" baseline="0" dirty="0" smtClean="0"/>
              <a:t> 9’s approach to a “Dual Coding” Program came about in a round about way and evolved over the past several years in anticipation of ICD 10.  Their adoption of the Dual Coding process was perhaps influenced by their participation in the Learning Lab.  Though Kathy Hart told us she believes it was always on the back burner just waiting for the timing to be right and would have happened anyway.  </a:t>
            </a:r>
          </a:p>
          <a:p>
            <a:endParaRPr lang="en-US" baseline="0" dirty="0" smtClean="0"/>
          </a:p>
          <a:p>
            <a:r>
              <a:rPr lang="en-US" baseline="0" dirty="0" smtClean="0"/>
              <a:t> </a:t>
            </a:r>
            <a:r>
              <a:rPr lang="en-US" b="1" dirty="0" smtClean="0"/>
              <a:t>Tina -</a:t>
            </a:r>
            <a:r>
              <a:rPr lang="en-US" baseline="0" dirty="0" smtClean="0"/>
              <a:t>For the  VISN 9 Consolidated Coding Unit as well as with many of you, the foundation may begin with sending some to the ICD 10 Training Academy to become AHIMA approved ICD 10 trainers. </a:t>
            </a:r>
          </a:p>
          <a:p>
            <a:endParaRPr lang="en-US" baseline="0" dirty="0" smtClean="0"/>
          </a:p>
          <a:p>
            <a:r>
              <a:rPr lang="en-US" baseline="0" dirty="0" smtClean="0"/>
              <a:t> In addition many of you also heeded the call from the National HIMS Office to appoint  Super Users to assist in rolling out training to staff.   </a:t>
            </a:r>
          </a:p>
          <a:p>
            <a:endParaRPr lang="en-US" baseline="0" dirty="0" smtClean="0"/>
          </a:p>
          <a:p>
            <a:r>
              <a:rPr lang="en-US" baseline="0" dirty="0" smtClean="0"/>
              <a:t>Of course, it almost goes without saying but it is essential that a coding program have baseline metrics established for measuring productivity and quality.  </a:t>
            </a:r>
          </a:p>
          <a:p>
            <a:endParaRPr lang="en-US" baseline="0" dirty="0" smtClean="0"/>
          </a:p>
          <a:p>
            <a:r>
              <a:rPr lang="en-US" b="1" baseline="0" dirty="0" smtClean="0"/>
              <a:t>Elena </a:t>
            </a:r>
            <a:r>
              <a:rPr lang="en-US" baseline="0" dirty="0" smtClean="0"/>
              <a:t>- We hope all of you registered and will tune in for Friday’s VEHU session when Pam Heller and Shelley Weems will present a session titled Avoiding  ICD -10 Coder Productivity Loss.   In this presentation you will learn all about the lab several of our VISNs participated in.  </a:t>
            </a:r>
          </a:p>
          <a:p>
            <a:endParaRPr lang="en-US" baseline="0" dirty="0" smtClean="0"/>
          </a:p>
          <a:p>
            <a:r>
              <a:rPr lang="en-US" baseline="0" dirty="0" smtClean="0"/>
              <a:t>By now I am sure you are all wondering., just how do I get started…we will explore this in a phased approach over the next several slides…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11</a:t>
            </a:fld>
            <a:endParaRPr lang="en-US" dirty="0"/>
          </a:p>
        </p:txBody>
      </p:sp>
    </p:spTree>
    <p:extLst>
      <p:ext uri="{BB962C8B-B14F-4D97-AF65-F5344CB8AC3E}">
        <p14:creationId xmlns:p14="http://schemas.microsoft.com/office/powerpoint/2010/main" val="270766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 </a:t>
            </a:r>
            <a:r>
              <a:rPr lang="en-US" dirty="0" smtClean="0"/>
              <a:t>It is always easier to work through any Implementation using a three phased approach,</a:t>
            </a:r>
            <a:r>
              <a:rPr lang="en-US" baseline="0" dirty="0" smtClean="0"/>
              <a:t> which is how we will walk through the dual coding process with you today.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DEBE404-B810-4531-8D4F-92F476E64A96}" type="slidenum">
              <a:rPr lang="en-US" smtClean="0"/>
              <a:pPr/>
              <a:t>12</a:t>
            </a:fld>
            <a:endParaRPr lang="en-US" dirty="0"/>
          </a:p>
        </p:txBody>
      </p:sp>
    </p:spTree>
    <p:extLst>
      <p:ext uri="{BB962C8B-B14F-4D97-AF65-F5344CB8AC3E}">
        <p14:creationId xmlns:p14="http://schemas.microsoft.com/office/powerpoint/2010/main" val="4117686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Tina–In the pre-implementation</a:t>
            </a:r>
            <a:r>
              <a:rPr lang="en-US" b="1" baseline="0" dirty="0" smtClean="0"/>
              <a:t> phase we will walk through what each facility needs to plan in terms of :</a:t>
            </a:r>
            <a:endParaRPr lang="en-US" dirty="0" smtClean="0"/>
          </a:p>
          <a:p>
            <a:pPr marL="175243" indent="-175243">
              <a:buFont typeface="Arial" panose="020B0604020202020204" pitchFamily="34" charset="0"/>
              <a:buChar char="•"/>
            </a:pPr>
            <a:r>
              <a:rPr lang="en-US" dirty="0" smtClean="0"/>
              <a:t>Staffing analysis and budgeting</a:t>
            </a:r>
          </a:p>
          <a:p>
            <a:pPr marL="175243" indent="-175243">
              <a:buFont typeface="Arial" panose="020B0604020202020204" pitchFamily="34" charset="0"/>
              <a:buChar char="•"/>
            </a:pPr>
            <a:r>
              <a:rPr lang="en-US" dirty="0" smtClean="0"/>
              <a:t>Coder Education Plans</a:t>
            </a:r>
          </a:p>
          <a:p>
            <a:pPr marL="175243" indent="-175243">
              <a:buFont typeface="Arial" panose="020B0604020202020204" pitchFamily="34" charset="0"/>
              <a:buChar char="•"/>
            </a:pPr>
            <a:r>
              <a:rPr lang="en-US" dirty="0" smtClean="0"/>
              <a:t>Coder Training Resources and a </a:t>
            </a:r>
          </a:p>
          <a:p>
            <a:pPr marL="175243" indent="-175243">
              <a:buFont typeface="Arial" panose="020B0604020202020204" pitchFamily="34" charset="0"/>
              <a:buChar char="•"/>
            </a:pPr>
            <a:r>
              <a:rPr lang="en-US" dirty="0" smtClean="0"/>
              <a:t>Business Plan to put it all together</a:t>
            </a:r>
          </a:p>
          <a:p>
            <a:endParaRPr lang="en-US" dirty="0" smtClean="0"/>
          </a:p>
          <a:p>
            <a:r>
              <a:rPr lang="en-US" dirty="0" smtClean="0"/>
              <a:t>We will go through all of these</a:t>
            </a:r>
            <a:r>
              <a:rPr lang="en-US" baseline="0" dirty="0" smtClean="0"/>
              <a:t> in detail.</a:t>
            </a:r>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13</a:t>
            </a:fld>
            <a:endParaRPr lang="en-US" dirty="0"/>
          </a:p>
        </p:txBody>
      </p:sp>
    </p:spTree>
    <p:extLst>
      <p:ext uri="{BB962C8B-B14F-4D97-AF65-F5344CB8AC3E}">
        <p14:creationId xmlns:p14="http://schemas.microsoft.com/office/powerpoint/2010/main" val="61055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Elena- </a:t>
            </a:r>
            <a:r>
              <a:rPr lang="en-US" dirty="0" smtClean="0"/>
              <a:t> Next we will move to Implementation including topics</a:t>
            </a:r>
            <a:r>
              <a:rPr lang="en-US" baseline="0" dirty="0" smtClean="0"/>
              <a:t> and tools to aid in the:</a:t>
            </a:r>
            <a:endParaRPr lang="en-US" dirty="0" smtClean="0"/>
          </a:p>
          <a:p>
            <a:r>
              <a:rPr lang="en-US" dirty="0" smtClean="0"/>
              <a:t>	Strategy – including ongoing</a:t>
            </a:r>
            <a:r>
              <a:rPr lang="en-US" baseline="0" dirty="0" smtClean="0"/>
              <a:t> assessments and monitoring</a:t>
            </a:r>
            <a:endParaRPr lang="en-US" dirty="0" smtClean="0"/>
          </a:p>
          <a:p>
            <a:r>
              <a:rPr lang="en-US" dirty="0" smtClean="0"/>
              <a:t>	Data Collection</a:t>
            </a:r>
          </a:p>
          <a:p>
            <a:r>
              <a:rPr lang="en-US" dirty="0" smtClean="0"/>
              <a:t>	Data</a:t>
            </a:r>
            <a:r>
              <a:rPr lang="en-US" baseline="0" dirty="0" smtClean="0"/>
              <a:t> Analytics</a:t>
            </a:r>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14</a:t>
            </a:fld>
            <a:endParaRPr lang="en-US" dirty="0"/>
          </a:p>
        </p:txBody>
      </p:sp>
    </p:spTree>
    <p:extLst>
      <p:ext uri="{BB962C8B-B14F-4D97-AF65-F5344CB8AC3E}">
        <p14:creationId xmlns:p14="http://schemas.microsoft.com/office/powerpoint/2010/main" val="205330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Tina</a:t>
            </a:r>
            <a:r>
              <a:rPr lang="en-US" b="1" baseline="0" dirty="0" smtClean="0"/>
              <a:t> – And</a:t>
            </a:r>
            <a:r>
              <a:rPr lang="en-US" dirty="0" smtClean="0"/>
              <a:t> lastly we will explore</a:t>
            </a:r>
            <a:r>
              <a:rPr lang="en-US" baseline="0" dirty="0" smtClean="0"/>
              <a:t> Post Implementation – or as I like to say, reaping the rewards. This will  put it all together and outline the future in regards to provider education by</a:t>
            </a:r>
            <a:r>
              <a:rPr lang="en-US" dirty="0" smtClean="0"/>
              <a:t> monitoring</a:t>
            </a:r>
            <a:r>
              <a:rPr lang="en-US" baseline="0" dirty="0" smtClean="0"/>
              <a:t> their documentation; and reviewing encounters to be sure providers are prepared for ICD -10 in order to  assure good workload capture. </a:t>
            </a:r>
          </a:p>
          <a:p>
            <a:endParaRPr lang="en-US" baseline="0" dirty="0" smtClean="0"/>
          </a:p>
          <a:p>
            <a:r>
              <a:rPr lang="en-US" baseline="0" dirty="0" smtClean="0"/>
              <a:t>Then we will also circle back around to Coding Education and discuss lessons learned to </a:t>
            </a:r>
            <a:r>
              <a:rPr lang="en-US" dirty="0" smtClean="0"/>
              <a:t>continue to monitor and audit ICD-10</a:t>
            </a:r>
            <a:r>
              <a:rPr lang="en-US" baseline="0" dirty="0" smtClean="0"/>
              <a:t> coding accuracy and ensure staffing levels are up to speed when the new system begins.</a:t>
            </a:r>
          </a:p>
          <a:p>
            <a:endParaRPr lang="en-US" baseline="0" dirty="0" smtClean="0"/>
          </a:p>
          <a:p>
            <a:r>
              <a:rPr lang="en-US" baseline="0" dirty="0" smtClean="0"/>
              <a:t>Elena is going to get us started with the first phase on the next slide.	</a:t>
            </a:r>
            <a:endParaRPr lang="en-US" dirty="0" smtClean="0"/>
          </a:p>
          <a:p>
            <a:endParaRPr lang="en-US" dirty="0" smtClean="0"/>
          </a:p>
          <a:p>
            <a:endParaRPr lang="en-US" dirty="0" smtClean="0">
              <a:solidFill>
                <a:srgbClr val="FF0000"/>
              </a:solidFill>
            </a:endParaRPr>
          </a:p>
          <a:p>
            <a:r>
              <a:rPr lang="en-US" dirty="0" smtClean="0">
                <a:solidFill>
                  <a:srgbClr val="FF0000"/>
                </a:solidFill>
              </a:rPr>
              <a:t>*******************************************************</a:t>
            </a:r>
          </a:p>
        </p:txBody>
      </p:sp>
      <p:sp>
        <p:nvSpPr>
          <p:cNvPr id="4" name="Slide Number Placeholder 3"/>
          <p:cNvSpPr>
            <a:spLocks noGrp="1"/>
          </p:cNvSpPr>
          <p:nvPr>
            <p:ph type="sldNum" sz="quarter" idx="10"/>
          </p:nvPr>
        </p:nvSpPr>
        <p:spPr/>
        <p:txBody>
          <a:bodyPr/>
          <a:lstStyle/>
          <a:p>
            <a:fld id="{BDEBE404-B810-4531-8D4F-92F476E64A96}" type="slidenum">
              <a:rPr lang="en-US" smtClean="0"/>
              <a:pPr/>
              <a:t>15</a:t>
            </a:fld>
            <a:endParaRPr lang="en-US" dirty="0"/>
          </a:p>
        </p:txBody>
      </p:sp>
    </p:spTree>
    <p:extLst>
      <p:ext uri="{BB962C8B-B14F-4D97-AF65-F5344CB8AC3E}">
        <p14:creationId xmlns:p14="http://schemas.microsoft.com/office/powerpoint/2010/main" val="241003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b="1" dirty="0" smtClean="0"/>
              <a:t>Elena - </a:t>
            </a:r>
            <a:r>
              <a:rPr lang="en-US" dirty="0" smtClean="0"/>
              <a:t>Let’s </a:t>
            </a:r>
            <a:r>
              <a:rPr lang="en-US" dirty="0"/>
              <a:t>begin with pre-implementation:</a:t>
            </a:r>
          </a:p>
          <a:p>
            <a:endParaRPr lang="en-US" dirty="0"/>
          </a:p>
          <a:p>
            <a:r>
              <a:rPr lang="en-US" dirty="0"/>
              <a:t>Pre Implementation can begin with a good staffing analysis.</a:t>
            </a:r>
            <a:r>
              <a:rPr lang="en-US" baseline="0" dirty="0"/>
              <a:t>  What does your coding workforce look like today and how can you accomplish your daily workload currently while adding the additional education opportunity that comes with dual coding? </a:t>
            </a:r>
          </a:p>
          <a:p>
            <a:pPr defTabSz="924458">
              <a:defRPr/>
            </a:pPr>
            <a:endParaRPr lang="en-US" baseline="0" dirty="0" smtClean="0"/>
          </a:p>
          <a:p>
            <a:pPr defTabSz="924458">
              <a:defRPr/>
            </a:pPr>
            <a:r>
              <a:rPr lang="en-US" baseline="0" dirty="0" smtClean="0"/>
              <a:t>How </a:t>
            </a:r>
            <a:r>
              <a:rPr lang="en-US" baseline="0" dirty="0"/>
              <a:t>much time can you allot </a:t>
            </a:r>
            <a:r>
              <a:rPr lang="en-US" dirty="0"/>
              <a:t>to </a:t>
            </a:r>
            <a:r>
              <a:rPr lang="en-US" baseline="0" dirty="0"/>
              <a:t>each coding professional for dual coding each week?  Will you need to add to your current staffing to combat the productivity loss?  Will you need to pick up a coding contract during the preparation time to allow your current staff to spend additional time concurrent coding.  </a:t>
            </a:r>
            <a:endParaRPr lang="en-US" dirty="0"/>
          </a:p>
          <a:p>
            <a:pPr defTabSz="924458">
              <a:defRPr/>
            </a:pPr>
            <a:endParaRPr lang="en-US" dirty="0"/>
          </a:p>
          <a:p>
            <a:pPr defTabSz="924458">
              <a:defRPr/>
            </a:pP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16</a:t>
            </a:fld>
            <a:endParaRPr lang="en-US" dirty="0"/>
          </a:p>
        </p:txBody>
      </p:sp>
    </p:spTree>
    <p:extLst>
      <p:ext uri="{BB962C8B-B14F-4D97-AF65-F5344CB8AC3E}">
        <p14:creationId xmlns:p14="http://schemas.microsoft.com/office/powerpoint/2010/main" val="3675116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b="1" dirty="0"/>
              <a:t>Elena  -</a:t>
            </a:r>
            <a:r>
              <a:rPr lang="en-US" dirty="0"/>
              <a:t>  What is</a:t>
            </a:r>
            <a:r>
              <a:rPr lang="en-US" baseline="0" dirty="0"/>
              <a:t> the picture of your current staff? </a:t>
            </a:r>
            <a:r>
              <a:rPr lang="en-US" dirty="0"/>
              <a:t>Fill any vacancies you have in advance for a smoother transition to ICD-10.  This will ensure coders are trained and ready for implementation and then identify coders</a:t>
            </a:r>
            <a:r>
              <a:rPr lang="en-US" baseline="0" dirty="0"/>
              <a:t> who are planning on retiring and perhaps  have them focus on I-9 rather than on I-10.</a:t>
            </a:r>
            <a:endParaRPr lang="en-US" dirty="0"/>
          </a:p>
          <a:p>
            <a:endParaRPr lang="en-US" dirty="0"/>
          </a:p>
          <a:p>
            <a:r>
              <a:rPr lang="en-US" baseline="0" dirty="0"/>
              <a:t>If you are lucky enough to bring on new ICD-10 trained staff, you may want to consider keeping them solely on ICD-10 as part of your dual coding plan as we saw in methodology # 4 in the previous </a:t>
            </a:r>
            <a:r>
              <a:rPr lang="en-US" baseline="0" dirty="0" smtClean="0"/>
              <a:t>slides.</a:t>
            </a:r>
          </a:p>
          <a:p>
            <a:endParaRPr lang="en-US" baseline="0" dirty="0" smtClean="0"/>
          </a:p>
          <a:p>
            <a:r>
              <a:rPr lang="en-US" baseline="0" dirty="0" smtClean="0"/>
              <a:t>Realizing </a:t>
            </a:r>
            <a:r>
              <a:rPr lang="en-US" baseline="0" dirty="0"/>
              <a:t>budgetary factors may force yo</a:t>
            </a:r>
            <a:r>
              <a:rPr lang="en-US" dirty="0"/>
              <a:t>ur staffing hand, it is important to start those conversations now, giving</a:t>
            </a:r>
            <a:r>
              <a:rPr lang="en-US" baseline="0" dirty="0"/>
              <a:t> administration a clear picture of your staffing needs and working with the budgetary restraints to come to a workable plan.  </a:t>
            </a:r>
          </a:p>
          <a:p>
            <a:pPr lvl="1"/>
            <a:endParaRPr lang="en-US" baseline="0" dirty="0"/>
          </a:p>
          <a:p>
            <a:pPr lvl="0"/>
            <a:r>
              <a:rPr lang="en-US" b="1" dirty="0"/>
              <a:t>Tina</a:t>
            </a:r>
            <a:r>
              <a:rPr lang="en-US" dirty="0"/>
              <a:t>   Do you have current backlogs?   Is it time to consider external coding contracts to assist</a:t>
            </a:r>
            <a:r>
              <a:rPr lang="en-US" baseline="0" dirty="0"/>
              <a:t> your facility in decreasing the backlog now and to assist with any overflow needs once transition occurs. </a:t>
            </a:r>
            <a:endParaRPr lang="en-US" baseline="0" dirty="0" smtClean="0"/>
          </a:p>
          <a:p>
            <a:pPr lvl="0"/>
            <a:endParaRPr lang="en-US" baseline="0" dirty="0" smtClean="0"/>
          </a:p>
          <a:p>
            <a:pPr lvl="0"/>
            <a:r>
              <a:rPr lang="en-US" baseline="0" dirty="0" smtClean="0"/>
              <a:t>Consider </a:t>
            </a:r>
            <a:r>
              <a:rPr lang="en-US" baseline="0" dirty="0"/>
              <a:t>using the coding contract to work on current workload while allowing current staff to dual code on a more consistent basis as we saw in one of the methodologies a few slides back.</a:t>
            </a:r>
            <a:endParaRPr lang="en-US" dirty="0"/>
          </a:p>
          <a:p>
            <a:r>
              <a:rPr lang="en-US" baseline="0" dirty="0"/>
              <a:t> </a:t>
            </a:r>
          </a:p>
          <a:p>
            <a:r>
              <a:rPr lang="en-US" baseline="0" dirty="0" smtClean="0"/>
              <a:t>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FEEBDE78-98D6-40E0-B223-8DBEB16E143D}" type="slidenum">
              <a:rPr lang="en-US" smtClean="0"/>
              <a:pPr/>
              <a:t>17</a:t>
            </a:fld>
            <a:endParaRPr lang="en-US" dirty="0"/>
          </a:p>
        </p:txBody>
      </p:sp>
    </p:spTree>
    <p:extLst>
      <p:ext uri="{BB962C8B-B14F-4D97-AF65-F5344CB8AC3E}">
        <p14:creationId xmlns:p14="http://schemas.microsoft.com/office/powerpoint/2010/main" val="54601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b="1" baseline="0" dirty="0" smtClean="0"/>
              <a:t>Tina - </a:t>
            </a:r>
            <a:r>
              <a:rPr lang="en-US" baseline="0" dirty="0" smtClean="0"/>
              <a:t>Once we transition to ICD-10, inpatient productivity is expected to decrease by 50 -70%.  Therefore, facilities should first determine their current staffing needs for ICD-9.  Then determine, based on a 50-70 % reduced productivity rate, how many additional inpatient coders will be needed to accomplish that same workload but in ICD-10.  </a:t>
            </a:r>
            <a:endParaRPr lang="en-US" dirty="0"/>
          </a:p>
          <a:p>
            <a:endParaRPr lang="en-US" dirty="0" smtClean="0"/>
          </a:p>
        </p:txBody>
      </p:sp>
      <p:sp>
        <p:nvSpPr>
          <p:cNvPr id="4" name="Slide Number Placeholder 3"/>
          <p:cNvSpPr>
            <a:spLocks noGrp="1"/>
          </p:cNvSpPr>
          <p:nvPr>
            <p:ph type="sldNum" sz="quarter" idx="10"/>
          </p:nvPr>
        </p:nvSpPr>
        <p:spPr/>
        <p:txBody>
          <a:bodyPr/>
          <a:lstStyle/>
          <a:p>
            <a:fld id="{FEEBDE78-98D6-40E0-B223-8DBEB16E143D}" type="slidenum">
              <a:rPr lang="en-US" smtClean="0"/>
              <a:pPr/>
              <a:t>18</a:t>
            </a:fld>
            <a:endParaRPr lang="en-US" dirty="0"/>
          </a:p>
        </p:txBody>
      </p:sp>
    </p:spTree>
    <p:extLst>
      <p:ext uri="{BB962C8B-B14F-4D97-AF65-F5344CB8AC3E}">
        <p14:creationId xmlns:p14="http://schemas.microsoft.com/office/powerpoint/2010/main" val="376962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 </a:t>
            </a:r>
            <a:r>
              <a:rPr lang="en-US" dirty="0" smtClean="0"/>
              <a:t>To assist facilities with determining</a:t>
            </a:r>
            <a:r>
              <a:rPr lang="en-US" baseline="0" dirty="0" smtClean="0"/>
              <a:t> </a:t>
            </a:r>
            <a:r>
              <a:rPr lang="en-US" dirty="0" smtClean="0"/>
              <a:t>staffing needs, here is an example of  VISN 2’s staffing tool</a:t>
            </a:r>
            <a:r>
              <a:rPr lang="en-US" baseline="0" dirty="0" smtClean="0"/>
              <a:t> which assesses how many inpatient, outpatient and surgery coders are needed.</a:t>
            </a:r>
            <a:endParaRPr lang="en-US" dirty="0" smtClean="0"/>
          </a:p>
          <a:p>
            <a:endParaRPr lang="en-US" dirty="0" smtClean="0"/>
          </a:p>
          <a:p>
            <a:r>
              <a:rPr lang="en-US" sz="1200" b="0" i="0" u="none" strike="noStrike" kern="1200" dirty="0" smtClean="0">
                <a:solidFill>
                  <a:schemeClr val="tx1"/>
                </a:solidFill>
                <a:effectLst/>
                <a:latin typeface="+mn-lt"/>
                <a:ea typeface="+mn-ea"/>
                <a:cs typeface="+mn-cs"/>
              </a:rPr>
              <a:t>This tool uses</a:t>
            </a:r>
            <a:r>
              <a:rPr lang="en-US" sz="1200" b="0" i="0" u="none" strike="noStrike" kern="1200" baseline="0" dirty="0" smtClean="0">
                <a:solidFill>
                  <a:schemeClr val="tx1"/>
                </a:solidFill>
                <a:effectLst/>
                <a:latin typeface="+mn-lt"/>
                <a:ea typeface="+mn-ea"/>
                <a:cs typeface="+mn-cs"/>
              </a:rPr>
              <a:t> p</a:t>
            </a:r>
            <a:r>
              <a:rPr lang="en-US" sz="1200" b="0" i="0" u="none" strike="noStrike" kern="1200" dirty="0" smtClean="0">
                <a:solidFill>
                  <a:schemeClr val="tx1"/>
                </a:solidFill>
                <a:effectLst/>
                <a:latin typeface="+mn-lt"/>
                <a:ea typeface="+mn-ea"/>
                <a:cs typeface="+mn-cs"/>
              </a:rPr>
              <a:t>roductive days</a:t>
            </a:r>
            <a:r>
              <a:rPr lang="en-US" sz="1200" b="0" i="0" u="none" strike="noStrike" kern="1200" baseline="0" dirty="0" smtClean="0">
                <a:solidFill>
                  <a:schemeClr val="tx1"/>
                </a:solidFill>
                <a:effectLst/>
                <a:latin typeface="+mn-lt"/>
                <a:ea typeface="+mn-ea"/>
                <a:cs typeface="+mn-cs"/>
              </a:rPr>
              <a:t> in a month based on</a:t>
            </a:r>
            <a:r>
              <a:rPr lang="en-US" sz="1200" b="0" i="0" u="none" strike="noStrike" kern="1200" dirty="0" smtClean="0">
                <a:solidFill>
                  <a:schemeClr val="tx1"/>
                </a:solidFill>
                <a:effectLst/>
                <a:latin typeface="+mn-lt"/>
                <a:ea typeface="+mn-ea"/>
                <a:cs typeface="+mn-cs"/>
              </a:rPr>
              <a:t> tota</a:t>
            </a:r>
            <a:r>
              <a:rPr lang="en-US" sz="1200" b="0" i="0" u="none" strike="noStrike" kern="1200" baseline="0" dirty="0" smtClean="0">
                <a:solidFill>
                  <a:schemeClr val="tx1"/>
                </a:solidFill>
                <a:effectLst/>
                <a:latin typeface="+mn-lt"/>
                <a:ea typeface="+mn-ea"/>
                <a:cs typeface="+mn-cs"/>
              </a:rPr>
              <a:t>l work hours and excludes education, vacation, and holidays.</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This staffing methodology can be utilized not only to determine current ICD-9 staffing needs but to project ICD-10 staffing needs.  This can be accomplished by utilizing the anticipated reduction in inpatient coding productivity .</a:t>
            </a:r>
          </a:p>
          <a:p>
            <a:endParaRPr lang="en-US" sz="1200" b="0" i="0" u="none" strike="noStrike" kern="1200" baseline="0" dirty="0" smtClean="0">
              <a:solidFill>
                <a:schemeClr val="tx1"/>
              </a:solidFill>
              <a:effectLst/>
              <a:latin typeface="+mn-lt"/>
              <a:ea typeface="+mn-ea"/>
              <a:cs typeface="+mn-cs"/>
            </a:endParaRPr>
          </a:p>
          <a:p>
            <a:r>
              <a:rPr lang="en-US" dirty="0" smtClean="0"/>
              <a:t>Now that we have completed</a:t>
            </a:r>
            <a:r>
              <a:rPr lang="en-US" baseline="0" dirty="0" smtClean="0"/>
              <a:t> our staffing analysis, let’s move on to talk about coder training plans which is also a vital component to pre-implementation.  </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FEEBDE78-98D6-40E0-B223-8DBEB16E143D}" type="slidenum">
              <a:rPr lang="en-US" smtClean="0"/>
              <a:pPr/>
              <a:t>19</a:t>
            </a:fld>
            <a:endParaRPr lang="en-US" dirty="0"/>
          </a:p>
        </p:txBody>
      </p:sp>
    </p:spTree>
    <p:extLst>
      <p:ext uri="{BB962C8B-B14F-4D97-AF65-F5344CB8AC3E}">
        <p14:creationId xmlns:p14="http://schemas.microsoft.com/office/powerpoint/2010/main" val="134001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a:t>
            </a:r>
            <a:r>
              <a:rPr lang="en-US" dirty="0" smtClean="0"/>
              <a:t>     </a:t>
            </a:r>
          </a:p>
          <a:p>
            <a:endParaRPr lang="en-US" dirty="0" smtClean="0"/>
          </a:p>
          <a:p>
            <a:r>
              <a:rPr lang="en-US" dirty="0" smtClean="0"/>
              <a:t>Thanks Tina….Now that</a:t>
            </a:r>
            <a:r>
              <a:rPr lang="en-US" baseline="0" dirty="0" smtClean="0"/>
              <a:t> you have heard a little bit about us and our program today, we would like to get to know you.   To do that, we would like to poll our audience today to see who we have with us.  </a:t>
            </a:r>
            <a:r>
              <a:rPr lang="en-US" dirty="0" smtClean="0"/>
              <a:t>  </a:t>
            </a:r>
          </a:p>
          <a:p>
            <a:endParaRPr lang="en-US" dirty="0" smtClean="0"/>
          </a:p>
          <a:p>
            <a:endParaRPr lang="en-US" dirty="0" smtClean="0"/>
          </a:p>
          <a:p>
            <a:pPr marL="1328909" lvl="2" indent="-520008">
              <a:buFont typeface="+mj-lt"/>
              <a:buAutoNum type="alphaUcPeriod"/>
            </a:pPr>
            <a:r>
              <a:rPr lang="en-US" dirty="0" smtClean="0"/>
              <a:t>Coder</a:t>
            </a:r>
          </a:p>
          <a:p>
            <a:pPr marL="1328909" lvl="2" indent="-520008">
              <a:buFont typeface="+mj-lt"/>
              <a:buAutoNum type="alphaUcPeriod"/>
            </a:pPr>
            <a:r>
              <a:rPr lang="en-US" dirty="0" smtClean="0"/>
              <a:t>Coding Supervisor</a:t>
            </a:r>
          </a:p>
          <a:p>
            <a:pPr marL="1328909" lvl="2" indent="-520008">
              <a:buFont typeface="+mj-lt"/>
              <a:buAutoNum type="alphaUcPeriod"/>
            </a:pPr>
            <a:r>
              <a:rPr lang="en-US" dirty="0" smtClean="0"/>
              <a:t>HIMS Chief</a:t>
            </a:r>
          </a:p>
          <a:p>
            <a:pPr marL="1328909" lvl="2" indent="-520008">
              <a:buFont typeface="+mj-lt"/>
              <a:buAutoNum type="alphaUcPeriod"/>
            </a:pPr>
            <a:r>
              <a:rPr lang="en-US" dirty="0" smtClean="0"/>
              <a:t>Other</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a:t>
            </a:r>
            <a:r>
              <a:rPr lang="en-US" dirty="0" smtClean="0"/>
              <a:t>---Many of you are already well</a:t>
            </a:r>
            <a:r>
              <a:rPr lang="en-US" baseline="0" dirty="0" smtClean="0"/>
              <a:t> on your way to establishing a great coder training program and have certainly taken advantage of all of the nationally offered training available to VHA which we will reference later in the program.  </a:t>
            </a:r>
            <a:endParaRPr lang="en-US" dirty="0" smtClean="0"/>
          </a:p>
          <a:p>
            <a:endParaRPr lang="en-US" dirty="0" smtClean="0"/>
          </a:p>
          <a:p>
            <a:r>
              <a:rPr lang="en-US" dirty="0" smtClean="0"/>
              <a:t>Elena,  let’s walk through one VISN’s training plan in detail with our audience today to give them  some great ideas of what to incorporate to ensure they are covering all training bases.  </a:t>
            </a:r>
          </a:p>
          <a:p>
            <a:endParaRPr lang="en-US" dirty="0" smtClean="0"/>
          </a:p>
          <a:p>
            <a:r>
              <a:rPr lang="en-US" b="1" dirty="0" smtClean="0"/>
              <a:t>Elena</a:t>
            </a:r>
            <a:r>
              <a:rPr lang="en-US" b="1" baseline="0" dirty="0" smtClean="0"/>
              <a:t> </a:t>
            </a:r>
            <a:r>
              <a:rPr lang="en-US" baseline="0" dirty="0" smtClean="0"/>
              <a:t>–Great idea Tina and to do that today, we will be walking through VISN 9’s CC</a:t>
            </a:r>
            <a:r>
              <a:rPr lang="en-US" dirty="0" smtClean="0"/>
              <a:t>U ICD 10 Training Plan,</a:t>
            </a:r>
            <a:r>
              <a:rPr lang="en-US" baseline="0" dirty="0" smtClean="0"/>
              <a:t> providing our audience with the visuals on the screen.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B877124-A338-40A6-90B8-590BB717BBD2}" type="slidenum">
              <a:rPr lang="en-US" smtClean="0"/>
              <a:pPr/>
              <a:t>20</a:t>
            </a:fld>
            <a:endParaRPr lang="en-US" dirty="0"/>
          </a:p>
        </p:txBody>
      </p:sp>
    </p:spTree>
    <p:extLst>
      <p:ext uri="{BB962C8B-B14F-4D97-AF65-F5344CB8AC3E}">
        <p14:creationId xmlns:p14="http://schemas.microsoft.com/office/powerpoint/2010/main" val="2852207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 </a:t>
            </a:r>
            <a:r>
              <a:rPr lang="en-US" dirty="0" smtClean="0"/>
              <a:t>Individualized Learning Plans were developed for all coding staff to be delivered in 3 phases:</a:t>
            </a:r>
          </a:p>
          <a:p>
            <a:endParaRPr lang="en-US" dirty="0" smtClean="0"/>
          </a:p>
          <a:p>
            <a:pPr marL="623680" lvl="1" indent="-170095">
              <a:buFont typeface="Arial" panose="020B0604020202020204" pitchFamily="34" charset="0"/>
              <a:buChar char="•"/>
            </a:pPr>
            <a:r>
              <a:rPr lang="en-US" dirty="0" smtClean="0"/>
              <a:t>  Coding Core Competencies</a:t>
            </a:r>
            <a:endParaRPr lang="en-US" dirty="0"/>
          </a:p>
          <a:p>
            <a:pPr marL="623680" lvl="1" indent="-170095">
              <a:buFont typeface="Arial" panose="020B0604020202020204" pitchFamily="34" charset="0"/>
              <a:buChar char="•"/>
            </a:pPr>
            <a:r>
              <a:rPr lang="en-US" dirty="0" smtClean="0"/>
              <a:t>  ICD 10 practicum </a:t>
            </a:r>
            <a:endParaRPr lang="en-US" dirty="0"/>
          </a:p>
          <a:p>
            <a:pPr marL="623680" lvl="1" indent="-170095">
              <a:buFont typeface="Arial" panose="020B0604020202020204" pitchFamily="34" charset="0"/>
              <a:buChar char="•"/>
            </a:pPr>
            <a:r>
              <a:rPr lang="en-US" baseline="0" dirty="0" smtClean="0"/>
              <a:t>  Elsevier Training</a:t>
            </a:r>
            <a:endParaRPr lang="en-US" dirty="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21</a:t>
            </a:fld>
            <a:endParaRPr lang="en-US" dirty="0"/>
          </a:p>
        </p:txBody>
      </p:sp>
    </p:spTree>
    <p:extLst>
      <p:ext uri="{BB962C8B-B14F-4D97-AF65-F5344CB8AC3E}">
        <p14:creationId xmlns:p14="http://schemas.microsoft.com/office/powerpoint/2010/main" val="126588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 </a:t>
            </a:r>
            <a:r>
              <a:rPr lang="en-US" dirty="0" smtClean="0"/>
              <a:t>Since VISN</a:t>
            </a:r>
            <a:r>
              <a:rPr lang="en-US" baseline="0" dirty="0" smtClean="0"/>
              <a:t> 9 has a staff of nearly 60 FTEE is was essential that they had a means of tracking completion of each phase of their ICD 10 training program. </a:t>
            </a:r>
          </a:p>
          <a:p>
            <a:endParaRPr lang="en-US" baseline="0" dirty="0" smtClean="0"/>
          </a:p>
          <a:p>
            <a:r>
              <a:rPr lang="en-US" baseline="0" dirty="0" smtClean="0"/>
              <a:t> Phase I of the plan was Coding Core Competencies which was intended to establish a good foundation for each coder in medical terminology, anatomy, pathology and pharmacology, these types of lessons were assigned by the Elsevier Administrator and each coder’s progression to completion was tracked during the course of the year.  </a:t>
            </a:r>
          </a:p>
          <a:p>
            <a:endParaRPr lang="en-US" baseline="0" dirty="0" smtClean="0"/>
          </a:p>
          <a:p>
            <a:r>
              <a:rPr lang="en-US" baseline="0" dirty="0" smtClean="0"/>
              <a:t>They met that goal at the end of FY 13.</a:t>
            </a:r>
            <a:endParaRPr lang="en-US"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22</a:t>
            </a:fld>
            <a:endParaRPr lang="en-US" dirty="0"/>
          </a:p>
        </p:txBody>
      </p:sp>
    </p:spTree>
    <p:extLst>
      <p:ext uri="{BB962C8B-B14F-4D97-AF65-F5344CB8AC3E}">
        <p14:creationId xmlns:p14="http://schemas.microsoft.com/office/powerpoint/2010/main" val="117586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 </a:t>
            </a:r>
            <a:r>
              <a:rPr lang="en-US" dirty="0" smtClean="0"/>
              <a:t>Phase II of the ICD 10 Training Plan was the</a:t>
            </a:r>
            <a:r>
              <a:rPr lang="en-US" baseline="0" dirty="0" smtClean="0"/>
              <a:t> AHIMA Training Practicum which involved face-to-face classroom training of each chapter of the AHIMA ICD 10 Training Manual.  </a:t>
            </a:r>
          </a:p>
          <a:p>
            <a:endParaRPr lang="en-US" baseline="0" dirty="0" smtClean="0"/>
          </a:p>
          <a:p>
            <a:r>
              <a:rPr lang="en-US" baseline="0" dirty="0" smtClean="0"/>
              <a:t>This training was more interactive with staff and involved hands-on exercises as well as discussion.  </a:t>
            </a:r>
          </a:p>
          <a:p>
            <a:endParaRPr lang="en-US" baseline="0" dirty="0" smtClean="0"/>
          </a:p>
          <a:p>
            <a:r>
              <a:rPr lang="en-US" baseline="0" dirty="0" smtClean="0"/>
              <a:t>They wanted to take their time with this phase especially now that the ICD 10 implementation date has been moved to October 2015.  Again, they created a means to track each coder’s progression to completion during the course of the year. </a:t>
            </a:r>
            <a:endParaRPr lang="en-US"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23</a:t>
            </a:fld>
            <a:endParaRPr lang="en-US" dirty="0"/>
          </a:p>
        </p:txBody>
      </p:sp>
    </p:spTree>
    <p:extLst>
      <p:ext uri="{BB962C8B-B14F-4D97-AF65-F5344CB8AC3E}">
        <p14:creationId xmlns:p14="http://schemas.microsoft.com/office/powerpoint/2010/main" val="249863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a:t>
            </a:r>
            <a:r>
              <a:rPr lang="en-US" dirty="0" smtClean="0"/>
              <a:t>And finally, the 3</a:t>
            </a:r>
            <a:r>
              <a:rPr lang="en-US" baseline="30000" dirty="0" smtClean="0"/>
              <a:t>rd</a:t>
            </a:r>
            <a:r>
              <a:rPr lang="en-US" dirty="0" smtClean="0"/>
              <a:t> phase of VISN 9’s ICD 10 Training Plan is Elsevier.</a:t>
            </a:r>
            <a:r>
              <a:rPr lang="en-US" baseline="0" dirty="0" smtClean="0"/>
              <a:t>  Staff are allowed an hour each week to work on lessons and modules of their own choosing and report their activity on their weekly productivity report.  </a:t>
            </a:r>
          </a:p>
          <a:p>
            <a:endParaRPr lang="en-US" baseline="0" dirty="0" smtClean="0"/>
          </a:p>
          <a:p>
            <a:r>
              <a:rPr lang="en-US" baseline="0" dirty="0" smtClean="0"/>
              <a:t>Time spent on coding educational activities is deducted from actual coding productivity time.  This activity is tracked every week to encourage coders’ participation and to reinforce our commitment to meeting their goal of preparedness.</a:t>
            </a:r>
            <a:endParaRPr lang="en-US" dirty="0" smtClean="0"/>
          </a:p>
          <a:p>
            <a:endParaRPr lang="en-US" dirty="0" smtClean="0"/>
          </a:p>
          <a:p>
            <a:r>
              <a:rPr lang="en-US" dirty="0" smtClean="0"/>
              <a:t>Elena, can you share Tampa’s plan with</a:t>
            </a:r>
            <a:r>
              <a:rPr lang="en-US" baseline="0" dirty="0" smtClean="0"/>
              <a:t> the audience today…</a:t>
            </a:r>
            <a:endParaRPr lang="en-US" dirty="0" smtClean="0"/>
          </a:p>
          <a:p>
            <a:endParaRPr lang="en-US" b="1" dirty="0" smtClean="0"/>
          </a:p>
          <a:p>
            <a:endParaRPr lang="en-US" b="1" dirty="0" smtClean="0"/>
          </a:p>
          <a:p>
            <a:endParaRPr lang="en-US" b="1" dirty="0" smtClean="0"/>
          </a:p>
          <a:p>
            <a:endParaRPr lang="en-US" b="1" dirty="0" smtClean="0"/>
          </a:p>
          <a:p>
            <a:endParaRPr lang="en-US" b="1" dirty="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24</a:t>
            </a:fld>
            <a:endParaRPr lang="en-US" dirty="0"/>
          </a:p>
        </p:txBody>
      </p:sp>
    </p:spTree>
    <p:extLst>
      <p:ext uri="{BB962C8B-B14F-4D97-AF65-F5344CB8AC3E}">
        <p14:creationId xmlns:p14="http://schemas.microsoft.com/office/powerpoint/2010/main" val="24266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a:t>
            </a:r>
            <a:r>
              <a:rPr lang="en-US" dirty="0" smtClean="0"/>
              <a:t>This is another example of a training plan. When</a:t>
            </a:r>
            <a:r>
              <a:rPr lang="en-US" baseline="0" dirty="0" smtClean="0"/>
              <a:t> creating a training plan you have to factor in your FTEE, size and level of your facility, and the amount of time you’re able to dedicate for training . </a:t>
            </a:r>
          </a:p>
          <a:p>
            <a:endParaRPr lang="en-US" baseline="0" dirty="0" smtClean="0"/>
          </a:p>
          <a:p>
            <a:r>
              <a:rPr lang="en-US" baseline="0" dirty="0" smtClean="0"/>
              <a:t>VISN 8 decided to take the training in phases and used our AHIMA Approved Trainers to provide training to all coders. This plan that was done in phases as well and allowed concentration on particular chapters and to follow up on facility based training. </a:t>
            </a:r>
            <a:r>
              <a:rPr lang="en-US" dirty="0" smtClean="0"/>
              <a:t>For every facility the</a:t>
            </a:r>
            <a:r>
              <a:rPr lang="en-US" baseline="0" dirty="0" smtClean="0"/>
              <a:t> training plan is </a:t>
            </a:r>
            <a:r>
              <a:rPr lang="en-US" dirty="0" smtClean="0"/>
              <a:t>going to be different, you can make it as simple or complex as you need. </a:t>
            </a:r>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25</a:t>
            </a:fld>
            <a:endParaRPr lang="en-US" dirty="0"/>
          </a:p>
        </p:txBody>
      </p:sp>
    </p:spTree>
    <p:extLst>
      <p:ext uri="{BB962C8B-B14F-4D97-AF65-F5344CB8AC3E}">
        <p14:creationId xmlns:p14="http://schemas.microsoft.com/office/powerpoint/2010/main" val="3819289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b="1" dirty="0" smtClean="0"/>
              <a:t>Elena-</a:t>
            </a:r>
            <a:r>
              <a:rPr lang="en-US" dirty="0" smtClean="0"/>
              <a:t>Here</a:t>
            </a:r>
            <a:r>
              <a:rPr lang="en-US" baseline="0" dirty="0" smtClean="0"/>
              <a:t> we outlined what we are training on and the date the training will be accomplished. Although this training plan was done in phases it shows you the exact month and day the training will take place.</a:t>
            </a:r>
          </a:p>
          <a:p>
            <a:pPr defTabSz="924458">
              <a:defRPr/>
            </a:pPr>
            <a:endParaRPr lang="en-US" baseline="0" dirty="0" smtClean="0"/>
          </a:p>
          <a:p>
            <a:pPr defTabSz="924458">
              <a:defRPr/>
            </a:pPr>
            <a:r>
              <a:rPr lang="en-US" baseline="0" dirty="0" smtClean="0"/>
              <a:t> A training plan can include onsite training, VEHU, Elsevier, Nuance, and other outside resources. Tampa uses games like Coding Jeopardy, Coding Feud, Hollywood Coding, or even puzzles to make the learning fun and interactive. Facilities really have to determine what is going to work best for their staff.</a:t>
            </a:r>
            <a:endParaRPr lang="en-US" dirty="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26</a:t>
            </a:fld>
            <a:endParaRPr lang="en-US" dirty="0"/>
          </a:p>
        </p:txBody>
      </p:sp>
    </p:spTree>
    <p:extLst>
      <p:ext uri="{BB962C8B-B14F-4D97-AF65-F5344CB8AC3E}">
        <p14:creationId xmlns:p14="http://schemas.microsoft.com/office/powerpoint/2010/main" val="1680414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7779" defTabSz="924458">
              <a:defRPr/>
            </a:pPr>
            <a:r>
              <a:rPr lang="en-US" sz="2500" b="1" dirty="0"/>
              <a:t>Tina </a:t>
            </a:r>
            <a:r>
              <a:rPr lang="en-US" sz="2500" dirty="0" smtClean="0"/>
              <a:t> - Next</a:t>
            </a:r>
            <a:r>
              <a:rPr lang="en-US" sz="2500" dirty="0"/>
              <a:t>, as we discussed earlier, </a:t>
            </a:r>
            <a:r>
              <a:rPr lang="en-US" sz="2800" dirty="0"/>
              <a:t>lets review</a:t>
            </a:r>
            <a:r>
              <a:rPr lang="en-US" sz="2800" baseline="0" dirty="0"/>
              <a:t> some additional training opportunities offered at no cost to all VHA employees.</a:t>
            </a:r>
            <a:endParaRPr lang="en-US" sz="2500" dirty="0"/>
          </a:p>
          <a:p>
            <a:pPr marL="57779"/>
            <a:r>
              <a:rPr lang="en-US" sz="2500" dirty="0"/>
              <a:t> </a:t>
            </a:r>
            <a:endParaRPr lang="en-US" sz="2500" dirty="0" smtClean="0"/>
          </a:p>
          <a:p>
            <a:pPr marL="57779"/>
            <a:r>
              <a:rPr lang="en-US" sz="2500" dirty="0" smtClean="0"/>
              <a:t> </a:t>
            </a:r>
            <a:r>
              <a:rPr lang="en-US" sz="2500" dirty="0"/>
              <a:t>Currently, the following coder education resources are available and may</a:t>
            </a:r>
            <a:r>
              <a:rPr lang="en-US" sz="2500" baseline="0" dirty="0"/>
              <a:t> be utilized at no cost to </a:t>
            </a:r>
            <a:r>
              <a:rPr lang="en-US" sz="2500" baseline="0" dirty="0" smtClean="0"/>
              <a:t>facilities and we have included all the links for you to these on the reference page at the end of the presentation. </a:t>
            </a:r>
            <a:endParaRPr lang="en-US" sz="2500" dirty="0"/>
          </a:p>
          <a:p>
            <a:pPr lvl="0"/>
            <a:endParaRPr lang="en-US" sz="2500" dirty="0"/>
          </a:p>
          <a:p>
            <a:endParaRPr lang="en-US" dirty="0"/>
          </a:p>
          <a:p>
            <a:endParaRPr lang="en-US" dirty="0"/>
          </a:p>
        </p:txBody>
      </p:sp>
      <p:sp>
        <p:nvSpPr>
          <p:cNvPr id="4" name="Slide Number Placeholder 3"/>
          <p:cNvSpPr>
            <a:spLocks noGrp="1"/>
          </p:cNvSpPr>
          <p:nvPr>
            <p:ph type="sldNum" sz="quarter" idx="10"/>
          </p:nvPr>
        </p:nvSpPr>
        <p:spPr/>
        <p:txBody>
          <a:bodyPr/>
          <a:lstStyle/>
          <a:p>
            <a:fld id="{FEEBDE78-98D6-40E0-B223-8DBEB16E143D}" type="slidenum">
              <a:rPr lang="en-US" smtClean="0"/>
              <a:pPr/>
              <a:t>27</a:t>
            </a:fld>
            <a:endParaRPr lang="en-US" dirty="0"/>
          </a:p>
        </p:txBody>
      </p:sp>
    </p:spTree>
    <p:extLst>
      <p:ext uri="{BB962C8B-B14F-4D97-AF65-F5344CB8AC3E}">
        <p14:creationId xmlns:p14="http://schemas.microsoft.com/office/powerpoint/2010/main" val="1654123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a:t>
            </a:r>
            <a:r>
              <a:rPr lang="en-US" dirty="0" smtClean="0"/>
              <a:t> -Another</a:t>
            </a:r>
            <a:r>
              <a:rPr lang="en-US" baseline="0" dirty="0" smtClean="0"/>
              <a:t> recommended ste</a:t>
            </a:r>
            <a:r>
              <a:rPr lang="en-US" dirty="0" smtClean="0"/>
              <a:t>p is to develop</a:t>
            </a:r>
            <a:r>
              <a:rPr lang="en-US" baseline="0" dirty="0" smtClean="0"/>
              <a:t> an </a:t>
            </a:r>
            <a:r>
              <a:rPr lang="en-US" dirty="0" smtClean="0"/>
              <a:t>ICD-10 SharePoint during the pre-implementation phase.</a:t>
            </a:r>
          </a:p>
          <a:p>
            <a:endParaRPr lang="en-US" dirty="0" smtClean="0"/>
          </a:p>
          <a:p>
            <a:r>
              <a:rPr lang="en-US" dirty="0" smtClean="0"/>
              <a:t>A SharePoint is</a:t>
            </a:r>
            <a:r>
              <a:rPr lang="en-US" baseline="0" dirty="0" smtClean="0"/>
              <a:t> recommended </a:t>
            </a:r>
            <a:r>
              <a:rPr lang="en-US" dirty="0" smtClean="0"/>
              <a:t>to house anything ICD-10 related that may be utilized by Coders or Providers.   Examples of what to post</a:t>
            </a:r>
            <a:r>
              <a:rPr lang="en-US" baseline="0" dirty="0" smtClean="0"/>
              <a:t> on the SharePoint include:</a:t>
            </a:r>
            <a:endParaRPr lang="en-US" dirty="0" smtClean="0"/>
          </a:p>
          <a:p>
            <a:pPr marL="635565" lvl="1" indent="-173336">
              <a:buFont typeface="Arial" panose="020B0604020202020204" pitchFamily="34" charset="0"/>
              <a:buNone/>
            </a:pPr>
            <a:endParaRPr lang="en-US" dirty="0" smtClean="0"/>
          </a:p>
          <a:p>
            <a:pPr marL="635565" lvl="1" indent="-173336">
              <a:buFont typeface="Arial" panose="020B0604020202020204" pitchFamily="34" charset="0"/>
              <a:buChar char="•"/>
            </a:pPr>
            <a:r>
              <a:rPr lang="en-US" dirty="0" smtClean="0"/>
              <a:t>VHA ICD-10 Education </a:t>
            </a:r>
          </a:p>
          <a:p>
            <a:pPr marL="635565" lvl="1" indent="-173336">
              <a:buFont typeface="Arial" panose="020B0604020202020204" pitchFamily="34" charset="0"/>
              <a:buChar char="•"/>
            </a:pPr>
            <a:r>
              <a:rPr lang="en-US" dirty="0" smtClean="0"/>
              <a:t>Include</a:t>
            </a:r>
            <a:r>
              <a:rPr lang="en-US" baseline="0" dirty="0" smtClean="0"/>
              <a:t> any additional </a:t>
            </a:r>
            <a:r>
              <a:rPr lang="en-US" dirty="0" smtClean="0"/>
              <a:t>ICD-10 Resources/Links</a:t>
            </a:r>
          </a:p>
          <a:p>
            <a:pPr marL="635565" lvl="1" indent="-173336">
              <a:buFont typeface="Arial" panose="020B0604020202020204" pitchFamily="34" charset="0"/>
              <a:buChar char="•"/>
            </a:pPr>
            <a:r>
              <a:rPr lang="en-US" dirty="0" smtClean="0"/>
              <a:t>VISN or</a:t>
            </a:r>
            <a:r>
              <a:rPr lang="en-US" baseline="0" dirty="0" smtClean="0"/>
              <a:t> local</a:t>
            </a:r>
            <a:r>
              <a:rPr lang="en-US" dirty="0" smtClean="0"/>
              <a:t> Coder Education</a:t>
            </a:r>
          </a:p>
          <a:p>
            <a:pPr marL="635565" lvl="1" indent="-173336">
              <a:buFont typeface="Arial" panose="020B0604020202020204" pitchFamily="34" charset="0"/>
              <a:buChar char="•"/>
            </a:pPr>
            <a:r>
              <a:rPr lang="en-US" dirty="0" smtClean="0">
                <a:solidFill>
                  <a:srgbClr val="FF0000"/>
                </a:solidFill>
              </a:rPr>
              <a:t>VISN or local Provider Education </a:t>
            </a:r>
          </a:p>
          <a:p>
            <a:endParaRPr lang="en-US" sz="1200" kern="1200" dirty="0" smtClean="0">
              <a:solidFill>
                <a:schemeClr val="tx1"/>
              </a:solidFill>
              <a:effectLst/>
              <a:latin typeface="+mn-lt"/>
              <a:ea typeface="+mn-ea"/>
              <a:cs typeface="+mn-cs"/>
            </a:endParaRPr>
          </a:p>
          <a:p>
            <a:pPr marL="178365" lvl="0" indent="-173336">
              <a:buFont typeface="Arial" panose="020B0604020202020204" pitchFamily="34" charset="0"/>
              <a:buNone/>
            </a:pPr>
            <a:r>
              <a:rPr lang="en-US" dirty="0" smtClean="0"/>
              <a:t>******************************************************************************************************</a:t>
            </a:r>
          </a:p>
          <a:p>
            <a:pPr marL="635565" lvl="1" indent="-173336">
              <a:buFont typeface="Arial" panose="020B0604020202020204" pitchFamily="34" charset="0"/>
              <a:buNone/>
            </a:pPr>
            <a:endParaRPr lang="en-US" dirty="0" smtClean="0"/>
          </a:p>
          <a:p>
            <a:pPr marL="635565" lvl="1" indent="-173336">
              <a:buFont typeface="Arial" panose="020B0604020202020204" pitchFamily="34" charset="0"/>
              <a:buNone/>
            </a:pPr>
            <a:r>
              <a:rPr lang="en-US" dirty="0" smtClean="0"/>
              <a:t>NOTES :</a:t>
            </a:r>
          </a:p>
          <a:p>
            <a:pPr marL="635565" lvl="1" indent="-173336">
              <a:buFont typeface="Arial" panose="020B0604020202020204" pitchFamily="34" charset="0"/>
              <a:buNone/>
            </a:pPr>
            <a:endParaRPr lang="en-US" dirty="0" smtClean="0"/>
          </a:p>
          <a:p>
            <a:pPr marL="635565" lvl="1" indent="-173336">
              <a:buFont typeface="Arial" panose="020B0604020202020204" pitchFamily="34" charset="0"/>
              <a:buChar char="•"/>
            </a:pPr>
            <a:r>
              <a:rPr lang="en-US" dirty="0" smtClean="0"/>
              <a:t>Any VHA ICD-10 Education </a:t>
            </a:r>
            <a:endParaRPr lang="en-US" dirty="0"/>
          </a:p>
          <a:p>
            <a:pPr marL="1097794" lvl="2" indent="-173336">
              <a:buFont typeface="Arial" panose="020B0604020202020204" pitchFamily="34" charset="0"/>
              <a:buChar char="•"/>
            </a:pPr>
            <a:r>
              <a:rPr lang="en-US" dirty="0" smtClean="0"/>
              <a:t>Either the actual VHA Training Materials such as the</a:t>
            </a:r>
            <a:r>
              <a:rPr lang="en-US" baseline="0" dirty="0" smtClean="0"/>
              <a:t> </a:t>
            </a:r>
            <a:r>
              <a:rPr lang="en-US" dirty="0" smtClean="0"/>
              <a:t>Coding Roundtable</a:t>
            </a:r>
            <a:r>
              <a:rPr lang="en-US" baseline="0" dirty="0" smtClean="0"/>
              <a:t> handouts</a:t>
            </a:r>
            <a:r>
              <a:rPr lang="en-US" dirty="0" smtClean="0"/>
              <a:t>, etc. or the hyperlink to</a:t>
            </a:r>
            <a:r>
              <a:rPr lang="en-US" baseline="0" dirty="0" smtClean="0"/>
              <a:t> the </a:t>
            </a:r>
            <a:r>
              <a:rPr lang="en-US" dirty="0" smtClean="0"/>
              <a:t>VHA HIM website for these references</a:t>
            </a:r>
            <a:endParaRPr lang="en-US" dirty="0"/>
          </a:p>
          <a:p>
            <a:pPr marL="635565" lvl="1" indent="-173336">
              <a:buFont typeface="Arial" panose="020B0604020202020204" pitchFamily="34" charset="0"/>
              <a:buChar char="•"/>
            </a:pPr>
            <a:r>
              <a:rPr lang="en-US" dirty="0" smtClean="0"/>
              <a:t>Include</a:t>
            </a:r>
            <a:r>
              <a:rPr lang="en-US" baseline="0" dirty="0" smtClean="0"/>
              <a:t> any additional </a:t>
            </a:r>
            <a:r>
              <a:rPr lang="en-US" dirty="0" smtClean="0"/>
              <a:t>ICD-10 Resources/Links such as:</a:t>
            </a:r>
            <a:endParaRPr lang="en-US" dirty="0"/>
          </a:p>
          <a:p>
            <a:pPr lvl="2"/>
            <a:r>
              <a:rPr lang="en-US" dirty="0" smtClean="0"/>
              <a:t>AHIMA, AAPC, CMS, VeHU, Elsevier, etc.</a:t>
            </a:r>
          </a:p>
          <a:p>
            <a:pPr marL="635565" lvl="1" indent="-173336">
              <a:buFont typeface="Arial" panose="020B0604020202020204" pitchFamily="34" charset="0"/>
              <a:buChar char="•"/>
            </a:pPr>
            <a:r>
              <a:rPr lang="en-US" dirty="0" smtClean="0"/>
              <a:t>Any</a:t>
            </a:r>
            <a:r>
              <a:rPr lang="en-US" baseline="0" dirty="0" smtClean="0"/>
              <a:t> </a:t>
            </a:r>
            <a:r>
              <a:rPr lang="en-US" dirty="0" smtClean="0"/>
              <a:t>VISN or</a:t>
            </a:r>
            <a:r>
              <a:rPr lang="en-US" baseline="0" dirty="0" smtClean="0"/>
              <a:t> local</a:t>
            </a:r>
            <a:r>
              <a:rPr lang="en-US" dirty="0" smtClean="0"/>
              <a:t> Coder Education</a:t>
            </a:r>
            <a:endParaRPr lang="en-US" dirty="0"/>
          </a:p>
          <a:p>
            <a:pPr marL="1097794" lvl="2" indent="-173336">
              <a:buFont typeface="Arial" panose="020B0604020202020204" pitchFamily="34" charset="0"/>
              <a:buChar char="•"/>
            </a:pPr>
            <a:r>
              <a:rPr lang="en-US" dirty="0" smtClean="0"/>
              <a:t>For example, VISN 2 Blackboard Modules or other training</a:t>
            </a:r>
            <a:r>
              <a:rPr lang="en-US" baseline="0" dirty="0" smtClean="0"/>
              <a:t> materials developed</a:t>
            </a:r>
            <a:endParaRPr lang="en-US" dirty="0"/>
          </a:p>
          <a:p>
            <a:pPr marL="635565" lvl="1" indent="-173336">
              <a:buFont typeface="Arial" panose="020B0604020202020204" pitchFamily="34" charset="0"/>
              <a:buChar char="•"/>
            </a:pPr>
            <a:r>
              <a:rPr lang="en-US" dirty="0" smtClean="0">
                <a:solidFill>
                  <a:srgbClr val="FF0000"/>
                </a:solidFill>
              </a:rPr>
              <a:t>VISN or local Provider Education </a:t>
            </a:r>
            <a:endParaRPr lang="en-US" dirty="0">
              <a:solidFill>
                <a:srgbClr val="FF0000"/>
              </a:solidFill>
            </a:endParaRPr>
          </a:p>
          <a:p>
            <a:pPr marL="1097794" lvl="2" indent="-173336">
              <a:buFont typeface="Arial" panose="020B0604020202020204" pitchFamily="34" charset="0"/>
              <a:buChar char="•"/>
            </a:pPr>
            <a:r>
              <a:rPr lang="en-US" dirty="0" smtClean="0">
                <a:solidFill>
                  <a:srgbClr val="FF0000"/>
                </a:solidFill>
              </a:rPr>
              <a:t>For example, VISN</a:t>
            </a:r>
            <a:r>
              <a:rPr lang="en-US" baseline="0" dirty="0" smtClean="0">
                <a:solidFill>
                  <a:srgbClr val="FF0000"/>
                </a:solidFill>
              </a:rPr>
              <a:t> 2 </a:t>
            </a:r>
            <a:r>
              <a:rPr lang="en-US" dirty="0" smtClean="0">
                <a:solidFill>
                  <a:srgbClr val="FF0000"/>
                </a:solidFill>
              </a:rPr>
              <a:t>Specialty Specific ICD-10 Blackboard Modules</a:t>
            </a:r>
            <a:endParaRPr lang="en-US" dirty="0">
              <a:solidFill>
                <a:srgbClr val="FF0000"/>
              </a:solidFill>
            </a:endParaRPr>
          </a:p>
          <a:p>
            <a:pPr marL="635565" lvl="1" indent="-173336">
              <a:buFont typeface="Arial" panose="020B0604020202020204" pitchFamily="34" charset="0"/>
              <a:buChar char="•"/>
            </a:pPr>
            <a:r>
              <a:rPr lang="en-US" dirty="0" smtClean="0"/>
              <a:t>VISN</a:t>
            </a:r>
            <a:r>
              <a:rPr lang="en-US" baseline="0" dirty="0" smtClean="0"/>
              <a:t> or locally developed </a:t>
            </a:r>
            <a:r>
              <a:rPr lang="en-US" dirty="0" smtClean="0"/>
              <a:t>ICD-10 Newsletters or</a:t>
            </a:r>
            <a:r>
              <a:rPr lang="en-US" baseline="0" dirty="0" smtClean="0"/>
              <a:t> any purchased from a national coding organization, i.e. AAPC</a:t>
            </a:r>
            <a:endParaRPr lang="en-US" dirty="0"/>
          </a:p>
          <a:p>
            <a:r>
              <a:rPr lang="en-US" sz="1200" kern="1200" dirty="0" smtClean="0">
                <a:solidFill>
                  <a:schemeClr val="tx1"/>
                </a:solidFill>
                <a:effectLst/>
                <a:latin typeface="+mn-lt"/>
                <a:ea typeface="+mn-ea"/>
                <a:cs typeface="+mn-cs"/>
              </a:rPr>
              <a:t>Additional talking points for SharePoint:</a:t>
            </a:r>
          </a:p>
          <a:p>
            <a:pPr lvl="0"/>
            <a:r>
              <a:rPr lang="en-US" sz="1200" kern="1200" dirty="0" smtClean="0">
                <a:solidFill>
                  <a:schemeClr val="tx1"/>
                </a:solidFill>
                <a:effectLst/>
                <a:latin typeface="+mn-lt"/>
                <a:ea typeface="+mn-ea"/>
                <a:cs typeface="+mn-cs"/>
              </a:rPr>
              <a:t>SharePoint can include individual facility folders to post:</a:t>
            </a:r>
          </a:p>
          <a:p>
            <a:pPr lvl="1"/>
            <a:r>
              <a:rPr lang="en-US" sz="1200" kern="1200" dirty="0" smtClean="0">
                <a:solidFill>
                  <a:schemeClr val="tx1"/>
                </a:solidFill>
                <a:effectLst/>
                <a:latin typeface="+mn-lt"/>
                <a:ea typeface="+mn-ea"/>
                <a:cs typeface="+mn-cs"/>
              </a:rPr>
              <a:t>Strategic planning and minutes for any meetings related to ICD-10</a:t>
            </a:r>
          </a:p>
          <a:p>
            <a:pPr lvl="1"/>
            <a:r>
              <a:rPr lang="en-US" sz="1200" kern="1200" dirty="0" smtClean="0">
                <a:solidFill>
                  <a:schemeClr val="tx1"/>
                </a:solidFill>
                <a:effectLst/>
                <a:latin typeface="+mn-lt"/>
                <a:ea typeface="+mn-ea"/>
                <a:cs typeface="+mn-cs"/>
              </a:rPr>
              <a:t>Timeline and checklist of everything needing to be implemented and any due dates for each </a:t>
            </a:r>
          </a:p>
          <a:p>
            <a:pPr lvl="1"/>
            <a:r>
              <a:rPr lang="en-US" sz="1200" kern="1200" dirty="0" smtClean="0">
                <a:solidFill>
                  <a:schemeClr val="tx1"/>
                </a:solidFill>
                <a:effectLst/>
                <a:latin typeface="+mn-lt"/>
                <a:ea typeface="+mn-ea"/>
                <a:cs typeface="+mn-cs"/>
              </a:rPr>
              <a:t>This will facilities to track their pre-implementation progress and ensure for a smoother transition to ICD-10</a:t>
            </a: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FEEBDE78-98D6-40E0-B223-8DBEB16E143D}" type="slidenum">
              <a:rPr lang="en-US" smtClean="0"/>
              <a:pPr/>
              <a:t>28</a:t>
            </a:fld>
            <a:endParaRPr lang="en-US" dirty="0"/>
          </a:p>
        </p:txBody>
      </p:sp>
    </p:spTree>
    <p:extLst>
      <p:ext uri="{BB962C8B-B14F-4D97-AF65-F5344CB8AC3E}">
        <p14:creationId xmlns:p14="http://schemas.microsoft.com/office/powerpoint/2010/main" val="198619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627">
              <a:defRPr/>
            </a:pPr>
            <a:r>
              <a:rPr lang="en-US" b="1" dirty="0" smtClean="0"/>
              <a:t>Elena - </a:t>
            </a:r>
            <a:r>
              <a:rPr lang="en-US" dirty="0" smtClean="0"/>
              <a:t>Here is an example of VISN 2’s SharePoint</a:t>
            </a:r>
            <a:r>
              <a:rPr lang="en-US" baseline="0" dirty="0" smtClean="0"/>
              <a:t> which can be accessed via </a:t>
            </a:r>
            <a:r>
              <a:rPr lang="en-US" dirty="0" smtClean="0"/>
              <a:t>a direct link from the CPRS Resources Tools menu</a:t>
            </a:r>
            <a:r>
              <a:rPr lang="en-US" baseline="0" dirty="0" smtClean="0"/>
              <a:t> for easier access by Providers.  </a:t>
            </a:r>
            <a:endParaRPr lang="en-US" dirty="0" smtClean="0"/>
          </a:p>
          <a:p>
            <a:endParaRPr lang="en-US" dirty="0" smtClean="0"/>
          </a:p>
          <a:p>
            <a:r>
              <a:rPr lang="en-US" dirty="0" smtClean="0"/>
              <a:t>Here providers</a:t>
            </a:r>
            <a:r>
              <a:rPr lang="en-US" baseline="0" dirty="0" smtClean="0"/>
              <a:t> can </a:t>
            </a:r>
            <a:r>
              <a:rPr lang="en-US" dirty="0" smtClean="0"/>
              <a:t>utilize any references or specific links to education such as VeHU sessions.</a:t>
            </a:r>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29</a:t>
            </a:fld>
            <a:endParaRPr lang="en-US" dirty="0"/>
          </a:p>
        </p:txBody>
      </p:sp>
    </p:spTree>
    <p:extLst>
      <p:ext uri="{BB962C8B-B14F-4D97-AF65-F5344CB8AC3E}">
        <p14:creationId xmlns:p14="http://schemas.microsoft.com/office/powerpoint/2010/main" val="33089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Elena</a:t>
            </a:r>
            <a:r>
              <a:rPr lang="en-US" b="1" baseline="0" dirty="0"/>
              <a:t> </a:t>
            </a:r>
            <a:r>
              <a:rPr lang="en-US" baseline="0" dirty="0"/>
              <a:t> ---</a:t>
            </a:r>
          </a:p>
          <a:p>
            <a:endParaRPr lang="en-US" baseline="0" dirty="0"/>
          </a:p>
          <a:p>
            <a:r>
              <a:rPr lang="en-US" dirty="0"/>
              <a:t>Before we start</a:t>
            </a:r>
            <a:r>
              <a:rPr lang="en-US" baseline="0" dirty="0"/>
              <a:t> moving through today’s presentation we would like to give a </a:t>
            </a:r>
            <a:r>
              <a:rPr lang="en-US" baseline="0" dirty="0" smtClean="0"/>
              <a:t>shout </a:t>
            </a:r>
            <a:r>
              <a:rPr lang="en-US" baseline="0" dirty="0"/>
              <a:t>out of thanks to </a:t>
            </a:r>
            <a:r>
              <a:rPr lang="en-US" baseline="0" dirty="0" smtClean="0"/>
              <a:t>Lisa </a:t>
            </a:r>
            <a:r>
              <a:rPr lang="en-US" baseline="0" dirty="0"/>
              <a:t>George in VISN 2 </a:t>
            </a:r>
            <a:r>
              <a:rPr lang="en-US" baseline="0" dirty="0" smtClean="0"/>
              <a:t>and Kathy Hart in VISN 9 who </a:t>
            </a:r>
            <a:r>
              <a:rPr lang="en-US" baseline="0" dirty="0"/>
              <a:t>assisted us greatly with </a:t>
            </a:r>
            <a:r>
              <a:rPr lang="en-US" dirty="0"/>
              <a:t>this </a:t>
            </a:r>
            <a:r>
              <a:rPr lang="en-US" baseline="0" dirty="0"/>
              <a:t>presentation by sharing their VISN’s plans, tools and ideas.  </a:t>
            </a:r>
          </a:p>
          <a:p>
            <a:endParaRPr lang="en-US" baseline="0" dirty="0"/>
          </a:p>
          <a:p>
            <a:r>
              <a:rPr lang="en-US" baseline="0" dirty="0"/>
              <a:t>Throughout today's presentation we will be referencing many of  their valuable tools and process which they have generously shared not only with us, but </a:t>
            </a:r>
            <a:r>
              <a:rPr lang="en-US" dirty="0"/>
              <a:t>with </a:t>
            </a:r>
            <a:r>
              <a:rPr lang="en-US" baseline="0" dirty="0"/>
              <a:t>you our audience as well. </a:t>
            </a:r>
          </a:p>
          <a:p>
            <a:endParaRPr lang="en-US" baseline="0" dirty="0"/>
          </a:p>
          <a:p>
            <a:r>
              <a:rPr lang="en-US" baseline="0" dirty="0"/>
              <a:t>You will see a variety of tools used throughout the presentation, these are examples of works </a:t>
            </a:r>
            <a:r>
              <a:rPr lang="en-US" dirty="0"/>
              <a:t>completed </a:t>
            </a:r>
            <a:r>
              <a:rPr lang="en-US" baseline="0" dirty="0" smtClean="0"/>
              <a:t>and </a:t>
            </a:r>
            <a:r>
              <a:rPr lang="en-US" baseline="0" dirty="0"/>
              <a:t>in progress to aid you in your planning process not only for dual coding but for ICD-10 prep in general. </a:t>
            </a:r>
          </a:p>
          <a:p>
            <a:endParaRPr lang="en-US" baseline="0" dirty="0"/>
          </a:p>
          <a:p>
            <a:r>
              <a:rPr lang="en-US" baseline="0" dirty="0"/>
              <a:t>So </a:t>
            </a:r>
            <a:r>
              <a:rPr lang="en-US" dirty="0"/>
              <a:t>again, </a:t>
            </a:r>
            <a:r>
              <a:rPr lang="en-US" baseline="0" dirty="0"/>
              <a:t>to </a:t>
            </a:r>
            <a:r>
              <a:rPr lang="en-US" baseline="0" dirty="0" smtClean="0"/>
              <a:t>Lisa and Kathy……</a:t>
            </a:r>
            <a:r>
              <a:rPr lang="en-US" dirty="0"/>
              <a:t>Thank </a:t>
            </a:r>
            <a:r>
              <a:rPr lang="en-US" dirty="0" smtClean="0"/>
              <a:t>you</a:t>
            </a:r>
            <a:r>
              <a:rPr lang="en-US" baseline="0" dirty="0" smtClean="0"/>
              <a:t>!!!</a:t>
            </a:r>
            <a:endParaRPr lang="en-US" baseline="0" dirty="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3</a:t>
            </a:fld>
            <a:endParaRPr lang="en-US" dirty="0"/>
          </a:p>
        </p:txBody>
      </p:sp>
    </p:spTree>
    <p:extLst>
      <p:ext uri="{BB962C8B-B14F-4D97-AF65-F5344CB8AC3E}">
        <p14:creationId xmlns:p14="http://schemas.microsoft.com/office/powerpoint/2010/main" val="2056429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4627">
              <a:defRPr/>
            </a:pPr>
            <a:r>
              <a:rPr lang="en-US" b="1" dirty="0" smtClean="0"/>
              <a:t>Elena</a:t>
            </a:r>
            <a:r>
              <a:rPr lang="en-US" b="1" baseline="0" dirty="0" smtClean="0"/>
              <a:t> - </a:t>
            </a:r>
            <a:r>
              <a:rPr lang="en-US" dirty="0" smtClean="0"/>
              <a:t>There is no “cookie cutter” approach when it comes to dual coding implementation. We gave you some great examples of methodologies in the first few slides to think about. </a:t>
            </a:r>
          </a:p>
          <a:p>
            <a:pPr defTabSz="934627">
              <a:defRPr/>
            </a:pPr>
            <a:endParaRPr lang="en-US" dirty="0" smtClean="0"/>
          </a:p>
          <a:p>
            <a:pPr defTabSz="934627">
              <a:defRPr/>
            </a:pPr>
            <a:r>
              <a:rPr lang="en-US" b="1" dirty="0" smtClean="0"/>
              <a:t>Tina -</a:t>
            </a:r>
            <a:r>
              <a:rPr lang="en-US" dirty="0" smtClean="0"/>
              <a:t> Bottom line is that each facility will have to determine what will work well for them. </a:t>
            </a:r>
          </a:p>
          <a:p>
            <a:pPr defTabSz="934627">
              <a:defRPr/>
            </a:pPr>
            <a:endParaRPr lang="en-US" dirty="0" smtClean="0"/>
          </a:p>
          <a:p>
            <a:pPr defTabSz="934627">
              <a:defRPr/>
            </a:pPr>
            <a:r>
              <a:rPr lang="en-US" b="1" dirty="0" smtClean="0"/>
              <a:t>Elena - </a:t>
            </a:r>
            <a:r>
              <a:rPr lang="en-US" dirty="0" smtClean="0"/>
              <a:t>That’s right, and that</a:t>
            </a:r>
            <a:r>
              <a:rPr lang="en-US" baseline="0" dirty="0" smtClean="0"/>
              <a:t> is why we are trying to give you all the considerations you need to get started on planning for yours today.  Tina, as I recall your VISN actually created a Business Plan to outline the importance of the project.  </a:t>
            </a:r>
            <a:endParaRPr lang="en-US" dirty="0" smtClean="0"/>
          </a:p>
          <a:p>
            <a:endParaRPr lang="en-US" baseline="0" dirty="0" smtClean="0"/>
          </a:p>
          <a:p>
            <a:pPr defTabSz="924458">
              <a:defRPr/>
            </a:pPr>
            <a:endParaRPr lang="en-US" baseline="0" dirty="0" smtClean="0"/>
          </a:p>
        </p:txBody>
      </p:sp>
      <p:sp>
        <p:nvSpPr>
          <p:cNvPr id="4" name="Slide Number Placeholder 3"/>
          <p:cNvSpPr>
            <a:spLocks noGrp="1"/>
          </p:cNvSpPr>
          <p:nvPr>
            <p:ph type="sldNum" sz="quarter" idx="10"/>
          </p:nvPr>
        </p:nvSpPr>
        <p:spPr/>
        <p:txBody>
          <a:bodyPr/>
          <a:lstStyle/>
          <a:p>
            <a:fld id="{C758A7FC-BB5C-4441-AB26-B332856F3DBC}" type="slidenum">
              <a:rPr lang="en-US" smtClean="0"/>
              <a:pPr/>
              <a:t>30</a:t>
            </a:fld>
            <a:endParaRPr lang="en-US" dirty="0"/>
          </a:p>
        </p:txBody>
      </p:sp>
    </p:spTree>
    <p:extLst>
      <p:ext uri="{BB962C8B-B14F-4D97-AF65-F5344CB8AC3E}">
        <p14:creationId xmlns:p14="http://schemas.microsoft.com/office/powerpoint/2010/main" val="1839596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 </a:t>
            </a:r>
            <a:r>
              <a:rPr lang="en-US" dirty="0" smtClean="0"/>
              <a:t>We did Elena, my</a:t>
            </a:r>
            <a:r>
              <a:rPr lang="en-US" baseline="0" dirty="0" smtClean="0"/>
              <a:t> office wrote a business plan outlining our efforts and created inpatient and outpatient coding capture tools designed to gather specific elements related to the information we are looking to glean from the practice.  </a:t>
            </a:r>
          </a:p>
          <a:p>
            <a:endParaRPr lang="en-US" baseline="0" dirty="0" smtClean="0"/>
          </a:p>
          <a:p>
            <a:r>
              <a:rPr lang="en-US" baseline="0" dirty="0" smtClean="0"/>
              <a:t>These include time differentials in both inpatient and outpatient, difficult code assignments, and provider documentation deficiencies.  </a:t>
            </a:r>
          </a:p>
          <a:p>
            <a:r>
              <a:rPr lang="en-US" baseline="0" dirty="0" smtClean="0"/>
              <a:t>We have included a copy of our Business plan in the Downloads for you and  will also show and share with you some of our capture tools a little later in the presentation.  </a:t>
            </a:r>
          </a:p>
          <a:p>
            <a:endParaRPr lang="en-US" baseline="0" dirty="0" smtClean="0"/>
          </a:p>
          <a:p>
            <a:r>
              <a:rPr lang="en-US" baseline="0" dirty="0" smtClean="0"/>
              <a:t>This is a great place to remind you as well, that all of our materials from this class are available for download using the green button located above my head, so be sure you take advantage of those.  </a:t>
            </a:r>
            <a:endParaRPr lang="en-US" dirty="0" smtClean="0"/>
          </a:p>
          <a:p>
            <a:endParaRPr lang="en-US" dirty="0"/>
          </a:p>
        </p:txBody>
      </p:sp>
      <p:sp>
        <p:nvSpPr>
          <p:cNvPr id="4" name="Slide Number Placeholder 3"/>
          <p:cNvSpPr>
            <a:spLocks noGrp="1"/>
          </p:cNvSpPr>
          <p:nvPr>
            <p:ph type="sldNum" sz="quarter" idx="10"/>
          </p:nvPr>
        </p:nvSpPr>
        <p:spPr/>
        <p:txBody>
          <a:bodyPr/>
          <a:lstStyle/>
          <a:p>
            <a:fld id="{962FF865-8110-4CAF-9EB5-C422B967BE05}" type="slidenum">
              <a:rPr lang="en-US" smtClean="0"/>
              <a:pPr/>
              <a:t>31</a:t>
            </a:fld>
            <a:endParaRPr lang="en-US" dirty="0"/>
          </a:p>
        </p:txBody>
      </p:sp>
    </p:spTree>
    <p:extLst>
      <p:ext uri="{BB962C8B-B14F-4D97-AF65-F5344CB8AC3E}">
        <p14:creationId xmlns:p14="http://schemas.microsoft.com/office/powerpoint/2010/main" val="2653455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 </a:t>
            </a:r>
            <a:r>
              <a:rPr lang="en-US" dirty="0" smtClean="0"/>
              <a:t>We included in our plan a communication outline and timeline to specify</a:t>
            </a:r>
            <a:r>
              <a:rPr lang="en-US" baseline="0" dirty="0" smtClean="0"/>
              <a:t> specific target dates.   Of course at this time none of us anticipated that the implementation would be delayed when we first started working on this last year.  Many of my sites had already started when we received word of the delay.  Many have continued on with the project, although scaling back the time spent a bit.  </a:t>
            </a:r>
          </a:p>
          <a:p>
            <a:endParaRPr lang="en-US" baseline="0" dirty="0" smtClean="0"/>
          </a:p>
          <a:p>
            <a:r>
              <a:rPr lang="en-US" baseline="0" dirty="0" smtClean="0"/>
              <a:t>Soon we will be going back to the drawing board to revisit our milestones again in order to  reposition ourselves and enhance our plans for the coming year.   While I think most of us were disappointed in the delay.  It has given us all the chance to re-group our initial efforts and strategize for the future.</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62FF865-8110-4CAF-9EB5-C422B967BE05}" type="slidenum">
              <a:rPr lang="en-US" smtClean="0"/>
              <a:pPr/>
              <a:t>32</a:t>
            </a:fld>
            <a:endParaRPr lang="en-US" dirty="0"/>
          </a:p>
        </p:txBody>
      </p:sp>
    </p:spTree>
    <p:extLst>
      <p:ext uri="{BB962C8B-B14F-4D97-AF65-F5344CB8AC3E}">
        <p14:creationId xmlns:p14="http://schemas.microsoft.com/office/powerpoint/2010/main" val="3269646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a:t>
            </a:r>
            <a:r>
              <a:rPr lang="en-US" b="1" baseline="0" dirty="0" smtClean="0"/>
              <a:t> - </a:t>
            </a:r>
            <a:r>
              <a:rPr lang="en-US" dirty="0" smtClean="0"/>
              <a:t>When </a:t>
            </a:r>
            <a:r>
              <a:rPr lang="en-US" dirty="0"/>
              <a:t>developing</a:t>
            </a:r>
            <a:r>
              <a:rPr lang="en-US" baseline="0" dirty="0"/>
              <a:t> a dual coding plan consider what you want to accomplish and then proceed to set goals much like those we have outlined already in the presentation. Keeping this in mind the decision of how much time to allow for the dual coding task is one of the first crucial elements in building your plan.  </a:t>
            </a:r>
          </a:p>
          <a:p>
            <a:endParaRPr lang="en-US" baseline="0" dirty="0"/>
          </a:p>
          <a:p>
            <a:r>
              <a:rPr lang="en-US" b="1" baseline="0" dirty="0" smtClean="0"/>
              <a:t>Tina - </a:t>
            </a:r>
            <a:r>
              <a:rPr lang="en-US" baseline="0" dirty="0" smtClean="0"/>
              <a:t>Much of this will be decided as you construct the methodology you will use.  Remember back to the beginning of our presentation and consider each one,</a:t>
            </a:r>
            <a:r>
              <a:rPr lang="en-US" dirty="0" smtClean="0"/>
              <a:t> for example, in simultaneous dual coding by one coder  where the coder first codes the chart in I-9 and then goes directly to coding the same chart in I-10,  </a:t>
            </a:r>
            <a:r>
              <a:rPr lang="en-US" baseline="0" dirty="0" smtClean="0"/>
              <a:t>will you allow each coder 1 hour a day, 5 hours a week, 1 day a week to code assigned encounters in ICD 9 and ICD 10?  </a:t>
            </a:r>
          </a:p>
          <a:p>
            <a:pPr defTabSz="934627">
              <a:defRPr/>
            </a:pPr>
            <a:endParaRPr lang="en-US" dirty="0" smtClean="0"/>
          </a:p>
          <a:p>
            <a:r>
              <a:rPr lang="en-US" dirty="0" smtClean="0"/>
              <a:t>OR will your facility choose the dual coding of one chart by two coders methodology,  and if so, how much time can you devote to that plan per day or week?</a:t>
            </a:r>
          </a:p>
          <a:p>
            <a:pPr marL="0" indent="0">
              <a:buNone/>
            </a:pPr>
            <a:endParaRPr lang="en-US" sz="1200" kern="1200" baseline="0" dirty="0">
              <a:solidFill>
                <a:schemeClr val="tx1"/>
              </a:solidFill>
              <a:effectLst/>
              <a:latin typeface="+mn-lt"/>
              <a:ea typeface="+mn-ea"/>
              <a:cs typeface="+mn-cs"/>
            </a:endParaRPr>
          </a:p>
          <a:p>
            <a:pPr marL="0" indent="0">
              <a:buNone/>
            </a:pPr>
            <a:r>
              <a:rPr lang="en-US" sz="1200" b="1" kern="1200" baseline="0" dirty="0" smtClean="0">
                <a:solidFill>
                  <a:schemeClr val="tx1"/>
                </a:solidFill>
                <a:effectLst/>
                <a:latin typeface="+mn-lt"/>
                <a:ea typeface="+mn-ea"/>
                <a:cs typeface="+mn-cs"/>
              </a:rPr>
              <a:t>Elena - </a:t>
            </a:r>
            <a:r>
              <a:rPr lang="en-US" sz="1200" kern="1200" baseline="0" dirty="0" smtClean="0">
                <a:solidFill>
                  <a:schemeClr val="tx1"/>
                </a:solidFill>
                <a:effectLst/>
                <a:latin typeface="+mn-lt"/>
                <a:ea typeface="+mn-ea"/>
                <a:cs typeface="+mn-cs"/>
              </a:rPr>
              <a:t>Will </a:t>
            </a:r>
            <a:r>
              <a:rPr lang="en-US" sz="1200" kern="1200" baseline="0" dirty="0">
                <a:solidFill>
                  <a:schemeClr val="tx1"/>
                </a:solidFill>
                <a:effectLst/>
                <a:latin typeface="+mn-lt"/>
                <a:ea typeface="+mn-ea"/>
                <a:cs typeface="+mn-cs"/>
              </a:rPr>
              <a:t>you u</a:t>
            </a:r>
            <a:r>
              <a:rPr lang="en-US" sz="1200" b="0" i="0" u="none" strike="noStrike" kern="1200" baseline="0" dirty="0">
                <a:solidFill>
                  <a:schemeClr val="tx1"/>
                </a:solidFill>
                <a:latin typeface="+mn-lt"/>
                <a:ea typeface="+mn-ea"/>
                <a:cs typeface="+mn-cs"/>
              </a:rPr>
              <a:t>se Temporary Staff for Dual Coding, allowing your staff to spend even more time coding in ICD-10 or will you deploy the </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Dual Coding and Inter-rater Reliability method where several coders code the same record in ICD-10. This method allows for coders to practice, but it also enables the study results to be used to establish a measure of inter-rater reliability. When several coders code the same record, followed by an educational discussion about the matching and mismatching codes selected, the degree of agreement among coders can be measured.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Results from inter-rater reliability studies can be used for developing an organization’s ICD-10 policies and procedures, as well as the quality and productivity standards that the coders will be expected to meet. This method is a good choice if the goals of the project are more educational in nature, and in the long term should lead to better data  quality as evidenced by a high rate of inter-rater reliability.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Tina - </a:t>
            </a:r>
            <a:r>
              <a:rPr lang="en-US" sz="1200" b="0" i="0" u="none" strike="noStrike" kern="1200" baseline="0" dirty="0" smtClean="0">
                <a:solidFill>
                  <a:schemeClr val="tx1"/>
                </a:solidFill>
                <a:latin typeface="+mn-lt"/>
                <a:ea typeface="+mn-ea"/>
                <a:cs typeface="+mn-cs"/>
              </a:rPr>
              <a:t>Whatever </a:t>
            </a:r>
            <a:r>
              <a:rPr lang="en-US" sz="1200" b="0" i="0" u="none" strike="noStrike" kern="1200" baseline="0" dirty="0">
                <a:solidFill>
                  <a:schemeClr val="tx1"/>
                </a:solidFill>
                <a:latin typeface="+mn-lt"/>
                <a:ea typeface="+mn-ea"/>
                <a:cs typeface="+mn-cs"/>
              </a:rPr>
              <a:t>the method you choose to implement it is important to c</a:t>
            </a:r>
            <a:r>
              <a:rPr lang="en-US" baseline="0" dirty="0"/>
              <a:t>onsider having staff use a productivity tool for time spent coding in ICD 10 to calculate their actual ICD 9 productivity.  This would enable some freedom to work on encounters without the additional stress of having a set number to code each day.  </a:t>
            </a:r>
            <a:endParaRPr lang="en-US" baseline="0" dirty="0" smtClean="0"/>
          </a:p>
          <a:p>
            <a:endParaRPr lang="en-US" baseline="0" dirty="0" smtClean="0"/>
          </a:p>
          <a:p>
            <a:r>
              <a:rPr lang="en-US" baseline="0" dirty="0" smtClean="0"/>
              <a:t>Also </a:t>
            </a:r>
            <a:r>
              <a:rPr lang="en-US" baseline="0" dirty="0"/>
              <a:t>be sure to consider ICD 10 training activities as outlined by your facility as well as staff meetings and any other duties.  </a:t>
            </a:r>
          </a:p>
          <a:p>
            <a:endParaRPr lang="en-US" baseline="0" dirty="0"/>
          </a:p>
          <a:p>
            <a:r>
              <a:rPr lang="en-US" baseline="0" dirty="0"/>
              <a:t>Creating an environment of learning and practice will  decrease anxiety and to build coding staff confidence in ICD-10 activities. </a:t>
            </a:r>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33</a:t>
            </a:fld>
            <a:endParaRPr lang="en-US" dirty="0"/>
          </a:p>
        </p:txBody>
      </p:sp>
    </p:spTree>
    <p:extLst>
      <p:ext uri="{BB962C8B-B14F-4D97-AF65-F5344CB8AC3E}">
        <p14:creationId xmlns:p14="http://schemas.microsoft.com/office/powerpoint/2010/main" val="3032035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7779"/>
            <a:endParaRPr lang="en-US" b="1" dirty="0"/>
          </a:p>
          <a:p>
            <a:pPr marL="58415"/>
            <a:r>
              <a:rPr lang="en-US" b="1" dirty="0" smtClean="0"/>
              <a:t>Elena</a:t>
            </a:r>
            <a:r>
              <a:rPr lang="en-US" b="1" baseline="0" dirty="0" smtClean="0"/>
              <a:t> - </a:t>
            </a:r>
            <a:r>
              <a:rPr lang="en-US" dirty="0" smtClean="0"/>
              <a:t>To add to that Tina….the</a:t>
            </a:r>
            <a:r>
              <a:rPr lang="en-US" baseline="0" dirty="0" smtClean="0"/>
              <a:t> next area to consider with regards to ICD-10 dual coding strategy is the quantity and types of charts to include in the process.  </a:t>
            </a:r>
            <a:endParaRPr lang="en-US" dirty="0" smtClean="0"/>
          </a:p>
          <a:p>
            <a:pPr marL="58415"/>
            <a:endParaRPr lang="en-US" dirty="0" smtClean="0"/>
          </a:p>
          <a:p>
            <a:pPr marL="58415"/>
            <a:r>
              <a:rPr lang="en-US" baseline="0" dirty="0" smtClean="0"/>
              <a:t>First, facilities may want to pick a date to begin dual coding.  Consider having coders dual code just a couple of records each week.  For example, inpatient coders could code 2 records, surgery and outpatient coders could code 10 records each.  For outpatient, it may be beneficial for coders to start dual coding by specialty.  </a:t>
            </a:r>
            <a:endParaRPr lang="en-US" dirty="0" smtClean="0"/>
          </a:p>
          <a:p>
            <a:pPr marL="58415"/>
            <a:endParaRPr lang="en-US" dirty="0" smtClean="0"/>
          </a:p>
          <a:p>
            <a:pPr marL="58415"/>
            <a:r>
              <a:rPr lang="en-US" b="1" baseline="0" dirty="0" smtClean="0"/>
              <a:t>Tina - </a:t>
            </a:r>
            <a:r>
              <a:rPr lang="en-US" baseline="0" dirty="0" smtClean="0"/>
              <a:t>Utilizing a ICD-10 recording tool, which we will show examples a little later in the presentation. The coders can input ICD-10 codes for further monitoring and review by their Lead Coder/Coding Supervisor.  This will allow for all dual coded records to be reviewed for accuracy.  </a:t>
            </a:r>
          </a:p>
          <a:p>
            <a:pPr marL="58415"/>
            <a:endParaRPr lang="en-US" baseline="0" dirty="0" smtClean="0"/>
          </a:p>
          <a:p>
            <a:pPr marL="58415"/>
            <a:r>
              <a:rPr lang="en-US" baseline="0" dirty="0" smtClean="0"/>
              <a:t>This will also help to identify any coder educational opportunities which may be needed and to ensure once transition occurs, facilities have confidence that records will be coded accurately. </a:t>
            </a:r>
            <a:endParaRPr lang="en-US" dirty="0" smtClean="0"/>
          </a:p>
          <a:p>
            <a:endParaRPr lang="en-US" dirty="0" smtClean="0"/>
          </a:p>
          <a:p>
            <a:r>
              <a:rPr lang="en-US" b="1" dirty="0" smtClean="0"/>
              <a:t>Elena - </a:t>
            </a:r>
            <a:r>
              <a:rPr lang="en-US" dirty="0" smtClean="0"/>
              <a:t>Dual</a:t>
            </a:r>
            <a:r>
              <a:rPr lang="en-US" baseline="0" dirty="0" smtClean="0"/>
              <a:t> coding will provide ongoing exposure to ICD-10 and continue to improve coder knowledge and confidence.  It will also assist with identifying any documentation improvement opportunities.</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FEEBDE78-98D6-40E0-B223-8DBEB16E143D}" type="slidenum">
              <a:rPr lang="en-US" smtClean="0"/>
              <a:pPr/>
              <a:t>34</a:t>
            </a:fld>
            <a:endParaRPr lang="en-US" dirty="0"/>
          </a:p>
        </p:txBody>
      </p:sp>
    </p:spTree>
    <p:extLst>
      <p:ext uri="{BB962C8B-B14F-4D97-AF65-F5344CB8AC3E}">
        <p14:creationId xmlns:p14="http://schemas.microsoft.com/office/powerpoint/2010/main" val="1208845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a:t>
            </a:r>
            <a:r>
              <a:rPr lang="en-US" b="1" baseline="0" dirty="0" smtClean="0"/>
              <a:t> - </a:t>
            </a:r>
            <a:r>
              <a:rPr lang="en-US" dirty="0" smtClean="0"/>
              <a:t>We,</a:t>
            </a:r>
            <a:r>
              <a:rPr lang="en-US" baseline="0" dirty="0" smtClean="0"/>
              <a:t> like everyone else are currently revising our plans to stretch our implementation across another year.  We have decided to continue the dual coding scaling back a bit on our original plan so coding staff can stay fresh with the knowledge they have acquired learning the ICD-10 code set.  </a:t>
            </a:r>
          </a:p>
          <a:p>
            <a:endParaRPr lang="en-US" baseline="0" dirty="0" smtClean="0"/>
          </a:p>
          <a:p>
            <a:pPr defTabSz="934627">
              <a:defRPr/>
            </a:pPr>
            <a:r>
              <a:rPr lang="en-US" dirty="0" smtClean="0"/>
              <a:t>We</a:t>
            </a:r>
            <a:r>
              <a:rPr lang="en-US" baseline="0" dirty="0" smtClean="0"/>
              <a:t> anticipate that there will be many challenges that we will face as we continue dual coding. </a:t>
            </a:r>
          </a:p>
          <a:p>
            <a:pPr defTabSz="934627">
              <a:defRPr/>
            </a:pPr>
            <a:endParaRPr lang="en-US" baseline="0" dirty="0" smtClean="0"/>
          </a:p>
          <a:p>
            <a:pPr defTabSz="934627">
              <a:defRPr/>
            </a:pPr>
            <a:endParaRPr lang="en-US" baseline="0" dirty="0" smtClean="0"/>
          </a:p>
          <a:p>
            <a:pPr defTabSz="934627">
              <a:defRPr/>
            </a:pPr>
            <a:endParaRPr lang="en-US" baseline="0" dirty="0" smtClean="0"/>
          </a:p>
          <a:p>
            <a:pPr defTabSz="934627">
              <a:defRP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62FF865-8110-4CAF-9EB5-C422B967BE05}" type="slidenum">
              <a:rPr lang="en-US" smtClean="0"/>
              <a:pPr/>
              <a:t>35</a:t>
            </a:fld>
            <a:endParaRPr lang="en-US" dirty="0"/>
          </a:p>
        </p:txBody>
      </p:sp>
    </p:spTree>
    <p:extLst>
      <p:ext uri="{BB962C8B-B14F-4D97-AF65-F5344CB8AC3E}">
        <p14:creationId xmlns:p14="http://schemas.microsoft.com/office/powerpoint/2010/main" val="291580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b="1" dirty="0" smtClean="0"/>
              <a:t>Elena</a:t>
            </a:r>
            <a:r>
              <a:rPr lang="en-US" b="0" baseline="0" dirty="0" smtClean="0"/>
              <a:t> - Well, Tina let’s l</a:t>
            </a:r>
            <a:r>
              <a:rPr lang="en-US" dirty="0" smtClean="0"/>
              <a:t>ook at Tampa’s timeline each quarter the amount of cases increase. There are</a:t>
            </a:r>
            <a:r>
              <a:rPr lang="en-US" baseline="0" dirty="0" smtClean="0"/>
              <a:t> a set amount of encounters that coders will be expected to code per week and as the time moves forward, coding in ICD-10 will get easier. </a:t>
            </a:r>
          </a:p>
          <a:p>
            <a:pPr defTabSz="924458">
              <a:defRPr/>
            </a:pPr>
            <a:endParaRPr lang="en-US" baseline="0" dirty="0" smtClean="0"/>
          </a:p>
          <a:p>
            <a:pPr defTabSz="924458">
              <a:defRPr/>
            </a:pPr>
            <a:r>
              <a:rPr lang="en-US" baseline="0" dirty="0" smtClean="0"/>
              <a:t>A lot of the cases in the outpatient setting are repetitious with regards to the diagnosis and the coder familiarity will increase their speed in coding records. This all takes time, but starting now will pay off in decreasing a significant amount of productivity loss.</a:t>
            </a:r>
            <a:endParaRPr lang="en-US" dirty="0"/>
          </a:p>
          <a:p>
            <a:endParaRPr lang="en-US" dirty="0"/>
          </a:p>
        </p:txBody>
      </p:sp>
      <p:sp>
        <p:nvSpPr>
          <p:cNvPr id="4" name="Slide Number Placeholder 3"/>
          <p:cNvSpPr>
            <a:spLocks noGrp="1"/>
          </p:cNvSpPr>
          <p:nvPr>
            <p:ph type="sldNum" sz="quarter" idx="10"/>
          </p:nvPr>
        </p:nvSpPr>
        <p:spPr/>
        <p:txBody>
          <a:bodyPr/>
          <a:lstStyle/>
          <a:p>
            <a:fld id="{C6082133-5B0F-4ADB-AFAC-FC64F1BEE27F}" type="slidenum">
              <a:rPr lang="en-US" smtClean="0"/>
              <a:pPr/>
              <a:t>36</a:t>
            </a:fld>
            <a:endParaRPr lang="en-US" dirty="0"/>
          </a:p>
        </p:txBody>
      </p:sp>
    </p:spTree>
    <p:extLst>
      <p:ext uri="{BB962C8B-B14F-4D97-AF65-F5344CB8AC3E}">
        <p14:creationId xmlns:p14="http://schemas.microsoft.com/office/powerpoint/2010/main" val="4137966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a:t>
            </a:r>
            <a:r>
              <a:rPr lang="en-US" b="0" baseline="0" dirty="0" smtClean="0"/>
              <a:t>Supervisors or auditing staff should plan to monitor 100% of the cases coded for accuracy in the beginning.   </a:t>
            </a:r>
            <a:r>
              <a:rPr lang="en-US" dirty="0" smtClean="0"/>
              <a:t>Understanding that this information </a:t>
            </a:r>
            <a:r>
              <a:rPr lang="en-US" b="0" baseline="0" dirty="0" smtClean="0"/>
              <a:t>can be used to track and</a:t>
            </a:r>
            <a:r>
              <a:rPr lang="en-US" baseline="0" dirty="0" smtClean="0"/>
              <a:t> trend per coding professional. We will show a few ways to track on the next few slides, but after about 6 months you should be able to scale back the monitoring to about 50% of cases coded. </a:t>
            </a:r>
          </a:p>
          <a:p>
            <a:endParaRPr lang="en-US" baseline="0" dirty="0" smtClean="0"/>
          </a:p>
          <a:p>
            <a:r>
              <a:rPr lang="en-US" baseline="0" dirty="0" smtClean="0"/>
              <a:t>As you move forward you should see that the trending will show that you are truly building skill level </a:t>
            </a:r>
            <a:r>
              <a:rPr lang="en-US" dirty="0" smtClean="0"/>
              <a:t>coders and will </a:t>
            </a:r>
            <a:r>
              <a:rPr lang="en-US" baseline="0" dirty="0" smtClean="0"/>
              <a:t>set your unit up nicely once </a:t>
            </a:r>
            <a:r>
              <a:rPr lang="en-US" dirty="0" smtClean="0"/>
              <a:t>you </a:t>
            </a:r>
            <a:r>
              <a:rPr lang="en-US" baseline="0" dirty="0" smtClean="0"/>
              <a:t>go live.  </a:t>
            </a:r>
          </a:p>
          <a:p>
            <a:endParaRPr lang="en-US" baseline="0" dirty="0" smtClean="0"/>
          </a:p>
          <a:p>
            <a:r>
              <a:rPr lang="en-US" baseline="0" dirty="0" smtClean="0"/>
              <a:t>Supervisors or auditors will need to set up meetings with the coders to review what is found on the reviews –they </a:t>
            </a:r>
            <a:r>
              <a:rPr lang="en-US" dirty="0" smtClean="0"/>
              <a:t>may </a:t>
            </a:r>
            <a:r>
              <a:rPr lang="en-US" baseline="0" dirty="0" smtClean="0"/>
              <a:t>need </a:t>
            </a:r>
            <a:r>
              <a:rPr lang="en-US" dirty="0" smtClean="0"/>
              <a:t>to do </a:t>
            </a:r>
            <a:r>
              <a:rPr lang="en-US" baseline="0" dirty="0" smtClean="0"/>
              <a:t>group training or one on one training ….</a:t>
            </a:r>
            <a:r>
              <a:rPr lang="en-US" dirty="0" smtClean="0"/>
              <a:t>or simply implementing </a:t>
            </a:r>
            <a:r>
              <a:rPr lang="en-US" baseline="0" dirty="0" smtClean="0"/>
              <a:t>a piece </a:t>
            </a:r>
            <a:r>
              <a:rPr lang="en-US" dirty="0" smtClean="0"/>
              <a:t>of I10 </a:t>
            </a:r>
            <a:r>
              <a:rPr lang="en-US" baseline="0" dirty="0" smtClean="0"/>
              <a:t>in with your monthly training.  Doing all or part of this will assist in building confidence in the coders </a:t>
            </a:r>
            <a:r>
              <a:rPr lang="en-US" dirty="0" smtClean="0"/>
              <a:t>and preparing them </a:t>
            </a:r>
            <a:r>
              <a:rPr lang="en-US" baseline="0" dirty="0" smtClean="0"/>
              <a:t>for I10</a:t>
            </a:r>
          </a:p>
          <a:p>
            <a:endParaRPr lang="en-US" dirty="0" smtClean="0"/>
          </a:p>
          <a:p>
            <a:endParaRPr lang="en-US" b="0" baseline="0" dirty="0" smtClean="0"/>
          </a:p>
          <a:p>
            <a:endParaRPr lang="en-US" b="0" baseline="0" dirty="0" smtClean="0"/>
          </a:p>
          <a:p>
            <a:endParaRPr lang="en-US" b="0" baseline="0" dirty="0" smtClean="0"/>
          </a:p>
          <a:p>
            <a:endParaRPr lang="en-US" b="0" baseline="0" dirty="0" smtClean="0"/>
          </a:p>
          <a:p>
            <a:endParaRPr lang="en-US" b="0" baseline="0" dirty="0" smtClean="0"/>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37</a:t>
            </a:fld>
            <a:endParaRPr lang="en-US" dirty="0"/>
          </a:p>
        </p:txBody>
      </p:sp>
    </p:spTree>
    <p:extLst>
      <p:ext uri="{BB962C8B-B14F-4D97-AF65-F5344CB8AC3E}">
        <p14:creationId xmlns:p14="http://schemas.microsoft.com/office/powerpoint/2010/main" val="353632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baseline="0" dirty="0" smtClean="0"/>
              <a:t>Tina - </a:t>
            </a:r>
            <a:r>
              <a:rPr lang="en-US" dirty="0" smtClean="0"/>
              <a:t>In this monitoring tool example, </a:t>
            </a:r>
            <a:r>
              <a:rPr lang="en-US" baseline="0" dirty="0" smtClean="0"/>
              <a:t>5 inpatient cases are monitored each week per coder. </a:t>
            </a:r>
            <a:endParaRPr lang="en-US" dirty="0" smtClean="0"/>
          </a:p>
          <a:p>
            <a:pPr defTabSz="934627">
              <a:defRPr/>
            </a:pPr>
            <a:endParaRPr lang="en-US" dirty="0" smtClean="0"/>
          </a:p>
          <a:p>
            <a:pPr defTabSz="934627">
              <a:defRPr/>
            </a:pPr>
            <a:r>
              <a:rPr lang="en-US" dirty="0" smtClean="0"/>
              <a:t>Utilizing the coding collection tool, the person monitoring accuracy can populate</a:t>
            </a:r>
            <a:r>
              <a:rPr lang="en-US" baseline="0" dirty="0" smtClean="0"/>
              <a:t> this coder accuracy tool in an effort to </a:t>
            </a:r>
            <a:r>
              <a:rPr lang="en-US" dirty="0" smtClean="0"/>
              <a:t>keep track of both ICD-9 &amp; ICD-10 accuracy. </a:t>
            </a:r>
            <a:r>
              <a:rPr lang="en-US" baseline="0" dirty="0" smtClean="0"/>
              <a:t>The first line in this tool is the coder’s I-9 accuracy.  The second line is the I-10 accuracy.  </a:t>
            </a:r>
          </a:p>
          <a:p>
            <a:pPr defTabSz="934627">
              <a:defRPr/>
            </a:pPr>
            <a:endParaRPr lang="en-US" baseline="0" dirty="0" smtClean="0"/>
          </a:p>
          <a:p>
            <a:pPr defTabSz="934627">
              <a:defRPr/>
            </a:pPr>
            <a:r>
              <a:rPr lang="en-US" baseline="0" dirty="0" smtClean="0"/>
              <a:t>By comparing the two, you can identify whether there is both an I-9 and I-10 educational opportunity or whether just ongoing I-10 education is needed.  The expectation is that with experience the coder’s I-10 accuracy should continue to increase until they reach and maintain the expected level of accuracy.  The goal is to have coders meet the accuracy standard prior to ICD-10 transition.</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38</a:t>
            </a:fld>
            <a:endParaRPr lang="en-US" dirty="0"/>
          </a:p>
        </p:txBody>
      </p:sp>
    </p:spTree>
    <p:extLst>
      <p:ext uri="{BB962C8B-B14F-4D97-AF65-F5344CB8AC3E}">
        <p14:creationId xmlns:p14="http://schemas.microsoft.com/office/powerpoint/2010/main" val="118727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Elena</a:t>
            </a:r>
            <a:r>
              <a:rPr lang="en-US" b="1" baseline="0" dirty="0" smtClean="0"/>
              <a:t> - </a:t>
            </a:r>
            <a:r>
              <a:rPr lang="en-US" dirty="0" smtClean="0"/>
              <a:t>Here </a:t>
            </a:r>
            <a:r>
              <a:rPr lang="en-US" b="0" dirty="0" smtClean="0"/>
              <a:t> is an example of an</a:t>
            </a:r>
            <a:r>
              <a:rPr lang="en-US" b="0" baseline="0" dirty="0" smtClean="0"/>
              <a:t> accuracy tracking monitor;  note the upward trend in coder accuracy which is to be expected as coders gain experience and knowledge.  </a:t>
            </a:r>
          </a:p>
          <a:p>
            <a:endParaRPr lang="en-US" b="0" baseline="0" dirty="0" smtClean="0"/>
          </a:p>
          <a:p>
            <a:r>
              <a:rPr lang="en-US" dirty="0" smtClean="0"/>
              <a:t>As </a:t>
            </a:r>
            <a:r>
              <a:rPr lang="en-US" dirty="0"/>
              <a:t>you can see here if all goes right this year, this plan will have worked and the coder will be on track to an exceptional coding accuracy rate in ICD-10, something we all want to achieve. </a:t>
            </a:r>
          </a:p>
        </p:txBody>
      </p:sp>
      <p:sp>
        <p:nvSpPr>
          <p:cNvPr id="4" name="Slide Number Placeholder 3"/>
          <p:cNvSpPr>
            <a:spLocks noGrp="1"/>
          </p:cNvSpPr>
          <p:nvPr>
            <p:ph type="sldNum" sz="quarter" idx="10"/>
          </p:nvPr>
        </p:nvSpPr>
        <p:spPr/>
        <p:txBody>
          <a:bodyPr/>
          <a:lstStyle/>
          <a:p>
            <a:fld id="{BDEBE404-B810-4531-8D4F-92F476E64A96}" type="slidenum">
              <a:rPr lang="en-US" smtClean="0"/>
              <a:pPr/>
              <a:t>39</a:t>
            </a:fld>
            <a:endParaRPr lang="en-US" dirty="0"/>
          </a:p>
        </p:txBody>
      </p:sp>
    </p:spTree>
    <p:extLst>
      <p:ext uri="{BB962C8B-B14F-4D97-AF65-F5344CB8AC3E}">
        <p14:creationId xmlns:p14="http://schemas.microsoft.com/office/powerpoint/2010/main" val="183933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4627">
              <a:defRPr/>
            </a:pPr>
            <a:r>
              <a:rPr lang="en-US" b="1" dirty="0" smtClean="0"/>
              <a:t>Tina</a:t>
            </a:r>
            <a:r>
              <a:rPr lang="en-US" dirty="0" smtClean="0"/>
              <a:t> - </a:t>
            </a:r>
            <a:r>
              <a:rPr lang="en-US" baseline="0" dirty="0" smtClean="0"/>
              <a:t> Most of</a:t>
            </a:r>
            <a:r>
              <a:rPr lang="en-US" dirty="0" smtClean="0"/>
              <a:t> us would describe dual coding as coding a record in both the ICD-9 and ICD-10 code sets.  </a:t>
            </a:r>
          </a:p>
          <a:p>
            <a:pPr defTabSz="934627">
              <a:defRPr/>
            </a:pPr>
            <a:endParaRPr lang="en-US" dirty="0" smtClean="0"/>
          </a:p>
          <a:p>
            <a:pPr defTabSz="934627">
              <a:defRPr/>
            </a:pPr>
            <a:r>
              <a:rPr lang="en-US" dirty="0" smtClean="0"/>
              <a:t>Sounds simple enough right?   But let me throw a little wrench in it by discussing a couple of different methods being used in dual coding projects across the country.   Throughout today’s presentation you will hear us say that there really is no “cookie cutter” approach to dual coding.</a:t>
            </a:r>
          </a:p>
          <a:p>
            <a:pPr defTabSz="934627">
              <a:defRPr/>
            </a:pPr>
            <a:endParaRPr lang="en-US" dirty="0" smtClean="0"/>
          </a:p>
          <a:p>
            <a:pPr defTabSz="934627">
              <a:defRPr/>
            </a:pPr>
            <a:r>
              <a:rPr lang="en-US" b="1" dirty="0" smtClean="0"/>
              <a:t>Elena  </a:t>
            </a:r>
            <a:r>
              <a:rPr lang="en-US" dirty="0" smtClean="0"/>
              <a:t>-    That’s right Tina, it’s just like the saying you’ve seen one VA, you’ve seen one VA…we can say the same for dual coding; one dual coding project does not equal the other….looking at the methodology alone, we will see that right off the bat! </a:t>
            </a:r>
          </a:p>
          <a:p>
            <a:pPr defTabSz="934627">
              <a:defRPr/>
            </a:pPr>
            <a:endParaRPr lang="en-US" dirty="0" smtClean="0"/>
          </a:p>
          <a:p>
            <a:pPr defTabSz="934627">
              <a:defRPr/>
            </a:pPr>
            <a:r>
              <a:rPr lang="en-US" b="1" dirty="0" smtClean="0"/>
              <a:t>Tina --</a:t>
            </a:r>
            <a:r>
              <a:rPr lang="en-US" dirty="0" smtClean="0"/>
              <a:t>According to Lisa Fink and Kathy Johnson in their Emerging Best Practice ebook on the subject, there are actually numerous methodologies for dual coding…let’s talk about a few of those on the next slide.</a:t>
            </a:r>
          </a:p>
          <a:p>
            <a:pPr defTabSz="934627">
              <a:defRPr/>
            </a:pPr>
            <a:endParaRPr lang="en-US" dirty="0" smtClean="0"/>
          </a:p>
          <a:p>
            <a:endParaRPr lang="en-US" dirty="0" smtClean="0"/>
          </a:p>
          <a:p>
            <a:pPr defTabSz="924458">
              <a:defRPr/>
            </a:pPr>
            <a:endParaRPr lang="en-US" sz="1200" b="1" kern="1200" dirty="0" smtClean="0">
              <a:solidFill>
                <a:schemeClr val="tx1"/>
              </a:solidFill>
              <a:effectLst/>
              <a:latin typeface="+mn-lt"/>
              <a:ea typeface="+mn-ea"/>
              <a:cs typeface="+mn-cs"/>
            </a:endParaRPr>
          </a:p>
          <a:p>
            <a:pPr defTabSz="924458">
              <a:defRPr/>
            </a:pPr>
            <a:endParaRPr lang="en-US" sz="1200" b="1" kern="1200" dirty="0" smtClean="0">
              <a:solidFill>
                <a:schemeClr val="tx1"/>
              </a:solidFill>
              <a:effectLst/>
              <a:latin typeface="+mn-lt"/>
              <a:ea typeface="+mn-ea"/>
              <a:cs typeface="+mn-cs"/>
            </a:endParaRPr>
          </a:p>
          <a:p>
            <a:pPr defTabSz="924458">
              <a:defRPr/>
            </a:pP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58A7FC-BB5C-4441-AB26-B332856F3DBC}" type="slidenum">
              <a:rPr lang="en-US" smtClean="0"/>
              <a:pPr/>
              <a:t>4</a:t>
            </a:fld>
            <a:endParaRPr lang="en-US" dirty="0"/>
          </a:p>
        </p:txBody>
      </p:sp>
    </p:spTree>
    <p:extLst>
      <p:ext uri="{BB962C8B-B14F-4D97-AF65-F5344CB8AC3E}">
        <p14:creationId xmlns:p14="http://schemas.microsoft.com/office/powerpoint/2010/main" val="3729629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Tina -</a:t>
            </a:r>
            <a:r>
              <a:rPr lang="en-US" dirty="0" smtClean="0"/>
              <a:t>As part</a:t>
            </a:r>
            <a:r>
              <a:rPr lang="en-US" baseline="0" dirty="0" smtClean="0"/>
              <a:t> of a good overall plan, you will definitely need a way to collect all of the data gleaned during the project.  We have a few examples to get you started and remember these can be downloaded for your use by clicking on the green download button above my head. </a:t>
            </a:r>
            <a:endParaRPr lang="en-US" dirty="0" smtClean="0"/>
          </a:p>
          <a:p>
            <a:endParaRPr lang="en-US" dirty="0" smtClean="0"/>
          </a:p>
          <a:p>
            <a:r>
              <a:rPr lang="en-US" b="1" baseline="0" dirty="0" smtClean="0"/>
              <a:t>Elena - </a:t>
            </a:r>
            <a:r>
              <a:rPr lang="en-US" dirty="0" smtClean="0"/>
              <a:t>This is an example of the worksheet used by each coder participating in the Learning</a:t>
            </a:r>
            <a:r>
              <a:rPr lang="en-US" baseline="0" dirty="0" smtClean="0"/>
              <a:t> Lab study for each outpatient encounter coded in ICD 10.  Each encounter was captured electronically using a Coding Review Worksheet designed to simulate entering codes, case comments etc. into Nuance software. </a:t>
            </a:r>
          </a:p>
          <a:p>
            <a:endParaRPr lang="en-US" baseline="0" dirty="0" smtClean="0"/>
          </a:p>
          <a:p>
            <a:r>
              <a:rPr lang="en-US" baseline="0" dirty="0" smtClean="0"/>
              <a:t> VISN 9 CCU Coding Compliance staff populated the general information from each day’s work completed including number of ICD 9 vs ICD 10 codes used, time spent, questions, comments, and documentation issues onto a SharePoint. </a:t>
            </a:r>
            <a:endParaRPr lang="en-US"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40</a:t>
            </a:fld>
            <a:endParaRPr lang="en-US" dirty="0"/>
          </a:p>
        </p:txBody>
      </p:sp>
    </p:spTree>
    <p:extLst>
      <p:ext uri="{BB962C8B-B14F-4D97-AF65-F5344CB8AC3E}">
        <p14:creationId xmlns:p14="http://schemas.microsoft.com/office/powerpoint/2010/main" val="3087486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Tina - </a:t>
            </a:r>
            <a:r>
              <a:rPr lang="en-US" dirty="0" smtClean="0"/>
              <a:t>This is an example of the tool we are using in my VISN.</a:t>
            </a:r>
            <a:r>
              <a:rPr lang="en-US" baseline="0" dirty="0" smtClean="0"/>
              <a:t>  This is an excel spreadsheet developed to track numerous elements.  Within the spreadsheet there is also a summary tab, that will tabulate multiple instances of worksheets to use in data analysis.  </a:t>
            </a:r>
          </a:p>
          <a:p>
            <a:endParaRPr lang="en-US" baseline="0" dirty="0" smtClean="0"/>
          </a:p>
          <a:p>
            <a:r>
              <a:rPr lang="en-US" baseline="0" dirty="0" smtClean="0"/>
              <a:t>Our suggestion with this form is to utilize separate worksheets for each type of clinic specialty on the outpatient side.  </a:t>
            </a:r>
          </a:p>
          <a:p>
            <a:endParaRPr lang="en-US" baseline="0" dirty="0" smtClean="0"/>
          </a:p>
          <a:p>
            <a:r>
              <a:rPr lang="en-US" baseline="0" dirty="0" smtClean="0"/>
              <a:t>For example - Set up a SharePoint to house them with separate folders for each type of encounter such as Cardiology, Urology,</a:t>
            </a:r>
          </a:p>
          <a:p>
            <a:r>
              <a:rPr lang="en-US" baseline="0" dirty="0" smtClean="0"/>
              <a:t>Primary Care, etc. </a:t>
            </a:r>
          </a:p>
          <a:p>
            <a:endParaRPr lang="en-US" baseline="0" dirty="0" smtClean="0"/>
          </a:p>
          <a:p>
            <a:r>
              <a:rPr lang="en-US" baseline="0" dirty="0" smtClean="0"/>
              <a:t>This might seem like a lot of work up front however it will enable you to easily glean service specific information that will be vital when preparing your provider training in the future.   </a:t>
            </a:r>
          </a:p>
          <a:p>
            <a:endParaRPr lang="en-US" baseline="0" dirty="0" smtClean="0"/>
          </a:p>
          <a:p>
            <a:r>
              <a:rPr lang="en-US" baseline="0" dirty="0" smtClean="0"/>
              <a:t>In addition, there will be specific ICD – 10 chapter questions that will arise when coding these charts…this way you will also have your list of coder, questions, comments and concerns tallied per service for targeted training sessions in the future.  </a:t>
            </a:r>
          </a:p>
          <a:p>
            <a:endParaRPr lang="en-US" dirty="0"/>
          </a:p>
        </p:txBody>
      </p:sp>
      <p:sp>
        <p:nvSpPr>
          <p:cNvPr id="4" name="Slide Number Placeholder 3"/>
          <p:cNvSpPr>
            <a:spLocks noGrp="1"/>
          </p:cNvSpPr>
          <p:nvPr>
            <p:ph type="sldNum" sz="quarter" idx="10"/>
          </p:nvPr>
        </p:nvSpPr>
        <p:spPr/>
        <p:txBody>
          <a:bodyPr/>
          <a:lstStyle/>
          <a:p>
            <a:fld id="{962FF865-8110-4CAF-9EB5-C422B967BE05}" type="slidenum">
              <a:rPr lang="en-US" smtClean="0"/>
              <a:pPr/>
              <a:t>41</a:t>
            </a:fld>
            <a:endParaRPr lang="en-US" dirty="0"/>
          </a:p>
        </p:txBody>
      </p:sp>
    </p:spTree>
    <p:extLst>
      <p:ext uri="{BB962C8B-B14F-4D97-AF65-F5344CB8AC3E}">
        <p14:creationId xmlns:p14="http://schemas.microsoft.com/office/powerpoint/2010/main" val="627458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4627">
              <a:defRPr/>
            </a:pPr>
            <a:r>
              <a:rPr lang="en-US" dirty="0" smtClean="0"/>
              <a:t> </a:t>
            </a:r>
            <a:r>
              <a:rPr lang="en-US" b="1" dirty="0" smtClean="0"/>
              <a:t>Elena</a:t>
            </a:r>
            <a:r>
              <a:rPr lang="en-US" b="1" baseline="0" dirty="0" smtClean="0"/>
              <a:t> -</a:t>
            </a:r>
            <a:r>
              <a:rPr lang="en-US" dirty="0" smtClean="0"/>
              <a:t>Each facility</a:t>
            </a:r>
            <a:r>
              <a:rPr lang="en-US" baseline="0" dirty="0" smtClean="0"/>
              <a:t> would want to start collecting data on the dual coding from ICD-9 to ICD-10. A SharePoint site is a great way to store this information and making it available for responsible parties to view. </a:t>
            </a:r>
          </a:p>
          <a:p>
            <a:pPr defTabSz="934627">
              <a:defRPr/>
            </a:pPr>
            <a:endParaRPr lang="en-US" baseline="0" dirty="0" smtClean="0"/>
          </a:p>
          <a:p>
            <a:pPr defTabSz="934627">
              <a:defRPr/>
            </a:pPr>
            <a:r>
              <a:rPr lang="en-US" baseline="0" dirty="0" smtClean="0"/>
              <a:t>This will allow for a better analysis on your sites dual coding process. </a:t>
            </a:r>
            <a:r>
              <a:rPr lang="en-US" dirty="0" smtClean="0"/>
              <a:t>The reporting and collection course may need to be adjusted as you move along,</a:t>
            </a:r>
            <a:r>
              <a:rPr lang="en-US" baseline="0" dirty="0" smtClean="0"/>
              <a:t> but the information gathered can also be used to assist with future training of coders and providers.</a:t>
            </a:r>
            <a:endParaRPr lang="en-US" dirty="0" smtClean="0"/>
          </a:p>
          <a:p>
            <a:pPr defTabSz="924458">
              <a:defRPr/>
            </a:pPr>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42</a:t>
            </a:fld>
            <a:endParaRPr lang="en-US" dirty="0"/>
          </a:p>
        </p:txBody>
      </p:sp>
    </p:spTree>
    <p:extLst>
      <p:ext uri="{BB962C8B-B14F-4D97-AF65-F5344CB8AC3E}">
        <p14:creationId xmlns:p14="http://schemas.microsoft.com/office/powerpoint/2010/main" val="42801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a:t>
            </a:r>
            <a:r>
              <a:rPr lang="en-US" dirty="0" smtClean="0"/>
              <a:t>Now I’d like to ask a poll question.  </a:t>
            </a:r>
          </a:p>
          <a:p>
            <a:endParaRPr lang="en-US" dirty="0" smtClean="0"/>
          </a:p>
          <a:p>
            <a:r>
              <a:rPr lang="en-US" dirty="0" smtClean="0"/>
              <a:t>What do you think will be the most beneficial outcome of dual coding?  </a:t>
            </a:r>
          </a:p>
          <a:p>
            <a:endParaRPr lang="en-US" dirty="0" smtClean="0"/>
          </a:p>
          <a:p>
            <a:pPr marL="1328909" lvl="2" indent="-520008">
              <a:buFont typeface="+mj-lt"/>
              <a:buAutoNum type="alphaUcPeriod"/>
            </a:pPr>
            <a:r>
              <a:rPr lang="en-US" dirty="0" smtClean="0"/>
              <a:t>Coder Productivity Measure</a:t>
            </a:r>
          </a:p>
          <a:p>
            <a:pPr marL="1328909" lvl="2" indent="-520008">
              <a:buFont typeface="+mj-lt"/>
              <a:buAutoNum type="alphaUcPeriod"/>
            </a:pPr>
            <a:r>
              <a:rPr lang="en-US" dirty="0" smtClean="0"/>
              <a:t>Provider Educational Preparation</a:t>
            </a:r>
          </a:p>
          <a:p>
            <a:pPr marL="1328909" lvl="2" indent="-520008">
              <a:buFont typeface="+mj-lt"/>
              <a:buAutoNum type="alphaUcPeriod"/>
            </a:pPr>
            <a:r>
              <a:rPr lang="en-US" dirty="0" smtClean="0"/>
              <a:t>Coder Education</a:t>
            </a:r>
          </a:p>
          <a:p>
            <a:pPr marL="1328909" lvl="2" indent="-520008">
              <a:buFont typeface="+mj-lt"/>
              <a:buAutoNum type="alphaUcPeriod"/>
            </a:pPr>
            <a:r>
              <a:rPr lang="en-US" dirty="0" smtClean="0"/>
              <a:t>Coder Staffing Analysis</a:t>
            </a:r>
          </a:p>
          <a:p>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 </a:t>
            </a:r>
            <a:r>
              <a:rPr lang="en-US" baseline="0" dirty="0" smtClean="0"/>
              <a:t>Once you are knee deep in your project and have some time and data under your belt, it will be time to start the analysis piece to celebrate your successes and retool any elements that need further interventions.  </a:t>
            </a:r>
          </a:p>
          <a:p>
            <a:endParaRPr lang="en-US" baseline="0" dirty="0" smtClean="0"/>
          </a:p>
          <a:p>
            <a:r>
              <a:rPr lang="en-US" dirty="0" smtClean="0"/>
              <a:t>Let’s go through some of those over the</a:t>
            </a:r>
            <a:r>
              <a:rPr lang="en-US" baseline="0" dirty="0" smtClean="0"/>
              <a:t> next several slides. </a:t>
            </a:r>
          </a:p>
        </p:txBody>
      </p:sp>
      <p:sp>
        <p:nvSpPr>
          <p:cNvPr id="4" name="Slide Number Placeholder 3"/>
          <p:cNvSpPr>
            <a:spLocks noGrp="1"/>
          </p:cNvSpPr>
          <p:nvPr>
            <p:ph type="sldNum" sz="quarter" idx="10"/>
          </p:nvPr>
        </p:nvSpPr>
        <p:spPr/>
        <p:txBody>
          <a:bodyPr/>
          <a:lstStyle/>
          <a:p>
            <a:fld id="{BDEBE404-B810-4531-8D4F-92F476E64A96}" type="slidenum">
              <a:rPr lang="en-US" smtClean="0"/>
              <a:pPr/>
              <a:t>44</a:t>
            </a:fld>
            <a:endParaRPr lang="en-US" dirty="0"/>
          </a:p>
        </p:txBody>
      </p:sp>
    </p:spTree>
    <p:extLst>
      <p:ext uri="{BB962C8B-B14F-4D97-AF65-F5344CB8AC3E}">
        <p14:creationId xmlns:p14="http://schemas.microsoft.com/office/powerpoint/2010/main" val="528918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 By using a 4 step approach you can:</a:t>
            </a:r>
            <a:endParaRPr lang="en-US" dirty="0"/>
          </a:p>
          <a:p>
            <a:pPr marL="231115" indent="-231115">
              <a:buFont typeface="+mj-lt"/>
              <a:buAutoNum type="arabicPeriod"/>
            </a:pPr>
            <a:r>
              <a:rPr lang="en-US" baseline="0" dirty="0"/>
              <a:t>Determine the </a:t>
            </a:r>
            <a:r>
              <a:rPr lang="en-US" baseline="0" dirty="0" smtClean="0"/>
              <a:t>coder’s level of outcome you desire to be achieved; this </a:t>
            </a:r>
            <a:r>
              <a:rPr lang="en-US" baseline="0" dirty="0"/>
              <a:t>must be appropriate to what the coder </a:t>
            </a:r>
            <a:r>
              <a:rPr lang="en-US" baseline="0" dirty="0" smtClean="0"/>
              <a:t>codes, fits the coder’s skill level; allowing the coder to be able to achieve the productivity standards set forth by the facility.</a:t>
            </a:r>
            <a:endParaRPr lang="en-US" dirty="0"/>
          </a:p>
          <a:p>
            <a:pPr marL="635565" lvl="1" indent="-173336">
              <a:buFont typeface="Arial" panose="020B0604020202020204" pitchFamily="34" charset="0"/>
              <a:buNone/>
            </a:pPr>
            <a:endParaRPr lang="en-US" dirty="0"/>
          </a:p>
          <a:p>
            <a:pPr marL="231115" indent="-231115">
              <a:buFont typeface="+mj-lt"/>
              <a:buAutoNum type="arabicPeriod"/>
            </a:pPr>
            <a:r>
              <a:rPr lang="en-US" baseline="0" dirty="0" smtClean="0"/>
              <a:t>Using the data collected form the monitoring reports you should be able to determine; was </a:t>
            </a:r>
            <a:r>
              <a:rPr lang="en-US" baseline="0" dirty="0"/>
              <a:t>the dual coding beneficial in increasing the coders level of </a:t>
            </a:r>
            <a:r>
              <a:rPr lang="en-US" baseline="0" dirty="0" smtClean="0"/>
              <a:t>education, and did </a:t>
            </a:r>
            <a:r>
              <a:rPr lang="en-US" baseline="0" dirty="0"/>
              <a:t>the dual coding assist with the provider education and </a:t>
            </a:r>
            <a:r>
              <a:rPr lang="en-US" baseline="0" dirty="0" smtClean="0"/>
              <a:t>documentation.</a:t>
            </a:r>
            <a:endParaRPr lang="en-US" dirty="0"/>
          </a:p>
          <a:p>
            <a:pPr marL="693344" lvl="1" indent="-231115">
              <a:buFont typeface="Arial" panose="020B0604020202020204" pitchFamily="34" charset="0"/>
              <a:buChar char="•"/>
            </a:pPr>
            <a:endParaRPr lang="en-US" dirty="0"/>
          </a:p>
          <a:p>
            <a:pPr marL="231115" indent="-231115">
              <a:buFont typeface="+mj-lt"/>
              <a:buAutoNum type="arabicPeriod"/>
            </a:pPr>
            <a:r>
              <a:rPr lang="en-US" baseline="0" dirty="0" smtClean="0"/>
              <a:t>Start analyzing the data collected to be used to assist in putting together your provider and coder specialty specific training sessions.</a:t>
            </a:r>
          </a:p>
          <a:p>
            <a:pPr marL="231115" indent="-231115">
              <a:buFont typeface="+mj-lt"/>
              <a:buAutoNum type="arabicPeriod"/>
            </a:pPr>
            <a:endParaRPr lang="en-US" baseline="0" dirty="0" smtClean="0"/>
          </a:p>
          <a:p>
            <a:pPr marL="231115" indent="-231115">
              <a:buFont typeface="+mj-lt"/>
              <a:buAutoNum type="arabicPeriod"/>
            </a:pPr>
            <a:r>
              <a:rPr lang="en-US" baseline="0" dirty="0" smtClean="0"/>
              <a:t> Begin to use the results in decisional factors such as staffing, workflow and productivity measures.</a:t>
            </a:r>
          </a:p>
          <a:p>
            <a:pPr marL="231115" indent="-231115">
              <a:buFont typeface="+mj-lt"/>
              <a:buAutoNum type="arabicPeriod"/>
            </a:pPr>
            <a:endParaRPr lang="en-US" baseline="0" dirty="0" smtClean="0"/>
          </a:p>
          <a:p>
            <a:pPr marL="231115" indent="-231115">
              <a:buFont typeface="+mj-lt"/>
              <a:buNone/>
            </a:pPr>
            <a:endParaRPr lang="en-US" dirty="0"/>
          </a:p>
          <a:p>
            <a:r>
              <a:rPr lang="en-US" b="1" dirty="0"/>
              <a:t>TINA </a:t>
            </a:r>
            <a:r>
              <a:rPr lang="en-US" b="1" dirty="0" smtClean="0"/>
              <a:t> - </a:t>
            </a:r>
            <a:r>
              <a:rPr lang="en-US" baseline="0" dirty="0" smtClean="0"/>
              <a:t>Now is a good time to take a good look through  your coder’s audits; are they coding at the numbers where they should be with minimal errors? Are your coders doing queries on notes where the documentation is lacking?</a:t>
            </a:r>
            <a:endParaRPr lang="en-US" dirty="0" smtClean="0"/>
          </a:p>
          <a:p>
            <a:pPr marL="175243" indent="-175243">
              <a:buFont typeface="Arial" panose="020B0604020202020204" pitchFamily="34" charset="0"/>
              <a:buChar char="•"/>
            </a:pPr>
            <a:endParaRPr lang="en-US" baseline="0" dirty="0" smtClean="0"/>
          </a:p>
          <a:p>
            <a:pPr marL="175243" indent="-175243">
              <a:buFont typeface="Arial" panose="020B0604020202020204" pitchFamily="34" charset="0"/>
              <a:buNone/>
            </a:pPr>
            <a:r>
              <a:rPr lang="en-US" baseline="0" dirty="0" smtClean="0"/>
              <a:t>Compare what was coded first phase to second phase etc. to ensure the staff is retaining the education provided and coding accordingly.</a:t>
            </a:r>
            <a:endParaRPr lang="en-US" dirty="0" smtClean="0"/>
          </a:p>
          <a:p>
            <a:pPr marL="175243" indent="-175243">
              <a:buFont typeface="Arial" panose="020B0604020202020204" pitchFamily="34" charset="0"/>
              <a:buChar char="•"/>
            </a:pPr>
            <a:endParaRPr lang="en-US" dirty="0" smtClean="0"/>
          </a:p>
          <a:p>
            <a:endParaRPr lang="en-US" b="1"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45</a:t>
            </a:fld>
            <a:endParaRPr lang="en-US" dirty="0"/>
          </a:p>
        </p:txBody>
      </p:sp>
    </p:spTree>
    <p:extLst>
      <p:ext uri="{BB962C8B-B14F-4D97-AF65-F5344CB8AC3E}">
        <p14:creationId xmlns:p14="http://schemas.microsoft.com/office/powerpoint/2010/main" val="3351871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6100" b="1" dirty="0" smtClean="0"/>
              <a:t>Tina</a:t>
            </a:r>
            <a:r>
              <a:rPr lang="en-US" sz="6100" b="1" baseline="0" dirty="0" smtClean="0"/>
              <a:t> -  O</a:t>
            </a:r>
            <a:r>
              <a:rPr lang="en-US" sz="6000" dirty="0" smtClean="0"/>
              <a:t>n Friday, Shelley Weems and Pam Heller will be walking us through a presentation titled ICD-10 Avoiding Coder Productivity Loss, session 14146;.  During this session you will hear the results of the “learning lab” that VHA held back in 2012.   The results indicated a 64.5% drop in inpatient productivity and a 6.6% in outpatient productivity.   </a:t>
            </a:r>
          </a:p>
          <a:p>
            <a:endParaRPr lang="en-US" sz="6000" dirty="0" smtClean="0"/>
          </a:p>
          <a:p>
            <a:r>
              <a:rPr lang="en-US" sz="6000" dirty="0" smtClean="0"/>
              <a:t>You can use this as a baseline to see if your results come in line with that study.  </a:t>
            </a:r>
          </a:p>
          <a:p>
            <a:endParaRPr lang="en-US" sz="6000" dirty="0" smtClean="0"/>
          </a:p>
          <a:p>
            <a:r>
              <a:rPr lang="en-US" sz="6000" dirty="0" smtClean="0"/>
              <a:t>In fact there are many sources out there that we found as well when preparing for this session, right Elena?</a:t>
            </a:r>
            <a:r>
              <a:rPr lang="en-US" sz="6000" baseline="0" dirty="0" smtClean="0"/>
              <a:t>  </a:t>
            </a:r>
            <a:endParaRPr lang="en-US" sz="6000" dirty="0"/>
          </a:p>
        </p:txBody>
      </p:sp>
      <p:sp>
        <p:nvSpPr>
          <p:cNvPr id="4" name="Slide Number Placeholder 3"/>
          <p:cNvSpPr>
            <a:spLocks noGrp="1"/>
          </p:cNvSpPr>
          <p:nvPr>
            <p:ph type="sldNum" sz="quarter" idx="5"/>
          </p:nvPr>
        </p:nvSpPr>
        <p:spPr/>
        <p:txBody>
          <a:bodyPr/>
          <a:lstStyle/>
          <a:p>
            <a:pPr>
              <a:defRPr/>
            </a:pPr>
            <a:fld id="{61F20A68-1328-44F4-AF22-456BCD6585E6}" type="slidenum">
              <a:rPr lang="en-US" smtClean="0"/>
              <a:pPr>
                <a:defRPr/>
              </a:pPr>
              <a:t>46</a:t>
            </a:fld>
            <a:endParaRPr lang="en-US" dirty="0"/>
          </a:p>
        </p:txBody>
      </p:sp>
    </p:spTree>
    <p:extLst>
      <p:ext uri="{BB962C8B-B14F-4D97-AF65-F5344CB8AC3E}">
        <p14:creationId xmlns:p14="http://schemas.microsoft.com/office/powerpoint/2010/main" val="3305632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 </a:t>
            </a:r>
            <a:r>
              <a:rPr lang="en-US" dirty="0" smtClean="0"/>
              <a:t>There sure are Tina, by</a:t>
            </a:r>
            <a:r>
              <a:rPr lang="en-US" baseline="0" dirty="0" smtClean="0"/>
              <a:t> in large, most of the articles out there showing around a  50% to 70 % productivity loss, in fact many cite Canada’s loss as a basis to set US expectations; however keep in mind that Canada does not have PCS nor does it use the same clinical modification that the US does; so hearing that 50 – 70 % productivity loss becomes a very real possibility. </a:t>
            </a:r>
          </a:p>
          <a:p>
            <a:endParaRPr lang="en-US" baseline="0" dirty="0" smtClean="0"/>
          </a:p>
          <a:p>
            <a:r>
              <a:rPr lang="en-US" b="1" baseline="0" dirty="0" smtClean="0"/>
              <a:t>Tina – </a:t>
            </a:r>
            <a:r>
              <a:rPr lang="en-US" baseline="0" dirty="0" smtClean="0"/>
              <a:t>I agree, and this is where the dual coding exercise and subsequent analysis and post implementation will become a real value added exercise.   By performing the exercise coders will gain confidence and practical experience that will combat productivity loss.</a:t>
            </a:r>
          </a:p>
          <a:p>
            <a:endParaRPr lang="en-US" baseline="0" dirty="0" smtClean="0"/>
          </a:p>
          <a:p>
            <a:r>
              <a:rPr lang="en-US" baseline="0" dirty="0" smtClean="0"/>
              <a:t>Using the dual coding study will allow HIMS Chiefs and Coding Supervisors to take another circle back to their staffing analysis factoring in the productivity loss experienced through the study and using that to forecast the needs of the department.  </a:t>
            </a:r>
          </a:p>
          <a:p>
            <a:endParaRPr lang="en-US" dirty="0" smtClean="0"/>
          </a:p>
          <a:p>
            <a:endParaRPr lang="en-US" b="1" baseline="0" dirty="0" smtClean="0"/>
          </a:p>
        </p:txBody>
      </p:sp>
      <p:sp>
        <p:nvSpPr>
          <p:cNvPr id="4" name="Slide Number Placeholder 3"/>
          <p:cNvSpPr>
            <a:spLocks noGrp="1"/>
          </p:cNvSpPr>
          <p:nvPr>
            <p:ph type="sldNum" sz="quarter" idx="10"/>
          </p:nvPr>
        </p:nvSpPr>
        <p:spPr/>
        <p:txBody>
          <a:bodyPr/>
          <a:lstStyle/>
          <a:p>
            <a:fld id="{BDEBE404-B810-4531-8D4F-92F476E64A96}" type="slidenum">
              <a:rPr lang="en-US" smtClean="0"/>
              <a:pPr/>
              <a:t>47</a:t>
            </a:fld>
            <a:endParaRPr lang="en-US" dirty="0"/>
          </a:p>
        </p:txBody>
      </p:sp>
    </p:spTree>
    <p:extLst>
      <p:ext uri="{BB962C8B-B14F-4D97-AF65-F5344CB8AC3E}">
        <p14:creationId xmlns:p14="http://schemas.microsoft.com/office/powerpoint/2010/main" val="702084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smtClean="0"/>
              <a:t>Elena ----</a:t>
            </a:r>
          </a:p>
          <a:p>
            <a:pPr defTabSz="924458">
              <a:defRPr/>
            </a:pPr>
            <a:r>
              <a:rPr lang="en-US" dirty="0" smtClean="0"/>
              <a:t>Now let’s pause for a moment and take a look at your poll results. </a:t>
            </a:r>
          </a:p>
          <a:p>
            <a:endParaRPr lang="en-US" dirty="0" smtClean="0"/>
          </a:p>
          <a:p>
            <a:r>
              <a:rPr lang="en-US" i="0" baseline="0" dirty="0" smtClean="0"/>
              <a:t>Speak to results..</a:t>
            </a:r>
          </a:p>
          <a:p>
            <a:r>
              <a:rPr lang="en-US" i="0" baseline="0" dirty="0" smtClean="0"/>
              <a:t>Thank you for your answers…now lets move on and discuss more on plan implementation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48</a:t>
            </a:fld>
            <a:endParaRPr lang="en-US" dirty="0"/>
          </a:p>
        </p:txBody>
      </p:sp>
    </p:spTree>
    <p:extLst>
      <p:ext uri="{BB962C8B-B14F-4D97-AF65-F5344CB8AC3E}">
        <p14:creationId xmlns:p14="http://schemas.microsoft.com/office/powerpoint/2010/main" val="4077259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49</a:t>
            </a:fld>
            <a:endParaRPr lang="en-US" dirty="0"/>
          </a:p>
        </p:txBody>
      </p:sp>
    </p:spTree>
    <p:extLst>
      <p:ext uri="{BB962C8B-B14F-4D97-AF65-F5344CB8AC3E}">
        <p14:creationId xmlns:p14="http://schemas.microsoft.com/office/powerpoint/2010/main" val="182712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627">
              <a:defRPr/>
            </a:pPr>
            <a:r>
              <a:rPr lang="en-US" b="1" dirty="0" smtClean="0"/>
              <a:t>Tina -  </a:t>
            </a:r>
            <a:r>
              <a:rPr lang="en-US" dirty="0" smtClean="0"/>
              <a:t>The first one is - simultaneous dual coding by one coder  ---the coder first codes the chart in I-9 and then goes directly to coding the same chart in I-10 ---Definitely the most popular and probably most cost effective choice, however there are great points to consider in all of the following methods as well. </a:t>
            </a:r>
          </a:p>
          <a:p>
            <a:pPr defTabSz="934627">
              <a:defRPr/>
            </a:pPr>
            <a:endParaRPr lang="en-US" dirty="0" smtClean="0"/>
          </a:p>
          <a:p>
            <a:pPr marL="233657" indent="-233657">
              <a:buAutoNum type="arabicPeriod" startAt="2"/>
            </a:pPr>
            <a:r>
              <a:rPr lang="en-US" dirty="0" smtClean="0"/>
              <a:t>Dual coding of one chart by two coders  ---If one of the goals of your facility is to assess additional resources required in the coding of ICD-10, production time should be measured by using two coders to do the dual coding, one coding with ICD-9 and one with ICD-10. This method  will reduce the bias of reviewing the same record twice.</a:t>
            </a:r>
          </a:p>
          <a:p>
            <a:pPr marL="233657" indent="-233657">
              <a:buAutoNum type="arabicPeriod" startAt="2"/>
            </a:pPr>
            <a:endParaRPr lang="en-US" dirty="0" smtClean="0"/>
          </a:p>
          <a:p>
            <a:r>
              <a:rPr lang="en-US" b="1" dirty="0" smtClean="0"/>
              <a:t>Elena </a:t>
            </a:r>
          </a:p>
          <a:p>
            <a:pPr defTabSz="934627">
              <a:defRPr/>
            </a:pPr>
            <a:r>
              <a:rPr lang="en-US" dirty="0" smtClean="0"/>
              <a:t> 3. Use of Temporary Staff for Dual Coding:   Use temporary or outsourced staff to code in ICD-9 and submit claims while regular coding staff code 100 percent of discharges in ICD-10 for three to six months prior to the October 1, 2015. This approach has the potential to make the transition a smoother process for the coders and physicians as they will have worked out the challenges prior to the go-live date. This method provides data for multiple uses to include financial modeling, testing and reporting.</a:t>
            </a:r>
          </a:p>
          <a:p>
            <a:pPr defTabSz="934627">
              <a:defRPr/>
            </a:pPr>
            <a:endParaRPr lang="en-US" dirty="0" smtClean="0"/>
          </a:p>
          <a:p>
            <a:pPr defTabSz="924458"/>
            <a:r>
              <a:rPr lang="en-US" dirty="0" smtClean="0"/>
              <a:t>4. Dual Coding and Inter-rater Reliability: With this method several coders code the same record in ICD-10. This method allows for coders to practice, but it also enables the study results to be used to establish a measure of reliability. When several coders code the same record, followed by an educational discussion about the matching and mismatching codes selected, the degree of agreement among coders can be measured. Results from inter-rater reliability studies can be used for developing an organization’s ICD-10 policies and procedures, as well as the quality and productivity standards that the coders will be expected to meet. This method is a good choice if the goals of the project are more educational in nature.</a:t>
            </a:r>
          </a:p>
          <a:p>
            <a:endParaRPr lang="en-US" dirty="0" smtClean="0"/>
          </a:p>
          <a:p>
            <a:r>
              <a:rPr lang="en-US" b="1" dirty="0" smtClean="0"/>
              <a:t>Tina -   </a:t>
            </a:r>
            <a:r>
              <a:rPr lang="en-US" dirty="0" smtClean="0"/>
              <a:t>We will circle back around to these when discussing implementation planning but for now let’s move on to discuss additional benefits.</a:t>
            </a:r>
          </a:p>
          <a:p>
            <a:endParaRPr lang="en-US" dirty="0" smtClean="0"/>
          </a:p>
          <a:p>
            <a:r>
              <a:rPr lang="en-US" dirty="0" smtClean="0"/>
              <a:t>*************************</a:t>
            </a:r>
          </a:p>
          <a:p>
            <a:pPr defTabSz="934627">
              <a:defRPr/>
            </a:pPr>
            <a:r>
              <a:rPr lang="en-US" dirty="0" smtClean="0"/>
              <a:t>Resource:  Dual Coding in Preparation for ICD-10: Emerging Best Practice</a:t>
            </a:r>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5</a:t>
            </a:fld>
            <a:endParaRPr lang="en-US" dirty="0"/>
          </a:p>
        </p:txBody>
      </p:sp>
    </p:spTree>
    <p:extLst>
      <p:ext uri="{BB962C8B-B14F-4D97-AF65-F5344CB8AC3E}">
        <p14:creationId xmlns:p14="http://schemas.microsoft.com/office/powerpoint/2010/main" val="3934785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a:t>
            </a:r>
            <a:r>
              <a:rPr lang="en-US" b="1" baseline="0" dirty="0" smtClean="0"/>
              <a:t> - </a:t>
            </a:r>
            <a:r>
              <a:rPr lang="en-US" b="0" dirty="0" smtClean="0"/>
              <a:t>N</a:t>
            </a:r>
            <a:r>
              <a:rPr lang="en-US" baseline="0" dirty="0" smtClean="0"/>
              <a:t>ew coding standards may need to be established in conjunction to working with AFGE and coding staff to set realistic measures.  </a:t>
            </a:r>
          </a:p>
          <a:p>
            <a:endParaRPr lang="en-US" dirty="0" smtClean="0"/>
          </a:p>
          <a:p>
            <a:r>
              <a:rPr lang="en-US" dirty="0" smtClean="0"/>
              <a:t>The VA as a whole anticipate</a:t>
            </a:r>
            <a:r>
              <a:rPr lang="en-US" baseline="0" dirty="0" smtClean="0"/>
              <a:t> the decrease in productivity when ICD-10 is implemented. </a:t>
            </a:r>
            <a:r>
              <a:rPr lang="en-US" dirty="0" smtClean="0"/>
              <a:t>The Dual Coding process will create a reliable data source for assessing the impact on outpatient coding productivity for your coding staff.   The data can be used to determine a reasonable productivity standard that should be in place when I-10 goes live. </a:t>
            </a:r>
          </a:p>
          <a:p>
            <a:endParaRPr lang="en-US" dirty="0" smtClean="0"/>
          </a:p>
          <a:p>
            <a:r>
              <a:rPr lang="en-US" b="1" dirty="0" smtClean="0"/>
              <a:t>Elena-</a:t>
            </a:r>
            <a:r>
              <a:rPr lang="en-US" dirty="0" smtClean="0"/>
              <a:t>Well, Tina in previous Learning Lab data predicts </a:t>
            </a:r>
            <a:r>
              <a:rPr lang="en-US" sz="1200" baseline="0" dirty="0" smtClean="0"/>
              <a:t> a 64.5% drop in inpatient productivity and a 6.6% in outpatient productivity </a:t>
            </a:r>
            <a:r>
              <a:rPr lang="en-US" dirty="0" smtClean="0"/>
              <a:t>but you may find that due to strengths and weaknesses of individual coders, the impact may be either greater or less for your department .</a:t>
            </a:r>
            <a:endParaRPr lang="en-US" dirty="0"/>
          </a:p>
          <a:p>
            <a:pPr defTabSz="924458">
              <a:defRPr/>
            </a:pPr>
            <a:endParaRPr lang="en-US" dirty="0"/>
          </a:p>
          <a:p>
            <a:pPr defTabSz="924458">
              <a:defRPr/>
            </a:pPr>
            <a:r>
              <a:rPr lang="en-US" dirty="0" smtClean="0"/>
              <a:t>It is also important</a:t>
            </a:r>
            <a:r>
              <a:rPr lang="en-US" baseline="0" dirty="0" smtClean="0"/>
              <a:t> that productivity standards be adjusted based on the coder’s grade and experience level. Each facility in conjunction with AFGE may want to initiate a sliding scale standard working up to full levels over the course of FY 16.</a:t>
            </a:r>
            <a:endParaRPr lang="en-US" dirty="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50</a:t>
            </a:fld>
            <a:endParaRPr lang="en-US" dirty="0"/>
          </a:p>
        </p:txBody>
      </p:sp>
    </p:spTree>
    <p:extLst>
      <p:ext uri="{BB962C8B-B14F-4D97-AF65-F5344CB8AC3E}">
        <p14:creationId xmlns:p14="http://schemas.microsoft.com/office/powerpoint/2010/main" val="1380469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a:t>
            </a:r>
            <a:r>
              <a:rPr lang="en-US" b="1" baseline="0" dirty="0" smtClean="0"/>
              <a:t> -</a:t>
            </a:r>
            <a:r>
              <a:rPr lang="en-US" dirty="0" smtClean="0"/>
              <a:t>Use the data and knowledge </a:t>
            </a:r>
            <a:r>
              <a:rPr lang="en-US" baseline="0" dirty="0" smtClean="0"/>
              <a:t>gained to further your educational efforts with both your coding and provider staff.  </a:t>
            </a:r>
            <a:r>
              <a:rPr lang="en-US" dirty="0" smtClean="0"/>
              <a:t>There are several ways</a:t>
            </a:r>
            <a:r>
              <a:rPr lang="en-US" baseline="0" dirty="0" smtClean="0"/>
              <a:t> to use what was collected and turn it into a valuable learning experience.  </a:t>
            </a:r>
          </a:p>
          <a:p>
            <a:endParaRPr lang="en-US" baseline="0" dirty="0" smtClean="0"/>
          </a:p>
          <a:p>
            <a:r>
              <a:rPr lang="en-US" baseline="0" dirty="0" smtClean="0"/>
              <a:t>If you collected per specialty ---you could hold workshops for each specialty –by going over tough cases and outline concepts learned, talk about ways to teach provider documentation addressing what was missing in the notes to these specialty services.</a:t>
            </a:r>
          </a:p>
          <a:p>
            <a:endParaRPr lang="en-US" baseline="0" dirty="0" smtClean="0"/>
          </a:p>
          <a:p>
            <a:r>
              <a:rPr lang="en-US" baseline="0" dirty="0" smtClean="0"/>
              <a:t>Make it a team effort- b</a:t>
            </a:r>
            <a:r>
              <a:rPr lang="en-US" dirty="0" smtClean="0"/>
              <a:t>y getting coders involved </a:t>
            </a:r>
            <a:r>
              <a:rPr lang="en-US" baseline="0" dirty="0" smtClean="0"/>
              <a:t>in </a:t>
            </a:r>
            <a:r>
              <a:rPr lang="en-US" dirty="0" smtClean="0"/>
              <a:t>dual coding now will strengthen their </a:t>
            </a:r>
            <a:r>
              <a:rPr lang="en-US" baseline="0" dirty="0" smtClean="0"/>
              <a:t>understanding </a:t>
            </a:r>
            <a:r>
              <a:rPr lang="en-US" dirty="0" smtClean="0"/>
              <a:t>of what’s really </a:t>
            </a:r>
            <a:r>
              <a:rPr lang="en-US" baseline="0" dirty="0" smtClean="0"/>
              <a:t>involved with ICD 10.</a:t>
            </a:r>
          </a:p>
          <a:p>
            <a:endParaRPr lang="en-US" dirty="0" smtClean="0"/>
          </a:p>
          <a:p>
            <a:r>
              <a:rPr lang="en-US" dirty="0" smtClean="0"/>
              <a:t>Building up their attention </a:t>
            </a:r>
            <a:r>
              <a:rPr lang="en-US" baseline="0" dirty="0" smtClean="0"/>
              <a:t>to </a:t>
            </a:r>
            <a:r>
              <a:rPr lang="en-US" dirty="0" smtClean="0"/>
              <a:t>detail--- that </a:t>
            </a:r>
            <a:r>
              <a:rPr lang="en-US" baseline="0" dirty="0" smtClean="0"/>
              <a:t>is a MUST for coders and clinical staff.  It will also reinforce that </a:t>
            </a:r>
            <a:r>
              <a:rPr lang="en-US" dirty="0" smtClean="0"/>
              <a:t> documentation </a:t>
            </a:r>
            <a:r>
              <a:rPr lang="en-US" baseline="0" dirty="0" smtClean="0"/>
              <a:t>must be more detailed in order to support the code set expansion. </a:t>
            </a:r>
          </a:p>
          <a:p>
            <a:endParaRPr lang="en-US" baseline="0" dirty="0" smtClean="0"/>
          </a:p>
          <a:p>
            <a:r>
              <a:rPr lang="en-US" baseline="0" dirty="0" smtClean="0"/>
              <a:t>Managers can also hold frequent group meetings with coders to share their experiences and brain storm “gold standards” or “best practice” environment that will result in greater confidence and less fear of ICD 10.</a:t>
            </a:r>
            <a:endParaRPr lang="en-US" dirty="0" smtClean="0"/>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51</a:t>
            </a:fld>
            <a:endParaRPr lang="en-US" dirty="0"/>
          </a:p>
        </p:txBody>
      </p:sp>
    </p:spTree>
    <p:extLst>
      <p:ext uri="{BB962C8B-B14F-4D97-AF65-F5344CB8AC3E}">
        <p14:creationId xmlns:p14="http://schemas.microsoft.com/office/powerpoint/2010/main" val="3068685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a:t>
            </a:r>
            <a:r>
              <a:rPr lang="en-US" b="1" baseline="0" dirty="0" smtClean="0"/>
              <a:t> - </a:t>
            </a:r>
            <a:r>
              <a:rPr lang="en-US" dirty="0" smtClean="0"/>
              <a:t>During the course of the VHA Dual coding project back in 2012, the </a:t>
            </a:r>
            <a:r>
              <a:rPr lang="en-US" baseline="0" dirty="0" smtClean="0"/>
              <a:t>V9 Coding Compliance Staff reviewed the questions and documentation issues that were noted by coders during the course of the project.  </a:t>
            </a:r>
          </a:p>
          <a:p>
            <a:endParaRPr lang="en-US" baseline="0" dirty="0" smtClean="0"/>
          </a:p>
          <a:p>
            <a:r>
              <a:rPr lang="en-US" baseline="0" dirty="0" smtClean="0"/>
              <a:t>There appeared to be a trend that although a diagnosis was documented by the provider, if there had been more detail given, they could have coded it to a more specific code.  Many times the coding staff had to use an unspecified code because of the lack of specificity in the documentation.  </a:t>
            </a:r>
          </a:p>
        </p:txBody>
      </p:sp>
      <p:sp>
        <p:nvSpPr>
          <p:cNvPr id="4" name="Slide Number Placeholder 3"/>
          <p:cNvSpPr>
            <a:spLocks noGrp="1"/>
          </p:cNvSpPr>
          <p:nvPr>
            <p:ph type="sldNum" sz="quarter" idx="10"/>
          </p:nvPr>
        </p:nvSpPr>
        <p:spPr/>
        <p:txBody>
          <a:bodyPr/>
          <a:lstStyle/>
          <a:p>
            <a:fld id="{8B877124-A338-40A6-90B8-590BB717BBD2}" type="slidenum">
              <a:rPr lang="en-US" smtClean="0"/>
              <a:pPr/>
              <a:t>52</a:t>
            </a:fld>
            <a:endParaRPr lang="en-US" dirty="0"/>
          </a:p>
        </p:txBody>
      </p:sp>
    </p:spTree>
    <p:extLst>
      <p:ext uri="{BB962C8B-B14F-4D97-AF65-F5344CB8AC3E}">
        <p14:creationId xmlns:p14="http://schemas.microsoft.com/office/powerpoint/2010/main" val="12290317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Tina - </a:t>
            </a:r>
            <a:r>
              <a:rPr lang="en-US" baseline="0" dirty="0" smtClean="0"/>
              <a:t>This is an example of a list created from information gleaned from the learning lab from one VISN.  </a:t>
            </a:r>
          </a:p>
          <a:p>
            <a:endParaRPr lang="en-US" baseline="0" dirty="0" smtClean="0"/>
          </a:p>
          <a:p>
            <a:r>
              <a:rPr lang="en-US" baseline="0" dirty="0" smtClean="0"/>
              <a:t>These diagnoses outline documentation requirements that would include evidence of the location and whether the condition was acute or chronic. </a:t>
            </a:r>
          </a:p>
          <a:p>
            <a:endParaRPr lang="en-US" baseline="0" dirty="0" smtClean="0"/>
          </a:p>
          <a:p>
            <a:r>
              <a:rPr lang="en-US" baseline="0" dirty="0" smtClean="0"/>
              <a:t>The list included gout, bursitis, joint pain, hearing loss and osteomyelitis.  This information was further reviewed and discussed with the coder participants during weekly meetings.   This is just one example of the type of good educational information you can glean from completing a dual project.  </a:t>
            </a:r>
          </a:p>
          <a:p>
            <a:endParaRPr lang="en-US" baseline="0" dirty="0" smtClean="0"/>
          </a:p>
          <a:p>
            <a:r>
              <a:rPr lang="en-US" b="1" baseline="0" dirty="0" smtClean="0"/>
              <a:t>Elena - </a:t>
            </a:r>
            <a:r>
              <a:rPr lang="en-US" baseline="0" dirty="0" smtClean="0"/>
              <a:t>This type of information is vitally important to share with your providers, especially when you collect and share with an emphasis on specialty specific.   </a:t>
            </a:r>
          </a:p>
          <a:p>
            <a:endParaRPr lang="en-US" baseline="0" dirty="0" smtClean="0"/>
          </a:p>
        </p:txBody>
      </p:sp>
      <p:sp>
        <p:nvSpPr>
          <p:cNvPr id="4" name="Slide Number Placeholder 3"/>
          <p:cNvSpPr>
            <a:spLocks noGrp="1"/>
          </p:cNvSpPr>
          <p:nvPr>
            <p:ph type="sldNum" sz="quarter" idx="10"/>
          </p:nvPr>
        </p:nvSpPr>
        <p:spPr/>
        <p:txBody>
          <a:bodyPr/>
          <a:lstStyle/>
          <a:p>
            <a:fld id="{8B877124-A338-40A6-90B8-590BB717BBD2}" type="slidenum">
              <a:rPr lang="en-US" smtClean="0"/>
              <a:pPr/>
              <a:t>53</a:t>
            </a:fld>
            <a:endParaRPr lang="en-US" dirty="0"/>
          </a:p>
        </p:txBody>
      </p:sp>
    </p:spTree>
    <p:extLst>
      <p:ext uri="{BB962C8B-B14F-4D97-AF65-F5344CB8AC3E}">
        <p14:creationId xmlns:p14="http://schemas.microsoft.com/office/powerpoint/2010/main" val="3780859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a:t>
            </a:r>
            <a:r>
              <a:rPr lang="en-US" b="0" baseline="0" dirty="0" smtClean="0"/>
              <a:t> - </a:t>
            </a:r>
            <a:r>
              <a:rPr lang="en-US" dirty="0" smtClean="0"/>
              <a:t>Part of your VISN and facility ICD-10 transition plan should also include Provider education.  If provider</a:t>
            </a:r>
            <a:r>
              <a:rPr lang="en-US" baseline="0" dirty="0" smtClean="0"/>
              <a:t> documentation is lacking and making it difficult for ICD-9 code assignment, it will only get worse with ICD-10.  </a:t>
            </a:r>
          </a:p>
          <a:p>
            <a:endParaRPr lang="en-US" baseline="0" dirty="0" smtClean="0"/>
          </a:p>
          <a:p>
            <a:r>
              <a:rPr lang="en-US" baseline="0" dirty="0" smtClean="0"/>
              <a:t>You can use the coders queries to determine which areas the providers need additional training.  </a:t>
            </a:r>
          </a:p>
          <a:p>
            <a:endParaRPr lang="en-US" baseline="0" dirty="0" smtClean="0"/>
          </a:p>
          <a:p>
            <a:r>
              <a:rPr lang="en-US" baseline="0" dirty="0" smtClean="0"/>
              <a:t>When coders are performing dual coding they are also a resource and can assist the supervisor or auditor in identifying providers who’s documentation is lacking. </a:t>
            </a:r>
          </a:p>
          <a:p>
            <a:endParaRPr lang="en-US" baseline="0" dirty="0" smtClean="0"/>
          </a:p>
          <a:p>
            <a:r>
              <a:rPr lang="en-US" b="1" baseline="0" dirty="0" smtClean="0"/>
              <a:t>Tina-</a:t>
            </a:r>
            <a:r>
              <a:rPr lang="en-US" dirty="0" smtClean="0"/>
              <a:t>When providing education to Providers, distinguish documentation vs. coding</a:t>
            </a:r>
            <a:r>
              <a:rPr lang="en-US" baseline="0" dirty="0" smtClean="0"/>
              <a:t> and</a:t>
            </a:r>
            <a:r>
              <a:rPr lang="en-US" dirty="0" smtClean="0"/>
              <a:t> introduce the new ICD-10 Specialty Specific Encounter Forms that are currently being developed.  </a:t>
            </a:r>
          </a:p>
          <a:p>
            <a:pPr marL="185356" lvl="0" indent="-175243">
              <a:buFont typeface="Arial" panose="020B0604020202020204" pitchFamily="34" charset="0"/>
              <a:buNone/>
            </a:pPr>
            <a:endParaRPr lang="en-US" dirty="0" smtClean="0"/>
          </a:p>
          <a:p>
            <a:pPr marL="185356" lvl="0" indent="-175243">
              <a:buFont typeface="Arial" panose="020B0604020202020204" pitchFamily="34" charset="0"/>
              <a:buNone/>
            </a:pPr>
            <a:r>
              <a:rPr lang="en-US" dirty="0" smtClean="0"/>
              <a:t>Sharing</a:t>
            </a:r>
            <a:r>
              <a:rPr lang="en-US" baseline="0" dirty="0" smtClean="0"/>
              <a:t> these encounter forms now will give providers an idea of what the new code set and code descriptions look like.  Stress the important of their documentation matching their code selection when capturing workload.</a:t>
            </a:r>
            <a:endParaRPr lang="en-US" dirty="0" smtClean="0"/>
          </a:p>
          <a:p>
            <a:endParaRPr lang="en-US" dirty="0" smtClean="0"/>
          </a:p>
          <a:p>
            <a:r>
              <a:rPr lang="en-US" b="1" dirty="0" smtClean="0"/>
              <a:t>Elena</a:t>
            </a:r>
            <a:r>
              <a:rPr lang="en-US" dirty="0" smtClean="0"/>
              <a:t> - Additionally, you may want to consider developing</a:t>
            </a:r>
            <a:r>
              <a:rPr lang="en-US" baseline="0" dirty="0" smtClean="0"/>
              <a:t> specialty sp</a:t>
            </a:r>
            <a:r>
              <a:rPr lang="en-US" dirty="0" smtClean="0"/>
              <a:t>ecific provider training modules which will help to streamline the provider learning curve.  </a:t>
            </a:r>
          </a:p>
          <a:p>
            <a:endParaRPr lang="en-US" dirty="0" smtClean="0"/>
          </a:p>
          <a:p>
            <a:r>
              <a:rPr lang="en-US" dirty="0" smtClean="0"/>
              <a:t>Include diagnoses and procedures relevant</a:t>
            </a:r>
            <a:r>
              <a:rPr lang="en-US" baseline="0" dirty="0" smtClean="0"/>
              <a:t> to their specialty as well as general documentation tips.  Providers can begin immediately to provide the documentation specificity needed for ICD-10 code assignment.  </a:t>
            </a:r>
          </a:p>
          <a:p>
            <a:endParaRPr lang="en-US" baseline="0" dirty="0" smtClean="0"/>
          </a:p>
          <a:p>
            <a:r>
              <a:rPr lang="en-US" baseline="0" dirty="0" smtClean="0"/>
              <a:t>This will actually assist in more precise ICD-9 code assignments and therefore, should not be delayed until the ICD-10 transition takes place.</a:t>
            </a:r>
            <a:endParaRPr lang="en-US" dirty="0" smtClean="0"/>
          </a:p>
          <a:p>
            <a:endParaRPr lang="en-US" dirty="0" smtClean="0"/>
          </a:p>
          <a:p>
            <a:r>
              <a:rPr lang="en-US" baseline="0" dirty="0" smtClean="0"/>
              <a:t>Lastly, consider implementing a CDI program which will benefit your facility not only with current ICD-9 practices but ultimately with ICD-10.</a:t>
            </a:r>
            <a:endParaRPr lang="en-US" dirty="0" smtClean="0"/>
          </a:p>
          <a:p>
            <a:endParaRPr lang="en-US" dirty="0"/>
          </a:p>
        </p:txBody>
      </p:sp>
      <p:sp>
        <p:nvSpPr>
          <p:cNvPr id="4" name="Slide Number Placeholder 3"/>
          <p:cNvSpPr>
            <a:spLocks noGrp="1"/>
          </p:cNvSpPr>
          <p:nvPr>
            <p:ph type="sldNum" sz="quarter" idx="10"/>
          </p:nvPr>
        </p:nvSpPr>
        <p:spPr/>
        <p:txBody>
          <a:bodyPr/>
          <a:lstStyle/>
          <a:p>
            <a:fld id="{FEEBDE78-98D6-40E0-B223-8DBEB16E143D}" type="slidenum">
              <a:rPr lang="en-US" smtClean="0"/>
              <a:pPr/>
              <a:t>54</a:t>
            </a:fld>
            <a:endParaRPr lang="en-US" dirty="0"/>
          </a:p>
        </p:txBody>
      </p:sp>
    </p:spTree>
    <p:extLst>
      <p:ext uri="{BB962C8B-B14F-4D97-AF65-F5344CB8AC3E}">
        <p14:creationId xmlns:p14="http://schemas.microsoft.com/office/powerpoint/2010/main" val="3831721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4627">
              <a:defRPr/>
            </a:pPr>
            <a:r>
              <a:rPr lang="en-US" b="1" dirty="0" smtClean="0"/>
              <a:t>Tina </a:t>
            </a:r>
            <a:r>
              <a:rPr lang="en-US" dirty="0" smtClean="0"/>
              <a:t>- On the slide you can see an example of a </a:t>
            </a:r>
            <a:r>
              <a:rPr lang="en-US" baseline="0" dirty="0" smtClean="0"/>
              <a:t> training matrix with courses recommended by the National HIM Office for each stakeholder. </a:t>
            </a:r>
          </a:p>
          <a:p>
            <a:pPr defTabSz="934627">
              <a:defRPr/>
            </a:pPr>
            <a:endParaRPr lang="en-US" baseline="0" dirty="0" smtClean="0"/>
          </a:p>
          <a:p>
            <a:pPr defTabSz="934627">
              <a:defRPr/>
            </a:pPr>
            <a:r>
              <a:rPr lang="en-US" baseline="0" dirty="0" smtClean="0"/>
              <a:t> This matrix is placed on a SharePoint and updated regularly with available courses from various platforms such as Elsevier, VeHU, Coding Roundtables and locally developed training.  </a:t>
            </a:r>
          </a:p>
          <a:p>
            <a:pPr defTabSz="934627">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B877124-A338-40A6-90B8-590BB717BBD2}" type="slidenum">
              <a:rPr lang="en-US" smtClean="0"/>
              <a:pPr/>
              <a:t>55</a:t>
            </a:fld>
            <a:endParaRPr lang="en-US" dirty="0"/>
          </a:p>
        </p:txBody>
      </p:sp>
    </p:spTree>
    <p:extLst>
      <p:ext uri="{BB962C8B-B14F-4D97-AF65-F5344CB8AC3E}">
        <p14:creationId xmlns:p14="http://schemas.microsoft.com/office/powerpoint/2010/main" val="695188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b="1" dirty="0" smtClean="0"/>
              <a:t>Elena</a:t>
            </a:r>
            <a:r>
              <a:rPr lang="en-US" b="1" baseline="0" dirty="0" smtClean="0"/>
              <a:t> - </a:t>
            </a:r>
            <a:r>
              <a:rPr lang="en-US" dirty="0" smtClean="0"/>
              <a:t>A provider’s training plan should be tailored</a:t>
            </a:r>
            <a:r>
              <a:rPr lang="en-US" baseline="0" dirty="0" smtClean="0"/>
              <a:t> to their specialty. If you go about  using a generic presentation or training plan it will lose some of them. </a:t>
            </a:r>
          </a:p>
          <a:p>
            <a:pPr defTabSz="924458">
              <a:defRPr/>
            </a:pPr>
            <a:endParaRPr lang="en-US" baseline="0" dirty="0" smtClean="0"/>
          </a:p>
          <a:p>
            <a:pPr defTabSz="924458">
              <a:defRPr/>
            </a:pPr>
            <a:r>
              <a:rPr lang="en-US" baseline="0" dirty="0" smtClean="0"/>
              <a:t>What we like to do in Tampa is called the “Road Show” and that is educating providers by service and specialty on encounter completion and ICD-10. The training is presented with actual encounters from their service on what is needed from them when ICD-10 comes around. </a:t>
            </a:r>
          </a:p>
          <a:p>
            <a:pPr defTabSz="924458">
              <a:defRPr/>
            </a:pPr>
            <a:endParaRPr lang="en-US" baseline="0" dirty="0" smtClean="0"/>
          </a:p>
          <a:p>
            <a:pPr defTabSz="924458">
              <a:defRPr/>
            </a:pPr>
            <a:r>
              <a:rPr lang="en-US" baseline="0" dirty="0" smtClean="0"/>
              <a:t>It shows them encounters and how it is coded in ICD-9 and what is needed in order to code for ICD-10. Tampa has been doing the “Road Show” since December 2013 and have trained over half of the hospital. </a:t>
            </a:r>
          </a:p>
          <a:p>
            <a:pPr defTabSz="924458">
              <a:defRPr/>
            </a:pPr>
            <a:endParaRPr lang="en-US" baseline="0" dirty="0" smtClean="0"/>
          </a:p>
          <a:p>
            <a:pPr defTabSz="924458">
              <a:defRPr/>
            </a:pPr>
            <a:r>
              <a:rPr lang="en-US" baseline="0" dirty="0" smtClean="0"/>
              <a:t>Once the training has been completed the coders are encouraged to query the providers as if they were already coding in ICD-10 to assist them in documenting appropriately. </a:t>
            </a:r>
          </a:p>
          <a:p>
            <a:pPr defTabSz="924458">
              <a:defRPr/>
            </a:pPr>
            <a:endParaRPr lang="en-US" baseline="0" dirty="0" smtClean="0"/>
          </a:p>
          <a:p>
            <a:pPr defTabSz="924458">
              <a:defRPr/>
            </a:pPr>
            <a:r>
              <a:rPr lang="en-US" baseline="0" dirty="0" smtClean="0"/>
              <a:t>Our auditor then goes back and review the services notes to see if what was trained on is being done. A final report is sent to the chief of the service with outline of audit results and request for additional training (sometimes one on one) with the providers.</a:t>
            </a:r>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56</a:t>
            </a:fld>
            <a:endParaRPr lang="en-US" dirty="0"/>
          </a:p>
        </p:txBody>
      </p:sp>
    </p:spTree>
    <p:extLst>
      <p:ext uri="{BB962C8B-B14F-4D97-AF65-F5344CB8AC3E}">
        <p14:creationId xmlns:p14="http://schemas.microsoft.com/office/powerpoint/2010/main" val="2328288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smtClean="0"/>
              <a:t>Tina</a:t>
            </a:r>
            <a:r>
              <a:rPr lang="en-US" b="1" baseline="0" dirty="0" smtClean="0"/>
              <a:t> - </a:t>
            </a:r>
            <a:r>
              <a:rPr lang="en-US" dirty="0" smtClean="0"/>
              <a:t>Resources are important</a:t>
            </a:r>
            <a:r>
              <a:rPr lang="en-US" baseline="0" dirty="0" smtClean="0"/>
              <a:t> not only for the coders, but providers as well. They have to know where to go if they need information. Each facility should make their providers aware that there are resources that they can use. The VA has a lot of valuable tools and resources for our providers to use. Although it may be hard initially getting them to log on or to attend training your clinical champion and CDI specialist will play a huge part in getting the information out to them.</a:t>
            </a:r>
            <a:endParaRPr lang="en-US" dirty="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57</a:t>
            </a:fld>
            <a:endParaRPr lang="en-US" dirty="0"/>
          </a:p>
        </p:txBody>
      </p:sp>
    </p:spTree>
    <p:extLst>
      <p:ext uri="{BB962C8B-B14F-4D97-AF65-F5344CB8AC3E}">
        <p14:creationId xmlns:p14="http://schemas.microsoft.com/office/powerpoint/2010/main" val="47682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a:t>
            </a:r>
            <a:r>
              <a:rPr lang="en-US" b="1" baseline="0" dirty="0" smtClean="0"/>
              <a:t> - </a:t>
            </a:r>
            <a:r>
              <a:rPr lang="en-US" b="0" dirty="0" smtClean="0"/>
              <a:t>Again, each</a:t>
            </a:r>
            <a:r>
              <a:rPr lang="en-US" b="0" baseline="0" dirty="0" smtClean="0"/>
              <a:t> facility may want to set up a </a:t>
            </a:r>
            <a:r>
              <a:rPr lang="en-US" dirty="0" smtClean="0"/>
              <a:t>SharePoint</a:t>
            </a:r>
            <a:r>
              <a:rPr lang="en-US" baseline="0" dirty="0" smtClean="0"/>
              <a:t> connected to a CPRS link to assist providers with education and lessons learned from your dual coding activities as they pertain to provider documentation.   </a:t>
            </a:r>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58</a:t>
            </a:fld>
            <a:endParaRPr lang="en-US" dirty="0"/>
          </a:p>
        </p:txBody>
      </p:sp>
    </p:spTree>
    <p:extLst>
      <p:ext uri="{BB962C8B-B14F-4D97-AF65-F5344CB8AC3E}">
        <p14:creationId xmlns:p14="http://schemas.microsoft.com/office/powerpoint/2010/main" val="29349749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a:t>
            </a:r>
            <a:r>
              <a:rPr lang="en-US" dirty="0" smtClean="0"/>
              <a:t>Many facilities </a:t>
            </a:r>
            <a:r>
              <a:rPr lang="en-US" dirty="0"/>
              <a:t>have a CDI Specialist </a:t>
            </a:r>
            <a:r>
              <a:rPr lang="en-US" baseline="0" dirty="0" smtClean="0"/>
              <a:t>and </a:t>
            </a:r>
            <a:r>
              <a:rPr lang="en-US" baseline="0" dirty="0"/>
              <a:t>they are an asset in the transition from ICD-9 to ICD-10. While you may have the Coding supervisor or lead coders training your coding staff you can have your CDI specialist focus on the provider side. </a:t>
            </a:r>
            <a:endParaRPr lang="en-US" baseline="0" dirty="0" smtClean="0"/>
          </a:p>
          <a:p>
            <a:endParaRPr lang="en-US" baseline="0" dirty="0" smtClean="0"/>
          </a:p>
          <a:p>
            <a:r>
              <a:rPr lang="en-US" baseline="0" dirty="0" smtClean="0"/>
              <a:t>There </a:t>
            </a:r>
            <a:r>
              <a:rPr lang="en-US" baseline="0" dirty="0"/>
              <a:t>are several e</a:t>
            </a:r>
            <a:r>
              <a:rPr lang="en-US" dirty="0"/>
              <a:t>ducational resources available to them through the CDI Council</a:t>
            </a:r>
            <a:r>
              <a:rPr lang="en-US" baseline="0" dirty="0"/>
              <a:t> and Elsevier. The CDI Specialist </a:t>
            </a:r>
            <a:r>
              <a:rPr lang="en-US" dirty="0"/>
              <a:t>can </a:t>
            </a:r>
            <a:r>
              <a:rPr lang="en-US" baseline="0" dirty="0"/>
              <a:t>use queries and dual coding audits to determine their provider training focus. </a:t>
            </a:r>
            <a:r>
              <a:rPr lang="en-US" dirty="0"/>
              <a:t>They can then request with the service that is having documentation issues a training session. Training as explained in the previous slides can be tailored to that specialty by the CDI Specialist.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EEBDE78-98D6-40E0-B223-8DBEB16E143D}" type="slidenum">
              <a:rPr lang="en-US" smtClean="0"/>
              <a:pPr/>
              <a:t>59</a:t>
            </a:fld>
            <a:endParaRPr lang="en-US" dirty="0"/>
          </a:p>
        </p:txBody>
      </p:sp>
    </p:spTree>
    <p:extLst>
      <p:ext uri="{BB962C8B-B14F-4D97-AF65-F5344CB8AC3E}">
        <p14:creationId xmlns:p14="http://schemas.microsoft.com/office/powerpoint/2010/main" val="243259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4627">
              <a:defRPr/>
            </a:pPr>
            <a:r>
              <a:rPr lang="en-US" b="1" dirty="0" smtClean="0"/>
              <a:t>Tina -</a:t>
            </a:r>
            <a:r>
              <a:rPr lang="en-US" b="1" baseline="0" dirty="0" smtClean="0"/>
              <a:t> </a:t>
            </a:r>
            <a:r>
              <a:rPr lang="en-US" dirty="0" smtClean="0"/>
              <a:t>Why are we putting such an emphasis on doing this in VHA?</a:t>
            </a:r>
          </a:p>
          <a:p>
            <a:pPr defTabSz="934627">
              <a:defRPr/>
            </a:pPr>
            <a:endParaRPr lang="en-US" dirty="0" smtClean="0"/>
          </a:p>
          <a:p>
            <a:pPr defTabSz="934627">
              <a:defRPr/>
            </a:pPr>
            <a:r>
              <a:rPr lang="en-US" dirty="0" smtClean="0"/>
              <a:t>National statistics depict an overall decrease in coding productivity as well as a reduction in the flow of revenue for all organizations that are affected by the implementation of ICD-10.  This is primarily due to the fact that ICD-10 has over 155,000 codes as compared to approximately 16,000 within ICD-9.  </a:t>
            </a:r>
          </a:p>
          <a:p>
            <a:pPr defTabSz="934627">
              <a:defRPr/>
            </a:pPr>
            <a:endParaRPr lang="en-US" dirty="0" smtClean="0"/>
          </a:p>
          <a:p>
            <a:pPr defTabSz="934627">
              <a:defRPr/>
            </a:pPr>
            <a:r>
              <a:rPr lang="en-US" dirty="0" smtClean="0"/>
              <a:t>A successful transition to the new code structure will require all VHA facilities to be well-versed and sufficiently experienced with ICD-10.  </a:t>
            </a:r>
          </a:p>
          <a:p>
            <a:pPr defTabSz="934627">
              <a:defRPr/>
            </a:pPr>
            <a:endParaRPr lang="en-US" dirty="0" smtClean="0"/>
          </a:p>
          <a:p>
            <a:pPr defTabSz="934627">
              <a:defRPr/>
            </a:pPr>
            <a:r>
              <a:rPr lang="en-US" dirty="0" smtClean="0"/>
              <a:t>Health Information Management (HIM) professionals, Coders, and VA Providers will need to devote a significant amount of time and VA resources to make certain the transition period is positive and their ICD-10 confidence levels are high. </a:t>
            </a:r>
          </a:p>
          <a:p>
            <a:pPr defTabSz="934627">
              <a:defRPr/>
            </a:pPr>
            <a:endParaRPr lang="en-US" dirty="0" smtClean="0"/>
          </a:p>
          <a:p>
            <a:r>
              <a:rPr lang="en-US" baseline="0" dirty="0" smtClean="0"/>
              <a:t>You have heard the saying ….see one, do one, teach one… we can apply this concept to learning ICD-10 as well.   Most of us by now have been exposed to learning ICD-10 by the “book”….and at one time, we also learned to code ICD-9 that way as well…for some of us, it has been longer than others. </a:t>
            </a:r>
          </a:p>
          <a:p>
            <a:endParaRPr lang="en-US" baseline="0" dirty="0" smtClean="0"/>
          </a:p>
          <a:p>
            <a:r>
              <a:rPr lang="en-US" baseline="0" dirty="0" smtClean="0"/>
              <a:t>Elena , I am sure you can relate and if you think back to those days, you remember what it was like to go through the coding classes thinking great, I got this, I know how to code, right….and then you got your first coding job and…..surprise, the documentation you coded in the “books”  didn’t quite match the reality you were seeing come across your desk!  </a:t>
            </a:r>
          </a:p>
          <a:p>
            <a:endParaRPr lang="en-US" baseline="0" dirty="0" smtClean="0"/>
          </a:p>
          <a:p>
            <a:r>
              <a:rPr lang="en-US" b="1" baseline="0" dirty="0" smtClean="0"/>
              <a:t>Elena ----</a:t>
            </a:r>
            <a:r>
              <a:rPr lang="en-US" baseline="0" dirty="0" smtClean="0"/>
              <a:t>Exactly…..and well here we all are, back to the same …</a:t>
            </a:r>
            <a:r>
              <a:rPr lang="en-US" dirty="0" smtClean="0"/>
              <a:t>although</a:t>
            </a:r>
            <a:r>
              <a:rPr lang="en-US" baseline="0" dirty="0" smtClean="0"/>
              <a:t>, not to that extreme as we do have experience on our side.  </a:t>
            </a:r>
          </a:p>
          <a:p>
            <a:endParaRPr lang="en-US" baseline="0" dirty="0" smtClean="0"/>
          </a:p>
          <a:p>
            <a:r>
              <a:rPr lang="en-US" baseline="0" dirty="0" smtClean="0"/>
              <a:t>Dual coding gives us the practical experience ahead of time….so we aren’t just walking in the door to a new job once we are live!  </a:t>
            </a:r>
          </a:p>
          <a:p>
            <a:endParaRPr lang="en-US" baseline="0" dirty="0" smtClean="0"/>
          </a:p>
          <a:p>
            <a:r>
              <a:rPr lang="en-US" baseline="0" dirty="0" smtClean="0"/>
              <a:t>Tina will discuss about some additional benefits on the next slide.</a:t>
            </a:r>
          </a:p>
          <a:p>
            <a:r>
              <a:rPr lang="en-US" baseline="0" dirty="0" smtClean="0"/>
              <a:t> </a:t>
            </a:r>
          </a:p>
          <a:p>
            <a:r>
              <a:rPr lang="en-US" baseline="0" dirty="0" smtClean="0"/>
              <a:t>  </a:t>
            </a:r>
            <a:endParaRPr lang="en-US" dirty="0" smtClean="0"/>
          </a:p>
          <a:p>
            <a:endParaRPr lang="en-US" dirty="0" smtClean="0"/>
          </a:p>
          <a:p>
            <a:pPr defTabSz="924458">
              <a:defRPr/>
            </a:pPr>
            <a:endParaRPr lang="en-US" sz="1200" b="1" kern="1200" dirty="0" smtClean="0">
              <a:solidFill>
                <a:schemeClr val="tx1"/>
              </a:solidFill>
              <a:effectLst/>
              <a:latin typeface="+mn-lt"/>
              <a:ea typeface="+mn-ea"/>
              <a:cs typeface="+mn-cs"/>
            </a:endParaRPr>
          </a:p>
          <a:p>
            <a:pPr defTabSz="924458">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EBE404-B810-4531-8D4F-92F476E64A96}" type="slidenum">
              <a:rPr lang="en-US" smtClean="0"/>
              <a:pPr/>
              <a:t>6</a:t>
            </a:fld>
            <a:endParaRPr lang="en-US" dirty="0"/>
          </a:p>
        </p:txBody>
      </p:sp>
    </p:spTree>
    <p:extLst>
      <p:ext uri="{BB962C8B-B14F-4D97-AF65-F5344CB8AC3E}">
        <p14:creationId xmlns:p14="http://schemas.microsoft.com/office/powerpoint/2010/main" val="229818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a:t>
            </a:r>
            <a:r>
              <a:rPr lang="en-US" b="1" baseline="0" dirty="0" smtClean="0"/>
              <a:t> – </a:t>
            </a:r>
            <a:r>
              <a:rPr lang="en-US" b="0" baseline="0" dirty="0" smtClean="0"/>
              <a:t>By using the list of documentation issues collected</a:t>
            </a:r>
            <a:r>
              <a:rPr lang="en-US" baseline="0" dirty="0" smtClean="0"/>
              <a:t> during the course of the project to guide provider training opportunities in the future, your facility can streamline provider specialty specific training based on the data deficiencies collected during the study. </a:t>
            </a:r>
          </a:p>
          <a:p>
            <a:endParaRPr lang="en-US" baseline="0" dirty="0" smtClean="0"/>
          </a:p>
          <a:p>
            <a:r>
              <a:rPr lang="en-US" baseline="0" dirty="0" smtClean="0"/>
              <a:t>If there are still deficiencies noted in the documentation or the coding then additional training needs to be given. </a:t>
            </a:r>
          </a:p>
          <a:p>
            <a:endParaRPr lang="en-US" baseline="0" dirty="0" smtClean="0"/>
          </a:p>
          <a:p>
            <a:pPr defTabSz="924458">
              <a:defRPr/>
            </a:pPr>
            <a:r>
              <a:rPr lang="en-US" b="1" dirty="0" smtClean="0"/>
              <a:t>Elena</a:t>
            </a:r>
            <a:r>
              <a:rPr lang="en-US" b="1" baseline="0" dirty="0" smtClean="0"/>
              <a:t> - </a:t>
            </a:r>
            <a:r>
              <a:rPr lang="en-US" baseline="0" dirty="0" smtClean="0"/>
              <a:t>It has always been an issue that providers and coders do not speak the same language. </a:t>
            </a:r>
            <a:r>
              <a:rPr lang="en-US" b="1" baseline="0" dirty="0" smtClean="0"/>
              <a:t>Th</a:t>
            </a:r>
            <a:r>
              <a:rPr lang="en-US" dirty="0" smtClean="0"/>
              <a:t>e VHA HIM CDI website has numerous</a:t>
            </a:r>
            <a:r>
              <a:rPr lang="en-US" baseline="0" dirty="0" smtClean="0"/>
              <a:t> tools to assist coders, CDI specialists, and providers.  These tools can be printed and distributed among staff. By utilizing these tools and continuing to work with providers on documentation issues we can begin to bridge the gaps that exist moving forward towards ICD -10.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Again, a reminder to tune in tomorrow  at 1 </a:t>
            </a:r>
            <a:r>
              <a:rPr lang="en-US" baseline="0" dirty="0" smtClean="0"/>
              <a:t>where Tina and Dr. Meesig will be discussing ICD -10 and clinical documentation improvement in detail. </a:t>
            </a:r>
            <a:endParaRPr lang="en-US"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60</a:t>
            </a:fld>
            <a:endParaRPr lang="en-US" dirty="0"/>
          </a:p>
        </p:txBody>
      </p:sp>
    </p:spTree>
    <p:extLst>
      <p:ext uri="{BB962C8B-B14F-4D97-AF65-F5344CB8AC3E}">
        <p14:creationId xmlns:p14="http://schemas.microsoft.com/office/powerpoint/2010/main" val="12290317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4627">
              <a:defRPr/>
            </a:pPr>
            <a:r>
              <a:rPr lang="en-US" b="1" dirty="0" smtClean="0"/>
              <a:t>Tina:- Another tool sites can use to bridge the gap in the physician coder language barrier is </a:t>
            </a:r>
            <a:r>
              <a:rPr lang="en-US" dirty="0" smtClean="0"/>
              <a:t>The Provider Query Tracking located in the Nuance software;</a:t>
            </a:r>
            <a:r>
              <a:rPr lang="en-US" baseline="0" dirty="0" smtClean="0"/>
              <a:t> this tool allows for standardized communication with clinical staff and tracks progress of query completion rates. </a:t>
            </a:r>
            <a:r>
              <a:rPr lang="en-US" dirty="0" smtClean="0"/>
              <a:t> </a:t>
            </a:r>
            <a:r>
              <a:rPr lang="en-US" baseline="0" dirty="0" smtClean="0"/>
              <a:t>  </a:t>
            </a:r>
          </a:p>
          <a:p>
            <a:pPr defTabSz="934627">
              <a:defRPr/>
            </a:pPr>
            <a:endParaRPr lang="en-US" baseline="0" dirty="0" smtClean="0"/>
          </a:p>
          <a:p>
            <a:pPr defTabSz="934627">
              <a:defRPr/>
            </a:pPr>
            <a:r>
              <a:rPr lang="en-US" baseline="0" dirty="0" smtClean="0"/>
              <a:t>To give you an example of how this tool can be beneficial we will look to VISN 9s </a:t>
            </a:r>
            <a:r>
              <a:rPr lang="en-US" dirty="0" smtClean="0"/>
              <a:t>implementation. </a:t>
            </a:r>
          </a:p>
          <a:p>
            <a:pPr defTabSz="934627">
              <a:defRPr/>
            </a:pPr>
            <a:endParaRPr lang="en-US" dirty="0" smtClean="0"/>
          </a:p>
          <a:p>
            <a:pPr defTabSz="934627">
              <a:defRPr/>
            </a:pPr>
            <a:r>
              <a:rPr lang="en-US" dirty="0" smtClean="0"/>
              <a:t>Through</a:t>
            </a:r>
            <a:r>
              <a:rPr lang="en-US" baseline="0" dirty="0" smtClean="0"/>
              <a:t> the first half of FY 14 a total of 1671 queries were sent by VISN 9 coding staff to clinical staff  resulting in a 56% completion rate.  This data is reported on a regular basis to VISN Leadership and site specific data was shared with each Medical Center’s Leadership.</a:t>
            </a:r>
            <a:endParaRPr lang="en-US" dirty="0" smtClean="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61</a:t>
            </a:fld>
            <a:endParaRPr lang="en-US" dirty="0"/>
          </a:p>
        </p:txBody>
      </p:sp>
    </p:spTree>
    <p:extLst>
      <p:ext uri="{BB962C8B-B14F-4D97-AF65-F5344CB8AC3E}">
        <p14:creationId xmlns:p14="http://schemas.microsoft.com/office/powerpoint/2010/main" val="2622896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b="1" dirty="0" smtClean="0"/>
              <a:t>Elena: -L</a:t>
            </a:r>
            <a:r>
              <a:rPr lang="en-US" baseline="0" dirty="0" smtClean="0"/>
              <a:t>eadership </a:t>
            </a:r>
            <a:r>
              <a:rPr lang="en-US" dirty="0" smtClean="0"/>
              <a:t>was </a:t>
            </a:r>
            <a:r>
              <a:rPr lang="en-US" baseline="0" dirty="0" smtClean="0"/>
              <a:t>very </a:t>
            </a:r>
            <a:r>
              <a:rPr lang="en-US" baseline="0" dirty="0"/>
              <a:t>interested in knowing what types of queries were being sent to clinical providers and </a:t>
            </a:r>
            <a:r>
              <a:rPr lang="en-US" dirty="0"/>
              <a:t>had </a:t>
            </a:r>
            <a:r>
              <a:rPr lang="en-US" baseline="0" dirty="0"/>
              <a:t>asked for a drill down of the data in FY 13. </a:t>
            </a:r>
            <a:endParaRPr lang="en-US" baseline="0" dirty="0" smtClean="0"/>
          </a:p>
          <a:p>
            <a:pPr defTabSz="924458">
              <a:defRPr/>
            </a:pPr>
            <a:endParaRPr lang="en-US" baseline="0" dirty="0" smtClean="0"/>
          </a:p>
          <a:p>
            <a:pPr defTabSz="924458">
              <a:defRPr/>
            </a:pPr>
            <a:r>
              <a:rPr lang="en-US" baseline="0" dirty="0" smtClean="0"/>
              <a:t> </a:t>
            </a:r>
            <a:r>
              <a:rPr lang="en-US" baseline="0" dirty="0"/>
              <a:t>Most of the queries sent were in the category of insufficient documentation, which again prompted the question of what exactly was contained in that particular category.  </a:t>
            </a:r>
            <a:endParaRPr lang="en-US" baseline="0" dirty="0" smtClean="0"/>
          </a:p>
          <a:p>
            <a:pPr defTabSz="924458">
              <a:defRPr/>
            </a:pPr>
            <a:endParaRPr lang="en-US" baseline="0" dirty="0" smtClean="0"/>
          </a:p>
          <a:p>
            <a:pPr defTabSz="924458">
              <a:defRPr/>
            </a:pPr>
            <a:r>
              <a:rPr lang="en-US" baseline="0" dirty="0" smtClean="0"/>
              <a:t>In </a:t>
            </a:r>
            <a:r>
              <a:rPr lang="en-US" baseline="0" dirty="0"/>
              <a:t>2014,  </a:t>
            </a:r>
            <a:r>
              <a:rPr lang="en-US" dirty="0"/>
              <a:t>they </a:t>
            </a:r>
            <a:r>
              <a:rPr lang="en-US" baseline="0" dirty="0" smtClean="0"/>
              <a:t>were </a:t>
            </a:r>
            <a:r>
              <a:rPr lang="en-US" baseline="0" dirty="0"/>
              <a:t>able to further define the types of queries sent which helped clinical staff understand and put into perspective documentation issues that needed their attention.  The physician query process is extremely important in clinical documentation improvement and the development of educational topics for provider training</a:t>
            </a:r>
            <a:r>
              <a:rPr lang="en-US" baseline="0" dirty="0" smtClean="0"/>
              <a:t>.</a:t>
            </a:r>
          </a:p>
          <a:p>
            <a:pPr defTabSz="924458">
              <a:defRPr/>
            </a:pPr>
            <a:endParaRPr lang="en-US" baseline="0" dirty="0" smtClean="0"/>
          </a:p>
          <a:p>
            <a:pPr defTabSz="924458">
              <a:defRPr/>
            </a:pPr>
            <a:r>
              <a:rPr lang="en-US" baseline="0" dirty="0" smtClean="0"/>
              <a:t>  </a:t>
            </a:r>
            <a:r>
              <a:rPr lang="en-US" baseline="0" dirty="0"/>
              <a:t>It is quite possible that once ICD 10 is implemented that certain other PQT categories such as “Diagnoses” may expand while others diminish.  A good predictor of a category shift might be identified during the dual coding implementation phase as documentation issues are identified.</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62</a:t>
            </a:fld>
            <a:endParaRPr lang="en-US" dirty="0"/>
          </a:p>
        </p:txBody>
      </p:sp>
    </p:spTree>
    <p:extLst>
      <p:ext uri="{BB962C8B-B14F-4D97-AF65-F5344CB8AC3E}">
        <p14:creationId xmlns:p14="http://schemas.microsoft.com/office/powerpoint/2010/main" val="28926431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24458" rtl="0" eaLnBrk="1" fontAlgn="auto" latinLnBrk="0" hangingPunct="1">
              <a:lnSpc>
                <a:spcPct val="100000"/>
              </a:lnSpc>
              <a:spcBef>
                <a:spcPts val="0"/>
              </a:spcBef>
              <a:spcAft>
                <a:spcPts val="0"/>
              </a:spcAft>
              <a:buClrTx/>
              <a:buSzTx/>
              <a:buFontTx/>
              <a:buNone/>
              <a:tabLst/>
              <a:defRPr/>
            </a:pPr>
            <a:r>
              <a:rPr lang="en-US" b="1" dirty="0" smtClean="0"/>
              <a:t>Tina - I</a:t>
            </a:r>
            <a:r>
              <a:rPr lang="en-US" dirty="0" smtClean="0"/>
              <a:t>n support of their Clinical Documentation Improvement</a:t>
            </a:r>
            <a:r>
              <a:rPr lang="en-US" baseline="0" dirty="0" smtClean="0"/>
              <a:t> Plan VISN 9 made it a priority to track the PQT completion rate by site throughout FY 2014 despite the fact that there is no national benchmark to measure it against.  </a:t>
            </a:r>
          </a:p>
          <a:p>
            <a:pPr marL="0" marR="0" indent="0" algn="l" defTabSz="92445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24458" rtl="0" eaLnBrk="1" fontAlgn="auto" latinLnBrk="0" hangingPunct="1">
              <a:lnSpc>
                <a:spcPct val="100000"/>
              </a:lnSpc>
              <a:spcBef>
                <a:spcPts val="0"/>
              </a:spcBef>
              <a:spcAft>
                <a:spcPts val="0"/>
              </a:spcAft>
              <a:buClrTx/>
              <a:buSzTx/>
              <a:buFontTx/>
              <a:buNone/>
              <a:tabLst/>
              <a:defRPr/>
            </a:pPr>
            <a:r>
              <a:rPr lang="en-US" baseline="0" dirty="0" smtClean="0"/>
              <a:t>They set 50% as an imaginary target to at least establish a baseline from which to measure progress throughout their Network.  Although they struggled in the early part of the Fiscal Year, all sites had a PQT response rate well above the 50% mark.  </a:t>
            </a:r>
          </a:p>
          <a:p>
            <a:pPr marL="0" marR="0" indent="0" algn="l" defTabSz="92445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24458" rtl="0" eaLnBrk="1" fontAlgn="auto" latinLnBrk="0" hangingPunct="1">
              <a:lnSpc>
                <a:spcPct val="100000"/>
              </a:lnSpc>
              <a:spcBef>
                <a:spcPts val="0"/>
              </a:spcBef>
              <a:spcAft>
                <a:spcPts val="0"/>
              </a:spcAft>
              <a:buClrTx/>
              <a:buSzTx/>
              <a:buFontTx/>
              <a:buNone/>
              <a:tabLst/>
              <a:defRPr/>
            </a:pPr>
            <a:r>
              <a:rPr lang="en-US" baseline="0" dirty="0" smtClean="0"/>
              <a:t>Using these types of data throughout the year, has helped them to focus their training efforts with Providers on issues that have the greatest impact and will eventually make the transition to ICD 10 much easier. </a:t>
            </a:r>
            <a:endParaRPr lang="en-US" dirty="0" smtClean="0"/>
          </a:p>
          <a:p>
            <a:pPr defTabSz="924458">
              <a:defRPr/>
            </a:pPr>
            <a:r>
              <a:rPr lang="en-US" b="1" dirty="0" smtClean="0"/>
              <a:t> </a:t>
            </a:r>
            <a:endParaRPr lang="en-US" b="1" dirty="0"/>
          </a:p>
        </p:txBody>
      </p:sp>
      <p:sp>
        <p:nvSpPr>
          <p:cNvPr id="4" name="Slide Number Placeholder 3"/>
          <p:cNvSpPr>
            <a:spLocks noGrp="1"/>
          </p:cNvSpPr>
          <p:nvPr>
            <p:ph type="sldNum" sz="quarter" idx="10"/>
          </p:nvPr>
        </p:nvSpPr>
        <p:spPr/>
        <p:txBody>
          <a:bodyPr/>
          <a:lstStyle/>
          <a:p>
            <a:fld id="{8B877124-A338-40A6-90B8-590BB717BBD2}" type="slidenum">
              <a:rPr lang="en-US" smtClean="0"/>
              <a:pPr/>
              <a:t>63</a:t>
            </a:fld>
            <a:endParaRPr lang="en-US" dirty="0"/>
          </a:p>
        </p:txBody>
      </p:sp>
    </p:spTree>
    <p:extLst>
      <p:ext uri="{BB962C8B-B14F-4D97-AF65-F5344CB8AC3E}">
        <p14:creationId xmlns:p14="http://schemas.microsoft.com/office/powerpoint/2010/main" val="2509958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Elena - </a:t>
            </a:r>
            <a:r>
              <a:rPr lang="en-US" dirty="0" smtClean="0"/>
              <a:t>Well Tina, we have thrown</a:t>
            </a:r>
            <a:r>
              <a:rPr lang="en-US" baseline="0" dirty="0" smtClean="0"/>
              <a:t> a lot of information to our audience today; let’s take a minute or two to </a:t>
            </a:r>
            <a:r>
              <a:rPr lang="en-US" dirty="0" smtClean="0"/>
              <a:t>summarize</a:t>
            </a:r>
            <a:r>
              <a:rPr lang="en-US" baseline="0" dirty="0" smtClean="0"/>
              <a:t> what we have presented today.  </a:t>
            </a:r>
          </a:p>
          <a:p>
            <a:r>
              <a:rPr lang="en-US" baseline="0" dirty="0" smtClean="0"/>
              <a:t>I think it is a given that all the HIMS folks out there understand the value of a dual coding project in order to create a “real world” learning environment for coding staff as we prepare to tackle the challenges of this new coding set.  </a:t>
            </a:r>
          </a:p>
          <a:p>
            <a:endParaRPr lang="en-US" baseline="0" dirty="0" smtClean="0"/>
          </a:p>
          <a:p>
            <a:endParaRPr lang="en-US" baseline="0" dirty="0" smtClean="0"/>
          </a:p>
          <a:p>
            <a:r>
              <a:rPr lang="en-US" b="1" baseline="0" dirty="0" smtClean="0"/>
              <a:t>Tina  - </a:t>
            </a:r>
            <a:r>
              <a:rPr lang="en-US" baseline="0" dirty="0" smtClean="0"/>
              <a:t>As we discussed there is no right or wrong way to do this, what is important though is that you begin to put a plan in motion that allows you to glean all the necessary information you will need to be successful in the transition to ICD- 10 next October.  </a:t>
            </a:r>
          </a:p>
          <a:p>
            <a:endParaRPr lang="en-US" baseline="0" dirty="0" smtClean="0"/>
          </a:p>
          <a:p>
            <a:r>
              <a:rPr lang="en-US" baseline="0" dirty="0" smtClean="0"/>
              <a:t>We discussed the value and importance of gathering data from the process to use for future education, not only for coding staff but especially to assist you as you prepare providers at your station for the upcoming changes.  Keep in mind, we are not setting out to teach providers ICD-10, we are here to ensure they are documenting appropriately so that we, the coding staff can appropriately append the correct code.  I would definitely argue that one of the best ways to do that will be to participate in a dual coding effort.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decision to delay ICD -10 gives us another full year to monitor and analyze the results of this process as we move into the final phases of implementation planning and go live in October of 2015.  </a:t>
            </a:r>
            <a:endParaRPr lang="en-US" dirty="0" smtClean="0"/>
          </a:p>
          <a:p>
            <a:endParaRPr lang="en-US" baseline="0" dirty="0" smtClean="0"/>
          </a:p>
          <a:p>
            <a:endParaRPr lang="en-US" baseline="0"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64</a:t>
            </a:fld>
            <a:endParaRPr lang="en-US" dirty="0"/>
          </a:p>
        </p:txBody>
      </p:sp>
    </p:spTree>
    <p:extLst>
      <p:ext uri="{BB962C8B-B14F-4D97-AF65-F5344CB8AC3E}">
        <p14:creationId xmlns:p14="http://schemas.microsoft.com/office/powerpoint/2010/main" val="3309539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Tina: </a:t>
            </a:r>
            <a:r>
              <a:rPr lang="en-US" dirty="0" smtClean="0"/>
              <a:t>Elena, the secret of getting ahead is getting started as we see on the screen. </a:t>
            </a:r>
          </a:p>
          <a:p>
            <a:endParaRPr lang="en-US" dirty="0" smtClean="0"/>
          </a:p>
          <a:p>
            <a:r>
              <a:rPr lang="en-US" dirty="0" smtClean="0"/>
              <a:t>Remember,</a:t>
            </a:r>
            <a:r>
              <a:rPr lang="en-US" baseline="0" dirty="0" smtClean="0"/>
              <a:t> no</a:t>
            </a:r>
            <a:r>
              <a:rPr lang="en-US" dirty="0" smtClean="0"/>
              <a:t> one plan is going to work</a:t>
            </a:r>
            <a:r>
              <a:rPr lang="en-US" baseline="0" dirty="0" smtClean="0"/>
              <a:t> for every facility.  We hope we gave you some ideas and information to help get you started today.  </a:t>
            </a:r>
          </a:p>
          <a:p>
            <a:endParaRPr lang="en-US" baseline="0" dirty="0" smtClean="0"/>
          </a:p>
          <a:p>
            <a:r>
              <a:rPr lang="en-US" b="1" baseline="0" dirty="0" smtClean="0"/>
              <a:t>Elena: </a:t>
            </a:r>
            <a:r>
              <a:rPr lang="en-US" baseline="0" dirty="0" smtClean="0"/>
              <a:t>I agree Tina, and I think once our audience starts to put a plan together they may need to adjust and tweak it along the way.   That is the nature of learning.  The key is just getting started!  </a:t>
            </a:r>
            <a:endParaRPr lang="en-US" dirty="0" smtClean="0"/>
          </a:p>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65</a:t>
            </a:fld>
            <a:endParaRPr lang="en-US" dirty="0"/>
          </a:p>
        </p:txBody>
      </p:sp>
    </p:spTree>
    <p:extLst>
      <p:ext uri="{BB962C8B-B14F-4D97-AF65-F5344CB8AC3E}">
        <p14:creationId xmlns:p14="http://schemas.microsoft.com/office/powerpoint/2010/main" val="1046234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Tina:</a:t>
            </a:r>
          </a:p>
          <a:p>
            <a:r>
              <a:rPr lang="en-US" baseline="0" dirty="0" smtClean="0"/>
              <a:t>One last reminder, we’ve provided several additional resources either as separate handouts, or links in the downloadable PPT.  Please take some time to go to the green downloads icon and download those documents.  There’s a lot of useful information at your fingertips.</a:t>
            </a:r>
          </a:p>
          <a:p>
            <a:endParaRPr lang="en-US" baseline="0" dirty="0" smtClean="0"/>
          </a:p>
          <a:p>
            <a:r>
              <a:rPr lang="en-US" baseline="0" dirty="0" smtClean="0"/>
              <a:t>And now,</a:t>
            </a: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66</a:t>
            </a:fld>
            <a:endParaRPr lang="en-US" dirty="0"/>
          </a:p>
        </p:txBody>
      </p:sp>
    </p:spTree>
    <p:extLst>
      <p:ext uri="{BB962C8B-B14F-4D97-AF65-F5344CB8AC3E}">
        <p14:creationId xmlns:p14="http://schemas.microsoft.com/office/powerpoint/2010/main" val="1761279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67</a:t>
            </a:fld>
            <a:endParaRPr lang="en-US" dirty="0"/>
          </a:p>
        </p:txBody>
      </p:sp>
    </p:spTree>
    <p:extLst>
      <p:ext uri="{BB962C8B-B14F-4D97-AF65-F5344CB8AC3E}">
        <p14:creationId xmlns:p14="http://schemas.microsoft.com/office/powerpoint/2010/main" val="9925731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E404-B810-4531-8D4F-92F476E64A96}" type="slidenum">
              <a:rPr lang="en-US" smtClean="0"/>
              <a:pPr/>
              <a:t>68</a:t>
            </a:fld>
            <a:endParaRPr lang="en-US" dirty="0"/>
          </a:p>
        </p:txBody>
      </p:sp>
    </p:spTree>
    <p:extLst>
      <p:ext uri="{BB962C8B-B14F-4D97-AF65-F5344CB8AC3E}">
        <p14:creationId xmlns:p14="http://schemas.microsoft.com/office/powerpoint/2010/main" val="173962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endParaRPr lang="en-US" sz="1200" b="1" kern="1200" dirty="0" smtClean="0">
              <a:solidFill>
                <a:schemeClr val="tx1"/>
              </a:solidFill>
              <a:effectLst/>
              <a:latin typeface="+mn-lt"/>
              <a:ea typeface="+mn-ea"/>
              <a:cs typeface="+mn-cs"/>
            </a:endParaRPr>
          </a:p>
          <a:p>
            <a:pPr defTabSz="934627">
              <a:defRPr/>
            </a:pPr>
            <a:r>
              <a:rPr lang="en-US" b="1" dirty="0" smtClean="0"/>
              <a:t>Tina</a:t>
            </a:r>
          </a:p>
          <a:p>
            <a:endParaRPr lang="en-US" dirty="0" smtClean="0"/>
          </a:p>
          <a:p>
            <a:r>
              <a:rPr lang="en-US" dirty="0" smtClean="0"/>
              <a:t> When implementing dual coding in an organized and structured manner, the strategy has a multitude of benefits; none more important than ensuring a seamless transition from ICD-9 in order to prevent a negative impact to VA’s  revenue stream and workload capture. </a:t>
            </a:r>
          </a:p>
          <a:p>
            <a:endParaRPr lang="en-US" dirty="0" smtClean="0"/>
          </a:p>
          <a:p>
            <a:r>
              <a:rPr lang="en-US" dirty="0" smtClean="0"/>
              <a:t>Dual coding will also add:</a:t>
            </a:r>
          </a:p>
          <a:p>
            <a:endParaRPr lang="en-US" dirty="0" smtClean="0"/>
          </a:p>
          <a:p>
            <a:pPr marL="173336" indent="-173336">
              <a:buFont typeface="Arial" panose="020B0604020202020204" pitchFamily="34" charset="0"/>
              <a:buChar char="•"/>
            </a:pPr>
            <a:r>
              <a:rPr lang="en-US" dirty="0" smtClean="0"/>
              <a:t>Supervisor validation of staff productivity related to ICD-10, as well as an awareness of potential staffing, training, and clinical documentation needs </a:t>
            </a:r>
            <a:r>
              <a:rPr lang="en-US" baseline="0" dirty="0" smtClean="0"/>
              <a:t>and</a:t>
            </a:r>
            <a:endParaRPr lang="en-US" dirty="0" smtClean="0"/>
          </a:p>
          <a:p>
            <a:pPr marL="173336" indent="-173336">
              <a:buFont typeface="Arial" panose="020B0604020202020204" pitchFamily="34" charset="0"/>
              <a:buChar char="•"/>
            </a:pPr>
            <a:endParaRPr lang="en-US" dirty="0" smtClean="0"/>
          </a:p>
          <a:p>
            <a:pPr marL="173336" indent="-173336">
              <a:buFont typeface="Arial" panose="020B0604020202020204" pitchFamily="34" charset="0"/>
              <a:buChar char="•"/>
            </a:pPr>
            <a:r>
              <a:rPr lang="en-US" dirty="0" smtClean="0"/>
              <a:t>A facilitation method to increase communication with VA Providers and coding staff.  </a:t>
            </a:r>
          </a:p>
          <a:p>
            <a:endParaRPr lang="en-US" dirty="0" smtClean="0"/>
          </a:p>
          <a:p>
            <a:endParaRPr lang="en-US" dirty="0" smtClean="0"/>
          </a:p>
          <a:p>
            <a:r>
              <a:rPr lang="en-US" dirty="0" smtClean="0"/>
              <a:t>Now Elena, lets circle back with the results of our first polling question.</a:t>
            </a:r>
          </a:p>
          <a:p>
            <a:endParaRPr lang="en-US" dirty="0" smtClean="0"/>
          </a:p>
          <a:p>
            <a:pPr defTabSz="924458">
              <a:defRPr/>
            </a:pPr>
            <a:endParaRPr lang="en-US" sz="1200" b="1" kern="1200" dirty="0" smtClean="0">
              <a:solidFill>
                <a:schemeClr val="tx1"/>
              </a:solidFill>
              <a:effectLst/>
              <a:latin typeface="+mn-lt"/>
              <a:ea typeface="+mn-ea"/>
              <a:cs typeface="+mn-cs"/>
            </a:endParaRPr>
          </a:p>
          <a:p>
            <a:pPr defTabSz="924458">
              <a:defRPr/>
            </a:pP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2FF865-8110-4CAF-9EB5-C422B967BE05}" type="slidenum">
              <a:rPr lang="en-US" smtClean="0"/>
              <a:pPr/>
              <a:t>7</a:t>
            </a:fld>
            <a:endParaRPr lang="en-US" dirty="0"/>
          </a:p>
        </p:txBody>
      </p:sp>
    </p:spTree>
    <p:extLst>
      <p:ext uri="{BB962C8B-B14F-4D97-AF65-F5344CB8AC3E}">
        <p14:creationId xmlns:p14="http://schemas.microsoft.com/office/powerpoint/2010/main" val="86818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b="1" dirty="0"/>
              <a:t>Elena</a:t>
            </a:r>
            <a:r>
              <a:rPr lang="en-US" dirty="0"/>
              <a:t> ----Now let’s pause for a moment and take a look at your poll results. </a:t>
            </a:r>
          </a:p>
          <a:p>
            <a:pPr defTabSz="924458">
              <a:defRPr/>
            </a:pPr>
            <a:endParaRPr lang="en-US" dirty="0"/>
          </a:p>
          <a:p>
            <a:r>
              <a:rPr lang="en-US" dirty="0" smtClean="0"/>
              <a:t>Elena to speak to results.</a:t>
            </a:r>
            <a:endParaRPr lang="en-US" dirty="0"/>
          </a:p>
          <a:p>
            <a:endParaRPr lang="en-US" i="0" baseline="0" dirty="0"/>
          </a:p>
          <a:p>
            <a:r>
              <a:rPr lang="en-US" b="1" dirty="0"/>
              <a:t>Tina</a:t>
            </a:r>
            <a:r>
              <a:rPr lang="en-US" i="0" baseline="0" dirty="0"/>
              <a:t> --- Thanks everyone, glad to see so many of you with us today, now lets  move on and talk about some additional benefits to get you excited about dual coding </a:t>
            </a:r>
            <a:r>
              <a:rPr lang="en-US" i="0" baseline="0" dirty="0" smtClean="0"/>
              <a:t>at </a:t>
            </a:r>
            <a:r>
              <a:rPr lang="en-US" i="0" baseline="0" dirty="0"/>
              <a:t>your site.  </a:t>
            </a:r>
          </a:p>
          <a:p>
            <a:endParaRPr lang="en-US" i="0" baseline="0" dirty="0"/>
          </a:p>
          <a:p>
            <a:endParaRPr lang="en-US" i="0" baseline="0" dirty="0"/>
          </a:p>
          <a:p>
            <a:endParaRPr lang="en-US" i="0" baseline="0" dirty="0"/>
          </a:p>
          <a:p>
            <a:pPr defTabSz="924458">
              <a:defRPr/>
            </a:pP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458">
              <a:defRPr/>
            </a:pPr>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9</a:t>
            </a:fld>
            <a:endParaRPr lang="en-US" dirty="0"/>
          </a:p>
        </p:txBody>
      </p:sp>
    </p:spTree>
    <p:extLst>
      <p:ext uri="{BB962C8B-B14F-4D97-AF65-F5344CB8AC3E}">
        <p14:creationId xmlns:p14="http://schemas.microsoft.com/office/powerpoint/2010/main" val="173323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114591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405330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133172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173452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3297127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288154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253468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411883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368337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198889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16628-0CF3-4D8D-B217-0E649DAB749B}" type="datetimeFigureOut">
              <a:rPr lang="en-US" smtClean="0"/>
              <a:pPr/>
              <a:t>7/22/2014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185027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16628-0CF3-4D8D-B217-0E649DAB749B}" type="datetimeFigureOut">
              <a:rPr lang="en-US" smtClean="0"/>
              <a:pPr/>
              <a:t>7/22/2014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39651-D8CB-4003-B472-2A7B8E52E07E}" type="slidenum">
              <a:rPr lang="en-US" smtClean="0"/>
              <a:pPr/>
              <a:t>‹#›</a:t>
            </a:fld>
            <a:endParaRPr lang="en-US" dirty="0"/>
          </a:p>
        </p:txBody>
      </p:sp>
    </p:spTree>
    <p:extLst>
      <p:ext uri="{BB962C8B-B14F-4D97-AF65-F5344CB8AC3E}">
        <p14:creationId xmlns:p14="http://schemas.microsoft.com/office/powerpoint/2010/main" val="2357502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package" Target="../embeddings/Microsoft_Word_Document1.doc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package" Target="../embeddings/Microsoft_Word_Document2.docx"/></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3.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48.jpeg"/><Relationship Id="rId5" Type="http://schemas.openxmlformats.org/officeDocument/2006/relationships/diagramQuickStyle" Target="../diagrams/quickStyle3.xml"/><Relationship Id="rId10" Type="http://schemas.openxmlformats.org/officeDocument/2006/relationships/image" Target="../media/image47.png"/><Relationship Id="rId4" Type="http://schemas.openxmlformats.org/officeDocument/2006/relationships/diagramLayout" Target="../diagrams/layout3.xm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55.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hyperlink" Target="http://www.carecommunications.com/filebin/images/pdfs/Dual-Coding-in-Preparation-for-ICD-10.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vaww.vhahim.va.gov/index.php?option=com_content&amp;view=featured&amp;Itemid=101" TargetMode="External"/><Relationship Id="rId5" Type="http://schemas.openxmlformats.org/officeDocument/2006/relationships/hyperlink" Target="http://vaww.vhahim.va.gov/index.php?option=com_content&amp;view=article&amp;id=40&amp;Itemid=532" TargetMode="External"/><Relationship Id="rId4" Type="http://schemas.openxmlformats.org/officeDocument/2006/relationships/hyperlink" Target="http://health-information.advanceweb.com/Features/Articles/Preparation-for-ICD-10.aspx"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login.elsevierperformancemanager.com/systemlogin.aspx?virtualname=VAEE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www.nuance.com/support/Clintegrity360-government/index.htm" TargetMode="External"/><Relationship Id="rId5" Type="http://schemas.openxmlformats.org/officeDocument/2006/relationships/hyperlink" Target="http://vaww.vhahim.va.gov/index.php?option=com_edocman&amp;view=category&amp;id=40&amp;Itemid=713" TargetMode="External"/><Relationship Id="rId4" Type="http://schemas.openxmlformats.org/officeDocument/2006/relationships/hyperlink" Target="https://www.myvehucampu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 y="0"/>
            <a:ext cx="7467602" cy="6858000"/>
          </a:xfrm>
          <a:prstGeom prst="rect">
            <a:avLst/>
          </a:prstGeom>
        </p:spPr>
      </p:pic>
      <p:sp>
        <p:nvSpPr>
          <p:cNvPr id="2" name="Title 1"/>
          <p:cNvSpPr>
            <a:spLocks noGrp="1"/>
          </p:cNvSpPr>
          <p:nvPr>
            <p:ph type="ctrTitle"/>
          </p:nvPr>
        </p:nvSpPr>
        <p:spPr>
          <a:xfrm>
            <a:off x="2447925" y="685800"/>
            <a:ext cx="9239250" cy="1676398"/>
          </a:xfrm>
        </p:spPr>
        <p:txBody>
          <a:bodyPr>
            <a:noAutofit/>
          </a:bodyPr>
          <a:lstStyle/>
          <a:p>
            <a:pPr algn="r"/>
            <a:r>
              <a:rPr lang="en-US" sz="8800" dirty="0"/>
              <a:t>ICD-10 and Dual </a:t>
            </a:r>
            <a:r>
              <a:rPr lang="en-US" sz="8800" dirty="0" smtClean="0"/>
              <a:t>Coding</a:t>
            </a:r>
            <a:endParaRPr lang="en-US" sz="8800" dirty="0"/>
          </a:p>
        </p:txBody>
      </p:sp>
      <p:sp>
        <p:nvSpPr>
          <p:cNvPr id="3" name="Subtitle 2"/>
          <p:cNvSpPr>
            <a:spLocks noGrp="1"/>
          </p:cNvSpPr>
          <p:nvPr>
            <p:ph type="subTitle" idx="1"/>
          </p:nvPr>
        </p:nvSpPr>
        <p:spPr>
          <a:xfrm>
            <a:off x="5286375" y="3020289"/>
            <a:ext cx="6400800" cy="1752600"/>
          </a:xfrm>
        </p:spPr>
        <p:txBody>
          <a:bodyPr>
            <a:normAutofit/>
          </a:bodyPr>
          <a:lstStyle/>
          <a:p>
            <a:pPr algn="r"/>
            <a:r>
              <a:rPr lang="en-US" sz="5600" i="1" dirty="0">
                <a:solidFill>
                  <a:schemeClr val="tx1"/>
                </a:solidFill>
              </a:rPr>
              <a:t>Steps to Success</a:t>
            </a:r>
          </a:p>
        </p:txBody>
      </p:sp>
      <p:sp>
        <p:nvSpPr>
          <p:cNvPr id="4" name="TextBox 3" descr="Elena Miller&#10;Tina Schumacher&#10;"/>
          <p:cNvSpPr txBox="1"/>
          <p:nvPr/>
        </p:nvSpPr>
        <p:spPr>
          <a:xfrm>
            <a:off x="7239000" y="4874025"/>
            <a:ext cx="4629150" cy="1446550"/>
          </a:xfrm>
          <a:prstGeom prst="rect">
            <a:avLst/>
          </a:prstGeom>
          <a:noFill/>
        </p:spPr>
        <p:txBody>
          <a:bodyPr wrap="square" rtlCol="0">
            <a:spAutoFit/>
          </a:bodyPr>
          <a:lstStyle/>
          <a:p>
            <a:pPr algn="ctr"/>
            <a:r>
              <a:rPr lang="en-US" sz="4400" dirty="0"/>
              <a:t>Elena Miller</a:t>
            </a:r>
          </a:p>
          <a:p>
            <a:pPr algn="ctr"/>
            <a:r>
              <a:rPr lang="en-US" sz="4400" dirty="0"/>
              <a:t>Tina Schumacher</a:t>
            </a:r>
          </a:p>
        </p:txBody>
      </p:sp>
    </p:spTree>
    <p:extLst>
      <p:ext uri="{BB962C8B-B14F-4D97-AF65-F5344CB8AC3E}">
        <p14:creationId xmlns:p14="http://schemas.microsoft.com/office/powerpoint/2010/main" val="2548841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 of a woman in fornt of a computer"/>
          <p:cNvPicPr>
            <a:picLocks noChangeAspect="1"/>
          </p:cNvPicPr>
          <p:nvPr/>
        </p:nvPicPr>
        <p:blipFill rotWithShape="1">
          <a:blip r:embed="rId3" cstate="print">
            <a:extLst>
              <a:ext uri="{28A0092B-C50C-407E-A947-70E740481C1C}">
                <a14:useLocalDpi xmlns:a14="http://schemas.microsoft.com/office/drawing/2010/main" val="0"/>
              </a:ext>
            </a:extLst>
          </a:blip>
          <a:srcRect l="50000" t="3334" r="2222" b="48889"/>
          <a:stretch/>
        </p:blipFill>
        <p:spPr>
          <a:xfrm>
            <a:off x="393033" y="328826"/>
            <a:ext cx="1046537" cy="1005840"/>
          </a:xfrm>
          <a:prstGeom prst="rect">
            <a:avLst/>
          </a:prstGeom>
          <a:ln w="76200">
            <a:solidFill>
              <a:schemeClr val="tx2">
                <a:lumMod val="60000"/>
                <a:lumOff val="40000"/>
              </a:schemeClr>
            </a:solidFill>
          </a:ln>
        </p:spPr>
      </p:pic>
      <p:pic>
        <p:nvPicPr>
          <p:cNvPr id="3" name="Picture 2" descr="Strong teaching metho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3" r="17420" b="79518"/>
          <a:stretch/>
        </p:blipFill>
        <p:spPr bwMode="auto">
          <a:xfrm>
            <a:off x="1854868" y="140371"/>
            <a:ext cx="8229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oding confidence build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4" t="20482" r="28387" b="60241"/>
          <a:stretch/>
        </p:blipFill>
        <p:spPr bwMode="auto">
          <a:xfrm>
            <a:off x="292768" y="1534028"/>
            <a:ext cx="838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a collage of numb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6064" y="1642713"/>
            <a:ext cx="1005840" cy="1005840"/>
          </a:xfrm>
          <a:prstGeom prst="rect">
            <a:avLst/>
          </a:prstGeom>
          <a:ln w="76200">
            <a:solidFill>
              <a:srgbClr val="FFC000"/>
            </a:solidFill>
          </a:ln>
        </p:spPr>
      </p:pic>
      <p:pic>
        <p:nvPicPr>
          <p:cNvPr id="11" name="Picture 10" descr="icon of a magnifying glass over a ch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033" y="2986238"/>
            <a:ext cx="1005840" cy="976162"/>
          </a:xfrm>
          <a:prstGeom prst="rect">
            <a:avLst/>
          </a:prstGeom>
          <a:ln w="76200">
            <a:solidFill>
              <a:srgbClr val="FF0000"/>
            </a:solidFill>
          </a:ln>
        </p:spPr>
      </p:pic>
      <p:pic>
        <p:nvPicPr>
          <p:cNvPr id="5" name="Picture 2" descr="Documentation assessm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3" t="40964" r="16775" b="40964"/>
          <a:stretch/>
        </p:blipFill>
        <p:spPr bwMode="auto">
          <a:xfrm>
            <a:off x="1778668" y="2917658"/>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Database edit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1" t="61446" r="29032" b="20482"/>
          <a:stretch/>
        </p:blipFill>
        <p:spPr bwMode="auto">
          <a:xfrm>
            <a:off x="292768" y="421506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icon of a network of computers"/>
          <p:cNvPicPr>
            <a:picLocks/>
          </p:cNvPicPr>
          <p:nvPr/>
        </p:nvPicPr>
        <p:blipFill rotWithShape="1">
          <a:blip r:embed="rId7" cstate="print">
            <a:extLst>
              <a:ext uri="{28A0092B-C50C-407E-A947-70E740481C1C}">
                <a14:useLocalDpi xmlns:a14="http://schemas.microsoft.com/office/drawing/2010/main" val="0"/>
              </a:ext>
            </a:extLst>
          </a:blip>
          <a:srcRect l="5404" r="8109"/>
          <a:stretch/>
        </p:blipFill>
        <p:spPr>
          <a:xfrm>
            <a:off x="8941307" y="4283642"/>
            <a:ext cx="1042416" cy="987552"/>
          </a:xfrm>
          <a:prstGeom prst="rect">
            <a:avLst/>
          </a:prstGeom>
          <a:ln w="76200">
            <a:solidFill>
              <a:srgbClr val="00B050"/>
            </a:solidFill>
          </a:ln>
        </p:spPr>
      </p:pic>
      <p:pic>
        <p:nvPicPr>
          <p:cNvPr id="7" name="Picture 2" descr="Financial analysi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3" t="79518" r="16775" b="1205"/>
          <a:stretch/>
        </p:blipFill>
        <p:spPr bwMode="auto">
          <a:xfrm>
            <a:off x="1778668" y="5480382"/>
            <a:ext cx="8305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PREPA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807"/>
          <a:stretch/>
        </p:blipFill>
        <p:spPr bwMode="auto">
          <a:xfrm>
            <a:off x="10515600" y="244642"/>
            <a:ext cx="16764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p:cNvPicPr>
          <p:nvPr/>
        </p:nvPicPr>
        <p:blipFill rotWithShape="1">
          <a:blip r:embed="rId8" cstate="print">
            <a:extLst>
              <a:ext uri="{28A0092B-C50C-407E-A947-70E740481C1C}">
                <a14:useLocalDpi xmlns:a14="http://schemas.microsoft.com/office/drawing/2010/main" val="0"/>
              </a:ext>
            </a:extLst>
          </a:blip>
          <a:srcRect l="12500" r="12500"/>
          <a:stretch/>
        </p:blipFill>
        <p:spPr>
          <a:xfrm>
            <a:off x="393032" y="5610724"/>
            <a:ext cx="1046537" cy="958517"/>
          </a:xfrm>
          <a:prstGeom prst="rect">
            <a:avLst/>
          </a:prstGeom>
          <a:ln w="76200">
            <a:solidFill>
              <a:schemeClr val="accent4"/>
            </a:solidFill>
          </a:ln>
        </p:spPr>
      </p:pic>
    </p:spTree>
    <p:extLst>
      <p:ext uri="{BB962C8B-B14F-4D97-AF65-F5344CB8AC3E}">
        <p14:creationId xmlns:p14="http://schemas.microsoft.com/office/powerpoint/2010/main" val="377803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yramid of paper dol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32"/>
            <a:ext cx="12192000" cy="6870032"/>
          </a:xfrm>
          <a:prstGeom prst="rect">
            <a:avLst/>
          </a:prstGeom>
        </p:spPr>
      </p:pic>
      <p:sp>
        <p:nvSpPr>
          <p:cNvPr id="8" name="Rectangle 7" descr="AHIMA Approved ICD-10 Trainers&#10;ICD-10 Super Users&#10;ICD-10 Training Plan&#10;Baseline Metrics&#10;Learning Lab&#10;Provider Education&#10;Performance Standards&#10;"/>
          <p:cNvSpPr/>
          <p:nvPr/>
        </p:nvSpPr>
        <p:spPr>
          <a:xfrm>
            <a:off x="4876800" y="364153"/>
            <a:ext cx="6781800" cy="4893647"/>
          </a:xfrm>
          <a:prstGeom prst="rect">
            <a:avLst/>
          </a:prstGeom>
        </p:spPr>
        <p:txBody>
          <a:bodyPr wrap="square">
            <a:spAutoFit/>
          </a:bodyPr>
          <a:lstStyle/>
          <a:p>
            <a:pPr algn="ctr">
              <a:spcAft>
                <a:spcPts val="1200"/>
              </a:spcAft>
            </a:pPr>
            <a:r>
              <a:rPr lang="en-US" sz="3600" b="1" dirty="0"/>
              <a:t>AHIMA </a:t>
            </a:r>
            <a:r>
              <a:rPr lang="en-US" sz="3600" b="1" dirty="0" smtClean="0"/>
              <a:t>Approved </a:t>
            </a:r>
            <a:r>
              <a:rPr lang="en-US" sz="3600" b="1" dirty="0"/>
              <a:t>ICD-10 Trainers</a:t>
            </a:r>
          </a:p>
          <a:p>
            <a:pPr algn="ctr">
              <a:spcAft>
                <a:spcPts val="1200"/>
              </a:spcAft>
            </a:pPr>
            <a:r>
              <a:rPr lang="en-US" sz="3600" b="1" dirty="0"/>
              <a:t>ICD-10 Super Users</a:t>
            </a:r>
          </a:p>
          <a:p>
            <a:pPr lvl="0" algn="ctr">
              <a:spcAft>
                <a:spcPts val="1200"/>
              </a:spcAft>
            </a:pPr>
            <a:r>
              <a:rPr lang="en-US" sz="3600" b="1" dirty="0" smtClean="0"/>
              <a:t>ICD-10 </a:t>
            </a:r>
            <a:r>
              <a:rPr lang="en-US" sz="3600" b="1" dirty="0"/>
              <a:t>Training Plan</a:t>
            </a:r>
          </a:p>
          <a:p>
            <a:pPr lvl="0" algn="ctr">
              <a:spcAft>
                <a:spcPts val="1200"/>
              </a:spcAft>
            </a:pPr>
            <a:r>
              <a:rPr lang="en-US" sz="3600" b="1" dirty="0"/>
              <a:t>Baseline Metrics</a:t>
            </a:r>
          </a:p>
          <a:p>
            <a:pPr lvl="0" algn="ctr">
              <a:spcAft>
                <a:spcPts val="1200"/>
              </a:spcAft>
            </a:pPr>
            <a:r>
              <a:rPr lang="en-US" sz="3600" b="1" dirty="0"/>
              <a:t>Learning Lab</a:t>
            </a:r>
          </a:p>
          <a:p>
            <a:pPr lvl="0" algn="ctr">
              <a:spcAft>
                <a:spcPts val="1200"/>
              </a:spcAft>
            </a:pPr>
            <a:r>
              <a:rPr lang="en-US" sz="3600" b="1" dirty="0"/>
              <a:t>Provider Education</a:t>
            </a:r>
          </a:p>
          <a:p>
            <a:pPr lvl="0" algn="ctr">
              <a:spcAft>
                <a:spcPts val="1200"/>
              </a:spcAft>
            </a:pPr>
            <a:r>
              <a:rPr lang="en-US" sz="3600" b="1" dirty="0"/>
              <a:t>Performance Standards</a:t>
            </a:r>
          </a:p>
        </p:txBody>
      </p:sp>
      <p:cxnSp>
        <p:nvCxnSpPr>
          <p:cNvPr id="10" name="Straight Connector 9" descr="&quot;&quot;"/>
          <p:cNvCxnSpPr/>
          <p:nvPr/>
        </p:nvCxnSpPr>
        <p:spPr>
          <a:xfrm>
            <a:off x="4648200" y="5486400"/>
            <a:ext cx="6858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descr="Establishing the Foundation"/>
          <p:cNvSpPr>
            <a:spLocks noGrp="1"/>
          </p:cNvSpPr>
          <p:nvPr>
            <p:ph type="title"/>
          </p:nvPr>
        </p:nvSpPr>
        <p:spPr>
          <a:xfrm>
            <a:off x="3962400" y="5486400"/>
            <a:ext cx="8229600" cy="1143000"/>
          </a:xfrm>
        </p:spPr>
        <p:txBody>
          <a:bodyPr>
            <a:normAutofit fontScale="90000"/>
          </a:bodyPr>
          <a:lstStyle/>
          <a:p>
            <a:r>
              <a:rPr lang="en-US" sz="5600" b="1" i="1" dirty="0"/>
              <a:t>Establishing the Foundation</a:t>
            </a:r>
          </a:p>
        </p:txBody>
      </p:sp>
    </p:spTree>
    <p:extLst>
      <p:ext uri="{BB962C8B-B14F-4D97-AF65-F5344CB8AC3E}">
        <p14:creationId xmlns:p14="http://schemas.microsoft.com/office/powerpoint/2010/main" val="838049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29518724"/>
              </p:ext>
            </p:extLst>
          </p:nvPr>
        </p:nvGraphicFramePr>
        <p:xfrm>
          <a:off x="228600" y="152400"/>
          <a:ext cx="11811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563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Pre-Implementation&#10;"/>
          <p:cNvGrpSpPr/>
          <p:nvPr/>
        </p:nvGrpSpPr>
        <p:grpSpPr>
          <a:xfrm>
            <a:off x="-19050" y="0"/>
            <a:ext cx="5372100" cy="1257300"/>
            <a:chOff x="-4191000" y="-609600"/>
            <a:chExt cx="5943601" cy="1257300"/>
          </a:xfrm>
        </p:grpSpPr>
        <p:sp>
          <p:nvSpPr>
            <p:cNvPr id="6" name="Right Arrow 5"/>
            <p:cNvSpPr/>
            <p:nvPr/>
          </p:nvSpPr>
          <p:spPr>
            <a:xfrm>
              <a:off x="-4191000" y="-609600"/>
              <a:ext cx="5943601" cy="1257300"/>
            </a:xfrm>
            <a:prstGeom prst="rightArrow">
              <a:avLst>
                <a:gd name="adj1" fmla="val 59091"/>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Pre-Implementation&#10;"/>
            <p:cNvSpPr txBox="1"/>
            <p:nvPr/>
          </p:nvSpPr>
          <p:spPr>
            <a:xfrm>
              <a:off x="-4095750" y="-292388"/>
              <a:ext cx="5089593" cy="646331"/>
            </a:xfrm>
            <a:prstGeom prst="rect">
              <a:avLst/>
            </a:prstGeom>
            <a:noFill/>
          </p:spPr>
          <p:txBody>
            <a:bodyPr wrap="square" rtlCol="0">
              <a:spAutoFit/>
            </a:bodyPr>
            <a:lstStyle/>
            <a:p>
              <a:r>
                <a:rPr lang="en-US" sz="3600" b="1" dirty="0" smtClean="0">
                  <a:solidFill>
                    <a:schemeClr val="bg1"/>
                  </a:solidFill>
                </a:rPr>
                <a:t>Pre-Implementation</a:t>
              </a:r>
              <a:endParaRPr lang="en-US" sz="3600" b="1" dirty="0">
                <a:solidFill>
                  <a:schemeClr val="bg1"/>
                </a:solidFill>
              </a:endParaRPr>
            </a:p>
          </p:txBody>
        </p:sp>
      </p:grpSp>
      <p:pic>
        <p:nvPicPr>
          <p:cNvPr id="2" name="Picture 1" descr="a build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1714500"/>
            <a:ext cx="3566160" cy="3371850"/>
          </a:xfrm>
          <a:prstGeom prst="rect">
            <a:avLst/>
          </a:prstGeom>
          <a:ln w="57150">
            <a:solidFill>
              <a:schemeClr val="tx1"/>
            </a:solidFill>
          </a:ln>
        </p:spPr>
      </p:pic>
      <p:sp>
        <p:nvSpPr>
          <p:cNvPr id="12" name="TextBox 11" descr="Facility &#10;"/>
          <p:cNvSpPr txBox="1"/>
          <p:nvPr/>
        </p:nvSpPr>
        <p:spPr>
          <a:xfrm>
            <a:off x="342900" y="4558695"/>
            <a:ext cx="3566160" cy="523220"/>
          </a:xfrm>
          <a:prstGeom prst="rect">
            <a:avLst/>
          </a:prstGeom>
          <a:solidFill>
            <a:schemeClr val="tx1"/>
          </a:solidFill>
        </p:spPr>
        <p:txBody>
          <a:bodyPr wrap="square" rtlCol="0">
            <a:spAutoFit/>
          </a:bodyPr>
          <a:lstStyle/>
          <a:p>
            <a:pPr algn="ctr"/>
            <a:r>
              <a:rPr lang="en-US" sz="2800" b="1" dirty="0" smtClean="0">
                <a:solidFill>
                  <a:schemeClr val="bg1"/>
                </a:solidFill>
                <a:latin typeface="Lucida Handwriting" panose="03010101010101010101" pitchFamily="66" charset="0"/>
              </a:rPr>
              <a:t>Facility </a:t>
            </a:r>
            <a:endParaRPr lang="en-US" sz="2800" b="1" dirty="0">
              <a:solidFill>
                <a:schemeClr val="bg1"/>
              </a:solidFill>
              <a:latin typeface="Lucida Handwriting" panose="03010101010101010101" pitchFamily="66" charset="0"/>
            </a:endParaRPr>
          </a:p>
        </p:txBody>
      </p:sp>
      <p:pic>
        <p:nvPicPr>
          <p:cNvPr id="10" name="Picture 9" descr="a woman at a computer"/>
          <p:cNvPicPr>
            <a:picLocks noChangeAspect="1"/>
          </p:cNvPicPr>
          <p:nvPr/>
        </p:nvPicPr>
        <p:blipFill rotWithShape="1">
          <a:blip r:embed="rId4" cstate="print">
            <a:extLst>
              <a:ext uri="{28A0092B-C50C-407E-A947-70E740481C1C}">
                <a14:useLocalDpi xmlns:a14="http://schemas.microsoft.com/office/drawing/2010/main" val="0"/>
              </a:ext>
            </a:extLst>
          </a:blip>
          <a:srcRect l="18650"/>
          <a:stretch/>
        </p:blipFill>
        <p:spPr>
          <a:xfrm>
            <a:off x="4327358" y="1718936"/>
            <a:ext cx="3529584" cy="2893966"/>
          </a:xfrm>
          <a:prstGeom prst="rect">
            <a:avLst/>
          </a:prstGeom>
          <a:ln w="57150">
            <a:solidFill>
              <a:schemeClr val="tx1"/>
            </a:solidFill>
          </a:ln>
        </p:spPr>
      </p:pic>
      <p:sp>
        <p:nvSpPr>
          <p:cNvPr id="13" name="TextBox 12" descr="Coder&#10;"/>
          <p:cNvSpPr txBox="1"/>
          <p:nvPr/>
        </p:nvSpPr>
        <p:spPr>
          <a:xfrm>
            <a:off x="4263390" y="4596795"/>
            <a:ext cx="3661410" cy="523220"/>
          </a:xfrm>
          <a:prstGeom prst="rect">
            <a:avLst/>
          </a:prstGeom>
          <a:solidFill>
            <a:schemeClr val="tx1"/>
          </a:solidFill>
        </p:spPr>
        <p:txBody>
          <a:bodyPr wrap="square" rtlCol="0">
            <a:spAutoFit/>
          </a:bodyPr>
          <a:lstStyle/>
          <a:p>
            <a:pPr algn="ctr"/>
            <a:r>
              <a:rPr lang="en-US" sz="2800" b="1" dirty="0" smtClean="0">
                <a:solidFill>
                  <a:schemeClr val="bg1"/>
                </a:solidFill>
                <a:latin typeface="Lucida Handwriting" panose="03010101010101010101" pitchFamily="66" charset="0"/>
              </a:rPr>
              <a:t>Coder</a:t>
            </a:r>
            <a:endParaRPr lang="en-US" sz="2800" b="1" dirty="0">
              <a:solidFill>
                <a:schemeClr val="bg1"/>
              </a:solidFill>
              <a:latin typeface="Lucida Handwriting" panose="03010101010101010101" pitchFamily="66" charset="0"/>
            </a:endParaRPr>
          </a:p>
        </p:txBody>
      </p:sp>
      <p:pic>
        <p:nvPicPr>
          <p:cNvPr id="11" name="Picture 10" descr="a doctor at a computer"/>
          <p:cNvPicPr>
            <a:picLocks noChangeAspect="1"/>
          </p:cNvPicPr>
          <p:nvPr/>
        </p:nvPicPr>
        <p:blipFill rotWithShape="1">
          <a:blip r:embed="rId5" cstate="print">
            <a:extLst>
              <a:ext uri="{28A0092B-C50C-407E-A947-70E740481C1C}">
                <a14:useLocalDpi xmlns:a14="http://schemas.microsoft.com/office/drawing/2010/main" val="0"/>
              </a:ext>
            </a:extLst>
          </a:blip>
          <a:srcRect l="15492" r="7586"/>
          <a:stretch/>
        </p:blipFill>
        <p:spPr>
          <a:xfrm>
            <a:off x="8359622" y="1717507"/>
            <a:ext cx="3429000" cy="2977742"/>
          </a:xfrm>
          <a:prstGeom prst="rect">
            <a:avLst/>
          </a:prstGeom>
          <a:ln w="57150">
            <a:solidFill>
              <a:schemeClr val="tx1"/>
            </a:solidFill>
          </a:ln>
        </p:spPr>
      </p:pic>
      <p:sp>
        <p:nvSpPr>
          <p:cNvPr id="14" name="TextBox 13" descr="Provider&#10;"/>
          <p:cNvSpPr txBox="1"/>
          <p:nvPr/>
        </p:nvSpPr>
        <p:spPr>
          <a:xfrm>
            <a:off x="8286750" y="4615845"/>
            <a:ext cx="3562350" cy="523220"/>
          </a:xfrm>
          <a:prstGeom prst="rect">
            <a:avLst/>
          </a:prstGeom>
          <a:solidFill>
            <a:schemeClr val="tx1"/>
          </a:solidFill>
        </p:spPr>
        <p:txBody>
          <a:bodyPr wrap="square" rtlCol="0">
            <a:spAutoFit/>
          </a:bodyPr>
          <a:lstStyle/>
          <a:p>
            <a:pPr algn="ctr"/>
            <a:r>
              <a:rPr lang="en-US" sz="2800" b="1" dirty="0" smtClean="0">
                <a:solidFill>
                  <a:schemeClr val="bg1"/>
                </a:solidFill>
                <a:latin typeface="Lucida Handwriting" panose="03010101010101010101" pitchFamily="66" charset="0"/>
              </a:rPr>
              <a:t>Provider</a:t>
            </a:r>
            <a:endParaRPr lang="en-US" sz="2800" b="1" dirty="0">
              <a:solidFill>
                <a:schemeClr val="bg1"/>
              </a:solidFill>
              <a:latin typeface="Lucida Handwriting" panose="03010101010101010101" pitchFamily="66" charset="0"/>
            </a:endParaRPr>
          </a:p>
        </p:txBody>
      </p:sp>
      <p:sp>
        <p:nvSpPr>
          <p:cNvPr id="5" name="TextBox 4" descr="Education, Training Resources, Analysis&#10;"/>
          <p:cNvSpPr txBox="1"/>
          <p:nvPr/>
        </p:nvSpPr>
        <p:spPr>
          <a:xfrm>
            <a:off x="0" y="5600700"/>
            <a:ext cx="12172950" cy="923330"/>
          </a:xfrm>
          <a:prstGeom prst="rect">
            <a:avLst/>
          </a:prstGeom>
          <a:noFill/>
        </p:spPr>
        <p:txBody>
          <a:bodyPr wrap="square" rtlCol="0">
            <a:spAutoFit/>
          </a:bodyPr>
          <a:lstStyle/>
          <a:p>
            <a:pPr algn="ctr"/>
            <a:r>
              <a:rPr lang="en-US" sz="5400" dirty="0" smtClean="0"/>
              <a:t>Education, Training Resources, Analysis</a:t>
            </a:r>
            <a:endParaRPr lang="en-US" sz="5400" dirty="0"/>
          </a:p>
        </p:txBody>
      </p:sp>
    </p:spTree>
    <p:extLst>
      <p:ext uri="{BB962C8B-B14F-4D97-AF65-F5344CB8AC3E}">
        <p14:creationId xmlns:p14="http://schemas.microsoft.com/office/powerpoint/2010/main" val="319160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roius types of charts and graphs"/>
          <p:cNvPicPr>
            <a:picLocks noChangeAspect="1"/>
          </p:cNvPicPr>
          <p:nvPr/>
        </p:nvPicPr>
        <p:blipFill rotWithShape="1">
          <a:blip r:embed="rId3" cstate="print">
            <a:extLst>
              <a:ext uri="{28A0092B-C50C-407E-A947-70E740481C1C}">
                <a14:useLocalDpi xmlns:a14="http://schemas.microsoft.com/office/drawing/2010/main" val="0"/>
              </a:ext>
            </a:extLst>
          </a:blip>
          <a:srcRect t="2811" b="13003"/>
          <a:stretch/>
        </p:blipFill>
        <p:spPr>
          <a:xfrm>
            <a:off x="0" y="12032"/>
            <a:ext cx="12192000" cy="6845968"/>
          </a:xfrm>
          <a:prstGeom prst="rect">
            <a:avLst/>
          </a:prstGeom>
        </p:spPr>
      </p:pic>
      <p:grpSp>
        <p:nvGrpSpPr>
          <p:cNvPr id="5" name="Group 4" descr="Implementation&#10;"/>
          <p:cNvGrpSpPr/>
          <p:nvPr/>
        </p:nvGrpSpPr>
        <p:grpSpPr>
          <a:xfrm>
            <a:off x="-19050" y="0"/>
            <a:ext cx="5372100" cy="1257300"/>
            <a:chOff x="-4191000" y="-609600"/>
            <a:chExt cx="5943601" cy="1257300"/>
          </a:xfrm>
        </p:grpSpPr>
        <p:sp>
          <p:nvSpPr>
            <p:cNvPr id="6" name="Right Arrow 5"/>
            <p:cNvSpPr/>
            <p:nvPr/>
          </p:nvSpPr>
          <p:spPr>
            <a:xfrm>
              <a:off x="-4191000" y="-609600"/>
              <a:ext cx="5943601" cy="1257300"/>
            </a:xfrm>
            <a:prstGeom prst="rightArrow">
              <a:avLst>
                <a:gd name="adj1" fmla="val 59091"/>
                <a:gd name="adj2" fmla="val 50000"/>
              </a:avLst>
            </a:pr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095750" y="-292388"/>
              <a:ext cx="5089593" cy="646331"/>
            </a:xfrm>
            <a:prstGeom prst="rect">
              <a:avLst/>
            </a:prstGeom>
            <a:noFill/>
          </p:spPr>
          <p:txBody>
            <a:bodyPr wrap="square" rtlCol="0">
              <a:spAutoFit/>
            </a:bodyPr>
            <a:lstStyle/>
            <a:p>
              <a:r>
                <a:rPr lang="en-US" sz="3600" b="1" dirty="0" smtClean="0">
                  <a:solidFill>
                    <a:schemeClr val="bg1"/>
                  </a:solidFill>
                </a:rPr>
                <a:t>Implementation</a:t>
              </a:r>
              <a:endParaRPr lang="en-US" sz="3600" b="1" dirty="0">
                <a:solidFill>
                  <a:schemeClr val="bg1"/>
                </a:solidFill>
              </a:endParaRPr>
            </a:p>
          </p:txBody>
        </p:sp>
      </p:grpSp>
    </p:spTree>
    <p:extLst>
      <p:ext uri="{BB962C8B-B14F-4D97-AF65-F5344CB8AC3E}">
        <p14:creationId xmlns:p14="http://schemas.microsoft.com/office/powerpoint/2010/main" val="2891397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 practice, improve written on a chalkboard"/>
          <p:cNvPicPr>
            <a:picLocks noChangeAspect="1"/>
          </p:cNvPicPr>
          <p:nvPr/>
        </p:nvPicPr>
        <p:blipFill rotWithShape="1">
          <a:blip r:embed="rId3" cstate="print">
            <a:extLst>
              <a:ext uri="{28A0092B-C50C-407E-A947-70E740481C1C}">
                <a14:useLocalDpi xmlns:a14="http://schemas.microsoft.com/office/drawing/2010/main" val="0"/>
              </a:ext>
            </a:extLst>
          </a:blip>
          <a:srcRect t="4891" b="6104"/>
          <a:stretch/>
        </p:blipFill>
        <p:spPr>
          <a:xfrm>
            <a:off x="-19050" y="0"/>
            <a:ext cx="12192000" cy="6934200"/>
          </a:xfrm>
          <a:prstGeom prst="rect">
            <a:avLst/>
          </a:prstGeom>
        </p:spPr>
      </p:pic>
      <p:grpSp>
        <p:nvGrpSpPr>
          <p:cNvPr id="5" name="Group 4" descr="Post Implementation&#10;"/>
          <p:cNvGrpSpPr/>
          <p:nvPr/>
        </p:nvGrpSpPr>
        <p:grpSpPr>
          <a:xfrm>
            <a:off x="-19050" y="0"/>
            <a:ext cx="5372100" cy="1257300"/>
            <a:chOff x="-4191000" y="-609600"/>
            <a:chExt cx="5943601" cy="1257300"/>
          </a:xfrm>
        </p:grpSpPr>
        <p:sp>
          <p:nvSpPr>
            <p:cNvPr id="6" name="Right Arrow 5"/>
            <p:cNvSpPr/>
            <p:nvPr/>
          </p:nvSpPr>
          <p:spPr>
            <a:xfrm>
              <a:off x="-4191000" y="-609600"/>
              <a:ext cx="5943601" cy="1257300"/>
            </a:xfrm>
            <a:prstGeom prst="rightArrow">
              <a:avLst>
                <a:gd name="adj1" fmla="val 59091"/>
                <a:gd name="adj2" fmla="val 50000"/>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Post Implementation&#10;"/>
            <p:cNvSpPr txBox="1"/>
            <p:nvPr/>
          </p:nvSpPr>
          <p:spPr>
            <a:xfrm>
              <a:off x="-4095750" y="-292388"/>
              <a:ext cx="5089593" cy="646331"/>
            </a:xfrm>
            <a:prstGeom prst="rect">
              <a:avLst/>
            </a:prstGeom>
            <a:noFill/>
          </p:spPr>
          <p:txBody>
            <a:bodyPr wrap="square" rtlCol="0">
              <a:spAutoFit/>
            </a:bodyPr>
            <a:lstStyle/>
            <a:p>
              <a:r>
                <a:rPr lang="en-US" sz="3600" b="1" dirty="0" smtClean="0">
                  <a:solidFill>
                    <a:schemeClr val="bg1"/>
                  </a:solidFill>
                </a:rPr>
                <a:t>Post Implementation</a:t>
              </a:r>
              <a:endParaRPr lang="en-US" sz="3600" b="1" dirty="0">
                <a:solidFill>
                  <a:schemeClr val="bg1"/>
                </a:solidFill>
              </a:endParaRPr>
            </a:p>
          </p:txBody>
        </p:sp>
      </p:grpSp>
    </p:spTree>
    <p:extLst>
      <p:ext uri="{BB962C8B-B14F-4D97-AF65-F5344CB8AC3E}">
        <p14:creationId xmlns:p14="http://schemas.microsoft.com/office/powerpoint/2010/main" val="247225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magnifying glass"/>
          <p:cNvPicPr>
            <a:picLocks noChangeAspect="1"/>
          </p:cNvPicPr>
          <p:nvPr/>
        </p:nvPicPr>
        <p:blipFill rotWithShape="1">
          <a:blip r:embed="rId3" cstate="print">
            <a:extLst>
              <a:ext uri="{28A0092B-C50C-407E-A947-70E740481C1C}">
                <a14:useLocalDpi xmlns:a14="http://schemas.microsoft.com/office/drawing/2010/main" val="0"/>
              </a:ext>
            </a:extLst>
          </a:blip>
          <a:srcRect t="10055" b="25252"/>
          <a:stretch/>
        </p:blipFill>
        <p:spPr>
          <a:xfrm>
            <a:off x="990600" y="0"/>
            <a:ext cx="11229474" cy="6858000"/>
          </a:xfrm>
          <a:prstGeom prst="rect">
            <a:avLst/>
          </a:prstGeom>
        </p:spPr>
      </p:pic>
      <p:sp>
        <p:nvSpPr>
          <p:cNvPr id="5" name="Rectangle 4" descr="Complete a staffing analysis&#10;"/>
          <p:cNvSpPr/>
          <p:nvPr/>
        </p:nvSpPr>
        <p:spPr>
          <a:xfrm>
            <a:off x="38100" y="5867400"/>
            <a:ext cx="9140830" cy="769441"/>
          </a:xfrm>
          <a:prstGeom prst="rect">
            <a:avLst/>
          </a:prstGeom>
        </p:spPr>
        <p:txBody>
          <a:bodyPr wrap="square">
            <a:spAutoFit/>
          </a:bodyPr>
          <a:lstStyle/>
          <a:p>
            <a:r>
              <a:rPr lang="en-US" sz="4400" dirty="0" smtClean="0">
                <a:latin typeface="Lucida Handwriting" panose="03010101010101010101" pitchFamily="66" charset="0"/>
              </a:rPr>
              <a:t>Complete a staffing </a:t>
            </a:r>
            <a:r>
              <a:rPr lang="en-US" sz="4400" dirty="0">
                <a:latin typeface="Lucida Handwriting" panose="03010101010101010101" pitchFamily="66" charset="0"/>
              </a:rPr>
              <a:t>analysis</a:t>
            </a:r>
          </a:p>
        </p:txBody>
      </p:sp>
      <p:pic>
        <p:nvPicPr>
          <p:cNvPr id="6" name="Picture 5" descr="three workers looking at a report"/>
          <p:cNvPicPr>
            <a:picLocks noChangeAspect="1"/>
          </p:cNvPicPr>
          <p:nvPr/>
        </p:nvPicPr>
        <p:blipFill rotWithShape="1">
          <a:blip r:embed="rId4" cstate="print">
            <a:extLst>
              <a:ext uri="{28A0092B-C50C-407E-A947-70E740481C1C}">
                <a14:useLocalDpi xmlns:a14="http://schemas.microsoft.com/office/drawing/2010/main" val="0"/>
              </a:ext>
            </a:extLst>
          </a:blip>
          <a:srcRect l="2034" r="27858"/>
          <a:stretch/>
        </p:blipFill>
        <p:spPr>
          <a:xfrm>
            <a:off x="1921042" y="121012"/>
            <a:ext cx="5302320" cy="504454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Title 1" descr="Pre-Implementation "/>
          <p:cNvSpPr>
            <a:spLocks noGrp="1"/>
          </p:cNvSpPr>
          <p:nvPr>
            <p:ph type="title"/>
          </p:nvPr>
        </p:nvSpPr>
        <p:spPr>
          <a:xfrm>
            <a:off x="6705600" y="209550"/>
            <a:ext cx="5486400" cy="1143000"/>
          </a:xfrm>
        </p:spPr>
        <p:txBody>
          <a:bodyPr>
            <a:normAutofit/>
          </a:bodyPr>
          <a:lstStyle/>
          <a:p>
            <a:r>
              <a:rPr lang="en-US" sz="4800" b="1" dirty="0" smtClean="0"/>
              <a:t>Pre-Implementation </a:t>
            </a:r>
            <a:endParaRPr lang="en-US" sz="4800" b="1" dirty="0"/>
          </a:p>
        </p:txBody>
      </p:sp>
    </p:spTree>
    <p:extLst>
      <p:ext uri="{BB962C8B-B14F-4D97-AF65-F5344CB8AC3E}">
        <p14:creationId xmlns:p14="http://schemas.microsoft.com/office/powerpoint/2010/main" val="2263984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p:cNvPicPr>
            <a:picLocks noChangeAspect="1"/>
          </p:cNvPicPr>
          <p:nvPr/>
        </p:nvPicPr>
        <p:blipFill rotWithShape="1">
          <a:blip r:embed="rId3" cstate="print">
            <a:extLst>
              <a:ext uri="{28A0092B-C50C-407E-A947-70E740481C1C}">
                <a14:useLocalDpi xmlns:a14="http://schemas.microsoft.com/office/drawing/2010/main" val="0"/>
              </a:ext>
            </a:extLst>
          </a:blip>
          <a:srcRect t="36822" r="93225"/>
          <a:stretch/>
        </p:blipFill>
        <p:spPr>
          <a:xfrm>
            <a:off x="0" y="0"/>
            <a:ext cx="3200820" cy="6944260"/>
          </a:xfrm>
          <a:prstGeom prst="rect">
            <a:avLst/>
          </a:prstGeom>
        </p:spPr>
      </p:pic>
      <p:pic>
        <p:nvPicPr>
          <p:cNvPr id="3" name="Picture 2" descr="an empty office chair"/>
          <p:cNvPicPr>
            <a:picLocks noChangeAspect="1"/>
          </p:cNvPicPr>
          <p:nvPr/>
        </p:nvPicPr>
        <p:blipFill rotWithShape="1">
          <a:blip r:embed="rId3" cstate="print">
            <a:extLst>
              <a:ext uri="{28A0092B-C50C-407E-A947-70E740481C1C}">
                <a14:useLocalDpi xmlns:a14="http://schemas.microsoft.com/office/drawing/2010/main" val="0"/>
              </a:ext>
            </a:extLst>
          </a:blip>
          <a:srcRect t="36822"/>
          <a:stretch/>
        </p:blipFill>
        <p:spPr>
          <a:xfrm>
            <a:off x="3200820" y="0"/>
            <a:ext cx="8991182" cy="6944260"/>
          </a:xfrm>
          <a:prstGeom prst="rect">
            <a:avLst/>
          </a:prstGeom>
        </p:spPr>
      </p:pic>
      <p:sp>
        <p:nvSpPr>
          <p:cNvPr id="2" name="Title 1"/>
          <p:cNvSpPr>
            <a:spLocks noGrp="1"/>
          </p:cNvSpPr>
          <p:nvPr>
            <p:ph type="title"/>
          </p:nvPr>
        </p:nvSpPr>
        <p:spPr>
          <a:xfrm>
            <a:off x="609600" y="0"/>
            <a:ext cx="5486400" cy="2133600"/>
          </a:xfrm>
        </p:spPr>
        <p:txBody>
          <a:bodyPr>
            <a:normAutofit/>
          </a:bodyPr>
          <a:lstStyle/>
          <a:p>
            <a:r>
              <a:rPr lang="en-US" sz="5600" dirty="0" smtClean="0"/>
              <a:t>Fill vacancies now</a:t>
            </a:r>
            <a:endParaRPr lang="en-US" sz="5600" dirty="0"/>
          </a:p>
        </p:txBody>
      </p:sp>
      <p:sp>
        <p:nvSpPr>
          <p:cNvPr id="6" name="Title 1" descr="Consider coder retirement&#10;"/>
          <p:cNvSpPr txBox="1">
            <a:spLocks/>
          </p:cNvSpPr>
          <p:nvPr/>
        </p:nvSpPr>
        <p:spPr>
          <a:xfrm>
            <a:off x="609600" y="2495550"/>
            <a:ext cx="5486400" cy="1866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600" dirty="0" smtClean="0"/>
              <a:t>Consider coder retirement</a:t>
            </a:r>
            <a:endParaRPr lang="en-US" sz="5600" dirty="0"/>
          </a:p>
        </p:txBody>
      </p:sp>
      <p:sp>
        <p:nvSpPr>
          <p:cNvPr id="7" name="Title 1" descr="Outsource&#10;"/>
          <p:cNvSpPr txBox="1">
            <a:spLocks/>
          </p:cNvSpPr>
          <p:nvPr/>
        </p:nvSpPr>
        <p:spPr>
          <a:xfrm>
            <a:off x="609600" y="5038725"/>
            <a:ext cx="5257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600" dirty="0" smtClean="0"/>
              <a:t>Outsource</a:t>
            </a:r>
            <a:endParaRPr lang="en-US" sz="5600" dirty="0"/>
          </a:p>
        </p:txBody>
      </p:sp>
      <p:sp>
        <p:nvSpPr>
          <p:cNvPr id="8" name="Title 1" descr="Pre-Implementation &#10;"/>
          <p:cNvSpPr txBox="1">
            <a:spLocks/>
          </p:cNvSpPr>
          <p:nvPr/>
        </p:nvSpPr>
        <p:spPr>
          <a:xfrm>
            <a:off x="6650736" y="5695950"/>
            <a:ext cx="5486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t>Pre-Implementation </a:t>
            </a:r>
            <a:endParaRPr lang="en-US" sz="4800" b="1" dirty="0"/>
          </a:p>
        </p:txBody>
      </p:sp>
    </p:spTree>
    <p:extLst>
      <p:ext uri="{BB962C8B-B14F-4D97-AF65-F5344CB8AC3E}">
        <p14:creationId xmlns:p14="http://schemas.microsoft.com/office/powerpoint/2010/main" val="2485854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wnward trend arrow"/>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0053" y="228600"/>
            <a:ext cx="11191060" cy="6629400"/>
          </a:xfrm>
          <a:prstGeom prst="rect">
            <a:avLst/>
          </a:prstGeom>
        </p:spPr>
      </p:pic>
      <p:sp>
        <p:nvSpPr>
          <p:cNvPr id="6" name="TextBox 5" descr="50-70%&#10;"/>
          <p:cNvSpPr txBox="1"/>
          <p:nvPr/>
        </p:nvSpPr>
        <p:spPr>
          <a:xfrm>
            <a:off x="762000" y="1100078"/>
            <a:ext cx="10820400" cy="2862322"/>
          </a:xfrm>
          <a:prstGeom prst="rect">
            <a:avLst/>
          </a:prstGeom>
          <a:noFill/>
        </p:spPr>
        <p:txBody>
          <a:bodyPr wrap="square" rtlCol="0">
            <a:spAutoFit/>
          </a:bodyPr>
          <a:lstStyle/>
          <a:p>
            <a:r>
              <a:rPr lang="en-US" sz="18000" b="1" dirty="0" smtClean="0">
                <a:solidFill>
                  <a:srgbClr val="FFC000"/>
                </a:solidFill>
              </a:rPr>
              <a:t>50-70%</a:t>
            </a:r>
            <a:endParaRPr lang="en-US" sz="6000" b="1" dirty="0"/>
          </a:p>
        </p:txBody>
      </p:sp>
      <p:sp>
        <p:nvSpPr>
          <p:cNvPr id="7" name="Rectangle 6" descr="in inpatient productivity&#10;"/>
          <p:cNvSpPr/>
          <p:nvPr/>
        </p:nvSpPr>
        <p:spPr>
          <a:xfrm>
            <a:off x="609600" y="3962400"/>
            <a:ext cx="11125200" cy="1015663"/>
          </a:xfrm>
          <a:prstGeom prst="rect">
            <a:avLst/>
          </a:prstGeom>
        </p:spPr>
        <p:txBody>
          <a:bodyPr wrap="square">
            <a:spAutoFit/>
          </a:bodyPr>
          <a:lstStyle/>
          <a:p>
            <a:pPr lvl="0"/>
            <a:r>
              <a:rPr lang="en-US" sz="6000" dirty="0">
                <a:solidFill>
                  <a:prstClr val="black"/>
                </a:solidFill>
                <a:latin typeface="Lucida Handwriting" panose="03010101010101010101" pitchFamily="66" charset="0"/>
              </a:rPr>
              <a:t>in inpatient productivity</a:t>
            </a:r>
          </a:p>
        </p:txBody>
      </p:sp>
      <p:sp>
        <p:nvSpPr>
          <p:cNvPr id="8" name="Rectangle 7" descr="reduction&#10;"/>
          <p:cNvSpPr/>
          <p:nvPr/>
        </p:nvSpPr>
        <p:spPr>
          <a:xfrm>
            <a:off x="8077200" y="2531239"/>
            <a:ext cx="3269806" cy="1015663"/>
          </a:xfrm>
          <a:prstGeom prst="rect">
            <a:avLst/>
          </a:prstGeom>
        </p:spPr>
        <p:txBody>
          <a:bodyPr wrap="none">
            <a:spAutoFit/>
          </a:bodyPr>
          <a:lstStyle/>
          <a:p>
            <a:pPr lvl="0"/>
            <a:r>
              <a:rPr lang="en-US" sz="6000" b="1" dirty="0">
                <a:solidFill>
                  <a:prstClr val="black"/>
                </a:solidFill>
              </a:rPr>
              <a:t>reduction</a:t>
            </a:r>
          </a:p>
        </p:txBody>
      </p:sp>
    </p:spTree>
    <p:extLst>
      <p:ext uri="{BB962C8B-B14F-4D97-AF65-F5344CB8AC3E}">
        <p14:creationId xmlns:p14="http://schemas.microsoft.com/office/powerpoint/2010/main" val="916594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an example of  VISN 2’s staffing tool which assesses how many inpatient, outpatient and surgery coders are neede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4762"/>
            <a:ext cx="12188146"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descr="Staffing Methodology&#10;"/>
          <p:cNvSpPr txBox="1"/>
          <p:nvPr/>
        </p:nvSpPr>
        <p:spPr>
          <a:xfrm>
            <a:off x="609600" y="838200"/>
            <a:ext cx="5029200" cy="2123658"/>
          </a:xfrm>
          <a:prstGeom prst="rect">
            <a:avLst/>
          </a:prstGeom>
          <a:noFill/>
        </p:spPr>
        <p:txBody>
          <a:bodyPr wrap="square" rtlCol="0">
            <a:spAutoFit/>
          </a:bodyPr>
          <a:lstStyle/>
          <a:p>
            <a:r>
              <a:rPr lang="en-US" sz="6600" b="1" dirty="0" smtClean="0">
                <a:solidFill>
                  <a:schemeClr val="accent2">
                    <a:lumMod val="75000"/>
                  </a:schemeClr>
                </a:solidFill>
              </a:rPr>
              <a:t>Staffing Methodology</a:t>
            </a:r>
            <a:endParaRPr lang="en-US" sz="6600" b="1" dirty="0">
              <a:solidFill>
                <a:schemeClr val="accent2">
                  <a:lumMod val="75000"/>
                </a:schemeClr>
              </a:solidFill>
            </a:endParaRPr>
          </a:p>
        </p:txBody>
      </p:sp>
    </p:spTree>
    <p:extLst>
      <p:ext uri="{BB962C8B-B14F-4D97-AF65-F5344CB8AC3E}">
        <p14:creationId xmlns:p14="http://schemas.microsoft.com/office/powerpoint/2010/main" val="1995431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1336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381000" y="1600200"/>
            <a:ext cx="9982200" cy="4876800"/>
          </a:xfrm>
        </p:spPr>
        <p:txBody>
          <a:bodyPr>
            <a:normAutofit/>
          </a:bodyPr>
          <a:lstStyle/>
          <a:p>
            <a:pPr marL="0" indent="0">
              <a:buNone/>
            </a:pPr>
            <a:r>
              <a:rPr lang="en-US" sz="4000" dirty="0"/>
              <a:t>Who do we have in the audience today?</a:t>
            </a:r>
          </a:p>
          <a:p>
            <a:pPr marL="1314450" lvl="2" indent="-514350">
              <a:buFont typeface="+mj-lt"/>
              <a:buAutoNum type="alphaUcPeriod"/>
            </a:pPr>
            <a:r>
              <a:rPr lang="en-US" sz="3600" dirty="0"/>
              <a:t>Coder</a:t>
            </a:r>
          </a:p>
          <a:p>
            <a:pPr marL="1314450" lvl="2" indent="-514350">
              <a:buFont typeface="+mj-lt"/>
              <a:buAutoNum type="alphaUcPeriod"/>
            </a:pPr>
            <a:r>
              <a:rPr lang="en-US" sz="3600" dirty="0"/>
              <a:t>Coding Supervisor</a:t>
            </a:r>
          </a:p>
          <a:p>
            <a:pPr marL="1314450" lvl="2" indent="-514350">
              <a:buFont typeface="+mj-lt"/>
              <a:buAutoNum type="alphaUcPeriod"/>
            </a:pPr>
            <a:r>
              <a:rPr lang="en-US" sz="3600" dirty="0"/>
              <a:t>HIMS Chief</a:t>
            </a:r>
          </a:p>
          <a:p>
            <a:pPr marL="1314450" lvl="2" indent="-514350">
              <a:buFont typeface="+mj-lt"/>
              <a:buAutoNum type="alphaUcPeriod"/>
            </a:pPr>
            <a:r>
              <a:rPr lang="en-US" sz="3600" dirty="0"/>
              <a:t>Other</a:t>
            </a:r>
          </a:p>
        </p:txBody>
      </p:sp>
    </p:spTree>
    <p:extLst>
      <p:ext uri="{BB962C8B-B14F-4D97-AF65-F5344CB8AC3E}">
        <p14:creationId xmlns:p14="http://schemas.microsoft.com/office/powerpoint/2010/main" val="135685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bles from Coder Training Plan&#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0" y="351303"/>
            <a:ext cx="10655968" cy="65066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descr="Coder Training Plan&#10;"/>
          <p:cNvSpPr txBox="1"/>
          <p:nvPr/>
        </p:nvSpPr>
        <p:spPr>
          <a:xfrm>
            <a:off x="7431504" y="272069"/>
            <a:ext cx="4419600" cy="3139321"/>
          </a:xfrm>
          <a:prstGeom prst="rect">
            <a:avLst/>
          </a:prstGeom>
          <a:noFill/>
        </p:spPr>
        <p:txBody>
          <a:bodyPr wrap="square" rtlCol="0">
            <a:spAutoFit/>
          </a:bodyPr>
          <a:lstStyle/>
          <a:p>
            <a:pPr algn="r"/>
            <a:r>
              <a:rPr lang="en-US" sz="6600" b="1" dirty="0" smtClean="0">
                <a:solidFill>
                  <a:schemeClr val="accent2">
                    <a:lumMod val="75000"/>
                  </a:schemeClr>
                </a:solidFill>
              </a:rPr>
              <a:t>Coder Training Plan</a:t>
            </a:r>
            <a:endParaRPr lang="en-US" sz="6600" b="1" dirty="0">
              <a:solidFill>
                <a:schemeClr val="accent2">
                  <a:lumMod val="75000"/>
                </a:schemeClr>
              </a:solidFill>
            </a:endParaRPr>
          </a:p>
        </p:txBody>
      </p:sp>
      <p:sp>
        <p:nvSpPr>
          <p:cNvPr id="5" name="TextBox 4" descr="Phase 1: Coding Core Competencies&#10;"/>
          <p:cNvSpPr txBox="1"/>
          <p:nvPr/>
        </p:nvSpPr>
        <p:spPr>
          <a:xfrm>
            <a:off x="-28074" y="272069"/>
            <a:ext cx="7459578" cy="646331"/>
          </a:xfrm>
          <a:prstGeom prst="rect">
            <a:avLst/>
          </a:prstGeom>
          <a:solidFill>
            <a:schemeClr val="bg1">
              <a:lumMod val="85000"/>
            </a:schemeClr>
          </a:solidFill>
          <a:ln>
            <a:solidFill>
              <a:schemeClr val="tx1"/>
            </a:solidFill>
          </a:ln>
        </p:spPr>
        <p:txBody>
          <a:bodyPr wrap="square" rtlCol="0">
            <a:spAutoFit/>
          </a:bodyPr>
          <a:lstStyle/>
          <a:p>
            <a:pPr marL="228600" indent="-228600"/>
            <a:r>
              <a:rPr lang="en-US" sz="3600" b="1" dirty="0" smtClean="0"/>
              <a:t>  Phase </a:t>
            </a:r>
            <a:r>
              <a:rPr lang="en-US" sz="3600" b="1" dirty="0" smtClean="0"/>
              <a:t>1: Coding Core </a:t>
            </a:r>
            <a:r>
              <a:rPr lang="en-US" sz="3600" b="1" dirty="0" smtClean="0"/>
              <a:t> Competencies</a:t>
            </a:r>
            <a:endParaRPr lang="en-US" sz="3600" b="1" dirty="0"/>
          </a:p>
        </p:txBody>
      </p:sp>
      <p:sp>
        <p:nvSpPr>
          <p:cNvPr id="8" name="TextBox 7" descr="Phase 2: ICD-10-CM AHIMA Training Practicum&#10;"/>
          <p:cNvSpPr txBox="1"/>
          <p:nvPr/>
        </p:nvSpPr>
        <p:spPr>
          <a:xfrm>
            <a:off x="-28074" y="2438400"/>
            <a:ext cx="9669378"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  Phase </a:t>
            </a:r>
            <a:r>
              <a:rPr lang="en-US" sz="3600" b="1" dirty="0" smtClean="0"/>
              <a:t>2: ICD-10-CM AHIMA Training Practicum</a:t>
            </a:r>
            <a:endParaRPr lang="en-US" sz="3600" b="1" dirty="0"/>
          </a:p>
        </p:txBody>
      </p:sp>
      <p:sp>
        <p:nvSpPr>
          <p:cNvPr id="9" name="TextBox 8" descr="Phase 3: Educode&#10;"/>
          <p:cNvSpPr txBox="1"/>
          <p:nvPr/>
        </p:nvSpPr>
        <p:spPr>
          <a:xfrm>
            <a:off x="-28074" y="5122598"/>
            <a:ext cx="10684042"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  Phase </a:t>
            </a:r>
            <a:r>
              <a:rPr lang="en-US" sz="3600" b="1" dirty="0" smtClean="0"/>
              <a:t>3: Educode</a:t>
            </a:r>
            <a:endParaRPr lang="en-US" sz="3600" b="1" dirty="0"/>
          </a:p>
        </p:txBody>
      </p:sp>
    </p:spTree>
    <p:extLst>
      <p:ext uri="{BB962C8B-B14F-4D97-AF65-F5344CB8AC3E}">
        <p14:creationId xmlns:p14="http://schemas.microsoft.com/office/powerpoint/2010/main" val="3341176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dividualized Learning Plans were developed for all coding staff to be delivered in 3 phases:&#10;  Coding Core Competencies – medical terminology, anatomy, pathophysiology and pharmacology.&#10;  ICD 10 practicum – classroom training of each chapter of ICD 10 manual w/ hands-on exercises.&#10;  Elsevier Training&#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0" y="351303"/>
            <a:ext cx="10655968" cy="65066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descr="&quot;&quot;"/>
          <p:cNvSpPr/>
          <p:nvPr/>
        </p:nvSpPr>
        <p:spPr>
          <a:xfrm>
            <a:off x="-28074" y="1"/>
            <a:ext cx="1222007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Coder Training Plan&#10;"/>
          <p:cNvSpPr txBox="1"/>
          <p:nvPr/>
        </p:nvSpPr>
        <p:spPr>
          <a:xfrm>
            <a:off x="7431504" y="272069"/>
            <a:ext cx="4419600" cy="3139321"/>
          </a:xfrm>
          <a:prstGeom prst="rect">
            <a:avLst/>
          </a:prstGeom>
          <a:noFill/>
        </p:spPr>
        <p:txBody>
          <a:bodyPr wrap="square" rtlCol="0">
            <a:spAutoFit/>
          </a:bodyPr>
          <a:lstStyle/>
          <a:p>
            <a:pPr algn="r"/>
            <a:r>
              <a:rPr lang="en-US" sz="6600" b="1" dirty="0" smtClean="0">
                <a:solidFill>
                  <a:schemeClr val="bg1"/>
                </a:solidFill>
              </a:rPr>
              <a:t>Coder Training Plan</a:t>
            </a:r>
            <a:endParaRPr lang="en-US" sz="6600" b="1" dirty="0">
              <a:solidFill>
                <a:schemeClr val="bg1"/>
              </a:solidFill>
            </a:endParaRPr>
          </a:p>
        </p:txBody>
      </p:sp>
      <p:sp>
        <p:nvSpPr>
          <p:cNvPr id="5" name="TextBox 4" descr="Phase 1: Coding Core Competencies&#10;"/>
          <p:cNvSpPr txBox="1"/>
          <p:nvPr/>
        </p:nvSpPr>
        <p:spPr>
          <a:xfrm>
            <a:off x="-28074" y="272069"/>
            <a:ext cx="7800474"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  Phase </a:t>
            </a:r>
            <a:r>
              <a:rPr lang="en-US" sz="3600" b="1" dirty="0" smtClean="0"/>
              <a:t>1: Coding Core Competencies</a:t>
            </a:r>
            <a:endParaRPr lang="en-US" sz="3600" b="1" dirty="0"/>
          </a:p>
        </p:txBody>
      </p:sp>
      <p:sp>
        <p:nvSpPr>
          <p:cNvPr id="8" name="TextBox 7" descr="Phase 2: ICD-10-CM AHIMA Training Practicum&#10;"/>
          <p:cNvSpPr txBox="1"/>
          <p:nvPr/>
        </p:nvSpPr>
        <p:spPr>
          <a:xfrm>
            <a:off x="-28074" y="2438400"/>
            <a:ext cx="9476874"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  Phase </a:t>
            </a:r>
            <a:r>
              <a:rPr lang="en-US" sz="3600" b="1" dirty="0" smtClean="0"/>
              <a:t>2: ICD-10-CM AHIMA Training Practicum</a:t>
            </a:r>
            <a:endParaRPr lang="en-US" sz="3600" b="1" dirty="0"/>
          </a:p>
        </p:txBody>
      </p:sp>
      <p:sp>
        <p:nvSpPr>
          <p:cNvPr id="9" name="TextBox 8" descr="Phase 3: Educode&#10;"/>
          <p:cNvSpPr txBox="1"/>
          <p:nvPr/>
        </p:nvSpPr>
        <p:spPr>
          <a:xfrm>
            <a:off x="-28074" y="5122598"/>
            <a:ext cx="10684042"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  Phase </a:t>
            </a:r>
            <a:r>
              <a:rPr lang="en-US" sz="3600" b="1" dirty="0" smtClean="0"/>
              <a:t>3: Educode</a:t>
            </a:r>
            <a:endParaRPr lang="en-US" sz="3600" b="1" dirty="0"/>
          </a:p>
        </p:txBody>
      </p:sp>
    </p:spTree>
    <p:extLst>
      <p:ext uri="{BB962C8B-B14F-4D97-AF65-F5344CB8AC3E}">
        <p14:creationId xmlns:p14="http://schemas.microsoft.com/office/powerpoint/2010/main" val="4077838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ince VISN 9 has a staff of nearly 60 FTEE is was essential that they had a means of tracking completion of each phase of their ICD 10 training program. &#10; Phase I of the plan was Coding Core Competencies which was intended to establish a good foundation for each coder in medical terminology, anatomy, pathology and pharmacology.  Lessons were assigned by the Elsevier Administrator and each coder’s progression to completion was tracked during the course of the year.  They met that goal at the end of FY 13.&#1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4445"/>
          <a:stretch/>
        </p:blipFill>
        <p:spPr bwMode="auto">
          <a:xfrm>
            <a:off x="5626588" y="990599"/>
            <a:ext cx="6541348" cy="58674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descr="Phase 1: Coding Core Competencies&#10;"/>
          <p:cNvSpPr txBox="1"/>
          <p:nvPr/>
        </p:nvSpPr>
        <p:spPr>
          <a:xfrm>
            <a:off x="0" y="344268"/>
            <a:ext cx="12163926" cy="646331"/>
          </a:xfrm>
          <a:prstGeom prst="rect">
            <a:avLst/>
          </a:prstGeom>
          <a:solidFill>
            <a:schemeClr val="bg1">
              <a:lumMod val="85000"/>
            </a:schemeClr>
          </a:solidFill>
          <a:ln>
            <a:solidFill>
              <a:schemeClr val="tx1"/>
            </a:solidFill>
          </a:ln>
        </p:spPr>
        <p:txBody>
          <a:bodyPr wrap="square" rtlCol="0">
            <a:spAutoFit/>
          </a:bodyPr>
          <a:lstStyle/>
          <a:p>
            <a:pPr algn="ctr"/>
            <a:r>
              <a:rPr lang="en-US" sz="3600" b="1" dirty="0" smtClean="0"/>
              <a:t>Phase 1: Coding Core Competencies</a:t>
            </a:r>
            <a:endParaRPr lang="en-US" sz="3600" b="1" dirty="0"/>
          </a:p>
        </p:txBody>
      </p:sp>
      <p:sp>
        <p:nvSpPr>
          <p:cNvPr id="8" name="Rectangle 7" descr="&quot;&quot;"/>
          <p:cNvSpPr/>
          <p:nvPr/>
        </p:nvSpPr>
        <p:spPr>
          <a:xfrm>
            <a:off x="5626588" y="1728536"/>
            <a:ext cx="1079012"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descr="Module names: Medical Terminology, Anatomy, Pathology, Pharmacolog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91" t="15455" r="18051" b="74657"/>
          <a:stretch/>
        </p:blipFill>
        <p:spPr bwMode="auto">
          <a:xfrm>
            <a:off x="381000" y="2478506"/>
            <a:ext cx="9448800" cy="1491915"/>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sosceles Triangle 4" descr="&quot;&quot;"/>
          <p:cNvSpPr/>
          <p:nvPr/>
        </p:nvSpPr>
        <p:spPr>
          <a:xfrm>
            <a:off x="381000" y="1524000"/>
            <a:ext cx="9448800" cy="954506"/>
          </a:xfrm>
          <a:prstGeom prst="triangle">
            <a:avLst>
              <a:gd name="adj" fmla="val 88455"/>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Goal is to establish a foundation in medical  terminology, anatomy,&#10;pathology and pharmacology&#10;"/>
          <p:cNvSpPr/>
          <p:nvPr/>
        </p:nvSpPr>
        <p:spPr>
          <a:xfrm>
            <a:off x="170268" y="4202503"/>
            <a:ext cx="5456320" cy="2523768"/>
          </a:xfrm>
          <a:prstGeom prst="rect">
            <a:avLst/>
          </a:prstGeom>
        </p:spPr>
        <p:txBody>
          <a:bodyPr wrap="square">
            <a:spAutoFit/>
          </a:bodyPr>
          <a:lstStyle/>
          <a:p>
            <a:pPr algn="r">
              <a:spcBef>
                <a:spcPts val="1200"/>
              </a:spcBef>
            </a:pPr>
            <a:r>
              <a:rPr lang="en-US" sz="3200" dirty="0" smtClean="0"/>
              <a:t>Goal is to establish a </a:t>
            </a:r>
          </a:p>
          <a:p>
            <a:pPr algn="r">
              <a:spcBef>
                <a:spcPts val="1200"/>
              </a:spcBef>
            </a:pPr>
            <a:r>
              <a:rPr lang="en-US" sz="3200" dirty="0" smtClean="0"/>
              <a:t>in medical</a:t>
            </a:r>
          </a:p>
          <a:p>
            <a:pPr algn="r">
              <a:spcBef>
                <a:spcPts val="1200"/>
              </a:spcBef>
            </a:pPr>
            <a:r>
              <a:rPr lang="en-US" sz="3200" dirty="0" smtClean="0"/>
              <a:t> </a:t>
            </a:r>
            <a:r>
              <a:rPr lang="en-US" sz="3200" dirty="0"/>
              <a:t>terminology, </a:t>
            </a:r>
            <a:r>
              <a:rPr lang="en-US" sz="3200" dirty="0" smtClean="0"/>
              <a:t>anatomy,</a:t>
            </a:r>
          </a:p>
          <a:p>
            <a:pPr algn="r">
              <a:spcBef>
                <a:spcPts val="1200"/>
              </a:spcBef>
            </a:pPr>
            <a:r>
              <a:rPr lang="en-US" sz="3200" dirty="0" smtClean="0"/>
              <a:t>pathology </a:t>
            </a:r>
            <a:r>
              <a:rPr lang="en-US" sz="3200" dirty="0"/>
              <a:t>and pharmacology</a:t>
            </a:r>
          </a:p>
        </p:txBody>
      </p:sp>
      <p:sp>
        <p:nvSpPr>
          <p:cNvPr id="10" name="Rectangle 9"/>
          <p:cNvSpPr/>
          <p:nvPr/>
        </p:nvSpPr>
        <p:spPr>
          <a:xfrm>
            <a:off x="381000" y="4572000"/>
            <a:ext cx="3485313" cy="954107"/>
          </a:xfrm>
          <a:prstGeom prst="rect">
            <a:avLst/>
          </a:prstGeom>
        </p:spPr>
        <p:txBody>
          <a:bodyPr wrap="none">
            <a:spAutoFit/>
          </a:bodyPr>
          <a:lstStyle/>
          <a:p>
            <a:r>
              <a:rPr lang="en-US" sz="5600" b="1" dirty="0">
                <a:solidFill>
                  <a:prstClr val="black"/>
                </a:solidFill>
              </a:rPr>
              <a:t>foundation</a:t>
            </a:r>
            <a:endParaRPr lang="en-US" dirty="0"/>
          </a:p>
        </p:txBody>
      </p:sp>
    </p:spTree>
    <p:extLst>
      <p:ext uri="{BB962C8B-B14F-4D97-AF65-F5344CB8AC3E}">
        <p14:creationId xmlns:p14="http://schemas.microsoft.com/office/powerpoint/2010/main" val="2477813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ase II of the ICD 10 Training Plan was the AHIMA Training Practicum which involved face-to-face classroom training of each chapter of the AHIMA ICD 10 Training Manual distributed by the National HIMS Office.  This training was more interactive with staff and involved hands-on exercises as well as discussion.  They wanted to take their time with this phase especially now that the ICD 10 implementation date has been moved to October 2015.  Again, they created a means to track each coder’s progression to completion during the course of the year. &#1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2821"/>
          <a:stretch/>
        </p:blipFill>
        <p:spPr bwMode="auto">
          <a:xfrm>
            <a:off x="4400148" y="802743"/>
            <a:ext cx="7791852" cy="4988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descr="Phase 2: ICD-10-CM AHIMA Training Practicum&#10;"/>
          <p:cNvSpPr txBox="1"/>
          <p:nvPr/>
        </p:nvSpPr>
        <p:spPr>
          <a:xfrm>
            <a:off x="-28074" y="152400"/>
            <a:ext cx="12220074"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Phase 2: ICD-10-CM AHIMA Training Practicum</a:t>
            </a:r>
            <a:endParaRPr lang="en-US" sz="3600" b="1" dirty="0"/>
          </a:p>
        </p:txBody>
      </p:sp>
      <p:sp>
        <p:nvSpPr>
          <p:cNvPr id="12" name="Rectangle 11" descr="&quot;&quot;"/>
          <p:cNvSpPr/>
          <p:nvPr/>
        </p:nvSpPr>
        <p:spPr>
          <a:xfrm>
            <a:off x="4400148" y="1917032"/>
            <a:ext cx="502920" cy="384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Pahse 2 head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11" t="12821" r="9397" b="67352"/>
          <a:stretch/>
        </p:blipFill>
        <p:spPr bwMode="auto">
          <a:xfrm>
            <a:off x="152399" y="2057400"/>
            <a:ext cx="11978640" cy="2079024"/>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sosceles Triangle 7" descr="&quot;&quot;"/>
          <p:cNvSpPr/>
          <p:nvPr/>
        </p:nvSpPr>
        <p:spPr>
          <a:xfrm>
            <a:off x="128336" y="1447800"/>
            <a:ext cx="12063664" cy="533396"/>
          </a:xfrm>
          <a:prstGeom prst="triangle">
            <a:avLst>
              <a:gd name="adj" fmla="val 6521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Face-to-face&#10;"/>
          <p:cNvSpPr/>
          <p:nvPr/>
        </p:nvSpPr>
        <p:spPr>
          <a:xfrm>
            <a:off x="359242" y="4572573"/>
            <a:ext cx="3834064" cy="892552"/>
          </a:xfrm>
          <a:prstGeom prst="rect">
            <a:avLst/>
          </a:prstGeom>
        </p:spPr>
        <p:txBody>
          <a:bodyPr wrap="square">
            <a:spAutoFit/>
          </a:bodyPr>
          <a:lstStyle/>
          <a:p>
            <a:pPr algn="r"/>
            <a:r>
              <a:rPr lang="en-US" sz="5200" b="1" dirty="0" smtClean="0"/>
              <a:t>Face-to-face</a:t>
            </a:r>
            <a:endParaRPr lang="en-US" sz="3200" b="1" dirty="0"/>
          </a:p>
        </p:txBody>
      </p:sp>
      <p:sp>
        <p:nvSpPr>
          <p:cNvPr id="9" name="Rectangle 8" descr="training that is&#10;"/>
          <p:cNvSpPr/>
          <p:nvPr/>
        </p:nvSpPr>
        <p:spPr>
          <a:xfrm>
            <a:off x="-77905" y="5454423"/>
            <a:ext cx="4259179" cy="569387"/>
          </a:xfrm>
          <a:prstGeom prst="rect">
            <a:avLst/>
          </a:prstGeom>
        </p:spPr>
        <p:txBody>
          <a:bodyPr wrap="square">
            <a:spAutoFit/>
          </a:bodyPr>
          <a:lstStyle/>
          <a:p>
            <a:pPr lvl="0" algn="r">
              <a:spcBef>
                <a:spcPts val="1200"/>
              </a:spcBef>
            </a:pPr>
            <a:r>
              <a:rPr lang="en-US" sz="3100" dirty="0">
                <a:solidFill>
                  <a:prstClr val="black"/>
                </a:solidFill>
              </a:rPr>
              <a:t>training </a:t>
            </a:r>
            <a:r>
              <a:rPr lang="en-US" sz="3100" dirty="0" smtClean="0">
                <a:solidFill>
                  <a:prstClr val="black"/>
                </a:solidFill>
              </a:rPr>
              <a:t>that is</a:t>
            </a:r>
            <a:endParaRPr lang="en-US" sz="3200" dirty="0">
              <a:solidFill>
                <a:prstClr val="black"/>
              </a:solidFill>
            </a:endParaRPr>
          </a:p>
        </p:txBody>
      </p:sp>
      <p:sp>
        <p:nvSpPr>
          <p:cNvPr id="10" name="Rectangle 9" descr="interactive and hands-on&#10;"/>
          <p:cNvSpPr/>
          <p:nvPr/>
        </p:nvSpPr>
        <p:spPr>
          <a:xfrm>
            <a:off x="2546684" y="5948827"/>
            <a:ext cx="7226968" cy="892552"/>
          </a:xfrm>
          <a:prstGeom prst="rect">
            <a:avLst/>
          </a:prstGeom>
        </p:spPr>
        <p:txBody>
          <a:bodyPr wrap="square">
            <a:spAutoFit/>
          </a:bodyPr>
          <a:lstStyle/>
          <a:p>
            <a:pPr lvl="0"/>
            <a:r>
              <a:rPr lang="en-US" sz="5200" b="1" dirty="0" smtClean="0">
                <a:solidFill>
                  <a:prstClr val="black"/>
                </a:solidFill>
              </a:rPr>
              <a:t>interactive</a:t>
            </a:r>
            <a:r>
              <a:rPr lang="en-US" sz="3200" dirty="0" smtClean="0">
                <a:solidFill>
                  <a:prstClr val="black"/>
                </a:solidFill>
              </a:rPr>
              <a:t> and </a:t>
            </a:r>
            <a:r>
              <a:rPr lang="en-US" sz="5200" b="1" dirty="0" smtClean="0">
                <a:solidFill>
                  <a:prstClr val="black"/>
                </a:solidFill>
              </a:rPr>
              <a:t>hands-on</a:t>
            </a:r>
            <a:endParaRPr lang="en-US" sz="5200" b="1" dirty="0">
              <a:solidFill>
                <a:prstClr val="black"/>
              </a:solidFill>
            </a:endParaRPr>
          </a:p>
        </p:txBody>
      </p:sp>
    </p:spTree>
    <p:extLst>
      <p:ext uri="{BB962C8B-B14F-4D97-AF65-F5344CB8AC3E}">
        <p14:creationId xmlns:p14="http://schemas.microsoft.com/office/powerpoint/2010/main" val="4066923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3rd phase of VISN 9’s ICD 10 Training Plan is Elsevier.  Staff are allowed an hour each week to work on lessons and modules of their own choosing and report their activity on their weekly productivity report.  Time spent on coding educational activities is deducted from actual coding productivity time.  This activity is tracked every week to encourage coders’ participation and to reinforce our commitment to meeting our goal of preparedness.&#1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3367"/>
          <a:stretch/>
        </p:blipFill>
        <p:spPr bwMode="auto">
          <a:xfrm>
            <a:off x="2849628" y="1066800"/>
            <a:ext cx="9127128"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descr="Phase 3: Educode&#10;"/>
          <p:cNvSpPr txBox="1"/>
          <p:nvPr/>
        </p:nvSpPr>
        <p:spPr>
          <a:xfrm>
            <a:off x="0" y="228600"/>
            <a:ext cx="12192000" cy="646331"/>
          </a:xfrm>
          <a:prstGeom prst="rect">
            <a:avLst/>
          </a:prstGeom>
          <a:solidFill>
            <a:schemeClr val="bg1">
              <a:lumMod val="85000"/>
            </a:schemeClr>
          </a:solidFill>
          <a:ln>
            <a:solidFill>
              <a:schemeClr val="tx1"/>
            </a:solidFill>
          </a:ln>
        </p:spPr>
        <p:txBody>
          <a:bodyPr wrap="square" rtlCol="0">
            <a:spAutoFit/>
          </a:bodyPr>
          <a:lstStyle/>
          <a:p>
            <a:r>
              <a:rPr lang="en-US" sz="3600" b="1" dirty="0" smtClean="0"/>
              <a:t>Phase 3: Educode</a:t>
            </a:r>
            <a:endParaRPr lang="en-US" sz="3600" b="1" dirty="0"/>
          </a:p>
        </p:txBody>
      </p:sp>
      <p:sp>
        <p:nvSpPr>
          <p:cNvPr id="7" name="Rectangle 6" descr="Staff are allowed ONE HOUR each week to work on lessons and modules of their choice&#10;"/>
          <p:cNvSpPr/>
          <p:nvPr/>
        </p:nvSpPr>
        <p:spPr>
          <a:xfrm>
            <a:off x="0" y="1366421"/>
            <a:ext cx="2667000" cy="5262979"/>
          </a:xfrm>
          <a:prstGeom prst="rect">
            <a:avLst/>
          </a:prstGeom>
        </p:spPr>
        <p:txBody>
          <a:bodyPr wrap="square">
            <a:spAutoFit/>
          </a:bodyPr>
          <a:lstStyle/>
          <a:p>
            <a:pPr algn="r">
              <a:spcBef>
                <a:spcPts val="1200"/>
              </a:spcBef>
            </a:pPr>
            <a:r>
              <a:rPr lang="en-US" sz="3200" dirty="0" smtClean="0"/>
              <a:t>Staff are allowed </a:t>
            </a:r>
            <a:r>
              <a:rPr lang="en-US" sz="5600" b="1" dirty="0" smtClean="0"/>
              <a:t>ONE HOUR</a:t>
            </a:r>
            <a:r>
              <a:rPr lang="en-US" sz="3200" b="1" dirty="0" smtClean="0"/>
              <a:t> </a:t>
            </a:r>
            <a:r>
              <a:rPr lang="en-US" sz="3200" dirty="0" smtClean="0"/>
              <a:t>each week to work on lessons and modules of their choice</a:t>
            </a:r>
            <a:endParaRPr lang="en-US" sz="3200" dirty="0"/>
          </a:p>
        </p:txBody>
      </p:sp>
      <p:sp>
        <p:nvSpPr>
          <p:cNvPr id="8" name="Rectangle 7" descr="&quot;&quot;"/>
          <p:cNvSpPr/>
          <p:nvPr/>
        </p:nvSpPr>
        <p:spPr>
          <a:xfrm>
            <a:off x="2861660" y="2077670"/>
            <a:ext cx="579372" cy="4551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0432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descr="Example of a training plan. When creating a training plan you have to factor in your FTEE, size and level of your facility, and the amount of time you’re able to dedicate for training . VISN 8 decided to take the training in phases and used our AHIMA Approved Trainers to provide training to all coders. This plan that was done in phases as well and allowed concentration on particular chapters and to follow up on facility based training. For every facility the training plan is going to be different, you can make it as simple or complex as you need. "/>
          <p:cNvGraphicFramePr>
            <a:graphicFrameLocks noChangeAspect="1"/>
          </p:cNvGraphicFramePr>
          <p:nvPr>
            <p:extLst>
              <p:ext uri="{D42A27DB-BD31-4B8C-83A1-F6EECF244321}">
                <p14:modId xmlns:p14="http://schemas.microsoft.com/office/powerpoint/2010/main" val="1351889464"/>
              </p:ext>
            </p:extLst>
          </p:nvPr>
        </p:nvGraphicFramePr>
        <p:xfrm>
          <a:off x="-152401" y="0"/>
          <a:ext cx="11118273" cy="6858000"/>
        </p:xfrm>
        <a:graphic>
          <a:graphicData uri="http://schemas.openxmlformats.org/presentationml/2006/ole">
            <mc:AlternateContent xmlns:mc="http://schemas.openxmlformats.org/markup-compatibility/2006">
              <mc:Choice xmlns:v="urn:schemas-microsoft-com:vml" Requires="v">
                <p:oleObj spid="_x0000_s1250" name="Document" r:id="rId4" imgW="6868000" imgH="4636834" progId="Word.Document.12">
                  <p:embed/>
                </p:oleObj>
              </mc:Choice>
              <mc:Fallback>
                <p:oleObj name="Document" r:id="rId4" imgW="6868000" imgH="4636834" progId="Word.Document.12">
                  <p:embed/>
                  <p:pic>
                    <p:nvPicPr>
                      <p:cNvPr id="0" name="Picture 222" descr="Example of a training plan. When creating a training plan you have to factor in your FTEE, size and level of your facility, and the amount of time you’re able to dedicate for training . VISN 8 decided to take the training in phases and used our AHIMA Approved Trainers to provide training to all coders. This plan that was done in phases as well and allowed concentration on particular chapters and to follow up on facility based training. For every facility the training plan is going to be different, you can make it as simple or complex as you ne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1" y="0"/>
                        <a:ext cx="1111827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descr="Phase 3, Continue with dual coding..."/>
          <p:cNvSpPr/>
          <p:nvPr/>
        </p:nvSpPr>
        <p:spPr>
          <a:xfrm>
            <a:off x="0" y="2971800"/>
            <a:ext cx="6553200" cy="1066800"/>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a:off x="228600" y="3505199"/>
            <a:ext cx="10058400" cy="1266371"/>
          </a:xfrm>
          <a:prstGeom prst="triangle">
            <a:avLst>
              <a:gd name="adj" fmla="val 2812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4" descr="Phase 3, Continue with dual coding with Super Users monitoring ICD-10-CW/PCS coding and giving feedback to coders."/>
          <p:cNvGrpSpPr/>
          <p:nvPr/>
        </p:nvGrpSpPr>
        <p:grpSpPr>
          <a:xfrm>
            <a:off x="304799" y="4776104"/>
            <a:ext cx="9982201" cy="1447800"/>
            <a:chOff x="-1981200" y="1752600"/>
            <a:chExt cx="9982201" cy="1447800"/>
          </a:xfrm>
        </p:grpSpPr>
        <p:sp>
          <p:nvSpPr>
            <p:cNvPr id="7" name="Rectangle 9"/>
            <p:cNvSpPr/>
            <p:nvPr/>
          </p:nvSpPr>
          <p:spPr>
            <a:xfrm>
              <a:off x="-1981200" y="1752600"/>
              <a:ext cx="9982200" cy="1447800"/>
            </a:xfrm>
            <a:prstGeom prst="rect">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10" descr="Phase 3, Continue with dual coding with Super Users monitoring ICD-10-CW/PCS coding and giving feedback to coders."/>
            <p:cNvPicPr>
              <a:picLocks noChangeAspect="1"/>
            </p:cNvPicPr>
            <p:nvPr/>
          </p:nvPicPr>
          <p:blipFill rotWithShape="1">
            <a:blip r:embed="rId6" cstate="print">
              <a:extLst>
                <a:ext uri="{28A0092B-C50C-407E-A947-70E740481C1C}">
                  <a14:useLocalDpi xmlns:a14="http://schemas.microsoft.com/office/drawing/2010/main" val="0"/>
                </a:ext>
              </a:extLst>
            </a:blip>
            <a:srcRect l="2657" t="44576" r="46338" b="43601"/>
            <a:stretch/>
          </p:blipFill>
          <p:spPr>
            <a:xfrm>
              <a:off x="-1981199" y="1790700"/>
              <a:ext cx="9982200" cy="1409700"/>
            </a:xfrm>
            <a:prstGeom prst="rect">
              <a:avLst/>
            </a:prstGeom>
            <a:ln w="76200">
              <a:solidFill>
                <a:schemeClr val="tx2">
                  <a:lumMod val="60000"/>
                  <a:lumOff val="40000"/>
                </a:schemeClr>
              </a:solidFill>
            </a:ln>
          </p:spPr>
        </p:pic>
      </p:grpSp>
      <p:sp>
        <p:nvSpPr>
          <p:cNvPr id="2" name="Title 1" descr="Sample of a training plan"/>
          <p:cNvSpPr>
            <a:spLocks noGrp="1"/>
          </p:cNvSpPr>
          <p:nvPr>
            <p:ph type="title"/>
          </p:nvPr>
        </p:nvSpPr>
        <p:spPr>
          <a:xfrm rot="5400000">
            <a:off x="7932953" y="3032919"/>
            <a:ext cx="6858000" cy="792162"/>
          </a:xfrm>
        </p:spPr>
        <p:txBody>
          <a:bodyPr/>
          <a:lstStyle/>
          <a:p>
            <a:r>
              <a:rPr lang="en-US" b="1" dirty="0" smtClean="0"/>
              <a:t>Sample of a training plan</a:t>
            </a:r>
            <a:endParaRPr lang="en-US" b="1" dirty="0"/>
          </a:p>
        </p:txBody>
      </p:sp>
    </p:spTree>
    <p:extLst>
      <p:ext uri="{BB962C8B-B14F-4D97-AF65-F5344CB8AC3E}">
        <p14:creationId xmlns:p14="http://schemas.microsoft.com/office/powerpoint/2010/main" val="1444366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An outline of what we are training on and the date the training will be accomplished. Although this training plan was done in phases it shows you the exact month and day the training will take place. A training plan can include onsite training, VEHU, Elsevier, Nuance, and other outside resources. Tampa uses games like Jeopardy, Coding Feud, Hollywood Coding, or even puzzles to make the learning fun and interactive. Facilities really have to determine what is going to work best for their staff.&#10;&#10;"/>
          <p:cNvGraphicFramePr>
            <a:graphicFrameLocks noChangeAspect="1"/>
          </p:cNvGraphicFramePr>
          <p:nvPr>
            <p:extLst>
              <p:ext uri="{D42A27DB-BD31-4B8C-83A1-F6EECF244321}">
                <p14:modId xmlns:p14="http://schemas.microsoft.com/office/powerpoint/2010/main" val="1278497995"/>
              </p:ext>
            </p:extLst>
          </p:nvPr>
        </p:nvGraphicFramePr>
        <p:xfrm>
          <a:off x="36286" y="0"/>
          <a:ext cx="8538210" cy="6858000"/>
        </p:xfrm>
        <a:graphic>
          <a:graphicData uri="http://schemas.openxmlformats.org/presentationml/2006/ole">
            <mc:AlternateContent xmlns:mc="http://schemas.openxmlformats.org/markup-compatibility/2006">
              <mc:Choice xmlns:v="urn:schemas-microsoft-com:vml" Requires="v">
                <p:oleObj spid="_x0000_s2278" name="Document" r:id="rId4" imgW="6936467" imgH="9067747" progId="Word.Document.12">
                  <p:embed/>
                </p:oleObj>
              </mc:Choice>
              <mc:Fallback>
                <p:oleObj name="Document" r:id="rId4" imgW="6936467" imgH="9067747" progId="Word.Document.12">
                  <p:embed/>
                  <p:pic>
                    <p:nvPicPr>
                      <p:cNvPr id="0" name="Picture 226" descr="An outline of what we are training on and the date the training will be accomplished. Although this training plan was done in phases it shows you the exact month and day the training will take place. A training plan can include onsite training, VEHU, Elsevier, Nuance, and other outside resources. Tampa uses games like Jeopardy, Coding Feud, Hollywood Coding, or even puzzles to make the learning fun and interactive. Facilities really have to determine what is going to work best for their staff.&#1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6" y="0"/>
                        <a:ext cx="853821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descr="&quot;&quot;"/>
          <p:cNvSpPr/>
          <p:nvPr/>
        </p:nvSpPr>
        <p:spPr>
          <a:xfrm>
            <a:off x="36286" y="0"/>
            <a:ext cx="8538210" cy="6858000"/>
          </a:xfrm>
          <a:prstGeom prst="rect">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descr="outline of lessons for two weeks in March 2014"/>
          <p:cNvGrpSpPr/>
          <p:nvPr/>
        </p:nvGrpSpPr>
        <p:grpSpPr>
          <a:xfrm>
            <a:off x="228600" y="4191000"/>
            <a:ext cx="11811001" cy="1981200"/>
            <a:chOff x="152400" y="2273300"/>
            <a:chExt cx="11811001" cy="1231900"/>
          </a:xfrm>
        </p:grpSpPr>
        <p:sp>
          <p:nvSpPr>
            <p:cNvPr id="5" name="Rectangle 4"/>
            <p:cNvSpPr/>
            <p:nvPr/>
          </p:nvSpPr>
          <p:spPr>
            <a:xfrm>
              <a:off x="152400" y="2286000"/>
              <a:ext cx="11811000" cy="12192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31111" r="15178" b="58889"/>
            <a:stretch/>
          </p:blipFill>
          <p:spPr>
            <a:xfrm>
              <a:off x="152401" y="2273300"/>
              <a:ext cx="11811000" cy="1181100"/>
            </a:xfrm>
            <a:prstGeom prst="rect">
              <a:avLst/>
            </a:prstGeom>
            <a:ln w="76200">
              <a:solidFill>
                <a:schemeClr val="tx1"/>
              </a:solidFill>
            </a:ln>
          </p:spPr>
        </p:pic>
      </p:grpSp>
      <p:sp>
        <p:nvSpPr>
          <p:cNvPr id="7" name="Rectangle 6" descr="outline of lessons for two weeks in March 2014"/>
          <p:cNvSpPr/>
          <p:nvPr/>
        </p:nvSpPr>
        <p:spPr>
          <a:xfrm>
            <a:off x="36286" y="2133600"/>
            <a:ext cx="7736114"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descr="&quot;&quot;"/>
          <p:cNvSpPr/>
          <p:nvPr/>
        </p:nvSpPr>
        <p:spPr>
          <a:xfrm>
            <a:off x="152400" y="2514600"/>
            <a:ext cx="11811000" cy="1600200"/>
          </a:xfrm>
          <a:prstGeom prst="triangle">
            <a:avLst>
              <a:gd name="adj" fmla="val 2812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descr="Phase 3"/>
          <p:cNvSpPr>
            <a:spLocks noGrp="1"/>
          </p:cNvSpPr>
          <p:nvPr>
            <p:ph type="title"/>
          </p:nvPr>
        </p:nvSpPr>
        <p:spPr>
          <a:xfrm>
            <a:off x="8636000" y="1036638"/>
            <a:ext cx="3581400" cy="792162"/>
          </a:xfrm>
        </p:spPr>
        <p:txBody>
          <a:bodyPr>
            <a:noAutofit/>
          </a:bodyPr>
          <a:lstStyle/>
          <a:p>
            <a:r>
              <a:rPr lang="en-US" sz="6600" b="1" dirty="0" smtClean="0">
                <a:solidFill>
                  <a:schemeClr val="tx2">
                    <a:lumMod val="60000"/>
                    <a:lumOff val="40000"/>
                  </a:schemeClr>
                </a:solidFill>
              </a:rPr>
              <a:t>Phase 3</a:t>
            </a:r>
            <a:endParaRPr lang="en-US" sz="6600" b="1" dirty="0">
              <a:solidFill>
                <a:schemeClr val="tx2">
                  <a:lumMod val="60000"/>
                  <a:lumOff val="40000"/>
                </a:schemeClr>
              </a:solidFill>
            </a:endParaRPr>
          </a:p>
        </p:txBody>
      </p:sp>
    </p:spTree>
    <p:extLst>
      <p:ext uri="{BB962C8B-B14F-4D97-AF65-F5344CB8AC3E}">
        <p14:creationId xmlns:p14="http://schemas.microsoft.com/office/powerpoint/2010/main" val="184370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a cycle graphic"/>
          <p:cNvGraphicFramePr>
            <a:graphicFrameLocks noGrp="1"/>
          </p:cNvGraphicFramePr>
          <p:nvPr>
            <p:ph idx="1"/>
            <p:extLst>
              <p:ext uri="{D42A27DB-BD31-4B8C-83A1-F6EECF244321}">
                <p14:modId xmlns:p14="http://schemas.microsoft.com/office/powerpoint/2010/main" val="758660330"/>
              </p:ext>
            </p:extLst>
          </p:nvPr>
        </p:nvGraphicFramePr>
        <p:xfrm>
          <a:off x="-3066146" y="-533400"/>
          <a:ext cx="14249400" cy="800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Coding Roundtables&#10;"/>
          <p:cNvSpPr/>
          <p:nvPr/>
        </p:nvSpPr>
        <p:spPr>
          <a:xfrm>
            <a:off x="4241800" y="3733798"/>
            <a:ext cx="2895600" cy="1323439"/>
          </a:xfrm>
          <a:prstGeom prst="rect">
            <a:avLst/>
          </a:prstGeom>
        </p:spPr>
        <p:txBody>
          <a:bodyPr wrap="square">
            <a:spAutoFit/>
          </a:bodyPr>
          <a:lstStyle/>
          <a:p>
            <a:pPr lvl="0" algn="r"/>
            <a:r>
              <a:rPr lang="en-US" sz="4000" dirty="0">
                <a:solidFill>
                  <a:schemeClr val="bg1"/>
                </a:solidFill>
              </a:rPr>
              <a:t>Coding Roundtables</a:t>
            </a:r>
          </a:p>
        </p:txBody>
      </p:sp>
      <p:sp>
        <p:nvSpPr>
          <p:cNvPr id="4" name="Rectangle 3" descr="Nuance Webcasts&#10;"/>
          <p:cNvSpPr/>
          <p:nvPr/>
        </p:nvSpPr>
        <p:spPr>
          <a:xfrm>
            <a:off x="1193800" y="3733797"/>
            <a:ext cx="3048000" cy="1323439"/>
          </a:xfrm>
          <a:prstGeom prst="rect">
            <a:avLst/>
          </a:prstGeom>
        </p:spPr>
        <p:txBody>
          <a:bodyPr wrap="square">
            <a:spAutoFit/>
          </a:bodyPr>
          <a:lstStyle/>
          <a:p>
            <a:pPr lvl="0"/>
            <a:r>
              <a:rPr lang="en-US" sz="4000" dirty="0">
                <a:solidFill>
                  <a:schemeClr val="bg1"/>
                </a:solidFill>
              </a:rPr>
              <a:t>Nuance Webcasts</a:t>
            </a:r>
          </a:p>
        </p:txBody>
      </p:sp>
      <p:sp>
        <p:nvSpPr>
          <p:cNvPr id="6" name="Rectangle 5" descr="Elsevier&#10;"/>
          <p:cNvSpPr/>
          <p:nvPr/>
        </p:nvSpPr>
        <p:spPr>
          <a:xfrm>
            <a:off x="1226457" y="2209800"/>
            <a:ext cx="1788375" cy="707886"/>
          </a:xfrm>
          <a:prstGeom prst="rect">
            <a:avLst/>
          </a:prstGeom>
        </p:spPr>
        <p:txBody>
          <a:bodyPr wrap="none">
            <a:spAutoFit/>
          </a:bodyPr>
          <a:lstStyle/>
          <a:p>
            <a:pPr lvl="0"/>
            <a:r>
              <a:rPr lang="en-US" sz="4000" dirty="0">
                <a:solidFill>
                  <a:schemeClr val="bg1"/>
                </a:solidFill>
              </a:rPr>
              <a:t>Elsevier</a:t>
            </a:r>
          </a:p>
        </p:txBody>
      </p:sp>
      <p:sp>
        <p:nvSpPr>
          <p:cNvPr id="7" name="Rectangle 6" descr="VeHU&#10;"/>
          <p:cNvSpPr/>
          <p:nvPr/>
        </p:nvSpPr>
        <p:spPr>
          <a:xfrm>
            <a:off x="5486400" y="2209800"/>
            <a:ext cx="1585819" cy="707886"/>
          </a:xfrm>
          <a:prstGeom prst="rect">
            <a:avLst/>
          </a:prstGeom>
        </p:spPr>
        <p:txBody>
          <a:bodyPr wrap="none">
            <a:spAutoFit/>
          </a:bodyPr>
          <a:lstStyle/>
          <a:p>
            <a:pPr lvl="0"/>
            <a:r>
              <a:rPr lang="en-US" sz="4000" dirty="0" smtClean="0">
                <a:solidFill>
                  <a:schemeClr val="bg1"/>
                </a:solidFill>
              </a:rPr>
              <a:t>vVeHU</a:t>
            </a:r>
            <a:endParaRPr lang="en-US" sz="4000" dirty="0">
              <a:solidFill>
                <a:schemeClr val="bg1"/>
              </a:solidFill>
            </a:endParaRPr>
          </a:p>
        </p:txBody>
      </p:sp>
      <p:sp>
        <p:nvSpPr>
          <p:cNvPr id="2" name="Title 1"/>
          <p:cNvSpPr>
            <a:spLocks noGrp="1"/>
          </p:cNvSpPr>
          <p:nvPr>
            <p:ph type="title"/>
          </p:nvPr>
        </p:nvSpPr>
        <p:spPr>
          <a:xfrm>
            <a:off x="7696200" y="457200"/>
            <a:ext cx="4343400" cy="5943599"/>
          </a:xfrm>
        </p:spPr>
        <p:txBody>
          <a:bodyPr>
            <a:noAutofit/>
          </a:bodyPr>
          <a:lstStyle/>
          <a:p>
            <a:r>
              <a:rPr lang="en-US" sz="5000" dirty="0" smtClean="0">
                <a:solidFill>
                  <a:schemeClr val="bg1">
                    <a:lumMod val="50000"/>
                  </a:schemeClr>
                </a:solidFill>
                <a:effectLst/>
              </a:rPr>
              <a:t>Take </a:t>
            </a:r>
            <a:br>
              <a:rPr lang="en-US" sz="5000" dirty="0" smtClean="0">
                <a:solidFill>
                  <a:schemeClr val="bg1">
                    <a:lumMod val="50000"/>
                  </a:schemeClr>
                </a:solidFill>
                <a:effectLst/>
              </a:rPr>
            </a:br>
            <a:r>
              <a:rPr lang="en-US" sz="5000" dirty="0" smtClean="0">
                <a:solidFill>
                  <a:schemeClr val="bg1">
                    <a:lumMod val="50000"/>
                  </a:schemeClr>
                </a:solidFill>
                <a:effectLst/>
              </a:rPr>
              <a:t>advantage of </a:t>
            </a:r>
            <a:r>
              <a:rPr lang="en-US" sz="6000" b="1" dirty="0" smtClean="0">
                <a:solidFill>
                  <a:schemeClr val="tx1"/>
                </a:solidFill>
                <a:effectLst/>
              </a:rPr>
              <a:t>Coding Education Resources </a:t>
            </a:r>
            <a:r>
              <a:rPr lang="en-US" sz="5000" dirty="0" smtClean="0">
                <a:solidFill>
                  <a:schemeClr val="tx1"/>
                </a:solidFill>
                <a:effectLst/>
              </a:rPr>
              <a:t/>
            </a:r>
            <a:br>
              <a:rPr lang="en-US" sz="5000" dirty="0" smtClean="0">
                <a:solidFill>
                  <a:schemeClr val="tx1"/>
                </a:solidFill>
                <a:effectLst/>
              </a:rPr>
            </a:br>
            <a:r>
              <a:rPr lang="en-US" sz="5000" dirty="0" smtClean="0">
                <a:solidFill>
                  <a:schemeClr val="bg1">
                    <a:lumMod val="50000"/>
                  </a:schemeClr>
                </a:solidFill>
                <a:effectLst/>
              </a:rPr>
              <a:t>at no cost to VHA employees</a:t>
            </a:r>
            <a:endParaRPr lang="en-US" sz="5000" dirty="0">
              <a:solidFill>
                <a:schemeClr val="bg1">
                  <a:lumMod val="50000"/>
                </a:schemeClr>
              </a:solidFill>
              <a:effectLst/>
            </a:endParaRPr>
          </a:p>
        </p:txBody>
      </p:sp>
    </p:spTree>
    <p:extLst>
      <p:ext uri="{BB962C8B-B14F-4D97-AF65-F5344CB8AC3E}">
        <p14:creationId xmlns:p14="http://schemas.microsoft.com/office/powerpoint/2010/main" val="3234898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descr="SharePoint&#10;"/>
          <p:cNvSpPr txBox="1"/>
          <p:nvPr/>
        </p:nvSpPr>
        <p:spPr>
          <a:xfrm rot="20979537">
            <a:off x="182562" y="355518"/>
            <a:ext cx="3124200" cy="830997"/>
          </a:xfrm>
          <a:prstGeom prst="rect">
            <a:avLst/>
          </a:prstGeom>
          <a:noFill/>
        </p:spPr>
        <p:txBody>
          <a:bodyPr wrap="square" rtlCol="0">
            <a:spAutoFit/>
          </a:bodyPr>
          <a:lstStyle/>
          <a:p>
            <a:pPr algn="ctr"/>
            <a:r>
              <a:rPr lang="en-US" sz="4800" dirty="0" smtClean="0"/>
              <a:t>SharePoint</a:t>
            </a:r>
            <a:endParaRPr lang="en-US" sz="4800" dirty="0"/>
          </a:p>
        </p:txBody>
      </p:sp>
      <p:pic>
        <p:nvPicPr>
          <p:cNvPr id="15" name="Picture 14" descr="a blank SharePoint templa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53960">
            <a:off x="457200" y="1143000"/>
            <a:ext cx="5304006" cy="3205464"/>
          </a:xfrm>
          <a:prstGeom prst="rect">
            <a:avLst/>
          </a:prstGeom>
          <a:ln>
            <a:solidFill>
              <a:schemeClr val="tx1"/>
            </a:solidFill>
          </a:ln>
        </p:spPr>
      </p:pic>
      <p:sp>
        <p:nvSpPr>
          <p:cNvPr id="19" name="TextBox 18" descr="What should I put on my SharePoint site?&#10;"/>
          <p:cNvSpPr txBox="1"/>
          <p:nvPr/>
        </p:nvSpPr>
        <p:spPr>
          <a:xfrm rot="20979537">
            <a:off x="1421271" y="4602540"/>
            <a:ext cx="4869125" cy="1200329"/>
          </a:xfrm>
          <a:prstGeom prst="rect">
            <a:avLst/>
          </a:prstGeom>
          <a:noFill/>
        </p:spPr>
        <p:txBody>
          <a:bodyPr wrap="square" rtlCol="0">
            <a:spAutoFit/>
          </a:bodyPr>
          <a:lstStyle/>
          <a:p>
            <a:pPr algn="r"/>
            <a:r>
              <a:rPr lang="en-US" sz="3600" dirty="0" smtClean="0"/>
              <a:t>What should I put on my SharePoint site?</a:t>
            </a:r>
            <a:endParaRPr lang="en-US" sz="3600" dirty="0"/>
          </a:p>
        </p:txBody>
      </p:sp>
      <p:sp>
        <p:nvSpPr>
          <p:cNvPr id="20" name="Rectangle 19" descr="VHA ICD-10 Education&#10;ICD-10 Resources/Links&#10;VISN or Local Coder Education&#10;VISN or Local Provider Education&#10;ICD-10 Newsletters &#10;"/>
          <p:cNvSpPr/>
          <p:nvPr/>
        </p:nvSpPr>
        <p:spPr>
          <a:xfrm>
            <a:off x="6153545" y="457200"/>
            <a:ext cx="5847680" cy="5940088"/>
          </a:xfrm>
          <a:prstGeom prst="rect">
            <a:avLst/>
          </a:prstGeom>
        </p:spPr>
        <p:txBody>
          <a:bodyPr wrap="square">
            <a:spAutoFit/>
          </a:bodyPr>
          <a:lstStyle/>
          <a:p>
            <a:pPr marL="1028700" lvl="1" indent="-571500">
              <a:spcBef>
                <a:spcPts val="1800"/>
              </a:spcBef>
              <a:buSzPct val="150000"/>
              <a:buBlip>
                <a:blip r:embed="rId4"/>
              </a:buBlip>
            </a:pPr>
            <a:r>
              <a:rPr lang="en-US" sz="4000" dirty="0"/>
              <a:t>VHA ICD-10 Education</a:t>
            </a:r>
          </a:p>
          <a:p>
            <a:pPr marL="1028700" lvl="1" indent="-571500">
              <a:spcBef>
                <a:spcPts val="1800"/>
              </a:spcBef>
              <a:buSzPct val="150000"/>
              <a:buBlip>
                <a:blip r:embed="rId4"/>
              </a:buBlip>
            </a:pPr>
            <a:r>
              <a:rPr lang="en-US" sz="4000" dirty="0" smtClean="0"/>
              <a:t>ICD-10 </a:t>
            </a:r>
            <a:r>
              <a:rPr lang="en-US" sz="4000" dirty="0"/>
              <a:t>Resources/Links</a:t>
            </a:r>
          </a:p>
          <a:p>
            <a:pPr marL="1028700" lvl="1" indent="-571500">
              <a:spcBef>
                <a:spcPts val="1800"/>
              </a:spcBef>
              <a:buSzPct val="150000"/>
              <a:buBlip>
                <a:blip r:embed="rId4"/>
              </a:buBlip>
            </a:pPr>
            <a:r>
              <a:rPr lang="en-US" sz="4000" dirty="0" smtClean="0"/>
              <a:t>VISN </a:t>
            </a:r>
            <a:r>
              <a:rPr lang="en-US" sz="4000" dirty="0"/>
              <a:t>or Local Coder Education</a:t>
            </a:r>
          </a:p>
          <a:p>
            <a:pPr marL="1028700" lvl="1" indent="-571500">
              <a:spcBef>
                <a:spcPts val="1800"/>
              </a:spcBef>
              <a:buSzPct val="150000"/>
              <a:buBlip>
                <a:blip r:embed="rId4"/>
              </a:buBlip>
            </a:pPr>
            <a:r>
              <a:rPr lang="en-US" sz="4000" dirty="0" smtClean="0"/>
              <a:t>VISN </a:t>
            </a:r>
            <a:r>
              <a:rPr lang="en-US" sz="4000" dirty="0"/>
              <a:t>or Local Provider Education</a:t>
            </a:r>
          </a:p>
          <a:p>
            <a:pPr marL="1028700" lvl="1" indent="-571500">
              <a:spcBef>
                <a:spcPts val="1800"/>
              </a:spcBef>
              <a:buSzPct val="150000"/>
              <a:buBlip>
                <a:blip r:embed="rId4"/>
              </a:buBlip>
            </a:pPr>
            <a:r>
              <a:rPr lang="en-US" sz="4000" dirty="0" smtClean="0"/>
              <a:t>ICD-10 </a:t>
            </a:r>
            <a:r>
              <a:rPr lang="en-US" sz="4000" dirty="0"/>
              <a:t>Newsletters </a:t>
            </a:r>
          </a:p>
        </p:txBody>
      </p:sp>
      <p:sp>
        <p:nvSpPr>
          <p:cNvPr id="16" name="Rectangle 15" descr="&quot;&quot;"/>
          <p:cNvSpPr/>
          <p:nvPr/>
        </p:nvSpPr>
        <p:spPr>
          <a:xfrm rot="20887599">
            <a:off x="1133916" y="1497611"/>
            <a:ext cx="36576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a question mark &quot;?&quot;"/>
          <p:cNvSpPr txBox="1"/>
          <p:nvPr/>
        </p:nvSpPr>
        <p:spPr>
          <a:xfrm rot="20951231">
            <a:off x="1442054" y="1572334"/>
            <a:ext cx="1447800" cy="2862322"/>
          </a:xfrm>
          <a:prstGeom prst="rect">
            <a:avLst/>
          </a:prstGeom>
          <a:noFill/>
        </p:spPr>
        <p:txBody>
          <a:bodyPr wrap="square" rtlCol="0">
            <a:spAutoFit/>
          </a:bodyPr>
          <a:lstStyle/>
          <a:p>
            <a:pPr algn="ctr"/>
            <a:r>
              <a:rPr lang="en-US" sz="18000" b="1" dirty="0" smtClean="0"/>
              <a:t>?</a:t>
            </a:r>
            <a:endParaRPr lang="en-US" sz="18000" b="1" dirty="0"/>
          </a:p>
        </p:txBody>
      </p:sp>
    </p:spTree>
    <p:extLst>
      <p:ext uri="{BB962C8B-B14F-4D97-AF65-F5344CB8AC3E}">
        <p14:creationId xmlns:p14="http://schemas.microsoft.com/office/powerpoint/2010/main" val="2778455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40" y="0"/>
            <a:ext cx="12189520" cy="6996785"/>
          </a:xfrm>
        </p:spPr>
      </p:pic>
    </p:spTree>
    <p:extLst>
      <p:ext uri="{BB962C8B-B14F-4D97-AF65-F5344CB8AC3E}">
        <p14:creationId xmlns:p14="http://schemas.microsoft.com/office/powerpoint/2010/main" val="229920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holding up letters spelling THANK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632"/>
            <a:ext cx="12192000" cy="6961632"/>
          </a:xfrm>
          <a:prstGeom prst="rect">
            <a:avLst/>
          </a:prstGeom>
        </p:spPr>
      </p:pic>
      <p:sp>
        <p:nvSpPr>
          <p:cNvPr id="3" name="Content Placeholder 2" descr="ampersand symbol &amp;"/>
          <p:cNvSpPr>
            <a:spLocks noGrp="1"/>
          </p:cNvSpPr>
          <p:nvPr>
            <p:ph idx="1"/>
          </p:nvPr>
        </p:nvSpPr>
        <p:spPr>
          <a:xfrm>
            <a:off x="0" y="698276"/>
            <a:ext cx="12192000" cy="1523999"/>
          </a:xfrm>
          <a:solidFill>
            <a:srgbClr val="FFD54F"/>
          </a:solidFill>
        </p:spPr>
        <p:txBody>
          <a:bodyPr anchor="ctr">
            <a:noAutofit/>
          </a:bodyPr>
          <a:lstStyle/>
          <a:p>
            <a:pPr marL="0" indent="0" algn="ctr">
              <a:buNone/>
            </a:pPr>
            <a:r>
              <a:rPr lang="en-US" sz="8800" b="1" dirty="0"/>
              <a:t>VISN 2</a:t>
            </a:r>
            <a:r>
              <a:rPr lang="en-US" sz="8800" dirty="0"/>
              <a:t>       </a:t>
            </a:r>
            <a:r>
              <a:rPr lang="en-US" sz="8800" b="1" dirty="0"/>
              <a:t>VISN 9</a:t>
            </a:r>
          </a:p>
        </p:txBody>
      </p:sp>
      <p:sp>
        <p:nvSpPr>
          <p:cNvPr id="4" name="Rectangle 3" descr="&amp;"/>
          <p:cNvSpPr/>
          <p:nvPr/>
        </p:nvSpPr>
        <p:spPr>
          <a:xfrm>
            <a:off x="5191301" y="-124775"/>
            <a:ext cx="1933543" cy="3170099"/>
          </a:xfrm>
          <a:prstGeom prst="rect">
            <a:avLst/>
          </a:prstGeom>
        </p:spPr>
        <p:txBody>
          <a:bodyPr wrap="none">
            <a:spAutoFit/>
          </a:bodyPr>
          <a:lstStyle/>
          <a:p>
            <a:r>
              <a:rPr lang="en-US" sz="20000" dirty="0">
                <a:solidFill>
                  <a:srgbClr val="00B0F0"/>
                </a:solidFill>
              </a:rPr>
              <a:t>&amp;</a:t>
            </a:r>
            <a:endParaRPr lang="en-US" sz="20000" dirty="0"/>
          </a:p>
        </p:txBody>
      </p:sp>
    </p:spTree>
    <p:extLst>
      <p:ext uri="{BB962C8B-B14F-4D97-AF65-F5344CB8AC3E}">
        <p14:creationId xmlns:p14="http://schemas.microsoft.com/office/powerpoint/2010/main" val="859410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2, 3 numbers as cookie cut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075" y="16042"/>
            <a:ext cx="9525000" cy="6353175"/>
          </a:xfrm>
          <a:prstGeom prst="rect">
            <a:avLst/>
          </a:prstGeom>
        </p:spPr>
      </p:pic>
      <p:sp>
        <p:nvSpPr>
          <p:cNvPr id="5" name="TextBox 4" descr="There’s no cookie cutter approach to implementation&#10;"/>
          <p:cNvSpPr txBox="1"/>
          <p:nvPr/>
        </p:nvSpPr>
        <p:spPr>
          <a:xfrm>
            <a:off x="142875" y="5661331"/>
            <a:ext cx="11963400" cy="707886"/>
          </a:xfrm>
          <a:prstGeom prst="rect">
            <a:avLst/>
          </a:prstGeom>
          <a:noFill/>
        </p:spPr>
        <p:txBody>
          <a:bodyPr wrap="square" rtlCol="0">
            <a:spAutoFit/>
          </a:bodyPr>
          <a:lstStyle/>
          <a:p>
            <a:pPr algn="ctr"/>
            <a:r>
              <a:rPr lang="en-US" sz="4000" dirty="0"/>
              <a:t>There’s no cookie cutter </a:t>
            </a:r>
            <a:r>
              <a:rPr lang="en-US" sz="4000" dirty="0" smtClean="0"/>
              <a:t>approach to implementation</a:t>
            </a:r>
            <a:endParaRPr lang="en-US" sz="4000" dirty="0"/>
          </a:p>
        </p:txBody>
      </p:sp>
    </p:spTree>
    <p:extLst>
      <p:ext uri="{BB962C8B-B14F-4D97-AF65-F5344CB8AC3E}">
        <p14:creationId xmlns:p14="http://schemas.microsoft.com/office/powerpoint/2010/main" val="362768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ual coding strategy busines plan&#10;Perpose&#10;Executive Summary&#10;Background&#10;Present State of ViSN10 ICD-10 Readiness&#10;Proposed State of VISN10 Dual Coding Strategy&#10;VISN10 Dula Coding Implementation Timeline&#10;Benefits and Advantages&#10;Special considerations&#10;"/>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38200" y="228600"/>
            <a:ext cx="10591800" cy="647700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9816" b="89980" l="4775" r="91542">
                        <a14:foregroundMark x1="34516" y1="27607" x2="66849" y2="47853"/>
                        <a14:foregroundMark x1="27285" y1="40082" x2="33697" y2="24949"/>
                        <a14:foregroundMark x1="31241" y1="36810" x2="54707" y2="43967"/>
                        <a14:foregroundMark x1="14734" y1="77710" x2="68486" y2="83027"/>
                        <a14:foregroundMark x1="14325" y1="78323" x2="52387" y2="82209"/>
                      </a14:backgroundRemoval>
                    </a14:imgEffect>
                  </a14:imgLayer>
                </a14:imgProps>
              </a:ext>
              <a:ext uri="{28A0092B-C50C-407E-A947-70E740481C1C}">
                <a14:useLocalDpi xmlns:a14="http://schemas.microsoft.com/office/drawing/2010/main" val="0"/>
              </a:ext>
            </a:extLst>
          </a:blip>
          <a:stretch>
            <a:fillRect/>
          </a:stretch>
        </p:blipFill>
        <p:spPr>
          <a:xfrm>
            <a:off x="7010400" y="1066800"/>
            <a:ext cx="4800600" cy="5482286"/>
          </a:xfrm>
          <a:prstGeom prst="rect">
            <a:avLst/>
          </a:prstGeom>
        </p:spPr>
      </p:pic>
    </p:spTree>
    <p:extLst>
      <p:ext uri="{BB962C8B-B14F-4D97-AF65-F5344CB8AC3E}">
        <p14:creationId xmlns:p14="http://schemas.microsoft.com/office/powerpoint/2010/main" val="1809277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936" y="136074"/>
            <a:ext cx="8286750" cy="838200"/>
          </a:xfrm>
        </p:spPr>
        <p:txBody>
          <a:bodyPr>
            <a:noAutofit/>
          </a:bodyPr>
          <a:lstStyle/>
          <a:p>
            <a:r>
              <a:rPr lang="en-US" sz="3000" b="1" dirty="0"/>
              <a:t>VISN10 DUAL CODING IMPLEMENTATION TIMELINE</a:t>
            </a:r>
            <a:br>
              <a:rPr lang="en-US" sz="3000" b="1" dirty="0"/>
            </a:br>
            <a:endParaRPr lang="en-US" sz="3000" dirty="0"/>
          </a:p>
        </p:txBody>
      </p:sp>
      <p:sp>
        <p:nvSpPr>
          <p:cNvPr id="3" name="Content Placeholder 2"/>
          <p:cNvSpPr>
            <a:spLocks noGrp="1"/>
          </p:cNvSpPr>
          <p:nvPr>
            <p:ph idx="1"/>
          </p:nvPr>
        </p:nvSpPr>
        <p:spPr>
          <a:xfrm>
            <a:off x="21770" y="598716"/>
            <a:ext cx="9808030" cy="6781800"/>
          </a:xfrm>
        </p:spPr>
        <p:txBody>
          <a:bodyPr>
            <a:normAutofit fontScale="92500" lnSpcReduction="10000"/>
          </a:bodyPr>
          <a:lstStyle/>
          <a:p>
            <a:pPr lvl="0"/>
            <a:r>
              <a:rPr lang="en-US" b="1" dirty="0" smtClean="0"/>
              <a:t>February, 2014</a:t>
            </a:r>
            <a:endParaRPr lang="en-US" b="1" dirty="0"/>
          </a:p>
          <a:p>
            <a:pPr lvl="1"/>
            <a:r>
              <a:rPr lang="en-US" b="1" dirty="0">
                <a:solidFill>
                  <a:srgbClr val="002060"/>
                </a:solidFill>
              </a:rPr>
              <a:t>Business Plan and VISN Dual Coding Tool distribution to the following committees for review and comment: </a:t>
            </a:r>
          </a:p>
          <a:p>
            <a:pPr lvl="2"/>
            <a:r>
              <a:rPr lang="en-US" b="1" dirty="0">
                <a:solidFill>
                  <a:srgbClr val="002060"/>
                </a:solidFill>
              </a:rPr>
              <a:t>VISN10 ELC Business Practice Work Group (BPWG)</a:t>
            </a:r>
          </a:p>
          <a:p>
            <a:pPr lvl="2"/>
            <a:r>
              <a:rPr lang="en-US" b="1" dirty="0">
                <a:solidFill>
                  <a:srgbClr val="002060"/>
                </a:solidFill>
              </a:rPr>
              <a:t>VISN10 BPWG HIM and Coding Sub-Councils</a:t>
            </a:r>
          </a:p>
          <a:p>
            <a:pPr lvl="0"/>
            <a:r>
              <a:rPr lang="en-US" b="1" dirty="0" smtClean="0"/>
              <a:t>March, 2014</a:t>
            </a:r>
            <a:endParaRPr lang="en-US" b="1" dirty="0"/>
          </a:p>
          <a:p>
            <a:pPr lvl="1"/>
            <a:r>
              <a:rPr lang="en-US" b="1" dirty="0">
                <a:solidFill>
                  <a:srgbClr val="002060"/>
                </a:solidFill>
              </a:rPr>
              <a:t>Business Plan and VISN Dual Coding Tool distribution to the following committee for review and comment:</a:t>
            </a:r>
          </a:p>
          <a:p>
            <a:pPr lvl="2"/>
            <a:r>
              <a:rPr lang="en-US" b="1" dirty="0">
                <a:solidFill>
                  <a:srgbClr val="002060"/>
                </a:solidFill>
              </a:rPr>
              <a:t>VISN10 ICD-10 Steering Committee</a:t>
            </a:r>
          </a:p>
          <a:p>
            <a:pPr lvl="0"/>
            <a:r>
              <a:rPr lang="en-US" b="1" dirty="0" smtClean="0"/>
              <a:t>April, 2014</a:t>
            </a:r>
            <a:endParaRPr lang="en-US" b="1" dirty="0"/>
          </a:p>
          <a:p>
            <a:pPr lvl="1"/>
            <a:r>
              <a:rPr lang="en-US" b="1" dirty="0">
                <a:solidFill>
                  <a:srgbClr val="002060"/>
                </a:solidFill>
              </a:rPr>
              <a:t>Presentation to the VISN10 ICD-10 Steering Committee. </a:t>
            </a:r>
          </a:p>
          <a:p>
            <a:pPr lvl="0"/>
            <a:r>
              <a:rPr lang="en-US" b="1" dirty="0" smtClean="0"/>
              <a:t>July, 2014</a:t>
            </a:r>
            <a:endParaRPr lang="en-US" b="1" dirty="0"/>
          </a:p>
          <a:p>
            <a:pPr lvl="1"/>
            <a:r>
              <a:rPr lang="en-US" b="1" dirty="0">
                <a:solidFill>
                  <a:srgbClr val="002060"/>
                </a:solidFill>
              </a:rPr>
              <a:t>Business Plan and VISN Dual Coding Tool distribution to the field with the intent for facilities to create individual site-specific dual coding strategies.  </a:t>
            </a:r>
          </a:p>
          <a:p>
            <a:pPr marL="0" lvl="0" indent="0">
              <a:buNone/>
            </a:pPr>
            <a:endParaRPr lang="en-US" b="1" dirty="0">
              <a:solidFill>
                <a:srgbClr val="002060"/>
              </a:solidFill>
            </a:endParaRPr>
          </a:p>
        </p:txBody>
      </p:sp>
      <p:pic>
        <p:nvPicPr>
          <p:cNvPr id="1030" name="Picture 6" descr="angles view of schedule white bo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4"/>
          <a:stretch/>
        </p:blipFill>
        <p:spPr bwMode="auto">
          <a:xfrm flipH="1">
            <a:off x="9829800" y="-57823"/>
            <a:ext cx="2362200" cy="69448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37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alendar and clock"/>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895600" y="185777"/>
            <a:ext cx="9194800" cy="6479955"/>
          </a:xfrm>
        </p:spPr>
      </p:pic>
      <p:sp>
        <p:nvSpPr>
          <p:cNvPr id="7" name="TextBox 6" descr="How much &#10;time will &#10;each &#10;coder &#10;spend on&#10;dual coding?&#10;"/>
          <p:cNvSpPr txBox="1"/>
          <p:nvPr/>
        </p:nvSpPr>
        <p:spPr>
          <a:xfrm>
            <a:off x="381000" y="609600"/>
            <a:ext cx="5410200" cy="5632311"/>
          </a:xfrm>
          <a:prstGeom prst="rect">
            <a:avLst/>
          </a:prstGeom>
          <a:noFill/>
        </p:spPr>
        <p:txBody>
          <a:bodyPr wrap="square" rtlCol="0">
            <a:spAutoFit/>
          </a:bodyPr>
          <a:lstStyle/>
          <a:p>
            <a:r>
              <a:rPr lang="en-US" sz="6000" dirty="0">
                <a:solidFill>
                  <a:srgbClr val="C00000"/>
                </a:solidFill>
              </a:rPr>
              <a:t>How much </a:t>
            </a:r>
            <a:endParaRPr lang="en-US" sz="6000" dirty="0" smtClean="0">
              <a:solidFill>
                <a:srgbClr val="C00000"/>
              </a:solidFill>
            </a:endParaRPr>
          </a:p>
          <a:p>
            <a:r>
              <a:rPr lang="en-US" sz="6000" dirty="0" smtClean="0">
                <a:solidFill>
                  <a:srgbClr val="C00000"/>
                </a:solidFill>
              </a:rPr>
              <a:t>time </a:t>
            </a:r>
            <a:r>
              <a:rPr lang="en-US" sz="6000" dirty="0">
                <a:solidFill>
                  <a:srgbClr val="C00000"/>
                </a:solidFill>
              </a:rPr>
              <a:t>will </a:t>
            </a:r>
            <a:endParaRPr lang="en-US" sz="6000" dirty="0" smtClean="0">
              <a:solidFill>
                <a:srgbClr val="C00000"/>
              </a:solidFill>
            </a:endParaRPr>
          </a:p>
          <a:p>
            <a:r>
              <a:rPr lang="en-US" sz="6000" dirty="0" smtClean="0">
                <a:solidFill>
                  <a:srgbClr val="C00000"/>
                </a:solidFill>
              </a:rPr>
              <a:t>each </a:t>
            </a:r>
          </a:p>
          <a:p>
            <a:r>
              <a:rPr lang="en-US" sz="6000" dirty="0" smtClean="0">
                <a:solidFill>
                  <a:srgbClr val="C00000"/>
                </a:solidFill>
              </a:rPr>
              <a:t>coder </a:t>
            </a:r>
          </a:p>
          <a:p>
            <a:r>
              <a:rPr lang="en-US" sz="6000" dirty="0" smtClean="0">
                <a:solidFill>
                  <a:srgbClr val="C00000"/>
                </a:solidFill>
              </a:rPr>
              <a:t>spend on</a:t>
            </a:r>
          </a:p>
          <a:p>
            <a:r>
              <a:rPr lang="en-US" sz="6000" dirty="0" smtClean="0">
                <a:solidFill>
                  <a:srgbClr val="C00000"/>
                </a:solidFill>
              </a:rPr>
              <a:t>dual </a:t>
            </a:r>
            <a:r>
              <a:rPr lang="en-US" sz="6000" dirty="0">
                <a:solidFill>
                  <a:srgbClr val="C00000"/>
                </a:solidFill>
              </a:rPr>
              <a:t>coding?</a:t>
            </a:r>
          </a:p>
        </p:txBody>
      </p:sp>
    </p:spTree>
    <p:extLst>
      <p:ext uri="{BB962C8B-B14F-4D97-AF65-F5344CB8AC3E}">
        <p14:creationId xmlns:p14="http://schemas.microsoft.com/office/powerpoint/2010/main" val="2606509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0"/>
            <a:ext cx="60960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To begin…&#10;"/>
          <p:cNvSpPr txBox="1"/>
          <p:nvPr/>
        </p:nvSpPr>
        <p:spPr>
          <a:xfrm>
            <a:off x="228600" y="0"/>
            <a:ext cx="4267200" cy="1107996"/>
          </a:xfrm>
          <a:prstGeom prst="rect">
            <a:avLst/>
          </a:prstGeom>
          <a:noFill/>
        </p:spPr>
        <p:txBody>
          <a:bodyPr wrap="square" rtlCol="0">
            <a:spAutoFit/>
          </a:bodyPr>
          <a:lstStyle/>
          <a:p>
            <a:r>
              <a:rPr lang="en-US" sz="6600" b="1" dirty="0" smtClean="0">
                <a:latin typeface="Bradley Hand ITC" panose="03070402050302030203" pitchFamily="66" charset="0"/>
              </a:rPr>
              <a:t>To begin…</a:t>
            </a:r>
            <a:endParaRPr lang="en-US" sz="6600" b="1" dirty="0">
              <a:latin typeface="Bradley Hand ITC" panose="03070402050302030203" pitchFamily="66" charset="0"/>
            </a:endParaRPr>
          </a:p>
        </p:txBody>
      </p:sp>
      <p:sp>
        <p:nvSpPr>
          <p:cNvPr id="8" name="TextBox 7" descr="Pick a date!&#10;"/>
          <p:cNvSpPr txBox="1"/>
          <p:nvPr/>
        </p:nvSpPr>
        <p:spPr>
          <a:xfrm>
            <a:off x="1844927" y="1309436"/>
            <a:ext cx="2552700" cy="646331"/>
          </a:xfrm>
          <a:prstGeom prst="rect">
            <a:avLst/>
          </a:prstGeom>
          <a:noFill/>
        </p:spPr>
        <p:txBody>
          <a:bodyPr wrap="square" rtlCol="0">
            <a:spAutoFit/>
          </a:bodyPr>
          <a:lstStyle/>
          <a:p>
            <a:r>
              <a:rPr lang="en-US" sz="3600" dirty="0" smtClean="0"/>
              <a:t>Pick a date!</a:t>
            </a:r>
            <a:endParaRPr lang="en-US" sz="3600" dirty="0"/>
          </a:p>
        </p:txBody>
      </p:sp>
      <p:sp>
        <p:nvSpPr>
          <p:cNvPr id="11" name="Rectangle 10" descr="2 inpatient records per week&#10;"/>
          <p:cNvSpPr/>
          <p:nvPr/>
        </p:nvSpPr>
        <p:spPr>
          <a:xfrm>
            <a:off x="228600" y="2319291"/>
            <a:ext cx="3862359" cy="1200329"/>
          </a:xfrm>
          <a:prstGeom prst="rect">
            <a:avLst/>
          </a:prstGeom>
        </p:spPr>
        <p:txBody>
          <a:bodyPr wrap="square">
            <a:spAutoFit/>
          </a:bodyPr>
          <a:lstStyle/>
          <a:p>
            <a:pPr marL="0" lvl="1"/>
            <a:r>
              <a:rPr lang="en-US" sz="3600" dirty="0"/>
              <a:t>2 inpatient records per week</a:t>
            </a:r>
          </a:p>
        </p:txBody>
      </p:sp>
      <p:sp>
        <p:nvSpPr>
          <p:cNvPr id="12" name="Rectangle 11" descr="10 surgery and outpatient encounters per week&#10;"/>
          <p:cNvSpPr/>
          <p:nvPr/>
        </p:nvSpPr>
        <p:spPr>
          <a:xfrm>
            <a:off x="398139" y="3883144"/>
            <a:ext cx="5297810" cy="1200329"/>
          </a:xfrm>
          <a:prstGeom prst="rect">
            <a:avLst/>
          </a:prstGeom>
        </p:spPr>
        <p:txBody>
          <a:bodyPr wrap="square">
            <a:spAutoFit/>
          </a:bodyPr>
          <a:lstStyle/>
          <a:p>
            <a:pPr marL="0" lvl="1" algn="r"/>
            <a:r>
              <a:rPr lang="en-US" sz="3600" dirty="0"/>
              <a:t>10 surgery and outpatient encounters per week</a:t>
            </a:r>
          </a:p>
        </p:txBody>
      </p:sp>
      <p:sp>
        <p:nvSpPr>
          <p:cNvPr id="10" name="Rectangle 9" descr="Lead Coder/Supervisor audits 100%&#10;"/>
          <p:cNvSpPr/>
          <p:nvPr/>
        </p:nvSpPr>
        <p:spPr>
          <a:xfrm>
            <a:off x="228600" y="5527958"/>
            <a:ext cx="4495800" cy="1200329"/>
          </a:xfrm>
          <a:prstGeom prst="rect">
            <a:avLst/>
          </a:prstGeom>
        </p:spPr>
        <p:txBody>
          <a:bodyPr wrap="square">
            <a:spAutoFit/>
          </a:bodyPr>
          <a:lstStyle/>
          <a:p>
            <a:pPr marL="0" lvl="1"/>
            <a:r>
              <a:rPr lang="en-US" sz="3600" dirty="0" smtClean="0"/>
              <a:t>Lead </a:t>
            </a:r>
            <a:r>
              <a:rPr lang="en-US" sz="3600" dirty="0"/>
              <a:t>Coder/Supervisor audits 100%</a:t>
            </a:r>
          </a:p>
        </p:txBody>
      </p:sp>
      <p:sp>
        <p:nvSpPr>
          <p:cNvPr id="14" name="Rectangle 13" descr="100% inpatient records&#10;"/>
          <p:cNvSpPr/>
          <p:nvPr/>
        </p:nvSpPr>
        <p:spPr>
          <a:xfrm>
            <a:off x="6629400" y="0"/>
            <a:ext cx="5410200" cy="1015663"/>
          </a:xfrm>
          <a:prstGeom prst="rect">
            <a:avLst/>
          </a:prstGeom>
        </p:spPr>
        <p:txBody>
          <a:bodyPr wrap="square">
            <a:spAutoFit/>
          </a:bodyPr>
          <a:lstStyle/>
          <a:p>
            <a:pPr marL="0" lvl="1" algn="r"/>
            <a:r>
              <a:rPr lang="en-US" sz="6000" dirty="0"/>
              <a:t>100%</a:t>
            </a:r>
            <a:r>
              <a:rPr lang="en-US" sz="3600" dirty="0"/>
              <a:t> inpatient </a:t>
            </a:r>
            <a:r>
              <a:rPr lang="en-US" sz="3600" dirty="0" smtClean="0"/>
              <a:t>records</a:t>
            </a:r>
            <a:endParaRPr lang="en-US" sz="3600" dirty="0"/>
          </a:p>
        </p:txBody>
      </p:sp>
      <p:sp>
        <p:nvSpPr>
          <p:cNvPr id="15" name="Rectangle 14" descr="30 surgery and outpatient &#10;encounters per week&#10;"/>
          <p:cNvSpPr/>
          <p:nvPr/>
        </p:nvSpPr>
        <p:spPr>
          <a:xfrm>
            <a:off x="6928556" y="1270169"/>
            <a:ext cx="5151054" cy="1200329"/>
          </a:xfrm>
          <a:prstGeom prst="rect">
            <a:avLst/>
          </a:prstGeom>
        </p:spPr>
        <p:txBody>
          <a:bodyPr wrap="square">
            <a:spAutoFit/>
          </a:bodyPr>
          <a:lstStyle/>
          <a:p>
            <a:pPr marL="0" lvl="1" algn="r"/>
            <a:r>
              <a:rPr lang="en-US" sz="3600" dirty="0" smtClean="0"/>
              <a:t>30 surgery and </a:t>
            </a:r>
            <a:r>
              <a:rPr lang="en-US" sz="3600" dirty="0"/>
              <a:t>outpatient </a:t>
            </a:r>
            <a:endParaRPr lang="en-US" sz="3600" dirty="0" smtClean="0"/>
          </a:p>
          <a:p>
            <a:pPr marL="0" lvl="1" algn="r"/>
            <a:r>
              <a:rPr lang="en-US" sz="3600" dirty="0" smtClean="0"/>
              <a:t>encounters per week</a:t>
            </a:r>
            <a:endParaRPr lang="en-US" sz="3600" dirty="0"/>
          </a:p>
        </p:txBody>
      </p:sp>
      <p:sp>
        <p:nvSpPr>
          <p:cNvPr id="16" name="Rectangle 15" descr="Lead Coder/Supervisor audits 50%&#10;"/>
          <p:cNvSpPr/>
          <p:nvPr/>
        </p:nvSpPr>
        <p:spPr>
          <a:xfrm>
            <a:off x="7202810" y="3500666"/>
            <a:ext cx="4876800" cy="1200329"/>
          </a:xfrm>
          <a:prstGeom prst="rect">
            <a:avLst/>
          </a:prstGeom>
        </p:spPr>
        <p:txBody>
          <a:bodyPr wrap="square">
            <a:spAutoFit/>
          </a:bodyPr>
          <a:lstStyle/>
          <a:p>
            <a:pPr marL="0" lvl="1" algn="r"/>
            <a:r>
              <a:rPr lang="en-US" sz="3600" dirty="0"/>
              <a:t>Lead Coder/Supervisor audits </a:t>
            </a:r>
            <a:r>
              <a:rPr lang="en-US" sz="3600" dirty="0" smtClean="0"/>
              <a:t>50%</a:t>
            </a:r>
            <a:endParaRPr lang="en-US" sz="3600" dirty="0"/>
          </a:p>
        </p:txBody>
      </p:sp>
      <p:sp>
        <p:nvSpPr>
          <p:cNvPr id="13" name="TextBox 12" descr="…Closer to ICD10 Transition&#10;"/>
          <p:cNvSpPr txBox="1"/>
          <p:nvPr/>
        </p:nvSpPr>
        <p:spPr>
          <a:xfrm>
            <a:off x="6096000" y="4857452"/>
            <a:ext cx="5943600" cy="2000548"/>
          </a:xfrm>
          <a:prstGeom prst="rect">
            <a:avLst/>
          </a:prstGeom>
          <a:noFill/>
        </p:spPr>
        <p:txBody>
          <a:bodyPr wrap="square" rtlCol="0">
            <a:spAutoFit/>
          </a:bodyPr>
          <a:lstStyle/>
          <a:p>
            <a:pPr algn="r"/>
            <a:r>
              <a:rPr lang="en-US" sz="6200" b="1" dirty="0" smtClean="0">
                <a:latin typeface="Bradley Hand ITC" panose="03070402050302030203" pitchFamily="66" charset="0"/>
              </a:rPr>
              <a:t>…Closer to ICD10 Transition</a:t>
            </a:r>
            <a:endParaRPr lang="en-US" sz="6200" b="1" dirty="0">
              <a:latin typeface="Bradley Hand ITC" panose="03070402050302030203" pitchFamily="66" charset="0"/>
            </a:endParaRPr>
          </a:p>
        </p:txBody>
      </p:sp>
      <p:pic>
        <p:nvPicPr>
          <p:cNvPr id="17" name="Content Placeholder 2" descr="a calendar"/>
          <p:cNvPicPr>
            <a:picLocks noChangeAspect="1"/>
          </p:cNvPicPr>
          <p:nvPr/>
        </p:nvPicPr>
        <p:blipFill rotWithShape="1">
          <a:blip r:embed="rId3" cstate="print">
            <a:extLst>
              <a:ext uri="{28A0092B-C50C-407E-A947-70E740481C1C}">
                <a14:useLocalDpi xmlns:a14="http://schemas.microsoft.com/office/drawing/2010/main" val="0"/>
              </a:ext>
            </a:extLst>
          </a:blip>
          <a:srcRect l="52209" t="34763" r="5526" b="2912"/>
          <a:stretch/>
        </p:blipFill>
        <p:spPr>
          <a:xfrm rot="1333648">
            <a:off x="4570834" y="1159929"/>
            <a:ext cx="1576340" cy="1638157"/>
          </a:xfrm>
          <a:prstGeom prst="rect">
            <a:avLst/>
          </a:prstGeom>
        </p:spPr>
      </p:pic>
    </p:spTree>
    <p:extLst>
      <p:ext uri="{BB962C8B-B14F-4D97-AF65-F5344CB8AC3E}">
        <p14:creationId xmlns:p14="http://schemas.microsoft.com/office/powerpoint/2010/main" val="2892616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dividualized"/>
          <p:cNvSpPr>
            <a:spLocks noGrp="1"/>
          </p:cNvSpPr>
          <p:nvPr>
            <p:ph type="title"/>
          </p:nvPr>
        </p:nvSpPr>
        <p:spPr>
          <a:xfrm>
            <a:off x="2971800" y="152400"/>
            <a:ext cx="6172200" cy="533400"/>
          </a:xfrm>
        </p:spPr>
        <p:txBody>
          <a:bodyPr>
            <a:normAutofit fontScale="90000"/>
          </a:bodyPr>
          <a:lstStyle/>
          <a:p>
            <a:pPr algn="ctr"/>
            <a:r>
              <a:rPr lang="en-US" b="1" dirty="0" smtClean="0"/>
              <a:t>Individualized</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6996675"/>
              </p:ext>
            </p:extLst>
          </p:nvPr>
        </p:nvGraphicFramePr>
        <p:xfrm>
          <a:off x="228600" y="575131"/>
          <a:ext cx="11582400" cy="628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Content Placeholder 2" descr="a calendar"/>
          <p:cNvPicPr>
            <a:picLocks noChangeAspect="1"/>
          </p:cNvPicPr>
          <p:nvPr/>
        </p:nvPicPr>
        <p:blipFill rotWithShape="1">
          <a:blip r:embed="rId8" cstate="print">
            <a:extLst>
              <a:ext uri="{28A0092B-C50C-407E-A947-70E740481C1C}">
                <a14:useLocalDpi xmlns:a14="http://schemas.microsoft.com/office/drawing/2010/main" val="0"/>
              </a:ext>
            </a:extLst>
          </a:blip>
          <a:srcRect l="52209" t="34763" r="5526" b="2912"/>
          <a:stretch/>
        </p:blipFill>
        <p:spPr>
          <a:xfrm>
            <a:off x="304799" y="838200"/>
            <a:ext cx="1341121" cy="1835317"/>
          </a:xfrm>
          <a:prstGeom prst="rect">
            <a:avLst/>
          </a:prstGeom>
          <a:ln>
            <a:solidFill>
              <a:srgbClr val="C00000"/>
            </a:solidFill>
          </a:ln>
        </p:spPr>
      </p:pic>
      <p:pic>
        <p:nvPicPr>
          <p:cNvPr id="7" name="Picture 6" descr="&quot;&quot;"/>
          <p:cNvPicPr>
            <a:picLocks noChangeAspect="1"/>
          </p:cNvPicPr>
          <p:nvPr/>
        </p:nvPicPr>
        <p:blipFill>
          <a:blip r:embed="rId9" cstate="print"/>
          <a:stretch>
            <a:fillRect/>
          </a:stretch>
        </p:blipFill>
        <p:spPr>
          <a:xfrm>
            <a:off x="5986462" y="3195136"/>
            <a:ext cx="219075" cy="371475"/>
          </a:xfrm>
          <a:prstGeom prst="rect">
            <a:avLst/>
          </a:prstGeom>
        </p:spPr>
      </p:pic>
      <p:grpSp>
        <p:nvGrpSpPr>
          <p:cNvPr id="19" name="Group 18" descr="a sun icon"/>
          <p:cNvGrpSpPr/>
          <p:nvPr/>
        </p:nvGrpSpPr>
        <p:grpSpPr>
          <a:xfrm>
            <a:off x="262689" y="2846907"/>
            <a:ext cx="1379220" cy="1945483"/>
            <a:chOff x="6025816" y="2890836"/>
            <a:chExt cx="1379220" cy="1985963"/>
          </a:xfrm>
        </p:grpSpPr>
        <p:sp>
          <p:nvSpPr>
            <p:cNvPr id="18" name="Rectangle 17"/>
            <p:cNvSpPr/>
            <p:nvPr/>
          </p:nvSpPr>
          <p:spPr>
            <a:xfrm>
              <a:off x="6063915" y="2890836"/>
              <a:ext cx="1341121" cy="198596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5816" y="3211177"/>
              <a:ext cx="1341120" cy="1400175"/>
            </a:xfrm>
            <a:prstGeom prst="rect">
              <a:avLst/>
            </a:prstGeom>
          </p:spPr>
        </p:pic>
      </p:grpSp>
      <p:pic>
        <p:nvPicPr>
          <p:cNvPr id="26" name="Picture 25" descr="a chalkboard with days of the week written on it"/>
          <p:cNvPicPr>
            <a:picLocks noChangeAspect="1"/>
          </p:cNvPicPr>
          <p:nvPr/>
        </p:nvPicPr>
        <p:blipFill rotWithShape="1">
          <a:blip r:embed="rId11" cstate="print">
            <a:extLst>
              <a:ext uri="{28A0092B-C50C-407E-A947-70E740481C1C}">
                <a14:useLocalDpi xmlns:a14="http://schemas.microsoft.com/office/drawing/2010/main" val="0"/>
              </a:ext>
            </a:extLst>
          </a:blip>
          <a:srcRect l="12500" r="8333"/>
          <a:stretch/>
        </p:blipFill>
        <p:spPr>
          <a:xfrm>
            <a:off x="294773" y="4910332"/>
            <a:ext cx="1341121" cy="1884224"/>
          </a:xfrm>
          <a:prstGeom prst="rect">
            <a:avLst/>
          </a:prstGeom>
          <a:ln w="19050">
            <a:solidFill>
              <a:srgbClr val="C00000"/>
            </a:solidFill>
          </a:ln>
        </p:spPr>
      </p:pic>
      <p:pic>
        <p:nvPicPr>
          <p:cNvPr id="15" name="Picture 14" descr="a stopwatch"/>
          <p:cNvPicPr>
            <a:picLocks noChangeAspect="1"/>
          </p:cNvPicPr>
          <p:nvPr/>
        </p:nvPicPr>
        <p:blipFill rotWithShape="1">
          <a:blip r:embed="rId12" cstate="print">
            <a:extLst>
              <a:ext uri="{28A0092B-C50C-407E-A947-70E740481C1C}">
                <a14:useLocalDpi xmlns:a14="http://schemas.microsoft.com/office/drawing/2010/main" val="0"/>
              </a:ext>
            </a:extLst>
          </a:blip>
          <a:srcRect l="8671" r="11329"/>
          <a:stretch/>
        </p:blipFill>
        <p:spPr>
          <a:xfrm>
            <a:off x="6057900" y="838200"/>
            <a:ext cx="1341120" cy="1819274"/>
          </a:xfrm>
          <a:prstGeom prst="rect">
            <a:avLst/>
          </a:prstGeom>
          <a:ln>
            <a:solidFill>
              <a:srgbClr val="C00000"/>
            </a:solidFill>
          </a:ln>
        </p:spPr>
      </p:pic>
      <p:pic>
        <p:nvPicPr>
          <p:cNvPr id="8" name="Picture 7" descr="&quot;&quot;"/>
          <p:cNvPicPr>
            <a:picLocks noChangeAspect="1"/>
          </p:cNvPicPr>
          <p:nvPr/>
        </p:nvPicPr>
        <p:blipFill>
          <a:blip r:embed="rId9" cstate="print"/>
          <a:stretch>
            <a:fillRect/>
          </a:stretch>
        </p:blipFill>
        <p:spPr>
          <a:xfrm>
            <a:off x="6138862" y="3347536"/>
            <a:ext cx="219075" cy="371475"/>
          </a:xfrm>
          <a:prstGeom prst="rect">
            <a:avLst/>
          </a:prstGeom>
        </p:spPr>
      </p:pic>
      <p:sp>
        <p:nvSpPr>
          <p:cNvPr id="20" name="TextBox 19" descr="T/Th&#10;"/>
          <p:cNvSpPr txBox="1"/>
          <p:nvPr/>
        </p:nvSpPr>
        <p:spPr>
          <a:xfrm>
            <a:off x="552248" y="3534527"/>
            <a:ext cx="838200" cy="523220"/>
          </a:xfrm>
          <a:prstGeom prst="rect">
            <a:avLst/>
          </a:prstGeom>
          <a:noFill/>
        </p:spPr>
        <p:txBody>
          <a:bodyPr wrap="square" rtlCol="0">
            <a:spAutoFit/>
          </a:bodyPr>
          <a:lstStyle/>
          <a:p>
            <a:r>
              <a:rPr lang="en-US" sz="2800" dirty="0" smtClean="0"/>
              <a:t>T/Th</a:t>
            </a:r>
            <a:endParaRPr lang="en-US" sz="2800" dirty="0"/>
          </a:p>
        </p:txBody>
      </p:sp>
      <p:sp>
        <p:nvSpPr>
          <p:cNvPr id="22" name="Rectangle 21"/>
          <p:cNvSpPr/>
          <p:nvPr/>
        </p:nvSpPr>
        <p:spPr>
          <a:xfrm>
            <a:off x="6053436" y="2846907"/>
            <a:ext cx="1341121" cy="1945483"/>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rescent moo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6767" y="3275149"/>
            <a:ext cx="1142771" cy="1142771"/>
          </a:xfrm>
          <a:prstGeom prst="rect">
            <a:avLst/>
          </a:prstGeom>
        </p:spPr>
      </p:pic>
      <p:pic>
        <p:nvPicPr>
          <p:cNvPr id="25" name="Picture 24" descr="a chalkboard with days of the week written on it"/>
          <p:cNvPicPr>
            <a:picLocks noChangeAspect="1"/>
          </p:cNvPicPr>
          <p:nvPr/>
        </p:nvPicPr>
        <p:blipFill rotWithShape="1">
          <a:blip r:embed="rId11" cstate="print">
            <a:extLst>
              <a:ext uri="{28A0092B-C50C-407E-A947-70E740481C1C}">
                <a14:useLocalDpi xmlns:a14="http://schemas.microsoft.com/office/drawing/2010/main" val="0"/>
              </a:ext>
            </a:extLst>
          </a:blip>
          <a:srcRect l="12500" r="8333"/>
          <a:stretch/>
        </p:blipFill>
        <p:spPr>
          <a:xfrm>
            <a:off x="6053436" y="4909221"/>
            <a:ext cx="1341121" cy="1884224"/>
          </a:xfrm>
          <a:prstGeom prst="rect">
            <a:avLst/>
          </a:prstGeom>
          <a:ln w="19050">
            <a:solidFill>
              <a:srgbClr val="C00000"/>
            </a:solidFill>
          </a:ln>
        </p:spPr>
      </p:pic>
      <p:sp>
        <p:nvSpPr>
          <p:cNvPr id="23" name="Rectangle 22" descr="&quot;&quot;"/>
          <p:cNvSpPr/>
          <p:nvPr/>
        </p:nvSpPr>
        <p:spPr>
          <a:xfrm>
            <a:off x="6205537" y="3412957"/>
            <a:ext cx="482615" cy="46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descr="T/Th&#10;"/>
          <p:cNvSpPr txBox="1"/>
          <p:nvPr/>
        </p:nvSpPr>
        <p:spPr>
          <a:xfrm>
            <a:off x="6261122" y="3529788"/>
            <a:ext cx="838200" cy="523220"/>
          </a:xfrm>
          <a:prstGeom prst="rect">
            <a:avLst/>
          </a:prstGeom>
          <a:noFill/>
        </p:spPr>
        <p:txBody>
          <a:bodyPr wrap="square" rtlCol="0">
            <a:spAutoFit/>
          </a:bodyPr>
          <a:lstStyle/>
          <a:p>
            <a:r>
              <a:rPr lang="en-US" sz="2800" dirty="0" smtClean="0"/>
              <a:t>T/Th</a:t>
            </a:r>
            <a:endParaRPr lang="en-US" sz="2800" dirty="0"/>
          </a:p>
        </p:txBody>
      </p:sp>
    </p:spTree>
    <p:extLst>
      <p:ext uri="{BB962C8B-B14F-4D97-AF65-F5344CB8AC3E}">
        <p14:creationId xmlns:p14="http://schemas.microsoft.com/office/powerpoint/2010/main" val="1954291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10972800" cy="1143000"/>
          </a:xfrm>
        </p:spPr>
        <p:txBody>
          <a:bodyPr/>
          <a:lstStyle/>
          <a:p>
            <a:r>
              <a:rPr lang="en-US" b="1" dirty="0" smtClean="0"/>
              <a:t>Tampa’s Dual Coding Timeline</a:t>
            </a:r>
            <a:endParaRPr lang="en-US" b="1" dirty="0"/>
          </a:p>
        </p:txBody>
      </p:sp>
      <p:graphicFrame>
        <p:nvGraphicFramePr>
          <p:cNvPr id="4" name="Content Placeholder 3" descr="Tampa’s timeline each quarter the amount of cases increase. There are a set amount of encounters that coders will be expected to code per week and as the time moves forward, coding in ICD-10 will get easier. A lot of the cases in the outpatient setting are repetitious with regards to the diagnosis and the coder familiarity will increase their speed in coding records. This all takes time, but starting now will pay off in decreasing a significant amount of productivity loss.&#10;&#10;"/>
          <p:cNvGraphicFramePr>
            <a:graphicFrameLocks noGrp="1"/>
          </p:cNvGraphicFramePr>
          <p:nvPr>
            <p:ph idx="1"/>
            <p:extLst>
              <p:ext uri="{D42A27DB-BD31-4B8C-83A1-F6EECF244321}">
                <p14:modId xmlns:p14="http://schemas.microsoft.com/office/powerpoint/2010/main" val="1960192518"/>
              </p:ext>
            </p:extLst>
          </p:nvPr>
        </p:nvGraphicFramePr>
        <p:xfrm>
          <a:off x="152400" y="0"/>
          <a:ext cx="120396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2338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 security camera"/>
          <p:cNvGrpSpPr/>
          <p:nvPr/>
        </p:nvGrpSpPr>
        <p:grpSpPr>
          <a:xfrm>
            <a:off x="-152400" y="-168427"/>
            <a:ext cx="12368463" cy="7178828"/>
            <a:chOff x="-152400" y="-168427"/>
            <a:chExt cx="12368463" cy="717882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98127" y="-24064"/>
              <a:ext cx="10317936" cy="688206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6241" b="3763"/>
            <a:stretch/>
          </p:blipFill>
          <p:spPr>
            <a:xfrm flipH="1">
              <a:off x="-152400" y="-168427"/>
              <a:ext cx="2245894" cy="7178828"/>
            </a:xfrm>
            <a:prstGeom prst="rect">
              <a:avLst/>
            </a:prstGeom>
            <a:ln>
              <a:noFill/>
            </a:ln>
            <a:effectLst>
              <a:softEdge rad="112500"/>
            </a:effectLst>
          </p:spPr>
        </p:pic>
      </p:grpSp>
      <p:sp>
        <p:nvSpPr>
          <p:cNvPr id="2" name="Title 1"/>
          <p:cNvSpPr>
            <a:spLocks noGrp="1"/>
          </p:cNvSpPr>
          <p:nvPr>
            <p:ph type="title"/>
          </p:nvPr>
        </p:nvSpPr>
        <p:spPr>
          <a:xfrm>
            <a:off x="304800" y="228600"/>
            <a:ext cx="3657600" cy="1143000"/>
          </a:xfrm>
        </p:spPr>
        <p:txBody>
          <a:bodyPr>
            <a:noAutofit/>
          </a:bodyPr>
          <a:lstStyle/>
          <a:p>
            <a:r>
              <a:rPr lang="en-US" sz="5600" b="1" dirty="0" smtClean="0"/>
              <a:t>Monitoring</a:t>
            </a:r>
            <a:endParaRPr lang="en-US" sz="5600" b="1" dirty="0"/>
          </a:p>
        </p:txBody>
      </p:sp>
      <p:sp>
        <p:nvSpPr>
          <p:cNvPr id="3" name="Content Placeholder 2"/>
          <p:cNvSpPr>
            <a:spLocks noGrp="1"/>
          </p:cNvSpPr>
          <p:nvPr>
            <p:ph idx="1"/>
          </p:nvPr>
        </p:nvSpPr>
        <p:spPr>
          <a:xfrm>
            <a:off x="237319" y="1595604"/>
            <a:ext cx="3792562" cy="4953967"/>
          </a:xfrm>
        </p:spPr>
        <p:txBody>
          <a:bodyPr>
            <a:normAutofit/>
          </a:bodyPr>
          <a:lstStyle/>
          <a:p>
            <a:pPr>
              <a:spcAft>
                <a:spcPts val="1200"/>
              </a:spcAft>
            </a:pPr>
            <a:r>
              <a:rPr lang="en-US" sz="2800" dirty="0" smtClean="0"/>
              <a:t>Outpatient coders code 4 charts a week</a:t>
            </a:r>
          </a:p>
          <a:p>
            <a:pPr marL="347663" indent="-290513">
              <a:spcAft>
                <a:spcPts val="1200"/>
              </a:spcAft>
            </a:pPr>
            <a:r>
              <a:rPr lang="en-US" sz="2800" dirty="0" smtClean="0"/>
              <a:t>Inpatient coders code  2 charts a week</a:t>
            </a:r>
          </a:p>
          <a:p>
            <a:pPr marL="347663" indent="-290513">
              <a:spcAft>
                <a:spcPts val="1200"/>
              </a:spcAft>
            </a:pPr>
            <a:r>
              <a:rPr lang="en-US" sz="2800" dirty="0" smtClean="0"/>
              <a:t>Coding monitor sheet turned into Specialist on designated days for review and feedback</a:t>
            </a:r>
            <a:endParaRPr lang="en-US" sz="2800" dirty="0"/>
          </a:p>
        </p:txBody>
      </p:sp>
    </p:spTree>
    <p:extLst>
      <p:ext uri="{BB962C8B-B14F-4D97-AF65-F5344CB8AC3E}">
        <p14:creationId xmlns:p14="http://schemas.microsoft.com/office/powerpoint/2010/main" val="1850126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 this monitoring tool example , 5 inpatient cases are monitored each week per coder. &#10;&#10;Utilizing the coding collection tool, the person monitoring accuracy can populate this coder accuracy tool in an effort to keep track of both ICD-9 &amp; ICD-10 accuracy. The first line in this tool is the coder’s I-9 accuracy.  The second line is the I-10 accuracy.  By comparing the two, you can identify whether there is both an I-9 and I-10 educational opportunity or whether just ongoing I-10 education is needed.  The expectation is that with experience the coder’s I-10 accuracy should continue to increase until they reach and maintain the expected level of accuracy.  The goal is to have coders meet the accuracy standard prior to ICD-10 transition.&#10;&#10;&#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38200"/>
            <a:ext cx="11887200" cy="516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descr="In this monitoring tool example , 5 inpatient cases are monitored each week per coder. &#10;&#10;Utilizing the coding collection tool, the person monitoring accuracy can populate this coder accuracy tool in an effort to keep track of both ICD-9 &amp; ICD-10 accuracy. The first line in this tool is the coder’s I-9 accuracy.  The second line is the I-10 accuracy.  By comparing the two, you can identify whether there is both an I-9 and I-10 educational opportunity or whether just ongoing I-10 education is needed.  The expectation is that with experience the coder’s I-10 accuracy should continue to increase until they reach and maintain the expected level of accuracy.  The goal is to have coders meet the accuracy standard prior to ICD-10 transition.&#10;&#10;&#10;"/>
          <p:cNvGrpSpPr/>
          <p:nvPr/>
        </p:nvGrpSpPr>
        <p:grpSpPr>
          <a:xfrm>
            <a:off x="228600" y="533400"/>
            <a:ext cx="11734800" cy="6096000"/>
            <a:chOff x="228600" y="533400"/>
            <a:chExt cx="11734800" cy="609600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 t="850" r="78527" b="68498"/>
            <a:stretch/>
          </p:blipFill>
          <p:spPr bwMode="auto">
            <a:xfrm>
              <a:off x="228600" y="533400"/>
              <a:ext cx="4343400" cy="274320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256" t="34908" r="590" b="34693"/>
            <a:stretch/>
          </p:blipFill>
          <p:spPr bwMode="auto">
            <a:xfrm>
              <a:off x="8305800" y="1537252"/>
              <a:ext cx="3657600" cy="3415748"/>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57" t="70290" r="50000" b="930"/>
            <a:stretch/>
          </p:blipFill>
          <p:spPr bwMode="auto">
            <a:xfrm>
              <a:off x="3200400" y="3444130"/>
              <a:ext cx="3752823" cy="318527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195627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484188"/>
            <a:ext cx="10972800" cy="1143000"/>
          </a:xfrm>
        </p:spPr>
        <p:txBody>
          <a:bodyPr/>
          <a:lstStyle/>
          <a:p>
            <a:r>
              <a:rPr lang="en-US" dirty="0" smtClean="0"/>
              <a:t>Monitoring</a:t>
            </a:r>
            <a:endParaRPr lang="en-US" dirty="0"/>
          </a:p>
        </p:txBody>
      </p:sp>
      <p:grpSp>
        <p:nvGrpSpPr>
          <p:cNvPr id="4" name="Group 3" descr="An example of an accuracy tracking monitor;  note the upward trend in coder accuracy which is to be expected as coders gain experience and knowledge.  As you can see here if all goes right this year, this plan will have worked and the coder will be on track to an exceptional coding accuracy rate in ICD-10, something we all want to achieve. &#10;"/>
          <p:cNvGrpSpPr/>
          <p:nvPr/>
        </p:nvGrpSpPr>
        <p:grpSpPr>
          <a:xfrm>
            <a:off x="95250" y="361950"/>
            <a:ext cx="14020800" cy="6400799"/>
            <a:chOff x="95250" y="361950"/>
            <a:chExt cx="14020800" cy="6400799"/>
          </a:xfrm>
        </p:grpSpPr>
        <p:graphicFrame>
          <p:nvGraphicFramePr>
            <p:cNvPr id="8" name="Chart 7"/>
            <p:cNvGraphicFramePr>
              <a:graphicFrameLocks/>
            </p:cNvGraphicFramePr>
            <p:nvPr>
              <p:extLst>
                <p:ext uri="{D42A27DB-BD31-4B8C-83A1-F6EECF244321}">
                  <p14:modId xmlns:p14="http://schemas.microsoft.com/office/powerpoint/2010/main" val="1935705954"/>
                </p:ext>
              </p:extLst>
            </p:nvPr>
          </p:nvGraphicFramePr>
          <p:xfrm>
            <a:off x="628650" y="361950"/>
            <a:ext cx="13487400" cy="64007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1357640" y="3080078"/>
              <a:ext cx="3429000" cy="523220"/>
            </a:xfrm>
            <a:prstGeom prst="rect">
              <a:avLst/>
            </a:prstGeom>
            <a:noFill/>
          </p:spPr>
          <p:txBody>
            <a:bodyPr wrap="square" rtlCol="0">
              <a:spAutoFit/>
            </a:bodyPr>
            <a:lstStyle/>
            <a:p>
              <a:pPr algn="ctr"/>
              <a:r>
                <a:rPr lang="en-US" sz="2800" b="1" dirty="0" smtClean="0"/>
                <a:t>% ICD-10 Accuracy</a:t>
              </a:r>
              <a:endParaRPr lang="en-US" sz="2800" b="1" dirty="0"/>
            </a:p>
          </p:txBody>
        </p:sp>
        <p:sp>
          <p:nvSpPr>
            <p:cNvPr id="5" name="TextBox 4"/>
            <p:cNvSpPr txBox="1"/>
            <p:nvPr/>
          </p:nvSpPr>
          <p:spPr>
            <a:xfrm>
              <a:off x="2476500"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9" name="TextBox 8"/>
            <p:cNvSpPr txBox="1"/>
            <p:nvPr/>
          </p:nvSpPr>
          <p:spPr>
            <a:xfrm>
              <a:off x="3562350" y="5543550"/>
              <a:ext cx="514350" cy="523220"/>
            </a:xfrm>
            <a:prstGeom prst="rect">
              <a:avLst/>
            </a:prstGeom>
            <a:noFill/>
          </p:spPr>
          <p:txBody>
            <a:bodyPr wrap="square" rtlCol="0">
              <a:spAutoFit/>
            </a:bodyPr>
            <a:lstStyle/>
            <a:p>
              <a:pPr algn="ctr"/>
              <a:r>
                <a:rPr lang="en-US" sz="2800" b="1" dirty="0" smtClean="0"/>
                <a:t>/</a:t>
              </a:r>
              <a:endParaRPr lang="en-US" sz="2800" b="1" dirty="0"/>
            </a:p>
          </p:txBody>
        </p:sp>
        <p:sp>
          <p:nvSpPr>
            <p:cNvPr id="10" name="TextBox 9"/>
            <p:cNvSpPr txBox="1"/>
            <p:nvPr/>
          </p:nvSpPr>
          <p:spPr>
            <a:xfrm>
              <a:off x="4629150"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11" name="TextBox 10"/>
            <p:cNvSpPr txBox="1"/>
            <p:nvPr/>
          </p:nvSpPr>
          <p:spPr>
            <a:xfrm>
              <a:off x="5705475"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12" name="TextBox 11"/>
            <p:cNvSpPr txBox="1"/>
            <p:nvPr/>
          </p:nvSpPr>
          <p:spPr>
            <a:xfrm>
              <a:off x="6762750"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13" name="TextBox 12"/>
            <p:cNvSpPr txBox="1"/>
            <p:nvPr/>
          </p:nvSpPr>
          <p:spPr>
            <a:xfrm>
              <a:off x="7839075"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14" name="TextBox 13"/>
            <p:cNvSpPr txBox="1"/>
            <p:nvPr/>
          </p:nvSpPr>
          <p:spPr>
            <a:xfrm>
              <a:off x="8905875"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15" name="TextBox 14"/>
            <p:cNvSpPr txBox="1"/>
            <p:nvPr/>
          </p:nvSpPr>
          <p:spPr>
            <a:xfrm>
              <a:off x="10039350" y="5543550"/>
              <a:ext cx="533400" cy="523220"/>
            </a:xfrm>
            <a:prstGeom prst="rect">
              <a:avLst/>
            </a:prstGeom>
            <a:noFill/>
          </p:spPr>
          <p:txBody>
            <a:bodyPr wrap="square" rtlCol="0">
              <a:spAutoFit/>
            </a:bodyPr>
            <a:lstStyle/>
            <a:p>
              <a:pPr algn="ctr"/>
              <a:r>
                <a:rPr lang="en-US" sz="2800" b="1" dirty="0" smtClean="0"/>
                <a:t>/</a:t>
              </a:r>
              <a:endParaRPr lang="en-US" sz="2800" b="1" dirty="0"/>
            </a:p>
          </p:txBody>
        </p:sp>
        <p:sp>
          <p:nvSpPr>
            <p:cNvPr id="16" name="TextBox 15"/>
            <p:cNvSpPr txBox="1"/>
            <p:nvPr/>
          </p:nvSpPr>
          <p:spPr>
            <a:xfrm>
              <a:off x="11058525" y="5543550"/>
              <a:ext cx="533400" cy="523220"/>
            </a:xfrm>
            <a:prstGeom prst="rect">
              <a:avLst/>
            </a:prstGeom>
            <a:noFill/>
          </p:spPr>
          <p:txBody>
            <a:bodyPr wrap="square" rtlCol="0">
              <a:spAutoFit/>
            </a:bodyPr>
            <a:lstStyle/>
            <a:p>
              <a:pPr algn="ctr"/>
              <a:r>
                <a:rPr lang="en-US" sz="2800" b="1" dirty="0" smtClean="0"/>
                <a:t>/</a:t>
              </a:r>
              <a:endParaRPr lang="en-US" sz="2800" b="1" dirty="0"/>
            </a:p>
          </p:txBody>
        </p:sp>
      </p:grpSp>
      <p:sp>
        <p:nvSpPr>
          <p:cNvPr id="6" name="TextBox 5" descr="Tracking Coder Accuracy&#10;"/>
          <p:cNvSpPr txBox="1"/>
          <p:nvPr/>
        </p:nvSpPr>
        <p:spPr>
          <a:xfrm>
            <a:off x="3562350" y="152956"/>
            <a:ext cx="6743700" cy="646331"/>
          </a:xfrm>
          <a:prstGeom prst="rect">
            <a:avLst/>
          </a:prstGeom>
          <a:noFill/>
        </p:spPr>
        <p:txBody>
          <a:bodyPr wrap="square" rtlCol="0">
            <a:spAutoFit/>
          </a:bodyPr>
          <a:lstStyle/>
          <a:p>
            <a:pPr algn="ctr"/>
            <a:r>
              <a:rPr lang="en-US" sz="3600" i="1" dirty="0" smtClean="0"/>
              <a:t>Tracking Coder Accuracy</a:t>
            </a:r>
            <a:endParaRPr lang="en-US" sz="3600" i="1" dirty="0"/>
          </a:p>
        </p:txBody>
      </p:sp>
    </p:spTree>
    <p:extLst>
      <p:ext uri="{BB962C8B-B14F-4D97-AF65-F5344CB8AC3E}">
        <p14:creationId xmlns:p14="http://schemas.microsoft.com/office/powerpoint/2010/main" val="2256774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quot;&quot;"/>
          <p:cNvGrpSpPr/>
          <p:nvPr/>
        </p:nvGrpSpPr>
        <p:grpSpPr>
          <a:xfrm>
            <a:off x="0" y="1"/>
            <a:ext cx="12192000" cy="6869083"/>
            <a:chOff x="0" y="1"/>
            <a:chExt cx="12192000" cy="6869083"/>
          </a:xfrm>
        </p:grpSpPr>
        <p:sp>
          <p:nvSpPr>
            <p:cNvPr id="7" name="TextBox 6" descr="ICD-9&#10;"/>
            <p:cNvSpPr txBox="1"/>
            <p:nvPr/>
          </p:nvSpPr>
          <p:spPr>
            <a:xfrm>
              <a:off x="2648355" y="1222136"/>
              <a:ext cx="2057400" cy="1015663"/>
            </a:xfrm>
            <a:prstGeom prst="rect">
              <a:avLst/>
            </a:prstGeom>
            <a:noFill/>
          </p:spPr>
          <p:txBody>
            <a:bodyPr wrap="square" rtlCol="0" anchor="ctr">
              <a:spAutoFit/>
            </a:bodyPr>
            <a:lstStyle/>
            <a:p>
              <a:pPr algn="ctr"/>
              <a:r>
                <a:rPr lang="en-US" sz="6000" b="1" dirty="0"/>
                <a:t>ICD-9</a:t>
              </a:r>
            </a:p>
          </p:txBody>
        </p:sp>
        <p:sp>
          <p:nvSpPr>
            <p:cNvPr id="8" name="TextBox 7" descr="ICD-10&#10;"/>
            <p:cNvSpPr txBox="1"/>
            <p:nvPr/>
          </p:nvSpPr>
          <p:spPr>
            <a:xfrm>
              <a:off x="7870032" y="4868827"/>
              <a:ext cx="2340768" cy="1015663"/>
            </a:xfrm>
            <a:prstGeom prst="rect">
              <a:avLst/>
            </a:prstGeom>
            <a:noFill/>
          </p:spPr>
          <p:txBody>
            <a:bodyPr wrap="square" rtlCol="0" anchor="ctr">
              <a:spAutoFit/>
            </a:bodyPr>
            <a:lstStyle/>
            <a:p>
              <a:pPr algn="ctr"/>
              <a:r>
                <a:rPr lang="en-US" sz="6000" b="1" dirty="0"/>
                <a:t>ICD-10</a:t>
              </a:r>
            </a:p>
          </p:txBody>
        </p:sp>
        <p:grpSp>
          <p:nvGrpSpPr>
            <p:cNvPr id="4" name="Group 3" descr="&quot;&quot;"/>
            <p:cNvGrpSpPr/>
            <p:nvPr/>
          </p:nvGrpSpPr>
          <p:grpSpPr>
            <a:xfrm>
              <a:off x="0" y="1"/>
              <a:ext cx="12192000" cy="6869083"/>
              <a:chOff x="0" y="1"/>
              <a:chExt cx="12192000" cy="6869083"/>
            </a:xfrm>
          </p:grpSpPr>
          <p:pic>
            <p:nvPicPr>
              <p:cNvPr id="16" name="Picture 15" descr="&quot;&quot;"/>
              <p:cNvPicPr>
                <a:picLocks noChangeAspect="1"/>
              </p:cNvPicPr>
              <p:nvPr/>
            </p:nvPicPr>
            <p:blipFill rotWithShape="1">
              <a:blip r:embed="rId3" cstate="print">
                <a:extLst>
                  <a:ext uri="{28A0092B-C50C-407E-A947-70E740481C1C}">
                    <a14:useLocalDpi xmlns:a14="http://schemas.microsoft.com/office/drawing/2010/main" val="0"/>
                  </a:ext>
                </a:extLst>
              </a:blip>
              <a:srcRect b="68061"/>
              <a:stretch/>
            </p:blipFill>
            <p:spPr>
              <a:xfrm rot="10800000">
                <a:off x="0" y="3661844"/>
                <a:ext cx="12192000" cy="3207240"/>
              </a:xfrm>
              <a:prstGeom prst="rect">
                <a:avLst/>
              </a:prstGeom>
            </p:spPr>
          </p:pic>
          <p:pic>
            <p:nvPicPr>
              <p:cNvPr id="3" name="Picture 2" descr="&quot;&quot;"/>
              <p:cNvPicPr>
                <a:picLocks noChangeAspect="1"/>
              </p:cNvPicPr>
              <p:nvPr/>
            </p:nvPicPr>
            <p:blipFill rotWithShape="1">
              <a:blip r:embed="rId3" cstate="print">
                <a:extLst>
                  <a:ext uri="{28A0092B-C50C-407E-A947-70E740481C1C}">
                    <a14:useLocalDpi xmlns:a14="http://schemas.microsoft.com/office/drawing/2010/main" val="0"/>
                  </a:ext>
                </a:extLst>
              </a:blip>
              <a:srcRect t="67495"/>
              <a:stretch/>
            </p:blipFill>
            <p:spPr>
              <a:xfrm>
                <a:off x="0" y="1"/>
                <a:ext cx="12192000" cy="3100228"/>
              </a:xfrm>
              <a:prstGeom prst="rect">
                <a:avLst/>
              </a:prstGeom>
            </p:spPr>
          </p:pic>
          <p:sp>
            <p:nvSpPr>
              <p:cNvPr id="9" name="Rectangle 8" descr="&quot;&quot;"/>
              <p:cNvSpPr/>
              <p:nvPr/>
            </p:nvSpPr>
            <p:spPr>
              <a:xfrm>
                <a:off x="7870032" y="2037659"/>
                <a:ext cx="3806904" cy="1517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quot;&quot;"/>
              <p:cNvSpPr/>
              <p:nvPr/>
            </p:nvSpPr>
            <p:spPr>
              <a:xfrm>
                <a:off x="1570435" y="3045435"/>
                <a:ext cx="9083279" cy="687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Rectangle 10" descr="&quot;&quot;"/>
          <p:cNvSpPr/>
          <p:nvPr/>
        </p:nvSpPr>
        <p:spPr>
          <a:xfrm>
            <a:off x="443510" y="3015513"/>
            <a:ext cx="4128490" cy="2084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descr="ampersand symbol &amp;&#10;"/>
          <p:cNvSpPr txBox="1"/>
          <p:nvPr/>
        </p:nvSpPr>
        <p:spPr>
          <a:xfrm>
            <a:off x="1799036" y="1926645"/>
            <a:ext cx="1814513" cy="3939540"/>
          </a:xfrm>
          <a:prstGeom prst="rect">
            <a:avLst/>
          </a:prstGeom>
          <a:noFill/>
        </p:spPr>
        <p:txBody>
          <a:bodyPr wrap="square" rtlCol="0">
            <a:spAutoFit/>
          </a:bodyPr>
          <a:lstStyle/>
          <a:p>
            <a:pPr algn="ctr"/>
            <a:r>
              <a:rPr lang="en-US" sz="25000" b="1" dirty="0">
                <a:solidFill>
                  <a:srgbClr val="FFC000"/>
                </a:solidFill>
              </a:rPr>
              <a:t>&amp;</a:t>
            </a:r>
          </a:p>
        </p:txBody>
      </p:sp>
      <p:sp>
        <p:nvSpPr>
          <p:cNvPr id="14" name="TextBox 13" descr="ampersand symbol &amp;&#10;"/>
          <p:cNvSpPr txBox="1"/>
          <p:nvPr/>
        </p:nvSpPr>
        <p:spPr>
          <a:xfrm>
            <a:off x="1945484" y="2121909"/>
            <a:ext cx="1814513" cy="3939540"/>
          </a:xfrm>
          <a:prstGeom prst="rect">
            <a:avLst/>
          </a:prstGeom>
          <a:noFill/>
        </p:spPr>
        <p:txBody>
          <a:bodyPr wrap="square" rtlCol="0">
            <a:spAutoFit/>
          </a:bodyPr>
          <a:lstStyle/>
          <a:p>
            <a:pPr algn="ctr"/>
            <a:r>
              <a:rPr lang="en-US" sz="25000" b="1" dirty="0">
                <a:solidFill>
                  <a:srgbClr val="92D050"/>
                </a:solidFill>
              </a:rPr>
              <a:t>&amp;</a:t>
            </a:r>
          </a:p>
        </p:txBody>
      </p:sp>
      <p:sp>
        <p:nvSpPr>
          <p:cNvPr id="2" name="Rectangle 1" descr="ONE encounter&#10;"/>
          <p:cNvSpPr/>
          <p:nvPr/>
        </p:nvSpPr>
        <p:spPr>
          <a:xfrm>
            <a:off x="3906443" y="3525357"/>
            <a:ext cx="3094758" cy="646331"/>
          </a:xfrm>
          <a:prstGeom prst="rect">
            <a:avLst/>
          </a:prstGeom>
        </p:spPr>
        <p:txBody>
          <a:bodyPr wrap="none">
            <a:spAutoFit/>
          </a:bodyPr>
          <a:lstStyle/>
          <a:p>
            <a:r>
              <a:rPr lang="en-US" sz="3600" b="1" dirty="0">
                <a:solidFill>
                  <a:schemeClr val="accent6">
                    <a:lumMod val="60000"/>
                    <a:lumOff val="40000"/>
                  </a:schemeClr>
                </a:solidFill>
                <a:ea typeface="+mj-ea"/>
                <a:cs typeface="+mj-cs"/>
              </a:rPr>
              <a:t>ONE encounter</a:t>
            </a:r>
            <a:endParaRPr lang="en-US" sz="3600" b="1" dirty="0">
              <a:solidFill>
                <a:schemeClr val="accent6">
                  <a:lumMod val="60000"/>
                  <a:lumOff val="40000"/>
                </a:schemeClr>
              </a:solidFill>
            </a:endParaRPr>
          </a:p>
        </p:txBody>
      </p:sp>
      <p:sp>
        <p:nvSpPr>
          <p:cNvPr id="12" name="Rectangle 11" descr="ONE coder&#10;"/>
          <p:cNvSpPr/>
          <p:nvPr/>
        </p:nvSpPr>
        <p:spPr>
          <a:xfrm>
            <a:off x="6429796" y="2756718"/>
            <a:ext cx="2215030" cy="646331"/>
          </a:xfrm>
          <a:prstGeom prst="rect">
            <a:avLst/>
          </a:prstGeom>
        </p:spPr>
        <p:txBody>
          <a:bodyPr wrap="none">
            <a:spAutoFit/>
          </a:bodyPr>
          <a:lstStyle/>
          <a:p>
            <a:r>
              <a:rPr lang="en-US" sz="3600" b="1" dirty="0">
                <a:solidFill>
                  <a:schemeClr val="accent6">
                    <a:lumMod val="60000"/>
                    <a:lumOff val="40000"/>
                  </a:schemeClr>
                </a:solidFill>
                <a:ea typeface="+mj-ea"/>
                <a:cs typeface="+mj-cs"/>
              </a:rPr>
              <a:t>ONE coder</a:t>
            </a:r>
            <a:endParaRPr lang="en-US" sz="3600" b="1" dirty="0">
              <a:solidFill>
                <a:schemeClr val="accent6">
                  <a:lumMod val="60000"/>
                  <a:lumOff val="40000"/>
                </a:schemeClr>
              </a:solidFill>
            </a:endParaRPr>
          </a:p>
        </p:txBody>
      </p:sp>
      <p:sp>
        <p:nvSpPr>
          <p:cNvPr id="15" name="Rectangle 14" descr="ONE time&#10;"/>
          <p:cNvSpPr/>
          <p:nvPr/>
        </p:nvSpPr>
        <p:spPr>
          <a:xfrm>
            <a:off x="8289133" y="2011097"/>
            <a:ext cx="2012089" cy="646331"/>
          </a:xfrm>
          <a:prstGeom prst="rect">
            <a:avLst/>
          </a:prstGeom>
        </p:spPr>
        <p:txBody>
          <a:bodyPr wrap="none">
            <a:spAutoFit/>
          </a:bodyPr>
          <a:lstStyle/>
          <a:p>
            <a:r>
              <a:rPr lang="en-US" sz="3600" b="1" dirty="0">
                <a:solidFill>
                  <a:schemeClr val="accent6">
                    <a:lumMod val="60000"/>
                    <a:lumOff val="40000"/>
                  </a:schemeClr>
                </a:solidFill>
                <a:ea typeface="+mj-ea"/>
                <a:cs typeface="+mj-cs"/>
              </a:rPr>
              <a:t>ONE time</a:t>
            </a:r>
            <a:endParaRPr lang="en-US" sz="3600" b="1" dirty="0">
              <a:solidFill>
                <a:schemeClr val="accent6">
                  <a:lumMod val="60000"/>
                  <a:lumOff val="40000"/>
                </a:schemeClr>
              </a:solidFill>
            </a:endParaRPr>
          </a:p>
        </p:txBody>
      </p:sp>
      <p:sp>
        <p:nvSpPr>
          <p:cNvPr id="17" name="TextBox 16"/>
          <p:cNvSpPr txBox="1"/>
          <p:nvPr/>
        </p:nvSpPr>
        <p:spPr>
          <a:xfrm>
            <a:off x="2706292" y="1333989"/>
            <a:ext cx="1676400" cy="677108"/>
          </a:xfrm>
          <a:prstGeom prst="rect">
            <a:avLst/>
          </a:prstGeom>
          <a:noFill/>
        </p:spPr>
        <p:txBody>
          <a:bodyPr wrap="square" rtlCol="0">
            <a:spAutoFit/>
          </a:bodyPr>
          <a:lstStyle/>
          <a:p>
            <a:pPr algn="ctr"/>
            <a:r>
              <a:rPr lang="en-US" sz="3800" b="1" dirty="0" smtClean="0"/>
              <a:t>ICD-9</a:t>
            </a:r>
            <a:endParaRPr lang="en-US" sz="3800" b="1" dirty="0"/>
          </a:p>
        </p:txBody>
      </p:sp>
      <p:sp>
        <p:nvSpPr>
          <p:cNvPr id="18" name="TextBox 17"/>
          <p:cNvSpPr txBox="1"/>
          <p:nvPr/>
        </p:nvSpPr>
        <p:spPr>
          <a:xfrm>
            <a:off x="8202216" y="5085879"/>
            <a:ext cx="1676400" cy="677108"/>
          </a:xfrm>
          <a:prstGeom prst="rect">
            <a:avLst/>
          </a:prstGeom>
          <a:noFill/>
        </p:spPr>
        <p:txBody>
          <a:bodyPr wrap="square" rtlCol="0">
            <a:spAutoFit/>
          </a:bodyPr>
          <a:lstStyle/>
          <a:p>
            <a:pPr algn="ctr"/>
            <a:r>
              <a:rPr lang="en-US" sz="3800" b="1" dirty="0" smtClean="0"/>
              <a:t>ICD-10</a:t>
            </a:r>
            <a:endParaRPr lang="en-US" sz="3800" b="1" dirty="0"/>
          </a:p>
        </p:txBody>
      </p:sp>
    </p:spTree>
    <p:extLst>
      <p:ext uri="{BB962C8B-B14F-4D97-AF65-F5344CB8AC3E}">
        <p14:creationId xmlns:p14="http://schemas.microsoft.com/office/powerpoint/2010/main" val="15395124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ICD-10-CM Coding Worksheet&#10;"/>
          <p:cNvSpPr/>
          <p:nvPr/>
        </p:nvSpPr>
        <p:spPr>
          <a:xfrm>
            <a:off x="152400" y="177617"/>
            <a:ext cx="6485493" cy="707886"/>
          </a:xfrm>
          <a:prstGeom prst="rect">
            <a:avLst/>
          </a:prstGeom>
        </p:spPr>
        <p:txBody>
          <a:bodyPr wrap="none">
            <a:spAutoFit/>
          </a:bodyPr>
          <a:lstStyle/>
          <a:p>
            <a:pPr>
              <a:spcAft>
                <a:spcPts val="1200"/>
              </a:spcAft>
            </a:pPr>
            <a:r>
              <a:rPr lang="en-US" sz="4000" b="1" dirty="0"/>
              <a:t>ICD-10-CM Coding Worksheet</a:t>
            </a:r>
          </a:p>
        </p:txBody>
      </p:sp>
      <p:sp>
        <p:nvSpPr>
          <p:cNvPr id="2" name="Title 1"/>
          <p:cNvSpPr>
            <a:spLocks noGrp="1"/>
          </p:cNvSpPr>
          <p:nvPr>
            <p:ph type="title"/>
          </p:nvPr>
        </p:nvSpPr>
        <p:spPr>
          <a:xfrm>
            <a:off x="1874157" y="685800"/>
            <a:ext cx="4865914" cy="685800"/>
          </a:xfrm>
        </p:spPr>
        <p:txBody>
          <a:bodyPr>
            <a:noAutofit/>
          </a:bodyPr>
          <a:lstStyle/>
          <a:p>
            <a:r>
              <a:rPr lang="en-US" sz="3000" i="1" dirty="0">
                <a:solidFill>
                  <a:schemeClr val="bg1">
                    <a:lumMod val="50000"/>
                  </a:schemeClr>
                </a:solidFill>
              </a:rPr>
              <a:t>Dual Coding Collection Tools</a:t>
            </a:r>
          </a:p>
        </p:txBody>
      </p:sp>
      <p:pic>
        <p:nvPicPr>
          <p:cNvPr id="7170" name="Picture 2" descr="An example of the worksheet used by each coder participating in the Learning Lab study for each outpatient encounter coded in ICD 10.  Each encounter was captured electronically using a Coding Review Worksheet designed to simulate entering codes, case comments etc. into Nuance software.  VISN 9 CCU Coding Compliance staff populated the general information from each day’s work completed including number of ICD 9 vs ICD 10 codes used, time spent, questions, comments, and documentation issues onto a SharePoint. &#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999514" y="-5734"/>
            <a:ext cx="5181600" cy="68564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descr="Patient demographics&#10;"/>
          <p:cNvSpPr/>
          <p:nvPr/>
        </p:nvSpPr>
        <p:spPr>
          <a:xfrm>
            <a:off x="1604274" y="1805259"/>
            <a:ext cx="3577326" cy="523220"/>
          </a:xfrm>
          <a:prstGeom prst="rect">
            <a:avLst/>
          </a:prstGeom>
        </p:spPr>
        <p:txBody>
          <a:bodyPr wrap="none">
            <a:spAutoFit/>
          </a:bodyPr>
          <a:lstStyle/>
          <a:p>
            <a:pPr marL="222250" lvl="2">
              <a:spcAft>
                <a:spcPts val="1200"/>
              </a:spcAft>
            </a:pPr>
            <a:r>
              <a:rPr lang="en-US" sz="2800" dirty="0"/>
              <a:t>Patient demographics</a:t>
            </a:r>
          </a:p>
        </p:txBody>
      </p:sp>
      <p:grpSp>
        <p:nvGrpSpPr>
          <p:cNvPr id="4" name="Group 3" descr="Patient demographics&#10;"/>
          <p:cNvGrpSpPr/>
          <p:nvPr/>
        </p:nvGrpSpPr>
        <p:grpSpPr>
          <a:xfrm>
            <a:off x="5181600" y="1219200"/>
            <a:ext cx="6629400" cy="847669"/>
            <a:chOff x="5181600" y="1219200"/>
            <a:chExt cx="6629400" cy="847669"/>
          </a:xfrm>
        </p:grpSpPr>
        <p:sp>
          <p:nvSpPr>
            <p:cNvPr id="6" name="Rounded Rectangle 5"/>
            <p:cNvSpPr/>
            <p:nvPr/>
          </p:nvSpPr>
          <p:spPr>
            <a:xfrm>
              <a:off x="6776357" y="1219200"/>
              <a:ext cx="5034643" cy="838200"/>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a:stCxn id="6" idx="1"/>
              <a:endCxn id="9" idx="3"/>
            </p:cNvCxnSpPr>
            <p:nvPr/>
          </p:nvCxnSpPr>
          <p:spPr>
            <a:xfrm flipH="1">
              <a:off x="5181600" y="1638300"/>
              <a:ext cx="1594757" cy="42856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 name="Rectangle 12" descr="ICD-10-CM codes&#10;"/>
          <p:cNvSpPr/>
          <p:nvPr/>
        </p:nvSpPr>
        <p:spPr>
          <a:xfrm>
            <a:off x="2212756" y="2835397"/>
            <a:ext cx="2924455" cy="523220"/>
          </a:xfrm>
          <a:prstGeom prst="rect">
            <a:avLst/>
          </a:prstGeom>
        </p:spPr>
        <p:txBody>
          <a:bodyPr wrap="none">
            <a:spAutoFit/>
          </a:bodyPr>
          <a:lstStyle/>
          <a:p>
            <a:pPr marL="222250" lvl="2">
              <a:spcAft>
                <a:spcPts val="1200"/>
              </a:spcAft>
            </a:pPr>
            <a:r>
              <a:rPr lang="en-US" sz="2800" dirty="0"/>
              <a:t>ICD-10-CM </a:t>
            </a:r>
            <a:r>
              <a:rPr lang="en-US" sz="2800" dirty="0" smtClean="0"/>
              <a:t>codes</a:t>
            </a:r>
            <a:endParaRPr lang="en-US" sz="2800" dirty="0"/>
          </a:p>
        </p:txBody>
      </p:sp>
      <p:grpSp>
        <p:nvGrpSpPr>
          <p:cNvPr id="7" name="Group 6" descr="ICD-10-CM codes&#10;"/>
          <p:cNvGrpSpPr/>
          <p:nvPr/>
        </p:nvGrpSpPr>
        <p:grpSpPr>
          <a:xfrm>
            <a:off x="5207144" y="2433754"/>
            <a:ext cx="3408899" cy="1071446"/>
            <a:chOff x="5207144" y="2433754"/>
            <a:chExt cx="3408899" cy="1071446"/>
          </a:xfrm>
        </p:grpSpPr>
        <p:sp>
          <p:nvSpPr>
            <p:cNvPr id="11" name="Rounded Rectangle 10"/>
            <p:cNvSpPr/>
            <p:nvPr/>
          </p:nvSpPr>
          <p:spPr>
            <a:xfrm>
              <a:off x="6776357" y="2433754"/>
              <a:ext cx="1839686" cy="1071446"/>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flipH="1">
              <a:off x="5207144" y="3071075"/>
              <a:ext cx="1569213" cy="38743"/>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7" name="Rectangle 16" descr="CPT codes&#10;"/>
          <p:cNvSpPr/>
          <p:nvPr/>
        </p:nvSpPr>
        <p:spPr>
          <a:xfrm>
            <a:off x="3242642" y="3871699"/>
            <a:ext cx="1887312" cy="523220"/>
          </a:xfrm>
          <a:prstGeom prst="rect">
            <a:avLst/>
          </a:prstGeom>
        </p:spPr>
        <p:txBody>
          <a:bodyPr wrap="none">
            <a:spAutoFit/>
          </a:bodyPr>
          <a:lstStyle/>
          <a:p>
            <a:pPr marL="222250" lvl="2">
              <a:spcAft>
                <a:spcPts val="1200"/>
              </a:spcAft>
            </a:pPr>
            <a:r>
              <a:rPr lang="en-US" sz="2800" dirty="0"/>
              <a:t>CPT </a:t>
            </a:r>
            <a:r>
              <a:rPr lang="en-US" sz="2800" dirty="0" smtClean="0"/>
              <a:t>codes</a:t>
            </a:r>
            <a:endParaRPr lang="en-US" sz="2800" dirty="0"/>
          </a:p>
        </p:txBody>
      </p:sp>
      <p:grpSp>
        <p:nvGrpSpPr>
          <p:cNvPr id="10" name="Group 9" descr="CPT codes&#10;"/>
          <p:cNvGrpSpPr/>
          <p:nvPr/>
        </p:nvGrpSpPr>
        <p:grpSpPr>
          <a:xfrm>
            <a:off x="5207144" y="4180117"/>
            <a:ext cx="4411580" cy="1409884"/>
            <a:chOff x="5207144" y="4180117"/>
            <a:chExt cx="4411580" cy="1409884"/>
          </a:xfrm>
        </p:grpSpPr>
        <p:sp>
          <p:nvSpPr>
            <p:cNvPr id="15" name="Rounded Rectangle 14"/>
            <p:cNvSpPr/>
            <p:nvPr/>
          </p:nvSpPr>
          <p:spPr>
            <a:xfrm>
              <a:off x="8777514" y="4223658"/>
              <a:ext cx="841210" cy="136634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H="1" flipV="1">
              <a:off x="5207144" y="4180117"/>
              <a:ext cx="3570370" cy="4027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Rectangle 2" descr="Coder Case Comments&#10;"/>
          <p:cNvSpPr/>
          <p:nvPr/>
        </p:nvSpPr>
        <p:spPr>
          <a:xfrm>
            <a:off x="1434928" y="4964634"/>
            <a:ext cx="3746672" cy="523220"/>
          </a:xfrm>
          <a:prstGeom prst="rect">
            <a:avLst/>
          </a:prstGeom>
        </p:spPr>
        <p:txBody>
          <a:bodyPr wrap="square">
            <a:spAutoFit/>
          </a:bodyPr>
          <a:lstStyle/>
          <a:p>
            <a:pPr marL="222250" lvl="2">
              <a:spcAft>
                <a:spcPts val="1200"/>
              </a:spcAft>
            </a:pPr>
            <a:r>
              <a:rPr lang="en-US" sz="2800" dirty="0" smtClean="0"/>
              <a:t>Coder </a:t>
            </a:r>
            <a:r>
              <a:rPr lang="en-US" sz="2800" dirty="0"/>
              <a:t>Case </a:t>
            </a:r>
            <a:r>
              <a:rPr lang="en-US" sz="2800" dirty="0" smtClean="0"/>
              <a:t>Comments</a:t>
            </a:r>
            <a:endParaRPr lang="en-US" sz="2800" dirty="0"/>
          </a:p>
        </p:txBody>
      </p:sp>
      <p:sp>
        <p:nvSpPr>
          <p:cNvPr id="18" name="Rectangle 17" descr="comments"/>
          <p:cNvSpPr/>
          <p:nvPr/>
        </p:nvSpPr>
        <p:spPr>
          <a:xfrm>
            <a:off x="552512" y="6063733"/>
            <a:ext cx="4629088" cy="523220"/>
          </a:xfrm>
          <a:prstGeom prst="rect">
            <a:avLst/>
          </a:prstGeom>
        </p:spPr>
        <p:txBody>
          <a:bodyPr wrap="none">
            <a:spAutoFit/>
          </a:bodyPr>
          <a:lstStyle/>
          <a:p>
            <a:pPr marL="222250" lvl="2">
              <a:spcAft>
                <a:spcPts val="1200"/>
              </a:spcAft>
            </a:pPr>
            <a:r>
              <a:rPr lang="en-US" sz="2800" dirty="0"/>
              <a:t>Questions, comments, </a:t>
            </a:r>
            <a:r>
              <a:rPr lang="en-US" sz="2800" dirty="0" smtClean="0"/>
              <a:t>issues</a:t>
            </a:r>
            <a:endParaRPr lang="en-US" sz="2800" dirty="0"/>
          </a:p>
        </p:txBody>
      </p:sp>
      <p:grpSp>
        <p:nvGrpSpPr>
          <p:cNvPr id="14" name="Group 13" descr="Coder Case Comments&#10;"/>
          <p:cNvGrpSpPr/>
          <p:nvPr/>
        </p:nvGrpSpPr>
        <p:grpSpPr>
          <a:xfrm>
            <a:off x="5207144" y="5226244"/>
            <a:ext cx="3570370" cy="818933"/>
            <a:chOff x="5207144" y="5226244"/>
            <a:chExt cx="3570370" cy="818933"/>
          </a:xfrm>
        </p:grpSpPr>
        <p:sp>
          <p:nvSpPr>
            <p:cNvPr id="19" name="Rounded Rectangle 18"/>
            <p:cNvSpPr/>
            <p:nvPr/>
          </p:nvSpPr>
          <p:spPr>
            <a:xfrm>
              <a:off x="6818704" y="5590001"/>
              <a:ext cx="1958810" cy="455176"/>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flipH="1" flipV="1">
              <a:off x="5207144" y="5226244"/>
              <a:ext cx="1611560" cy="43754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0" name="Group 19" descr="Questions, comments, issues&#10;"/>
          <p:cNvGrpSpPr/>
          <p:nvPr/>
        </p:nvGrpSpPr>
        <p:grpSpPr>
          <a:xfrm>
            <a:off x="5181600" y="5747658"/>
            <a:ext cx="6553200" cy="592199"/>
            <a:chOff x="5181600" y="5747658"/>
            <a:chExt cx="6553200" cy="592199"/>
          </a:xfrm>
        </p:grpSpPr>
        <p:sp>
          <p:nvSpPr>
            <p:cNvPr id="28" name="Rounded Rectangle 27"/>
            <p:cNvSpPr/>
            <p:nvPr/>
          </p:nvSpPr>
          <p:spPr>
            <a:xfrm>
              <a:off x="8958324" y="5747658"/>
              <a:ext cx="2776476" cy="3160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flipH="1">
              <a:off x="5181600" y="6338051"/>
              <a:ext cx="4016519" cy="1806"/>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descr="&quot;&quot;"/>
          <p:cNvCxnSpPr/>
          <p:nvPr/>
        </p:nvCxnSpPr>
        <p:spPr>
          <a:xfrm flipV="1">
            <a:off x="9169091" y="6059691"/>
            <a:ext cx="223157" cy="30372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367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apture Tool"/>
          <p:cNvSpPr>
            <a:spLocks noGrp="1"/>
          </p:cNvSpPr>
          <p:nvPr>
            <p:ph type="title"/>
          </p:nvPr>
        </p:nvSpPr>
        <p:spPr>
          <a:xfrm rot="5400000">
            <a:off x="8153524" y="3015343"/>
            <a:ext cx="6876143" cy="838200"/>
          </a:xfrm>
        </p:spPr>
        <p:txBody>
          <a:bodyPr>
            <a:noAutofit/>
          </a:bodyPr>
          <a:lstStyle/>
          <a:p>
            <a:pPr algn="ctr"/>
            <a:r>
              <a:rPr lang="en-US" sz="5600" b="1" dirty="0" smtClean="0"/>
              <a:t>Capture Tool</a:t>
            </a:r>
            <a:endParaRPr lang="en-US" sz="5600" b="1" dirty="0"/>
          </a:p>
        </p:txBody>
      </p:sp>
      <p:pic>
        <p:nvPicPr>
          <p:cNvPr id="7" name="Content Placeholder 6" descr="an example of the tool we are using in my VISN.  This is an excel spreadsheet developed to track numerous elements.  Within the spreadsheet there is also a summary tab, that will tabulate multiple instances of worksheets to use in data analysis.  &#10;&#10;Our suggestion with this form is to utilize separate worksheets for each type of encounter specialty on the outpatient side.  &#10;&#10;For example : Set up a SharePoint to house them with separate folders for each type of encounter: &#10;Cardiology&#10;Urology&#10;Primary Care etc.  This might seem like a lot of work up front however it will enable you to easily glean service specific information that will be vital when preparing your provider training in the future.   &#10;In addition, there will be specific ICD – 10 chapter questions that will arise when coding these charts…this way you will also have your list of coder, questions, comments and concerns tallied per service for targeted training sessions in the future.  &#10;"/>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885" y="0"/>
            <a:ext cx="5429823" cy="6858000"/>
          </a:xfrm>
        </p:spPr>
      </p:pic>
      <p:pic>
        <p:nvPicPr>
          <p:cNvPr id="8" name="Content Placeholder 7" descr="an example of the tool we are using in my VISN.  This is an excel spreadsheet developed to track numerous elements.  Within the spreadsheet there is also a summary tab, that will tabulate multiple instances of worksheets to use in data analysis.  &#10;&#10;Our suggestion with this form is to utilize separate worksheets for each type of encounter specialty on the outpatient side.  &#10;&#10;For example : Set up a SharePoint to house them with separate folders for each type of encounter: &#10;Cardiology&#10;Urology&#10;Primary Care etc.  This might seem like a lot of work up front however it will enable you to easily glean service specific information that will be vital when preparing your provider training in the future.   &#10;In addition, there will be specific ICD – 10 chapter questions that will arise when coding these charts…this way you will also have your list of coder, questions, comments and concerns tallied per service for targeted training sessions in the future.  &#10;"/>
          <p:cNvPicPr>
            <a:picLocks noGrp="1" noChangeAspect="1"/>
          </p:cNvPicPr>
          <p:nvPr>
            <p:ph sz="half" idx="2"/>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440707" y="0"/>
            <a:ext cx="4926169" cy="6858000"/>
          </a:xfrm>
        </p:spPr>
      </p:pic>
      <p:pic>
        <p:nvPicPr>
          <p:cNvPr id="5" name="Content Placeholder 6" descr="Step 3 of capture tool, Coding the approprate procedure codes in ICD-9"/>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71111" b="1111"/>
          <a:stretch/>
        </p:blipFill>
        <p:spPr>
          <a:xfrm>
            <a:off x="996004" y="1905000"/>
            <a:ext cx="9773681" cy="3429000"/>
          </a:xfrm>
          <a:prstGeom prst="rect">
            <a:avLst/>
          </a:prstGeom>
          <a:ln w="76200">
            <a:solidFill>
              <a:schemeClr val="tx1"/>
            </a:solidFill>
          </a:ln>
        </p:spPr>
      </p:pic>
      <p:sp>
        <p:nvSpPr>
          <p:cNvPr id="6" name="Isosceles Triangle 5"/>
          <p:cNvSpPr/>
          <p:nvPr/>
        </p:nvSpPr>
        <p:spPr>
          <a:xfrm flipV="1">
            <a:off x="996004" y="5410200"/>
            <a:ext cx="9900596" cy="685800"/>
          </a:xfrm>
          <a:prstGeom prst="triangle">
            <a:avLst>
              <a:gd name="adj" fmla="val 1273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15747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Systematic Collection should be specialty specific and type specific&#10;"/>
          <p:cNvSpPr/>
          <p:nvPr/>
        </p:nvSpPr>
        <p:spPr>
          <a:xfrm>
            <a:off x="549094" y="241518"/>
            <a:ext cx="11125200" cy="1815882"/>
          </a:xfrm>
          <a:prstGeom prst="rect">
            <a:avLst/>
          </a:prstGeom>
        </p:spPr>
        <p:txBody>
          <a:bodyPr wrap="square">
            <a:spAutoFit/>
          </a:bodyPr>
          <a:lstStyle/>
          <a:p>
            <a:pPr lvl="0"/>
            <a:r>
              <a:rPr lang="en-US" sz="3200" i="1" dirty="0">
                <a:solidFill>
                  <a:prstClr val="black"/>
                </a:solidFill>
              </a:rPr>
              <a:t>Systematic Collection </a:t>
            </a:r>
            <a:r>
              <a:rPr lang="en-US" sz="3200" dirty="0">
                <a:solidFill>
                  <a:prstClr val="black"/>
                </a:solidFill>
              </a:rPr>
              <a:t>should be </a:t>
            </a:r>
            <a:r>
              <a:rPr lang="en-US" sz="5600" b="1" dirty="0">
                <a:solidFill>
                  <a:prstClr val="black"/>
                </a:solidFill>
              </a:rPr>
              <a:t>specialty specific </a:t>
            </a:r>
            <a:r>
              <a:rPr lang="en-US" sz="3200" dirty="0">
                <a:solidFill>
                  <a:prstClr val="black"/>
                </a:solidFill>
              </a:rPr>
              <a:t>and </a:t>
            </a:r>
            <a:r>
              <a:rPr lang="en-US" sz="5600" b="1" dirty="0">
                <a:solidFill>
                  <a:prstClr val="black"/>
                </a:solidFill>
              </a:rPr>
              <a:t>type specific</a:t>
            </a:r>
          </a:p>
        </p:txBody>
      </p:sp>
      <p:sp>
        <p:nvSpPr>
          <p:cNvPr id="4" name="TextBox 3" descr="House data sheets on SharePoint and internal shared drives&#10;&#10;"/>
          <p:cNvSpPr txBox="1"/>
          <p:nvPr/>
        </p:nvSpPr>
        <p:spPr>
          <a:xfrm>
            <a:off x="5257800" y="3352800"/>
            <a:ext cx="6686187" cy="2800767"/>
          </a:xfrm>
          <a:prstGeom prst="rect">
            <a:avLst/>
          </a:prstGeom>
          <a:noFill/>
        </p:spPr>
        <p:txBody>
          <a:bodyPr wrap="square" rtlCol="0">
            <a:spAutoFit/>
          </a:bodyPr>
          <a:lstStyle/>
          <a:p>
            <a:pPr algn="r"/>
            <a:r>
              <a:rPr lang="en-US" sz="3200" i="1" dirty="0" smtClean="0"/>
              <a:t>House </a:t>
            </a:r>
            <a:r>
              <a:rPr lang="en-US" sz="3200" i="1" dirty="0"/>
              <a:t>data sheets </a:t>
            </a:r>
            <a:r>
              <a:rPr lang="en-US" sz="3200" dirty="0"/>
              <a:t>on </a:t>
            </a:r>
            <a:r>
              <a:rPr lang="en-US" sz="5600" b="1" dirty="0"/>
              <a:t>SharePoint</a:t>
            </a:r>
            <a:r>
              <a:rPr lang="en-US" sz="3200" dirty="0"/>
              <a:t> and </a:t>
            </a:r>
            <a:r>
              <a:rPr lang="en-US" sz="5600" b="1" dirty="0"/>
              <a:t>internal shared drives</a:t>
            </a:r>
          </a:p>
          <a:p>
            <a:pPr algn="r"/>
            <a:endParaRPr lang="en-US" sz="3200" dirty="0"/>
          </a:p>
        </p:txBody>
      </p:sp>
      <p:pic>
        <p:nvPicPr>
          <p:cNvPr id="2" name="Picture 1" descr="conceptual: a file draw coming out of a laptop"/>
          <p:cNvPicPr>
            <a:picLocks noChangeAspect="1"/>
          </p:cNvPicPr>
          <p:nvPr/>
        </p:nvPicPr>
        <p:blipFill rotWithShape="1">
          <a:blip r:embed="rId3" cstate="print">
            <a:extLst>
              <a:ext uri="{28A0092B-C50C-407E-A947-70E740481C1C}">
                <a14:useLocalDpi xmlns:a14="http://schemas.microsoft.com/office/drawing/2010/main" val="0"/>
              </a:ext>
            </a:extLst>
          </a:blip>
          <a:srcRect l="17857" b="7208"/>
          <a:stretch/>
        </p:blipFill>
        <p:spPr>
          <a:xfrm>
            <a:off x="0" y="2209800"/>
            <a:ext cx="5486400" cy="4648200"/>
          </a:xfrm>
          <a:prstGeom prst="rect">
            <a:avLst/>
          </a:prstGeom>
        </p:spPr>
      </p:pic>
    </p:spTree>
    <p:extLst>
      <p:ext uri="{BB962C8B-B14F-4D97-AF65-F5344CB8AC3E}">
        <p14:creationId xmlns:p14="http://schemas.microsoft.com/office/powerpoint/2010/main" val="1374774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457200" y="1600200"/>
            <a:ext cx="9906000" cy="4876800"/>
          </a:xfrm>
        </p:spPr>
        <p:txBody>
          <a:bodyPr>
            <a:normAutofit/>
          </a:bodyPr>
          <a:lstStyle/>
          <a:p>
            <a:pPr marL="0" indent="0">
              <a:buNone/>
            </a:pPr>
            <a:r>
              <a:rPr lang="en-US" sz="4000" dirty="0"/>
              <a:t>What do you think will be the most beneficial outcome of dual coding?</a:t>
            </a:r>
          </a:p>
          <a:p>
            <a:pPr marL="1314450" lvl="2" indent="-514350">
              <a:buFont typeface="+mj-lt"/>
              <a:buAutoNum type="alphaUcPeriod"/>
            </a:pPr>
            <a:r>
              <a:rPr lang="en-US" sz="3600" dirty="0"/>
              <a:t>Coder Productivity Measure</a:t>
            </a:r>
          </a:p>
          <a:p>
            <a:pPr marL="1314450" lvl="2" indent="-514350">
              <a:buFont typeface="+mj-lt"/>
              <a:buAutoNum type="alphaUcPeriod"/>
            </a:pPr>
            <a:r>
              <a:rPr lang="en-US" sz="3600" dirty="0"/>
              <a:t>Provider Educational Preparation</a:t>
            </a:r>
          </a:p>
          <a:p>
            <a:pPr marL="1314450" lvl="2" indent="-514350">
              <a:buFont typeface="+mj-lt"/>
              <a:buAutoNum type="alphaUcPeriod"/>
            </a:pPr>
            <a:r>
              <a:rPr lang="en-US" sz="3600" dirty="0"/>
              <a:t>Coder Education</a:t>
            </a:r>
          </a:p>
          <a:p>
            <a:pPr marL="1314450" lvl="2" indent="-514350">
              <a:buFont typeface="+mj-lt"/>
              <a:buAutoNum type="alphaUcPeriod"/>
            </a:pPr>
            <a:r>
              <a:rPr lang="en-US" sz="3600" dirty="0"/>
              <a:t>Coder Staffing Analysis</a:t>
            </a:r>
          </a:p>
        </p:txBody>
      </p:sp>
    </p:spTree>
    <p:extLst>
      <p:ext uri="{BB962C8B-B14F-4D97-AF65-F5344CB8AC3E}">
        <p14:creationId xmlns:p14="http://schemas.microsoft.com/office/powerpoint/2010/main" val="2082928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1000" b="-41000"/>
          </a:stretch>
        </a:blipFill>
        <a:effectLst/>
      </p:bgPr>
    </p:bg>
    <p:spTree>
      <p:nvGrpSpPr>
        <p:cNvPr id="1" name=""/>
        <p:cNvGrpSpPr/>
        <p:nvPr/>
      </p:nvGrpSpPr>
      <p:grpSpPr>
        <a:xfrm>
          <a:off x="0" y="0"/>
          <a:ext cx="0" cy="0"/>
          <a:chOff x="0" y="0"/>
          <a:chExt cx="0" cy="0"/>
        </a:xfrm>
      </p:grpSpPr>
      <p:sp>
        <p:nvSpPr>
          <p:cNvPr id="2" name="Title 1" descr="How do we analyze all that we’ve learned?"/>
          <p:cNvSpPr>
            <a:spLocks noGrp="1"/>
          </p:cNvSpPr>
          <p:nvPr>
            <p:ph type="title"/>
          </p:nvPr>
        </p:nvSpPr>
        <p:spPr>
          <a:xfrm>
            <a:off x="5638800" y="4191000"/>
            <a:ext cx="6096000" cy="2316162"/>
          </a:xfrm>
        </p:spPr>
        <p:txBody>
          <a:bodyPr/>
          <a:lstStyle/>
          <a:p>
            <a:r>
              <a:rPr lang="en-US" dirty="0" smtClean="0"/>
              <a:t>How do we analyze all that we’ve learned?</a:t>
            </a:r>
            <a:endParaRPr lang="en-US" dirty="0"/>
          </a:p>
        </p:txBody>
      </p:sp>
      <p:pic>
        <p:nvPicPr>
          <p:cNvPr id="3" name="Picture 2" descr="magnifying glass and trend line"/>
          <p:cNvPicPr>
            <a:picLocks noChangeAspect="1"/>
          </p:cNvPicPr>
          <p:nvPr/>
        </p:nvPicPr>
        <p:blipFill rotWithShape="1">
          <a:blip r:embed="rId4" cstate="print">
            <a:extLst>
              <a:ext uri="{28A0092B-C50C-407E-A947-70E740481C1C}">
                <a14:useLocalDpi xmlns:a14="http://schemas.microsoft.com/office/drawing/2010/main" val="0"/>
              </a:ext>
            </a:extLst>
          </a:blip>
          <a:srcRect l="25557" t="15556" r="18891" b="18889"/>
          <a:stretch/>
        </p:blipFill>
        <p:spPr>
          <a:xfrm>
            <a:off x="0" y="24386"/>
            <a:ext cx="5791200" cy="6833614"/>
          </a:xfrm>
          <a:prstGeom prst="rect">
            <a:avLst/>
          </a:prstGeom>
        </p:spPr>
      </p:pic>
    </p:spTree>
    <p:extLst>
      <p:ext uri="{BB962C8B-B14F-4D97-AF65-F5344CB8AC3E}">
        <p14:creationId xmlns:p14="http://schemas.microsoft.com/office/powerpoint/2010/main" val="2121835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cept of idea drawn as a person's head on a chalkboard, from gears, to light bulb, to exclaimation point"/>
          <p:cNvPicPr>
            <a:picLocks noChangeAspect="1"/>
          </p:cNvPicPr>
          <p:nvPr/>
        </p:nvPicPr>
        <p:blipFill rotWithShape="1">
          <a:blip r:embed="rId3" cstate="print">
            <a:extLst>
              <a:ext uri="{28A0092B-C50C-407E-A947-70E740481C1C}">
                <a14:useLocalDpi xmlns:a14="http://schemas.microsoft.com/office/drawing/2010/main" val="0"/>
              </a:ext>
            </a:extLst>
          </a:blip>
          <a:srcRect b="3195"/>
          <a:stretch/>
        </p:blipFill>
        <p:spPr>
          <a:xfrm>
            <a:off x="32084" y="-16041"/>
            <a:ext cx="12179968" cy="6874042"/>
          </a:xfrm>
          <a:prstGeom prst="rect">
            <a:avLst/>
          </a:prstGeom>
        </p:spPr>
      </p:pic>
      <p:sp>
        <p:nvSpPr>
          <p:cNvPr id="2" name="Title 1" descr="How do we analyze all that we’ve learned?"/>
          <p:cNvSpPr>
            <a:spLocks noGrp="1"/>
          </p:cNvSpPr>
          <p:nvPr>
            <p:ph type="title"/>
          </p:nvPr>
        </p:nvSpPr>
        <p:spPr>
          <a:xfrm>
            <a:off x="3048000" y="4114800"/>
            <a:ext cx="6096000" cy="2316162"/>
          </a:xfrm>
        </p:spPr>
        <p:txBody>
          <a:bodyPr/>
          <a:lstStyle/>
          <a:p>
            <a:r>
              <a:rPr lang="en-US" dirty="0" smtClean="0">
                <a:solidFill>
                  <a:schemeClr val="bg1"/>
                </a:solidFill>
              </a:rPr>
              <a:t>How do we analyze all that we’ve learned?</a:t>
            </a:r>
            <a:endParaRPr lang="en-US" dirty="0">
              <a:solidFill>
                <a:schemeClr val="bg1"/>
              </a:solidFill>
            </a:endParaRPr>
          </a:p>
        </p:txBody>
      </p:sp>
    </p:spTree>
    <p:extLst>
      <p:ext uri="{BB962C8B-B14F-4D97-AF65-F5344CB8AC3E}">
        <p14:creationId xmlns:p14="http://schemas.microsoft.com/office/powerpoint/2010/main" val="843478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VHA Learning Lab 2012 Results&#10;The results indicated a 64.9% drop in inpatient productivity and a 6.6% in outpatient productivity.   &#10;&#10;"/>
          <p:cNvGraphicFramePr>
            <a:graphicFrameLocks/>
          </p:cNvGraphicFramePr>
          <p:nvPr>
            <p:extLst>
              <p:ext uri="{D42A27DB-BD31-4B8C-83A1-F6EECF244321}">
                <p14:modId xmlns:p14="http://schemas.microsoft.com/office/powerpoint/2010/main" val="753998915"/>
              </p:ext>
            </p:extLst>
          </p:nvPr>
        </p:nvGraphicFramePr>
        <p:xfrm>
          <a:off x="152400" y="-1600200"/>
          <a:ext cx="11887200" cy="838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descr="VHA Learning Lab 2012 Results&#10;"/>
          <p:cNvSpPr txBox="1"/>
          <p:nvPr/>
        </p:nvSpPr>
        <p:spPr>
          <a:xfrm>
            <a:off x="2077060" y="140110"/>
            <a:ext cx="8077200" cy="609600"/>
          </a:xfrm>
          <a:prstGeom prst="rect">
            <a:avLst/>
          </a:prstGeom>
          <a:solidFill>
            <a:schemeClr val="bg1"/>
          </a:solidFill>
        </p:spPr>
        <p:txBody>
          <a:bodyPr wrap="square" rtlCol="0">
            <a:spAutoFit/>
          </a:bodyPr>
          <a:lstStyle/>
          <a:p>
            <a:pPr algn="ctr"/>
            <a:r>
              <a:rPr lang="en-US" sz="3400" b="1" dirty="0" smtClean="0"/>
              <a:t>VHA Learning Lab 2012 Results</a:t>
            </a:r>
            <a:endParaRPr lang="en-US" sz="3400" b="1" dirty="0"/>
          </a:p>
        </p:txBody>
      </p:sp>
      <p:sp>
        <p:nvSpPr>
          <p:cNvPr id="4" name="Rectangle 3" descr="64.5% decrease in productivity&#10;"/>
          <p:cNvSpPr/>
          <p:nvPr/>
        </p:nvSpPr>
        <p:spPr>
          <a:xfrm>
            <a:off x="3810000" y="1451672"/>
            <a:ext cx="3429000" cy="954107"/>
          </a:xfrm>
          <a:prstGeom prst="rect">
            <a:avLst/>
          </a:prstGeom>
        </p:spPr>
        <p:txBody>
          <a:bodyPr wrap="square">
            <a:spAutoFit/>
          </a:bodyPr>
          <a:lstStyle/>
          <a:p>
            <a:pPr lvl="0" algn="ctr"/>
            <a:r>
              <a:rPr lang="en-US" sz="2800" b="1" dirty="0" smtClean="0">
                <a:solidFill>
                  <a:srgbClr val="C00000"/>
                </a:solidFill>
              </a:rPr>
              <a:t>64.5% </a:t>
            </a:r>
            <a:r>
              <a:rPr lang="en-US" sz="2800" b="1" dirty="0">
                <a:solidFill>
                  <a:srgbClr val="C00000"/>
                </a:solidFill>
              </a:rPr>
              <a:t>decrease in productivity</a:t>
            </a:r>
          </a:p>
        </p:txBody>
      </p:sp>
      <p:sp>
        <p:nvSpPr>
          <p:cNvPr id="6" name="Rectangle 5" descr="6.6% decrease in productivity&#10;"/>
          <p:cNvSpPr/>
          <p:nvPr/>
        </p:nvSpPr>
        <p:spPr>
          <a:xfrm>
            <a:off x="6400800" y="3352800"/>
            <a:ext cx="3429000" cy="954107"/>
          </a:xfrm>
          <a:prstGeom prst="rect">
            <a:avLst/>
          </a:prstGeom>
        </p:spPr>
        <p:txBody>
          <a:bodyPr wrap="square">
            <a:spAutoFit/>
          </a:bodyPr>
          <a:lstStyle/>
          <a:p>
            <a:pPr lvl="0" algn="ctr"/>
            <a:r>
              <a:rPr lang="en-US" sz="2800" b="1" dirty="0">
                <a:solidFill>
                  <a:srgbClr val="C00000"/>
                </a:solidFill>
              </a:rPr>
              <a:t>6.6% decrease in productivity</a:t>
            </a:r>
          </a:p>
        </p:txBody>
      </p:sp>
    </p:spTree>
    <p:extLst>
      <p:ext uri="{BB962C8B-B14F-4D97-AF65-F5344CB8AC3E}">
        <p14:creationId xmlns:p14="http://schemas.microsoft.com/office/powerpoint/2010/main" val="1197127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1000" b="-101000"/>
          </a:stretch>
        </a:blipFill>
        <a:effectLst/>
      </p:bgPr>
    </p:bg>
    <p:spTree>
      <p:nvGrpSpPr>
        <p:cNvPr id="1" name=""/>
        <p:cNvGrpSpPr/>
        <p:nvPr/>
      </p:nvGrpSpPr>
      <p:grpSpPr>
        <a:xfrm>
          <a:off x="0" y="0"/>
          <a:ext cx="0" cy="0"/>
          <a:chOff x="0" y="0"/>
          <a:chExt cx="0" cy="0"/>
        </a:xfrm>
      </p:grpSpPr>
      <p:sp>
        <p:nvSpPr>
          <p:cNvPr id="7" name="Rectangle 6" descr="50-70% &#10;"/>
          <p:cNvSpPr/>
          <p:nvPr/>
        </p:nvSpPr>
        <p:spPr>
          <a:xfrm>
            <a:off x="6773641" y="3276600"/>
            <a:ext cx="5248553" cy="1938992"/>
          </a:xfrm>
          <a:prstGeom prst="rect">
            <a:avLst/>
          </a:prstGeom>
        </p:spPr>
        <p:txBody>
          <a:bodyPr wrap="none">
            <a:spAutoFit/>
          </a:bodyPr>
          <a:lstStyle/>
          <a:p>
            <a:r>
              <a:rPr lang="en-US" sz="12000" b="1" dirty="0" smtClean="0">
                <a:solidFill>
                  <a:srgbClr val="C00000"/>
                </a:solidFill>
              </a:rPr>
              <a:t>50-70</a:t>
            </a:r>
            <a:r>
              <a:rPr lang="en-US" sz="12000" b="1" dirty="0">
                <a:solidFill>
                  <a:srgbClr val="C00000"/>
                </a:solidFill>
              </a:rPr>
              <a:t>% </a:t>
            </a:r>
          </a:p>
        </p:txBody>
      </p:sp>
      <p:sp>
        <p:nvSpPr>
          <p:cNvPr id="4" name="TextBox 3" descr="drop in productivity expected&#10;"/>
          <p:cNvSpPr txBox="1"/>
          <p:nvPr/>
        </p:nvSpPr>
        <p:spPr>
          <a:xfrm>
            <a:off x="6845217" y="4800600"/>
            <a:ext cx="5105400" cy="2308324"/>
          </a:xfrm>
          <a:prstGeom prst="rect">
            <a:avLst/>
          </a:prstGeom>
          <a:noFill/>
        </p:spPr>
        <p:txBody>
          <a:bodyPr wrap="square" rtlCol="0">
            <a:spAutoFit/>
          </a:bodyPr>
          <a:lstStyle/>
          <a:p>
            <a:r>
              <a:rPr lang="en-US" sz="4800" dirty="0" smtClean="0"/>
              <a:t>drop </a:t>
            </a:r>
            <a:r>
              <a:rPr lang="en-US" sz="4800" dirty="0"/>
              <a:t>in </a:t>
            </a:r>
            <a:r>
              <a:rPr lang="en-US" sz="4800" dirty="0" smtClean="0"/>
              <a:t>productivity expected</a:t>
            </a:r>
            <a:endParaRPr lang="en-US" sz="4800" dirty="0"/>
          </a:p>
          <a:p>
            <a:endParaRPr lang="en-US" sz="4800" dirty="0"/>
          </a:p>
        </p:txBody>
      </p:sp>
      <p:pic>
        <p:nvPicPr>
          <p:cNvPr id="3" name="Picture 2" descr="hand with a sop watc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3" y="0"/>
            <a:ext cx="6858000" cy="6858000"/>
          </a:xfrm>
          <a:prstGeom prst="rect">
            <a:avLst/>
          </a:prstGeom>
        </p:spPr>
      </p:pic>
    </p:spTree>
    <p:extLst>
      <p:ext uri="{BB962C8B-B14F-4D97-AF65-F5344CB8AC3E}">
        <p14:creationId xmlns:p14="http://schemas.microsoft.com/office/powerpoint/2010/main" val="19313800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07988"/>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74638"/>
            <a:ext cx="9525000" cy="1143000"/>
          </a:xfrm>
        </p:spPr>
        <p:txBody>
          <a:bodyPr/>
          <a:lstStyle/>
          <a:p>
            <a:r>
              <a:rPr lang="en-US" dirty="0" smtClean="0"/>
              <a:t>Poll Results</a:t>
            </a:r>
            <a:endParaRPr lang="en-US" dirty="0"/>
          </a:p>
        </p:txBody>
      </p:sp>
      <p:sp>
        <p:nvSpPr>
          <p:cNvPr id="3" name="Content Placeholder 2"/>
          <p:cNvSpPr>
            <a:spLocks noGrp="1"/>
          </p:cNvSpPr>
          <p:nvPr>
            <p:ph idx="1"/>
          </p:nvPr>
        </p:nvSpPr>
        <p:spPr>
          <a:xfrm>
            <a:off x="381000" y="1600201"/>
            <a:ext cx="5410200" cy="5257799"/>
          </a:xfrm>
        </p:spPr>
        <p:txBody>
          <a:bodyPr>
            <a:normAutofit fontScale="92500"/>
          </a:bodyPr>
          <a:lstStyle/>
          <a:p>
            <a:pPr marL="0" indent="0">
              <a:buNone/>
            </a:pPr>
            <a:r>
              <a:rPr lang="en-US" sz="3700" dirty="0"/>
              <a:t>What do you think will be the most beneficial outcome of dual coding?</a:t>
            </a:r>
          </a:p>
          <a:p>
            <a:pPr marL="1314450" lvl="2" indent="-514350">
              <a:buFont typeface="+mj-lt"/>
              <a:buAutoNum type="alphaUcPeriod"/>
            </a:pPr>
            <a:r>
              <a:rPr lang="en-US" sz="3500" dirty="0"/>
              <a:t>Coder Productivity Measure</a:t>
            </a:r>
          </a:p>
          <a:p>
            <a:pPr marL="1314450" lvl="2" indent="-514350">
              <a:buFont typeface="+mj-lt"/>
              <a:buAutoNum type="alphaUcPeriod"/>
            </a:pPr>
            <a:r>
              <a:rPr lang="en-US" sz="3500" dirty="0"/>
              <a:t>Provider Educational Preparation</a:t>
            </a:r>
          </a:p>
          <a:p>
            <a:pPr marL="1314450" lvl="2" indent="-514350">
              <a:buFont typeface="+mj-lt"/>
              <a:buAutoNum type="alphaUcPeriod"/>
            </a:pPr>
            <a:r>
              <a:rPr lang="en-US" sz="3500" dirty="0"/>
              <a:t>Coder Education</a:t>
            </a:r>
          </a:p>
          <a:p>
            <a:pPr marL="1314450" lvl="2" indent="-514350">
              <a:buFont typeface="+mj-lt"/>
              <a:buAutoNum type="alphaUcPeriod"/>
            </a:pPr>
            <a:r>
              <a:rPr lang="en-US" sz="3500" dirty="0"/>
              <a:t>Coder Staffing </a:t>
            </a:r>
            <a:r>
              <a:rPr lang="en-US" sz="3500" dirty="0" smtClean="0"/>
              <a:t>Analysis</a:t>
            </a:r>
            <a:endParaRPr lang="en-US" sz="3500" dirty="0"/>
          </a:p>
        </p:txBody>
      </p:sp>
    </p:spTree>
    <p:extLst>
      <p:ext uri="{BB962C8B-B14F-4D97-AF65-F5344CB8AC3E}">
        <p14:creationId xmlns:p14="http://schemas.microsoft.com/office/powerpoint/2010/main" val="662204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1000" y="407988"/>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74638"/>
            <a:ext cx="9525000" cy="1143000"/>
          </a:xfrm>
        </p:spPr>
        <p:txBody>
          <a:bodyPr/>
          <a:lstStyle/>
          <a:p>
            <a:r>
              <a:rPr lang="en-US" dirty="0" smtClean="0"/>
              <a:t>Poll Results</a:t>
            </a:r>
            <a:endParaRPr lang="en-US" dirty="0"/>
          </a:p>
        </p:txBody>
      </p:sp>
      <p:sp>
        <p:nvSpPr>
          <p:cNvPr id="6" name="Content Placeholder 2"/>
          <p:cNvSpPr>
            <a:spLocks noGrp="1"/>
          </p:cNvSpPr>
          <p:nvPr>
            <p:ph idx="1"/>
          </p:nvPr>
        </p:nvSpPr>
        <p:spPr>
          <a:xfrm>
            <a:off x="381000" y="1600201"/>
            <a:ext cx="5410200" cy="5257799"/>
          </a:xfrm>
        </p:spPr>
        <p:txBody>
          <a:bodyPr>
            <a:normAutofit fontScale="92500"/>
          </a:bodyPr>
          <a:lstStyle/>
          <a:p>
            <a:pPr marL="0" indent="0">
              <a:buNone/>
            </a:pPr>
            <a:r>
              <a:rPr lang="en-US" sz="3700" dirty="0"/>
              <a:t>What do you think will be the most beneficial outcome of dual coding?</a:t>
            </a:r>
          </a:p>
          <a:p>
            <a:pPr marL="1314450" lvl="2" indent="-514350">
              <a:buFont typeface="+mj-lt"/>
              <a:buAutoNum type="alphaUcPeriod"/>
            </a:pPr>
            <a:r>
              <a:rPr lang="en-US" sz="3500" dirty="0"/>
              <a:t>Coder Productivity Measure</a:t>
            </a:r>
          </a:p>
          <a:p>
            <a:pPr marL="1314450" lvl="2" indent="-514350">
              <a:buFont typeface="+mj-lt"/>
              <a:buAutoNum type="alphaUcPeriod"/>
            </a:pPr>
            <a:r>
              <a:rPr lang="en-US" sz="3500" dirty="0"/>
              <a:t>Provider Educational Preparation</a:t>
            </a:r>
          </a:p>
          <a:p>
            <a:pPr marL="1314450" lvl="2" indent="-514350">
              <a:buFont typeface="+mj-lt"/>
              <a:buAutoNum type="alphaUcPeriod"/>
            </a:pPr>
            <a:r>
              <a:rPr lang="en-US" sz="3500" dirty="0"/>
              <a:t>Coder Education</a:t>
            </a:r>
          </a:p>
          <a:p>
            <a:pPr marL="1314450" lvl="2" indent="-514350">
              <a:buFont typeface="+mj-lt"/>
              <a:buAutoNum type="alphaUcPeriod"/>
            </a:pPr>
            <a:r>
              <a:rPr lang="en-US" sz="3500" dirty="0"/>
              <a:t>Coder Staffing </a:t>
            </a:r>
            <a:r>
              <a:rPr lang="en-US" sz="3500" dirty="0" smtClean="0"/>
              <a:t>Analysis</a:t>
            </a:r>
            <a:endParaRPr lang="en-US" sz="3500" dirty="0"/>
          </a:p>
        </p:txBody>
      </p:sp>
    </p:spTree>
    <p:extLst>
      <p:ext uri="{BB962C8B-B14F-4D97-AF65-F5344CB8AC3E}">
        <p14:creationId xmlns:p14="http://schemas.microsoft.com/office/powerpoint/2010/main" val="3880748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icon of man at compute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4444" t="50000" r="50000" b="24444"/>
          <a:stretch/>
        </p:blipFill>
        <p:spPr>
          <a:xfrm>
            <a:off x="123916" y="1671892"/>
            <a:ext cx="3017520" cy="3017520"/>
          </a:xfrm>
          <a:prstGeom prst="rect">
            <a:avLst/>
          </a:prstGeom>
          <a:ln w="28575">
            <a:solidFill>
              <a:srgbClr val="00B050"/>
            </a:solidFill>
          </a:ln>
        </p:spPr>
      </p:pic>
      <p:sp>
        <p:nvSpPr>
          <p:cNvPr id="19" name="Rectangle 18" descr="Simultaneous dual coding by one coder &#10;"/>
          <p:cNvSpPr/>
          <p:nvPr/>
        </p:nvSpPr>
        <p:spPr>
          <a:xfrm>
            <a:off x="404152" y="611938"/>
            <a:ext cx="2362200" cy="1384995"/>
          </a:xfrm>
          <a:prstGeom prst="rect">
            <a:avLst/>
          </a:prstGeom>
          <a:solidFill>
            <a:schemeClr val="bg1"/>
          </a:solidFill>
          <a:ln w="38100">
            <a:solidFill>
              <a:srgbClr val="00B050"/>
            </a:solidFill>
          </a:ln>
        </p:spPr>
        <p:txBody>
          <a:bodyPr wrap="square">
            <a:spAutoFit/>
          </a:bodyPr>
          <a:lstStyle/>
          <a:p>
            <a:pPr algn="ctr"/>
            <a:r>
              <a:rPr lang="en-US" sz="2800" dirty="0"/>
              <a:t>Simultaneous dual coding by one coder </a:t>
            </a:r>
          </a:p>
        </p:txBody>
      </p:sp>
      <p:pic>
        <p:nvPicPr>
          <p:cNvPr id="8" name="Picture 7" descr="icon of two men at compute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74586" t="75253"/>
          <a:stretch/>
        </p:blipFill>
        <p:spPr>
          <a:xfrm>
            <a:off x="3100742" y="2643393"/>
            <a:ext cx="3017520" cy="3017520"/>
          </a:xfrm>
          <a:prstGeom prst="rect">
            <a:avLst/>
          </a:prstGeom>
          <a:ln w="38100">
            <a:solidFill>
              <a:srgbClr val="3399FF"/>
            </a:solidFill>
          </a:ln>
        </p:spPr>
      </p:pic>
      <p:sp>
        <p:nvSpPr>
          <p:cNvPr id="20" name="Rectangle 19" descr="Simultaneous dual coding by one coder &#10;"/>
          <p:cNvSpPr/>
          <p:nvPr/>
        </p:nvSpPr>
        <p:spPr>
          <a:xfrm>
            <a:off x="3411026" y="1523819"/>
            <a:ext cx="2362200" cy="1384995"/>
          </a:xfrm>
          <a:prstGeom prst="rect">
            <a:avLst/>
          </a:prstGeom>
          <a:solidFill>
            <a:schemeClr val="bg1"/>
          </a:solidFill>
          <a:ln w="38100">
            <a:solidFill>
              <a:srgbClr val="3399FF"/>
            </a:solidFill>
          </a:ln>
        </p:spPr>
        <p:txBody>
          <a:bodyPr wrap="square">
            <a:spAutoFit/>
          </a:bodyPr>
          <a:lstStyle/>
          <a:p>
            <a:pPr algn="ctr"/>
            <a:r>
              <a:rPr lang="en-US" sz="2800" dirty="0" smtClean="0"/>
              <a:t>Dual coding of one chart by two coders</a:t>
            </a:r>
            <a:endParaRPr lang="en-US" sz="2800" dirty="0"/>
          </a:p>
        </p:txBody>
      </p:sp>
      <p:grpSp>
        <p:nvGrpSpPr>
          <p:cNvPr id="27" name="Group 26" descr="icon of business people in from t of a building"/>
          <p:cNvGrpSpPr/>
          <p:nvPr/>
        </p:nvGrpSpPr>
        <p:grpSpPr>
          <a:xfrm>
            <a:off x="6012037" y="1764011"/>
            <a:ext cx="3017520" cy="3017520"/>
            <a:chOff x="8382000" y="-2948473"/>
            <a:chExt cx="3017520" cy="3017520"/>
          </a:xfrm>
        </p:grpSpPr>
        <p:sp>
          <p:nvSpPr>
            <p:cNvPr id="16" name="Rectangle 15"/>
            <p:cNvSpPr/>
            <p:nvPr/>
          </p:nvSpPr>
          <p:spPr>
            <a:xfrm>
              <a:off x="8382000" y="-2948473"/>
              <a:ext cx="3017520" cy="301752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8575525" y="-2323911"/>
              <a:ext cx="2630470" cy="1554079"/>
              <a:chOff x="947458" y="-2087479"/>
              <a:chExt cx="2630470" cy="1554079"/>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79272" b="69153"/>
              <a:stretch/>
            </p:blipFill>
            <p:spPr>
              <a:xfrm>
                <a:off x="1404171" y="-1219200"/>
                <a:ext cx="494562" cy="685800"/>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56619" t="33721" r="1393" b="33835"/>
              <a:stretch/>
            </p:blipFill>
            <p:spPr>
              <a:xfrm>
                <a:off x="1981200" y="-2057400"/>
                <a:ext cx="1066800" cy="1524000"/>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r="79272" b="69153"/>
              <a:stretch/>
            </p:blipFill>
            <p:spPr>
              <a:xfrm>
                <a:off x="947458" y="-1638300"/>
                <a:ext cx="494562" cy="685800"/>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r="79272" b="69153"/>
              <a:stretch/>
            </p:blipFill>
            <p:spPr>
              <a:xfrm>
                <a:off x="1423096" y="-2087479"/>
                <a:ext cx="494562" cy="685800"/>
              </a:xfrm>
              <a:prstGeom prst="rect">
                <a:avLst/>
              </a:prstGeom>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r="79272" b="69153"/>
              <a:stretch/>
            </p:blipFill>
            <p:spPr>
              <a:xfrm>
                <a:off x="3083366" y="-1219200"/>
                <a:ext cx="494562" cy="685800"/>
              </a:xfrm>
              <a:prstGeom prst="rect">
                <a:avLst/>
              </a:prstGeom>
            </p:spPr>
          </p:pic>
        </p:grpSp>
      </p:grpSp>
      <p:sp>
        <p:nvSpPr>
          <p:cNvPr id="21" name="Rectangle 20" descr="Use of temporary staff for dual coding&#10;"/>
          <p:cNvSpPr/>
          <p:nvPr/>
        </p:nvSpPr>
        <p:spPr>
          <a:xfrm>
            <a:off x="6389663" y="456305"/>
            <a:ext cx="2362200" cy="1815882"/>
          </a:xfrm>
          <a:prstGeom prst="rect">
            <a:avLst/>
          </a:prstGeom>
          <a:solidFill>
            <a:schemeClr val="bg1"/>
          </a:solidFill>
          <a:ln w="38100">
            <a:solidFill>
              <a:srgbClr val="FFC000"/>
            </a:solidFill>
          </a:ln>
        </p:spPr>
        <p:txBody>
          <a:bodyPr wrap="square">
            <a:spAutoFit/>
          </a:bodyPr>
          <a:lstStyle/>
          <a:p>
            <a:pPr algn="ctr"/>
            <a:r>
              <a:rPr lang="en-US" sz="2800" dirty="0" smtClean="0"/>
              <a:t>Use of temporary staff for dual coding</a:t>
            </a:r>
            <a:endParaRPr lang="en-US" sz="2800" dirty="0"/>
          </a:p>
        </p:txBody>
      </p:sp>
      <p:sp>
        <p:nvSpPr>
          <p:cNvPr id="9" name="Rectangle 8" descr="&quot;&quot;"/>
          <p:cNvSpPr/>
          <p:nvPr/>
        </p:nvSpPr>
        <p:spPr>
          <a:xfrm>
            <a:off x="8945304" y="2682240"/>
            <a:ext cx="3017520" cy="3017520"/>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descr="Dual coding and inter-rater reliability&#10;"/>
          <p:cNvSpPr/>
          <p:nvPr/>
        </p:nvSpPr>
        <p:spPr>
          <a:xfrm>
            <a:off x="9307251" y="1563680"/>
            <a:ext cx="2362200" cy="1384995"/>
          </a:xfrm>
          <a:prstGeom prst="rect">
            <a:avLst/>
          </a:prstGeom>
          <a:solidFill>
            <a:schemeClr val="bg1"/>
          </a:solidFill>
          <a:ln w="38100">
            <a:solidFill>
              <a:schemeClr val="accent4"/>
            </a:solidFill>
          </a:ln>
        </p:spPr>
        <p:txBody>
          <a:bodyPr wrap="square">
            <a:spAutoFit/>
          </a:bodyPr>
          <a:lstStyle/>
          <a:p>
            <a:pPr algn="ctr"/>
            <a:r>
              <a:rPr lang="en-US" sz="2800" dirty="0" smtClean="0"/>
              <a:t>Dual coding and inter-rater reliability</a:t>
            </a:r>
            <a:endParaRPr lang="en-US" sz="2800" dirty="0"/>
          </a:p>
        </p:txBody>
      </p:sp>
      <p:pic>
        <p:nvPicPr>
          <p:cNvPr id="4" name="Picture 3" descr="icon of business people around a table"/>
          <p:cNvPicPr>
            <a:picLocks noChangeAspect="1"/>
          </p:cNvPicPr>
          <p:nvPr/>
        </p:nvPicPr>
        <p:blipFill rotWithShape="1">
          <a:blip r:embed="rId9" cstate="print">
            <a:extLst>
              <a:ext uri="{28A0092B-C50C-407E-A947-70E740481C1C}">
                <a14:useLocalDpi xmlns:a14="http://schemas.microsoft.com/office/drawing/2010/main" val="0"/>
              </a:ext>
            </a:extLst>
          </a:blip>
          <a:srcRect l="4021" r="9811" b="67961"/>
          <a:stretch/>
        </p:blipFill>
        <p:spPr>
          <a:xfrm>
            <a:off x="9170913" y="3829028"/>
            <a:ext cx="2590801" cy="977796"/>
          </a:xfrm>
          <a:prstGeom prst="rect">
            <a:avLst/>
          </a:prstGeom>
        </p:spPr>
      </p:pic>
      <p:sp>
        <p:nvSpPr>
          <p:cNvPr id="2" name="Title 1"/>
          <p:cNvSpPr>
            <a:spLocks noGrp="1"/>
          </p:cNvSpPr>
          <p:nvPr>
            <p:ph type="title"/>
          </p:nvPr>
        </p:nvSpPr>
        <p:spPr>
          <a:xfrm>
            <a:off x="3145924" y="5804716"/>
            <a:ext cx="5857881" cy="1176053"/>
          </a:xfrm>
        </p:spPr>
        <p:txBody>
          <a:bodyPr>
            <a:normAutofit/>
          </a:bodyPr>
          <a:lstStyle/>
          <a:p>
            <a:r>
              <a:rPr lang="en-US" b="1" dirty="0" smtClean="0"/>
              <a:t>Dual Coding Methods</a:t>
            </a:r>
            <a:endParaRPr lang="en-US" b="1" dirty="0"/>
          </a:p>
        </p:txBody>
      </p:sp>
    </p:spTree>
    <p:extLst>
      <p:ext uri="{BB962C8B-B14F-4D97-AF65-F5344CB8AC3E}">
        <p14:creationId xmlns:p14="http://schemas.microsoft.com/office/powerpoint/2010/main" val="227409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685800"/>
            <a:ext cx="6781800" cy="5715000"/>
          </a:xfrm>
        </p:spPr>
        <p:txBody>
          <a:bodyPr>
            <a:normAutofit/>
          </a:bodyPr>
          <a:lstStyle/>
          <a:p>
            <a:r>
              <a:rPr lang="en-US" sz="5000" dirty="0" smtClean="0"/>
              <a:t>How do I determine reasonable performance standards for Dual Coding?</a:t>
            </a:r>
            <a:endParaRPr lang="en-US" sz="5000" dirty="0"/>
          </a:p>
        </p:txBody>
      </p:sp>
      <p:pic>
        <p:nvPicPr>
          <p:cNvPr id="3" name="Picture 2" descr="an icon of a person reachng for a sta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6089" t="3644" r="45741" b="8178"/>
          <a:stretch/>
        </p:blipFill>
        <p:spPr>
          <a:xfrm>
            <a:off x="19050" y="19049"/>
            <a:ext cx="4705350" cy="6814645"/>
          </a:xfrm>
          <a:prstGeom prst="rect">
            <a:avLst/>
          </a:prstGeom>
        </p:spPr>
      </p:pic>
    </p:spTree>
    <p:extLst>
      <p:ext uri="{BB962C8B-B14F-4D97-AF65-F5344CB8AC3E}">
        <p14:creationId xmlns:p14="http://schemas.microsoft.com/office/powerpoint/2010/main" val="3470336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omputer keyboard with a blue &quot;learn&quot; key"/>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834" b="13333"/>
          <a:stretch/>
        </p:blipFill>
        <p:spPr>
          <a:xfrm>
            <a:off x="0" y="0"/>
            <a:ext cx="12192000" cy="6934200"/>
          </a:xfrm>
        </p:spPr>
      </p:pic>
    </p:spTree>
    <p:extLst>
      <p:ext uri="{BB962C8B-B14F-4D97-AF65-F5344CB8AC3E}">
        <p14:creationId xmlns:p14="http://schemas.microsoft.com/office/powerpoint/2010/main" val="569272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3D figurines putting together a pzzle piece path"/>
          <p:cNvPicPr>
            <a:picLocks noChangeAspect="1"/>
          </p:cNvPicPr>
          <p:nvPr/>
        </p:nvPicPr>
        <p:blipFill rotWithShape="1">
          <a:blip r:embed="rId3" cstate="print">
            <a:extLst>
              <a:ext uri="{28A0092B-C50C-407E-A947-70E740481C1C}">
                <a14:useLocalDpi xmlns:a14="http://schemas.microsoft.com/office/drawing/2010/main" val="0"/>
              </a:ext>
            </a:extLst>
          </a:blip>
          <a:srcRect t="10818" b="13453"/>
          <a:stretch/>
        </p:blipFill>
        <p:spPr>
          <a:xfrm flipH="1">
            <a:off x="15283" y="-76199"/>
            <a:ext cx="12208799" cy="6934200"/>
          </a:xfrm>
          <a:prstGeom prst="rect">
            <a:avLst/>
          </a:prstGeom>
        </p:spPr>
      </p:pic>
      <p:sp>
        <p:nvSpPr>
          <p:cNvPr id="9" name="Title 1"/>
          <p:cNvSpPr>
            <a:spLocks noGrp="1"/>
          </p:cNvSpPr>
          <p:nvPr>
            <p:ph type="title"/>
          </p:nvPr>
        </p:nvSpPr>
        <p:spPr>
          <a:xfrm>
            <a:off x="0" y="3629"/>
            <a:ext cx="8763000" cy="1219200"/>
          </a:xfrm>
        </p:spPr>
        <p:txBody>
          <a:bodyPr>
            <a:normAutofit/>
          </a:bodyPr>
          <a:lstStyle/>
          <a:p>
            <a:r>
              <a:rPr lang="en-US" sz="3800" b="1" dirty="0" smtClean="0">
                <a:solidFill>
                  <a:srgbClr val="C00000"/>
                </a:solidFill>
              </a:rPr>
              <a:t>Diagnosis-specific documentation issues</a:t>
            </a:r>
            <a:endParaRPr lang="en-US" sz="3800" b="1" u="sng" dirty="0">
              <a:solidFill>
                <a:srgbClr val="C00000"/>
              </a:solidFill>
            </a:endParaRPr>
          </a:p>
        </p:txBody>
      </p:sp>
      <p:sp>
        <p:nvSpPr>
          <p:cNvPr id="8" name="TextBox 7" descr="Provider documents diagnosis&#10;"/>
          <p:cNvSpPr txBox="1"/>
          <p:nvPr/>
        </p:nvSpPr>
        <p:spPr>
          <a:xfrm>
            <a:off x="3886200" y="5791200"/>
            <a:ext cx="3886200" cy="954107"/>
          </a:xfrm>
          <a:prstGeom prst="rect">
            <a:avLst/>
          </a:prstGeom>
          <a:noFill/>
        </p:spPr>
        <p:txBody>
          <a:bodyPr wrap="square" rtlCol="0">
            <a:spAutoFit/>
          </a:bodyPr>
          <a:lstStyle/>
          <a:p>
            <a:r>
              <a:rPr lang="en-US" sz="2800" dirty="0" smtClean="0"/>
              <a:t>Provider documents diagnosis</a:t>
            </a:r>
            <a:endParaRPr lang="en-US" sz="2800" dirty="0"/>
          </a:p>
        </p:txBody>
      </p:sp>
      <p:sp>
        <p:nvSpPr>
          <p:cNvPr id="11" name="TextBox 10" descr="Coder codes &#10;as unspecified&#10;"/>
          <p:cNvSpPr txBox="1"/>
          <p:nvPr/>
        </p:nvSpPr>
        <p:spPr>
          <a:xfrm>
            <a:off x="8153400" y="3733800"/>
            <a:ext cx="3886200" cy="954107"/>
          </a:xfrm>
          <a:prstGeom prst="rect">
            <a:avLst/>
          </a:prstGeom>
          <a:noFill/>
        </p:spPr>
        <p:txBody>
          <a:bodyPr wrap="square" rtlCol="0">
            <a:spAutoFit/>
          </a:bodyPr>
          <a:lstStyle/>
          <a:p>
            <a:pPr algn="r"/>
            <a:r>
              <a:rPr lang="en-US" sz="2800" dirty="0" smtClean="0"/>
              <a:t>Coder codes </a:t>
            </a:r>
          </a:p>
          <a:p>
            <a:pPr algn="r"/>
            <a:r>
              <a:rPr lang="en-US" sz="2800" dirty="0" smtClean="0"/>
              <a:t>as unspecified</a:t>
            </a:r>
            <a:endParaRPr lang="en-US" sz="2800" dirty="0"/>
          </a:p>
        </p:txBody>
      </p:sp>
      <p:sp>
        <p:nvSpPr>
          <p:cNvPr id="12" name="TextBox 11" descr="How do we fill this gap?&#10;"/>
          <p:cNvSpPr txBox="1"/>
          <p:nvPr/>
        </p:nvSpPr>
        <p:spPr>
          <a:xfrm>
            <a:off x="8305800" y="5791200"/>
            <a:ext cx="3733800" cy="523220"/>
          </a:xfrm>
          <a:prstGeom prst="rect">
            <a:avLst/>
          </a:prstGeom>
          <a:noFill/>
        </p:spPr>
        <p:txBody>
          <a:bodyPr wrap="square" rtlCol="0">
            <a:spAutoFit/>
          </a:bodyPr>
          <a:lstStyle/>
          <a:p>
            <a:r>
              <a:rPr lang="en-US" sz="2800" b="1" dirty="0" smtClean="0">
                <a:solidFill>
                  <a:srgbClr val="C00000"/>
                </a:solidFill>
              </a:rPr>
              <a:t>How do we fill this gap?</a:t>
            </a:r>
            <a:endParaRPr lang="en-US" sz="2800" b="1" dirty="0">
              <a:solidFill>
                <a:srgbClr val="C00000"/>
              </a:solidFill>
            </a:endParaRPr>
          </a:p>
        </p:txBody>
      </p:sp>
      <p:sp>
        <p:nvSpPr>
          <p:cNvPr id="10" name="Curved Left Arrow 9" descr="&quot;&quot;"/>
          <p:cNvSpPr/>
          <p:nvPr/>
        </p:nvSpPr>
        <p:spPr>
          <a:xfrm rot="18590146" flipH="1" flipV="1">
            <a:off x="7645399" y="4397186"/>
            <a:ext cx="1066800" cy="2969488"/>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630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16" y="152400"/>
            <a:ext cx="3048000" cy="3048000"/>
          </a:xfrm>
          <a:prstGeom prst="rect">
            <a:avLst/>
          </a:prstGeom>
        </p:spPr>
      </p:pic>
      <p:sp>
        <p:nvSpPr>
          <p:cNvPr id="5" name="Rectangle 4" descr="A separate list was generated outlining coding and documentation guidance for coders for specific diagnoses.  &#10;"/>
          <p:cNvSpPr/>
          <p:nvPr/>
        </p:nvSpPr>
        <p:spPr>
          <a:xfrm>
            <a:off x="3276600" y="599311"/>
            <a:ext cx="8153399" cy="1610618"/>
          </a:xfrm>
          <a:prstGeom prst="rect">
            <a:avLst/>
          </a:prstGeom>
        </p:spPr>
        <p:txBody>
          <a:bodyPr wrap="square">
            <a:spAutoFit/>
          </a:bodyPr>
          <a:lstStyle/>
          <a:p>
            <a:r>
              <a:rPr lang="en-US" sz="3200" i="1" dirty="0" smtClean="0"/>
              <a:t>A </a:t>
            </a:r>
            <a:r>
              <a:rPr lang="en-US" sz="3200" i="1" dirty="0"/>
              <a:t>separate list was generated outlining coding and documentation guidance for coders for specific diagnoses.  </a:t>
            </a:r>
          </a:p>
        </p:txBody>
      </p:sp>
      <p:pic>
        <p:nvPicPr>
          <p:cNvPr id="1027" name="Picture 3" descr="Compliance Staff created a list of these diagnoses outlining documentation requirements that would include evidence of the location and whether the condition was acute or chronic. The list included gout, bursitis, joint pain, hearing loss and osteomyelitis.  This information was further reviewed and discussed with the coder participants during weekly meetings.&#10;&#10;The VHA CDI group has created tip sheets for outlining documentation requirements for the most common diagnoses. This can be obtained by going to the VHA HIM CDI page on the HIMS website.   &#10;&#10;"/>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46941" y="2822207"/>
            <a:ext cx="12101517" cy="3992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743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8000" b="-68000"/>
          </a:stretch>
        </a:blipFill>
        <a:effectLst/>
      </p:bgPr>
    </p:bg>
    <p:spTree>
      <p:nvGrpSpPr>
        <p:cNvPr id="1" name=""/>
        <p:cNvGrpSpPr/>
        <p:nvPr/>
      </p:nvGrpSpPr>
      <p:grpSpPr>
        <a:xfrm>
          <a:off x="0" y="0"/>
          <a:ext cx="0" cy="0"/>
          <a:chOff x="0" y="0"/>
          <a:chExt cx="0" cy="0"/>
        </a:xfrm>
      </p:grpSpPr>
      <p:pic>
        <p:nvPicPr>
          <p:cNvPr id="3" name="Picture 2" descr="a stethescope on a stack of books"/>
          <p:cNvPicPr>
            <a:picLocks noChangeAspect="1"/>
          </p:cNvPicPr>
          <p:nvPr/>
        </p:nvPicPr>
        <p:blipFill rotWithShape="1">
          <a:blip r:embed="rId4" cstate="print">
            <a:extLst>
              <a:ext uri="{28A0092B-C50C-407E-A947-70E740481C1C}">
                <a14:useLocalDpi xmlns:a14="http://schemas.microsoft.com/office/drawing/2010/main" val="0"/>
              </a:ext>
            </a:extLst>
          </a:blip>
          <a:srcRect t="6589" b="8697"/>
          <a:stretch/>
        </p:blipFill>
        <p:spPr>
          <a:xfrm>
            <a:off x="0" y="0"/>
            <a:ext cx="12192000" cy="6858000"/>
          </a:xfrm>
          <a:prstGeom prst="rect">
            <a:avLst/>
          </a:prstGeom>
        </p:spPr>
      </p:pic>
      <p:sp>
        <p:nvSpPr>
          <p:cNvPr id="2" name="Title 1"/>
          <p:cNvSpPr>
            <a:spLocks noGrp="1"/>
          </p:cNvSpPr>
          <p:nvPr>
            <p:ph type="title"/>
          </p:nvPr>
        </p:nvSpPr>
        <p:spPr>
          <a:xfrm>
            <a:off x="5562600" y="3962400"/>
            <a:ext cx="6477000" cy="2544762"/>
          </a:xfrm>
        </p:spPr>
        <p:txBody>
          <a:bodyPr>
            <a:normAutofit/>
          </a:bodyPr>
          <a:lstStyle/>
          <a:p>
            <a:r>
              <a:rPr lang="en-US" i="1" dirty="0" smtClean="0">
                <a:solidFill>
                  <a:schemeClr val="tx1"/>
                </a:solidFill>
                <a:effectLst/>
              </a:rPr>
              <a:t>Don’t forget</a:t>
            </a:r>
            <a:r>
              <a:rPr lang="en-US" dirty="0" smtClean="0">
                <a:solidFill>
                  <a:schemeClr val="tx1"/>
                </a:solidFill>
                <a:effectLst/>
              </a:rPr>
              <a:t/>
            </a:r>
            <a:br>
              <a:rPr lang="en-US" dirty="0" smtClean="0">
                <a:solidFill>
                  <a:schemeClr val="tx1"/>
                </a:solidFill>
                <a:effectLst/>
              </a:rPr>
            </a:br>
            <a:r>
              <a:rPr lang="en-US" sz="5600" b="1" dirty="0" smtClean="0">
                <a:solidFill>
                  <a:srgbClr val="008080"/>
                </a:solidFill>
                <a:effectLst/>
              </a:rPr>
              <a:t>Provider Education</a:t>
            </a:r>
            <a:endParaRPr lang="en-US" sz="5600" b="1" dirty="0">
              <a:solidFill>
                <a:srgbClr val="008080"/>
              </a:solidFill>
              <a:effectLst/>
            </a:endParaRPr>
          </a:p>
        </p:txBody>
      </p:sp>
    </p:spTree>
    <p:extLst>
      <p:ext uri="{BB962C8B-B14F-4D97-AF65-F5344CB8AC3E}">
        <p14:creationId xmlns:p14="http://schemas.microsoft.com/office/powerpoint/2010/main" val="2775779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SN 9 chartered an ICD 10 Workgroup in January 2014 to oversee and provide guidance to facility level ICD 10 steering committees.  One of the first steps the group tackled was to identify all stakeholders who would be impacted by the transition to ICD 10 and develop a training matrix for the Network with courses recommended by the National HIM Office for each stakeholder.  The matrix would be placed on a SharePoint and updated regularly with available courses from various platforms such as Elsevier, VeHU, Coding Roundtables and locally developed training.  This Network workgroup is planning to mandate awareness training using TMS as the vehicle to track completion.  Facility level ICD 10 steering committees will have the flexibility to modify the matrix, tailoring it to the needs of each specific target audience.  This slide provides a snapshot of the matrix looking at the Clinical Staff tab.&#1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47" t="21009" r="50852" b="5930"/>
          <a:stretch/>
        </p:blipFill>
        <p:spPr bwMode="auto">
          <a:xfrm>
            <a:off x="0" y="0"/>
            <a:ext cx="9982200" cy="683936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descr="VISN 9 chartered an ICD 10 Workgroup in January 2014 to oversee and provide guidance to facility level ICD 10 steering committees.  One of the first steps the group tackled was to identify all stakeholders who would be impacted by the transition to ICD 10 and develop a training matrix for the Network with courses recommended by the National HIM Office for each stakeholder.  The matrix would be placed on a SharePoint and updated regularly with available courses from various platforms such as Elsevier, VeHU, Coding Roundtables and locally developed training.  This Network workgroup is planning to mandate awareness training using TMS as the vehicle to track completion.  Facility level ICD 10 steering committees will have the flexibility to modify the matrix, tailoring it to the needs of each specific target audience.  This slide provides a snapshot of the matrix looking at the Clinical Staff tab.&#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0" t="39233" r="79683" b="13449"/>
          <a:stretch/>
        </p:blipFill>
        <p:spPr bwMode="auto">
          <a:xfrm>
            <a:off x="6553200" y="228600"/>
            <a:ext cx="5466522" cy="6400800"/>
          </a:xfrm>
          <a:prstGeom prst="rect">
            <a:avLst/>
          </a:prstGeom>
          <a:noFill/>
          <a:ln w="76200">
            <a:solidFill>
              <a:srgbClr val="008080"/>
            </a:solidFill>
            <a:miter lim="800000"/>
            <a:headEnd/>
            <a:tailEnd/>
          </a:ln>
          <a:extLst>
            <a:ext uri="{909E8E84-426E-40DD-AFC4-6F175D3DCCD1}">
              <a14:hiddenFill xmlns:a14="http://schemas.microsoft.com/office/drawing/2010/main">
                <a:solidFill>
                  <a:schemeClr val="accent1"/>
                </a:solidFill>
              </a14:hiddenFill>
            </a:ext>
          </a:extLst>
        </p:spPr>
      </p:pic>
      <p:sp>
        <p:nvSpPr>
          <p:cNvPr id="6" name="Isosceles Triangle 5" descr="&quot;&quot;"/>
          <p:cNvSpPr/>
          <p:nvPr/>
        </p:nvSpPr>
        <p:spPr>
          <a:xfrm rot="16200000">
            <a:off x="1274081" y="1431016"/>
            <a:ext cx="6457953" cy="3976916"/>
          </a:xfrm>
          <a:prstGeom prst="triangle">
            <a:avLst>
              <a:gd name="adj" fmla="val 45461"/>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quot;&quot;"/>
          <p:cNvSpPr/>
          <p:nvPr/>
        </p:nvSpPr>
        <p:spPr>
          <a:xfrm>
            <a:off x="228600" y="1600200"/>
            <a:ext cx="3810000" cy="4724400"/>
          </a:xfrm>
          <a:prstGeom prst="rect">
            <a:avLst/>
          </a:prstGeom>
          <a:no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55367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75" y="104930"/>
            <a:ext cx="5410200" cy="1066800"/>
          </a:xfrm>
        </p:spPr>
        <p:txBody>
          <a:bodyPr/>
          <a:lstStyle/>
          <a:p>
            <a:r>
              <a:rPr lang="en-US" b="1" dirty="0" smtClean="0"/>
              <a:t>Provider Training Plan</a:t>
            </a:r>
            <a:endParaRPr lang="en-US" b="1" dirty="0"/>
          </a:p>
        </p:txBody>
      </p:sp>
      <p:pic>
        <p:nvPicPr>
          <p:cNvPr id="7169" name="Picture 1" descr="EDUCODE MODULES ta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65" t="21232" r="57149" b="42640"/>
          <a:stretch/>
        </p:blipFill>
        <p:spPr bwMode="auto">
          <a:xfrm>
            <a:off x="3778765" y="1295400"/>
            <a:ext cx="8222735" cy="5442845"/>
          </a:xfrm>
          <a:prstGeom prst="rect">
            <a:avLst/>
          </a:prstGeom>
          <a:noFill/>
          <a:ln w="76200">
            <a:solidFill>
              <a:srgbClr val="008080"/>
            </a:solidFill>
            <a:miter lim="800000"/>
            <a:headEnd/>
            <a:tailEnd/>
          </a:ln>
          <a:extLst>
            <a:ext uri="{909E8E84-426E-40DD-AFC4-6F175D3DCCD1}">
              <a14:hiddenFill xmlns:a14="http://schemas.microsoft.com/office/drawing/2010/main">
                <a:solidFill>
                  <a:schemeClr val="accent1"/>
                </a:solidFill>
              </a14:hiddenFill>
            </a:ext>
          </a:extLst>
        </p:spPr>
      </p:pic>
      <p:sp>
        <p:nvSpPr>
          <p:cNvPr id="3" name="Curved Right Arrow 2" descr="&quot;&quot;"/>
          <p:cNvSpPr/>
          <p:nvPr/>
        </p:nvSpPr>
        <p:spPr>
          <a:xfrm rot="20291896">
            <a:off x="881447" y="1292240"/>
            <a:ext cx="2319777" cy="3962400"/>
          </a:xfrm>
          <a:prstGeom prst="curv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2" descr="Elsevier module.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0" t="38103" r="85727" b="46685"/>
          <a:stretch/>
        </p:blipFill>
        <p:spPr bwMode="auto">
          <a:xfrm>
            <a:off x="228600" y="228600"/>
            <a:ext cx="3352800" cy="1886261"/>
          </a:xfrm>
          <a:prstGeom prst="rect">
            <a:avLst/>
          </a:prstGeom>
          <a:noFill/>
          <a:ln w="76200">
            <a:solidFill>
              <a:srgbClr val="00808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359117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zzle peices assembled"/>
          <p:cNvPicPr>
            <a:picLocks noChangeAspect="1"/>
          </p:cNvPicPr>
          <p:nvPr/>
        </p:nvPicPr>
        <p:blipFill rotWithShape="1">
          <a:blip r:embed="rId3" cstate="print">
            <a:extLst>
              <a:ext uri="{28A0092B-C50C-407E-A947-70E740481C1C}">
                <a14:useLocalDpi xmlns:a14="http://schemas.microsoft.com/office/drawing/2010/main" val="0"/>
              </a:ext>
            </a:extLst>
          </a:blip>
          <a:srcRect l="50000" t="3333" r="3333" b="50000"/>
          <a:stretch/>
        </p:blipFill>
        <p:spPr>
          <a:xfrm>
            <a:off x="-20054" y="-72189"/>
            <a:ext cx="12212054" cy="6986337"/>
          </a:xfrm>
          <a:prstGeom prst="rect">
            <a:avLst/>
          </a:prstGeom>
        </p:spPr>
      </p:pic>
      <p:sp>
        <p:nvSpPr>
          <p:cNvPr id="7" name="Rectangle 6" descr="SharePoint &#10;"/>
          <p:cNvSpPr/>
          <p:nvPr/>
        </p:nvSpPr>
        <p:spPr>
          <a:xfrm>
            <a:off x="1182516" y="1003559"/>
            <a:ext cx="1846146" cy="523220"/>
          </a:xfrm>
          <a:prstGeom prst="rect">
            <a:avLst/>
          </a:prstGeom>
        </p:spPr>
        <p:txBody>
          <a:bodyPr wrap="none">
            <a:spAutoFit/>
          </a:bodyPr>
          <a:lstStyle/>
          <a:p>
            <a:r>
              <a:rPr lang="en-US" sz="2800" dirty="0" smtClean="0"/>
              <a:t>SharePoint </a:t>
            </a:r>
            <a:endParaRPr lang="en-US" sz="2800" dirty="0"/>
          </a:p>
        </p:txBody>
      </p:sp>
      <p:sp>
        <p:nvSpPr>
          <p:cNvPr id="8" name="Rectangle 7" descr="VISN &#10;Resources-modules &#10;"/>
          <p:cNvSpPr/>
          <p:nvPr/>
        </p:nvSpPr>
        <p:spPr>
          <a:xfrm>
            <a:off x="5300236" y="572672"/>
            <a:ext cx="1989872" cy="1384995"/>
          </a:xfrm>
          <a:prstGeom prst="rect">
            <a:avLst/>
          </a:prstGeom>
        </p:spPr>
        <p:txBody>
          <a:bodyPr wrap="square">
            <a:spAutoFit/>
          </a:bodyPr>
          <a:lstStyle/>
          <a:p>
            <a:pPr algn="ctr"/>
            <a:r>
              <a:rPr lang="en-US" sz="2800" dirty="0" smtClean="0"/>
              <a:t>VISN </a:t>
            </a:r>
          </a:p>
          <a:p>
            <a:pPr algn="ctr"/>
            <a:r>
              <a:rPr lang="en-US" sz="2800" dirty="0" smtClean="0"/>
              <a:t>Resources-modules </a:t>
            </a:r>
            <a:endParaRPr lang="en-US" sz="2800" dirty="0"/>
          </a:p>
        </p:txBody>
      </p:sp>
      <p:sp>
        <p:nvSpPr>
          <p:cNvPr id="9" name="Rectangle 8" descr="Monthly coding training&#10;"/>
          <p:cNvSpPr/>
          <p:nvPr/>
        </p:nvSpPr>
        <p:spPr>
          <a:xfrm>
            <a:off x="8932746" y="572672"/>
            <a:ext cx="2514600" cy="954107"/>
          </a:xfrm>
          <a:prstGeom prst="rect">
            <a:avLst/>
          </a:prstGeom>
        </p:spPr>
        <p:txBody>
          <a:bodyPr wrap="square">
            <a:spAutoFit/>
          </a:bodyPr>
          <a:lstStyle/>
          <a:p>
            <a:pPr algn="ctr"/>
            <a:r>
              <a:rPr lang="en-US" sz="2800" dirty="0" smtClean="0"/>
              <a:t>Monthly coding training</a:t>
            </a:r>
            <a:endParaRPr lang="en-US" sz="2800" dirty="0"/>
          </a:p>
        </p:txBody>
      </p:sp>
      <p:sp>
        <p:nvSpPr>
          <p:cNvPr id="10" name="Rectangle 9" descr="Newsletters"/>
          <p:cNvSpPr/>
          <p:nvPr/>
        </p:nvSpPr>
        <p:spPr>
          <a:xfrm>
            <a:off x="848289" y="3166150"/>
            <a:ext cx="2514600" cy="523220"/>
          </a:xfrm>
          <a:prstGeom prst="rect">
            <a:avLst/>
          </a:prstGeom>
        </p:spPr>
        <p:txBody>
          <a:bodyPr wrap="square">
            <a:spAutoFit/>
          </a:bodyPr>
          <a:lstStyle/>
          <a:p>
            <a:pPr algn="ctr"/>
            <a:r>
              <a:rPr lang="en-US" sz="2800" dirty="0" smtClean="0"/>
              <a:t>Newsletters</a:t>
            </a:r>
            <a:endParaRPr lang="en-US" sz="2800" dirty="0"/>
          </a:p>
        </p:txBody>
      </p:sp>
      <p:sp>
        <p:nvSpPr>
          <p:cNvPr id="11" name="Rectangle 10" descr="VeHU"/>
          <p:cNvSpPr/>
          <p:nvPr/>
        </p:nvSpPr>
        <p:spPr>
          <a:xfrm>
            <a:off x="4901403" y="3166150"/>
            <a:ext cx="2514600" cy="523220"/>
          </a:xfrm>
          <a:prstGeom prst="rect">
            <a:avLst/>
          </a:prstGeom>
        </p:spPr>
        <p:txBody>
          <a:bodyPr wrap="square">
            <a:spAutoFit/>
          </a:bodyPr>
          <a:lstStyle/>
          <a:p>
            <a:pPr algn="ctr"/>
            <a:r>
              <a:rPr lang="en-US" sz="2800" dirty="0" smtClean="0"/>
              <a:t>VeHU</a:t>
            </a:r>
            <a:endParaRPr lang="en-US" sz="2800" dirty="0"/>
          </a:p>
        </p:txBody>
      </p:sp>
      <p:sp>
        <p:nvSpPr>
          <p:cNvPr id="12" name="Rectangle 11" descr="Elsevier"/>
          <p:cNvSpPr/>
          <p:nvPr/>
        </p:nvSpPr>
        <p:spPr>
          <a:xfrm>
            <a:off x="8932746" y="3166150"/>
            <a:ext cx="2514600" cy="523220"/>
          </a:xfrm>
          <a:prstGeom prst="rect">
            <a:avLst/>
          </a:prstGeom>
        </p:spPr>
        <p:txBody>
          <a:bodyPr wrap="square">
            <a:spAutoFit/>
          </a:bodyPr>
          <a:lstStyle/>
          <a:p>
            <a:pPr algn="ctr"/>
            <a:r>
              <a:rPr lang="en-US" sz="2800" dirty="0" smtClean="0"/>
              <a:t>Elsevier</a:t>
            </a:r>
            <a:endParaRPr lang="en-US" sz="2800" dirty="0"/>
          </a:p>
        </p:txBody>
      </p:sp>
      <p:sp>
        <p:nvSpPr>
          <p:cNvPr id="13" name="Rectangle 12" descr="Provider to coder training&#10;"/>
          <p:cNvSpPr/>
          <p:nvPr/>
        </p:nvSpPr>
        <p:spPr>
          <a:xfrm>
            <a:off x="848289" y="5088811"/>
            <a:ext cx="2514600" cy="954107"/>
          </a:xfrm>
          <a:prstGeom prst="rect">
            <a:avLst/>
          </a:prstGeom>
        </p:spPr>
        <p:txBody>
          <a:bodyPr wrap="square">
            <a:spAutoFit/>
          </a:bodyPr>
          <a:lstStyle/>
          <a:p>
            <a:pPr algn="ctr"/>
            <a:r>
              <a:rPr lang="en-US" sz="2800" dirty="0" smtClean="0"/>
              <a:t>Provider to coder training</a:t>
            </a:r>
            <a:endParaRPr lang="en-US" sz="2800" dirty="0"/>
          </a:p>
        </p:txBody>
      </p:sp>
      <p:sp>
        <p:nvSpPr>
          <p:cNvPr id="14" name="Rectangle 13" descr="Simulator&#10;"/>
          <p:cNvSpPr/>
          <p:nvPr/>
        </p:nvSpPr>
        <p:spPr>
          <a:xfrm>
            <a:off x="5037872" y="5304254"/>
            <a:ext cx="2514600" cy="523220"/>
          </a:xfrm>
          <a:prstGeom prst="rect">
            <a:avLst/>
          </a:prstGeom>
        </p:spPr>
        <p:txBody>
          <a:bodyPr wrap="square">
            <a:spAutoFit/>
          </a:bodyPr>
          <a:lstStyle/>
          <a:p>
            <a:pPr algn="ctr"/>
            <a:r>
              <a:rPr lang="en-US" sz="2800" dirty="0" smtClean="0"/>
              <a:t>Simulator</a:t>
            </a:r>
            <a:endParaRPr lang="en-US" sz="2800" dirty="0"/>
          </a:p>
        </p:txBody>
      </p:sp>
      <p:sp>
        <p:nvSpPr>
          <p:cNvPr id="15" name="Rectangle 14" descr="Nuance webcast&#10;"/>
          <p:cNvSpPr/>
          <p:nvPr/>
        </p:nvSpPr>
        <p:spPr>
          <a:xfrm>
            <a:off x="9109208" y="5304254"/>
            <a:ext cx="2608146" cy="523220"/>
          </a:xfrm>
          <a:prstGeom prst="rect">
            <a:avLst/>
          </a:prstGeom>
        </p:spPr>
        <p:txBody>
          <a:bodyPr wrap="square">
            <a:spAutoFit/>
          </a:bodyPr>
          <a:lstStyle/>
          <a:p>
            <a:pPr algn="ctr"/>
            <a:r>
              <a:rPr lang="en-US" sz="2800" dirty="0" smtClean="0"/>
              <a:t>Nuance webcast</a:t>
            </a:r>
            <a:endParaRPr lang="en-US" sz="2800" dirty="0"/>
          </a:p>
        </p:txBody>
      </p:sp>
    </p:spTree>
    <p:extLst>
      <p:ext uri="{BB962C8B-B14F-4D97-AF65-F5344CB8AC3E}">
        <p14:creationId xmlns:p14="http://schemas.microsoft.com/office/powerpoint/2010/main" val="35670922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8100"/>
            <a:ext cx="12001500" cy="6789595"/>
          </a:xfrm>
          <a:prstGeom prst="rect">
            <a:avLst/>
          </a:prstGeom>
        </p:spPr>
      </p:pic>
    </p:spTree>
    <p:extLst>
      <p:ext uri="{BB962C8B-B14F-4D97-AF65-F5344CB8AC3E}">
        <p14:creationId xmlns:p14="http://schemas.microsoft.com/office/powerpoint/2010/main" val="3294706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ysician writing on a chart"/>
          <p:cNvPicPr>
            <a:picLocks noChangeAspect="1"/>
          </p:cNvPicPr>
          <p:nvPr/>
        </p:nvPicPr>
        <p:blipFill rotWithShape="1">
          <a:blip r:embed="rId3" cstate="print">
            <a:extLst>
              <a:ext uri="{28A0092B-C50C-407E-A947-70E740481C1C}">
                <a14:useLocalDpi xmlns:a14="http://schemas.microsoft.com/office/drawing/2010/main" val="0"/>
              </a:ext>
            </a:extLst>
          </a:blip>
          <a:srcRect t="2824" b="12462"/>
          <a:stretch/>
        </p:blipFill>
        <p:spPr>
          <a:xfrm>
            <a:off x="0" y="12032"/>
            <a:ext cx="12192000" cy="6858000"/>
          </a:xfrm>
          <a:prstGeom prst="rect">
            <a:avLst/>
          </a:prstGeom>
        </p:spPr>
      </p:pic>
      <p:sp>
        <p:nvSpPr>
          <p:cNvPr id="2" name="Title 1"/>
          <p:cNvSpPr>
            <a:spLocks noGrp="1"/>
          </p:cNvSpPr>
          <p:nvPr>
            <p:ph type="title"/>
          </p:nvPr>
        </p:nvSpPr>
        <p:spPr>
          <a:xfrm>
            <a:off x="0" y="10886"/>
            <a:ext cx="12177485" cy="1143000"/>
          </a:xfrm>
          <a:solidFill>
            <a:schemeClr val="bg2">
              <a:lumMod val="90000"/>
              <a:alpha val="70000"/>
            </a:schemeClr>
          </a:solidFill>
        </p:spPr>
        <p:txBody>
          <a:bodyPr>
            <a:normAutofit/>
          </a:bodyPr>
          <a:lstStyle/>
          <a:p>
            <a:r>
              <a:rPr lang="en-US" b="1" dirty="0" smtClean="0">
                <a:solidFill>
                  <a:srgbClr val="008080"/>
                </a:solidFill>
              </a:rPr>
              <a:t>Clinical Documentation Improvement Training</a:t>
            </a:r>
            <a:endParaRPr lang="en-US" b="1" dirty="0">
              <a:solidFill>
                <a:srgbClr val="008080"/>
              </a:solidFill>
            </a:endParaRPr>
          </a:p>
        </p:txBody>
      </p:sp>
    </p:spTree>
    <p:extLst>
      <p:ext uri="{BB962C8B-B14F-4D97-AF65-F5344CB8AC3E}">
        <p14:creationId xmlns:p14="http://schemas.microsoft.com/office/powerpoint/2010/main" val="1338343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xample line graph with a steep downward trend line"/>
          <p:cNvPicPr>
            <a:picLocks noChangeAspect="1"/>
          </p:cNvPicPr>
          <p:nvPr/>
        </p:nvPicPr>
        <p:blipFill rotWithShape="1">
          <a:blip r:embed="rId3" cstate="print">
            <a:extLst>
              <a:ext uri="{28A0092B-C50C-407E-A947-70E740481C1C}">
                <a14:useLocalDpi xmlns:a14="http://schemas.microsoft.com/office/drawing/2010/main" val="0"/>
              </a:ext>
            </a:extLst>
          </a:blip>
          <a:srcRect l="1475" t="2043" b="6004"/>
          <a:stretch/>
        </p:blipFill>
        <p:spPr>
          <a:xfrm>
            <a:off x="0" y="1"/>
            <a:ext cx="10177522" cy="6858000"/>
          </a:xfrm>
          <a:prstGeom prst="rect">
            <a:avLst/>
          </a:prstGeom>
        </p:spPr>
      </p:pic>
      <p:sp>
        <p:nvSpPr>
          <p:cNvPr id="5" name="Rectangle 4" descr="Decrease in coding productivity&#10;"/>
          <p:cNvSpPr/>
          <p:nvPr/>
        </p:nvSpPr>
        <p:spPr>
          <a:xfrm>
            <a:off x="3810000" y="296055"/>
            <a:ext cx="6858000" cy="677108"/>
          </a:xfrm>
          <a:prstGeom prst="rect">
            <a:avLst/>
          </a:prstGeom>
        </p:spPr>
        <p:txBody>
          <a:bodyPr wrap="square">
            <a:spAutoFit/>
          </a:bodyPr>
          <a:lstStyle/>
          <a:p>
            <a:r>
              <a:rPr lang="en-US" sz="3800" dirty="0" smtClean="0"/>
              <a:t>Decrease </a:t>
            </a:r>
            <a:r>
              <a:rPr lang="en-US" sz="3800" dirty="0"/>
              <a:t>in coding </a:t>
            </a:r>
            <a:r>
              <a:rPr lang="en-US" sz="3800" dirty="0" smtClean="0"/>
              <a:t>productivity</a:t>
            </a:r>
          </a:p>
        </p:txBody>
      </p:sp>
      <p:sp>
        <p:nvSpPr>
          <p:cNvPr id="6" name="Rectangle 5" descr="Reduction in the flow of revenue &#10;"/>
          <p:cNvSpPr/>
          <p:nvPr/>
        </p:nvSpPr>
        <p:spPr>
          <a:xfrm>
            <a:off x="5422198" y="1295400"/>
            <a:ext cx="6769802" cy="677108"/>
          </a:xfrm>
          <a:prstGeom prst="rect">
            <a:avLst/>
          </a:prstGeom>
        </p:spPr>
        <p:txBody>
          <a:bodyPr wrap="none">
            <a:spAutoFit/>
          </a:bodyPr>
          <a:lstStyle/>
          <a:p>
            <a:r>
              <a:rPr lang="en-US" sz="3800" dirty="0"/>
              <a:t>Reduction in the flow of revenue </a:t>
            </a:r>
          </a:p>
        </p:txBody>
      </p:sp>
      <p:sp>
        <p:nvSpPr>
          <p:cNvPr id="7" name="Rectangle 6" descr="from 16,000&#10;"/>
          <p:cNvSpPr/>
          <p:nvPr/>
        </p:nvSpPr>
        <p:spPr>
          <a:xfrm>
            <a:off x="1828800" y="2304346"/>
            <a:ext cx="3454534" cy="1692771"/>
          </a:xfrm>
          <a:prstGeom prst="rect">
            <a:avLst/>
          </a:prstGeom>
        </p:spPr>
        <p:txBody>
          <a:bodyPr wrap="square">
            <a:spAutoFit/>
          </a:bodyPr>
          <a:lstStyle/>
          <a:p>
            <a:r>
              <a:rPr lang="en-US" sz="3800" i="1" dirty="0">
                <a:solidFill>
                  <a:schemeClr val="bg1">
                    <a:lumMod val="65000"/>
                  </a:schemeClr>
                </a:solidFill>
              </a:rPr>
              <a:t>f</a:t>
            </a:r>
            <a:r>
              <a:rPr lang="en-US" sz="3800" i="1" dirty="0" smtClean="0">
                <a:solidFill>
                  <a:schemeClr val="bg1">
                    <a:lumMod val="65000"/>
                  </a:schemeClr>
                </a:solidFill>
              </a:rPr>
              <a:t>rom</a:t>
            </a:r>
            <a:r>
              <a:rPr lang="en-US" sz="3800" dirty="0" smtClean="0"/>
              <a:t> </a:t>
            </a:r>
            <a:r>
              <a:rPr lang="en-US" sz="6600" b="1" dirty="0" smtClean="0"/>
              <a:t>16,000</a:t>
            </a:r>
          </a:p>
        </p:txBody>
      </p:sp>
      <p:sp>
        <p:nvSpPr>
          <p:cNvPr id="8" name="Rectangle 7" descr="to 155,000&#10;"/>
          <p:cNvSpPr/>
          <p:nvPr/>
        </p:nvSpPr>
        <p:spPr>
          <a:xfrm>
            <a:off x="2568084" y="3933105"/>
            <a:ext cx="4845044" cy="1600438"/>
          </a:xfrm>
          <a:prstGeom prst="rect">
            <a:avLst/>
          </a:prstGeom>
        </p:spPr>
        <p:txBody>
          <a:bodyPr wrap="none">
            <a:spAutoFit/>
          </a:bodyPr>
          <a:lstStyle/>
          <a:p>
            <a:pPr lvl="0"/>
            <a:r>
              <a:rPr lang="en-US" sz="3800" i="1" dirty="0">
                <a:solidFill>
                  <a:schemeClr val="bg1">
                    <a:lumMod val="65000"/>
                  </a:schemeClr>
                </a:solidFill>
              </a:rPr>
              <a:t>to</a:t>
            </a:r>
            <a:r>
              <a:rPr lang="en-US" sz="3800" dirty="0">
                <a:solidFill>
                  <a:prstClr val="black"/>
                </a:solidFill>
              </a:rPr>
              <a:t> </a:t>
            </a:r>
            <a:r>
              <a:rPr lang="en-US" sz="9800" b="1" dirty="0">
                <a:solidFill>
                  <a:srgbClr val="FF0000"/>
                </a:solidFill>
              </a:rPr>
              <a:t>155,000</a:t>
            </a:r>
          </a:p>
        </p:txBody>
      </p:sp>
    </p:spTree>
    <p:extLst>
      <p:ext uri="{BB962C8B-B14F-4D97-AF65-F5344CB8AC3E}">
        <p14:creationId xmlns:p14="http://schemas.microsoft.com/office/powerpoint/2010/main" val="783050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descr="&quot;&quot;"/>
          <p:cNvSpPr/>
          <p:nvPr/>
        </p:nvSpPr>
        <p:spPr>
          <a:xfrm>
            <a:off x="1600200" y="990600"/>
            <a:ext cx="9677400" cy="5334000"/>
          </a:xfrm>
          <a:prstGeom prst="ellipse">
            <a:avLst/>
          </a:prstGeom>
          <a:noFill/>
          <a:ln w="152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1000" y="176748"/>
            <a:ext cx="7391400" cy="2490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a list of these diagnoses outlining documentation requirements that would include evidence of the location and whether the condition was acute or chronic. The list included gout, bursitis, joint pain, hearing loss and osteomyelitis.  This information was further reviewed and discussed with the coder participants during weekly meetings.&#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81000" y="228600"/>
            <a:ext cx="7391401" cy="2438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descr="Use the list to identify provider and coder training needs and analyze progress&#10;"/>
          <p:cNvSpPr txBox="1"/>
          <p:nvPr/>
        </p:nvSpPr>
        <p:spPr>
          <a:xfrm>
            <a:off x="533400" y="3323494"/>
            <a:ext cx="4318000" cy="2308324"/>
          </a:xfrm>
          <a:prstGeom prst="rect">
            <a:avLst/>
          </a:prstGeom>
          <a:solidFill>
            <a:schemeClr val="bg1"/>
          </a:solidFill>
          <a:ln w="57150">
            <a:solidFill>
              <a:srgbClr val="008080"/>
            </a:solidFill>
          </a:ln>
        </p:spPr>
        <p:txBody>
          <a:bodyPr wrap="square" rtlCol="0">
            <a:spAutoFit/>
          </a:bodyPr>
          <a:lstStyle/>
          <a:p>
            <a:pPr algn="ctr"/>
            <a:r>
              <a:rPr lang="en-US" sz="3600" dirty="0" smtClean="0"/>
              <a:t>Use the list to identify provider and coder training needs and analyze progress</a:t>
            </a:r>
            <a:endParaRPr lang="en-US" sz="3600" dirty="0"/>
          </a:p>
        </p:txBody>
      </p:sp>
      <p:pic>
        <p:nvPicPr>
          <p:cNvPr id="2" name="Picture 1" descr="four professionals including a physician"/>
          <p:cNvPicPr>
            <a:picLocks noChangeAspect="1"/>
          </p:cNvPicPr>
          <p:nvPr/>
        </p:nvPicPr>
        <p:blipFill rotWithShape="1">
          <a:blip r:embed="rId4" cstate="print">
            <a:extLst>
              <a:ext uri="{28A0092B-C50C-407E-A947-70E740481C1C}">
                <a14:useLocalDpi xmlns:a14="http://schemas.microsoft.com/office/drawing/2010/main" val="0"/>
              </a:ext>
            </a:extLst>
          </a:blip>
          <a:srcRect l="2578" t="6997" r="4363"/>
          <a:stretch/>
        </p:blipFill>
        <p:spPr>
          <a:xfrm>
            <a:off x="6070600" y="2829553"/>
            <a:ext cx="5816600" cy="4028447"/>
          </a:xfrm>
          <a:prstGeom prst="rect">
            <a:avLst/>
          </a:prstGeom>
        </p:spPr>
      </p:pic>
    </p:spTree>
    <p:extLst>
      <p:ext uri="{BB962C8B-B14F-4D97-AF65-F5344CB8AC3E}">
        <p14:creationId xmlns:p14="http://schemas.microsoft.com/office/powerpoint/2010/main" val="40701106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Physician Query Tracking Process, which is a key component of clinical documentation improvement &amp; ICD 10 preparedness, was implemented in the VISN 9 CCU in June 2012.  It is essentially a tool in our Nuance software that allows for standardized communication with clinical staff and tracking the progress to completion of those queries. Through the 1st half of FY 14 a total of 1671 queries were sent by VISN 9 coding staff to clinical staff with a resulting 56% completion rate.  In VISN 9 this data is reported on a regular basis to VISN Leadership and site specific data shared with each Medical Center’s Leadership.&#10;"/>
          <p:cNvGrpSpPr/>
          <p:nvPr/>
        </p:nvGrpSpPr>
        <p:grpSpPr>
          <a:xfrm>
            <a:off x="-247650" y="274637"/>
            <a:ext cx="7295583" cy="6202364"/>
            <a:chOff x="-247650" y="274637"/>
            <a:chExt cx="7295583" cy="6202364"/>
          </a:xfrm>
        </p:grpSpPr>
        <p:pic>
          <p:nvPicPr>
            <p:cNvPr id="5" name="Picture 2" descr="The Physician Query Tracking Process, which is a key component of clinical documentation improvement &amp; ICD 10 preparedness, was implemented in the VISN 9 CCU in June 2012.  It is essentially a tool in our Nuance software that allows for standardized communication with clinical staff and tracking the progress to completion of those queries. Through the 1st half of FY 14 a total of 1671 queries were sent by VISN 9 coding staff to clinical staff with a resulting 56% completion rate.  In VISN 9 this data is reported on a regular basis to VISN Leadership and site specific data shared with each Medical Center’s Leadership.&#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085" t="2506" r="27804" b="79729"/>
            <a:stretch/>
          </p:blipFill>
          <p:spPr bwMode="auto">
            <a:xfrm>
              <a:off x="1699" y="274637"/>
              <a:ext cx="7046234" cy="27261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085" t="21058" r="50366" b="73686"/>
            <a:stretch/>
          </p:blipFill>
          <p:spPr bwMode="auto">
            <a:xfrm>
              <a:off x="-247650" y="5181600"/>
              <a:ext cx="5656110" cy="12954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221" t="21058" r="27811" b="74713"/>
            <a:stretch/>
          </p:blipFill>
          <p:spPr bwMode="auto">
            <a:xfrm>
              <a:off x="162176" y="4331382"/>
              <a:ext cx="5376279" cy="10171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Oval 6" descr="&quot;&quot;"/>
          <p:cNvSpPr/>
          <p:nvPr/>
        </p:nvSpPr>
        <p:spPr>
          <a:xfrm>
            <a:off x="6477000" y="3276600"/>
            <a:ext cx="609600" cy="5334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descr="&quot;&quot;"/>
          <p:cNvSpPr/>
          <p:nvPr/>
        </p:nvSpPr>
        <p:spPr>
          <a:xfrm>
            <a:off x="10697028" y="4194629"/>
            <a:ext cx="609600" cy="533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 pie chart"/>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9354" t="30073" r="18877" b="3515"/>
          <a:stretch/>
        </p:blipFill>
        <p:spPr bwMode="auto">
          <a:xfrm>
            <a:off x="6248400" y="1142999"/>
            <a:ext cx="5410200" cy="57150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quot;&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283" t="57524" r="39757" b="35392"/>
          <a:stretch/>
        </p:blipFill>
        <p:spPr bwMode="auto">
          <a:xfrm rot="736314">
            <a:off x="10592967" y="4027399"/>
            <a:ext cx="727543" cy="7275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quot;&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83" t="46898" r="54547" b="45133"/>
          <a:stretch/>
        </p:blipFill>
        <p:spPr bwMode="auto">
          <a:xfrm rot="646228">
            <a:off x="6533697" y="3263609"/>
            <a:ext cx="838200" cy="685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descr="44%&#10;"/>
          <p:cNvSpPr txBox="1"/>
          <p:nvPr/>
        </p:nvSpPr>
        <p:spPr>
          <a:xfrm>
            <a:off x="6477000" y="3292613"/>
            <a:ext cx="1371600" cy="707886"/>
          </a:xfrm>
          <a:prstGeom prst="rect">
            <a:avLst/>
          </a:prstGeom>
          <a:noFill/>
        </p:spPr>
        <p:txBody>
          <a:bodyPr wrap="square" rtlCol="0">
            <a:spAutoFit/>
          </a:bodyPr>
          <a:lstStyle/>
          <a:p>
            <a:r>
              <a:rPr lang="en-US" sz="4000" b="1" dirty="0" smtClean="0"/>
              <a:t>44%</a:t>
            </a:r>
            <a:endParaRPr lang="en-US" sz="4000" b="1" dirty="0"/>
          </a:p>
        </p:txBody>
      </p:sp>
      <p:sp>
        <p:nvSpPr>
          <p:cNvPr id="8" name="TextBox 7" descr="56%&#10;"/>
          <p:cNvSpPr txBox="1"/>
          <p:nvPr/>
        </p:nvSpPr>
        <p:spPr>
          <a:xfrm>
            <a:off x="10242889" y="4021688"/>
            <a:ext cx="1143000" cy="707886"/>
          </a:xfrm>
          <a:prstGeom prst="rect">
            <a:avLst/>
          </a:prstGeom>
          <a:noFill/>
        </p:spPr>
        <p:txBody>
          <a:bodyPr wrap="square" rtlCol="0">
            <a:spAutoFit/>
          </a:bodyPr>
          <a:lstStyle/>
          <a:p>
            <a:r>
              <a:rPr lang="en-US" sz="4000" b="1" dirty="0" smtClean="0"/>
              <a:t>56%</a:t>
            </a:r>
            <a:endParaRPr lang="en-US" sz="4000" b="1" dirty="0"/>
          </a:p>
        </p:txBody>
      </p:sp>
    </p:spTree>
    <p:extLst>
      <p:ext uri="{BB962C8B-B14F-4D97-AF65-F5344CB8AC3E}">
        <p14:creationId xmlns:p14="http://schemas.microsoft.com/office/powerpoint/2010/main" val="1454932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835"/>
            <a:ext cx="12192000" cy="715962"/>
          </a:xfrm>
        </p:spPr>
        <p:txBody>
          <a:bodyPr>
            <a:normAutofit/>
          </a:bodyPr>
          <a:lstStyle/>
          <a:p>
            <a:r>
              <a:rPr lang="en-US" sz="4000" i="1" dirty="0" smtClean="0"/>
              <a:t>What types of queries are being sent to clinical providers?</a:t>
            </a:r>
            <a:endParaRPr lang="en-US" sz="3600" i="1" dirty="0"/>
          </a:p>
        </p:txBody>
      </p:sp>
      <p:pic>
        <p:nvPicPr>
          <p:cNvPr id="3077" name="Picture 5" descr="pie chart of FY13 “Insufficient Documentation” Queries&#10;"/>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9507" t="29787" r="38092"/>
          <a:stretch/>
        </p:blipFill>
        <p:spPr bwMode="auto">
          <a:xfrm>
            <a:off x="156033" y="1066800"/>
            <a:ext cx="5039478" cy="56292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descr="1335 “Insufficient Documentation” Queries&#10;"/>
          <p:cNvSpPr txBox="1"/>
          <p:nvPr/>
        </p:nvSpPr>
        <p:spPr>
          <a:xfrm>
            <a:off x="1319588" y="4086487"/>
            <a:ext cx="2719011" cy="1815882"/>
          </a:xfrm>
          <a:prstGeom prst="rect">
            <a:avLst/>
          </a:prstGeom>
          <a:solidFill>
            <a:schemeClr val="accent4"/>
          </a:solidFill>
          <a:effectLst>
            <a:softEdge rad="127000"/>
          </a:effectLst>
        </p:spPr>
        <p:txBody>
          <a:bodyPr wrap="square" rtlCol="0">
            <a:spAutoFit/>
          </a:bodyPr>
          <a:lstStyle/>
          <a:p>
            <a:pPr algn="ctr"/>
            <a:r>
              <a:rPr lang="en-US" sz="2800" b="1" dirty="0" smtClean="0"/>
              <a:t>1335 “Insufficient Documentation” Queries</a:t>
            </a:r>
            <a:endParaRPr lang="en-US" sz="2800" b="1" dirty="0"/>
          </a:p>
        </p:txBody>
      </p:sp>
      <p:pic>
        <p:nvPicPr>
          <p:cNvPr id="3076" name="Picture 4" descr="pie chart of FY14 “Insufficient Documentation” Queries"/>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val="0"/>
              </a:ext>
            </a:extLst>
          </a:blip>
          <a:srcRect l="4235" t="30358" r="36483" b="1"/>
          <a:stretch/>
        </p:blipFill>
        <p:spPr bwMode="auto">
          <a:xfrm>
            <a:off x="6629400" y="1347497"/>
            <a:ext cx="5105400" cy="53485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descr="78 “Insufficient Documentation” Queries&#10;"/>
          <p:cNvSpPr txBox="1"/>
          <p:nvPr/>
        </p:nvSpPr>
        <p:spPr>
          <a:xfrm>
            <a:off x="5580144" y="1327399"/>
            <a:ext cx="2725656" cy="1384995"/>
          </a:xfrm>
          <a:prstGeom prst="rect">
            <a:avLst/>
          </a:prstGeom>
          <a:solidFill>
            <a:schemeClr val="accent3">
              <a:lumMod val="75000"/>
            </a:schemeClr>
          </a:solidFill>
          <a:ln>
            <a:solidFill>
              <a:schemeClr val="tx1"/>
            </a:solidFill>
          </a:ln>
          <a:effectLst/>
        </p:spPr>
        <p:txBody>
          <a:bodyPr wrap="square" rtlCol="0">
            <a:spAutoFit/>
          </a:bodyPr>
          <a:lstStyle/>
          <a:p>
            <a:pPr algn="ctr"/>
            <a:r>
              <a:rPr lang="en-US" sz="2800" b="1" dirty="0" smtClean="0"/>
              <a:t>78 “Insufficient Documentation” Queries</a:t>
            </a:r>
            <a:endParaRPr lang="en-US" sz="2800" b="1" dirty="0"/>
          </a:p>
        </p:txBody>
      </p:sp>
      <p:cxnSp>
        <p:nvCxnSpPr>
          <p:cNvPr id="15" name="Straight Arrow Connector 14" descr="&quot;&quot;"/>
          <p:cNvCxnSpPr/>
          <p:nvPr/>
        </p:nvCxnSpPr>
        <p:spPr>
          <a:xfrm>
            <a:off x="7848600" y="2712394"/>
            <a:ext cx="2514600" cy="19358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descr="FY13&#10;"/>
          <p:cNvSpPr txBox="1"/>
          <p:nvPr/>
        </p:nvSpPr>
        <p:spPr>
          <a:xfrm>
            <a:off x="2138739" y="6210890"/>
            <a:ext cx="1219200" cy="523220"/>
          </a:xfrm>
          <a:prstGeom prst="rect">
            <a:avLst/>
          </a:prstGeom>
          <a:noFill/>
        </p:spPr>
        <p:txBody>
          <a:bodyPr wrap="square" rtlCol="0">
            <a:spAutoFit/>
          </a:bodyPr>
          <a:lstStyle/>
          <a:p>
            <a:pPr algn="ctr"/>
            <a:r>
              <a:rPr lang="en-US" sz="2800" b="1" dirty="0" smtClean="0"/>
              <a:t>FY13</a:t>
            </a:r>
            <a:endParaRPr lang="en-US" sz="2800" b="1" dirty="0"/>
          </a:p>
        </p:txBody>
      </p:sp>
      <p:sp>
        <p:nvSpPr>
          <p:cNvPr id="13" name="TextBox 12" descr="FY14&#10;"/>
          <p:cNvSpPr txBox="1"/>
          <p:nvPr/>
        </p:nvSpPr>
        <p:spPr>
          <a:xfrm>
            <a:off x="8572500" y="6210890"/>
            <a:ext cx="1219200" cy="523220"/>
          </a:xfrm>
          <a:prstGeom prst="rect">
            <a:avLst/>
          </a:prstGeom>
          <a:noFill/>
        </p:spPr>
        <p:txBody>
          <a:bodyPr wrap="square" rtlCol="0">
            <a:spAutoFit/>
          </a:bodyPr>
          <a:lstStyle/>
          <a:p>
            <a:pPr algn="ctr"/>
            <a:r>
              <a:rPr lang="en-US" sz="2800" b="1" dirty="0" smtClean="0"/>
              <a:t>FY14</a:t>
            </a:r>
            <a:endParaRPr lang="en-US" sz="2800" b="1" dirty="0"/>
          </a:p>
        </p:txBody>
      </p:sp>
    </p:spTree>
    <p:extLst>
      <p:ext uri="{BB962C8B-B14F-4D97-AF65-F5344CB8AC3E}">
        <p14:creationId xmlns:p14="http://schemas.microsoft.com/office/powerpoint/2010/main" val="9217060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 support of our Clinical Documentation Improvement Plan VISN 9 made it a priority to track the PQT completion rate by site throughout FY 2014 despite the fact that there is no national benchmark to measure it against.  We set 50% as an imaginary target to at least establish a baseline from which to measure progress throughout our Network.  Although we struggled in the early part of the Fiscal Year, all sites had a PQT response rate well above the 50% mark.  Using these types of data throughout the year, has helped us to focus our training efforts with Providers on issues that have the greatest impact and will eventually make the transition to ICD 10 much easier. &#1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33010"/>
          <a:stretch/>
        </p:blipFill>
        <p:spPr bwMode="auto">
          <a:xfrm>
            <a:off x="-116808" y="0"/>
            <a:ext cx="123469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quot;&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73" t="38705" r="68649" b="50130"/>
          <a:stretch/>
        </p:blipFill>
        <p:spPr bwMode="auto">
          <a:xfrm>
            <a:off x="6075696" y="3048000"/>
            <a:ext cx="9728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descr="&quot;&quot;"/>
          <p:cNvCxnSpPr/>
          <p:nvPr/>
        </p:nvCxnSpPr>
        <p:spPr>
          <a:xfrm>
            <a:off x="1924050" y="4038600"/>
            <a:ext cx="9982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descr="PQT Completion Rate&#10;Comparison by Facility&#10;VISN 9 FY14"/>
          <p:cNvSpPr>
            <a:spLocks noGrp="1"/>
          </p:cNvSpPr>
          <p:nvPr>
            <p:ph type="title"/>
          </p:nvPr>
        </p:nvSpPr>
        <p:spPr>
          <a:xfrm>
            <a:off x="1562100" y="247649"/>
            <a:ext cx="9662028" cy="1962151"/>
          </a:xfrm>
          <a:blipFill>
            <a:blip r:embed="rId4" cstate="print"/>
            <a:stretch>
              <a:fillRect/>
            </a:stretch>
          </a:blipFill>
        </p:spPr>
        <p:txBody>
          <a:bodyPr>
            <a:normAutofit/>
          </a:bodyPr>
          <a:lstStyle/>
          <a:p>
            <a:r>
              <a:rPr lang="en-US" sz="4000" b="1" dirty="0"/>
              <a:t>PQT Completion </a:t>
            </a:r>
            <a:r>
              <a:rPr lang="en-US" sz="4000" b="1" dirty="0" smtClean="0"/>
              <a:t>Rate</a:t>
            </a:r>
            <a:br>
              <a:rPr lang="en-US" sz="4000" b="1" dirty="0" smtClean="0"/>
            </a:br>
            <a:r>
              <a:rPr lang="en-US" sz="3600" i="1" dirty="0" smtClean="0"/>
              <a:t>Comparison </a:t>
            </a:r>
            <a:r>
              <a:rPr lang="en-US" sz="3600" i="1" dirty="0"/>
              <a:t>by </a:t>
            </a:r>
            <a:r>
              <a:rPr lang="en-US" sz="3600" i="1" dirty="0" smtClean="0"/>
              <a:t>Facility</a:t>
            </a:r>
            <a:r>
              <a:rPr lang="en-US" sz="3600" dirty="0" smtClean="0"/>
              <a:t/>
            </a:r>
            <a:br>
              <a:rPr lang="en-US" sz="3600" dirty="0" smtClean="0"/>
            </a:br>
            <a:r>
              <a:rPr lang="en-US" sz="3600" dirty="0" smtClean="0"/>
              <a:t>VISN 9 FY14</a:t>
            </a:r>
            <a:endParaRPr lang="en-US" sz="3600" u="sng" dirty="0"/>
          </a:p>
        </p:txBody>
      </p:sp>
      <p:grpSp>
        <p:nvGrpSpPr>
          <p:cNvPr id="3" name="Group 2" descr="Goal of 50%&#10;"/>
          <p:cNvGrpSpPr/>
          <p:nvPr/>
        </p:nvGrpSpPr>
        <p:grpSpPr>
          <a:xfrm>
            <a:off x="8290428" y="1323886"/>
            <a:ext cx="3101472" cy="2543265"/>
            <a:chOff x="8290428" y="1323886"/>
            <a:chExt cx="3101472" cy="2543265"/>
          </a:xfrm>
        </p:grpSpPr>
        <p:sp>
          <p:nvSpPr>
            <p:cNvPr id="7" name="Bent Arrow 6" descr="&quot;&quot;"/>
            <p:cNvSpPr/>
            <p:nvPr/>
          </p:nvSpPr>
          <p:spPr>
            <a:xfrm rot="16200000" flipH="1">
              <a:off x="8061828" y="2152651"/>
              <a:ext cx="1943100" cy="1485900"/>
            </a:xfrm>
            <a:prstGeom prst="bentArrow">
              <a:avLst>
                <a:gd name="adj1" fmla="val 8333"/>
                <a:gd name="adj2" fmla="val 17308"/>
                <a:gd name="adj3" fmla="val 25000"/>
                <a:gd name="adj4" fmla="val 8409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9563100" y="1323886"/>
              <a:ext cx="1828800" cy="1200329"/>
            </a:xfrm>
            <a:prstGeom prst="rect">
              <a:avLst/>
            </a:prstGeom>
            <a:solidFill>
              <a:srgbClr val="FFFF00"/>
            </a:solidFill>
            <a:ln>
              <a:solidFill>
                <a:schemeClr val="tx1"/>
              </a:solidFill>
            </a:ln>
          </p:spPr>
          <p:txBody>
            <a:bodyPr wrap="square" rtlCol="0">
              <a:spAutoFit/>
            </a:bodyPr>
            <a:lstStyle/>
            <a:p>
              <a:pPr algn="ctr"/>
              <a:r>
                <a:rPr lang="en-US" sz="3600" b="1" dirty="0" smtClean="0"/>
                <a:t>Goal of </a:t>
              </a:r>
              <a:r>
                <a:rPr lang="en-US" sz="3600" b="1" dirty="0" smtClean="0">
                  <a:ln>
                    <a:solidFill>
                      <a:sysClr val="windowText" lastClr="000000"/>
                    </a:solidFill>
                  </a:ln>
                </a:rPr>
                <a:t>50%</a:t>
              </a:r>
              <a:endParaRPr lang="en-US" sz="3600" b="1" dirty="0">
                <a:ln>
                  <a:solidFill>
                    <a:sysClr val="windowText" lastClr="000000"/>
                  </a:solidFill>
                </a:ln>
              </a:endParaRPr>
            </a:p>
          </p:txBody>
        </p:sp>
      </p:grpSp>
      <p:sp>
        <p:nvSpPr>
          <p:cNvPr id="11" name="Title 1" descr="PQT Completion Rate&#10;"/>
          <p:cNvSpPr txBox="1">
            <a:spLocks/>
          </p:cNvSpPr>
          <p:nvPr/>
        </p:nvSpPr>
        <p:spPr>
          <a:xfrm rot="16200000">
            <a:off x="-1919902" y="3805852"/>
            <a:ext cx="4925658" cy="819151"/>
          </a:xfrm>
          <a:prstGeom prst="rect">
            <a:avLst/>
          </a:prstGeom>
          <a:blipFill>
            <a:blip r:embed="rId4" cstate="print"/>
            <a:stretch>
              <a:fillRect/>
            </a:stretch>
          </a:blip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PQT Completion Rate</a:t>
            </a:r>
            <a:endParaRPr lang="en-US" sz="3600" u="sng" dirty="0"/>
          </a:p>
        </p:txBody>
      </p:sp>
    </p:spTree>
    <p:extLst>
      <p:ext uri="{BB962C8B-B14F-4D97-AF65-F5344CB8AC3E}">
        <p14:creationId xmlns:p14="http://schemas.microsoft.com/office/powerpoint/2010/main" val="11489153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UMMARY "/>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694" b="10807"/>
          <a:stretch/>
        </p:blipFill>
        <p:spPr>
          <a:xfrm>
            <a:off x="0" y="0"/>
            <a:ext cx="12167937" cy="6858000"/>
          </a:xfrm>
        </p:spPr>
      </p:pic>
    </p:spTree>
    <p:extLst>
      <p:ext uri="{BB962C8B-B14F-4D97-AF65-F5344CB8AC3E}">
        <p14:creationId xmlns:p14="http://schemas.microsoft.com/office/powerpoint/2010/main" val="4230497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he secret of getting ahead is getting started "/>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921" b="6496"/>
          <a:stretch/>
        </p:blipFill>
        <p:spPr>
          <a:xfrm>
            <a:off x="0" y="0"/>
            <a:ext cx="12192000" cy="6858000"/>
          </a:xfrm>
        </p:spPr>
      </p:pic>
    </p:spTree>
    <p:extLst>
      <p:ext uri="{BB962C8B-B14F-4D97-AF65-F5344CB8AC3E}">
        <p14:creationId xmlns:p14="http://schemas.microsoft.com/office/powerpoint/2010/main" val="29838825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557" y="0"/>
            <a:ext cx="10359517" cy="6858000"/>
          </a:xfrm>
          <a:prstGeom prst="rect">
            <a:avLst/>
          </a:prstGeom>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458" y="195036"/>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04616" y="2498725"/>
            <a:ext cx="4317772" cy="1485900"/>
          </a:xfrm>
        </p:spPr>
        <p:txBody>
          <a:bodyPr>
            <a:noAutofit/>
          </a:bodyPr>
          <a:lstStyle/>
          <a:p>
            <a:r>
              <a:rPr lang="en-US" sz="4200" b="1" dirty="0" smtClean="0"/>
              <a:t>Ask the Presenter</a:t>
            </a:r>
            <a:endParaRPr lang="en-US" sz="4200" b="1" dirty="0"/>
          </a:p>
        </p:txBody>
      </p:sp>
    </p:spTree>
    <p:extLst>
      <p:ext uri="{BB962C8B-B14F-4D97-AF65-F5344CB8AC3E}">
        <p14:creationId xmlns:p14="http://schemas.microsoft.com/office/powerpoint/2010/main" val="6597247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609600" y="1066801"/>
            <a:ext cx="10972800" cy="5059364"/>
          </a:xfrm>
        </p:spPr>
        <p:txBody>
          <a:bodyPr>
            <a:normAutofit fontScale="92500" lnSpcReduction="20000"/>
          </a:bodyPr>
          <a:lstStyle/>
          <a:p>
            <a:r>
              <a:rPr lang="en-US" dirty="0"/>
              <a:t>Dual Coding in Preparation for ICD-10: Emerging Best Practice, Lisa Fink, MBA, RHIA, CPHQ and Kathy M. Johnson, RHIA</a:t>
            </a:r>
          </a:p>
          <a:p>
            <a:pPr lvl="1"/>
            <a:r>
              <a:rPr lang="en-US" dirty="0">
                <a:hlinkClick r:id="rId3"/>
              </a:rPr>
              <a:t>http://www.carecommunications.com/filebin/images/pdfs/Dual-Coding-in-Preparation-for-ICD-10.pdf</a:t>
            </a:r>
            <a:endParaRPr lang="en-US" dirty="0"/>
          </a:p>
          <a:p>
            <a:r>
              <a:rPr lang="en-US" dirty="0"/>
              <a:t>Preparation for ICD-10, Best practices to accomplish dual coding, Preparation for ICD-10 on ADVANCE for Health Information Professionals, Bonnie S. Cassidy, MPA, RHIA, FAHIMA, FHIMSS </a:t>
            </a:r>
          </a:p>
          <a:p>
            <a:pPr lvl="1"/>
            <a:r>
              <a:rPr lang="en-US" dirty="0">
                <a:hlinkClick r:id="rId4"/>
              </a:rPr>
              <a:t>http://health-information.advanceweb.com/Features/Articles/Preparation-for-ICD-10.aspx</a:t>
            </a:r>
            <a:endParaRPr lang="en-US" dirty="0"/>
          </a:p>
          <a:p>
            <a:r>
              <a:rPr lang="en-US" dirty="0"/>
              <a:t>VHA HIM Website</a:t>
            </a:r>
            <a:endParaRPr lang="en-US" dirty="0">
              <a:hlinkClick r:id="rId5"/>
            </a:endParaRPr>
          </a:p>
          <a:p>
            <a:pPr lvl="1"/>
            <a:r>
              <a:rPr lang="en-US" dirty="0">
                <a:hlinkClick r:id="rId6"/>
              </a:rPr>
              <a:t>http://vaww.vhahim.va.gov/index.php?option=com_content&amp;view=featured&amp;Itemid=101</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511453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and Resources</a:t>
            </a:r>
            <a:endParaRPr lang="en-US" dirty="0"/>
          </a:p>
        </p:txBody>
      </p:sp>
      <p:sp>
        <p:nvSpPr>
          <p:cNvPr id="3" name="Content Placeholder 2"/>
          <p:cNvSpPr>
            <a:spLocks noGrp="1"/>
          </p:cNvSpPr>
          <p:nvPr>
            <p:ph idx="1"/>
          </p:nvPr>
        </p:nvSpPr>
        <p:spPr>
          <a:xfrm>
            <a:off x="533400" y="1295401"/>
            <a:ext cx="11049000" cy="4830764"/>
          </a:xfrm>
        </p:spPr>
        <p:txBody>
          <a:bodyPr>
            <a:normAutofit fontScale="77500" lnSpcReduction="20000"/>
          </a:bodyPr>
          <a:lstStyle/>
          <a:p>
            <a:pPr marL="342900" lvl="2" indent="-342900"/>
            <a:endParaRPr lang="en-US" sz="2500" dirty="0" smtClean="0"/>
          </a:p>
          <a:p>
            <a:pPr marL="342900" lvl="2" indent="-342900"/>
            <a:r>
              <a:rPr lang="en-US" sz="3600" dirty="0" smtClean="0"/>
              <a:t>Elsevier Learning Modules</a:t>
            </a:r>
          </a:p>
          <a:p>
            <a:pPr marL="342900" lvl="2" indent="-342900"/>
            <a:r>
              <a:rPr lang="en-US" sz="2500" dirty="0" smtClean="0"/>
              <a:t> </a:t>
            </a:r>
            <a:r>
              <a:rPr lang="en-US" sz="2500" dirty="0">
                <a:hlinkClick r:id="rId3"/>
              </a:rPr>
              <a:t>https://</a:t>
            </a:r>
            <a:r>
              <a:rPr lang="en-US" sz="2500" dirty="0" smtClean="0">
                <a:hlinkClick r:id="rId3"/>
              </a:rPr>
              <a:t>login.elsevierperformancemanager.com/systemlogin.aspx?virtualname=VAEES</a:t>
            </a:r>
            <a:endParaRPr lang="en-US" sz="2500" dirty="0" smtClean="0"/>
          </a:p>
          <a:p>
            <a:pPr marL="342900" lvl="2" indent="-342900"/>
            <a:endParaRPr lang="en-US" sz="2500" dirty="0"/>
          </a:p>
          <a:p>
            <a:pPr marL="400050"/>
            <a:r>
              <a:rPr lang="en-US" sz="3100" dirty="0" smtClean="0"/>
              <a:t>vVeHU</a:t>
            </a:r>
            <a:endParaRPr lang="en-US" sz="3100" dirty="0"/>
          </a:p>
          <a:p>
            <a:pPr lvl="1"/>
            <a:r>
              <a:rPr lang="en-US" sz="2900" dirty="0" smtClean="0"/>
              <a:t> </a:t>
            </a:r>
            <a:r>
              <a:rPr lang="en-US" sz="2900" dirty="0">
                <a:hlinkClick r:id="rId4"/>
              </a:rPr>
              <a:t>https://</a:t>
            </a:r>
            <a:r>
              <a:rPr lang="en-US" sz="2900" dirty="0" smtClean="0">
                <a:hlinkClick r:id="rId4"/>
              </a:rPr>
              <a:t>www.myvehucampus.com</a:t>
            </a:r>
            <a:endParaRPr lang="en-US" sz="2900" dirty="0" smtClean="0"/>
          </a:p>
          <a:p>
            <a:pPr marL="514350" lvl="1" indent="0">
              <a:buNone/>
            </a:pPr>
            <a:r>
              <a:rPr lang="en-US" sz="2900" dirty="0" smtClean="0"/>
              <a:t> </a:t>
            </a:r>
            <a:endParaRPr lang="en-US" sz="2900" dirty="0"/>
          </a:p>
          <a:p>
            <a:pPr marL="400050"/>
            <a:r>
              <a:rPr lang="en-US" sz="3100" dirty="0"/>
              <a:t>Coding Roundtables</a:t>
            </a:r>
          </a:p>
          <a:p>
            <a:pPr marL="857250" lvl="1" indent="-342900"/>
            <a:r>
              <a:rPr lang="en-US" sz="2900" dirty="0" smtClean="0">
                <a:hlinkClick r:id="rId5"/>
              </a:rPr>
              <a:t>http</a:t>
            </a:r>
            <a:r>
              <a:rPr lang="en-US" sz="2900" dirty="0">
                <a:hlinkClick r:id="rId5"/>
              </a:rPr>
              <a:t>://</a:t>
            </a:r>
            <a:r>
              <a:rPr lang="en-US" sz="2900" dirty="0" smtClean="0">
                <a:hlinkClick r:id="rId5"/>
              </a:rPr>
              <a:t>vaww.vhahim.va.gov/index.php?option=com_edocman&amp;view=category&amp;id=40&amp;Itemid=713</a:t>
            </a:r>
            <a:endParaRPr lang="en-US" sz="2900" dirty="0" smtClean="0"/>
          </a:p>
          <a:p>
            <a:pPr marL="514350" lvl="1" indent="0">
              <a:buNone/>
            </a:pPr>
            <a:r>
              <a:rPr lang="en-US" sz="2900" dirty="0" smtClean="0"/>
              <a:t> </a:t>
            </a:r>
            <a:endParaRPr lang="en-US" sz="2900" dirty="0"/>
          </a:p>
          <a:p>
            <a:pPr marL="400050"/>
            <a:r>
              <a:rPr lang="en-US" sz="3100" dirty="0"/>
              <a:t>Nuance Web Conferences</a:t>
            </a:r>
          </a:p>
          <a:p>
            <a:pPr marL="857250" lvl="1" indent="-342900"/>
            <a:r>
              <a:rPr lang="en-US" sz="2900" dirty="0" smtClean="0">
                <a:hlinkClick r:id="rId6"/>
              </a:rPr>
              <a:t>http</a:t>
            </a:r>
            <a:r>
              <a:rPr lang="en-US" sz="2900" dirty="0">
                <a:hlinkClick r:id="rId6"/>
              </a:rPr>
              <a:t>://</a:t>
            </a:r>
            <a:r>
              <a:rPr lang="en-US" sz="2900" dirty="0" smtClean="0">
                <a:hlinkClick r:id="rId6"/>
              </a:rPr>
              <a:t>www.nuance.com/support/Clintegrity360-government/index.htm</a:t>
            </a:r>
            <a:endParaRPr lang="en-US" sz="2900" dirty="0" smtClean="0"/>
          </a:p>
          <a:p>
            <a:pPr marL="514350" lvl="1" indent="0">
              <a:buNone/>
            </a:pPr>
            <a:r>
              <a:rPr lang="en-US" sz="2900" dirty="0" smtClean="0"/>
              <a:t> </a:t>
            </a:r>
            <a:endParaRPr lang="en-US" sz="2900" dirty="0"/>
          </a:p>
          <a:p>
            <a:endParaRPr lang="en-US" dirty="0"/>
          </a:p>
        </p:txBody>
      </p:sp>
    </p:spTree>
    <p:extLst>
      <p:ext uri="{BB962C8B-B14F-4D97-AF65-F5344CB8AC3E}">
        <p14:creationId xmlns:p14="http://schemas.microsoft.com/office/powerpoint/2010/main" val="235970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uter keyboard with a green key labeled benefits"/>
          <p:cNvPicPr>
            <a:picLocks noChangeAspect="1"/>
          </p:cNvPicPr>
          <p:nvPr/>
        </p:nvPicPr>
        <p:blipFill rotWithShape="1">
          <a:blip r:embed="rId3" cstate="print">
            <a:extLst>
              <a:ext uri="{28A0092B-C50C-407E-A947-70E740481C1C}">
                <a14:useLocalDpi xmlns:a14="http://schemas.microsoft.com/office/drawing/2010/main" val="0"/>
              </a:ext>
            </a:extLst>
          </a:blip>
          <a:srcRect t="5844" b="19007"/>
          <a:stretch/>
        </p:blipFill>
        <p:spPr>
          <a:xfrm>
            <a:off x="24063" y="-1"/>
            <a:ext cx="12167937" cy="6858001"/>
          </a:xfrm>
          <a:prstGeom prst="rect">
            <a:avLst/>
          </a:prstGeom>
        </p:spPr>
      </p:pic>
    </p:spTree>
    <p:extLst>
      <p:ext uri="{BB962C8B-B14F-4D97-AF65-F5344CB8AC3E}">
        <p14:creationId xmlns:p14="http://schemas.microsoft.com/office/powerpoint/2010/main" val="4104539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p:cNvSpPr>
            <a:spLocks noGrp="1"/>
          </p:cNvSpPr>
          <p:nvPr>
            <p:ph type="title"/>
          </p:nvPr>
        </p:nvSpPr>
        <p:spPr>
          <a:xfrm>
            <a:off x="2133600" y="228600"/>
            <a:ext cx="8229600" cy="1143000"/>
          </a:xfrm>
        </p:spPr>
        <p:txBody>
          <a:bodyPr/>
          <a:lstStyle/>
          <a:p>
            <a:r>
              <a:rPr lang="en-US" dirty="0" smtClean="0"/>
              <a:t>Poll Results</a:t>
            </a:r>
            <a:endParaRPr lang="en-US" dirty="0"/>
          </a:p>
        </p:txBody>
      </p:sp>
      <p:sp>
        <p:nvSpPr>
          <p:cNvPr id="9" name="Content Placeholder 4"/>
          <p:cNvSpPr>
            <a:spLocks noGrp="1"/>
          </p:cNvSpPr>
          <p:nvPr>
            <p:ph idx="1"/>
          </p:nvPr>
        </p:nvSpPr>
        <p:spPr>
          <a:xfrm>
            <a:off x="381000" y="1600200"/>
            <a:ext cx="5410200" cy="5029200"/>
          </a:xfrm>
        </p:spPr>
        <p:txBody>
          <a:bodyPr>
            <a:normAutofit/>
          </a:bodyPr>
          <a:lstStyle/>
          <a:p>
            <a:pPr marL="0" indent="0">
              <a:buNone/>
            </a:pPr>
            <a:r>
              <a:rPr lang="en-US" sz="4000" dirty="0"/>
              <a:t>Who do we have in the audience today?</a:t>
            </a:r>
          </a:p>
          <a:p>
            <a:pPr marL="571500" lvl="2" indent="-514350">
              <a:buFont typeface="+mj-lt"/>
              <a:buAutoNum type="alphaUcPeriod"/>
            </a:pPr>
            <a:r>
              <a:rPr lang="en-US" sz="3600" dirty="0"/>
              <a:t>Coder</a:t>
            </a:r>
          </a:p>
          <a:p>
            <a:pPr marL="571500" lvl="2" indent="-514350">
              <a:buFont typeface="+mj-lt"/>
              <a:buAutoNum type="alphaUcPeriod"/>
            </a:pPr>
            <a:r>
              <a:rPr lang="en-US" sz="3600" dirty="0"/>
              <a:t>Coding Supervisor</a:t>
            </a:r>
          </a:p>
          <a:p>
            <a:pPr marL="571500" lvl="2" indent="-514350">
              <a:buFont typeface="+mj-lt"/>
              <a:buAutoNum type="alphaUcPeriod"/>
            </a:pPr>
            <a:r>
              <a:rPr lang="en-US" sz="3600" dirty="0"/>
              <a:t>HIMS Chief</a:t>
            </a:r>
          </a:p>
          <a:p>
            <a:pPr marL="571500" lvl="2" indent="-514350">
              <a:buFont typeface="+mj-lt"/>
              <a:buAutoNum type="alphaUcPeriod"/>
            </a:pPr>
            <a:r>
              <a:rPr lang="en-US" sz="3600" dirty="0"/>
              <a:t>Other</a:t>
            </a:r>
          </a:p>
        </p:txBody>
      </p:sp>
    </p:spTree>
    <p:extLst>
      <p:ext uri="{BB962C8B-B14F-4D97-AF65-F5344CB8AC3E}">
        <p14:creationId xmlns:p14="http://schemas.microsoft.com/office/powerpoint/2010/main" val="1219099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57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p:cNvSpPr>
            <a:spLocks noGrp="1"/>
          </p:cNvSpPr>
          <p:nvPr>
            <p:ph type="title"/>
          </p:nvPr>
        </p:nvSpPr>
        <p:spPr>
          <a:xfrm>
            <a:off x="2133600" y="228600"/>
            <a:ext cx="8229600" cy="1143000"/>
          </a:xfrm>
        </p:spPr>
        <p:txBody>
          <a:bodyPr/>
          <a:lstStyle/>
          <a:p>
            <a:r>
              <a:rPr lang="en-US" dirty="0" smtClean="0"/>
              <a:t>Poll Results</a:t>
            </a:r>
            <a:endParaRPr lang="en-US" dirty="0"/>
          </a:p>
        </p:txBody>
      </p:sp>
      <p:sp>
        <p:nvSpPr>
          <p:cNvPr id="9" name="Content Placeholder 4"/>
          <p:cNvSpPr>
            <a:spLocks noGrp="1"/>
          </p:cNvSpPr>
          <p:nvPr>
            <p:ph idx="1"/>
          </p:nvPr>
        </p:nvSpPr>
        <p:spPr>
          <a:xfrm>
            <a:off x="381000" y="1600200"/>
            <a:ext cx="5410200" cy="5029200"/>
          </a:xfrm>
        </p:spPr>
        <p:txBody>
          <a:bodyPr>
            <a:normAutofit/>
          </a:bodyPr>
          <a:lstStyle/>
          <a:p>
            <a:pPr marL="0" indent="0">
              <a:buNone/>
            </a:pPr>
            <a:r>
              <a:rPr lang="en-US" sz="4000" dirty="0"/>
              <a:t>Who do we have in the audience today?</a:t>
            </a:r>
          </a:p>
          <a:p>
            <a:pPr marL="571500" lvl="2" indent="-514350">
              <a:buFont typeface="+mj-lt"/>
              <a:buAutoNum type="alphaUcPeriod"/>
            </a:pPr>
            <a:r>
              <a:rPr lang="en-US" sz="3600" dirty="0"/>
              <a:t>Coder</a:t>
            </a:r>
          </a:p>
          <a:p>
            <a:pPr marL="571500" lvl="2" indent="-514350">
              <a:buFont typeface="+mj-lt"/>
              <a:buAutoNum type="alphaUcPeriod"/>
            </a:pPr>
            <a:r>
              <a:rPr lang="en-US" sz="3600" dirty="0"/>
              <a:t>Coding Supervisor</a:t>
            </a:r>
          </a:p>
          <a:p>
            <a:pPr marL="571500" lvl="2" indent="-514350">
              <a:buFont typeface="+mj-lt"/>
              <a:buAutoNum type="alphaUcPeriod"/>
            </a:pPr>
            <a:r>
              <a:rPr lang="en-US" sz="3600" dirty="0"/>
              <a:t>HIMS Chief</a:t>
            </a:r>
          </a:p>
          <a:p>
            <a:pPr marL="571500" lvl="2" indent="-514350">
              <a:buFont typeface="+mj-lt"/>
              <a:buAutoNum type="alphaUcPeriod"/>
            </a:pPr>
            <a:r>
              <a:rPr lang="en-US" sz="3600" dirty="0"/>
              <a:t>Other</a:t>
            </a:r>
          </a:p>
        </p:txBody>
      </p:sp>
    </p:spTree>
    <p:extLst>
      <p:ext uri="{BB962C8B-B14F-4D97-AF65-F5344CB8AC3E}">
        <p14:creationId xmlns:p14="http://schemas.microsoft.com/office/powerpoint/2010/main" val="919571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605B9DEAE3DB4788C214FB399A502C" ma:contentTypeVersion="0" ma:contentTypeDescription="Create a new document." ma:contentTypeScope="" ma:versionID="5cf76eceae5494211bc53542964594c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501FBC-A365-498C-B68D-A8FF3C2430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53604A0-FCA4-4829-A244-245D8EC6F1DE}">
  <ds:schemaRef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5F4D94A-C614-4A31-9C38-77E49225C1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7055</TotalTime>
  <Words>9849</Words>
  <Application>Microsoft Office PowerPoint</Application>
  <PresentationFormat>Custom</PresentationFormat>
  <Paragraphs>831</Paragraphs>
  <Slides>68</Slides>
  <Notes>68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Document</vt:lpstr>
      <vt:lpstr>ICD-10 and Dual Coding</vt:lpstr>
      <vt:lpstr>Poll Question</vt:lpstr>
      <vt:lpstr>PowerPoint Presentation</vt:lpstr>
      <vt:lpstr>PowerPoint Presentation</vt:lpstr>
      <vt:lpstr>Dual Coding Methods</vt:lpstr>
      <vt:lpstr>PowerPoint Presentation</vt:lpstr>
      <vt:lpstr>PowerPoint Presentation</vt:lpstr>
      <vt:lpstr>Poll Results</vt:lpstr>
      <vt:lpstr>Poll Results</vt:lpstr>
      <vt:lpstr>PowerPoint Presentation</vt:lpstr>
      <vt:lpstr>Establishing the Foundation</vt:lpstr>
      <vt:lpstr>PowerPoint Presentation</vt:lpstr>
      <vt:lpstr>PowerPoint Presentation</vt:lpstr>
      <vt:lpstr>PowerPoint Presentation</vt:lpstr>
      <vt:lpstr>PowerPoint Presentation</vt:lpstr>
      <vt:lpstr>Pre-Implementation </vt:lpstr>
      <vt:lpstr>Fill vacancies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of a training plan</vt:lpstr>
      <vt:lpstr>Phase 3</vt:lpstr>
      <vt:lpstr>Take  advantage of Coding Education Resources  at no cost to VHA employees</vt:lpstr>
      <vt:lpstr>PowerPoint Presentation</vt:lpstr>
      <vt:lpstr>PowerPoint Presentation</vt:lpstr>
      <vt:lpstr>PowerPoint Presentation</vt:lpstr>
      <vt:lpstr>PowerPoint Presentation</vt:lpstr>
      <vt:lpstr>VISN10 DUAL CODING IMPLEMENTATION TIMELINE </vt:lpstr>
      <vt:lpstr>PowerPoint Presentation</vt:lpstr>
      <vt:lpstr>PowerPoint Presentation</vt:lpstr>
      <vt:lpstr>Individualized</vt:lpstr>
      <vt:lpstr>Tampa’s Dual Coding Timeline</vt:lpstr>
      <vt:lpstr>Monitoring</vt:lpstr>
      <vt:lpstr>PowerPoint Presentation</vt:lpstr>
      <vt:lpstr>Monitoring</vt:lpstr>
      <vt:lpstr>Dual Coding Collection Tools</vt:lpstr>
      <vt:lpstr>Capture Tool</vt:lpstr>
      <vt:lpstr>PowerPoint Presentation</vt:lpstr>
      <vt:lpstr>Poll Question</vt:lpstr>
      <vt:lpstr>How do we analyze all that we’ve learned?</vt:lpstr>
      <vt:lpstr>How do we analyze all that we’ve learned?</vt:lpstr>
      <vt:lpstr>PowerPoint Presentation</vt:lpstr>
      <vt:lpstr>PowerPoint Presentation</vt:lpstr>
      <vt:lpstr>Poll Results</vt:lpstr>
      <vt:lpstr>Poll Results</vt:lpstr>
      <vt:lpstr>How do I determine reasonable performance standards for Dual Coding?</vt:lpstr>
      <vt:lpstr>PowerPoint Presentation</vt:lpstr>
      <vt:lpstr>Diagnosis-specific documentation issues</vt:lpstr>
      <vt:lpstr>PowerPoint Presentation</vt:lpstr>
      <vt:lpstr>Don’t forget Provider Education</vt:lpstr>
      <vt:lpstr>PowerPoint Presentation</vt:lpstr>
      <vt:lpstr>Provider Training Plan</vt:lpstr>
      <vt:lpstr>PowerPoint Presentation</vt:lpstr>
      <vt:lpstr>PowerPoint Presentation</vt:lpstr>
      <vt:lpstr>Clinical Documentation Improvement Training</vt:lpstr>
      <vt:lpstr>PowerPoint Presentation</vt:lpstr>
      <vt:lpstr>PowerPoint Presentation</vt:lpstr>
      <vt:lpstr>What types of queries are being sent to clinical providers?</vt:lpstr>
      <vt:lpstr>PQT Completion Rate Comparison by Facility VISN 9 FY14</vt:lpstr>
      <vt:lpstr>PowerPoint Presentation</vt:lpstr>
      <vt:lpstr>PowerPoint Presentation</vt:lpstr>
      <vt:lpstr>Ask the Presenter</vt:lpstr>
      <vt:lpstr>References</vt:lpstr>
      <vt:lpstr>References and Resources</vt:lpstr>
    </vt:vector>
  </TitlesOfParts>
  <Company>Veteran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ICD-10 and Dual Coding Steps to Success</dc:title>
  <dc:creator>Miller, Elena E.</dc:creator>
  <cp:keywords>ICD-10; Dual Coding;</cp:keywords>
  <cp:lastModifiedBy>Presenter</cp:lastModifiedBy>
  <cp:revision>326</cp:revision>
  <dcterms:created xsi:type="dcterms:W3CDTF">2014-06-24T10:54:43Z</dcterms:created>
  <dcterms:modified xsi:type="dcterms:W3CDTF">2014-07-22T21:25:23Z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0x010100B1605B9DEAE3DB4788C214FB399A502C</vt:lpwstr>
  </property>
  <property fmtid="{D5CDD505-2E9C-101B-9397-08002B2CF9AE}" pid="3" name="Language">
    <vt:lpwstr>English</vt:lpwstr>
  </property>
</Properties>
</file>