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13" r:id="rId5"/>
  </p:sldMasterIdLst>
  <p:notesMasterIdLst>
    <p:notesMasterId r:id="rId55"/>
  </p:notesMasterIdLst>
  <p:sldIdLst>
    <p:sldId id="256" r:id="rId6"/>
    <p:sldId id="280" r:id="rId7"/>
    <p:sldId id="335" r:id="rId8"/>
    <p:sldId id="290" r:id="rId9"/>
    <p:sldId id="336" r:id="rId10"/>
    <p:sldId id="337" r:id="rId11"/>
    <p:sldId id="321" r:id="rId12"/>
    <p:sldId id="338" r:id="rId13"/>
    <p:sldId id="339" r:id="rId14"/>
    <p:sldId id="289" r:id="rId15"/>
    <p:sldId id="328" r:id="rId16"/>
    <p:sldId id="340" r:id="rId17"/>
    <p:sldId id="329" r:id="rId18"/>
    <p:sldId id="267" r:id="rId19"/>
    <p:sldId id="330" r:id="rId20"/>
    <p:sldId id="283" r:id="rId21"/>
    <p:sldId id="281" r:id="rId22"/>
    <p:sldId id="295" r:id="rId23"/>
    <p:sldId id="285" r:id="rId24"/>
    <p:sldId id="322" r:id="rId25"/>
    <p:sldId id="341" r:id="rId26"/>
    <p:sldId id="315" r:id="rId27"/>
    <p:sldId id="334" r:id="rId28"/>
    <p:sldId id="342" r:id="rId29"/>
    <p:sldId id="343" r:id="rId30"/>
    <p:sldId id="307" r:id="rId31"/>
    <p:sldId id="268" r:id="rId32"/>
    <p:sldId id="333" r:id="rId33"/>
    <p:sldId id="317" r:id="rId34"/>
    <p:sldId id="344" r:id="rId35"/>
    <p:sldId id="324" r:id="rId36"/>
    <p:sldId id="313" r:id="rId37"/>
    <p:sldId id="323" r:id="rId38"/>
    <p:sldId id="332" r:id="rId39"/>
    <p:sldId id="345" r:id="rId40"/>
    <p:sldId id="349" r:id="rId41"/>
    <p:sldId id="270" r:id="rId42"/>
    <p:sldId id="347" r:id="rId43"/>
    <p:sldId id="348" r:id="rId44"/>
    <p:sldId id="272" r:id="rId45"/>
    <p:sldId id="319" r:id="rId46"/>
    <p:sldId id="273" r:id="rId47"/>
    <p:sldId id="275" r:id="rId48"/>
    <p:sldId id="327" r:id="rId49"/>
    <p:sldId id="276" r:id="rId50"/>
    <p:sldId id="320" r:id="rId51"/>
    <p:sldId id="331" r:id="rId52"/>
    <p:sldId id="277" r:id="rId53"/>
    <p:sldId id="26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D8"/>
    <a:srgbClr val="1C1A18"/>
    <a:srgbClr val="1A1B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18" autoAdjust="0"/>
    <p:restoredTop sz="61654" autoAdjust="0"/>
  </p:normalViewPr>
  <p:slideViewPr>
    <p:cSldViewPr>
      <p:cViewPr>
        <p:scale>
          <a:sx n="30" d="100"/>
          <a:sy n="30" d="100"/>
        </p:scale>
        <p:origin x="-1938" y="-246"/>
      </p:cViewPr>
      <p:guideLst>
        <p:guide orient="horz" pos="2160"/>
        <p:guide pos="3840"/>
      </p:guideLst>
    </p:cSldViewPr>
  </p:slideViewPr>
  <p:outlineViewPr>
    <p:cViewPr>
      <p:scale>
        <a:sx n="33" d="100"/>
        <a:sy n="33" d="100"/>
      </p:scale>
      <p:origin x="0" y="11688"/>
    </p:cViewPr>
  </p:outlineViewPr>
  <p:notesTextViewPr>
    <p:cViewPr>
      <p:scale>
        <a:sx n="125" d="100"/>
        <a:sy n="125" d="100"/>
      </p:scale>
      <p:origin x="0" y="0"/>
    </p:cViewPr>
  </p:notesTextViewPr>
  <p:sorterViewPr>
    <p:cViewPr>
      <p:scale>
        <a:sx n="125" d="100"/>
        <a:sy n="125" d="100"/>
      </p:scale>
      <p:origin x="0" y="11364"/>
    </p:cViewPr>
  </p:sorterViewPr>
  <p:notesViewPr>
    <p:cSldViewPr>
      <p:cViewPr>
        <p:scale>
          <a:sx n="150" d="100"/>
          <a:sy n="150" d="100"/>
        </p:scale>
        <p:origin x="-726" y="30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5F03A-9985-4744-8A9C-BAE4E688CD80}" type="doc">
      <dgm:prSet loTypeId="urn:microsoft.com/office/officeart/2005/8/layout/venn1" loCatId="relationship" qsTypeId="urn:microsoft.com/office/officeart/2005/8/quickstyle/simple1" qsCatId="simple" csTypeId="urn:microsoft.com/office/officeart/2005/8/colors/accent1_2" csCatId="accent1" phldr="1"/>
      <dgm:spPr/>
    </dgm:pt>
    <dgm:pt modelId="{E73541A2-85BD-4853-A48A-4418D2EF54AA}">
      <dgm:prSet phldrT="[Text]" custT="1"/>
      <dgm:spPr/>
      <dgm:t>
        <a:bodyPr/>
        <a:lstStyle/>
        <a:p>
          <a:r>
            <a:rPr lang="en-US" sz="4800" dirty="0" smtClean="0"/>
            <a:t>Job</a:t>
          </a:r>
          <a:endParaRPr lang="en-US" sz="4800" dirty="0"/>
        </a:p>
      </dgm:t>
      <dgm:extLst>
        <a:ext uri="{E40237B7-FDA0-4F09-8148-C483321AD2D9}">
          <dgm14:cNvPr xmlns:dgm14="http://schemas.microsoft.com/office/drawing/2010/diagram" id="0" name="" descr="Job&#10;"/>
        </a:ext>
      </dgm:extLst>
    </dgm:pt>
    <dgm:pt modelId="{8D37AEE4-AC31-4C1E-8101-B2E5816BD306}" type="parTrans" cxnId="{BDD69BD8-EF19-4B7A-A1BE-E262EAA346AE}">
      <dgm:prSet/>
      <dgm:spPr/>
      <dgm:t>
        <a:bodyPr/>
        <a:lstStyle/>
        <a:p>
          <a:endParaRPr lang="en-US"/>
        </a:p>
      </dgm:t>
    </dgm:pt>
    <dgm:pt modelId="{6DDB9466-769E-4CEB-9E5B-43C61C472E38}" type="sibTrans" cxnId="{BDD69BD8-EF19-4B7A-A1BE-E262EAA346AE}">
      <dgm:prSet/>
      <dgm:spPr/>
      <dgm:t>
        <a:bodyPr/>
        <a:lstStyle/>
        <a:p>
          <a:endParaRPr lang="en-US"/>
        </a:p>
      </dgm:t>
    </dgm:pt>
    <dgm:pt modelId="{D27B2E06-E20A-4BCE-860C-91EF3AFC2CAA}">
      <dgm:prSet phldrT="[Text]" custT="1"/>
      <dgm:spPr/>
      <dgm:t>
        <a:bodyPr/>
        <a:lstStyle/>
        <a:p>
          <a:r>
            <a:rPr lang="en-US" sz="4800" dirty="0" smtClean="0"/>
            <a:t>Environment</a:t>
          </a:r>
          <a:endParaRPr lang="en-US" sz="4800" dirty="0"/>
        </a:p>
      </dgm:t>
      <dgm:extLst>
        <a:ext uri="{E40237B7-FDA0-4F09-8148-C483321AD2D9}">
          <dgm14:cNvPr xmlns:dgm14="http://schemas.microsoft.com/office/drawing/2010/diagram" id="0" name="" descr="Environment&#10;"/>
        </a:ext>
      </dgm:extLst>
    </dgm:pt>
    <dgm:pt modelId="{8CFF327E-3596-4BA8-9254-CF6D2B4D6C73}" type="parTrans" cxnId="{D7E842A6-9245-4AA9-996C-10E69039FA91}">
      <dgm:prSet/>
      <dgm:spPr/>
      <dgm:t>
        <a:bodyPr/>
        <a:lstStyle/>
        <a:p>
          <a:endParaRPr lang="en-US"/>
        </a:p>
      </dgm:t>
    </dgm:pt>
    <dgm:pt modelId="{FB288948-4307-4E05-B517-FCCFF371FDC8}" type="sibTrans" cxnId="{D7E842A6-9245-4AA9-996C-10E69039FA91}">
      <dgm:prSet/>
      <dgm:spPr/>
      <dgm:t>
        <a:bodyPr/>
        <a:lstStyle/>
        <a:p>
          <a:endParaRPr lang="en-US"/>
        </a:p>
      </dgm:t>
    </dgm:pt>
    <dgm:pt modelId="{7C447287-9222-4491-A001-680F1ECCC8D7}">
      <dgm:prSet phldrT="[Text]" custT="1"/>
      <dgm:spPr/>
      <dgm:t>
        <a:bodyPr/>
        <a:lstStyle/>
        <a:p>
          <a:r>
            <a:rPr lang="en-US" sz="4800" dirty="0" smtClean="0"/>
            <a:t>Individual</a:t>
          </a:r>
          <a:endParaRPr lang="en-US" sz="4800" dirty="0"/>
        </a:p>
      </dgm:t>
      <dgm:extLst>
        <a:ext uri="{E40237B7-FDA0-4F09-8148-C483321AD2D9}">
          <dgm14:cNvPr xmlns:dgm14="http://schemas.microsoft.com/office/drawing/2010/diagram" id="0" name="" descr="Individual&#10;"/>
        </a:ext>
      </dgm:extLst>
    </dgm:pt>
    <dgm:pt modelId="{E52BC685-2B4E-4D06-970B-D71EF0888CE2}" type="parTrans" cxnId="{1CDE20AF-0B8A-4425-BC0C-B4DD4F2EC988}">
      <dgm:prSet/>
      <dgm:spPr/>
      <dgm:t>
        <a:bodyPr/>
        <a:lstStyle/>
        <a:p>
          <a:endParaRPr lang="en-US"/>
        </a:p>
      </dgm:t>
    </dgm:pt>
    <dgm:pt modelId="{B6BE88DF-0208-4239-AFEB-62D514FDDE92}" type="sibTrans" cxnId="{1CDE20AF-0B8A-4425-BC0C-B4DD4F2EC988}">
      <dgm:prSet/>
      <dgm:spPr/>
      <dgm:t>
        <a:bodyPr/>
        <a:lstStyle/>
        <a:p>
          <a:endParaRPr lang="en-US"/>
        </a:p>
      </dgm:t>
    </dgm:pt>
    <dgm:pt modelId="{11F1A498-CC7F-4026-ADF7-41904AB97A2C}" type="pres">
      <dgm:prSet presAssocID="{5EE5F03A-9985-4744-8A9C-BAE4E688CD80}" presName="compositeShape" presStyleCnt="0">
        <dgm:presLayoutVars>
          <dgm:chMax val="7"/>
          <dgm:dir/>
          <dgm:resizeHandles val="exact"/>
        </dgm:presLayoutVars>
      </dgm:prSet>
      <dgm:spPr/>
    </dgm:pt>
    <dgm:pt modelId="{D291CD67-6E89-47AA-8588-8638AC9AA347}" type="pres">
      <dgm:prSet presAssocID="{E73541A2-85BD-4853-A48A-4418D2EF54AA}" presName="circ1" presStyleLbl="vennNode1" presStyleIdx="0" presStyleCnt="3" custScaleX="137546" custLinFactNeighborY="-4833"/>
      <dgm:spPr/>
      <dgm:t>
        <a:bodyPr/>
        <a:lstStyle/>
        <a:p>
          <a:endParaRPr lang="en-US"/>
        </a:p>
      </dgm:t>
    </dgm:pt>
    <dgm:pt modelId="{849EC837-7926-4DEF-A007-7018A8C57360}" type="pres">
      <dgm:prSet presAssocID="{E73541A2-85BD-4853-A48A-4418D2EF54AA}" presName="circ1Tx" presStyleLbl="revTx" presStyleIdx="0" presStyleCnt="0">
        <dgm:presLayoutVars>
          <dgm:chMax val="0"/>
          <dgm:chPref val="0"/>
          <dgm:bulletEnabled val="1"/>
        </dgm:presLayoutVars>
      </dgm:prSet>
      <dgm:spPr/>
      <dgm:t>
        <a:bodyPr/>
        <a:lstStyle/>
        <a:p>
          <a:endParaRPr lang="en-US"/>
        </a:p>
      </dgm:t>
    </dgm:pt>
    <dgm:pt modelId="{AFE168F7-CB53-4F2E-8C27-79DF771880B4}" type="pres">
      <dgm:prSet presAssocID="{D27B2E06-E20A-4BCE-860C-91EF3AFC2CAA}" presName="circ2" presStyleLbl="vennNode1" presStyleIdx="1" presStyleCnt="3" custScaleX="145199" custLinFactNeighborX="13747"/>
      <dgm:spPr/>
      <dgm:t>
        <a:bodyPr/>
        <a:lstStyle/>
        <a:p>
          <a:endParaRPr lang="en-US"/>
        </a:p>
      </dgm:t>
    </dgm:pt>
    <dgm:pt modelId="{26591FE9-9CC3-4369-AFC9-2C9AAEAC2A64}" type="pres">
      <dgm:prSet presAssocID="{D27B2E06-E20A-4BCE-860C-91EF3AFC2CAA}" presName="circ2Tx" presStyleLbl="revTx" presStyleIdx="0" presStyleCnt="0">
        <dgm:presLayoutVars>
          <dgm:chMax val="0"/>
          <dgm:chPref val="0"/>
          <dgm:bulletEnabled val="1"/>
        </dgm:presLayoutVars>
      </dgm:prSet>
      <dgm:spPr/>
      <dgm:t>
        <a:bodyPr/>
        <a:lstStyle/>
        <a:p>
          <a:endParaRPr lang="en-US"/>
        </a:p>
      </dgm:t>
    </dgm:pt>
    <dgm:pt modelId="{EC0B7D61-3062-44B1-849D-962A4922ED25}" type="pres">
      <dgm:prSet presAssocID="{7C447287-9222-4491-A001-680F1ECCC8D7}" presName="circ3" presStyleLbl="vennNode1" presStyleIdx="2" presStyleCnt="3" custScaleX="137546" custLinFactNeighborX="-13748"/>
      <dgm:spPr/>
      <dgm:t>
        <a:bodyPr/>
        <a:lstStyle/>
        <a:p>
          <a:endParaRPr lang="en-US"/>
        </a:p>
      </dgm:t>
    </dgm:pt>
    <dgm:pt modelId="{E4E87E04-867A-4ECD-8997-2146D3A45EB4}" type="pres">
      <dgm:prSet presAssocID="{7C447287-9222-4491-A001-680F1ECCC8D7}" presName="circ3Tx" presStyleLbl="revTx" presStyleIdx="0" presStyleCnt="0">
        <dgm:presLayoutVars>
          <dgm:chMax val="0"/>
          <dgm:chPref val="0"/>
          <dgm:bulletEnabled val="1"/>
        </dgm:presLayoutVars>
      </dgm:prSet>
      <dgm:spPr/>
      <dgm:t>
        <a:bodyPr/>
        <a:lstStyle/>
        <a:p>
          <a:endParaRPr lang="en-US"/>
        </a:p>
      </dgm:t>
    </dgm:pt>
  </dgm:ptLst>
  <dgm:cxnLst>
    <dgm:cxn modelId="{1CDE20AF-0B8A-4425-BC0C-B4DD4F2EC988}" srcId="{5EE5F03A-9985-4744-8A9C-BAE4E688CD80}" destId="{7C447287-9222-4491-A001-680F1ECCC8D7}" srcOrd="2" destOrd="0" parTransId="{E52BC685-2B4E-4D06-970B-D71EF0888CE2}" sibTransId="{B6BE88DF-0208-4239-AFEB-62D514FDDE92}"/>
    <dgm:cxn modelId="{DC07A75C-59A7-4A8C-B957-705C58104B6D}" type="presOf" srcId="{5EE5F03A-9985-4744-8A9C-BAE4E688CD80}" destId="{11F1A498-CC7F-4026-ADF7-41904AB97A2C}" srcOrd="0" destOrd="0" presId="urn:microsoft.com/office/officeart/2005/8/layout/venn1"/>
    <dgm:cxn modelId="{04224707-857A-4605-A807-BA7BC94A4548}" type="presOf" srcId="{D27B2E06-E20A-4BCE-860C-91EF3AFC2CAA}" destId="{AFE168F7-CB53-4F2E-8C27-79DF771880B4}" srcOrd="0" destOrd="0" presId="urn:microsoft.com/office/officeart/2005/8/layout/venn1"/>
    <dgm:cxn modelId="{D7E842A6-9245-4AA9-996C-10E69039FA91}" srcId="{5EE5F03A-9985-4744-8A9C-BAE4E688CD80}" destId="{D27B2E06-E20A-4BCE-860C-91EF3AFC2CAA}" srcOrd="1" destOrd="0" parTransId="{8CFF327E-3596-4BA8-9254-CF6D2B4D6C73}" sibTransId="{FB288948-4307-4E05-B517-FCCFF371FDC8}"/>
    <dgm:cxn modelId="{41E8E03B-78B9-4C88-A40C-92AB5CC35B7F}" type="presOf" srcId="{E73541A2-85BD-4853-A48A-4418D2EF54AA}" destId="{D291CD67-6E89-47AA-8588-8638AC9AA347}" srcOrd="0" destOrd="0" presId="urn:microsoft.com/office/officeart/2005/8/layout/venn1"/>
    <dgm:cxn modelId="{BDD69BD8-EF19-4B7A-A1BE-E262EAA346AE}" srcId="{5EE5F03A-9985-4744-8A9C-BAE4E688CD80}" destId="{E73541A2-85BD-4853-A48A-4418D2EF54AA}" srcOrd="0" destOrd="0" parTransId="{8D37AEE4-AC31-4C1E-8101-B2E5816BD306}" sibTransId="{6DDB9466-769E-4CEB-9E5B-43C61C472E38}"/>
    <dgm:cxn modelId="{19243F7C-240A-4E1E-8DB2-53C339123C83}" type="presOf" srcId="{7C447287-9222-4491-A001-680F1ECCC8D7}" destId="{E4E87E04-867A-4ECD-8997-2146D3A45EB4}" srcOrd="1" destOrd="0" presId="urn:microsoft.com/office/officeart/2005/8/layout/venn1"/>
    <dgm:cxn modelId="{EA53E863-EC73-4DCA-92C6-8C16AF780189}" type="presOf" srcId="{D27B2E06-E20A-4BCE-860C-91EF3AFC2CAA}" destId="{26591FE9-9CC3-4369-AFC9-2C9AAEAC2A64}" srcOrd="1" destOrd="0" presId="urn:microsoft.com/office/officeart/2005/8/layout/venn1"/>
    <dgm:cxn modelId="{FF691A1E-E803-4C7D-8708-9F8EE3083465}" type="presOf" srcId="{7C447287-9222-4491-A001-680F1ECCC8D7}" destId="{EC0B7D61-3062-44B1-849D-962A4922ED25}" srcOrd="0" destOrd="0" presId="urn:microsoft.com/office/officeart/2005/8/layout/venn1"/>
    <dgm:cxn modelId="{DD297B26-A465-4119-89A2-09DA1A13DE73}" type="presOf" srcId="{E73541A2-85BD-4853-A48A-4418D2EF54AA}" destId="{849EC837-7926-4DEF-A007-7018A8C57360}" srcOrd="1" destOrd="0" presId="urn:microsoft.com/office/officeart/2005/8/layout/venn1"/>
    <dgm:cxn modelId="{D5A6B53E-3AED-4C70-ABF6-32C47B50370A}" type="presParOf" srcId="{11F1A498-CC7F-4026-ADF7-41904AB97A2C}" destId="{D291CD67-6E89-47AA-8588-8638AC9AA347}" srcOrd="0" destOrd="0" presId="urn:microsoft.com/office/officeart/2005/8/layout/venn1"/>
    <dgm:cxn modelId="{177016FC-1696-472A-BC21-485CCD8F22B1}" type="presParOf" srcId="{11F1A498-CC7F-4026-ADF7-41904AB97A2C}" destId="{849EC837-7926-4DEF-A007-7018A8C57360}" srcOrd="1" destOrd="0" presId="urn:microsoft.com/office/officeart/2005/8/layout/venn1"/>
    <dgm:cxn modelId="{A023C4D5-1DA7-4DEA-BC4C-543EA764FB4E}" type="presParOf" srcId="{11F1A498-CC7F-4026-ADF7-41904AB97A2C}" destId="{AFE168F7-CB53-4F2E-8C27-79DF771880B4}" srcOrd="2" destOrd="0" presId="urn:microsoft.com/office/officeart/2005/8/layout/venn1"/>
    <dgm:cxn modelId="{0AAF083F-821A-4837-BBD9-AAF5D63D493C}" type="presParOf" srcId="{11F1A498-CC7F-4026-ADF7-41904AB97A2C}" destId="{26591FE9-9CC3-4369-AFC9-2C9AAEAC2A64}" srcOrd="3" destOrd="0" presId="urn:microsoft.com/office/officeart/2005/8/layout/venn1"/>
    <dgm:cxn modelId="{72C89961-C8B8-4F76-A549-188566D67899}" type="presParOf" srcId="{11F1A498-CC7F-4026-ADF7-41904AB97A2C}" destId="{EC0B7D61-3062-44B1-849D-962A4922ED25}" srcOrd="4" destOrd="0" presId="urn:microsoft.com/office/officeart/2005/8/layout/venn1"/>
    <dgm:cxn modelId="{14BB0E87-AD6E-46BF-981B-10685EEB536E}" type="presParOf" srcId="{11F1A498-CC7F-4026-ADF7-41904AB97A2C}" destId="{E4E87E04-867A-4ECD-8997-2146D3A45EB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C7FA3A-F6D3-4385-9948-A135C0EDE8A8}"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18EF612D-D297-48F6-8F53-7AACD30AF277}">
      <dgm:prSet/>
      <dgm:spPr/>
      <dgm:t>
        <a:bodyPr/>
        <a:lstStyle/>
        <a:p>
          <a:pPr rtl="0"/>
          <a:r>
            <a:rPr lang="en-US" dirty="0" smtClean="0"/>
            <a:t>Association for the Advancement of Medical Instrumentation (AAMI) </a:t>
          </a:r>
          <a:endParaRPr lang="en-US" dirty="0"/>
        </a:p>
      </dgm:t>
      <dgm:extLst>
        <a:ext uri="{E40237B7-FDA0-4F09-8148-C483321AD2D9}">
          <dgm14:cNvPr xmlns:dgm14="http://schemas.microsoft.com/office/drawing/2010/diagram" id="0" name="" descr="Association for the Advancement of Medical Instrumentation (AAMI) &#10;"/>
        </a:ext>
      </dgm:extLst>
    </dgm:pt>
    <dgm:pt modelId="{96CD328E-AC69-4E80-BC06-CD9956BCCF0F}" type="parTrans" cxnId="{3FD93CF0-AAC5-4345-A689-140A4BA6AFF0}">
      <dgm:prSet/>
      <dgm:spPr/>
      <dgm:t>
        <a:bodyPr/>
        <a:lstStyle/>
        <a:p>
          <a:endParaRPr lang="en-US"/>
        </a:p>
      </dgm:t>
    </dgm:pt>
    <dgm:pt modelId="{FC6F4747-4276-4F82-8222-C5E7B60584F9}" type="sibTrans" cxnId="{3FD93CF0-AAC5-4345-A689-140A4BA6AFF0}">
      <dgm:prSet/>
      <dgm:spPr/>
      <dgm:t>
        <a:bodyPr/>
        <a:lstStyle/>
        <a:p>
          <a:endParaRPr lang="en-US"/>
        </a:p>
      </dgm:t>
    </dgm:pt>
    <dgm:pt modelId="{C3575B52-BBF0-4E26-B383-2556815A398E}">
      <dgm:prSet/>
      <dgm:spPr/>
      <dgm:t>
        <a:bodyPr/>
        <a:lstStyle/>
        <a:p>
          <a:pPr rtl="0"/>
          <a:r>
            <a:rPr lang="en-US" dirty="0" smtClean="0"/>
            <a:t>Emergency Care Research Institute (ECRI)</a:t>
          </a:r>
          <a:endParaRPr lang="en-US" dirty="0"/>
        </a:p>
      </dgm:t>
      <dgm:extLst>
        <a:ext uri="{E40237B7-FDA0-4F09-8148-C483321AD2D9}">
          <dgm14:cNvPr xmlns:dgm14="http://schemas.microsoft.com/office/drawing/2010/diagram" id="0" name="" descr="Emergency Care Research Institute (ECRI)&#10;"/>
        </a:ext>
      </dgm:extLst>
    </dgm:pt>
    <dgm:pt modelId="{1E5A96B4-FC9E-47C3-AA0A-D365A0F2ACC5}" type="parTrans" cxnId="{AA2D7BC8-F95D-4F32-99BF-35D4A1C3031B}">
      <dgm:prSet/>
      <dgm:spPr/>
      <dgm:t>
        <a:bodyPr/>
        <a:lstStyle/>
        <a:p>
          <a:endParaRPr lang="en-US"/>
        </a:p>
      </dgm:t>
    </dgm:pt>
    <dgm:pt modelId="{1CC3B4D6-0B55-46C0-B94E-50F640DB1F81}" type="sibTrans" cxnId="{AA2D7BC8-F95D-4F32-99BF-35D4A1C3031B}">
      <dgm:prSet/>
      <dgm:spPr/>
      <dgm:t>
        <a:bodyPr/>
        <a:lstStyle/>
        <a:p>
          <a:endParaRPr lang="en-US"/>
        </a:p>
      </dgm:t>
    </dgm:pt>
    <dgm:pt modelId="{BA58D9E3-558E-4421-9549-6FCBC27EDFD5}">
      <dgm:prSet/>
      <dgm:spPr/>
      <dgm:t>
        <a:bodyPr/>
        <a:lstStyle/>
        <a:p>
          <a:pPr rtl="0"/>
          <a:r>
            <a:rPr lang="en-US" dirty="0" smtClean="0"/>
            <a:t>Top 10 Health Technology Hazards</a:t>
          </a:r>
          <a:endParaRPr lang="en-US" dirty="0"/>
        </a:p>
      </dgm:t>
      <dgm:extLst>
        <a:ext uri="{E40237B7-FDA0-4F09-8148-C483321AD2D9}">
          <dgm14:cNvPr xmlns:dgm14="http://schemas.microsoft.com/office/drawing/2010/diagram" id="0" name="" descr="Top 10 Health Technology Hazards&#10;"/>
        </a:ext>
      </dgm:extLst>
    </dgm:pt>
    <dgm:pt modelId="{D68A864E-0CA1-4456-B622-AC932BEFD8F6}" type="parTrans" cxnId="{867B9716-4FD0-4079-A412-7377E0F15BDC}">
      <dgm:prSet/>
      <dgm:spPr/>
      <dgm:t>
        <a:bodyPr/>
        <a:lstStyle/>
        <a:p>
          <a:endParaRPr lang="en-US"/>
        </a:p>
      </dgm:t>
    </dgm:pt>
    <dgm:pt modelId="{A99AB5F1-77E9-4F0A-8C1F-BEF5701A26DD}" type="sibTrans" cxnId="{867B9716-4FD0-4079-A412-7377E0F15BDC}">
      <dgm:prSet/>
      <dgm:spPr/>
      <dgm:t>
        <a:bodyPr/>
        <a:lstStyle/>
        <a:p>
          <a:endParaRPr lang="en-US"/>
        </a:p>
      </dgm:t>
    </dgm:pt>
    <dgm:pt modelId="{C1A4E50F-F74D-440F-AACD-0F5E0B6784A6}">
      <dgm:prSet/>
      <dgm:spPr/>
      <dgm:t>
        <a:bodyPr/>
        <a:lstStyle/>
        <a:p>
          <a:pPr rtl="0"/>
          <a:r>
            <a:rPr lang="en-US" dirty="0" smtClean="0"/>
            <a:t>Healthcare Technology Foundation</a:t>
          </a:r>
          <a:endParaRPr lang="en-US" dirty="0"/>
        </a:p>
      </dgm:t>
      <dgm:extLst>
        <a:ext uri="{E40237B7-FDA0-4F09-8148-C483321AD2D9}">
          <dgm14:cNvPr xmlns:dgm14="http://schemas.microsoft.com/office/drawing/2010/diagram" id="0" name="" descr="Healthcare Technology Foundation&#10;"/>
        </a:ext>
      </dgm:extLst>
    </dgm:pt>
    <dgm:pt modelId="{08D740EC-C974-4020-BEA7-372AECDEEA3D}" type="parTrans" cxnId="{89C04904-F344-4B10-A680-AEEB42495E35}">
      <dgm:prSet/>
      <dgm:spPr/>
      <dgm:t>
        <a:bodyPr/>
        <a:lstStyle/>
        <a:p>
          <a:endParaRPr lang="en-US"/>
        </a:p>
      </dgm:t>
    </dgm:pt>
    <dgm:pt modelId="{BA933DCC-4E44-4158-B0EB-4AB78338001E}" type="sibTrans" cxnId="{89C04904-F344-4B10-A680-AEEB42495E35}">
      <dgm:prSet/>
      <dgm:spPr/>
      <dgm:t>
        <a:bodyPr/>
        <a:lstStyle/>
        <a:p>
          <a:endParaRPr lang="en-US"/>
        </a:p>
      </dgm:t>
    </dgm:pt>
    <dgm:pt modelId="{480120A2-63D7-450C-A987-6E591933D4AB}">
      <dgm:prSet/>
      <dgm:spPr/>
      <dgm:t>
        <a:bodyPr/>
        <a:lstStyle/>
        <a:p>
          <a:pPr rtl="0"/>
          <a:r>
            <a:rPr lang="en-US" dirty="0" smtClean="0"/>
            <a:t>World Health Organization</a:t>
          </a:r>
          <a:endParaRPr lang="en-US" dirty="0"/>
        </a:p>
      </dgm:t>
      <dgm:extLst>
        <a:ext uri="{E40237B7-FDA0-4F09-8148-C483321AD2D9}">
          <dgm14:cNvPr xmlns:dgm14="http://schemas.microsoft.com/office/drawing/2010/diagram" id="0" name="" descr="World Health Organization&#10;"/>
        </a:ext>
      </dgm:extLst>
    </dgm:pt>
    <dgm:pt modelId="{0243E37E-098F-4574-978E-5D1CEE3DB5F5}" type="parTrans" cxnId="{527CA298-57D7-4CCA-B2A4-10AF73813326}">
      <dgm:prSet/>
      <dgm:spPr/>
      <dgm:t>
        <a:bodyPr/>
        <a:lstStyle/>
        <a:p>
          <a:endParaRPr lang="en-US"/>
        </a:p>
      </dgm:t>
    </dgm:pt>
    <dgm:pt modelId="{992C5FC4-EB90-4524-BAE3-596073D79D2D}" type="sibTrans" cxnId="{527CA298-57D7-4CCA-B2A4-10AF73813326}">
      <dgm:prSet/>
      <dgm:spPr/>
      <dgm:t>
        <a:bodyPr/>
        <a:lstStyle/>
        <a:p>
          <a:endParaRPr lang="en-US"/>
        </a:p>
      </dgm:t>
    </dgm:pt>
    <dgm:pt modelId="{E21ED63F-4EF6-461C-82C4-A419C836C634}">
      <dgm:prSet/>
      <dgm:spPr/>
      <dgm:t>
        <a:bodyPr/>
        <a:lstStyle/>
        <a:p>
          <a:pPr rtl="0"/>
          <a:r>
            <a:rPr lang="en-US" dirty="0" smtClean="0"/>
            <a:t>National Center for Patient Safety</a:t>
          </a:r>
          <a:endParaRPr lang="en-US" dirty="0"/>
        </a:p>
      </dgm:t>
      <dgm:extLst>
        <a:ext uri="{E40237B7-FDA0-4F09-8148-C483321AD2D9}">
          <dgm14:cNvPr xmlns:dgm14="http://schemas.microsoft.com/office/drawing/2010/diagram" id="0" name="" descr="National Center for Patient Safety&#10;"/>
        </a:ext>
      </dgm:extLst>
    </dgm:pt>
    <dgm:pt modelId="{C0335E2D-AFE7-4009-B476-84CC6495200D}" type="parTrans" cxnId="{47C4CEDD-A3FF-4157-B5D8-1633EB96E402}">
      <dgm:prSet/>
      <dgm:spPr/>
      <dgm:t>
        <a:bodyPr/>
        <a:lstStyle/>
        <a:p>
          <a:endParaRPr lang="en-US"/>
        </a:p>
      </dgm:t>
    </dgm:pt>
    <dgm:pt modelId="{E027A1BA-80AE-4E7B-910D-1FDDB458F25F}" type="sibTrans" cxnId="{47C4CEDD-A3FF-4157-B5D8-1633EB96E402}">
      <dgm:prSet/>
      <dgm:spPr/>
      <dgm:t>
        <a:bodyPr/>
        <a:lstStyle/>
        <a:p>
          <a:endParaRPr lang="en-US"/>
        </a:p>
      </dgm:t>
    </dgm:pt>
    <dgm:pt modelId="{4A16824F-BDE2-4896-98EE-9C43CE7188DA}" type="pres">
      <dgm:prSet presAssocID="{D7C7FA3A-F6D3-4385-9948-A135C0EDE8A8}" presName="diagram" presStyleCnt="0">
        <dgm:presLayoutVars>
          <dgm:dir/>
          <dgm:resizeHandles val="exact"/>
        </dgm:presLayoutVars>
      </dgm:prSet>
      <dgm:spPr/>
      <dgm:t>
        <a:bodyPr/>
        <a:lstStyle/>
        <a:p>
          <a:endParaRPr lang="en-US"/>
        </a:p>
      </dgm:t>
    </dgm:pt>
    <dgm:pt modelId="{3C47A2BE-6E81-41AC-8407-7EBC1EC6E1FF}" type="pres">
      <dgm:prSet presAssocID="{18EF612D-D297-48F6-8F53-7AACD30AF277}" presName="node" presStyleLbl="node1" presStyleIdx="0" presStyleCnt="6" custLinFactNeighborX="0" custLinFactNeighborY="-41667">
        <dgm:presLayoutVars>
          <dgm:bulletEnabled val="1"/>
        </dgm:presLayoutVars>
      </dgm:prSet>
      <dgm:spPr/>
      <dgm:t>
        <a:bodyPr/>
        <a:lstStyle/>
        <a:p>
          <a:endParaRPr lang="en-US"/>
        </a:p>
      </dgm:t>
    </dgm:pt>
    <dgm:pt modelId="{3EFACAC3-1418-47DA-8598-15ED814C73EF}" type="pres">
      <dgm:prSet presAssocID="{FC6F4747-4276-4F82-8222-C5E7B60584F9}" presName="sibTrans" presStyleCnt="0"/>
      <dgm:spPr/>
    </dgm:pt>
    <dgm:pt modelId="{E9521AFB-00ED-4261-B1E7-2EE6B465186E}" type="pres">
      <dgm:prSet presAssocID="{C3575B52-BBF0-4E26-B383-2556815A398E}" presName="node" presStyleLbl="node1" presStyleIdx="1" presStyleCnt="6" custLinFactNeighborX="0" custLinFactNeighborY="-41667">
        <dgm:presLayoutVars>
          <dgm:bulletEnabled val="1"/>
        </dgm:presLayoutVars>
      </dgm:prSet>
      <dgm:spPr/>
      <dgm:t>
        <a:bodyPr/>
        <a:lstStyle/>
        <a:p>
          <a:endParaRPr lang="en-US"/>
        </a:p>
      </dgm:t>
    </dgm:pt>
    <dgm:pt modelId="{C5B6FA26-27B8-4B1D-97E0-D12590AF701F}" type="pres">
      <dgm:prSet presAssocID="{1CC3B4D6-0B55-46C0-B94E-50F640DB1F81}" presName="sibTrans" presStyleCnt="0"/>
      <dgm:spPr/>
    </dgm:pt>
    <dgm:pt modelId="{8C27D2F6-9877-4D99-8B50-7696711DD279}" type="pres">
      <dgm:prSet presAssocID="{BA58D9E3-558E-4421-9549-6FCBC27EDFD5}" presName="node" presStyleLbl="node1" presStyleIdx="2" presStyleCnt="6" custLinFactNeighborX="0" custLinFactNeighborY="-41667">
        <dgm:presLayoutVars>
          <dgm:bulletEnabled val="1"/>
        </dgm:presLayoutVars>
      </dgm:prSet>
      <dgm:spPr/>
      <dgm:t>
        <a:bodyPr/>
        <a:lstStyle/>
        <a:p>
          <a:endParaRPr lang="en-US"/>
        </a:p>
      </dgm:t>
    </dgm:pt>
    <dgm:pt modelId="{1C64E78F-E356-473D-9018-02B733B27F32}" type="pres">
      <dgm:prSet presAssocID="{A99AB5F1-77E9-4F0A-8C1F-BEF5701A26DD}" presName="sibTrans" presStyleCnt="0"/>
      <dgm:spPr/>
    </dgm:pt>
    <dgm:pt modelId="{CFEAF954-8548-43B0-BE81-41C227F993BE}" type="pres">
      <dgm:prSet presAssocID="{C1A4E50F-F74D-440F-AACD-0F5E0B6784A6}" presName="node" presStyleLbl="node1" presStyleIdx="3" presStyleCnt="6" custLinFactNeighborX="0" custLinFactNeighborY="41667">
        <dgm:presLayoutVars>
          <dgm:bulletEnabled val="1"/>
        </dgm:presLayoutVars>
      </dgm:prSet>
      <dgm:spPr/>
      <dgm:t>
        <a:bodyPr/>
        <a:lstStyle/>
        <a:p>
          <a:endParaRPr lang="en-US"/>
        </a:p>
      </dgm:t>
    </dgm:pt>
    <dgm:pt modelId="{29E5B278-F242-44D8-B828-1C19023287B1}" type="pres">
      <dgm:prSet presAssocID="{BA933DCC-4E44-4158-B0EB-4AB78338001E}" presName="sibTrans" presStyleCnt="0"/>
      <dgm:spPr/>
    </dgm:pt>
    <dgm:pt modelId="{993CA064-62B0-4752-B1A0-6B174082602D}" type="pres">
      <dgm:prSet presAssocID="{480120A2-63D7-450C-A987-6E591933D4AB}" presName="node" presStyleLbl="node1" presStyleIdx="4" presStyleCnt="6" custLinFactNeighborX="0" custLinFactNeighborY="41667">
        <dgm:presLayoutVars>
          <dgm:bulletEnabled val="1"/>
        </dgm:presLayoutVars>
      </dgm:prSet>
      <dgm:spPr/>
      <dgm:t>
        <a:bodyPr/>
        <a:lstStyle/>
        <a:p>
          <a:endParaRPr lang="en-US"/>
        </a:p>
      </dgm:t>
    </dgm:pt>
    <dgm:pt modelId="{417569AD-B0BF-4981-8F70-81D5C1226E74}" type="pres">
      <dgm:prSet presAssocID="{992C5FC4-EB90-4524-BAE3-596073D79D2D}" presName="sibTrans" presStyleCnt="0"/>
      <dgm:spPr/>
    </dgm:pt>
    <dgm:pt modelId="{0E792887-C360-45F9-8C39-DB85BD11C5F2}" type="pres">
      <dgm:prSet presAssocID="{E21ED63F-4EF6-461C-82C4-A419C836C634}" presName="node" presStyleLbl="node1" presStyleIdx="5" presStyleCnt="6" custLinFactNeighborX="0" custLinFactNeighborY="41667">
        <dgm:presLayoutVars>
          <dgm:bulletEnabled val="1"/>
        </dgm:presLayoutVars>
      </dgm:prSet>
      <dgm:spPr/>
      <dgm:t>
        <a:bodyPr/>
        <a:lstStyle/>
        <a:p>
          <a:endParaRPr lang="en-US"/>
        </a:p>
      </dgm:t>
    </dgm:pt>
  </dgm:ptLst>
  <dgm:cxnLst>
    <dgm:cxn modelId="{867B9716-4FD0-4079-A412-7377E0F15BDC}" srcId="{D7C7FA3A-F6D3-4385-9948-A135C0EDE8A8}" destId="{BA58D9E3-558E-4421-9549-6FCBC27EDFD5}" srcOrd="2" destOrd="0" parTransId="{D68A864E-0CA1-4456-B622-AC932BEFD8F6}" sibTransId="{A99AB5F1-77E9-4F0A-8C1F-BEF5701A26DD}"/>
    <dgm:cxn modelId="{89C04904-F344-4B10-A680-AEEB42495E35}" srcId="{D7C7FA3A-F6D3-4385-9948-A135C0EDE8A8}" destId="{C1A4E50F-F74D-440F-AACD-0F5E0B6784A6}" srcOrd="3" destOrd="0" parTransId="{08D740EC-C974-4020-BEA7-372AECDEEA3D}" sibTransId="{BA933DCC-4E44-4158-B0EB-4AB78338001E}"/>
    <dgm:cxn modelId="{D2164916-6CAF-4939-A114-27996B779D63}" type="presOf" srcId="{C3575B52-BBF0-4E26-B383-2556815A398E}" destId="{E9521AFB-00ED-4261-B1E7-2EE6B465186E}" srcOrd="0" destOrd="0" presId="urn:microsoft.com/office/officeart/2005/8/layout/default"/>
    <dgm:cxn modelId="{9086FAAF-3A5D-4E1C-ACC6-34593EFABFA9}" type="presOf" srcId="{C1A4E50F-F74D-440F-AACD-0F5E0B6784A6}" destId="{CFEAF954-8548-43B0-BE81-41C227F993BE}" srcOrd="0" destOrd="0" presId="urn:microsoft.com/office/officeart/2005/8/layout/default"/>
    <dgm:cxn modelId="{3FD93CF0-AAC5-4345-A689-140A4BA6AFF0}" srcId="{D7C7FA3A-F6D3-4385-9948-A135C0EDE8A8}" destId="{18EF612D-D297-48F6-8F53-7AACD30AF277}" srcOrd="0" destOrd="0" parTransId="{96CD328E-AC69-4E80-BC06-CD9956BCCF0F}" sibTransId="{FC6F4747-4276-4F82-8222-C5E7B60584F9}"/>
    <dgm:cxn modelId="{527CA298-57D7-4CCA-B2A4-10AF73813326}" srcId="{D7C7FA3A-F6D3-4385-9948-A135C0EDE8A8}" destId="{480120A2-63D7-450C-A987-6E591933D4AB}" srcOrd="4" destOrd="0" parTransId="{0243E37E-098F-4574-978E-5D1CEE3DB5F5}" sibTransId="{992C5FC4-EB90-4524-BAE3-596073D79D2D}"/>
    <dgm:cxn modelId="{4A881741-EB51-4F42-8CD5-2AA34102B9A6}" type="presOf" srcId="{18EF612D-D297-48F6-8F53-7AACD30AF277}" destId="{3C47A2BE-6E81-41AC-8407-7EBC1EC6E1FF}" srcOrd="0" destOrd="0" presId="urn:microsoft.com/office/officeart/2005/8/layout/default"/>
    <dgm:cxn modelId="{AA2D7BC8-F95D-4F32-99BF-35D4A1C3031B}" srcId="{D7C7FA3A-F6D3-4385-9948-A135C0EDE8A8}" destId="{C3575B52-BBF0-4E26-B383-2556815A398E}" srcOrd="1" destOrd="0" parTransId="{1E5A96B4-FC9E-47C3-AA0A-D365A0F2ACC5}" sibTransId="{1CC3B4D6-0B55-46C0-B94E-50F640DB1F81}"/>
    <dgm:cxn modelId="{47C4CEDD-A3FF-4157-B5D8-1633EB96E402}" srcId="{D7C7FA3A-F6D3-4385-9948-A135C0EDE8A8}" destId="{E21ED63F-4EF6-461C-82C4-A419C836C634}" srcOrd="5" destOrd="0" parTransId="{C0335E2D-AFE7-4009-B476-84CC6495200D}" sibTransId="{E027A1BA-80AE-4E7B-910D-1FDDB458F25F}"/>
    <dgm:cxn modelId="{A088AFA6-ED4D-4486-B075-C026FB26EBD1}" type="presOf" srcId="{E21ED63F-4EF6-461C-82C4-A419C836C634}" destId="{0E792887-C360-45F9-8C39-DB85BD11C5F2}" srcOrd="0" destOrd="0" presId="urn:microsoft.com/office/officeart/2005/8/layout/default"/>
    <dgm:cxn modelId="{88F2CA29-1560-461E-8B2F-CD5F44D7D422}" type="presOf" srcId="{BA58D9E3-558E-4421-9549-6FCBC27EDFD5}" destId="{8C27D2F6-9877-4D99-8B50-7696711DD279}" srcOrd="0" destOrd="0" presId="urn:microsoft.com/office/officeart/2005/8/layout/default"/>
    <dgm:cxn modelId="{F6F9FF35-8C89-436E-945A-40CEFDE70A0F}" type="presOf" srcId="{D7C7FA3A-F6D3-4385-9948-A135C0EDE8A8}" destId="{4A16824F-BDE2-4896-98EE-9C43CE7188DA}" srcOrd="0" destOrd="0" presId="urn:microsoft.com/office/officeart/2005/8/layout/default"/>
    <dgm:cxn modelId="{44D94978-2D3D-455B-9BFA-4CBE21B79477}" type="presOf" srcId="{480120A2-63D7-450C-A987-6E591933D4AB}" destId="{993CA064-62B0-4752-B1A0-6B174082602D}" srcOrd="0" destOrd="0" presId="urn:microsoft.com/office/officeart/2005/8/layout/default"/>
    <dgm:cxn modelId="{4F945D4B-977A-42F2-B7C9-C1376531733D}" type="presParOf" srcId="{4A16824F-BDE2-4896-98EE-9C43CE7188DA}" destId="{3C47A2BE-6E81-41AC-8407-7EBC1EC6E1FF}" srcOrd="0" destOrd="0" presId="urn:microsoft.com/office/officeart/2005/8/layout/default"/>
    <dgm:cxn modelId="{4EE8C0DD-51B9-462D-823E-B87ACEDB03A8}" type="presParOf" srcId="{4A16824F-BDE2-4896-98EE-9C43CE7188DA}" destId="{3EFACAC3-1418-47DA-8598-15ED814C73EF}" srcOrd="1" destOrd="0" presId="urn:microsoft.com/office/officeart/2005/8/layout/default"/>
    <dgm:cxn modelId="{4A0C1A73-AB70-45A1-A5D5-72A556238808}" type="presParOf" srcId="{4A16824F-BDE2-4896-98EE-9C43CE7188DA}" destId="{E9521AFB-00ED-4261-B1E7-2EE6B465186E}" srcOrd="2" destOrd="0" presId="urn:microsoft.com/office/officeart/2005/8/layout/default"/>
    <dgm:cxn modelId="{250A42FC-E5EF-4DBC-B6C0-583BA8A2768E}" type="presParOf" srcId="{4A16824F-BDE2-4896-98EE-9C43CE7188DA}" destId="{C5B6FA26-27B8-4B1D-97E0-D12590AF701F}" srcOrd="3" destOrd="0" presId="urn:microsoft.com/office/officeart/2005/8/layout/default"/>
    <dgm:cxn modelId="{67C9284D-087E-4C7D-8776-B00C7AE32DF8}" type="presParOf" srcId="{4A16824F-BDE2-4896-98EE-9C43CE7188DA}" destId="{8C27D2F6-9877-4D99-8B50-7696711DD279}" srcOrd="4" destOrd="0" presId="urn:microsoft.com/office/officeart/2005/8/layout/default"/>
    <dgm:cxn modelId="{E0EFC3FA-A1BD-45E3-B6A2-7DEB06741B42}" type="presParOf" srcId="{4A16824F-BDE2-4896-98EE-9C43CE7188DA}" destId="{1C64E78F-E356-473D-9018-02B733B27F32}" srcOrd="5" destOrd="0" presId="urn:microsoft.com/office/officeart/2005/8/layout/default"/>
    <dgm:cxn modelId="{BDAB2DDC-5385-4053-97CD-815AED383B7C}" type="presParOf" srcId="{4A16824F-BDE2-4896-98EE-9C43CE7188DA}" destId="{CFEAF954-8548-43B0-BE81-41C227F993BE}" srcOrd="6" destOrd="0" presId="urn:microsoft.com/office/officeart/2005/8/layout/default"/>
    <dgm:cxn modelId="{33ECCF4E-3B70-43E0-A250-E73AEA98E474}" type="presParOf" srcId="{4A16824F-BDE2-4896-98EE-9C43CE7188DA}" destId="{29E5B278-F242-44D8-B828-1C19023287B1}" srcOrd="7" destOrd="0" presId="urn:microsoft.com/office/officeart/2005/8/layout/default"/>
    <dgm:cxn modelId="{47539841-79EA-4E25-8139-C582488C95ED}" type="presParOf" srcId="{4A16824F-BDE2-4896-98EE-9C43CE7188DA}" destId="{993CA064-62B0-4752-B1A0-6B174082602D}" srcOrd="8" destOrd="0" presId="urn:microsoft.com/office/officeart/2005/8/layout/default"/>
    <dgm:cxn modelId="{F72B16A5-3E72-4CD7-8E1A-4DFB8C91F943}" type="presParOf" srcId="{4A16824F-BDE2-4896-98EE-9C43CE7188DA}" destId="{417569AD-B0BF-4981-8F70-81D5C1226E74}" srcOrd="9" destOrd="0" presId="urn:microsoft.com/office/officeart/2005/8/layout/default"/>
    <dgm:cxn modelId="{9C2496F6-4570-4AC0-B996-6915DCD9FB6C}" type="presParOf" srcId="{4A16824F-BDE2-4896-98EE-9C43CE7188DA}" destId="{0E792887-C360-45F9-8C39-DB85BD11C5F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1CD67-6E89-47AA-8588-8638AC9AA347}">
      <dsp:nvSpPr>
        <dsp:cNvPr id="0" name=""/>
        <dsp:cNvSpPr/>
      </dsp:nvSpPr>
      <dsp:spPr>
        <a:xfrm>
          <a:off x="3280319" y="13"/>
          <a:ext cx="5478937" cy="39833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kern="1200" dirty="0" smtClean="0"/>
            <a:t>Job</a:t>
          </a:r>
          <a:endParaRPr lang="en-US" sz="4800" kern="1200" dirty="0"/>
        </a:p>
      </dsp:txBody>
      <dsp:txXfrm>
        <a:off x="4010844" y="697099"/>
        <a:ext cx="4017887" cy="1792507"/>
      </dsp:txXfrm>
    </dsp:sp>
    <dsp:sp modelId="{AFE168F7-CB53-4F2E-8C27-79DF771880B4}">
      <dsp:nvSpPr>
        <dsp:cNvPr id="0" name=""/>
        <dsp:cNvSpPr/>
      </dsp:nvSpPr>
      <dsp:spPr>
        <a:xfrm>
          <a:off x="5112813" y="2682121"/>
          <a:ext cx="5783783" cy="39833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kern="1200" dirty="0" smtClean="0"/>
            <a:t>Environment</a:t>
          </a:r>
          <a:endParaRPr lang="en-US" sz="4800" kern="1200" dirty="0"/>
        </a:p>
      </dsp:txBody>
      <dsp:txXfrm>
        <a:off x="6881686" y="3711153"/>
        <a:ext cx="3470270" cy="2190842"/>
      </dsp:txXfrm>
    </dsp:sp>
    <dsp:sp modelId="{EC0B7D61-3062-44B1-849D-962A4922ED25}">
      <dsp:nvSpPr>
        <dsp:cNvPr id="0" name=""/>
        <dsp:cNvSpPr/>
      </dsp:nvSpPr>
      <dsp:spPr>
        <a:xfrm>
          <a:off x="1295363" y="2682121"/>
          <a:ext cx="5478937" cy="39833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n-US" sz="4800" kern="1200" dirty="0" smtClean="0"/>
            <a:t>Individual</a:t>
          </a:r>
          <a:endParaRPr lang="en-US" sz="4800" kern="1200" dirty="0"/>
        </a:p>
      </dsp:txBody>
      <dsp:txXfrm>
        <a:off x="1811296" y="3711153"/>
        <a:ext cx="3287362" cy="2190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7A2BE-6E81-41AC-8407-7EBC1EC6E1FF}">
      <dsp:nvSpPr>
        <dsp:cNvPr id="0" name=""/>
        <dsp:cNvSpPr/>
      </dsp:nvSpPr>
      <dsp:spPr>
        <a:xfrm>
          <a:off x="0" y="0"/>
          <a:ext cx="3667125" cy="22002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Association for the Advancement of Medical Instrumentation (AAMI) </a:t>
          </a:r>
          <a:endParaRPr lang="en-US" sz="3000" kern="1200" dirty="0"/>
        </a:p>
      </dsp:txBody>
      <dsp:txXfrm>
        <a:off x="0" y="0"/>
        <a:ext cx="3667125" cy="2200274"/>
      </dsp:txXfrm>
    </dsp:sp>
    <dsp:sp modelId="{E9521AFB-00ED-4261-B1E7-2EE6B465186E}">
      <dsp:nvSpPr>
        <dsp:cNvPr id="0" name=""/>
        <dsp:cNvSpPr/>
      </dsp:nvSpPr>
      <dsp:spPr>
        <a:xfrm>
          <a:off x="4033837" y="0"/>
          <a:ext cx="3667125" cy="22002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Emergency Care Research Institute (ECRI)</a:t>
          </a:r>
          <a:endParaRPr lang="en-US" sz="3000" kern="1200" dirty="0"/>
        </a:p>
      </dsp:txBody>
      <dsp:txXfrm>
        <a:off x="4033837" y="0"/>
        <a:ext cx="3667125" cy="2200274"/>
      </dsp:txXfrm>
    </dsp:sp>
    <dsp:sp modelId="{8C27D2F6-9877-4D99-8B50-7696711DD279}">
      <dsp:nvSpPr>
        <dsp:cNvPr id="0" name=""/>
        <dsp:cNvSpPr/>
      </dsp:nvSpPr>
      <dsp:spPr>
        <a:xfrm>
          <a:off x="8067674" y="0"/>
          <a:ext cx="3667125" cy="22002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Top 10 Health Technology Hazards</a:t>
          </a:r>
          <a:endParaRPr lang="en-US" sz="3000" kern="1200" dirty="0"/>
        </a:p>
      </dsp:txBody>
      <dsp:txXfrm>
        <a:off x="8067674" y="0"/>
        <a:ext cx="3667125" cy="2200274"/>
      </dsp:txXfrm>
    </dsp:sp>
    <dsp:sp modelId="{CFEAF954-8548-43B0-BE81-41C227F993BE}">
      <dsp:nvSpPr>
        <dsp:cNvPr id="0" name=""/>
        <dsp:cNvSpPr/>
      </dsp:nvSpPr>
      <dsp:spPr>
        <a:xfrm>
          <a:off x="0" y="4352925"/>
          <a:ext cx="3667125" cy="22002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Healthcare Technology Foundation</a:t>
          </a:r>
          <a:endParaRPr lang="en-US" sz="3000" kern="1200" dirty="0"/>
        </a:p>
      </dsp:txBody>
      <dsp:txXfrm>
        <a:off x="0" y="4352925"/>
        <a:ext cx="3667125" cy="2200274"/>
      </dsp:txXfrm>
    </dsp:sp>
    <dsp:sp modelId="{993CA064-62B0-4752-B1A0-6B174082602D}">
      <dsp:nvSpPr>
        <dsp:cNvPr id="0" name=""/>
        <dsp:cNvSpPr/>
      </dsp:nvSpPr>
      <dsp:spPr>
        <a:xfrm>
          <a:off x="4033837" y="4352925"/>
          <a:ext cx="3667125" cy="22002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World Health Organization</a:t>
          </a:r>
          <a:endParaRPr lang="en-US" sz="3000" kern="1200" dirty="0"/>
        </a:p>
      </dsp:txBody>
      <dsp:txXfrm>
        <a:off x="4033837" y="4352925"/>
        <a:ext cx="3667125" cy="2200274"/>
      </dsp:txXfrm>
    </dsp:sp>
    <dsp:sp modelId="{0E792887-C360-45F9-8C39-DB85BD11C5F2}">
      <dsp:nvSpPr>
        <dsp:cNvPr id="0" name=""/>
        <dsp:cNvSpPr/>
      </dsp:nvSpPr>
      <dsp:spPr>
        <a:xfrm>
          <a:off x="8067674" y="4352925"/>
          <a:ext cx="3667125" cy="22002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National Center for Patient Safety</a:t>
          </a:r>
          <a:endParaRPr lang="en-US" sz="3000" kern="1200" dirty="0"/>
        </a:p>
      </dsp:txBody>
      <dsp:txXfrm>
        <a:off x="8067674" y="4352925"/>
        <a:ext cx="3667125" cy="220027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t>8/7/2014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t>‹#›</a:t>
            </a:fld>
            <a:endParaRPr lang="en-US" dirty="0"/>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 Thank you Rosie. We are happy to have everyone</a:t>
            </a:r>
            <a:r>
              <a:rPr lang="en-US" baseline="0" dirty="0" smtClean="0"/>
              <a:t> join us today.  </a:t>
            </a:r>
          </a:p>
          <a:p>
            <a:endParaRPr lang="en-US" baseline="0" dirty="0" smtClean="0"/>
          </a:p>
          <a:p>
            <a:r>
              <a:rPr lang="en-US" baseline="0" dirty="0" smtClean="0"/>
              <a:t>Colleen:</a:t>
            </a:r>
          </a:p>
          <a:p>
            <a:r>
              <a:rPr lang="en-US" baseline="0" dirty="0" smtClean="0"/>
              <a:t>We hope you will find the information helpful.</a:t>
            </a:r>
          </a:p>
        </p:txBody>
      </p:sp>
      <p:sp>
        <p:nvSpPr>
          <p:cNvPr id="4" name="Slide Number Placeholder 3"/>
          <p:cNvSpPr>
            <a:spLocks noGrp="1"/>
          </p:cNvSpPr>
          <p:nvPr>
            <p:ph type="sldNum" sz="quarter" idx="10"/>
          </p:nvPr>
        </p:nvSpPr>
        <p:spPr/>
        <p:txBody>
          <a:bodyPr/>
          <a:lstStyle/>
          <a:p>
            <a:fld id="{08AA51C3-518F-4F0D-B932-9AF47A2C9D15}" type="slidenum">
              <a:rPr lang="en-US" smtClean="0"/>
              <a:t>1</a:t>
            </a:fld>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smtClean="0"/>
              <a:t>Colleen</a:t>
            </a:r>
          </a:p>
          <a:p>
            <a:r>
              <a:rPr lang="en-US" b="0" dirty="0" smtClean="0"/>
              <a:t>Data exists related to alarm conditions and patient deaths.  </a:t>
            </a:r>
          </a:p>
          <a:p>
            <a:r>
              <a:rPr lang="en-US" b="0" dirty="0" smtClean="0"/>
              <a:t>Johns Hopkins Hospital reported “58,764 alarm conditions or 350 alarm conditions/bed/12 days”</a:t>
            </a:r>
          </a:p>
          <a:p>
            <a:r>
              <a:rPr lang="en-US" b="0" dirty="0" smtClean="0"/>
              <a:t>In</a:t>
            </a:r>
            <a:r>
              <a:rPr lang="en-US" b="0" baseline="0" dirty="0" smtClean="0"/>
              <a:t> </a:t>
            </a:r>
            <a:r>
              <a:rPr lang="en-US" b="0" dirty="0" smtClean="0"/>
              <a:t>2014 </a:t>
            </a:r>
            <a:r>
              <a:rPr lang="en-US" b="0" dirty="0" smtClean="0"/>
              <a:t>a Boston </a:t>
            </a:r>
            <a:r>
              <a:rPr lang="en-US" b="0" dirty="0" smtClean="0"/>
              <a:t>Medical Center </a:t>
            </a:r>
            <a:r>
              <a:rPr lang="en-US" b="0" dirty="0" smtClean="0"/>
              <a:t>reported they had 90,000 alarms</a:t>
            </a:r>
            <a:r>
              <a:rPr lang="en-US" b="0" baseline="0" dirty="0" smtClean="0"/>
              <a:t> in one </a:t>
            </a:r>
            <a:r>
              <a:rPr lang="en-US" b="0" dirty="0" smtClean="0"/>
              <a:t>week </a:t>
            </a:r>
            <a:r>
              <a:rPr lang="en-US" b="0" dirty="0" smtClean="0"/>
              <a:t>on 1 unit alone.</a:t>
            </a:r>
          </a:p>
          <a:p>
            <a:r>
              <a:rPr lang="en-US" b="0" dirty="0" smtClean="0"/>
              <a:t>Even more studies are available which address patient harm related</a:t>
            </a:r>
            <a:r>
              <a:rPr lang="en-US" b="0" baseline="0" dirty="0" smtClean="0"/>
              <a:t> to clinical alarms.</a:t>
            </a:r>
            <a:endParaRPr lang="en-US" b="0" dirty="0" smtClean="0"/>
          </a:p>
          <a:p>
            <a:endParaRPr lang="en-US" b="0" dirty="0" smtClean="0"/>
          </a:p>
          <a:p>
            <a:r>
              <a:rPr lang="en-US" b="0" dirty="0" smtClean="0"/>
              <a:t>Karen</a:t>
            </a:r>
          </a:p>
          <a:p>
            <a:r>
              <a:rPr lang="en-US" b="0" dirty="0" smtClean="0"/>
              <a:t>Deaths has been reported</a:t>
            </a:r>
          </a:p>
          <a:p>
            <a:r>
              <a:rPr lang="en-US" b="0" dirty="0" smtClean="0"/>
              <a:t>The Pennsylvania Safety Authority during June</a:t>
            </a:r>
            <a:r>
              <a:rPr lang="en-US" b="0" baseline="0" dirty="0" smtClean="0"/>
              <a:t> 2004 and December 2010 noted </a:t>
            </a:r>
            <a:r>
              <a:rPr lang="en-US" b="0" dirty="0" smtClean="0"/>
              <a:t>35 patient deaths with 102 associated potential contributing factors to those deaths</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regards to the Food and Drug Administration, The Manufacturer and User Facility Device Experience (MAUDE) database revealed 73 alarm related deaths with 33 attributed to physiologic monitors</a:t>
            </a:r>
            <a:r>
              <a:rPr lang="en-US" baseline="0" dirty="0" smtClean="0"/>
              <a:t> </a:t>
            </a:r>
            <a:r>
              <a:rPr lang="en-US" dirty="0" smtClean="0"/>
              <a:t>between March 1, 2010 and June 30, 2010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Joint Commission has reported over 80 deaths and 13 serious alarm-related injuries.</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Colleen</a:t>
            </a:r>
          </a:p>
          <a:p>
            <a:r>
              <a:rPr lang="en-US" dirty="0" smtClean="0"/>
              <a:t>All</a:t>
            </a:r>
            <a:r>
              <a:rPr lang="en-US" baseline="0" dirty="0" smtClean="0"/>
              <a:t> of these alarms lead to s</a:t>
            </a:r>
            <a:r>
              <a:rPr lang="en-US" dirty="0" smtClean="0"/>
              <a:t>ensory </a:t>
            </a:r>
            <a:r>
              <a:rPr lang="en-US" dirty="0"/>
              <a:t>and cognitive </a:t>
            </a:r>
            <a:r>
              <a:rPr lang="en-US" dirty="0" smtClean="0"/>
              <a:t>overload,</a:t>
            </a:r>
            <a:r>
              <a:rPr lang="en-US" baseline="0" dirty="0" smtClean="0"/>
              <a:t> with staff becoming desensitized to alarms---even critical alarms. As you said Karen, this has led to patient injury and deaths.  </a:t>
            </a:r>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a:t>
            </a:fld>
            <a:endParaRPr lang="en-US" dirty="0"/>
          </a:p>
        </p:txBody>
      </p:sp>
    </p:spTree>
    <p:extLst>
      <p:ext uri="{BB962C8B-B14F-4D97-AF65-F5344CB8AC3E}">
        <p14:creationId xmlns:p14="http://schemas.microsoft.com/office/powerpoint/2010/main" val="284042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  </a:t>
            </a:r>
          </a:p>
          <a:p>
            <a:r>
              <a:rPr lang="en-US" dirty="0" smtClean="0"/>
              <a:t>Multiple studies, PI and QI projects identify issues with alarm fatigue.</a:t>
            </a:r>
          </a:p>
          <a:p>
            <a:r>
              <a:rPr lang="en-US" dirty="0" smtClean="0"/>
              <a:t>Human factors play a huge part related to alarm management.  Human factors looks at the overlap of the job, individual and interaction with the environment.  </a:t>
            </a:r>
          </a:p>
          <a:p>
            <a:r>
              <a:rPr lang="en-US" dirty="0" smtClean="0"/>
              <a:t>When</a:t>
            </a:r>
            <a:r>
              <a:rPr lang="en-US" baseline="0" dirty="0" smtClean="0"/>
              <a:t> we look at human factors contributing to alarm fatigue, we have to look at all three of these.</a:t>
            </a:r>
            <a:r>
              <a:rPr lang="en-US" dirty="0" smtClean="0"/>
              <a:t>.  </a:t>
            </a:r>
          </a:p>
          <a:p>
            <a:endParaRPr lang="en-US" dirty="0" smtClean="0"/>
          </a:p>
          <a:p>
            <a:r>
              <a:rPr lang="en-US" dirty="0" smtClean="0"/>
              <a:t>Colleen</a:t>
            </a:r>
            <a:endParaRPr lang="en-US" dirty="0"/>
          </a:p>
          <a:p>
            <a:r>
              <a:rPr lang="en-US" dirty="0" smtClean="0"/>
              <a:t>To</a:t>
            </a:r>
            <a:r>
              <a:rPr lang="en-US" baseline="0" dirty="0" smtClean="0"/>
              <a:t> mitigate or prevent alarms, we need to look at assessing how these overlap, then design and create processes from the experience of the end-user.  </a:t>
            </a:r>
          </a:p>
          <a:p>
            <a:r>
              <a:rPr lang="en-US" baseline="0" dirty="0" smtClean="0"/>
              <a:t>For cardiac monitoring, we must also consider the impact on safe, timely, effective, efficient, and patient-centered care.  </a:t>
            </a:r>
            <a:r>
              <a:rPr lang="en-US" dirty="0" smtClean="0"/>
              <a:t>This is appropriate to look at when discussing clinical alarms especially when looking at what can be accomplished to  </a:t>
            </a:r>
            <a:r>
              <a:rPr lang="en-US" dirty="0"/>
              <a:t>decrease distractions and </a:t>
            </a:r>
            <a:r>
              <a:rPr lang="en-US" dirty="0" smtClean="0"/>
              <a:t>interruptions.</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11</a:t>
            </a:fld>
            <a:endParaRPr lang="en-US" dirty="0"/>
          </a:p>
        </p:txBody>
      </p:sp>
    </p:spTree>
    <p:extLst>
      <p:ext uri="{BB962C8B-B14F-4D97-AF65-F5344CB8AC3E}">
        <p14:creationId xmlns:p14="http://schemas.microsoft.com/office/powerpoint/2010/main" val="4210814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smtClean="0"/>
          </a:p>
          <a:p>
            <a:r>
              <a:rPr lang="en-US" dirty="0" smtClean="0"/>
              <a:t>Karen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multiple</a:t>
            </a:r>
            <a:r>
              <a:rPr lang="en-US" baseline="0" dirty="0" smtClean="0"/>
              <a:t> processes are developed to prevent errors.  Consider the Swiss cheese model is by James Reason. Think of slices of </a:t>
            </a:r>
            <a:r>
              <a:rPr lang="en-US" baseline="0" dirty="0" err="1" smtClean="0"/>
              <a:t>swiss</a:t>
            </a:r>
            <a:r>
              <a:rPr lang="en-US" baseline="0" dirty="0" smtClean="0"/>
              <a:t> cheese with each slice representing a safety </a:t>
            </a:r>
            <a:r>
              <a:rPr lang="en-US" baseline="0" dirty="0" err="1" smtClean="0"/>
              <a:t>processs</a:t>
            </a:r>
            <a:r>
              <a:rPr lang="en-US" baseline="0" dirty="0" smtClean="0"/>
              <a:t>. </a:t>
            </a:r>
            <a:r>
              <a:rPr lang="en-US" dirty="0" smtClean="0"/>
              <a:t>Multiple processes create layers of defense.  </a:t>
            </a:r>
            <a:r>
              <a:rPr lang="en-US" baseline="0" dirty="0" smtClean="0"/>
              <a:t>Even when we write the best processes, there may be holes in those processes. If the holes align, errors can occur which can impact patient safety.</a:t>
            </a:r>
          </a:p>
          <a:p>
            <a:r>
              <a:rPr lang="en-US" baseline="0" dirty="0" smtClean="0"/>
              <a:t>Consider processes related to cardiac monitoring. </a:t>
            </a:r>
          </a:p>
          <a:p>
            <a:endParaRPr lang="en-US" baseline="0" dirty="0" smtClean="0"/>
          </a:p>
          <a:p>
            <a:r>
              <a:rPr lang="en-US" baseline="0" dirty="0" smtClean="0"/>
              <a:t>Colleen</a:t>
            </a:r>
            <a:endParaRPr lang="en-US" dirty="0" smtClean="0"/>
          </a:p>
          <a:p>
            <a:r>
              <a:rPr lang="en-US" dirty="0" smtClean="0"/>
              <a:t>Holes occur secondary to latent conditions or active failures.  First of all, consider how standards and best</a:t>
            </a:r>
            <a:r>
              <a:rPr lang="en-US" baseline="0" dirty="0" smtClean="0"/>
              <a:t> evidence is or is not implemented.  Are policies updated, processes followed, or ongoing improvements made.  Do we encourage raising the bar to the best evidence or accept less than the highest standard?</a:t>
            </a:r>
            <a:endParaRPr lang="en-US" dirty="0" smtClean="0"/>
          </a:p>
          <a:p>
            <a:endParaRPr lang="en-US" dirty="0"/>
          </a:p>
          <a:p>
            <a:r>
              <a:rPr lang="en-US" dirty="0" smtClean="0"/>
              <a:t>*******************************************************</a:t>
            </a:r>
          </a:p>
          <a:p>
            <a:endParaRPr lang="en-US" dirty="0"/>
          </a:p>
          <a:p>
            <a:r>
              <a:rPr lang="en-US" b="1" dirty="0"/>
              <a:t>https://www.google.com/search?as_st=y&amp;tbm=isch&amp;hl=en&amp;as_q=Model+James+Reason+1991+The+book+reference+is+Reason+J+1990+Human+Error+Cambridge+University+Press+Cambridge&amp;as_epq=Swiss+Cheese&amp;as_oq=&amp;as_eq=&amp;cr=&amp;as_sitesearch=&amp;safe=images&amp;tbs=sur:fm#imgdii=_</a:t>
            </a:r>
          </a:p>
          <a:p>
            <a:endParaRPr lang="en-US" dirty="0"/>
          </a:p>
          <a:p>
            <a:r>
              <a:rPr lang="en-US" dirty="0" smtClean="0"/>
              <a:t>Swiss </a:t>
            </a:r>
            <a:r>
              <a:rPr lang="en-US" dirty="0"/>
              <a:t>cheese citation: The original source for the Swiss Cheese illustration is: “Swiss Cheese” Model – James Reason, 1991. The book reference is: Reason, J. (1990) Human Error. Cambridge: University Press, Cambridge</a:t>
            </a:r>
            <a:r>
              <a:rPr lang="en-US" dirty="0" smtClean="0"/>
              <a:t> </a:t>
            </a:r>
            <a:endParaRPr lang="en-US" dirty="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dirty="0"/>
          </a:p>
        </p:txBody>
      </p:sp>
    </p:spTree>
    <p:extLst>
      <p:ext uri="{BB962C8B-B14F-4D97-AF65-F5344CB8AC3E}">
        <p14:creationId xmlns:p14="http://schemas.microsoft.com/office/powerpoint/2010/main" val="3242651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Multiple human factor components contribute to alarm fatigue.  </a:t>
            </a:r>
          </a:p>
          <a:p>
            <a:r>
              <a:rPr lang="en-US" dirty="0" smtClean="0"/>
              <a:t>These include but are not limited to: </a:t>
            </a:r>
          </a:p>
          <a:p>
            <a:r>
              <a:rPr lang="en-US" dirty="0" smtClean="0"/>
              <a:t>Lack of awareness</a:t>
            </a:r>
            <a:r>
              <a:rPr lang="en-US" baseline="0" dirty="0" smtClean="0"/>
              <a:t> or </a:t>
            </a:r>
            <a:r>
              <a:rPr lang="en-US" dirty="0" smtClean="0"/>
              <a:t>understanding</a:t>
            </a:r>
            <a:r>
              <a:rPr lang="en-US" baseline="0" dirty="0" smtClean="0"/>
              <a:t> of current policies and procedures.</a:t>
            </a:r>
          </a:p>
          <a:p>
            <a:r>
              <a:rPr lang="en-US" baseline="0" dirty="0" smtClean="0"/>
              <a:t>Lack of adherence.</a:t>
            </a:r>
          </a:p>
          <a:p>
            <a:endParaRPr lang="en-US" baseline="0" dirty="0" smtClean="0"/>
          </a:p>
          <a:p>
            <a:r>
              <a:rPr lang="en-US" baseline="0" dirty="0" smtClean="0"/>
              <a:t>Colleen</a:t>
            </a:r>
          </a:p>
          <a:p>
            <a:r>
              <a:rPr lang="en-US" baseline="0" dirty="0" smtClean="0"/>
              <a:t>Other factors that lead to noncompliance include:</a:t>
            </a:r>
          </a:p>
          <a:p>
            <a:r>
              <a:rPr lang="en-US" baseline="0" dirty="0" smtClean="0"/>
              <a:t>Lack of end-user engagement when policies and procedures are written</a:t>
            </a:r>
          </a:p>
          <a:p>
            <a:r>
              <a:rPr lang="en-US" baseline="0" dirty="0" smtClean="0"/>
              <a:t>Time pressure to get the job done and</a:t>
            </a:r>
          </a:p>
          <a:p>
            <a:r>
              <a:rPr lang="en-US" baseline="0" dirty="0" smtClean="0"/>
              <a:t>Lack of adequate training.</a:t>
            </a:r>
            <a:endParaRPr lang="en-US" dirty="0" smtClean="0"/>
          </a:p>
          <a:p>
            <a:r>
              <a:rPr lang="en-US" dirty="0" smtClean="0"/>
              <a:t>All of these can contribute to or result in negative events.</a:t>
            </a:r>
            <a:endParaRPr lang="en-US" dirty="0"/>
          </a:p>
          <a:p>
            <a:r>
              <a:rPr lang="en-US" dirty="0"/>
              <a:t>	</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13</a:t>
            </a:fld>
            <a:endParaRPr lang="en-US" dirty="0"/>
          </a:p>
        </p:txBody>
      </p:sp>
    </p:spTree>
    <p:extLst>
      <p:ext uri="{BB962C8B-B14F-4D97-AF65-F5344CB8AC3E}">
        <p14:creationId xmlns:p14="http://schemas.microsoft.com/office/powerpoint/2010/main" val="3313436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b="1" dirty="0" smtClean="0"/>
          </a:p>
          <a:p>
            <a:r>
              <a:rPr lang="en-US" sz="1400" dirty="0" smtClean="0"/>
              <a:t>Karen</a:t>
            </a:r>
          </a:p>
          <a:p>
            <a:r>
              <a:rPr lang="en-US" b="0" dirty="0" smtClean="0"/>
              <a:t>Human factors can contribute to dangerous conditions. </a:t>
            </a:r>
          </a:p>
          <a:p>
            <a:r>
              <a:rPr lang="en-US" b="0" dirty="0" smtClean="0"/>
              <a:t>Nearly all events and near misses in other high</a:t>
            </a:r>
            <a:r>
              <a:rPr lang="en-US" b="0" baseline="0" dirty="0" smtClean="0"/>
              <a:t> risk fields (such as nuclear power plants, space shuttle disasters, </a:t>
            </a:r>
            <a:r>
              <a:rPr lang="en-US" b="0" baseline="0" dirty="0" err="1" smtClean="0"/>
              <a:t>etc</a:t>
            </a:r>
            <a:r>
              <a:rPr lang="en-US" b="0" baseline="0" dirty="0" smtClean="0"/>
              <a:t>) start with an unintentionally unsafe act.  Nobody sets out to intentionally make mistakes, yet mistakes do happen.</a:t>
            </a:r>
          </a:p>
          <a:p>
            <a:endParaRPr lang="en-US" b="0" baseline="0" dirty="0" smtClean="0"/>
          </a:p>
          <a:p>
            <a:r>
              <a:rPr lang="en-US" b="0" baseline="0" dirty="0" smtClean="0"/>
              <a:t>Colleen: That’s true , Karen, no one gets up in the morning or goes to work thinking “I’m going to make a mistake today or I’m going to harm a patient”.</a:t>
            </a:r>
          </a:p>
          <a:p>
            <a:endParaRPr lang="en-US" b="0" baseline="0" dirty="0" smtClean="0"/>
          </a:p>
          <a:p>
            <a:r>
              <a:rPr lang="en-US" b="0" baseline="0" dirty="0" smtClean="0"/>
              <a:t>Karen:</a:t>
            </a:r>
          </a:p>
          <a:p>
            <a:endParaRPr lang="en-US" b="0" dirty="0" smtClean="0"/>
          </a:p>
          <a:p>
            <a:r>
              <a:rPr lang="en-US" dirty="0" smtClean="0"/>
              <a:t>To prevent unsafe acts requires commitment</a:t>
            </a:r>
            <a:r>
              <a:rPr lang="en-US" dirty="0"/>
              <a:t> </a:t>
            </a:r>
            <a:r>
              <a:rPr lang="en-US" dirty="0" smtClean="0"/>
              <a:t>at all levels: </a:t>
            </a:r>
          </a:p>
          <a:p>
            <a:r>
              <a:rPr lang="en-US" dirty="0" smtClean="0"/>
              <a:t>It requires</a:t>
            </a:r>
            <a:r>
              <a:rPr lang="en-US" baseline="0" dirty="0" smtClean="0"/>
              <a:t> f</a:t>
            </a:r>
            <a:r>
              <a:rPr lang="en-US" dirty="0" smtClean="0"/>
              <a:t>ollowing policies and procedures.</a:t>
            </a:r>
            <a:r>
              <a:rPr lang="en-US" baseline="0" dirty="0" smtClean="0"/>
              <a:t> And g</a:t>
            </a:r>
            <a:r>
              <a:rPr lang="en-US" dirty="0" smtClean="0"/>
              <a:t>iving </a:t>
            </a:r>
            <a:r>
              <a:rPr lang="en-US" dirty="0"/>
              <a:t>safety absolute </a:t>
            </a:r>
            <a:r>
              <a:rPr lang="en-US" dirty="0" smtClean="0"/>
              <a:t>priority.  </a:t>
            </a:r>
          </a:p>
          <a:p>
            <a:r>
              <a:rPr lang="en-US" dirty="0" smtClean="0"/>
              <a:t>You need to look at</a:t>
            </a:r>
            <a:r>
              <a:rPr lang="en-US" baseline="0" dirty="0" smtClean="0"/>
              <a:t> the culture in your facility. </a:t>
            </a:r>
            <a:r>
              <a:rPr lang="en-US" dirty="0" smtClean="0"/>
              <a:t>Address the cultures: Is everyone treated</a:t>
            </a:r>
            <a:r>
              <a:rPr lang="en-US" baseline="0" dirty="0" smtClean="0"/>
              <a:t> justly and fairly.</a:t>
            </a:r>
            <a:endParaRPr lang="en-US" dirty="0"/>
          </a:p>
          <a:p>
            <a:endParaRPr lang="en-US" dirty="0" smtClean="0"/>
          </a:p>
          <a:p>
            <a:r>
              <a:rPr lang="en-US" dirty="0" smtClean="0"/>
              <a:t>Colleen</a:t>
            </a:r>
          </a:p>
          <a:p>
            <a:r>
              <a:rPr lang="en-US" dirty="0" smtClean="0"/>
              <a:t>You want to create a</a:t>
            </a:r>
            <a:r>
              <a:rPr lang="en-US" baseline="0" dirty="0" smtClean="0"/>
              <a:t> work environment that includes a culture where people feel safe.</a:t>
            </a:r>
          </a:p>
          <a:p>
            <a:r>
              <a:rPr lang="en-US" dirty="0" smtClean="0"/>
              <a:t>Develop </a:t>
            </a:r>
            <a:r>
              <a:rPr lang="en-US" dirty="0"/>
              <a:t>and </a:t>
            </a:r>
            <a:r>
              <a:rPr lang="en-US" dirty="0" smtClean="0"/>
              <a:t>maintain </a:t>
            </a:r>
            <a:r>
              <a:rPr lang="en-US" dirty="0"/>
              <a:t>a culture where staff are comfortable in reporting unsafe acts and conditions at any point and time</a:t>
            </a:r>
            <a:r>
              <a:rPr lang="en-US" dirty="0" smtClean="0"/>
              <a:t>. </a:t>
            </a:r>
          </a:p>
          <a:p>
            <a:r>
              <a:rPr lang="en-US" dirty="0" smtClean="0"/>
              <a:t>We need to make it</a:t>
            </a:r>
            <a:r>
              <a:rPr lang="en-US" baseline="0" dirty="0" smtClean="0"/>
              <a:t> </a:t>
            </a:r>
            <a:r>
              <a:rPr lang="en-US" dirty="0" smtClean="0"/>
              <a:t>easy to report and communicate safety issues.  </a:t>
            </a:r>
          </a:p>
          <a:p>
            <a:r>
              <a:rPr lang="en-US" dirty="0" smtClean="0"/>
              <a:t>We need to develop a learning culture with persistent consistency in commitment to safety that</a:t>
            </a:r>
            <a:r>
              <a:rPr lang="en-US" baseline="0" dirty="0" smtClean="0"/>
              <a:t> is continuously </a:t>
            </a:r>
            <a:r>
              <a:rPr lang="en-US" dirty="0" smtClean="0"/>
              <a:t>monitored. </a:t>
            </a:r>
          </a:p>
          <a:p>
            <a:r>
              <a:rPr lang="en-US" dirty="0" smtClean="0"/>
              <a:t>And Create an informed culture where staff are encouraged to learn, share, and grow in</a:t>
            </a:r>
            <a:r>
              <a:rPr lang="en-US" baseline="0" dirty="0" smtClean="0"/>
              <a:t> order </a:t>
            </a:r>
            <a:r>
              <a:rPr lang="en-US" dirty="0" smtClean="0"/>
              <a:t>to mitigate issues.</a:t>
            </a:r>
            <a:endParaRPr lang="en-US" dirty="0"/>
          </a:p>
          <a:p>
            <a:endParaRPr lang="en-US" dirty="0" smtClean="0"/>
          </a:p>
          <a:p>
            <a:r>
              <a:rPr lang="en-US" dirty="0" smtClean="0"/>
              <a:t>Karen:</a:t>
            </a:r>
          </a:p>
          <a:p>
            <a:r>
              <a:rPr lang="en-US" dirty="0" smtClean="0"/>
              <a:t>Individuals need to understand potential consequences of policy deviations. Such as the case of our patient Joe</a:t>
            </a:r>
            <a:r>
              <a:rPr lang="en-US" baseline="0" dirty="0" smtClean="0"/>
              <a:t> where the alarms were turned off.</a:t>
            </a:r>
          </a:p>
          <a:p>
            <a:endParaRPr lang="en-US" dirty="0" smtClean="0"/>
          </a:p>
          <a:p>
            <a:r>
              <a:rPr lang="en-US" dirty="0" smtClean="0"/>
              <a:t>So we have talked about our objectives, presented some background studies, and discussed human factors.  So now let’s see who is addressing the problem.</a:t>
            </a:r>
          </a:p>
          <a:p>
            <a:r>
              <a:rPr lang="en-US" dirty="0"/>
              <a:t>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14</a:t>
            </a:fld>
            <a:endParaRPr lang="en-US" dirty="0"/>
          </a:p>
        </p:txBody>
      </p:sp>
    </p:spTree>
    <p:extLst>
      <p:ext uri="{BB962C8B-B14F-4D97-AF65-F5344CB8AC3E}">
        <p14:creationId xmlns:p14="http://schemas.microsoft.com/office/powerpoint/2010/main" val="19783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t>Colleen:  In 2013, the Joint Commission issued a report which addresses deadlines for hospitals to address components related to clinical alarms.  I’ll briefly discuss each of these.  </a:t>
            </a:r>
            <a:r>
              <a:rPr lang="en-US" sz="1100" dirty="0" smtClean="0"/>
              <a:t>This will all be available in the download</a:t>
            </a:r>
            <a:r>
              <a:rPr lang="en-US" sz="1100" baseline="0" dirty="0" smtClean="0"/>
              <a:t> section where our slides and speaker notes will be available. </a:t>
            </a:r>
            <a:endParaRPr lang="en-US" sz="1100" dirty="0" smtClean="0"/>
          </a:p>
          <a:p>
            <a:r>
              <a:rPr lang="en-US" sz="1100" dirty="0" smtClean="0"/>
              <a:t>During </a:t>
            </a:r>
            <a:r>
              <a:rPr lang="en-US" sz="1100" dirty="0"/>
              <a:t>2014, </a:t>
            </a:r>
            <a:r>
              <a:rPr lang="en-US" sz="1100" dirty="0" smtClean="0"/>
              <a:t>hospitals must identify </a:t>
            </a:r>
            <a:r>
              <a:rPr lang="en-US" sz="1100" dirty="0"/>
              <a:t>the </a:t>
            </a:r>
            <a:r>
              <a:rPr lang="en-US" sz="1100" b="1" dirty="0"/>
              <a:t>most important</a:t>
            </a:r>
            <a:r>
              <a:rPr lang="en-US" sz="1100" dirty="0"/>
              <a:t> alarm signals to manage based on the following: </a:t>
            </a:r>
          </a:p>
          <a:p>
            <a:r>
              <a:rPr lang="en-US" sz="1100" dirty="0"/>
              <a:t>• Input from the medical staff and clinical departments </a:t>
            </a:r>
          </a:p>
          <a:p>
            <a:r>
              <a:rPr lang="en-US" sz="1100" dirty="0"/>
              <a:t>• </a:t>
            </a:r>
            <a:r>
              <a:rPr lang="en-US" sz="1100" dirty="0" smtClean="0"/>
              <a:t>The risk </a:t>
            </a:r>
            <a:r>
              <a:rPr lang="en-US" sz="1100" dirty="0"/>
              <a:t>to patients if the alarm signal is not attended to or if it malfunctions </a:t>
            </a:r>
          </a:p>
          <a:p>
            <a:r>
              <a:rPr lang="en-US" sz="1100" dirty="0"/>
              <a:t>• Whether specific alarm signals are needed or unnecessarily contribute to alarm noise and alarm fatigue </a:t>
            </a:r>
          </a:p>
          <a:p>
            <a:r>
              <a:rPr lang="en-US" sz="1100" dirty="0"/>
              <a:t>• </a:t>
            </a:r>
            <a:r>
              <a:rPr lang="en-US" sz="1100" dirty="0" smtClean="0"/>
              <a:t>The potential </a:t>
            </a:r>
            <a:r>
              <a:rPr lang="en-US" sz="1100" dirty="0"/>
              <a:t>for patient harm based on internal incident history </a:t>
            </a:r>
            <a:r>
              <a:rPr lang="en-US" sz="1100" dirty="0" smtClean="0"/>
              <a:t>and then they need to</a:t>
            </a:r>
            <a:endParaRPr lang="en-US" sz="1100" dirty="0"/>
          </a:p>
          <a:p>
            <a:r>
              <a:rPr lang="en-US" sz="1100" dirty="0"/>
              <a:t>• </a:t>
            </a:r>
            <a:r>
              <a:rPr lang="en-US" sz="1100" dirty="0" smtClean="0"/>
              <a:t>Align practice with evidence-based guidelines </a:t>
            </a:r>
          </a:p>
          <a:p>
            <a:endParaRPr lang="en-US" sz="1100" dirty="0" smtClean="0"/>
          </a:p>
          <a:p>
            <a:r>
              <a:rPr lang="en-US" sz="1100" dirty="0" smtClean="0"/>
              <a:t>Karen</a:t>
            </a:r>
            <a:endParaRPr lang="en-US" sz="1100" dirty="0"/>
          </a:p>
          <a:p>
            <a:r>
              <a:rPr lang="en-US" sz="1100" dirty="0" smtClean="0"/>
              <a:t>As </a:t>
            </a:r>
            <a:r>
              <a:rPr lang="en-US" sz="1100" dirty="0"/>
              <a:t>of January 1, 2016, </a:t>
            </a:r>
            <a:r>
              <a:rPr lang="en-US" sz="1100" dirty="0" smtClean="0"/>
              <a:t>facilities need to establish </a:t>
            </a:r>
            <a:r>
              <a:rPr lang="en-US" sz="1100" dirty="0"/>
              <a:t>policies and procedures for managing the alarms </a:t>
            </a:r>
            <a:r>
              <a:rPr lang="en-US" sz="1100" dirty="0" smtClean="0"/>
              <a:t>which address the following</a:t>
            </a:r>
          </a:p>
          <a:p>
            <a:r>
              <a:rPr lang="en-US" sz="1100" dirty="0" smtClean="0"/>
              <a:t>• </a:t>
            </a:r>
            <a:r>
              <a:rPr lang="en-US" sz="1100" dirty="0"/>
              <a:t>Clinically appropriate settings for alarm signals </a:t>
            </a:r>
          </a:p>
          <a:p>
            <a:r>
              <a:rPr lang="en-US" sz="1100" dirty="0"/>
              <a:t>• When alarm signals can be disabled </a:t>
            </a:r>
            <a:r>
              <a:rPr lang="en-US" sz="1100" dirty="0" smtClean="0"/>
              <a:t> or </a:t>
            </a:r>
            <a:r>
              <a:rPr lang="en-US" sz="1100" dirty="0"/>
              <a:t>changed </a:t>
            </a:r>
          </a:p>
          <a:p>
            <a:r>
              <a:rPr lang="en-US" sz="1100" dirty="0"/>
              <a:t>• Who in the organization has the authority to </a:t>
            </a:r>
            <a:r>
              <a:rPr lang="en-US" sz="1100" dirty="0" smtClean="0"/>
              <a:t>set </a:t>
            </a:r>
            <a:r>
              <a:rPr lang="en-US" sz="1100" dirty="0"/>
              <a:t>alarm </a:t>
            </a:r>
            <a:r>
              <a:rPr lang="en-US" sz="1100" dirty="0" smtClean="0"/>
              <a:t>parameters,</a:t>
            </a:r>
            <a:r>
              <a:rPr lang="en-US" sz="1100" baseline="0" dirty="0" smtClean="0"/>
              <a:t> </a:t>
            </a:r>
            <a:r>
              <a:rPr lang="en-US" sz="1100" dirty="0" smtClean="0"/>
              <a:t>to </a:t>
            </a:r>
            <a:r>
              <a:rPr lang="en-US" sz="1100" dirty="0"/>
              <a:t>change alarm </a:t>
            </a:r>
            <a:r>
              <a:rPr lang="en-US" sz="1100" dirty="0" smtClean="0"/>
              <a:t>parameters, and to set </a:t>
            </a:r>
            <a:r>
              <a:rPr lang="en-US" sz="1100" dirty="0"/>
              <a:t>alarm parameters to “off” </a:t>
            </a:r>
          </a:p>
          <a:p>
            <a:r>
              <a:rPr lang="en-US" sz="1100" dirty="0" smtClean="0"/>
              <a:t>•</a:t>
            </a:r>
            <a:r>
              <a:rPr lang="en-US" sz="1100" baseline="0" dirty="0" smtClean="0"/>
              <a:t> The policy/procedures need to state who is responsible for m</a:t>
            </a:r>
            <a:r>
              <a:rPr lang="en-US" sz="1100" dirty="0" smtClean="0"/>
              <a:t>onitoring </a:t>
            </a:r>
            <a:r>
              <a:rPr lang="en-US" sz="1100" dirty="0"/>
              <a:t>and responding to alarm signals </a:t>
            </a:r>
          </a:p>
          <a:p>
            <a:r>
              <a:rPr lang="en-US" sz="1100" dirty="0"/>
              <a:t>• </a:t>
            </a:r>
            <a:r>
              <a:rPr lang="en-US" sz="1100" dirty="0" smtClean="0"/>
              <a:t>and Checking </a:t>
            </a:r>
            <a:r>
              <a:rPr lang="en-US" sz="1100" dirty="0"/>
              <a:t>individual alarm signals for accurate settings, proper operation, and detectability </a:t>
            </a:r>
          </a:p>
          <a:p>
            <a:endParaRPr lang="en-US" dirty="0" smtClean="0"/>
          </a:p>
          <a:p>
            <a:r>
              <a:rPr lang="en-US" dirty="0" smtClean="0"/>
              <a:t>Colleen</a:t>
            </a:r>
          </a:p>
          <a:p>
            <a:r>
              <a:rPr lang="en-US" dirty="0" smtClean="0"/>
              <a:t>Finally, by January 1, 2016, </a:t>
            </a:r>
            <a:r>
              <a:rPr lang="en-US" dirty="0" smtClean="0"/>
              <a:t>facilities need to ensure </a:t>
            </a:r>
            <a:r>
              <a:rPr lang="en-US" dirty="0" smtClean="0"/>
              <a:t>all staff received education specific to clinical alarms.</a:t>
            </a:r>
          </a:p>
          <a:p>
            <a:r>
              <a:rPr lang="en-US" dirty="0" smtClean="0"/>
              <a:t>And there</a:t>
            </a:r>
            <a:r>
              <a:rPr lang="en-US" baseline="0" dirty="0" smtClean="0"/>
              <a:t> needs to be in place a plan for ongoing education that should reflect current evidence based guidelines.</a:t>
            </a:r>
          </a:p>
          <a:p>
            <a:endParaRPr lang="en-US" baseline="0" dirty="0" smtClean="0"/>
          </a:p>
          <a:p>
            <a:r>
              <a:rPr lang="en-US" baseline="0" dirty="0" smtClean="0"/>
              <a:t>So now lets take a look at who else is addressing clinical alarms.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15</a:t>
            </a:fld>
            <a:endParaRPr lang="en-US" dirty="0"/>
          </a:p>
        </p:txBody>
      </p:sp>
    </p:spTree>
    <p:extLst>
      <p:ext uri="{BB962C8B-B14F-4D97-AF65-F5344CB8AC3E}">
        <p14:creationId xmlns:p14="http://schemas.microsoft.com/office/powerpoint/2010/main" val="327709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Multiple agencies both nationally and internationally</a:t>
            </a:r>
            <a:r>
              <a:rPr lang="en-US" baseline="0" dirty="0" smtClean="0"/>
              <a:t> are looking at clinical </a:t>
            </a:r>
            <a:r>
              <a:rPr lang="en-US" baseline="0" dirty="0" smtClean="0"/>
              <a:t>alarms.</a:t>
            </a:r>
            <a:r>
              <a:rPr lang="en-US" dirty="0" smtClean="0"/>
              <a:t>  </a:t>
            </a:r>
            <a:endParaRPr lang="en-US" dirty="0" smtClean="0"/>
          </a:p>
          <a:p>
            <a:r>
              <a:rPr lang="en-US" dirty="0" smtClean="0"/>
              <a:t>Two organizations, the Association for the Advancement of Medical Instrumentation (AAMI) and the Emergency Care Research Institute (ECRI) are key leaders in the movement. </a:t>
            </a:r>
          </a:p>
          <a:p>
            <a:r>
              <a:rPr lang="en-US" dirty="0" smtClean="0"/>
              <a:t>In 2004, the American College of Clinical Engineering (ACCE) addressed the impact of clinical alarms on patient safety.  Others followed including the World Health Organization and the National</a:t>
            </a:r>
            <a:r>
              <a:rPr lang="en-US" baseline="0" dirty="0" smtClean="0"/>
              <a:t> Center for Patient Safety</a:t>
            </a:r>
            <a:r>
              <a:rPr lang="en-US" dirty="0" smtClean="0"/>
              <a:t>.</a:t>
            </a:r>
          </a:p>
          <a:p>
            <a:r>
              <a:rPr lang="en-US" dirty="0" smtClean="0"/>
              <a:t>Clinical alarms have been listed in the top 10 health care technology hazards by many organizations.  </a:t>
            </a:r>
          </a:p>
          <a:p>
            <a:endParaRPr lang="en-US" dirty="0"/>
          </a:p>
          <a:p>
            <a:r>
              <a:rPr lang="en-US" dirty="0" smtClean="0"/>
              <a:t>Colleen: </a:t>
            </a:r>
          </a:p>
          <a:p>
            <a:r>
              <a:rPr lang="en-US" dirty="0" smtClean="0"/>
              <a:t>Since the earliest studies, around the 1990s,  on clinical alarms,  increased technology with alarms, and increased use of technology in healthcare has resulted in increased patient injuries related to alarms</a:t>
            </a:r>
            <a:r>
              <a:rPr lang="en-US" baseline="0" dirty="0" smtClean="0"/>
              <a:t> as we discussed previously.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16</a:t>
            </a:fld>
            <a:endParaRPr lang="en-US" dirty="0"/>
          </a:p>
        </p:txBody>
      </p:sp>
    </p:spTree>
    <p:extLst>
      <p:ext uri="{BB962C8B-B14F-4D97-AF65-F5344CB8AC3E}">
        <p14:creationId xmlns:p14="http://schemas.microsoft.com/office/powerpoint/2010/main" val="127886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widespread acknowledgement of the problem of clinical alarm fatigue and the consequences to patient care throughout the healthcare industry.  The VHA recognized the problem.</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Clinical Alarms Workgroup was formed.  In 2013, results were reported.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Colleen</a:t>
            </a:r>
          </a:p>
          <a:p>
            <a:r>
              <a:rPr lang="en-US" dirty="0" smtClean="0"/>
              <a:t>Data was collected from 2,845 respondents during the survey administration period of February 27 through March 22, 2013. </a:t>
            </a:r>
          </a:p>
          <a:p>
            <a:r>
              <a:rPr lang="en-US" dirty="0" smtClean="0"/>
              <a:t>The </a:t>
            </a:r>
            <a:r>
              <a:rPr lang="en-US" dirty="0" smtClean="0"/>
              <a:t>goal </a:t>
            </a:r>
            <a:r>
              <a:rPr lang="en-US" dirty="0" smtClean="0"/>
              <a:t>of the assessment </a:t>
            </a:r>
            <a:r>
              <a:rPr lang="en-US" dirty="0" smtClean="0"/>
              <a:t>included</a:t>
            </a:r>
            <a:r>
              <a:rPr lang="en-US" baseline="0" dirty="0" smtClean="0"/>
              <a:t> e</a:t>
            </a:r>
            <a:r>
              <a:rPr lang="en-US" dirty="0" smtClean="0"/>
              <a:t>stablishing </a:t>
            </a:r>
            <a:r>
              <a:rPr lang="en-US" dirty="0" smtClean="0"/>
              <a:t>a broad baseline measure of the severity of the clinical alarm problems at VHA facilities. </a:t>
            </a:r>
          </a:p>
          <a:p>
            <a:pPr lvl="1"/>
            <a:r>
              <a:rPr lang="en-US" dirty="0" smtClean="0"/>
              <a:t>They gathered  and continue to make recommendations to address alarm fatigue.</a:t>
            </a:r>
          </a:p>
          <a:p>
            <a:pPr lvl="1">
              <a:spcAft>
                <a:spcPts val="1200"/>
              </a:spcAft>
            </a:pPr>
            <a:r>
              <a:rPr lang="en-US" dirty="0" smtClean="0"/>
              <a:t>And work continues at each VHA facility to combat this issue.</a:t>
            </a:r>
          </a:p>
          <a:p>
            <a:endParaRPr lang="en-US" dirty="0" smtClean="0"/>
          </a:p>
          <a:p>
            <a:r>
              <a:rPr lang="en-US" dirty="0" smtClean="0"/>
              <a:t>Karen</a:t>
            </a:r>
            <a:endParaRPr lang="en-US" dirty="0"/>
          </a:p>
          <a:p>
            <a:r>
              <a:rPr lang="en-US" dirty="0"/>
              <a:t>The high number of false or non-actionable alarms often results in clinicians becoming desensitized to them. </a:t>
            </a:r>
            <a:endParaRPr lang="en-US" dirty="0" smtClean="0"/>
          </a:p>
          <a:p>
            <a:r>
              <a:rPr lang="en-US" dirty="0" smtClean="0"/>
              <a:t>This </a:t>
            </a:r>
            <a:r>
              <a:rPr lang="en-US" dirty="0"/>
              <a:t>may result in </a:t>
            </a:r>
            <a:r>
              <a:rPr lang="en-US" dirty="0" smtClean="0"/>
              <a:t>the </a:t>
            </a:r>
            <a:r>
              <a:rPr lang="en-US" dirty="0"/>
              <a:t>turning off </a:t>
            </a:r>
            <a:r>
              <a:rPr lang="en-US" dirty="0" smtClean="0"/>
              <a:t>alarms</a:t>
            </a:r>
            <a:r>
              <a:rPr lang="en-US" dirty="0"/>
              <a:t>, lowering the volume of alarms, or ignoring alarms completely</a:t>
            </a:r>
            <a:r>
              <a:rPr lang="en-US" dirty="0" smtClean="0"/>
              <a:t>.  </a:t>
            </a:r>
            <a:endParaRPr lang="en-US" dirty="0"/>
          </a:p>
          <a:p>
            <a:r>
              <a:rPr lang="en-US" dirty="0" smtClean="0"/>
              <a:t>So, Colleen, you have another case study for us?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17</a:t>
            </a:fld>
            <a:endParaRPr lang="en-US" dirty="0"/>
          </a:p>
        </p:txBody>
      </p:sp>
    </p:spTree>
    <p:extLst>
      <p:ext uri="{BB962C8B-B14F-4D97-AF65-F5344CB8AC3E}">
        <p14:creationId xmlns:p14="http://schemas.microsoft.com/office/powerpoint/2010/main" val="1827702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endParaRPr lang="en-US" dirty="0" smtClean="0"/>
          </a:p>
          <a:p>
            <a:r>
              <a:rPr lang="en-US" dirty="0" smtClean="0"/>
              <a:t>Melinda, a 65 y/o Navy nurse was admitted to an step down unit for atypical chest pain and vague lightheadedness.  She had no previous cardiac</a:t>
            </a:r>
            <a:r>
              <a:rPr lang="en-US" baseline="0" dirty="0" smtClean="0"/>
              <a:t> history and was in good health up until the day of admission. She was accompanied by her daughter.</a:t>
            </a:r>
            <a:endParaRPr lang="en-US" dirty="0" smtClean="0"/>
          </a:p>
          <a:p>
            <a:r>
              <a:rPr lang="en-US" dirty="0" smtClean="0"/>
              <a:t>She was placed on a cardiac telemetry monitor.  She reassured her daughter that she would</a:t>
            </a:r>
            <a:r>
              <a:rPr lang="en-US" baseline="0" dirty="0" smtClean="0"/>
              <a:t> be fine and set her home to look after her grandchildren. </a:t>
            </a:r>
          </a:p>
          <a:p>
            <a:endParaRPr lang="en-US" baseline="0" dirty="0" smtClean="0"/>
          </a:p>
          <a:p>
            <a:r>
              <a:rPr lang="en-US" dirty="0" smtClean="0"/>
              <a:t>At the change of shift (days to evenings), the staff noticed a leads off alarm.  </a:t>
            </a:r>
          </a:p>
          <a:p>
            <a:r>
              <a:rPr lang="en-US" dirty="0" smtClean="0"/>
              <a:t>There was no rhythm on the screen.  </a:t>
            </a:r>
          </a:p>
          <a:p>
            <a:r>
              <a:rPr lang="en-US" dirty="0" smtClean="0"/>
              <a:t>After report, 15 minutes later, the RN entered the room and found the patient unresponsive.  </a:t>
            </a:r>
          </a:p>
          <a:p>
            <a:r>
              <a:rPr lang="en-US" dirty="0" smtClean="0"/>
              <a:t>A code blue was called.  Patient was placed on a monitor and found to be in asystole. </a:t>
            </a:r>
          </a:p>
          <a:p>
            <a:endParaRPr lang="en-US" dirty="0" smtClean="0"/>
          </a:p>
          <a:p>
            <a:r>
              <a:rPr lang="en-US" dirty="0" smtClean="0"/>
              <a:t>Karen</a:t>
            </a:r>
          </a:p>
          <a:p>
            <a:r>
              <a:rPr lang="en-US" dirty="0" smtClean="0"/>
              <a:t>Staff at the central station had noticed the leads off alarm.</a:t>
            </a:r>
          </a:p>
          <a:p>
            <a:r>
              <a:rPr lang="en-US" dirty="0" smtClean="0"/>
              <a:t>There</a:t>
            </a:r>
            <a:r>
              <a:rPr lang="en-US" baseline="0" dirty="0" smtClean="0"/>
              <a:t> was a breakdown in communication between the monitoring staff and the frontline staff.</a:t>
            </a:r>
          </a:p>
          <a:p>
            <a:r>
              <a:rPr lang="en-US" baseline="0" dirty="0" smtClean="0"/>
              <a:t>No one realized the critical urgency or impact of a leads off alarm.</a:t>
            </a:r>
            <a:endParaRPr lang="en-US" dirty="0" smtClean="0"/>
          </a:p>
          <a:p>
            <a:r>
              <a:rPr lang="en-US" dirty="0" smtClean="0"/>
              <a:t>It’s easy when one</a:t>
            </a:r>
            <a:r>
              <a:rPr lang="en-US" baseline="0" dirty="0" smtClean="0"/>
              <a:t> is busy to assume the patient is OK, and thus delay acting on these alarms.  </a:t>
            </a:r>
          </a:p>
          <a:p>
            <a:r>
              <a:rPr lang="en-US" baseline="0" dirty="0" smtClean="0"/>
              <a:t>Delays in this case resulted in patient harm.</a:t>
            </a:r>
          </a:p>
          <a:p>
            <a:r>
              <a:rPr lang="en-US" dirty="0" smtClean="0"/>
              <a:t>Leads off alarms where there is no rhythm available for monitored patients, requires an urgent response.</a:t>
            </a:r>
          </a:p>
          <a:p>
            <a:endParaRPr lang="en-US" dirty="0" smtClean="0"/>
          </a:p>
          <a:p>
            <a:r>
              <a:rPr lang="en-US" dirty="0" smtClean="0"/>
              <a:t>Colleen: The policy at this facility indicated a leads off alarm would be responded to the same as an asystole alarm. Joint Commission</a:t>
            </a:r>
            <a:r>
              <a:rPr lang="en-US" baseline="0" dirty="0" smtClean="0"/>
              <a:t> will always hold us to our policy so it’s important that you are familiar with your policy.</a:t>
            </a:r>
            <a:endParaRPr lang="en-US" dirty="0" smtClean="0"/>
          </a:p>
          <a:p>
            <a:endParaRPr lang="en-US" dirty="0"/>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18</a:t>
            </a:fld>
            <a:endParaRPr lang="en-US" dirty="0"/>
          </a:p>
        </p:txBody>
      </p:sp>
    </p:spTree>
    <p:extLst>
      <p:ext uri="{BB962C8B-B14F-4D97-AF65-F5344CB8AC3E}">
        <p14:creationId xmlns:p14="http://schemas.microsoft.com/office/powerpoint/2010/main" val="3065695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There is a great difference between having excellent policies and procedures on paper and having procedures that are understood and applied consistently by all staff.</a:t>
            </a:r>
          </a:p>
          <a:p>
            <a:r>
              <a:rPr lang="en-US" dirty="0" smtClean="0"/>
              <a:t>Good intentions with great policies do not always translate into practice.</a:t>
            </a:r>
          </a:p>
          <a:p>
            <a:endParaRPr lang="en-US" dirty="0"/>
          </a:p>
          <a:p>
            <a:r>
              <a:rPr lang="en-US" dirty="0" smtClean="0"/>
              <a:t>If </a:t>
            </a:r>
            <a:r>
              <a:rPr lang="en-US" dirty="0"/>
              <a:t>procedures are not valued, shortcuts or ‘work arounds’ will begin to be practiced.  </a:t>
            </a:r>
            <a:br>
              <a:rPr lang="en-US" dirty="0"/>
            </a:br>
            <a:r>
              <a:rPr lang="en-US" dirty="0"/>
              <a:t/>
            </a:r>
            <a:br>
              <a:rPr lang="en-US" dirty="0"/>
            </a:br>
            <a:r>
              <a:rPr lang="en-US" dirty="0"/>
              <a:t>This could lead to further degradation of safety standards…leading to a culture in which even vital and fundamental safety procedures are no longer viewed as </a:t>
            </a:r>
            <a:r>
              <a:rPr lang="en-US" dirty="0" smtClean="0"/>
              <a:t>important.</a:t>
            </a:r>
          </a:p>
          <a:p>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19</a:t>
            </a:fld>
            <a:endParaRPr lang="en-US" dirty="0"/>
          </a:p>
        </p:txBody>
      </p:sp>
    </p:spTree>
    <p:extLst>
      <p:ext uri="{BB962C8B-B14F-4D97-AF65-F5344CB8AC3E}">
        <p14:creationId xmlns:p14="http://schemas.microsoft.com/office/powerpoint/2010/main" val="251018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 Lets start with</a:t>
            </a:r>
            <a:r>
              <a:rPr lang="en-US" baseline="0" dirty="0" smtClean="0"/>
              <a:t> our objectives:</a:t>
            </a:r>
            <a:endParaRPr lang="en-US" dirty="0" smtClean="0"/>
          </a:p>
          <a:p>
            <a:r>
              <a:rPr lang="en-US" dirty="0" smtClean="0"/>
              <a:t>At the end of this course, participants will be able to:</a:t>
            </a:r>
          </a:p>
          <a:p>
            <a:pPr marL="0" lvl="1" indent="0">
              <a:buFontTx/>
              <a:buNone/>
            </a:pPr>
            <a:r>
              <a:rPr lang="en-US" dirty="0" smtClean="0"/>
              <a:t>Discuss the contribution of alarm fatigue to unsafe hospital conditions.</a:t>
            </a:r>
          </a:p>
          <a:p>
            <a:pPr marL="0" lvl="1" indent="0">
              <a:buFontTx/>
              <a:buNone/>
            </a:pPr>
            <a:endParaRPr lang="en-US" dirty="0" smtClean="0"/>
          </a:p>
          <a:p>
            <a:pPr marL="0" lvl="1" indent="0">
              <a:buFontTx/>
              <a:buNone/>
            </a:pPr>
            <a:r>
              <a:rPr lang="en-US" dirty="0" smtClean="0"/>
              <a:t>Analyze methods to reduce alarm fatigue related to cardiac monitors and</a:t>
            </a:r>
          </a:p>
          <a:p>
            <a:pPr marL="0" lvl="1" indent="0">
              <a:buFont typeface="+mj-lt"/>
              <a:buNone/>
            </a:pPr>
            <a:endParaRPr lang="en-US" dirty="0" smtClean="0"/>
          </a:p>
          <a:p>
            <a:pPr marL="0" lvl="1" indent="0">
              <a:buFont typeface="+mj-lt"/>
              <a:buNone/>
            </a:pPr>
            <a:r>
              <a:rPr lang="en-US" dirty="0" smtClean="0"/>
              <a:t>Develop a plan to measure improvements in reducing alarm fatigue related to cardiac monitoring.</a:t>
            </a:r>
          </a:p>
          <a:p>
            <a:pPr marL="0" lvl="1" indent="0">
              <a:buFont typeface="+mj-lt"/>
              <a:buNone/>
            </a:pPr>
            <a:endParaRPr lang="en-US" dirty="0" smtClean="0"/>
          </a:p>
          <a:p>
            <a:pPr marL="0" lvl="1" indent="0">
              <a:buFont typeface="+mj-lt"/>
              <a:buNone/>
            </a:pPr>
            <a:r>
              <a:rPr lang="en-US" dirty="0" smtClean="0"/>
              <a:t>So, You </a:t>
            </a:r>
            <a:r>
              <a:rPr lang="en-US" dirty="0" smtClean="0"/>
              <a:t>know a bit about us now let’s find out a little about our</a:t>
            </a:r>
            <a:r>
              <a:rPr lang="en-US" baseline="0" dirty="0" smtClean="0"/>
              <a:t> audience.</a:t>
            </a:r>
            <a:endParaRPr lang="en-US" dirty="0" smtClean="0"/>
          </a:p>
          <a:p>
            <a:pPr lvl="1"/>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a:t>
            </a:fld>
            <a:endParaRPr lang="en-US" dirty="0"/>
          </a:p>
        </p:txBody>
      </p:sp>
    </p:spTree>
    <p:extLst>
      <p:ext uri="{BB962C8B-B14F-4D97-AF65-F5344CB8AC3E}">
        <p14:creationId xmlns:p14="http://schemas.microsoft.com/office/powerpoint/2010/main" val="3240022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When developing</a:t>
            </a:r>
            <a:r>
              <a:rPr lang="en-US" baseline="0" dirty="0" smtClean="0"/>
              <a:t> policies and procedures, it is essential to include frontline staff.</a:t>
            </a:r>
            <a:endParaRPr lang="en-US" dirty="0" smtClean="0"/>
          </a:p>
          <a:p>
            <a:r>
              <a:rPr lang="en-US" dirty="0" smtClean="0"/>
              <a:t>The key is to create policies, training, and education which help individuals understand the importance as related to safe</a:t>
            </a:r>
            <a:r>
              <a:rPr lang="en-US" baseline="0" dirty="0" smtClean="0"/>
              <a:t> patient care</a:t>
            </a:r>
            <a:r>
              <a:rPr lang="en-US" dirty="0" smtClean="0"/>
              <a:t>. </a:t>
            </a:r>
          </a:p>
          <a:p>
            <a:r>
              <a:rPr lang="en-US" dirty="0" smtClean="0"/>
              <a:t>Since we are talking about clinical alarms and cardiac monitoring,</a:t>
            </a:r>
            <a:r>
              <a:rPr lang="en-US" baseline="0" dirty="0" smtClean="0"/>
              <a:t> it is important you follow policies adopted by your facility.</a:t>
            </a:r>
          </a:p>
          <a:p>
            <a:r>
              <a:rPr lang="en-US" baseline="0" dirty="0" smtClean="0"/>
              <a:t>And those policies need to reflect best evidence and guidelines</a:t>
            </a:r>
            <a:r>
              <a:rPr lang="en-US" baseline="0" dirty="0" smtClean="0"/>
              <a:t>. If you have a policy, does it reflect current practices for patients who are on monitoring when they shower or leave the unit? </a:t>
            </a:r>
            <a:endParaRPr lang="en-US" dirty="0" smtClean="0"/>
          </a:p>
          <a:p>
            <a:endParaRPr lang="en-US" dirty="0" smtClean="0"/>
          </a:p>
          <a:p>
            <a:r>
              <a:rPr lang="en-US" dirty="0" smtClean="0"/>
              <a:t>Colleen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relation to telemetry policies, in 2012,  the Office of Nursing Services Cardiovascular Field Advisory Committee, </a:t>
            </a:r>
            <a:r>
              <a:rPr lang="en-US" dirty="0" smtClean="0"/>
              <a:t>of which Karen and I are members of, completed </a:t>
            </a:r>
            <a:r>
              <a:rPr lang="en-US" dirty="0" smtClean="0"/>
              <a:t>a review of 70 VHA telemetry policies</a:t>
            </a:r>
            <a:r>
              <a:rPr lang="en-US" baseline="0" dirty="0" smtClean="0"/>
              <a:t> from across the country. It was surprising that despite the fact that we are one integrated health network, no two policies were alike.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team performed a literature review looking at the best evidence.</a:t>
            </a:r>
          </a:p>
          <a:p>
            <a:r>
              <a:rPr lang="en-US" dirty="0" smtClean="0"/>
              <a:t> A telemetry policy guideline was developed and is available on the Office of Nursing Service Field Advisory products website.  </a:t>
            </a:r>
          </a:p>
          <a:p>
            <a:r>
              <a:rPr lang="en-US" dirty="0" smtClean="0"/>
              <a:t>The link will be available in the  green</a:t>
            </a:r>
            <a:r>
              <a:rPr lang="en-US" baseline="0" dirty="0" smtClean="0"/>
              <a:t> </a:t>
            </a:r>
            <a:r>
              <a:rPr lang="en-US" baseline="0" dirty="0" smtClean="0"/>
              <a:t>download </a:t>
            </a:r>
            <a:r>
              <a:rPr lang="en-US" baseline="0" dirty="0" smtClean="0"/>
              <a:t>icon. </a:t>
            </a:r>
            <a:endParaRPr lang="en-US" dirty="0" smtClean="0"/>
          </a:p>
          <a:p>
            <a:endParaRPr lang="en-US" dirty="0" smtClean="0"/>
          </a:p>
          <a:p>
            <a:r>
              <a:rPr lang="en-US" dirty="0" smtClean="0"/>
              <a:t>Karen</a:t>
            </a:r>
          </a:p>
          <a:p>
            <a:r>
              <a:rPr lang="en-US" dirty="0" smtClean="0"/>
              <a:t>Remember, updates are essential.  </a:t>
            </a:r>
          </a:p>
          <a:p>
            <a:r>
              <a:rPr lang="en-US" dirty="0" smtClean="0"/>
              <a:t>Since the Field Advisory Group’s work, new information has surfaced specific to skin preparation. We will address these updates later</a:t>
            </a:r>
            <a:r>
              <a:rPr lang="en-US" baseline="0" dirty="0" smtClean="0"/>
              <a:t> in our presentation. </a:t>
            </a:r>
            <a:r>
              <a:rPr lang="en-US" dirty="0" smtClean="0"/>
              <a:t>Let’s look at another poll question.</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20</a:t>
            </a:fld>
            <a:endParaRPr lang="en-US" dirty="0"/>
          </a:p>
        </p:txBody>
      </p:sp>
    </p:spTree>
    <p:extLst>
      <p:ext uri="{BB962C8B-B14F-4D97-AF65-F5344CB8AC3E}">
        <p14:creationId xmlns:p14="http://schemas.microsoft.com/office/powerpoint/2010/main" val="1307760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pPr marL="0" indent="0">
              <a:buNone/>
            </a:pPr>
            <a:r>
              <a:rPr lang="en-US" sz="1200" dirty="0" smtClean="0"/>
              <a:t>If you have a cardiac monitoring policy, does it include skin preparation?  </a:t>
            </a:r>
          </a:p>
          <a:p>
            <a:pPr marL="742950" indent="-742950">
              <a:buAutoNum type="alphaUcPeriod"/>
            </a:pPr>
            <a:r>
              <a:rPr lang="en-US" sz="1200" dirty="0" smtClean="0"/>
              <a:t>Yes</a:t>
            </a:r>
          </a:p>
          <a:p>
            <a:pPr marL="742950" indent="-742950">
              <a:buAutoNum type="alphaUcPeriod"/>
            </a:pPr>
            <a:r>
              <a:rPr lang="en-US" sz="1200" dirty="0" smtClean="0"/>
              <a:t>No</a:t>
            </a:r>
          </a:p>
          <a:p>
            <a:pPr marL="742950" indent="-742950">
              <a:buAutoNum type="alphaUcPeriod"/>
            </a:pPr>
            <a:r>
              <a:rPr lang="en-US" sz="1200" dirty="0" smtClean="0"/>
              <a:t>I don’t know.</a:t>
            </a:r>
          </a:p>
          <a:p>
            <a:endParaRPr lang="en-US" dirty="0" smtClean="0"/>
          </a:p>
          <a:p>
            <a:r>
              <a:rPr lang="en-US" dirty="0" smtClean="0"/>
              <a:t>Go to the blue poll button above my head. We will get back to your answers in a few minutes.  While we are waiting for our responses, let’s go over the VHA Audit  on cardiac monitoring. </a:t>
            </a:r>
          </a:p>
        </p:txBody>
      </p:sp>
      <p:sp>
        <p:nvSpPr>
          <p:cNvPr id="4" name="Slide Number Placeholder 3"/>
          <p:cNvSpPr>
            <a:spLocks noGrp="1"/>
          </p:cNvSpPr>
          <p:nvPr>
            <p:ph type="sldNum" sz="quarter" idx="10"/>
          </p:nvPr>
        </p:nvSpPr>
        <p:spPr/>
        <p:txBody>
          <a:bodyPr/>
          <a:lstStyle/>
          <a:p>
            <a:fld id="{08AA51C3-518F-4F0D-B932-9AF47A2C9D15}" type="slidenum">
              <a:rPr lang="en-US" smtClean="0"/>
              <a:t>21</a:t>
            </a:fld>
            <a:endParaRPr lang="en-US" dirty="0"/>
          </a:p>
        </p:txBody>
      </p:sp>
    </p:spTree>
    <p:extLst>
      <p:ext uri="{BB962C8B-B14F-4D97-AF65-F5344CB8AC3E}">
        <p14:creationId xmlns:p14="http://schemas.microsoft.com/office/powerpoint/2010/main" val="302992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In 2011 an audit </a:t>
            </a:r>
            <a:r>
              <a:rPr lang="en-US" baseline="0" dirty="0" smtClean="0"/>
              <a:t>developed by the Office of Nursing Service Cardiovascular Field Advisory Committee surveyed</a:t>
            </a:r>
            <a:r>
              <a:rPr lang="en-US" dirty="0" smtClean="0"/>
              <a:t> </a:t>
            </a:r>
            <a:r>
              <a:rPr lang="en-US" dirty="0"/>
              <a:t>VA nurses </a:t>
            </a:r>
            <a:r>
              <a:rPr lang="en-US" dirty="0" smtClean="0"/>
              <a:t>and monitor techs found </a:t>
            </a:r>
            <a:r>
              <a:rPr lang="en-US" dirty="0"/>
              <a:t>that 72% </a:t>
            </a:r>
            <a:r>
              <a:rPr lang="en-US" dirty="0" smtClean="0"/>
              <a:t>of respondents</a:t>
            </a:r>
            <a:r>
              <a:rPr lang="en-US" baseline="0" dirty="0" smtClean="0"/>
              <a:t> indicated that they </a:t>
            </a:r>
            <a:r>
              <a:rPr lang="en-US" dirty="0" smtClean="0"/>
              <a:t>did </a:t>
            </a:r>
            <a:r>
              <a:rPr lang="en-US" dirty="0"/>
              <a:t>not use any skin preparation prior to electrode placement for cardiac monitoring</a:t>
            </a:r>
            <a:r>
              <a:rPr lang="en-US" dirty="0" smtClean="0"/>
              <a:t>.</a:t>
            </a:r>
          </a:p>
          <a:p>
            <a:r>
              <a:rPr lang="en-US" dirty="0" smtClean="0"/>
              <a:t>A poor skin prep can result in noise</a:t>
            </a:r>
            <a:r>
              <a:rPr lang="en-US" baseline="0" dirty="0" smtClean="0"/>
              <a:t> and artifact contributing to false alarms or cause electrodes to fall off as was the issue with our case study example, Melinda.</a:t>
            </a:r>
          </a:p>
          <a:p>
            <a:r>
              <a:rPr lang="en-US" baseline="0" dirty="0" smtClean="0"/>
              <a:t>A lead’s off alarm occurred.</a:t>
            </a:r>
            <a:endParaRPr lang="en-US" dirty="0"/>
          </a:p>
          <a:p>
            <a:r>
              <a:rPr lang="en-US" dirty="0" smtClean="0"/>
              <a:t>When patient’s are not being monitored as indicated, critical events can occur</a:t>
            </a:r>
            <a:r>
              <a:rPr lang="en-US" baseline="0" dirty="0" smtClean="0"/>
              <a:t> and go unnoticed.</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22</a:t>
            </a:fld>
            <a:endParaRPr lang="en-US" dirty="0"/>
          </a:p>
        </p:txBody>
      </p:sp>
    </p:spTree>
    <p:extLst>
      <p:ext uri="{BB962C8B-B14F-4D97-AF65-F5344CB8AC3E}">
        <p14:creationId xmlns:p14="http://schemas.microsoft.com/office/powerpoint/2010/main" val="1810361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smtClean="0"/>
              <a:t>Karen:</a:t>
            </a:r>
          </a:p>
          <a:p>
            <a:r>
              <a:rPr lang="en-US" b="0" dirty="0" smtClean="0"/>
              <a:t>In speaking of best evidence related</a:t>
            </a:r>
            <a:r>
              <a:rPr lang="en-US" b="0" baseline="0" dirty="0" smtClean="0"/>
              <a:t> to cardiac monitoring, a leading nurse researcher, Marjorie Funk led a team to look at cardiac monitoring practice to the standards. The Practical Use of the Latest Standards of Electrocardiography or PULSE trial provided excellent information.</a:t>
            </a:r>
          </a:p>
          <a:p>
            <a:endParaRPr lang="en-US" b="0" baseline="0" dirty="0" smtClean="0"/>
          </a:p>
          <a:p>
            <a:r>
              <a:rPr lang="en-US" b="0" baseline="0" dirty="0" smtClean="0"/>
              <a:t>Colleen:</a:t>
            </a:r>
          </a:p>
          <a:p>
            <a:r>
              <a:rPr lang="en-US" dirty="0" smtClean="0"/>
              <a:t>The PULSE trial is a multi-site randomized clinical trial</a:t>
            </a:r>
            <a:r>
              <a:rPr lang="en-US" baseline="0" dirty="0" smtClean="0"/>
              <a:t> evaluating the implementation of </a:t>
            </a:r>
            <a:r>
              <a:rPr lang="en-US" sz="1200" kern="1200" dirty="0" smtClean="0">
                <a:solidFill>
                  <a:schemeClr val="tx1"/>
                </a:solidFill>
                <a:latin typeface="+mn-lt"/>
                <a:ea typeface="+mn-ea"/>
                <a:cs typeface="+mn-cs"/>
              </a:rPr>
              <a:t>American Heart Association practice standards for ECG monitoring on nurses’ knowledge, quality of care, and patient outcomes. </a:t>
            </a:r>
          </a:p>
          <a:p>
            <a:r>
              <a:rPr lang="en-US" sz="1200" kern="1200" dirty="0" smtClean="0">
                <a:solidFill>
                  <a:schemeClr val="tx1"/>
                </a:solidFill>
                <a:latin typeface="+mn-lt"/>
                <a:ea typeface="+mn-ea"/>
                <a:cs typeface="+mn-cs"/>
              </a:rPr>
              <a:t>The study found that 15%–27% of the time limb electrodes were placed incorrectly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77% chest electrodes</a:t>
            </a:r>
            <a:r>
              <a:rPr lang="en-US" sz="1200" kern="1200" baseline="0" dirty="0" smtClean="0">
                <a:solidFill>
                  <a:schemeClr val="tx1"/>
                </a:solidFill>
                <a:latin typeface="+mn-lt"/>
                <a:ea typeface="+mn-ea"/>
                <a:cs typeface="+mn-cs"/>
              </a:rPr>
              <a:t> were placed incorrectly. </a:t>
            </a:r>
          </a:p>
          <a:p>
            <a:r>
              <a:rPr lang="en-US" sz="1200" kern="1200" baseline="0" dirty="0" smtClean="0">
                <a:solidFill>
                  <a:schemeClr val="tx1"/>
                </a:solidFill>
                <a:latin typeface="+mn-lt"/>
                <a:ea typeface="+mn-ea"/>
                <a:cs typeface="+mn-cs"/>
              </a:rPr>
              <a:t>The trial will evaluate if an on-line education program will improve adherence to standards and ultimately improve patient safety.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23</a:t>
            </a:fld>
            <a:endParaRPr lang="en-US" dirty="0"/>
          </a:p>
        </p:txBody>
      </p:sp>
    </p:spTree>
    <p:extLst>
      <p:ext uri="{BB962C8B-B14F-4D97-AF65-F5344CB8AC3E}">
        <p14:creationId xmlns:p14="http://schemas.microsoft.com/office/powerpoint/2010/main" val="2565719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Poll results</a:t>
            </a:r>
          </a:p>
        </p:txBody>
      </p:sp>
      <p:sp>
        <p:nvSpPr>
          <p:cNvPr id="4" name="Slide Number Placeholder 3"/>
          <p:cNvSpPr>
            <a:spLocks noGrp="1"/>
          </p:cNvSpPr>
          <p:nvPr>
            <p:ph type="sldNum" sz="quarter" idx="10"/>
          </p:nvPr>
        </p:nvSpPr>
        <p:spPr/>
        <p:txBody>
          <a:bodyPr/>
          <a:lstStyle/>
          <a:p>
            <a:fld id="{08AA51C3-518F-4F0D-B932-9AF47A2C9D15}" type="slidenum">
              <a:rPr lang="en-US" smtClean="0"/>
              <a:t>24</a:t>
            </a:fld>
            <a:endParaRPr lang="en-US" dirty="0"/>
          </a:p>
        </p:txBody>
      </p:sp>
    </p:spTree>
    <p:extLst>
      <p:ext uri="{BB962C8B-B14F-4D97-AF65-F5344CB8AC3E}">
        <p14:creationId xmlns:p14="http://schemas.microsoft.com/office/powerpoint/2010/main" val="606213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Click</a:t>
            </a:r>
            <a:r>
              <a:rPr lang="en-US" baseline="0" dirty="0" smtClean="0"/>
              <a:t> again…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25</a:t>
            </a:fld>
            <a:endParaRPr lang="en-US" dirty="0"/>
          </a:p>
        </p:txBody>
      </p:sp>
    </p:spTree>
    <p:extLst>
      <p:ext uri="{BB962C8B-B14F-4D97-AF65-F5344CB8AC3E}">
        <p14:creationId xmlns:p14="http://schemas.microsoft.com/office/powerpoint/2010/main" val="301037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endParaRPr lang="en-US" dirty="0" smtClean="0"/>
          </a:p>
          <a:p>
            <a:r>
              <a:rPr lang="en-US" dirty="0" smtClean="0"/>
              <a:t>This strip</a:t>
            </a:r>
            <a:r>
              <a:rPr lang="en-US" baseline="0" dirty="0" smtClean="0"/>
              <a:t> was actually presented  that the patient was being monitored in Lead II, but it was actually V1.  Strip was interpreted by staff as Ventricular Tachycardia. It was reported that the patient was having runs of Ventricular Tachycardia when in fact he was not. </a:t>
            </a:r>
          </a:p>
          <a:p>
            <a:endParaRPr lang="en-US" baseline="0" dirty="0" smtClean="0"/>
          </a:p>
          <a:p>
            <a:endParaRPr lang="en-US" dirty="0" smtClean="0"/>
          </a:p>
          <a:p>
            <a:r>
              <a:rPr lang="en-US" b="0" dirty="0" smtClean="0"/>
              <a:t>In addition to the PULSE trial, other researchers </a:t>
            </a:r>
            <a:r>
              <a:rPr lang="en-US" b="0" baseline="0" dirty="0" smtClean="0"/>
              <a:t>address correct electrode placement and skin preparation.</a:t>
            </a:r>
          </a:p>
          <a:p>
            <a:r>
              <a:rPr lang="en-US" b="0" baseline="0" dirty="0" smtClean="0"/>
              <a:t>Correct lead placement is essential in cardiac monitoring and must be addressed in policy and training.</a:t>
            </a:r>
          </a:p>
          <a:p>
            <a:r>
              <a:rPr lang="en-US" b="0" baseline="0" dirty="0" smtClean="0"/>
              <a:t>Incorrect lead placement or failure to implement evidence-based skin preparation can lead to a rhythm being misinterpreted as VT.</a:t>
            </a:r>
          </a:p>
          <a:p>
            <a:endParaRPr lang="en-US" b="0" baseline="0" dirty="0" smtClean="0"/>
          </a:p>
          <a:p>
            <a:r>
              <a:rPr lang="en-US" b="0" baseline="0" dirty="0" smtClean="0"/>
              <a:t>Colleen: </a:t>
            </a:r>
          </a:p>
          <a:p>
            <a:r>
              <a:rPr lang="en-US" b="0" baseline="0" dirty="0" smtClean="0"/>
              <a:t>Patients have had unnecessary procedures, including cardiac catheterizations and defibrillators implanted because of incorrect information from telemetry strips.  </a:t>
            </a:r>
          </a:p>
          <a:p>
            <a:endParaRPr lang="en-US" b="0" baseline="0" dirty="0" smtClean="0"/>
          </a:p>
          <a:p>
            <a:endParaRPr lang="en-US" b="0" baseline="0" dirty="0" smtClean="0"/>
          </a:p>
          <a:p>
            <a:r>
              <a:rPr lang="en-US" b="0" baseline="0" dirty="0" smtClean="0"/>
              <a:t>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26</a:t>
            </a:fld>
            <a:endParaRPr lang="en-US" dirty="0"/>
          </a:p>
        </p:txBody>
      </p:sp>
    </p:spTree>
    <p:extLst>
      <p:ext uri="{BB962C8B-B14F-4D97-AF65-F5344CB8AC3E}">
        <p14:creationId xmlns:p14="http://schemas.microsoft.com/office/powerpoint/2010/main" val="4162192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 </a:t>
            </a:r>
          </a:p>
          <a:p>
            <a:r>
              <a:rPr lang="en-US" dirty="0" smtClean="0"/>
              <a:t>In the 2004 Guidelines for in-hospital cardiac monitoring of adults, alcohol was recommended as a skin preparation method.  Studies on clinical alarm mitigation have re-looked at the practice.  In 2013, alarm management was addressed at the National Teaching Institute for Critical Care.  Included in presentations were updates to skin preparation</a:t>
            </a:r>
            <a:r>
              <a:rPr lang="en-US" baseline="0" dirty="0" smtClean="0"/>
              <a:t> stating that alcohol should not be used because it results in drying and irritation of the skin. </a:t>
            </a:r>
            <a:r>
              <a:rPr lang="en-US" dirty="0" smtClean="0"/>
              <a:t> </a:t>
            </a:r>
          </a:p>
          <a:p>
            <a:endParaRPr lang="en-US" dirty="0" smtClean="0"/>
          </a:p>
          <a:p>
            <a:r>
              <a:rPr lang="en-US" dirty="0" smtClean="0"/>
              <a:t>Karen</a:t>
            </a:r>
          </a:p>
          <a:p>
            <a:r>
              <a:rPr lang="en-US" dirty="0" smtClean="0"/>
              <a:t>Let’s talk about the evidence related to preparing for</a:t>
            </a:r>
            <a:r>
              <a:rPr lang="en-US" baseline="0" dirty="0" smtClean="0"/>
              <a:t> cardiac monitoring.</a:t>
            </a:r>
            <a:endParaRPr lang="en-US" dirty="0" smtClean="0"/>
          </a:p>
          <a:p>
            <a:r>
              <a:rPr lang="en-US" dirty="0" smtClean="0"/>
              <a:t>Consider if you could decrease cardiac alarms by approximately 50% with simple steps why not?</a:t>
            </a:r>
          </a:p>
          <a:p>
            <a:r>
              <a:rPr lang="en-US" dirty="0" smtClean="0"/>
              <a:t>Let’s review some steps to decrease alarms:  </a:t>
            </a:r>
          </a:p>
          <a:p>
            <a:r>
              <a:rPr lang="en-US" dirty="0" smtClean="0"/>
              <a:t>Keep electrodes in their sealed package until ready for use. Do not leave electrodes outside</a:t>
            </a:r>
            <a:r>
              <a:rPr lang="en-US" baseline="0" dirty="0" smtClean="0"/>
              <a:t> their package as drying of electrodes may occur, may sure when you open the package you don’t tear off the re-sealable part.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ready to perform cardiac monitoring,</a:t>
            </a:r>
            <a:r>
              <a:rPr lang="en-US" baseline="0" dirty="0" smtClean="0"/>
              <a:t> perform patient education.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27</a:t>
            </a:fld>
            <a:endParaRPr lang="en-US" dirty="0"/>
          </a:p>
        </p:txBody>
      </p:sp>
    </p:spTree>
    <p:extLst>
      <p:ext uri="{BB962C8B-B14F-4D97-AF65-F5344CB8AC3E}">
        <p14:creationId xmlns:p14="http://schemas.microsoft.com/office/powerpoint/2010/main" val="1653317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Clip, do not shave the skin in the areas of electrode placement. You can use a clipper or blunt</a:t>
            </a:r>
            <a:r>
              <a:rPr lang="en-US" baseline="0" dirty="0" smtClean="0"/>
              <a:t> nose scissors. Clip the hair as close to the skin as possible. </a:t>
            </a:r>
            <a:endParaRPr lang="en-US" dirty="0" smtClean="0"/>
          </a:p>
          <a:p>
            <a:r>
              <a:rPr lang="en-US" dirty="0" smtClean="0"/>
              <a:t>Clean the skin with soap and water, use a washcloth to briskly rinse off, then dry each electrode site</a:t>
            </a:r>
            <a:r>
              <a:rPr lang="en-US" baseline="0" dirty="0" smtClean="0"/>
              <a:t> using a rough gauze or wash cloth. </a:t>
            </a:r>
            <a:r>
              <a:rPr lang="en-US" dirty="0" smtClean="0"/>
              <a:t> </a:t>
            </a:r>
          </a:p>
          <a:p>
            <a:r>
              <a:rPr lang="en-US" dirty="0" smtClean="0"/>
              <a:t>By</a:t>
            </a:r>
            <a:r>
              <a:rPr lang="en-US" baseline="0" dirty="0" smtClean="0"/>
              <a:t> cleaning the skin correctly, you can avoid chemical reactions between the sticky part of the electrode and the oils on the patient’s skin. Cleaning the skin this way will improve the conduction between the electrode and the skin, which in turn will reduce false alarms. Taking a few extra minutes up front will go a long way in saving time addressing unnecessary alarms and constantly replacing electrodes that fall off. </a:t>
            </a:r>
            <a:endParaRPr lang="en-US" dirty="0" smtClean="0"/>
          </a:p>
          <a:p>
            <a:endParaRPr lang="en-US" dirty="0" smtClean="0"/>
          </a:p>
          <a:p>
            <a:r>
              <a:rPr lang="en-US" dirty="0" smtClean="0"/>
              <a:t>Karen</a:t>
            </a:r>
          </a:p>
          <a:p>
            <a:r>
              <a:rPr lang="en-US" dirty="0" smtClean="0"/>
              <a:t>Attach</a:t>
            </a:r>
            <a:r>
              <a:rPr lang="en-US" baseline="0" dirty="0" smtClean="0"/>
              <a:t> the electrodes to the lead wires before you attach the electrodes to the patient’s chest. This is for two reasons, first it is more comfortable for the patient.  And secondly, because it is less likely that the conductive gel will leak out from the center and actually make the electrode less likely to adhere to the patient adequately. </a:t>
            </a:r>
            <a:r>
              <a:rPr lang="en-US" dirty="0" smtClean="0"/>
              <a:t>Carefully place electrodes in their correct anatomical position</a:t>
            </a:r>
            <a:r>
              <a:rPr lang="en-US" baseline="0" dirty="0" smtClean="0"/>
              <a:t>. </a:t>
            </a:r>
            <a:endParaRPr lang="en-US" dirty="0" smtClean="0"/>
          </a:p>
          <a:p>
            <a:r>
              <a:rPr lang="en-US" dirty="0" smtClean="0"/>
              <a:t>Firmly seal the electrodes by pressing around the outside edge.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practice decreases the risk of pockets of air that can develop if the gel center is disrupted.  Disruption of the gel center contributes to artifact. This decreases artifact and thus less time spent on managing false alarms.</a:t>
            </a:r>
          </a:p>
          <a:p>
            <a:endParaRPr lang="en-US" dirty="0" smtClean="0"/>
          </a:p>
          <a:p>
            <a:r>
              <a:rPr lang="en-US" dirty="0" smtClean="0"/>
              <a:t>Colleen-</a:t>
            </a:r>
          </a:p>
          <a:p>
            <a:r>
              <a:rPr lang="en-US" dirty="0" smtClean="0"/>
              <a:t>Finally, monitor those only with indications for monitoring with adjustments of alarms specific to the patient’s clinical condition. Cardiac</a:t>
            </a:r>
            <a:r>
              <a:rPr lang="en-US" baseline="0" dirty="0" smtClean="0"/>
              <a:t> monitoring should be discontinued when it is determined it is no longer necessary. </a:t>
            </a:r>
            <a:endParaRPr lang="en-US" dirty="0" smtClean="0"/>
          </a:p>
          <a:p>
            <a:endParaRPr lang="en-US" dirty="0" smtClean="0"/>
          </a:p>
          <a:p>
            <a:r>
              <a:rPr lang="en-US" dirty="0" smtClean="0"/>
              <a:t>A video which demonstrates proper skin preparation and lead placement is available in the</a:t>
            </a:r>
            <a:r>
              <a:rPr lang="en-US" baseline="0" dirty="0" smtClean="0"/>
              <a:t> green download icon.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28</a:t>
            </a:fld>
            <a:endParaRPr lang="en-US" dirty="0"/>
          </a:p>
        </p:txBody>
      </p:sp>
    </p:spTree>
    <p:extLst>
      <p:ext uri="{BB962C8B-B14F-4D97-AF65-F5344CB8AC3E}">
        <p14:creationId xmlns:p14="http://schemas.microsoft.com/office/powerpoint/2010/main" val="469752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Karen</a:t>
            </a:r>
          </a:p>
          <a:p>
            <a:r>
              <a:rPr lang="en-US" dirty="0" smtClean="0"/>
              <a:t>Carefully place electrodes in their correct anatomical position and intent of monitoring. </a:t>
            </a:r>
          </a:p>
          <a:p>
            <a:endParaRPr lang="en-US" dirty="0" smtClean="0"/>
          </a:p>
          <a:p>
            <a:r>
              <a:rPr lang="en-US" dirty="0" smtClean="0"/>
              <a:t>Colleen:</a:t>
            </a:r>
          </a:p>
          <a:p>
            <a:r>
              <a:rPr lang="en-US" dirty="0" smtClean="0"/>
              <a:t>The </a:t>
            </a:r>
            <a:r>
              <a:rPr lang="en-US" dirty="0" smtClean="0"/>
              <a:t>arm electrodes go in the infra clavicular</a:t>
            </a:r>
            <a:r>
              <a:rPr lang="en-US" baseline="0" dirty="0" smtClean="0"/>
              <a:t> fossa </a:t>
            </a:r>
            <a:r>
              <a:rPr lang="en-US" baseline="0" dirty="0" smtClean="0"/>
              <a:t>on </a:t>
            </a:r>
            <a:r>
              <a:rPr lang="en-US" baseline="0" dirty="0" smtClean="0"/>
              <a:t>the respective sides. This is the soft spot just below the clavicle. </a:t>
            </a:r>
          </a:p>
          <a:p>
            <a:r>
              <a:rPr lang="en-US" baseline="0" dirty="0" smtClean="0"/>
              <a:t>The leg electrodes  go below the rib cage on the </a:t>
            </a:r>
            <a:r>
              <a:rPr lang="en-US" baseline="0" dirty="0" smtClean="0"/>
              <a:t>respective sides </a:t>
            </a:r>
            <a:r>
              <a:rPr lang="en-US" baseline="0" dirty="0" smtClean="0"/>
              <a:t>of the abdomen </a:t>
            </a:r>
          </a:p>
          <a:p>
            <a:endParaRPr lang="en-US" baseline="0" dirty="0" smtClean="0"/>
          </a:p>
          <a:p>
            <a:endParaRPr lang="en-US" baseline="0" dirty="0" smtClean="0"/>
          </a:p>
          <a:p>
            <a:r>
              <a:rPr lang="en-US" baseline="0" dirty="0" smtClean="0"/>
              <a:t>Karen:</a:t>
            </a:r>
          </a:p>
          <a:p>
            <a:r>
              <a:rPr lang="en-US" baseline="0" dirty="0" smtClean="0"/>
              <a:t>Chest lead placement is critical.</a:t>
            </a:r>
          </a:p>
          <a:p>
            <a:r>
              <a:rPr lang="en-US" baseline="0" dirty="0" smtClean="0"/>
              <a:t>The chest lead is placed at the 4</a:t>
            </a:r>
            <a:r>
              <a:rPr lang="en-US" baseline="30000" dirty="0" smtClean="0"/>
              <a:t>th</a:t>
            </a:r>
            <a:r>
              <a:rPr lang="en-US" baseline="0" dirty="0" smtClean="0"/>
              <a:t> intercostal space RIGHT of the sternum. Remember it’s the right side, where the V1 lead is on a standard 12 lead EKG.</a:t>
            </a:r>
          </a:p>
          <a:p>
            <a:endParaRPr lang="en-US" baseline="0" dirty="0" smtClean="0"/>
          </a:p>
          <a:p>
            <a:r>
              <a:rPr lang="en-US" baseline="0" dirty="0" smtClean="0"/>
              <a:t>Let’s take a look at how this looks.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B99E129-F3D1-A543-8E03-4535C640248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95231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t>Karen </a:t>
            </a:r>
          </a:p>
          <a:p>
            <a:pPr marL="0" indent="0">
              <a:buNone/>
            </a:pPr>
            <a:r>
              <a:rPr lang="en-US" sz="1200" dirty="0" smtClean="0"/>
              <a:t>What is your position?</a:t>
            </a:r>
          </a:p>
          <a:p>
            <a:pPr marL="0" indent="0">
              <a:buFont typeface="+mj-lt"/>
              <a:buAutoNum type="alphaUcPeriod"/>
            </a:pPr>
            <a:r>
              <a:rPr lang="en-US" sz="1200" dirty="0" smtClean="0"/>
              <a:t>RN</a:t>
            </a:r>
          </a:p>
          <a:p>
            <a:pPr marL="0" indent="0">
              <a:buFont typeface="+mj-lt"/>
              <a:buAutoNum type="alphaUcPeriod"/>
            </a:pPr>
            <a:r>
              <a:rPr lang="en-US" sz="1200" dirty="0" smtClean="0"/>
              <a:t>LPN</a:t>
            </a:r>
          </a:p>
          <a:p>
            <a:pPr marL="0" indent="0">
              <a:buFont typeface="+mj-lt"/>
              <a:buAutoNum type="alphaUcPeriod"/>
            </a:pPr>
            <a:r>
              <a:rPr lang="en-US" sz="1200" dirty="0" smtClean="0"/>
              <a:t>Nurse Manager</a:t>
            </a:r>
          </a:p>
          <a:p>
            <a:pPr marL="0" indent="0">
              <a:buFont typeface="+mj-lt"/>
              <a:buAutoNum type="alphaUcPeriod"/>
            </a:pPr>
            <a:r>
              <a:rPr lang="en-US" sz="1200" dirty="0" smtClean="0"/>
              <a:t>Nurse Educator</a:t>
            </a:r>
          </a:p>
          <a:p>
            <a:pPr marL="0" indent="0">
              <a:buFont typeface="+mj-lt"/>
              <a:buAutoNum type="alphaUcPeriod"/>
            </a:pPr>
            <a:r>
              <a:rPr lang="en-US" sz="1200" dirty="0" smtClean="0"/>
              <a:t>Monitor Technician</a:t>
            </a:r>
          </a:p>
          <a:p>
            <a:pPr marL="0" indent="0">
              <a:buFont typeface="+mj-lt"/>
              <a:buAutoNum type="alphaUcPeriod"/>
            </a:pPr>
            <a:r>
              <a:rPr lang="en-US" sz="1200" dirty="0" smtClean="0"/>
              <a:t>Other</a:t>
            </a:r>
          </a:p>
          <a:p>
            <a:endParaRPr lang="en-US" dirty="0" smtClean="0"/>
          </a:p>
          <a:p>
            <a:r>
              <a:rPr lang="en-US" dirty="0" smtClean="0"/>
              <a:t>Colleen:</a:t>
            </a:r>
          </a:p>
          <a:p>
            <a:r>
              <a:rPr lang="en-US" dirty="0" smtClean="0"/>
              <a:t>Go to the blue poll button above my head. We will get back to your answers in a few minutes.  </a:t>
            </a:r>
          </a:p>
          <a:p>
            <a:r>
              <a:rPr lang="en-US" dirty="0" smtClean="0"/>
              <a:t>While we are waiting for our responses, we will introduce our first case study.</a:t>
            </a:r>
          </a:p>
        </p:txBody>
      </p:sp>
      <p:sp>
        <p:nvSpPr>
          <p:cNvPr id="4" name="Slide Number Placeholder 3"/>
          <p:cNvSpPr>
            <a:spLocks noGrp="1"/>
          </p:cNvSpPr>
          <p:nvPr>
            <p:ph type="sldNum" sz="quarter" idx="10"/>
          </p:nvPr>
        </p:nvSpPr>
        <p:spPr/>
        <p:txBody>
          <a:bodyPr/>
          <a:lstStyle/>
          <a:p>
            <a:fld id="{08AA51C3-518F-4F0D-B932-9AF47A2C9D15}" type="slidenum">
              <a:rPr lang="en-US" smtClean="0"/>
              <a:t>3</a:t>
            </a:fld>
            <a:endParaRPr lang="en-US" dirty="0"/>
          </a:p>
        </p:txBody>
      </p:sp>
    </p:spTree>
    <p:extLst>
      <p:ext uri="{BB962C8B-B14F-4D97-AF65-F5344CB8AC3E}">
        <p14:creationId xmlns:p14="http://schemas.microsoft.com/office/powerpoint/2010/main" val="3608404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Colleen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Guideline </a:t>
            </a:r>
            <a:r>
              <a:rPr lang="en-US" dirty="0" smtClean="0"/>
              <a:t>for in-hospital cardiac monitoring of provides an excellent diagram of correct, standard 5-lead placement of electrodes.</a:t>
            </a:r>
          </a:p>
          <a:p>
            <a:r>
              <a:rPr lang="en-US" dirty="0" smtClean="0"/>
              <a:t>Correct placement of the chest electrode is essential. So let’s talk about how do you find that. </a:t>
            </a:r>
          </a:p>
          <a:p>
            <a:r>
              <a:rPr lang="en-US" dirty="0" smtClean="0"/>
              <a:t>Measure down from the clavicle (position of 1</a:t>
            </a:r>
            <a:r>
              <a:rPr lang="en-US" baseline="30000" dirty="0" smtClean="0"/>
              <a:t>st</a:t>
            </a:r>
            <a:r>
              <a:rPr lang="en-US" dirty="0" smtClean="0"/>
              <a:t> rib) or from the Angle of Louis (2</a:t>
            </a:r>
            <a:r>
              <a:rPr lang="en-US" baseline="30000" dirty="0" smtClean="0"/>
              <a:t>nd</a:t>
            </a:r>
            <a:r>
              <a:rPr lang="en-US" dirty="0" smtClean="0"/>
              <a:t> rib) to find the 4</a:t>
            </a:r>
            <a:r>
              <a:rPr lang="en-US" baseline="30000" dirty="0" smtClean="0"/>
              <a:t>th</a:t>
            </a:r>
            <a:r>
              <a:rPr lang="en-US" dirty="0" smtClean="0"/>
              <a:t> ICS</a:t>
            </a:r>
          </a:p>
          <a:p>
            <a:r>
              <a:rPr lang="en-US" dirty="0" smtClean="0"/>
              <a:t>The V1 position looks at the septum of the heart and is critical in looking at wide QRS rhythms. </a:t>
            </a:r>
          </a:p>
          <a:p>
            <a:r>
              <a:rPr lang="en-US" dirty="0" smtClean="0"/>
              <a:t>Misplacement by 1 intercostal space can reflect an incorrect picture.  </a:t>
            </a:r>
          </a:p>
          <a:p>
            <a:r>
              <a:rPr lang="en-US" dirty="0" smtClean="0"/>
              <a:t>The picture may be clear, however, instead of looking at the septum, another area of the heart is viewed---thus, leading potentially to </a:t>
            </a:r>
            <a:r>
              <a:rPr lang="en-US" dirty="0" err="1" smtClean="0"/>
              <a:t>mis</a:t>
            </a:r>
            <a:r>
              <a:rPr lang="en-US" dirty="0" smtClean="0"/>
              <a:t>-diagnosis and unnecessary procedures.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Karen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of the Grand Canyon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electrodes are not placed over the ribs or bones which can contribute to electrical interference.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patients with large breast tissue, place over or under the breast tissue in the correct anatomical position.</a:t>
            </a:r>
            <a:endParaRPr lang="en-US" dirty="0" smtClean="0"/>
          </a:p>
          <a:p>
            <a:r>
              <a:rPr lang="en-US" dirty="0" smtClean="0"/>
              <a:t>Daily, remove the old electrodes.  Assess the skin. </a:t>
            </a:r>
          </a:p>
          <a:p>
            <a:r>
              <a:rPr lang="en-US" dirty="0" smtClean="0"/>
              <a:t>Repeat the skin prep and replace electrodes.</a:t>
            </a:r>
            <a:r>
              <a:rPr lang="en-US" baseline="0" dirty="0" smtClean="0"/>
              <a:t>  </a:t>
            </a:r>
          </a:p>
          <a:p>
            <a:r>
              <a:rPr lang="en-US" dirty="0" smtClean="0"/>
              <a:t>In addition, ensure the correct lead is selected appropriate to what</a:t>
            </a:r>
            <a:r>
              <a:rPr lang="en-US" baseline="0" dirty="0" smtClean="0"/>
              <a:t> you are monitoring for.  </a:t>
            </a:r>
          </a:p>
          <a:p>
            <a:r>
              <a:rPr lang="en-US" baseline="0" dirty="0" smtClean="0"/>
              <a:t>Make sure the monitored lead is </a:t>
            </a:r>
            <a:r>
              <a:rPr lang="en-US" dirty="0" smtClean="0"/>
              <a:t>noted on the rhythm strip.  Remember the cardiac monitor does not “know” where the electrodes</a:t>
            </a:r>
            <a:r>
              <a:rPr lang="en-US" baseline="0" dirty="0" smtClean="0"/>
              <a:t> are placed.  Electrode placement is essential. If you are monitoring in V1, the chest electrode must be in the V1 position.</a:t>
            </a:r>
          </a:p>
          <a:p>
            <a:endParaRPr lang="en-US" dirty="0" smtClean="0"/>
          </a:p>
          <a:p>
            <a:r>
              <a:rPr lang="en-US" dirty="0" smtClean="0"/>
              <a:t>Remember to keep electrodes in their foiled, sealed package prior to use.</a:t>
            </a:r>
          </a:p>
          <a:p>
            <a:r>
              <a:rPr lang="en-US" dirty="0" smtClean="0"/>
              <a:t>Finally, monitor those only with indications for monitoring with adjustments of alarms specific to the patient’s clinical condition.</a:t>
            </a:r>
          </a:p>
          <a:p>
            <a:endParaRPr lang="en-US" dirty="0" smtClean="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B99E129-F3D1-A543-8E03-4535C640248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0943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A word of caution.</a:t>
            </a:r>
            <a:r>
              <a:rPr lang="en-US" baseline="0" dirty="0" smtClean="0"/>
              <a:t> Manufacturer’s errors exist.  </a:t>
            </a:r>
            <a:r>
              <a:rPr lang="en-US" dirty="0" smtClean="0"/>
              <a:t>We have noticed pictures on some manufacturers telemetry boxes reflect incorrect placement of V1.  Note, on this diagram, the chest electrode</a:t>
            </a:r>
            <a:r>
              <a:rPr lang="en-US" baseline="0" dirty="0" smtClean="0"/>
              <a:t> </a:t>
            </a:r>
            <a:r>
              <a:rPr lang="en-US" dirty="0" smtClean="0"/>
              <a:t>is placed in the V2 position.  </a:t>
            </a:r>
          </a:p>
          <a:p>
            <a:r>
              <a:rPr lang="en-US" dirty="0" smtClean="0"/>
              <a:t>The diagram fails to align with guideline recommendations for standard 5 lead placement.  </a:t>
            </a:r>
          </a:p>
          <a:p>
            <a:r>
              <a:rPr lang="en-US" dirty="0" smtClean="0"/>
              <a:t>A review of this manufacturer’s Instructions for use actually described</a:t>
            </a:r>
            <a:r>
              <a:rPr lang="en-US" baseline="0" dirty="0" smtClean="0"/>
              <a:t> the correct placement yet the diagram </a:t>
            </a:r>
            <a:r>
              <a:rPr lang="en-US" dirty="0" smtClean="0"/>
              <a:t>indicates incorrect</a:t>
            </a:r>
            <a:r>
              <a:rPr lang="en-US" baseline="0" dirty="0" smtClean="0"/>
              <a:t> placement. </a:t>
            </a:r>
            <a:endParaRPr lang="en-US" dirty="0" smtClean="0"/>
          </a:p>
          <a:p>
            <a:endParaRPr lang="en-US" dirty="0"/>
          </a:p>
          <a:p>
            <a:r>
              <a:rPr lang="en-US" dirty="0" smtClean="0"/>
              <a:t>Karen:</a:t>
            </a:r>
          </a:p>
          <a:p>
            <a:r>
              <a:rPr lang="en-US" dirty="0" smtClean="0"/>
              <a:t>Consider the confusion when training staff.  More</a:t>
            </a:r>
            <a:r>
              <a:rPr lang="en-US" baseline="0" dirty="0" smtClean="0"/>
              <a:t> so, consider the impact on patient care since we are now monitoring in V2 instead of V1. </a:t>
            </a:r>
            <a:r>
              <a:rPr lang="en-US" dirty="0" smtClean="0"/>
              <a:t>Remember, correct chest electrode placement for standard 5-lead monitoring, is the 4</a:t>
            </a:r>
            <a:r>
              <a:rPr lang="en-US" baseline="30000" dirty="0" smtClean="0"/>
              <a:t>th</a:t>
            </a:r>
            <a:r>
              <a:rPr lang="en-US" dirty="0" smtClean="0"/>
              <a:t> ICS right of the sternum---just like V1 on an EKG. When manufacturer’s errors are noticed, evaluate</a:t>
            </a:r>
            <a:r>
              <a:rPr lang="en-US" baseline="0" dirty="0" smtClean="0"/>
              <a:t> and present best evidence and guidelines to the manufacturers.  Follow up with and follow through until resolution.  </a:t>
            </a:r>
          </a:p>
          <a:p>
            <a:endParaRPr lang="en-US" baseline="0" dirty="0" smtClean="0"/>
          </a:p>
          <a:p>
            <a:r>
              <a:rPr lang="en-US" baseline="0" dirty="0" smtClean="0"/>
              <a:t>Now that we have the patient attached to the monitor, we need to decide on the correct lead selection.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31</a:t>
            </a:fld>
            <a:endParaRPr lang="en-US" dirty="0"/>
          </a:p>
        </p:txBody>
      </p:sp>
    </p:spTree>
    <p:extLst>
      <p:ext uri="{BB962C8B-B14F-4D97-AF65-F5344CB8AC3E}">
        <p14:creationId xmlns:p14="http://schemas.microsoft.com/office/powerpoint/2010/main" val="4040516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Selecting the right lead to monitor the patient in is essential.  </a:t>
            </a:r>
          </a:p>
          <a:p>
            <a:r>
              <a:rPr lang="en-US" dirty="0" smtClean="0"/>
              <a:t>The evidence supports monitoring in Lead II and III for atrial arrhythmias, and </a:t>
            </a:r>
          </a:p>
          <a:p>
            <a:r>
              <a:rPr lang="en-US" dirty="0" smtClean="0"/>
              <a:t>Lead V1 for wide QRS rhythms.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V3 or Lead III is</a:t>
            </a:r>
            <a:r>
              <a:rPr lang="en-US" baseline="0" dirty="0" smtClean="0"/>
              <a:t> recommended </a:t>
            </a:r>
            <a:r>
              <a:rPr lang="en-US" baseline="0" dirty="0" smtClean="0"/>
              <a:t>if ST </a:t>
            </a:r>
            <a:r>
              <a:rPr lang="en-US" baseline="0" dirty="0" smtClean="0"/>
              <a:t>segment monitoring  is used for monitoring in acute coronary syndrome when the specific vessel is not known.</a:t>
            </a:r>
            <a:r>
              <a:rPr lang="en-US" dirty="0" smtClean="0"/>
              <a:t>  Lead V3 is located halfway between Lead V2 and V4 at the 4</a:t>
            </a:r>
            <a:r>
              <a:rPr lang="en-US" baseline="30000" dirty="0" smtClean="0"/>
              <a:t>th</a:t>
            </a:r>
            <a:r>
              <a:rPr lang="en-US" dirty="0" smtClean="0"/>
              <a:t> or 5</a:t>
            </a:r>
            <a:r>
              <a:rPr lang="en-US" baseline="30000" dirty="0" smtClean="0"/>
              <a:t>th</a:t>
            </a:r>
            <a:r>
              <a:rPr lang="en-US" dirty="0" smtClean="0"/>
              <a:t> ICS left of the sternum.  </a:t>
            </a:r>
          </a:p>
          <a:p>
            <a:endParaRPr lang="en-US" dirty="0" smtClean="0"/>
          </a:p>
          <a:p>
            <a:r>
              <a:rPr lang="en-US" dirty="0" smtClean="0">
                <a:solidFill>
                  <a:srgbClr val="FF0000"/>
                </a:solidFill>
              </a:rPr>
              <a:t>Karen:</a:t>
            </a:r>
          </a:p>
          <a:p>
            <a:r>
              <a:rPr lang="en-US" dirty="0" smtClean="0">
                <a:solidFill>
                  <a:srgbClr val="FF0000"/>
                </a:solidFill>
              </a:rPr>
              <a:t>Always remember</a:t>
            </a:r>
            <a:r>
              <a:rPr lang="en-US" baseline="0" dirty="0" smtClean="0">
                <a:solidFill>
                  <a:srgbClr val="FF0000"/>
                </a:solidFill>
              </a:rPr>
              <a:t> when monitoring, the equipment does not know the placement of the electrodes.  If you move the chest lead to V3, you must make sure this is communicated and documented on the rhythm strip. Make sure the rhythm strips include what lead is monitored and that indeed those leads reflect correct placement of electrodes.</a:t>
            </a:r>
            <a:endParaRPr lang="en-US" dirty="0" smtClean="0">
              <a:solidFill>
                <a:srgbClr val="FF0000"/>
              </a:solidFill>
            </a:endParaRPr>
          </a:p>
          <a:p>
            <a:endParaRPr lang="en-US" dirty="0" smtClean="0">
              <a:solidFill>
                <a:srgbClr val="FF0000"/>
              </a:solidFill>
            </a:endParaRPr>
          </a:p>
          <a:p>
            <a:r>
              <a:rPr lang="en-US" dirty="0" smtClean="0">
                <a:solidFill>
                  <a:srgbClr val="FF0000"/>
                </a:solidFill>
              </a:rPr>
              <a:t>Colleen:</a:t>
            </a:r>
          </a:p>
          <a:p>
            <a:r>
              <a:rPr lang="en-US" dirty="0" smtClean="0">
                <a:solidFill>
                  <a:srgbClr val="FF0000"/>
                </a:solidFill>
              </a:rPr>
              <a:t>If the amplitude of the EKG strips are small, if the strip fails to be positive in leads where it should be positive, or negative in leads where it should be negative, consider incorrect lead placement or lead reversals.  Karen, can you discuss this?</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32</a:t>
            </a:fld>
            <a:endParaRPr lang="en-US" dirty="0"/>
          </a:p>
        </p:txBody>
      </p:sp>
    </p:spTree>
    <p:extLst>
      <p:ext uri="{BB962C8B-B14F-4D97-AF65-F5344CB8AC3E}">
        <p14:creationId xmlns:p14="http://schemas.microsoft.com/office/powerpoint/2010/main" val="808110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09600"/>
            <a:ext cx="6096000" cy="3429000"/>
          </a:xfrm>
        </p:spPr>
      </p:sp>
      <p:sp>
        <p:nvSpPr>
          <p:cNvPr id="3" name="Notes Placeholder 2"/>
          <p:cNvSpPr>
            <a:spLocks noGrp="1"/>
          </p:cNvSpPr>
          <p:nvPr>
            <p:ph type="body" idx="1"/>
          </p:nvPr>
        </p:nvSpPr>
        <p:spPr/>
        <p:txBody>
          <a:bodyPr/>
          <a:lstStyle/>
          <a:p>
            <a:r>
              <a:rPr lang="en-US" dirty="0" smtClean="0"/>
              <a:t>Karen, Sure.  Thank you Colleen. Although this is a 12 lead and we are discussing cardiac monitoring, </a:t>
            </a:r>
          </a:p>
          <a:p>
            <a:r>
              <a:rPr lang="en-US" dirty="0" smtClean="0"/>
              <a:t>p-waves are positive</a:t>
            </a:r>
            <a:r>
              <a:rPr lang="en-US" baseline="0" dirty="0" smtClean="0"/>
              <a:t> here. Lead II and III should be upright, positive leads. If Lead II or III is negative, look for why.</a:t>
            </a:r>
          </a:p>
          <a:p>
            <a:endParaRPr lang="en-US" dirty="0"/>
          </a:p>
          <a:p>
            <a:r>
              <a:rPr lang="en-US" dirty="0" smtClean="0"/>
              <a:t>If the amplitude of the monitoring lead or leads are small or squatty</a:t>
            </a:r>
            <a:r>
              <a:rPr lang="en-US" dirty="0" smtClean="0"/>
              <a:t>, or </a:t>
            </a:r>
            <a:r>
              <a:rPr lang="en-US" dirty="0" smtClean="0"/>
              <a:t>if asystole</a:t>
            </a:r>
            <a:r>
              <a:rPr lang="en-US" baseline="0" dirty="0" smtClean="0"/>
              <a:t> alarms are occurring when a rhythm is seen on the monitor, </a:t>
            </a:r>
            <a:r>
              <a:rPr lang="en-US" dirty="0" smtClean="0"/>
              <a:t>review the following steps</a:t>
            </a:r>
          </a:p>
          <a:p>
            <a:r>
              <a:rPr lang="en-US" dirty="0" smtClean="0"/>
              <a:t>Assess the patient</a:t>
            </a:r>
          </a:p>
          <a:p>
            <a:r>
              <a:rPr lang="en-US" dirty="0" smtClean="0"/>
              <a:t>Recheck skin prep and proper lead placement as</a:t>
            </a:r>
            <a:r>
              <a:rPr lang="en-US" baseline="0" dirty="0" smtClean="0"/>
              <a:t> </a:t>
            </a:r>
            <a:r>
              <a:rPr lang="en-US" dirty="0" smtClean="0"/>
              <a:t>Improper lead placement is a major contributor to non-clinical causes of low amplitude.  Low amplitude can cause </a:t>
            </a:r>
            <a:r>
              <a:rPr lang="en-US" dirty="0" err="1" smtClean="0"/>
              <a:t>bradycardic</a:t>
            </a:r>
            <a:r>
              <a:rPr lang="en-US" baseline="0" dirty="0" smtClean="0"/>
              <a:t> </a:t>
            </a:r>
            <a:r>
              <a:rPr lang="en-US" baseline="0" dirty="0" smtClean="0"/>
              <a:t>or asystole alarms because the monitor cannot see the complexes.</a:t>
            </a:r>
          </a:p>
          <a:p>
            <a:r>
              <a:rPr lang="en-US" dirty="0" smtClean="0"/>
              <a:t>Then, Check to see if the leads are reversed.</a:t>
            </a:r>
          </a:p>
          <a:p>
            <a:r>
              <a:rPr lang="en-US" dirty="0" smtClean="0"/>
              <a:t>Utilize the relearn function on the central</a:t>
            </a:r>
            <a:r>
              <a:rPr lang="en-US" baseline="0" dirty="0" smtClean="0"/>
              <a:t> station.</a:t>
            </a:r>
          </a:p>
          <a:p>
            <a:r>
              <a:rPr lang="en-US" baseline="0" dirty="0" smtClean="0"/>
              <a:t>Finally, consider switching from multi-lead analysis to single lead analysis (if your equipment has this option).</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33</a:t>
            </a:fld>
            <a:endParaRPr lang="en-US" dirty="0"/>
          </a:p>
        </p:txBody>
      </p:sp>
    </p:spTree>
    <p:extLst>
      <p:ext uri="{BB962C8B-B14F-4D97-AF65-F5344CB8AC3E}">
        <p14:creationId xmlns:p14="http://schemas.microsoft.com/office/powerpoint/2010/main" val="1811077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Here is an example of lead reversal.  Note in the top strip, the complexes are reversed because the RA and LL leads are reversed.</a:t>
            </a:r>
          </a:p>
          <a:p>
            <a:r>
              <a:rPr lang="en-US" dirty="0" smtClean="0"/>
              <a:t>The 2</a:t>
            </a:r>
            <a:r>
              <a:rPr lang="en-US" baseline="30000" dirty="0" smtClean="0"/>
              <a:t>nd</a:t>
            </a:r>
            <a:r>
              <a:rPr lang="en-US" dirty="0" smtClean="0"/>
              <a:t> strip is correct appearing complexes for Lead II placement.</a:t>
            </a:r>
          </a:p>
          <a:p>
            <a:r>
              <a:rPr lang="en-US" dirty="0" smtClean="0"/>
              <a:t>This drives home the point of</a:t>
            </a:r>
            <a:r>
              <a:rPr lang="en-US" baseline="0" dirty="0" smtClean="0"/>
              <a:t> correct electrode placement.</a:t>
            </a:r>
          </a:p>
          <a:p>
            <a:endParaRPr lang="en-US" dirty="0" smtClean="0"/>
          </a:p>
          <a:p>
            <a:r>
              <a:rPr lang="en-US" dirty="0" smtClean="0"/>
              <a:t>***************************************************</a:t>
            </a:r>
          </a:p>
          <a:p>
            <a:r>
              <a:rPr lang="en-US" dirty="0" smtClean="0"/>
              <a:t>Key </a:t>
            </a:r>
            <a:r>
              <a:rPr lang="en-US" dirty="0"/>
              <a:t>points related to Lead Reversals</a:t>
            </a:r>
          </a:p>
          <a:p>
            <a:pPr lvl="1"/>
            <a:r>
              <a:rPr lang="en-US" dirty="0"/>
              <a:t>When tracings in Lead II appear with small voltage, suspect reversal of RA and RL reversal</a:t>
            </a:r>
          </a:p>
          <a:p>
            <a:pPr lvl="1"/>
            <a:r>
              <a:rPr lang="en-US" dirty="0"/>
              <a:t>When tracings in “Lead II” are inverted, suspect RA and </a:t>
            </a:r>
            <a:r>
              <a:rPr lang="en-US" dirty="0" smtClean="0"/>
              <a:t>LL </a:t>
            </a:r>
            <a:r>
              <a:rPr lang="en-US" dirty="0"/>
              <a:t>reversal</a:t>
            </a:r>
          </a:p>
          <a:p>
            <a:pPr lvl="1"/>
            <a:r>
              <a:rPr lang="en-US" dirty="0"/>
              <a:t>When Lead I and Lead II look more inverted, suspect reversal of RA and LL</a:t>
            </a:r>
          </a:p>
          <a:p>
            <a:pPr lvl="1"/>
            <a:r>
              <a:rPr lang="en-US" dirty="0"/>
              <a:t>When P lead I is greater than P in Lead II, consider reversal of LA and LL</a:t>
            </a:r>
          </a:p>
          <a:p>
            <a:pPr lvl="1"/>
            <a:r>
              <a:rPr lang="en-US" dirty="0"/>
              <a:t>A clockwise reversal of RA, LA, and LL can result in upright Lead I, mostly negative in II and III</a:t>
            </a:r>
          </a:p>
          <a:p>
            <a:pPr lvl="1"/>
            <a:r>
              <a:rPr lang="en-US" dirty="0"/>
              <a:t>A counter clockwise reversal of RA, LA, and LL may result in mostly negative patterns in Lead I, II, and upright in Lead III.</a:t>
            </a:r>
          </a:p>
          <a:p>
            <a:endParaRPr lang="en-US" dirty="0"/>
          </a:p>
          <a:p>
            <a:r>
              <a:rPr lang="en-US" dirty="0"/>
              <a:t>Always review if there is a negative P-QRS in Leads I &amp; II, </a:t>
            </a:r>
          </a:p>
          <a:p>
            <a:r>
              <a:rPr lang="en-US" dirty="0"/>
              <a:t>	P-QRS in leads I and AVL opposite to V5 and V6</a:t>
            </a:r>
          </a:p>
          <a:p>
            <a:r>
              <a:rPr lang="en-US" dirty="0"/>
              <a:t>If a squatty or near flat lead exists in Lead I, II, or III, evaluate </a:t>
            </a:r>
            <a:r>
              <a:rPr lang="en-US" dirty="0" smtClean="0"/>
              <a:t>placement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dirty="0"/>
          </a:p>
        </p:txBody>
      </p:sp>
    </p:spTree>
    <p:extLst>
      <p:ext uri="{BB962C8B-B14F-4D97-AF65-F5344CB8AC3E}">
        <p14:creationId xmlns:p14="http://schemas.microsoft.com/office/powerpoint/2010/main" val="432202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09600"/>
            <a:ext cx="6096000" cy="3429000"/>
          </a:xfrm>
        </p:spPr>
      </p:sp>
      <p:sp>
        <p:nvSpPr>
          <p:cNvPr id="3" name="Notes Placeholder 2"/>
          <p:cNvSpPr>
            <a:spLocks noGrp="1"/>
          </p:cNvSpPr>
          <p:nvPr>
            <p:ph type="body" idx="1"/>
          </p:nvPr>
        </p:nvSpPr>
        <p:spPr/>
        <p:txBody>
          <a:bodyPr/>
          <a:lstStyle/>
          <a:p>
            <a:r>
              <a:rPr lang="en-US" dirty="0" smtClean="0"/>
              <a:t>So let’s take a look at V1.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35</a:t>
            </a:fld>
            <a:endParaRPr lang="en-US" dirty="0"/>
          </a:p>
        </p:txBody>
      </p:sp>
    </p:spTree>
    <p:extLst>
      <p:ext uri="{BB962C8B-B14F-4D97-AF65-F5344CB8AC3E}">
        <p14:creationId xmlns:p14="http://schemas.microsoft.com/office/powerpoint/2010/main" val="2620949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Here is another.  The top strip was presented as “V1”.  This</a:t>
            </a:r>
            <a:r>
              <a:rPr lang="en-US" baseline="0" dirty="0" smtClean="0"/>
              <a:t> strip shows upright complexes more typical of Lead II or Lead III.</a:t>
            </a:r>
            <a:endParaRPr lang="en-US" dirty="0" smtClean="0"/>
          </a:p>
          <a:p>
            <a:r>
              <a:rPr lang="en-US" dirty="0" smtClean="0"/>
              <a:t>Look closely at the 2</a:t>
            </a:r>
            <a:r>
              <a:rPr lang="en-US" baseline="30000" dirty="0" smtClean="0"/>
              <a:t>nd</a:t>
            </a:r>
            <a:r>
              <a:rPr lang="en-US" dirty="0" smtClean="0"/>
              <a:t> strip.  This strip accurately reflects a V1 complex. </a:t>
            </a:r>
          </a:p>
          <a:p>
            <a:r>
              <a:rPr lang="en-US" dirty="0" smtClean="0"/>
              <a:t>Lead </a:t>
            </a:r>
            <a:r>
              <a:rPr lang="en-US" dirty="0"/>
              <a:t>reversals </a:t>
            </a:r>
            <a:r>
              <a:rPr lang="en-US" dirty="0" smtClean="0"/>
              <a:t>or incorrect placement can </a:t>
            </a:r>
            <a:r>
              <a:rPr lang="en-US" dirty="0"/>
              <a:t>result in inverted complexes </a:t>
            </a:r>
            <a:r>
              <a:rPr lang="en-US" dirty="0" smtClean="0"/>
              <a:t>(positive  </a:t>
            </a:r>
            <a:r>
              <a:rPr lang="en-US" dirty="0"/>
              <a:t>complexes when the complexes should be </a:t>
            </a:r>
            <a:r>
              <a:rPr lang="en-US" dirty="0" smtClean="0"/>
              <a:t>negative</a:t>
            </a:r>
            <a:r>
              <a:rPr lang="en-US" baseline="0" dirty="0" smtClean="0"/>
              <a:t> or visa versa).</a:t>
            </a:r>
            <a:r>
              <a:rPr lang="en-US" dirty="0" smtClean="0"/>
              <a:t>  </a:t>
            </a:r>
          </a:p>
          <a:p>
            <a:endParaRPr lang="en-US" dirty="0" smtClean="0"/>
          </a:p>
          <a:p>
            <a:r>
              <a:rPr lang="en-US" dirty="0" smtClean="0"/>
              <a:t>We</a:t>
            </a:r>
            <a:r>
              <a:rPr lang="en-US" baseline="0" dirty="0" smtClean="0"/>
              <a:t> talked about lead selection, now lets discuss daily electrode changes.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36</a:t>
            </a:fld>
            <a:endParaRPr lang="en-US" dirty="0"/>
          </a:p>
        </p:txBody>
      </p:sp>
    </p:spTree>
    <p:extLst>
      <p:ext uri="{BB962C8B-B14F-4D97-AF65-F5344CB8AC3E}">
        <p14:creationId xmlns:p14="http://schemas.microsoft.com/office/powerpoint/2010/main" val="432202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To review: </a:t>
            </a:r>
            <a:r>
              <a:rPr lang="en-US" dirty="0" smtClean="0"/>
              <a:t>Decreasing</a:t>
            </a:r>
            <a:r>
              <a:rPr lang="en-US" baseline="0" dirty="0" smtClean="0"/>
              <a:t> false and nuisance alarms has to </a:t>
            </a:r>
            <a:r>
              <a:rPr lang="en-US" baseline="0" dirty="0" smtClean="0"/>
              <a:t>become a priority.  The American Association of Critical Care Nurses in their AACN Practice Alert </a:t>
            </a:r>
            <a:r>
              <a:rPr lang="en-US" baseline="0" dirty="0" smtClean="0"/>
              <a:t>address </a:t>
            </a:r>
            <a:r>
              <a:rPr lang="en-US" baseline="0" dirty="0" smtClean="0"/>
              <a:t>key points in decreasing alarms.  The Practice Alert  includes references to studies which showed that daily electrode change contributed to decreasing alarms related to cardiac monitoring.</a:t>
            </a:r>
          </a:p>
          <a:p>
            <a:endParaRPr lang="en-US" baseline="0" dirty="0" smtClean="0"/>
          </a:p>
          <a:p>
            <a:r>
              <a:rPr lang="en-US" baseline="0" dirty="0" smtClean="0"/>
              <a:t>Karen: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daily electrode changes:  Keep electrodes in their sealed package until ready for use. Remove old electrodes and assess the skin. Provide proper skin preparation.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dirty="0"/>
          </a:p>
        </p:txBody>
      </p:sp>
    </p:spTree>
    <p:extLst>
      <p:ext uri="{BB962C8B-B14F-4D97-AF65-F5344CB8AC3E}">
        <p14:creationId xmlns:p14="http://schemas.microsoft.com/office/powerpoint/2010/main" val="3905346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  As I said earlier,</a:t>
            </a:r>
            <a:r>
              <a:rPr lang="en-US" baseline="0" dirty="0" smtClean="0"/>
              <a:t> </a:t>
            </a:r>
            <a:r>
              <a:rPr lang="en-US" dirty="0" smtClean="0"/>
              <a:t>Clip, do not shave</a:t>
            </a:r>
            <a:r>
              <a:rPr lang="en-US" baseline="0" dirty="0" smtClean="0"/>
              <a:t> hair.</a:t>
            </a:r>
            <a:endParaRPr lang="en-US" dirty="0" smtClean="0"/>
          </a:p>
          <a:p>
            <a:r>
              <a:rPr lang="en-US" dirty="0" smtClean="0"/>
              <a:t>Make sure you clean the skin with soap and water, rinse and scrub dry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Connect the wires to the electrodes prior to connecting electrodes to the patient.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38</a:t>
            </a:fld>
            <a:endParaRPr lang="en-US" dirty="0"/>
          </a:p>
        </p:txBody>
      </p:sp>
    </p:spTree>
    <p:extLst>
      <p:ext uri="{BB962C8B-B14F-4D97-AF65-F5344CB8AC3E}">
        <p14:creationId xmlns:p14="http://schemas.microsoft.com/office/powerpoint/2010/main" val="1332993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Ensure</a:t>
            </a:r>
            <a:r>
              <a:rPr lang="en-US" baseline="0" dirty="0" smtClean="0"/>
              <a:t> correct placement of electrodes.</a:t>
            </a:r>
          </a:p>
          <a:p>
            <a:endParaRPr lang="en-US" baseline="0" dirty="0" smtClean="0"/>
          </a:p>
          <a:p>
            <a:endParaRPr lang="en-US" baseline="0" dirty="0" smtClean="0"/>
          </a:p>
          <a:p>
            <a:r>
              <a:rPr lang="en-US" baseline="0" dirty="0" smtClean="0"/>
              <a:t>Karen</a:t>
            </a:r>
          </a:p>
          <a:p>
            <a:r>
              <a:rPr lang="en-US" baseline="0" dirty="0" smtClean="0"/>
              <a:t>With remote telemetry monitoring, verify signal reception and quality to the central station. </a:t>
            </a:r>
          </a:p>
          <a:p>
            <a:endParaRPr lang="en-US" baseline="0" dirty="0" smtClean="0"/>
          </a:p>
          <a:p>
            <a:r>
              <a:rPr lang="en-US" baseline="0" dirty="0" smtClean="0"/>
              <a:t>Now let’s talk about alarm settings.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39</a:t>
            </a:fld>
            <a:endParaRPr lang="en-US" dirty="0"/>
          </a:p>
        </p:txBody>
      </p:sp>
    </p:spTree>
    <p:extLst>
      <p:ext uri="{BB962C8B-B14F-4D97-AF65-F5344CB8AC3E}">
        <p14:creationId xmlns:p14="http://schemas.microsoft.com/office/powerpoint/2010/main" val="391851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smtClean="0"/>
              <a:t>Karen</a:t>
            </a:r>
          </a:p>
          <a:p>
            <a:r>
              <a:rPr lang="en-US" i="1" dirty="0" smtClean="0"/>
              <a:t>John, a 70 year old Vietnam veteran was admitted for “skipped heart beat”.  </a:t>
            </a:r>
          </a:p>
          <a:p>
            <a:r>
              <a:rPr lang="en-US" i="1" dirty="0" smtClean="0"/>
              <a:t>He and his wife have been married for 30 years.  </a:t>
            </a:r>
          </a:p>
          <a:p>
            <a:r>
              <a:rPr lang="en-US" i="1" dirty="0" smtClean="0"/>
              <a:t>They have 4 children and 3 grandchildren.  </a:t>
            </a:r>
          </a:p>
          <a:p>
            <a:endParaRPr lang="en-US" i="1" dirty="0" smtClean="0"/>
          </a:p>
          <a:p>
            <a:r>
              <a:rPr lang="en-US" i="1" dirty="0" smtClean="0"/>
              <a:t>Colleen:</a:t>
            </a:r>
          </a:p>
          <a:p>
            <a:r>
              <a:rPr lang="en-US" i="1" dirty="0" smtClean="0"/>
              <a:t>The provider</a:t>
            </a:r>
            <a:r>
              <a:rPr lang="en-US" i="1" baseline="0" dirty="0" smtClean="0"/>
              <a:t> </a:t>
            </a:r>
            <a:r>
              <a:rPr lang="en-US" i="1" dirty="0" smtClean="0"/>
              <a:t>told Joe and his wife that the expectation was Joe would just “be in the hospital overnight.”  </a:t>
            </a:r>
          </a:p>
          <a:p>
            <a:r>
              <a:rPr lang="en-US" i="1" dirty="0" smtClean="0"/>
              <a:t>John was admitted to 3W, a medical-surgical telemetry unit. He was placed on a cardiac monitor.  </a:t>
            </a:r>
          </a:p>
          <a:p>
            <a:endParaRPr lang="en-US" i="1" dirty="0" smtClean="0"/>
          </a:p>
          <a:p>
            <a:r>
              <a:rPr lang="en-US" i="1" dirty="0" smtClean="0"/>
              <a:t>Karen</a:t>
            </a:r>
          </a:p>
          <a:p>
            <a:r>
              <a:rPr lang="en-US" i="1" dirty="0" smtClean="0"/>
              <a:t>The nurse educated him on what monitoring would entail.</a:t>
            </a:r>
          </a:p>
          <a:p>
            <a:r>
              <a:rPr lang="en-US" i="1" dirty="0" smtClean="0"/>
              <a:t>During the night</a:t>
            </a:r>
            <a:r>
              <a:rPr lang="en-US" i="1" baseline="0" dirty="0" smtClean="0"/>
              <a:t> </a:t>
            </a:r>
            <a:r>
              <a:rPr lang="en-US" i="1" dirty="0" smtClean="0"/>
              <a:t>Becky, the night staff ,</a:t>
            </a:r>
            <a:r>
              <a:rPr lang="en-US" i="1" baseline="0" dirty="0" smtClean="0"/>
              <a:t> </a:t>
            </a:r>
            <a:r>
              <a:rPr lang="en-US" i="1" dirty="0" smtClean="0"/>
              <a:t>noted Joe developed a second degree type II heart block with a ventricular rate of 30.  The</a:t>
            </a:r>
            <a:r>
              <a:rPr lang="en-US" i="1" baseline="0" dirty="0" smtClean="0"/>
              <a:t> nurse assessed the patient .  </a:t>
            </a:r>
          </a:p>
          <a:p>
            <a:r>
              <a:rPr lang="en-US" i="1" baseline="0" dirty="0" smtClean="0"/>
              <a:t>John’s blood pressure was 120/70.  Although he felt like he was having skipped beats, he denied light headedness, chest pain, or shortness of breath.</a:t>
            </a:r>
            <a:endParaRPr lang="en-US" i="1" dirty="0" smtClean="0"/>
          </a:p>
          <a:p>
            <a:endParaRPr lang="en-US" i="1" dirty="0" smtClean="0"/>
          </a:p>
          <a:p>
            <a:r>
              <a:rPr lang="en-US" i="1" dirty="0" smtClean="0"/>
              <a:t>Colleen</a:t>
            </a:r>
          </a:p>
          <a:p>
            <a:r>
              <a:rPr lang="en-US" i="1" dirty="0" smtClean="0"/>
              <a:t>The nurse notified the provider.</a:t>
            </a:r>
          </a:p>
          <a:p>
            <a:r>
              <a:rPr lang="en-US" i="1" dirty="0" smtClean="0"/>
              <a:t>The decision was made to transfer John</a:t>
            </a:r>
            <a:r>
              <a:rPr lang="en-US" i="1" baseline="0" dirty="0" smtClean="0"/>
              <a:t> </a:t>
            </a:r>
            <a:r>
              <a:rPr lang="en-US" i="1" dirty="0" smtClean="0"/>
              <a:t>to a higher level of care.  </a:t>
            </a:r>
          </a:p>
          <a:p>
            <a:r>
              <a:rPr lang="en-US" i="1" dirty="0" smtClean="0"/>
              <a:t>While </a:t>
            </a:r>
            <a:r>
              <a:rPr lang="en-US" i="1" dirty="0"/>
              <a:t>preparing for transfer, </a:t>
            </a:r>
            <a:r>
              <a:rPr lang="en-US" i="1" dirty="0" smtClean="0"/>
              <a:t>the</a:t>
            </a:r>
            <a:r>
              <a:rPr lang="en-US" i="1" baseline="0" dirty="0" smtClean="0"/>
              <a:t> </a:t>
            </a:r>
            <a:r>
              <a:rPr lang="en-US" i="1" dirty="0" smtClean="0"/>
              <a:t>bradycardia alarms at </a:t>
            </a:r>
            <a:r>
              <a:rPr lang="en-US" i="1" dirty="0"/>
              <a:t>the central </a:t>
            </a:r>
            <a:r>
              <a:rPr lang="en-US" i="1" dirty="0" smtClean="0"/>
              <a:t>station</a:t>
            </a:r>
            <a:r>
              <a:rPr lang="en-US" i="1" baseline="0" dirty="0" smtClean="0"/>
              <a:t> were turned off because it was alarming so much.</a:t>
            </a:r>
            <a:endParaRPr lang="en-US" i="1" dirty="0" smtClean="0"/>
          </a:p>
          <a:p>
            <a:r>
              <a:rPr lang="en-US" i="1" dirty="0" smtClean="0"/>
              <a:t>There was a delay in transfer.  </a:t>
            </a:r>
          </a:p>
          <a:p>
            <a:r>
              <a:rPr lang="en-US" i="1" dirty="0" smtClean="0"/>
              <a:t>The</a:t>
            </a:r>
            <a:r>
              <a:rPr lang="en-US" i="1" baseline="0" dirty="0" smtClean="0"/>
              <a:t> staff became busy.  John’s nurse had been called into another patient’s room.</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dirty="0"/>
          </a:p>
        </p:txBody>
      </p:sp>
    </p:spTree>
    <p:extLst>
      <p:ext uri="{BB962C8B-B14F-4D97-AF65-F5344CB8AC3E}">
        <p14:creationId xmlns:p14="http://schemas.microsoft.com/office/powerpoint/2010/main" val="1232781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The key in preventing </a:t>
            </a:r>
            <a:r>
              <a:rPr lang="en-US" dirty="0" smtClean="0"/>
              <a:t>unnecessary alarms </a:t>
            </a:r>
            <a:r>
              <a:rPr lang="en-US" dirty="0" smtClean="0"/>
              <a:t>with cardiac monitoring is customizing alarm parameters to the patient.</a:t>
            </a:r>
          </a:p>
          <a:p>
            <a:r>
              <a:rPr lang="en-US" dirty="0"/>
              <a:t>Adjust with changes in patient </a:t>
            </a:r>
            <a:r>
              <a:rPr lang="en-US" dirty="0" smtClean="0"/>
              <a:t>condition. Activate pacemaker alarms only when the patient has a pacemaker.  </a:t>
            </a:r>
          </a:p>
          <a:p>
            <a:r>
              <a:rPr lang="en-US" dirty="0" smtClean="0"/>
              <a:t>And, when the patient has a pacemaker, remember to activate the failure to pace and failure to </a:t>
            </a:r>
            <a:r>
              <a:rPr lang="en-US" dirty="0" smtClean="0"/>
              <a:t>capture</a:t>
            </a:r>
            <a:r>
              <a:rPr lang="en-US" baseline="0" dirty="0" smtClean="0"/>
              <a:t> alarms. </a:t>
            </a:r>
            <a:endParaRPr lang="en-US" dirty="0" smtClean="0"/>
          </a:p>
          <a:p>
            <a:r>
              <a:rPr lang="en-US" dirty="0" smtClean="0"/>
              <a:t>Consider how to optimize alarms by decreasing duplication.  </a:t>
            </a:r>
          </a:p>
          <a:p>
            <a:endParaRPr lang="en-US" dirty="0" smtClean="0"/>
          </a:p>
          <a:p>
            <a:r>
              <a:rPr lang="en-US" dirty="0" smtClean="0"/>
              <a:t>Karen</a:t>
            </a:r>
          </a:p>
          <a:p>
            <a:r>
              <a:rPr lang="en-US" dirty="0" smtClean="0"/>
              <a:t>Note</a:t>
            </a:r>
            <a:r>
              <a:rPr lang="en-US" baseline="0" dirty="0" smtClean="0"/>
              <a:t> in this example .  Here you have multiple areas where you can set high and low heart rate alarms.  You also have an SVT alarm with a high heart rate setting. Also look at the multiple settings for PVC alerts.  Work with your </a:t>
            </a:r>
            <a:r>
              <a:rPr lang="en-US" baseline="0" dirty="0" err="1" smtClean="0"/>
              <a:t>interprofessional</a:t>
            </a:r>
            <a:r>
              <a:rPr lang="en-US" baseline="0" dirty="0" smtClean="0"/>
              <a:t> team to optimize these settings.  Remember, adjustments to yellow alarms should be made with the patient’s clinical status in mind.  Think about what clinical conditions may cause each of the yellow alarm limits.  </a:t>
            </a:r>
            <a:endParaRPr lang="en-US" dirty="0" smtClean="0"/>
          </a:p>
          <a:p>
            <a:endParaRPr lang="en-US" dirty="0" smtClean="0"/>
          </a:p>
          <a:p>
            <a:r>
              <a:rPr lang="en-US" dirty="0" smtClean="0"/>
              <a:t>Colleen</a:t>
            </a:r>
          </a:p>
          <a:p>
            <a:r>
              <a:rPr lang="en-US" dirty="0" smtClean="0"/>
              <a:t>For</a:t>
            </a:r>
            <a:r>
              <a:rPr lang="en-US" baseline="0" dirty="0" smtClean="0"/>
              <a:t> example consider a patient on beta blockers who’s normal heart rate runs 50.  The patient is stable at this rate or even when he dips in the mid 40s.  The unit policy or default parameters is 60-120.  An order is needed from the provider to adjust the alarms---individualized to the patients rate.  For an example, the provider may order set low HR alarm to 45.</a:t>
            </a:r>
          </a:p>
          <a:p>
            <a:endParaRPr lang="en-US" baseline="0" dirty="0" smtClean="0"/>
          </a:p>
          <a:p>
            <a:r>
              <a:rPr lang="en-US" baseline="0" dirty="0" smtClean="0"/>
              <a:t>Another example would be a patient with Atrial fibrillation with RVR (rate of 125).  An order is needed to set the alarm parameters individualized to the patient.</a:t>
            </a:r>
            <a:endParaRPr lang="en-US" dirty="0" smtClean="0"/>
          </a:p>
          <a:p>
            <a:endParaRPr lang="en-US" dirty="0" smtClean="0"/>
          </a:p>
          <a:p>
            <a:pPr marL="0" lvl="1"/>
            <a:r>
              <a:rPr lang="en-US" dirty="0" smtClean="0"/>
              <a:t>Karen</a:t>
            </a:r>
          </a:p>
          <a:p>
            <a:pPr marL="0" lvl="1"/>
            <a:r>
              <a:rPr lang="en-US" dirty="0" smtClean="0"/>
              <a:t>Again, decrease redundancy in alarms. </a:t>
            </a:r>
          </a:p>
          <a:p>
            <a:pPr marL="0" lvl="1"/>
            <a:r>
              <a:rPr lang="en-US" dirty="0" smtClean="0"/>
              <a:t>Another way to decrease alarms is to optimize </a:t>
            </a:r>
            <a:r>
              <a:rPr lang="en-US" dirty="0"/>
              <a:t>types of alarms</a:t>
            </a:r>
          </a:p>
          <a:p>
            <a:pPr marL="0" lvl="2"/>
            <a:r>
              <a:rPr lang="en-US" dirty="0"/>
              <a:t>High </a:t>
            </a:r>
            <a:r>
              <a:rPr lang="en-US" dirty="0" smtClean="0"/>
              <a:t>priority.  These are usually pre-set, critical alarms.</a:t>
            </a:r>
          </a:p>
          <a:p>
            <a:pPr marL="0" lvl="2"/>
            <a:r>
              <a:rPr lang="en-US" dirty="0" smtClean="0"/>
              <a:t>Consider changing other alarms from</a:t>
            </a:r>
            <a:r>
              <a:rPr lang="en-US" baseline="0" dirty="0" smtClean="0"/>
              <a:t> warning to advisory status. </a:t>
            </a:r>
          </a:p>
          <a:p>
            <a:pPr marL="0" lvl="2"/>
            <a:r>
              <a:rPr lang="en-US" dirty="0" smtClean="0"/>
              <a:t>Collaborate with the </a:t>
            </a:r>
            <a:r>
              <a:rPr lang="en-US" dirty="0" err="1" smtClean="0"/>
              <a:t>interprofessional</a:t>
            </a:r>
            <a:r>
              <a:rPr lang="en-US" dirty="0" smtClean="0"/>
              <a:t> team to reassign priority levels. </a:t>
            </a:r>
            <a:endParaRPr lang="en-US" baseline="0" dirty="0" smtClean="0"/>
          </a:p>
          <a:p>
            <a:pPr marL="0" lvl="2"/>
            <a:endParaRPr lang="en-US" baseline="0" dirty="0" smtClean="0"/>
          </a:p>
          <a:p>
            <a:pPr marL="0" lvl="2"/>
            <a:r>
              <a:rPr lang="en-US" baseline="0" dirty="0" smtClean="0"/>
              <a:t>Colleen</a:t>
            </a:r>
          </a:p>
          <a:p>
            <a:pPr marL="0" lvl="2"/>
            <a:r>
              <a:rPr lang="en-US" baseline="0" dirty="0" smtClean="0"/>
              <a:t>Remember, most yellow alarms should be adjusted based upon the patient’s clinical status.</a:t>
            </a:r>
            <a:endParaRPr lang="en-US" dirty="0"/>
          </a:p>
          <a:p>
            <a:pPr marL="0" lvl="1"/>
            <a:r>
              <a:rPr lang="en-US" dirty="0" smtClean="0"/>
              <a:t>Address </a:t>
            </a:r>
            <a:r>
              <a:rPr lang="en-US" dirty="0"/>
              <a:t>in policy who may set or adjust </a:t>
            </a:r>
            <a:r>
              <a:rPr lang="en-US" dirty="0" smtClean="0"/>
              <a:t>alarms—remembering alarms should be individualized to the patient within 1 </a:t>
            </a:r>
            <a:r>
              <a:rPr lang="en-US" dirty="0"/>
              <a:t>hour of assuming </a:t>
            </a:r>
            <a:r>
              <a:rPr lang="en-US" dirty="0" smtClean="0"/>
              <a:t>care.  The individual who adjusts the alarms must have the authority, be academically or experientially prepared.</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40</a:t>
            </a:fld>
            <a:endParaRPr lang="en-US" dirty="0"/>
          </a:p>
        </p:txBody>
      </p:sp>
    </p:spTree>
    <p:extLst>
      <p:ext uri="{BB962C8B-B14F-4D97-AF65-F5344CB8AC3E}">
        <p14:creationId xmlns:p14="http://schemas.microsoft.com/office/powerpoint/2010/main" val="3514495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Avoid setting alarms to the unit. </a:t>
            </a:r>
          </a:p>
          <a:p>
            <a:r>
              <a:rPr lang="en-US" dirty="0" smtClean="0"/>
              <a:t>Units</a:t>
            </a:r>
            <a:r>
              <a:rPr lang="en-US" baseline="0" dirty="0" smtClean="0"/>
              <a:t> may establish baseline settings, but cardiac monitoring is about the patient.</a:t>
            </a:r>
            <a:endParaRPr lang="en-US" dirty="0" smtClean="0"/>
          </a:p>
          <a:p>
            <a:r>
              <a:rPr lang="en-US" dirty="0" smtClean="0"/>
              <a:t>Individualize alarms to the patient’s clinical condition. </a:t>
            </a:r>
          </a:p>
          <a:p>
            <a:endParaRPr lang="en-US" dirty="0" smtClean="0"/>
          </a:p>
          <a:p>
            <a:r>
              <a:rPr lang="en-US" dirty="0" smtClean="0"/>
              <a:t>Colleen</a:t>
            </a:r>
          </a:p>
          <a:p>
            <a:r>
              <a:rPr lang="en-US" dirty="0" smtClean="0"/>
              <a:t>Here’s another example:  Harold was admitted with pauses greater than 2 seconds. This was his normal rhythm. Baseline</a:t>
            </a:r>
            <a:r>
              <a:rPr lang="en-US" baseline="0" dirty="0" smtClean="0"/>
              <a:t> unit settings were initially set to alarm for pauses greater than or equal to 2 seconds. To avoid excess and unnecessary calls to staff, the nurse needs to collaborate with the provider to obtain an order to set the alarm parameters to alert for pauses specific to what the provider is looking for.</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41</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057400"/>
            <a:ext cx="19288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22500" y="3733800"/>
            <a:ext cx="2362200" cy="646331"/>
          </a:xfrm>
          <a:prstGeom prst="rect">
            <a:avLst/>
          </a:prstGeom>
          <a:noFill/>
        </p:spPr>
        <p:txBody>
          <a:bodyPr wrap="square" rtlCol="0">
            <a:spAutoFit/>
          </a:bodyPr>
          <a:lstStyle/>
          <a:p>
            <a:r>
              <a:rPr lang="en-US" dirty="0" smtClean="0"/>
              <a:t>Isa, These pics are just ideas </a:t>
            </a:r>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744107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Let’s now talk about education.</a:t>
            </a:r>
            <a:r>
              <a:rPr lang="en-US" baseline="0" dirty="0" smtClean="0"/>
              <a:t>  Make sure individuals are fully trained not only on rhythm interpretation but on the equipment and processes related to alarm settings and responses. Ensure staff can translate arrhythmia training into clinical practice.  Taking a standardized approach to rhythm interpretation, understanding the importance of skin preparation, lead selection, and proper electrode placement is essential.  </a:t>
            </a:r>
          </a:p>
          <a:p>
            <a:endParaRPr lang="en-US" baseline="0" dirty="0" smtClean="0"/>
          </a:p>
          <a:p>
            <a:r>
              <a:rPr lang="en-US" baseline="0" dirty="0" smtClean="0"/>
              <a:t>Colleen</a:t>
            </a:r>
          </a:p>
          <a:p>
            <a:r>
              <a:rPr lang="en-US" baseline="0" dirty="0" smtClean="0"/>
              <a:t>Consider staff who have just been trained on cardiac rhythms, who are pulled to the central station, yet they </a:t>
            </a:r>
            <a:r>
              <a:rPr lang="en-US" dirty="0" smtClean="0"/>
              <a:t>have not been trained on the central station equipment and processes.  VHA</a:t>
            </a:r>
            <a:r>
              <a:rPr lang="en-US" baseline="0" dirty="0" smtClean="0"/>
              <a:t> </a:t>
            </a:r>
            <a:r>
              <a:rPr lang="en-US" dirty="0" smtClean="0"/>
              <a:t>Nurse 1 was trained 6 months ago on central station processes and rhythm interpretation.  Many changes have occurred. Consider</a:t>
            </a:r>
            <a:r>
              <a:rPr lang="en-US" baseline="0" dirty="0" smtClean="0"/>
              <a:t> the challenges this nurse may face with having to monitor 20-30 patients on a central screen.</a:t>
            </a:r>
          </a:p>
          <a:p>
            <a:endParaRPr lang="en-US" baseline="0" dirty="0" smtClean="0"/>
          </a:p>
          <a:p>
            <a:r>
              <a:rPr lang="en-US" baseline="0" dirty="0" smtClean="0"/>
              <a:t>Karen</a:t>
            </a:r>
          </a:p>
          <a:p>
            <a:r>
              <a:rPr lang="en-US" baseline="0" dirty="0" smtClean="0"/>
              <a:t>Or, think about an </a:t>
            </a:r>
            <a:r>
              <a:rPr lang="en-US" dirty="0" smtClean="0"/>
              <a:t>ICU RN pulled to work on the central telemetry</a:t>
            </a:r>
            <a:r>
              <a:rPr lang="en-US" baseline="0" dirty="0" smtClean="0"/>
              <a:t> </a:t>
            </a:r>
            <a:r>
              <a:rPr lang="en-US" dirty="0" smtClean="0"/>
              <a:t>station.  The equipment used in the ICU was Manufacturer A’s equipment.  The central station equipment was Manufacturer B’s.  The ICU RN was expected to watch20-30 telemetry monitored patients on a system where competency on the actual equipment had not been completed.  This presents a potentially dangerous situation.</a:t>
            </a:r>
          </a:p>
          <a:p>
            <a:endParaRPr lang="en-US" dirty="0" smtClean="0"/>
          </a:p>
          <a:p>
            <a:r>
              <a:rPr lang="en-US" dirty="0" smtClean="0"/>
              <a:t>Colleen</a:t>
            </a:r>
          </a:p>
          <a:p>
            <a:r>
              <a:rPr lang="en-US" dirty="0" smtClean="0"/>
              <a:t>To</a:t>
            </a:r>
            <a:r>
              <a:rPr lang="en-US" baseline="0" dirty="0" smtClean="0"/>
              <a:t> ensure quality care in cardiac monitoring, it is essential there is a plan for </a:t>
            </a:r>
            <a:endParaRPr lang="en-US" dirty="0" smtClean="0"/>
          </a:p>
          <a:p>
            <a:r>
              <a:rPr lang="en-US" b="0" dirty="0" smtClean="0"/>
              <a:t>Initial and ongoing competencies which applies to all components</a:t>
            </a:r>
            <a:r>
              <a:rPr lang="en-US" b="0" baseline="0" dirty="0" smtClean="0"/>
              <a:t> of monitoring. </a:t>
            </a:r>
          </a:p>
          <a:p>
            <a:r>
              <a:rPr lang="en-US" b="0" baseline="0" dirty="0" smtClean="0"/>
              <a:t>Although arrhythmia interpretation is essential, so is understanding and implementing proper skin preparation, lead placement, lead selection and alarm processes.</a:t>
            </a:r>
          </a:p>
          <a:p>
            <a:endParaRPr lang="en-US" b="0" baseline="0" dirty="0" smtClean="0"/>
          </a:p>
          <a:p>
            <a:r>
              <a:rPr lang="en-US" b="0" baseline="0" dirty="0" smtClean="0"/>
              <a:t>Karen</a:t>
            </a:r>
          </a:p>
          <a:p>
            <a:r>
              <a:rPr lang="en-US" b="0" baseline="0" dirty="0" smtClean="0"/>
              <a:t>Staff who care for the cardiac monitored patient must consistently demonstrate best practices in working with the various monitoring equipment.  They need to realize in practice what is presented in processes and policies.  And, policies, processes, training, and education must be updated to best practice.</a:t>
            </a:r>
          </a:p>
          <a:p>
            <a:endParaRPr lang="en-US" b="0" baseline="0" dirty="0" smtClean="0"/>
          </a:p>
          <a:p>
            <a:r>
              <a:rPr lang="en-US" b="0" baseline="0" dirty="0" smtClean="0"/>
              <a:t>Colleen</a:t>
            </a:r>
          </a:p>
          <a:p>
            <a:r>
              <a:rPr lang="en-US" b="0" baseline="0" dirty="0" smtClean="0"/>
              <a:t>Monitoring with intention should be a priority.  Only monitor those patients who meet criteria for monitoring and discontinue monitoring when no longer appropriate for clinical care. Standardize to the guidelines and best evidence through building of </a:t>
            </a:r>
            <a:r>
              <a:rPr lang="en-US" b="0" baseline="0" dirty="0" err="1" smtClean="0"/>
              <a:t>interprofessional</a:t>
            </a:r>
            <a:r>
              <a:rPr lang="en-US" b="0" baseline="0" dirty="0" smtClean="0"/>
              <a:t> teams.</a:t>
            </a:r>
          </a:p>
          <a:p>
            <a:endParaRPr lang="en-US" b="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42</a:t>
            </a:fld>
            <a:endParaRPr lang="en-US" dirty="0"/>
          </a:p>
        </p:txBody>
      </p:sp>
    </p:spTree>
    <p:extLst>
      <p:ext uri="{BB962C8B-B14F-4D97-AF65-F5344CB8AC3E}">
        <p14:creationId xmlns:p14="http://schemas.microsoft.com/office/powerpoint/2010/main" val="3961264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419600"/>
          </a:xfrm>
        </p:spPr>
        <p:txBody>
          <a:bodyPr/>
          <a:lstStyle/>
          <a:p>
            <a:endParaRPr lang="en-US" sz="1100" dirty="0" smtClean="0"/>
          </a:p>
          <a:p>
            <a:r>
              <a:rPr lang="en-US" sz="1100" dirty="0" smtClean="0"/>
              <a:t>Colleen</a:t>
            </a:r>
            <a:endParaRPr lang="en-US" sz="1100" dirty="0"/>
          </a:p>
          <a:p>
            <a:r>
              <a:rPr lang="en-US" sz="1100" dirty="0" smtClean="0"/>
              <a:t>Build cardiac monitoring </a:t>
            </a:r>
            <a:r>
              <a:rPr lang="en-US" sz="1100" dirty="0" err="1" smtClean="0"/>
              <a:t>interprofessional</a:t>
            </a:r>
            <a:r>
              <a:rPr lang="en-US" sz="1100" dirty="0" smtClean="0"/>
              <a:t> teams to address alarms specific to cardiac monitoring.</a:t>
            </a:r>
          </a:p>
          <a:p>
            <a:r>
              <a:rPr lang="en-US" sz="1100" dirty="0"/>
              <a:t> </a:t>
            </a:r>
            <a:r>
              <a:rPr lang="en-US" sz="1100" dirty="0" smtClean="0"/>
              <a:t>    Include biomedical engineering in optimizing alarm settings (warning and advisory alarms)</a:t>
            </a:r>
          </a:p>
          <a:p>
            <a:r>
              <a:rPr lang="en-US" sz="1100" dirty="0"/>
              <a:t> </a:t>
            </a:r>
            <a:r>
              <a:rPr lang="en-US" sz="1100" dirty="0" smtClean="0"/>
              <a:t>     Evaluate processes to quantify cardiac monitoring alarms pre and post process improvements.</a:t>
            </a:r>
          </a:p>
          <a:p>
            <a:r>
              <a:rPr lang="en-US" sz="1100" dirty="0"/>
              <a:t> </a:t>
            </a:r>
            <a:r>
              <a:rPr lang="en-US" sz="1100" dirty="0" smtClean="0"/>
              <a:t>     Include alarm communication process improvements.</a:t>
            </a:r>
          </a:p>
          <a:p>
            <a:r>
              <a:rPr lang="en-US" dirty="0"/>
              <a:t> </a:t>
            </a:r>
            <a:r>
              <a:rPr lang="en-US" dirty="0" smtClean="0"/>
              <a:t>     </a:t>
            </a:r>
          </a:p>
          <a:p>
            <a:r>
              <a:rPr lang="en-US" sz="1100" dirty="0" smtClean="0"/>
              <a:t>Karen-Marjorie Funk et al 2013 addressed utilization of ECG monitoring.  The authors reported of 4,678 observations of 3,250 patients in 17 hospitals, 26% of the patients had no indication for monitoring.  Cardiac monitoring</a:t>
            </a:r>
            <a:r>
              <a:rPr lang="en-US" sz="1100" baseline="0" dirty="0" smtClean="0"/>
              <a:t> is a costly healthcare resource whereby practice should align with clinical care. </a:t>
            </a:r>
            <a:r>
              <a:rPr lang="en-US" sz="1100" dirty="0" smtClean="0"/>
              <a:t>The results of the PULSE trial reinforced the over utilization of this costly resource.</a:t>
            </a:r>
          </a:p>
          <a:p>
            <a:r>
              <a:rPr lang="en-US" sz="1100" dirty="0" smtClean="0"/>
              <a:t> </a:t>
            </a:r>
            <a:endParaRPr lang="en-US" sz="1100" dirty="0"/>
          </a:p>
          <a:p>
            <a:r>
              <a:rPr lang="en-US" sz="1100" dirty="0" smtClean="0"/>
              <a:t>Colleen: In 2011, the American Association of Emergency Medicine issued a clinical practice statement on telemetry bed usage for patients with low risk chest pain. “Telemetry </a:t>
            </a:r>
            <a:r>
              <a:rPr lang="en-US" sz="1100" dirty="0"/>
              <a:t>bed availability is a valuable and scarce hospital resource that should be used in </a:t>
            </a:r>
            <a:r>
              <a:rPr lang="en-US" sz="1100" dirty="0" smtClean="0"/>
              <a:t>an efficient </a:t>
            </a:r>
            <a:r>
              <a:rPr lang="en-US" sz="1100" dirty="0"/>
              <a:t>and appropriate fashion. Currently, most hospitals mandate that all patients </a:t>
            </a:r>
            <a:r>
              <a:rPr lang="en-US" sz="1100" dirty="0" smtClean="0"/>
              <a:t>being evaluated </a:t>
            </a:r>
            <a:r>
              <a:rPr lang="en-US" sz="1100" dirty="0"/>
              <a:t>for ACS require telemetry monitoring. However, the literature does not support </a:t>
            </a:r>
            <a:r>
              <a:rPr lang="en-US" sz="1100" dirty="0" smtClean="0"/>
              <a:t>this practice </a:t>
            </a:r>
            <a:r>
              <a:rPr lang="en-US" sz="1100" dirty="0"/>
              <a:t>for all patients presenting with chest pain. In fact, based on the ACC/AHA guidelines, </a:t>
            </a:r>
            <a:r>
              <a:rPr lang="en-US" sz="1100" dirty="0" smtClean="0"/>
              <a:t>the validated </a:t>
            </a:r>
            <a:r>
              <a:rPr lang="en-US" sz="1100" dirty="0"/>
              <a:t>Goldman risk scoring system, and the </a:t>
            </a:r>
            <a:r>
              <a:rPr lang="en-US" sz="1100" dirty="0" smtClean="0"/>
              <a:t> literature </a:t>
            </a:r>
            <a:r>
              <a:rPr lang="en-US" sz="1100" dirty="0"/>
              <a:t>evaluating the utility of telemetry for </a:t>
            </a:r>
            <a:r>
              <a:rPr lang="en-US" sz="1100" dirty="0" smtClean="0"/>
              <a:t>low risk chest </a:t>
            </a:r>
            <a:r>
              <a:rPr lang="en-US" sz="1100" dirty="0"/>
              <a:t>pain </a:t>
            </a:r>
            <a:r>
              <a:rPr lang="en-US" sz="1100" dirty="0" smtClean="0"/>
              <a:t>patients. </a:t>
            </a:r>
          </a:p>
          <a:p>
            <a:endParaRPr lang="en-US" sz="1100" dirty="0" smtClean="0"/>
          </a:p>
          <a:p>
            <a:r>
              <a:rPr lang="en-US" sz="1100" dirty="0" smtClean="0"/>
              <a:t>Karen: The AAEM endorse </a:t>
            </a:r>
            <a:r>
              <a:rPr lang="en-US" sz="1100" dirty="0"/>
              <a:t>the following recommendations</a:t>
            </a:r>
            <a:r>
              <a:rPr lang="en-US" sz="1100" dirty="0" smtClean="0"/>
              <a:t>: 1</a:t>
            </a:r>
            <a:r>
              <a:rPr lang="en-US" sz="1100" dirty="0"/>
              <a:t>) Developing a more standardized definition of low-risk chest pain will be useful for </a:t>
            </a:r>
            <a:r>
              <a:rPr lang="en-US" sz="1100" dirty="0" smtClean="0"/>
              <a:t>future studies </a:t>
            </a:r>
            <a:r>
              <a:rPr lang="en-US" sz="1100" dirty="0"/>
              <a:t>on the utility of telemetry monitoring</a:t>
            </a:r>
            <a:r>
              <a:rPr lang="en-US" sz="1100" dirty="0" smtClean="0"/>
              <a:t>.  2</a:t>
            </a:r>
            <a:r>
              <a:rPr lang="en-US" sz="1100" dirty="0"/>
              <a:t>) The subset of chest pain patients who can be safely discharged from the ED has yet to </a:t>
            </a:r>
            <a:r>
              <a:rPr lang="en-US" sz="1100" dirty="0" smtClean="0"/>
              <a:t>be fully </a:t>
            </a:r>
            <a:r>
              <a:rPr lang="en-US" sz="1100" dirty="0"/>
              <a:t>identified</a:t>
            </a:r>
            <a:r>
              <a:rPr lang="en-US" sz="1100" dirty="0" smtClean="0"/>
              <a:t>.”</a:t>
            </a:r>
          </a:p>
          <a:p>
            <a:endParaRPr lang="en-US" dirty="0"/>
          </a:p>
          <a:p>
            <a:r>
              <a:rPr lang="en-US" dirty="0" smtClean="0"/>
              <a:t> Work closely with the interprofessional team to address optimize utilization.</a:t>
            </a:r>
          </a:p>
          <a:p>
            <a:r>
              <a:rPr lang="en-US" dirty="0" smtClean="0"/>
              <a:t>****************************</a:t>
            </a:r>
          </a:p>
          <a:p>
            <a:r>
              <a:rPr lang="en-US" b="1" dirty="0" smtClean="0"/>
              <a:t>Nursing, Biomedical Engineering, physicians</a:t>
            </a:r>
          </a:p>
          <a:p>
            <a:r>
              <a:rPr lang="en-US" b="1" dirty="0" smtClean="0"/>
              <a:t>Order sets-Meaningful use</a:t>
            </a:r>
          </a:p>
          <a:p>
            <a:r>
              <a:rPr lang="en-US" b="1" dirty="0" smtClean="0"/>
              <a:t>Utilization</a:t>
            </a:r>
          </a:p>
          <a:p>
            <a:pPr marL="742950" lvl="2" indent="-342900"/>
            <a:r>
              <a:rPr lang="en-US" b="1" dirty="0" smtClean="0"/>
              <a:t>Monitor only those appropriate for clinical monitoring</a:t>
            </a:r>
          </a:p>
          <a:p>
            <a:pPr marL="742950" lvl="2" indent="-342900"/>
            <a:r>
              <a:rPr lang="en-US" b="1" dirty="0" smtClean="0"/>
              <a:t>Monitor with intention-to the evidence</a:t>
            </a:r>
          </a:p>
          <a:p>
            <a:pPr marL="742950" lvl="2" indent="-342900"/>
            <a:r>
              <a:rPr lang="en-US" b="1" dirty="0" smtClean="0"/>
              <a:t>Monitor only as long as clinically appropriate</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43</a:t>
            </a:fld>
            <a:endParaRPr lang="en-US" dirty="0"/>
          </a:p>
        </p:txBody>
      </p:sp>
    </p:spTree>
    <p:extLst>
      <p:ext uri="{BB962C8B-B14F-4D97-AF65-F5344CB8AC3E}">
        <p14:creationId xmlns:p14="http://schemas.microsoft.com/office/powerpoint/2010/main" val="3892779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a:t>
            </a:r>
          </a:p>
          <a:p>
            <a:r>
              <a:rPr lang="en-US" dirty="0" smtClean="0"/>
              <a:t>Many quality improvement projects are listed in the literature.  One important one is a study done on</a:t>
            </a:r>
            <a:r>
              <a:rPr lang="en-US" baseline="0" dirty="0" smtClean="0"/>
              <a:t> a </a:t>
            </a:r>
            <a:endParaRPr lang="en-US" dirty="0" smtClean="0"/>
          </a:p>
          <a:p>
            <a:r>
              <a:rPr lang="en-US" dirty="0" smtClean="0"/>
              <a:t>15-bed </a:t>
            </a:r>
            <a:r>
              <a:rPr lang="en-US" dirty="0"/>
              <a:t>medical progressive care </a:t>
            </a:r>
            <a:r>
              <a:rPr lang="en-US" dirty="0" smtClean="0"/>
              <a:t>unit.</a:t>
            </a:r>
            <a:endParaRPr lang="en-US" dirty="0"/>
          </a:p>
          <a:p>
            <a:r>
              <a:rPr lang="en-US" dirty="0" smtClean="0"/>
              <a:t>They counted 16,953 alarms over the course of 8 days, this included</a:t>
            </a:r>
            <a:r>
              <a:rPr lang="en-US" baseline="0" dirty="0" smtClean="0"/>
              <a:t> pulse oximetry alarms</a:t>
            </a:r>
            <a:endParaRPr lang="en-US" dirty="0"/>
          </a:p>
          <a:p>
            <a:r>
              <a:rPr lang="en-US" dirty="0" smtClean="0"/>
              <a:t>They Eliminated </a:t>
            </a:r>
            <a:r>
              <a:rPr lang="en-US" dirty="0"/>
              <a:t>duplicate alarms (high heart rate OR tachycardia-using one, not both)</a:t>
            </a:r>
          </a:p>
          <a:p>
            <a:r>
              <a:rPr lang="en-US" dirty="0" smtClean="0"/>
              <a:t>And Individualized </a:t>
            </a:r>
            <a:r>
              <a:rPr lang="en-US" dirty="0"/>
              <a:t>alarms to patient to actionable </a:t>
            </a:r>
            <a:r>
              <a:rPr lang="en-US" dirty="0" smtClean="0"/>
              <a:t>alarms</a:t>
            </a:r>
            <a:endParaRPr lang="en-US" dirty="0"/>
          </a:p>
          <a:p>
            <a:r>
              <a:rPr lang="en-US" dirty="0" smtClean="0"/>
              <a:t>By doing </a:t>
            </a:r>
            <a:r>
              <a:rPr lang="en-US" dirty="0" smtClean="0"/>
              <a:t>this they </a:t>
            </a:r>
            <a:r>
              <a:rPr lang="en-US" dirty="0" smtClean="0"/>
              <a:t>decreased nuisance </a:t>
            </a:r>
            <a:r>
              <a:rPr lang="en-US" dirty="0"/>
              <a:t>alarms by 43% </a:t>
            </a:r>
            <a:r>
              <a:rPr lang="en-US" baseline="0" dirty="0" smtClean="0"/>
              <a:t> which resulted in </a:t>
            </a:r>
            <a:r>
              <a:rPr lang="en-US" dirty="0" smtClean="0"/>
              <a:t>9,647 less alarms. </a:t>
            </a:r>
            <a:r>
              <a:rPr lang="en-US" baseline="0" dirty="0" smtClean="0"/>
              <a:t> Can you imagine how much time would be saved by decreasing that amount of alarms?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44</a:t>
            </a:fld>
            <a:endParaRPr lang="en-US" dirty="0"/>
          </a:p>
        </p:txBody>
      </p:sp>
    </p:spTree>
    <p:extLst>
      <p:ext uri="{BB962C8B-B14F-4D97-AF65-F5344CB8AC3E}">
        <p14:creationId xmlns:p14="http://schemas.microsoft.com/office/powerpoint/2010/main" val="2660537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Develop</a:t>
            </a:r>
            <a:r>
              <a:rPr lang="en-US" baseline="0" dirty="0" smtClean="0"/>
              <a:t> and implement processes to monitor compliance to established policies.</a:t>
            </a:r>
          </a:p>
          <a:p>
            <a:r>
              <a:rPr lang="en-US" b="0" dirty="0" smtClean="0"/>
              <a:t>Develop a system whereby feedback</a:t>
            </a:r>
            <a:r>
              <a:rPr lang="en-US" b="0" baseline="0" dirty="0" smtClean="0"/>
              <a:t> occurs related to </a:t>
            </a:r>
            <a:r>
              <a:rPr lang="en-US" b="0" dirty="0" smtClean="0"/>
              <a:t>current processes whereby improvement</a:t>
            </a:r>
            <a:r>
              <a:rPr lang="en-US" b="0" baseline="0" dirty="0" smtClean="0"/>
              <a:t> changes can be made to optimize patient care.</a:t>
            </a:r>
            <a:endParaRPr lang="en-US" b="0" dirty="0" smtClean="0"/>
          </a:p>
          <a:p>
            <a:r>
              <a:rPr lang="en-US" dirty="0" smtClean="0"/>
              <a:t>Some examples for measuring processes related to cardiac monitoring</a:t>
            </a:r>
            <a:r>
              <a:rPr lang="en-US" baseline="0" dirty="0" smtClean="0"/>
              <a:t> include: an electrode audit and lead placement tool developed by the American Association of Critical Care Nurses.</a:t>
            </a:r>
          </a:p>
          <a:p>
            <a:endParaRPr lang="en-US" baseline="0" dirty="0" smtClean="0"/>
          </a:p>
          <a:p>
            <a:r>
              <a:rPr lang="en-US" baseline="0" dirty="0" smtClean="0"/>
              <a:t>Colleen:</a:t>
            </a:r>
          </a:p>
          <a:p>
            <a:r>
              <a:rPr lang="en-US" baseline="0" dirty="0" smtClean="0"/>
              <a:t>The audit tool is available at www.aacn.org</a:t>
            </a:r>
          </a:p>
          <a:p>
            <a:r>
              <a:rPr lang="en-US" baseline="0" dirty="0" smtClean="0"/>
              <a:t>Enter the search term “dysrhythmia”</a:t>
            </a:r>
          </a:p>
          <a:p>
            <a:r>
              <a:rPr lang="en-US" baseline="0" dirty="0" smtClean="0"/>
              <a:t>There is a practice alert </a:t>
            </a:r>
            <a:r>
              <a:rPr lang="en-US" baseline="0" dirty="0" smtClean="0"/>
              <a:t>posted at AACN specific to dysrhythmia monitoring.  As we have discussed, skin preparation has changed.  The AACN dysrhythmia practice alert dated 2008 continues to reflect the use of alcohol. Cross reference to the AACN Alarm Management Practice Alert which includes current recommendations of soap and water for preparing the skin.</a:t>
            </a:r>
          </a:p>
          <a:p>
            <a:endParaRPr lang="en-US" baseline="0" dirty="0" smtClean="0"/>
          </a:p>
          <a:p>
            <a:r>
              <a:rPr lang="en-US" baseline="0" dirty="0" smtClean="0"/>
              <a:t>Karen</a:t>
            </a:r>
          </a:p>
          <a:p>
            <a:r>
              <a:rPr lang="en-US" baseline="0" dirty="0" smtClean="0"/>
              <a:t>Consider implementing skin preparation surveys for employees.  One of our Transition to Practice (Nurse residents) built their evidence-based practice project around a survey for employees.  The survey included questions such as: have you read the policy, been trained, then select the proper skin preparation.  The results were interesting and demonstrated the need for reinforcement of policies and processes. </a:t>
            </a:r>
          </a:p>
          <a:p>
            <a:endParaRPr lang="en-US" baseline="0" dirty="0" smtClean="0"/>
          </a:p>
          <a:p>
            <a:r>
              <a:rPr lang="en-US" baseline="0" dirty="0" smtClean="0"/>
              <a:t>Colleen.</a:t>
            </a:r>
          </a:p>
          <a:p>
            <a:r>
              <a:rPr lang="en-US" baseline="0" dirty="0" smtClean="0"/>
              <a:t>Consider alarm software to monitor processes to quantify alarm numbers prior to and post implementation of processes to decrease alarms.</a:t>
            </a:r>
          </a:p>
          <a:p>
            <a:r>
              <a:rPr lang="en-US" baseline="0" dirty="0" smtClean="0"/>
              <a:t>Finally, consider handoff communication tools among central station personnel and an online documentation logs whereby alarms and staff notifications are recorded and reviewed.  </a:t>
            </a:r>
          </a:p>
          <a:p>
            <a:endParaRPr lang="en-US" baseline="0" dirty="0" smtClean="0"/>
          </a:p>
          <a:p>
            <a:r>
              <a:rPr lang="en-US" baseline="0" dirty="0" smtClean="0"/>
              <a:t>Karen</a:t>
            </a:r>
          </a:p>
          <a:p>
            <a:r>
              <a:rPr lang="en-US" baseline="0" dirty="0" smtClean="0"/>
              <a:t>Review data obtained from process monitoring.  Align improvements to new evidence and reflect revision dates. Remember, alarm fatigue has been found to contribute to patient harm. </a:t>
            </a:r>
            <a:endParaRPr lang="en-US" dirty="0" smtClean="0"/>
          </a:p>
          <a:p>
            <a:endParaRPr lang="en-US" dirty="0"/>
          </a:p>
          <a:p>
            <a:pPr lvl="1"/>
            <a:endParaRPr lang="en-US" dirty="0"/>
          </a:p>
          <a:p>
            <a:r>
              <a:rPr lang="en-US" dirty="0" smtClean="0"/>
              <a:t>******************************************************************</a:t>
            </a:r>
            <a:endParaRPr lang="en-US" dirty="0"/>
          </a:p>
          <a:p>
            <a:endParaRPr lang="en-US" dirty="0" smtClean="0"/>
          </a:p>
          <a:p>
            <a:endParaRPr lang="en-US" dirty="0"/>
          </a:p>
          <a:p>
            <a:r>
              <a:rPr lang="en-US" dirty="0" smtClean="0"/>
              <a:t>On Resource list.</a:t>
            </a:r>
          </a:p>
          <a:p>
            <a:r>
              <a:rPr lang="en-US" dirty="0" smtClean="0"/>
              <a:t>AACN </a:t>
            </a:r>
            <a:r>
              <a:rPr lang="en-US" dirty="0"/>
              <a:t>audit tool American Association of Critical Care Nurses. Electrode placement and Lead Selection (2008). American Association of</a:t>
            </a:r>
          </a:p>
          <a:p>
            <a:r>
              <a:rPr lang="en-US" dirty="0"/>
              <a:t>Critical-Care Nurses Retrieved from</a:t>
            </a:r>
          </a:p>
          <a:p>
            <a:r>
              <a:rPr lang="en-US" dirty="0"/>
              <a:t>http://www.aacn.org/WD/Practice/Docs/PracticeAlerts/Electrode_Placement-Lead_Selection_Audit_Tool_04-2008.pdf </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45</a:t>
            </a:fld>
            <a:endParaRPr lang="en-US" dirty="0"/>
          </a:p>
        </p:txBody>
      </p:sp>
    </p:spTree>
    <p:extLst>
      <p:ext uri="{BB962C8B-B14F-4D97-AF65-F5344CB8AC3E}">
        <p14:creationId xmlns:p14="http://schemas.microsoft.com/office/powerpoint/2010/main" val="7644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a:r>
              <a:rPr lang="en-US" dirty="0" smtClean="0"/>
              <a:t>Karen- so let’s summarize. And remember these slides as well as our</a:t>
            </a:r>
            <a:r>
              <a:rPr lang="en-US" baseline="0" dirty="0" smtClean="0"/>
              <a:t> speaker notes are available in the download section and can be accessed by clinking on the green download button above my head. </a:t>
            </a:r>
          </a:p>
          <a:p>
            <a:pPr marL="0" lvl="1"/>
            <a:r>
              <a:rPr lang="en-US" dirty="0" smtClean="0"/>
              <a:t>In order to decrease alarms</a:t>
            </a:r>
            <a:r>
              <a:rPr lang="en-US" baseline="0" dirty="0" smtClean="0"/>
              <a:t> and therefore decrease alarm fatigue you need to do four things. </a:t>
            </a:r>
          </a:p>
          <a:p>
            <a:pPr marL="0" lvl="1"/>
            <a:endParaRPr lang="en-US" dirty="0" smtClean="0"/>
          </a:p>
          <a:p>
            <a:pPr marL="0" lvl="1"/>
            <a:r>
              <a:rPr lang="en-US" dirty="0" smtClean="0"/>
              <a:t>Colleen</a:t>
            </a:r>
          </a:p>
          <a:p>
            <a:r>
              <a:rPr lang="en-US" dirty="0" smtClean="0"/>
              <a:t>1- Proper </a:t>
            </a:r>
            <a:r>
              <a:rPr lang="en-US" dirty="0"/>
              <a:t>skin </a:t>
            </a:r>
            <a:r>
              <a:rPr lang="en-US" dirty="0" smtClean="0"/>
              <a:t>prep cannot be emphasized enough. This goes a long way to reduce noise and artifact. </a:t>
            </a:r>
            <a:endParaRPr lang="en-US" dirty="0"/>
          </a:p>
          <a:p>
            <a:r>
              <a:rPr lang="en-US" dirty="0" smtClean="0"/>
              <a:t>2- Proper </a:t>
            </a:r>
            <a:r>
              <a:rPr lang="en-US" dirty="0"/>
              <a:t>electrode </a:t>
            </a:r>
            <a:r>
              <a:rPr lang="en-US" dirty="0" smtClean="0"/>
              <a:t>placement, you need to ensure you are getting the picture you want.</a:t>
            </a:r>
            <a:endParaRPr lang="en-US" dirty="0"/>
          </a:p>
          <a:p>
            <a:r>
              <a:rPr lang="en-US" dirty="0" smtClean="0"/>
              <a:t>3- Change </a:t>
            </a:r>
            <a:r>
              <a:rPr lang="en-US" dirty="0"/>
              <a:t>electrodes </a:t>
            </a:r>
            <a:r>
              <a:rPr lang="en-US" dirty="0" smtClean="0"/>
              <a:t>daily.</a:t>
            </a:r>
            <a:r>
              <a:rPr lang="en-US" baseline="0" dirty="0" smtClean="0"/>
              <a:t> I know this can seem like a lot of extra work, but if it decreases alarms it will save you time in the long run. Plus it is important for patient safety. </a:t>
            </a:r>
            <a:endParaRPr lang="en-US" dirty="0"/>
          </a:p>
          <a:p>
            <a:r>
              <a:rPr lang="en-US" dirty="0" smtClean="0"/>
              <a:t>4-Monitor </a:t>
            </a:r>
            <a:r>
              <a:rPr lang="en-US" dirty="0"/>
              <a:t>with intention:</a:t>
            </a:r>
          </a:p>
          <a:p>
            <a:pPr lvl="1"/>
            <a:r>
              <a:rPr lang="en-US" dirty="0"/>
              <a:t>Correct lead </a:t>
            </a:r>
            <a:r>
              <a:rPr lang="en-US" dirty="0" smtClean="0"/>
              <a:t>on the monitor for the patient’s </a:t>
            </a:r>
            <a:r>
              <a:rPr lang="en-US" dirty="0"/>
              <a:t>rhythm</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Monitor only those patients who meet </a:t>
            </a:r>
            <a:r>
              <a:rPr lang="en-US" dirty="0" smtClean="0"/>
              <a:t>criteria</a:t>
            </a:r>
            <a:r>
              <a:rPr lang="en-US" baseline="0" dirty="0" smtClean="0"/>
              <a:t> and d</a:t>
            </a:r>
            <a:r>
              <a:rPr lang="en-US" dirty="0" smtClean="0"/>
              <a:t>iscontinue monitoring when no longer </a:t>
            </a:r>
            <a:r>
              <a:rPr lang="en-US" dirty="0" smtClean="0"/>
              <a:t>appropriate, </a:t>
            </a:r>
            <a:endParaRPr lang="en-US" dirty="0" smtClean="0"/>
          </a:p>
          <a:p>
            <a:pPr lvl="1"/>
            <a:r>
              <a:rPr lang="en-US" dirty="0" smtClean="0"/>
              <a:t>you don’t need to be</a:t>
            </a:r>
            <a:r>
              <a:rPr lang="en-US" baseline="0" dirty="0" smtClean="0"/>
              <a:t> answering nuisance alarms for patients who really don’t need to be monitored in the first place. </a:t>
            </a:r>
            <a:endParaRPr lang="en-US" dirty="0"/>
          </a:p>
          <a:p>
            <a:pPr lvl="1"/>
            <a:r>
              <a:rPr lang="en-US" dirty="0" smtClean="0"/>
              <a:t>And individualize </a:t>
            </a:r>
            <a:r>
              <a:rPr lang="en-US" dirty="0"/>
              <a:t>alarms to </a:t>
            </a:r>
            <a:r>
              <a:rPr lang="en-US" dirty="0" smtClean="0"/>
              <a:t>the patient</a:t>
            </a:r>
            <a:r>
              <a:rPr lang="en-US" dirty="0"/>
              <a:t>.</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46</a:t>
            </a:fld>
            <a:endParaRPr lang="en-US" dirty="0"/>
          </a:p>
        </p:txBody>
      </p:sp>
    </p:spTree>
    <p:extLst>
      <p:ext uri="{BB962C8B-B14F-4D97-AF65-F5344CB8AC3E}">
        <p14:creationId xmlns:p14="http://schemas.microsoft.com/office/powerpoint/2010/main" val="2529252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Karen:</a:t>
            </a:r>
          </a:p>
          <a:p>
            <a:r>
              <a:rPr lang="en-US" dirty="0" smtClean="0"/>
              <a:t>Provide </a:t>
            </a:r>
            <a:r>
              <a:rPr lang="en-US" dirty="0"/>
              <a:t>initial and ongoing education related to alarm devices.</a:t>
            </a:r>
          </a:p>
          <a:p>
            <a:r>
              <a:rPr lang="en-US" dirty="0"/>
              <a:t>Establish interprofessional teams to address alarms</a:t>
            </a:r>
          </a:p>
          <a:p>
            <a:r>
              <a:rPr lang="en-US" dirty="0"/>
              <a:t>Monitor all </a:t>
            </a:r>
            <a:r>
              <a:rPr lang="en-US" dirty="0" smtClean="0"/>
              <a:t>processes and remember continuous improvement.</a:t>
            </a:r>
            <a:endParaRPr lang="en-US" dirty="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47</a:t>
            </a:fld>
            <a:endParaRPr lang="en-US" dirty="0"/>
          </a:p>
        </p:txBody>
      </p:sp>
    </p:spTree>
    <p:extLst>
      <p:ext uri="{BB962C8B-B14F-4D97-AF65-F5344CB8AC3E}">
        <p14:creationId xmlns:p14="http://schemas.microsoft.com/office/powerpoint/2010/main" val="628698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Colleen and Finally remember</a:t>
            </a:r>
            <a:r>
              <a:rPr lang="en-US" baseline="0" dirty="0" smtClean="0"/>
              <a:t> </a:t>
            </a:r>
            <a:endParaRPr lang="en-US" dirty="0" smtClean="0"/>
          </a:p>
          <a:p>
            <a:endParaRPr lang="en-US" dirty="0" smtClean="0"/>
          </a:p>
          <a:p>
            <a:pPr lvl="0" rtl="0"/>
            <a:r>
              <a:rPr lang="en-US" dirty="0" smtClean="0"/>
              <a:t>Alarm fatigue presents a major safety issue</a:t>
            </a:r>
          </a:p>
          <a:p>
            <a:pPr lvl="0" rtl="0"/>
            <a:r>
              <a:rPr lang="en-US" dirty="0" smtClean="0"/>
              <a:t>It is the #1 technology hazard </a:t>
            </a:r>
            <a:r>
              <a:rPr lang="en-US" dirty="0" smtClean="0"/>
              <a:t>to patients</a:t>
            </a:r>
          </a:p>
          <a:p>
            <a:pPr lvl="0" rtl="0"/>
            <a:r>
              <a:rPr lang="en-US" dirty="0" smtClean="0"/>
              <a:t>Opportunities </a:t>
            </a:r>
            <a:r>
              <a:rPr lang="en-US" dirty="0" smtClean="0"/>
              <a:t>do exist </a:t>
            </a:r>
            <a:r>
              <a:rPr lang="en-US" dirty="0" smtClean="0"/>
              <a:t>to reduce false alarms related to cardiac monitoring</a:t>
            </a:r>
          </a:p>
          <a:p>
            <a:pPr lvl="0" rtl="0"/>
            <a:r>
              <a:rPr lang="en-US" dirty="0" smtClean="0"/>
              <a:t>More technology isn’t the key—Patient safety is.</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48</a:t>
            </a:fld>
            <a:endParaRPr lang="en-US" dirty="0"/>
          </a:p>
        </p:txBody>
      </p:sp>
    </p:spTree>
    <p:extLst>
      <p:ext uri="{BB962C8B-B14F-4D97-AF65-F5344CB8AC3E}">
        <p14:creationId xmlns:p14="http://schemas.microsoft.com/office/powerpoint/2010/main" val="992370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Karen: If you haven’t submitted your questions yet, there’s still time to do so by clicking on the orange ask the presenter icon.  We’re going to show a brief announcement, but we’ll be right back to answer your questions</a:t>
            </a:r>
          </a:p>
          <a:p>
            <a:endParaRPr lang="en-US" baseline="0" dirty="0" smtClean="0"/>
          </a:p>
          <a:p>
            <a:r>
              <a:rPr lang="en-US" baseline="0" dirty="0" smtClean="0"/>
              <a:t>(stand still and smile until you hear video)</a:t>
            </a:r>
          </a:p>
        </p:txBody>
      </p:sp>
      <p:sp>
        <p:nvSpPr>
          <p:cNvPr id="4" name="Slide Number Placeholder 3"/>
          <p:cNvSpPr>
            <a:spLocks noGrp="1"/>
          </p:cNvSpPr>
          <p:nvPr>
            <p:ph type="sldNum" sz="quarter" idx="10"/>
          </p:nvPr>
        </p:nvSpPr>
        <p:spPr/>
        <p:txBody>
          <a:bodyPr/>
          <a:lstStyle/>
          <a:p>
            <a:fld id="{08AA51C3-518F-4F0D-B932-9AF47A2C9D15}" type="slidenum">
              <a:rPr lang="en-US" smtClean="0"/>
              <a:t>49</a:t>
            </a:fld>
            <a:endParaRPr lang="en-US" dirty="0"/>
          </a:p>
        </p:txBody>
      </p:sp>
    </p:spTree>
    <p:extLst>
      <p:ext uri="{BB962C8B-B14F-4D97-AF65-F5344CB8AC3E}">
        <p14:creationId xmlns:p14="http://schemas.microsoft.com/office/powerpoint/2010/main" val="176127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smtClean="0"/>
              <a:t>Karen</a:t>
            </a:r>
          </a:p>
          <a:p>
            <a:r>
              <a:rPr lang="en-US" i="1" dirty="0" smtClean="0"/>
              <a:t>Twelve minutes later, the asystole alarms went</a:t>
            </a:r>
            <a:r>
              <a:rPr lang="en-US" i="1" baseline="0" dirty="0" smtClean="0"/>
              <a:t> off.</a:t>
            </a:r>
          </a:p>
          <a:p>
            <a:r>
              <a:rPr lang="en-US" i="1" baseline="0" dirty="0" smtClean="0"/>
              <a:t>John </a:t>
            </a:r>
            <a:r>
              <a:rPr lang="en-US" i="1" dirty="0" smtClean="0"/>
              <a:t>was found unresponsive.  </a:t>
            </a:r>
            <a:endParaRPr lang="en-US" i="1" dirty="0"/>
          </a:p>
          <a:p>
            <a:r>
              <a:rPr lang="en-US" i="1" dirty="0" smtClean="0"/>
              <a:t>A code blue was called. </a:t>
            </a:r>
          </a:p>
          <a:p>
            <a:r>
              <a:rPr lang="en-US" i="1" dirty="0" smtClean="0"/>
              <a:t>Resuscitation efforts failed.  </a:t>
            </a:r>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dirty="0"/>
          </a:p>
        </p:txBody>
      </p:sp>
    </p:spTree>
    <p:extLst>
      <p:ext uri="{BB962C8B-B14F-4D97-AF65-F5344CB8AC3E}">
        <p14:creationId xmlns:p14="http://schemas.microsoft.com/office/powerpoint/2010/main" val="113027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smtClean="0"/>
              <a:t>Karen</a:t>
            </a:r>
          </a:p>
          <a:p>
            <a:r>
              <a:rPr lang="en-US" i="1" dirty="0" smtClean="0"/>
              <a:t>Anytime</a:t>
            </a:r>
            <a:r>
              <a:rPr lang="en-US" i="1" baseline="0" dirty="0" smtClean="0"/>
              <a:t> there is an unexpected patient death, investigations occur.  Lessons learned may then be implemented to improve quality and safety of patient care. </a:t>
            </a:r>
          </a:p>
          <a:p>
            <a:endParaRPr lang="en-US" i="1" baseline="0" dirty="0" smtClean="0"/>
          </a:p>
          <a:p>
            <a:r>
              <a:rPr lang="en-US" i="1" baseline="0" dirty="0" smtClean="0"/>
              <a:t>Colleen: </a:t>
            </a:r>
          </a:p>
          <a:p>
            <a:r>
              <a:rPr lang="en-US" i="1" dirty="0" smtClean="0"/>
              <a:t> For John’s case,</a:t>
            </a:r>
            <a:r>
              <a:rPr lang="en-US" i="1" baseline="0" dirty="0" smtClean="0"/>
              <a:t> a </a:t>
            </a:r>
            <a:r>
              <a:rPr lang="en-US" i="1" dirty="0" smtClean="0"/>
              <a:t>review of the central station alarms showed he</a:t>
            </a:r>
            <a:r>
              <a:rPr lang="en-US" i="1" baseline="0" dirty="0" smtClean="0"/>
              <a:t> </a:t>
            </a:r>
            <a:r>
              <a:rPr lang="en-US" i="1" dirty="0" smtClean="0"/>
              <a:t>experienced a drop in ventricular rate in the 20s just prior to asystole.</a:t>
            </a:r>
          </a:p>
          <a:p>
            <a:r>
              <a:rPr lang="en-US" i="1" dirty="0" smtClean="0"/>
              <a:t>If the</a:t>
            </a:r>
            <a:r>
              <a:rPr lang="en-US" i="1" baseline="0" dirty="0" smtClean="0"/>
              <a:t> bradycardia alarms had not been turned off, this would have been noticed earlier prompting the staff to recheck the patient.</a:t>
            </a:r>
          </a:p>
          <a:p>
            <a:r>
              <a:rPr lang="en-US" i="1" baseline="0" dirty="0" smtClean="0"/>
              <a:t>Earlier patient reassessment could have averted  John’s death.</a:t>
            </a:r>
          </a:p>
          <a:p>
            <a:endParaRPr lang="en-US" i="1" baseline="0" dirty="0" smtClean="0"/>
          </a:p>
          <a:p>
            <a:r>
              <a:rPr lang="en-US" i="1" baseline="0" dirty="0" smtClean="0"/>
              <a:t>Karen</a:t>
            </a:r>
          </a:p>
          <a:p>
            <a:r>
              <a:rPr lang="en-US" i="1" baseline="0" dirty="0" smtClean="0"/>
              <a:t>Cases have been reported  where cardiac monitoring has been ordered but monitoring has been removed for the patient to shower.  </a:t>
            </a:r>
          </a:p>
          <a:p>
            <a:r>
              <a:rPr lang="en-US" i="1" baseline="0" dirty="0" smtClean="0"/>
              <a:t>Patients were left unattended and later found unresponsive or deceased.</a:t>
            </a:r>
          </a:p>
          <a:p>
            <a:endParaRPr lang="en-US" i="1" baseline="0" dirty="0" smtClean="0"/>
          </a:p>
          <a:p>
            <a:r>
              <a:rPr lang="en-US" i="1" baseline="0" dirty="0" smtClean="0"/>
              <a:t>Colleen</a:t>
            </a:r>
          </a:p>
          <a:p>
            <a:r>
              <a:rPr lang="en-US" i="1" baseline="0" dirty="0" smtClean="0"/>
              <a:t>Consider this- when </a:t>
            </a:r>
            <a:r>
              <a:rPr lang="en-US" i="1" baseline="0" dirty="0" smtClean="0"/>
              <a:t>patient’s clinical status  indicates the need for cardiac monitoring, yet the patient’s are sent for tests unmonitored, has the standard of care been altered?  </a:t>
            </a:r>
          </a:p>
          <a:p>
            <a:r>
              <a:rPr lang="en-US" i="1" baseline="0" dirty="0" smtClean="0"/>
              <a:t>Is </a:t>
            </a:r>
            <a:r>
              <a:rPr lang="en-US" i="1" baseline="0" dirty="0" smtClean="0"/>
              <a:t>this </a:t>
            </a:r>
            <a:r>
              <a:rPr lang="en-US" i="1" baseline="0" dirty="0" smtClean="0"/>
              <a:t>practice truly safe patient care?  </a:t>
            </a:r>
          </a:p>
          <a:p>
            <a:r>
              <a:rPr lang="en-US" i="1" baseline="0" dirty="0" smtClean="0"/>
              <a:t>More about this later when we discuss policies.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a:t>
            </a:fld>
            <a:endParaRPr lang="en-US" dirty="0"/>
          </a:p>
        </p:txBody>
      </p:sp>
    </p:spTree>
    <p:extLst>
      <p:ext uri="{BB962C8B-B14F-4D97-AF65-F5344CB8AC3E}">
        <p14:creationId xmlns:p14="http://schemas.microsoft.com/office/powerpoint/2010/main" val="178712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dirty="0" smtClean="0"/>
              <a:t>Karen</a:t>
            </a:r>
          </a:p>
          <a:p>
            <a:r>
              <a:rPr lang="en-US" dirty="0" smtClean="0"/>
              <a:t>Alarm fatigue is the number 1 patient</a:t>
            </a:r>
            <a:r>
              <a:rPr lang="en-US" baseline="0" dirty="0" smtClean="0"/>
              <a:t> safety hazard. </a:t>
            </a:r>
          </a:p>
          <a:p>
            <a:r>
              <a:rPr lang="en-US" baseline="0" dirty="0" smtClean="0"/>
              <a:t>We have to consider what alarms are false and what alarms are truly actionable.</a:t>
            </a:r>
          </a:p>
          <a:p>
            <a:r>
              <a:rPr lang="en-US" baseline="0" dirty="0" smtClean="0"/>
              <a:t>Studies show  up to 99% of alarms are false.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ECG monitoring is the cornerstone of cardiac care in hospitals.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over use of technology in healthcare actually contributes to false alarms. </a:t>
            </a:r>
          </a:p>
          <a:p>
            <a:endParaRPr lang="en-US" baseline="0" dirty="0" smtClean="0"/>
          </a:p>
          <a:p>
            <a:r>
              <a:rPr lang="en-US" baseline="0" dirty="0" smtClean="0"/>
              <a:t>Colleen</a:t>
            </a:r>
          </a:p>
          <a:p>
            <a:r>
              <a:rPr lang="en-US" baseline="0" dirty="0" smtClean="0"/>
              <a:t>Consider the cardiac monitored patient who does not meet criteria for monitoring. </a:t>
            </a:r>
          </a:p>
          <a:p>
            <a:r>
              <a:rPr lang="en-US" baseline="0" dirty="0" smtClean="0"/>
              <a:t>Placing patients on cardiac monitoring who do not meet criteria for monitoring and are kept on </a:t>
            </a:r>
            <a:r>
              <a:rPr lang="en-US" baseline="0" dirty="0" smtClean="0"/>
              <a:t>it for </a:t>
            </a:r>
            <a:r>
              <a:rPr lang="en-US" baseline="0" dirty="0" smtClean="0"/>
              <a:t>days increases the number of alarms that have to be addressed.</a:t>
            </a:r>
          </a:p>
          <a:p>
            <a:r>
              <a:rPr lang="en-US" baseline="0" dirty="0" smtClean="0"/>
              <a:t>Many of these alarms do not lead to any changes in the patient’s clinical care, yet take time away from care delivery to other patients because of time and effort to answer excess alarms. </a:t>
            </a:r>
          </a:p>
          <a:p>
            <a:endParaRPr lang="en-US" baseline="0" dirty="0" smtClean="0"/>
          </a:p>
          <a:p>
            <a:r>
              <a:rPr lang="en-US" baseline="0" dirty="0" smtClean="0"/>
              <a:t>Karen</a:t>
            </a:r>
          </a:p>
          <a:p>
            <a:r>
              <a:rPr lang="en-US" dirty="0" smtClean="0"/>
              <a:t>Multiple cases exist within the literature related to individuals turning off or ignoring alarms related to cardiac monitoring.  </a:t>
            </a:r>
          </a:p>
          <a:p>
            <a:r>
              <a:rPr lang="en-US" dirty="0" smtClean="0"/>
              <a:t>Alarms may be turned off or ignored by someone far from the patient’s bedside</a:t>
            </a:r>
            <a:r>
              <a:rPr lang="en-US" baseline="0" dirty="0" smtClean="0"/>
              <a:t> as is the case of remote telemetry monitoring where the monitoring occurs far from actual patient care.</a:t>
            </a:r>
          </a:p>
          <a:p>
            <a:r>
              <a:rPr lang="en-US" baseline="0" dirty="0" smtClean="0"/>
              <a:t>In some facilities, central station monitoring may occur on another floor or even another building.</a:t>
            </a:r>
          </a:p>
          <a:p>
            <a:r>
              <a:rPr lang="en-US" dirty="0" smtClean="0"/>
              <a:t>The alarms may be turned off without considering the patient’s clinical status .   Decisions</a:t>
            </a:r>
            <a:r>
              <a:rPr lang="en-US" baseline="0" dirty="0" smtClean="0"/>
              <a:t> to de-activate or turn off alarms may be made only to stop alarm sounds.  </a:t>
            </a:r>
          </a:p>
          <a:p>
            <a:endParaRPr lang="en-US" dirty="0"/>
          </a:p>
          <a:p>
            <a:r>
              <a:rPr lang="en-US" dirty="0" smtClean="0"/>
              <a:t>Colleen: Poor processes may be in place. </a:t>
            </a:r>
            <a:r>
              <a:rPr lang="en-US" dirty="0" smtClean="0"/>
              <a:t>Or </a:t>
            </a:r>
            <a:r>
              <a:rPr lang="en-US" dirty="0" smtClean="0"/>
              <a:t>Good processes may be in place, yet ignored. </a:t>
            </a:r>
          </a:p>
          <a:p>
            <a:r>
              <a:rPr lang="en-US" dirty="0" smtClean="0"/>
              <a:t>Evidence-based recommendations may or may not be incorporated into efforts to prevent alarm fatigue or to ensure cardiac monitoring is performed correctly.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Evidence based methods exist to decrease false alarms related to cardiac monitoring.  </a:t>
            </a:r>
          </a:p>
          <a:p>
            <a:r>
              <a:rPr lang="en-US" dirty="0" smtClean="0"/>
              <a:t>False alarms generated by incorrect: skin preparation, electrode placement, or lead selection may lead to mis-diagnosis or unnecessary procedures.  </a:t>
            </a:r>
          </a:p>
          <a:p>
            <a:endParaRPr lang="en-US" dirty="0"/>
          </a:p>
          <a:p>
            <a:r>
              <a:rPr lang="en-US" dirty="0" smtClean="0"/>
              <a:t>This is the focus of our presentation. </a:t>
            </a:r>
          </a:p>
          <a:p>
            <a:r>
              <a:rPr lang="en-US" dirty="0" smtClean="0"/>
              <a:t>Now, let’s check on your poll responses</a:t>
            </a:r>
            <a:endParaRPr lang="en-US" dirty="0"/>
          </a:p>
        </p:txBody>
      </p:sp>
      <p:sp>
        <p:nvSpPr>
          <p:cNvPr id="4" name="Slide Number Placeholder 3"/>
          <p:cNvSpPr>
            <a:spLocks noGrp="1"/>
          </p:cNvSpPr>
          <p:nvPr>
            <p:ph type="sldNum" sz="quarter" idx="10"/>
          </p:nvPr>
        </p:nvSpPr>
        <p:spPr/>
        <p:txBody>
          <a:bodyPr/>
          <a:lstStyle/>
          <a:p>
            <a:fld id="{3B99E129-F3D1-A543-8E03-4535C640248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4833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What is your position?</a:t>
            </a:r>
          </a:p>
          <a:p>
            <a:pPr marL="1319213" lvl="0" indent="-850900">
              <a:buFont typeface="+mj-lt"/>
              <a:buAutoNum type="alphaUcPeriod"/>
            </a:pPr>
            <a:r>
              <a:rPr lang="en-US" sz="1200" dirty="0" smtClean="0">
                <a:solidFill>
                  <a:prstClr val="black"/>
                </a:solidFill>
              </a:rPr>
              <a:t>RN</a:t>
            </a:r>
          </a:p>
          <a:p>
            <a:pPr marL="1319213" lvl="0" indent="-850900">
              <a:buFont typeface="+mj-lt"/>
              <a:buAutoNum type="alphaUcPeriod"/>
            </a:pPr>
            <a:r>
              <a:rPr lang="en-US" sz="1200" dirty="0" smtClean="0">
                <a:solidFill>
                  <a:prstClr val="black"/>
                </a:solidFill>
              </a:rPr>
              <a:t>LPN</a:t>
            </a:r>
          </a:p>
          <a:p>
            <a:pPr marL="1319213" lvl="0" indent="-850900">
              <a:buFont typeface="+mj-lt"/>
              <a:buAutoNum type="alphaUcPeriod"/>
            </a:pPr>
            <a:r>
              <a:rPr lang="en-US" sz="1200" dirty="0" smtClean="0">
                <a:solidFill>
                  <a:prstClr val="black"/>
                </a:solidFill>
              </a:rPr>
              <a:t>Nurse Manager</a:t>
            </a:r>
          </a:p>
          <a:p>
            <a:pPr marL="1319213" lvl="0" indent="-850900">
              <a:buFont typeface="+mj-lt"/>
              <a:buAutoNum type="alphaUcPeriod"/>
            </a:pPr>
            <a:r>
              <a:rPr lang="en-US" sz="1200" dirty="0" smtClean="0">
                <a:solidFill>
                  <a:prstClr val="black"/>
                </a:solidFill>
              </a:rPr>
              <a:t>Nurse Educator</a:t>
            </a:r>
          </a:p>
          <a:p>
            <a:pPr marL="1319213" lvl="0" indent="-850900">
              <a:buFont typeface="+mj-lt"/>
              <a:buAutoNum type="alphaUcPeriod"/>
            </a:pPr>
            <a:r>
              <a:rPr lang="en-US" sz="1200" dirty="0" smtClean="0">
                <a:solidFill>
                  <a:prstClr val="black"/>
                </a:solidFill>
              </a:rPr>
              <a:t>Monitor Technician</a:t>
            </a:r>
          </a:p>
          <a:p>
            <a:pPr marL="1319213" lvl="0" indent="-850900">
              <a:buFont typeface="+mj-lt"/>
              <a:buAutoNum type="alphaUcPeriod"/>
            </a:pPr>
            <a:r>
              <a:rPr lang="en-US" sz="1200" dirty="0" smtClean="0">
                <a:solidFill>
                  <a:prstClr val="black"/>
                </a:solidFill>
              </a:rPr>
              <a:t>Other</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a:t>
            </a:fld>
            <a:endParaRPr lang="en-US" dirty="0"/>
          </a:p>
        </p:txBody>
      </p:sp>
    </p:spTree>
    <p:extLst>
      <p:ext uri="{BB962C8B-B14F-4D97-AF65-F5344CB8AC3E}">
        <p14:creationId xmlns:p14="http://schemas.microsoft.com/office/powerpoint/2010/main" val="269966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again</a:t>
            </a:r>
          </a:p>
        </p:txBody>
      </p:sp>
      <p:sp>
        <p:nvSpPr>
          <p:cNvPr id="4" name="Slide Number Placeholder 3"/>
          <p:cNvSpPr>
            <a:spLocks noGrp="1"/>
          </p:cNvSpPr>
          <p:nvPr>
            <p:ph type="sldNum" sz="quarter" idx="10"/>
          </p:nvPr>
        </p:nvSpPr>
        <p:spPr/>
        <p:txBody>
          <a:bodyPr/>
          <a:lstStyle/>
          <a:p>
            <a:fld id="{08AA51C3-518F-4F0D-B932-9AF47A2C9D15}" type="slidenum">
              <a:rPr lang="en-US" smtClean="0"/>
              <a:t>9</a:t>
            </a:fld>
            <a:endParaRPr lang="en-US" dirty="0"/>
          </a:p>
        </p:txBody>
      </p:sp>
    </p:spTree>
    <p:extLst>
      <p:ext uri="{BB962C8B-B14F-4D97-AF65-F5344CB8AC3E}">
        <p14:creationId xmlns:p14="http://schemas.microsoft.com/office/powerpoint/2010/main" val="353728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8A2A2A-1C0F-4C67-A668-1A9B6B6FA5A3}" type="datetime1">
              <a:rPr lang="en-US" smtClean="0"/>
              <a:t>8/7/2014</a:t>
            </a:fld>
            <a:endParaRPr lang="en-US" dirty="0"/>
          </a:p>
        </p:txBody>
      </p:sp>
      <p:sp>
        <p:nvSpPr>
          <p:cNvPr id="5" name="Footer Placeholder 4"/>
          <p:cNvSpPr>
            <a:spLocks noGrp="1"/>
          </p:cNvSpPr>
          <p:nvPr>
            <p:ph type="ftr" sz="quarter" idx="11"/>
          </p:nvPr>
        </p:nvSpPr>
        <p:spPr/>
        <p:txBody>
          <a:bodyPr/>
          <a:lstStyle/>
          <a:p>
            <a:r>
              <a:rPr lang="en-US" dirty="0" smtClean="0"/>
              <a:t>OECD-CCA, 2007, p. 85</a:t>
            </a:r>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70970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C104D-A276-4AA3-80CB-40FCE24DA135}" type="datetime1">
              <a:rPr lang="en-US" smtClean="0"/>
              <a:t>8/7/2014</a:t>
            </a:fld>
            <a:endParaRPr lang="en-US" dirty="0"/>
          </a:p>
        </p:txBody>
      </p:sp>
      <p:sp>
        <p:nvSpPr>
          <p:cNvPr id="5" name="Footer Placeholder 4"/>
          <p:cNvSpPr>
            <a:spLocks noGrp="1"/>
          </p:cNvSpPr>
          <p:nvPr>
            <p:ph type="ftr" sz="quarter" idx="11"/>
          </p:nvPr>
        </p:nvSpPr>
        <p:spPr/>
        <p:txBody>
          <a:bodyPr/>
          <a:lstStyle/>
          <a:p>
            <a:r>
              <a:rPr lang="en-US" dirty="0" smtClean="0"/>
              <a:t>OECD-CCA, 2007, p. 85</a:t>
            </a:r>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39322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2203D-74CE-476E-8EC9-96C9D0235B1C}" type="datetime1">
              <a:rPr lang="en-US" smtClean="0"/>
              <a:t>8/7/2014</a:t>
            </a:fld>
            <a:endParaRPr lang="en-US" dirty="0"/>
          </a:p>
        </p:txBody>
      </p:sp>
      <p:sp>
        <p:nvSpPr>
          <p:cNvPr id="5" name="Footer Placeholder 4"/>
          <p:cNvSpPr>
            <a:spLocks noGrp="1"/>
          </p:cNvSpPr>
          <p:nvPr>
            <p:ph type="ftr" sz="quarter" idx="11"/>
          </p:nvPr>
        </p:nvSpPr>
        <p:spPr/>
        <p:txBody>
          <a:bodyPr/>
          <a:lstStyle/>
          <a:p>
            <a:r>
              <a:rPr lang="en-US" dirty="0" smtClean="0"/>
              <a:t>OECD-CCA, 2007, p. 85</a:t>
            </a:r>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71959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64ED3-20F0-40D3-89B7-5E7B4CD7E6B1}" type="datetime1">
              <a:rPr lang="en-US" smtClean="0">
                <a:solidFill>
                  <a:prstClr val="black">
                    <a:tint val="75000"/>
                  </a:prstClr>
                </a:solidFill>
              </a:rPr>
              <a:t>8/7/2014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210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5EBAF2-3363-4F63-ACAC-0A8FA88F208B}" type="datetime1">
              <a:rPr lang="en-US" smtClean="0">
                <a:solidFill>
                  <a:prstClr val="black">
                    <a:tint val="75000"/>
                  </a:prstClr>
                </a:solidFill>
              </a:rPr>
              <a:t>8/7/2014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1345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6B1003-ECBB-4D02-9882-B0AD95CCAC1B}" type="datetime1">
              <a:rPr lang="en-US" smtClean="0">
                <a:solidFill>
                  <a:prstClr val="black">
                    <a:tint val="75000"/>
                  </a:prstClr>
                </a:solidFill>
              </a:rPr>
              <a:t>8/7/2014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4203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4386E8-73B0-4179-A139-B0817FB8DBCA}" type="datetime1">
              <a:rPr lang="en-US" smtClean="0">
                <a:solidFill>
                  <a:prstClr val="black">
                    <a:tint val="75000"/>
                  </a:prstClr>
                </a:solidFill>
              </a:rPr>
              <a:t>8/7/2014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1321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68BF13-F254-43A3-9648-F34A921C2B2E}" type="datetime1">
              <a:rPr lang="en-US" smtClean="0">
                <a:solidFill>
                  <a:prstClr val="black">
                    <a:tint val="75000"/>
                  </a:prstClr>
                </a:solidFill>
              </a:rPr>
              <a:t>8/7/2014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49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249EA4-8ABB-4259-9B94-62B003744DA4}" type="datetime1">
              <a:rPr lang="en-US" smtClean="0">
                <a:solidFill>
                  <a:prstClr val="black">
                    <a:tint val="75000"/>
                  </a:prstClr>
                </a:solidFill>
              </a:rPr>
              <a:t>8/7/2014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806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1D4C2-33E9-4B0C-BFD9-9506784019A8}" type="datetime1">
              <a:rPr lang="en-US" smtClean="0">
                <a:solidFill>
                  <a:prstClr val="black">
                    <a:tint val="75000"/>
                  </a:prstClr>
                </a:solidFill>
              </a:rPr>
              <a:t>8/7/2014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191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6306B4-AD1E-4218-90B1-F8551153A1D4}" type="datetime1">
              <a:rPr lang="en-US" smtClean="0">
                <a:solidFill>
                  <a:prstClr val="black">
                    <a:tint val="75000"/>
                  </a:prstClr>
                </a:solidFill>
              </a:rPr>
              <a:t>8/7/2014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739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AD2D6-5B51-4BD4-B34A-CB00034FE5AC}" type="datetime1">
              <a:rPr lang="en-US" smtClean="0"/>
              <a:t>8/7/2014</a:t>
            </a:fld>
            <a:endParaRPr lang="en-US" dirty="0"/>
          </a:p>
        </p:txBody>
      </p:sp>
      <p:sp>
        <p:nvSpPr>
          <p:cNvPr id="5" name="Footer Placeholder 4"/>
          <p:cNvSpPr>
            <a:spLocks noGrp="1"/>
          </p:cNvSpPr>
          <p:nvPr>
            <p:ph type="ftr" sz="quarter" idx="11"/>
          </p:nvPr>
        </p:nvSpPr>
        <p:spPr/>
        <p:txBody>
          <a:bodyPr/>
          <a:lstStyle/>
          <a:p>
            <a:r>
              <a:rPr lang="en-US" dirty="0" smtClean="0"/>
              <a:t>OECD-CCA, 2007, p. 85</a:t>
            </a:r>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4275883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A2106B-72CA-4327-AC59-E04C946CAA0C}" type="datetime1">
              <a:rPr lang="en-US" smtClean="0">
                <a:solidFill>
                  <a:prstClr val="black">
                    <a:tint val="75000"/>
                  </a:prstClr>
                </a:solidFill>
              </a:rPr>
              <a:t>8/7/2014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7493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82D157-216F-4F3B-9E05-039F01361DEB}" type="datetime1">
              <a:rPr lang="en-US" smtClean="0">
                <a:solidFill>
                  <a:prstClr val="black">
                    <a:tint val="75000"/>
                  </a:prstClr>
                </a:solidFill>
              </a:rPr>
              <a:t>8/7/2014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7333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B5459-301F-4686-BA8E-F012A1CEB318}" type="datetime1">
              <a:rPr lang="en-US" smtClean="0">
                <a:solidFill>
                  <a:prstClr val="black">
                    <a:tint val="75000"/>
                  </a:prstClr>
                </a:solidFill>
              </a:rPr>
              <a:t>8/7/2014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604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AFD301-099B-4306-ABAA-0B1BD3217CBE}" type="datetime1">
              <a:rPr lang="en-US" smtClean="0"/>
              <a:t>8/7/2014</a:t>
            </a:fld>
            <a:endParaRPr lang="en-US" dirty="0"/>
          </a:p>
        </p:txBody>
      </p:sp>
      <p:sp>
        <p:nvSpPr>
          <p:cNvPr id="5" name="Footer Placeholder 4"/>
          <p:cNvSpPr>
            <a:spLocks noGrp="1"/>
          </p:cNvSpPr>
          <p:nvPr>
            <p:ph type="ftr" sz="quarter" idx="11"/>
          </p:nvPr>
        </p:nvSpPr>
        <p:spPr/>
        <p:txBody>
          <a:bodyPr/>
          <a:lstStyle/>
          <a:p>
            <a:r>
              <a:rPr lang="en-US" dirty="0" smtClean="0"/>
              <a:t>OECD-CCA, 2007, p. 85</a:t>
            </a:r>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46909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5F0CCF-8F4E-4FBA-BF08-444AD7DB9F6B}" type="datetime1">
              <a:rPr lang="en-US" smtClean="0"/>
              <a:t>8/7/2014</a:t>
            </a:fld>
            <a:endParaRPr lang="en-US" dirty="0"/>
          </a:p>
        </p:txBody>
      </p:sp>
      <p:sp>
        <p:nvSpPr>
          <p:cNvPr id="6" name="Footer Placeholder 5"/>
          <p:cNvSpPr>
            <a:spLocks noGrp="1"/>
          </p:cNvSpPr>
          <p:nvPr>
            <p:ph type="ftr" sz="quarter" idx="11"/>
          </p:nvPr>
        </p:nvSpPr>
        <p:spPr/>
        <p:txBody>
          <a:bodyPr/>
          <a:lstStyle/>
          <a:p>
            <a:r>
              <a:rPr lang="en-US" dirty="0" smtClean="0"/>
              <a:t>OECD-CCA, 2007, p. 85</a:t>
            </a:r>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39032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812280-43BF-49AD-B932-175F4B876074}" type="datetime1">
              <a:rPr lang="en-US" smtClean="0"/>
              <a:t>8/7/2014</a:t>
            </a:fld>
            <a:endParaRPr lang="en-US" dirty="0"/>
          </a:p>
        </p:txBody>
      </p:sp>
      <p:sp>
        <p:nvSpPr>
          <p:cNvPr id="8" name="Footer Placeholder 7"/>
          <p:cNvSpPr>
            <a:spLocks noGrp="1"/>
          </p:cNvSpPr>
          <p:nvPr>
            <p:ph type="ftr" sz="quarter" idx="11"/>
          </p:nvPr>
        </p:nvSpPr>
        <p:spPr/>
        <p:txBody>
          <a:bodyPr/>
          <a:lstStyle/>
          <a:p>
            <a:r>
              <a:rPr lang="en-US" dirty="0" smtClean="0"/>
              <a:t>OECD-CCA, 2007, p. 85</a:t>
            </a:r>
            <a:endParaRPr lang="en-US" dirty="0"/>
          </a:p>
        </p:txBody>
      </p:sp>
      <p:sp>
        <p:nvSpPr>
          <p:cNvPr id="9" name="Slide Number Placeholder 8"/>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34098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A628DC-67EB-447C-AA42-EC469DA9DEF0}" type="datetime1">
              <a:rPr lang="en-US" smtClean="0"/>
              <a:t>8/7/2014</a:t>
            </a:fld>
            <a:endParaRPr lang="en-US" dirty="0"/>
          </a:p>
        </p:txBody>
      </p:sp>
      <p:sp>
        <p:nvSpPr>
          <p:cNvPr id="4" name="Footer Placeholder 3"/>
          <p:cNvSpPr>
            <a:spLocks noGrp="1"/>
          </p:cNvSpPr>
          <p:nvPr>
            <p:ph type="ftr" sz="quarter" idx="11"/>
          </p:nvPr>
        </p:nvSpPr>
        <p:spPr/>
        <p:txBody>
          <a:bodyPr/>
          <a:lstStyle/>
          <a:p>
            <a:r>
              <a:rPr lang="en-US" dirty="0" smtClean="0"/>
              <a:t>OECD-CCA, 2007, p. 85</a:t>
            </a:r>
            <a:endParaRPr lang="en-US" dirty="0"/>
          </a:p>
        </p:txBody>
      </p:sp>
      <p:sp>
        <p:nvSpPr>
          <p:cNvPr id="5" name="Slide Number Placeholder 4"/>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427014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AF6C2-3035-4F07-8EEF-B044E2C289CD}" type="datetime1">
              <a:rPr lang="en-US" smtClean="0"/>
              <a:t>8/7/2014</a:t>
            </a:fld>
            <a:endParaRPr lang="en-US" dirty="0"/>
          </a:p>
        </p:txBody>
      </p:sp>
      <p:sp>
        <p:nvSpPr>
          <p:cNvPr id="3" name="Footer Placeholder 2"/>
          <p:cNvSpPr>
            <a:spLocks noGrp="1"/>
          </p:cNvSpPr>
          <p:nvPr>
            <p:ph type="ftr" sz="quarter" idx="11"/>
          </p:nvPr>
        </p:nvSpPr>
        <p:spPr/>
        <p:txBody>
          <a:bodyPr/>
          <a:lstStyle/>
          <a:p>
            <a:r>
              <a:rPr lang="en-US" dirty="0" smtClean="0"/>
              <a:t>OECD-CCA, 2007, p. 85</a:t>
            </a:r>
            <a:endParaRPr lang="en-US" dirty="0"/>
          </a:p>
        </p:txBody>
      </p:sp>
      <p:sp>
        <p:nvSpPr>
          <p:cNvPr id="4" name="Slide Number Placeholder 3"/>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9992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81C9C3-B132-4422-ADD4-C10514FF5520}" type="datetime1">
              <a:rPr lang="en-US" smtClean="0"/>
              <a:t>8/7/2014</a:t>
            </a:fld>
            <a:endParaRPr lang="en-US" dirty="0"/>
          </a:p>
        </p:txBody>
      </p:sp>
      <p:sp>
        <p:nvSpPr>
          <p:cNvPr id="6" name="Footer Placeholder 5"/>
          <p:cNvSpPr>
            <a:spLocks noGrp="1"/>
          </p:cNvSpPr>
          <p:nvPr>
            <p:ph type="ftr" sz="quarter" idx="11"/>
          </p:nvPr>
        </p:nvSpPr>
        <p:spPr/>
        <p:txBody>
          <a:bodyPr/>
          <a:lstStyle/>
          <a:p>
            <a:r>
              <a:rPr lang="en-US" dirty="0" smtClean="0"/>
              <a:t>OECD-CCA, 2007, p. 85</a:t>
            </a:r>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29192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D7CA2B-494E-435C-A7FD-B62704A51FEA}" type="datetime1">
              <a:rPr lang="en-US" smtClean="0"/>
              <a:t>8/7/2014</a:t>
            </a:fld>
            <a:endParaRPr lang="en-US" dirty="0"/>
          </a:p>
        </p:txBody>
      </p:sp>
      <p:sp>
        <p:nvSpPr>
          <p:cNvPr id="6" name="Footer Placeholder 5"/>
          <p:cNvSpPr>
            <a:spLocks noGrp="1"/>
          </p:cNvSpPr>
          <p:nvPr>
            <p:ph type="ftr" sz="quarter" idx="11"/>
          </p:nvPr>
        </p:nvSpPr>
        <p:spPr/>
        <p:txBody>
          <a:bodyPr/>
          <a:lstStyle/>
          <a:p>
            <a:r>
              <a:rPr lang="en-US" dirty="0" smtClean="0"/>
              <a:t>OECD-CCA, 2007, p. 85</a:t>
            </a:r>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368721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288A2C-18D2-45A4-A938-96883E6C7514}" type="datetime1">
              <a:rPr lang="en-US" smtClean="0"/>
              <a:t>8/7/2014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smtClean="0"/>
              <a:t>OECD-CCA, 2007, p. 85</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D13D47-5C97-42FD-9056-81B5188DCAEE}" type="slidenum">
              <a:rPr lang="en-US" smtClean="0"/>
              <a:t>‹#›</a:t>
            </a:fld>
            <a:endParaRPr lang="en-US" dirty="0"/>
          </a:p>
        </p:txBody>
      </p:sp>
    </p:spTree>
    <p:extLst>
      <p:ext uri="{BB962C8B-B14F-4D97-AF65-F5344CB8AC3E}">
        <p14:creationId xmlns:p14="http://schemas.microsoft.com/office/powerpoint/2010/main" val="21514674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A26CB-BBA6-43FB-9F25-A85DAF10EB75}" type="datetime1">
              <a:rPr lang="en-US" smtClean="0">
                <a:solidFill>
                  <a:prstClr val="black">
                    <a:tint val="75000"/>
                  </a:prstClr>
                </a:solidFill>
              </a:rPr>
              <a:t>8/7/2014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OECD-CCA, 2007, p. 85</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43060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stethescope tube in the shape of a ECG line"/>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31914" y="-223630"/>
            <a:ext cx="12423914" cy="7081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09800" y="457200"/>
            <a:ext cx="7772400" cy="1470025"/>
          </a:xfrm>
        </p:spPr>
        <p:txBody>
          <a:bodyPr>
            <a:normAutofit/>
          </a:bodyPr>
          <a:lstStyle/>
          <a:p>
            <a:r>
              <a:rPr lang="en-US" dirty="0">
                <a:solidFill>
                  <a:srgbClr val="C00000"/>
                </a:solidFill>
              </a:rPr>
              <a:t>Reducing Alarm Fatigue In Cardiac Monitoring</a:t>
            </a:r>
          </a:p>
        </p:txBody>
      </p:sp>
      <p:sp>
        <p:nvSpPr>
          <p:cNvPr id="3" name="Subtitle 2"/>
          <p:cNvSpPr>
            <a:spLocks noGrp="1"/>
          </p:cNvSpPr>
          <p:nvPr>
            <p:ph type="subTitle" idx="1"/>
          </p:nvPr>
        </p:nvSpPr>
        <p:spPr>
          <a:xfrm>
            <a:off x="3023191" y="3997122"/>
            <a:ext cx="9144000" cy="1655762"/>
          </a:xfrm>
        </p:spPr>
        <p:txBody>
          <a:bodyPr>
            <a:normAutofit/>
          </a:bodyPr>
          <a:lstStyle/>
          <a:p>
            <a:r>
              <a:rPr lang="en-US" sz="2800" b="1" dirty="0"/>
              <a:t>Karen J. George, DNP, RN, CEN, VHA-CM</a:t>
            </a:r>
          </a:p>
          <a:p>
            <a:r>
              <a:rPr lang="en-US" sz="2800" b="1" dirty="0"/>
              <a:t>&amp;</a:t>
            </a:r>
          </a:p>
          <a:p>
            <a:r>
              <a:rPr lang="en-US" sz="2800" b="1" dirty="0" smtClean="0"/>
              <a:t>Colleen </a:t>
            </a:r>
            <a:r>
              <a:rPr lang="en-US" sz="2800" b="1" dirty="0"/>
              <a:t>Walsh-Irwin, DNP, RN, ANP, </a:t>
            </a:r>
            <a:r>
              <a:rPr lang="en-US" sz="2800" b="1" dirty="0" smtClean="0"/>
              <a:t>CCRN</a:t>
            </a:r>
            <a:endParaRPr lang="en-US" sz="2800" b="1" dirty="0"/>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larm bell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90600" y="-3486150"/>
            <a:ext cx="13887450" cy="13887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48200" y="3962400"/>
            <a:ext cx="2895600" cy="1325563"/>
          </a:xfrm>
        </p:spPr>
        <p:txBody>
          <a:bodyPr/>
          <a:lstStyle/>
          <a:p>
            <a:pPr algn="ctr"/>
            <a:r>
              <a:rPr lang="en-US" dirty="0" smtClean="0"/>
              <a:t>Background</a:t>
            </a:r>
            <a:endParaRPr lang="en-US" dirty="0"/>
          </a:p>
        </p:txBody>
      </p:sp>
    </p:spTree>
    <p:extLst>
      <p:ext uri="{BB962C8B-B14F-4D97-AF65-F5344CB8AC3E}">
        <p14:creationId xmlns:p14="http://schemas.microsoft.com/office/powerpoint/2010/main" val="4120463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50223"/>
            <a:ext cx="10515600" cy="1325563"/>
          </a:xfrm>
        </p:spPr>
        <p:txBody>
          <a:bodyPr>
            <a:normAutofit/>
          </a:bodyPr>
          <a:lstStyle/>
          <a:p>
            <a:r>
              <a:rPr lang="en-US" sz="4400" dirty="0" smtClean="0"/>
              <a:t>Human Factors</a:t>
            </a:r>
            <a:endParaRPr lang="en-US" sz="4400" dirty="0"/>
          </a:p>
        </p:txBody>
      </p:sp>
      <p:graphicFrame>
        <p:nvGraphicFramePr>
          <p:cNvPr id="3" name="Diagram 2"/>
          <p:cNvGraphicFramePr/>
          <p:nvPr>
            <p:extLst>
              <p:ext uri="{D42A27DB-BD31-4B8C-83A1-F6EECF244321}">
                <p14:modId xmlns:p14="http://schemas.microsoft.com/office/powerpoint/2010/main" val="67298339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p:nvPr/>
        </p:nvCxnSpPr>
        <p:spPr>
          <a:xfrm flipH="1">
            <a:off x="6096000" y="2252662"/>
            <a:ext cx="3505200" cy="13620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descr="Target"/>
          <p:cNvSpPr/>
          <p:nvPr/>
        </p:nvSpPr>
        <p:spPr>
          <a:xfrm>
            <a:off x="8964651" y="1394018"/>
            <a:ext cx="2819400" cy="881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tx1"/>
                </a:solidFill>
              </a:rPr>
              <a:t>Target</a:t>
            </a:r>
            <a:endParaRPr lang="en-US" sz="5400" b="1" i="1" dirty="0">
              <a:solidFill>
                <a:schemeClr val="tx1"/>
              </a:solidFill>
            </a:endParaRPr>
          </a:p>
        </p:txBody>
      </p:sp>
    </p:spTree>
    <p:extLst>
      <p:ext uri="{BB962C8B-B14F-4D97-AF65-F5344CB8AC3E}">
        <p14:creationId xmlns:p14="http://schemas.microsoft.com/office/powerpoint/2010/main" val="1371120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D8"/>
        </a:solidFill>
        <a:effectLst/>
      </p:bgPr>
    </p:bg>
    <p:spTree>
      <p:nvGrpSpPr>
        <p:cNvPr id="1" name=""/>
        <p:cNvGrpSpPr/>
        <p:nvPr/>
      </p:nvGrpSpPr>
      <p:grpSpPr>
        <a:xfrm>
          <a:off x="0" y="0"/>
          <a:ext cx="0" cy="0"/>
          <a:chOff x="0" y="0"/>
          <a:chExt cx="0" cy="0"/>
        </a:xfrm>
      </p:grpSpPr>
      <p:pic>
        <p:nvPicPr>
          <p:cNvPr id="7170" name="Picture 2" descr="an arrow passing through four chucks of Swiss che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938"/>
            <a:ext cx="11650318" cy="699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06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1A18"/>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791200" y="2795362"/>
            <a:ext cx="5943600" cy="1325563"/>
          </a:xfrm>
        </p:spPr>
        <p:txBody>
          <a:bodyPr>
            <a:noAutofit/>
          </a:bodyPr>
          <a:lstStyle/>
          <a:p>
            <a:r>
              <a:rPr lang="en-US" sz="8800" dirty="0" smtClean="0">
                <a:solidFill>
                  <a:schemeClr val="bg2"/>
                </a:solidFill>
              </a:rPr>
              <a:t>Factors that lead to </a:t>
            </a:r>
            <a:br>
              <a:rPr lang="en-US" sz="8800" dirty="0" smtClean="0">
                <a:solidFill>
                  <a:schemeClr val="bg2"/>
                </a:solidFill>
              </a:rPr>
            </a:br>
            <a:r>
              <a:rPr lang="en-US" sz="8800" dirty="0" smtClean="0">
                <a:solidFill>
                  <a:schemeClr val="bg2"/>
                </a:solidFill>
              </a:rPr>
              <a:t>non-compliance</a:t>
            </a:r>
            <a:endParaRPr lang="en-US" sz="8800" dirty="0">
              <a:solidFill>
                <a:schemeClr val="bg2"/>
              </a:solidFill>
            </a:endParaRPr>
          </a:p>
        </p:txBody>
      </p:sp>
      <p:sp>
        <p:nvSpPr>
          <p:cNvPr id="5" name="Content Placeholder 4" descr="&quot;&quot;"/>
          <p:cNvSpPr>
            <a:spLocks noGrp="1"/>
          </p:cNvSpPr>
          <p:nvPr>
            <p:ph sz="half" idx="2"/>
          </p:nvPr>
        </p:nvSpPr>
        <p:spPr>
          <a:xfrm>
            <a:off x="1981200" y="1676401"/>
            <a:ext cx="4040188" cy="4449763"/>
          </a:xfrm>
        </p:spPr>
        <p:txBody>
          <a:bodyPr>
            <a:normAutofit/>
          </a:bodyPr>
          <a:lstStyle/>
          <a:p>
            <a:endParaRPr lang="en-US" dirty="0"/>
          </a:p>
          <a:p>
            <a:endParaRPr lang="en-US" dirty="0"/>
          </a:p>
        </p:txBody>
      </p:sp>
      <p:pic>
        <p:nvPicPr>
          <p:cNvPr id="8194" name="Picture 2" descr="a doctor holding a clock in front of his hea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670" y="-441688"/>
            <a:ext cx="5210176" cy="779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30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4048"/>
            <a:ext cx="11007342" cy="2071574"/>
          </a:xfrm>
        </p:spPr>
        <p:txBody>
          <a:bodyPr>
            <a:noAutofit/>
          </a:bodyPr>
          <a:lstStyle/>
          <a:p>
            <a:pPr algn="ctr"/>
            <a:r>
              <a:rPr lang="en-US" sz="5400" dirty="0" smtClean="0">
                <a:solidFill>
                  <a:schemeClr val="tx2"/>
                </a:solidFill>
              </a:rPr>
              <a:t>Human Factors</a:t>
            </a:r>
            <a:br>
              <a:rPr lang="en-US" sz="5400" dirty="0" smtClean="0">
                <a:solidFill>
                  <a:schemeClr val="tx2"/>
                </a:solidFill>
              </a:rPr>
            </a:br>
            <a:r>
              <a:rPr lang="en-US" sz="5400" i="1" dirty="0" smtClean="0">
                <a:solidFill>
                  <a:schemeClr val="tx2"/>
                </a:solidFill>
              </a:rPr>
              <a:t>lessons from other high risk fields</a:t>
            </a:r>
            <a:endParaRPr lang="en-US" sz="5400" i="1" dirty="0">
              <a:solidFill>
                <a:schemeClr val="tx2"/>
              </a:solidFill>
            </a:endParaRPr>
          </a:p>
        </p:txBody>
      </p:sp>
      <p:pic>
        <p:nvPicPr>
          <p:cNvPr id="9218" name="Picture 2" descr="hard hat icon"/>
          <p:cNvPicPr>
            <a:picLocks noChangeAspect="1" noChangeArrowheads="1"/>
          </p:cNvPicPr>
          <p:nvPr/>
        </p:nvPicPr>
        <p:blipFill rotWithShape="1">
          <a:blip r:embed="rId3" cstate="print">
            <a:biLevel thresh="75000"/>
            <a:extLst>
              <a:ext uri="{BEBA8EAE-BF5A-486C-A8C5-ECC9F3942E4B}">
                <a14:imgProps xmlns:a14="http://schemas.microsoft.com/office/drawing/2010/main">
                  <a14:imgLayer r:embed="rId4">
                    <a14:imgEffect>
                      <a14:backgroundRemoval t="20000" b="52174" l="31515" r="69697"/>
                    </a14:imgEffect>
                    <a14:imgEffect>
                      <a14:brightnessContrast bright="-40000" contrast="-40000"/>
                    </a14:imgEffect>
                  </a14:imgLayer>
                </a14:imgProps>
              </a:ext>
              <a:ext uri="{28A0092B-C50C-407E-A947-70E740481C1C}">
                <a14:useLocalDpi xmlns:a14="http://schemas.microsoft.com/office/drawing/2010/main" val="0"/>
              </a:ext>
            </a:extLst>
          </a:blip>
          <a:srcRect l="27707" t="18591" r="29695" b="45364"/>
          <a:stretch/>
        </p:blipFill>
        <p:spPr bwMode="auto">
          <a:xfrm>
            <a:off x="609600" y="4421334"/>
            <a:ext cx="2496484" cy="21124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0" name="Picture 4" descr="safety first sig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778" l="0" r="97015"/>
                    </a14:imgEffect>
                  </a14:imgLayer>
                </a14:imgProps>
              </a:ext>
              <a:ext uri="{28A0092B-C50C-407E-A947-70E740481C1C}">
                <a14:useLocalDpi xmlns:a14="http://schemas.microsoft.com/office/drawing/2010/main" val="0"/>
              </a:ext>
            </a:extLst>
          </a:blip>
          <a:stretch>
            <a:fillRect/>
          </a:stretch>
        </p:blipFill>
        <p:spPr bwMode="auto">
          <a:xfrm>
            <a:off x="3506290" y="4394065"/>
            <a:ext cx="2431172" cy="23816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2" name="Picture 6" descr="a chemistry flask"/>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3939" b="64246" l="36182" r="62083">
                        <a14:foregroundMark x1="45605" y1="38211" x2="45605" y2="38211"/>
                        <a14:backgroundMark x1="42457" y1="44972" x2="42457" y2="44972"/>
                        <a14:backgroundMark x1="61148" y1="47486" x2="61148" y2="47486"/>
                      </a14:backgroundRemoval>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5923" t="32084" r="35923" b="32084"/>
          <a:stretch/>
        </p:blipFill>
        <p:spPr bwMode="auto">
          <a:xfrm>
            <a:off x="6337668" y="3892276"/>
            <a:ext cx="2265566" cy="288344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irplane icon"/>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740" b="28425" l="69981" r="96623"/>
                    </a14:imgEffect>
                  </a14:imgLayer>
                </a14:imgProps>
              </a:ext>
              <a:ext uri="{28A0092B-C50C-407E-A947-70E740481C1C}">
                <a14:useLocalDpi xmlns:a14="http://schemas.microsoft.com/office/drawing/2010/main" val="0"/>
              </a:ext>
            </a:extLst>
          </a:blip>
          <a:srcRect l="66711" b="71814"/>
          <a:stretch/>
        </p:blipFill>
        <p:spPr bwMode="auto">
          <a:xfrm>
            <a:off x="8898129" y="3389455"/>
            <a:ext cx="2514600" cy="301124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descr="arrows"/>
          <p:cNvGrpSpPr/>
          <p:nvPr/>
        </p:nvGrpSpPr>
        <p:grpSpPr>
          <a:xfrm>
            <a:off x="2532465" y="2577296"/>
            <a:ext cx="7262086" cy="1713353"/>
            <a:chOff x="2532465" y="2577296"/>
            <a:chExt cx="7262086" cy="1713353"/>
          </a:xfrm>
        </p:grpSpPr>
        <p:cxnSp>
          <p:nvCxnSpPr>
            <p:cNvPr id="4" name="Straight Arrow Connector 3"/>
            <p:cNvCxnSpPr/>
            <p:nvPr/>
          </p:nvCxnSpPr>
          <p:spPr>
            <a:xfrm flipH="1">
              <a:off x="2532465" y="2587910"/>
              <a:ext cx="3531248" cy="160309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631642" y="2577296"/>
              <a:ext cx="1447150" cy="171335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63713" y="2601109"/>
              <a:ext cx="1402345" cy="154725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063713" y="2587910"/>
              <a:ext cx="3730838" cy="156045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3350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tethescope tube in the shape of a ECG lin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0150" y="-543978"/>
            <a:ext cx="13392150" cy="7633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Clinical alarms as a priority&#10;"/>
          <p:cNvSpPr/>
          <p:nvPr/>
        </p:nvSpPr>
        <p:spPr>
          <a:xfrm rot="20089950">
            <a:off x="50502" y="716054"/>
            <a:ext cx="6096000" cy="523220"/>
          </a:xfrm>
          <a:prstGeom prst="rect">
            <a:avLst/>
          </a:prstGeom>
        </p:spPr>
        <p:txBody>
          <a:bodyPr>
            <a:spAutoFit/>
          </a:bodyPr>
          <a:lstStyle/>
          <a:p>
            <a:pPr lvl="1"/>
            <a:r>
              <a:rPr lang="en-US" sz="2800" b="1" dirty="0" smtClean="0"/>
              <a:t>Clinical </a:t>
            </a:r>
            <a:r>
              <a:rPr lang="en-US" sz="2800" b="1" dirty="0"/>
              <a:t>alarms as a </a:t>
            </a:r>
            <a:r>
              <a:rPr lang="en-US" sz="2800" b="1" dirty="0" smtClean="0"/>
              <a:t>priority</a:t>
            </a:r>
            <a:endParaRPr lang="en-US" sz="2800" b="1" dirty="0"/>
          </a:p>
        </p:txBody>
      </p:sp>
      <p:sp>
        <p:nvSpPr>
          <p:cNvPr id="9" name="Rectangle 8" descr="ID important alarm signals &#10;"/>
          <p:cNvSpPr/>
          <p:nvPr/>
        </p:nvSpPr>
        <p:spPr>
          <a:xfrm rot="20189114">
            <a:off x="-343723" y="5259483"/>
            <a:ext cx="3319593" cy="954107"/>
          </a:xfrm>
          <a:prstGeom prst="rect">
            <a:avLst/>
          </a:prstGeom>
        </p:spPr>
        <p:txBody>
          <a:bodyPr wrap="square">
            <a:spAutoFit/>
          </a:bodyPr>
          <a:lstStyle/>
          <a:p>
            <a:pPr lvl="1"/>
            <a:r>
              <a:rPr lang="en-US" sz="2800" b="1" dirty="0"/>
              <a:t>ID </a:t>
            </a:r>
            <a:r>
              <a:rPr lang="en-US" sz="2800" b="1" dirty="0" smtClean="0"/>
              <a:t>important </a:t>
            </a:r>
            <a:r>
              <a:rPr lang="en-US" sz="2800" b="1" dirty="0"/>
              <a:t>alarm signals </a:t>
            </a:r>
          </a:p>
        </p:txBody>
      </p:sp>
      <p:sp>
        <p:nvSpPr>
          <p:cNvPr id="10" name="Rectangle 9" descr="Establish alarm management policies&#10;"/>
          <p:cNvSpPr/>
          <p:nvPr/>
        </p:nvSpPr>
        <p:spPr>
          <a:xfrm rot="20211795">
            <a:off x="3676096" y="700723"/>
            <a:ext cx="6096000" cy="954107"/>
          </a:xfrm>
          <a:prstGeom prst="rect">
            <a:avLst/>
          </a:prstGeom>
        </p:spPr>
        <p:txBody>
          <a:bodyPr>
            <a:spAutoFit/>
          </a:bodyPr>
          <a:lstStyle/>
          <a:p>
            <a:pPr lvl="1"/>
            <a:r>
              <a:rPr lang="en-US" sz="2800" b="1" dirty="0"/>
              <a:t>Establish </a:t>
            </a:r>
            <a:r>
              <a:rPr lang="en-US" sz="2800" b="1" dirty="0" smtClean="0"/>
              <a:t>alarm management policies</a:t>
            </a:r>
            <a:endParaRPr lang="en-US" sz="2800" b="1" dirty="0"/>
          </a:p>
        </p:txBody>
      </p:sp>
      <p:sp>
        <p:nvSpPr>
          <p:cNvPr id="11" name="Rectangle 10" descr="Educate staff&#10;"/>
          <p:cNvSpPr/>
          <p:nvPr/>
        </p:nvSpPr>
        <p:spPr>
          <a:xfrm rot="20191786">
            <a:off x="5082257" y="3848291"/>
            <a:ext cx="2662845" cy="523220"/>
          </a:xfrm>
          <a:prstGeom prst="rect">
            <a:avLst/>
          </a:prstGeom>
        </p:spPr>
        <p:txBody>
          <a:bodyPr wrap="none">
            <a:spAutoFit/>
          </a:bodyPr>
          <a:lstStyle/>
          <a:p>
            <a:pPr lvl="1"/>
            <a:r>
              <a:rPr lang="en-US" sz="2800" b="1" dirty="0"/>
              <a:t>Educate staff</a:t>
            </a:r>
          </a:p>
        </p:txBody>
      </p:sp>
    </p:spTree>
    <p:extLst>
      <p:ext uri="{BB962C8B-B14F-4D97-AF65-F5344CB8AC3E}">
        <p14:creationId xmlns:p14="http://schemas.microsoft.com/office/powerpoint/2010/main" val="377062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65548289"/>
              </p:ext>
            </p:extLst>
          </p:nvPr>
        </p:nvGraphicFramePr>
        <p:xfrm>
          <a:off x="228600" y="152400"/>
          <a:ext cx="117348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762000" y="2743200"/>
            <a:ext cx="10515600" cy="1325563"/>
          </a:xfrm>
        </p:spPr>
        <p:txBody>
          <a:bodyPr>
            <a:normAutofit/>
          </a:bodyPr>
          <a:lstStyle/>
          <a:p>
            <a:pPr algn="ctr"/>
            <a:r>
              <a:rPr lang="en-US" sz="4400" b="1" dirty="0" smtClean="0">
                <a:solidFill>
                  <a:schemeClr val="accent1"/>
                </a:solidFill>
              </a:rPr>
              <a:t>Who is addressing the danger?</a:t>
            </a:r>
            <a:endParaRPr lang="en-US" sz="4400" b="1" dirty="0">
              <a:solidFill>
                <a:schemeClr val="accent1"/>
              </a:solidFill>
            </a:endParaRPr>
          </a:p>
        </p:txBody>
      </p:sp>
    </p:spTree>
    <p:extLst>
      <p:ext uri="{BB962C8B-B14F-4D97-AF65-F5344CB8AC3E}">
        <p14:creationId xmlns:p14="http://schemas.microsoft.com/office/powerpoint/2010/main" val="1008163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ver of VHA National Clinical Alarms Survey from July 2013.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12903200" cy="967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260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n elderly woman with a nurse sitting on her hospital b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2875" y="-645436"/>
            <a:ext cx="12477750" cy="8335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77000" y="304800"/>
            <a:ext cx="3352800" cy="1325563"/>
          </a:xfrm>
        </p:spPr>
        <p:txBody>
          <a:bodyPr>
            <a:noAutofit/>
          </a:bodyPr>
          <a:lstStyle/>
          <a:p>
            <a:r>
              <a:rPr lang="en-US" sz="6000" dirty="0" smtClean="0">
                <a:solidFill>
                  <a:schemeClr val="tx2"/>
                </a:solidFill>
              </a:rPr>
              <a:t>Melinda</a:t>
            </a:r>
            <a:endParaRPr lang="en-US" sz="6000" dirty="0">
              <a:solidFill>
                <a:schemeClr val="tx2"/>
              </a:solidFill>
            </a:endParaRPr>
          </a:p>
        </p:txBody>
      </p:sp>
    </p:spTree>
    <p:extLst>
      <p:ext uri="{BB962C8B-B14F-4D97-AF65-F5344CB8AC3E}">
        <p14:creationId xmlns:p14="http://schemas.microsoft.com/office/powerpoint/2010/main" val="872568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609600"/>
            <a:ext cx="11963400" cy="5791200"/>
          </a:xfrm>
        </p:spPr>
        <p:txBody>
          <a:bodyPr>
            <a:noAutofit/>
          </a:bodyPr>
          <a:lstStyle/>
          <a:p>
            <a:r>
              <a:rPr lang="en-US" sz="5400" dirty="0" smtClean="0">
                <a:solidFill>
                  <a:schemeClr val="tx2"/>
                </a:solidFill>
              </a:rPr>
              <a:t>“</a:t>
            </a:r>
            <a:r>
              <a:rPr lang="en-US" sz="6000" dirty="0">
                <a:solidFill>
                  <a:schemeClr val="tx2"/>
                </a:solidFill>
              </a:rPr>
              <a:t>There is a great </a:t>
            </a:r>
            <a:r>
              <a:rPr lang="en-US" sz="6000" dirty="0">
                <a:solidFill>
                  <a:schemeClr val="accent1"/>
                </a:solidFill>
              </a:rPr>
              <a:t>difference</a:t>
            </a:r>
            <a:r>
              <a:rPr lang="en-US" sz="6000" dirty="0"/>
              <a:t> </a:t>
            </a:r>
            <a:r>
              <a:rPr lang="en-US" sz="6000" dirty="0">
                <a:solidFill>
                  <a:schemeClr val="tx2"/>
                </a:solidFill>
              </a:rPr>
              <a:t>between having excellent </a:t>
            </a:r>
            <a:r>
              <a:rPr lang="en-US" sz="6000" dirty="0">
                <a:solidFill>
                  <a:schemeClr val="bg1">
                    <a:lumMod val="65000"/>
                  </a:schemeClr>
                </a:solidFill>
              </a:rPr>
              <a:t>procedures on paper </a:t>
            </a:r>
            <a:r>
              <a:rPr lang="en-US" sz="6000" dirty="0">
                <a:solidFill>
                  <a:schemeClr val="tx2"/>
                </a:solidFill>
              </a:rPr>
              <a:t>and </a:t>
            </a:r>
            <a:r>
              <a:rPr lang="en-US" sz="6000" dirty="0" smtClean="0">
                <a:solidFill>
                  <a:schemeClr val="tx2"/>
                </a:solidFill>
              </a:rPr>
              <a:t>having </a:t>
            </a:r>
            <a:r>
              <a:rPr lang="en-US" sz="6000" dirty="0">
                <a:solidFill>
                  <a:schemeClr val="tx2"/>
                </a:solidFill>
              </a:rPr>
              <a:t>procedures that are </a:t>
            </a:r>
            <a:r>
              <a:rPr lang="en-US" sz="6000" i="1" dirty="0">
                <a:solidFill>
                  <a:schemeClr val="accent1"/>
                </a:solidFill>
              </a:rPr>
              <a:t>understood and applied consistently</a:t>
            </a:r>
            <a:r>
              <a:rPr lang="en-US" sz="6000" dirty="0"/>
              <a:t> </a:t>
            </a:r>
            <a:r>
              <a:rPr lang="en-US" sz="6000" dirty="0">
                <a:solidFill>
                  <a:schemeClr val="tx2"/>
                </a:solidFill>
              </a:rPr>
              <a:t>by all staff.” </a:t>
            </a:r>
          </a:p>
        </p:txBody>
      </p:sp>
    </p:spTree>
    <p:extLst>
      <p:ext uri="{BB962C8B-B14F-4D97-AF65-F5344CB8AC3E}">
        <p14:creationId xmlns:p14="http://schemas.microsoft.com/office/powerpoint/2010/main" val="653693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CG tra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05" y="-2468572"/>
            <a:ext cx="12192000" cy="94210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5795" y="533400"/>
            <a:ext cx="10515600" cy="1325563"/>
          </a:xfrm>
        </p:spPr>
        <p:txBody>
          <a:bodyPr>
            <a:normAutofit/>
          </a:bodyPr>
          <a:lstStyle/>
          <a:p>
            <a:r>
              <a:rPr lang="en-US" sz="5400" dirty="0" smtClean="0"/>
              <a:t>Objectives</a:t>
            </a:r>
            <a:endParaRPr lang="en-US" sz="5400" dirty="0"/>
          </a:p>
        </p:txBody>
      </p:sp>
    </p:spTree>
    <p:extLst>
      <p:ext uri="{BB962C8B-B14F-4D97-AF65-F5344CB8AC3E}">
        <p14:creationId xmlns:p14="http://schemas.microsoft.com/office/powerpoint/2010/main" val="3571221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1"/>
            <a:ext cx="6285318" cy="4491636"/>
          </a:xfrm>
        </p:spPr>
        <p:txBody>
          <a:bodyPr>
            <a:noAutofit/>
          </a:bodyPr>
          <a:lstStyle/>
          <a:p>
            <a:r>
              <a:rPr lang="en-US" sz="9600" dirty="0" smtClean="0">
                <a:solidFill>
                  <a:schemeClr val="accent1"/>
                </a:solidFill>
              </a:rPr>
              <a:t>Policies </a:t>
            </a:r>
            <a:br>
              <a:rPr lang="en-US" sz="9600" dirty="0" smtClean="0">
                <a:solidFill>
                  <a:schemeClr val="accent1"/>
                </a:solidFill>
              </a:rPr>
            </a:br>
            <a:r>
              <a:rPr lang="en-US" sz="6000" dirty="0" smtClean="0">
                <a:solidFill>
                  <a:schemeClr val="accent1"/>
                </a:solidFill>
              </a:rPr>
              <a:t/>
            </a:r>
            <a:br>
              <a:rPr lang="en-US" sz="6000" dirty="0" smtClean="0">
                <a:solidFill>
                  <a:schemeClr val="accent1"/>
                </a:solidFill>
              </a:rPr>
            </a:br>
            <a:r>
              <a:rPr lang="en-US" sz="9600" dirty="0" smtClean="0">
                <a:solidFill>
                  <a:schemeClr val="accent1"/>
                </a:solidFill>
              </a:rPr>
              <a:t>Procedures</a:t>
            </a:r>
            <a:endParaRPr lang="en-US" sz="9600" dirty="0">
              <a:solidFill>
                <a:schemeClr val="accent1"/>
              </a:solidFill>
            </a:endParaRPr>
          </a:p>
        </p:txBody>
      </p:sp>
      <p:pic>
        <p:nvPicPr>
          <p:cNvPr id="4" name="Picture 3" descr="clipboard"/>
          <p:cNvPicPr>
            <a:picLocks noChangeAspect="1"/>
          </p:cNvPicPr>
          <p:nvPr/>
        </p:nvPicPr>
        <p:blipFill>
          <a:blip r:embed="rId3" cstate="print">
            <a:grayscl/>
            <a:extLst>
              <a:ext uri="{BEBA8EAE-BF5A-486C-A8C5-ECC9F3942E4B}">
                <a14:imgProps xmlns:a14="http://schemas.microsoft.com/office/drawing/2010/main">
                  <a14:imgLayer r:embed="rId4">
                    <a14:imgEffect>
                      <a14:backgroundRemoval t="4775" b="95771" l="3795" r="95636"/>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629400" y="-431794"/>
            <a:ext cx="5486400" cy="7641226"/>
          </a:xfrm>
          <a:prstGeom prst="rect">
            <a:avLst/>
          </a:prstGeom>
        </p:spPr>
      </p:pic>
      <p:pic>
        <p:nvPicPr>
          <p:cNvPr id="12290" name="Picture 2" descr="heart icon with ECG line through the middl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47934" y="1785464"/>
            <a:ext cx="4286250" cy="41062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46389" y="894348"/>
            <a:ext cx="2408032" cy="3785652"/>
          </a:xfrm>
          <a:prstGeom prst="rect">
            <a:avLst/>
          </a:prstGeom>
        </p:spPr>
        <p:txBody>
          <a:bodyPr wrap="none">
            <a:spAutoFit/>
          </a:bodyPr>
          <a:lstStyle/>
          <a:p>
            <a:r>
              <a:rPr lang="en-US" sz="24000" b="1" dirty="0">
                <a:solidFill>
                  <a:schemeClr val="accent1"/>
                </a:solidFill>
              </a:rPr>
              <a:t>&amp;</a:t>
            </a:r>
            <a:endParaRPr lang="en-US" sz="24000" b="1" dirty="0"/>
          </a:p>
        </p:txBody>
      </p:sp>
    </p:spTree>
    <p:extLst>
      <p:ext uri="{BB962C8B-B14F-4D97-AF65-F5344CB8AC3E}">
        <p14:creationId xmlns:p14="http://schemas.microsoft.com/office/powerpoint/2010/main" val="3582058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02001" y="342901"/>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648200" y="342901"/>
            <a:ext cx="6477000" cy="1143000"/>
          </a:xfrm>
        </p:spPr>
        <p:txBody>
          <a:bodyPr>
            <a:normAutofit/>
          </a:bodyPr>
          <a:lstStyle/>
          <a:p>
            <a:r>
              <a:rPr lang="en-US" sz="4400" dirty="0" smtClean="0"/>
              <a:t>Poll Question</a:t>
            </a:r>
            <a:endParaRPr lang="en-US" sz="4400" dirty="0"/>
          </a:p>
        </p:txBody>
      </p:sp>
      <p:sp>
        <p:nvSpPr>
          <p:cNvPr id="5" name="Content Placeholder 4"/>
          <p:cNvSpPr>
            <a:spLocks noGrp="1"/>
          </p:cNvSpPr>
          <p:nvPr>
            <p:ph idx="1"/>
          </p:nvPr>
        </p:nvSpPr>
        <p:spPr>
          <a:xfrm>
            <a:off x="406400" y="1600200"/>
            <a:ext cx="11379200" cy="4876800"/>
          </a:xfrm>
        </p:spPr>
        <p:txBody>
          <a:bodyPr>
            <a:normAutofit/>
          </a:bodyPr>
          <a:lstStyle/>
          <a:p>
            <a:pPr marL="0" indent="0">
              <a:buNone/>
            </a:pPr>
            <a:r>
              <a:rPr lang="en-US" sz="4400" dirty="0"/>
              <a:t>If you have a cardiac monitoring policy, does it include skin preparation?  </a:t>
            </a:r>
          </a:p>
          <a:p>
            <a:pPr marL="742950" indent="-742950">
              <a:buAutoNum type="alphaUcPeriod"/>
            </a:pPr>
            <a:r>
              <a:rPr lang="en-US" sz="4400" dirty="0"/>
              <a:t>Yes</a:t>
            </a:r>
          </a:p>
          <a:p>
            <a:pPr marL="742950" indent="-742950">
              <a:buAutoNum type="alphaUcPeriod"/>
            </a:pPr>
            <a:r>
              <a:rPr lang="en-US" sz="4400" dirty="0"/>
              <a:t>No</a:t>
            </a:r>
          </a:p>
          <a:p>
            <a:pPr marL="742950" indent="-742950">
              <a:buAutoNum type="alphaUcPeriod"/>
            </a:pPr>
            <a:r>
              <a:rPr lang="en-US" sz="4400" dirty="0"/>
              <a:t>I don’t </a:t>
            </a:r>
            <a:r>
              <a:rPr lang="en-US" sz="4400" dirty="0" smtClean="0"/>
              <a:t>know</a:t>
            </a:r>
            <a:endParaRPr lang="en-US" sz="4400" dirty="0"/>
          </a:p>
        </p:txBody>
      </p:sp>
    </p:spTree>
    <p:extLst>
      <p:ext uri="{BB962C8B-B14F-4D97-AF65-F5344CB8AC3E}">
        <p14:creationId xmlns:p14="http://schemas.microsoft.com/office/powerpoint/2010/main" val="3362574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solidFill>
                  <a:schemeClr val="tx2"/>
                </a:solidFill>
              </a:rPr>
              <a:t>VHA Audit</a:t>
            </a:r>
            <a:endParaRPr lang="en-US" sz="4800" dirty="0">
              <a:solidFill>
                <a:schemeClr val="tx2"/>
              </a:solidFill>
            </a:endParaRPr>
          </a:p>
        </p:txBody>
      </p:sp>
      <p:sp>
        <p:nvSpPr>
          <p:cNvPr id="3" name="Content Placeholder 2"/>
          <p:cNvSpPr>
            <a:spLocks noGrp="1"/>
          </p:cNvSpPr>
          <p:nvPr>
            <p:ph idx="1"/>
          </p:nvPr>
        </p:nvSpPr>
        <p:spPr/>
        <p:txBody>
          <a:bodyPr>
            <a:noAutofit/>
          </a:bodyPr>
          <a:lstStyle/>
          <a:p>
            <a:pPr marL="0" indent="0" algn="ctr">
              <a:buNone/>
            </a:pPr>
            <a:r>
              <a:rPr lang="en-US" sz="13800" b="1" dirty="0" smtClean="0">
                <a:solidFill>
                  <a:schemeClr val="accent1"/>
                </a:solidFill>
              </a:rPr>
              <a:t>72</a:t>
            </a:r>
            <a:r>
              <a:rPr lang="en-US" sz="13800" b="1" dirty="0">
                <a:solidFill>
                  <a:schemeClr val="accent1"/>
                </a:solidFill>
              </a:rPr>
              <a:t>% </a:t>
            </a:r>
            <a:endParaRPr lang="en-US" sz="13800" b="1" dirty="0" smtClean="0">
              <a:solidFill>
                <a:schemeClr val="accent1"/>
              </a:solidFill>
            </a:endParaRPr>
          </a:p>
          <a:p>
            <a:pPr marL="0" indent="0" algn="ctr">
              <a:buNone/>
            </a:pPr>
            <a:r>
              <a:rPr lang="en-US" sz="4400" dirty="0">
                <a:solidFill>
                  <a:schemeClr val="tx2"/>
                </a:solidFill>
              </a:rPr>
              <a:t>o</a:t>
            </a:r>
            <a:r>
              <a:rPr lang="en-US" sz="4400" dirty="0" smtClean="0">
                <a:solidFill>
                  <a:schemeClr val="tx2"/>
                </a:solidFill>
              </a:rPr>
              <a:t>f </a:t>
            </a:r>
            <a:r>
              <a:rPr lang="en-US" sz="4400" dirty="0" smtClean="0">
                <a:solidFill>
                  <a:schemeClr val="tx2"/>
                </a:solidFill>
              </a:rPr>
              <a:t>nurses did </a:t>
            </a:r>
            <a:r>
              <a:rPr lang="en-US" sz="4400" dirty="0">
                <a:solidFill>
                  <a:schemeClr val="tx2"/>
                </a:solidFill>
              </a:rPr>
              <a:t>not use any skin preparation prior to electrode placement for cardiac monitoring</a:t>
            </a:r>
          </a:p>
        </p:txBody>
      </p:sp>
    </p:spTree>
    <p:extLst>
      <p:ext uri="{BB962C8B-B14F-4D97-AF65-F5344CB8AC3E}">
        <p14:creationId xmlns:p14="http://schemas.microsoft.com/office/powerpoint/2010/main" val="718234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4061"/>
            <a:ext cx="6172200" cy="1325563"/>
          </a:xfrm>
        </p:spPr>
        <p:txBody>
          <a:bodyPr>
            <a:normAutofit/>
          </a:bodyPr>
          <a:lstStyle/>
          <a:p>
            <a:pPr algn="ctr"/>
            <a:r>
              <a:rPr lang="en-US" sz="4400" dirty="0" smtClean="0">
                <a:solidFill>
                  <a:schemeClr val="tx2"/>
                </a:solidFill>
              </a:rPr>
              <a:t>PULSE Trial</a:t>
            </a:r>
            <a:endParaRPr lang="en-US" sz="4400" dirty="0">
              <a:solidFill>
                <a:schemeClr val="tx2"/>
              </a:solidFill>
            </a:endParaRPr>
          </a:p>
        </p:txBody>
      </p:sp>
      <p:sp>
        <p:nvSpPr>
          <p:cNvPr id="6" name="Rectangle 5" descr="15%-27% &#10;"/>
          <p:cNvSpPr/>
          <p:nvPr/>
        </p:nvSpPr>
        <p:spPr>
          <a:xfrm>
            <a:off x="8860" y="1501355"/>
            <a:ext cx="5065554" cy="1446550"/>
          </a:xfrm>
          <a:prstGeom prst="rect">
            <a:avLst/>
          </a:prstGeom>
        </p:spPr>
        <p:txBody>
          <a:bodyPr wrap="none">
            <a:spAutoFit/>
          </a:bodyPr>
          <a:lstStyle/>
          <a:p>
            <a:pPr algn="ctr"/>
            <a:r>
              <a:rPr lang="en-US" sz="8800" b="1" i="1" dirty="0">
                <a:solidFill>
                  <a:schemeClr val="tx2"/>
                </a:solidFill>
              </a:rPr>
              <a:t>15%-27% </a:t>
            </a:r>
          </a:p>
        </p:txBody>
      </p:sp>
      <p:sp>
        <p:nvSpPr>
          <p:cNvPr id="3" name="Content Placeholder 2"/>
          <p:cNvSpPr>
            <a:spLocks noGrp="1"/>
          </p:cNvSpPr>
          <p:nvPr>
            <p:ph idx="1"/>
          </p:nvPr>
        </p:nvSpPr>
        <p:spPr>
          <a:xfrm>
            <a:off x="5044288" y="1676400"/>
            <a:ext cx="7467600" cy="4351338"/>
          </a:xfrm>
        </p:spPr>
        <p:txBody>
          <a:bodyPr>
            <a:normAutofit/>
          </a:bodyPr>
          <a:lstStyle/>
          <a:p>
            <a:pPr marL="0" indent="0">
              <a:buNone/>
            </a:pPr>
            <a:r>
              <a:rPr lang="en-US" sz="4400" dirty="0" smtClean="0">
                <a:solidFill>
                  <a:schemeClr val="accent1"/>
                </a:solidFill>
              </a:rPr>
              <a:t>of the time, limb electrodes were placed incorrectly</a:t>
            </a:r>
          </a:p>
          <a:p>
            <a:pPr marL="0" indent="0">
              <a:buNone/>
            </a:pPr>
            <a:endParaRPr lang="en-US" sz="4400" dirty="0">
              <a:solidFill>
                <a:schemeClr val="accent1"/>
              </a:solidFill>
            </a:endParaRPr>
          </a:p>
          <a:p>
            <a:pPr marL="0" indent="0">
              <a:buNone/>
            </a:pPr>
            <a:endParaRPr lang="en-US" sz="4400" dirty="0" smtClean="0">
              <a:solidFill>
                <a:schemeClr val="accent1"/>
              </a:solidFill>
            </a:endParaRPr>
          </a:p>
          <a:p>
            <a:pPr marL="0" indent="0">
              <a:buNone/>
            </a:pPr>
            <a:r>
              <a:rPr lang="en-US" sz="4400" dirty="0" smtClean="0">
                <a:solidFill>
                  <a:schemeClr val="accent1"/>
                </a:solidFill>
              </a:rPr>
              <a:t>of the time, chest electrodes were placed incorrectly</a:t>
            </a:r>
            <a:endParaRPr lang="en-US" sz="4400" dirty="0">
              <a:solidFill>
                <a:schemeClr val="accent1"/>
              </a:solidFill>
            </a:endParaRPr>
          </a:p>
        </p:txBody>
      </p:sp>
      <p:sp>
        <p:nvSpPr>
          <p:cNvPr id="5" name="Rectangle 4" descr="77% &#10;"/>
          <p:cNvSpPr/>
          <p:nvPr/>
        </p:nvSpPr>
        <p:spPr>
          <a:xfrm>
            <a:off x="644856" y="4114800"/>
            <a:ext cx="6096001" cy="1446550"/>
          </a:xfrm>
          <a:prstGeom prst="rect">
            <a:avLst/>
          </a:prstGeom>
        </p:spPr>
        <p:txBody>
          <a:bodyPr>
            <a:spAutoFit/>
          </a:bodyPr>
          <a:lstStyle/>
          <a:p>
            <a:pPr algn="ctr"/>
            <a:r>
              <a:rPr lang="en-US" sz="8800" b="1" i="1" dirty="0" smtClean="0">
                <a:solidFill>
                  <a:schemeClr val="tx2"/>
                </a:solidFill>
              </a:rPr>
              <a:t>77% </a:t>
            </a:r>
            <a:endParaRPr lang="en-US" sz="8800" b="1" i="1" dirty="0">
              <a:solidFill>
                <a:schemeClr val="tx2"/>
              </a:solidFill>
            </a:endParaRPr>
          </a:p>
        </p:txBody>
      </p:sp>
      <p:sp>
        <p:nvSpPr>
          <p:cNvPr id="4" name="Rectangle 3" descr="&quot;&quot;"/>
          <p:cNvSpPr/>
          <p:nvPr/>
        </p:nvSpPr>
        <p:spPr>
          <a:xfrm rot="16200000" flipH="1">
            <a:off x="5676900" y="376569"/>
            <a:ext cx="838200" cy="1219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i="1" dirty="0" smtClean="0"/>
          </a:p>
        </p:txBody>
      </p:sp>
    </p:spTree>
    <p:extLst>
      <p:ext uri="{BB962C8B-B14F-4D97-AF65-F5344CB8AC3E}">
        <p14:creationId xmlns:p14="http://schemas.microsoft.com/office/powerpoint/2010/main" val="3460238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02001" y="227677"/>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800600" y="227677"/>
            <a:ext cx="4419600" cy="1143000"/>
          </a:xfrm>
        </p:spPr>
        <p:txBody>
          <a:bodyPr>
            <a:normAutofit/>
          </a:bodyPr>
          <a:lstStyle/>
          <a:p>
            <a:r>
              <a:rPr lang="en-US" sz="4400" dirty="0" smtClean="0"/>
              <a:t>Poll Results</a:t>
            </a:r>
            <a:endParaRPr lang="en-US" sz="4400" dirty="0"/>
          </a:p>
        </p:txBody>
      </p:sp>
      <p:sp>
        <p:nvSpPr>
          <p:cNvPr id="3" name="Rectangle 2" descr="If you have a cardiac monitoring policy, does it include skin preparation?  &#10;"/>
          <p:cNvSpPr/>
          <p:nvPr/>
        </p:nvSpPr>
        <p:spPr>
          <a:xfrm>
            <a:off x="228600" y="1414791"/>
            <a:ext cx="11252200" cy="1446550"/>
          </a:xfrm>
          <a:prstGeom prst="rect">
            <a:avLst/>
          </a:prstGeom>
        </p:spPr>
        <p:txBody>
          <a:bodyPr wrap="square">
            <a:spAutoFit/>
          </a:bodyPr>
          <a:lstStyle/>
          <a:p>
            <a:r>
              <a:rPr lang="en-US" sz="4400" dirty="0"/>
              <a:t>If you have a cardiac monitoring policy, does it include skin preparation?  </a:t>
            </a:r>
          </a:p>
        </p:txBody>
      </p:sp>
      <p:sp>
        <p:nvSpPr>
          <p:cNvPr id="5" name="Content Placeholder 4"/>
          <p:cNvSpPr>
            <a:spLocks noGrp="1"/>
          </p:cNvSpPr>
          <p:nvPr>
            <p:ph idx="1"/>
          </p:nvPr>
        </p:nvSpPr>
        <p:spPr>
          <a:xfrm>
            <a:off x="762000" y="2879131"/>
            <a:ext cx="5461000" cy="3952545"/>
          </a:xfrm>
        </p:spPr>
        <p:txBody>
          <a:bodyPr>
            <a:normAutofit/>
          </a:bodyPr>
          <a:lstStyle/>
          <a:p>
            <a:pPr marL="742950" indent="-742950">
              <a:buAutoNum type="alphaUcPeriod"/>
            </a:pPr>
            <a:r>
              <a:rPr lang="en-US" sz="4000" dirty="0"/>
              <a:t>Yes</a:t>
            </a:r>
          </a:p>
          <a:p>
            <a:pPr marL="742950" indent="-742950">
              <a:buAutoNum type="alphaUcPeriod"/>
            </a:pPr>
            <a:r>
              <a:rPr lang="en-US" sz="4000" dirty="0"/>
              <a:t>No</a:t>
            </a:r>
          </a:p>
          <a:p>
            <a:pPr marL="742950" indent="-742950">
              <a:buAutoNum type="alphaUcPeriod"/>
            </a:pPr>
            <a:r>
              <a:rPr lang="en-US" sz="4000" dirty="0"/>
              <a:t>I don’t </a:t>
            </a:r>
            <a:r>
              <a:rPr lang="en-US" sz="4000" dirty="0" smtClean="0"/>
              <a:t>know</a:t>
            </a:r>
            <a:endParaRPr lang="en-US" sz="4000" dirty="0"/>
          </a:p>
        </p:txBody>
      </p:sp>
    </p:spTree>
    <p:extLst>
      <p:ext uri="{BB962C8B-B14F-4D97-AF65-F5344CB8AC3E}">
        <p14:creationId xmlns:p14="http://schemas.microsoft.com/office/powerpoint/2010/main" val="2181149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02001" y="227677"/>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800600" y="227677"/>
            <a:ext cx="4419600" cy="1143000"/>
          </a:xfrm>
        </p:spPr>
        <p:txBody>
          <a:bodyPr>
            <a:normAutofit/>
          </a:bodyPr>
          <a:lstStyle/>
          <a:p>
            <a:r>
              <a:rPr lang="en-US" sz="4400" dirty="0" smtClean="0"/>
              <a:t>Poll Results</a:t>
            </a:r>
            <a:endParaRPr lang="en-US" sz="4400" dirty="0"/>
          </a:p>
        </p:txBody>
      </p:sp>
      <p:sp>
        <p:nvSpPr>
          <p:cNvPr id="3" name="Rectangle 2" descr="If you have a cardiac monitoring policy, does it include skin preparation?  &#10;"/>
          <p:cNvSpPr/>
          <p:nvPr/>
        </p:nvSpPr>
        <p:spPr>
          <a:xfrm>
            <a:off x="228600" y="1414791"/>
            <a:ext cx="11252200" cy="1446550"/>
          </a:xfrm>
          <a:prstGeom prst="rect">
            <a:avLst/>
          </a:prstGeom>
        </p:spPr>
        <p:txBody>
          <a:bodyPr wrap="square">
            <a:spAutoFit/>
          </a:bodyPr>
          <a:lstStyle/>
          <a:p>
            <a:r>
              <a:rPr lang="en-US" sz="4400" dirty="0"/>
              <a:t>If you have a cardiac monitoring policy, does it include skin preparation?  </a:t>
            </a:r>
          </a:p>
        </p:txBody>
      </p:sp>
      <p:sp>
        <p:nvSpPr>
          <p:cNvPr id="5" name="Content Placeholder 4"/>
          <p:cNvSpPr>
            <a:spLocks noGrp="1"/>
          </p:cNvSpPr>
          <p:nvPr>
            <p:ph idx="1"/>
          </p:nvPr>
        </p:nvSpPr>
        <p:spPr>
          <a:xfrm>
            <a:off x="762000" y="2879131"/>
            <a:ext cx="5461000" cy="3952545"/>
          </a:xfrm>
        </p:spPr>
        <p:txBody>
          <a:bodyPr>
            <a:normAutofit/>
          </a:bodyPr>
          <a:lstStyle/>
          <a:p>
            <a:pPr marL="742950" indent="-742950">
              <a:buAutoNum type="alphaUcPeriod"/>
            </a:pPr>
            <a:r>
              <a:rPr lang="en-US" sz="4000" dirty="0"/>
              <a:t>Yes</a:t>
            </a:r>
          </a:p>
          <a:p>
            <a:pPr marL="742950" indent="-742950">
              <a:buAutoNum type="alphaUcPeriod"/>
            </a:pPr>
            <a:r>
              <a:rPr lang="en-US" sz="4000" dirty="0"/>
              <a:t>No</a:t>
            </a:r>
          </a:p>
          <a:p>
            <a:pPr marL="742950" indent="-742950">
              <a:buAutoNum type="alphaUcPeriod"/>
            </a:pPr>
            <a:r>
              <a:rPr lang="en-US" sz="4000" dirty="0"/>
              <a:t>I don’t </a:t>
            </a:r>
            <a:r>
              <a:rPr lang="en-US" sz="4000" dirty="0" smtClean="0"/>
              <a:t>know</a:t>
            </a:r>
            <a:endParaRPr lang="en-US" sz="4000" dirty="0"/>
          </a:p>
        </p:txBody>
      </p:sp>
    </p:spTree>
    <p:extLst>
      <p:ext uri="{BB962C8B-B14F-4D97-AF65-F5344CB8AC3E}">
        <p14:creationId xmlns:p14="http://schemas.microsoft.com/office/powerpoint/2010/main" val="1565743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quot;&quot;"/>
          <p:cNvSpPr>
            <a:spLocks noGrp="1"/>
          </p:cNvSpPr>
          <p:nvPr>
            <p:ph idx="1"/>
          </p:nvPr>
        </p:nvSpPr>
        <p:spPr/>
        <p:txBody>
          <a:bodyPr>
            <a:normAutofit/>
          </a:bodyPr>
          <a:lstStyle/>
          <a:p>
            <a:pPr marL="0" indent="0">
              <a:buNone/>
            </a:pPr>
            <a:r>
              <a:rPr lang="en-US" dirty="0" smtClean="0"/>
              <a:t>  </a:t>
            </a:r>
          </a:p>
        </p:txBody>
      </p:sp>
      <p:pic>
        <p:nvPicPr>
          <p:cNvPr id="1026" name="Picture 2" descr="a lead II ECG trace"/>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l="22510" r="22510"/>
          <a:stretch/>
        </p:blipFill>
        <p:spPr bwMode="auto">
          <a:xfrm>
            <a:off x="2209800" y="1066800"/>
            <a:ext cx="7772400" cy="2115902"/>
          </a:xfrm>
          <a:prstGeom prst="rect">
            <a:avLst/>
          </a:prstGeom>
          <a:noFill/>
          <a:ln w="1905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descr="Lead II, Misinterpreted as VT&#10;"/>
          <p:cNvSpPr txBox="1"/>
          <p:nvPr/>
        </p:nvSpPr>
        <p:spPr>
          <a:xfrm>
            <a:off x="1138006" y="4108860"/>
            <a:ext cx="9915988" cy="2308324"/>
          </a:xfrm>
          <a:prstGeom prst="rect">
            <a:avLst/>
          </a:prstGeom>
          <a:noFill/>
        </p:spPr>
        <p:txBody>
          <a:bodyPr wrap="square" rtlCol="0">
            <a:spAutoFit/>
          </a:bodyPr>
          <a:lstStyle/>
          <a:p>
            <a:pPr algn="ctr"/>
            <a:r>
              <a:rPr lang="en-US" sz="7200" dirty="0">
                <a:solidFill>
                  <a:schemeClr val="tx2"/>
                </a:solidFill>
              </a:rPr>
              <a:t>Lead II, Misinterpreted as VT</a:t>
            </a:r>
          </a:p>
        </p:txBody>
      </p:sp>
    </p:spTree>
    <p:extLst>
      <p:ext uri="{BB962C8B-B14F-4D97-AF65-F5344CB8AC3E}">
        <p14:creationId xmlns:p14="http://schemas.microsoft.com/office/powerpoint/2010/main" val="21635409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ysician prepping a dummy torso for ECG lead plac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66" y="-451049"/>
            <a:ext cx="12975266" cy="7800606"/>
          </a:xfrm>
          <a:prstGeom prst="rect">
            <a:avLst/>
          </a:prstGeom>
        </p:spPr>
      </p:pic>
      <p:sp>
        <p:nvSpPr>
          <p:cNvPr id="2" name="Title 1"/>
          <p:cNvSpPr>
            <a:spLocks noGrp="1"/>
          </p:cNvSpPr>
          <p:nvPr>
            <p:ph type="title"/>
          </p:nvPr>
        </p:nvSpPr>
        <p:spPr>
          <a:xfrm>
            <a:off x="8686800" y="2438400"/>
            <a:ext cx="4267200" cy="1325563"/>
          </a:xfrm>
        </p:spPr>
        <p:txBody>
          <a:bodyPr>
            <a:noAutofit/>
          </a:bodyPr>
          <a:lstStyle/>
          <a:p>
            <a:r>
              <a:rPr lang="en-US" sz="4800" dirty="0" smtClean="0">
                <a:solidFill>
                  <a:schemeClr val="accent1"/>
                </a:solidFill>
              </a:rPr>
              <a:t>Skin Preparation</a:t>
            </a:r>
            <a:endParaRPr lang="en-US" sz="4800" dirty="0">
              <a:solidFill>
                <a:schemeClr val="accent1"/>
              </a:solidFill>
            </a:endParaRPr>
          </a:p>
        </p:txBody>
      </p:sp>
    </p:spTree>
    <p:extLst>
      <p:ext uri="{BB962C8B-B14F-4D97-AF65-F5344CB8AC3E}">
        <p14:creationId xmlns:p14="http://schemas.microsoft.com/office/powerpoint/2010/main" val="486419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 Wires to Electrodes</a:t>
            </a:r>
            <a:endParaRPr lang="en-US" dirty="0"/>
          </a:p>
        </p:txBody>
      </p:sp>
      <p:pic>
        <p:nvPicPr>
          <p:cNvPr id="4" name="Content Placeholder 3" descr="a physician attaching lead wires to ECG electrod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457200"/>
            <a:ext cx="12954000" cy="7787822"/>
          </a:xfrm>
        </p:spPr>
      </p:pic>
    </p:spTree>
    <p:extLst>
      <p:ext uri="{BB962C8B-B14F-4D97-AF65-F5344CB8AC3E}">
        <p14:creationId xmlns:p14="http://schemas.microsoft.com/office/powerpoint/2010/main" val="2216989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0"/>
            <a:ext cx="10515600" cy="1325563"/>
          </a:xfrm>
        </p:spPr>
        <p:txBody>
          <a:bodyPr/>
          <a:lstStyle/>
          <a:p>
            <a:r>
              <a:rPr lang="en-US" dirty="0" smtClean="0"/>
              <a:t>Correct Electrode Placement</a:t>
            </a:r>
            <a:endParaRPr lang="en-US" dirty="0"/>
          </a:p>
        </p:txBody>
      </p:sp>
      <p:sp>
        <p:nvSpPr>
          <p:cNvPr id="7" name="Rectangle 6"/>
          <p:cNvSpPr/>
          <p:nvPr/>
        </p:nvSpPr>
        <p:spPr>
          <a:xfrm>
            <a:off x="3085520" y="5528349"/>
            <a:ext cx="5650426" cy="800219"/>
          </a:xfrm>
          <a:prstGeom prst="rect">
            <a:avLst/>
          </a:prstGeom>
        </p:spPr>
        <p:txBody>
          <a:bodyPr wrap="square">
            <a:spAutoFit/>
          </a:bodyPr>
          <a:lstStyle/>
          <a:p>
            <a:pPr defTabSz="457200" eaLnBrk="0"/>
            <a:r>
              <a:rPr lang="en-US" baseline="30000" dirty="0">
                <a:solidFill>
                  <a:prstClr val="white"/>
                </a:solidFill>
              </a:rPr>
              <a:t> </a:t>
            </a:r>
            <a:endParaRPr lang="en-US" dirty="0">
              <a:solidFill>
                <a:prstClr val="white"/>
              </a:solidFill>
            </a:endParaRPr>
          </a:p>
          <a:p>
            <a:pPr defTabSz="457200" eaLnBrk="0"/>
            <a:endParaRPr lang="en-US" sz="2800" dirty="0">
              <a:solidFill>
                <a:srgbClr val="333333"/>
              </a:solidFill>
            </a:endParaRPr>
          </a:p>
        </p:txBody>
      </p:sp>
      <p:graphicFrame>
        <p:nvGraphicFramePr>
          <p:cNvPr id="9" name="Table 8" descr="&#10;Electrode Name: RA&#10;Position: Infraclavicular fossa&#10;&#10;Electrode Name: LA&#10;Position: Infraclavicular fossa&#10;&#10;Electrode Name: LL&#10;Position: Below left rib cage&#10;&#10;Electrode Name: RL&#10;Position: Below right rib cage&#10;&#10;Electrode Name: V1&#10;Position: Fourth intercostal space&#10;&#10;"/>
          <p:cNvGraphicFramePr>
            <a:graphicFrameLocks noGrp="1"/>
          </p:cNvGraphicFramePr>
          <p:nvPr>
            <p:extLst>
              <p:ext uri="{D42A27DB-BD31-4B8C-83A1-F6EECF244321}">
                <p14:modId xmlns:p14="http://schemas.microsoft.com/office/powerpoint/2010/main" val="1048319942"/>
              </p:ext>
            </p:extLst>
          </p:nvPr>
        </p:nvGraphicFramePr>
        <p:xfrm>
          <a:off x="952500" y="1143000"/>
          <a:ext cx="10287000" cy="5602055"/>
        </p:xfrm>
        <a:graphic>
          <a:graphicData uri="http://schemas.openxmlformats.org/drawingml/2006/table">
            <a:tbl>
              <a:tblPr firstRow="1" bandRow="1">
                <a:tableStyleId>{5C22544A-7EE6-4342-B048-85BDC9FD1C3A}</a:tableStyleId>
              </a:tblPr>
              <a:tblGrid>
                <a:gridCol w="3619500"/>
                <a:gridCol w="6667500"/>
              </a:tblGrid>
              <a:tr h="907051">
                <a:tc>
                  <a:txBody>
                    <a:bodyPr/>
                    <a:lstStyle/>
                    <a:p>
                      <a:r>
                        <a:rPr lang="en-US" sz="3200" dirty="0" smtClean="0"/>
                        <a:t>Electrode Name</a:t>
                      </a:r>
                      <a:endParaRPr lang="en-US" sz="3200" dirty="0"/>
                    </a:p>
                  </a:txBody>
                  <a:tcPr/>
                </a:tc>
                <a:tc>
                  <a:txBody>
                    <a:bodyPr/>
                    <a:lstStyle/>
                    <a:p>
                      <a:r>
                        <a:rPr lang="en-US" sz="3200" dirty="0" smtClean="0"/>
                        <a:t>Position</a:t>
                      </a:r>
                      <a:endParaRPr lang="en-US" sz="3200" dirty="0"/>
                    </a:p>
                  </a:txBody>
                  <a:tcPr/>
                </a:tc>
              </a:tr>
              <a:tr h="907051">
                <a:tc>
                  <a:txBody>
                    <a:bodyPr/>
                    <a:lstStyle/>
                    <a:p>
                      <a:r>
                        <a:rPr lang="en-US" sz="3200" dirty="0" smtClean="0"/>
                        <a:t>RA</a:t>
                      </a:r>
                      <a:endParaRPr lang="en-US" sz="3200" dirty="0"/>
                    </a:p>
                  </a:txBody>
                  <a:tcPr/>
                </a:tc>
                <a:tc>
                  <a:txBody>
                    <a:bodyPr/>
                    <a:lstStyle/>
                    <a:p>
                      <a:r>
                        <a:rPr lang="en-US" sz="3200" dirty="0" smtClean="0"/>
                        <a:t>Right </a:t>
                      </a:r>
                      <a:r>
                        <a:rPr lang="en-US" sz="3200" dirty="0" err="1" smtClean="0"/>
                        <a:t>Infraclavicular</a:t>
                      </a:r>
                      <a:r>
                        <a:rPr lang="en-US" sz="3200" dirty="0" smtClean="0"/>
                        <a:t> fossa</a:t>
                      </a:r>
                      <a:endParaRPr lang="en-US" sz="3200" dirty="0"/>
                    </a:p>
                  </a:txBody>
                  <a:tcPr/>
                </a:tc>
              </a:tr>
              <a:tr h="907051">
                <a:tc>
                  <a:txBody>
                    <a:bodyPr/>
                    <a:lstStyle/>
                    <a:p>
                      <a:r>
                        <a:rPr lang="en-US" sz="3200" dirty="0" smtClean="0"/>
                        <a:t>LA</a:t>
                      </a:r>
                      <a:endParaRPr lang="en-US" sz="3200" dirty="0"/>
                    </a:p>
                  </a:txBody>
                  <a:tcPr/>
                </a:tc>
                <a:tc>
                  <a:txBody>
                    <a:bodyPr/>
                    <a:lstStyle/>
                    <a:p>
                      <a:r>
                        <a:rPr lang="en-US" sz="3200" dirty="0" smtClean="0"/>
                        <a:t>Left </a:t>
                      </a:r>
                      <a:r>
                        <a:rPr lang="en-US" sz="3200" dirty="0" err="1" smtClean="0"/>
                        <a:t>Infraclavicular</a:t>
                      </a:r>
                      <a:r>
                        <a:rPr lang="en-US" sz="3200" dirty="0" smtClean="0"/>
                        <a:t> fossa</a:t>
                      </a:r>
                      <a:endParaRPr lang="en-US" sz="3200" dirty="0"/>
                    </a:p>
                  </a:txBody>
                  <a:tcPr/>
                </a:tc>
              </a:tr>
              <a:tr h="907051">
                <a:tc>
                  <a:txBody>
                    <a:bodyPr/>
                    <a:lstStyle/>
                    <a:p>
                      <a:r>
                        <a:rPr lang="en-US" sz="3200" dirty="0" smtClean="0"/>
                        <a:t>LL</a:t>
                      </a:r>
                      <a:endParaRPr lang="en-US" sz="3200" dirty="0"/>
                    </a:p>
                  </a:txBody>
                  <a:tcPr/>
                </a:tc>
                <a:tc>
                  <a:txBody>
                    <a:bodyPr/>
                    <a:lstStyle/>
                    <a:p>
                      <a:r>
                        <a:rPr lang="en-US" sz="3200" dirty="0" smtClean="0"/>
                        <a:t>Below</a:t>
                      </a:r>
                      <a:r>
                        <a:rPr lang="en-US" sz="3200" baseline="0" dirty="0" smtClean="0"/>
                        <a:t> left rib cage</a:t>
                      </a:r>
                      <a:endParaRPr lang="en-US" sz="3200" dirty="0"/>
                    </a:p>
                  </a:txBody>
                  <a:tcPr/>
                </a:tc>
              </a:tr>
              <a:tr h="907051">
                <a:tc>
                  <a:txBody>
                    <a:bodyPr/>
                    <a:lstStyle/>
                    <a:p>
                      <a:r>
                        <a:rPr lang="en-US" sz="3200" dirty="0" smtClean="0"/>
                        <a:t>RL</a:t>
                      </a:r>
                      <a:endParaRPr lang="en-US" sz="3200" dirty="0"/>
                    </a:p>
                  </a:txBody>
                  <a:tcPr/>
                </a:tc>
                <a:tc>
                  <a:txBody>
                    <a:bodyPr/>
                    <a:lstStyle/>
                    <a:p>
                      <a:r>
                        <a:rPr lang="en-US" sz="3200" dirty="0" smtClean="0"/>
                        <a:t>Below right rib cage</a:t>
                      </a:r>
                    </a:p>
                  </a:txBody>
                  <a:tcPr/>
                </a:tc>
              </a:tr>
              <a:tr h="907051">
                <a:tc>
                  <a:txBody>
                    <a:bodyPr/>
                    <a:lstStyle/>
                    <a:p>
                      <a:r>
                        <a:rPr lang="en-US" sz="3200" dirty="0" smtClean="0"/>
                        <a:t>V1</a:t>
                      </a:r>
                      <a:endParaRPr lang="en-US" sz="3200" dirty="0"/>
                    </a:p>
                  </a:txBody>
                  <a:tcPr/>
                </a:tc>
                <a:tc>
                  <a:txBody>
                    <a:bodyPr/>
                    <a:lstStyle/>
                    <a:p>
                      <a:r>
                        <a:rPr lang="en-US" sz="3200" dirty="0" smtClean="0"/>
                        <a:t>Fourth intercostal</a:t>
                      </a:r>
                      <a:r>
                        <a:rPr lang="en-US" sz="3200" baseline="0" dirty="0" smtClean="0"/>
                        <a:t> space Right Sternal border</a:t>
                      </a:r>
                      <a:endParaRPr lang="en-US" sz="3200" dirty="0"/>
                    </a:p>
                  </a:txBody>
                  <a:tcPr/>
                </a:tc>
              </a:tr>
            </a:tbl>
          </a:graphicData>
        </a:graphic>
      </p:graphicFrame>
    </p:spTree>
    <p:extLst>
      <p:ext uri="{BB962C8B-B14F-4D97-AF65-F5344CB8AC3E}">
        <p14:creationId xmlns:p14="http://schemas.microsoft.com/office/powerpoint/2010/main" val="3577308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02001" y="342901"/>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648200" y="342901"/>
            <a:ext cx="6477000" cy="1143000"/>
          </a:xfrm>
        </p:spPr>
        <p:txBody>
          <a:bodyPr>
            <a:normAutofit/>
          </a:bodyPr>
          <a:lstStyle/>
          <a:p>
            <a:r>
              <a:rPr lang="en-US" sz="4400" dirty="0" smtClean="0"/>
              <a:t>Poll Question</a:t>
            </a:r>
            <a:endParaRPr lang="en-US" sz="4400" dirty="0"/>
          </a:p>
        </p:txBody>
      </p:sp>
      <p:sp>
        <p:nvSpPr>
          <p:cNvPr id="5" name="Content Placeholder 4"/>
          <p:cNvSpPr>
            <a:spLocks noGrp="1"/>
          </p:cNvSpPr>
          <p:nvPr>
            <p:ph idx="1"/>
          </p:nvPr>
        </p:nvSpPr>
        <p:spPr>
          <a:xfrm>
            <a:off x="406400" y="1600200"/>
            <a:ext cx="11379200" cy="4876800"/>
          </a:xfrm>
        </p:spPr>
        <p:txBody>
          <a:bodyPr>
            <a:normAutofit fontScale="92500" lnSpcReduction="10000"/>
          </a:bodyPr>
          <a:lstStyle/>
          <a:p>
            <a:pPr marL="0" indent="0">
              <a:buNone/>
            </a:pPr>
            <a:r>
              <a:rPr lang="en-US" sz="4800" dirty="0"/>
              <a:t>What is your position?</a:t>
            </a:r>
          </a:p>
          <a:p>
            <a:pPr marL="1319213" indent="-850900">
              <a:buFont typeface="+mj-lt"/>
              <a:buAutoNum type="alphaUcPeriod"/>
            </a:pPr>
            <a:r>
              <a:rPr lang="en-US" sz="4800" dirty="0" smtClean="0"/>
              <a:t>RN</a:t>
            </a:r>
            <a:endParaRPr lang="en-US" sz="4800" dirty="0"/>
          </a:p>
          <a:p>
            <a:pPr marL="1319213" indent="-850900">
              <a:buFont typeface="+mj-lt"/>
              <a:buAutoNum type="alphaUcPeriod"/>
            </a:pPr>
            <a:r>
              <a:rPr lang="en-US" sz="4800" dirty="0" smtClean="0"/>
              <a:t>LPN</a:t>
            </a:r>
            <a:endParaRPr lang="en-US" sz="4800" dirty="0"/>
          </a:p>
          <a:p>
            <a:pPr marL="1319213" indent="-850900">
              <a:buFont typeface="+mj-lt"/>
              <a:buAutoNum type="alphaUcPeriod"/>
            </a:pPr>
            <a:r>
              <a:rPr lang="en-US" sz="4800" dirty="0" smtClean="0"/>
              <a:t>Nurse </a:t>
            </a:r>
            <a:r>
              <a:rPr lang="en-US" sz="4800" dirty="0"/>
              <a:t>Manager</a:t>
            </a:r>
          </a:p>
          <a:p>
            <a:pPr marL="1319213" indent="-850900">
              <a:buFont typeface="+mj-lt"/>
              <a:buAutoNum type="alphaUcPeriod"/>
            </a:pPr>
            <a:r>
              <a:rPr lang="en-US" sz="4800" dirty="0" smtClean="0"/>
              <a:t>Nurse </a:t>
            </a:r>
            <a:r>
              <a:rPr lang="en-US" sz="4800" dirty="0"/>
              <a:t>Educator</a:t>
            </a:r>
          </a:p>
          <a:p>
            <a:pPr marL="1319213" indent="-850900">
              <a:buFont typeface="+mj-lt"/>
              <a:buAutoNum type="alphaUcPeriod"/>
            </a:pPr>
            <a:r>
              <a:rPr lang="en-US" sz="4800" dirty="0" smtClean="0"/>
              <a:t>Monitor Technician</a:t>
            </a:r>
            <a:endParaRPr lang="en-US" sz="4800" dirty="0"/>
          </a:p>
          <a:p>
            <a:pPr marL="1319213" indent="-850900">
              <a:buFont typeface="+mj-lt"/>
              <a:buAutoNum type="alphaUcPeriod"/>
            </a:pPr>
            <a:r>
              <a:rPr lang="en-US" sz="4800" dirty="0" smtClean="0"/>
              <a:t>Other</a:t>
            </a:r>
            <a:endParaRPr lang="en-US" sz="4800" dirty="0"/>
          </a:p>
        </p:txBody>
      </p:sp>
    </p:spTree>
    <p:extLst>
      <p:ext uri="{BB962C8B-B14F-4D97-AF65-F5344CB8AC3E}">
        <p14:creationId xmlns:p14="http://schemas.microsoft.com/office/powerpoint/2010/main" val="4219884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3085520" y="5528349"/>
            <a:ext cx="5650426" cy="800219"/>
          </a:xfrm>
          <a:prstGeom prst="rect">
            <a:avLst/>
          </a:prstGeom>
        </p:spPr>
        <p:txBody>
          <a:bodyPr wrap="square">
            <a:spAutoFit/>
          </a:bodyPr>
          <a:lstStyle/>
          <a:p>
            <a:pPr defTabSz="457200" eaLnBrk="0"/>
            <a:r>
              <a:rPr lang="en-US" baseline="30000" dirty="0">
                <a:solidFill>
                  <a:prstClr val="white"/>
                </a:solidFill>
              </a:rPr>
              <a:t> </a:t>
            </a:r>
            <a:endParaRPr lang="en-US" dirty="0">
              <a:solidFill>
                <a:prstClr val="white"/>
              </a:solidFill>
            </a:endParaRPr>
          </a:p>
          <a:p>
            <a:pPr defTabSz="457200" eaLnBrk="0"/>
            <a:endParaRPr lang="en-US" sz="2800" dirty="0">
              <a:solidFill>
                <a:srgbClr val="333333"/>
              </a:solidFill>
            </a:endParaRPr>
          </a:p>
        </p:txBody>
      </p:sp>
      <p:grpSp>
        <p:nvGrpSpPr>
          <p:cNvPr id="15" name="Group 14" descr="a model human torso with ECG lead placement"/>
          <p:cNvGrpSpPr/>
          <p:nvPr/>
        </p:nvGrpSpPr>
        <p:grpSpPr>
          <a:xfrm>
            <a:off x="2415958" y="-525594"/>
            <a:ext cx="7413842" cy="7383594"/>
            <a:chOff x="457200" y="-3922646"/>
            <a:chExt cx="10856846" cy="10856846"/>
          </a:xfrm>
        </p:grpSpPr>
        <p:pic>
          <p:nvPicPr>
            <p:cNvPr id="16" name="Picture 2"/>
            <p:cNvPicPr>
              <a:picLocks noChangeAspect="1" noChangeArrowheads="1"/>
            </p:cNvPicPr>
            <p:nvPr/>
          </p:nvPicPr>
          <p:blipFill>
            <a:blip r:embed="rId3">
              <a:grayscl/>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bwMode="auto">
            <a:xfrm>
              <a:off x="457200" y="-3922646"/>
              <a:ext cx="10856846" cy="10856846"/>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700416" y="808042"/>
              <a:ext cx="779820" cy="639758"/>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148555" y="5287144"/>
              <a:ext cx="663362" cy="626300"/>
            </a:xfrm>
            <a:prstGeom prst="ellipse">
              <a:avLst/>
            </a:prstGeom>
            <a:solidFill>
              <a:srgbClr val="007A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7108808" y="5287144"/>
              <a:ext cx="674910" cy="6263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7554692" y="759912"/>
              <a:ext cx="732714" cy="63975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105400" y="1743145"/>
              <a:ext cx="641708" cy="71986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83739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a model human torso with ECG lead placement.&#10;&#10;Note, on this diagram, the chest lead is placed in the V2 position.  A review of this manufacturer’s Instructions for use indicates a direct conflict with the diagram. In this manufacturer’s Instructions for Use on p. 6-19, the following is listed : “V1 on the fourth intercostal space at the right sternal border” &#10;On p. 6-21, in the Instructions for use , the correct standard 5 lead placement with associated photo and correct directions are listed.&#10;"/>
          <p:cNvGrpSpPr/>
          <p:nvPr/>
        </p:nvGrpSpPr>
        <p:grpSpPr>
          <a:xfrm>
            <a:off x="4854358" y="-525594"/>
            <a:ext cx="7413842" cy="7383594"/>
            <a:chOff x="457200" y="-3922646"/>
            <a:chExt cx="10856846" cy="10856846"/>
          </a:xfrm>
        </p:grpSpPr>
        <p:pic>
          <p:nvPicPr>
            <p:cNvPr id="6" name="Picture 2"/>
            <p:cNvPicPr>
              <a:picLocks noChangeAspect="1" noChangeArrowheads="1"/>
            </p:cNvPicPr>
            <p:nvPr/>
          </p:nvPicPr>
          <p:blipFill>
            <a:blip r:embed="rId3">
              <a:grayscl/>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bwMode="auto">
            <a:xfrm>
              <a:off x="457200" y="-3922646"/>
              <a:ext cx="10856846" cy="1085684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3700416" y="808042"/>
              <a:ext cx="779820" cy="639758"/>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148555" y="5287144"/>
              <a:ext cx="663362" cy="626300"/>
            </a:xfrm>
            <a:prstGeom prst="ellipse">
              <a:avLst/>
            </a:prstGeom>
            <a:solidFill>
              <a:srgbClr val="007A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108808" y="5287144"/>
              <a:ext cx="674910" cy="6263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554692" y="759912"/>
              <a:ext cx="732714" cy="63975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222661" y="2004239"/>
              <a:ext cx="641708" cy="71986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descr="Manufacturer ErrorsManufacturer Errors"/>
          <p:cNvSpPr>
            <a:spLocks noGrp="1"/>
          </p:cNvSpPr>
          <p:nvPr>
            <p:ph type="title"/>
          </p:nvPr>
        </p:nvSpPr>
        <p:spPr>
          <a:xfrm>
            <a:off x="-1" y="373859"/>
            <a:ext cx="4759961" cy="2720182"/>
          </a:xfrm>
        </p:spPr>
        <p:txBody>
          <a:bodyPr>
            <a:noAutofit/>
          </a:bodyPr>
          <a:lstStyle/>
          <a:p>
            <a:r>
              <a:rPr lang="en-US" sz="6000" dirty="0" smtClean="0">
                <a:solidFill>
                  <a:schemeClr val="tx2"/>
                </a:solidFill>
              </a:rPr>
              <a:t>Manufacturer Errors</a:t>
            </a:r>
            <a:endParaRPr lang="en-US" sz="6000" dirty="0">
              <a:solidFill>
                <a:schemeClr val="tx2"/>
              </a:solidFill>
            </a:endParaRPr>
          </a:p>
        </p:txBody>
      </p:sp>
      <p:cxnSp>
        <p:nvCxnSpPr>
          <p:cNvPr id="4" name="Straight Arrow Connector 3" descr="arrow"/>
          <p:cNvCxnSpPr/>
          <p:nvPr/>
        </p:nvCxnSpPr>
        <p:spPr>
          <a:xfrm>
            <a:off x="2667000" y="1828800"/>
            <a:ext cx="6238902" cy="192118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734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physiological monitor with heart rate and ECG"/>
          <p:cNvPicPr>
            <a:picLocks noChangeAspect="1" noChangeArrowheads="1"/>
          </p:cNvPicPr>
          <p:nvPr/>
        </p:nvPicPr>
        <p:blipFill rotWithShape="1">
          <a:blip r:embed="rId3">
            <a:extLst>
              <a:ext uri="{28A0092B-C50C-407E-A947-70E740481C1C}">
                <a14:useLocalDpi xmlns:a14="http://schemas.microsoft.com/office/drawing/2010/main" val="0"/>
              </a:ext>
            </a:extLst>
          </a:blip>
          <a:srcRect l="-1" t="17066" r="13812" b="17067"/>
          <a:stretch/>
        </p:blipFill>
        <p:spPr bwMode="auto">
          <a:xfrm>
            <a:off x="1676400" y="0"/>
            <a:ext cx="10507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descr="&quot;&quot;"/>
          <p:cNvSpPr/>
          <p:nvPr/>
        </p:nvSpPr>
        <p:spPr>
          <a:xfrm>
            <a:off x="-7620" y="0"/>
            <a:ext cx="12192000" cy="6858000"/>
          </a:xfrm>
          <a:prstGeom prst="rect">
            <a:avLst/>
          </a:prstGeom>
          <a:solidFill>
            <a:schemeClr val="bg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5032" y="2548480"/>
            <a:ext cx="4924632" cy="1325563"/>
          </a:xfrm>
        </p:spPr>
        <p:txBody>
          <a:bodyPr>
            <a:noAutofit/>
          </a:bodyPr>
          <a:lstStyle/>
          <a:p>
            <a:pPr algn="ctr"/>
            <a:r>
              <a:rPr lang="en-US" sz="6000" dirty="0" smtClean="0"/>
              <a:t>Lead Selection</a:t>
            </a:r>
            <a:endParaRPr lang="en-US" sz="6000" dirty="0"/>
          </a:p>
        </p:txBody>
      </p:sp>
    </p:spTree>
    <p:extLst>
      <p:ext uri="{BB962C8B-B14F-4D97-AF65-F5344CB8AC3E}">
        <p14:creationId xmlns:p14="http://schemas.microsoft.com/office/powerpoint/2010/main" val="729414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ot;Normal&quot; ECG strip; Although this is a 12 lead and we are discussing cardiac monitoring, Let’s look at the p waves and various leads.  As you can see, p-waves are positive on this EKG.  &#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06" y="0"/>
            <a:ext cx="12358004" cy="505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ighlight of lead II and lead III"/>
          <p:cNvPicPr>
            <a:picLocks noChangeAspect="1" noChangeArrowheads="1"/>
          </p:cNvPicPr>
          <p:nvPr/>
        </p:nvPicPr>
        <p:blipFill rotWithShape="1">
          <a:blip r:embed="rId3">
            <a:extLst>
              <a:ext uri="{28A0092B-C50C-407E-A947-70E740481C1C}">
                <a14:useLocalDpi xmlns:a14="http://schemas.microsoft.com/office/drawing/2010/main" val="0"/>
              </a:ext>
            </a:extLst>
          </a:blip>
          <a:srcRect l="469" t="43730" r="72401" b="11032"/>
          <a:stretch/>
        </p:blipFill>
        <p:spPr bwMode="auto">
          <a:xfrm>
            <a:off x="4267200" y="1752600"/>
            <a:ext cx="6553200" cy="4468092"/>
          </a:xfrm>
          <a:prstGeom prst="rect">
            <a:avLst/>
          </a:prstGeom>
          <a:noFill/>
          <a:ln w="1905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Frame 3" descr="highlight of lead II and lead III"/>
          <p:cNvSpPr/>
          <p:nvPr/>
        </p:nvSpPr>
        <p:spPr>
          <a:xfrm>
            <a:off x="148855" y="2286000"/>
            <a:ext cx="3200400" cy="2362200"/>
          </a:xfrm>
          <a:prstGeom prst="frame">
            <a:avLst>
              <a:gd name="adj1" fmla="val 43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Donut 8" descr="lead II trace"/>
          <p:cNvSpPr/>
          <p:nvPr/>
        </p:nvSpPr>
        <p:spPr>
          <a:xfrm>
            <a:off x="4953000" y="2243470"/>
            <a:ext cx="685800" cy="719970"/>
          </a:xfrm>
          <a:prstGeom prst="donut">
            <a:avLst>
              <a:gd name="adj" fmla="val 9973"/>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Donut 7" descr="lead III trace"/>
          <p:cNvSpPr/>
          <p:nvPr/>
        </p:nvSpPr>
        <p:spPr>
          <a:xfrm>
            <a:off x="4995530" y="4626935"/>
            <a:ext cx="685800" cy="719970"/>
          </a:xfrm>
          <a:prstGeom prst="donut">
            <a:avLst>
              <a:gd name="adj" fmla="val 9973"/>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1578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ad reversal strip, RA, White LL; &#10;When tracings in Lead II appear with small voltage, suspect reversal of RA and RL reversal&#10;When tracings in “Lead II” are inverted, suspect RA and LL reversal&#10;When Lead I and Lead II look more inverted, suspect reversal of RA and LL&#10;When P lead I is greater than P in Lead II, consider reversal of LA and LL&#10;A clockwise reversal of RA, LA, and LL can result in upright Lead I, mostly negative in II and III&#10;A counter clockwise reversal of RA, LA, and LL may result in mostly negative patterns in Lead I, II, and upright in Lead III.&#10;&#10;"/>
          <p:cNvPicPr>
            <a:picLocks noChangeAspect="1" noChangeArrowheads="1"/>
          </p:cNvPicPr>
          <p:nvPr/>
        </p:nvPicPr>
        <p:blipFill rotWithShape="1">
          <a:blip r:embed="rId3">
            <a:extLst>
              <a:ext uri="{28A0092B-C50C-407E-A947-70E740481C1C}">
                <a14:useLocalDpi xmlns:a14="http://schemas.microsoft.com/office/drawing/2010/main" val="0"/>
              </a:ext>
            </a:extLst>
          </a:blip>
          <a:srcRect l="18818" t="8133" r="25308" b="7989"/>
          <a:stretch/>
        </p:blipFill>
        <p:spPr bwMode="auto">
          <a:xfrm rot="-60000">
            <a:off x="45800" y="-49266"/>
            <a:ext cx="12112732" cy="360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ECG strip with correct trace"/>
          <p:cNvPicPr>
            <a:picLocks noChangeAspect="1" noChangeArrowheads="1"/>
          </p:cNvPicPr>
          <p:nvPr/>
        </p:nvPicPr>
        <p:blipFill rotWithShape="1">
          <a:blip r:embed="rId4">
            <a:extLst>
              <a:ext uri="{28A0092B-C50C-407E-A947-70E740481C1C}">
                <a14:useLocalDpi xmlns:a14="http://schemas.microsoft.com/office/drawing/2010/main" val="0"/>
              </a:ext>
            </a:extLst>
          </a:blip>
          <a:srcRect l="23730" t="12493" r="22198" b="24333"/>
          <a:stretch/>
        </p:blipFill>
        <p:spPr bwMode="auto">
          <a:xfrm>
            <a:off x="15240" y="3663990"/>
            <a:ext cx="12272000" cy="319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ot;No&quot; Symbol 3"/>
          <p:cNvSpPr/>
          <p:nvPr/>
        </p:nvSpPr>
        <p:spPr>
          <a:xfrm>
            <a:off x="152400" y="228600"/>
            <a:ext cx="1965960" cy="19812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L-Shape 4" descr="check mark"/>
          <p:cNvSpPr/>
          <p:nvPr/>
        </p:nvSpPr>
        <p:spPr>
          <a:xfrm rot="18490415">
            <a:off x="175116" y="4351570"/>
            <a:ext cx="2377274" cy="1212810"/>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quot;&quot;"/>
          <p:cNvSpPr/>
          <p:nvPr/>
        </p:nvSpPr>
        <p:spPr>
          <a:xfrm>
            <a:off x="0" y="3429000"/>
            <a:ext cx="12287240" cy="234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0155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ot;Normal&quot; ECG strip; lead V1  highligh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06" y="0"/>
            <a:ext cx="12358004" cy="505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ighlight of lead V1"/>
          <p:cNvPicPr>
            <a:picLocks noChangeAspect="1" noChangeArrowheads="1"/>
          </p:cNvPicPr>
          <p:nvPr/>
        </p:nvPicPr>
        <p:blipFill rotWithShape="1">
          <a:blip r:embed="rId3">
            <a:extLst>
              <a:ext uri="{28A0092B-C50C-407E-A947-70E740481C1C}">
                <a14:useLocalDpi xmlns:a14="http://schemas.microsoft.com/office/drawing/2010/main" val="0"/>
              </a:ext>
            </a:extLst>
          </a:blip>
          <a:srcRect l="52263" t="24127" r="23689" b="56270"/>
          <a:stretch/>
        </p:blipFill>
        <p:spPr bwMode="auto">
          <a:xfrm>
            <a:off x="990600" y="2819400"/>
            <a:ext cx="8915400" cy="2971800"/>
          </a:xfrm>
          <a:prstGeom prst="rect">
            <a:avLst/>
          </a:prstGeom>
          <a:noFill/>
          <a:ln w="1905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Frame 3" descr="highlight of lead V1"/>
          <p:cNvSpPr/>
          <p:nvPr/>
        </p:nvSpPr>
        <p:spPr>
          <a:xfrm>
            <a:off x="6060844" y="990599"/>
            <a:ext cx="3540355" cy="1360967"/>
          </a:xfrm>
          <a:prstGeom prst="frame">
            <a:avLst>
              <a:gd name="adj1" fmla="val 5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Donut 1" descr="lead V1"/>
          <p:cNvSpPr/>
          <p:nvPr/>
        </p:nvSpPr>
        <p:spPr>
          <a:xfrm>
            <a:off x="762000" y="2847753"/>
            <a:ext cx="990600" cy="1066800"/>
          </a:xfrm>
          <a:prstGeom prst="donut">
            <a:avLst>
              <a:gd name="adj" fmla="val 9973"/>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707738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incorrect V1 strip"/>
          <p:cNvPicPr>
            <a:picLocks noChangeAspect="1" noChangeArrowheads="1"/>
          </p:cNvPicPr>
          <p:nvPr/>
        </p:nvPicPr>
        <p:blipFill rotWithShape="1">
          <a:blip r:embed="rId3">
            <a:extLst>
              <a:ext uri="{28A0092B-C50C-407E-A947-70E740481C1C}">
                <a14:useLocalDpi xmlns:a14="http://schemas.microsoft.com/office/drawing/2010/main" val="0"/>
              </a:ext>
            </a:extLst>
          </a:blip>
          <a:srcRect l="23730" t="12493" r="22198" b="24333"/>
          <a:stretch/>
        </p:blipFill>
        <p:spPr bwMode="auto">
          <a:xfrm>
            <a:off x="-80000" y="30480"/>
            <a:ext cx="12272000" cy="319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ot;No&quot; Symbol 3"/>
          <p:cNvSpPr/>
          <p:nvPr/>
        </p:nvSpPr>
        <p:spPr>
          <a:xfrm>
            <a:off x="152400" y="228600"/>
            <a:ext cx="1965960" cy="19812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descr="correct V1 strip"/>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0"/>
                    </a14:imgEffect>
                  </a14:imgLayer>
                </a14:imgProps>
              </a:ext>
              <a:ext uri="{28A0092B-C50C-407E-A947-70E740481C1C}">
                <a14:useLocalDpi xmlns:a14="http://schemas.microsoft.com/office/drawing/2010/main" val="0"/>
              </a:ext>
            </a:extLst>
          </a:blip>
          <a:srcRect l="52263" t="25565" r="23689" b="59106"/>
          <a:stretch/>
        </p:blipFill>
        <p:spPr bwMode="auto">
          <a:xfrm>
            <a:off x="0" y="3663991"/>
            <a:ext cx="12253414" cy="3194010"/>
          </a:xfrm>
          <a:prstGeom prst="rect">
            <a:avLst/>
          </a:prstGeom>
          <a:noFill/>
          <a:ln w="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L-Shape 4" descr="check mark"/>
          <p:cNvSpPr/>
          <p:nvPr/>
        </p:nvSpPr>
        <p:spPr>
          <a:xfrm rot="18490415">
            <a:off x="175116" y="4351570"/>
            <a:ext cx="2377274" cy="1212810"/>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quot;&quot;"/>
          <p:cNvSpPr/>
          <p:nvPr/>
        </p:nvSpPr>
        <p:spPr>
          <a:xfrm>
            <a:off x="-22860" y="3247350"/>
            <a:ext cx="12287240" cy="393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2105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eing a new package of ECG electrodes in front of a dumm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4800"/>
            <a:ext cx="12496800" cy="7512956"/>
          </a:xfrm>
          <a:prstGeom prst="rect">
            <a:avLst/>
          </a:prstGeom>
        </p:spPr>
      </p:pic>
      <p:sp>
        <p:nvSpPr>
          <p:cNvPr id="2" name="Title 1"/>
          <p:cNvSpPr>
            <a:spLocks noGrp="1"/>
          </p:cNvSpPr>
          <p:nvPr>
            <p:ph type="title"/>
          </p:nvPr>
        </p:nvSpPr>
        <p:spPr>
          <a:xfrm>
            <a:off x="8458200" y="2132844"/>
            <a:ext cx="4572000" cy="1325563"/>
          </a:xfrm>
        </p:spPr>
        <p:txBody>
          <a:bodyPr>
            <a:normAutofit/>
          </a:bodyPr>
          <a:lstStyle/>
          <a:p>
            <a:r>
              <a:rPr lang="en-US" sz="4400" dirty="0" smtClean="0">
                <a:solidFill>
                  <a:schemeClr val="accent1"/>
                </a:solidFill>
              </a:rPr>
              <a:t>Daily Electrode Change</a:t>
            </a:r>
            <a:endParaRPr lang="en-US" sz="4400" dirty="0">
              <a:solidFill>
                <a:schemeClr val="accent1"/>
              </a:solidFill>
            </a:endParaRPr>
          </a:p>
        </p:txBody>
      </p:sp>
    </p:spTree>
    <p:extLst>
      <p:ext uri="{BB962C8B-B14F-4D97-AF65-F5344CB8AC3E}">
        <p14:creationId xmlns:p14="http://schemas.microsoft.com/office/powerpoint/2010/main" val="29974183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eaning the skin for electrode place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0639"/>
            <a:ext cx="12039600" cy="7238092"/>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8204360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ectrode placement on the training dumm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89693"/>
            <a:ext cx="12801600" cy="7696200"/>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22663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e, a 70 year old Vietnam veteran admitted for “skipped heart beat”.  With his wife and a caregive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89750"/>
            <a:ext cx="12630150" cy="84369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62582" y="0"/>
            <a:ext cx="2743200" cy="1325563"/>
          </a:xfrm>
        </p:spPr>
        <p:txBody>
          <a:bodyPr>
            <a:normAutofit/>
          </a:bodyPr>
          <a:lstStyle/>
          <a:p>
            <a:r>
              <a:rPr lang="en-US" sz="6000" dirty="0" smtClean="0"/>
              <a:t>John</a:t>
            </a:r>
            <a:endParaRPr lang="en-US" sz="6000" dirty="0"/>
          </a:p>
        </p:txBody>
      </p:sp>
    </p:spTree>
    <p:extLst>
      <p:ext uri="{BB962C8B-B14F-4D97-AF65-F5344CB8AC3E}">
        <p14:creationId xmlns:p14="http://schemas.microsoft.com/office/powerpoint/2010/main" val="33199752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alarm parameter dialog box with settings and limit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956"/>
          <a:stretch/>
        </p:blipFill>
        <p:spPr bwMode="auto">
          <a:xfrm>
            <a:off x="-146636" y="26020"/>
            <a:ext cx="1233863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descr="&quot;&quot;"/>
          <p:cNvSpPr/>
          <p:nvPr/>
        </p:nvSpPr>
        <p:spPr>
          <a:xfrm>
            <a:off x="228600" y="178420"/>
            <a:ext cx="4038600" cy="2488580"/>
          </a:xfrm>
          <a:prstGeom prst="wedgeRectCallout">
            <a:avLst>
              <a:gd name="adj1" fmla="val -21938"/>
              <a:gd name="adj2" fmla="val 6624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ame 2" descr="HR limits"/>
          <p:cNvSpPr/>
          <p:nvPr/>
        </p:nvSpPr>
        <p:spPr>
          <a:xfrm>
            <a:off x="0" y="3048000"/>
            <a:ext cx="3429000" cy="2312020"/>
          </a:xfrm>
          <a:prstGeom prst="frame">
            <a:avLst>
              <a:gd name="adj1" fmla="val 8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Frame 6" descr="SVT limits"/>
          <p:cNvSpPr/>
          <p:nvPr/>
        </p:nvSpPr>
        <p:spPr>
          <a:xfrm>
            <a:off x="7497138" y="3809070"/>
            <a:ext cx="4577771" cy="588228"/>
          </a:xfrm>
          <a:prstGeom prst="frame">
            <a:avLst>
              <a:gd name="adj1" fmla="val 238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2" descr="HR limits"/>
          <p:cNvPicPr>
            <a:picLocks noChangeAspect="1" noChangeArrowheads="1"/>
          </p:cNvPicPr>
          <p:nvPr/>
        </p:nvPicPr>
        <p:blipFill rotWithShape="1">
          <a:blip r:embed="rId3">
            <a:extLst>
              <a:ext uri="{28A0092B-C50C-407E-A947-70E740481C1C}">
                <a14:useLocalDpi xmlns:a14="http://schemas.microsoft.com/office/drawing/2010/main" val="0"/>
              </a:ext>
            </a:extLst>
          </a:blip>
          <a:srcRect l="1436" t="65812" r="72008" b="2630"/>
          <a:stretch/>
        </p:blipFill>
        <p:spPr bwMode="auto">
          <a:xfrm>
            <a:off x="609600" y="497774"/>
            <a:ext cx="3276600" cy="1828800"/>
          </a:xfrm>
          <a:prstGeom prst="rect">
            <a:avLst/>
          </a:prstGeom>
          <a:noFill/>
          <a:ln w="1905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2" descr="SVT limits"/>
          <p:cNvPicPr>
            <a:picLocks noChangeAspect="1" noChangeArrowheads="1"/>
          </p:cNvPicPr>
          <p:nvPr/>
        </p:nvPicPr>
        <p:blipFill rotWithShape="1">
          <a:blip r:embed="rId3">
            <a:extLst>
              <a:ext uri="{28A0092B-C50C-407E-A947-70E740481C1C}">
                <a14:useLocalDpi xmlns:a14="http://schemas.microsoft.com/office/drawing/2010/main" val="0"/>
              </a:ext>
            </a:extLst>
          </a:blip>
          <a:srcRect l="63193" t="73702" r="1605" b="17094"/>
          <a:stretch/>
        </p:blipFill>
        <p:spPr bwMode="auto">
          <a:xfrm>
            <a:off x="3229845" y="5281962"/>
            <a:ext cx="8452234" cy="1037992"/>
          </a:xfrm>
          <a:prstGeom prst="rect">
            <a:avLst/>
          </a:prstGeom>
          <a:noFill/>
          <a:ln w="1905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932394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arm History tab of a heart rate moni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552"/>
            <a:ext cx="12192000" cy="8071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quot;&quot;"/>
          <p:cNvSpPr/>
          <p:nvPr/>
        </p:nvSpPr>
        <p:spPr>
          <a:xfrm>
            <a:off x="0" y="0"/>
            <a:ext cx="12192000" cy="6858000"/>
          </a:xfrm>
          <a:prstGeom prst="rect">
            <a:avLst/>
          </a:prstGeom>
          <a:solidFill>
            <a:schemeClr val="bg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44893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bookshelf shape dlike an ECG, with red spined books on i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838200"/>
            <a:ext cx="12649200" cy="9486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400" dirty="0" smtClean="0">
                <a:solidFill>
                  <a:schemeClr val="accent1"/>
                </a:solidFill>
              </a:rPr>
              <a:t>Ongoing education related to </a:t>
            </a:r>
            <a:br>
              <a:rPr lang="en-US" sz="4400" dirty="0" smtClean="0">
                <a:solidFill>
                  <a:schemeClr val="accent1"/>
                </a:solidFill>
              </a:rPr>
            </a:br>
            <a:r>
              <a:rPr lang="en-US" sz="4400" dirty="0" smtClean="0">
                <a:solidFill>
                  <a:schemeClr val="accent1"/>
                </a:solidFill>
              </a:rPr>
              <a:t>cardiac alarms</a:t>
            </a:r>
            <a:endParaRPr lang="en-US" sz="4400" dirty="0">
              <a:solidFill>
                <a:schemeClr val="accent1"/>
              </a:solidFill>
            </a:endParaRP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946763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accent1"/>
                </a:solidFill>
              </a:rPr>
              <a:t>Interprofessional teams</a:t>
            </a:r>
            <a:endParaRPr lang="en-US" sz="4400" dirty="0">
              <a:solidFill>
                <a:schemeClr val="accent1"/>
              </a:solidFill>
            </a:endParaRPr>
          </a:p>
        </p:txBody>
      </p:sp>
      <p:pic>
        <p:nvPicPr>
          <p:cNvPr id="4" name="Picture 3" descr="a team of health care professiona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83204"/>
            <a:ext cx="12649200" cy="4123640"/>
          </a:xfrm>
          <a:prstGeom prst="rect">
            <a:avLst/>
          </a:prstGeom>
        </p:spPr>
      </p:pic>
    </p:spTree>
    <p:extLst>
      <p:ext uri="{BB962C8B-B14F-4D97-AF65-F5344CB8AC3E}">
        <p14:creationId xmlns:p14="http://schemas.microsoft.com/office/powerpoint/2010/main" val="2283972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52400"/>
            <a:ext cx="8991600" cy="1325563"/>
          </a:xfrm>
        </p:spPr>
        <p:txBody>
          <a:bodyPr>
            <a:normAutofit/>
          </a:bodyPr>
          <a:lstStyle/>
          <a:p>
            <a:pPr algn="ctr"/>
            <a:r>
              <a:rPr lang="en-US" sz="5400" i="1" dirty="0" smtClean="0">
                <a:solidFill>
                  <a:schemeClr val="tx2"/>
                </a:solidFill>
              </a:rPr>
              <a:t>Quality Improvement Example</a:t>
            </a:r>
            <a:endParaRPr lang="en-US" sz="5400" i="1" dirty="0">
              <a:solidFill>
                <a:schemeClr val="tx2"/>
              </a:solidFill>
            </a:endParaRPr>
          </a:p>
        </p:txBody>
      </p:sp>
      <p:sp>
        <p:nvSpPr>
          <p:cNvPr id="3" name="Content Placeholder 2"/>
          <p:cNvSpPr>
            <a:spLocks noGrp="1"/>
          </p:cNvSpPr>
          <p:nvPr>
            <p:ph idx="1"/>
          </p:nvPr>
        </p:nvSpPr>
        <p:spPr>
          <a:xfrm>
            <a:off x="2336629" y="1828800"/>
            <a:ext cx="9717258" cy="4190999"/>
          </a:xfrm>
        </p:spPr>
        <p:txBody>
          <a:bodyPr>
            <a:noAutofit/>
          </a:bodyPr>
          <a:lstStyle/>
          <a:p>
            <a:pPr marL="0" indent="0">
              <a:buNone/>
            </a:pPr>
            <a:r>
              <a:rPr lang="en-US" sz="4400" dirty="0" smtClean="0">
                <a:solidFill>
                  <a:schemeClr val="tx2"/>
                </a:solidFill>
              </a:rPr>
              <a:t>Eliminated duplicate alarms (high heart rate OR tachycardia-using one, not both)</a:t>
            </a:r>
          </a:p>
          <a:p>
            <a:pPr marL="0" indent="0">
              <a:buNone/>
            </a:pPr>
            <a:endParaRPr lang="en-US" sz="4400" dirty="0"/>
          </a:p>
          <a:p>
            <a:pPr marL="0" indent="0">
              <a:buNone/>
            </a:pPr>
            <a:endParaRPr lang="en-US" sz="4400" dirty="0" smtClean="0"/>
          </a:p>
          <a:p>
            <a:pPr marL="0" indent="0">
              <a:buNone/>
            </a:pPr>
            <a:r>
              <a:rPr lang="en-US" sz="4400" dirty="0" smtClean="0">
                <a:solidFill>
                  <a:schemeClr val="tx2"/>
                </a:solidFill>
              </a:rPr>
              <a:t>Decreased alarms by </a:t>
            </a:r>
            <a:r>
              <a:rPr lang="en-US" sz="6000" b="1" i="1" dirty="0" smtClean="0">
                <a:solidFill>
                  <a:schemeClr val="accent1"/>
                </a:solidFill>
              </a:rPr>
              <a:t>43%</a:t>
            </a:r>
            <a:endParaRPr lang="en-US" sz="4400" dirty="0"/>
          </a:p>
        </p:txBody>
      </p:sp>
      <p:sp>
        <p:nvSpPr>
          <p:cNvPr id="4" name="Rectangle 3" descr="&quot;&quot;"/>
          <p:cNvSpPr/>
          <p:nvPr/>
        </p:nvSpPr>
        <p:spPr>
          <a:xfrm flipH="1">
            <a:off x="0" y="0"/>
            <a:ext cx="2362200" cy="6855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i="1" dirty="0" smtClean="0"/>
          </a:p>
        </p:txBody>
      </p:sp>
      <p:sp>
        <p:nvSpPr>
          <p:cNvPr id="5" name="&quot;No&quot; Symbol 4"/>
          <p:cNvSpPr/>
          <p:nvPr/>
        </p:nvSpPr>
        <p:spPr>
          <a:xfrm>
            <a:off x="304800" y="1751427"/>
            <a:ext cx="1752600" cy="1676400"/>
          </a:xfrm>
          <a:prstGeom prst="noSmoking">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own Arrow 5"/>
          <p:cNvSpPr/>
          <p:nvPr/>
        </p:nvSpPr>
        <p:spPr>
          <a:xfrm>
            <a:off x="685800" y="4419600"/>
            <a:ext cx="990600" cy="19812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57545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ECG strip with calip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74216"/>
            <a:ext cx="12344400" cy="9406432"/>
          </a:xfrm>
          <a:prstGeom prst="rect">
            <a:avLst/>
          </a:prstGeom>
        </p:spPr>
      </p:pic>
      <p:sp>
        <p:nvSpPr>
          <p:cNvPr id="2" name="Title 1"/>
          <p:cNvSpPr>
            <a:spLocks noGrp="1"/>
          </p:cNvSpPr>
          <p:nvPr>
            <p:ph type="title"/>
          </p:nvPr>
        </p:nvSpPr>
        <p:spPr/>
        <p:txBody>
          <a:bodyPr/>
          <a:lstStyle/>
          <a:p>
            <a:r>
              <a:rPr lang="en-US" dirty="0" smtClean="0">
                <a:solidFill>
                  <a:schemeClr val="tx2"/>
                </a:solidFill>
              </a:rPr>
              <a:t>Measuring processes</a:t>
            </a:r>
            <a:endParaRPr lang="en-US" dirty="0">
              <a:solidFill>
                <a:schemeClr val="tx2"/>
              </a:solidFill>
            </a:endParaRPr>
          </a:p>
        </p:txBody>
      </p:sp>
    </p:spTree>
    <p:extLst>
      <p:ext uri="{BB962C8B-B14F-4D97-AF65-F5344CB8AC3E}">
        <p14:creationId xmlns:p14="http://schemas.microsoft.com/office/powerpoint/2010/main" val="139550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artoon heart and a heart monito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86250" y="581517"/>
            <a:ext cx="7905750" cy="62665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219200"/>
            <a:ext cx="10515600" cy="1325563"/>
          </a:xfrm>
        </p:spPr>
        <p:txBody>
          <a:bodyPr>
            <a:normAutofit fontScale="90000"/>
          </a:bodyPr>
          <a:lstStyle/>
          <a:p>
            <a:r>
              <a:rPr lang="en-US" sz="8000" dirty="0" smtClean="0">
                <a:solidFill>
                  <a:schemeClr val="tx2"/>
                </a:solidFill>
              </a:rPr>
              <a:t>Summary</a:t>
            </a:r>
            <a:br>
              <a:rPr lang="en-US" sz="8000" dirty="0" smtClean="0">
                <a:solidFill>
                  <a:schemeClr val="tx2"/>
                </a:solidFill>
              </a:rPr>
            </a:br>
            <a:r>
              <a:rPr lang="en-US" sz="8000" dirty="0">
                <a:solidFill>
                  <a:schemeClr val="tx2"/>
                </a:solidFill>
              </a:rPr>
              <a:t/>
            </a:r>
            <a:br>
              <a:rPr lang="en-US" sz="8000" dirty="0">
                <a:solidFill>
                  <a:schemeClr val="tx2"/>
                </a:solidFill>
              </a:rPr>
            </a:br>
            <a:r>
              <a:rPr lang="en-US" sz="8000" dirty="0" smtClean="0">
                <a:solidFill>
                  <a:schemeClr val="tx2"/>
                </a:solidFill>
              </a:rPr>
              <a:t>EKG Placement</a:t>
            </a:r>
            <a:endParaRPr lang="en-US" sz="8000" dirty="0">
              <a:solidFill>
                <a:schemeClr val="tx2"/>
              </a:solidFill>
            </a:endParaRPr>
          </a:p>
        </p:txBody>
      </p:sp>
      <p:cxnSp>
        <p:nvCxnSpPr>
          <p:cNvPr id="5" name="Straight Connector 4" descr="&quot;&quot;"/>
          <p:cNvCxnSpPr/>
          <p:nvPr/>
        </p:nvCxnSpPr>
        <p:spPr>
          <a:xfrm flipH="1">
            <a:off x="1143000" y="1447800"/>
            <a:ext cx="2133692" cy="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0323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thescope with ear peices and tubes in the shape of a he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2895600"/>
            <a:ext cx="12192000" cy="12192000"/>
          </a:xfrm>
          <a:prstGeom prst="rect">
            <a:avLst/>
          </a:prstGeom>
        </p:spPr>
      </p:pic>
      <p:sp>
        <p:nvSpPr>
          <p:cNvPr id="2" name="Title 1"/>
          <p:cNvSpPr>
            <a:spLocks noGrp="1"/>
          </p:cNvSpPr>
          <p:nvPr>
            <p:ph type="title"/>
          </p:nvPr>
        </p:nvSpPr>
        <p:spPr>
          <a:xfrm>
            <a:off x="5069645" y="2362200"/>
            <a:ext cx="5293556" cy="1325563"/>
          </a:xfrm>
        </p:spPr>
        <p:txBody>
          <a:bodyPr>
            <a:noAutofit/>
          </a:bodyPr>
          <a:lstStyle/>
          <a:p>
            <a:pPr algn="ctr"/>
            <a:r>
              <a:rPr lang="en-US" sz="4800" dirty="0" smtClean="0">
                <a:solidFill>
                  <a:schemeClr val="tx2"/>
                </a:solidFill>
              </a:rPr>
              <a:t>Summary</a:t>
            </a:r>
            <a:br>
              <a:rPr lang="en-US" sz="4800" dirty="0" smtClean="0">
                <a:solidFill>
                  <a:schemeClr val="tx2"/>
                </a:solidFill>
              </a:rPr>
            </a:br>
            <a:r>
              <a:rPr lang="en-US" sz="4800" dirty="0">
                <a:solidFill>
                  <a:schemeClr val="tx2"/>
                </a:solidFill>
              </a:rPr>
              <a:t/>
            </a:r>
            <a:br>
              <a:rPr lang="en-US" sz="4800" dirty="0">
                <a:solidFill>
                  <a:schemeClr val="tx2"/>
                </a:solidFill>
              </a:rPr>
            </a:br>
            <a:r>
              <a:rPr lang="en-US" sz="4800" dirty="0" smtClean="0">
                <a:solidFill>
                  <a:schemeClr val="tx2"/>
                </a:solidFill>
              </a:rPr>
              <a:t>Reduce Alarm Fatigue</a:t>
            </a:r>
            <a:endParaRPr lang="en-US" sz="4800" dirty="0">
              <a:solidFill>
                <a:schemeClr val="tx2"/>
              </a:solidFill>
            </a:endParaRPr>
          </a:p>
        </p:txBody>
      </p:sp>
      <p:cxnSp>
        <p:nvCxnSpPr>
          <p:cNvPr id="5" name="Straight Connector 4" descr="&quot;&quot;"/>
          <p:cNvCxnSpPr/>
          <p:nvPr/>
        </p:nvCxnSpPr>
        <p:spPr>
          <a:xfrm flipH="1">
            <a:off x="6649577" y="2362200"/>
            <a:ext cx="2133692" cy="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041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6600" dirty="0" smtClean="0">
                <a:solidFill>
                  <a:schemeClr val="tx2"/>
                </a:solidFill>
              </a:rPr>
              <a:t>Summary</a:t>
            </a:r>
            <a:endParaRPr lang="en-US" sz="6600" dirty="0">
              <a:solidFill>
                <a:schemeClr val="tx2"/>
              </a:solidFill>
            </a:endParaRPr>
          </a:p>
        </p:txBody>
      </p:sp>
      <p:pic>
        <p:nvPicPr>
          <p:cNvPr id="7" name="Picture 6" descr="a key"/>
          <p:cNvPicPr>
            <a:picLocks noChangeAspect="1"/>
          </p:cNvPicPr>
          <p:nvPr/>
        </p:nvPicPr>
        <p:blipFill rotWithShape="1">
          <a:blip r:embed="rId3">
            <a:extLst>
              <a:ext uri="{28A0092B-C50C-407E-A947-70E740481C1C}">
                <a14:useLocalDpi xmlns:a14="http://schemas.microsoft.com/office/drawing/2010/main" val="0"/>
              </a:ext>
            </a:extLst>
          </a:blip>
          <a:srcRect l="7913" t="13493" r="5807" b="38888"/>
          <a:stretch/>
        </p:blipFill>
        <p:spPr>
          <a:xfrm>
            <a:off x="1866900" y="28575"/>
            <a:ext cx="8458200" cy="6188928"/>
          </a:xfrm>
          <a:prstGeom prst="rect">
            <a:avLst/>
          </a:prstGeom>
        </p:spPr>
      </p:pic>
      <p:sp>
        <p:nvSpPr>
          <p:cNvPr id="3" name="Rectangle 2" descr="Key is Patient Safety&#10;"/>
          <p:cNvSpPr/>
          <p:nvPr/>
        </p:nvSpPr>
        <p:spPr>
          <a:xfrm>
            <a:off x="1546083" y="3506579"/>
            <a:ext cx="9099834" cy="2800767"/>
          </a:xfrm>
          <a:prstGeom prst="rect">
            <a:avLst/>
          </a:prstGeom>
        </p:spPr>
        <p:txBody>
          <a:bodyPr wrap="square">
            <a:spAutoFit/>
          </a:bodyPr>
          <a:lstStyle/>
          <a:p>
            <a:pPr algn="ctr"/>
            <a:r>
              <a:rPr lang="en-US" sz="8800" b="1" dirty="0" smtClean="0">
                <a:solidFill>
                  <a:schemeClr val="tx2"/>
                </a:solidFill>
                <a:latin typeface="+mj-lt"/>
              </a:rPr>
              <a:t>Key is Patient </a:t>
            </a:r>
          </a:p>
          <a:p>
            <a:pPr algn="ctr"/>
            <a:r>
              <a:rPr lang="en-US" sz="8800" b="1" dirty="0" smtClean="0">
                <a:solidFill>
                  <a:schemeClr val="accent1"/>
                </a:solidFill>
                <a:latin typeface="+mj-lt"/>
              </a:rPr>
              <a:t>Safety</a:t>
            </a:r>
            <a:endParaRPr lang="en-US" sz="8800" b="1" dirty="0">
              <a:solidFill>
                <a:schemeClr val="accent1"/>
              </a:solidFill>
              <a:latin typeface="+mj-lt"/>
            </a:endParaRPr>
          </a:p>
        </p:txBody>
      </p:sp>
    </p:spTree>
    <p:extLst>
      <p:ext uri="{BB962C8B-B14F-4D97-AF65-F5344CB8AC3E}">
        <p14:creationId xmlns:p14="http://schemas.microsoft.com/office/powerpoint/2010/main" val="6256583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8" descr="a stethescope shaped as a ECG line and heart"/>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31914" y="-457200"/>
            <a:ext cx="12423914" cy="7081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685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86400" y="685800"/>
            <a:ext cx="7086600" cy="1143000"/>
          </a:xfrm>
        </p:spPr>
        <p:txBody>
          <a:bodyPr/>
          <a:lstStyle/>
          <a:p>
            <a:r>
              <a:rPr lang="en-US" dirty="0" smtClean="0">
                <a:solidFill>
                  <a:schemeClr val="tx2"/>
                </a:solidFill>
              </a:rPr>
              <a:t>Ask the Presenter</a:t>
            </a:r>
            <a:endParaRPr lang="en-US" dirty="0">
              <a:solidFill>
                <a:schemeClr val="tx2"/>
              </a:solidFill>
            </a:endParaRPr>
          </a:p>
        </p:txBody>
      </p:sp>
      <p:sp>
        <p:nvSpPr>
          <p:cNvPr id="5" name="TextBox 1" descr="“Authorizations are on file for the names used in this presentation, but all clinical indications presented are entirely fictitious.”  &#10;"/>
          <p:cNvSpPr txBox="1">
            <a:spLocks noChangeArrowheads="1"/>
          </p:cNvSpPr>
          <p:nvPr/>
        </p:nvSpPr>
        <p:spPr bwMode="auto">
          <a:xfrm>
            <a:off x="4191000" y="4114800"/>
            <a:ext cx="7888311" cy="160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200" i="1" dirty="0">
                <a:latin typeface="Calibri" pitchFamily="34" charset="0"/>
              </a:rPr>
              <a:t>“Authorizations are on file for the names used in this presentation, </a:t>
            </a:r>
            <a:r>
              <a:rPr lang="en-US" sz="3200" i="1" dirty="0" smtClean="0">
                <a:latin typeface="Calibri" pitchFamily="34" charset="0"/>
              </a:rPr>
              <a:t>but </a:t>
            </a:r>
            <a:r>
              <a:rPr lang="en-US" sz="3200" i="1" dirty="0">
                <a:latin typeface="Calibri" pitchFamily="34" charset="0"/>
              </a:rPr>
              <a:t>all clinical indications presented are entirely fictitious.”  </a:t>
            </a:r>
          </a:p>
        </p:txBody>
      </p:sp>
    </p:spTree>
    <p:extLst>
      <p:ext uri="{BB962C8B-B14F-4D97-AF65-F5344CB8AC3E}">
        <p14:creationId xmlns:p14="http://schemas.microsoft.com/office/powerpoint/2010/main" val="1169556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s ECG, in aler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7124" y="-532433"/>
            <a:ext cx="12534436" cy="94008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62582" y="0"/>
            <a:ext cx="2743200" cy="1325563"/>
          </a:xfrm>
        </p:spPr>
        <p:txBody>
          <a:bodyPr>
            <a:normAutofit/>
          </a:bodyPr>
          <a:lstStyle/>
          <a:p>
            <a:r>
              <a:rPr lang="en-US" sz="6000" dirty="0" smtClean="0">
                <a:solidFill>
                  <a:schemeClr val="accent1">
                    <a:lumMod val="60000"/>
                    <a:lumOff val="40000"/>
                  </a:schemeClr>
                </a:solidFill>
              </a:rPr>
              <a:t>John</a:t>
            </a:r>
            <a:endParaRPr lang="en-US" sz="6000" dirty="0">
              <a:solidFill>
                <a:schemeClr val="accent1">
                  <a:lumMod val="60000"/>
                  <a:lumOff val="40000"/>
                </a:schemeClr>
              </a:solidFill>
            </a:endParaRPr>
          </a:p>
        </p:txBody>
      </p:sp>
    </p:spTree>
    <p:extLst>
      <p:ext uri="{BB962C8B-B14F-4D97-AF65-F5344CB8AC3E}">
        <p14:creationId xmlns:p14="http://schemas.microsoft.com/office/powerpoint/2010/main" val="3242820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wo healthcare workers walking a gurney down a hall"/>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80586" y="-381000"/>
            <a:ext cx="12972586" cy="866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99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Rectangle 3" descr="Overall, up to 99% of alarms are considered false&#10;&#10;Alarm fatigue is the number one hazard to patients&#10;&#10;ECG monitoring is cornerstone of cardiac care&#10;&#10;Some individuals turn off alarms&#10;&#10;False alarms leads misdiagnosis&#10;"/>
          <p:cNvSpPr/>
          <p:nvPr/>
        </p:nvSpPr>
        <p:spPr>
          <a:xfrm>
            <a:off x="2583713" y="381000"/>
            <a:ext cx="9601199" cy="6186309"/>
          </a:xfrm>
          <a:prstGeom prst="rect">
            <a:avLst/>
          </a:prstGeom>
        </p:spPr>
        <p:txBody>
          <a:bodyPr wrap="square">
            <a:spAutoFit/>
          </a:bodyPr>
          <a:lstStyle/>
          <a:p>
            <a:pPr defTabSz="457200"/>
            <a:r>
              <a:rPr lang="en-US" sz="3600" dirty="0">
                <a:solidFill>
                  <a:srgbClr val="333333"/>
                </a:solidFill>
              </a:rPr>
              <a:t>Overall, up to 99% of alarms are considered </a:t>
            </a:r>
            <a:r>
              <a:rPr lang="en-US" sz="3600" dirty="0" smtClean="0">
                <a:solidFill>
                  <a:srgbClr val="333333"/>
                </a:solidFill>
              </a:rPr>
              <a:t>false</a:t>
            </a:r>
            <a:endParaRPr lang="en-US" sz="3600" dirty="0">
              <a:solidFill>
                <a:srgbClr val="333333"/>
              </a:solidFill>
            </a:endParaRPr>
          </a:p>
          <a:p>
            <a:pPr defTabSz="457200"/>
            <a:endParaRPr lang="en-US" sz="3600" dirty="0">
              <a:solidFill>
                <a:srgbClr val="333333"/>
              </a:solidFill>
            </a:endParaRPr>
          </a:p>
          <a:p>
            <a:pPr defTabSz="457200"/>
            <a:r>
              <a:rPr lang="en-US" sz="3600" dirty="0">
                <a:solidFill>
                  <a:srgbClr val="333333"/>
                </a:solidFill>
              </a:rPr>
              <a:t>Alarm fatigue is the number one hazard to </a:t>
            </a:r>
            <a:r>
              <a:rPr lang="en-US" sz="3600" dirty="0" smtClean="0">
                <a:solidFill>
                  <a:srgbClr val="333333"/>
                </a:solidFill>
              </a:rPr>
              <a:t>patients</a:t>
            </a:r>
            <a:endParaRPr lang="en-US" sz="3600" dirty="0">
              <a:solidFill>
                <a:srgbClr val="333333"/>
              </a:solidFill>
            </a:endParaRPr>
          </a:p>
          <a:p>
            <a:pPr defTabSz="457200"/>
            <a:endParaRPr lang="en-US" sz="3600" dirty="0">
              <a:solidFill>
                <a:srgbClr val="333333"/>
              </a:solidFill>
            </a:endParaRPr>
          </a:p>
          <a:p>
            <a:pPr defTabSz="457200"/>
            <a:r>
              <a:rPr lang="en-US" sz="3600" dirty="0">
                <a:solidFill>
                  <a:srgbClr val="333333"/>
                </a:solidFill>
              </a:rPr>
              <a:t>ECG monitoring is </a:t>
            </a:r>
            <a:r>
              <a:rPr lang="en-US" sz="3600" dirty="0" smtClean="0">
                <a:solidFill>
                  <a:srgbClr val="333333"/>
                </a:solidFill>
              </a:rPr>
              <a:t>cornerstone </a:t>
            </a:r>
            <a:r>
              <a:rPr lang="en-US" sz="3600" dirty="0">
                <a:solidFill>
                  <a:srgbClr val="333333"/>
                </a:solidFill>
              </a:rPr>
              <a:t>of cardiac </a:t>
            </a:r>
            <a:r>
              <a:rPr lang="en-US" sz="3600" dirty="0" smtClean="0">
                <a:solidFill>
                  <a:srgbClr val="333333"/>
                </a:solidFill>
              </a:rPr>
              <a:t>care</a:t>
            </a:r>
          </a:p>
          <a:p>
            <a:pPr defTabSz="457200"/>
            <a:endParaRPr lang="en-US" sz="3600" dirty="0">
              <a:solidFill>
                <a:srgbClr val="333333"/>
              </a:solidFill>
            </a:endParaRPr>
          </a:p>
          <a:p>
            <a:pPr defTabSz="457200"/>
            <a:r>
              <a:rPr lang="en-US" sz="3600" dirty="0" smtClean="0">
                <a:solidFill>
                  <a:srgbClr val="333333"/>
                </a:solidFill>
              </a:rPr>
              <a:t>Some </a:t>
            </a:r>
            <a:r>
              <a:rPr lang="en-US" sz="3600" dirty="0">
                <a:solidFill>
                  <a:srgbClr val="333333"/>
                </a:solidFill>
              </a:rPr>
              <a:t>individuals turn off </a:t>
            </a:r>
            <a:r>
              <a:rPr lang="en-US" sz="3600" dirty="0" smtClean="0">
                <a:solidFill>
                  <a:srgbClr val="333333"/>
                </a:solidFill>
              </a:rPr>
              <a:t>alarms</a:t>
            </a:r>
            <a:endParaRPr lang="en-US" sz="3600" dirty="0">
              <a:solidFill>
                <a:srgbClr val="333333"/>
              </a:solidFill>
            </a:endParaRPr>
          </a:p>
          <a:p>
            <a:pPr defTabSz="457200"/>
            <a:endParaRPr lang="en-US" sz="3600" dirty="0">
              <a:solidFill>
                <a:srgbClr val="333333"/>
              </a:solidFill>
            </a:endParaRPr>
          </a:p>
          <a:p>
            <a:pPr defTabSz="457200"/>
            <a:r>
              <a:rPr lang="en-US" sz="3600" dirty="0">
                <a:solidFill>
                  <a:srgbClr val="333333"/>
                </a:solidFill>
              </a:rPr>
              <a:t>False alarms </a:t>
            </a:r>
            <a:r>
              <a:rPr lang="en-US" sz="3600">
                <a:solidFill>
                  <a:srgbClr val="333333"/>
                </a:solidFill>
              </a:rPr>
              <a:t>leads </a:t>
            </a:r>
            <a:r>
              <a:rPr lang="en-US" sz="3600" smtClean="0">
                <a:solidFill>
                  <a:srgbClr val="333333"/>
                </a:solidFill>
              </a:rPr>
              <a:t>to misdiagnosis</a:t>
            </a:r>
            <a:endParaRPr lang="en-US" sz="3600" dirty="0">
              <a:solidFill>
                <a:srgbClr val="333333"/>
              </a:solidFill>
            </a:endParaRPr>
          </a:p>
        </p:txBody>
      </p:sp>
      <p:sp>
        <p:nvSpPr>
          <p:cNvPr id="2" name="Rectangle 1" descr="&quot;&quot;"/>
          <p:cNvSpPr/>
          <p:nvPr/>
        </p:nvSpPr>
        <p:spPr>
          <a:xfrm>
            <a:off x="0" y="0"/>
            <a:ext cx="2438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ultiply 2" descr="mathematic multiplicatin symbol"/>
          <p:cNvSpPr/>
          <p:nvPr/>
        </p:nvSpPr>
        <p:spPr>
          <a:xfrm>
            <a:off x="409482" y="144486"/>
            <a:ext cx="1642230" cy="1531914"/>
          </a:xfrm>
          <a:prstGeom prst="mathMultiply">
            <a:avLst>
              <a:gd name="adj1" fmla="val 21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1 symbol"/>
          <p:cNvSpPr/>
          <p:nvPr/>
        </p:nvSpPr>
        <p:spPr>
          <a:xfrm>
            <a:off x="152400" y="1516086"/>
            <a:ext cx="21336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0" b="1" dirty="0" smtClean="0"/>
              <a:t>#1</a:t>
            </a:r>
            <a:endParaRPr lang="en-US" sz="10500" b="1" dirty="0"/>
          </a:p>
        </p:txBody>
      </p:sp>
      <p:pic>
        <p:nvPicPr>
          <p:cNvPr id="6146" name="Picture 2" descr="heart icon with ECG trac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29919" y1="65337" x2="29919" y2="65337"/>
                      </a14:backgroundRemoval>
                    </a14:imgEffect>
                  </a14:imgLayer>
                </a14:imgProps>
              </a:ext>
              <a:ext uri="{28A0092B-C50C-407E-A947-70E740481C1C}">
                <a14:useLocalDpi xmlns:a14="http://schemas.microsoft.com/office/drawing/2010/main" val="0"/>
              </a:ext>
            </a:extLst>
          </a:blip>
          <a:stretch>
            <a:fillRect/>
          </a:stretch>
        </p:blipFill>
        <p:spPr bwMode="auto">
          <a:xfrm>
            <a:off x="296268" y="2813712"/>
            <a:ext cx="1858986" cy="18589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FF button ico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6574" b="63501" l="25292" r="72957">
                        <a14:foregroundMark x1="50778" y1="26629" x2="50778" y2="26629"/>
                      </a14:backgroundRemoval>
                    </a14:imgEffect>
                  </a14:imgLayer>
                </a14:imgProps>
              </a:ext>
              <a:ext uri="{28A0092B-C50C-407E-A947-70E740481C1C}">
                <a14:useLocalDpi xmlns:a14="http://schemas.microsoft.com/office/drawing/2010/main" val="0"/>
              </a:ext>
            </a:extLst>
          </a:blip>
          <a:srcRect l="21158" t="14806" r="21757" b="35244"/>
          <a:stretch/>
        </p:blipFill>
        <p:spPr bwMode="auto">
          <a:xfrm>
            <a:off x="477722" y="4357094"/>
            <a:ext cx="1489503" cy="13033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larm bell icon"/>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7645" b="77816" l="29167" r="70513">
                        <a14:foregroundMark x1="49679" y1="71331" x2="49679" y2="71331"/>
                        <a14:backgroundMark x1="33503" y1="41266" x2="33503" y2="41266"/>
                        <a14:backgroundMark x1="67005" y1="40380" x2="67005" y2="40380"/>
                      </a14:backgroundRemoval>
                    </a14:imgEffect>
                  </a14:imgLayer>
                </a14:imgProps>
              </a:ext>
              <a:ext uri="{28A0092B-C50C-407E-A947-70E740481C1C}">
                <a14:useLocalDpi xmlns:a14="http://schemas.microsoft.com/office/drawing/2010/main" val="0"/>
              </a:ext>
            </a:extLst>
          </a:blip>
          <a:srcRect l="24138" t="22414" r="24138" b="22413"/>
          <a:stretch/>
        </p:blipFill>
        <p:spPr bwMode="auto">
          <a:xfrm>
            <a:off x="529228" y="5445455"/>
            <a:ext cx="1397380" cy="149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913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02001" y="227677"/>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800600" y="227677"/>
            <a:ext cx="4419600" cy="1143000"/>
          </a:xfrm>
        </p:spPr>
        <p:txBody>
          <a:bodyPr>
            <a:normAutofit/>
          </a:bodyPr>
          <a:lstStyle/>
          <a:p>
            <a:r>
              <a:rPr lang="en-US" sz="4400" dirty="0" smtClean="0"/>
              <a:t>Poll Results</a:t>
            </a:r>
            <a:endParaRPr lang="en-US" sz="4400" dirty="0"/>
          </a:p>
        </p:txBody>
      </p:sp>
      <p:sp>
        <p:nvSpPr>
          <p:cNvPr id="3" name="Rectangle 2" descr="What is your position?&#10;"/>
          <p:cNvSpPr/>
          <p:nvPr/>
        </p:nvSpPr>
        <p:spPr>
          <a:xfrm>
            <a:off x="609600" y="1414791"/>
            <a:ext cx="10871200" cy="769441"/>
          </a:xfrm>
          <a:prstGeom prst="rect">
            <a:avLst/>
          </a:prstGeom>
        </p:spPr>
        <p:txBody>
          <a:bodyPr wrap="square">
            <a:spAutoFit/>
          </a:bodyPr>
          <a:lstStyle/>
          <a:p>
            <a:r>
              <a:rPr lang="en-US" sz="4400" dirty="0"/>
              <a:t>What is your position?</a:t>
            </a:r>
          </a:p>
        </p:txBody>
      </p:sp>
      <p:sp>
        <p:nvSpPr>
          <p:cNvPr id="5" name="Content Placeholder 4"/>
          <p:cNvSpPr>
            <a:spLocks noGrp="1"/>
          </p:cNvSpPr>
          <p:nvPr>
            <p:ph idx="1"/>
          </p:nvPr>
        </p:nvSpPr>
        <p:spPr>
          <a:xfrm>
            <a:off x="330200" y="2171700"/>
            <a:ext cx="5461000" cy="4686300"/>
          </a:xfrm>
        </p:spPr>
        <p:txBody>
          <a:bodyPr>
            <a:normAutofit/>
          </a:bodyPr>
          <a:lstStyle/>
          <a:p>
            <a:pPr marL="1319213" lvl="0" indent="-850900">
              <a:buFont typeface="+mj-lt"/>
              <a:buAutoNum type="alphaUcPeriod"/>
            </a:pPr>
            <a:r>
              <a:rPr lang="en-US" sz="4000" dirty="0">
                <a:solidFill>
                  <a:prstClr val="black"/>
                </a:solidFill>
              </a:rPr>
              <a:t>RN</a:t>
            </a:r>
          </a:p>
          <a:p>
            <a:pPr marL="1319213" lvl="0" indent="-850900">
              <a:buFont typeface="+mj-lt"/>
              <a:buAutoNum type="alphaUcPeriod"/>
            </a:pPr>
            <a:r>
              <a:rPr lang="en-US" sz="4000" dirty="0">
                <a:solidFill>
                  <a:prstClr val="black"/>
                </a:solidFill>
              </a:rPr>
              <a:t>LPN</a:t>
            </a:r>
          </a:p>
          <a:p>
            <a:pPr marL="1319213" lvl="0" indent="-850900">
              <a:buFont typeface="+mj-lt"/>
              <a:buAutoNum type="alphaUcPeriod"/>
            </a:pPr>
            <a:r>
              <a:rPr lang="en-US" sz="4000" dirty="0">
                <a:solidFill>
                  <a:prstClr val="black"/>
                </a:solidFill>
              </a:rPr>
              <a:t>Nurse Manager</a:t>
            </a:r>
          </a:p>
          <a:p>
            <a:pPr marL="1319213" lvl="0" indent="-850900">
              <a:buFont typeface="+mj-lt"/>
              <a:buAutoNum type="alphaUcPeriod"/>
            </a:pPr>
            <a:r>
              <a:rPr lang="en-US" sz="4000" dirty="0">
                <a:solidFill>
                  <a:prstClr val="black"/>
                </a:solidFill>
              </a:rPr>
              <a:t>Nurse Educator</a:t>
            </a:r>
          </a:p>
          <a:p>
            <a:pPr marL="1319213" lvl="0" indent="-850900">
              <a:buFont typeface="+mj-lt"/>
              <a:buAutoNum type="alphaUcPeriod"/>
            </a:pPr>
            <a:r>
              <a:rPr lang="en-US" sz="4000" dirty="0">
                <a:solidFill>
                  <a:prstClr val="black"/>
                </a:solidFill>
              </a:rPr>
              <a:t>Monitor </a:t>
            </a:r>
            <a:r>
              <a:rPr lang="en-US" sz="4000" dirty="0" smtClean="0">
                <a:solidFill>
                  <a:prstClr val="black"/>
                </a:solidFill>
              </a:rPr>
              <a:t>Technician</a:t>
            </a:r>
            <a:endParaRPr lang="en-US" sz="4000" dirty="0">
              <a:solidFill>
                <a:prstClr val="black"/>
              </a:solidFill>
            </a:endParaRPr>
          </a:p>
          <a:p>
            <a:pPr marL="1319213" lvl="0" indent="-850900">
              <a:buFont typeface="+mj-lt"/>
              <a:buAutoNum type="alphaUcPeriod"/>
            </a:pPr>
            <a:r>
              <a:rPr lang="en-US" sz="4000" dirty="0">
                <a:solidFill>
                  <a:prstClr val="black"/>
                </a:solidFill>
              </a:rPr>
              <a:t>Other</a:t>
            </a:r>
          </a:p>
        </p:txBody>
      </p:sp>
    </p:spTree>
    <p:extLst>
      <p:ext uri="{BB962C8B-B14F-4D97-AF65-F5344CB8AC3E}">
        <p14:creationId xmlns:p14="http://schemas.microsoft.com/office/powerpoint/2010/main" val="199091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bwMode="auto">
          <a:xfrm>
            <a:off x="3302001" y="227677"/>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800600" y="227677"/>
            <a:ext cx="4419600" cy="1143000"/>
          </a:xfrm>
        </p:spPr>
        <p:txBody>
          <a:bodyPr>
            <a:normAutofit/>
          </a:bodyPr>
          <a:lstStyle/>
          <a:p>
            <a:r>
              <a:rPr lang="en-US" sz="4400" dirty="0" smtClean="0"/>
              <a:t>Poll Results</a:t>
            </a:r>
            <a:endParaRPr lang="en-US" sz="4400" dirty="0"/>
          </a:p>
        </p:txBody>
      </p:sp>
      <p:sp>
        <p:nvSpPr>
          <p:cNvPr id="3" name="Rectangle 2" descr="What is your position?&#10;"/>
          <p:cNvSpPr/>
          <p:nvPr/>
        </p:nvSpPr>
        <p:spPr>
          <a:xfrm>
            <a:off x="609600" y="1414791"/>
            <a:ext cx="10871200" cy="769441"/>
          </a:xfrm>
          <a:prstGeom prst="rect">
            <a:avLst/>
          </a:prstGeom>
        </p:spPr>
        <p:txBody>
          <a:bodyPr wrap="square">
            <a:spAutoFit/>
          </a:bodyPr>
          <a:lstStyle/>
          <a:p>
            <a:r>
              <a:rPr lang="en-US" sz="4400" dirty="0"/>
              <a:t>What is your position?</a:t>
            </a:r>
          </a:p>
        </p:txBody>
      </p:sp>
      <p:sp>
        <p:nvSpPr>
          <p:cNvPr id="5" name="Content Placeholder 4"/>
          <p:cNvSpPr>
            <a:spLocks noGrp="1"/>
          </p:cNvSpPr>
          <p:nvPr>
            <p:ph idx="1"/>
          </p:nvPr>
        </p:nvSpPr>
        <p:spPr>
          <a:xfrm>
            <a:off x="330200" y="2171700"/>
            <a:ext cx="5461000" cy="4686300"/>
          </a:xfrm>
        </p:spPr>
        <p:txBody>
          <a:bodyPr>
            <a:normAutofit/>
          </a:bodyPr>
          <a:lstStyle/>
          <a:p>
            <a:pPr marL="1319213" lvl="0" indent="-850900">
              <a:buFont typeface="+mj-lt"/>
              <a:buAutoNum type="alphaUcPeriod"/>
            </a:pPr>
            <a:r>
              <a:rPr lang="en-US" sz="4000" dirty="0">
                <a:solidFill>
                  <a:prstClr val="black"/>
                </a:solidFill>
              </a:rPr>
              <a:t>RN</a:t>
            </a:r>
          </a:p>
          <a:p>
            <a:pPr marL="1319213" lvl="0" indent="-850900">
              <a:buFont typeface="+mj-lt"/>
              <a:buAutoNum type="alphaUcPeriod"/>
            </a:pPr>
            <a:r>
              <a:rPr lang="en-US" sz="4000" dirty="0">
                <a:solidFill>
                  <a:prstClr val="black"/>
                </a:solidFill>
              </a:rPr>
              <a:t>LPN</a:t>
            </a:r>
          </a:p>
          <a:p>
            <a:pPr marL="1319213" lvl="0" indent="-850900">
              <a:buFont typeface="+mj-lt"/>
              <a:buAutoNum type="alphaUcPeriod"/>
            </a:pPr>
            <a:r>
              <a:rPr lang="en-US" sz="4000" dirty="0">
                <a:solidFill>
                  <a:prstClr val="black"/>
                </a:solidFill>
              </a:rPr>
              <a:t>Nurse Manager</a:t>
            </a:r>
          </a:p>
          <a:p>
            <a:pPr marL="1319213" lvl="0" indent="-850900">
              <a:buFont typeface="+mj-lt"/>
              <a:buAutoNum type="alphaUcPeriod"/>
            </a:pPr>
            <a:r>
              <a:rPr lang="en-US" sz="4000" dirty="0">
                <a:solidFill>
                  <a:prstClr val="black"/>
                </a:solidFill>
              </a:rPr>
              <a:t>Nurse Educator</a:t>
            </a:r>
          </a:p>
          <a:p>
            <a:pPr marL="1319213" lvl="0" indent="-850900">
              <a:buFont typeface="+mj-lt"/>
              <a:buAutoNum type="alphaUcPeriod"/>
            </a:pPr>
            <a:r>
              <a:rPr lang="en-US" sz="4000" dirty="0">
                <a:solidFill>
                  <a:prstClr val="black"/>
                </a:solidFill>
              </a:rPr>
              <a:t>Monitor </a:t>
            </a:r>
            <a:r>
              <a:rPr lang="en-US" sz="4000" dirty="0" smtClean="0">
                <a:solidFill>
                  <a:prstClr val="black"/>
                </a:solidFill>
              </a:rPr>
              <a:t>Technician</a:t>
            </a:r>
            <a:endParaRPr lang="en-US" sz="4000" dirty="0">
              <a:solidFill>
                <a:prstClr val="black"/>
              </a:solidFill>
            </a:endParaRPr>
          </a:p>
          <a:p>
            <a:pPr marL="1319213" lvl="0" indent="-850900">
              <a:buFont typeface="+mj-lt"/>
              <a:buAutoNum type="alphaUcPeriod"/>
            </a:pPr>
            <a:r>
              <a:rPr lang="en-US" sz="4000" dirty="0">
                <a:solidFill>
                  <a:prstClr val="black"/>
                </a:solidFill>
              </a:rPr>
              <a:t>Other</a:t>
            </a:r>
          </a:p>
        </p:txBody>
      </p:sp>
    </p:spTree>
    <p:extLst>
      <p:ext uri="{BB962C8B-B14F-4D97-AF65-F5344CB8AC3E}">
        <p14:creationId xmlns:p14="http://schemas.microsoft.com/office/powerpoint/2010/main" val="3626653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4117_Advanced Cardiac Rhythm Interpretation_GeorgeHannibalv7">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4AC843BB2C341AAE087BEC6972632" ma:contentTypeVersion="0" ma:contentTypeDescription="Create a new document." ma:contentTypeScope="" ma:versionID="0989783071d5d18258023327228d7e8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82D12C-8862-47A9-975B-07574D550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2843861-C227-477A-AA0D-96EB84F2CAB0}">
  <ds:schemaRefs>
    <ds:schemaRef ds:uri="http://purl.org/dc/dcmitype/"/>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500C88A-3416-45C4-ABEC-14811DAB4D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5795</TotalTime>
  <Words>7629</Words>
  <Application>Microsoft Office PowerPoint</Application>
  <PresentationFormat>Custom</PresentationFormat>
  <Paragraphs>737</Paragraphs>
  <Slides>49</Slides>
  <Notes>49</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14117_Advanced Cardiac Rhythm Interpretation_GeorgeHannibalv7</vt:lpstr>
      <vt:lpstr>1_Office Theme</vt:lpstr>
      <vt:lpstr>Reducing Alarm Fatigue In Cardiac Monitoring</vt:lpstr>
      <vt:lpstr>Objectives</vt:lpstr>
      <vt:lpstr>Poll Question</vt:lpstr>
      <vt:lpstr>John</vt:lpstr>
      <vt:lpstr>John</vt:lpstr>
      <vt:lpstr>PowerPoint Presentation</vt:lpstr>
      <vt:lpstr>PowerPoint Presentation</vt:lpstr>
      <vt:lpstr>Poll Results</vt:lpstr>
      <vt:lpstr>Poll Results</vt:lpstr>
      <vt:lpstr>Background</vt:lpstr>
      <vt:lpstr>Human Factors</vt:lpstr>
      <vt:lpstr>PowerPoint Presentation</vt:lpstr>
      <vt:lpstr>Factors that lead to  non-compliance</vt:lpstr>
      <vt:lpstr>Human Factors lessons from other high risk fields</vt:lpstr>
      <vt:lpstr>PowerPoint Presentation</vt:lpstr>
      <vt:lpstr>Who is addressing the danger?</vt:lpstr>
      <vt:lpstr>PowerPoint Presentation</vt:lpstr>
      <vt:lpstr>Melinda</vt:lpstr>
      <vt:lpstr>“There is a great difference between having excellent procedures on paper and having procedures that are understood and applied consistently by all staff.” </vt:lpstr>
      <vt:lpstr>Policies   Procedures</vt:lpstr>
      <vt:lpstr>Poll Question</vt:lpstr>
      <vt:lpstr>VHA Audit</vt:lpstr>
      <vt:lpstr>PULSE Trial</vt:lpstr>
      <vt:lpstr>Poll Results</vt:lpstr>
      <vt:lpstr>Poll Results</vt:lpstr>
      <vt:lpstr>PowerPoint Presentation</vt:lpstr>
      <vt:lpstr>Skin Preparation</vt:lpstr>
      <vt:lpstr>Attach Wires to Electrodes</vt:lpstr>
      <vt:lpstr>Correct Electrode Placement</vt:lpstr>
      <vt:lpstr>PowerPoint Presentation</vt:lpstr>
      <vt:lpstr>Manufacturer Errors</vt:lpstr>
      <vt:lpstr>Lead Selection</vt:lpstr>
      <vt:lpstr>PowerPoint Presentation</vt:lpstr>
      <vt:lpstr>PowerPoint Presentation</vt:lpstr>
      <vt:lpstr>PowerPoint Presentation</vt:lpstr>
      <vt:lpstr>PowerPoint Presentation</vt:lpstr>
      <vt:lpstr>Daily Electrode Change</vt:lpstr>
      <vt:lpstr>PowerPoint Presentation</vt:lpstr>
      <vt:lpstr>PowerPoint Presentation</vt:lpstr>
      <vt:lpstr>PowerPoint Presentation</vt:lpstr>
      <vt:lpstr>PowerPoint Presentation</vt:lpstr>
      <vt:lpstr>Ongoing education related to  cardiac alarms</vt:lpstr>
      <vt:lpstr>Interprofessional teams</vt:lpstr>
      <vt:lpstr>Quality Improvement Example</vt:lpstr>
      <vt:lpstr>Measuring processes</vt:lpstr>
      <vt:lpstr>Summary  EKG Placement</vt:lpstr>
      <vt:lpstr>Summary  Reduce Alarm Fatigue</vt:lpstr>
      <vt:lpstr>Summary</vt:lpstr>
      <vt:lpstr>Ask the Presenter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Alarm Fatigue In Cardiac Monitoring</dc:title>
  <dc:creator>VHA OIA Training Strategy</dc:creator>
  <cp:keywords>Alarm Fatigue, Cardiac Monitoring</cp:keywords>
  <cp:lastModifiedBy>Presenter</cp:lastModifiedBy>
  <cp:revision>306</cp:revision>
  <dcterms:created xsi:type="dcterms:W3CDTF">2012-09-17T16:29:14Z</dcterms:created>
  <dcterms:modified xsi:type="dcterms:W3CDTF">2014-08-07T16:15:14Z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0x0101005AC4AC843BB2C341AAE087BEC6972632</vt:lpwstr>
  </property>
</Properties>
</file>